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footer1.xml" ContentType="application/vnd.openxmlformats-officedocument.wordprocessingml.footer+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1C16BA8" w14:textId="15C8FA46" w:rsidR="006168B0" w:rsidRDefault="00E63C2C" w:rsidP="00E63C2C">
      <w:pPr>
        <w:pStyle w:val="Title"/>
        <w:spacing w:after="120"/>
        <w:contextualSpacing w:val="0"/>
      </w:pPr>
      <w:r>
        <w:t xml:space="preserve">Control Room of the Future </w:t>
      </w:r>
      <w:r w:rsidR="006835AF">
        <w:t xml:space="preserve">Research Roadmap </w:t>
      </w:r>
      <w:r>
        <w:t>(Topic 3)</w:t>
      </w:r>
    </w:p>
    <w:p w14:paraId="662E4389" w14:textId="17E1D289" w:rsidR="006835AF" w:rsidRPr="006835AF" w:rsidRDefault="006835AF" w:rsidP="006835AF">
      <w:pPr>
        <w:pStyle w:val="Title"/>
        <w:spacing w:after="120"/>
        <w:contextualSpacing w:val="0"/>
        <w:rPr>
          <w:sz w:val="40"/>
          <w:szCs w:val="40"/>
        </w:rPr>
      </w:pPr>
      <w:r w:rsidRPr="006835AF">
        <w:rPr>
          <w:sz w:val="40"/>
          <w:szCs w:val="40"/>
        </w:rPr>
        <w:t>Australian Research Planning for Global Power Systems Transformation</w:t>
      </w:r>
    </w:p>
    <w:p w14:paraId="5A360A19" w14:textId="77777777" w:rsidR="006835AF" w:rsidRPr="006835AF" w:rsidRDefault="006835AF" w:rsidP="006835AF"/>
    <w:p w14:paraId="46BEDCC4" w14:textId="348A4B21" w:rsidR="00056A5F" w:rsidRDefault="00056A5F"/>
    <w:p w14:paraId="387100B6" w14:textId="4AFF8D2B" w:rsidR="00A1011F" w:rsidRPr="00191685" w:rsidRDefault="00E4006E" w:rsidP="00326775">
      <w:pPr>
        <w:pStyle w:val="Subtitle"/>
        <w:rPr>
          <w:rStyle w:val="SubtleEmphasis"/>
        </w:rPr>
      </w:pPr>
      <w:r>
        <w:rPr>
          <w:rStyle w:val="SubtleEmphasis"/>
        </w:rPr>
        <w:t>Electric Power Research Institute</w:t>
      </w:r>
    </w:p>
    <w:p w14:paraId="673F8241" w14:textId="77777777" w:rsidR="001105F1" w:rsidRDefault="001105F1"/>
    <w:p w14:paraId="2916D705" w14:textId="560DE4A4" w:rsidR="00721441" w:rsidRPr="00191685" w:rsidRDefault="00E63C2C">
      <w:pPr>
        <w:rPr>
          <w:rStyle w:val="SubtleEmphasis"/>
        </w:rPr>
      </w:pPr>
      <w:r>
        <w:rPr>
          <w:rStyle w:val="SubtleEmphasis"/>
        </w:rPr>
        <w:t>10</w:t>
      </w:r>
      <w:r w:rsidR="00371AEC" w:rsidRPr="00191685">
        <w:rPr>
          <w:rStyle w:val="SubtleEmphasis"/>
        </w:rPr>
        <w:t>/0</w:t>
      </w:r>
      <w:r>
        <w:rPr>
          <w:rStyle w:val="SubtleEmphasis"/>
        </w:rPr>
        <w:t>9</w:t>
      </w:r>
      <w:r w:rsidR="00371AEC" w:rsidRPr="00191685">
        <w:rPr>
          <w:rStyle w:val="SubtleEmphasis"/>
        </w:rPr>
        <w:t>/2021</w:t>
      </w:r>
    </w:p>
    <w:p w14:paraId="3F8875D2" w14:textId="77777777" w:rsidR="001105F1" w:rsidRDefault="001105F1"/>
    <w:p w14:paraId="1A316326" w14:textId="0A74D7D3" w:rsidR="00380230" w:rsidRPr="007C4B73" w:rsidRDefault="00380230">
      <w:pPr>
        <w:rPr>
          <w:rStyle w:val="SubtleEmphasis"/>
        </w:rPr>
      </w:pPr>
      <w:r w:rsidRPr="007C4B73">
        <w:rPr>
          <w:rStyle w:val="SubtleEmphasis"/>
        </w:rPr>
        <w:t>Authors:</w:t>
      </w:r>
    </w:p>
    <w:p w14:paraId="771426D5" w14:textId="7284B5DE" w:rsidR="00E4006E" w:rsidRDefault="002B70F6" w:rsidP="002104DC">
      <w:pPr>
        <w:pStyle w:val="ListParagraph"/>
        <w:numPr>
          <w:ilvl w:val="0"/>
          <w:numId w:val="3"/>
        </w:numPr>
      </w:pPr>
      <w:r>
        <w:t>Adrian Kelly</w:t>
      </w:r>
      <w:r w:rsidR="000D5FBA">
        <w:t xml:space="preserve"> (EPRI)</w:t>
      </w:r>
    </w:p>
    <w:p w14:paraId="522C2B4F" w14:textId="60F164D6" w:rsidR="002B70F6" w:rsidRDefault="002B70F6" w:rsidP="002104DC">
      <w:pPr>
        <w:pStyle w:val="ListParagraph"/>
        <w:numPr>
          <w:ilvl w:val="0"/>
          <w:numId w:val="3"/>
        </w:numPr>
      </w:pPr>
      <w:r>
        <w:t>Sean McGuinness</w:t>
      </w:r>
      <w:r w:rsidR="000D5FBA">
        <w:t xml:space="preserve"> (EPRI)</w:t>
      </w:r>
    </w:p>
    <w:p w14:paraId="038CF534" w14:textId="5A564D1D" w:rsidR="002B70F6" w:rsidRDefault="23322D69" w:rsidP="002104DC">
      <w:pPr>
        <w:pStyle w:val="ListParagraph"/>
        <w:numPr>
          <w:ilvl w:val="0"/>
          <w:numId w:val="3"/>
        </w:numPr>
      </w:pPr>
      <w:r>
        <w:t>Matt Pellow (Pellow Energy Insights)</w:t>
      </w:r>
    </w:p>
    <w:p w14:paraId="29015CA8" w14:textId="22B51B5D" w:rsidR="002B70F6" w:rsidRDefault="002B70F6" w:rsidP="002104DC">
      <w:pPr>
        <w:pStyle w:val="ListParagraph"/>
        <w:numPr>
          <w:ilvl w:val="0"/>
          <w:numId w:val="3"/>
        </w:numPr>
      </w:pPr>
      <w:r>
        <w:t>Barry O’Connell (Smarter Power Solutions)</w:t>
      </w:r>
    </w:p>
    <w:p w14:paraId="2C2AA999" w14:textId="77777777" w:rsidR="0010737E" w:rsidRDefault="0010737E" w:rsidP="0010737E"/>
    <w:p w14:paraId="030D6CAC" w14:textId="42941A39" w:rsidR="00250879" w:rsidRDefault="00250879">
      <w:r>
        <w:br w:type="page"/>
      </w:r>
    </w:p>
    <w:p w14:paraId="0FCF18E3" w14:textId="77777777" w:rsidR="00E50F31" w:rsidRDefault="00E50F31" w:rsidP="004B25D2">
      <w:pPr>
        <w:pStyle w:val="Heading1"/>
        <w:numPr>
          <w:ilvl w:val="0"/>
          <w:numId w:val="0"/>
        </w:numPr>
      </w:pPr>
      <w:bookmarkStart w:id="0" w:name="_Toc82034912"/>
      <w:r>
        <w:lastRenderedPageBreak/>
        <w:t>Executive Summary</w:t>
      </w:r>
      <w:bookmarkEnd w:id="0"/>
    </w:p>
    <w:p w14:paraId="15D9FBE3" w14:textId="60C353B8" w:rsidR="00242C87" w:rsidRDefault="00242C87" w:rsidP="00242C87">
      <w:pPr>
        <w:jc w:val="both"/>
      </w:pPr>
      <w:r>
        <w:t xml:space="preserve">As the Australian power system undergoes significant transitions in the coming years – including increasing shares of inverter-based resources and distributed energy resources </w:t>
      </w:r>
      <w:r w:rsidR="000F4660">
        <w:t>and decreasing</w:t>
      </w:r>
      <w:r>
        <w:t xml:space="preserve"> synchronous generation capacity – enhanced</w:t>
      </w:r>
      <w:r w:rsidR="00EE0FDC">
        <w:t xml:space="preserve"> monitoring and control capability will be required in transmission system control </w:t>
      </w:r>
      <w:r w:rsidR="005D09CB">
        <w:t>rooms of the future</w:t>
      </w:r>
      <w:r>
        <w:t xml:space="preserve">. </w:t>
      </w:r>
      <w:r w:rsidR="005D09CB">
        <w:t>Transitioning from the systems in the control rooms of today to the system</w:t>
      </w:r>
      <w:r w:rsidR="000F4660">
        <w:t>s in the control room of the future</w:t>
      </w:r>
      <w:r w:rsidR="005D09CB">
        <w:t xml:space="preserve"> requires a rethink of how the elements of the control are configured, based on a redefined purpose and vision for the future. </w:t>
      </w:r>
      <w:r>
        <w:t xml:space="preserve">The objective of this research roadmap is to </w:t>
      </w:r>
      <w:r w:rsidR="005D09CB">
        <w:t xml:space="preserve">develop a model for considering the </w:t>
      </w:r>
      <w:r w:rsidR="009D7AFD">
        <w:t xml:space="preserve">15 </w:t>
      </w:r>
      <w:r w:rsidR="005D09CB">
        <w:t xml:space="preserve">key pillars within control room of the </w:t>
      </w:r>
      <w:proofErr w:type="gramStart"/>
      <w:r w:rsidR="005D09CB">
        <w:t>future</w:t>
      </w:r>
      <w:r w:rsidR="000F4660">
        <w:t>, and</w:t>
      </w:r>
      <w:proofErr w:type="gramEnd"/>
      <w:r w:rsidR="000F4660">
        <w:t xml:space="preserve"> chart the course for</w:t>
      </w:r>
      <w:r w:rsidR="005D09CB">
        <w:t xml:space="preserve"> advances in these pillars towards 2030. The projected </w:t>
      </w:r>
      <w:r>
        <w:t xml:space="preserve">advances </w:t>
      </w:r>
      <w:r w:rsidR="005D09CB">
        <w:t>are both realistic and are aligned with current developments in Australian control rooms but also are ambitious in the scope of the research and development roadmap towar</w:t>
      </w:r>
      <w:r w:rsidR="000D062E">
        <w:t>d</w:t>
      </w:r>
      <w:r w:rsidR="005D09CB">
        <w:t xml:space="preserve">s 2030.  </w:t>
      </w:r>
    </w:p>
    <w:p w14:paraId="66A0E0F2" w14:textId="34466F06" w:rsidR="00242C87" w:rsidRDefault="00242C87" w:rsidP="00242C87">
      <w:pPr>
        <w:jc w:val="both"/>
      </w:pPr>
      <w:r>
        <w:t>The research topics</w:t>
      </w:r>
      <w:r w:rsidR="005D09CB">
        <w:t xml:space="preserve"> and themes of the control room of the future model</w:t>
      </w:r>
      <w:r>
        <w:t xml:space="preserve"> identified in this roadmap were developed by the Electric Power Research Institute’s (EPRI) Transmission Operations and Planning (TO&amp;P) group, based on an initial set of questions (provided by CSIRO) based on work carried out by the Global Power System Transformation (G-PST) Consortium. The topics are also informed by consultations with transmission network service providers (TNSPs)</w:t>
      </w:r>
      <w:r w:rsidR="000D062E">
        <w:t xml:space="preserve">, distribution network service providers (DNSPs) </w:t>
      </w:r>
      <w:r>
        <w:t>and the Australian Energy Market Operator (AEMO).</w:t>
      </w:r>
    </w:p>
    <w:p w14:paraId="44E28792" w14:textId="406F9601" w:rsidR="00242C87" w:rsidRDefault="000D062E" w:rsidP="00242C87">
      <w:pPr>
        <w:jc w:val="both"/>
      </w:pPr>
      <w:r>
        <w:t xml:space="preserve">First, a functional model is developed that links with the control room of the future model and describes at various levels of abstraction what the system should be designed to achieve. The functional model will help in the development of a future reference architecture for system operators, advanced in </w:t>
      </w:r>
      <w:r w:rsidR="000F4660">
        <w:t xml:space="preserve">the companion </w:t>
      </w:r>
      <w:r>
        <w:t xml:space="preserve">CSIRO </w:t>
      </w:r>
      <w:r w:rsidR="000F4660">
        <w:t xml:space="preserve">research roadmap for Power Systems Architecture (Topic </w:t>
      </w:r>
      <w:r>
        <w:t xml:space="preserve">7). </w:t>
      </w:r>
      <w:r w:rsidR="00242C87">
        <w:t>Th</w:t>
      </w:r>
      <w:r>
        <w:t xml:space="preserve">e research </w:t>
      </w:r>
      <w:r w:rsidR="00242C87">
        <w:t xml:space="preserve">roadmap </w:t>
      </w:r>
      <w:r w:rsidR="005D09CB">
        <w:t>uses innovative, but easily understandable</w:t>
      </w:r>
      <w:r>
        <w:t>, colour-coded</w:t>
      </w:r>
      <w:r w:rsidR="005D09CB">
        <w:t xml:space="preserve"> approaches for engaging with the </w:t>
      </w:r>
      <w:r>
        <w:t>15 pillars, grouped into five roadmap visualisations with information summarised in tables. T</w:t>
      </w:r>
      <w:r w:rsidR="00242C87">
        <w:t xml:space="preserve">he </w:t>
      </w:r>
      <w:r>
        <w:t xml:space="preserve">report </w:t>
      </w:r>
      <w:r w:rsidR="009D7AFD">
        <w:t>addresses</w:t>
      </w:r>
      <w:r>
        <w:t xml:space="preserve"> the research questions directly with links to the functional model, roadmap pillars</w:t>
      </w:r>
      <w:r w:rsidR="000F4660">
        <w:t>,</w:t>
      </w:r>
      <w:r>
        <w:t xml:space="preserve"> and</w:t>
      </w:r>
      <w:r w:rsidR="009D7AFD">
        <w:t xml:space="preserve"> other CSIRO workstream research roadmaps and topic areas.</w:t>
      </w:r>
    </w:p>
    <w:p w14:paraId="06891220" w14:textId="13DA8E3D" w:rsidR="009D7AFD" w:rsidRDefault="009D7AFD" w:rsidP="00242C87">
      <w:pPr>
        <w:jc w:val="both"/>
      </w:pPr>
      <w:r>
        <w:t xml:space="preserve">This document summarises extensive engagement with the most critical control room stakeholders in Australia, as well as advanced EPRI research to address the CSIRO GPST research questions. Its aim is to inform the research community, of Australia and the world, of the structure of a future control room and the needs for the transmission control room of the future. With investment, </w:t>
      </w:r>
      <w:r w:rsidR="00610667">
        <w:t>collaboration,</w:t>
      </w:r>
      <w:r>
        <w:t xml:space="preserve"> and commitment</w:t>
      </w:r>
      <w:r w:rsidR="000F4660">
        <w:t>,</w:t>
      </w:r>
      <w:r>
        <w:t xml:space="preserve"> the milestones in the roadmap </w:t>
      </w:r>
      <w:r w:rsidR="000F4660">
        <w:t xml:space="preserve">can </w:t>
      </w:r>
      <w:r>
        <w:t xml:space="preserve">be realised to </w:t>
      </w:r>
      <w:r w:rsidR="000F4660">
        <w:t xml:space="preserve">help </w:t>
      </w:r>
      <w:r>
        <w:t xml:space="preserve">enable a safe, secure, economic reliable and sustainable power system in Australia. </w:t>
      </w:r>
    </w:p>
    <w:p w14:paraId="6C3C863B" w14:textId="16FA72A4" w:rsidR="00E50F31" w:rsidRDefault="00E50F31">
      <w:r>
        <w:br w:type="page"/>
      </w:r>
    </w:p>
    <w:sdt>
      <w:sdtPr>
        <w:rPr>
          <w:rFonts w:asciiTheme="minorHAnsi" w:eastAsiaTheme="minorHAnsi" w:hAnsiTheme="minorHAnsi" w:cstheme="minorBidi"/>
          <w:sz w:val="22"/>
          <w:szCs w:val="22"/>
          <w:lang w:val="en-AU"/>
        </w:rPr>
        <w:id w:val="-226221598"/>
        <w:docPartObj>
          <w:docPartGallery w:val="Table of Contents"/>
          <w:docPartUnique/>
        </w:docPartObj>
      </w:sdtPr>
      <w:sdtEndPr>
        <w:rPr>
          <w:b/>
          <w:bCs/>
          <w:noProof/>
        </w:rPr>
      </w:sdtEndPr>
      <w:sdtContent>
        <w:p w14:paraId="00D1422A" w14:textId="1BF0A04F" w:rsidR="00E50F31" w:rsidRDefault="00E50F31" w:rsidP="004B25D2">
          <w:pPr>
            <w:pStyle w:val="TOCHeading"/>
          </w:pPr>
          <w:r>
            <w:t>Table of Contents</w:t>
          </w:r>
        </w:p>
        <w:p w14:paraId="5F522AF6" w14:textId="43EC5BBD" w:rsidR="00610667" w:rsidRDefault="00E50F31">
          <w:pPr>
            <w:pStyle w:val="TOC1"/>
            <w:tabs>
              <w:tab w:val="right" w:leader="dot" w:pos="13948"/>
            </w:tabs>
            <w:rPr>
              <w:rFonts w:eastAsiaTheme="minorEastAsia"/>
              <w:noProof/>
              <w:lang w:val="en-IE" w:eastAsia="en-IE"/>
            </w:rPr>
          </w:pPr>
          <w:r>
            <w:fldChar w:fldCharType="begin"/>
          </w:r>
          <w:r>
            <w:instrText xml:space="preserve"> TOC \o "1-3" \h \z \u </w:instrText>
          </w:r>
          <w:r>
            <w:fldChar w:fldCharType="separate"/>
          </w:r>
          <w:hyperlink w:anchor="_Toc82034912" w:history="1">
            <w:r w:rsidR="00610667" w:rsidRPr="00681C0B">
              <w:rPr>
                <w:rStyle w:val="Hyperlink"/>
                <w:noProof/>
              </w:rPr>
              <w:t>Executive Summary</w:t>
            </w:r>
            <w:r w:rsidR="00610667">
              <w:rPr>
                <w:noProof/>
                <w:webHidden/>
              </w:rPr>
              <w:tab/>
            </w:r>
            <w:r w:rsidR="00610667">
              <w:rPr>
                <w:noProof/>
                <w:webHidden/>
              </w:rPr>
              <w:fldChar w:fldCharType="begin"/>
            </w:r>
            <w:r w:rsidR="00610667">
              <w:rPr>
                <w:noProof/>
                <w:webHidden/>
              </w:rPr>
              <w:instrText xml:space="preserve"> PAGEREF _Toc82034912 \h </w:instrText>
            </w:r>
            <w:r w:rsidR="00610667">
              <w:rPr>
                <w:noProof/>
                <w:webHidden/>
              </w:rPr>
            </w:r>
            <w:r w:rsidR="00610667">
              <w:rPr>
                <w:noProof/>
                <w:webHidden/>
              </w:rPr>
              <w:fldChar w:fldCharType="separate"/>
            </w:r>
            <w:r w:rsidR="0068263C">
              <w:rPr>
                <w:noProof/>
                <w:webHidden/>
              </w:rPr>
              <w:t>2</w:t>
            </w:r>
            <w:r w:rsidR="00610667">
              <w:rPr>
                <w:noProof/>
                <w:webHidden/>
              </w:rPr>
              <w:fldChar w:fldCharType="end"/>
            </w:r>
          </w:hyperlink>
        </w:p>
        <w:p w14:paraId="6E470EEF" w14:textId="637C6CF9" w:rsidR="00610667" w:rsidRDefault="00CA4653">
          <w:pPr>
            <w:pStyle w:val="TOC1"/>
            <w:tabs>
              <w:tab w:val="right" w:leader="dot" w:pos="13948"/>
            </w:tabs>
            <w:rPr>
              <w:rFonts w:eastAsiaTheme="minorEastAsia"/>
              <w:noProof/>
              <w:lang w:val="en-IE" w:eastAsia="en-IE"/>
            </w:rPr>
          </w:pPr>
          <w:hyperlink w:anchor="_Toc82034913" w:history="1">
            <w:r w:rsidR="00610667" w:rsidRPr="00681C0B">
              <w:rPr>
                <w:rStyle w:val="Hyperlink"/>
                <w:noProof/>
              </w:rPr>
              <w:t>Glossary</w:t>
            </w:r>
            <w:r w:rsidR="00610667">
              <w:rPr>
                <w:noProof/>
                <w:webHidden/>
              </w:rPr>
              <w:tab/>
            </w:r>
            <w:r w:rsidR="00610667">
              <w:rPr>
                <w:noProof/>
                <w:webHidden/>
              </w:rPr>
              <w:fldChar w:fldCharType="begin"/>
            </w:r>
            <w:r w:rsidR="00610667">
              <w:rPr>
                <w:noProof/>
                <w:webHidden/>
              </w:rPr>
              <w:instrText xml:space="preserve"> PAGEREF _Toc82034913 \h </w:instrText>
            </w:r>
            <w:r w:rsidR="00610667">
              <w:rPr>
                <w:noProof/>
                <w:webHidden/>
              </w:rPr>
            </w:r>
            <w:r w:rsidR="00610667">
              <w:rPr>
                <w:noProof/>
                <w:webHidden/>
              </w:rPr>
              <w:fldChar w:fldCharType="separate"/>
            </w:r>
            <w:r w:rsidR="0068263C">
              <w:rPr>
                <w:noProof/>
                <w:webHidden/>
              </w:rPr>
              <w:t>6</w:t>
            </w:r>
            <w:r w:rsidR="00610667">
              <w:rPr>
                <w:noProof/>
                <w:webHidden/>
              </w:rPr>
              <w:fldChar w:fldCharType="end"/>
            </w:r>
          </w:hyperlink>
        </w:p>
        <w:p w14:paraId="3714D26C" w14:textId="7CA3B023" w:rsidR="00610667" w:rsidRDefault="00CA4653">
          <w:pPr>
            <w:pStyle w:val="TOC1"/>
            <w:tabs>
              <w:tab w:val="left" w:pos="440"/>
              <w:tab w:val="right" w:leader="dot" w:pos="13948"/>
            </w:tabs>
            <w:rPr>
              <w:rFonts w:eastAsiaTheme="minorEastAsia"/>
              <w:noProof/>
              <w:lang w:val="en-IE" w:eastAsia="en-IE"/>
            </w:rPr>
          </w:pPr>
          <w:hyperlink w:anchor="_Toc82034914" w:history="1">
            <w:r w:rsidR="00610667" w:rsidRPr="00681C0B">
              <w:rPr>
                <w:rStyle w:val="Hyperlink"/>
                <w:noProof/>
              </w:rPr>
              <w:t>1.</w:t>
            </w:r>
            <w:r w:rsidR="00610667">
              <w:rPr>
                <w:rFonts w:eastAsiaTheme="minorEastAsia"/>
                <w:noProof/>
                <w:lang w:val="en-IE" w:eastAsia="en-IE"/>
              </w:rPr>
              <w:tab/>
            </w:r>
            <w:r w:rsidR="00610667" w:rsidRPr="00681C0B">
              <w:rPr>
                <w:rStyle w:val="Hyperlink"/>
                <w:noProof/>
              </w:rPr>
              <w:t>Introduction</w:t>
            </w:r>
            <w:r w:rsidR="00610667">
              <w:rPr>
                <w:noProof/>
                <w:webHidden/>
              </w:rPr>
              <w:tab/>
            </w:r>
            <w:r w:rsidR="00610667">
              <w:rPr>
                <w:noProof/>
                <w:webHidden/>
              </w:rPr>
              <w:fldChar w:fldCharType="begin"/>
            </w:r>
            <w:r w:rsidR="00610667">
              <w:rPr>
                <w:noProof/>
                <w:webHidden/>
              </w:rPr>
              <w:instrText xml:space="preserve"> PAGEREF _Toc82034914 \h </w:instrText>
            </w:r>
            <w:r w:rsidR="00610667">
              <w:rPr>
                <w:noProof/>
                <w:webHidden/>
              </w:rPr>
            </w:r>
            <w:r w:rsidR="00610667">
              <w:rPr>
                <w:noProof/>
                <w:webHidden/>
              </w:rPr>
              <w:fldChar w:fldCharType="separate"/>
            </w:r>
            <w:r w:rsidR="0068263C">
              <w:rPr>
                <w:noProof/>
                <w:webHidden/>
              </w:rPr>
              <w:t>7</w:t>
            </w:r>
            <w:r w:rsidR="00610667">
              <w:rPr>
                <w:noProof/>
                <w:webHidden/>
              </w:rPr>
              <w:fldChar w:fldCharType="end"/>
            </w:r>
          </w:hyperlink>
        </w:p>
        <w:p w14:paraId="34D94CC8" w14:textId="2BFDF92C" w:rsidR="00610667" w:rsidRDefault="00CA4653">
          <w:pPr>
            <w:pStyle w:val="TOC2"/>
            <w:tabs>
              <w:tab w:val="left" w:pos="880"/>
              <w:tab w:val="right" w:leader="dot" w:pos="13948"/>
            </w:tabs>
            <w:rPr>
              <w:rFonts w:eastAsiaTheme="minorEastAsia"/>
              <w:noProof/>
              <w:lang w:val="en-IE" w:eastAsia="en-IE"/>
            </w:rPr>
          </w:pPr>
          <w:hyperlink w:anchor="_Toc82034915" w:history="1">
            <w:r w:rsidR="00610667" w:rsidRPr="00681C0B">
              <w:rPr>
                <w:rStyle w:val="Hyperlink"/>
                <w:noProof/>
              </w:rPr>
              <w:t>1.1.</w:t>
            </w:r>
            <w:r w:rsidR="00610667">
              <w:rPr>
                <w:rFonts w:eastAsiaTheme="minorEastAsia"/>
                <w:noProof/>
                <w:lang w:val="en-IE" w:eastAsia="en-IE"/>
              </w:rPr>
              <w:tab/>
            </w:r>
            <w:r w:rsidR="00610667" w:rsidRPr="00681C0B">
              <w:rPr>
                <w:rStyle w:val="Hyperlink"/>
                <w:noProof/>
              </w:rPr>
              <w:t>Traditional Approach to Control Room Design</w:t>
            </w:r>
            <w:r w:rsidR="00610667">
              <w:rPr>
                <w:noProof/>
                <w:webHidden/>
              </w:rPr>
              <w:tab/>
            </w:r>
            <w:r w:rsidR="00610667">
              <w:rPr>
                <w:noProof/>
                <w:webHidden/>
              </w:rPr>
              <w:fldChar w:fldCharType="begin"/>
            </w:r>
            <w:r w:rsidR="00610667">
              <w:rPr>
                <w:noProof/>
                <w:webHidden/>
              </w:rPr>
              <w:instrText xml:space="preserve"> PAGEREF _Toc82034915 \h </w:instrText>
            </w:r>
            <w:r w:rsidR="00610667">
              <w:rPr>
                <w:noProof/>
                <w:webHidden/>
              </w:rPr>
            </w:r>
            <w:r w:rsidR="00610667">
              <w:rPr>
                <w:noProof/>
                <w:webHidden/>
              </w:rPr>
              <w:fldChar w:fldCharType="separate"/>
            </w:r>
            <w:r w:rsidR="0068263C">
              <w:rPr>
                <w:noProof/>
                <w:webHidden/>
              </w:rPr>
              <w:t>7</w:t>
            </w:r>
            <w:r w:rsidR="00610667">
              <w:rPr>
                <w:noProof/>
                <w:webHidden/>
              </w:rPr>
              <w:fldChar w:fldCharType="end"/>
            </w:r>
          </w:hyperlink>
        </w:p>
        <w:p w14:paraId="0F635C71" w14:textId="21D09169" w:rsidR="00610667" w:rsidRDefault="00CA4653">
          <w:pPr>
            <w:pStyle w:val="TOC2"/>
            <w:tabs>
              <w:tab w:val="left" w:pos="880"/>
              <w:tab w:val="right" w:leader="dot" w:pos="13948"/>
            </w:tabs>
            <w:rPr>
              <w:rFonts w:eastAsiaTheme="minorEastAsia"/>
              <w:noProof/>
              <w:lang w:val="en-IE" w:eastAsia="en-IE"/>
            </w:rPr>
          </w:pPr>
          <w:hyperlink w:anchor="_Toc82034916" w:history="1">
            <w:r w:rsidR="00610667" w:rsidRPr="00681C0B">
              <w:rPr>
                <w:rStyle w:val="Hyperlink"/>
                <w:noProof/>
              </w:rPr>
              <w:t>1.2.</w:t>
            </w:r>
            <w:r w:rsidR="00610667">
              <w:rPr>
                <w:rFonts w:eastAsiaTheme="minorEastAsia"/>
                <w:noProof/>
                <w:lang w:val="en-IE" w:eastAsia="en-IE"/>
              </w:rPr>
              <w:tab/>
            </w:r>
            <w:r w:rsidR="00610667" w:rsidRPr="00681C0B">
              <w:rPr>
                <w:rStyle w:val="Hyperlink"/>
                <w:noProof/>
              </w:rPr>
              <w:t>Background to Australian System Transition</w:t>
            </w:r>
            <w:r w:rsidR="00610667">
              <w:rPr>
                <w:noProof/>
                <w:webHidden/>
              </w:rPr>
              <w:tab/>
            </w:r>
            <w:r w:rsidR="00610667">
              <w:rPr>
                <w:noProof/>
                <w:webHidden/>
              </w:rPr>
              <w:fldChar w:fldCharType="begin"/>
            </w:r>
            <w:r w:rsidR="00610667">
              <w:rPr>
                <w:noProof/>
                <w:webHidden/>
              </w:rPr>
              <w:instrText xml:space="preserve"> PAGEREF _Toc82034916 \h </w:instrText>
            </w:r>
            <w:r w:rsidR="00610667">
              <w:rPr>
                <w:noProof/>
                <w:webHidden/>
              </w:rPr>
            </w:r>
            <w:r w:rsidR="00610667">
              <w:rPr>
                <w:noProof/>
                <w:webHidden/>
              </w:rPr>
              <w:fldChar w:fldCharType="separate"/>
            </w:r>
            <w:r w:rsidR="0068263C">
              <w:rPr>
                <w:noProof/>
                <w:webHidden/>
              </w:rPr>
              <w:t>8</w:t>
            </w:r>
            <w:r w:rsidR="00610667">
              <w:rPr>
                <w:noProof/>
                <w:webHidden/>
              </w:rPr>
              <w:fldChar w:fldCharType="end"/>
            </w:r>
          </w:hyperlink>
        </w:p>
        <w:p w14:paraId="71DE0EF9" w14:textId="662BD5A0" w:rsidR="00610667" w:rsidRDefault="00CA4653">
          <w:pPr>
            <w:pStyle w:val="TOC3"/>
            <w:tabs>
              <w:tab w:val="left" w:pos="1320"/>
              <w:tab w:val="right" w:leader="dot" w:pos="13948"/>
            </w:tabs>
            <w:rPr>
              <w:rFonts w:eastAsiaTheme="minorEastAsia"/>
              <w:noProof/>
              <w:lang w:val="en-IE" w:eastAsia="en-IE"/>
            </w:rPr>
          </w:pPr>
          <w:hyperlink w:anchor="_Toc82034917" w:history="1">
            <w:r w:rsidR="00610667" w:rsidRPr="00681C0B">
              <w:rPr>
                <w:rStyle w:val="Hyperlink"/>
                <w:noProof/>
              </w:rPr>
              <w:t>1.2.1.</w:t>
            </w:r>
            <w:r w:rsidR="00610667">
              <w:rPr>
                <w:rFonts w:eastAsiaTheme="minorEastAsia"/>
                <w:noProof/>
                <w:lang w:val="en-IE" w:eastAsia="en-IE"/>
              </w:rPr>
              <w:tab/>
            </w:r>
            <w:r w:rsidR="00610667" w:rsidRPr="00681C0B">
              <w:rPr>
                <w:rStyle w:val="Hyperlink"/>
                <w:noProof/>
              </w:rPr>
              <w:t>Energy Transition Goals</w:t>
            </w:r>
            <w:r w:rsidR="00610667">
              <w:rPr>
                <w:noProof/>
                <w:webHidden/>
              </w:rPr>
              <w:tab/>
            </w:r>
            <w:r w:rsidR="00610667">
              <w:rPr>
                <w:noProof/>
                <w:webHidden/>
              </w:rPr>
              <w:fldChar w:fldCharType="begin"/>
            </w:r>
            <w:r w:rsidR="00610667">
              <w:rPr>
                <w:noProof/>
                <w:webHidden/>
              </w:rPr>
              <w:instrText xml:space="preserve"> PAGEREF _Toc82034917 \h </w:instrText>
            </w:r>
            <w:r w:rsidR="00610667">
              <w:rPr>
                <w:noProof/>
                <w:webHidden/>
              </w:rPr>
            </w:r>
            <w:r w:rsidR="00610667">
              <w:rPr>
                <w:noProof/>
                <w:webHidden/>
              </w:rPr>
              <w:fldChar w:fldCharType="separate"/>
            </w:r>
            <w:r w:rsidR="0068263C">
              <w:rPr>
                <w:noProof/>
                <w:webHidden/>
              </w:rPr>
              <w:t>9</w:t>
            </w:r>
            <w:r w:rsidR="00610667">
              <w:rPr>
                <w:noProof/>
                <w:webHidden/>
              </w:rPr>
              <w:fldChar w:fldCharType="end"/>
            </w:r>
          </w:hyperlink>
        </w:p>
        <w:p w14:paraId="6EF161F0" w14:textId="73B15E4C" w:rsidR="00610667" w:rsidRDefault="00CA4653">
          <w:pPr>
            <w:pStyle w:val="TOC3"/>
            <w:tabs>
              <w:tab w:val="left" w:pos="1320"/>
              <w:tab w:val="right" w:leader="dot" w:pos="13948"/>
            </w:tabs>
            <w:rPr>
              <w:rFonts w:eastAsiaTheme="minorEastAsia"/>
              <w:noProof/>
              <w:lang w:val="en-IE" w:eastAsia="en-IE"/>
            </w:rPr>
          </w:pPr>
          <w:hyperlink w:anchor="_Toc82034918" w:history="1">
            <w:r w:rsidR="00610667" w:rsidRPr="00681C0B">
              <w:rPr>
                <w:rStyle w:val="Hyperlink"/>
                <w:noProof/>
              </w:rPr>
              <w:t>1.2.2.</w:t>
            </w:r>
            <w:r w:rsidR="00610667">
              <w:rPr>
                <w:rFonts w:eastAsiaTheme="minorEastAsia"/>
                <w:noProof/>
                <w:lang w:val="en-IE" w:eastAsia="en-IE"/>
              </w:rPr>
              <w:tab/>
            </w:r>
            <w:r w:rsidR="00610667" w:rsidRPr="00681C0B">
              <w:rPr>
                <w:rStyle w:val="Hyperlink"/>
                <w:noProof/>
              </w:rPr>
              <w:t>Energy Sources</w:t>
            </w:r>
            <w:r w:rsidR="00610667">
              <w:rPr>
                <w:noProof/>
                <w:webHidden/>
              </w:rPr>
              <w:tab/>
            </w:r>
            <w:r w:rsidR="00610667">
              <w:rPr>
                <w:noProof/>
                <w:webHidden/>
              </w:rPr>
              <w:fldChar w:fldCharType="begin"/>
            </w:r>
            <w:r w:rsidR="00610667">
              <w:rPr>
                <w:noProof/>
                <w:webHidden/>
              </w:rPr>
              <w:instrText xml:space="preserve"> PAGEREF _Toc82034918 \h </w:instrText>
            </w:r>
            <w:r w:rsidR="00610667">
              <w:rPr>
                <w:noProof/>
                <w:webHidden/>
              </w:rPr>
            </w:r>
            <w:r w:rsidR="00610667">
              <w:rPr>
                <w:noProof/>
                <w:webHidden/>
              </w:rPr>
              <w:fldChar w:fldCharType="separate"/>
            </w:r>
            <w:r w:rsidR="0068263C">
              <w:rPr>
                <w:noProof/>
                <w:webHidden/>
              </w:rPr>
              <w:t>10</w:t>
            </w:r>
            <w:r w:rsidR="00610667">
              <w:rPr>
                <w:noProof/>
                <w:webHidden/>
              </w:rPr>
              <w:fldChar w:fldCharType="end"/>
            </w:r>
          </w:hyperlink>
        </w:p>
        <w:p w14:paraId="3D471B37" w14:textId="7BCA693C" w:rsidR="00610667" w:rsidRDefault="00CA4653">
          <w:pPr>
            <w:pStyle w:val="TOC3"/>
            <w:tabs>
              <w:tab w:val="left" w:pos="1320"/>
              <w:tab w:val="right" w:leader="dot" w:pos="13948"/>
            </w:tabs>
            <w:rPr>
              <w:rFonts w:eastAsiaTheme="minorEastAsia"/>
              <w:noProof/>
              <w:lang w:val="en-IE" w:eastAsia="en-IE"/>
            </w:rPr>
          </w:pPr>
          <w:hyperlink w:anchor="_Toc82034919" w:history="1">
            <w:r w:rsidR="00610667" w:rsidRPr="00681C0B">
              <w:rPr>
                <w:rStyle w:val="Hyperlink"/>
                <w:noProof/>
              </w:rPr>
              <w:t>1.2.3.</w:t>
            </w:r>
            <w:r w:rsidR="00610667">
              <w:rPr>
                <w:rFonts w:eastAsiaTheme="minorEastAsia"/>
                <w:noProof/>
                <w:lang w:val="en-IE" w:eastAsia="en-IE"/>
              </w:rPr>
              <w:tab/>
            </w:r>
            <w:r w:rsidR="00610667" w:rsidRPr="00681C0B">
              <w:rPr>
                <w:rStyle w:val="Hyperlink"/>
                <w:noProof/>
              </w:rPr>
              <w:t>Network Assets and Technology</w:t>
            </w:r>
            <w:r w:rsidR="00610667">
              <w:rPr>
                <w:noProof/>
                <w:webHidden/>
              </w:rPr>
              <w:tab/>
            </w:r>
            <w:r w:rsidR="00610667">
              <w:rPr>
                <w:noProof/>
                <w:webHidden/>
              </w:rPr>
              <w:fldChar w:fldCharType="begin"/>
            </w:r>
            <w:r w:rsidR="00610667">
              <w:rPr>
                <w:noProof/>
                <w:webHidden/>
              </w:rPr>
              <w:instrText xml:space="preserve"> PAGEREF _Toc82034919 \h </w:instrText>
            </w:r>
            <w:r w:rsidR="00610667">
              <w:rPr>
                <w:noProof/>
                <w:webHidden/>
              </w:rPr>
            </w:r>
            <w:r w:rsidR="00610667">
              <w:rPr>
                <w:noProof/>
                <w:webHidden/>
              </w:rPr>
              <w:fldChar w:fldCharType="separate"/>
            </w:r>
            <w:r w:rsidR="0068263C">
              <w:rPr>
                <w:noProof/>
                <w:webHidden/>
              </w:rPr>
              <w:t>11</w:t>
            </w:r>
            <w:r w:rsidR="00610667">
              <w:rPr>
                <w:noProof/>
                <w:webHidden/>
              </w:rPr>
              <w:fldChar w:fldCharType="end"/>
            </w:r>
          </w:hyperlink>
        </w:p>
        <w:p w14:paraId="6BEBDD87" w14:textId="2E7485A5" w:rsidR="00610667" w:rsidRDefault="00CA4653">
          <w:pPr>
            <w:pStyle w:val="TOC3"/>
            <w:tabs>
              <w:tab w:val="left" w:pos="1320"/>
              <w:tab w:val="right" w:leader="dot" w:pos="13948"/>
            </w:tabs>
            <w:rPr>
              <w:rFonts w:eastAsiaTheme="minorEastAsia"/>
              <w:noProof/>
              <w:lang w:val="en-IE" w:eastAsia="en-IE"/>
            </w:rPr>
          </w:pPr>
          <w:hyperlink w:anchor="_Toc82034920" w:history="1">
            <w:r w:rsidR="00610667" w:rsidRPr="00681C0B">
              <w:rPr>
                <w:rStyle w:val="Hyperlink"/>
                <w:noProof/>
              </w:rPr>
              <w:t>1.2.4.</w:t>
            </w:r>
            <w:r w:rsidR="00610667">
              <w:rPr>
                <w:rFonts w:eastAsiaTheme="minorEastAsia"/>
                <w:noProof/>
                <w:lang w:val="en-IE" w:eastAsia="en-IE"/>
              </w:rPr>
              <w:tab/>
            </w:r>
            <w:r w:rsidR="00610667" w:rsidRPr="00681C0B">
              <w:rPr>
                <w:rStyle w:val="Hyperlink"/>
                <w:noProof/>
              </w:rPr>
              <w:t>Demand Response</w:t>
            </w:r>
            <w:r w:rsidR="00610667">
              <w:rPr>
                <w:noProof/>
                <w:webHidden/>
              </w:rPr>
              <w:tab/>
            </w:r>
            <w:r w:rsidR="00610667">
              <w:rPr>
                <w:noProof/>
                <w:webHidden/>
              </w:rPr>
              <w:fldChar w:fldCharType="begin"/>
            </w:r>
            <w:r w:rsidR="00610667">
              <w:rPr>
                <w:noProof/>
                <w:webHidden/>
              </w:rPr>
              <w:instrText xml:space="preserve"> PAGEREF _Toc82034920 \h </w:instrText>
            </w:r>
            <w:r w:rsidR="00610667">
              <w:rPr>
                <w:noProof/>
                <w:webHidden/>
              </w:rPr>
            </w:r>
            <w:r w:rsidR="00610667">
              <w:rPr>
                <w:noProof/>
                <w:webHidden/>
              </w:rPr>
              <w:fldChar w:fldCharType="separate"/>
            </w:r>
            <w:r w:rsidR="0068263C">
              <w:rPr>
                <w:noProof/>
                <w:webHidden/>
              </w:rPr>
              <w:t>11</w:t>
            </w:r>
            <w:r w:rsidR="00610667">
              <w:rPr>
                <w:noProof/>
                <w:webHidden/>
              </w:rPr>
              <w:fldChar w:fldCharType="end"/>
            </w:r>
          </w:hyperlink>
        </w:p>
        <w:p w14:paraId="529E67FF" w14:textId="43F7D95B" w:rsidR="00610667" w:rsidRDefault="00CA4653">
          <w:pPr>
            <w:pStyle w:val="TOC3"/>
            <w:tabs>
              <w:tab w:val="left" w:pos="1320"/>
              <w:tab w:val="right" w:leader="dot" w:pos="13948"/>
            </w:tabs>
            <w:rPr>
              <w:rFonts w:eastAsiaTheme="minorEastAsia"/>
              <w:noProof/>
              <w:lang w:val="en-IE" w:eastAsia="en-IE"/>
            </w:rPr>
          </w:pPr>
          <w:hyperlink w:anchor="_Toc82034921" w:history="1">
            <w:r w:rsidR="00610667" w:rsidRPr="00681C0B">
              <w:rPr>
                <w:rStyle w:val="Hyperlink"/>
                <w:noProof/>
              </w:rPr>
              <w:t>1.2.5.</w:t>
            </w:r>
            <w:r w:rsidR="00610667">
              <w:rPr>
                <w:rFonts w:eastAsiaTheme="minorEastAsia"/>
                <w:noProof/>
                <w:lang w:val="en-IE" w:eastAsia="en-IE"/>
              </w:rPr>
              <w:tab/>
            </w:r>
            <w:r w:rsidR="00610667" w:rsidRPr="00681C0B">
              <w:rPr>
                <w:rStyle w:val="Hyperlink"/>
                <w:noProof/>
              </w:rPr>
              <w:t>Market reform / New market functions</w:t>
            </w:r>
            <w:r w:rsidR="00610667">
              <w:rPr>
                <w:noProof/>
                <w:webHidden/>
              </w:rPr>
              <w:tab/>
            </w:r>
            <w:r w:rsidR="00610667">
              <w:rPr>
                <w:noProof/>
                <w:webHidden/>
              </w:rPr>
              <w:fldChar w:fldCharType="begin"/>
            </w:r>
            <w:r w:rsidR="00610667">
              <w:rPr>
                <w:noProof/>
                <w:webHidden/>
              </w:rPr>
              <w:instrText xml:space="preserve"> PAGEREF _Toc82034921 \h </w:instrText>
            </w:r>
            <w:r w:rsidR="00610667">
              <w:rPr>
                <w:noProof/>
                <w:webHidden/>
              </w:rPr>
            </w:r>
            <w:r w:rsidR="00610667">
              <w:rPr>
                <w:noProof/>
                <w:webHidden/>
              </w:rPr>
              <w:fldChar w:fldCharType="separate"/>
            </w:r>
            <w:r w:rsidR="0068263C">
              <w:rPr>
                <w:noProof/>
                <w:webHidden/>
              </w:rPr>
              <w:t>11</w:t>
            </w:r>
            <w:r w:rsidR="00610667">
              <w:rPr>
                <w:noProof/>
                <w:webHidden/>
              </w:rPr>
              <w:fldChar w:fldCharType="end"/>
            </w:r>
          </w:hyperlink>
        </w:p>
        <w:p w14:paraId="22088777" w14:textId="248B7921" w:rsidR="00610667" w:rsidRDefault="00CA4653">
          <w:pPr>
            <w:pStyle w:val="TOC1"/>
            <w:tabs>
              <w:tab w:val="left" w:pos="440"/>
              <w:tab w:val="right" w:leader="dot" w:pos="13948"/>
            </w:tabs>
            <w:rPr>
              <w:rFonts w:eastAsiaTheme="minorEastAsia"/>
              <w:noProof/>
              <w:lang w:val="en-IE" w:eastAsia="en-IE"/>
            </w:rPr>
          </w:pPr>
          <w:hyperlink w:anchor="_Toc82034922" w:history="1">
            <w:r w:rsidR="00610667" w:rsidRPr="00681C0B">
              <w:rPr>
                <w:rStyle w:val="Hyperlink"/>
                <w:noProof/>
              </w:rPr>
              <w:t>2.</w:t>
            </w:r>
            <w:r w:rsidR="00610667">
              <w:rPr>
                <w:rFonts w:eastAsiaTheme="minorEastAsia"/>
                <w:noProof/>
                <w:lang w:val="en-IE" w:eastAsia="en-IE"/>
              </w:rPr>
              <w:tab/>
            </w:r>
            <w:r w:rsidR="00610667" w:rsidRPr="00681C0B">
              <w:rPr>
                <w:rStyle w:val="Hyperlink"/>
                <w:noProof/>
              </w:rPr>
              <w:t>Methodology</w:t>
            </w:r>
            <w:r w:rsidR="00610667">
              <w:rPr>
                <w:noProof/>
                <w:webHidden/>
              </w:rPr>
              <w:tab/>
            </w:r>
            <w:r w:rsidR="00610667">
              <w:rPr>
                <w:noProof/>
                <w:webHidden/>
              </w:rPr>
              <w:fldChar w:fldCharType="begin"/>
            </w:r>
            <w:r w:rsidR="00610667">
              <w:rPr>
                <w:noProof/>
                <w:webHidden/>
              </w:rPr>
              <w:instrText xml:space="preserve"> PAGEREF _Toc82034922 \h </w:instrText>
            </w:r>
            <w:r w:rsidR="00610667">
              <w:rPr>
                <w:noProof/>
                <w:webHidden/>
              </w:rPr>
            </w:r>
            <w:r w:rsidR="00610667">
              <w:rPr>
                <w:noProof/>
                <w:webHidden/>
              </w:rPr>
              <w:fldChar w:fldCharType="separate"/>
            </w:r>
            <w:r w:rsidR="0068263C">
              <w:rPr>
                <w:noProof/>
                <w:webHidden/>
              </w:rPr>
              <w:t>13</w:t>
            </w:r>
            <w:r w:rsidR="00610667">
              <w:rPr>
                <w:noProof/>
                <w:webHidden/>
              </w:rPr>
              <w:fldChar w:fldCharType="end"/>
            </w:r>
          </w:hyperlink>
        </w:p>
        <w:p w14:paraId="3C41B44D" w14:textId="049102B8" w:rsidR="00610667" w:rsidRDefault="00CA4653">
          <w:pPr>
            <w:pStyle w:val="TOC2"/>
            <w:tabs>
              <w:tab w:val="left" w:pos="880"/>
              <w:tab w:val="right" w:leader="dot" w:pos="13948"/>
            </w:tabs>
            <w:rPr>
              <w:rFonts w:eastAsiaTheme="minorEastAsia"/>
              <w:noProof/>
              <w:lang w:val="en-IE" w:eastAsia="en-IE"/>
            </w:rPr>
          </w:pPr>
          <w:hyperlink w:anchor="_Toc82034923" w:history="1">
            <w:r w:rsidR="00610667" w:rsidRPr="00681C0B">
              <w:rPr>
                <w:rStyle w:val="Hyperlink"/>
                <w:noProof/>
              </w:rPr>
              <w:t>2.1.</w:t>
            </w:r>
            <w:r w:rsidR="00610667">
              <w:rPr>
                <w:rFonts w:eastAsiaTheme="minorEastAsia"/>
                <w:noProof/>
                <w:lang w:val="en-IE" w:eastAsia="en-IE"/>
              </w:rPr>
              <w:tab/>
            </w:r>
            <w:r w:rsidR="00610667" w:rsidRPr="00681C0B">
              <w:rPr>
                <w:rStyle w:val="Hyperlink"/>
                <w:noProof/>
              </w:rPr>
              <w:t>CROF Foundations – Functional and Capability Model and Architecture</w:t>
            </w:r>
            <w:r w:rsidR="00610667">
              <w:rPr>
                <w:noProof/>
                <w:webHidden/>
              </w:rPr>
              <w:tab/>
            </w:r>
            <w:r w:rsidR="00610667">
              <w:rPr>
                <w:noProof/>
                <w:webHidden/>
              </w:rPr>
              <w:fldChar w:fldCharType="begin"/>
            </w:r>
            <w:r w:rsidR="00610667">
              <w:rPr>
                <w:noProof/>
                <w:webHidden/>
              </w:rPr>
              <w:instrText xml:space="preserve"> PAGEREF _Toc82034923 \h </w:instrText>
            </w:r>
            <w:r w:rsidR="00610667">
              <w:rPr>
                <w:noProof/>
                <w:webHidden/>
              </w:rPr>
            </w:r>
            <w:r w:rsidR="00610667">
              <w:rPr>
                <w:noProof/>
                <w:webHidden/>
              </w:rPr>
              <w:fldChar w:fldCharType="separate"/>
            </w:r>
            <w:r w:rsidR="0068263C">
              <w:rPr>
                <w:noProof/>
                <w:webHidden/>
              </w:rPr>
              <w:t>14</w:t>
            </w:r>
            <w:r w:rsidR="00610667">
              <w:rPr>
                <w:noProof/>
                <w:webHidden/>
              </w:rPr>
              <w:fldChar w:fldCharType="end"/>
            </w:r>
          </w:hyperlink>
        </w:p>
        <w:p w14:paraId="3FAEC02B" w14:textId="15537CE3" w:rsidR="00610667" w:rsidRDefault="00CA4653">
          <w:pPr>
            <w:pStyle w:val="TOC2"/>
            <w:tabs>
              <w:tab w:val="left" w:pos="880"/>
              <w:tab w:val="right" w:leader="dot" w:pos="13948"/>
            </w:tabs>
            <w:rPr>
              <w:rFonts w:eastAsiaTheme="minorEastAsia"/>
              <w:noProof/>
              <w:lang w:val="en-IE" w:eastAsia="en-IE"/>
            </w:rPr>
          </w:pPr>
          <w:hyperlink w:anchor="_Toc82034924" w:history="1">
            <w:r w:rsidR="00610667" w:rsidRPr="00681C0B">
              <w:rPr>
                <w:rStyle w:val="Hyperlink"/>
                <w:noProof/>
              </w:rPr>
              <w:t>2.2.</w:t>
            </w:r>
            <w:r w:rsidR="00610667">
              <w:rPr>
                <w:rFonts w:eastAsiaTheme="minorEastAsia"/>
                <w:noProof/>
                <w:lang w:val="en-IE" w:eastAsia="en-IE"/>
              </w:rPr>
              <w:tab/>
            </w:r>
            <w:r w:rsidR="00610667" w:rsidRPr="00681C0B">
              <w:rPr>
                <w:rStyle w:val="Hyperlink"/>
                <w:noProof/>
              </w:rPr>
              <w:t>CROF Pillars – Data and Software Applications</w:t>
            </w:r>
            <w:r w:rsidR="00610667">
              <w:rPr>
                <w:noProof/>
                <w:webHidden/>
              </w:rPr>
              <w:tab/>
            </w:r>
            <w:r w:rsidR="00610667">
              <w:rPr>
                <w:noProof/>
                <w:webHidden/>
              </w:rPr>
              <w:fldChar w:fldCharType="begin"/>
            </w:r>
            <w:r w:rsidR="00610667">
              <w:rPr>
                <w:noProof/>
                <w:webHidden/>
              </w:rPr>
              <w:instrText xml:space="preserve"> PAGEREF _Toc82034924 \h </w:instrText>
            </w:r>
            <w:r w:rsidR="00610667">
              <w:rPr>
                <w:noProof/>
                <w:webHidden/>
              </w:rPr>
            </w:r>
            <w:r w:rsidR="00610667">
              <w:rPr>
                <w:noProof/>
                <w:webHidden/>
              </w:rPr>
              <w:fldChar w:fldCharType="separate"/>
            </w:r>
            <w:r w:rsidR="0068263C">
              <w:rPr>
                <w:noProof/>
                <w:webHidden/>
              </w:rPr>
              <w:t>15</w:t>
            </w:r>
            <w:r w:rsidR="00610667">
              <w:rPr>
                <w:noProof/>
                <w:webHidden/>
              </w:rPr>
              <w:fldChar w:fldCharType="end"/>
            </w:r>
          </w:hyperlink>
        </w:p>
        <w:p w14:paraId="2E0F156D" w14:textId="5065DAF8" w:rsidR="00610667" w:rsidRDefault="00CA4653">
          <w:pPr>
            <w:pStyle w:val="TOC3"/>
            <w:tabs>
              <w:tab w:val="left" w:pos="1320"/>
              <w:tab w:val="right" w:leader="dot" w:pos="13948"/>
            </w:tabs>
            <w:rPr>
              <w:rFonts w:eastAsiaTheme="minorEastAsia"/>
              <w:noProof/>
              <w:lang w:val="en-IE" w:eastAsia="en-IE"/>
            </w:rPr>
          </w:pPr>
          <w:hyperlink w:anchor="_Toc82034925" w:history="1">
            <w:r w:rsidR="00610667" w:rsidRPr="00681C0B">
              <w:rPr>
                <w:rStyle w:val="Hyperlink"/>
                <w:noProof/>
              </w:rPr>
              <w:t>2.2.1.</w:t>
            </w:r>
            <w:r w:rsidR="00610667">
              <w:rPr>
                <w:rFonts w:eastAsiaTheme="minorEastAsia"/>
                <w:noProof/>
                <w:lang w:val="en-IE" w:eastAsia="en-IE"/>
              </w:rPr>
              <w:tab/>
            </w:r>
            <w:r w:rsidR="00610667" w:rsidRPr="00681C0B">
              <w:rPr>
                <w:rStyle w:val="Hyperlink"/>
                <w:noProof/>
              </w:rPr>
              <w:t>Data – Models and Streaming</w:t>
            </w:r>
            <w:r w:rsidR="00610667">
              <w:rPr>
                <w:noProof/>
                <w:webHidden/>
              </w:rPr>
              <w:tab/>
            </w:r>
            <w:r w:rsidR="00610667">
              <w:rPr>
                <w:noProof/>
                <w:webHidden/>
              </w:rPr>
              <w:fldChar w:fldCharType="begin"/>
            </w:r>
            <w:r w:rsidR="00610667">
              <w:rPr>
                <w:noProof/>
                <w:webHidden/>
              </w:rPr>
              <w:instrText xml:space="preserve"> PAGEREF _Toc82034925 \h </w:instrText>
            </w:r>
            <w:r w:rsidR="00610667">
              <w:rPr>
                <w:noProof/>
                <w:webHidden/>
              </w:rPr>
            </w:r>
            <w:r w:rsidR="00610667">
              <w:rPr>
                <w:noProof/>
                <w:webHidden/>
              </w:rPr>
              <w:fldChar w:fldCharType="separate"/>
            </w:r>
            <w:r w:rsidR="0068263C">
              <w:rPr>
                <w:noProof/>
                <w:webHidden/>
              </w:rPr>
              <w:t>16</w:t>
            </w:r>
            <w:r w:rsidR="00610667">
              <w:rPr>
                <w:noProof/>
                <w:webHidden/>
              </w:rPr>
              <w:fldChar w:fldCharType="end"/>
            </w:r>
          </w:hyperlink>
        </w:p>
        <w:p w14:paraId="13B5CE57" w14:textId="646998F2" w:rsidR="00610667" w:rsidRDefault="00CA4653">
          <w:pPr>
            <w:pStyle w:val="TOC3"/>
            <w:tabs>
              <w:tab w:val="left" w:pos="1320"/>
              <w:tab w:val="right" w:leader="dot" w:pos="13948"/>
            </w:tabs>
            <w:rPr>
              <w:rFonts w:eastAsiaTheme="minorEastAsia"/>
              <w:noProof/>
              <w:lang w:val="en-IE" w:eastAsia="en-IE"/>
            </w:rPr>
          </w:pPr>
          <w:hyperlink w:anchor="_Toc82034926" w:history="1">
            <w:r w:rsidR="00610667" w:rsidRPr="00681C0B">
              <w:rPr>
                <w:rStyle w:val="Hyperlink"/>
                <w:noProof/>
              </w:rPr>
              <w:t>2.2.2.</w:t>
            </w:r>
            <w:r w:rsidR="00610667">
              <w:rPr>
                <w:rFonts w:eastAsiaTheme="minorEastAsia"/>
                <w:noProof/>
                <w:lang w:val="en-IE" w:eastAsia="en-IE"/>
              </w:rPr>
              <w:tab/>
            </w:r>
            <w:r w:rsidR="00610667" w:rsidRPr="00681C0B">
              <w:rPr>
                <w:rStyle w:val="Hyperlink"/>
                <w:noProof/>
              </w:rPr>
              <w:t>EMS / SCADA</w:t>
            </w:r>
            <w:r w:rsidR="00610667">
              <w:rPr>
                <w:noProof/>
                <w:webHidden/>
              </w:rPr>
              <w:tab/>
            </w:r>
            <w:r w:rsidR="00610667">
              <w:rPr>
                <w:noProof/>
                <w:webHidden/>
              </w:rPr>
              <w:fldChar w:fldCharType="begin"/>
            </w:r>
            <w:r w:rsidR="00610667">
              <w:rPr>
                <w:noProof/>
                <w:webHidden/>
              </w:rPr>
              <w:instrText xml:space="preserve"> PAGEREF _Toc82034926 \h </w:instrText>
            </w:r>
            <w:r w:rsidR="00610667">
              <w:rPr>
                <w:noProof/>
                <w:webHidden/>
              </w:rPr>
            </w:r>
            <w:r w:rsidR="00610667">
              <w:rPr>
                <w:noProof/>
                <w:webHidden/>
              </w:rPr>
              <w:fldChar w:fldCharType="separate"/>
            </w:r>
            <w:r w:rsidR="0068263C">
              <w:rPr>
                <w:noProof/>
                <w:webHidden/>
              </w:rPr>
              <w:t>17</w:t>
            </w:r>
            <w:r w:rsidR="00610667">
              <w:rPr>
                <w:noProof/>
                <w:webHidden/>
              </w:rPr>
              <w:fldChar w:fldCharType="end"/>
            </w:r>
          </w:hyperlink>
        </w:p>
        <w:p w14:paraId="40B9ADFB" w14:textId="7E29F3D8" w:rsidR="00610667" w:rsidRDefault="00CA4653">
          <w:pPr>
            <w:pStyle w:val="TOC3"/>
            <w:tabs>
              <w:tab w:val="left" w:pos="1320"/>
              <w:tab w:val="right" w:leader="dot" w:pos="13948"/>
            </w:tabs>
            <w:rPr>
              <w:rFonts w:eastAsiaTheme="minorEastAsia"/>
              <w:noProof/>
              <w:lang w:val="en-IE" w:eastAsia="en-IE"/>
            </w:rPr>
          </w:pPr>
          <w:hyperlink w:anchor="_Toc82034927" w:history="1">
            <w:r w:rsidR="00610667" w:rsidRPr="00681C0B">
              <w:rPr>
                <w:rStyle w:val="Hyperlink"/>
                <w:noProof/>
              </w:rPr>
              <w:t>2.2.3.</w:t>
            </w:r>
            <w:r w:rsidR="00610667">
              <w:rPr>
                <w:rFonts w:eastAsiaTheme="minorEastAsia"/>
                <w:noProof/>
                <w:lang w:val="en-IE" w:eastAsia="en-IE"/>
              </w:rPr>
              <w:tab/>
            </w:r>
            <w:r w:rsidR="00610667" w:rsidRPr="00681C0B">
              <w:rPr>
                <w:rStyle w:val="Hyperlink"/>
                <w:noProof/>
              </w:rPr>
              <w:t>MMS / NEMDE</w:t>
            </w:r>
            <w:r w:rsidR="00610667">
              <w:rPr>
                <w:noProof/>
                <w:webHidden/>
              </w:rPr>
              <w:tab/>
            </w:r>
            <w:r w:rsidR="00610667">
              <w:rPr>
                <w:noProof/>
                <w:webHidden/>
              </w:rPr>
              <w:fldChar w:fldCharType="begin"/>
            </w:r>
            <w:r w:rsidR="00610667">
              <w:rPr>
                <w:noProof/>
                <w:webHidden/>
              </w:rPr>
              <w:instrText xml:space="preserve"> PAGEREF _Toc82034927 \h </w:instrText>
            </w:r>
            <w:r w:rsidR="00610667">
              <w:rPr>
                <w:noProof/>
                <w:webHidden/>
              </w:rPr>
            </w:r>
            <w:r w:rsidR="00610667">
              <w:rPr>
                <w:noProof/>
                <w:webHidden/>
              </w:rPr>
              <w:fldChar w:fldCharType="separate"/>
            </w:r>
            <w:r w:rsidR="0068263C">
              <w:rPr>
                <w:noProof/>
                <w:webHidden/>
              </w:rPr>
              <w:t>17</w:t>
            </w:r>
            <w:r w:rsidR="00610667">
              <w:rPr>
                <w:noProof/>
                <w:webHidden/>
              </w:rPr>
              <w:fldChar w:fldCharType="end"/>
            </w:r>
          </w:hyperlink>
        </w:p>
        <w:p w14:paraId="2E544FE0" w14:textId="0CC9B3C4" w:rsidR="00610667" w:rsidRDefault="00CA4653">
          <w:pPr>
            <w:pStyle w:val="TOC3"/>
            <w:tabs>
              <w:tab w:val="left" w:pos="1320"/>
              <w:tab w:val="right" w:leader="dot" w:pos="13948"/>
            </w:tabs>
            <w:rPr>
              <w:rFonts w:eastAsiaTheme="minorEastAsia"/>
              <w:noProof/>
              <w:lang w:val="en-IE" w:eastAsia="en-IE"/>
            </w:rPr>
          </w:pPr>
          <w:hyperlink w:anchor="_Toc82034928" w:history="1">
            <w:r w:rsidR="00610667" w:rsidRPr="00681C0B">
              <w:rPr>
                <w:rStyle w:val="Hyperlink"/>
                <w:noProof/>
              </w:rPr>
              <w:t>2.2.4.</w:t>
            </w:r>
            <w:r w:rsidR="00610667">
              <w:rPr>
                <w:rFonts w:eastAsiaTheme="minorEastAsia"/>
                <w:noProof/>
                <w:lang w:val="en-IE" w:eastAsia="en-IE"/>
              </w:rPr>
              <w:tab/>
            </w:r>
            <w:r w:rsidR="00610667" w:rsidRPr="00681C0B">
              <w:rPr>
                <w:rStyle w:val="Hyperlink"/>
                <w:noProof/>
              </w:rPr>
              <w:t>Control Room Tools</w:t>
            </w:r>
            <w:r w:rsidR="00610667">
              <w:rPr>
                <w:noProof/>
                <w:webHidden/>
              </w:rPr>
              <w:tab/>
            </w:r>
            <w:r w:rsidR="00610667">
              <w:rPr>
                <w:noProof/>
                <w:webHidden/>
              </w:rPr>
              <w:fldChar w:fldCharType="begin"/>
            </w:r>
            <w:r w:rsidR="00610667">
              <w:rPr>
                <w:noProof/>
                <w:webHidden/>
              </w:rPr>
              <w:instrText xml:space="preserve"> PAGEREF _Toc82034928 \h </w:instrText>
            </w:r>
            <w:r w:rsidR="00610667">
              <w:rPr>
                <w:noProof/>
                <w:webHidden/>
              </w:rPr>
            </w:r>
            <w:r w:rsidR="00610667">
              <w:rPr>
                <w:noProof/>
                <w:webHidden/>
              </w:rPr>
              <w:fldChar w:fldCharType="separate"/>
            </w:r>
            <w:r w:rsidR="0068263C">
              <w:rPr>
                <w:noProof/>
                <w:webHidden/>
              </w:rPr>
              <w:t>18</w:t>
            </w:r>
            <w:r w:rsidR="00610667">
              <w:rPr>
                <w:noProof/>
                <w:webHidden/>
              </w:rPr>
              <w:fldChar w:fldCharType="end"/>
            </w:r>
          </w:hyperlink>
        </w:p>
        <w:p w14:paraId="7389081B" w14:textId="3A914383" w:rsidR="00610667" w:rsidRDefault="00CA4653">
          <w:pPr>
            <w:pStyle w:val="TOC3"/>
            <w:tabs>
              <w:tab w:val="left" w:pos="1320"/>
              <w:tab w:val="right" w:leader="dot" w:pos="13948"/>
            </w:tabs>
            <w:rPr>
              <w:rFonts w:eastAsiaTheme="minorEastAsia"/>
              <w:noProof/>
              <w:lang w:val="en-IE" w:eastAsia="en-IE"/>
            </w:rPr>
          </w:pPr>
          <w:hyperlink w:anchor="_Toc82034929" w:history="1">
            <w:r w:rsidR="00610667" w:rsidRPr="00681C0B">
              <w:rPr>
                <w:rStyle w:val="Hyperlink"/>
                <w:noProof/>
              </w:rPr>
              <w:t>2.2.5.</w:t>
            </w:r>
            <w:r w:rsidR="00610667">
              <w:rPr>
                <w:rFonts w:eastAsiaTheme="minorEastAsia"/>
                <w:noProof/>
                <w:lang w:val="en-IE" w:eastAsia="en-IE"/>
              </w:rPr>
              <w:tab/>
            </w:r>
            <w:r w:rsidR="00610667" w:rsidRPr="00681C0B">
              <w:rPr>
                <w:rStyle w:val="Hyperlink"/>
                <w:noProof/>
              </w:rPr>
              <w:t>Operations Planning Support Tools</w:t>
            </w:r>
            <w:r w:rsidR="00610667">
              <w:rPr>
                <w:noProof/>
                <w:webHidden/>
              </w:rPr>
              <w:tab/>
            </w:r>
            <w:r w:rsidR="00610667">
              <w:rPr>
                <w:noProof/>
                <w:webHidden/>
              </w:rPr>
              <w:fldChar w:fldCharType="begin"/>
            </w:r>
            <w:r w:rsidR="00610667">
              <w:rPr>
                <w:noProof/>
                <w:webHidden/>
              </w:rPr>
              <w:instrText xml:space="preserve"> PAGEREF _Toc82034929 \h </w:instrText>
            </w:r>
            <w:r w:rsidR="00610667">
              <w:rPr>
                <w:noProof/>
                <w:webHidden/>
              </w:rPr>
            </w:r>
            <w:r w:rsidR="00610667">
              <w:rPr>
                <w:noProof/>
                <w:webHidden/>
              </w:rPr>
              <w:fldChar w:fldCharType="separate"/>
            </w:r>
            <w:r w:rsidR="0068263C">
              <w:rPr>
                <w:noProof/>
                <w:webHidden/>
              </w:rPr>
              <w:t>18</w:t>
            </w:r>
            <w:r w:rsidR="00610667">
              <w:rPr>
                <w:noProof/>
                <w:webHidden/>
              </w:rPr>
              <w:fldChar w:fldCharType="end"/>
            </w:r>
          </w:hyperlink>
        </w:p>
        <w:p w14:paraId="6B08FBCD" w14:textId="7C43DF13" w:rsidR="00610667" w:rsidRDefault="00CA4653">
          <w:pPr>
            <w:pStyle w:val="TOC2"/>
            <w:tabs>
              <w:tab w:val="left" w:pos="880"/>
              <w:tab w:val="right" w:leader="dot" w:pos="13948"/>
            </w:tabs>
            <w:rPr>
              <w:rFonts w:eastAsiaTheme="minorEastAsia"/>
              <w:noProof/>
              <w:lang w:val="en-IE" w:eastAsia="en-IE"/>
            </w:rPr>
          </w:pPr>
          <w:hyperlink w:anchor="_Toc82034930" w:history="1">
            <w:r w:rsidR="00610667" w:rsidRPr="00681C0B">
              <w:rPr>
                <w:rStyle w:val="Hyperlink"/>
                <w:noProof/>
              </w:rPr>
              <w:t>2.3.</w:t>
            </w:r>
            <w:r w:rsidR="00610667">
              <w:rPr>
                <w:rFonts w:eastAsiaTheme="minorEastAsia"/>
                <w:noProof/>
                <w:lang w:val="en-IE" w:eastAsia="en-IE"/>
              </w:rPr>
              <w:tab/>
            </w:r>
            <w:r w:rsidR="00610667" w:rsidRPr="00681C0B">
              <w:rPr>
                <w:rStyle w:val="Hyperlink"/>
                <w:noProof/>
              </w:rPr>
              <w:t>CROF Pillars – Human Factors and Operator Interaction</w:t>
            </w:r>
            <w:r w:rsidR="00610667">
              <w:rPr>
                <w:noProof/>
                <w:webHidden/>
              </w:rPr>
              <w:tab/>
            </w:r>
            <w:r w:rsidR="00610667">
              <w:rPr>
                <w:noProof/>
                <w:webHidden/>
              </w:rPr>
              <w:fldChar w:fldCharType="begin"/>
            </w:r>
            <w:r w:rsidR="00610667">
              <w:rPr>
                <w:noProof/>
                <w:webHidden/>
              </w:rPr>
              <w:instrText xml:space="preserve"> PAGEREF _Toc82034930 \h </w:instrText>
            </w:r>
            <w:r w:rsidR="00610667">
              <w:rPr>
                <w:noProof/>
                <w:webHidden/>
              </w:rPr>
            </w:r>
            <w:r w:rsidR="00610667">
              <w:rPr>
                <w:noProof/>
                <w:webHidden/>
              </w:rPr>
              <w:fldChar w:fldCharType="separate"/>
            </w:r>
            <w:r w:rsidR="0068263C">
              <w:rPr>
                <w:noProof/>
                <w:webHidden/>
              </w:rPr>
              <w:t>19</w:t>
            </w:r>
            <w:r w:rsidR="00610667">
              <w:rPr>
                <w:noProof/>
                <w:webHidden/>
              </w:rPr>
              <w:fldChar w:fldCharType="end"/>
            </w:r>
          </w:hyperlink>
        </w:p>
        <w:p w14:paraId="52B0DB63" w14:textId="568B99D9" w:rsidR="00610667" w:rsidRDefault="00CA4653">
          <w:pPr>
            <w:pStyle w:val="TOC3"/>
            <w:tabs>
              <w:tab w:val="left" w:pos="1320"/>
              <w:tab w:val="right" w:leader="dot" w:pos="13948"/>
            </w:tabs>
            <w:rPr>
              <w:rFonts w:eastAsiaTheme="minorEastAsia"/>
              <w:noProof/>
              <w:lang w:val="en-IE" w:eastAsia="en-IE"/>
            </w:rPr>
          </w:pPr>
          <w:hyperlink w:anchor="_Toc82034931" w:history="1">
            <w:r w:rsidR="00610667" w:rsidRPr="00681C0B">
              <w:rPr>
                <w:rStyle w:val="Hyperlink"/>
                <w:noProof/>
              </w:rPr>
              <w:t>2.3.1.</w:t>
            </w:r>
            <w:r w:rsidR="00610667">
              <w:rPr>
                <w:rFonts w:eastAsiaTheme="minorEastAsia"/>
                <w:noProof/>
                <w:lang w:val="en-IE" w:eastAsia="en-IE"/>
              </w:rPr>
              <w:tab/>
            </w:r>
            <w:r w:rsidR="00610667" w:rsidRPr="00681C0B">
              <w:rPr>
                <w:rStyle w:val="Hyperlink"/>
                <w:noProof/>
              </w:rPr>
              <w:t>System Control, User Interfaces and Data Visualisation</w:t>
            </w:r>
            <w:r w:rsidR="00610667">
              <w:rPr>
                <w:noProof/>
                <w:webHidden/>
              </w:rPr>
              <w:tab/>
            </w:r>
            <w:r w:rsidR="00610667">
              <w:rPr>
                <w:noProof/>
                <w:webHidden/>
              </w:rPr>
              <w:fldChar w:fldCharType="begin"/>
            </w:r>
            <w:r w:rsidR="00610667">
              <w:rPr>
                <w:noProof/>
                <w:webHidden/>
              </w:rPr>
              <w:instrText xml:space="preserve"> PAGEREF _Toc82034931 \h </w:instrText>
            </w:r>
            <w:r w:rsidR="00610667">
              <w:rPr>
                <w:noProof/>
                <w:webHidden/>
              </w:rPr>
            </w:r>
            <w:r w:rsidR="00610667">
              <w:rPr>
                <w:noProof/>
                <w:webHidden/>
              </w:rPr>
              <w:fldChar w:fldCharType="separate"/>
            </w:r>
            <w:r w:rsidR="0068263C">
              <w:rPr>
                <w:noProof/>
                <w:webHidden/>
              </w:rPr>
              <w:t>19</w:t>
            </w:r>
            <w:r w:rsidR="00610667">
              <w:rPr>
                <w:noProof/>
                <w:webHidden/>
              </w:rPr>
              <w:fldChar w:fldCharType="end"/>
            </w:r>
          </w:hyperlink>
        </w:p>
        <w:p w14:paraId="65DD3ECD" w14:textId="65339078" w:rsidR="00610667" w:rsidRDefault="00CA4653">
          <w:pPr>
            <w:pStyle w:val="TOC3"/>
            <w:tabs>
              <w:tab w:val="left" w:pos="1320"/>
              <w:tab w:val="right" w:leader="dot" w:pos="13948"/>
            </w:tabs>
            <w:rPr>
              <w:rFonts w:eastAsiaTheme="minorEastAsia"/>
              <w:noProof/>
              <w:lang w:val="en-IE" w:eastAsia="en-IE"/>
            </w:rPr>
          </w:pPr>
          <w:hyperlink w:anchor="_Toc82034932" w:history="1">
            <w:r w:rsidR="00610667" w:rsidRPr="00681C0B">
              <w:rPr>
                <w:rStyle w:val="Hyperlink"/>
                <w:noProof/>
              </w:rPr>
              <w:t>2.3.2.</w:t>
            </w:r>
            <w:r w:rsidR="00610667">
              <w:rPr>
                <w:rFonts w:eastAsiaTheme="minorEastAsia"/>
                <w:noProof/>
                <w:lang w:val="en-IE" w:eastAsia="en-IE"/>
              </w:rPr>
              <w:tab/>
            </w:r>
            <w:r w:rsidR="00610667" w:rsidRPr="00681C0B">
              <w:rPr>
                <w:rStyle w:val="Hyperlink"/>
                <w:noProof/>
              </w:rPr>
              <w:t>Operator Situational Awareness Optimisation and Decision Support Framework</w:t>
            </w:r>
            <w:r w:rsidR="00610667">
              <w:rPr>
                <w:noProof/>
                <w:webHidden/>
              </w:rPr>
              <w:tab/>
            </w:r>
            <w:r w:rsidR="00610667">
              <w:rPr>
                <w:noProof/>
                <w:webHidden/>
              </w:rPr>
              <w:fldChar w:fldCharType="begin"/>
            </w:r>
            <w:r w:rsidR="00610667">
              <w:rPr>
                <w:noProof/>
                <w:webHidden/>
              </w:rPr>
              <w:instrText xml:space="preserve"> PAGEREF _Toc82034932 \h </w:instrText>
            </w:r>
            <w:r w:rsidR="00610667">
              <w:rPr>
                <w:noProof/>
                <w:webHidden/>
              </w:rPr>
            </w:r>
            <w:r w:rsidR="00610667">
              <w:rPr>
                <w:noProof/>
                <w:webHidden/>
              </w:rPr>
              <w:fldChar w:fldCharType="separate"/>
            </w:r>
            <w:r w:rsidR="0068263C">
              <w:rPr>
                <w:noProof/>
                <w:webHidden/>
              </w:rPr>
              <w:t>20</w:t>
            </w:r>
            <w:r w:rsidR="00610667">
              <w:rPr>
                <w:noProof/>
                <w:webHidden/>
              </w:rPr>
              <w:fldChar w:fldCharType="end"/>
            </w:r>
          </w:hyperlink>
        </w:p>
        <w:p w14:paraId="73BF3681" w14:textId="00EE772A" w:rsidR="00610667" w:rsidRDefault="00CA4653">
          <w:pPr>
            <w:pStyle w:val="TOC3"/>
            <w:tabs>
              <w:tab w:val="left" w:pos="1320"/>
              <w:tab w:val="right" w:leader="dot" w:pos="13948"/>
            </w:tabs>
            <w:rPr>
              <w:rFonts w:eastAsiaTheme="minorEastAsia"/>
              <w:noProof/>
              <w:lang w:val="en-IE" w:eastAsia="en-IE"/>
            </w:rPr>
          </w:pPr>
          <w:hyperlink w:anchor="_Toc82034933" w:history="1">
            <w:r w:rsidR="00610667" w:rsidRPr="00681C0B">
              <w:rPr>
                <w:rStyle w:val="Hyperlink"/>
                <w:noProof/>
              </w:rPr>
              <w:t>2.3.3.</w:t>
            </w:r>
            <w:r w:rsidR="00610667">
              <w:rPr>
                <w:rFonts w:eastAsiaTheme="minorEastAsia"/>
                <w:noProof/>
                <w:lang w:val="en-IE" w:eastAsia="en-IE"/>
              </w:rPr>
              <w:tab/>
            </w:r>
            <w:r w:rsidR="00610667" w:rsidRPr="00681C0B">
              <w:rPr>
                <w:rStyle w:val="Hyperlink"/>
                <w:noProof/>
              </w:rPr>
              <w:t>Simulator / Operations Readiness Centers</w:t>
            </w:r>
            <w:r w:rsidR="00610667">
              <w:rPr>
                <w:noProof/>
                <w:webHidden/>
              </w:rPr>
              <w:tab/>
            </w:r>
            <w:r w:rsidR="00610667">
              <w:rPr>
                <w:noProof/>
                <w:webHidden/>
              </w:rPr>
              <w:fldChar w:fldCharType="begin"/>
            </w:r>
            <w:r w:rsidR="00610667">
              <w:rPr>
                <w:noProof/>
                <w:webHidden/>
              </w:rPr>
              <w:instrText xml:space="preserve"> PAGEREF _Toc82034933 \h </w:instrText>
            </w:r>
            <w:r w:rsidR="00610667">
              <w:rPr>
                <w:noProof/>
                <w:webHidden/>
              </w:rPr>
            </w:r>
            <w:r w:rsidR="00610667">
              <w:rPr>
                <w:noProof/>
                <w:webHidden/>
              </w:rPr>
              <w:fldChar w:fldCharType="separate"/>
            </w:r>
            <w:r w:rsidR="0068263C">
              <w:rPr>
                <w:noProof/>
                <w:webHidden/>
              </w:rPr>
              <w:t>20</w:t>
            </w:r>
            <w:r w:rsidR="00610667">
              <w:rPr>
                <w:noProof/>
                <w:webHidden/>
              </w:rPr>
              <w:fldChar w:fldCharType="end"/>
            </w:r>
          </w:hyperlink>
        </w:p>
        <w:p w14:paraId="099AF29F" w14:textId="51F13477" w:rsidR="00610667" w:rsidRDefault="00CA4653">
          <w:pPr>
            <w:pStyle w:val="TOC3"/>
            <w:tabs>
              <w:tab w:val="left" w:pos="1320"/>
              <w:tab w:val="right" w:leader="dot" w:pos="13948"/>
            </w:tabs>
            <w:rPr>
              <w:rFonts w:eastAsiaTheme="minorEastAsia"/>
              <w:noProof/>
              <w:lang w:val="en-IE" w:eastAsia="en-IE"/>
            </w:rPr>
          </w:pPr>
          <w:hyperlink w:anchor="_Toc82034934" w:history="1">
            <w:r w:rsidR="00610667" w:rsidRPr="00681C0B">
              <w:rPr>
                <w:rStyle w:val="Hyperlink"/>
                <w:noProof/>
              </w:rPr>
              <w:t>2.3.4.</w:t>
            </w:r>
            <w:r w:rsidR="00610667">
              <w:rPr>
                <w:rFonts w:eastAsiaTheme="minorEastAsia"/>
                <w:noProof/>
                <w:lang w:val="en-IE" w:eastAsia="en-IE"/>
              </w:rPr>
              <w:tab/>
            </w:r>
            <w:r w:rsidR="00610667" w:rsidRPr="00681C0B">
              <w:rPr>
                <w:rStyle w:val="Hyperlink"/>
                <w:noProof/>
              </w:rPr>
              <w:t>Operator Training</w:t>
            </w:r>
            <w:r w:rsidR="00610667">
              <w:rPr>
                <w:noProof/>
                <w:webHidden/>
              </w:rPr>
              <w:tab/>
            </w:r>
            <w:r w:rsidR="00610667">
              <w:rPr>
                <w:noProof/>
                <w:webHidden/>
              </w:rPr>
              <w:fldChar w:fldCharType="begin"/>
            </w:r>
            <w:r w:rsidR="00610667">
              <w:rPr>
                <w:noProof/>
                <w:webHidden/>
              </w:rPr>
              <w:instrText xml:space="preserve"> PAGEREF _Toc82034934 \h </w:instrText>
            </w:r>
            <w:r w:rsidR="00610667">
              <w:rPr>
                <w:noProof/>
                <w:webHidden/>
              </w:rPr>
            </w:r>
            <w:r w:rsidR="00610667">
              <w:rPr>
                <w:noProof/>
                <w:webHidden/>
              </w:rPr>
              <w:fldChar w:fldCharType="separate"/>
            </w:r>
            <w:r w:rsidR="0068263C">
              <w:rPr>
                <w:noProof/>
                <w:webHidden/>
              </w:rPr>
              <w:t>21</w:t>
            </w:r>
            <w:r w:rsidR="00610667">
              <w:rPr>
                <w:noProof/>
                <w:webHidden/>
              </w:rPr>
              <w:fldChar w:fldCharType="end"/>
            </w:r>
          </w:hyperlink>
        </w:p>
        <w:p w14:paraId="185A65B4" w14:textId="3995E3F8" w:rsidR="00610667" w:rsidRDefault="00CA4653">
          <w:pPr>
            <w:pStyle w:val="TOC3"/>
            <w:tabs>
              <w:tab w:val="left" w:pos="1320"/>
              <w:tab w:val="right" w:leader="dot" w:pos="13948"/>
            </w:tabs>
            <w:rPr>
              <w:rFonts w:eastAsiaTheme="minorEastAsia"/>
              <w:noProof/>
              <w:lang w:val="en-IE" w:eastAsia="en-IE"/>
            </w:rPr>
          </w:pPr>
          <w:hyperlink w:anchor="_Toc82034935" w:history="1">
            <w:r w:rsidR="00610667" w:rsidRPr="00681C0B">
              <w:rPr>
                <w:rStyle w:val="Hyperlink"/>
                <w:noProof/>
              </w:rPr>
              <w:t>2.3.5.</w:t>
            </w:r>
            <w:r w:rsidR="00610667">
              <w:rPr>
                <w:rFonts w:eastAsiaTheme="minorEastAsia"/>
                <w:noProof/>
                <w:lang w:val="en-IE" w:eastAsia="en-IE"/>
              </w:rPr>
              <w:tab/>
            </w:r>
            <w:r w:rsidR="00610667" w:rsidRPr="00681C0B">
              <w:rPr>
                <w:rStyle w:val="Hyperlink"/>
                <w:noProof/>
              </w:rPr>
              <w:t>Building and Facility Design</w:t>
            </w:r>
            <w:r w:rsidR="00610667">
              <w:rPr>
                <w:noProof/>
                <w:webHidden/>
              </w:rPr>
              <w:tab/>
            </w:r>
            <w:r w:rsidR="00610667">
              <w:rPr>
                <w:noProof/>
                <w:webHidden/>
              </w:rPr>
              <w:fldChar w:fldCharType="begin"/>
            </w:r>
            <w:r w:rsidR="00610667">
              <w:rPr>
                <w:noProof/>
                <w:webHidden/>
              </w:rPr>
              <w:instrText xml:space="preserve"> PAGEREF _Toc82034935 \h </w:instrText>
            </w:r>
            <w:r w:rsidR="00610667">
              <w:rPr>
                <w:noProof/>
                <w:webHidden/>
              </w:rPr>
            </w:r>
            <w:r w:rsidR="00610667">
              <w:rPr>
                <w:noProof/>
                <w:webHidden/>
              </w:rPr>
              <w:fldChar w:fldCharType="separate"/>
            </w:r>
            <w:r w:rsidR="0068263C">
              <w:rPr>
                <w:noProof/>
                <w:webHidden/>
              </w:rPr>
              <w:t>21</w:t>
            </w:r>
            <w:r w:rsidR="00610667">
              <w:rPr>
                <w:noProof/>
                <w:webHidden/>
              </w:rPr>
              <w:fldChar w:fldCharType="end"/>
            </w:r>
          </w:hyperlink>
        </w:p>
        <w:p w14:paraId="5EFC56BF" w14:textId="24EBB64F" w:rsidR="00610667" w:rsidRDefault="00CA4653">
          <w:pPr>
            <w:pStyle w:val="TOC3"/>
            <w:tabs>
              <w:tab w:val="left" w:pos="1320"/>
              <w:tab w:val="right" w:leader="dot" w:pos="13948"/>
            </w:tabs>
            <w:rPr>
              <w:rFonts w:eastAsiaTheme="minorEastAsia"/>
              <w:noProof/>
              <w:lang w:val="en-IE" w:eastAsia="en-IE"/>
            </w:rPr>
          </w:pPr>
          <w:hyperlink w:anchor="_Toc82034936" w:history="1">
            <w:r w:rsidR="00610667" w:rsidRPr="00681C0B">
              <w:rPr>
                <w:rStyle w:val="Hyperlink"/>
                <w:noProof/>
              </w:rPr>
              <w:t>2.3.6.</w:t>
            </w:r>
            <w:r w:rsidR="00610667">
              <w:rPr>
                <w:rFonts w:eastAsiaTheme="minorEastAsia"/>
                <w:noProof/>
                <w:lang w:val="en-IE" w:eastAsia="en-IE"/>
              </w:rPr>
              <w:tab/>
            </w:r>
            <w:r w:rsidR="00610667" w:rsidRPr="00681C0B">
              <w:rPr>
                <w:rStyle w:val="Hyperlink"/>
                <w:noProof/>
              </w:rPr>
              <w:t>Hardware and Ergonomics</w:t>
            </w:r>
            <w:r w:rsidR="00610667">
              <w:rPr>
                <w:noProof/>
                <w:webHidden/>
              </w:rPr>
              <w:tab/>
            </w:r>
            <w:r w:rsidR="00610667">
              <w:rPr>
                <w:noProof/>
                <w:webHidden/>
              </w:rPr>
              <w:fldChar w:fldCharType="begin"/>
            </w:r>
            <w:r w:rsidR="00610667">
              <w:rPr>
                <w:noProof/>
                <w:webHidden/>
              </w:rPr>
              <w:instrText xml:space="preserve"> PAGEREF _Toc82034936 \h </w:instrText>
            </w:r>
            <w:r w:rsidR="00610667">
              <w:rPr>
                <w:noProof/>
                <w:webHidden/>
              </w:rPr>
            </w:r>
            <w:r w:rsidR="00610667">
              <w:rPr>
                <w:noProof/>
                <w:webHidden/>
              </w:rPr>
              <w:fldChar w:fldCharType="separate"/>
            </w:r>
            <w:r w:rsidR="0068263C">
              <w:rPr>
                <w:noProof/>
                <w:webHidden/>
              </w:rPr>
              <w:t>21</w:t>
            </w:r>
            <w:r w:rsidR="00610667">
              <w:rPr>
                <w:noProof/>
                <w:webHidden/>
              </w:rPr>
              <w:fldChar w:fldCharType="end"/>
            </w:r>
          </w:hyperlink>
        </w:p>
        <w:p w14:paraId="1198CB9C" w14:textId="66BDF76D" w:rsidR="00610667" w:rsidRDefault="00CA4653">
          <w:pPr>
            <w:pStyle w:val="TOC2"/>
            <w:tabs>
              <w:tab w:val="left" w:pos="880"/>
              <w:tab w:val="right" w:leader="dot" w:pos="13948"/>
            </w:tabs>
            <w:rPr>
              <w:rFonts w:eastAsiaTheme="minorEastAsia"/>
              <w:noProof/>
              <w:lang w:val="en-IE" w:eastAsia="en-IE"/>
            </w:rPr>
          </w:pPr>
          <w:hyperlink w:anchor="_Toc82034937" w:history="1">
            <w:r w:rsidR="00610667" w:rsidRPr="00681C0B">
              <w:rPr>
                <w:rStyle w:val="Hyperlink"/>
                <w:noProof/>
              </w:rPr>
              <w:t>2.4.</w:t>
            </w:r>
            <w:r w:rsidR="00610667">
              <w:rPr>
                <w:rFonts w:eastAsiaTheme="minorEastAsia"/>
                <w:noProof/>
                <w:lang w:val="en-IE" w:eastAsia="en-IE"/>
              </w:rPr>
              <w:tab/>
            </w:r>
            <w:r w:rsidR="00610667" w:rsidRPr="00681C0B">
              <w:rPr>
                <w:rStyle w:val="Hyperlink"/>
                <w:noProof/>
              </w:rPr>
              <w:t>CROF Vision and Purpose</w:t>
            </w:r>
            <w:r w:rsidR="00610667">
              <w:rPr>
                <w:noProof/>
                <w:webHidden/>
              </w:rPr>
              <w:tab/>
            </w:r>
            <w:r w:rsidR="00610667">
              <w:rPr>
                <w:noProof/>
                <w:webHidden/>
              </w:rPr>
              <w:fldChar w:fldCharType="begin"/>
            </w:r>
            <w:r w:rsidR="00610667">
              <w:rPr>
                <w:noProof/>
                <w:webHidden/>
              </w:rPr>
              <w:instrText xml:space="preserve"> PAGEREF _Toc82034937 \h </w:instrText>
            </w:r>
            <w:r w:rsidR="00610667">
              <w:rPr>
                <w:noProof/>
                <w:webHidden/>
              </w:rPr>
            </w:r>
            <w:r w:rsidR="00610667">
              <w:rPr>
                <w:noProof/>
                <w:webHidden/>
              </w:rPr>
              <w:fldChar w:fldCharType="separate"/>
            </w:r>
            <w:r w:rsidR="0068263C">
              <w:rPr>
                <w:noProof/>
                <w:webHidden/>
              </w:rPr>
              <w:t>22</w:t>
            </w:r>
            <w:r w:rsidR="00610667">
              <w:rPr>
                <w:noProof/>
                <w:webHidden/>
              </w:rPr>
              <w:fldChar w:fldCharType="end"/>
            </w:r>
          </w:hyperlink>
        </w:p>
        <w:p w14:paraId="2DC7DA91" w14:textId="027AB695" w:rsidR="00610667" w:rsidRDefault="00CA4653">
          <w:pPr>
            <w:pStyle w:val="TOC3"/>
            <w:tabs>
              <w:tab w:val="left" w:pos="1320"/>
              <w:tab w:val="right" w:leader="dot" w:pos="13948"/>
            </w:tabs>
            <w:rPr>
              <w:rFonts w:eastAsiaTheme="minorEastAsia"/>
              <w:noProof/>
              <w:lang w:val="en-IE" w:eastAsia="en-IE"/>
            </w:rPr>
          </w:pPr>
          <w:hyperlink w:anchor="_Toc82034938" w:history="1">
            <w:r w:rsidR="00610667" w:rsidRPr="00681C0B">
              <w:rPr>
                <w:rStyle w:val="Hyperlink"/>
                <w:noProof/>
              </w:rPr>
              <w:t>2.4.1.</w:t>
            </w:r>
            <w:r w:rsidR="00610667">
              <w:rPr>
                <w:rFonts w:eastAsiaTheme="minorEastAsia"/>
                <w:noProof/>
                <w:lang w:val="en-IE" w:eastAsia="en-IE"/>
              </w:rPr>
              <w:tab/>
            </w:r>
            <w:r w:rsidR="00610667" w:rsidRPr="00681C0B">
              <w:rPr>
                <w:rStyle w:val="Hyperlink"/>
                <w:noProof/>
              </w:rPr>
              <w:t>CROF Purpose</w:t>
            </w:r>
            <w:r w:rsidR="00610667">
              <w:rPr>
                <w:noProof/>
                <w:webHidden/>
              </w:rPr>
              <w:tab/>
            </w:r>
            <w:r w:rsidR="00610667">
              <w:rPr>
                <w:noProof/>
                <w:webHidden/>
              </w:rPr>
              <w:fldChar w:fldCharType="begin"/>
            </w:r>
            <w:r w:rsidR="00610667">
              <w:rPr>
                <w:noProof/>
                <w:webHidden/>
              </w:rPr>
              <w:instrText xml:space="preserve"> PAGEREF _Toc82034938 \h </w:instrText>
            </w:r>
            <w:r w:rsidR="00610667">
              <w:rPr>
                <w:noProof/>
                <w:webHidden/>
              </w:rPr>
            </w:r>
            <w:r w:rsidR="00610667">
              <w:rPr>
                <w:noProof/>
                <w:webHidden/>
              </w:rPr>
              <w:fldChar w:fldCharType="separate"/>
            </w:r>
            <w:r w:rsidR="0068263C">
              <w:rPr>
                <w:noProof/>
                <w:webHidden/>
              </w:rPr>
              <w:t>22</w:t>
            </w:r>
            <w:r w:rsidR="00610667">
              <w:rPr>
                <w:noProof/>
                <w:webHidden/>
              </w:rPr>
              <w:fldChar w:fldCharType="end"/>
            </w:r>
          </w:hyperlink>
        </w:p>
        <w:p w14:paraId="6718BDAC" w14:textId="00228B87" w:rsidR="00610667" w:rsidRDefault="00CA4653">
          <w:pPr>
            <w:pStyle w:val="TOC3"/>
            <w:tabs>
              <w:tab w:val="left" w:pos="1320"/>
              <w:tab w:val="right" w:leader="dot" w:pos="13948"/>
            </w:tabs>
            <w:rPr>
              <w:rFonts w:eastAsiaTheme="minorEastAsia"/>
              <w:noProof/>
              <w:lang w:val="en-IE" w:eastAsia="en-IE"/>
            </w:rPr>
          </w:pPr>
          <w:hyperlink w:anchor="_Toc82034939" w:history="1">
            <w:r w:rsidR="00610667" w:rsidRPr="00681C0B">
              <w:rPr>
                <w:rStyle w:val="Hyperlink"/>
                <w:noProof/>
              </w:rPr>
              <w:t>2.4.2.</w:t>
            </w:r>
            <w:r w:rsidR="00610667">
              <w:rPr>
                <w:rFonts w:eastAsiaTheme="minorEastAsia"/>
                <w:noProof/>
                <w:lang w:val="en-IE" w:eastAsia="en-IE"/>
              </w:rPr>
              <w:tab/>
            </w:r>
            <w:r w:rsidR="00610667" w:rsidRPr="00681C0B">
              <w:rPr>
                <w:rStyle w:val="Hyperlink"/>
                <w:noProof/>
              </w:rPr>
              <w:t>CROF Vision</w:t>
            </w:r>
            <w:r w:rsidR="00610667">
              <w:rPr>
                <w:noProof/>
                <w:webHidden/>
              </w:rPr>
              <w:tab/>
            </w:r>
            <w:r w:rsidR="00610667">
              <w:rPr>
                <w:noProof/>
                <w:webHidden/>
              </w:rPr>
              <w:fldChar w:fldCharType="begin"/>
            </w:r>
            <w:r w:rsidR="00610667">
              <w:rPr>
                <w:noProof/>
                <w:webHidden/>
              </w:rPr>
              <w:instrText xml:space="preserve"> PAGEREF _Toc82034939 \h </w:instrText>
            </w:r>
            <w:r w:rsidR="00610667">
              <w:rPr>
                <w:noProof/>
                <w:webHidden/>
              </w:rPr>
            </w:r>
            <w:r w:rsidR="00610667">
              <w:rPr>
                <w:noProof/>
                <w:webHidden/>
              </w:rPr>
              <w:fldChar w:fldCharType="separate"/>
            </w:r>
            <w:r w:rsidR="0068263C">
              <w:rPr>
                <w:noProof/>
                <w:webHidden/>
              </w:rPr>
              <w:t>22</w:t>
            </w:r>
            <w:r w:rsidR="00610667">
              <w:rPr>
                <w:noProof/>
                <w:webHidden/>
              </w:rPr>
              <w:fldChar w:fldCharType="end"/>
            </w:r>
          </w:hyperlink>
        </w:p>
        <w:p w14:paraId="3B3156E3" w14:textId="2AA7D34D" w:rsidR="00610667" w:rsidRDefault="00CA4653">
          <w:pPr>
            <w:pStyle w:val="TOC1"/>
            <w:tabs>
              <w:tab w:val="left" w:pos="440"/>
              <w:tab w:val="right" w:leader="dot" w:pos="13948"/>
            </w:tabs>
            <w:rPr>
              <w:rFonts w:eastAsiaTheme="minorEastAsia"/>
              <w:noProof/>
              <w:lang w:val="en-IE" w:eastAsia="en-IE"/>
            </w:rPr>
          </w:pPr>
          <w:hyperlink w:anchor="_Toc82034940" w:history="1">
            <w:r w:rsidR="00610667" w:rsidRPr="00681C0B">
              <w:rPr>
                <w:rStyle w:val="Hyperlink"/>
                <w:noProof/>
              </w:rPr>
              <w:t>3.</w:t>
            </w:r>
            <w:r w:rsidR="00610667">
              <w:rPr>
                <w:rFonts w:eastAsiaTheme="minorEastAsia"/>
                <w:noProof/>
                <w:lang w:val="en-IE" w:eastAsia="en-IE"/>
              </w:rPr>
              <w:tab/>
            </w:r>
            <w:r w:rsidR="00610667" w:rsidRPr="00681C0B">
              <w:rPr>
                <w:rStyle w:val="Hyperlink"/>
                <w:noProof/>
              </w:rPr>
              <w:t>Roadmap Development and the CROF Functional Model</w:t>
            </w:r>
            <w:r w:rsidR="00610667">
              <w:rPr>
                <w:noProof/>
                <w:webHidden/>
              </w:rPr>
              <w:tab/>
            </w:r>
            <w:r w:rsidR="00610667">
              <w:rPr>
                <w:noProof/>
                <w:webHidden/>
              </w:rPr>
              <w:fldChar w:fldCharType="begin"/>
            </w:r>
            <w:r w:rsidR="00610667">
              <w:rPr>
                <w:noProof/>
                <w:webHidden/>
              </w:rPr>
              <w:instrText xml:space="preserve"> PAGEREF _Toc82034940 \h </w:instrText>
            </w:r>
            <w:r w:rsidR="00610667">
              <w:rPr>
                <w:noProof/>
                <w:webHidden/>
              </w:rPr>
            </w:r>
            <w:r w:rsidR="00610667">
              <w:rPr>
                <w:noProof/>
                <w:webHidden/>
              </w:rPr>
              <w:fldChar w:fldCharType="separate"/>
            </w:r>
            <w:r w:rsidR="0068263C">
              <w:rPr>
                <w:noProof/>
                <w:webHidden/>
              </w:rPr>
              <w:t>24</w:t>
            </w:r>
            <w:r w:rsidR="00610667">
              <w:rPr>
                <w:noProof/>
                <w:webHidden/>
              </w:rPr>
              <w:fldChar w:fldCharType="end"/>
            </w:r>
          </w:hyperlink>
        </w:p>
        <w:p w14:paraId="6EDF0F6A" w14:textId="612EF74A" w:rsidR="00610667" w:rsidRDefault="00CA4653">
          <w:pPr>
            <w:pStyle w:val="TOC2"/>
            <w:tabs>
              <w:tab w:val="left" w:pos="880"/>
              <w:tab w:val="right" w:leader="dot" w:pos="13948"/>
            </w:tabs>
            <w:rPr>
              <w:rFonts w:eastAsiaTheme="minorEastAsia"/>
              <w:noProof/>
              <w:lang w:val="en-IE" w:eastAsia="en-IE"/>
            </w:rPr>
          </w:pPr>
          <w:hyperlink w:anchor="_Toc82034941" w:history="1">
            <w:r w:rsidR="00610667" w:rsidRPr="00681C0B">
              <w:rPr>
                <w:rStyle w:val="Hyperlink"/>
                <w:noProof/>
              </w:rPr>
              <w:t>3.1.</w:t>
            </w:r>
            <w:r w:rsidR="00610667">
              <w:rPr>
                <w:rFonts w:eastAsiaTheme="minorEastAsia"/>
                <w:noProof/>
                <w:lang w:val="en-IE" w:eastAsia="en-IE"/>
              </w:rPr>
              <w:tab/>
            </w:r>
            <w:r w:rsidR="00610667" w:rsidRPr="00681C0B">
              <w:rPr>
                <w:rStyle w:val="Hyperlink"/>
                <w:noProof/>
              </w:rPr>
              <w:t>Process</w:t>
            </w:r>
            <w:r w:rsidR="00610667">
              <w:rPr>
                <w:noProof/>
                <w:webHidden/>
              </w:rPr>
              <w:tab/>
            </w:r>
            <w:r w:rsidR="00610667">
              <w:rPr>
                <w:noProof/>
                <w:webHidden/>
              </w:rPr>
              <w:fldChar w:fldCharType="begin"/>
            </w:r>
            <w:r w:rsidR="00610667">
              <w:rPr>
                <w:noProof/>
                <w:webHidden/>
              </w:rPr>
              <w:instrText xml:space="preserve"> PAGEREF _Toc82034941 \h </w:instrText>
            </w:r>
            <w:r w:rsidR="00610667">
              <w:rPr>
                <w:noProof/>
                <w:webHidden/>
              </w:rPr>
            </w:r>
            <w:r w:rsidR="00610667">
              <w:rPr>
                <w:noProof/>
                <w:webHidden/>
              </w:rPr>
              <w:fldChar w:fldCharType="separate"/>
            </w:r>
            <w:r w:rsidR="0068263C">
              <w:rPr>
                <w:noProof/>
                <w:webHidden/>
              </w:rPr>
              <w:t>24</w:t>
            </w:r>
            <w:r w:rsidR="00610667">
              <w:rPr>
                <w:noProof/>
                <w:webHidden/>
              </w:rPr>
              <w:fldChar w:fldCharType="end"/>
            </w:r>
          </w:hyperlink>
        </w:p>
        <w:p w14:paraId="7E5F4440" w14:textId="4387ABF3" w:rsidR="00610667" w:rsidRDefault="00CA4653">
          <w:pPr>
            <w:pStyle w:val="TOC2"/>
            <w:tabs>
              <w:tab w:val="left" w:pos="880"/>
              <w:tab w:val="right" w:leader="dot" w:pos="13948"/>
            </w:tabs>
            <w:rPr>
              <w:rFonts w:eastAsiaTheme="minorEastAsia"/>
              <w:noProof/>
              <w:lang w:val="en-IE" w:eastAsia="en-IE"/>
            </w:rPr>
          </w:pPr>
          <w:hyperlink w:anchor="_Toc82034942" w:history="1">
            <w:r w:rsidR="00610667" w:rsidRPr="00681C0B">
              <w:rPr>
                <w:rStyle w:val="Hyperlink"/>
                <w:noProof/>
              </w:rPr>
              <w:t>3.2.</w:t>
            </w:r>
            <w:r w:rsidR="00610667">
              <w:rPr>
                <w:rFonts w:eastAsiaTheme="minorEastAsia"/>
                <w:noProof/>
                <w:lang w:val="en-IE" w:eastAsia="en-IE"/>
              </w:rPr>
              <w:tab/>
            </w:r>
            <w:r w:rsidR="00610667" w:rsidRPr="00681C0B">
              <w:rPr>
                <w:rStyle w:val="Hyperlink"/>
                <w:noProof/>
              </w:rPr>
              <w:t>Stakeholder Engagement and Industry Activities – Existing States and Current Solutions</w:t>
            </w:r>
            <w:r w:rsidR="00610667">
              <w:rPr>
                <w:noProof/>
                <w:webHidden/>
              </w:rPr>
              <w:tab/>
            </w:r>
            <w:r w:rsidR="00610667">
              <w:rPr>
                <w:noProof/>
                <w:webHidden/>
              </w:rPr>
              <w:fldChar w:fldCharType="begin"/>
            </w:r>
            <w:r w:rsidR="00610667">
              <w:rPr>
                <w:noProof/>
                <w:webHidden/>
              </w:rPr>
              <w:instrText xml:space="preserve"> PAGEREF _Toc82034942 \h </w:instrText>
            </w:r>
            <w:r w:rsidR="00610667">
              <w:rPr>
                <w:noProof/>
                <w:webHidden/>
              </w:rPr>
            </w:r>
            <w:r w:rsidR="00610667">
              <w:rPr>
                <w:noProof/>
                <w:webHidden/>
              </w:rPr>
              <w:fldChar w:fldCharType="separate"/>
            </w:r>
            <w:r w:rsidR="0068263C">
              <w:rPr>
                <w:noProof/>
                <w:webHidden/>
              </w:rPr>
              <w:t>24</w:t>
            </w:r>
            <w:r w:rsidR="00610667">
              <w:rPr>
                <w:noProof/>
                <w:webHidden/>
              </w:rPr>
              <w:fldChar w:fldCharType="end"/>
            </w:r>
          </w:hyperlink>
        </w:p>
        <w:p w14:paraId="27CA3713" w14:textId="0E241AF9" w:rsidR="00610667" w:rsidRDefault="00CA4653">
          <w:pPr>
            <w:pStyle w:val="TOC2"/>
            <w:tabs>
              <w:tab w:val="left" w:pos="880"/>
              <w:tab w:val="right" w:leader="dot" w:pos="13948"/>
            </w:tabs>
            <w:rPr>
              <w:rFonts w:eastAsiaTheme="minorEastAsia"/>
              <w:noProof/>
              <w:lang w:val="en-IE" w:eastAsia="en-IE"/>
            </w:rPr>
          </w:pPr>
          <w:hyperlink w:anchor="_Toc82034943" w:history="1">
            <w:r w:rsidR="00610667" w:rsidRPr="00681C0B">
              <w:rPr>
                <w:rStyle w:val="Hyperlink"/>
                <w:noProof/>
              </w:rPr>
              <w:t>3.3.</w:t>
            </w:r>
            <w:r w:rsidR="00610667">
              <w:rPr>
                <w:rFonts w:eastAsiaTheme="minorEastAsia"/>
                <w:noProof/>
                <w:lang w:val="en-IE" w:eastAsia="en-IE"/>
              </w:rPr>
              <w:tab/>
            </w:r>
            <w:r w:rsidR="00610667" w:rsidRPr="00681C0B">
              <w:rPr>
                <w:rStyle w:val="Hyperlink"/>
                <w:noProof/>
              </w:rPr>
              <w:t>The Functional Model</w:t>
            </w:r>
            <w:r w:rsidR="00610667">
              <w:rPr>
                <w:noProof/>
                <w:webHidden/>
              </w:rPr>
              <w:tab/>
            </w:r>
            <w:r w:rsidR="00610667">
              <w:rPr>
                <w:noProof/>
                <w:webHidden/>
              </w:rPr>
              <w:fldChar w:fldCharType="begin"/>
            </w:r>
            <w:r w:rsidR="00610667">
              <w:rPr>
                <w:noProof/>
                <w:webHidden/>
              </w:rPr>
              <w:instrText xml:space="preserve"> PAGEREF _Toc82034943 \h </w:instrText>
            </w:r>
            <w:r w:rsidR="00610667">
              <w:rPr>
                <w:noProof/>
                <w:webHidden/>
              </w:rPr>
            </w:r>
            <w:r w:rsidR="00610667">
              <w:rPr>
                <w:noProof/>
                <w:webHidden/>
              </w:rPr>
              <w:fldChar w:fldCharType="separate"/>
            </w:r>
            <w:r w:rsidR="0068263C">
              <w:rPr>
                <w:noProof/>
                <w:webHidden/>
              </w:rPr>
              <w:t>29</w:t>
            </w:r>
            <w:r w:rsidR="00610667">
              <w:rPr>
                <w:noProof/>
                <w:webHidden/>
              </w:rPr>
              <w:fldChar w:fldCharType="end"/>
            </w:r>
          </w:hyperlink>
        </w:p>
        <w:p w14:paraId="13AF9611" w14:textId="10ED9CC6" w:rsidR="00610667" w:rsidRDefault="00CA4653">
          <w:pPr>
            <w:pStyle w:val="TOC2"/>
            <w:tabs>
              <w:tab w:val="left" w:pos="880"/>
              <w:tab w:val="right" w:leader="dot" w:pos="13948"/>
            </w:tabs>
            <w:rPr>
              <w:rFonts w:eastAsiaTheme="minorEastAsia"/>
              <w:noProof/>
              <w:lang w:val="en-IE" w:eastAsia="en-IE"/>
            </w:rPr>
          </w:pPr>
          <w:hyperlink w:anchor="_Toc82034944" w:history="1">
            <w:r w:rsidR="00610667" w:rsidRPr="00681C0B">
              <w:rPr>
                <w:rStyle w:val="Hyperlink"/>
                <w:noProof/>
              </w:rPr>
              <w:t>3.4.</w:t>
            </w:r>
            <w:r w:rsidR="00610667">
              <w:rPr>
                <w:rFonts w:eastAsiaTheme="minorEastAsia"/>
                <w:noProof/>
                <w:lang w:val="en-IE" w:eastAsia="en-IE"/>
              </w:rPr>
              <w:tab/>
            </w:r>
            <w:r w:rsidR="00610667" w:rsidRPr="00681C0B">
              <w:rPr>
                <w:rStyle w:val="Hyperlink"/>
                <w:noProof/>
              </w:rPr>
              <w:t>Functional Model of Australian Real Time Control Room Operations</w:t>
            </w:r>
            <w:r w:rsidR="00610667">
              <w:rPr>
                <w:noProof/>
                <w:webHidden/>
              </w:rPr>
              <w:tab/>
            </w:r>
            <w:r w:rsidR="00610667">
              <w:rPr>
                <w:noProof/>
                <w:webHidden/>
              </w:rPr>
              <w:fldChar w:fldCharType="begin"/>
            </w:r>
            <w:r w:rsidR="00610667">
              <w:rPr>
                <w:noProof/>
                <w:webHidden/>
              </w:rPr>
              <w:instrText xml:space="preserve"> PAGEREF _Toc82034944 \h </w:instrText>
            </w:r>
            <w:r w:rsidR="00610667">
              <w:rPr>
                <w:noProof/>
                <w:webHidden/>
              </w:rPr>
            </w:r>
            <w:r w:rsidR="00610667">
              <w:rPr>
                <w:noProof/>
                <w:webHidden/>
              </w:rPr>
              <w:fldChar w:fldCharType="separate"/>
            </w:r>
            <w:r w:rsidR="0068263C">
              <w:rPr>
                <w:noProof/>
                <w:webHidden/>
              </w:rPr>
              <w:t>31</w:t>
            </w:r>
            <w:r w:rsidR="00610667">
              <w:rPr>
                <w:noProof/>
                <w:webHidden/>
              </w:rPr>
              <w:fldChar w:fldCharType="end"/>
            </w:r>
          </w:hyperlink>
        </w:p>
        <w:p w14:paraId="521CCC90" w14:textId="60A68BCF" w:rsidR="00610667" w:rsidRDefault="00CA4653">
          <w:pPr>
            <w:pStyle w:val="TOC3"/>
            <w:tabs>
              <w:tab w:val="left" w:pos="1320"/>
              <w:tab w:val="right" w:leader="dot" w:pos="13948"/>
            </w:tabs>
            <w:rPr>
              <w:rFonts w:eastAsiaTheme="minorEastAsia"/>
              <w:noProof/>
              <w:lang w:val="en-IE" w:eastAsia="en-IE"/>
            </w:rPr>
          </w:pPr>
          <w:hyperlink w:anchor="_Toc82034945" w:history="1">
            <w:r w:rsidR="00610667" w:rsidRPr="00681C0B">
              <w:rPr>
                <w:rStyle w:val="Hyperlink"/>
                <w:noProof/>
              </w:rPr>
              <w:t>3.4.1.</w:t>
            </w:r>
            <w:r w:rsidR="00610667">
              <w:rPr>
                <w:rFonts w:eastAsiaTheme="minorEastAsia"/>
                <w:noProof/>
                <w:lang w:val="en-IE" w:eastAsia="en-IE"/>
              </w:rPr>
              <w:tab/>
            </w:r>
            <w:r w:rsidR="00610667" w:rsidRPr="00681C0B">
              <w:rPr>
                <w:rStyle w:val="Hyperlink"/>
                <w:noProof/>
              </w:rPr>
              <w:t>Purposes</w:t>
            </w:r>
            <w:r w:rsidR="00610667">
              <w:rPr>
                <w:noProof/>
                <w:webHidden/>
              </w:rPr>
              <w:tab/>
            </w:r>
            <w:r w:rsidR="00610667">
              <w:rPr>
                <w:noProof/>
                <w:webHidden/>
              </w:rPr>
              <w:fldChar w:fldCharType="begin"/>
            </w:r>
            <w:r w:rsidR="00610667">
              <w:rPr>
                <w:noProof/>
                <w:webHidden/>
              </w:rPr>
              <w:instrText xml:space="preserve"> PAGEREF _Toc82034945 \h </w:instrText>
            </w:r>
            <w:r w:rsidR="00610667">
              <w:rPr>
                <w:noProof/>
                <w:webHidden/>
              </w:rPr>
            </w:r>
            <w:r w:rsidR="00610667">
              <w:rPr>
                <w:noProof/>
                <w:webHidden/>
              </w:rPr>
              <w:fldChar w:fldCharType="separate"/>
            </w:r>
            <w:r w:rsidR="0068263C">
              <w:rPr>
                <w:noProof/>
                <w:webHidden/>
              </w:rPr>
              <w:t>31</w:t>
            </w:r>
            <w:r w:rsidR="00610667">
              <w:rPr>
                <w:noProof/>
                <w:webHidden/>
              </w:rPr>
              <w:fldChar w:fldCharType="end"/>
            </w:r>
          </w:hyperlink>
        </w:p>
        <w:p w14:paraId="35E0879B" w14:textId="0E6B3E68" w:rsidR="00610667" w:rsidRDefault="00CA4653">
          <w:pPr>
            <w:pStyle w:val="TOC3"/>
            <w:tabs>
              <w:tab w:val="left" w:pos="1320"/>
              <w:tab w:val="right" w:leader="dot" w:pos="13948"/>
            </w:tabs>
            <w:rPr>
              <w:rFonts w:eastAsiaTheme="minorEastAsia"/>
              <w:noProof/>
              <w:lang w:val="en-IE" w:eastAsia="en-IE"/>
            </w:rPr>
          </w:pPr>
          <w:hyperlink w:anchor="_Toc82034946" w:history="1">
            <w:r w:rsidR="00610667" w:rsidRPr="00681C0B">
              <w:rPr>
                <w:rStyle w:val="Hyperlink"/>
                <w:noProof/>
              </w:rPr>
              <w:t>3.4.2.</w:t>
            </w:r>
            <w:r w:rsidR="00610667">
              <w:rPr>
                <w:rFonts w:eastAsiaTheme="minorEastAsia"/>
                <w:noProof/>
                <w:lang w:val="en-IE" w:eastAsia="en-IE"/>
              </w:rPr>
              <w:tab/>
            </w:r>
            <w:r w:rsidR="00610667" w:rsidRPr="00681C0B">
              <w:rPr>
                <w:rStyle w:val="Hyperlink"/>
                <w:noProof/>
              </w:rPr>
              <w:t>Priorities and Key Performance Indicators (KPIs)</w:t>
            </w:r>
            <w:r w:rsidR="00610667">
              <w:rPr>
                <w:noProof/>
                <w:webHidden/>
              </w:rPr>
              <w:tab/>
            </w:r>
            <w:r w:rsidR="00610667">
              <w:rPr>
                <w:noProof/>
                <w:webHidden/>
              </w:rPr>
              <w:fldChar w:fldCharType="begin"/>
            </w:r>
            <w:r w:rsidR="00610667">
              <w:rPr>
                <w:noProof/>
                <w:webHidden/>
              </w:rPr>
              <w:instrText xml:space="preserve"> PAGEREF _Toc82034946 \h </w:instrText>
            </w:r>
            <w:r w:rsidR="00610667">
              <w:rPr>
                <w:noProof/>
                <w:webHidden/>
              </w:rPr>
            </w:r>
            <w:r w:rsidR="00610667">
              <w:rPr>
                <w:noProof/>
                <w:webHidden/>
              </w:rPr>
              <w:fldChar w:fldCharType="separate"/>
            </w:r>
            <w:r w:rsidR="0068263C">
              <w:rPr>
                <w:noProof/>
                <w:webHidden/>
              </w:rPr>
              <w:t>31</w:t>
            </w:r>
            <w:r w:rsidR="00610667">
              <w:rPr>
                <w:noProof/>
                <w:webHidden/>
              </w:rPr>
              <w:fldChar w:fldCharType="end"/>
            </w:r>
          </w:hyperlink>
        </w:p>
        <w:p w14:paraId="01BF103E" w14:textId="669A7AC1" w:rsidR="00610667" w:rsidRDefault="00CA4653">
          <w:pPr>
            <w:pStyle w:val="TOC3"/>
            <w:tabs>
              <w:tab w:val="left" w:pos="1320"/>
              <w:tab w:val="right" w:leader="dot" w:pos="13948"/>
            </w:tabs>
            <w:rPr>
              <w:rFonts w:eastAsiaTheme="minorEastAsia"/>
              <w:noProof/>
              <w:lang w:val="en-IE" w:eastAsia="en-IE"/>
            </w:rPr>
          </w:pPr>
          <w:hyperlink w:anchor="_Toc82034947" w:history="1">
            <w:r w:rsidR="00610667" w:rsidRPr="00681C0B">
              <w:rPr>
                <w:rStyle w:val="Hyperlink"/>
                <w:noProof/>
              </w:rPr>
              <w:t>3.4.3.</w:t>
            </w:r>
            <w:r w:rsidR="00610667">
              <w:rPr>
                <w:rFonts w:eastAsiaTheme="minorEastAsia"/>
                <w:noProof/>
                <w:lang w:val="en-IE" w:eastAsia="en-IE"/>
              </w:rPr>
              <w:tab/>
            </w:r>
            <w:r w:rsidR="00610667" w:rsidRPr="00681C0B">
              <w:rPr>
                <w:rStyle w:val="Hyperlink"/>
                <w:noProof/>
              </w:rPr>
              <w:t>Functions</w:t>
            </w:r>
            <w:r w:rsidR="00610667">
              <w:rPr>
                <w:noProof/>
                <w:webHidden/>
              </w:rPr>
              <w:tab/>
            </w:r>
            <w:r w:rsidR="00610667">
              <w:rPr>
                <w:noProof/>
                <w:webHidden/>
              </w:rPr>
              <w:fldChar w:fldCharType="begin"/>
            </w:r>
            <w:r w:rsidR="00610667">
              <w:rPr>
                <w:noProof/>
                <w:webHidden/>
              </w:rPr>
              <w:instrText xml:space="preserve"> PAGEREF _Toc82034947 \h </w:instrText>
            </w:r>
            <w:r w:rsidR="00610667">
              <w:rPr>
                <w:noProof/>
                <w:webHidden/>
              </w:rPr>
            </w:r>
            <w:r w:rsidR="00610667">
              <w:rPr>
                <w:noProof/>
                <w:webHidden/>
              </w:rPr>
              <w:fldChar w:fldCharType="separate"/>
            </w:r>
            <w:r w:rsidR="0068263C">
              <w:rPr>
                <w:noProof/>
                <w:webHidden/>
              </w:rPr>
              <w:t>33</w:t>
            </w:r>
            <w:r w:rsidR="00610667">
              <w:rPr>
                <w:noProof/>
                <w:webHidden/>
              </w:rPr>
              <w:fldChar w:fldCharType="end"/>
            </w:r>
          </w:hyperlink>
        </w:p>
        <w:p w14:paraId="19DEC037" w14:textId="4E1FFB80" w:rsidR="00610667" w:rsidRDefault="00CA4653">
          <w:pPr>
            <w:pStyle w:val="TOC3"/>
            <w:tabs>
              <w:tab w:val="left" w:pos="1320"/>
              <w:tab w:val="right" w:leader="dot" w:pos="13948"/>
            </w:tabs>
            <w:rPr>
              <w:rFonts w:eastAsiaTheme="minorEastAsia"/>
              <w:noProof/>
              <w:lang w:val="en-IE" w:eastAsia="en-IE"/>
            </w:rPr>
          </w:pPr>
          <w:hyperlink w:anchor="_Toc82034948" w:history="1">
            <w:r w:rsidR="00610667" w:rsidRPr="00681C0B">
              <w:rPr>
                <w:rStyle w:val="Hyperlink"/>
                <w:noProof/>
              </w:rPr>
              <w:t>3.4.4.</w:t>
            </w:r>
            <w:r w:rsidR="00610667">
              <w:rPr>
                <w:rFonts w:eastAsiaTheme="minorEastAsia"/>
                <w:noProof/>
                <w:lang w:val="en-IE" w:eastAsia="en-IE"/>
              </w:rPr>
              <w:tab/>
            </w:r>
            <w:r w:rsidR="00610667" w:rsidRPr="00681C0B">
              <w:rPr>
                <w:rStyle w:val="Hyperlink"/>
                <w:noProof/>
              </w:rPr>
              <w:t>Sub Functions</w:t>
            </w:r>
            <w:r w:rsidR="00610667">
              <w:rPr>
                <w:noProof/>
                <w:webHidden/>
              </w:rPr>
              <w:tab/>
            </w:r>
            <w:r w:rsidR="00610667">
              <w:rPr>
                <w:noProof/>
                <w:webHidden/>
              </w:rPr>
              <w:fldChar w:fldCharType="begin"/>
            </w:r>
            <w:r w:rsidR="00610667">
              <w:rPr>
                <w:noProof/>
                <w:webHidden/>
              </w:rPr>
              <w:instrText xml:space="preserve"> PAGEREF _Toc82034948 \h </w:instrText>
            </w:r>
            <w:r w:rsidR="00610667">
              <w:rPr>
                <w:noProof/>
                <w:webHidden/>
              </w:rPr>
            </w:r>
            <w:r w:rsidR="00610667">
              <w:rPr>
                <w:noProof/>
                <w:webHidden/>
              </w:rPr>
              <w:fldChar w:fldCharType="separate"/>
            </w:r>
            <w:r w:rsidR="0068263C">
              <w:rPr>
                <w:noProof/>
                <w:webHidden/>
              </w:rPr>
              <w:t>33</w:t>
            </w:r>
            <w:r w:rsidR="00610667">
              <w:rPr>
                <w:noProof/>
                <w:webHidden/>
              </w:rPr>
              <w:fldChar w:fldCharType="end"/>
            </w:r>
          </w:hyperlink>
        </w:p>
        <w:p w14:paraId="1180BF79" w14:textId="7220B634" w:rsidR="00610667" w:rsidRDefault="00CA4653">
          <w:pPr>
            <w:pStyle w:val="TOC3"/>
            <w:tabs>
              <w:tab w:val="left" w:pos="1320"/>
              <w:tab w:val="right" w:leader="dot" w:pos="13948"/>
            </w:tabs>
            <w:rPr>
              <w:rFonts w:eastAsiaTheme="minorEastAsia"/>
              <w:noProof/>
              <w:lang w:val="en-IE" w:eastAsia="en-IE"/>
            </w:rPr>
          </w:pPr>
          <w:hyperlink w:anchor="_Toc82034949" w:history="1">
            <w:r w:rsidR="00610667" w:rsidRPr="00681C0B">
              <w:rPr>
                <w:rStyle w:val="Hyperlink"/>
                <w:noProof/>
              </w:rPr>
              <w:t>3.4.5.</w:t>
            </w:r>
            <w:r w:rsidR="00610667">
              <w:rPr>
                <w:rFonts w:eastAsiaTheme="minorEastAsia"/>
                <w:noProof/>
                <w:lang w:val="en-IE" w:eastAsia="en-IE"/>
              </w:rPr>
              <w:tab/>
            </w:r>
            <w:r w:rsidR="00610667" w:rsidRPr="00681C0B">
              <w:rPr>
                <w:rStyle w:val="Hyperlink"/>
                <w:noProof/>
              </w:rPr>
              <w:t>Processes</w:t>
            </w:r>
            <w:r w:rsidR="00610667">
              <w:rPr>
                <w:noProof/>
                <w:webHidden/>
              </w:rPr>
              <w:tab/>
            </w:r>
            <w:r w:rsidR="00610667">
              <w:rPr>
                <w:noProof/>
                <w:webHidden/>
              </w:rPr>
              <w:fldChar w:fldCharType="begin"/>
            </w:r>
            <w:r w:rsidR="00610667">
              <w:rPr>
                <w:noProof/>
                <w:webHidden/>
              </w:rPr>
              <w:instrText xml:space="preserve"> PAGEREF _Toc82034949 \h </w:instrText>
            </w:r>
            <w:r w:rsidR="00610667">
              <w:rPr>
                <w:noProof/>
                <w:webHidden/>
              </w:rPr>
            </w:r>
            <w:r w:rsidR="00610667">
              <w:rPr>
                <w:noProof/>
                <w:webHidden/>
              </w:rPr>
              <w:fldChar w:fldCharType="separate"/>
            </w:r>
            <w:r w:rsidR="0068263C">
              <w:rPr>
                <w:noProof/>
                <w:webHidden/>
              </w:rPr>
              <w:t>34</w:t>
            </w:r>
            <w:r w:rsidR="00610667">
              <w:rPr>
                <w:noProof/>
                <w:webHidden/>
              </w:rPr>
              <w:fldChar w:fldCharType="end"/>
            </w:r>
          </w:hyperlink>
        </w:p>
        <w:p w14:paraId="133E45FF" w14:textId="100CFAAA" w:rsidR="00610667" w:rsidRDefault="00CA4653">
          <w:pPr>
            <w:pStyle w:val="TOC3"/>
            <w:tabs>
              <w:tab w:val="left" w:pos="1320"/>
              <w:tab w:val="right" w:leader="dot" w:pos="13948"/>
            </w:tabs>
            <w:rPr>
              <w:rFonts w:eastAsiaTheme="minorEastAsia"/>
              <w:noProof/>
              <w:lang w:val="en-IE" w:eastAsia="en-IE"/>
            </w:rPr>
          </w:pPr>
          <w:hyperlink w:anchor="_Toc82034950" w:history="1">
            <w:r w:rsidR="00610667" w:rsidRPr="00681C0B">
              <w:rPr>
                <w:rStyle w:val="Hyperlink"/>
                <w:noProof/>
              </w:rPr>
              <w:t>3.4.6.</w:t>
            </w:r>
            <w:r w:rsidR="00610667">
              <w:rPr>
                <w:rFonts w:eastAsiaTheme="minorEastAsia"/>
                <w:noProof/>
                <w:lang w:val="en-IE" w:eastAsia="en-IE"/>
              </w:rPr>
              <w:tab/>
            </w:r>
            <w:r w:rsidR="00610667" w:rsidRPr="00681C0B">
              <w:rPr>
                <w:rStyle w:val="Hyperlink"/>
                <w:noProof/>
              </w:rPr>
              <w:t>Tools</w:t>
            </w:r>
            <w:r w:rsidR="00610667">
              <w:rPr>
                <w:noProof/>
                <w:webHidden/>
              </w:rPr>
              <w:tab/>
            </w:r>
            <w:r w:rsidR="00610667">
              <w:rPr>
                <w:noProof/>
                <w:webHidden/>
              </w:rPr>
              <w:fldChar w:fldCharType="begin"/>
            </w:r>
            <w:r w:rsidR="00610667">
              <w:rPr>
                <w:noProof/>
                <w:webHidden/>
              </w:rPr>
              <w:instrText xml:space="preserve"> PAGEREF _Toc82034950 \h </w:instrText>
            </w:r>
            <w:r w:rsidR="00610667">
              <w:rPr>
                <w:noProof/>
                <w:webHidden/>
              </w:rPr>
            </w:r>
            <w:r w:rsidR="00610667">
              <w:rPr>
                <w:noProof/>
                <w:webHidden/>
              </w:rPr>
              <w:fldChar w:fldCharType="separate"/>
            </w:r>
            <w:r w:rsidR="0068263C">
              <w:rPr>
                <w:noProof/>
                <w:webHidden/>
              </w:rPr>
              <w:t>36</w:t>
            </w:r>
            <w:r w:rsidR="00610667">
              <w:rPr>
                <w:noProof/>
                <w:webHidden/>
              </w:rPr>
              <w:fldChar w:fldCharType="end"/>
            </w:r>
          </w:hyperlink>
        </w:p>
        <w:p w14:paraId="57101496" w14:textId="57AF2F1B" w:rsidR="00610667" w:rsidRDefault="00CA4653">
          <w:pPr>
            <w:pStyle w:val="TOC3"/>
            <w:tabs>
              <w:tab w:val="left" w:pos="1320"/>
              <w:tab w:val="right" w:leader="dot" w:pos="13948"/>
            </w:tabs>
            <w:rPr>
              <w:rFonts w:eastAsiaTheme="minorEastAsia"/>
              <w:noProof/>
              <w:lang w:val="en-IE" w:eastAsia="en-IE"/>
            </w:rPr>
          </w:pPr>
          <w:hyperlink w:anchor="_Toc82034951" w:history="1">
            <w:r w:rsidR="00610667" w:rsidRPr="00681C0B">
              <w:rPr>
                <w:rStyle w:val="Hyperlink"/>
                <w:noProof/>
                <w:lang w:val="en-IE"/>
              </w:rPr>
              <w:t>3.4.7.</w:t>
            </w:r>
            <w:r w:rsidR="00610667">
              <w:rPr>
                <w:rFonts w:eastAsiaTheme="minorEastAsia"/>
                <w:noProof/>
                <w:lang w:val="en-IE" w:eastAsia="en-IE"/>
              </w:rPr>
              <w:tab/>
            </w:r>
            <w:r w:rsidR="00610667" w:rsidRPr="00681C0B">
              <w:rPr>
                <w:rStyle w:val="Hyperlink"/>
                <w:noProof/>
                <w:lang w:val="en-IE"/>
              </w:rPr>
              <w:t>Physical Objects / Models and Data</w:t>
            </w:r>
            <w:r w:rsidR="00610667">
              <w:rPr>
                <w:noProof/>
                <w:webHidden/>
              </w:rPr>
              <w:tab/>
            </w:r>
            <w:r w:rsidR="00610667">
              <w:rPr>
                <w:noProof/>
                <w:webHidden/>
              </w:rPr>
              <w:fldChar w:fldCharType="begin"/>
            </w:r>
            <w:r w:rsidR="00610667">
              <w:rPr>
                <w:noProof/>
                <w:webHidden/>
              </w:rPr>
              <w:instrText xml:space="preserve"> PAGEREF _Toc82034951 \h </w:instrText>
            </w:r>
            <w:r w:rsidR="00610667">
              <w:rPr>
                <w:noProof/>
                <w:webHidden/>
              </w:rPr>
            </w:r>
            <w:r w:rsidR="00610667">
              <w:rPr>
                <w:noProof/>
                <w:webHidden/>
              </w:rPr>
              <w:fldChar w:fldCharType="separate"/>
            </w:r>
            <w:r w:rsidR="0068263C">
              <w:rPr>
                <w:noProof/>
                <w:webHidden/>
              </w:rPr>
              <w:t>38</w:t>
            </w:r>
            <w:r w:rsidR="00610667">
              <w:rPr>
                <w:noProof/>
                <w:webHidden/>
              </w:rPr>
              <w:fldChar w:fldCharType="end"/>
            </w:r>
          </w:hyperlink>
        </w:p>
        <w:p w14:paraId="1EF2AD3D" w14:textId="32A53D0C" w:rsidR="00610667" w:rsidRDefault="00CA4653">
          <w:pPr>
            <w:pStyle w:val="TOC3"/>
            <w:tabs>
              <w:tab w:val="left" w:pos="1320"/>
              <w:tab w:val="right" w:leader="dot" w:pos="13948"/>
            </w:tabs>
            <w:rPr>
              <w:rFonts w:eastAsiaTheme="minorEastAsia"/>
              <w:noProof/>
              <w:lang w:val="en-IE" w:eastAsia="en-IE"/>
            </w:rPr>
          </w:pPr>
          <w:hyperlink w:anchor="_Toc82034952" w:history="1">
            <w:r w:rsidR="00610667" w:rsidRPr="00681C0B">
              <w:rPr>
                <w:rStyle w:val="Hyperlink"/>
                <w:noProof/>
              </w:rPr>
              <w:t>3.4.8.</w:t>
            </w:r>
            <w:r w:rsidR="00610667">
              <w:rPr>
                <w:rFonts w:eastAsiaTheme="minorEastAsia"/>
                <w:noProof/>
                <w:lang w:val="en-IE" w:eastAsia="en-IE"/>
              </w:rPr>
              <w:tab/>
            </w:r>
            <w:r w:rsidR="00610667" w:rsidRPr="00681C0B">
              <w:rPr>
                <w:rStyle w:val="Hyperlink"/>
                <w:noProof/>
              </w:rPr>
              <w:t>Complete Functional Model</w:t>
            </w:r>
            <w:r w:rsidR="00610667">
              <w:rPr>
                <w:noProof/>
                <w:webHidden/>
              </w:rPr>
              <w:tab/>
            </w:r>
            <w:r w:rsidR="00610667">
              <w:rPr>
                <w:noProof/>
                <w:webHidden/>
              </w:rPr>
              <w:fldChar w:fldCharType="begin"/>
            </w:r>
            <w:r w:rsidR="00610667">
              <w:rPr>
                <w:noProof/>
                <w:webHidden/>
              </w:rPr>
              <w:instrText xml:space="preserve"> PAGEREF _Toc82034952 \h </w:instrText>
            </w:r>
            <w:r w:rsidR="00610667">
              <w:rPr>
                <w:noProof/>
                <w:webHidden/>
              </w:rPr>
            </w:r>
            <w:r w:rsidR="00610667">
              <w:rPr>
                <w:noProof/>
                <w:webHidden/>
              </w:rPr>
              <w:fldChar w:fldCharType="separate"/>
            </w:r>
            <w:r w:rsidR="0068263C">
              <w:rPr>
                <w:noProof/>
                <w:webHidden/>
              </w:rPr>
              <w:t>38</w:t>
            </w:r>
            <w:r w:rsidR="00610667">
              <w:rPr>
                <w:noProof/>
                <w:webHidden/>
              </w:rPr>
              <w:fldChar w:fldCharType="end"/>
            </w:r>
          </w:hyperlink>
        </w:p>
        <w:p w14:paraId="5EECC278" w14:textId="5C80DADC" w:rsidR="00610667" w:rsidRDefault="00CA4653">
          <w:pPr>
            <w:pStyle w:val="TOC2"/>
            <w:tabs>
              <w:tab w:val="left" w:pos="880"/>
              <w:tab w:val="right" w:leader="dot" w:pos="13948"/>
            </w:tabs>
            <w:rPr>
              <w:rFonts w:eastAsiaTheme="minorEastAsia"/>
              <w:noProof/>
              <w:lang w:val="en-IE" w:eastAsia="en-IE"/>
            </w:rPr>
          </w:pPr>
          <w:hyperlink w:anchor="_Toc82034953" w:history="1">
            <w:r w:rsidR="00610667" w:rsidRPr="00681C0B">
              <w:rPr>
                <w:rStyle w:val="Hyperlink"/>
                <w:noProof/>
              </w:rPr>
              <w:t>3.5.</w:t>
            </w:r>
            <w:r w:rsidR="00610667">
              <w:rPr>
                <w:rFonts w:eastAsiaTheme="minorEastAsia"/>
                <w:noProof/>
                <w:lang w:val="en-IE" w:eastAsia="en-IE"/>
              </w:rPr>
              <w:tab/>
            </w:r>
            <w:r w:rsidR="00610667" w:rsidRPr="00681C0B">
              <w:rPr>
                <w:rStyle w:val="Hyperlink"/>
                <w:noProof/>
              </w:rPr>
              <w:t>Two Models for the Control Room of the Future</w:t>
            </w:r>
            <w:r w:rsidR="00610667">
              <w:rPr>
                <w:noProof/>
                <w:webHidden/>
              </w:rPr>
              <w:tab/>
            </w:r>
            <w:r w:rsidR="00610667">
              <w:rPr>
                <w:noProof/>
                <w:webHidden/>
              </w:rPr>
              <w:fldChar w:fldCharType="begin"/>
            </w:r>
            <w:r w:rsidR="00610667">
              <w:rPr>
                <w:noProof/>
                <w:webHidden/>
              </w:rPr>
              <w:instrText xml:space="preserve"> PAGEREF _Toc82034953 \h </w:instrText>
            </w:r>
            <w:r w:rsidR="00610667">
              <w:rPr>
                <w:noProof/>
                <w:webHidden/>
              </w:rPr>
            </w:r>
            <w:r w:rsidR="00610667">
              <w:rPr>
                <w:noProof/>
                <w:webHidden/>
              </w:rPr>
              <w:fldChar w:fldCharType="separate"/>
            </w:r>
            <w:r w:rsidR="0068263C">
              <w:rPr>
                <w:noProof/>
                <w:webHidden/>
              </w:rPr>
              <w:t>40</w:t>
            </w:r>
            <w:r w:rsidR="00610667">
              <w:rPr>
                <w:noProof/>
                <w:webHidden/>
              </w:rPr>
              <w:fldChar w:fldCharType="end"/>
            </w:r>
          </w:hyperlink>
        </w:p>
        <w:p w14:paraId="3BED501C" w14:textId="3150D1BC" w:rsidR="00610667" w:rsidRDefault="00CA4653">
          <w:pPr>
            <w:pStyle w:val="TOC2"/>
            <w:tabs>
              <w:tab w:val="left" w:pos="880"/>
              <w:tab w:val="right" w:leader="dot" w:pos="13948"/>
            </w:tabs>
            <w:rPr>
              <w:rFonts w:eastAsiaTheme="minorEastAsia"/>
              <w:noProof/>
              <w:lang w:val="en-IE" w:eastAsia="en-IE"/>
            </w:rPr>
          </w:pPr>
          <w:hyperlink w:anchor="_Toc82034954" w:history="1">
            <w:r w:rsidR="00610667" w:rsidRPr="00681C0B">
              <w:rPr>
                <w:rStyle w:val="Hyperlink"/>
                <w:noProof/>
              </w:rPr>
              <w:t>3.6.</w:t>
            </w:r>
            <w:r w:rsidR="00610667">
              <w:rPr>
                <w:rFonts w:eastAsiaTheme="minorEastAsia"/>
                <w:noProof/>
                <w:lang w:val="en-IE" w:eastAsia="en-IE"/>
              </w:rPr>
              <w:tab/>
            </w:r>
            <w:r w:rsidR="00610667" w:rsidRPr="00681C0B">
              <w:rPr>
                <w:rStyle w:val="Hyperlink"/>
                <w:noProof/>
              </w:rPr>
              <w:t>Key Research Questions</w:t>
            </w:r>
            <w:r w:rsidR="00610667">
              <w:rPr>
                <w:noProof/>
                <w:webHidden/>
              </w:rPr>
              <w:tab/>
            </w:r>
            <w:r w:rsidR="00610667">
              <w:rPr>
                <w:noProof/>
                <w:webHidden/>
              </w:rPr>
              <w:fldChar w:fldCharType="begin"/>
            </w:r>
            <w:r w:rsidR="00610667">
              <w:rPr>
                <w:noProof/>
                <w:webHidden/>
              </w:rPr>
              <w:instrText xml:space="preserve"> PAGEREF _Toc82034954 \h </w:instrText>
            </w:r>
            <w:r w:rsidR="00610667">
              <w:rPr>
                <w:noProof/>
                <w:webHidden/>
              </w:rPr>
            </w:r>
            <w:r w:rsidR="00610667">
              <w:rPr>
                <w:noProof/>
                <w:webHidden/>
              </w:rPr>
              <w:fldChar w:fldCharType="separate"/>
            </w:r>
            <w:r w:rsidR="0068263C">
              <w:rPr>
                <w:noProof/>
                <w:webHidden/>
              </w:rPr>
              <w:t>40</w:t>
            </w:r>
            <w:r w:rsidR="00610667">
              <w:rPr>
                <w:noProof/>
                <w:webHidden/>
              </w:rPr>
              <w:fldChar w:fldCharType="end"/>
            </w:r>
          </w:hyperlink>
        </w:p>
        <w:p w14:paraId="1A2705D6" w14:textId="60F1DF25" w:rsidR="00610667" w:rsidRDefault="00CA4653">
          <w:pPr>
            <w:pStyle w:val="TOC1"/>
            <w:tabs>
              <w:tab w:val="left" w:pos="440"/>
              <w:tab w:val="right" w:leader="dot" w:pos="13948"/>
            </w:tabs>
            <w:rPr>
              <w:rFonts w:eastAsiaTheme="minorEastAsia"/>
              <w:noProof/>
              <w:lang w:val="en-IE" w:eastAsia="en-IE"/>
            </w:rPr>
          </w:pPr>
          <w:hyperlink w:anchor="_Toc82034955" w:history="1">
            <w:r w:rsidR="00610667" w:rsidRPr="00681C0B">
              <w:rPr>
                <w:rStyle w:val="Hyperlink"/>
                <w:noProof/>
              </w:rPr>
              <w:t>4.</w:t>
            </w:r>
            <w:r w:rsidR="00610667">
              <w:rPr>
                <w:rFonts w:eastAsiaTheme="minorEastAsia"/>
                <w:noProof/>
                <w:lang w:val="en-IE" w:eastAsia="en-IE"/>
              </w:rPr>
              <w:tab/>
            </w:r>
            <w:r w:rsidR="00610667" w:rsidRPr="00681C0B">
              <w:rPr>
                <w:rStyle w:val="Hyperlink"/>
                <w:noProof/>
              </w:rPr>
              <w:t>The Research Plan</w:t>
            </w:r>
            <w:r w:rsidR="00610667">
              <w:rPr>
                <w:noProof/>
                <w:webHidden/>
              </w:rPr>
              <w:tab/>
            </w:r>
            <w:r w:rsidR="00610667">
              <w:rPr>
                <w:noProof/>
                <w:webHidden/>
              </w:rPr>
              <w:fldChar w:fldCharType="begin"/>
            </w:r>
            <w:r w:rsidR="00610667">
              <w:rPr>
                <w:noProof/>
                <w:webHidden/>
              </w:rPr>
              <w:instrText xml:space="preserve"> PAGEREF _Toc82034955 \h </w:instrText>
            </w:r>
            <w:r w:rsidR="00610667">
              <w:rPr>
                <w:noProof/>
                <w:webHidden/>
              </w:rPr>
            </w:r>
            <w:r w:rsidR="00610667">
              <w:rPr>
                <w:noProof/>
                <w:webHidden/>
              </w:rPr>
              <w:fldChar w:fldCharType="separate"/>
            </w:r>
            <w:r w:rsidR="0068263C">
              <w:rPr>
                <w:noProof/>
                <w:webHidden/>
              </w:rPr>
              <w:t>51</w:t>
            </w:r>
            <w:r w:rsidR="00610667">
              <w:rPr>
                <w:noProof/>
                <w:webHidden/>
              </w:rPr>
              <w:fldChar w:fldCharType="end"/>
            </w:r>
          </w:hyperlink>
        </w:p>
        <w:p w14:paraId="6617970A" w14:textId="3ECD871E" w:rsidR="00610667" w:rsidRDefault="00CA4653">
          <w:pPr>
            <w:pStyle w:val="TOC2"/>
            <w:tabs>
              <w:tab w:val="left" w:pos="880"/>
              <w:tab w:val="right" w:leader="dot" w:pos="13948"/>
            </w:tabs>
            <w:rPr>
              <w:rFonts w:eastAsiaTheme="minorEastAsia"/>
              <w:noProof/>
              <w:lang w:val="en-IE" w:eastAsia="en-IE"/>
            </w:rPr>
          </w:pPr>
          <w:hyperlink w:anchor="_Toc82034956" w:history="1">
            <w:r w:rsidR="00610667" w:rsidRPr="00681C0B">
              <w:rPr>
                <w:rStyle w:val="Hyperlink"/>
                <w:rFonts w:eastAsia="Calibri"/>
                <w:noProof/>
              </w:rPr>
              <w:t>4.1.</w:t>
            </w:r>
            <w:r w:rsidR="00610667">
              <w:rPr>
                <w:rFonts w:eastAsiaTheme="minorEastAsia"/>
                <w:noProof/>
                <w:lang w:val="en-IE" w:eastAsia="en-IE"/>
              </w:rPr>
              <w:tab/>
            </w:r>
            <w:r w:rsidR="00610667" w:rsidRPr="00681C0B">
              <w:rPr>
                <w:rStyle w:val="Hyperlink"/>
                <w:rFonts w:eastAsia="Calibri"/>
                <w:noProof/>
              </w:rPr>
              <w:t>Roadmap for the CROF</w:t>
            </w:r>
            <w:r w:rsidR="00610667">
              <w:rPr>
                <w:noProof/>
                <w:webHidden/>
              </w:rPr>
              <w:tab/>
            </w:r>
            <w:r w:rsidR="00610667">
              <w:rPr>
                <w:noProof/>
                <w:webHidden/>
              </w:rPr>
              <w:fldChar w:fldCharType="begin"/>
            </w:r>
            <w:r w:rsidR="00610667">
              <w:rPr>
                <w:noProof/>
                <w:webHidden/>
              </w:rPr>
              <w:instrText xml:space="preserve"> PAGEREF _Toc82034956 \h </w:instrText>
            </w:r>
            <w:r w:rsidR="00610667">
              <w:rPr>
                <w:noProof/>
                <w:webHidden/>
              </w:rPr>
            </w:r>
            <w:r w:rsidR="00610667">
              <w:rPr>
                <w:noProof/>
                <w:webHidden/>
              </w:rPr>
              <w:fldChar w:fldCharType="separate"/>
            </w:r>
            <w:r w:rsidR="0068263C">
              <w:rPr>
                <w:noProof/>
                <w:webHidden/>
              </w:rPr>
              <w:t>51</w:t>
            </w:r>
            <w:r w:rsidR="00610667">
              <w:rPr>
                <w:noProof/>
                <w:webHidden/>
              </w:rPr>
              <w:fldChar w:fldCharType="end"/>
            </w:r>
          </w:hyperlink>
        </w:p>
        <w:p w14:paraId="320A5298" w14:textId="495F1205" w:rsidR="00610667" w:rsidRDefault="00CA4653">
          <w:pPr>
            <w:pStyle w:val="TOC2"/>
            <w:tabs>
              <w:tab w:val="left" w:pos="880"/>
              <w:tab w:val="right" w:leader="dot" w:pos="13948"/>
            </w:tabs>
            <w:rPr>
              <w:rFonts w:eastAsiaTheme="minorEastAsia"/>
              <w:noProof/>
              <w:lang w:val="en-IE" w:eastAsia="en-IE"/>
            </w:rPr>
          </w:pPr>
          <w:hyperlink w:anchor="_Toc82034957" w:history="1">
            <w:r w:rsidR="00610667" w:rsidRPr="00681C0B">
              <w:rPr>
                <w:rStyle w:val="Hyperlink"/>
                <w:noProof/>
              </w:rPr>
              <w:t>4.2.</w:t>
            </w:r>
            <w:r w:rsidR="00610667">
              <w:rPr>
                <w:rFonts w:eastAsiaTheme="minorEastAsia"/>
                <w:noProof/>
                <w:lang w:val="en-IE" w:eastAsia="en-IE"/>
              </w:rPr>
              <w:tab/>
            </w:r>
            <w:r w:rsidR="00610667" w:rsidRPr="00681C0B">
              <w:rPr>
                <w:rStyle w:val="Hyperlink"/>
                <w:noProof/>
              </w:rPr>
              <w:t>Roadmap Structure and Format</w:t>
            </w:r>
            <w:r w:rsidR="00610667">
              <w:rPr>
                <w:noProof/>
                <w:webHidden/>
              </w:rPr>
              <w:tab/>
            </w:r>
            <w:r w:rsidR="00610667">
              <w:rPr>
                <w:noProof/>
                <w:webHidden/>
              </w:rPr>
              <w:fldChar w:fldCharType="begin"/>
            </w:r>
            <w:r w:rsidR="00610667">
              <w:rPr>
                <w:noProof/>
                <w:webHidden/>
              </w:rPr>
              <w:instrText xml:space="preserve"> PAGEREF _Toc82034957 \h </w:instrText>
            </w:r>
            <w:r w:rsidR="00610667">
              <w:rPr>
                <w:noProof/>
                <w:webHidden/>
              </w:rPr>
            </w:r>
            <w:r w:rsidR="00610667">
              <w:rPr>
                <w:noProof/>
                <w:webHidden/>
              </w:rPr>
              <w:fldChar w:fldCharType="separate"/>
            </w:r>
            <w:r w:rsidR="0068263C">
              <w:rPr>
                <w:noProof/>
                <w:webHidden/>
              </w:rPr>
              <w:t>51</w:t>
            </w:r>
            <w:r w:rsidR="00610667">
              <w:rPr>
                <w:noProof/>
                <w:webHidden/>
              </w:rPr>
              <w:fldChar w:fldCharType="end"/>
            </w:r>
          </w:hyperlink>
        </w:p>
        <w:p w14:paraId="510F63A4" w14:textId="2F3724A2" w:rsidR="00610667" w:rsidRDefault="00CA4653">
          <w:pPr>
            <w:pStyle w:val="TOC2"/>
            <w:tabs>
              <w:tab w:val="left" w:pos="880"/>
              <w:tab w:val="right" w:leader="dot" w:pos="13948"/>
            </w:tabs>
            <w:rPr>
              <w:rFonts w:eastAsiaTheme="minorEastAsia"/>
              <w:noProof/>
              <w:lang w:val="en-IE" w:eastAsia="en-IE"/>
            </w:rPr>
          </w:pPr>
          <w:hyperlink w:anchor="_Toc82034958" w:history="1">
            <w:r w:rsidR="00610667" w:rsidRPr="00681C0B">
              <w:rPr>
                <w:rStyle w:val="Hyperlink"/>
                <w:noProof/>
              </w:rPr>
              <w:t>4.3.</w:t>
            </w:r>
            <w:r w:rsidR="00610667">
              <w:rPr>
                <w:rFonts w:eastAsiaTheme="minorEastAsia"/>
                <w:noProof/>
                <w:lang w:val="en-IE" w:eastAsia="en-IE"/>
              </w:rPr>
              <w:tab/>
            </w:r>
            <w:r w:rsidR="00610667" w:rsidRPr="00681C0B">
              <w:rPr>
                <w:rStyle w:val="Hyperlink"/>
                <w:noProof/>
              </w:rPr>
              <w:t>Roadmap for the CROF – The Functional and Capability Model and Architectures</w:t>
            </w:r>
            <w:r w:rsidR="00610667">
              <w:rPr>
                <w:noProof/>
                <w:webHidden/>
              </w:rPr>
              <w:tab/>
            </w:r>
            <w:r w:rsidR="00610667">
              <w:rPr>
                <w:noProof/>
                <w:webHidden/>
              </w:rPr>
              <w:fldChar w:fldCharType="begin"/>
            </w:r>
            <w:r w:rsidR="00610667">
              <w:rPr>
                <w:noProof/>
                <w:webHidden/>
              </w:rPr>
              <w:instrText xml:space="preserve"> PAGEREF _Toc82034958 \h </w:instrText>
            </w:r>
            <w:r w:rsidR="00610667">
              <w:rPr>
                <w:noProof/>
                <w:webHidden/>
              </w:rPr>
            </w:r>
            <w:r w:rsidR="00610667">
              <w:rPr>
                <w:noProof/>
                <w:webHidden/>
              </w:rPr>
              <w:fldChar w:fldCharType="separate"/>
            </w:r>
            <w:r w:rsidR="0068263C">
              <w:rPr>
                <w:noProof/>
                <w:webHidden/>
              </w:rPr>
              <w:t>1</w:t>
            </w:r>
            <w:r w:rsidR="00610667">
              <w:rPr>
                <w:noProof/>
                <w:webHidden/>
              </w:rPr>
              <w:fldChar w:fldCharType="end"/>
            </w:r>
          </w:hyperlink>
        </w:p>
        <w:p w14:paraId="566E5CEC" w14:textId="1D2988A6" w:rsidR="00610667" w:rsidRDefault="00CA4653">
          <w:pPr>
            <w:pStyle w:val="TOC2"/>
            <w:tabs>
              <w:tab w:val="left" w:pos="880"/>
              <w:tab w:val="right" w:leader="dot" w:pos="13948"/>
            </w:tabs>
            <w:rPr>
              <w:rFonts w:eastAsiaTheme="minorEastAsia"/>
              <w:noProof/>
              <w:lang w:val="en-IE" w:eastAsia="en-IE"/>
            </w:rPr>
          </w:pPr>
          <w:hyperlink w:anchor="_Toc82034959" w:history="1">
            <w:r w:rsidR="00610667" w:rsidRPr="00681C0B">
              <w:rPr>
                <w:rStyle w:val="Hyperlink"/>
                <w:noProof/>
              </w:rPr>
              <w:t>4.4.</w:t>
            </w:r>
            <w:r w:rsidR="00610667">
              <w:rPr>
                <w:rFonts w:eastAsiaTheme="minorEastAsia"/>
                <w:noProof/>
                <w:lang w:val="en-IE" w:eastAsia="en-IE"/>
              </w:rPr>
              <w:tab/>
            </w:r>
            <w:r w:rsidR="00610667" w:rsidRPr="00681C0B">
              <w:rPr>
                <w:rStyle w:val="Hyperlink"/>
                <w:noProof/>
              </w:rPr>
              <w:t>Roadmap for the CROF - Data Models and Streaming</w:t>
            </w:r>
            <w:r w:rsidR="00610667">
              <w:rPr>
                <w:noProof/>
                <w:webHidden/>
              </w:rPr>
              <w:tab/>
            </w:r>
            <w:r w:rsidR="00610667">
              <w:rPr>
                <w:noProof/>
                <w:webHidden/>
              </w:rPr>
              <w:fldChar w:fldCharType="begin"/>
            </w:r>
            <w:r w:rsidR="00610667">
              <w:rPr>
                <w:noProof/>
                <w:webHidden/>
              </w:rPr>
              <w:instrText xml:space="preserve"> PAGEREF _Toc82034959 \h </w:instrText>
            </w:r>
            <w:r w:rsidR="00610667">
              <w:rPr>
                <w:noProof/>
                <w:webHidden/>
              </w:rPr>
            </w:r>
            <w:r w:rsidR="00610667">
              <w:rPr>
                <w:noProof/>
                <w:webHidden/>
              </w:rPr>
              <w:fldChar w:fldCharType="separate"/>
            </w:r>
            <w:r w:rsidR="0068263C">
              <w:rPr>
                <w:noProof/>
                <w:webHidden/>
              </w:rPr>
              <w:t>1</w:t>
            </w:r>
            <w:r w:rsidR="00610667">
              <w:rPr>
                <w:noProof/>
                <w:webHidden/>
              </w:rPr>
              <w:fldChar w:fldCharType="end"/>
            </w:r>
          </w:hyperlink>
        </w:p>
        <w:p w14:paraId="62EFBB79" w14:textId="159DD730" w:rsidR="00610667" w:rsidRDefault="00CA4653">
          <w:pPr>
            <w:pStyle w:val="TOC2"/>
            <w:tabs>
              <w:tab w:val="left" w:pos="880"/>
              <w:tab w:val="right" w:leader="dot" w:pos="13948"/>
            </w:tabs>
            <w:rPr>
              <w:rFonts w:eastAsiaTheme="minorEastAsia"/>
              <w:noProof/>
              <w:lang w:val="en-IE" w:eastAsia="en-IE"/>
            </w:rPr>
          </w:pPr>
          <w:hyperlink w:anchor="_Toc82034960" w:history="1">
            <w:r w:rsidR="00610667" w:rsidRPr="00681C0B">
              <w:rPr>
                <w:rStyle w:val="Hyperlink"/>
                <w:rFonts w:eastAsia="Times New Roman"/>
                <w:noProof/>
              </w:rPr>
              <w:t>4.5.</w:t>
            </w:r>
            <w:r w:rsidR="00610667">
              <w:rPr>
                <w:rFonts w:eastAsiaTheme="minorEastAsia"/>
                <w:noProof/>
                <w:lang w:val="en-IE" w:eastAsia="en-IE"/>
              </w:rPr>
              <w:tab/>
            </w:r>
            <w:r w:rsidR="00610667" w:rsidRPr="00681C0B">
              <w:rPr>
                <w:rStyle w:val="Hyperlink"/>
                <w:rFonts w:eastAsia="Times New Roman"/>
                <w:noProof/>
              </w:rPr>
              <w:t>Roadmap for the CROF – EMS / SCADA and MMS / NEMDE</w:t>
            </w:r>
            <w:r w:rsidR="00610667">
              <w:rPr>
                <w:noProof/>
                <w:webHidden/>
              </w:rPr>
              <w:tab/>
            </w:r>
            <w:r w:rsidR="00610667">
              <w:rPr>
                <w:noProof/>
                <w:webHidden/>
              </w:rPr>
              <w:fldChar w:fldCharType="begin"/>
            </w:r>
            <w:r w:rsidR="00610667">
              <w:rPr>
                <w:noProof/>
                <w:webHidden/>
              </w:rPr>
              <w:instrText xml:space="preserve"> PAGEREF _Toc82034960 \h </w:instrText>
            </w:r>
            <w:r w:rsidR="00610667">
              <w:rPr>
                <w:noProof/>
                <w:webHidden/>
              </w:rPr>
            </w:r>
            <w:r w:rsidR="00610667">
              <w:rPr>
                <w:noProof/>
                <w:webHidden/>
              </w:rPr>
              <w:fldChar w:fldCharType="separate"/>
            </w:r>
            <w:r w:rsidR="0068263C">
              <w:rPr>
                <w:noProof/>
                <w:webHidden/>
              </w:rPr>
              <w:t>1</w:t>
            </w:r>
            <w:r w:rsidR="00610667">
              <w:rPr>
                <w:noProof/>
                <w:webHidden/>
              </w:rPr>
              <w:fldChar w:fldCharType="end"/>
            </w:r>
          </w:hyperlink>
        </w:p>
        <w:p w14:paraId="21F806D2" w14:textId="52881C09" w:rsidR="00610667" w:rsidRDefault="00CA4653">
          <w:pPr>
            <w:pStyle w:val="TOC2"/>
            <w:tabs>
              <w:tab w:val="left" w:pos="880"/>
              <w:tab w:val="right" w:leader="dot" w:pos="13948"/>
            </w:tabs>
            <w:rPr>
              <w:rFonts w:eastAsiaTheme="minorEastAsia"/>
              <w:noProof/>
              <w:lang w:val="en-IE" w:eastAsia="en-IE"/>
            </w:rPr>
          </w:pPr>
          <w:hyperlink w:anchor="_Toc82034961" w:history="1">
            <w:r w:rsidR="00610667" w:rsidRPr="00681C0B">
              <w:rPr>
                <w:rStyle w:val="Hyperlink"/>
                <w:rFonts w:eastAsia="Times New Roman"/>
                <w:noProof/>
              </w:rPr>
              <w:t>4.6.</w:t>
            </w:r>
            <w:r w:rsidR="00610667">
              <w:rPr>
                <w:rFonts w:eastAsiaTheme="minorEastAsia"/>
                <w:noProof/>
                <w:lang w:val="en-IE" w:eastAsia="en-IE"/>
              </w:rPr>
              <w:tab/>
            </w:r>
            <w:r w:rsidR="00610667" w:rsidRPr="00681C0B">
              <w:rPr>
                <w:rStyle w:val="Hyperlink"/>
                <w:rFonts w:eastAsia="Times New Roman"/>
                <w:noProof/>
              </w:rPr>
              <w:t>Roadmap for the CROF – Control Room and Operations Engineering Tools</w:t>
            </w:r>
            <w:r w:rsidR="00610667">
              <w:rPr>
                <w:noProof/>
                <w:webHidden/>
              </w:rPr>
              <w:tab/>
            </w:r>
            <w:r w:rsidR="00610667">
              <w:rPr>
                <w:noProof/>
                <w:webHidden/>
              </w:rPr>
              <w:fldChar w:fldCharType="begin"/>
            </w:r>
            <w:r w:rsidR="00610667">
              <w:rPr>
                <w:noProof/>
                <w:webHidden/>
              </w:rPr>
              <w:instrText xml:space="preserve"> PAGEREF _Toc82034961 \h </w:instrText>
            </w:r>
            <w:r w:rsidR="00610667">
              <w:rPr>
                <w:noProof/>
                <w:webHidden/>
              </w:rPr>
            </w:r>
            <w:r w:rsidR="00610667">
              <w:rPr>
                <w:noProof/>
                <w:webHidden/>
              </w:rPr>
              <w:fldChar w:fldCharType="separate"/>
            </w:r>
            <w:r w:rsidR="0068263C">
              <w:rPr>
                <w:noProof/>
                <w:webHidden/>
              </w:rPr>
              <w:t>1</w:t>
            </w:r>
            <w:r w:rsidR="00610667">
              <w:rPr>
                <w:noProof/>
                <w:webHidden/>
              </w:rPr>
              <w:fldChar w:fldCharType="end"/>
            </w:r>
          </w:hyperlink>
        </w:p>
        <w:p w14:paraId="432A756A" w14:textId="3A9FEC76" w:rsidR="00610667" w:rsidRDefault="00CA4653">
          <w:pPr>
            <w:pStyle w:val="TOC2"/>
            <w:tabs>
              <w:tab w:val="left" w:pos="880"/>
              <w:tab w:val="right" w:leader="dot" w:pos="13948"/>
            </w:tabs>
            <w:rPr>
              <w:rFonts w:eastAsiaTheme="minorEastAsia"/>
              <w:noProof/>
              <w:lang w:val="en-IE" w:eastAsia="en-IE"/>
            </w:rPr>
          </w:pPr>
          <w:hyperlink w:anchor="_Toc82034962" w:history="1">
            <w:r w:rsidR="00610667" w:rsidRPr="00681C0B">
              <w:rPr>
                <w:rStyle w:val="Hyperlink"/>
                <w:noProof/>
              </w:rPr>
              <w:t>4.7.</w:t>
            </w:r>
            <w:r w:rsidR="00610667">
              <w:rPr>
                <w:rFonts w:eastAsiaTheme="minorEastAsia"/>
                <w:noProof/>
                <w:lang w:val="en-IE" w:eastAsia="en-IE"/>
              </w:rPr>
              <w:tab/>
            </w:r>
            <w:r w:rsidR="00610667" w:rsidRPr="00681C0B">
              <w:rPr>
                <w:rStyle w:val="Hyperlink"/>
                <w:noProof/>
              </w:rPr>
              <w:t>Roadmap for the CROF – Operator and Human Factors</w:t>
            </w:r>
            <w:r w:rsidR="00610667">
              <w:rPr>
                <w:noProof/>
                <w:webHidden/>
              </w:rPr>
              <w:tab/>
            </w:r>
            <w:r w:rsidR="00610667">
              <w:rPr>
                <w:noProof/>
                <w:webHidden/>
              </w:rPr>
              <w:fldChar w:fldCharType="begin"/>
            </w:r>
            <w:r w:rsidR="00610667">
              <w:rPr>
                <w:noProof/>
                <w:webHidden/>
              </w:rPr>
              <w:instrText xml:space="preserve"> PAGEREF _Toc82034962 \h </w:instrText>
            </w:r>
            <w:r w:rsidR="00610667">
              <w:rPr>
                <w:noProof/>
                <w:webHidden/>
              </w:rPr>
            </w:r>
            <w:r w:rsidR="00610667">
              <w:rPr>
                <w:noProof/>
                <w:webHidden/>
              </w:rPr>
              <w:fldChar w:fldCharType="separate"/>
            </w:r>
            <w:r w:rsidR="0068263C">
              <w:rPr>
                <w:noProof/>
                <w:webHidden/>
              </w:rPr>
              <w:t>6</w:t>
            </w:r>
            <w:r w:rsidR="00610667">
              <w:rPr>
                <w:noProof/>
                <w:webHidden/>
              </w:rPr>
              <w:fldChar w:fldCharType="end"/>
            </w:r>
          </w:hyperlink>
        </w:p>
        <w:p w14:paraId="4EE73627" w14:textId="2AA8E083" w:rsidR="00610667" w:rsidRDefault="00CA4653">
          <w:pPr>
            <w:pStyle w:val="TOC2"/>
            <w:tabs>
              <w:tab w:val="left" w:pos="880"/>
              <w:tab w:val="right" w:leader="dot" w:pos="13948"/>
            </w:tabs>
            <w:rPr>
              <w:rFonts w:eastAsiaTheme="minorEastAsia"/>
              <w:noProof/>
              <w:lang w:val="en-IE" w:eastAsia="en-IE"/>
            </w:rPr>
          </w:pPr>
          <w:hyperlink w:anchor="_Toc82034963" w:history="1">
            <w:r w:rsidR="00610667" w:rsidRPr="00681C0B">
              <w:rPr>
                <w:rStyle w:val="Hyperlink"/>
                <w:noProof/>
              </w:rPr>
              <w:t>4.8.</w:t>
            </w:r>
            <w:r w:rsidR="00610667">
              <w:rPr>
                <w:rFonts w:eastAsiaTheme="minorEastAsia"/>
                <w:noProof/>
                <w:lang w:val="en-IE" w:eastAsia="en-IE"/>
              </w:rPr>
              <w:tab/>
            </w:r>
            <w:r w:rsidR="00610667" w:rsidRPr="00681C0B">
              <w:rPr>
                <w:rStyle w:val="Hyperlink"/>
                <w:noProof/>
              </w:rPr>
              <w:t>Roadmap for the CROF – Buildings, Facilities and Hardware</w:t>
            </w:r>
            <w:r w:rsidR="00610667">
              <w:rPr>
                <w:noProof/>
                <w:webHidden/>
              </w:rPr>
              <w:tab/>
            </w:r>
            <w:r w:rsidR="00610667">
              <w:rPr>
                <w:noProof/>
                <w:webHidden/>
              </w:rPr>
              <w:fldChar w:fldCharType="begin"/>
            </w:r>
            <w:r w:rsidR="00610667">
              <w:rPr>
                <w:noProof/>
                <w:webHidden/>
              </w:rPr>
              <w:instrText xml:space="preserve"> PAGEREF _Toc82034963 \h </w:instrText>
            </w:r>
            <w:r w:rsidR="00610667">
              <w:rPr>
                <w:noProof/>
                <w:webHidden/>
              </w:rPr>
            </w:r>
            <w:r w:rsidR="00610667">
              <w:rPr>
                <w:noProof/>
                <w:webHidden/>
              </w:rPr>
              <w:fldChar w:fldCharType="separate"/>
            </w:r>
            <w:r w:rsidR="0068263C">
              <w:rPr>
                <w:noProof/>
                <w:webHidden/>
              </w:rPr>
              <w:t>9</w:t>
            </w:r>
            <w:r w:rsidR="00610667">
              <w:rPr>
                <w:noProof/>
                <w:webHidden/>
              </w:rPr>
              <w:fldChar w:fldCharType="end"/>
            </w:r>
          </w:hyperlink>
        </w:p>
        <w:p w14:paraId="17155D6C" w14:textId="1399E2D8" w:rsidR="00610667" w:rsidRDefault="00CA4653">
          <w:pPr>
            <w:pStyle w:val="TOC2"/>
            <w:tabs>
              <w:tab w:val="left" w:pos="880"/>
              <w:tab w:val="right" w:leader="dot" w:pos="13948"/>
            </w:tabs>
            <w:rPr>
              <w:rFonts w:eastAsiaTheme="minorEastAsia"/>
              <w:noProof/>
              <w:lang w:val="en-IE" w:eastAsia="en-IE"/>
            </w:rPr>
          </w:pPr>
          <w:hyperlink w:anchor="_Toc82034964" w:history="1">
            <w:r w:rsidR="00610667" w:rsidRPr="00681C0B">
              <w:rPr>
                <w:rStyle w:val="Hyperlink"/>
                <w:noProof/>
              </w:rPr>
              <w:t>4.9.</w:t>
            </w:r>
            <w:r w:rsidR="00610667">
              <w:rPr>
                <w:rFonts w:eastAsiaTheme="minorEastAsia"/>
                <w:noProof/>
                <w:lang w:val="en-IE" w:eastAsia="en-IE"/>
              </w:rPr>
              <w:tab/>
            </w:r>
            <w:r w:rsidR="00610667" w:rsidRPr="00681C0B">
              <w:rPr>
                <w:rStyle w:val="Hyperlink"/>
                <w:noProof/>
              </w:rPr>
              <w:t>Existing AEMO Control Room Projects and initiatives</w:t>
            </w:r>
            <w:r w:rsidR="00610667">
              <w:rPr>
                <w:noProof/>
                <w:webHidden/>
              </w:rPr>
              <w:tab/>
            </w:r>
            <w:r w:rsidR="00610667">
              <w:rPr>
                <w:noProof/>
                <w:webHidden/>
              </w:rPr>
              <w:fldChar w:fldCharType="begin"/>
            </w:r>
            <w:r w:rsidR="00610667">
              <w:rPr>
                <w:noProof/>
                <w:webHidden/>
              </w:rPr>
              <w:instrText xml:space="preserve"> PAGEREF _Toc82034964 \h </w:instrText>
            </w:r>
            <w:r w:rsidR="00610667">
              <w:rPr>
                <w:noProof/>
                <w:webHidden/>
              </w:rPr>
            </w:r>
            <w:r w:rsidR="00610667">
              <w:rPr>
                <w:noProof/>
                <w:webHidden/>
              </w:rPr>
              <w:fldChar w:fldCharType="separate"/>
            </w:r>
            <w:r w:rsidR="0068263C">
              <w:rPr>
                <w:noProof/>
                <w:webHidden/>
              </w:rPr>
              <w:t>12</w:t>
            </w:r>
            <w:r w:rsidR="00610667">
              <w:rPr>
                <w:noProof/>
                <w:webHidden/>
              </w:rPr>
              <w:fldChar w:fldCharType="end"/>
            </w:r>
          </w:hyperlink>
        </w:p>
        <w:p w14:paraId="29ADB740" w14:textId="49976B04" w:rsidR="00610667" w:rsidRDefault="00CA4653">
          <w:pPr>
            <w:pStyle w:val="TOC1"/>
            <w:tabs>
              <w:tab w:val="left" w:pos="440"/>
              <w:tab w:val="right" w:leader="dot" w:pos="13948"/>
            </w:tabs>
            <w:rPr>
              <w:rFonts w:eastAsiaTheme="minorEastAsia"/>
              <w:noProof/>
              <w:lang w:val="en-IE" w:eastAsia="en-IE"/>
            </w:rPr>
          </w:pPr>
          <w:hyperlink w:anchor="_Toc82034965" w:history="1">
            <w:r w:rsidR="00610667" w:rsidRPr="00681C0B">
              <w:rPr>
                <w:rStyle w:val="Hyperlink"/>
                <w:noProof/>
              </w:rPr>
              <w:t>5.</w:t>
            </w:r>
            <w:r w:rsidR="00610667">
              <w:rPr>
                <w:rFonts w:eastAsiaTheme="minorEastAsia"/>
                <w:noProof/>
                <w:lang w:val="en-IE" w:eastAsia="en-IE"/>
              </w:rPr>
              <w:tab/>
            </w:r>
            <w:r w:rsidR="00610667" w:rsidRPr="00681C0B">
              <w:rPr>
                <w:rStyle w:val="Hyperlink"/>
                <w:noProof/>
              </w:rPr>
              <w:t>Recommendations</w:t>
            </w:r>
            <w:r w:rsidR="00610667">
              <w:rPr>
                <w:noProof/>
                <w:webHidden/>
              </w:rPr>
              <w:tab/>
            </w:r>
            <w:r w:rsidR="00610667">
              <w:rPr>
                <w:noProof/>
                <w:webHidden/>
              </w:rPr>
              <w:fldChar w:fldCharType="begin"/>
            </w:r>
            <w:r w:rsidR="00610667">
              <w:rPr>
                <w:noProof/>
                <w:webHidden/>
              </w:rPr>
              <w:instrText xml:space="preserve"> PAGEREF _Toc82034965 \h </w:instrText>
            </w:r>
            <w:r w:rsidR="00610667">
              <w:rPr>
                <w:noProof/>
                <w:webHidden/>
              </w:rPr>
            </w:r>
            <w:r w:rsidR="00610667">
              <w:rPr>
                <w:noProof/>
                <w:webHidden/>
              </w:rPr>
              <w:fldChar w:fldCharType="separate"/>
            </w:r>
            <w:r w:rsidR="0068263C">
              <w:rPr>
                <w:noProof/>
                <w:webHidden/>
              </w:rPr>
              <w:t>13</w:t>
            </w:r>
            <w:r w:rsidR="00610667">
              <w:rPr>
                <w:noProof/>
                <w:webHidden/>
              </w:rPr>
              <w:fldChar w:fldCharType="end"/>
            </w:r>
          </w:hyperlink>
        </w:p>
        <w:p w14:paraId="085BE2E0" w14:textId="55285655" w:rsidR="00610667" w:rsidRDefault="00CA4653">
          <w:pPr>
            <w:pStyle w:val="TOC1"/>
            <w:tabs>
              <w:tab w:val="right" w:leader="dot" w:pos="13948"/>
            </w:tabs>
            <w:rPr>
              <w:rFonts w:eastAsiaTheme="minorEastAsia"/>
              <w:noProof/>
              <w:lang w:val="en-IE" w:eastAsia="en-IE"/>
            </w:rPr>
          </w:pPr>
          <w:hyperlink w:anchor="_Toc82034966" w:history="1">
            <w:r w:rsidR="00610667" w:rsidRPr="00681C0B">
              <w:rPr>
                <w:rStyle w:val="Hyperlink"/>
                <w:noProof/>
              </w:rPr>
              <w:t>References</w:t>
            </w:r>
            <w:r w:rsidR="00610667">
              <w:rPr>
                <w:noProof/>
                <w:webHidden/>
              </w:rPr>
              <w:tab/>
            </w:r>
            <w:r w:rsidR="00610667">
              <w:rPr>
                <w:noProof/>
                <w:webHidden/>
              </w:rPr>
              <w:fldChar w:fldCharType="begin"/>
            </w:r>
            <w:r w:rsidR="00610667">
              <w:rPr>
                <w:noProof/>
                <w:webHidden/>
              </w:rPr>
              <w:instrText xml:space="preserve"> PAGEREF _Toc82034966 \h </w:instrText>
            </w:r>
            <w:r w:rsidR="00610667">
              <w:rPr>
                <w:noProof/>
                <w:webHidden/>
              </w:rPr>
            </w:r>
            <w:r w:rsidR="00610667">
              <w:rPr>
                <w:noProof/>
                <w:webHidden/>
              </w:rPr>
              <w:fldChar w:fldCharType="separate"/>
            </w:r>
            <w:r w:rsidR="0068263C">
              <w:rPr>
                <w:noProof/>
                <w:webHidden/>
              </w:rPr>
              <w:t>I</w:t>
            </w:r>
            <w:r w:rsidR="00610667">
              <w:rPr>
                <w:noProof/>
                <w:webHidden/>
              </w:rPr>
              <w:fldChar w:fldCharType="end"/>
            </w:r>
          </w:hyperlink>
        </w:p>
        <w:p w14:paraId="76E3FA9B" w14:textId="481B6FEF" w:rsidR="00E50F31" w:rsidRDefault="00E50F31">
          <w:r>
            <w:rPr>
              <w:b/>
              <w:bCs/>
              <w:noProof/>
            </w:rPr>
            <w:fldChar w:fldCharType="end"/>
          </w:r>
        </w:p>
      </w:sdtContent>
    </w:sdt>
    <w:p w14:paraId="5AAA8407" w14:textId="77777777" w:rsidR="00610667" w:rsidRDefault="00610667">
      <w:pPr>
        <w:rPr>
          <w:rFonts w:asciiTheme="majorHAnsi" w:eastAsiaTheme="majorEastAsia" w:hAnsiTheme="majorHAnsi" w:cstheme="majorBidi"/>
          <w:sz w:val="32"/>
          <w:szCs w:val="32"/>
        </w:rPr>
      </w:pPr>
      <w:r>
        <w:br w:type="page"/>
      </w:r>
    </w:p>
    <w:p w14:paraId="09A248C6" w14:textId="76664690" w:rsidR="00344CA7" w:rsidRDefault="00344CA7" w:rsidP="004B25D2">
      <w:pPr>
        <w:pStyle w:val="Heading1"/>
        <w:numPr>
          <w:ilvl w:val="0"/>
          <w:numId w:val="0"/>
        </w:numPr>
      </w:pPr>
      <w:bookmarkStart w:id="1" w:name="_Toc82034913"/>
      <w:r>
        <w:lastRenderedPageBreak/>
        <w:t>Glossary</w:t>
      </w:r>
      <w:bookmarkEnd w:id="1"/>
      <w:r>
        <w:t xml:space="preserve"> </w:t>
      </w:r>
    </w:p>
    <w:tbl>
      <w:tblPr>
        <w:tblW w:w="0" w:type="auto"/>
        <w:tblLayout w:type="fixed"/>
        <w:tblLook w:val="04A0" w:firstRow="1" w:lastRow="0" w:firstColumn="1" w:lastColumn="0" w:noHBand="0" w:noVBand="1"/>
      </w:tblPr>
      <w:tblGrid>
        <w:gridCol w:w="846"/>
        <w:gridCol w:w="4593"/>
        <w:gridCol w:w="764"/>
        <w:gridCol w:w="3304"/>
        <w:gridCol w:w="1120"/>
        <w:gridCol w:w="3321"/>
      </w:tblGrid>
      <w:tr w:rsidR="00610667" w:rsidRPr="00610667" w14:paraId="63AE465B" w14:textId="77777777" w:rsidTr="00610667">
        <w:trPr>
          <w:trHeight w:val="290"/>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1B7BF580"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AAR</w:t>
            </w:r>
          </w:p>
        </w:tc>
        <w:tc>
          <w:tcPr>
            <w:tcW w:w="4593" w:type="dxa"/>
            <w:tcBorders>
              <w:top w:val="single" w:sz="4" w:space="0" w:color="auto"/>
              <w:left w:val="nil"/>
              <w:bottom w:val="single" w:sz="4" w:space="0" w:color="auto"/>
              <w:right w:val="single" w:sz="4" w:space="0" w:color="auto"/>
            </w:tcBorders>
            <w:shd w:val="clear" w:color="auto" w:fill="auto"/>
            <w:noWrap/>
            <w:vAlign w:val="center"/>
            <w:hideMark/>
          </w:tcPr>
          <w:p w14:paraId="7D85F8A0"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Ambient Adjusted Ratings</w:t>
            </w:r>
          </w:p>
        </w:tc>
        <w:tc>
          <w:tcPr>
            <w:tcW w:w="764" w:type="dxa"/>
            <w:tcBorders>
              <w:top w:val="single" w:sz="4" w:space="0" w:color="auto"/>
              <w:left w:val="nil"/>
              <w:bottom w:val="single" w:sz="4" w:space="0" w:color="auto"/>
              <w:right w:val="single" w:sz="4" w:space="0" w:color="auto"/>
            </w:tcBorders>
            <w:shd w:val="clear" w:color="auto" w:fill="auto"/>
            <w:noWrap/>
            <w:vAlign w:val="center"/>
            <w:hideMark/>
          </w:tcPr>
          <w:p w14:paraId="17A01D1F"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G-PST</w:t>
            </w:r>
          </w:p>
        </w:tc>
        <w:tc>
          <w:tcPr>
            <w:tcW w:w="3304" w:type="dxa"/>
            <w:tcBorders>
              <w:top w:val="single" w:sz="4" w:space="0" w:color="auto"/>
              <w:left w:val="nil"/>
              <w:bottom w:val="single" w:sz="4" w:space="0" w:color="auto"/>
              <w:right w:val="single" w:sz="4" w:space="0" w:color="auto"/>
            </w:tcBorders>
            <w:shd w:val="clear" w:color="auto" w:fill="auto"/>
            <w:noWrap/>
            <w:vAlign w:val="center"/>
            <w:hideMark/>
          </w:tcPr>
          <w:p w14:paraId="7489DFA3"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Global Power System Transformation</w:t>
            </w:r>
          </w:p>
        </w:tc>
        <w:tc>
          <w:tcPr>
            <w:tcW w:w="1120" w:type="dxa"/>
            <w:tcBorders>
              <w:top w:val="single" w:sz="4" w:space="0" w:color="auto"/>
              <w:left w:val="nil"/>
              <w:bottom w:val="single" w:sz="4" w:space="0" w:color="auto"/>
              <w:right w:val="single" w:sz="4" w:space="0" w:color="auto"/>
            </w:tcBorders>
            <w:shd w:val="clear" w:color="auto" w:fill="auto"/>
            <w:noWrap/>
            <w:vAlign w:val="center"/>
            <w:hideMark/>
          </w:tcPr>
          <w:p w14:paraId="685564F3"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val="en-IE" w:eastAsia="en-IE"/>
              </w:rPr>
              <w:t>RAS</w:t>
            </w:r>
          </w:p>
        </w:tc>
        <w:tc>
          <w:tcPr>
            <w:tcW w:w="3321" w:type="dxa"/>
            <w:tcBorders>
              <w:top w:val="single" w:sz="4" w:space="0" w:color="auto"/>
              <w:left w:val="nil"/>
              <w:bottom w:val="single" w:sz="4" w:space="0" w:color="auto"/>
              <w:right w:val="single" w:sz="4" w:space="0" w:color="auto"/>
            </w:tcBorders>
            <w:shd w:val="clear" w:color="auto" w:fill="auto"/>
            <w:noWrap/>
            <w:vAlign w:val="center"/>
            <w:hideMark/>
          </w:tcPr>
          <w:p w14:paraId="2F0EBE7B"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val="en-IE" w:eastAsia="en-IE"/>
              </w:rPr>
              <w:t>Remedial Action Scheme</w:t>
            </w:r>
          </w:p>
        </w:tc>
      </w:tr>
      <w:tr w:rsidR="00610667" w:rsidRPr="00610667" w14:paraId="14CE37A7"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2FCDEA73"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AEMO</w:t>
            </w:r>
          </w:p>
        </w:tc>
        <w:tc>
          <w:tcPr>
            <w:tcW w:w="4593" w:type="dxa"/>
            <w:tcBorders>
              <w:top w:val="nil"/>
              <w:left w:val="nil"/>
              <w:bottom w:val="single" w:sz="4" w:space="0" w:color="auto"/>
              <w:right w:val="single" w:sz="4" w:space="0" w:color="auto"/>
            </w:tcBorders>
            <w:shd w:val="clear" w:color="auto" w:fill="auto"/>
            <w:noWrap/>
            <w:vAlign w:val="center"/>
            <w:hideMark/>
          </w:tcPr>
          <w:p w14:paraId="09A80C02"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Australian Energy Market Operator</w:t>
            </w:r>
          </w:p>
        </w:tc>
        <w:tc>
          <w:tcPr>
            <w:tcW w:w="764" w:type="dxa"/>
            <w:tcBorders>
              <w:top w:val="nil"/>
              <w:left w:val="nil"/>
              <w:bottom w:val="single" w:sz="4" w:space="0" w:color="auto"/>
              <w:right w:val="single" w:sz="4" w:space="0" w:color="auto"/>
            </w:tcBorders>
            <w:shd w:val="clear" w:color="auto" w:fill="auto"/>
            <w:noWrap/>
            <w:vAlign w:val="center"/>
            <w:hideMark/>
          </w:tcPr>
          <w:p w14:paraId="0EE14E1E"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HVAC</w:t>
            </w:r>
          </w:p>
        </w:tc>
        <w:tc>
          <w:tcPr>
            <w:tcW w:w="3304" w:type="dxa"/>
            <w:tcBorders>
              <w:top w:val="nil"/>
              <w:left w:val="nil"/>
              <w:bottom w:val="single" w:sz="4" w:space="0" w:color="auto"/>
              <w:right w:val="single" w:sz="4" w:space="0" w:color="auto"/>
            </w:tcBorders>
            <w:shd w:val="clear" w:color="auto" w:fill="auto"/>
            <w:noWrap/>
            <w:vAlign w:val="center"/>
            <w:hideMark/>
          </w:tcPr>
          <w:p w14:paraId="747EA0DF"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High Voltage Alternating Current</w:t>
            </w:r>
          </w:p>
        </w:tc>
        <w:tc>
          <w:tcPr>
            <w:tcW w:w="1120" w:type="dxa"/>
            <w:tcBorders>
              <w:top w:val="nil"/>
              <w:left w:val="nil"/>
              <w:bottom w:val="single" w:sz="4" w:space="0" w:color="auto"/>
              <w:right w:val="single" w:sz="4" w:space="0" w:color="auto"/>
            </w:tcBorders>
            <w:shd w:val="clear" w:color="auto" w:fill="auto"/>
            <w:noWrap/>
            <w:vAlign w:val="center"/>
            <w:hideMark/>
          </w:tcPr>
          <w:p w14:paraId="38EE9242"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R&amp;D</w:t>
            </w:r>
          </w:p>
        </w:tc>
        <w:tc>
          <w:tcPr>
            <w:tcW w:w="3321" w:type="dxa"/>
            <w:tcBorders>
              <w:top w:val="nil"/>
              <w:left w:val="nil"/>
              <w:bottom w:val="single" w:sz="4" w:space="0" w:color="auto"/>
              <w:right w:val="single" w:sz="4" w:space="0" w:color="auto"/>
            </w:tcBorders>
            <w:shd w:val="clear" w:color="auto" w:fill="auto"/>
            <w:noWrap/>
            <w:vAlign w:val="center"/>
            <w:hideMark/>
          </w:tcPr>
          <w:p w14:paraId="336DC292"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Research and Development</w:t>
            </w:r>
          </w:p>
        </w:tc>
      </w:tr>
      <w:tr w:rsidR="00610667" w:rsidRPr="00610667" w14:paraId="03EFF106"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4639C8A0"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AI</w:t>
            </w:r>
          </w:p>
        </w:tc>
        <w:tc>
          <w:tcPr>
            <w:tcW w:w="4593" w:type="dxa"/>
            <w:tcBorders>
              <w:top w:val="nil"/>
              <w:left w:val="nil"/>
              <w:bottom w:val="single" w:sz="4" w:space="0" w:color="auto"/>
              <w:right w:val="single" w:sz="4" w:space="0" w:color="auto"/>
            </w:tcBorders>
            <w:shd w:val="clear" w:color="auto" w:fill="auto"/>
            <w:noWrap/>
            <w:vAlign w:val="center"/>
            <w:hideMark/>
          </w:tcPr>
          <w:p w14:paraId="31D27C7D"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Artificial Intelligence</w:t>
            </w:r>
          </w:p>
        </w:tc>
        <w:tc>
          <w:tcPr>
            <w:tcW w:w="764" w:type="dxa"/>
            <w:tcBorders>
              <w:top w:val="nil"/>
              <w:left w:val="nil"/>
              <w:bottom w:val="single" w:sz="4" w:space="0" w:color="auto"/>
              <w:right w:val="single" w:sz="4" w:space="0" w:color="auto"/>
            </w:tcBorders>
            <w:shd w:val="clear" w:color="auto" w:fill="auto"/>
            <w:noWrap/>
            <w:vAlign w:val="center"/>
            <w:hideMark/>
          </w:tcPr>
          <w:p w14:paraId="72FEA37F"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HVDC</w:t>
            </w:r>
          </w:p>
        </w:tc>
        <w:tc>
          <w:tcPr>
            <w:tcW w:w="3304" w:type="dxa"/>
            <w:tcBorders>
              <w:top w:val="nil"/>
              <w:left w:val="nil"/>
              <w:bottom w:val="single" w:sz="4" w:space="0" w:color="auto"/>
              <w:right w:val="single" w:sz="4" w:space="0" w:color="auto"/>
            </w:tcBorders>
            <w:shd w:val="clear" w:color="auto" w:fill="auto"/>
            <w:noWrap/>
            <w:vAlign w:val="center"/>
            <w:hideMark/>
          </w:tcPr>
          <w:p w14:paraId="2DD3220B"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High Voltage Direct Current</w:t>
            </w:r>
          </w:p>
        </w:tc>
        <w:tc>
          <w:tcPr>
            <w:tcW w:w="1120" w:type="dxa"/>
            <w:tcBorders>
              <w:top w:val="nil"/>
              <w:left w:val="nil"/>
              <w:bottom w:val="single" w:sz="4" w:space="0" w:color="auto"/>
              <w:right w:val="single" w:sz="4" w:space="0" w:color="auto"/>
            </w:tcBorders>
            <w:shd w:val="clear" w:color="auto" w:fill="auto"/>
            <w:noWrap/>
            <w:vAlign w:val="center"/>
            <w:hideMark/>
          </w:tcPr>
          <w:p w14:paraId="17CDD0D9"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RoCoF</w:t>
            </w:r>
          </w:p>
        </w:tc>
        <w:tc>
          <w:tcPr>
            <w:tcW w:w="3321" w:type="dxa"/>
            <w:tcBorders>
              <w:top w:val="nil"/>
              <w:left w:val="nil"/>
              <w:bottom w:val="single" w:sz="4" w:space="0" w:color="auto"/>
              <w:right w:val="single" w:sz="4" w:space="0" w:color="auto"/>
            </w:tcBorders>
            <w:shd w:val="clear" w:color="auto" w:fill="auto"/>
            <w:noWrap/>
            <w:vAlign w:val="center"/>
            <w:hideMark/>
          </w:tcPr>
          <w:p w14:paraId="4DD1C7EF"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Rate of Change of Frequency</w:t>
            </w:r>
          </w:p>
        </w:tc>
      </w:tr>
      <w:tr w:rsidR="00610667" w:rsidRPr="00610667" w14:paraId="213B8987"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26FE1473"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BESS</w:t>
            </w:r>
          </w:p>
        </w:tc>
        <w:tc>
          <w:tcPr>
            <w:tcW w:w="4593" w:type="dxa"/>
            <w:tcBorders>
              <w:top w:val="nil"/>
              <w:left w:val="nil"/>
              <w:bottom w:val="single" w:sz="4" w:space="0" w:color="auto"/>
              <w:right w:val="single" w:sz="4" w:space="0" w:color="auto"/>
            </w:tcBorders>
            <w:shd w:val="clear" w:color="auto" w:fill="auto"/>
            <w:noWrap/>
            <w:vAlign w:val="center"/>
            <w:hideMark/>
          </w:tcPr>
          <w:p w14:paraId="7C634C20"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Battery Energy Storage Systems</w:t>
            </w:r>
          </w:p>
        </w:tc>
        <w:tc>
          <w:tcPr>
            <w:tcW w:w="764" w:type="dxa"/>
            <w:tcBorders>
              <w:top w:val="nil"/>
              <w:left w:val="nil"/>
              <w:bottom w:val="single" w:sz="4" w:space="0" w:color="auto"/>
              <w:right w:val="single" w:sz="4" w:space="0" w:color="auto"/>
            </w:tcBorders>
            <w:shd w:val="clear" w:color="auto" w:fill="auto"/>
            <w:noWrap/>
            <w:vAlign w:val="center"/>
            <w:hideMark/>
          </w:tcPr>
          <w:p w14:paraId="086C6B5A"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IBR</w:t>
            </w:r>
          </w:p>
        </w:tc>
        <w:tc>
          <w:tcPr>
            <w:tcW w:w="3304" w:type="dxa"/>
            <w:tcBorders>
              <w:top w:val="nil"/>
              <w:left w:val="nil"/>
              <w:bottom w:val="single" w:sz="4" w:space="0" w:color="auto"/>
              <w:right w:val="single" w:sz="4" w:space="0" w:color="auto"/>
            </w:tcBorders>
            <w:shd w:val="clear" w:color="auto" w:fill="auto"/>
            <w:noWrap/>
            <w:vAlign w:val="center"/>
            <w:hideMark/>
          </w:tcPr>
          <w:p w14:paraId="425F1BC2"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Inverter Based Resource</w:t>
            </w:r>
          </w:p>
        </w:tc>
        <w:tc>
          <w:tcPr>
            <w:tcW w:w="1120" w:type="dxa"/>
            <w:tcBorders>
              <w:top w:val="nil"/>
              <w:left w:val="nil"/>
              <w:bottom w:val="single" w:sz="4" w:space="0" w:color="auto"/>
              <w:right w:val="single" w:sz="4" w:space="0" w:color="auto"/>
            </w:tcBorders>
            <w:shd w:val="clear" w:color="auto" w:fill="auto"/>
            <w:noWrap/>
            <w:vAlign w:val="center"/>
            <w:hideMark/>
          </w:tcPr>
          <w:p w14:paraId="55B8C6EE"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val="en-IE" w:eastAsia="en-IE"/>
              </w:rPr>
              <w:t>RL</w:t>
            </w:r>
          </w:p>
        </w:tc>
        <w:tc>
          <w:tcPr>
            <w:tcW w:w="3321" w:type="dxa"/>
            <w:tcBorders>
              <w:top w:val="nil"/>
              <w:left w:val="nil"/>
              <w:bottom w:val="single" w:sz="4" w:space="0" w:color="auto"/>
              <w:right w:val="single" w:sz="4" w:space="0" w:color="auto"/>
            </w:tcBorders>
            <w:shd w:val="clear" w:color="auto" w:fill="auto"/>
            <w:noWrap/>
            <w:vAlign w:val="center"/>
            <w:hideMark/>
          </w:tcPr>
          <w:p w14:paraId="2CB4700E"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val="en-IE" w:eastAsia="en-IE"/>
              </w:rPr>
              <w:t>Reinforcement Learning</w:t>
            </w:r>
          </w:p>
        </w:tc>
      </w:tr>
      <w:tr w:rsidR="00610667" w:rsidRPr="00610667" w14:paraId="00D9B112"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0417BB9D"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val="en-IE" w:eastAsia="en-IE"/>
              </w:rPr>
              <w:t>CIM</w:t>
            </w:r>
          </w:p>
        </w:tc>
        <w:tc>
          <w:tcPr>
            <w:tcW w:w="4593" w:type="dxa"/>
            <w:tcBorders>
              <w:top w:val="nil"/>
              <w:left w:val="nil"/>
              <w:bottom w:val="single" w:sz="4" w:space="0" w:color="auto"/>
              <w:right w:val="single" w:sz="4" w:space="0" w:color="auto"/>
            </w:tcBorders>
            <w:shd w:val="clear" w:color="auto" w:fill="auto"/>
            <w:noWrap/>
            <w:vAlign w:val="center"/>
            <w:hideMark/>
          </w:tcPr>
          <w:p w14:paraId="1D853906"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val="en-IE" w:eastAsia="en-IE"/>
              </w:rPr>
              <w:t xml:space="preserve">Common Information Model </w:t>
            </w:r>
          </w:p>
        </w:tc>
        <w:tc>
          <w:tcPr>
            <w:tcW w:w="764" w:type="dxa"/>
            <w:tcBorders>
              <w:top w:val="nil"/>
              <w:left w:val="nil"/>
              <w:bottom w:val="single" w:sz="4" w:space="0" w:color="auto"/>
              <w:right w:val="single" w:sz="4" w:space="0" w:color="auto"/>
            </w:tcBorders>
            <w:shd w:val="clear" w:color="auto" w:fill="auto"/>
            <w:noWrap/>
            <w:vAlign w:val="center"/>
            <w:hideMark/>
          </w:tcPr>
          <w:p w14:paraId="1AE95D7E"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ICT</w:t>
            </w:r>
          </w:p>
        </w:tc>
        <w:tc>
          <w:tcPr>
            <w:tcW w:w="3304" w:type="dxa"/>
            <w:tcBorders>
              <w:top w:val="nil"/>
              <w:left w:val="nil"/>
              <w:bottom w:val="single" w:sz="4" w:space="0" w:color="auto"/>
              <w:right w:val="single" w:sz="4" w:space="0" w:color="auto"/>
            </w:tcBorders>
            <w:shd w:val="clear" w:color="auto" w:fill="auto"/>
            <w:noWrap/>
            <w:vAlign w:val="center"/>
            <w:hideMark/>
          </w:tcPr>
          <w:p w14:paraId="05B47B1A" w14:textId="0F606F1B"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Information Communication Technology</w:t>
            </w:r>
          </w:p>
        </w:tc>
        <w:tc>
          <w:tcPr>
            <w:tcW w:w="1120" w:type="dxa"/>
            <w:tcBorders>
              <w:top w:val="nil"/>
              <w:left w:val="nil"/>
              <w:bottom w:val="single" w:sz="4" w:space="0" w:color="auto"/>
              <w:right w:val="single" w:sz="4" w:space="0" w:color="auto"/>
            </w:tcBorders>
            <w:shd w:val="clear" w:color="auto" w:fill="auto"/>
            <w:noWrap/>
            <w:vAlign w:val="center"/>
            <w:hideMark/>
          </w:tcPr>
          <w:p w14:paraId="77E33D21"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RT</w:t>
            </w:r>
          </w:p>
        </w:tc>
        <w:tc>
          <w:tcPr>
            <w:tcW w:w="3321" w:type="dxa"/>
            <w:tcBorders>
              <w:top w:val="nil"/>
              <w:left w:val="nil"/>
              <w:bottom w:val="single" w:sz="4" w:space="0" w:color="auto"/>
              <w:right w:val="single" w:sz="4" w:space="0" w:color="auto"/>
            </w:tcBorders>
            <w:shd w:val="clear" w:color="auto" w:fill="auto"/>
            <w:noWrap/>
            <w:vAlign w:val="center"/>
            <w:hideMark/>
          </w:tcPr>
          <w:p w14:paraId="63AD0D07"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Real Time</w:t>
            </w:r>
          </w:p>
        </w:tc>
      </w:tr>
      <w:tr w:rsidR="00610667" w:rsidRPr="00610667" w14:paraId="1F8D9FC2"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3A6AA5C1"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CROF</w:t>
            </w:r>
          </w:p>
        </w:tc>
        <w:tc>
          <w:tcPr>
            <w:tcW w:w="4593" w:type="dxa"/>
            <w:tcBorders>
              <w:top w:val="nil"/>
              <w:left w:val="nil"/>
              <w:bottom w:val="single" w:sz="4" w:space="0" w:color="auto"/>
              <w:right w:val="single" w:sz="4" w:space="0" w:color="auto"/>
            </w:tcBorders>
            <w:shd w:val="clear" w:color="auto" w:fill="auto"/>
            <w:noWrap/>
            <w:vAlign w:val="center"/>
            <w:hideMark/>
          </w:tcPr>
          <w:p w14:paraId="2865A905"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Control Room of the Future</w:t>
            </w:r>
          </w:p>
        </w:tc>
        <w:tc>
          <w:tcPr>
            <w:tcW w:w="764" w:type="dxa"/>
            <w:tcBorders>
              <w:top w:val="nil"/>
              <w:left w:val="nil"/>
              <w:bottom w:val="single" w:sz="4" w:space="0" w:color="auto"/>
              <w:right w:val="single" w:sz="4" w:space="0" w:color="auto"/>
            </w:tcBorders>
            <w:shd w:val="clear" w:color="auto" w:fill="auto"/>
            <w:noWrap/>
            <w:vAlign w:val="center"/>
            <w:hideMark/>
          </w:tcPr>
          <w:p w14:paraId="5F11E3D4"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IEC</w:t>
            </w:r>
          </w:p>
        </w:tc>
        <w:tc>
          <w:tcPr>
            <w:tcW w:w="3304" w:type="dxa"/>
            <w:tcBorders>
              <w:top w:val="nil"/>
              <w:left w:val="nil"/>
              <w:bottom w:val="single" w:sz="4" w:space="0" w:color="auto"/>
              <w:right w:val="single" w:sz="4" w:space="0" w:color="auto"/>
            </w:tcBorders>
            <w:shd w:val="clear" w:color="auto" w:fill="auto"/>
            <w:noWrap/>
            <w:vAlign w:val="center"/>
            <w:hideMark/>
          </w:tcPr>
          <w:p w14:paraId="4C5E3300" w14:textId="14462B2A"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International Electrotechnical Commission</w:t>
            </w:r>
          </w:p>
        </w:tc>
        <w:tc>
          <w:tcPr>
            <w:tcW w:w="1120" w:type="dxa"/>
            <w:tcBorders>
              <w:top w:val="nil"/>
              <w:left w:val="nil"/>
              <w:bottom w:val="single" w:sz="4" w:space="0" w:color="auto"/>
              <w:right w:val="single" w:sz="4" w:space="0" w:color="auto"/>
            </w:tcBorders>
            <w:shd w:val="clear" w:color="auto" w:fill="auto"/>
            <w:noWrap/>
            <w:vAlign w:val="center"/>
            <w:hideMark/>
          </w:tcPr>
          <w:p w14:paraId="54D771EC"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RTU</w:t>
            </w:r>
          </w:p>
        </w:tc>
        <w:tc>
          <w:tcPr>
            <w:tcW w:w="3321" w:type="dxa"/>
            <w:tcBorders>
              <w:top w:val="nil"/>
              <w:left w:val="nil"/>
              <w:bottom w:val="single" w:sz="4" w:space="0" w:color="auto"/>
              <w:right w:val="single" w:sz="4" w:space="0" w:color="auto"/>
            </w:tcBorders>
            <w:shd w:val="clear" w:color="auto" w:fill="auto"/>
            <w:noWrap/>
            <w:vAlign w:val="center"/>
            <w:hideMark/>
          </w:tcPr>
          <w:p w14:paraId="683A4C4A"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Remote Terminal Unit</w:t>
            </w:r>
          </w:p>
        </w:tc>
      </w:tr>
      <w:tr w:rsidR="00610667" w:rsidRPr="00610667" w14:paraId="044DCBF2"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17368608"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CIGRE</w:t>
            </w:r>
          </w:p>
        </w:tc>
        <w:tc>
          <w:tcPr>
            <w:tcW w:w="4593" w:type="dxa"/>
            <w:tcBorders>
              <w:top w:val="nil"/>
              <w:left w:val="nil"/>
              <w:bottom w:val="single" w:sz="4" w:space="0" w:color="auto"/>
              <w:right w:val="single" w:sz="4" w:space="0" w:color="auto"/>
            </w:tcBorders>
            <w:shd w:val="clear" w:color="auto" w:fill="auto"/>
            <w:noWrap/>
            <w:vAlign w:val="center"/>
            <w:hideMark/>
          </w:tcPr>
          <w:p w14:paraId="21C0AF5C"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International Council on Large Electric Systems</w:t>
            </w:r>
          </w:p>
        </w:tc>
        <w:tc>
          <w:tcPr>
            <w:tcW w:w="764" w:type="dxa"/>
            <w:tcBorders>
              <w:top w:val="nil"/>
              <w:left w:val="nil"/>
              <w:bottom w:val="single" w:sz="4" w:space="0" w:color="auto"/>
              <w:right w:val="single" w:sz="4" w:space="0" w:color="auto"/>
            </w:tcBorders>
            <w:shd w:val="clear" w:color="auto" w:fill="auto"/>
            <w:noWrap/>
            <w:vAlign w:val="center"/>
            <w:hideMark/>
          </w:tcPr>
          <w:p w14:paraId="781416B7"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IED</w:t>
            </w:r>
          </w:p>
        </w:tc>
        <w:tc>
          <w:tcPr>
            <w:tcW w:w="3304" w:type="dxa"/>
            <w:tcBorders>
              <w:top w:val="nil"/>
              <w:left w:val="nil"/>
              <w:bottom w:val="single" w:sz="4" w:space="0" w:color="auto"/>
              <w:right w:val="single" w:sz="4" w:space="0" w:color="auto"/>
            </w:tcBorders>
            <w:shd w:val="clear" w:color="auto" w:fill="auto"/>
            <w:noWrap/>
            <w:vAlign w:val="center"/>
            <w:hideMark/>
          </w:tcPr>
          <w:p w14:paraId="35B85075" w14:textId="26AA5431"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Intelligent Electronic Device</w:t>
            </w:r>
          </w:p>
        </w:tc>
        <w:tc>
          <w:tcPr>
            <w:tcW w:w="1120" w:type="dxa"/>
            <w:tcBorders>
              <w:top w:val="nil"/>
              <w:left w:val="nil"/>
              <w:bottom w:val="single" w:sz="4" w:space="0" w:color="auto"/>
              <w:right w:val="single" w:sz="4" w:space="0" w:color="auto"/>
            </w:tcBorders>
            <w:shd w:val="clear" w:color="auto" w:fill="auto"/>
            <w:noWrap/>
            <w:vAlign w:val="center"/>
            <w:hideMark/>
          </w:tcPr>
          <w:p w14:paraId="7AF37A95"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SCADA</w:t>
            </w:r>
          </w:p>
        </w:tc>
        <w:tc>
          <w:tcPr>
            <w:tcW w:w="3321" w:type="dxa"/>
            <w:tcBorders>
              <w:top w:val="nil"/>
              <w:left w:val="nil"/>
              <w:bottom w:val="single" w:sz="4" w:space="0" w:color="auto"/>
              <w:right w:val="single" w:sz="4" w:space="0" w:color="auto"/>
            </w:tcBorders>
            <w:shd w:val="clear" w:color="auto" w:fill="auto"/>
            <w:noWrap/>
            <w:vAlign w:val="center"/>
            <w:hideMark/>
          </w:tcPr>
          <w:p w14:paraId="69B29D6A"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Supervisory Control and Data Acquisition</w:t>
            </w:r>
          </w:p>
        </w:tc>
      </w:tr>
      <w:tr w:rsidR="00610667" w:rsidRPr="00610667" w14:paraId="6F1B45F0"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3795ADA0"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CSIRO</w:t>
            </w:r>
          </w:p>
        </w:tc>
        <w:tc>
          <w:tcPr>
            <w:tcW w:w="4593" w:type="dxa"/>
            <w:tcBorders>
              <w:top w:val="nil"/>
              <w:left w:val="nil"/>
              <w:bottom w:val="single" w:sz="4" w:space="0" w:color="auto"/>
              <w:right w:val="single" w:sz="4" w:space="0" w:color="auto"/>
            </w:tcBorders>
            <w:shd w:val="clear" w:color="auto" w:fill="auto"/>
            <w:noWrap/>
            <w:vAlign w:val="center"/>
            <w:hideMark/>
          </w:tcPr>
          <w:p w14:paraId="04329B23"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Commonwealth Scientific and Industrial Research Organisation</w:t>
            </w:r>
          </w:p>
        </w:tc>
        <w:tc>
          <w:tcPr>
            <w:tcW w:w="764" w:type="dxa"/>
            <w:tcBorders>
              <w:top w:val="nil"/>
              <w:left w:val="nil"/>
              <w:bottom w:val="single" w:sz="4" w:space="0" w:color="auto"/>
              <w:right w:val="single" w:sz="4" w:space="0" w:color="auto"/>
            </w:tcBorders>
            <w:shd w:val="clear" w:color="auto" w:fill="auto"/>
            <w:noWrap/>
            <w:vAlign w:val="center"/>
            <w:hideMark/>
          </w:tcPr>
          <w:p w14:paraId="2476302F"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ISP</w:t>
            </w:r>
          </w:p>
        </w:tc>
        <w:tc>
          <w:tcPr>
            <w:tcW w:w="3304" w:type="dxa"/>
            <w:tcBorders>
              <w:top w:val="nil"/>
              <w:left w:val="nil"/>
              <w:bottom w:val="single" w:sz="4" w:space="0" w:color="auto"/>
              <w:right w:val="single" w:sz="4" w:space="0" w:color="auto"/>
            </w:tcBorders>
            <w:shd w:val="clear" w:color="auto" w:fill="auto"/>
            <w:noWrap/>
            <w:vAlign w:val="center"/>
            <w:hideMark/>
          </w:tcPr>
          <w:p w14:paraId="652343D4"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Integrated System Plan</w:t>
            </w:r>
          </w:p>
        </w:tc>
        <w:tc>
          <w:tcPr>
            <w:tcW w:w="1120" w:type="dxa"/>
            <w:tcBorders>
              <w:top w:val="nil"/>
              <w:left w:val="nil"/>
              <w:bottom w:val="single" w:sz="4" w:space="0" w:color="auto"/>
              <w:right w:val="single" w:sz="4" w:space="0" w:color="auto"/>
            </w:tcBorders>
            <w:shd w:val="clear" w:color="auto" w:fill="auto"/>
            <w:noWrap/>
            <w:vAlign w:val="center"/>
            <w:hideMark/>
          </w:tcPr>
          <w:p w14:paraId="14EE042B"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SCR</w:t>
            </w:r>
          </w:p>
        </w:tc>
        <w:tc>
          <w:tcPr>
            <w:tcW w:w="3321" w:type="dxa"/>
            <w:tcBorders>
              <w:top w:val="nil"/>
              <w:left w:val="nil"/>
              <w:bottom w:val="single" w:sz="4" w:space="0" w:color="auto"/>
              <w:right w:val="single" w:sz="4" w:space="0" w:color="auto"/>
            </w:tcBorders>
            <w:shd w:val="clear" w:color="auto" w:fill="auto"/>
            <w:noWrap/>
            <w:vAlign w:val="center"/>
            <w:hideMark/>
          </w:tcPr>
          <w:p w14:paraId="0A22AB88"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Short Circuit Ratio</w:t>
            </w:r>
          </w:p>
        </w:tc>
      </w:tr>
      <w:tr w:rsidR="00610667" w:rsidRPr="00610667" w14:paraId="71563A51"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0456F79C"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DER</w:t>
            </w:r>
          </w:p>
        </w:tc>
        <w:tc>
          <w:tcPr>
            <w:tcW w:w="4593" w:type="dxa"/>
            <w:tcBorders>
              <w:top w:val="nil"/>
              <w:left w:val="nil"/>
              <w:bottom w:val="single" w:sz="4" w:space="0" w:color="auto"/>
              <w:right w:val="single" w:sz="4" w:space="0" w:color="auto"/>
            </w:tcBorders>
            <w:shd w:val="clear" w:color="auto" w:fill="auto"/>
            <w:noWrap/>
            <w:vAlign w:val="center"/>
            <w:hideMark/>
          </w:tcPr>
          <w:p w14:paraId="1765D30C"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Distributed Energy Resource</w:t>
            </w:r>
          </w:p>
        </w:tc>
        <w:tc>
          <w:tcPr>
            <w:tcW w:w="764" w:type="dxa"/>
            <w:tcBorders>
              <w:top w:val="nil"/>
              <w:left w:val="nil"/>
              <w:bottom w:val="single" w:sz="4" w:space="0" w:color="auto"/>
              <w:right w:val="single" w:sz="4" w:space="0" w:color="auto"/>
            </w:tcBorders>
            <w:shd w:val="clear" w:color="auto" w:fill="auto"/>
            <w:noWrap/>
            <w:vAlign w:val="center"/>
            <w:hideMark/>
          </w:tcPr>
          <w:p w14:paraId="385E2FC1"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ML</w:t>
            </w:r>
          </w:p>
        </w:tc>
        <w:tc>
          <w:tcPr>
            <w:tcW w:w="3304" w:type="dxa"/>
            <w:tcBorders>
              <w:top w:val="nil"/>
              <w:left w:val="nil"/>
              <w:bottom w:val="single" w:sz="4" w:space="0" w:color="auto"/>
              <w:right w:val="single" w:sz="4" w:space="0" w:color="auto"/>
            </w:tcBorders>
            <w:shd w:val="clear" w:color="auto" w:fill="auto"/>
            <w:noWrap/>
            <w:vAlign w:val="center"/>
            <w:hideMark/>
          </w:tcPr>
          <w:p w14:paraId="105AC207"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Machine Learning</w:t>
            </w:r>
          </w:p>
        </w:tc>
        <w:tc>
          <w:tcPr>
            <w:tcW w:w="1120" w:type="dxa"/>
            <w:tcBorders>
              <w:top w:val="nil"/>
              <w:left w:val="nil"/>
              <w:bottom w:val="single" w:sz="4" w:space="0" w:color="auto"/>
              <w:right w:val="single" w:sz="4" w:space="0" w:color="auto"/>
            </w:tcBorders>
            <w:shd w:val="clear" w:color="auto" w:fill="auto"/>
            <w:noWrap/>
            <w:vAlign w:val="center"/>
            <w:hideMark/>
          </w:tcPr>
          <w:p w14:paraId="04D241E4"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SE</w:t>
            </w:r>
          </w:p>
        </w:tc>
        <w:tc>
          <w:tcPr>
            <w:tcW w:w="3321" w:type="dxa"/>
            <w:tcBorders>
              <w:top w:val="nil"/>
              <w:left w:val="nil"/>
              <w:bottom w:val="single" w:sz="4" w:space="0" w:color="auto"/>
              <w:right w:val="single" w:sz="4" w:space="0" w:color="auto"/>
            </w:tcBorders>
            <w:shd w:val="clear" w:color="auto" w:fill="auto"/>
            <w:noWrap/>
            <w:vAlign w:val="center"/>
            <w:hideMark/>
          </w:tcPr>
          <w:p w14:paraId="113675EA"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State Estimation</w:t>
            </w:r>
          </w:p>
        </w:tc>
      </w:tr>
      <w:tr w:rsidR="00610667" w:rsidRPr="00610667" w14:paraId="77C181AE"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14082AFE"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DLR</w:t>
            </w:r>
          </w:p>
        </w:tc>
        <w:tc>
          <w:tcPr>
            <w:tcW w:w="4593" w:type="dxa"/>
            <w:tcBorders>
              <w:top w:val="nil"/>
              <w:left w:val="nil"/>
              <w:bottom w:val="single" w:sz="4" w:space="0" w:color="auto"/>
              <w:right w:val="single" w:sz="4" w:space="0" w:color="auto"/>
            </w:tcBorders>
            <w:shd w:val="clear" w:color="auto" w:fill="auto"/>
            <w:noWrap/>
            <w:vAlign w:val="center"/>
            <w:hideMark/>
          </w:tcPr>
          <w:p w14:paraId="1866059A"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Dynamic Line Rating</w:t>
            </w:r>
          </w:p>
        </w:tc>
        <w:tc>
          <w:tcPr>
            <w:tcW w:w="764" w:type="dxa"/>
            <w:tcBorders>
              <w:top w:val="nil"/>
              <w:left w:val="nil"/>
              <w:bottom w:val="single" w:sz="4" w:space="0" w:color="auto"/>
              <w:right w:val="single" w:sz="4" w:space="0" w:color="auto"/>
            </w:tcBorders>
            <w:shd w:val="clear" w:color="auto" w:fill="auto"/>
            <w:noWrap/>
            <w:vAlign w:val="center"/>
            <w:hideMark/>
          </w:tcPr>
          <w:p w14:paraId="1CF1A8AF" w14:textId="77777777" w:rsidR="00610667" w:rsidRPr="00610667" w:rsidRDefault="00610667" w:rsidP="00610667">
            <w:pPr>
              <w:spacing w:after="0" w:line="240" w:lineRule="auto"/>
              <w:rPr>
                <w:rFonts w:ascii="Calibri" w:eastAsia="Times New Roman" w:hAnsi="Calibri" w:cs="Calibri"/>
                <w:lang w:val="en-IE" w:eastAsia="en-IE"/>
              </w:rPr>
            </w:pPr>
            <w:r w:rsidRPr="00610667">
              <w:rPr>
                <w:rFonts w:ascii="Calibri" w:eastAsia="Times New Roman" w:hAnsi="Calibri" w:cs="Calibri"/>
                <w:lang w:eastAsia="en-IE"/>
              </w:rPr>
              <w:t>MMS</w:t>
            </w:r>
          </w:p>
        </w:tc>
        <w:tc>
          <w:tcPr>
            <w:tcW w:w="3304" w:type="dxa"/>
            <w:tcBorders>
              <w:top w:val="nil"/>
              <w:left w:val="nil"/>
              <w:bottom w:val="single" w:sz="4" w:space="0" w:color="auto"/>
              <w:right w:val="single" w:sz="4" w:space="0" w:color="auto"/>
            </w:tcBorders>
            <w:shd w:val="clear" w:color="auto" w:fill="auto"/>
            <w:noWrap/>
            <w:vAlign w:val="center"/>
            <w:hideMark/>
          </w:tcPr>
          <w:p w14:paraId="7DE0FCD7"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Market Management System</w:t>
            </w:r>
          </w:p>
        </w:tc>
        <w:tc>
          <w:tcPr>
            <w:tcW w:w="1120" w:type="dxa"/>
            <w:tcBorders>
              <w:top w:val="nil"/>
              <w:left w:val="nil"/>
              <w:bottom w:val="single" w:sz="4" w:space="0" w:color="auto"/>
              <w:right w:val="single" w:sz="4" w:space="0" w:color="auto"/>
            </w:tcBorders>
            <w:shd w:val="clear" w:color="auto" w:fill="auto"/>
            <w:noWrap/>
            <w:vAlign w:val="center"/>
            <w:hideMark/>
          </w:tcPr>
          <w:p w14:paraId="3B50B7F2"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SEC</w:t>
            </w:r>
          </w:p>
        </w:tc>
        <w:tc>
          <w:tcPr>
            <w:tcW w:w="3321" w:type="dxa"/>
            <w:tcBorders>
              <w:top w:val="nil"/>
              <w:left w:val="nil"/>
              <w:bottom w:val="single" w:sz="4" w:space="0" w:color="auto"/>
              <w:right w:val="single" w:sz="4" w:space="0" w:color="auto"/>
            </w:tcBorders>
            <w:shd w:val="clear" w:color="auto" w:fill="auto"/>
            <w:noWrap/>
            <w:vAlign w:val="center"/>
            <w:hideMark/>
          </w:tcPr>
          <w:p w14:paraId="22AD91DD"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Saudi Electric Company</w:t>
            </w:r>
          </w:p>
        </w:tc>
      </w:tr>
      <w:tr w:rsidR="00610667" w:rsidRPr="00610667" w14:paraId="257DC534"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5598EB78"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DNSP</w:t>
            </w:r>
          </w:p>
        </w:tc>
        <w:tc>
          <w:tcPr>
            <w:tcW w:w="4593" w:type="dxa"/>
            <w:tcBorders>
              <w:top w:val="nil"/>
              <w:left w:val="nil"/>
              <w:bottom w:val="single" w:sz="4" w:space="0" w:color="auto"/>
              <w:right w:val="single" w:sz="4" w:space="0" w:color="auto"/>
            </w:tcBorders>
            <w:shd w:val="clear" w:color="auto" w:fill="auto"/>
            <w:noWrap/>
            <w:vAlign w:val="center"/>
            <w:hideMark/>
          </w:tcPr>
          <w:p w14:paraId="668E2CCA"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Distribution Network Service Provider</w:t>
            </w:r>
          </w:p>
        </w:tc>
        <w:tc>
          <w:tcPr>
            <w:tcW w:w="764" w:type="dxa"/>
            <w:tcBorders>
              <w:top w:val="nil"/>
              <w:left w:val="nil"/>
              <w:bottom w:val="single" w:sz="4" w:space="0" w:color="auto"/>
              <w:right w:val="single" w:sz="4" w:space="0" w:color="auto"/>
            </w:tcBorders>
            <w:shd w:val="clear" w:color="auto" w:fill="auto"/>
            <w:noWrap/>
            <w:vAlign w:val="center"/>
            <w:hideMark/>
          </w:tcPr>
          <w:p w14:paraId="7759252F"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NEM</w:t>
            </w:r>
          </w:p>
        </w:tc>
        <w:tc>
          <w:tcPr>
            <w:tcW w:w="3304" w:type="dxa"/>
            <w:tcBorders>
              <w:top w:val="nil"/>
              <w:left w:val="nil"/>
              <w:bottom w:val="single" w:sz="4" w:space="0" w:color="auto"/>
              <w:right w:val="single" w:sz="4" w:space="0" w:color="auto"/>
            </w:tcBorders>
            <w:shd w:val="clear" w:color="auto" w:fill="auto"/>
            <w:noWrap/>
            <w:vAlign w:val="center"/>
            <w:hideMark/>
          </w:tcPr>
          <w:p w14:paraId="31F47A2E"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National Electricity Market</w:t>
            </w:r>
          </w:p>
        </w:tc>
        <w:tc>
          <w:tcPr>
            <w:tcW w:w="1120" w:type="dxa"/>
            <w:tcBorders>
              <w:top w:val="nil"/>
              <w:left w:val="nil"/>
              <w:bottom w:val="single" w:sz="4" w:space="0" w:color="auto"/>
              <w:right w:val="single" w:sz="4" w:space="0" w:color="auto"/>
            </w:tcBorders>
            <w:shd w:val="clear" w:color="auto" w:fill="auto"/>
            <w:noWrap/>
            <w:vAlign w:val="center"/>
            <w:hideMark/>
          </w:tcPr>
          <w:p w14:paraId="0B00052A"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SG</w:t>
            </w:r>
          </w:p>
        </w:tc>
        <w:tc>
          <w:tcPr>
            <w:tcW w:w="3321" w:type="dxa"/>
            <w:tcBorders>
              <w:top w:val="nil"/>
              <w:left w:val="nil"/>
              <w:bottom w:val="single" w:sz="4" w:space="0" w:color="auto"/>
              <w:right w:val="single" w:sz="4" w:space="0" w:color="auto"/>
            </w:tcBorders>
            <w:shd w:val="clear" w:color="auto" w:fill="auto"/>
            <w:noWrap/>
            <w:vAlign w:val="center"/>
            <w:hideMark/>
          </w:tcPr>
          <w:p w14:paraId="1AD2D68E"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Synchronous Generators</w:t>
            </w:r>
          </w:p>
        </w:tc>
      </w:tr>
      <w:tr w:rsidR="00610667" w:rsidRPr="00610667" w14:paraId="5147B943"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65031788"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DSA</w:t>
            </w:r>
          </w:p>
        </w:tc>
        <w:tc>
          <w:tcPr>
            <w:tcW w:w="4593" w:type="dxa"/>
            <w:tcBorders>
              <w:top w:val="nil"/>
              <w:left w:val="nil"/>
              <w:bottom w:val="single" w:sz="4" w:space="0" w:color="auto"/>
              <w:right w:val="single" w:sz="4" w:space="0" w:color="auto"/>
            </w:tcBorders>
            <w:shd w:val="clear" w:color="auto" w:fill="auto"/>
            <w:noWrap/>
            <w:vAlign w:val="center"/>
            <w:hideMark/>
          </w:tcPr>
          <w:p w14:paraId="42AAACB9"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Dynamic Security Assessment</w:t>
            </w:r>
          </w:p>
        </w:tc>
        <w:tc>
          <w:tcPr>
            <w:tcW w:w="764" w:type="dxa"/>
            <w:tcBorders>
              <w:top w:val="nil"/>
              <w:left w:val="nil"/>
              <w:bottom w:val="single" w:sz="4" w:space="0" w:color="auto"/>
              <w:right w:val="single" w:sz="4" w:space="0" w:color="auto"/>
            </w:tcBorders>
            <w:shd w:val="clear" w:color="auto" w:fill="auto"/>
            <w:noWrap/>
            <w:vAlign w:val="center"/>
            <w:hideMark/>
          </w:tcPr>
          <w:p w14:paraId="28B119C3"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NEMDE</w:t>
            </w:r>
          </w:p>
        </w:tc>
        <w:tc>
          <w:tcPr>
            <w:tcW w:w="3304" w:type="dxa"/>
            <w:tcBorders>
              <w:top w:val="nil"/>
              <w:left w:val="nil"/>
              <w:bottom w:val="single" w:sz="4" w:space="0" w:color="auto"/>
              <w:right w:val="single" w:sz="4" w:space="0" w:color="auto"/>
            </w:tcBorders>
            <w:shd w:val="clear" w:color="auto" w:fill="auto"/>
            <w:noWrap/>
            <w:vAlign w:val="center"/>
            <w:hideMark/>
          </w:tcPr>
          <w:p w14:paraId="2D361E8A"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NEM Dispatch Engine</w:t>
            </w:r>
          </w:p>
        </w:tc>
        <w:tc>
          <w:tcPr>
            <w:tcW w:w="1120" w:type="dxa"/>
            <w:tcBorders>
              <w:top w:val="nil"/>
              <w:left w:val="nil"/>
              <w:bottom w:val="single" w:sz="4" w:space="0" w:color="auto"/>
              <w:right w:val="single" w:sz="4" w:space="0" w:color="auto"/>
            </w:tcBorders>
            <w:shd w:val="clear" w:color="auto" w:fill="auto"/>
            <w:noWrap/>
            <w:vAlign w:val="center"/>
            <w:hideMark/>
          </w:tcPr>
          <w:p w14:paraId="103E5FAA"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SPS</w:t>
            </w:r>
          </w:p>
        </w:tc>
        <w:tc>
          <w:tcPr>
            <w:tcW w:w="3321" w:type="dxa"/>
            <w:tcBorders>
              <w:top w:val="nil"/>
              <w:left w:val="nil"/>
              <w:bottom w:val="single" w:sz="4" w:space="0" w:color="auto"/>
              <w:right w:val="single" w:sz="4" w:space="0" w:color="auto"/>
            </w:tcBorders>
            <w:shd w:val="clear" w:color="auto" w:fill="auto"/>
            <w:noWrap/>
            <w:vAlign w:val="center"/>
            <w:hideMark/>
          </w:tcPr>
          <w:p w14:paraId="43E8B3D5"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Special Protection Schemes</w:t>
            </w:r>
          </w:p>
        </w:tc>
      </w:tr>
      <w:tr w:rsidR="00610667" w:rsidRPr="00610667" w14:paraId="125B5075"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479B12BC"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EMS</w:t>
            </w:r>
          </w:p>
        </w:tc>
        <w:tc>
          <w:tcPr>
            <w:tcW w:w="4593" w:type="dxa"/>
            <w:tcBorders>
              <w:top w:val="nil"/>
              <w:left w:val="nil"/>
              <w:bottom w:val="single" w:sz="4" w:space="0" w:color="auto"/>
              <w:right w:val="single" w:sz="4" w:space="0" w:color="auto"/>
            </w:tcBorders>
            <w:shd w:val="clear" w:color="auto" w:fill="auto"/>
            <w:noWrap/>
            <w:vAlign w:val="center"/>
            <w:hideMark/>
          </w:tcPr>
          <w:p w14:paraId="232A9682"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Energy Management System</w:t>
            </w:r>
          </w:p>
        </w:tc>
        <w:tc>
          <w:tcPr>
            <w:tcW w:w="764" w:type="dxa"/>
            <w:tcBorders>
              <w:top w:val="nil"/>
              <w:left w:val="nil"/>
              <w:bottom w:val="single" w:sz="4" w:space="0" w:color="auto"/>
              <w:right w:val="single" w:sz="4" w:space="0" w:color="auto"/>
            </w:tcBorders>
            <w:shd w:val="clear" w:color="auto" w:fill="auto"/>
            <w:noWrap/>
            <w:vAlign w:val="center"/>
            <w:hideMark/>
          </w:tcPr>
          <w:p w14:paraId="33DCB565"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NMM</w:t>
            </w:r>
          </w:p>
        </w:tc>
        <w:tc>
          <w:tcPr>
            <w:tcW w:w="3304" w:type="dxa"/>
            <w:tcBorders>
              <w:top w:val="nil"/>
              <w:left w:val="nil"/>
              <w:bottom w:val="single" w:sz="4" w:space="0" w:color="auto"/>
              <w:right w:val="single" w:sz="4" w:space="0" w:color="auto"/>
            </w:tcBorders>
            <w:shd w:val="clear" w:color="auto" w:fill="auto"/>
            <w:noWrap/>
            <w:vAlign w:val="center"/>
            <w:hideMark/>
          </w:tcPr>
          <w:p w14:paraId="3527B810"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Network Model Management</w:t>
            </w:r>
          </w:p>
        </w:tc>
        <w:tc>
          <w:tcPr>
            <w:tcW w:w="1120" w:type="dxa"/>
            <w:tcBorders>
              <w:top w:val="nil"/>
              <w:left w:val="nil"/>
              <w:bottom w:val="single" w:sz="4" w:space="0" w:color="auto"/>
              <w:right w:val="single" w:sz="4" w:space="0" w:color="auto"/>
            </w:tcBorders>
            <w:shd w:val="clear" w:color="auto" w:fill="auto"/>
            <w:noWrap/>
            <w:vAlign w:val="center"/>
            <w:hideMark/>
          </w:tcPr>
          <w:p w14:paraId="4FCD0585"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STATCOM</w:t>
            </w:r>
          </w:p>
        </w:tc>
        <w:tc>
          <w:tcPr>
            <w:tcW w:w="3321" w:type="dxa"/>
            <w:tcBorders>
              <w:top w:val="nil"/>
              <w:left w:val="nil"/>
              <w:bottom w:val="single" w:sz="4" w:space="0" w:color="auto"/>
              <w:right w:val="single" w:sz="4" w:space="0" w:color="auto"/>
            </w:tcBorders>
            <w:shd w:val="clear" w:color="auto" w:fill="auto"/>
            <w:noWrap/>
            <w:vAlign w:val="center"/>
            <w:hideMark/>
          </w:tcPr>
          <w:p w14:paraId="075992A4"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Static Synchronous Compensator</w:t>
            </w:r>
          </w:p>
        </w:tc>
      </w:tr>
      <w:tr w:rsidR="00610667" w:rsidRPr="00610667" w14:paraId="75F3BE2B"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542A58CB"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EMT</w:t>
            </w:r>
          </w:p>
        </w:tc>
        <w:tc>
          <w:tcPr>
            <w:tcW w:w="4593" w:type="dxa"/>
            <w:tcBorders>
              <w:top w:val="nil"/>
              <w:left w:val="nil"/>
              <w:bottom w:val="single" w:sz="4" w:space="0" w:color="auto"/>
              <w:right w:val="single" w:sz="4" w:space="0" w:color="auto"/>
            </w:tcBorders>
            <w:shd w:val="clear" w:color="auto" w:fill="auto"/>
            <w:noWrap/>
            <w:vAlign w:val="center"/>
            <w:hideMark/>
          </w:tcPr>
          <w:p w14:paraId="779D37BD"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Electromagnetic Transient</w:t>
            </w:r>
          </w:p>
        </w:tc>
        <w:tc>
          <w:tcPr>
            <w:tcW w:w="764" w:type="dxa"/>
            <w:tcBorders>
              <w:top w:val="nil"/>
              <w:left w:val="nil"/>
              <w:bottom w:val="single" w:sz="4" w:space="0" w:color="auto"/>
              <w:right w:val="single" w:sz="4" w:space="0" w:color="auto"/>
            </w:tcBorders>
            <w:shd w:val="clear" w:color="auto" w:fill="auto"/>
            <w:noWrap/>
            <w:vAlign w:val="center"/>
            <w:hideMark/>
          </w:tcPr>
          <w:p w14:paraId="65703F40"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ORC</w:t>
            </w:r>
          </w:p>
        </w:tc>
        <w:tc>
          <w:tcPr>
            <w:tcW w:w="3304" w:type="dxa"/>
            <w:tcBorders>
              <w:top w:val="nil"/>
              <w:left w:val="nil"/>
              <w:bottom w:val="single" w:sz="4" w:space="0" w:color="auto"/>
              <w:right w:val="single" w:sz="4" w:space="0" w:color="auto"/>
            </w:tcBorders>
            <w:shd w:val="clear" w:color="auto" w:fill="auto"/>
            <w:noWrap/>
            <w:vAlign w:val="center"/>
            <w:hideMark/>
          </w:tcPr>
          <w:p w14:paraId="1E37622E"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Operations Readiness Centre</w:t>
            </w:r>
          </w:p>
        </w:tc>
        <w:tc>
          <w:tcPr>
            <w:tcW w:w="1120" w:type="dxa"/>
            <w:tcBorders>
              <w:top w:val="nil"/>
              <w:left w:val="nil"/>
              <w:bottom w:val="single" w:sz="4" w:space="0" w:color="auto"/>
              <w:right w:val="single" w:sz="4" w:space="0" w:color="auto"/>
            </w:tcBorders>
            <w:shd w:val="clear" w:color="auto" w:fill="auto"/>
            <w:noWrap/>
            <w:vAlign w:val="center"/>
            <w:hideMark/>
          </w:tcPr>
          <w:p w14:paraId="4DBE2FB7"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SVC</w:t>
            </w:r>
          </w:p>
        </w:tc>
        <w:tc>
          <w:tcPr>
            <w:tcW w:w="3321" w:type="dxa"/>
            <w:tcBorders>
              <w:top w:val="nil"/>
              <w:left w:val="nil"/>
              <w:bottom w:val="single" w:sz="4" w:space="0" w:color="auto"/>
              <w:right w:val="single" w:sz="4" w:space="0" w:color="auto"/>
            </w:tcBorders>
            <w:shd w:val="clear" w:color="auto" w:fill="auto"/>
            <w:noWrap/>
            <w:vAlign w:val="center"/>
            <w:hideMark/>
          </w:tcPr>
          <w:p w14:paraId="14395161"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Static Var Compensator</w:t>
            </w:r>
          </w:p>
        </w:tc>
      </w:tr>
      <w:tr w:rsidR="00610667" w:rsidRPr="00610667" w14:paraId="2530A739"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22D35FD9"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EPRI</w:t>
            </w:r>
          </w:p>
        </w:tc>
        <w:tc>
          <w:tcPr>
            <w:tcW w:w="4593" w:type="dxa"/>
            <w:tcBorders>
              <w:top w:val="nil"/>
              <w:left w:val="nil"/>
              <w:bottom w:val="single" w:sz="4" w:space="0" w:color="auto"/>
              <w:right w:val="single" w:sz="4" w:space="0" w:color="auto"/>
            </w:tcBorders>
            <w:shd w:val="clear" w:color="auto" w:fill="auto"/>
            <w:noWrap/>
            <w:vAlign w:val="center"/>
            <w:hideMark/>
          </w:tcPr>
          <w:p w14:paraId="2210D4C9"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Electric Power Research Institute</w:t>
            </w:r>
          </w:p>
        </w:tc>
        <w:tc>
          <w:tcPr>
            <w:tcW w:w="764" w:type="dxa"/>
            <w:tcBorders>
              <w:top w:val="nil"/>
              <w:left w:val="nil"/>
              <w:bottom w:val="single" w:sz="4" w:space="0" w:color="auto"/>
              <w:right w:val="single" w:sz="4" w:space="0" w:color="auto"/>
            </w:tcBorders>
            <w:shd w:val="clear" w:color="auto" w:fill="auto"/>
            <w:noWrap/>
            <w:vAlign w:val="center"/>
            <w:hideMark/>
          </w:tcPr>
          <w:p w14:paraId="7ABFEB66"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OTS</w:t>
            </w:r>
          </w:p>
        </w:tc>
        <w:tc>
          <w:tcPr>
            <w:tcW w:w="3304" w:type="dxa"/>
            <w:tcBorders>
              <w:top w:val="nil"/>
              <w:left w:val="nil"/>
              <w:bottom w:val="single" w:sz="4" w:space="0" w:color="auto"/>
              <w:right w:val="single" w:sz="4" w:space="0" w:color="auto"/>
            </w:tcBorders>
            <w:shd w:val="clear" w:color="auto" w:fill="auto"/>
            <w:noWrap/>
            <w:vAlign w:val="center"/>
            <w:hideMark/>
          </w:tcPr>
          <w:p w14:paraId="2FB693BA"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Operator Training Simulator</w:t>
            </w:r>
          </w:p>
        </w:tc>
        <w:tc>
          <w:tcPr>
            <w:tcW w:w="1120" w:type="dxa"/>
            <w:tcBorders>
              <w:top w:val="nil"/>
              <w:left w:val="nil"/>
              <w:bottom w:val="single" w:sz="4" w:space="0" w:color="auto"/>
              <w:right w:val="single" w:sz="4" w:space="0" w:color="auto"/>
            </w:tcBorders>
            <w:shd w:val="clear" w:color="auto" w:fill="auto"/>
            <w:noWrap/>
            <w:vAlign w:val="center"/>
            <w:hideMark/>
          </w:tcPr>
          <w:p w14:paraId="0A4E212A"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TCSC</w:t>
            </w:r>
          </w:p>
        </w:tc>
        <w:tc>
          <w:tcPr>
            <w:tcW w:w="3321" w:type="dxa"/>
            <w:tcBorders>
              <w:top w:val="nil"/>
              <w:left w:val="nil"/>
              <w:bottom w:val="single" w:sz="4" w:space="0" w:color="auto"/>
              <w:right w:val="single" w:sz="4" w:space="0" w:color="auto"/>
            </w:tcBorders>
            <w:shd w:val="clear" w:color="auto" w:fill="auto"/>
            <w:noWrap/>
            <w:vAlign w:val="center"/>
            <w:hideMark/>
          </w:tcPr>
          <w:p w14:paraId="725AEC85"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Thyristor Controlled Series Compensator</w:t>
            </w:r>
          </w:p>
        </w:tc>
      </w:tr>
      <w:tr w:rsidR="00610667" w:rsidRPr="00610667" w14:paraId="0F731CBA"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568C07C1"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ERCOT</w:t>
            </w:r>
          </w:p>
        </w:tc>
        <w:tc>
          <w:tcPr>
            <w:tcW w:w="4593" w:type="dxa"/>
            <w:tcBorders>
              <w:top w:val="nil"/>
              <w:left w:val="nil"/>
              <w:bottom w:val="single" w:sz="4" w:space="0" w:color="auto"/>
              <w:right w:val="single" w:sz="4" w:space="0" w:color="auto"/>
            </w:tcBorders>
            <w:shd w:val="clear" w:color="auto" w:fill="auto"/>
            <w:noWrap/>
            <w:vAlign w:val="center"/>
            <w:hideMark/>
          </w:tcPr>
          <w:p w14:paraId="55124CFB"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Electric Reliability Council of Texas</w:t>
            </w:r>
          </w:p>
        </w:tc>
        <w:tc>
          <w:tcPr>
            <w:tcW w:w="764" w:type="dxa"/>
            <w:tcBorders>
              <w:top w:val="nil"/>
              <w:left w:val="nil"/>
              <w:bottom w:val="single" w:sz="4" w:space="0" w:color="auto"/>
              <w:right w:val="single" w:sz="4" w:space="0" w:color="auto"/>
            </w:tcBorders>
            <w:shd w:val="clear" w:color="auto" w:fill="auto"/>
            <w:noWrap/>
            <w:vAlign w:val="center"/>
            <w:hideMark/>
          </w:tcPr>
          <w:p w14:paraId="3A20192B"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PMU</w:t>
            </w:r>
          </w:p>
        </w:tc>
        <w:tc>
          <w:tcPr>
            <w:tcW w:w="3304" w:type="dxa"/>
            <w:tcBorders>
              <w:top w:val="nil"/>
              <w:left w:val="nil"/>
              <w:bottom w:val="single" w:sz="4" w:space="0" w:color="auto"/>
              <w:right w:val="single" w:sz="4" w:space="0" w:color="auto"/>
            </w:tcBorders>
            <w:shd w:val="clear" w:color="auto" w:fill="auto"/>
            <w:noWrap/>
            <w:vAlign w:val="center"/>
            <w:hideMark/>
          </w:tcPr>
          <w:p w14:paraId="7C72543E"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Phasor Measurement Unit</w:t>
            </w:r>
          </w:p>
        </w:tc>
        <w:tc>
          <w:tcPr>
            <w:tcW w:w="1120" w:type="dxa"/>
            <w:tcBorders>
              <w:top w:val="nil"/>
              <w:left w:val="nil"/>
              <w:bottom w:val="single" w:sz="4" w:space="0" w:color="auto"/>
              <w:right w:val="single" w:sz="4" w:space="0" w:color="auto"/>
            </w:tcBorders>
            <w:shd w:val="clear" w:color="auto" w:fill="auto"/>
            <w:noWrap/>
            <w:vAlign w:val="center"/>
            <w:hideMark/>
          </w:tcPr>
          <w:p w14:paraId="4916D59E"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TNSP</w:t>
            </w:r>
          </w:p>
        </w:tc>
        <w:tc>
          <w:tcPr>
            <w:tcW w:w="3321" w:type="dxa"/>
            <w:tcBorders>
              <w:top w:val="nil"/>
              <w:left w:val="nil"/>
              <w:bottom w:val="single" w:sz="4" w:space="0" w:color="auto"/>
              <w:right w:val="single" w:sz="4" w:space="0" w:color="auto"/>
            </w:tcBorders>
            <w:shd w:val="clear" w:color="auto" w:fill="auto"/>
            <w:noWrap/>
            <w:vAlign w:val="center"/>
            <w:hideMark/>
          </w:tcPr>
          <w:p w14:paraId="0C0DFB6C"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Transmission Network Service Providers</w:t>
            </w:r>
          </w:p>
        </w:tc>
      </w:tr>
      <w:tr w:rsidR="00610667" w:rsidRPr="00610667" w14:paraId="7A491389"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4E21D1C7"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ESB</w:t>
            </w:r>
          </w:p>
        </w:tc>
        <w:tc>
          <w:tcPr>
            <w:tcW w:w="4593" w:type="dxa"/>
            <w:tcBorders>
              <w:top w:val="nil"/>
              <w:left w:val="nil"/>
              <w:bottom w:val="single" w:sz="4" w:space="0" w:color="auto"/>
              <w:right w:val="single" w:sz="4" w:space="0" w:color="auto"/>
            </w:tcBorders>
            <w:shd w:val="clear" w:color="auto" w:fill="auto"/>
            <w:noWrap/>
            <w:vAlign w:val="center"/>
            <w:hideMark/>
          </w:tcPr>
          <w:p w14:paraId="0279A0B4"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Energy Security Board</w:t>
            </w:r>
          </w:p>
        </w:tc>
        <w:tc>
          <w:tcPr>
            <w:tcW w:w="764" w:type="dxa"/>
            <w:tcBorders>
              <w:top w:val="nil"/>
              <w:left w:val="nil"/>
              <w:bottom w:val="single" w:sz="4" w:space="0" w:color="auto"/>
              <w:right w:val="single" w:sz="4" w:space="0" w:color="auto"/>
            </w:tcBorders>
            <w:shd w:val="clear" w:color="auto" w:fill="auto"/>
            <w:noWrap/>
            <w:vAlign w:val="center"/>
            <w:hideMark/>
          </w:tcPr>
          <w:p w14:paraId="0F16D1F7"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PST</w:t>
            </w:r>
          </w:p>
        </w:tc>
        <w:tc>
          <w:tcPr>
            <w:tcW w:w="3304" w:type="dxa"/>
            <w:tcBorders>
              <w:top w:val="nil"/>
              <w:left w:val="nil"/>
              <w:bottom w:val="single" w:sz="4" w:space="0" w:color="auto"/>
              <w:right w:val="single" w:sz="4" w:space="0" w:color="auto"/>
            </w:tcBorders>
            <w:shd w:val="clear" w:color="auto" w:fill="auto"/>
            <w:noWrap/>
            <w:vAlign w:val="center"/>
            <w:hideMark/>
          </w:tcPr>
          <w:p w14:paraId="7981A986"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Phase Shifting Transformer</w:t>
            </w:r>
          </w:p>
        </w:tc>
        <w:tc>
          <w:tcPr>
            <w:tcW w:w="1120" w:type="dxa"/>
            <w:tcBorders>
              <w:top w:val="nil"/>
              <w:left w:val="nil"/>
              <w:bottom w:val="single" w:sz="4" w:space="0" w:color="auto"/>
              <w:right w:val="single" w:sz="4" w:space="0" w:color="auto"/>
            </w:tcBorders>
            <w:shd w:val="clear" w:color="auto" w:fill="auto"/>
            <w:noWrap/>
            <w:vAlign w:val="center"/>
            <w:hideMark/>
          </w:tcPr>
          <w:p w14:paraId="7E5184BE"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TO&amp;P</w:t>
            </w:r>
          </w:p>
        </w:tc>
        <w:tc>
          <w:tcPr>
            <w:tcW w:w="3321" w:type="dxa"/>
            <w:tcBorders>
              <w:top w:val="nil"/>
              <w:left w:val="nil"/>
              <w:bottom w:val="single" w:sz="4" w:space="0" w:color="auto"/>
              <w:right w:val="single" w:sz="4" w:space="0" w:color="auto"/>
            </w:tcBorders>
            <w:shd w:val="clear" w:color="auto" w:fill="auto"/>
            <w:noWrap/>
            <w:vAlign w:val="center"/>
            <w:hideMark/>
          </w:tcPr>
          <w:p w14:paraId="185E7206"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Transmission Operations &amp; Planning</w:t>
            </w:r>
          </w:p>
        </w:tc>
      </w:tr>
      <w:tr w:rsidR="00610667" w:rsidRPr="00610667" w14:paraId="5FD60BB2"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center"/>
            <w:hideMark/>
          </w:tcPr>
          <w:p w14:paraId="607F7A49"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FACTS</w:t>
            </w:r>
          </w:p>
        </w:tc>
        <w:tc>
          <w:tcPr>
            <w:tcW w:w="4593" w:type="dxa"/>
            <w:tcBorders>
              <w:top w:val="nil"/>
              <w:left w:val="nil"/>
              <w:bottom w:val="single" w:sz="4" w:space="0" w:color="auto"/>
              <w:right w:val="single" w:sz="4" w:space="0" w:color="auto"/>
            </w:tcBorders>
            <w:shd w:val="clear" w:color="auto" w:fill="auto"/>
            <w:noWrap/>
            <w:vAlign w:val="center"/>
            <w:hideMark/>
          </w:tcPr>
          <w:p w14:paraId="158324C1"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Flexible Alternating Current Transmission Systems</w:t>
            </w:r>
          </w:p>
        </w:tc>
        <w:tc>
          <w:tcPr>
            <w:tcW w:w="764" w:type="dxa"/>
            <w:tcBorders>
              <w:top w:val="nil"/>
              <w:left w:val="nil"/>
              <w:bottom w:val="single" w:sz="4" w:space="0" w:color="auto"/>
              <w:right w:val="single" w:sz="4" w:space="0" w:color="auto"/>
            </w:tcBorders>
            <w:shd w:val="clear" w:color="auto" w:fill="auto"/>
            <w:noWrap/>
            <w:vAlign w:val="center"/>
            <w:hideMark/>
          </w:tcPr>
          <w:p w14:paraId="6325B89B"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RA</w:t>
            </w:r>
          </w:p>
        </w:tc>
        <w:tc>
          <w:tcPr>
            <w:tcW w:w="3304" w:type="dxa"/>
            <w:tcBorders>
              <w:top w:val="nil"/>
              <w:left w:val="nil"/>
              <w:bottom w:val="single" w:sz="4" w:space="0" w:color="auto"/>
              <w:right w:val="single" w:sz="4" w:space="0" w:color="auto"/>
            </w:tcBorders>
            <w:shd w:val="clear" w:color="auto" w:fill="auto"/>
            <w:noWrap/>
            <w:vAlign w:val="center"/>
            <w:hideMark/>
          </w:tcPr>
          <w:p w14:paraId="392810DD"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Resource Adequacy</w:t>
            </w:r>
          </w:p>
        </w:tc>
        <w:tc>
          <w:tcPr>
            <w:tcW w:w="1120" w:type="dxa"/>
            <w:tcBorders>
              <w:top w:val="nil"/>
              <w:left w:val="nil"/>
              <w:bottom w:val="single" w:sz="4" w:space="0" w:color="auto"/>
              <w:right w:val="single" w:sz="4" w:space="0" w:color="auto"/>
            </w:tcBorders>
            <w:shd w:val="clear" w:color="auto" w:fill="auto"/>
            <w:noWrap/>
            <w:vAlign w:val="center"/>
            <w:hideMark/>
          </w:tcPr>
          <w:p w14:paraId="511BC01B"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WAMS</w:t>
            </w:r>
          </w:p>
        </w:tc>
        <w:tc>
          <w:tcPr>
            <w:tcW w:w="3321" w:type="dxa"/>
            <w:tcBorders>
              <w:top w:val="nil"/>
              <w:left w:val="nil"/>
              <w:bottom w:val="single" w:sz="4" w:space="0" w:color="auto"/>
              <w:right w:val="single" w:sz="4" w:space="0" w:color="auto"/>
            </w:tcBorders>
            <w:shd w:val="clear" w:color="auto" w:fill="auto"/>
            <w:noWrap/>
            <w:vAlign w:val="center"/>
            <w:hideMark/>
          </w:tcPr>
          <w:p w14:paraId="30A5B323"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Wide Area Monitoring System</w:t>
            </w:r>
          </w:p>
        </w:tc>
      </w:tr>
      <w:tr w:rsidR="00610667" w:rsidRPr="00610667" w14:paraId="1C03956F" w14:textId="77777777" w:rsidTr="00610667">
        <w:trPr>
          <w:trHeight w:val="290"/>
        </w:trPr>
        <w:tc>
          <w:tcPr>
            <w:tcW w:w="846" w:type="dxa"/>
            <w:tcBorders>
              <w:top w:val="nil"/>
              <w:left w:val="single" w:sz="4" w:space="0" w:color="auto"/>
              <w:bottom w:val="single" w:sz="4" w:space="0" w:color="auto"/>
              <w:right w:val="single" w:sz="4" w:space="0" w:color="auto"/>
            </w:tcBorders>
            <w:shd w:val="clear" w:color="auto" w:fill="auto"/>
            <w:noWrap/>
            <w:vAlign w:val="bottom"/>
            <w:hideMark/>
          </w:tcPr>
          <w:p w14:paraId="318B9E88"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val="en-IE" w:eastAsia="en-IE"/>
              </w:rPr>
              <w:t> </w:t>
            </w:r>
          </w:p>
        </w:tc>
        <w:tc>
          <w:tcPr>
            <w:tcW w:w="4593" w:type="dxa"/>
            <w:tcBorders>
              <w:top w:val="nil"/>
              <w:left w:val="nil"/>
              <w:bottom w:val="single" w:sz="4" w:space="0" w:color="auto"/>
              <w:right w:val="single" w:sz="4" w:space="0" w:color="auto"/>
            </w:tcBorders>
            <w:shd w:val="clear" w:color="auto" w:fill="auto"/>
            <w:noWrap/>
            <w:vAlign w:val="bottom"/>
            <w:hideMark/>
          </w:tcPr>
          <w:p w14:paraId="544D8C57"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val="en-IE" w:eastAsia="en-IE"/>
              </w:rPr>
              <w:t> </w:t>
            </w:r>
          </w:p>
        </w:tc>
        <w:tc>
          <w:tcPr>
            <w:tcW w:w="764" w:type="dxa"/>
            <w:tcBorders>
              <w:top w:val="nil"/>
              <w:left w:val="nil"/>
              <w:bottom w:val="single" w:sz="4" w:space="0" w:color="auto"/>
              <w:right w:val="single" w:sz="4" w:space="0" w:color="auto"/>
            </w:tcBorders>
            <w:shd w:val="clear" w:color="auto" w:fill="auto"/>
            <w:noWrap/>
            <w:vAlign w:val="bottom"/>
            <w:hideMark/>
          </w:tcPr>
          <w:p w14:paraId="3E0DC3A4"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val="en-IE" w:eastAsia="en-IE"/>
              </w:rPr>
              <w:t> </w:t>
            </w:r>
          </w:p>
        </w:tc>
        <w:tc>
          <w:tcPr>
            <w:tcW w:w="3304" w:type="dxa"/>
            <w:tcBorders>
              <w:top w:val="nil"/>
              <w:left w:val="nil"/>
              <w:bottom w:val="single" w:sz="4" w:space="0" w:color="auto"/>
              <w:right w:val="single" w:sz="4" w:space="0" w:color="auto"/>
            </w:tcBorders>
            <w:shd w:val="clear" w:color="auto" w:fill="auto"/>
            <w:noWrap/>
            <w:vAlign w:val="bottom"/>
            <w:hideMark/>
          </w:tcPr>
          <w:p w14:paraId="311742D8"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val="en-IE" w:eastAsia="en-IE"/>
              </w:rPr>
              <w:t> </w:t>
            </w:r>
          </w:p>
        </w:tc>
        <w:tc>
          <w:tcPr>
            <w:tcW w:w="1120" w:type="dxa"/>
            <w:tcBorders>
              <w:top w:val="nil"/>
              <w:left w:val="nil"/>
              <w:bottom w:val="single" w:sz="4" w:space="0" w:color="auto"/>
              <w:right w:val="single" w:sz="4" w:space="0" w:color="auto"/>
            </w:tcBorders>
            <w:shd w:val="clear" w:color="auto" w:fill="auto"/>
            <w:noWrap/>
            <w:vAlign w:val="center"/>
            <w:hideMark/>
          </w:tcPr>
          <w:p w14:paraId="646C3142"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WAMPAC</w:t>
            </w:r>
          </w:p>
        </w:tc>
        <w:tc>
          <w:tcPr>
            <w:tcW w:w="3321" w:type="dxa"/>
            <w:tcBorders>
              <w:top w:val="nil"/>
              <w:left w:val="nil"/>
              <w:bottom w:val="single" w:sz="4" w:space="0" w:color="auto"/>
              <w:right w:val="single" w:sz="4" w:space="0" w:color="auto"/>
            </w:tcBorders>
            <w:shd w:val="clear" w:color="auto" w:fill="auto"/>
            <w:noWrap/>
            <w:vAlign w:val="center"/>
            <w:hideMark/>
          </w:tcPr>
          <w:p w14:paraId="25AA942F" w14:textId="77777777" w:rsidR="00610667" w:rsidRPr="00610667" w:rsidRDefault="00610667" w:rsidP="00610667">
            <w:pPr>
              <w:spacing w:after="0" w:line="240" w:lineRule="auto"/>
              <w:rPr>
                <w:rFonts w:ascii="Calibri" w:eastAsia="Times New Roman" w:hAnsi="Calibri" w:cs="Calibri"/>
                <w:color w:val="000000"/>
                <w:lang w:val="en-IE" w:eastAsia="en-IE"/>
              </w:rPr>
            </w:pPr>
            <w:r w:rsidRPr="00610667">
              <w:rPr>
                <w:rFonts w:ascii="Calibri" w:eastAsia="Times New Roman" w:hAnsi="Calibri" w:cs="Calibri"/>
                <w:color w:val="000000"/>
                <w:lang w:eastAsia="en-IE"/>
              </w:rPr>
              <w:t>Wide Area Monitoring Protection and Control</w:t>
            </w:r>
          </w:p>
        </w:tc>
      </w:tr>
    </w:tbl>
    <w:p w14:paraId="4CB69DD3" w14:textId="5A97D463" w:rsidR="00614AB4" w:rsidRPr="00BD7DFB" w:rsidRDefault="00614AB4" w:rsidP="004B25D2">
      <w:pPr>
        <w:pStyle w:val="Heading1"/>
      </w:pPr>
      <w:bookmarkStart w:id="2" w:name="_Toc82034914"/>
      <w:r w:rsidRPr="00BD7DFB">
        <w:lastRenderedPageBreak/>
        <w:t>Introduction</w:t>
      </w:r>
      <w:bookmarkEnd w:id="2"/>
    </w:p>
    <w:p w14:paraId="036BB25A" w14:textId="276A7D30" w:rsidR="002B70F6" w:rsidRDefault="00447392" w:rsidP="00AF4039">
      <w:pPr>
        <w:jc w:val="both"/>
        <w:rPr>
          <w:lang w:val="en-US"/>
        </w:rPr>
      </w:pPr>
      <w:r>
        <w:t>As power systems across the world are undergoing transformative changes with regards to changes in resource mix, end-use load and transmission technologies, advanced methods and tools are required</w:t>
      </w:r>
      <w:r w:rsidR="002B70F6">
        <w:t xml:space="preserve"> in the control room of </w:t>
      </w:r>
      <w:r w:rsidR="00D0209E">
        <w:t>the</w:t>
      </w:r>
      <w:r w:rsidR="002B70F6">
        <w:t xml:space="preserve"> entities tasked with transmission system monitoring and control</w:t>
      </w:r>
      <w:r>
        <w:t xml:space="preserve">. </w:t>
      </w:r>
      <w:r w:rsidR="002B70F6">
        <w:rPr>
          <w:lang w:val="en-US"/>
        </w:rPr>
        <w:t xml:space="preserve">Given the high reliability requirements, </w:t>
      </w:r>
      <w:r w:rsidR="00D0209E">
        <w:rPr>
          <w:lang w:val="en-US"/>
        </w:rPr>
        <w:t>regulation,</w:t>
      </w:r>
      <w:r w:rsidR="002B70F6">
        <w:rPr>
          <w:lang w:val="en-US"/>
        </w:rPr>
        <w:t xml:space="preserve"> and pace of innovation the transmission control rooms have evolved slowly, in tandem with the evolution of the transmission grid. </w:t>
      </w:r>
    </w:p>
    <w:p w14:paraId="5B022059" w14:textId="22B527E5" w:rsidR="002B70F6" w:rsidRDefault="23322D69" w:rsidP="00AF4039">
      <w:pPr>
        <w:jc w:val="both"/>
        <w:rPr>
          <w:lang w:val="en-US"/>
        </w:rPr>
      </w:pPr>
      <w:r w:rsidRPr="23322D69">
        <w:rPr>
          <w:lang w:val="en-US"/>
        </w:rPr>
        <w:t xml:space="preserve">The rapidity of change of transmission systems is leading to previously unforeseen system risks and challenges. In systems with high renewables penetrations (such as Australia), in some cases the monitoring and control technology and tools in the control are not adequate for assessing and addressing the risks that are posed to the system. </w:t>
      </w:r>
    </w:p>
    <w:p w14:paraId="028BBCB1" w14:textId="4236FA9E" w:rsidR="00FB2326" w:rsidRDefault="00FB2326" w:rsidP="00AF4039">
      <w:pPr>
        <w:jc w:val="both"/>
        <w:rPr>
          <w:lang w:val="en-US"/>
        </w:rPr>
      </w:pPr>
      <w:r>
        <w:rPr>
          <w:lang w:val="en-US"/>
        </w:rPr>
        <w:t xml:space="preserve">While there are some existing solutions available, much more research is required to be carried out to help bring </w:t>
      </w:r>
      <w:r w:rsidR="002B70F6">
        <w:rPr>
          <w:lang w:val="en-US"/>
        </w:rPr>
        <w:t xml:space="preserve">new data, </w:t>
      </w:r>
      <w:r w:rsidR="00D0209E">
        <w:rPr>
          <w:lang w:val="en-US"/>
        </w:rPr>
        <w:t>tools,</w:t>
      </w:r>
      <w:r w:rsidR="002B70F6">
        <w:rPr>
          <w:lang w:val="en-US"/>
        </w:rPr>
        <w:t xml:space="preserve"> and processes into the real time control </w:t>
      </w:r>
      <w:r w:rsidR="00D02223">
        <w:rPr>
          <w:lang w:val="en-US"/>
        </w:rPr>
        <w:t>center</w:t>
      </w:r>
      <w:r w:rsidR="002B70F6">
        <w:rPr>
          <w:lang w:val="en-US"/>
        </w:rPr>
        <w:t xml:space="preserve"> environment. </w:t>
      </w:r>
    </w:p>
    <w:p w14:paraId="69E9FFFE" w14:textId="1A15100C" w:rsidR="0018044E" w:rsidRPr="004B5B44" w:rsidRDefault="23322D69" w:rsidP="00AF4039">
      <w:pPr>
        <w:jc w:val="both"/>
        <w:rPr>
          <w:lang w:val="en-US"/>
        </w:rPr>
      </w:pPr>
      <w:r w:rsidRPr="23322D69">
        <w:rPr>
          <w:lang w:val="en-US"/>
        </w:rPr>
        <w:t xml:space="preserve">This research roadmap will lay out avenues for future research that are targeted towards an enhanced control room for system operators. The roadmap covers all aspects of the control room from data points to facility design. It is informed by years of research with other similarly challenged TSOs and Mos and TNSPs across the world, with particular focus in recent years from the Global Power System Transformation (GPST) initiative. </w:t>
      </w:r>
    </w:p>
    <w:p w14:paraId="4DDC21CD" w14:textId="77777777" w:rsidR="00CB3D79" w:rsidRPr="002964B0" w:rsidRDefault="00CB3D79" w:rsidP="004B25D2">
      <w:pPr>
        <w:pStyle w:val="Heading2"/>
      </w:pPr>
      <w:bookmarkStart w:id="3" w:name="_Toc63968542"/>
      <w:bookmarkStart w:id="4" w:name="_Toc65865158"/>
      <w:bookmarkStart w:id="5" w:name="_Toc69112017"/>
      <w:bookmarkStart w:id="6" w:name="_Toc71730329"/>
      <w:bookmarkStart w:id="7" w:name="_Toc71790806"/>
      <w:bookmarkStart w:id="8" w:name="_Toc82034915"/>
      <w:r>
        <w:t>Traditional Approach to Control Room Design</w:t>
      </w:r>
      <w:bookmarkEnd w:id="3"/>
      <w:bookmarkEnd w:id="4"/>
      <w:bookmarkEnd w:id="5"/>
      <w:bookmarkEnd w:id="6"/>
      <w:bookmarkEnd w:id="7"/>
      <w:bookmarkEnd w:id="8"/>
    </w:p>
    <w:p w14:paraId="1109A545" w14:textId="77777777" w:rsidR="00CB3D79" w:rsidRPr="00D77998" w:rsidRDefault="00CB3D79" w:rsidP="00CB3D79">
      <w:pPr>
        <w:pStyle w:val="EPRINormal"/>
        <w:jc w:val="both"/>
        <w:rPr>
          <w:rFonts w:asciiTheme="minorHAnsi" w:eastAsiaTheme="minorHAnsi" w:hAnsiTheme="minorHAnsi" w:cstheme="minorBidi"/>
          <w:sz w:val="22"/>
          <w:szCs w:val="22"/>
          <w:lang w:val="en-AU"/>
        </w:rPr>
      </w:pPr>
      <w:r w:rsidRPr="00D77998">
        <w:rPr>
          <w:rFonts w:asciiTheme="minorHAnsi" w:eastAsiaTheme="minorHAnsi" w:hAnsiTheme="minorHAnsi" w:cstheme="minorBidi"/>
          <w:sz w:val="22"/>
          <w:szCs w:val="22"/>
          <w:lang w:val="en-AU"/>
        </w:rPr>
        <w:t xml:space="preserve">Control rooms traditionally had rooms dominated by large overview pictures of the system under control. This design concept began as a mimic panel (often called a “map board”) with bulbs, meters and drawn lines shown interconnecting stations. It was traditionally the center of the room and an area for people to gather around to assess and monitor the system. In the 1970s with the advent of Supervisory Control and Data Acquisition (SCADA), EMS and improved visualization technologies, the mimic panels were replaced with dynamic representations of the system under control. </w:t>
      </w:r>
    </w:p>
    <w:p w14:paraId="3A15FBD8" w14:textId="77777777" w:rsidR="00CB3D79" w:rsidRPr="00D77998" w:rsidRDefault="00CB3D79" w:rsidP="00CB3D79">
      <w:pPr>
        <w:pStyle w:val="EPRINormal"/>
        <w:jc w:val="both"/>
        <w:rPr>
          <w:rFonts w:asciiTheme="minorHAnsi" w:eastAsiaTheme="minorHAnsi" w:hAnsiTheme="minorHAnsi" w:cstheme="minorBidi"/>
          <w:sz w:val="22"/>
          <w:szCs w:val="22"/>
          <w:lang w:val="en-AU"/>
        </w:rPr>
      </w:pPr>
      <w:r w:rsidRPr="00D77998">
        <w:rPr>
          <w:rFonts w:asciiTheme="minorHAnsi" w:eastAsiaTheme="minorHAnsi" w:hAnsiTheme="minorHAnsi" w:cstheme="minorBidi"/>
          <w:sz w:val="22"/>
          <w:szCs w:val="22"/>
          <w:lang w:val="en-AU"/>
        </w:rPr>
        <w:t xml:space="preserve">Though the system, and tools to monitor and control it, has evolved in recent decades, the traditional approach to control </w:t>
      </w:r>
      <w:r>
        <w:rPr>
          <w:rFonts w:asciiTheme="minorHAnsi" w:eastAsiaTheme="minorHAnsi" w:hAnsiTheme="minorHAnsi" w:cstheme="minorBidi"/>
          <w:sz w:val="22"/>
          <w:szCs w:val="22"/>
          <w:lang w:val="en-AU"/>
        </w:rPr>
        <w:t>room</w:t>
      </w:r>
      <w:r w:rsidRPr="00D77998">
        <w:rPr>
          <w:rFonts w:asciiTheme="minorHAnsi" w:eastAsiaTheme="minorHAnsi" w:hAnsiTheme="minorHAnsi" w:cstheme="minorBidi"/>
          <w:sz w:val="22"/>
          <w:szCs w:val="22"/>
          <w:lang w:val="en-AU"/>
        </w:rPr>
        <w:t xml:space="preserve"> design has endured, until recently</w:t>
      </w:r>
      <w:r>
        <w:rPr>
          <w:rFonts w:asciiTheme="minorHAnsi" w:eastAsiaTheme="minorHAnsi" w:hAnsiTheme="minorHAnsi" w:cstheme="minorBidi"/>
          <w:sz w:val="22"/>
          <w:szCs w:val="22"/>
          <w:lang w:val="en-AU"/>
        </w:rPr>
        <w:t xml:space="preserve">. </w:t>
      </w:r>
      <w:r w:rsidRPr="00D77998">
        <w:rPr>
          <w:rFonts w:asciiTheme="minorHAnsi" w:eastAsiaTheme="minorHAnsi" w:hAnsiTheme="minorHAnsi" w:cstheme="minorBidi"/>
          <w:sz w:val="22"/>
          <w:szCs w:val="22"/>
          <w:lang w:val="en-AU"/>
        </w:rPr>
        <w:t xml:space="preserve">The control </w:t>
      </w:r>
      <w:r>
        <w:rPr>
          <w:rFonts w:asciiTheme="minorHAnsi" w:eastAsiaTheme="minorHAnsi" w:hAnsiTheme="minorHAnsi" w:cstheme="minorBidi"/>
          <w:sz w:val="22"/>
          <w:szCs w:val="22"/>
          <w:lang w:val="en-AU"/>
        </w:rPr>
        <w:t>rooms</w:t>
      </w:r>
      <w:r w:rsidRPr="00D77998">
        <w:rPr>
          <w:rFonts w:asciiTheme="minorHAnsi" w:eastAsiaTheme="minorHAnsi" w:hAnsiTheme="minorHAnsi" w:cstheme="minorBidi"/>
          <w:sz w:val="22"/>
          <w:szCs w:val="22"/>
          <w:lang w:val="en-AU"/>
        </w:rPr>
        <w:t xml:space="preserve"> of 2021 look like the control </w:t>
      </w:r>
      <w:r>
        <w:rPr>
          <w:rFonts w:asciiTheme="minorHAnsi" w:eastAsiaTheme="minorHAnsi" w:hAnsiTheme="minorHAnsi" w:cstheme="minorBidi"/>
          <w:sz w:val="22"/>
          <w:szCs w:val="22"/>
          <w:lang w:val="en-AU"/>
        </w:rPr>
        <w:t>rooms</w:t>
      </w:r>
      <w:r w:rsidRPr="00D77998">
        <w:rPr>
          <w:rFonts w:asciiTheme="minorHAnsi" w:eastAsiaTheme="minorHAnsi" w:hAnsiTheme="minorHAnsi" w:cstheme="minorBidi"/>
          <w:sz w:val="22"/>
          <w:szCs w:val="22"/>
          <w:lang w:val="en-AU"/>
        </w:rPr>
        <w:t xml:space="preserve"> of 1980 and – only replacing the videowall for a mimic panel - todays control centers are ostensibly like the control centers of the 1950s or earlier.  </w:t>
      </w:r>
    </w:p>
    <w:p w14:paraId="786B54A6" w14:textId="77777777" w:rsidR="00CB3D79" w:rsidRDefault="00CB3D79" w:rsidP="00CB3D79">
      <w:pPr>
        <w:jc w:val="both"/>
      </w:pPr>
      <w:r>
        <w:t xml:space="preserve">The roadmap document addresses what tools need to be developed and deployed in the control rooms across Australia before 2030, to monitor and assess the future system risks. </w:t>
      </w:r>
    </w:p>
    <w:p w14:paraId="18CC5649" w14:textId="211BE11E" w:rsidR="00614AB4" w:rsidRPr="00BD7DFB" w:rsidRDefault="0018044E" w:rsidP="004B25D2">
      <w:pPr>
        <w:pStyle w:val="Heading2"/>
      </w:pPr>
      <w:bookmarkStart w:id="9" w:name="_Toc82034916"/>
      <w:r w:rsidRPr="00BD7DFB">
        <w:lastRenderedPageBreak/>
        <w:t>Background</w:t>
      </w:r>
      <w:r w:rsidR="00CB3D79">
        <w:t xml:space="preserve"> to Australian System Transition</w:t>
      </w:r>
      <w:bookmarkEnd w:id="9"/>
    </w:p>
    <w:p w14:paraId="20D19D2A" w14:textId="58F0011F" w:rsidR="00335BBB" w:rsidRDefault="23322D69" w:rsidP="008750CC">
      <w:pPr>
        <w:jc w:val="both"/>
      </w:pPr>
      <w:r>
        <w:t xml:space="preserve">The power system and market systems (here after referred to as the “system”) in Australia is developing and evolving at a rapid pace as outlined in the AEMO’s Integrated System Plan (ISP) and Renewable Integration Study (RIS) and in the work of the Energy Security Board (ESB). Over the next decade, the system is likely to continue evolving with: </w:t>
      </w:r>
    </w:p>
    <w:p w14:paraId="0045F9F8" w14:textId="41D0AC0F" w:rsidR="2B00CB56" w:rsidRDefault="2B00CB56" w:rsidP="002104DC">
      <w:pPr>
        <w:pStyle w:val="ListParagraph"/>
        <w:numPr>
          <w:ilvl w:val="0"/>
          <w:numId w:val="5"/>
        </w:numPr>
        <w:tabs>
          <w:tab w:val="left" w:pos="540"/>
        </w:tabs>
        <w:jc w:val="both"/>
        <w:rPr>
          <w:rFonts w:eastAsiaTheme="minorEastAsia"/>
        </w:rPr>
      </w:pPr>
      <w:r>
        <w:t>More numerous large scale energy generators and market participants</w:t>
      </w:r>
      <w:r w:rsidRPr="2B00CB56">
        <w:t xml:space="preserve"> </w:t>
      </w:r>
    </w:p>
    <w:p w14:paraId="7D7485A0" w14:textId="75634CCE" w:rsidR="2B00CB56" w:rsidRDefault="2B00CB56" w:rsidP="002104DC">
      <w:pPr>
        <w:pStyle w:val="ListParagraph"/>
        <w:numPr>
          <w:ilvl w:val="0"/>
          <w:numId w:val="5"/>
        </w:numPr>
        <w:tabs>
          <w:tab w:val="left" w:pos="540"/>
        </w:tabs>
        <w:jc w:val="both"/>
        <w:rPr>
          <w:rFonts w:eastAsiaTheme="minorEastAsia"/>
        </w:rPr>
      </w:pPr>
      <w:r w:rsidRPr="2B00CB56">
        <w:t>Increasing decentralisation as behind the meter distributed renewable energy generation increases which is decreasing dispatchability and predictability.</w:t>
      </w:r>
    </w:p>
    <w:p w14:paraId="63335D56" w14:textId="399594FC" w:rsidR="2B00CB56" w:rsidRDefault="2B00CB56" w:rsidP="002104DC">
      <w:pPr>
        <w:pStyle w:val="ListParagraph"/>
        <w:numPr>
          <w:ilvl w:val="0"/>
          <w:numId w:val="5"/>
        </w:numPr>
        <w:tabs>
          <w:tab w:val="left" w:pos="540"/>
        </w:tabs>
        <w:jc w:val="both"/>
      </w:pPr>
      <w:r w:rsidRPr="2B00CB56">
        <w:t>Reduced synchronous sources online which have been relied upon to keep the system stable</w:t>
      </w:r>
    </w:p>
    <w:p w14:paraId="2EB9FEF2" w14:textId="3C63FD4F" w:rsidR="2B00CB56" w:rsidRDefault="2B00CB56" w:rsidP="002104DC">
      <w:pPr>
        <w:pStyle w:val="ListParagraph"/>
        <w:numPr>
          <w:ilvl w:val="0"/>
          <w:numId w:val="5"/>
        </w:numPr>
        <w:tabs>
          <w:tab w:val="left" w:pos="540"/>
        </w:tabs>
        <w:jc w:val="both"/>
        <w:rPr>
          <w:rFonts w:eastAsiaTheme="minorEastAsia"/>
        </w:rPr>
      </w:pPr>
      <w:r w:rsidRPr="2B00CB56">
        <w:t xml:space="preserve">Increased variability and uncertainty introduced by renewable generation </w:t>
      </w:r>
    </w:p>
    <w:p w14:paraId="0AC59724" w14:textId="3D13C072" w:rsidR="2B00CB56" w:rsidRDefault="2B00CB56" w:rsidP="002104DC">
      <w:pPr>
        <w:pStyle w:val="ListParagraph"/>
        <w:numPr>
          <w:ilvl w:val="0"/>
          <w:numId w:val="5"/>
        </w:numPr>
        <w:tabs>
          <w:tab w:val="left" w:pos="540"/>
        </w:tabs>
        <w:jc w:val="both"/>
      </w:pPr>
      <w:r w:rsidRPr="2B00CB56">
        <w:t>Increasing complexity for security analysis associated with power electronics</w:t>
      </w:r>
    </w:p>
    <w:p w14:paraId="304F7CA5" w14:textId="78B25B5E" w:rsidR="2B00CB56" w:rsidRDefault="2B00CB56" w:rsidP="002104DC">
      <w:pPr>
        <w:pStyle w:val="ListParagraph"/>
        <w:numPr>
          <w:ilvl w:val="0"/>
          <w:numId w:val="5"/>
        </w:numPr>
        <w:tabs>
          <w:tab w:val="left" w:pos="540"/>
        </w:tabs>
        <w:jc w:val="both"/>
        <w:rPr>
          <w:rFonts w:eastAsiaTheme="minorEastAsia"/>
        </w:rPr>
      </w:pPr>
      <w:r>
        <w:t>Adoption of technology and increasing demand response, utility scale and decentralised storage integration, electrification of vehicles</w:t>
      </w:r>
    </w:p>
    <w:p w14:paraId="6182AE29" w14:textId="70E9F9EE" w:rsidR="2B00CB56" w:rsidRDefault="2B00CB56" w:rsidP="002104DC">
      <w:pPr>
        <w:pStyle w:val="ListParagraph"/>
        <w:numPr>
          <w:ilvl w:val="0"/>
          <w:numId w:val="5"/>
        </w:numPr>
        <w:tabs>
          <w:tab w:val="left" w:pos="540"/>
        </w:tabs>
        <w:jc w:val="both"/>
        <w:rPr>
          <w:rFonts w:eastAsiaTheme="minorEastAsia"/>
        </w:rPr>
      </w:pPr>
      <w:r>
        <w:t>More frequent and severe weather events</w:t>
      </w:r>
    </w:p>
    <w:p w14:paraId="459498F1" w14:textId="34333B98" w:rsidR="2B00CB56" w:rsidRDefault="2B00CB56" w:rsidP="002104DC">
      <w:pPr>
        <w:pStyle w:val="ListParagraph"/>
        <w:numPr>
          <w:ilvl w:val="0"/>
          <w:numId w:val="5"/>
        </w:numPr>
        <w:tabs>
          <w:tab w:val="left" w:pos="540"/>
        </w:tabs>
        <w:jc w:val="both"/>
      </w:pPr>
      <w:r>
        <w:t>Need for change to existing and introduction of new market structures to support the system of the future</w:t>
      </w:r>
    </w:p>
    <w:p w14:paraId="56672D92" w14:textId="05A1B044" w:rsidR="00335BBB" w:rsidRDefault="00335BBB" w:rsidP="008750CC">
      <w:pPr>
        <w:jc w:val="both"/>
      </w:pPr>
      <w:r>
        <w:t xml:space="preserve">among many other issues to be monitored, </w:t>
      </w:r>
      <w:r w:rsidR="00D0209E">
        <w:t>assessed,</w:t>
      </w:r>
      <w:r>
        <w:t xml:space="preserve"> and controlled. </w:t>
      </w:r>
    </w:p>
    <w:p w14:paraId="10678475" w14:textId="4DDD9794" w:rsidR="00335BBB" w:rsidRDefault="23322D69" w:rsidP="008750CC">
      <w:pPr>
        <w:jc w:val="both"/>
      </w:pPr>
      <w:r>
        <w:t xml:space="preserve">As a result of these transformational changes, it is likely that the existing systems in the control room of 2021 will not be adequate to manage the system of the future. This implies that the way the system is operated, and the way power system operators interact with the system, will have to adapt at a rapid pace. </w:t>
      </w:r>
    </w:p>
    <w:p w14:paraId="7F4A7890" w14:textId="6F359C6B" w:rsidR="00335BBB" w:rsidRDefault="23322D69" w:rsidP="00CB3D79">
      <w:pPr>
        <w:jc w:val="both"/>
      </w:pPr>
      <w:r>
        <w:t xml:space="preserve">Australian TNSPs and AEMO have been innovative and advanced on this topic, by identifying and mitigating challenges to real time operation as they have arisen. Some requirements have resulted in EMS upgrades, new monitoring equipment, and assessment and monitoring of new system parameters, particularly in relation to grid strength.  The efforts in Australia are not isolated, and many of the most innovative transmission system operators (especially system operators associated with GPST) are making strides in transforming their control room to monitor and control the system of the future. </w:t>
      </w:r>
    </w:p>
    <w:p w14:paraId="3A37B28A" w14:textId="68F9D91F" w:rsidR="00335BBB" w:rsidRDefault="23322D69" w:rsidP="00CB3D79">
      <w:pPr>
        <w:jc w:val="both"/>
      </w:pPr>
      <w:r>
        <w:t xml:space="preserve">The goal of this control room of the future roadmap is to highlight the relevant functions, processes tools, and data required for the control room of the future (CROF). The roadmap is intended to build on and complement various existing projects ongoing in TNSP operations departments across Australia and align the industry on key needs for CROF. </w:t>
      </w:r>
    </w:p>
    <w:p w14:paraId="05C92C22" w14:textId="405902C9" w:rsidR="00335BBB" w:rsidRDefault="00335BBB" w:rsidP="00CB3D79">
      <w:pPr>
        <w:jc w:val="both"/>
      </w:pPr>
      <w:r>
        <w:t xml:space="preserve">Roadmaps are typically static “point in time” documents, highlighting a pathway forward to achieve specific goals. This roadmap will be an adaptive framework, to be updated in the coming years as the Australian power systems evolve </w:t>
      </w:r>
      <w:r w:rsidR="00D0209E">
        <w:t>because of</w:t>
      </w:r>
      <w:r>
        <w:t xml:space="preserve"> the ongoing rapid energy transition and wide-spread digitalization. </w:t>
      </w:r>
    </w:p>
    <w:p w14:paraId="2E8CBFCF" w14:textId="54C695E5" w:rsidR="00D77998" w:rsidRPr="0088122F" w:rsidRDefault="23322D69" w:rsidP="00CB3D79">
      <w:pPr>
        <w:jc w:val="both"/>
      </w:pPr>
      <w:r>
        <w:lastRenderedPageBreak/>
        <w:t xml:space="preserve">By structuring the project to develop the roadmap in this way, a roadmap vision and purpose emerges based on the needs of the Australian system of the future and the technology horizon. Additionally, the gap analysis and needs assessment to progress between technology maturity stages for data, software, hardware, training, etc. are clearly defined. </w:t>
      </w:r>
    </w:p>
    <w:p w14:paraId="2A0B133C" w14:textId="008121B7" w:rsidR="007372FB" w:rsidRDefault="2B00CB56" w:rsidP="004B25D2">
      <w:pPr>
        <w:pStyle w:val="Heading3"/>
      </w:pPr>
      <w:bookmarkStart w:id="10" w:name="_Toc82034917"/>
      <w:r>
        <w:t>Energy Transition Goals</w:t>
      </w:r>
      <w:bookmarkEnd w:id="10"/>
    </w:p>
    <w:p w14:paraId="4C1148D4" w14:textId="27B044DB" w:rsidR="23322D69" w:rsidRDefault="23322D69">
      <w:r>
        <w:t>The Control Room of the Future roadmap enables both AEMOs and TNSPs as they adapt to manage the rapidly changing power system.</w:t>
      </w:r>
    </w:p>
    <w:p w14:paraId="5F0D14A2" w14:textId="3BB832C3" w:rsidR="23322D69" w:rsidRDefault="23322D69" w:rsidP="23322D69">
      <w:r>
        <w:t xml:space="preserve">For AEMO, the CROF roadmap supports the “Real Time Operations” and “Operational Planning” roles. These roles are situated within the context of AEMO’s other roles, and within the context of other power system stakeholders, in AEMO’s Engineering Framework (Figure xx). The CROF supports the Real Time Operations role by ensuring that the control room capabilities and environment are fit for purpose for the future power system, characterized by the developments described in the previous section. It supports the Operational Planning role by, for example, defining the specific control room elements and capabilities to ensure suitable situational awareness and suitable functionality for effective contingency management; and </w:t>
      </w:r>
      <w:proofErr w:type="gramStart"/>
      <w:r>
        <w:t>also</w:t>
      </w:r>
      <w:proofErr w:type="gramEnd"/>
      <w:r>
        <w:t xml:space="preserve"> by aligning planning scenarios with real operational data by planning for model alignment and data integration.</w:t>
      </w:r>
    </w:p>
    <w:p w14:paraId="6C491F22" w14:textId="4F51A6C4" w:rsidR="23322D69" w:rsidRDefault="23322D69" w:rsidP="23322D69"/>
    <w:p w14:paraId="380D0D1F" w14:textId="77777777" w:rsidR="00E34472" w:rsidRDefault="2B00CB56" w:rsidP="00E34472">
      <w:pPr>
        <w:keepNext/>
        <w:jc w:val="center"/>
      </w:pPr>
      <w:r>
        <w:rPr>
          <w:noProof/>
        </w:rPr>
        <w:lastRenderedPageBreak/>
        <w:drawing>
          <wp:inline distT="0" distB="0" distL="0" distR="0" wp14:anchorId="2751351A" wp14:editId="1B471A68">
            <wp:extent cx="8162736" cy="4313208"/>
            <wp:effectExtent l="0" t="0" r="0" b="0"/>
            <wp:docPr id="780270474" name="Picture 780270474" descr="Graphic showing the AEMO engineering framework roles and responsibilities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270474" name="Picture 780270474" descr="Graphic showing the AEMO engineering framework roles and responsibilities &#10;"/>
                    <pic:cNvPicPr/>
                  </pic:nvPicPr>
                  <pic:blipFill>
                    <a:blip r:embed="rId12">
                      <a:extLst>
                        <a:ext uri="{28A0092B-C50C-407E-A947-70E740481C1C}">
                          <a14:useLocalDpi xmlns:a14="http://schemas.microsoft.com/office/drawing/2010/main" val="0"/>
                        </a:ext>
                      </a:extLst>
                    </a:blip>
                    <a:stretch>
                      <a:fillRect/>
                    </a:stretch>
                  </pic:blipFill>
                  <pic:spPr>
                    <a:xfrm>
                      <a:off x="0" y="0"/>
                      <a:ext cx="8209908" cy="4338134"/>
                    </a:xfrm>
                    <a:prstGeom prst="rect">
                      <a:avLst/>
                    </a:prstGeom>
                  </pic:spPr>
                </pic:pic>
              </a:graphicData>
            </a:graphic>
          </wp:inline>
        </w:drawing>
      </w:r>
    </w:p>
    <w:p w14:paraId="630A770A" w14:textId="500E5D6D" w:rsidR="2B00CB56" w:rsidRDefault="00E34472" w:rsidP="00E34472">
      <w:pPr>
        <w:pStyle w:val="Caption"/>
        <w:jc w:val="center"/>
      </w:pPr>
      <w:r>
        <w:t xml:space="preserve">Figure </w:t>
      </w:r>
      <w:r>
        <w:fldChar w:fldCharType="begin"/>
      </w:r>
      <w:r>
        <w:instrText xml:space="preserve"> SEQ Figure \* ARABIC </w:instrText>
      </w:r>
      <w:r>
        <w:fldChar w:fldCharType="separate"/>
      </w:r>
      <w:r w:rsidR="0068263C">
        <w:rPr>
          <w:noProof/>
        </w:rPr>
        <w:t>1</w:t>
      </w:r>
      <w:r>
        <w:fldChar w:fldCharType="end"/>
      </w:r>
      <w:r>
        <w:t>. Roles and responsibilities of AEMO and other power system stakeholders</w:t>
      </w:r>
      <w:r w:rsidR="0058791A">
        <w:t xml:space="preserve">. (Source: AEMO Engineering Framework </w:t>
      </w:r>
      <w:sdt>
        <w:sdtPr>
          <w:id w:val="44102501"/>
          <w:citation/>
        </w:sdtPr>
        <w:sdtEndPr/>
        <w:sdtContent>
          <w:r w:rsidR="0058791A">
            <w:fldChar w:fldCharType="begin"/>
          </w:r>
          <w:r w:rsidR="0058791A">
            <w:rPr>
              <w:lang w:val="en-US"/>
            </w:rPr>
            <w:instrText xml:space="preserve"> CITATION AEM2021 \l 1033 </w:instrText>
          </w:r>
          <w:r w:rsidR="0058791A">
            <w:fldChar w:fldCharType="separate"/>
          </w:r>
          <w:r w:rsidR="00D95295" w:rsidRPr="00D95295">
            <w:rPr>
              <w:noProof/>
              <w:lang w:val="en-US"/>
            </w:rPr>
            <w:t>[1]</w:t>
          </w:r>
          <w:r w:rsidR="0058791A">
            <w:fldChar w:fldCharType="end"/>
          </w:r>
        </w:sdtContent>
      </w:sdt>
      <w:r w:rsidR="0058791A">
        <w:t>)</w:t>
      </w:r>
    </w:p>
    <w:p w14:paraId="46FEB1B1" w14:textId="192B1A2F" w:rsidR="23322D69" w:rsidRDefault="23322D69" w:rsidP="23322D69">
      <w:r>
        <w:t>Several individual aspects of development anticipated to impact the Australian power system in the coming years are briefly discussed below.</w:t>
      </w:r>
    </w:p>
    <w:p w14:paraId="67991776" w14:textId="7C76F49E" w:rsidR="00D77998" w:rsidRDefault="050A275B" w:rsidP="004B25D2">
      <w:pPr>
        <w:pStyle w:val="Heading3"/>
      </w:pPr>
      <w:bookmarkStart w:id="11" w:name="_Toc82034918"/>
      <w:r>
        <w:t>Energy Sources</w:t>
      </w:r>
      <w:bookmarkEnd w:id="11"/>
    </w:p>
    <w:p w14:paraId="22D64E84" w14:textId="2A04DF07" w:rsidR="247193A1" w:rsidRDefault="38122CD2" w:rsidP="247193A1">
      <w:pPr>
        <w:spacing w:line="257" w:lineRule="auto"/>
        <w:jc w:val="both"/>
      </w:pPr>
      <w:r w:rsidRPr="38122CD2">
        <w:rPr>
          <w:rFonts w:ascii="Calibri" w:eastAsia="Calibri" w:hAnsi="Calibri" w:cs="Calibri"/>
        </w:rPr>
        <w:t xml:space="preserve">AEMO’s 2020 Integrated System Plan (ISP) </w:t>
      </w:r>
      <w:r w:rsidR="247193A1">
        <w:fldChar w:fldCharType="begin"/>
      </w:r>
      <w:r w:rsidR="247193A1" w:rsidRPr="38122CD2">
        <w:rPr>
          <w:lang w:val="en-US"/>
        </w:rPr>
        <w:instrText xml:space="preserve"> CITATION Aus20 \l 1033 </w:instrText>
      </w:r>
      <w:r w:rsidR="247193A1">
        <w:fldChar w:fldCharType="separate"/>
      </w:r>
      <w:r w:rsidR="00D95295">
        <w:rPr>
          <w:noProof/>
          <w:lang w:val="en-US"/>
        </w:rPr>
        <w:t xml:space="preserve"> </w:t>
      </w:r>
      <w:r w:rsidR="00D95295" w:rsidRPr="00D95295">
        <w:rPr>
          <w:noProof/>
          <w:lang w:val="en-US"/>
        </w:rPr>
        <w:t>[2]</w:t>
      </w:r>
      <w:r w:rsidR="247193A1">
        <w:fldChar w:fldCharType="end"/>
      </w:r>
      <w:r w:rsidRPr="38122CD2">
        <w:rPr>
          <w:rFonts w:ascii="Calibri" w:eastAsia="Calibri" w:hAnsi="Calibri" w:cs="Calibri"/>
          <w:lang w:val="en-US"/>
        </w:rPr>
        <w:t xml:space="preserve"> </w:t>
      </w:r>
      <w:r w:rsidRPr="38122CD2">
        <w:rPr>
          <w:rFonts w:ascii="Calibri" w:eastAsia="Calibri" w:hAnsi="Calibri" w:cs="Calibri"/>
        </w:rPr>
        <w:t xml:space="preserve">projects that the capacity of distributed energy resources may triple in the National Electricity Market (NEM) over the next two decades. This would include both distributed generation and load management at the residential and commercial/industrial level. This increase in capacity is projected to provide up to 22% of the total annual energy consumption in the NEM in 2040 (in the High distributed energy resource </w:t>
      </w:r>
      <w:r w:rsidRPr="38122CD2">
        <w:rPr>
          <w:rFonts w:ascii="Calibri" w:eastAsia="Calibri" w:hAnsi="Calibri" w:cs="Calibri"/>
        </w:rPr>
        <w:lastRenderedPageBreak/>
        <w:t xml:space="preserve">(DER) scenario). Further, the ISP projects a midrange estimate of 45 GW of new transmission connected renewable generation by 2040 (in the “Central” scenario), with upper-bound projection of 64 GW (in the “Step Change” scenario). In all scenarios, about half of the new renewable generation capacity is expected to be inverter-connected solar generation. In parallel, 60% of the coal-fired generation in NEM is expected to retire over the same period. </w:t>
      </w:r>
    </w:p>
    <w:p w14:paraId="58024D7C" w14:textId="3608B9C4" w:rsidR="00D77998" w:rsidRDefault="050A275B" w:rsidP="004B25D2">
      <w:pPr>
        <w:pStyle w:val="Heading3"/>
      </w:pPr>
      <w:bookmarkStart w:id="12" w:name="_Toc82034919"/>
      <w:r>
        <w:t>Network Assets and Technology</w:t>
      </w:r>
      <w:bookmarkEnd w:id="12"/>
    </w:p>
    <w:p w14:paraId="7E8DDACF" w14:textId="3E9C776B" w:rsidR="007156D7" w:rsidRDefault="00E4079A" w:rsidP="00AF4039">
      <w:pPr>
        <w:jc w:val="both"/>
      </w:pPr>
      <w:r>
        <w:t xml:space="preserve">To support this large </w:t>
      </w:r>
      <w:r w:rsidR="00DD72A6">
        <w:t>build out of renewable energy, AEMO’s roadmap acknowledges that management of services required by the power system such as voltage control, system strength, and frequency control will be required to increase. Additionally, network upgrades (both HVAC and HVDC) have been identified to transfer power to load centres and improve reliability of the network.</w:t>
      </w:r>
      <w:r w:rsidR="00D77998">
        <w:t xml:space="preserve"> It is anticipated that power electronic based control devices will proliferate as well as Special Protection Schemes and wide area monitoring and control. </w:t>
      </w:r>
    </w:p>
    <w:p w14:paraId="1FB16B8B" w14:textId="20D7CE2A" w:rsidR="00D77998" w:rsidRDefault="050A275B" w:rsidP="004B25D2">
      <w:pPr>
        <w:pStyle w:val="Heading3"/>
      </w:pPr>
      <w:bookmarkStart w:id="13" w:name="_Toc82034920"/>
      <w:r>
        <w:t>Demand Response</w:t>
      </w:r>
      <w:bookmarkEnd w:id="13"/>
    </w:p>
    <w:p w14:paraId="120CF7F4" w14:textId="4E213E02" w:rsidR="00D77998" w:rsidRDefault="00D77998" w:rsidP="00D77998">
      <w:r>
        <w:t xml:space="preserve">While generation sources are expected to become more variable, the demand is also expected to become more variable </w:t>
      </w:r>
      <w:r w:rsidR="00D0209E">
        <w:t>because of</w:t>
      </w:r>
      <w:r>
        <w:t xml:space="preserve"> behind the meter distributed renewables, smart metering, smart </w:t>
      </w:r>
      <w:r w:rsidR="00D0209E">
        <w:t>devices,</w:t>
      </w:r>
      <w:r>
        <w:t xml:space="preserve"> and the electrification of society. Daily demand and load patterns may no longer be as predictable in times past and ramps for balancing may be more severe. </w:t>
      </w:r>
    </w:p>
    <w:p w14:paraId="2860E121" w14:textId="45B3545F" w:rsidR="00DD72A6" w:rsidRDefault="38122CD2" w:rsidP="00AF4039">
      <w:pPr>
        <w:jc w:val="both"/>
      </w:pPr>
      <w:r>
        <w:t xml:space="preserve">The Australian control rooms will need technology, facilities, processes, tools, and data sources and most importantly training for human operator to manage this rapidly shifting system in real time with adequate forecast capability and decision support. </w:t>
      </w:r>
    </w:p>
    <w:p w14:paraId="1741CBBE" w14:textId="2B94000B" w:rsidR="38122CD2" w:rsidRDefault="050A275B" w:rsidP="004B25D2">
      <w:pPr>
        <w:pStyle w:val="Heading3"/>
      </w:pPr>
      <w:bookmarkStart w:id="14" w:name="_Toc82034921"/>
      <w:r>
        <w:t>Market reform / New market functions</w:t>
      </w:r>
      <w:bookmarkEnd w:id="14"/>
    </w:p>
    <w:p w14:paraId="4595FD57" w14:textId="6B19955B" w:rsidR="38122CD2" w:rsidRDefault="38122CD2" w:rsidP="38122CD2">
      <w:pPr>
        <w:spacing w:line="257" w:lineRule="auto"/>
        <w:jc w:val="both"/>
      </w:pPr>
      <w:r w:rsidRPr="38122CD2">
        <w:rPr>
          <w:rFonts w:ascii="Calibri" w:eastAsia="Calibri" w:hAnsi="Calibri" w:cs="Calibri"/>
        </w:rPr>
        <w:t>The need for enhanced system security in the emerging high-IBR power system is prominently recognized in the Energy Security Board’s (ESB) market reforms options paper, which proposes several market reform pathways to ensure the NEM meets the needs of Australia’s transition to a high-renewables grid</w:t>
      </w:r>
      <w:sdt>
        <w:sdtPr>
          <w:rPr>
            <w:rFonts w:ascii="Calibri" w:eastAsia="Calibri" w:hAnsi="Calibri" w:cs="Calibri"/>
            <w:lang w:val="en-US"/>
          </w:rPr>
          <w:id w:val="-1184816485"/>
          <w:citation/>
        </w:sdtPr>
        <w:sdtEndPr/>
        <w:sdtContent>
          <w:r w:rsidR="00D95295">
            <w:rPr>
              <w:rFonts w:ascii="Calibri" w:eastAsia="Calibri" w:hAnsi="Calibri" w:cs="Calibri"/>
              <w:lang w:val="en-US"/>
            </w:rPr>
            <w:fldChar w:fldCharType="begin"/>
          </w:r>
          <w:r w:rsidR="00D95295">
            <w:rPr>
              <w:rFonts w:ascii="Calibri" w:eastAsia="Calibri" w:hAnsi="Calibri" w:cs="Calibri"/>
              <w:lang w:val="en-US"/>
            </w:rPr>
            <w:instrText xml:space="preserve"> CITATION Pos21 \l 1033 </w:instrText>
          </w:r>
          <w:r w:rsidR="00D95295">
            <w:rPr>
              <w:rFonts w:ascii="Calibri" w:eastAsia="Calibri" w:hAnsi="Calibri" w:cs="Calibri"/>
              <w:lang w:val="en-US"/>
            </w:rPr>
            <w:fldChar w:fldCharType="separate"/>
          </w:r>
          <w:r w:rsidR="00D95295">
            <w:rPr>
              <w:rFonts w:ascii="Calibri" w:eastAsia="Calibri" w:hAnsi="Calibri" w:cs="Calibri"/>
              <w:noProof/>
              <w:lang w:val="en-US"/>
            </w:rPr>
            <w:t xml:space="preserve"> </w:t>
          </w:r>
          <w:r w:rsidR="00D95295" w:rsidRPr="00D95295">
            <w:rPr>
              <w:rFonts w:ascii="Calibri" w:eastAsia="Calibri" w:hAnsi="Calibri" w:cs="Calibri"/>
              <w:noProof/>
              <w:lang w:val="en-US"/>
            </w:rPr>
            <w:t>[3]</w:t>
          </w:r>
          <w:r w:rsidR="00D95295">
            <w:rPr>
              <w:rFonts w:ascii="Calibri" w:eastAsia="Calibri" w:hAnsi="Calibri" w:cs="Calibri"/>
              <w:lang w:val="en-US"/>
            </w:rPr>
            <w:fldChar w:fldCharType="end"/>
          </w:r>
        </w:sdtContent>
      </w:sdt>
      <w:r w:rsidRPr="38122CD2">
        <w:rPr>
          <w:rFonts w:ascii="Calibri" w:eastAsia="Calibri" w:hAnsi="Calibri" w:cs="Calibri"/>
        </w:rPr>
        <w:t>. “Essential system services and ahead scheduling” is one of the four pillars of proposed reforms highlighted by the ESB’s April 2021 options paper. Notably, the ESB prioritized for immediate reform:</w:t>
      </w:r>
    </w:p>
    <w:p w14:paraId="0AC054FD" w14:textId="3E85CED2" w:rsidR="38122CD2" w:rsidRDefault="38122CD2" w:rsidP="38122CD2">
      <w:pPr>
        <w:pStyle w:val="ListParagraph"/>
        <w:numPr>
          <w:ilvl w:val="0"/>
          <w:numId w:val="1"/>
        </w:numPr>
        <w:jc w:val="both"/>
        <w:rPr>
          <w:rFonts w:eastAsiaTheme="minorEastAsia"/>
        </w:rPr>
      </w:pPr>
      <w:r w:rsidRPr="38122CD2">
        <w:rPr>
          <w:rFonts w:ascii="Calibri" w:eastAsia="Calibri" w:hAnsi="Calibri" w:cs="Calibri"/>
        </w:rPr>
        <w:t xml:space="preserve">refining frequency control arrangements and addressing the potential need for enhanced arrangements for primary frequency control and a new market for fast frequency </w:t>
      </w:r>
      <w:r w:rsidR="00610667" w:rsidRPr="38122CD2">
        <w:rPr>
          <w:rFonts w:ascii="Calibri" w:eastAsia="Calibri" w:hAnsi="Calibri" w:cs="Calibri"/>
        </w:rPr>
        <w:t>response.</w:t>
      </w:r>
      <w:r w:rsidRPr="38122CD2">
        <w:rPr>
          <w:rFonts w:ascii="Calibri" w:eastAsia="Calibri" w:hAnsi="Calibri" w:cs="Calibri"/>
        </w:rPr>
        <w:t xml:space="preserve">  </w:t>
      </w:r>
    </w:p>
    <w:p w14:paraId="5FD14711" w14:textId="4F050BC6" w:rsidR="38122CD2" w:rsidRDefault="38122CD2" w:rsidP="38122CD2">
      <w:pPr>
        <w:pStyle w:val="ListParagraph"/>
        <w:numPr>
          <w:ilvl w:val="0"/>
          <w:numId w:val="1"/>
        </w:numPr>
        <w:jc w:val="both"/>
        <w:rPr>
          <w:rFonts w:eastAsiaTheme="minorEastAsia"/>
        </w:rPr>
      </w:pPr>
      <w:r w:rsidRPr="38122CD2">
        <w:rPr>
          <w:rFonts w:ascii="Calibri" w:eastAsia="Calibri" w:hAnsi="Calibri" w:cs="Calibri"/>
        </w:rPr>
        <w:t xml:space="preserve">developing structured procurement arrangements, including for system strength; and </w:t>
      </w:r>
    </w:p>
    <w:p w14:paraId="781967FD" w14:textId="458EE6E1" w:rsidR="38122CD2" w:rsidRDefault="38122CD2" w:rsidP="00640B0E">
      <w:pPr>
        <w:pStyle w:val="ListParagraph"/>
        <w:numPr>
          <w:ilvl w:val="0"/>
          <w:numId w:val="1"/>
        </w:numPr>
        <w:jc w:val="both"/>
      </w:pPr>
      <w:r w:rsidRPr="00CB3D79">
        <w:rPr>
          <w:rFonts w:ascii="Calibri" w:eastAsia="Calibri" w:hAnsi="Calibri" w:cs="Calibri"/>
        </w:rPr>
        <w:t>considering the need to explicitly value operating reserves. The current provision of reserves in operational timeframes is implicitly valued through the energy spot market. New products and services may be required to manage growing forecast uncertainty and variability in net demand over timescales of minutes to hours. A new reserve service market could provide an explicit value for flexible capacity to be available to meet these net demand ramps spanning multiple dispatch intervals.</w:t>
      </w:r>
    </w:p>
    <w:p w14:paraId="2F78871C" w14:textId="5BB06BC1" w:rsidR="38122CD2" w:rsidRDefault="38122CD2" w:rsidP="38122CD2">
      <w:pPr>
        <w:jc w:val="both"/>
      </w:pPr>
    </w:p>
    <w:p w14:paraId="2C7EC564" w14:textId="1667459A" w:rsidR="003A5204" w:rsidRDefault="003A5204">
      <w:r>
        <w:lastRenderedPageBreak/>
        <w:br w:type="page"/>
      </w:r>
    </w:p>
    <w:p w14:paraId="06B66B13" w14:textId="7A88E4EB" w:rsidR="00A21683" w:rsidRPr="00FC4C36" w:rsidRDefault="001910B9" w:rsidP="004B25D2">
      <w:pPr>
        <w:pStyle w:val="Heading1"/>
      </w:pPr>
      <w:bookmarkStart w:id="15" w:name="_Toc82034922"/>
      <w:r w:rsidRPr="00FC4C36">
        <w:lastRenderedPageBreak/>
        <w:t>Methodol</w:t>
      </w:r>
      <w:r w:rsidR="00764966" w:rsidRPr="00FC4C36">
        <w:t>ogy</w:t>
      </w:r>
      <w:bookmarkEnd w:id="15"/>
    </w:p>
    <w:p w14:paraId="165BB414" w14:textId="77777777" w:rsidR="00364BFC" w:rsidRDefault="00364BFC" w:rsidP="00C96234">
      <w:pPr>
        <w:jc w:val="both"/>
      </w:pPr>
    </w:p>
    <w:p w14:paraId="661742D1" w14:textId="5AA702FF" w:rsidR="00C96234" w:rsidRDefault="0010174F" w:rsidP="00C96234">
      <w:pPr>
        <w:jc w:val="both"/>
        <w:rPr>
          <w:noProof/>
        </w:rPr>
      </w:pPr>
      <w:r>
        <w:t>EPRI have an established methodology and framework when develop</w:t>
      </w:r>
      <w:r w:rsidR="00C7334F">
        <w:t>ing</w:t>
      </w:r>
      <w:r>
        <w:t xml:space="preserve"> roadmaps and research associated with transmission system control rooms of the future</w:t>
      </w:r>
      <w:r w:rsidR="00C96234">
        <w:t xml:space="preserve"> (CROF)</w:t>
      </w:r>
      <w:r>
        <w:t xml:space="preserve">. </w:t>
      </w:r>
      <w:r w:rsidR="4C124E1D">
        <w:t xml:space="preserve">The methodology and approach to the </w:t>
      </w:r>
      <w:r w:rsidR="00C96234">
        <w:t>CROF</w:t>
      </w:r>
      <w:r w:rsidR="4C124E1D">
        <w:t xml:space="preserve"> is visually shown in </w:t>
      </w:r>
      <w:r>
        <w:fldChar w:fldCharType="begin"/>
      </w:r>
      <w:r>
        <w:instrText xml:space="preserve"> REF _Ref74746097 \h  \* MERGEFORMAT </w:instrText>
      </w:r>
      <w:r>
        <w:fldChar w:fldCharType="separate"/>
      </w:r>
      <w:r w:rsidR="0068263C">
        <w:t xml:space="preserve">Figure </w:t>
      </w:r>
      <w:r w:rsidR="0068263C">
        <w:rPr>
          <w:noProof/>
        </w:rPr>
        <w:t>2</w:t>
      </w:r>
      <w:r w:rsidR="0068263C">
        <w:rPr>
          <w:noProof/>
        </w:rPr>
        <w:noBreakHyphen/>
        <w:t>1</w:t>
      </w:r>
      <w:r>
        <w:fldChar w:fldCharType="end"/>
      </w:r>
      <w:r w:rsidR="4C124E1D">
        <w:t xml:space="preserve">. This is a complex, interconnected model, with </w:t>
      </w:r>
      <w:r w:rsidR="00C96234">
        <w:t>four</w:t>
      </w:r>
      <w:r w:rsidR="4C124E1D">
        <w:t xml:space="preserve"> </w:t>
      </w:r>
      <w:r w:rsidR="001640BC">
        <w:t>foundations, and</w:t>
      </w:r>
      <w:r w:rsidR="4C124E1D">
        <w:t xml:space="preserve"> eleven pillars all supporting </w:t>
      </w:r>
      <w:r w:rsidR="001640BC">
        <w:t>the purpose and vision for the CROF</w:t>
      </w:r>
      <w:r w:rsidR="4C124E1D">
        <w:t>.</w:t>
      </w:r>
      <w:r w:rsidR="001640BC">
        <w:t xml:space="preserve"> This was modified developed in consultation with key stakeholders during the development process. This model and color code are used throughout this document and for the roadmaps in section 4. The following sections explain in detail the elements of the model.  </w:t>
      </w:r>
      <w:r w:rsidR="4C124E1D">
        <w:t xml:space="preserve"> </w:t>
      </w:r>
      <w:r w:rsidR="005E09C0" w:rsidRPr="005E09C0">
        <w:rPr>
          <w:noProof/>
        </w:rPr>
        <w:t xml:space="preserve"> </w:t>
      </w:r>
    </w:p>
    <w:p w14:paraId="4B9B44C8" w14:textId="2B9AA0CA" w:rsidR="0010174F" w:rsidRDefault="00C96234" w:rsidP="00C96234">
      <w:pPr>
        <w:jc w:val="both"/>
      </w:pPr>
      <w:r w:rsidRPr="00C96234">
        <w:rPr>
          <w:noProof/>
        </w:rPr>
        <w:drawing>
          <wp:inline distT="0" distB="0" distL="0" distR="0" wp14:anchorId="4D344989" wp14:editId="4F92C1F5">
            <wp:extent cx="8858755" cy="3586039"/>
            <wp:effectExtent l="0" t="0" r="0" b="0"/>
            <wp:docPr id="20" name="Picture 20" descr="EPRI control room of the future framework, showing the interlinking elements required to design a future looking control center. Includes architecture as a foundation, data and control center tools as the pillars and operator training, buildings, simulator and situational awareness. The purpose and vision are on to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descr="EPRI control room of the future framework, showing the interlinking elements required to design a future looking control center. Includes architecture as a foundation, data and control center tools as the pillars and operator training, buildings, simulator and situational awareness. The purpose and vision are on top&#10;"/>
                    <pic:cNvPicPr/>
                  </pic:nvPicPr>
                  <pic:blipFill>
                    <a:blip r:embed="rId13"/>
                    <a:stretch>
                      <a:fillRect/>
                    </a:stretch>
                  </pic:blipFill>
                  <pic:spPr>
                    <a:xfrm>
                      <a:off x="0" y="0"/>
                      <a:ext cx="8935844" cy="3617245"/>
                    </a:xfrm>
                    <a:prstGeom prst="rect">
                      <a:avLst/>
                    </a:prstGeom>
                  </pic:spPr>
                </pic:pic>
              </a:graphicData>
            </a:graphic>
          </wp:inline>
        </w:drawing>
      </w:r>
    </w:p>
    <w:p w14:paraId="00C720C8" w14:textId="7FCB8307" w:rsidR="0010174F" w:rsidRDefault="0010174F" w:rsidP="0008589D">
      <w:pPr>
        <w:pStyle w:val="Caption"/>
      </w:pPr>
      <w:bookmarkStart w:id="16" w:name="_Ref74746097"/>
      <w:r>
        <w:t xml:space="preserve">Figure </w:t>
      </w:r>
      <w:r>
        <w:fldChar w:fldCharType="begin"/>
      </w:r>
      <w:r>
        <w:instrText>STYLEREF 1 \s</w:instrText>
      </w:r>
      <w:r>
        <w:fldChar w:fldCharType="separate"/>
      </w:r>
      <w:r w:rsidR="0068263C">
        <w:rPr>
          <w:noProof/>
        </w:rPr>
        <w:t>2</w:t>
      </w:r>
      <w:r>
        <w:fldChar w:fldCharType="end"/>
      </w:r>
      <w:r w:rsidR="00EF355F">
        <w:noBreakHyphen/>
      </w:r>
      <w:r>
        <w:fldChar w:fldCharType="begin"/>
      </w:r>
      <w:r>
        <w:instrText>SEQ Figure \* ARABIC \s 1</w:instrText>
      </w:r>
      <w:r>
        <w:fldChar w:fldCharType="separate"/>
      </w:r>
      <w:r w:rsidR="0068263C">
        <w:rPr>
          <w:noProof/>
        </w:rPr>
        <w:t>1</w:t>
      </w:r>
      <w:r>
        <w:fldChar w:fldCharType="end"/>
      </w:r>
      <w:bookmarkEnd w:id="16"/>
      <w:r>
        <w:t xml:space="preserve"> EPRI Model of aspects of the control room of the future</w:t>
      </w:r>
      <w:r w:rsidR="001640BC">
        <w:t xml:space="preserve">, applied to the Australian context. Includes the CROF vision, purpose, </w:t>
      </w:r>
      <w:r w:rsidR="00610667">
        <w:t>pillars,</w:t>
      </w:r>
      <w:r w:rsidR="001640BC">
        <w:t xml:space="preserve"> and foundations. </w:t>
      </w:r>
    </w:p>
    <w:p w14:paraId="56F07A67" w14:textId="77777777" w:rsidR="00C96234" w:rsidRPr="00C96234" w:rsidRDefault="00C96234" w:rsidP="00C96234"/>
    <w:p w14:paraId="4D47B4B3" w14:textId="6DF676FA" w:rsidR="00643031" w:rsidRDefault="00643031" w:rsidP="004B25D2">
      <w:pPr>
        <w:pStyle w:val="Heading2"/>
      </w:pPr>
      <w:bookmarkStart w:id="17" w:name="_Toc82034923"/>
      <w:r>
        <w:lastRenderedPageBreak/>
        <w:t>CROF</w:t>
      </w:r>
      <w:r w:rsidR="00B95F44">
        <w:t xml:space="preserve"> Foundations – Functional and Capability Model and Architecture</w:t>
      </w:r>
      <w:bookmarkEnd w:id="17"/>
      <w:r w:rsidR="00B95F44">
        <w:t xml:space="preserve"> </w:t>
      </w:r>
      <w:r>
        <w:t xml:space="preserve"> </w:t>
      </w:r>
    </w:p>
    <w:p w14:paraId="0508F159" w14:textId="431F978F" w:rsidR="0041635A" w:rsidRDefault="0041635A" w:rsidP="0041635A"/>
    <w:p w14:paraId="7EBEB419" w14:textId="2DB64645" w:rsidR="005E09C0" w:rsidRDefault="00640B0E" w:rsidP="005E09C0">
      <w:pPr>
        <w:keepNext/>
      </w:pPr>
      <w:r w:rsidRPr="00640B0E">
        <w:rPr>
          <w:noProof/>
        </w:rPr>
        <w:drawing>
          <wp:inline distT="0" distB="0" distL="0" distR="0" wp14:anchorId="44B2801C" wp14:editId="47D3170D">
            <wp:extent cx="8838440" cy="1081378"/>
            <wp:effectExtent l="0" t="0" r="1270" b="5080"/>
            <wp:docPr id="9" name="Picture 9" descr="The control room of the future foundations. Made up of a functional and capability model, cyber secure application architecture, market architecture and data architectur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The control room of the future foundations. Made up of a functional and capability model, cyber secure application architecture, market architecture and data architecture. "/>
                    <pic:cNvPicPr/>
                  </pic:nvPicPr>
                  <pic:blipFill>
                    <a:blip r:embed="rId14"/>
                    <a:stretch>
                      <a:fillRect/>
                    </a:stretch>
                  </pic:blipFill>
                  <pic:spPr>
                    <a:xfrm>
                      <a:off x="0" y="0"/>
                      <a:ext cx="8937205" cy="1093462"/>
                    </a:xfrm>
                    <a:prstGeom prst="rect">
                      <a:avLst/>
                    </a:prstGeom>
                  </pic:spPr>
                </pic:pic>
              </a:graphicData>
            </a:graphic>
          </wp:inline>
        </w:drawing>
      </w:r>
    </w:p>
    <w:p w14:paraId="2E061394" w14:textId="3DBAE1EB" w:rsidR="0041635A" w:rsidRPr="0041635A" w:rsidRDefault="001640BC" w:rsidP="0008589D">
      <w:pPr>
        <w:pStyle w:val="Caption"/>
      </w:pPr>
      <w:r>
        <w:rPr>
          <w:noProof/>
        </w:rPr>
        <mc:AlternateContent>
          <mc:Choice Requires="wps">
            <w:drawing>
              <wp:anchor distT="0" distB="0" distL="114300" distR="114300" simplePos="0" relativeHeight="251759626" behindDoc="0" locked="0" layoutInCell="1" allowOverlap="1" wp14:anchorId="35458C0E" wp14:editId="20FD3C84">
                <wp:simplePos x="0" y="0"/>
                <wp:positionH relativeFrom="column">
                  <wp:posOffset>5843905</wp:posOffset>
                </wp:positionH>
                <wp:positionV relativeFrom="paragraph">
                  <wp:posOffset>3456305</wp:posOffset>
                </wp:positionV>
                <wp:extent cx="2961005" cy="635"/>
                <wp:effectExtent l="0" t="0" r="0" b="0"/>
                <wp:wrapSquare wrapText="bothSides"/>
                <wp:docPr id="22" name="Text Box 22"/>
                <wp:cNvGraphicFramePr/>
                <a:graphic xmlns:a="http://schemas.openxmlformats.org/drawingml/2006/main">
                  <a:graphicData uri="http://schemas.microsoft.com/office/word/2010/wordprocessingShape">
                    <wps:wsp>
                      <wps:cNvSpPr txBox="1"/>
                      <wps:spPr>
                        <a:xfrm>
                          <a:off x="0" y="0"/>
                          <a:ext cx="2961005" cy="635"/>
                        </a:xfrm>
                        <a:prstGeom prst="rect">
                          <a:avLst/>
                        </a:prstGeom>
                        <a:solidFill>
                          <a:prstClr val="white"/>
                        </a:solidFill>
                        <a:ln>
                          <a:noFill/>
                        </a:ln>
                      </wps:spPr>
                      <wps:txbx>
                        <w:txbxContent>
                          <w:p w14:paraId="4DA9AD6D" w14:textId="3C253F3A" w:rsidR="00292F92" w:rsidRPr="007A739F" w:rsidRDefault="00292F92" w:rsidP="001640BC">
                            <w:pPr>
                              <w:pStyle w:val="Caption"/>
                              <w:rPr>
                                <w:noProof/>
                              </w:rPr>
                            </w:pPr>
                            <w:bookmarkStart w:id="18" w:name="_Ref82022028"/>
                            <w:r>
                              <w:t xml:space="preserve">Figure </w:t>
                            </w:r>
                            <w:r>
                              <w:fldChar w:fldCharType="begin"/>
                            </w:r>
                            <w:r>
                              <w:instrText>STYLEREF 1 \s</w:instrText>
                            </w:r>
                            <w:r>
                              <w:fldChar w:fldCharType="separate"/>
                            </w:r>
                            <w:r w:rsidR="0068263C">
                              <w:rPr>
                                <w:noProof/>
                              </w:rPr>
                              <w:t>2</w:t>
                            </w:r>
                            <w:r>
                              <w:fldChar w:fldCharType="end"/>
                            </w:r>
                            <w:r>
                              <w:noBreakHyphen/>
                            </w:r>
                            <w:r>
                              <w:fldChar w:fldCharType="begin"/>
                            </w:r>
                            <w:r>
                              <w:instrText>SEQ Figure \* ARABIC \s 1</w:instrText>
                            </w:r>
                            <w:r>
                              <w:fldChar w:fldCharType="separate"/>
                            </w:r>
                            <w:r w:rsidR="0068263C">
                              <w:rPr>
                                <w:noProof/>
                              </w:rPr>
                              <w:t>2</w:t>
                            </w:r>
                            <w:r>
                              <w:fldChar w:fldCharType="end"/>
                            </w:r>
                            <w:bookmarkEnd w:id="18"/>
                            <w:r w:rsidRPr="00054912">
                              <w:t>: Concept of the power system architecture network of structures in the Power Systems Architecture (Topic 7) research roadmap</w:t>
                            </w:r>
                            <w:sdt>
                              <w:sdtPr>
                                <w:id w:val="-1682034207"/>
                                <w:citation/>
                              </w:sdtPr>
                              <w:sdtEndPr/>
                              <w:sdtContent>
                                <w:r>
                                  <w:fldChar w:fldCharType="begin"/>
                                </w:r>
                                <w:r>
                                  <w:rPr>
                                    <w:lang w:val="en-US"/>
                                  </w:rPr>
                                  <w:instrText xml:space="preserve">CITATION Fel22 \l 1033 </w:instrText>
                                </w:r>
                                <w:r>
                                  <w:fldChar w:fldCharType="separate"/>
                                </w:r>
                                <w:r>
                                  <w:rPr>
                                    <w:noProof/>
                                    <w:lang w:val="en-US"/>
                                  </w:rPr>
                                  <w:t xml:space="preserve"> </w:t>
                                </w:r>
                                <w:r w:rsidRPr="00D95295">
                                  <w:rPr>
                                    <w:noProof/>
                                    <w:lang w:val="en-US"/>
                                  </w:rPr>
                                  <w:t>[5]</w:t>
                                </w:r>
                                <w:r>
                                  <w:fldChar w:fldCharType="end"/>
                                </w:r>
                              </w:sdtContent>
                            </w:sdt>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type w14:anchorId="35458C0E" id="_x0000_t202" coordsize="21600,21600" o:spt="202" path="m,l,21600r21600,l21600,xe">
                <v:stroke joinstyle="miter"/>
                <v:path gradientshapeok="t" o:connecttype="rect"/>
              </v:shapetype>
              <v:shape id="Text Box 22" o:spid="_x0000_s1026" type="#_x0000_t202" style="position:absolute;margin-left:460.15pt;margin-top:272.15pt;width:233.15pt;height:.05pt;z-index:25175962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NPdELAIAAF8EAAAOAAAAZHJzL2Uyb0RvYy54bWysVE1vGjEQvVfqf7B8L7tQBbWIJaJEVJVQ&#10;EgmqnI3Xy1qyPe7YsJv++o73g6RpT1UvZjwzft733pjlbWsNuygMGlzBp5OcM+UklNqdCv79sP3w&#10;ibMQhSuFAacK/qwCv129f7ds/ELNoAZTKmQE4sKi8QWvY/SLLAuyVlaECXjlqFgBWhFpi6esRNEQ&#10;ujXZLM/nWQNYegSpQqDsXV/kqw6/qpSMD1UVVGSm4PRtsVuxW49pzVZLsTih8LWWw2eIf/gKK7Sj&#10;S69QdyIKdkb9B5TVEiFAFScSbAZVpaXqOBCbaf6Gzb4WXnVcSJzgrzKF/wcr7y+PyHRZ8NmMMycs&#10;eXRQbWRfoGWUIn0aHxbUtvfUGFvKk89jPlAy0W4rtOmXCDGqk9LPV3UTmqTk7PN8muc3nEmqzT/e&#10;JIzs5ajHEL8qsCwFBUeyrlNUXHYh9q1jS7opgNHlVhuTNqmwMcgugmxuah3VAP5bl3Gp10E61QOm&#10;TJb49TxSFNtjO5A+QvlMnBH6qQlebjVdtBMhPgqkMSGaNPrxgZbKQFNwGCLOasCff8unfnKPqpw1&#10;NHYFDz/OAhVn5psjX9OMjgGOwXEM3NlugChO6VF52YV0AKMZwwrBPtGLWKdbqCScpLsKHsdwE/vh&#10;pxcl1XrdNdEkehF3bu9lgh4FPbRPAv1gRyQX72EcSLF440rf2/ni1+dIEneWJUF7FQedaYo704cX&#10;l57J633X9fK/sPoFAAD//wMAUEsDBBQABgAIAAAAIQAPQk7T4QAAAAwBAAAPAAAAZHJzL2Rvd25y&#10;ZXYueG1sTI89T8MwEIZ3JP6DdUhdEHXahKiEOFVVwQBLRejC5sbXOBCfI9tpw7/HZYHtPh6991y5&#10;nkzPTuh8Z0nAYp4AQ2qs6qgVsH9/vlsB80GSkr0lFPCNHtbV9VUpC2XP9IanOrQshpAvpAAdwlBw&#10;7huNRvq5HZDi7midkSG2ruXKyXMMNz1fJknOjewoXtBywK3G5qsejYBd9rHTt+Px6XWTpe5lP27z&#10;z7YWYnYzbR6BBZzCHwwX/agOVXQ62JGUZ72Ah2WSRlTAfZbF4kKkqzwHdvgdZcCrkv9/ovoBAAD/&#10;/wMAUEsBAi0AFAAGAAgAAAAhALaDOJL+AAAA4QEAABMAAAAAAAAAAAAAAAAAAAAAAFtDb250ZW50&#10;X1R5cGVzXS54bWxQSwECLQAUAAYACAAAACEAOP0h/9YAAACUAQAACwAAAAAAAAAAAAAAAAAvAQAA&#10;X3JlbHMvLnJlbHNQSwECLQAUAAYACAAAACEAnTT3RCwCAABfBAAADgAAAAAAAAAAAAAAAAAuAgAA&#10;ZHJzL2Uyb0RvYy54bWxQSwECLQAUAAYACAAAACEAD0JO0+EAAAAMAQAADwAAAAAAAAAAAAAAAACG&#10;BAAAZHJzL2Rvd25yZXYueG1sUEsFBgAAAAAEAAQA8wAAAJQFAAAAAA==&#10;" stroked="f">
                <v:textbox style="mso-fit-shape-to-text:t" inset="0,0,0,0">
                  <w:txbxContent>
                    <w:p w14:paraId="4DA9AD6D" w14:textId="3C253F3A" w:rsidR="00292F92" w:rsidRPr="007A739F" w:rsidRDefault="00292F92" w:rsidP="001640BC">
                      <w:pPr>
                        <w:pStyle w:val="Caption"/>
                        <w:rPr>
                          <w:noProof/>
                        </w:rPr>
                      </w:pPr>
                      <w:bookmarkStart w:id="19" w:name="_Ref82022028"/>
                      <w:r>
                        <w:t xml:space="preserve">Figure </w:t>
                      </w:r>
                      <w:r>
                        <w:fldChar w:fldCharType="begin"/>
                      </w:r>
                      <w:r>
                        <w:instrText>STYLEREF 1 \s</w:instrText>
                      </w:r>
                      <w:r>
                        <w:fldChar w:fldCharType="separate"/>
                      </w:r>
                      <w:r w:rsidR="0068263C">
                        <w:rPr>
                          <w:noProof/>
                        </w:rPr>
                        <w:t>2</w:t>
                      </w:r>
                      <w:r>
                        <w:fldChar w:fldCharType="end"/>
                      </w:r>
                      <w:r>
                        <w:noBreakHyphen/>
                      </w:r>
                      <w:r>
                        <w:fldChar w:fldCharType="begin"/>
                      </w:r>
                      <w:r>
                        <w:instrText>SEQ Figure \* ARABIC \s 1</w:instrText>
                      </w:r>
                      <w:r>
                        <w:fldChar w:fldCharType="separate"/>
                      </w:r>
                      <w:r w:rsidR="0068263C">
                        <w:rPr>
                          <w:noProof/>
                        </w:rPr>
                        <w:t>2</w:t>
                      </w:r>
                      <w:r>
                        <w:fldChar w:fldCharType="end"/>
                      </w:r>
                      <w:bookmarkEnd w:id="19"/>
                      <w:r w:rsidRPr="00054912">
                        <w:t>: Concept of the power system architecture network of structures in the Power Systems Architecture (Topic 7) research roadmap</w:t>
                      </w:r>
                      <w:sdt>
                        <w:sdtPr>
                          <w:id w:val="-1682034207"/>
                          <w:citation/>
                        </w:sdtPr>
                        <w:sdtContent>
                          <w:r>
                            <w:fldChar w:fldCharType="begin"/>
                          </w:r>
                          <w:r>
                            <w:rPr>
                              <w:lang w:val="en-US"/>
                            </w:rPr>
                            <w:instrText xml:space="preserve">CITATION Fel22 \l 1033 </w:instrText>
                          </w:r>
                          <w:r>
                            <w:fldChar w:fldCharType="separate"/>
                          </w:r>
                          <w:r>
                            <w:rPr>
                              <w:noProof/>
                              <w:lang w:val="en-US"/>
                            </w:rPr>
                            <w:t xml:space="preserve"> </w:t>
                          </w:r>
                          <w:r w:rsidRPr="00D95295">
                            <w:rPr>
                              <w:noProof/>
                              <w:lang w:val="en-US"/>
                            </w:rPr>
                            <w:t>[5]</w:t>
                          </w:r>
                          <w:r>
                            <w:fldChar w:fldCharType="end"/>
                          </w:r>
                        </w:sdtContent>
                      </w:sdt>
                    </w:p>
                  </w:txbxContent>
                </v:textbox>
                <w10:wrap type="square"/>
              </v:shape>
            </w:pict>
          </mc:Fallback>
        </mc:AlternateContent>
      </w:r>
      <w:r w:rsidRPr="00170302">
        <w:rPr>
          <w:noProof/>
        </w:rPr>
        <w:drawing>
          <wp:anchor distT="0" distB="0" distL="114300" distR="114300" simplePos="0" relativeHeight="251757578" behindDoc="0" locked="0" layoutInCell="1" allowOverlap="1" wp14:anchorId="47C0A5B3" wp14:editId="0D590813">
            <wp:simplePos x="0" y="0"/>
            <wp:positionH relativeFrom="column">
              <wp:posOffset>5844044</wp:posOffset>
            </wp:positionH>
            <wp:positionV relativeFrom="paragraph">
              <wp:posOffset>115597</wp:posOffset>
            </wp:positionV>
            <wp:extent cx="2961005" cy="3283585"/>
            <wp:effectExtent l="0" t="0" r="0" b="0"/>
            <wp:wrapSquare wrapText="bothSides"/>
            <wp:docPr id="4" name="Picture 4" descr="Network of structures concept developed by PNNL and Strategen showing the interlinking structures of a power system architecture. Digital, markets and operational architecture are key to this report and are highlighted.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Network of structures concept developed by PNNL and Strategen showing the interlinking structures of a power system architecture. Digital, markets and operational architecture are key to this report and are highlighted. "/>
                    <pic:cNvPicPr/>
                  </pic:nvPicPr>
                  <pic:blipFill>
                    <a:blip r:embed="rId15">
                      <a:extLst>
                        <a:ext uri="{28A0092B-C50C-407E-A947-70E740481C1C}">
                          <a14:useLocalDpi xmlns:a14="http://schemas.microsoft.com/office/drawing/2010/main" val="0"/>
                        </a:ext>
                      </a:extLst>
                    </a:blip>
                    <a:stretch>
                      <a:fillRect/>
                    </a:stretch>
                  </pic:blipFill>
                  <pic:spPr>
                    <a:xfrm>
                      <a:off x="0" y="0"/>
                      <a:ext cx="2961005" cy="3283585"/>
                    </a:xfrm>
                    <a:prstGeom prst="rect">
                      <a:avLst/>
                    </a:prstGeom>
                  </pic:spPr>
                </pic:pic>
              </a:graphicData>
            </a:graphic>
            <wp14:sizeRelH relativeFrom="margin">
              <wp14:pctWidth>0</wp14:pctWidth>
            </wp14:sizeRelH>
            <wp14:sizeRelV relativeFrom="margin">
              <wp14:pctHeight>0</wp14:pctHeight>
            </wp14:sizeRelV>
          </wp:anchor>
        </w:drawing>
      </w:r>
      <w:r w:rsidR="005E09C0">
        <w:t xml:space="preserve">Figure </w:t>
      </w:r>
      <w:r>
        <w:fldChar w:fldCharType="begin"/>
      </w:r>
      <w:r>
        <w:instrText>STYLEREF 1 \s</w:instrText>
      </w:r>
      <w:r>
        <w:fldChar w:fldCharType="separate"/>
      </w:r>
      <w:r w:rsidR="0068263C">
        <w:rPr>
          <w:noProof/>
        </w:rPr>
        <w:t>2</w:t>
      </w:r>
      <w:r>
        <w:fldChar w:fldCharType="end"/>
      </w:r>
      <w:r w:rsidR="00EF355F">
        <w:noBreakHyphen/>
      </w:r>
      <w:r>
        <w:fldChar w:fldCharType="begin"/>
      </w:r>
      <w:r>
        <w:instrText>SEQ Figure \* ARABIC \s 1</w:instrText>
      </w:r>
      <w:r>
        <w:fldChar w:fldCharType="separate"/>
      </w:r>
      <w:r w:rsidR="0068263C">
        <w:rPr>
          <w:noProof/>
        </w:rPr>
        <w:t>3</w:t>
      </w:r>
      <w:r>
        <w:fldChar w:fldCharType="end"/>
      </w:r>
      <w:r w:rsidR="005E09C0">
        <w:t xml:space="preserve"> </w:t>
      </w:r>
      <w:r>
        <w:t>The f</w:t>
      </w:r>
      <w:r w:rsidR="005E09C0">
        <w:t>oundation</w:t>
      </w:r>
      <w:r>
        <w:t xml:space="preserve">s </w:t>
      </w:r>
      <w:r w:rsidR="005E09C0">
        <w:t xml:space="preserve">of </w:t>
      </w:r>
      <w:r>
        <w:t xml:space="preserve">Australian </w:t>
      </w:r>
      <w:r w:rsidR="005E09C0">
        <w:t xml:space="preserve">CROF </w:t>
      </w:r>
      <w:r>
        <w:t>model</w:t>
      </w:r>
    </w:p>
    <w:p w14:paraId="4C33A315" w14:textId="49E82BCE" w:rsidR="00FB5FF5" w:rsidRDefault="001640BC" w:rsidP="00FB5FF5">
      <w:pPr>
        <w:jc w:val="both"/>
      </w:pPr>
      <w:r>
        <w:rPr>
          <w:noProof/>
        </w:rPr>
        <mc:AlternateContent>
          <mc:Choice Requires="wps">
            <w:drawing>
              <wp:anchor distT="0" distB="0" distL="114300" distR="114300" simplePos="0" relativeHeight="251763722" behindDoc="0" locked="0" layoutInCell="1" allowOverlap="1" wp14:anchorId="3443F0F5" wp14:editId="4796E763">
                <wp:simplePos x="0" y="0"/>
                <wp:positionH relativeFrom="margin">
                  <wp:posOffset>5862983</wp:posOffset>
                </wp:positionH>
                <wp:positionV relativeFrom="paragraph">
                  <wp:posOffset>313193</wp:posOffset>
                </wp:positionV>
                <wp:extent cx="863545" cy="911252"/>
                <wp:effectExtent l="19050" t="19050" r="13335" b="22225"/>
                <wp:wrapNone/>
                <wp:docPr id="14" name="Rectangle 14" descr="Rectangle showing digital infrastructure "/>
                <wp:cNvGraphicFramePr/>
                <a:graphic xmlns:a="http://schemas.openxmlformats.org/drawingml/2006/main">
                  <a:graphicData uri="http://schemas.microsoft.com/office/word/2010/wordprocessingShape">
                    <wps:wsp>
                      <wps:cNvSpPr/>
                      <wps:spPr>
                        <a:xfrm>
                          <a:off x="0" y="0"/>
                          <a:ext cx="863545" cy="911252"/>
                        </a:xfrm>
                        <a:prstGeom prst="rect">
                          <a:avLst/>
                        </a:prstGeom>
                        <a:noFill/>
                        <a:ln w="38100">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5BCF8C7" id="Rectangle 14" o:spid="_x0000_s1026" alt="Rectangle showing digital infrastructure " style="position:absolute;margin-left:461.65pt;margin-top:24.65pt;width:68pt;height:71.75pt;z-index:25176372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UWEtwIAAMIFAAAOAAAAZHJzL2Uyb0RvYy54bWysVEtv2zAMvg/YfxB0Xx2nSdcadYqgRYYB&#10;RVu0HXpWZCkWIEsapcTJfv0o+ZGgK3YYloMjieRH8uPj+mbfaLIT4JU1Jc3PJpQIw22lzKakP15X&#10;Xy4p8YGZimlrREkPwtObxedP160rxNTWVlcCCIIYX7SupHUIrsgyz2vRMH9mnTAolBYaFvAKm6wC&#10;1iJ6o7PpZHKRtRYqB5YL7/H1rhPSRcKXUvDwKKUXgeiSYmwhfSF91/GbLa5ZsQHmasX7MNg/RNEw&#10;ZdDpCHXHAiNbUH9ANYqD9VaGM26bzEqpuEg5YDb55F02LzVzIuWC5Hg30uT/Hyx/2D0BURXWbkaJ&#10;YQ3W6BlZY2ajBYlvlfAcCTs++trGApBKbVRgmigjgfkAWx62IEiktHW+QOQX9wT9zeMx8rOX0MR/&#10;zJzsUxkOYxnEPhCOj5cX5/PZnBKOoqs8n86nETM7Gjvw4ZuwDYmHkgLGm8hnu3sfOtVBJfoydqW0&#10;xndWaEPakp5f5pNJsvBWqypKo9DDZn2rgewYNstqNcFf7/hEDcPQBqOJKXZJpVM4aNE5eBYS+cQ0&#10;pp2H2MlihGWcCxPyTlSzSnTe5qfOBouUszYIGJElRjli9wCDZgcyYHcM9PrRVKRBGI371P9mPFok&#10;z9aE0bhRxsJHmWnMqvfc6Q8kddRElta2OmC3ge3G0Du+UljBe+yeJwY4dzihuEvCI36ktlgp258o&#10;qS38+ug96uM4oJSSFue4pP7nloGgRH83OChX+WwWBz9dZvOvU7zAqWR9KjHb5tZi9XPcWo6nY9QP&#10;ejhKsM0brpxl9IoiZjj6LikPMFxuQ7dfcGlxsVwmNRx2x8K9eXE8gkdWY4e+7t8YuL6NA/b/gx1m&#10;nhXvurnTjZbGLrfBSpVa/chrzzcuitQ4/VKLm+j0nrSOq3fxGwAA//8DAFBLAwQUAAYACAAAACEA&#10;cdOGBN4AAAALAQAADwAAAGRycy9kb3ducmV2LnhtbEyPQU/DMAyF70j8h8hI3Fi6bsBamk4ICRDc&#10;KCCuWWPaqolTNdla/j3uCU5+lp+ev1fsZ2fFCcfQeVKwXiUgkGpvOmoUfLw/Xu1AhKjJaOsJFfxg&#10;gH15flbo3PiJ3vBUxUZwCIVcK2hjHHIpQ92i02HlByS+ffvR6cjr2Egz6onDnZVpktxIpzviD60e&#10;8KHFuq+OTsHLlNruq9Gvz1VfffZ++7S+zZxSlxfz/R2IiHP8M8OCz+hQMtPBH8kEYRVk6WbDVgXb&#10;jOdiSK4XdWCVpTuQZSH/dyh/AQAA//8DAFBLAQItABQABgAIAAAAIQC2gziS/gAAAOEBAAATAAAA&#10;AAAAAAAAAAAAAAAAAABbQ29udGVudF9UeXBlc10ueG1sUEsBAi0AFAAGAAgAAAAhADj9If/WAAAA&#10;lAEAAAsAAAAAAAAAAAAAAAAALwEAAF9yZWxzLy5yZWxzUEsBAi0AFAAGAAgAAAAhAGpFRYS3AgAA&#10;wgUAAA4AAAAAAAAAAAAAAAAALgIAAGRycy9lMm9Eb2MueG1sUEsBAi0AFAAGAAgAAAAhAHHThgTe&#10;AAAACwEAAA8AAAAAAAAAAAAAAAAAEQUAAGRycy9kb3ducmV2LnhtbFBLBQYAAAAABAAEAPMAAAAc&#10;BgAAAAA=&#10;" filled="f" strokecolor="red" strokeweight="3pt">
                <w10:wrap anchorx="margin"/>
              </v:rect>
            </w:pict>
          </mc:Fallback>
        </mc:AlternateContent>
      </w:r>
      <w:r w:rsidR="4C124E1D">
        <w:t>The CROF is supported by foundational enabling capabilities</w:t>
      </w:r>
      <w:r>
        <w:t xml:space="preserve"> and technology</w:t>
      </w:r>
      <w:r w:rsidR="4C124E1D">
        <w:t xml:space="preserve">, which are definitions of precisely what the control room is designed to do (functional model) and how data, IT applications, and market systems link together - in cyber secure architectures. </w:t>
      </w:r>
    </w:p>
    <w:p w14:paraId="52EC2672" w14:textId="1AFA6A25" w:rsidR="00643031" w:rsidRDefault="4C124E1D" w:rsidP="00FB5FF5">
      <w:pPr>
        <w:jc w:val="both"/>
      </w:pPr>
      <w:r>
        <w:t>This is probably the most important aspect of the CROF roadmap: a well-designed functional model and architectures are key dependencies for well-designed data flows and software systems in control rooms. Without these foundational elements in place, the CROF is destined to become disjointed and incoherent, with different elements and systems not properly aligned and diverging as the system evolves. The CROF roadmap begins with the development of the functional model</w:t>
      </w:r>
      <w:r w:rsidR="001640BC">
        <w:t xml:space="preserve"> in Chapter 3</w:t>
      </w:r>
      <w:r>
        <w:t xml:space="preserve">. </w:t>
      </w:r>
    </w:p>
    <w:p w14:paraId="36BF4E33" w14:textId="26E49DF0" w:rsidR="00170302" w:rsidRDefault="001640BC" w:rsidP="00FB5FF5">
      <w:pPr>
        <w:jc w:val="both"/>
      </w:pPr>
      <w:r>
        <w:rPr>
          <w:noProof/>
        </w:rPr>
        <mc:AlternateContent>
          <mc:Choice Requires="wps">
            <w:drawing>
              <wp:anchor distT="0" distB="0" distL="114300" distR="114300" simplePos="0" relativeHeight="251762698" behindDoc="0" locked="0" layoutInCell="1" allowOverlap="1" wp14:anchorId="56C45169" wp14:editId="08BE9246">
                <wp:simplePos x="0" y="0"/>
                <wp:positionH relativeFrom="margin">
                  <wp:posOffset>6928375</wp:posOffset>
                </wp:positionH>
                <wp:positionV relativeFrom="paragraph">
                  <wp:posOffset>617855</wp:posOffset>
                </wp:positionV>
                <wp:extent cx="807886" cy="815836"/>
                <wp:effectExtent l="19050" t="19050" r="11430" b="22860"/>
                <wp:wrapNone/>
                <wp:docPr id="13" name="Rectangle 13" descr="Rectangle showing markets and transactions "/>
                <wp:cNvGraphicFramePr/>
                <a:graphic xmlns:a="http://schemas.openxmlformats.org/drawingml/2006/main">
                  <a:graphicData uri="http://schemas.microsoft.com/office/word/2010/wordprocessingShape">
                    <wps:wsp>
                      <wps:cNvSpPr/>
                      <wps:spPr>
                        <a:xfrm>
                          <a:off x="0" y="0"/>
                          <a:ext cx="807886" cy="815836"/>
                        </a:xfrm>
                        <a:prstGeom prst="rect">
                          <a:avLst/>
                        </a:prstGeom>
                        <a:noFill/>
                        <a:ln w="38100">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524242B" id="Rectangle 13" o:spid="_x0000_s1026" alt="Rectangle showing markets and transactions " style="position:absolute;margin-left:545.55pt;margin-top:48.65pt;width:63.6pt;height:64.25pt;z-index:25176269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i1YJuAIAAMQFAAAOAAAAZHJzL2Uyb0RvYy54bWysVEtv2zAMvg/YfxB0X22nr9SoUwQtMgwo&#10;2qLt0DMjy7ExWdIo5bVfP0p+JOiKHYbl4Egi+ZH8+Li+2bWKbSS6xuiCZycpZ1ILUzZ6VfDvr4sv&#10;U86cB12CMloWfC8dv5l9/nS9tbmcmNqoUiIjEO3yrS147b3Nk8SJWrbgToyVmoSVwRY8XXGVlAhb&#10;Qm9VMknTi2RrsLRohHSOXu86IZ9F/KqSwj9WlZOeqYJTbD5+MX6X4ZvMriFfIdi6EX0Y8A9RtNBo&#10;cjpC3YEHtsbmD6i2EWicqfyJMG1iqqoRMuZA2WTpu2xearAy5kLkODvS5P4frHjYPCFrSqrdKWca&#10;WqrRM7EGeqUkC2+ldIIIOzy62oQCsBbwh/SOUXGZR9AOhKcucCyQurUuJ+wX+4T9zdExMLSrsA3/&#10;lDvbxULsx0LInWeCHqfp5XR6wZkg0TQ7n55eBMzkYGzR+a/StCwcCo4UcaQfNvfOd6qDSvClzaJR&#10;it4hV5ptC346zdI0WjijmjJIg9DhanmrkG2A2mWxSOnXOz5SozCUpmhCil1S8eT3SnYOnmVFjFIa&#10;k85D6GU5woIQUvusE9VQys7b+bGzwSLmrDQBBuSKohyxe4BBswMZsDsGev1gKuMojMZ96n8zHi2i&#10;Z6P9aNw22uBHmSnKqvfc6Q8kddQElpam3FO/oekG0VmxaKiC9+D8EyBNHs0obRP/SJ9KGaqU6U+c&#10;1QZ/ffQe9GkgSMrZlia54O7nGlBypr5pGpWr7OwsjH68nJ1fTuiCx5LlsUSv21tD1c9ob1kRj0Hf&#10;q+FYoWnfaOnMg1cSgRbku+DC43C59d2GobUl5Hwe1WjcLfh7/WJFAA+shg593b0B2r6NPfX/gxmm&#10;HvJ33dzpBktt5mtvqia2+oHXnm9aFbFx+rUWdtHxPWodlu/sNwAAAP//AwBQSwMEFAAGAAgAAAAh&#10;AAu4PifgAAAADAEAAA8AAABkcnMvZG93bnJldi54bWxMj8tOwzAQRfdI/IM1SOyoY/NoEuJUCAkQ&#10;3RGounXjIYkSj6PYbcLf465gN1dzdOdMsVnswE44+c6RArFKgCHVznTUKPj6fLlJgfmgyejBESr4&#10;QQ+b8vKi0LlxM33gqQoNiyXkc62gDWHMOfd1i1b7lRuR4u7bTVaHGKeGm0nPsdwOXCbJA7e6o3ih&#10;1SM+t1j31dEqeJ/l0O0bvX2r+mrXu7tXsc6sUtdXy9MjsIBL+IPhrB/VoYxOB3ck49kQc5IJEVkF&#10;2foW2JmQIo3TQYGU9ynwsuD/nyh/AQAA//8DAFBLAQItABQABgAIAAAAIQC2gziS/gAAAOEBAAAT&#10;AAAAAAAAAAAAAAAAAAAAAABbQ29udGVudF9UeXBlc10ueG1sUEsBAi0AFAAGAAgAAAAhADj9If/W&#10;AAAAlAEAAAsAAAAAAAAAAAAAAAAALwEAAF9yZWxzLy5yZWxzUEsBAi0AFAAGAAgAAAAhAEGLVgm4&#10;AgAAxAUAAA4AAAAAAAAAAAAAAAAALgIAAGRycy9lMm9Eb2MueG1sUEsBAi0AFAAGAAgAAAAhAAu4&#10;PifgAAAADAEAAA8AAAAAAAAAAAAAAAAAEgUAAGRycy9kb3ducmV2LnhtbFBLBQYAAAAABAAEAPMA&#10;AAAfBgAAAAA=&#10;" filled="f" strokecolor="red" strokeweight="3pt">
                <w10:wrap anchorx="margin"/>
              </v:rect>
            </w:pict>
          </mc:Fallback>
        </mc:AlternateContent>
      </w:r>
      <w:r>
        <w:rPr>
          <w:noProof/>
        </w:rPr>
        <mc:AlternateContent>
          <mc:Choice Requires="wps">
            <w:drawing>
              <wp:anchor distT="0" distB="0" distL="114300" distR="114300" simplePos="0" relativeHeight="251761674" behindDoc="0" locked="0" layoutInCell="1" allowOverlap="1" wp14:anchorId="664E97F4" wp14:editId="3CEA3AC7">
                <wp:simplePos x="0" y="0"/>
                <wp:positionH relativeFrom="column">
                  <wp:posOffset>7983110</wp:posOffset>
                </wp:positionH>
                <wp:positionV relativeFrom="paragraph">
                  <wp:posOffset>188871</wp:posOffset>
                </wp:positionV>
                <wp:extent cx="746980" cy="736324"/>
                <wp:effectExtent l="19050" t="19050" r="15240" b="26035"/>
                <wp:wrapNone/>
                <wp:docPr id="12" name="Rectangle 12" descr="Rectangle showing operational control structure"/>
                <wp:cNvGraphicFramePr/>
                <a:graphic xmlns:a="http://schemas.openxmlformats.org/drawingml/2006/main">
                  <a:graphicData uri="http://schemas.microsoft.com/office/word/2010/wordprocessingShape">
                    <wps:wsp>
                      <wps:cNvSpPr/>
                      <wps:spPr>
                        <a:xfrm>
                          <a:off x="0" y="0"/>
                          <a:ext cx="746980" cy="736324"/>
                        </a:xfrm>
                        <a:prstGeom prst="rect">
                          <a:avLst/>
                        </a:prstGeom>
                        <a:noFill/>
                        <a:ln w="38100">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15B0E08" id="Rectangle 12" o:spid="_x0000_s1026" alt="Rectangle showing operational control structure" style="position:absolute;margin-left:628.6pt;margin-top:14.85pt;width:58.8pt;height:58pt;z-index:25176167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Bt0JugIAAMgFAAAOAAAAZHJzL2Uyb0RvYy54bWysVEtv2zAMvg/YfxB0X+2k6cuoUwQtMgwo&#10;2qLt0LMiy7EBWdQoJU7260fJjwRtscOwHBxJJD8+PpLXN7tGs61CV4PJ+eQk5UwZCUVt1jn/+br8&#10;dsmZ88IUQoNROd8rx2/mX79ctzZTU6hAFwoZgRiXtTbnlfc2SxInK9UIdwJWGRKWgI3wdMV1UqBo&#10;Cb3RyTRNz5MWsLAIUjlHr3edkM8jflkq6R/L0inPdM4pNh+/GL+r8E3m1yJbo7BVLfswxD9E0Yja&#10;kNMR6k54wTZYf4BqaongoPQnEpoEyrKWKuZA2UzSd9m8VMKqmAsVx9mxTO7/wcqH7ROyuiDuppwZ&#10;0RBHz1Q1YdZasfBWKCepYIdHV0EggBE3KDzxLjSTYDyCJqpxI/0GVShsa11G+C/2Cfubo2Oo0q7E&#10;JvxT/mwXydiPZKidZ5IeL2bnV5dEmSTRxen56XQWMJODsUXnvytoWDjkHCnqSIHY3jvfqQ4qwZeB&#10;Za01vYtMG9bm/PRykqbRwoGuiyANQofr1a1GthXUMstlSr/e8ZEahaENRRNS7JKKJ7/XqnPwrEqq&#10;KqUx7TyEflYjrJBSGT/pRJUoVOft7NjZYBFz1oYAA3JJUY7YPcCg2YEM2F0Fev1gquI4jMZ96n8z&#10;Hi2iZ6J4NG5qA/hZZpqy6j13+kORutKEKq2g2FPPIXTD6Kxc1sTgvXD+SSBNH5FOG8U/0qfUQExB&#10;f+KsAvz92XvQp6EgKWctTXPO3a+NoDZk+oehcbmazGZh/ONldnYxpQseS1bHErNpboHYn9DusjIe&#10;g77Xw7FEaN5o8SyCVxIJI8l3zqXH4XLruy1Dq0uqxSKq0chb4e/Ni5UBPFQ1dOjr7k2g7dvYU/8/&#10;wDD5InvXzZ1usDSw2Hgo69jqh7r29aZ1ERunX21hHx3fo9ZhAc//AAAA//8DAFBLAwQUAAYACAAA&#10;ACEAAtKknd4AAAAMAQAADwAAAGRycy9kb3ducmV2LnhtbEyPy07DMBBF90j8gzVI7KhTk2Ia4lQI&#10;CRDsCCC209gkUfyIYrcJf890Bbu5mqP7KHeLs+xoptgHr2C9yoAZ3wTd+1bBx/vj1S2wmNBrtMEb&#10;BT8mwq46Pyux0GH2b+ZYp5aRiY8FKuhSGgvOY9MZh3EVRuPp9x0mh4nk1HI94UzmznKRZTfcYe8p&#10;ocPRPHSmGeqDU/AyC9t/tfj6XA/15xDyp7XcOqUuL5b7O2DJLOkPhlN9qg4VddqHg9eRWdJiIwWx&#10;CsRWAjsR1zKnNXu68o0EXpX8/4jqFwAA//8DAFBLAQItABQABgAIAAAAIQC2gziS/gAAAOEBAAAT&#10;AAAAAAAAAAAAAAAAAAAAAABbQ29udGVudF9UeXBlc10ueG1sUEsBAi0AFAAGAAgAAAAhADj9If/W&#10;AAAAlAEAAAsAAAAAAAAAAAAAAAAALwEAAF9yZWxzLy5yZWxzUEsBAi0AFAAGAAgAAAAhAMcG3Qm6&#10;AgAAyAUAAA4AAAAAAAAAAAAAAAAALgIAAGRycy9lMm9Eb2MueG1sUEsBAi0AFAAGAAgAAAAhAALS&#10;pJ3eAAAADAEAAA8AAAAAAAAAAAAAAAAAFAUAAGRycy9kb3ducmV2LnhtbFBLBQYAAAAABAAEAPMA&#10;AAAfBgAAAAA=&#10;" filled="f" strokecolor="red" strokeweight="3pt"/>
            </w:pict>
          </mc:Fallback>
        </mc:AlternateContent>
      </w:r>
      <w:r w:rsidR="4C124E1D">
        <w:t xml:space="preserve">A capability model goes </w:t>
      </w:r>
      <w:r w:rsidR="00610667">
        <w:t>together</w:t>
      </w:r>
      <w:r w:rsidR="4C124E1D">
        <w:t xml:space="preserve"> with the functional model, outlining the capabilities required in the company to achieve the requisite functions from the functional model. This includes human resources, hardware and facilities and IT resources and so on. </w:t>
      </w:r>
    </w:p>
    <w:p w14:paraId="6D2E6E7F" w14:textId="7EC360C5" w:rsidR="00643031" w:rsidRDefault="4C124E1D" w:rsidP="00FB5FF5">
      <w:pPr>
        <w:jc w:val="both"/>
      </w:pPr>
      <w:r>
        <w:t>Design of a</w:t>
      </w:r>
      <w:r w:rsidR="001640BC">
        <w:t xml:space="preserve"> reference </w:t>
      </w:r>
      <w:r>
        <w:t xml:space="preserve">architecture for the CROF is not within scope </w:t>
      </w:r>
      <w:r w:rsidR="001640BC">
        <w:t>of this research roadmap, however</w:t>
      </w:r>
      <w:r>
        <w:t xml:space="preserve"> the architecture research roadmap is </w:t>
      </w:r>
      <w:r w:rsidR="001640BC">
        <w:t>documented</w:t>
      </w:r>
      <w:r>
        <w:t xml:space="preserve"> by </w:t>
      </w:r>
      <w:r w:rsidR="001640BC">
        <w:t xml:space="preserve">Strategen </w:t>
      </w:r>
      <w:r w:rsidR="00FE2416">
        <w:t xml:space="preserve">in the companion research roadmap for Power Systems Architecture (Topic 7) </w:t>
      </w:r>
      <w:sdt>
        <w:sdtPr>
          <w:id w:val="-1155992178"/>
          <w:citation/>
        </w:sdtPr>
        <w:sdtEndPr/>
        <w:sdtContent>
          <w:r w:rsidR="001640BC">
            <w:fldChar w:fldCharType="begin"/>
          </w:r>
          <w:r w:rsidR="001640BC">
            <w:rPr>
              <w:lang w:val="en-US"/>
            </w:rPr>
            <w:instrText xml:space="preserve"> CITATION Str21 \l 1033 </w:instrText>
          </w:r>
          <w:r w:rsidR="001640BC">
            <w:fldChar w:fldCharType="separate"/>
          </w:r>
          <w:r w:rsidR="00D95295" w:rsidRPr="00D95295">
            <w:rPr>
              <w:noProof/>
              <w:lang w:val="en-US"/>
            </w:rPr>
            <w:t>[4]</w:t>
          </w:r>
          <w:r w:rsidR="001640BC">
            <w:fldChar w:fldCharType="end"/>
          </w:r>
        </w:sdtContent>
      </w:sdt>
      <w:r>
        <w:t xml:space="preserve">. The basis for architecture </w:t>
      </w:r>
      <w:r w:rsidR="001640BC">
        <w:t>roadmap</w:t>
      </w:r>
      <w:r>
        <w:t xml:space="preserve"> resolves around the concept of a “Network of Structures”</w:t>
      </w:r>
      <w:r w:rsidR="00F04321">
        <w:t xml:space="preserve"> </w:t>
      </w:r>
      <w:sdt>
        <w:sdtPr>
          <w:id w:val="-1370227647"/>
          <w:citation/>
        </w:sdtPr>
        <w:sdtEndPr/>
        <w:sdtContent>
          <w:r w:rsidR="00F04321">
            <w:fldChar w:fldCharType="begin"/>
          </w:r>
          <w:r w:rsidR="00F04321">
            <w:rPr>
              <w:lang w:val="en-US"/>
            </w:rPr>
            <w:instrText xml:space="preserve">CITATION Fel22 \l 1033 </w:instrText>
          </w:r>
          <w:r w:rsidR="00F04321">
            <w:fldChar w:fldCharType="separate"/>
          </w:r>
          <w:r w:rsidR="00D95295" w:rsidRPr="00D95295">
            <w:rPr>
              <w:noProof/>
              <w:lang w:val="en-US"/>
            </w:rPr>
            <w:t>[5]</w:t>
          </w:r>
          <w:r w:rsidR="00F04321">
            <w:fldChar w:fldCharType="end"/>
          </w:r>
        </w:sdtContent>
      </w:sdt>
      <w:r>
        <w:t xml:space="preserve">, </w:t>
      </w:r>
      <w:r w:rsidR="00610667">
        <w:t>i.e.,</w:t>
      </w:r>
      <w:r>
        <w:t xml:space="preserve"> interlinking structures that are co-dependent and should be co-optimised. </w:t>
      </w:r>
    </w:p>
    <w:p w14:paraId="7BBEBDF3" w14:textId="34A95911" w:rsidR="001640BC" w:rsidRDefault="001640BC" w:rsidP="001640BC">
      <w:pPr>
        <w:jc w:val="both"/>
      </w:pPr>
      <w:r>
        <w:lastRenderedPageBreak/>
        <w:t>From</w:t>
      </w:r>
      <w:r w:rsidR="00F04321">
        <w:t xml:space="preserve"> </w:t>
      </w:r>
      <w:r w:rsidR="00F04321">
        <w:fldChar w:fldCharType="begin"/>
      </w:r>
      <w:r w:rsidR="00F04321">
        <w:instrText xml:space="preserve"> REF _Ref82022028 \h </w:instrText>
      </w:r>
      <w:r w:rsidR="00F04321">
        <w:fldChar w:fldCharType="separate"/>
      </w:r>
      <w:r w:rsidR="0068263C">
        <w:t xml:space="preserve">Figure </w:t>
      </w:r>
      <w:r w:rsidR="0068263C">
        <w:rPr>
          <w:noProof/>
        </w:rPr>
        <w:t>2</w:t>
      </w:r>
      <w:r w:rsidR="0068263C">
        <w:noBreakHyphen/>
      </w:r>
      <w:r w:rsidR="0068263C">
        <w:rPr>
          <w:noProof/>
        </w:rPr>
        <w:t>2</w:t>
      </w:r>
      <w:r w:rsidR="00F04321">
        <w:fldChar w:fldCharType="end"/>
      </w:r>
      <w:r>
        <w:t xml:space="preserve">, the operational control, markets and transaction and digital infrastructure are important architecture and structural considerations for the architectures for the CROF. There are equivalences between the Topic 3 CROF model </w:t>
      </w:r>
      <w:r>
        <w:fldChar w:fldCharType="begin"/>
      </w:r>
      <w:r>
        <w:instrText xml:space="preserve"> REF _Ref74746097 \h </w:instrText>
      </w:r>
      <w:r>
        <w:fldChar w:fldCharType="separate"/>
      </w:r>
      <w:r w:rsidR="0068263C">
        <w:t xml:space="preserve">Figure </w:t>
      </w:r>
      <w:r w:rsidR="0068263C">
        <w:rPr>
          <w:noProof/>
        </w:rPr>
        <w:t>2</w:t>
      </w:r>
      <w:r w:rsidR="0068263C">
        <w:noBreakHyphen/>
      </w:r>
      <w:r w:rsidR="0068263C">
        <w:rPr>
          <w:noProof/>
        </w:rPr>
        <w:t>1</w:t>
      </w:r>
      <w:r>
        <w:fldChar w:fldCharType="end"/>
      </w:r>
      <w:r>
        <w:t xml:space="preserve"> and Topic 7 power system architecture model</w:t>
      </w:r>
      <w:r w:rsidR="00F04321">
        <w:t xml:space="preserve"> </w:t>
      </w:r>
      <w:r w:rsidR="00F04321">
        <w:fldChar w:fldCharType="begin"/>
      </w:r>
      <w:r w:rsidR="00F04321">
        <w:instrText xml:space="preserve"> REF _Ref82022028 \h </w:instrText>
      </w:r>
      <w:r w:rsidR="00F04321">
        <w:fldChar w:fldCharType="separate"/>
      </w:r>
      <w:r w:rsidR="0068263C">
        <w:t xml:space="preserve">Figure </w:t>
      </w:r>
      <w:r w:rsidR="0068263C">
        <w:rPr>
          <w:noProof/>
        </w:rPr>
        <w:t>2</w:t>
      </w:r>
      <w:r w:rsidR="0068263C">
        <w:noBreakHyphen/>
      </w:r>
      <w:r w:rsidR="0068263C">
        <w:rPr>
          <w:noProof/>
        </w:rPr>
        <w:t>2</w:t>
      </w:r>
      <w:r w:rsidR="00F04321">
        <w:fldChar w:fldCharType="end"/>
      </w:r>
      <w:r>
        <w:t xml:space="preserve">; </w:t>
      </w:r>
    </w:p>
    <w:p w14:paraId="5F8A2024" w14:textId="5EE00478" w:rsidR="001640BC" w:rsidRPr="00410041" w:rsidRDefault="001640BC" w:rsidP="001640BC">
      <w:pPr>
        <w:jc w:val="center"/>
        <w:rPr>
          <w:b/>
          <w:bCs/>
        </w:rPr>
      </w:pPr>
      <w:r w:rsidRPr="00410041">
        <w:rPr>
          <w:b/>
          <w:bCs/>
        </w:rPr>
        <w:t>Digital Infrastructure = Cyber Secure Data Architecture</w:t>
      </w:r>
    </w:p>
    <w:p w14:paraId="50FFF180" w14:textId="6E77CB28" w:rsidR="001640BC" w:rsidRDefault="001640BC" w:rsidP="001640BC">
      <w:pPr>
        <w:jc w:val="center"/>
        <w:rPr>
          <w:b/>
          <w:bCs/>
        </w:rPr>
      </w:pPr>
      <w:r w:rsidRPr="00410041">
        <w:rPr>
          <w:b/>
          <w:bCs/>
        </w:rPr>
        <w:t xml:space="preserve">Operational Control Structure = Cyber </w:t>
      </w:r>
      <w:r>
        <w:rPr>
          <w:b/>
          <w:bCs/>
        </w:rPr>
        <w:t>S</w:t>
      </w:r>
      <w:r w:rsidRPr="00410041">
        <w:rPr>
          <w:b/>
          <w:bCs/>
        </w:rPr>
        <w:t>ecure Application Architecture</w:t>
      </w:r>
    </w:p>
    <w:p w14:paraId="05E08EF9" w14:textId="62B24F0B" w:rsidR="001640BC" w:rsidRPr="00410041" w:rsidRDefault="001640BC" w:rsidP="001640BC">
      <w:pPr>
        <w:jc w:val="center"/>
        <w:rPr>
          <w:b/>
          <w:bCs/>
        </w:rPr>
      </w:pPr>
      <w:r>
        <w:rPr>
          <w:b/>
          <w:bCs/>
        </w:rPr>
        <w:t xml:space="preserve">Markets and Transactions Structure = Cyber Secure Market Architecture </w:t>
      </w:r>
    </w:p>
    <w:p w14:paraId="1C1ECC81" w14:textId="19608150" w:rsidR="00897586" w:rsidRDefault="4C124E1D" w:rsidP="4C124E1D">
      <w:pPr>
        <w:jc w:val="both"/>
        <w:rPr>
          <w:i/>
          <w:iCs/>
        </w:rPr>
      </w:pPr>
      <w:r>
        <w:t xml:space="preserve">As outlined by Strategen in the companion research roadmap for Power Systems Architecture (Topic 7) – </w:t>
      </w:r>
      <w:r w:rsidRPr="4C124E1D">
        <w:rPr>
          <w:i/>
          <w:iCs/>
        </w:rPr>
        <w:t>“A systems architecture is foundational to its capability. The structure or architecture of any complex systems is critical to what that system can reliably and cost-effectively do. For power systems, this is especially critical given the expanding range of functions required to enable the dynamic coordination of VRE, DER, EVs, flexible load.”</w:t>
      </w:r>
      <w:r w:rsidR="00F04321">
        <w:rPr>
          <w:i/>
          <w:iCs/>
        </w:rPr>
        <w:t xml:space="preserve"> </w:t>
      </w:r>
      <w:sdt>
        <w:sdtPr>
          <w:rPr>
            <w:i/>
            <w:iCs/>
          </w:rPr>
          <w:id w:val="-1658445640"/>
          <w:citation/>
        </w:sdtPr>
        <w:sdtEndPr/>
        <w:sdtContent>
          <w:r w:rsidR="00F04321">
            <w:rPr>
              <w:i/>
              <w:iCs/>
            </w:rPr>
            <w:fldChar w:fldCharType="begin"/>
          </w:r>
          <w:r w:rsidR="00F04321">
            <w:rPr>
              <w:i/>
              <w:iCs/>
              <w:lang w:val="en-US"/>
            </w:rPr>
            <w:instrText xml:space="preserve"> CITATION Str21 \l 1033 </w:instrText>
          </w:r>
          <w:r w:rsidR="00F04321">
            <w:rPr>
              <w:i/>
              <w:iCs/>
            </w:rPr>
            <w:fldChar w:fldCharType="separate"/>
          </w:r>
          <w:r w:rsidR="00D95295" w:rsidRPr="00D95295">
            <w:rPr>
              <w:noProof/>
              <w:lang w:val="en-US"/>
            </w:rPr>
            <w:t>[4]</w:t>
          </w:r>
          <w:r w:rsidR="00F04321">
            <w:rPr>
              <w:i/>
              <w:iCs/>
            </w:rPr>
            <w:fldChar w:fldCharType="end"/>
          </w:r>
        </w:sdtContent>
      </w:sdt>
    </w:p>
    <w:p w14:paraId="75290A6D" w14:textId="5BF26715" w:rsidR="00897586" w:rsidRPr="00897586" w:rsidRDefault="4C124E1D" w:rsidP="00F04321">
      <w:pPr>
        <w:jc w:val="both"/>
      </w:pPr>
      <w:r>
        <w:t xml:space="preserve">An important consideration is the interconnection and interoperability between the DNSPs, TNSPs and AEMO. These areas of responsibilities, functions, data exchange etc should be incorporated in the architecture design – most likely in the </w:t>
      </w:r>
      <w:r w:rsidRPr="4C124E1D">
        <w:rPr>
          <w:b/>
          <w:bCs/>
        </w:rPr>
        <w:t>Operational Control Structure / Cyber secure Application Architecture</w:t>
      </w:r>
      <w:r w:rsidR="00F04321">
        <w:rPr>
          <w:b/>
          <w:bCs/>
        </w:rPr>
        <w:t xml:space="preserve"> </w:t>
      </w:r>
      <w:r w:rsidR="00F04321">
        <w:t xml:space="preserve">implementations. </w:t>
      </w:r>
      <w:r>
        <w:t>For further insight into the future power system architecture, refer to the companion research roadmap for Power Systems Architecture (Topic 7)</w:t>
      </w:r>
      <w:r w:rsidR="00F04321">
        <w:t xml:space="preserve"> </w:t>
      </w:r>
      <w:sdt>
        <w:sdtPr>
          <w:id w:val="-1364598994"/>
          <w:citation/>
        </w:sdtPr>
        <w:sdtEndPr/>
        <w:sdtContent>
          <w:r w:rsidR="00F04321">
            <w:fldChar w:fldCharType="begin"/>
          </w:r>
          <w:r w:rsidR="00F04321">
            <w:rPr>
              <w:lang w:val="en-US"/>
            </w:rPr>
            <w:instrText xml:space="preserve"> CITATION Str21 \l 1033 </w:instrText>
          </w:r>
          <w:r w:rsidR="00F04321">
            <w:fldChar w:fldCharType="separate"/>
          </w:r>
          <w:r w:rsidR="00D95295" w:rsidRPr="00D95295">
            <w:rPr>
              <w:noProof/>
              <w:lang w:val="en-US"/>
            </w:rPr>
            <w:t>[4]</w:t>
          </w:r>
          <w:r w:rsidR="00F04321">
            <w:fldChar w:fldCharType="end"/>
          </w:r>
        </w:sdtContent>
      </w:sdt>
      <w:r w:rsidR="00F04321">
        <w:t>.</w:t>
      </w:r>
    </w:p>
    <w:p w14:paraId="12CE30B3" w14:textId="2CF2A2EB" w:rsidR="00643031" w:rsidRDefault="00643031" w:rsidP="004B25D2">
      <w:pPr>
        <w:pStyle w:val="Heading2"/>
      </w:pPr>
      <w:bookmarkStart w:id="19" w:name="_Toc82034924"/>
      <w:r>
        <w:t xml:space="preserve">CROF Pillars </w:t>
      </w:r>
      <w:r w:rsidR="00B95F44">
        <w:t>– Data and Software Applications</w:t>
      </w:r>
      <w:bookmarkEnd w:id="19"/>
    </w:p>
    <w:p w14:paraId="546820B7" w14:textId="3A1D1848" w:rsidR="00E05B3B" w:rsidRDefault="4C124E1D" w:rsidP="002F4152">
      <w:pPr>
        <w:jc w:val="both"/>
      </w:pPr>
      <w:r>
        <w:t xml:space="preserve">The eleven CROF pillars shown in </w:t>
      </w:r>
      <w:r w:rsidR="00643031">
        <w:fldChar w:fldCharType="begin"/>
      </w:r>
      <w:r w:rsidR="00643031">
        <w:instrText xml:space="preserve"> REF _Ref74746097 \h  \* MERGEFORMAT </w:instrText>
      </w:r>
      <w:r w:rsidR="00643031">
        <w:fldChar w:fldCharType="separate"/>
      </w:r>
      <w:r w:rsidR="0068263C">
        <w:t xml:space="preserve">Figure </w:t>
      </w:r>
      <w:r w:rsidR="0068263C">
        <w:rPr>
          <w:noProof/>
        </w:rPr>
        <w:t>2</w:t>
      </w:r>
      <w:r w:rsidR="0068263C">
        <w:rPr>
          <w:noProof/>
        </w:rPr>
        <w:noBreakHyphen/>
        <w:t>1</w:t>
      </w:r>
      <w:r w:rsidR="00643031">
        <w:fldChar w:fldCharType="end"/>
      </w:r>
      <w:r>
        <w:t xml:space="preserve"> and </w:t>
      </w:r>
      <w:r w:rsidR="00643031">
        <w:fldChar w:fldCharType="begin"/>
      </w:r>
      <w:r w:rsidR="00643031">
        <w:instrText xml:space="preserve"> REF _Ref81471072 \h  \* MERGEFORMAT </w:instrText>
      </w:r>
      <w:r w:rsidR="00643031">
        <w:fldChar w:fldCharType="separate"/>
      </w:r>
      <w:r w:rsidR="0068263C">
        <w:t xml:space="preserve">Figure </w:t>
      </w:r>
      <w:r w:rsidR="0068263C">
        <w:rPr>
          <w:noProof/>
        </w:rPr>
        <w:t>2</w:t>
      </w:r>
      <w:r w:rsidR="0068263C">
        <w:rPr>
          <w:noProof/>
        </w:rPr>
        <w:noBreakHyphen/>
        <w:t>4</w:t>
      </w:r>
      <w:r w:rsidR="00643031">
        <w:fldChar w:fldCharType="end"/>
      </w:r>
      <w:r>
        <w:t xml:space="preserve"> are built from the foundations, discussed above </w:t>
      </w:r>
      <w:r w:rsidR="00F04321">
        <w:t xml:space="preserve">with the aim of </w:t>
      </w:r>
      <w:r>
        <w:t>support the CROF vision. These are the elements that make up an effective</w:t>
      </w:r>
      <w:r w:rsidR="00F04321">
        <w:t>,</w:t>
      </w:r>
      <w:r>
        <w:t xml:space="preserve"> efficient control room operation, depending on its function (as defined in the functional and capability model). </w:t>
      </w:r>
    </w:p>
    <w:p w14:paraId="19324A64" w14:textId="038FA8B1" w:rsidR="00643031" w:rsidRDefault="4C124E1D" w:rsidP="002F4152">
      <w:pPr>
        <w:jc w:val="both"/>
      </w:pPr>
      <w:r>
        <w:t xml:space="preserve">The first </w:t>
      </w:r>
      <w:r w:rsidR="00F04321">
        <w:t xml:space="preserve">five </w:t>
      </w:r>
      <w:r>
        <w:t xml:space="preserve">pillars addressed </w:t>
      </w:r>
      <w:r w:rsidR="00F04321">
        <w:t>are deeply interconnected and rely on an operational nexus of integration and interoperability. These i</w:t>
      </w:r>
      <w:r>
        <w:t xml:space="preserve">nclude the monolithic systems such as Energy Management Systems (EMS) and Market Management Systems (MMS) as well as </w:t>
      </w:r>
      <w:r w:rsidR="00F04321">
        <w:t>control and support operations</w:t>
      </w:r>
      <w:r>
        <w:t xml:space="preserve">, tools, and </w:t>
      </w:r>
      <w:r w:rsidR="00F04321">
        <w:t xml:space="preserve">firstly, </w:t>
      </w:r>
      <w:r>
        <w:t>data.</w:t>
      </w:r>
      <w:r w:rsidR="00F04321">
        <w:t xml:space="preserve"> </w:t>
      </w:r>
      <w:r>
        <w:t>Some pillars are more relevant to some control rooms than others. For example, MMS/NEMDE may only be relevant as an IT application primarily to AEMO, but the data and information to decision support is shared and required to be viewed across all the TNSPs</w:t>
      </w:r>
      <w:r w:rsidR="00F04321">
        <w:t xml:space="preserve">, hence it is included as a CROF pillar for the roadmap. </w:t>
      </w:r>
    </w:p>
    <w:p w14:paraId="3947406E" w14:textId="7D7F834A" w:rsidR="00F04321" w:rsidRDefault="00F04321" w:rsidP="002F4152">
      <w:pPr>
        <w:jc w:val="both"/>
      </w:pPr>
    </w:p>
    <w:p w14:paraId="1FDCAB17" w14:textId="4BF9B3F6" w:rsidR="00F04321" w:rsidRDefault="00F04321" w:rsidP="002F4152">
      <w:pPr>
        <w:jc w:val="both"/>
      </w:pPr>
    </w:p>
    <w:p w14:paraId="4579B1D8" w14:textId="6FA6A92D" w:rsidR="00F04321" w:rsidRDefault="00F04321" w:rsidP="002F4152">
      <w:pPr>
        <w:jc w:val="both"/>
      </w:pPr>
    </w:p>
    <w:p w14:paraId="67B51B15" w14:textId="31918239" w:rsidR="00F04321" w:rsidRDefault="00F04321" w:rsidP="002F4152">
      <w:pPr>
        <w:jc w:val="both"/>
      </w:pPr>
    </w:p>
    <w:p w14:paraId="363D9F85" w14:textId="77777777" w:rsidR="00F04321" w:rsidRDefault="00F04321" w:rsidP="002F4152">
      <w:pPr>
        <w:jc w:val="both"/>
      </w:pPr>
    </w:p>
    <w:p w14:paraId="6090B167" w14:textId="5F946810" w:rsidR="00410041" w:rsidRDefault="38122CD2" w:rsidP="004B25D2">
      <w:pPr>
        <w:pStyle w:val="Heading3"/>
      </w:pPr>
      <w:bookmarkStart w:id="20" w:name="_Toc82034925"/>
      <w:r>
        <w:t>Data – Models and Streaming</w:t>
      </w:r>
      <w:bookmarkEnd w:id="20"/>
    </w:p>
    <w:p w14:paraId="2FD95C77" w14:textId="58756C0F" w:rsidR="00640B0E" w:rsidRDefault="00640B0E" w:rsidP="003E351A">
      <w:pPr>
        <w:jc w:val="both"/>
      </w:pPr>
      <w:r>
        <w:rPr>
          <w:noProof/>
        </w:rPr>
        <w:drawing>
          <wp:inline distT="0" distB="0" distL="0" distR="0" wp14:anchorId="1A8C1574" wp14:editId="659CC4C0">
            <wp:extent cx="8951015" cy="999433"/>
            <wp:effectExtent l="0" t="0" r="2540" b="0"/>
            <wp:docPr id="51" name="Picture 51" descr="Data models and streaming as a pillar of the control room of the future framewor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 name="Picture 51" descr="Data models and streaming as a pillar of the control room of the future framework"/>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9121073" cy="1018421"/>
                    </a:xfrm>
                    <a:prstGeom prst="rect">
                      <a:avLst/>
                    </a:prstGeom>
                    <a:noFill/>
                  </pic:spPr>
                </pic:pic>
              </a:graphicData>
            </a:graphic>
          </wp:inline>
        </w:drawing>
      </w:r>
    </w:p>
    <w:p w14:paraId="4075F528" w14:textId="715BD106" w:rsidR="00640B0E" w:rsidRPr="0041635A" w:rsidRDefault="00640B0E" w:rsidP="0008589D">
      <w:pPr>
        <w:pStyle w:val="Caption"/>
      </w:pPr>
      <w:bookmarkStart w:id="21" w:name="_Ref81471072"/>
      <w:r>
        <w:t xml:space="preserve">Figure </w:t>
      </w:r>
      <w:r>
        <w:fldChar w:fldCharType="begin"/>
      </w:r>
      <w:r>
        <w:instrText>STYLEREF 1 \s</w:instrText>
      </w:r>
      <w:r>
        <w:fldChar w:fldCharType="separate"/>
      </w:r>
      <w:r w:rsidR="0068263C">
        <w:rPr>
          <w:noProof/>
        </w:rPr>
        <w:t>2</w:t>
      </w:r>
      <w:r>
        <w:fldChar w:fldCharType="end"/>
      </w:r>
      <w:r w:rsidR="00EF355F">
        <w:noBreakHyphen/>
      </w:r>
      <w:r>
        <w:fldChar w:fldCharType="begin"/>
      </w:r>
      <w:r>
        <w:instrText>SEQ Figure \* ARABIC \s 1</w:instrText>
      </w:r>
      <w:r>
        <w:fldChar w:fldCharType="separate"/>
      </w:r>
      <w:r w:rsidR="0068263C">
        <w:rPr>
          <w:noProof/>
        </w:rPr>
        <w:t>4</w:t>
      </w:r>
      <w:r>
        <w:fldChar w:fldCharType="end"/>
      </w:r>
      <w:bookmarkEnd w:id="21"/>
      <w:r>
        <w:t xml:space="preserve"> The five of the 11 CROF pillars as defined for the CRD roadmap, associated with data and interoperable control room software application systems</w:t>
      </w:r>
    </w:p>
    <w:p w14:paraId="5B692459" w14:textId="3B6CFB05" w:rsidR="00410041" w:rsidRDefault="4C124E1D" w:rsidP="003E351A">
      <w:pPr>
        <w:jc w:val="both"/>
      </w:pPr>
      <w:r>
        <w:t>The data pillar of the CROF is obviously critical to all aspects of control room operation. Without data there is no need for a control room. It is visually shown as an output of the architectures, flowing into the control room software applications - EMS, NEMDE/MMS, and control room and operations engineering / planning support tools</w:t>
      </w:r>
      <w:r w:rsidR="00F04321">
        <w:t xml:space="preserve"> via an interoperable integration (which is linked to the architecture design). </w:t>
      </w:r>
    </w:p>
    <w:p w14:paraId="4C7836F2" w14:textId="685572EF" w:rsidR="005E09C0" w:rsidRDefault="4C124E1D" w:rsidP="003E351A">
      <w:pPr>
        <w:jc w:val="both"/>
      </w:pPr>
      <w:r>
        <w:t xml:space="preserve">In the roadmap, data is </w:t>
      </w:r>
      <w:r w:rsidR="00F04321">
        <w:t xml:space="preserve">abstracted </w:t>
      </w:r>
      <w:r>
        <w:t xml:space="preserve">further into data models, and streaming </w:t>
      </w:r>
      <w:r w:rsidR="00610667">
        <w:t>data since</w:t>
      </w:r>
      <w:r>
        <w:t xml:space="preserve"> </w:t>
      </w:r>
      <w:r w:rsidR="00F04321">
        <w:t>both elements</w:t>
      </w:r>
      <w:r>
        <w:t xml:space="preserve"> are inherently different. The data model should be a representation of the system and objects under control of system operators. In an idealised world there is one single model that all entities use and is interoperable with all CROF systems. Since the models are never perfect, they should be regularly validated and updated with data from real world events. </w:t>
      </w:r>
    </w:p>
    <w:p w14:paraId="266E775A" w14:textId="783B5DEF" w:rsidR="005E09C0" w:rsidRDefault="005E09C0" w:rsidP="003E351A">
      <w:pPr>
        <w:jc w:val="both"/>
      </w:pPr>
      <w:r>
        <w:t>Standardised dynamic models exist for generators</w:t>
      </w:r>
      <w:r w:rsidR="00F04321">
        <w:t>,</w:t>
      </w:r>
      <w:r>
        <w:t xml:space="preserve"> loads and devices. These can be parameterised by the vendors, based on their proprietary information.  The model should be securely held with a single </w:t>
      </w:r>
      <w:r w:rsidR="00F04321">
        <w:t xml:space="preserve">expert </w:t>
      </w:r>
      <w:r>
        <w:t xml:space="preserve">team with broad responsibility for model data update across functional entities. </w:t>
      </w:r>
    </w:p>
    <w:p w14:paraId="07ADFAF0" w14:textId="36BDEE74" w:rsidR="003152DE" w:rsidRDefault="4C124E1D" w:rsidP="003E351A">
      <w:pPr>
        <w:jc w:val="both"/>
      </w:pPr>
      <w:r>
        <w:t xml:space="preserve">Streaming data refers to data that is fed to control rooms in real time from physical objects on the system. Traditionally this </w:t>
      </w:r>
      <w:r w:rsidR="00F04321">
        <w:t xml:space="preserve">has been from </w:t>
      </w:r>
      <w:r>
        <w:t xml:space="preserve">SCADA data, but more recently, more granular data from phasor measurement units (PMUs), substations </w:t>
      </w:r>
      <w:r w:rsidR="00F04321">
        <w:t xml:space="preserve">Intelligent Electronic Devices (IEDs) </w:t>
      </w:r>
      <w:r>
        <w:t xml:space="preserve">assets (IEC 61850) is available to system operators. In general, while this might be useful data, careful consideration should be given to how this data is organised, </w:t>
      </w:r>
      <w:r w:rsidR="00610667">
        <w:t>governed,</w:t>
      </w:r>
      <w:r>
        <w:t xml:space="preserve"> and structured</w:t>
      </w:r>
      <w:r w:rsidR="00F04321">
        <w:t xml:space="preserve">, </w:t>
      </w:r>
      <w:r w:rsidR="00610667">
        <w:t>to</w:t>
      </w:r>
      <w:r w:rsidR="00F04321">
        <w:t xml:space="preserve"> improve decision making and avoid information overload. </w:t>
      </w:r>
    </w:p>
    <w:p w14:paraId="34D69072" w14:textId="56C41FA9" w:rsidR="003152DE" w:rsidRDefault="003152DE" w:rsidP="003E351A">
      <w:pPr>
        <w:jc w:val="both"/>
      </w:pPr>
      <w:r>
        <w:t xml:space="preserve">Exchange of model and streaming data from DNSPs and generators is also an important consideration for future system observability and control. </w:t>
      </w:r>
    </w:p>
    <w:p w14:paraId="2646494C" w14:textId="14307328" w:rsidR="005E09C0" w:rsidRDefault="003E351A" w:rsidP="003E351A">
      <w:pPr>
        <w:jc w:val="both"/>
        <w:rPr>
          <w:b/>
          <w:bCs/>
        </w:rPr>
      </w:pPr>
      <w:r w:rsidRPr="003E351A">
        <w:rPr>
          <w:b/>
          <w:bCs/>
        </w:rPr>
        <w:t xml:space="preserve">The management of streaming and model data will be the key enabler for machine learning and data analytics techniques to be used in the CROF. </w:t>
      </w:r>
    </w:p>
    <w:p w14:paraId="5E6E9A23" w14:textId="68F5F08C" w:rsidR="00640B0E" w:rsidRDefault="00F04321" w:rsidP="00640B0E">
      <w:pPr>
        <w:keepNext/>
        <w:jc w:val="both"/>
      </w:pPr>
      <w:r>
        <w:rPr>
          <w:noProof/>
        </w:rPr>
        <w:lastRenderedPageBreak/>
        <w:drawing>
          <wp:inline distT="0" distB="0" distL="0" distR="0" wp14:anchorId="1C9B072A" wp14:editId="22961412">
            <wp:extent cx="8951788" cy="1341120"/>
            <wp:effectExtent l="0" t="0" r="1905" b="0"/>
            <wp:docPr id="23" name="Picture 23" descr="EMS/SCADA, MMS/NEMDE and control room tools and ops planning and support tools as key tools for the control room of the future with interoperable system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EMS/SCADA, MMS/NEMDE and control room tools and ops planning and support tools as key tools for the control room of the future with interoperable systems, "/>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8962268" cy="1342690"/>
                    </a:xfrm>
                    <a:prstGeom prst="rect">
                      <a:avLst/>
                    </a:prstGeom>
                    <a:noFill/>
                  </pic:spPr>
                </pic:pic>
              </a:graphicData>
            </a:graphic>
          </wp:inline>
        </w:drawing>
      </w:r>
    </w:p>
    <w:p w14:paraId="21BE8021" w14:textId="516280D9" w:rsidR="00640B0E" w:rsidRDefault="00640B0E" w:rsidP="0008589D">
      <w:pPr>
        <w:pStyle w:val="Caption"/>
        <w:rPr>
          <w:b/>
          <w:bCs/>
        </w:rPr>
      </w:pPr>
      <w:r>
        <w:t xml:space="preserve">Figure </w:t>
      </w:r>
      <w:r>
        <w:fldChar w:fldCharType="begin"/>
      </w:r>
      <w:r>
        <w:instrText>STYLEREF 1 \s</w:instrText>
      </w:r>
      <w:r>
        <w:fldChar w:fldCharType="separate"/>
      </w:r>
      <w:r w:rsidR="0068263C">
        <w:rPr>
          <w:noProof/>
        </w:rPr>
        <w:t>2</w:t>
      </w:r>
      <w:r>
        <w:fldChar w:fldCharType="end"/>
      </w:r>
      <w:r w:rsidR="00EF355F">
        <w:noBreakHyphen/>
      </w:r>
      <w:r>
        <w:fldChar w:fldCharType="begin"/>
      </w:r>
      <w:r>
        <w:instrText>SEQ Figure \* ARABIC \s 1</w:instrText>
      </w:r>
      <w:r>
        <w:fldChar w:fldCharType="separate"/>
      </w:r>
      <w:r w:rsidR="0068263C">
        <w:rPr>
          <w:noProof/>
        </w:rPr>
        <w:t>5</w:t>
      </w:r>
      <w:r>
        <w:fldChar w:fldCharType="end"/>
      </w:r>
      <w:r>
        <w:t xml:space="preserve"> Graphic showing control center tools together as interoperable pieces of the same system</w:t>
      </w:r>
    </w:p>
    <w:p w14:paraId="45B89FB6" w14:textId="480779A4" w:rsidR="00643031" w:rsidRDefault="4C124E1D" w:rsidP="004B25D2">
      <w:pPr>
        <w:pStyle w:val="Heading3"/>
      </w:pPr>
      <w:bookmarkStart w:id="22" w:name="_Toc82034926"/>
      <w:r>
        <w:t>EMS / SCADA</w:t>
      </w:r>
      <w:bookmarkEnd w:id="22"/>
      <w:r>
        <w:t xml:space="preserve"> </w:t>
      </w:r>
    </w:p>
    <w:p w14:paraId="7DA2FB98" w14:textId="344180F7" w:rsidR="00F80368" w:rsidRDefault="4C124E1D" w:rsidP="00F80368">
      <w:pPr>
        <w:jc w:val="both"/>
      </w:pPr>
      <w:r>
        <w:t>The EMS/SCADA system is a key part of all control rooms around the world. EMS/SCADA are “monolithic” system, developed by a range of major energy infrastructure and software vendors. Each TNSP and AEMO have their own EMS/SCADA to process and analyse real time information. Each EMS/SCADA vendor has their own product roadmap incorporating their own research and development. These are not available to the wider industry and community</w:t>
      </w:r>
      <w:r w:rsidR="00F04321">
        <w:t>,</w:t>
      </w:r>
      <w:r>
        <w:t xml:space="preserve"> due to intellectual property restrictions</w:t>
      </w:r>
      <w:r w:rsidR="00F04321">
        <w:t>, so broadly these are not interoperable and are not aligned in terms of development direction.</w:t>
      </w:r>
      <w:r>
        <w:t xml:space="preserve"> EMS/SCADA typically are in place for at least five years, before they require an upgrade or replacement, which are major, resource intensive</w:t>
      </w:r>
      <w:r w:rsidR="00F04321">
        <w:t>,</w:t>
      </w:r>
      <w:r>
        <w:t xml:space="preserve"> ICT projects. </w:t>
      </w:r>
    </w:p>
    <w:p w14:paraId="07C5BD8B" w14:textId="0B18FA3B" w:rsidR="00643031" w:rsidRDefault="00F80368" w:rsidP="00F80368">
      <w:pPr>
        <w:jc w:val="both"/>
      </w:pPr>
      <w:r>
        <w:t xml:space="preserve">For the CROF, the EMS/SCADA is required to be interoperable with other CROF </w:t>
      </w:r>
      <w:r w:rsidR="00F04321">
        <w:t xml:space="preserve">tool </w:t>
      </w:r>
      <w:r>
        <w:t xml:space="preserve">and operations planning support tools and the NEMDE/MMS. </w:t>
      </w:r>
      <w:r w:rsidR="00F04321">
        <w:t>This should be primarily enabled through data exchange standards governed by common information model (CIM)</w:t>
      </w:r>
    </w:p>
    <w:p w14:paraId="103191F0" w14:textId="30F80F73" w:rsidR="00F80368" w:rsidRDefault="38122CD2" w:rsidP="004B25D2">
      <w:pPr>
        <w:pStyle w:val="Heading3"/>
      </w:pPr>
      <w:bookmarkStart w:id="23" w:name="_Toc82034927"/>
      <w:r>
        <w:t>MMS / NEMDE</w:t>
      </w:r>
      <w:bookmarkEnd w:id="23"/>
      <w:r>
        <w:t xml:space="preserve"> </w:t>
      </w:r>
    </w:p>
    <w:p w14:paraId="6CC29FD2" w14:textId="42807269" w:rsidR="0057310B" w:rsidRDefault="0057310B" w:rsidP="00913D5C">
      <w:pPr>
        <w:jc w:val="both"/>
      </w:pPr>
      <w:r w:rsidRPr="0057310B">
        <w:t>The Market Management System (MMS) is the NEM wholesale system determining the cost of energy. MMS provides such functions as ancillary services, dispatch, market information, NEM reports, offers and submissions, settlements and prudentials, and trading facilities</w:t>
      </w:r>
      <w:r w:rsidR="00F04321">
        <w:t xml:space="preserve"> </w:t>
      </w:r>
      <w:sdt>
        <w:sdtPr>
          <w:id w:val="-521319705"/>
          <w:citation/>
        </w:sdtPr>
        <w:sdtEndPr/>
        <w:sdtContent>
          <w:r w:rsidR="00F04321">
            <w:fldChar w:fldCharType="begin"/>
          </w:r>
          <w:r w:rsidR="00F04321">
            <w:rPr>
              <w:lang w:val="en-US"/>
            </w:rPr>
            <w:instrText xml:space="preserve"> CITATION AEM21 \l 1033 </w:instrText>
          </w:r>
          <w:r w:rsidR="00F04321">
            <w:fldChar w:fldCharType="separate"/>
          </w:r>
          <w:r w:rsidR="00D95295" w:rsidRPr="00D95295">
            <w:rPr>
              <w:noProof/>
              <w:lang w:val="en-US"/>
            </w:rPr>
            <w:t>[6]</w:t>
          </w:r>
          <w:r w:rsidR="00F04321">
            <w:fldChar w:fldCharType="end"/>
          </w:r>
        </w:sdtContent>
      </w:sdt>
      <w:r>
        <w:t>.</w:t>
      </w:r>
      <w:r w:rsidRPr="0057310B">
        <w:t xml:space="preserve"> </w:t>
      </w:r>
      <w:r>
        <w:t xml:space="preserve"> </w:t>
      </w:r>
    </w:p>
    <w:p w14:paraId="52F38E47" w14:textId="58380C54" w:rsidR="00913D5C" w:rsidRDefault="0057310B" w:rsidP="00913D5C">
      <w:pPr>
        <w:jc w:val="both"/>
      </w:pPr>
      <w:r w:rsidRPr="0057310B">
        <w:t>The NEM dispatch engine (NEMDE) is the software developed and used by AEMO to ensure that the central dispatch process maximises value of trade subject to the various constraints.</w:t>
      </w:r>
      <w:r>
        <w:t xml:space="preserve"> </w:t>
      </w:r>
      <w:r w:rsidRPr="0057310B">
        <w:t xml:space="preserve">Under some circumstances, it may not be possible to satisfy all constraints that need to be considered </w:t>
      </w:r>
      <w:r w:rsidR="00610667" w:rsidRPr="0057310B">
        <w:t>in each</w:t>
      </w:r>
      <w:r w:rsidRPr="0057310B">
        <w:t xml:space="preserve"> dispatch interval. Under these circumstances, the solution would, if not catered for, cause NEMDE to fail to solve. Such a failure is unacceptable, so AEMO has procedures to ensure dispatch and pricing continue. These procedures are referred to as constraint relaxation procedures</w:t>
      </w:r>
      <w:r w:rsidR="00F04321">
        <w:t xml:space="preserve"> </w:t>
      </w:r>
      <w:sdt>
        <w:sdtPr>
          <w:id w:val="-754046881"/>
          <w:citation/>
        </w:sdtPr>
        <w:sdtEndPr/>
        <w:sdtContent>
          <w:r w:rsidR="00F04321">
            <w:fldChar w:fldCharType="begin"/>
          </w:r>
          <w:r w:rsidR="00F04321">
            <w:rPr>
              <w:lang w:val="en-US"/>
            </w:rPr>
            <w:instrText xml:space="preserve"> CITATION AEM211 \l 1033 </w:instrText>
          </w:r>
          <w:r w:rsidR="00F04321">
            <w:fldChar w:fldCharType="separate"/>
          </w:r>
          <w:r w:rsidR="00D95295" w:rsidRPr="00D95295">
            <w:rPr>
              <w:noProof/>
              <w:lang w:val="en-US"/>
            </w:rPr>
            <w:t>[7]</w:t>
          </w:r>
          <w:r w:rsidR="00F04321">
            <w:fldChar w:fldCharType="end"/>
          </w:r>
        </w:sdtContent>
      </w:sdt>
      <w:r w:rsidR="00F04321">
        <w:t>.</w:t>
      </w:r>
      <w:r w:rsidR="00913D5C" w:rsidRPr="00913D5C">
        <w:t xml:space="preserve"> </w:t>
      </w:r>
      <w:r w:rsidR="00913D5C">
        <w:t xml:space="preserve">The constraints data entry and processing in NEMDE is manual and resource intensive. </w:t>
      </w:r>
    </w:p>
    <w:p w14:paraId="011E2CC3" w14:textId="71A20173" w:rsidR="00913D5C" w:rsidRDefault="00913D5C" w:rsidP="00913D5C">
      <w:pPr>
        <w:jc w:val="both"/>
      </w:pPr>
      <w:r>
        <w:t>While AEMO operates and runs the MMS and NEMDE, it is important that other stakeholders in the energy system can access appropriate data and information from the market and NEMDE within their control centers to aid operator decision support</w:t>
      </w:r>
      <w:r w:rsidR="00F04321">
        <w:t xml:space="preserve"> for the challenges of the future network</w:t>
      </w:r>
      <w:r>
        <w:t xml:space="preserve">. </w:t>
      </w:r>
    </w:p>
    <w:p w14:paraId="37BCBF84" w14:textId="5A0774C5" w:rsidR="00913D5C" w:rsidRDefault="38122CD2" w:rsidP="004B25D2">
      <w:pPr>
        <w:pStyle w:val="Heading3"/>
      </w:pPr>
      <w:bookmarkStart w:id="24" w:name="_Toc82034928"/>
      <w:r>
        <w:lastRenderedPageBreak/>
        <w:t>Control Room Tools</w:t>
      </w:r>
      <w:bookmarkEnd w:id="24"/>
    </w:p>
    <w:p w14:paraId="2E29F415" w14:textId="4A91A653" w:rsidR="00913D5C" w:rsidRDefault="00913D5C" w:rsidP="00F04321">
      <w:pPr>
        <w:jc w:val="both"/>
      </w:pPr>
      <w:r>
        <w:t xml:space="preserve">Associated with the MMS and the EMS are the other control room tools that are not in the monolithic systems but are required to operate the system. These could be software applications or platforms or even software as a service from external vendors. In general, they are linked with customised data connections to the data from the monolithic systems. Control center tools </w:t>
      </w:r>
      <w:r w:rsidR="00F04321">
        <w:t xml:space="preserve">can </w:t>
      </w:r>
      <w:r>
        <w:t>include voltage dispatch system, demand forecast, renewable forecast, wide area monitoring system</w:t>
      </w:r>
      <w:r w:rsidR="00F04321">
        <w:t xml:space="preserve">, but also logging applications, workforce management and asset monitoring. It should be noted that some of these can be applications or modules within the EMS/SCADA system and </w:t>
      </w:r>
      <w:r w:rsidR="00610667">
        <w:t>do</w:t>
      </w:r>
      <w:r w:rsidR="00F04321">
        <w:t xml:space="preserve"> not necessarily have to be separate IT systems. </w:t>
      </w:r>
    </w:p>
    <w:p w14:paraId="35C905DB" w14:textId="0988D543" w:rsidR="003152DE" w:rsidRDefault="4C124E1D" w:rsidP="00F04321">
      <w:pPr>
        <w:jc w:val="both"/>
      </w:pPr>
      <w:r>
        <w:t>The required control room tools for AEMO and TNSPs to carry out the processes and tasks should be derived from the functional and capability model. The first iteration of the required control room tools is presented below</w:t>
      </w:r>
      <w:r w:rsidR="00F04321">
        <w:t xml:space="preserve"> (derived in Chapter 3)</w:t>
      </w:r>
      <w:r>
        <w:t xml:space="preserve">. Note the list of control center tools includes both EMS/SCADA and MMS. </w:t>
      </w:r>
    </w:p>
    <w:p w14:paraId="5BA29101" w14:textId="77777777" w:rsidR="003152DE" w:rsidRDefault="003152DE" w:rsidP="002104DC">
      <w:pPr>
        <w:pStyle w:val="ListParagraph"/>
        <w:numPr>
          <w:ilvl w:val="0"/>
          <w:numId w:val="10"/>
        </w:numPr>
      </w:pPr>
      <w:r w:rsidRPr="0016789B">
        <w:t>Energy Management System / SCADA</w:t>
      </w:r>
    </w:p>
    <w:p w14:paraId="7CA6B99E" w14:textId="77777777" w:rsidR="003152DE" w:rsidRDefault="003152DE" w:rsidP="002104DC">
      <w:pPr>
        <w:pStyle w:val="ListParagraph"/>
        <w:numPr>
          <w:ilvl w:val="0"/>
          <w:numId w:val="10"/>
        </w:numPr>
      </w:pPr>
      <w:r w:rsidRPr="00670DD6">
        <w:t>Congestion Management Tool</w:t>
      </w:r>
    </w:p>
    <w:p w14:paraId="39199C28" w14:textId="77777777" w:rsidR="003152DE" w:rsidRDefault="003152DE" w:rsidP="002104DC">
      <w:pPr>
        <w:pStyle w:val="ListParagraph"/>
        <w:numPr>
          <w:ilvl w:val="0"/>
          <w:numId w:val="10"/>
        </w:numPr>
      </w:pPr>
      <w:r w:rsidRPr="00670DD6">
        <w:t>Voltage Control Reactive Power Optimisation Tool</w:t>
      </w:r>
    </w:p>
    <w:p w14:paraId="5211DEA8" w14:textId="77777777" w:rsidR="003152DE" w:rsidRDefault="003152DE" w:rsidP="002104DC">
      <w:pPr>
        <w:pStyle w:val="ListParagraph"/>
        <w:numPr>
          <w:ilvl w:val="0"/>
          <w:numId w:val="10"/>
        </w:numPr>
      </w:pPr>
      <w:r w:rsidRPr="0016789B">
        <w:t>Asset Health Alarm Root Cause Analysis / Disturbance Investigation Tool</w:t>
      </w:r>
    </w:p>
    <w:p w14:paraId="63565013" w14:textId="112C272B" w:rsidR="003152DE" w:rsidRDefault="003152DE" w:rsidP="002104DC">
      <w:pPr>
        <w:pStyle w:val="ListParagraph"/>
        <w:numPr>
          <w:ilvl w:val="0"/>
          <w:numId w:val="10"/>
        </w:numPr>
      </w:pPr>
      <w:r w:rsidRPr="0016789B">
        <w:t>Dynamic Security Assessment (</w:t>
      </w:r>
      <w:r w:rsidR="00DF6D61">
        <w:t xml:space="preserve">Includes Inertia, </w:t>
      </w:r>
      <w:r w:rsidRPr="0016789B">
        <w:t>Voltage, Frequency, Transient, Small Signal Stability)</w:t>
      </w:r>
    </w:p>
    <w:p w14:paraId="05077BCB" w14:textId="77777777" w:rsidR="003152DE" w:rsidRDefault="003152DE" w:rsidP="002104DC">
      <w:pPr>
        <w:pStyle w:val="ListParagraph"/>
        <w:numPr>
          <w:ilvl w:val="0"/>
          <w:numId w:val="10"/>
        </w:numPr>
      </w:pPr>
      <w:r w:rsidRPr="00670DD6">
        <w:t>Power Quality, EMT &amp; WAMS</w:t>
      </w:r>
    </w:p>
    <w:p w14:paraId="2D9933A0" w14:textId="77777777" w:rsidR="003152DE" w:rsidRDefault="003152DE" w:rsidP="002104DC">
      <w:pPr>
        <w:pStyle w:val="ListParagraph"/>
        <w:numPr>
          <w:ilvl w:val="0"/>
          <w:numId w:val="10"/>
        </w:numPr>
      </w:pPr>
      <w:r w:rsidRPr="0016789B">
        <w:t>System Strength Evaluation Tool</w:t>
      </w:r>
    </w:p>
    <w:p w14:paraId="0D4D81E6" w14:textId="77777777" w:rsidR="003152DE" w:rsidRDefault="003152DE" w:rsidP="002104DC">
      <w:pPr>
        <w:pStyle w:val="ListParagraph"/>
        <w:numPr>
          <w:ilvl w:val="0"/>
          <w:numId w:val="10"/>
        </w:numPr>
      </w:pPr>
      <w:r w:rsidRPr="0016789B">
        <w:t>Protection, Short Circuit &amp; SPS Coordination Tool</w:t>
      </w:r>
    </w:p>
    <w:p w14:paraId="44C065B4" w14:textId="77777777" w:rsidR="003152DE" w:rsidRDefault="003152DE" w:rsidP="002104DC">
      <w:pPr>
        <w:pStyle w:val="ListParagraph"/>
        <w:numPr>
          <w:ilvl w:val="0"/>
          <w:numId w:val="10"/>
        </w:numPr>
      </w:pPr>
      <w:r w:rsidRPr="0016789B">
        <w:t>Blackstart &amp; Restoration Enhancements Including RES</w:t>
      </w:r>
    </w:p>
    <w:p w14:paraId="33C74AEE" w14:textId="0222A083" w:rsidR="003152DE" w:rsidRDefault="003152DE" w:rsidP="002104DC">
      <w:pPr>
        <w:pStyle w:val="ListParagraph"/>
        <w:numPr>
          <w:ilvl w:val="0"/>
          <w:numId w:val="10"/>
        </w:numPr>
      </w:pPr>
      <w:r w:rsidRPr="00670DD6">
        <w:t xml:space="preserve">Market </w:t>
      </w:r>
      <w:r>
        <w:t xml:space="preserve">Management </w:t>
      </w:r>
      <w:r w:rsidRPr="00670DD6">
        <w:t>System</w:t>
      </w:r>
    </w:p>
    <w:p w14:paraId="0EC08839" w14:textId="77777777" w:rsidR="003152DE" w:rsidRDefault="003152DE" w:rsidP="002104DC">
      <w:pPr>
        <w:pStyle w:val="ListParagraph"/>
        <w:numPr>
          <w:ilvl w:val="0"/>
          <w:numId w:val="10"/>
        </w:numPr>
      </w:pPr>
      <w:r w:rsidRPr="00670DD6">
        <w:t>Demand Forecasting</w:t>
      </w:r>
    </w:p>
    <w:p w14:paraId="2AE27234" w14:textId="77777777" w:rsidR="003152DE" w:rsidRDefault="003152DE" w:rsidP="002104DC">
      <w:pPr>
        <w:pStyle w:val="ListParagraph"/>
        <w:numPr>
          <w:ilvl w:val="0"/>
          <w:numId w:val="10"/>
        </w:numPr>
      </w:pPr>
      <w:r w:rsidRPr="00670DD6">
        <w:t>Renewable Energy Forecasting</w:t>
      </w:r>
    </w:p>
    <w:p w14:paraId="05AB54D7" w14:textId="77777777" w:rsidR="003152DE" w:rsidRDefault="003152DE" w:rsidP="002104DC">
      <w:pPr>
        <w:pStyle w:val="ListParagraph"/>
        <w:numPr>
          <w:ilvl w:val="0"/>
          <w:numId w:val="10"/>
        </w:numPr>
      </w:pPr>
      <w:r w:rsidRPr="00670DD6">
        <w:t>Reserve, Ramping and Flexibility Assessment</w:t>
      </w:r>
    </w:p>
    <w:p w14:paraId="58F47876" w14:textId="77777777" w:rsidR="003152DE" w:rsidRDefault="003152DE" w:rsidP="002104DC">
      <w:pPr>
        <w:pStyle w:val="ListParagraph"/>
        <w:numPr>
          <w:ilvl w:val="0"/>
          <w:numId w:val="10"/>
        </w:numPr>
      </w:pPr>
      <w:r w:rsidRPr="00670DD6">
        <w:t>Balancing, Dispatch &amp; Load Frequency Control</w:t>
      </w:r>
      <w:r w:rsidRPr="003152DE">
        <w:t xml:space="preserve"> </w:t>
      </w:r>
    </w:p>
    <w:p w14:paraId="1143F39B" w14:textId="77777777" w:rsidR="003152DE" w:rsidRDefault="003152DE" w:rsidP="002104DC">
      <w:pPr>
        <w:pStyle w:val="ListParagraph"/>
        <w:numPr>
          <w:ilvl w:val="0"/>
          <w:numId w:val="10"/>
        </w:numPr>
      </w:pPr>
      <w:r>
        <w:t>Outage Management, Reporting and Workforce Management</w:t>
      </w:r>
    </w:p>
    <w:p w14:paraId="10594CBF" w14:textId="15AFE8E0" w:rsidR="00913D5C" w:rsidRDefault="003152DE" w:rsidP="002104DC">
      <w:pPr>
        <w:pStyle w:val="ListParagraph"/>
        <w:numPr>
          <w:ilvl w:val="0"/>
          <w:numId w:val="10"/>
        </w:numPr>
      </w:pPr>
      <w:r>
        <w:t xml:space="preserve">Environmental (Fire and Weather) </w:t>
      </w:r>
      <w:r w:rsidRPr="00670DD6">
        <w:t>Forecastin</w:t>
      </w:r>
      <w:r>
        <w:t>g</w:t>
      </w:r>
    </w:p>
    <w:p w14:paraId="18859000" w14:textId="48B379B4" w:rsidR="003152DE" w:rsidRDefault="38122CD2" w:rsidP="004B25D2">
      <w:pPr>
        <w:pStyle w:val="Heading3"/>
      </w:pPr>
      <w:bookmarkStart w:id="25" w:name="_Toc82034929"/>
      <w:r>
        <w:t>Operations Planning Support Tools</w:t>
      </w:r>
      <w:bookmarkEnd w:id="25"/>
    </w:p>
    <w:p w14:paraId="2850CF0D" w14:textId="20A36E26" w:rsidR="003152DE" w:rsidRDefault="4C124E1D" w:rsidP="004F32F3">
      <w:pPr>
        <w:jc w:val="both"/>
      </w:pPr>
      <w:r>
        <w:t xml:space="preserve">The operations planning (sometimes called operations engineering or </w:t>
      </w:r>
      <w:r w:rsidR="00F04321">
        <w:t xml:space="preserve">operations </w:t>
      </w:r>
      <w:r>
        <w:t>support</w:t>
      </w:r>
      <w:r w:rsidR="00F04321">
        <w:t xml:space="preserve"> or near time operations</w:t>
      </w:r>
      <w:r>
        <w:t>) teams in AEMO and TNSPs study the network at a longer time horizon than real time system operators, usually weeks or months out. For the most part</w:t>
      </w:r>
      <w:r w:rsidR="00F04321">
        <w:t>,</w:t>
      </w:r>
      <w:r>
        <w:t xml:space="preserve"> the</w:t>
      </w:r>
      <w:r w:rsidR="00F04321">
        <w:t xml:space="preserve"> engineers in these </w:t>
      </w:r>
      <w:r>
        <w:t xml:space="preserve">teams utilise a similar if smaller set of </w:t>
      </w:r>
      <w:r w:rsidR="00F04321">
        <w:t xml:space="preserve">the 16 </w:t>
      </w:r>
      <w:r>
        <w:t xml:space="preserve">tools </w:t>
      </w:r>
      <w:r w:rsidR="00F04321">
        <w:t xml:space="preserve">used by the </w:t>
      </w:r>
      <w:r>
        <w:t xml:space="preserve">control room operators, working in real time. Some examples might be that powerflow or voltage stability </w:t>
      </w:r>
      <w:r>
        <w:lastRenderedPageBreak/>
        <w:t>tools or simulat</w:t>
      </w:r>
      <w:r w:rsidR="00F04321">
        <w:t>ion software</w:t>
      </w:r>
      <w:r>
        <w:t>, outage documentation, switching plan documentation and processing, asset health analytics etc. The operations planning support tools should be interoperable with the control room tools and the EMS and MMS, utilising a consistent model of the system</w:t>
      </w:r>
      <w:r w:rsidR="00F04321">
        <w:t xml:space="preserve"> under control</w:t>
      </w:r>
      <w:r>
        <w:t xml:space="preserve"> </w:t>
      </w:r>
      <w:r w:rsidR="00F04321">
        <w:t>and identical streaming system data</w:t>
      </w:r>
      <w:r>
        <w:t xml:space="preserve"> </w:t>
      </w:r>
      <w:r w:rsidR="00610667">
        <w:t>for</w:t>
      </w:r>
      <w:r>
        <w:t xml:space="preserve"> example, outages should be studied with demand and renewable forecasts and market schedules that are </w:t>
      </w:r>
      <w:r w:rsidR="00F04321">
        <w:t xml:space="preserve">as </w:t>
      </w:r>
      <w:r>
        <w:t xml:space="preserve">relatable </w:t>
      </w:r>
      <w:r w:rsidR="00F04321">
        <w:t xml:space="preserve">as possible </w:t>
      </w:r>
      <w:r>
        <w:t>to real</w:t>
      </w:r>
      <w:r w:rsidR="00F04321">
        <w:t>-</w:t>
      </w:r>
      <w:r>
        <w:t>time operations</w:t>
      </w:r>
      <w:r w:rsidR="00F04321">
        <w:t>.</w:t>
      </w:r>
    </w:p>
    <w:p w14:paraId="274C6FC9" w14:textId="088F45BF" w:rsidR="00E05B3B" w:rsidRDefault="00E05B3B" w:rsidP="004B25D2">
      <w:pPr>
        <w:pStyle w:val="Heading2"/>
      </w:pPr>
      <w:bookmarkStart w:id="26" w:name="_Toc82034930"/>
      <w:r>
        <w:t>CROF Pillars – Human Factors and Operator Interaction</w:t>
      </w:r>
      <w:bookmarkEnd w:id="26"/>
    </w:p>
    <w:p w14:paraId="22ABC40D" w14:textId="4E6D1311" w:rsidR="00640B0E" w:rsidRDefault="00AE3DD2" w:rsidP="00E05B3B">
      <w:pPr>
        <w:keepNext/>
      </w:pPr>
      <w:r>
        <w:rPr>
          <w:noProof/>
        </w:rPr>
        <w:drawing>
          <wp:inline distT="0" distB="0" distL="0" distR="0" wp14:anchorId="290CF470" wp14:editId="6FACD2DA">
            <wp:extent cx="9037709" cy="1743710"/>
            <wp:effectExtent l="0" t="0" r="0" b="8890"/>
            <wp:docPr id="24" name="Picture 24" descr="Operator training, operator situational awareness and system control as key decision support elements and the buildings, hardware and simulator or operations readiness center as key elements of the pillars of the control room of the future framework.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Operator training, operator situational awareness and system control as key decision support elements and the buildings, hardware and simulator or operations readiness center as key elements of the pillars of the control room of the future framework. "/>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9047201" cy="1745541"/>
                    </a:xfrm>
                    <a:prstGeom prst="rect">
                      <a:avLst/>
                    </a:prstGeom>
                    <a:noFill/>
                  </pic:spPr>
                </pic:pic>
              </a:graphicData>
            </a:graphic>
          </wp:inline>
        </w:drawing>
      </w:r>
    </w:p>
    <w:p w14:paraId="25B130B9" w14:textId="12E004E0" w:rsidR="00E05B3B" w:rsidRPr="0041635A" w:rsidRDefault="00E05B3B" w:rsidP="0008589D">
      <w:pPr>
        <w:pStyle w:val="Caption"/>
      </w:pPr>
      <w:r>
        <w:t xml:space="preserve">Figure </w:t>
      </w:r>
      <w:r>
        <w:fldChar w:fldCharType="begin"/>
      </w:r>
      <w:r>
        <w:instrText>STYLEREF 1 \s</w:instrText>
      </w:r>
      <w:r>
        <w:fldChar w:fldCharType="separate"/>
      </w:r>
      <w:r w:rsidR="0068263C">
        <w:rPr>
          <w:noProof/>
        </w:rPr>
        <w:t>2</w:t>
      </w:r>
      <w:r>
        <w:fldChar w:fldCharType="end"/>
      </w:r>
      <w:r w:rsidR="00EF355F">
        <w:noBreakHyphen/>
      </w:r>
      <w:r>
        <w:fldChar w:fldCharType="begin"/>
      </w:r>
      <w:r>
        <w:instrText>SEQ Figure \* ARABIC \s 1</w:instrText>
      </w:r>
      <w:r>
        <w:fldChar w:fldCharType="separate"/>
      </w:r>
      <w:r w:rsidR="0068263C">
        <w:rPr>
          <w:noProof/>
        </w:rPr>
        <w:t>6</w:t>
      </w:r>
      <w:r>
        <w:fldChar w:fldCharType="end"/>
      </w:r>
      <w:r>
        <w:t xml:space="preserve"> The six CROF pillars as defined for the CR</w:t>
      </w:r>
      <w:r w:rsidR="00AE3DD2">
        <w:t>OF</w:t>
      </w:r>
      <w:r>
        <w:t xml:space="preserve"> </w:t>
      </w:r>
      <w:r w:rsidR="00AE3DD2">
        <w:t>model</w:t>
      </w:r>
      <w:r>
        <w:t xml:space="preserve"> associated with human factors and operator interaction with </w:t>
      </w:r>
      <w:r w:rsidR="00AE3DD2">
        <w:t xml:space="preserve">the </w:t>
      </w:r>
      <w:r>
        <w:t>software systems</w:t>
      </w:r>
      <w:r w:rsidR="00AE3DD2">
        <w:t xml:space="preserve"> and data in the control room.</w:t>
      </w:r>
    </w:p>
    <w:p w14:paraId="701797D4" w14:textId="5D459B16" w:rsidR="00771392" w:rsidRDefault="00E05B3B" w:rsidP="00E05B3B">
      <w:pPr>
        <w:jc w:val="both"/>
      </w:pPr>
      <w:r>
        <w:t xml:space="preserve">On top of the five pillars associated with data and software applications are the six pillars that encompass the human factors and operator </w:t>
      </w:r>
      <w:r w:rsidR="00771392">
        <w:t xml:space="preserve">aspects </w:t>
      </w:r>
      <w:r>
        <w:t xml:space="preserve">of interaction </w:t>
      </w:r>
      <w:r w:rsidR="00771392">
        <w:t xml:space="preserve">between </w:t>
      </w:r>
      <w:r>
        <w:t>the control room operator</w:t>
      </w:r>
      <w:r w:rsidR="00771392">
        <w:t xml:space="preserve"> and the software systems </w:t>
      </w:r>
      <w:r w:rsidR="00AE3DD2">
        <w:t xml:space="preserve">and data </w:t>
      </w:r>
      <w:r w:rsidR="00771392">
        <w:t xml:space="preserve">that </w:t>
      </w:r>
      <w:r w:rsidR="00AE3DD2">
        <w:t xml:space="preserve">enable </w:t>
      </w:r>
      <w:r w:rsidR="00771392">
        <w:t>monitor</w:t>
      </w:r>
      <w:r w:rsidR="00AE3DD2">
        <w:t xml:space="preserve">ing </w:t>
      </w:r>
      <w:r w:rsidR="00771392">
        <w:t xml:space="preserve">and control </w:t>
      </w:r>
      <w:r w:rsidR="00AE3DD2">
        <w:t xml:space="preserve">of the </w:t>
      </w:r>
      <w:r w:rsidR="00771392">
        <w:t xml:space="preserve">system. </w:t>
      </w:r>
    </w:p>
    <w:p w14:paraId="20710A59" w14:textId="0289AD79" w:rsidR="00771392" w:rsidRDefault="4C124E1D" w:rsidP="00E05B3B">
      <w:pPr>
        <w:jc w:val="both"/>
      </w:pPr>
      <w:r>
        <w:t xml:space="preserve">These </w:t>
      </w:r>
      <w:r w:rsidR="00AE3DD2">
        <w:t xml:space="preserve">6 </w:t>
      </w:r>
      <w:r>
        <w:t xml:space="preserve">pillars define how operators interact with the information in the control </w:t>
      </w:r>
      <w:r w:rsidR="00AE3DD2">
        <w:t>room once</w:t>
      </w:r>
      <w:r>
        <w:t xml:space="preserve"> it is processed </w:t>
      </w:r>
      <w:r w:rsidR="00AE3DD2">
        <w:t xml:space="preserve">and resented </w:t>
      </w:r>
      <w:r>
        <w:t xml:space="preserve">by the interoperable </w:t>
      </w:r>
      <w:r w:rsidR="00AE3DD2">
        <w:t>tools and systems</w:t>
      </w:r>
      <w:r>
        <w:t xml:space="preserve">. </w:t>
      </w:r>
      <w:r w:rsidR="00AE3DD2">
        <w:t xml:space="preserve">Each are described in detail below. </w:t>
      </w:r>
    </w:p>
    <w:p w14:paraId="15744BCE" w14:textId="73613739" w:rsidR="00771392" w:rsidRDefault="38122CD2" w:rsidP="004B25D2">
      <w:pPr>
        <w:pStyle w:val="Heading3"/>
      </w:pPr>
      <w:bookmarkStart w:id="27" w:name="_Toc82034931"/>
      <w:r>
        <w:t>System Control, User Interfaces and Data Visualisation</w:t>
      </w:r>
      <w:bookmarkEnd w:id="27"/>
    </w:p>
    <w:p w14:paraId="6A40518F" w14:textId="0DC9F987" w:rsidR="00771392" w:rsidRDefault="4C124E1D" w:rsidP="00180F32">
      <w:pPr>
        <w:jc w:val="both"/>
      </w:pPr>
      <w:r>
        <w:t xml:space="preserve">This multi-faceted pillar is intended to encompass the control of elements of the power system from the future control room. This builds on the fact that much of the modern power system is automatically controlled such as generation, demand and reclosing on overhead lines and special protection schemes. This trend is expected to continue in the future, to the point that all elements of the power system will be automatically controlled, with operators </w:t>
      </w:r>
      <w:r w:rsidR="00AE3DD2">
        <w:t xml:space="preserve">likely to only </w:t>
      </w:r>
      <w:r>
        <w:t>interve</w:t>
      </w:r>
      <w:r w:rsidR="00AE3DD2">
        <w:t xml:space="preserve">ne </w:t>
      </w:r>
      <w:r>
        <w:t xml:space="preserve">when </w:t>
      </w:r>
      <w:r w:rsidR="00AE3DD2">
        <w:t xml:space="preserve">the </w:t>
      </w:r>
      <w:r>
        <w:t xml:space="preserve">automation is disrupted or for major system events. </w:t>
      </w:r>
    </w:p>
    <w:p w14:paraId="30D7F1D6" w14:textId="59F6FC1E" w:rsidR="00180F32" w:rsidRDefault="4C124E1D" w:rsidP="00180F32">
      <w:pPr>
        <w:jc w:val="both"/>
      </w:pPr>
      <w:r>
        <w:t xml:space="preserve">Some applications of the present control room are manual and labour intensive and do not add to situational awareness. These menial tasks such as workforce management and ex-post report logging should be automated where possible. </w:t>
      </w:r>
    </w:p>
    <w:p w14:paraId="5BE48C47" w14:textId="3767CC1D" w:rsidR="00180F32" w:rsidRDefault="4C124E1D" w:rsidP="4C124E1D">
      <w:pPr>
        <w:jc w:val="both"/>
      </w:pPr>
      <w:r>
        <w:lastRenderedPageBreak/>
        <w:t>Operators require streamlined</w:t>
      </w:r>
      <w:r w:rsidR="00AE3DD2">
        <w:t xml:space="preserve">, optimised </w:t>
      </w:r>
      <w:r>
        <w:t xml:space="preserve">interfaces of the software applications they interact </w:t>
      </w:r>
      <w:proofErr w:type="gramStart"/>
      <w:r>
        <w:t>with</w:t>
      </w:r>
      <w:proofErr w:type="gramEnd"/>
      <w:r>
        <w:t xml:space="preserve"> and information should be presented in the clearest, most unambiguous, and most actionable format. Display design should be standardised and follow best practice guidelines</w:t>
      </w:r>
      <w:r w:rsidR="00AE3DD2">
        <w:t xml:space="preserve"> </w:t>
      </w:r>
      <w:sdt>
        <w:sdtPr>
          <w:id w:val="-986082660"/>
          <w:citation/>
        </w:sdtPr>
        <w:sdtEndPr/>
        <w:sdtContent>
          <w:r w:rsidR="00AE3DD2">
            <w:fldChar w:fldCharType="begin"/>
          </w:r>
          <w:r w:rsidR="00AE3DD2">
            <w:rPr>
              <w:lang w:val="en-US"/>
            </w:rPr>
            <w:instrText xml:space="preserve"> CITATION EPR212 \l 1033 </w:instrText>
          </w:r>
          <w:r w:rsidR="00AE3DD2">
            <w:fldChar w:fldCharType="separate"/>
          </w:r>
          <w:r w:rsidR="00D95295" w:rsidRPr="00D95295">
            <w:rPr>
              <w:noProof/>
              <w:lang w:val="en-US"/>
            </w:rPr>
            <w:t>[8]</w:t>
          </w:r>
          <w:r w:rsidR="00AE3DD2">
            <w:fldChar w:fldCharType="end"/>
          </w:r>
        </w:sdtContent>
      </w:sdt>
      <w:r>
        <w:t>. Since the control rooms are homes to vast quantities of stream</w:t>
      </w:r>
      <w:r w:rsidR="00AE3DD2">
        <w:t>ing</w:t>
      </w:r>
      <w:r>
        <w:t xml:space="preserve"> analog and alarm data, presenting this in a clear, concise manner to improve situational awareness is a key focus of the CROF roadmap. The control rooms of </w:t>
      </w:r>
      <w:r w:rsidR="00AE3DD2">
        <w:t xml:space="preserve">today </w:t>
      </w:r>
      <w:r>
        <w:t>do not utilise best practice in data visualisation</w:t>
      </w:r>
      <w:r w:rsidR="00AE3DD2">
        <w:t xml:space="preserve">, and lessons can be learned from other </w:t>
      </w:r>
      <w:r>
        <w:t>industr</w:t>
      </w:r>
      <w:r w:rsidR="00AE3DD2">
        <w:t>ies</w:t>
      </w:r>
      <w:r>
        <w:t xml:space="preserve">. </w:t>
      </w:r>
    </w:p>
    <w:p w14:paraId="295A6475" w14:textId="24A58585" w:rsidR="00180F32" w:rsidRDefault="38122CD2" w:rsidP="004B25D2">
      <w:pPr>
        <w:pStyle w:val="Heading3"/>
      </w:pPr>
      <w:r>
        <w:t xml:space="preserve"> </w:t>
      </w:r>
      <w:bookmarkStart w:id="28" w:name="_Toc82034932"/>
      <w:r>
        <w:t>Operator Situational Awareness Optimisation and Decision Support Framework</w:t>
      </w:r>
      <w:bookmarkEnd w:id="28"/>
      <w:r>
        <w:t xml:space="preserve"> </w:t>
      </w:r>
    </w:p>
    <w:p w14:paraId="7D00134F" w14:textId="2711324B" w:rsidR="00180F32" w:rsidRDefault="009D3D96" w:rsidP="009D3D96">
      <w:pPr>
        <w:jc w:val="both"/>
      </w:pPr>
      <w:r>
        <w:t xml:space="preserve">While the system of the future will likely become more automated, operators must be able to maintain their situational awareness for events on the system that require operator intervention – much like a pilot relying on autopilot to fly a plane. The electricity industry can learn from the approaches of other industries as part of the roadmap. Monitoring of mental workload </w:t>
      </w:r>
      <w:r w:rsidR="00AE3DD2">
        <w:t xml:space="preserve">and situational awareness </w:t>
      </w:r>
      <w:r>
        <w:t>may be required in future. Structured decision</w:t>
      </w:r>
      <w:r w:rsidR="00AE3DD2">
        <w:t>-</w:t>
      </w:r>
      <w:r>
        <w:t xml:space="preserve">making models have long been a part of aviation and other similar industries but not always applied to electricity control. Existing structured decision </w:t>
      </w:r>
      <w:r w:rsidR="00AE3DD2">
        <w:t>making,</w:t>
      </w:r>
      <w:r>
        <w:t xml:space="preserve"> and support models can be adapted for transmission, including the Rasmussen Decision Ladder</w:t>
      </w:r>
      <w:r w:rsidR="00AE3DD2">
        <w:t xml:space="preserve"> </w:t>
      </w:r>
      <w:sdt>
        <w:sdtPr>
          <w:id w:val="72865216"/>
          <w:citation/>
        </w:sdtPr>
        <w:sdtEndPr/>
        <w:sdtContent>
          <w:r w:rsidR="00AE3DD2">
            <w:fldChar w:fldCharType="begin"/>
          </w:r>
          <w:r w:rsidR="00AE3DD2">
            <w:rPr>
              <w:lang w:val="en-US"/>
            </w:rPr>
            <w:instrText xml:space="preserve"> CITATION Jen10 \l 1033 </w:instrText>
          </w:r>
          <w:r w:rsidR="00AE3DD2">
            <w:fldChar w:fldCharType="separate"/>
          </w:r>
          <w:r w:rsidR="00D95295" w:rsidRPr="00D95295">
            <w:rPr>
              <w:noProof/>
              <w:lang w:val="en-US"/>
            </w:rPr>
            <w:t>[9]</w:t>
          </w:r>
          <w:r w:rsidR="00AE3DD2">
            <w:fldChar w:fldCharType="end"/>
          </w:r>
        </w:sdtContent>
      </w:sdt>
      <w:r>
        <w:t xml:space="preserve">. These will not only benefit the operator in their real time decision making but are a good proxy for automation of manual tasks. </w:t>
      </w:r>
    </w:p>
    <w:p w14:paraId="3F71BE4E" w14:textId="7AA3CCF9" w:rsidR="009D3D96" w:rsidRDefault="4C124E1D" w:rsidP="009D3D96">
      <w:pPr>
        <w:jc w:val="both"/>
      </w:pPr>
      <w:r>
        <w:t xml:space="preserve">In the control room of the future, control center tools, EMS and MMS will all interact to perform tasks and processes. However, sometimes these may be in conflict. For </w:t>
      </w:r>
      <w:r w:rsidR="00AE3DD2">
        <w:t>example,</w:t>
      </w:r>
      <w:r>
        <w:t xml:space="preserve"> a voltage optimisation and control tool may optimise the system for voltage, but this may exacerbate a congestion issue, or a system strength issue. If not properly optimised, the tools may “hunt” with cascading effects. </w:t>
      </w:r>
    </w:p>
    <w:p w14:paraId="4580D7BD" w14:textId="6BA2A2A4" w:rsidR="009D3D96" w:rsidRDefault="4C124E1D" w:rsidP="009D3D96">
      <w:pPr>
        <w:jc w:val="both"/>
      </w:pPr>
      <w:r>
        <w:t>An idealised end state would have an intelligent decision support system that takes the output of the interconnected tools and optimises on the appropriate action, based on a hierarchy or order. There are ongoing early-stage experiments with the development of digital assistants for control center operations</w:t>
      </w:r>
      <w:r w:rsidR="00AE3DD2">
        <w:t xml:space="preserve"> </w:t>
      </w:r>
      <w:sdt>
        <w:sdtPr>
          <w:id w:val="-828595828"/>
          <w:citation/>
        </w:sdtPr>
        <w:sdtEndPr/>
        <w:sdtContent>
          <w:r w:rsidR="00AE3DD2">
            <w:fldChar w:fldCharType="begin"/>
          </w:r>
          <w:r w:rsidR="0058791A">
            <w:rPr>
              <w:lang w:val="en-US"/>
            </w:rPr>
            <w:instrText xml:space="preserve">CITATION Ant20 \l 1033 </w:instrText>
          </w:r>
          <w:r w:rsidR="00AE3DD2">
            <w:fldChar w:fldCharType="separate"/>
          </w:r>
          <w:r w:rsidR="00D95295" w:rsidRPr="00D95295">
            <w:rPr>
              <w:noProof/>
              <w:lang w:val="en-US"/>
            </w:rPr>
            <w:t>[10]</w:t>
          </w:r>
          <w:r w:rsidR="00AE3DD2">
            <w:fldChar w:fldCharType="end"/>
          </w:r>
        </w:sdtContent>
      </w:sdt>
      <w:r>
        <w:t xml:space="preserve">. </w:t>
      </w:r>
    </w:p>
    <w:p w14:paraId="053DAAD0" w14:textId="2EBF342B" w:rsidR="00D3307E" w:rsidRDefault="38122CD2" w:rsidP="004B25D2">
      <w:pPr>
        <w:pStyle w:val="Heading3"/>
      </w:pPr>
      <w:bookmarkStart w:id="29" w:name="_Toc82034933"/>
      <w:r>
        <w:t>Simulator / Operations Readiness Centers</w:t>
      </w:r>
      <w:bookmarkEnd w:id="29"/>
    </w:p>
    <w:p w14:paraId="784123EB" w14:textId="7B774168" w:rsidR="00D3307E" w:rsidRDefault="00D3307E" w:rsidP="00D3307E">
      <w:pPr>
        <w:jc w:val="both"/>
      </w:pPr>
      <w:r>
        <w:t>The output of the control center tools requires a simulator environment for the testing of scenarios and the training of operators. At present most control centers have a</w:t>
      </w:r>
      <w:r w:rsidR="00AE3DD2">
        <w:t xml:space="preserve">n operator </w:t>
      </w:r>
      <w:r>
        <w:t xml:space="preserve">training simulator </w:t>
      </w:r>
      <w:r w:rsidR="00AE3DD2">
        <w:t xml:space="preserve">(OTS) </w:t>
      </w:r>
      <w:r>
        <w:t xml:space="preserve">for operators but this is used primarily for training operators on specific tasks such as blackstart and is generally </w:t>
      </w:r>
      <w:r w:rsidR="0023684D">
        <w:t>underutilised</w:t>
      </w:r>
      <w:r w:rsidR="00AE3DD2">
        <w:t xml:space="preserve"> for normal business as usual, despite significant investment</w:t>
      </w:r>
      <w:r>
        <w:t xml:space="preserve">. </w:t>
      </w:r>
    </w:p>
    <w:p w14:paraId="1F6E63EB" w14:textId="76B25EED" w:rsidR="00D3307E" w:rsidRDefault="00D3307E" w:rsidP="00D3307E">
      <w:pPr>
        <w:jc w:val="both"/>
      </w:pPr>
      <w:r>
        <w:t xml:space="preserve">In the control room of the future, all software applications should have a simulator environment and there should be a pristine model of the system that is used by the simulator environment. </w:t>
      </w:r>
      <w:r w:rsidR="00AE3DD2">
        <w:t xml:space="preserve"> The </w:t>
      </w:r>
      <w:r w:rsidR="4C124E1D">
        <w:t>OTS should be upgraded to become</w:t>
      </w:r>
      <w:r w:rsidR="00AE3DD2">
        <w:t xml:space="preserve"> an</w:t>
      </w:r>
      <w:r w:rsidR="4C124E1D">
        <w:t xml:space="preserve"> “operations readiness centers”, for user acceptance testing of all software tools; for training with operators pre deployment; and for testing new user interface designs and hardware, as well as providing their core function of training and testing operators managing the power system. </w:t>
      </w:r>
      <w:r w:rsidR="00AE3DD2">
        <w:t>It is probable that n</w:t>
      </w:r>
      <w:r w:rsidR="4C124E1D">
        <w:t xml:space="preserve">one of the ambitions of the CROF roadmap are achievable without an effective simulator environment to test </w:t>
      </w:r>
      <w:r w:rsidR="00AE3DD2">
        <w:t xml:space="preserve">new technology </w:t>
      </w:r>
      <w:r w:rsidR="4C124E1D">
        <w:t xml:space="preserve">and train the operators of the future. </w:t>
      </w:r>
    </w:p>
    <w:p w14:paraId="10452B4F" w14:textId="7B45DE9E" w:rsidR="00D3307E" w:rsidRDefault="38122CD2" w:rsidP="004B25D2">
      <w:pPr>
        <w:pStyle w:val="Heading3"/>
      </w:pPr>
      <w:bookmarkStart w:id="30" w:name="_Toc82034934"/>
      <w:r>
        <w:lastRenderedPageBreak/>
        <w:t>Operator Training</w:t>
      </w:r>
      <w:bookmarkEnd w:id="30"/>
      <w:r>
        <w:t xml:space="preserve"> </w:t>
      </w:r>
    </w:p>
    <w:p w14:paraId="30828F70" w14:textId="07E0F899" w:rsidR="00665D3A" w:rsidRDefault="00D3307E" w:rsidP="0023684D">
      <w:pPr>
        <w:jc w:val="both"/>
      </w:pPr>
      <w:r>
        <w:t>Operators will be required to b</w:t>
      </w:r>
      <w:r w:rsidR="00665D3A">
        <w:t>e</w:t>
      </w:r>
      <w:r>
        <w:t xml:space="preserve"> trained to control the system</w:t>
      </w:r>
      <w:r w:rsidR="00F42D1C">
        <w:t>s</w:t>
      </w:r>
      <w:r>
        <w:t xml:space="preserve"> </w:t>
      </w:r>
      <w:r w:rsidR="00F42D1C">
        <w:t xml:space="preserve">that monitor and control the power network </w:t>
      </w:r>
      <w:r>
        <w:t>of the future, not just for major system events</w:t>
      </w:r>
      <w:r w:rsidR="00665D3A">
        <w:t xml:space="preserve">. The key new training scenarios may </w:t>
      </w:r>
      <w:r w:rsidR="00610667">
        <w:t>be</w:t>
      </w:r>
      <w:r w:rsidR="00665D3A">
        <w:t xml:space="preserve"> training on all software applications and data flows, cyber security p</w:t>
      </w:r>
      <w:r>
        <w:t xml:space="preserve">rocesses of interaction with automated system, </w:t>
      </w:r>
      <w:r w:rsidR="00665D3A">
        <w:t xml:space="preserve">process for countering out-of-the loop effect, </w:t>
      </w:r>
      <w:r>
        <w:t xml:space="preserve">learning when to intervene </w:t>
      </w:r>
      <w:r w:rsidR="00665D3A">
        <w:t xml:space="preserve">when automation breaks </w:t>
      </w:r>
      <w:r>
        <w:t>and how</w:t>
      </w:r>
      <w:r w:rsidR="00665D3A">
        <w:t>, joint</w:t>
      </w:r>
      <w:r w:rsidR="00F42D1C">
        <w:t>, multi-domain</w:t>
      </w:r>
      <w:r w:rsidR="00665D3A">
        <w:t xml:space="preserve"> training with neighbouring TNSPs, AEMO, DNSPs, Gas and generator suppliers. </w:t>
      </w:r>
    </w:p>
    <w:p w14:paraId="427A5446" w14:textId="78D3707B" w:rsidR="00D3307E" w:rsidRPr="00D3307E" w:rsidRDefault="00F42D1C" w:rsidP="0023684D">
      <w:pPr>
        <w:jc w:val="both"/>
      </w:pPr>
      <w:r>
        <w:t>Of course,</w:t>
      </w:r>
      <w:r w:rsidR="4C124E1D">
        <w:t xml:space="preserve"> blackstart and restoration training will always be the key system scenario training event, but there should also be developments towards a standardised certification for operators in Australian control rooms, allowing interchangeability and consistent standards across the country. The key tool for operator training is the simulator</w:t>
      </w:r>
      <w:r>
        <w:t xml:space="preserve"> /</w:t>
      </w:r>
      <w:r w:rsidR="4C124E1D">
        <w:t xml:space="preserve"> operations readiness centre</w:t>
      </w:r>
      <w:r>
        <w:t>, discussed above.</w:t>
      </w:r>
    </w:p>
    <w:p w14:paraId="7B7368E1" w14:textId="49ACFAD6" w:rsidR="00E05B3B" w:rsidRDefault="38122CD2" w:rsidP="004B25D2">
      <w:pPr>
        <w:pStyle w:val="Heading3"/>
      </w:pPr>
      <w:bookmarkStart w:id="31" w:name="_Toc82034935"/>
      <w:r>
        <w:t>Building and Facility Design</w:t>
      </w:r>
      <w:bookmarkEnd w:id="31"/>
    </w:p>
    <w:p w14:paraId="0C1FC468" w14:textId="22B41ADD" w:rsidR="00F25416" w:rsidRPr="00F25416" w:rsidRDefault="4C124E1D" w:rsidP="0023684D">
      <w:pPr>
        <w:jc w:val="both"/>
      </w:pPr>
      <w:r>
        <w:t>The control rooms of today and the future should be housed within cyber physical secure facilities. The facilities should be pandemic and major event-resilient, with lessons learned in facility design from the 2020-21 pandemic</w:t>
      </w:r>
      <w:r w:rsidR="00F42D1C">
        <w:t xml:space="preserve"> </w:t>
      </w:r>
      <w:sdt>
        <w:sdtPr>
          <w:id w:val="-266073922"/>
          <w:citation/>
        </w:sdtPr>
        <w:sdtEndPr/>
        <w:sdtContent>
          <w:r w:rsidR="00F42D1C">
            <w:fldChar w:fldCharType="begin"/>
          </w:r>
          <w:r w:rsidR="00F42D1C">
            <w:rPr>
              <w:lang w:val="en-US"/>
            </w:rPr>
            <w:instrText xml:space="preserve"> CITATION EPR20 \l 1033 </w:instrText>
          </w:r>
          <w:r w:rsidR="00F42D1C">
            <w:fldChar w:fldCharType="separate"/>
          </w:r>
          <w:r w:rsidR="00D95295" w:rsidRPr="00D95295">
            <w:rPr>
              <w:noProof/>
              <w:lang w:val="en-US"/>
            </w:rPr>
            <w:t>[11]</w:t>
          </w:r>
          <w:r w:rsidR="00F42D1C">
            <w:fldChar w:fldCharType="end"/>
          </w:r>
        </w:sdtContent>
      </w:sdt>
      <w:r>
        <w:t xml:space="preserve">. There should be adequate redundancy and a replica backup for the primary control room. Control rooms that operate on the same transmission footprint or have similar functions should have video enabled interactive systems.    </w:t>
      </w:r>
    </w:p>
    <w:p w14:paraId="14FEFB82" w14:textId="6CEA6B64" w:rsidR="00F25416" w:rsidRDefault="38122CD2" w:rsidP="004B25D2">
      <w:pPr>
        <w:pStyle w:val="Heading3"/>
      </w:pPr>
      <w:bookmarkStart w:id="32" w:name="_Toc82034936"/>
      <w:r>
        <w:t>Hardware and Ergonomics</w:t>
      </w:r>
      <w:bookmarkEnd w:id="32"/>
    </w:p>
    <w:p w14:paraId="7EF7BCDD" w14:textId="13099859" w:rsidR="00F25416" w:rsidRDefault="4C124E1D" w:rsidP="0023684D">
      <w:pPr>
        <w:jc w:val="both"/>
      </w:pPr>
      <w:r>
        <w:t xml:space="preserve">The hardware equipment and ergonomic design used in the control room of the future should be optimised with best practice adopted from other industries, if necessary. </w:t>
      </w:r>
    </w:p>
    <w:p w14:paraId="2378D525" w14:textId="0EB8709A" w:rsidR="00E05B3B" w:rsidRPr="00E05B3B" w:rsidRDefault="4C124E1D" w:rsidP="0023684D">
      <w:pPr>
        <w:jc w:val="both"/>
      </w:pPr>
      <w:r>
        <w:t xml:space="preserve">This CROF pillar includes reference to desks, screens, videowalls, keyboard, mouse, paper, </w:t>
      </w:r>
      <w:r w:rsidR="00F42D1C">
        <w:t xml:space="preserve">voice control </w:t>
      </w:r>
      <w:r>
        <w:t xml:space="preserve">and how an operator interacts physically with the systems under their control. This pillar is closely related to the building and facility design pillar </w:t>
      </w:r>
      <w:r w:rsidR="00610667">
        <w:t>and</w:t>
      </w:r>
      <w:r>
        <w:t xml:space="preserve"> the operations readiness center since it is recommended that new ergonomic approaches should be tested in the ORC before deployment in the real time control room. </w:t>
      </w:r>
    </w:p>
    <w:p w14:paraId="23200ADA" w14:textId="20D6A097" w:rsidR="0010174F" w:rsidRDefault="00F42D1C" w:rsidP="004B25D2">
      <w:pPr>
        <w:pStyle w:val="Heading2"/>
      </w:pPr>
      <w:bookmarkStart w:id="33" w:name="_Toc82034937"/>
      <w:r>
        <w:lastRenderedPageBreak/>
        <w:t xml:space="preserve">CROF </w:t>
      </w:r>
      <w:r w:rsidR="0010174F">
        <w:t>Vision and Purpose</w:t>
      </w:r>
      <w:bookmarkEnd w:id="33"/>
    </w:p>
    <w:p w14:paraId="0CE342D8" w14:textId="77777777" w:rsidR="00640B0E" w:rsidRDefault="00640B0E" w:rsidP="00640B0E">
      <w:pPr>
        <w:keepNext/>
        <w:jc w:val="both"/>
      </w:pPr>
      <w:r>
        <w:rPr>
          <w:noProof/>
        </w:rPr>
        <w:drawing>
          <wp:inline distT="0" distB="0" distL="0" distR="0" wp14:anchorId="746AA766" wp14:editId="239985D2">
            <wp:extent cx="8858885" cy="1044054"/>
            <wp:effectExtent l="0" t="0" r="0" b="0"/>
            <wp:docPr id="780270471" name="Picture 780270471" descr="Vision of the CROF: Operators are Effective Supervisors of a More Automated Australian Power System. The purpose is to operate a safe secure, reliable resilient economic sustainable Australian power system and facilitate network develop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270471" name="Picture 780270471" descr="Vision of the CROF: Operators are Effective Supervisors of a More Automated Australian Power System. The purpose is to operate a safe secure, reliable resilient economic sustainable Australian power system and facilitate network development"/>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8931423" cy="1052603"/>
                    </a:xfrm>
                    <a:prstGeom prst="rect">
                      <a:avLst/>
                    </a:prstGeom>
                    <a:noFill/>
                  </pic:spPr>
                </pic:pic>
              </a:graphicData>
            </a:graphic>
          </wp:inline>
        </w:drawing>
      </w:r>
    </w:p>
    <w:p w14:paraId="5DC110D9" w14:textId="0714B163" w:rsidR="0023684D" w:rsidRDefault="00640B0E" w:rsidP="0008589D">
      <w:pPr>
        <w:pStyle w:val="Caption"/>
      </w:pPr>
      <w:r>
        <w:t xml:space="preserve">Figure </w:t>
      </w:r>
      <w:r>
        <w:fldChar w:fldCharType="begin"/>
      </w:r>
      <w:r>
        <w:instrText>STYLEREF 1 \s</w:instrText>
      </w:r>
      <w:r>
        <w:fldChar w:fldCharType="separate"/>
      </w:r>
      <w:r w:rsidR="0068263C">
        <w:rPr>
          <w:noProof/>
        </w:rPr>
        <w:t>2</w:t>
      </w:r>
      <w:r>
        <w:fldChar w:fldCharType="end"/>
      </w:r>
      <w:r w:rsidR="00EF355F">
        <w:noBreakHyphen/>
      </w:r>
      <w:r>
        <w:fldChar w:fldCharType="begin"/>
      </w:r>
      <w:r>
        <w:instrText>SEQ Figure \* ARABIC \s 1</w:instrText>
      </w:r>
      <w:r>
        <w:fldChar w:fldCharType="separate"/>
      </w:r>
      <w:r w:rsidR="0068263C">
        <w:rPr>
          <w:noProof/>
        </w:rPr>
        <w:t>7</w:t>
      </w:r>
      <w:r>
        <w:fldChar w:fldCharType="end"/>
      </w:r>
      <w:r>
        <w:t xml:space="preserve"> </w:t>
      </w:r>
      <w:r w:rsidR="00F42D1C">
        <w:t xml:space="preserve">The Australian </w:t>
      </w:r>
      <w:r>
        <w:t>CROF Purpose and Vision</w:t>
      </w:r>
    </w:p>
    <w:p w14:paraId="1289EBE7" w14:textId="70D4ACA7" w:rsidR="0023684D" w:rsidRDefault="38122CD2" w:rsidP="004B25D2">
      <w:pPr>
        <w:pStyle w:val="Heading3"/>
      </w:pPr>
      <w:bookmarkStart w:id="34" w:name="_Toc82034938"/>
      <w:r>
        <w:t>CROF Purpose</w:t>
      </w:r>
      <w:bookmarkEnd w:id="34"/>
    </w:p>
    <w:p w14:paraId="2D46B261" w14:textId="41396D53" w:rsidR="00797870" w:rsidRDefault="0010174F" w:rsidP="00AF4039">
      <w:pPr>
        <w:jc w:val="both"/>
      </w:pPr>
      <w:r>
        <w:t xml:space="preserve">The </w:t>
      </w:r>
      <w:r w:rsidR="0023684D">
        <w:t>p</w:t>
      </w:r>
      <w:r>
        <w:t xml:space="preserve">urpose </w:t>
      </w:r>
      <w:r w:rsidR="00D0209E">
        <w:t>define</w:t>
      </w:r>
      <w:r w:rsidR="0023684D">
        <w:t xml:space="preserve">s what the control room of today and the future is </w:t>
      </w:r>
      <w:r w:rsidR="00F42D1C">
        <w:t xml:space="preserve">fundamentally </w:t>
      </w:r>
      <w:r w:rsidR="0023684D">
        <w:t xml:space="preserve">intended to achieve. The purpose is not intended to change drastically </w:t>
      </w:r>
      <w:r w:rsidR="00797870">
        <w:t xml:space="preserve">in the coming years. </w:t>
      </w:r>
      <w:r w:rsidR="00F42D1C">
        <w:t>The CROF should be empowered to ensure that the power system is</w:t>
      </w:r>
      <w:r w:rsidR="00797870">
        <w:t xml:space="preserve">: </w:t>
      </w:r>
    </w:p>
    <w:p w14:paraId="7E5F37CC" w14:textId="722647E0" w:rsidR="00797870" w:rsidRDefault="4C124E1D" w:rsidP="002104DC">
      <w:pPr>
        <w:pStyle w:val="ListParagraph"/>
        <w:numPr>
          <w:ilvl w:val="0"/>
          <w:numId w:val="27"/>
        </w:numPr>
        <w:jc w:val="both"/>
      </w:pPr>
      <w:r>
        <w:t xml:space="preserve">Safe for the public, operators, field crew and physical assets </w:t>
      </w:r>
    </w:p>
    <w:p w14:paraId="295BEA44" w14:textId="77777777" w:rsidR="00797870" w:rsidRDefault="00797870" w:rsidP="002104DC">
      <w:pPr>
        <w:pStyle w:val="ListParagraph"/>
        <w:numPr>
          <w:ilvl w:val="0"/>
          <w:numId w:val="27"/>
        </w:numPr>
        <w:jc w:val="both"/>
      </w:pPr>
      <w:r>
        <w:t xml:space="preserve">Secure from a load flow and stability perspective </w:t>
      </w:r>
    </w:p>
    <w:p w14:paraId="7F3BDEA9" w14:textId="77777777" w:rsidR="00797870" w:rsidRDefault="00797870" w:rsidP="002104DC">
      <w:pPr>
        <w:pStyle w:val="ListParagraph"/>
        <w:numPr>
          <w:ilvl w:val="0"/>
          <w:numId w:val="27"/>
        </w:numPr>
        <w:jc w:val="both"/>
      </w:pPr>
      <w:r>
        <w:t xml:space="preserve">Reliable, in that it is expected to be secure for the loss of any single element or multiple elements depending on the risk </w:t>
      </w:r>
    </w:p>
    <w:p w14:paraId="3B824200" w14:textId="77777777" w:rsidR="00797870" w:rsidRDefault="00797870" w:rsidP="002104DC">
      <w:pPr>
        <w:pStyle w:val="ListParagraph"/>
        <w:numPr>
          <w:ilvl w:val="0"/>
          <w:numId w:val="27"/>
        </w:numPr>
        <w:jc w:val="both"/>
      </w:pPr>
      <w:r>
        <w:t xml:space="preserve">Resilient in that it is expected to fail gracefully, and be easily restorable if required </w:t>
      </w:r>
    </w:p>
    <w:p w14:paraId="5771F0DD" w14:textId="33293F31" w:rsidR="00797870" w:rsidRDefault="00797870" w:rsidP="002104DC">
      <w:pPr>
        <w:pStyle w:val="ListParagraph"/>
        <w:numPr>
          <w:ilvl w:val="0"/>
          <w:numId w:val="27"/>
        </w:numPr>
        <w:jc w:val="both"/>
      </w:pPr>
      <w:r>
        <w:t xml:space="preserve">Economic in that is expected to drive value to the public and end consumers of electricity by minimising costs </w:t>
      </w:r>
    </w:p>
    <w:p w14:paraId="6CA3614E" w14:textId="6AFC529B" w:rsidR="00797870" w:rsidRDefault="00797870" w:rsidP="002104DC">
      <w:pPr>
        <w:pStyle w:val="ListParagraph"/>
        <w:numPr>
          <w:ilvl w:val="0"/>
          <w:numId w:val="27"/>
        </w:numPr>
        <w:jc w:val="both"/>
      </w:pPr>
      <w:r>
        <w:t xml:space="preserve">Sustainable in that it is intended to limit environmental damage in line with government regulations and polices. </w:t>
      </w:r>
    </w:p>
    <w:p w14:paraId="6CF9E5F0" w14:textId="05FF7880" w:rsidR="00893956" w:rsidRDefault="4C124E1D" w:rsidP="002104DC">
      <w:pPr>
        <w:pStyle w:val="ListParagraph"/>
        <w:numPr>
          <w:ilvl w:val="0"/>
          <w:numId w:val="27"/>
        </w:numPr>
        <w:jc w:val="both"/>
      </w:pPr>
      <w:r>
        <w:t xml:space="preserve">Facilitate network development means that outages for new capital projects for the expansion of the network, and new generation and demand resources, are facilitated. It also means that there is a link between operations and the planning of the network, whereby gaps are identified by planners through data analysis. </w:t>
      </w:r>
    </w:p>
    <w:p w14:paraId="72338237" w14:textId="34E1F04B" w:rsidR="0023684D" w:rsidRDefault="38122CD2" w:rsidP="004B25D2">
      <w:pPr>
        <w:pStyle w:val="Heading3"/>
      </w:pPr>
      <w:bookmarkStart w:id="35" w:name="_Toc82034939"/>
      <w:r>
        <w:t>CROF Vision</w:t>
      </w:r>
      <w:bookmarkEnd w:id="35"/>
      <w:r>
        <w:t xml:space="preserve"> </w:t>
      </w:r>
    </w:p>
    <w:p w14:paraId="20C027D7" w14:textId="712A0168" w:rsidR="00797870" w:rsidRPr="0023684D" w:rsidRDefault="00797870" w:rsidP="00797870">
      <w:pPr>
        <w:jc w:val="both"/>
        <w:rPr>
          <w:b/>
          <w:bCs/>
          <w:i/>
          <w:iCs/>
        </w:rPr>
      </w:pPr>
      <w:r>
        <w:t xml:space="preserve">All the pillars that underpin the CROF vision are aiming to fulfil </w:t>
      </w:r>
      <w:r w:rsidR="00F42D1C">
        <w:t>the purpose and to drive the</w:t>
      </w:r>
      <w:r>
        <w:t xml:space="preserve"> vision </w:t>
      </w:r>
      <w:r w:rsidR="00F42D1C">
        <w:t xml:space="preserve">of the CROF </w:t>
      </w:r>
      <w:r>
        <w:t>to become a reality.</w:t>
      </w:r>
    </w:p>
    <w:p w14:paraId="4C0FBCFE" w14:textId="4E711378" w:rsidR="00C34896" w:rsidRDefault="00797870" w:rsidP="00797870">
      <w:pPr>
        <w:jc w:val="both"/>
        <w:rPr>
          <w:b/>
          <w:bCs/>
        </w:rPr>
      </w:pPr>
      <w:r>
        <w:t xml:space="preserve">This can be an expansive vision of the future that may not exist (yet) but focuses attention on what the ongoing work and future system research is aiming to achieve. </w:t>
      </w:r>
      <w:r w:rsidR="4C124E1D">
        <w:t xml:space="preserve">In the CSIRO CROF roadmap, the </w:t>
      </w:r>
      <w:r w:rsidR="00F42D1C">
        <w:t xml:space="preserve">CROD </w:t>
      </w:r>
      <w:r w:rsidR="4C124E1D">
        <w:t xml:space="preserve">vision is </w:t>
      </w:r>
      <w:r w:rsidR="00F42D1C">
        <w:t>defined as</w:t>
      </w:r>
      <w:r w:rsidR="4C124E1D">
        <w:t>:</w:t>
      </w:r>
      <w:r w:rsidR="4C124E1D" w:rsidRPr="4C124E1D">
        <w:rPr>
          <w:b/>
          <w:bCs/>
        </w:rPr>
        <w:t xml:space="preserve"> </w:t>
      </w:r>
    </w:p>
    <w:p w14:paraId="30194E0E" w14:textId="12287341" w:rsidR="00C34896" w:rsidRPr="00F42D1C" w:rsidRDefault="00797870" w:rsidP="00C34896">
      <w:pPr>
        <w:jc w:val="center"/>
        <w:rPr>
          <w:sz w:val="28"/>
          <w:szCs w:val="28"/>
        </w:rPr>
      </w:pPr>
      <w:r w:rsidRPr="00F42D1C">
        <w:rPr>
          <w:b/>
          <w:bCs/>
          <w:sz w:val="28"/>
          <w:szCs w:val="28"/>
        </w:rPr>
        <w:t>O</w:t>
      </w:r>
      <w:r w:rsidRPr="00F42D1C">
        <w:rPr>
          <w:b/>
          <w:bCs/>
          <w:i/>
          <w:iCs/>
          <w:sz w:val="28"/>
          <w:szCs w:val="28"/>
        </w:rPr>
        <w:t>perators are Effective Supervisors of a More Automated Australian Power System</w:t>
      </w:r>
      <w:r w:rsidRPr="00F42D1C">
        <w:rPr>
          <w:sz w:val="28"/>
          <w:szCs w:val="28"/>
        </w:rPr>
        <w:t>.</w:t>
      </w:r>
    </w:p>
    <w:p w14:paraId="25A6FC44" w14:textId="3CE40CAC" w:rsidR="00C34896" w:rsidRDefault="00797870" w:rsidP="00797870">
      <w:pPr>
        <w:jc w:val="both"/>
      </w:pPr>
      <w:r>
        <w:lastRenderedPageBreak/>
        <w:t>The modifier of “more” is intended t</w:t>
      </w:r>
      <w:r w:rsidR="00C34896">
        <w:t>o</w:t>
      </w:r>
      <w:r>
        <w:t xml:space="preserve"> imply the </w:t>
      </w:r>
      <w:r w:rsidR="00F42D1C">
        <w:t xml:space="preserve">monitoring and control </w:t>
      </w:r>
      <w:r>
        <w:t>system</w:t>
      </w:r>
      <w:r w:rsidR="00F42D1C">
        <w:t>s</w:t>
      </w:r>
      <w:r>
        <w:t xml:space="preserve"> of today are highly automated</w:t>
      </w:r>
      <w:r w:rsidR="00F42D1C">
        <w:t xml:space="preserve"> as-is</w:t>
      </w:r>
      <w:r>
        <w:t xml:space="preserve">, </w:t>
      </w:r>
      <w:r w:rsidR="00F42D1C">
        <w:t xml:space="preserve">but that this </w:t>
      </w:r>
      <w:r>
        <w:t xml:space="preserve">is expected to increase in future as the underlying system and control </w:t>
      </w:r>
      <w:r w:rsidR="00F42D1C">
        <w:t xml:space="preserve">room </w:t>
      </w:r>
      <w:r>
        <w:t>tools evolve</w:t>
      </w:r>
      <w:r w:rsidR="00F42D1C">
        <w:t xml:space="preserve"> or are developed</w:t>
      </w:r>
      <w:r>
        <w:t xml:space="preserve">. </w:t>
      </w:r>
    </w:p>
    <w:p w14:paraId="568ADA4E" w14:textId="58967D22" w:rsidR="003A5204" w:rsidRDefault="00797870" w:rsidP="00640B0E">
      <w:pPr>
        <w:jc w:val="both"/>
      </w:pPr>
      <w:r>
        <w:t xml:space="preserve">The vision implies that operators will always be the key component of </w:t>
      </w:r>
      <w:r w:rsidR="00C34896">
        <w:t xml:space="preserve">the </w:t>
      </w:r>
      <w:r>
        <w:t xml:space="preserve">control room </w:t>
      </w:r>
      <w:r w:rsidR="00C34896">
        <w:t xml:space="preserve">in the future, </w:t>
      </w:r>
      <w:r>
        <w:t xml:space="preserve">but that through enhanced software tools, training with </w:t>
      </w:r>
      <w:r w:rsidR="00C34896">
        <w:t>simulators</w:t>
      </w:r>
      <w:r>
        <w:t xml:space="preserve"> and </w:t>
      </w:r>
      <w:r w:rsidR="00C34896">
        <w:t xml:space="preserve">the right hardware and facilities – situational awareness can be optimised to make operators effective supervisors of the more automated systems.  </w:t>
      </w:r>
      <w:r w:rsidR="003A5204">
        <w:br w:type="page"/>
      </w:r>
    </w:p>
    <w:p w14:paraId="2F1F41A4" w14:textId="4A2C1075" w:rsidR="00364B26" w:rsidRDefault="00B877F0" w:rsidP="004B25D2">
      <w:pPr>
        <w:pStyle w:val="Heading1"/>
      </w:pPr>
      <w:bookmarkStart w:id="36" w:name="_Toc82034940"/>
      <w:r>
        <w:lastRenderedPageBreak/>
        <w:t xml:space="preserve">Roadmap </w:t>
      </w:r>
      <w:r w:rsidR="00364B26">
        <w:t>Development</w:t>
      </w:r>
      <w:r w:rsidR="00F42D1C">
        <w:t xml:space="preserve"> and the CROF Functional Model</w:t>
      </w:r>
      <w:bookmarkEnd w:id="36"/>
    </w:p>
    <w:p w14:paraId="42D386D1" w14:textId="6B7E5963" w:rsidR="00654F5A" w:rsidRDefault="00654F5A" w:rsidP="00654F5A">
      <w:pPr>
        <w:rPr>
          <w:i/>
          <w:iCs/>
        </w:rPr>
      </w:pPr>
    </w:p>
    <w:p w14:paraId="574C460E" w14:textId="77777777" w:rsidR="00410041" w:rsidRDefault="00410041" w:rsidP="004B25D2">
      <w:pPr>
        <w:pStyle w:val="Heading2"/>
      </w:pPr>
      <w:bookmarkStart w:id="37" w:name="_Toc82034941"/>
      <w:r>
        <w:t>Process</w:t>
      </w:r>
      <w:bookmarkEnd w:id="37"/>
    </w:p>
    <w:p w14:paraId="3C0CD66B" w14:textId="2819480F" w:rsidR="00410041" w:rsidRDefault="2B00CB56" w:rsidP="00410041">
      <w:pPr>
        <w:jc w:val="both"/>
      </w:pPr>
      <w:r>
        <w:t xml:space="preserve">The development of the research plan first started with roundtable discussions with </w:t>
      </w:r>
      <w:r w:rsidR="00C464C4">
        <w:t xml:space="preserve">the </w:t>
      </w:r>
      <w:r>
        <w:t>various network service providers and system operators in Australia. These one-on-one interviews with key management and senior engineer</w:t>
      </w:r>
      <w:r w:rsidR="00C464C4">
        <w:t>ing and operations</w:t>
      </w:r>
      <w:r>
        <w:t xml:space="preserve"> personnel allowed for an establishment of the </w:t>
      </w:r>
      <w:r w:rsidR="00C464C4">
        <w:t>current state and the state of the art</w:t>
      </w:r>
      <w:r>
        <w:t xml:space="preserve">, in addition to bringing in input about challenges and problems to be addressed. </w:t>
      </w:r>
      <w:r w:rsidR="00410041">
        <w:t xml:space="preserve">Further, the substantial expertise and experience of the Electric Power Research Institute (EPRI) Transmission Operations and Planning (TO&amp;P) group is leveraged towards understanding system-specific control room technology, </w:t>
      </w:r>
      <w:r w:rsidR="00610667">
        <w:t>innovations,</w:t>
      </w:r>
      <w:r w:rsidR="00410041">
        <w:t xml:space="preserve"> and practices around the world and </w:t>
      </w:r>
      <w:r w:rsidR="00C464C4">
        <w:t xml:space="preserve">to communicating how these are </w:t>
      </w:r>
      <w:r w:rsidR="00410041">
        <w:t>appl</w:t>
      </w:r>
      <w:r w:rsidR="00C464C4">
        <w:t>ied i</w:t>
      </w:r>
      <w:r w:rsidR="00410041">
        <w:t xml:space="preserve">n practice. </w:t>
      </w:r>
    </w:p>
    <w:p w14:paraId="0589B738" w14:textId="4D87C8F6" w:rsidR="00410041" w:rsidRDefault="00410041" w:rsidP="00410041">
      <w:pPr>
        <w:jc w:val="both"/>
      </w:pPr>
      <w:r>
        <w:t>EPRI is at the forefront of developing research roadmaps, control room designs, reference guides, study methods and software tools for assessing system security for decades with a strong history of responding to the needs and challenges faced by utilities. Due to the nature of combination of elements in the power system, research items identified in this roadmap document may have to complemented by research items from the other topical areas for which research roadmaps are being developed.</w:t>
      </w:r>
    </w:p>
    <w:p w14:paraId="6601A1CC" w14:textId="3FE671BD" w:rsidR="00EA13BA" w:rsidRDefault="00EA13BA" w:rsidP="00410041">
      <w:pPr>
        <w:jc w:val="both"/>
      </w:pPr>
      <w:r>
        <w:t xml:space="preserve">The first step was development of </w:t>
      </w:r>
      <w:r w:rsidR="00BF0672">
        <w:t>the model and vision for the CROF (Chapter 2). Once this was established and document</w:t>
      </w:r>
      <w:r w:rsidR="00C464C4">
        <w:t>ed</w:t>
      </w:r>
      <w:r w:rsidR="00BF0672">
        <w:t xml:space="preserve">, </w:t>
      </w:r>
      <w:r>
        <w:t>a functional model, using work domain analysis</w:t>
      </w:r>
      <w:r w:rsidR="00BF0672">
        <w:t>, was developed and which is detailed in this section. Once the functional model was established</w:t>
      </w:r>
      <w:r w:rsidR="00C464C4">
        <w:t xml:space="preserve"> the roadmap for each of the CROF pillars could be developed (Chapter 4). At various stages of the process feedback on the research roadmap was sought from CSIRO, AEMO, the TNSPS and wider GPST community. </w:t>
      </w:r>
    </w:p>
    <w:p w14:paraId="35285580" w14:textId="147ADBA6" w:rsidR="00B877F0" w:rsidRDefault="00B877F0" w:rsidP="004B25D2">
      <w:pPr>
        <w:pStyle w:val="Heading2"/>
      </w:pPr>
      <w:bookmarkStart w:id="38" w:name="_Toc82034942"/>
      <w:r>
        <w:t xml:space="preserve">Stakeholder Engagement </w:t>
      </w:r>
      <w:r w:rsidR="00DD076C">
        <w:t xml:space="preserve">and Industry Activities </w:t>
      </w:r>
      <w:r>
        <w:t>– Existing States and Current Solutions</w:t>
      </w:r>
      <w:bookmarkEnd w:id="38"/>
    </w:p>
    <w:p w14:paraId="4D22FF04" w14:textId="4FF38AE5" w:rsidR="004904E4" w:rsidRDefault="050A275B" w:rsidP="00B877F0">
      <w:pPr>
        <w:jc w:val="both"/>
      </w:pPr>
      <w:r>
        <w:t xml:space="preserve">To determine the state of the art in the control rooms of the Australia companies, consultations were held with </w:t>
      </w:r>
      <w:r w:rsidR="004904E4">
        <w:t xml:space="preserve">the following organisations: </w:t>
      </w:r>
    </w:p>
    <w:p w14:paraId="4047AFC4" w14:textId="4796976B" w:rsidR="004904E4" w:rsidRDefault="050A275B" w:rsidP="004904E4">
      <w:pPr>
        <w:pStyle w:val="ListParagraph"/>
        <w:numPr>
          <w:ilvl w:val="0"/>
          <w:numId w:val="31"/>
        </w:numPr>
        <w:jc w:val="both"/>
      </w:pPr>
      <w:r>
        <w:t xml:space="preserve">AEMO </w:t>
      </w:r>
      <w:r w:rsidR="004904E4">
        <w:t>NEM</w:t>
      </w:r>
    </w:p>
    <w:p w14:paraId="4701E6CA" w14:textId="62EFB9CB" w:rsidR="004904E4" w:rsidRDefault="004904E4" w:rsidP="004904E4">
      <w:pPr>
        <w:pStyle w:val="ListParagraph"/>
        <w:numPr>
          <w:ilvl w:val="0"/>
          <w:numId w:val="31"/>
        </w:numPr>
        <w:jc w:val="both"/>
      </w:pPr>
      <w:r>
        <w:t>AEMO (Western Australia)</w:t>
      </w:r>
    </w:p>
    <w:p w14:paraId="59B7B68C" w14:textId="4773628C" w:rsidR="004904E4" w:rsidRDefault="004904E4" w:rsidP="004904E4">
      <w:pPr>
        <w:pStyle w:val="ListParagraph"/>
        <w:numPr>
          <w:ilvl w:val="0"/>
          <w:numId w:val="31"/>
        </w:numPr>
        <w:jc w:val="both"/>
      </w:pPr>
      <w:r>
        <w:t>AusNet Services (Victoria)</w:t>
      </w:r>
    </w:p>
    <w:p w14:paraId="162A37EF" w14:textId="493788CF" w:rsidR="004904E4" w:rsidRDefault="004904E4" w:rsidP="004904E4">
      <w:pPr>
        <w:pStyle w:val="ListParagraph"/>
        <w:numPr>
          <w:ilvl w:val="0"/>
          <w:numId w:val="31"/>
        </w:numPr>
        <w:jc w:val="both"/>
      </w:pPr>
      <w:r>
        <w:t xml:space="preserve">Electranet (South Australia) </w:t>
      </w:r>
    </w:p>
    <w:p w14:paraId="6BD6A50A" w14:textId="0B0E7F4F" w:rsidR="004904E4" w:rsidRDefault="004904E4" w:rsidP="004904E4">
      <w:pPr>
        <w:pStyle w:val="ListParagraph"/>
        <w:numPr>
          <w:ilvl w:val="0"/>
          <w:numId w:val="31"/>
        </w:numPr>
        <w:jc w:val="both"/>
      </w:pPr>
      <w:r>
        <w:t>Powerlink (Queensland)</w:t>
      </w:r>
    </w:p>
    <w:p w14:paraId="256D8020" w14:textId="5C6BE3CE" w:rsidR="004904E4" w:rsidRDefault="004904E4" w:rsidP="004904E4">
      <w:pPr>
        <w:pStyle w:val="ListParagraph"/>
        <w:numPr>
          <w:ilvl w:val="0"/>
          <w:numId w:val="31"/>
        </w:numPr>
        <w:jc w:val="both"/>
      </w:pPr>
      <w:r>
        <w:t>South Australia Power Networks (</w:t>
      </w:r>
      <w:r w:rsidR="00C464C4">
        <w:t xml:space="preserve">as </w:t>
      </w:r>
      <w:r>
        <w:t>a representative DNSP)</w:t>
      </w:r>
    </w:p>
    <w:p w14:paraId="55AE4FBF" w14:textId="77777777" w:rsidR="004904E4" w:rsidRDefault="004904E4" w:rsidP="004904E4">
      <w:pPr>
        <w:pStyle w:val="ListParagraph"/>
        <w:numPr>
          <w:ilvl w:val="0"/>
          <w:numId w:val="31"/>
        </w:numPr>
        <w:jc w:val="both"/>
      </w:pPr>
      <w:r>
        <w:t xml:space="preserve">Transgrid (New South Wales) </w:t>
      </w:r>
    </w:p>
    <w:p w14:paraId="1A224404" w14:textId="4589BA5E" w:rsidR="004904E4" w:rsidRDefault="050A275B" w:rsidP="004904E4">
      <w:pPr>
        <w:jc w:val="both"/>
        <w:rPr>
          <w:b/>
          <w:bCs/>
        </w:rPr>
      </w:pPr>
      <w:r>
        <w:lastRenderedPageBreak/>
        <w:t xml:space="preserve">Separate workshops with </w:t>
      </w:r>
      <w:r w:rsidR="00C464C4">
        <w:t xml:space="preserve">a </w:t>
      </w:r>
      <w:r>
        <w:t>consistent line of questioning</w:t>
      </w:r>
      <w:r w:rsidR="00C464C4">
        <w:t xml:space="preserve">, focussed on the pillars and gaps </w:t>
      </w:r>
      <w:r>
        <w:t xml:space="preserve">was established and notes taken. Clarifications were sought and received as required.  </w:t>
      </w:r>
      <w:r w:rsidR="00B877F0">
        <w:rPr>
          <w:b/>
          <w:bCs/>
        </w:rPr>
        <w:t>The consultation workshops with AEMO and the TNSPs are summarised</w:t>
      </w:r>
      <w:r w:rsidR="00C464C4">
        <w:rPr>
          <w:b/>
          <w:bCs/>
        </w:rPr>
        <w:t xml:space="preserve"> in</w:t>
      </w:r>
      <w:r w:rsidR="00B877F0">
        <w:rPr>
          <w:b/>
          <w:bCs/>
        </w:rPr>
        <w:t xml:space="preserve"> </w:t>
      </w:r>
      <w:r w:rsidR="00C464C4">
        <w:rPr>
          <w:b/>
          <w:bCs/>
        </w:rPr>
        <w:fldChar w:fldCharType="begin"/>
      </w:r>
      <w:r w:rsidR="00C464C4">
        <w:rPr>
          <w:b/>
          <w:bCs/>
        </w:rPr>
        <w:instrText xml:space="preserve"> REF _Ref82025768 \h </w:instrText>
      </w:r>
      <w:r w:rsidR="00C464C4">
        <w:rPr>
          <w:b/>
          <w:bCs/>
        </w:rPr>
      </w:r>
      <w:r w:rsidR="00C464C4">
        <w:rPr>
          <w:b/>
          <w:bCs/>
        </w:rPr>
        <w:fldChar w:fldCharType="separate"/>
      </w:r>
      <w:r w:rsidR="0068263C">
        <w:t xml:space="preserve">Table </w:t>
      </w:r>
      <w:r w:rsidR="0068263C">
        <w:rPr>
          <w:noProof/>
        </w:rPr>
        <w:t>3</w:t>
      </w:r>
      <w:r w:rsidR="0068263C">
        <w:noBreakHyphen/>
      </w:r>
      <w:r w:rsidR="0068263C">
        <w:rPr>
          <w:noProof/>
        </w:rPr>
        <w:t>1</w:t>
      </w:r>
      <w:r w:rsidR="00C464C4">
        <w:rPr>
          <w:b/>
          <w:bCs/>
        </w:rPr>
        <w:fldChar w:fldCharType="end"/>
      </w:r>
      <w:bookmarkStart w:id="39" w:name="_Ref74913175"/>
      <w:r w:rsidR="00C464C4">
        <w:rPr>
          <w:b/>
          <w:bCs/>
        </w:rPr>
        <w:t>.</w:t>
      </w:r>
    </w:p>
    <w:p w14:paraId="13A732A6" w14:textId="6290381E" w:rsidR="00B877F0" w:rsidRDefault="00B877F0" w:rsidP="0008589D">
      <w:pPr>
        <w:pStyle w:val="Caption"/>
      </w:pPr>
      <w:bookmarkStart w:id="40" w:name="_Ref82025768"/>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1</w:t>
      </w:r>
      <w:r>
        <w:fldChar w:fldCharType="end"/>
      </w:r>
      <w:bookmarkEnd w:id="39"/>
      <w:bookmarkEnd w:id="40"/>
      <w:r>
        <w:t xml:space="preserve"> Summary table of output of the workshops with AEMO and TNSPs on </w:t>
      </w:r>
      <w:r w:rsidR="00C464C4">
        <w:t>status</w:t>
      </w:r>
      <w:r>
        <w:t xml:space="preserve"> and gaps in capabilities</w:t>
      </w:r>
    </w:p>
    <w:tbl>
      <w:tblPr>
        <w:tblStyle w:val="PlainTable3"/>
        <w:tblW w:w="0" w:type="auto"/>
        <w:tblLook w:val="04A0" w:firstRow="1" w:lastRow="0" w:firstColumn="1" w:lastColumn="0" w:noHBand="0" w:noVBand="1"/>
      </w:tblPr>
      <w:tblGrid>
        <w:gridCol w:w="1636"/>
        <w:gridCol w:w="1824"/>
        <w:gridCol w:w="2006"/>
        <w:gridCol w:w="8482"/>
      </w:tblGrid>
      <w:tr w:rsidR="00B877F0" w14:paraId="25F1BC34" w14:textId="77777777" w:rsidTr="00C464C4">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1386" w:type="dxa"/>
            <w:tcBorders>
              <w:top w:val="single" w:sz="4" w:space="0" w:color="auto"/>
              <w:left w:val="single" w:sz="4" w:space="0" w:color="auto"/>
            </w:tcBorders>
          </w:tcPr>
          <w:p w14:paraId="104ED3F6" w14:textId="77777777" w:rsidR="00B877F0" w:rsidRDefault="00B877F0" w:rsidP="00BE317E">
            <w:pPr>
              <w:jc w:val="both"/>
            </w:pPr>
            <w:r>
              <w:t>CROF Pillar</w:t>
            </w:r>
          </w:p>
        </w:tc>
        <w:tc>
          <w:tcPr>
            <w:tcW w:w="1832" w:type="dxa"/>
            <w:tcBorders>
              <w:top w:val="single" w:sz="4" w:space="0" w:color="auto"/>
            </w:tcBorders>
          </w:tcPr>
          <w:p w14:paraId="3B264D0C" w14:textId="77777777" w:rsidR="00B877F0" w:rsidRDefault="00B877F0" w:rsidP="00BE317E">
            <w:pPr>
              <w:jc w:val="both"/>
              <w:cnfStyle w:val="100000000000" w:firstRow="1" w:lastRow="0" w:firstColumn="0" w:lastColumn="0" w:oddVBand="0" w:evenVBand="0" w:oddHBand="0" w:evenHBand="0" w:firstRowFirstColumn="0" w:firstRowLastColumn="0" w:lastRowFirstColumn="0" w:lastRowLastColumn="0"/>
            </w:pPr>
            <w:r>
              <w:t>Current Status AEMO</w:t>
            </w:r>
          </w:p>
        </w:tc>
        <w:tc>
          <w:tcPr>
            <w:tcW w:w="2022" w:type="dxa"/>
            <w:tcBorders>
              <w:top w:val="single" w:sz="4" w:space="0" w:color="auto"/>
            </w:tcBorders>
          </w:tcPr>
          <w:p w14:paraId="4766A68B" w14:textId="77777777" w:rsidR="00B877F0" w:rsidRDefault="00B877F0" w:rsidP="00BE317E">
            <w:pPr>
              <w:jc w:val="both"/>
              <w:cnfStyle w:val="100000000000" w:firstRow="1" w:lastRow="0" w:firstColumn="0" w:lastColumn="0" w:oddVBand="0" w:evenVBand="0" w:oddHBand="0" w:evenHBand="0" w:firstRowFirstColumn="0" w:firstRowLastColumn="0" w:lastRowFirstColumn="0" w:lastRowLastColumn="0"/>
            </w:pPr>
            <w:r>
              <w:t>Current Status TNSP</w:t>
            </w:r>
          </w:p>
        </w:tc>
        <w:tc>
          <w:tcPr>
            <w:tcW w:w="8647" w:type="dxa"/>
            <w:tcBorders>
              <w:top w:val="single" w:sz="4" w:space="0" w:color="auto"/>
              <w:right w:val="single" w:sz="4" w:space="0" w:color="auto"/>
            </w:tcBorders>
          </w:tcPr>
          <w:p w14:paraId="480FEC86" w14:textId="77777777" w:rsidR="00B877F0" w:rsidRDefault="00B877F0" w:rsidP="00BE317E">
            <w:pPr>
              <w:jc w:val="both"/>
              <w:cnfStyle w:val="100000000000" w:firstRow="1" w:lastRow="0" w:firstColumn="0" w:lastColumn="0" w:oddVBand="0" w:evenVBand="0" w:oddHBand="0" w:evenHBand="0" w:firstRowFirstColumn="0" w:firstRowLastColumn="0" w:lastRowFirstColumn="0" w:lastRowLastColumn="0"/>
            </w:pPr>
            <w:r>
              <w:t>Gaps (EPRI Project Team Preliminary Assessment)</w:t>
            </w:r>
          </w:p>
        </w:tc>
      </w:tr>
      <w:tr w:rsidR="00B877F0" w14:paraId="542E3693" w14:textId="77777777" w:rsidTr="00C464C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86" w:type="dxa"/>
            <w:tcBorders>
              <w:left w:val="single" w:sz="4" w:space="0" w:color="auto"/>
            </w:tcBorders>
          </w:tcPr>
          <w:p w14:paraId="45CDE378" w14:textId="77777777" w:rsidR="00B877F0" w:rsidRDefault="00B877F0" w:rsidP="00BE317E">
            <w:pPr>
              <w:jc w:val="both"/>
            </w:pPr>
            <w:r>
              <w:t>Functions</w:t>
            </w:r>
          </w:p>
        </w:tc>
        <w:tc>
          <w:tcPr>
            <w:tcW w:w="1832" w:type="dxa"/>
          </w:tcPr>
          <w:p w14:paraId="069C3E80" w14:textId="3CEFB47A"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See Functional model 3.</w:t>
            </w:r>
            <w:r w:rsidR="00DD076C">
              <w:t>4</w:t>
            </w:r>
          </w:p>
        </w:tc>
        <w:tc>
          <w:tcPr>
            <w:tcW w:w="2022" w:type="dxa"/>
          </w:tcPr>
          <w:p w14:paraId="3316680D" w14:textId="5BD3E143"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See Functional model in section 3.</w:t>
            </w:r>
            <w:r w:rsidR="003F2195">
              <w:t>4</w:t>
            </w:r>
          </w:p>
        </w:tc>
        <w:tc>
          <w:tcPr>
            <w:tcW w:w="8647" w:type="dxa"/>
            <w:tcBorders>
              <w:right w:val="single" w:sz="4" w:space="0" w:color="auto"/>
            </w:tcBorders>
          </w:tcPr>
          <w:p w14:paraId="7DA2935C" w14:textId="77777777" w:rsidR="00B877F0" w:rsidRDefault="00B877F0" w:rsidP="002104DC">
            <w:pPr>
              <w:pStyle w:val="ListParagraph"/>
              <w:numPr>
                <w:ilvl w:val="0"/>
                <w:numId w:val="12"/>
              </w:numPr>
              <w:ind w:left="316"/>
              <w:jc w:val="both"/>
              <w:cnfStyle w:val="000000100000" w:firstRow="0" w:lastRow="0" w:firstColumn="0" w:lastColumn="0" w:oddVBand="0" w:evenVBand="0" w:oddHBand="1" w:evenHBand="0" w:firstRowFirstColumn="0" w:firstRowLastColumn="0" w:lastRowFirstColumn="0" w:lastRowLastColumn="0"/>
            </w:pPr>
            <w:r>
              <w:t xml:space="preserve">Demarcation between AMEO, TNSPs, DNSPs to be defined with oversight. </w:t>
            </w:r>
          </w:p>
          <w:p w14:paraId="60FC2C0D" w14:textId="77777777" w:rsidR="00B877F0" w:rsidRDefault="00B877F0" w:rsidP="002104DC">
            <w:pPr>
              <w:pStyle w:val="ListParagraph"/>
              <w:numPr>
                <w:ilvl w:val="0"/>
                <w:numId w:val="12"/>
              </w:numPr>
              <w:ind w:left="316"/>
              <w:jc w:val="both"/>
              <w:cnfStyle w:val="000000100000" w:firstRow="0" w:lastRow="0" w:firstColumn="0" w:lastColumn="0" w:oddVBand="0" w:evenVBand="0" w:oddHBand="1" w:evenHBand="0" w:firstRowFirstColumn="0" w:firstRowLastColumn="0" w:lastRowFirstColumn="0" w:lastRowLastColumn="0"/>
            </w:pPr>
            <w:r>
              <w:t xml:space="preserve">System management complexity will increase. </w:t>
            </w:r>
          </w:p>
          <w:p w14:paraId="4532E3D6" w14:textId="77777777" w:rsidR="00B877F0" w:rsidRDefault="00B877F0" w:rsidP="002104DC">
            <w:pPr>
              <w:pStyle w:val="ListParagraph"/>
              <w:numPr>
                <w:ilvl w:val="0"/>
                <w:numId w:val="12"/>
              </w:numPr>
              <w:ind w:left="316"/>
              <w:jc w:val="both"/>
              <w:cnfStyle w:val="000000100000" w:firstRow="0" w:lastRow="0" w:firstColumn="0" w:lastColumn="0" w:oddVBand="0" w:evenVBand="0" w:oddHBand="1" w:evenHBand="0" w:firstRowFirstColumn="0" w:firstRowLastColumn="0" w:lastRowFirstColumn="0" w:lastRowLastColumn="0"/>
            </w:pPr>
            <w:r>
              <w:t xml:space="preserve">Asset monitoring teams working closer to real time. </w:t>
            </w:r>
          </w:p>
          <w:p w14:paraId="4C5B5EE9" w14:textId="77777777" w:rsidR="00B877F0" w:rsidRDefault="00B877F0" w:rsidP="002104DC">
            <w:pPr>
              <w:pStyle w:val="ListParagraph"/>
              <w:numPr>
                <w:ilvl w:val="0"/>
                <w:numId w:val="12"/>
              </w:numPr>
              <w:ind w:left="316"/>
              <w:jc w:val="both"/>
              <w:cnfStyle w:val="000000100000" w:firstRow="0" w:lastRow="0" w:firstColumn="0" w:lastColumn="0" w:oddVBand="0" w:evenVBand="0" w:oddHBand="1" w:evenHBand="0" w:firstRowFirstColumn="0" w:firstRowLastColumn="0" w:lastRowFirstColumn="0" w:lastRowLastColumn="0"/>
            </w:pPr>
            <w:r>
              <w:t xml:space="preserve">Workload assessments to inform functions </w:t>
            </w:r>
          </w:p>
          <w:p w14:paraId="6854E623" w14:textId="77777777" w:rsidR="00B877F0" w:rsidRDefault="00B877F0" w:rsidP="002104DC">
            <w:pPr>
              <w:pStyle w:val="ListParagraph"/>
              <w:numPr>
                <w:ilvl w:val="0"/>
                <w:numId w:val="12"/>
              </w:numPr>
              <w:ind w:left="316"/>
              <w:jc w:val="both"/>
              <w:cnfStyle w:val="000000100000" w:firstRow="0" w:lastRow="0" w:firstColumn="0" w:lastColumn="0" w:oddVBand="0" w:evenVBand="0" w:oddHBand="1" w:evenHBand="0" w:firstRowFirstColumn="0" w:firstRowLastColumn="0" w:lastRowFirstColumn="0" w:lastRowLastColumn="0"/>
            </w:pPr>
            <w:r>
              <w:t xml:space="preserve">Potential for dedicated renewables, demand response desks </w:t>
            </w:r>
          </w:p>
          <w:p w14:paraId="1C0DB039" w14:textId="77777777" w:rsidR="00B877F0" w:rsidRDefault="00B877F0" w:rsidP="002104DC">
            <w:pPr>
              <w:pStyle w:val="ListParagraph"/>
              <w:numPr>
                <w:ilvl w:val="0"/>
                <w:numId w:val="12"/>
              </w:numPr>
              <w:ind w:left="316"/>
              <w:jc w:val="both"/>
              <w:cnfStyle w:val="000000100000" w:firstRow="0" w:lastRow="0" w:firstColumn="0" w:lastColumn="0" w:oddVBand="0" w:evenVBand="0" w:oddHBand="1" w:evenHBand="0" w:firstRowFirstColumn="0" w:firstRowLastColumn="0" w:lastRowFirstColumn="0" w:lastRowLastColumn="0"/>
            </w:pPr>
            <w:r>
              <w:t>Potential for security management desk in coordination with AEMO (reliability coordinator)</w:t>
            </w:r>
          </w:p>
        </w:tc>
      </w:tr>
      <w:tr w:rsidR="00DD076C" w14:paraId="28275A1E" w14:textId="77777777" w:rsidTr="00C464C4">
        <w:tc>
          <w:tcPr>
            <w:cnfStyle w:val="001000000000" w:firstRow="0" w:lastRow="0" w:firstColumn="1" w:lastColumn="0" w:oddVBand="0" w:evenVBand="0" w:oddHBand="0" w:evenHBand="0" w:firstRowFirstColumn="0" w:firstRowLastColumn="0" w:lastRowFirstColumn="0" w:lastRowLastColumn="0"/>
            <w:tcW w:w="1386" w:type="dxa"/>
            <w:tcBorders>
              <w:left w:val="single" w:sz="4" w:space="0" w:color="auto"/>
            </w:tcBorders>
          </w:tcPr>
          <w:p w14:paraId="62D196F5" w14:textId="3FE36DF8" w:rsidR="00DD076C" w:rsidRDefault="00DD076C" w:rsidP="00DD076C">
            <w:pPr>
              <w:jc w:val="both"/>
            </w:pPr>
            <w:r>
              <w:t>Data Models and Streaming Data</w:t>
            </w:r>
          </w:p>
        </w:tc>
        <w:tc>
          <w:tcPr>
            <w:tcW w:w="1832" w:type="dxa"/>
          </w:tcPr>
          <w:p w14:paraId="1D991C42" w14:textId="12FEA028" w:rsidR="00DD076C" w:rsidRDefault="00DD076C" w:rsidP="00DD076C">
            <w:pPr>
              <w:jc w:val="both"/>
              <w:cnfStyle w:val="000000000000" w:firstRow="0" w:lastRow="0" w:firstColumn="0" w:lastColumn="0" w:oddVBand="0" w:evenVBand="0" w:oddHBand="0" w:evenHBand="0" w:firstRowFirstColumn="0" w:firstRowLastColumn="0" w:lastRowFirstColumn="0" w:lastRowLastColumn="0"/>
            </w:pPr>
            <w:r>
              <w:t>ICCP to TNSPs, Synchrophasor systems</w:t>
            </w:r>
          </w:p>
        </w:tc>
        <w:tc>
          <w:tcPr>
            <w:tcW w:w="2022" w:type="dxa"/>
          </w:tcPr>
          <w:p w14:paraId="4D52E8EF" w14:textId="77777777" w:rsidR="00DD076C" w:rsidRDefault="00DD076C" w:rsidP="00DD076C">
            <w:pPr>
              <w:jc w:val="both"/>
              <w:cnfStyle w:val="000000000000" w:firstRow="0" w:lastRow="0" w:firstColumn="0" w:lastColumn="0" w:oddVBand="0" w:evenVBand="0" w:oddHBand="0" w:evenHBand="0" w:firstRowFirstColumn="0" w:firstRowLastColumn="0" w:lastRowFirstColumn="0" w:lastRowLastColumn="0"/>
            </w:pPr>
            <w:r>
              <w:t xml:space="preserve">EMS models updated with new connections as required. </w:t>
            </w:r>
          </w:p>
          <w:p w14:paraId="15DDCEFF" w14:textId="00BF00D4" w:rsidR="00DD076C" w:rsidRDefault="00DD076C" w:rsidP="00DD076C">
            <w:pPr>
              <w:jc w:val="both"/>
              <w:cnfStyle w:val="000000000000" w:firstRow="0" w:lastRow="0" w:firstColumn="0" w:lastColumn="0" w:oddVBand="0" w:evenVBand="0" w:oddHBand="0" w:evenHBand="0" w:firstRowFirstColumn="0" w:firstRowLastColumn="0" w:lastRowFirstColumn="0" w:lastRowLastColumn="0"/>
            </w:pPr>
            <w:r>
              <w:t>Some have alarm philosophy and structured processes around alarm integration</w:t>
            </w:r>
          </w:p>
        </w:tc>
        <w:tc>
          <w:tcPr>
            <w:tcW w:w="8647" w:type="dxa"/>
            <w:tcBorders>
              <w:right w:val="single" w:sz="4" w:space="0" w:color="auto"/>
            </w:tcBorders>
          </w:tcPr>
          <w:p w14:paraId="3A8F7CFD" w14:textId="77777777" w:rsidR="00DD076C" w:rsidRDefault="00DD076C" w:rsidP="002104DC">
            <w:pPr>
              <w:pStyle w:val="ListParagraph"/>
              <w:numPr>
                <w:ilvl w:val="0"/>
                <w:numId w:val="15"/>
              </w:numPr>
              <w:ind w:left="316"/>
              <w:jc w:val="both"/>
              <w:cnfStyle w:val="000000000000" w:firstRow="0" w:lastRow="0" w:firstColumn="0" w:lastColumn="0" w:oddVBand="0" w:evenVBand="0" w:oddHBand="0" w:evenHBand="0" w:firstRowFirstColumn="0" w:firstRowLastColumn="0" w:lastRowFirstColumn="0" w:lastRowLastColumn="0"/>
            </w:pPr>
            <w:r>
              <w:t xml:space="preserve">Visibility of DER in some areas especially DNSP networks areas </w:t>
            </w:r>
          </w:p>
          <w:p w14:paraId="2DBAC3B0" w14:textId="77777777" w:rsidR="00DD076C" w:rsidRDefault="00DD076C" w:rsidP="002104DC">
            <w:pPr>
              <w:pStyle w:val="ListParagraph"/>
              <w:numPr>
                <w:ilvl w:val="0"/>
                <w:numId w:val="15"/>
              </w:numPr>
              <w:ind w:left="316"/>
              <w:jc w:val="both"/>
              <w:cnfStyle w:val="000000000000" w:firstRow="0" w:lastRow="0" w:firstColumn="0" w:lastColumn="0" w:oddVBand="0" w:evenVBand="0" w:oddHBand="0" w:evenHBand="0" w:firstRowFirstColumn="0" w:firstRowLastColumn="0" w:lastRowFirstColumn="0" w:lastRowLastColumn="0"/>
            </w:pPr>
            <w:r>
              <w:t>Alignment with EMT models for real time EMS systems and tools</w:t>
            </w:r>
          </w:p>
          <w:p w14:paraId="70F20AB4" w14:textId="77777777" w:rsidR="00DD076C" w:rsidRDefault="00DD076C" w:rsidP="002104DC">
            <w:pPr>
              <w:pStyle w:val="ListParagraph"/>
              <w:numPr>
                <w:ilvl w:val="0"/>
                <w:numId w:val="15"/>
              </w:numPr>
              <w:ind w:left="316"/>
              <w:jc w:val="both"/>
              <w:cnfStyle w:val="000000000000" w:firstRow="0" w:lastRow="0" w:firstColumn="0" w:lastColumn="0" w:oddVBand="0" w:evenVBand="0" w:oddHBand="0" w:evenHBand="0" w:firstRowFirstColumn="0" w:firstRowLastColumn="0" w:lastRowFirstColumn="0" w:lastRowLastColumn="0"/>
            </w:pPr>
            <w:r>
              <w:t>Single source of truth for models and data</w:t>
            </w:r>
          </w:p>
          <w:p w14:paraId="10919E72" w14:textId="77777777" w:rsidR="00DD076C" w:rsidRDefault="00DD076C" w:rsidP="002104DC">
            <w:pPr>
              <w:pStyle w:val="ListParagraph"/>
              <w:numPr>
                <w:ilvl w:val="0"/>
                <w:numId w:val="15"/>
              </w:numPr>
              <w:ind w:left="316"/>
              <w:jc w:val="both"/>
              <w:cnfStyle w:val="000000000000" w:firstRow="0" w:lastRow="0" w:firstColumn="0" w:lastColumn="0" w:oddVBand="0" w:evenVBand="0" w:oddHBand="0" w:evenHBand="0" w:firstRowFirstColumn="0" w:firstRowLastColumn="0" w:lastRowFirstColumn="0" w:lastRowLastColumn="0"/>
            </w:pPr>
            <w:r>
              <w:t>Efficient way to model new elements of network across systems</w:t>
            </w:r>
          </w:p>
          <w:p w14:paraId="3D78230D" w14:textId="77777777" w:rsidR="00DD076C" w:rsidRDefault="00DD076C" w:rsidP="002104DC">
            <w:pPr>
              <w:pStyle w:val="ListParagraph"/>
              <w:numPr>
                <w:ilvl w:val="0"/>
                <w:numId w:val="15"/>
              </w:numPr>
              <w:ind w:left="316"/>
              <w:jc w:val="both"/>
              <w:cnfStyle w:val="000000000000" w:firstRow="0" w:lastRow="0" w:firstColumn="0" w:lastColumn="0" w:oddVBand="0" w:evenVBand="0" w:oddHBand="0" w:evenHBand="0" w:firstRowFirstColumn="0" w:firstRowLastColumn="0" w:lastRowFirstColumn="0" w:lastRowLastColumn="0"/>
            </w:pPr>
            <w:r>
              <w:t xml:space="preserve">Standardised approach to alarm management with philosophy categorisation. </w:t>
            </w:r>
          </w:p>
          <w:p w14:paraId="44E586EF" w14:textId="77777777" w:rsidR="00DD076C" w:rsidRDefault="00DD076C" w:rsidP="002104DC">
            <w:pPr>
              <w:pStyle w:val="ListParagraph"/>
              <w:numPr>
                <w:ilvl w:val="0"/>
                <w:numId w:val="15"/>
              </w:numPr>
              <w:ind w:left="316"/>
              <w:jc w:val="both"/>
              <w:cnfStyle w:val="000000000000" w:firstRow="0" w:lastRow="0" w:firstColumn="0" w:lastColumn="0" w:oddVBand="0" w:evenVBand="0" w:oddHBand="0" w:evenHBand="0" w:firstRowFirstColumn="0" w:firstRowLastColumn="0" w:lastRowFirstColumn="0" w:lastRowLastColumn="0"/>
            </w:pPr>
            <w:r>
              <w:t>Standardised structure for alarm and data points in power system to allow AI/ML analytics</w:t>
            </w:r>
          </w:p>
          <w:p w14:paraId="3476572A" w14:textId="77777777" w:rsidR="00DD076C" w:rsidRDefault="00DD076C" w:rsidP="002104DC">
            <w:pPr>
              <w:pStyle w:val="ListParagraph"/>
              <w:numPr>
                <w:ilvl w:val="0"/>
                <w:numId w:val="15"/>
              </w:numPr>
              <w:ind w:left="316"/>
              <w:jc w:val="both"/>
              <w:cnfStyle w:val="000000000000" w:firstRow="0" w:lastRow="0" w:firstColumn="0" w:lastColumn="0" w:oddVBand="0" w:evenVBand="0" w:oddHBand="0" w:evenHBand="0" w:firstRowFirstColumn="0" w:firstRowLastColumn="0" w:lastRowFirstColumn="0" w:lastRowLastColumn="0"/>
            </w:pPr>
            <w:r>
              <w:t>Modelling of protection, SPS, RAS in control centre tools</w:t>
            </w:r>
          </w:p>
          <w:p w14:paraId="3AFAC604" w14:textId="77777777" w:rsidR="00DD076C" w:rsidRDefault="00DD076C" w:rsidP="002104DC">
            <w:pPr>
              <w:pStyle w:val="ListParagraph"/>
              <w:numPr>
                <w:ilvl w:val="0"/>
                <w:numId w:val="15"/>
              </w:numPr>
              <w:ind w:left="316"/>
              <w:jc w:val="both"/>
              <w:cnfStyle w:val="000000000000" w:firstRow="0" w:lastRow="0" w:firstColumn="0" w:lastColumn="0" w:oddVBand="0" w:evenVBand="0" w:oddHBand="0" w:evenHBand="0" w:firstRowFirstColumn="0" w:firstRowLastColumn="0" w:lastRowFirstColumn="0" w:lastRowLastColumn="0"/>
            </w:pPr>
            <w:r>
              <w:t xml:space="preserve">Standardised structure for asset data points on system for AI/ML analytics </w:t>
            </w:r>
          </w:p>
          <w:p w14:paraId="418B668A" w14:textId="77777777" w:rsidR="00DD076C" w:rsidRDefault="00DD076C" w:rsidP="002104DC">
            <w:pPr>
              <w:pStyle w:val="ListParagraph"/>
              <w:numPr>
                <w:ilvl w:val="0"/>
                <w:numId w:val="15"/>
              </w:numPr>
              <w:ind w:left="316"/>
              <w:jc w:val="both"/>
              <w:cnfStyle w:val="000000000000" w:firstRow="0" w:lastRow="0" w:firstColumn="0" w:lastColumn="0" w:oddVBand="0" w:evenVBand="0" w:oddHBand="0" w:evenHBand="0" w:firstRowFirstColumn="0" w:firstRowLastColumn="0" w:lastRowFirstColumn="0" w:lastRowLastColumn="0"/>
            </w:pPr>
            <w:r>
              <w:t xml:space="preserve">Data management and governance on real time system data. Schema for what alarms go to control room. </w:t>
            </w:r>
          </w:p>
          <w:p w14:paraId="795AB6E5" w14:textId="1BE982DE" w:rsidR="00DD076C" w:rsidRDefault="00DD076C" w:rsidP="002104DC">
            <w:pPr>
              <w:pStyle w:val="ListParagraph"/>
              <w:numPr>
                <w:ilvl w:val="0"/>
                <w:numId w:val="13"/>
              </w:numPr>
              <w:ind w:left="316"/>
              <w:jc w:val="both"/>
              <w:cnfStyle w:val="000000000000" w:firstRow="0" w:lastRow="0" w:firstColumn="0" w:lastColumn="0" w:oddVBand="0" w:evenVBand="0" w:oddHBand="0" w:evenHBand="0" w:firstRowFirstColumn="0" w:firstRowLastColumn="0" w:lastRowFirstColumn="0" w:lastRowLastColumn="0"/>
            </w:pPr>
            <w:r>
              <w:t xml:space="preserve">Standardised approach to outage management data across all companies </w:t>
            </w:r>
          </w:p>
        </w:tc>
      </w:tr>
      <w:tr w:rsidR="00B877F0" w14:paraId="2A0F9F07" w14:textId="77777777" w:rsidTr="00C464C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86" w:type="dxa"/>
            <w:tcBorders>
              <w:left w:val="single" w:sz="4" w:space="0" w:color="auto"/>
            </w:tcBorders>
          </w:tcPr>
          <w:p w14:paraId="0BF08444" w14:textId="56C657F9" w:rsidR="00B877F0" w:rsidRDefault="00B877F0" w:rsidP="00BE317E">
            <w:pPr>
              <w:jc w:val="both"/>
            </w:pPr>
            <w:r>
              <w:t>EMS</w:t>
            </w:r>
            <w:r w:rsidR="00DD076C">
              <w:t xml:space="preserve"> / SCADA</w:t>
            </w:r>
          </w:p>
        </w:tc>
        <w:tc>
          <w:tcPr>
            <w:tcW w:w="1832" w:type="dxa"/>
          </w:tcPr>
          <w:p w14:paraId="250ED688"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Tool for RTCA, SE, Alarming DSA integration, manual studies for Ops Planning</w:t>
            </w:r>
          </w:p>
        </w:tc>
        <w:tc>
          <w:tcPr>
            <w:tcW w:w="2022" w:type="dxa"/>
          </w:tcPr>
          <w:p w14:paraId="4548F13A"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 xml:space="preserve">3 of 4 are in process of upgrading. </w:t>
            </w:r>
          </w:p>
          <w:p w14:paraId="1A5B2566"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Primarily switching, monitoring, alarm management</w:t>
            </w:r>
          </w:p>
        </w:tc>
        <w:tc>
          <w:tcPr>
            <w:tcW w:w="8647" w:type="dxa"/>
            <w:tcBorders>
              <w:right w:val="single" w:sz="4" w:space="0" w:color="auto"/>
            </w:tcBorders>
          </w:tcPr>
          <w:p w14:paraId="35B6800A" w14:textId="77777777" w:rsidR="00B877F0" w:rsidRDefault="00B877F0" w:rsidP="002104DC">
            <w:pPr>
              <w:pStyle w:val="ListParagraph"/>
              <w:numPr>
                <w:ilvl w:val="0"/>
                <w:numId w:val="13"/>
              </w:numPr>
              <w:ind w:left="316"/>
              <w:jc w:val="both"/>
              <w:cnfStyle w:val="000000100000" w:firstRow="0" w:lastRow="0" w:firstColumn="0" w:lastColumn="0" w:oddVBand="0" w:evenVBand="0" w:oddHBand="1" w:evenHBand="0" w:firstRowFirstColumn="0" w:firstRowLastColumn="0" w:lastRowFirstColumn="0" w:lastRowLastColumn="0"/>
            </w:pPr>
            <w:r>
              <w:t xml:space="preserve">Faster study capability, </w:t>
            </w:r>
          </w:p>
          <w:p w14:paraId="355ACC23" w14:textId="77777777" w:rsidR="00B877F0" w:rsidRDefault="00B877F0" w:rsidP="002104DC">
            <w:pPr>
              <w:pStyle w:val="ListParagraph"/>
              <w:numPr>
                <w:ilvl w:val="0"/>
                <w:numId w:val="13"/>
              </w:numPr>
              <w:ind w:left="316"/>
              <w:jc w:val="both"/>
              <w:cnfStyle w:val="000000100000" w:firstRow="0" w:lastRow="0" w:firstColumn="0" w:lastColumn="0" w:oddVBand="0" w:evenVBand="0" w:oddHBand="1" w:evenHBand="0" w:firstRowFirstColumn="0" w:firstRowLastColumn="0" w:lastRowFirstColumn="0" w:lastRowLastColumn="0"/>
            </w:pPr>
            <w:r>
              <w:t xml:space="preserve">Stronger engineering capability especially load flow, contingency analysis </w:t>
            </w:r>
          </w:p>
          <w:p w14:paraId="77561FA5" w14:textId="77777777" w:rsidR="00B877F0" w:rsidRDefault="00B877F0" w:rsidP="002104DC">
            <w:pPr>
              <w:pStyle w:val="ListParagraph"/>
              <w:numPr>
                <w:ilvl w:val="0"/>
                <w:numId w:val="13"/>
              </w:numPr>
              <w:ind w:left="316"/>
              <w:jc w:val="both"/>
              <w:cnfStyle w:val="000000100000" w:firstRow="0" w:lastRow="0" w:firstColumn="0" w:lastColumn="0" w:oddVBand="0" w:evenVBand="0" w:oddHBand="1" w:evenHBand="0" w:firstRowFirstColumn="0" w:firstRowLastColumn="0" w:lastRowFirstColumn="0" w:lastRowLastColumn="0"/>
            </w:pPr>
            <w:r>
              <w:t xml:space="preserve">Interoperability between systems </w:t>
            </w:r>
          </w:p>
          <w:p w14:paraId="3E090157" w14:textId="77777777" w:rsidR="00B877F0" w:rsidRDefault="00B877F0" w:rsidP="002104DC">
            <w:pPr>
              <w:pStyle w:val="ListParagraph"/>
              <w:numPr>
                <w:ilvl w:val="0"/>
                <w:numId w:val="13"/>
              </w:numPr>
              <w:ind w:left="316"/>
              <w:jc w:val="both"/>
              <w:cnfStyle w:val="000000100000" w:firstRow="0" w:lastRow="0" w:firstColumn="0" w:lastColumn="0" w:oddVBand="0" w:evenVBand="0" w:oddHBand="1" w:evenHBand="0" w:firstRowFirstColumn="0" w:firstRowLastColumn="0" w:lastRowFirstColumn="0" w:lastRowLastColumn="0"/>
            </w:pPr>
            <w:r>
              <w:t xml:space="preserve">System strength assessments, </w:t>
            </w:r>
          </w:p>
          <w:p w14:paraId="7A853EF1" w14:textId="77777777" w:rsidR="00B877F0" w:rsidRDefault="00B877F0" w:rsidP="002104DC">
            <w:pPr>
              <w:pStyle w:val="ListParagraph"/>
              <w:numPr>
                <w:ilvl w:val="0"/>
                <w:numId w:val="13"/>
              </w:numPr>
              <w:ind w:left="316"/>
              <w:jc w:val="both"/>
              <w:cnfStyle w:val="000000100000" w:firstRow="0" w:lastRow="0" w:firstColumn="0" w:lastColumn="0" w:oddVBand="0" w:evenVBand="0" w:oddHBand="1" w:evenHBand="0" w:firstRowFirstColumn="0" w:firstRowLastColumn="0" w:lastRowFirstColumn="0" w:lastRowLastColumn="0"/>
            </w:pPr>
            <w:r>
              <w:t xml:space="preserve">Automation of manual processes, </w:t>
            </w:r>
          </w:p>
          <w:p w14:paraId="64CCA9AC" w14:textId="77777777" w:rsidR="00B877F0" w:rsidRDefault="00B877F0" w:rsidP="002104DC">
            <w:pPr>
              <w:pStyle w:val="ListParagraph"/>
              <w:numPr>
                <w:ilvl w:val="0"/>
                <w:numId w:val="13"/>
              </w:numPr>
              <w:ind w:left="316"/>
              <w:jc w:val="both"/>
              <w:cnfStyle w:val="000000100000" w:firstRow="0" w:lastRow="0" w:firstColumn="0" w:lastColumn="0" w:oddVBand="0" w:evenVBand="0" w:oddHBand="1" w:evenHBand="0" w:firstRowFirstColumn="0" w:firstRowLastColumn="0" w:lastRowFirstColumn="0" w:lastRowLastColumn="0"/>
            </w:pPr>
            <w:r>
              <w:t xml:space="preserve">Alarm intelligence, </w:t>
            </w:r>
          </w:p>
          <w:p w14:paraId="1A960AB9" w14:textId="77777777" w:rsidR="00B877F0" w:rsidRDefault="00B877F0" w:rsidP="002104DC">
            <w:pPr>
              <w:pStyle w:val="ListParagraph"/>
              <w:numPr>
                <w:ilvl w:val="0"/>
                <w:numId w:val="13"/>
              </w:numPr>
              <w:ind w:left="316"/>
              <w:jc w:val="both"/>
              <w:cnfStyle w:val="000000100000" w:firstRow="0" w:lastRow="0" w:firstColumn="0" w:lastColumn="0" w:oddVBand="0" w:evenVBand="0" w:oddHBand="1" w:evenHBand="0" w:firstRowFirstColumn="0" w:firstRowLastColumn="0" w:lastRowFirstColumn="0" w:lastRowLastColumn="0"/>
            </w:pPr>
            <w:r>
              <w:t xml:space="preserve">Asset monitoring intelligence, </w:t>
            </w:r>
          </w:p>
          <w:p w14:paraId="09260984" w14:textId="77777777" w:rsidR="00B877F0" w:rsidRDefault="00B877F0" w:rsidP="002104DC">
            <w:pPr>
              <w:pStyle w:val="ListParagraph"/>
              <w:numPr>
                <w:ilvl w:val="0"/>
                <w:numId w:val="13"/>
              </w:numPr>
              <w:ind w:left="316"/>
              <w:jc w:val="both"/>
              <w:cnfStyle w:val="000000100000" w:firstRow="0" w:lastRow="0" w:firstColumn="0" w:lastColumn="0" w:oddVBand="0" w:evenVBand="0" w:oddHBand="1" w:evenHBand="0" w:firstRowFirstColumn="0" w:firstRowLastColumn="0" w:lastRowFirstColumn="0" w:lastRowLastColumn="0"/>
            </w:pPr>
            <w:r>
              <w:t>Cyber security</w:t>
            </w:r>
          </w:p>
          <w:p w14:paraId="1347CA2C" w14:textId="77777777" w:rsidR="00B877F0" w:rsidRDefault="00B877F0" w:rsidP="002104DC">
            <w:pPr>
              <w:pStyle w:val="ListParagraph"/>
              <w:numPr>
                <w:ilvl w:val="0"/>
                <w:numId w:val="13"/>
              </w:numPr>
              <w:ind w:left="316"/>
              <w:jc w:val="both"/>
              <w:cnfStyle w:val="000000100000" w:firstRow="0" w:lastRow="0" w:firstColumn="0" w:lastColumn="0" w:oddVBand="0" w:evenVBand="0" w:oddHBand="1" w:evenHBand="0" w:firstRowFirstColumn="0" w:firstRowLastColumn="0" w:lastRowFirstColumn="0" w:lastRowLastColumn="0"/>
            </w:pPr>
            <w:r>
              <w:lastRenderedPageBreak/>
              <w:t>Integration of outage information with EMS and system information</w:t>
            </w:r>
          </w:p>
          <w:p w14:paraId="4423BCD2" w14:textId="77777777" w:rsidR="00B877F0" w:rsidRDefault="00B877F0" w:rsidP="002104DC">
            <w:pPr>
              <w:pStyle w:val="ListParagraph"/>
              <w:numPr>
                <w:ilvl w:val="0"/>
                <w:numId w:val="13"/>
              </w:numPr>
              <w:ind w:left="316"/>
              <w:jc w:val="both"/>
              <w:cnfStyle w:val="000000100000" w:firstRow="0" w:lastRow="0" w:firstColumn="0" w:lastColumn="0" w:oddVBand="0" w:evenVBand="0" w:oddHBand="1" w:evenHBand="0" w:firstRowFirstColumn="0" w:firstRowLastColumn="0" w:lastRowFirstColumn="0" w:lastRowLastColumn="0"/>
            </w:pPr>
            <w:r>
              <w:t>Integration of market data with EMS as required</w:t>
            </w:r>
          </w:p>
        </w:tc>
      </w:tr>
      <w:tr w:rsidR="00B877F0" w14:paraId="34FED0A2" w14:textId="77777777" w:rsidTr="00C464C4">
        <w:tc>
          <w:tcPr>
            <w:cnfStyle w:val="001000000000" w:firstRow="0" w:lastRow="0" w:firstColumn="1" w:lastColumn="0" w:oddVBand="0" w:evenVBand="0" w:oddHBand="0" w:evenHBand="0" w:firstRowFirstColumn="0" w:firstRowLastColumn="0" w:lastRowFirstColumn="0" w:lastRowLastColumn="0"/>
            <w:tcW w:w="1386" w:type="dxa"/>
            <w:tcBorders>
              <w:left w:val="single" w:sz="4" w:space="0" w:color="auto"/>
            </w:tcBorders>
          </w:tcPr>
          <w:p w14:paraId="3454A81C" w14:textId="5E1DFBE9" w:rsidR="00B877F0" w:rsidRDefault="00B877F0" w:rsidP="00BE317E">
            <w:pPr>
              <w:jc w:val="both"/>
            </w:pPr>
            <w:r>
              <w:lastRenderedPageBreak/>
              <w:t>MMS</w:t>
            </w:r>
            <w:r w:rsidR="00DD076C">
              <w:t xml:space="preserve"> / NEMDE</w:t>
            </w:r>
          </w:p>
        </w:tc>
        <w:tc>
          <w:tcPr>
            <w:tcW w:w="1832" w:type="dxa"/>
          </w:tcPr>
          <w:p w14:paraId="2EC20879" w14:textId="77777777" w:rsidR="00B877F0" w:rsidRDefault="00B877F0" w:rsidP="00BE317E">
            <w:pPr>
              <w:jc w:val="both"/>
              <w:cnfStyle w:val="000000000000" w:firstRow="0" w:lastRow="0" w:firstColumn="0" w:lastColumn="0" w:oddVBand="0" w:evenVBand="0" w:oddHBand="0" w:evenHBand="0" w:firstRowFirstColumn="0" w:firstRowLastColumn="0" w:lastRowFirstColumn="0" w:lastRowLastColumn="0"/>
            </w:pPr>
            <w:r>
              <w:t>MMS system is operated and managed from AEMO</w:t>
            </w:r>
          </w:p>
        </w:tc>
        <w:tc>
          <w:tcPr>
            <w:tcW w:w="2022" w:type="dxa"/>
          </w:tcPr>
          <w:p w14:paraId="64CBDCAD" w14:textId="77777777" w:rsidR="00B877F0" w:rsidRDefault="00B877F0" w:rsidP="00BE317E">
            <w:pPr>
              <w:jc w:val="both"/>
              <w:cnfStyle w:val="000000000000" w:firstRow="0" w:lastRow="0" w:firstColumn="0" w:lastColumn="0" w:oddVBand="0" w:evenVBand="0" w:oddHBand="0" w:evenHBand="0" w:firstRowFirstColumn="0" w:firstRowLastColumn="0" w:lastRowFirstColumn="0" w:lastRowLastColumn="0"/>
            </w:pPr>
            <w:r>
              <w:t>Receive some data feeds from market in control centre, alarms and displayed as appropriate or as linked with KPIs</w:t>
            </w:r>
          </w:p>
        </w:tc>
        <w:tc>
          <w:tcPr>
            <w:tcW w:w="8647" w:type="dxa"/>
            <w:tcBorders>
              <w:right w:val="single" w:sz="4" w:space="0" w:color="auto"/>
            </w:tcBorders>
          </w:tcPr>
          <w:p w14:paraId="7BDDC710" w14:textId="77777777" w:rsidR="00B877F0" w:rsidRDefault="00B877F0" w:rsidP="002104DC">
            <w:pPr>
              <w:pStyle w:val="ListParagraph"/>
              <w:numPr>
                <w:ilvl w:val="0"/>
                <w:numId w:val="14"/>
              </w:numPr>
              <w:ind w:left="316" w:hanging="382"/>
              <w:jc w:val="both"/>
              <w:cnfStyle w:val="000000000000" w:firstRow="0" w:lastRow="0" w:firstColumn="0" w:lastColumn="0" w:oddVBand="0" w:evenVBand="0" w:oddHBand="0" w:evenHBand="0" w:firstRowFirstColumn="0" w:firstRowLastColumn="0" w:lastRowFirstColumn="0" w:lastRowLastColumn="0"/>
            </w:pPr>
            <w:r>
              <w:t xml:space="preserve">Co-optimised financial and system constraints. </w:t>
            </w:r>
          </w:p>
          <w:p w14:paraId="062AB870" w14:textId="77777777" w:rsidR="00B877F0" w:rsidRDefault="00B877F0" w:rsidP="002104DC">
            <w:pPr>
              <w:pStyle w:val="ListParagraph"/>
              <w:numPr>
                <w:ilvl w:val="0"/>
                <w:numId w:val="14"/>
              </w:numPr>
              <w:ind w:left="316" w:hanging="382"/>
              <w:jc w:val="both"/>
              <w:cnfStyle w:val="000000000000" w:firstRow="0" w:lastRow="0" w:firstColumn="0" w:lastColumn="0" w:oddVBand="0" w:evenVBand="0" w:oddHBand="0" w:evenHBand="0" w:firstRowFirstColumn="0" w:firstRowLastColumn="0" w:lastRowFirstColumn="0" w:lastRowLastColumn="0"/>
            </w:pPr>
            <w:r>
              <w:t xml:space="preserve">Coefficient based limit equations. </w:t>
            </w:r>
          </w:p>
          <w:p w14:paraId="2FF24B79" w14:textId="77777777" w:rsidR="00B877F0" w:rsidRDefault="00B877F0" w:rsidP="002104DC">
            <w:pPr>
              <w:pStyle w:val="ListParagraph"/>
              <w:numPr>
                <w:ilvl w:val="0"/>
                <w:numId w:val="14"/>
              </w:numPr>
              <w:ind w:left="316" w:hanging="382"/>
              <w:jc w:val="both"/>
              <w:cnfStyle w:val="000000000000" w:firstRow="0" w:lastRow="0" w:firstColumn="0" w:lastColumn="0" w:oddVBand="0" w:evenVBand="0" w:oddHBand="0" w:evenHBand="0" w:firstRowFirstColumn="0" w:firstRowLastColumn="0" w:lastRowFirstColumn="0" w:lastRowLastColumn="0"/>
            </w:pPr>
            <w:r>
              <w:t xml:space="preserve">Automation of manual market reporting. </w:t>
            </w:r>
          </w:p>
          <w:p w14:paraId="7D462FEE" w14:textId="77777777" w:rsidR="00B877F0" w:rsidRDefault="00B877F0" w:rsidP="002104DC">
            <w:pPr>
              <w:pStyle w:val="ListParagraph"/>
              <w:numPr>
                <w:ilvl w:val="0"/>
                <w:numId w:val="14"/>
              </w:numPr>
              <w:ind w:left="316" w:hanging="382"/>
              <w:jc w:val="both"/>
              <w:cnfStyle w:val="000000000000" w:firstRow="0" w:lastRow="0" w:firstColumn="0" w:lastColumn="0" w:oddVBand="0" w:evenVBand="0" w:oddHBand="0" w:evenHBand="0" w:firstRowFirstColumn="0" w:firstRowLastColumn="0" w:lastRowFirstColumn="0" w:lastRowLastColumn="0"/>
            </w:pPr>
            <w:r>
              <w:t xml:space="preserve">Increased in trust and in interoperability of systems. </w:t>
            </w:r>
          </w:p>
          <w:p w14:paraId="08A9A88A" w14:textId="77777777" w:rsidR="00B877F0" w:rsidRDefault="00B877F0" w:rsidP="002104DC">
            <w:pPr>
              <w:pStyle w:val="ListParagraph"/>
              <w:numPr>
                <w:ilvl w:val="0"/>
                <w:numId w:val="14"/>
              </w:numPr>
              <w:ind w:left="316" w:hanging="382"/>
              <w:jc w:val="both"/>
              <w:cnfStyle w:val="000000000000" w:firstRow="0" w:lastRow="0" w:firstColumn="0" w:lastColumn="0" w:oddVBand="0" w:evenVBand="0" w:oddHBand="0" w:evenHBand="0" w:firstRowFirstColumn="0" w:firstRowLastColumn="0" w:lastRowFirstColumn="0" w:lastRowLastColumn="0"/>
            </w:pPr>
            <w:r>
              <w:t xml:space="preserve">MO/TNSP/DNSP dispatch platforms. </w:t>
            </w:r>
          </w:p>
          <w:p w14:paraId="6FB358F9" w14:textId="77777777" w:rsidR="00B877F0" w:rsidRDefault="00B877F0" w:rsidP="002104DC">
            <w:pPr>
              <w:pStyle w:val="ListParagraph"/>
              <w:numPr>
                <w:ilvl w:val="0"/>
                <w:numId w:val="14"/>
              </w:numPr>
              <w:ind w:left="316" w:hanging="382"/>
              <w:jc w:val="both"/>
              <w:cnfStyle w:val="000000000000" w:firstRow="0" w:lastRow="0" w:firstColumn="0" w:lastColumn="0" w:oddVBand="0" w:evenVBand="0" w:oddHBand="0" w:evenHBand="0" w:firstRowFirstColumn="0" w:firstRowLastColumn="0" w:lastRowFirstColumn="0" w:lastRowLastColumn="0"/>
            </w:pPr>
            <w:r>
              <w:t xml:space="preserve">Automation of constraint equation deployment. </w:t>
            </w:r>
          </w:p>
          <w:p w14:paraId="4E69340E" w14:textId="77777777" w:rsidR="00B877F0" w:rsidRDefault="00B877F0" w:rsidP="002104DC">
            <w:pPr>
              <w:pStyle w:val="ListParagraph"/>
              <w:numPr>
                <w:ilvl w:val="0"/>
                <w:numId w:val="14"/>
              </w:numPr>
              <w:ind w:left="316" w:hanging="382"/>
              <w:jc w:val="both"/>
              <w:cnfStyle w:val="000000000000" w:firstRow="0" w:lastRow="0" w:firstColumn="0" w:lastColumn="0" w:oddVBand="0" w:evenVBand="0" w:oddHBand="0" w:evenHBand="0" w:firstRowFirstColumn="0" w:firstRowLastColumn="0" w:lastRowFirstColumn="0" w:lastRowLastColumn="0"/>
            </w:pPr>
            <w:r>
              <w:t xml:space="preserve">Need to model interaction between new and existing resources, co-optimise gas, renewables, water, demand etc. </w:t>
            </w:r>
          </w:p>
        </w:tc>
      </w:tr>
      <w:tr w:rsidR="00B877F0" w14:paraId="78B26B52" w14:textId="77777777" w:rsidTr="00C464C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86" w:type="dxa"/>
            <w:tcBorders>
              <w:left w:val="single" w:sz="4" w:space="0" w:color="auto"/>
            </w:tcBorders>
          </w:tcPr>
          <w:p w14:paraId="0833E12E" w14:textId="5EC866E3" w:rsidR="00B877F0" w:rsidRDefault="00B877F0" w:rsidP="00BE317E">
            <w:pPr>
              <w:jc w:val="both"/>
            </w:pPr>
            <w:r>
              <w:t>Control Room Tools</w:t>
            </w:r>
          </w:p>
        </w:tc>
        <w:tc>
          <w:tcPr>
            <w:tcW w:w="1832" w:type="dxa"/>
          </w:tcPr>
          <w:p w14:paraId="49525D0E"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FCAS monitoring, VDS, lightning detection, bush fire detection monitoring, generation compliance monitoring</w:t>
            </w:r>
          </w:p>
        </w:tc>
        <w:tc>
          <w:tcPr>
            <w:tcW w:w="2022" w:type="dxa"/>
          </w:tcPr>
          <w:p w14:paraId="77C8B687"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 xml:space="preserve">Range of outage management and work order tools. </w:t>
            </w:r>
          </w:p>
          <w:p w14:paraId="6A0F4E14"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 xml:space="preserve">Range of asset monitoring and analytics tools. </w:t>
            </w:r>
          </w:p>
          <w:p w14:paraId="68334AFA"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 xml:space="preserve">Offline engineering analysis using PSS/E other tools </w:t>
            </w:r>
          </w:p>
          <w:p w14:paraId="12D04060"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 xml:space="preserve">Weather, lightning, fires monitoring systems. </w:t>
            </w:r>
          </w:p>
          <w:p w14:paraId="5A425766"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 xml:space="preserve">Security monitoring with CCTV </w:t>
            </w:r>
          </w:p>
        </w:tc>
        <w:tc>
          <w:tcPr>
            <w:tcW w:w="8647" w:type="dxa"/>
            <w:tcBorders>
              <w:right w:val="single" w:sz="4" w:space="0" w:color="auto"/>
            </w:tcBorders>
          </w:tcPr>
          <w:p w14:paraId="3E1FCA8F"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 xml:space="preserve">Enhanced outage management systems, including optimisation of outage plan </w:t>
            </w:r>
          </w:p>
          <w:p w14:paraId="64AA9601" w14:textId="3ED645DE"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 xml:space="preserve">increased automation of manual, laborious tasks </w:t>
            </w:r>
            <w:r w:rsidR="00610667">
              <w:t>e.g.,</w:t>
            </w:r>
            <w:r>
              <w:t xml:space="preserve"> reporting logging, workforce management and switch preparation. </w:t>
            </w:r>
          </w:p>
          <w:p w14:paraId="7F499E31"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 xml:space="preserve">Continuous improvement in Voltage dispatch scheduler. </w:t>
            </w:r>
          </w:p>
          <w:p w14:paraId="4646CB57"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EMT RTDS integration closer to real time</w:t>
            </w:r>
          </w:p>
          <w:p w14:paraId="24F3A718"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Inertia calculation, perhaps as part of system strength tool or integrated with DSA or in EMS</w:t>
            </w:r>
          </w:p>
          <w:p w14:paraId="325DF912"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 xml:space="preserve">Demand and renewable forecast enhancements – measurable KPIs on forecast performance  </w:t>
            </w:r>
          </w:p>
          <w:p w14:paraId="5A28E79A"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 xml:space="preserve">Digital assistant for real time operations </w:t>
            </w:r>
          </w:p>
          <w:p w14:paraId="6E49E465"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Restoration navigator, guiding switching and response to major restoration events</w:t>
            </w:r>
          </w:p>
          <w:p w14:paraId="23CBF4A6"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 xml:space="preserve">Special protection scheme coordination, collation </w:t>
            </w:r>
          </w:p>
          <w:p w14:paraId="627544D1"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 xml:space="preserve">Wide area monitoring protection and control elements </w:t>
            </w:r>
          </w:p>
          <w:p w14:paraId="47DDEED3"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 xml:space="preserve">Power quality monitoring DNSP level with renewables </w:t>
            </w:r>
          </w:p>
          <w:p w14:paraId="281FF9E2"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Closer integration between customer relationship manager systems and other CR systems.</w:t>
            </w:r>
          </w:p>
          <w:p w14:paraId="6DC215C9"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 xml:space="preserve">Automated switching in certain circumstances </w:t>
            </w:r>
          </w:p>
          <w:p w14:paraId="49CAB32F"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 xml:space="preserve">Enhanced reserve capability forecast, monitoring, deployment </w:t>
            </w:r>
          </w:p>
          <w:p w14:paraId="0048F2F6"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Critical infrastructure monitoring</w:t>
            </w:r>
          </w:p>
          <w:p w14:paraId="099D7587" w14:textId="77777777" w:rsidR="00B877F0" w:rsidRDefault="00B877F0" w:rsidP="002104DC">
            <w:pPr>
              <w:pStyle w:val="ListParagraph"/>
              <w:numPr>
                <w:ilvl w:val="0"/>
                <w:numId w:val="16"/>
              </w:numPr>
              <w:ind w:left="316"/>
              <w:jc w:val="both"/>
              <w:cnfStyle w:val="000000100000" w:firstRow="0" w:lastRow="0" w:firstColumn="0" w:lastColumn="0" w:oddVBand="0" w:evenVBand="0" w:oddHBand="1" w:evenHBand="0" w:firstRowFirstColumn="0" w:firstRowLastColumn="0" w:lastRowFirstColumn="0" w:lastRowLastColumn="0"/>
            </w:pPr>
            <w:r>
              <w:t>Intelligent alarm processing, root cause analysis, asset health monitoring</w:t>
            </w:r>
          </w:p>
        </w:tc>
      </w:tr>
      <w:tr w:rsidR="00B877F0" w14:paraId="12F585A9" w14:textId="77777777" w:rsidTr="00C464C4">
        <w:tc>
          <w:tcPr>
            <w:cnfStyle w:val="001000000000" w:firstRow="0" w:lastRow="0" w:firstColumn="1" w:lastColumn="0" w:oddVBand="0" w:evenVBand="0" w:oddHBand="0" w:evenHBand="0" w:firstRowFirstColumn="0" w:firstRowLastColumn="0" w:lastRowFirstColumn="0" w:lastRowLastColumn="0"/>
            <w:tcW w:w="1386" w:type="dxa"/>
            <w:tcBorders>
              <w:left w:val="single" w:sz="4" w:space="0" w:color="auto"/>
            </w:tcBorders>
          </w:tcPr>
          <w:p w14:paraId="6FCC289B" w14:textId="77777777" w:rsidR="00B877F0" w:rsidRDefault="00B877F0" w:rsidP="00BE317E">
            <w:pPr>
              <w:jc w:val="both"/>
            </w:pPr>
            <w:r>
              <w:lastRenderedPageBreak/>
              <w:t xml:space="preserve">Visualisation / Control </w:t>
            </w:r>
          </w:p>
        </w:tc>
        <w:tc>
          <w:tcPr>
            <w:tcW w:w="1832" w:type="dxa"/>
          </w:tcPr>
          <w:p w14:paraId="063EAEBC" w14:textId="77777777" w:rsidR="00B877F0" w:rsidRDefault="00B877F0" w:rsidP="00BE317E">
            <w:pPr>
              <w:jc w:val="both"/>
              <w:cnfStyle w:val="000000000000" w:firstRow="0" w:lastRow="0" w:firstColumn="0" w:lastColumn="0" w:oddVBand="0" w:evenVBand="0" w:oddHBand="0" w:evenHBand="0" w:firstRowFirstColumn="0" w:firstRowLastColumn="0" w:lastRowFirstColumn="0" w:lastRowLastColumn="0"/>
            </w:pPr>
          </w:p>
        </w:tc>
        <w:tc>
          <w:tcPr>
            <w:tcW w:w="2022" w:type="dxa"/>
          </w:tcPr>
          <w:p w14:paraId="2DC20F7B" w14:textId="77777777" w:rsidR="00B877F0" w:rsidRDefault="00B877F0" w:rsidP="00BE317E">
            <w:pPr>
              <w:jc w:val="both"/>
              <w:cnfStyle w:val="000000000000" w:firstRow="0" w:lastRow="0" w:firstColumn="0" w:lastColumn="0" w:oddVBand="0" w:evenVBand="0" w:oddHBand="0" w:evenHBand="0" w:firstRowFirstColumn="0" w:firstRowLastColumn="0" w:lastRowFirstColumn="0" w:lastRowLastColumn="0"/>
            </w:pPr>
            <w:r>
              <w:t xml:space="preserve">Ad hoc display design creation doesn’t follow standards. </w:t>
            </w:r>
          </w:p>
        </w:tc>
        <w:tc>
          <w:tcPr>
            <w:tcW w:w="8647" w:type="dxa"/>
            <w:tcBorders>
              <w:right w:val="single" w:sz="4" w:space="0" w:color="auto"/>
            </w:tcBorders>
          </w:tcPr>
          <w:p w14:paraId="08D8A978" w14:textId="77777777" w:rsidR="00B877F0" w:rsidRDefault="00B877F0" w:rsidP="002104DC">
            <w:pPr>
              <w:pStyle w:val="ListParagraph"/>
              <w:numPr>
                <w:ilvl w:val="0"/>
                <w:numId w:val="21"/>
              </w:numPr>
              <w:ind w:left="316" w:hanging="316"/>
              <w:jc w:val="both"/>
              <w:cnfStyle w:val="000000000000" w:firstRow="0" w:lastRow="0" w:firstColumn="0" w:lastColumn="0" w:oddVBand="0" w:evenVBand="0" w:oddHBand="0" w:evenHBand="0" w:firstRowFirstColumn="0" w:firstRowLastColumn="0" w:lastRowFirstColumn="0" w:lastRowLastColumn="0"/>
            </w:pPr>
            <w:r>
              <w:t xml:space="preserve">Visibility of DER in areas especially DNSP areas but perhaps without controllability. </w:t>
            </w:r>
          </w:p>
          <w:p w14:paraId="7AEA1484" w14:textId="77777777" w:rsidR="00B877F0" w:rsidRDefault="00B877F0" w:rsidP="002104DC">
            <w:pPr>
              <w:pStyle w:val="ListParagraph"/>
              <w:numPr>
                <w:ilvl w:val="0"/>
                <w:numId w:val="21"/>
              </w:numPr>
              <w:ind w:left="316" w:hanging="316"/>
              <w:jc w:val="both"/>
              <w:cnfStyle w:val="000000000000" w:firstRow="0" w:lastRow="0" w:firstColumn="0" w:lastColumn="0" w:oddVBand="0" w:evenVBand="0" w:oddHBand="0" w:evenHBand="0" w:firstRowFirstColumn="0" w:firstRowLastColumn="0" w:lastRowFirstColumn="0" w:lastRowLastColumn="0"/>
            </w:pPr>
            <w:r>
              <w:t>Correlation between market and physical system data points.</w:t>
            </w:r>
          </w:p>
          <w:p w14:paraId="01220770" w14:textId="3214C4D2" w:rsidR="00B877F0" w:rsidRDefault="00B877F0" w:rsidP="002104DC">
            <w:pPr>
              <w:pStyle w:val="ListParagraph"/>
              <w:numPr>
                <w:ilvl w:val="0"/>
                <w:numId w:val="21"/>
              </w:numPr>
              <w:ind w:left="316" w:hanging="316"/>
              <w:jc w:val="both"/>
              <w:cnfStyle w:val="000000000000" w:firstRow="0" w:lastRow="0" w:firstColumn="0" w:lastColumn="0" w:oddVBand="0" w:evenVBand="0" w:oddHBand="0" w:evenHBand="0" w:firstRowFirstColumn="0" w:firstRowLastColumn="0" w:lastRowFirstColumn="0" w:lastRowLastColumn="0"/>
            </w:pPr>
            <w:r>
              <w:t>Standard approach to HMI/</w:t>
            </w:r>
            <w:r w:rsidR="00610667">
              <w:t>EMS’s</w:t>
            </w:r>
            <w:r>
              <w:t xml:space="preserve"> tool display design look and feel and configurability. Standard display design philosophy </w:t>
            </w:r>
          </w:p>
          <w:p w14:paraId="1184145B" w14:textId="77777777" w:rsidR="00B877F0" w:rsidRDefault="00B877F0" w:rsidP="002104DC">
            <w:pPr>
              <w:pStyle w:val="ListParagraph"/>
              <w:numPr>
                <w:ilvl w:val="0"/>
                <w:numId w:val="21"/>
              </w:numPr>
              <w:ind w:left="316" w:hanging="316"/>
              <w:jc w:val="both"/>
              <w:cnfStyle w:val="000000000000" w:firstRow="0" w:lastRow="0" w:firstColumn="0" w:lastColumn="0" w:oddVBand="0" w:evenVBand="0" w:oddHBand="0" w:evenHBand="0" w:firstRowFirstColumn="0" w:firstRowLastColumn="0" w:lastRowFirstColumn="0" w:lastRowLastColumn="0"/>
            </w:pPr>
            <w:r>
              <w:t>Early stage augmented reality use cases for certain specific data points</w:t>
            </w:r>
          </w:p>
          <w:p w14:paraId="130D912C" w14:textId="77777777" w:rsidR="00B877F0" w:rsidRDefault="00B877F0" w:rsidP="002104DC">
            <w:pPr>
              <w:pStyle w:val="ListParagraph"/>
              <w:numPr>
                <w:ilvl w:val="0"/>
                <w:numId w:val="21"/>
              </w:numPr>
              <w:ind w:left="316" w:hanging="316"/>
              <w:jc w:val="both"/>
              <w:cnfStyle w:val="000000000000" w:firstRow="0" w:lastRow="0" w:firstColumn="0" w:lastColumn="0" w:oddVBand="0" w:evenVBand="0" w:oddHBand="0" w:evenHBand="0" w:firstRowFirstColumn="0" w:firstRowLastColumn="0" w:lastRowFirstColumn="0" w:lastRowLastColumn="0"/>
            </w:pPr>
            <w:r>
              <w:t xml:space="preserve">Increase, improvement in synchrophasor deployment and CROF visualisations for defined use cases. </w:t>
            </w:r>
          </w:p>
          <w:p w14:paraId="0A87071D" w14:textId="77777777" w:rsidR="00B877F0" w:rsidRDefault="00B877F0" w:rsidP="002104DC">
            <w:pPr>
              <w:pStyle w:val="ListParagraph"/>
              <w:numPr>
                <w:ilvl w:val="0"/>
                <w:numId w:val="21"/>
              </w:numPr>
              <w:ind w:left="316" w:hanging="316"/>
              <w:jc w:val="both"/>
              <w:cnfStyle w:val="000000000000" w:firstRow="0" w:lastRow="0" w:firstColumn="0" w:lastColumn="0" w:oddVBand="0" w:evenVBand="0" w:oddHBand="0" w:evenHBand="0" w:firstRowFirstColumn="0" w:firstRowLastColumn="0" w:lastRowFirstColumn="0" w:lastRowLastColumn="0"/>
            </w:pPr>
            <w:r>
              <w:t xml:space="preserve">Innovative ways to present clear, concise information </w:t>
            </w:r>
          </w:p>
          <w:p w14:paraId="79288F41" w14:textId="77777777" w:rsidR="00B877F0" w:rsidRDefault="00B877F0" w:rsidP="002104DC">
            <w:pPr>
              <w:pStyle w:val="ListParagraph"/>
              <w:numPr>
                <w:ilvl w:val="0"/>
                <w:numId w:val="21"/>
              </w:numPr>
              <w:ind w:left="316" w:hanging="316"/>
              <w:jc w:val="both"/>
              <w:cnfStyle w:val="000000000000" w:firstRow="0" w:lastRow="0" w:firstColumn="0" w:lastColumn="0" w:oddVBand="0" w:evenVBand="0" w:oddHBand="0" w:evenHBand="0" w:firstRowFirstColumn="0" w:firstRowLastColumn="0" w:lastRowFirstColumn="0" w:lastRowLastColumn="0"/>
            </w:pPr>
            <w:r>
              <w:t>Visualisation of system constraints associated with market or system, distribution system</w:t>
            </w:r>
          </w:p>
          <w:p w14:paraId="240C9D26" w14:textId="77777777" w:rsidR="00B877F0" w:rsidRDefault="00B877F0" w:rsidP="00BE317E">
            <w:pPr>
              <w:jc w:val="both"/>
              <w:cnfStyle w:val="000000000000" w:firstRow="0" w:lastRow="0" w:firstColumn="0" w:lastColumn="0" w:oddVBand="0" w:evenVBand="0" w:oddHBand="0" w:evenHBand="0" w:firstRowFirstColumn="0" w:firstRowLastColumn="0" w:lastRowFirstColumn="0" w:lastRowLastColumn="0"/>
            </w:pPr>
          </w:p>
        </w:tc>
      </w:tr>
      <w:tr w:rsidR="00B877F0" w14:paraId="70B4228E" w14:textId="77777777" w:rsidTr="00C464C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86" w:type="dxa"/>
            <w:tcBorders>
              <w:left w:val="single" w:sz="4" w:space="0" w:color="auto"/>
            </w:tcBorders>
          </w:tcPr>
          <w:p w14:paraId="7015697A" w14:textId="77777777" w:rsidR="00B877F0" w:rsidRDefault="00B877F0" w:rsidP="00BE317E">
            <w:pPr>
              <w:jc w:val="both"/>
            </w:pPr>
            <w:r>
              <w:t>Building and Facility Design</w:t>
            </w:r>
          </w:p>
        </w:tc>
        <w:tc>
          <w:tcPr>
            <w:tcW w:w="1832" w:type="dxa"/>
          </w:tcPr>
          <w:p w14:paraId="007C594C"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 xml:space="preserve">2 control rooms operated in parallel. </w:t>
            </w:r>
          </w:p>
        </w:tc>
        <w:tc>
          <w:tcPr>
            <w:tcW w:w="2022" w:type="dxa"/>
          </w:tcPr>
          <w:p w14:paraId="3D7A6258"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 xml:space="preserve">Combination of remote primary and backup and dual rooms in primary facility. </w:t>
            </w:r>
          </w:p>
          <w:p w14:paraId="1B1BAA7B"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Some backup and primary facilities undergoing development / renovation</w:t>
            </w:r>
          </w:p>
        </w:tc>
        <w:tc>
          <w:tcPr>
            <w:tcW w:w="8647" w:type="dxa"/>
            <w:tcBorders>
              <w:right w:val="single" w:sz="4" w:space="0" w:color="auto"/>
            </w:tcBorders>
          </w:tcPr>
          <w:p w14:paraId="0F67EDD4" w14:textId="77777777" w:rsidR="00B877F0" w:rsidRDefault="00B877F0" w:rsidP="002104DC">
            <w:pPr>
              <w:pStyle w:val="ListParagraph"/>
              <w:numPr>
                <w:ilvl w:val="0"/>
                <w:numId w:val="17"/>
              </w:numPr>
              <w:ind w:left="316"/>
              <w:jc w:val="both"/>
              <w:cnfStyle w:val="000000100000" w:firstRow="0" w:lastRow="0" w:firstColumn="0" w:lastColumn="0" w:oddVBand="0" w:evenVBand="0" w:oddHBand="1" w:evenHBand="0" w:firstRowFirstColumn="0" w:firstRowLastColumn="0" w:lastRowFirstColumn="0" w:lastRowLastColumn="0"/>
            </w:pPr>
            <w:r>
              <w:t>Facility must be resiliently designed, location optimised for potential future business continuity risks</w:t>
            </w:r>
          </w:p>
          <w:p w14:paraId="211B99E3" w14:textId="77777777" w:rsidR="00B877F0" w:rsidRDefault="00B877F0" w:rsidP="002104DC">
            <w:pPr>
              <w:pStyle w:val="ListParagraph"/>
              <w:numPr>
                <w:ilvl w:val="0"/>
                <w:numId w:val="17"/>
              </w:numPr>
              <w:ind w:left="316"/>
              <w:jc w:val="both"/>
              <w:cnfStyle w:val="000000100000" w:firstRow="0" w:lastRow="0" w:firstColumn="0" w:lastColumn="0" w:oddVBand="0" w:evenVBand="0" w:oddHBand="1" w:evenHBand="0" w:firstRowFirstColumn="0" w:firstRowLastColumn="0" w:lastRowFirstColumn="0" w:lastRowLastColumn="0"/>
            </w:pPr>
            <w:r>
              <w:t>Quickly implementable, agile flexible plans for lodging, kitchen, entertainment either on site, mobile or hotel for sequestered staff</w:t>
            </w:r>
          </w:p>
          <w:p w14:paraId="3AEB51F6" w14:textId="77777777" w:rsidR="00B877F0" w:rsidRDefault="00B877F0" w:rsidP="002104DC">
            <w:pPr>
              <w:pStyle w:val="ListParagraph"/>
              <w:numPr>
                <w:ilvl w:val="0"/>
                <w:numId w:val="17"/>
              </w:numPr>
              <w:ind w:left="316"/>
              <w:jc w:val="both"/>
              <w:cnfStyle w:val="000000100000" w:firstRow="0" w:lastRow="0" w:firstColumn="0" w:lastColumn="0" w:oddVBand="0" w:evenVBand="0" w:oddHBand="1" w:evenHBand="0" w:firstRowFirstColumn="0" w:firstRowLastColumn="0" w:lastRowFirstColumn="0" w:lastRowLastColumn="0"/>
            </w:pPr>
            <w:r>
              <w:t xml:space="preserve">Decentralised data centres from control site. </w:t>
            </w:r>
          </w:p>
        </w:tc>
      </w:tr>
      <w:tr w:rsidR="00B877F0" w14:paraId="1C6545BD" w14:textId="77777777" w:rsidTr="00C464C4">
        <w:tc>
          <w:tcPr>
            <w:cnfStyle w:val="001000000000" w:firstRow="0" w:lastRow="0" w:firstColumn="1" w:lastColumn="0" w:oddVBand="0" w:evenVBand="0" w:oddHBand="0" w:evenHBand="0" w:firstRowFirstColumn="0" w:firstRowLastColumn="0" w:lastRowFirstColumn="0" w:lastRowLastColumn="0"/>
            <w:tcW w:w="1386" w:type="dxa"/>
            <w:tcBorders>
              <w:left w:val="single" w:sz="4" w:space="0" w:color="auto"/>
            </w:tcBorders>
          </w:tcPr>
          <w:p w14:paraId="499E99C5" w14:textId="77777777" w:rsidR="00B877F0" w:rsidRDefault="00B877F0" w:rsidP="00BE317E">
            <w:pPr>
              <w:jc w:val="both"/>
            </w:pPr>
            <w:r>
              <w:t>Simulator</w:t>
            </w:r>
          </w:p>
        </w:tc>
        <w:tc>
          <w:tcPr>
            <w:tcW w:w="1832" w:type="dxa"/>
          </w:tcPr>
          <w:p w14:paraId="647E01E4" w14:textId="77777777" w:rsidR="00B877F0" w:rsidRDefault="00B877F0" w:rsidP="00BE317E">
            <w:pPr>
              <w:jc w:val="both"/>
              <w:cnfStyle w:val="000000000000" w:firstRow="0" w:lastRow="0" w:firstColumn="0" w:lastColumn="0" w:oddVBand="0" w:evenVBand="0" w:oddHBand="0" w:evenHBand="0" w:firstRowFirstColumn="0" w:firstRowLastColumn="0" w:lastRowFirstColumn="0" w:lastRowLastColumn="0"/>
            </w:pPr>
            <w:r>
              <w:t>Simulator in control room</w:t>
            </w:r>
          </w:p>
        </w:tc>
        <w:tc>
          <w:tcPr>
            <w:tcW w:w="2022" w:type="dxa"/>
          </w:tcPr>
          <w:p w14:paraId="511B742C" w14:textId="77777777" w:rsidR="00B877F0" w:rsidRDefault="00B877F0" w:rsidP="00BE317E">
            <w:pPr>
              <w:jc w:val="both"/>
              <w:cnfStyle w:val="000000000000" w:firstRow="0" w:lastRow="0" w:firstColumn="0" w:lastColumn="0" w:oddVBand="0" w:evenVBand="0" w:oddHBand="0" w:evenHBand="0" w:firstRowFirstColumn="0" w:firstRowLastColumn="0" w:lastRowFirstColumn="0" w:lastRowLastColumn="0"/>
            </w:pPr>
            <w:r>
              <w:t xml:space="preserve">Simulator in each control room facility, used as backup during pandemic. Manual task of setting scenarios and configuring training. </w:t>
            </w:r>
          </w:p>
        </w:tc>
        <w:tc>
          <w:tcPr>
            <w:tcW w:w="8647" w:type="dxa"/>
            <w:tcBorders>
              <w:right w:val="single" w:sz="4" w:space="0" w:color="auto"/>
            </w:tcBorders>
          </w:tcPr>
          <w:p w14:paraId="2544AEDA" w14:textId="77777777" w:rsidR="00B877F0" w:rsidRDefault="00B877F0" w:rsidP="002104DC">
            <w:pPr>
              <w:pStyle w:val="ListParagraph"/>
              <w:numPr>
                <w:ilvl w:val="0"/>
                <w:numId w:val="18"/>
              </w:numPr>
              <w:ind w:left="316"/>
              <w:jc w:val="both"/>
              <w:cnfStyle w:val="000000000000" w:firstRow="0" w:lastRow="0" w:firstColumn="0" w:lastColumn="0" w:oddVBand="0" w:evenVBand="0" w:oddHBand="0" w:evenHBand="0" w:firstRowFirstColumn="0" w:firstRowLastColumn="0" w:lastRowFirstColumn="0" w:lastRowLastColumn="0"/>
            </w:pPr>
            <w:r>
              <w:t xml:space="preserve">More accurate real time simulator replicating system dynamics. </w:t>
            </w:r>
          </w:p>
          <w:p w14:paraId="56F4A621" w14:textId="77777777" w:rsidR="00B877F0" w:rsidRDefault="00B877F0" w:rsidP="002104DC">
            <w:pPr>
              <w:pStyle w:val="ListParagraph"/>
              <w:numPr>
                <w:ilvl w:val="0"/>
                <w:numId w:val="18"/>
              </w:numPr>
              <w:ind w:left="316"/>
              <w:jc w:val="both"/>
              <w:cnfStyle w:val="000000000000" w:firstRow="0" w:lastRow="0" w:firstColumn="0" w:lastColumn="0" w:oddVBand="0" w:evenVBand="0" w:oddHBand="0" w:evenHBand="0" w:firstRowFirstColumn="0" w:firstRowLastColumn="0" w:lastRowFirstColumn="0" w:lastRowLastColumn="0"/>
            </w:pPr>
            <w:r>
              <w:t xml:space="preserve">Simulator should replicate protection performance, reduce manual training overhead n scenario modelling and execution. </w:t>
            </w:r>
          </w:p>
          <w:p w14:paraId="02961E07" w14:textId="77777777" w:rsidR="00B877F0" w:rsidRDefault="00B877F0" w:rsidP="002104DC">
            <w:pPr>
              <w:pStyle w:val="ListParagraph"/>
              <w:numPr>
                <w:ilvl w:val="0"/>
                <w:numId w:val="18"/>
              </w:numPr>
              <w:ind w:left="316"/>
              <w:jc w:val="both"/>
              <w:cnfStyle w:val="000000000000" w:firstRow="0" w:lastRow="0" w:firstColumn="0" w:lastColumn="0" w:oddVBand="0" w:evenVBand="0" w:oddHBand="0" w:evenHBand="0" w:firstRowFirstColumn="0" w:firstRowLastColumn="0" w:lastRowFirstColumn="0" w:lastRowLastColumn="0"/>
            </w:pPr>
            <w:r>
              <w:t xml:space="preserve">Testbed, sandbox environment for software testing and simulation. </w:t>
            </w:r>
          </w:p>
          <w:p w14:paraId="540AA472" w14:textId="77777777" w:rsidR="00B877F0" w:rsidRDefault="00B877F0" w:rsidP="002104DC">
            <w:pPr>
              <w:pStyle w:val="ListParagraph"/>
              <w:numPr>
                <w:ilvl w:val="0"/>
                <w:numId w:val="18"/>
              </w:numPr>
              <w:ind w:left="316"/>
              <w:jc w:val="both"/>
              <w:cnfStyle w:val="000000000000" w:firstRow="0" w:lastRow="0" w:firstColumn="0" w:lastColumn="0" w:oddVBand="0" w:evenVBand="0" w:oddHBand="0" w:evenHBand="0" w:firstRowFirstColumn="0" w:firstRowLastColumn="0" w:lastRowFirstColumn="0" w:lastRowLastColumn="0"/>
            </w:pPr>
            <w:r>
              <w:t xml:space="preserve">Segregated environment for cyber security monitoring </w:t>
            </w:r>
          </w:p>
          <w:p w14:paraId="37538235" w14:textId="77777777" w:rsidR="00B877F0" w:rsidRDefault="00B877F0" w:rsidP="002104DC">
            <w:pPr>
              <w:pStyle w:val="ListParagraph"/>
              <w:numPr>
                <w:ilvl w:val="0"/>
                <w:numId w:val="18"/>
              </w:numPr>
              <w:ind w:left="316"/>
              <w:jc w:val="both"/>
              <w:cnfStyle w:val="000000000000" w:firstRow="0" w:lastRow="0" w:firstColumn="0" w:lastColumn="0" w:oddVBand="0" w:evenVBand="0" w:oddHBand="0" w:evenHBand="0" w:firstRowFirstColumn="0" w:firstRowLastColumn="0" w:lastRowFirstColumn="0" w:lastRowLastColumn="0"/>
            </w:pPr>
            <w:r>
              <w:t>Segregated environment for software upgrade, maintenance, testing and commissioning</w:t>
            </w:r>
          </w:p>
          <w:p w14:paraId="19B6FF1A" w14:textId="77777777" w:rsidR="00B877F0" w:rsidRDefault="00B877F0" w:rsidP="002104DC">
            <w:pPr>
              <w:pStyle w:val="ListParagraph"/>
              <w:numPr>
                <w:ilvl w:val="0"/>
                <w:numId w:val="18"/>
              </w:numPr>
              <w:ind w:left="316"/>
              <w:jc w:val="both"/>
              <w:cnfStyle w:val="000000000000" w:firstRow="0" w:lastRow="0" w:firstColumn="0" w:lastColumn="0" w:oddVBand="0" w:evenVBand="0" w:oddHBand="0" w:evenHBand="0" w:firstRowFirstColumn="0" w:firstRowLastColumn="0" w:lastRowFirstColumn="0" w:lastRowLastColumn="0"/>
            </w:pPr>
            <w:r>
              <w:t xml:space="preserve">Real time digital simulator integration </w:t>
            </w:r>
          </w:p>
        </w:tc>
      </w:tr>
      <w:tr w:rsidR="00B877F0" w14:paraId="79889DE0" w14:textId="77777777" w:rsidTr="00C464C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86" w:type="dxa"/>
            <w:tcBorders>
              <w:left w:val="single" w:sz="4" w:space="0" w:color="auto"/>
            </w:tcBorders>
          </w:tcPr>
          <w:p w14:paraId="74312D76" w14:textId="77777777" w:rsidR="00B877F0" w:rsidRDefault="00B877F0" w:rsidP="00BE317E">
            <w:pPr>
              <w:jc w:val="both"/>
            </w:pPr>
            <w:r>
              <w:lastRenderedPageBreak/>
              <w:t>Hardware and Ergonomics</w:t>
            </w:r>
          </w:p>
        </w:tc>
        <w:tc>
          <w:tcPr>
            <w:tcW w:w="1832" w:type="dxa"/>
          </w:tcPr>
          <w:p w14:paraId="1DAA04DA"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Flexible controllable smaller overhead displays removed large videowall. Surface hubs for interactive comms.</w:t>
            </w:r>
          </w:p>
        </w:tc>
        <w:tc>
          <w:tcPr>
            <w:tcW w:w="2022" w:type="dxa"/>
          </w:tcPr>
          <w:p w14:paraId="1E88D1C6"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Mix of large videowall and elimination of large video wall for more flexible overhead displays</w:t>
            </w:r>
          </w:p>
        </w:tc>
        <w:tc>
          <w:tcPr>
            <w:tcW w:w="8647" w:type="dxa"/>
            <w:tcBorders>
              <w:right w:val="single" w:sz="4" w:space="0" w:color="auto"/>
            </w:tcBorders>
          </w:tcPr>
          <w:p w14:paraId="01E463B6" w14:textId="77777777" w:rsidR="00B877F0" w:rsidRDefault="00B877F0" w:rsidP="002104DC">
            <w:pPr>
              <w:pStyle w:val="ListParagraph"/>
              <w:numPr>
                <w:ilvl w:val="0"/>
                <w:numId w:val="20"/>
              </w:numPr>
              <w:ind w:left="316"/>
              <w:jc w:val="both"/>
              <w:cnfStyle w:val="000000100000" w:firstRow="0" w:lastRow="0" w:firstColumn="0" w:lastColumn="0" w:oddVBand="0" w:evenVBand="0" w:oddHBand="1" w:evenHBand="0" w:firstRowFirstColumn="0" w:firstRowLastColumn="0" w:lastRowFirstColumn="0" w:lastRowLastColumn="0"/>
            </w:pPr>
            <w:r>
              <w:t xml:space="preserve">4 k/8 k display technology with bezel less screens </w:t>
            </w:r>
          </w:p>
          <w:p w14:paraId="31D1FB3C" w14:textId="77777777" w:rsidR="00B877F0" w:rsidRDefault="00B877F0" w:rsidP="002104DC">
            <w:pPr>
              <w:pStyle w:val="ListParagraph"/>
              <w:numPr>
                <w:ilvl w:val="0"/>
                <w:numId w:val="20"/>
              </w:numPr>
              <w:ind w:left="316"/>
              <w:jc w:val="both"/>
              <w:cnfStyle w:val="000000100000" w:firstRow="0" w:lastRow="0" w:firstColumn="0" w:lastColumn="0" w:oddVBand="0" w:evenVBand="0" w:oddHBand="1" w:evenHBand="0" w:firstRowFirstColumn="0" w:firstRowLastColumn="0" w:lastRowFirstColumn="0" w:lastRowLastColumn="0"/>
            </w:pPr>
            <w:r>
              <w:t xml:space="preserve">Flexibility of operators to change rearrange displays </w:t>
            </w:r>
          </w:p>
          <w:p w14:paraId="5F9FF687" w14:textId="77777777" w:rsidR="00B877F0" w:rsidRDefault="00B877F0" w:rsidP="002104DC">
            <w:pPr>
              <w:pStyle w:val="ListParagraph"/>
              <w:numPr>
                <w:ilvl w:val="0"/>
                <w:numId w:val="20"/>
              </w:numPr>
              <w:ind w:left="316"/>
              <w:jc w:val="both"/>
              <w:cnfStyle w:val="000000100000" w:firstRow="0" w:lastRow="0" w:firstColumn="0" w:lastColumn="0" w:oddVBand="0" w:evenVBand="0" w:oddHBand="1" w:evenHBand="0" w:firstRowFirstColumn="0" w:firstRowLastColumn="0" w:lastRowFirstColumn="0" w:lastRowLastColumn="0"/>
            </w:pPr>
            <w:r>
              <w:t>Single interface for integrating with displays</w:t>
            </w:r>
          </w:p>
          <w:p w14:paraId="16C17FB3" w14:textId="77777777" w:rsidR="00B877F0" w:rsidRDefault="00B877F0" w:rsidP="002104DC">
            <w:pPr>
              <w:pStyle w:val="ListParagraph"/>
              <w:numPr>
                <w:ilvl w:val="0"/>
                <w:numId w:val="20"/>
              </w:numPr>
              <w:ind w:left="316"/>
              <w:jc w:val="both"/>
              <w:cnfStyle w:val="000000100000" w:firstRow="0" w:lastRow="0" w:firstColumn="0" w:lastColumn="0" w:oddVBand="0" w:evenVBand="0" w:oddHBand="1" w:evenHBand="0" w:firstRowFirstColumn="0" w:firstRowLastColumn="0" w:lastRowFirstColumn="0" w:lastRowLastColumn="0"/>
            </w:pPr>
            <w:r>
              <w:t>Single telecommunications interface</w:t>
            </w:r>
          </w:p>
          <w:p w14:paraId="184CA3A9" w14:textId="77777777" w:rsidR="00B877F0" w:rsidRDefault="00B877F0" w:rsidP="002104DC">
            <w:pPr>
              <w:pStyle w:val="ListParagraph"/>
              <w:numPr>
                <w:ilvl w:val="0"/>
                <w:numId w:val="20"/>
              </w:numPr>
              <w:ind w:left="316"/>
              <w:jc w:val="both"/>
              <w:cnfStyle w:val="000000100000" w:firstRow="0" w:lastRow="0" w:firstColumn="0" w:lastColumn="0" w:oddVBand="0" w:evenVBand="0" w:oddHBand="1" w:evenHBand="0" w:firstRowFirstColumn="0" w:firstRowLastColumn="0" w:lastRowFirstColumn="0" w:lastRowLastColumn="0"/>
            </w:pPr>
            <w:r>
              <w:t xml:space="preserve">Interactive voice recording system for queuing and filtering calls </w:t>
            </w:r>
          </w:p>
          <w:p w14:paraId="65F49CAF" w14:textId="77777777" w:rsidR="00B877F0" w:rsidRDefault="00B877F0" w:rsidP="002104DC">
            <w:pPr>
              <w:pStyle w:val="ListParagraph"/>
              <w:numPr>
                <w:ilvl w:val="0"/>
                <w:numId w:val="20"/>
              </w:numPr>
              <w:ind w:left="316"/>
              <w:jc w:val="both"/>
              <w:cnfStyle w:val="000000100000" w:firstRow="0" w:lastRow="0" w:firstColumn="0" w:lastColumn="0" w:oddVBand="0" w:evenVBand="0" w:oddHBand="1" w:evenHBand="0" w:firstRowFirstColumn="0" w:firstRowLastColumn="0" w:lastRowFirstColumn="0" w:lastRowLastColumn="0"/>
            </w:pPr>
            <w:r>
              <w:t>Interactive display monitors between control centres allowing real time video calling and information sharing</w:t>
            </w:r>
          </w:p>
          <w:p w14:paraId="742BE34D" w14:textId="77777777" w:rsidR="00B877F0" w:rsidRDefault="00B877F0" w:rsidP="002104DC">
            <w:pPr>
              <w:pStyle w:val="ListParagraph"/>
              <w:numPr>
                <w:ilvl w:val="0"/>
                <w:numId w:val="20"/>
              </w:numPr>
              <w:ind w:left="316"/>
              <w:jc w:val="both"/>
              <w:cnfStyle w:val="000000100000" w:firstRow="0" w:lastRow="0" w:firstColumn="0" w:lastColumn="0" w:oddVBand="0" w:evenVBand="0" w:oddHBand="1" w:evenHBand="0" w:firstRowFirstColumn="0" w:firstRowLastColumn="0" w:lastRowFirstColumn="0" w:lastRowLastColumn="0"/>
            </w:pPr>
            <w:r>
              <w:t xml:space="preserve">Sit/stand ergonomically efficient desks </w:t>
            </w:r>
          </w:p>
          <w:p w14:paraId="52BBF93B" w14:textId="77777777" w:rsidR="00B877F0" w:rsidRDefault="00B877F0" w:rsidP="002104DC">
            <w:pPr>
              <w:pStyle w:val="ListParagraph"/>
              <w:numPr>
                <w:ilvl w:val="0"/>
                <w:numId w:val="20"/>
              </w:numPr>
              <w:ind w:left="316"/>
              <w:jc w:val="both"/>
              <w:cnfStyle w:val="000000100000" w:firstRow="0" w:lastRow="0" w:firstColumn="0" w:lastColumn="0" w:oddVBand="0" w:evenVBand="0" w:oddHBand="1" w:evenHBand="0" w:firstRowFirstColumn="0" w:firstRowLastColumn="0" w:lastRowFirstColumn="0" w:lastRowLastColumn="0"/>
            </w:pPr>
            <w:r>
              <w:t xml:space="preserve">Exercise facilities / rest areas if appropriate. </w:t>
            </w:r>
          </w:p>
          <w:p w14:paraId="10553ACE" w14:textId="77777777" w:rsidR="00B877F0" w:rsidRDefault="00B877F0" w:rsidP="002104DC">
            <w:pPr>
              <w:pStyle w:val="ListParagraph"/>
              <w:numPr>
                <w:ilvl w:val="0"/>
                <w:numId w:val="20"/>
              </w:numPr>
              <w:ind w:left="316"/>
              <w:jc w:val="both"/>
              <w:cnfStyle w:val="000000100000" w:firstRow="0" w:lastRow="0" w:firstColumn="0" w:lastColumn="0" w:oddVBand="0" w:evenVBand="0" w:oddHBand="1" w:evenHBand="0" w:firstRowFirstColumn="0" w:firstRowLastColumn="0" w:lastRowFirstColumn="0" w:lastRowLastColumn="0"/>
            </w:pPr>
            <w:r>
              <w:t xml:space="preserve">Paperless environment, digitised workspace </w:t>
            </w:r>
          </w:p>
          <w:p w14:paraId="30BDB9AB" w14:textId="77777777" w:rsidR="00B877F0" w:rsidRDefault="00B877F0" w:rsidP="002104DC">
            <w:pPr>
              <w:pStyle w:val="ListParagraph"/>
              <w:numPr>
                <w:ilvl w:val="0"/>
                <w:numId w:val="20"/>
              </w:numPr>
              <w:ind w:left="316"/>
              <w:jc w:val="both"/>
              <w:cnfStyle w:val="000000100000" w:firstRow="0" w:lastRow="0" w:firstColumn="0" w:lastColumn="0" w:oddVBand="0" w:evenVBand="0" w:oddHBand="1" w:evenHBand="0" w:firstRowFirstColumn="0" w:firstRowLastColumn="0" w:lastRowFirstColumn="0" w:lastRowLastColumn="0"/>
            </w:pPr>
            <w:r>
              <w:t xml:space="preserve">Disaster recovery communications, digital radio etc. </w:t>
            </w:r>
          </w:p>
        </w:tc>
      </w:tr>
      <w:tr w:rsidR="00B877F0" w14:paraId="6E4FCBEC" w14:textId="77777777" w:rsidTr="00C464C4">
        <w:tc>
          <w:tcPr>
            <w:cnfStyle w:val="001000000000" w:firstRow="0" w:lastRow="0" w:firstColumn="1" w:lastColumn="0" w:oddVBand="0" w:evenVBand="0" w:oddHBand="0" w:evenHBand="0" w:firstRowFirstColumn="0" w:firstRowLastColumn="0" w:lastRowFirstColumn="0" w:lastRowLastColumn="0"/>
            <w:tcW w:w="1386" w:type="dxa"/>
            <w:tcBorders>
              <w:left w:val="single" w:sz="4" w:space="0" w:color="auto"/>
            </w:tcBorders>
          </w:tcPr>
          <w:p w14:paraId="091D8287" w14:textId="77777777" w:rsidR="00B877F0" w:rsidRDefault="00B877F0" w:rsidP="00BE317E">
            <w:pPr>
              <w:jc w:val="both"/>
            </w:pPr>
            <w:r>
              <w:t>Operator Training</w:t>
            </w:r>
          </w:p>
        </w:tc>
        <w:tc>
          <w:tcPr>
            <w:tcW w:w="1832" w:type="dxa"/>
          </w:tcPr>
          <w:p w14:paraId="4C253B1A" w14:textId="77777777" w:rsidR="00B877F0" w:rsidRDefault="00B877F0" w:rsidP="00BE317E">
            <w:pPr>
              <w:jc w:val="both"/>
              <w:cnfStyle w:val="000000000000" w:firstRow="0" w:lastRow="0" w:firstColumn="0" w:lastColumn="0" w:oddVBand="0" w:evenVBand="0" w:oddHBand="0" w:evenHBand="0" w:firstRowFirstColumn="0" w:firstRowLastColumn="0" w:lastRowFirstColumn="0" w:lastRowLastColumn="0"/>
            </w:pPr>
            <w:r>
              <w:t>Standard operator training protocols</w:t>
            </w:r>
          </w:p>
        </w:tc>
        <w:tc>
          <w:tcPr>
            <w:tcW w:w="2022" w:type="dxa"/>
          </w:tcPr>
          <w:p w14:paraId="4B5927EA" w14:textId="291CB779" w:rsidR="00B877F0" w:rsidRDefault="00B877F0" w:rsidP="00BE317E">
            <w:pPr>
              <w:jc w:val="both"/>
              <w:cnfStyle w:val="000000000000" w:firstRow="0" w:lastRow="0" w:firstColumn="0" w:lastColumn="0" w:oddVBand="0" w:evenVBand="0" w:oddHBand="0" w:evenHBand="0" w:firstRowFirstColumn="0" w:firstRowLastColumn="0" w:lastRowFirstColumn="0" w:lastRowLastColumn="0"/>
            </w:pPr>
            <w:r>
              <w:t xml:space="preserve">Standard operator training protocols, focussed on switching, safety, and access. </w:t>
            </w:r>
            <w:r w:rsidR="00610667">
              <w:t>Usually,</w:t>
            </w:r>
            <w:r>
              <w:t xml:space="preserve"> 2 years</w:t>
            </w:r>
          </w:p>
        </w:tc>
        <w:tc>
          <w:tcPr>
            <w:tcW w:w="8647" w:type="dxa"/>
            <w:tcBorders>
              <w:right w:val="single" w:sz="4" w:space="0" w:color="auto"/>
            </w:tcBorders>
          </w:tcPr>
          <w:p w14:paraId="365D232F" w14:textId="77777777" w:rsidR="00B877F0" w:rsidRDefault="00B877F0" w:rsidP="002104DC">
            <w:pPr>
              <w:pStyle w:val="ListParagraph"/>
              <w:numPr>
                <w:ilvl w:val="0"/>
                <w:numId w:val="19"/>
              </w:numPr>
              <w:ind w:left="316"/>
              <w:jc w:val="both"/>
              <w:cnfStyle w:val="000000000000" w:firstRow="0" w:lastRow="0" w:firstColumn="0" w:lastColumn="0" w:oddVBand="0" w:evenVBand="0" w:oddHBand="0" w:evenHBand="0" w:firstRowFirstColumn="0" w:firstRowLastColumn="0" w:lastRowFirstColumn="0" w:lastRowLastColumn="0"/>
            </w:pPr>
            <w:r>
              <w:t>National standardised certification process for operators especially skills that can be transferred between companies.</w:t>
            </w:r>
          </w:p>
          <w:p w14:paraId="2E1BA07C" w14:textId="77777777" w:rsidR="00B877F0" w:rsidRDefault="00B877F0" w:rsidP="002104DC">
            <w:pPr>
              <w:pStyle w:val="ListParagraph"/>
              <w:numPr>
                <w:ilvl w:val="0"/>
                <w:numId w:val="19"/>
              </w:numPr>
              <w:ind w:left="316"/>
              <w:jc w:val="both"/>
              <w:cnfStyle w:val="000000000000" w:firstRow="0" w:lastRow="0" w:firstColumn="0" w:lastColumn="0" w:oddVBand="0" w:evenVBand="0" w:oddHBand="0" w:evenHBand="0" w:firstRowFirstColumn="0" w:firstRowLastColumn="0" w:lastRowFirstColumn="0" w:lastRowLastColumn="0"/>
            </w:pPr>
            <w:r>
              <w:t>Dual process engineering / switching, safety</w:t>
            </w:r>
          </w:p>
          <w:p w14:paraId="74E889CA" w14:textId="77777777" w:rsidR="00B877F0" w:rsidRDefault="00B877F0" w:rsidP="002104DC">
            <w:pPr>
              <w:pStyle w:val="ListParagraph"/>
              <w:numPr>
                <w:ilvl w:val="0"/>
                <w:numId w:val="19"/>
              </w:numPr>
              <w:ind w:left="316"/>
              <w:jc w:val="both"/>
              <w:cnfStyle w:val="000000000000" w:firstRow="0" w:lastRow="0" w:firstColumn="0" w:lastColumn="0" w:oddVBand="0" w:evenVBand="0" w:oddHBand="0" w:evenHBand="0" w:firstRowFirstColumn="0" w:firstRowLastColumn="0" w:lastRowFirstColumn="0" w:lastRowLastColumn="0"/>
            </w:pPr>
            <w:r>
              <w:t xml:space="preserve">More frequent communication, coordination. Communication protocols between system operators. Common terminology </w:t>
            </w:r>
          </w:p>
          <w:p w14:paraId="17FAF4EF" w14:textId="77777777" w:rsidR="00B877F0" w:rsidRDefault="00B877F0" w:rsidP="002104DC">
            <w:pPr>
              <w:pStyle w:val="ListParagraph"/>
              <w:numPr>
                <w:ilvl w:val="0"/>
                <w:numId w:val="19"/>
              </w:numPr>
              <w:ind w:left="316"/>
              <w:jc w:val="both"/>
              <w:cnfStyle w:val="000000000000" w:firstRow="0" w:lastRow="0" w:firstColumn="0" w:lastColumn="0" w:oddVBand="0" w:evenVBand="0" w:oddHBand="0" w:evenHBand="0" w:firstRowFirstColumn="0" w:firstRowLastColumn="0" w:lastRowFirstColumn="0" w:lastRowLastColumn="0"/>
            </w:pPr>
            <w:r>
              <w:t>Multi-operator training exercise</w:t>
            </w:r>
          </w:p>
          <w:p w14:paraId="119333B1" w14:textId="77777777" w:rsidR="00B877F0" w:rsidRDefault="00B877F0" w:rsidP="002104DC">
            <w:pPr>
              <w:pStyle w:val="ListParagraph"/>
              <w:numPr>
                <w:ilvl w:val="0"/>
                <w:numId w:val="19"/>
              </w:numPr>
              <w:ind w:left="316"/>
              <w:jc w:val="both"/>
              <w:cnfStyle w:val="000000000000" w:firstRow="0" w:lastRow="0" w:firstColumn="0" w:lastColumn="0" w:oddVBand="0" w:evenVBand="0" w:oddHBand="0" w:evenHBand="0" w:firstRowFirstColumn="0" w:firstRowLastColumn="0" w:lastRowFirstColumn="0" w:lastRowLastColumn="0"/>
            </w:pPr>
            <w:r>
              <w:t xml:space="preserve">Risk assessment and monitoring. Training in uncertainty, probability. </w:t>
            </w:r>
          </w:p>
          <w:p w14:paraId="5732CFFC" w14:textId="77777777" w:rsidR="00B877F0" w:rsidRDefault="00B877F0" w:rsidP="002104DC">
            <w:pPr>
              <w:pStyle w:val="ListParagraph"/>
              <w:numPr>
                <w:ilvl w:val="0"/>
                <w:numId w:val="19"/>
              </w:numPr>
              <w:ind w:left="316"/>
              <w:jc w:val="both"/>
              <w:cnfStyle w:val="000000000000" w:firstRow="0" w:lastRow="0" w:firstColumn="0" w:lastColumn="0" w:oddVBand="0" w:evenVBand="0" w:oddHBand="0" w:evenHBand="0" w:firstRowFirstColumn="0" w:firstRowLastColumn="0" w:lastRowFirstColumn="0" w:lastRowLastColumn="0"/>
            </w:pPr>
            <w:r>
              <w:t>Multi domain training exercises (gas, renewables, demand, regulators)</w:t>
            </w:r>
          </w:p>
          <w:p w14:paraId="5361E9B6" w14:textId="77777777" w:rsidR="00B877F0" w:rsidRDefault="00B877F0" w:rsidP="002104DC">
            <w:pPr>
              <w:pStyle w:val="ListParagraph"/>
              <w:numPr>
                <w:ilvl w:val="0"/>
                <w:numId w:val="19"/>
              </w:numPr>
              <w:ind w:left="316"/>
              <w:jc w:val="both"/>
              <w:cnfStyle w:val="000000000000" w:firstRow="0" w:lastRow="0" w:firstColumn="0" w:lastColumn="0" w:oddVBand="0" w:evenVBand="0" w:oddHBand="0" w:evenHBand="0" w:firstRowFirstColumn="0" w:firstRowLastColumn="0" w:lastRowFirstColumn="0" w:lastRowLastColumn="0"/>
            </w:pPr>
            <w:r>
              <w:t xml:space="preserve">Pipeline of qualified, trained control room operators </w:t>
            </w:r>
          </w:p>
        </w:tc>
      </w:tr>
      <w:tr w:rsidR="00B877F0" w14:paraId="7BF5C81E" w14:textId="77777777" w:rsidTr="00C464C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86" w:type="dxa"/>
            <w:tcBorders>
              <w:left w:val="single" w:sz="4" w:space="0" w:color="auto"/>
              <w:bottom w:val="single" w:sz="4" w:space="0" w:color="auto"/>
            </w:tcBorders>
          </w:tcPr>
          <w:p w14:paraId="064F10A7" w14:textId="77777777" w:rsidR="00B877F0" w:rsidRDefault="00B877F0" w:rsidP="00BE317E">
            <w:pPr>
              <w:jc w:val="both"/>
            </w:pPr>
            <w:r>
              <w:t>Human factors Advances</w:t>
            </w:r>
          </w:p>
        </w:tc>
        <w:tc>
          <w:tcPr>
            <w:tcW w:w="1832" w:type="dxa"/>
            <w:tcBorders>
              <w:bottom w:val="single" w:sz="4" w:space="0" w:color="auto"/>
            </w:tcBorders>
          </w:tcPr>
          <w:p w14:paraId="223E8A25"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Engineering staff with ability to troubleshoot issues with systems, assess risk</w:t>
            </w:r>
          </w:p>
        </w:tc>
        <w:tc>
          <w:tcPr>
            <w:tcW w:w="2022" w:type="dxa"/>
            <w:tcBorders>
              <w:bottom w:val="single" w:sz="4" w:space="0" w:color="auto"/>
            </w:tcBorders>
          </w:tcPr>
          <w:p w14:paraId="54467F1D"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Mostly staff from field who are licenced switchers progressing to control room with training and certification.</w:t>
            </w:r>
          </w:p>
          <w:p w14:paraId="2F8754ED" w14:textId="77777777" w:rsidR="00B877F0" w:rsidRDefault="00B877F0" w:rsidP="00BE317E">
            <w:pPr>
              <w:jc w:val="both"/>
              <w:cnfStyle w:val="000000100000" w:firstRow="0" w:lastRow="0" w:firstColumn="0" w:lastColumn="0" w:oddVBand="0" w:evenVBand="0" w:oddHBand="1" w:evenHBand="0" w:firstRowFirstColumn="0" w:firstRowLastColumn="0" w:lastRowFirstColumn="0" w:lastRowLastColumn="0"/>
            </w:pPr>
            <w:r>
              <w:t xml:space="preserve">Some mix shift teams regularly to </w:t>
            </w:r>
            <w:r>
              <w:lastRenderedPageBreak/>
              <w:t>prevent practice divergence</w:t>
            </w:r>
          </w:p>
        </w:tc>
        <w:tc>
          <w:tcPr>
            <w:tcW w:w="8647" w:type="dxa"/>
            <w:tcBorders>
              <w:bottom w:val="single" w:sz="4" w:space="0" w:color="auto"/>
              <w:right w:val="single" w:sz="4" w:space="0" w:color="auto"/>
            </w:tcBorders>
          </w:tcPr>
          <w:p w14:paraId="75D1D652" w14:textId="7D7B79C1" w:rsidR="00B877F0" w:rsidRDefault="00B877F0" w:rsidP="002104DC">
            <w:pPr>
              <w:pStyle w:val="ListParagraph"/>
              <w:numPr>
                <w:ilvl w:val="0"/>
                <w:numId w:val="19"/>
              </w:numPr>
              <w:ind w:left="316"/>
              <w:jc w:val="both"/>
              <w:cnfStyle w:val="000000100000" w:firstRow="0" w:lastRow="0" w:firstColumn="0" w:lastColumn="0" w:oddVBand="0" w:evenVBand="0" w:oddHBand="1" w:evenHBand="0" w:firstRowFirstColumn="0" w:firstRowLastColumn="0" w:lastRowFirstColumn="0" w:lastRowLastColumn="0"/>
            </w:pPr>
            <w:r>
              <w:lastRenderedPageBreak/>
              <w:t xml:space="preserve">Intelligent decision support across multiple systems, combining outputs to get correct response. </w:t>
            </w:r>
          </w:p>
          <w:p w14:paraId="362BCD9C" w14:textId="77777777" w:rsidR="00EE4481" w:rsidRPr="00EE4481" w:rsidRDefault="00EE4481" w:rsidP="00EE4481">
            <w:pPr>
              <w:pStyle w:val="ListParagraph"/>
              <w:numPr>
                <w:ilvl w:val="0"/>
                <w:numId w:val="19"/>
              </w:numPr>
              <w:ind w:left="316" w:hanging="316"/>
              <w:cnfStyle w:val="000000100000" w:firstRow="0" w:lastRow="0" w:firstColumn="0" w:lastColumn="0" w:oddVBand="0" w:evenVBand="0" w:oddHBand="1" w:evenHBand="0" w:firstRowFirstColumn="0" w:firstRowLastColumn="0" w:lastRowFirstColumn="0" w:lastRowLastColumn="0"/>
            </w:pPr>
            <w:r w:rsidRPr="00EE4481">
              <w:t xml:space="preserve">Voice control for logging and reporting </w:t>
            </w:r>
          </w:p>
          <w:p w14:paraId="0E17F9E9" w14:textId="77777777" w:rsidR="00B877F0" w:rsidRDefault="00B877F0" w:rsidP="002104DC">
            <w:pPr>
              <w:pStyle w:val="ListParagraph"/>
              <w:numPr>
                <w:ilvl w:val="0"/>
                <w:numId w:val="19"/>
              </w:numPr>
              <w:ind w:left="316"/>
              <w:jc w:val="both"/>
              <w:cnfStyle w:val="000000100000" w:firstRow="0" w:lastRow="0" w:firstColumn="0" w:lastColumn="0" w:oddVBand="0" w:evenVBand="0" w:oddHBand="1" w:evenHBand="0" w:firstRowFirstColumn="0" w:firstRowLastColumn="0" w:lastRowFirstColumn="0" w:lastRowLastColumn="0"/>
            </w:pPr>
            <w:r>
              <w:t xml:space="preserve">Mix of skills/needs between familiarity with switching and transmission system rules, safety etc and engineering capability, the ability to analyse system parameters and detect and respond to system risks </w:t>
            </w:r>
          </w:p>
          <w:p w14:paraId="48DB0555" w14:textId="77777777" w:rsidR="00B877F0" w:rsidRDefault="00B877F0" w:rsidP="002104DC">
            <w:pPr>
              <w:pStyle w:val="ListParagraph"/>
              <w:numPr>
                <w:ilvl w:val="0"/>
                <w:numId w:val="19"/>
              </w:numPr>
              <w:ind w:left="316"/>
              <w:jc w:val="both"/>
              <w:cnfStyle w:val="000000100000" w:firstRow="0" w:lastRow="0" w:firstColumn="0" w:lastColumn="0" w:oddVBand="0" w:evenVBand="0" w:oddHBand="1" w:evenHBand="0" w:firstRowFirstColumn="0" w:firstRowLastColumn="0" w:lastRowFirstColumn="0" w:lastRowLastColumn="0"/>
            </w:pPr>
            <w:r>
              <w:t xml:space="preserve">Ability to intervene in autonomous systems exhibits abnormal behaviour, </w:t>
            </w:r>
          </w:p>
          <w:p w14:paraId="156875BC" w14:textId="77777777" w:rsidR="00B877F0" w:rsidRDefault="00B877F0" w:rsidP="002104DC">
            <w:pPr>
              <w:pStyle w:val="ListParagraph"/>
              <w:numPr>
                <w:ilvl w:val="0"/>
                <w:numId w:val="19"/>
              </w:numPr>
              <w:ind w:left="316"/>
              <w:jc w:val="both"/>
              <w:cnfStyle w:val="000000100000" w:firstRow="0" w:lastRow="0" w:firstColumn="0" w:lastColumn="0" w:oddVBand="0" w:evenVBand="0" w:oddHBand="1" w:evenHBand="0" w:firstRowFirstColumn="0" w:firstRowLastColumn="0" w:lastRowFirstColumn="0" w:lastRowLastColumn="0"/>
            </w:pPr>
            <w:r>
              <w:t xml:space="preserve">Training on out of the loop effect </w:t>
            </w:r>
          </w:p>
          <w:p w14:paraId="63795754" w14:textId="77777777" w:rsidR="00B877F0" w:rsidRDefault="00B877F0" w:rsidP="002104DC">
            <w:pPr>
              <w:pStyle w:val="ListParagraph"/>
              <w:numPr>
                <w:ilvl w:val="0"/>
                <w:numId w:val="19"/>
              </w:numPr>
              <w:ind w:left="316"/>
              <w:jc w:val="both"/>
              <w:cnfStyle w:val="000000100000" w:firstRow="0" w:lastRow="0" w:firstColumn="0" w:lastColumn="0" w:oddVBand="0" w:evenVBand="0" w:oddHBand="1" w:evenHBand="0" w:firstRowFirstColumn="0" w:firstRowLastColumn="0" w:lastRowFirstColumn="0" w:lastRowLastColumn="0"/>
            </w:pPr>
            <w:r>
              <w:t xml:space="preserve">Structured decision-making protocols linked to decision trees in procedures </w:t>
            </w:r>
          </w:p>
          <w:p w14:paraId="41182DE6" w14:textId="77777777" w:rsidR="00B877F0" w:rsidRDefault="00B877F0" w:rsidP="002104DC">
            <w:pPr>
              <w:pStyle w:val="ListParagraph"/>
              <w:numPr>
                <w:ilvl w:val="0"/>
                <w:numId w:val="19"/>
              </w:numPr>
              <w:ind w:left="316"/>
              <w:jc w:val="both"/>
              <w:cnfStyle w:val="000000100000" w:firstRow="0" w:lastRow="0" w:firstColumn="0" w:lastColumn="0" w:oddVBand="0" w:evenVBand="0" w:oddHBand="1" w:evenHBand="0" w:firstRowFirstColumn="0" w:firstRowLastColumn="0" w:lastRowFirstColumn="0" w:lastRowLastColumn="0"/>
            </w:pPr>
            <w:r>
              <w:t xml:space="preserve">Mental workload and situational awareness monitoring </w:t>
            </w:r>
          </w:p>
          <w:p w14:paraId="57A5981C" w14:textId="77777777" w:rsidR="00B877F0" w:rsidRDefault="00B877F0" w:rsidP="002104DC">
            <w:pPr>
              <w:pStyle w:val="ListParagraph"/>
              <w:numPr>
                <w:ilvl w:val="0"/>
                <w:numId w:val="19"/>
              </w:numPr>
              <w:ind w:left="316"/>
              <w:jc w:val="both"/>
              <w:cnfStyle w:val="000000100000" w:firstRow="0" w:lastRow="0" w:firstColumn="0" w:lastColumn="0" w:oddVBand="0" w:evenVBand="0" w:oddHBand="1" w:evenHBand="0" w:firstRowFirstColumn="0" w:firstRowLastColumn="0" w:lastRowFirstColumn="0" w:lastRowLastColumn="0"/>
            </w:pPr>
            <w:r>
              <w:lastRenderedPageBreak/>
              <w:t xml:space="preserve">Best practice for crew assignments </w:t>
            </w:r>
          </w:p>
          <w:p w14:paraId="06C955EC" w14:textId="77777777" w:rsidR="00B877F0" w:rsidRDefault="00B877F0" w:rsidP="002104DC">
            <w:pPr>
              <w:pStyle w:val="ListParagraph"/>
              <w:numPr>
                <w:ilvl w:val="0"/>
                <w:numId w:val="19"/>
              </w:numPr>
              <w:ind w:left="316"/>
              <w:jc w:val="both"/>
              <w:cnfStyle w:val="000000100000" w:firstRow="0" w:lastRow="0" w:firstColumn="0" w:lastColumn="0" w:oddVBand="0" w:evenVBand="0" w:oddHBand="1" w:evenHBand="0" w:firstRowFirstColumn="0" w:firstRowLastColumn="0" w:lastRowFirstColumn="0" w:lastRowLastColumn="0"/>
            </w:pPr>
            <w:r>
              <w:t xml:space="preserve">Operator shift schedules may change with renewable prevalence </w:t>
            </w:r>
          </w:p>
          <w:p w14:paraId="74F1F9DA" w14:textId="77777777" w:rsidR="00B877F0" w:rsidRDefault="00B877F0" w:rsidP="002104DC">
            <w:pPr>
              <w:pStyle w:val="ListParagraph"/>
              <w:numPr>
                <w:ilvl w:val="0"/>
                <w:numId w:val="19"/>
              </w:numPr>
              <w:ind w:left="316"/>
              <w:jc w:val="both"/>
              <w:cnfStyle w:val="000000100000" w:firstRow="0" w:lastRow="0" w:firstColumn="0" w:lastColumn="0" w:oddVBand="0" w:evenVBand="0" w:oddHBand="1" w:evenHBand="0" w:firstRowFirstColumn="0" w:firstRowLastColumn="0" w:lastRowFirstColumn="0" w:lastRowLastColumn="0"/>
            </w:pPr>
            <w:r>
              <w:t xml:space="preserve">Communication protocols during emergencies or disaster recovery.  </w:t>
            </w:r>
          </w:p>
          <w:p w14:paraId="020B061A" w14:textId="77777777" w:rsidR="00B877F0" w:rsidRDefault="00B877F0" w:rsidP="002104DC">
            <w:pPr>
              <w:pStyle w:val="ListParagraph"/>
              <w:numPr>
                <w:ilvl w:val="0"/>
                <w:numId w:val="19"/>
              </w:numPr>
              <w:ind w:left="316"/>
              <w:jc w:val="both"/>
              <w:cnfStyle w:val="000000100000" w:firstRow="0" w:lastRow="0" w:firstColumn="0" w:lastColumn="0" w:oddVBand="0" w:evenVBand="0" w:oddHBand="1" w:evenHBand="0" w:firstRowFirstColumn="0" w:firstRowLastColumn="0" w:lastRowFirstColumn="0" w:lastRowLastColumn="0"/>
            </w:pPr>
            <w:r>
              <w:t xml:space="preserve">Approaches to help fatigue </w:t>
            </w:r>
          </w:p>
        </w:tc>
      </w:tr>
    </w:tbl>
    <w:p w14:paraId="6DEE45B6" w14:textId="77777777" w:rsidR="00B877F0" w:rsidRDefault="00B877F0" w:rsidP="00B877F0">
      <w:pPr>
        <w:jc w:val="both"/>
      </w:pPr>
    </w:p>
    <w:p w14:paraId="2B4E08F2" w14:textId="60C8B8F9" w:rsidR="00E53F66" w:rsidRDefault="00C464C4" w:rsidP="004B25D2">
      <w:pPr>
        <w:pStyle w:val="Heading2"/>
      </w:pPr>
      <w:bookmarkStart w:id="41" w:name="_Toc82034943"/>
      <w:r>
        <w:t>T</w:t>
      </w:r>
      <w:r w:rsidR="00B25C32">
        <w:t xml:space="preserve">he </w:t>
      </w:r>
      <w:r w:rsidR="00E53F66">
        <w:t>Functional Model</w:t>
      </w:r>
      <w:bookmarkEnd w:id="41"/>
      <w:r w:rsidR="00E53F66">
        <w:t xml:space="preserve"> </w:t>
      </w:r>
    </w:p>
    <w:p w14:paraId="7DE0CDCC" w14:textId="3443FA14" w:rsidR="00E53F66" w:rsidRDefault="00E53F66" w:rsidP="00E53F66"/>
    <w:p w14:paraId="37BE7698" w14:textId="4E0B29A1" w:rsidR="00E53F66" w:rsidRDefault="00C464C4" w:rsidP="001F364A">
      <w:pPr>
        <w:jc w:val="both"/>
      </w:pPr>
      <w:r>
        <w:t>As discussed in Section 2.1. t</w:t>
      </w:r>
      <w:r w:rsidR="00E53F66">
        <w:t xml:space="preserve">he first stage in development of the research roadmap and plan is to establish what </w:t>
      </w:r>
      <w:r>
        <w:t>are</w:t>
      </w:r>
      <w:r w:rsidR="00E53F66">
        <w:t xml:space="preserve"> the purpose</w:t>
      </w:r>
      <w:r>
        <w:t>s</w:t>
      </w:r>
      <w:r w:rsidR="00E53F66">
        <w:t xml:space="preserve">, functions, </w:t>
      </w:r>
      <w:r w:rsidR="00D0209E">
        <w:t>processes,</w:t>
      </w:r>
      <w:r w:rsidR="00E53F66">
        <w:t xml:space="preserve"> and tools for the </w:t>
      </w:r>
      <w:r>
        <w:t xml:space="preserve">control room and </w:t>
      </w:r>
      <w:r w:rsidR="00E53F66">
        <w:t xml:space="preserve">system operators of Australia. The functional model is a top-down, bottom-up model of </w:t>
      </w:r>
      <w:r>
        <w:t xml:space="preserve">all aspects of the system and its control. The methodology used was a modified work domain analysis </w:t>
      </w:r>
      <w:sdt>
        <w:sdtPr>
          <w:id w:val="-1415083457"/>
          <w:citation/>
        </w:sdtPr>
        <w:sdtEndPr/>
        <w:sdtContent>
          <w:r>
            <w:fldChar w:fldCharType="begin"/>
          </w:r>
          <w:r>
            <w:rPr>
              <w:lang w:val="en-US"/>
            </w:rPr>
            <w:instrText xml:space="preserve"> CITATION Nee13 \l 1033 </w:instrText>
          </w:r>
          <w:r>
            <w:fldChar w:fldCharType="separate"/>
          </w:r>
          <w:r w:rsidR="00D95295" w:rsidRPr="00D95295">
            <w:rPr>
              <w:noProof/>
              <w:lang w:val="en-US"/>
            </w:rPr>
            <w:t>[12]</w:t>
          </w:r>
          <w:r>
            <w:fldChar w:fldCharType="end"/>
          </w:r>
        </w:sdtContent>
      </w:sdt>
      <w:r>
        <w:t xml:space="preserve">, which establishes </w:t>
      </w:r>
      <w:r w:rsidR="00E53F66">
        <w:t xml:space="preserve">how the system operates </w:t>
      </w:r>
      <w:r>
        <w:t xml:space="preserve">via </w:t>
      </w:r>
      <w:r w:rsidR="00E53F66">
        <w:t xml:space="preserve">interlinked levels are shown in </w:t>
      </w:r>
      <w:r w:rsidR="00B25C32">
        <w:fldChar w:fldCharType="begin"/>
      </w:r>
      <w:r w:rsidR="00B25C32">
        <w:instrText xml:space="preserve"> REF _Ref74748011 \h </w:instrText>
      </w:r>
      <w:r w:rsidR="001F364A">
        <w:instrText xml:space="preserve"> \* MERGEFORMAT </w:instrText>
      </w:r>
      <w:r w:rsidR="00B25C32">
        <w:fldChar w:fldCharType="separate"/>
      </w:r>
      <w:r w:rsidR="0068263C">
        <w:t xml:space="preserve">Figure </w:t>
      </w:r>
      <w:r w:rsidR="0068263C">
        <w:rPr>
          <w:noProof/>
        </w:rPr>
        <w:t>3</w:t>
      </w:r>
      <w:r w:rsidR="0068263C">
        <w:rPr>
          <w:noProof/>
        </w:rPr>
        <w:noBreakHyphen/>
        <w:t>1</w:t>
      </w:r>
      <w:r w:rsidR="00B25C32">
        <w:fldChar w:fldCharType="end"/>
      </w:r>
      <w:r w:rsidR="00B25C32">
        <w:t>.  At the top of the hierarchy are the purposes, which are measured by KPIs</w:t>
      </w:r>
      <w:r>
        <w:t xml:space="preserve"> (and established in Section 2.4.1)</w:t>
      </w:r>
      <w:r w:rsidR="00B25C32">
        <w:t xml:space="preserve">. These are defined by regulators </w:t>
      </w:r>
      <w:r w:rsidR="0022517E">
        <w:t>and</w:t>
      </w:r>
      <w:r w:rsidR="00B25C32">
        <w:t xml:space="preserve"> executives and monitored by managers</w:t>
      </w:r>
      <w:r>
        <w:t>, supervisors etc</w:t>
      </w:r>
      <w:r w:rsidR="00B25C32">
        <w:t xml:space="preserve">. The </w:t>
      </w:r>
      <w:r>
        <w:t xml:space="preserve">priorities on level 2 define a way for the purposes to be measured and monitored, via physical descriptions. </w:t>
      </w:r>
      <w:r w:rsidR="00B25C32">
        <w:t xml:space="preserve">KPIs would be monitorable and viewable from the control centre. </w:t>
      </w:r>
    </w:p>
    <w:p w14:paraId="7BAB48CD" w14:textId="0DAF3753" w:rsidR="00B25C32" w:rsidRDefault="00B25C32" w:rsidP="001F364A">
      <w:pPr>
        <w:jc w:val="both"/>
      </w:pPr>
      <w:r>
        <w:t>The middle levels are the important pivot point for defining what the operators do in the control r</w:t>
      </w:r>
      <w:r w:rsidR="005C2011">
        <w:t>o</w:t>
      </w:r>
      <w:r>
        <w:t xml:space="preserve">om in real time. These are the functions and sub-functions. Linked to sub functions are processes, which are the actions taken </w:t>
      </w:r>
      <w:r w:rsidR="00C464C4">
        <w:t xml:space="preserve">to execute the function. Process usually </w:t>
      </w:r>
      <w:r w:rsidR="00610667">
        <w:t>has</w:t>
      </w:r>
      <w:r w:rsidR="00C464C4">
        <w:t xml:space="preserve"> tools to execute the tasks via the physical objects. T</w:t>
      </w:r>
      <w:r>
        <w:t>ools used in real time to monitor and control the system</w:t>
      </w:r>
      <w:r w:rsidR="00C464C4">
        <w:t xml:space="preserve"> as well as affect control both manually and automatically</w:t>
      </w:r>
      <w:r>
        <w:t xml:space="preserve">. At the bottom of the hierarchy are the actual physical assets of the system under control </w:t>
      </w:r>
      <w:r w:rsidR="00C464C4">
        <w:t>(</w:t>
      </w:r>
      <w:r>
        <w:t>or a model of them</w:t>
      </w:r>
      <w:r w:rsidR="00C464C4">
        <w:t>)</w:t>
      </w:r>
      <w:r>
        <w:t xml:space="preserve"> which feed the with streaming data into the tools in the control room. </w:t>
      </w:r>
    </w:p>
    <w:tbl>
      <w:tblPr>
        <w:tblStyle w:val="TableGrid"/>
        <w:tblW w:w="0" w:type="auto"/>
        <w:tblLook w:val="04A0" w:firstRow="1" w:lastRow="0" w:firstColumn="1" w:lastColumn="0" w:noHBand="0" w:noVBand="1"/>
      </w:tblPr>
      <w:tblGrid>
        <w:gridCol w:w="13948"/>
      </w:tblGrid>
      <w:tr w:rsidR="00C464C4" w14:paraId="421CA023" w14:textId="77777777" w:rsidTr="00C464C4">
        <w:tc>
          <w:tcPr>
            <w:tcW w:w="13948" w:type="dxa"/>
          </w:tcPr>
          <w:p w14:paraId="54938394" w14:textId="0048B5B3" w:rsidR="00C464C4" w:rsidRPr="00C464C4" w:rsidRDefault="00C464C4" w:rsidP="00E53F66">
            <w:pPr>
              <w:pStyle w:val="EPRINormal"/>
              <w:rPr>
                <w:b/>
                <w:bCs/>
                <w:lang w:val="en-IE"/>
              </w:rPr>
            </w:pPr>
            <w:r w:rsidRPr="00C464C4">
              <w:rPr>
                <w:b/>
                <w:bCs/>
                <w:lang w:val="en-IE"/>
              </w:rPr>
              <w:t>Work Domain Analysis</w:t>
            </w:r>
            <w:r>
              <w:rPr>
                <w:b/>
                <w:bCs/>
                <w:lang w:val="en-IE"/>
              </w:rPr>
              <w:t xml:space="preserve"> Definition – Neelam Naikar </w:t>
            </w:r>
            <w:sdt>
              <w:sdtPr>
                <w:rPr>
                  <w:b/>
                  <w:bCs/>
                  <w:lang w:val="en-IE"/>
                </w:rPr>
                <w:id w:val="296890306"/>
                <w:citation/>
              </w:sdtPr>
              <w:sdtEndPr/>
              <w:sdtContent>
                <w:r>
                  <w:rPr>
                    <w:b/>
                    <w:bCs/>
                    <w:lang w:val="en-IE"/>
                  </w:rPr>
                  <w:fldChar w:fldCharType="begin"/>
                </w:r>
                <w:r>
                  <w:rPr>
                    <w:b/>
                    <w:bCs/>
                  </w:rPr>
                  <w:instrText xml:space="preserve"> CITATION Nee13 \l 1033 </w:instrText>
                </w:r>
                <w:r>
                  <w:rPr>
                    <w:b/>
                    <w:bCs/>
                    <w:lang w:val="en-IE"/>
                  </w:rPr>
                  <w:fldChar w:fldCharType="separate"/>
                </w:r>
                <w:r w:rsidR="00D95295">
                  <w:rPr>
                    <w:noProof/>
                  </w:rPr>
                  <w:t>[12]</w:t>
                </w:r>
                <w:r>
                  <w:rPr>
                    <w:b/>
                    <w:bCs/>
                    <w:lang w:val="en-IE"/>
                  </w:rPr>
                  <w:fldChar w:fldCharType="end"/>
                </w:r>
              </w:sdtContent>
            </w:sdt>
            <w:r w:rsidRPr="00C464C4">
              <w:rPr>
                <w:b/>
                <w:bCs/>
                <w:lang w:val="en-IE"/>
              </w:rPr>
              <w:t xml:space="preserve"> </w:t>
            </w:r>
          </w:p>
          <w:p w14:paraId="6CE5ACA1" w14:textId="0FB0A23A" w:rsidR="00C464C4" w:rsidRDefault="00C464C4" w:rsidP="00E53F66">
            <w:pPr>
              <w:pStyle w:val="EPRINormal"/>
              <w:rPr>
                <w:lang w:val="en-IE"/>
              </w:rPr>
            </w:pPr>
            <w:r>
              <w:rPr>
                <w:lang w:val="en-IE"/>
              </w:rPr>
              <w:t xml:space="preserve">Work domain analysis focusses on the constraints associated with the functional structure of the physical, </w:t>
            </w:r>
            <w:r w:rsidR="00610667">
              <w:rPr>
                <w:lang w:val="en-IE"/>
              </w:rPr>
              <w:t>social,</w:t>
            </w:r>
            <w:r>
              <w:rPr>
                <w:lang w:val="en-IE"/>
              </w:rPr>
              <w:t xml:space="preserve"> or cultural environment or actors. The structural properties of actors’ environments define the fundamental reasons and resources for their behaviour, </w:t>
            </w:r>
            <w:r w:rsidR="00610667">
              <w:rPr>
                <w:lang w:val="en-IE"/>
              </w:rPr>
              <w:t>these</w:t>
            </w:r>
            <w:r>
              <w:rPr>
                <w:lang w:val="en-IE"/>
              </w:rPr>
              <w:t xml:space="preserve"> properties include a </w:t>
            </w:r>
            <w:proofErr w:type="gramStart"/>
            <w:r>
              <w:rPr>
                <w:lang w:val="en-IE"/>
              </w:rPr>
              <w:t>systems purposes</w:t>
            </w:r>
            <w:proofErr w:type="gramEnd"/>
            <w:r>
              <w:rPr>
                <w:lang w:val="en-IE"/>
              </w:rPr>
              <w:t xml:space="preserve"> as well as its physical objects. </w:t>
            </w:r>
          </w:p>
        </w:tc>
      </w:tr>
    </w:tbl>
    <w:p w14:paraId="30295B3C" w14:textId="77777777" w:rsidR="00E53F66" w:rsidRPr="007905B6" w:rsidRDefault="00E53F66" w:rsidP="00E53F66">
      <w:pPr>
        <w:pStyle w:val="EPRINormal"/>
        <w:rPr>
          <w:lang w:val="en-IE"/>
        </w:rPr>
      </w:pPr>
    </w:p>
    <w:p w14:paraId="5B95D59D" w14:textId="5358585F" w:rsidR="00DF6D61" w:rsidRDefault="00C464C4" w:rsidP="00DF6D61">
      <w:pPr>
        <w:keepNext/>
      </w:pPr>
      <w:r>
        <w:rPr>
          <w:noProof/>
          <w:lang w:val="en-IE"/>
        </w:rPr>
        <w:lastRenderedPageBreak/>
        <mc:AlternateContent>
          <mc:Choice Requires="wps">
            <w:drawing>
              <wp:anchor distT="0" distB="0" distL="114300" distR="114300" simplePos="0" relativeHeight="251756554" behindDoc="0" locked="0" layoutInCell="1" allowOverlap="1" wp14:anchorId="3C5F96BA" wp14:editId="2B8B114B">
                <wp:simplePos x="0" y="0"/>
                <wp:positionH relativeFrom="rightMargin">
                  <wp:posOffset>0</wp:posOffset>
                </wp:positionH>
                <wp:positionV relativeFrom="paragraph">
                  <wp:posOffset>1921841</wp:posOffset>
                </wp:positionV>
                <wp:extent cx="914400" cy="294005"/>
                <wp:effectExtent l="0" t="0" r="0" b="0"/>
                <wp:wrapNone/>
                <wp:docPr id="780270480" name="Text Box 780270480"/>
                <wp:cNvGraphicFramePr/>
                <a:graphic xmlns:a="http://schemas.openxmlformats.org/drawingml/2006/main">
                  <a:graphicData uri="http://schemas.microsoft.com/office/word/2010/wordprocessingShape">
                    <wps:wsp>
                      <wps:cNvSpPr txBox="1"/>
                      <wps:spPr>
                        <a:xfrm>
                          <a:off x="0" y="0"/>
                          <a:ext cx="914400" cy="294005"/>
                        </a:xfrm>
                        <a:prstGeom prst="rect">
                          <a:avLst/>
                        </a:prstGeom>
                        <a:noFill/>
                        <a:ln w="6350">
                          <a:noFill/>
                        </a:ln>
                      </wps:spPr>
                      <wps:txbx>
                        <w:txbxContent>
                          <w:p w14:paraId="0DD48677" w14:textId="77777777" w:rsidR="00292F92" w:rsidRPr="00157303" w:rsidRDefault="00292F92" w:rsidP="00DF6D61">
                            <w:pPr>
                              <w:rPr>
                                <w:b/>
                                <w:bCs/>
                                <w:lang w:val="en-US"/>
                              </w:rPr>
                            </w:pPr>
                            <w:r w:rsidRPr="00157303">
                              <w:rPr>
                                <w:b/>
                                <w:bCs/>
                                <w:lang w:val="en-US"/>
                              </w:rPr>
                              <w:t>Why?</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3C5F96BA" id="Text Box 780270480" o:spid="_x0000_s1027" type="#_x0000_t202" style="position:absolute;margin-left:0;margin-top:151.35pt;width:1in;height:23.15pt;z-index:251756554;visibility:visible;mso-wrap-style:none;mso-height-percent:0;mso-wrap-distance-left:9pt;mso-wrap-distance-top:0;mso-wrap-distance-right:9pt;mso-wrap-distance-bottom:0;mso-position-horizontal:absolute;mso-position-horizontal-relative:right-margin-area;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dI8KMQIAAGUEAAAOAAAAZHJzL2Uyb0RvYy54bWysVE1v2zAMvQ/YfxB0X+xkaZMacYqsRYYB&#10;RVsgGXpWZDkxYIuCpMbOfv2e5Hyh22nYRab4KH48kp7dd03N9sq6inTOh4OUM6UlFZXe5vznevll&#10;ypnzQheiJq1yflCO388/f5q1JlMj2lFdKMvgRLusNTnfeW+yJHFypxrhBmSUBliSbYTH1W6TwooW&#10;3ps6GaXpbdKSLYwlqZyD9rEH+Tz6L0sl/UtZOuVZnXPk5uNp47kJZzKfiWxrhdlV8piG+IcsGlFp&#10;BD27ehResHdb/eGqqaQlR6UfSGoSKstKqlgDqhmmH6pZ7YRRsRaQ48yZJvf/3Mrn/atlVZHzyTQd&#10;TdLxFCxp0aBVa9V59o06dkHAVmtchkcrg2e+A4yuBxaD3kEZSOhK24QvymPA4fFw5jo4lVDeDcfj&#10;FIgENLqDeBO8JJfHxjr/XVHDgpBzi1ZGhsX+yfne9GQSYmlaVnUNvchqzdqc3369SeODMwLntUaM&#10;S6pB8t2miwScy9hQcUB1lvppcUYuK+TwJJx/FRbjgbQx8v4FR1kTYtFR4mxH9tff9MEeXQPKWYtx&#10;y7nGPnBW/9DoZiQD0xkv45vJCBHsNbK5RvR780CY5yFWy8goBntfn8TSUvOGvViEmICEloicc38S&#10;H3y/AtgrqRaLaIR5NMI/6ZWRwXUgMvC77t6ENccmeHTvmU5jKbIPveht+24s3j2VVWxUYLnn9Eg+&#10;Zjm2+rh3YVmu79Hq8neY/wYAAP//AwBQSwMEFAAGAAgAAAAhAKSqQFPgAAAACAEAAA8AAABkcnMv&#10;ZG93bnJldi54bWxMj81OwzAQhO9IvIO1SFwQtSlRgRCnAiQQQvyIFqEe3WSJo8bryHba9O3ZnuC4&#10;M6PZb4r56DqxxRBbTxouJgoEUuXrlhoNX8vH82sQMRmqTecJNewxwrw8PipMXvsdfeJ2kRrBJRRz&#10;o8Gm1OdSxsqiM3HieyT2fnxwJvEZGlkHs+Ny18mpUjPpTEv8wZoeHyxWm8XgNGzsy9mHenq7/549&#10;78P7cvCr8LrS+vRkvLsFkXBMf2E44DM6lMy09gPVUXQaeEjScKmmVyAOdpaxsmYlu1Egy0L+H1D+&#10;AgAA//8DAFBLAQItABQABgAIAAAAIQC2gziS/gAAAOEBAAATAAAAAAAAAAAAAAAAAAAAAABbQ29u&#10;dGVudF9UeXBlc10ueG1sUEsBAi0AFAAGAAgAAAAhADj9If/WAAAAlAEAAAsAAAAAAAAAAAAAAAAA&#10;LwEAAF9yZWxzLy5yZWxzUEsBAi0AFAAGAAgAAAAhACN0jwoxAgAAZQQAAA4AAAAAAAAAAAAAAAAA&#10;LgIAAGRycy9lMm9Eb2MueG1sUEsBAi0AFAAGAAgAAAAhAKSqQFPgAAAACAEAAA8AAAAAAAAAAAAA&#10;AAAAiwQAAGRycy9kb3ducmV2LnhtbFBLBQYAAAAABAAEAPMAAACYBQAAAAA=&#10;" filled="f" stroked="f" strokeweight=".5pt">
                <v:textbox>
                  <w:txbxContent>
                    <w:p w14:paraId="0DD48677" w14:textId="77777777" w:rsidR="00292F92" w:rsidRPr="00157303" w:rsidRDefault="00292F92" w:rsidP="00DF6D61">
                      <w:pPr>
                        <w:rPr>
                          <w:b/>
                          <w:bCs/>
                          <w:lang w:val="en-US"/>
                        </w:rPr>
                      </w:pPr>
                      <w:r w:rsidRPr="00157303">
                        <w:rPr>
                          <w:b/>
                          <w:bCs/>
                          <w:lang w:val="en-US"/>
                        </w:rPr>
                        <w:t>Why?</w:t>
                      </w:r>
                    </w:p>
                  </w:txbxContent>
                </v:textbox>
                <w10:wrap anchorx="margin"/>
              </v:shape>
            </w:pict>
          </mc:Fallback>
        </mc:AlternateContent>
      </w:r>
      <w:r>
        <w:rPr>
          <w:noProof/>
          <w:lang w:val="en-IE"/>
        </w:rPr>
        <mc:AlternateContent>
          <mc:Choice Requires="wps">
            <w:drawing>
              <wp:anchor distT="0" distB="0" distL="114300" distR="114300" simplePos="0" relativeHeight="251738122" behindDoc="0" locked="0" layoutInCell="1" allowOverlap="1" wp14:anchorId="6726009A" wp14:editId="337CB016">
                <wp:simplePos x="0" y="0"/>
                <wp:positionH relativeFrom="margin">
                  <wp:posOffset>8462036</wp:posOffset>
                </wp:positionH>
                <wp:positionV relativeFrom="paragraph">
                  <wp:posOffset>1926006</wp:posOffset>
                </wp:positionV>
                <wp:extent cx="914400" cy="294198"/>
                <wp:effectExtent l="0" t="0" r="0" b="0"/>
                <wp:wrapNone/>
                <wp:docPr id="40" name="Text Box 40"/>
                <wp:cNvGraphicFramePr/>
                <a:graphic xmlns:a="http://schemas.openxmlformats.org/drawingml/2006/main">
                  <a:graphicData uri="http://schemas.microsoft.com/office/word/2010/wordprocessingShape">
                    <wps:wsp>
                      <wps:cNvSpPr txBox="1"/>
                      <wps:spPr>
                        <a:xfrm>
                          <a:off x="0" y="0"/>
                          <a:ext cx="914400" cy="294198"/>
                        </a:xfrm>
                        <a:prstGeom prst="rect">
                          <a:avLst/>
                        </a:prstGeom>
                        <a:noFill/>
                        <a:ln w="6350">
                          <a:noFill/>
                        </a:ln>
                      </wps:spPr>
                      <wps:txbx>
                        <w:txbxContent>
                          <w:p w14:paraId="6F561379" w14:textId="77777777" w:rsidR="00292F92" w:rsidRPr="00157303" w:rsidRDefault="00292F92" w:rsidP="00DF6D61">
                            <w:pPr>
                              <w:rPr>
                                <w:b/>
                                <w:bCs/>
                                <w:lang w:val="en-US"/>
                              </w:rPr>
                            </w:pPr>
                            <w:r w:rsidRPr="00157303">
                              <w:rPr>
                                <w:b/>
                                <w:bCs/>
                                <w:lang w:val="en-US"/>
                              </w:rPr>
                              <w:t>What?</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6726009A" id="Text Box 40" o:spid="_x0000_s1028" type="#_x0000_t202" style="position:absolute;margin-left:666.3pt;margin-top:151.65pt;width:1in;height:23.15pt;z-index:251738122;visibility:visible;mso-wrap-style:none;mso-height-percent:0;mso-wrap-distance-left:9pt;mso-wrap-distance-top:0;mso-wrap-distance-right:9pt;mso-wrap-distance-bottom:0;mso-position-horizontal:absolute;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Zq2LAIAAFcEAAAOAAAAZHJzL2Uyb0RvYy54bWysVFFv2jAQfp+0/2D5fQQY7UpEqFgrpkmo&#10;rQRTn43jQKTEZ9mGhP36fXYIRV2fpr0Y++7y3d333TG7b+uKHZV1JemMjwZDzpSWlJd6l/Ffm+WX&#10;O86cFzoXFWmV8ZNy/H7++dOsMaka056qXFkGEO3SxmR8771Jk8TJvaqFG5BRGs6CbC08nnaX5FY0&#10;QK+rZDwc3iYN2dxYkso5WB87J59H/KJQ0j8XhVOeVRlHbT6eNp7bcCbzmUh3Vph9Kc9liH+oohal&#10;RtIL1KPwgh1s+RdUXUpLjgo/kFQnVBSlVLEHdDMavutmvRdGxV5AjjMXmtz/g5VPxxfLyjzjE9Cj&#10;RQ2NNqr17Du1DCbw0xiXImxtEOhb2KFzb3cwhrbbwtbhFw0x+AF1urAb0CSM09FkMoRHwjWeTkbT&#10;u4CSvH1srPM/FNUsXDJuIV7kVBxXznehfUjIpWlZVlUUsNKsyfjt15th/ODiAXilkSO00JUabr7d&#10;trHlcd/GlvITurPUzYczclmihpVw/kVYDATKxpD7ZxxFRchF5xtne7K/P7KHeOgEL2cNBizjGhvA&#10;WfVTQ79IBuYxPiY338bIYK8922uPPtQPhAkeYZmMjNcQ76v+WliqX7EJi5ATLqElMmfc99cH3w09&#10;NkmqxSIGYQKN8Cu9NjJAB04Dv5v2VVhzFsFDvSfqB1Gk77ToYjs1FgdPRRmFCix3nJ7Jx/RGqc+b&#10;Ftbj+h2j3v4P5n8AAAD//wMAUEsDBBQABgAIAAAAIQBlv21v4wAAAA0BAAAPAAAAZHJzL2Rvd25y&#10;ZXYueG1sTI9PSwMxFMTvgt8hPMGL2MSmRF03W1RQpPgHW5Ee003cLN0kS5Jtt9/e15MeZ96PeTPl&#10;fHQd2ZmY2uAlXE0YEOProFvfSPhaPV3eAElZea264I2Eg0kwr05PSlXosPefZrfMDcEQnwolwebc&#10;F5Sm2hqn0iT0xuPtJ0SnMsrYUB3VHsNdR6eMCepU6/GDVb15tKbeLgcnYWsXFx/s+e3hW7wc4vtq&#10;COv4upby/Gy8vwOSzZj/YDjWx+pQYadNGLxOpEPN+VQgK4EzzoEckdm1QGuD1uxWAK1K+n9F9QsA&#10;AP//AwBQSwECLQAUAAYACAAAACEAtoM4kv4AAADhAQAAEwAAAAAAAAAAAAAAAAAAAAAAW0NvbnRl&#10;bnRfVHlwZXNdLnhtbFBLAQItABQABgAIAAAAIQA4/SH/1gAAAJQBAAALAAAAAAAAAAAAAAAAAC8B&#10;AABfcmVscy8ucmVsc1BLAQItABQABgAIAAAAIQDlVZq2LAIAAFcEAAAOAAAAAAAAAAAAAAAAAC4C&#10;AABkcnMvZTJvRG9jLnhtbFBLAQItABQABgAIAAAAIQBlv21v4wAAAA0BAAAPAAAAAAAAAAAAAAAA&#10;AIYEAABkcnMvZG93bnJldi54bWxQSwUGAAAAAAQABADzAAAAlgUAAAAA&#10;" filled="f" stroked="f" strokeweight=".5pt">
                <v:textbox>
                  <w:txbxContent>
                    <w:p w14:paraId="6F561379" w14:textId="77777777" w:rsidR="00292F92" w:rsidRPr="00157303" w:rsidRDefault="00292F92" w:rsidP="00DF6D61">
                      <w:pPr>
                        <w:rPr>
                          <w:b/>
                          <w:bCs/>
                          <w:lang w:val="en-US"/>
                        </w:rPr>
                      </w:pPr>
                      <w:r w:rsidRPr="00157303">
                        <w:rPr>
                          <w:b/>
                          <w:bCs/>
                          <w:lang w:val="en-US"/>
                        </w:rPr>
                        <w:t>What?</w:t>
                      </w:r>
                    </w:p>
                  </w:txbxContent>
                </v:textbox>
                <w10:wrap anchorx="margin"/>
              </v:shape>
            </w:pict>
          </mc:Fallback>
        </mc:AlternateContent>
      </w:r>
      <w:r>
        <w:rPr>
          <w:noProof/>
          <w:lang w:val="en-IE"/>
        </w:rPr>
        <mc:AlternateContent>
          <mc:Choice Requires="wps">
            <w:drawing>
              <wp:anchor distT="0" distB="0" distL="114300" distR="114300" simplePos="0" relativeHeight="251745290" behindDoc="0" locked="0" layoutInCell="1" allowOverlap="1" wp14:anchorId="7CD815F7" wp14:editId="7CA972D6">
                <wp:simplePos x="0" y="0"/>
                <wp:positionH relativeFrom="column">
                  <wp:posOffset>8514588</wp:posOffset>
                </wp:positionH>
                <wp:positionV relativeFrom="paragraph">
                  <wp:posOffset>2404110</wp:posOffset>
                </wp:positionV>
                <wp:extent cx="914400" cy="294198"/>
                <wp:effectExtent l="0" t="0" r="0" b="0"/>
                <wp:wrapNone/>
                <wp:docPr id="47" name="Text Box 47"/>
                <wp:cNvGraphicFramePr/>
                <a:graphic xmlns:a="http://schemas.openxmlformats.org/drawingml/2006/main">
                  <a:graphicData uri="http://schemas.microsoft.com/office/word/2010/wordprocessingShape">
                    <wps:wsp>
                      <wps:cNvSpPr txBox="1"/>
                      <wps:spPr>
                        <a:xfrm>
                          <a:off x="0" y="0"/>
                          <a:ext cx="914400" cy="294198"/>
                        </a:xfrm>
                        <a:prstGeom prst="rect">
                          <a:avLst/>
                        </a:prstGeom>
                        <a:noFill/>
                        <a:ln w="6350">
                          <a:noFill/>
                        </a:ln>
                      </wps:spPr>
                      <wps:txbx>
                        <w:txbxContent>
                          <w:p w14:paraId="722D4A92" w14:textId="77777777" w:rsidR="00292F92" w:rsidRPr="00157303" w:rsidRDefault="00292F92" w:rsidP="00DF6D61">
                            <w:pPr>
                              <w:rPr>
                                <w:b/>
                                <w:bCs/>
                                <w:lang w:val="en-US"/>
                              </w:rPr>
                            </w:pPr>
                            <w:r w:rsidRPr="00157303">
                              <w:rPr>
                                <w:b/>
                                <w:bCs/>
                                <w:lang w:val="en-US"/>
                              </w:rPr>
                              <w:t>How?</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7CD815F7" id="Text Box 47" o:spid="_x0000_s1029" type="#_x0000_t202" style="position:absolute;margin-left:670.45pt;margin-top:189.3pt;width:1in;height:23.15pt;z-index:251745290;visibility:visible;mso-wrap-style:non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XG6WLQIAAFcEAAAOAAAAZHJzL2Uyb0RvYy54bWysVE1v4jAQva+0/8HyfQlQ+gEiVGwrVitV&#10;bSVY9Wwch0RKPJZtSNhfv88Ooajb02ovznhmPB/vzWR+39YVOyjrStIpHw2GnCktKSv1LuW/Nqtv&#10;d5w5L3QmKtIq5Ufl+P3i65d5Y2ZqTAVVmbIMQbSbNSblhfdmliROFqoWbkBGaRhzsrXwuNpdklnR&#10;IHpdJePh8CZpyGbGklTOQfvYGfkixs9zJf1LnjvlWZVy1ObjaeO5DWeymIvZzgpTlPJUhviHKmpR&#10;aiQ9h3oUXrC9Lf8KVZfSkqPcDyTVCeV5KVXsAd2Mhh+6WRfCqNgLwHHmDJP7f2Hl8+HVsjJL+eSW&#10;My1qcLRRrWffqWVQAZ/GuBnc1gaOvoUePPd6B2Vou81tHb5oiMEOpI9ndEM0CeV0NJkMYZEwjaeT&#10;0fQuREneHxvr/A9FNQtCyi3Ii5iKw5PznWvvEnJpWpVVFQmsNGtSfnN1PYwPzhYErzRyhBa6UoPk&#10;220bW77q29hSdkR3lrr5cEauStTwJJx/FRYDgbIx5P4FR14RctFJ4qwg+/szffAHT7By1mDAUq6x&#10;AZxVPzX4i2BgHuNlcn07RgZ7adleWvS+fiBM8AjLZGQUg7+vejG3VL9hE5YhJ0xCS2ROue/FB98N&#10;PTZJquUyOmECjfBPem1kCB0wDfhu2jdhzYkED/aeqR9EMfvARefbsbHce8rLSFRAucP0BD6mN1J9&#10;2rSwHpf36PX+P1j8AQAA//8DAFBLAwQUAAYACAAAACEAV8vC9OQAAAANAQAADwAAAGRycy9kb3du&#10;cmV2LnhtbEyPwU7DMBBE70j8g7VIXFBr00YhhDgVIIEQAipahHp04yWJGtuR7bTp37M9wW1ndzT7&#10;pliMpmN79KF1VsL1VABDWznd2lrC1/ppkgELUVmtOmdRwhEDLMrzs0Ll2h3sJ+5XsWYUYkOuJDQx&#10;9jnnoWrQqDB1PVq6/ThvVCTpa669OlC46fhMiJQb1Vr60KgeHxusdqvBSNg1r1dL8fz+8J2+HP3H&#10;enAb/7aR8vJivL8DFnGMf2Y44RM6lMS0dYPVgXWk54m4Ja+E+U2WAjtZkiyh1VZCMqOBlwX/36L8&#10;BQAA//8DAFBLAQItABQABgAIAAAAIQC2gziS/gAAAOEBAAATAAAAAAAAAAAAAAAAAAAAAABbQ29u&#10;dGVudF9UeXBlc10ueG1sUEsBAi0AFAAGAAgAAAAhADj9If/WAAAAlAEAAAsAAAAAAAAAAAAAAAAA&#10;LwEAAF9yZWxzLy5yZWxzUEsBAi0AFAAGAAgAAAAhAIVcbpYtAgAAVwQAAA4AAAAAAAAAAAAAAAAA&#10;LgIAAGRycy9lMm9Eb2MueG1sUEsBAi0AFAAGAAgAAAAhAFfLwvTkAAAADQEAAA8AAAAAAAAAAAAA&#10;AAAAhwQAAGRycy9kb3ducmV2LnhtbFBLBQYAAAAABAAEAPMAAACYBQAAAAA=&#10;" filled="f" stroked="f" strokeweight=".5pt">
                <v:textbox>
                  <w:txbxContent>
                    <w:p w14:paraId="722D4A92" w14:textId="77777777" w:rsidR="00292F92" w:rsidRPr="00157303" w:rsidRDefault="00292F92" w:rsidP="00DF6D61">
                      <w:pPr>
                        <w:rPr>
                          <w:b/>
                          <w:bCs/>
                          <w:lang w:val="en-US"/>
                        </w:rPr>
                      </w:pPr>
                      <w:r w:rsidRPr="00157303">
                        <w:rPr>
                          <w:b/>
                          <w:bCs/>
                          <w:lang w:val="en-US"/>
                        </w:rPr>
                        <w:t>How?</w:t>
                      </w:r>
                    </w:p>
                  </w:txbxContent>
                </v:textbox>
              </v:shape>
            </w:pict>
          </mc:Fallback>
        </mc:AlternateContent>
      </w:r>
      <w:r>
        <w:rPr>
          <w:noProof/>
          <w:lang w:val="en-IE"/>
        </w:rPr>
        <mc:AlternateContent>
          <mc:Choice Requires="wps">
            <w:drawing>
              <wp:anchor distT="0" distB="0" distL="114300" distR="114300" simplePos="0" relativeHeight="251754506" behindDoc="0" locked="0" layoutInCell="1" allowOverlap="1" wp14:anchorId="33586D46" wp14:editId="6ECC6A8E">
                <wp:simplePos x="0" y="0"/>
                <wp:positionH relativeFrom="rightMargin">
                  <wp:align>left</wp:align>
                </wp:positionH>
                <wp:positionV relativeFrom="paragraph">
                  <wp:posOffset>2408301</wp:posOffset>
                </wp:positionV>
                <wp:extent cx="914400" cy="294198"/>
                <wp:effectExtent l="0" t="0" r="0" b="0"/>
                <wp:wrapNone/>
                <wp:docPr id="780270479" name="Text Box 780270479"/>
                <wp:cNvGraphicFramePr/>
                <a:graphic xmlns:a="http://schemas.openxmlformats.org/drawingml/2006/main">
                  <a:graphicData uri="http://schemas.microsoft.com/office/word/2010/wordprocessingShape">
                    <wps:wsp>
                      <wps:cNvSpPr txBox="1"/>
                      <wps:spPr>
                        <a:xfrm>
                          <a:off x="0" y="0"/>
                          <a:ext cx="914400" cy="294198"/>
                        </a:xfrm>
                        <a:prstGeom prst="rect">
                          <a:avLst/>
                        </a:prstGeom>
                        <a:solidFill>
                          <a:schemeClr val="lt1"/>
                        </a:solidFill>
                        <a:ln w="6350">
                          <a:noFill/>
                        </a:ln>
                      </wps:spPr>
                      <wps:txbx>
                        <w:txbxContent>
                          <w:p w14:paraId="2B720847" w14:textId="77777777" w:rsidR="00292F92" w:rsidRPr="00157303" w:rsidRDefault="00292F92" w:rsidP="00DF6D61">
                            <w:pPr>
                              <w:rPr>
                                <w:b/>
                                <w:bCs/>
                                <w:lang w:val="en-US"/>
                              </w:rPr>
                            </w:pPr>
                            <w:r w:rsidRPr="00157303">
                              <w:rPr>
                                <w:b/>
                                <w:bCs/>
                                <w:lang w:val="en-US"/>
                              </w:rPr>
                              <w:t>What?</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33586D46" id="Text Box 780270479" o:spid="_x0000_s1030" type="#_x0000_t202" style="position:absolute;margin-left:0;margin-top:189.65pt;width:1in;height:23.15pt;z-index:251754506;visibility:visible;mso-wrap-style:none;mso-height-percent:0;mso-wrap-distance-left:9pt;mso-wrap-distance-top:0;mso-wrap-distance-right:9pt;mso-wrap-distance-bottom:0;mso-position-horizontal:left;mso-position-horizontal-relative:right-margin-area;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lAAFSAIAAI0EAAAOAAAAZHJzL2Uyb0RvYy54bWysVE1v2zAMvQ/YfxB0X+1kadMEcYqsRYYB&#10;RVugHXpWZDkxIIuCpMTOfv2e5Hy03U7DLjIlko/kI+nZTddotlPO12QKPrjIOVNGUlmbdcF/viy/&#10;XHPmgzCl0GRUwffK85v550+z1k7VkDakS+UYQIyftrbgmxDsNMu83KhG+AuyykBZkWtEwNWts9KJ&#10;FuiNzoZ5fpW15ErrSCrv8XrXK/k84VeVkuGxqrwKTBccuYV0unSu4pnNZ2K6dsJuanlIQ/xDFo2o&#10;DYKeoO5EEGzr6j+gmlo68lSFC0lNRlVVS5VqQDWD/EM1zxthVaoF5Hh7osn/P1j5sHtyrC4LPr7O&#10;h+N8NJ5wZkSDVr2oLrBv1LGzBmy11k/h9GzhFjqo0fXIYnz3eIwkdJVr4hflMejB+/7EdQSVeJwM&#10;RqMcGgnVcDIaTK4jSnZ2ts6H74oaFoWCO7QyMSx29z70pkeTGMuTrstlrXW6xPFRt9qxnUDjdUgp&#10;AvydlTasLfjV18s8ARuK7j2yNsjlXFKUQrfqElGjY7krKvdgwVE/Vd7KZY1c74UPT8JhjFAeViM8&#10;4qg0IRYdJM425H797T3ao7vQctZiLAtusDec6R8GXU+kYYrTZXQ5HiKCe6tZvdWYbXNLKH+AFbQy&#10;idE+6KNYOWpesT+LGBMqYSQiFzwcxdvQrwr2T6rFIhlhbq0I9+bZyggd6Y59eOlehbOHZgV0+YGO&#10;4yumH3rW20ZPQ4ttoKpODY0s95weyMfMp5E47Gdcqrf3ZHX+i8x/AwAA//8DAFBLAwQUAAYACAAA&#10;ACEAk9BUJ98AAAAIAQAADwAAAGRycy9kb3ducmV2LnhtbEyPQU+DQBCF7yb+h82YeLNLASsgQ2Oa&#10;NOlBD6LG65YdgcjOIrtt6b93e9Ljmzd573vlejaDONLkessIy0UEgrixuucW4f1te5eBcF6xVoNl&#10;QjiTg3V1fVWqQtsTv9Kx9q0IIewKhdB5PxZSuqYjo9zCjsTB+7KTUT7IqZV6UqcQbgYZR9FKGtVz&#10;aOjUSJuOmu/6YBBeNnmd7eLz9Jknu22d/Sztc/aBeHszPz2C8DT7v2e44Ad0qALT3h5YOzEghCEe&#10;IXnIExAXO03DZY+QxvcrkFUp/w+ofgEAAP//AwBQSwECLQAUAAYACAAAACEAtoM4kv4AAADhAQAA&#10;EwAAAAAAAAAAAAAAAAAAAAAAW0NvbnRlbnRfVHlwZXNdLnhtbFBLAQItABQABgAIAAAAIQA4/SH/&#10;1gAAAJQBAAALAAAAAAAAAAAAAAAAAC8BAABfcmVscy8ucmVsc1BLAQItABQABgAIAAAAIQC6lAAF&#10;SAIAAI0EAAAOAAAAAAAAAAAAAAAAAC4CAABkcnMvZTJvRG9jLnhtbFBLAQItABQABgAIAAAAIQCT&#10;0FQn3wAAAAgBAAAPAAAAAAAAAAAAAAAAAKIEAABkcnMvZG93bnJldi54bWxQSwUGAAAAAAQABADz&#10;AAAArgUAAAAA&#10;" fillcolor="white [3201]" stroked="f" strokeweight=".5pt">
                <v:textbox>
                  <w:txbxContent>
                    <w:p w14:paraId="2B720847" w14:textId="77777777" w:rsidR="00292F92" w:rsidRPr="00157303" w:rsidRDefault="00292F92" w:rsidP="00DF6D61">
                      <w:pPr>
                        <w:rPr>
                          <w:b/>
                          <w:bCs/>
                          <w:lang w:val="en-US"/>
                        </w:rPr>
                      </w:pPr>
                      <w:r w:rsidRPr="00157303">
                        <w:rPr>
                          <w:b/>
                          <w:bCs/>
                          <w:lang w:val="en-US"/>
                        </w:rPr>
                        <w:t>What?</w:t>
                      </w:r>
                    </w:p>
                  </w:txbxContent>
                </v:textbox>
                <w10:wrap anchorx="margin"/>
              </v:shape>
            </w:pict>
          </mc:Fallback>
        </mc:AlternateContent>
      </w:r>
      <w:r>
        <w:rPr>
          <w:noProof/>
          <w:lang w:val="en-IE"/>
        </w:rPr>
        <mc:AlternateContent>
          <mc:Choice Requires="wps">
            <w:drawing>
              <wp:anchor distT="0" distB="0" distL="114300" distR="114300" simplePos="0" relativeHeight="251764746" behindDoc="0" locked="0" layoutInCell="1" allowOverlap="1" wp14:anchorId="3AD04D9D" wp14:editId="38817B2B">
                <wp:simplePos x="0" y="0"/>
                <wp:positionH relativeFrom="column">
                  <wp:posOffset>9124950</wp:posOffset>
                </wp:positionH>
                <wp:positionV relativeFrom="paragraph">
                  <wp:posOffset>2646959</wp:posOffset>
                </wp:positionV>
                <wp:extent cx="0" cy="252000"/>
                <wp:effectExtent l="76200" t="38100" r="57150" b="53340"/>
                <wp:wrapNone/>
                <wp:docPr id="780270477" name="Straight Arrow Connector 780270477"/>
                <wp:cNvGraphicFramePr/>
                <a:graphic xmlns:a="http://schemas.openxmlformats.org/drawingml/2006/main">
                  <a:graphicData uri="http://schemas.microsoft.com/office/word/2010/wordprocessingShape">
                    <wps:wsp>
                      <wps:cNvCnPr/>
                      <wps:spPr>
                        <a:xfrm flipV="1">
                          <a:off x="0" y="0"/>
                          <a:ext cx="0" cy="252000"/>
                        </a:xfrm>
                        <a:prstGeom prst="straightConnector1">
                          <a:avLst/>
                        </a:prstGeom>
                        <a:ln>
                          <a:headEnd type="triangle"/>
                          <a:tailEnd type="triangle"/>
                        </a:ln>
                      </wps:spPr>
                      <wps:style>
                        <a:lnRef idx="3">
                          <a:schemeClr val="accent6"/>
                        </a:lnRef>
                        <a:fillRef idx="0">
                          <a:schemeClr val="accent6"/>
                        </a:fillRef>
                        <a:effectRef idx="2">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type w14:anchorId="524CD49A" id="_x0000_t32" coordsize="21600,21600" o:spt="32" o:oned="t" path="m,l21600,21600e" filled="f">
                <v:path arrowok="t" fillok="f" o:connecttype="none"/>
                <o:lock v:ext="edit" shapetype="t"/>
              </v:shapetype>
              <v:shape id="Straight Arrow Connector 780270477" o:spid="_x0000_s1026" type="#_x0000_t32" style="position:absolute;margin-left:718.5pt;margin-top:208.4pt;width:0;height:19.85pt;flip:y;z-index:2517647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QT0g6gEAADUEAAAOAAAAZHJzL2Uyb0RvYy54bWysU02P0zAQvSPxHyzfadIC21XUdIW6wAVB&#10;xQJ3rzNuLPlLY9Ok/56xk80iWGklxGXkj3nP896MdzejNewMGLV3LV+vas7ASd9pd2r5928fXl1z&#10;FpNwnTDeQcsvEPnN/uWL3RAa2Pjemw6QEYmLzRBa3qcUmqqKsgcr4soHcHSpPFqRaIunqkMxELs1&#10;1aaur6rBYxfQS4iRTm+nS74v/EqBTF+UipCYaTnVlkrEEu9zrPY70ZxQhF7LuQzxD1VYoR09ulDd&#10;iiTYT9R/UVkt0Uev0kp6W3mltISigdSs6z/U3PUiQNFC5sSw2BT/H638fD4i013Lt9f1Zlu/2W45&#10;c8JSq+4SCn3qE3uH6Ad28M6RnR7ZYya5N4TYEMnBHXHexXDEbMWo0DJldPhBg1HMIblsLN5fFu9h&#10;TExOh5JON2+pq6Ut1cSQmQLG9BG8ZXnR8jgXtlQ0sYvzp5ioBgI+ADLYuBx7EN1717F0CSQtoRbu&#10;ZGBqfxLaPH1HVBleZZGTrLJKFwMT9VdQZB6V/7oILGMLB4PsLGjghJTg0lV+pTBRdoYpbcwCrJ8H&#10;zvkZCmWkF/DmefCCKC97lxaw1c7jUwRpXM8lqyn/wYFJd7bg3neX0vBiDc1mUTj/ozz8v+8L/PG3&#10;738BAAD//wMAUEsDBBQABgAIAAAAIQBF+MbZ4AAAAA0BAAAPAAAAZHJzL2Rvd25yZXYueG1sTI/N&#10;TsMwEITvSLyDtUhcUOsU2hRCnAqoKDckWtSzE2+TUP9EsdOYt2crDnCc2dHsfPkqGs1O2PvWWQGz&#10;aQIMbeVUa2sBn7vXyT0wH6RVUjuLAr7Rw6q4vMhlptxoP/C0DTWjEuszKaAJocs491WDRvqp69DS&#10;7eB6IwPJvuaqlyOVG81vkyTlRraWPjSyw5cGq+N2MAJ25fP+6+1BN+vxuI6Hmz3G980gxPVVfHoE&#10;FjCGvzCc59N0KGhT6QarPNOk53dLggkC5rOUIM6RX6ska5EugBc5/09R/AAAAP//AwBQSwECLQAU&#10;AAYACAAAACEAtoM4kv4AAADhAQAAEwAAAAAAAAAAAAAAAAAAAAAAW0NvbnRlbnRfVHlwZXNdLnht&#10;bFBLAQItABQABgAIAAAAIQA4/SH/1gAAAJQBAAALAAAAAAAAAAAAAAAAAC8BAABfcmVscy8ucmVs&#10;c1BLAQItABQABgAIAAAAIQBEQT0g6gEAADUEAAAOAAAAAAAAAAAAAAAAAC4CAABkcnMvZTJvRG9j&#10;LnhtbFBLAQItABQABgAIAAAAIQBF+MbZ4AAAAA0BAAAPAAAAAAAAAAAAAAAAAEQEAABkcnMvZG93&#10;bnJldi54bWxQSwUGAAAAAAQABADzAAAAUQUAAAAA&#10;" strokecolor="#2fc7c3 [3209]" strokeweight="1.5pt">
                <v:stroke startarrow="block" endarrow="block" joinstyle="miter"/>
              </v:shape>
            </w:pict>
          </mc:Fallback>
        </mc:AlternateContent>
      </w:r>
      <w:r>
        <w:rPr>
          <w:noProof/>
          <w:lang w:val="en-IE"/>
        </w:rPr>
        <mc:AlternateContent>
          <mc:Choice Requires="wps">
            <w:drawing>
              <wp:anchor distT="0" distB="0" distL="114300" distR="114300" simplePos="0" relativeHeight="251748362" behindDoc="0" locked="0" layoutInCell="1" allowOverlap="1" wp14:anchorId="78246E61" wp14:editId="2CAFB971">
                <wp:simplePos x="0" y="0"/>
                <wp:positionH relativeFrom="rightMargin">
                  <wp:align>left</wp:align>
                </wp:positionH>
                <wp:positionV relativeFrom="paragraph">
                  <wp:posOffset>2909697</wp:posOffset>
                </wp:positionV>
                <wp:extent cx="914400" cy="294198"/>
                <wp:effectExtent l="0" t="0" r="0" b="0"/>
                <wp:wrapNone/>
                <wp:docPr id="780270476" name="Text Box 780270476"/>
                <wp:cNvGraphicFramePr/>
                <a:graphic xmlns:a="http://schemas.openxmlformats.org/drawingml/2006/main">
                  <a:graphicData uri="http://schemas.microsoft.com/office/word/2010/wordprocessingShape">
                    <wps:wsp>
                      <wps:cNvSpPr txBox="1"/>
                      <wps:spPr>
                        <a:xfrm>
                          <a:off x="0" y="0"/>
                          <a:ext cx="914400" cy="294198"/>
                        </a:xfrm>
                        <a:prstGeom prst="rect">
                          <a:avLst/>
                        </a:prstGeom>
                        <a:solidFill>
                          <a:schemeClr val="lt1"/>
                        </a:solidFill>
                        <a:ln w="6350">
                          <a:noFill/>
                        </a:ln>
                      </wps:spPr>
                      <wps:txbx>
                        <w:txbxContent>
                          <w:p w14:paraId="650364E7" w14:textId="77777777" w:rsidR="00292F92" w:rsidRPr="00157303" w:rsidRDefault="00292F92" w:rsidP="00DF6D61">
                            <w:pPr>
                              <w:rPr>
                                <w:b/>
                                <w:bCs/>
                                <w:lang w:val="en-US"/>
                              </w:rPr>
                            </w:pPr>
                            <w:r w:rsidRPr="00157303">
                              <w:rPr>
                                <w:b/>
                                <w:bCs/>
                                <w:lang w:val="en-US"/>
                              </w:rPr>
                              <w:t>How?</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78246E61" id="Text Box 780270476" o:spid="_x0000_s1031" type="#_x0000_t202" style="position:absolute;margin-left:0;margin-top:229.1pt;width:1in;height:23.15pt;z-index:251748362;visibility:visible;mso-wrap-style:none;mso-height-percent:0;mso-wrap-distance-left:9pt;mso-wrap-distance-top:0;mso-wrap-distance-right:9pt;mso-wrap-distance-bottom:0;mso-position-horizontal:left;mso-position-horizontal-relative:right-margin-area;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OiBLSAIAAI0EAAAOAAAAZHJzL2Uyb0RvYy54bWysVE1v2zAMvQ/YfxB0X+1kafOBOkXWIsOA&#10;oi2QDD0rstwYkEVBUmJ3v35PctKk3U7DLjIlko/kI+nrm67RbK+cr8kUfHCRc6aMpLI2LwX/uV5+&#10;mXDmgzCl0GRUwV+V5zfzz5+uWztTQ9qSLpVjADF+1tqCb0Owsyzzcqsa4S/IKgNlRa4RAVf3kpVO&#10;tEBvdDbM86usJVdaR1J5j9e7XsnnCb+qlAyPVeVVYLrgyC2k06VzE89sfi1mL07YbS0PaYh/yKIR&#10;tUHQN6g7EQTbufoPqKaWjjxV4UJSk1FV1VKlGlDNIP9QzWorrEq1gBxv32jy/w9WPuyfHKvLgo8n&#10;+XCcj8ZXnBnRoFVr1QX2jTp20oCt1voZnFYWbqGDGl2PLMZ3j8dIQle5Jn5RHoMevL++cR1BJR6n&#10;g9Eoh0ZCNZyOBtNJRMlOztb58F1Rw6JQcIdWJobF/t6H3vRoEmN50nW5rLVOlzg+6lY7thdovA4p&#10;RYC/s9KGtQW/+nqZJ2BD0b1H1ga5nEqKUug2XSLq8ljuhspXsOConypv5bJGrvfChyfhMEYoD6sR&#10;HnFUmhCLDhJnW3K//vYe7dFdaDlrMZYFN9gbzvQPg64n0jDF6TK6HA8RwZ1rNucas2tuCeUPsIJW&#10;JjHaB30UK0fNM/ZnEWNCJYxE5IKHo3gb+lXB/km1WCQjzK0V4d6srIzQke7Yh3X3LJw9NCugyw90&#10;HF8x+9Cz3jZ6GlrsAlV1amhkuef0QD5mPo3EYT/jUp3fk9XpLzL/DQAA//8DAFBLAwQUAAYACAAA&#10;ACEAOQbeeN4AAAAIAQAADwAAAGRycy9kb3ducmV2LnhtbEyPwU7DMBBE70j8g7VI3KjTkCA3ZFOh&#10;SpV6gAMBxNWNlyQiXofYbdO/xz3BcXZWM2/K9WwHcaTJ944RlosEBHHjTM8twvvb9k6B8EGz0YNj&#10;QjiTh3V1fVXqwrgTv9KxDq2IIewLjdCFMBZS+qYjq/3CjcTR+3KT1SHKqZVm0qcYbgeZJsmDtLrn&#10;2NDpkTYdNd/1wSK8bFa12qXn6XN1v9vW6mfpntUH4u3N/PQIItAc/p7hgh/RoYpMe3dg48WAEIcE&#10;hCxXKYiLnWXxskfIkywHWZXy/4DqFwAA//8DAFBLAQItABQABgAIAAAAIQC2gziS/gAAAOEBAAAT&#10;AAAAAAAAAAAAAAAAAAAAAABbQ29udGVudF9UeXBlc10ueG1sUEsBAi0AFAAGAAgAAAAhADj9If/W&#10;AAAAlAEAAAsAAAAAAAAAAAAAAAAALwEAAF9yZWxzLy5yZWxzUEsBAi0AFAAGAAgAAAAhAIY6IEtI&#10;AgAAjQQAAA4AAAAAAAAAAAAAAAAALgIAAGRycy9lMm9Eb2MueG1sUEsBAi0AFAAGAAgAAAAhADkG&#10;3njeAAAACAEAAA8AAAAAAAAAAAAAAAAAogQAAGRycy9kb3ducmV2LnhtbFBLBQYAAAAABAAEAPMA&#10;AACtBQAAAAA=&#10;" fillcolor="white [3201]" stroked="f" strokeweight=".5pt">
                <v:textbox>
                  <w:txbxContent>
                    <w:p w14:paraId="650364E7" w14:textId="77777777" w:rsidR="00292F92" w:rsidRPr="00157303" w:rsidRDefault="00292F92" w:rsidP="00DF6D61">
                      <w:pPr>
                        <w:rPr>
                          <w:b/>
                          <w:bCs/>
                          <w:lang w:val="en-US"/>
                        </w:rPr>
                      </w:pPr>
                      <w:r w:rsidRPr="00157303">
                        <w:rPr>
                          <w:b/>
                          <w:bCs/>
                          <w:lang w:val="en-US"/>
                        </w:rPr>
                        <w:t>How?</w:t>
                      </w:r>
                    </w:p>
                  </w:txbxContent>
                </v:textbox>
                <w10:wrap anchorx="margin"/>
              </v:shape>
            </w:pict>
          </mc:Fallback>
        </mc:AlternateContent>
      </w:r>
      <w:r w:rsidRPr="007905B6">
        <w:rPr>
          <w:noProof/>
          <w:lang w:val="en-IE"/>
        </w:rPr>
        <w:drawing>
          <wp:anchor distT="0" distB="0" distL="114300" distR="114300" simplePos="0" relativeHeight="251658245" behindDoc="0" locked="0" layoutInCell="1" allowOverlap="1" wp14:anchorId="2552C90B" wp14:editId="1B27595D">
            <wp:simplePos x="0" y="0"/>
            <wp:positionH relativeFrom="column">
              <wp:posOffset>6235777</wp:posOffset>
            </wp:positionH>
            <wp:positionV relativeFrom="paragraph">
              <wp:posOffset>2893085</wp:posOffset>
            </wp:positionV>
            <wp:extent cx="412750" cy="412750"/>
            <wp:effectExtent l="0" t="0" r="0" b="6350"/>
            <wp:wrapNone/>
            <wp:docPr id="1994223076" name="Graphic 15" descr="Electric Tower with solid fill">
              <a:extLst xmlns:a="http://schemas.openxmlformats.org/drawingml/2006/main">
                <a:ext uri="{FF2B5EF4-FFF2-40B4-BE49-F238E27FC236}">
                  <a16:creationId xmlns:a16="http://schemas.microsoft.com/office/drawing/2014/main" id="{2039A16E-2824-4502-A1DD-7D26397CDE3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Graphic 15" descr="Electric Tower with solid fill">
                      <a:extLst>
                        <a:ext uri="{FF2B5EF4-FFF2-40B4-BE49-F238E27FC236}">
                          <a16:creationId xmlns:a16="http://schemas.microsoft.com/office/drawing/2014/main" id="{2039A16E-2824-4502-A1DD-7D26397CDE3A}"/>
                        </a:ext>
                      </a:extLst>
                    </pic:cNvPr>
                    <pic:cNvPicPr>
                      <a:picLocks noChangeAspect="1"/>
                    </pic:cNvPicPr>
                  </pic:nvPicPr>
                  <pic:blipFill>
                    <a:blip r:embed="rId20" cstate="email">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ic:blipFill>
                  <pic:spPr>
                    <a:xfrm>
                      <a:off x="0" y="0"/>
                      <a:ext cx="412750" cy="412750"/>
                    </a:xfrm>
                    <a:prstGeom prst="rect">
                      <a:avLst/>
                    </a:prstGeom>
                  </pic:spPr>
                </pic:pic>
              </a:graphicData>
            </a:graphic>
            <wp14:sizeRelH relativeFrom="margin">
              <wp14:pctWidth>0</wp14:pctWidth>
            </wp14:sizeRelH>
            <wp14:sizeRelV relativeFrom="margin">
              <wp14:pctHeight>0</wp14:pctHeight>
            </wp14:sizeRelV>
          </wp:anchor>
        </w:drawing>
      </w:r>
      <w:r w:rsidRPr="007905B6">
        <w:rPr>
          <w:noProof/>
          <w:lang w:val="en-IE"/>
        </w:rPr>
        <w:drawing>
          <wp:anchor distT="0" distB="0" distL="114300" distR="114300" simplePos="0" relativeHeight="251658243" behindDoc="0" locked="0" layoutInCell="1" allowOverlap="1" wp14:anchorId="584ABE28" wp14:editId="1B4E7144">
            <wp:simplePos x="0" y="0"/>
            <wp:positionH relativeFrom="page">
              <wp:posOffset>6995592</wp:posOffset>
            </wp:positionH>
            <wp:positionV relativeFrom="paragraph">
              <wp:posOffset>1980463</wp:posOffset>
            </wp:positionV>
            <wp:extent cx="666750" cy="666750"/>
            <wp:effectExtent l="0" t="0" r="0" b="0"/>
            <wp:wrapNone/>
            <wp:docPr id="1994223075" name="Graphic 11" descr="Internet">
              <a:extLst xmlns:a="http://schemas.openxmlformats.org/drawingml/2006/main">
                <a:ext uri="{FF2B5EF4-FFF2-40B4-BE49-F238E27FC236}">
                  <a16:creationId xmlns:a16="http://schemas.microsoft.com/office/drawing/2014/main" id="{5F18C67F-39BA-44F1-A9AD-541CB12A960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Graphic 11" descr="Internet">
                      <a:extLst>
                        <a:ext uri="{FF2B5EF4-FFF2-40B4-BE49-F238E27FC236}">
                          <a16:creationId xmlns:a16="http://schemas.microsoft.com/office/drawing/2014/main" id="{5F18C67F-39BA-44F1-A9AD-541CB12A9609}"/>
                        </a:ext>
                      </a:extLst>
                    </pic:cNvPr>
                    <pic:cNvPicPr>
                      <a:picLocks noChangeAspect="1"/>
                    </pic:cNvPicPr>
                  </pic:nvPicPr>
                  <pic: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ic:blipFill>
                  <pic:spPr>
                    <a:xfrm>
                      <a:off x="0" y="0"/>
                      <a:ext cx="666750" cy="666750"/>
                    </a:xfrm>
                    <a:prstGeom prst="rect">
                      <a:avLst/>
                    </a:prstGeom>
                  </pic:spPr>
                </pic:pic>
              </a:graphicData>
            </a:graphic>
            <wp14:sizeRelH relativeFrom="margin">
              <wp14:pctWidth>0</wp14:pctWidth>
            </wp14:sizeRelH>
            <wp14:sizeRelV relativeFrom="margin">
              <wp14:pctHeight>0</wp14:pctHeight>
            </wp14:sizeRelV>
          </wp:anchor>
        </w:drawing>
      </w:r>
      <w:r w:rsidRPr="007905B6">
        <w:rPr>
          <w:noProof/>
          <w:lang w:val="en-IE"/>
        </w:rPr>
        <mc:AlternateContent>
          <mc:Choice Requires="wps">
            <w:drawing>
              <wp:anchor distT="0" distB="0" distL="114300" distR="114300" simplePos="0" relativeHeight="251658242" behindDoc="0" locked="0" layoutInCell="1" allowOverlap="1" wp14:anchorId="789C75B1" wp14:editId="437DF807">
                <wp:simplePos x="0" y="0"/>
                <wp:positionH relativeFrom="page">
                  <wp:posOffset>911504</wp:posOffset>
                </wp:positionH>
                <wp:positionV relativeFrom="paragraph">
                  <wp:posOffset>1906372</wp:posOffset>
                </wp:positionV>
                <wp:extent cx="6806032" cy="931545"/>
                <wp:effectExtent l="19050" t="19050" r="13970" b="20955"/>
                <wp:wrapNone/>
                <wp:docPr id="1994223054" name="Rectangle 1994223054" descr="Highlighting the processes and tools associated with the work domain analysis. "/>
                <wp:cNvGraphicFramePr/>
                <a:graphic xmlns:a="http://schemas.openxmlformats.org/drawingml/2006/main">
                  <a:graphicData uri="http://schemas.microsoft.com/office/word/2010/wordprocessingShape">
                    <wps:wsp>
                      <wps:cNvSpPr/>
                      <wps:spPr>
                        <a:xfrm>
                          <a:off x="0" y="0"/>
                          <a:ext cx="6806032" cy="931545"/>
                        </a:xfrm>
                        <a:prstGeom prst="rect">
                          <a:avLst/>
                        </a:prstGeom>
                        <a:noFill/>
                        <a:ln w="38100">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31EF5A5" id="Rectangle 1994223054" o:spid="_x0000_s1026" alt="Highlighting the processes and tools associated with the work domain analysis. " style="position:absolute;margin-left:71.75pt;margin-top:150.1pt;width:535.9pt;height:73.3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MI2W2gIAAPkFAAAOAAAAZHJzL2Uyb0RvYy54bWysVNtu2zAMfR+wfxD0vtjOpUuCOkXQItuA&#10;oi3aDn1WZDkWJouapMTJvn6UfGnQFXsYVqCOJJKH5OHl8upYK3IQ1knQOc1GKSVCcyik3uX0+/Pm&#10;05wS55kumAItcnoSjl6tPn64bMxSjKECVQhLEES7ZWNyWnlvlknieCVq5kZghEZhCbZmHq92lxSW&#10;NYheq2ScphdJA7YwFrhwDl9vWiFdRfyyFNzfl6UTnqicYmw+fm38bsM3WV2y5c4yU0nehcH+IYqa&#10;SY1OB6gb5hnZW/kHVC25BQelH3GoEyhLyUXMAbPJ0jfZPFXMiJgLkuPMQJP7f7D87vBgiSywdovF&#10;dDyepLMpJZrVWKtHZI/pnRLkXFYIx5HAr3JXKfz3yDrxlSBdEYQjWG3iARSenAMumRcFaaSvoh4W&#10;7AcpIDCGmkydnHQjEgrRGLfEeJ7Mg+1uDo+B1WNp6/CLfJFjLN5pKJ44esLx8WKeXqSTMSUcZYtJ&#10;NpvOAmjyam2s818E1Biqw0awmF6sGTvcOt+q9irBmYaNVArf2VJp0uR0Ms/SNFo4ULII0iB0dre9&#10;VpYcGPbYZpPiX+f4TA3DUBqjCTm2WcWTPynROngUJZYB8xi3HsIAiAGWcS60z1pRxQrRepudO+st&#10;Ys5KI2BALjHKAbsD6DVbkB67ZaDTD6Yizs9g3KX+N+PBInoG7QfjWmqw72WmMKvOc6vfk9RSE1ja&#10;QnHCJrXQTq8zfCOxgrfM+QdmcVxxsHEF+Xv8lAqwUtCdKKnA/nrvPejjFKGUkgbHP6fu555ZQYn6&#10;pnG+Ftl0GvZFvExnn8d4seeS7blE7+trwOpnuOwMj8eg71V/LC3UL7ip1sEripjm6Dun3Nv+cu3b&#10;tYS7jov1OqrhjjDM3+onwwN4YDV06PPxhVnTtbHHAbiDflWw5ZtubnWDpYb13kMpY6u/8trxjfsl&#10;Nk63C8MCO79HrdeNvfoNAAD//wMAUEsDBBQABgAIAAAAIQAhbCCG4AAAAAwBAAAPAAAAZHJzL2Rv&#10;d25yZXYueG1sTI/LTsMwEEX3SPyDNUjsqJ1HCw1xKoQEiO4IILZuPCRR7HEUu034e9wVLK/m6N4z&#10;5W6xhp1w8r0jCclKAENqnO6plfDx/nRzB8wHRVoZRyjhBz3sqsuLUhXazfSGpzq0LJaQL5SELoSx&#10;4Nw3HVrlV25EirdvN1kVYpxaric1x3JreCrEhlvVU1zo1IiPHTZDfbQSXufU9F+t2r/UQ/05uPw5&#10;ud1aKa+vlod7YAGX8AfDWT+qQxWdDu5I2jMTc56tIyohEyIFdibSZJ0BO0jI880WeFXy/09UvwAA&#10;AP//AwBQSwECLQAUAAYACAAAACEAtoM4kv4AAADhAQAAEwAAAAAAAAAAAAAAAAAAAAAAW0NvbnRl&#10;bnRfVHlwZXNdLnhtbFBLAQItABQABgAIAAAAIQA4/SH/1gAAAJQBAAALAAAAAAAAAAAAAAAAAC8B&#10;AABfcmVscy8ucmVsc1BLAQItABQABgAIAAAAIQCHMI2W2gIAAPkFAAAOAAAAAAAAAAAAAAAAAC4C&#10;AABkcnMvZTJvRG9jLnhtbFBLAQItABQABgAIAAAAIQAhbCCG4AAAAAwBAAAPAAAAAAAAAAAAAAAA&#10;ADQFAABkcnMvZG93bnJldi54bWxQSwUGAAAAAAQABADzAAAAQQYAAAAA&#10;" filled="f" strokecolor="red" strokeweight="3pt">
                <w10:wrap anchorx="page"/>
              </v:rect>
            </w:pict>
          </mc:Fallback>
        </mc:AlternateContent>
      </w:r>
      <w:r w:rsidRPr="007905B6">
        <w:rPr>
          <w:noProof/>
          <w:lang w:val="en-IE"/>
        </w:rPr>
        <mc:AlternateContent>
          <mc:Choice Requires="wps">
            <w:drawing>
              <wp:anchor distT="0" distB="0" distL="114300" distR="114300" simplePos="0" relativeHeight="251658247" behindDoc="0" locked="0" layoutInCell="1" allowOverlap="1" wp14:anchorId="396B10D8" wp14:editId="20253EA3">
                <wp:simplePos x="0" y="0"/>
                <wp:positionH relativeFrom="column">
                  <wp:posOffset>3970172</wp:posOffset>
                </wp:positionH>
                <wp:positionV relativeFrom="paragraph">
                  <wp:posOffset>2650490</wp:posOffset>
                </wp:positionV>
                <wp:extent cx="2152650" cy="753110"/>
                <wp:effectExtent l="0" t="0" r="0" b="0"/>
                <wp:wrapNone/>
                <wp:docPr id="1994223053" name="TextBox 13"/>
                <wp:cNvGraphicFramePr/>
                <a:graphic xmlns:a="http://schemas.openxmlformats.org/drawingml/2006/main">
                  <a:graphicData uri="http://schemas.microsoft.com/office/word/2010/wordprocessingShape">
                    <wps:wsp>
                      <wps:cNvSpPr txBox="1"/>
                      <wps:spPr>
                        <a:xfrm>
                          <a:off x="0" y="0"/>
                          <a:ext cx="2152650" cy="753110"/>
                        </a:xfrm>
                        <a:prstGeom prst="rect">
                          <a:avLst/>
                        </a:prstGeom>
                        <a:noFill/>
                      </wps:spPr>
                      <wps:txbx>
                        <w:txbxContent>
                          <w:p w14:paraId="5277FF1E" w14:textId="56089D67" w:rsidR="00292F92" w:rsidRPr="00C84EE4" w:rsidRDefault="00292F92" w:rsidP="00E53F66">
                            <w:pPr>
                              <w:kinsoku w:val="0"/>
                              <w:overflowPunct w:val="0"/>
                              <w:spacing w:before="192"/>
                              <w:textAlignment w:val="baseline"/>
                            </w:pPr>
                            <w:r>
                              <w:rPr>
                                <w:rFonts w:ascii="Arial" w:hAnsi="Arial"/>
                                <w:color w:val="000000"/>
                                <w:kern w:val="24"/>
                              </w:rPr>
                              <w:t>A</w:t>
                            </w:r>
                            <w:r w:rsidRPr="00C84EE4">
                              <w:rPr>
                                <w:rFonts w:ascii="Arial" w:hAnsi="Arial"/>
                                <w:color w:val="000000"/>
                                <w:kern w:val="24"/>
                              </w:rPr>
                              <w:t xml:space="preserve">ssets, </w:t>
                            </w:r>
                            <w:r>
                              <w:rPr>
                                <w:rFonts w:ascii="Arial" w:hAnsi="Arial"/>
                                <w:color w:val="000000"/>
                                <w:kern w:val="24"/>
                              </w:rPr>
                              <w:t>m</w:t>
                            </w:r>
                            <w:r w:rsidRPr="00C84EE4">
                              <w:rPr>
                                <w:rFonts w:ascii="Arial" w:hAnsi="Arial"/>
                                <w:color w:val="000000"/>
                                <w:kern w:val="24"/>
                              </w:rPr>
                              <w:t>odels</w:t>
                            </w:r>
                            <w:r>
                              <w:rPr>
                                <w:rFonts w:ascii="Arial" w:hAnsi="Arial"/>
                                <w:color w:val="000000"/>
                                <w:kern w:val="24"/>
                              </w:rPr>
                              <w:t xml:space="preserve"> are defined. Field crews and EMS engineers operate at this level</w:t>
                            </w:r>
                          </w:p>
                        </w:txbxContent>
                      </wps:txbx>
                      <wps:bodyPr wrap="square" rtlCol="0">
                        <a:noAutofit/>
                      </wps:bodyPr>
                    </wps:wsp>
                  </a:graphicData>
                </a:graphic>
                <wp14:sizeRelH relativeFrom="margin">
                  <wp14:pctWidth>0</wp14:pctWidth>
                </wp14:sizeRelH>
                <wp14:sizeRelV relativeFrom="margin">
                  <wp14:pctHeight>0</wp14:pctHeight>
                </wp14:sizeRelV>
              </wp:anchor>
            </w:drawing>
          </mc:Choice>
          <mc:Fallback>
            <w:pict>
              <v:shape w14:anchorId="396B10D8" id="TextBox 13" o:spid="_x0000_s1032" type="#_x0000_t202" style="position:absolute;margin-left:312.6pt;margin-top:208.7pt;width:169.5pt;height:59.3pt;z-index:25165824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qPTTnwEAAB4DAAAOAAAAZHJzL2Uyb0RvYy54bWysUstu2zAQvBfoPxC813o4dhvBcpA0SC5F&#10;WyDpB9AUaREQuQyXtuS/75J+pEhuRS587C5nZ3a4upnswPYqoAHX8mpWcqachM64bcv/PD98+cYZ&#10;RuE6MYBTLT8o5Dfrz59Wo29UDT0MnQqMQBw2o295H6NvigJlr6zAGXjlKKkhWBHpGrZFF8RI6HYo&#10;6rJcFiOEzgeQCpGi98ckX2d8rZWMv7RGFdnQcuIW8xryuklrsV6JZhuE74080RD/wcIK46jpBepe&#10;RMF2wbyDskYGQNBxJsEWoLWRKmsgNVX5Rs1TL7zKWmg46C9jwo+DlT/3vwMzHXl3fX1V1/NyMefM&#10;CUtePasp3sHEqnka0+ixoeonT/Vxojg9OceRgkn9pINNO+lilKeBHy5DJjAmKVhXi3q5oJSk3NfF&#10;vKqyC8Xrax8wPiqwLB1aHsjEPFux/4GRmFDpuSQ1c/BghiHFE8UjlXSK02bKypZnmhvoDsR+JLtb&#10;ji87ERRnIQ7fIf+OI9jtLoI2uU9COb45gZMJuf3pwySX/73nqtdvvf4LAAD//wMAUEsDBBQABgAI&#10;AAAAIQAVSFcN3wAAAAsBAAAPAAAAZHJzL2Rvd25yZXYueG1sTI/BTsMwDIbvSLxDZCRuLFlpCyt1&#10;JwTiCtpgk7hljddWNE7VZGt5e8IJjrY//f7+cj3bXpxp9J1jhOVCgSCunem4Qfh4f7m5B+GDZqN7&#10;x4TwTR7W1eVFqQvjJt7QeRsaEUPYFxqhDWEopPR1S1b7hRuI4+3oRqtDHMdGmlFPMdz2MlEql1Z3&#10;HD+0eqCnluqv7cki7F6Pn/tUvTXPNhsmNyvJdiURr6/mxwcQgebwB8OvflSHKjod3ImNFz1CnmRJ&#10;RBHS5V0KIhKrPI2bA0J2myuQVSn/d6h+AAAA//8DAFBLAQItABQABgAIAAAAIQC2gziS/gAAAOEB&#10;AAATAAAAAAAAAAAAAAAAAAAAAABbQ29udGVudF9UeXBlc10ueG1sUEsBAi0AFAAGAAgAAAAhADj9&#10;If/WAAAAlAEAAAsAAAAAAAAAAAAAAAAALwEAAF9yZWxzLy5yZWxzUEsBAi0AFAAGAAgAAAAhAGWo&#10;9NOfAQAAHgMAAA4AAAAAAAAAAAAAAAAALgIAAGRycy9lMm9Eb2MueG1sUEsBAi0AFAAGAAgAAAAh&#10;ABVIVw3fAAAACwEAAA8AAAAAAAAAAAAAAAAA+QMAAGRycy9kb3ducmV2LnhtbFBLBQYAAAAABAAE&#10;APMAAAAFBQAAAAA=&#10;" filled="f" stroked="f">
                <v:textbox>
                  <w:txbxContent>
                    <w:p w14:paraId="5277FF1E" w14:textId="56089D67" w:rsidR="00292F92" w:rsidRPr="00C84EE4" w:rsidRDefault="00292F92" w:rsidP="00E53F66">
                      <w:pPr>
                        <w:kinsoku w:val="0"/>
                        <w:overflowPunct w:val="0"/>
                        <w:spacing w:before="192"/>
                        <w:textAlignment w:val="baseline"/>
                      </w:pPr>
                      <w:r>
                        <w:rPr>
                          <w:rFonts w:ascii="Arial" w:hAnsi="Arial"/>
                          <w:color w:val="000000"/>
                          <w:kern w:val="24"/>
                        </w:rPr>
                        <w:t>A</w:t>
                      </w:r>
                      <w:r w:rsidRPr="00C84EE4">
                        <w:rPr>
                          <w:rFonts w:ascii="Arial" w:hAnsi="Arial"/>
                          <w:color w:val="000000"/>
                          <w:kern w:val="24"/>
                        </w:rPr>
                        <w:t xml:space="preserve">ssets, </w:t>
                      </w:r>
                      <w:r>
                        <w:rPr>
                          <w:rFonts w:ascii="Arial" w:hAnsi="Arial"/>
                          <w:color w:val="000000"/>
                          <w:kern w:val="24"/>
                        </w:rPr>
                        <w:t>m</w:t>
                      </w:r>
                      <w:r w:rsidRPr="00C84EE4">
                        <w:rPr>
                          <w:rFonts w:ascii="Arial" w:hAnsi="Arial"/>
                          <w:color w:val="000000"/>
                          <w:kern w:val="24"/>
                        </w:rPr>
                        <w:t>odels</w:t>
                      </w:r>
                      <w:r>
                        <w:rPr>
                          <w:rFonts w:ascii="Arial" w:hAnsi="Arial"/>
                          <w:color w:val="000000"/>
                          <w:kern w:val="24"/>
                        </w:rPr>
                        <w:t xml:space="preserve"> are defined. Field crews and EMS engineers operate at this level</w:t>
                      </w:r>
                    </w:p>
                  </w:txbxContent>
                </v:textbox>
              </v:shape>
            </w:pict>
          </mc:Fallback>
        </mc:AlternateContent>
      </w:r>
      <w:r w:rsidRPr="007905B6">
        <w:rPr>
          <w:noProof/>
          <w:lang w:val="en-IE"/>
        </w:rPr>
        <mc:AlternateContent>
          <mc:Choice Requires="wps">
            <w:drawing>
              <wp:anchor distT="0" distB="0" distL="114300" distR="114300" simplePos="0" relativeHeight="251658244" behindDoc="0" locked="0" layoutInCell="1" allowOverlap="1" wp14:anchorId="00B94B86" wp14:editId="4C95E14E">
                <wp:simplePos x="0" y="0"/>
                <wp:positionH relativeFrom="column">
                  <wp:posOffset>4034129</wp:posOffset>
                </wp:positionH>
                <wp:positionV relativeFrom="paragraph">
                  <wp:posOffset>1812925</wp:posOffset>
                </wp:positionV>
                <wp:extent cx="1947472" cy="584775"/>
                <wp:effectExtent l="0" t="0" r="0" b="0"/>
                <wp:wrapNone/>
                <wp:docPr id="1994223055" name="TextBox 12"/>
                <wp:cNvGraphicFramePr/>
                <a:graphic xmlns:a="http://schemas.openxmlformats.org/drawingml/2006/main">
                  <a:graphicData uri="http://schemas.microsoft.com/office/word/2010/wordprocessingShape">
                    <wps:wsp>
                      <wps:cNvSpPr txBox="1"/>
                      <wps:spPr>
                        <a:xfrm>
                          <a:off x="0" y="0"/>
                          <a:ext cx="1947472" cy="584775"/>
                        </a:xfrm>
                        <a:prstGeom prst="rect">
                          <a:avLst/>
                        </a:prstGeom>
                        <a:noFill/>
                      </wps:spPr>
                      <wps:txbx>
                        <w:txbxContent>
                          <w:p w14:paraId="1AF21F7E" w14:textId="77777777" w:rsidR="00292F92" w:rsidRPr="0057345B" w:rsidRDefault="00292F92" w:rsidP="00E53F66">
                            <w:pPr>
                              <w:kinsoku w:val="0"/>
                              <w:overflowPunct w:val="0"/>
                              <w:spacing w:before="192"/>
                              <w:textAlignment w:val="baseline"/>
                              <w:rPr>
                                <w:sz w:val="18"/>
                                <w:szCs w:val="18"/>
                              </w:rPr>
                            </w:pPr>
                            <w:r>
                              <w:rPr>
                                <w:rFonts w:ascii="Arial" w:hAnsi="Arial"/>
                                <w:b/>
                                <w:bCs/>
                                <w:color w:val="FF0000"/>
                                <w:kern w:val="24"/>
                              </w:rPr>
                              <w:t>Tasks, procedures, and tools</w:t>
                            </w:r>
                            <w:r w:rsidRPr="0057345B">
                              <w:rPr>
                                <w:rFonts w:ascii="Arial" w:hAnsi="Arial"/>
                                <w:b/>
                                <w:bCs/>
                                <w:color w:val="FF0000"/>
                                <w:kern w:val="24"/>
                              </w:rPr>
                              <w:t xml:space="preserve"> </w:t>
                            </w:r>
                            <w:r>
                              <w:rPr>
                                <w:rFonts w:ascii="Arial" w:hAnsi="Arial"/>
                                <w:b/>
                                <w:bCs/>
                                <w:color w:val="FF0000"/>
                                <w:kern w:val="24"/>
                              </w:rPr>
                              <w:t>are</w:t>
                            </w:r>
                            <w:r w:rsidRPr="0057345B">
                              <w:rPr>
                                <w:rFonts w:ascii="Arial" w:hAnsi="Arial"/>
                                <w:b/>
                                <w:bCs/>
                                <w:color w:val="FF0000"/>
                                <w:kern w:val="24"/>
                              </w:rPr>
                              <w:t xml:space="preserve"> defined</w:t>
                            </w:r>
                            <w:r>
                              <w:rPr>
                                <w:rFonts w:ascii="Arial" w:hAnsi="Arial"/>
                                <w:b/>
                                <w:bCs/>
                                <w:color w:val="FF0000"/>
                                <w:kern w:val="24"/>
                              </w:rPr>
                              <w:t xml:space="preserve"> at these levels. </w:t>
                            </w:r>
                            <w:r w:rsidRPr="0057345B">
                              <w:rPr>
                                <w:rFonts w:ascii="Arial" w:hAnsi="Arial"/>
                                <w:b/>
                                <w:bCs/>
                                <w:color w:val="FF0000"/>
                                <w:kern w:val="24"/>
                              </w:rPr>
                              <w:t>Operators work at this level</w:t>
                            </w:r>
                          </w:p>
                        </w:txbxContent>
                      </wps:txbx>
                      <wps:bodyPr wrap="square" rtlCol="0">
                        <a:spAutoFit/>
                      </wps:bodyPr>
                    </wps:wsp>
                  </a:graphicData>
                </a:graphic>
              </wp:anchor>
            </w:drawing>
          </mc:Choice>
          <mc:Fallback>
            <w:pict>
              <v:shape w14:anchorId="00B94B86" id="TextBox 12" o:spid="_x0000_s1033" type="#_x0000_t202" style="position:absolute;margin-left:317.65pt;margin-top:142.75pt;width:153.35pt;height:46.05pt;z-index:25165824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dMJUoAEAAB4DAAAOAAAAZHJzL2Uyb0RvYy54bWysUstu2zAQvBfoPxC815JVu4oFy0HbIL0E&#10;bYCkH0BTpEVA5LJc2pL/Pkv6kSK5Fb0syX3MzuxyfTvZgR1UQAOu5fNZyZlyEjrjdi3//Xz/6YYz&#10;jMJ1YgCnWn5UyG83Hz+sR9+oCnoYOhUYgThsRt/yPkbfFAXKXlmBM/DKUVBDsCLSM+yKLoiR0O1Q&#10;VGX5pRghdD6AVIjkvTsF+Sbja61k/KU1qsiGlhO3mG3IdptssVmLZheE74080xD/wMIK46jpFepO&#10;RMH2wbyDskYGQNBxJsEWoLWRKmsgNfPyjZqnXniVtdBw0F/HhP8PVv48PAZmOtrdarWoqs/lcsmZ&#10;E5Z29aym+A0mNq/SmEaPDWU/ecqPE/mp5OJHcib1kw42naSLUZwGfrwOmcCYTEWrRb2oK84kxZY3&#10;i7peJpjitdoHjD8UWJYuLQ+0xDxbcXjAeEq9pKRmDu7NMCR/oniikm5x2k5ZWX2huYXuSOxHWnfL&#10;8c9eBMVZiMN3yL8jgaH/uo8EmPsklFPNGZyWkJmeP0za8t/vnPX6rTcvAAAA//8DAFBLAwQUAAYA&#10;CAAAACEAwKZEauAAAAALAQAADwAAAGRycy9kb3ducmV2LnhtbEyPy26DMBBF95X6D9ZU6q4xgUJS&#10;whBFfUhdZNOU7ifYAVRsI+wE8vedrtrlaI7uPbfYzqYXFz36zlmE5SICoW3tVGcbhOrz7WENwgey&#10;inpnNcJVe9iWtzcF5cpN9kNfDqERHGJ9TghtCEMupa9bbcgv3KAt/05uNBT4HBupRpo43PQyjqJM&#10;GuosN7Q06OdW19+Hs0EIQe2W1+rV+Pevef8ytVGdUoV4fzfvNiCCnsMfDL/6rA4lOx3d2SoveoQs&#10;SRNGEeJ1moJg4ukx5nVHhGS1ykCWhfy/ofwBAAD//wMAUEsBAi0AFAAGAAgAAAAhALaDOJL+AAAA&#10;4QEAABMAAAAAAAAAAAAAAAAAAAAAAFtDb250ZW50X1R5cGVzXS54bWxQSwECLQAUAAYACAAAACEA&#10;OP0h/9YAAACUAQAACwAAAAAAAAAAAAAAAAAvAQAAX3JlbHMvLnJlbHNQSwECLQAUAAYACAAAACEA&#10;83TCVKABAAAeAwAADgAAAAAAAAAAAAAAAAAuAgAAZHJzL2Uyb0RvYy54bWxQSwECLQAUAAYACAAA&#10;ACEAwKZEauAAAAALAQAADwAAAAAAAAAAAAAAAAD6AwAAZHJzL2Rvd25yZXYueG1sUEsFBgAAAAAE&#10;AAQA8wAAAAcFAAAAAA==&#10;" filled="f" stroked="f">
                <v:textbox style="mso-fit-shape-to-text:t">
                  <w:txbxContent>
                    <w:p w14:paraId="1AF21F7E" w14:textId="77777777" w:rsidR="00292F92" w:rsidRPr="0057345B" w:rsidRDefault="00292F92" w:rsidP="00E53F66">
                      <w:pPr>
                        <w:kinsoku w:val="0"/>
                        <w:overflowPunct w:val="0"/>
                        <w:spacing w:before="192"/>
                        <w:textAlignment w:val="baseline"/>
                        <w:rPr>
                          <w:sz w:val="18"/>
                          <w:szCs w:val="18"/>
                        </w:rPr>
                      </w:pPr>
                      <w:r>
                        <w:rPr>
                          <w:rFonts w:ascii="Arial" w:hAnsi="Arial"/>
                          <w:b/>
                          <w:bCs/>
                          <w:color w:val="FF0000"/>
                          <w:kern w:val="24"/>
                        </w:rPr>
                        <w:t>Tasks, procedures, and tools</w:t>
                      </w:r>
                      <w:r w:rsidRPr="0057345B">
                        <w:rPr>
                          <w:rFonts w:ascii="Arial" w:hAnsi="Arial"/>
                          <w:b/>
                          <w:bCs/>
                          <w:color w:val="FF0000"/>
                          <w:kern w:val="24"/>
                        </w:rPr>
                        <w:t xml:space="preserve"> </w:t>
                      </w:r>
                      <w:r>
                        <w:rPr>
                          <w:rFonts w:ascii="Arial" w:hAnsi="Arial"/>
                          <w:b/>
                          <w:bCs/>
                          <w:color w:val="FF0000"/>
                          <w:kern w:val="24"/>
                        </w:rPr>
                        <w:t>are</w:t>
                      </w:r>
                      <w:r w:rsidRPr="0057345B">
                        <w:rPr>
                          <w:rFonts w:ascii="Arial" w:hAnsi="Arial"/>
                          <w:b/>
                          <w:bCs/>
                          <w:color w:val="FF0000"/>
                          <w:kern w:val="24"/>
                        </w:rPr>
                        <w:t xml:space="preserve"> defined</w:t>
                      </w:r>
                      <w:r>
                        <w:rPr>
                          <w:rFonts w:ascii="Arial" w:hAnsi="Arial"/>
                          <w:b/>
                          <w:bCs/>
                          <w:color w:val="FF0000"/>
                          <w:kern w:val="24"/>
                        </w:rPr>
                        <w:t xml:space="preserve"> at these levels. </w:t>
                      </w:r>
                      <w:r w:rsidRPr="0057345B">
                        <w:rPr>
                          <w:rFonts w:ascii="Arial" w:hAnsi="Arial"/>
                          <w:b/>
                          <w:bCs/>
                          <w:color w:val="FF0000"/>
                          <w:kern w:val="24"/>
                        </w:rPr>
                        <w:t>Operators work at this level</w:t>
                      </w:r>
                    </w:p>
                  </w:txbxContent>
                </v:textbox>
              </v:shape>
            </w:pict>
          </mc:Fallback>
        </mc:AlternateContent>
      </w:r>
      <w:r>
        <w:rPr>
          <w:noProof/>
          <w:lang w:val="en-IE"/>
        </w:rPr>
        <mc:AlternateContent>
          <mc:Choice Requires="wps">
            <w:drawing>
              <wp:anchor distT="0" distB="0" distL="114300" distR="114300" simplePos="0" relativeHeight="251724810" behindDoc="0" locked="0" layoutInCell="1" allowOverlap="1" wp14:anchorId="2FBFA901" wp14:editId="767D83D4">
                <wp:simplePos x="0" y="0"/>
                <wp:positionH relativeFrom="column">
                  <wp:posOffset>7010400</wp:posOffset>
                </wp:positionH>
                <wp:positionV relativeFrom="paragraph">
                  <wp:posOffset>313690</wp:posOffset>
                </wp:positionV>
                <wp:extent cx="0" cy="251460"/>
                <wp:effectExtent l="76200" t="38100" r="57150" b="53340"/>
                <wp:wrapNone/>
                <wp:docPr id="27" name="Straight Arrow Connector 27"/>
                <wp:cNvGraphicFramePr/>
                <a:graphic xmlns:a="http://schemas.openxmlformats.org/drawingml/2006/main">
                  <a:graphicData uri="http://schemas.microsoft.com/office/word/2010/wordprocessingShape">
                    <wps:wsp>
                      <wps:cNvCnPr/>
                      <wps:spPr>
                        <a:xfrm flipH="1" flipV="1">
                          <a:off x="0" y="0"/>
                          <a:ext cx="0" cy="251460"/>
                        </a:xfrm>
                        <a:prstGeom prst="straightConnector1">
                          <a:avLst/>
                        </a:prstGeom>
                        <a:ln>
                          <a:headEnd type="triangle"/>
                          <a:tailEnd type="triangle"/>
                        </a:ln>
                      </wps:spPr>
                      <wps:style>
                        <a:lnRef idx="3">
                          <a:schemeClr val="accent6"/>
                        </a:lnRef>
                        <a:fillRef idx="0">
                          <a:schemeClr val="accent6"/>
                        </a:fillRef>
                        <a:effectRef idx="2">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dgm="http://schemas.openxmlformats.org/drawingml/2006/diagram" xmlns:asvg="http://schemas.microsoft.com/office/drawing/2016/SVG/main" xmlns:a16="http://schemas.microsoft.com/office/drawing/2014/main" xmlns:a14="http://schemas.microsoft.com/office/drawing/2010/main" xmlns:pic="http://schemas.openxmlformats.org/drawingml/2006/picture" xmlns:a="http://schemas.openxmlformats.org/drawingml/2006/main">
            <w:pict w14:anchorId="2305C1A4">
              <v:shape id="Straight Arrow Connector 27" style="position:absolute;margin-left:552pt;margin-top:24.7pt;width:0;height:19.8pt;flip:x y;z-index:25172481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2fc7c3 [3209]" strokeweight="1.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B426AEAADEEAAAOAAAAZHJzL2Uyb0RvYy54bWysU02PEzEMvSPxH6Lc6bQFFlR1ukJdPg4I&#10;Kha4ZzNOJ1K+5JhO++9xMrMDgpVWQlwiJ8578Xt2ttdn78QJMNsYWrlaLKWAoGNnw7GV376+e/Za&#10;ikwqdMrFAK28QJbXu6dPtkPawDr20XWAgklC3gyplT1R2jRN1j14lRcxQeCkiegV8RaPTYdqYHbv&#10;mvVyedUMEbuEUUPOfHozJuWu8hsDmj4bk4GEayXXRnXFut6Vtdlt1eaIKvVWT2Wof6jCKxv40Znq&#10;RpESP9D+ReWtxpijoYWOvonGWA1VA6tZLf9Qc9urBFULm5PTbFP+f7T60+mAwnatXL+SIijPPbol&#10;VPbYk3iDGAexjyGwjxEFX2G/hpQ3DNuHA067nA5YxJ8NemGcTR94FGSNvpeo5FiqOFffL7PvcCah&#10;x0PNp+uXqxdXtSXNyFVwCTO9h+hFCVqZp9rmokZ2dfqYiath4D2ggF0oaw+qexs6QZfE6gitCkcH&#10;Y+tJWfdwjqkKvClyR4E1oouDkfoLGDaOy39eBdaRhb1DcVI8bEprCHRVXqlMfLvAjHVuBi4fB073&#10;CxTqOM/g9ePgGVFfjoFmsLch4kMEdF5NJZvx/r0Do+5iwV3sLrX11Rqey6pw+kNl8H/fV/ivn777&#10;CQAA//8DAFBLAwQUAAYACAAAACEAjD3xVN0AAAALAQAADwAAAGRycy9kb3ducmV2LnhtbEyPwU7D&#10;MBBE70j8g7VI3KhdlKI2xKkQiAsHJNp+gBsvTkq8Dva2CXw9rjjAcWZHs2+q9eR7ccKYukAa5jMF&#10;AqkJtiOnYbd9vlmCSGzImj4QavjCBOv68qIypQ0jveFpw07kEkql0dAyD6WUqWnRmzQLA1K+vYfo&#10;DWcZnbTRjLnc9/JWqTvpTUf5Q2sGfGyx+dgcvYbt+CKbQ3RPh8VuWoT0OfL3q9P6+mp6uAfBOPFf&#10;GM74GR3qzLQPR7JJ9FnPVZHHsIZiVYA4J36dvYblSoGsK/l/Q/0DAAD//wMAUEsBAi0AFAAGAAgA&#10;AAAhALaDOJL+AAAA4QEAABMAAAAAAAAAAAAAAAAAAAAAAFtDb250ZW50X1R5cGVzXS54bWxQSwEC&#10;LQAUAAYACAAAACEAOP0h/9YAAACUAQAACwAAAAAAAAAAAAAAAAAvAQAAX3JlbHMvLnJlbHNQSwEC&#10;LQAUAAYACAAAACEAvxweNugBAAAxBAAADgAAAAAAAAAAAAAAAAAuAgAAZHJzL2Uyb0RvYy54bWxQ&#10;SwECLQAUAAYACAAAACEAjD3xVN0AAAALAQAADwAAAAAAAAAAAAAAAABCBAAAZHJzL2Rvd25yZXYu&#10;eG1sUEsFBgAAAAAEAAQA8wAAAEwFAAAAAA==&#10;" w14:anchorId="0DE731E8">
                <v:stroke joinstyle="miter" startarrow="block" endarrow="block"/>
              </v:shape>
            </w:pict>
          </mc:Fallback>
        </mc:AlternateContent>
      </w:r>
      <w:r w:rsidR="00DF6D61">
        <w:rPr>
          <w:noProof/>
          <w:lang w:val="en-IE"/>
        </w:rPr>
        <mc:AlternateContent>
          <mc:Choice Requires="wps">
            <w:drawing>
              <wp:anchor distT="0" distB="0" distL="114300" distR="114300" simplePos="0" relativeHeight="251752458" behindDoc="0" locked="0" layoutInCell="1" allowOverlap="1" wp14:anchorId="412779E3" wp14:editId="4778EF1F">
                <wp:simplePos x="0" y="0"/>
                <wp:positionH relativeFrom="column">
                  <wp:posOffset>9122410</wp:posOffset>
                </wp:positionH>
                <wp:positionV relativeFrom="paragraph">
                  <wp:posOffset>2133600</wp:posOffset>
                </wp:positionV>
                <wp:extent cx="0" cy="252000"/>
                <wp:effectExtent l="76200" t="38100" r="57150" b="53340"/>
                <wp:wrapNone/>
                <wp:docPr id="780270478" name="Straight Arrow Connector 780270478"/>
                <wp:cNvGraphicFramePr/>
                <a:graphic xmlns:a="http://schemas.openxmlformats.org/drawingml/2006/main">
                  <a:graphicData uri="http://schemas.microsoft.com/office/word/2010/wordprocessingShape">
                    <wps:wsp>
                      <wps:cNvCnPr/>
                      <wps:spPr>
                        <a:xfrm flipH="1" flipV="1">
                          <a:off x="0" y="0"/>
                          <a:ext cx="0" cy="252000"/>
                        </a:xfrm>
                        <a:prstGeom prst="straightConnector1">
                          <a:avLst/>
                        </a:prstGeom>
                        <a:ln>
                          <a:headEnd type="triangle"/>
                          <a:tailEnd type="triangle"/>
                        </a:ln>
                      </wps:spPr>
                      <wps:style>
                        <a:lnRef idx="3">
                          <a:schemeClr val="accent6"/>
                        </a:lnRef>
                        <a:fillRef idx="0">
                          <a:schemeClr val="accent6"/>
                        </a:fillRef>
                        <a:effectRef idx="2">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dgm="http://schemas.openxmlformats.org/drawingml/2006/diagram" xmlns:asvg="http://schemas.microsoft.com/office/drawing/2016/SVG/main" xmlns:a16="http://schemas.microsoft.com/office/drawing/2014/main" xmlns:a14="http://schemas.microsoft.com/office/drawing/2010/main" xmlns:pic="http://schemas.openxmlformats.org/drawingml/2006/picture" xmlns:a="http://schemas.openxmlformats.org/drawingml/2006/main">
            <w:pict w14:anchorId="417EB053">
              <v:shape id="Straight Arrow Connector 780270478" style="position:absolute;margin-left:718.3pt;margin-top:168pt;width:0;height:19.85pt;flip:x y;z-index:25175245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2fc7c3 [3209]" strokeweight="1.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m13g8AEAAD8EAAAOAAAAZHJzL2Uyb0RvYy54bWysU8tu2zAQvBfoPxC815LdNg4My0Hh9HEo&#10;WiNpemeopUWALyxZy/r7LilFKdoAAYJeFnzsDHdml9urszXsBBi1dw1fLmrOwEnfands+N2PT28u&#10;OYtJuFYY76DhA0R+tXv9atuHDax8500LyIjExU0fGt6lFDZVFWUHVsSFD+DoUnm0ItEWj1WLoid2&#10;a6pVXV9Uvcc2oJcQI51ej5d8V/iVApm+KxUhMdNwqi2ViCXe51jttmJzRBE6LacyxAuqsEI7enSm&#10;uhZJsF+o/6GyWqKPXqWF9LbySmkJRQOpWdZ/qbntRICihcyJYbYp/j9a+e10QKbbhq8v69W6frem&#10;hjlhqVW3CYU+dol9QPQ923vnyE6P7DGT3OtD3BDJ3h1w2sVwwGzFWaFlyujwhQaDl9XPvMp3JJyd&#10;SxeGuQtwTkyOh5JOV++pv6VB1ciVcQFj+gzesrxoeJxKnGsb2cXpa0xUDQEfABlsXI4diPaja1ka&#10;AolMqIU7GhgHIQltnr4jqgyvstxRYFmlwcBIfQOKbKTy3xaBZYBhb5CdBI2ekBJcusivFCbKzjCl&#10;jZmB9fPAKT9DoQz3DF49D54R5WXv0gy22nl8iiCdl1PJasx/cGDUnS249+1QWl+soSktCqcflb/B&#10;n/sCf/z3u98AAAD//wMAUEsDBBQABgAIAAAAIQAyaoHB3gAAAA0BAAAPAAAAZHJzL2Rvd25yZXYu&#10;eG1sTI/BTsMwEETvSPyDtUjcqAMhKQpxKgTiwgGJth/gxouTEq+D7TaBr2crDnCc2afZmXo1u0Ec&#10;McTek4LrRQYCqfWmJ6tgu3m+ugMRkyajB0+o4AsjrJrzs1pXxk/0hsd1soJDKFZaQZfSWEkZ2w6d&#10;jgs/IvHt3QenE8tgpQl64nA3yJssK6XTPfGHTo/42GH7sT44BZvpRbb7YJ/2xXYufPyc0verVery&#10;Yn64B5FwTn8wnOpzdWi4084fyEQxsL7Ny5JZBXle8qoT8mvt2FoWS5BNLf+vaH4AAAD//wMAUEsB&#10;Ai0AFAAGAAgAAAAhALaDOJL+AAAA4QEAABMAAAAAAAAAAAAAAAAAAAAAAFtDb250ZW50X1R5cGVz&#10;XS54bWxQSwECLQAUAAYACAAAACEAOP0h/9YAAACUAQAACwAAAAAAAAAAAAAAAAAvAQAAX3JlbHMv&#10;LnJlbHNQSwECLQAUAAYACAAAACEAl5td4PABAAA/BAAADgAAAAAAAAAAAAAAAAAuAgAAZHJzL2Uy&#10;b0RvYy54bWxQSwECLQAUAAYACAAAACEAMmqBwd4AAAANAQAADwAAAAAAAAAAAAAAAABKBAAAZHJz&#10;L2Rvd25yZXYueG1sUEsFBgAAAAAEAAQA8wAAAFUFAAAAAA==&#10;" w14:anchorId="25ABA587">
                <v:stroke joinstyle="miter" startarrow="block" endarrow="block"/>
              </v:shape>
            </w:pict>
          </mc:Fallback>
        </mc:AlternateContent>
      </w:r>
      <w:r w:rsidR="00DF6D61">
        <w:rPr>
          <w:noProof/>
          <w:lang w:val="en-IE"/>
        </w:rPr>
        <mc:AlternateContent>
          <mc:Choice Requires="wps">
            <w:drawing>
              <wp:anchor distT="0" distB="0" distL="114300" distR="114300" simplePos="0" relativeHeight="251733002" behindDoc="0" locked="0" layoutInCell="1" allowOverlap="1" wp14:anchorId="73553296" wp14:editId="215864ED">
                <wp:simplePos x="0" y="0"/>
                <wp:positionH relativeFrom="column">
                  <wp:posOffset>8782050</wp:posOffset>
                </wp:positionH>
                <wp:positionV relativeFrom="paragraph">
                  <wp:posOffset>1682115</wp:posOffset>
                </wp:positionV>
                <wp:extent cx="0" cy="252000"/>
                <wp:effectExtent l="76200" t="38100" r="57150" b="53340"/>
                <wp:wrapNone/>
                <wp:docPr id="35" name="Straight Arrow Connector 35"/>
                <wp:cNvGraphicFramePr/>
                <a:graphic xmlns:a="http://schemas.openxmlformats.org/drawingml/2006/main">
                  <a:graphicData uri="http://schemas.microsoft.com/office/word/2010/wordprocessingShape">
                    <wps:wsp>
                      <wps:cNvCnPr/>
                      <wps:spPr>
                        <a:xfrm flipH="1" flipV="1">
                          <a:off x="0" y="0"/>
                          <a:ext cx="0" cy="252000"/>
                        </a:xfrm>
                        <a:prstGeom prst="straightConnector1">
                          <a:avLst/>
                        </a:prstGeom>
                        <a:ln>
                          <a:headEnd type="triangle"/>
                          <a:tailEnd type="triangle"/>
                        </a:ln>
                      </wps:spPr>
                      <wps:style>
                        <a:lnRef idx="3">
                          <a:schemeClr val="accent6"/>
                        </a:lnRef>
                        <a:fillRef idx="0">
                          <a:schemeClr val="accent6"/>
                        </a:fillRef>
                        <a:effectRef idx="2">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dgm="http://schemas.openxmlformats.org/drawingml/2006/diagram" xmlns:asvg="http://schemas.microsoft.com/office/drawing/2016/SVG/main" xmlns:a16="http://schemas.microsoft.com/office/drawing/2014/main" xmlns:a14="http://schemas.microsoft.com/office/drawing/2010/main" xmlns:pic="http://schemas.openxmlformats.org/drawingml/2006/picture" xmlns:a="http://schemas.openxmlformats.org/drawingml/2006/main">
            <w:pict w14:anchorId="2EDB99D1">
              <v:shape id="Straight Arrow Connector 35" style="position:absolute;margin-left:691.5pt;margin-top:132.45pt;width:0;height:19.85pt;flip:x y;z-index:25173300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2fc7c3 [3209]" strokeweight="1.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bF8B5wEAADEEAAAOAAAAZHJzL2Uyb0RvYy54bWysU9tuEzEQfUfiHyy/k01StUJRNhVKuTwg&#10;iCjw7nrHWUu+aTxkk79n7N0uCCpVQryMfJlzPOfMeHt79k6cALONoZWrxVIKCDp2Nhxb+e3ru1ev&#10;pcikQqdcDNDKC2R5u3v5YjukDaxjH10HKJgk5M2QWtkTpU3TZN2DV3kREwS+NBG9It7iselQDczu&#10;XbNeLm+aIWKXMGrImU/vxku5q/zGgKbPxmQg4VrJtVGNWONDic1uqzZHVKm3eipD/UMVXtnAj85U&#10;d4qU+IH2LypvNcYcDS109E00xmqoGljNavmHmvteJaha2JycZpvy/6PVn04HFLZr5dW1FEF57tE9&#10;obLHnsQbxDiIfQyBfYwoOIX9GlLeMGwfDjjtcjpgEX826IVxNn3gUZB19b2syh1LFefq+2X2Hc4k&#10;9Hio+XR9zR2tLWlGroJLmOk9RC/KopV5qm0uamRXp4+ZuBoGPgIK2IUSe1Dd29AJuiRWR2hVODoY&#10;W0/KuqfvmKrAmyJ3FFhXdHEwUn8Bw8Zx+VdVYB1Z2DsUJ8XDprSGQDfllcrE2QVmrHMzcPk8cMov&#10;UKjjPIPXz4NnRH05BprB3oaITxHQeTWVbMb8RwdG3cWCh9hdauurNTyXVeH0h8rg/76v8F8/ffcT&#10;AAD//wMAUEsDBBQABgAIAAAAIQByK2Xp3wAAAA0BAAAPAAAAZHJzL2Rvd25yZXYueG1sTI/BTsMw&#10;EETvSPyDtUjcqEPTRiXEqRCICwck2n6AGy9OSrwOttsEvp6tOMBxZkezb6r15HpxwhA7TwpuZxkI&#10;pMabjqyC3fb5ZgUiJk1G955QwRdGWNeXF5UujR/pDU+bZAWXUCy1gjaloZQyNi06HWd+QOLbuw9O&#10;J5bBShP0yOWul/MsK6TTHfGHVg/42GLzsTk6BdvxRTaHYJ8Oy9209PFzTN+vVqnrq+nhHkTCKf2F&#10;4YzP6FAz094fyUTRs85XOY9JCubF4g7EOfJr7RXk2aIAWVfy/4r6BwAA//8DAFBLAQItABQABgAI&#10;AAAAIQC2gziS/gAAAOEBAAATAAAAAAAAAAAAAAAAAAAAAABbQ29udGVudF9UeXBlc10ueG1sUEsB&#10;Ai0AFAAGAAgAAAAhADj9If/WAAAAlAEAAAsAAAAAAAAAAAAAAAAALwEAAF9yZWxzLy5yZWxzUEsB&#10;Ai0AFAAGAAgAAAAhAJ5sXwHnAQAAMQQAAA4AAAAAAAAAAAAAAAAALgIAAGRycy9lMm9Eb2MueG1s&#10;UEsBAi0AFAAGAAgAAAAhAHIrZenfAAAADQEAAA8AAAAAAAAAAAAAAAAAQQQAAGRycy9kb3ducmV2&#10;LnhtbFBLBQYAAAAABAAEAPMAAABNBQAAAAA=&#10;" w14:anchorId="71D200AF">
                <v:stroke joinstyle="miter" startarrow="block" endarrow="block"/>
              </v:shape>
            </w:pict>
          </mc:Fallback>
        </mc:AlternateContent>
      </w:r>
      <w:r w:rsidR="00DF6D61">
        <w:rPr>
          <w:noProof/>
          <w:lang w:val="en-IE"/>
        </w:rPr>
        <mc:AlternateContent>
          <mc:Choice Requires="wps">
            <w:drawing>
              <wp:anchor distT="0" distB="0" distL="114300" distR="114300" simplePos="0" relativeHeight="251741194" behindDoc="0" locked="0" layoutInCell="1" allowOverlap="1" wp14:anchorId="16B8D73D" wp14:editId="6C479E69">
                <wp:simplePos x="0" y="0"/>
                <wp:positionH relativeFrom="column">
                  <wp:posOffset>8797925</wp:posOffset>
                </wp:positionH>
                <wp:positionV relativeFrom="paragraph">
                  <wp:posOffset>2172335</wp:posOffset>
                </wp:positionV>
                <wp:extent cx="0" cy="252000"/>
                <wp:effectExtent l="76200" t="38100" r="57150" b="53340"/>
                <wp:wrapNone/>
                <wp:docPr id="43" name="Straight Arrow Connector 43"/>
                <wp:cNvGraphicFramePr/>
                <a:graphic xmlns:a="http://schemas.openxmlformats.org/drawingml/2006/main">
                  <a:graphicData uri="http://schemas.microsoft.com/office/word/2010/wordprocessingShape">
                    <wps:wsp>
                      <wps:cNvCnPr/>
                      <wps:spPr>
                        <a:xfrm flipV="1">
                          <a:off x="0" y="0"/>
                          <a:ext cx="0" cy="252000"/>
                        </a:xfrm>
                        <a:prstGeom prst="straightConnector1">
                          <a:avLst/>
                        </a:prstGeom>
                        <a:ln>
                          <a:headEnd type="triangle"/>
                          <a:tailEnd type="triangle"/>
                        </a:ln>
                      </wps:spPr>
                      <wps:style>
                        <a:lnRef idx="3">
                          <a:schemeClr val="accent6"/>
                        </a:lnRef>
                        <a:fillRef idx="0">
                          <a:schemeClr val="accent6"/>
                        </a:fillRef>
                        <a:effectRef idx="2">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dgm="http://schemas.openxmlformats.org/drawingml/2006/diagram" xmlns:asvg="http://schemas.microsoft.com/office/drawing/2016/SVG/main" xmlns:a16="http://schemas.microsoft.com/office/drawing/2014/main" xmlns:a14="http://schemas.microsoft.com/office/drawing/2010/main" xmlns:pic="http://schemas.openxmlformats.org/drawingml/2006/picture" xmlns:a="http://schemas.openxmlformats.org/drawingml/2006/main">
            <w:pict w14:anchorId="585B09D0">
              <v:shape id="Straight Arrow Connector 43" style="position:absolute;margin-left:692.75pt;margin-top:171.05pt;width:0;height:19.85pt;flip:y;z-index:25174119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2fc7c3 [3209]" strokeweight="1.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hUL+4wEAACcEAAAOAAAAZHJzL2Uyb0RvYy54bWysU01vEzEQvSPxHyzfySYpVCjKpkIpcEEQ&#10;UeDuesdZS/7SeMgm/56xd7tUUKkS4jLyx7zneW/G25uzd+IEmG0MrVwtllJA0LGz4djK798+vHor&#10;RSYVOuVigFZeIMub3csX2yFtYB376DpAwSQhb4bUyp4obZom6x68youYIPCliegV8RaPTYdqYHbv&#10;mvVyed0MEbuEUUPOfHo7Xspd5TcGNH0xJgMJ10qujWrEGu9LbHZbtTmiSr3VUxnqH6rwygZ+dKa6&#10;VaTET7R/UXmrMeZoaKGjb6IxVkPVwGpWyz/U3PUqQdXC5uQ025T/H63+fDqgsF0rX19JEZTnHt0R&#10;KnvsSbxDjIPYxxDYx4iCU9ivIeUNw/bhgNMupwMW8WeDXhhn0w8ehWoHCxTn6vZldhvOJPR4qPl0&#10;/Yb7WBvRjAyFKWGmjxC9KItW5qmiuZSRXZ0+ZeIaGPgAKGAXSuxBde9DJ+iSWBOhVeHoYGw4Keue&#10;vmOqAm+KyFFWXdHFwUj9FQzbxeVfVYF1UGHvUJwUj5jSGgJdl1cqE2cXmLHOzcDl88Apv0ChDvEM&#10;Xj8PnhH15RhoBnsbIj5FQOfVVLIZ8x8cGHUXC+5jd6kNr9bwNFaF088p4/54X+G///fuFwAAAP//&#10;AwBQSwMEFAAGAAgAAAAhAG/BpKvgAAAADQEAAA8AAABkcnMvZG93bnJldi54bWxMj8FOwzAQRO9I&#10;/IO1SFwQddJSFEKcCqigNyRa1LMTb+PQeB3FTmP+Hlcc4DizT7MzxSqYjp1wcK0lAeksAYZUW9VS&#10;I+Bz93qbAXNekpKdJRTwjQ5W5eVFIXNlJ/rA09Y3LIaQy6UA7X2fc+5qjUa6me2R4u1gByN9lEPD&#10;1SCnGG46Pk+Se25kS/GDlj2+aKyP29EI2FXP+6/NQ6fX03EdDjd7DO9voxDXV+HpEZjH4P9gONeP&#10;1aGMnSo7knKsi3qRLZeRFbC4m6fAzsivVUUrSzPgZcH/ryh/AAAA//8DAFBLAQItABQABgAIAAAA&#10;IQC2gziS/gAAAOEBAAATAAAAAAAAAAAAAAAAAAAAAABbQ29udGVudF9UeXBlc10ueG1sUEsBAi0A&#10;FAAGAAgAAAAhADj9If/WAAAAlAEAAAsAAAAAAAAAAAAAAAAALwEAAF9yZWxzLy5yZWxzUEsBAi0A&#10;FAAGAAgAAAAhAHKFQv7jAQAAJwQAAA4AAAAAAAAAAAAAAAAALgIAAGRycy9lMm9Eb2MueG1sUEsB&#10;Ai0AFAAGAAgAAAAhAG/BpKvgAAAADQEAAA8AAAAAAAAAAAAAAAAAPQQAAGRycy9kb3ducmV2Lnht&#10;bFBLBQYAAAAABAAEAPMAAABKBQAAAAA=&#10;" w14:anchorId="3D64BE49">
                <v:stroke joinstyle="miter" startarrow="block" endarrow="block"/>
              </v:shape>
            </w:pict>
          </mc:Fallback>
        </mc:AlternateContent>
      </w:r>
      <w:r w:rsidR="00DF6D61">
        <w:rPr>
          <w:noProof/>
          <w:lang w:val="en-IE"/>
        </w:rPr>
        <mc:AlternateContent>
          <mc:Choice Requires="wps">
            <w:drawing>
              <wp:anchor distT="0" distB="0" distL="114300" distR="114300" simplePos="0" relativeHeight="251728906" behindDoc="0" locked="0" layoutInCell="1" allowOverlap="1" wp14:anchorId="5B132CCA" wp14:editId="4645D4BF">
                <wp:simplePos x="0" y="0"/>
                <wp:positionH relativeFrom="margin">
                  <wp:posOffset>8484235</wp:posOffset>
                </wp:positionH>
                <wp:positionV relativeFrom="paragraph">
                  <wp:posOffset>1415415</wp:posOffset>
                </wp:positionV>
                <wp:extent cx="914400" cy="294005"/>
                <wp:effectExtent l="0" t="0" r="0" b="0"/>
                <wp:wrapNone/>
                <wp:docPr id="31" name="Text Box 31"/>
                <wp:cNvGraphicFramePr/>
                <a:graphic xmlns:a="http://schemas.openxmlformats.org/drawingml/2006/main">
                  <a:graphicData uri="http://schemas.microsoft.com/office/word/2010/wordprocessingShape">
                    <wps:wsp>
                      <wps:cNvSpPr txBox="1"/>
                      <wps:spPr>
                        <a:xfrm>
                          <a:off x="0" y="0"/>
                          <a:ext cx="914400" cy="294005"/>
                        </a:xfrm>
                        <a:prstGeom prst="rect">
                          <a:avLst/>
                        </a:prstGeom>
                        <a:solidFill>
                          <a:schemeClr val="lt1"/>
                        </a:solidFill>
                        <a:ln w="6350">
                          <a:noFill/>
                        </a:ln>
                      </wps:spPr>
                      <wps:txbx>
                        <w:txbxContent>
                          <w:p w14:paraId="5575C5EF" w14:textId="77777777" w:rsidR="00292F92" w:rsidRPr="00157303" w:rsidRDefault="00292F92" w:rsidP="00DF6D61">
                            <w:pPr>
                              <w:rPr>
                                <w:b/>
                                <w:bCs/>
                                <w:lang w:val="en-US"/>
                              </w:rPr>
                            </w:pPr>
                            <w:r w:rsidRPr="00157303">
                              <w:rPr>
                                <w:b/>
                                <w:bCs/>
                                <w:lang w:val="en-US"/>
                              </w:rPr>
                              <w:t>Why?</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B132CCA" id="Text Box 31" o:spid="_x0000_s1034" type="#_x0000_t202" style="position:absolute;margin-left:668.05pt;margin-top:111.45pt;width:1in;height:23.15pt;z-index:251728906;visibility:visible;mso-wrap-style:none;mso-height-percent:0;mso-wrap-distance-left:9pt;mso-wrap-distance-top:0;mso-wrap-distance-right:9pt;mso-wrap-distance-bottom:0;mso-position-horizontal:absolute;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1sB5PwIAAH8EAAAOAAAAZHJzL2Uyb0RvYy54bWysVMFuGjEQvVfqP1i+l11ISBOUJaKJqCqh&#10;JBJUORuvN6zk9Vi2YZd+fZ+9QEjaU9WLGc/MPs+8N8PtXddotlPO12QKPhzknCkjqazNa8F/ruZf&#10;rjnzQZhSaDKq4Hvl+d3086fb1k7UiDakS+UYQIyftLbgmxDsJMu83KhG+AFZZRCsyDUi4Opes9KJ&#10;FuiNzkZ5fpW15ErrSCrv4X3og3ya8KtKyfBUVV4FpguO2kI6XTrX8cymt2Ly6oTd1PJQhviHKhpR&#10;Gzx6gnoQQbCtq/+AamrpyFMVBpKajKqqlir1gG6G+YdulhthVeoF5Hh7osn/P1j5uHt2rC4LfjHk&#10;zIgGGq1UF9g36hhc4Ke1foK0pUVi6OCHzke/hzO23VWuib9oiCEOpvcndiOahPNmeHmZIyIRGt3A&#10;HEeU7O1j63z4rqhh0Si4g3iJU7Fb+NCnHlPiW550Xc5rrdMlDoy6147tBKTWIZUI8HdZ2rC24FcX&#10;4zwBG4qf98jaoJbYat9StEK37hI118d211TuwYKjfo68lfMatS6ED8/CYXDQHpYhPOGoNOEtOlic&#10;bcj9+ps/5kNPRDlrMYgFN9gUzvQPA50TaZjbdLkcfx3hBXceWZ9HzLa5J7QPKVFbMmN+0EezctS8&#10;YGNm8U2EhJF4ueDhaN6HfjmwcVLNZikJk2pFWJillRE60h11WHUvwtmDWAEqP9JxYMXkg2Z9bvzS&#10;0GwbqKqToJHlntMD+ZjyNBKHjYxrdH5PWW//G9PfAAAA//8DAFBLAwQUAAYACAAAACEAT+2BZOEA&#10;AAANAQAADwAAAGRycy9kb3ducmV2LnhtbEyPwU7DMBBE70j8g7VI3KgTB0VOiFOhSpV6gAMpiKsb&#10;L0lEbIfYbdO/Z3uC48w+zc5U68WO7IRzGLxTkK4SYOhabwbXKXjfbx8ksBC1M3r0DhVcMMC6vr2p&#10;dGn82b3hqYkdoxAXSq2gj3EqOQ9tj1aHlZ/Q0e3Lz1ZHknPHzazPFG5HLpIk51YPjj70esJNj+13&#10;c7QKXjdFI3fiMn8W2W7byJ/Uv8gPpe7vlucnYBGX+AfDtT5Vh5o6HfzRmcBG0lmWp8QqEEIUwK7I&#10;o0zIOpCVFwJ4XfH/K+pfAAAA//8DAFBLAQItABQABgAIAAAAIQC2gziS/gAAAOEBAAATAAAAAAAA&#10;AAAAAAAAAAAAAABbQ29udGVudF9UeXBlc10ueG1sUEsBAi0AFAAGAAgAAAAhADj9If/WAAAAlAEA&#10;AAsAAAAAAAAAAAAAAAAALwEAAF9yZWxzLy5yZWxzUEsBAi0AFAAGAAgAAAAhAATWwHk/AgAAfwQA&#10;AA4AAAAAAAAAAAAAAAAALgIAAGRycy9lMm9Eb2MueG1sUEsBAi0AFAAGAAgAAAAhAE/tgWThAAAA&#10;DQEAAA8AAAAAAAAAAAAAAAAAmQQAAGRycy9kb3ducmV2LnhtbFBLBQYAAAAABAAEAPMAAACnBQAA&#10;AAA=&#10;" fillcolor="white [3201]" stroked="f" strokeweight=".5pt">
                <v:textbox>
                  <w:txbxContent>
                    <w:p w14:paraId="5575C5EF" w14:textId="77777777" w:rsidR="00292F92" w:rsidRPr="00157303" w:rsidRDefault="00292F92" w:rsidP="00DF6D61">
                      <w:pPr>
                        <w:rPr>
                          <w:b/>
                          <w:bCs/>
                          <w:lang w:val="en-US"/>
                        </w:rPr>
                      </w:pPr>
                      <w:r w:rsidRPr="00157303">
                        <w:rPr>
                          <w:b/>
                          <w:bCs/>
                          <w:lang w:val="en-US"/>
                        </w:rPr>
                        <w:t>Why?</w:t>
                      </w:r>
                    </w:p>
                  </w:txbxContent>
                </v:textbox>
                <w10:wrap anchorx="margin"/>
              </v:shape>
            </w:pict>
          </mc:Fallback>
        </mc:AlternateContent>
      </w:r>
      <w:r w:rsidR="00DF6D61">
        <w:rPr>
          <w:noProof/>
          <w:lang w:val="en-IE"/>
        </w:rPr>
        <mc:AlternateContent>
          <mc:Choice Requires="wps">
            <w:drawing>
              <wp:anchor distT="0" distB="0" distL="114300" distR="114300" simplePos="0" relativeHeight="251744266" behindDoc="0" locked="0" layoutInCell="1" allowOverlap="1" wp14:anchorId="2A59B19B" wp14:editId="011DD905">
                <wp:simplePos x="0" y="0"/>
                <wp:positionH relativeFrom="column">
                  <wp:posOffset>8013065</wp:posOffset>
                </wp:positionH>
                <wp:positionV relativeFrom="paragraph">
                  <wp:posOffset>1922780</wp:posOffset>
                </wp:positionV>
                <wp:extent cx="914400" cy="294198"/>
                <wp:effectExtent l="0" t="0" r="0" b="0"/>
                <wp:wrapNone/>
                <wp:docPr id="46" name="Text Box 46"/>
                <wp:cNvGraphicFramePr/>
                <a:graphic xmlns:a="http://schemas.openxmlformats.org/drawingml/2006/main">
                  <a:graphicData uri="http://schemas.microsoft.com/office/word/2010/wordprocessingShape">
                    <wps:wsp>
                      <wps:cNvSpPr txBox="1"/>
                      <wps:spPr>
                        <a:xfrm>
                          <a:off x="0" y="0"/>
                          <a:ext cx="914400" cy="294198"/>
                        </a:xfrm>
                        <a:prstGeom prst="rect">
                          <a:avLst/>
                        </a:prstGeom>
                        <a:noFill/>
                        <a:ln w="6350">
                          <a:noFill/>
                        </a:ln>
                      </wps:spPr>
                      <wps:txbx>
                        <w:txbxContent>
                          <w:p w14:paraId="1D154E9E" w14:textId="77777777" w:rsidR="00292F92" w:rsidRPr="00157303" w:rsidRDefault="00292F92" w:rsidP="00DF6D61">
                            <w:pPr>
                              <w:rPr>
                                <w:b/>
                                <w:bCs/>
                                <w:lang w:val="en-US"/>
                              </w:rPr>
                            </w:pPr>
                            <w:r w:rsidRPr="00157303">
                              <w:rPr>
                                <w:b/>
                                <w:bCs/>
                                <w:lang w:val="en-US"/>
                              </w:rPr>
                              <w:t>How?</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A59B19B" id="Text Box 46" o:spid="_x0000_s1035" type="#_x0000_t202" style="position:absolute;margin-left:630.95pt;margin-top:151.4pt;width:1in;height:23.15pt;z-index:251744266;visibility:visible;mso-wrap-style:non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zqB3LQIAAFcEAAAOAAAAZHJzL2Uyb0RvYy54bWysVN9v2jAQfp+0/8Hy+wgwykpEqFgrpklV&#10;WwmmPhvHgUiJz7INCfvr99khFHV9mvbinO/O9+P77jK/a+uKHZV1JemMjwZDzpSWlJd6l/Ffm9WX&#10;W86cFzoXFWmV8ZNy/G7x+dO8Maka056qXFmGINqljcn43nuTJomTe1ULNyCjNIwF2Vp4XO0uya1o&#10;EL2ukvFwOE0asrmxJJVz0D50Rr6I8YtCSf9cFE55VmUctfl42nhuw5ks5iLdWWH2pTyXIf6hilqU&#10;GkkvoR6EF+xgy79C1aW05KjwA0l1QkVRShV7QDej4btu1nthVOwF4Dhzgcn9v7Dy6fhiWZlnfDLl&#10;TIsaHG1U69l3ahlUwKcxLoXb2sDRt9CD517voAxtt4WtwxcNMdiB9OmCbogmoZyNJpMhLBKm8Wwy&#10;mt2GKMnbY2Od/6GoZkHIuAV5EVNxfHS+c+1dQi5Nq7KqIoGVZk3Gp19vhvHBxYLglUaO0EJXapB8&#10;u21jy7O+jS3lJ3RnqZsPZ+SqRA2PwvkXYTEQKBtD7p9xFBUhF50lzvZkf3+kD/7gCVbOGgxYxjU2&#10;gLPqpwZ/EQzMY7xMbr6NkcFeW7bXFn2o7wkTPMIyGRnF4O+rXiws1a/YhGXICZPQEpkz7nvx3ndD&#10;j02SarmMTphAI/yjXhsZQgdMA76b9lVYcybBg70n6gdRpO+46Hw7NpYHT0UZiQood5iewcf0RqrP&#10;mxbW4/oevd7+B4s/AAAA//8DAFBLAwQUAAYACAAAACEAQMijreMAAAANAQAADwAAAGRycy9kb3du&#10;cmV2LnhtbEyPUUvDMBSF3wX/Q7iCL7IlrbO42nSooIiow01kj1kT27LmpiTp1v1775708Zz7ce45&#10;xWK0HdsbH1qHEpKpAGawcrrFWsLX+mlyCyxEhVp1Do2EowmwKM/PCpVrd8BPs1/FmlEIhlxJaGLs&#10;c85D1RirwtT1Bun247xVkaSvufbqQOG246kQGbeqRfrQqN48NqbarQYrYde8Xi3F8/vDd/Zy9B/r&#10;wW3820bKy4vx/g5YNGP8g+FUn6pDSZ22bkAdWEc6zZI5sRKuRUojTshM3JC1JWs2T4CXBf+/ovwF&#10;AAD//wMAUEsBAi0AFAAGAAgAAAAhALaDOJL+AAAA4QEAABMAAAAAAAAAAAAAAAAAAAAAAFtDb250&#10;ZW50X1R5cGVzXS54bWxQSwECLQAUAAYACAAAACEAOP0h/9YAAACUAQAACwAAAAAAAAAAAAAAAAAv&#10;AQAAX3JlbHMvLnJlbHNQSwECLQAUAAYACAAAACEAHs6gdy0CAABXBAAADgAAAAAAAAAAAAAAAAAu&#10;AgAAZHJzL2Uyb0RvYy54bWxQSwECLQAUAAYACAAAACEAQMijreMAAAANAQAADwAAAAAAAAAAAAAA&#10;AACHBAAAZHJzL2Rvd25yZXYueG1sUEsFBgAAAAAEAAQA8wAAAJcFAAAAAA==&#10;" filled="f" stroked="f" strokeweight=".5pt">
                <v:textbox>
                  <w:txbxContent>
                    <w:p w14:paraId="1D154E9E" w14:textId="77777777" w:rsidR="00292F92" w:rsidRPr="00157303" w:rsidRDefault="00292F92" w:rsidP="00DF6D61">
                      <w:pPr>
                        <w:rPr>
                          <w:b/>
                          <w:bCs/>
                          <w:lang w:val="en-US"/>
                        </w:rPr>
                      </w:pPr>
                      <w:r w:rsidRPr="00157303">
                        <w:rPr>
                          <w:b/>
                          <w:bCs/>
                          <w:lang w:val="en-US"/>
                        </w:rPr>
                        <w:t>How?</w:t>
                      </w:r>
                    </w:p>
                  </w:txbxContent>
                </v:textbox>
              </v:shape>
            </w:pict>
          </mc:Fallback>
        </mc:AlternateContent>
      </w:r>
      <w:r w:rsidR="00DF6D61">
        <w:rPr>
          <w:noProof/>
          <w:lang w:val="en-IE"/>
        </w:rPr>
        <mc:AlternateContent>
          <mc:Choice Requires="wps">
            <w:drawing>
              <wp:anchor distT="0" distB="0" distL="114300" distR="114300" simplePos="0" relativeHeight="251740170" behindDoc="0" locked="0" layoutInCell="1" allowOverlap="1" wp14:anchorId="6949ECD2" wp14:editId="3C254C2C">
                <wp:simplePos x="0" y="0"/>
                <wp:positionH relativeFrom="column">
                  <wp:posOffset>8226425</wp:posOffset>
                </wp:positionH>
                <wp:positionV relativeFrom="paragraph">
                  <wp:posOffset>1668145</wp:posOffset>
                </wp:positionV>
                <wp:extent cx="0" cy="252000"/>
                <wp:effectExtent l="76200" t="38100" r="57150" b="53340"/>
                <wp:wrapNone/>
                <wp:docPr id="42" name="Straight Arrow Connector 42"/>
                <wp:cNvGraphicFramePr/>
                <a:graphic xmlns:a="http://schemas.openxmlformats.org/drawingml/2006/main">
                  <a:graphicData uri="http://schemas.microsoft.com/office/word/2010/wordprocessingShape">
                    <wps:wsp>
                      <wps:cNvCnPr/>
                      <wps:spPr>
                        <a:xfrm flipV="1">
                          <a:off x="0" y="0"/>
                          <a:ext cx="0" cy="252000"/>
                        </a:xfrm>
                        <a:prstGeom prst="straightConnector1">
                          <a:avLst/>
                        </a:prstGeom>
                        <a:ln>
                          <a:headEnd type="triangle"/>
                          <a:tailEnd type="triangle"/>
                        </a:ln>
                      </wps:spPr>
                      <wps:style>
                        <a:lnRef idx="3">
                          <a:schemeClr val="accent6"/>
                        </a:lnRef>
                        <a:fillRef idx="0">
                          <a:schemeClr val="accent6"/>
                        </a:fillRef>
                        <a:effectRef idx="2">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dgm="http://schemas.openxmlformats.org/drawingml/2006/diagram" xmlns:asvg="http://schemas.microsoft.com/office/drawing/2016/SVG/main" xmlns:a16="http://schemas.microsoft.com/office/drawing/2014/main" xmlns:a14="http://schemas.microsoft.com/office/drawing/2010/main" xmlns:pic="http://schemas.openxmlformats.org/drawingml/2006/picture" xmlns:a="http://schemas.openxmlformats.org/drawingml/2006/main">
            <w:pict w14:anchorId="3882DC25">
              <v:shape id="Straight Arrow Connector 42" style="position:absolute;margin-left:647.75pt;margin-top:131.35pt;width:0;height:19.85pt;flip:y;z-index:25174017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2fc7c3 [3209]" strokeweight="1.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aCCP4gEAACcEAAAOAAAAZHJzL2Uyb0RvYy54bWysU01vEzEQvSPxHyzfySYBKhRlU6EUuCCI&#10;KPTuesdZS/7SeMgm/56xd7sgqFSp4jLyx7zneW/G2+uzd+IEmG0MrVwtllJA0LGz4djKH98/vnon&#10;RSYVOuVigFZeIMvr3csX2yFtYB376DpAwSQhb4bUyp4obZom6x68youYIPCliegV8RaPTYdqYHbv&#10;mvVyedUMEbuEUUPOfHozXspd5TcGNH01JgMJ10qujWrEGu9LbHZbtTmiSr3VUxnqGVV4ZQM/OlPd&#10;KFLiJ9p/qLzVGHM0tNDRN9EYq6FqYDWr5V9qbnuVoGphc3Kabcr/j1Z/OR1Q2K6Vb9ZSBOW5R7eE&#10;yh57Eu8R4yD2MQT2MaLgFPZrSHnDsH044LTL6YBF/NmgF8bZdMejUO1ggeJc3b7MbsOZhB4PNZ+u&#10;33IfayOakaEwJcz0CaIXZdHKPFU0lzKyq9PnTFwDAx8ABexCiT2o7kPoBF0SayK0KhwdjA0nZd3j&#10;d0xV4E0ROcqqK7o4GKm/gWG7uPzXVWAdVNg7FCfFI6a0hkBX5ZXKxNkFZqxzM3D5NHDKL1CoQzyD&#10;10+DZ0R9OQaawd6GiI8R0Hk1lWzG/AcHRt3FgvvYXWrDqzU8jVXh9HPKuP+5r/Df/3v3CwAA//8D&#10;AFBLAwQUAAYACAAAACEALxrnDuEAAAANAQAADwAAAGRycy9kb3ducmV2LnhtbEyPy07DMBBF90j8&#10;gzVIbFDrYGhLQ5wKqCg7JFrUtRNP41A/othpzN/jigUs78zRnTPFKhpNTtj71lkOt9MMCNraydY2&#10;HD53r5MHID4IK4V2Fjl8o4dVeXlRiFy60X7gaRsakkqszwUHFUKXU+prhUb4qevQpt3B9UaEFPuG&#10;yl6MqdxoyrJsTo1obbqgRIcvCuvjdjAcdtXz/uttqdV6PK7j4WaP8X0zcH59FZ8egQSM4Q+Gs35S&#10;hzI5VW6w0hOdMlvOZonlwOZsAeSM/I4qDncZuwdaFvT/F+UPAAAA//8DAFBLAQItABQABgAIAAAA&#10;IQC2gziS/gAAAOEBAAATAAAAAAAAAAAAAAAAAAAAAABbQ29udGVudF9UeXBlc10ueG1sUEsBAi0A&#10;FAAGAAgAAAAhADj9If/WAAAAlAEAAAsAAAAAAAAAAAAAAAAALwEAAF9yZWxzLy5yZWxzUEsBAi0A&#10;FAAGAAgAAAAhAOtoII/iAQAAJwQAAA4AAAAAAAAAAAAAAAAALgIAAGRycy9lMm9Eb2MueG1sUEsB&#10;Ai0AFAAGAAgAAAAhAC8a5w7hAAAADQEAAA8AAAAAAAAAAAAAAAAAPAQAAGRycy9kb3ducmV2Lnht&#10;bFBLBQYAAAAABAAEAPMAAABKBQAAAAA=&#10;" w14:anchorId="5EC019BC">
                <v:stroke joinstyle="miter" startarrow="block" endarrow="block"/>
              </v:shape>
            </w:pict>
          </mc:Fallback>
        </mc:AlternateContent>
      </w:r>
      <w:r w:rsidR="00DF6D61">
        <w:rPr>
          <w:noProof/>
          <w:lang w:val="en-IE"/>
        </w:rPr>
        <mc:AlternateContent>
          <mc:Choice Requires="wps">
            <w:drawing>
              <wp:anchor distT="0" distB="0" distL="114300" distR="114300" simplePos="0" relativeHeight="251736074" behindDoc="0" locked="0" layoutInCell="1" allowOverlap="1" wp14:anchorId="7B994222" wp14:editId="670A7E61">
                <wp:simplePos x="0" y="0"/>
                <wp:positionH relativeFrom="column">
                  <wp:posOffset>7941310</wp:posOffset>
                </wp:positionH>
                <wp:positionV relativeFrom="paragraph">
                  <wp:posOffset>1424305</wp:posOffset>
                </wp:positionV>
                <wp:extent cx="914400" cy="294198"/>
                <wp:effectExtent l="0" t="0" r="0" b="0"/>
                <wp:wrapNone/>
                <wp:docPr id="38" name="Text Box 38"/>
                <wp:cNvGraphicFramePr/>
                <a:graphic xmlns:a="http://schemas.openxmlformats.org/drawingml/2006/main">
                  <a:graphicData uri="http://schemas.microsoft.com/office/word/2010/wordprocessingShape">
                    <wps:wsp>
                      <wps:cNvSpPr txBox="1"/>
                      <wps:spPr>
                        <a:xfrm>
                          <a:off x="0" y="0"/>
                          <a:ext cx="914400" cy="294198"/>
                        </a:xfrm>
                        <a:prstGeom prst="rect">
                          <a:avLst/>
                        </a:prstGeom>
                        <a:noFill/>
                        <a:ln w="6350">
                          <a:noFill/>
                        </a:ln>
                      </wps:spPr>
                      <wps:txbx>
                        <w:txbxContent>
                          <w:p w14:paraId="2237470E" w14:textId="77777777" w:rsidR="00292F92" w:rsidRPr="00157303" w:rsidRDefault="00292F92" w:rsidP="00DF6D61">
                            <w:pPr>
                              <w:rPr>
                                <w:b/>
                                <w:bCs/>
                                <w:lang w:val="en-US"/>
                              </w:rPr>
                            </w:pPr>
                            <w:r w:rsidRPr="00157303">
                              <w:rPr>
                                <w:b/>
                                <w:bCs/>
                                <w:lang w:val="en-US"/>
                              </w:rPr>
                              <w:t>What?</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7B994222" id="Text Box 38" o:spid="_x0000_s1036" type="#_x0000_t202" style="position:absolute;margin-left:625.3pt;margin-top:112.15pt;width:1in;height:23.15pt;z-index:251736074;visibility:visible;mso-wrap-style:non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NuORLAIAAFgEAAAOAAAAZHJzL2Uyb0RvYy54bWysVE1v2zAMvQ/YfxB0X+ykadcEcYqsRYYB&#10;RVsgGXpWZDk2YIuCpMTOfv2e5Hyh22nYRaZIih/vkZ49dE3N9sq6inTGh4OUM6Ul5ZXeZvznevnl&#10;njPnhc5FTVpl/KAcf5h//jRrzVSNqKQ6V5YhiHbT1mS89N5Mk8TJUjXCDcgoDWNBthEeV7tNcita&#10;RG/qZJSmd0lLNjeWpHIO2qfeyOcxflEo6V+LwinP6oyjNh9PG89NOJP5TEy3VpiykscyxD9U0YhK&#10;I+k51JPwgu1s9UeoppKWHBV+IKlJqCgqqWIP6GaYfuhmVQqjYi8Ax5kzTO7/hZUv+zfLqjzjN2BK&#10;iwYcrVXn2TfqGFTApzVuCreVgaPvoAfPJ72DMrTdFbYJXzTEYAfShzO6IZqEcjIcj1NYJEyjyXg4&#10;idGTy2Njnf+uqGFByLgFeRFTsX92HoXA9eQScmlaVnUdCaw1azN+d3ObxgdnC17UGg9DC32pQfLd&#10;postDyP/QbWh/ID2LPUD4oxcVijiWTj/JiwmAnVjyv0rjqImJKOjxFlJ9tff9MEfRMHKWYsJy7jG&#10;CnBW/9AgMKKBgYyX8e3XETLYa8vm2qJ3zSNhhIfYJiOjGPx9fRILS807VmERcsIktETmjPuT+Oj7&#10;qccqSbVYRCeMoBH+Wa+MDKEDqAHgdfcurDmy4EHfC50mUUw/kNH79nQsdp6KKjJ1wfSIPsY3Enhc&#10;tbAf1/fodfkhzH8DAAD//wMAUEsDBBQABgAIAAAAIQAtYCqR4gAAAA0BAAAPAAAAZHJzL2Rvd25y&#10;ZXYueG1sTI9dS8MwFIbvBf9DOII34hK7WbU2HSooIn7gJrLLrIlNWXNSknTr/r1nV3r5fvCe55Tz&#10;0XVsa0JsPUq4mAhgBmuvW2wkfC0fz6+BxaRQq86jkbA3EebV8VGpCu13+Gm2i9QwGsFYKAk2pb7g&#10;PNbWOBUnvjdI2Y8PTiWSoeE6qB2Nu45nQuTcqRbpglW9ebCm3iwGJ2FjX84+xNPb/Xf+vA/vy8Gv&#10;wutKytOT8e4WWDJj+ivDAZ/QoSKmtR9QR9aRzi5FTl0JWTabAjtUpjczstZkXVHGq5L//6L6BQAA&#10;//8DAFBLAQItABQABgAIAAAAIQC2gziS/gAAAOEBAAATAAAAAAAAAAAAAAAAAAAAAABbQ29udGVu&#10;dF9UeXBlc10ueG1sUEsBAi0AFAAGAAgAAAAhADj9If/WAAAAlAEAAAsAAAAAAAAAAAAAAAAALwEA&#10;AF9yZWxzLy5yZWxzUEsBAi0AFAAGAAgAAAAhAMs245EsAgAAWAQAAA4AAAAAAAAAAAAAAAAALgIA&#10;AGRycy9lMm9Eb2MueG1sUEsBAi0AFAAGAAgAAAAhAC1gKpHiAAAADQEAAA8AAAAAAAAAAAAAAAAA&#10;hgQAAGRycy9kb3ducmV2LnhtbFBLBQYAAAAABAAEAPMAAACVBQAAAAA=&#10;" filled="f" stroked="f" strokeweight=".5pt">
                <v:textbox>
                  <w:txbxContent>
                    <w:p w14:paraId="2237470E" w14:textId="77777777" w:rsidR="00292F92" w:rsidRPr="00157303" w:rsidRDefault="00292F92" w:rsidP="00DF6D61">
                      <w:pPr>
                        <w:rPr>
                          <w:b/>
                          <w:bCs/>
                          <w:lang w:val="en-US"/>
                        </w:rPr>
                      </w:pPr>
                      <w:r w:rsidRPr="00157303">
                        <w:rPr>
                          <w:b/>
                          <w:bCs/>
                          <w:lang w:val="en-US"/>
                        </w:rPr>
                        <w:t>What?</w:t>
                      </w:r>
                    </w:p>
                  </w:txbxContent>
                </v:textbox>
              </v:shape>
            </w:pict>
          </mc:Fallback>
        </mc:AlternateContent>
      </w:r>
      <w:r w:rsidR="00DF6D61">
        <w:rPr>
          <w:noProof/>
          <w:lang w:val="en-IE"/>
        </w:rPr>
        <mc:AlternateContent>
          <mc:Choice Requires="wps">
            <w:drawing>
              <wp:anchor distT="0" distB="0" distL="114300" distR="114300" simplePos="0" relativeHeight="251731978" behindDoc="0" locked="0" layoutInCell="1" allowOverlap="1" wp14:anchorId="5BB6F617" wp14:editId="31C3625E">
                <wp:simplePos x="0" y="0"/>
                <wp:positionH relativeFrom="column">
                  <wp:posOffset>8239125</wp:posOffset>
                </wp:positionH>
                <wp:positionV relativeFrom="paragraph">
                  <wp:posOffset>1203325</wp:posOffset>
                </wp:positionV>
                <wp:extent cx="0" cy="252000"/>
                <wp:effectExtent l="76200" t="38100" r="57150" b="53340"/>
                <wp:wrapNone/>
                <wp:docPr id="34" name="Straight Arrow Connector 34"/>
                <wp:cNvGraphicFramePr/>
                <a:graphic xmlns:a="http://schemas.openxmlformats.org/drawingml/2006/main">
                  <a:graphicData uri="http://schemas.microsoft.com/office/word/2010/wordprocessingShape">
                    <wps:wsp>
                      <wps:cNvCnPr/>
                      <wps:spPr>
                        <a:xfrm flipH="1" flipV="1">
                          <a:off x="0" y="0"/>
                          <a:ext cx="0" cy="252000"/>
                        </a:xfrm>
                        <a:prstGeom prst="straightConnector1">
                          <a:avLst/>
                        </a:prstGeom>
                        <a:ln>
                          <a:headEnd type="triangle"/>
                          <a:tailEnd type="triangle"/>
                        </a:ln>
                      </wps:spPr>
                      <wps:style>
                        <a:lnRef idx="3">
                          <a:schemeClr val="accent6"/>
                        </a:lnRef>
                        <a:fillRef idx="0">
                          <a:schemeClr val="accent6"/>
                        </a:fillRef>
                        <a:effectRef idx="2">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dgm="http://schemas.openxmlformats.org/drawingml/2006/diagram" xmlns:asvg="http://schemas.microsoft.com/office/drawing/2016/SVG/main" xmlns:a16="http://schemas.microsoft.com/office/drawing/2014/main" xmlns:a14="http://schemas.microsoft.com/office/drawing/2010/main" xmlns:pic="http://schemas.openxmlformats.org/drawingml/2006/picture" xmlns:a="http://schemas.openxmlformats.org/drawingml/2006/main">
            <w:pict w14:anchorId="1498CCE8">
              <v:shape id="Straight Arrow Connector 34" style="position:absolute;margin-left:648.75pt;margin-top:94.75pt;width:0;height:19.85pt;flip:x y;z-index:25173197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2fc7c3 [3209]" strokeweight="1.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1Ukv5wEAADEEAAAOAAAAZHJzL2Uyb0RvYy54bWysU8uOEzEQvCPxD5bvZJIsrFCUyQpleRwQ&#10;RCxw93raGUt+qd1kkr+n7ZkdEKy0EuLS8qOr3FXd3t6cvRMnwGxjaOVqsZQCgo6dDcdWfvv67sVr&#10;KTKp0CkXA7TyAlne7J4/2w5pA+vYR9cBCiYJeTOkVvZEadM0WffgVV7EBIEvTUSviLd4bDpUA7N7&#10;16yXy+tmiNgljBpy5tPb8VLuKr8xoOmzMRlIuFZybVQj1nhfYrPbqs0RVeqtnspQ/1CFVzbwozPV&#10;rSIlfqD9i8pbjTFHQwsdfRONsRqqBlazWv6h5q5XCaoWNien2ab8/2j1p9MBhe1aefVSiqA89+iO&#10;UNljT+INYhzEPobAPkYUnMJ+DSlvGLYPB5x2OR2wiD8b9MI4mz7wKMi6+l5W5Y6linP1/TL7DmcS&#10;ejzUfLp+xR2tLWlGroJLmOk9RC/KopV5qm0uamRXp4+ZuBoGPgAK2IUSe1Dd29AJuiRWR2hVODoY&#10;W0/KusfvmKrAmyJ3FFhXdHEwUn8Bw8Zx+VdVYB1Z2DsUJ8XDprSGQNfllcrE2QVmrHMzcPk0cMov&#10;UKjjPIPXT4NnRH05BprB3oaIjxHQeTWVbMb8BwdG3cWC+9hdauurNTyXVeH0h8rg/76v8F8/ffcT&#10;AAD//wMAUEsDBBQABgAIAAAAIQCUpOxb3gAAAA0BAAAPAAAAZHJzL2Rvd25yZXYueG1sTI/BTsMw&#10;EETvSPyDtUjcqIOlQBPiVAjEhQMSbT/ATRYnJV4H220CX89WHMptZnc0+7ZazW4QRwyx96ThdpGB&#10;QGp825PVsN283CxBxGSoNYMn1PCNEVb15UVlytZP9I7HdbKCSyiWRkOX0lhKGZsOnYkLPyLx7sMH&#10;ZxLbYGUbzMTlbpAqy+6kMz3xhc6M+NRh87k+OA2b6VU2+2Cf9/l2zn38mtLPm9X6+mp+fACRcE7n&#10;MJzwGR1qZtr5A7VRDOxVcZ9zltWyYHGK/I12GpQqFMi6kv+/qH8BAAD//wMAUEsBAi0AFAAGAAgA&#10;AAAhALaDOJL+AAAA4QEAABMAAAAAAAAAAAAAAAAAAAAAAFtDb250ZW50X1R5cGVzXS54bWxQSwEC&#10;LQAUAAYACAAAACEAOP0h/9YAAACUAQAACwAAAAAAAAAAAAAAAAAvAQAAX3JlbHMvLnJlbHNQSwEC&#10;LQAUAAYACAAAACEAWNVJL+cBAAAxBAAADgAAAAAAAAAAAAAAAAAuAgAAZHJzL2Uyb0RvYy54bWxQ&#10;SwECLQAUAAYACAAAACEAlKTsW94AAAANAQAADwAAAAAAAAAAAAAAAABBBAAAZHJzL2Rvd25yZXYu&#10;eG1sUEsFBgAAAAAEAAQA8wAAAEwFAAAAAA==&#10;" w14:anchorId="7C59009F">
                <v:stroke joinstyle="miter" startarrow="block" endarrow="block"/>
              </v:shape>
            </w:pict>
          </mc:Fallback>
        </mc:AlternateContent>
      </w:r>
      <w:r w:rsidR="00DF6D61">
        <w:rPr>
          <w:noProof/>
          <w:lang w:val="en-IE"/>
        </w:rPr>
        <mc:AlternateContent>
          <mc:Choice Requires="wps">
            <w:drawing>
              <wp:anchor distT="0" distB="0" distL="114300" distR="114300" simplePos="0" relativeHeight="251727882" behindDoc="0" locked="0" layoutInCell="1" allowOverlap="1" wp14:anchorId="51F4FBE8" wp14:editId="03ABA974">
                <wp:simplePos x="0" y="0"/>
                <wp:positionH relativeFrom="column">
                  <wp:posOffset>8023225</wp:posOffset>
                </wp:positionH>
                <wp:positionV relativeFrom="paragraph">
                  <wp:posOffset>998855</wp:posOffset>
                </wp:positionV>
                <wp:extent cx="914400" cy="294198"/>
                <wp:effectExtent l="0" t="0" r="0" b="0"/>
                <wp:wrapNone/>
                <wp:docPr id="30" name="Text Box 30"/>
                <wp:cNvGraphicFramePr/>
                <a:graphic xmlns:a="http://schemas.openxmlformats.org/drawingml/2006/main">
                  <a:graphicData uri="http://schemas.microsoft.com/office/word/2010/wordprocessingShape">
                    <wps:wsp>
                      <wps:cNvSpPr txBox="1"/>
                      <wps:spPr>
                        <a:xfrm>
                          <a:off x="0" y="0"/>
                          <a:ext cx="914400" cy="294198"/>
                        </a:xfrm>
                        <a:prstGeom prst="rect">
                          <a:avLst/>
                        </a:prstGeom>
                        <a:solidFill>
                          <a:schemeClr val="lt1"/>
                        </a:solidFill>
                        <a:ln w="6350">
                          <a:noFill/>
                        </a:ln>
                      </wps:spPr>
                      <wps:txbx>
                        <w:txbxContent>
                          <w:p w14:paraId="5435F467" w14:textId="77777777" w:rsidR="00292F92" w:rsidRPr="00157303" w:rsidRDefault="00292F92" w:rsidP="00DF6D61">
                            <w:pPr>
                              <w:rPr>
                                <w:b/>
                                <w:bCs/>
                                <w:lang w:val="en-US"/>
                              </w:rPr>
                            </w:pPr>
                            <w:r w:rsidRPr="00157303">
                              <w:rPr>
                                <w:b/>
                                <w:bCs/>
                                <w:lang w:val="en-US"/>
                              </w:rPr>
                              <w:t>Why?</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1F4FBE8" id="Text Box 30" o:spid="_x0000_s1037" type="#_x0000_t202" style="position:absolute;margin-left:631.75pt;margin-top:78.65pt;width:1in;height:23.15pt;z-index:251727882;visibility:visible;mso-wrap-style:non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3T5vQAIAAIAEAAAOAAAAZHJzL2Uyb0RvYy54bWysVE1v2zAMvQ/YfxB0Xx2nadcYcYqsRYcB&#10;RVsgHXpWZDk2IIuCpMbufv2e5CT92E7DLjJFUo/kI+nF5dBptlPOt2RKnp9MOFNGUtWabcl/Pt58&#10;ueDMB2Eqocmokr8ozy+Xnz8teluoKTWkK+UYQIwvelvyJgRbZJmXjeqEPyGrDIw1uU4EXN02q5zo&#10;gd7pbDqZnGc9uco6ksp7aK9HI18m/LpWMtzXtVeB6ZIjt5BOl85NPLPlQhRbJ2zTyn0a4h+y6ERr&#10;EPQIdS2CYM+u/QOqa6UjT3U4kdRlVNetVKkGVJNPPlSzboRVqRaQ4+2RJv//YOXd7sGxtir5Kegx&#10;okOPHtUQ2DcaGFTgp7e+gNvawjEM0KPPB72HMpY91K6LXxTEYAfUy5HdiCahnOez2QQWCdN0Psvn&#10;FxEle31snQ/fFXUsCiV3aF7iVOxufRhdDy4xlifdVjet1ukSB0Zdacd2Aq3WIaUI8Hde2rC+5Oen&#10;Z5MEbCg+H5G1QS6x1LGkKIVhMyRq8mO9G6peQIOjcZC8lTctkr0VPjwIh8lBfdiGcI+j1oRgtJc4&#10;a8j9+ps++qOhsHLWYxJLbrAqnOkfBo1OrGFw02V29nWKCO6tZfPWYp67K0L9ObbOyiRG/6APYu2o&#10;e8LKrGJMmISRiFzycBCvwrgdWDmpVqvkhFG1ItyatZUROvIdG/E4PAln990KaPMdHSZWFB+aNvrG&#10;l4ZWz4HqNnU00jxyumcfY55mYr+ScY/e3pPX649j+RsAAP//AwBQSwMEFAAGAAgAAAAhACMy1s/i&#10;AAAADQEAAA8AAABkcnMvZG93bnJldi54bWxMj8FOwzAQRO9I/IO1SNyo3YSmaYhToUqVeoBDA4ir&#10;G5skIl4H223Tv2d7gtvO7mj2Tbme7MBOxofeoYT5TAAz2DjdYyvh/W37kAMLUaFWg0Mj4WICrKvb&#10;m1IV2p1xb051bBmFYCiUhC7GseA8NJ2xKszcaJBuX85bFUn6lmuvzhRuB54IkXGreqQPnRrNpjPN&#10;d320El43qzrfJRf/uUp32zr/mbuX/EPK+7vp+QlYNFP8M8MVn9ChIqaDO6IObCCdZOmCvDQtlimw&#10;q+VRLGl1kJCINANelfx/i+oXAAD//wMAUEsBAi0AFAAGAAgAAAAhALaDOJL+AAAA4QEAABMAAAAA&#10;AAAAAAAAAAAAAAAAAFtDb250ZW50X1R5cGVzXS54bWxQSwECLQAUAAYACAAAACEAOP0h/9YAAACU&#10;AQAACwAAAAAAAAAAAAAAAAAvAQAAX3JlbHMvLnJlbHNQSwECLQAUAAYACAAAACEA/N0+b0ACAACA&#10;BAAADgAAAAAAAAAAAAAAAAAuAgAAZHJzL2Uyb0RvYy54bWxQSwECLQAUAAYACAAAACEAIzLWz+IA&#10;AAANAQAADwAAAAAAAAAAAAAAAACaBAAAZHJzL2Rvd25yZXYueG1sUEsFBgAAAAAEAAQA8wAAAKkF&#10;AAAAAA==&#10;" fillcolor="white [3201]" stroked="f" strokeweight=".5pt">
                <v:textbox>
                  <w:txbxContent>
                    <w:p w14:paraId="5435F467" w14:textId="77777777" w:rsidR="00292F92" w:rsidRPr="00157303" w:rsidRDefault="00292F92" w:rsidP="00DF6D61">
                      <w:pPr>
                        <w:rPr>
                          <w:b/>
                          <w:bCs/>
                          <w:lang w:val="en-US"/>
                        </w:rPr>
                      </w:pPr>
                      <w:r w:rsidRPr="00157303">
                        <w:rPr>
                          <w:b/>
                          <w:bCs/>
                          <w:lang w:val="en-US"/>
                        </w:rPr>
                        <w:t>Why?</w:t>
                      </w:r>
                    </w:p>
                  </w:txbxContent>
                </v:textbox>
              </v:shape>
            </w:pict>
          </mc:Fallback>
        </mc:AlternateContent>
      </w:r>
      <w:r w:rsidR="00DF6D61">
        <w:rPr>
          <w:noProof/>
          <w:lang w:val="en-IE"/>
        </w:rPr>
        <mc:AlternateContent>
          <mc:Choice Requires="wps">
            <w:drawing>
              <wp:anchor distT="0" distB="0" distL="114300" distR="114300" simplePos="0" relativeHeight="251743242" behindDoc="0" locked="0" layoutInCell="1" allowOverlap="1" wp14:anchorId="0B966E7A" wp14:editId="49FC6F55">
                <wp:simplePos x="0" y="0"/>
                <wp:positionH relativeFrom="column">
                  <wp:posOffset>7416800</wp:posOffset>
                </wp:positionH>
                <wp:positionV relativeFrom="paragraph">
                  <wp:posOffset>1438910</wp:posOffset>
                </wp:positionV>
                <wp:extent cx="914400" cy="294198"/>
                <wp:effectExtent l="0" t="0" r="0" b="0"/>
                <wp:wrapNone/>
                <wp:docPr id="45" name="Text Box 45"/>
                <wp:cNvGraphicFramePr/>
                <a:graphic xmlns:a="http://schemas.openxmlformats.org/drawingml/2006/main">
                  <a:graphicData uri="http://schemas.microsoft.com/office/word/2010/wordprocessingShape">
                    <wps:wsp>
                      <wps:cNvSpPr txBox="1"/>
                      <wps:spPr>
                        <a:xfrm>
                          <a:off x="0" y="0"/>
                          <a:ext cx="914400" cy="294198"/>
                        </a:xfrm>
                        <a:prstGeom prst="rect">
                          <a:avLst/>
                        </a:prstGeom>
                        <a:noFill/>
                        <a:ln w="6350">
                          <a:noFill/>
                        </a:ln>
                      </wps:spPr>
                      <wps:txbx>
                        <w:txbxContent>
                          <w:p w14:paraId="3DADA6C6" w14:textId="77777777" w:rsidR="00292F92" w:rsidRPr="00157303" w:rsidRDefault="00292F92" w:rsidP="00DF6D61">
                            <w:pPr>
                              <w:rPr>
                                <w:b/>
                                <w:bCs/>
                                <w:lang w:val="en-US"/>
                              </w:rPr>
                            </w:pPr>
                            <w:r w:rsidRPr="00157303">
                              <w:rPr>
                                <w:b/>
                                <w:bCs/>
                                <w:lang w:val="en-US"/>
                              </w:rPr>
                              <w:t>How?</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B966E7A" id="Text Box 45" o:spid="_x0000_s1038" type="#_x0000_t202" style="position:absolute;margin-left:584pt;margin-top:113.3pt;width:1in;height:23.15pt;z-index:251743242;visibility:visible;mso-wrap-style:non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ltoBLgIAAFgEAAAOAAAAZHJzL2Uyb0RvYy54bWysVN9v2jAQfp+0/8Hy+wgw6EpEqFgrpklV&#10;WwmmPhvHgUiJz7INCfvr99khFHV9mvbinO/O9+P77jK/a+uKHZV1JemMjwZDzpSWlJd6l/Ffm9WX&#10;W86cFzoXFWmV8ZNy/G7x+dO8Maka056qXFmGINqljcn43nuTJomTe1ULNyCjNIwF2Vp4XO0uya1o&#10;EL2ukvFweJM0ZHNjSSrnoH3ojHwR4xeFkv65KJzyrMo4avPxtPHchjNZzEW6s8LsS3kuQ/xDFbUo&#10;NZJeQj0IL9jBln+FqktpyVHhB5LqhIqilCr2gG5Gw3fdrPfCqNgLwHHmApP7f2Hl0/HFsjLP+GTK&#10;mRY1ONqo1rPv1DKogE9jXAq3tYGjb6EHz73eQRnabgtbhy8aYrAD6dMF3RBNQjkbTSZDWCRM49lk&#10;NLsNUZK3x8Y6/0NRzYKQcQvyIqbi+Oh859q7hFyaVmVVRQIrzZqM33ydDuODiwXBK40coYWu1CD5&#10;dtvGlkfjvo8t5Se0Z6kbEGfkqkQRj8L5F2ExEagbU+6fcRQVIRmdJc72ZH9/pA/+IApWzhpMWMY1&#10;VoCz6qcGgRENDGS8TKbfxshgry3ba4s+1PeEER5hm4yMYvD3VS8WlupXrMIy5IRJaInMGfe9eO+7&#10;qccqSbVcRieMoBH+Ua+NDKEDqAHgTfsqrDmz4EHfE/WTKNJ3ZHS+HR3Lg6eijEwFmDtMz+hjfCPX&#10;51UL+3F9j15vP4TFHwAAAP//AwBQSwMEFAAGAAgAAAAhANpR2HjjAAAADQEAAA8AAABkcnMvZG93&#10;bnJldi54bWxMj19LwzAUxd8Fv0O4gi/i0kaIszYdKigi/sFNZI9ZE9uy5qYk6dZ9e++e9PGcezj3&#10;d8rF5Hq2syF2HhXkswyYxdqbDhsFX6vHyzmwmDQa3Xu0Cg42wqI6PSl1YfweP+1umRpGJRgLraBN&#10;aSg4j3VrnY4zP1ik248PTieSoeEm6D2Vu56LLJPc6Q7pQ6sH+9DaerscnYJt+3LxkT293X/L50N4&#10;X41+HV7XSp2fTXe3wJKd0l8YjviEDhUxbfyIJrKedC7nNCYpEEJKYMfIVS7I2pB1LW6AVyX/v6L6&#10;BQAA//8DAFBLAQItABQABgAIAAAAIQC2gziS/gAAAOEBAAATAAAAAAAAAAAAAAAAAAAAAABbQ29u&#10;dGVudF9UeXBlc10ueG1sUEsBAi0AFAAGAAgAAAAhADj9If/WAAAAlAEAAAsAAAAAAAAAAAAAAAAA&#10;LwEAAF9yZWxzLy5yZWxzUEsBAi0AFAAGAAgAAAAhAACW2gEuAgAAWAQAAA4AAAAAAAAAAAAAAAAA&#10;LgIAAGRycy9lMm9Eb2MueG1sUEsBAi0AFAAGAAgAAAAhANpR2HjjAAAADQEAAA8AAAAAAAAAAAAA&#10;AAAAiAQAAGRycy9kb3ducmV2LnhtbFBLBQYAAAAABAAEAPMAAACYBQAAAAA=&#10;" filled="f" stroked="f" strokeweight=".5pt">
                <v:textbox>
                  <w:txbxContent>
                    <w:p w14:paraId="3DADA6C6" w14:textId="77777777" w:rsidR="00292F92" w:rsidRPr="00157303" w:rsidRDefault="00292F92" w:rsidP="00DF6D61">
                      <w:pPr>
                        <w:rPr>
                          <w:b/>
                          <w:bCs/>
                          <w:lang w:val="en-US"/>
                        </w:rPr>
                      </w:pPr>
                      <w:r w:rsidRPr="00157303">
                        <w:rPr>
                          <w:b/>
                          <w:bCs/>
                          <w:lang w:val="en-US"/>
                        </w:rPr>
                        <w:t>How?</w:t>
                      </w:r>
                    </w:p>
                  </w:txbxContent>
                </v:textbox>
              </v:shape>
            </w:pict>
          </mc:Fallback>
        </mc:AlternateContent>
      </w:r>
      <w:r w:rsidR="00DF6D61">
        <w:rPr>
          <w:noProof/>
          <w:lang w:val="en-IE"/>
        </w:rPr>
        <mc:AlternateContent>
          <mc:Choice Requires="wps">
            <w:drawing>
              <wp:anchor distT="0" distB="0" distL="114300" distR="114300" simplePos="0" relativeHeight="251739146" behindDoc="0" locked="0" layoutInCell="1" allowOverlap="1" wp14:anchorId="54901668" wp14:editId="193905F6">
                <wp:simplePos x="0" y="0"/>
                <wp:positionH relativeFrom="column">
                  <wp:posOffset>7683500</wp:posOffset>
                </wp:positionH>
                <wp:positionV relativeFrom="paragraph">
                  <wp:posOffset>1189355</wp:posOffset>
                </wp:positionV>
                <wp:extent cx="0" cy="252000"/>
                <wp:effectExtent l="76200" t="38100" r="57150" b="53340"/>
                <wp:wrapNone/>
                <wp:docPr id="41" name="Straight Arrow Connector 41"/>
                <wp:cNvGraphicFramePr/>
                <a:graphic xmlns:a="http://schemas.openxmlformats.org/drawingml/2006/main">
                  <a:graphicData uri="http://schemas.microsoft.com/office/word/2010/wordprocessingShape">
                    <wps:wsp>
                      <wps:cNvCnPr/>
                      <wps:spPr>
                        <a:xfrm flipV="1">
                          <a:off x="0" y="0"/>
                          <a:ext cx="0" cy="252000"/>
                        </a:xfrm>
                        <a:prstGeom prst="straightConnector1">
                          <a:avLst/>
                        </a:prstGeom>
                        <a:ln>
                          <a:headEnd type="triangle"/>
                          <a:tailEnd type="triangle"/>
                        </a:ln>
                      </wps:spPr>
                      <wps:style>
                        <a:lnRef idx="3">
                          <a:schemeClr val="accent6"/>
                        </a:lnRef>
                        <a:fillRef idx="0">
                          <a:schemeClr val="accent6"/>
                        </a:fillRef>
                        <a:effectRef idx="2">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dgm="http://schemas.openxmlformats.org/drawingml/2006/diagram" xmlns:asvg="http://schemas.microsoft.com/office/drawing/2016/SVG/main" xmlns:a16="http://schemas.microsoft.com/office/drawing/2014/main" xmlns:a14="http://schemas.microsoft.com/office/drawing/2010/main" xmlns:pic="http://schemas.openxmlformats.org/drawingml/2006/picture" xmlns:a="http://schemas.openxmlformats.org/drawingml/2006/main">
            <w:pict w14:anchorId="6B659036">
              <v:shape id="Straight Arrow Connector 41" style="position:absolute;margin-left:605pt;margin-top:93.65pt;width:0;height:19.85pt;flip:y;z-index:2517391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2fc7c3 [3209]" strokeweight="1.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Xocc4wEAACcEAAAOAAAAZHJzL2Uyb0RvYy54bWysU01vEzEQvSPxHyzfySYBKhRlU6EUuCCI&#10;KPTuese7lvyl8ZBN/j1jb7ogqFSp4jLyx7zneW/G2+uTd+IImG0MrVwtllJA0LGzoW/lj+8fX72T&#10;IpMKnXIxQCvPkOX17uWL7Zg2sI5DdB2gYJKQN2Nq5UCUNk2T9QBe5UVMEPjSRPSKeIt906Eamd27&#10;Zr1cXjVjxC5h1JAzn95Ml3JX+Y0BTV+NyUDCtZJroxqxxvsSm91WbXpUabD6UoZ6RhVe2cCPzlQ3&#10;ipT4ifYfKm81xhwNLXT0TTTGaqgaWM1q+Zea20ElqFrYnJxmm/L/o9VfjgcUtmvlm5UUQXnu0S2h&#10;sv1A4j1iHMU+hsA+RhScwn6NKW8Ytg8HvOxyOmARfzLohXE23fEoVDtYoDhVt8+z23AioadDzafr&#10;t9zH2ohmYihMCTN9guhFWbQyXyqaS5nY1fFzJq6BgQ+AAnahxAFU9yF0gs6JNRFaFXoHU8NJWff4&#10;HVMVeFNETrLqis4OJupvYNguLv91FVgHFfYOxVHxiCmtIdBVeaUycXaBGevcDFw+DbzkFyjUIZ7B&#10;66fBM6K+HAPNYG9DxMcI6FQ7yyWbKf/BgUl3seA+dufa8GoNT2NVePk5Zdz/3Ff47/+9+wUAAP//&#10;AwBQSwMEFAAGAAgAAAAhALqVxnHgAAAADQEAAA8AAABkcnMvZG93bnJldi54bWxMj8FOwzAQRO9I&#10;/IO1SFwQdRokWkKcCqiAWyVa1LMTb+NQex3FTmP+Hlcc4LazO5p9U66iNeyEg+8cCZjPMmBIjVMd&#10;tQI+d6+3S2A+SFLSOEIB3+hhVV1elLJQbqIPPG1Dy1II+UIK0CH0Bee+0Wiln7keKd0ObrAyJDm0&#10;XA1ySuHW8DzL7rmVHaUPWvb4orE5bkcrYFc/77/eH4xeT8d1PNzsMW7eRiGur+LTI7CAMfyZ4Yyf&#10;0KFKTLUbSXlmks7nWSoT0rRc3AE7W35XtYA8X2TAq5L/b1H9AAAA//8DAFBLAQItABQABgAIAAAA&#10;IQC2gziS/gAAAOEBAAATAAAAAAAAAAAAAAAAAAAAAABbQ29udGVudF9UeXBlc10ueG1sUEsBAi0A&#10;FAAGAAgAAAAhADj9If/WAAAAlAEAAAsAAAAAAAAAAAAAAAAALwEAAF9yZWxzLy5yZWxzUEsBAi0A&#10;FAAGAAgAAAAhAEBehxzjAQAAJwQAAA4AAAAAAAAAAAAAAAAALgIAAGRycy9lMm9Eb2MueG1sUEsB&#10;Ai0AFAAGAAgAAAAhALqVxnHgAAAADQEAAA8AAAAAAAAAAAAAAAAAPQQAAGRycy9kb3ducmV2Lnht&#10;bFBLBQYAAAAABAAEAPMAAABKBQAAAAA=&#10;" w14:anchorId="54F4E775">
                <v:stroke joinstyle="miter" startarrow="block" endarrow="block"/>
              </v:shape>
            </w:pict>
          </mc:Fallback>
        </mc:AlternateContent>
      </w:r>
      <w:r w:rsidR="00DF6D61">
        <w:rPr>
          <w:noProof/>
          <w:lang w:val="en-IE"/>
        </w:rPr>
        <mc:AlternateContent>
          <mc:Choice Requires="wps">
            <w:drawing>
              <wp:anchor distT="0" distB="0" distL="114300" distR="114300" simplePos="0" relativeHeight="251735050" behindDoc="0" locked="0" layoutInCell="1" allowOverlap="1" wp14:anchorId="64834CC8" wp14:editId="74098507">
                <wp:simplePos x="0" y="0"/>
                <wp:positionH relativeFrom="column">
                  <wp:posOffset>7397750</wp:posOffset>
                </wp:positionH>
                <wp:positionV relativeFrom="paragraph">
                  <wp:posOffset>994410</wp:posOffset>
                </wp:positionV>
                <wp:extent cx="914400" cy="294198"/>
                <wp:effectExtent l="0" t="0" r="5715" b="0"/>
                <wp:wrapNone/>
                <wp:docPr id="37" name="Text Box 37"/>
                <wp:cNvGraphicFramePr/>
                <a:graphic xmlns:a="http://schemas.openxmlformats.org/drawingml/2006/main">
                  <a:graphicData uri="http://schemas.microsoft.com/office/word/2010/wordprocessingShape">
                    <wps:wsp>
                      <wps:cNvSpPr txBox="1"/>
                      <wps:spPr>
                        <a:xfrm>
                          <a:off x="0" y="0"/>
                          <a:ext cx="914400" cy="294198"/>
                        </a:xfrm>
                        <a:prstGeom prst="rect">
                          <a:avLst/>
                        </a:prstGeom>
                        <a:solidFill>
                          <a:schemeClr val="lt1"/>
                        </a:solidFill>
                        <a:ln w="6350">
                          <a:noFill/>
                        </a:ln>
                      </wps:spPr>
                      <wps:txbx>
                        <w:txbxContent>
                          <w:p w14:paraId="4E92C32A" w14:textId="77777777" w:rsidR="00292F92" w:rsidRPr="00157303" w:rsidRDefault="00292F92" w:rsidP="00DF6D61">
                            <w:pPr>
                              <w:rPr>
                                <w:b/>
                                <w:bCs/>
                                <w:lang w:val="en-US"/>
                              </w:rPr>
                            </w:pPr>
                            <w:r w:rsidRPr="00157303">
                              <w:rPr>
                                <w:b/>
                                <w:bCs/>
                                <w:lang w:val="en-US"/>
                              </w:rPr>
                              <w:t>What?</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64834CC8" id="Text Box 37" o:spid="_x0000_s1039" type="#_x0000_t202" style="position:absolute;margin-left:582.5pt;margin-top:78.3pt;width:1in;height:23.15pt;z-index:251735050;visibility:visible;mso-wrap-style:non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dyuqQgIAAIAEAAAOAAAAZHJzL2Uyb0RvYy54bWysVE1v2zAMvQ/YfxB0X5yvfiSIU2QpOgwo&#10;2gLJ0LMiy4kBWRQkNXb26/ckJ2nW7TTsIlMk9Ug+kp7dtbVme+V8RSbng16fM2UkFZXZ5vzH+uHL&#10;LWc+CFMITUbl/KA8v5t//jRr7FQNaUe6UI4BxPhpY3O+C8FOs8zLnaqF75FVBsaSXC0Crm6bFU40&#10;QK91Nuz3r7OGXGEdSeU9tPedkc8TflkqGZ7L0qvAdM6RW0inS+cmntl8JqZbJ+yuksc0xD9kUYvK&#10;IOgZ6l4Ewd5c9QdUXUlHnsrQk1RnVJaVVKkGVDPof6hmtRNWpVpAjrdnmvz/g5VP+xfHqiLnoxvO&#10;jKjRo7VqA/tKLYMK/DTWT+G2snAMLfTo80nvoYxlt6Wr4xcFMdjB9OHMbkSTUE4G43EfFgnTcDIe&#10;TG4jSvb+2DofvimqWRRy7tC8xKnYP/rQuZ5cYixPuioeKq3TJQ6MWmrH9gKt1iGlCPDfvLRhTc6v&#10;R1f9BGwoPu+QtUEusdSupCiFdtMmagajU70bKg6gwVE3SN7KhwrJPgofXoTD5KA+bEN4xlFqQjA6&#10;SpztyP38mz76o6GwctZgEnNusCqc6e8GjU6sYXDTZXx1M0QEd2nZXFrMW70k1D/A1lmZxOgf9Eks&#10;HdWvWJlFjAmTMBKRcx5O4jJ024GVk2qxSE4YVSvCo1lZGaEj37ER6/ZVOHvsVkCbn+g0sWL6oWmd&#10;b3xpaPEWqKxSRyPNHadH9jHmaSaOKxn36PKevN5/HPNfAAAA//8DAFBLAwQUAAYACAAAACEA5HSd&#10;rOIAAAANAQAADwAAAGRycy9kb3ducmV2LnhtbEyPwU7DMBBE70j8g7VI3Fo7qRolIU6FKlXqAQ4E&#10;EFc3XpKI2A6226Z/z/ZUbju7o9k31WY2IzuhD4OzEpKlAIa2dXqwnYSP990iBxaislqNzqKECwbY&#10;1Pd3lSq1O9s3PDWxYxRiQ6kk9DFOJeeh7dGosHQTWrp9O29UJOk7rr06U7gZeSpExo0aLH3o1YTb&#10;Htuf5mgkvG6LJt+nF/9VrPa7Jv9N3Ev+KeXjw/z8BCziHG9muOITOtTEdHBHqwMbSSfZmspEmtZZ&#10;BuxqWYmCVgcJqUgL4HXF/7eo/wAAAP//AwBQSwECLQAUAAYACAAAACEAtoM4kv4AAADhAQAAEwAA&#10;AAAAAAAAAAAAAAAAAAAAW0NvbnRlbnRfVHlwZXNdLnhtbFBLAQItABQABgAIAAAAIQA4/SH/1gAA&#10;AJQBAAALAAAAAAAAAAAAAAAAAC8BAABfcmVscy8ucmVsc1BLAQItABQABgAIAAAAIQD2dyuqQgIA&#10;AIAEAAAOAAAAAAAAAAAAAAAAAC4CAABkcnMvZTJvRG9jLnhtbFBLAQItABQABgAIAAAAIQDkdJ2s&#10;4gAAAA0BAAAPAAAAAAAAAAAAAAAAAJwEAABkcnMvZG93bnJldi54bWxQSwUGAAAAAAQABADzAAAA&#10;qwUAAAAA&#10;" fillcolor="white [3201]" stroked="f" strokeweight=".5pt">
                <v:textbox>
                  <w:txbxContent>
                    <w:p w14:paraId="4E92C32A" w14:textId="77777777" w:rsidR="00292F92" w:rsidRPr="00157303" w:rsidRDefault="00292F92" w:rsidP="00DF6D61">
                      <w:pPr>
                        <w:rPr>
                          <w:b/>
                          <w:bCs/>
                          <w:lang w:val="en-US"/>
                        </w:rPr>
                      </w:pPr>
                      <w:r w:rsidRPr="00157303">
                        <w:rPr>
                          <w:b/>
                          <w:bCs/>
                          <w:lang w:val="en-US"/>
                        </w:rPr>
                        <w:t>What?</w:t>
                      </w:r>
                    </w:p>
                  </w:txbxContent>
                </v:textbox>
              </v:shape>
            </w:pict>
          </mc:Fallback>
        </mc:AlternateContent>
      </w:r>
      <w:r w:rsidR="00DF6D61">
        <w:rPr>
          <w:noProof/>
          <w:lang w:val="en-IE"/>
        </w:rPr>
        <mc:AlternateContent>
          <mc:Choice Requires="wps">
            <w:drawing>
              <wp:anchor distT="0" distB="0" distL="114300" distR="114300" simplePos="0" relativeHeight="251730954" behindDoc="0" locked="0" layoutInCell="1" allowOverlap="1" wp14:anchorId="7C47E96D" wp14:editId="65F414B8">
                <wp:simplePos x="0" y="0"/>
                <wp:positionH relativeFrom="column">
                  <wp:posOffset>7683500</wp:posOffset>
                </wp:positionH>
                <wp:positionV relativeFrom="paragraph">
                  <wp:posOffset>704850</wp:posOffset>
                </wp:positionV>
                <wp:extent cx="0" cy="252000"/>
                <wp:effectExtent l="76200" t="38100" r="57150" b="53340"/>
                <wp:wrapNone/>
                <wp:docPr id="33" name="Straight Arrow Connector 33"/>
                <wp:cNvGraphicFramePr/>
                <a:graphic xmlns:a="http://schemas.openxmlformats.org/drawingml/2006/main">
                  <a:graphicData uri="http://schemas.microsoft.com/office/word/2010/wordprocessingShape">
                    <wps:wsp>
                      <wps:cNvCnPr/>
                      <wps:spPr>
                        <a:xfrm flipH="1" flipV="1">
                          <a:off x="0" y="0"/>
                          <a:ext cx="0" cy="252000"/>
                        </a:xfrm>
                        <a:prstGeom prst="straightConnector1">
                          <a:avLst/>
                        </a:prstGeom>
                        <a:ln>
                          <a:headEnd type="triangle"/>
                          <a:tailEnd type="triangle"/>
                        </a:ln>
                      </wps:spPr>
                      <wps:style>
                        <a:lnRef idx="3">
                          <a:schemeClr val="accent6"/>
                        </a:lnRef>
                        <a:fillRef idx="0">
                          <a:schemeClr val="accent6"/>
                        </a:fillRef>
                        <a:effectRef idx="2">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dgm="http://schemas.openxmlformats.org/drawingml/2006/diagram" xmlns:asvg="http://schemas.microsoft.com/office/drawing/2016/SVG/main" xmlns:a16="http://schemas.microsoft.com/office/drawing/2014/main" xmlns:a14="http://schemas.microsoft.com/office/drawing/2010/main" xmlns:pic="http://schemas.openxmlformats.org/drawingml/2006/picture" xmlns:a="http://schemas.openxmlformats.org/drawingml/2006/main">
            <w:pict w14:anchorId="54D033A3">
              <v:shape id="Straight Arrow Connector 33" style="position:absolute;margin-left:605pt;margin-top:55.5pt;width:0;height:19.85pt;flip:x y;z-index:25173095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2fc7c3 [3209]" strokeweight="1.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jl5wEAADEEAAAOAAAAZHJzL2Uyb0RvYy54bWysU9uKFDEQfRf8h5B3p+eCiwzTs8islwfR&#10;xVXfs+nKdCA3KuX0zN9bSfe2iy4siC9FLnVO6pyq7K7P3okTYLYxtHK1WEoBQcfOhmMrv397/+qN&#10;FJlU6JSLAVp5gSyv9y9f7Ia0hXXso+sABZOEvB1SK3uitG2arHvwKi9igsCXJqJXxFs8Nh2qgdm9&#10;a9bL5VUzROwSRg058+nNeCn3ld8Y0PTFmAwkXCu5NqoRa7wvsdnv1PaIKvVWT2Wof6jCKxv40Znq&#10;RpESP9H+ReWtxpijoYWOvonGWA1VA6tZLf9Qc9erBFULm5PTbFP+f7T68+kWhe1audlIEZTnHt0R&#10;KnvsSbxFjIM4xBDYx4iCU9ivIeUtww7hFqddTrdYxJ8NemGcTR95FGRd/SircsdSxbn6fpl9hzMJ&#10;PR5qPl2/5o7WljQjV8ElzPQBohdl0co81TYXNbKr06dMXA0DHwAF7EKJPajuXegEXRKrI7QqHB2M&#10;rSdl3dN3TFXgTZE7CqwrujgYqb+CYeO4/E0VWEcWDg7FSfGwKa0h0FV5pTJxdoEZ69wMXD4PnPIL&#10;FOo4z+D18+AZUV+OgWawtyHiUwR0Xk0lmzH/wYFRd7HgPnaX2vpqDc9lVTj9oTL4j/cV/vun738B&#10;AAD//wMAUEsDBBQABgAIAAAAIQA3fv0c3AAAAA0BAAAPAAAAZHJzL2Rvd25yZXYueG1sTE9BTsMw&#10;ELwj8QdrkbhRO5UCKMSpEIgLByTaPsCNFyclXgfbbQKvZysO9DazM5qdqVezH8QRY+oDaSgWCgRS&#10;G2xPTsN283JzDyJlQ9YMgVDDNyZYNZcXtalsmOgdj+vsBIdQqoyGLuexkjK1HXqTFmFEYu0jRG8y&#10;0+ikjWbicD/IpVK30pue+ENnRnzqsP1cH7yGzfQq2310z/tyO5chfU35581pfX01Pz6AyDjnfzOc&#10;6nN1aLjTLhzIJjEwXxaKx2RGRcHgZPk77RiV6g5kU8vzFc0vAAAA//8DAFBLAQItABQABgAIAAAA&#10;IQC2gziS/gAAAOEBAAATAAAAAAAAAAAAAAAAAAAAAABbQ29udGVudF9UeXBlc10ueG1sUEsBAi0A&#10;FAAGAAgAAAAhADj9If/WAAAAlAEAAAsAAAAAAAAAAAAAAAAALwEAAF9yZWxzLy5yZWxzUEsBAi0A&#10;FAAGAAgAAAAhAAr4KOXnAQAAMQQAAA4AAAAAAAAAAAAAAAAALgIAAGRycy9lMm9Eb2MueG1sUEsB&#10;Ai0AFAAGAAgAAAAhADd+/RzcAAAADQEAAA8AAAAAAAAAAAAAAAAAQQQAAGRycy9kb3ducmV2Lnht&#10;bFBLBQYAAAAABAAEAPMAAABKBQAAAAA=&#10;" w14:anchorId="19E32E6E">
                <v:stroke joinstyle="miter" startarrow="block" endarrow="block"/>
              </v:shape>
            </w:pict>
          </mc:Fallback>
        </mc:AlternateContent>
      </w:r>
      <w:r w:rsidR="00DF6D61">
        <w:rPr>
          <w:noProof/>
          <w:lang w:val="en-IE"/>
        </w:rPr>
        <mc:AlternateContent>
          <mc:Choice Requires="wps">
            <w:drawing>
              <wp:anchor distT="0" distB="0" distL="114300" distR="114300" simplePos="0" relativeHeight="251726858" behindDoc="0" locked="0" layoutInCell="1" allowOverlap="1" wp14:anchorId="08A7EDDE" wp14:editId="5DBD65E4">
                <wp:simplePos x="0" y="0"/>
                <wp:positionH relativeFrom="column">
                  <wp:posOffset>7464425</wp:posOffset>
                </wp:positionH>
                <wp:positionV relativeFrom="paragraph">
                  <wp:posOffset>504825</wp:posOffset>
                </wp:positionV>
                <wp:extent cx="914400" cy="294198"/>
                <wp:effectExtent l="0" t="0" r="0" b="0"/>
                <wp:wrapNone/>
                <wp:docPr id="29" name="Text Box 29"/>
                <wp:cNvGraphicFramePr/>
                <a:graphic xmlns:a="http://schemas.openxmlformats.org/drawingml/2006/main">
                  <a:graphicData uri="http://schemas.microsoft.com/office/word/2010/wordprocessingShape">
                    <wps:wsp>
                      <wps:cNvSpPr txBox="1"/>
                      <wps:spPr>
                        <a:xfrm>
                          <a:off x="0" y="0"/>
                          <a:ext cx="914400" cy="294198"/>
                        </a:xfrm>
                        <a:prstGeom prst="rect">
                          <a:avLst/>
                        </a:prstGeom>
                        <a:solidFill>
                          <a:schemeClr val="lt1"/>
                        </a:solidFill>
                        <a:ln w="6350">
                          <a:noFill/>
                        </a:ln>
                      </wps:spPr>
                      <wps:txbx>
                        <w:txbxContent>
                          <w:p w14:paraId="34EDFF8A" w14:textId="77777777" w:rsidR="00292F92" w:rsidRPr="00157303" w:rsidRDefault="00292F92" w:rsidP="00DF6D61">
                            <w:pPr>
                              <w:rPr>
                                <w:b/>
                                <w:bCs/>
                                <w:lang w:val="en-US"/>
                              </w:rPr>
                            </w:pPr>
                            <w:r w:rsidRPr="00157303">
                              <w:rPr>
                                <w:b/>
                                <w:bCs/>
                                <w:lang w:val="en-US"/>
                              </w:rPr>
                              <w:t>Why?</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8A7EDDE" id="Text Box 29" o:spid="_x0000_s1040" type="#_x0000_t202" style="position:absolute;margin-left:587.75pt;margin-top:39.75pt;width:1in;height:23.15pt;z-index:251726858;visibility:visible;mso-wrap-style:non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4eR1QQIAAIAEAAAOAAAAZHJzL2Uyb0RvYy54bWysVFFv2jAQfp+0/2D5fQQY7QoiVIyKaVLV&#10;VoKpz8ZxIJLjs2xDwn79PjtAWbenaS/O+e783d13d5net7VmB+V8RSbng16fM2UkFZXZ5vzHevnp&#10;jjMfhCmEJqNyflSe388+fpg2dqKGtCNdKMcAYvyksTnfhWAnWeblTtXC98gqA2NJrhYBV7fNCica&#10;oNc6G/b7t1lDrrCOpPIe2ofOyGcJvyyVDM9l6VVgOufILaTTpXMTz2w2FZOtE3ZXyVMa4h+yqEVl&#10;EPQC9SCCYHtX/QFVV9KRpzL0JNUZlWUlVaoB1Qz676pZ7YRVqRaQ4+2FJv//YOXT4cWxqsj5cMyZ&#10;ETV6tFZtYF+pZVCBn8b6CdxWFo6hhR59Pus9lLHstnR1/KIgBjuYPl7YjWgSyvFgNOrDImEajkeD&#10;8V1Eyd4eW+fDN0U1i0LOHZqXOBWHRx8617NLjOVJV8Wy0jpd4sCohXbsINBqHVKKAP/NSxvW5Pz2&#10;800/ARuKzztkbZBLLLUrKUqh3bSJmsHoXO+GiiNocNQNkrdyWSHZR+HDi3CYHNSHbQjPOEpNCEYn&#10;ibMduZ9/00d/NBRWzhpMYs4NVoUz/d2g0Yk1DG66jG6+DBHBXVs21xazrxeE+gfYOiuTGP2DPoul&#10;o/oVKzOPMWESRiJyzsNZXIRuO7ByUs3nyQmjakV4NCsrI3TkOzZi3b4KZ0/dCmjzE50nVkzeNa3z&#10;jS8NzfeByip1NNLccXpiH2OeZuK0knGPru/J6+3HMfsFAAD//wMAUEsDBBQABgAIAAAAIQCUXFrH&#10;4AAAAAwBAAAPAAAAZHJzL2Rvd25yZXYueG1sTI/BTsMwEETvSPyDtUjcqJNUoU4ap0KVKvUABwKI&#10;q5u4SUS8Drbbpn/P5kRPO6Mdzb4tNpMZ2Fk731uUEC8iYBpr2/TYSvj82D0JYD4obNRgUUu4ag+b&#10;8v6uUHljL/iuz1VoGZWgz5WELoQx59zXnTbKL+yokXZH64wKZF3LG6cuVG4GnkTRMzeqR7rQqVFv&#10;O13/VCcj4W2bVWKfXN13ttzvKvEb21fxJeXjw/SyBhb0FP7DMOMTOpTEdLAnbDwbyMerNKWshFVG&#10;c04s41kdSCWpAF4W/PaJ8g8AAP//AwBQSwECLQAUAAYACAAAACEAtoM4kv4AAADhAQAAEwAAAAAA&#10;AAAAAAAAAAAAAAAAW0NvbnRlbnRfVHlwZXNdLnhtbFBLAQItABQABgAIAAAAIQA4/SH/1gAAAJQB&#10;AAALAAAAAAAAAAAAAAAAAC8BAABfcmVscy8ucmVsc1BLAQItABQABgAIAAAAIQAb4eR1QQIAAIAE&#10;AAAOAAAAAAAAAAAAAAAAAC4CAABkcnMvZTJvRG9jLnhtbFBLAQItABQABgAIAAAAIQCUXFrH4AAA&#10;AAwBAAAPAAAAAAAAAAAAAAAAAJsEAABkcnMvZG93bnJldi54bWxQSwUGAAAAAAQABADzAAAAqAUA&#10;AAAA&#10;" fillcolor="white [3201]" stroked="f" strokeweight=".5pt">
                <v:textbox>
                  <w:txbxContent>
                    <w:p w14:paraId="34EDFF8A" w14:textId="77777777" w:rsidR="00292F92" w:rsidRPr="00157303" w:rsidRDefault="00292F92" w:rsidP="00DF6D61">
                      <w:pPr>
                        <w:rPr>
                          <w:b/>
                          <w:bCs/>
                          <w:lang w:val="en-US"/>
                        </w:rPr>
                      </w:pPr>
                      <w:r w:rsidRPr="00157303">
                        <w:rPr>
                          <w:b/>
                          <w:bCs/>
                          <w:lang w:val="en-US"/>
                        </w:rPr>
                        <w:t>Why?</w:t>
                      </w:r>
                    </w:p>
                  </w:txbxContent>
                </v:textbox>
              </v:shape>
            </w:pict>
          </mc:Fallback>
        </mc:AlternateContent>
      </w:r>
      <w:r w:rsidR="00DF6D61">
        <w:rPr>
          <w:noProof/>
          <w:lang w:val="en-IE"/>
        </w:rPr>
        <mc:AlternateContent>
          <mc:Choice Requires="wps">
            <w:drawing>
              <wp:anchor distT="0" distB="0" distL="114300" distR="114300" simplePos="0" relativeHeight="251723786" behindDoc="0" locked="0" layoutInCell="1" allowOverlap="1" wp14:anchorId="67F37873" wp14:editId="49CF1D69">
                <wp:simplePos x="0" y="0"/>
                <wp:positionH relativeFrom="column">
                  <wp:posOffset>6723380</wp:posOffset>
                </wp:positionH>
                <wp:positionV relativeFrom="paragraph">
                  <wp:posOffset>1012190</wp:posOffset>
                </wp:positionV>
                <wp:extent cx="914400" cy="294198"/>
                <wp:effectExtent l="0" t="0" r="0" b="0"/>
                <wp:wrapNone/>
                <wp:docPr id="26" name="Text Box 26"/>
                <wp:cNvGraphicFramePr/>
                <a:graphic xmlns:a="http://schemas.openxmlformats.org/drawingml/2006/main">
                  <a:graphicData uri="http://schemas.microsoft.com/office/word/2010/wordprocessingShape">
                    <wps:wsp>
                      <wps:cNvSpPr txBox="1"/>
                      <wps:spPr>
                        <a:xfrm>
                          <a:off x="0" y="0"/>
                          <a:ext cx="914400" cy="294198"/>
                        </a:xfrm>
                        <a:prstGeom prst="rect">
                          <a:avLst/>
                        </a:prstGeom>
                        <a:solidFill>
                          <a:schemeClr val="lt1"/>
                        </a:solidFill>
                        <a:ln w="6350">
                          <a:noFill/>
                        </a:ln>
                      </wps:spPr>
                      <wps:txbx>
                        <w:txbxContent>
                          <w:p w14:paraId="29712F18" w14:textId="77777777" w:rsidR="00292F92" w:rsidRPr="00157303" w:rsidRDefault="00292F92" w:rsidP="00DF6D61">
                            <w:pPr>
                              <w:rPr>
                                <w:b/>
                                <w:bCs/>
                                <w:lang w:val="en-US"/>
                              </w:rPr>
                            </w:pPr>
                            <w:r w:rsidRPr="00157303">
                              <w:rPr>
                                <w:b/>
                                <w:bCs/>
                                <w:lang w:val="en-US"/>
                              </w:rPr>
                              <w:t>How?</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67F37873" id="Text Box 26" o:spid="_x0000_s1041" type="#_x0000_t202" style="position:absolute;margin-left:529.4pt;margin-top:79.7pt;width:1in;height:23.15pt;z-index:251723786;visibility:visible;mso-wrap-style:non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ceplQgIAAIAEAAAOAAAAZHJzL2Uyb0RvYy54bWysVMFu2zAMvQ/YPwi6L06ytGuNOEWWIsOA&#10;oi3QDD0rshwbkEVBUmNnX78nOWmzbqdhF5kiqUfykfT8pm812yvnGzIFn4zGnCkjqWzMruA/NutP&#10;V5z5IEwpNBlV8IPy/Gbx8cO8s7maUk26VI4BxPi8swWvQ7B5lnlZq1b4EVllYKzItSLg6nZZ6UQH&#10;9FZn0/H4MuvIldaRVN5DezsY+SLhV5WS4aGqvApMFxy5hXS6dG7jmS3mIt85YetGHtMQ/5BFKxqD&#10;oK9QtyII9uKaP6DaRjryVIWRpDajqmqkSjWgmsn4XTVPtbAq1QJyvH2lyf8/WHm/f3SsKQs+veTM&#10;iBY92qg+sK/UM6jAT2d9DrcnC8fQQ48+n/Qeylh2X7k2flEQgx1MH17ZjWgSyuvJbDaGRcI0vZ5N&#10;rq8iSvb22DofvilqWRQK7tC8xKnY3/kwuJ5cYixPuinXjdbpEgdGrbRje4FW65BSBPhvXtqwruCX&#10;ny/GCdhQfD4ga4NcYqlDSVEK/bZP1EwuTvVuqTyABkfDIHkr1w2SvRM+PAqHyUF92IbwgKPShGB0&#10;lDiryf38mz76o6GwctZhEgtusCqc6e8GjU6sYXDTZXbxZYoI7tyyPbeYl3ZFqH+CrbMyidE/6JNY&#10;OWqfsTLLGBMmYSQiFzycxFUYtgMrJ9VymZwwqlaEO/NkZYSOfMdGbPpn4eyxWwFtvqfTxIr8XdMG&#10;3/jS0PIlUNWkjkaaB06P7GPM00wcVzLu0fk9eb39OBa/AAAA//8DAFBLAwQUAAYACAAAACEAJPJH&#10;9OEAAAANAQAADwAAAGRycy9kb3ducmV2LnhtbEyPwU7DMBBE70j8g7VI3KhdQ8AJcSpUqVIPcCCA&#10;uLrxkkTEdojdNv17tie47eyOZt+Uq9kN7IBT7IPXsFwIYOibYHvfanh/29woYDEZb80QPGo4YYRV&#10;dXlRmsKGo3/FQ51aRiE+FkZDl9JYcB6bDp2JizCip9tXmJxJJKeW28kcKdwNXApxz53pPX3ozIjr&#10;Dpvveu80vKzzWm3lafrMb7ebWv0sw7P60Pr6an56BJZwTn9mOOMTOlTEtAt7byMbSItMEXuiKcvv&#10;gJ0tUkha7TRIkT0Ar0r+v0X1CwAA//8DAFBLAQItABQABgAIAAAAIQC2gziS/gAAAOEBAAATAAAA&#10;AAAAAAAAAAAAAAAAAABbQ29udGVudF9UeXBlc10ueG1sUEsBAi0AFAAGAAgAAAAhADj9If/WAAAA&#10;lAEAAAsAAAAAAAAAAAAAAAAALwEAAF9yZWxzLy5yZWxzUEsBAi0AFAAGAAgAAAAhANFx6mVCAgAA&#10;gAQAAA4AAAAAAAAAAAAAAAAALgIAAGRycy9lMm9Eb2MueG1sUEsBAi0AFAAGAAgAAAAhACTyR/Th&#10;AAAADQEAAA8AAAAAAAAAAAAAAAAAnAQAAGRycy9kb3ducmV2LnhtbFBLBQYAAAAABAAEAPMAAACq&#10;BQAAAAA=&#10;" fillcolor="white [3201]" stroked="f" strokeweight=".5pt">
                <v:textbox>
                  <w:txbxContent>
                    <w:p w14:paraId="29712F18" w14:textId="77777777" w:rsidR="00292F92" w:rsidRPr="00157303" w:rsidRDefault="00292F92" w:rsidP="00DF6D61">
                      <w:pPr>
                        <w:rPr>
                          <w:b/>
                          <w:bCs/>
                          <w:lang w:val="en-US"/>
                        </w:rPr>
                      </w:pPr>
                      <w:r w:rsidRPr="00157303">
                        <w:rPr>
                          <w:b/>
                          <w:bCs/>
                          <w:lang w:val="en-US"/>
                        </w:rPr>
                        <w:t>How?</w:t>
                      </w:r>
                    </w:p>
                  </w:txbxContent>
                </v:textbox>
              </v:shape>
            </w:pict>
          </mc:Fallback>
        </mc:AlternateContent>
      </w:r>
      <w:r w:rsidR="00DF6D61">
        <w:rPr>
          <w:noProof/>
          <w:lang w:val="en-IE"/>
        </w:rPr>
        <mc:AlternateContent>
          <mc:Choice Requires="wps">
            <w:drawing>
              <wp:anchor distT="0" distB="0" distL="114300" distR="114300" simplePos="0" relativeHeight="251725834" behindDoc="0" locked="0" layoutInCell="1" allowOverlap="1" wp14:anchorId="7FF877B8" wp14:editId="3759646E">
                <wp:simplePos x="0" y="0"/>
                <wp:positionH relativeFrom="column">
                  <wp:posOffset>7010400</wp:posOffset>
                </wp:positionH>
                <wp:positionV relativeFrom="paragraph">
                  <wp:posOffset>738505</wp:posOffset>
                </wp:positionV>
                <wp:extent cx="0" cy="252000"/>
                <wp:effectExtent l="76200" t="38100" r="57150" b="53340"/>
                <wp:wrapNone/>
                <wp:docPr id="28" name="Straight Arrow Connector 28"/>
                <wp:cNvGraphicFramePr/>
                <a:graphic xmlns:a="http://schemas.openxmlformats.org/drawingml/2006/main">
                  <a:graphicData uri="http://schemas.microsoft.com/office/word/2010/wordprocessingShape">
                    <wps:wsp>
                      <wps:cNvCnPr/>
                      <wps:spPr>
                        <a:xfrm flipV="1">
                          <a:off x="0" y="0"/>
                          <a:ext cx="0" cy="252000"/>
                        </a:xfrm>
                        <a:prstGeom prst="straightConnector1">
                          <a:avLst/>
                        </a:prstGeom>
                        <a:ln>
                          <a:headEnd type="triangle"/>
                          <a:tailEnd type="triangle"/>
                        </a:ln>
                      </wps:spPr>
                      <wps:style>
                        <a:lnRef idx="3">
                          <a:schemeClr val="accent6"/>
                        </a:lnRef>
                        <a:fillRef idx="0">
                          <a:schemeClr val="accent6"/>
                        </a:fillRef>
                        <a:effectRef idx="2">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dgm="http://schemas.openxmlformats.org/drawingml/2006/diagram" xmlns:asvg="http://schemas.microsoft.com/office/drawing/2016/SVG/main" xmlns:a16="http://schemas.microsoft.com/office/drawing/2014/main" xmlns:a14="http://schemas.microsoft.com/office/drawing/2010/main" xmlns:pic="http://schemas.openxmlformats.org/drawingml/2006/picture" xmlns:a="http://schemas.openxmlformats.org/drawingml/2006/main">
            <w:pict w14:anchorId="7883CE5C">
              <v:shape id="Straight Arrow Connector 28" style="position:absolute;margin-left:552pt;margin-top:58.15pt;width:0;height:19.85pt;flip:y;z-index:25172583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2fc7c3 [3209]" strokeweight="1.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T/T4gEAACcEAAAOAAAAZHJzL2Uyb0RvYy54bWysU01vEzEQvSPxHyzfySZBVCjKpkIpcEEQ&#10;0cLd9Y6zlvyl8ZBN/j1j73ZBUKlS1cvIH/Oe570Zb6/P3okTYLYxtHK1WEoBQcfOhmMrf9x9evNe&#10;ikwqdMrFAK28QJbXu9evtkPawDr20XWAgklC3gyplT1R2jRN1j14lRcxQeBLE9Er4i0emw7VwOze&#10;Nevl8qoZInYJo4ac+fRmvJS7ym8MaPpmTAYSrpVcG9WINd6X2Oy2anNElXqrpzLUM6rwygZ+dKa6&#10;UaTEL7T/UXmrMeZoaKGjb6IxVkPVwGpWy3/U3PYqQdXC5uQ025RfjlZ/PR1Q2K6Va+5UUJ57dEuo&#10;7LEn8QExDmIfQ2AfIwpOYb+GlDcM24cDTrucDljEnw16YZxNP3kUqh0sUJyr25fZbTiT0OOh5tP1&#10;O+5jbUQzMhSmhJk+Q/SiLFqZp4rmUkZ2dfqSiWtg4AOggF0osQfVfQydoEtiTYRWhaODseGkrHv8&#10;jqkKvCkiR1l1RRcHI/V3MGwXl/+2CqyDCnuH4qR4xJTWEOiqvFKZOLvAjHVuBi6fBk75BQp1iGfw&#10;+mnwjKgvx0Az2NsQ8TECOq+mks2Y/+DAqLtYcB+7S214tYansSqcfk4Z97/3Ff7nf+9+AwAA//8D&#10;AFBLAwQUAAYACAAAACEAbpUbid4AAAANAQAADwAAAGRycy9kb3ducmV2LnhtbExPy07DMBC8I/EP&#10;1iJxQdQujwhCnAqogBsSLerZibdJqB9R7DTm79mIA9xmdkazM8UqWcOOOITOOwnLhQCGrva6c42E&#10;z+3L5R2wEJXTyniHEr4xwKo8PSlUrv3kPvC4iQ2jEBdyJaGNsc85D3WLVoWF79GRtveDVZHo0HA9&#10;qInCreFXQmTcqs7Rh1b1+NxifdiMVsK2etp9vd2bdj0d1ml/scP0/jpKeX6WHh+ARUzxzwxzfaoO&#10;JXWq/Oh0YIb4UtzQmDij7BrYbPk9VYRuMwG8LPj/FeUPAAAA//8DAFBLAQItABQABgAIAAAAIQC2&#10;gziS/gAAAOEBAAATAAAAAAAAAAAAAAAAAAAAAABbQ29udGVudF9UeXBlc10ueG1sUEsBAi0AFAAG&#10;AAgAAAAhADj9If/WAAAAlAEAAAsAAAAAAAAAAAAAAAAALwEAAF9yZWxzLy5yZWxzUEsBAi0AFAAG&#10;AAgAAAAhAD9pP9PiAQAAJwQAAA4AAAAAAAAAAAAAAAAALgIAAGRycy9lMm9Eb2MueG1sUEsBAi0A&#10;FAAGAAgAAAAhAG6VG4neAAAADQEAAA8AAAAAAAAAAAAAAAAAPAQAAGRycy9kb3ducmV2LnhtbFBL&#10;BQYAAAAABAAEAPMAAABHBQAAAAA=&#10;" w14:anchorId="5F833FD2">
                <v:stroke joinstyle="miter" startarrow="block" endarrow="block"/>
              </v:shape>
            </w:pict>
          </mc:Fallback>
        </mc:AlternateContent>
      </w:r>
      <w:r w:rsidR="00DF6D61">
        <w:rPr>
          <w:noProof/>
          <w:lang w:val="en-IE"/>
        </w:rPr>
        <mc:AlternateContent>
          <mc:Choice Requires="wps">
            <w:drawing>
              <wp:anchor distT="0" distB="0" distL="114300" distR="114300" simplePos="0" relativeHeight="251722762" behindDoc="0" locked="0" layoutInCell="1" allowOverlap="1" wp14:anchorId="52E2CD35" wp14:editId="0899BAF5">
                <wp:simplePos x="0" y="0"/>
                <wp:positionH relativeFrom="column">
                  <wp:posOffset>6727825</wp:posOffset>
                </wp:positionH>
                <wp:positionV relativeFrom="paragraph">
                  <wp:posOffset>502920</wp:posOffset>
                </wp:positionV>
                <wp:extent cx="914400" cy="294198"/>
                <wp:effectExtent l="0" t="0" r="5715" b="0"/>
                <wp:wrapNone/>
                <wp:docPr id="25" name="Text Box 25"/>
                <wp:cNvGraphicFramePr/>
                <a:graphic xmlns:a="http://schemas.openxmlformats.org/drawingml/2006/main">
                  <a:graphicData uri="http://schemas.microsoft.com/office/word/2010/wordprocessingShape">
                    <wps:wsp>
                      <wps:cNvSpPr txBox="1"/>
                      <wps:spPr>
                        <a:xfrm>
                          <a:off x="0" y="0"/>
                          <a:ext cx="914400" cy="294198"/>
                        </a:xfrm>
                        <a:prstGeom prst="rect">
                          <a:avLst/>
                        </a:prstGeom>
                        <a:solidFill>
                          <a:schemeClr val="lt1"/>
                        </a:solidFill>
                        <a:ln w="6350">
                          <a:noFill/>
                        </a:ln>
                      </wps:spPr>
                      <wps:txbx>
                        <w:txbxContent>
                          <w:p w14:paraId="76287D03" w14:textId="77777777" w:rsidR="00292F92" w:rsidRPr="00157303" w:rsidRDefault="00292F92" w:rsidP="00DF6D61">
                            <w:pPr>
                              <w:rPr>
                                <w:b/>
                                <w:bCs/>
                                <w:lang w:val="en-US"/>
                              </w:rPr>
                            </w:pPr>
                            <w:r w:rsidRPr="00157303">
                              <w:rPr>
                                <w:b/>
                                <w:bCs/>
                                <w:lang w:val="en-US"/>
                              </w:rPr>
                              <w:t>What?</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2E2CD35" id="Text Box 25" o:spid="_x0000_s1042" type="#_x0000_t202" style="position:absolute;margin-left:529.75pt;margin-top:39.6pt;width:1in;height:23.15pt;z-index:251722762;visibility:visible;mso-wrap-style:non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lAGEQgIAAIAEAAAOAAAAZHJzL2Uyb0RvYy54bWysVMFu2zAMvQ/YPwi6L06ytGuNOEWWIsOA&#10;oi3QDD0rshwbkEVBUmNnX78nOWmzbqdhF5kiqUfykfT8pm812yvnGzIFn4zGnCkjqWzMruA/NutP&#10;V5z5IEwpNBlV8IPy/Gbx8cO8s7maUk26VI4BxPi8swWvQ7B5lnlZq1b4EVllYKzItSLg6nZZ6UQH&#10;9FZn0/H4MuvIldaRVN5DezsY+SLhV5WS4aGqvApMFxy5hXS6dG7jmS3mIt85YetGHtMQ/5BFKxqD&#10;oK9QtyII9uKaP6DaRjryVIWRpDajqmqkSjWgmsn4XTVPtbAq1QJyvH2lyf8/WHm/f3SsKQs+veDM&#10;iBY92qg+sK/UM6jAT2d9DrcnC8fQQ48+n/Qeylh2X7k2flEQgx1MH17ZjWgSyuvJbDaGRcI0vZ5N&#10;rq8iSvb22DofvilqWRQK7tC8xKnY3/kwuJ5cYixPuinXjdbpEgdGrbRje4FW65BSBPhvXtqwruCX&#10;ny/GCdhQfD4ga4NcYqlDSVEK/bZP1EwuT/VuqTyABkfDIHkr1w2SvRM+PAqHyUF92IbwgKPShGB0&#10;lDiryf38mz76o6GwctZhEgtusCqc6e8GjU6sYXDTZXbxZYoI7tyyPbeYl3ZFqH+CrbMyidE/6JNY&#10;OWqfsTLLGBMmYSQiFzycxFUYtgMrJ9VymZwwqlaEO/NkZYSOfMdGbPpn4eyxWwFtvqfTxIr8XdMG&#10;3/jS0PIlUNWkjkaaB06P7GPM00wcVzLu0fk9eb39OBa/AAAA//8DAFBLAwQUAAYACAAAACEAYMf5&#10;y+EAAAAMAQAADwAAAGRycy9kb3ducmV2LnhtbEyPwU7DMBBE70j8g7VIvVG7qQJJiFOhSpV6gAMB&#10;xNWNlyQitlPbbdO/Z3OC287uaPZNuZnMwM7oQ++shNVSAEPbON3bVsLH++4+AxaisloNzqKEKwbY&#10;VLc3pSq0u9g3PNexZRRiQ6EkdDGOBeeh6dCosHQjWrp9O29UJOlbrr26ULgZeCLEAzeqt/ShUyNu&#10;O2x+6pOR8LrN62yfXP1Xvt7v6uy4ci/Zp5SLu+n5CVjEKf6ZYcYndKiI6eBOVgc2kBZpnpJXwmOe&#10;AJsdiVjT5jBPaQq8Kvn/EtUvAAAA//8DAFBLAQItABQABgAIAAAAIQC2gziS/gAAAOEBAAATAAAA&#10;AAAAAAAAAAAAAAAAAABbQ29udGVudF9UeXBlc10ueG1sUEsBAi0AFAAGAAgAAAAhADj9If/WAAAA&#10;lAEAAAsAAAAAAAAAAAAAAAAALwEAAF9yZWxzLy5yZWxzUEsBAi0AFAAGAAgAAAAhACWUAYRCAgAA&#10;gAQAAA4AAAAAAAAAAAAAAAAALgIAAGRycy9lMm9Eb2MueG1sUEsBAi0AFAAGAAgAAAAhAGDH+cvh&#10;AAAADAEAAA8AAAAAAAAAAAAAAAAAnAQAAGRycy9kb3ducmV2LnhtbFBLBQYAAAAABAAEAPMAAACq&#10;BQAAAAA=&#10;" fillcolor="white [3201]" stroked="f" strokeweight=".5pt">
                <v:textbox>
                  <w:txbxContent>
                    <w:p w14:paraId="76287D03" w14:textId="77777777" w:rsidR="00292F92" w:rsidRPr="00157303" w:rsidRDefault="00292F92" w:rsidP="00DF6D61">
                      <w:pPr>
                        <w:rPr>
                          <w:b/>
                          <w:bCs/>
                          <w:lang w:val="en-US"/>
                        </w:rPr>
                      </w:pPr>
                      <w:r w:rsidRPr="00157303">
                        <w:rPr>
                          <w:b/>
                          <w:bCs/>
                          <w:lang w:val="en-US"/>
                        </w:rPr>
                        <w:t>What?</w:t>
                      </w:r>
                    </w:p>
                  </w:txbxContent>
                </v:textbox>
              </v:shape>
            </w:pict>
          </mc:Fallback>
        </mc:AlternateContent>
      </w:r>
      <w:r w:rsidR="00DF6D61">
        <w:rPr>
          <w:noProof/>
          <w:lang w:val="en-IE"/>
        </w:rPr>
        <mc:AlternateContent>
          <mc:Choice Requires="wps">
            <w:drawing>
              <wp:anchor distT="0" distB="0" distL="114300" distR="114300" simplePos="0" relativeHeight="251721738" behindDoc="0" locked="0" layoutInCell="1" allowOverlap="1" wp14:anchorId="6F08E4D7" wp14:editId="3AD803D9">
                <wp:simplePos x="0" y="0"/>
                <wp:positionH relativeFrom="column">
                  <wp:posOffset>6777990</wp:posOffset>
                </wp:positionH>
                <wp:positionV relativeFrom="paragraph">
                  <wp:posOffset>92710</wp:posOffset>
                </wp:positionV>
                <wp:extent cx="914400" cy="294198"/>
                <wp:effectExtent l="0" t="0" r="0" b="0"/>
                <wp:wrapNone/>
                <wp:docPr id="21" name="Text Box 21"/>
                <wp:cNvGraphicFramePr/>
                <a:graphic xmlns:a="http://schemas.openxmlformats.org/drawingml/2006/main">
                  <a:graphicData uri="http://schemas.microsoft.com/office/word/2010/wordprocessingShape">
                    <wps:wsp>
                      <wps:cNvSpPr txBox="1"/>
                      <wps:spPr>
                        <a:xfrm>
                          <a:off x="0" y="0"/>
                          <a:ext cx="914400" cy="294198"/>
                        </a:xfrm>
                        <a:prstGeom prst="rect">
                          <a:avLst/>
                        </a:prstGeom>
                        <a:solidFill>
                          <a:schemeClr val="lt1"/>
                        </a:solidFill>
                        <a:ln w="6350">
                          <a:noFill/>
                        </a:ln>
                      </wps:spPr>
                      <wps:txbx>
                        <w:txbxContent>
                          <w:p w14:paraId="0A50DF5E" w14:textId="77777777" w:rsidR="00292F92" w:rsidRPr="00157303" w:rsidRDefault="00292F92" w:rsidP="00DF6D61">
                            <w:pPr>
                              <w:rPr>
                                <w:b/>
                                <w:bCs/>
                                <w:lang w:val="en-US"/>
                              </w:rPr>
                            </w:pPr>
                            <w:r w:rsidRPr="00157303">
                              <w:rPr>
                                <w:b/>
                                <w:bCs/>
                                <w:lang w:val="en-US"/>
                              </w:rPr>
                              <w:t>Why?</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6F08E4D7" id="Text Box 21" o:spid="_x0000_s1043" type="#_x0000_t202" style="position:absolute;margin-left:533.7pt;margin-top:7.3pt;width:1in;height:23.15pt;z-index:251721738;visibility:visible;mso-wrap-style:non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2/+gQQIAAIAEAAAOAAAAZHJzL2Uyb0RvYy54bWysVE1v2zAMvQ/YfxB0X2xn6VcQp8hadBhQ&#10;tAXSoWdFlmsDsihIauzu1+9JTtK022nYRZFI+pF8j8zicug02yrnWzIlLyY5Z8pIqlrzXPKfjzdf&#10;zjnzQZhKaDKq5K/K88vl50+L3s7VlBrSlXIMIMbPe1vyJgQ7zzIvG9UJPyGrDJw1uU4EPN1zVjnR&#10;A73T2TTPT7OeXGUdSeU9rNejky8Tfl0rGe7r2qvAdMlRW0inS+cmntlyIebPTtimlbsyxD9U0YnW&#10;IOkB6loEwV5c+wdU10pHnuowkdRlVNetVKkHdFPkH7pZN8Kq1AvI8fZAk/9/sPJu++BYW5V8WnBm&#10;RAeNHtUQ2DcaGEzgp7d+jrC1RWAYYIfOe7uHMbY91K6Lv2iIwQ+mXw/sRjQJ40Uxm+XwSLimF7Pi&#10;4jyiZG8fW+fDd0Udi5eSO4iXOBXbWx/G0H1IzOVJt9VNq3V6xIFRV9qxrYDUOqQSAf4uShvWl/z0&#10;60megA3Fz0dkbVBLbHVsKd7CsBkSNcXZvt8NVa+gwdE4SN7KmxbF3gofHoTD5KA/bEO4x1FrQjLa&#10;3ThryP36mz3GQ1B4OesxiSU3WBXO9A8DoRNrGNz0mJ2cTZHBHXs2xx7z0l0R+oeWqC1dY3zQ+2vt&#10;qHvCyqxiTriEkchc8rC/XoVxO7ByUq1WKQijakW4NWsrI3TkOwrxODwJZ3dqBch8R/uJFfMPoo2x&#10;8UtDq5dAdZsUjTSPnO7Yx5inmditZNyj43eKevvjWP4GAAD//wMAUEsDBBQABgAIAAAAIQCJiQEh&#10;4AAAAAsBAAAPAAAAZHJzL2Rvd25yZXYueG1sTI/BTsMwEETvSPyDtUjcqJ1QhSTEqVClSj3AgUDV&#10;qxsvSURsB9tt079ne4Lbzu5o9k21ms3ITujD4KyEZCGAoW2dHmwn4fNj85ADC1FZrUZnUcIFA6zq&#10;25tKldqd7TuemtgxCrGhVBL6GKeS89D2aFRYuAkt3b6cNyqS9B3XXp0p3Iw8FSLjRg2WPvRqwnWP&#10;7XdzNBLe1kWTb9OL3xeP202T/yTuNd9JeX83vzwDizjHPzNc8QkdamI6uKPVgY2kRfa0JC9NywzY&#10;1ZEmCW0OEjJRAK8r/r9D/QsAAP//AwBQSwECLQAUAAYACAAAACEAtoM4kv4AAADhAQAAEwAAAAAA&#10;AAAAAAAAAAAAAAAAW0NvbnRlbnRfVHlwZXNdLnhtbFBLAQItABQABgAIAAAAIQA4/SH/1gAAAJQB&#10;AAALAAAAAAAAAAAAAAAAAC8BAABfcmVscy8ucmVsc1BLAQItABQABgAIAAAAIQDb2/+gQQIAAIAE&#10;AAAOAAAAAAAAAAAAAAAAAC4CAABkcnMvZTJvRG9jLnhtbFBLAQItABQABgAIAAAAIQCJiQEh4AAA&#10;AAsBAAAPAAAAAAAAAAAAAAAAAJsEAABkcnMvZG93bnJldi54bWxQSwUGAAAAAAQABADzAAAAqAUA&#10;AAAA&#10;" fillcolor="white [3201]" stroked="f" strokeweight=".5pt">
                <v:textbox>
                  <w:txbxContent>
                    <w:p w14:paraId="0A50DF5E" w14:textId="77777777" w:rsidR="00292F92" w:rsidRPr="00157303" w:rsidRDefault="00292F92" w:rsidP="00DF6D61">
                      <w:pPr>
                        <w:rPr>
                          <w:b/>
                          <w:bCs/>
                          <w:lang w:val="en-US"/>
                        </w:rPr>
                      </w:pPr>
                      <w:r w:rsidRPr="00157303">
                        <w:rPr>
                          <w:b/>
                          <w:bCs/>
                          <w:lang w:val="en-US"/>
                        </w:rPr>
                        <w:t>Why?</w:t>
                      </w:r>
                    </w:p>
                  </w:txbxContent>
                </v:textbox>
              </v:shape>
            </w:pict>
          </mc:Fallback>
        </mc:AlternateContent>
      </w:r>
      <w:r w:rsidR="00DF6D61" w:rsidRPr="007905B6">
        <w:rPr>
          <w:noProof/>
          <w:lang w:val="en-IE"/>
        </w:rPr>
        <w:drawing>
          <wp:anchor distT="0" distB="0" distL="114300" distR="114300" simplePos="0" relativeHeight="251658246" behindDoc="0" locked="0" layoutInCell="1" allowOverlap="1" wp14:anchorId="786DE5E5" wp14:editId="5A6BF9FB">
            <wp:simplePos x="0" y="0"/>
            <wp:positionH relativeFrom="page">
              <wp:posOffset>7066915</wp:posOffset>
            </wp:positionH>
            <wp:positionV relativeFrom="paragraph">
              <wp:posOffset>1151890</wp:posOffset>
            </wp:positionV>
            <wp:extent cx="548640" cy="548640"/>
            <wp:effectExtent l="0" t="0" r="0" b="0"/>
            <wp:wrapNone/>
            <wp:docPr id="1994223077" name="Graphic 4" descr="Work from home desk with solid fill">
              <a:extLst xmlns:a="http://schemas.openxmlformats.org/drawingml/2006/main">
                <a:ext uri="{FF2B5EF4-FFF2-40B4-BE49-F238E27FC236}">
                  <a16:creationId xmlns:a16="http://schemas.microsoft.com/office/drawing/2014/main" id="{31972A6E-AFCE-4999-A678-85B83B62361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4" descr="Work from home desk with solid fill">
                      <a:extLst>
                        <a:ext uri="{FF2B5EF4-FFF2-40B4-BE49-F238E27FC236}">
                          <a16:creationId xmlns:a16="http://schemas.microsoft.com/office/drawing/2014/main" id="{31972A6E-AFCE-4999-A678-85B83B623614}"/>
                        </a:ext>
                      </a:extLst>
                    </pic:cNvPr>
                    <pic:cNvPicPr>
                      <a:picLocks noChangeAspect="1"/>
                    </pic:cNvPicPr>
                  </pic:nvPicPr>
                  <pic: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ic:blipFill>
                  <pic:spPr>
                    <a:xfrm>
                      <a:off x="0" y="0"/>
                      <a:ext cx="548640" cy="548640"/>
                    </a:xfrm>
                    <a:prstGeom prst="rect">
                      <a:avLst/>
                    </a:prstGeom>
                  </pic:spPr>
                </pic:pic>
              </a:graphicData>
            </a:graphic>
            <wp14:sizeRelH relativeFrom="margin">
              <wp14:pctWidth>0</wp14:pctWidth>
            </wp14:sizeRelH>
            <wp14:sizeRelV relativeFrom="margin">
              <wp14:pctHeight>0</wp14:pctHeight>
            </wp14:sizeRelV>
          </wp:anchor>
        </w:drawing>
      </w:r>
      <w:r w:rsidR="00DF6D61" w:rsidRPr="007905B6">
        <w:rPr>
          <w:noProof/>
          <w:lang w:val="en-IE"/>
        </w:rPr>
        <w:drawing>
          <wp:anchor distT="0" distB="0" distL="114300" distR="114300" simplePos="0" relativeHeight="251658241" behindDoc="0" locked="0" layoutInCell="1" allowOverlap="1" wp14:anchorId="7F1DD8B7" wp14:editId="5945ADE3">
            <wp:simplePos x="0" y="0"/>
            <wp:positionH relativeFrom="page">
              <wp:posOffset>7037705</wp:posOffset>
            </wp:positionH>
            <wp:positionV relativeFrom="paragraph">
              <wp:posOffset>550545</wp:posOffset>
            </wp:positionV>
            <wp:extent cx="502209" cy="502209"/>
            <wp:effectExtent l="0" t="0" r="0" b="0"/>
            <wp:wrapNone/>
            <wp:docPr id="1994223074" name="Graphic 5" descr="Gauge">
              <a:extLst xmlns:a="http://schemas.openxmlformats.org/drawingml/2006/main">
                <a:ext uri="{FF2B5EF4-FFF2-40B4-BE49-F238E27FC236}">
                  <a16:creationId xmlns:a16="http://schemas.microsoft.com/office/drawing/2014/main" id="{D77E1FE7-5A70-4432-8D35-FF511793A0FD}"/>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Graphic 5" descr="Gauge">
                      <a:extLst>
                        <a:ext uri="{FF2B5EF4-FFF2-40B4-BE49-F238E27FC236}">
                          <a16:creationId xmlns:a16="http://schemas.microsoft.com/office/drawing/2014/main" id="{D77E1FE7-5A70-4432-8D35-FF511793A0FD}"/>
                        </a:ext>
                      </a:extLst>
                    </pic:cNvPr>
                    <pic:cNvPicPr>
                      <a:picLocks noChangeAspect="1"/>
                    </pic:cNvPicPr>
                  </pic:nvPicPr>
                  <pic: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ic:blipFill>
                  <pic:spPr>
                    <a:xfrm>
                      <a:off x="0" y="0"/>
                      <a:ext cx="502209" cy="502209"/>
                    </a:xfrm>
                    <a:prstGeom prst="rect">
                      <a:avLst/>
                    </a:prstGeom>
                  </pic:spPr>
                </pic:pic>
              </a:graphicData>
            </a:graphic>
            <wp14:sizeRelH relativeFrom="margin">
              <wp14:pctWidth>0</wp14:pctWidth>
            </wp14:sizeRelH>
            <wp14:sizeRelV relativeFrom="margin">
              <wp14:pctHeight>0</wp14:pctHeight>
            </wp14:sizeRelV>
          </wp:anchor>
        </w:drawing>
      </w:r>
      <w:r w:rsidR="00DF6D61" w:rsidRPr="007905B6">
        <w:rPr>
          <w:noProof/>
          <w:lang w:val="en-IE"/>
        </w:rPr>
        <w:drawing>
          <wp:anchor distT="0" distB="0" distL="114300" distR="114300" simplePos="0" relativeHeight="251658240" behindDoc="0" locked="0" layoutInCell="1" allowOverlap="1" wp14:anchorId="77C72062" wp14:editId="44D23DCC">
            <wp:simplePos x="0" y="0"/>
            <wp:positionH relativeFrom="page">
              <wp:posOffset>6938645</wp:posOffset>
            </wp:positionH>
            <wp:positionV relativeFrom="paragraph">
              <wp:posOffset>32385</wp:posOffset>
            </wp:positionV>
            <wp:extent cx="658246" cy="400050"/>
            <wp:effectExtent l="0" t="0" r="0" b="0"/>
            <wp:wrapNone/>
            <wp:docPr id="1994223073" name="Graphic 7" descr="Management with solid fill">
              <a:extLst xmlns:a="http://schemas.openxmlformats.org/drawingml/2006/main">
                <a:ext uri="{FF2B5EF4-FFF2-40B4-BE49-F238E27FC236}">
                  <a16:creationId xmlns:a16="http://schemas.microsoft.com/office/drawing/2014/main" id="{D35DF7B0-AFE2-4100-80A0-8D4D47426A08}"/>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Graphic 7" descr="Management with solid fill">
                      <a:extLst>
                        <a:ext uri="{FF2B5EF4-FFF2-40B4-BE49-F238E27FC236}">
                          <a16:creationId xmlns:a16="http://schemas.microsoft.com/office/drawing/2014/main" id="{D35DF7B0-AFE2-4100-80A0-8D4D47426A08}"/>
                        </a:ext>
                      </a:extLst>
                    </pic:cNvPr>
                    <pic:cNvPicPr>
                      <a:picLocks noChangeAspect="1"/>
                    </pic:cNvPicPr>
                  </pic:nvPicPr>
                  <pic: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ic:blipFill>
                  <pic:spPr>
                    <a:xfrm>
                      <a:off x="0" y="0"/>
                      <a:ext cx="658246" cy="400050"/>
                    </a:xfrm>
                    <a:prstGeom prst="rect">
                      <a:avLst/>
                    </a:prstGeom>
                  </pic:spPr>
                </pic:pic>
              </a:graphicData>
            </a:graphic>
            <wp14:sizeRelH relativeFrom="margin">
              <wp14:pctWidth>0</wp14:pctWidth>
            </wp14:sizeRelH>
            <wp14:sizeRelV relativeFrom="margin">
              <wp14:pctHeight>0</wp14:pctHeight>
            </wp14:sizeRelV>
          </wp:anchor>
        </w:drawing>
      </w:r>
      <w:r w:rsidR="00E53F66" w:rsidRPr="007905B6">
        <w:rPr>
          <w:noProof/>
          <w:lang w:val="en-IE"/>
        </w:rPr>
        <mc:AlternateContent>
          <mc:Choice Requires="wps">
            <w:drawing>
              <wp:anchor distT="0" distB="0" distL="114300" distR="114300" simplePos="0" relativeHeight="251658249" behindDoc="0" locked="0" layoutInCell="1" allowOverlap="1" wp14:anchorId="441CA823" wp14:editId="23E6342B">
                <wp:simplePos x="0" y="0"/>
                <wp:positionH relativeFrom="column">
                  <wp:posOffset>4021125</wp:posOffset>
                </wp:positionH>
                <wp:positionV relativeFrom="paragraph">
                  <wp:posOffset>542468</wp:posOffset>
                </wp:positionV>
                <wp:extent cx="2216505" cy="592531"/>
                <wp:effectExtent l="0" t="0" r="0" b="0"/>
                <wp:wrapNone/>
                <wp:docPr id="1994223051" name="TextBox 8"/>
                <wp:cNvGraphicFramePr/>
                <a:graphic xmlns:a="http://schemas.openxmlformats.org/drawingml/2006/main">
                  <a:graphicData uri="http://schemas.microsoft.com/office/word/2010/wordprocessingShape">
                    <wps:wsp>
                      <wps:cNvSpPr txBox="1"/>
                      <wps:spPr>
                        <a:xfrm>
                          <a:off x="0" y="0"/>
                          <a:ext cx="2216505" cy="592531"/>
                        </a:xfrm>
                        <a:prstGeom prst="rect">
                          <a:avLst/>
                        </a:prstGeom>
                        <a:noFill/>
                      </wps:spPr>
                      <wps:txbx>
                        <w:txbxContent>
                          <w:p w14:paraId="593228F2" w14:textId="77777777" w:rsidR="00292F92" w:rsidRPr="00C84EE4" w:rsidRDefault="00292F92" w:rsidP="00E53F66">
                            <w:pPr>
                              <w:kinsoku w:val="0"/>
                              <w:overflowPunct w:val="0"/>
                              <w:textAlignment w:val="baseline"/>
                              <w:rPr>
                                <w:sz w:val="18"/>
                                <w:szCs w:val="18"/>
                              </w:rPr>
                            </w:pPr>
                            <w:r>
                              <w:rPr>
                                <w:rFonts w:ascii="Arial" w:hAnsi="Arial"/>
                                <w:color w:val="000000"/>
                                <w:kern w:val="24"/>
                              </w:rPr>
                              <w:t xml:space="preserve">Managers engage with operations at this level </w:t>
                            </w:r>
                            <w:r w:rsidRPr="00C84EE4">
                              <w:rPr>
                                <w:rFonts w:ascii="Arial" w:hAnsi="Arial"/>
                                <w:color w:val="000000"/>
                                <w:kern w:val="24"/>
                              </w:rPr>
                              <w:t>Dashboards</w:t>
                            </w:r>
                            <w:r>
                              <w:rPr>
                                <w:rFonts w:ascii="Arial" w:hAnsi="Arial"/>
                                <w:color w:val="000000"/>
                                <w:kern w:val="24"/>
                              </w:rPr>
                              <w:t>, v</w:t>
                            </w:r>
                            <w:r w:rsidRPr="00C84EE4">
                              <w:rPr>
                                <w:rFonts w:ascii="Arial" w:hAnsi="Arial"/>
                                <w:color w:val="000000"/>
                                <w:kern w:val="24"/>
                              </w:rPr>
                              <w:t>ideowalls</w:t>
                            </w:r>
                            <w:r>
                              <w:rPr>
                                <w:rFonts w:ascii="Arial" w:hAnsi="Arial"/>
                                <w:color w:val="000000"/>
                                <w:kern w:val="24"/>
                              </w:rPr>
                              <w:t xml:space="preserve"> used. </w:t>
                            </w:r>
                          </w:p>
                        </w:txbxContent>
                      </wps:txbx>
                      <wps:bodyPr wrap="square" rtlCol="0">
                        <a:noAutofit/>
                      </wps:bodyPr>
                    </wps:wsp>
                  </a:graphicData>
                </a:graphic>
                <wp14:sizeRelH relativeFrom="margin">
                  <wp14:pctWidth>0</wp14:pctWidth>
                </wp14:sizeRelH>
                <wp14:sizeRelV relativeFrom="margin">
                  <wp14:pctHeight>0</wp14:pctHeight>
                </wp14:sizeRelV>
              </wp:anchor>
            </w:drawing>
          </mc:Choice>
          <mc:Fallback>
            <w:pict>
              <v:shape w14:anchorId="441CA823" id="TextBox 8" o:spid="_x0000_s1044" type="#_x0000_t202" style="position:absolute;margin-left:316.6pt;margin-top:42.7pt;width:174.55pt;height:46.65pt;z-index:2516582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a3ngEAAB4DAAAOAAAAZHJzL2Uyb0RvYy54bWysUk1v2zAMvRfYfxB0X+y4ddEYcYquRXcZ&#10;tgJtf4AiS7EAS9REJXb+/Sg5TYftVvRCSfx4fI/U+nayAzuogAZcy5eLkjPlJHTG7Vr++vL49YYz&#10;jMJ1YgCnWn5UyG83Xy7Wo29UBT0MnQqMQBw2o295H6NvigJlr6zABXjlKKghWBHpGXZFF8RI6HYo&#10;qrK8LkYInQ8gFSJ5H+Yg32R8rZWMv7RGFdnQcuIWsw3ZbpMtNmvR7ILwvZEnGuIDLKwwjpqeoR5E&#10;FGwfzH9Q1sgACDouJNgCtDZSZQ2kZln+o+a5F15lLTQc9Ocx4efByp+Hp8BMR7tbra6q6rKsl5w5&#10;YWlXL2qK32BiN2lKo8eGkp89pceJ3FTx5kdyJvGTDjadJItRnOZ9PM+YsJgkZ1Utr+uy5kxSrF5V&#10;9WWGKd6rfcD4XYFl6dLyQDvMoxWHHxiJCaW+paRmDh7NMCR/ojhTSbc4badZ2Jn/Froj0R9p3S3H&#10;33sRFGchDveQf8eMdrePoE1ulGDmmhM6LSH3P32YtOW/3znr/Vtv/gAAAP//AwBQSwMEFAAGAAgA&#10;AAAhACCc7a3fAAAACgEAAA8AAABkcnMvZG93bnJldi54bWxMj8tOwzAQRfdI/IM1SOyoTdJHGuJU&#10;CMQW1AKVunPjaRIRj6PYbcLfM6xgObpH954pNpPrxAWH0HrScD9TIJAqb1uqNXy8v9xlIEI0ZE3n&#10;CTV8Y4BNeX1VmNz6kbZ42cVacAmF3GhoYuxzKUPVoDNh5nskzk5+cCbyOdTSDmbkctfJRKmldKYl&#10;XmhMj08NVl+7s9Pw+Xo67OfqrX52i370k5Lk1lLr25vp8QFExCn+wfCrz+pQstPRn8kG0WlYpmnC&#10;qIZsMQfBwDpLUhBHJlfZCmRZyP8vlD8AAAD//wMAUEsBAi0AFAAGAAgAAAAhALaDOJL+AAAA4QEA&#10;ABMAAAAAAAAAAAAAAAAAAAAAAFtDb250ZW50X1R5cGVzXS54bWxQSwECLQAUAAYACAAAACEAOP0h&#10;/9YAAACUAQAACwAAAAAAAAAAAAAAAAAvAQAAX3JlbHMvLnJlbHNQSwECLQAUAAYACAAAACEAv8P2&#10;t54BAAAeAwAADgAAAAAAAAAAAAAAAAAuAgAAZHJzL2Uyb0RvYy54bWxQSwECLQAUAAYACAAAACEA&#10;IJztrd8AAAAKAQAADwAAAAAAAAAAAAAAAAD4AwAAZHJzL2Rvd25yZXYueG1sUEsFBgAAAAAEAAQA&#10;8wAAAAQFAAAAAA==&#10;" filled="f" stroked="f">
                <v:textbox>
                  <w:txbxContent>
                    <w:p w14:paraId="593228F2" w14:textId="77777777" w:rsidR="00292F92" w:rsidRPr="00C84EE4" w:rsidRDefault="00292F92" w:rsidP="00E53F66">
                      <w:pPr>
                        <w:kinsoku w:val="0"/>
                        <w:overflowPunct w:val="0"/>
                        <w:textAlignment w:val="baseline"/>
                        <w:rPr>
                          <w:sz w:val="18"/>
                          <w:szCs w:val="18"/>
                        </w:rPr>
                      </w:pPr>
                      <w:r>
                        <w:rPr>
                          <w:rFonts w:ascii="Arial" w:hAnsi="Arial"/>
                          <w:color w:val="000000"/>
                          <w:kern w:val="24"/>
                        </w:rPr>
                        <w:t xml:space="preserve">Managers engage with operations at this level </w:t>
                      </w:r>
                      <w:r w:rsidRPr="00C84EE4">
                        <w:rPr>
                          <w:rFonts w:ascii="Arial" w:hAnsi="Arial"/>
                          <w:color w:val="000000"/>
                          <w:kern w:val="24"/>
                        </w:rPr>
                        <w:t>Dashboards</w:t>
                      </w:r>
                      <w:r>
                        <w:rPr>
                          <w:rFonts w:ascii="Arial" w:hAnsi="Arial"/>
                          <w:color w:val="000000"/>
                          <w:kern w:val="24"/>
                        </w:rPr>
                        <w:t>, v</w:t>
                      </w:r>
                      <w:r w:rsidRPr="00C84EE4">
                        <w:rPr>
                          <w:rFonts w:ascii="Arial" w:hAnsi="Arial"/>
                          <w:color w:val="000000"/>
                          <w:kern w:val="24"/>
                        </w:rPr>
                        <w:t>ideowalls</w:t>
                      </w:r>
                      <w:r>
                        <w:rPr>
                          <w:rFonts w:ascii="Arial" w:hAnsi="Arial"/>
                          <w:color w:val="000000"/>
                          <w:kern w:val="24"/>
                        </w:rPr>
                        <w:t xml:space="preserve"> used. </w:t>
                      </w:r>
                    </w:p>
                  </w:txbxContent>
                </v:textbox>
              </v:shape>
            </w:pict>
          </mc:Fallback>
        </mc:AlternateContent>
      </w:r>
      <w:r w:rsidR="00E53F66" w:rsidRPr="007905B6">
        <w:rPr>
          <w:noProof/>
          <w:lang w:val="en-IE"/>
        </w:rPr>
        <mc:AlternateContent>
          <mc:Choice Requires="wps">
            <w:drawing>
              <wp:anchor distT="0" distB="0" distL="114300" distR="114300" simplePos="0" relativeHeight="251658250" behindDoc="0" locked="0" layoutInCell="1" allowOverlap="1" wp14:anchorId="69673DC5" wp14:editId="77B3B5AB">
                <wp:simplePos x="0" y="0"/>
                <wp:positionH relativeFrom="margin">
                  <wp:posOffset>4027525</wp:posOffset>
                </wp:positionH>
                <wp:positionV relativeFrom="paragraph">
                  <wp:posOffset>11430</wp:posOffset>
                </wp:positionV>
                <wp:extent cx="1909268" cy="468172"/>
                <wp:effectExtent l="0" t="0" r="0" b="0"/>
                <wp:wrapNone/>
                <wp:docPr id="1994223050" name="TextBox 8"/>
                <wp:cNvGraphicFramePr/>
                <a:graphic xmlns:a="http://schemas.openxmlformats.org/drawingml/2006/main">
                  <a:graphicData uri="http://schemas.microsoft.com/office/word/2010/wordprocessingShape">
                    <wps:wsp>
                      <wps:cNvSpPr txBox="1"/>
                      <wps:spPr>
                        <a:xfrm>
                          <a:off x="0" y="0"/>
                          <a:ext cx="1909268" cy="468172"/>
                        </a:xfrm>
                        <a:prstGeom prst="rect">
                          <a:avLst/>
                        </a:prstGeom>
                        <a:noFill/>
                      </wps:spPr>
                      <wps:txbx>
                        <w:txbxContent>
                          <w:p w14:paraId="0E7FF7C3" w14:textId="44A62C06" w:rsidR="00292F92" w:rsidRPr="00C84EE4" w:rsidRDefault="00292F92" w:rsidP="00E53F66">
                            <w:pPr>
                              <w:kinsoku w:val="0"/>
                              <w:overflowPunct w:val="0"/>
                              <w:textAlignment w:val="baseline"/>
                              <w:rPr>
                                <w:sz w:val="18"/>
                                <w:szCs w:val="18"/>
                              </w:rPr>
                            </w:pPr>
                            <w:r>
                              <w:rPr>
                                <w:rFonts w:ascii="Arial" w:hAnsi="Arial"/>
                                <w:color w:val="000000"/>
                                <w:kern w:val="24"/>
                              </w:rPr>
                              <w:t>Regulators and executives define the purposes</w:t>
                            </w:r>
                          </w:p>
                        </w:txbxContent>
                      </wps:txbx>
                      <wps:bodyPr wrap="square" rtlCol="0">
                        <a:noAutofit/>
                      </wps:bodyPr>
                    </wps:wsp>
                  </a:graphicData>
                </a:graphic>
                <wp14:sizeRelH relativeFrom="margin">
                  <wp14:pctWidth>0</wp14:pctWidth>
                </wp14:sizeRelH>
                <wp14:sizeRelV relativeFrom="margin">
                  <wp14:pctHeight>0</wp14:pctHeight>
                </wp14:sizeRelV>
              </wp:anchor>
            </w:drawing>
          </mc:Choice>
          <mc:Fallback>
            <w:pict>
              <v:shape w14:anchorId="69673DC5" id="_x0000_s1045" type="#_x0000_t202" style="position:absolute;margin-left:317.15pt;margin-top:.9pt;width:150.35pt;height:36.85pt;z-index:25165825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4hhRnQEAAB4DAAAOAAAAZHJzL2Uyb0RvYy54bWysUk1v2zAMvRfYfxB0X+x4XZoYcYptRXcZ&#10;2gLpfoAiS7EAS9QoJXb+/Sg5SYfuNuxCSfx4eo/k+n60PTsqDAZcw+ezkjPlJLTG7Rv+8/Xx45Kz&#10;EIVrRQ9ONfykAr/ffLhZD75WFXTQtwoZgbhQD77hXYy+LoogO2VFmIFXjoIa0IpIT9wXLYqB0G1f&#10;VGW5KAbA1iNIFQJ5H6Yg32R8rZWMz1oHFVnfcOIWs8Vsd8kWm7Wo9yh8Z+SZhvgHFlYYR59eoR5E&#10;FOyA5i8oayRCAB1nEmwBWhupsgZSMy/fqdl2wqushZoT/LVN4f/ByqfjCzLT0uxWq9uq+lR+pjY5&#10;YWlWr2qMX2Fky9SlwYeakree0uNIbqq4+AM5k/hRo00nyWIUJ6DTtceExWQqWpWrakFbISl2u1jO&#10;76oEU7xVewzxuwLL0qXhSDPMrRXHHyFOqZeU9JmDR9P3yZ8oTlTSLY678SzswnMH7YnoDzTuhodf&#10;B4GKM4z9N8jbMaF9OUTQJn+UYKaaMzoNIVM9L0ya8p/vnPW21pvfAAAA//8DAFBLAwQUAAYACAAA&#10;ACEAusmG6dwAAAAIAQAADwAAAGRycy9kb3ducmV2LnhtbEyPy07DMBBF90j8gzVI7OgY0hQa4lQI&#10;xBZEeUjs3HiaRMTjKHab8PcMK1iO7tWdc8rN7Ht1pDF2gQ1cLjQo4jq4jhsDb6+PFzegYrLsbB+Y&#10;DHxThE11elLawoWJX+i4TY2SEY6FNdCmNBSIsW7J27gIA7Fk+zB6m+QcG3SjnWTc93il9Qq97Vg+&#10;tHag+5bqr+3BG3h/2n9+LPVz8+DzYQqzRvZrNOb8bL67BZVoTn9l+MUXdKiEaRcO7KLqDayyZSZV&#10;CcRA8nWWi9vOwHWeA1Yl/heofgAAAP//AwBQSwECLQAUAAYACAAAACEAtoM4kv4AAADhAQAAEwAA&#10;AAAAAAAAAAAAAAAAAAAAW0NvbnRlbnRfVHlwZXNdLnhtbFBLAQItABQABgAIAAAAIQA4/SH/1gAA&#10;AJQBAAALAAAAAAAAAAAAAAAAAC8BAABfcmVscy8ucmVsc1BLAQItABQABgAIAAAAIQA14hhRnQEA&#10;AB4DAAAOAAAAAAAAAAAAAAAAAC4CAABkcnMvZTJvRG9jLnhtbFBLAQItABQABgAIAAAAIQC6yYbp&#10;3AAAAAgBAAAPAAAAAAAAAAAAAAAAAPcDAABkcnMvZG93bnJldi54bWxQSwUGAAAAAAQABADzAAAA&#10;AAUAAAAA&#10;" filled="f" stroked="f">
                <v:textbox>
                  <w:txbxContent>
                    <w:p w14:paraId="0E7FF7C3" w14:textId="44A62C06" w:rsidR="00292F92" w:rsidRPr="00C84EE4" w:rsidRDefault="00292F92" w:rsidP="00E53F66">
                      <w:pPr>
                        <w:kinsoku w:val="0"/>
                        <w:overflowPunct w:val="0"/>
                        <w:textAlignment w:val="baseline"/>
                        <w:rPr>
                          <w:sz w:val="18"/>
                          <w:szCs w:val="18"/>
                        </w:rPr>
                      </w:pPr>
                      <w:r>
                        <w:rPr>
                          <w:rFonts w:ascii="Arial" w:hAnsi="Arial"/>
                          <w:color w:val="000000"/>
                          <w:kern w:val="24"/>
                        </w:rPr>
                        <w:t>Regulators and executives define the purposes</w:t>
                      </w:r>
                    </w:p>
                  </w:txbxContent>
                </v:textbox>
                <w10:wrap anchorx="margin"/>
              </v:shape>
            </w:pict>
          </mc:Fallback>
        </mc:AlternateContent>
      </w:r>
      <w:r w:rsidR="00E53F66" w:rsidRPr="007905B6">
        <w:rPr>
          <w:noProof/>
          <w:lang w:val="en-IE"/>
        </w:rPr>
        <mc:AlternateContent>
          <mc:Choice Requires="wps">
            <w:drawing>
              <wp:anchor distT="0" distB="0" distL="114300" distR="114300" simplePos="0" relativeHeight="251658248" behindDoc="0" locked="0" layoutInCell="1" allowOverlap="1" wp14:anchorId="1CB56346" wp14:editId="710FBF0D">
                <wp:simplePos x="0" y="0"/>
                <wp:positionH relativeFrom="column">
                  <wp:posOffset>4008988</wp:posOffset>
                </wp:positionH>
                <wp:positionV relativeFrom="paragraph">
                  <wp:posOffset>1213165</wp:posOffset>
                </wp:positionV>
                <wp:extent cx="2228895" cy="584775"/>
                <wp:effectExtent l="0" t="0" r="0" b="0"/>
                <wp:wrapNone/>
                <wp:docPr id="1994223052" name="TextBox 14"/>
                <wp:cNvGraphicFramePr/>
                <a:graphic xmlns:a="http://schemas.openxmlformats.org/drawingml/2006/main">
                  <a:graphicData uri="http://schemas.microsoft.com/office/word/2010/wordprocessingShape">
                    <wps:wsp>
                      <wps:cNvSpPr txBox="1"/>
                      <wps:spPr>
                        <a:xfrm>
                          <a:off x="0" y="0"/>
                          <a:ext cx="2228895" cy="584775"/>
                        </a:xfrm>
                        <a:prstGeom prst="rect">
                          <a:avLst/>
                        </a:prstGeom>
                        <a:noFill/>
                      </wps:spPr>
                      <wps:txbx>
                        <w:txbxContent>
                          <w:p w14:paraId="3296DC7A" w14:textId="77777777" w:rsidR="00292F92" w:rsidRPr="00213DBE" w:rsidRDefault="00292F92" w:rsidP="00E53F66">
                            <w:pPr>
                              <w:kinsoku w:val="0"/>
                              <w:overflowPunct w:val="0"/>
                              <w:textAlignment w:val="baseline"/>
                              <w:rPr>
                                <w:sz w:val="18"/>
                                <w:szCs w:val="18"/>
                              </w:rPr>
                            </w:pPr>
                            <w:r w:rsidRPr="00213DBE">
                              <w:rPr>
                                <w:rFonts w:ascii="Arial" w:hAnsi="Arial"/>
                                <w:color w:val="000000"/>
                                <w:kern w:val="24"/>
                              </w:rPr>
                              <w:t>Roles and responsibilities. Desk assignments defined at th</w:t>
                            </w:r>
                            <w:r>
                              <w:rPr>
                                <w:rFonts w:ascii="Arial" w:hAnsi="Arial"/>
                                <w:color w:val="000000"/>
                                <w:kern w:val="24"/>
                              </w:rPr>
                              <w:t>ese</w:t>
                            </w:r>
                            <w:r w:rsidRPr="00213DBE">
                              <w:rPr>
                                <w:rFonts w:ascii="Arial" w:hAnsi="Arial"/>
                                <w:color w:val="000000"/>
                                <w:kern w:val="24"/>
                              </w:rPr>
                              <w:t xml:space="preserve"> level</w:t>
                            </w:r>
                            <w:r>
                              <w:rPr>
                                <w:rFonts w:ascii="Arial" w:hAnsi="Arial"/>
                                <w:color w:val="000000"/>
                                <w:kern w:val="24"/>
                              </w:rPr>
                              <w:t>s</w:t>
                            </w:r>
                          </w:p>
                        </w:txbxContent>
                      </wps:txbx>
                      <wps:bodyPr wrap="square" rtlCol="0">
                        <a:spAutoFit/>
                      </wps:bodyPr>
                    </wps:wsp>
                  </a:graphicData>
                </a:graphic>
              </wp:anchor>
            </w:drawing>
          </mc:Choice>
          <mc:Fallback>
            <w:pict>
              <v:shape w14:anchorId="1CB56346" id="TextBox 14" o:spid="_x0000_s1046" type="#_x0000_t202" style="position:absolute;margin-left:315.65pt;margin-top:95.5pt;width:175.5pt;height:46.05pt;z-index:25165824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Tr7NnwEAAB8DAAAOAAAAZHJzL2Uyb0RvYy54bWysUsGO2yAQvVfqPyDujR2adBMrzqrtanup&#10;2pV2+wEEQ4xkGMqQ2Pn7DiSbVO2t6gWbN8PjvXls7ic3sKOOaMG3fD6rOdNeQWf9vuU/Xh7frTjD&#10;JH0nB/C65SeN/H779s1mDI0W0MPQ6ciIxGMzhpb3KYWmqlD12kmcQdCeigaik4m2cV91UY7E7oZK&#10;1PWHaoTYhQhKIxL6cC7ybeE3Rqv03RjUiQ0tJ22prLGsu7xW241s9lGG3qqLDPkPKpy0ni69Uj3I&#10;JNkh2r+onFUREEyaKXAVGGOVLh7Izbz+w81zL4MuXmg4GK5jwv9Hq74dnyKzHWW3Xi+EeF8vBWde&#10;OsrqRU/pE0xsvshjGgM21P0cqD9NhNORVxwJzO4nE13+ki9GdRr46TpkImOKQCHEarVecqaotlwt&#10;7u6Wmaa6nQ4R0xcNjuWflkcKscxWHr9iOre+tuTLPDzaYch4lniWkv/StJuKM1FiztAOuhPJHynv&#10;luPPg4yas5iGz1CeR2bD8PGQiLFcdDtzYacUitTLi8kx/74vXbd3vf0FAAD//wMAUEsDBBQABgAI&#10;AAAAIQAllDJR3gAAAAsBAAAPAAAAZHJzL2Rvd25yZXYueG1sTI9LT8MwEITvSPwHaytxo85DVGmI&#10;U1U8JA5cKOG+jU0cNV5Hsduk/57lBMed+TQ7U+0WN4iLmULvSUG6TkAYar3uqVPQfL7eFyBCRNI4&#10;eDIKribArr69qbDUfqYPcznETnAIhRIV2BjHUsrQWuMwrP1oiL1vPzmMfE6d1BPOHO4GmSXJRjrs&#10;iT9YHM2TNe3pcHYKYtT79Nq8uPD2tbw/zzZpH7BR6m617B9BRLPEPxh+63N1qLnT0Z9JBzEo2ORp&#10;zigb25RHMbEtMlaOCrIiT0HWlfy/of4BAAD//wMAUEsBAi0AFAAGAAgAAAAhALaDOJL+AAAA4QEA&#10;ABMAAAAAAAAAAAAAAAAAAAAAAFtDb250ZW50X1R5cGVzXS54bWxQSwECLQAUAAYACAAAACEAOP0h&#10;/9YAAACUAQAACwAAAAAAAAAAAAAAAAAvAQAAX3JlbHMvLnJlbHNQSwECLQAUAAYACAAAACEA6k6+&#10;zZ8BAAAfAwAADgAAAAAAAAAAAAAAAAAuAgAAZHJzL2Uyb0RvYy54bWxQSwECLQAUAAYACAAAACEA&#10;JZQyUd4AAAALAQAADwAAAAAAAAAAAAAAAAD5AwAAZHJzL2Rvd25yZXYueG1sUEsFBgAAAAAEAAQA&#10;8wAAAAQFAAAAAA==&#10;" filled="f" stroked="f">
                <v:textbox style="mso-fit-shape-to-text:t">
                  <w:txbxContent>
                    <w:p w14:paraId="3296DC7A" w14:textId="77777777" w:rsidR="00292F92" w:rsidRPr="00213DBE" w:rsidRDefault="00292F92" w:rsidP="00E53F66">
                      <w:pPr>
                        <w:kinsoku w:val="0"/>
                        <w:overflowPunct w:val="0"/>
                        <w:textAlignment w:val="baseline"/>
                        <w:rPr>
                          <w:sz w:val="18"/>
                          <w:szCs w:val="18"/>
                        </w:rPr>
                      </w:pPr>
                      <w:r w:rsidRPr="00213DBE">
                        <w:rPr>
                          <w:rFonts w:ascii="Arial" w:hAnsi="Arial"/>
                          <w:color w:val="000000"/>
                          <w:kern w:val="24"/>
                        </w:rPr>
                        <w:t>Roles and responsibilities. Desk assignments defined at th</w:t>
                      </w:r>
                      <w:r>
                        <w:rPr>
                          <w:rFonts w:ascii="Arial" w:hAnsi="Arial"/>
                          <w:color w:val="000000"/>
                          <w:kern w:val="24"/>
                        </w:rPr>
                        <w:t>ese</w:t>
                      </w:r>
                      <w:r w:rsidRPr="00213DBE">
                        <w:rPr>
                          <w:rFonts w:ascii="Arial" w:hAnsi="Arial"/>
                          <w:color w:val="000000"/>
                          <w:kern w:val="24"/>
                        </w:rPr>
                        <w:t xml:space="preserve"> level</w:t>
                      </w:r>
                      <w:r>
                        <w:rPr>
                          <w:rFonts w:ascii="Arial" w:hAnsi="Arial"/>
                          <w:color w:val="000000"/>
                          <w:kern w:val="24"/>
                        </w:rPr>
                        <w:t>s</w:t>
                      </w:r>
                    </w:p>
                  </w:txbxContent>
                </v:textbox>
              </v:shape>
            </w:pict>
          </mc:Fallback>
        </mc:AlternateContent>
      </w:r>
      <w:r w:rsidR="00E53F66" w:rsidRPr="007905B6">
        <w:rPr>
          <w:noProof/>
          <w:lang w:val="en-IE"/>
        </w:rPr>
        <w:drawing>
          <wp:inline distT="0" distB="0" distL="0" distR="0" wp14:anchorId="40E38E4D" wp14:editId="1CB4A191">
            <wp:extent cx="3949700" cy="3272790"/>
            <wp:effectExtent l="0" t="19050" r="12700" b="60960"/>
            <wp:docPr id="1994223072" name="Diagram 1994223072" descr="Graphic showing the seven different layers of the proposed work domain analysi top is purposes, below which is priorities and KPIs and then functions and sub functions, processes and tools and physical objects at the bottom"/>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0" r:lo="rId31" r:qs="rId32" r:cs="rId33"/>
              </a:graphicData>
            </a:graphic>
          </wp:inline>
        </w:drawing>
      </w:r>
    </w:p>
    <w:p w14:paraId="13D2A38F" w14:textId="533683E2" w:rsidR="001F364A" w:rsidRPr="001F364A" w:rsidRDefault="00E53F66" w:rsidP="0008589D">
      <w:pPr>
        <w:pStyle w:val="Caption"/>
      </w:pPr>
      <w:bookmarkStart w:id="42" w:name="_Ref74748011"/>
      <w:r>
        <w:t xml:space="preserve">Figure </w:t>
      </w:r>
      <w:r>
        <w:fldChar w:fldCharType="begin"/>
      </w:r>
      <w:r>
        <w:instrText>STYLEREF 1 \s</w:instrText>
      </w:r>
      <w:r>
        <w:fldChar w:fldCharType="separate"/>
      </w:r>
      <w:r w:rsidR="0068263C">
        <w:rPr>
          <w:noProof/>
        </w:rPr>
        <w:t>3</w:t>
      </w:r>
      <w:r>
        <w:fldChar w:fldCharType="end"/>
      </w:r>
      <w:r w:rsidR="00EF355F">
        <w:noBreakHyphen/>
      </w:r>
      <w:r>
        <w:fldChar w:fldCharType="begin"/>
      </w:r>
      <w:r>
        <w:instrText>SEQ Figure \* ARABIC \s 1</w:instrText>
      </w:r>
      <w:r>
        <w:fldChar w:fldCharType="separate"/>
      </w:r>
      <w:r w:rsidR="0068263C">
        <w:rPr>
          <w:noProof/>
        </w:rPr>
        <w:t>1</w:t>
      </w:r>
      <w:r>
        <w:fldChar w:fldCharType="end"/>
      </w:r>
      <w:bookmarkEnd w:id="42"/>
      <w:r>
        <w:t xml:space="preserve"> Functional Model of the Control Room</w:t>
      </w:r>
    </w:p>
    <w:p w14:paraId="2CE919B8" w14:textId="0DD1315A" w:rsidR="00B25C32" w:rsidRPr="00B25C32" w:rsidRDefault="050A275B" w:rsidP="00C464C4">
      <w:pPr>
        <w:pStyle w:val="EPRINormal"/>
        <w:jc w:val="both"/>
        <w:rPr>
          <w:rFonts w:asciiTheme="minorHAnsi" w:eastAsiaTheme="minorEastAsia" w:hAnsiTheme="minorHAnsi" w:cstheme="minorBidi"/>
          <w:sz w:val="22"/>
          <w:szCs w:val="22"/>
          <w:lang w:val="en-AU"/>
        </w:rPr>
      </w:pPr>
      <w:r w:rsidRPr="050A275B">
        <w:rPr>
          <w:rFonts w:asciiTheme="minorHAnsi" w:eastAsiaTheme="minorEastAsia" w:hAnsiTheme="minorHAnsi" w:cstheme="minorBidi"/>
          <w:sz w:val="22"/>
          <w:szCs w:val="22"/>
          <w:lang w:val="en-AU"/>
        </w:rPr>
        <w:t xml:space="preserve">If defined correctly, the functional model should be a complete representation of the work domain that operators, engineers, managers, and specialists work with. It </w:t>
      </w:r>
      <w:r w:rsidR="00DF6D61">
        <w:rPr>
          <w:rFonts w:asciiTheme="minorHAnsi" w:eastAsiaTheme="minorEastAsia" w:hAnsiTheme="minorHAnsi" w:cstheme="minorBidi"/>
          <w:sz w:val="22"/>
          <w:szCs w:val="22"/>
          <w:lang w:val="en-AU"/>
        </w:rPr>
        <w:t>clarifies</w:t>
      </w:r>
      <w:r w:rsidRPr="050A275B">
        <w:rPr>
          <w:rFonts w:asciiTheme="minorHAnsi" w:eastAsiaTheme="minorEastAsia" w:hAnsiTheme="minorHAnsi" w:cstheme="minorBidi"/>
          <w:sz w:val="22"/>
          <w:szCs w:val="22"/>
          <w:lang w:val="en-AU"/>
        </w:rPr>
        <w:t xml:space="preserve"> where applications, tasks, and data fit within the control </w:t>
      </w:r>
      <w:r w:rsidR="00C464C4">
        <w:rPr>
          <w:rFonts w:asciiTheme="minorHAnsi" w:eastAsiaTheme="minorEastAsia" w:hAnsiTheme="minorHAnsi" w:cstheme="minorBidi"/>
          <w:sz w:val="22"/>
          <w:szCs w:val="22"/>
          <w:lang w:val="en-AU"/>
        </w:rPr>
        <w:t>room</w:t>
      </w:r>
      <w:r w:rsidRPr="050A275B">
        <w:rPr>
          <w:rFonts w:asciiTheme="minorHAnsi" w:eastAsiaTheme="minorEastAsia" w:hAnsiTheme="minorHAnsi" w:cstheme="minorBidi"/>
          <w:sz w:val="22"/>
          <w:szCs w:val="22"/>
          <w:lang w:val="en-AU"/>
        </w:rPr>
        <w:t xml:space="preserve"> architecture and display visualizations</w:t>
      </w:r>
      <w:r w:rsidR="00C464C4">
        <w:rPr>
          <w:rFonts w:asciiTheme="minorHAnsi" w:eastAsiaTheme="minorEastAsia" w:hAnsiTheme="minorHAnsi" w:cstheme="minorBidi"/>
          <w:sz w:val="22"/>
          <w:szCs w:val="22"/>
          <w:lang w:val="en-AU"/>
        </w:rPr>
        <w:t xml:space="preserve"> and reporting</w:t>
      </w:r>
      <w:r w:rsidRPr="050A275B">
        <w:rPr>
          <w:rFonts w:asciiTheme="minorHAnsi" w:eastAsiaTheme="minorEastAsia" w:hAnsiTheme="minorHAnsi" w:cstheme="minorBidi"/>
          <w:sz w:val="22"/>
          <w:szCs w:val="22"/>
          <w:lang w:val="en-AU"/>
        </w:rPr>
        <w:t xml:space="preserve">. Anything that is not on the agreed functional model should not be considered critical to control centre operations now or in the future. </w:t>
      </w:r>
    </w:p>
    <w:p w14:paraId="058C7493" w14:textId="2D5F00FE" w:rsidR="00B25C32" w:rsidRPr="00C464C4" w:rsidRDefault="050A275B" w:rsidP="00C464C4">
      <w:pPr>
        <w:pStyle w:val="EPRINormal"/>
        <w:jc w:val="both"/>
        <w:rPr>
          <w:b/>
          <w:bCs/>
          <w:sz w:val="22"/>
          <w:szCs w:val="22"/>
          <w:lang w:val="en-IE"/>
        </w:rPr>
      </w:pPr>
      <w:r w:rsidRPr="00C464C4">
        <w:rPr>
          <w:b/>
          <w:bCs/>
          <w:sz w:val="22"/>
          <w:szCs w:val="22"/>
          <w:lang w:val="en-IE"/>
        </w:rPr>
        <w:t xml:space="preserve">Note: The functional model of the control room is not a complete model of the market operator or TNSP business and its focus is on the control room of today and the future. However, it could be expanded in future to encompass more business units or aspects of the business as required. </w:t>
      </w:r>
    </w:p>
    <w:p w14:paraId="30B5EC10" w14:textId="3D67883D" w:rsidR="00C464C4" w:rsidRPr="00C464C4" w:rsidRDefault="00C464C4" w:rsidP="00C464C4">
      <w:pPr>
        <w:pStyle w:val="EPRINormal"/>
        <w:jc w:val="both"/>
        <w:rPr>
          <w:b/>
          <w:bCs/>
          <w:sz w:val="22"/>
          <w:szCs w:val="22"/>
          <w:lang w:val="en-IE"/>
        </w:rPr>
      </w:pPr>
      <w:r w:rsidRPr="00C464C4">
        <w:rPr>
          <w:b/>
          <w:bCs/>
          <w:sz w:val="22"/>
          <w:szCs w:val="22"/>
          <w:lang w:val="en-IE"/>
        </w:rPr>
        <w:t>Note also that the draft presented in this section, may not be a complete representation, due to project scope limits for feedback and engagement, but it can be considered a good approximation, given previous experience developing similar models.</w:t>
      </w:r>
      <w:r>
        <w:rPr>
          <w:b/>
          <w:bCs/>
          <w:sz w:val="22"/>
          <w:szCs w:val="22"/>
          <w:lang w:val="en-IE"/>
        </w:rPr>
        <w:t xml:space="preserve"> It can be refined as part of the functional and capability model roadmap.</w:t>
      </w:r>
    </w:p>
    <w:p w14:paraId="6A6A456E" w14:textId="27A81167" w:rsidR="00790780" w:rsidRDefault="00790780" w:rsidP="00B25C32">
      <w:pPr>
        <w:pStyle w:val="EPRINormal"/>
        <w:rPr>
          <w:b/>
          <w:bCs/>
          <w:lang w:val="en-IE"/>
        </w:rPr>
      </w:pPr>
    </w:p>
    <w:p w14:paraId="37FC596B" w14:textId="3647A919" w:rsidR="00B25C32" w:rsidRDefault="00B25C32" w:rsidP="004B25D2">
      <w:pPr>
        <w:pStyle w:val="Heading2"/>
      </w:pPr>
      <w:bookmarkStart w:id="43" w:name="_Toc82034944"/>
      <w:r>
        <w:lastRenderedPageBreak/>
        <w:t>Functional Model of Australian Real Time Control Room Operations</w:t>
      </w:r>
      <w:bookmarkEnd w:id="43"/>
      <w:r>
        <w:t xml:space="preserve"> </w:t>
      </w:r>
    </w:p>
    <w:p w14:paraId="2EDDAB8E" w14:textId="091CE1CD" w:rsidR="00E53F66" w:rsidRDefault="00C464C4" w:rsidP="00C464C4">
      <w:pPr>
        <w:jc w:val="both"/>
      </w:pPr>
      <w:r>
        <w:t>For this research roadmap, t</w:t>
      </w:r>
      <w:r w:rsidR="00B25C32">
        <w:t xml:space="preserve">he project team </w:t>
      </w:r>
      <w:r w:rsidR="00E53F66">
        <w:t xml:space="preserve">have developed a </w:t>
      </w:r>
      <w:r w:rsidR="005C2011">
        <w:t xml:space="preserve">proposed </w:t>
      </w:r>
      <w:r w:rsidR="00E53F66">
        <w:t>functional model for model for Australia</w:t>
      </w:r>
      <w:r w:rsidR="005C2011">
        <w:t xml:space="preserve"> transmission system </w:t>
      </w:r>
      <w:r w:rsidR="00790780">
        <w:t xml:space="preserve">and market </w:t>
      </w:r>
      <w:r w:rsidR="005C2011">
        <w:t xml:space="preserve">operators. </w:t>
      </w:r>
    </w:p>
    <w:p w14:paraId="7B0CBA44" w14:textId="56701B44" w:rsidR="005C2011" w:rsidRDefault="005C2011" w:rsidP="004B25D2">
      <w:pPr>
        <w:pStyle w:val="Heading3"/>
      </w:pPr>
      <w:bookmarkStart w:id="44" w:name="_Toc82034945"/>
      <w:r>
        <w:t>Purposes</w:t>
      </w:r>
      <w:bookmarkEnd w:id="44"/>
    </w:p>
    <w:p w14:paraId="25D2D1AD" w14:textId="31916C89" w:rsidR="005C2011" w:rsidRPr="005C2011" w:rsidRDefault="005C2011" w:rsidP="005C2011">
      <w:r>
        <w:t xml:space="preserve">The purposes of transmission system operations are listed below: </w:t>
      </w:r>
    </w:p>
    <w:p w14:paraId="0225950D" w14:textId="0D8B3C35" w:rsidR="005C2011" w:rsidRPr="007905B6" w:rsidRDefault="38122CD2" w:rsidP="005C2011">
      <w:pPr>
        <w:pStyle w:val="EPRIBulletedList"/>
        <w:rPr>
          <w:lang w:val="en-IE"/>
        </w:rPr>
      </w:pPr>
      <w:r w:rsidRPr="38122CD2">
        <w:rPr>
          <w:lang w:val="en-IE"/>
        </w:rPr>
        <w:t>Operate the system safely for people and assets</w:t>
      </w:r>
    </w:p>
    <w:p w14:paraId="76D3D2BC" w14:textId="619706D0" w:rsidR="005C2011" w:rsidRDefault="38122CD2" w:rsidP="005C2011">
      <w:pPr>
        <w:pStyle w:val="EPRIBulletedList"/>
        <w:rPr>
          <w:lang w:val="en-IE"/>
        </w:rPr>
      </w:pPr>
      <w:r w:rsidRPr="38122CD2">
        <w:rPr>
          <w:lang w:val="en-IE"/>
        </w:rPr>
        <w:t>Operate the system securely</w:t>
      </w:r>
    </w:p>
    <w:p w14:paraId="67B3E2E3" w14:textId="77777777" w:rsidR="00790780" w:rsidRDefault="38122CD2" w:rsidP="00030B18">
      <w:pPr>
        <w:pStyle w:val="EPRIBulletedList"/>
        <w:rPr>
          <w:lang w:val="en-IE"/>
        </w:rPr>
      </w:pPr>
      <w:r w:rsidRPr="38122CD2">
        <w:rPr>
          <w:lang w:val="en-IE"/>
        </w:rPr>
        <w:t xml:space="preserve">Operate the system reliably </w:t>
      </w:r>
    </w:p>
    <w:p w14:paraId="4A2F02BB" w14:textId="1B0E394E" w:rsidR="00790780" w:rsidRDefault="38122CD2" w:rsidP="00030B18">
      <w:pPr>
        <w:pStyle w:val="EPRIBulletedList"/>
        <w:rPr>
          <w:lang w:val="en-IE"/>
        </w:rPr>
      </w:pPr>
      <w:r w:rsidRPr="38122CD2">
        <w:rPr>
          <w:lang w:val="en-IE"/>
        </w:rPr>
        <w:t>Operate the system resiliently</w:t>
      </w:r>
    </w:p>
    <w:p w14:paraId="37486D49" w14:textId="7B1405CA" w:rsidR="005C2011" w:rsidRPr="00790780" w:rsidRDefault="38122CD2" w:rsidP="00030B18">
      <w:pPr>
        <w:pStyle w:val="EPRIBulletedList"/>
        <w:rPr>
          <w:lang w:val="en-IE"/>
        </w:rPr>
      </w:pPr>
      <w:r w:rsidRPr="38122CD2">
        <w:rPr>
          <w:lang w:val="en-IE"/>
        </w:rPr>
        <w:t>Operate the system sustainably</w:t>
      </w:r>
    </w:p>
    <w:p w14:paraId="70956527" w14:textId="77777777" w:rsidR="005C2011" w:rsidRPr="007905B6" w:rsidRDefault="38122CD2" w:rsidP="005C2011">
      <w:pPr>
        <w:pStyle w:val="EPRIBulletedList"/>
        <w:rPr>
          <w:lang w:val="en-IE"/>
        </w:rPr>
      </w:pPr>
      <w:r w:rsidRPr="38122CD2">
        <w:rPr>
          <w:lang w:val="en-IE"/>
        </w:rPr>
        <w:t>Operate the system economically</w:t>
      </w:r>
    </w:p>
    <w:p w14:paraId="2E568EFE" w14:textId="3E53A60F" w:rsidR="005C2011" w:rsidRPr="007905B6" w:rsidRDefault="38122CD2" w:rsidP="005C2011">
      <w:pPr>
        <w:pStyle w:val="EPRIBulletedList"/>
        <w:rPr>
          <w:rFonts w:eastAsiaTheme="minorEastAsia"/>
          <w:lang w:val="en-IE"/>
        </w:rPr>
      </w:pPr>
      <w:r w:rsidRPr="38122CD2">
        <w:rPr>
          <w:lang w:val="en-IE"/>
        </w:rPr>
        <w:t>Facilitate network development</w:t>
      </w:r>
    </w:p>
    <w:p w14:paraId="1339BF73" w14:textId="2DC6D939" w:rsidR="00790780" w:rsidRDefault="050A275B" w:rsidP="00790780">
      <w:pPr>
        <w:jc w:val="both"/>
      </w:pPr>
      <w:r>
        <w:t xml:space="preserve">The </w:t>
      </w:r>
      <w:r w:rsidRPr="009A67AE">
        <w:rPr>
          <w:i/>
          <w:iCs/>
        </w:rPr>
        <w:t xml:space="preserve">Facilitate network development </w:t>
      </w:r>
      <w:r>
        <w:t>purpose involves the process of supporting outage</w:t>
      </w:r>
      <w:r w:rsidR="003E4FC8">
        <w:t>s</w:t>
      </w:r>
      <w:r>
        <w:t xml:space="preserve"> for capital projects for network expansion. It can also serve the purpose of informing network planning of gaps in the network, although this is not a direct purpose of control rooms and can be carried out by analysis of the system data</w:t>
      </w:r>
      <w:r w:rsidR="003E4FC8">
        <w:t xml:space="preserve"> offline. </w:t>
      </w:r>
    </w:p>
    <w:p w14:paraId="24317195" w14:textId="3688841D" w:rsidR="00B25C32" w:rsidRDefault="005C2011" w:rsidP="00790780">
      <w:pPr>
        <w:jc w:val="both"/>
      </w:pPr>
      <w:r>
        <w:t>These purposes should stay relatively static through the energy transition and are not expected to change dramatically for the CROF. The purposes are impacted by external drivers, such as the energy transition goals outlined in section 1</w:t>
      </w:r>
      <w:r w:rsidR="00FE328B">
        <w:t xml:space="preserve">. The model is adaptable and scalable so that new or refined purpose can eb easily accommodated. </w:t>
      </w:r>
    </w:p>
    <w:p w14:paraId="4EE6B961" w14:textId="7F5B9CCD" w:rsidR="005C2011" w:rsidRDefault="00790780" w:rsidP="004B25D2">
      <w:pPr>
        <w:pStyle w:val="Heading3"/>
      </w:pPr>
      <w:bookmarkStart w:id="45" w:name="_Toc82034946"/>
      <w:r>
        <w:t xml:space="preserve">Priorities and </w:t>
      </w:r>
      <w:r w:rsidR="005C2011">
        <w:t>Key Performance Indicators (KPIs)</w:t>
      </w:r>
      <w:bookmarkEnd w:id="45"/>
    </w:p>
    <w:p w14:paraId="2EF8123F" w14:textId="229DF98B" w:rsidR="00FA4510" w:rsidRPr="007905B6" w:rsidRDefault="050A275B" w:rsidP="00790780">
      <w:pPr>
        <w:jc w:val="both"/>
        <w:rPr>
          <w:lang w:val="en-IE"/>
        </w:rPr>
      </w:pPr>
      <w:r w:rsidRPr="050A275B">
        <w:rPr>
          <w:lang w:val="en-IE"/>
        </w:rPr>
        <w:t xml:space="preserve">The second level of the functional model hierarchy, which lies below and is directly linked to the purposes, is the Priorities and KPI level. The elements at this level give a way for the purposes to be measurable and tracked either on an ongoing basis in real time or at set intervals. Each purpose must have at least one KPI, and some of the purposes are linked to many KPIs. </w:t>
      </w:r>
    </w:p>
    <w:p w14:paraId="12BDDD40" w14:textId="062AC4F4" w:rsidR="050A275B" w:rsidRDefault="050A275B" w:rsidP="050A275B">
      <w:pPr>
        <w:jc w:val="both"/>
        <w:rPr>
          <w:lang w:val="en-IE"/>
        </w:rPr>
      </w:pPr>
      <w:r w:rsidRPr="050A275B">
        <w:rPr>
          <w:lang w:val="en-IE"/>
        </w:rPr>
        <w:t>The priorities</w:t>
      </w:r>
      <w:r w:rsidR="00FE328B">
        <w:rPr>
          <w:lang w:val="en-IE"/>
        </w:rPr>
        <w:t xml:space="preserve"> and </w:t>
      </w:r>
      <w:r w:rsidRPr="050A275B">
        <w:rPr>
          <w:lang w:val="en-IE"/>
        </w:rPr>
        <w:t xml:space="preserve">KPIs identified for </w:t>
      </w:r>
      <w:r w:rsidR="00FE328B">
        <w:rPr>
          <w:lang w:val="en-IE"/>
        </w:rPr>
        <w:t xml:space="preserve">the </w:t>
      </w:r>
      <w:proofErr w:type="gramStart"/>
      <w:r w:rsidR="00FE328B">
        <w:rPr>
          <w:lang w:val="en-IE"/>
        </w:rPr>
        <w:t>CROF</w:t>
      </w:r>
      <w:proofErr w:type="gramEnd"/>
      <w:r w:rsidR="00FE328B">
        <w:rPr>
          <w:lang w:val="en-IE"/>
        </w:rPr>
        <w:t xml:space="preserve"> and </w:t>
      </w:r>
      <w:r w:rsidRPr="050A275B">
        <w:rPr>
          <w:lang w:val="en-IE"/>
        </w:rPr>
        <w:t>transmission system operations are:</w:t>
      </w:r>
    </w:p>
    <w:p w14:paraId="5A96C048" w14:textId="04315A66" w:rsidR="00FA4510" w:rsidRPr="007905B6" w:rsidRDefault="38122CD2" w:rsidP="00FA4510">
      <w:pPr>
        <w:pStyle w:val="EPRIBulletedList"/>
        <w:rPr>
          <w:lang w:val="en-IE"/>
        </w:rPr>
      </w:pPr>
      <w:r w:rsidRPr="38122CD2">
        <w:rPr>
          <w:lang w:val="en-IE"/>
        </w:rPr>
        <w:t>Optimise operation of assets within electrical limits</w:t>
      </w:r>
    </w:p>
    <w:p w14:paraId="645B7587" w14:textId="203117D3" w:rsidR="00FA4510" w:rsidRPr="007905B6" w:rsidRDefault="38122CD2" w:rsidP="00FA4510">
      <w:pPr>
        <w:pStyle w:val="EPRIBulletedList"/>
        <w:rPr>
          <w:lang w:val="en-IE"/>
        </w:rPr>
      </w:pPr>
      <w:r w:rsidRPr="38122CD2">
        <w:rPr>
          <w:lang w:val="en-IE"/>
        </w:rPr>
        <w:t>Optimise operation of assets operated within physical limits</w:t>
      </w:r>
    </w:p>
    <w:p w14:paraId="23B8A10C" w14:textId="6070505B" w:rsidR="00FA4510" w:rsidRPr="007905B6" w:rsidRDefault="00FE328B" w:rsidP="00FA4510">
      <w:pPr>
        <w:pStyle w:val="EPRIBulletedList"/>
        <w:rPr>
          <w:lang w:val="en-IE"/>
        </w:rPr>
      </w:pPr>
      <w:r w:rsidRPr="00FE328B">
        <w:rPr>
          <w:noProof/>
        </w:rPr>
        <w:lastRenderedPageBreak/>
        <w:drawing>
          <wp:anchor distT="0" distB="0" distL="114300" distR="114300" simplePos="0" relativeHeight="251765770" behindDoc="0" locked="0" layoutInCell="1" allowOverlap="1" wp14:anchorId="16A42988" wp14:editId="7C35E8C5">
            <wp:simplePos x="0" y="0"/>
            <wp:positionH relativeFrom="page">
              <wp:align>right</wp:align>
            </wp:positionH>
            <wp:positionV relativeFrom="paragraph">
              <wp:posOffset>0</wp:posOffset>
            </wp:positionV>
            <wp:extent cx="6503670" cy="4220845"/>
            <wp:effectExtent l="0" t="0" r="0" b="8255"/>
            <wp:wrapSquare wrapText="bothSides"/>
            <wp:docPr id="32" name="Picture 32" descr="Work domain analysis showing the links between the purposes and the priorities in the diagra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Picture 32" descr="Work domain analysis showing the links between the purposes and the priorities in the diagram"/>
                    <pic:cNvPicPr/>
                  </pic:nvPicPr>
                  <pic:blipFill>
                    <a:blip r:embed="rId35">
                      <a:extLst>
                        <a:ext uri="{28A0092B-C50C-407E-A947-70E740481C1C}">
                          <a14:useLocalDpi xmlns:a14="http://schemas.microsoft.com/office/drawing/2010/main" val="0"/>
                        </a:ext>
                      </a:extLst>
                    </a:blip>
                    <a:stretch>
                      <a:fillRect/>
                    </a:stretch>
                  </pic:blipFill>
                  <pic:spPr>
                    <a:xfrm>
                      <a:off x="0" y="0"/>
                      <a:ext cx="6516055" cy="4228908"/>
                    </a:xfrm>
                    <a:prstGeom prst="rect">
                      <a:avLst/>
                    </a:prstGeom>
                  </pic:spPr>
                </pic:pic>
              </a:graphicData>
            </a:graphic>
            <wp14:sizeRelH relativeFrom="margin">
              <wp14:pctWidth>0</wp14:pctWidth>
            </wp14:sizeRelH>
            <wp14:sizeRelV relativeFrom="margin">
              <wp14:pctHeight>0</wp14:pctHeight>
            </wp14:sizeRelV>
          </wp:anchor>
        </w:drawing>
      </w:r>
      <w:r w:rsidR="38122CD2" w:rsidRPr="38122CD2">
        <w:rPr>
          <w:lang w:val="en-IE"/>
        </w:rPr>
        <w:t>Minimise power quality issues</w:t>
      </w:r>
    </w:p>
    <w:p w14:paraId="7D071D80" w14:textId="770A4667" w:rsidR="00FA4510" w:rsidRPr="007905B6" w:rsidRDefault="38122CD2" w:rsidP="00FA4510">
      <w:pPr>
        <w:pStyle w:val="EPRIBulletedList"/>
        <w:rPr>
          <w:lang w:val="en-IE"/>
        </w:rPr>
      </w:pPr>
      <w:r w:rsidRPr="38122CD2">
        <w:rPr>
          <w:lang w:val="en-IE"/>
        </w:rPr>
        <w:t>Minimise system stability issues</w:t>
      </w:r>
    </w:p>
    <w:p w14:paraId="4A916760" w14:textId="198B340D" w:rsidR="00FA4510" w:rsidRPr="007905B6" w:rsidRDefault="38122CD2" w:rsidP="00FA4510">
      <w:pPr>
        <w:pStyle w:val="EPRIBulletedList"/>
        <w:rPr>
          <w:lang w:val="en-IE"/>
        </w:rPr>
      </w:pPr>
      <w:r w:rsidRPr="38122CD2">
        <w:rPr>
          <w:lang w:val="en-IE"/>
        </w:rPr>
        <w:t>System complies with security criteria</w:t>
      </w:r>
    </w:p>
    <w:p w14:paraId="4737B3ED" w14:textId="0608B6F9" w:rsidR="00FA4510" w:rsidRPr="007905B6" w:rsidRDefault="38122CD2" w:rsidP="00FA4510">
      <w:pPr>
        <w:pStyle w:val="EPRIBulletedList"/>
        <w:rPr>
          <w:lang w:val="en-IE"/>
        </w:rPr>
      </w:pPr>
      <w:r w:rsidRPr="38122CD2">
        <w:rPr>
          <w:lang w:val="en-IE"/>
        </w:rPr>
        <w:t>Reserves comply with security criteria</w:t>
      </w:r>
    </w:p>
    <w:p w14:paraId="3EFE7413" w14:textId="0BD6B263" w:rsidR="00FA4510" w:rsidRPr="007905B6" w:rsidRDefault="38122CD2" w:rsidP="00FA4510">
      <w:pPr>
        <w:pStyle w:val="EPRIBulletedList"/>
        <w:rPr>
          <w:lang w:val="en-IE"/>
        </w:rPr>
      </w:pPr>
      <w:r w:rsidRPr="38122CD2">
        <w:rPr>
          <w:lang w:val="en-IE"/>
        </w:rPr>
        <w:t>Frequency within limits</w:t>
      </w:r>
    </w:p>
    <w:p w14:paraId="42B7C2BC" w14:textId="5B11D6D6" w:rsidR="00FA4510" w:rsidRPr="007905B6" w:rsidRDefault="38122CD2" w:rsidP="00FA4510">
      <w:pPr>
        <w:pStyle w:val="EPRIBulletedList"/>
        <w:rPr>
          <w:lang w:val="en-IE"/>
        </w:rPr>
      </w:pPr>
      <w:r w:rsidRPr="38122CD2">
        <w:rPr>
          <w:lang w:val="en-IE"/>
        </w:rPr>
        <w:t>IT Infrastructure, internal &amp; external interfaces operational</w:t>
      </w:r>
    </w:p>
    <w:p w14:paraId="5C07FD3F" w14:textId="74B92BFD" w:rsidR="00FA4510" w:rsidRPr="007905B6" w:rsidRDefault="38122CD2" w:rsidP="00FA4510">
      <w:pPr>
        <w:pStyle w:val="EPRIBulletedList"/>
        <w:rPr>
          <w:lang w:val="en-IE"/>
        </w:rPr>
      </w:pPr>
      <w:r w:rsidRPr="38122CD2">
        <w:rPr>
          <w:lang w:val="en-IE"/>
        </w:rPr>
        <w:t xml:space="preserve">Minimize balancing / redispatch costs and prices </w:t>
      </w:r>
    </w:p>
    <w:p w14:paraId="2CD0724B" w14:textId="1BC2C64E" w:rsidR="00FA4510" w:rsidRPr="007905B6" w:rsidRDefault="38122CD2" w:rsidP="00FA4510">
      <w:pPr>
        <w:pStyle w:val="EPRIBulletedList"/>
        <w:rPr>
          <w:lang w:val="en-IE"/>
        </w:rPr>
      </w:pPr>
      <w:r w:rsidRPr="38122CD2">
        <w:rPr>
          <w:lang w:val="en-IE"/>
        </w:rPr>
        <w:t xml:space="preserve">Minimize unserved energy </w:t>
      </w:r>
    </w:p>
    <w:p w14:paraId="53BD82E2" w14:textId="43AC601E" w:rsidR="00FA4510" w:rsidRDefault="38122CD2" w:rsidP="00FA4510">
      <w:pPr>
        <w:pStyle w:val="EPRIBulletedList"/>
        <w:rPr>
          <w:lang w:val="en-IE"/>
        </w:rPr>
      </w:pPr>
      <w:r w:rsidRPr="38122CD2">
        <w:rPr>
          <w:lang w:val="en-IE"/>
        </w:rPr>
        <w:t>Minimise renewable curtailments and constraints</w:t>
      </w:r>
    </w:p>
    <w:p w14:paraId="2852F790" w14:textId="29C6C2A2" w:rsidR="00FA4510" w:rsidRPr="007905B6" w:rsidRDefault="38122CD2" w:rsidP="00FA4510">
      <w:pPr>
        <w:pStyle w:val="EPRIBulletedList"/>
        <w:rPr>
          <w:lang w:val="en-IE"/>
        </w:rPr>
      </w:pPr>
      <w:r w:rsidRPr="38122CD2">
        <w:rPr>
          <w:lang w:val="en-IE"/>
        </w:rPr>
        <w:t>Interconnector flows on schedule</w:t>
      </w:r>
    </w:p>
    <w:p w14:paraId="2DE2D2CC" w14:textId="2166024F" w:rsidR="38122CD2" w:rsidRDefault="38122CD2" w:rsidP="38122CD2">
      <w:pPr>
        <w:pStyle w:val="EPRIBulletedList"/>
        <w:rPr>
          <w:rFonts w:asciiTheme="minorHAnsi" w:eastAsiaTheme="minorEastAsia" w:hAnsiTheme="minorHAnsi" w:cstheme="minorBidi"/>
          <w:lang w:val="en-IE"/>
        </w:rPr>
      </w:pPr>
      <w:r w:rsidRPr="38122CD2">
        <w:rPr>
          <w:lang w:val="en-IE"/>
        </w:rPr>
        <w:t>Safe system access granted and controlled for works</w:t>
      </w:r>
    </w:p>
    <w:p w14:paraId="2B22E421" w14:textId="584FBEA8" w:rsidR="00FA4510" w:rsidRDefault="38122CD2" w:rsidP="00FA4510">
      <w:pPr>
        <w:pStyle w:val="EPRIBulletedList"/>
        <w:rPr>
          <w:lang w:val="en-IE"/>
        </w:rPr>
      </w:pPr>
      <w:r w:rsidRPr="38122CD2">
        <w:rPr>
          <w:lang w:val="en-IE"/>
        </w:rPr>
        <w:t>Outages (Trans and Gen) proceed as planned</w:t>
      </w:r>
    </w:p>
    <w:p w14:paraId="106292DB" w14:textId="3C6BB4C5" w:rsidR="00C720DA" w:rsidRPr="007905B6" w:rsidRDefault="38122CD2" w:rsidP="00FA4510">
      <w:pPr>
        <w:pStyle w:val="EPRIBulletedList"/>
        <w:rPr>
          <w:rFonts w:asciiTheme="minorHAnsi" w:eastAsiaTheme="minorEastAsia" w:hAnsiTheme="minorHAnsi" w:cstheme="minorBidi"/>
          <w:lang w:val="en-IE"/>
        </w:rPr>
      </w:pPr>
      <w:r w:rsidRPr="38122CD2">
        <w:rPr>
          <w:lang w:val="en-IE"/>
        </w:rPr>
        <w:t xml:space="preserve">Minimize lost time accidents </w:t>
      </w:r>
    </w:p>
    <w:p w14:paraId="398208E2" w14:textId="3EF7121E" w:rsidR="00C720DA" w:rsidRPr="007905B6" w:rsidRDefault="00FE328B" w:rsidP="00FA4510">
      <w:pPr>
        <w:pStyle w:val="EPRIBulletedList"/>
        <w:rPr>
          <w:lang w:val="en-IE"/>
        </w:rPr>
      </w:pPr>
      <w:r>
        <w:rPr>
          <w:noProof/>
        </w:rPr>
        <mc:AlternateContent>
          <mc:Choice Requires="wps">
            <w:drawing>
              <wp:anchor distT="0" distB="0" distL="114300" distR="114300" simplePos="0" relativeHeight="251770890" behindDoc="0" locked="0" layoutInCell="1" allowOverlap="1" wp14:anchorId="1B41C0ED" wp14:editId="13AD0872">
                <wp:simplePos x="0" y="0"/>
                <wp:positionH relativeFrom="column">
                  <wp:posOffset>7007860</wp:posOffset>
                </wp:positionH>
                <wp:positionV relativeFrom="paragraph">
                  <wp:posOffset>209829</wp:posOffset>
                </wp:positionV>
                <wp:extent cx="1038758" cy="299923"/>
                <wp:effectExtent l="0" t="0" r="28575" b="24130"/>
                <wp:wrapNone/>
                <wp:docPr id="44" name="Rectangle: Rounded Corners 44"/>
                <wp:cNvGraphicFramePr/>
                <a:graphic xmlns:a="http://schemas.openxmlformats.org/drawingml/2006/main">
                  <a:graphicData uri="http://schemas.microsoft.com/office/word/2010/wordprocessingShape">
                    <wps:wsp>
                      <wps:cNvSpPr/>
                      <wps:spPr bwMode="auto">
                        <a:xfrm>
                          <a:off x="0" y="0"/>
                          <a:ext cx="1038758" cy="299923"/>
                        </a:xfrm>
                        <a:prstGeom prst="roundRect">
                          <a:avLst/>
                        </a:prstGeom>
                        <a:solidFill>
                          <a:srgbClr val="F080E5"/>
                        </a:solidFill>
                        <a:ln w="9525" cap="flat" cmpd="sng" algn="ctr">
                          <a:solidFill>
                            <a:schemeClr val="tx1"/>
                          </a:solidFill>
                          <a:prstDash val="solid"/>
                          <a:round/>
                          <a:headEnd type="none" w="med" len="med"/>
                          <a:tailEnd type="none" w="med" len="med"/>
                        </a:ln>
                        <a:effectLst/>
                      </wps:spPr>
                      <wps:txbx>
                        <w:txbxContent>
                          <w:p w14:paraId="2AE7EAB8" w14:textId="49072C1A" w:rsidR="00292F92" w:rsidRPr="00FE328B" w:rsidRDefault="00292F92" w:rsidP="00FE328B">
                            <w:pPr>
                              <w:jc w:val="center"/>
                              <w:rPr>
                                <w:lang w:val="en-US"/>
                              </w:rPr>
                            </w:pPr>
                            <w:r>
                              <w:rPr>
                                <w:lang w:val="en-US"/>
                              </w:rPr>
                              <w:t>Priorities/KPI</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B41C0ED" id="Rectangle: Rounded Corners 44" o:spid="_x0000_s1047" style="position:absolute;left:0;text-align:left;margin-left:551.8pt;margin-top:16.5pt;width:81.8pt;height:23.6pt;z-index:25177089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ycAOrwIAAG8FAAAOAAAAZHJzL2Uyb0RvYy54bWysVEtv2zAMvg/YfxB0X+24ydYYdYogbYYB&#10;XVu0HXpmJPkByJImKbGzXz9KdtLHehiGXQRSpPj4+FHnF30ryU5Y12hV0MlJSolQTPNGVQX98bj+&#10;dEaJ86A4SK1EQffC0YvFxw/nnclFpmstubAEgyiXd6agtfcmTxLHatGCO9FGKDSW2rbgUbVVwi10&#10;GL2VSZamn5NOW26sZsI5vL0cjHQR45elYP62LJ3wRBYUa/PxtPHchDNZnENeWTB1w8Yy4B+qaKFR&#10;mPQY6hI8kK1t/gjVNsxqp0t/wnSb6LJsmIg9YDeT9E03DzUYEXtBcJw5wuT+X1h2s7uzpOEFnU4p&#10;UdDijO4RNVCVFDm511vFBScrbRUOmaATItYZl+PDB3NnR82hSDbdd83xPWy9jmD0pW0DKNgm6SPm&#10;+yPmoveE4eUkPT37MkOWMLRl8/k8Ow0pEsgPr411/qvQLQlCQW0oKZQYU8Du2vnB/+AXMjotG75u&#10;pIyKrTYrackOkATr9Cy9mo0pXrlJRbqCzmfZDIsB5GIpwaPYGkTHqYoSkBWSnHkbU796HAkrjll8&#10;P3kvRSjxElw9lBIDBDfIY1NRqgXwK8WJ3xuEUuHS0FBWKzglUmD6IEVPD438G0+EUqqQRMR9GPEK&#10;MwxTG6bp+00fWZDFuoNxo/keh2r1sDPOsHWD5V+D83dgcUlwnXDx/S0epdRYox4lSmptf713H/yR&#10;u2jFpnDpENefW7DYovymkNXzyXQatjQq09mXDBX70rJ5aVHbdqVxpBP8YgyLYvD38iCWVrdP+D8s&#10;Q1Y0gWKYe5jgqKz88BngD8PEchndcDMN+Gv1YFgIHqALg3vsn8CakYUe+XujDwsK+RseDr7hpdJL&#10;XIeyiSR9xhUZHhTc6sj18QcK38ZLPXo9/5OL3wAAAP//AwBQSwMEFAAGAAgAAAAhAIyECOrgAAAA&#10;CwEAAA8AAABkcnMvZG93bnJldi54bWxMj0FPg0AQhe8m/ofNmHizu4ChDbI01cSDWk2sJl4XGIGU&#10;nSXsFvDfOz3p8WW+vPlevl1sLyYcfedIQ7RSIJAqV3fUaPj8eLzZgPDBUG16R6jhBz1si8uL3GS1&#10;m+kdp0NoBJeQz4yGNoQhk9JXLVrjV25A4tu3G60JHMdG1qOZudz2MlYqldZ0xB9aM+BDi9XxcLIa&#10;mqO/3ZdfURSe92/r+6eXnZ9eZ62vr5bdHYiAS/iD4azP6lCwU+lOVHvRc45UkjKrIUl41JmI03UM&#10;otSwUTHIIpf/NxS/AAAA//8DAFBLAQItABQABgAIAAAAIQC2gziS/gAAAOEBAAATAAAAAAAAAAAA&#10;AAAAAAAAAABbQ29udGVudF9UeXBlc10ueG1sUEsBAi0AFAAGAAgAAAAhADj9If/WAAAAlAEAAAsA&#10;AAAAAAAAAAAAAAAALwEAAF9yZWxzLy5yZWxzUEsBAi0AFAAGAAgAAAAhANfJwA6vAgAAbwUAAA4A&#10;AAAAAAAAAAAAAAAALgIAAGRycy9lMm9Eb2MueG1sUEsBAi0AFAAGAAgAAAAhAIyECOrgAAAACwEA&#10;AA8AAAAAAAAAAAAAAAAACQUAAGRycy9kb3ducmV2LnhtbFBLBQYAAAAABAAEAPMAAAAWBgAAAAA=&#10;" fillcolor="#f080e5" strokecolor="black [3213]">
                <v:textbox>
                  <w:txbxContent>
                    <w:p w14:paraId="2AE7EAB8" w14:textId="49072C1A" w:rsidR="00292F92" w:rsidRPr="00FE328B" w:rsidRDefault="00292F92" w:rsidP="00FE328B">
                      <w:pPr>
                        <w:jc w:val="center"/>
                        <w:rPr>
                          <w:lang w:val="en-US"/>
                        </w:rPr>
                      </w:pPr>
                      <w:r>
                        <w:rPr>
                          <w:lang w:val="en-US"/>
                        </w:rPr>
                        <w:t>Priorities/KPI</w:t>
                      </w:r>
                    </w:p>
                  </w:txbxContent>
                </v:textbox>
              </v:roundrect>
            </w:pict>
          </mc:Fallback>
        </mc:AlternateContent>
      </w:r>
      <w:r>
        <w:rPr>
          <w:noProof/>
        </w:rPr>
        <mc:AlternateContent>
          <mc:Choice Requires="wps">
            <w:drawing>
              <wp:anchor distT="0" distB="0" distL="114300" distR="114300" simplePos="0" relativeHeight="251768842" behindDoc="0" locked="0" layoutInCell="1" allowOverlap="1" wp14:anchorId="07B5BF17" wp14:editId="68905308">
                <wp:simplePos x="0" y="0"/>
                <wp:positionH relativeFrom="column">
                  <wp:posOffset>6113780</wp:posOffset>
                </wp:positionH>
                <wp:positionV relativeFrom="paragraph">
                  <wp:posOffset>231140</wp:posOffset>
                </wp:positionV>
                <wp:extent cx="767715" cy="299720"/>
                <wp:effectExtent l="0" t="0" r="13335" b="24130"/>
                <wp:wrapNone/>
                <wp:docPr id="39" name="Rectangle: Rounded Corners 39"/>
                <wp:cNvGraphicFramePr/>
                <a:graphic xmlns:a="http://schemas.openxmlformats.org/drawingml/2006/main">
                  <a:graphicData uri="http://schemas.microsoft.com/office/word/2010/wordprocessingShape">
                    <wps:wsp>
                      <wps:cNvSpPr/>
                      <wps:spPr bwMode="auto">
                        <a:xfrm>
                          <a:off x="0" y="0"/>
                          <a:ext cx="767715" cy="29972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wps:spPr>
                      <wps:txbx>
                        <w:txbxContent>
                          <w:p w14:paraId="4AD57AD0" w14:textId="328B2EB6" w:rsidR="00292F92" w:rsidRPr="00FE328B" w:rsidRDefault="00292F92" w:rsidP="00FE328B">
                            <w:pPr>
                              <w:jc w:val="center"/>
                              <w:rPr>
                                <w:lang w:val="en-US"/>
                              </w:rPr>
                            </w:pPr>
                            <w:r w:rsidRPr="00FE328B">
                              <w:rPr>
                                <w:lang w:val="en-US"/>
                              </w:rPr>
                              <w:t>Purposes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7B5BF17" id="Rectangle: Rounded Corners 39" o:spid="_x0000_s1048" style="position:absolute;left:0;text-align:left;margin-left:481.4pt;margin-top:18.2pt;width:60.45pt;height:23.6pt;z-index:2517688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BwYWwAIAAJEFAAAOAAAAZHJzL2Uyb0RvYy54bWysVE1v2zAMvQ/YfxB0X51kTbMYdYogXYcB&#10;XVu0HXpmZDk2IEuapCTOfv2e5CT92A7DsItAiRQ/Hh95ftG1im2k843RBR+eDDiTWpiy0auCf3+8&#10;+vCJMx9Il6SMlgXfSc8vZu/fnW9tLkemNqqUjsGJ9vnWFrwOweZZ5kUtW/InxkoNZWVcSwFXt8pK&#10;R1t4b1U2GgzOsq1xpXVGSO/xetkr+Sz5ryopwm1VeRmYKjhyC+l06VzGM5udU75yZOtG7NOgf8ii&#10;pUYj6NHVJQVia9f85qpthDPeVOFEmDYzVdUImWpANcPBm2oearIy1QJwvD3C5P+fW3GzuXOsKQv+&#10;ccqZphY9ugdqpFdK5uzerHUpS7YwTqPJDEZAbGt9jo8P9s7tbx4iW26/mRL/aR1MAqOrXBtBQZms&#10;S5jvjpjLLjCBx8nZZDIccyagGk2nk1HqSUb54bN1PnyRpmVRKLiLGcUMUwTaXPuAHGB/sIsBvVFN&#10;edUolS6RS3KhHNsQWLBcDdNXtW6Rbv82HQ8Gh7iJetE8eX3lSWm2Lfh0PIr5EthaKQoQWwv8vF5x&#10;RmqFMRDBpRCvPh/99iFDN4xQIvFXVrGKS/J1b5RUPUdT3fhAeS2p/KxLFnYWYGuMFY9ptbLkTEmE&#10;j1KyDNSov7FEEkpH1zJNzB7S2OXY177foVt2iSejUXQelUtT7tB2Z/qp8lZcNUj/mny4I4cxwsBh&#10;NYRbHJUyyNHsJc5q437+6T3ag93QoiiMJXD9sSaHEtVXDd5Ph6encY7T5XQc6cLcS83ypUav24VB&#10;z4dYQlYkMdoHdRArZ9onbJB5jAoVaYHYfQf3l0Xo1wV2kJDzeTLD7FoK1/rBiug8Qhcb99g9kbN7&#10;ogYw/MYcRpjyN1TtbeNPbeYYmKpJPH7GFdyIF8x9Ysl+R8XF8vKerJ436ewXAAAA//8DAFBLAwQU&#10;AAYACAAAACEA3aAs7t8AAAAKAQAADwAAAGRycy9kb3ducmV2LnhtbEyPwU7DMBBE70j8g7VI3KhD&#10;U1ITsqkQacWFC20/wI1NEiVeR7bbhL/HPdHjaEYzb4rNbAZ20c53lhCeFwkwTbVVHTUIx8PuSQDz&#10;QZKSgyWN8Ks9bMr7u0Lmyk70rS/70LBYQj6XCG0IY865r1ttpF/YUVP0fqwzMkTpGq6cnGK5Gfgy&#10;STJuZEdxoZWj/mh13e/PBqFabatp2+/ES+8OYt1Un1/HkRAfH+b3N2BBz+E/DFf8iA5lZDrZMynP&#10;BoTXbBnRA0KarYBdA4lI18BOCCLNgJcFv71Q/gEAAP//AwBQSwECLQAUAAYACAAAACEAtoM4kv4A&#10;AADhAQAAEwAAAAAAAAAAAAAAAAAAAAAAW0NvbnRlbnRfVHlwZXNdLnhtbFBLAQItABQABgAIAAAA&#10;IQA4/SH/1gAAAJQBAAALAAAAAAAAAAAAAAAAAC8BAABfcmVscy8ucmVsc1BLAQItABQABgAIAAAA&#10;IQDQBwYWwAIAAJEFAAAOAAAAAAAAAAAAAAAAAC4CAABkcnMvZTJvRG9jLnhtbFBLAQItABQABgAI&#10;AAAAIQDdoCzu3wAAAAoBAAAPAAAAAAAAAAAAAAAAABoFAABkcnMvZG93bnJldi54bWxQSwUGAAAA&#10;AAQABADzAAAAJgYAAAAA&#10;" fillcolor="#f2f2f2 [3052]" strokecolor="black [3213]">
                <v:textbox>
                  <w:txbxContent>
                    <w:p w14:paraId="4AD57AD0" w14:textId="328B2EB6" w:rsidR="00292F92" w:rsidRPr="00FE328B" w:rsidRDefault="00292F92" w:rsidP="00FE328B">
                      <w:pPr>
                        <w:jc w:val="center"/>
                        <w:rPr>
                          <w:lang w:val="en-US"/>
                        </w:rPr>
                      </w:pPr>
                      <w:r w:rsidRPr="00FE328B">
                        <w:rPr>
                          <w:lang w:val="en-US"/>
                        </w:rPr>
                        <w:t>Purposes</w:t>
                      </w:r>
                    </w:p>
                  </w:txbxContent>
                </v:textbox>
              </v:roundrect>
            </w:pict>
          </mc:Fallback>
        </mc:AlternateContent>
      </w:r>
      <w:r>
        <w:rPr>
          <w:noProof/>
        </w:rPr>
        <mc:AlternateContent>
          <mc:Choice Requires="wps">
            <w:drawing>
              <wp:anchor distT="0" distB="0" distL="114300" distR="114300" simplePos="0" relativeHeight="251767818" behindDoc="0" locked="0" layoutInCell="1" allowOverlap="1" wp14:anchorId="39558974" wp14:editId="4B9F630D">
                <wp:simplePos x="0" y="0"/>
                <wp:positionH relativeFrom="page">
                  <wp:align>right</wp:align>
                </wp:positionH>
                <wp:positionV relativeFrom="paragraph">
                  <wp:posOffset>220929</wp:posOffset>
                </wp:positionV>
                <wp:extent cx="6328410" cy="635"/>
                <wp:effectExtent l="0" t="0" r="0" b="0"/>
                <wp:wrapSquare wrapText="bothSides"/>
                <wp:docPr id="36" name="Text Box 36"/>
                <wp:cNvGraphicFramePr/>
                <a:graphic xmlns:a="http://schemas.openxmlformats.org/drawingml/2006/main">
                  <a:graphicData uri="http://schemas.microsoft.com/office/word/2010/wordprocessingShape">
                    <wps:wsp>
                      <wps:cNvSpPr txBox="1"/>
                      <wps:spPr>
                        <a:xfrm>
                          <a:off x="0" y="0"/>
                          <a:ext cx="6328410" cy="635"/>
                        </a:xfrm>
                        <a:prstGeom prst="rect">
                          <a:avLst/>
                        </a:prstGeom>
                        <a:solidFill>
                          <a:prstClr val="white"/>
                        </a:solidFill>
                        <a:ln>
                          <a:noFill/>
                        </a:ln>
                      </wps:spPr>
                      <wps:txbx>
                        <w:txbxContent>
                          <w:p w14:paraId="2FF44B56" w14:textId="60BD0138" w:rsidR="00292F92" w:rsidRPr="00FB47AF" w:rsidRDefault="00292F92" w:rsidP="00FE328B">
                            <w:pPr>
                              <w:pStyle w:val="Caption"/>
                              <w:rPr>
                                <w:rFonts w:ascii="Times New Roman" w:eastAsia="Times New Roman" w:hAnsi="Times New Roman" w:cs="Times New Roman"/>
                                <w:sz w:val="24"/>
                                <w:szCs w:val="24"/>
                                <w:lang w:val="en-US"/>
                              </w:rPr>
                            </w:pPr>
                            <w:r>
                              <w:t xml:space="preserve">Figure </w:t>
                            </w:r>
                            <w:r>
                              <w:fldChar w:fldCharType="begin"/>
                            </w:r>
                            <w:r>
                              <w:instrText>STYLEREF 1 \s</w:instrText>
                            </w:r>
                            <w:r>
                              <w:fldChar w:fldCharType="separate"/>
                            </w:r>
                            <w:r w:rsidR="0068263C">
                              <w:rPr>
                                <w:noProof/>
                              </w:rPr>
                              <w:t>3</w:t>
                            </w:r>
                            <w:r>
                              <w:fldChar w:fldCharType="end"/>
                            </w:r>
                            <w:r>
                              <w:noBreakHyphen/>
                            </w:r>
                            <w:r>
                              <w:fldChar w:fldCharType="begin"/>
                            </w:r>
                            <w:r>
                              <w:instrText>SEQ Figure \* ARABIC \s 1</w:instrText>
                            </w:r>
                            <w:r>
                              <w:fldChar w:fldCharType="separate"/>
                            </w:r>
                            <w:r w:rsidR="0068263C">
                              <w:rPr>
                                <w:noProof/>
                              </w:rPr>
                              <w:t>2</w:t>
                            </w:r>
                            <w:r>
                              <w:fldChar w:fldCharType="end"/>
                            </w:r>
                            <w:r>
                              <w:t xml:space="preserve"> </w:t>
                            </w:r>
                            <w:r w:rsidRPr="000F61F7">
                              <w:t>Link between the purposes and KPIs of CROF</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39558974" id="Text Box 36" o:spid="_x0000_s1049" type="#_x0000_t202" style="position:absolute;left:0;text-align:left;margin-left:447.1pt;margin-top:17.4pt;width:498.3pt;height:.05pt;z-index:251767818;visibility:visible;mso-wrap-style:square;mso-wrap-distance-left:9pt;mso-wrap-distance-top:0;mso-wrap-distance-right:9pt;mso-wrap-distance-bottom:0;mso-position-horizontal:right;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gx6TMAIAAGcEAAAOAAAAZHJzL2Uyb0RvYy54bWysVE1v2zAMvQ/YfxB0X5yPLSiMOEWWIsOA&#10;oC2QDD0rshwLkEWNUmJnv36UHKdbt9Owi0yRFKX3HunFfdcYdlboNdiCT0ZjzpSVUGp7LPi3/ebD&#10;HWc+CFsKA1YV/KI8v1++f7doXa6mUIMpFTIqYn3euoLXIbg8y7ysVSP8CJyyFKwAGxFoi8esRNFS&#10;9cZk0/F4nrWApUOQynvyPvRBvkz1q0rJ8FRVXgVmCk5vC2nFtB7imi0XIj+icLWW12eIf3hFI7Sl&#10;S2+lHkQQ7IT6j1KNlggeqjCS0GRQVVqqhIHQTMZv0Oxq4VTCQuR4d6PJ/7+y8vH8jEyXBZ/NObOi&#10;IY32qgvsM3SMXMRP63xOaTtHiaEjP+k8+D05I+yuwiZ+CRCjODF9ubEbq0lyzmfTu48TCkmKzWef&#10;Yo3s9ahDH74oaFg0Co4kXWJUnLc+9KlDSrzJg9HlRhsTNzGwNsjOgmRuax3UtfhvWcbGXAvxVF8w&#10;erKIr8cRrdAdusTHdDaAPEB5IewIffd4JzeaLtwKH54FUrsQJhqB8ERLZaAtOFwtzmrAH3/zx3xS&#10;kaKctdR+BfffTwIVZ+arJX1jrw4GDsZhMOypWQNBndBwOZlMOoDBDGaF0LzQZKziLRQSVtJdBQ+D&#10;uQ79ENBkSbVapSTqSCfC1u6cjKUHYvfdi0B3lSWQmo8wNKbI36jT5yZ93OoUiOokXSS2Z/HKN3Vz&#10;Ev86eXFcft2nrNf/w/InAAAA//8DAFBLAwQUAAYACAAAACEAW9qoj90AAAAGAQAADwAAAGRycy9k&#10;b3ducmV2LnhtbEyPwU7DMBBE70j8g7VIXBB1oFFEQpyqquAAl4rQCzc33saBeB3FThv+nu2JHndm&#10;NPO2XM2uF0ccQ+dJwcMiAYHUeNNRq2D3+Xr/BCJETUb3nlDBLwZYVddXpS6MP9EHHuvYCi6hUGgF&#10;NsahkDI0Fp0OCz8gsXfwo9ORz7GVZtQnLne9fEySTDrdES9YPeDGYvNTT07BNv3a2rvp8PK+Tpfj&#10;227aZN9trdTtzbx+BhFxjv9hOOMzOlTMtPcTmSB6BfxIVLBMmZ/dPM8yEPuzkIOsSnmJX/0BAAD/&#10;/wMAUEsBAi0AFAAGAAgAAAAhALaDOJL+AAAA4QEAABMAAAAAAAAAAAAAAAAAAAAAAFtDb250ZW50&#10;X1R5cGVzXS54bWxQSwECLQAUAAYACAAAACEAOP0h/9YAAACUAQAACwAAAAAAAAAAAAAAAAAvAQAA&#10;X3JlbHMvLnJlbHNQSwECLQAUAAYACAAAACEAyoMekzACAABnBAAADgAAAAAAAAAAAAAAAAAuAgAA&#10;ZHJzL2Uyb0RvYy54bWxQSwECLQAUAAYACAAAACEAW9qoj90AAAAGAQAADwAAAAAAAAAAAAAAAACK&#10;BAAAZHJzL2Rvd25yZXYueG1sUEsFBgAAAAAEAAQA8wAAAJQFAAAAAA==&#10;" stroked="f">
                <v:textbox style="mso-fit-shape-to-text:t" inset="0,0,0,0">
                  <w:txbxContent>
                    <w:p w14:paraId="2FF44B56" w14:textId="60BD0138" w:rsidR="00292F92" w:rsidRPr="00FB47AF" w:rsidRDefault="00292F92" w:rsidP="00FE328B">
                      <w:pPr>
                        <w:pStyle w:val="Caption"/>
                        <w:rPr>
                          <w:rFonts w:ascii="Times New Roman" w:eastAsia="Times New Roman" w:hAnsi="Times New Roman" w:cs="Times New Roman"/>
                          <w:sz w:val="24"/>
                          <w:szCs w:val="24"/>
                          <w:lang w:val="en-US"/>
                        </w:rPr>
                      </w:pPr>
                      <w:r>
                        <w:t xml:space="preserve">Figure </w:t>
                      </w:r>
                      <w:r>
                        <w:fldChar w:fldCharType="begin"/>
                      </w:r>
                      <w:r>
                        <w:instrText>STYLEREF 1 \s</w:instrText>
                      </w:r>
                      <w:r>
                        <w:fldChar w:fldCharType="separate"/>
                      </w:r>
                      <w:r w:rsidR="0068263C">
                        <w:rPr>
                          <w:noProof/>
                        </w:rPr>
                        <w:t>3</w:t>
                      </w:r>
                      <w:r>
                        <w:fldChar w:fldCharType="end"/>
                      </w:r>
                      <w:r>
                        <w:noBreakHyphen/>
                      </w:r>
                      <w:r>
                        <w:fldChar w:fldCharType="begin"/>
                      </w:r>
                      <w:r>
                        <w:instrText>SEQ Figure \* ARABIC \s 1</w:instrText>
                      </w:r>
                      <w:r>
                        <w:fldChar w:fldCharType="separate"/>
                      </w:r>
                      <w:r w:rsidR="0068263C">
                        <w:rPr>
                          <w:noProof/>
                        </w:rPr>
                        <w:t>2</w:t>
                      </w:r>
                      <w:r>
                        <w:fldChar w:fldCharType="end"/>
                      </w:r>
                      <w:r>
                        <w:t xml:space="preserve"> </w:t>
                      </w:r>
                      <w:r w:rsidRPr="000F61F7">
                        <w:t>Link between the purposes and KPIs of CROF</w:t>
                      </w:r>
                    </w:p>
                  </w:txbxContent>
                </v:textbox>
                <w10:wrap type="square" anchorx="page"/>
              </v:shape>
            </w:pict>
          </mc:Fallback>
        </mc:AlternateContent>
      </w:r>
      <w:r w:rsidR="38122CD2" w:rsidRPr="38122CD2">
        <w:rPr>
          <w:lang w:val="en-IE"/>
        </w:rPr>
        <w:t xml:space="preserve">Minimize operator errors </w:t>
      </w:r>
    </w:p>
    <w:p w14:paraId="6BE7867C" w14:textId="68AA5662" w:rsidR="00C720DA" w:rsidRPr="007905B6" w:rsidRDefault="38122CD2" w:rsidP="00FA4510">
      <w:pPr>
        <w:pStyle w:val="EPRIBulletedList"/>
        <w:rPr>
          <w:lang w:val="en-IE"/>
        </w:rPr>
      </w:pPr>
      <w:r w:rsidRPr="38122CD2">
        <w:rPr>
          <w:lang w:val="en-IE"/>
        </w:rPr>
        <w:t>Optimise staff health and well being</w:t>
      </w:r>
    </w:p>
    <w:p w14:paraId="7FA82C69" w14:textId="3F53A4E4" w:rsidR="005C2011" w:rsidRDefault="005C2011" w:rsidP="005C2011"/>
    <w:p w14:paraId="3F9270FA" w14:textId="42000946" w:rsidR="00626494" w:rsidRDefault="003C648B" w:rsidP="00FE328B">
      <w:pPr>
        <w:jc w:val="both"/>
      </w:pPr>
      <w:r>
        <w:fldChar w:fldCharType="begin"/>
      </w:r>
      <w:r>
        <w:instrText xml:space="preserve"> REF _Ref74824014 \h </w:instrText>
      </w:r>
      <w:r w:rsidR="00030B18">
        <w:instrText xml:space="preserve"> \* MERGEFORMAT </w:instrText>
      </w:r>
      <w:r>
        <w:fldChar w:fldCharType="separate"/>
      </w:r>
      <w:r w:rsidR="0068263C">
        <w:rPr>
          <w:b/>
          <w:bCs/>
          <w:lang w:val="en-US"/>
        </w:rPr>
        <w:t>Error! Reference source not found.</w:t>
      </w:r>
      <w:r>
        <w:fldChar w:fldCharType="end"/>
      </w:r>
      <w:r>
        <w:t xml:space="preserve"> shows the link between the </w:t>
      </w:r>
      <w:r w:rsidR="00626494">
        <w:t>CROF purposes and KPIs. Note this includes purposes and KPIs for both AEMO and the TNSPs. Separate views can also be created based on control room. The</w:t>
      </w:r>
      <w:r w:rsidR="00030B18">
        <w:t xml:space="preserve"> priorities and </w:t>
      </w:r>
      <w:r w:rsidR="00626494">
        <w:t xml:space="preserve">KPIs are likely to change or have new additions to the list throughout the energy transition. </w:t>
      </w:r>
      <w:r w:rsidR="00030B18">
        <w:t xml:space="preserve">For </w:t>
      </w:r>
      <w:r w:rsidR="00FE328B">
        <w:t>example,</w:t>
      </w:r>
      <w:r w:rsidR="00030B18">
        <w:t xml:space="preserve"> it is likely stability metrics and renewable energy use will adjust over time</w:t>
      </w:r>
      <w:r w:rsidR="00FE328B">
        <w:t xml:space="preserve"> as resources change and new market system services will also require new </w:t>
      </w:r>
      <w:r w:rsidR="00610667">
        <w:t>priorities</w:t>
      </w:r>
      <w:r w:rsidR="00FE328B">
        <w:t xml:space="preserve"> and KPIs.</w:t>
      </w:r>
    </w:p>
    <w:p w14:paraId="0A9DA2EE" w14:textId="62E1DFBB" w:rsidR="00626494" w:rsidRDefault="00626494" w:rsidP="004B25D2">
      <w:pPr>
        <w:pStyle w:val="Heading3"/>
      </w:pPr>
      <w:bookmarkStart w:id="46" w:name="_Toc82034947"/>
      <w:r>
        <w:lastRenderedPageBreak/>
        <w:t>Functions</w:t>
      </w:r>
      <w:bookmarkEnd w:id="46"/>
    </w:p>
    <w:p w14:paraId="44F52714" w14:textId="7384A8D9" w:rsidR="00626494" w:rsidRDefault="050A275B" w:rsidP="00030B18">
      <w:pPr>
        <w:jc w:val="both"/>
      </w:pPr>
      <w:r>
        <w:t xml:space="preserve">Considering the current arrangements of the responsibilities in AEMO and the TNSPs with an assessment of the needs for the CROF, four main functions are proposed for real time operations: </w:t>
      </w:r>
    </w:p>
    <w:p w14:paraId="0BE8F4F9" w14:textId="2F22E610" w:rsidR="00626494" w:rsidRDefault="00626494" w:rsidP="002104DC">
      <w:pPr>
        <w:pStyle w:val="ListParagraph"/>
        <w:numPr>
          <w:ilvl w:val="0"/>
          <w:numId w:val="8"/>
        </w:numPr>
      </w:pPr>
      <w:r>
        <w:t>Transmission Operations</w:t>
      </w:r>
    </w:p>
    <w:p w14:paraId="030AAB9C" w14:textId="40B44F63" w:rsidR="00626494" w:rsidRDefault="00626494" w:rsidP="002104DC">
      <w:pPr>
        <w:pStyle w:val="ListParagraph"/>
        <w:numPr>
          <w:ilvl w:val="0"/>
          <w:numId w:val="8"/>
        </w:numPr>
      </w:pPr>
      <w:r>
        <w:t>Balancing and Market Operations</w:t>
      </w:r>
    </w:p>
    <w:p w14:paraId="4B662729" w14:textId="6E0BEC1E" w:rsidR="00626494" w:rsidRDefault="00626494" w:rsidP="002104DC">
      <w:pPr>
        <w:pStyle w:val="ListParagraph"/>
        <w:numPr>
          <w:ilvl w:val="0"/>
          <w:numId w:val="8"/>
        </w:numPr>
      </w:pPr>
      <w:r>
        <w:t xml:space="preserve">Transmission Asset and </w:t>
      </w:r>
      <w:r w:rsidR="00030B18">
        <w:t>Interconnector</w:t>
      </w:r>
      <w:r>
        <w:t xml:space="preserve"> Management </w:t>
      </w:r>
    </w:p>
    <w:p w14:paraId="3EFEFC17" w14:textId="6DAF7BB5" w:rsidR="00626494" w:rsidRPr="00626494" w:rsidRDefault="00030B18" w:rsidP="002104DC">
      <w:pPr>
        <w:pStyle w:val="ListParagraph"/>
        <w:numPr>
          <w:ilvl w:val="0"/>
          <w:numId w:val="8"/>
        </w:numPr>
      </w:pPr>
      <w:r>
        <w:t>Reporting, ICT Systems and Resource Management</w:t>
      </w:r>
    </w:p>
    <w:p w14:paraId="323560EE" w14:textId="037CE4A9" w:rsidR="00626494" w:rsidRDefault="00626494" w:rsidP="004B25D2">
      <w:pPr>
        <w:pStyle w:val="Heading3"/>
      </w:pPr>
      <w:bookmarkStart w:id="47" w:name="_Toc82034948"/>
      <w:r>
        <w:t>Sub Functions</w:t>
      </w:r>
      <w:bookmarkEnd w:id="47"/>
    </w:p>
    <w:p w14:paraId="0E2E31B5" w14:textId="52BCACD3" w:rsidR="00626494" w:rsidRDefault="00FE328B" w:rsidP="00030B18">
      <w:pPr>
        <w:jc w:val="both"/>
      </w:pPr>
      <w:r w:rsidRPr="00FE328B">
        <w:rPr>
          <w:noProof/>
        </w:rPr>
        <w:drawing>
          <wp:anchor distT="0" distB="0" distL="114300" distR="114300" simplePos="0" relativeHeight="251771914" behindDoc="0" locked="0" layoutInCell="1" allowOverlap="1" wp14:anchorId="584573DD" wp14:editId="3E6AC52C">
            <wp:simplePos x="0" y="0"/>
            <wp:positionH relativeFrom="column">
              <wp:posOffset>3218180</wp:posOffset>
            </wp:positionH>
            <wp:positionV relativeFrom="paragraph">
              <wp:posOffset>614680</wp:posOffset>
            </wp:positionV>
            <wp:extent cx="5717540" cy="3297555"/>
            <wp:effectExtent l="0" t="0" r="0" b="0"/>
            <wp:wrapSquare wrapText="bothSides"/>
            <wp:docPr id="50" name="Picture 50" descr="Work domain analysis showing the links between the functions and sub-functions in the diagra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 name="Picture 50" descr="Work domain analysis showing the links between the functions and sub-functions in the diagram."/>
                    <pic:cNvPicPr/>
                  </pic:nvPicPr>
                  <pic:blipFill>
                    <a:blip r:embed="rId36">
                      <a:extLst>
                        <a:ext uri="{28A0092B-C50C-407E-A947-70E740481C1C}">
                          <a14:useLocalDpi xmlns:a14="http://schemas.microsoft.com/office/drawing/2010/main" val="0"/>
                        </a:ext>
                      </a:extLst>
                    </a:blip>
                    <a:stretch>
                      <a:fillRect/>
                    </a:stretch>
                  </pic:blipFill>
                  <pic:spPr>
                    <a:xfrm>
                      <a:off x="0" y="0"/>
                      <a:ext cx="5717540" cy="3297555"/>
                    </a:xfrm>
                    <a:prstGeom prst="rect">
                      <a:avLst/>
                    </a:prstGeom>
                  </pic:spPr>
                </pic:pic>
              </a:graphicData>
            </a:graphic>
            <wp14:sizeRelH relativeFrom="margin">
              <wp14:pctWidth>0</wp14:pctWidth>
            </wp14:sizeRelH>
            <wp14:sizeRelV relativeFrom="margin">
              <wp14:pctHeight>0</wp14:pctHeight>
            </wp14:sizeRelV>
          </wp:anchor>
        </w:drawing>
      </w:r>
      <w:r w:rsidR="050A275B">
        <w:t xml:space="preserve">Each of the main functions in the CROF has associated sub functions, which are a more granular definition of what operations departments and in the control room staff are required to do to execute on the purposes via the KPIs. There are 16 sub functions associated with the Australian CROF. Some are shared between different functions and so will be shared between AEMO and TNSP control rooms. The subfunctions are: </w:t>
      </w:r>
    </w:p>
    <w:p w14:paraId="797D4C44" w14:textId="578F0085" w:rsidR="003D7EBC" w:rsidRDefault="003D7EBC" w:rsidP="00FE328B">
      <w:pPr>
        <w:pStyle w:val="ListParagraph"/>
        <w:numPr>
          <w:ilvl w:val="0"/>
          <w:numId w:val="9"/>
        </w:numPr>
      </w:pPr>
      <w:r>
        <w:t>Facilitate Powerflow</w:t>
      </w:r>
    </w:p>
    <w:p w14:paraId="055FA6D5" w14:textId="412681AF" w:rsidR="003D7EBC" w:rsidRDefault="003D7EBC" w:rsidP="00FE328B">
      <w:pPr>
        <w:pStyle w:val="ListParagraph"/>
        <w:numPr>
          <w:ilvl w:val="0"/>
          <w:numId w:val="9"/>
        </w:numPr>
      </w:pPr>
      <w:r>
        <w:t>Security and Stability Assessment</w:t>
      </w:r>
      <w:r w:rsidR="00E408E6">
        <w:t xml:space="preserve"> </w:t>
      </w:r>
    </w:p>
    <w:p w14:paraId="737896B4" w14:textId="07D0B908" w:rsidR="005D0339" w:rsidRDefault="005D0339" w:rsidP="00FE328B">
      <w:pPr>
        <w:pStyle w:val="ListParagraph"/>
        <w:numPr>
          <w:ilvl w:val="0"/>
          <w:numId w:val="9"/>
        </w:numPr>
      </w:pPr>
      <w:r>
        <w:t>Interconnection Operations</w:t>
      </w:r>
      <w:r w:rsidR="00E408E6">
        <w:t xml:space="preserve"> </w:t>
      </w:r>
    </w:p>
    <w:p w14:paraId="7989B83F" w14:textId="7D49E6BE" w:rsidR="005D0339" w:rsidRDefault="005D0339" w:rsidP="00FE328B">
      <w:pPr>
        <w:pStyle w:val="ListParagraph"/>
        <w:numPr>
          <w:ilvl w:val="0"/>
          <w:numId w:val="9"/>
        </w:numPr>
      </w:pPr>
      <w:r>
        <w:t>Outage Management</w:t>
      </w:r>
      <w:r w:rsidR="00E408E6">
        <w:t xml:space="preserve"> </w:t>
      </w:r>
    </w:p>
    <w:p w14:paraId="5B728763" w14:textId="2C813662" w:rsidR="005D0339" w:rsidRDefault="005D0339" w:rsidP="00FE328B">
      <w:pPr>
        <w:pStyle w:val="ListParagraph"/>
        <w:numPr>
          <w:ilvl w:val="0"/>
          <w:numId w:val="9"/>
        </w:numPr>
      </w:pPr>
      <w:r>
        <w:t>Emergency Operations</w:t>
      </w:r>
      <w:r w:rsidR="00E408E6">
        <w:t xml:space="preserve"> </w:t>
      </w:r>
    </w:p>
    <w:p w14:paraId="4A053BCE" w14:textId="5D27AD5A" w:rsidR="005D0339" w:rsidRDefault="005D0339" w:rsidP="00FE328B">
      <w:pPr>
        <w:pStyle w:val="ListParagraph"/>
        <w:numPr>
          <w:ilvl w:val="0"/>
          <w:numId w:val="9"/>
        </w:numPr>
      </w:pPr>
      <w:r>
        <w:t>Market management</w:t>
      </w:r>
    </w:p>
    <w:p w14:paraId="68B4416C" w14:textId="63E5BE72" w:rsidR="00127300" w:rsidRDefault="005D0339" w:rsidP="00FE328B">
      <w:pPr>
        <w:pStyle w:val="ListParagraph"/>
        <w:numPr>
          <w:ilvl w:val="0"/>
          <w:numId w:val="9"/>
        </w:numPr>
      </w:pPr>
      <w:r>
        <w:t>Balancing and Flexibility</w:t>
      </w:r>
    </w:p>
    <w:p w14:paraId="56323873" w14:textId="2F1B7244" w:rsidR="005D0339" w:rsidRDefault="00127300" w:rsidP="00FE328B">
      <w:pPr>
        <w:pStyle w:val="ListParagraph"/>
        <w:numPr>
          <w:ilvl w:val="0"/>
          <w:numId w:val="9"/>
        </w:numPr>
      </w:pPr>
      <w:r>
        <w:t xml:space="preserve">Ancillary Service Management </w:t>
      </w:r>
    </w:p>
    <w:p w14:paraId="14321CEC" w14:textId="30313461" w:rsidR="005D0339" w:rsidRDefault="005D0339" w:rsidP="00FE328B">
      <w:pPr>
        <w:pStyle w:val="ListParagraph"/>
        <w:numPr>
          <w:ilvl w:val="0"/>
          <w:numId w:val="9"/>
        </w:numPr>
      </w:pPr>
      <w:r>
        <w:t xml:space="preserve">Scheduling, Capacity Assessment </w:t>
      </w:r>
    </w:p>
    <w:p w14:paraId="6A44C3FB" w14:textId="2C873509" w:rsidR="005D0339" w:rsidRDefault="005D0339" w:rsidP="00FE328B">
      <w:pPr>
        <w:pStyle w:val="ListParagraph"/>
        <w:numPr>
          <w:ilvl w:val="0"/>
          <w:numId w:val="9"/>
        </w:numPr>
      </w:pPr>
      <w:r>
        <w:t>Asset Condition Monitoring</w:t>
      </w:r>
    </w:p>
    <w:p w14:paraId="2D894ECC" w14:textId="213ED029" w:rsidR="005D0339" w:rsidRDefault="005D0339" w:rsidP="00FE328B">
      <w:pPr>
        <w:pStyle w:val="ListParagraph"/>
        <w:numPr>
          <w:ilvl w:val="0"/>
          <w:numId w:val="9"/>
        </w:numPr>
      </w:pPr>
      <w:r>
        <w:t>Protection Equipment Monitoring</w:t>
      </w:r>
    </w:p>
    <w:p w14:paraId="72E37E42" w14:textId="639AE000" w:rsidR="005D0339" w:rsidRDefault="005D0339" w:rsidP="00FE328B">
      <w:pPr>
        <w:pStyle w:val="ListParagraph"/>
        <w:numPr>
          <w:ilvl w:val="0"/>
          <w:numId w:val="9"/>
        </w:numPr>
      </w:pPr>
      <w:r>
        <w:t>Workforce management</w:t>
      </w:r>
    </w:p>
    <w:p w14:paraId="1D60E924" w14:textId="7BE1D9FB" w:rsidR="005D0339" w:rsidRDefault="005D0339" w:rsidP="00FE328B">
      <w:pPr>
        <w:pStyle w:val="ListParagraph"/>
        <w:numPr>
          <w:ilvl w:val="0"/>
          <w:numId w:val="9"/>
        </w:numPr>
      </w:pPr>
      <w:r>
        <w:t>Reporting to external stakeholders</w:t>
      </w:r>
    </w:p>
    <w:p w14:paraId="227459D0" w14:textId="267B1CAB" w:rsidR="005D0339" w:rsidRDefault="005D0339" w:rsidP="00FE328B">
      <w:pPr>
        <w:pStyle w:val="ListParagraph"/>
        <w:numPr>
          <w:ilvl w:val="0"/>
          <w:numId w:val="9"/>
        </w:numPr>
      </w:pPr>
      <w:r>
        <w:t>IT infrastructure management</w:t>
      </w:r>
    </w:p>
    <w:p w14:paraId="23B54AC5" w14:textId="7DB998BA" w:rsidR="00030B18" w:rsidRDefault="00030B18" w:rsidP="00FE328B">
      <w:pPr>
        <w:pStyle w:val="ListParagraph"/>
        <w:numPr>
          <w:ilvl w:val="0"/>
          <w:numId w:val="9"/>
        </w:numPr>
      </w:pPr>
      <w:r>
        <w:t>Communication infrastructure management</w:t>
      </w:r>
      <w:r w:rsidR="00E408E6">
        <w:t xml:space="preserve"> </w:t>
      </w:r>
    </w:p>
    <w:p w14:paraId="30F29435" w14:textId="40593800" w:rsidR="005D0339" w:rsidRDefault="00FE328B" w:rsidP="00FE328B">
      <w:pPr>
        <w:pStyle w:val="ListParagraph"/>
        <w:numPr>
          <w:ilvl w:val="0"/>
          <w:numId w:val="9"/>
        </w:numPr>
      </w:pPr>
      <w:r>
        <w:rPr>
          <w:noProof/>
        </w:rPr>
        <mc:AlternateContent>
          <mc:Choice Requires="wps">
            <w:drawing>
              <wp:anchor distT="0" distB="0" distL="114300" distR="114300" simplePos="0" relativeHeight="251773962" behindDoc="0" locked="0" layoutInCell="1" allowOverlap="1" wp14:anchorId="04B121EF" wp14:editId="54F4670D">
                <wp:simplePos x="0" y="0"/>
                <wp:positionH relativeFrom="column">
                  <wp:posOffset>3262478</wp:posOffset>
                </wp:positionH>
                <wp:positionV relativeFrom="paragraph">
                  <wp:posOffset>196114</wp:posOffset>
                </wp:positionV>
                <wp:extent cx="4518025" cy="635"/>
                <wp:effectExtent l="0" t="0" r="0" b="0"/>
                <wp:wrapSquare wrapText="bothSides"/>
                <wp:docPr id="52" name="Text Box 52"/>
                <wp:cNvGraphicFramePr/>
                <a:graphic xmlns:a="http://schemas.openxmlformats.org/drawingml/2006/main">
                  <a:graphicData uri="http://schemas.microsoft.com/office/word/2010/wordprocessingShape">
                    <wps:wsp>
                      <wps:cNvSpPr txBox="1"/>
                      <wps:spPr>
                        <a:xfrm>
                          <a:off x="0" y="0"/>
                          <a:ext cx="4518025" cy="635"/>
                        </a:xfrm>
                        <a:prstGeom prst="rect">
                          <a:avLst/>
                        </a:prstGeom>
                        <a:solidFill>
                          <a:prstClr val="white"/>
                        </a:solidFill>
                        <a:ln>
                          <a:noFill/>
                        </a:ln>
                      </wps:spPr>
                      <wps:txbx>
                        <w:txbxContent>
                          <w:p w14:paraId="0E9F5077" w14:textId="275340B3" w:rsidR="00292F92" w:rsidRPr="005F2AE8" w:rsidRDefault="00292F92" w:rsidP="00FE328B">
                            <w:pPr>
                              <w:pStyle w:val="Caption"/>
                            </w:pPr>
                            <w:r>
                              <w:t xml:space="preserve">Figure </w:t>
                            </w:r>
                            <w:r>
                              <w:fldChar w:fldCharType="begin"/>
                            </w:r>
                            <w:r>
                              <w:instrText>STYLEREF 1 \s</w:instrText>
                            </w:r>
                            <w:r>
                              <w:fldChar w:fldCharType="separate"/>
                            </w:r>
                            <w:r w:rsidR="0068263C">
                              <w:rPr>
                                <w:noProof/>
                              </w:rPr>
                              <w:t>3</w:t>
                            </w:r>
                            <w:r>
                              <w:fldChar w:fldCharType="end"/>
                            </w:r>
                            <w:r>
                              <w:noBreakHyphen/>
                            </w:r>
                            <w:r>
                              <w:fldChar w:fldCharType="begin"/>
                            </w:r>
                            <w:r>
                              <w:instrText>SEQ Figure \* ARABIC \s 1</w:instrText>
                            </w:r>
                            <w:r>
                              <w:fldChar w:fldCharType="separate"/>
                            </w:r>
                            <w:r w:rsidR="0068263C">
                              <w:rPr>
                                <w:noProof/>
                              </w:rPr>
                              <w:t>3</w:t>
                            </w:r>
                            <w:r>
                              <w:fldChar w:fldCharType="end"/>
                            </w:r>
                            <w:r>
                              <w:t xml:space="preserve"> </w:t>
                            </w:r>
                            <w:r w:rsidRPr="00266839">
                              <w:t>Link between the Functions and Sub Functions for the Australian CROF</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04B121EF" id="Text Box 52" o:spid="_x0000_s1050" type="#_x0000_t202" style="position:absolute;left:0;text-align:left;margin-left:256.9pt;margin-top:15.45pt;width:355.75pt;height:.05pt;z-index:25177396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XqkBMAIAAGcEAAAOAAAAZHJzL2Uyb0RvYy54bWysVMFu2zAMvQ/YPwi6L06ypiiCOEWWIsOA&#10;oC2QDD0rshwLkEWNUmJnXz9KttOu22nYRaZIitJ7j/Tivq0NOyv0GmzOJ6MxZ8pKKLQ95vz7fvPp&#10;jjMfhC2EAatyflGe3y8/flg0bq6mUIEpFDIqYv28cTmvQnDzLPOyUrXwI3DKUrAErEWgLR6zAkVD&#10;1WuTTcfj26wBLByCVN6T96EL8mWqX5ZKhqey9Cowk3N6W0grpvUQ12y5EPMjCldp2T9D/MMraqEt&#10;XXot9SCCYCfUf5SqtUTwUIaRhDqDstRSJQyEZjJ+h2ZXCacSFiLHuytN/v+VlY/nZ2S6yPlsypkV&#10;NWm0V21gX6Bl5CJ+GufnlLZzlBha8pPOg9+TM8JuS6zjlwAxihPTlyu7sZok581scjeezjiTFLv9&#10;PIs1stejDn34qqBm0cg5knSJUXHe+tClDinxJg9GFxttTNzEwNogOwuSual0UH3x37KMjbkW4qmu&#10;YPRkEV+HI1qhPbSJj+nNAPIAxYWwI3Td453caLpwK3x4FkjtQnBpBMITLaWBJufQW5xVgD//5o/5&#10;pCJFOWuo/XLuf5wEKs7MN0v6xl4dDByMw2DYU70Ggjqh4XIymXQAgxnMEqF+oclYxVsoJKyku3Ie&#10;BnMduiGgyZJqtUpJ1JFOhK3dORlLD8Tu2xeBrpclkJqPMDSmmL9Tp8tN+rjVKRDVSbpIbMdizzd1&#10;cxK/n7w4Lm/3Kev1/7D8BQAA//8DAFBLAwQUAAYACAAAACEAXkc2weEAAAAKAQAADwAAAGRycy9k&#10;b3ducmV2LnhtbEyPwU7DMBBE70j8g7VIXFBrJ2krCHGqqoIDXCpCL7258TYOxOsodtrw97gnOO7s&#10;aOZNsZ5sx844+NaRhGQugCHVTrfUSNh/vs4egfmgSKvOEUr4QQ/r8vamULl2F/rAcxUaFkPI50qC&#10;CaHPOfe1Qav83PVI8Xdyg1UhnkPD9aAuMdx2PBVixa1qKTYY1ePWYP1djVbCbnHYmYfx9PK+WWTD&#10;237crr6aSsr7u2nzDCzgFP7McMWP6FBGpqMbSXvWSVgmWUQPEjLxBOxqSNNlBuwYlUQALwv+f0L5&#10;CwAA//8DAFBLAQItABQABgAIAAAAIQC2gziS/gAAAOEBAAATAAAAAAAAAAAAAAAAAAAAAABbQ29u&#10;dGVudF9UeXBlc10ueG1sUEsBAi0AFAAGAAgAAAAhADj9If/WAAAAlAEAAAsAAAAAAAAAAAAAAAAA&#10;LwEAAF9yZWxzLy5yZWxzUEsBAi0AFAAGAAgAAAAhAAVeqQEwAgAAZwQAAA4AAAAAAAAAAAAAAAAA&#10;LgIAAGRycy9lMm9Eb2MueG1sUEsBAi0AFAAGAAgAAAAhAF5HNsHhAAAACgEAAA8AAAAAAAAAAAAA&#10;AAAAigQAAGRycy9kb3ducmV2LnhtbFBLBQYAAAAABAAEAPMAAACYBQAAAAA=&#10;" stroked="f">
                <v:textbox style="mso-fit-shape-to-text:t" inset="0,0,0,0">
                  <w:txbxContent>
                    <w:p w14:paraId="0E9F5077" w14:textId="275340B3" w:rsidR="00292F92" w:rsidRPr="005F2AE8" w:rsidRDefault="00292F92" w:rsidP="00FE328B">
                      <w:pPr>
                        <w:pStyle w:val="Caption"/>
                      </w:pPr>
                      <w:r>
                        <w:t xml:space="preserve">Figure </w:t>
                      </w:r>
                      <w:r>
                        <w:fldChar w:fldCharType="begin"/>
                      </w:r>
                      <w:r>
                        <w:instrText>STYLEREF 1 \s</w:instrText>
                      </w:r>
                      <w:r>
                        <w:fldChar w:fldCharType="separate"/>
                      </w:r>
                      <w:r w:rsidR="0068263C">
                        <w:rPr>
                          <w:noProof/>
                        </w:rPr>
                        <w:t>3</w:t>
                      </w:r>
                      <w:r>
                        <w:fldChar w:fldCharType="end"/>
                      </w:r>
                      <w:r>
                        <w:noBreakHyphen/>
                      </w:r>
                      <w:r>
                        <w:fldChar w:fldCharType="begin"/>
                      </w:r>
                      <w:r>
                        <w:instrText>SEQ Figure \* ARABIC \s 1</w:instrText>
                      </w:r>
                      <w:r>
                        <w:fldChar w:fldCharType="separate"/>
                      </w:r>
                      <w:r w:rsidR="0068263C">
                        <w:rPr>
                          <w:noProof/>
                        </w:rPr>
                        <w:t>3</w:t>
                      </w:r>
                      <w:r>
                        <w:fldChar w:fldCharType="end"/>
                      </w:r>
                      <w:r>
                        <w:t xml:space="preserve"> </w:t>
                      </w:r>
                      <w:r w:rsidRPr="00266839">
                        <w:t>Link between the Functions and Sub Functions for the Australian CROF</w:t>
                      </w:r>
                    </w:p>
                  </w:txbxContent>
                </v:textbox>
                <w10:wrap type="square"/>
              </v:shape>
            </w:pict>
          </mc:Fallback>
        </mc:AlternateContent>
      </w:r>
      <w:r>
        <w:rPr>
          <w:noProof/>
        </w:rPr>
        <mc:AlternateContent>
          <mc:Choice Requires="wps">
            <w:drawing>
              <wp:anchor distT="0" distB="0" distL="114300" distR="114300" simplePos="0" relativeHeight="251778058" behindDoc="0" locked="0" layoutInCell="1" allowOverlap="1" wp14:anchorId="513419F4" wp14:editId="5AE62CE7">
                <wp:simplePos x="0" y="0"/>
                <wp:positionH relativeFrom="margin">
                  <wp:posOffset>7918146</wp:posOffset>
                </wp:positionH>
                <wp:positionV relativeFrom="paragraph">
                  <wp:posOffset>227635</wp:posOffset>
                </wp:positionV>
                <wp:extent cx="936092" cy="299720"/>
                <wp:effectExtent l="0" t="0" r="16510" b="24130"/>
                <wp:wrapNone/>
                <wp:docPr id="55" name="Rectangle: Rounded Corners 55"/>
                <wp:cNvGraphicFramePr/>
                <a:graphic xmlns:a="http://schemas.openxmlformats.org/drawingml/2006/main">
                  <a:graphicData uri="http://schemas.microsoft.com/office/word/2010/wordprocessingShape">
                    <wps:wsp>
                      <wps:cNvSpPr/>
                      <wps:spPr bwMode="auto">
                        <a:xfrm>
                          <a:off x="0" y="0"/>
                          <a:ext cx="936092" cy="299720"/>
                        </a:xfrm>
                        <a:prstGeom prst="roundRect">
                          <a:avLst/>
                        </a:prstGeom>
                        <a:solidFill>
                          <a:srgbClr val="CC66FF"/>
                        </a:solidFill>
                        <a:ln w="9525" cap="flat" cmpd="sng" algn="ctr">
                          <a:solidFill>
                            <a:schemeClr val="tx1"/>
                          </a:solidFill>
                          <a:prstDash val="solid"/>
                          <a:round/>
                          <a:headEnd type="none" w="med" len="med"/>
                          <a:tailEnd type="none" w="med" len="med"/>
                        </a:ln>
                        <a:effectLst/>
                      </wps:spPr>
                      <wps:txbx>
                        <w:txbxContent>
                          <w:p w14:paraId="0DB561E5" w14:textId="4D2E66F4" w:rsidR="00292F92" w:rsidRPr="00FE328B" w:rsidRDefault="00292F92" w:rsidP="00FE328B">
                            <w:pPr>
                              <w:jc w:val="center"/>
                              <w:rPr>
                                <w:sz w:val="20"/>
                                <w:szCs w:val="20"/>
                                <w:lang w:val="en-US"/>
                              </w:rPr>
                            </w:pPr>
                            <w:r w:rsidRPr="00FE328B">
                              <w:rPr>
                                <w:sz w:val="20"/>
                                <w:szCs w:val="20"/>
                                <w:lang w:val="en-US"/>
                              </w:rPr>
                              <w:t>Sub</w:t>
                            </w:r>
                            <w:r>
                              <w:rPr>
                                <w:sz w:val="20"/>
                                <w:szCs w:val="20"/>
                                <w:lang w:val="en-US"/>
                              </w:rPr>
                              <w:t xml:space="preserve"> </w:t>
                            </w:r>
                            <w:r w:rsidRPr="00FE328B">
                              <w:rPr>
                                <w:sz w:val="20"/>
                                <w:szCs w:val="20"/>
                                <w:lang w:val="en-US"/>
                              </w:rPr>
                              <w:t>Function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13419F4" id="Rectangle: Rounded Corners 55" o:spid="_x0000_s1051" style="position:absolute;left:0;text-align:left;margin-left:623.5pt;margin-top:17.9pt;width:73.7pt;height:23.6pt;z-index:25177805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zqvHrwIAAG4FAAAOAAAAZHJzL2Uyb0RvYy54bWysVE1vGjEQvVfqf7B8bxZooGUViBApVaU0&#10;QUmqnAevl13Ja7u2gaW/vs9eIB/Noap6scae8Xy8eTMXl22j2FY6Xxs94f2zHmdSC1PUej3hPx4W&#10;Hz5z5gPpgpTRcsL30vPL6ft3Fzuby4GpjCqkY3Cifb6zE16FYPMs86KSDfkzY6WGsjSuoYCrW2eF&#10;ox28Nyob9HqjbGdcYZ0R0nu8XnVKPk3+y1KKcFuWXgamJhy5hXS6dK7imU0vKF87slUtDmnQP2TR&#10;UK0R9OTqigKxjav/cNXUwhlvynAmTJOZsqyFTDWgmn7vVTX3FVmZagE43p5g8v/PrbjZLh2riwkf&#10;DjnT1KBHd0CN9FrJnN2ZjS5kwebGaTSZwQiI7azP8fHeLt3h5iGy1e67KfCfNsEkMNrSNREUlMna&#10;hPn+hLlsAxN4HH8c9cYDzgRUg/H40yD1JKP8+Nk6H75K07AoTLiLGcUMUwTaXvuAHGB/tIsBvVF1&#10;saiVShe3Xs2VY1sCB+bz0WixiEXgywszpdkO6QwHwEEQqFgqChAbC3C8XnNGag2Oi+BS6BefE1/l&#10;KUpo+2+FiCleka+6VJKDaEZ5KipJlaTiiy5Y2FsgqTEzPKbVyIIzJRE+SskyUK3+xhJ1Kh2DyDQO&#10;B7xiC2PTumaGdtUmEqB4OI/KlSn26Kkz3ch4KxY10r8mH5bkMCOYJsx9uMVRKoMczUHirDLu11vv&#10;0R7UhRZFYeaA688NOZSovmmQetw/P49Dmi7nw8gF5p5rVs81etPMDVrax4axIonRPqijWDrTPGI9&#10;zGJUqEgLxO46eLjMQ7cLsGCEnM2SGQbTUrjW91ZE5xG62LiH9pGcPbAwgL435jiflL/iYWcbf2oz&#10;wzSUdSLpE66gX7xgqBMRDwsobo3n92T1tCanvwEAAP//AwBQSwMEFAAGAAgAAAAhAA0Ixv7eAAAA&#10;CwEAAA8AAABkcnMvZG93bnJldi54bWxMj0FOwzAQRfdI3MGaSuyo0yaEEOJUFIktUk0PYMfTJGps&#10;h9hpw+2ZrmD5NV9/3qt2ix3YBafQeydgs06AoWu86V0r4Pj18VgAC1E5owbvUMAPBtjV93eVKo2/&#10;ugNeZGwZjbhQKgFdjGPJeWg6tCqs/YiObic/WRUpTi03k7rSuB34NklyblXv6EOnRnzvsDnL2QqQ&#10;x+Jzr09exsP3fs6s1Pk510I8rJa3V2ARl/hXhhs+oUNNTNrPzgQ2UN5mzyQTBaRP5HBrpC9ZBkwL&#10;KNIEeF3x/w71LwAAAP//AwBQSwECLQAUAAYACAAAACEAtoM4kv4AAADhAQAAEwAAAAAAAAAAAAAA&#10;AAAAAAAAW0NvbnRlbnRfVHlwZXNdLnhtbFBLAQItABQABgAIAAAAIQA4/SH/1gAAAJQBAAALAAAA&#10;AAAAAAAAAAAAAC8BAABfcmVscy8ucmVsc1BLAQItABQABgAIAAAAIQDMzqvHrwIAAG4FAAAOAAAA&#10;AAAAAAAAAAAAAC4CAABkcnMvZTJvRG9jLnhtbFBLAQItABQABgAIAAAAIQANCMb+3gAAAAsBAAAP&#10;AAAAAAAAAAAAAAAAAAkFAABkcnMvZG93bnJldi54bWxQSwUGAAAAAAQABADzAAAAFAYAAAAA&#10;" fillcolor="#c6f" strokecolor="black [3213]">
                <v:textbox>
                  <w:txbxContent>
                    <w:p w14:paraId="0DB561E5" w14:textId="4D2E66F4" w:rsidR="00292F92" w:rsidRPr="00FE328B" w:rsidRDefault="00292F92" w:rsidP="00FE328B">
                      <w:pPr>
                        <w:jc w:val="center"/>
                        <w:rPr>
                          <w:sz w:val="20"/>
                          <w:szCs w:val="20"/>
                          <w:lang w:val="en-US"/>
                        </w:rPr>
                      </w:pPr>
                      <w:r w:rsidRPr="00FE328B">
                        <w:rPr>
                          <w:sz w:val="20"/>
                          <w:szCs w:val="20"/>
                          <w:lang w:val="en-US"/>
                        </w:rPr>
                        <w:t>Sub</w:t>
                      </w:r>
                      <w:r>
                        <w:rPr>
                          <w:sz w:val="20"/>
                          <w:szCs w:val="20"/>
                          <w:lang w:val="en-US"/>
                        </w:rPr>
                        <w:t xml:space="preserve"> </w:t>
                      </w:r>
                      <w:r w:rsidRPr="00FE328B">
                        <w:rPr>
                          <w:sz w:val="20"/>
                          <w:szCs w:val="20"/>
                          <w:lang w:val="en-US"/>
                        </w:rPr>
                        <w:t>Function</w:t>
                      </w:r>
                    </w:p>
                  </w:txbxContent>
                </v:textbox>
                <w10:wrap anchorx="margin"/>
              </v:roundrect>
            </w:pict>
          </mc:Fallback>
        </mc:AlternateContent>
      </w:r>
      <w:r>
        <w:rPr>
          <w:noProof/>
        </w:rPr>
        <mc:AlternateContent>
          <mc:Choice Requires="wps">
            <w:drawing>
              <wp:anchor distT="0" distB="0" distL="114300" distR="114300" simplePos="0" relativeHeight="251776010" behindDoc="0" locked="0" layoutInCell="1" allowOverlap="1" wp14:anchorId="7C5209FC" wp14:editId="1702C7F1">
                <wp:simplePos x="0" y="0"/>
                <wp:positionH relativeFrom="column">
                  <wp:posOffset>7107479</wp:posOffset>
                </wp:positionH>
                <wp:positionV relativeFrom="paragraph">
                  <wp:posOffset>225094</wp:posOffset>
                </wp:positionV>
                <wp:extent cx="767715" cy="299720"/>
                <wp:effectExtent l="0" t="0" r="13335" b="24130"/>
                <wp:wrapNone/>
                <wp:docPr id="53" name="Rectangle: Rounded Corners 53"/>
                <wp:cNvGraphicFramePr/>
                <a:graphic xmlns:a="http://schemas.openxmlformats.org/drawingml/2006/main">
                  <a:graphicData uri="http://schemas.microsoft.com/office/word/2010/wordprocessingShape">
                    <wps:wsp>
                      <wps:cNvSpPr/>
                      <wps:spPr bwMode="auto">
                        <a:xfrm>
                          <a:off x="0" y="0"/>
                          <a:ext cx="767715" cy="299720"/>
                        </a:xfrm>
                        <a:prstGeom prst="roundRect">
                          <a:avLst/>
                        </a:prstGeom>
                        <a:solidFill>
                          <a:srgbClr val="FFFF99"/>
                        </a:solidFill>
                        <a:ln w="9525" cap="flat" cmpd="sng" algn="ctr">
                          <a:solidFill>
                            <a:schemeClr val="tx1"/>
                          </a:solidFill>
                          <a:prstDash val="solid"/>
                          <a:round/>
                          <a:headEnd type="none" w="med" len="med"/>
                          <a:tailEnd type="none" w="med" len="med"/>
                        </a:ln>
                        <a:effectLst/>
                      </wps:spPr>
                      <wps:txbx>
                        <w:txbxContent>
                          <w:p w14:paraId="6EB400A6" w14:textId="4ACDDCC5" w:rsidR="00292F92" w:rsidRPr="00FE328B" w:rsidRDefault="00292F92" w:rsidP="00FE328B">
                            <w:pPr>
                              <w:jc w:val="center"/>
                              <w:rPr>
                                <w:sz w:val="18"/>
                                <w:szCs w:val="18"/>
                                <w:lang w:val="en-US"/>
                              </w:rPr>
                            </w:pPr>
                            <w:r w:rsidRPr="00FE328B">
                              <w:rPr>
                                <w:sz w:val="20"/>
                                <w:szCs w:val="20"/>
                                <w:lang w:val="en-US"/>
                              </w:rPr>
                              <w:t>Function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C5209FC" id="Rectangle: Rounded Corners 53" o:spid="_x0000_s1052" style="position:absolute;left:0;text-align:left;margin-left:559.65pt;margin-top:17.7pt;width:60.45pt;height:23.6pt;z-index:25177601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eTdwsAIAAG4FAAAOAAAAZHJzL2Uyb0RvYy54bWysVMlu2zAQvRfoPxC8N7LdOK6FyIHh1EWB&#10;NAmSFDmPKcoSQJEsSdtyvz6P9JKlORRFdSBmNMNZ3rzh+UXXKraWzjdGF7x/0uNMamHKRi8L/vNh&#10;/ukLZz6QLkkZLQu+lZ5fTD5+ON/YXA5MbVQpHUMQ7fONLXgdgs2zzItatuRPjJUaxsq4lgJUt8xK&#10;RxtEb1U26PXOso1xpXVGSO/x93Jn5JMUv6qkCDdV5WVgquCoLaTTpXMRz2xyTvnSka0bsS+D/qGK&#10;lhqNpMdQlxSIrVzzR6i2Ec54U4UTYdrMVFUjZOoB3fR7b7q5r8nK1AvA8fYIk/9/YcX1+taxpiz4&#10;8DNnmlrM6A6okV4qmbM7s9KlLNnMOI0hMzgBsY31OS7e21u31zxEttj8MCXu0yqYBEZXuTaCgjZZ&#10;lzDfHjGXXWACP0dno1F/yJmAaTAejwZpJhnlh8vW+fBNmpZFoeAuVhQrTBlofeUDaoD/wS8m9EY1&#10;5bxRKiluuZgpx9YEDszxjcexCVx55aY02xR8PBzEYghUrBQFiK0FOF4vOSO1BMdFcCn1q8uJr/KY&#10;JXT991LEEi/J17tSUoDoRnlqKkm1pPKrLlnYWiCpsTM8ltXKkjMlkT5KyTNQo/7GE30qHZPItA57&#10;vOII49B2wwzdokskGJzF4NG4MOUWM3VmtzLeinmD8q/Ih1ty2BFsE/Y+3OColEGNZi9xVhv3+73/&#10;0R/UhRVNYeeA668VObSovmuQetw/PY1LmpTTYeQCcy8ti5cWvWpnBiPt44WxIonRP6iDWDnTPuJ5&#10;mMasMJEWyL2b4F6Zhd1bgAdGyOk0uWExLYUrfW9FDB6hi4N76B7J2T0LA+h7bQ77SfkbHu58401t&#10;ptiGqkkkfcYV9IsKljoRcf8AxVfjpZ68np/JyRMAAAD//wMAUEsDBBQABgAIAAAAIQCzEIFB4AAA&#10;AAsBAAAPAAAAZHJzL2Rvd25yZXYueG1sTI/LTsMwEEX3SPyDNUjsqPMoJQ1xqopA1R2i6Qc48TQJ&#10;jcchdtvw93VXsLyao3vPZKtJ9+yMo+0MCQhnATCk2qiOGgH78uMpAWadJCV7QyjgFy2s8vu7TKbK&#10;XOgLzzvXMF9CNpUCWueGlHNbt6ilnZkByd8OZtTS+Tg2XI3y4st1z6MgWHAtO/ILrRzwrcX6uDtp&#10;AXxLyfe7q4pl/fJZlsVPXHQbEuLxYVq/AnM4uT8YbvpeHXLvVJkTKct6n8NwGXtWQPw8B3YjonkQ&#10;AasEJNECeJ7x/z/kVwAAAP//AwBQSwECLQAUAAYACAAAACEAtoM4kv4AAADhAQAAEwAAAAAAAAAA&#10;AAAAAAAAAAAAW0NvbnRlbnRfVHlwZXNdLnhtbFBLAQItABQABgAIAAAAIQA4/SH/1gAAAJQBAAAL&#10;AAAAAAAAAAAAAAAAAC8BAABfcmVscy8ucmVsc1BLAQItABQABgAIAAAAIQDyeTdwsAIAAG4FAAAO&#10;AAAAAAAAAAAAAAAAAC4CAABkcnMvZTJvRG9jLnhtbFBLAQItABQABgAIAAAAIQCzEIFB4AAAAAsB&#10;AAAPAAAAAAAAAAAAAAAAAAoFAABkcnMvZG93bnJldi54bWxQSwUGAAAAAAQABADzAAAAFwYAAAAA&#10;" fillcolor="#ff9" strokecolor="black [3213]">
                <v:textbox>
                  <w:txbxContent>
                    <w:p w14:paraId="6EB400A6" w14:textId="4ACDDCC5" w:rsidR="00292F92" w:rsidRPr="00FE328B" w:rsidRDefault="00292F92" w:rsidP="00FE328B">
                      <w:pPr>
                        <w:jc w:val="center"/>
                        <w:rPr>
                          <w:sz w:val="18"/>
                          <w:szCs w:val="18"/>
                          <w:lang w:val="en-US"/>
                        </w:rPr>
                      </w:pPr>
                      <w:r w:rsidRPr="00FE328B">
                        <w:rPr>
                          <w:sz w:val="20"/>
                          <w:szCs w:val="20"/>
                          <w:lang w:val="en-US"/>
                        </w:rPr>
                        <w:t>Function</w:t>
                      </w:r>
                    </w:p>
                  </w:txbxContent>
                </v:textbox>
              </v:roundrect>
            </w:pict>
          </mc:Fallback>
        </mc:AlternateContent>
      </w:r>
      <w:r w:rsidR="005D0339">
        <w:t>Cyber security monitoring</w:t>
      </w:r>
    </w:p>
    <w:p w14:paraId="6D8FB144" w14:textId="51598708" w:rsidR="00EF56AE" w:rsidRDefault="00EF56AE" w:rsidP="004B25D2">
      <w:pPr>
        <w:pStyle w:val="Heading3"/>
      </w:pPr>
      <w:bookmarkStart w:id="48" w:name="_Toc82034949"/>
      <w:r>
        <w:lastRenderedPageBreak/>
        <w:t>Processes</w:t>
      </w:r>
      <w:bookmarkEnd w:id="48"/>
    </w:p>
    <w:p w14:paraId="2C018370" w14:textId="4F2C789C" w:rsidR="00EF56AE" w:rsidRDefault="050A275B" w:rsidP="00E408E6">
      <w:pPr>
        <w:jc w:val="both"/>
      </w:pPr>
      <w:r>
        <w:t xml:space="preserve">The process level in the </w:t>
      </w:r>
      <w:r w:rsidR="00FE328B">
        <w:t xml:space="preserve">functional model </w:t>
      </w:r>
      <w:r>
        <w:t xml:space="preserve">hierarchy details the tasks, </w:t>
      </w:r>
      <w:r w:rsidR="00610667">
        <w:t>actions,</w:t>
      </w:r>
      <w:r>
        <w:t xml:space="preserve"> or controls </w:t>
      </w:r>
      <w:proofErr w:type="gramStart"/>
      <w:r>
        <w:t>that operators</w:t>
      </w:r>
      <w:proofErr w:type="gramEnd"/>
      <w:r>
        <w:t xml:space="preserve"> make in </w:t>
      </w:r>
      <w:r w:rsidR="00FE328B">
        <w:t xml:space="preserve">operations </w:t>
      </w:r>
      <w:r>
        <w:t xml:space="preserve">planning and in real time to fulfil the functions and sub-functions. These are intended to be distinct “tasks” and are characterized in the model with an action or verb (such as “mitigate,” “monitor,” “schedule,” etc.). There is some close </w:t>
      </w:r>
      <w:r w:rsidR="00FE328B">
        <w:t>coordination,</w:t>
      </w:r>
      <w:r>
        <w:t xml:space="preserve"> and some processes are shared between more than one sub-function, which is to be expected in such a complex system.</w:t>
      </w:r>
      <w:r w:rsidR="00FE328B">
        <w:t xml:space="preserve"> For example, log incident might be associated with outage management and emergency operations.</w:t>
      </w:r>
      <w:r>
        <w:t xml:space="preserve"> Some of these are carried out in </w:t>
      </w:r>
      <w:r w:rsidR="00FE328B">
        <w:t xml:space="preserve">the ops </w:t>
      </w:r>
      <w:r>
        <w:t xml:space="preserve">planning time horizon and some at or near real time. Some of these are mostly manual and some are mostly automated, by a software tool, with operator performing a supervisory role. The processes are detailed in the table below. </w:t>
      </w:r>
    </w:p>
    <w:p w14:paraId="3C8F7DA2" w14:textId="40329541" w:rsidR="00FE328B" w:rsidRDefault="00FE328B" w:rsidP="00FE328B">
      <w:pPr>
        <w:pStyle w:val="Caption"/>
      </w:pPr>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2</w:t>
      </w:r>
      <w:r>
        <w:fldChar w:fldCharType="end"/>
      </w:r>
      <w:r>
        <w:t xml:space="preserve"> Table showing the CROF processes from the functional model, the time </w:t>
      </w:r>
      <w:r>
        <w:rPr>
          <w:noProof/>
        </w:rPr>
        <w:t>frame the are operated under and whether it is manual ro automatic process</w:t>
      </w:r>
    </w:p>
    <w:tbl>
      <w:tblPr>
        <w:tblStyle w:val="TableGrid"/>
        <w:tblW w:w="5000" w:type="pct"/>
        <w:tblLook w:val="04A0" w:firstRow="1" w:lastRow="0" w:firstColumn="1" w:lastColumn="0" w:noHBand="0" w:noVBand="1"/>
      </w:tblPr>
      <w:tblGrid>
        <w:gridCol w:w="8388"/>
        <w:gridCol w:w="2455"/>
        <w:gridCol w:w="3105"/>
      </w:tblGrid>
      <w:tr w:rsidR="00E408E6" w:rsidRPr="00FE328B" w14:paraId="25D4B3E1" w14:textId="77777777" w:rsidTr="00FE328B">
        <w:tc>
          <w:tcPr>
            <w:tcW w:w="3007" w:type="pct"/>
          </w:tcPr>
          <w:p w14:paraId="3B040374" w14:textId="661AE241" w:rsidR="00E408E6" w:rsidRPr="00FE328B" w:rsidRDefault="00E408E6" w:rsidP="00E408E6">
            <w:pPr>
              <w:jc w:val="both"/>
              <w:rPr>
                <w:b/>
                <w:bCs/>
                <w:sz w:val="21"/>
                <w:szCs w:val="21"/>
              </w:rPr>
            </w:pPr>
            <w:r w:rsidRPr="00FE328B">
              <w:rPr>
                <w:b/>
                <w:bCs/>
                <w:sz w:val="21"/>
                <w:szCs w:val="21"/>
              </w:rPr>
              <w:t>Process</w:t>
            </w:r>
          </w:p>
        </w:tc>
        <w:tc>
          <w:tcPr>
            <w:tcW w:w="880" w:type="pct"/>
          </w:tcPr>
          <w:p w14:paraId="240541E6" w14:textId="40A0C972" w:rsidR="00E408E6" w:rsidRPr="00FE328B" w:rsidRDefault="00E408E6" w:rsidP="00E408E6">
            <w:pPr>
              <w:jc w:val="both"/>
              <w:rPr>
                <w:b/>
                <w:bCs/>
                <w:sz w:val="21"/>
                <w:szCs w:val="21"/>
              </w:rPr>
            </w:pPr>
            <w:r w:rsidRPr="00FE328B">
              <w:rPr>
                <w:b/>
                <w:bCs/>
                <w:sz w:val="21"/>
                <w:szCs w:val="21"/>
              </w:rPr>
              <w:t>Timeframe</w:t>
            </w:r>
          </w:p>
        </w:tc>
        <w:tc>
          <w:tcPr>
            <w:tcW w:w="1113" w:type="pct"/>
          </w:tcPr>
          <w:p w14:paraId="78BDD657" w14:textId="36955F71" w:rsidR="00E408E6" w:rsidRPr="00FE328B" w:rsidRDefault="00E408E6" w:rsidP="00E408E6">
            <w:pPr>
              <w:jc w:val="both"/>
              <w:rPr>
                <w:b/>
                <w:bCs/>
                <w:sz w:val="21"/>
                <w:szCs w:val="21"/>
              </w:rPr>
            </w:pPr>
            <w:r w:rsidRPr="00FE328B">
              <w:rPr>
                <w:b/>
                <w:bCs/>
                <w:sz w:val="21"/>
                <w:szCs w:val="21"/>
              </w:rPr>
              <w:t>Manual or Automatic Process</w:t>
            </w:r>
          </w:p>
        </w:tc>
      </w:tr>
      <w:tr w:rsidR="00E408E6" w:rsidRPr="00FE328B" w14:paraId="08FC3FBF" w14:textId="77777777" w:rsidTr="00FE328B">
        <w:tc>
          <w:tcPr>
            <w:tcW w:w="3007" w:type="pct"/>
          </w:tcPr>
          <w:p w14:paraId="6C058458" w14:textId="7C36197D" w:rsidR="00E408E6" w:rsidRPr="00FE328B" w:rsidRDefault="00E408E6" w:rsidP="004B4C2E">
            <w:pPr>
              <w:ind w:left="24"/>
              <w:rPr>
                <w:sz w:val="21"/>
                <w:szCs w:val="21"/>
              </w:rPr>
            </w:pPr>
            <w:r w:rsidRPr="00FE328B">
              <w:rPr>
                <w:sz w:val="21"/>
                <w:szCs w:val="21"/>
              </w:rPr>
              <w:t>Manage Personnel on the Network</w:t>
            </w:r>
          </w:p>
        </w:tc>
        <w:tc>
          <w:tcPr>
            <w:tcW w:w="880" w:type="pct"/>
          </w:tcPr>
          <w:p w14:paraId="2AB31A5B" w14:textId="0378DAD1" w:rsidR="00E408E6" w:rsidRPr="00FE328B" w:rsidRDefault="00182CC9" w:rsidP="00E408E6">
            <w:pPr>
              <w:jc w:val="both"/>
              <w:rPr>
                <w:sz w:val="21"/>
                <w:szCs w:val="21"/>
              </w:rPr>
            </w:pPr>
            <w:r w:rsidRPr="00FE328B">
              <w:rPr>
                <w:sz w:val="21"/>
                <w:szCs w:val="21"/>
              </w:rPr>
              <w:t>Real Time</w:t>
            </w:r>
          </w:p>
        </w:tc>
        <w:tc>
          <w:tcPr>
            <w:tcW w:w="1113" w:type="pct"/>
          </w:tcPr>
          <w:p w14:paraId="3406EE99" w14:textId="188C3CCE" w:rsidR="00E408E6" w:rsidRPr="00FE328B" w:rsidRDefault="00182CC9" w:rsidP="00E408E6">
            <w:pPr>
              <w:jc w:val="both"/>
              <w:rPr>
                <w:sz w:val="21"/>
                <w:szCs w:val="21"/>
              </w:rPr>
            </w:pPr>
            <w:r w:rsidRPr="00FE328B">
              <w:rPr>
                <w:sz w:val="21"/>
                <w:szCs w:val="21"/>
              </w:rPr>
              <w:t>Manual</w:t>
            </w:r>
          </w:p>
        </w:tc>
      </w:tr>
      <w:tr w:rsidR="00E408E6" w:rsidRPr="00FE328B" w14:paraId="43F2FC4F" w14:textId="77777777" w:rsidTr="00FE328B">
        <w:tc>
          <w:tcPr>
            <w:tcW w:w="3007" w:type="pct"/>
          </w:tcPr>
          <w:p w14:paraId="502645E5" w14:textId="6EAF6747" w:rsidR="00E408E6" w:rsidRPr="00FE328B" w:rsidRDefault="00E408E6" w:rsidP="004B4C2E">
            <w:pPr>
              <w:ind w:left="24"/>
              <w:rPr>
                <w:sz w:val="21"/>
                <w:szCs w:val="21"/>
              </w:rPr>
            </w:pPr>
            <w:r w:rsidRPr="00FE328B">
              <w:rPr>
                <w:sz w:val="21"/>
                <w:szCs w:val="21"/>
              </w:rPr>
              <w:t>Coordinate with TNSPs/AEMO</w:t>
            </w:r>
            <w:r w:rsidR="00182CC9" w:rsidRPr="00FE328B">
              <w:rPr>
                <w:sz w:val="21"/>
                <w:szCs w:val="21"/>
              </w:rPr>
              <w:t>/DNSP/Market Participant</w:t>
            </w:r>
          </w:p>
        </w:tc>
        <w:tc>
          <w:tcPr>
            <w:tcW w:w="880" w:type="pct"/>
          </w:tcPr>
          <w:p w14:paraId="67545547" w14:textId="42F8B6C9" w:rsidR="00E408E6" w:rsidRPr="00FE328B" w:rsidRDefault="00182CC9" w:rsidP="00E408E6">
            <w:pPr>
              <w:jc w:val="both"/>
              <w:rPr>
                <w:sz w:val="21"/>
                <w:szCs w:val="21"/>
              </w:rPr>
            </w:pPr>
            <w:r w:rsidRPr="00FE328B">
              <w:rPr>
                <w:sz w:val="21"/>
                <w:szCs w:val="21"/>
              </w:rPr>
              <w:t>Planning and Real Time</w:t>
            </w:r>
          </w:p>
        </w:tc>
        <w:tc>
          <w:tcPr>
            <w:tcW w:w="1113" w:type="pct"/>
          </w:tcPr>
          <w:p w14:paraId="295884FF" w14:textId="4171BD7A" w:rsidR="00E408E6" w:rsidRPr="00FE328B" w:rsidRDefault="00182CC9" w:rsidP="00E408E6">
            <w:pPr>
              <w:jc w:val="both"/>
              <w:rPr>
                <w:sz w:val="21"/>
                <w:szCs w:val="21"/>
              </w:rPr>
            </w:pPr>
            <w:r w:rsidRPr="00FE328B">
              <w:rPr>
                <w:sz w:val="21"/>
                <w:szCs w:val="21"/>
              </w:rPr>
              <w:t>Manual</w:t>
            </w:r>
          </w:p>
        </w:tc>
      </w:tr>
      <w:tr w:rsidR="00E408E6" w:rsidRPr="00FE328B" w14:paraId="4A4C5914" w14:textId="77777777" w:rsidTr="00FE328B">
        <w:trPr>
          <w:trHeight w:val="165"/>
        </w:trPr>
        <w:tc>
          <w:tcPr>
            <w:tcW w:w="3007" w:type="pct"/>
          </w:tcPr>
          <w:p w14:paraId="5BC63C16" w14:textId="5681FCE9" w:rsidR="00E408E6" w:rsidRPr="00FE328B" w:rsidRDefault="00E408E6" w:rsidP="004B4C2E">
            <w:pPr>
              <w:ind w:left="24"/>
              <w:rPr>
                <w:sz w:val="21"/>
                <w:szCs w:val="21"/>
              </w:rPr>
            </w:pPr>
            <w:r w:rsidRPr="00FE328B">
              <w:rPr>
                <w:sz w:val="21"/>
                <w:szCs w:val="21"/>
              </w:rPr>
              <w:t>Log Incidents</w:t>
            </w:r>
          </w:p>
        </w:tc>
        <w:tc>
          <w:tcPr>
            <w:tcW w:w="880" w:type="pct"/>
          </w:tcPr>
          <w:p w14:paraId="5EFC0C94" w14:textId="550F9D94" w:rsidR="00E408E6" w:rsidRPr="00FE328B" w:rsidRDefault="00182CC9" w:rsidP="00E408E6">
            <w:pPr>
              <w:jc w:val="both"/>
              <w:rPr>
                <w:sz w:val="21"/>
                <w:szCs w:val="21"/>
              </w:rPr>
            </w:pPr>
            <w:r w:rsidRPr="00FE328B">
              <w:rPr>
                <w:sz w:val="21"/>
                <w:szCs w:val="21"/>
              </w:rPr>
              <w:t>Ex-Post</w:t>
            </w:r>
          </w:p>
        </w:tc>
        <w:tc>
          <w:tcPr>
            <w:tcW w:w="1113" w:type="pct"/>
          </w:tcPr>
          <w:p w14:paraId="067B7BE3" w14:textId="29418FF7" w:rsidR="00E408E6" w:rsidRPr="00FE328B" w:rsidRDefault="00182CC9" w:rsidP="00E408E6">
            <w:pPr>
              <w:jc w:val="both"/>
              <w:rPr>
                <w:sz w:val="21"/>
                <w:szCs w:val="21"/>
              </w:rPr>
            </w:pPr>
            <w:r w:rsidRPr="00FE328B">
              <w:rPr>
                <w:sz w:val="21"/>
                <w:szCs w:val="21"/>
              </w:rPr>
              <w:t>Manual</w:t>
            </w:r>
          </w:p>
        </w:tc>
      </w:tr>
      <w:tr w:rsidR="00E408E6" w:rsidRPr="00FE328B" w14:paraId="2A83AD30" w14:textId="77777777" w:rsidTr="00FE328B">
        <w:tc>
          <w:tcPr>
            <w:tcW w:w="3007" w:type="pct"/>
          </w:tcPr>
          <w:p w14:paraId="6E023525" w14:textId="69984332" w:rsidR="00E408E6" w:rsidRPr="00FE328B" w:rsidRDefault="00E408E6" w:rsidP="004B4C2E">
            <w:pPr>
              <w:ind w:left="24"/>
              <w:rPr>
                <w:sz w:val="21"/>
                <w:szCs w:val="21"/>
              </w:rPr>
            </w:pPr>
            <w:r w:rsidRPr="00FE328B">
              <w:rPr>
                <w:sz w:val="21"/>
                <w:szCs w:val="21"/>
              </w:rPr>
              <w:t>Monitor EMS and MMS Status</w:t>
            </w:r>
          </w:p>
        </w:tc>
        <w:tc>
          <w:tcPr>
            <w:tcW w:w="880" w:type="pct"/>
          </w:tcPr>
          <w:p w14:paraId="65BDC752" w14:textId="187D58DF" w:rsidR="00E408E6" w:rsidRPr="00FE328B" w:rsidRDefault="00182CC9" w:rsidP="00E408E6">
            <w:pPr>
              <w:jc w:val="both"/>
              <w:rPr>
                <w:sz w:val="21"/>
                <w:szCs w:val="21"/>
              </w:rPr>
            </w:pPr>
            <w:r w:rsidRPr="00FE328B">
              <w:rPr>
                <w:sz w:val="21"/>
                <w:szCs w:val="21"/>
              </w:rPr>
              <w:t>Real Time</w:t>
            </w:r>
          </w:p>
        </w:tc>
        <w:tc>
          <w:tcPr>
            <w:tcW w:w="1113" w:type="pct"/>
          </w:tcPr>
          <w:p w14:paraId="3C9490CC" w14:textId="64BC6697" w:rsidR="00E408E6" w:rsidRPr="00FE328B" w:rsidRDefault="00182CC9" w:rsidP="00E408E6">
            <w:pPr>
              <w:jc w:val="both"/>
              <w:rPr>
                <w:sz w:val="21"/>
                <w:szCs w:val="21"/>
              </w:rPr>
            </w:pPr>
            <w:r w:rsidRPr="00FE328B">
              <w:rPr>
                <w:sz w:val="21"/>
                <w:szCs w:val="21"/>
              </w:rPr>
              <w:t>Automatic</w:t>
            </w:r>
          </w:p>
        </w:tc>
      </w:tr>
      <w:tr w:rsidR="00182CC9" w:rsidRPr="00FE328B" w14:paraId="7C99C964" w14:textId="77777777" w:rsidTr="00FE328B">
        <w:tc>
          <w:tcPr>
            <w:tcW w:w="3007" w:type="pct"/>
          </w:tcPr>
          <w:p w14:paraId="1897E46E" w14:textId="17244C0E" w:rsidR="00182CC9" w:rsidRPr="00FE328B" w:rsidRDefault="00182CC9" w:rsidP="004B4C2E">
            <w:pPr>
              <w:ind w:left="24"/>
              <w:rPr>
                <w:sz w:val="21"/>
                <w:szCs w:val="21"/>
              </w:rPr>
            </w:pPr>
            <w:r w:rsidRPr="00FE328B">
              <w:rPr>
                <w:sz w:val="21"/>
                <w:szCs w:val="21"/>
              </w:rPr>
              <w:t>Monitor Cyber Activity and Threats</w:t>
            </w:r>
          </w:p>
        </w:tc>
        <w:tc>
          <w:tcPr>
            <w:tcW w:w="880" w:type="pct"/>
          </w:tcPr>
          <w:p w14:paraId="16230936" w14:textId="67E63A21" w:rsidR="00182CC9" w:rsidRPr="00FE328B" w:rsidRDefault="00182CC9" w:rsidP="00182CC9">
            <w:pPr>
              <w:jc w:val="both"/>
              <w:rPr>
                <w:sz w:val="21"/>
                <w:szCs w:val="21"/>
              </w:rPr>
            </w:pPr>
            <w:r w:rsidRPr="00FE328B">
              <w:rPr>
                <w:sz w:val="21"/>
                <w:szCs w:val="21"/>
              </w:rPr>
              <w:t>Real Time</w:t>
            </w:r>
          </w:p>
        </w:tc>
        <w:tc>
          <w:tcPr>
            <w:tcW w:w="1113" w:type="pct"/>
          </w:tcPr>
          <w:p w14:paraId="59250766" w14:textId="0650FAE7" w:rsidR="00182CC9" w:rsidRPr="00FE328B" w:rsidRDefault="00182CC9" w:rsidP="00182CC9">
            <w:pPr>
              <w:jc w:val="both"/>
              <w:rPr>
                <w:sz w:val="21"/>
                <w:szCs w:val="21"/>
              </w:rPr>
            </w:pPr>
            <w:r w:rsidRPr="00FE328B">
              <w:rPr>
                <w:sz w:val="21"/>
                <w:szCs w:val="21"/>
              </w:rPr>
              <w:t>Automatic</w:t>
            </w:r>
          </w:p>
        </w:tc>
      </w:tr>
      <w:tr w:rsidR="00182CC9" w:rsidRPr="00FE328B" w14:paraId="0D498968" w14:textId="77777777" w:rsidTr="00FE328B">
        <w:tc>
          <w:tcPr>
            <w:tcW w:w="3007" w:type="pct"/>
          </w:tcPr>
          <w:p w14:paraId="37E258E0" w14:textId="4188213B" w:rsidR="00182CC9" w:rsidRPr="00FE328B" w:rsidRDefault="00182CC9" w:rsidP="004B4C2E">
            <w:pPr>
              <w:ind w:left="24"/>
              <w:rPr>
                <w:sz w:val="21"/>
                <w:szCs w:val="21"/>
              </w:rPr>
            </w:pPr>
            <w:r w:rsidRPr="00FE328B">
              <w:rPr>
                <w:sz w:val="21"/>
                <w:szCs w:val="21"/>
              </w:rPr>
              <w:t>Protection Alarm Mitigation/Dispatch</w:t>
            </w:r>
          </w:p>
        </w:tc>
        <w:tc>
          <w:tcPr>
            <w:tcW w:w="880" w:type="pct"/>
          </w:tcPr>
          <w:p w14:paraId="017863AB" w14:textId="39302090" w:rsidR="00182CC9" w:rsidRPr="00FE328B" w:rsidRDefault="00182CC9" w:rsidP="00182CC9">
            <w:pPr>
              <w:jc w:val="both"/>
              <w:rPr>
                <w:sz w:val="21"/>
                <w:szCs w:val="21"/>
              </w:rPr>
            </w:pPr>
            <w:r w:rsidRPr="00FE328B">
              <w:rPr>
                <w:sz w:val="21"/>
                <w:szCs w:val="21"/>
              </w:rPr>
              <w:t>Real Time</w:t>
            </w:r>
          </w:p>
        </w:tc>
        <w:tc>
          <w:tcPr>
            <w:tcW w:w="1113" w:type="pct"/>
          </w:tcPr>
          <w:p w14:paraId="029445E1" w14:textId="73218971" w:rsidR="00182CC9" w:rsidRPr="00FE328B" w:rsidRDefault="00182CC9" w:rsidP="00182CC9">
            <w:pPr>
              <w:jc w:val="both"/>
              <w:rPr>
                <w:sz w:val="21"/>
                <w:szCs w:val="21"/>
              </w:rPr>
            </w:pPr>
            <w:r w:rsidRPr="00FE328B">
              <w:rPr>
                <w:sz w:val="21"/>
                <w:szCs w:val="21"/>
              </w:rPr>
              <w:t>Manual</w:t>
            </w:r>
          </w:p>
        </w:tc>
      </w:tr>
      <w:tr w:rsidR="00182CC9" w:rsidRPr="00FE328B" w14:paraId="6F6E4E61" w14:textId="77777777" w:rsidTr="00FE328B">
        <w:tc>
          <w:tcPr>
            <w:tcW w:w="3007" w:type="pct"/>
          </w:tcPr>
          <w:p w14:paraId="7DAD1A97" w14:textId="2C2F5917" w:rsidR="00182CC9" w:rsidRPr="00FE328B" w:rsidRDefault="00182CC9" w:rsidP="004B4C2E">
            <w:pPr>
              <w:ind w:left="24"/>
              <w:rPr>
                <w:sz w:val="21"/>
                <w:szCs w:val="21"/>
              </w:rPr>
            </w:pPr>
            <w:r w:rsidRPr="00FE328B">
              <w:rPr>
                <w:sz w:val="21"/>
                <w:szCs w:val="21"/>
              </w:rPr>
              <w:t>Asset Condition Alarm Mitigation/Dispatch</w:t>
            </w:r>
          </w:p>
        </w:tc>
        <w:tc>
          <w:tcPr>
            <w:tcW w:w="880" w:type="pct"/>
          </w:tcPr>
          <w:p w14:paraId="74E2014C" w14:textId="1D49B8D1" w:rsidR="00182CC9" w:rsidRPr="00FE328B" w:rsidRDefault="00182CC9" w:rsidP="00182CC9">
            <w:pPr>
              <w:jc w:val="both"/>
              <w:rPr>
                <w:sz w:val="21"/>
                <w:szCs w:val="21"/>
              </w:rPr>
            </w:pPr>
            <w:r w:rsidRPr="00FE328B">
              <w:rPr>
                <w:sz w:val="21"/>
                <w:szCs w:val="21"/>
              </w:rPr>
              <w:t>Real Time</w:t>
            </w:r>
          </w:p>
        </w:tc>
        <w:tc>
          <w:tcPr>
            <w:tcW w:w="1113" w:type="pct"/>
          </w:tcPr>
          <w:p w14:paraId="1D58B6EC" w14:textId="3043EC3D" w:rsidR="00182CC9" w:rsidRPr="00FE328B" w:rsidRDefault="00182CC9" w:rsidP="00182CC9">
            <w:pPr>
              <w:jc w:val="both"/>
              <w:rPr>
                <w:sz w:val="21"/>
                <w:szCs w:val="21"/>
              </w:rPr>
            </w:pPr>
            <w:r w:rsidRPr="00FE328B">
              <w:rPr>
                <w:sz w:val="21"/>
                <w:szCs w:val="21"/>
              </w:rPr>
              <w:t>Manual</w:t>
            </w:r>
          </w:p>
        </w:tc>
      </w:tr>
      <w:tr w:rsidR="00182CC9" w:rsidRPr="00FE328B" w14:paraId="21F540F1" w14:textId="77777777" w:rsidTr="00FE328B">
        <w:tc>
          <w:tcPr>
            <w:tcW w:w="3007" w:type="pct"/>
          </w:tcPr>
          <w:p w14:paraId="75C1C67D" w14:textId="0C3A4B9A" w:rsidR="00182CC9" w:rsidRPr="00FE328B" w:rsidRDefault="00182CC9" w:rsidP="004B4C2E">
            <w:pPr>
              <w:ind w:left="24"/>
              <w:rPr>
                <w:sz w:val="21"/>
                <w:szCs w:val="21"/>
              </w:rPr>
            </w:pPr>
            <w:r w:rsidRPr="00FE328B">
              <w:rPr>
                <w:sz w:val="21"/>
                <w:szCs w:val="21"/>
              </w:rPr>
              <w:t xml:space="preserve">Monitor Transient, Voltage, Small Signal and Frequency Stability and </w:t>
            </w:r>
            <w:r w:rsidR="008C5D83" w:rsidRPr="00FE328B">
              <w:rPr>
                <w:sz w:val="21"/>
                <w:szCs w:val="21"/>
              </w:rPr>
              <w:t>S</w:t>
            </w:r>
            <w:r w:rsidRPr="00FE328B">
              <w:rPr>
                <w:sz w:val="21"/>
                <w:szCs w:val="21"/>
              </w:rPr>
              <w:t xml:space="preserve">ystem </w:t>
            </w:r>
            <w:r w:rsidR="008C5D83" w:rsidRPr="00FE328B">
              <w:rPr>
                <w:sz w:val="21"/>
                <w:szCs w:val="21"/>
              </w:rPr>
              <w:t>S</w:t>
            </w:r>
            <w:r w:rsidRPr="00FE328B">
              <w:rPr>
                <w:sz w:val="21"/>
                <w:szCs w:val="21"/>
              </w:rPr>
              <w:t>trength</w:t>
            </w:r>
          </w:p>
        </w:tc>
        <w:tc>
          <w:tcPr>
            <w:tcW w:w="880" w:type="pct"/>
          </w:tcPr>
          <w:p w14:paraId="25E88EF1" w14:textId="7D76EBCD" w:rsidR="00182CC9" w:rsidRPr="00FE328B" w:rsidRDefault="00182CC9" w:rsidP="00182CC9">
            <w:pPr>
              <w:jc w:val="both"/>
              <w:rPr>
                <w:sz w:val="21"/>
                <w:szCs w:val="21"/>
              </w:rPr>
            </w:pPr>
            <w:r w:rsidRPr="00FE328B">
              <w:rPr>
                <w:sz w:val="21"/>
                <w:szCs w:val="21"/>
              </w:rPr>
              <w:t>Planning and Real Time</w:t>
            </w:r>
          </w:p>
        </w:tc>
        <w:tc>
          <w:tcPr>
            <w:tcW w:w="1113" w:type="pct"/>
          </w:tcPr>
          <w:p w14:paraId="65C06BD2" w14:textId="5D25BDC5" w:rsidR="00182CC9" w:rsidRPr="00FE328B" w:rsidRDefault="00182CC9" w:rsidP="00182CC9">
            <w:pPr>
              <w:jc w:val="both"/>
              <w:rPr>
                <w:sz w:val="21"/>
                <w:szCs w:val="21"/>
              </w:rPr>
            </w:pPr>
            <w:r w:rsidRPr="00FE328B">
              <w:rPr>
                <w:sz w:val="21"/>
                <w:szCs w:val="21"/>
              </w:rPr>
              <w:t>Automatic</w:t>
            </w:r>
          </w:p>
        </w:tc>
      </w:tr>
      <w:tr w:rsidR="00182CC9" w:rsidRPr="00FE328B" w14:paraId="52BCE998" w14:textId="77777777" w:rsidTr="00FE328B">
        <w:tc>
          <w:tcPr>
            <w:tcW w:w="3007" w:type="pct"/>
          </w:tcPr>
          <w:p w14:paraId="4F25D1D0" w14:textId="18D092E8" w:rsidR="00182CC9" w:rsidRPr="00FE328B" w:rsidRDefault="008C5D83" w:rsidP="004B4C2E">
            <w:pPr>
              <w:ind w:left="24"/>
              <w:rPr>
                <w:sz w:val="21"/>
                <w:szCs w:val="21"/>
              </w:rPr>
            </w:pPr>
            <w:r w:rsidRPr="00FE328B">
              <w:rPr>
                <w:sz w:val="21"/>
                <w:szCs w:val="21"/>
              </w:rPr>
              <w:t xml:space="preserve">Restore </w:t>
            </w:r>
            <w:r w:rsidR="00182CC9" w:rsidRPr="00FE328B">
              <w:rPr>
                <w:sz w:val="21"/>
                <w:szCs w:val="21"/>
              </w:rPr>
              <w:t>Unplanned Outages</w:t>
            </w:r>
          </w:p>
        </w:tc>
        <w:tc>
          <w:tcPr>
            <w:tcW w:w="880" w:type="pct"/>
          </w:tcPr>
          <w:p w14:paraId="78EF050E" w14:textId="7B8196B0" w:rsidR="00182CC9" w:rsidRPr="00FE328B" w:rsidRDefault="00182CC9" w:rsidP="00182CC9">
            <w:pPr>
              <w:jc w:val="both"/>
              <w:rPr>
                <w:sz w:val="21"/>
                <w:szCs w:val="21"/>
              </w:rPr>
            </w:pPr>
            <w:r w:rsidRPr="00FE328B">
              <w:rPr>
                <w:sz w:val="21"/>
                <w:szCs w:val="21"/>
              </w:rPr>
              <w:t>Real Time</w:t>
            </w:r>
          </w:p>
        </w:tc>
        <w:tc>
          <w:tcPr>
            <w:tcW w:w="1113" w:type="pct"/>
          </w:tcPr>
          <w:p w14:paraId="04A1EAE4" w14:textId="1610E212" w:rsidR="00182CC9" w:rsidRPr="00FE328B" w:rsidRDefault="00182CC9" w:rsidP="00182CC9">
            <w:pPr>
              <w:jc w:val="both"/>
              <w:rPr>
                <w:sz w:val="21"/>
                <w:szCs w:val="21"/>
              </w:rPr>
            </w:pPr>
            <w:r w:rsidRPr="00FE328B">
              <w:rPr>
                <w:sz w:val="21"/>
                <w:szCs w:val="21"/>
              </w:rPr>
              <w:t>Automatic and Manual</w:t>
            </w:r>
          </w:p>
        </w:tc>
      </w:tr>
      <w:tr w:rsidR="00182CC9" w:rsidRPr="00FE328B" w14:paraId="616F2222" w14:textId="77777777" w:rsidTr="00FE328B">
        <w:tc>
          <w:tcPr>
            <w:tcW w:w="3007" w:type="pct"/>
          </w:tcPr>
          <w:p w14:paraId="345A51F9" w14:textId="53FAD8FC" w:rsidR="00182CC9" w:rsidRPr="00FE328B" w:rsidRDefault="00182CC9" w:rsidP="004B4C2E">
            <w:pPr>
              <w:ind w:left="24"/>
              <w:rPr>
                <w:sz w:val="21"/>
                <w:szCs w:val="21"/>
              </w:rPr>
            </w:pPr>
            <w:r w:rsidRPr="00FE328B">
              <w:rPr>
                <w:sz w:val="21"/>
                <w:szCs w:val="21"/>
              </w:rPr>
              <w:t>Monitor Power Quality</w:t>
            </w:r>
          </w:p>
        </w:tc>
        <w:tc>
          <w:tcPr>
            <w:tcW w:w="880" w:type="pct"/>
          </w:tcPr>
          <w:p w14:paraId="08078A90" w14:textId="64509029" w:rsidR="00182CC9" w:rsidRPr="00FE328B" w:rsidRDefault="00182CC9" w:rsidP="00182CC9">
            <w:pPr>
              <w:jc w:val="both"/>
              <w:rPr>
                <w:sz w:val="21"/>
                <w:szCs w:val="21"/>
              </w:rPr>
            </w:pPr>
            <w:r w:rsidRPr="00FE328B">
              <w:rPr>
                <w:sz w:val="21"/>
                <w:szCs w:val="21"/>
              </w:rPr>
              <w:t>Real Time &amp; Ex-Post</w:t>
            </w:r>
          </w:p>
        </w:tc>
        <w:tc>
          <w:tcPr>
            <w:tcW w:w="1113" w:type="pct"/>
          </w:tcPr>
          <w:p w14:paraId="245B6645" w14:textId="097C0D1C" w:rsidR="00182CC9" w:rsidRPr="00FE328B" w:rsidRDefault="00182CC9" w:rsidP="00182CC9">
            <w:pPr>
              <w:jc w:val="both"/>
              <w:rPr>
                <w:sz w:val="21"/>
                <w:szCs w:val="21"/>
              </w:rPr>
            </w:pPr>
            <w:r w:rsidRPr="00FE328B">
              <w:rPr>
                <w:sz w:val="21"/>
                <w:szCs w:val="21"/>
              </w:rPr>
              <w:t>Automatic</w:t>
            </w:r>
          </w:p>
        </w:tc>
      </w:tr>
      <w:tr w:rsidR="00182CC9" w:rsidRPr="00FE328B" w14:paraId="0E35D449" w14:textId="77777777" w:rsidTr="00FE328B">
        <w:tc>
          <w:tcPr>
            <w:tcW w:w="3007" w:type="pct"/>
          </w:tcPr>
          <w:p w14:paraId="7F7D4D9C" w14:textId="07C60D5A" w:rsidR="00182CC9" w:rsidRPr="00FE328B" w:rsidRDefault="00182CC9" w:rsidP="004B4C2E">
            <w:pPr>
              <w:ind w:left="24"/>
              <w:rPr>
                <w:sz w:val="21"/>
                <w:szCs w:val="21"/>
              </w:rPr>
            </w:pPr>
            <w:r w:rsidRPr="00FE328B">
              <w:rPr>
                <w:sz w:val="21"/>
                <w:szCs w:val="21"/>
              </w:rPr>
              <w:t>Coordinate Planned Outages</w:t>
            </w:r>
          </w:p>
        </w:tc>
        <w:tc>
          <w:tcPr>
            <w:tcW w:w="880" w:type="pct"/>
          </w:tcPr>
          <w:p w14:paraId="05176305" w14:textId="508C79A1" w:rsidR="00182CC9" w:rsidRPr="00FE328B" w:rsidRDefault="00182CC9" w:rsidP="00182CC9">
            <w:pPr>
              <w:jc w:val="both"/>
              <w:rPr>
                <w:sz w:val="21"/>
                <w:szCs w:val="21"/>
              </w:rPr>
            </w:pPr>
            <w:r w:rsidRPr="00FE328B">
              <w:rPr>
                <w:sz w:val="21"/>
                <w:szCs w:val="21"/>
              </w:rPr>
              <w:t>Planning and Real Time</w:t>
            </w:r>
          </w:p>
        </w:tc>
        <w:tc>
          <w:tcPr>
            <w:tcW w:w="1113" w:type="pct"/>
          </w:tcPr>
          <w:p w14:paraId="6D3E6857" w14:textId="6F08F640" w:rsidR="00182CC9" w:rsidRPr="00FE328B" w:rsidRDefault="00182CC9" w:rsidP="00182CC9">
            <w:pPr>
              <w:jc w:val="both"/>
              <w:rPr>
                <w:sz w:val="21"/>
                <w:szCs w:val="21"/>
              </w:rPr>
            </w:pPr>
            <w:r w:rsidRPr="00FE328B">
              <w:rPr>
                <w:sz w:val="21"/>
                <w:szCs w:val="21"/>
              </w:rPr>
              <w:t>Manual</w:t>
            </w:r>
          </w:p>
        </w:tc>
      </w:tr>
      <w:tr w:rsidR="00182CC9" w:rsidRPr="00FE328B" w14:paraId="61D60A7F" w14:textId="77777777" w:rsidTr="00FE328B">
        <w:tc>
          <w:tcPr>
            <w:tcW w:w="3007" w:type="pct"/>
          </w:tcPr>
          <w:p w14:paraId="123917CC" w14:textId="398F17FD" w:rsidR="00182CC9" w:rsidRPr="00FE328B" w:rsidRDefault="00033441" w:rsidP="004B4C2E">
            <w:pPr>
              <w:ind w:left="24"/>
              <w:rPr>
                <w:sz w:val="21"/>
                <w:szCs w:val="21"/>
              </w:rPr>
            </w:pPr>
            <w:r w:rsidRPr="00FE328B">
              <w:rPr>
                <w:sz w:val="21"/>
                <w:szCs w:val="21"/>
              </w:rPr>
              <w:t>Manage</w:t>
            </w:r>
            <w:r w:rsidR="00182CC9" w:rsidRPr="00FE328B">
              <w:rPr>
                <w:sz w:val="21"/>
                <w:szCs w:val="21"/>
              </w:rPr>
              <w:t xml:space="preserve"> Power Transmission</w:t>
            </w:r>
          </w:p>
        </w:tc>
        <w:tc>
          <w:tcPr>
            <w:tcW w:w="880" w:type="pct"/>
          </w:tcPr>
          <w:p w14:paraId="3352AD06" w14:textId="775436B2" w:rsidR="00182CC9" w:rsidRPr="00FE328B" w:rsidRDefault="00182CC9" w:rsidP="00182CC9">
            <w:pPr>
              <w:jc w:val="both"/>
              <w:rPr>
                <w:sz w:val="21"/>
                <w:szCs w:val="21"/>
              </w:rPr>
            </w:pPr>
            <w:r w:rsidRPr="00FE328B">
              <w:rPr>
                <w:sz w:val="21"/>
                <w:szCs w:val="21"/>
              </w:rPr>
              <w:t>Planning and Real Time</w:t>
            </w:r>
          </w:p>
        </w:tc>
        <w:tc>
          <w:tcPr>
            <w:tcW w:w="1113" w:type="pct"/>
          </w:tcPr>
          <w:p w14:paraId="05C496B3" w14:textId="3D918031" w:rsidR="00182CC9" w:rsidRPr="00FE328B" w:rsidRDefault="00182CC9" w:rsidP="00182CC9">
            <w:pPr>
              <w:jc w:val="both"/>
              <w:rPr>
                <w:sz w:val="21"/>
                <w:szCs w:val="21"/>
              </w:rPr>
            </w:pPr>
            <w:r w:rsidRPr="00FE328B">
              <w:rPr>
                <w:sz w:val="21"/>
                <w:szCs w:val="21"/>
              </w:rPr>
              <w:t>Automatic</w:t>
            </w:r>
            <w:r w:rsidR="007307D0" w:rsidRPr="00FE328B">
              <w:rPr>
                <w:sz w:val="21"/>
                <w:szCs w:val="21"/>
              </w:rPr>
              <w:t xml:space="preserve"> and Manual</w:t>
            </w:r>
          </w:p>
        </w:tc>
      </w:tr>
      <w:tr w:rsidR="00182CC9" w:rsidRPr="00FE328B" w14:paraId="16C4107B" w14:textId="77777777" w:rsidTr="00FE328B">
        <w:tc>
          <w:tcPr>
            <w:tcW w:w="3007" w:type="pct"/>
          </w:tcPr>
          <w:p w14:paraId="6B5D9030" w14:textId="09269005" w:rsidR="00182CC9" w:rsidRPr="00FE328B" w:rsidRDefault="00182CC9" w:rsidP="004B4C2E">
            <w:pPr>
              <w:ind w:left="24"/>
              <w:rPr>
                <w:sz w:val="21"/>
                <w:szCs w:val="21"/>
              </w:rPr>
            </w:pPr>
            <w:r w:rsidRPr="00FE328B">
              <w:rPr>
                <w:sz w:val="21"/>
                <w:szCs w:val="21"/>
              </w:rPr>
              <w:t>Blackstart and Restoration</w:t>
            </w:r>
          </w:p>
        </w:tc>
        <w:tc>
          <w:tcPr>
            <w:tcW w:w="880" w:type="pct"/>
          </w:tcPr>
          <w:p w14:paraId="7F716A69" w14:textId="226E673C" w:rsidR="00182CC9" w:rsidRPr="00FE328B" w:rsidRDefault="008C5D83" w:rsidP="00182CC9">
            <w:pPr>
              <w:jc w:val="both"/>
              <w:rPr>
                <w:sz w:val="21"/>
                <w:szCs w:val="21"/>
              </w:rPr>
            </w:pPr>
            <w:r w:rsidRPr="00FE328B">
              <w:rPr>
                <w:sz w:val="21"/>
                <w:szCs w:val="21"/>
              </w:rPr>
              <w:t>Real Time</w:t>
            </w:r>
          </w:p>
        </w:tc>
        <w:tc>
          <w:tcPr>
            <w:tcW w:w="1113" w:type="pct"/>
          </w:tcPr>
          <w:p w14:paraId="3D0C2A6B" w14:textId="2E5F932F" w:rsidR="00182CC9" w:rsidRPr="00FE328B" w:rsidRDefault="008C5D83" w:rsidP="00182CC9">
            <w:pPr>
              <w:jc w:val="both"/>
              <w:rPr>
                <w:sz w:val="21"/>
                <w:szCs w:val="21"/>
              </w:rPr>
            </w:pPr>
            <w:r w:rsidRPr="00FE328B">
              <w:rPr>
                <w:sz w:val="21"/>
                <w:szCs w:val="21"/>
              </w:rPr>
              <w:t>Manual</w:t>
            </w:r>
          </w:p>
        </w:tc>
      </w:tr>
      <w:tr w:rsidR="00182CC9" w:rsidRPr="00FE328B" w14:paraId="255B3B87" w14:textId="77777777" w:rsidTr="00FE328B">
        <w:tc>
          <w:tcPr>
            <w:tcW w:w="3007" w:type="pct"/>
          </w:tcPr>
          <w:p w14:paraId="7AB90EB4" w14:textId="5769992F" w:rsidR="00182CC9" w:rsidRPr="00FE328B" w:rsidRDefault="00182CC9" w:rsidP="004B4C2E">
            <w:pPr>
              <w:ind w:left="24"/>
              <w:rPr>
                <w:sz w:val="21"/>
                <w:szCs w:val="21"/>
              </w:rPr>
            </w:pPr>
            <w:r w:rsidRPr="00FE328B">
              <w:rPr>
                <w:sz w:val="21"/>
                <w:szCs w:val="21"/>
              </w:rPr>
              <w:t>Manage Voltage</w:t>
            </w:r>
          </w:p>
        </w:tc>
        <w:tc>
          <w:tcPr>
            <w:tcW w:w="880" w:type="pct"/>
          </w:tcPr>
          <w:p w14:paraId="28760F4C" w14:textId="5775CFCE" w:rsidR="00182CC9" w:rsidRPr="00FE328B" w:rsidRDefault="008C5D83" w:rsidP="00182CC9">
            <w:pPr>
              <w:jc w:val="both"/>
              <w:rPr>
                <w:sz w:val="21"/>
                <w:szCs w:val="21"/>
              </w:rPr>
            </w:pPr>
            <w:r w:rsidRPr="00FE328B">
              <w:rPr>
                <w:sz w:val="21"/>
                <w:szCs w:val="21"/>
              </w:rPr>
              <w:t>Planning and Real Time</w:t>
            </w:r>
          </w:p>
        </w:tc>
        <w:tc>
          <w:tcPr>
            <w:tcW w:w="1113" w:type="pct"/>
          </w:tcPr>
          <w:p w14:paraId="54358C7B" w14:textId="4590ACA8" w:rsidR="00182CC9" w:rsidRPr="00FE328B" w:rsidRDefault="008C5D83" w:rsidP="00182CC9">
            <w:pPr>
              <w:jc w:val="both"/>
              <w:rPr>
                <w:sz w:val="21"/>
                <w:szCs w:val="21"/>
              </w:rPr>
            </w:pPr>
            <w:r w:rsidRPr="00FE328B">
              <w:rPr>
                <w:sz w:val="21"/>
                <w:szCs w:val="21"/>
              </w:rPr>
              <w:t>Automatic and Manual</w:t>
            </w:r>
          </w:p>
        </w:tc>
      </w:tr>
      <w:tr w:rsidR="00182CC9" w:rsidRPr="00FE328B" w14:paraId="22115061" w14:textId="77777777" w:rsidTr="00FE328B">
        <w:tc>
          <w:tcPr>
            <w:tcW w:w="3007" w:type="pct"/>
          </w:tcPr>
          <w:p w14:paraId="380772A6" w14:textId="3ABA9016" w:rsidR="00182CC9" w:rsidRPr="00FE328B" w:rsidRDefault="00182CC9" w:rsidP="004B4C2E">
            <w:pPr>
              <w:ind w:left="24"/>
              <w:rPr>
                <w:sz w:val="21"/>
                <w:szCs w:val="21"/>
              </w:rPr>
            </w:pPr>
            <w:r w:rsidRPr="00FE328B">
              <w:rPr>
                <w:sz w:val="21"/>
                <w:szCs w:val="21"/>
              </w:rPr>
              <w:t>Dispatch Generation, Demand, Service Providers</w:t>
            </w:r>
          </w:p>
        </w:tc>
        <w:tc>
          <w:tcPr>
            <w:tcW w:w="880" w:type="pct"/>
          </w:tcPr>
          <w:p w14:paraId="10C62486" w14:textId="79E5885E" w:rsidR="00182CC9" w:rsidRPr="00FE328B" w:rsidRDefault="008C5D83" w:rsidP="00182CC9">
            <w:pPr>
              <w:jc w:val="both"/>
              <w:rPr>
                <w:sz w:val="21"/>
                <w:szCs w:val="21"/>
              </w:rPr>
            </w:pPr>
            <w:r w:rsidRPr="00FE328B">
              <w:rPr>
                <w:sz w:val="21"/>
                <w:szCs w:val="21"/>
              </w:rPr>
              <w:t>Real Time</w:t>
            </w:r>
          </w:p>
        </w:tc>
        <w:tc>
          <w:tcPr>
            <w:tcW w:w="1113" w:type="pct"/>
          </w:tcPr>
          <w:p w14:paraId="1C73D078" w14:textId="08E8F68D" w:rsidR="00182CC9" w:rsidRPr="00FE328B" w:rsidRDefault="008C5D83" w:rsidP="00182CC9">
            <w:pPr>
              <w:jc w:val="both"/>
              <w:rPr>
                <w:sz w:val="21"/>
                <w:szCs w:val="21"/>
              </w:rPr>
            </w:pPr>
            <w:r w:rsidRPr="00FE328B">
              <w:rPr>
                <w:sz w:val="21"/>
                <w:szCs w:val="21"/>
              </w:rPr>
              <w:t>Automatic</w:t>
            </w:r>
          </w:p>
        </w:tc>
      </w:tr>
      <w:tr w:rsidR="00182CC9" w:rsidRPr="00FE328B" w14:paraId="772B60A1" w14:textId="77777777" w:rsidTr="00FE328B">
        <w:tc>
          <w:tcPr>
            <w:tcW w:w="3007" w:type="pct"/>
          </w:tcPr>
          <w:p w14:paraId="0D456957" w14:textId="2236637A" w:rsidR="00182CC9" w:rsidRPr="00FE328B" w:rsidRDefault="00182CC9" w:rsidP="004B4C2E">
            <w:pPr>
              <w:ind w:left="24"/>
              <w:rPr>
                <w:sz w:val="21"/>
                <w:szCs w:val="21"/>
              </w:rPr>
            </w:pPr>
            <w:r w:rsidRPr="00FE328B">
              <w:rPr>
                <w:sz w:val="21"/>
                <w:szCs w:val="21"/>
              </w:rPr>
              <w:t>Contingency Risk Mitigation</w:t>
            </w:r>
          </w:p>
        </w:tc>
        <w:tc>
          <w:tcPr>
            <w:tcW w:w="880" w:type="pct"/>
          </w:tcPr>
          <w:p w14:paraId="3AE6E8C0" w14:textId="063C4EA1" w:rsidR="00182CC9" w:rsidRPr="00FE328B" w:rsidRDefault="008C5D83" w:rsidP="00182CC9">
            <w:pPr>
              <w:jc w:val="both"/>
              <w:rPr>
                <w:sz w:val="21"/>
                <w:szCs w:val="21"/>
              </w:rPr>
            </w:pPr>
            <w:r w:rsidRPr="00FE328B">
              <w:rPr>
                <w:sz w:val="21"/>
                <w:szCs w:val="21"/>
              </w:rPr>
              <w:t>Planning and Real Time</w:t>
            </w:r>
          </w:p>
        </w:tc>
        <w:tc>
          <w:tcPr>
            <w:tcW w:w="1113" w:type="pct"/>
          </w:tcPr>
          <w:p w14:paraId="477BE5CA" w14:textId="63459D76" w:rsidR="00182CC9" w:rsidRPr="00FE328B" w:rsidRDefault="008C5D83" w:rsidP="00182CC9">
            <w:pPr>
              <w:jc w:val="both"/>
              <w:rPr>
                <w:sz w:val="21"/>
                <w:szCs w:val="21"/>
              </w:rPr>
            </w:pPr>
            <w:r w:rsidRPr="00FE328B">
              <w:rPr>
                <w:sz w:val="21"/>
                <w:szCs w:val="21"/>
              </w:rPr>
              <w:t>Manual</w:t>
            </w:r>
          </w:p>
        </w:tc>
      </w:tr>
      <w:tr w:rsidR="008C5D83" w:rsidRPr="00FE328B" w14:paraId="6D7663EE" w14:textId="77777777" w:rsidTr="00FE328B">
        <w:tc>
          <w:tcPr>
            <w:tcW w:w="3007" w:type="pct"/>
          </w:tcPr>
          <w:p w14:paraId="5626F00E" w14:textId="4CF08730" w:rsidR="008C5D83" w:rsidRPr="00FE328B" w:rsidRDefault="008C5D83" w:rsidP="004B4C2E">
            <w:pPr>
              <w:ind w:left="24"/>
              <w:rPr>
                <w:sz w:val="21"/>
                <w:szCs w:val="21"/>
              </w:rPr>
            </w:pPr>
            <w:r w:rsidRPr="00FE328B">
              <w:rPr>
                <w:sz w:val="21"/>
                <w:szCs w:val="21"/>
              </w:rPr>
              <w:t>Manage Reserves and Ancillary Services</w:t>
            </w:r>
          </w:p>
        </w:tc>
        <w:tc>
          <w:tcPr>
            <w:tcW w:w="880" w:type="pct"/>
          </w:tcPr>
          <w:p w14:paraId="2ED434C2" w14:textId="4F2E1FCF" w:rsidR="008C5D83" w:rsidRPr="00FE328B" w:rsidRDefault="008C5D83" w:rsidP="008C5D83">
            <w:pPr>
              <w:jc w:val="both"/>
              <w:rPr>
                <w:sz w:val="21"/>
                <w:szCs w:val="21"/>
              </w:rPr>
            </w:pPr>
            <w:r w:rsidRPr="00FE328B">
              <w:rPr>
                <w:sz w:val="21"/>
                <w:szCs w:val="21"/>
              </w:rPr>
              <w:t>Planning and Real Time</w:t>
            </w:r>
          </w:p>
        </w:tc>
        <w:tc>
          <w:tcPr>
            <w:tcW w:w="1113" w:type="pct"/>
          </w:tcPr>
          <w:p w14:paraId="1DF8D0FE" w14:textId="3C2D97F9" w:rsidR="008C5D83" w:rsidRPr="00FE328B" w:rsidRDefault="008C5D83" w:rsidP="008C5D83">
            <w:pPr>
              <w:jc w:val="both"/>
              <w:rPr>
                <w:sz w:val="21"/>
                <w:szCs w:val="21"/>
              </w:rPr>
            </w:pPr>
            <w:r w:rsidRPr="00FE328B">
              <w:rPr>
                <w:sz w:val="21"/>
                <w:szCs w:val="21"/>
              </w:rPr>
              <w:t>Automatic</w:t>
            </w:r>
          </w:p>
        </w:tc>
      </w:tr>
      <w:tr w:rsidR="008C5D83" w:rsidRPr="00FE328B" w14:paraId="65E659E0" w14:textId="77777777" w:rsidTr="00FE328B">
        <w:trPr>
          <w:trHeight w:val="257"/>
        </w:trPr>
        <w:tc>
          <w:tcPr>
            <w:tcW w:w="3007" w:type="pct"/>
          </w:tcPr>
          <w:p w14:paraId="71E4A27C" w14:textId="5C23F0DE" w:rsidR="008C5D83" w:rsidRPr="00FE328B" w:rsidRDefault="008C5D83" w:rsidP="00FE328B">
            <w:pPr>
              <w:ind w:left="24"/>
              <w:rPr>
                <w:sz w:val="21"/>
                <w:szCs w:val="21"/>
              </w:rPr>
            </w:pPr>
            <w:r w:rsidRPr="00FE328B">
              <w:rPr>
                <w:sz w:val="21"/>
                <w:szCs w:val="21"/>
              </w:rPr>
              <w:t>Schedule Market Participants</w:t>
            </w:r>
          </w:p>
        </w:tc>
        <w:tc>
          <w:tcPr>
            <w:tcW w:w="880" w:type="pct"/>
          </w:tcPr>
          <w:p w14:paraId="6B3A6728" w14:textId="44770BB4" w:rsidR="008C5D83" w:rsidRPr="00FE328B" w:rsidRDefault="008C5D83" w:rsidP="008C5D83">
            <w:pPr>
              <w:jc w:val="both"/>
              <w:rPr>
                <w:sz w:val="21"/>
                <w:szCs w:val="21"/>
              </w:rPr>
            </w:pPr>
            <w:r w:rsidRPr="00FE328B">
              <w:rPr>
                <w:sz w:val="21"/>
                <w:szCs w:val="21"/>
              </w:rPr>
              <w:t>Planning</w:t>
            </w:r>
          </w:p>
        </w:tc>
        <w:tc>
          <w:tcPr>
            <w:tcW w:w="1113" w:type="pct"/>
          </w:tcPr>
          <w:p w14:paraId="3A9449F7" w14:textId="39F07498" w:rsidR="008C5D83" w:rsidRPr="00FE328B" w:rsidRDefault="008C5D83" w:rsidP="008C5D83">
            <w:pPr>
              <w:jc w:val="both"/>
              <w:rPr>
                <w:sz w:val="21"/>
                <w:szCs w:val="21"/>
              </w:rPr>
            </w:pPr>
            <w:r w:rsidRPr="00FE328B">
              <w:rPr>
                <w:sz w:val="21"/>
                <w:szCs w:val="21"/>
              </w:rPr>
              <w:t>Automatic</w:t>
            </w:r>
          </w:p>
        </w:tc>
      </w:tr>
      <w:tr w:rsidR="008C5D83" w:rsidRPr="00FE328B" w14:paraId="4FC3D1B2" w14:textId="77777777" w:rsidTr="00FE328B">
        <w:tc>
          <w:tcPr>
            <w:tcW w:w="3007" w:type="pct"/>
          </w:tcPr>
          <w:p w14:paraId="26EE1D06" w14:textId="69DC5AD9" w:rsidR="008C5D83" w:rsidRPr="00FE328B" w:rsidRDefault="008C5D83" w:rsidP="00FE328B">
            <w:pPr>
              <w:ind w:left="24"/>
              <w:rPr>
                <w:sz w:val="21"/>
                <w:szCs w:val="21"/>
              </w:rPr>
            </w:pPr>
            <w:r w:rsidRPr="00FE328B">
              <w:rPr>
                <w:sz w:val="21"/>
                <w:szCs w:val="21"/>
              </w:rPr>
              <w:t>Forecast Demand</w:t>
            </w:r>
          </w:p>
        </w:tc>
        <w:tc>
          <w:tcPr>
            <w:tcW w:w="880" w:type="pct"/>
          </w:tcPr>
          <w:p w14:paraId="17DC3697" w14:textId="1D45479B" w:rsidR="008C5D83" w:rsidRPr="00FE328B" w:rsidRDefault="008C5D83" w:rsidP="008C5D83">
            <w:pPr>
              <w:jc w:val="both"/>
              <w:rPr>
                <w:sz w:val="21"/>
                <w:szCs w:val="21"/>
              </w:rPr>
            </w:pPr>
            <w:r w:rsidRPr="00FE328B">
              <w:rPr>
                <w:sz w:val="21"/>
                <w:szCs w:val="21"/>
              </w:rPr>
              <w:t>Planning</w:t>
            </w:r>
          </w:p>
        </w:tc>
        <w:tc>
          <w:tcPr>
            <w:tcW w:w="1113" w:type="pct"/>
          </w:tcPr>
          <w:p w14:paraId="7626F64D" w14:textId="6DFC35CE" w:rsidR="008C5D83" w:rsidRPr="00FE328B" w:rsidRDefault="008C5D83" w:rsidP="008C5D83">
            <w:pPr>
              <w:jc w:val="both"/>
              <w:rPr>
                <w:sz w:val="21"/>
                <w:szCs w:val="21"/>
              </w:rPr>
            </w:pPr>
            <w:r w:rsidRPr="00FE328B">
              <w:rPr>
                <w:sz w:val="21"/>
                <w:szCs w:val="21"/>
              </w:rPr>
              <w:t>Automatic</w:t>
            </w:r>
          </w:p>
        </w:tc>
      </w:tr>
      <w:tr w:rsidR="008C5D83" w:rsidRPr="00FE328B" w14:paraId="249EE404" w14:textId="77777777" w:rsidTr="00FE328B">
        <w:tc>
          <w:tcPr>
            <w:tcW w:w="3007" w:type="pct"/>
          </w:tcPr>
          <w:p w14:paraId="26507EE5" w14:textId="45962DBE" w:rsidR="008C5D83" w:rsidRPr="00FE328B" w:rsidRDefault="008C5D83" w:rsidP="00FE328B">
            <w:pPr>
              <w:ind w:left="24"/>
              <w:rPr>
                <w:sz w:val="21"/>
                <w:szCs w:val="21"/>
              </w:rPr>
            </w:pPr>
            <w:r w:rsidRPr="00FE328B">
              <w:rPr>
                <w:sz w:val="21"/>
                <w:szCs w:val="21"/>
              </w:rPr>
              <w:t>Forecast Renewable Energy</w:t>
            </w:r>
          </w:p>
        </w:tc>
        <w:tc>
          <w:tcPr>
            <w:tcW w:w="880" w:type="pct"/>
          </w:tcPr>
          <w:p w14:paraId="7920D9E0" w14:textId="13B86D8C" w:rsidR="008C5D83" w:rsidRPr="00FE328B" w:rsidRDefault="008C5D83" w:rsidP="008C5D83">
            <w:pPr>
              <w:jc w:val="both"/>
              <w:rPr>
                <w:sz w:val="21"/>
                <w:szCs w:val="21"/>
              </w:rPr>
            </w:pPr>
            <w:r w:rsidRPr="00FE328B">
              <w:rPr>
                <w:sz w:val="21"/>
                <w:szCs w:val="21"/>
              </w:rPr>
              <w:t>Planning</w:t>
            </w:r>
          </w:p>
        </w:tc>
        <w:tc>
          <w:tcPr>
            <w:tcW w:w="1113" w:type="pct"/>
          </w:tcPr>
          <w:p w14:paraId="7C535989" w14:textId="254F5F17" w:rsidR="008C5D83" w:rsidRPr="00FE328B" w:rsidRDefault="008C5D83" w:rsidP="008C5D83">
            <w:pPr>
              <w:jc w:val="both"/>
              <w:rPr>
                <w:sz w:val="21"/>
                <w:szCs w:val="21"/>
              </w:rPr>
            </w:pPr>
            <w:r w:rsidRPr="00FE328B">
              <w:rPr>
                <w:sz w:val="21"/>
                <w:szCs w:val="21"/>
              </w:rPr>
              <w:t>Automatic</w:t>
            </w:r>
          </w:p>
        </w:tc>
      </w:tr>
      <w:tr w:rsidR="008C5D83" w:rsidRPr="00FE328B" w14:paraId="56EA49DF" w14:textId="77777777" w:rsidTr="00FE328B">
        <w:tc>
          <w:tcPr>
            <w:tcW w:w="3007" w:type="pct"/>
          </w:tcPr>
          <w:p w14:paraId="7E9E420B" w14:textId="70EA0435" w:rsidR="008C5D83" w:rsidRPr="00FE328B" w:rsidRDefault="008C5D83" w:rsidP="004B4C2E">
            <w:pPr>
              <w:rPr>
                <w:sz w:val="21"/>
                <w:szCs w:val="21"/>
              </w:rPr>
            </w:pPr>
            <w:r w:rsidRPr="00FE328B">
              <w:rPr>
                <w:sz w:val="21"/>
                <w:szCs w:val="21"/>
              </w:rPr>
              <w:t xml:space="preserve">Testing and </w:t>
            </w:r>
            <w:r w:rsidR="00A4513F" w:rsidRPr="00FE328B">
              <w:rPr>
                <w:sz w:val="21"/>
                <w:szCs w:val="21"/>
              </w:rPr>
              <w:t>C</w:t>
            </w:r>
            <w:r w:rsidRPr="00FE328B">
              <w:rPr>
                <w:sz w:val="21"/>
                <w:szCs w:val="21"/>
              </w:rPr>
              <w:t xml:space="preserve">ommissioning </w:t>
            </w:r>
            <w:r w:rsidR="00A4513F" w:rsidRPr="00FE328B">
              <w:rPr>
                <w:sz w:val="21"/>
                <w:szCs w:val="21"/>
              </w:rPr>
              <w:t>M</w:t>
            </w:r>
            <w:r w:rsidRPr="00FE328B">
              <w:rPr>
                <w:sz w:val="21"/>
                <w:szCs w:val="21"/>
              </w:rPr>
              <w:t xml:space="preserve">arket </w:t>
            </w:r>
            <w:r w:rsidR="00A4513F" w:rsidRPr="00FE328B">
              <w:rPr>
                <w:sz w:val="21"/>
                <w:szCs w:val="21"/>
              </w:rPr>
              <w:t>P</w:t>
            </w:r>
            <w:r w:rsidRPr="00FE328B">
              <w:rPr>
                <w:sz w:val="21"/>
                <w:szCs w:val="21"/>
              </w:rPr>
              <w:t>articipants</w:t>
            </w:r>
          </w:p>
        </w:tc>
        <w:tc>
          <w:tcPr>
            <w:tcW w:w="880" w:type="pct"/>
          </w:tcPr>
          <w:p w14:paraId="1858A2F9" w14:textId="2B82EE91" w:rsidR="008C5D83" w:rsidRPr="00FE328B" w:rsidRDefault="008C5D83" w:rsidP="008C5D83">
            <w:pPr>
              <w:jc w:val="both"/>
              <w:rPr>
                <w:sz w:val="21"/>
                <w:szCs w:val="21"/>
              </w:rPr>
            </w:pPr>
            <w:r w:rsidRPr="00FE328B">
              <w:rPr>
                <w:sz w:val="21"/>
                <w:szCs w:val="21"/>
              </w:rPr>
              <w:t>Real Time and Ex-Post</w:t>
            </w:r>
          </w:p>
        </w:tc>
        <w:tc>
          <w:tcPr>
            <w:tcW w:w="1113" w:type="pct"/>
          </w:tcPr>
          <w:p w14:paraId="1B70F16B" w14:textId="05C4D517" w:rsidR="008C5D83" w:rsidRPr="00FE328B" w:rsidRDefault="008C5D83" w:rsidP="008C5D83">
            <w:pPr>
              <w:jc w:val="both"/>
              <w:rPr>
                <w:sz w:val="21"/>
                <w:szCs w:val="21"/>
              </w:rPr>
            </w:pPr>
            <w:r w:rsidRPr="00FE328B">
              <w:rPr>
                <w:sz w:val="21"/>
                <w:szCs w:val="21"/>
              </w:rPr>
              <w:t>Manual</w:t>
            </w:r>
          </w:p>
        </w:tc>
      </w:tr>
    </w:tbl>
    <w:p w14:paraId="0FF82224" w14:textId="2ED4B8EB" w:rsidR="008C5D83" w:rsidRDefault="008C5D83" w:rsidP="00E408E6">
      <w:pPr>
        <w:jc w:val="both"/>
        <w:sectPr w:rsidR="008C5D83" w:rsidSect="0090343A">
          <w:footerReference w:type="default" r:id="rId37"/>
          <w:pgSz w:w="16838" w:h="11906" w:orient="landscape" w:code="9"/>
          <w:pgMar w:top="1440" w:right="1440" w:bottom="1440" w:left="1440" w:header="720" w:footer="720" w:gutter="0"/>
          <w:pgNumType w:start="1"/>
          <w:cols w:space="720"/>
          <w:docGrid w:linePitch="360"/>
        </w:sectPr>
      </w:pPr>
    </w:p>
    <w:p w14:paraId="746416DE" w14:textId="1EBAF513" w:rsidR="00033441" w:rsidRDefault="008C5D83" w:rsidP="00033441">
      <w:pPr>
        <w:keepNext/>
        <w:jc w:val="both"/>
      </w:pPr>
      <w:r>
        <w:rPr>
          <w:noProof/>
        </w:rPr>
        <w:lastRenderedPageBreak/>
        <w:drawing>
          <wp:inline distT="0" distB="0" distL="0" distR="0" wp14:anchorId="32C3CC03" wp14:editId="0A4BCB3D">
            <wp:extent cx="9086850" cy="5067300"/>
            <wp:effectExtent l="0" t="19050" r="0" b="19050"/>
            <wp:docPr id="11" name="Diagram 11" descr="Graphic showing the difference in time domain between the ops planning and ops planning and real time and ex post functions in the control room"/>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8" r:lo="rId39" r:qs="rId40" r:cs="rId41"/>
              </a:graphicData>
            </a:graphic>
          </wp:inline>
        </w:drawing>
      </w:r>
    </w:p>
    <w:p w14:paraId="3CFD178C" w14:textId="446AAFAC" w:rsidR="008C5D83" w:rsidRDefault="00033441" w:rsidP="0008589D">
      <w:pPr>
        <w:pStyle w:val="Caption"/>
        <w:sectPr w:rsidR="008C5D83" w:rsidSect="00B508A7">
          <w:pgSz w:w="16838" w:h="11906" w:orient="landscape" w:code="9"/>
          <w:pgMar w:top="1440" w:right="1440" w:bottom="1440" w:left="1440" w:header="720" w:footer="720" w:gutter="0"/>
          <w:cols w:space="720"/>
          <w:docGrid w:linePitch="360"/>
        </w:sectPr>
      </w:pPr>
      <w:r>
        <w:t xml:space="preserve">Figure </w:t>
      </w:r>
      <w:r>
        <w:fldChar w:fldCharType="begin"/>
      </w:r>
      <w:r>
        <w:instrText>STYLEREF 1 \s</w:instrText>
      </w:r>
      <w:r>
        <w:fldChar w:fldCharType="separate"/>
      </w:r>
      <w:r w:rsidR="0068263C">
        <w:rPr>
          <w:noProof/>
        </w:rPr>
        <w:t>3</w:t>
      </w:r>
      <w:r>
        <w:fldChar w:fldCharType="end"/>
      </w:r>
      <w:r w:rsidR="00EF355F">
        <w:noBreakHyphen/>
      </w:r>
      <w:r>
        <w:fldChar w:fldCharType="begin"/>
      </w:r>
      <w:r>
        <w:instrText>SEQ Figure \* ARABIC \s 1</w:instrText>
      </w:r>
      <w:r>
        <w:fldChar w:fldCharType="separate"/>
      </w:r>
      <w:r w:rsidR="0068263C">
        <w:rPr>
          <w:noProof/>
        </w:rPr>
        <w:t>4</w:t>
      </w:r>
      <w:r>
        <w:fldChar w:fldCharType="end"/>
      </w:r>
      <w:r>
        <w:t xml:space="preserve"> Graphical interpretation of time frame of processes. </w:t>
      </w:r>
      <w:r w:rsidR="009B0603" w:rsidRPr="008B2F70">
        <w:rPr>
          <w:b/>
          <w:bCs/>
        </w:rPr>
        <w:t>Red</w:t>
      </w:r>
      <w:r w:rsidRPr="008B2F70">
        <w:rPr>
          <w:b/>
          <w:bCs/>
        </w:rPr>
        <w:t xml:space="preserve"> are processes which are mostly manual</w:t>
      </w:r>
      <w:r w:rsidRPr="008B2F70">
        <w:t xml:space="preserve">, </w:t>
      </w:r>
      <w:r w:rsidRPr="008B2F70">
        <w:rPr>
          <w:b/>
          <w:bCs/>
        </w:rPr>
        <w:t xml:space="preserve">Orange are processes that are </w:t>
      </w:r>
      <w:r w:rsidR="00610667" w:rsidRPr="008B2F70">
        <w:rPr>
          <w:b/>
          <w:bCs/>
        </w:rPr>
        <w:t>manual and</w:t>
      </w:r>
      <w:r w:rsidRPr="008B2F70">
        <w:rPr>
          <w:b/>
          <w:bCs/>
        </w:rPr>
        <w:t>/or automatic</w:t>
      </w:r>
      <w:r w:rsidRPr="008B2F70">
        <w:t xml:space="preserve"> </w:t>
      </w:r>
      <w:r>
        <w:t xml:space="preserve">and </w:t>
      </w:r>
      <w:r w:rsidR="009B0603" w:rsidRPr="009B0603">
        <w:rPr>
          <w:b/>
          <w:bCs/>
          <w:color w:val="000000" w:themeColor="text1"/>
        </w:rPr>
        <w:t>black</w:t>
      </w:r>
      <w:r w:rsidRPr="009B0603">
        <w:rPr>
          <w:b/>
          <w:bCs/>
          <w:color w:val="000000" w:themeColor="text1"/>
        </w:rPr>
        <w:t xml:space="preserve"> are processes that are mostly automatic</w:t>
      </w:r>
    </w:p>
    <w:p w14:paraId="74E9E5FC" w14:textId="4F57A037" w:rsidR="00A93AE6" w:rsidRDefault="00A93AE6" w:rsidP="004B25D2">
      <w:pPr>
        <w:pStyle w:val="Heading3"/>
      </w:pPr>
      <w:bookmarkStart w:id="49" w:name="_Toc82034950"/>
      <w:r>
        <w:lastRenderedPageBreak/>
        <w:t>Tools</w:t>
      </w:r>
      <w:bookmarkEnd w:id="49"/>
    </w:p>
    <w:p w14:paraId="561A4761" w14:textId="3DDDCE7D" w:rsidR="00A93AE6" w:rsidRDefault="050A275B" w:rsidP="00A4513F">
      <w:pPr>
        <w:jc w:val="both"/>
      </w:pPr>
      <w:r>
        <w:t>For the CROF roadmap the most important level of the functional model is the tools level. The tools level is linked above to the processes level, and below to the physical object,</w:t>
      </w:r>
      <w:r w:rsidR="009B0603">
        <w:t xml:space="preserve"> </w:t>
      </w:r>
      <w:r w:rsidR="00610667">
        <w:t>i.e.,</w:t>
      </w:r>
      <w:r w:rsidR="009B0603">
        <w:t xml:space="preserve"> the </w:t>
      </w:r>
      <w:r>
        <w:t xml:space="preserve">model and data level. It specifies the tools in the control </w:t>
      </w:r>
      <w:r w:rsidR="009B0603">
        <w:t>room</w:t>
      </w:r>
      <w:r>
        <w:t xml:space="preserve"> required to carry out the processes above to monitor and control for the risks on the system. “Tool” is a catch-all term to incorporate software applications, platforms, modules of larger applications, algorithms, methodologies, and hardware devices. It includes EMS, MMS as well as demand forecasting, DSA etc. Each tool is linked to a process as defined above, so the processes (verbs/actions) require a tool to carry out that process. 16 </w:t>
      </w:r>
      <w:r w:rsidR="009B0603">
        <w:t>control center</w:t>
      </w:r>
      <w:r>
        <w:t xml:space="preserve"> tools </w:t>
      </w:r>
      <w:r w:rsidR="009B0603">
        <w:t xml:space="preserve">(14 + EMS and MMS) </w:t>
      </w:r>
      <w:r>
        <w:t>were identified that are, or may be, required in the Australian control rooms of the future. There are also three hardware tools that aid operators to perform their roles. Some of these are elements of EMS and MMS systems already deployed, others are separate software applications or software or data services</w:t>
      </w:r>
      <w:r w:rsidR="009B0603">
        <w:t>.</w:t>
      </w:r>
    </w:p>
    <w:p w14:paraId="4B09EA02" w14:textId="19ECC25F" w:rsidR="004B4C2E" w:rsidRDefault="004B4C2E" w:rsidP="002104DC">
      <w:pPr>
        <w:pStyle w:val="ListParagraph"/>
        <w:numPr>
          <w:ilvl w:val="0"/>
          <w:numId w:val="28"/>
        </w:numPr>
      </w:pPr>
      <w:bookmarkStart w:id="50" w:name="_Hlk81923327"/>
      <w:r w:rsidRPr="0016789B">
        <w:t>Energy Management System / SCADA</w:t>
      </w:r>
    </w:p>
    <w:p w14:paraId="566339DF" w14:textId="7ACADEA3" w:rsidR="004B4C2E" w:rsidRDefault="004B4C2E" w:rsidP="002104DC">
      <w:pPr>
        <w:pStyle w:val="ListParagraph"/>
        <w:numPr>
          <w:ilvl w:val="0"/>
          <w:numId w:val="28"/>
        </w:numPr>
      </w:pPr>
      <w:r w:rsidRPr="00670DD6">
        <w:t>Congestion Management Tool</w:t>
      </w:r>
    </w:p>
    <w:p w14:paraId="37B01679" w14:textId="2D781279" w:rsidR="004B4C2E" w:rsidRDefault="004B4C2E" w:rsidP="002104DC">
      <w:pPr>
        <w:pStyle w:val="ListParagraph"/>
        <w:numPr>
          <w:ilvl w:val="0"/>
          <w:numId w:val="28"/>
        </w:numPr>
      </w:pPr>
      <w:r w:rsidRPr="00670DD6">
        <w:t>Voltage Control Reactive Power Optimisation Tool</w:t>
      </w:r>
    </w:p>
    <w:p w14:paraId="795B0076" w14:textId="2D5447C3" w:rsidR="004B4C2E" w:rsidRDefault="004B4C2E" w:rsidP="002104DC">
      <w:pPr>
        <w:pStyle w:val="ListParagraph"/>
        <w:numPr>
          <w:ilvl w:val="0"/>
          <w:numId w:val="28"/>
        </w:numPr>
      </w:pPr>
      <w:r w:rsidRPr="0016789B">
        <w:t>Asset Health Alarm Root Cause Analysis / Disturbance Investigation Tool</w:t>
      </w:r>
    </w:p>
    <w:p w14:paraId="332DAD46" w14:textId="7356279C" w:rsidR="004B4C2E" w:rsidRDefault="004B4C2E" w:rsidP="002104DC">
      <w:pPr>
        <w:pStyle w:val="ListParagraph"/>
        <w:numPr>
          <w:ilvl w:val="0"/>
          <w:numId w:val="28"/>
        </w:numPr>
      </w:pPr>
      <w:r w:rsidRPr="0016789B">
        <w:t>Dynamic Security Assessment (</w:t>
      </w:r>
      <w:r w:rsidR="00DF6D61">
        <w:t xml:space="preserve">Includes Inertia, </w:t>
      </w:r>
      <w:r w:rsidRPr="0016789B">
        <w:t>Voltage, Frequency, Transient, Small Signal Stability)</w:t>
      </w:r>
    </w:p>
    <w:p w14:paraId="7A5D1A63" w14:textId="38663F15" w:rsidR="004B4C2E" w:rsidRDefault="004B4C2E" w:rsidP="002104DC">
      <w:pPr>
        <w:pStyle w:val="ListParagraph"/>
        <w:numPr>
          <w:ilvl w:val="0"/>
          <w:numId w:val="28"/>
        </w:numPr>
      </w:pPr>
      <w:r w:rsidRPr="00670DD6">
        <w:t>Power Quality, EMT &amp; WAMS</w:t>
      </w:r>
    </w:p>
    <w:p w14:paraId="60CA3E80" w14:textId="4CED7858" w:rsidR="004B4C2E" w:rsidRDefault="004B4C2E" w:rsidP="002104DC">
      <w:pPr>
        <w:pStyle w:val="ListParagraph"/>
        <w:numPr>
          <w:ilvl w:val="0"/>
          <w:numId w:val="28"/>
        </w:numPr>
      </w:pPr>
      <w:r w:rsidRPr="0016789B">
        <w:t>System Strength Evaluation Tool</w:t>
      </w:r>
    </w:p>
    <w:p w14:paraId="49CC9C20" w14:textId="5A9E1B87" w:rsidR="004B4C2E" w:rsidRDefault="004B4C2E" w:rsidP="002104DC">
      <w:pPr>
        <w:pStyle w:val="ListParagraph"/>
        <w:numPr>
          <w:ilvl w:val="0"/>
          <w:numId w:val="28"/>
        </w:numPr>
      </w:pPr>
      <w:r w:rsidRPr="0016789B">
        <w:t>Protection, Short Circuit &amp; SPS Coordination Tool</w:t>
      </w:r>
    </w:p>
    <w:p w14:paraId="498E597B" w14:textId="66C0B370" w:rsidR="004B4C2E" w:rsidRDefault="004B4C2E" w:rsidP="002104DC">
      <w:pPr>
        <w:pStyle w:val="ListParagraph"/>
        <w:numPr>
          <w:ilvl w:val="0"/>
          <w:numId w:val="28"/>
        </w:numPr>
      </w:pPr>
      <w:r w:rsidRPr="0016789B">
        <w:t>Blackstart &amp; Restoration Enhancements Including RES</w:t>
      </w:r>
    </w:p>
    <w:p w14:paraId="750BA610" w14:textId="1AF314C8" w:rsidR="004B4C2E" w:rsidRDefault="004B4C2E" w:rsidP="002104DC">
      <w:pPr>
        <w:pStyle w:val="ListParagraph"/>
        <w:numPr>
          <w:ilvl w:val="0"/>
          <w:numId w:val="28"/>
        </w:numPr>
      </w:pPr>
      <w:r w:rsidRPr="00670DD6">
        <w:t xml:space="preserve">Market </w:t>
      </w:r>
      <w:r>
        <w:t xml:space="preserve">Management </w:t>
      </w:r>
      <w:r w:rsidRPr="00670DD6">
        <w:t>System</w:t>
      </w:r>
    </w:p>
    <w:p w14:paraId="5AEEA09B" w14:textId="574DC909" w:rsidR="004B4C2E" w:rsidRDefault="004B4C2E" w:rsidP="002104DC">
      <w:pPr>
        <w:pStyle w:val="ListParagraph"/>
        <w:numPr>
          <w:ilvl w:val="0"/>
          <w:numId w:val="28"/>
        </w:numPr>
      </w:pPr>
      <w:r w:rsidRPr="00670DD6">
        <w:t>Demand Forecasting</w:t>
      </w:r>
    </w:p>
    <w:p w14:paraId="0F9450A0" w14:textId="7DAC0452" w:rsidR="004B4C2E" w:rsidRDefault="004B4C2E" w:rsidP="002104DC">
      <w:pPr>
        <w:pStyle w:val="ListParagraph"/>
        <w:numPr>
          <w:ilvl w:val="0"/>
          <w:numId w:val="28"/>
        </w:numPr>
      </w:pPr>
      <w:r w:rsidRPr="00670DD6">
        <w:t>Renewable Energy Forecasting</w:t>
      </w:r>
    </w:p>
    <w:p w14:paraId="47E5B655" w14:textId="6649F404" w:rsidR="004B4C2E" w:rsidRDefault="004B4C2E" w:rsidP="002104DC">
      <w:pPr>
        <w:pStyle w:val="ListParagraph"/>
        <w:numPr>
          <w:ilvl w:val="0"/>
          <w:numId w:val="28"/>
        </w:numPr>
      </w:pPr>
      <w:r w:rsidRPr="00670DD6">
        <w:t>Reserve, Ramping and Flexibility Assessment</w:t>
      </w:r>
    </w:p>
    <w:p w14:paraId="5290BB29" w14:textId="066C8247" w:rsidR="004B4C2E" w:rsidRDefault="004B4C2E" w:rsidP="002104DC">
      <w:pPr>
        <w:pStyle w:val="ListParagraph"/>
        <w:numPr>
          <w:ilvl w:val="0"/>
          <w:numId w:val="28"/>
        </w:numPr>
      </w:pPr>
      <w:r w:rsidRPr="00670DD6">
        <w:t>Balancing, Dispatch &amp; Load Frequency Control</w:t>
      </w:r>
      <w:r w:rsidRPr="003152DE">
        <w:t xml:space="preserve"> </w:t>
      </w:r>
    </w:p>
    <w:p w14:paraId="1568FD66" w14:textId="2D009260" w:rsidR="004B4C2E" w:rsidRDefault="004B4C2E" w:rsidP="002104DC">
      <w:pPr>
        <w:pStyle w:val="ListParagraph"/>
        <w:numPr>
          <w:ilvl w:val="0"/>
          <w:numId w:val="28"/>
        </w:numPr>
      </w:pPr>
      <w:r>
        <w:t>Outage Management, Reporting and Workforce Management</w:t>
      </w:r>
    </w:p>
    <w:p w14:paraId="77CDDBF0" w14:textId="367E21E9" w:rsidR="004B4C2E" w:rsidRDefault="004B4C2E" w:rsidP="002104DC">
      <w:pPr>
        <w:pStyle w:val="ListParagraph"/>
        <w:numPr>
          <w:ilvl w:val="0"/>
          <w:numId w:val="28"/>
        </w:numPr>
      </w:pPr>
      <w:r>
        <w:t xml:space="preserve">Environmental (Fire and Weather) </w:t>
      </w:r>
      <w:r w:rsidRPr="00670DD6">
        <w:t>Forecastin</w:t>
      </w:r>
      <w:r>
        <w:t>g</w:t>
      </w:r>
    </w:p>
    <w:bookmarkEnd w:id="50"/>
    <w:p w14:paraId="2EBE8192" w14:textId="40210511" w:rsidR="00A4513F" w:rsidRDefault="00A4513F" w:rsidP="00A4513F">
      <w:pPr>
        <w:pStyle w:val="ListParagraph"/>
      </w:pPr>
    </w:p>
    <w:p w14:paraId="33F1C355" w14:textId="0610AAF2" w:rsidR="00A4513F" w:rsidRDefault="00A4513F" w:rsidP="002104DC">
      <w:pPr>
        <w:pStyle w:val="ListParagraph"/>
        <w:numPr>
          <w:ilvl w:val="0"/>
          <w:numId w:val="28"/>
        </w:numPr>
      </w:pPr>
      <w:r>
        <w:t>Phone System</w:t>
      </w:r>
      <w:r w:rsidR="004B4C2E">
        <w:t>s</w:t>
      </w:r>
    </w:p>
    <w:p w14:paraId="7CF1C6E7" w14:textId="7AF38DF3" w:rsidR="00A4513F" w:rsidRDefault="00A4513F" w:rsidP="002104DC">
      <w:pPr>
        <w:pStyle w:val="ListParagraph"/>
        <w:numPr>
          <w:ilvl w:val="0"/>
          <w:numId w:val="28"/>
        </w:numPr>
      </w:pPr>
      <w:r>
        <w:t xml:space="preserve">Inter Control Center Communication </w:t>
      </w:r>
    </w:p>
    <w:p w14:paraId="641B4593" w14:textId="438424B5" w:rsidR="00A4513F" w:rsidRDefault="00A4513F" w:rsidP="002104DC">
      <w:pPr>
        <w:pStyle w:val="ListParagraph"/>
        <w:numPr>
          <w:ilvl w:val="0"/>
          <w:numId w:val="28"/>
        </w:numPr>
      </w:pPr>
      <w:r>
        <w:t>Email, Instant Messaging Services</w:t>
      </w:r>
    </w:p>
    <w:p w14:paraId="07775657" w14:textId="77777777" w:rsidR="007C10A7" w:rsidRDefault="007C10A7" w:rsidP="007C10A7">
      <w:pPr>
        <w:keepNext/>
        <w:sectPr w:rsidR="007C10A7" w:rsidSect="00B508A7">
          <w:pgSz w:w="16838" w:h="11906" w:orient="landscape" w:code="9"/>
          <w:pgMar w:top="1440" w:right="1440" w:bottom="1440" w:left="1440" w:header="720" w:footer="720" w:gutter="0"/>
          <w:cols w:space="720"/>
          <w:docGrid w:linePitch="360"/>
        </w:sectPr>
      </w:pPr>
    </w:p>
    <w:p w14:paraId="7B05EDC5" w14:textId="39DA0C1B" w:rsidR="007C10A7" w:rsidRDefault="009B0603" w:rsidP="007C10A7">
      <w:pPr>
        <w:keepNext/>
      </w:pPr>
      <w:r>
        <w:rPr>
          <w:noProof/>
        </w:rPr>
        <w:lastRenderedPageBreak/>
        <mc:AlternateContent>
          <mc:Choice Requires="wps">
            <w:drawing>
              <wp:anchor distT="0" distB="0" distL="114300" distR="114300" simplePos="0" relativeHeight="251782154" behindDoc="0" locked="0" layoutInCell="1" allowOverlap="1" wp14:anchorId="392216E7" wp14:editId="340F5CD8">
                <wp:simplePos x="0" y="0"/>
                <wp:positionH relativeFrom="column">
                  <wp:posOffset>6552869</wp:posOffset>
                </wp:positionH>
                <wp:positionV relativeFrom="paragraph">
                  <wp:posOffset>5221631</wp:posOffset>
                </wp:positionV>
                <wp:extent cx="767715" cy="299720"/>
                <wp:effectExtent l="0" t="0" r="13335" b="24130"/>
                <wp:wrapNone/>
                <wp:docPr id="61" name="Rectangle: Rounded Corners 61"/>
                <wp:cNvGraphicFramePr/>
                <a:graphic xmlns:a="http://schemas.openxmlformats.org/drawingml/2006/main">
                  <a:graphicData uri="http://schemas.microsoft.com/office/word/2010/wordprocessingShape">
                    <wps:wsp>
                      <wps:cNvSpPr/>
                      <wps:spPr bwMode="auto">
                        <a:xfrm>
                          <a:off x="0" y="0"/>
                          <a:ext cx="767715" cy="299720"/>
                        </a:xfrm>
                        <a:prstGeom prst="roundRect">
                          <a:avLst/>
                        </a:prstGeom>
                        <a:solidFill>
                          <a:schemeClr val="bg1">
                            <a:lumMod val="65000"/>
                          </a:schemeClr>
                        </a:solidFill>
                        <a:ln w="9525" cap="flat" cmpd="sng" algn="ctr">
                          <a:solidFill>
                            <a:schemeClr val="tx1"/>
                          </a:solidFill>
                          <a:prstDash val="solid"/>
                          <a:round/>
                          <a:headEnd type="none" w="med" len="med"/>
                          <a:tailEnd type="none" w="med" len="med"/>
                        </a:ln>
                        <a:effectLst/>
                      </wps:spPr>
                      <wps:txbx>
                        <w:txbxContent>
                          <w:p w14:paraId="5700DAB1" w14:textId="26318DBF" w:rsidR="00292F92" w:rsidRPr="00FE328B" w:rsidRDefault="00292F92" w:rsidP="009B0603">
                            <w:pPr>
                              <w:jc w:val="center"/>
                              <w:rPr>
                                <w:sz w:val="18"/>
                                <w:szCs w:val="18"/>
                                <w:lang w:val="en-US"/>
                              </w:rPr>
                            </w:pPr>
                            <w:r>
                              <w:rPr>
                                <w:sz w:val="20"/>
                                <w:szCs w:val="20"/>
                                <w:lang w:val="en-US"/>
                              </w:rPr>
                              <w:t>Process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92216E7" id="Rectangle: Rounded Corners 61" o:spid="_x0000_s1053" style="position:absolute;margin-left:515.95pt;margin-top:411.15pt;width:60.45pt;height:23.6pt;z-index:25178215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VikXvgIAAJEFAAAOAAAAZHJzL2Uyb0RvYy54bWysVE1vGjEQvVfqf7B8bxZQgLLKEiHSVJXS&#10;JEpS5Tx4vexKXtu1DSz99X32Ak3SHqqqF2vsGc/Hmzdzcdm1im2l843RBR+eDTiTWpiy0euCf3u6&#10;/vCRMx9Il6SMlgXfS88v5+/fXexsLkemNqqUjsGJ9vnOFrwOweZZ5kUtW/JnxkoNZWVcSwFXt85K&#10;Rzt4b1U2Ggwm2c640jojpPd4veqVfJ78V5UU4a6qvAxMFRy5hXS6dK7imc0vKF87snUjDmnQP2TR&#10;UqMR9OTqigKxjWt+c9U2whlvqnAmTJuZqmqETDWgmuHgTTWPNVmZagE43p5g8v/Prbjd3jvWlAWf&#10;DDnT1KJHD0CN9FrJnD2YjS5lyZbGaTSZwQiI7azP8fHR3rvDzUNkq91XU+I/bYJJYHSVayMoKJN1&#10;CfP9CXPZBSbwOJ1Mp8MxZwKq0Ww2HaWeZJQfP1vnw2dpWhaFgruYUcwwRaDtjQ/IAfZHuxjQG9WU&#10;141S6RK5JJfKsS2BBav1MH1Vmxbp9m+T8WBwjJuoF82T11eelGa7gs/Go5gvga2VogCxtcDP6zVn&#10;pNYYAxFcCvHq88lvHzJ0CUok/soqVnFFvu6NkqrnaKo7sbWWVH7SJQt7C7A1xorHtFpZcqYkwkcp&#10;WQZq1N9YIgmlI1QyTcwB0tjl2Ne+36FbdYkno+mRAitT7tF2Z/qp8lZcN0j/hny4J4cxwsBhNYQ7&#10;HJUyyNEcJM5q43786T3ag93QoiiMJXD9viGHEtUXDd7PhufncY7T5Xwc6cLcS83qpUZv2qVBz0Ft&#10;ZJfEaB/UUaycaZ+xQRYxKlSkBWL3HTxclqFfF9hBQi4WyQyzaync6EcrovMIXWzcU/dMzh6IGsDw&#10;W3McYcrfULW3jT+1WWBgqibxOILe4wr6xQvmPhHxsKPiYnl5T1a/Nun8JwAAAP//AwBQSwMEFAAG&#10;AAgAAAAhANL1OO7jAAAADQEAAA8AAABkcnMvZG93bnJldi54bWxMj81OwzAQhO9IvIO1SFwQdZKq&#10;fyFO1SLggARSG8TZTRYnarxOY7dN357tCY4z+2l2JlsOthUn7H3jSEE8ikAgla5qyCj4Kl4f5yB8&#10;0FTp1hEquKCHZX57k+m0cmfa4GkbjOAQ8qlWUIfQpVL6skar/ch1SHz7cb3VgWVvZNXrM4fbViZR&#10;NJVWN8Qfat3hc43lfnu0Cj6Lt/WhW5nv2Xq44MvDx2Fvinel7u+G1ROIgEP4g+Fan6tDzp127kiV&#10;Fy3raBwvmFUwT5IxiCsSTxKes2NrupiAzDP5f0X+CwAA//8DAFBLAQItABQABgAIAAAAIQC2gziS&#10;/gAAAOEBAAATAAAAAAAAAAAAAAAAAAAAAABbQ29udGVudF9UeXBlc10ueG1sUEsBAi0AFAAGAAgA&#10;AAAhADj9If/WAAAAlAEAAAsAAAAAAAAAAAAAAAAALwEAAF9yZWxzLy5yZWxzUEsBAi0AFAAGAAgA&#10;AAAhANFWKRe+AgAAkQUAAA4AAAAAAAAAAAAAAAAALgIAAGRycy9lMm9Eb2MueG1sUEsBAi0AFAAG&#10;AAgAAAAhANL1OO7jAAAADQEAAA8AAAAAAAAAAAAAAAAAGAUAAGRycy9kb3ducmV2LnhtbFBLBQYA&#10;AAAABAAEAPMAAAAoBgAAAAA=&#10;" fillcolor="#a5a5a5 [2092]" strokecolor="black [3213]">
                <v:textbox>
                  <w:txbxContent>
                    <w:p w14:paraId="5700DAB1" w14:textId="26318DBF" w:rsidR="00292F92" w:rsidRPr="00FE328B" w:rsidRDefault="00292F92" w:rsidP="009B0603">
                      <w:pPr>
                        <w:jc w:val="center"/>
                        <w:rPr>
                          <w:sz w:val="18"/>
                          <w:szCs w:val="18"/>
                          <w:lang w:val="en-US"/>
                        </w:rPr>
                      </w:pPr>
                      <w:r>
                        <w:rPr>
                          <w:sz w:val="20"/>
                          <w:szCs w:val="20"/>
                          <w:lang w:val="en-US"/>
                        </w:rPr>
                        <w:t>Process</w:t>
                      </w:r>
                    </w:p>
                  </w:txbxContent>
                </v:textbox>
              </v:roundrect>
            </w:pict>
          </mc:Fallback>
        </mc:AlternateContent>
      </w:r>
      <w:r>
        <w:rPr>
          <w:noProof/>
        </w:rPr>
        <mc:AlternateContent>
          <mc:Choice Requires="wps">
            <w:drawing>
              <wp:anchor distT="0" distB="0" distL="114300" distR="114300" simplePos="0" relativeHeight="251780106" behindDoc="0" locked="0" layoutInCell="1" allowOverlap="1" wp14:anchorId="2FFE3C79" wp14:editId="618D1558">
                <wp:simplePos x="0" y="0"/>
                <wp:positionH relativeFrom="column">
                  <wp:posOffset>5673725</wp:posOffset>
                </wp:positionH>
                <wp:positionV relativeFrom="paragraph">
                  <wp:posOffset>5241874</wp:posOffset>
                </wp:positionV>
                <wp:extent cx="767715" cy="299720"/>
                <wp:effectExtent l="0" t="0" r="13335" b="24130"/>
                <wp:wrapNone/>
                <wp:docPr id="60" name="Rectangle: Rounded Corners 60"/>
                <wp:cNvGraphicFramePr/>
                <a:graphic xmlns:a="http://schemas.openxmlformats.org/drawingml/2006/main">
                  <a:graphicData uri="http://schemas.microsoft.com/office/word/2010/wordprocessingShape">
                    <wps:wsp>
                      <wps:cNvSpPr/>
                      <wps:spPr bwMode="auto">
                        <a:xfrm>
                          <a:off x="0" y="0"/>
                          <a:ext cx="767715" cy="299720"/>
                        </a:xfrm>
                        <a:prstGeom prst="roundRect">
                          <a:avLst/>
                        </a:prstGeom>
                        <a:solidFill>
                          <a:srgbClr val="FFC000"/>
                        </a:solidFill>
                        <a:ln w="9525" cap="flat" cmpd="sng" algn="ctr">
                          <a:solidFill>
                            <a:schemeClr val="tx1"/>
                          </a:solidFill>
                          <a:prstDash val="solid"/>
                          <a:round/>
                          <a:headEnd type="none" w="med" len="med"/>
                          <a:tailEnd type="none" w="med" len="med"/>
                        </a:ln>
                        <a:effectLst/>
                      </wps:spPr>
                      <wps:txbx>
                        <w:txbxContent>
                          <w:p w14:paraId="232C3CA7" w14:textId="276DB5AA" w:rsidR="00292F92" w:rsidRPr="00FE328B" w:rsidRDefault="00292F92" w:rsidP="009B0603">
                            <w:pPr>
                              <w:jc w:val="center"/>
                              <w:rPr>
                                <w:sz w:val="18"/>
                                <w:szCs w:val="18"/>
                                <w:lang w:val="en-US"/>
                              </w:rPr>
                            </w:pPr>
                            <w:r>
                              <w:rPr>
                                <w:sz w:val="20"/>
                                <w:szCs w:val="20"/>
                                <w:lang w:val="en-US"/>
                              </w:rPr>
                              <w:t>Tool</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FFE3C79" id="Rectangle: Rounded Corners 60" o:spid="_x0000_s1054" style="position:absolute;margin-left:446.75pt;margin-top:412.75pt;width:60.45pt;height:23.6pt;z-index:25178010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VPoJsAIAAG4FAAAOAAAAZHJzL2Uyb0RvYy54bWysVE1v2zAMvQ/YfxB0X50EbdMYdYogXYYB&#10;XVu0HXpmZDk2IEuapCTOfv2e5CT92A7DsItAiRQ/Hh95edW1im2k843RBR+eDDiTWpiy0auCf39a&#10;fLrgzAfSJSmjZcF30vOr6ccPl1uby5GpjSqlY3Cifb61Ba9DsHmWeVHLlvyJsVJDWRnXUsDVrbLS&#10;0RbeW5WNBoPzbGtcaZ0R0nu8XvdKPk3+q0qKcFdVXgamCo7cQjpdOpfxzKaXlK8c2boR+zToH7Jo&#10;qdEIenR1TYHY2jW/uWob4Yw3VTgRps1MVTVCphpQzXDwrprHmqxMtQAcb48w+f/nVtxu7h1ryoKf&#10;Ax5NLXr0ANRIr5TM2YNZ61KWbG6cRpMZjIDY1vocHx/tvdvfPES23H4zJf7TOpgERle5NoKCMlmX&#10;MN8dMZddYAKP4/PxeHjGmYBqNJmMRylCRvnhs3U+fJGmZVEouIsZxQxTBNrc+IAcYH+wiwG9UU25&#10;aJRKF7dazpVjGwIHFov5YHAI8cZMabYt+ORsFJMhULFSFCC2FuB4veKM1AocF8Gl0G8+J77KY5TQ&#10;DSNOyOqNVUzxmnzdp5JUPQFTUfhAeS2p/KxLFnYWSGrMDI9ptbLkTEmEj1KyDNSov7FEEkpH1zKN&#10;wx6v2MLYtL6ZoVt2iQSji+g8Kpem3KGnzvQj461YNEj/hny4J4cZAV0w9+EOR6UMcjR7ibPauJ9/&#10;eo/2oC60KAozB1x/rMmhRPVVg9ST4elpHNJ0OT2LXGDutWb5WqPX7dygpUNsGCuSGO2DOoiVM+0z&#10;1sMsRoWKtEDsvoP7yzz0uwALRsjZLJlhMC2FG/1oRXQeoYuNe+qeydk9CwPoe2sO80n5Ox72tvGn&#10;NjNMQ9Ukkr7gCm7EC4Y6sWS/gOLWeH1PVi9rcvoLAAD//wMAUEsDBBQABgAIAAAAIQBKRBxY4AAA&#10;AAwBAAAPAAAAZHJzL2Rvd25yZXYueG1sTI9BT8MwDIXvSPyHyEhcEEtXVlZK0wkxuCK6AeesMW1H&#10;41RN1nX/Hu8Et2e/p+fP+WqynRhx8K0jBfNZBAKpcqalWsHH9vU2BeGDJqM7R6jghB5WxeVFrjPj&#10;jlTiuAm14BLymVbQhNBnUvqqQav9zPVI7H27werA41BLM+gjl9tOxlF0L61uiS80usfnBqufzcEq&#10;2L6XZb3ev+3XY/JSjZ9f5nSTBqWur6anRxABp/AXhjM+o0PBTDt3IONFpyB9uEs4yiJOWJwT0Xyx&#10;ALHj1TJegixy+f+J4hcAAP//AwBQSwECLQAUAAYACAAAACEAtoM4kv4AAADhAQAAEwAAAAAAAAAA&#10;AAAAAAAAAAAAW0NvbnRlbnRfVHlwZXNdLnhtbFBLAQItABQABgAIAAAAIQA4/SH/1gAAAJQBAAAL&#10;AAAAAAAAAAAAAAAAAC8BAABfcmVscy8ucmVsc1BLAQItABQABgAIAAAAIQDsVPoJsAIAAG4FAAAO&#10;AAAAAAAAAAAAAAAAAC4CAABkcnMvZTJvRG9jLnhtbFBLAQItABQABgAIAAAAIQBKRBxY4AAAAAwB&#10;AAAPAAAAAAAAAAAAAAAAAAoFAABkcnMvZG93bnJldi54bWxQSwUGAAAAAAQABADzAAAAFwYAAAAA&#10;" fillcolor="#ffc000" strokecolor="black [3213]">
                <v:textbox>
                  <w:txbxContent>
                    <w:p w14:paraId="232C3CA7" w14:textId="276DB5AA" w:rsidR="00292F92" w:rsidRPr="00FE328B" w:rsidRDefault="00292F92" w:rsidP="009B0603">
                      <w:pPr>
                        <w:jc w:val="center"/>
                        <w:rPr>
                          <w:sz w:val="18"/>
                          <w:szCs w:val="18"/>
                          <w:lang w:val="en-US"/>
                        </w:rPr>
                      </w:pPr>
                      <w:r>
                        <w:rPr>
                          <w:sz w:val="20"/>
                          <w:szCs w:val="20"/>
                          <w:lang w:val="en-US"/>
                        </w:rPr>
                        <w:t>Tool</w:t>
                      </w:r>
                    </w:p>
                  </w:txbxContent>
                </v:textbox>
              </v:roundrect>
            </w:pict>
          </mc:Fallback>
        </mc:AlternateContent>
      </w:r>
      <w:r w:rsidRPr="009B0603">
        <w:rPr>
          <w:noProof/>
        </w:rPr>
        <w:drawing>
          <wp:inline distT="0" distB="0" distL="0" distR="0" wp14:anchorId="3860C1AE" wp14:editId="1E9E6769">
            <wp:extent cx="8863330" cy="5191125"/>
            <wp:effectExtent l="0" t="0" r="0" b="9525"/>
            <wp:docPr id="59" name="Picture 59" descr="Work domain analysis showing the links between the processes and the tools in the diagra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 name="Picture 59" descr="Work domain analysis showing the links between the processes and the tools in the diagram"/>
                    <pic:cNvPicPr/>
                  </pic:nvPicPr>
                  <pic:blipFill>
                    <a:blip r:embed="rId43"/>
                    <a:stretch>
                      <a:fillRect/>
                    </a:stretch>
                  </pic:blipFill>
                  <pic:spPr>
                    <a:xfrm>
                      <a:off x="0" y="0"/>
                      <a:ext cx="8863330" cy="5191125"/>
                    </a:xfrm>
                    <a:prstGeom prst="rect">
                      <a:avLst/>
                    </a:prstGeom>
                  </pic:spPr>
                </pic:pic>
              </a:graphicData>
            </a:graphic>
          </wp:inline>
        </w:drawing>
      </w:r>
    </w:p>
    <w:p w14:paraId="2974487D" w14:textId="7356A182" w:rsidR="004B4C2E" w:rsidRDefault="007C10A7" w:rsidP="0008589D">
      <w:pPr>
        <w:pStyle w:val="Caption"/>
      </w:pPr>
      <w:r>
        <w:t xml:space="preserve">Figure </w:t>
      </w:r>
      <w:r>
        <w:fldChar w:fldCharType="begin"/>
      </w:r>
      <w:r>
        <w:instrText>STYLEREF 1 \s</w:instrText>
      </w:r>
      <w:r>
        <w:fldChar w:fldCharType="separate"/>
      </w:r>
      <w:r w:rsidR="0068263C">
        <w:rPr>
          <w:noProof/>
        </w:rPr>
        <w:t>3</w:t>
      </w:r>
      <w:r>
        <w:fldChar w:fldCharType="end"/>
      </w:r>
      <w:r w:rsidR="00EF355F">
        <w:noBreakHyphen/>
      </w:r>
      <w:r>
        <w:fldChar w:fldCharType="begin"/>
      </w:r>
      <w:r>
        <w:instrText>SEQ Figure \* ARABIC \s 1</w:instrText>
      </w:r>
      <w:r>
        <w:fldChar w:fldCharType="separate"/>
      </w:r>
      <w:r w:rsidR="0068263C">
        <w:rPr>
          <w:noProof/>
        </w:rPr>
        <w:t>5</w:t>
      </w:r>
      <w:r>
        <w:fldChar w:fldCharType="end"/>
      </w:r>
      <w:r>
        <w:t xml:space="preserve"> Graphical image of the processes and tools levels of the functional model hierarchy showing interdependencies</w:t>
      </w:r>
    </w:p>
    <w:p w14:paraId="66DBE3F9" w14:textId="77777777" w:rsidR="007C10A7" w:rsidRDefault="007C10A7" w:rsidP="004B4C2E">
      <w:pPr>
        <w:sectPr w:rsidR="007C10A7" w:rsidSect="00B508A7">
          <w:pgSz w:w="16838" w:h="11906" w:orient="landscape" w:code="9"/>
          <w:pgMar w:top="1440" w:right="1440" w:bottom="1440" w:left="1440" w:header="720" w:footer="720" w:gutter="0"/>
          <w:cols w:space="720"/>
          <w:docGrid w:linePitch="360"/>
        </w:sectPr>
      </w:pPr>
    </w:p>
    <w:p w14:paraId="3FFACCCC" w14:textId="7A6BCC88" w:rsidR="00670DD6" w:rsidRDefault="00670DD6" w:rsidP="004B25D2">
      <w:pPr>
        <w:pStyle w:val="Heading3"/>
        <w:rPr>
          <w:lang w:val="en-IE"/>
        </w:rPr>
      </w:pPr>
      <w:bookmarkStart w:id="51" w:name="_Toc69728494"/>
      <w:bookmarkStart w:id="52" w:name="_Toc71799927"/>
      <w:bookmarkStart w:id="53" w:name="_Toc82034951"/>
      <w:r w:rsidRPr="007905B6">
        <w:rPr>
          <w:lang w:val="en-IE"/>
        </w:rPr>
        <w:lastRenderedPageBreak/>
        <w:t xml:space="preserve">Physical Objects / </w:t>
      </w:r>
      <w:r>
        <w:rPr>
          <w:lang w:val="en-IE"/>
        </w:rPr>
        <w:t xml:space="preserve">Models and </w:t>
      </w:r>
      <w:r w:rsidRPr="007905B6">
        <w:rPr>
          <w:lang w:val="en-IE"/>
        </w:rPr>
        <w:t>Data</w:t>
      </w:r>
      <w:bookmarkEnd w:id="51"/>
      <w:bookmarkEnd w:id="52"/>
      <w:bookmarkEnd w:id="53"/>
    </w:p>
    <w:p w14:paraId="1F396292" w14:textId="71120C8D" w:rsidR="00670DD6" w:rsidRDefault="00670DD6" w:rsidP="004B4C2E">
      <w:pPr>
        <w:jc w:val="both"/>
        <w:rPr>
          <w:lang w:val="en-IE"/>
        </w:rPr>
      </w:pPr>
      <w:r w:rsidRPr="00670DD6">
        <w:rPr>
          <w:lang w:val="en-IE"/>
        </w:rPr>
        <w:t>The underlying, foundational level of the functional model and of the tools themselves is the actual physical objects that are being controlled</w:t>
      </w:r>
      <w:r>
        <w:rPr>
          <w:lang w:val="en-IE"/>
        </w:rPr>
        <w:t xml:space="preserve"> and make up the transmission system</w:t>
      </w:r>
      <w:r w:rsidRPr="00670DD6">
        <w:rPr>
          <w:lang w:val="en-IE"/>
        </w:rPr>
        <w:t>. This is a level that is intended to be a representation of the combination between the actual assets (</w:t>
      </w:r>
      <w:r w:rsidR="00610667" w:rsidRPr="00670DD6">
        <w:rPr>
          <w:lang w:val="en-IE"/>
        </w:rPr>
        <w:t>e.g.,</w:t>
      </w:r>
      <w:r w:rsidRPr="00670DD6">
        <w:rPr>
          <w:lang w:val="en-IE"/>
        </w:rPr>
        <w:t xml:space="preserve"> lines, generators) as well as the model of those assets in the software tools and the streaming data that come directly from them to the control centre. </w:t>
      </w:r>
      <w:r>
        <w:rPr>
          <w:lang w:val="en-IE"/>
        </w:rPr>
        <w:t>In the Australian context</w:t>
      </w:r>
      <w:r w:rsidR="00556A51">
        <w:rPr>
          <w:lang w:val="en-IE"/>
        </w:rPr>
        <w:t xml:space="preserve">. Physical objects can also include people, computers, </w:t>
      </w:r>
      <w:r w:rsidR="00D0209E">
        <w:rPr>
          <w:lang w:val="en-IE"/>
        </w:rPr>
        <w:t>weather,</w:t>
      </w:r>
      <w:r w:rsidR="00556A51">
        <w:rPr>
          <w:lang w:val="en-IE"/>
        </w:rPr>
        <w:t xml:space="preserve"> and the categories of demand. T</w:t>
      </w:r>
      <w:r>
        <w:rPr>
          <w:lang w:val="en-IE"/>
        </w:rPr>
        <w:t xml:space="preserve">he </w:t>
      </w:r>
      <w:r w:rsidR="00556A51">
        <w:rPr>
          <w:lang w:val="en-IE"/>
        </w:rPr>
        <w:t xml:space="preserve">preliminary list of </w:t>
      </w:r>
      <w:r>
        <w:rPr>
          <w:lang w:val="en-IE"/>
        </w:rPr>
        <w:t xml:space="preserve">physical objects </w:t>
      </w:r>
      <w:r w:rsidR="00556A51">
        <w:rPr>
          <w:lang w:val="en-IE"/>
        </w:rPr>
        <w:t xml:space="preserve">that make up the power system in Australia </w:t>
      </w:r>
      <w:r>
        <w:rPr>
          <w:lang w:val="en-IE"/>
        </w:rPr>
        <w:t xml:space="preserve">are: </w:t>
      </w:r>
    </w:p>
    <w:p w14:paraId="7BDAEE6F" w14:textId="0B72588D" w:rsidR="009B0603" w:rsidRDefault="009B0603" w:rsidP="009B0603">
      <w:pPr>
        <w:pStyle w:val="Caption"/>
      </w:pPr>
      <w:r>
        <w:t xml:space="preserve">Table </w:t>
      </w:r>
      <w:r>
        <w:fldChar w:fldCharType="begin"/>
      </w:r>
      <w:r>
        <w:instrText>STYLEREF 1 \s</w:instrText>
      </w:r>
      <w:r>
        <w:fldChar w:fldCharType="separate"/>
      </w:r>
      <w:r w:rsidR="0068263C">
        <w:rPr>
          <w:noProof/>
        </w:rPr>
        <w:t>3</w:t>
      </w:r>
      <w:r>
        <w:fldChar w:fldCharType="end"/>
      </w:r>
      <w:r>
        <w:noBreakHyphen/>
      </w:r>
      <w:r>
        <w:fldChar w:fldCharType="begin"/>
      </w:r>
      <w:r>
        <w:instrText>SEQ Table \* ARABIC \s 1</w:instrText>
      </w:r>
      <w:r>
        <w:fldChar w:fldCharType="separate"/>
      </w:r>
      <w:r w:rsidR="0068263C">
        <w:rPr>
          <w:noProof/>
        </w:rPr>
        <w:t>3</w:t>
      </w:r>
      <w:r>
        <w:fldChar w:fldCharType="end"/>
      </w:r>
      <w:r>
        <w:t xml:space="preserve"> List of the physical objects in the CROF functional model</w:t>
      </w:r>
    </w:p>
    <w:tbl>
      <w:tblPr>
        <w:tblStyle w:val="TableGrid"/>
        <w:tblW w:w="0" w:type="auto"/>
        <w:tblLook w:val="04A0" w:firstRow="1" w:lastRow="0" w:firstColumn="1" w:lastColumn="0" w:noHBand="0" w:noVBand="1"/>
      </w:tblPr>
      <w:tblGrid>
        <w:gridCol w:w="2891"/>
        <w:gridCol w:w="2504"/>
        <w:gridCol w:w="2883"/>
        <w:gridCol w:w="2863"/>
        <w:gridCol w:w="2807"/>
      </w:tblGrid>
      <w:tr w:rsidR="009B0603" w14:paraId="4391E7FE" w14:textId="77777777" w:rsidTr="009B0603">
        <w:tc>
          <w:tcPr>
            <w:tcW w:w="2891" w:type="dxa"/>
          </w:tcPr>
          <w:p w14:paraId="575089C5" w14:textId="12B15C1A" w:rsidR="009B0603" w:rsidRDefault="009B0603" w:rsidP="009B0603">
            <w:pPr>
              <w:jc w:val="both"/>
              <w:rPr>
                <w:lang w:val="en-IE"/>
              </w:rPr>
            </w:pPr>
            <w:r w:rsidRPr="00D97C80">
              <w:rPr>
                <w:lang w:val="en-IE"/>
              </w:rPr>
              <w:t>Personnel</w:t>
            </w:r>
          </w:p>
        </w:tc>
        <w:tc>
          <w:tcPr>
            <w:tcW w:w="2504" w:type="dxa"/>
          </w:tcPr>
          <w:p w14:paraId="567B0149" w14:textId="10CF8EA5" w:rsidR="009B0603" w:rsidRPr="001B5D7F" w:rsidRDefault="009B0603" w:rsidP="009B0603">
            <w:pPr>
              <w:jc w:val="both"/>
              <w:rPr>
                <w:lang w:val="en-IE"/>
              </w:rPr>
            </w:pPr>
            <w:r w:rsidRPr="00A778F2">
              <w:rPr>
                <w:lang w:val="en-IE"/>
              </w:rPr>
              <w:t>Utility Renewable Generation</w:t>
            </w:r>
          </w:p>
        </w:tc>
        <w:tc>
          <w:tcPr>
            <w:tcW w:w="2883" w:type="dxa"/>
          </w:tcPr>
          <w:p w14:paraId="47C23E68" w14:textId="002CEC89" w:rsidR="009B0603" w:rsidRDefault="009B0603" w:rsidP="009B0603">
            <w:pPr>
              <w:jc w:val="both"/>
              <w:rPr>
                <w:lang w:val="en-IE"/>
              </w:rPr>
            </w:pPr>
            <w:r w:rsidRPr="001B5D7F">
              <w:rPr>
                <w:lang w:val="en-IE"/>
              </w:rPr>
              <w:t>Phasor Measurement Unts</w:t>
            </w:r>
          </w:p>
        </w:tc>
        <w:tc>
          <w:tcPr>
            <w:tcW w:w="2863" w:type="dxa"/>
          </w:tcPr>
          <w:p w14:paraId="01E0EE95" w14:textId="40E2B062" w:rsidR="009B0603" w:rsidRDefault="009B0603" w:rsidP="009B0603">
            <w:pPr>
              <w:jc w:val="both"/>
              <w:rPr>
                <w:lang w:val="en-IE"/>
              </w:rPr>
            </w:pPr>
            <w:r w:rsidRPr="007927C9">
              <w:rPr>
                <w:lang w:val="en-IE"/>
              </w:rPr>
              <w:t>Transformers</w:t>
            </w:r>
          </w:p>
        </w:tc>
        <w:tc>
          <w:tcPr>
            <w:tcW w:w="2807" w:type="dxa"/>
          </w:tcPr>
          <w:p w14:paraId="2D2D7297" w14:textId="6438FC5E" w:rsidR="009B0603" w:rsidRDefault="009B0603" w:rsidP="009B0603">
            <w:pPr>
              <w:jc w:val="both"/>
              <w:rPr>
                <w:lang w:val="en-IE"/>
              </w:rPr>
            </w:pPr>
            <w:r w:rsidRPr="00F309BA">
              <w:rPr>
                <w:lang w:val="en-IE"/>
              </w:rPr>
              <w:t>Statcoms</w:t>
            </w:r>
          </w:p>
        </w:tc>
      </w:tr>
      <w:tr w:rsidR="009B0603" w14:paraId="16D12BF6" w14:textId="77777777" w:rsidTr="009B0603">
        <w:tc>
          <w:tcPr>
            <w:tcW w:w="2891" w:type="dxa"/>
          </w:tcPr>
          <w:p w14:paraId="4F7DE3A6" w14:textId="3927134F" w:rsidR="009B0603" w:rsidRDefault="009B0603" w:rsidP="009B0603">
            <w:pPr>
              <w:jc w:val="both"/>
              <w:rPr>
                <w:lang w:val="en-IE"/>
              </w:rPr>
            </w:pPr>
            <w:r w:rsidRPr="00D97C80">
              <w:rPr>
                <w:lang w:val="en-IE"/>
              </w:rPr>
              <w:t>Servers and Computers</w:t>
            </w:r>
          </w:p>
        </w:tc>
        <w:tc>
          <w:tcPr>
            <w:tcW w:w="2504" w:type="dxa"/>
          </w:tcPr>
          <w:p w14:paraId="70C6AC12" w14:textId="1FEA09F7" w:rsidR="009B0603" w:rsidRPr="001B5D7F" w:rsidRDefault="009B0603" w:rsidP="009B0603">
            <w:pPr>
              <w:jc w:val="both"/>
              <w:rPr>
                <w:lang w:val="en-IE"/>
              </w:rPr>
            </w:pPr>
            <w:r w:rsidRPr="00A778F2">
              <w:rPr>
                <w:lang w:val="en-IE"/>
              </w:rPr>
              <w:t>Hydro Generation</w:t>
            </w:r>
          </w:p>
        </w:tc>
        <w:tc>
          <w:tcPr>
            <w:tcW w:w="2883" w:type="dxa"/>
          </w:tcPr>
          <w:p w14:paraId="2B93321F" w14:textId="47ED2C3B" w:rsidR="009B0603" w:rsidRDefault="009B0603" w:rsidP="009B0603">
            <w:pPr>
              <w:jc w:val="both"/>
              <w:rPr>
                <w:lang w:val="en-IE"/>
              </w:rPr>
            </w:pPr>
            <w:r w:rsidRPr="001B5D7F">
              <w:rPr>
                <w:lang w:val="en-IE"/>
              </w:rPr>
              <w:t>PST</w:t>
            </w:r>
          </w:p>
        </w:tc>
        <w:tc>
          <w:tcPr>
            <w:tcW w:w="2863" w:type="dxa"/>
          </w:tcPr>
          <w:p w14:paraId="48F6886F" w14:textId="53957AA3" w:rsidR="009B0603" w:rsidRDefault="009B0603" w:rsidP="009B0603">
            <w:pPr>
              <w:jc w:val="both"/>
              <w:rPr>
                <w:lang w:val="en-IE"/>
              </w:rPr>
            </w:pPr>
            <w:r w:rsidRPr="007927C9">
              <w:rPr>
                <w:lang w:val="en-IE"/>
              </w:rPr>
              <w:t>HVDC</w:t>
            </w:r>
          </w:p>
        </w:tc>
        <w:tc>
          <w:tcPr>
            <w:tcW w:w="2807" w:type="dxa"/>
          </w:tcPr>
          <w:p w14:paraId="34DCD481" w14:textId="793698E8" w:rsidR="009B0603" w:rsidRDefault="009B0603" w:rsidP="009B0603">
            <w:pPr>
              <w:jc w:val="both"/>
              <w:rPr>
                <w:lang w:val="en-IE"/>
              </w:rPr>
            </w:pPr>
            <w:r w:rsidRPr="00F309BA">
              <w:rPr>
                <w:lang w:val="en-IE"/>
              </w:rPr>
              <w:t>Battery Energy Storage Systems</w:t>
            </w:r>
          </w:p>
        </w:tc>
      </w:tr>
      <w:tr w:rsidR="009B0603" w14:paraId="42EEF9F5" w14:textId="77777777" w:rsidTr="009B0603">
        <w:tc>
          <w:tcPr>
            <w:tcW w:w="2891" w:type="dxa"/>
          </w:tcPr>
          <w:p w14:paraId="719040B3" w14:textId="2B1C8A94" w:rsidR="009B0603" w:rsidRDefault="009B0603" w:rsidP="009B0603">
            <w:pPr>
              <w:jc w:val="both"/>
              <w:rPr>
                <w:lang w:val="en-IE"/>
              </w:rPr>
            </w:pPr>
            <w:r w:rsidRPr="00D97C80">
              <w:rPr>
                <w:lang w:val="en-IE"/>
              </w:rPr>
              <w:t>RTUs</w:t>
            </w:r>
          </w:p>
        </w:tc>
        <w:tc>
          <w:tcPr>
            <w:tcW w:w="2504" w:type="dxa"/>
          </w:tcPr>
          <w:p w14:paraId="5092A8BC" w14:textId="708D05A5" w:rsidR="009B0603" w:rsidRPr="001B5D7F" w:rsidRDefault="009B0603" w:rsidP="009B0603">
            <w:pPr>
              <w:jc w:val="both"/>
              <w:rPr>
                <w:lang w:val="en-IE"/>
              </w:rPr>
            </w:pPr>
            <w:r w:rsidRPr="00A778F2">
              <w:rPr>
                <w:lang w:val="en-IE"/>
              </w:rPr>
              <w:t>Rooftop Solar</w:t>
            </w:r>
          </w:p>
        </w:tc>
        <w:tc>
          <w:tcPr>
            <w:tcW w:w="2883" w:type="dxa"/>
          </w:tcPr>
          <w:p w14:paraId="460F060B" w14:textId="10C42A2D" w:rsidR="009B0603" w:rsidRDefault="009B0603" w:rsidP="009B0603">
            <w:pPr>
              <w:jc w:val="both"/>
              <w:rPr>
                <w:lang w:val="en-IE"/>
              </w:rPr>
            </w:pPr>
            <w:r w:rsidRPr="001B5D7F">
              <w:rPr>
                <w:lang w:val="en-IE"/>
              </w:rPr>
              <w:t>Breakers / Switches</w:t>
            </w:r>
          </w:p>
        </w:tc>
        <w:tc>
          <w:tcPr>
            <w:tcW w:w="2863" w:type="dxa"/>
          </w:tcPr>
          <w:p w14:paraId="4967A6F1" w14:textId="288EB3A8" w:rsidR="009B0603" w:rsidRDefault="009B0603" w:rsidP="009B0603">
            <w:pPr>
              <w:jc w:val="both"/>
              <w:rPr>
                <w:lang w:val="en-IE"/>
              </w:rPr>
            </w:pPr>
            <w:r w:rsidRPr="007927C9">
              <w:rPr>
                <w:lang w:val="en-IE"/>
              </w:rPr>
              <w:t>Pumped Storage</w:t>
            </w:r>
          </w:p>
        </w:tc>
        <w:tc>
          <w:tcPr>
            <w:tcW w:w="2807" w:type="dxa"/>
          </w:tcPr>
          <w:p w14:paraId="287C4850" w14:textId="3E94F8AA" w:rsidR="009B0603" w:rsidRDefault="009B0603" w:rsidP="009B0603">
            <w:pPr>
              <w:jc w:val="both"/>
              <w:rPr>
                <w:lang w:val="en-IE"/>
              </w:rPr>
            </w:pPr>
            <w:r w:rsidRPr="00F309BA">
              <w:rPr>
                <w:lang w:val="en-IE"/>
              </w:rPr>
              <w:t>Thermal Generation</w:t>
            </w:r>
          </w:p>
        </w:tc>
      </w:tr>
      <w:tr w:rsidR="009B0603" w14:paraId="1574551D" w14:textId="77777777" w:rsidTr="009B0603">
        <w:tc>
          <w:tcPr>
            <w:tcW w:w="2891" w:type="dxa"/>
          </w:tcPr>
          <w:p w14:paraId="64F7FE20" w14:textId="00FD112F" w:rsidR="009B0603" w:rsidRDefault="009B0603" w:rsidP="009B0603">
            <w:pPr>
              <w:jc w:val="both"/>
              <w:rPr>
                <w:lang w:val="en-IE"/>
              </w:rPr>
            </w:pPr>
            <w:r w:rsidRPr="00D97C80">
              <w:rPr>
                <w:lang w:val="en-IE"/>
              </w:rPr>
              <w:t>Substation Secondaries</w:t>
            </w:r>
          </w:p>
        </w:tc>
        <w:tc>
          <w:tcPr>
            <w:tcW w:w="2504" w:type="dxa"/>
          </w:tcPr>
          <w:p w14:paraId="707E4CB9" w14:textId="6D1E7EA1" w:rsidR="009B0603" w:rsidRPr="001B5D7F" w:rsidRDefault="009B0603" w:rsidP="009B0603">
            <w:pPr>
              <w:jc w:val="both"/>
              <w:rPr>
                <w:lang w:val="en-IE"/>
              </w:rPr>
            </w:pPr>
            <w:r w:rsidRPr="00A778F2">
              <w:rPr>
                <w:lang w:val="en-IE"/>
              </w:rPr>
              <w:t>Domestic Power Consumers</w:t>
            </w:r>
          </w:p>
        </w:tc>
        <w:tc>
          <w:tcPr>
            <w:tcW w:w="2883" w:type="dxa"/>
          </w:tcPr>
          <w:p w14:paraId="18DCEE77" w14:textId="25600A77" w:rsidR="009B0603" w:rsidRDefault="009B0603" w:rsidP="009B0603">
            <w:pPr>
              <w:jc w:val="both"/>
              <w:rPr>
                <w:lang w:val="en-IE"/>
              </w:rPr>
            </w:pPr>
            <w:r w:rsidRPr="001B5D7F">
              <w:rPr>
                <w:lang w:val="en-IE"/>
              </w:rPr>
              <w:t>Transmission Lines and Cables</w:t>
            </w:r>
          </w:p>
        </w:tc>
        <w:tc>
          <w:tcPr>
            <w:tcW w:w="2863" w:type="dxa"/>
          </w:tcPr>
          <w:p w14:paraId="6EB500BA" w14:textId="058EF1DA" w:rsidR="009B0603" w:rsidRDefault="009B0603" w:rsidP="009B0603">
            <w:pPr>
              <w:jc w:val="both"/>
              <w:rPr>
                <w:lang w:val="en-IE"/>
              </w:rPr>
            </w:pPr>
            <w:r w:rsidRPr="007927C9">
              <w:rPr>
                <w:lang w:val="en-IE"/>
              </w:rPr>
              <w:t>Capacitors</w:t>
            </w:r>
          </w:p>
        </w:tc>
        <w:tc>
          <w:tcPr>
            <w:tcW w:w="2807" w:type="dxa"/>
          </w:tcPr>
          <w:p w14:paraId="30E9D3EF" w14:textId="74145950" w:rsidR="009B0603" w:rsidRDefault="009B0603" w:rsidP="009B0603">
            <w:pPr>
              <w:jc w:val="both"/>
              <w:rPr>
                <w:lang w:val="en-IE"/>
              </w:rPr>
            </w:pPr>
            <w:r w:rsidRPr="00F309BA">
              <w:rPr>
                <w:lang w:val="en-IE"/>
              </w:rPr>
              <w:t>Demand Response</w:t>
            </w:r>
          </w:p>
        </w:tc>
      </w:tr>
      <w:tr w:rsidR="009B0603" w14:paraId="53F06D16" w14:textId="77777777" w:rsidTr="009B0603">
        <w:tc>
          <w:tcPr>
            <w:tcW w:w="2891" w:type="dxa"/>
          </w:tcPr>
          <w:p w14:paraId="2AF1F27B" w14:textId="0788DB25" w:rsidR="009B0603" w:rsidRDefault="009B0603" w:rsidP="009B0603">
            <w:pPr>
              <w:jc w:val="both"/>
              <w:rPr>
                <w:lang w:val="en-IE"/>
              </w:rPr>
            </w:pPr>
            <w:r w:rsidRPr="00D97C80">
              <w:rPr>
                <w:lang w:val="en-IE"/>
              </w:rPr>
              <w:t>Rotating Stabilizers / Sync Compensators</w:t>
            </w:r>
          </w:p>
        </w:tc>
        <w:tc>
          <w:tcPr>
            <w:tcW w:w="2504" w:type="dxa"/>
          </w:tcPr>
          <w:p w14:paraId="45568059" w14:textId="45ECD1B6" w:rsidR="009B0603" w:rsidRPr="001B5D7F" w:rsidRDefault="009B0603" w:rsidP="009B0603">
            <w:pPr>
              <w:jc w:val="both"/>
              <w:rPr>
                <w:lang w:val="en-IE"/>
              </w:rPr>
            </w:pPr>
            <w:r w:rsidRPr="00A778F2">
              <w:rPr>
                <w:lang w:val="en-IE"/>
              </w:rPr>
              <w:t>Industrial Power Consumers</w:t>
            </w:r>
          </w:p>
        </w:tc>
        <w:tc>
          <w:tcPr>
            <w:tcW w:w="2883" w:type="dxa"/>
          </w:tcPr>
          <w:p w14:paraId="1EF03453" w14:textId="385238B6" w:rsidR="009B0603" w:rsidRDefault="009B0603" w:rsidP="009B0603">
            <w:pPr>
              <w:jc w:val="both"/>
              <w:rPr>
                <w:lang w:val="en-IE"/>
              </w:rPr>
            </w:pPr>
            <w:r w:rsidRPr="001B5D7F">
              <w:rPr>
                <w:lang w:val="en-IE"/>
              </w:rPr>
              <w:t>Busbars</w:t>
            </w:r>
          </w:p>
        </w:tc>
        <w:tc>
          <w:tcPr>
            <w:tcW w:w="2863" w:type="dxa"/>
          </w:tcPr>
          <w:p w14:paraId="00140D40" w14:textId="57E0E60D" w:rsidR="009B0603" w:rsidRDefault="009B0603" w:rsidP="009B0603">
            <w:pPr>
              <w:jc w:val="both"/>
              <w:rPr>
                <w:lang w:val="en-IE"/>
              </w:rPr>
            </w:pPr>
            <w:r w:rsidRPr="007927C9">
              <w:rPr>
                <w:lang w:val="en-IE"/>
              </w:rPr>
              <w:t>Reactors</w:t>
            </w:r>
          </w:p>
        </w:tc>
        <w:tc>
          <w:tcPr>
            <w:tcW w:w="2807" w:type="dxa"/>
          </w:tcPr>
          <w:p w14:paraId="1C4D1377" w14:textId="4BB33DCF" w:rsidR="009B0603" w:rsidRDefault="009B0603" w:rsidP="009B0603">
            <w:pPr>
              <w:jc w:val="both"/>
              <w:rPr>
                <w:lang w:val="en-IE"/>
              </w:rPr>
            </w:pPr>
            <w:r w:rsidRPr="00F309BA">
              <w:rPr>
                <w:lang w:val="en-IE"/>
              </w:rPr>
              <w:t xml:space="preserve">Weather </w:t>
            </w:r>
          </w:p>
        </w:tc>
      </w:tr>
      <w:tr w:rsidR="009B0603" w14:paraId="57604300" w14:textId="77777777" w:rsidTr="009B0603">
        <w:tc>
          <w:tcPr>
            <w:tcW w:w="2891" w:type="dxa"/>
          </w:tcPr>
          <w:p w14:paraId="4995B697" w14:textId="284BCE38" w:rsidR="009B0603" w:rsidRDefault="009B0603" w:rsidP="009B0603">
            <w:pPr>
              <w:jc w:val="both"/>
              <w:rPr>
                <w:lang w:val="en-IE"/>
              </w:rPr>
            </w:pPr>
            <w:r w:rsidRPr="00D97C80">
              <w:rPr>
                <w:lang w:val="en-IE"/>
              </w:rPr>
              <w:t>Relays &amp; Intelligent Electronic Devices</w:t>
            </w:r>
          </w:p>
        </w:tc>
        <w:tc>
          <w:tcPr>
            <w:tcW w:w="2504" w:type="dxa"/>
          </w:tcPr>
          <w:p w14:paraId="24E1F0FE" w14:textId="29360A43" w:rsidR="009B0603" w:rsidRPr="009B0603" w:rsidRDefault="009B0603" w:rsidP="009B0603">
            <w:pPr>
              <w:rPr>
                <w:lang w:val="en-IE"/>
              </w:rPr>
            </w:pPr>
            <w:r w:rsidRPr="00A778F2">
              <w:rPr>
                <w:lang w:val="en-IE"/>
              </w:rPr>
              <w:t>Commercial Power Consumers</w:t>
            </w:r>
          </w:p>
        </w:tc>
        <w:tc>
          <w:tcPr>
            <w:tcW w:w="2883" w:type="dxa"/>
          </w:tcPr>
          <w:p w14:paraId="79DBED26" w14:textId="2286B532" w:rsidR="009B0603" w:rsidRPr="009B0603" w:rsidRDefault="009B0603" w:rsidP="009B0603">
            <w:pPr>
              <w:rPr>
                <w:lang w:val="en-IE"/>
              </w:rPr>
            </w:pPr>
            <w:r w:rsidRPr="009B0603">
              <w:rPr>
                <w:lang w:val="en-IE"/>
              </w:rPr>
              <w:t>Distribution Lines and Cables</w:t>
            </w:r>
          </w:p>
          <w:p w14:paraId="0F8A9148" w14:textId="5AE4E4BA" w:rsidR="009B0603" w:rsidRDefault="009B0603" w:rsidP="009B0603">
            <w:pPr>
              <w:jc w:val="both"/>
              <w:rPr>
                <w:lang w:val="en-IE"/>
              </w:rPr>
            </w:pPr>
          </w:p>
        </w:tc>
        <w:tc>
          <w:tcPr>
            <w:tcW w:w="2863" w:type="dxa"/>
          </w:tcPr>
          <w:p w14:paraId="51F42323" w14:textId="69E660DA" w:rsidR="009B0603" w:rsidRDefault="009B0603" w:rsidP="009B0603">
            <w:pPr>
              <w:jc w:val="both"/>
              <w:rPr>
                <w:lang w:val="en-IE"/>
              </w:rPr>
            </w:pPr>
            <w:r w:rsidRPr="007927C9">
              <w:rPr>
                <w:lang w:val="en-IE"/>
              </w:rPr>
              <w:t>SVC</w:t>
            </w:r>
          </w:p>
        </w:tc>
        <w:tc>
          <w:tcPr>
            <w:tcW w:w="2807" w:type="dxa"/>
          </w:tcPr>
          <w:p w14:paraId="1DF4E775" w14:textId="36570FD5" w:rsidR="009B0603" w:rsidRDefault="009B0603" w:rsidP="009B0603">
            <w:pPr>
              <w:jc w:val="both"/>
              <w:rPr>
                <w:lang w:val="en-IE"/>
              </w:rPr>
            </w:pPr>
            <w:r w:rsidRPr="00F309BA">
              <w:rPr>
                <w:lang w:val="en-IE"/>
              </w:rPr>
              <w:t>Fire</w:t>
            </w:r>
          </w:p>
        </w:tc>
      </w:tr>
    </w:tbl>
    <w:p w14:paraId="096CF7EC" w14:textId="77777777" w:rsidR="009B0603" w:rsidRDefault="009B0603" w:rsidP="004B4C2E">
      <w:pPr>
        <w:jc w:val="both"/>
        <w:rPr>
          <w:lang w:val="en-IE"/>
        </w:rPr>
      </w:pPr>
    </w:p>
    <w:p w14:paraId="0DB963C0" w14:textId="2B9DCFC4" w:rsidR="00670DD6" w:rsidRDefault="00A10089" w:rsidP="004B25D2">
      <w:pPr>
        <w:pStyle w:val="Heading3"/>
      </w:pPr>
      <w:bookmarkStart w:id="54" w:name="_Toc82034952"/>
      <w:r>
        <w:t>Complete Functional Model</w:t>
      </w:r>
      <w:bookmarkEnd w:id="54"/>
    </w:p>
    <w:p w14:paraId="60385650" w14:textId="63430188" w:rsidR="00A10089" w:rsidRDefault="00A10089" w:rsidP="00DD076C">
      <w:pPr>
        <w:jc w:val="both"/>
      </w:pPr>
      <w:r>
        <w:t xml:space="preserve">The complete functional model is shown in </w:t>
      </w:r>
      <w:r>
        <w:fldChar w:fldCharType="begin"/>
      </w:r>
      <w:r>
        <w:instrText xml:space="preserve"> REF _Ref74829495 \h </w:instrText>
      </w:r>
      <w:r w:rsidR="00DD076C">
        <w:instrText xml:space="preserve"> \* MERGEFORMAT </w:instrText>
      </w:r>
      <w:r>
        <w:fldChar w:fldCharType="separate"/>
      </w:r>
      <w:r w:rsidR="0068263C">
        <w:t xml:space="preserve">Figure </w:t>
      </w:r>
      <w:r w:rsidR="0068263C">
        <w:rPr>
          <w:noProof/>
        </w:rPr>
        <w:t>3</w:t>
      </w:r>
      <w:r w:rsidR="0068263C">
        <w:rPr>
          <w:noProof/>
        </w:rPr>
        <w:noBreakHyphen/>
        <w:t>6</w:t>
      </w:r>
      <w:r>
        <w:fldChar w:fldCharType="end"/>
      </w:r>
      <w:r>
        <w:t xml:space="preserve"> below. This is a complex </w:t>
      </w:r>
      <w:r w:rsidR="001D000E">
        <w:t xml:space="preserve">diagram of interdependencies but clearly lays out in granular detail the purposes, functions, processes, </w:t>
      </w:r>
      <w:r w:rsidR="00D0209E">
        <w:t>tools,</w:t>
      </w:r>
      <w:r w:rsidR="001D000E">
        <w:t xml:space="preserve"> and data required to operate the system from the control room of today and into </w:t>
      </w:r>
      <w:r w:rsidR="006043D1">
        <w:t>t</w:t>
      </w:r>
      <w:r w:rsidR="001D000E">
        <w:t xml:space="preserve">he future. </w:t>
      </w:r>
    </w:p>
    <w:p w14:paraId="3A8C89EE" w14:textId="3C9454D7" w:rsidR="00A10089" w:rsidRDefault="00A10089" w:rsidP="00A10089"/>
    <w:p w14:paraId="149AD658" w14:textId="77777777" w:rsidR="00A10089" w:rsidRDefault="00A10089" w:rsidP="00A10089">
      <w:pPr>
        <w:keepNext/>
        <w:sectPr w:rsidR="00A10089" w:rsidSect="00B508A7">
          <w:pgSz w:w="16838" w:h="11906" w:orient="landscape" w:code="9"/>
          <w:pgMar w:top="1440" w:right="1440" w:bottom="1440" w:left="1440" w:header="720" w:footer="720" w:gutter="0"/>
          <w:cols w:space="720"/>
          <w:docGrid w:linePitch="360"/>
        </w:sectPr>
      </w:pPr>
    </w:p>
    <w:p w14:paraId="60B36092" w14:textId="0F41562C" w:rsidR="00A10089" w:rsidRDefault="00B508A7" w:rsidP="00A10089">
      <w:pPr>
        <w:keepNext/>
      </w:pPr>
      <w:r w:rsidRPr="00B508A7">
        <w:rPr>
          <w:noProof/>
        </w:rPr>
        <w:lastRenderedPageBreak/>
        <w:drawing>
          <wp:inline distT="0" distB="0" distL="0" distR="0" wp14:anchorId="58938BEE" wp14:editId="46CFF8AB">
            <wp:extent cx="8863330" cy="5354726"/>
            <wp:effectExtent l="0" t="0" r="0" b="0"/>
            <wp:docPr id="62" name="Picture 62" descr="Full work domain analysis diagram as shown that links all seven levels as described. It is a complex interconnected entit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 name="Picture 62" descr="Full work domain analysis diagram as shown that links all seven levels as described. It is a complex interconnected entity. "/>
                    <pic:cNvPicPr/>
                  </pic:nvPicPr>
                  <pic:blipFill>
                    <a:blip r:embed="rId44"/>
                    <a:stretch>
                      <a:fillRect/>
                    </a:stretch>
                  </pic:blipFill>
                  <pic:spPr>
                    <a:xfrm>
                      <a:off x="0" y="0"/>
                      <a:ext cx="8889710" cy="5370663"/>
                    </a:xfrm>
                    <a:prstGeom prst="rect">
                      <a:avLst/>
                    </a:prstGeom>
                  </pic:spPr>
                </pic:pic>
              </a:graphicData>
            </a:graphic>
          </wp:inline>
        </w:drawing>
      </w:r>
    </w:p>
    <w:bookmarkStart w:id="55" w:name="_Ref74829495"/>
    <w:p w14:paraId="21878CBB" w14:textId="1DCA1C13" w:rsidR="00A10089" w:rsidRPr="00A10089" w:rsidRDefault="00B508A7" w:rsidP="0008589D">
      <w:pPr>
        <w:pStyle w:val="Caption"/>
      </w:pPr>
      <w:r w:rsidRPr="00B508A7">
        <w:rPr>
          <w:noProof/>
        </w:rPr>
        <mc:AlternateContent>
          <mc:Choice Requires="wps">
            <w:drawing>
              <wp:anchor distT="0" distB="0" distL="114300" distR="114300" simplePos="0" relativeHeight="251793418" behindDoc="0" locked="0" layoutInCell="1" allowOverlap="1" wp14:anchorId="1FE6F8A4" wp14:editId="67589EB4">
                <wp:simplePos x="0" y="0"/>
                <wp:positionH relativeFrom="column">
                  <wp:posOffset>4987636</wp:posOffset>
                </wp:positionH>
                <wp:positionV relativeFrom="paragraph">
                  <wp:posOffset>266527</wp:posOffset>
                </wp:positionV>
                <wp:extent cx="926276" cy="299720"/>
                <wp:effectExtent l="0" t="0" r="26670" b="24130"/>
                <wp:wrapNone/>
                <wp:docPr id="780270469" name="Rectangle: Rounded Corners 780270469"/>
                <wp:cNvGraphicFramePr/>
                <a:graphic xmlns:a="http://schemas.openxmlformats.org/drawingml/2006/main">
                  <a:graphicData uri="http://schemas.microsoft.com/office/word/2010/wordprocessingShape">
                    <wps:wsp>
                      <wps:cNvSpPr/>
                      <wps:spPr bwMode="auto">
                        <a:xfrm>
                          <a:off x="0" y="0"/>
                          <a:ext cx="926276" cy="299720"/>
                        </a:xfrm>
                        <a:prstGeom prst="roundRect">
                          <a:avLst/>
                        </a:prstGeom>
                        <a:solidFill>
                          <a:schemeClr val="accent5">
                            <a:lumMod val="60000"/>
                            <a:lumOff val="40000"/>
                          </a:schemeClr>
                        </a:solidFill>
                        <a:ln w="9525" cap="flat" cmpd="sng" algn="ctr">
                          <a:solidFill>
                            <a:schemeClr val="tx1"/>
                          </a:solidFill>
                          <a:prstDash val="solid"/>
                          <a:round/>
                          <a:headEnd type="none" w="med" len="med"/>
                          <a:tailEnd type="none" w="med" len="med"/>
                        </a:ln>
                        <a:effectLst/>
                      </wps:spPr>
                      <wps:txbx>
                        <w:txbxContent>
                          <w:p w14:paraId="27B72206" w14:textId="39EC8DCA" w:rsidR="00292F92" w:rsidRPr="00FE328B" w:rsidRDefault="00292F92" w:rsidP="00B508A7">
                            <w:pPr>
                              <w:jc w:val="center"/>
                              <w:rPr>
                                <w:sz w:val="18"/>
                                <w:szCs w:val="18"/>
                                <w:lang w:val="en-US"/>
                              </w:rPr>
                            </w:pPr>
                            <w:r>
                              <w:rPr>
                                <w:sz w:val="20"/>
                                <w:szCs w:val="20"/>
                                <w:lang w:val="en-US"/>
                              </w:rPr>
                              <w:t>Object/Data</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FE6F8A4" id="Rectangle: Rounded Corners 780270469" o:spid="_x0000_s1055" style="position:absolute;margin-left:392.75pt;margin-top:21pt;width:72.95pt;height:23.6pt;z-index:25179341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Dvad0AIAALoFAAAOAAAAZHJzL2Uyb0RvYy54bWysVMlu2zAQvRfoPxC8N7IFL7EQOzCcpiiQ&#10;JkGSIucxRVkCKJIl6SX9+j5StuOkPRRFdRBm46xv5uJy1yq2kc43Rk95/6zHmdTClI1eTfn3p+tP&#10;55z5QLokZbSc8hfp+eXs44eLrS1kbmqjSukYnGhfbO2U1yHYIsu8qGVL/sxYqaGsjGspgHWrrHS0&#10;hfdWZXmvN8q2xpXWGSG9h/SqU/JZ8l9VUoS7qvIyMDXlyC2kv0v/ZfxnswsqVo5s3Yh9GvQPWbTU&#10;aAQ9urqiQGztmt9ctY1wxpsqnAnTZqaqGiFTDaim33tXzWNNVqZa0Bxvj23y/8+tuN3cO9aUUz4+&#10;7+Xj3mA04UxTi1E9oHmkV0oW7MGsdSlLtjBOY9bs1Rb921pfwM2jvXd7zoNky+03U8INrYNJrdlV&#10;ro0tQtFslybwcpyA3AUmIJzko3w84kxAlU8m4zxNKKPi8Ng6H75I07JITLmLicVEUwTa3PiAHGB/&#10;sIsBvVFNed0olZiILLlQjm0ImCAhpA7D9FytW6TcyUc9fB06IAaGOvHgIEaIhNHoKQV8E0RptkUx&#10;w3yIUgiwrhQFkK1Fo71ecUZqhX0RwaXIbx4f/XYhw64f84gBT+uIBV6RrzujpOrSTS3BAypqSeVn&#10;XbLwYjEHjf3jMa1WlpwpifCRSpaBGvU3lkhC6ehaptXadzsCII68g0LYLXcJUPkkOo/KpSlfgAhn&#10;uvXzVlw3SP+GfLgnh33DZuKGhDv8KmWQo9lTnNXG/fyTPNpjDaBFUdhf9PXHmhxKVF81FmTSHwzi&#10;widmMIxIYu5UszzV6HW7MIBDH9fKikRG+6AOZOVM+4xTM49RoSItELub4J5ZhO6u4FgJOZ8nMyy5&#10;pXCjH62IzmPr4uCeds/k7B7DAeC/NYddp+Idijvb+FKbOXapahLEX/sKbEQGByKhZH/M4gU65ZPV&#10;68md/QIAAP//AwBQSwMEFAAGAAgAAAAhAAxBdZTeAAAACQEAAA8AAABkcnMvZG93bnJldi54bWxM&#10;j8tOwzAQRfdI/IM1SOyo09BCEuJUFRISqwpaNt259jQO+BHZbhv+nmEFy9GcuXNuu5qcZWeMaQhe&#10;wHxWAEOvgh58L+Bj93JXAUtZei1t8CjgGxOsuuurVjY6XPw7nre5ZxTiUyMFmJzHhvOkDDqZZmFE&#10;T7tjiE5mGmPPdZQXCneWl0XxwJ0cPH0wcsRng+pre3KkkS1+rksz1fvIi1elNru3DQpxezOtn4Bl&#10;nPIfDL/6dAMdOR3CyevErIDHarkkVMCipE4E1PfzBbCDgKougXct/9+g+wEAAP//AwBQSwECLQAU&#10;AAYACAAAACEAtoM4kv4AAADhAQAAEwAAAAAAAAAAAAAAAAAAAAAAW0NvbnRlbnRfVHlwZXNdLnht&#10;bFBLAQItABQABgAIAAAAIQA4/SH/1gAAAJQBAAALAAAAAAAAAAAAAAAAAC8BAABfcmVscy8ucmVs&#10;c1BLAQItABQABgAIAAAAIQBODvad0AIAALoFAAAOAAAAAAAAAAAAAAAAAC4CAABkcnMvZTJvRG9j&#10;LnhtbFBLAQItABQABgAIAAAAIQAMQXWU3gAAAAkBAAAPAAAAAAAAAAAAAAAAACoFAABkcnMvZG93&#10;bnJldi54bWxQSwUGAAAAAAQABADzAAAANQYAAAAA&#10;" fillcolor="#dc8e8e [1944]" strokecolor="black [3213]">
                <v:textbox>
                  <w:txbxContent>
                    <w:p w14:paraId="27B72206" w14:textId="39EC8DCA" w:rsidR="00292F92" w:rsidRPr="00FE328B" w:rsidRDefault="00292F92" w:rsidP="00B508A7">
                      <w:pPr>
                        <w:jc w:val="center"/>
                        <w:rPr>
                          <w:sz w:val="18"/>
                          <w:szCs w:val="18"/>
                          <w:lang w:val="en-US"/>
                        </w:rPr>
                      </w:pPr>
                      <w:r>
                        <w:rPr>
                          <w:sz w:val="20"/>
                          <w:szCs w:val="20"/>
                          <w:lang w:val="en-US"/>
                        </w:rPr>
                        <w:t>Object/Data</w:t>
                      </w:r>
                    </w:p>
                  </w:txbxContent>
                </v:textbox>
              </v:roundrect>
            </w:pict>
          </mc:Fallback>
        </mc:AlternateContent>
      </w:r>
      <w:r w:rsidRPr="00B508A7">
        <w:rPr>
          <w:noProof/>
        </w:rPr>
        <mc:AlternateContent>
          <mc:Choice Requires="wps">
            <w:drawing>
              <wp:anchor distT="0" distB="0" distL="114300" distR="114300" simplePos="0" relativeHeight="251790346" behindDoc="0" locked="0" layoutInCell="1" allowOverlap="1" wp14:anchorId="22AA31D9" wp14:editId="29476C7F">
                <wp:simplePos x="0" y="0"/>
                <wp:positionH relativeFrom="column">
                  <wp:posOffset>-332740</wp:posOffset>
                </wp:positionH>
                <wp:positionV relativeFrom="paragraph">
                  <wp:posOffset>252730</wp:posOffset>
                </wp:positionV>
                <wp:extent cx="767715" cy="299720"/>
                <wp:effectExtent l="0" t="0" r="13335" b="24130"/>
                <wp:wrapNone/>
                <wp:docPr id="780270467" name="Rectangle: Rounded Corners 780270467"/>
                <wp:cNvGraphicFramePr/>
                <a:graphic xmlns:a="http://schemas.openxmlformats.org/drawingml/2006/main">
                  <a:graphicData uri="http://schemas.microsoft.com/office/word/2010/wordprocessingShape">
                    <wps:wsp>
                      <wps:cNvSpPr/>
                      <wps:spPr bwMode="auto">
                        <a:xfrm>
                          <a:off x="0" y="0"/>
                          <a:ext cx="767715" cy="29972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wps:spPr>
                      <wps:txbx>
                        <w:txbxContent>
                          <w:p w14:paraId="570C9F62" w14:textId="77777777" w:rsidR="00292F92" w:rsidRPr="00FE328B" w:rsidRDefault="00292F92" w:rsidP="00B508A7">
                            <w:pPr>
                              <w:jc w:val="center"/>
                              <w:rPr>
                                <w:lang w:val="en-US"/>
                              </w:rPr>
                            </w:pPr>
                            <w:r w:rsidRPr="00FE328B">
                              <w:rPr>
                                <w:lang w:val="en-US"/>
                              </w:rPr>
                              <w:t>Purposes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2AA31D9" id="Rectangle: Rounded Corners 780270467" o:spid="_x0000_s1056" style="position:absolute;margin-left:-26.2pt;margin-top:19.9pt;width:60.45pt;height:23.6pt;z-index:2517903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1frfxQIAAJ8FAAAOAAAAZHJzL2Uyb0RvYy54bWysVMlu2zAQvRfoPxC8N5JcO46FyIHhNEWB&#10;NAmSFDmPKWoBuJWkLblfnyElO0t7KIpeiCHncdY3c37RS0F23LpWq4JmJyklXDFdtqou6I/Hq09n&#10;lDgPqgShFS/onjt6sfz44bwzOZ/oRouSW4JGlMs7U9DGe5MniWMNl+BOtOEKlZW2EjxebZ2UFjq0&#10;LkUySdPTpNO2NFYz7hy+Xg5Kuoz2q4ozf1tVjnsiCoqx+XjaeG7CmSzPIa8tmKZlYxjwD1FIaBU6&#10;PZq6BA9ka9vfTMmWWe105U+YlomuqpbxmANmk6XvsnlowPCYCxbHmWOZ3P8zy252d5a0ZUHnZ+lk&#10;nk5P55QokNiqeyweqFrwnNzrrSp5SdbaKuw1ecFi/TrjcjTzYO7seHMokk33XZdoBrZex9L0lZWh&#10;RJg06WMH9scO8N4Tho/z0/k8m1HCUDVZLOaT2KEE8sNnY53/yrUkQSioDYGFQKMH2F07jzEg/oAL&#10;Dp0WbXnVChEvgVl8LSzZAXJiU2fxq9hKDHd4W8zS9OA3EjHAo9U3loQiXUEXs0mIF5C7lQCPojRY&#10;TadqSkDUOBTM2+jizeej3cGl77NARQz8DSpkcQmuGUBRNTA25o0fIG84lF9USfzeYLEVDhkNYUle&#10;UiI4ug9SRHpoxd8gMQihgmke52csaehy6OvQb99v+siaz7FQQbnR5R7bbvUwY86wqxbDvwbn78Di&#10;UOH44aLwt3hUQmOMepQoabT99af3gEeuoxaTwiHFuv7cgsUUxTeFU7DIptMw1fEynQW6EPtas3mt&#10;UVu51tjzDFeSYVEMeC8OYmW1fMJ9sgpeUQWKoe+hg+Nl7YflgRuJ8dUqwnCSDfhr9WBYMB5KFxr3&#10;2D+BNSNRPTL8Rh8GGvJ3VB2w4afSKxyYqo08fqkrciNccAtElowbK6yZ1/eIetmry2cAAAD//wMA&#10;UEsDBBQABgAIAAAAIQCBocvN3gAAAAgBAAAPAAAAZHJzL2Rvd25yZXYueG1sTI9BbsIwEEX3lXoH&#10;ayp1Bw6UgBsyQVUD6qabAgcwsZtEiceRbUh6+7qrshzN0//v57vJ9OymnW8tISzmCTBNlVUt1Qjn&#10;02EmgPkgScnekkb40R52xeNDLjNlR/rSt2OoWQwhn0mEJoQh49xXjTbSz+2gKf6+rTMyxNPVXDk5&#10;xnDT82WSrLmRLcWGRg76vdFVd7wahHK1L8d9dxBp505iU5cfn+eBEJ+fprctsKCn8A/Dn35UhyI6&#10;XeyVlGc9wixdriKK8PIaJ0RgLVJgFwSxSYAXOb8fUPwCAAD//wMAUEsBAi0AFAAGAAgAAAAhALaD&#10;OJL+AAAA4QEAABMAAAAAAAAAAAAAAAAAAAAAAFtDb250ZW50X1R5cGVzXS54bWxQSwECLQAUAAYA&#10;CAAAACEAOP0h/9YAAACUAQAACwAAAAAAAAAAAAAAAAAvAQAAX3JlbHMvLnJlbHNQSwECLQAUAAYA&#10;CAAAACEADtX638UCAACfBQAADgAAAAAAAAAAAAAAAAAuAgAAZHJzL2Uyb0RvYy54bWxQSwECLQAU&#10;AAYACAAAACEAgaHLzd4AAAAIAQAADwAAAAAAAAAAAAAAAAAfBQAAZHJzL2Rvd25yZXYueG1sUEsF&#10;BgAAAAAEAAQA8wAAACoGAAAAAA==&#10;" fillcolor="#f2f2f2 [3052]" strokecolor="black [3213]">
                <v:textbox>
                  <w:txbxContent>
                    <w:p w14:paraId="570C9F62" w14:textId="77777777" w:rsidR="00292F92" w:rsidRPr="00FE328B" w:rsidRDefault="00292F92" w:rsidP="00B508A7">
                      <w:pPr>
                        <w:jc w:val="center"/>
                        <w:rPr>
                          <w:lang w:val="en-US"/>
                        </w:rPr>
                      </w:pPr>
                      <w:r w:rsidRPr="00FE328B">
                        <w:rPr>
                          <w:lang w:val="en-US"/>
                        </w:rPr>
                        <w:t>Purposes</w:t>
                      </w:r>
                    </w:p>
                  </w:txbxContent>
                </v:textbox>
              </v:roundrect>
            </w:pict>
          </mc:Fallback>
        </mc:AlternateContent>
      </w:r>
      <w:r w:rsidRPr="00B508A7">
        <w:rPr>
          <w:noProof/>
        </w:rPr>
        <mc:AlternateContent>
          <mc:Choice Requires="wps">
            <w:drawing>
              <wp:anchor distT="0" distB="0" distL="114300" distR="114300" simplePos="0" relativeHeight="251791370" behindDoc="0" locked="0" layoutInCell="1" allowOverlap="1" wp14:anchorId="1DE87645" wp14:editId="0F09BE30">
                <wp:simplePos x="0" y="0"/>
                <wp:positionH relativeFrom="column">
                  <wp:posOffset>489898</wp:posOffset>
                </wp:positionH>
                <wp:positionV relativeFrom="paragraph">
                  <wp:posOffset>255270</wp:posOffset>
                </wp:positionV>
                <wp:extent cx="1038225" cy="299720"/>
                <wp:effectExtent l="0" t="0" r="28575" b="24130"/>
                <wp:wrapNone/>
                <wp:docPr id="780270468" name="Rectangle: Rounded Corners 780270468"/>
                <wp:cNvGraphicFramePr/>
                <a:graphic xmlns:a="http://schemas.openxmlformats.org/drawingml/2006/main">
                  <a:graphicData uri="http://schemas.microsoft.com/office/word/2010/wordprocessingShape">
                    <wps:wsp>
                      <wps:cNvSpPr/>
                      <wps:spPr bwMode="auto">
                        <a:xfrm>
                          <a:off x="0" y="0"/>
                          <a:ext cx="1038225" cy="299720"/>
                        </a:xfrm>
                        <a:prstGeom prst="roundRect">
                          <a:avLst/>
                        </a:prstGeom>
                        <a:solidFill>
                          <a:srgbClr val="F080E5"/>
                        </a:solidFill>
                        <a:ln w="9525" cap="flat" cmpd="sng" algn="ctr">
                          <a:solidFill>
                            <a:schemeClr val="tx1"/>
                          </a:solidFill>
                          <a:prstDash val="solid"/>
                          <a:round/>
                          <a:headEnd type="none" w="med" len="med"/>
                          <a:tailEnd type="none" w="med" len="med"/>
                        </a:ln>
                        <a:effectLst/>
                      </wps:spPr>
                      <wps:txbx>
                        <w:txbxContent>
                          <w:p w14:paraId="54D4A754" w14:textId="77777777" w:rsidR="00292F92" w:rsidRPr="00FE328B" w:rsidRDefault="00292F92" w:rsidP="00B508A7">
                            <w:pPr>
                              <w:jc w:val="center"/>
                              <w:rPr>
                                <w:lang w:val="en-US"/>
                              </w:rPr>
                            </w:pPr>
                            <w:r>
                              <w:rPr>
                                <w:lang w:val="en-US"/>
                              </w:rPr>
                              <w:t>Priorities/KPI</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DE87645" id="Rectangle: Rounded Corners 780270468" o:spid="_x0000_s1057" style="position:absolute;margin-left:38.55pt;margin-top:20.1pt;width:81.75pt;height:23.6pt;z-index:25179137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6Tl3twIAAH0FAAAOAAAAZHJzL2Uyb0RvYy54bWysVEtv2zAMvg/YfxB0X+24SZsYdYogbYYB&#10;XVu0HXpmZDk2oNckJXb260fJTvpYD8OwiyCKFPmR/MiLy04KsuPWNVoVdHSSUsIV02WjNgX98bT6&#10;MqXEeVAlCK14Qffc0cv5508Xrcl5pmstSm4JOlEub01Ba+9NniSO1VyCO9GGK1RW2krwKNpNUlpo&#10;0bsUSZamZ0mrbWmsZtw5fL3qlXQe/VcVZ/6uqhz3RBQUsfl42niuw5nMLyDfWDB1wwYY8A8oJDQK&#10;gx5dXYEHsrXNH65kw6x2uvInTMtEV1XDeMwBsxml77J5rMHwmAsWx5ljmdz/c8tud/eWNGVBz6dp&#10;dp6Oz7BhCiS26gGLB2ojeE4e9FaVvCRLbRX2mrzYYv1a43J082ju7SA5vJJ1+12X6Aa2XsfSdJWV&#10;oUSYNOliB/bHDvDOE4aPo/R0mmUTShjqstnsPIstSiA//DbW+a9cSxIuBbUBWUAaQ8DuxnkEgfYH&#10;uxDRadGUq0aIKNjNeiks2QFSYpVO0+tJYAF+eWMmFGkLOptEMIDMrAR4xCUN1sqpDSUgNkh55m0M&#10;/eZzpC8/RvHd6KMQAeIVuLqHEh30fIxJISbIaw7ltSqJ3xsspcIRogGW5CUlgmP4cIuWHhrxN5aY&#10;p1DBNY/TMdQr9DB0re+m79Zd5MRpxB2Ua13usalW9xPkDFs1CP8GnL8HiyODw4VrwN/hUQmNGPVw&#10;o6TW9tdH78EemYxaTApHEOv6cwsWUxTfFHJ8NhqPw8xGYTwJXCD2tWb9WqO2cqmxpSNcOIbFa7D3&#10;4nCtrJbPuC0WISqqQDGM3XdwEJa+Xw24bxhfLKIZzqkBf6MeDQvOQ+lC4566Z7BmYKFH/t7qw7hC&#10;/o6HvW34qfQCx6FqIklf6or0CwLOeCTisI/CEnktR6uXrTn/DQAA//8DAFBLAwQUAAYACAAAACEA&#10;DBKSeN8AAAAIAQAADwAAAGRycy9kb3ducmV2LnhtbEyPQUvDQBSE74L/YXmCN7tJCE2JeSlV8KC2&#10;glXwusk+k9Ds25DdJvHfuz3pcZhh5ptiu5heTDS6zjJCvIpAENdWd9wgfH483W1AOK9Yq94yIfyQ&#10;g215fVWoXNuZ32k6+kaEEna5Qmi9H3IpXd2SUW5lB+LgfdvRKB/k2Eg9qjmUm14mUbSWRnUcFlo1&#10;0GNL9el4NgjNyaX76iuO/cv+LXt4ft256TAj3t4su3sQnhb/F4YLfkCHMjBV9szaiR4hy+KQREij&#10;BETwkzRag6gQNlkKsizk/wPlLwAAAP//AwBQSwECLQAUAAYACAAAACEAtoM4kv4AAADhAQAAEwAA&#10;AAAAAAAAAAAAAAAAAAAAW0NvbnRlbnRfVHlwZXNdLnhtbFBLAQItABQABgAIAAAAIQA4/SH/1gAA&#10;AJQBAAALAAAAAAAAAAAAAAAAAC8BAABfcmVscy8ucmVsc1BLAQItABQABgAIAAAAIQC96Tl3twIA&#10;AH0FAAAOAAAAAAAAAAAAAAAAAC4CAABkcnMvZTJvRG9jLnhtbFBLAQItABQABgAIAAAAIQAMEpJ4&#10;3wAAAAgBAAAPAAAAAAAAAAAAAAAAABEFAABkcnMvZG93bnJldi54bWxQSwUGAAAAAAQABADzAAAA&#10;HQYAAAAA&#10;" fillcolor="#f080e5" strokecolor="black [3213]">
                <v:textbox>
                  <w:txbxContent>
                    <w:p w14:paraId="54D4A754" w14:textId="77777777" w:rsidR="00292F92" w:rsidRPr="00FE328B" w:rsidRDefault="00292F92" w:rsidP="00B508A7">
                      <w:pPr>
                        <w:jc w:val="center"/>
                        <w:rPr>
                          <w:lang w:val="en-US"/>
                        </w:rPr>
                      </w:pPr>
                      <w:r>
                        <w:rPr>
                          <w:lang w:val="en-US"/>
                        </w:rPr>
                        <w:t>Priorities/KPI</w:t>
                      </w:r>
                    </w:p>
                  </w:txbxContent>
                </v:textbox>
              </v:roundrect>
            </w:pict>
          </mc:Fallback>
        </mc:AlternateContent>
      </w:r>
      <w:r w:rsidRPr="00B508A7">
        <w:rPr>
          <w:noProof/>
        </w:rPr>
        <mc:AlternateContent>
          <mc:Choice Requires="wps">
            <w:drawing>
              <wp:anchor distT="0" distB="0" distL="114300" distR="114300" simplePos="0" relativeHeight="251787274" behindDoc="0" locked="0" layoutInCell="1" allowOverlap="1" wp14:anchorId="7A4BC548" wp14:editId="7F45B16C">
                <wp:simplePos x="0" y="0"/>
                <wp:positionH relativeFrom="column">
                  <wp:posOffset>1543050</wp:posOffset>
                </wp:positionH>
                <wp:positionV relativeFrom="paragraph">
                  <wp:posOffset>256540</wp:posOffset>
                </wp:positionV>
                <wp:extent cx="767715" cy="299720"/>
                <wp:effectExtent l="0" t="0" r="13335" b="24130"/>
                <wp:wrapNone/>
                <wp:docPr id="780270465" name="Rectangle: Rounded Corners 780270465"/>
                <wp:cNvGraphicFramePr/>
                <a:graphic xmlns:a="http://schemas.openxmlformats.org/drawingml/2006/main">
                  <a:graphicData uri="http://schemas.microsoft.com/office/word/2010/wordprocessingShape">
                    <wps:wsp>
                      <wps:cNvSpPr/>
                      <wps:spPr bwMode="auto">
                        <a:xfrm>
                          <a:off x="0" y="0"/>
                          <a:ext cx="767715" cy="299720"/>
                        </a:xfrm>
                        <a:prstGeom prst="roundRect">
                          <a:avLst/>
                        </a:prstGeom>
                        <a:solidFill>
                          <a:srgbClr val="FFFF99"/>
                        </a:solidFill>
                        <a:ln w="9525" cap="flat" cmpd="sng" algn="ctr">
                          <a:solidFill>
                            <a:schemeClr val="tx1"/>
                          </a:solidFill>
                          <a:prstDash val="solid"/>
                          <a:round/>
                          <a:headEnd type="none" w="med" len="med"/>
                          <a:tailEnd type="none" w="med" len="med"/>
                        </a:ln>
                        <a:effectLst/>
                      </wps:spPr>
                      <wps:txbx>
                        <w:txbxContent>
                          <w:p w14:paraId="4D3DBC37" w14:textId="77777777" w:rsidR="00292F92" w:rsidRPr="00FE328B" w:rsidRDefault="00292F92" w:rsidP="00B508A7">
                            <w:pPr>
                              <w:jc w:val="center"/>
                              <w:rPr>
                                <w:sz w:val="18"/>
                                <w:szCs w:val="18"/>
                                <w:lang w:val="en-US"/>
                              </w:rPr>
                            </w:pPr>
                            <w:r w:rsidRPr="00FE328B">
                              <w:rPr>
                                <w:sz w:val="20"/>
                                <w:szCs w:val="20"/>
                                <w:lang w:val="en-US"/>
                              </w:rPr>
                              <w:t>Function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A4BC548" id="Rectangle: Rounded Corners 780270465" o:spid="_x0000_s1058" style="position:absolute;margin-left:121.5pt;margin-top:20.2pt;width:60.45pt;height:23.6pt;z-index:25178727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l7NztwIAAHwFAAAOAAAAZHJzL2Uyb0RvYy54bWysVE1v2zAMvQ/YfxB0X/OxtGmMOkWQLsOA&#10;ri3aDj0zshwbkCVNUhJnv35PcpJ+rIdhmA+CaFLkI/nIi8u2UWwjna+NzvngpM+Z1MIUtV7l/Mfj&#10;4tM5Zz6QLkgZLXO+k55fTj9+uNjaTA5NZVQhHYMT7bOtzXkVgs16PS8q2ZA/MVZqKEvjGgoQ3apX&#10;ONrCe6N6w37/rLc1rrDOCOk9/l51Sj5N/stSinBbll4GpnIObCGdLp3LePamF5StHNmqFnsY9A8o&#10;Gqo1gh5dXVEgtnb1H66aWjjjTRlOhGl6pixrIVMOyGbQf5PNQ0VWplxQHG+PZfL/z6242dw5Vhc5&#10;H5/3h+P+6OyUM00NWnWP4pFeKZmxe7PWhSzY3DiNXrNnW9Rva30GNw/2zu0ljytbbr+bAm5oHUwq&#10;TVu6JpYISbM2dWB37IBsAxP4OT4bjwdAIKAaTibjYepQj7LDY+t8+CpNw+Il5y4Ci0BTBNpc+wAM&#10;sD/YxYDeqLpY1Eolwa2Wc+XYhsCIBb7JJJIAT16ZKc22OZ+cDiMYAjFLRQHXxqJUXq84I7UC40Vw&#10;KfSrx4m98hgltIP3QkSIV+SrDkpy0NExJQVMlFWSii+6YGFnUUmNCeIRViMLzpRE+HhLloFq9TeW&#10;yFPp6Fqm4djXK7YwNq1rZmiXbaLE52F0HpVLU+zQU2e6AfJWLGrAvyYf7shhYjBb2ALhFkepDDCa&#10;/Y2zyrhf7/2P9iAytEgKE4i6/lyTQ4rqmwbFJ4PRKI5sEkankQvMvdQsX2r0upkbtHSAfWNFukb7&#10;oA7X0pnmCctiFqNCRVogdtfBvTAP3WbAuhFyNktmGFNL4Vo/WBGdx9LFxj22T+TsnoUB9L0xh2ml&#10;7A0PO9v4UpsZpqGsE0mf6wr6RQEjnoi4X0dxh7yUk9Xz0pz+BgAA//8DAFBLAwQUAAYACAAAACEA&#10;vH1oxN4AAAAJAQAADwAAAGRycy9kb3ducmV2LnhtbEyPQU+DQBSE7yb+h80z8WYXC6EUeTRG1Hhr&#10;LP6AhX0Cyr5Fdtviv3c96XEyk5lvit1iRnGi2Q2WEW5XEQji1uqBO4S3+ukmA+G8Yq1Gy4TwTQ52&#10;5eVFoXJtz/xKp4PvRChhlyuE3vspl9K1PRnlVnYiDt67nY3yQc6d1LM6h3IzynUUpdKogcNCryZ6&#10;6Kn9PBwNgnzh7OPRN9W23ezruvqKq+GZEa+vlvs7EJ4W/xeGX/yADmVgauyRtRMjwjqJwxePkEQJ&#10;iBCI03gLokHINinIspD/H5Q/AAAA//8DAFBLAQItABQABgAIAAAAIQC2gziS/gAAAOEBAAATAAAA&#10;AAAAAAAAAAAAAAAAAABbQ29udGVudF9UeXBlc10ueG1sUEsBAi0AFAAGAAgAAAAhADj9If/WAAAA&#10;lAEAAAsAAAAAAAAAAAAAAAAALwEAAF9yZWxzLy5yZWxzUEsBAi0AFAAGAAgAAAAhAAWXs3O3AgAA&#10;fAUAAA4AAAAAAAAAAAAAAAAALgIAAGRycy9lMm9Eb2MueG1sUEsBAi0AFAAGAAgAAAAhALx9aMTe&#10;AAAACQEAAA8AAAAAAAAAAAAAAAAAEQUAAGRycy9kb3ducmV2LnhtbFBLBQYAAAAABAAEAPMAAAAc&#10;BgAAAAA=&#10;" fillcolor="#ff9" strokecolor="black [3213]">
                <v:textbox>
                  <w:txbxContent>
                    <w:p w14:paraId="4D3DBC37" w14:textId="77777777" w:rsidR="00292F92" w:rsidRPr="00FE328B" w:rsidRDefault="00292F92" w:rsidP="00B508A7">
                      <w:pPr>
                        <w:jc w:val="center"/>
                        <w:rPr>
                          <w:sz w:val="18"/>
                          <w:szCs w:val="18"/>
                          <w:lang w:val="en-US"/>
                        </w:rPr>
                      </w:pPr>
                      <w:r w:rsidRPr="00FE328B">
                        <w:rPr>
                          <w:sz w:val="20"/>
                          <w:szCs w:val="20"/>
                          <w:lang w:val="en-US"/>
                        </w:rPr>
                        <w:t>Function</w:t>
                      </w:r>
                    </w:p>
                  </w:txbxContent>
                </v:textbox>
              </v:roundrect>
            </w:pict>
          </mc:Fallback>
        </mc:AlternateContent>
      </w:r>
      <w:r w:rsidRPr="00B508A7">
        <w:rPr>
          <w:noProof/>
        </w:rPr>
        <mc:AlternateContent>
          <mc:Choice Requires="wps">
            <w:drawing>
              <wp:anchor distT="0" distB="0" distL="114300" distR="114300" simplePos="0" relativeHeight="251788298" behindDoc="0" locked="0" layoutInCell="1" allowOverlap="1" wp14:anchorId="684B50F7" wp14:editId="2FB47E9C">
                <wp:simplePos x="0" y="0"/>
                <wp:positionH relativeFrom="margin">
                  <wp:posOffset>2353945</wp:posOffset>
                </wp:positionH>
                <wp:positionV relativeFrom="paragraph">
                  <wp:posOffset>259080</wp:posOffset>
                </wp:positionV>
                <wp:extent cx="935990" cy="299720"/>
                <wp:effectExtent l="0" t="0" r="16510" b="24130"/>
                <wp:wrapNone/>
                <wp:docPr id="780270466" name="Rectangle: Rounded Corners 780270466"/>
                <wp:cNvGraphicFramePr/>
                <a:graphic xmlns:a="http://schemas.openxmlformats.org/drawingml/2006/main">
                  <a:graphicData uri="http://schemas.microsoft.com/office/word/2010/wordprocessingShape">
                    <wps:wsp>
                      <wps:cNvSpPr/>
                      <wps:spPr bwMode="auto">
                        <a:xfrm>
                          <a:off x="0" y="0"/>
                          <a:ext cx="935990" cy="299720"/>
                        </a:xfrm>
                        <a:prstGeom prst="roundRect">
                          <a:avLst/>
                        </a:prstGeom>
                        <a:solidFill>
                          <a:srgbClr val="CC66FF"/>
                        </a:solidFill>
                        <a:ln w="9525" cap="flat" cmpd="sng" algn="ctr">
                          <a:solidFill>
                            <a:schemeClr val="tx1"/>
                          </a:solidFill>
                          <a:prstDash val="solid"/>
                          <a:round/>
                          <a:headEnd type="none" w="med" len="med"/>
                          <a:tailEnd type="none" w="med" len="med"/>
                        </a:ln>
                        <a:effectLst/>
                      </wps:spPr>
                      <wps:txbx>
                        <w:txbxContent>
                          <w:p w14:paraId="1130B934" w14:textId="77777777" w:rsidR="00292F92" w:rsidRPr="00FE328B" w:rsidRDefault="00292F92" w:rsidP="00B508A7">
                            <w:pPr>
                              <w:jc w:val="center"/>
                              <w:rPr>
                                <w:sz w:val="20"/>
                                <w:szCs w:val="20"/>
                                <w:lang w:val="en-US"/>
                              </w:rPr>
                            </w:pPr>
                            <w:r w:rsidRPr="00FE328B">
                              <w:rPr>
                                <w:sz w:val="20"/>
                                <w:szCs w:val="20"/>
                                <w:lang w:val="en-US"/>
                              </w:rPr>
                              <w:t>Sub</w:t>
                            </w:r>
                            <w:r>
                              <w:rPr>
                                <w:sz w:val="20"/>
                                <w:szCs w:val="20"/>
                                <w:lang w:val="en-US"/>
                              </w:rPr>
                              <w:t xml:space="preserve"> </w:t>
                            </w:r>
                            <w:r w:rsidRPr="00FE328B">
                              <w:rPr>
                                <w:sz w:val="20"/>
                                <w:szCs w:val="20"/>
                                <w:lang w:val="en-US"/>
                              </w:rPr>
                              <w:t>Function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84B50F7" id="Rectangle: Rounded Corners 780270466" o:spid="_x0000_s1059" style="position:absolute;margin-left:185.35pt;margin-top:20.4pt;width:73.7pt;height:23.6pt;z-index:25178829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g5cxtwIAAHwFAAAOAAAAZHJzL2Uyb0RvYy54bWysVE1vGjEQvVfqf7B8bxYIkLAKVIiUqlKa&#10;REmqnAevl13Ja7u2gU1/fZ+9QD6aQ1X1Yo094/l6b+bic9sotpXO10ZPef+kx5nUwhS1Xk/5j4fl&#10;p3POfCBdkDJaTvmT9Pzz7OOHi53N5cBURhXSMTjRPt/ZKa9CsHmWeVHJhvyJsVJDWRrXUMDVrbPC&#10;0Q7eG5UNer1xtjOusM4I6T1eLzslnyX/ZSlFuClLLwNTU47cQjpdOlfxzGYXlK8d2aoW+zToH7Jo&#10;qNYIenR1SYHYxtV/uGpq4Yw3ZTgRpslMWdZCphpQTb/3ppr7iqxMtaA53h7b5P+fW3G9vXWsLqb8&#10;7Lw3OOsNx2PONDWA6g7NI71WMmd3ZqMLWbCFcRpYs2db9G9nfQ439/bW7W8eIlvtvpsCbmgTTGpN&#10;W7omtghFszYh8HREQLaBCTxOTkeTCXASUA0mk7NBQiij/PDZOh++StOwKEy5i4nFRFME2l75gBxg&#10;f7CLAb1RdbGslUoXt14tlGNbAiMWi/F4uYwkwJdXZkqzHdIZDUZIhkDMUlGA2Fi0yus1Z6TWYLwI&#10;LoV+9TmxVx6jhLb/XoiY4iX5qkslOejomIpCTpRXkoovumDhyaKTGhPEY1qNLDhTEuGjlCwD1epv&#10;LFGn0tG1TMOx71eEMILWgRnaVZsocXoanUflyhRPwNSZboC8Fcsa6V+RD7fkMDHADFsg3OAolUGO&#10;Zi9xVhn36733aA8iQ4uiMIHo688NOZSovmlQfNIfDuPIpstwFLnA3EvN6qVGb5qFAaR97Bsrkhjt&#10;gzqIpTPNI5bFPEaFirRA7A7B/WURus2AdSPkfJ7MMKaWwpW+tyI6j62LwD20j+TsnoUB9L02h2ml&#10;/A0PO9v4U5s5pqGsE0mf+wr6xQtGPBFxv47iDnl5T1bPS3P2GwAA//8DAFBLAwQUAAYACAAAACEA&#10;IGyyiNwAAAAJAQAADwAAAGRycy9kb3ducmV2LnhtbEyPQU7DMBBF90i9gzWV2FE7UFIrxKkoEluk&#10;hh7Ajt0kajwOsdOG2zOsYDmap//fL/eLH9jVTbEPqCDbCGAOm2B7bBWcPt8fJLCYNFo9BHQKvl2E&#10;fbW6K3Vhww2P7lqnllEIxkIr6FIaC85j0zmv4yaMDul3DpPXic6p5XbSNwr3A38UIude90gNnR7d&#10;W+eaSz17BfVJfhzMOdTp+HWYt742+SU3St2vl9cXYMkt6Q+GX31Sh4qcTJjRRjYoeNqJHaEKtoIm&#10;EPCcyQyYUSClAF6V/P+C6gcAAP//AwBQSwECLQAUAAYACAAAACEAtoM4kv4AAADhAQAAEwAAAAAA&#10;AAAAAAAAAAAAAAAAW0NvbnRlbnRfVHlwZXNdLnhtbFBLAQItABQABgAIAAAAIQA4/SH/1gAAAJQB&#10;AAALAAAAAAAAAAAAAAAAAC8BAABfcmVscy8ucmVsc1BLAQItABQABgAIAAAAIQCkg5cxtwIAAHwF&#10;AAAOAAAAAAAAAAAAAAAAAC4CAABkcnMvZTJvRG9jLnhtbFBLAQItABQABgAIAAAAIQAgbLKI3AAA&#10;AAkBAAAPAAAAAAAAAAAAAAAAABEFAABkcnMvZG93bnJldi54bWxQSwUGAAAAAAQABADzAAAAGgYA&#10;AAAA&#10;" fillcolor="#c6f" strokecolor="black [3213]">
                <v:textbox>
                  <w:txbxContent>
                    <w:p w14:paraId="1130B934" w14:textId="77777777" w:rsidR="00292F92" w:rsidRPr="00FE328B" w:rsidRDefault="00292F92" w:rsidP="00B508A7">
                      <w:pPr>
                        <w:jc w:val="center"/>
                        <w:rPr>
                          <w:sz w:val="20"/>
                          <w:szCs w:val="20"/>
                          <w:lang w:val="en-US"/>
                        </w:rPr>
                      </w:pPr>
                      <w:r w:rsidRPr="00FE328B">
                        <w:rPr>
                          <w:sz w:val="20"/>
                          <w:szCs w:val="20"/>
                          <w:lang w:val="en-US"/>
                        </w:rPr>
                        <w:t>Sub</w:t>
                      </w:r>
                      <w:r>
                        <w:rPr>
                          <w:sz w:val="20"/>
                          <w:szCs w:val="20"/>
                          <w:lang w:val="en-US"/>
                        </w:rPr>
                        <w:t xml:space="preserve"> </w:t>
                      </w:r>
                      <w:r w:rsidRPr="00FE328B">
                        <w:rPr>
                          <w:sz w:val="20"/>
                          <w:szCs w:val="20"/>
                          <w:lang w:val="en-US"/>
                        </w:rPr>
                        <w:t>Function</w:t>
                      </w:r>
                    </w:p>
                  </w:txbxContent>
                </v:textbox>
                <w10:wrap anchorx="margin"/>
              </v:roundrect>
            </w:pict>
          </mc:Fallback>
        </mc:AlternateContent>
      </w:r>
      <w:r w:rsidRPr="00B508A7">
        <w:rPr>
          <w:noProof/>
        </w:rPr>
        <mc:AlternateContent>
          <mc:Choice Requires="wps">
            <w:drawing>
              <wp:anchor distT="0" distB="0" distL="114300" distR="114300" simplePos="0" relativeHeight="251785226" behindDoc="0" locked="0" layoutInCell="1" allowOverlap="1" wp14:anchorId="70F0A205" wp14:editId="3A6A029C">
                <wp:simplePos x="0" y="0"/>
                <wp:positionH relativeFrom="column">
                  <wp:posOffset>3350260</wp:posOffset>
                </wp:positionH>
                <wp:positionV relativeFrom="paragraph">
                  <wp:posOffset>267335</wp:posOffset>
                </wp:positionV>
                <wp:extent cx="767715" cy="299720"/>
                <wp:effectExtent l="0" t="0" r="13335" b="24130"/>
                <wp:wrapNone/>
                <wp:docPr id="780270464" name="Rectangle: Rounded Corners 780270464"/>
                <wp:cNvGraphicFramePr/>
                <a:graphic xmlns:a="http://schemas.openxmlformats.org/drawingml/2006/main">
                  <a:graphicData uri="http://schemas.microsoft.com/office/word/2010/wordprocessingShape">
                    <wps:wsp>
                      <wps:cNvSpPr/>
                      <wps:spPr bwMode="auto">
                        <a:xfrm>
                          <a:off x="0" y="0"/>
                          <a:ext cx="767715" cy="299720"/>
                        </a:xfrm>
                        <a:prstGeom prst="roundRect">
                          <a:avLst/>
                        </a:prstGeom>
                        <a:solidFill>
                          <a:schemeClr val="bg1">
                            <a:lumMod val="65000"/>
                          </a:schemeClr>
                        </a:solidFill>
                        <a:ln w="9525" cap="flat" cmpd="sng" algn="ctr">
                          <a:solidFill>
                            <a:schemeClr val="tx1"/>
                          </a:solidFill>
                          <a:prstDash val="solid"/>
                          <a:round/>
                          <a:headEnd type="none" w="med" len="med"/>
                          <a:tailEnd type="none" w="med" len="med"/>
                        </a:ln>
                        <a:effectLst/>
                      </wps:spPr>
                      <wps:txbx>
                        <w:txbxContent>
                          <w:p w14:paraId="6D85CFE8" w14:textId="77777777" w:rsidR="00292F92" w:rsidRPr="00FE328B" w:rsidRDefault="00292F92" w:rsidP="00B508A7">
                            <w:pPr>
                              <w:jc w:val="center"/>
                              <w:rPr>
                                <w:sz w:val="18"/>
                                <w:szCs w:val="18"/>
                                <w:lang w:val="en-US"/>
                              </w:rPr>
                            </w:pPr>
                            <w:r>
                              <w:rPr>
                                <w:sz w:val="20"/>
                                <w:szCs w:val="20"/>
                                <w:lang w:val="en-US"/>
                              </w:rPr>
                              <w:t>Process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0F0A205" id="Rectangle: Rounded Corners 780270464" o:spid="_x0000_s1060" style="position:absolute;margin-left:263.8pt;margin-top:21.05pt;width:60.45pt;height:23.6pt;z-index:25178522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JJnoxgIAAJ8FAAAOAAAAZHJzL2Uyb0RvYy54bWysVEtv2zAMvg/YfxB0X+1keTRGnSFI12FA&#10;1xZth54ZWY4N6DVJSZz9+pFykj62wzDsIlAi9fH1kRefOq3YVvrQWlPywVnOmTTCVq1Zl/z749WH&#10;c85CBFOBskaWfC8D/zR//+5i5wo5tI1VlfQMQUwodq7kTYyuyLIgGqkhnFknDSpr6zVEvPp1VnnY&#10;IbpW2TDPJ9nO+sp5K2QI+HrZK/k84de1FPG2roOMTJUcY4vp9Olc0ZnNL6BYe3BNKw5hwD9EoaE1&#10;6PQEdQkR2Ma3v0HpVngbbB3PhNWZretWyJQDZjPI32Tz0ICTKRcsTnCnMoX/BytutneetVXJp+f5&#10;cJqPJiPODGhs1T0WD8xayYLd242pZMWW1hvsNXu2xfrtXCgQ5sHd+cMtoMhWu2+2QhjYRJtK09Ve&#10;U4kwadalDuxPHZBdZAIfp5PpdDDmTKBqOJtNh6lDGRTHz86H+EVazUgouafAKNDkAbbXIWIMaH+0&#10;I4fBqra6apVKF2KWXCrPtoCcWK0H6avaaAy3f5uM8/zoNxGRzBPqKyRl2K7ks/GQ4gXkbq0goqgd&#10;VjOYNWeg1jgUIvrk4tXnE27vMnYDoiIG/sqKsriE0PRGSdUzNuWNH6BoJFSfTcXi3mGxDQ4Zp7C0&#10;rDhTEt2TlCwjtOpvLDEIZQhapvk5lJS6TH3t+x27VZdY83FE4KRc2WqPbfe2n7HgxFWL4V9DiHfg&#10;cahw/HBRxFs8amUxRnuQOGus//mnd7JHrqMWk8Ihxbr+2IDHFNVXg1MwG4xGNNXpMhoTXZh/qVm9&#10;1JiNXlrs+QBXkhNJJPuojmLtrX7CfbIgr6gCI9B338HDZRn75YEbScjFIpnhJDuI1+bBCQKn0lHj&#10;Hrsn8O5A1IgMv7HHgYbiDVV7W/pp7AIHpm4Tj5/ritygC26BxJLDxqI18/KerJ736vwXAAAA//8D&#10;AFBLAwQUAAYACAAAACEAnNjO6+IAAAAJAQAADwAAAGRycy9kb3ducmV2LnhtbEyPwU7DMBBE70j8&#10;g7VIXBB1Gto0hGyqFgEHJJBoEGc3XpKo8TqN3Tb9e8wJjqt5mnmbL0fTiSMNrrWMMJ1EIIgrq1uu&#10;ET7L59sUhPOKteosE8KZHCyLy4tcZdqe+IOOG1+LUMIuUwiN930mpasaMspNbE8csm87GOXDOdRS&#10;D+oUyk0n4yhKpFEth4VG9fTYULXbHAzCe/my3ver+muxHs/0dPO239XlK+L11bh6AOFp9H8w/OoH&#10;dSiC09YeWDvRIczjRRJQhFk8BRGAZJbOQWwR0vs7kEUu/39Q/AAAAP//AwBQSwECLQAUAAYACAAA&#10;ACEAtoM4kv4AAADhAQAAEwAAAAAAAAAAAAAAAAAAAAAAW0NvbnRlbnRfVHlwZXNdLnhtbFBLAQIt&#10;ABQABgAIAAAAIQA4/SH/1gAAAJQBAAALAAAAAAAAAAAAAAAAAC8BAABfcmVscy8ucmVsc1BLAQIt&#10;ABQABgAIAAAAIQCpJJnoxgIAAJ8FAAAOAAAAAAAAAAAAAAAAAC4CAABkcnMvZTJvRG9jLnhtbFBL&#10;AQItABQABgAIAAAAIQCc2M7r4gAAAAkBAAAPAAAAAAAAAAAAAAAAACAFAABkcnMvZG93bnJldi54&#10;bWxQSwUGAAAAAAQABADzAAAALwYAAAAA&#10;" fillcolor="#a5a5a5 [2092]" strokecolor="black [3213]">
                <v:textbox>
                  <w:txbxContent>
                    <w:p w14:paraId="6D85CFE8" w14:textId="77777777" w:rsidR="00292F92" w:rsidRPr="00FE328B" w:rsidRDefault="00292F92" w:rsidP="00B508A7">
                      <w:pPr>
                        <w:jc w:val="center"/>
                        <w:rPr>
                          <w:sz w:val="18"/>
                          <w:szCs w:val="18"/>
                          <w:lang w:val="en-US"/>
                        </w:rPr>
                      </w:pPr>
                      <w:r>
                        <w:rPr>
                          <w:sz w:val="20"/>
                          <w:szCs w:val="20"/>
                          <w:lang w:val="en-US"/>
                        </w:rPr>
                        <w:t>Process</w:t>
                      </w:r>
                    </w:p>
                  </w:txbxContent>
                </v:textbox>
              </v:roundrect>
            </w:pict>
          </mc:Fallback>
        </mc:AlternateContent>
      </w:r>
      <w:r w:rsidRPr="00B508A7">
        <w:rPr>
          <w:noProof/>
        </w:rPr>
        <mc:AlternateContent>
          <mc:Choice Requires="wps">
            <w:drawing>
              <wp:anchor distT="0" distB="0" distL="114300" distR="114300" simplePos="0" relativeHeight="251784202" behindDoc="0" locked="0" layoutInCell="1" allowOverlap="1" wp14:anchorId="31AFB125" wp14:editId="0FF2EFA5">
                <wp:simplePos x="0" y="0"/>
                <wp:positionH relativeFrom="column">
                  <wp:posOffset>4168775</wp:posOffset>
                </wp:positionH>
                <wp:positionV relativeFrom="paragraph">
                  <wp:posOffset>274955</wp:posOffset>
                </wp:positionV>
                <wp:extent cx="767715" cy="299720"/>
                <wp:effectExtent l="0" t="0" r="13335" b="24130"/>
                <wp:wrapNone/>
                <wp:docPr id="63" name="Rectangle: Rounded Corners 63"/>
                <wp:cNvGraphicFramePr/>
                <a:graphic xmlns:a="http://schemas.openxmlformats.org/drawingml/2006/main">
                  <a:graphicData uri="http://schemas.microsoft.com/office/word/2010/wordprocessingShape">
                    <wps:wsp>
                      <wps:cNvSpPr/>
                      <wps:spPr bwMode="auto">
                        <a:xfrm>
                          <a:off x="0" y="0"/>
                          <a:ext cx="767715" cy="299720"/>
                        </a:xfrm>
                        <a:prstGeom prst="roundRect">
                          <a:avLst/>
                        </a:prstGeom>
                        <a:solidFill>
                          <a:srgbClr val="FFC000"/>
                        </a:solidFill>
                        <a:ln w="9525" cap="flat" cmpd="sng" algn="ctr">
                          <a:solidFill>
                            <a:schemeClr val="tx1"/>
                          </a:solidFill>
                          <a:prstDash val="solid"/>
                          <a:round/>
                          <a:headEnd type="none" w="med" len="med"/>
                          <a:tailEnd type="none" w="med" len="med"/>
                        </a:ln>
                        <a:effectLst/>
                      </wps:spPr>
                      <wps:txbx>
                        <w:txbxContent>
                          <w:p w14:paraId="529B3DE3" w14:textId="77777777" w:rsidR="00292F92" w:rsidRPr="00FE328B" w:rsidRDefault="00292F92" w:rsidP="00B508A7">
                            <w:pPr>
                              <w:jc w:val="center"/>
                              <w:rPr>
                                <w:sz w:val="18"/>
                                <w:szCs w:val="18"/>
                                <w:lang w:val="en-US"/>
                              </w:rPr>
                            </w:pPr>
                            <w:r>
                              <w:rPr>
                                <w:sz w:val="20"/>
                                <w:szCs w:val="20"/>
                                <w:lang w:val="en-US"/>
                              </w:rPr>
                              <w:t>Tool</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1AFB125" id="Rectangle: Rounded Corners 63" o:spid="_x0000_s1061" style="position:absolute;margin-left:328.25pt;margin-top:21.65pt;width:60.45pt;height:23.6pt;z-index:25178420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TGkpsgIAAG4FAAAOAAAAZHJzL2Uyb0RvYy54bWysVE1v2zAMvQ/YfxB0X51kTbsYdYogXYYB&#10;XVu0HXpmZDk2IEuapCTOfv2e5CT92A7DsItAiRQ/Hh95cdm1im2k843RBR+eDDiTWpiy0auCf39c&#10;fPjEmQ+kS1JGy4LvpOeX0/fvLrY2lyNTG1VKx+BE+3xrC16HYPMs86KWLfkTY6WGsjKupYCrW2Wl&#10;oy28tyobDQZn2da40jojpPd4veqVfJr8V5UU4baqvAxMFRy5hXS6dC7jmU0vKF85snUj9mnQP2TR&#10;UqMR9OjqigKxtWt+c9U2whlvqnAiTJuZqmqETDWgmuHgTTUPNVmZagE43h5h8v/PrbjZ3DnWlAU/&#10;+8iZphY9ugdqpFdK5uzerHUpSzY3TqPJDEZAbGt9jo8P9s7tbx4iW26/mRL/aR1MAqOrXBtBQZms&#10;S5jvjpjLLjCBx/Oz8/PhmDMB1WgyOR+lnmSUHz5b58MXaVoWhYK7mFHMMEWgzbUPyAH2B7sY0BvV&#10;lItGqXRxq+VcObYhcGCxmA8GhxCvzJRm24JPxqOYDIGKlaIAsbUAx+sVZ6RW4LgILoV+9TnxVR6j&#10;hG4YcUJWr6xiilfk6z6VpOoJmIrCB8prSeVnXbKws0BSY2Z4TKuVJWdKInyUkmWgRv2NJZJQOrqW&#10;aRz2eMUWxqb1zQzdsksk+DiOzqNyacodeupMPzLeikWD9K/JhztymBFME+Y+3OKolEGOZi9xVhv3&#10;80/v0R7UhRZFYeaA6481OZSovmqQejI8PY1Dmi6n48gF5l5qli81et3ODVo6xIaxIonRPqiDWDnT&#10;PmE9zGJUqEgLxO47uL/MQ78LsGCEnM2SGQbTUrjWD1ZE5xG62LjH7omc3bMwgL435jCflL/hYW8b&#10;f2ozwzRUTSLpM67gRrxgqBNL9gsobo2X92T1vCanvwAAAP//AwBQSwMEFAAGAAgAAAAhABuk78Hf&#10;AAAACQEAAA8AAABkcnMvZG93bnJldi54bWxMj0FPg0AQhe8m/ofNmHgxdtEWqMjQGKvXRlr1vGVH&#10;oLKzhN1S+u9dT3qcvC/vfZOvJtOJkQbXWka4m0UgiCurW64R3nevt0sQzivWqrNMCGdysCouL3KV&#10;aXviksatr0UoYZcphMb7PpPSVQ0Z5Wa2Jw7Zlx2M8uEcaqkHdQrlppP3UZRIo1oOC43q6bmh6nt7&#10;NAi7t7Ks14fNYT3GL9X48anPN0uPeH01PT2C8DT5Pxh+9YM6FMFpb4+snegQkjiJA4qwmM9BBCBN&#10;0wWIPcJDFIMscvn/g+IHAAD//wMAUEsBAi0AFAAGAAgAAAAhALaDOJL+AAAA4QEAABMAAAAAAAAA&#10;AAAAAAAAAAAAAFtDb250ZW50X1R5cGVzXS54bWxQSwECLQAUAAYACAAAACEAOP0h/9YAAACUAQAA&#10;CwAAAAAAAAAAAAAAAAAvAQAAX3JlbHMvLnJlbHNQSwECLQAUAAYACAAAACEAGExpKbICAABuBQAA&#10;DgAAAAAAAAAAAAAAAAAuAgAAZHJzL2Uyb0RvYy54bWxQSwECLQAUAAYACAAAACEAG6Tvwd8AAAAJ&#10;AQAADwAAAAAAAAAAAAAAAAAMBQAAZHJzL2Rvd25yZXYueG1sUEsFBgAAAAAEAAQA8wAAABgGAAAA&#10;AA==&#10;" fillcolor="#ffc000" strokecolor="black [3213]">
                <v:textbox>
                  <w:txbxContent>
                    <w:p w14:paraId="529B3DE3" w14:textId="77777777" w:rsidR="00292F92" w:rsidRPr="00FE328B" w:rsidRDefault="00292F92" w:rsidP="00B508A7">
                      <w:pPr>
                        <w:jc w:val="center"/>
                        <w:rPr>
                          <w:sz w:val="18"/>
                          <w:szCs w:val="18"/>
                          <w:lang w:val="en-US"/>
                        </w:rPr>
                      </w:pPr>
                      <w:r>
                        <w:rPr>
                          <w:sz w:val="20"/>
                          <w:szCs w:val="20"/>
                          <w:lang w:val="en-US"/>
                        </w:rPr>
                        <w:t>Tool</w:t>
                      </w:r>
                    </w:p>
                  </w:txbxContent>
                </v:textbox>
              </v:roundrect>
            </w:pict>
          </mc:Fallback>
        </mc:AlternateContent>
      </w:r>
      <w:r w:rsidR="00A10089">
        <w:t xml:space="preserve">Figure </w:t>
      </w:r>
      <w:r>
        <w:fldChar w:fldCharType="begin"/>
      </w:r>
      <w:r>
        <w:instrText>STYLEREF 1 \s</w:instrText>
      </w:r>
      <w:r>
        <w:fldChar w:fldCharType="separate"/>
      </w:r>
      <w:r w:rsidR="0068263C">
        <w:rPr>
          <w:noProof/>
        </w:rPr>
        <w:t>3</w:t>
      </w:r>
      <w:r>
        <w:fldChar w:fldCharType="end"/>
      </w:r>
      <w:r w:rsidR="00EF355F">
        <w:noBreakHyphen/>
      </w:r>
      <w:r>
        <w:fldChar w:fldCharType="begin"/>
      </w:r>
      <w:r>
        <w:instrText>SEQ Figure \* ARABIC \s 1</w:instrText>
      </w:r>
      <w:r>
        <w:fldChar w:fldCharType="separate"/>
      </w:r>
      <w:r w:rsidR="0068263C">
        <w:rPr>
          <w:noProof/>
        </w:rPr>
        <w:t>6</w:t>
      </w:r>
      <w:r>
        <w:fldChar w:fldCharType="end"/>
      </w:r>
      <w:bookmarkEnd w:id="55"/>
      <w:r w:rsidR="00A10089">
        <w:t xml:space="preserve"> Complete CROF functional model showing linkages between all serve levels for purposes to objects. Note this is applicable to both AEMO and the TNSPs.</w:t>
      </w:r>
    </w:p>
    <w:p w14:paraId="72FB21C1" w14:textId="72659724" w:rsidR="00A10089" w:rsidRDefault="00A10089" w:rsidP="00670DD6">
      <w:pPr>
        <w:sectPr w:rsidR="00A10089" w:rsidSect="00B508A7">
          <w:pgSz w:w="16838" w:h="11906" w:orient="landscape" w:code="9"/>
          <w:pgMar w:top="1440" w:right="1440" w:bottom="1440" w:left="1440" w:header="720" w:footer="720" w:gutter="0"/>
          <w:cols w:space="720"/>
          <w:docGrid w:linePitch="360"/>
        </w:sectPr>
      </w:pPr>
    </w:p>
    <w:p w14:paraId="73A66607" w14:textId="0F44AAB4" w:rsidR="00157303" w:rsidRDefault="00157303" w:rsidP="004B25D2">
      <w:pPr>
        <w:pStyle w:val="Heading2"/>
      </w:pPr>
      <w:bookmarkStart w:id="56" w:name="_Toc82034953"/>
      <w:r>
        <w:lastRenderedPageBreak/>
        <w:t>Two Models for the Control Room of the Future</w:t>
      </w:r>
      <w:bookmarkEnd w:id="56"/>
    </w:p>
    <w:p w14:paraId="4131B415" w14:textId="33501D00" w:rsidR="009A67AE" w:rsidRDefault="00157303" w:rsidP="00B508A7">
      <w:pPr>
        <w:jc w:val="both"/>
      </w:pPr>
      <w:r>
        <w:t xml:space="preserve">There are now two established ways to model and think about the CROF, the CROF </w:t>
      </w:r>
      <w:r w:rsidR="00B508A7">
        <w:t xml:space="preserve">model Chapter 2 </w:t>
      </w:r>
      <w:r>
        <w:t>and the functional model</w:t>
      </w:r>
      <w:r w:rsidR="00B508A7">
        <w:t xml:space="preserve"> Chapter 3</w:t>
      </w:r>
      <w:r>
        <w:t>. These two models will be used to develop the research roadmap for the CROF in the following chapters.</w:t>
      </w:r>
      <w:r w:rsidR="00B508A7">
        <w:t xml:space="preserve"> Note the colour coding in the models which is consistent throughout the document and the roadmaps. </w:t>
      </w:r>
    </w:p>
    <w:p w14:paraId="294D1270" w14:textId="45D616B3" w:rsidR="00157303" w:rsidRDefault="00157303" w:rsidP="009A67AE">
      <w:pPr>
        <w:jc w:val="both"/>
      </w:pPr>
      <w:r>
        <w:t xml:space="preserve"> </w:t>
      </w:r>
      <w:r>
        <w:rPr>
          <w:noProof/>
        </w:rPr>
        <w:drawing>
          <wp:inline distT="0" distB="0" distL="0" distR="0" wp14:anchorId="6F1CB4C2" wp14:editId="1AB4284A">
            <wp:extent cx="8734097" cy="3373820"/>
            <wp:effectExtent l="0" t="38100" r="0" b="0"/>
            <wp:docPr id="49" name="Diagram 49" descr="Graphic showing the link between the control room of the future framework and the control room of the future work domain analysis functional model. "/>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5" r:lo="rId46" r:qs="rId47" r:cs="rId48"/>
              </a:graphicData>
            </a:graphic>
          </wp:inline>
        </w:drawing>
      </w:r>
    </w:p>
    <w:p w14:paraId="0D607CF7" w14:textId="31C394D6" w:rsidR="00157303" w:rsidRDefault="00157303" w:rsidP="0008589D">
      <w:pPr>
        <w:pStyle w:val="Caption"/>
      </w:pPr>
      <w:r>
        <w:t xml:space="preserve">Figure </w:t>
      </w:r>
      <w:r>
        <w:fldChar w:fldCharType="begin"/>
      </w:r>
      <w:r>
        <w:instrText>STYLEREF 1 \s</w:instrText>
      </w:r>
      <w:r>
        <w:fldChar w:fldCharType="separate"/>
      </w:r>
      <w:r w:rsidR="0068263C">
        <w:rPr>
          <w:noProof/>
        </w:rPr>
        <w:t>3</w:t>
      </w:r>
      <w:r>
        <w:fldChar w:fldCharType="end"/>
      </w:r>
      <w:r w:rsidR="00EF355F">
        <w:noBreakHyphen/>
      </w:r>
      <w:r>
        <w:fldChar w:fldCharType="begin"/>
      </w:r>
      <w:r>
        <w:instrText>SEQ Figure \* ARABIC \s 1</w:instrText>
      </w:r>
      <w:r>
        <w:fldChar w:fldCharType="separate"/>
      </w:r>
      <w:r w:rsidR="0068263C">
        <w:rPr>
          <w:noProof/>
        </w:rPr>
        <w:t>7</w:t>
      </w:r>
      <w:r>
        <w:fldChar w:fldCharType="end"/>
      </w:r>
      <w:r>
        <w:t xml:space="preserve"> The two aligned models for thinking about the CROF</w:t>
      </w:r>
    </w:p>
    <w:p w14:paraId="37405C30" w14:textId="77777777" w:rsidR="00D63C1D" w:rsidRPr="00FE2416" w:rsidRDefault="00D63C1D" w:rsidP="00FE2416"/>
    <w:p w14:paraId="11858ABE" w14:textId="424F4A05" w:rsidR="00654F5A" w:rsidRDefault="0060401B" w:rsidP="004B25D2">
      <w:pPr>
        <w:pStyle w:val="Heading2"/>
      </w:pPr>
      <w:bookmarkStart w:id="57" w:name="_Toc82034954"/>
      <w:r>
        <w:t>Key Research Questions</w:t>
      </w:r>
      <w:bookmarkEnd w:id="57"/>
    </w:p>
    <w:p w14:paraId="6C29DB44" w14:textId="72F7031E" w:rsidR="009A67AE" w:rsidRDefault="000175BB" w:rsidP="00FE2416">
      <w:r>
        <w:t xml:space="preserve">An </w:t>
      </w:r>
      <w:r w:rsidR="007E2481">
        <w:t>initial set of research questions</w:t>
      </w:r>
      <w:r>
        <w:t xml:space="preserve">, detailed below, </w:t>
      </w:r>
      <w:r w:rsidR="007E2481">
        <w:t xml:space="preserve">were </w:t>
      </w:r>
      <w:r w:rsidR="009A67AE">
        <w:t xml:space="preserve">initially </w:t>
      </w:r>
      <w:r>
        <w:t xml:space="preserve">formulated through the Global Power System Transformation (G-PST) </w:t>
      </w:r>
      <w:r w:rsidR="00D946AB">
        <w:t xml:space="preserve">Consortium </w:t>
      </w:r>
      <w:sdt>
        <w:sdtPr>
          <w:id w:val="916986192"/>
          <w:citation/>
        </w:sdtPr>
        <w:sdtEndPr/>
        <w:sdtContent>
          <w:r w:rsidR="00D946AB">
            <w:fldChar w:fldCharType="begin"/>
          </w:r>
          <w:r w:rsidR="00D946AB">
            <w:rPr>
              <w:lang w:val="en-US"/>
            </w:rPr>
            <w:instrText xml:space="preserve"> CITATION Glo21 \l 1033 </w:instrText>
          </w:r>
          <w:r w:rsidR="00D946AB">
            <w:fldChar w:fldCharType="separate"/>
          </w:r>
          <w:r w:rsidR="00D95295" w:rsidRPr="00D95295">
            <w:rPr>
              <w:noProof/>
              <w:lang w:val="en-US"/>
            </w:rPr>
            <w:t>[13]</w:t>
          </w:r>
          <w:r w:rsidR="00D946AB">
            <w:fldChar w:fldCharType="end"/>
          </w:r>
        </w:sdtContent>
      </w:sdt>
      <w:r w:rsidR="009A67AE">
        <w:t xml:space="preserve"> control room of the future Research agenda. The questions are answered from </w:t>
      </w:r>
      <w:r w:rsidR="00B508A7">
        <w:t>1</w:t>
      </w:r>
      <w:r w:rsidR="009A67AE">
        <w:t xml:space="preserve"> to 17 (a – q in the tables below)</w:t>
      </w:r>
      <w:r w:rsidR="00B508A7">
        <w:t xml:space="preserve">, with reference to how they are interpreted in the CROF model pillars and the functional model, as well as an answer detailing the latest thinking and research on the topic. </w:t>
      </w:r>
    </w:p>
    <w:p w14:paraId="0C36D810" w14:textId="48DE9E70" w:rsidR="00DE4527" w:rsidRDefault="00DE4527" w:rsidP="0008589D">
      <w:pPr>
        <w:pStyle w:val="Caption"/>
      </w:pPr>
      <w:r>
        <w:lastRenderedPageBreak/>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4</w:t>
      </w:r>
      <w:r>
        <w:fldChar w:fldCharType="end"/>
      </w:r>
      <w:r>
        <w:t xml:space="preserve"> Response to research question a.</w:t>
      </w:r>
    </w:p>
    <w:tbl>
      <w:tblPr>
        <w:tblStyle w:val="TableGrid"/>
        <w:tblW w:w="0" w:type="auto"/>
        <w:tblLook w:val="04A0" w:firstRow="1" w:lastRow="0" w:firstColumn="1" w:lastColumn="0" w:noHBand="0" w:noVBand="1"/>
      </w:tblPr>
      <w:tblGrid>
        <w:gridCol w:w="3114"/>
        <w:gridCol w:w="2936"/>
        <w:gridCol w:w="7898"/>
      </w:tblGrid>
      <w:tr w:rsidR="009A67AE" w14:paraId="2127B9E2" w14:textId="77777777" w:rsidTr="0090343A">
        <w:tc>
          <w:tcPr>
            <w:tcW w:w="0" w:type="auto"/>
            <w:gridSpan w:val="3"/>
          </w:tcPr>
          <w:p w14:paraId="6E35CDDE" w14:textId="6ED49C51" w:rsidR="009A67AE" w:rsidRPr="009A67AE" w:rsidRDefault="009A67AE" w:rsidP="009A67AE">
            <w:pPr>
              <w:jc w:val="both"/>
              <w:rPr>
                <w:b/>
                <w:bCs/>
              </w:rPr>
            </w:pPr>
            <w:r w:rsidRPr="009A67AE">
              <w:rPr>
                <w:rFonts w:ascii="Calibri" w:eastAsia="Times New Roman" w:hAnsi="Calibri" w:cs="Calibri"/>
                <w:b/>
                <w:bCs/>
                <w:color w:val="0043C8" w:themeColor="text2"/>
                <w:lang w:val="en-IE" w:eastAsia="en-IE"/>
              </w:rPr>
              <w:t>a. How can operators identify critical stability situations in real-time and optimize system security?</w:t>
            </w:r>
          </w:p>
        </w:tc>
      </w:tr>
      <w:tr w:rsidR="009A67AE" w14:paraId="6EB50D85" w14:textId="77777777" w:rsidTr="00B508A7">
        <w:tc>
          <w:tcPr>
            <w:tcW w:w="3114" w:type="dxa"/>
          </w:tcPr>
          <w:p w14:paraId="0C12CCE0" w14:textId="30B2850C" w:rsidR="009A67AE" w:rsidRPr="009A67AE" w:rsidRDefault="009A67AE" w:rsidP="009A67AE">
            <w:pPr>
              <w:jc w:val="both"/>
              <w:rPr>
                <w:b/>
                <w:bCs/>
              </w:rPr>
            </w:pPr>
            <w:r w:rsidRPr="009A67AE">
              <w:rPr>
                <w:b/>
                <w:bCs/>
              </w:rPr>
              <w:t>CROF Model Pillars</w:t>
            </w:r>
          </w:p>
        </w:tc>
        <w:tc>
          <w:tcPr>
            <w:tcW w:w="2936" w:type="dxa"/>
          </w:tcPr>
          <w:p w14:paraId="484A6293" w14:textId="4BCF4079" w:rsidR="009A67AE" w:rsidRPr="009A67AE" w:rsidRDefault="009A67AE" w:rsidP="009A67AE">
            <w:pPr>
              <w:jc w:val="both"/>
              <w:rPr>
                <w:b/>
                <w:bCs/>
              </w:rPr>
            </w:pPr>
            <w:r w:rsidRPr="009A67AE">
              <w:rPr>
                <w:b/>
                <w:bCs/>
              </w:rPr>
              <w:t>Functional Model</w:t>
            </w:r>
          </w:p>
        </w:tc>
        <w:tc>
          <w:tcPr>
            <w:tcW w:w="0" w:type="auto"/>
          </w:tcPr>
          <w:p w14:paraId="68B479E4" w14:textId="7FA728F2" w:rsidR="009A67AE" w:rsidRPr="009A67AE" w:rsidRDefault="009A67AE" w:rsidP="009A67AE">
            <w:pPr>
              <w:jc w:val="both"/>
              <w:rPr>
                <w:b/>
                <w:bCs/>
              </w:rPr>
            </w:pPr>
            <w:r w:rsidRPr="009A67AE">
              <w:rPr>
                <w:b/>
                <w:bCs/>
              </w:rPr>
              <w:t>Answer</w:t>
            </w:r>
          </w:p>
        </w:tc>
      </w:tr>
      <w:tr w:rsidR="009A67AE" w14:paraId="049C6A50" w14:textId="77777777" w:rsidTr="00B508A7">
        <w:tc>
          <w:tcPr>
            <w:tcW w:w="3114" w:type="dxa"/>
          </w:tcPr>
          <w:p w14:paraId="6D9C6493" w14:textId="77777777" w:rsidR="009A67AE" w:rsidRPr="009A67AE" w:rsidRDefault="009A67AE" w:rsidP="00FE2416">
            <w:pPr>
              <w:pStyle w:val="ListParagraph"/>
              <w:numPr>
                <w:ilvl w:val="0"/>
                <w:numId w:val="29"/>
              </w:numPr>
              <w:ind w:left="169" w:hanging="169"/>
            </w:pPr>
            <w:r w:rsidRPr="009A67AE">
              <w:t>Control Center Tools</w:t>
            </w:r>
          </w:p>
          <w:p w14:paraId="43579B48" w14:textId="77777777" w:rsidR="009A67AE" w:rsidRPr="009A67AE" w:rsidRDefault="009A67AE" w:rsidP="00FE2416">
            <w:pPr>
              <w:pStyle w:val="ListParagraph"/>
              <w:numPr>
                <w:ilvl w:val="0"/>
                <w:numId w:val="29"/>
              </w:numPr>
              <w:ind w:left="169" w:hanging="169"/>
            </w:pPr>
            <w:r w:rsidRPr="009A67AE">
              <w:t>System Control, User Interfaces &amp; Data Visualisation</w:t>
            </w:r>
          </w:p>
          <w:p w14:paraId="3395FB83" w14:textId="77777777" w:rsidR="009A67AE" w:rsidRPr="009A67AE" w:rsidRDefault="009A67AE" w:rsidP="00FE2416">
            <w:pPr>
              <w:pStyle w:val="ListParagraph"/>
              <w:numPr>
                <w:ilvl w:val="0"/>
                <w:numId w:val="29"/>
              </w:numPr>
              <w:ind w:left="169" w:hanging="169"/>
              <w:rPr>
                <w:lang w:val="en-IE"/>
              </w:rPr>
            </w:pPr>
            <w:r w:rsidRPr="009A67AE">
              <w:rPr>
                <w:lang w:val="en-US"/>
              </w:rPr>
              <w:t>Operator Situational Awareness Optimisation and Decision Support Framework</w:t>
            </w:r>
          </w:p>
          <w:p w14:paraId="3A8FB001" w14:textId="1D0969DD" w:rsidR="009A67AE" w:rsidRDefault="009A67AE" w:rsidP="00FE2416">
            <w:pPr>
              <w:pStyle w:val="ListParagraph"/>
              <w:numPr>
                <w:ilvl w:val="0"/>
                <w:numId w:val="29"/>
              </w:numPr>
              <w:ind w:left="169" w:hanging="169"/>
            </w:pPr>
            <w:r>
              <w:t>SCADA / EMS</w:t>
            </w:r>
          </w:p>
        </w:tc>
        <w:tc>
          <w:tcPr>
            <w:tcW w:w="2936" w:type="dxa"/>
          </w:tcPr>
          <w:p w14:paraId="4A032C76" w14:textId="62C32EFC" w:rsidR="009A67AE" w:rsidRDefault="009A67AE" w:rsidP="00FE2416">
            <w:pPr>
              <w:pStyle w:val="ListParagraph"/>
              <w:numPr>
                <w:ilvl w:val="0"/>
                <w:numId w:val="29"/>
              </w:numPr>
              <w:ind w:left="280" w:hanging="283"/>
            </w:pPr>
            <w:r>
              <w:t>Tool</w:t>
            </w:r>
            <w:r w:rsidR="00DE4527">
              <w:t>s</w:t>
            </w:r>
            <w:r>
              <w:t xml:space="preserve"> Level – Dynamic Security Assessment</w:t>
            </w:r>
          </w:p>
          <w:p w14:paraId="47078D0E" w14:textId="76602D9F" w:rsidR="009A67AE" w:rsidRDefault="00DE4527" w:rsidP="00FE2416">
            <w:pPr>
              <w:pStyle w:val="ListParagraph"/>
              <w:numPr>
                <w:ilvl w:val="0"/>
                <w:numId w:val="29"/>
              </w:numPr>
              <w:ind w:left="280" w:hanging="283"/>
            </w:pPr>
            <w:r>
              <w:t xml:space="preserve">Tools Level - </w:t>
            </w:r>
            <w:r w:rsidR="009A67AE" w:rsidRPr="009A67AE">
              <w:t>Power Quality, EMT &amp; WAMS</w:t>
            </w:r>
          </w:p>
          <w:p w14:paraId="355FE8EF" w14:textId="4895B90F" w:rsidR="00DE4527" w:rsidRDefault="00DE4527" w:rsidP="00FE2416">
            <w:pPr>
              <w:pStyle w:val="ListParagraph"/>
              <w:numPr>
                <w:ilvl w:val="0"/>
                <w:numId w:val="29"/>
              </w:numPr>
              <w:ind w:left="280" w:hanging="283"/>
            </w:pPr>
            <w:r>
              <w:t>Tools Level – EMS</w:t>
            </w:r>
            <w:r w:rsidR="00C3787C">
              <w:t>/SCADA</w:t>
            </w:r>
          </w:p>
        </w:tc>
        <w:tc>
          <w:tcPr>
            <w:tcW w:w="0" w:type="auto"/>
          </w:tcPr>
          <w:p w14:paraId="3485C2BE" w14:textId="1EF34AB9" w:rsidR="009A67AE" w:rsidRDefault="009A67AE" w:rsidP="009A67AE">
            <w:pPr>
              <w:jc w:val="both"/>
            </w:pPr>
            <w:r>
              <w:t xml:space="preserve">There are numerous vendor applications available in EMS and </w:t>
            </w:r>
            <w:r w:rsidR="00DE4527">
              <w:t xml:space="preserve">other software applications for the assessment of dynamic security. Some of these now include the look-ahead security assessment incorporating forecasts and transfers. </w:t>
            </w:r>
          </w:p>
          <w:p w14:paraId="3B77F91C" w14:textId="2D2A4FB4" w:rsidR="00DE4527" w:rsidRDefault="00DE4527" w:rsidP="009A67AE">
            <w:pPr>
              <w:jc w:val="both"/>
            </w:pPr>
            <w:r>
              <w:t xml:space="preserve">Data visualisation, integration between EMS and external tools and decision support – pointing to the cause and potential solutions needs some further research.  </w:t>
            </w:r>
          </w:p>
        </w:tc>
      </w:tr>
    </w:tbl>
    <w:p w14:paraId="384C42FD" w14:textId="24F856C2" w:rsidR="000175BB" w:rsidRDefault="007E2481" w:rsidP="009A67AE">
      <w:pPr>
        <w:jc w:val="both"/>
      </w:pPr>
      <w:r>
        <w:t xml:space="preserve"> </w:t>
      </w:r>
    </w:p>
    <w:p w14:paraId="356315D2" w14:textId="6CB7948D" w:rsidR="00DE4527" w:rsidRDefault="00DE4527" w:rsidP="0008589D">
      <w:pPr>
        <w:pStyle w:val="Caption"/>
      </w:pPr>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5</w:t>
      </w:r>
      <w:r>
        <w:fldChar w:fldCharType="end"/>
      </w:r>
      <w:r>
        <w:t xml:space="preserve"> Response to research question b.</w:t>
      </w:r>
    </w:p>
    <w:tbl>
      <w:tblPr>
        <w:tblStyle w:val="TableGrid"/>
        <w:tblW w:w="0" w:type="auto"/>
        <w:tblLook w:val="04A0" w:firstRow="1" w:lastRow="0" w:firstColumn="1" w:lastColumn="0" w:noHBand="0" w:noVBand="1"/>
      </w:tblPr>
      <w:tblGrid>
        <w:gridCol w:w="3179"/>
        <w:gridCol w:w="2922"/>
        <w:gridCol w:w="7847"/>
      </w:tblGrid>
      <w:tr w:rsidR="00DE4527" w14:paraId="4B2564D7" w14:textId="77777777" w:rsidTr="0090343A">
        <w:tc>
          <w:tcPr>
            <w:tcW w:w="0" w:type="auto"/>
            <w:gridSpan w:val="3"/>
          </w:tcPr>
          <w:p w14:paraId="3548F680" w14:textId="7B474EB9" w:rsidR="00DE4527" w:rsidRPr="00DE4527" w:rsidRDefault="00DE4527" w:rsidP="00DE4527">
            <w:pPr>
              <w:jc w:val="both"/>
              <w:rPr>
                <w:b/>
                <w:bCs/>
              </w:rPr>
            </w:pPr>
            <w:r w:rsidRPr="00DE4527">
              <w:rPr>
                <w:rFonts w:ascii="Calibri" w:eastAsia="Times New Roman" w:hAnsi="Calibri" w:cs="Calibri"/>
                <w:b/>
                <w:bCs/>
                <w:color w:val="0043C8" w:themeColor="text2"/>
                <w:lang w:val="en-IE" w:eastAsia="en-IE"/>
              </w:rPr>
              <w:t>b. How can system operators get relevant real-time visibility and situational awareness of the state of the power system with increasing penetrations of IBR and DER?</w:t>
            </w:r>
          </w:p>
        </w:tc>
      </w:tr>
      <w:tr w:rsidR="00DE4527" w14:paraId="1FDBE938" w14:textId="77777777" w:rsidTr="00B508A7">
        <w:tc>
          <w:tcPr>
            <w:tcW w:w="3114" w:type="dxa"/>
          </w:tcPr>
          <w:p w14:paraId="749A6BDC" w14:textId="77777777" w:rsidR="00DE4527" w:rsidRPr="009A67AE" w:rsidRDefault="00DE4527" w:rsidP="00DE4527">
            <w:pPr>
              <w:jc w:val="both"/>
              <w:rPr>
                <w:b/>
                <w:bCs/>
              </w:rPr>
            </w:pPr>
            <w:r w:rsidRPr="009A67AE">
              <w:rPr>
                <w:b/>
                <w:bCs/>
              </w:rPr>
              <w:t>CROF Model Pillars</w:t>
            </w:r>
          </w:p>
        </w:tc>
        <w:tc>
          <w:tcPr>
            <w:tcW w:w="2835" w:type="dxa"/>
          </w:tcPr>
          <w:p w14:paraId="6328DC5E" w14:textId="77777777" w:rsidR="00DE4527" w:rsidRPr="009A67AE" w:rsidRDefault="00DE4527" w:rsidP="00DE4527">
            <w:pPr>
              <w:jc w:val="both"/>
              <w:rPr>
                <w:b/>
                <w:bCs/>
              </w:rPr>
            </w:pPr>
            <w:r w:rsidRPr="009A67AE">
              <w:rPr>
                <w:b/>
                <w:bCs/>
              </w:rPr>
              <w:t>Functional Model</w:t>
            </w:r>
          </w:p>
        </w:tc>
        <w:tc>
          <w:tcPr>
            <w:tcW w:w="7999" w:type="dxa"/>
          </w:tcPr>
          <w:p w14:paraId="319AEF52" w14:textId="77777777" w:rsidR="00DE4527" w:rsidRPr="009A67AE" w:rsidRDefault="00DE4527" w:rsidP="00DE4527">
            <w:pPr>
              <w:jc w:val="both"/>
              <w:rPr>
                <w:b/>
                <w:bCs/>
              </w:rPr>
            </w:pPr>
            <w:r w:rsidRPr="009A67AE">
              <w:rPr>
                <w:b/>
                <w:bCs/>
              </w:rPr>
              <w:t>Answer</w:t>
            </w:r>
          </w:p>
        </w:tc>
      </w:tr>
      <w:tr w:rsidR="00DE4527" w14:paraId="2EF06031" w14:textId="77777777" w:rsidTr="00B508A7">
        <w:tc>
          <w:tcPr>
            <w:tcW w:w="3114" w:type="dxa"/>
          </w:tcPr>
          <w:p w14:paraId="528EC74F" w14:textId="480A26C0" w:rsidR="00DE4527" w:rsidRPr="009A67AE" w:rsidRDefault="00DE4527" w:rsidP="00FE2416">
            <w:pPr>
              <w:pStyle w:val="ListParagraph"/>
              <w:numPr>
                <w:ilvl w:val="0"/>
                <w:numId w:val="29"/>
              </w:numPr>
              <w:ind w:left="169" w:hanging="169"/>
            </w:pPr>
            <w:r>
              <w:t>Cyber secure application architecture</w:t>
            </w:r>
          </w:p>
          <w:p w14:paraId="772E95BE" w14:textId="7E76A9FF" w:rsidR="00DE4527" w:rsidRPr="009A67AE" w:rsidRDefault="00DE4527" w:rsidP="00FE2416">
            <w:pPr>
              <w:pStyle w:val="ListParagraph"/>
              <w:numPr>
                <w:ilvl w:val="0"/>
                <w:numId w:val="29"/>
              </w:numPr>
              <w:ind w:left="169" w:hanging="169"/>
            </w:pPr>
            <w:r>
              <w:t>Cyber secure data architecture</w:t>
            </w:r>
          </w:p>
          <w:p w14:paraId="527DC073" w14:textId="5B47688B" w:rsidR="00DE4527" w:rsidRPr="009A67AE" w:rsidRDefault="00DE4527" w:rsidP="00FE2416">
            <w:pPr>
              <w:pStyle w:val="ListParagraph"/>
              <w:numPr>
                <w:ilvl w:val="0"/>
                <w:numId w:val="29"/>
              </w:numPr>
              <w:ind w:left="169" w:hanging="169"/>
              <w:rPr>
                <w:lang w:val="en-IE"/>
              </w:rPr>
            </w:pPr>
            <w:r>
              <w:rPr>
                <w:lang w:val="en-US"/>
              </w:rPr>
              <w:t>Data – Models and streaming</w:t>
            </w:r>
          </w:p>
          <w:p w14:paraId="1BC3D27E" w14:textId="77777777" w:rsidR="00DE4527" w:rsidRDefault="00DE4527" w:rsidP="00FE2416">
            <w:pPr>
              <w:pStyle w:val="ListParagraph"/>
              <w:numPr>
                <w:ilvl w:val="0"/>
                <w:numId w:val="29"/>
              </w:numPr>
              <w:ind w:left="169" w:hanging="169"/>
            </w:pPr>
            <w:r>
              <w:t>SCADA / EMS</w:t>
            </w:r>
          </w:p>
          <w:p w14:paraId="3D4CD817" w14:textId="14EC1333" w:rsidR="00DE4527" w:rsidRDefault="00DE4527" w:rsidP="00FE2416">
            <w:pPr>
              <w:pStyle w:val="ListParagraph"/>
              <w:numPr>
                <w:ilvl w:val="0"/>
                <w:numId w:val="29"/>
              </w:numPr>
              <w:ind w:left="169" w:hanging="169"/>
            </w:pPr>
            <w:r w:rsidRPr="00DE4527">
              <w:t>System Control, User Interfaces &amp; Data Visualisation</w:t>
            </w:r>
          </w:p>
        </w:tc>
        <w:tc>
          <w:tcPr>
            <w:tcW w:w="2835" w:type="dxa"/>
          </w:tcPr>
          <w:p w14:paraId="480ABBCD" w14:textId="0F14E5BD" w:rsidR="00DE4527" w:rsidRDefault="00DE4527" w:rsidP="00FE2416">
            <w:pPr>
              <w:pStyle w:val="ListParagraph"/>
              <w:numPr>
                <w:ilvl w:val="0"/>
                <w:numId w:val="29"/>
              </w:numPr>
              <w:ind w:left="280" w:hanging="283"/>
            </w:pPr>
            <w:r>
              <w:t xml:space="preserve">Tools Level – </w:t>
            </w:r>
            <w:r w:rsidR="00C3787C">
              <w:t>EMS/</w:t>
            </w:r>
            <w:r>
              <w:t>SCADA</w:t>
            </w:r>
          </w:p>
          <w:p w14:paraId="3E400F98" w14:textId="77777777" w:rsidR="00DE4527" w:rsidRDefault="00DE4527" w:rsidP="00FE2416">
            <w:pPr>
              <w:pStyle w:val="ListParagraph"/>
              <w:numPr>
                <w:ilvl w:val="0"/>
                <w:numId w:val="29"/>
              </w:numPr>
              <w:ind w:left="280" w:hanging="283"/>
            </w:pPr>
            <w:r>
              <w:t>Tools Level – Energy Market Systems and Platforms</w:t>
            </w:r>
          </w:p>
          <w:p w14:paraId="5ED39252" w14:textId="3D357E99" w:rsidR="00DE4527" w:rsidRDefault="00DE4527" w:rsidP="00FE2416">
            <w:pPr>
              <w:pStyle w:val="ListParagraph"/>
              <w:numPr>
                <w:ilvl w:val="0"/>
                <w:numId w:val="29"/>
              </w:numPr>
              <w:ind w:left="280" w:hanging="283"/>
            </w:pPr>
            <w:r>
              <w:t>Functions Level – Facilitate Power Flow</w:t>
            </w:r>
          </w:p>
        </w:tc>
        <w:tc>
          <w:tcPr>
            <w:tcW w:w="7999" w:type="dxa"/>
          </w:tcPr>
          <w:p w14:paraId="53D8C147" w14:textId="54E1BFEC" w:rsidR="00DE4527" w:rsidRDefault="00DE4527" w:rsidP="00DE4527">
            <w:pPr>
              <w:jc w:val="both"/>
            </w:pPr>
            <w:r>
              <w:t xml:space="preserve">In general utility scale IBR and DER in the market with locational capacity above 5-10 MW should be observable and controllable to the TNSPS and AEMO. If necessary, changes to grid code and testing regimes are required.  </w:t>
            </w:r>
            <w:r w:rsidR="00C3787C">
              <w:t xml:space="preserve">An interoperable reference architecture for the industry would an innovative approach, as shown in the CROF model. </w:t>
            </w:r>
          </w:p>
          <w:p w14:paraId="437D09DE" w14:textId="6FA9526D" w:rsidR="00DE4527" w:rsidRDefault="00DE4527" w:rsidP="00DE4527">
            <w:pPr>
              <w:jc w:val="both"/>
            </w:pPr>
            <w:r>
              <w:t xml:space="preserve">Issues arise with distributer behind the meter and rooftop DER. Ideally one entity would take responsibility capturing the observability and </w:t>
            </w:r>
            <w:r w:rsidR="00C3787C">
              <w:t>control and</w:t>
            </w:r>
            <w:r>
              <w:t xml:space="preserve"> share this with their stakeholders. This requires clear regulations on the sharing of data and the span of control. Single platforms for the observability of BTM DER is advisable so that all entities with responsibility are viewing the same data. With increases in data load, the ability to visualise this optimally in control centers is critical. </w:t>
            </w:r>
          </w:p>
        </w:tc>
      </w:tr>
    </w:tbl>
    <w:p w14:paraId="662505F9" w14:textId="742745D0" w:rsidR="00DE4527" w:rsidRDefault="00DE4527" w:rsidP="009A67AE">
      <w:pPr>
        <w:jc w:val="both"/>
      </w:pPr>
    </w:p>
    <w:p w14:paraId="3474FBEB" w14:textId="1F495601" w:rsidR="00DE4527" w:rsidRDefault="00DE4527" w:rsidP="0008589D">
      <w:pPr>
        <w:pStyle w:val="Caption"/>
      </w:pPr>
      <w:r>
        <w:lastRenderedPageBreak/>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6</w:t>
      </w:r>
      <w:r>
        <w:fldChar w:fldCharType="end"/>
      </w:r>
      <w:r>
        <w:t xml:space="preserve"> Response to research question c.</w:t>
      </w:r>
    </w:p>
    <w:tbl>
      <w:tblPr>
        <w:tblStyle w:val="TableGrid"/>
        <w:tblW w:w="0" w:type="auto"/>
        <w:tblLook w:val="04A0" w:firstRow="1" w:lastRow="0" w:firstColumn="1" w:lastColumn="0" w:noHBand="0" w:noVBand="1"/>
      </w:tblPr>
      <w:tblGrid>
        <w:gridCol w:w="3114"/>
        <w:gridCol w:w="2977"/>
        <w:gridCol w:w="7857"/>
      </w:tblGrid>
      <w:tr w:rsidR="00DE4527" w14:paraId="6C4276F0" w14:textId="77777777" w:rsidTr="0090343A">
        <w:trPr>
          <w:tblHeader/>
        </w:trPr>
        <w:tc>
          <w:tcPr>
            <w:tcW w:w="0" w:type="auto"/>
            <w:gridSpan w:val="3"/>
          </w:tcPr>
          <w:p w14:paraId="06F125C4" w14:textId="093B9C1F" w:rsidR="00DE4527" w:rsidRPr="00C3787C" w:rsidRDefault="00C3787C" w:rsidP="00DE4527">
            <w:pPr>
              <w:jc w:val="both"/>
              <w:rPr>
                <w:b/>
                <w:bCs/>
              </w:rPr>
            </w:pPr>
            <w:r w:rsidRPr="00C3787C">
              <w:rPr>
                <w:rFonts w:ascii="Calibri" w:eastAsia="Times New Roman" w:hAnsi="Calibri" w:cs="Calibri"/>
                <w:b/>
                <w:bCs/>
                <w:color w:val="0043C8" w:themeColor="text2"/>
                <w:lang w:val="en-IE" w:eastAsia="en-IE"/>
              </w:rPr>
              <w:t>c. How can system strength, inertia and limits of stable frequency range be monitored in real-time in high IBR systems?</w:t>
            </w:r>
          </w:p>
        </w:tc>
      </w:tr>
      <w:tr w:rsidR="00DE4527" w14:paraId="7B8DCD05" w14:textId="77777777" w:rsidTr="00B508A7">
        <w:tc>
          <w:tcPr>
            <w:tcW w:w="3114" w:type="dxa"/>
          </w:tcPr>
          <w:p w14:paraId="4CD9D1DE" w14:textId="77777777" w:rsidR="00DE4527" w:rsidRPr="009A67AE" w:rsidRDefault="00DE4527" w:rsidP="00DE4527">
            <w:pPr>
              <w:jc w:val="both"/>
              <w:rPr>
                <w:b/>
                <w:bCs/>
              </w:rPr>
            </w:pPr>
            <w:r w:rsidRPr="009A67AE">
              <w:rPr>
                <w:b/>
                <w:bCs/>
              </w:rPr>
              <w:t>CROF Model Pillars</w:t>
            </w:r>
          </w:p>
        </w:tc>
        <w:tc>
          <w:tcPr>
            <w:tcW w:w="2977" w:type="dxa"/>
          </w:tcPr>
          <w:p w14:paraId="5B551514" w14:textId="77777777" w:rsidR="00DE4527" w:rsidRPr="009A67AE" w:rsidRDefault="00DE4527" w:rsidP="00DE4527">
            <w:pPr>
              <w:jc w:val="both"/>
              <w:rPr>
                <w:b/>
                <w:bCs/>
              </w:rPr>
            </w:pPr>
            <w:r w:rsidRPr="009A67AE">
              <w:rPr>
                <w:b/>
                <w:bCs/>
              </w:rPr>
              <w:t>Functional Model</w:t>
            </w:r>
          </w:p>
        </w:tc>
        <w:tc>
          <w:tcPr>
            <w:tcW w:w="7857" w:type="dxa"/>
          </w:tcPr>
          <w:p w14:paraId="6A167B87" w14:textId="77777777" w:rsidR="00DE4527" w:rsidRPr="009A67AE" w:rsidRDefault="00DE4527" w:rsidP="00DE4527">
            <w:pPr>
              <w:jc w:val="both"/>
              <w:rPr>
                <w:b/>
                <w:bCs/>
              </w:rPr>
            </w:pPr>
            <w:r w:rsidRPr="009A67AE">
              <w:rPr>
                <w:b/>
                <w:bCs/>
              </w:rPr>
              <w:t>Answer</w:t>
            </w:r>
          </w:p>
        </w:tc>
      </w:tr>
      <w:tr w:rsidR="00DE4527" w14:paraId="01ED6711" w14:textId="77777777" w:rsidTr="00B508A7">
        <w:tc>
          <w:tcPr>
            <w:tcW w:w="3114" w:type="dxa"/>
          </w:tcPr>
          <w:p w14:paraId="2BD57D6F" w14:textId="0A116159" w:rsidR="00C3787C" w:rsidRDefault="00C3787C" w:rsidP="00FE2416">
            <w:pPr>
              <w:pStyle w:val="ListParagraph"/>
              <w:numPr>
                <w:ilvl w:val="0"/>
                <w:numId w:val="29"/>
              </w:numPr>
              <w:ind w:left="169" w:hanging="169"/>
              <w:rPr>
                <w:lang w:val="en-IE"/>
              </w:rPr>
            </w:pPr>
            <w:r>
              <w:rPr>
                <w:lang w:val="en-IE"/>
              </w:rPr>
              <w:t>Control Center Tools</w:t>
            </w:r>
          </w:p>
          <w:p w14:paraId="57D0544B" w14:textId="6830A21A" w:rsidR="00C3787C" w:rsidRPr="00C3787C" w:rsidRDefault="00C3787C" w:rsidP="00FE2416">
            <w:pPr>
              <w:pStyle w:val="ListParagraph"/>
              <w:numPr>
                <w:ilvl w:val="0"/>
                <w:numId w:val="29"/>
              </w:numPr>
              <w:ind w:left="169" w:hanging="169"/>
              <w:rPr>
                <w:lang w:val="en-IE"/>
              </w:rPr>
            </w:pPr>
            <w:r>
              <w:rPr>
                <w:lang w:val="en-IE"/>
              </w:rPr>
              <w:t>Operations Planning Support Tools</w:t>
            </w:r>
          </w:p>
          <w:p w14:paraId="1E9ED7C1" w14:textId="4EE11452" w:rsidR="00DE4527" w:rsidRPr="009A67AE" w:rsidRDefault="00DE4527" w:rsidP="00FE2416">
            <w:pPr>
              <w:pStyle w:val="ListParagraph"/>
              <w:numPr>
                <w:ilvl w:val="0"/>
                <w:numId w:val="29"/>
              </w:numPr>
              <w:ind w:left="169" w:hanging="169"/>
              <w:rPr>
                <w:lang w:val="en-IE"/>
              </w:rPr>
            </w:pPr>
            <w:r>
              <w:rPr>
                <w:lang w:val="en-US"/>
              </w:rPr>
              <w:t>Data – Models and streaming</w:t>
            </w:r>
          </w:p>
          <w:p w14:paraId="4EC7CB39" w14:textId="77777777" w:rsidR="00DE4527" w:rsidRDefault="00DE4527" w:rsidP="00FE2416">
            <w:pPr>
              <w:pStyle w:val="ListParagraph"/>
              <w:numPr>
                <w:ilvl w:val="0"/>
                <w:numId w:val="29"/>
              </w:numPr>
              <w:ind w:left="169" w:hanging="169"/>
            </w:pPr>
            <w:r>
              <w:t>SCADA / EMS</w:t>
            </w:r>
          </w:p>
        </w:tc>
        <w:tc>
          <w:tcPr>
            <w:tcW w:w="2977" w:type="dxa"/>
          </w:tcPr>
          <w:p w14:paraId="61CC27D1" w14:textId="57A0F499" w:rsidR="00DE4527" w:rsidRDefault="00DE4527" w:rsidP="00FE2416">
            <w:pPr>
              <w:pStyle w:val="ListParagraph"/>
              <w:numPr>
                <w:ilvl w:val="0"/>
                <w:numId w:val="29"/>
              </w:numPr>
              <w:ind w:left="280" w:hanging="283"/>
            </w:pPr>
            <w:r>
              <w:t>Tools Level –</w:t>
            </w:r>
            <w:r w:rsidR="00C3787C">
              <w:t xml:space="preserve"> </w:t>
            </w:r>
            <w:r>
              <w:t>EMS</w:t>
            </w:r>
            <w:r w:rsidR="00C3787C">
              <w:t>/SCADA</w:t>
            </w:r>
          </w:p>
          <w:p w14:paraId="70205C28" w14:textId="6153BDA7" w:rsidR="00DE4527" w:rsidRDefault="00DE4527" w:rsidP="00FE2416">
            <w:pPr>
              <w:pStyle w:val="ListParagraph"/>
              <w:numPr>
                <w:ilvl w:val="0"/>
                <w:numId w:val="29"/>
              </w:numPr>
              <w:ind w:left="280" w:hanging="283"/>
            </w:pPr>
            <w:r>
              <w:t xml:space="preserve">Tools Level – </w:t>
            </w:r>
            <w:r w:rsidR="00C3787C">
              <w:t>System Strength Evaluation Tool</w:t>
            </w:r>
          </w:p>
          <w:p w14:paraId="17D206E7" w14:textId="77777777" w:rsidR="00DE4527" w:rsidRDefault="00C3787C" w:rsidP="00FE2416">
            <w:pPr>
              <w:pStyle w:val="ListParagraph"/>
              <w:numPr>
                <w:ilvl w:val="0"/>
                <w:numId w:val="29"/>
              </w:numPr>
              <w:ind w:left="280" w:hanging="283"/>
            </w:pPr>
            <w:r>
              <w:t>Tools Level – Protection, short circuit, SPS coordination tool</w:t>
            </w:r>
          </w:p>
          <w:p w14:paraId="6F5F7979" w14:textId="77777777" w:rsidR="00C3787C" w:rsidRDefault="00C3787C" w:rsidP="00FE2416">
            <w:pPr>
              <w:pStyle w:val="ListParagraph"/>
              <w:numPr>
                <w:ilvl w:val="0"/>
                <w:numId w:val="29"/>
              </w:numPr>
              <w:spacing w:after="160" w:line="259" w:lineRule="auto"/>
              <w:ind w:left="280" w:hanging="283"/>
            </w:pPr>
            <w:r>
              <w:t>Tools Level – Dynamic Security Assessment</w:t>
            </w:r>
          </w:p>
          <w:p w14:paraId="0FC8C532" w14:textId="2B65FCF2" w:rsidR="00C3787C" w:rsidRDefault="00C3787C" w:rsidP="00FE2416">
            <w:pPr>
              <w:pStyle w:val="ListParagraph"/>
              <w:numPr>
                <w:ilvl w:val="0"/>
                <w:numId w:val="29"/>
              </w:numPr>
              <w:ind w:left="280" w:hanging="283"/>
            </w:pPr>
            <w:r>
              <w:t xml:space="preserve">Tools Level - </w:t>
            </w:r>
            <w:r w:rsidRPr="00C3787C">
              <w:t>Power Quality, EMT &amp; WAMS</w:t>
            </w:r>
          </w:p>
          <w:p w14:paraId="247C6591" w14:textId="7581CE00" w:rsidR="00C3787C" w:rsidRDefault="00C3787C" w:rsidP="00FE2416">
            <w:pPr>
              <w:pStyle w:val="ListParagraph"/>
              <w:numPr>
                <w:ilvl w:val="0"/>
                <w:numId w:val="29"/>
              </w:numPr>
              <w:ind w:left="280" w:hanging="283"/>
            </w:pPr>
            <w:r>
              <w:t>Physical Objects Level – Generators, Load, Transmission System models</w:t>
            </w:r>
          </w:p>
        </w:tc>
        <w:tc>
          <w:tcPr>
            <w:tcW w:w="7857" w:type="dxa"/>
          </w:tcPr>
          <w:p w14:paraId="77B75533" w14:textId="77777777" w:rsidR="00DE4527" w:rsidRDefault="00C3787C" w:rsidP="00C3787C">
            <w:pPr>
              <w:jc w:val="both"/>
            </w:pPr>
            <w:r>
              <w:t xml:space="preserve">System strength is a measure of the short circuit ratio and power and rate of change of frequency at a given point in time. Provided there are good models of the system, the X/R ratio and short circuit level at all transmission buses should be easily calculatable in EMS/SCADA or other analysis tools in real time. </w:t>
            </w:r>
          </w:p>
          <w:p w14:paraId="6BA05BC4" w14:textId="6625B8B9" w:rsidR="00C3787C" w:rsidRDefault="00C3787C" w:rsidP="00C3787C">
            <w:pPr>
              <w:jc w:val="both"/>
            </w:pPr>
            <w:r>
              <w:t xml:space="preserve">Inertia is a proxy measure for the rate of change of frequency, which is a proxy measure for the frequency stability of a system. Provided there are good dynamic models, dynamic security assessment tools to measure the frequency stability and the response of online units are available. Modelling and verification is key. All major events should be back validated with WAMS, EMT simulation and parameters tuned. Inertia can be measured and forecast in numerous ways given the demand and RES forecast, using WAMS or with small scale load devices on the system that can measure frequency response, as being </w:t>
            </w:r>
            <w:proofErr w:type="spellStart"/>
            <w:r w:rsidR="001E51DE">
              <w:t>trialed</w:t>
            </w:r>
            <w:proofErr w:type="spellEnd"/>
            <w:r w:rsidR="001E51DE">
              <w:t xml:space="preserve"> </w:t>
            </w:r>
            <w:r>
              <w:t xml:space="preserve">with NGESO right now. </w:t>
            </w:r>
          </w:p>
        </w:tc>
      </w:tr>
    </w:tbl>
    <w:p w14:paraId="195DD4FF" w14:textId="77777777" w:rsidR="00B9304B" w:rsidRDefault="00B9304B" w:rsidP="0008589D">
      <w:pPr>
        <w:pStyle w:val="Caption"/>
      </w:pPr>
    </w:p>
    <w:p w14:paraId="4F2DD812" w14:textId="04143ED0" w:rsidR="00B9304B" w:rsidRDefault="00B9304B" w:rsidP="0008589D">
      <w:pPr>
        <w:pStyle w:val="Caption"/>
      </w:pPr>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7</w:t>
      </w:r>
      <w:r>
        <w:fldChar w:fldCharType="end"/>
      </w:r>
      <w:r>
        <w:t xml:space="preserve"> Response to research question d.</w:t>
      </w:r>
    </w:p>
    <w:tbl>
      <w:tblPr>
        <w:tblStyle w:val="TableGrid"/>
        <w:tblW w:w="0" w:type="auto"/>
        <w:tblLook w:val="04A0" w:firstRow="1" w:lastRow="0" w:firstColumn="1" w:lastColumn="0" w:noHBand="0" w:noVBand="1"/>
      </w:tblPr>
      <w:tblGrid>
        <w:gridCol w:w="3140"/>
        <w:gridCol w:w="2996"/>
        <w:gridCol w:w="7812"/>
      </w:tblGrid>
      <w:tr w:rsidR="00B9304B" w14:paraId="6C8C518D" w14:textId="77777777" w:rsidTr="0090343A">
        <w:trPr>
          <w:tblHeader/>
        </w:trPr>
        <w:tc>
          <w:tcPr>
            <w:tcW w:w="0" w:type="auto"/>
            <w:gridSpan w:val="3"/>
          </w:tcPr>
          <w:p w14:paraId="2CC71563" w14:textId="0349F986" w:rsidR="00B9304B" w:rsidRPr="00B9304B" w:rsidRDefault="00B9304B" w:rsidP="00EB5994">
            <w:pPr>
              <w:jc w:val="both"/>
              <w:rPr>
                <w:b/>
                <w:bCs/>
              </w:rPr>
            </w:pPr>
            <w:r w:rsidRPr="00B508A7">
              <w:rPr>
                <w:rFonts w:ascii="Calibri" w:eastAsia="Times New Roman" w:hAnsi="Calibri" w:cs="Calibri"/>
                <w:b/>
                <w:bCs/>
                <w:color w:val="0043C8" w:themeColor="text2"/>
                <w:lang w:val="en-IE" w:eastAsia="en-IE"/>
              </w:rPr>
              <w:t>d. What are the appropriate methodologies to visualize and interpret relevant information for improved decision support for fast real-time control actions?</w:t>
            </w:r>
          </w:p>
        </w:tc>
      </w:tr>
      <w:tr w:rsidR="00B9304B" w14:paraId="466D9291" w14:textId="77777777" w:rsidTr="00B508A7">
        <w:tc>
          <w:tcPr>
            <w:tcW w:w="3114" w:type="dxa"/>
          </w:tcPr>
          <w:p w14:paraId="5E217F37" w14:textId="77777777" w:rsidR="00B9304B" w:rsidRPr="009A67AE" w:rsidRDefault="00B9304B" w:rsidP="00EB5994">
            <w:pPr>
              <w:jc w:val="both"/>
              <w:rPr>
                <w:b/>
                <w:bCs/>
              </w:rPr>
            </w:pPr>
            <w:r w:rsidRPr="009A67AE">
              <w:rPr>
                <w:b/>
                <w:bCs/>
              </w:rPr>
              <w:t>CROF Model Pillars</w:t>
            </w:r>
          </w:p>
        </w:tc>
        <w:tc>
          <w:tcPr>
            <w:tcW w:w="2977" w:type="dxa"/>
          </w:tcPr>
          <w:p w14:paraId="461A3786" w14:textId="77777777" w:rsidR="00B9304B" w:rsidRPr="009A67AE" w:rsidRDefault="00B9304B" w:rsidP="00EB5994">
            <w:pPr>
              <w:jc w:val="both"/>
              <w:rPr>
                <w:b/>
                <w:bCs/>
              </w:rPr>
            </w:pPr>
            <w:r w:rsidRPr="009A67AE">
              <w:rPr>
                <w:b/>
                <w:bCs/>
              </w:rPr>
              <w:t>Functional Model</w:t>
            </w:r>
          </w:p>
        </w:tc>
        <w:tc>
          <w:tcPr>
            <w:tcW w:w="7857" w:type="dxa"/>
          </w:tcPr>
          <w:p w14:paraId="76D0E1A6" w14:textId="77777777" w:rsidR="00B9304B" w:rsidRPr="009A67AE" w:rsidRDefault="00B9304B" w:rsidP="00EB5994">
            <w:pPr>
              <w:jc w:val="both"/>
              <w:rPr>
                <w:b/>
                <w:bCs/>
              </w:rPr>
            </w:pPr>
            <w:r w:rsidRPr="009A67AE">
              <w:rPr>
                <w:b/>
                <w:bCs/>
              </w:rPr>
              <w:t>Answer</w:t>
            </w:r>
          </w:p>
        </w:tc>
      </w:tr>
      <w:tr w:rsidR="00B9304B" w14:paraId="7D8F6072" w14:textId="77777777" w:rsidTr="00B508A7">
        <w:tc>
          <w:tcPr>
            <w:tcW w:w="3114" w:type="dxa"/>
          </w:tcPr>
          <w:p w14:paraId="5D5A4724" w14:textId="77777777" w:rsidR="00B9304B" w:rsidRPr="00B9304B" w:rsidRDefault="00B9304B" w:rsidP="00FE2416">
            <w:pPr>
              <w:pStyle w:val="ListParagraph"/>
              <w:numPr>
                <w:ilvl w:val="0"/>
                <w:numId w:val="29"/>
              </w:numPr>
              <w:ind w:left="169" w:hanging="169"/>
              <w:rPr>
                <w:lang w:val="en-IE"/>
              </w:rPr>
            </w:pPr>
            <w:r w:rsidRPr="00B9304B">
              <w:rPr>
                <w:lang w:val="en-US"/>
              </w:rPr>
              <w:t>System Control, User Interfaces &amp; Data Visualisation</w:t>
            </w:r>
          </w:p>
          <w:p w14:paraId="29064ADF" w14:textId="77777777" w:rsidR="00B9304B" w:rsidRPr="00B9304B" w:rsidRDefault="00B9304B" w:rsidP="00FE2416">
            <w:pPr>
              <w:pStyle w:val="ListParagraph"/>
              <w:numPr>
                <w:ilvl w:val="0"/>
                <w:numId w:val="29"/>
              </w:numPr>
              <w:ind w:left="169" w:hanging="169"/>
              <w:rPr>
                <w:lang w:val="en-IE"/>
              </w:rPr>
            </w:pPr>
            <w:r w:rsidRPr="00B9304B">
              <w:rPr>
                <w:lang w:val="en-US"/>
              </w:rPr>
              <w:t>Operator Situational Awareness Optimisation and Decision Support Framework</w:t>
            </w:r>
          </w:p>
          <w:p w14:paraId="49485618" w14:textId="77777777" w:rsidR="00B9304B" w:rsidRPr="00B9304B" w:rsidRDefault="00B9304B" w:rsidP="00FE2416">
            <w:pPr>
              <w:pStyle w:val="ListParagraph"/>
              <w:numPr>
                <w:ilvl w:val="0"/>
                <w:numId w:val="29"/>
              </w:numPr>
              <w:ind w:left="169" w:hanging="169"/>
              <w:rPr>
                <w:lang w:val="en-IE"/>
              </w:rPr>
            </w:pPr>
            <w:r w:rsidRPr="00B9304B">
              <w:rPr>
                <w:lang w:val="en-US"/>
              </w:rPr>
              <w:t>Hardware &amp; Ergonomics</w:t>
            </w:r>
          </w:p>
          <w:p w14:paraId="1702B02A" w14:textId="47F643C0" w:rsidR="00B9304B" w:rsidRDefault="00B9304B" w:rsidP="00B9304B">
            <w:pPr>
              <w:pStyle w:val="ListParagraph"/>
              <w:ind w:left="169"/>
              <w:jc w:val="both"/>
            </w:pPr>
          </w:p>
        </w:tc>
        <w:tc>
          <w:tcPr>
            <w:tcW w:w="2977" w:type="dxa"/>
          </w:tcPr>
          <w:p w14:paraId="4035E850" w14:textId="502C7B74" w:rsidR="00B9304B" w:rsidRDefault="00B9304B" w:rsidP="00FE2416">
            <w:pPr>
              <w:pStyle w:val="ListParagraph"/>
              <w:numPr>
                <w:ilvl w:val="0"/>
                <w:numId w:val="29"/>
              </w:numPr>
              <w:ind w:left="280" w:hanging="283"/>
            </w:pPr>
            <w:r>
              <w:t xml:space="preserve">Priorities and </w:t>
            </w:r>
            <w:r w:rsidR="001752D8">
              <w:t xml:space="preserve">KPI </w:t>
            </w:r>
            <w:r>
              <w:t>Level</w:t>
            </w:r>
          </w:p>
          <w:p w14:paraId="493408E3" w14:textId="77777777" w:rsidR="00B9304B" w:rsidRDefault="00B9304B" w:rsidP="00FE2416">
            <w:pPr>
              <w:pStyle w:val="ListParagraph"/>
              <w:numPr>
                <w:ilvl w:val="0"/>
                <w:numId w:val="29"/>
              </w:numPr>
              <w:ind w:left="280" w:hanging="283"/>
            </w:pPr>
            <w:r>
              <w:t>Functions and Sub Functions Level</w:t>
            </w:r>
          </w:p>
          <w:p w14:paraId="07DE54BD" w14:textId="656722AC" w:rsidR="00B9304B" w:rsidRDefault="00B9304B" w:rsidP="00FE2416">
            <w:pPr>
              <w:pStyle w:val="ListParagraph"/>
              <w:numPr>
                <w:ilvl w:val="0"/>
                <w:numId w:val="29"/>
              </w:numPr>
              <w:ind w:left="280" w:hanging="283"/>
            </w:pPr>
            <w:r>
              <w:t>Processes level</w:t>
            </w:r>
          </w:p>
        </w:tc>
        <w:tc>
          <w:tcPr>
            <w:tcW w:w="7857" w:type="dxa"/>
          </w:tcPr>
          <w:p w14:paraId="67D4010A" w14:textId="38CED45E" w:rsidR="00B9304B" w:rsidRDefault="00B9304B" w:rsidP="00B9304B">
            <w:pPr>
              <w:rPr>
                <w:rFonts w:ascii="Calibri" w:eastAsia="Times New Roman" w:hAnsi="Calibri" w:cs="Calibri"/>
                <w:color w:val="000000"/>
                <w:lang w:val="en-IE" w:eastAsia="en-IE"/>
              </w:rPr>
            </w:pPr>
            <w:r>
              <w:rPr>
                <w:rFonts w:ascii="Calibri" w:eastAsia="Times New Roman" w:hAnsi="Calibri" w:cs="Calibri"/>
                <w:color w:val="000000"/>
                <w:lang w:val="en-IE" w:eastAsia="en-IE"/>
              </w:rPr>
              <w:t>Visualisation requires a consistent philosophy for data visualisation. All TNSPs and AEMO should have a visualisation philosophy and also could adopt a single standard framework for visualisation in Australia, despite differences in approach at present. Colour in displays should be minimised and used only to attract attention for abnormal operations. A Level 1,2,3,4 approach is recommended. Level 1 providing overview situational awareness and KPI visibility. Level 2 providing function or task level overview, level 3 providing control and in-depth analysis visuals</w:t>
            </w:r>
            <w:r w:rsidR="001E51DE">
              <w:rPr>
                <w:rFonts w:ascii="Calibri" w:eastAsia="Times New Roman" w:hAnsi="Calibri" w:cs="Calibri"/>
                <w:color w:val="000000"/>
                <w:lang w:val="en-IE" w:eastAsia="en-IE"/>
              </w:rPr>
              <w:t>,</w:t>
            </w:r>
            <w:r>
              <w:rPr>
                <w:rFonts w:ascii="Calibri" w:eastAsia="Times New Roman" w:hAnsi="Calibri" w:cs="Calibri"/>
                <w:color w:val="000000"/>
                <w:lang w:val="en-IE" w:eastAsia="en-IE"/>
              </w:rPr>
              <w:t xml:space="preserve"> and level 4 are back-end database displays for trouble shooting. The screens in the control center can be laid out in this format. </w:t>
            </w:r>
          </w:p>
          <w:p w14:paraId="1CD2AD6D" w14:textId="77777777" w:rsidR="00B9304B" w:rsidRDefault="00B9304B" w:rsidP="00B9304B">
            <w:pPr>
              <w:rPr>
                <w:rFonts w:ascii="Calibri" w:eastAsia="Times New Roman" w:hAnsi="Calibri" w:cs="Calibri"/>
                <w:color w:val="000000"/>
                <w:lang w:val="en-IE" w:eastAsia="en-IE"/>
              </w:rPr>
            </w:pPr>
            <w:r>
              <w:rPr>
                <w:rFonts w:ascii="Calibri" w:eastAsia="Times New Roman" w:hAnsi="Calibri" w:cs="Calibri"/>
                <w:color w:val="000000"/>
                <w:lang w:val="en-IE" w:eastAsia="en-IE"/>
              </w:rPr>
              <w:lastRenderedPageBreak/>
              <w:t xml:space="preserve">Decision support improvements comes from structured decision making models such as Rasmussen’s decision ladder or Klein’s naturalistic decision making models or a combination of structured and naturalistic thinking as proposed by Kahneman. </w:t>
            </w:r>
          </w:p>
          <w:p w14:paraId="0F319E37" w14:textId="2C5899BD" w:rsidR="00B9304B" w:rsidRDefault="00B9304B" w:rsidP="00B508A7">
            <w:pPr>
              <w:jc w:val="both"/>
            </w:pPr>
            <w:r>
              <w:rPr>
                <w:rFonts w:ascii="Calibri" w:eastAsia="Times New Roman" w:hAnsi="Calibri" w:cs="Calibri"/>
                <w:color w:val="000000"/>
                <w:lang w:val="en-IE" w:eastAsia="en-IE"/>
              </w:rPr>
              <w:t xml:space="preserve">Future </w:t>
            </w:r>
            <w:r w:rsidR="003B2D71">
              <w:rPr>
                <w:rFonts w:ascii="Calibri" w:eastAsia="Times New Roman" w:hAnsi="Calibri" w:cs="Calibri"/>
                <w:color w:val="000000"/>
                <w:lang w:val="en-IE" w:eastAsia="en-IE"/>
              </w:rPr>
              <w:t xml:space="preserve">control rooms </w:t>
            </w:r>
            <w:r>
              <w:rPr>
                <w:rFonts w:ascii="Calibri" w:eastAsia="Times New Roman" w:hAnsi="Calibri" w:cs="Calibri"/>
                <w:color w:val="000000"/>
                <w:lang w:val="en-IE" w:eastAsia="en-IE"/>
              </w:rPr>
              <w:t xml:space="preserve">will need operators with engineering mindset comfortable assessing risk, probability, and comfortable intervening in automated systems. In </w:t>
            </w:r>
            <w:r w:rsidR="003B2D71">
              <w:rPr>
                <w:rFonts w:ascii="Calibri" w:eastAsia="Times New Roman" w:hAnsi="Calibri" w:cs="Calibri"/>
                <w:color w:val="000000"/>
                <w:lang w:val="en-IE" w:eastAsia="en-IE"/>
              </w:rPr>
              <w:t xml:space="preserve">the </w:t>
            </w:r>
            <w:r>
              <w:rPr>
                <w:rFonts w:ascii="Calibri" w:eastAsia="Times New Roman" w:hAnsi="Calibri" w:cs="Calibri"/>
                <w:color w:val="000000"/>
                <w:lang w:val="en-IE" w:eastAsia="en-IE"/>
              </w:rPr>
              <w:t>future</w:t>
            </w:r>
            <w:r w:rsidR="003B2D71">
              <w:rPr>
                <w:rFonts w:ascii="Calibri" w:eastAsia="Times New Roman" w:hAnsi="Calibri" w:cs="Calibri"/>
                <w:color w:val="000000"/>
                <w:lang w:val="en-IE" w:eastAsia="en-IE"/>
              </w:rPr>
              <w:t>,</w:t>
            </w:r>
            <w:r>
              <w:rPr>
                <w:rFonts w:ascii="Calibri" w:eastAsia="Times New Roman" w:hAnsi="Calibri" w:cs="Calibri"/>
                <w:color w:val="000000"/>
                <w:lang w:val="en-IE" w:eastAsia="en-IE"/>
              </w:rPr>
              <w:t xml:space="preserve"> tools should be integrated and interconnected with an overarching decision support system guiding operator decisions and interactions based on optimisation of tool outputs. </w:t>
            </w:r>
          </w:p>
        </w:tc>
      </w:tr>
    </w:tbl>
    <w:p w14:paraId="18F37720" w14:textId="273B9240" w:rsidR="00B9304B" w:rsidRDefault="00B9304B" w:rsidP="009A67AE">
      <w:pPr>
        <w:jc w:val="both"/>
      </w:pPr>
    </w:p>
    <w:p w14:paraId="57A9D590" w14:textId="2CA4A572" w:rsidR="00B9304B" w:rsidRDefault="00B9304B" w:rsidP="0008589D">
      <w:pPr>
        <w:pStyle w:val="Caption"/>
      </w:pPr>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8</w:t>
      </w:r>
      <w:r>
        <w:fldChar w:fldCharType="end"/>
      </w:r>
      <w:r>
        <w:t xml:space="preserve"> Response to research question e.</w:t>
      </w:r>
    </w:p>
    <w:tbl>
      <w:tblPr>
        <w:tblStyle w:val="TableGrid"/>
        <w:tblW w:w="0" w:type="auto"/>
        <w:tblLook w:val="04A0" w:firstRow="1" w:lastRow="0" w:firstColumn="1" w:lastColumn="0" w:noHBand="0" w:noVBand="1"/>
      </w:tblPr>
      <w:tblGrid>
        <w:gridCol w:w="3064"/>
        <w:gridCol w:w="3221"/>
        <w:gridCol w:w="7663"/>
      </w:tblGrid>
      <w:tr w:rsidR="00B9304B" w14:paraId="3517561E" w14:textId="77777777" w:rsidTr="0090343A">
        <w:trPr>
          <w:tblHeader/>
        </w:trPr>
        <w:tc>
          <w:tcPr>
            <w:tcW w:w="0" w:type="auto"/>
            <w:gridSpan w:val="3"/>
          </w:tcPr>
          <w:p w14:paraId="2972D30D" w14:textId="4751AEB1" w:rsidR="00B9304B" w:rsidRPr="00B72A27" w:rsidRDefault="00B72A27" w:rsidP="00EB5994">
            <w:pPr>
              <w:jc w:val="both"/>
              <w:rPr>
                <w:b/>
                <w:bCs/>
              </w:rPr>
            </w:pPr>
            <w:r w:rsidRPr="00B508A7">
              <w:rPr>
                <w:rFonts w:ascii="Calibri" w:eastAsia="Times New Roman" w:hAnsi="Calibri" w:cs="Calibri"/>
                <w:b/>
                <w:bCs/>
                <w:color w:val="0043C8" w:themeColor="text2"/>
                <w:lang w:val="en-IE" w:eastAsia="en-IE"/>
              </w:rPr>
              <w:t>e. What quantities must be monitored, screened, and validated in real-time to ensure that there will be adequate flexibility availability from uncertain system resources in the near-term?</w:t>
            </w:r>
          </w:p>
        </w:tc>
      </w:tr>
      <w:tr w:rsidR="00B9304B" w14:paraId="750DF73E" w14:textId="77777777" w:rsidTr="00B508A7">
        <w:tc>
          <w:tcPr>
            <w:tcW w:w="2972" w:type="dxa"/>
          </w:tcPr>
          <w:p w14:paraId="5B4F7FCF" w14:textId="77777777" w:rsidR="00B9304B" w:rsidRPr="009A67AE" w:rsidRDefault="00B9304B" w:rsidP="00EB5994">
            <w:pPr>
              <w:jc w:val="both"/>
              <w:rPr>
                <w:b/>
                <w:bCs/>
              </w:rPr>
            </w:pPr>
            <w:r w:rsidRPr="009A67AE">
              <w:rPr>
                <w:b/>
                <w:bCs/>
              </w:rPr>
              <w:t>CROF Model Pillars</w:t>
            </w:r>
          </w:p>
        </w:tc>
        <w:tc>
          <w:tcPr>
            <w:tcW w:w="3032" w:type="dxa"/>
          </w:tcPr>
          <w:p w14:paraId="13E709E9" w14:textId="77777777" w:rsidR="00B9304B" w:rsidRPr="009A67AE" w:rsidRDefault="00B9304B" w:rsidP="00EB5994">
            <w:pPr>
              <w:jc w:val="both"/>
              <w:rPr>
                <w:b/>
                <w:bCs/>
              </w:rPr>
            </w:pPr>
            <w:r w:rsidRPr="009A67AE">
              <w:rPr>
                <w:b/>
                <w:bCs/>
              </w:rPr>
              <w:t>Functional Model</w:t>
            </w:r>
          </w:p>
        </w:tc>
        <w:tc>
          <w:tcPr>
            <w:tcW w:w="7944" w:type="dxa"/>
          </w:tcPr>
          <w:p w14:paraId="2173DDBA" w14:textId="77777777" w:rsidR="00B9304B" w:rsidRPr="009A67AE" w:rsidRDefault="00B9304B" w:rsidP="00EB5994">
            <w:pPr>
              <w:jc w:val="both"/>
              <w:rPr>
                <w:b/>
                <w:bCs/>
              </w:rPr>
            </w:pPr>
            <w:r w:rsidRPr="009A67AE">
              <w:rPr>
                <w:b/>
                <w:bCs/>
              </w:rPr>
              <w:t>Answer</w:t>
            </w:r>
          </w:p>
        </w:tc>
      </w:tr>
      <w:tr w:rsidR="00B72A27" w14:paraId="31AC9330" w14:textId="77777777" w:rsidTr="00B508A7">
        <w:tc>
          <w:tcPr>
            <w:tcW w:w="2972" w:type="dxa"/>
          </w:tcPr>
          <w:p w14:paraId="33D2FB16" w14:textId="4F047C8E" w:rsidR="00B72A27" w:rsidRPr="00B9304B" w:rsidRDefault="00B72A27" w:rsidP="002104DC">
            <w:pPr>
              <w:pStyle w:val="ListParagraph"/>
              <w:numPr>
                <w:ilvl w:val="0"/>
                <w:numId w:val="29"/>
              </w:numPr>
              <w:ind w:left="169" w:hanging="169"/>
              <w:jc w:val="both"/>
              <w:rPr>
                <w:lang w:val="en-IE"/>
              </w:rPr>
            </w:pPr>
            <w:r>
              <w:rPr>
                <w:lang w:val="en-US"/>
              </w:rPr>
              <w:t>Data Streaming and Models</w:t>
            </w:r>
          </w:p>
          <w:p w14:paraId="0E788150" w14:textId="32E0EF45" w:rsidR="00B72A27" w:rsidRPr="00B72A27" w:rsidRDefault="00B72A27" w:rsidP="002104DC">
            <w:pPr>
              <w:pStyle w:val="ListParagraph"/>
              <w:numPr>
                <w:ilvl w:val="0"/>
                <w:numId w:val="29"/>
              </w:numPr>
              <w:ind w:left="169" w:hanging="169"/>
              <w:jc w:val="both"/>
              <w:rPr>
                <w:lang w:val="en-IE"/>
              </w:rPr>
            </w:pPr>
            <w:r>
              <w:rPr>
                <w:lang w:val="en-US"/>
              </w:rPr>
              <w:t>EMS / SCADA</w:t>
            </w:r>
          </w:p>
          <w:p w14:paraId="7A47FB96" w14:textId="61048642" w:rsidR="00B72A27" w:rsidRDefault="00B72A27" w:rsidP="002104DC">
            <w:pPr>
              <w:pStyle w:val="ListParagraph"/>
              <w:numPr>
                <w:ilvl w:val="0"/>
                <w:numId w:val="29"/>
              </w:numPr>
              <w:ind w:left="169" w:hanging="169"/>
              <w:jc w:val="both"/>
              <w:rPr>
                <w:lang w:val="en-IE"/>
              </w:rPr>
            </w:pPr>
            <w:r>
              <w:rPr>
                <w:lang w:val="en-IE"/>
              </w:rPr>
              <w:t>MMS / NEMDE</w:t>
            </w:r>
          </w:p>
          <w:p w14:paraId="059F8DFD" w14:textId="0CE33993" w:rsidR="00B72A27" w:rsidRPr="00B9304B" w:rsidRDefault="00B72A27" w:rsidP="002104DC">
            <w:pPr>
              <w:pStyle w:val="ListParagraph"/>
              <w:numPr>
                <w:ilvl w:val="0"/>
                <w:numId w:val="29"/>
              </w:numPr>
              <w:ind w:left="169" w:hanging="169"/>
              <w:jc w:val="both"/>
              <w:rPr>
                <w:lang w:val="en-IE"/>
              </w:rPr>
            </w:pPr>
            <w:r>
              <w:rPr>
                <w:lang w:val="en-IE"/>
              </w:rPr>
              <w:t>Control Center Tools</w:t>
            </w:r>
          </w:p>
          <w:p w14:paraId="40059555" w14:textId="77777777" w:rsidR="00B72A27" w:rsidRDefault="00B72A27" w:rsidP="00B72A27">
            <w:pPr>
              <w:pStyle w:val="ListParagraph"/>
              <w:ind w:left="169"/>
              <w:jc w:val="both"/>
            </w:pPr>
          </w:p>
        </w:tc>
        <w:tc>
          <w:tcPr>
            <w:tcW w:w="3032" w:type="dxa"/>
          </w:tcPr>
          <w:p w14:paraId="6B227EE6" w14:textId="77777777" w:rsidR="00B72A27" w:rsidRDefault="00B72A27" w:rsidP="00FE2416">
            <w:pPr>
              <w:pStyle w:val="ListParagraph"/>
              <w:numPr>
                <w:ilvl w:val="0"/>
                <w:numId w:val="29"/>
              </w:numPr>
              <w:ind w:left="280" w:hanging="283"/>
            </w:pPr>
            <w:r>
              <w:t xml:space="preserve">Tools Level - </w:t>
            </w:r>
            <w:r w:rsidRPr="00B72A27">
              <w:t>Reserve, Ramping and Flexibility Assessment</w:t>
            </w:r>
          </w:p>
          <w:p w14:paraId="7F909EC8" w14:textId="77777777" w:rsidR="00B72A27" w:rsidRDefault="00B72A27" w:rsidP="00FE2416">
            <w:pPr>
              <w:pStyle w:val="ListParagraph"/>
              <w:numPr>
                <w:ilvl w:val="0"/>
                <w:numId w:val="29"/>
              </w:numPr>
              <w:ind w:left="280" w:hanging="283"/>
            </w:pPr>
            <w:r>
              <w:t xml:space="preserve">Tools Level - </w:t>
            </w:r>
            <w:r w:rsidRPr="00B72A27">
              <w:t>Renewable Energy Forecasting</w:t>
            </w:r>
          </w:p>
          <w:p w14:paraId="2158723F" w14:textId="637AD587" w:rsidR="00B72A27" w:rsidRDefault="00B72A27" w:rsidP="00FE2416">
            <w:pPr>
              <w:pStyle w:val="ListParagraph"/>
              <w:numPr>
                <w:ilvl w:val="0"/>
                <w:numId w:val="29"/>
              </w:numPr>
              <w:spacing w:after="160" w:line="259" w:lineRule="auto"/>
              <w:ind w:left="280" w:hanging="283"/>
            </w:pPr>
            <w:r>
              <w:t xml:space="preserve">Tools Level – </w:t>
            </w:r>
            <w:r w:rsidR="00610667">
              <w:t xml:space="preserve">Demand </w:t>
            </w:r>
            <w:r w:rsidR="00610667" w:rsidRPr="00B72A27">
              <w:t>Forecasting</w:t>
            </w:r>
          </w:p>
          <w:p w14:paraId="21C2461A" w14:textId="62B74040" w:rsidR="00B72A27" w:rsidRDefault="00B72A27" w:rsidP="00FE2416">
            <w:pPr>
              <w:pStyle w:val="ListParagraph"/>
              <w:numPr>
                <w:ilvl w:val="0"/>
                <w:numId w:val="29"/>
              </w:numPr>
              <w:spacing w:after="160" w:line="259" w:lineRule="auto"/>
              <w:ind w:left="280" w:hanging="283"/>
            </w:pPr>
            <w:r>
              <w:t>Tools Level – Energy Market Systems and Platforms</w:t>
            </w:r>
          </w:p>
          <w:p w14:paraId="125962AE" w14:textId="77777777" w:rsidR="00B72A27" w:rsidRDefault="00B72A27" w:rsidP="00FE2416">
            <w:pPr>
              <w:pStyle w:val="ListParagraph"/>
              <w:numPr>
                <w:ilvl w:val="0"/>
                <w:numId w:val="29"/>
              </w:numPr>
              <w:ind w:left="280" w:hanging="283"/>
            </w:pPr>
            <w:r>
              <w:t xml:space="preserve">Tools Level - </w:t>
            </w:r>
            <w:r w:rsidRPr="00B72A27">
              <w:t>Congestion Management Tool</w:t>
            </w:r>
          </w:p>
          <w:p w14:paraId="649B6462" w14:textId="60B23573" w:rsidR="00B72A27" w:rsidRDefault="00B72A27" w:rsidP="00FE2416">
            <w:pPr>
              <w:pStyle w:val="ListParagraph"/>
              <w:numPr>
                <w:ilvl w:val="0"/>
                <w:numId w:val="29"/>
              </w:numPr>
              <w:ind w:left="280" w:hanging="283"/>
            </w:pPr>
            <w:r>
              <w:t>Physical Objects Level – All, especially FACTS and generation.</w:t>
            </w:r>
          </w:p>
        </w:tc>
        <w:tc>
          <w:tcPr>
            <w:tcW w:w="7944" w:type="dxa"/>
          </w:tcPr>
          <w:p w14:paraId="77B792EB" w14:textId="2DF24752" w:rsidR="00B72A27" w:rsidRDefault="003504C8" w:rsidP="00B72A27">
            <w:pPr>
              <w:rPr>
                <w:rFonts w:ascii="Calibri" w:eastAsia="Times New Roman" w:hAnsi="Calibri" w:cs="Calibri"/>
                <w:color w:val="000000"/>
                <w:lang w:val="en-IE" w:eastAsia="en-IE"/>
              </w:rPr>
            </w:pPr>
            <w:r>
              <w:rPr>
                <w:rFonts w:ascii="Calibri" w:eastAsia="Times New Roman" w:hAnsi="Calibri" w:cs="Calibri"/>
                <w:color w:val="000000"/>
                <w:lang w:val="en-IE" w:eastAsia="en-IE"/>
              </w:rPr>
              <w:t>Accurate r</w:t>
            </w:r>
            <w:r w:rsidR="00B72A27" w:rsidRPr="00DF78F8">
              <w:rPr>
                <w:rFonts w:ascii="Calibri" w:eastAsia="Times New Roman" w:hAnsi="Calibri" w:cs="Calibri"/>
                <w:color w:val="000000"/>
                <w:lang w:val="en-IE" w:eastAsia="en-IE"/>
              </w:rPr>
              <w:t>enewable energy forecast and demand forecast primarily</w:t>
            </w:r>
            <w:r w:rsidR="00B72A27">
              <w:rPr>
                <w:rFonts w:ascii="Calibri" w:eastAsia="Times New Roman" w:hAnsi="Calibri" w:cs="Calibri"/>
                <w:color w:val="000000"/>
                <w:lang w:val="en-IE" w:eastAsia="en-IE"/>
              </w:rPr>
              <w:t xml:space="preserve"> co-optimised with ancillary service and reserve </w:t>
            </w:r>
            <w:r w:rsidR="00B72A27" w:rsidRPr="00B72A27">
              <w:rPr>
                <w:rFonts w:ascii="Calibri" w:eastAsia="Times New Roman" w:hAnsi="Calibri" w:cs="Calibri"/>
                <w:color w:val="000000"/>
                <w:lang w:val="en-IE" w:eastAsia="en-IE"/>
              </w:rPr>
              <w:t>provision via the energy market systems and platforms</w:t>
            </w:r>
            <w:r w:rsidR="00B72A27">
              <w:rPr>
                <w:rFonts w:ascii="Calibri" w:eastAsia="Times New Roman" w:hAnsi="Calibri" w:cs="Calibri"/>
                <w:color w:val="000000"/>
                <w:lang w:val="en-IE" w:eastAsia="en-IE"/>
              </w:rPr>
              <w:t xml:space="preserve"> to get the optimal resource allocation across the network</w:t>
            </w:r>
            <w:r>
              <w:rPr>
                <w:rFonts w:ascii="Calibri" w:eastAsia="Times New Roman" w:hAnsi="Calibri" w:cs="Calibri"/>
                <w:color w:val="000000"/>
                <w:lang w:val="en-IE" w:eastAsia="en-IE"/>
              </w:rPr>
              <w:t xml:space="preserve"> is essential. </w:t>
            </w:r>
          </w:p>
          <w:p w14:paraId="699513FD" w14:textId="7B706DD5" w:rsidR="00B72A27" w:rsidRDefault="00B72A27" w:rsidP="00B72A27">
            <w:pPr>
              <w:rPr>
                <w:rFonts w:ascii="Calibri" w:eastAsia="Times New Roman" w:hAnsi="Calibri" w:cs="Calibri"/>
                <w:color w:val="000000"/>
                <w:lang w:val="en-IE" w:eastAsia="en-IE"/>
              </w:rPr>
            </w:pPr>
            <w:r>
              <w:rPr>
                <w:rFonts w:ascii="Calibri" w:eastAsia="Times New Roman" w:hAnsi="Calibri" w:cs="Calibri"/>
                <w:color w:val="000000"/>
                <w:lang w:val="en-IE" w:eastAsia="en-IE"/>
              </w:rPr>
              <w:t xml:space="preserve">The functional model identifies the development of a </w:t>
            </w:r>
            <w:r w:rsidRPr="00B72A27">
              <w:t>Reserve, Ramping and Flexibility</w:t>
            </w:r>
            <w:r>
              <w:t xml:space="preserve"> which, in theory would assess the current system and the ramping needs to the system peaks and valleys and notify the operator and market systems if deficits exist. </w:t>
            </w:r>
          </w:p>
          <w:p w14:paraId="16FD31A0" w14:textId="77777777" w:rsidR="00B72A27" w:rsidRDefault="00B72A27" w:rsidP="00B72A27">
            <w:r>
              <w:t xml:space="preserve">There are likely other inbuilt flexibilities in the distribution system, also the development of a congestion management tool with TNSP/DNSP optimisation will be essential. </w:t>
            </w:r>
          </w:p>
          <w:p w14:paraId="2E709FBB" w14:textId="6378D774" w:rsidR="00B72A27" w:rsidRDefault="00B72A27" w:rsidP="00B72A27">
            <w:r>
              <w:t xml:space="preserve">Smarter devices on the system will proliferate to manage system strength and flexibility, such as FACTS, sync comps etc. These will have to be monitored and controllable via EMS or other platforms. </w:t>
            </w:r>
            <w:r w:rsidR="003504C8">
              <w:t>The smart device observability and control optimisation should be available the congestion management tool.</w:t>
            </w:r>
          </w:p>
        </w:tc>
      </w:tr>
    </w:tbl>
    <w:p w14:paraId="33667A31" w14:textId="33A5175F" w:rsidR="00B9304B" w:rsidRDefault="00B9304B" w:rsidP="009A67AE">
      <w:pPr>
        <w:jc w:val="both"/>
      </w:pPr>
    </w:p>
    <w:p w14:paraId="0F98E956" w14:textId="0C243036" w:rsidR="006A4682" w:rsidRDefault="006A4682" w:rsidP="0008589D">
      <w:pPr>
        <w:pStyle w:val="Caption"/>
      </w:pPr>
      <w:r>
        <w:lastRenderedPageBreak/>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9</w:t>
      </w:r>
      <w:r>
        <w:fldChar w:fldCharType="end"/>
      </w:r>
      <w:r>
        <w:t xml:space="preserve"> Response to research question </w:t>
      </w:r>
      <w:r w:rsidR="003504C8">
        <w:t>f</w:t>
      </w:r>
      <w:r>
        <w:t>.</w:t>
      </w:r>
    </w:p>
    <w:tbl>
      <w:tblPr>
        <w:tblStyle w:val="TableGrid"/>
        <w:tblW w:w="0" w:type="auto"/>
        <w:tblLook w:val="04A0" w:firstRow="1" w:lastRow="0" w:firstColumn="1" w:lastColumn="0" w:noHBand="0" w:noVBand="1"/>
      </w:tblPr>
      <w:tblGrid>
        <w:gridCol w:w="2067"/>
        <w:gridCol w:w="2894"/>
        <w:gridCol w:w="8987"/>
      </w:tblGrid>
      <w:tr w:rsidR="006A4682" w14:paraId="3D2FEC76" w14:textId="77777777" w:rsidTr="0090343A">
        <w:trPr>
          <w:tblHeader/>
        </w:trPr>
        <w:tc>
          <w:tcPr>
            <w:tcW w:w="0" w:type="auto"/>
            <w:gridSpan w:val="3"/>
          </w:tcPr>
          <w:p w14:paraId="783C5258" w14:textId="33734489" w:rsidR="006A4682" w:rsidRPr="00B72A27" w:rsidRDefault="006A4682" w:rsidP="00EB5994">
            <w:pPr>
              <w:jc w:val="both"/>
              <w:rPr>
                <w:b/>
                <w:bCs/>
              </w:rPr>
            </w:pPr>
            <w:r w:rsidRPr="00B508A7">
              <w:rPr>
                <w:rFonts w:ascii="Calibri" w:eastAsia="Times New Roman" w:hAnsi="Calibri" w:cs="Calibri"/>
                <w:b/>
                <w:bCs/>
                <w:color w:val="0043C8" w:themeColor="text2"/>
                <w:lang w:val="en-IE" w:eastAsia="en-IE"/>
              </w:rPr>
              <w:t>f. How can control capabilities for IBR-based system assets (FACTS, Line Impedance adjusters, etc.) and network flexibility more generally be maximized to enhance reliability and/or reduce costs.</w:t>
            </w:r>
          </w:p>
        </w:tc>
      </w:tr>
      <w:tr w:rsidR="006A4682" w14:paraId="20B30BE9" w14:textId="77777777" w:rsidTr="0090343A">
        <w:tc>
          <w:tcPr>
            <w:tcW w:w="0" w:type="auto"/>
          </w:tcPr>
          <w:p w14:paraId="728F3352" w14:textId="77777777" w:rsidR="006A4682" w:rsidRPr="009A67AE" w:rsidRDefault="006A4682" w:rsidP="00EB5994">
            <w:pPr>
              <w:jc w:val="both"/>
              <w:rPr>
                <w:b/>
                <w:bCs/>
              </w:rPr>
            </w:pPr>
            <w:r w:rsidRPr="009A67AE">
              <w:rPr>
                <w:b/>
                <w:bCs/>
              </w:rPr>
              <w:t>CROF Model Pillars</w:t>
            </w:r>
          </w:p>
        </w:tc>
        <w:tc>
          <w:tcPr>
            <w:tcW w:w="0" w:type="auto"/>
          </w:tcPr>
          <w:p w14:paraId="7AB0C36D" w14:textId="77777777" w:rsidR="006A4682" w:rsidRPr="009A67AE" w:rsidRDefault="006A4682" w:rsidP="00EB5994">
            <w:pPr>
              <w:jc w:val="both"/>
              <w:rPr>
                <w:b/>
                <w:bCs/>
              </w:rPr>
            </w:pPr>
            <w:r w:rsidRPr="009A67AE">
              <w:rPr>
                <w:b/>
                <w:bCs/>
              </w:rPr>
              <w:t>Functional Model</w:t>
            </w:r>
          </w:p>
        </w:tc>
        <w:tc>
          <w:tcPr>
            <w:tcW w:w="0" w:type="auto"/>
          </w:tcPr>
          <w:p w14:paraId="6A462980" w14:textId="77777777" w:rsidR="006A4682" w:rsidRPr="009A67AE" w:rsidRDefault="006A4682" w:rsidP="00EB5994">
            <w:pPr>
              <w:jc w:val="both"/>
              <w:rPr>
                <w:b/>
                <w:bCs/>
              </w:rPr>
            </w:pPr>
            <w:r w:rsidRPr="009A67AE">
              <w:rPr>
                <w:b/>
                <w:bCs/>
              </w:rPr>
              <w:t>Answer</w:t>
            </w:r>
          </w:p>
        </w:tc>
      </w:tr>
      <w:tr w:rsidR="006A4682" w14:paraId="6F8D8FEE" w14:textId="77777777" w:rsidTr="0090343A">
        <w:tc>
          <w:tcPr>
            <w:tcW w:w="0" w:type="auto"/>
          </w:tcPr>
          <w:p w14:paraId="0FDCBF84" w14:textId="77777777" w:rsidR="006A4682" w:rsidRPr="00B9304B" w:rsidRDefault="006A4682" w:rsidP="00FE2416">
            <w:pPr>
              <w:pStyle w:val="ListParagraph"/>
              <w:numPr>
                <w:ilvl w:val="0"/>
                <w:numId w:val="29"/>
              </w:numPr>
              <w:ind w:left="169" w:hanging="169"/>
              <w:rPr>
                <w:lang w:val="en-IE"/>
              </w:rPr>
            </w:pPr>
            <w:r>
              <w:rPr>
                <w:lang w:val="en-US"/>
              </w:rPr>
              <w:t>Data Streaming and Models</w:t>
            </w:r>
          </w:p>
          <w:p w14:paraId="22ABE493" w14:textId="77777777" w:rsidR="006A4682" w:rsidRPr="00B72A27" w:rsidRDefault="006A4682" w:rsidP="00FE2416">
            <w:pPr>
              <w:pStyle w:val="ListParagraph"/>
              <w:numPr>
                <w:ilvl w:val="0"/>
                <w:numId w:val="29"/>
              </w:numPr>
              <w:ind w:left="169" w:hanging="169"/>
              <w:rPr>
                <w:lang w:val="en-IE"/>
              </w:rPr>
            </w:pPr>
            <w:r>
              <w:rPr>
                <w:lang w:val="en-US"/>
              </w:rPr>
              <w:t>EMS / SCADA</w:t>
            </w:r>
          </w:p>
          <w:p w14:paraId="5E9D5246" w14:textId="6F8F29F4" w:rsidR="006A4682" w:rsidRDefault="006A4682" w:rsidP="00FE2416">
            <w:pPr>
              <w:pStyle w:val="ListParagraph"/>
              <w:numPr>
                <w:ilvl w:val="0"/>
                <w:numId w:val="29"/>
              </w:numPr>
              <w:ind w:left="169" w:hanging="169"/>
              <w:rPr>
                <w:lang w:val="en-IE"/>
              </w:rPr>
            </w:pPr>
            <w:r>
              <w:rPr>
                <w:lang w:val="en-IE"/>
              </w:rPr>
              <w:t>Control Center Tools</w:t>
            </w:r>
          </w:p>
          <w:p w14:paraId="546A3460" w14:textId="2083554C" w:rsidR="006A4682" w:rsidRDefault="00332E46" w:rsidP="00FE2416">
            <w:pPr>
              <w:pStyle w:val="ListParagraph"/>
              <w:numPr>
                <w:ilvl w:val="0"/>
                <w:numId w:val="29"/>
              </w:numPr>
              <w:ind w:left="169" w:hanging="169"/>
            </w:pPr>
            <w:r>
              <w:rPr>
                <w:lang w:val="en-IE"/>
              </w:rPr>
              <w:t>Operations Planning and Support Tools</w:t>
            </w:r>
          </w:p>
        </w:tc>
        <w:tc>
          <w:tcPr>
            <w:tcW w:w="0" w:type="auto"/>
          </w:tcPr>
          <w:p w14:paraId="72032942" w14:textId="77777777" w:rsidR="006A4682" w:rsidRDefault="006A4682" w:rsidP="00FE2416">
            <w:pPr>
              <w:pStyle w:val="ListParagraph"/>
              <w:numPr>
                <w:ilvl w:val="0"/>
                <w:numId w:val="29"/>
              </w:numPr>
              <w:ind w:left="280" w:hanging="283"/>
            </w:pPr>
            <w:r>
              <w:t xml:space="preserve">Tools Level - </w:t>
            </w:r>
            <w:r w:rsidRPr="00B72A27">
              <w:t>Congestion Management Tool</w:t>
            </w:r>
          </w:p>
          <w:p w14:paraId="7E52C2A8" w14:textId="77777777" w:rsidR="006A4682" w:rsidRDefault="006A4682" w:rsidP="00FE2416">
            <w:pPr>
              <w:pStyle w:val="ListParagraph"/>
              <w:numPr>
                <w:ilvl w:val="0"/>
                <w:numId w:val="29"/>
              </w:numPr>
              <w:ind w:left="280" w:hanging="283"/>
            </w:pPr>
            <w:r>
              <w:t>Physical Objects Level – All, especially FACTS and generation.</w:t>
            </w:r>
          </w:p>
        </w:tc>
        <w:tc>
          <w:tcPr>
            <w:tcW w:w="0" w:type="auto"/>
          </w:tcPr>
          <w:p w14:paraId="0DE6AA13" w14:textId="69BB35D6" w:rsidR="003504C8" w:rsidRPr="003504C8" w:rsidRDefault="003504C8" w:rsidP="003504C8">
            <w:pPr>
              <w:rPr>
                <w:rFonts w:ascii="Calibri" w:eastAsia="Times New Roman" w:hAnsi="Calibri" w:cs="Calibri"/>
                <w:color w:val="000000"/>
                <w:lang w:val="en-IE" w:eastAsia="en-IE"/>
              </w:rPr>
            </w:pPr>
            <w:r>
              <w:rPr>
                <w:rFonts w:ascii="Calibri" w:eastAsia="Times New Roman" w:hAnsi="Calibri" w:cs="Calibri"/>
                <w:color w:val="000000"/>
                <w:lang w:val="en-IE" w:eastAsia="en-IE"/>
              </w:rPr>
              <w:t xml:space="preserve">See response to (e) above. </w:t>
            </w:r>
            <w:r w:rsidRPr="00DF78F8">
              <w:rPr>
                <w:rFonts w:ascii="Calibri" w:eastAsia="Times New Roman" w:hAnsi="Calibri" w:cs="Calibri"/>
                <w:color w:val="000000"/>
                <w:lang w:val="en-IE" w:eastAsia="en-IE"/>
              </w:rPr>
              <w:t xml:space="preserve">Control of FACTS for powerflow and congestion management is a key area of focus of the </w:t>
            </w:r>
            <w:r w:rsidRPr="003504C8">
              <w:rPr>
                <w:rFonts w:ascii="Calibri" w:eastAsia="Times New Roman" w:hAnsi="Calibri" w:cs="Calibri"/>
                <w:color w:val="000000"/>
                <w:lang w:val="en-IE" w:eastAsia="en-IE"/>
              </w:rPr>
              <w:t xml:space="preserve">congestion management tool. This tool optimises the redispatch of power in the event of a contingency in real time or for problems on the horizon. This is an emerging area of research across the world. </w:t>
            </w:r>
          </w:p>
          <w:p w14:paraId="40E2DB59" w14:textId="1954362F" w:rsidR="003504C8" w:rsidRPr="003504C8" w:rsidRDefault="003504C8" w:rsidP="003504C8">
            <w:pPr>
              <w:rPr>
                <w:rFonts w:ascii="Calibri" w:eastAsia="Times New Roman" w:hAnsi="Calibri" w:cs="Calibri"/>
                <w:color w:val="000000"/>
                <w:lang w:val="en-IE" w:eastAsia="en-IE"/>
              </w:rPr>
            </w:pPr>
            <w:r w:rsidRPr="003504C8">
              <w:rPr>
                <w:rFonts w:ascii="Calibri" w:eastAsia="Times New Roman" w:hAnsi="Calibri" w:cs="Calibri"/>
                <w:color w:val="000000"/>
                <w:lang w:val="en-IE" w:eastAsia="en-IE"/>
              </w:rPr>
              <w:t xml:space="preserve">May involve some elements of machine/ reinforcement learning and requires accurate simulation environment and data generation for agent training. </w:t>
            </w:r>
          </w:p>
          <w:p w14:paraId="4B39480A" w14:textId="44635DF6" w:rsidR="006A4682" w:rsidRDefault="003504C8" w:rsidP="003504C8">
            <w:r w:rsidRPr="003504C8">
              <w:rPr>
                <w:rFonts w:ascii="Calibri" w:eastAsia="Times New Roman" w:hAnsi="Calibri" w:cs="Calibri"/>
                <w:color w:val="000000"/>
                <w:lang w:val="en-IE" w:eastAsia="en-IE"/>
              </w:rPr>
              <w:t>The control of the devices should be cyber secure and interoperable with all other control centre tools and systems.</w:t>
            </w:r>
            <w:r>
              <w:rPr>
                <w:rFonts w:ascii="Calibri" w:eastAsia="Times New Roman" w:hAnsi="Calibri" w:cs="Calibri"/>
                <w:color w:val="000000"/>
                <w:lang w:val="en-IE" w:eastAsia="en-IE"/>
              </w:rPr>
              <w:t xml:space="preserve"> </w:t>
            </w:r>
          </w:p>
        </w:tc>
      </w:tr>
    </w:tbl>
    <w:p w14:paraId="2470AD3B" w14:textId="77777777" w:rsidR="00332E46" w:rsidRDefault="00332E46" w:rsidP="0008589D">
      <w:pPr>
        <w:pStyle w:val="Caption"/>
      </w:pPr>
    </w:p>
    <w:p w14:paraId="1FEE1E40" w14:textId="06C78734" w:rsidR="00332E46" w:rsidRDefault="00332E46" w:rsidP="0008589D">
      <w:pPr>
        <w:pStyle w:val="Caption"/>
      </w:pPr>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10</w:t>
      </w:r>
      <w:r>
        <w:fldChar w:fldCharType="end"/>
      </w:r>
      <w:r>
        <w:t xml:space="preserve"> Response to research question g.</w:t>
      </w:r>
    </w:p>
    <w:tbl>
      <w:tblPr>
        <w:tblStyle w:val="TableGrid"/>
        <w:tblW w:w="0" w:type="auto"/>
        <w:tblLook w:val="04A0" w:firstRow="1" w:lastRow="0" w:firstColumn="1" w:lastColumn="0" w:noHBand="0" w:noVBand="1"/>
      </w:tblPr>
      <w:tblGrid>
        <w:gridCol w:w="1897"/>
        <w:gridCol w:w="3355"/>
        <w:gridCol w:w="8696"/>
      </w:tblGrid>
      <w:tr w:rsidR="000510FD" w14:paraId="07AA3C4B" w14:textId="77777777" w:rsidTr="0090343A">
        <w:trPr>
          <w:tblHeader/>
        </w:trPr>
        <w:tc>
          <w:tcPr>
            <w:tcW w:w="0" w:type="auto"/>
            <w:gridSpan w:val="3"/>
          </w:tcPr>
          <w:p w14:paraId="58BA8C6E" w14:textId="193E3E57" w:rsidR="000510FD" w:rsidRPr="00B72A27" w:rsidRDefault="000510FD" w:rsidP="00EB5994">
            <w:pPr>
              <w:jc w:val="both"/>
              <w:rPr>
                <w:b/>
                <w:bCs/>
              </w:rPr>
            </w:pPr>
            <w:r w:rsidRPr="00B508A7">
              <w:rPr>
                <w:rFonts w:ascii="Calibri" w:eastAsia="Times New Roman" w:hAnsi="Calibri" w:cs="Calibri"/>
                <w:b/>
                <w:bCs/>
                <w:color w:val="0043C8" w:themeColor="text2"/>
                <w:lang w:val="en-IE" w:eastAsia="en-IE"/>
              </w:rPr>
              <w:t xml:space="preserve">g. Are </w:t>
            </w:r>
            <w:r w:rsidR="00610667" w:rsidRPr="00B508A7">
              <w:rPr>
                <w:rFonts w:ascii="Calibri" w:eastAsia="Times New Roman" w:hAnsi="Calibri" w:cs="Calibri"/>
                <w:b/>
                <w:bCs/>
                <w:color w:val="0043C8" w:themeColor="text2"/>
                <w:lang w:val="en-IE" w:eastAsia="en-IE"/>
              </w:rPr>
              <w:t>their</w:t>
            </w:r>
            <w:r w:rsidRPr="00B508A7">
              <w:rPr>
                <w:rFonts w:ascii="Calibri" w:eastAsia="Times New Roman" w:hAnsi="Calibri" w:cs="Calibri"/>
                <w:b/>
                <w:bCs/>
                <w:color w:val="0043C8" w:themeColor="text2"/>
                <w:lang w:val="en-IE" w:eastAsia="en-IE"/>
              </w:rPr>
              <w:t xml:space="preserve"> sufficient flexibilities available in the near-term to compensate variations in load and generation (fast changes as well as long lasting extreme situations such as prolonged periods of no solar and wind)?</w:t>
            </w:r>
          </w:p>
        </w:tc>
      </w:tr>
      <w:tr w:rsidR="000510FD" w14:paraId="546639B8" w14:textId="77777777" w:rsidTr="0090343A">
        <w:tc>
          <w:tcPr>
            <w:tcW w:w="0" w:type="auto"/>
          </w:tcPr>
          <w:p w14:paraId="28D7C50A" w14:textId="77777777" w:rsidR="000510FD" w:rsidRPr="009A67AE" w:rsidRDefault="000510FD" w:rsidP="00EB5994">
            <w:pPr>
              <w:jc w:val="both"/>
              <w:rPr>
                <w:b/>
                <w:bCs/>
              </w:rPr>
            </w:pPr>
            <w:r w:rsidRPr="009A67AE">
              <w:rPr>
                <w:b/>
                <w:bCs/>
              </w:rPr>
              <w:t>CROF Model Pillars</w:t>
            </w:r>
          </w:p>
        </w:tc>
        <w:tc>
          <w:tcPr>
            <w:tcW w:w="0" w:type="auto"/>
          </w:tcPr>
          <w:p w14:paraId="78AEE885" w14:textId="77777777" w:rsidR="000510FD" w:rsidRPr="009A67AE" w:rsidRDefault="000510FD" w:rsidP="00EB5994">
            <w:pPr>
              <w:jc w:val="both"/>
              <w:rPr>
                <w:b/>
                <w:bCs/>
              </w:rPr>
            </w:pPr>
            <w:r w:rsidRPr="009A67AE">
              <w:rPr>
                <w:b/>
                <w:bCs/>
              </w:rPr>
              <w:t>Functional Model</w:t>
            </w:r>
          </w:p>
        </w:tc>
        <w:tc>
          <w:tcPr>
            <w:tcW w:w="0" w:type="auto"/>
          </w:tcPr>
          <w:p w14:paraId="691B38FD" w14:textId="77777777" w:rsidR="000510FD" w:rsidRPr="009A67AE" w:rsidRDefault="000510FD" w:rsidP="00EB5994">
            <w:pPr>
              <w:jc w:val="both"/>
              <w:rPr>
                <w:b/>
                <w:bCs/>
              </w:rPr>
            </w:pPr>
            <w:r w:rsidRPr="009A67AE">
              <w:rPr>
                <w:b/>
                <w:bCs/>
              </w:rPr>
              <w:t>Answer</w:t>
            </w:r>
          </w:p>
        </w:tc>
      </w:tr>
      <w:tr w:rsidR="000510FD" w14:paraId="2C26ABF8" w14:textId="77777777" w:rsidTr="0090343A">
        <w:tc>
          <w:tcPr>
            <w:tcW w:w="0" w:type="auto"/>
          </w:tcPr>
          <w:p w14:paraId="70C132B0" w14:textId="77777777" w:rsidR="000510FD" w:rsidRPr="00B9304B" w:rsidRDefault="000510FD" w:rsidP="002104DC">
            <w:pPr>
              <w:pStyle w:val="ListParagraph"/>
              <w:numPr>
                <w:ilvl w:val="0"/>
                <w:numId w:val="29"/>
              </w:numPr>
              <w:ind w:left="169" w:hanging="169"/>
              <w:jc w:val="both"/>
              <w:rPr>
                <w:lang w:val="en-IE"/>
              </w:rPr>
            </w:pPr>
            <w:r>
              <w:rPr>
                <w:lang w:val="en-US"/>
              </w:rPr>
              <w:t>Data Streaming and Models</w:t>
            </w:r>
          </w:p>
          <w:p w14:paraId="3EC28AE4" w14:textId="77777777" w:rsidR="000510FD" w:rsidRPr="00B72A27" w:rsidRDefault="000510FD" w:rsidP="002104DC">
            <w:pPr>
              <w:pStyle w:val="ListParagraph"/>
              <w:numPr>
                <w:ilvl w:val="0"/>
                <w:numId w:val="29"/>
              </w:numPr>
              <w:ind w:left="169" w:hanging="169"/>
              <w:jc w:val="both"/>
              <w:rPr>
                <w:lang w:val="en-IE"/>
              </w:rPr>
            </w:pPr>
            <w:r>
              <w:rPr>
                <w:lang w:val="en-US"/>
              </w:rPr>
              <w:t>EMS / SCADA</w:t>
            </w:r>
          </w:p>
          <w:p w14:paraId="48571788" w14:textId="77777777" w:rsidR="000510FD" w:rsidRPr="00B9304B" w:rsidRDefault="000510FD" w:rsidP="002104DC">
            <w:pPr>
              <w:pStyle w:val="ListParagraph"/>
              <w:numPr>
                <w:ilvl w:val="0"/>
                <w:numId w:val="29"/>
              </w:numPr>
              <w:ind w:left="169" w:hanging="169"/>
              <w:jc w:val="both"/>
              <w:rPr>
                <w:lang w:val="en-IE"/>
              </w:rPr>
            </w:pPr>
            <w:r>
              <w:rPr>
                <w:lang w:val="en-IE"/>
              </w:rPr>
              <w:t>Control Center Tools</w:t>
            </w:r>
          </w:p>
          <w:p w14:paraId="502E99EB" w14:textId="77777777" w:rsidR="000510FD" w:rsidRDefault="000510FD" w:rsidP="00EB5994">
            <w:pPr>
              <w:pStyle w:val="ListParagraph"/>
              <w:ind w:left="169"/>
              <w:jc w:val="both"/>
            </w:pPr>
          </w:p>
        </w:tc>
        <w:tc>
          <w:tcPr>
            <w:tcW w:w="0" w:type="auto"/>
          </w:tcPr>
          <w:p w14:paraId="26D39A39" w14:textId="77777777" w:rsidR="000510FD" w:rsidRDefault="000510FD" w:rsidP="00FE2416">
            <w:pPr>
              <w:pStyle w:val="ListParagraph"/>
              <w:numPr>
                <w:ilvl w:val="0"/>
                <w:numId w:val="29"/>
              </w:numPr>
              <w:ind w:left="280" w:hanging="283"/>
            </w:pPr>
            <w:r>
              <w:t xml:space="preserve">Tools Level - </w:t>
            </w:r>
            <w:r w:rsidRPr="00B72A27">
              <w:t>Congestion Management Tool</w:t>
            </w:r>
          </w:p>
          <w:p w14:paraId="1BE2112C" w14:textId="77777777" w:rsidR="00332E46" w:rsidRDefault="00332E46" w:rsidP="00FE2416">
            <w:pPr>
              <w:pStyle w:val="ListParagraph"/>
              <w:numPr>
                <w:ilvl w:val="0"/>
                <w:numId w:val="29"/>
              </w:numPr>
              <w:spacing w:after="160" w:line="259" w:lineRule="auto"/>
              <w:ind w:left="280" w:hanging="283"/>
            </w:pPr>
            <w:r>
              <w:t xml:space="preserve">Tools Level - </w:t>
            </w:r>
            <w:r w:rsidRPr="00B72A27">
              <w:t>Reserve, Ramping and Flexibility Assessment</w:t>
            </w:r>
          </w:p>
          <w:p w14:paraId="1ED04BFC" w14:textId="2E9FC015" w:rsidR="000510FD" w:rsidRDefault="000510FD" w:rsidP="00FE2416">
            <w:pPr>
              <w:pStyle w:val="ListParagraph"/>
              <w:numPr>
                <w:ilvl w:val="0"/>
                <w:numId w:val="29"/>
              </w:numPr>
              <w:ind w:left="280" w:hanging="283"/>
            </w:pPr>
            <w:r>
              <w:t>Physical Objects Level – All, especially FACTS and generation.</w:t>
            </w:r>
          </w:p>
        </w:tc>
        <w:tc>
          <w:tcPr>
            <w:tcW w:w="0" w:type="auto"/>
          </w:tcPr>
          <w:p w14:paraId="184D57A6" w14:textId="7C754362" w:rsidR="00332E46" w:rsidRPr="00332E46" w:rsidRDefault="00332E46" w:rsidP="00EB5994">
            <w:pPr>
              <w:rPr>
                <w:rFonts w:ascii="Calibri" w:eastAsia="Times New Roman" w:hAnsi="Calibri" w:cs="Calibri"/>
                <w:color w:val="000000"/>
                <w:lang w:val="en-IE" w:eastAsia="en-IE"/>
              </w:rPr>
            </w:pPr>
            <w:r w:rsidRPr="00332E46">
              <w:rPr>
                <w:rFonts w:ascii="Calibri" w:eastAsia="Times New Roman" w:hAnsi="Calibri" w:cs="Calibri"/>
                <w:color w:val="000000"/>
                <w:lang w:val="en-IE" w:eastAsia="en-IE"/>
              </w:rPr>
              <w:t>For this specific</w:t>
            </w:r>
            <w:r w:rsidR="004E3709">
              <w:rPr>
                <w:rFonts w:ascii="Calibri" w:eastAsia="Times New Roman" w:hAnsi="Calibri" w:cs="Calibri"/>
                <w:color w:val="000000"/>
                <w:lang w:val="en-IE" w:eastAsia="en-IE"/>
              </w:rPr>
              <w:t xml:space="preserve"> CROF research roadmap</w:t>
            </w:r>
            <w:r w:rsidRPr="00332E46">
              <w:rPr>
                <w:rFonts w:ascii="Calibri" w:eastAsia="Times New Roman" w:hAnsi="Calibri" w:cs="Calibri"/>
                <w:color w:val="000000"/>
                <w:lang w:val="en-IE" w:eastAsia="en-IE"/>
              </w:rPr>
              <w:t xml:space="preserve"> project, with the question related to the Australian system, this is out of scope, since detailed technical studies of the system or existing studies was not carried out. </w:t>
            </w:r>
          </w:p>
          <w:p w14:paraId="48381FBF" w14:textId="558900B5" w:rsidR="000510FD" w:rsidRDefault="00610667" w:rsidP="00EB5994">
            <w:r w:rsidRPr="00332E46">
              <w:rPr>
                <w:rFonts w:ascii="Calibri" w:eastAsia="Times New Roman" w:hAnsi="Calibri" w:cs="Calibri"/>
                <w:color w:val="000000"/>
                <w:lang w:val="en-IE" w:eastAsia="en-IE"/>
              </w:rPr>
              <w:t>However,</w:t>
            </w:r>
            <w:r w:rsidR="00332E46" w:rsidRPr="00332E46">
              <w:rPr>
                <w:rFonts w:ascii="Calibri" w:eastAsia="Times New Roman" w:hAnsi="Calibri" w:cs="Calibri"/>
                <w:color w:val="000000"/>
                <w:lang w:val="en-IE" w:eastAsia="en-IE"/>
              </w:rPr>
              <w:t xml:space="preserve"> </w:t>
            </w:r>
            <w:r w:rsidR="004E3709">
              <w:rPr>
                <w:rFonts w:ascii="Calibri" w:eastAsia="Times New Roman" w:hAnsi="Calibri" w:cs="Calibri"/>
                <w:color w:val="000000"/>
                <w:lang w:val="en-IE" w:eastAsia="en-IE"/>
              </w:rPr>
              <w:t xml:space="preserve">refer to </w:t>
            </w:r>
            <w:r w:rsidR="00332E46" w:rsidRPr="00332E46">
              <w:rPr>
                <w:rFonts w:ascii="Calibri" w:eastAsia="Times New Roman" w:hAnsi="Calibri" w:cs="Calibri"/>
                <w:color w:val="000000"/>
                <w:lang w:val="en-IE" w:eastAsia="en-IE"/>
              </w:rPr>
              <w:t xml:space="preserve">answers to question e and f. If there are adequate data models and new tool development for ramping, </w:t>
            </w:r>
            <w:r w:rsidRPr="00332E46">
              <w:rPr>
                <w:rFonts w:ascii="Calibri" w:eastAsia="Times New Roman" w:hAnsi="Calibri" w:cs="Calibri"/>
                <w:color w:val="000000"/>
                <w:lang w:val="en-IE" w:eastAsia="en-IE"/>
              </w:rPr>
              <w:t>reserve,</w:t>
            </w:r>
            <w:r w:rsidR="00332E46" w:rsidRPr="00332E46">
              <w:rPr>
                <w:rFonts w:ascii="Calibri" w:eastAsia="Times New Roman" w:hAnsi="Calibri" w:cs="Calibri"/>
                <w:color w:val="000000"/>
                <w:lang w:val="en-IE" w:eastAsia="en-IE"/>
              </w:rPr>
              <w:t xml:space="preserve"> and flexibility</w:t>
            </w:r>
            <w:r w:rsidR="004E3709">
              <w:rPr>
                <w:rFonts w:ascii="Calibri" w:eastAsia="Times New Roman" w:hAnsi="Calibri" w:cs="Calibri"/>
                <w:color w:val="000000"/>
                <w:lang w:val="en-IE" w:eastAsia="en-IE"/>
              </w:rPr>
              <w:t>,</w:t>
            </w:r>
            <w:r w:rsidR="00332E46" w:rsidRPr="00332E46">
              <w:rPr>
                <w:rFonts w:ascii="Calibri" w:eastAsia="Times New Roman" w:hAnsi="Calibri" w:cs="Calibri"/>
                <w:color w:val="000000"/>
                <w:lang w:val="en-IE" w:eastAsia="en-IE"/>
              </w:rPr>
              <w:t xml:space="preserve"> then assessments can be made in real time. Refer to EirGrid Ireland ramping tool</w:t>
            </w:r>
            <w:r w:rsidR="00332E46">
              <w:rPr>
                <w:rFonts w:ascii="Calibri" w:eastAsia="Times New Roman" w:hAnsi="Calibri" w:cs="Calibri"/>
                <w:b/>
                <w:bCs/>
                <w:color w:val="000000"/>
                <w:lang w:val="en-IE" w:eastAsia="en-IE"/>
              </w:rPr>
              <w:t xml:space="preserve">. </w:t>
            </w:r>
          </w:p>
        </w:tc>
      </w:tr>
    </w:tbl>
    <w:p w14:paraId="3DEAAD1A" w14:textId="77777777" w:rsidR="00F12FF5" w:rsidRDefault="00F12FF5" w:rsidP="0008589D">
      <w:pPr>
        <w:pStyle w:val="Caption"/>
      </w:pPr>
    </w:p>
    <w:p w14:paraId="309CA990" w14:textId="2A1E0E77" w:rsidR="00F12FF5" w:rsidRDefault="00F12FF5" w:rsidP="0008589D">
      <w:pPr>
        <w:pStyle w:val="Caption"/>
      </w:pPr>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11</w:t>
      </w:r>
      <w:r>
        <w:fldChar w:fldCharType="end"/>
      </w:r>
      <w:r>
        <w:t xml:space="preserve"> Response to research question h.</w:t>
      </w:r>
    </w:p>
    <w:tbl>
      <w:tblPr>
        <w:tblStyle w:val="TableGrid"/>
        <w:tblW w:w="0" w:type="auto"/>
        <w:tblLook w:val="04A0" w:firstRow="1" w:lastRow="0" w:firstColumn="1" w:lastColumn="0" w:noHBand="0" w:noVBand="1"/>
      </w:tblPr>
      <w:tblGrid>
        <w:gridCol w:w="3195"/>
        <w:gridCol w:w="3355"/>
        <w:gridCol w:w="7398"/>
      </w:tblGrid>
      <w:tr w:rsidR="00F12FF5" w14:paraId="7B8669AB" w14:textId="77777777" w:rsidTr="0090343A">
        <w:trPr>
          <w:tblHeader/>
        </w:trPr>
        <w:tc>
          <w:tcPr>
            <w:tcW w:w="0" w:type="auto"/>
            <w:gridSpan w:val="3"/>
          </w:tcPr>
          <w:p w14:paraId="0521C4C5" w14:textId="2B3A62EF" w:rsidR="00F12FF5" w:rsidRPr="00B72A27" w:rsidRDefault="00F12FF5" w:rsidP="00EB5994">
            <w:pPr>
              <w:jc w:val="both"/>
              <w:rPr>
                <w:b/>
                <w:bCs/>
              </w:rPr>
            </w:pPr>
            <w:r w:rsidRPr="00B508A7">
              <w:rPr>
                <w:rFonts w:ascii="Calibri" w:eastAsia="Times New Roman" w:hAnsi="Calibri" w:cs="Calibri"/>
                <w:b/>
                <w:bCs/>
                <w:color w:val="0043C8" w:themeColor="text2"/>
                <w:lang w:val="en-IE" w:eastAsia="en-IE"/>
              </w:rPr>
              <w:t>h. How do control rooms address uncertainties in weather conditions that impact loads and renewable energy output, both as a capacity resource and for ramping? How can probabilistic forecasting techniques be better incorporated into real-time operations?</w:t>
            </w:r>
          </w:p>
        </w:tc>
      </w:tr>
      <w:tr w:rsidR="00F12FF5" w14:paraId="01D62FD7" w14:textId="77777777" w:rsidTr="0090343A">
        <w:tc>
          <w:tcPr>
            <w:tcW w:w="0" w:type="auto"/>
          </w:tcPr>
          <w:p w14:paraId="6E90B67C" w14:textId="77777777" w:rsidR="00F12FF5" w:rsidRPr="009A67AE" w:rsidRDefault="00F12FF5" w:rsidP="00EB5994">
            <w:pPr>
              <w:jc w:val="both"/>
              <w:rPr>
                <w:b/>
                <w:bCs/>
              </w:rPr>
            </w:pPr>
            <w:r w:rsidRPr="009A67AE">
              <w:rPr>
                <w:b/>
                <w:bCs/>
              </w:rPr>
              <w:t>CROF Model Pillars</w:t>
            </w:r>
          </w:p>
        </w:tc>
        <w:tc>
          <w:tcPr>
            <w:tcW w:w="0" w:type="auto"/>
          </w:tcPr>
          <w:p w14:paraId="40B5AC82" w14:textId="77777777" w:rsidR="00F12FF5" w:rsidRPr="009A67AE" w:rsidRDefault="00F12FF5" w:rsidP="00EB5994">
            <w:pPr>
              <w:jc w:val="both"/>
              <w:rPr>
                <w:b/>
                <w:bCs/>
              </w:rPr>
            </w:pPr>
            <w:r w:rsidRPr="009A67AE">
              <w:rPr>
                <w:b/>
                <w:bCs/>
              </w:rPr>
              <w:t>Functional Model</w:t>
            </w:r>
          </w:p>
        </w:tc>
        <w:tc>
          <w:tcPr>
            <w:tcW w:w="0" w:type="auto"/>
          </w:tcPr>
          <w:p w14:paraId="14A7BBA4" w14:textId="77777777" w:rsidR="00F12FF5" w:rsidRPr="009A67AE" w:rsidRDefault="00F12FF5" w:rsidP="00EB5994">
            <w:pPr>
              <w:jc w:val="both"/>
              <w:rPr>
                <w:b/>
                <w:bCs/>
              </w:rPr>
            </w:pPr>
            <w:r w:rsidRPr="009A67AE">
              <w:rPr>
                <w:b/>
                <w:bCs/>
              </w:rPr>
              <w:t>Answer</w:t>
            </w:r>
          </w:p>
        </w:tc>
      </w:tr>
      <w:tr w:rsidR="00F12FF5" w14:paraId="5E9194AA" w14:textId="77777777" w:rsidTr="0090343A">
        <w:tc>
          <w:tcPr>
            <w:tcW w:w="0" w:type="auto"/>
          </w:tcPr>
          <w:p w14:paraId="10F5F37F" w14:textId="77777777" w:rsidR="00F12FF5" w:rsidRPr="00B9304B" w:rsidRDefault="00F12FF5" w:rsidP="00FE2416">
            <w:pPr>
              <w:pStyle w:val="ListParagraph"/>
              <w:numPr>
                <w:ilvl w:val="0"/>
                <w:numId w:val="29"/>
              </w:numPr>
              <w:ind w:left="169" w:hanging="169"/>
              <w:rPr>
                <w:lang w:val="en-IE"/>
              </w:rPr>
            </w:pPr>
            <w:r>
              <w:rPr>
                <w:lang w:val="en-US"/>
              </w:rPr>
              <w:t>Data Streaming and Models</w:t>
            </w:r>
          </w:p>
          <w:p w14:paraId="468AFEF1" w14:textId="77777777" w:rsidR="00F12FF5" w:rsidRPr="00B72A27" w:rsidRDefault="00F12FF5" w:rsidP="00FE2416">
            <w:pPr>
              <w:pStyle w:val="ListParagraph"/>
              <w:numPr>
                <w:ilvl w:val="0"/>
                <w:numId w:val="29"/>
              </w:numPr>
              <w:ind w:left="169" w:hanging="169"/>
              <w:rPr>
                <w:lang w:val="en-IE"/>
              </w:rPr>
            </w:pPr>
            <w:r>
              <w:rPr>
                <w:lang w:val="en-US"/>
              </w:rPr>
              <w:t>EMS / SCADA</w:t>
            </w:r>
          </w:p>
          <w:p w14:paraId="5D63500C" w14:textId="77708A31" w:rsidR="00F12FF5" w:rsidRDefault="00F12FF5" w:rsidP="00FE2416">
            <w:pPr>
              <w:pStyle w:val="ListParagraph"/>
              <w:numPr>
                <w:ilvl w:val="0"/>
                <w:numId w:val="29"/>
              </w:numPr>
              <w:ind w:left="169" w:hanging="169"/>
              <w:rPr>
                <w:lang w:val="en-IE"/>
              </w:rPr>
            </w:pPr>
            <w:r>
              <w:rPr>
                <w:lang w:val="en-IE"/>
              </w:rPr>
              <w:t>Control Center Tools</w:t>
            </w:r>
          </w:p>
          <w:p w14:paraId="3372834C" w14:textId="66AFBE60" w:rsidR="00F7672A" w:rsidRDefault="00F7672A" w:rsidP="00FE2416">
            <w:pPr>
              <w:pStyle w:val="ListParagraph"/>
              <w:numPr>
                <w:ilvl w:val="0"/>
                <w:numId w:val="29"/>
              </w:numPr>
              <w:ind w:left="169" w:hanging="169"/>
              <w:rPr>
                <w:lang w:val="en-IE"/>
              </w:rPr>
            </w:pPr>
            <w:r>
              <w:rPr>
                <w:lang w:val="en-IE"/>
              </w:rPr>
              <w:t>Operations Planning Support Tools</w:t>
            </w:r>
          </w:p>
          <w:p w14:paraId="77A4159C" w14:textId="77777777" w:rsidR="00F12FF5" w:rsidRPr="00F12FF5" w:rsidRDefault="00F12FF5" w:rsidP="00FE2416">
            <w:pPr>
              <w:pStyle w:val="ListParagraph"/>
              <w:numPr>
                <w:ilvl w:val="0"/>
                <w:numId w:val="29"/>
              </w:numPr>
              <w:ind w:left="169" w:hanging="169"/>
              <w:rPr>
                <w:lang w:val="en-IE"/>
              </w:rPr>
            </w:pPr>
            <w:r w:rsidRPr="00F12FF5">
              <w:rPr>
                <w:lang w:val="en-US"/>
              </w:rPr>
              <w:t>System Control, User Interfaces &amp; Data Visualisation</w:t>
            </w:r>
          </w:p>
          <w:p w14:paraId="5979F421" w14:textId="609F4A93" w:rsidR="00F12FF5" w:rsidRPr="00F7672A" w:rsidRDefault="00F12FF5" w:rsidP="00FE2416">
            <w:pPr>
              <w:pStyle w:val="ListParagraph"/>
              <w:numPr>
                <w:ilvl w:val="0"/>
                <w:numId w:val="29"/>
              </w:numPr>
              <w:ind w:left="169" w:hanging="169"/>
              <w:rPr>
                <w:lang w:val="en-IE"/>
              </w:rPr>
            </w:pPr>
            <w:r w:rsidRPr="00F12FF5">
              <w:rPr>
                <w:lang w:val="en-US"/>
              </w:rPr>
              <w:t>Operator Situational Awareness Optimisation and Decision Support Framework</w:t>
            </w:r>
          </w:p>
          <w:p w14:paraId="59FCC6D6" w14:textId="1C24584C" w:rsidR="00F7672A" w:rsidRPr="00F12FF5" w:rsidRDefault="00F7672A" w:rsidP="00FE2416">
            <w:pPr>
              <w:pStyle w:val="ListParagraph"/>
              <w:numPr>
                <w:ilvl w:val="0"/>
                <w:numId w:val="29"/>
              </w:numPr>
              <w:ind w:left="169" w:hanging="169"/>
              <w:rPr>
                <w:lang w:val="en-IE"/>
              </w:rPr>
            </w:pPr>
            <w:r>
              <w:rPr>
                <w:lang w:val="en-US"/>
              </w:rPr>
              <w:t>Operator Training</w:t>
            </w:r>
          </w:p>
          <w:p w14:paraId="205E7ADF" w14:textId="77777777" w:rsidR="00F12FF5" w:rsidRPr="00B9304B" w:rsidRDefault="00F12FF5" w:rsidP="00F12FF5">
            <w:pPr>
              <w:pStyle w:val="ListParagraph"/>
              <w:ind w:left="169"/>
              <w:jc w:val="both"/>
              <w:rPr>
                <w:lang w:val="en-IE"/>
              </w:rPr>
            </w:pPr>
          </w:p>
          <w:p w14:paraId="4602B6CC" w14:textId="77777777" w:rsidR="00F12FF5" w:rsidRDefault="00F12FF5" w:rsidP="00F12FF5">
            <w:pPr>
              <w:pStyle w:val="ListParagraph"/>
              <w:ind w:left="169"/>
              <w:jc w:val="both"/>
            </w:pPr>
          </w:p>
        </w:tc>
        <w:tc>
          <w:tcPr>
            <w:tcW w:w="0" w:type="auto"/>
          </w:tcPr>
          <w:p w14:paraId="5E4A6D9D" w14:textId="77777777" w:rsidR="00F12FF5" w:rsidRDefault="00F12FF5" w:rsidP="00FE2416">
            <w:pPr>
              <w:pStyle w:val="ListParagraph"/>
              <w:numPr>
                <w:ilvl w:val="0"/>
                <w:numId w:val="29"/>
              </w:numPr>
              <w:spacing w:after="160" w:line="259" w:lineRule="auto"/>
              <w:ind w:left="280" w:hanging="283"/>
            </w:pPr>
            <w:r>
              <w:t xml:space="preserve">Tools Level - </w:t>
            </w:r>
            <w:r w:rsidRPr="00B72A27">
              <w:t>Renewable Energy Forecasting</w:t>
            </w:r>
          </w:p>
          <w:p w14:paraId="685C13F2" w14:textId="639F959B" w:rsidR="00F12FF5" w:rsidRDefault="00F12FF5" w:rsidP="00FE2416">
            <w:pPr>
              <w:pStyle w:val="ListParagraph"/>
              <w:numPr>
                <w:ilvl w:val="0"/>
                <w:numId w:val="29"/>
              </w:numPr>
              <w:spacing w:after="160" w:line="259" w:lineRule="auto"/>
              <w:ind w:left="280" w:hanging="283"/>
            </w:pPr>
            <w:r>
              <w:t xml:space="preserve">Tools Level – Demand </w:t>
            </w:r>
            <w:r w:rsidRPr="00B72A27">
              <w:t>Forecasting</w:t>
            </w:r>
          </w:p>
          <w:p w14:paraId="77B0CFBD" w14:textId="553B6BB3" w:rsidR="00F7672A" w:rsidRDefault="00F7672A" w:rsidP="00FE2416">
            <w:pPr>
              <w:pStyle w:val="ListParagraph"/>
              <w:numPr>
                <w:ilvl w:val="0"/>
                <w:numId w:val="29"/>
              </w:numPr>
              <w:spacing w:after="160" w:line="259" w:lineRule="auto"/>
              <w:ind w:left="280" w:hanging="283"/>
            </w:pPr>
            <w:r>
              <w:t xml:space="preserve">Tools Level - </w:t>
            </w:r>
            <w:r w:rsidRPr="00B72A27">
              <w:t>Reserve, Ramping and Flexibility Assessment</w:t>
            </w:r>
          </w:p>
          <w:p w14:paraId="7CFE244A" w14:textId="7BB0C2EC" w:rsidR="00F12FF5" w:rsidRDefault="00F12FF5" w:rsidP="00FE2416">
            <w:pPr>
              <w:pStyle w:val="ListParagraph"/>
              <w:numPr>
                <w:ilvl w:val="0"/>
                <w:numId w:val="29"/>
              </w:numPr>
              <w:ind w:left="280" w:hanging="283"/>
            </w:pPr>
            <w:r>
              <w:t xml:space="preserve">Physical Objects – All </w:t>
            </w:r>
            <w:r w:rsidR="00610667">
              <w:t>special</w:t>
            </w:r>
            <w:r>
              <w:t xml:space="preserve"> customer demand data, data from generation sources</w:t>
            </w:r>
          </w:p>
        </w:tc>
        <w:tc>
          <w:tcPr>
            <w:tcW w:w="0" w:type="auto"/>
          </w:tcPr>
          <w:p w14:paraId="2AD6812A" w14:textId="4336C5D0" w:rsidR="00F7672A" w:rsidRDefault="00F12FF5" w:rsidP="002104DC">
            <w:pPr>
              <w:pStyle w:val="ListParagraph"/>
              <w:numPr>
                <w:ilvl w:val="0"/>
                <w:numId w:val="22"/>
              </w:numPr>
              <w:spacing w:after="160" w:line="259" w:lineRule="auto"/>
              <w:ind w:left="178" w:hanging="142"/>
              <w:rPr>
                <w:rFonts w:ascii="Calibri" w:eastAsia="Times New Roman" w:hAnsi="Calibri" w:cs="Calibri"/>
                <w:color w:val="000000"/>
                <w:lang w:val="en-IE" w:eastAsia="en-IE"/>
              </w:rPr>
            </w:pPr>
            <w:r w:rsidRPr="00653A30">
              <w:rPr>
                <w:rFonts w:ascii="Calibri" w:eastAsia="Times New Roman" w:hAnsi="Calibri" w:cs="Calibri"/>
                <w:color w:val="000000"/>
                <w:lang w:val="en-IE" w:eastAsia="en-IE"/>
              </w:rPr>
              <w:t>Through the functional model identify the data sources that are uncertain (weather, demand, renewables</w:t>
            </w:r>
            <w:r w:rsidR="00F7672A">
              <w:rPr>
                <w:rFonts w:ascii="Calibri" w:eastAsia="Times New Roman" w:hAnsi="Calibri" w:cs="Calibri"/>
                <w:color w:val="000000"/>
                <w:lang w:val="en-IE" w:eastAsia="en-IE"/>
              </w:rPr>
              <w:t>, plant outages</w:t>
            </w:r>
            <w:r w:rsidRPr="00653A30">
              <w:rPr>
                <w:rFonts w:ascii="Calibri" w:eastAsia="Times New Roman" w:hAnsi="Calibri" w:cs="Calibri"/>
                <w:color w:val="000000"/>
                <w:lang w:val="en-IE" w:eastAsia="en-IE"/>
              </w:rPr>
              <w:t xml:space="preserve">) </w:t>
            </w:r>
          </w:p>
          <w:p w14:paraId="4BD79387" w14:textId="74A0A2C1" w:rsidR="00F12FF5" w:rsidRDefault="00F7672A" w:rsidP="002104DC">
            <w:pPr>
              <w:pStyle w:val="ListParagraph"/>
              <w:numPr>
                <w:ilvl w:val="0"/>
                <w:numId w:val="22"/>
              </w:numPr>
              <w:spacing w:after="160" w:line="259" w:lineRule="auto"/>
              <w:ind w:left="178" w:hanging="142"/>
              <w:rPr>
                <w:rFonts w:ascii="Calibri" w:eastAsia="Times New Roman" w:hAnsi="Calibri" w:cs="Calibri"/>
                <w:color w:val="000000"/>
                <w:lang w:val="en-IE" w:eastAsia="en-IE"/>
              </w:rPr>
            </w:pPr>
            <w:r>
              <w:rPr>
                <w:rFonts w:ascii="Calibri" w:eastAsia="Times New Roman" w:hAnsi="Calibri" w:cs="Calibri"/>
                <w:color w:val="000000"/>
                <w:lang w:val="en-IE" w:eastAsia="en-IE"/>
              </w:rPr>
              <w:t>I</w:t>
            </w:r>
            <w:r w:rsidR="00F12FF5" w:rsidRPr="00653A30">
              <w:rPr>
                <w:rFonts w:ascii="Calibri" w:eastAsia="Times New Roman" w:hAnsi="Calibri" w:cs="Calibri"/>
                <w:color w:val="000000"/>
                <w:lang w:val="en-IE" w:eastAsia="en-IE"/>
              </w:rPr>
              <w:t xml:space="preserve">dentify the control room </w:t>
            </w:r>
            <w:r>
              <w:rPr>
                <w:rFonts w:ascii="Calibri" w:eastAsia="Times New Roman" w:hAnsi="Calibri" w:cs="Calibri"/>
                <w:color w:val="000000"/>
                <w:lang w:val="en-IE" w:eastAsia="en-IE"/>
              </w:rPr>
              <w:t xml:space="preserve">and operations planning/support </w:t>
            </w:r>
            <w:r w:rsidR="00F12FF5" w:rsidRPr="00653A30">
              <w:rPr>
                <w:rFonts w:ascii="Calibri" w:eastAsia="Times New Roman" w:hAnsi="Calibri" w:cs="Calibri"/>
                <w:color w:val="000000"/>
                <w:lang w:val="en-IE" w:eastAsia="en-IE"/>
              </w:rPr>
              <w:t xml:space="preserve">tools that utilise these variable data sources and implement a process to track accuracy of the forecasts over a time period. </w:t>
            </w:r>
            <w:r>
              <w:rPr>
                <w:rFonts w:ascii="Calibri" w:eastAsia="Times New Roman" w:hAnsi="Calibri" w:cs="Calibri"/>
                <w:color w:val="000000"/>
                <w:lang w:val="en-IE" w:eastAsia="en-IE"/>
              </w:rPr>
              <w:t xml:space="preserve">Demand and RES forecasts are easy examples of this. </w:t>
            </w:r>
          </w:p>
          <w:p w14:paraId="28437FC8" w14:textId="45BFC8F6" w:rsidR="00F12FF5" w:rsidRDefault="00F12FF5" w:rsidP="002104DC">
            <w:pPr>
              <w:pStyle w:val="ListParagraph"/>
              <w:numPr>
                <w:ilvl w:val="0"/>
                <w:numId w:val="22"/>
              </w:numPr>
              <w:spacing w:after="160" w:line="259" w:lineRule="auto"/>
              <w:ind w:left="178" w:hanging="142"/>
              <w:rPr>
                <w:rFonts w:ascii="Calibri" w:eastAsia="Times New Roman" w:hAnsi="Calibri" w:cs="Calibri"/>
                <w:color w:val="000000"/>
                <w:lang w:val="en-IE" w:eastAsia="en-IE"/>
              </w:rPr>
            </w:pPr>
            <w:r w:rsidRPr="00653A30">
              <w:rPr>
                <w:rFonts w:ascii="Calibri" w:eastAsia="Times New Roman" w:hAnsi="Calibri" w:cs="Calibri"/>
                <w:color w:val="000000"/>
                <w:lang w:val="en-IE" w:eastAsia="en-IE"/>
              </w:rPr>
              <w:t>Understand forecast inaccuracy, why and when it occurs.</w:t>
            </w:r>
            <w:r w:rsidR="00F7672A">
              <w:rPr>
                <w:rFonts w:ascii="Calibri" w:eastAsia="Times New Roman" w:hAnsi="Calibri" w:cs="Calibri"/>
                <w:color w:val="000000"/>
                <w:lang w:val="en-IE" w:eastAsia="en-IE"/>
              </w:rPr>
              <w:t xml:space="preserve"> Introduce confidence on forecasts based on previous accuracy. </w:t>
            </w:r>
            <w:r w:rsidRPr="00653A30">
              <w:rPr>
                <w:rFonts w:ascii="Calibri" w:eastAsia="Times New Roman" w:hAnsi="Calibri" w:cs="Calibri"/>
                <w:color w:val="000000"/>
                <w:lang w:val="en-IE" w:eastAsia="en-IE"/>
              </w:rPr>
              <w:t xml:space="preserve">  </w:t>
            </w:r>
          </w:p>
          <w:p w14:paraId="4089D80C" w14:textId="15CC8C8E" w:rsidR="00F12FF5" w:rsidRPr="00653A30" w:rsidRDefault="00F12FF5" w:rsidP="002104DC">
            <w:pPr>
              <w:pStyle w:val="ListParagraph"/>
              <w:numPr>
                <w:ilvl w:val="0"/>
                <w:numId w:val="22"/>
              </w:numPr>
              <w:spacing w:after="160" w:line="259" w:lineRule="auto"/>
              <w:ind w:left="178" w:hanging="142"/>
              <w:rPr>
                <w:rFonts w:ascii="Calibri" w:eastAsia="Times New Roman" w:hAnsi="Calibri" w:cs="Calibri"/>
                <w:color w:val="000000"/>
                <w:lang w:val="en-IE" w:eastAsia="en-IE"/>
              </w:rPr>
            </w:pPr>
            <w:r w:rsidRPr="00653A30">
              <w:rPr>
                <w:rFonts w:ascii="Calibri" w:eastAsia="Times New Roman" w:hAnsi="Calibri" w:cs="Calibri"/>
                <w:color w:val="000000"/>
                <w:lang w:val="en-IE" w:eastAsia="en-IE"/>
              </w:rPr>
              <w:t>If forecasts are externally provided</w:t>
            </w:r>
            <w:r w:rsidR="004E3709">
              <w:rPr>
                <w:rFonts w:ascii="Calibri" w:eastAsia="Times New Roman" w:hAnsi="Calibri" w:cs="Calibri"/>
                <w:color w:val="000000"/>
                <w:lang w:val="en-IE" w:eastAsia="en-IE"/>
              </w:rPr>
              <w:t>,</w:t>
            </w:r>
            <w:r w:rsidRPr="00653A30">
              <w:rPr>
                <w:rFonts w:ascii="Calibri" w:eastAsia="Times New Roman" w:hAnsi="Calibri" w:cs="Calibri"/>
                <w:color w:val="000000"/>
                <w:lang w:val="en-IE" w:eastAsia="en-IE"/>
              </w:rPr>
              <w:t xml:space="preserve"> incentivise vendors on precise accuracy metrics based on long term analysis. </w:t>
            </w:r>
          </w:p>
          <w:p w14:paraId="03322DA3" w14:textId="6FCD993D" w:rsidR="00F12FF5" w:rsidRPr="00653A30" w:rsidRDefault="00F12FF5" w:rsidP="002104DC">
            <w:pPr>
              <w:pStyle w:val="ListParagraph"/>
              <w:numPr>
                <w:ilvl w:val="0"/>
                <w:numId w:val="22"/>
              </w:numPr>
              <w:spacing w:after="160" w:line="259" w:lineRule="auto"/>
              <w:ind w:left="178" w:hanging="142"/>
              <w:rPr>
                <w:rFonts w:ascii="Calibri" w:eastAsia="Times New Roman" w:hAnsi="Calibri" w:cs="Calibri"/>
                <w:color w:val="000000"/>
                <w:lang w:val="en-IE" w:eastAsia="en-IE"/>
              </w:rPr>
            </w:pPr>
            <w:r w:rsidRPr="00653A30">
              <w:rPr>
                <w:rFonts w:ascii="Calibri" w:eastAsia="Times New Roman" w:hAnsi="Calibri" w:cs="Calibri"/>
                <w:color w:val="000000"/>
                <w:lang w:val="en-IE" w:eastAsia="en-IE"/>
              </w:rPr>
              <w:t xml:space="preserve">Build probabilistic ranges into </w:t>
            </w:r>
            <w:r w:rsidR="00F7672A">
              <w:rPr>
                <w:rFonts w:ascii="Calibri" w:eastAsia="Times New Roman" w:hAnsi="Calibri" w:cs="Calibri"/>
                <w:color w:val="000000"/>
                <w:lang w:val="en-IE" w:eastAsia="en-IE"/>
              </w:rPr>
              <w:t xml:space="preserve">forecast information being fed to control room </w:t>
            </w:r>
            <w:r w:rsidRPr="00653A30">
              <w:rPr>
                <w:rFonts w:ascii="Calibri" w:eastAsia="Times New Roman" w:hAnsi="Calibri" w:cs="Calibri"/>
                <w:color w:val="000000"/>
                <w:lang w:val="en-IE" w:eastAsia="en-IE"/>
              </w:rPr>
              <w:t xml:space="preserve">tools where possible. </w:t>
            </w:r>
          </w:p>
          <w:p w14:paraId="370D818F" w14:textId="7C4CBE1B" w:rsidR="00F12FF5" w:rsidRDefault="00F12FF5" w:rsidP="002104DC">
            <w:pPr>
              <w:pStyle w:val="ListParagraph"/>
              <w:numPr>
                <w:ilvl w:val="0"/>
                <w:numId w:val="22"/>
              </w:numPr>
              <w:spacing w:after="160" w:line="259" w:lineRule="auto"/>
              <w:ind w:left="178" w:hanging="142"/>
              <w:rPr>
                <w:rFonts w:ascii="Calibri" w:eastAsia="Times New Roman" w:hAnsi="Calibri" w:cs="Calibri"/>
                <w:color w:val="000000"/>
                <w:lang w:val="en-IE" w:eastAsia="en-IE"/>
              </w:rPr>
            </w:pPr>
            <w:r w:rsidRPr="00653A30">
              <w:rPr>
                <w:rFonts w:ascii="Calibri" w:eastAsia="Times New Roman" w:hAnsi="Calibri" w:cs="Calibri"/>
                <w:color w:val="000000"/>
                <w:lang w:val="en-IE" w:eastAsia="en-IE"/>
              </w:rPr>
              <w:t>Develop a probabilistic operations framework around contingency and congestion management, building on existing risk based contingency evaluation in Australian system</w:t>
            </w:r>
            <w:r w:rsidR="00F7672A">
              <w:rPr>
                <w:rFonts w:ascii="Calibri" w:eastAsia="Times New Roman" w:hAnsi="Calibri" w:cs="Calibri"/>
                <w:color w:val="000000"/>
                <w:lang w:val="en-IE" w:eastAsia="en-IE"/>
              </w:rPr>
              <w:t xml:space="preserve"> and existing research in Europe. </w:t>
            </w:r>
          </w:p>
          <w:p w14:paraId="26CE975D" w14:textId="7272285C" w:rsidR="00F12FF5" w:rsidRDefault="00F12FF5" w:rsidP="00B508A7">
            <w:pPr>
              <w:pStyle w:val="ListParagraph"/>
              <w:numPr>
                <w:ilvl w:val="0"/>
                <w:numId w:val="22"/>
              </w:numPr>
              <w:spacing w:after="160" w:line="259" w:lineRule="auto"/>
              <w:ind w:left="178" w:hanging="142"/>
            </w:pPr>
            <w:r w:rsidRPr="00653A30">
              <w:rPr>
                <w:rFonts w:ascii="Calibri" w:eastAsia="Times New Roman" w:hAnsi="Calibri" w:cs="Calibri"/>
                <w:color w:val="000000"/>
                <w:lang w:val="en-IE" w:eastAsia="en-IE"/>
              </w:rPr>
              <w:t>Train operators on assessing risk in forecasts</w:t>
            </w:r>
            <w:r w:rsidR="00F7672A">
              <w:rPr>
                <w:rFonts w:ascii="Calibri" w:eastAsia="Times New Roman" w:hAnsi="Calibri" w:cs="Calibri"/>
                <w:color w:val="000000"/>
                <w:lang w:val="en-IE" w:eastAsia="en-IE"/>
              </w:rPr>
              <w:t xml:space="preserve"> and real time information. </w:t>
            </w:r>
            <w:r>
              <w:rPr>
                <w:rFonts w:ascii="Calibri" w:eastAsia="Times New Roman" w:hAnsi="Calibri" w:cs="Calibri"/>
                <w:color w:val="000000"/>
                <w:lang w:val="en-IE" w:eastAsia="en-IE"/>
              </w:rPr>
              <w:t xml:space="preserve"> </w:t>
            </w:r>
          </w:p>
        </w:tc>
      </w:tr>
    </w:tbl>
    <w:p w14:paraId="7A35DD0A" w14:textId="414816F1" w:rsidR="00F7672A" w:rsidRDefault="00F7672A" w:rsidP="0008589D">
      <w:pPr>
        <w:pStyle w:val="Caption"/>
      </w:pPr>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12</w:t>
      </w:r>
      <w:r>
        <w:fldChar w:fldCharType="end"/>
      </w:r>
      <w:r>
        <w:t xml:space="preserve"> Response to research question i.</w:t>
      </w:r>
    </w:p>
    <w:tbl>
      <w:tblPr>
        <w:tblStyle w:val="TableGrid"/>
        <w:tblW w:w="0" w:type="auto"/>
        <w:tblLook w:val="04A0" w:firstRow="1" w:lastRow="0" w:firstColumn="1" w:lastColumn="0" w:noHBand="0" w:noVBand="1"/>
      </w:tblPr>
      <w:tblGrid>
        <w:gridCol w:w="3256"/>
        <w:gridCol w:w="3402"/>
        <w:gridCol w:w="7290"/>
      </w:tblGrid>
      <w:tr w:rsidR="00F7672A" w14:paraId="2E7CF0FF" w14:textId="77777777" w:rsidTr="0090343A">
        <w:trPr>
          <w:tblHeader/>
        </w:trPr>
        <w:tc>
          <w:tcPr>
            <w:tcW w:w="0" w:type="auto"/>
            <w:gridSpan w:val="3"/>
          </w:tcPr>
          <w:p w14:paraId="7F6DB31A" w14:textId="662B8682" w:rsidR="00F7672A" w:rsidRPr="00B72A27" w:rsidRDefault="00F7672A" w:rsidP="00EB5994">
            <w:pPr>
              <w:jc w:val="both"/>
              <w:rPr>
                <w:b/>
                <w:bCs/>
              </w:rPr>
            </w:pPr>
            <w:r w:rsidRPr="00B508A7">
              <w:rPr>
                <w:rFonts w:ascii="Calibri" w:eastAsia="Times New Roman" w:hAnsi="Calibri" w:cs="Calibri"/>
                <w:b/>
                <w:bCs/>
                <w:color w:val="0043C8" w:themeColor="text2"/>
                <w:lang w:val="en-IE" w:eastAsia="en-IE"/>
              </w:rPr>
              <w:t>i. How can data be best utilized to ensure system operations include the ability to detect and mitigate a range of uncertain disturbances?</w:t>
            </w:r>
          </w:p>
        </w:tc>
      </w:tr>
      <w:tr w:rsidR="00F7672A" w14:paraId="530567D3" w14:textId="77777777" w:rsidTr="00B508A7">
        <w:tc>
          <w:tcPr>
            <w:tcW w:w="3256" w:type="dxa"/>
          </w:tcPr>
          <w:p w14:paraId="0A36268E" w14:textId="77777777" w:rsidR="00F7672A" w:rsidRPr="009A67AE" w:rsidRDefault="00F7672A" w:rsidP="00EB5994">
            <w:pPr>
              <w:jc w:val="both"/>
              <w:rPr>
                <w:b/>
                <w:bCs/>
              </w:rPr>
            </w:pPr>
            <w:r w:rsidRPr="009A67AE">
              <w:rPr>
                <w:b/>
                <w:bCs/>
              </w:rPr>
              <w:t>CROF Model Pillars</w:t>
            </w:r>
          </w:p>
        </w:tc>
        <w:tc>
          <w:tcPr>
            <w:tcW w:w="3402" w:type="dxa"/>
          </w:tcPr>
          <w:p w14:paraId="5A71C6BD" w14:textId="77777777" w:rsidR="00F7672A" w:rsidRPr="009A67AE" w:rsidRDefault="00F7672A" w:rsidP="00EB5994">
            <w:pPr>
              <w:jc w:val="both"/>
              <w:rPr>
                <w:b/>
                <w:bCs/>
              </w:rPr>
            </w:pPr>
            <w:r w:rsidRPr="009A67AE">
              <w:rPr>
                <w:b/>
                <w:bCs/>
              </w:rPr>
              <w:t>Functional Model</w:t>
            </w:r>
          </w:p>
        </w:tc>
        <w:tc>
          <w:tcPr>
            <w:tcW w:w="7290" w:type="dxa"/>
          </w:tcPr>
          <w:p w14:paraId="59E2207E" w14:textId="77777777" w:rsidR="00F7672A" w:rsidRPr="009A67AE" w:rsidRDefault="00F7672A" w:rsidP="00EB5994">
            <w:pPr>
              <w:jc w:val="both"/>
              <w:rPr>
                <w:b/>
                <w:bCs/>
              </w:rPr>
            </w:pPr>
            <w:r w:rsidRPr="009A67AE">
              <w:rPr>
                <w:b/>
                <w:bCs/>
              </w:rPr>
              <w:t>Answer</w:t>
            </w:r>
          </w:p>
        </w:tc>
      </w:tr>
      <w:tr w:rsidR="00F7672A" w14:paraId="36377687" w14:textId="77777777" w:rsidTr="00B508A7">
        <w:tc>
          <w:tcPr>
            <w:tcW w:w="3256" w:type="dxa"/>
          </w:tcPr>
          <w:p w14:paraId="116CF2A1" w14:textId="77777777" w:rsidR="00F7672A" w:rsidRPr="00B9304B" w:rsidRDefault="00F7672A" w:rsidP="002104DC">
            <w:pPr>
              <w:pStyle w:val="ListParagraph"/>
              <w:numPr>
                <w:ilvl w:val="0"/>
                <w:numId w:val="29"/>
              </w:numPr>
              <w:ind w:left="169" w:hanging="169"/>
              <w:jc w:val="both"/>
              <w:rPr>
                <w:lang w:val="en-IE"/>
              </w:rPr>
            </w:pPr>
            <w:r>
              <w:rPr>
                <w:lang w:val="en-US"/>
              </w:rPr>
              <w:t>Data Streaming and Models</w:t>
            </w:r>
          </w:p>
          <w:p w14:paraId="1BA4D053" w14:textId="77777777" w:rsidR="00F7672A" w:rsidRPr="00B72A27" w:rsidRDefault="00F7672A" w:rsidP="002104DC">
            <w:pPr>
              <w:pStyle w:val="ListParagraph"/>
              <w:numPr>
                <w:ilvl w:val="0"/>
                <w:numId w:val="29"/>
              </w:numPr>
              <w:ind w:left="169" w:hanging="169"/>
              <w:jc w:val="both"/>
              <w:rPr>
                <w:lang w:val="en-IE"/>
              </w:rPr>
            </w:pPr>
            <w:r>
              <w:rPr>
                <w:lang w:val="en-US"/>
              </w:rPr>
              <w:t>EMS / SCADA</w:t>
            </w:r>
          </w:p>
          <w:p w14:paraId="1CD8BEB8" w14:textId="77777777" w:rsidR="00F7672A" w:rsidRDefault="00F7672A" w:rsidP="002104DC">
            <w:pPr>
              <w:pStyle w:val="ListParagraph"/>
              <w:numPr>
                <w:ilvl w:val="0"/>
                <w:numId w:val="29"/>
              </w:numPr>
              <w:ind w:left="169" w:hanging="169"/>
              <w:jc w:val="both"/>
              <w:rPr>
                <w:lang w:val="en-IE"/>
              </w:rPr>
            </w:pPr>
            <w:r>
              <w:rPr>
                <w:lang w:val="en-IE"/>
              </w:rPr>
              <w:t>Control Center Tools</w:t>
            </w:r>
          </w:p>
          <w:p w14:paraId="42196605" w14:textId="77777777" w:rsidR="00F7672A" w:rsidRDefault="00F7672A" w:rsidP="002104DC">
            <w:pPr>
              <w:pStyle w:val="ListParagraph"/>
              <w:numPr>
                <w:ilvl w:val="0"/>
                <w:numId w:val="29"/>
              </w:numPr>
              <w:ind w:left="169" w:hanging="169"/>
              <w:jc w:val="both"/>
              <w:rPr>
                <w:lang w:val="en-IE"/>
              </w:rPr>
            </w:pPr>
            <w:r>
              <w:rPr>
                <w:lang w:val="en-IE"/>
              </w:rPr>
              <w:t>Operations Planning Support Tools</w:t>
            </w:r>
          </w:p>
          <w:p w14:paraId="636BAB1A" w14:textId="77777777" w:rsidR="00F7672A" w:rsidRPr="00F12FF5" w:rsidRDefault="00F7672A" w:rsidP="00FE2416">
            <w:pPr>
              <w:pStyle w:val="ListParagraph"/>
              <w:numPr>
                <w:ilvl w:val="0"/>
                <w:numId w:val="29"/>
              </w:numPr>
              <w:ind w:left="169" w:hanging="169"/>
              <w:rPr>
                <w:lang w:val="en-IE"/>
              </w:rPr>
            </w:pPr>
            <w:r w:rsidRPr="00F12FF5">
              <w:rPr>
                <w:lang w:val="en-US"/>
              </w:rPr>
              <w:lastRenderedPageBreak/>
              <w:t>System Control, User Interfaces &amp; Data Visualisation</w:t>
            </w:r>
          </w:p>
          <w:p w14:paraId="348FE3C1" w14:textId="77777777" w:rsidR="00F7672A" w:rsidRPr="00F7672A" w:rsidRDefault="00F7672A" w:rsidP="00FE2416">
            <w:pPr>
              <w:pStyle w:val="ListParagraph"/>
              <w:numPr>
                <w:ilvl w:val="0"/>
                <w:numId w:val="29"/>
              </w:numPr>
              <w:ind w:left="169" w:hanging="169"/>
              <w:rPr>
                <w:lang w:val="en-IE"/>
              </w:rPr>
            </w:pPr>
            <w:r w:rsidRPr="00F12FF5">
              <w:rPr>
                <w:lang w:val="en-US"/>
              </w:rPr>
              <w:t>Operator Situational Awareness Optimisation and Decision Support Framework</w:t>
            </w:r>
          </w:p>
          <w:p w14:paraId="0F213EC1" w14:textId="77777777" w:rsidR="00F7672A" w:rsidRPr="00F12FF5" w:rsidRDefault="00F7672A" w:rsidP="00FE2416">
            <w:pPr>
              <w:pStyle w:val="ListParagraph"/>
              <w:numPr>
                <w:ilvl w:val="0"/>
                <w:numId w:val="29"/>
              </w:numPr>
              <w:ind w:left="169" w:hanging="169"/>
              <w:rPr>
                <w:lang w:val="en-IE"/>
              </w:rPr>
            </w:pPr>
            <w:r>
              <w:rPr>
                <w:lang w:val="en-US"/>
              </w:rPr>
              <w:t>Operator Training</w:t>
            </w:r>
          </w:p>
          <w:p w14:paraId="09712B36" w14:textId="77777777" w:rsidR="00F7672A" w:rsidRPr="00B9304B" w:rsidRDefault="00F7672A" w:rsidP="00EB5994">
            <w:pPr>
              <w:pStyle w:val="ListParagraph"/>
              <w:ind w:left="169"/>
              <w:jc w:val="both"/>
              <w:rPr>
                <w:lang w:val="en-IE"/>
              </w:rPr>
            </w:pPr>
          </w:p>
          <w:p w14:paraId="559379D4" w14:textId="77777777" w:rsidR="00F7672A" w:rsidRDefault="00F7672A" w:rsidP="00EB5994">
            <w:pPr>
              <w:pStyle w:val="ListParagraph"/>
              <w:ind w:left="169"/>
              <w:jc w:val="both"/>
            </w:pPr>
          </w:p>
        </w:tc>
        <w:tc>
          <w:tcPr>
            <w:tcW w:w="3402" w:type="dxa"/>
          </w:tcPr>
          <w:p w14:paraId="6E801BD5" w14:textId="77AEB5CD" w:rsidR="00F7672A" w:rsidRDefault="00F7672A" w:rsidP="00FE2416">
            <w:pPr>
              <w:pStyle w:val="ListParagraph"/>
              <w:numPr>
                <w:ilvl w:val="0"/>
                <w:numId w:val="29"/>
              </w:numPr>
              <w:ind w:left="280" w:hanging="283"/>
            </w:pPr>
            <w:r>
              <w:lastRenderedPageBreak/>
              <w:t xml:space="preserve">Tools Level - </w:t>
            </w:r>
            <w:r w:rsidRPr="00F7672A">
              <w:t>Protection, Short Circuit &amp; SPS Coordination Tool</w:t>
            </w:r>
          </w:p>
          <w:p w14:paraId="048175EF" w14:textId="580A4A6F" w:rsidR="00F7672A" w:rsidRDefault="00F7672A" w:rsidP="00FE2416">
            <w:pPr>
              <w:pStyle w:val="ListParagraph"/>
              <w:numPr>
                <w:ilvl w:val="0"/>
                <w:numId w:val="29"/>
              </w:numPr>
              <w:ind w:left="280" w:hanging="283"/>
            </w:pPr>
            <w:r>
              <w:t xml:space="preserve">Tools Level - </w:t>
            </w:r>
            <w:r w:rsidRPr="00F7672A">
              <w:t>Asset Health Alarm Root Cause Analysis / Disturbance Investigation Tool</w:t>
            </w:r>
          </w:p>
          <w:p w14:paraId="1DD65639" w14:textId="3B106486" w:rsidR="00F7672A" w:rsidRDefault="00F7672A" w:rsidP="00FE2416">
            <w:pPr>
              <w:pStyle w:val="ListParagraph"/>
              <w:numPr>
                <w:ilvl w:val="0"/>
                <w:numId w:val="29"/>
              </w:numPr>
              <w:ind w:left="280" w:hanging="283"/>
            </w:pPr>
            <w:r>
              <w:lastRenderedPageBreak/>
              <w:t>Tools Level – EMS / SCADA</w:t>
            </w:r>
          </w:p>
          <w:p w14:paraId="7EED4344" w14:textId="4AAE866C" w:rsidR="00F7672A" w:rsidRDefault="00F7672A" w:rsidP="00FE2416">
            <w:pPr>
              <w:pStyle w:val="ListParagraph"/>
              <w:numPr>
                <w:ilvl w:val="0"/>
                <w:numId w:val="29"/>
              </w:numPr>
              <w:ind w:left="280" w:hanging="283"/>
            </w:pPr>
            <w:r>
              <w:t xml:space="preserve">Tools Level - </w:t>
            </w:r>
            <w:r w:rsidRPr="00F7672A">
              <w:t>Outage Management, Reporting and Workforce Management</w:t>
            </w:r>
          </w:p>
          <w:p w14:paraId="4C4E3FEE" w14:textId="06814DB2" w:rsidR="00F7672A" w:rsidRDefault="00F7672A" w:rsidP="00FE2416">
            <w:pPr>
              <w:pStyle w:val="ListParagraph"/>
              <w:numPr>
                <w:ilvl w:val="0"/>
                <w:numId w:val="29"/>
              </w:numPr>
              <w:ind w:left="280" w:hanging="283"/>
            </w:pPr>
            <w:r>
              <w:t xml:space="preserve">Physical Objects – All </w:t>
            </w:r>
            <w:r w:rsidR="00610667">
              <w:t>special</w:t>
            </w:r>
            <w:r>
              <w:t xml:space="preserve"> customer demand data, data from generation sources</w:t>
            </w:r>
          </w:p>
        </w:tc>
        <w:tc>
          <w:tcPr>
            <w:tcW w:w="7290" w:type="dxa"/>
          </w:tcPr>
          <w:p w14:paraId="7689D01C" w14:textId="77777777" w:rsidR="00037AD5" w:rsidRDefault="00152A6F" w:rsidP="00F7672A">
            <w:pPr>
              <w:rPr>
                <w:rFonts w:ascii="Calibri" w:eastAsia="Times New Roman" w:hAnsi="Calibri" w:cs="Calibri"/>
                <w:color w:val="000000"/>
                <w:lang w:val="en-IE" w:eastAsia="en-IE"/>
              </w:rPr>
            </w:pPr>
            <w:r>
              <w:rPr>
                <w:rFonts w:ascii="Calibri" w:eastAsia="Times New Roman" w:hAnsi="Calibri" w:cs="Calibri"/>
                <w:color w:val="000000"/>
                <w:lang w:val="en-IE" w:eastAsia="en-IE"/>
              </w:rPr>
              <w:lastRenderedPageBreak/>
              <w:t xml:space="preserve">Alarm overload and noise </w:t>
            </w:r>
            <w:r w:rsidR="00037AD5">
              <w:rPr>
                <w:rFonts w:ascii="Calibri" w:eastAsia="Times New Roman" w:hAnsi="Calibri" w:cs="Calibri"/>
                <w:color w:val="000000"/>
                <w:lang w:val="en-IE" w:eastAsia="en-IE"/>
              </w:rPr>
              <w:t xml:space="preserve">is and will become a great problem to system operators and engineers. Existing tools present data sequentially but with few tools to analyse and determine what the root causes of alarms are. </w:t>
            </w:r>
          </w:p>
          <w:p w14:paraId="0338110C" w14:textId="6726E440" w:rsidR="00F7672A" w:rsidRDefault="00037AD5" w:rsidP="00F7672A">
            <w:pPr>
              <w:rPr>
                <w:rFonts w:ascii="Calibri" w:eastAsia="Times New Roman" w:hAnsi="Calibri" w:cs="Calibri"/>
                <w:color w:val="000000"/>
                <w:lang w:val="en-IE" w:eastAsia="en-IE"/>
              </w:rPr>
            </w:pPr>
            <w:r>
              <w:rPr>
                <w:rFonts w:ascii="Calibri" w:eastAsia="Times New Roman" w:hAnsi="Calibri" w:cs="Calibri"/>
                <w:color w:val="000000"/>
                <w:lang w:val="en-IE" w:eastAsia="en-IE"/>
              </w:rPr>
              <w:t xml:space="preserve">In the functional model </w:t>
            </w:r>
            <w:r w:rsidR="00610667">
              <w:rPr>
                <w:rFonts w:ascii="Calibri" w:eastAsia="Times New Roman" w:hAnsi="Calibri" w:cs="Calibri"/>
                <w:color w:val="000000"/>
                <w:lang w:val="en-IE" w:eastAsia="en-IE"/>
              </w:rPr>
              <w:t>this issue</w:t>
            </w:r>
            <w:r>
              <w:rPr>
                <w:rFonts w:ascii="Calibri" w:eastAsia="Times New Roman" w:hAnsi="Calibri" w:cs="Calibri"/>
                <w:color w:val="000000"/>
                <w:lang w:val="en-IE" w:eastAsia="en-IE"/>
              </w:rPr>
              <w:t xml:space="preserve"> was </w:t>
            </w:r>
            <w:r w:rsidR="00610667">
              <w:rPr>
                <w:rFonts w:ascii="Calibri" w:eastAsia="Times New Roman" w:hAnsi="Calibri" w:cs="Calibri"/>
                <w:color w:val="000000"/>
                <w:lang w:val="en-IE" w:eastAsia="en-IE"/>
              </w:rPr>
              <w:t>identified,</w:t>
            </w:r>
            <w:r>
              <w:rPr>
                <w:rFonts w:ascii="Calibri" w:eastAsia="Times New Roman" w:hAnsi="Calibri" w:cs="Calibri"/>
                <w:color w:val="000000"/>
                <w:lang w:val="en-IE" w:eastAsia="en-IE"/>
              </w:rPr>
              <w:t xml:space="preserve"> and proposed mitigations include the development of an a</w:t>
            </w:r>
            <w:r w:rsidR="00F7672A" w:rsidRPr="00F7672A">
              <w:rPr>
                <w:rFonts w:ascii="Calibri" w:eastAsia="Times New Roman" w:hAnsi="Calibri" w:cs="Calibri"/>
                <w:color w:val="000000"/>
                <w:lang w:val="en-IE" w:eastAsia="en-IE"/>
              </w:rPr>
              <w:t xml:space="preserve">larm root cause detection tool </w:t>
            </w:r>
            <w:r>
              <w:rPr>
                <w:rFonts w:ascii="Calibri" w:eastAsia="Times New Roman" w:hAnsi="Calibri" w:cs="Calibri"/>
                <w:color w:val="000000"/>
                <w:lang w:val="en-IE" w:eastAsia="en-IE"/>
              </w:rPr>
              <w:t xml:space="preserve">to </w:t>
            </w:r>
            <w:r>
              <w:rPr>
                <w:rFonts w:ascii="Calibri" w:eastAsia="Times New Roman" w:hAnsi="Calibri" w:cs="Calibri"/>
                <w:color w:val="000000"/>
                <w:lang w:val="en-IE" w:eastAsia="en-IE"/>
              </w:rPr>
              <w:lastRenderedPageBreak/>
              <w:t>automatically distil large quantities of information into a manageable chunk. This will require alarm philosophies and</w:t>
            </w:r>
            <w:r w:rsidR="00F7672A" w:rsidRPr="00F7672A">
              <w:rPr>
                <w:rFonts w:ascii="Calibri" w:eastAsia="Times New Roman" w:hAnsi="Calibri" w:cs="Calibri"/>
                <w:color w:val="000000"/>
                <w:lang w:val="en-IE" w:eastAsia="en-IE"/>
              </w:rPr>
              <w:t xml:space="preserve"> </w:t>
            </w:r>
            <w:r w:rsidR="00610667" w:rsidRPr="00F7672A">
              <w:rPr>
                <w:rFonts w:ascii="Calibri" w:eastAsia="Times New Roman" w:hAnsi="Calibri" w:cs="Calibri"/>
                <w:color w:val="000000"/>
                <w:lang w:val="en-IE" w:eastAsia="en-IE"/>
              </w:rPr>
              <w:t>well-structured</w:t>
            </w:r>
            <w:r w:rsidR="00F7672A" w:rsidRPr="00F7672A">
              <w:rPr>
                <w:rFonts w:ascii="Calibri" w:eastAsia="Times New Roman" w:hAnsi="Calibri" w:cs="Calibri"/>
                <w:color w:val="000000"/>
                <w:lang w:val="en-IE" w:eastAsia="en-IE"/>
              </w:rPr>
              <w:t xml:space="preserve"> alarm and real time asset data for this to be accurate.</w:t>
            </w:r>
            <w:r>
              <w:rPr>
                <w:rFonts w:ascii="Calibri" w:eastAsia="Times New Roman" w:hAnsi="Calibri" w:cs="Calibri"/>
                <w:color w:val="000000"/>
                <w:lang w:val="en-IE" w:eastAsia="en-IE"/>
              </w:rPr>
              <w:t xml:space="preserve"> </w:t>
            </w:r>
          </w:p>
          <w:p w14:paraId="15824F99" w14:textId="77777777" w:rsidR="00037AD5" w:rsidRDefault="00037AD5" w:rsidP="00F7672A">
            <w:r>
              <w:t xml:space="preserve">Alarm root causes are generally associated with protection operation, so the development of an automatic protection coordination tool to assess the root cause, linked with the alarm data is a promising area of research and potential development. This should also be linked to the real time outage data and information, to get an accurate picture of the system at the time of the disturbance. </w:t>
            </w:r>
          </w:p>
          <w:p w14:paraId="1C4C4D20" w14:textId="73B2F51B" w:rsidR="00037AD5" w:rsidRDefault="00037AD5" w:rsidP="00F7672A">
            <w:r>
              <w:t xml:space="preserve">Machine learning techniques may be useful in the development of these tools. </w:t>
            </w:r>
          </w:p>
        </w:tc>
      </w:tr>
    </w:tbl>
    <w:p w14:paraId="4A109BCD" w14:textId="4B71EEAE" w:rsidR="00F7672A" w:rsidRDefault="00F7672A" w:rsidP="009A67AE">
      <w:pPr>
        <w:jc w:val="both"/>
      </w:pPr>
    </w:p>
    <w:p w14:paraId="2B70B10D" w14:textId="63508457" w:rsidR="00CC23C5" w:rsidRDefault="00CC23C5" w:rsidP="0008589D">
      <w:pPr>
        <w:pStyle w:val="Caption"/>
      </w:pPr>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13</w:t>
      </w:r>
      <w:r>
        <w:fldChar w:fldCharType="end"/>
      </w:r>
      <w:r>
        <w:t xml:space="preserve"> Response to research question j.</w:t>
      </w:r>
    </w:p>
    <w:tbl>
      <w:tblPr>
        <w:tblStyle w:val="TableGrid"/>
        <w:tblW w:w="0" w:type="auto"/>
        <w:tblLook w:val="04A0" w:firstRow="1" w:lastRow="0" w:firstColumn="1" w:lastColumn="0" w:noHBand="0" w:noVBand="1"/>
      </w:tblPr>
      <w:tblGrid>
        <w:gridCol w:w="2974"/>
        <w:gridCol w:w="3134"/>
        <w:gridCol w:w="7840"/>
      </w:tblGrid>
      <w:tr w:rsidR="00CC23C5" w14:paraId="7B7D22D0" w14:textId="77777777" w:rsidTr="0090343A">
        <w:trPr>
          <w:tblHeader/>
        </w:trPr>
        <w:tc>
          <w:tcPr>
            <w:tcW w:w="0" w:type="auto"/>
            <w:gridSpan w:val="3"/>
          </w:tcPr>
          <w:p w14:paraId="1D45027C" w14:textId="499F7340" w:rsidR="00CC23C5" w:rsidRPr="00B72A27" w:rsidRDefault="00CC23C5" w:rsidP="00EB5994">
            <w:pPr>
              <w:jc w:val="both"/>
              <w:rPr>
                <w:b/>
                <w:bCs/>
              </w:rPr>
            </w:pPr>
            <w:r w:rsidRPr="00B508A7">
              <w:rPr>
                <w:rFonts w:ascii="Calibri" w:eastAsia="Times New Roman" w:hAnsi="Calibri" w:cs="Calibri"/>
                <w:b/>
                <w:bCs/>
                <w:color w:val="0043C8" w:themeColor="text2"/>
                <w:lang w:val="en-IE" w:eastAsia="en-IE"/>
              </w:rPr>
              <w:t>j. What quantities must be monitored, screened, and validated to ensure reliable service provision from aggregated flexibility resources in distribution systems, supporting stable system operation?</w:t>
            </w:r>
          </w:p>
        </w:tc>
      </w:tr>
      <w:tr w:rsidR="00CC23C5" w14:paraId="78384A05" w14:textId="77777777" w:rsidTr="00B508A7">
        <w:tc>
          <w:tcPr>
            <w:tcW w:w="2830" w:type="dxa"/>
          </w:tcPr>
          <w:p w14:paraId="0AAD889E" w14:textId="77777777" w:rsidR="00CC23C5" w:rsidRPr="009A67AE" w:rsidRDefault="00CC23C5" w:rsidP="00EB5994">
            <w:pPr>
              <w:jc w:val="both"/>
              <w:rPr>
                <w:b/>
                <w:bCs/>
              </w:rPr>
            </w:pPr>
            <w:r w:rsidRPr="009A67AE">
              <w:rPr>
                <w:b/>
                <w:bCs/>
              </w:rPr>
              <w:t>CROF Model Pillars</w:t>
            </w:r>
          </w:p>
        </w:tc>
        <w:tc>
          <w:tcPr>
            <w:tcW w:w="2977" w:type="dxa"/>
          </w:tcPr>
          <w:p w14:paraId="3E5EBD09" w14:textId="77777777" w:rsidR="00CC23C5" w:rsidRPr="009A67AE" w:rsidRDefault="00CC23C5" w:rsidP="00EB5994">
            <w:pPr>
              <w:jc w:val="both"/>
              <w:rPr>
                <w:b/>
                <w:bCs/>
              </w:rPr>
            </w:pPr>
            <w:r w:rsidRPr="009A67AE">
              <w:rPr>
                <w:b/>
                <w:bCs/>
              </w:rPr>
              <w:t>Functional Model</w:t>
            </w:r>
          </w:p>
        </w:tc>
        <w:tc>
          <w:tcPr>
            <w:tcW w:w="8141" w:type="dxa"/>
          </w:tcPr>
          <w:p w14:paraId="5386DF7B" w14:textId="77777777" w:rsidR="00CC23C5" w:rsidRPr="009A67AE" w:rsidRDefault="00CC23C5" w:rsidP="00EB5994">
            <w:pPr>
              <w:jc w:val="both"/>
              <w:rPr>
                <w:b/>
                <w:bCs/>
              </w:rPr>
            </w:pPr>
            <w:r w:rsidRPr="009A67AE">
              <w:rPr>
                <w:b/>
                <w:bCs/>
              </w:rPr>
              <w:t>Answer</w:t>
            </w:r>
          </w:p>
        </w:tc>
      </w:tr>
      <w:tr w:rsidR="00CC23C5" w14:paraId="6475C88E" w14:textId="77777777" w:rsidTr="00B508A7">
        <w:tc>
          <w:tcPr>
            <w:tcW w:w="2830" w:type="dxa"/>
          </w:tcPr>
          <w:p w14:paraId="227CA7F1" w14:textId="77777777" w:rsidR="00CC23C5" w:rsidRPr="00B9304B" w:rsidRDefault="00CC23C5" w:rsidP="002104DC">
            <w:pPr>
              <w:pStyle w:val="ListParagraph"/>
              <w:numPr>
                <w:ilvl w:val="0"/>
                <w:numId w:val="29"/>
              </w:numPr>
              <w:ind w:left="169" w:hanging="169"/>
              <w:jc w:val="both"/>
              <w:rPr>
                <w:lang w:val="en-IE"/>
              </w:rPr>
            </w:pPr>
            <w:r>
              <w:rPr>
                <w:lang w:val="en-US"/>
              </w:rPr>
              <w:t>Data Streaming and Models</w:t>
            </w:r>
          </w:p>
          <w:p w14:paraId="2343816C" w14:textId="77777777" w:rsidR="00CC23C5" w:rsidRPr="00B72A27" w:rsidRDefault="00CC23C5" w:rsidP="002104DC">
            <w:pPr>
              <w:pStyle w:val="ListParagraph"/>
              <w:numPr>
                <w:ilvl w:val="0"/>
                <w:numId w:val="29"/>
              </w:numPr>
              <w:ind w:left="169" w:hanging="169"/>
              <w:jc w:val="both"/>
              <w:rPr>
                <w:lang w:val="en-IE"/>
              </w:rPr>
            </w:pPr>
            <w:r>
              <w:rPr>
                <w:lang w:val="en-US"/>
              </w:rPr>
              <w:t>EMS / SCADA</w:t>
            </w:r>
          </w:p>
          <w:p w14:paraId="6FC8E0E7" w14:textId="77777777" w:rsidR="00CC23C5" w:rsidRDefault="00CC23C5" w:rsidP="002104DC">
            <w:pPr>
              <w:pStyle w:val="ListParagraph"/>
              <w:numPr>
                <w:ilvl w:val="0"/>
                <w:numId w:val="29"/>
              </w:numPr>
              <w:ind w:left="169" w:hanging="169"/>
              <w:jc w:val="both"/>
              <w:rPr>
                <w:lang w:val="en-IE"/>
              </w:rPr>
            </w:pPr>
            <w:r>
              <w:rPr>
                <w:lang w:val="en-IE"/>
              </w:rPr>
              <w:t>Control Center Tools</w:t>
            </w:r>
          </w:p>
          <w:p w14:paraId="0868E180" w14:textId="77777777" w:rsidR="00CC23C5" w:rsidRDefault="00CC23C5" w:rsidP="002104DC">
            <w:pPr>
              <w:pStyle w:val="ListParagraph"/>
              <w:numPr>
                <w:ilvl w:val="0"/>
                <w:numId w:val="29"/>
              </w:numPr>
              <w:ind w:left="169" w:hanging="169"/>
              <w:jc w:val="both"/>
              <w:rPr>
                <w:lang w:val="en-IE"/>
              </w:rPr>
            </w:pPr>
            <w:r>
              <w:rPr>
                <w:lang w:val="en-IE"/>
              </w:rPr>
              <w:t>Operations Planning Support Tools</w:t>
            </w:r>
          </w:p>
          <w:p w14:paraId="5748FCF6" w14:textId="77777777" w:rsidR="00CC23C5" w:rsidRDefault="00CC23C5" w:rsidP="00CC23C5">
            <w:pPr>
              <w:pStyle w:val="ListParagraph"/>
              <w:ind w:left="169"/>
              <w:jc w:val="both"/>
            </w:pPr>
          </w:p>
        </w:tc>
        <w:tc>
          <w:tcPr>
            <w:tcW w:w="2977" w:type="dxa"/>
          </w:tcPr>
          <w:p w14:paraId="5F4D247A" w14:textId="77777777" w:rsidR="00CC23C5" w:rsidRDefault="00CC23C5" w:rsidP="002104DC">
            <w:pPr>
              <w:pStyle w:val="ListParagraph"/>
              <w:numPr>
                <w:ilvl w:val="0"/>
                <w:numId w:val="29"/>
              </w:numPr>
              <w:ind w:left="280" w:hanging="283"/>
              <w:jc w:val="both"/>
            </w:pPr>
            <w:r>
              <w:t>Tools Level – EMS / SCADA</w:t>
            </w:r>
          </w:p>
          <w:p w14:paraId="3A5C747F" w14:textId="1AEAE637" w:rsidR="00CC23C5" w:rsidRDefault="00CC23C5" w:rsidP="002104DC">
            <w:pPr>
              <w:pStyle w:val="ListParagraph"/>
              <w:numPr>
                <w:ilvl w:val="0"/>
                <w:numId w:val="29"/>
              </w:numPr>
              <w:ind w:left="280" w:hanging="283"/>
              <w:jc w:val="both"/>
            </w:pPr>
            <w:r>
              <w:t xml:space="preserve">Physical Objects – All </w:t>
            </w:r>
            <w:r w:rsidR="00610667">
              <w:t>special</w:t>
            </w:r>
            <w:r>
              <w:t xml:space="preserve"> customer demand data, data from generation sources</w:t>
            </w:r>
          </w:p>
        </w:tc>
        <w:tc>
          <w:tcPr>
            <w:tcW w:w="8141" w:type="dxa"/>
          </w:tcPr>
          <w:p w14:paraId="5E5EDB33" w14:textId="77777777" w:rsidR="00CC23C5" w:rsidRDefault="00CC23C5" w:rsidP="00EB5994">
            <w:pPr>
              <w:rPr>
                <w:rFonts w:ascii="Calibri" w:eastAsia="Times New Roman" w:hAnsi="Calibri" w:cs="Calibri"/>
                <w:color w:val="000000"/>
                <w:lang w:val="en-IE" w:eastAsia="en-IE"/>
              </w:rPr>
            </w:pPr>
            <w:r w:rsidRPr="00623D58">
              <w:rPr>
                <w:rFonts w:ascii="Calibri" w:eastAsia="Times New Roman" w:hAnsi="Calibri" w:cs="Calibri"/>
                <w:color w:val="000000"/>
                <w:lang w:val="en-IE" w:eastAsia="en-IE"/>
              </w:rPr>
              <w:t xml:space="preserve">AEMO and TNSPs need visibility of DNSP DER and consumer demand data in real time, potentially via a </w:t>
            </w:r>
            <w:r>
              <w:rPr>
                <w:rFonts w:ascii="Calibri" w:eastAsia="Times New Roman" w:hAnsi="Calibri" w:cs="Calibri"/>
                <w:color w:val="000000"/>
                <w:lang w:val="en-IE" w:eastAsia="en-IE"/>
              </w:rPr>
              <w:t xml:space="preserve">single operational </w:t>
            </w:r>
            <w:r w:rsidRPr="00623D58">
              <w:rPr>
                <w:rFonts w:ascii="Calibri" w:eastAsia="Times New Roman" w:hAnsi="Calibri" w:cs="Calibri"/>
                <w:color w:val="000000"/>
                <w:lang w:val="en-IE" w:eastAsia="en-IE"/>
              </w:rPr>
              <w:t xml:space="preserve">platform </w:t>
            </w:r>
            <w:r>
              <w:rPr>
                <w:rFonts w:ascii="Calibri" w:eastAsia="Times New Roman" w:hAnsi="Calibri" w:cs="Calibri"/>
                <w:color w:val="000000"/>
                <w:lang w:val="en-IE" w:eastAsia="en-IE"/>
              </w:rPr>
              <w:t xml:space="preserve">for data monitoring </w:t>
            </w:r>
            <w:r w:rsidRPr="00623D58">
              <w:rPr>
                <w:rFonts w:ascii="Calibri" w:eastAsia="Times New Roman" w:hAnsi="Calibri" w:cs="Calibri"/>
                <w:color w:val="000000"/>
                <w:lang w:val="en-IE" w:eastAsia="en-IE"/>
              </w:rPr>
              <w:t>across the operational boundary</w:t>
            </w:r>
            <w:r>
              <w:rPr>
                <w:rFonts w:ascii="Calibri" w:eastAsia="Times New Roman" w:hAnsi="Calibri" w:cs="Calibri"/>
                <w:color w:val="000000"/>
                <w:lang w:val="en-IE" w:eastAsia="en-IE"/>
              </w:rPr>
              <w:t>, building on existing tools and processes and governed by secure data exchange standards.</w:t>
            </w:r>
          </w:p>
          <w:p w14:paraId="3EB41273" w14:textId="76C62D7A" w:rsidR="00D72716" w:rsidRDefault="00CC23C5" w:rsidP="00EB5994">
            <w:pPr>
              <w:rPr>
                <w:rFonts w:ascii="Calibri" w:eastAsia="Times New Roman" w:hAnsi="Calibri" w:cs="Calibri"/>
                <w:color w:val="000000"/>
                <w:lang w:val="en-IE" w:eastAsia="en-IE"/>
              </w:rPr>
            </w:pPr>
            <w:r>
              <w:rPr>
                <w:rFonts w:ascii="Calibri" w:eastAsia="Times New Roman" w:hAnsi="Calibri" w:cs="Calibri"/>
                <w:color w:val="000000"/>
                <w:lang w:val="en-IE" w:eastAsia="en-IE"/>
              </w:rPr>
              <w:t xml:space="preserve">As inverters </w:t>
            </w:r>
            <w:r w:rsidR="00D72716">
              <w:rPr>
                <w:rFonts w:ascii="Calibri" w:eastAsia="Times New Roman" w:hAnsi="Calibri" w:cs="Calibri"/>
                <w:color w:val="000000"/>
                <w:lang w:val="en-IE" w:eastAsia="en-IE"/>
              </w:rPr>
              <w:t xml:space="preserve">and virtual power plants </w:t>
            </w:r>
            <w:r>
              <w:rPr>
                <w:rFonts w:ascii="Calibri" w:eastAsia="Times New Roman" w:hAnsi="Calibri" w:cs="Calibri"/>
                <w:color w:val="000000"/>
                <w:lang w:val="en-IE" w:eastAsia="en-IE"/>
              </w:rPr>
              <w:t>on behind the meter solar panels become more advanced with internet connections</w:t>
            </w:r>
            <w:r w:rsidR="00D72716">
              <w:rPr>
                <w:rFonts w:ascii="Calibri" w:eastAsia="Times New Roman" w:hAnsi="Calibri" w:cs="Calibri"/>
                <w:color w:val="000000"/>
                <w:lang w:val="en-IE" w:eastAsia="en-IE"/>
              </w:rPr>
              <w:t xml:space="preserve"> and dispatchability, at least the following will require to be monitored: </w:t>
            </w:r>
          </w:p>
          <w:p w14:paraId="54FA1CB8" w14:textId="34B518FB" w:rsidR="00CC23C5" w:rsidRPr="00D72716" w:rsidRDefault="00D72716" w:rsidP="002104DC">
            <w:pPr>
              <w:pStyle w:val="ListParagraph"/>
              <w:numPr>
                <w:ilvl w:val="0"/>
                <w:numId w:val="30"/>
              </w:numPr>
              <w:ind w:left="180" w:hanging="180"/>
            </w:pPr>
            <w:r>
              <w:rPr>
                <w:rFonts w:ascii="Calibri" w:eastAsia="Times New Roman" w:hAnsi="Calibri" w:cs="Calibri"/>
                <w:color w:val="000000"/>
                <w:lang w:val="en-IE" w:eastAsia="en-IE"/>
              </w:rPr>
              <w:t xml:space="preserve">Accurate availability </w:t>
            </w:r>
            <w:r w:rsidRPr="00D72716">
              <w:rPr>
                <w:rFonts w:ascii="Calibri" w:eastAsia="Times New Roman" w:hAnsi="Calibri" w:cs="Calibri"/>
                <w:color w:val="000000"/>
                <w:lang w:val="en-IE" w:eastAsia="en-IE"/>
              </w:rPr>
              <w:t>market horizon</w:t>
            </w:r>
          </w:p>
          <w:p w14:paraId="228C18EC" w14:textId="56D99CC1" w:rsidR="00D72716" w:rsidRDefault="00D72716" w:rsidP="002104DC">
            <w:pPr>
              <w:pStyle w:val="ListParagraph"/>
              <w:numPr>
                <w:ilvl w:val="0"/>
                <w:numId w:val="30"/>
              </w:numPr>
              <w:ind w:left="180" w:hanging="180"/>
            </w:pPr>
            <w:r>
              <w:t>Locational availability</w:t>
            </w:r>
          </w:p>
          <w:p w14:paraId="755F6C2E" w14:textId="2E19467B" w:rsidR="00D72716" w:rsidRDefault="00D72716" w:rsidP="002104DC">
            <w:pPr>
              <w:pStyle w:val="ListParagraph"/>
              <w:numPr>
                <w:ilvl w:val="0"/>
                <w:numId w:val="30"/>
              </w:numPr>
              <w:ind w:left="180" w:hanging="180"/>
            </w:pPr>
            <w:r>
              <w:t xml:space="preserve">Manifest of services for flexibility and reserve etc </w:t>
            </w:r>
          </w:p>
          <w:p w14:paraId="1AB19F39" w14:textId="79067202" w:rsidR="00D72716" w:rsidRDefault="00D72716" w:rsidP="002104DC">
            <w:pPr>
              <w:pStyle w:val="ListParagraph"/>
              <w:numPr>
                <w:ilvl w:val="0"/>
                <w:numId w:val="30"/>
              </w:numPr>
              <w:ind w:left="180" w:hanging="180"/>
            </w:pPr>
            <w:r>
              <w:t>Monitoring and validation capability</w:t>
            </w:r>
          </w:p>
          <w:p w14:paraId="0750B8BB" w14:textId="7B6AEEC2" w:rsidR="00D72716" w:rsidRPr="00D72716" w:rsidRDefault="00D72716" w:rsidP="002104DC">
            <w:pPr>
              <w:pStyle w:val="ListParagraph"/>
              <w:numPr>
                <w:ilvl w:val="0"/>
                <w:numId w:val="30"/>
              </w:numPr>
              <w:ind w:left="180" w:hanging="180"/>
            </w:pPr>
            <w:r>
              <w:t>Controllability of VPP and aggregators as required for market and transmission service.</w:t>
            </w:r>
          </w:p>
          <w:p w14:paraId="3DFAA3B0" w14:textId="0168830E" w:rsidR="00D72716" w:rsidRDefault="00D72716" w:rsidP="002104DC">
            <w:pPr>
              <w:pStyle w:val="ListParagraph"/>
              <w:numPr>
                <w:ilvl w:val="0"/>
                <w:numId w:val="30"/>
              </w:numPr>
              <w:ind w:left="180" w:hanging="180"/>
            </w:pPr>
            <w:r>
              <w:t xml:space="preserve">Dynamic operating </w:t>
            </w:r>
            <w:r w:rsidR="00610667">
              <w:t>envelops</w:t>
            </w:r>
            <w:r>
              <w:t xml:space="preserve"> (DOE) exchange and validation (for DNSPs) </w:t>
            </w:r>
          </w:p>
          <w:p w14:paraId="49FC05C2" w14:textId="0C52CA9E" w:rsidR="00D72716" w:rsidRDefault="00D72716" w:rsidP="002104DC">
            <w:pPr>
              <w:pStyle w:val="ListParagraph"/>
              <w:numPr>
                <w:ilvl w:val="0"/>
                <w:numId w:val="30"/>
              </w:numPr>
              <w:ind w:left="180" w:hanging="180"/>
            </w:pPr>
            <w:r>
              <w:t>Localised weather services (if possible)</w:t>
            </w:r>
          </w:p>
        </w:tc>
      </w:tr>
    </w:tbl>
    <w:p w14:paraId="159BCAB4" w14:textId="77777777" w:rsidR="00CC23C5" w:rsidRDefault="00CC23C5" w:rsidP="00CC23C5">
      <w:pPr>
        <w:jc w:val="both"/>
      </w:pPr>
    </w:p>
    <w:p w14:paraId="71303308" w14:textId="7F322F50" w:rsidR="001D24A5" w:rsidRDefault="001D24A5" w:rsidP="0008589D">
      <w:pPr>
        <w:pStyle w:val="Caption"/>
      </w:pPr>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14</w:t>
      </w:r>
      <w:r>
        <w:fldChar w:fldCharType="end"/>
      </w:r>
      <w:r>
        <w:t xml:space="preserve"> Response to research question k.</w:t>
      </w:r>
    </w:p>
    <w:tbl>
      <w:tblPr>
        <w:tblStyle w:val="TableGrid"/>
        <w:tblW w:w="0" w:type="auto"/>
        <w:tblLook w:val="04A0" w:firstRow="1" w:lastRow="0" w:firstColumn="1" w:lastColumn="0" w:noHBand="0" w:noVBand="1"/>
      </w:tblPr>
      <w:tblGrid>
        <w:gridCol w:w="3724"/>
        <w:gridCol w:w="2352"/>
        <w:gridCol w:w="7872"/>
      </w:tblGrid>
      <w:tr w:rsidR="001D24A5" w14:paraId="0A818A69" w14:textId="77777777" w:rsidTr="0090343A">
        <w:trPr>
          <w:tblHeader/>
        </w:trPr>
        <w:tc>
          <w:tcPr>
            <w:tcW w:w="0" w:type="auto"/>
            <w:gridSpan w:val="3"/>
          </w:tcPr>
          <w:p w14:paraId="6122AE31" w14:textId="5326185F" w:rsidR="001D24A5" w:rsidRPr="00EB5994" w:rsidRDefault="00A6536B" w:rsidP="00EB5994">
            <w:pPr>
              <w:jc w:val="both"/>
              <w:rPr>
                <w:b/>
                <w:bCs/>
              </w:rPr>
            </w:pPr>
            <w:r w:rsidRPr="00B508A7">
              <w:rPr>
                <w:rFonts w:ascii="Calibri" w:eastAsia="Times New Roman" w:hAnsi="Calibri" w:cs="Calibri"/>
                <w:b/>
                <w:bCs/>
                <w:color w:val="0043C8" w:themeColor="text2"/>
                <w:lang w:val="en-IE" w:eastAsia="en-IE"/>
              </w:rPr>
              <w:t>k. What type of digital architecture is necessary to enable the variety of software required to operate a control room in real-time, near real-time and in auto pilot mode?</w:t>
            </w:r>
          </w:p>
        </w:tc>
      </w:tr>
      <w:tr w:rsidR="001D24A5" w14:paraId="6EB342CD" w14:textId="77777777" w:rsidTr="00B508A7">
        <w:tc>
          <w:tcPr>
            <w:tcW w:w="3681" w:type="dxa"/>
          </w:tcPr>
          <w:p w14:paraId="26A7943F" w14:textId="77777777" w:rsidR="001D24A5" w:rsidRPr="009A67AE" w:rsidRDefault="001D24A5" w:rsidP="00EB5994">
            <w:pPr>
              <w:jc w:val="both"/>
              <w:rPr>
                <w:b/>
                <w:bCs/>
              </w:rPr>
            </w:pPr>
            <w:r w:rsidRPr="009A67AE">
              <w:rPr>
                <w:b/>
                <w:bCs/>
              </w:rPr>
              <w:t>CROF Model Pillars</w:t>
            </w:r>
          </w:p>
        </w:tc>
        <w:tc>
          <w:tcPr>
            <w:tcW w:w="2264" w:type="dxa"/>
          </w:tcPr>
          <w:p w14:paraId="05EEEDE9" w14:textId="77777777" w:rsidR="001D24A5" w:rsidRPr="009A67AE" w:rsidRDefault="001D24A5" w:rsidP="00EB5994">
            <w:pPr>
              <w:jc w:val="both"/>
              <w:rPr>
                <w:b/>
                <w:bCs/>
              </w:rPr>
            </w:pPr>
            <w:r w:rsidRPr="009A67AE">
              <w:rPr>
                <w:b/>
                <w:bCs/>
              </w:rPr>
              <w:t>Functional Model</w:t>
            </w:r>
          </w:p>
        </w:tc>
        <w:tc>
          <w:tcPr>
            <w:tcW w:w="8003" w:type="dxa"/>
          </w:tcPr>
          <w:p w14:paraId="3A29BFE3" w14:textId="77777777" w:rsidR="001D24A5" w:rsidRPr="009A67AE" w:rsidRDefault="001D24A5" w:rsidP="00EB5994">
            <w:pPr>
              <w:jc w:val="both"/>
              <w:rPr>
                <w:b/>
                <w:bCs/>
              </w:rPr>
            </w:pPr>
            <w:r w:rsidRPr="009A67AE">
              <w:rPr>
                <w:b/>
                <w:bCs/>
              </w:rPr>
              <w:t>Answer</w:t>
            </w:r>
          </w:p>
        </w:tc>
      </w:tr>
      <w:tr w:rsidR="001D24A5" w14:paraId="57FF3DAB" w14:textId="77777777" w:rsidTr="00B508A7">
        <w:tc>
          <w:tcPr>
            <w:tcW w:w="3681" w:type="dxa"/>
          </w:tcPr>
          <w:p w14:paraId="7102A008" w14:textId="77777777" w:rsidR="00A6536B" w:rsidRPr="00A6536B" w:rsidRDefault="00A6536B" w:rsidP="00FE2416">
            <w:pPr>
              <w:pStyle w:val="ListParagraph"/>
              <w:numPr>
                <w:ilvl w:val="0"/>
                <w:numId w:val="29"/>
              </w:numPr>
              <w:ind w:left="169" w:hanging="169"/>
              <w:rPr>
                <w:lang w:val="en-IE"/>
              </w:rPr>
            </w:pPr>
            <w:r w:rsidRPr="00A6536B">
              <w:rPr>
                <w:lang w:val="en-US"/>
              </w:rPr>
              <w:t>Cyber Secure Application Architecture</w:t>
            </w:r>
          </w:p>
          <w:p w14:paraId="177F56C6" w14:textId="77777777" w:rsidR="00A6536B" w:rsidRPr="00A6536B" w:rsidRDefault="00A6536B" w:rsidP="00FE2416">
            <w:pPr>
              <w:pStyle w:val="ListParagraph"/>
              <w:numPr>
                <w:ilvl w:val="0"/>
                <w:numId w:val="29"/>
              </w:numPr>
              <w:ind w:left="169" w:hanging="169"/>
              <w:rPr>
                <w:lang w:val="en-IE"/>
              </w:rPr>
            </w:pPr>
            <w:r w:rsidRPr="00A6536B">
              <w:rPr>
                <w:lang w:val="en-US"/>
              </w:rPr>
              <w:t>Cyber Secure Market System Architecture</w:t>
            </w:r>
          </w:p>
          <w:p w14:paraId="747BAF14" w14:textId="27BD99F3" w:rsidR="001D24A5" w:rsidRPr="00902128" w:rsidRDefault="001D24A5" w:rsidP="00FE2416">
            <w:pPr>
              <w:pStyle w:val="ListParagraph"/>
              <w:numPr>
                <w:ilvl w:val="0"/>
                <w:numId w:val="29"/>
              </w:numPr>
              <w:ind w:left="169" w:hanging="169"/>
              <w:rPr>
                <w:lang w:val="en-IE"/>
              </w:rPr>
            </w:pPr>
            <w:r w:rsidRPr="00902128">
              <w:rPr>
                <w:lang w:val="en-US"/>
              </w:rPr>
              <w:t>EMS / SCADA</w:t>
            </w:r>
          </w:p>
          <w:p w14:paraId="15213C22" w14:textId="77777777" w:rsidR="00A6536B" w:rsidRPr="00A6536B" w:rsidRDefault="00A6536B" w:rsidP="00FE2416">
            <w:pPr>
              <w:pStyle w:val="ListParagraph"/>
              <w:numPr>
                <w:ilvl w:val="0"/>
                <w:numId w:val="29"/>
              </w:numPr>
              <w:ind w:left="169" w:hanging="169"/>
              <w:rPr>
                <w:lang w:val="en-IE"/>
              </w:rPr>
            </w:pPr>
            <w:r w:rsidRPr="00A6536B">
              <w:rPr>
                <w:lang w:val="en-US"/>
              </w:rPr>
              <w:t>Cyber Secure Data Architecture</w:t>
            </w:r>
          </w:p>
          <w:p w14:paraId="47F875FF" w14:textId="287DA6EE" w:rsidR="001D24A5" w:rsidRPr="00902128" w:rsidRDefault="001D24A5" w:rsidP="00FE2416">
            <w:pPr>
              <w:pStyle w:val="ListParagraph"/>
              <w:numPr>
                <w:ilvl w:val="0"/>
                <w:numId w:val="29"/>
              </w:numPr>
              <w:ind w:left="169" w:hanging="169"/>
              <w:rPr>
                <w:lang w:val="en-IE"/>
              </w:rPr>
            </w:pPr>
            <w:r w:rsidRPr="00902128">
              <w:rPr>
                <w:lang w:val="en-IE"/>
              </w:rPr>
              <w:t>Control Center Tools</w:t>
            </w:r>
          </w:p>
          <w:p w14:paraId="21D3887D" w14:textId="77777777" w:rsidR="001D24A5" w:rsidRPr="00902128" w:rsidRDefault="001D24A5" w:rsidP="00FE2416">
            <w:pPr>
              <w:pStyle w:val="ListParagraph"/>
              <w:numPr>
                <w:ilvl w:val="0"/>
                <w:numId w:val="29"/>
              </w:numPr>
              <w:ind w:left="169" w:hanging="169"/>
              <w:rPr>
                <w:lang w:val="en-IE"/>
              </w:rPr>
            </w:pPr>
            <w:r w:rsidRPr="00902128">
              <w:rPr>
                <w:lang w:val="en-IE"/>
              </w:rPr>
              <w:t>Operations Planning Support Tools</w:t>
            </w:r>
          </w:p>
          <w:p w14:paraId="4B27D683" w14:textId="77777777" w:rsidR="001D24A5" w:rsidRDefault="001D24A5" w:rsidP="00EB5994">
            <w:pPr>
              <w:pStyle w:val="ListParagraph"/>
              <w:ind w:left="169"/>
              <w:jc w:val="both"/>
            </w:pPr>
          </w:p>
        </w:tc>
        <w:tc>
          <w:tcPr>
            <w:tcW w:w="2264" w:type="dxa"/>
          </w:tcPr>
          <w:p w14:paraId="525D34C8" w14:textId="1407377D" w:rsidR="00A6536B" w:rsidRDefault="001D24A5" w:rsidP="00FE2416">
            <w:pPr>
              <w:pStyle w:val="ListParagraph"/>
              <w:numPr>
                <w:ilvl w:val="0"/>
                <w:numId w:val="29"/>
              </w:numPr>
              <w:ind w:left="280" w:hanging="283"/>
            </w:pPr>
            <w:r>
              <w:t>Tools Level</w:t>
            </w:r>
            <w:r w:rsidR="00A6536B">
              <w:t xml:space="preserve"> – All Elements </w:t>
            </w:r>
          </w:p>
          <w:p w14:paraId="5CBECAA6" w14:textId="587B875F" w:rsidR="001D24A5" w:rsidRDefault="00A6536B" w:rsidP="00FE2416">
            <w:pPr>
              <w:pStyle w:val="ListParagraph"/>
              <w:numPr>
                <w:ilvl w:val="0"/>
                <w:numId w:val="29"/>
              </w:numPr>
              <w:ind w:left="280" w:hanging="283"/>
            </w:pPr>
            <w:r>
              <w:t>Physical Objects Level – All Elements</w:t>
            </w:r>
          </w:p>
        </w:tc>
        <w:tc>
          <w:tcPr>
            <w:tcW w:w="8003" w:type="dxa"/>
          </w:tcPr>
          <w:p w14:paraId="0106856F" w14:textId="77777777" w:rsidR="001D24A5" w:rsidRDefault="00A6536B" w:rsidP="00A6536B">
            <w:pPr>
              <w:pStyle w:val="ListParagraph"/>
              <w:ind w:left="180"/>
              <w:rPr>
                <w:rFonts w:ascii="Calibri" w:eastAsia="Times New Roman" w:hAnsi="Calibri" w:cs="Calibri"/>
                <w:color w:val="000000"/>
                <w:lang w:val="en-IE" w:eastAsia="en-IE"/>
              </w:rPr>
            </w:pPr>
            <w:r w:rsidRPr="00A6536B">
              <w:rPr>
                <w:rFonts w:ascii="Calibri" w:eastAsia="Times New Roman" w:hAnsi="Calibri" w:cs="Calibri"/>
                <w:color w:val="000000"/>
                <w:lang w:val="en-IE" w:eastAsia="en-IE"/>
              </w:rPr>
              <w:t>Ge</w:t>
            </w:r>
            <w:r w:rsidRPr="00623D58">
              <w:rPr>
                <w:rFonts w:ascii="Calibri" w:eastAsia="Times New Roman" w:hAnsi="Calibri" w:cs="Calibri"/>
                <w:color w:val="000000"/>
                <w:lang w:val="en-IE" w:eastAsia="en-IE"/>
              </w:rPr>
              <w:t xml:space="preserve">nerally, a modular architecture integrated via integration layers with API to software services and data platform is becoming more favoured in the industry. </w:t>
            </w:r>
            <w:r>
              <w:rPr>
                <w:rFonts w:ascii="Calibri" w:eastAsia="Times New Roman" w:hAnsi="Calibri" w:cs="Calibri"/>
                <w:color w:val="000000"/>
                <w:lang w:val="en-IE" w:eastAsia="en-IE"/>
              </w:rPr>
              <w:t xml:space="preserve">The focus should be on interoperability between applications, data exchange and market architecture. </w:t>
            </w:r>
          </w:p>
          <w:p w14:paraId="6CC18B05" w14:textId="26C1C54E" w:rsidR="00A6536B" w:rsidRDefault="00A6536B" w:rsidP="00A6536B">
            <w:pPr>
              <w:pStyle w:val="ListParagraph"/>
              <w:ind w:left="180"/>
            </w:pPr>
            <w:r>
              <w:t xml:space="preserve">While very integrated with CROF research and the model above, the topic is covered more extensively in the </w:t>
            </w:r>
            <w:r w:rsidR="004031C2">
              <w:t>companion CSIRO research roadmap on Power Systems Architecture (</w:t>
            </w:r>
            <w:r>
              <w:t>Topic 7</w:t>
            </w:r>
            <w:r w:rsidR="004031C2">
              <w:t>). These two roadmaps are closely related and should be considered together.</w:t>
            </w:r>
          </w:p>
        </w:tc>
      </w:tr>
    </w:tbl>
    <w:p w14:paraId="6CDE690B" w14:textId="1FEBD985" w:rsidR="00CC23C5" w:rsidRDefault="00CC23C5" w:rsidP="009A67AE">
      <w:pPr>
        <w:jc w:val="both"/>
      </w:pPr>
    </w:p>
    <w:p w14:paraId="65A9EBC4" w14:textId="2B157C27" w:rsidR="00A6536B" w:rsidRDefault="00A6536B" w:rsidP="0008589D">
      <w:pPr>
        <w:pStyle w:val="Caption"/>
      </w:pPr>
      <w:bookmarkStart w:id="58" w:name="_Hlk81827997"/>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15</w:t>
      </w:r>
      <w:r>
        <w:fldChar w:fldCharType="end"/>
      </w:r>
      <w:r>
        <w:t xml:space="preserve"> Response to research question l.</w:t>
      </w:r>
    </w:p>
    <w:tbl>
      <w:tblPr>
        <w:tblStyle w:val="TableGrid"/>
        <w:tblW w:w="0" w:type="auto"/>
        <w:tblLook w:val="04A0" w:firstRow="1" w:lastRow="0" w:firstColumn="1" w:lastColumn="0" w:noHBand="0" w:noVBand="1"/>
      </w:tblPr>
      <w:tblGrid>
        <w:gridCol w:w="3823"/>
        <w:gridCol w:w="2126"/>
        <w:gridCol w:w="7999"/>
      </w:tblGrid>
      <w:tr w:rsidR="00A6536B" w14:paraId="5D750E19" w14:textId="77777777" w:rsidTr="0090343A">
        <w:trPr>
          <w:tblHeader/>
        </w:trPr>
        <w:tc>
          <w:tcPr>
            <w:tcW w:w="0" w:type="auto"/>
            <w:gridSpan w:val="3"/>
          </w:tcPr>
          <w:bookmarkEnd w:id="58"/>
          <w:p w14:paraId="42C6BE08" w14:textId="642C57D7" w:rsidR="00A6536B" w:rsidRPr="00A6536B" w:rsidRDefault="00A6536B" w:rsidP="00EB5994">
            <w:pPr>
              <w:jc w:val="both"/>
              <w:rPr>
                <w:b/>
                <w:bCs/>
              </w:rPr>
            </w:pPr>
            <w:r w:rsidRPr="00B508A7">
              <w:rPr>
                <w:rFonts w:ascii="Calibri" w:eastAsia="Times New Roman" w:hAnsi="Calibri" w:cs="Calibri"/>
                <w:b/>
                <w:bCs/>
                <w:color w:val="0043C8" w:themeColor="text2"/>
                <w:lang w:val="en-IE" w:eastAsia="en-IE"/>
              </w:rPr>
              <w:t>l. How can grid topology be flexibly adapted at various operating conditions?</w:t>
            </w:r>
          </w:p>
        </w:tc>
      </w:tr>
      <w:tr w:rsidR="00A6536B" w14:paraId="0BE22CA1" w14:textId="77777777" w:rsidTr="00B508A7">
        <w:tc>
          <w:tcPr>
            <w:tcW w:w="3823" w:type="dxa"/>
          </w:tcPr>
          <w:p w14:paraId="6EAAC313" w14:textId="77777777" w:rsidR="00A6536B" w:rsidRPr="009A67AE" w:rsidRDefault="00A6536B" w:rsidP="00EB5994">
            <w:pPr>
              <w:jc w:val="both"/>
              <w:rPr>
                <w:b/>
                <w:bCs/>
              </w:rPr>
            </w:pPr>
            <w:r w:rsidRPr="009A67AE">
              <w:rPr>
                <w:b/>
                <w:bCs/>
              </w:rPr>
              <w:t>CROF Model Pillars</w:t>
            </w:r>
          </w:p>
        </w:tc>
        <w:tc>
          <w:tcPr>
            <w:tcW w:w="2126" w:type="dxa"/>
          </w:tcPr>
          <w:p w14:paraId="280AA29F" w14:textId="77777777" w:rsidR="00A6536B" w:rsidRPr="009A67AE" w:rsidRDefault="00A6536B" w:rsidP="00EB5994">
            <w:pPr>
              <w:jc w:val="both"/>
              <w:rPr>
                <w:b/>
                <w:bCs/>
              </w:rPr>
            </w:pPr>
            <w:r w:rsidRPr="009A67AE">
              <w:rPr>
                <w:b/>
                <w:bCs/>
              </w:rPr>
              <w:t>Functional Model</w:t>
            </w:r>
          </w:p>
        </w:tc>
        <w:tc>
          <w:tcPr>
            <w:tcW w:w="7999" w:type="dxa"/>
          </w:tcPr>
          <w:p w14:paraId="3B0D64D6" w14:textId="77777777" w:rsidR="00A6536B" w:rsidRPr="009A67AE" w:rsidRDefault="00A6536B" w:rsidP="00EB5994">
            <w:pPr>
              <w:jc w:val="both"/>
              <w:rPr>
                <w:b/>
                <w:bCs/>
              </w:rPr>
            </w:pPr>
            <w:r w:rsidRPr="009A67AE">
              <w:rPr>
                <w:b/>
                <w:bCs/>
              </w:rPr>
              <w:t>Answer</w:t>
            </w:r>
          </w:p>
        </w:tc>
      </w:tr>
      <w:tr w:rsidR="00A6536B" w14:paraId="40654F9D" w14:textId="77777777" w:rsidTr="00B508A7">
        <w:tc>
          <w:tcPr>
            <w:tcW w:w="3823" w:type="dxa"/>
          </w:tcPr>
          <w:p w14:paraId="7ED6C984" w14:textId="77777777" w:rsidR="00A6536B" w:rsidRPr="00A6536B" w:rsidRDefault="00A6536B" w:rsidP="00FE2416">
            <w:pPr>
              <w:pStyle w:val="ListParagraph"/>
              <w:numPr>
                <w:ilvl w:val="0"/>
                <w:numId w:val="29"/>
              </w:numPr>
              <w:ind w:left="169" w:hanging="169"/>
              <w:rPr>
                <w:lang w:val="en-IE"/>
              </w:rPr>
            </w:pPr>
            <w:r w:rsidRPr="00A6536B">
              <w:rPr>
                <w:lang w:val="en-US"/>
              </w:rPr>
              <w:t>Cyber Secure Application Architecture</w:t>
            </w:r>
          </w:p>
          <w:p w14:paraId="74A89E35" w14:textId="77777777" w:rsidR="00A6536B" w:rsidRPr="00902128" w:rsidRDefault="00A6536B" w:rsidP="00FE2416">
            <w:pPr>
              <w:pStyle w:val="ListParagraph"/>
              <w:numPr>
                <w:ilvl w:val="0"/>
                <w:numId w:val="29"/>
              </w:numPr>
              <w:ind w:left="169" w:hanging="169"/>
              <w:rPr>
                <w:lang w:val="en-IE"/>
              </w:rPr>
            </w:pPr>
            <w:r w:rsidRPr="00902128">
              <w:rPr>
                <w:lang w:val="en-US"/>
              </w:rPr>
              <w:t>EMS / SCADA</w:t>
            </w:r>
          </w:p>
          <w:p w14:paraId="03CA51FE" w14:textId="77777777" w:rsidR="00A6536B" w:rsidRPr="00A6536B" w:rsidRDefault="00A6536B" w:rsidP="00FE2416">
            <w:pPr>
              <w:pStyle w:val="ListParagraph"/>
              <w:numPr>
                <w:ilvl w:val="0"/>
                <w:numId w:val="29"/>
              </w:numPr>
              <w:ind w:left="169" w:hanging="169"/>
              <w:rPr>
                <w:lang w:val="en-IE"/>
              </w:rPr>
            </w:pPr>
            <w:r w:rsidRPr="00A6536B">
              <w:rPr>
                <w:lang w:val="en-US"/>
              </w:rPr>
              <w:t>Cyber Secure Data Architecture</w:t>
            </w:r>
          </w:p>
          <w:p w14:paraId="03B81EC5" w14:textId="77777777" w:rsidR="00A6536B" w:rsidRDefault="00A6536B" w:rsidP="00FE2416">
            <w:pPr>
              <w:pStyle w:val="ListParagraph"/>
              <w:numPr>
                <w:ilvl w:val="0"/>
                <w:numId w:val="29"/>
              </w:numPr>
              <w:ind w:left="169" w:hanging="169"/>
              <w:rPr>
                <w:lang w:val="en-IE"/>
              </w:rPr>
            </w:pPr>
            <w:r>
              <w:rPr>
                <w:lang w:val="en-IE"/>
              </w:rPr>
              <w:t>Control Center Tools</w:t>
            </w:r>
          </w:p>
          <w:p w14:paraId="49812676" w14:textId="5F6A3E22" w:rsidR="00A6536B" w:rsidRDefault="00A6536B" w:rsidP="00FE2416">
            <w:pPr>
              <w:pStyle w:val="ListParagraph"/>
              <w:numPr>
                <w:ilvl w:val="0"/>
                <w:numId w:val="29"/>
              </w:numPr>
              <w:ind w:left="169" w:hanging="169"/>
              <w:rPr>
                <w:lang w:val="en-IE"/>
              </w:rPr>
            </w:pPr>
            <w:r>
              <w:rPr>
                <w:lang w:val="en-IE"/>
              </w:rPr>
              <w:t>Operations Planning Support Tools</w:t>
            </w:r>
          </w:p>
          <w:p w14:paraId="495718D8" w14:textId="77777777" w:rsidR="00902128" w:rsidRPr="00902128" w:rsidRDefault="00902128" w:rsidP="00FE2416">
            <w:pPr>
              <w:pStyle w:val="ListParagraph"/>
              <w:numPr>
                <w:ilvl w:val="0"/>
                <w:numId w:val="29"/>
              </w:numPr>
              <w:ind w:left="169" w:hanging="169"/>
              <w:rPr>
                <w:lang w:val="en-IE"/>
              </w:rPr>
            </w:pPr>
            <w:r w:rsidRPr="00902128">
              <w:rPr>
                <w:lang w:val="en-US"/>
              </w:rPr>
              <w:t>Operator Situational Awareness Optimisation and Decision Support Framework</w:t>
            </w:r>
          </w:p>
          <w:p w14:paraId="09DE8F6C" w14:textId="77777777" w:rsidR="00902128" w:rsidRDefault="00902128" w:rsidP="00902128">
            <w:pPr>
              <w:pStyle w:val="ListParagraph"/>
              <w:ind w:left="169"/>
              <w:jc w:val="both"/>
              <w:rPr>
                <w:lang w:val="en-IE"/>
              </w:rPr>
            </w:pPr>
          </w:p>
          <w:p w14:paraId="7AAD4DDD" w14:textId="77777777" w:rsidR="00A6536B" w:rsidRDefault="00A6536B" w:rsidP="00EB5994">
            <w:pPr>
              <w:pStyle w:val="ListParagraph"/>
              <w:ind w:left="169"/>
              <w:jc w:val="both"/>
            </w:pPr>
          </w:p>
        </w:tc>
        <w:tc>
          <w:tcPr>
            <w:tcW w:w="2126" w:type="dxa"/>
          </w:tcPr>
          <w:p w14:paraId="6590FEAF" w14:textId="5B57305B" w:rsidR="00A6536B" w:rsidRDefault="00A6536B" w:rsidP="00FE2416">
            <w:pPr>
              <w:pStyle w:val="ListParagraph"/>
              <w:numPr>
                <w:ilvl w:val="0"/>
                <w:numId w:val="29"/>
              </w:numPr>
              <w:ind w:left="280" w:hanging="283"/>
            </w:pPr>
            <w:r>
              <w:t xml:space="preserve">Tools Level – </w:t>
            </w:r>
            <w:r w:rsidR="00902128">
              <w:t>Congestion Management tool</w:t>
            </w:r>
          </w:p>
          <w:p w14:paraId="4840638C" w14:textId="0A4E0680" w:rsidR="00902128" w:rsidRDefault="00902128" w:rsidP="00FE2416">
            <w:pPr>
              <w:pStyle w:val="ListParagraph"/>
              <w:numPr>
                <w:ilvl w:val="0"/>
                <w:numId w:val="29"/>
              </w:numPr>
              <w:ind w:left="280" w:hanging="283"/>
            </w:pPr>
            <w:r>
              <w:t>Tools Level - All elements</w:t>
            </w:r>
          </w:p>
          <w:p w14:paraId="068772E5" w14:textId="3AE6EDDF" w:rsidR="00A6536B" w:rsidRDefault="00A6536B" w:rsidP="00FE2416">
            <w:pPr>
              <w:pStyle w:val="ListParagraph"/>
              <w:numPr>
                <w:ilvl w:val="0"/>
                <w:numId w:val="29"/>
              </w:numPr>
              <w:ind w:left="280" w:hanging="283"/>
            </w:pPr>
            <w:r>
              <w:t>Physical Objects Level – All Elements</w:t>
            </w:r>
          </w:p>
        </w:tc>
        <w:tc>
          <w:tcPr>
            <w:tcW w:w="7999" w:type="dxa"/>
          </w:tcPr>
          <w:p w14:paraId="136C455D" w14:textId="6B02D98D" w:rsidR="00A6536B" w:rsidRDefault="00A6536B" w:rsidP="00EB5994">
            <w:pPr>
              <w:pStyle w:val="ListParagraph"/>
              <w:ind w:left="180"/>
              <w:rPr>
                <w:rFonts w:ascii="Calibri" w:eastAsia="Times New Roman" w:hAnsi="Calibri" w:cs="Calibri"/>
                <w:color w:val="000000"/>
                <w:lang w:val="en-IE" w:eastAsia="en-IE"/>
              </w:rPr>
            </w:pPr>
            <w:r w:rsidRPr="00A6536B">
              <w:rPr>
                <w:rFonts w:ascii="Calibri" w:eastAsia="Times New Roman" w:hAnsi="Calibri" w:cs="Calibri"/>
                <w:color w:val="000000"/>
                <w:lang w:val="en-IE" w:eastAsia="en-IE"/>
              </w:rPr>
              <w:t>The CROF proposal</w:t>
            </w:r>
            <w:r w:rsidRPr="00623D58">
              <w:rPr>
                <w:rFonts w:ascii="Calibri" w:eastAsia="Times New Roman" w:hAnsi="Calibri" w:cs="Calibri"/>
                <w:color w:val="000000"/>
                <w:lang w:val="en-IE" w:eastAsia="en-IE"/>
              </w:rPr>
              <w:t xml:space="preserve"> is for a congestion management tool, utilising </w:t>
            </w:r>
            <w:r>
              <w:rPr>
                <w:rFonts w:ascii="Calibri" w:eastAsia="Times New Roman" w:hAnsi="Calibri" w:cs="Calibri"/>
                <w:color w:val="000000"/>
                <w:lang w:val="en-IE" w:eastAsia="en-IE"/>
              </w:rPr>
              <w:t xml:space="preserve">market </w:t>
            </w:r>
            <w:r w:rsidRPr="00623D58">
              <w:rPr>
                <w:rFonts w:ascii="Calibri" w:eastAsia="Times New Roman" w:hAnsi="Calibri" w:cs="Calibri"/>
                <w:color w:val="000000"/>
                <w:lang w:val="en-IE" w:eastAsia="en-IE"/>
              </w:rPr>
              <w:t>redispatch</w:t>
            </w:r>
            <w:r>
              <w:rPr>
                <w:rFonts w:ascii="Calibri" w:eastAsia="Times New Roman" w:hAnsi="Calibri" w:cs="Calibri"/>
                <w:color w:val="000000"/>
                <w:lang w:val="en-IE" w:eastAsia="en-IE"/>
              </w:rPr>
              <w:t>, flexibility in the transmission and distribution grids</w:t>
            </w:r>
            <w:r w:rsidRPr="00623D58">
              <w:rPr>
                <w:rFonts w:ascii="Calibri" w:eastAsia="Times New Roman" w:hAnsi="Calibri" w:cs="Calibri"/>
                <w:color w:val="000000"/>
                <w:lang w:val="en-IE" w:eastAsia="en-IE"/>
              </w:rPr>
              <w:t xml:space="preserve"> and FACTS and control devices for optimisation. </w:t>
            </w:r>
            <w:r>
              <w:rPr>
                <w:rFonts w:ascii="Calibri" w:eastAsia="Times New Roman" w:hAnsi="Calibri" w:cs="Calibri"/>
                <w:color w:val="000000"/>
                <w:lang w:val="en-IE" w:eastAsia="en-IE"/>
              </w:rPr>
              <w:t xml:space="preserve">There </w:t>
            </w:r>
            <w:r w:rsidR="00610667">
              <w:rPr>
                <w:rFonts w:ascii="Calibri" w:eastAsia="Times New Roman" w:hAnsi="Calibri" w:cs="Calibri"/>
                <w:color w:val="000000"/>
                <w:lang w:val="en-IE" w:eastAsia="en-IE"/>
              </w:rPr>
              <w:t>are</w:t>
            </w:r>
            <w:r>
              <w:rPr>
                <w:rFonts w:ascii="Calibri" w:eastAsia="Times New Roman" w:hAnsi="Calibri" w:cs="Calibri"/>
                <w:color w:val="000000"/>
                <w:lang w:val="en-IE" w:eastAsia="en-IE"/>
              </w:rPr>
              <w:t xml:space="preserve"> ongoing, advanced research initiatives in Europe with RTE to develop a control center digital assistant through reinforcement learning. At present EMS systems would not have this capability and there are few viable vendor systems on the market. </w:t>
            </w:r>
          </w:p>
          <w:p w14:paraId="20B7A5EE" w14:textId="7E2797D6" w:rsidR="00A6536B" w:rsidRDefault="00A6536B" w:rsidP="00EB5994">
            <w:pPr>
              <w:pStyle w:val="ListParagraph"/>
              <w:ind w:left="180"/>
            </w:pPr>
            <w:r>
              <w:rPr>
                <w:rFonts w:ascii="Calibri" w:eastAsia="Times New Roman" w:hAnsi="Calibri" w:cs="Calibri"/>
                <w:color w:val="000000"/>
                <w:lang w:val="en-IE" w:eastAsia="en-IE"/>
              </w:rPr>
              <w:t xml:space="preserve">This solution is very dependent on </w:t>
            </w:r>
            <w:r w:rsidRPr="00623D58">
              <w:rPr>
                <w:rFonts w:ascii="Calibri" w:eastAsia="Times New Roman" w:hAnsi="Calibri" w:cs="Calibri"/>
                <w:color w:val="000000"/>
                <w:lang w:val="en-IE" w:eastAsia="en-IE"/>
              </w:rPr>
              <w:t>accurate simulation model, controllability, and interoperability with other tools</w:t>
            </w:r>
            <w:r w:rsidR="001B737B">
              <w:rPr>
                <w:rFonts w:ascii="Calibri" w:eastAsia="Times New Roman" w:hAnsi="Calibri" w:cs="Calibri"/>
                <w:color w:val="000000"/>
                <w:lang w:val="en-IE" w:eastAsia="en-IE"/>
              </w:rPr>
              <w:t>,</w:t>
            </w:r>
            <w:r>
              <w:rPr>
                <w:rFonts w:ascii="Calibri" w:eastAsia="Times New Roman" w:hAnsi="Calibri" w:cs="Calibri"/>
                <w:color w:val="000000"/>
                <w:lang w:val="en-IE" w:eastAsia="en-IE"/>
              </w:rPr>
              <w:t xml:space="preserve"> as well as machine learning expertise and </w:t>
            </w:r>
            <w:r w:rsidR="00902128">
              <w:rPr>
                <w:rFonts w:ascii="Calibri" w:eastAsia="Times New Roman" w:hAnsi="Calibri" w:cs="Calibri"/>
                <w:color w:val="000000"/>
                <w:lang w:val="en-IE" w:eastAsia="en-IE"/>
              </w:rPr>
              <w:t xml:space="preserve">advanced computing resources. </w:t>
            </w:r>
          </w:p>
        </w:tc>
      </w:tr>
    </w:tbl>
    <w:p w14:paraId="735D645B" w14:textId="51840D44" w:rsidR="00EB5994" w:rsidRDefault="00EB5994" w:rsidP="0008589D">
      <w:pPr>
        <w:pStyle w:val="Caption"/>
      </w:pPr>
      <w:r>
        <w:lastRenderedPageBreak/>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16</w:t>
      </w:r>
      <w:r>
        <w:fldChar w:fldCharType="end"/>
      </w:r>
      <w:r>
        <w:t xml:space="preserve"> Response to research question m.</w:t>
      </w:r>
    </w:p>
    <w:tbl>
      <w:tblPr>
        <w:tblStyle w:val="TableGrid"/>
        <w:tblW w:w="0" w:type="auto"/>
        <w:tblLook w:val="04A0" w:firstRow="1" w:lastRow="0" w:firstColumn="1" w:lastColumn="0" w:noHBand="0" w:noVBand="1"/>
      </w:tblPr>
      <w:tblGrid>
        <w:gridCol w:w="3756"/>
        <w:gridCol w:w="2213"/>
        <w:gridCol w:w="7979"/>
      </w:tblGrid>
      <w:tr w:rsidR="00EB5994" w14:paraId="00D9FAD3" w14:textId="77777777" w:rsidTr="0090343A">
        <w:trPr>
          <w:tblHeader/>
        </w:trPr>
        <w:tc>
          <w:tcPr>
            <w:tcW w:w="0" w:type="auto"/>
            <w:gridSpan w:val="3"/>
          </w:tcPr>
          <w:p w14:paraId="0BC788DB" w14:textId="77746896" w:rsidR="00EB5994" w:rsidRPr="00EB5994" w:rsidRDefault="00EB5994" w:rsidP="00EB5994">
            <w:pPr>
              <w:jc w:val="both"/>
              <w:rPr>
                <w:b/>
                <w:bCs/>
              </w:rPr>
            </w:pPr>
            <w:r w:rsidRPr="00B508A7">
              <w:rPr>
                <w:rFonts w:ascii="Calibri" w:eastAsia="Times New Roman" w:hAnsi="Calibri" w:cs="Calibri"/>
                <w:b/>
                <w:bCs/>
                <w:color w:val="0043C8" w:themeColor="text2"/>
                <w:lang w:val="en-IE" w:eastAsia="en-IE"/>
              </w:rPr>
              <w:t xml:space="preserve">m. What is a suitable data architecture for DER monitoring &amp; modelling? Once DER resources have been aggregated spatially and temporally, how should this information be provided to the control room? Can DER categories be developed that allow groupings based on their ensemble response to system level events? What is the appropriate data architecture required to monitor/predict and control DER in real-time? </w:t>
            </w:r>
          </w:p>
        </w:tc>
      </w:tr>
      <w:tr w:rsidR="00EB5994" w14:paraId="43900A27" w14:textId="77777777" w:rsidTr="00B508A7">
        <w:tc>
          <w:tcPr>
            <w:tcW w:w="3539" w:type="dxa"/>
          </w:tcPr>
          <w:p w14:paraId="45782C25" w14:textId="77777777" w:rsidR="00EB5994" w:rsidRPr="009A67AE" w:rsidRDefault="00EB5994" w:rsidP="00EB5994">
            <w:pPr>
              <w:jc w:val="both"/>
              <w:rPr>
                <w:b/>
                <w:bCs/>
              </w:rPr>
            </w:pPr>
            <w:r w:rsidRPr="009A67AE">
              <w:rPr>
                <w:b/>
                <w:bCs/>
              </w:rPr>
              <w:t>CROF Model Pillars</w:t>
            </w:r>
          </w:p>
        </w:tc>
        <w:tc>
          <w:tcPr>
            <w:tcW w:w="1718" w:type="dxa"/>
          </w:tcPr>
          <w:p w14:paraId="2E4269D3" w14:textId="77777777" w:rsidR="00EB5994" w:rsidRPr="009A67AE" w:rsidRDefault="00EB5994" w:rsidP="00EB5994">
            <w:pPr>
              <w:jc w:val="both"/>
              <w:rPr>
                <w:b/>
                <w:bCs/>
              </w:rPr>
            </w:pPr>
            <w:r w:rsidRPr="009A67AE">
              <w:rPr>
                <w:b/>
                <w:bCs/>
              </w:rPr>
              <w:t>Functional Model</w:t>
            </w:r>
          </w:p>
        </w:tc>
        <w:tc>
          <w:tcPr>
            <w:tcW w:w="8691" w:type="dxa"/>
          </w:tcPr>
          <w:p w14:paraId="44E2958D" w14:textId="77777777" w:rsidR="00EB5994" w:rsidRPr="009A67AE" w:rsidRDefault="00EB5994" w:rsidP="00EB5994">
            <w:pPr>
              <w:jc w:val="both"/>
              <w:rPr>
                <w:b/>
                <w:bCs/>
              </w:rPr>
            </w:pPr>
            <w:r w:rsidRPr="009A67AE">
              <w:rPr>
                <w:b/>
                <w:bCs/>
              </w:rPr>
              <w:t>Answer</w:t>
            </w:r>
          </w:p>
        </w:tc>
      </w:tr>
      <w:tr w:rsidR="00EB5994" w14:paraId="789FBBCE" w14:textId="77777777" w:rsidTr="00B508A7">
        <w:tc>
          <w:tcPr>
            <w:tcW w:w="3539" w:type="dxa"/>
          </w:tcPr>
          <w:p w14:paraId="1FA3A182" w14:textId="77777777" w:rsidR="00EB5994" w:rsidRPr="00A6536B" w:rsidRDefault="00EB5994" w:rsidP="00FE2416">
            <w:pPr>
              <w:pStyle w:val="ListParagraph"/>
              <w:numPr>
                <w:ilvl w:val="0"/>
                <w:numId w:val="29"/>
              </w:numPr>
              <w:ind w:left="169" w:hanging="169"/>
              <w:rPr>
                <w:lang w:val="en-IE"/>
              </w:rPr>
            </w:pPr>
            <w:r w:rsidRPr="00A6536B">
              <w:rPr>
                <w:lang w:val="en-US"/>
              </w:rPr>
              <w:t>Cyber Secure Application Architecture</w:t>
            </w:r>
          </w:p>
          <w:p w14:paraId="6377CCF8" w14:textId="77777777" w:rsidR="00EB5994" w:rsidRPr="00A6536B" w:rsidRDefault="00EB5994" w:rsidP="00FE2416">
            <w:pPr>
              <w:pStyle w:val="ListParagraph"/>
              <w:numPr>
                <w:ilvl w:val="0"/>
                <w:numId w:val="29"/>
              </w:numPr>
              <w:ind w:left="169" w:hanging="169"/>
              <w:rPr>
                <w:lang w:val="en-IE"/>
              </w:rPr>
            </w:pPr>
            <w:r w:rsidRPr="00A6536B">
              <w:rPr>
                <w:lang w:val="en-US"/>
              </w:rPr>
              <w:t>Cyber Secure Market System Architecture</w:t>
            </w:r>
          </w:p>
          <w:p w14:paraId="05FF30A5" w14:textId="77777777" w:rsidR="00EB5994" w:rsidRPr="00902128" w:rsidRDefault="00EB5994" w:rsidP="00FE2416">
            <w:pPr>
              <w:pStyle w:val="ListParagraph"/>
              <w:numPr>
                <w:ilvl w:val="0"/>
                <w:numId w:val="29"/>
              </w:numPr>
              <w:ind w:left="169" w:hanging="169"/>
              <w:rPr>
                <w:lang w:val="en-IE"/>
              </w:rPr>
            </w:pPr>
            <w:r w:rsidRPr="00902128">
              <w:rPr>
                <w:lang w:val="en-US"/>
              </w:rPr>
              <w:t>EMS / SCADA</w:t>
            </w:r>
          </w:p>
          <w:p w14:paraId="29F9E8A8" w14:textId="77777777" w:rsidR="00EB5994" w:rsidRPr="00A6536B" w:rsidRDefault="00EB5994" w:rsidP="00FE2416">
            <w:pPr>
              <w:pStyle w:val="ListParagraph"/>
              <w:numPr>
                <w:ilvl w:val="0"/>
                <w:numId w:val="29"/>
              </w:numPr>
              <w:ind w:left="169" w:hanging="169"/>
              <w:rPr>
                <w:lang w:val="en-IE"/>
              </w:rPr>
            </w:pPr>
            <w:r w:rsidRPr="00A6536B">
              <w:rPr>
                <w:lang w:val="en-US"/>
              </w:rPr>
              <w:t>Cyber Secure Data Architecture</w:t>
            </w:r>
          </w:p>
          <w:p w14:paraId="735F5024" w14:textId="77777777" w:rsidR="00EB5994" w:rsidRPr="00902128" w:rsidRDefault="00EB5994" w:rsidP="00FE2416">
            <w:pPr>
              <w:pStyle w:val="ListParagraph"/>
              <w:numPr>
                <w:ilvl w:val="0"/>
                <w:numId w:val="29"/>
              </w:numPr>
              <w:ind w:left="169" w:hanging="169"/>
              <w:rPr>
                <w:lang w:val="en-IE"/>
              </w:rPr>
            </w:pPr>
            <w:r w:rsidRPr="00902128">
              <w:rPr>
                <w:lang w:val="en-IE"/>
              </w:rPr>
              <w:t>Control Center Tools</w:t>
            </w:r>
          </w:p>
          <w:p w14:paraId="2A92707D" w14:textId="77777777" w:rsidR="00EB5994" w:rsidRPr="00902128" w:rsidRDefault="00EB5994" w:rsidP="00FE2416">
            <w:pPr>
              <w:pStyle w:val="ListParagraph"/>
              <w:numPr>
                <w:ilvl w:val="0"/>
                <w:numId w:val="29"/>
              </w:numPr>
              <w:ind w:left="169" w:hanging="169"/>
              <w:rPr>
                <w:lang w:val="en-IE"/>
              </w:rPr>
            </w:pPr>
            <w:r w:rsidRPr="00902128">
              <w:rPr>
                <w:lang w:val="en-IE"/>
              </w:rPr>
              <w:t>Operations Planning Support Tools</w:t>
            </w:r>
          </w:p>
          <w:p w14:paraId="762F60CE" w14:textId="77777777" w:rsidR="00EB5994" w:rsidRDefault="00EB5994" w:rsidP="00EB5994">
            <w:pPr>
              <w:pStyle w:val="ListParagraph"/>
              <w:ind w:left="169"/>
              <w:jc w:val="both"/>
            </w:pPr>
          </w:p>
        </w:tc>
        <w:tc>
          <w:tcPr>
            <w:tcW w:w="1718" w:type="dxa"/>
          </w:tcPr>
          <w:p w14:paraId="3A893146" w14:textId="77777777" w:rsidR="00EB5994" w:rsidRDefault="00EB5994" w:rsidP="00FE2416">
            <w:pPr>
              <w:pStyle w:val="ListParagraph"/>
              <w:numPr>
                <w:ilvl w:val="0"/>
                <w:numId w:val="29"/>
              </w:numPr>
              <w:ind w:left="280" w:hanging="283"/>
            </w:pPr>
            <w:r>
              <w:t xml:space="preserve">Tools Level – All Elements </w:t>
            </w:r>
          </w:p>
          <w:p w14:paraId="23EB46B5" w14:textId="3C3422EC" w:rsidR="00EB5994" w:rsidRDefault="00EB5994" w:rsidP="00FE2416">
            <w:pPr>
              <w:pStyle w:val="ListParagraph"/>
              <w:numPr>
                <w:ilvl w:val="0"/>
                <w:numId w:val="29"/>
              </w:numPr>
              <w:ind w:left="280" w:hanging="283"/>
            </w:pPr>
            <w:r>
              <w:t>Physical Objects Level – All Elements</w:t>
            </w:r>
          </w:p>
        </w:tc>
        <w:tc>
          <w:tcPr>
            <w:tcW w:w="8691" w:type="dxa"/>
          </w:tcPr>
          <w:p w14:paraId="41138605" w14:textId="77777777" w:rsidR="00EB5994" w:rsidRDefault="00EB5994" w:rsidP="00EB5994">
            <w:pPr>
              <w:pStyle w:val="ListParagraph"/>
              <w:ind w:left="180"/>
              <w:rPr>
                <w:rFonts w:ascii="Calibri" w:eastAsia="Times New Roman" w:hAnsi="Calibri" w:cs="Calibri"/>
                <w:color w:val="000000"/>
                <w:lang w:val="en-IE" w:eastAsia="en-IE"/>
              </w:rPr>
            </w:pPr>
            <w:r w:rsidRPr="00A6536B">
              <w:rPr>
                <w:rFonts w:ascii="Calibri" w:eastAsia="Times New Roman" w:hAnsi="Calibri" w:cs="Calibri"/>
                <w:color w:val="000000"/>
                <w:lang w:val="en-IE" w:eastAsia="en-IE"/>
              </w:rPr>
              <w:t>Ge</w:t>
            </w:r>
            <w:r w:rsidRPr="00623D58">
              <w:rPr>
                <w:rFonts w:ascii="Calibri" w:eastAsia="Times New Roman" w:hAnsi="Calibri" w:cs="Calibri"/>
                <w:color w:val="000000"/>
                <w:lang w:val="en-IE" w:eastAsia="en-IE"/>
              </w:rPr>
              <w:t xml:space="preserve">nerally, a modular architecture integrated via integration layers with API to software services and data platform is becoming more favoured in the industry. </w:t>
            </w:r>
            <w:r>
              <w:rPr>
                <w:rFonts w:ascii="Calibri" w:eastAsia="Times New Roman" w:hAnsi="Calibri" w:cs="Calibri"/>
                <w:color w:val="000000"/>
                <w:lang w:val="en-IE" w:eastAsia="en-IE"/>
              </w:rPr>
              <w:t xml:space="preserve">The focus should be on interoperability between applications, data exchange and market architecture. </w:t>
            </w:r>
          </w:p>
          <w:p w14:paraId="078E4953" w14:textId="0F1F9E3F" w:rsidR="00EB5994" w:rsidRDefault="00EB5994" w:rsidP="00EB5994">
            <w:pPr>
              <w:pStyle w:val="ListParagraph"/>
              <w:ind w:left="180"/>
            </w:pPr>
            <w:r>
              <w:t xml:space="preserve">While very integrated with CROF research and the model above, the topic is covered more extensively in the </w:t>
            </w:r>
            <w:r w:rsidR="001B737B">
              <w:t>companion CSIRO research roadmap on Power Systems Architecture (Topic 7). These two roadmaps are closely related and should be considered together.</w:t>
            </w:r>
          </w:p>
        </w:tc>
      </w:tr>
    </w:tbl>
    <w:p w14:paraId="7DB1CFEA" w14:textId="0A568A8C" w:rsidR="00EB5994" w:rsidRDefault="00EB5994" w:rsidP="0008589D">
      <w:pPr>
        <w:pStyle w:val="Caption"/>
      </w:pPr>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17</w:t>
      </w:r>
      <w:r>
        <w:fldChar w:fldCharType="end"/>
      </w:r>
      <w:r>
        <w:t xml:space="preserve"> Response to research question n.</w:t>
      </w:r>
    </w:p>
    <w:tbl>
      <w:tblPr>
        <w:tblStyle w:val="TableGrid"/>
        <w:tblW w:w="0" w:type="auto"/>
        <w:tblLook w:val="04A0" w:firstRow="1" w:lastRow="0" w:firstColumn="1" w:lastColumn="0" w:noHBand="0" w:noVBand="1"/>
      </w:tblPr>
      <w:tblGrid>
        <w:gridCol w:w="3872"/>
        <w:gridCol w:w="2107"/>
        <w:gridCol w:w="7969"/>
      </w:tblGrid>
      <w:tr w:rsidR="00EB5994" w14:paraId="0593D377" w14:textId="77777777" w:rsidTr="00B508A7">
        <w:trPr>
          <w:trHeight w:val="241"/>
          <w:tblHeader/>
        </w:trPr>
        <w:tc>
          <w:tcPr>
            <w:tcW w:w="0" w:type="auto"/>
            <w:gridSpan w:val="3"/>
          </w:tcPr>
          <w:p w14:paraId="298244BD" w14:textId="5635ADCB" w:rsidR="00EB5994" w:rsidRPr="00EB5994" w:rsidRDefault="00EB5994" w:rsidP="00EB5994">
            <w:pPr>
              <w:jc w:val="both"/>
              <w:rPr>
                <w:b/>
                <w:bCs/>
              </w:rPr>
            </w:pPr>
            <w:r w:rsidRPr="00B508A7">
              <w:rPr>
                <w:rFonts w:ascii="Calibri" w:eastAsia="Times New Roman" w:hAnsi="Calibri" w:cs="Calibri"/>
                <w:b/>
                <w:bCs/>
                <w:color w:val="0043C8" w:themeColor="text2"/>
                <w:lang w:val="en-IE" w:eastAsia="en-IE"/>
              </w:rPr>
              <w:t>m. What is the communication capability needed to support monitoring and control of DER? What is the suitability of existing communications infrastructure – in terms of reliability, latency, bandwidth, (cyber)security – relative to investing in a bespoke system? For DER control purposes, what 2-way communication protocols are necessary?</w:t>
            </w:r>
          </w:p>
        </w:tc>
      </w:tr>
      <w:tr w:rsidR="00EB5994" w14:paraId="7C0FB524" w14:textId="77777777" w:rsidTr="00B508A7">
        <w:tc>
          <w:tcPr>
            <w:tcW w:w="3662" w:type="dxa"/>
          </w:tcPr>
          <w:p w14:paraId="132436AD" w14:textId="77777777" w:rsidR="00EB5994" w:rsidRPr="009A67AE" w:rsidRDefault="00EB5994" w:rsidP="00EB5994">
            <w:pPr>
              <w:jc w:val="both"/>
              <w:rPr>
                <w:b/>
                <w:bCs/>
              </w:rPr>
            </w:pPr>
            <w:r w:rsidRPr="009A67AE">
              <w:rPr>
                <w:b/>
                <w:bCs/>
              </w:rPr>
              <w:t>CROF Model Pillars</w:t>
            </w:r>
          </w:p>
        </w:tc>
        <w:tc>
          <w:tcPr>
            <w:tcW w:w="1578" w:type="dxa"/>
          </w:tcPr>
          <w:p w14:paraId="6F525865" w14:textId="77777777" w:rsidR="00EB5994" w:rsidRPr="009A67AE" w:rsidRDefault="00EB5994" w:rsidP="00EB5994">
            <w:pPr>
              <w:jc w:val="both"/>
              <w:rPr>
                <w:b/>
                <w:bCs/>
              </w:rPr>
            </w:pPr>
            <w:r w:rsidRPr="009A67AE">
              <w:rPr>
                <w:b/>
                <w:bCs/>
              </w:rPr>
              <w:t>Functional Model</w:t>
            </w:r>
          </w:p>
        </w:tc>
        <w:tc>
          <w:tcPr>
            <w:tcW w:w="8708" w:type="dxa"/>
          </w:tcPr>
          <w:p w14:paraId="45161AD2" w14:textId="77777777" w:rsidR="00EB5994" w:rsidRPr="009A67AE" w:rsidRDefault="00EB5994" w:rsidP="00EB5994">
            <w:pPr>
              <w:jc w:val="both"/>
              <w:rPr>
                <w:b/>
                <w:bCs/>
              </w:rPr>
            </w:pPr>
            <w:r w:rsidRPr="009A67AE">
              <w:rPr>
                <w:b/>
                <w:bCs/>
              </w:rPr>
              <w:t>Answer</w:t>
            </w:r>
          </w:p>
        </w:tc>
      </w:tr>
      <w:tr w:rsidR="00EB5994" w14:paraId="54D1D736" w14:textId="77777777" w:rsidTr="00B508A7">
        <w:tc>
          <w:tcPr>
            <w:tcW w:w="3662" w:type="dxa"/>
          </w:tcPr>
          <w:p w14:paraId="01A51188" w14:textId="77777777" w:rsidR="00EB5994" w:rsidRPr="00A6536B" w:rsidRDefault="00EB5994" w:rsidP="002104DC">
            <w:pPr>
              <w:pStyle w:val="ListParagraph"/>
              <w:numPr>
                <w:ilvl w:val="0"/>
                <w:numId w:val="29"/>
              </w:numPr>
              <w:ind w:left="169" w:hanging="169"/>
              <w:jc w:val="both"/>
              <w:rPr>
                <w:lang w:val="en-IE"/>
              </w:rPr>
            </w:pPr>
            <w:r w:rsidRPr="00A6536B">
              <w:rPr>
                <w:lang w:val="en-US"/>
              </w:rPr>
              <w:t>Cyber Secure Application Architecture</w:t>
            </w:r>
          </w:p>
          <w:p w14:paraId="349E2DCD" w14:textId="77777777" w:rsidR="00EB5994" w:rsidRPr="00A6536B" w:rsidRDefault="00EB5994" w:rsidP="002104DC">
            <w:pPr>
              <w:pStyle w:val="ListParagraph"/>
              <w:numPr>
                <w:ilvl w:val="0"/>
                <w:numId w:val="29"/>
              </w:numPr>
              <w:ind w:left="169" w:hanging="169"/>
              <w:jc w:val="both"/>
              <w:rPr>
                <w:lang w:val="en-IE"/>
              </w:rPr>
            </w:pPr>
            <w:r w:rsidRPr="00A6536B">
              <w:rPr>
                <w:lang w:val="en-US"/>
              </w:rPr>
              <w:t>Cyber Secure Market System Architecture</w:t>
            </w:r>
          </w:p>
          <w:p w14:paraId="334FEF6F" w14:textId="77777777" w:rsidR="00EB5994" w:rsidRPr="00902128" w:rsidRDefault="00EB5994" w:rsidP="002104DC">
            <w:pPr>
              <w:pStyle w:val="ListParagraph"/>
              <w:numPr>
                <w:ilvl w:val="0"/>
                <w:numId w:val="29"/>
              </w:numPr>
              <w:ind w:left="169" w:hanging="169"/>
              <w:jc w:val="both"/>
              <w:rPr>
                <w:lang w:val="en-IE"/>
              </w:rPr>
            </w:pPr>
            <w:r w:rsidRPr="00902128">
              <w:rPr>
                <w:lang w:val="en-US"/>
              </w:rPr>
              <w:t>EMS / SCADA</w:t>
            </w:r>
          </w:p>
          <w:p w14:paraId="1CA15220" w14:textId="77777777" w:rsidR="00EB5994" w:rsidRPr="00A6536B" w:rsidRDefault="00EB5994" w:rsidP="002104DC">
            <w:pPr>
              <w:pStyle w:val="ListParagraph"/>
              <w:numPr>
                <w:ilvl w:val="0"/>
                <w:numId w:val="29"/>
              </w:numPr>
              <w:ind w:left="169" w:hanging="169"/>
              <w:jc w:val="both"/>
              <w:rPr>
                <w:lang w:val="en-IE"/>
              </w:rPr>
            </w:pPr>
            <w:r w:rsidRPr="00A6536B">
              <w:rPr>
                <w:lang w:val="en-US"/>
              </w:rPr>
              <w:t>Cyber Secure Data Architecture</w:t>
            </w:r>
          </w:p>
          <w:p w14:paraId="73D85AD2" w14:textId="77777777" w:rsidR="00EB5994" w:rsidRPr="00902128" w:rsidRDefault="00EB5994" w:rsidP="002104DC">
            <w:pPr>
              <w:pStyle w:val="ListParagraph"/>
              <w:numPr>
                <w:ilvl w:val="0"/>
                <w:numId w:val="29"/>
              </w:numPr>
              <w:ind w:left="169" w:hanging="169"/>
              <w:jc w:val="both"/>
              <w:rPr>
                <w:lang w:val="en-IE"/>
              </w:rPr>
            </w:pPr>
            <w:r w:rsidRPr="00902128">
              <w:rPr>
                <w:lang w:val="en-IE"/>
              </w:rPr>
              <w:t>Control Center Tools</w:t>
            </w:r>
          </w:p>
          <w:p w14:paraId="4E210D88" w14:textId="2FA3D7D6" w:rsidR="00EB5994" w:rsidRDefault="00EB5994" w:rsidP="002104DC">
            <w:pPr>
              <w:pStyle w:val="ListParagraph"/>
              <w:numPr>
                <w:ilvl w:val="0"/>
                <w:numId w:val="29"/>
              </w:numPr>
              <w:ind w:left="169" w:hanging="169"/>
              <w:jc w:val="both"/>
              <w:rPr>
                <w:lang w:val="en-IE"/>
              </w:rPr>
            </w:pPr>
            <w:r w:rsidRPr="00902128">
              <w:rPr>
                <w:lang w:val="en-IE"/>
              </w:rPr>
              <w:t>Operations Planning Support Tools</w:t>
            </w:r>
          </w:p>
          <w:p w14:paraId="6510F78A" w14:textId="6AF6ED6D" w:rsidR="00EB5994" w:rsidRDefault="00EB5994" w:rsidP="00B508A7">
            <w:pPr>
              <w:pStyle w:val="ListParagraph"/>
              <w:numPr>
                <w:ilvl w:val="0"/>
                <w:numId w:val="29"/>
              </w:numPr>
              <w:ind w:left="169" w:hanging="169"/>
              <w:jc w:val="both"/>
            </w:pPr>
            <w:r>
              <w:rPr>
                <w:lang w:val="en-IE"/>
              </w:rPr>
              <w:t>MMS / NEMDE</w:t>
            </w:r>
          </w:p>
        </w:tc>
        <w:tc>
          <w:tcPr>
            <w:tcW w:w="1578" w:type="dxa"/>
          </w:tcPr>
          <w:p w14:paraId="56F560DE" w14:textId="77777777" w:rsidR="00EB5994" w:rsidRDefault="00EB5994" w:rsidP="00FE2416">
            <w:pPr>
              <w:pStyle w:val="ListParagraph"/>
              <w:numPr>
                <w:ilvl w:val="0"/>
                <w:numId w:val="29"/>
              </w:numPr>
              <w:ind w:left="280" w:hanging="283"/>
            </w:pPr>
            <w:r>
              <w:t xml:space="preserve">Tools Level – All Elements </w:t>
            </w:r>
          </w:p>
          <w:p w14:paraId="1E920888" w14:textId="77777777" w:rsidR="00EB5994" w:rsidRDefault="00EB5994" w:rsidP="00FE2416">
            <w:pPr>
              <w:pStyle w:val="ListParagraph"/>
              <w:numPr>
                <w:ilvl w:val="0"/>
                <w:numId w:val="29"/>
              </w:numPr>
              <w:ind w:left="280" w:hanging="283"/>
            </w:pPr>
            <w:r>
              <w:t>Physical Objects Level – All Elements</w:t>
            </w:r>
          </w:p>
        </w:tc>
        <w:tc>
          <w:tcPr>
            <w:tcW w:w="8708" w:type="dxa"/>
          </w:tcPr>
          <w:p w14:paraId="0196C244" w14:textId="2EA9BC68" w:rsidR="00EB5994" w:rsidRDefault="00EB5994" w:rsidP="00EB5994">
            <w:pPr>
              <w:rPr>
                <w:rFonts w:ascii="Calibri" w:eastAsia="Times New Roman" w:hAnsi="Calibri" w:cs="Calibri"/>
                <w:color w:val="000000"/>
                <w:lang w:val="en-IE" w:eastAsia="en-IE"/>
              </w:rPr>
            </w:pPr>
            <w:r>
              <w:rPr>
                <w:rFonts w:ascii="Calibri" w:eastAsia="Times New Roman" w:hAnsi="Calibri" w:cs="Calibri"/>
                <w:color w:val="000000"/>
                <w:lang w:val="en-IE" w:eastAsia="en-IE"/>
              </w:rPr>
              <w:t>To be addressed as part of detailed implementation plan associated with the control room of the future</w:t>
            </w:r>
            <w:r w:rsidR="00014023">
              <w:rPr>
                <w:rFonts w:ascii="Calibri" w:eastAsia="Times New Roman" w:hAnsi="Calibri" w:cs="Calibri"/>
                <w:color w:val="000000"/>
                <w:lang w:val="en-IE" w:eastAsia="en-IE"/>
              </w:rPr>
              <w:t>.</w:t>
            </w:r>
            <w:r>
              <w:rPr>
                <w:rFonts w:ascii="Calibri" w:eastAsia="Times New Roman" w:hAnsi="Calibri" w:cs="Calibri"/>
                <w:color w:val="000000"/>
                <w:lang w:val="en-IE" w:eastAsia="en-IE"/>
              </w:rPr>
              <w:t xml:space="preserve"> This question may not be relevant for the roadmap and has some dependencies with the topic 7 in terms of architecture design. </w:t>
            </w:r>
          </w:p>
          <w:p w14:paraId="42FE5C86" w14:textId="791CEE5A" w:rsidR="00EB5994" w:rsidRDefault="00EB5994" w:rsidP="00EB5994">
            <w:pPr>
              <w:pStyle w:val="ListParagraph"/>
              <w:ind w:left="0"/>
              <w:rPr>
                <w:rFonts w:ascii="Calibri" w:eastAsia="Times New Roman" w:hAnsi="Calibri" w:cs="Calibri"/>
                <w:color w:val="000000"/>
                <w:lang w:val="en-IE" w:eastAsia="en-IE"/>
              </w:rPr>
            </w:pPr>
            <w:r>
              <w:rPr>
                <w:rFonts w:ascii="Calibri" w:eastAsia="Times New Roman" w:hAnsi="Calibri" w:cs="Calibri"/>
                <w:color w:val="000000"/>
                <w:lang w:val="en-IE" w:eastAsia="en-IE"/>
              </w:rPr>
              <w:t xml:space="preserve">Some advanced knowledge </w:t>
            </w:r>
            <w:r w:rsidR="00014023">
              <w:rPr>
                <w:rFonts w:ascii="Calibri" w:eastAsia="Times New Roman" w:hAnsi="Calibri" w:cs="Calibri"/>
                <w:color w:val="000000"/>
                <w:lang w:val="en-IE" w:eastAsia="en-IE"/>
              </w:rPr>
              <w:t xml:space="preserve">is </w:t>
            </w:r>
            <w:r>
              <w:rPr>
                <w:rFonts w:ascii="Calibri" w:eastAsia="Times New Roman" w:hAnsi="Calibri" w:cs="Calibri"/>
                <w:color w:val="000000"/>
                <w:lang w:val="en-IE" w:eastAsia="en-IE"/>
              </w:rPr>
              <w:t>available from industry collaborations, but this can be difficult to home in one specific answer without a detailed architecture and design framework.</w:t>
            </w:r>
          </w:p>
          <w:p w14:paraId="2876135E" w14:textId="66FF5ABF" w:rsidR="00EB5994" w:rsidRDefault="00EB5994" w:rsidP="00EB5994">
            <w:pPr>
              <w:pStyle w:val="ListParagraph"/>
              <w:ind w:left="0"/>
            </w:pPr>
            <w:r>
              <w:t>In general</w:t>
            </w:r>
            <w:r w:rsidR="00014023">
              <w:t>,</w:t>
            </w:r>
            <w:r>
              <w:t xml:space="preserve"> communication protocols should </w:t>
            </w:r>
            <w:r w:rsidR="00610667">
              <w:t>always align with IEC and IEE standards</w:t>
            </w:r>
            <w:r>
              <w:t xml:space="preserve"> and have cyber security principles built-in by design</w:t>
            </w:r>
            <w:r w:rsidR="00014023">
              <w:t>.</w:t>
            </w:r>
            <w:r>
              <w:t xml:space="preserve"> </w:t>
            </w:r>
          </w:p>
        </w:tc>
      </w:tr>
    </w:tbl>
    <w:p w14:paraId="0FF075F8" w14:textId="1958610D" w:rsidR="00EB5994" w:rsidRDefault="00EB5994" w:rsidP="0008589D">
      <w:pPr>
        <w:pStyle w:val="Caption"/>
      </w:pPr>
      <w:r>
        <w:lastRenderedPageBreak/>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18</w:t>
      </w:r>
      <w:r>
        <w:fldChar w:fldCharType="end"/>
      </w:r>
      <w:r>
        <w:t xml:space="preserve"> Response to research question o.</w:t>
      </w:r>
    </w:p>
    <w:tbl>
      <w:tblPr>
        <w:tblStyle w:val="TableGrid"/>
        <w:tblW w:w="0" w:type="auto"/>
        <w:tblLook w:val="04A0" w:firstRow="1" w:lastRow="0" w:firstColumn="1" w:lastColumn="0" w:noHBand="0" w:noVBand="1"/>
      </w:tblPr>
      <w:tblGrid>
        <w:gridCol w:w="3368"/>
        <w:gridCol w:w="3253"/>
        <w:gridCol w:w="7327"/>
      </w:tblGrid>
      <w:tr w:rsidR="00EB5994" w14:paraId="39742A9D" w14:textId="77777777" w:rsidTr="0090343A">
        <w:trPr>
          <w:tblHeader/>
        </w:trPr>
        <w:tc>
          <w:tcPr>
            <w:tcW w:w="0" w:type="auto"/>
            <w:gridSpan w:val="3"/>
          </w:tcPr>
          <w:p w14:paraId="16EA66BD" w14:textId="0F34D9CC" w:rsidR="00EB5994" w:rsidRPr="00B508A7" w:rsidRDefault="00EB5994" w:rsidP="00EB5994">
            <w:pPr>
              <w:jc w:val="both"/>
            </w:pPr>
            <w:r w:rsidRPr="00B508A7">
              <w:rPr>
                <w:rFonts w:ascii="Calibri" w:eastAsia="Times New Roman" w:hAnsi="Calibri" w:cs="Calibri"/>
                <w:color w:val="0043C8" w:themeColor="text2"/>
                <w:lang w:val="en-IE" w:eastAsia="en-IE"/>
              </w:rPr>
              <w:t>o. What are the relative merits of different control architectures for DER? What might an efficient distributed control architecture be for DER which: (1) makes use of appropriate device characterizations and real-time monitoring data; (2) accounts for practical constraints around device-level communication; and (3) accounts for heterogeneous subgroup controls of DER and various existing DSO/TSO control schemes?</w:t>
            </w:r>
          </w:p>
        </w:tc>
      </w:tr>
      <w:tr w:rsidR="00EB5994" w14:paraId="5E8F36F8" w14:textId="77777777" w:rsidTr="0090343A">
        <w:tc>
          <w:tcPr>
            <w:tcW w:w="2972" w:type="dxa"/>
          </w:tcPr>
          <w:p w14:paraId="3893AD97" w14:textId="77777777" w:rsidR="00EB5994" w:rsidRPr="009A67AE" w:rsidRDefault="00EB5994" w:rsidP="00EB5994">
            <w:pPr>
              <w:jc w:val="both"/>
              <w:rPr>
                <w:b/>
                <w:bCs/>
              </w:rPr>
            </w:pPr>
            <w:r w:rsidRPr="009A67AE">
              <w:rPr>
                <w:b/>
                <w:bCs/>
              </w:rPr>
              <w:t>CROF Model Pillars</w:t>
            </w:r>
          </w:p>
        </w:tc>
        <w:tc>
          <w:tcPr>
            <w:tcW w:w="2970" w:type="dxa"/>
          </w:tcPr>
          <w:p w14:paraId="14774A8E" w14:textId="77777777" w:rsidR="00EB5994" w:rsidRPr="009A67AE" w:rsidRDefault="00EB5994" w:rsidP="00EB5994">
            <w:pPr>
              <w:jc w:val="both"/>
              <w:rPr>
                <w:b/>
                <w:bCs/>
              </w:rPr>
            </w:pPr>
            <w:r w:rsidRPr="009A67AE">
              <w:rPr>
                <w:b/>
                <w:bCs/>
              </w:rPr>
              <w:t>Functional Model</w:t>
            </w:r>
          </w:p>
        </w:tc>
        <w:tc>
          <w:tcPr>
            <w:tcW w:w="8006" w:type="dxa"/>
          </w:tcPr>
          <w:p w14:paraId="3F73F51D" w14:textId="77777777" w:rsidR="00EB5994" w:rsidRPr="009A67AE" w:rsidRDefault="00EB5994" w:rsidP="00EB5994">
            <w:pPr>
              <w:jc w:val="both"/>
              <w:rPr>
                <w:b/>
                <w:bCs/>
              </w:rPr>
            </w:pPr>
            <w:r w:rsidRPr="009A67AE">
              <w:rPr>
                <w:b/>
                <w:bCs/>
              </w:rPr>
              <w:t>Answer</w:t>
            </w:r>
          </w:p>
        </w:tc>
      </w:tr>
      <w:tr w:rsidR="00EB5994" w14:paraId="1C797F51" w14:textId="77777777" w:rsidTr="0090343A">
        <w:tc>
          <w:tcPr>
            <w:tcW w:w="2972" w:type="dxa"/>
          </w:tcPr>
          <w:p w14:paraId="373CB557" w14:textId="77777777" w:rsidR="00EB5994" w:rsidRPr="00A6536B" w:rsidRDefault="00EB5994" w:rsidP="00FE2416">
            <w:pPr>
              <w:pStyle w:val="ListParagraph"/>
              <w:numPr>
                <w:ilvl w:val="0"/>
                <w:numId w:val="29"/>
              </w:numPr>
              <w:ind w:left="169" w:hanging="169"/>
              <w:rPr>
                <w:lang w:val="en-IE"/>
              </w:rPr>
            </w:pPr>
            <w:r w:rsidRPr="00A6536B">
              <w:rPr>
                <w:lang w:val="en-US"/>
              </w:rPr>
              <w:t>Cyber Secure Application Architecture</w:t>
            </w:r>
          </w:p>
          <w:p w14:paraId="2F059E01" w14:textId="77777777" w:rsidR="00EB5994" w:rsidRPr="00A6536B" w:rsidRDefault="00EB5994" w:rsidP="00FE2416">
            <w:pPr>
              <w:pStyle w:val="ListParagraph"/>
              <w:numPr>
                <w:ilvl w:val="0"/>
                <w:numId w:val="29"/>
              </w:numPr>
              <w:ind w:left="169" w:hanging="169"/>
              <w:rPr>
                <w:lang w:val="en-IE"/>
              </w:rPr>
            </w:pPr>
            <w:r w:rsidRPr="00A6536B">
              <w:rPr>
                <w:lang w:val="en-US"/>
              </w:rPr>
              <w:t>Cyber Secure Market System Architecture</w:t>
            </w:r>
          </w:p>
          <w:p w14:paraId="058B4636" w14:textId="77777777" w:rsidR="00EB5994" w:rsidRPr="00902128" w:rsidRDefault="00EB5994" w:rsidP="00FE2416">
            <w:pPr>
              <w:pStyle w:val="ListParagraph"/>
              <w:numPr>
                <w:ilvl w:val="0"/>
                <w:numId w:val="29"/>
              </w:numPr>
              <w:ind w:left="169" w:hanging="169"/>
              <w:rPr>
                <w:lang w:val="en-IE"/>
              </w:rPr>
            </w:pPr>
            <w:r w:rsidRPr="00902128">
              <w:rPr>
                <w:lang w:val="en-US"/>
              </w:rPr>
              <w:t>EMS / SCADA</w:t>
            </w:r>
          </w:p>
          <w:p w14:paraId="4B1141C9" w14:textId="77777777" w:rsidR="00EB5994" w:rsidRPr="00A6536B" w:rsidRDefault="00EB5994" w:rsidP="00FE2416">
            <w:pPr>
              <w:pStyle w:val="ListParagraph"/>
              <w:numPr>
                <w:ilvl w:val="0"/>
                <w:numId w:val="29"/>
              </w:numPr>
              <w:ind w:left="169" w:hanging="169"/>
              <w:rPr>
                <w:lang w:val="en-IE"/>
              </w:rPr>
            </w:pPr>
            <w:r w:rsidRPr="00A6536B">
              <w:rPr>
                <w:lang w:val="en-US"/>
              </w:rPr>
              <w:t>Cyber Secure Data Architecture</w:t>
            </w:r>
          </w:p>
          <w:p w14:paraId="70159063" w14:textId="77777777" w:rsidR="00EB5994" w:rsidRPr="00902128" w:rsidRDefault="00EB5994" w:rsidP="00FE2416">
            <w:pPr>
              <w:pStyle w:val="ListParagraph"/>
              <w:numPr>
                <w:ilvl w:val="0"/>
                <w:numId w:val="29"/>
              </w:numPr>
              <w:ind w:left="169" w:hanging="169"/>
              <w:rPr>
                <w:lang w:val="en-IE"/>
              </w:rPr>
            </w:pPr>
            <w:r w:rsidRPr="00902128">
              <w:rPr>
                <w:lang w:val="en-IE"/>
              </w:rPr>
              <w:t>Control Center Tools</w:t>
            </w:r>
          </w:p>
          <w:p w14:paraId="0651140A" w14:textId="77777777" w:rsidR="00EB5994" w:rsidRDefault="00EB5994" w:rsidP="00FE2416">
            <w:pPr>
              <w:pStyle w:val="ListParagraph"/>
              <w:numPr>
                <w:ilvl w:val="0"/>
                <w:numId w:val="29"/>
              </w:numPr>
              <w:ind w:left="169" w:hanging="169"/>
              <w:rPr>
                <w:lang w:val="en-IE"/>
              </w:rPr>
            </w:pPr>
            <w:r w:rsidRPr="00902128">
              <w:rPr>
                <w:lang w:val="en-IE"/>
              </w:rPr>
              <w:t>Operations Planning Support Tools</w:t>
            </w:r>
          </w:p>
          <w:p w14:paraId="6F7A70AA" w14:textId="77777777" w:rsidR="00EB5994" w:rsidRPr="00902128" w:rsidRDefault="00EB5994" w:rsidP="00FE2416">
            <w:pPr>
              <w:pStyle w:val="ListParagraph"/>
              <w:numPr>
                <w:ilvl w:val="0"/>
                <w:numId w:val="29"/>
              </w:numPr>
              <w:ind w:left="169" w:hanging="169"/>
              <w:rPr>
                <w:lang w:val="en-IE"/>
              </w:rPr>
            </w:pPr>
            <w:r>
              <w:rPr>
                <w:lang w:val="en-IE"/>
              </w:rPr>
              <w:t>MMS / NEMDE</w:t>
            </w:r>
          </w:p>
          <w:p w14:paraId="474109F7" w14:textId="77777777" w:rsidR="00EB5994" w:rsidRDefault="00EB5994" w:rsidP="00EB5994">
            <w:pPr>
              <w:pStyle w:val="ListParagraph"/>
              <w:ind w:left="169"/>
              <w:jc w:val="both"/>
            </w:pPr>
          </w:p>
        </w:tc>
        <w:tc>
          <w:tcPr>
            <w:tcW w:w="2970" w:type="dxa"/>
          </w:tcPr>
          <w:p w14:paraId="25282B43" w14:textId="77777777" w:rsidR="00EB5994" w:rsidRDefault="00EB5994" w:rsidP="00FE2416">
            <w:pPr>
              <w:pStyle w:val="ListParagraph"/>
              <w:numPr>
                <w:ilvl w:val="0"/>
                <w:numId w:val="29"/>
              </w:numPr>
              <w:ind w:left="280" w:hanging="283"/>
            </w:pPr>
            <w:r>
              <w:t xml:space="preserve">Tools Level – All Elements </w:t>
            </w:r>
          </w:p>
          <w:p w14:paraId="11107DB6" w14:textId="77777777" w:rsidR="00EB5994" w:rsidRDefault="00EB5994" w:rsidP="00FE2416">
            <w:pPr>
              <w:pStyle w:val="ListParagraph"/>
              <w:numPr>
                <w:ilvl w:val="0"/>
                <w:numId w:val="29"/>
              </w:numPr>
              <w:ind w:left="280" w:hanging="283"/>
            </w:pPr>
            <w:r>
              <w:t>Physical Objects Level – All Elements</w:t>
            </w:r>
          </w:p>
        </w:tc>
        <w:tc>
          <w:tcPr>
            <w:tcW w:w="8006" w:type="dxa"/>
          </w:tcPr>
          <w:p w14:paraId="6822DCB2" w14:textId="6EE9A5A6" w:rsidR="00EB5994" w:rsidRDefault="00FB416A" w:rsidP="00EB5994">
            <w:pPr>
              <w:pStyle w:val="ListParagraph"/>
              <w:ind w:left="0"/>
            </w:pPr>
            <w:r>
              <w:t xml:space="preserve">While very integrated with CROF research and the model above, the topic is covered more extensively in </w:t>
            </w:r>
            <w:r w:rsidR="00014023">
              <w:t>the companion CSIRO research roadmap on Power Systems Architecture (Topic 7). These two roadmaps are closely related and should be considered together.</w:t>
            </w:r>
          </w:p>
        </w:tc>
      </w:tr>
    </w:tbl>
    <w:p w14:paraId="3A853DAE" w14:textId="73661744" w:rsidR="00FB416A" w:rsidRDefault="00FB416A" w:rsidP="0008589D">
      <w:pPr>
        <w:pStyle w:val="Caption"/>
      </w:pPr>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19</w:t>
      </w:r>
      <w:r>
        <w:fldChar w:fldCharType="end"/>
      </w:r>
      <w:r>
        <w:t xml:space="preserve"> Response to research question p.</w:t>
      </w:r>
    </w:p>
    <w:tbl>
      <w:tblPr>
        <w:tblStyle w:val="TableGrid"/>
        <w:tblW w:w="0" w:type="auto"/>
        <w:tblLook w:val="04A0" w:firstRow="1" w:lastRow="0" w:firstColumn="1" w:lastColumn="0" w:noHBand="0" w:noVBand="1"/>
      </w:tblPr>
      <w:tblGrid>
        <w:gridCol w:w="3126"/>
        <w:gridCol w:w="3266"/>
        <w:gridCol w:w="7556"/>
      </w:tblGrid>
      <w:tr w:rsidR="00FB416A" w14:paraId="1348DF6C" w14:textId="77777777" w:rsidTr="0090343A">
        <w:trPr>
          <w:tblHeader/>
        </w:trPr>
        <w:tc>
          <w:tcPr>
            <w:tcW w:w="0" w:type="auto"/>
            <w:gridSpan w:val="3"/>
          </w:tcPr>
          <w:p w14:paraId="249C17C6" w14:textId="7F030203" w:rsidR="00FB416A" w:rsidRPr="00B508A7" w:rsidRDefault="00FB416A" w:rsidP="00223163">
            <w:pPr>
              <w:jc w:val="both"/>
              <w:rPr>
                <w:b/>
                <w:bCs/>
              </w:rPr>
            </w:pPr>
            <w:r w:rsidRPr="00B508A7">
              <w:rPr>
                <w:rFonts w:ascii="Calibri" w:eastAsia="Times New Roman" w:hAnsi="Calibri" w:cs="Calibri"/>
                <w:b/>
                <w:bCs/>
                <w:color w:val="0043C8" w:themeColor="text2"/>
                <w:lang w:val="en-IE" w:eastAsia="en-IE"/>
              </w:rPr>
              <w:t>p. What is the best way to integrate large data sets, streaming information, and historical system performance to create actionable operational insights?</w:t>
            </w:r>
          </w:p>
        </w:tc>
      </w:tr>
      <w:tr w:rsidR="00FB416A" w14:paraId="2D16CDC3" w14:textId="77777777" w:rsidTr="0090343A">
        <w:tc>
          <w:tcPr>
            <w:tcW w:w="3114" w:type="dxa"/>
          </w:tcPr>
          <w:p w14:paraId="6DAFF990" w14:textId="77777777" w:rsidR="00FB416A" w:rsidRPr="009A67AE" w:rsidRDefault="00FB416A" w:rsidP="00223163">
            <w:pPr>
              <w:jc w:val="both"/>
              <w:rPr>
                <w:b/>
                <w:bCs/>
              </w:rPr>
            </w:pPr>
            <w:r w:rsidRPr="009A67AE">
              <w:rPr>
                <w:b/>
                <w:bCs/>
              </w:rPr>
              <w:t>CROF Model Pillars</w:t>
            </w:r>
          </w:p>
        </w:tc>
        <w:tc>
          <w:tcPr>
            <w:tcW w:w="3260" w:type="dxa"/>
          </w:tcPr>
          <w:p w14:paraId="13060685" w14:textId="77777777" w:rsidR="00FB416A" w:rsidRPr="009A67AE" w:rsidRDefault="00FB416A" w:rsidP="00223163">
            <w:pPr>
              <w:jc w:val="both"/>
              <w:rPr>
                <w:b/>
                <w:bCs/>
              </w:rPr>
            </w:pPr>
            <w:r w:rsidRPr="009A67AE">
              <w:rPr>
                <w:b/>
                <w:bCs/>
              </w:rPr>
              <w:t>Functional Model</w:t>
            </w:r>
          </w:p>
        </w:tc>
        <w:tc>
          <w:tcPr>
            <w:tcW w:w="7574" w:type="dxa"/>
          </w:tcPr>
          <w:p w14:paraId="6934E3DF" w14:textId="77777777" w:rsidR="00FB416A" w:rsidRPr="009A67AE" w:rsidRDefault="00FB416A" w:rsidP="00223163">
            <w:pPr>
              <w:jc w:val="both"/>
              <w:rPr>
                <w:b/>
                <w:bCs/>
              </w:rPr>
            </w:pPr>
            <w:r w:rsidRPr="009A67AE">
              <w:rPr>
                <w:b/>
                <w:bCs/>
              </w:rPr>
              <w:t>Answer</w:t>
            </w:r>
          </w:p>
        </w:tc>
      </w:tr>
      <w:tr w:rsidR="00FB416A" w14:paraId="04925BB8" w14:textId="77777777" w:rsidTr="0090343A">
        <w:tc>
          <w:tcPr>
            <w:tcW w:w="3114" w:type="dxa"/>
          </w:tcPr>
          <w:p w14:paraId="5EE06CF5" w14:textId="77777777" w:rsidR="00FB416A" w:rsidRPr="00A6536B" w:rsidRDefault="00FB416A" w:rsidP="002104DC">
            <w:pPr>
              <w:pStyle w:val="ListParagraph"/>
              <w:numPr>
                <w:ilvl w:val="0"/>
                <w:numId w:val="29"/>
              </w:numPr>
              <w:ind w:left="169" w:hanging="169"/>
              <w:jc w:val="both"/>
              <w:rPr>
                <w:lang w:val="en-IE"/>
              </w:rPr>
            </w:pPr>
            <w:r w:rsidRPr="00A6536B">
              <w:rPr>
                <w:lang w:val="en-US"/>
              </w:rPr>
              <w:t>Cyber Secure Application Architecture</w:t>
            </w:r>
          </w:p>
          <w:p w14:paraId="62C0D8E8" w14:textId="77777777" w:rsidR="00FB416A" w:rsidRPr="00A6536B" w:rsidRDefault="00FB416A" w:rsidP="002104DC">
            <w:pPr>
              <w:pStyle w:val="ListParagraph"/>
              <w:numPr>
                <w:ilvl w:val="0"/>
                <w:numId w:val="29"/>
              </w:numPr>
              <w:ind w:left="169" w:hanging="169"/>
              <w:jc w:val="both"/>
              <w:rPr>
                <w:lang w:val="en-IE"/>
              </w:rPr>
            </w:pPr>
            <w:r w:rsidRPr="00A6536B">
              <w:rPr>
                <w:lang w:val="en-US"/>
              </w:rPr>
              <w:t>Cyber Secure Market System Architecture</w:t>
            </w:r>
          </w:p>
          <w:p w14:paraId="1B4E1752" w14:textId="77777777" w:rsidR="00FB416A" w:rsidRPr="00902128" w:rsidRDefault="00FB416A" w:rsidP="002104DC">
            <w:pPr>
              <w:pStyle w:val="ListParagraph"/>
              <w:numPr>
                <w:ilvl w:val="0"/>
                <w:numId w:val="29"/>
              </w:numPr>
              <w:ind w:left="169" w:hanging="169"/>
              <w:jc w:val="both"/>
              <w:rPr>
                <w:lang w:val="en-IE"/>
              </w:rPr>
            </w:pPr>
            <w:r w:rsidRPr="00902128">
              <w:rPr>
                <w:lang w:val="en-US"/>
              </w:rPr>
              <w:t>EMS / SCADA</w:t>
            </w:r>
          </w:p>
          <w:p w14:paraId="1DE172DE" w14:textId="77777777" w:rsidR="00FB416A" w:rsidRPr="00A6536B" w:rsidRDefault="00FB416A" w:rsidP="002104DC">
            <w:pPr>
              <w:pStyle w:val="ListParagraph"/>
              <w:numPr>
                <w:ilvl w:val="0"/>
                <w:numId w:val="29"/>
              </w:numPr>
              <w:ind w:left="169" w:hanging="169"/>
              <w:jc w:val="both"/>
              <w:rPr>
                <w:lang w:val="en-IE"/>
              </w:rPr>
            </w:pPr>
            <w:r w:rsidRPr="00A6536B">
              <w:rPr>
                <w:lang w:val="en-US"/>
              </w:rPr>
              <w:t>Cyber Secure Data Architecture</w:t>
            </w:r>
          </w:p>
          <w:p w14:paraId="6D006C76" w14:textId="77777777" w:rsidR="00FB416A" w:rsidRPr="00902128" w:rsidRDefault="00FB416A" w:rsidP="002104DC">
            <w:pPr>
              <w:pStyle w:val="ListParagraph"/>
              <w:numPr>
                <w:ilvl w:val="0"/>
                <w:numId w:val="29"/>
              </w:numPr>
              <w:ind w:left="169" w:hanging="169"/>
              <w:jc w:val="both"/>
              <w:rPr>
                <w:lang w:val="en-IE"/>
              </w:rPr>
            </w:pPr>
            <w:r w:rsidRPr="00902128">
              <w:rPr>
                <w:lang w:val="en-IE"/>
              </w:rPr>
              <w:t>Control Center Tools</w:t>
            </w:r>
          </w:p>
          <w:p w14:paraId="7B684CE8" w14:textId="5FC09286" w:rsidR="00FB416A" w:rsidRDefault="00FB416A" w:rsidP="002104DC">
            <w:pPr>
              <w:pStyle w:val="ListParagraph"/>
              <w:numPr>
                <w:ilvl w:val="0"/>
                <w:numId w:val="29"/>
              </w:numPr>
              <w:ind w:left="169" w:hanging="169"/>
              <w:jc w:val="both"/>
              <w:rPr>
                <w:lang w:val="en-IE"/>
              </w:rPr>
            </w:pPr>
            <w:r>
              <w:rPr>
                <w:lang w:val="en-IE"/>
              </w:rPr>
              <w:t>MMS / NEMDE</w:t>
            </w:r>
          </w:p>
          <w:p w14:paraId="76700F52" w14:textId="77777777" w:rsidR="00FB416A" w:rsidRPr="00FB416A" w:rsidRDefault="00FB416A" w:rsidP="002104DC">
            <w:pPr>
              <w:pStyle w:val="ListParagraph"/>
              <w:numPr>
                <w:ilvl w:val="0"/>
                <w:numId w:val="29"/>
              </w:numPr>
              <w:ind w:left="169" w:hanging="169"/>
              <w:jc w:val="both"/>
              <w:rPr>
                <w:lang w:val="en-IE"/>
              </w:rPr>
            </w:pPr>
            <w:r w:rsidRPr="00FB416A">
              <w:rPr>
                <w:lang w:val="en-US"/>
              </w:rPr>
              <w:t>System Control, User Interfaces &amp; Data Visualisation</w:t>
            </w:r>
          </w:p>
          <w:p w14:paraId="6B5B6234" w14:textId="1CE52AB8" w:rsidR="00FB416A" w:rsidRDefault="00FB416A" w:rsidP="00B508A7">
            <w:pPr>
              <w:pStyle w:val="ListParagraph"/>
              <w:numPr>
                <w:ilvl w:val="0"/>
                <w:numId w:val="29"/>
              </w:numPr>
              <w:ind w:left="169" w:hanging="169"/>
              <w:jc w:val="both"/>
            </w:pPr>
            <w:r w:rsidRPr="00B508A7">
              <w:rPr>
                <w:lang w:val="en-US"/>
              </w:rPr>
              <w:t>Data - Models and Streaming</w:t>
            </w:r>
          </w:p>
        </w:tc>
        <w:tc>
          <w:tcPr>
            <w:tcW w:w="3260" w:type="dxa"/>
          </w:tcPr>
          <w:p w14:paraId="2BD363E5" w14:textId="77777777" w:rsidR="00FB416A" w:rsidRDefault="00FB416A" w:rsidP="002104DC">
            <w:pPr>
              <w:pStyle w:val="ListParagraph"/>
              <w:numPr>
                <w:ilvl w:val="0"/>
                <w:numId w:val="29"/>
              </w:numPr>
              <w:ind w:left="280" w:hanging="283"/>
              <w:jc w:val="both"/>
            </w:pPr>
            <w:r>
              <w:t xml:space="preserve">Tools Level – All Elements </w:t>
            </w:r>
          </w:p>
          <w:p w14:paraId="67AC1D88" w14:textId="77777777" w:rsidR="00FB416A" w:rsidRDefault="00FB416A" w:rsidP="002104DC">
            <w:pPr>
              <w:pStyle w:val="ListParagraph"/>
              <w:numPr>
                <w:ilvl w:val="0"/>
                <w:numId w:val="29"/>
              </w:numPr>
              <w:ind w:left="280" w:hanging="283"/>
              <w:jc w:val="both"/>
            </w:pPr>
            <w:r>
              <w:t>Physical Objects Level – All Elements</w:t>
            </w:r>
          </w:p>
        </w:tc>
        <w:tc>
          <w:tcPr>
            <w:tcW w:w="7574" w:type="dxa"/>
          </w:tcPr>
          <w:p w14:paraId="79E5452A" w14:textId="0E8A58A4" w:rsidR="00FB416A" w:rsidRDefault="00FB416A" w:rsidP="00223163">
            <w:pPr>
              <w:pStyle w:val="ListParagraph"/>
              <w:ind w:left="0"/>
              <w:rPr>
                <w:rFonts w:ascii="Calibri" w:eastAsia="Times New Roman" w:hAnsi="Calibri" w:cs="Calibri"/>
                <w:color w:val="000000"/>
                <w:lang w:val="en-IE" w:eastAsia="en-IE"/>
              </w:rPr>
            </w:pPr>
            <w:r>
              <w:rPr>
                <w:rFonts w:ascii="Calibri" w:eastAsia="Times New Roman" w:hAnsi="Calibri" w:cs="Calibri"/>
                <w:color w:val="000000"/>
                <w:lang w:val="en-IE" w:eastAsia="en-IE"/>
              </w:rPr>
              <w:t xml:space="preserve"> A modern modular architecture with integration layers between systems. Operational insights and decision supports are key. System design should begin with the question</w:t>
            </w:r>
            <w:r w:rsidR="00014023">
              <w:rPr>
                <w:rFonts w:ascii="Calibri" w:eastAsia="Times New Roman" w:hAnsi="Calibri" w:cs="Calibri"/>
                <w:color w:val="000000"/>
                <w:lang w:val="en-IE" w:eastAsia="en-IE"/>
              </w:rPr>
              <w:t>:</w:t>
            </w:r>
            <w:r>
              <w:rPr>
                <w:rFonts w:ascii="Calibri" w:eastAsia="Times New Roman" w:hAnsi="Calibri" w:cs="Calibri"/>
                <w:color w:val="000000"/>
                <w:lang w:val="en-IE" w:eastAsia="en-IE"/>
              </w:rPr>
              <w:t xml:space="preserve"> what information </w:t>
            </w:r>
            <w:r w:rsidR="00014023">
              <w:rPr>
                <w:rFonts w:ascii="Calibri" w:eastAsia="Times New Roman" w:hAnsi="Calibri" w:cs="Calibri"/>
                <w:color w:val="000000"/>
                <w:lang w:val="en-IE" w:eastAsia="en-IE"/>
              </w:rPr>
              <w:t xml:space="preserve">does </w:t>
            </w:r>
            <w:r>
              <w:rPr>
                <w:rFonts w:ascii="Calibri" w:eastAsia="Times New Roman" w:hAnsi="Calibri" w:cs="Calibri"/>
                <w:color w:val="000000"/>
                <w:lang w:val="en-IE" w:eastAsia="en-IE"/>
              </w:rPr>
              <w:t xml:space="preserve">the user need to see? Standard visualisation philosophy should be applied and standardised across all systems. The </w:t>
            </w:r>
            <w:r w:rsidR="00610667">
              <w:rPr>
                <w:rFonts w:ascii="Calibri" w:eastAsia="Times New Roman" w:hAnsi="Calibri" w:cs="Calibri"/>
                <w:color w:val="000000"/>
                <w:lang w:val="en-IE" w:eastAsia="en-IE"/>
              </w:rPr>
              <w:t>designs</w:t>
            </w:r>
            <w:r>
              <w:rPr>
                <w:rFonts w:ascii="Calibri" w:eastAsia="Times New Roman" w:hAnsi="Calibri" w:cs="Calibri"/>
                <w:color w:val="000000"/>
                <w:lang w:val="en-IE" w:eastAsia="en-IE"/>
              </w:rPr>
              <w:t xml:space="preserve"> and development of visualisations, need to move from tendency to display all data at once (with allowing operators to create their own charts) to operators who may get overwhelmed with data overload to showing actionable information and insights based on analysis with confidence in predictions. </w:t>
            </w:r>
          </w:p>
          <w:p w14:paraId="6DB99B4E" w14:textId="34731C81" w:rsidR="00FB416A" w:rsidRDefault="00014023" w:rsidP="00223163">
            <w:pPr>
              <w:pStyle w:val="ListParagraph"/>
              <w:ind w:left="0"/>
              <w:rPr>
                <w:rFonts w:ascii="Calibri" w:eastAsia="Times New Roman" w:hAnsi="Calibri" w:cs="Calibri"/>
                <w:color w:val="000000"/>
                <w:lang w:val="en-IE" w:eastAsia="en-IE"/>
              </w:rPr>
            </w:pPr>
            <w:r>
              <w:rPr>
                <w:rFonts w:ascii="Calibri" w:eastAsia="Times New Roman" w:hAnsi="Calibri" w:cs="Calibri"/>
                <w:color w:val="000000"/>
                <w:lang w:val="en-IE" w:eastAsia="en-IE"/>
              </w:rPr>
              <w:t>L</w:t>
            </w:r>
            <w:r w:rsidR="00FB416A">
              <w:rPr>
                <w:rFonts w:ascii="Calibri" w:eastAsia="Times New Roman" w:hAnsi="Calibri" w:cs="Calibri"/>
                <w:color w:val="000000"/>
                <w:lang w:val="en-IE" w:eastAsia="en-IE"/>
              </w:rPr>
              <w:t>ook</w:t>
            </w:r>
            <w:r>
              <w:rPr>
                <w:rFonts w:ascii="Calibri" w:eastAsia="Times New Roman" w:hAnsi="Calibri" w:cs="Calibri"/>
                <w:color w:val="000000"/>
                <w:lang w:val="en-IE" w:eastAsia="en-IE"/>
              </w:rPr>
              <w:t>-</w:t>
            </w:r>
            <w:r w:rsidR="00FB416A">
              <w:rPr>
                <w:rFonts w:ascii="Calibri" w:eastAsia="Times New Roman" w:hAnsi="Calibri" w:cs="Calibri"/>
                <w:color w:val="000000"/>
                <w:lang w:val="en-IE" w:eastAsia="en-IE"/>
              </w:rPr>
              <w:t>ahead capability is important also with access to forecast demand and renewable information.</w:t>
            </w:r>
          </w:p>
          <w:p w14:paraId="50F5E656" w14:textId="76F9100C" w:rsidR="00FB416A" w:rsidRDefault="00FB416A" w:rsidP="00223163">
            <w:pPr>
              <w:pStyle w:val="ListParagraph"/>
              <w:ind w:left="0"/>
            </w:pPr>
            <w:r>
              <w:t xml:space="preserve">Adopting data visualisation innovations from other fields will be an important enabler for control </w:t>
            </w:r>
            <w:r w:rsidR="00014023">
              <w:t xml:space="preserve">room </w:t>
            </w:r>
            <w:r>
              <w:t xml:space="preserve">of the future system. </w:t>
            </w:r>
          </w:p>
        </w:tc>
      </w:tr>
    </w:tbl>
    <w:p w14:paraId="22FF62FD" w14:textId="0522732C" w:rsidR="00FB416A" w:rsidRDefault="00FB416A" w:rsidP="009A67AE">
      <w:pPr>
        <w:jc w:val="both"/>
      </w:pPr>
    </w:p>
    <w:p w14:paraId="11D16F12" w14:textId="6F8B6596" w:rsidR="00FB416A" w:rsidRDefault="00FB416A" w:rsidP="0008589D">
      <w:pPr>
        <w:pStyle w:val="Caption"/>
      </w:pPr>
      <w:r>
        <w:t xml:space="preserve">Table </w:t>
      </w:r>
      <w:r>
        <w:fldChar w:fldCharType="begin"/>
      </w:r>
      <w:r>
        <w:instrText>STYLEREF 1 \s</w:instrText>
      </w:r>
      <w:r>
        <w:fldChar w:fldCharType="separate"/>
      </w:r>
      <w:r w:rsidR="0068263C">
        <w:rPr>
          <w:noProof/>
        </w:rPr>
        <w:t>3</w:t>
      </w:r>
      <w:r>
        <w:fldChar w:fldCharType="end"/>
      </w:r>
      <w:r w:rsidR="009B0603">
        <w:noBreakHyphen/>
      </w:r>
      <w:r>
        <w:fldChar w:fldCharType="begin"/>
      </w:r>
      <w:r>
        <w:instrText>SEQ Table \* ARABIC \s 1</w:instrText>
      </w:r>
      <w:r>
        <w:fldChar w:fldCharType="separate"/>
      </w:r>
      <w:r w:rsidR="0068263C">
        <w:rPr>
          <w:noProof/>
        </w:rPr>
        <w:t>20</w:t>
      </w:r>
      <w:r>
        <w:fldChar w:fldCharType="end"/>
      </w:r>
      <w:r>
        <w:t xml:space="preserve"> Response to research question q.</w:t>
      </w:r>
    </w:p>
    <w:tbl>
      <w:tblPr>
        <w:tblStyle w:val="TableGrid"/>
        <w:tblW w:w="0" w:type="auto"/>
        <w:tblLook w:val="04A0" w:firstRow="1" w:lastRow="0" w:firstColumn="1" w:lastColumn="0" w:noHBand="0" w:noVBand="1"/>
      </w:tblPr>
      <w:tblGrid>
        <w:gridCol w:w="3208"/>
        <w:gridCol w:w="4533"/>
        <w:gridCol w:w="6207"/>
      </w:tblGrid>
      <w:tr w:rsidR="00FB416A" w14:paraId="24B9D0CF" w14:textId="77777777" w:rsidTr="0090343A">
        <w:trPr>
          <w:tblHeader/>
        </w:trPr>
        <w:tc>
          <w:tcPr>
            <w:tcW w:w="0" w:type="auto"/>
            <w:gridSpan w:val="3"/>
          </w:tcPr>
          <w:p w14:paraId="2A9EAF5A" w14:textId="02863C59" w:rsidR="00FB416A" w:rsidRPr="00FB416A" w:rsidRDefault="00FB416A" w:rsidP="00223163">
            <w:pPr>
              <w:jc w:val="both"/>
              <w:rPr>
                <w:b/>
                <w:bCs/>
              </w:rPr>
            </w:pPr>
            <w:r w:rsidRPr="00B508A7">
              <w:rPr>
                <w:rFonts w:ascii="Calibri" w:eastAsia="Times New Roman" w:hAnsi="Calibri" w:cs="Calibri"/>
                <w:b/>
                <w:bCs/>
                <w:color w:val="0043C8" w:themeColor="text2"/>
                <w:lang w:val="en-IE" w:eastAsia="en-IE"/>
              </w:rPr>
              <w:t>q. How can the status (generation output, state of charge, etc.) of each key category of DER be monitored/estimated in real-time? What are appropriate DER categories and the appropriate spatial and temporal resolution to monitor DER effectively? What are the appropriate technical means of achieving this level of aggregation?</w:t>
            </w:r>
          </w:p>
        </w:tc>
      </w:tr>
      <w:tr w:rsidR="00FB416A" w14:paraId="2B5C76C7" w14:textId="77777777" w:rsidTr="0090343A">
        <w:tc>
          <w:tcPr>
            <w:tcW w:w="2689" w:type="dxa"/>
          </w:tcPr>
          <w:p w14:paraId="078C691F" w14:textId="77777777" w:rsidR="00FB416A" w:rsidRPr="009A67AE" w:rsidRDefault="00FB416A" w:rsidP="00223163">
            <w:pPr>
              <w:jc w:val="both"/>
              <w:rPr>
                <w:b/>
                <w:bCs/>
              </w:rPr>
            </w:pPr>
            <w:r w:rsidRPr="009A67AE">
              <w:rPr>
                <w:b/>
                <w:bCs/>
              </w:rPr>
              <w:t>CROF Model Pillars</w:t>
            </w:r>
          </w:p>
        </w:tc>
        <w:tc>
          <w:tcPr>
            <w:tcW w:w="3800" w:type="dxa"/>
          </w:tcPr>
          <w:p w14:paraId="30A98E86" w14:textId="77777777" w:rsidR="00FB416A" w:rsidRPr="009A67AE" w:rsidRDefault="00FB416A" w:rsidP="00223163">
            <w:pPr>
              <w:jc w:val="both"/>
              <w:rPr>
                <w:b/>
                <w:bCs/>
              </w:rPr>
            </w:pPr>
            <w:r w:rsidRPr="009A67AE">
              <w:rPr>
                <w:b/>
                <w:bCs/>
              </w:rPr>
              <w:t>Functional Model</w:t>
            </w:r>
          </w:p>
        </w:tc>
        <w:tc>
          <w:tcPr>
            <w:tcW w:w="0" w:type="auto"/>
          </w:tcPr>
          <w:p w14:paraId="73CD705C" w14:textId="77777777" w:rsidR="00FB416A" w:rsidRPr="009A67AE" w:rsidRDefault="00FB416A" w:rsidP="00223163">
            <w:pPr>
              <w:jc w:val="both"/>
              <w:rPr>
                <w:b/>
                <w:bCs/>
              </w:rPr>
            </w:pPr>
            <w:r w:rsidRPr="009A67AE">
              <w:rPr>
                <w:b/>
                <w:bCs/>
              </w:rPr>
              <w:t>Answer</w:t>
            </w:r>
          </w:p>
        </w:tc>
      </w:tr>
      <w:tr w:rsidR="00FB416A" w14:paraId="53B4BAC0" w14:textId="77777777" w:rsidTr="0090343A">
        <w:tc>
          <w:tcPr>
            <w:tcW w:w="2689" w:type="dxa"/>
          </w:tcPr>
          <w:p w14:paraId="2D563681" w14:textId="77777777" w:rsidR="00FB416A" w:rsidRPr="00FB416A" w:rsidRDefault="00FB416A" w:rsidP="00FE2416">
            <w:pPr>
              <w:pStyle w:val="ListParagraph"/>
              <w:numPr>
                <w:ilvl w:val="0"/>
                <w:numId w:val="29"/>
              </w:numPr>
              <w:ind w:left="169" w:hanging="169"/>
              <w:rPr>
                <w:lang w:val="en-IE"/>
              </w:rPr>
            </w:pPr>
            <w:r w:rsidRPr="00FB416A">
              <w:rPr>
                <w:lang w:val="en-US"/>
              </w:rPr>
              <w:t>Data - Models and Streaming</w:t>
            </w:r>
          </w:p>
          <w:p w14:paraId="154585CA" w14:textId="77777777" w:rsidR="00FB416A" w:rsidRPr="00A6536B" w:rsidRDefault="00FB416A" w:rsidP="00FE2416">
            <w:pPr>
              <w:pStyle w:val="ListParagraph"/>
              <w:numPr>
                <w:ilvl w:val="0"/>
                <w:numId w:val="29"/>
              </w:numPr>
              <w:ind w:left="169" w:hanging="169"/>
              <w:rPr>
                <w:lang w:val="en-IE"/>
              </w:rPr>
            </w:pPr>
            <w:r w:rsidRPr="00A6536B">
              <w:rPr>
                <w:lang w:val="en-US"/>
              </w:rPr>
              <w:t>Cyber Secure Application Architecture</w:t>
            </w:r>
          </w:p>
          <w:p w14:paraId="272A5387" w14:textId="77777777" w:rsidR="00FB416A" w:rsidRPr="00A6536B" w:rsidRDefault="00FB416A" w:rsidP="00FE2416">
            <w:pPr>
              <w:pStyle w:val="ListParagraph"/>
              <w:numPr>
                <w:ilvl w:val="0"/>
                <w:numId w:val="29"/>
              </w:numPr>
              <w:ind w:left="169" w:hanging="169"/>
              <w:rPr>
                <w:lang w:val="en-IE"/>
              </w:rPr>
            </w:pPr>
            <w:r w:rsidRPr="00A6536B">
              <w:rPr>
                <w:lang w:val="en-US"/>
              </w:rPr>
              <w:t>Cyber Secure Market System Architecture</w:t>
            </w:r>
          </w:p>
          <w:p w14:paraId="1DD31DEA" w14:textId="77777777" w:rsidR="00FB416A" w:rsidRPr="00902128" w:rsidRDefault="00FB416A" w:rsidP="00FE2416">
            <w:pPr>
              <w:pStyle w:val="ListParagraph"/>
              <w:numPr>
                <w:ilvl w:val="0"/>
                <w:numId w:val="29"/>
              </w:numPr>
              <w:ind w:left="169" w:hanging="169"/>
              <w:rPr>
                <w:lang w:val="en-IE"/>
              </w:rPr>
            </w:pPr>
            <w:r w:rsidRPr="00902128">
              <w:rPr>
                <w:lang w:val="en-US"/>
              </w:rPr>
              <w:t>EMS / SCADA</w:t>
            </w:r>
          </w:p>
          <w:p w14:paraId="472F5281" w14:textId="77777777" w:rsidR="00FB416A" w:rsidRPr="00A6536B" w:rsidRDefault="00FB416A" w:rsidP="00FE2416">
            <w:pPr>
              <w:pStyle w:val="ListParagraph"/>
              <w:numPr>
                <w:ilvl w:val="0"/>
                <w:numId w:val="29"/>
              </w:numPr>
              <w:ind w:left="169" w:hanging="169"/>
              <w:rPr>
                <w:lang w:val="en-IE"/>
              </w:rPr>
            </w:pPr>
            <w:r w:rsidRPr="00A6536B">
              <w:rPr>
                <w:lang w:val="en-US"/>
              </w:rPr>
              <w:t>Cyber Secure Data Architecture</w:t>
            </w:r>
          </w:p>
          <w:p w14:paraId="7D7CF70D" w14:textId="77777777" w:rsidR="00FB416A" w:rsidRPr="00902128" w:rsidRDefault="00FB416A" w:rsidP="00FE2416">
            <w:pPr>
              <w:pStyle w:val="ListParagraph"/>
              <w:numPr>
                <w:ilvl w:val="0"/>
                <w:numId w:val="29"/>
              </w:numPr>
              <w:ind w:left="169" w:hanging="169"/>
              <w:rPr>
                <w:lang w:val="en-IE"/>
              </w:rPr>
            </w:pPr>
            <w:r w:rsidRPr="00902128">
              <w:rPr>
                <w:lang w:val="en-IE"/>
              </w:rPr>
              <w:t>Control Center Tools</w:t>
            </w:r>
          </w:p>
          <w:p w14:paraId="3E1EA5E8" w14:textId="77777777" w:rsidR="00FB416A" w:rsidRDefault="00FB416A" w:rsidP="00FE2416">
            <w:pPr>
              <w:pStyle w:val="ListParagraph"/>
              <w:numPr>
                <w:ilvl w:val="0"/>
                <w:numId w:val="29"/>
              </w:numPr>
              <w:ind w:left="169" w:hanging="169"/>
              <w:rPr>
                <w:lang w:val="en-IE"/>
              </w:rPr>
            </w:pPr>
            <w:r>
              <w:rPr>
                <w:lang w:val="en-IE"/>
              </w:rPr>
              <w:t>MMS / NEMDE</w:t>
            </w:r>
          </w:p>
          <w:p w14:paraId="1A194389" w14:textId="77777777" w:rsidR="00FB416A" w:rsidRPr="00902128" w:rsidRDefault="00FB416A" w:rsidP="00223163">
            <w:pPr>
              <w:pStyle w:val="ListParagraph"/>
              <w:ind w:left="169"/>
              <w:jc w:val="both"/>
              <w:rPr>
                <w:lang w:val="en-IE"/>
              </w:rPr>
            </w:pPr>
          </w:p>
          <w:p w14:paraId="5640A3B4" w14:textId="77777777" w:rsidR="00FB416A" w:rsidRDefault="00FB416A" w:rsidP="00223163">
            <w:pPr>
              <w:pStyle w:val="ListParagraph"/>
              <w:ind w:left="169"/>
              <w:jc w:val="both"/>
            </w:pPr>
          </w:p>
        </w:tc>
        <w:tc>
          <w:tcPr>
            <w:tcW w:w="3800" w:type="dxa"/>
          </w:tcPr>
          <w:p w14:paraId="08D50E6E" w14:textId="77777777" w:rsidR="00FB416A" w:rsidRDefault="00FB416A" w:rsidP="00FE2416">
            <w:pPr>
              <w:pStyle w:val="ListParagraph"/>
              <w:numPr>
                <w:ilvl w:val="0"/>
                <w:numId w:val="29"/>
              </w:numPr>
              <w:ind w:left="280" w:hanging="283"/>
            </w:pPr>
            <w:r>
              <w:t xml:space="preserve">Tools Level – All Elements </w:t>
            </w:r>
          </w:p>
          <w:p w14:paraId="709743DC" w14:textId="3FD39849" w:rsidR="00FB416A" w:rsidRDefault="00FB416A" w:rsidP="00FE2416">
            <w:pPr>
              <w:pStyle w:val="ListParagraph"/>
              <w:numPr>
                <w:ilvl w:val="0"/>
                <w:numId w:val="29"/>
              </w:numPr>
              <w:ind w:left="280" w:hanging="283"/>
            </w:pPr>
            <w:r>
              <w:t xml:space="preserve">Physical Objects Level – All Elements especially the elements associated with generation nodes. </w:t>
            </w:r>
          </w:p>
        </w:tc>
        <w:tc>
          <w:tcPr>
            <w:tcW w:w="0" w:type="auto"/>
          </w:tcPr>
          <w:p w14:paraId="2A0995B7" w14:textId="77777777" w:rsidR="00FB416A" w:rsidRDefault="00FB416A" w:rsidP="00223163">
            <w:pPr>
              <w:pStyle w:val="ListParagraph"/>
              <w:ind w:left="0"/>
              <w:rPr>
                <w:rFonts w:ascii="Calibri" w:eastAsia="Times New Roman" w:hAnsi="Calibri" w:cs="Calibri"/>
                <w:color w:val="000000"/>
                <w:lang w:val="en-IE" w:eastAsia="en-IE"/>
              </w:rPr>
            </w:pPr>
            <w:r>
              <w:rPr>
                <w:rFonts w:ascii="Calibri" w:eastAsia="Times New Roman" w:hAnsi="Calibri" w:cs="Calibri"/>
                <w:color w:val="000000"/>
                <w:lang w:val="en-IE" w:eastAsia="en-IE"/>
              </w:rPr>
              <w:t xml:space="preserve">Forecasting for DER, utility scale RES, and behind the meter solar will become a critical enabler for tools and systems to operate seamlessly, with decision support for operators on confidence intervals. </w:t>
            </w:r>
          </w:p>
          <w:p w14:paraId="0942EF76" w14:textId="77777777" w:rsidR="00FB416A" w:rsidRDefault="00FB416A" w:rsidP="00223163">
            <w:pPr>
              <w:pStyle w:val="ListParagraph"/>
              <w:ind w:left="0"/>
            </w:pPr>
            <w:r>
              <w:t xml:space="preserve">Improvements and accuracy in forecasting is necessary. Although </w:t>
            </w:r>
            <w:r w:rsidR="00CA6E4F">
              <w:t xml:space="preserve">these enhancements are usually outside the control of system operators, the validation and quality control can be improved. </w:t>
            </w:r>
          </w:p>
          <w:p w14:paraId="31DBAE26" w14:textId="6BF36F17" w:rsidR="00CA6E4F" w:rsidRDefault="00CA6E4F" w:rsidP="00223163">
            <w:pPr>
              <w:pStyle w:val="ListParagraph"/>
              <w:ind w:left="0"/>
            </w:pPr>
            <w:r>
              <w:t xml:space="preserve">There are some innovations in forecasting being developed worldwide, such as vehicles feeding information on cloud cover to improve forecasts, and weather stations in homes to improve cloud cover tracking. </w:t>
            </w:r>
          </w:p>
        </w:tc>
      </w:tr>
    </w:tbl>
    <w:p w14:paraId="15A90FD7" w14:textId="77777777" w:rsidR="00FB416A" w:rsidRDefault="00FB416A" w:rsidP="009A67AE">
      <w:pPr>
        <w:jc w:val="both"/>
      </w:pPr>
    </w:p>
    <w:p w14:paraId="76C0AD05" w14:textId="77777777" w:rsidR="000510FD" w:rsidRDefault="000510FD" w:rsidP="009A67AE">
      <w:pPr>
        <w:jc w:val="both"/>
      </w:pPr>
    </w:p>
    <w:p w14:paraId="7FE41D12" w14:textId="384E12BD" w:rsidR="00682249" w:rsidRDefault="00682249" w:rsidP="000175BB"/>
    <w:p w14:paraId="2631AD96" w14:textId="77777777" w:rsidR="00682249" w:rsidRDefault="00682249" w:rsidP="000175BB"/>
    <w:p w14:paraId="30451340" w14:textId="77777777" w:rsidR="00157303" w:rsidRDefault="00157303">
      <w:pPr>
        <w:rPr>
          <w:rFonts w:asciiTheme="majorHAnsi" w:eastAsiaTheme="majorEastAsia" w:hAnsiTheme="majorHAnsi" w:cstheme="majorBidi"/>
          <w:color w:val="0083B3" w:themeColor="accent1" w:themeShade="BF"/>
          <w:sz w:val="32"/>
          <w:szCs w:val="32"/>
        </w:rPr>
      </w:pPr>
      <w:r>
        <w:br w:type="page"/>
      </w:r>
    </w:p>
    <w:p w14:paraId="79769706" w14:textId="5F9D4AA2" w:rsidR="0060401B" w:rsidRPr="004B25D2" w:rsidRDefault="00AD0BFD" w:rsidP="004B25D2">
      <w:pPr>
        <w:pStyle w:val="Heading1"/>
      </w:pPr>
      <w:bookmarkStart w:id="59" w:name="_Toc82034955"/>
      <w:r w:rsidRPr="004B25D2">
        <w:lastRenderedPageBreak/>
        <w:t>The Research Plan</w:t>
      </w:r>
      <w:bookmarkEnd w:id="59"/>
    </w:p>
    <w:p w14:paraId="28275C9F" w14:textId="00168700" w:rsidR="001B5682" w:rsidRPr="00484359" w:rsidRDefault="001B5682" w:rsidP="00FE2416">
      <w:pPr>
        <w:pStyle w:val="ListParagraph"/>
        <w:rPr>
          <w:i/>
          <w:iCs/>
          <w:color w:val="FFC000"/>
        </w:rPr>
      </w:pPr>
    </w:p>
    <w:p w14:paraId="1D78221C" w14:textId="66F97D42" w:rsidR="00A40F12" w:rsidRDefault="00A40F12" w:rsidP="004B25D2">
      <w:pPr>
        <w:pStyle w:val="Heading2"/>
        <w:rPr>
          <w:rFonts w:eastAsia="Calibri"/>
        </w:rPr>
      </w:pPr>
      <w:bookmarkStart w:id="60" w:name="_Toc82034956"/>
      <w:r>
        <w:rPr>
          <w:rFonts w:eastAsia="Calibri"/>
        </w:rPr>
        <w:t xml:space="preserve">Roadmap for </w:t>
      </w:r>
      <w:r w:rsidR="005A20A6">
        <w:rPr>
          <w:rFonts w:eastAsia="Calibri"/>
        </w:rPr>
        <w:t>the CROF</w:t>
      </w:r>
      <w:bookmarkEnd w:id="60"/>
    </w:p>
    <w:p w14:paraId="739F51D2" w14:textId="4815A298" w:rsidR="00957096" w:rsidRDefault="00957096" w:rsidP="005A20A6">
      <w:pPr>
        <w:jc w:val="both"/>
      </w:pPr>
      <w:r>
        <w:t>Based on the</w:t>
      </w:r>
      <w:r w:rsidR="003F2195">
        <w:t xml:space="preserve"> existing </w:t>
      </w:r>
      <w:r>
        <w:t>research</w:t>
      </w:r>
      <w:r w:rsidR="003F2195">
        <w:t xml:space="preserve">, </w:t>
      </w:r>
      <w:r>
        <w:t>workshops</w:t>
      </w:r>
      <w:r w:rsidR="003F2195">
        <w:t xml:space="preserve">, response to the questions </w:t>
      </w:r>
      <w:r>
        <w:t xml:space="preserve">and </w:t>
      </w:r>
      <w:r w:rsidR="003F2195">
        <w:t xml:space="preserve">the CROF model </w:t>
      </w:r>
      <w:r w:rsidR="00E97651">
        <w:t>pillars identified</w:t>
      </w:r>
      <w:r>
        <w:t xml:space="preserve"> in the previous chapter, </w:t>
      </w:r>
      <w:r w:rsidR="003F2195">
        <w:t xml:space="preserve">a </w:t>
      </w:r>
      <w:r w:rsidR="00FE53C5">
        <w:t>high-level</w:t>
      </w:r>
      <w:r w:rsidR="003F2195">
        <w:t xml:space="preserve"> </w:t>
      </w:r>
      <w:r w:rsidR="00EF355F">
        <w:t>sunray</w:t>
      </w:r>
      <w:r w:rsidR="00B508A7">
        <w:t xml:space="preserve"> </w:t>
      </w:r>
      <w:r w:rsidR="003F2195">
        <w:t>roadmap for each of the pillars is developed in th</w:t>
      </w:r>
      <w:r w:rsidR="00B508A7">
        <w:t xml:space="preserve">is </w:t>
      </w:r>
      <w:r w:rsidR="003F2195">
        <w:t xml:space="preserve">chapter. Some additional details on research opportunities, research specialists and risks are also </w:t>
      </w:r>
      <w:r w:rsidR="00014023">
        <w:t>collected</w:t>
      </w:r>
      <w:r w:rsidR="003F2195">
        <w:t xml:space="preserve"> in </w:t>
      </w:r>
      <w:r w:rsidR="00B508A7">
        <w:t xml:space="preserve">tables at that immediately follow each roadmap. They should be read in parallel with each other, with the </w:t>
      </w:r>
      <w:r w:rsidR="00EF355F">
        <w:t>sunray</w:t>
      </w:r>
      <w:r w:rsidR="00B508A7">
        <w:t xml:space="preserve"> giving a visual, concise representation of more detailed elements in the tables. </w:t>
      </w:r>
    </w:p>
    <w:bookmarkStart w:id="61" w:name="_Toc82034957"/>
    <w:p w14:paraId="1FCEDD04" w14:textId="5153B1D9" w:rsidR="00E97651" w:rsidRDefault="00B508A7" w:rsidP="004B25D2">
      <w:pPr>
        <w:pStyle w:val="Heading2"/>
      </w:pPr>
      <w:r w:rsidRPr="005A20A6">
        <w:rPr>
          <w:noProof/>
        </w:rPr>
        <mc:AlternateContent>
          <mc:Choice Requires="wps">
            <w:drawing>
              <wp:anchor distT="0" distB="0" distL="114300" distR="114300" simplePos="0" relativeHeight="251719690" behindDoc="0" locked="0" layoutInCell="1" allowOverlap="1" wp14:anchorId="0ECB6B20" wp14:editId="1B15A32B">
                <wp:simplePos x="0" y="0"/>
                <wp:positionH relativeFrom="margin">
                  <wp:align>right</wp:align>
                </wp:positionH>
                <wp:positionV relativeFrom="paragraph">
                  <wp:posOffset>180340</wp:posOffset>
                </wp:positionV>
                <wp:extent cx="1327785" cy="1001395"/>
                <wp:effectExtent l="0" t="0" r="0" b="0"/>
                <wp:wrapSquare wrapText="bothSides"/>
                <wp:docPr id="56" name="Rectangle 55">
                  <a:extLst xmlns:a="http://schemas.openxmlformats.org/drawingml/2006/main">
                    <a:ext uri="{FF2B5EF4-FFF2-40B4-BE49-F238E27FC236}">
                      <a16:creationId xmlns:a16="http://schemas.microsoft.com/office/drawing/2014/main" id="{83A8F931-E141-44FA-86CC-E79C6E8A3EF1}"/>
                    </a:ext>
                  </a:extLst>
                </wp:docPr>
                <wp:cNvGraphicFramePr/>
                <a:graphic xmlns:a="http://schemas.openxmlformats.org/drawingml/2006/main">
                  <a:graphicData uri="http://schemas.microsoft.com/office/word/2010/wordprocessingShape">
                    <wps:wsp>
                      <wps:cNvSpPr/>
                      <wps:spPr bwMode="auto">
                        <a:xfrm>
                          <a:off x="0" y="0"/>
                          <a:ext cx="1327785" cy="1001395"/>
                        </a:xfrm>
                        <a:prstGeom prst="rect">
                          <a:avLst/>
                        </a:prstGeom>
                        <a:noFill/>
                        <a:ln w="9525" cap="flat" cmpd="sng" algn="ctr">
                          <a:noFill/>
                          <a:prstDash val="solid"/>
                          <a:round/>
                          <a:headEnd type="none" w="med" len="med"/>
                          <a:tailEnd type="none" w="med" len="med"/>
                        </a:ln>
                        <a:effectLst/>
                      </wps:spPr>
                      <wps:txbx>
                        <w:txbxContent>
                          <w:p w14:paraId="57724BA1" w14:textId="77777777" w:rsidR="00292F92" w:rsidRPr="004923BA" w:rsidRDefault="00292F92" w:rsidP="005A20A6">
                            <w:pPr>
                              <w:kinsoku w:val="0"/>
                              <w:overflowPunct w:val="0"/>
                              <w:jc w:val="center"/>
                              <w:textAlignment w:val="baseline"/>
                              <w:rPr>
                                <w:rFonts w:ascii="Calibri" w:hAnsi="Calibri"/>
                                <w:b/>
                                <w:bCs/>
                                <w:kern w:val="24"/>
                                <w:sz w:val="24"/>
                                <w:szCs w:val="24"/>
                                <w:lang w:val="en-US"/>
                                <w14:shadow w14:blurRad="50800" w14:dist="38100" w14:dir="2700000" w14:sx="100000" w14:sy="100000" w14:kx="0" w14:ky="0" w14:algn="tl">
                                  <w14:srgbClr w14:val="000000">
                                    <w14:alpha w14:val="60000"/>
                                  </w14:srgbClr>
                                </w14:shadow>
                              </w:rPr>
                            </w:pPr>
                            <w:r w:rsidRPr="004923BA">
                              <w:rPr>
                                <w:rFonts w:ascii="Calibri" w:hAnsi="Calibri"/>
                                <w:b/>
                                <w:bCs/>
                                <w:kern w:val="24"/>
                                <w:sz w:val="24"/>
                                <w:szCs w:val="24"/>
                                <w:lang w:val="en-US"/>
                                <w14:shadow w14:blurRad="50800" w14:dist="38100" w14:dir="2700000" w14:sx="100000" w14:sy="100000" w14:kx="0" w14:ky="0" w14:algn="tl">
                                  <w14:srgbClr w14:val="000000">
                                    <w14:alpha w14:val="60000"/>
                                  </w14:srgbClr>
                                </w14:shadow>
                              </w:rPr>
                              <w:t>Future State: Adaptive, Scalable Network of Structures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ECB6B20" id="Rectangle 55" o:spid="_x0000_s1062" style="position:absolute;left:0;text-align:left;margin-left:53.35pt;margin-top:14.2pt;width:104.55pt;height:78.85pt;z-index:251719690;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5L4DiAIAAAkFAAAOAAAAZHJzL2Uyb0RvYy54bWysVE1v2zAMvQ/YfxB0Xx2nTT+MOkXQrsOA&#10;ri3WDj0zshwbkCVNUuJkv35PstMF3Q7DsItAivQj+fToy6ttp9hGOt8aXfL8aMKZ1MJUrV6V/Nvz&#10;7YdzznwgXZEyWpZ8Jz2/mr9/d9nbQk5NY1QlHQOI9kVvS96EYIss86KRHfkjY6VGsDauowDXrbLK&#10;UQ/0TmXTyeQ0642rrDNCeo/bmyHI5wm/rqUID3XtZWCq5OgtpNOlcxnPbH5JxcqRbVoxtkH/0EVH&#10;rUbRV6gbCsTWrv0NqmuFM97U4UiYLjN13QqZZsA0+eTNNE8NWZlmATnevtLk/x+suN88OtZWJZ+d&#10;cqapwxt9BWukV0qy2SwS1FtfIO/JPrrR8zDZsv9iKqTTOpg0+7Z2XeQAU7Ftonj3SrHcBiZwmR9P&#10;z87OZ5wJxPLJJD++SDUyKvafW+fDJ2k6Fo2SO3ST4Glz5wMaQOo+JVbT5rZVKr2j0qwv+cVsGvEJ&#10;aqoVBZidxXxerzgjtYJMRXAJ8eDTiHhDvmEbglK8UW01aMOZta4SeiOp+qgrFnYWU2vImcdynaw4&#10;UxKw0UqZgVr1N5mYROk4g0xKHceLdEeCB+LDdrlN73N8un+Lpal24N+ZQc3eitsW7d+RD4/kIF8I&#10;HSsZHnDUyqBHM1qcNcb9+NN9zIeqEMVQWAdw8H1NDiOqzxp6u8hPTuL+JOdkdjaF4w4jy8OIXnfX&#10;BjzmWH4rkhnzg9qbtTPdCzZ3EasiRFqg9vAyo3MdhjXF7gu5WKQ07IylcKefrIjgkbr4cM/bF3J2&#10;1EuA1O7NfnWoeCObIXcQzgLKrdukqUj6wCsEFh3sW5La+G+IC33op6xff7D5TwAAAP//AwBQSwME&#10;FAAGAAgAAAAhACXLA/zZAAAABwEAAA8AAABkcnMvZG93bnJldi54bWxMj81OwzAQhO9IvIO1SNyo&#10;nQhVIcSpSlEv3ChIXLfxNo7qnyh20/D2LCc4jmY0802zWbwTM01piEFDsVIgKHTRDKHX8Pmxf6hA&#10;pIzBoIuBNHxTgk17e9NgbeI1vNN8yL3gkpBq1GBzHmspU2fJY1rFkQJ7pzh5zCynXpoJr1zunSyV&#10;WkuPQ+AFiyPtLHXnw8VrWF6+UEZn6YTSq7d5X7wWO6f1/d2yfQaRacl/YfjFZ3RomekYL8Ek4TTw&#10;kayhrB5BsFuqpwLEkWPVugDZNvI/f/sDAAD//wMAUEsBAi0AFAAGAAgAAAAhALaDOJL+AAAA4QEA&#10;ABMAAAAAAAAAAAAAAAAAAAAAAFtDb250ZW50X1R5cGVzXS54bWxQSwECLQAUAAYACAAAACEAOP0h&#10;/9YAAACUAQAACwAAAAAAAAAAAAAAAAAvAQAAX3JlbHMvLnJlbHNQSwECLQAUAAYACAAAACEASeS+&#10;A4gCAAAJBQAADgAAAAAAAAAAAAAAAAAuAgAAZHJzL2Uyb0RvYy54bWxQSwECLQAUAAYACAAAACEA&#10;JcsD/NkAAAAHAQAADwAAAAAAAAAAAAAAAADiBAAAZHJzL2Rvd25yZXYueG1sUEsFBgAAAAAEAAQA&#10;8wAAAOgFAAAAAA==&#10;" filled="f" stroked="f">
                <v:stroke joinstyle="round"/>
                <v:textbox>
                  <w:txbxContent>
                    <w:p w14:paraId="57724BA1" w14:textId="77777777" w:rsidR="00292F92" w:rsidRPr="004923BA" w:rsidRDefault="00292F92" w:rsidP="005A20A6">
                      <w:pPr>
                        <w:kinsoku w:val="0"/>
                        <w:overflowPunct w:val="0"/>
                        <w:jc w:val="center"/>
                        <w:textAlignment w:val="baseline"/>
                        <w:rPr>
                          <w:rFonts w:ascii="Calibri" w:hAnsi="Calibri"/>
                          <w:b/>
                          <w:bCs/>
                          <w:kern w:val="24"/>
                          <w:sz w:val="24"/>
                          <w:szCs w:val="24"/>
                          <w:lang w:val="en-US"/>
                          <w14:shadow w14:blurRad="50800" w14:dist="38100" w14:dir="2700000" w14:sx="100000" w14:sy="100000" w14:kx="0" w14:ky="0" w14:algn="tl">
                            <w14:srgbClr w14:val="000000">
                              <w14:alpha w14:val="60000"/>
                            </w14:srgbClr>
                          </w14:shadow>
                        </w:rPr>
                      </w:pPr>
                      <w:r w:rsidRPr="004923BA">
                        <w:rPr>
                          <w:rFonts w:ascii="Calibri" w:hAnsi="Calibri"/>
                          <w:b/>
                          <w:bCs/>
                          <w:kern w:val="24"/>
                          <w:sz w:val="24"/>
                          <w:szCs w:val="24"/>
                          <w:lang w:val="en-US"/>
                          <w14:shadow w14:blurRad="50800" w14:dist="38100" w14:dir="2700000" w14:sx="100000" w14:sy="100000" w14:kx="0" w14:ky="0" w14:algn="tl">
                            <w14:srgbClr w14:val="000000">
                              <w14:alpha w14:val="60000"/>
                            </w14:srgbClr>
                          </w14:shadow>
                        </w:rPr>
                        <w:t>Future State: Adaptive, Scalable Network of Structures</w:t>
                      </w:r>
                    </w:p>
                  </w:txbxContent>
                </v:textbox>
                <w10:wrap type="square" anchorx="margin"/>
              </v:rect>
            </w:pict>
          </mc:Fallback>
        </mc:AlternateContent>
      </w:r>
      <w:r w:rsidR="00E97651">
        <w:t>Roadmap Structure</w:t>
      </w:r>
      <w:r w:rsidR="00FE53C5">
        <w:t xml:space="preserve"> and Format</w:t>
      </w:r>
      <w:bookmarkEnd w:id="61"/>
    </w:p>
    <w:p w14:paraId="0972C7F9" w14:textId="062226F8" w:rsidR="00E97651" w:rsidRDefault="00EF355F" w:rsidP="00E97651">
      <w:r w:rsidRPr="00FE53C5">
        <w:rPr>
          <w:noProof/>
          <w:color w:val="0000FF"/>
        </w:rPr>
        <w:drawing>
          <wp:anchor distT="0" distB="0" distL="114300" distR="114300" simplePos="0" relativeHeight="251716618" behindDoc="0" locked="0" layoutInCell="1" allowOverlap="1" wp14:anchorId="4A1CB60C" wp14:editId="58C20B88">
            <wp:simplePos x="0" y="0"/>
            <wp:positionH relativeFrom="column">
              <wp:posOffset>6947949</wp:posOffset>
            </wp:positionH>
            <wp:positionV relativeFrom="paragraph">
              <wp:posOffset>536824</wp:posOffset>
            </wp:positionV>
            <wp:extent cx="341630" cy="341630"/>
            <wp:effectExtent l="0" t="0" r="0" b="1270"/>
            <wp:wrapSquare wrapText="bothSides"/>
            <wp:docPr id="15" name="Graphic 2" descr="Flag with solid fill">
              <a:extLst xmlns:a="http://schemas.openxmlformats.org/drawingml/2006/main">
                <a:ext uri="{FF2B5EF4-FFF2-40B4-BE49-F238E27FC236}">
                  <a16:creationId xmlns:a16="http://schemas.microsoft.com/office/drawing/2014/main" id="{C9443D74-BB2B-474F-B87A-B551E192B0A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phic 2" descr="Flag with solid fill">
                      <a:extLst>
                        <a:ext uri="{FF2B5EF4-FFF2-40B4-BE49-F238E27FC236}">
                          <a16:creationId xmlns:a16="http://schemas.microsoft.com/office/drawing/2014/main" id="{C9443D74-BB2B-474F-B87A-B551E192B0A2}"/>
                        </a:ext>
                      </a:extLst>
                    </pic:cNvPr>
                    <pic:cNvPicPr>
                      <a:picLocks noChangeAspect="1"/>
                    </pic:cNvPicPr>
                  </pic:nvPicPr>
                  <pic:blipFill>
                    <a:blip r:embed="rId50" cstate="print">
                      <a:extLst>
                        <a:ext uri="{28A0092B-C50C-407E-A947-70E740481C1C}">
                          <a14:useLocalDpi xmlns:a14="http://schemas.microsoft.com/office/drawing/2010/main" val="0"/>
                        </a:ext>
                        <a:ext uri="{96DAC541-7B7A-43D3-8B79-37D633B846F1}">
                          <asvg:svgBlip xmlns:asvg="http://schemas.microsoft.com/office/drawing/2016/SVG/main" r:embed="rId51"/>
                        </a:ext>
                      </a:extLst>
                    </a:blip>
                    <a:stretch>
                      <a:fillRect/>
                    </a:stretch>
                  </pic:blipFill>
                  <pic:spPr>
                    <a:xfrm>
                      <a:off x="0" y="0"/>
                      <a:ext cx="341630" cy="341630"/>
                    </a:xfrm>
                    <a:prstGeom prst="rect">
                      <a:avLst/>
                    </a:prstGeom>
                  </pic:spPr>
                </pic:pic>
              </a:graphicData>
            </a:graphic>
            <wp14:sizeRelH relativeFrom="margin">
              <wp14:pctWidth>0</wp14:pctWidth>
            </wp14:sizeRelH>
            <wp14:sizeRelV relativeFrom="margin">
              <wp14:pctHeight>0</wp14:pctHeight>
            </wp14:sizeRelV>
          </wp:anchor>
        </w:drawing>
      </w:r>
      <w:r w:rsidR="00E97651">
        <w:t xml:space="preserve">The CROF roadmaps have a similar format, to allow ease of readability. The roadmaps use a </w:t>
      </w:r>
      <w:r>
        <w:t>sunray</w:t>
      </w:r>
      <w:r w:rsidR="00E97651">
        <w:t xml:space="preserve"> format, starting at the bottom left with the theme and rising along a five-stage trajectory to the projected future state</w:t>
      </w:r>
      <w:r w:rsidR="00B508A7">
        <w:t xml:space="preserve"> for each group of pillars. For ease of understanding, the 15 CROF pillars have been grouped into a logical five categories, each with their own roadmap. </w:t>
      </w:r>
    </w:p>
    <w:p w14:paraId="3CD8A3AD" w14:textId="695E7069" w:rsidR="00FE53C5" w:rsidRDefault="00EF355F" w:rsidP="00EF355F">
      <w:pPr>
        <w:jc w:val="both"/>
      </w:pPr>
      <w:r w:rsidRPr="00FE53C5">
        <w:rPr>
          <w:noProof/>
          <w:color w:val="0000FF"/>
        </w:rPr>
        <mc:AlternateContent>
          <mc:Choice Requires="wps">
            <w:drawing>
              <wp:anchor distT="0" distB="0" distL="114300" distR="114300" simplePos="0" relativeHeight="251717642" behindDoc="0" locked="0" layoutInCell="1" allowOverlap="1" wp14:anchorId="4BCAE97B" wp14:editId="40897D0B">
                <wp:simplePos x="0" y="0"/>
                <wp:positionH relativeFrom="column">
                  <wp:posOffset>6973073</wp:posOffset>
                </wp:positionH>
                <wp:positionV relativeFrom="paragraph">
                  <wp:posOffset>8890</wp:posOffset>
                </wp:positionV>
                <wp:extent cx="682625" cy="261620"/>
                <wp:effectExtent l="0" t="0" r="0" b="0"/>
                <wp:wrapSquare wrapText="bothSides"/>
                <wp:docPr id="8" name="TextBox 42"/>
                <wp:cNvGraphicFramePr/>
                <a:graphic xmlns:a="http://schemas.openxmlformats.org/drawingml/2006/main">
                  <a:graphicData uri="http://schemas.microsoft.com/office/word/2010/wordprocessingShape">
                    <wps:wsp>
                      <wps:cNvSpPr txBox="1"/>
                      <wps:spPr>
                        <a:xfrm>
                          <a:off x="0" y="0"/>
                          <a:ext cx="682625" cy="261620"/>
                        </a:xfrm>
                        <a:prstGeom prst="rect">
                          <a:avLst/>
                        </a:prstGeom>
                        <a:noFill/>
                      </wps:spPr>
                      <wps:txbx>
                        <w:txbxContent>
                          <w:p w14:paraId="2EACFB4D" w14:textId="77777777" w:rsidR="00292F92" w:rsidRPr="00B508A7" w:rsidRDefault="00292F92" w:rsidP="00FE53C5">
                            <w:pPr>
                              <w:kinsoku w:val="0"/>
                              <w:overflowPunct w:val="0"/>
                              <w:jc w:val="center"/>
                              <w:textAlignment w:val="baseline"/>
                              <w:rPr>
                                <w:rFonts w:ascii="Calibri" w:hAnsi="Calibri"/>
                                <w:b/>
                                <w:bCs/>
                                <w:color w:val="0000FF"/>
                                <w:kern w:val="24"/>
                                <w:sz w:val="24"/>
                                <w:szCs w:val="24"/>
                                <w:lang w:val="en-US"/>
                              </w:rPr>
                            </w:pPr>
                            <w:r w:rsidRPr="00B508A7">
                              <w:rPr>
                                <w:rFonts w:ascii="Calibri" w:hAnsi="Calibri"/>
                                <w:b/>
                                <w:bCs/>
                                <w:color w:val="0000FF"/>
                                <w:kern w:val="24"/>
                                <w:sz w:val="24"/>
                                <w:szCs w:val="24"/>
                                <w:lang w:val="en-US"/>
                              </w:rPr>
                              <w:t>Review</w:t>
                            </w:r>
                          </w:p>
                        </w:txbxContent>
                      </wps:txbx>
                      <wps:bodyPr wrap="square" rtlCol="0">
                        <a:noAutofit/>
                      </wps:bodyPr>
                    </wps:wsp>
                  </a:graphicData>
                </a:graphic>
                <wp14:sizeRelH relativeFrom="margin">
                  <wp14:pctWidth>0</wp14:pctWidth>
                </wp14:sizeRelH>
                <wp14:sizeRelV relativeFrom="margin">
                  <wp14:pctHeight>0</wp14:pctHeight>
                </wp14:sizeRelV>
              </wp:anchor>
            </w:drawing>
          </mc:Choice>
          <mc:Fallback>
            <w:pict>
              <v:shape w14:anchorId="4BCAE97B" id="TextBox 42" o:spid="_x0000_s1063" type="#_x0000_t202" style="position:absolute;left:0;text-align:left;margin-left:549.05pt;margin-top:.7pt;width:53.75pt;height:20.6pt;z-index:2517176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i9FzmAEAABUDAAAOAAAAZHJzL2Uyb0RvYy54bWysUtuO0zAQfUfiHyy/07QBwipqugJWywsC&#10;pF0+wHXsxlLsMTNuk/49Y/eyK3hb7YsvM+Mz55zx+nb2ozgYJAehk6vFUgoTNPQu7Dr5+/H+3Y0U&#10;lFTo1QjBdPJoSN5u3r5ZT7E1NQww9gYFgwRqp9jJIaXYVhXpwXhFC4gmcNICepX4iruqRzUxuh+r&#10;erlsqgmwjwjaEHH07pSUm4JvrdHpp7Vkkhg7ydxSWbGs27xWm7Vqd6ji4PSZhnoBC69c4KZXqDuV&#10;lNij+w/KO41AYNNCg6/AWqdN0cBqVst/1DwMKpqihc2heLWJXg9W/zj8QuH6TvKggvI8okczpy8w&#10;iw91dmeK1HLRQ+SyNHOcp3yJEwez6NmizzvLEZxnn49XbxlMaA42N3VTf5RCc6puVk1dvK+eHkek&#10;9M2AF/nQSeTRFUfV4TslJsKll5LcK8C9G8cczwxPTPIpzdu56Hn/6UJzC/2R2U885U7Sn71CIwWm&#10;8SuUT3FC+7xPYF1plGFOb87o7H3pf/4nebjP76Xq6Tdv/gIAAP//AwBQSwMEFAAGAAgAAAAhANwQ&#10;JabdAAAACgEAAA8AAABkcnMvZG93bnJldi54bWxMj01PwzAMhu9I/IfISLuxZFVXbaXphEBch9gH&#10;Eres8dqKxqmabC3/Hu8EN7/yo9ePi83kOnHFIbSeNCzmCgRS5W1LtYbD/u1xBSJEQ9Z0nlDDDwbY&#10;lPd3hcmtH+kDr7tYCy6hkBsNTYx9LmWoGnQmzH2PxLuzH5yJHIda2sGMXO46mSiVSWda4guN6fGl&#10;wep7d3Eajtvz12eq3utXt+xHPylJbi21nj1Mz08gIk7xD4abPqtDyU4nfyEbRMdZrVcLZnlKQdyA&#10;RC0zECcNaZKBLAv5/4XyFwAA//8DAFBLAQItABQABgAIAAAAIQC2gziS/gAAAOEBAAATAAAAAAAA&#10;AAAAAAAAAAAAAABbQ29udGVudF9UeXBlc10ueG1sUEsBAi0AFAAGAAgAAAAhADj9If/WAAAAlAEA&#10;AAsAAAAAAAAAAAAAAAAALwEAAF9yZWxzLy5yZWxzUEsBAi0AFAAGAAgAAAAhAHCL0XOYAQAAFQMA&#10;AA4AAAAAAAAAAAAAAAAALgIAAGRycy9lMm9Eb2MueG1sUEsBAi0AFAAGAAgAAAAhANwQJabdAAAA&#10;CgEAAA8AAAAAAAAAAAAAAAAA8gMAAGRycy9kb3ducmV2LnhtbFBLBQYAAAAABAAEAPMAAAD8BAAA&#10;AAA=&#10;" filled="f" stroked="f">
                <v:textbox>
                  <w:txbxContent>
                    <w:p w14:paraId="2EACFB4D" w14:textId="77777777" w:rsidR="00292F92" w:rsidRPr="00B508A7" w:rsidRDefault="00292F92" w:rsidP="00FE53C5">
                      <w:pPr>
                        <w:kinsoku w:val="0"/>
                        <w:overflowPunct w:val="0"/>
                        <w:jc w:val="center"/>
                        <w:textAlignment w:val="baseline"/>
                        <w:rPr>
                          <w:rFonts w:ascii="Calibri" w:hAnsi="Calibri"/>
                          <w:b/>
                          <w:bCs/>
                          <w:color w:val="0000FF"/>
                          <w:kern w:val="24"/>
                          <w:sz w:val="24"/>
                          <w:szCs w:val="24"/>
                          <w:lang w:val="en-US"/>
                        </w:rPr>
                      </w:pPr>
                      <w:r w:rsidRPr="00B508A7">
                        <w:rPr>
                          <w:rFonts w:ascii="Calibri" w:hAnsi="Calibri"/>
                          <w:b/>
                          <w:bCs/>
                          <w:color w:val="0000FF"/>
                          <w:kern w:val="24"/>
                          <w:sz w:val="24"/>
                          <w:szCs w:val="24"/>
                          <w:lang w:val="en-US"/>
                        </w:rPr>
                        <w:t>Review</w:t>
                      </w:r>
                    </w:p>
                  </w:txbxContent>
                </v:textbox>
                <w10:wrap type="square"/>
              </v:shape>
            </w:pict>
          </mc:Fallback>
        </mc:AlternateContent>
      </w:r>
      <w:r w:rsidR="00E97651">
        <w:t>The five stages begin in 2021 and run through 2030+, with an indicative year of 2025 for stage 3, after which there is a review stage built into the roadmap</w:t>
      </w:r>
      <w:r w:rsidR="00B508A7">
        <w:t xml:space="preserve">. </w:t>
      </w:r>
      <w:r w:rsidR="00014023">
        <w:t>S</w:t>
      </w:r>
      <w:r w:rsidR="00610667">
        <w:t>tage 1</w:t>
      </w:r>
      <w:r w:rsidR="00B508A7">
        <w:t xml:space="preserve"> </w:t>
      </w:r>
      <w:r w:rsidR="00014023">
        <w:t>is intended to encapsulate</w:t>
      </w:r>
      <w:r w:rsidR="00B508A7">
        <w:t xml:space="preserve"> the current system activities that </w:t>
      </w:r>
      <w:proofErr w:type="gramStart"/>
      <w:r w:rsidR="00B508A7">
        <w:t>can be immediately be</w:t>
      </w:r>
      <w:proofErr w:type="gramEnd"/>
      <w:r w:rsidR="00B508A7">
        <w:t xml:space="preserve"> carried out for researchers or utility companies. The 2021 to 2030 + timeline transitions from the present to the probable (2025, stage 3) and on to the possible to 2030+. This formulation is intended to capture the uncertainty in roadmapping as the time horizon </w:t>
      </w:r>
      <w:r>
        <w:t>m</w:t>
      </w:r>
      <w:r w:rsidR="00B508A7">
        <w:t xml:space="preserve">oves beyond five years. </w:t>
      </w:r>
    </w:p>
    <w:p w14:paraId="2DF5FD1A" w14:textId="3E968BD7" w:rsidR="00EF355F" w:rsidRDefault="00EF355F" w:rsidP="00E97651">
      <w:r w:rsidRPr="00EF355F">
        <w:rPr>
          <w:noProof/>
        </w:rPr>
        <w:drawing>
          <wp:inline distT="0" distB="0" distL="0" distR="0" wp14:anchorId="307F9DD5" wp14:editId="5F249B60">
            <wp:extent cx="8859124" cy="469127"/>
            <wp:effectExtent l="0" t="0" r="0" b="7620"/>
            <wp:docPr id="780270482" name="Picture 780270482" descr="Graphic showing the five stages of the plan from stage 1 in 2021 to stage 5 in 2030+ going from the probable to the possible domai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270482" name="Picture 780270482" descr="Graphic showing the five stages of the plan from stage 1 in 2021 to stage 5 in 2030+ going from the probable to the possible domain "/>
                    <pic:cNvPicPr/>
                  </pic:nvPicPr>
                  <pic:blipFill>
                    <a:blip r:embed="rId52"/>
                    <a:stretch>
                      <a:fillRect/>
                    </a:stretch>
                  </pic:blipFill>
                  <pic:spPr>
                    <a:xfrm>
                      <a:off x="0" y="0"/>
                      <a:ext cx="8859124" cy="469127"/>
                    </a:xfrm>
                    <a:prstGeom prst="rect">
                      <a:avLst/>
                    </a:prstGeom>
                  </pic:spPr>
                </pic:pic>
              </a:graphicData>
            </a:graphic>
          </wp:inline>
        </w:drawing>
      </w:r>
    </w:p>
    <w:p w14:paraId="4A907900" w14:textId="77777777" w:rsidR="00B508A7" w:rsidRDefault="00B508A7" w:rsidP="00E97651"/>
    <w:p w14:paraId="0F0331F2" w14:textId="31C127AC" w:rsidR="00D87A2A" w:rsidRDefault="00EF355F">
      <w:r w:rsidRPr="00E97651">
        <w:rPr>
          <w:noProof/>
        </w:rPr>
        <w:drawing>
          <wp:anchor distT="0" distB="0" distL="114300" distR="114300" simplePos="0" relativeHeight="251794442" behindDoc="0" locked="0" layoutInCell="1" allowOverlap="1" wp14:anchorId="49625CF4" wp14:editId="3C42656D">
            <wp:simplePos x="0" y="0"/>
            <wp:positionH relativeFrom="column">
              <wp:posOffset>8093821</wp:posOffset>
            </wp:positionH>
            <wp:positionV relativeFrom="paragraph">
              <wp:posOffset>7593</wp:posOffset>
            </wp:positionV>
            <wp:extent cx="462915" cy="462915"/>
            <wp:effectExtent l="0" t="0" r="0" b="0"/>
            <wp:wrapSquare wrapText="bothSides"/>
            <wp:docPr id="54" name="Graphic 53" descr="Brainstorm with solid fill">
              <a:extLst xmlns:a="http://schemas.openxmlformats.org/drawingml/2006/main">
                <a:ext uri="{FF2B5EF4-FFF2-40B4-BE49-F238E27FC236}">
                  <a16:creationId xmlns:a16="http://schemas.microsoft.com/office/drawing/2014/main" id="{157BBE63-94A3-4D4B-952A-0BB4190B64B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 name="Graphic 53" descr="Brainstorm with solid fill">
                      <a:extLst>
                        <a:ext uri="{FF2B5EF4-FFF2-40B4-BE49-F238E27FC236}">
                          <a16:creationId xmlns:a16="http://schemas.microsoft.com/office/drawing/2014/main" id="{157BBE63-94A3-4D4B-952A-0BB4190B64B6}"/>
                        </a:ext>
                      </a:extLst>
                    </pic:cNvPr>
                    <pic:cNvPicPr>
                      <a:picLocks noChangeAspect="1"/>
                    </pic:cNvPicPr>
                  </pic:nvPicPr>
                  <pic:blipFill>
                    <a:blip r:embed="rId53" cstate="print">
                      <a:extLst>
                        <a:ext uri="{28A0092B-C50C-407E-A947-70E740481C1C}">
                          <a14:useLocalDpi xmlns:a14="http://schemas.microsoft.com/office/drawing/2010/main" val="0"/>
                        </a:ext>
                        <a:ext uri="{96DAC541-7B7A-43D3-8B79-37D633B846F1}">
                          <asvg:svgBlip xmlns:asvg="http://schemas.microsoft.com/office/drawing/2016/SVG/main" r:embed="rId54"/>
                        </a:ext>
                      </a:extLst>
                    </a:blip>
                    <a:stretch>
                      <a:fillRect/>
                    </a:stretch>
                  </pic:blipFill>
                  <pic:spPr>
                    <a:xfrm>
                      <a:off x="0" y="0"/>
                      <a:ext cx="462915" cy="462915"/>
                    </a:xfrm>
                    <a:prstGeom prst="rect">
                      <a:avLst/>
                    </a:prstGeom>
                  </pic:spPr>
                </pic:pic>
              </a:graphicData>
            </a:graphic>
          </wp:anchor>
        </w:drawing>
      </w:r>
      <w:r>
        <w:t xml:space="preserve">While most of </w:t>
      </w:r>
      <w:r w:rsidR="00E97651">
        <w:t xml:space="preserve">the roadmap actions </w:t>
      </w:r>
      <w:r>
        <w:t xml:space="preserve">and milestones </w:t>
      </w:r>
      <w:r w:rsidR="00E97651">
        <w:t xml:space="preserve">are targeted at the research community some </w:t>
      </w:r>
      <w:r>
        <w:t xml:space="preserve">require extensive interaction with the TNSPS and AEMO and so </w:t>
      </w:r>
      <w:r w:rsidR="00E97651">
        <w:t xml:space="preserve">are more suited to the actual electricity utility companies. The </w:t>
      </w:r>
      <w:r>
        <w:t xml:space="preserve">obvious </w:t>
      </w:r>
      <w:r w:rsidR="00E97651">
        <w:t xml:space="preserve">research areas are identified with the icon:  on the roadmaps. This is to clearly identify where research resources should be focussed. </w:t>
      </w:r>
      <w:r>
        <w:t xml:space="preserve"> </w:t>
      </w:r>
    </w:p>
    <w:p w14:paraId="2558D55B" w14:textId="5A1BB704" w:rsidR="00EF355F" w:rsidRDefault="00D87A2A">
      <w:r w:rsidRPr="00E97651">
        <w:rPr>
          <w:noProof/>
        </w:rPr>
        <mc:AlternateContent>
          <mc:Choice Requires="wps">
            <w:drawing>
              <wp:anchor distT="0" distB="0" distL="114300" distR="114300" simplePos="0" relativeHeight="251714570" behindDoc="0" locked="0" layoutInCell="1" allowOverlap="1" wp14:anchorId="0E179A0A" wp14:editId="1C69FD1E">
                <wp:simplePos x="0" y="0"/>
                <wp:positionH relativeFrom="margin">
                  <wp:posOffset>5015758</wp:posOffset>
                </wp:positionH>
                <wp:positionV relativeFrom="paragraph">
                  <wp:posOffset>28120</wp:posOffset>
                </wp:positionV>
                <wp:extent cx="1503680" cy="500380"/>
                <wp:effectExtent l="0" t="0" r="20320" b="13970"/>
                <wp:wrapSquare wrapText="bothSides"/>
                <wp:docPr id="6" name="Arrow: Left-Right 3"/>
                <wp:cNvGraphicFramePr/>
                <a:graphic xmlns:a="http://schemas.openxmlformats.org/drawingml/2006/main">
                  <a:graphicData uri="http://schemas.microsoft.com/office/word/2010/wordprocessingShape">
                    <wps:wsp>
                      <wps:cNvSpPr/>
                      <wps:spPr bwMode="auto">
                        <a:xfrm>
                          <a:off x="0" y="0"/>
                          <a:ext cx="1503680" cy="500380"/>
                        </a:xfrm>
                        <a:prstGeom prst="leftRightArrow">
                          <a:avLst/>
                        </a:prstGeom>
                        <a:solidFill>
                          <a:schemeClr val="bg1"/>
                        </a:solidFill>
                        <a:ln w="9525" cap="flat" cmpd="sng" algn="ctr">
                          <a:solidFill>
                            <a:schemeClr val="tx1"/>
                          </a:solidFill>
                          <a:prstDash val="solid"/>
                          <a:round/>
                          <a:headEnd type="none" w="med" len="med"/>
                          <a:tailEnd type="none" w="med" len="med"/>
                        </a:ln>
                        <a:effectLst/>
                      </wps:spPr>
                      <wps:txbx>
                        <w:txbxContent>
                          <w:p w14:paraId="31CFC556" w14:textId="77777777" w:rsidR="00292F92" w:rsidRPr="00E97651" w:rsidRDefault="00292F92" w:rsidP="00E97651">
                            <w:pPr>
                              <w:kinsoku w:val="0"/>
                              <w:overflowPunct w:val="0"/>
                              <w:jc w:val="center"/>
                              <w:textAlignment w:val="baseline"/>
                              <w:rPr>
                                <w:rFonts w:hAnsi="Calibri"/>
                                <w:b/>
                                <w:bCs/>
                                <w:color w:val="000000" w:themeColor="text1"/>
                                <w:kern w:val="24"/>
                                <w:lang w:val="en-US"/>
                              </w:rPr>
                            </w:pPr>
                            <w:r w:rsidRPr="00E97651">
                              <w:rPr>
                                <w:rFonts w:hAnsi="Calibri"/>
                                <w:b/>
                                <w:bCs/>
                                <w:color w:val="000000" w:themeColor="text1"/>
                                <w:kern w:val="24"/>
                                <w:lang w:val="en-US"/>
                              </w:rPr>
                              <w:t>Interdependency</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E179A0A" id="_x0000_t69" coordsize="21600,21600" o:spt="69" adj="4320,5400" path="m,10800l@0,21600@0@3@2@3@2,21600,21600,10800@2,0@2@1@0@1@0,xe">
                <v:stroke joinstyle="miter"/>
                <v:formulas>
                  <v:f eqn="val #0"/>
                  <v:f eqn="val #1"/>
                  <v:f eqn="sum 21600 0 #0"/>
                  <v:f eqn="sum 21600 0 #1"/>
                  <v:f eqn="prod #0 #1 10800"/>
                  <v:f eqn="sum #0 0 @4"/>
                  <v:f eqn="sum 21600 0 @5"/>
                </v:formulas>
                <v:path o:connecttype="custom" o:connectlocs="@2,0;10800,@1;@0,0;0,10800;@0,21600;10800,@3;@2,21600;21600,10800" o:connectangles="270,270,270,180,90,90,90,0" textboxrect="@5,@1,@6,@3"/>
                <v:handles>
                  <v:h position="#0,#1" xrange="0,10800" yrange="0,10800"/>
                </v:handles>
              </v:shapetype>
              <v:shape id="Arrow: Left-Right 3" o:spid="_x0000_s1064" type="#_x0000_t69" style="position:absolute;margin-left:394.95pt;margin-top:2.2pt;width:118.4pt;height:39.4pt;z-index:25171457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JmoupwIAAGgFAAAOAAAAZHJzL2Uyb0RvYy54bWysVEtv2zAMvg/YfxB0b+0kTZcadYqgXYcB&#10;WVusHXpmZMk2oNckJXb260fJTl/rYRh2EUiRIj99fJxf9EqSHXe+Nbqkk+OcEq6ZqVpdl/THw/XR&#10;ghIfQFcgjeYl3XNPL5YfP5x3tuBT0xhZcUcwiPZFZ0vahGCLLPOs4Qr8sbFco1EYpyCg6uqsctBh&#10;dCWzaZ6fZp1xlXWGce/x9mow0mWKLwRn4VYIzwORJUVsIZ0unZt4ZstzKGoHtmnZCAP+AYWCVmPS&#10;p1BXEIBsXftHKNUyZ7wR4ZgZlRkhWsbTH/A3k/zNb+4bsDz9Bcnx9okm///CspvdnSNtVdJTSjQo&#10;LNHKOdMVZM1FOPre1k0gs0hTZ32B3vf2zo2aR5Fsum+mwlewDSYx0AunIhP4N9InovdPRPM+EIaX&#10;k3k+O11gPRja5nk+QxmDZlAcXlvnwxduFIlCSSWCSVgSuJQHdmsfhkcH55jWG9lW162USYltxC+l&#10;IzvABtjUkzHNKy+pSVfSs/l0joAAm1BICCgqi7R4XVMCssbuZsGlzK8ep059ThH6d1NEhFfgmwFH&#10;ChCRQOHMVldJajhUn3VFwt4inRqnhUZYileUSI7po5Q8A7TybzyRTqljEp4GYaQr1jFWbqho6Dd9&#10;Kv9sEYNH48ZUeyysM8OweMuuW4S/Bh/uwOF0YN1w4sMtHkIaxGhGiZLGuF/v3Ud/bFq04qdw2pDX&#10;n1tw+EX5VWM7n01OTuJ4JuVk/mmKintp2by06K26NFjPCe4Wy5IY/YM8iMIZ9YiLYRWzogk0w9xD&#10;BUflMgxbAFcL46tVcsORtBDW+t6yGDxSFwv30D+Cs2MnBuzhG3OYTCjetOHgG19qs8KREG3q0Wde&#10;scujguOc+n1cPXFfvNST1/OCXP4GAAD//wMAUEsDBBQABgAIAAAAIQAJRltS4AAAAAkBAAAPAAAA&#10;ZHJzL2Rvd25yZXYueG1sTI9RS8MwFIXfBf9DuIJvLrUbXVd7O4YgCIKyOh/2ljWxiTY3Jcm2+u/N&#10;nvTxcA7nfKdeT3ZgJ+WDcYRwP8uAKeqcNNQj7N6f7kpgIQqSYnCkEH5UgHVzfVWLSrozbdWpjT1L&#10;JRQqgaBjHCvOQ6eVFWHmRkXJ+3Teipik77n04pzK7cDzLCu4FYbSghajetSq+26PFuH15cts/H7e&#10;v7Xt/nn3kWtT8Anx9mbaPACLaop/YbjgJ3RoEtPBHUkGNiAsy9UqRREWC2AXP8uLJbADQjnPgTc1&#10;//+g+QUAAP//AwBQSwECLQAUAAYACAAAACEAtoM4kv4AAADhAQAAEwAAAAAAAAAAAAAAAAAAAAAA&#10;W0NvbnRlbnRfVHlwZXNdLnhtbFBLAQItABQABgAIAAAAIQA4/SH/1gAAAJQBAAALAAAAAAAAAAAA&#10;AAAAAC8BAABfcmVscy8ucmVsc1BLAQItABQABgAIAAAAIQCbJmoupwIAAGgFAAAOAAAAAAAAAAAA&#10;AAAAAC4CAABkcnMvZTJvRG9jLnhtbFBLAQItABQABgAIAAAAIQAJRltS4AAAAAkBAAAPAAAAAAAA&#10;AAAAAAAAAAEFAABkcnMvZG93bnJldi54bWxQSwUGAAAAAAQABADzAAAADgYAAAAA&#10;" adj="3594" fillcolor="white [3212]" strokecolor="black [3213]">
                <v:stroke joinstyle="round"/>
                <v:textbox>
                  <w:txbxContent>
                    <w:p w14:paraId="31CFC556" w14:textId="77777777" w:rsidR="00292F92" w:rsidRPr="00E97651" w:rsidRDefault="00292F92" w:rsidP="00E97651">
                      <w:pPr>
                        <w:kinsoku w:val="0"/>
                        <w:overflowPunct w:val="0"/>
                        <w:jc w:val="center"/>
                        <w:textAlignment w:val="baseline"/>
                        <w:rPr>
                          <w:rFonts w:hAnsi="Calibri"/>
                          <w:b/>
                          <w:bCs/>
                          <w:color w:val="000000" w:themeColor="text1"/>
                          <w:kern w:val="24"/>
                          <w:lang w:val="en-US"/>
                        </w:rPr>
                      </w:pPr>
                      <w:r w:rsidRPr="00E97651">
                        <w:rPr>
                          <w:rFonts w:hAnsi="Calibri"/>
                          <w:b/>
                          <w:bCs/>
                          <w:color w:val="000000" w:themeColor="text1"/>
                          <w:kern w:val="24"/>
                          <w:lang w:val="en-US"/>
                        </w:rPr>
                        <w:t>Interdependency</w:t>
                      </w:r>
                    </w:p>
                  </w:txbxContent>
                </v:textbox>
                <w10:wrap type="square" anchorx="margin"/>
              </v:shape>
            </w:pict>
          </mc:Fallback>
        </mc:AlternateContent>
      </w:r>
      <w:r w:rsidR="00E97651">
        <w:t xml:space="preserve">Some actions will also have interdependencies. </w:t>
      </w:r>
      <w:r w:rsidR="005A20A6">
        <w:t>These</w:t>
      </w:r>
      <w:r w:rsidR="00E97651">
        <w:t xml:space="preserve"> are shown with a dual arrow:</w:t>
      </w:r>
      <w:r w:rsidR="00EF355F">
        <w:t xml:space="preserve"> </w:t>
      </w:r>
    </w:p>
    <w:p w14:paraId="7544FC40" w14:textId="2C1B45CA" w:rsidR="008750CC" w:rsidRDefault="008750CC" w:rsidP="00E97651"/>
    <w:p w14:paraId="3AEB58CC" w14:textId="77777777" w:rsidR="00EF355F" w:rsidRDefault="0090343A" w:rsidP="00EF355F">
      <w:pPr>
        <w:keepNext/>
      </w:pPr>
      <w:r w:rsidRPr="0090343A">
        <w:rPr>
          <w:noProof/>
        </w:rPr>
        <w:lastRenderedPageBreak/>
        <w:drawing>
          <wp:inline distT="0" distB="0" distL="0" distR="0" wp14:anchorId="5844C746" wp14:editId="788C25C8">
            <wp:extent cx="8171890" cy="3586038"/>
            <wp:effectExtent l="0" t="0" r="635" b="0"/>
            <wp:docPr id="780270472" name="Picture 780270472" descr="Full control room of the future framework reprinted from abov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270472" name="Picture 780270472" descr="Full control room of the future framework reprinted from above"/>
                    <pic:cNvPicPr/>
                  </pic:nvPicPr>
                  <pic:blipFill>
                    <a:blip r:embed="rId55"/>
                    <a:stretch>
                      <a:fillRect/>
                    </a:stretch>
                  </pic:blipFill>
                  <pic:spPr>
                    <a:xfrm>
                      <a:off x="0" y="0"/>
                      <a:ext cx="8189337" cy="3593694"/>
                    </a:xfrm>
                    <a:prstGeom prst="rect">
                      <a:avLst/>
                    </a:prstGeom>
                  </pic:spPr>
                </pic:pic>
              </a:graphicData>
            </a:graphic>
          </wp:inline>
        </w:drawing>
      </w:r>
    </w:p>
    <w:p w14:paraId="71BA4C0B" w14:textId="7D5655B5" w:rsidR="00EF355F" w:rsidRDefault="00EF355F" w:rsidP="00EF355F">
      <w:pPr>
        <w:pStyle w:val="Caption"/>
      </w:pPr>
      <w:r>
        <w:t xml:space="preserve">Figure </w:t>
      </w:r>
      <w:r>
        <w:fldChar w:fldCharType="begin"/>
      </w:r>
      <w:r>
        <w:instrText>STYLEREF 1 \s</w:instrText>
      </w:r>
      <w:r>
        <w:fldChar w:fldCharType="separate"/>
      </w:r>
      <w:r w:rsidR="0068263C">
        <w:rPr>
          <w:noProof/>
        </w:rPr>
        <w:t>4</w:t>
      </w:r>
      <w:r>
        <w:fldChar w:fldCharType="end"/>
      </w:r>
      <w:r>
        <w:noBreakHyphen/>
      </w:r>
      <w:r>
        <w:fldChar w:fldCharType="begin"/>
      </w:r>
      <w:r>
        <w:instrText>SEQ Figure \* ARABIC \s 1</w:instrText>
      </w:r>
      <w:r>
        <w:fldChar w:fldCharType="separate"/>
      </w:r>
      <w:r w:rsidR="0068263C">
        <w:rPr>
          <w:noProof/>
        </w:rPr>
        <w:t>1</w:t>
      </w:r>
      <w:r>
        <w:fldChar w:fldCharType="end"/>
      </w:r>
      <w:r>
        <w:t xml:space="preserve"> CROF model indicating the pillars and foundations. </w:t>
      </w:r>
      <w:r w:rsidRPr="00EF355F">
        <w:rPr>
          <w:b/>
          <w:bCs/>
        </w:rPr>
        <w:t>Note the color coding which is used the following maps as a way of differentiating the category groupings.</w:t>
      </w:r>
    </w:p>
    <w:p w14:paraId="49F208E9" w14:textId="3F765D70" w:rsidR="00FE53C5" w:rsidRDefault="00FE53C5">
      <w:pPr>
        <w:rPr>
          <w:rFonts w:asciiTheme="majorHAnsi" w:eastAsiaTheme="majorEastAsia" w:hAnsiTheme="majorHAnsi" w:cstheme="majorBidi"/>
          <w:color w:val="0083B3" w:themeColor="accent1" w:themeShade="BF"/>
          <w:sz w:val="26"/>
          <w:szCs w:val="26"/>
        </w:rPr>
      </w:pPr>
      <w:r>
        <w:br w:type="page"/>
      </w:r>
    </w:p>
    <w:p w14:paraId="653B3D51" w14:textId="77777777" w:rsidR="00FE53C5" w:rsidRDefault="00FE53C5" w:rsidP="004B25D2">
      <w:pPr>
        <w:pStyle w:val="Heading2"/>
        <w:sectPr w:rsidR="00FE53C5" w:rsidSect="00B508A7">
          <w:pgSz w:w="16838" w:h="11906" w:orient="landscape" w:code="9"/>
          <w:pgMar w:top="1440" w:right="1440" w:bottom="1440" w:left="1440" w:header="720" w:footer="720" w:gutter="0"/>
          <w:cols w:space="720"/>
          <w:docGrid w:linePitch="360"/>
        </w:sectPr>
      </w:pPr>
    </w:p>
    <w:p w14:paraId="56D09329" w14:textId="76B1A429" w:rsidR="00B95F44" w:rsidRPr="004B25D2" w:rsidRDefault="003F2195" w:rsidP="004B25D2">
      <w:pPr>
        <w:pStyle w:val="Heading2"/>
      </w:pPr>
      <w:bookmarkStart w:id="62" w:name="_Toc82034958"/>
      <w:r w:rsidRPr="004B25D2">
        <w:lastRenderedPageBreak/>
        <w:t>Roadmap for the CROF</w:t>
      </w:r>
      <w:r w:rsidR="005A20A6" w:rsidRPr="004B25D2">
        <w:t xml:space="preserve"> </w:t>
      </w:r>
      <w:r w:rsidRPr="004B25D2">
        <w:t xml:space="preserve">– The </w:t>
      </w:r>
      <w:r w:rsidR="00B95F44" w:rsidRPr="004B25D2">
        <w:t xml:space="preserve">Functional and Capability Model </w:t>
      </w:r>
      <w:r w:rsidRPr="004B25D2">
        <w:t>and Architectures</w:t>
      </w:r>
      <w:bookmarkEnd w:id="62"/>
    </w:p>
    <w:p w14:paraId="65E4D1EA" w14:textId="5DBA5F8D" w:rsidR="00FE53C5" w:rsidRDefault="00EF355F" w:rsidP="00FE53C5">
      <w:pPr>
        <w:keepNext/>
      </w:pPr>
      <w:r w:rsidRPr="00EF355F">
        <w:rPr>
          <w:noProof/>
        </w:rPr>
        <w:drawing>
          <wp:inline distT="0" distB="0" distL="0" distR="0" wp14:anchorId="51F0985C" wp14:editId="2328E815">
            <wp:extent cx="8863330" cy="5208105"/>
            <wp:effectExtent l="0" t="0" r="0" b="0"/>
            <wp:docPr id="780270483" name="Picture 780270483" descr="The control room of the future roadmap which shows the developments required in this area of architecture and application design and capability modelling.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270483" name="Picture 780270483" descr="The control room of the future roadmap which shows the developments required in this area of architecture and application design and capability modelling. "/>
                    <pic:cNvPicPr/>
                  </pic:nvPicPr>
                  <pic:blipFill>
                    <a:blip r:embed="rId56"/>
                    <a:stretch>
                      <a:fillRect/>
                    </a:stretch>
                  </pic:blipFill>
                  <pic:spPr>
                    <a:xfrm>
                      <a:off x="0" y="0"/>
                      <a:ext cx="8867614" cy="5210622"/>
                    </a:xfrm>
                    <a:prstGeom prst="rect">
                      <a:avLst/>
                    </a:prstGeom>
                  </pic:spPr>
                </pic:pic>
              </a:graphicData>
            </a:graphic>
          </wp:inline>
        </w:drawing>
      </w:r>
    </w:p>
    <w:p w14:paraId="438AB384" w14:textId="63D006B9" w:rsidR="00FE53C5" w:rsidRPr="00FE53C5" w:rsidRDefault="00FE53C5" w:rsidP="0008589D">
      <w:pPr>
        <w:pStyle w:val="Caption"/>
      </w:pPr>
      <w:r>
        <w:t xml:space="preserve">Figure </w:t>
      </w:r>
      <w:r>
        <w:fldChar w:fldCharType="begin"/>
      </w:r>
      <w:r>
        <w:instrText>STYLEREF 1 \s</w:instrText>
      </w:r>
      <w:r>
        <w:fldChar w:fldCharType="separate"/>
      </w:r>
      <w:r w:rsidR="0068263C">
        <w:rPr>
          <w:noProof/>
        </w:rPr>
        <w:t>4</w:t>
      </w:r>
      <w:r>
        <w:fldChar w:fldCharType="end"/>
      </w:r>
      <w:r w:rsidR="00EF355F">
        <w:noBreakHyphen/>
      </w:r>
      <w:r>
        <w:fldChar w:fldCharType="begin"/>
      </w:r>
      <w:r>
        <w:instrText>SEQ Figure \* ARABIC \s 1</w:instrText>
      </w:r>
      <w:r>
        <w:fldChar w:fldCharType="separate"/>
      </w:r>
      <w:r w:rsidR="0068263C">
        <w:rPr>
          <w:noProof/>
        </w:rPr>
        <w:t>2</w:t>
      </w:r>
      <w:r>
        <w:fldChar w:fldCharType="end"/>
      </w:r>
      <w:r>
        <w:t xml:space="preserve"> </w:t>
      </w:r>
      <w:r w:rsidRPr="00FE53C5">
        <w:t>CROF Foundation</w:t>
      </w:r>
      <w:r w:rsidR="00EF355F">
        <w:t xml:space="preserve">s </w:t>
      </w:r>
      <w:r w:rsidRPr="00FE53C5">
        <w:t>– Functional &amp; Capability Models and Architectures</w:t>
      </w:r>
      <w:r>
        <w:t xml:space="preserve"> Roadmap</w:t>
      </w:r>
    </w:p>
    <w:p w14:paraId="652A9A84" w14:textId="77777777" w:rsidR="00FE53C5" w:rsidRDefault="00FE53C5">
      <w:pPr>
        <w:sectPr w:rsidR="00FE53C5" w:rsidSect="0090343A">
          <w:pgSz w:w="16838" w:h="11906" w:orient="landscape" w:code="9"/>
          <w:pgMar w:top="1440" w:right="1440" w:bottom="1440" w:left="1440" w:header="720" w:footer="720" w:gutter="0"/>
          <w:pgNumType w:start="1"/>
          <w:cols w:space="720"/>
          <w:docGrid w:linePitch="360"/>
        </w:sectPr>
      </w:pPr>
    </w:p>
    <w:p w14:paraId="0872F0D9" w14:textId="559E3931" w:rsidR="00FE53C5" w:rsidRDefault="00FE53C5" w:rsidP="0008589D">
      <w:pPr>
        <w:pStyle w:val="Caption"/>
      </w:pPr>
      <w:r>
        <w:lastRenderedPageBreak/>
        <w:t xml:space="preserve">Table </w:t>
      </w:r>
      <w:r>
        <w:fldChar w:fldCharType="begin"/>
      </w:r>
      <w:r>
        <w:instrText>STYLEREF 1 \s</w:instrText>
      </w:r>
      <w:r>
        <w:fldChar w:fldCharType="separate"/>
      </w:r>
      <w:r w:rsidR="0068263C">
        <w:rPr>
          <w:noProof/>
        </w:rPr>
        <w:t>4</w:t>
      </w:r>
      <w:r>
        <w:fldChar w:fldCharType="end"/>
      </w:r>
      <w:r w:rsidR="009B0603">
        <w:noBreakHyphen/>
      </w:r>
      <w:r>
        <w:fldChar w:fldCharType="begin"/>
      </w:r>
      <w:r>
        <w:instrText>SEQ Table \* ARABIC \s 1</w:instrText>
      </w:r>
      <w:r>
        <w:fldChar w:fldCharType="separate"/>
      </w:r>
      <w:r w:rsidR="0068263C">
        <w:rPr>
          <w:noProof/>
        </w:rPr>
        <w:t>1</w:t>
      </w:r>
      <w:r>
        <w:fldChar w:fldCharType="end"/>
      </w:r>
      <w:r>
        <w:t xml:space="preserve"> </w:t>
      </w:r>
      <w:r w:rsidRPr="000E08A4">
        <w:t>CROF Foundational Elements – Functional &amp; Capability Models and Architectures</w:t>
      </w:r>
      <w:r>
        <w:t xml:space="preserve"> -key points</w:t>
      </w:r>
      <w:r>
        <w:rPr>
          <w:noProof/>
        </w:rPr>
        <w:t xml:space="preserve"> for research roadmap</w:t>
      </w:r>
    </w:p>
    <w:tbl>
      <w:tblPr>
        <w:tblStyle w:val="GridTable5Dark"/>
        <w:tblW w:w="0" w:type="auto"/>
        <w:tblLook w:val="0480" w:firstRow="0" w:lastRow="0" w:firstColumn="1" w:lastColumn="0" w:noHBand="0" w:noVBand="1"/>
      </w:tblPr>
      <w:tblGrid>
        <w:gridCol w:w="2107"/>
        <w:gridCol w:w="11841"/>
      </w:tblGrid>
      <w:tr w:rsidR="00B95F44" w14:paraId="1F39A900"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6C29E347" w14:textId="5B35E13F" w:rsidR="00B95F44" w:rsidRPr="00170302" w:rsidRDefault="00FE53C5" w:rsidP="00B95F44">
            <w:pPr>
              <w:jc w:val="both"/>
              <w:rPr>
                <w:b w:val="0"/>
                <w:bCs w:val="0"/>
                <w:i/>
                <w:iCs/>
              </w:rPr>
            </w:pPr>
            <w:r>
              <w:br w:type="page"/>
            </w:r>
            <w:r w:rsidR="00B95F44" w:rsidRPr="00170302">
              <w:rPr>
                <w:i/>
                <w:iCs/>
              </w:rPr>
              <w:t>Research Opportunit</w:t>
            </w:r>
            <w:r w:rsidR="00B95F44">
              <w:rPr>
                <w:i/>
                <w:iCs/>
              </w:rPr>
              <w:t>ies</w:t>
            </w:r>
          </w:p>
          <w:p w14:paraId="1E01068B" w14:textId="77777777" w:rsidR="00B95F44" w:rsidRDefault="00B95F44" w:rsidP="00B95F44">
            <w:pPr>
              <w:jc w:val="both"/>
              <w:rPr>
                <w:i/>
                <w:iCs/>
              </w:rPr>
            </w:pPr>
          </w:p>
          <w:p w14:paraId="2864BDC4" w14:textId="77777777" w:rsidR="00B95F44" w:rsidRDefault="00B95F44" w:rsidP="00B95F44">
            <w:pPr>
              <w:jc w:val="both"/>
              <w:rPr>
                <w:i/>
                <w:iCs/>
              </w:rPr>
            </w:pPr>
          </w:p>
          <w:p w14:paraId="3BD0D5AE" w14:textId="77777777" w:rsidR="00B95F44" w:rsidRPr="00FB5FF5" w:rsidRDefault="00B95F44" w:rsidP="00B95F44">
            <w:pPr>
              <w:jc w:val="both"/>
              <w:rPr>
                <w:i/>
                <w:iCs/>
              </w:rPr>
            </w:pPr>
          </w:p>
        </w:tc>
        <w:tc>
          <w:tcPr>
            <w:tcW w:w="0" w:type="auto"/>
          </w:tcPr>
          <w:p w14:paraId="6AEC32ED" w14:textId="57A2C2EF" w:rsidR="00FE53C5" w:rsidRDefault="00FE53C5"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Build on the functional model developed in this roadmap (topic 3) and the power system architecture (topic 7)</w:t>
            </w:r>
            <w:r w:rsidR="00AC4ED0">
              <w:rPr>
                <w:i/>
                <w:iCs/>
              </w:rPr>
              <w:t xml:space="preserve">.  </w:t>
            </w:r>
          </w:p>
          <w:p w14:paraId="4D8AE68D" w14:textId="544EC236" w:rsidR="00B95F44" w:rsidRPr="00AC4ED0" w:rsidRDefault="00B95F44"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sidRPr="00AC4ED0">
              <w:rPr>
                <w:i/>
                <w:iCs/>
              </w:rPr>
              <w:t xml:space="preserve">Engagement with human factors and IT specialists and experts is recommended to develop an agreeable, fully formed functional and capability model for the industry. </w:t>
            </w:r>
          </w:p>
          <w:p w14:paraId="6638D268" w14:textId="0C12652F" w:rsidR="00FE53C5" w:rsidRPr="00AC4ED0" w:rsidRDefault="00B95F44"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sidRPr="00AC4ED0">
              <w:rPr>
                <w:i/>
                <w:iCs/>
              </w:rPr>
              <w:t xml:space="preserve">All electricity network service providers should work </w:t>
            </w:r>
            <w:r w:rsidR="00EF355F" w:rsidRPr="00AC4ED0">
              <w:rPr>
                <w:i/>
                <w:iCs/>
              </w:rPr>
              <w:t>off</w:t>
            </w:r>
            <w:r w:rsidRPr="00AC4ED0">
              <w:rPr>
                <w:i/>
                <w:iCs/>
              </w:rPr>
              <w:t xml:space="preserve"> the same or similar functional &amp; capability model</w:t>
            </w:r>
            <w:r w:rsidR="00FE53C5" w:rsidRPr="00AC4ED0">
              <w:rPr>
                <w:i/>
                <w:iCs/>
              </w:rPr>
              <w:t xml:space="preserve"> and architectures. </w:t>
            </w:r>
            <w:r w:rsidRPr="00AC4ED0">
              <w:rPr>
                <w:i/>
                <w:iCs/>
              </w:rPr>
              <w:t xml:space="preserve"> This will have to be developed by industry with engagement with academic specialists</w:t>
            </w:r>
            <w:r w:rsidR="00FE53C5" w:rsidRPr="00AC4ED0">
              <w:rPr>
                <w:i/>
                <w:iCs/>
              </w:rPr>
              <w:t xml:space="preserve"> and researchers. </w:t>
            </w:r>
            <w:r w:rsidRPr="00AC4ED0">
              <w:rPr>
                <w:i/>
                <w:iCs/>
              </w:rPr>
              <w:t xml:space="preserve">This way all entities are </w:t>
            </w:r>
            <w:r w:rsidR="00EF355F" w:rsidRPr="00AC4ED0">
              <w:rPr>
                <w:i/>
                <w:iCs/>
              </w:rPr>
              <w:t>aligned,</w:t>
            </w:r>
            <w:r w:rsidRPr="00AC4ED0">
              <w:rPr>
                <w:i/>
                <w:iCs/>
              </w:rPr>
              <w:t xml:space="preserve"> and functions, processes and tasks are correctly assigned. </w:t>
            </w:r>
          </w:p>
          <w:p w14:paraId="3F060D4B" w14:textId="02867FAF" w:rsidR="00FE53C5" w:rsidRDefault="00FE53C5"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A digital twin of the energy system is a pre-existing vision, but his requires a standard </w:t>
            </w:r>
            <w:r w:rsidR="00AC4ED0">
              <w:rPr>
                <w:i/>
                <w:iCs/>
              </w:rPr>
              <w:t>architecture</w:t>
            </w:r>
            <w:r>
              <w:rPr>
                <w:i/>
                <w:iCs/>
              </w:rPr>
              <w:t xml:space="preserve"> and capability model. </w:t>
            </w:r>
          </w:p>
          <w:p w14:paraId="4661C40C" w14:textId="43B8BDF2" w:rsidR="00223163" w:rsidRDefault="00223163" w:rsidP="002104DC">
            <w:pPr>
              <w:pStyle w:val="ListParagraph"/>
              <w:numPr>
                <w:ilvl w:val="0"/>
                <w:numId w:val="26"/>
              </w:numPr>
              <w:spacing w:after="160" w:line="259" w:lineRule="auto"/>
              <w:ind w:left="395" w:hanging="395"/>
              <w:jc w:val="both"/>
              <w:cnfStyle w:val="000000100000" w:firstRow="0" w:lastRow="0" w:firstColumn="0" w:lastColumn="0" w:oddVBand="0" w:evenVBand="0" w:oddHBand="1" w:evenHBand="0" w:firstRowFirstColumn="0" w:firstRowLastColumn="0" w:lastRowFirstColumn="0" w:lastRowLastColumn="0"/>
              <w:rPr>
                <w:i/>
                <w:iCs/>
              </w:rPr>
            </w:pPr>
            <w:r w:rsidRPr="00897586">
              <w:rPr>
                <w:i/>
                <w:iCs/>
              </w:rPr>
              <w:t xml:space="preserve">In line with the </w:t>
            </w:r>
            <w:r w:rsidR="00EF355F">
              <w:rPr>
                <w:i/>
                <w:iCs/>
              </w:rPr>
              <w:t xml:space="preserve">topic 7 </w:t>
            </w:r>
            <w:r w:rsidRPr="00897586">
              <w:rPr>
                <w:i/>
                <w:iCs/>
              </w:rPr>
              <w:t>network of structures approach to development of a structure or architecture for the future power system</w:t>
            </w:r>
            <w:r>
              <w:rPr>
                <w:i/>
                <w:iCs/>
              </w:rPr>
              <w:t xml:space="preserve"> including the incorporation of interactions between the systems of AEMO, TNSPs and DNSPs</w:t>
            </w:r>
          </w:p>
          <w:p w14:paraId="2FAACA51" w14:textId="77777777" w:rsidR="00223163" w:rsidRDefault="00223163" w:rsidP="002104DC">
            <w:pPr>
              <w:pStyle w:val="ListParagraph"/>
              <w:numPr>
                <w:ilvl w:val="0"/>
                <w:numId w:val="26"/>
              </w:numPr>
              <w:spacing w:after="160" w:line="259" w:lineRule="auto"/>
              <w:ind w:left="395" w:hanging="395"/>
              <w:jc w:val="both"/>
              <w:cnfStyle w:val="000000100000" w:firstRow="0" w:lastRow="0" w:firstColumn="0" w:lastColumn="0" w:oddVBand="0" w:evenVBand="0" w:oddHBand="1" w:evenHBand="0" w:firstRowFirstColumn="0" w:firstRowLastColumn="0" w:lastRowFirstColumn="0" w:lastRowLastColumn="0"/>
              <w:rPr>
                <w:i/>
                <w:iCs/>
              </w:rPr>
            </w:pPr>
            <w:r w:rsidRPr="00897586">
              <w:rPr>
                <w:i/>
                <w:iCs/>
              </w:rPr>
              <w:t>Development of an industry standard and agreeable reference architecture for the CROF (Operational control)</w:t>
            </w:r>
          </w:p>
          <w:p w14:paraId="4620439E" w14:textId="77777777" w:rsidR="00223163" w:rsidRDefault="00223163" w:rsidP="002104DC">
            <w:pPr>
              <w:pStyle w:val="ListParagraph"/>
              <w:numPr>
                <w:ilvl w:val="0"/>
                <w:numId w:val="26"/>
              </w:numPr>
              <w:spacing w:after="160" w:line="259" w:lineRule="auto"/>
              <w:ind w:left="395" w:hanging="395"/>
              <w:jc w:val="both"/>
              <w:cnfStyle w:val="000000100000" w:firstRow="0" w:lastRow="0" w:firstColumn="0" w:lastColumn="0" w:oddVBand="0" w:evenVBand="0" w:oddHBand="1" w:evenHBand="0" w:firstRowFirstColumn="0" w:firstRowLastColumn="0" w:lastRowFirstColumn="0" w:lastRowLastColumn="0"/>
              <w:rPr>
                <w:i/>
                <w:iCs/>
              </w:rPr>
            </w:pPr>
            <w:r w:rsidRPr="00897586">
              <w:rPr>
                <w:i/>
                <w:iCs/>
              </w:rPr>
              <w:t>The architecture should b</w:t>
            </w:r>
            <w:r>
              <w:rPr>
                <w:i/>
                <w:iCs/>
              </w:rPr>
              <w:t>e</w:t>
            </w:r>
            <w:r w:rsidRPr="00897586">
              <w:rPr>
                <w:i/>
                <w:iCs/>
              </w:rPr>
              <w:t xml:space="preserve"> fully aligned with the functional and capability model for the industry </w:t>
            </w:r>
          </w:p>
          <w:p w14:paraId="5ECED518" w14:textId="77777777" w:rsidR="00223163" w:rsidRDefault="00223163" w:rsidP="002104DC">
            <w:pPr>
              <w:pStyle w:val="ListParagraph"/>
              <w:numPr>
                <w:ilvl w:val="0"/>
                <w:numId w:val="26"/>
              </w:numPr>
              <w:spacing w:after="160" w:line="259" w:lineRule="auto"/>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The market architecture should be developed to account for NEM market evolution based on regulations and the evolving system. </w:t>
            </w:r>
          </w:p>
          <w:p w14:paraId="3FD1EB9C" w14:textId="77777777" w:rsidR="00223163" w:rsidRDefault="00223163" w:rsidP="002104DC">
            <w:pPr>
              <w:pStyle w:val="ListParagraph"/>
              <w:numPr>
                <w:ilvl w:val="0"/>
                <w:numId w:val="26"/>
              </w:numPr>
              <w:spacing w:after="160" w:line="259" w:lineRule="auto"/>
              <w:ind w:left="395" w:hanging="395"/>
              <w:jc w:val="both"/>
              <w:cnfStyle w:val="000000100000" w:firstRow="0" w:lastRow="0" w:firstColumn="0" w:lastColumn="0" w:oddVBand="0" w:evenVBand="0" w:oddHBand="1" w:evenHBand="0" w:firstRowFirstColumn="0" w:firstRowLastColumn="0" w:lastRowFirstColumn="0" w:lastRowLastColumn="0"/>
              <w:rPr>
                <w:i/>
                <w:iCs/>
              </w:rPr>
            </w:pPr>
            <w:r w:rsidRPr="00897586">
              <w:rPr>
                <w:i/>
                <w:iCs/>
              </w:rPr>
              <w:t xml:space="preserve">The architectures can be split into data architecture showing data flows encompassing models and streaming data and application architecture showing interconnections between systems. </w:t>
            </w:r>
          </w:p>
          <w:p w14:paraId="73489D1B" w14:textId="48043313" w:rsidR="00223163" w:rsidRDefault="00223163" w:rsidP="002104DC">
            <w:pPr>
              <w:pStyle w:val="ListParagraph"/>
              <w:numPr>
                <w:ilvl w:val="0"/>
                <w:numId w:val="26"/>
              </w:numPr>
              <w:spacing w:after="160" w:line="259" w:lineRule="auto"/>
              <w:ind w:left="395" w:hanging="395"/>
              <w:jc w:val="both"/>
              <w:cnfStyle w:val="000000100000" w:firstRow="0" w:lastRow="0" w:firstColumn="0" w:lastColumn="0" w:oddVBand="0" w:evenVBand="0" w:oddHBand="1" w:evenHBand="0" w:firstRowFirstColumn="0" w:firstRowLastColumn="0" w:lastRowFirstColumn="0" w:lastRowLastColumn="0"/>
              <w:rPr>
                <w:i/>
                <w:iCs/>
              </w:rPr>
            </w:pPr>
            <w:r w:rsidRPr="00897586">
              <w:rPr>
                <w:i/>
                <w:iCs/>
              </w:rPr>
              <w:t>The reference architectures can encompass open-source frameworks, in line with existing research in the are</w:t>
            </w:r>
            <w:r w:rsidR="00EF355F">
              <w:rPr>
                <w:i/>
                <w:iCs/>
              </w:rPr>
              <w:t>a</w:t>
            </w:r>
            <w:r w:rsidRPr="00897586">
              <w:rPr>
                <w:i/>
                <w:iCs/>
              </w:rPr>
              <w:t xml:space="preserve"> by LF Energy </w:t>
            </w:r>
            <w:r w:rsidR="00EF355F">
              <w:rPr>
                <w:i/>
                <w:iCs/>
              </w:rPr>
              <w:t xml:space="preserve">RTE France </w:t>
            </w:r>
            <w:r w:rsidRPr="00897586">
              <w:rPr>
                <w:i/>
                <w:iCs/>
              </w:rPr>
              <w:t>and EPRI</w:t>
            </w:r>
          </w:p>
          <w:p w14:paraId="1A3931D6" w14:textId="779200B6" w:rsidR="00B95F44" w:rsidRPr="00170302" w:rsidRDefault="00223163" w:rsidP="00EF355F">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b/>
                <w:bCs/>
                <w:i/>
                <w:iCs/>
              </w:rPr>
            </w:pPr>
            <w:r w:rsidRPr="00897586">
              <w:rPr>
                <w:i/>
                <w:iCs/>
              </w:rPr>
              <w:t xml:space="preserve">The architectures should account for relevant cyber security principles, </w:t>
            </w:r>
            <w:r w:rsidR="00610667" w:rsidRPr="00897586">
              <w:rPr>
                <w:i/>
                <w:iCs/>
              </w:rPr>
              <w:t>designs,</w:t>
            </w:r>
            <w:r w:rsidRPr="00897586">
              <w:rPr>
                <w:i/>
                <w:iCs/>
              </w:rPr>
              <w:t xml:space="preserve"> and standards</w:t>
            </w:r>
          </w:p>
        </w:tc>
      </w:tr>
      <w:tr w:rsidR="00E97651" w14:paraId="44D9BDE9"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1EA07F33" w14:textId="03E2BCE3" w:rsidR="00E97651" w:rsidRDefault="00E97651" w:rsidP="00B95F44">
            <w:pPr>
              <w:jc w:val="both"/>
              <w:rPr>
                <w:b w:val="0"/>
                <w:bCs w:val="0"/>
                <w:i/>
                <w:iCs/>
              </w:rPr>
            </w:pPr>
            <w:r>
              <w:rPr>
                <w:i/>
                <w:iCs/>
              </w:rPr>
              <w:t>Research Resources</w:t>
            </w:r>
          </w:p>
        </w:tc>
        <w:tc>
          <w:tcPr>
            <w:tcW w:w="0" w:type="auto"/>
          </w:tcPr>
          <w:p w14:paraId="38D82B60" w14:textId="525ECFBD" w:rsidR="00E97651" w:rsidRDefault="00AC4ED0" w:rsidP="002104DC">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Developing functional and capability models and architectures is not IT resource </w:t>
            </w:r>
            <w:r w:rsidR="005A20A6">
              <w:rPr>
                <w:i/>
                <w:iCs/>
              </w:rPr>
              <w:t>intensive and</w:t>
            </w:r>
            <w:r>
              <w:rPr>
                <w:i/>
                <w:iCs/>
              </w:rPr>
              <w:t xml:space="preserve"> requires mapping software such as ArchiMate</w:t>
            </w:r>
            <w:r w:rsidR="005A20A6">
              <w:rPr>
                <w:i/>
                <w:iCs/>
              </w:rPr>
              <w:t>®</w:t>
            </w:r>
            <w:r>
              <w:rPr>
                <w:i/>
                <w:iCs/>
              </w:rPr>
              <w:t xml:space="preserve">. The main resource required is in people’s time, </w:t>
            </w:r>
            <w:r w:rsidR="005A20A6">
              <w:rPr>
                <w:i/>
                <w:iCs/>
              </w:rPr>
              <w:t>engagement,</w:t>
            </w:r>
            <w:r>
              <w:rPr>
                <w:i/>
                <w:iCs/>
              </w:rPr>
              <w:t xml:space="preserve"> and design resources</w:t>
            </w:r>
            <w:r w:rsidR="005A20A6">
              <w:rPr>
                <w:i/>
                <w:iCs/>
              </w:rPr>
              <w:t>, which should not be underestimated</w:t>
            </w:r>
            <w:r>
              <w:rPr>
                <w:i/>
                <w:iCs/>
              </w:rPr>
              <w:t xml:space="preserve">. </w:t>
            </w:r>
          </w:p>
          <w:p w14:paraId="0E3C92D5" w14:textId="1DCC45B0" w:rsidR="00AC4ED0" w:rsidRPr="00897586" w:rsidRDefault="00AC4ED0" w:rsidP="002104DC">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Deployment of the systems are major IT projects but will be more associated with the system operators</w:t>
            </w:r>
          </w:p>
        </w:tc>
      </w:tr>
      <w:tr w:rsidR="00E97651" w14:paraId="1DA68E66"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7D55EDB" w14:textId="7083D02C" w:rsidR="00E97651" w:rsidRDefault="00E97651" w:rsidP="00B95F44">
            <w:pPr>
              <w:jc w:val="both"/>
              <w:rPr>
                <w:b w:val="0"/>
                <w:bCs w:val="0"/>
                <w:i/>
                <w:iCs/>
              </w:rPr>
            </w:pPr>
            <w:r>
              <w:rPr>
                <w:i/>
                <w:iCs/>
              </w:rPr>
              <w:t>Key Stakeholders</w:t>
            </w:r>
          </w:p>
        </w:tc>
        <w:tc>
          <w:tcPr>
            <w:tcW w:w="0" w:type="auto"/>
          </w:tcPr>
          <w:p w14:paraId="0981BD2A" w14:textId="77777777" w:rsidR="00E97651" w:rsidRDefault="00AC4ED0" w:rsidP="002104DC">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Australian TNSPS, DNSPs, AEMO</w:t>
            </w:r>
          </w:p>
          <w:p w14:paraId="6FA4BAFE" w14:textId="717B50EB" w:rsidR="00AC4ED0" w:rsidRPr="00897586" w:rsidRDefault="00AC4ED0" w:rsidP="002104DC">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EMS, MMS, control room software vendors </w:t>
            </w:r>
          </w:p>
        </w:tc>
      </w:tr>
      <w:tr w:rsidR="00B95F44" w14:paraId="3D2300F8"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021518B4" w14:textId="77777777" w:rsidR="00B95F44" w:rsidRPr="00170302" w:rsidRDefault="00B95F44" w:rsidP="00B95F44">
            <w:pPr>
              <w:jc w:val="both"/>
              <w:rPr>
                <w:b w:val="0"/>
                <w:bCs w:val="0"/>
                <w:i/>
                <w:iCs/>
              </w:rPr>
            </w:pPr>
            <w:r>
              <w:rPr>
                <w:i/>
                <w:iCs/>
              </w:rPr>
              <w:t xml:space="preserve">Research </w:t>
            </w:r>
            <w:r w:rsidRPr="00170302">
              <w:rPr>
                <w:i/>
                <w:iCs/>
              </w:rPr>
              <w:t xml:space="preserve">Specialists </w:t>
            </w:r>
          </w:p>
          <w:p w14:paraId="7E61719A" w14:textId="77777777" w:rsidR="00B95F44" w:rsidRPr="00170302" w:rsidRDefault="00B95F44" w:rsidP="00B95F44">
            <w:pPr>
              <w:jc w:val="both"/>
              <w:rPr>
                <w:b w:val="0"/>
                <w:bCs w:val="0"/>
                <w:i/>
                <w:iCs/>
              </w:rPr>
            </w:pPr>
          </w:p>
        </w:tc>
        <w:tc>
          <w:tcPr>
            <w:tcW w:w="0" w:type="auto"/>
          </w:tcPr>
          <w:p w14:paraId="7B501455" w14:textId="3BF94127" w:rsidR="00B95F44"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EPRI USA and Europe</w:t>
            </w:r>
          </w:p>
          <w:p w14:paraId="23FE3EA7" w14:textId="3E7A374D" w:rsidR="00B95F44" w:rsidRPr="00AC4ED0"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Center for Human Factors Socio Technical Systems. University Sunshine Coast (Australia)</w:t>
            </w:r>
          </w:p>
          <w:p w14:paraId="2975E727" w14:textId="5082313A" w:rsidR="00AC4ED0"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Centre for Cognitive Work and Safety Analysis, Defence Science &amp; Technology Organisation (Australia)</w:t>
            </w:r>
          </w:p>
          <w:p w14:paraId="4A7CB4F7" w14:textId="334B5256" w:rsidR="00B95F44"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Center for Cognitive Science Macquarie University (Australia)</w:t>
            </w:r>
          </w:p>
          <w:p w14:paraId="6000FA87" w14:textId="111D28CC" w:rsidR="00223163" w:rsidRDefault="4C124E1D" w:rsidP="4C124E1D">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Strategen (Australia)</w:t>
            </w:r>
          </w:p>
          <w:p w14:paraId="2097E9F5" w14:textId="56380FDD" w:rsidR="00223163" w:rsidRDefault="4C124E1D" w:rsidP="4C124E1D">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lastRenderedPageBreak/>
              <w:t xml:space="preserve"> Linux Foundation Energy (LF Energy - Global)</w:t>
            </w:r>
          </w:p>
          <w:p w14:paraId="3FC57936" w14:textId="0F880739" w:rsidR="00EF355F" w:rsidRDefault="00EF355F" w:rsidP="4C124E1D">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Pr>
                <w:i/>
                <w:iCs/>
              </w:rPr>
              <w:t>RTE International (France)</w:t>
            </w:r>
          </w:p>
          <w:p w14:paraId="7EF71878" w14:textId="0BF53BBE" w:rsidR="00223163" w:rsidRDefault="4C124E1D" w:rsidP="4C124E1D">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 xml:space="preserve"> DNV (Netherlands)</w:t>
            </w:r>
          </w:p>
          <w:p w14:paraId="448B5E32" w14:textId="54544BF7" w:rsidR="4C124E1D" w:rsidRDefault="4C124E1D" w:rsidP="4C124E1D">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ENTSO-E (Europe)</w:t>
            </w:r>
          </w:p>
          <w:p w14:paraId="2D374A1D" w14:textId="2491694C" w:rsidR="00B95F44" w:rsidRDefault="00223163" w:rsidP="002104DC">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sidRPr="00223163">
              <w:rPr>
                <w:i/>
                <w:iCs/>
              </w:rPr>
              <w:t xml:space="preserve">Control center software vendors, EMS vendors (ABB, GE, OSI, PSI, Schneider, </w:t>
            </w:r>
            <w:r w:rsidR="00610667" w:rsidRPr="00223163">
              <w:rPr>
                <w:i/>
                <w:iCs/>
              </w:rPr>
              <w:t>Siemen</w:t>
            </w:r>
            <w:r w:rsidR="00610667">
              <w:rPr>
                <w:i/>
                <w:iCs/>
              </w:rPr>
              <w:t>s,</w:t>
            </w:r>
            <w:r w:rsidRPr="00223163">
              <w:rPr>
                <w:i/>
                <w:iCs/>
              </w:rPr>
              <w:t xml:space="preserve"> and many others)</w:t>
            </w:r>
          </w:p>
        </w:tc>
      </w:tr>
      <w:tr w:rsidR="00B95F44" w14:paraId="73209A0C"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02E8FA0C" w14:textId="77777777" w:rsidR="00B95F44" w:rsidRPr="00897586" w:rsidRDefault="00B95F44" w:rsidP="00B95F44">
            <w:pPr>
              <w:jc w:val="both"/>
              <w:rPr>
                <w:b w:val="0"/>
                <w:bCs w:val="0"/>
                <w:i/>
                <w:iCs/>
              </w:rPr>
            </w:pPr>
            <w:r w:rsidRPr="00897586">
              <w:rPr>
                <w:i/>
                <w:iCs/>
              </w:rPr>
              <w:lastRenderedPageBreak/>
              <w:t>Risks</w:t>
            </w:r>
          </w:p>
          <w:p w14:paraId="3ECD4A91" w14:textId="77777777" w:rsidR="00B95F44" w:rsidRPr="00170302" w:rsidRDefault="00B95F44" w:rsidP="00B95F44">
            <w:pPr>
              <w:jc w:val="both"/>
              <w:rPr>
                <w:b w:val="0"/>
                <w:bCs w:val="0"/>
                <w:i/>
                <w:iCs/>
              </w:rPr>
            </w:pPr>
          </w:p>
        </w:tc>
        <w:tc>
          <w:tcPr>
            <w:tcW w:w="0" w:type="auto"/>
          </w:tcPr>
          <w:p w14:paraId="64B27CF6" w14:textId="77777777" w:rsidR="00B95F44" w:rsidRPr="00897586" w:rsidRDefault="00B95F44" w:rsidP="002104DC">
            <w:pPr>
              <w:pStyle w:val="ListParagraph"/>
              <w:numPr>
                <w:ilvl w:val="0"/>
                <w:numId w:val="24"/>
              </w:numPr>
              <w:ind w:left="413" w:hanging="413"/>
              <w:jc w:val="both"/>
              <w:cnfStyle w:val="000000100000" w:firstRow="0" w:lastRow="0" w:firstColumn="0" w:lastColumn="0" w:oddVBand="0" w:evenVBand="0" w:oddHBand="1" w:evenHBand="0" w:firstRowFirstColumn="0" w:firstRowLastColumn="0" w:lastRowFirstColumn="0" w:lastRowLastColumn="0"/>
              <w:rPr>
                <w:i/>
                <w:iCs/>
              </w:rPr>
            </w:pPr>
            <w:r w:rsidRPr="00897586">
              <w:rPr>
                <w:i/>
                <w:iCs/>
              </w:rPr>
              <w:t>Not developing a functional capability model will lead a disjointed, incoherent approach to control room evolution, there is a risk of wasted and duplicated resources and services unless roles are properly defined.</w:t>
            </w:r>
          </w:p>
          <w:p w14:paraId="2E70C382" w14:textId="021CFFC1" w:rsidR="00B95F44" w:rsidRDefault="00B95F44" w:rsidP="002104DC">
            <w:pPr>
              <w:pStyle w:val="ListParagraph"/>
              <w:numPr>
                <w:ilvl w:val="0"/>
                <w:numId w:val="23"/>
              </w:numPr>
              <w:ind w:left="413"/>
              <w:jc w:val="both"/>
              <w:cnfStyle w:val="000000100000" w:firstRow="0" w:lastRow="0" w:firstColumn="0" w:lastColumn="0" w:oddVBand="0" w:evenVBand="0" w:oddHBand="1" w:evenHBand="0" w:firstRowFirstColumn="0" w:firstRowLastColumn="0" w:lastRowFirstColumn="0" w:lastRowLastColumn="0"/>
              <w:rPr>
                <w:i/>
                <w:iCs/>
              </w:rPr>
            </w:pPr>
            <w:r w:rsidRPr="00897586">
              <w:rPr>
                <w:i/>
                <w:iCs/>
              </w:rPr>
              <w:t>If capabilities requirements are not identified at an early stage, with value added for needed resources, there is a risk that the companies will lack resources in highly competitive labour markets.</w:t>
            </w:r>
          </w:p>
          <w:p w14:paraId="0333E82F" w14:textId="6F455750" w:rsidR="00223163" w:rsidRPr="00223163" w:rsidRDefault="00223163" w:rsidP="002104DC">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sidRPr="00223163">
              <w:rPr>
                <w:i/>
                <w:iCs/>
              </w:rPr>
              <w:t>Not developing a suitable architecture model will lead a disjointed, incoherent approach to control room evolution, there is a risk of wasted and duplicated resources and services unless roles are properly defined.</w:t>
            </w:r>
          </w:p>
          <w:p w14:paraId="795F07D3" w14:textId="3DF95BD2" w:rsidR="00223163" w:rsidRPr="00223163" w:rsidRDefault="00223163" w:rsidP="002104DC">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sidRPr="00223163">
              <w:rPr>
                <w:i/>
                <w:iCs/>
              </w:rPr>
              <w:t>Discrete independent vendor archit</w:t>
            </w:r>
            <w:r>
              <w:rPr>
                <w:i/>
                <w:iCs/>
              </w:rPr>
              <w:t>ect</w:t>
            </w:r>
            <w:r w:rsidRPr="00223163">
              <w:rPr>
                <w:i/>
                <w:iCs/>
              </w:rPr>
              <w:t>ures risk vendor lock-in</w:t>
            </w:r>
            <w:r w:rsidR="00EF355F">
              <w:rPr>
                <w:i/>
                <w:iCs/>
              </w:rPr>
              <w:t>,</w:t>
            </w:r>
            <w:r w:rsidRPr="00223163">
              <w:rPr>
                <w:i/>
                <w:iCs/>
              </w:rPr>
              <w:t xml:space="preserve"> leading to </w:t>
            </w:r>
            <w:r w:rsidR="00EF355F">
              <w:rPr>
                <w:i/>
                <w:iCs/>
              </w:rPr>
              <w:t>slower developments</w:t>
            </w:r>
            <w:r w:rsidRPr="00223163">
              <w:rPr>
                <w:i/>
                <w:iCs/>
              </w:rPr>
              <w:t xml:space="preserve"> in innovation and development </w:t>
            </w:r>
          </w:p>
          <w:p w14:paraId="37091969" w14:textId="77777777" w:rsidR="00B95F44" w:rsidRPr="00223163" w:rsidRDefault="00B95F44" w:rsidP="00223163">
            <w:pPr>
              <w:pStyle w:val="ListParagraph"/>
              <w:ind w:left="413"/>
              <w:jc w:val="both"/>
              <w:cnfStyle w:val="000000100000" w:firstRow="0" w:lastRow="0" w:firstColumn="0" w:lastColumn="0" w:oddVBand="0" w:evenVBand="0" w:oddHBand="1" w:evenHBand="0" w:firstRowFirstColumn="0" w:firstRowLastColumn="0" w:lastRowFirstColumn="0" w:lastRowLastColumn="0"/>
              <w:rPr>
                <w:i/>
                <w:iCs/>
              </w:rPr>
            </w:pPr>
          </w:p>
        </w:tc>
      </w:tr>
      <w:tr w:rsidR="00B00508" w14:paraId="142EF670"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7BD82045" w14:textId="3A3D3762" w:rsidR="00B00508" w:rsidRPr="00897586" w:rsidRDefault="00B00508" w:rsidP="00B95F44">
            <w:pPr>
              <w:jc w:val="both"/>
              <w:rPr>
                <w:b w:val="0"/>
                <w:bCs w:val="0"/>
                <w:i/>
                <w:iCs/>
              </w:rPr>
            </w:pPr>
            <w:r>
              <w:rPr>
                <w:i/>
                <w:iCs/>
              </w:rPr>
              <w:t>Links with other GPST Roadmaps</w:t>
            </w:r>
          </w:p>
        </w:tc>
        <w:tc>
          <w:tcPr>
            <w:tcW w:w="0" w:type="auto"/>
          </w:tcPr>
          <w:p w14:paraId="2D5AEC7B" w14:textId="670B59FD" w:rsidR="00B00508" w:rsidRPr="00897586" w:rsidRDefault="009D6F6E" w:rsidP="00FE2416">
            <w:pPr>
              <w:pStyle w:val="ListParagraph"/>
              <w:numPr>
                <w:ilvl w:val="0"/>
                <w:numId w:val="24"/>
              </w:numPr>
              <w:ind w:left="395"/>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 xml:space="preserve">Power </w:t>
            </w:r>
            <w:r>
              <w:rPr>
                <w:i/>
                <w:iCs/>
              </w:rPr>
              <w:t>S</w:t>
            </w:r>
            <w:r w:rsidRPr="4C124E1D">
              <w:rPr>
                <w:i/>
                <w:iCs/>
              </w:rPr>
              <w:t xml:space="preserve">ystems </w:t>
            </w:r>
            <w:r>
              <w:rPr>
                <w:i/>
                <w:iCs/>
              </w:rPr>
              <w:t>A</w:t>
            </w:r>
            <w:r w:rsidRPr="4C124E1D">
              <w:rPr>
                <w:i/>
                <w:iCs/>
              </w:rPr>
              <w:t xml:space="preserve">rchitecture </w:t>
            </w:r>
            <w:r>
              <w:rPr>
                <w:i/>
                <w:iCs/>
              </w:rPr>
              <w:t>(</w:t>
            </w:r>
            <w:r w:rsidRPr="4C124E1D">
              <w:rPr>
                <w:i/>
                <w:iCs/>
              </w:rPr>
              <w:t>Topic 7</w:t>
            </w:r>
            <w:r>
              <w:rPr>
                <w:i/>
                <w:iCs/>
              </w:rPr>
              <w:t>)</w:t>
            </w:r>
          </w:p>
        </w:tc>
      </w:tr>
    </w:tbl>
    <w:p w14:paraId="1A633D0D" w14:textId="4F70A83F" w:rsidR="00B95F44" w:rsidRDefault="00B95F44" w:rsidP="00B95F44"/>
    <w:p w14:paraId="5ADDA8E7" w14:textId="324F8C67" w:rsidR="00B95F44" w:rsidRDefault="00B95F44" w:rsidP="00B95F44"/>
    <w:p w14:paraId="3AA03148" w14:textId="77777777" w:rsidR="005A20A6" w:rsidRDefault="005A20A6">
      <w:pPr>
        <w:rPr>
          <w:rFonts w:asciiTheme="majorHAnsi" w:eastAsiaTheme="majorEastAsia" w:hAnsiTheme="majorHAnsi" w:cstheme="majorBidi"/>
          <w:color w:val="0083B3" w:themeColor="accent1" w:themeShade="BF"/>
          <w:sz w:val="26"/>
          <w:szCs w:val="26"/>
        </w:rPr>
      </w:pPr>
      <w:r>
        <w:br w:type="page"/>
      </w:r>
    </w:p>
    <w:p w14:paraId="7C9C9412" w14:textId="77777777" w:rsidR="00712147" w:rsidRDefault="00712147" w:rsidP="004B25D2">
      <w:pPr>
        <w:pStyle w:val="Heading2"/>
        <w:sectPr w:rsidR="00712147" w:rsidSect="0090343A">
          <w:pgSz w:w="16838" w:h="11906" w:orient="landscape" w:code="9"/>
          <w:pgMar w:top="1440" w:right="1440" w:bottom="1440" w:left="1440" w:header="720" w:footer="720" w:gutter="0"/>
          <w:pgNumType w:start="1"/>
          <w:cols w:space="720"/>
          <w:docGrid w:linePitch="360"/>
        </w:sectPr>
      </w:pPr>
    </w:p>
    <w:p w14:paraId="30CA2B67" w14:textId="6C61BD00" w:rsidR="00B95F44" w:rsidRDefault="005A20A6" w:rsidP="004B25D2">
      <w:pPr>
        <w:pStyle w:val="Heading2"/>
      </w:pPr>
      <w:bookmarkStart w:id="63" w:name="_Toc82034959"/>
      <w:r>
        <w:lastRenderedPageBreak/>
        <w:t xml:space="preserve">Roadmap for the CROF - </w:t>
      </w:r>
      <w:r w:rsidR="00B95F44">
        <w:t>Data Models and Streaming</w:t>
      </w:r>
      <w:bookmarkEnd w:id="63"/>
      <w:r w:rsidR="00B95F44">
        <w:t xml:space="preserve"> </w:t>
      </w:r>
    </w:p>
    <w:p w14:paraId="6CCA76BD" w14:textId="6A470201" w:rsidR="005A20A6" w:rsidRDefault="00500867">
      <w:r w:rsidRPr="00500867">
        <w:rPr>
          <w:noProof/>
        </w:rPr>
        <w:drawing>
          <wp:inline distT="0" distB="0" distL="0" distR="0" wp14:anchorId="4124DA46" wp14:editId="57A26E12">
            <wp:extent cx="8863330" cy="5128592"/>
            <wp:effectExtent l="0" t="0" r="0" b="0"/>
            <wp:docPr id="780270487" name="Picture 780270487" descr="Data control room of the future roadmap showing the five phases from 2021 to 2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270487" name="Picture 780270487" descr="Data control room of the future roadmap showing the five phases from 2021 to 2030+"/>
                    <pic:cNvPicPr/>
                  </pic:nvPicPr>
                  <pic:blipFill>
                    <a:blip r:embed="rId57"/>
                    <a:stretch>
                      <a:fillRect/>
                    </a:stretch>
                  </pic:blipFill>
                  <pic:spPr>
                    <a:xfrm>
                      <a:off x="0" y="0"/>
                      <a:ext cx="8871272" cy="5133187"/>
                    </a:xfrm>
                    <a:prstGeom prst="rect">
                      <a:avLst/>
                    </a:prstGeom>
                  </pic:spPr>
                </pic:pic>
              </a:graphicData>
            </a:graphic>
          </wp:inline>
        </w:drawing>
      </w:r>
    </w:p>
    <w:p w14:paraId="00A5D162" w14:textId="22DECCCA" w:rsidR="00712147" w:rsidRPr="00FE53C5" w:rsidRDefault="00712147" w:rsidP="0008589D">
      <w:pPr>
        <w:pStyle w:val="Caption"/>
      </w:pPr>
      <w:r>
        <w:t xml:space="preserve">Figure </w:t>
      </w:r>
      <w:r>
        <w:fldChar w:fldCharType="begin"/>
      </w:r>
      <w:r>
        <w:instrText>STYLEREF 1 \s</w:instrText>
      </w:r>
      <w:r>
        <w:fldChar w:fldCharType="separate"/>
      </w:r>
      <w:r w:rsidR="0068263C">
        <w:rPr>
          <w:noProof/>
        </w:rPr>
        <w:t>4</w:t>
      </w:r>
      <w:r>
        <w:fldChar w:fldCharType="end"/>
      </w:r>
      <w:r w:rsidR="00EF355F">
        <w:noBreakHyphen/>
      </w:r>
      <w:r>
        <w:fldChar w:fldCharType="begin"/>
      </w:r>
      <w:r>
        <w:instrText>SEQ Figure \* ARABIC \s 1</w:instrText>
      </w:r>
      <w:r>
        <w:fldChar w:fldCharType="separate"/>
      </w:r>
      <w:r w:rsidR="0068263C">
        <w:rPr>
          <w:noProof/>
        </w:rPr>
        <w:t>3</w:t>
      </w:r>
      <w:r>
        <w:fldChar w:fldCharType="end"/>
      </w:r>
      <w:r>
        <w:t xml:space="preserve"> </w:t>
      </w:r>
      <w:r w:rsidRPr="00FE53C5">
        <w:t xml:space="preserve">CROF </w:t>
      </w:r>
      <w:r>
        <w:t>Roadmap for Data Models and Streaming</w:t>
      </w:r>
    </w:p>
    <w:p w14:paraId="1DFF057C" w14:textId="3A57FA54" w:rsidR="00712147" w:rsidRDefault="00712147">
      <w:pPr>
        <w:sectPr w:rsidR="00712147" w:rsidSect="0090343A">
          <w:pgSz w:w="16838" w:h="11906" w:orient="landscape" w:code="9"/>
          <w:pgMar w:top="1440" w:right="1440" w:bottom="1440" w:left="1440" w:header="720" w:footer="720" w:gutter="0"/>
          <w:pgNumType w:start="1"/>
          <w:cols w:space="720"/>
          <w:docGrid w:linePitch="360"/>
        </w:sectPr>
      </w:pPr>
    </w:p>
    <w:p w14:paraId="5C2B4128" w14:textId="2DC71295" w:rsidR="00712147" w:rsidRDefault="00712147" w:rsidP="0008589D">
      <w:pPr>
        <w:pStyle w:val="Caption"/>
      </w:pPr>
      <w:r>
        <w:lastRenderedPageBreak/>
        <w:t xml:space="preserve">Table </w:t>
      </w:r>
      <w:r>
        <w:fldChar w:fldCharType="begin"/>
      </w:r>
      <w:r>
        <w:instrText>STYLEREF 1 \s</w:instrText>
      </w:r>
      <w:r>
        <w:fldChar w:fldCharType="separate"/>
      </w:r>
      <w:r w:rsidR="0068263C">
        <w:rPr>
          <w:noProof/>
        </w:rPr>
        <w:t>4</w:t>
      </w:r>
      <w:r>
        <w:fldChar w:fldCharType="end"/>
      </w:r>
      <w:r w:rsidR="009B0603">
        <w:noBreakHyphen/>
      </w:r>
      <w:r>
        <w:fldChar w:fldCharType="begin"/>
      </w:r>
      <w:r>
        <w:instrText>SEQ Table \* ARABIC \s 1</w:instrText>
      </w:r>
      <w:r>
        <w:fldChar w:fldCharType="separate"/>
      </w:r>
      <w:r w:rsidR="0068263C">
        <w:rPr>
          <w:noProof/>
        </w:rPr>
        <w:t>2</w:t>
      </w:r>
      <w:r>
        <w:fldChar w:fldCharType="end"/>
      </w:r>
      <w:r>
        <w:t xml:space="preserve"> </w:t>
      </w:r>
      <w:r w:rsidRPr="000E08A4">
        <w:t xml:space="preserve">CROF </w:t>
      </w:r>
      <w:r w:rsidR="00B00508">
        <w:t>Roadmap identified issues for Data Models and Streaming</w:t>
      </w:r>
    </w:p>
    <w:tbl>
      <w:tblPr>
        <w:tblStyle w:val="GridTable5Dark-Accent5"/>
        <w:tblW w:w="0" w:type="auto"/>
        <w:tblLook w:val="0480" w:firstRow="0" w:lastRow="0" w:firstColumn="1" w:lastColumn="0" w:noHBand="0" w:noVBand="1"/>
      </w:tblPr>
      <w:tblGrid>
        <w:gridCol w:w="2053"/>
        <w:gridCol w:w="11895"/>
      </w:tblGrid>
      <w:tr w:rsidR="00712147" w14:paraId="5EF9A9B5"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026F70CE" w14:textId="77777777" w:rsidR="00712147" w:rsidRPr="00170302" w:rsidRDefault="00712147" w:rsidP="009A6FF9">
            <w:pPr>
              <w:jc w:val="both"/>
              <w:rPr>
                <w:b w:val="0"/>
                <w:bCs w:val="0"/>
                <w:i/>
                <w:iCs/>
              </w:rPr>
            </w:pPr>
            <w:r>
              <w:br w:type="page"/>
            </w:r>
            <w:r w:rsidRPr="00170302">
              <w:rPr>
                <w:i/>
                <w:iCs/>
              </w:rPr>
              <w:t>Research Opportunit</w:t>
            </w:r>
            <w:r>
              <w:rPr>
                <w:i/>
                <w:iCs/>
              </w:rPr>
              <w:t>ies</w:t>
            </w:r>
          </w:p>
          <w:p w14:paraId="08473713" w14:textId="77777777" w:rsidR="00712147" w:rsidRDefault="00712147" w:rsidP="009A6FF9">
            <w:pPr>
              <w:jc w:val="both"/>
              <w:rPr>
                <w:i/>
                <w:iCs/>
              </w:rPr>
            </w:pPr>
          </w:p>
          <w:p w14:paraId="2F189C23" w14:textId="77777777" w:rsidR="00712147" w:rsidRDefault="00712147" w:rsidP="009A6FF9">
            <w:pPr>
              <w:jc w:val="both"/>
              <w:rPr>
                <w:i/>
                <w:iCs/>
              </w:rPr>
            </w:pPr>
          </w:p>
          <w:p w14:paraId="5E2AB914" w14:textId="77777777" w:rsidR="00712147" w:rsidRPr="00FB5FF5" w:rsidRDefault="00712147" w:rsidP="009A6FF9">
            <w:pPr>
              <w:jc w:val="both"/>
              <w:rPr>
                <w:i/>
                <w:iCs/>
              </w:rPr>
            </w:pPr>
          </w:p>
        </w:tc>
        <w:tc>
          <w:tcPr>
            <w:tcW w:w="0" w:type="auto"/>
          </w:tcPr>
          <w:p w14:paraId="1844E020" w14:textId="2FA25F49" w:rsidR="00712147" w:rsidRDefault="00712147"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Electricity </w:t>
            </w:r>
            <w:r w:rsidR="00B00508">
              <w:rPr>
                <w:i/>
                <w:iCs/>
              </w:rPr>
              <w:t xml:space="preserve">asset </w:t>
            </w:r>
            <w:r>
              <w:rPr>
                <w:i/>
                <w:iCs/>
              </w:rPr>
              <w:t xml:space="preserve">model </w:t>
            </w:r>
            <w:r w:rsidRPr="00712147">
              <w:rPr>
                <w:i/>
                <w:iCs/>
              </w:rPr>
              <w:t>standardisation</w:t>
            </w:r>
            <w:r w:rsidR="00B00508">
              <w:rPr>
                <w:i/>
                <w:iCs/>
              </w:rPr>
              <w:t xml:space="preserve"> process</w:t>
            </w:r>
          </w:p>
          <w:p w14:paraId="0EEA3652" w14:textId="2F0BBAAE" w:rsidR="00712147" w:rsidRPr="00712147" w:rsidRDefault="00712147"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Common Information model (CIM) appli</w:t>
            </w:r>
            <w:r w:rsidR="00923BF8">
              <w:rPr>
                <w:i/>
                <w:iCs/>
              </w:rPr>
              <w:t xml:space="preserve">cations </w:t>
            </w:r>
            <w:r w:rsidR="00B00508">
              <w:rPr>
                <w:i/>
                <w:iCs/>
              </w:rPr>
              <w:t>across</w:t>
            </w:r>
            <w:r>
              <w:rPr>
                <w:i/>
                <w:iCs/>
              </w:rPr>
              <w:t xml:space="preserve"> Australian </w:t>
            </w:r>
            <w:r w:rsidR="00EF355F">
              <w:rPr>
                <w:i/>
                <w:iCs/>
              </w:rPr>
              <w:t xml:space="preserve">energy </w:t>
            </w:r>
            <w:r>
              <w:rPr>
                <w:i/>
                <w:iCs/>
              </w:rPr>
              <w:t xml:space="preserve">system  </w:t>
            </w:r>
          </w:p>
          <w:p w14:paraId="610740E8" w14:textId="01F872E0" w:rsidR="00B00508" w:rsidRDefault="00B00508"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sidRPr="00923BF8">
              <w:rPr>
                <w:i/>
                <w:iCs/>
              </w:rPr>
              <w:t>DER model and data flow standarization</w:t>
            </w:r>
            <w:r w:rsidR="00EF355F">
              <w:rPr>
                <w:i/>
                <w:iCs/>
              </w:rPr>
              <w:t xml:space="preserve"> across transmission and distribution boundary. </w:t>
            </w:r>
          </w:p>
          <w:p w14:paraId="2556EF5D" w14:textId="37A4B7D5" w:rsidR="00712147" w:rsidRDefault="00712147"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Model d</w:t>
            </w:r>
            <w:r w:rsidRPr="00712147">
              <w:rPr>
                <w:i/>
                <w:iCs/>
              </w:rPr>
              <w:t>ata governance</w:t>
            </w:r>
            <w:r w:rsidR="00923BF8">
              <w:rPr>
                <w:i/>
                <w:iCs/>
              </w:rPr>
              <w:t xml:space="preserve"> processes</w:t>
            </w:r>
            <w:r w:rsidR="00EF355F">
              <w:rPr>
                <w:i/>
                <w:iCs/>
              </w:rPr>
              <w:t xml:space="preserve"> in place</w:t>
            </w:r>
          </w:p>
          <w:p w14:paraId="172803C1" w14:textId="2A27DA7E" w:rsidR="00923BF8" w:rsidRPr="00712147" w:rsidRDefault="00923BF8"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Network model management systems and innovations </w:t>
            </w:r>
          </w:p>
          <w:p w14:paraId="39D5AC90" w14:textId="702ACB8A" w:rsidR="00712147" w:rsidRPr="00712147" w:rsidRDefault="00923BF8"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Model and streaming </w:t>
            </w:r>
            <w:r w:rsidR="00712147" w:rsidRPr="00712147">
              <w:rPr>
                <w:i/>
                <w:iCs/>
              </w:rPr>
              <w:t>Data quality control</w:t>
            </w:r>
          </w:p>
          <w:p w14:paraId="386B7AC6" w14:textId="5965FBB7" w:rsidR="00B00508" w:rsidRDefault="00B00508"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Model creation for “new” system devices and parameters. </w:t>
            </w:r>
          </w:p>
          <w:p w14:paraId="5549E31B" w14:textId="333CA3FA" w:rsidR="00712147" w:rsidRPr="00712147" w:rsidRDefault="00712147"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sidRPr="00712147">
              <w:rPr>
                <w:i/>
                <w:iCs/>
              </w:rPr>
              <w:t>Data validation</w:t>
            </w:r>
            <w:r>
              <w:rPr>
                <w:i/>
                <w:iCs/>
              </w:rPr>
              <w:t xml:space="preserve"> manual and automatic </w:t>
            </w:r>
            <w:r w:rsidR="00923BF8">
              <w:rPr>
                <w:i/>
                <w:iCs/>
              </w:rPr>
              <w:t>using AI/ML</w:t>
            </w:r>
          </w:p>
          <w:p w14:paraId="284F6629" w14:textId="05BE725D" w:rsidR="00712147" w:rsidRPr="00923BF8" w:rsidRDefault="00712147"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sidRPr="00923BF8">
              <w:rPr>
                <w:i/>
                <w:iCs/>
              </w:rPr>
              <w:t>Automation of data management</w:t>
            </w:r>
            <w:r w:rsidR="00923BF8" w:rsidRPr="00923BF8">
              <w:rPr>
                <w:i/>
                <w:iCs/>
              </w:rPr>
              <w:t xml:space="preserve"> process and </w:t>
            </w:r>
            <w:r w:rsidR="00923BF8">
              <w:rPr>
                <w:i/>
                <w:iCs/>
              </w:rPr>
              <w:t>d</w:t>
            </w:r>
            <w:r w:rsidRPr="00923BF8">
              <w:rPr>
                <w:i/>
                <w:iCs/>
              </w:rPr>
              <w:t>igitization of workflows</w:t>
            </w:r>
            <w:r w:rsidR="00A05E90" w:rsidRPr="00923BF8">
              <w:rPr>
                <w:i/>
                <w:iCs/>
              </w:rPr>
              <w:t xml:space="preserve">, </w:t>
            </w:r>
            <w:r w:rsidR="00923BF8" w:rsidRPr="00923BF8">
              <w:rPr>
                <w:i/>
                <w:iCs/>
              </w:rPr>
              <w:t>processes</w:t>
            </w:r>
            <w:r w:rsidRPr="00923BF8">
              <w:rPr>
                <w:i/>
                <w:iCs/>
              </w:rPr>
              <w:t xml:space="preserve">. </w:t>
            </w:r>
          </w:p>
          <w:p w14:paraId="16295C84" w14:textId="4EA311B2" w:rsidR="00712147" w:rsidRDefault="00923BF8"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Development of a digital twin for the energy sector in Australia</w:t>
            </w:r>
            <w:r w:rsidR="00EF355F">
              <w:rPr>
                <w:i/>
                <w:iCs/>
              </w:rPr>
              <w:t>. Development of open data platforms for entire energy sector.</w:t>
            </w:r>
          </w:p>
          <w:p w14:paraId="56B0FD7E" w14:textId="7B597DD1" w:rsidR="00712147" w:rsidRPr="00923BF8" w:rsidRDefault="00B00508" w:rsidP="002104DC">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Governance, validation, and quality control </w:t>
            </w:r>
            <w:r w:rsidR="00923BF8">
              <w:rPr>
                <w:i/>
                <w:iCs/>
              </w:rPr>
              <w:t>of data from PMU, SCADA, assets and protection and control devices.</w:t>
            </w:r>
          </w:p>
        </w:tc>
      </w:tr>
      <w:tr w:rsidR="00712147" w14:paraId="783812F6"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2AF063EA" w14:textId="77777777" w:rsidR="00712147" w:rsidRDefault="00712147" w:rsidP="009A6FF9">
            <w:pPr>
              <w:jc w:val="both"/>
              <w:rPr>
                <w:b w:val="0"/>
                <w:bCs w:val="0"/>
                <w:i/>
                <w:iCs/>
              </w:rPr>
            </w:pPr>
            <w:r>
              <w:rPr>
                <w:i/>
                <w:iCs/>
              </w:rPr>
              <w:t>Research Resources</w:t>
            </w:r>
          </w:p>
        </w:tc>
        <w:tc>
          <w:tcPr>
            <w:tcW w:w="0" w:type="auto"/>
          </w:tcPr>
          <w:p w14:paraId="6A45C500" w14:textId="77777777" w:rsidR="00712147" w:rsidRDefault="00923BF8" w:rsidP="002104DC">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Model development, standardisation is a resource intensive activity, requiring specialist expertise to develop and maintain models, major IT infrastructure projects with network model management systems. </w:t>
            </w:r>
          </w:p>
          <w:p w14:paraId="23833D1D" w14:textId="72EDCCDC" w:rsidR="003F511B" w:rsidRDefault="003F511B" w:rsidP="002104DC">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Assess to data from the system operators to researchers in a seamless way will be useful to researchers, </w:t>
            </w:r>
            <w:r w:rsidR="00EF355F">
              <w:rPr>
                <w:i/>
                <w:iCs/>
              </w:rPr>
              <w:t>b</w:t>
            </w:r>
            <w:r>
              <w:rPr>
                <w:i/>
                <w:iCs/>
              </w:rPr>
              <w:t>ut there may be some data quality, cleaning activities required</w:t>
            </w:r>
            <w:r w:rsidR="00EF355F">
              <w:rPr>
                <w:i/>
                <w:iCs/>
              </w:rPr>
              <w:t xml:space="preserve"> which are slow and labour intensive. </w:t>
            </w:r>
          </w:p>
          <w:p w14:paraId="4254A362" w14:textId="385CA7DF" w:rsidR="003F511B" w:rsidRDefault="003F511B" w:rsidP="002104DC">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Software tools such as</w:t>
            </w:r>
            <w:r w:rsidR="00EF355F">
              <w:rPr>
                <w:i/>
                <w:iCs/>
              </w:rPr>
              <w:t xml:space="preserve"> </w:t>
            </w:r>
            <w:r w:rsidR="00610667">
              <w:rPr>
                <w:i/>
                <w:iCs/>
              </w:rPr>
              <w:t>for power</w:t>
            </w:r>
            <w:r>
              <w:rPr>
                <w:i/>
                <w:iCs/>
              </w:rPr>
              <w:t xml:space="preserve"> flow, EMT, WAMS, protection will be required for </w:t>
            </w:r>
            <w:r w:rsidR="00B00508">
              <w:rPr>
                <w:i/>
                <w:iCs/>
              </w:rPr>
              <w:t xml:space="preserve">creating and </w:t>
            </w:r>
            <w:r>
              <w:rPr>
                <w:i/>
                <w:iCs/>
              </w:rPr>
              <w:t xml:space="preserve">validating data models. </w:t>
            </w:r>
          </w:p>
          <w:p w14:paraId="23546875" w14:textId="4DA0FA8C" w:rsidR="00EF355F" w:rsidRPr="00897586" w:rsidRDefault="00EF355F" w:rsidP="002104DC">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Access to AEMO energy simulator may be required for model validation. </w:t>
            </w:r>
          </w:p>
        </w:tc>
      </w:tr>
      <w:tr w:rsidR="00712147" w14:paraId="5EBEA132"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A3C6BFE" w14:textId="77777777" w:rsidR="00712147" w:rsidRDefault="00712147" w:rsidP="009A6FF9">
            <w:pPr>
              <w:jc w:val="both"/>
              <w:rPr>
                <w:b w:val="0"/>
                <w:bCs w:val="0"/>
                <w:i/>
                <w:iCs/>
              </w:rPr>
            </w:pPr>
            <w:r>
              <w:rPr>
                <w:i/>
                <w:iCs/>
              </w:rPr>
              <w:t>Key Stakeholders</w:t>
            </w:r>
          </w:p>
        </w:tc>
        <w:tc>
          <w:tcPr>
            <w:tcW w:w="0" w:type="auto"/>
          </w:tcPr>
          <w:p w14:paraId="1B07B63C" w14:textId="77777777" w:rsidR="00712147" w:rsidRDefault="00712147" w:rsidP="002104DC">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Australian TNSPS, DNSPs, AEMO</w:t>
            </w:r>
          </w:p>
          <w:p w14:paraId="2B045A24" w14:textId="77777777" w:rsidR="00712147" w:rsidRDefault="00712147" w:rsidP="002104DC">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EMS, MMS, control room software vendors </w:t>
            </w:r>
          </w:p>
          <w:p w14:paraId="56D1A52C" w14:textId="77777777" w:rsidR="003F511B" w:rsidRDefault="003F511B" w:rsidP="002104DC">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Power system engineering specialists with modelling and model validation capabilities. </w:t>
            </w:r>
          </w:p>
          <w:p w14:paraId="42C42EFE" w14:textId="77777777" w:rsidR="003F511B" w:rsidRDefault="003F511B" w:rsidP="002104DC">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Regulator or government agencies, in relation to availability and openness of data. </w:t>
            </w:r>
          </w:p>
          <w:p w14:paraId="2BFC7963" w14:textId="77777777" w:rsidR="003F511B" w:rsidRDefault="003F511B" w:rsidP="002104DC">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AI/ML specialists when developing AI/ML systems and training on datasets. </w:t>
            </w:r>
          </w:p>
          <w:p w14:paraId="11E6CFCD" w14:textId="60F298E4" w:rsidR="003F511B" w:rsidRPr="00897586" w:rsidRDefault="003F511B" w:rsidP="002104DC">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DNSP, gas, market and customer stakeholders when developing the digital twin. </w:t>
            </w:r>
          </w:p>
        </w:tc>
      </w:tr>
      <w:tr w:rsidR="00712147" w14:paraId="2C6A4D79"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523ADE12" w14:textId="77777777" w:rsidR="00712147" w:rsidRPr="00170302" w:rsidRDefault="00712147" w:rsidP="009A6FF9">
            <w:pPr>
              <w:jc w:val="both"/>
              <w:rPr>
                <w:b w:val="0"/>
                <w:bCs w:val="0"/>
                <w:i/>
                <w:iCs/>
              </w:rPr>
            </w:pPr>
            <w:r>
              <w:rPr>
                <w:i/>
                <w:iCs/>
              </w:rPr>
              <w:t xml:space="preserve">Research </w:t>
            </w:r>
            <w:r w:rsidRPr="00170302">
              <w:rPr>
                <w:i/>
                <w:iCs/>
              </w:rPr>
              <w:t xml:space="preserve">Specialists </w:t>
            </w:r>
          </w:p>
          <w:p w14:paraId="37662963" w14:textId="77777777" w:rsidR="00712147" w:rsidRPr="00170302" w:rsidRDefault="00712147" w:rsidP="009A6FF9">
            <w:pPr>
              <w:jc w:val="both"/>
              <w:rPr>
                <w:b w:val="0"/>
                <w:bCs w:val="0"/>
                <w:i/>
                <w:iCs/>
              </w:rPr>
            </w:pPr>
          </w:p>
        </w:tc>
        <w:tc>
          <w:tcPr>
            <w:tcW w:w="0" w:type="auto"/>
          </w:tcPr>
          <w:p w14:paraId="654E946D" w14:textId="60B3636C" w:rsidR="00712147"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EPRI USA</w:t>
            </w:r>
          </w:p>
          <w:p w14:paraId="62BE2CE3" w14:textId="20CB9441" w:rsidR="003F511B"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 xml:space="preserve">PEACE LLC - USA </w:t>
            </w:r>
          </w:p>
          <w:p w14:paraId="12A11528" w14:textId="3CF6A046" w:rsidR="00712147"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Monash University</w:t>
            </w:r>
          </w:p>
          <w:p w14:paraId="30F812D1" w14:textId="398823B0" w:rsidR="00712147" w:rsidRDefault="00610667"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Grid Digit</w:t>
            </w:r>
            <w:r w:rsidR="4C124E1D" w:rsidRPr="4C124E1D">
              <w:rPr>
                <w:i/>
                <w:iCs/>
              </w:rPr>
              <w:t xml:space="preserve"> </w:t>
            </w:r>
            <w:r w:rsidR="00D06023">
              <w:rPr>
                <w:i/>
                <w:iCs/>
              </w:rPr>
              <w:t>(</w:t>
            </w:r>
            <w:proofErr w:type="gramStart"/>
            <w:r w:rsidR="4C124E1D" w:rsidRPr="4C124E1D">
              <w:rPr>
                <w:i/>
                <w:iCs/>
              </w:rPr>
              <w:t xml:space="preserve">Hungary </w:t>
            </w:r>
            <w:r w:rsidR="00D06023">
              <w:rPr>
                <w:i/>
                <w:iCs/>
              </w:rPr>
              <w:t>)</w:t>
            </w:r>
            <w:proofErr w:type="gramEnd"/>
          </w:p>
          <w:p w14:paraId="7B55B3E3" w14:textId="62F93F88" w:rsidR="00712147"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sidRPr="4C124E1D">
              <w:rPr>
                <w:i/>
                <w:iCs/>
              </w:rPr>
              <w:t>Smart Grid Center - Texas A&amp;M University (USA)</w:t>
            </w:r>
          </w:p>
          <w:p w14:paraId="2CC68458" w14:textId="1B8D1F19" w:rsidR="00712147"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Fraunhofer (Germany)</w:t>
            </w:r>
          </w:p>
          <w:p w14:paraId="338C6779" w14:textId="615BCA6C" w:rsidR="00712147"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NREL (USA)</w:t>
            </w:r>
          </w:p>
        </w:tc>
      </w:tr>
      <w:tr w:rsidR="00712147" w14:paraId="69F62334"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052ADD7F" w14:textId="77777777" w:rsidR="00712147" w:rsidRPr="00897586" w:rsidRDefault="00712147" w:rsidP="009A6FF9">
            <w:pPr>
              <w:jc w:val="both"/>
              <w:rPr>
                <w:b w:val="0"/>
                <w:bCs w:val="0"/>
                <w:i/>
                <w:iCs/>
              </w:rPr>
            </w:pPr>
            <w:r w:rsidRPr="00897586">
              <w:rPr>
                <w:i/>
                <w:iCs/>
              </w:rPr>
              <w:lastRenderedPageBreak/>
              <w:t>Risks</w:t>
            </w:r>
          </w:p>
          <w:p w14:paraId="58801000" w14:textId="77777777" w:rsidR="00712147" w:rsidRPr="00170302" w:rsidRDefault="00712147" w:rsidP="009A6FF9">
            <w:pPr>
              <w:jc w:val="both"/>
              <w:rPr>
                <w:b w:val="0"/>
                <w:bCs w:val="0"/>
                <w:i/>
                <w:iCs/>
              </w:rPr>
            </w:pPr>
          </w:p>
        </w:tc>
        <w:tc>
          <w:tcPr>
            <w:tcW w:w="0" w:type="auto"/>
          </w:tcPr>
          <w:p w14:paraId="4B925AE2" w14:textId="77777777" w:rsidR="003F511B" w:rsidRDefault="003F511B" w:rsidP="002104DC">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Modelling the system parameters is a requirement as the system becomes weaker and observability and control is limited. Simulators and software systems require pristine models constantly validated. Failure to implement correct models will result in unpredictable major events on the system with catastrophic consequences for the power system</w:t>
            </w:r>
          </w:p>
          <w:p w14:paraId="6C531DF5" w14:textId="3CDDC9F4" w:rsidR="00712147" w:rsidRDefault="003F511B" w:rsidP="002104DC">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There is a risk in making data open to all, </w:t>
            </w:r>
            <w:r w:rsidR="00610667">
              <w:rPr>
                <w:i/>
                <w:iCs/>
              </w:rPr>
              <w:t>of</w:t>
            </w:r>
            <w:r>
              <w:rPr>
                <w:i/>
                <w:iCs/>
              </w:rPr>
              <w:t xml:space="preserve"> mi</w:t>
            </w:r>
            <w:r w:rsidR="00500867">
              <w:rPr>
                <w:i/>
                <w:iCs/>
              </w:rPr>
              <w:t>s</w:t>
            </w:r>
            <w:r>
              <w:rPr>
                <w:i/>
                <w:iCs/>
              </w:rPr>
              <w:t xml:space="preserve">interpretation of data by the uninitiated and the spreading of incorrect information. Unless proper governance and security is applied, personal and critical energy system information may </w:t>
            </w:r>
            <w:r w:rsidR="00500867">
              <w:rPr>
                <w:i/>
                <w:iCs/>
              </w:rPr>
              <w:t>become available</w:t>
            </w:r>
            <w:r>
              <w:rPr>
                <w:i/>
                <w:iCs/>
              </w:rPr>
              <w:t xml:space="preserve"> to the public and used for </w:t>
            </w:r>
            <w:r w:rsidR="00906DC8">
              <w:rPr>
                <w:i/>
                <w:iCs/>
              </w:rPr>
              <w:t>malfeasance</w:t>
            </w:r>
          </w:p>
          <w:p w14:paraId="099EFF02" w14:textId="7D633377" w:rsidR="00906DC8" w:rsidRDefault="00906DC8" w:rsidP="002104DC">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Data overload is a risk, unless properly structured with data governance and data quality control.  </w:t>
            </w:r>
          </w:p>
          <w:p w14:paraId="4BB14022" w14:textId="38767FCF" w:rsidR="00712147" w:rsidRPr="00223163" w:rsidRDefault="00906DC8" w:rsidP="002104DC">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Development of AI algorithms should be carried out with adherence to ethical codes and standards, to prevent malfeasance or mis operations. </w:t>
            </w:r>
          </w:p>
        </w:tc>
      </w:tr>
      <w:tr w:rsidR="007317E1" w14:paraId="4C9E18EB"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2FDD8C80" w14:textId="3BD0BECB" w:rsidR="007317E1" w:rsidRPr="00897586" w:rsidRDefault="007E7E62" w:rsidP="009A6FF9">
            <w:pPr>
              <w:jc w:val="both"/>
              <w:rPr>
                <w:b w:val="0"/>
                <w:bCs w:val="0"/>
                <w:i/>
                <w:iCs/>
              </w:rPr>
            </w:pPr>
            <w:r>
              <w:rPr>
                <w:i/>
                <w:iCs/>
              </w:rPr>
              <w:t>Links with o</w:t>
            </w:r>
            <w:r w:rsidR="007317E1">
              <w:rPr>
                <w:i/>
                <w:iCs/>
              </w:rPr>
              <w:t>ther GPST Roadmaps</w:t>
            </w:r>
          </w:p>
        </w:tc>
        <w:tc>
          <w:tcPr>
            <w:tcW w:w="0" w:type="auto"/>
          </w:tcPr>
          <w:p w14:paraId="32E5D3FA" w14:textId="36CDFC8B" w:rsidR="00500867" w:rsidRDefault="00500867" w:rsidP="00EF355F">
            <w:pPr>
              <w:pStyle w:val="ListParagraph"/>
              <w:numPr>
                <w:ilvl w:val="0"/>
                <w:numId w:val="23"/>
              </w:numPr>
              <w:spacing w:after="160" w:line="259" w:lineRule="auto"/>
              <w:ind w:left="395" w:hanging="395"/>
              <w:jc w:val="both"/>
              <w:cnfStyle w:val="000000000000" w:firstRow="0" w:lastRow="0" w:firstColumn="0" w:lastColumn="0" w:oddVBand="0" w:evenVBand="0" w:oddHBand="0" w:evenHBand="0" w:firstRowFirstColumn="0" w:firstRowLastColumn="0" w:lastRowFirstColumn="0" w:lastRowLastColumn="0"/>
              <w:rPr>
                <w:i/>
                <w:iCs/>
              </w:rPr>
            </w:pPr>
            <w:r>
              <w:rPr>
                <w:i/>
                <w:iCs/>
              </w:rPr>
              <w:t>Inverter Design</w:t>
            </w:r>
            <w:r w:rsidR="008A27FD">
              <w:rPr>
                <w:i/>
                <w:iCs/>
              </w:rPr>
              <w:t xml:space="preserve"> (Topic 1)</w:t>
            </w:r>
          </w:p>
          <w:p w14:paraId="7CFDC1D2" w14:textId="175E1FAA" w:rsidR="00EF355F" w:rsidRDefault="00EF355F" w:rsidP="00EF355F">
            <w:pPr>
              <w:pStyle w:val="ListParagraph"/>
              <w:numPr>
                <w:ilvl w:val="0"/>
                <w:numId w:val="23"/>
              </w:numPr>
              <w:spacing w:after="160" w:line="259" w:lineRule="auto"/>
              <w:ind w:left="395" w:hanging="395"/>
              <w:jc w:val="both"/>
              <w:cnfStyle w:val="000000000000" w:firstRow="0" w:lastRow="0" w:firstColumn="0" w:lastColumn="0" w:oddVBand="0" w:evenVBand="0" w:oddHBand="0" w:evenHBand="0" w:firstRowFirstColumn="0" w:firstRowLastColumn="0" w:lastRowFirstColumn="0" w:lastRowLastColumn="0"/>
              <w:rPr>
                <w:i/>
                <w:iCs/>
              </w:rPr>
            </w:pPr>
            <w:r>
              <w:rPr>
                <w:i/>
                <w:iCs/>
              </w:rPr>
              <w:t>Stability</w:t>
            </w:r>
            <w:r w:rsidR="008A27FD">
              <w:rPr>
                <w:i/>
                <w:iCs/>
              </w:rPr>
              <w:t xml:space="preserve"> Tools and Methods (Topic 2)</w:t>
            </w:r>
          </w:p>
          <w:p w14:paraId="46AAD1B8" w14:textId="10F174F5" w:rsidR="007317E1" w:rsidRDefault="008A27FD" w:rsidP="002104DC">
            <w:pPr>
              <w:pStyle w:val="ListParagraph"/>
              <w:numPr>
                <w:ilvl w:val="0"/>
                <w:numId w:val="23"/>
              </w:numPr>
              <w:ind w:left="395" w:hanging="395"/>
              <w:jc w:val="both"/>
              <w:cnfStyle w:val="000000000000" w:firstRow="0" w:lastRow="0" w:firstColumn="0" w:lastColumn="0" w:oddVBand="0" w:evenVBand="0" w:oddHBand="0" w:evenHBand="0" w:firstRowFirstColumn="0" w:firstRowLastColumn="0" w:lastRowFirstColumn="0" w:lastRowLastColumn="0"/>
              <w:rPr>
                <w:i/>
                <w:iCs/>
              </w:rPr>
            </w:pPr>
            <w:r>
              <w:rPr>
                <w:i/>
                <w:iCs/>
              </w:rPr>
              <w:t>Distributed Energy Resources (</w:t>
            </w:r>
            <w:r w:rsidR="007317E1">
              <w:rPr>
                <w:i/>
                <w:iCs/>
              </w:rPr>
              <w:t xml:space="preserve">Topic </w:t>
            </w:r>
            <w:r w:rsidR="00EF355F">
              <w:rPr>
                <w:i/>
                <w:iCs/>
              </w:rPr>
              <w:t>8</w:t>
            </w:r>
            <w:r>
              <w:rPr>
                <w:i/>
                <w:iCs/>
              </w:rPr>
              <w:t>)</w:t>
            </w:r>
          </w:p>
          <w:p w14:paraId="6163CC36" w14:textId="6BCF098B" w:rsidR="007317E1" w:rsidRDefault="007317E1" w:rsidP="002104DC">
            <w:pPr>
              <w:pStyle w:val="ListParagraph"/>
              <w:numPr>
                <w:ilvl w:val="0"/>
                <w:numId w:val="23"/>
              </w:numPr>
              <w:ind w:left="395" w:hanging="395"/>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Planning </w:t>
            </w:r>
            <w:r w:rsidR="008A27FD">
              <w:rPr>
                <w:i/>
                <w:iCs/>
              </w:rPr>
              <w:t>(Topic 4)</w:t>
            </w:r>
          </w:p>
        </w:tc>
      </w:tr>
    </w:tbl>
    <w:p w14:paraId="326B39CF" w14:textId="77777777" w:rsidR="00A40F12" w:rsidRDefault="00A40F12" w:rsidP="00A40F12">
      <w:pPr>
        <w:keepNext/>
        <w:sectPr w:rsidR="00A40F12" w:rsidSect="0090343A">
          <w:pgSz w:w="16838" w:h="11906" w:orient="landscape" w:code="9"/>
          <w:pgMar w:top="1440" w:right="1440" w:bottom="1440" w:left="1440" w:header="720" w:footer="720" w:gutter="0"/>
          <w:pgNumType w:start="1"/>
          <w:cols w:space="720"/>
          <w:docGrid w:linePitch="360"/>
        </w:sectPr>
      </w:pPr>
    </w:p>
    <w:p w14:paraId="0D6DDF9C" w14:textId="4CF364CA" w:rsidR="00A40F12" w:rsidRDefault="00A40F12" w:rsidP="00A40F12">
      <w:pPr>
        <w:keepNext/>
      </w:pPr>
    </w:p>
    <w:p w14:paraId="31EDD76E" w14:textId="117168C2" w:rsidR="007E7E62" w:rsidRDefault="007E7E62" w:rsidP="004B25D2">
      <w:pPr>
        <w:pStyle w:val="Heading2"/>
        <w:rPr>
          <w:rFonts w:eastAsia="Times New Roman"/>
        </w:rPr>
      </w:pPr>
      <w:bookmarkStart w:id="64" w:name="_Toc82034960"/>
      <w:r>
        <w:rPr>
          <w:rFonts w:eastAsia="Times New Roman"/>
        </w:rPr>
        <w:t>Roadmap for the CROF – EMS / SCADA and MMS / NEMDE</w:t>
      </w:r>
      <w:bookmarkEnd w:id="64"/>
    </w:p>
    <w:p w14:paraId="2EED1EB7" w14:textId="0848D81F" w:rsidR="007E7E62" w:rsidRDefault="00500867" w:rsidP="007E7E62">
      <w:pPr>
        <w:keepNext/>
      </w:pPr>
      <w:r w:rsidRPr="00500867">
        <w:rPr>
          <w:noProof/>
        </w:rPr>
        <w:drawing>
          <wp:inline distT="0" distB="0" distL="0" distR="0" wp14:anchorId="6D97D0A9" wp14:editId="75CD7B35">
            <wp:extent cx="8863330" cy="4948555"/>
            <wp:effectExtent l="0" t="0" r="0" b="4445"/>
            <wp:docPr id="1" name="Picture 1" descr="Applications for the control room of the future roadmap showing the five phases of development from 2021 to 2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pplications for the control room of the future roadmap showing the five phases of development from 2021 to 2030+"/>
                    <pic:cNvPicPr/>
                  </pic:nvPicPr>
                  <pic:blipFill>
                    <a:blip r:embed="rId58"/>
                    <a:stretch>
                      <a:fillRect/>
                    </a:stretch>
                  </pic:blipFill>
                  <pic:spPr>
                    <a:xfrm>
                      <a:off x="0" y="0"/>
                      <a:ext cx="8867246" cy="4950741"/>
                    </a:xfrm>
                    <a:prstGeom prst="rect">
                      <a:avLst/>
                    </a:prstGeom>
                  </pic:spPr>
                </pic:pic>
              </a:graphicData>
            </a:graphic>
          </wp:inline>
        </w:drawing>
      </w:r>
    </w:p>
    <w:p w14:paraId="05B185D8" w14:textId="779624D0" w:rsidR="007E7E62" w:rsidRPr="007E7E62" w:rsidRDefault="007E7E62" w:rsidP="0008589D">
      <w:pPr>
        <w:pStyle w:val="Caption"/>
      </w:pPr>
      <w:bookmarkStart w:id="65" w:name="_Ref81928147"/>
      <w:r>
        <w:t xml:space="preserve">Figure </w:t>
      </w:r>
      <w:r>
        <w:fldChar w:fldCharType="begin"/>
      </w:r>
      <w:r>
        <w:instrText>STYLEREF 1 \s</w:instrText>
      </w:r>
      <w:r>
        <w:fldChar w:fldCharType="separate"/>
      </w:r>
      <w:r w:rsidR="0068263C">
        <w:rPr>
          <w:noProof/>
        </w:rPr>
        <w:t>4</w:t>
      </w:r>
      <w:r>
        <w:fldChar w:fldCharType="end"/>
      </w:r>
      <w:r w:rsidR="00EF355F">
        <w:noBreakHyphen/>
      </w:r>
      <w:r>
        <w:fldChar w:fldCharType="begin"/>
      </w:r>
      <w:r>
        <w:instrText>SEQ Figure \* ARABIC \s 1</w:instrText>
      </w:r>
      <w:r>
        <w:fldChar w:fldCharType="separate"/>
      </w:r>
      <w:r w:rsidR="0068263C">
        <w:rPr>
          <w:noProof/>
        </w:rPr>
        <w:t>4</w:t>
      </w:r>
      <w:r>
        <w:fldChar w:fldCharType="end"/>
      </w:r>
      <w:bookmarkEnd w:id="65"/>
      <w:r>
        <w:t xml:space="preserve"> </w:t>
      </w:r>
      <w:r w:rsidRPr="0004460A">
        <w:t xml:space="preserve">CROF Roadmap for </w:t>
      </w:r>
      <w:r>
        <w:t>EMS / SCADA and MMS / NEMDE</w:t>
      </w:r>
    </w:p>
    <w:p w14:paraId="6161B5C3" w14:textId="77777777" w:rsidR="007E7E62" w:rsidRDefault="007E7E62" w:rsidP="004B25D2">
      <w:pPr>
        <w:pStyle w:val="Heading2"/>
        <w:rPr>
          <w:rFonts w:eastAsia="Times New Roman"/>
        </w:rPr>
        <w:sectPr w:rsidR="007E7E62" w:rsidSect="0090343A">
          <w:pgSz w:w="16838" w:h="11906" w:orient="landscape" w:code="9"/>
          <w:pgMar w:top="1440" w:right="1440" w:bottom="1440" w:left="1440" w:header="720" w:footer="720" w:gutter="0"/>
          <w:pgNumType w:start="1"/>
          <w:cols w:space="720"/>
          <w:docGrid w:linePitch="360"/>
        </w:sectPr>
      </w:pPr>
    </w:p>
    <w:p w14:paraId="38821382" w14:textId="643103B5" w:rsidR="00D01A2B" w:rsidRDefault="009A6FF9" w:rsidP="004B25D2">
      <w:pPr>
        <w:pStyle w:val="Heading2"/>
        <w:rPr>
          <w:rFonts w:eastAsia="Times New Roman"/>
        </w:rPr>
      </w:pPr>
      <w:bookmarkStart w:id="66" w:name="_Toc82034961"/>
      <w:r>
        <w:rPr>
          <w:rFonts w:eastAsia="Times New Roman"/>
        </w:rPr>
        <w:lastRenderedPageBreak/>
        <w:t>Roadmap for the CROF – Control Room and Operations Engineering Tools</w:t>
      </w:r>
      <w:bookmarkEnd w:id="66"/>
    </w:p>
    <w:p w14:paraId="47682652" w14:textId="555EC74C" w:rsidR="009A6FF9" w:rsidRDefault="009A6FF9" w:rsidP="009A6FF9">
      <w:r>
        <w:t xml:space="preserve">There were 16 </w:t>
      </w:r>
      <w:r w:rsidR="00014B65">
        <w:t xml:space="preserve">(14 + EMS and MMS) </w:t>
      </w:r>
      <w:r>
        <w:t xml:space="preserve">control room and operations engineering support tools identified in section 3.4.6 as part of the development of the functional model. An individual five-stage roadmap for each tool is unnecessary in this report but the tools are summarised in </w:t>
      </w:r>
      <w:r w:rsidR="00F46CBC">
        <w:fldChar w:fldCharType="begin"/>
      </w:r>
      <w:r w:rsidR="00F46CBC">
        <w:instrText xml:space="preserve"> REF _Ref81928100 \h </w:instrText>
      </w:r>
      <w:r w:rsidR="00F46CBC">
        <w:fldChar w:fldCharType="separate"/>
      </w:r>
      <w:r w:rsidR="0068263C">
        <w:t xml:space="preserve">Table </w:t>
      </w:r>
      <w:r w:rsidR="0068263C">
        <w:rPr>
          <w:noProof/>
        </w:rPr>
        <w:t>4</w:t>
      </w:r>
      <w:r w:rsidR="0068263C">
        <w:noBreakHyphen/>
      </w:r>
      <w:r w:rsidR="0068263C">
        <w:rPr>
          <w:noProof/>
        </w:rPr>
        <w:t>3</w:t>
      </w:r>
      <w:r w:rsidR="00F46CBC">
        <w:fldChar w:fldCharType="end"/>
      </w:r>
      <w:r>
        <w:t xml:space="preserve"> below. </w:t>
      </w:r>
      <w:r w:rsidR="00F46CBC">
        <w:t>Note: EMS and MMS are not included in the table below, since the</w:t>
      </w:r>
      <w:r w:rsidR="00014B65">
        <w:t xml:space="preserve">ir </w:t>
      </w:r>
      <w:r w:rsidR="00610667">
        <w:t>five-stage</w:t>
      </w:r>
      <w:r w:rsidR="00014B65">
        <w:t xml:space="preserve"> roadmap is </w:t>
      </w:r>
      <w:r w:rsidR="00F46CBC">
        <w:t xml:space="preserve">detailed in </w:t>
      </w:r>
      <w:r w:rsidR="00F46CBC">
        <w:fldChar w:fldCharType="begin"/>
      </w:r>
      <w:r w:rsidR="00F46CBC">
        <w:instrText xml:space="preserve"> REF _Ref81928147 \h </w:instrText>
      </w:r>
      <w:r w:rsidR="00F46CBC">
        <w:fldChar w:fldCharType="separate"/>
      </w:r>
      <w:r w:rsidR="0068263C">
        <w:t xml:space="preserve">Figure </w:t>
      </w:r>
      <w:r w:rsidR="0068263C">
        <w:rPr>
          <w:noProof/>
        </w:rPr>
        <w:t>4</w:t>
      </w:r>
      <w:r w:rsidR="0068263C">
        <w:noBreakHyphen/>
      </w:r>
      <w:r w:rsidR="0068263C">
        <w:rPr>
          <w:noProof/>
        </w:rPr>
        <w:t>4</w:t>
      </w:r>
      <w:r w:rsidR="00F46CBC">
        <w:fldChar w:fldCharType="end"/>
      </w:r>
      <w:r w:rsidR="00F46CBC">
        <w:t xml:space="preserve"> above. </w:t>
      </w:r>
    </w:p>
    <w:p w14:paraId="03483B7C" w14:textId="3A4BD574" w:rsidR="009A6FF9" w:rsidRDefault="009A6FF9" w:rsidP="0008589D">
      <w:pPr>
        <w:pStyle w:val="Caption"/>
      </w:pPr>
      <w:bookmarkStart w:id="67" w:name="_Ref81928100"/>
      <w:r>
        <w:t xml:space="preserve">Table </w:t>
      </w:r>
      <w:r>
        <w:fldChar w:fldCharType="begin"/>
      </w:r>
      <w:r>
        <w:instrText>STYLEREF 1 \s</w:instrText>
      </w:r>
      <w:r>
        <w:fldChar w:fldCharType="separate"/>
      </w:r>
      <w:r w:rsidR="0068263C">
        <w:rPr>
          <w:noProof/>
        </w:rPr>
        <w:t>4</w:t>
      </w:r>
      <w:r>
        <w:fldChar w:fldCharType="end"/>
      </w:r>
      <w:r w:rsidR="009B0603">
        <w:noBreakHyphen/>
      </w:r>
      <w:r>
        <w:fldChar w:fldCharType="begin"/>
      </w:r>
      <w:r>
        <w:instrText>SEQ Table \* ARABIC \s 1</w:instrText>
      </w:r>
      <w:r>
        <w:fldChar w:fldCharType="separate"/>
      </w:r>
      <w:r w:rsidR="0068263C">
        <w:rPr>
          <w:noProof/>
        </w:rPr>
        <w:t>3</w:t>
      </w:r>
      <w:r>
        <w:fldChar w:fldCharType="end"/>
      </w:r>
      <w:bookmarkEnd w:id="67"/>
      <w:r>
        <w:t xml:space="preserve"> Summary of the 1</w:t>
      </w:r>
      <w:r w:rsidR="00E80CAC">
        <w:t>4</w:t>
      </w:r>
      <w:r>
        <w:t xml:space="preserve"> </w:t>
      </w:r>
      <w:r w:rsidR="00E80CAC">
        <w:t xml:space="preserve">control room tools </w:t>
      </w:r>
      <w:r>
        <w:t>and operations planning engineering support tools</w:t>
      </w:r>
    </w:p>
    <w:tbl>
      <w:tblPr>
        <w:tblStyle w:val="GridTable4-Accent21"/>
        <w:tblW w:w="0" w:type="auto"/>
        <w:tblLook w:val="04A0" w:firstRow="1" w:lastRow="0" w:firstColumn="1" w:lastColumn="0" w:noHBand="0" w:noVBand="1"/>
      </w:tblPr>
      <w:tblGrid>
        <w:gridCol w:w="2321"/>
        <w:gridCol w:w="2627"/>
        <w:gridCol w:w="3108"/>
        <w:gridCol w:w="4214"/>
        <w:gridCol w:w="1678"/>
      </w:tblGrid>
      <w:tr w:rsidR="00C669E4" w:rsidRPr="008E71BB" w14:paraId="51FF6AC0" w14:textId="1508119C" w:rsidTr="00FC517B">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0" w:type="auto"/>
          </w:tcPr>
          <w:p w14:paraId="7E17818A" w14:textId="00E0EC0D" w:rsidR="00DF6D61" w:rsidRPr="008B2F70" w:rsidRDefault="00DF6D61" w:rsidP="008E71BB">
            <w:pPr>
              <w:rPr>
                <w:rFonts w:ascii="Calibri" w:eastAsia="Calibri" w:hAnsi="Calibri" w:cs="Times New Roman"/>
                <w:color w:val="auto"/>
                <w:lang w:val="en-IE"/>
              </w:rPr>
            </w:pPr>
            <w:r w:rsidRPr="008B2F70">
              <w:rPr>
                <w:color w:val="auto"/>
              </w:rPr>
              <w:t>Control Room or Operations Planning and Support Tool</w:t>
            </w:r>
          </w:p>
        </w:tc>
        <w:tc>
          <w:tcPr>
            <w:tcW w:w="0" w:type="auto"/>
          </w:tcPr>
          <w:p w14:paraId="66D187D0" w14:textId="4FCC4E7E" w:rsidR="00DF6D61" w:rsidRPr="008B2F70" w:rsidRDefault="00DF6D61" w:rsidP="008E71BB">
            <w:pPr>
              <w:cnfStyle w:val="100000000000" w:firstRow="1" w:lastRow="0" w:firstColumn="0" w:lastColumn="0" w:oddVBand="0" w:evenVBand="0" w:oddHBand="0" w:evenHBand="0" w:firstRowFirstColumn="0" w:firstRowLastColumn="0" w:lastRowFirstColumn="0" w:lastRowLastColumn="0"/>
              <w:rPr>
                <w:rFonts w:ascii="Calibri" w:eastAsia="Calibri" w:hAnsi="Calibri" w:cs="Times New Roman"/>
                <w:color w:val="auto"/>
                <w:lang w:val="en-IE"/>
              </w:rPr>
            </w:pPr>
            <w:r w:rsidRPr="008B2F70">
              <w:rPr>
                <w:color w:val="auto"/>
              </w:rPr>
              <w:t>Inputs</w:t>
            </w:r>
          </w:p>
        </w:tc>
        <w:tc>
          <w:tcPr>
            <w:tcW w:w="0" w:type="auto"/>
          </w:tcPr>
          <w:p w14:paraId="0F5419FF" w14:textId="6BEC1236" w:rsidR="00DF6D61" w:rsidRPr="008B2F70" w:rsidRDefault="00DF6D61" w:rsidP="008E71BB">
            <w:pPr>
              <w:cnfStyle w:val="100000000000" w:firstRow="1" w:lastRow="0" w:firstColumn="0" w:lastColumn="0" w:oddVBand="0" w:evenVBand="0" w:oddHBand="0" w:evenHBand="0" w:firstRowFirstColumn="0" w:firstRowLastColumn="0" w:lastRowFirstColumn="0" w:lastRowLastColumn="0"/>
              <w:rPr>
                <w:rFonts w:ascii="Calibri" w:eastAsia="Calibri" w:hAnsi="Calibri" w:cs="Times New Roman"/>
                <w:color w:val="auto"/>
                <w:lang w:val="en-IE"/>
              </w:rPr>
            </w:pPr>
            <w:r w:rsidRPr="008B2F70">
              <w:rPr>
                <w:color w:val="auto"/>
              </w:rPr>
              <w:t>Outputs</w:t>
            </w:r>
          </w:p>
        </w:tc>
        <w:tc>
          <w:tcPr>
            <w:tcW w:w="0" w:type="auto"/>
          </w:tcPr>
          <w:p w14:paraId="2876008A" w14:textId="5A839023" w:rsidR="00DF6D61" w:rsidRPr="008B2F70" w:rsidRDefault="00DF6D61" w:rsidP="008E71BB">
            <w:pPr>
              <w:cnfStyle w:val="100000000000" w:firstRow="1" w:lastRow="0" w:firstColumn="0" w:lastColumn="0" w:oddVBand="0" w:evenVBand="0" w:oddHBand="0" w:evenHBand="0" w:firstRowFirstColumn="0" w:firstRowLastColumn="0" w:lastRowFirstColumn="0" w:lastRowLastColumn="0"/>
              <w:rPr>
                <w:rFonts w:ascii="Calibri" w:eastAsia="Calibri" w:hAnsi="Calibri" w:cs="Times New Roman"/>
                <w:color w:val="auto"/>
                <w:lang w:val="en-IE"/>
              </w:rPr>
            </w:pPr>
            <w:r w:rsidRPr="008B2F70">
              <w:rPr>
                <w:color w:val="auto"/>
              </w:rPr>
              <w:t>Ideal Future State</w:t>
            </w:r>
          </w:p>
        </w:tc>
        <w:tc>
          <w:tcPr>
            <w:tcW w:w="0" w:type="auto"/>
          </w:tcPr>
          <w:p w14:paraId="7198535A" w14:textId="205E5973" w:rsidR="00DF6D61" w:rsidRPr="008B2F70" w:rsidRDefault="00DF6D61" w:rsidP="008E71BB">
            <w:pPr>
              <w:cnfStyle w:val="100000000000" w:firstRow="1" w:lastRow="0" w:firstColumn="0" w:lastColumn="0" w:oddVBand="0" w:evenVBand="0" w:oddHBand="0" w:evenHBand="0" w:firstRowFirstColumn="0" w:firstRowLastColumn="0" w:lastRowFirstColumn="0" w:lastRowLastColumn="0"/>
              <w:rPr>
                <w:color w:val="auto"/>
              </w:rPr>
            </w:pPr>
            <w:r w:rsidRPr="008B2F70">
              <w:rPr>
                <w:color w:val="auto"/>
              </w:rPr>
              <w:t>GPST Roadmap Link</w:t>
            </w:r>
          </w:p>
        </w:tc>
      </w:tr>
      <w:tr w:rsidR="00C669E4" w:rsidRPr="008E71BB" w14:paraId="473BC503" w14:textId="7BC2A10C" w:rsidTr="00FC51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1172E2D4" w14:textId="77777777" w:rsidR="00DF6D61" w:rsidRDefault="00DF6D61" w:rsidP="008E71BB">
            <w:r w:rsidRPr="009A6FF9">
              <w:t>Congestion Management Tool</w:t>
            </w:r>
          </w:p>
          <w:p w14:paraId="4EAF1F91" w14:textId="7F748D65" w:rsidR="00DF6D61" w:rsidRPr="008E71BB" w:rsidRDefault="00DF6D61" w:rsidP="008E71BB">
            <w:pPr>
              <w:rPr>
                <w:rFonts w:ascii="Calibri" w:eastAsia="Calibri" w:hAnsi="Calibri" w:cs="Times New Roman"/>
                <w:lang w:val="en-IE"/>
              </w:rPr>
            </w:pPr>
            <w:r>
              <w:t>(RT&amp;OP)</w:t>
            </w:r>
          </w:p>
        </w:tc>
        <w:tc>
          <w:tcPr>
            <w:tcW w:w="0" w:type="auto"/>
          </w:tcPr>
          <w:p w14:paraId="2F5AD305" w14:textId="3561463E" w:rsidR="00DF6D61" w:rsidRPr="008E71BB" w:rsidRDefault="00DF6D61" w:rsidP="008E71BB">
            <w:pPr>
              <w:cnfStyle w:val="000000100000" w:firstRow="0" w:lastRow="0" w:firstColumn="0" w:lastColumn="0" w:oddVBand="0" w:evenVBand="0" w:oddHBand="1" w:evenHBand="0" w:firstRowFirstColumn="0" w:firstRowLastColumn="0" w:lastRowFirstColumn="0" w:lastRowLastColumn="0"/>
              <w:rPr>
                <w:rFonts w:ascii="Calibri" w:eastAsia="Calibri" w:hAnsi="Calibri" w:cs="Times New Roman"/>
                <w:lang w:val="en-IE"/>
              </w:rPr>
            </w:pPr>
            <w:r>
              <w:t>SE solution, market data, forecasts, DNSP data, device setpoints</w:t>
            </w:r>
          </w:p>
        </w:tc>
        <w:tc>
          <w:tcPr>
            <w:tcW w:w="0" w:type="auto"/>
          </w:tcPr>
          <w:p w14:paraId="4A5E3C62" w14:textId="6FD07763" w:rsidR="00DF6D61" w:rsidRPr="008E71BB" w:rsidRDefault="00DF6D61" w:rsidP="008E71BB">
            <w:pPr>
              <w:cnfStyle w:val="000000100000" w:firstRow="0" w:lastRow="0" w:firstColumn="0" w:lastColumn="0" w:oddVBand="0" w:evenVBand="0" w:oddHBand="1" w:evenHBand="0" w:firstRowFirstColumn="0" w:firstRowLastColumn="0" w:lastRowFirstColumn="0" w:lastRowLastColumn="0"/>
              <w:rPr>
                <w:rFonts w:ascii="Calibri" w:eastAsia="Calibri" w:hAnsi="Calibri" w:cs="Times New Roman"/>
                <w:lang w:val="en-IE"/>
              </w:rPr>
            </w:pPr>
            <w:r>
              <w:t xml:space="preserve">Visually presents a solution for congestion on TX and DX system. Visualisation of congestion and suggested mitigations. </w:t>
            </w:r>
          </w:p>
        </w:tc>
        <w:tc>
          <w:tcPr>
            <w:tcW w:w="0" w:type="auto"/>
          </w:tcPr>
          <w:p w14:paraId="1C3F6614" w14:textId="2B80FA04" w:rsidR="00DF6D61" w:rsidRPr="008E71BB" w:rsidRDefault="00DF6D61" w:rsidP="008E71BB">
            <w:pPr>
              <w:cnfStyle w:val="000000100000" w:firstRow="0" w:lastRow="0" w:firstColumn="0" w:lastColumn="0" w:oddVBand="0" w:evenVBand="0" w:oddHBand="1" w:evenHBand="0" w:firstRowFirstColumn="0" w:firstRowLastColumn="0" w:lastRowFirstColumn="0" w:lastRowLastColumn="0"/>
              <w:rPr>
                <w:rFonts w:ascii="Calibri" w:eastAsia="Calibri" w:hAnsi="Calibri" w:cs="Times New Roman"/>
                <w:lang w:val="en-IE"/>
              </w:rPr>
            </w:pPr>
            <w:r>
              <w:t>An automated OPF and control solution for real time and look ahead that mitigates congestion on Tx and Dx system. Likely to use ML.</w:t>
            </w:r>
          </w:p>
        </w:tc>
        <w:tc>
          <w:tcPr>
            <w:tcW w:w="0" w:type="auto"/>
          </w:tcPr>
          <w:p w14:paraId="74A94537" w14:textId="05B1FEA1" w:rsidR="00DF6D61" w:rsidRDefault="00E80CAC" w:rsidP="008E71BB">
            <w:pPr>
              <w:cnfStyle w:val="000000100000" w:firstRow="0" w:lastRow="0" w:firstColumn="0" w:lastColumn="0" w:oddVBand="0" w:evenVBand="0" w:oddHBand="1" w:evenHBand="0" w:firstRowFirstColumn="0" w:firstRowLastColumn="0" w:lastRowFirstColumn="0" w:lastRowLastColumn="0"/>
            </w:pPr>
            <w:r>
              <w:t>Topic 4 - Planning</w:t>
            </w:r>
          </w:p>
        </w:tc>
      </w:tr>
      <w:tr w:rsidR="00FC517B" w:rsidRPr="008E71BB" w14:paraId="0F24B272" w14:textId="1CD13290" w:rsidTr="00FC517B">
        <w:tc>
          <w:tcPr>
            <w:cnfStyle w:val="001000000000" w:firstRow="0" w:lastRow="0" w:firstColumn="1" w:lastColumn="0" w:oddVBand="0" w:evenVBand="0" w:oddHBand="0" w:evenHBand="0" w:firstRowFirstColumn="0" w:firstRowLastColumn="0" w:lastRowFirstColumn="0" w:lastRowLastColumn="0"/>
            <w:tcW w:w="0" w:type="auto"/>
          </w:tcPr>
          <w:p w14:paraId="0E043868" w14:textId="77777777" w:rsidR="00DF6D61" w:rsidRDefault="00DF6D61" w:rsidP="008E71BB">
            <w:r w:rsidRPr="009A6FF9">
              <w:t>Voltage Control Reactive Power Optimisation Tool</w:t>
            </w:r>
          </w:p>
          <w:p w14:paraId="5B01E353" w14:textId="52F4B629" w:rsidR="00DF6D61" w:rsidRPr="008E71BB" w:rsidRDefault="00DF6D61" w:rsidP="008E71BB">
            <w:pPr>
              <w:rPr>
                <w:rFonts w:ascii="Calibri" w:eastAsia="Calibri" w:hAnsi="Calibri" w:cs="Times New Roman"/>
                <w:lang w:val="en-IE"/>
              </w:rPr>
            </w:pPr>
            <w:r>
              <w:t>(OP)</w:t>
            </w:r>
          </w:p>
        </w:tc>
        <w:tc>
          <w:tcPr>
            <w:tcW w:w="0" w:type="auto"/>
          </w:tcPr>
          <w:p w14:paraId="727ABBD2" w14:textId="10FD2E92" w:rsidR="00DF6D61" w:rsidRPr="008E71BB" w:rsidRDefault="00DF6D61"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t>SE solution, market data, Demand forecast RES forecasts, device setpoints</w:t>
            </w:r>
          </w:p>
        </w:tc>
        <w:tc>
          <w:tcPr>
            <w:tcW w:w="0" w:type="auto"/>
          </w:tcPr>
          <w:p w14:paraId="69844ADE" w14:textId="5BF04B30" w:rsidR="00DF6D61" w:rsidRPr="008E71BB" w:rsidRDefault="00DF6D61"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t xml:space="preserve">Issues setpoints for all buses on the network for real time and look ahead. Visualisations and ability to issues commands to devices. </w:t>
            </w:r>
          </w:p>
        </w:tc>
        <w:tc>
          <w:tcPr>
            <w:tcW w:w="0" w:type="auto"/>
          </w:tcPr>
          <w:p w14:paraId="13390FED" w14:textId="2C815A76" w:rsidR="00DF6D61" w:rsidRPr="008E71BB" w:rsidRDefault="00DF6D61"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t>An automated control tool for optimised and look ahead voltage setpoint tool based on forecast trajectories.</w:t>
            </w:r>
          </w:p>
        </w:tc>
        <w:tc>
          <w:tcPr>
            <w:tcW w:w="0" w:type="auto"/>
          </w:tcPr>
          <w:p w14:paraId="208D813A" w14:textId="62FD1081" w:rsidR="00DF6D61" w:rsidRDefault="001E7073" w:rsidP="008E71BB">
            <w:pPr>
              <w:cnfStyle w:val="000000000000" w:firstRow="0" w:lastRow="0" w:firstColumn="0" w:lastColumn="0" w:oddVBand="0" w:evenVBand="0" w:oddHBand="0" w:evenHBand="0" w:firstRowFirstColumn="0" w:firstRowLastColumn="0" w:lastRowFirstColumn="0" w:lastRowLastColumn="0"/>
            </w:pPr>
            <w:r>
              <w:t>Topic 2 - Stability</w:t>
            </w:r>
          </w:p>
        </w:tc>
      </w:tr>
      <w:tr w:rsidR="00C669E4" w:rsidRPr="008E71BB" w14:paraId="731517B6" w14:textId="6FA34969" w:rsidTr="00FC51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9783B87" w14:textId="77777777" w:rsidR="00DF6D61" w:rsidRDefault="00DF6D61" w:rsidP="008E71BB">
            <w:r w:rsidRPr="006317B5">
              <w:t>Asset Health Alarm Root Cause Analysis / Disturbance Investigation Tool</w:t>
            </w:r>
          </w:p>
          <w:p w14:paraId="2E05EF3B" w14:textId="1490A202" w:rsidR="00DF6D61" w:rsidRPr="008E71BB" w:rsidRDefault="00DF6D61" w:rsidP="008E71BB">
            <w:pPr>
              <w:rPr>
                <w:rFonts w:ascii="Calibri" w:eastAsia="Calibri" w:hAnsi="Calibri" w:cs="Times New Roman"/>
                <w:b w:val="0"/>
                <w:bCs w:val="0"/>
                <w:lang w:val="en-IE"/>
              </w:rPr>
            </w:pPr>
            <w:r>
              <w:t>(RT)</w:t>
            </w:r>
          </w:p>
        </w:tc>
        <w:tc>
          <w:tcPr>
            <w:tcW w:w="0" w:type="auto"/>
          </w:tcPr>
          <w:p w14:paraId="34B780D4" w14:textId="0BA3D2DD" w:rsidR="00DF6D61" w:rsidRPr="008E71BB" w:rsidRDefault="00DF6D61" w:rsidP="008E71BB">
            <w:pPr>
              <w:cnfStyle w:val="000000100000" w:firstRow="0" w:lastRow="0" w:firstColumn="0" w:lastColumn="0" w:oddVBand="0" w:evenVBand="0" w:oddHBand="1" w:evenHBand="0" w:firstRowFirstColumn="0" w:firstRowLastColumn="0" w:lastRowFirstColumn="0" w:lastRowLastColumn="0"/>
              <w:rPr>
                <w:rFonts w:ascii="Calibri" w:eastAsia="Calibri" w:hAnsi="Calibri" w:cs="Times New Roman"/>
                <w:lang w:val="en-IE"/>
              </w:rPr>
            </w:pPr>
            <w:r>
              <w:t>SCADA alarm data, asset health data, previous disturbances and logs, weather data, protection data</w:t>
            </w:r>
          </w:p>
        </w:tc>
        <w:tc>
          <w:tcPr>
            <w:tcW w:w="0" w:type="auto"/>
          </w:tcPr>
          <w:p w14:paraId="7ED6090C" w14:textId="26DD1B3D" w:rsidR="00DF6D61" w:rsidRPr="008E71BB" w:rsidRDefault="00DF6D61" w:rsidP="008E71BB">
            <w:pPr>
              <w:cnfStyle w:val="000000100000" w:firstRow="0" w:lastRow="0" w:firstColumn="0" w:lastColumn="0" w:oddVBand="0" w:evenVBand="0" w:oddHBand="1" w:evenHBand="0" w:firstRowFirstColumn="0" w:firstRowLastColumn="0" w:lastRowFirstColumn="0" w:lastRowLastColumn="0"/>
              <w:rPr>
                <w:rFonts w:ascii="Calibri" w:eastAsia="Calibri" w:hAnsi="Calibri" w:cs="Times New Roman"/>
                <w:lang w:val="en-IE"/>
              </w:rPr>
            </w:pPr>
            <w:r>
              <w:t xml:space="preserve">Visually presents concise message indicating root cause of disturbance with mitigation. </w:t>
            </w:r>
          </w:p>
        </w:tc>
        <w:tc>
          <w:tcPr>
            <w:tcW w:w="0" w:type="auto"/>
          </w:tcPr>
          <w:p w14:paraId="74260EDD" w14:textId="1702BB2C" w:rsidR="00DF6D61" w:rsidRPr="008E71BB" w:rsidRDefault="00DF6D61" w:rsidP="008E71BB">
            <w:pPr>
              <w:cnfStyle w:val="000000100000" w:firstRow="0" w:lastRow="0" w:firstColumn="0" w:lastColumn="0" w:oddVBand="0" w:evenVBand="0" w:oddHBand="1" w:evenHBand="0" w:firstRowFirstColumn="0" w:firstRowLastColumn="0" w:lastRowFirstColumn="0" w:lastRowLastColumn="0"/>
              <w:rPr>
                <w:rFonts w:ascii="Calibri" w:eastAsia="Calibri" w:hAnsi="Calibri" w:cs="Times New Roman"/>
                <w:lang w:val="en-IE"/>
              </w:rPr>
            </w:pPr>
            <w:r>
              <w:t xml:space="preserve">Umbrella tool for all alarm data that instantly identifies alarm &amp; disturbance root cause and directs </w:t>
            </w:r>
            <w:r w:rsidR="00610667">
              <w:t>operator’s</w:t>
            </w:r>
            <w:r>
              <w:t xml:space="preserve"> attention to issues and solutions. Likely to use ML. </w:t>
            </w:r>
          </w:p>
        </w:tc>
        <w:tc>
          <w:tcPr>
            <w:tcW w:w="0" w:type="auto"/>
          </w:tcPr>
          <w:p w14:paraId="66443BF3" w14:textId="5041B2CA" w:rsidR="00DF6D61" w:rsidRDefault="00E80CAC" w:rsidP="008E71BB">
            <w:pPr>
              <w:cnfStyle w:val="000000100000" w:firstRow="0" w:lastRow="0" w:firstColumn="0" w:lastColumn="0" w:oddVBand="0" w:evenVBand="0" w:oddHBand="1" w:evenHBand="0" w:firstRowFirstColumn="0" w:firstRowLastColumn="0" w:lastRowFirstColumn="0" w:lastRowLastColumn="0"/>
            </w:pPr>
            <w:r>
              <w:t>Topic 5 Restoration and Blackstart</w:t>
            </w:r>
          </w:p>
        </w:tc>
      </w:tr>
      <w:tr w:rsidR="00FC517B" w:rsidRPr="008E71BB" w14:paraId="5508243A" w14:textId="62BCCE63" w:rsidTr="00FC517B">
        <w:tc>
          <w:tcPr>
            <w:cnfStyle w:val="001000000000" w:firstRow="0" w:lastRow="0" w:firstColumn="1" w:lastColumn="0" w:oddVBand="0" w:evenVBand="0" w:oddHBand="0" w:evenHBand="0" w:firstRowFirstColumn="0" w:firstRowLastColumn="0" w:lastRowFirstColumn="0" w:lastRowLastColumn="0"/>
            <w:tcW w:w="0" w:type="auto"/>
          </w:tcPr>
          <w:p w14:paraId="61A3AD67" w14:textId="77777777" w:rsidR="00DF6D61" w:rsidRDefault="00DF6D61" w:rsidP="008E71BB">
            <w:pPr>
              <w:rPr>
                <w:b w:val="0"/>
                <w:bCs w:val="0"/>
              </w:rPr>
            </w:pPr>
            <w:r w:rsidRPr="0016789B">
              <w:t xml:space="preserve">Dynamic Security Assessment </w:t>
            </w:r>
          </w:p>
          <w:p w14:paraId="187E6ABF" w14:textId="243DF186" w:rsidR="00DF6D61" w:rsidRDefault="00DF6D61" w:rsidP="008E71BB">
            <w:r w:rsidRPr="0016789B">
              <w:t>(</w:t>
            </w:r>
            <w:r>
              <w:t xml:space="preserve">Including </w:t>
            </w:r>
            <w:r w:rsidRPr="0016789B">
              <w:t xml:space="preserve">Voltage, Frequency, </w:t>
            </w:r>
            <w:r>
              <w:t xml:space="preserve">Inertia, </w:t>
            </w:r>
            <w:r w:rsidRPr="0016789B">
              <w:t>Transient, Small Signal Stability)</w:t>
            </w:r>
          </w:p>
          <w:p w14:paraId="0B3BA2D2" w14:textId="44D1ECFD" w:rsidR="00DF6D61" w:rsidRPr="008E71BB" w:rsidRDefault="00DF6D61" w:rsidP="008E71BB">
            <w:pPr>
              <w:rPr>
                <w:rFonts w:ascii="Calibri" w:eastAsia="Calibri" w:hAnsi="Calibri" w:cs="Times New Roman"/>
                <w:b w:val="0"/>
                <w:bCs w:val="0"/>
                <w:lang w:val="en-IE"/>
              </w:rPr>
            </w:pPr>
            <w:r>
              <w:t>(RT&amp;OP)</w:t>
            </w:r>
          </w:p>
        </w:tc>
        <w:tc>
          <w:tcPr>
            <w:tcW w:w="0" w:type="auto"/>
          </w:tcPr>
          <w:p w14:paraId="09E215F4" w14:textId="447D8A50" w:rsidR="00DF6D61" w:rsidRPr="008E71BB" w:rsidRDefault="00DF6D61"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t>SE solution, dynamic model of the system, forecasts, simulator</w:t>
            </w:r>
          </w:p>
        </w:tc>
        <w:tc>
          <w:tcPr>
            <w:tcW w:w="0" w:type="auto"/>
          </w:tcPr>
          <w:p w14:paraId="4170E5F1" w14:textId="1F300830" w:rsidR="00DF6D61" w:rsidRPr="008E71BB" w:rsidRDefault="00DF6D61"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t xml:space="preserve">Visually identifies stability and security in real time and look ahead. </w:t>
            </w:r>
          </w:p>
        </w:tc>
        <w:tc>
          <w:tcPr>
            <w:tcW w:w="0" w:type="auto"/>
          </w:tcPr>
          <w:p w14:paraId="23322026" w14:textId="5059A1D4" w:rsidR="00DF6D61" w:rsidRPr="008E71BB" w:rsidRDefault="00DF6D61"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t xml:space="preserve">The DSA is interoperable with EMS, MMS and all tools running look-ahead security assessment and suggested mitigation. Potential for automated control actions. Link to PQ EMT and System Strength Evaluation Tool.   </w:t>
            </w:r>
          </w:p>
        </w:tc>
        <w:tc>
          <w:tcPr>
            <w:tcW w:w="0" w:type="auto"/>
          </w:tcPr>
          <w:p w14:paraId="0046A880" w14:textId="0BB42017" w:rsidR="00DF6D61" w:rsidRDefault="00DF6D61" w:rsidP="008E71BB">
            <w:pPr>
              <w:cnfStyle w:val="000000000000" w:firstRow="0" w:lastRow="0" w:firstColumn="0" w:lastColumn="0" w:oddVBand="0" w:evenVBand="0" w:oddHBand="0" w:evenHBand="0" w:firstRowFirstColumn="0" w:firstRowLastColumn="0" w:lastRowFirstColumn="0" w:lastRowLastColumn="0"/>
            </w:pPr>
            <w:r>
              <w:t>Topic 2 - Stability</w:t>
            </w:r>
          </w:p>
        </w:tc>
      </w:tr>
      <w:tr w:rsidR="00C669E4" w:rsidRPr="008E71BB" w14:paraId="07DC892E" w14:textId="31BAE5A2" w:rsidTr="00FC51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4B6E6F0" w14:textId="77777777" w:rsidR="00DF6D61" w:rsidRDefault="00DF6D61" w:rsidP="008E71BB">
            <w:r w:rsidRPr="00670DD6">
              <w:lastRenderedPageBreak/>
              <w:t>Power Quality, EMT &amp; WAMS</w:t>
            </w:r>
          </w:p>
          <w:p w14:paraId="07C6797B" w14:textId="77777777" w:rsidR="00DF6D61" w:rsidRDefault="00DF6D61" w:rsidP="008E71BB">
            <w:r>
              <w:t>(RT)</w:t>
            </w:r>
          </w:p>
          <w:p w14:paraId="2593A906" w14:textId="77777777" w:rsidR="00DF6D61" w:rsidRPr="008E71BB" w:rsidRDefault="00DF6D61" w:rsidP="008E71BB">
            <w:pPr>
              <w:rPr>
                <w:rFonts w:ascii="Calibri" w:eastAsia="Calibri" w:hAnsi="Calibri" w:cs="Times New Roman"/>
                <w:b w:val="0"/>
                <w:bCs w:val="0"/>
                <w:lang w:val="en-IE"/>
              </w:rPr>
            </w:pPr>
          </w:p>
        </w:tc>
        <w:tc>
          <w:tcPr>
            <w:tcW w:w="0" w:type="auto"/>
          </w:tcPr>
          <w:p w14:paraId="2CC80C12" w14:textId="642F1390" w:rsidR="00DF6D61" w:rsidRPr="008E71BB" w:rsidRDefault="00DF6D61" w:rsidP="008E71BB">
            <w:pPr>
              <w:cnfStyle w:val="000000100000" w:firstRow="0" w:lastRow="0" w:firstColumn="0" w:lastColumn="0" w:oddVBand="0" w:evenVBand="0" w:oddHBand="1" w:evenHBand="0" w:firstRowFirstColumn="0" w:firstRowLastColumn="0" w:lastRowFirstColumn="0" w:lastRowLastColumn="0"/>
              <w:rPr>
                <w:rFonts w:ascii="Calibri" w:eastAsia="Calibri" w:hAnsi="Calibri" w:cs="Times New Roman"/>
                <w:lang w:val="en-IE"/>
              </w:rPr>
            </w:pPr>
            <w:r>
              <w:t>EMT model of system, RT simulator, PMU data, harmonics, and power quality data</w:t>
            </w:r>
          </w:p>
        </w:tc>
        <w:tc>
          <w:tcPr>
            <w:tcW w:w="0" w:type="auto"/>
          </w:tcPr>
          <w:p w14:paraId="1183CD8F" w14:textId="7D0E57C5" w:rsidR="00DF6D61" w:rsidRPr="008E71BB" w:rsidRDefault="00DF6D61" w:rsidP="008E71BB">
            <w:pPr>
              <w:cnfStyle w:val="000000100000" w:firstRow="0" w:lastRow="0" w:firstColumn="0" w:lastColumn="0" w:oddVBand="0" w:evenVBand="0" w:oddHBand="1" w:evenHBand="0" w:firstRowFirstColumn="0" w:firstRowLastColumn="0" w:lastRowFirstColumn="0" w:lastRowLastColumn="0"/>
              <w:rPr>
                <w:rFonts w:ascii="Calibri" w:eastAsia="Calibri" w:hAnsi="Calibri" w:cs="Times New Roman"/>
                <w:lang w:val="en-IE"/>
              </w:rPr>
            </w:pPr>
            <w:r>
              <w:t>Visual reporting and identification if there are power quality issues on the system.</w:t>
            </w:r>
          </w:p>
        </w:tc>
        <w:tc>
          <w:tcPr>
            <w:tcW w:w="0" w:type="auto"/>
          </w:tcPr>
          <w:p w14:paraId="08719136" w14:textId="2A4A2651" w:rsidR="00DF6D61" w:rsidRPr="008E71BB" w:rsidRDefault="00DF6D61" w:rsidP="008E71BB">
            <w:pPr>
              <w:cnfStyle w:val="000000100000" w:firstRow="0" w:lastRow="0" w:firstColumn="0" w:lastColumn="0" w:oddVBand="0" w:evenVBand="0" w:oddHBand="1" w:evenHBand="0" w:firstRowFirstColumn="0" w:firstRowLastColumn="0" w:lastRowFirstColumn="0" w:lastRowLastColumn="0"/>
              <w:rPr>
                <w:rFonts w:ascii="Calibri" w:eastAsia="Calibri" w:hAnsi="Calibri" w:cs="Times New Roman"/>
                <w:lang w:val="en-IE"/>
              </w:rPr>
            </w:pPr>
            <w:r>
              <w:t xml:space="preserve">Assesses power quality in real time with suggested mitigation actions – potential for automatic control. Link to system strength evaluation and DSA. </w:t>
            </w:r>
          </w:p>
        </w:tc>
        <w:tc>
          <w:tcPr>
            <w:tcW w:w="0" w:type="auto"/>
          </w:tcPr>
          <w:p w14:paraId="6A0834FE" w14:textId="55DB276E" w:rsidR="00DF6D61" w:rsidRDefault="00DF6D61" w:rsidP="008E71BB">
            <w:pPr>
              <w:cnfStyle w:val="000000100000" w:firstRow="0" w:lastRow="0" w:firstColumn="0" w:lastColumn="0" w:oddVBand="0" w:evenVBand="0" w:oddHBand="1" w:evenHBand="0" w:firstRowFirstColumn="0" w:firstRowLastColumn="0" w:lastRowFirstColumn="0" w:lastRowLastColumn="0"/>
            </w:pPr>
            <w:r>
              <w:t>Topic 2 - Stability</w:t>
            </w:r>
          </w:p>
        </w:tc>
      </w:tr>
      <w:tr w:rsidR="00FC517B" w:rsidRPr="008E71BB" w14:paraId="400C59E4" w14:textId="57E5E4E4" w:rsidTr="00FC517B">
        <w:tc>
          <w:tcPr>
            <w:cnfStyle w:val="001000000000" w:firstRow="0" w:lastRow="0" w:firstColumn="1" w:lastColumn="0" w:oddVBand="0" w:evenVBand="0" w:oddHBand="0" w:evenHBand="0" w:firstRowFirstColumn="0" w:firstRowLastColumn="0" w:lastRowFirstColumn="0" w:lastRowLastColumn="0"/>
            <w:tcW w:w="0" w:type="auto"/>
          </w:tcPr>
          <w:p w14:paraId="79ACADBD" w14:textId="77777777" w:rsidR="00DF6D61" w:rsidRPr="00175E67" w:rsidRDefault="00DF6D61" w:rsidP="008E71BB">
            <w:r w:rsidRPr="00175E67">
              <w:t>System Strength Evaluation Tool</w:t>
            </w:r>
          </w:p>
          <w:p w14:paraId="328764E8" w14:textId="77777777" w:rsidR="00DF6D61" w:rsidRPr="008E71BB" w:rsidRDefault="00DF6D61" w:rsidP="008E71BB">
            <w:pPr>
              <w:rPr>
                <w:rFonts w:ascii="Calibri" w:eastAsia="Calibri" w:hAnsi="Calibri" w:cs="Times New Roman"/>
                <w:b w:val="0"/>
                <w:bCs w:val="0"/>
                <w:lang w:val="en-IE"/>
              </w:rPr>
            </w:pPr>
          </w:p>
        </w:tc>
        <w:tc>
          <w:tcPr>
            <w:tcW w:w="0" w:type="auto"/>
          </w:tcPr>
          <w:p w14:paraId="0F36DECB" w14:textId="252682BC" w:rsidR="00DF6D61" w:rsidRPr="008E71BB" w:rsidRDefault="00DF6D61"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t>SE solution, outage plan, market data, forecast data, RT simulator</w:t>
            </w:r>
          </w:p>
        </w:tc>
        <w:tc>
          <w:tcPr>
            <w:tcW w:w="0" w:type="auto"/>
          </w:tcPr>
          <w:p w14:paraId="470DC24D" w14:textId="22AC969C" w:rsidR="00DF6D61" w:rsidRPr="008E71BB" w:rsidRDefault="00DF6D61"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t xml:space="preserve">A visual assessment of the current system strength relative to grid limits. Some suggested control actions </w:t>
            </w:r>
          </w:p>
        </w:tc>
        <w:tc>
          <w:tcPr>
            <w:tcW w:w="0" w:type="auto"/>
          </w:tcPr>
          <w:p w14:paraId="75E3D26B" w14:textId="6BFD29EE" w:rsidR="00DF6D61" w:rsidRPr="008E71BB" w:rsidRDefault="00DF6D61"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rPr>
                <w:rFonts w:ascii="Calibri" w:eastAsia="Calibri" w:hAnsi="Calibri" w:cs="Times New Roman"/>
                <w:lang w:val="en-IE"/>
              </w:rPr>
              <w:t xml:space="preserve">Online tool to monitor system strength </w:t>
            </w:r>
            <w:r w:rsidR="00610667">
              <w:rPr>
                <w:rFonts w:ascii="Calibri" w:eastAsia="Calibri" w:hAnsi="Calibri" w:cs="Times New Roman"/>
                <w:lang w:val="en-IE"/>
              </w:rPr>
              <w:t>in</w:t>
            </w:r>
            <w:r>
              <w:rPr>
                <w:rFonts w:ascii="Calibri" w:eastAsia="Calibri" w:hAnsi="Calibri" w:cs="Times New Roman"/>
                <w:lang w:val="en-IE"/>
              </w:rPr>
              <w:t xml:space="preserve"> real time and look-ahead based on forecast data – potential for automatic control. Link to DSA and PQ EMT</w:t>
            </w:r>
            <w:r w:rsidR="004A3432">
              <w:rPr>
                <w:rFonts w:ascii="Calibri" w:eastAsia="Calibri" w:hAnsi="Calibri" w:cs="Times New Roman"/>
                <w:lang w:val="en-IE"/>
              </w:rPr>
              <w:t>. Link to market systems</w:t>
            </w:r>
          </w:p>
        </w:tc>
        <w:tc>
          <w:tcPr>
            <w:tcW w:w="0" w:type="auto"/>
          </w:tcPr>
          <w:p w14:paraId="298AD8E5" w14:textId="732A126D" w:rsidR="00DF6D61" w:rsidRPr="008E71BB" w:rsidRDefault="00DF6D61"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t>Topic 2 - Stability</w:t>
            </w:r>
          </w:p>
        </w:tc>
      </w:tr>
      <w:tr w:rsidR="00C669E4" w:rsidRPr="008E71BB" w14:paraId="494C48D1" w14:textId="4EAF8968" w:rsidTr="00FC51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4E165F5" w14:textId="7871B5CD" w:rsidR="00DF6D61" w:rsidRPr="004A3432" w:rsidRDefault="004A3432" w:rsidP="008E71BB">
            <w:pPr>
              <w:rPr>
                <w:rFonts w:ascii="Calibri" w:eastAsia="Calibri" w:hAnsi="Calibri" w:cs="Times New Roman"/>
                <w:lang w:val="en-IE"/>
              </w:rPr>
            </w:pPr>
            <w:r w:rsidRPr="004A3432">
              <w:rPr>
                <w:rFonts w:ascii="Calibri" w:eastAsia="Calibri" w:hAnsi="Calibri" w:cs="Times New Roman"/>
                <w:lang w:val="en-IE"/>
              </w:rPr>
              <w:t>Protection, Short Circuit &amp; SPS Coordination Tool</w:t>
            </w:r>
          </w:p>
        </w:tc>
        <w:tc>
          <w:tcPr>
            <w:tcW w:w="0" w:type="auto"/>
          </w:tcPr>
          <w:p w14:paraId="46113195" w14:textId="5F531CF9" w:rsidR="00DF6D61" w:rsidRPr="008E71BB" w:rsidRDefault="00A07E3B" w:rsidP="008E71BB">
            <w:pPr>
              <w:cnfStyle w:val="000000100000" w:firstRow="0" w:lastRow="0" w:firstColumn="0" w:lastColumn="0" w:oddVBand="0" w:evenVBand="0" w:oddHBand="1" w:evenHBand="0" w:firstRowFirstColumn="0" w:firstRowLastColumn="0" w:lastRowFirstColumn="0" w:lastRowLastColumn="0"/>
              <w:rPr>
                <w:rFonts w:ascii="Calibri" w:eastAsia="Calibri" w:hAnsi="Calibri" w:cs="Times New Roman"/>
                <w:lang w:val="en-IE"/>
              </w:rPr>
            </w:pPr>
            <w:r>
              <w:rPr>
                <w:rFonts w:ascii="Calibri" w:eastAsia="Calibri" w:hAnsi="Calibri" w:cs="Times New Roman"/>
                <w:lang w:val="en-IE"/>
              </w:rPr>
              <w:t>SE solution, p</w:t>
            </w:r>
            <w:r w:rsidR="004A3432">
              <w:rPr>
                <w:rFonts w:ascii="Calibri" w:eastAsia="Calibri" w:hAnsi="Calibri" w:cs="Times New Roman"/>
                <w:lang w:val="en-IE"/>
              </w:rPr>
              <w:t>rotection grid model, outage data, forecast data, market schedules, SPS device status</w:t>
            </w:r>
          </w:p>
        </w:tc>
        <w:tc>
          <w:tcPr>
            <w:tcW w:w="0" w:type="auto"/>
          </w:tcPr>
          <w:p w14:paraId="1CA80935" w14:textId="766A6C80" w:rsidR="00DF6D61" w:rsidRPr="008E71BB" w:rsidRDefault="004A3432" w:rsidP="008E71BB">
            <w:pPr>
              <w:cnfStyle w:val="000000100000" w:firstRow="0" w:lastRow="0" w:firstColumn="0" w:lastColumn="0" w:oddVBand="0" w:evenVBand="0" w:oddHBand="1" w:evenHBand="0" w:firstRowFirstColumn="0" w:firstRowLastColumn="0" w:lastRowFirstColumn="0" w:lastRowLastColumn="0"/>
              <w:rPr>
                <w:rFonts w:ascii="Calibri" w:eastAsia="Calibri" w:hAnsi="Calibri" w:cs="Times New Roman"/>
                <w:lang w:val="en-IE"/>
              </w:rPr>
            </w:pPr>
            <w:r>
              <w:rPr>
                <w:rFonts w:ascii="Calibri" w:eastAsia="Calibri" w:hAnsi="Calibri" w:cs="Times New Roman"/>
                <w:lang w:val="en-IE"/>
              </w:rPr>
              <w:t>A visual assessment determining if the protection on the system is coordinated in real time, for the outages ahead and for a look-ahead horizon</w:t>
            </w:r>
          </w:p>
        </w:tc>
        <w:tc>
          <w:tcPr>
            <w:tcW w:w="0" w:type="auto"/>
          </w:tcPr>
          <w:p w14:paraId="7575F531" w14:textId="5A8EDB8B" w:rsidR="00DF6D61" w:rsidRPr="008E71BB" w:rsidRDefault="004A3432" w:rsidP="008E71BB">
            <w:pPr>
              <w:cnfStyle w:val="000000100000" w:firstRow="0" w:lastRow="0" w:firstColumn="0" w:lastColumn="0" w:oddVBand="0" w:evenVBand="0" w:oddHBand="1" w:evenHBand="0" w:firstRowFirstColumn="0" w:firstRowLastColumn="0" w:lastRowFirstColumn="0" w:lastRowLastColumn="0"/>
              <w:rPr>
                <w:rFonts w:ascii="Calibri" w:eastAsia="Calibri" w:hAnsi="Calibri" w:cs="Times New Roman"/>
                <w:lang w:val="en-IE"/>
              </w:rPr>
            </w:pPr>
            <w:r>
              <w:rPr>
                <w:rFonts w:ascii="Calibri" w:eastAsia="Calibri" w:hAnsi="Calibri" w:cs="Times New Roman"/>
                <w:lang w:val="en-IE"/>
              </w:rPr>
              <w:t xml:space="preserve">A tool that seamlessly integrates with EMS, and asset health tool to determine protection coordination. Feeds data to DSA for transient stability analysis. </w:t>
            </w:r>
          </w:p>
        </w:tc>
        <w:tc>
          <w:tcPr>
            <w:tcW w:w="0" w:type="auto"/>
          </w:tcPr>
          <w:p w14:paraId="2BA1191C" w14:textId="4DD8FA34" w:rsidR="00DF6D61" w:rsidRDefault="004A3432" w:rsidP="008E71BB">
            <w:pPr>
              <w:cnfStyle w:val="000000100000" w:firstRow="0" w:lastRow="0" w:firstColumn="0" w:lastColumn="0" w:oddVBand="0" w:evenVBand="0" w:oddHBand="1" w:evenHBand="0" w:firstRowFirstColumn="0" w:firstRowLastColumn="0" w:lastRowFirstColumn="0" w:lastRowLastColumn="0"/>
            </w:pPr>
            <w:r>
              <w:t xml:space="preserve">Topic 2 </w:t>
            </w:r>
            <w:r w:rsidR="00E80CAC">
              <w:t>–</w:t>
            </w:r>
            <w:r>
              <w:t xml:space="preserve"> Stability</w:t>
            </w:r>
          </w:p>
          <w:p w14:paraId="3F3727CF" w14:textId="180381E6" w:rsidR="00E80CAC" w:rsidRPr="008E71BB" w:rsidRDefault="00E80CAC" w:rsidP="008E71BB">
            <w:pPr>
              <w:cnfStyle w:val="000000100000" w:firstRow="0" w:lastRow="0" w:firstColumn="0" w:lastColumn="0" w:oddVBand="0" w:evenVBand="0" w:oddHBand="1" w:evenHBand="0" w:firstRowFirstColumn="0" w:firstRowLastColumn="0" w:lastRowFirstColumn="0" w:lastRowLastColumn="0"/>
              <w:rPr>
                <w:rFonts w:ascii="Calibri" w:eastAsia="Calibri" w:hAnsi="Calibri" w:cs="Times New Roman"/>
                <w:lang w:val="en-IE"/>
              </w:rPr>
            </w:pPr>
            <w:r>
              <w:rPr>
                <w:rFonts w:ascii="Calibri" w:eastAsia="Calibri" w:hAnsi="Calibri" w:cs="Times New Roman"/>
                <w:lang w:val="en-IE"/>
              </w:rPr>
              <w:t>Topic 5 – Restoration&amp; Blackstart</w:t>
            </w:r>
          </w:p>
        </w:tc>
      </w:tr>
      <w:tr w:rsidR="00FC517B" w:rsidRPr="008E71BB" w14:paraId="7A6D7A81" w14:textId="41FEFF8C" w:rsidTr="00FC517B">
        <w:tc>
          <w:tcPr>
            <w:cnfStyle w:val="001000000000" w:firstRow="0" w:lastRow="0" w:firstColumn="1" w:lastColumn="0" w:oddVBand="0" w:evenVBand="0" w:oddHBand="0" w:evenHBand="0" w:firstRowFirstColumn="0" w:firstRowLastColumn="0" w:lastRowFirstColumn="0" w:lastRowLastColumn="0"/>
            <w:tcW w:w="0" w:type="auto"/>
          </w:tcPr>
          <w:p w14:paraId="0E92690C" w14:textId="4B5F9582" w:rsidR="00DF6D61" w:rsidRPr="004A3432" w:rsidRDefault="004A3432" w:rsidP="008E71BB">
            <w:pPr>
              <w:rPr>
                <w:rFonts w:ascii="Calibri" w:eastAsia="Calibri" w:hAnsi="Calibri" w:cs="Times New Roman"/>
                <w:lang w:val="en-IE"/>
              </w:rPr>
            </w:pPr>
            <w:r w:rsidRPr="004A3432">
              <w:rPr>
                <w:rFonts w:ascii="Calibri" w:eastAsia="Calibri" w:hAnsi="Calibri" w:cs="Times New Roman"/>
                <w:lang w:val="en-IE"/>
              </w:rPr>
              <w:t>Blackstart &amp; Restoration Enhancements Including RES</w:t>
            </w:r>
          </w:p>
        </w:tc>
        <w:tc>
          <w:tcPr>
            <w:tcW w:w="0" w:type="auto"/>
          </w:tcPr>
          <w:p w14:paraId="21D4B326" w14:textId="4720B88B" w:rsidR="00DF6D61" w:rsidRPr="008E71BB" w:rsidRDefault="00A07E3B"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rPr>
                <w:rFonts w:ascii="Calibri" w:eastAsia="Calibri" w:hAnsi="Calibri" w:cs="Times New Roman"/>
                <w:lang w:val="en-IE"/>
              </w:rPr>
              <w:t xml:space="preserve">SE model, protection model, outage data, market schedules.  </w:t>
            </w:r>
          </w:p>
        </w:tc>
        <w:tc>
          <w:tcPr>
            <w:tcW w:w="0" w:type="auto"/>
          </w:tcPr>
          <w:p w14:paraId="77E97EB6" w14:textId="613583EF" w:rsidR="00DF6D61" w:rsidRPr="008E71BB" w:rsidRDefault="00A07E3B"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rPr>
                <w:rFonts w:ascii="Calibri" w:eastAsia="Calibri" w:hAnsi="Calibri" w:cs="Times New Roman"/>
                <w:lang w:val="en-IE"/>
              </w:rPr>
              <w:t>Tool to guide the process of both blackstart resource optimisation including DER and restoration pathways</w:t>
            </w:r>
          </w:p>
        </w:tc>
        <w:tc>
          <w:tcPr>
            <w:tcW w:w="0" w:type="auto"/>
          </w:tcPr>
          <w:p w14:paraId="53AEF803" w14:textId="03F797A6" w:rsidR="00DF6D61" w:rsidRPr="008E71BB" w:rsidRDefault="00A07E3B"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rPr>
                <w:rFonts w:ascii="Calibri" w:eastAsia="Calibri" w:hAnsi="Calibri" w:cs="Times New Roman"/>
                <w:lang w:val="en-IE"/>
              </w:rPr>
              <w:t xml:space="preserve">Online that works in the case of a blackout to guide through the process. </w:t>
            </w:r>
          </w:p>
        </w:tc>
        <w:tc>
          <w:tcPr>
            <w:tcW w:w="0" w:type="auto"/>
          </w:tcPr>
          <w:p w14:paraId="6E9E8568" w14:textId="50D22D4F" w:rsidR="00DF6D61" w:rsidRPr="008E71BB" w:rsidRDefault="00A07E3B" w:rsidP="008E71BB">
            <w:pPr>
              <w:cnfStyle w:val="000000000000" w:firstRow="0" w:lastRow="0" w:firstColumn="0" w:lastColumn="0" w:oddVBand="0" w:evenVBand="0" w:oddHBand="0" w:evenHBand="0" w:firstRowFirstColumn="0" w:firstRowLastColumn="0" w:lastRowFirstColumn="0" w:lastRowLastColumn="0"/>
              <w:rPr>
                <w:rFonts w:ascii="Calibri" w:eastAsia="Calibri" w:hAnsi="Calibri" w:cs="Times New Roman"/>
                <w:lang w:val="en-IE"/>
              </w:rPr>
            </w:pPr>
            <w:r>
              <w:rPr>
                <w:rFonts w:ascii="Calibri" w:eastAsia="Calibri" w:hAnsi="Calibri" w:cs="Times New Roman"/>
                <w:lang w:val="en-IE"/>
              </w:rPr>
              <w:t>Topic 5 – Restoration&amp; Blackstart</w:t>
            </w:r>
          </w:p>
        </w:tc>
      </w:tr>
      <w:tr w:rsidR="00C669E4" w:rsidRPr="008E71BB" w14:paraId="32C7D036" w14:textId="5270E808" w:rsidTr="00FC51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E89F76A" w14:textId="6E25747A" w:rsidR="00DF6D61" w:rsidRPr="009A6FF9" w:rsidRDefault="00F46CBC" w:rsidP="008E71BB">
            <w:r w:rsidRPr="00F46CBC">
              <w:t>Demand Forecasting</w:t>
            </w:r>
          </w:p>
        </w:tc>
        <w:tc>
          <w:tcPr>
            <w:tcW w:w="0" w:type="auto"/>
          </w:tcPr>
          <w:p w14:paraId="1DE56E6F" w14:textId="2D74959A" w:rsidR="00DF6D61" w:rsidRDefault="00F46CBC" w:rsidP="008E71BB">
            <w:pPr>
              <w:cnfStyle w:val="000000100000" w:firstRow="0" w:lastRow="0" w:firstColumn="0" w:lastColumn="0" w:oddVBand="0" w:evenVBand="0" w:oddHBand="1" w:evenHBand="0" w:firstRowFirstColumn="0" w:firstRowLastColumn="0" w:lastRowFirstColumn="0" w:lastRowLastColumn="0"/>
            </w:pPr>
            <w:r>
              <w:t>Archive demand data, weather &amp; environmental data, DNSP, smart meter data</w:t>
            </w:r>
          </w:p>
        </w:tc>
        <w:tc>
          <w:tcPr>
            <w:tcW w:w="0" w:type="auto"/>
          </w:tcPr>
          <w:p w14:paraId="05CA5266" w14:textId="59AD6A39" w:rsidR="00DF6D61" w:rsidRDefault="00F46CBC" w:rsidP="008E71BB">
            <w:pPr>
              <w:cnfStyle w:val="000000100000" w:firstRow="0" w:lastRow="0" w:firstColumn="0" w:lastColumn="0" w:oddVBand="0" w:evenVBand="0" w:oddHBand="1" w:evenHBand="0" w:firstRowFirstColumn="0" w:firstRowLastColumn="0" w:lastRowFirstColumn="0" w:lastRowLastColumn="0"/>
            </w:pPr>
            <w:r>
              <w:t xml:space="preserve">Forecast of system demand with confidence ranges to feed into all CR tools. </w:t>
            </w:r>
          </w:p>
        </w:tc>
        <w:tc>
          <w:tcPr>
            <w:tcW w:w="0" w:type="auto"/>
          </w:tcPr>
          <w:p w14:paraId="3DC7BDC4" w14:textId="2CF7E541" w:rsidR="00DF6D61" w:rsidRDefault="00F46CBC" w:rsidP="008E71BB">
            <w:pPr>
              <w:cnfStyle w:val="000000100000" w:firstRow="0" w:lastRow="0" w:firstColumn="0" w:lastColumn="0" w:oddVBand="0" w:evenVBand="0" w:oddHBand="1" w:evenHBand="0" w:firstRowFirstColumn="0" w:firstRowLastColumn="0" w:lastRowFirstColumn="0" w:lastRowLastColumn="0"/>
            </w:pPr>
            <w:r>
              <w:t xml:space="preserve">Continuous tracking of forecast accuracy, continuous improvement in forecast with increased customer data. </w:t>
            </w:r>
          </w:p>
        </w:tc>
        <w:tc>
          <w:tcPr>
            <w:tcW w:w="0" w:type="auto"/>
          </w:tcPr>
          <w:p w14:paraId="5082617B" w14:textId="04E3A9A6" w:rsidR="00DF6D61" w:rsidRDefault="00F46CBC" w:rsidP="008E71BB">
            <w:pPr>
              <w:cnfStyle w:val="000000100000" w:firstRow="0" w:lastRow="0" w:firstColumn="0" w:lastColumn="0" w:oddVBand="0" w:evenVBand="0" w:oddHBand="1" w:evenHBand="0" w:firstRowFirstColumn="0" w:firstRowLastColumn="0" w:lastRowFirstColumn="0" w:lastRowLastColumn="0"/>
            </w:pPr>
            <w:r>
              <w:t>Topic 4 - Planning</w:t>
            </w:r>
          </w:p>
        </w:tc>
      </w:tr>
      <w:tr w:rsidR="00FC517B" w:rsidRPr="008E71BB" w14:paraId="58962035" w14:textId="77777777" w:rsidTr="00FC517B">
        <w:tc>
          <w:tcPr>
            <w:cnfStyle w:val="001000000000" w:firstRow="0" w:lastRow="0" w:firstColumn="1" w:lastColumn="0" w:oddVBand="0" w:evenVBand="0" w:oddHBand="0" w:evenHBand="0" w:firstRowFirstColumn="0" w:firstRowLastColumn="0" w:lastRowFirstColumn="0" w:lastRowLastColumn="0"/>
            <w:tcW w:w="0" w:type="auto"/>
          </w:tcPr>
          <w:p w14:paraId="3B556323" w14:textId="7D037641" w:rsidR="00F46CBC" w:rsidRPr="00F46CBC" w:rsidRDefault="00F46CBC" w:rsidP="008E71BB">
            <w:r w:rsidRPr="00F46CBC">
              <w:t>Renewable Energy Forecasting</w:t>
            </w:r>
          </w:p>
        </w:tc>
        <w:tc>
          <w:tcPr>
            <w:tcW w:w="0" w:type="auto"/>
          </w:tcPr>
          <w:p w14:paraId="55C91A6B" w14:textId="16325D3B" w:rsidR="00F46CBC" w:rsidRDefault="00C669E4" w:rsidP="008E71BB">
            <w:pPr>
              <w:cnfStyle w:val="000000000000" w:firstRow="0" w:lastRow="0" w:firstColumn="0" w:lastColumn="0" w:oddVBand="0" w:evenVBand="0" w:oddHBand="0" w:evenHBand="0" w:firstRowFirstColumn="0" w:firstRowLastColumn="0" w:lastRowFirstColumn="0" w:lastRowLastColumn="0"/>
            </w:pPr>
            <w:r>
              <w:t>Weather data, generator availability and location</w:t>
            </w:r>
          </w:p>
        </w:tc>
        <w:tc>
          <w:tcPr>
            <w:tcW w:w="0" w:type="auto"/>
          </w:tcPr>
          <w:p w14:paraId="1F075982" w14:textId="3C6C5828" w:rsidR="00F46CBC" w:rsidRDefault="00C669E4" w:rsidP="008E71BB">
            <w:pPr>
              <w:cnfStyle w:val="000000000000" w:firstRow="0" w:lastRow="0" w:firstColumn="0" w:lastColumn="0" w:oddVBand="0" w:evenVBand="0" w:oddHBand="0" w:evenHBand="0" w:firstRowFirstColumn="0" w:firstRowLastColumn="0" w:lastRowFirstColumn="0" w:lastRowLastColumn="0"/>
            </w:pPr>
            <w:r>
              <w:t>Forecast of RES with confidence ranges to feed into all CR tools.</w:t>
            </w:r>
          </w:p>
        </w:tc>
        <w:tc>
          <w:tcPr>
            <w:tcW w:w="0" w:type="auto"/>
          </w:tcPr>
          <w:p w14:paraId="78019382" w14:textId="4F5AD59A" w:rsidR="00F46CBC" w:rsidRDefault="00C669E4" w:rsidP="008E71BB">
            <w:pPr>
              <w:cnfStyle w:val="000000000000" w:firstRow="0" w:lastRow="0" w:firstColumn="0" w:lastColumn="0" w:oddVBand="0" w:evenVBand="0" w:oddHBand="0" w:evenHBand="0" w:firstRowFirstColumn="0" w:firstRowLastColumn="0" w:lastRowFirstColumn="0" w:lastRowLastColumn="0"/>
            </w:pPr>
            <w:r>
              <w:t xml:space="preserve">Continuous tracking of forecast accuracy, continuous improvement in forecast algorithms with increased RES penetrations in future. </w:t>
            </w:r>
          </w:p>
        </w:tc>
        <w:tc>
          <w:tcPr>
            <w:tcW w:w="0" w:type="auto"/>
          </w:tcPr>
          <w:p w14:paraId="6F84E6C6" w14:textId="5E3789B8" w:rsidR="00F46CBC" w:rsidRDefault="00C669E4" w:rsidP="008E71BB">
            <w:pPr>
              <w:cnfStyle w:val="000000000000" w:firstRow="0" w:lastRow="0" w:firstColumn="0" w:lastColumn="0" w:oddVBand="0" w:evenVBand="0" w:oddHBand="0" w:evenHBand="0" w:firstRowFirstColumn="0" w:firstRowLastColumn="0" w:lastRowFirstColumn="0" w:lastRowLastColumn="0"/>
            </w:pPr>
            <w:r>
              <w:t>Topic 8 - DER</w:t>
            </w:r>
          </w:p>
        </w:tc>
      </w:tr>
      <w:tr w:rsidR="00FC517B" w:rsidRPr="008E71BB" w14:paraId="7135EDD5" w14:textId="77777777" w:rsidTr="00FC51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0A90E38" w14:textId="73A4DAC8" w:rsidR="00C669E4" w:rsidRPr="00F46CBC" w:rsidRDefault="00C669E4" w:rsidP="008E71BB">
            <w:r w:rsidRPr="00C669E4">
              <w:t>Balancing, Dispatch &amp; Load Frequency Control</w:t>
            </w:r>
          </w:p>
        </w:tc>
        <w:tc>
          <w:tcPr>
            <w:tcW w:w="0" w:type="auto"/>
          </w:tcPr>
          <w:p w14:paraId="309350E3" w14:textId="43794034" w:rsidR="00C669E4" w:rsidRDefault="00C669E4" w:rsidP="008E71BB">
            <w:pPr>
              <w:cnfStyle w:val="000000100000" w:firstRow="0" w:lastRow="0" w:firstColumn="0" w:lastColumn="0" w:oddVBand="0" w:evenVBand="0" w:oddHBand="1" w:evenHBand="0" w:firstRowFirstColumn="0" w:firstRowLastColumn="0" w:lastRowFirstColumn="0" w:lastRowLastColumn="0"/>
            </w:pPr>
            <w:r>
              <w:t>Market data, generator status, frequency</w:t>
            </w:r>
          </w:p>
        </w:tc>
        <w:tc>
          <w:tcPr>
            <w:tcW w:w="0" w:type="auto"/>
          </w:tcPr>
          <w:p w14:paraId="1E92E670" w14:textId="78ECD0A7" w:rsidR="00C669E4" w:rsidRDefault="00C669E4" w:rsidP="008E71BB">
            <w:pPr>
              <w:cnfStyle w:val="000000100000" w:firstRow="0" w:lastRow="0" w:firstColumn="0" w:lastColumn="0" w:oddVBand="0" w:evenVBand="0" w:oddHBand="1" w:evenHBand="0" w:firstRowFirstColumn="0" w:firstRowLastColumn="0" w:lastRowFirstColumn="0" w:lastRowLastColumn="0"/>
            </w:pPr>
            <w:r>
              <w:t>Continuous dispatch instructions to all market participants the market output</w:t>
            </w:r>
          </w:p>
        </w:tc>
        <w:tc>
          <w:tcPr>
            <w:tcW w:w="0" w:type="auto"/>
          </w:tcPr>
          <w:p w14:paraId="049F2597" w14:textId="6FBD287F" w:rsidR="00C669E4" w:rsidRDefault="00C669E4" w:rsidP="008E71BB">
            <w:pPr>
              <w:cnfStyle w:val="000000100000" w:firstRow="0" w:lastRow="0" w:firstColumn="0" w:lastColumn="0" w:oddVBand="0" w:evenVBand="0" w:oddHBand="1" w:evenHBand="0" w:firstRowFirstColumn="0" w:firstRowLastColumn="0" w:lastRowFirstColumn="0" w:lastRowLastColumn="0"/>
            </w:pPr>
            <w:r>
              <w:t xml:space="preserve">Optimised for market schedule, </w:t>
            </w:r>
            <w:r w:rsidR="00FC517B">
              <w:t xml:space="preserve">frequency control, interconnection flow or other. Interaction with VPP and market participants on distribution system as required. </w:t>
            </w:r>
          </w:p>
        </w:tc>
        <w:tc>
          <w:tcPr>
            <w:tcW w:w="0" w:type="auto"/>
          </w:tcPr>
          <w:p w14:paraId="6871CF98" w14:textId="463A24DD" w:rsidR="00C669E4" w:rsidRDefault="00FC517B" w:rsidP="008E71BB">
            <w:pPr>
              <w:cnfStyle w:val="000000100000" w:firstRow="0" w:lastRow="0" w:firstColumn="0" w:lastColumn="0" w:oddVBand="0" w:evenVBand="0" w:oddHBand="1" w:evenHBand="0" w:firstRowFirstColumn="0" w:firstRowLastColumn="0" w:lastRowFirstColumn="0" w:lastRowLastColumn="0"/>
            </w:pPr>
            <w:r>
              <w:t>Topic 6 - Services</w:t>
            </w:r>
          </w:p>
        </w:tc>
      </w:tr>
      <w:tr w:rsidR="00C669E4" w:rsidRPr="008E71BB" w14:paraId="074FD196" w14:textId="77777777" w:rsidTr="00FC517B">
        <w:tc>
          <w:tcPr>
            <w:cnfStyle w:val="001000000000" w:firstRow="0" w:lastRow="0" w:firstColumn="1" w:lastColumn="0" w:oddVBand="0" w:evenVBand="0" w:oddHBand="0" w:evenHBand="0" w:firstRowFirstColumn="0" w:firstRowLastColumn="0" w:lastRowFirstColumn="0" w:lastRowLastColumn="0"/>
            <w:tcW w:w="0" w:type="auto"/>
          </w:tcPr>
          <w:p w14:paraId="398FBC25" w14:textId="77777777" w:rsidR="00FC517B" w:rsidRPr="00FC517B" w:rsidRDefault="00FC517B" w:rsidP="00FC517B">
            <w:r w:rsidRPr="00FC517B">
              <w:lastRenderedPageBreak/>
              <w:t>Outage Management, Reporting and Workforce Management</w:t>
            </w:r>
          </w:p>
          <w:p w14:paraId="3CF1E8A2" w14:textId="77777777" w:rsidR="00C669E4" w:rsidRPr="00F46CBC" w:rsidRDefault="00C669E4" w:rsidP="008E71BB"/>
        </w:tc>
        <w:tc>
          <w:tcPr>
            <w:tcW w:w="0" w:type="auto"/>
          </w:tcPr>
          <w:p w14:paraId="27766A31" w14:textId="3B63173A" w:rsidR="00C669E4" w:rsidRDefault="00FC517B" w:rsidP="008E71BB">
            <w:pPr>
              <w:cnfStyle w:val="000000000000" w:firstRow="0" w:lastRow="0" w:firstColumn="0" w:lastColumn="0" w:oddVBand="0" w:evenVBand="0" w:oddHBand="0" w:evenHBand="0" w:firstRowFirstColumn="0" w:firstRowLastColumn="0" w:lastRowFirstColumn="0" w:lastRowLastColumn="0"/>
            </w:pPr>
            <w:r>
              <w:t>Outage data, SE solutions, market schedules, archive system data</w:t>
            </w:r>
          </w:p>
        </w:tc>
        <w:tc>
          <w:tcPr>
            <w:tcW w:w="0" w:type="auto"/>
          </w:tcPr>
          <w:p w14:paraId="04D49D64" w14:textId="42578CC5" w:rsidR="00C669E4" w:rsidRDefault="00FC517B" w:rsidP="008E71BB">
            <w:pPr>
              <w:cnfStyle w:val="000000000000" w:firstRow="0" w:lastRow="0" w:firstColumn="0" w:lastColumn="0" w:oddVBand="0" w:evenVBand="0" w:oddHBand="0" w:evenHBand="0" w:firstRowFirstColumn="0" w:firstRowLastColumn="0" w:lastRowFirstColumn="0" w:lastRowLastColumn="0"/>
            </w:pPr>
            <w:r>
              <w:t xml:space="preserve">Study results and schedule of outages with switching plans, reporting, and a tool </w:t>
            </w:r>
            <w:r w:rsidR="00610667">
              <w:t>to</w:t>
            </w:r>
            <w:r>
              <w:t xml:space="preserve"> manage workforce. </w:t>
            </w:r>
          </w:p>
        </w:tc>
        <w:tc>
          <w:tcPr>
            <w:tcW w:w="0" w:type="auto"/>
          </w:tcPr>
          <w:p w14:paraId="5484427D" w14:textId="77777777" w:rsidR="00C669E4" w:rsidRDefault="00FC517B" w:rsidP="008E71BB">
            <w:pPr>
              <w:cnfStyle w:val="000000000000" w:firstRow="0" w:lastRow="0" w:firstColumn="0" w:lastColumn="0" w:oddVBand="0" w:evenVBand="0" w:oddHBand="0" w:evenHBand="0" w:firstRowFirstColumn="0" w:firstRowLastColumn="0" w:lastRowFirstColumn="0" w:lastRowLastColumn="0"/>
            </w:pPr>
            <w:r>
              <w:t xml:space="preserve">Automated study of near term and long-term outages with various realistic market, generation scenarios. Links to protection and stability tools.  </w:t>
            </w:r>
          </w:p>
          <w:p w14:paraId="6BA6B2A8" w14:textId="0D3A5668" w:rsidR="00E93B97" w:rsidRDefault="00E93B97" w:rsidP="008E71BB">
            <w:pPr>
              <w:cnfStyle w:val="000000000000" w:firstRow="0" w:lastRow="0" w:firstColumn="0" w:lastColumn="0" w:oddVBand="0" w:evenVBand="0" w:oddHBand="0" w:evenHBand="0" w:firstRowFirstColumn="0" w:firstRowLastColumn="0" w:lastRowFirstColumn="0" w:lastRowLastColumn="0"/>
            </w:pPr>
            <w:r>
              <w:t xml:space="preserve">Automated logging of field workforce personnel and automated logging of reporting. </w:t>
            </w:r>
          </w:p>
        </w:tc>
        <w:tc>
          <w:tcPr>
            <w:tcW w:w="0" w:type="auto"/>
          </w:tcPr>
          <w:p w14:paraId="7520D31C" w14:textId="77777777" w:rsidR="00C669E4" w:rsidRDefault="00C669E4" w:rsidP="008E71BB">
            <w:pPr>
              <w:cnfStyle w:val="000000000000" w:firstRow="0" w:lastRow="0" w:firstColumn="0" w:lastColumn="0" w:oddVBand="0" w:evenVBand="0" w:oddHBand="0" w:evenHBand="0" w:firstRowFirstColumn="0" w:firstRowLastColumn="0" w:lastRowFirstColumn="0" w:lastRowLastColumn="0"/>
            </w:pPr>
          </w:p>
        </w:tc>
      </w:tr>
      <w:tr w:rsidR="00FC517B" w:rsidRPr="008E71BB" w14:paraId="2A8D5F8D" w14:textId="77777777" w:rsidTr="00FC517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058B193C" w14:textId="77777777" w:rsidR="00FC517B" w:rsidRPr="00FC517B" w:rsidRDefault="00FC517B" w:rsidP="00FC517B">
            <w:r w:rsidRPr="00FC517B">
              <w:t>Environmental (Fire and Weather) Forecasting</w:t>
            </w:r>
          </w:p>
          <w:p w14:paraId="596CDBA6" w14:textId="77777777" w:rsidR="00FC517B" w:rsidRPr="00FC517B" w:rsidRDefault="00FC517B" w:rsidP="00FC517B">
            <w:pPr>
              <w:rPr>
                <w:b w:val="0"/>
                <w:bCs w:val="0"/>
              </w:rPr>
            </w:pPr>
          </w:p>
        </w:tc>
        <w:tc>
          <w:tcPr>
            <w:tcW w:w="0" w:type="auto"/>
          </w:tcPr>
          <w:p w14:paraId="40335881" w14:textId="477E5416" w:rsidR="00FC517B" w:rsidRDefault="00FC517B" w:rsidP="008E71BB">
            <w:pPr>
              <w:cnfStyle w:val="000000100000" w:firstRow="0" w:lastRow="0" w:firstColumn="0" w:lastColumn="0" w:oddVBand="0" w:evenVBand="0" w:oddHBand="1" w:evenHBand="0" w:firstRowFirstColumn="0" w:firstRowLastColumn="0" w:lastRowFirstColumn="0" w:lastRowLastColumn="0"/>
            </w:pPr>
            <w:r>
              <w:t>Weather and fire data from publicly available resources</w:t>
            </w:r>
          </w:p>
        </w:tc>
        <w:tc>
          <w:tcPr>
            <w:tcW w:w="0" w:type="auto"/>
          </w:tcPr>
          <w:p w14:paraId="0CD7279B" w14:textId="73CDB599" w:rsidR="00FC517B" w:rsidRDefault="00FC517B" w:rsidP="008E71BB">
            <w:pPr>
              <w:cnfStyle w:val="000000100000" w:firstRow="0" w:lastRow="0" w:firstColumn="0" w:lastColumn="0" w:oddVBand="0" w:evenVBand="0" w:oddHBand="1" w:evenHBand="0" w:firstRowFirstColumn="0" w:firstRowLastColumn="0" w:lastRowFirstColumn="0" w:lastRowLastColumn="0"/>
            </w:pPr>
            <w:r>
              <w:t xml:space="preserve">As assessment of weather by location, integrated with system and market data where possible. </w:t>
            </w:r>
          </w:p>
        </w:tc>
        <w:tc>
          <w:tcPr>
            <w:tcW w:w="0" w:type="auto"/>
          </w:tcPr>
          <w:p w14:paraId="35171783" w14:textId="70075E36" w:rsidR="00FC517B" w:rsidRDefault="00FC517B" w:rsidP="008E71BB">
            <w:pPr>
              <w:cnfStyle w:val="000000100000" w:firstRow="0" w:lastRow="0" w:firstColumn="0" w:lastColumn="0" w:oddVBand="0" w:evenVBand="0" w:oddHBand="1" w:evenHBand="0" w:firstRowFirstColumn="0" w:firstRowLastColumn="0" w:lastRowFirstColumn="0" w:lastRowLastColumn="0"/>
            </w:pPr>
            <w:r>
              <w:t xml:space="preserve">All weather data is integrated into all control center tools with forecast confidence ranges. </w:t>
            </w:r>
            <w:r w:rsidR="00610667">
              <w:t>Congestion</w:t>
            </w:r>
            <w:r>
              <w:t xml:space="preserve"> management, protection coordination and stability tools. </w:t>
            </w:r>
          </w:p>
        </w:tc>
        <w:tc>
          <w:tcPr>
            <w:tcW w:w="0" w:type="auto"/>
          </w:tcPr>
          <w:p w14:paraId="51EDCAE4" w14:textId="41B611B5" w:rsidR="00FC517B" w:rsidRDefault="00E80CAC" w:rsidP="008E71BB">
            <w:pPr>
              <w:cnfStyle w:val="000000100000" w:firstRow="0" w:lastRow="0" w:firstColumn="0" w:lastColumn="0" w:oddVBand="0" w:evenVBand="0" w:oddHBand="1" w:evenHBand="0" w:firstRowFirstColumn="0" w:firstRowLastColumn="0" w:lastRowFirstColumn="0" w:lastRowLastColumn="0"/>
            </w:pPr>
            <w:r>
              <w:t>Topic 4 - Planning</w:t>
            </w:r>
          </w:p>
        </w:tc>
      </w:tr>
    </w:tbl>
    <w:p w14:paraId="272C7D27" w14:textId="77777777" w:rsidR="00CB2CC8" w:rsidRDefault="00CB2CC8" w:rsidP="0008589D">
      <w:pPr>
        <w:pStyle w:val="Caption"/>
      </w:pPr>
    </w:p>
    <w:p w14:paraId="656EED49" w14:textId="2EC0E91F" w:rsidR="00886B01" w:rsidRDefault="00886B01" w:rsidP="0008589D">
      <w:pPr>
        <w:pStyle w:val="Caption"/>
      </w:pPr>
      <w:r>
        <w:t xml:space="preserve">Table </w:t>
      </w:r>
      <w:r>
        <w:fldChar w:fldCharType="begin"/>
      </w:r>
      <w:r>
        <w:instrText>STYLEREF 1 \s</w:instrText>
      </w:r>
      <w:r>
        <w:fldChar w:fldCharType="separate"/>
      </w:r>
      <w:r w:rsidR="0068263C">
        <w:rPr>
          <w:noProof/>
        </w:rPr>
        <w:t>4</w:t>
      </w:r>
      <w:r>
        <w:fldChar w:fldCharType="end"/>
      </w:r>
      <w:r w:rsidR="009B0603">
        <w:noBreakHyphen/>
      </w:r>
      <w:r>
        <w:fldChar w:fldCharType="begin"/>
      </w:r>
      <w:r>
        <w:instrText>SEQ Table \* ARABIC \s 1</w:instrText>
      </w:r>
      <w:r>
        <w:fldChar w:fldCharType="separate"/>
      </w:r>
      <w:r w:rsidR="0068263C">
        <w:rPr>
          <w:noProof/>
        </w:rPr>
        <w:t>4</w:t>
      </w:r>
      <w:r>
        <w:fldChar w:fldCharType="end"/>
      </w:r>
      <w:r>
        <w:t xml:space="preserve"> </w:t>
      </w:r>
      <w:r w:rsidRPr="000E08A4">
        <w:t xml:space="preserve">CROF </w:t>
      </w:r>
      <w:r>
        <w:t>Roadmap identified issues for Data Models and Streaming</w:t>
      </w:r>
    </w:p>
    <w:tbl>
      <w:tblPr>
        <w:tblStyle w:val="GridTable5Dark-Accent3"/>
        <w:tblW w:w="0" w:type="auto"/>
        <w:tblLook w:val="0480" w:firstRow="0" w:lastRow="0" w:firstColumn="1" w:lastColumn="0" w:noHBand="0" w:noVBand="1"/>
      </w:tblPr>
      <w:tblGrid>
        <w:gridCol w:w="2066"/>
        <w:gridCol w:w="11882"/>
      </w:tblGrid>
      <w:tr w:rsidR="00CB2CC8" w14:paraId="1CD5A8D6"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6B920825" w14:textId="77777777" w:rsidR="00886B01" w:rsidRPr="00170302" w:rsidRDefault="00886B01" w:rsidP="00886B01">
            <w:pPr>
              <w:jc w:val="both"/>
              <w:rPr>
                <w:b w:val="0"/>
                <w:bCs w:val="0"/>
                <w:i/>
                <w:iCs/>
              </w:rPr>
            </w:pPr>
            <w:r>
              <w:br w:type="page"/>
            </w:r>
            <w:r w:rsidRPr="008B2F70">
              <w:rPr>
                <w:i/>
                <w:iCs/>
                <w:color w:val="auto"/>
              </w:rPr>
              <w:t>Research Opportunities</w:t>
            </w:r>
          </w:p>
          <w:p w14:paraId="5C4F7298" w14:textId="77777777" w:rsidR="00886B01" w:rsidRDefault="00886B01" w:rsidP="00886B01">
            <w:pPr>
              <w:jc w:val="both"/>
              <w:rPr>
                <w:i/>
                <w:iCs/>
              </w:rPr>
            </w:pPr>
          </w:p>
          <w:p w14:paraId="6EEC147F" w14:textId="77777777" w:rsidR="00886B01" w:rsidRDefault="00886B01" w:rsidP="00886B01">
            <w:pPr>
              <w:jc w:val="both"/>
              <w:rPr>
                <w:i/>
                <w:iCs/>
              </w:rPr>
            </w:pPr>
          </w:p>
          <w:p w14:paraId="71DB3FD3" w14:textId="77777777" w:rsidR="00886B01" w:rsidRPr="00FB5FF5" w:rsidRDefault="00886B01" w:rsidP="00886B01">
            <w:pPr>
              <w:jc w:val="both"/>
              <w:rPr>
                <w:i/>
                <w:iCs/>
              </w:rPr>
            </w:pPr>
          </w:p>
        </w:tc>
        <w:tc>
          <w:tcPr>
            <w:tcW w:w="0" w:type="auto"/>
          </w:tcPr>
          <w:p w14:paraId="032C6CE1" w14:textId="70611841" w:rsidR="00886B01" w:rsidRDefault="00886B01" w:rsidP="00886B01">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While most of the research is in the purview of major system vendors for EMS and MMS, there are opportunities on the margins for the research communities</w:t>
            </w:r>
            <w:r w:rsidR="00E80CAC">
              <w:rPr>
                <w:i/>
                <w:iCs/>
              </w:rPr>
              <w:t xml:space="preserve"> as detailed in the sunray. </w:t>
            </w:r>
          </w:p>
          <w:p w14:paraId="5A59A484" w14:textId="32505E8D" w:rsidR="00886B01" w:rsidRDefault="00FF30B8" w:rsidP="00886B01">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There are ample research opportunities in the d</w:t>
            </w:r>
            <w:r w:rsidR="00886B01">
              <w:rPr>
                <w:i/>
                <w:iCs/>
              </w:rPr>
              <w:t xml:space="preserve">evelopment and enhancement of the control room tools </w:t>
            </w:r>
            <w:r w:rsidR="00E93B97">
              <w:rPr>
                <w:i/>
                <w:iCs/>
              </w:rPr>
              <w:t xml:space="preserve">based on the inputs, </w:t>
            </w:r>
            <w:r w:rsidR="00610667">
              <w:rPr>
                <w:i/>
                <w:iCs/>
              </w:rPr>
              <w:t>outputs,</w:t>
            </w:r>
            <w:r w:rsidR="00E93B97">
              <w:rPr>
                <w:i/>
                <w:iCs/>
              </w:rPr>
              <w:t xml:space="preserve"> and ideal end state in </w:t>
            </w:r>
            <w:r w:rsidR="00E93B97">
              <w:rPr>
                <w:i/>
                <w:iCs/>
              </w:rPr>
              <w:fldChar w:fldCharType="begin"/>
            </w:r>
            <w:r w:rsidR="00E93B97">
              <w:rPr>
                <w:i/>
                <w:iCs/>
              </w:rPr>
              <w:instrText xml:space="preserve"> REF _Ref81928100 \h </w:instrText>
            </w:r>
            <w:r w:rsidR="00E93B97">
              <w:rPr>
                <w:i/>
                <w:iCs/>
              </w:rPr>
            </w:r>
            <w:r w:rsidR="00E93B97">
              <w:rPr>
                <w:i/>
                <w:iCs/>
              </w:rPr>
              <w:fldChar w:fldCharType="separate"/>
            </w:r>
            <w:r w:rsidR="0068263C">
              <w:t xml:space="preserve">Table </w:t>
            </w:r>
            <w:r w:rsidR="0068263C">
              <w:rPr>
                <w:noProof/>
              </w:rPr>
              <w:t>4</w:t>
            </w:r>
            <w:r w:rsidR="0068263C">
              <w:noBreakHyphen/>
            </w:r>
            <w:r w:rsidR="0068263C">
              <w:rPr>
                <w:noProof/>
              </w:rPr>
              <w:t>3</w:t>
            </w:r>
            <w:r w:rsidR="00E93B97">
              <w:rPr>
                <w:i/>
                <w:iCs/>
              </w:rPr>
              <w:fldChar w:fldCharType="end"/>
            </w:r>
          </w:p>
          <w:p w14:paraId="3F982129" w14:textId="1E513B6B" w:rsidR="00E93B97" w:rsidRDefault="00886B01" w:rsidP="00886B01">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Task automation design for MMS </w:t>
            </w:r>
            <w:r w:rsidR="00E93B97">
              <w:rPr>
                <w:i/>
                <w:iCs/>
              </w:rPr>
              <w:t>for data entry</w:t>
            </w:r>
            <w:r w:rsidR="00E80CAC">
              <w:rPr>
                <w:i/>
                <w:iCs/>
              </w:rPr>
              <w:t xml:space="preserve"> is a key immediate need. </w:t>
            </w:r>
          </w:p>
          <w:p w14:paraId="3C093F50" w14:textId="2D614B58" w:rsidR="00886B01" w:rsidRDefault="00E93B97" w:rsidP="00886B01">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Task automation design for logging, reporting and manual administrative tasks in control rooms (See outage management, reporting and workforce management description)</w:t>
            </w:r>
            <w:r w:rsidR="00E80CAC">
              <w:rPr>
                <w:i/>
                <w:iCs/>
              </w:rPr>
              <w:t>.</w:t>
            </w:r>
            <w:r>
              <w:rPr>
                <w:i/>
                <w:iCs/>
              </w:rPr>
              <w:t xml:space="preserve"> </w:t>
            </w:r>
          </w:p>
          <w:p w14:paraId="49CEA4FF" w14:textId="51549C56" w:rsidR="00886B01" w:rsidRDefault="00886B01" w:rsidP="00886B01">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Development of improved speed in power system studies linked with</w:t>
            </w:r>
            <w:r w:rsidR="00E93B97">
              <w:rPr>
                <w:i/>
                <w:iCs/>
              </w:rPr>
              <w:t xml:space="preserve"> future </w:t>
            </w:r>
            <w:r>
              <w:rPr>
                <w:i/>
                <w:iCs/>
              </w:rPr>
              <w:t>real time simulator</w:t>
            </w:r>
            <w:r w:rsidR="00E80CAC">
              <w:rPr>
                <w:i/>
                <w:iCs/>
              </w:rPr>
              <w:t xml:space="preserve"> is a key immediate </w:t>
            </w:r>
            <w:r w:rsidR="00610667">
              <w:rPr>
                <w:i/>
                <w:iCs/>
              </w:rPr>
              <w:t>need but</w:t>
            </w:r>
            <w:r w:rsidR="00E80CAC">
              <w:rPr>
                <w:i/>
                <w:iCs/>
              </w:rPr>
              <w:t xml:space="preserve"> will take a long gestation period. </w:t>
            </w:r>
          </w:p>
          <w:p w14:paraId="179CA8AD" w14:textId="77777777" w:rsidR="00886B01" w:rsidRDefault="00886B01" w:rsidP="00886B01">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Design of common MO/TNSP/DNSP dispatch platform</w:t>
            </w:r>
          </w:p>
          <w:p w14:paraId="6FFFA6BF" w14:textId="77777777" w:rsidR="00886B01" w:rsidRDefault="00886B01" w:rsidP="00886B01">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New MMS and market design for 2025 ESB reform recommendations</w:t>
            </w:r>
          </w:p>
          <w:p w14:paraId="3DACEC8A" w14:textId="77777777" w:rsidR="00886B01" w:rsidRDefault="00886B01" w:rsidP="00886B01">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Long term market and MMS design for op-optimised energy, system service, gas, water, transport systems for a fully decarbonised system</w:t>
            </w:r>
          </w:p>
          <w:p w14:paraId="2DFB4D6A" w14:textId="77777777" w:rsidR="00886B01" w:rsidRPr="00923BF8" w:rsidRDefault="00886B01" w:rsidP="00886B01">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Design of modular architecture for EMS / MMS and CROF tools. </w:t>
            </w:r>
          </w:p>
        </w:tc>
      </w:tr>
      <w:tr w:rsidR="00CB2CC8" w14:paraId="212A8F07"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4BBADE9A" w14:textId="77777777" w:rsidR="00886B01" w:rsidRPr="008B2F70" w:rsidRDefault="00886B01" w:rsidP="00886B01">
            <w:pPr>
              <w:jc w:val="both"/>
              <w:rPr>
                <w:b w:val="0"/>
                <w:bCs w:val="0"/>
                <w:i/>
                <w:iCs/>
                <w:color w:val="auto"/>
              </w:rPr>
            </w:pPr>
            <w:r w:rsidRPr="008B2F70">
              <w:rPr>
                <w:i/>
                <w:iCs/>
                <w:color w:val="auto"/>
              </w:rPr>
              <w:lastRenderedPageBreak/>
              <w:t>Research Resources</w:t>
            </w:r>
          </w:p>
        </w:tc>
        <w:tc>
          <w:tcPr>
            <w:tcW w:w="0" w:type="auto"/>
          </w:tcPr>
          <w:p w14:paraId="5AFA9103" w14:textId="47A6311F" w:rsidR="00886B01" w:rsidRDefault="00886B01" w:rsidP="00886B01">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Design and concepts form the basis of most of the opportunities in </w:t>
            </w:r>
            <w:r w:rsidR="00E80CAC">
              <w:rPr>
                <w:i/>
                <w:iCs/>
              </w:rPr>
              <w:t>MMS</w:t>
            </w:r>
            <w:r>
              <w:rPr>
                <w:i/>
                <w:iCs/>
              </w:rPr>
              <w:t xml:space="preserve"> space, meaning human resource bandwidth</w:t>
            </w:r>
            <w:r w:rsidR="00E80CAC">
              <w:rPr>
                <w:i/>
                <w:iCs/>
              </w:rPr>
              <w:t xml:space="preserve"> </w:t>
            </w:r>
            <w:r w:rsidR="00610667">
              <w:rPr>
                <w:i/>
                <w:iCs/>
              </w:rPr>
              <w:t>and expertise</w:t>
            </w:r>
            <w:r w:rsidR="00E80CAC">
              <w:rPr>
                <w:i/>
                <w:iCs/>
              </w:rPr>
              <w:t xml:space="preserve"> in electricity and energy markets</w:t>
            </w:r>
          </w:p>
          <w:p w14:paraId="5999FC7A" w14:textId="1A6D0D25" w:rsidR="00886B01" w:rsidRDefault="00886B01" w:rsidP="00886B01">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Access to EMS/MMS are limited for external research, but licence agreements may be possible requiring investment in ICT resources. </w:t>
            </w:r>
          </w:p>
          <w:p w14:paraId="649E0554" w14:textId="7BD7FB93" w:rsidR="00CB2CC8" w:rsidRDefault="00CB2CC8" w:rsidP="00886B01">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Design of control room tools requires significant software development resources and computing power resources, especially when associated with a simulator.</w:t>
            </w:r>
          </w:p>
          <w:p w14:paraId="0377ACBD" w14:textId="42A78062" w:rsidR="00886B01" w:rsidRPr="00897586" w:rsidRDefault="00886B01" w:rsidP="00886B01">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Access to </w:t>
            </w:r>
            <w:r w:rsidR="00CB2CC8">
              <w:rPr>
                <w:i/>
                <w:iCs/>
              </w:rPr>
              <w:t>company’s</w:t>
            </w:r>
            <w:r>
              <w:rPr>
                <w:i/>
                <w:iCs/>
              </w:rPr>
              <w:t xml:space="preserve"> real time </w:t>
            </w:r>
            <w:r w:rsidR="00E80CAC">
              <w:rPr>
                <w:i/>
                <w:iCs/>
              </w:rPr>
              <w:t xml:space="preserve">energy </w:t>
            </w:r>
            <w:r>
              <w:rPr>
                <w:i/>
                <w:iCs/>
              </w:rPr>
              <w:t xml:space="preserve">simulator would be advantageous. </w:t>
            </w:r>
          </w:p>
        </w:tc>
      </w:tr>
      <w:tr w:rsidR="00CB2CC8" w14:paraId="2822986F"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78BDB424" w14:textId="77777777" w:rsidR="00886B01" w:rsidRPr="008B2F70" w:rsidRDefault="00886B01" w:rsidP="00886B01">
            <w:pPr>
              <w:jc w:val="both"/>
              <w:rPr>
                <w:b w:val="0"/>
                <w:bCs w:val="0"/>
                <w:i/>
                <w:iCs/>
                <w:color w:val="auto"/>
              </w:rPr>
            </w:pPr>
            <w:r w:rsidRPr="008B2F70">
              <w:rPr>
                <w:i/>
                <w:iCs/>
                <w:color w:val="auto"/>
              </w:rPr>
              <w:t>Key Stakeholders</w:t>
            </w:r>
          </w:p>
        </w:tc>
        <w:tc>
          <w:tcPr>
            <w:tcW w:w="0" w:type="auto"/>
          </w:tcPr>
          <w:p w14:paraId="20B4B68D" w14:textId="77777777" w:rsidR="00886B01" w:rsidRDefault="00886B01" w:rsidP="00886B01">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Australian TNSPS, DNSPs, AEMO</w:t>
            </w:r>
          </w:p>
          <w:p w14:paraId="4FCC013C" w14:textId="77777777" w:rsidR="00886B01" w:rsidRDefault="00886B01" w:rsidP="00886B01">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EMS, MMS, control room software vendors </w:t>
            </w:r>
          </w:p>
          <w:p w14:paraId="6058359C" w14:textId="77777777" w:rsidR="00886B01" w:rsidRDefault="00886B01" w:rsidP="00886B01">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Regulator or government agencies, in relation to availability and openness of data. </w:t>
            </w:r>
          </w:p>
          <w:p w14:paraId="330D8135" w14:textId="77777777" w:rsidR="00886B01" w:rsidRPr="00897586" w:rsidRDefault="00886B01" w:rsidP="00886B01">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DNSP, gas, market and customer stakeholders when developing future market concepts</w:t>
            </w:r>
          </w:p>
        </w:tc>
      </w:tr>
      <w:tr w:rsidR="00CB2CC8" w14:paraId="72DB3271"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523EAD6B" w14:textId="77777777" w:rsidR="00886B01" w:rsidRPr="008B2F70" w:rsidRDefault="00886B01" w:rsidP="00886B01">
            <w:pPr>
              <w:jc w:val="both"/>
              <w:rPr>
                <w:b w:val="0"/>
                <w:bCs w:val="0"/>
                <w:i/>
                <w:iCs/>
                <w:color w:val="auto"/>
              </w:rPr>
            </w:pPr>
            <w:r w:rsidRPr="008B2F70">
              <w:rPr>
                <w:i/>
                <w:iCs/>
                <w:color w:val="auto"/>
              </w:rPr>
              <w:t xml:space="preserve">Research Specialists </w:t>
            </w:r>
          </w:p>
          <w:p w14:paraId="498FCC92" w14:textId="77777777" w:rsidR="00886B01" w:rsidRPr="008B2F70" w:rsidRDefault="00886B01" w:rsidP="00886B01">
            <w:pPr>
              <w:jc w:val="both"/>
              <w:rPr>
                <w:b w:val="0"/>
                <w:bCs w:val="0"/>
                <w:i/>
                <w:iCs/>
                <w:color w:val="auto"/>
              </w:rPr>
            </w:pPr>
          </w:p>
        </w:tc>
        <w:tc>
          <w:tcPr>
            <w:tcW w:w="0" w:type="auto"/>
          </w:tcPr>
          <w:p w14:paraId="4A72ED18" w14:textId="0A72D86C" w:rsidR="00FF30B8"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EPRI (USA)</w:t>
            </w:r>
          </w:p>
          <w:p w14:paraId="5DB4AA5C" w14:textId="7C160702" w:rsidR="00FF30B8"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 xml:space="preserve">EMS </w:t>
            </w:r>
            <w:r w:rsidR="00E80CAC">
              <w:rPr>
                <w:i/>
                <w:iCs/>
              </w:rPr>
              <w:t xml:space="preserve">and </w:t>
            </w:r>
            <w:r w:rsidRPr="4C124E1D">
              <w:rPr>
                <w:i/>
                <w:iCs/>
              </w:rPr>
              <w:t>MMS and control center tool software vendors research departments. (Global)</w:t>
            </w:r>
          </w:p>
          <w:p w14:paraId="126E1144" w14:textId="7C9325E8" w:rsidR="00FF30B8"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Pacific Northwest National Labs (USA)</w:t>
            </w:r>
          </w:p>
          <w:p w14:paraId="4C25002D" w14:textId="3EDC3BCC" w:rsidR="00FF30B8"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RTE International (France)</w:t>
            </w:r>
          </w:p>
          <w:p w14:paraId="59EF8576" w14:textId="19864BAB" w:rsidR="00FF30B8"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sidRPr="4C124E1D">
              <w:rPr>
                <w:i/>
                <w:iCs/>
              </w:rPr>
              <w:t>Smart Grid Center - Texas A&amp;M University (USA)</w:t>
            </w:r>
          </w:p>
          <w:p w14:paraId="1E579E36" w14:textId="2E978148" w:rsidR="00FF30B8"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Fraunhofer (Germany)</w:t>
            </w:r>
          </w:p>
          <w:p w14:paraId="6D820005" w14:textId="77777777" w:rsidR="00036B5E" w:rsidRDefault="4C124E1D" w:rsidP="00036B5E">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NREL (USA</w:t>
            </w:r>
            <w:r w:rsidR="00036B5E">
              <w:rPr>
                <w:i/>
                <w:iCs/>
              </w:rPr>
              <w:t>)</w:t>
            </w:r>
          </w:p>
          <w:p w14:paraId="3BCC27D2" w14:textId="00AE1402" w:rsidR="00036B5E" w:rsidRDefault="00036B5E" w:rsidP="00036B5E">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University of Melbourne </w:t>
            </w:r>
          </w:p>
          <w:p w14:paraId="76BCB70F" w14:textId="77777777" w:rsidR="004C61E9" w:rsidRDefault="00036B5E" w:rsidP="004C61E9">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University of New South Wales</w:t>
            </w:r>
            <w:r w:rsidR="004C61E9">
              <w:rPr>
                <w:i/>
                <w:iCs/>
              </w:rPr>
              <w:t xml:space="preserve"> – Collaboration on Energy and Environmental Markets</w:t>
            </w:r>
          </w:p>
          <w:p w14:paraId="5ACD59F9" w14:textId="77777777" w:rsidR="004C61E9" w:rsidRDefault="004C61E9" w:rsidP="004C61E9">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Griffith University</w:t>
            </w:r>
          </w:p>
          <w:p w14:paraId="3850124F" w14:textId="4F66507D" w:rsidR="004C61E9" w:rsidRPr="00FE2416" w:rsidRDefault="004C61E9">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Monash University</w:t>
            </w:r>
          </w:p>
        </w:tc>
      </w:tr>
      <w:tr w:rsidR="00CB2CC8" w14:paraId="008EE547"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E2B1FC5" w14:textId="77777777" w:rsidR="00886B01" w:rsidRPr="008B2F70" w:rsidRDefault="00886B01" w:rsidP="00886B01">
            <w:pPr>
              <w:jc w:val="both"/>
              <w:rPr>
                <w:b w:val="0"/>
                <w:bCs w:val="0"/>
                <w:i/>
                <w:iCs/>
                <w:color w:val="auto"/>
              </w:rPr>
            </w:pPr>
            <w:r w:rsidRPr="008B2F70">
              <w:rPr>
                <w:i/>
                <w:iCs/>
                <w:color w:val="auto"/>
              </w:rPr>
              <w:t>Risks</w:t>
            </w:r>
          </w:p>
          <w:p w14:paraId="376EB92F" w14:textId="77777777" w:rsidR="00886B01" w:rsidRPr="008B2F70" w:rsidRDefault="00886B01" w:rsidP="00886B01">
            <w:pPr>
              <w:jc w:val="both"/>
              <w:rPr>
                <w:b w:val="0"/>
                <w:bCs w:val="0"/>
                <w:i/>
                <w:iCs/>
                <w:color w:val="auto"/>
              </w:rPr>
            </w:pPr>
          </w:p>
        </w:tc>
        <w:tc>
          <w:tcPr>
            <w:tcW w:w="0" w:type="auto"/>
          </w:tcPr>
          <w:p w14:paraId="257AA3FA" w14:textId="5064C272" w:rsidR="00886B01" w:rsidRPr="00223163" w:rsidRDefault="4C124E1D" w:rsidP="4C124E1D">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sidRPr="4C124E1D">
              <w:rPr>
                <w:i/>
                <w:iCs/>
              </w:rPr>
              <w:t xml:space="preserve">The quantity of data and tools to be developed pose a risk to resource allocation and </w:t>
            </w:r>
            <w:r w:rsidR="00E80CAC">
              <w:rPr>
                <w:i/>
                <w:iCs/>
              </w:rPr>
              <w:t xml:space="preserve">capital </w:t>
            </w:r>
            <w:r w:rsidRPr="4C124E1D">
              <w:rPr>
                <w:i/>
                <w:iCs/>
              </w:rPr>
              <w:t>management. There should be a structured approach to the allocation of resources to manage</w:t>
            </w:r>
            <w:r w:rsidR="00E80CAC">
              <w:rPr>
                <w:i/>
                <w:iCs/>
              </w:rPr>
              <w:t xml:space="preserve"> and prioritise</w:t>
            </w:r>
            <w:r w:rsidRPr="4C124E1D">
              <w:rPr>
                <w:i/>
                <w:iCs/>
              </w:rPr>
              <w:t xml:space="preserve"> project workloads.</w:t>
            </w:r>
          </w:p>
          <w:p w14:paraId="4F2240FB" w14:textId="0DBB3E6E" w:rsidR="00886B01" w:rsidRPr="00223163" w:rsidRDefault="4C124E1D" w:rsidP="4C124E1D">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sidRPr="4C124E1D">
              <w:rPr>
                <w:i/>
                <w:iCs/>
              </w:rPr>
              <w:t xml:space="preserve">Development of tools with conflicting algorithms and for EMS/MMS and control centre tools, </w:t>
            </w:r>
            <w:r w:rsidR="00610667" w:rsidRPr="4C124E1D">
              <w:rPr>
                <w:i/>
                <w:iCs/>
              </w:rPr>
              <w:t>that</w:t>
            </w:r>
            <w:r w:rsidRPr="4C124E1D">
              <w:rPr>
                <w:i/>
                <w:iCs/>
              </w:rPr>
              <w:t xml:space="preserve"> they hunt if trying to control the system for different purposes. The development of tools should be aligned with decision support and human factors research to ensure optimal outcomes from tool design. </w:t>
            </w:r>
          </w:p>
          <w:p w14:paraId="14B7B9B5" w14:textId="77777777" w:rsidR="00886B01" w:rsidRPr="00223163" w:rsidRDefault="4C124E1D" w:rsidP="4C124E1D">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sidRPr="4C124E1D">
              <w:rPr>
                <w:i/>
                <w:iCs/>
              </w:rPr>
              <w:t>With the development of control room tools and EMS/MMS developments and enhancements in separate silos, there is a risk that the user interface and decision support elements will be disjointed and incoherent. To mitigate, this workstream should align with the output, controls and data visualisation and decision support workstreams</w:t>
            </w:r>
          </w:p>
          <w:p w14:paraId="30CE974B" w14:textId="25F17884" w:rsidR="00886B01" w:rsidRPr="00223163" w:rsidRDefault="4C124E1D" w:rsidP="4C124E1D">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sidRPr="4C124E1D">
              <w:rPr>
                <w:i/>
                <w:iCs/>
              </w:rPr>
              <w:t>The systems involved are major monolithic systems in the control room that are system critical. R&amp;D is generally piecemeal due to criticality and increasingly because of cyber security risks. Access by researchers to theses system is usually strictly limited</w:t>
            </w:r>
          </w:p>
        </w:tc>
      </w:tr>
      <w:tr w:rsidR="00CB2CC8" w14:paraId="0A77FEB5"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04FE7DC8" w14:textId="77777777" w:rsidR="00886B01" w:rsidRPr="008B2F70" w:rsidRDefault="00886B01" w:rsidP="00886B01">
            <w:pPr>
              <w:jc w:val="both"/>
              <w:rPr>
                <w:b w:val="0"/>
                <w:bCs w:val="0"/>
                <w:i/>
                <w:iCs/>
                <w:color w:val="auto"/>
              </w:rPr>
            </w:pPr>
            <w:r w:rsidRPr="008B2F70">
              <w:rPr>
                <w:i/>
                <w:iCs/>
                <w:color w:val="auto"/>
              </w:rPr>
              <w:lastRenderedPageBreak/>
              <w:t>Links with other GPST Roadmaps</w:t>
            </w:r>
          </w:p>
        </w:tc>
        <w:tc>
          <w:tcPr>
            <w:tcW w:w="0" w:type="auto"/>
          </w:tcPr>
          <w:p w14:paraId="322C22D9" w14:textId="3142439B" w:rsidR="00886B01" w:rsidRDefault="00736064" w:rsidP="4C124E1D">
            <w:pPr>
              <w:pStyle w:val="ListParagraph"/>
              <w:numPr>
                <w:ilvl w:val="0"/>
                <w:numId w:val="23"/>
              </w:numPr>
              <w:ind w:left="395" w:hanging="395"/>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 xml:space="preserve">Power </w:t>
            </w:r>
            <w:r>
              <w:rPr>
                <w:i/>
                <w:iCs/>
              </w:rPr>
              <w:t>S</w:t>
            </w:r>
            <w:r w:rsidRPr="4C124E1D">
              <w:rPr>
                <w:i/>
                <w:iCs/>
              </w:rPr>
              <w:t xml:space="preserve">ystems </w:t>
            </w:r>
            <w:r>
              <w:rPr>
                <w:i/>
                <w:iCs/>
              </w:rPr>
              <w:t>A</w:t>
            </w:r>
            <w:r w:rsidRPr="4C124E1D">
              <w:rPr>
                <w:i/>
                <w:iCs/>
              </w:rPr>
              <w:t xml:space="preserve">rchitecture </w:t>
            </w:r>
            <w:r>
              <w:rPr>
                <w:i/>
                <w:iCs/>
              </w:rPr>
              <w:t>(</w:t>
            </w:r>
            <w:r w:rsidR="4C124E1D" w:rsidRPr="4C124E1D">
              <w:rPr>
                <w:i/>
                <w:iCs/>
              </w:rPr>
              <w:t>Topic 7</w:t>
            </w:r>
            <w:r>
              <w:rPr>
                <w:i/>
                <w:iCs/>
              </w:rPr>
              <w:t>)</w:t>
            </w:r>
          </w:p>
          <w:p w14:paraId="16D3434C" w14:textId="56285199" w:rsidR="00886B01" w:rsidRDefault="0022471D" w:rsidP="4C124E1D">
            <w:pPr>
              <w:pStyle w:val="ListParagraph"/>
              <w:numPr>
                <w:ilvl w:val="0"/>
                <w:numId w:val="23"/>
              </w:numPr>
              <w:ind w:left="395" w:hanging="395"/>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 xml:space="preserve">Services </w:t>
            </w:r>
            <w:r>
              <w:rPr>
                <w:i/>
                <w:iCs/>
              </w:rPr>
              <w:t>(</w:t>
            </w:r>
            <w:r w:rsidR="4C124E1D" w:rsidRPr="4C124E1D">
              <w:rPr>
                <w:i/>
                <w:iCs/>
              </w:rPr>
              <w:t>Topic 6</w:t>
            </w:r>
            <w:r>
              <w:rPr>
                <w:i/>
                <w:iCs/>
              </w:rPr>
              <w:t>)</w:t>
            </w:r>
            <w:r w:rsidR="4C124E1D" w:rsidRPr="4C124E1D">
              <w:rPr>
                <w:i/>
                <w:iCs/>
              </w:rPr>
              <w:t xml:space="preserve"> </w:t>
            </w:r>
          </w:p>
          <w:p w14:paraId="775DDFAA" w14:textId="6B921C59" w:rsidR="00CB2CC8" w:rsidRDefault="0022471D" w:rsidP="4C124E1D">
            <w:pPr>
              <w:pStyle w:val="ListParagraph"/>
              <w:numPr>
                <w:ilvl w:val="0"/>
                <w:numId w:val="23"/>
              </w:numPr>
              <w:ind w:left="395" w:hanging="395"/>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Stability</w:t>
            </w:r>
            <w:r>
              <w:rPr>
                <w:i/>
                <w:iCs/>
              </w:rPr>
              <w:t xml:space="preserve"> Tools and Methods (</w:t>
            </w:r>
            <w:r w:rsidR="4C124E1D" w:rsidRPr="4C124E1D">
              <w:rPr>
                <w:i/>
                <w:iCs/>
              </w:rPr>
              <w:t>Topic 2</w:t>
            </w:r>
            <w:r>
              <w:rPr>
                <w:i/>
                <w:iCs/>
              </w:rPr>
              <w:t>)</w:t>
            </w:r>
          </w:p>
          <w:p w14:paraId="62419EDA" w14:textId="5F567DF6" w:rsidR="00CB2CC8" w:rsidRDefault="00D95295" w:rsidP="4C124E1D">
            <w:pPr>
              <w:pStyle w:val="ListParagraph"/>
              <w:numPr>
                <w:ilvl w:val="0"/>
                <w:numId w:val="23"/>
              </w:numPr>
              <w:ind w:left="395" w:hanging="395"/>
              <w:jc w:val="both"/>
              <w:cnfStyle w:val="000000000000" w:firstRow="0" w:lastRow="0" w:firstColumn="0" w:lastColumn="0" w:oddVBand="0" w:evenVBand="0" w:oddHBand="0" w:evenHBand="0" w:firstRowFirstColumn="0" w:firstRowLastColumn="0" w:lastRowFirstColumn="0" w:lastRowLastColumn="0"/>
              <w:rPr>
                <w:i/>
                <w:iCs/>
              </w:rPr>
            </w:pPr>
            <w:r>
              <w:rPr>
                <w:i/>
                <w:iCs/>
              </w:rPr>
              <w:t>Distributed Energy Resources (</w:t>
            </w:r>
            <w:r w:rsidR="4C124E1D" w:rsidRPr="4C124E1D">
              <w:rPr>
                <w:i/>
                <w:iCs/>
              </w:rPr>
              <w:t>Topic 8</w:t>
            </w:r>
            <w:r>
              <w:rPr>
                <w:i/>
                <w:iCs/>
              </w:rPr>
              <w:t>)</w:t>
            </w:r>
          </w:p>
        </w:tc>
      </w:tr>
    </w:tbl>
    <w:p w14:paraId="1DC6C388" w14:textId="4484679B" w:rsidR="00570C8C" w:rsidRDefault="00570C8C" w:rsidP="00E80CAC">
      <w:pPr>
        <w:pStyle w:val="Heading2"/>
      </w:pPr>
      <w:r>
        <w:br w:type="page"/>
      </w:r>
      <w:bookmarkStart w:id="68" w:name="_Toc82034962"/>
      <w:r w:rsidR="4C124E1D">
        <w:lastRenderedPageBreak/>
        <w:t>Roadmap for the CROF – Operator and Human Factors</w:t>
      </w:r>
      <w:bookmarkEnd w:id="68"/>
      <w:r w:rsidR="4C124E1D">
        <w:t xml:space="preserve"> </w:t>
      </w:r>
    </w:p>
    <w:p w14:paraId="313F77C3" w14:textId="66AA3919" w:rsidR="00570C8C" w:rsidRDefault="00E80CAC" w:rsidP="4C124E1D">
      <w:pPr>
        <w:keepNext/>
      </w:pPr>
      <w:r w:rsidRPr="00E80CAC">
        <w:rPr>
          <w:noProof/>
        </w:rPr>
        <w:drawing>
          <wp:inline distT="0" distB="0" distL="0" distR="0" wp14:anchorId="2B5D509F" wp14:editId="2C18EA8A">
            <wp:extent cx="8863330" cy="5136543"/>
            <wp:effectExtent l="0" t="0" r="0" b="6985"/>
            <wp:docPr id="780270488" name="Picture 780270488" descr="CROF operator human factors for the control room of the future roadmap showing the five phases of development from 2021 to 2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270488" name="Picture 780270488" descr="CROF operator human factors for the control room of the future roadmap showing the five phases of development from 2021 to 2030+"/>
                    <pic:cNvPicPr/>
                  </pic:nvPicPr>
                  <pic:blipFill>
                    <a:blip r:embed="rId59"/>
                    <a:stretch>
                      <a:fillRect/>
                    </a:stretch>
                  </pic:blipFill>
                  <pic:spPr>
                    <a:xfrm>
                      <a:off x="0" y="0"/>
                      <a:ext cx="8868883" cy="5139761"/>
                    </a:xfrm>
                    <a:prstGeom prst="rect">
                      <a:avLst/>
                    </a:prstGeom>
                  </pic:spPr>
                </pic:pic>
              </a:graphicData>
            </a:graphic>
          </wp:inline>
        </w:drawing>
      </w:r>
    </w:p>
    <w:p w14:paraId="1110BC40" w14:textId="3F85A339" w:rsidR="00570C8C" w:rsidRDefault="00570C8C" w:rsidP="0008589D">
      <w:pPr>
        <w:pStyle w:val="Caption"/>
      </w:pPr>
      <w:r>
        <w:t xml:space="preserve">Figure </w:t>
      </w:r>
      <w:r>
        <w:fldChar w:fldCharType="begin"/>
      </w:r>
      <w:r>
        <w:instrText>STYLEREF 1 \s</w:instrText>
      </w:r>
      <w:r>
        <w:fldChar w:fldCharType="separate"/>
      </w:r>
      <w:r w:rsidR="0068263C">
        <w:rPr>
          <w:noProof/>
        </w:rPr>
        <w:t>4</w:t>
      </w:r>
      <w:r>
        <w:fldChar w:fldCharType="end"/>
      </w:r>
      <w:r w:rsidR="00EF355F">
        <w:noBreakHyphen/>
      </w:r>
      <w:r>
        <w:fldChar w:fldCharType="begin"/>
      </w:r>
      <w:r>
        <w:instrText>SEQ Figure \* ARABIC \s 1</w:instrText>
      </w:r>
      <w:r>
        <w:fldChar w:fldCharType="separate"/>
      </w:r>
      <w:r w:rsidR="0068263C">
        <w:rPr>
          <w:noProof/>
        </w:rPr>
        <w:t>5</w:t>
      </w:r>
      <w:r>
        <w:fldChar w:fldCharType="end"/>
      </w:r>
      <w:r>
        <w:t xml:space="preserve"> </w:t>
      </w:r>
      <w:r w:rsidRPr="0004460A">
        <w:t xml:space="preserve">CROF Roadmap for </w:t>
      </w:r>
      <w:r>
        <w:t xml:space="preserve">Operator and Human Factors innovations </w:t>
      </w:r>
    </w:p>
    <w:p w14:paraId="56CEEE7E" w14:textId="356B5CC0" w:rsidR="00CB2CC8" w:rsidRDefault="00CB2CC8" w:rsidP="0008589D">
      <w:pPr>
        <w:pStyle w:val="Caption"/>
      </w:pPr>
      <w:r>
        <w:lastRenderedPageBreak/>
        <w:t xml:space="preserve">Table </w:t>
      </w:r>
      <w:r>
        <w:fldChar w:fldCharType="begin"/>
      </w:r>
      <w:r>
        <w:instrText>STYLEREF 1 \s</w:instrText>
      </w:r>
      <w:r>
        <w:fldChar w:fldCharType="separate"/>
      </w:r>
      <w:r w:rsidR="0068263C">
        <w:rPr>
          <w:noProof/>
        </w:rPr>
        <w:t>4</w:t>
      </w:r>
      <w:r>
        <w:fldChar w:fldCharType="end"/>
      </w:r>
      <w:r w:rsidR="009B0603">
        <w:noBreakHyphen/>
      </w:r>
      <w:r>
        <w:fldChar w:fldCharType="begin"/>
      </w:r>
      <w:r>
        <w:instrText>SEQ Table \* ARABIC \s 1</w:instrText>
      </w:r>
      <w:r>
        <w:fldChar w:fldCharType="separate"/>
      </w:r>
      <w:r w:rsidR="0068263C">
        <w:rPr>
          <w:noProof/>
        </w:rPr>
        <w:t>5</w:t>
      </w:r>
      <w:r>
        <w:fldChar w:fldCharType="end"/>
      </w:r>
      <w:r>
        <w:t xml:space="preserve"> </w:t>
      </w:r>
      <w:r w:rsidRPr="000E08A4">
        <w:t xml:space="preserve">CROF </w:t>
      </w:r>
      <w:r>
        <w:t>Roadmap identified issues for Data Models and Streaming</w:t>
      </w:r>
    </w:p>
    <w:tbl>
      <w:tblPr>
        <w:tblStyle w:val="GridTable5Dark-Accent2"/>
        <w:tblW w:w="0" w:type="auto"/>
        <w:tblLook w:val="0480" w:firstRow="0" w:lastRow="0" w:firstColumn="1" w:lastColumn="0" w:noHBand="0" w:noVBand="1"/>
      </w:tblPr>
      <w:tblGrid>
        <w:gridCol w:w="2238"/>
        <w:gridCol w:w="11710"/>
      </w:tblGrid>
      <w:tr w:rsidR="00CB2CC8" w14:paraId="3D544D18"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BA0392E" w14:textId="77777777" w:rsidR="00CB2CC8" w:rsidRPr="00170302" w:rsidRDefault="00CB2CC8" w:rsidP="004B25D2">
            <w:pPr>
              <w:jc w:val="both"/>
              <w:rPr>
                <w:b w:val="0"/>
                <w:bCs w:val="0"/>
                <w:i/>
                <w:iCs/>
              </w:rPr>
            </w:pPr>
            <w:r>
              <w:br w:type="page"/>
            </w:r>
            <w:r w:rsidRPr="00170302">
              <w:rPr>
                <w:i/>
                <w:iCs/>
              </w:rPr>
              <w:t>Research Opportunit</w:t>
            </w:r>
            <w:r>
              <w:rPr>
                <w:i/>
                <w:iCs/>
              </w:rPr>
              <w:t>ies</w:t>
            </w:r>
          </w:p>
          <w:p w14:paraId="2CBE78A6" w14:textId="77777777" w:rsidR="00CB2CC8" w:rsidRDefault="00CB2CC8" w:rsidP="004B25D2">
            <w:pPr>
              <w:jc w:val="both"/>
              <w:rPr>
                <w:i/>
                <w:iCs/>
              </w:rPr>
            </w:pPr>
          </w:p>
          <w:p w14:paraId="2227311A" w14:textId="77777777" w:rsidR="00CB2CC8" w:rsidRDefault="00CB2CC8" w:rsidP="004B25D2">
            <w:pPr>
              <w:jc w:val="both"/>
              <w:rPr>
                <w:i/>
                <w:iCs/>
              </w:rPr>
            </w:pPr>
          </w:p>
          <w:p w14:paraId="54938025" w14:textId="77777777" w:rsidR="00CB2CC8" w:rsidRPr="00FB5FF5" w:rsidRDefault="00CB2CC8" w:rsidP="004B25D2">
            <w:pPr>
              <w:jc w:val="both"/>
              <w:rPr>
                <w:i/>
                <w:iCs/>
              </w:rPr>
            </w:pPr>
          </w:p>
        </w:tc>
        <w:tc>
          <w:tcPr>
            <w:tcW w:w="0" w:type="auto"/>
          </w:tcPr>
          <w:p w14:paraId="07978348" w14:textId="77777777" w:rsidR="00CB2CC8" w:rsidRDefault="00CB2CC8" w:rsidP="00CB2CC8">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Working with AEMO and TNSPs to develop standardised certification for system operators and engineers</w:t>
            </w:r>
          </w:p>
          <w:p w14:paraId="42BAC457" w14:textId="77777777" w:rsidR="00CB2CC8" w:rsidRDefault="00CB2CC8" w:rsidP="00CB2CC8">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New enhancements and developments in operator simulators to incorporate, RES, HVDC, SPS, dynamic response and protection </w:t>
            </w:r>
          </w:p>
          <w:p w14:paraId="7A6E8188" w14:textId="7F86521A" w:rsidR="00CB2CC8" w:rsidRDefault="00CB2CC8" w:rsidP="00CB2CC8">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Development of plans, </w:t>
            </w:r>
            <w:r w:rsidR="00610667">
              <w:rPr>
                <w:i/>
                <w:iCs/>
              </w:rPr>
              <w:t>technology,</w:t>
            </w:r>
            <w:r>
              <w:rPr>
                <w:i/>
                <w:iCs/>
              </w:rPr>
              <w:t xml:space="preserve"> and procedures for multi domain training, multi scenario training exercises between electricity gas, distribution, generation, water, suppliers, government for business continuity, cyber and major incidents. </w:t>
            </w:r>
          </w:p>
          <w:p w14:paraId="4FFA2A8E" w14:textId="6B47450D" w:rsidR="00CB2CC8" w:rsidRDefault="00CB2CC8" w:rsidP="00CB2CC8">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Development of structured </w:t>
            </w:r>
            <w:r w:rsidR="00610667">
              <w:rPr>
                <w:i/>
                <w:iCs/>
              </w:rPr>
              <w:t>decision-making</w:t>
            </w:r>
            <w:r>
              <w:rPr>
                <w:i/>
                <w:iCs/>
              </w:rPr>
              <w:t xml:space="preserve"> techniques for system operations. </w:t>
            </w:r>
          </w:p>
          <w:p w14:paraId="267EB004" w14:textId="7F06DFF4" w:rsidR="00CB2CC8" w:rsidRDefault="00CB2CC8" w:rsidP="00CB2CC8">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Uncertainty in decision making and risk-based operations. Operator out-of-the-loop and fatigue mitigation training, aligned with aviation, military industries </w:t>
            </w:r>
          </w:p>
          <w:p w14:paraId="10BEC6CD" w14:textId="76AAC3E1" w:rsidR="009D0DCE" w:rsidRDefault="009D0DCE" w:rsidP="00CB2CC8">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Reinforcement learning / machine learning developments with simulator for the control room digital assistant. </w:t>
            </w:r>
            <w:r w:rsidR="00E80CAC">
              <w:rPr>
                <w:i/>
                <w:iCs/>
              </w:rPr>
              <w:t xml:space="preserve">This tool should act to take the output of the control centre tools and synthesize the most appropriate information </w:t>
            </w:r>
            <w:r w:rsidR="00610667">
              <w:rPr>
                <w:i/>
                <w:iCs/>
              </w:rPr>
              <w:t>for</w:t>
            </w:r>
            <w:r w:rsidR="00E80CAC">
              <w:rPr>
                <w:i/>
                <w:iCs/>
              </w:rPr>
              <w:t xml:space="preserve"> the operator based on optimisation. </w:t>
            </w:r>
          </w:p>
          <w:p w14:paraId="48C0491B" w14:textId="36AC72D9" w:rsidR="00CB2CC8" w:rsidRDefault="009D0DCE" w:rsidP="00CB2CC8">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N</w:t>
            </w:r>
            <w:r w:rsidR="00CB2CC8">
              <w:rPr>
                <w:i/>
                <w:iCs/>
              </w:rPr>
              <w:t>atural language processing interaction between humans and tools in control room</w:t>
            </w:r>
          </w:p>
          <w:p w14:paraId="46EE85A6" w14:textId="77777777" w:rsidR="00CB2CC8" w:rsidRDefault="00CB2CC8" w:rsidP="00CB2CC8">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Automated control of systems and digital assistant interactions </w:t>
            </w:r>
          </w:p>
          <w:p w14:paraId="0D1BF6B6" w14:textId="77777777" w:rsidR="00CB2CC8" w:rsidRDefault="00CB2CC8" w:rsidP="00CB2CC8">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Techniques for visualisation of the vast quantities of DER on the system. Streamlining of data sources into useable decision support materials.</w:t>
            </w:r>
          </w:p>
          <w:p w14:paraId="36BF0601" w14:textId="2FEE6F45" w:rsidR="00CB2CC8" w:rsidRPr="00923BF8" w:rsidRDefault="4C124E1D" w:rsidP="4C124E1D">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sidRPr="4C124E1D">
              <w:rPr>
                <w:i/>
                <w:iCs/>
              </w:rPr>
              <w:t>Integration and reliability of automation in real time control including reclosing, SPS, RAS and WAMPAC.</w:t>
            </w:r>
          </w:p>
          <w:p w14:paraId="076DA8B1" w14:textId="77777777" w:rsidR="00E80CAC" w:rsidRDefault="4C124E1D" w:rsidP="4C124E1D">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sidRPr="4C124E1D">
              <w:rPr>
                <w:i/>
                <w:iCs/>
              </w:rPr>
              <w:t>Mental workload monitoring for operators, to assess situational awareness and cognitive workload.</w:t>
            </w:r>
          </w:p>
          <w:p w14:paraId="740D4D1D" w14:textId="23417926" w:rsidR="00CB2CC8" w:rsidRPr="00923BF8" w:rsidRDefault="00E80CAC" w:rsidP="4C124E1D">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Incorporation of SPS, remote control, RAS, WAMPAC into all control center tools.</w:t>
            </w:r>
            <w:r w:rsidR="4C124E1D" w:rsidRPr="4C124E1D">
              <w:rPr>
                <w:i/>
                <w:iCs/>
              </w:rPr>
              <w:t xml:space="preserve"> </w:t>
            </w:r>
          </w:p>
        </w:tc>
      </w:tr>
      <w:tr w:rsidR="00CB2CC8" w14:paraId="38094D09"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661E596C" w14:textId="77777777" w:rsidR="00CB2CC8" w:rsidRDefault="00CB2CC8" w:rsidP="004B25D2">
            <w:pPr>
              <w:jc w:val="both"/>
              <w:rPr>
                <w:b w:val="0"/>
                <w:bCs w:val="0"/>
                <w:i/>
                <w:iCs/>
              </w:rPr>
            </w:pPr>
            <w:r>
              <w:rPr>
                <w:i/>
                <w:iCs/>
              </w:rPr>
              <w:t>Research Resources</w:t>
            </w:r>
          </w:p>
        </w:tc>
        <w:tc>
          <w:tcPr>
            <w:tcW w:w="0" w:type="auto"/>
          </w:tcPr>
          <w:p w14:paraId="7BACDFDF" w14:textId="72A449D8" w:rsidR="00CB2CC8" w:rsidRDefault="00CB2CC8" w:rsidP="00CB2CC8">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Design of hardware is resource intensive including hardware on the system such as devices for SPS, reclosing, voice activation and training simulators. </w:t>
            </w:r>
          </w:p>
          <w:p w14:paraId="3124FA55" w14:textId="043D8178" w:rsidR="00CB2CC8"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 xml:space="preserve">Decision support and human factors innovations will require human resources within research institutions and SMEs and operators within the system operators and AEMO, so extensive interactions will be required. </w:t>
            </w:r>
          </w:p>
          <w:p w14:paraId="19C51026" w14:textId="2BBFC1CF" w:rsidR="00CB2CC8" w:rsidRPr="00897586" w:rsidRDefault="009D0DCE"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Digital assistant development </w:t>
            </w:r>
            <w:r w:rsidR="4C124E1D" w:rsidRPr="4C124E1D">
              <w:rPr>
                <w:i/>
                <w:iCs/>
              </w:rPr>
              <w:t xml:space="preserve">will require high performance computing and AI/ML </w:t>
            </w:r>
            <w:r w:rsidRPr="4C124E1D">
              <w:rPr>
                <w:i/>
                <w:iCs/>
              </w:rPr>
              <w:t>algorithm</w:t>
            </w:r>
            <w:r w:rsidR="4C124E1D" w:rsidRPr="4C124E1D">
              <w:rPr>
                <w:i/>
                <w:iCs/>
              </w:rPr>
              <w:t xml:space="preserve"> development and the development of a language dictionary for electricity. </w:t>
            </w:r>
          </w:p>
        </w:tc>
      </w:tr>
      <w:tr w:rsidR="00CB2CC8" w14:paraId="171DAD3E"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7DD13D5" w14:textId="77777777" w:rsidR="00CB2CC8" w:rsidRDefault="00CB2CC8" w:rsidP="004B25D2">
            <w:pPr>
              <w:jc w:val="both"/>
              <w:rPr>
                <w:b w:val="0"/>
                <w:bCs w:val="0"/>
                <w:i/>
                <w:iCs/>
              </w:rPr>
            </w:pPr>
            <w:r>
              <w:rPr>
                <w:i/>
                <w:iCs/>
              </w:rPr>
              <w:t>Key Stakeholders</w:t>
            </w:r>
          </w:p>
        </w:tc>
        <w:tc>
          <w:tcPr>
            <w:tcW w:w="0" w:type="auto"/>
          </w:tcPr>
          <w:p w14:paraId="574EA9BF" w14:textId="0ED77A3A" w:rsidR="00CB2CC8" w:rsidRDefault="4C124E1D" w:rsidP="4C124E1D">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sidRPr="4C124E1D">
              <w:rPr>
                <w:i/>
                <w:iCs/>
              </w:rPr>
              <w:t>Australian TNSPS, DNSPs, AEMO especially their system operators and managers</w:t>
            </w:r>
          </w:p>
          <w:p w14:paraId="56737673" w14:textId="05247CA7" w:rsidR="00CB2CC8" w:rsidRDefault="4C124E1D" w:rsidP="4C124E1D">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sidRPr="4C124E1D">
              <w:rPr>
                <w:i/>
                <w:iCs/>
              </w:rPr>
              <w:t>Regulator or government agencies for training simulation exercises and research on scenario planning</w:t>
            </w:r>
          </w:p>
          <w:p w14:paraId="23F2027F" w14:textId="4C63E5AB" w:rsidR="4C124E1D" w:rsidRDefault="4C124E1D" w:rsidP="4C124E1D">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sidRPr="4C124E1D">
              <w:rPr>
                <w:i/>
                <w:iCs/>
              </w:rPr>
              <w:t xml:space="preserve">Power system hardware device (intelligent electronic devices) manufacturers and designers. </w:t>
            </w:r>
          </w:p>
          <w:p w14:paraId="24B4911B" w14:textId="767AFCDC" w:rsidR="4C124E1D" w:rsidRDefault="4C124E1D" w:rsidP="4C124E1D">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sidRPr="4C124E1D">
              <w:rPr>
                <w:i/>
                <w:iCs/>
              </w:rPr>
              <w:t xml:space="preserve">AI/ML scientists </w:t>
            </w:r>
          </w:p>
          <w:p w14:paraId="26940201" w14:textId="18FD5637" w:rsidR="00CB2CC8" w:rsidRPr="00897586" w:rsidRDefault="4C124E1D" w:rsidP="4C124E1D">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sidRPr="4C124E1D">
              <w:rPr>
                <w:i/>
                <w:iCs/>
              </w:rPr>
              <w:t xml:space="preserve">Human factors specialists </w:t>
            </w:r>
          </w:p>
        </w:tc>
      </w:tr>
      <w:tr w:rsidR="00CB2CC8" w14:paraId="1E6224FB" w14:textId="77777777" w:rsidTr="00E80CAC">
        <w:trPr>
          <w:trHeight w:val="4243"/>
        </w:trPr>
        <w:tc>
          <w:tcPr>
            <w:cnfStyle w:val="001000000000" w:firstRow="0" w:lastRow="0" w:firstColumn="1" w:lastColumn="0" w:oddVBand="0" w:evenVBand="0" w:oddHBand="0" w:evenHBand="0" w:firstRowFirstColumn="0" w:firstRowLastColumn="0" w:lastRowFirstColumn="0" w:lastRowLastColumn="0"/>
            <w:tcW w:w="0" w:type="auto"/>
          </w:tcPr>
          <w:p w14:paraId="688BE4EF" w14:textId="77777777" w:rsidR="00CB2CC8" w:rsidRPr="00170302" w:rsidRDefault="00CB2CC8" w:rsidP="004B25D2">
            <w:pPr>
              <w:jc w:val="both"/>
              <w:rPr>
                <w:b w:val="0"/>
                <w:bCs w:val="0"/>
                <w:i/>
                <w:iCs/>
              </w:rPr>
            </w:pPr>
            <w:r>
              <w:rPr>
                <w:i/>
                <w:iCs/>
              </w:rPr>
              <w:lastRenderedPageBreak/>
              <w:t xml:space="preserve">Research </w:t>
            </w:r>
            <w:r w:rsidRPr="00170302">
              <w:rPr>
                <w:i/>
                <w:iCs/>
              </w:rPr>
              <w:t xml:space="preserve">Specialists </w:t>
            </w:r>
          </w:p>
          <w:p w14:paraId="59DA949E" w14:textId="77777777" w:rsidR="00CB2CC8" w:rsidRPr="00170302" w:rsidRDefault="00CB2CC8" w:rsidP="004B25D2">
            <w:pPr>
              <w:jc w:val="both"/>
              <w:rPr>
                <w:b w:val="0"/>
                <w:bCs w:val="0"/>
                <w:i/>
                <w:iCs/>
              </w:rPr>
            </w:pPr>
          </w:p>
        </w:tc>
        <w:tc>
          <w:tcPr>
            <w:tcW w:w="0" w:type="auto"/>
          </w:tcPr>
          <w:p w14:paraId="77BD971D" w14:textId="39922D3E" w:rsidR="00CB2CC8"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sidRPr="4C124E1D">
              <w:rPr>
                <w:i/>
                <w:iCs/>
              </w:rPr>
              <w:t>EPRI (Europe)</w:t>
            </w:r>
          </w:p>
          <w:p w14:paraId="773C7C1C" w14:textId="2704DC61" w:rsidR="00CB2CC8" w:rsidRDefault="4C124E1D" w:rsidP="4C124E1D">
            <w:pPr>
              <w:pStyle w:val="ListParagraph"/>
              <w:numPr>
                <w:ilvl w:val="0"/>
                <w:numId w:val="25"/>
              </w:numPr>
              <w:ind w:left="360"/>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sidRPr="4C124E1D">
              <w:rPr>
                <w:i/>
                <w:iCs/>
              </w:rPr>
              <w:t>Center for Human Factors Socio-Technical Systems. University Sunshine Coast (Australia)</w:t>
            </w:r>
          </w:p>
          <w:p w14:paraId="55F481D4" w14:textId="5082313A" w:rsidR="00CB2CC8" w:rsidRDefault="4C124E1D" w:rsidP="4C124E1D">
            <w:pPr>
              <w:pStyle w:val="ListParagraph"/>
              <w:numPr>
                <w:ilvl w:val="0"/>
                <w:numId w:val="25"/>
              </w:numPr>
              <w:ind w:left="360"/>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sidRPr="4C124E1D">
              <w:rPr>
                <w:i/>
                <w:iCs/>
              </w:rPr>
              <w:t>Centre for Cognitive Work and Safety Analysis, Defence Science &amp; Technology Organisation (Australia)</w:t>
            </w:r>
          </w:p>
          <w:p w14:paraId="288B2905" w14:textId="78B727CC" w:rsidR="00CB2CC8" w:rsidRDefault="4C124E1D" w:rsidP="4C124E1D">
            <w:pPr>
              <w:pStyle w:val="ListParagraph"/>
              <w:numPr>
                <w:ilvl w:val="0"/>
                <w:numId w:val="25"/>
              </w:numPr>
              <w:ind w:left="360"/>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sidRPr="4C124E1D">
              <w:rPr>
                <w:i/>
                <w:iCs/>
              </w:rPr>
              <w:t>Center for Cognitive Science Macquarie University (Australia)</w:t>
            </w:r>
          </w:p>
          <w:p w14:paraId="0A4018CF" w14:textId="2DC3F5A5" w:rsidR="00CB2CC8" w:rsidRDefault="4C124E1D" w:rsidP="4C124E1D">
            <w:pPr>
              <w:pStyle w:val="ListParagraph"/>
              <w:numPr>
                <w:ilvl w:val="0"/>
                <w:numId w:val="25"/>
              </w:numPr>
              <w:ind w:left="360"/>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sidRPr="4C124E1D">
              <w:rPr>
                <w:i/>
                <w:iCs/>
              </w:rPr>
              <w:t>Cognitive Edge / Dave Snowden (Global)</w:t>
            </w:r>
          </w:p>
          <w:p w14:paraId="6821A9B1" w14:textId="02A1914A" w:rsidR="00CB2CC8" w:rsidRDefault="4C124E1D" w:rsidP="4C124E1D">
            <w:pPr>
              <w:pStyle w:val="ListParagraph"/>
              <w:numPr>
                <w:ilvl w:val="0"/>
                <w:numId w:val="25"/>
              </w:numPr>
              <w:ind w:left="360"/>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sidRPr="4C124E1D">
              <w:rPr>
                <w:i/>
                <w:iCs/>
              </w:rPr>
              <w:t>Shadow Box Training / Gary Klein (USA)</w:t>
            </w:r>
          </w:p>
          <w:p w14:paraId="3ACCB91A" w14:textId="55E31BE1" w:rsidR="00CB2CC8" w:rsidRDefault="4C124E1D" w:rsidP="4C124E1D">
            <w:pPr>
              <w:pStyle w:val="ListParagraph"/>
              <w:numPr>
                <w:ilvl w:val="0"/>
                <w:numId w:val="25"/>
              </w:numPr>
              <w:ind w:left="360"/>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sidRPr="4C124E1D">
              <w:rPr>
                <w:i/>
                <w:iCs/>
              </w:rPr>
              <w:t>Smart Grid Center - Texas A&amp;M University (USA)</w:t>
            </w:r>
          </w:p>
          <w:p w14:paraId="568FB2CB" w14:textId="77777777" w:rsidR="00CB2CC8" w:rsidRDefault="4C124E1D" w:rsidP="4C124E1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Queensland AI Hub (Australia)</w:t>
            </w:r>
          </w:p>
          <w:p w14:paraId="61CAEDEF" w14:textId="23C97410" w:rsidR="009D0DCE" w:rsidRDefault="009D0DCE" w:rsidP="009D0DCE">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Pr>
                <w:i/>
                <w:iCs/>
              </w:rPr>
              <w:t>RTE International (France)</w:t>
            </w:r>
          </w:p>
          <w:p w14:paraId="0276429D" w14:textId="21F5128F" w:rsidR="009D0DCE" w:rsidRDefault="009D0DCE" w:rsidP="009D0DCE">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Pacific </w:t>
            </w:r>
            <w:proofErr w:type="gramStart"/>
            <w:r>
              <w:rPr>
                <w:i/>
                <w:iCs/>
              </w:rPr>
              <w:t>North West</w:t>
            </w:r>
            <w:proofErr w:type="gramEnd"/>
            <w:r>
              <w:rPr>
                <w:i/>
                <w:iCs/>
              </w:rPr>
              <w:t xml:space="preserve"> National Lab (USA)</w:t>
            </w:r>
          </w:p>
          <w:p w14:paraId="51D5A954" w14:textId="4B2BCCA9" w:rsidR="009D0DCE" w:rsidRDefault="009D0DCE" w:rsidP="009D0DCE">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Pr>
                <w:i/>
                <w:iCs/>
              </w:rPr>
              <w:t>TU Delft (Netherlands)</w:t>
            </w:r>
          </w:p>
          <w:p w14:paraId="6A573E5E" w14:textId="1772068F" w:rsidR="002D53E9" w:rsidRDefault="002D53E9" w:rsidP="009D0DCE">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Pr>
                <w:i/>
                <w:iCs/>
              </w:rPr>
              <w:t>University College London (UK)</w:t>
            </w:r>
          </w:p>
          <w:p w14:paraId="0C7258B8" w14:textId="5E52C371" w:rsidR="002D53E9" w:rsidRDefault="002D53E9" w:rsidP="009D0DCE">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Pr>
                <w:i/>
                <w:iCs/>
              </w:rPr>
              <w:t>Fraunhofer (Germany)</w:t>
            </w:r>
          </w:p>
          <w:p w14:paraId="4116E202" w14:textId="77777777" w:rsidR="009D0DCE" w:rsidRDefault="009D0DCE" w:rsidP="009D0DCE">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Pr>
                <w:i/>
                <w:iCs/>
              </w:rPr>
              <w:t>Baidu (China)</w:t>
            </w:r>
          </w:p>
          <w:p w14:paraId="25E94E0E" w14:textId="5EEF34F9" w:rsidR="009D0DCE" w:rsidRDefault="009D0DCE" w:rsidP="009D0DCE">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Pr>
                <w:i/>
                <w:iCs/>
              </w:rPr>
              <w:t>KAIST (</w:t>
            </w:r>
            <w:r w:rsidR="00E80CAC">
              <w:rPr>
                <w:i/>
                <w:iCs/>
              </w:rPr>
              <w:t xml:space="preserve">South </w:t>
            </w:r>
            <w:r>
              <w:rPr>
                <w:i/>
                <w:iCs/>
              </w:rPr>
              <w:t>Korea)</w:t>
            </w:r>
          </w:p>
          <w:p w14:paraId="4CC0E01A" w14:textId="1A5757A1" w:rsidR="009D0DCE" w:rsidRPr="009D0DCE" w:rsidRDefault="009D0DCE" w:rsidP="009D0DCE">
            <w:pPr>
              <w:pStyle w:val="ListParagraph"/>
              <w:numPr>
                <w:ilvl w:val="0"/>
                <w:numId w:val="25"/>
              </w:numPr>
              <w:spacing w:after="160" w:line="259" w:lineRule="auto"/>
              <w:ind w:left="413"/>
              <w:jc w:val="both"/>
              <w:cnfStyle w:val="000000000000" w:firstRow="0" w:lastRow="0" w:firstColumn="0" w:lastColumn="0" w:oddVBand="0" w:evenVBand="0" w:oddHBand="0" w:evenHBand="0" w:firstRowFirstColumn="0" w:firstRowLastColumn="0" w:lastRowFirstColumn="0" w:lastRowLastColumn="0"/>
              <w:rPr>
                <w:i/>
                <w:iCs/>
              </w:rPr>
            </w:pPr>
            <w:r>
              <w:rPr>
                <w:i/>
                <w:iCs/>
              </w:rPr>
              <w:t>State Grid of (China)</w:t>
            </w:r>
          </w:p>
        </w:tc>
      </w:tr>
      <w:tr w:rsidR="00CB2CC8" w14:paraId="3DCB9B8D"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6317B5D" w14:textId="77777777" w:rsidR="00CB2CC8" w:rsidRPr="00897586" w:rsidRDefault="00CB2CC8" w:rsidP="004B25D2">
            <w:pPr>
              <w:jc w:val="both"/>
              <w:rPr>
                <w:b w:val="0"/>
                <w:bCs w:val="0"/>
                <w:i/>
                <w:iCs/>
              </w:rPr>
            </w:pPr>
            <w:r w:rsidRPr="00897586">
              <w:rPr>
                <w:i/>
                <w:iCs/>
              </w:rPr>
              <w:t>Risks</w:t>
            </w:r>
          </w:p>
          <w:p w14:paraId="235671E2" w14:textId="77777777" w:rsidR="00CB2CC8" w:rsidRPr="00170302" w:rsidRDefault="00CB2CC8" w:rsidP="4C124E1D">
            <w:pPr>
              <w:spacing w:line="259" w:lineRule="auto"/>
              <w:rPr>
                <w:b w:val="0"/>
                <w:bCs w:val="0"/>
                <w:i/>
                <w:iCs/>
              </w:rPr>
            </w:pPr>
          </w:p>
        </w:tc>
        <w:tc>
          <w:tcPr>
            <w:tcW w:w="0" w:type="auto"/>
          </w:tcPr>
          <w:p w14:paraId="4F26607A" w14:textId="78B0C63F" w:rsidR="00CB2CC8" w:rsidRPr="00223163" w:rsidRDefault="4C124E1D" w:rsidP="4C124E1D">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rFonts w:eastAsiaTheme="minorEastAsia"/>
                <w:i/>
                <w:iCs/>
              </w:rPr>
            </w:pPr>
            <w:r w:rsidRPr="4C124E1D">
              <w:rPr>
                <w:i/>
                <w:iCs/>
              </w:rPr>
              <w:t>Significant risks to the system posed by inadequate situational awareness, deficient decision support and cognitive overloads but measurement of this is difficult to quantify and poses questions as to how it should be mitigated</w:t>
            </w:r>
          </w:p>
          <w:p w14:paraId="0B264B84" w14:textId="256624FD" w:rsidR="00CB2CC8" w:rsidRPr="002D53E9" w:rsidRDefault="4C124E1D" w:rsidP="4C124E1D">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rFonts w:eastAsiaTheme="minorEastAsia"/>
                <w:i/>
                <w:iCs/>
              </w:rPr>
            </w:pPr>
            <w:r w:rsidRPr="4C124E1D">
              <w:rPr>
                <w:i/>
                <w:iCs/>
              </w:rPr>
              <w:t xml:space="preserve">There are </w:t>
            </w:r>
            <w:r w:rsidR="00610667" w:rsidRPr="4C124E1D">
              <w:rPr>
                <w:i/>
                <w:iCs/>
              </w:rPr>
              <w:t>several</w:t>
            </w:r>
            <w:r w:rsidRPr="4C124E1D">
              <w:rPr>
                <w:i/>
                <w:iCs/>
              </w:rPr>
              <w:t xml:space="preserve"> conflicting techniques, ideas, methodologies for human factors innovations in high reliability organisations. There is a risk that honing one technique may limit examination of other </w:t>
            </w:r>
            <w:r w:rsidR="0008589D" w:rsidRPr="4C124E1D">
              <w:rPr>
                <w:i/>
                <w:iCs/>
              </w:rPr>
              <w:t>techniques</w:t>
            </w:r>
            <w:r w:rsidRPr="4C124E1D">
              <w:rPr>
                <w:i/>
                <w:iCs/>
              </w:rPr>
              <w:t xml:space="preserve">. </w:t>
            </w:r>
          </w:p>
          <w:p w14:paraId="53E9721D" w14:textId="38082E0F" w:rsidR="002D53E9" w:rsidRPr="00223163" w:rsidRDefault="002D53E9" w:rsidP="4C124E1D">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rFonts w:eastAsiaTheme="minorEastAsia"/>
                <w:i/>
                <w:iCs/>
              </w:rPr>
            </w:pPr>
            <w:r>
              <w:rPr>
                <w:rFonts w:eastAsiaTheme="minorEastAsia"/>
                <w:i/>
                <w:iCs/>
              </w:rPr>
              <w:t xml:space="preserve">Development of AI/ML/RL methods for real time operations poses inherent AI safety and ethical risks. These should be mitigated during design phases and have constant assessment and feedback of risks. </w:t>
            </w:r>
          </w:p>
        </w:tc>
      </w:tr>
      <w:tr w:rsidR="00CB2CC8" w14:paraId="72905816"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471B41F8" w14:textId="77777777" w:rsidR="00CB2CC8" w:rsidRPr="00897586" w:rsidRDefault="00CB2CC8" w:rsidP="004B25D2">
            <w:pPr>
              <w:jc w:val="both"/>
              <w:rPr>
                <w:b w:val="0"/>
                <w:bCs w:val="0"/>
                <w:i/>
                <w:iCs/>
              </w:rPr>
            </w:pPr>
            <w:r>
              <w:rPr>
                <w:i/>
                <w:iCs/>
              </w:rPr>
              <w:t>Links with other GPST Roadmaps</w:t>
            </w:r>
          </w:p>
        </w:tc>
        <w:tc>
          <w:tcPr>
            <w:tcW w:w="0" w:type="auto"/>
          </w:tcPr>
          <w:p w14:paraId="6C8B795C" w14:textId="77777777" w:rsidR="009D6F6E" w:rsidRDefault="009D6F6E" w:rsidP="009D6F6E">
            <w:pPr>
              <w:pStyle w:val="ListParagraph"/>
              <w:numPr>
                <w:ilvl w:val="0"/>
                <w:numId w:val="23"/>
              </w:numPr>
              <w:ind w:left="395" w:hanging="395"/>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 xml:space="preserve">Power </w:t>
            </w:r>
            <w:r>
              <w:rPr>
                <w:i/>
                <w:iCs/>
              </w:rPr>
              <w:t>S</w:t>
            </w:r>
            <w:r w:rsidRPr="4C124E1D">
              <w:rPr>
                <w:i/>
                <w:iCs/>
              </w:rPr>
              <w:t xml:space="preserve">ystems </w:t>
            </w:r>
            <w:r>
              <w:rPr>
                <w:i/>
                <w:iCs/>
              </w:rPr>
              <w:t>A</w:t>
            </w:r>
            <w:r w:rsidRPr="4C124E1D">
              <w:rPr>
                <w:i/>
                <w:iCs/>
              </w:rPr>
              <w:t xml:space="preserve">rchitecture </w:t>
            </w:r>
            <w:r>
              <w:rPr>
                <w:i/>
                <w:iCs/>
              </w:rPr>
              <w:t>(</w:t>
            </w:r>
            <w:r w:rsidRPr="4C124E1D">
              <w:rPr>
                <w:i/>
                <w:iCs/>
              </w:rPr>
              <w:t>Topic 7</w:t>
            </w:r>
            <w:r>
              <w:rPr>
                <w:i/>
                <w:iCs/>
              </w:rPr>
              <w:t>)</w:t>
            </w:r>
          </w:p>
          <w:p w14:paraId="5C2AD73E" w14:textId="633CAF9D" w:rsidR="00CB2CC8" w:rsidRDefault="00CB2CC8" w:rsidP="4C124E1D">
            <w:pPr>
              <w:pStyle w:val="ListParagraph"/>
              <w:ind w:left="0"/>
              <w:jc w:val="both"/>
              <w:cnfStyle w:val="000000000000" w:firstRow="0" w:lastRow="0" w:firstColumn="0" w:lastColumn="0" w:oddVBand="0" w:evenVBand="0" w:oddHBand="0" w:evenHBand="0" w:firstRowFirstColumn="0" w:firstRowLastColumn="0" w:lastRowFirstColumn="0" w:lastRowLastColumn="0"/>
              <w:rPr>
                <w:i/>
                <w:iCs/>
              </w:rPr>
            </w:pPr>
          </w:p>
        </w:tc>
      </w:tr>
    </w:tbl>
    <w:p w14:paraId="351E8AC8" w14:textId="408F15A1" w:rsidR="4C124E1D" w:rsidRDefault="4C124E1D" w:rsidP="4C124E1D"/>
    <w:p w14:paraId="25D8E634" w14:textId="07FC2935" w:rsidR="4C124E1D" w:rsidRDefault="4C124E1D" w:rsidP="4C124E1D"/>
    <w:p w14:paraId="633D7B33" w14:textId="1334704F" w:rsidR="00E425F9" w:rsidRDefault="00E425F9" w:rsidP="004B25D2">
      <w:pPr>
        <w:pStyle w:val="Heading2"/>
      </w:pPr>
      <w:bookmarkStart w:id="69" w:name="_Toc82034963"/>
      <w:r>
        <w:lastRenderedPageBreak/>
        <w:t xml:space="preserve">Roadmap for the CROF – </w:t>
      </w:r>
      <w:r w:rsidR="00CB2CC8">
        <w:t>Buildings, Facilities and Hardware</w:t>
      </w:r>
      <w:bookmarkEnd w:id="69"/>
      <w:r>
        <w:t xml:space="preserve"> </w:t>
      </w:r>
    </w:p>
    <w:p w14:paraId="48AC4DA9" w14:textId="2F768F2E" w:rsidR="00E425F9" w:rsidRDefault="00E80CAC" w:rsidP="00E425F9">
      <w:pPr>
        <w:keepNext/>
      </w:pPr>
      <w:r w:rsidRPr="00E80CAC">
        <w:rPr>
          <w:noProof/>
        </w:rPr>
        <w:drawing>
          <wp:inline distT="0" distB="0" distL="0" distR="0" wp14:anchorId="725FA9D4" wp14:editId="01B98F6B">
            <wp:extent cx="8863330" cy="5184251"/>
            <wp:effectExtent l="0" t="0" r="0" b="0"/>
            <wp:docPr id="780270489" name="Picture 780270489" descr="CROF Buildings and Facilities and hardware  for the control room of the future roadmap showing the five phases of development from 2021 to 2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0270489" name="Picture 780270489" descr="CROF Buildings and Facilities and hardware  for the control room of the future roadmap showing the five phases of development from 2021 to 2030+"/>
                    <pic:cNvPicPr/>
                  </pic:nvPicPr>
                  <pic:blipFill>
                    <a:blip r:embed="rId60"/>
                    <a:stretch>
                      <a:fillRect/>
                    </a:stretch>
                  </pic:blipFill>
                  <pic:spPr>
                    <a:xfrm>
                      <a:off x="0" y="0"/>
                      <a:ext cx="8870367" cy="5188367"/>
                    </a:xfrm>
                    <a:prstGeom prst="rect">
                      <a:avLst/>
                    </a:prstGeom>
                  </pic:spPr>
                </pic:pic>
              </a:graphicData>
            </a:graphic>
          </wp:inline>
        </w:drawing>
      </w:r>
    </w:p>
    <w:p w14:paraId="152C2915" w14:textId="6785C0EB" w:rsidR="00E425F9" w:rsidRPr="007E7E62" w:rsidRDefault="00E425F9" w:rsidP="0008589D">
      <w:pPr>
        <w:pStyle w:val="Caption"/>
      </w:pPr>
      <w:r>
        <w:t xml:space="preserve">Figure </w:t>
      </w:r>
      <w:r>
        <w:fldChar w:fldCharType="begin"/>
      </w:r>
      <w:r>
        <w:instrText>STYLEREF 1 \s</w:instrText>
      </w:r>
      <w:r>
        <w:fldChar w:fldCharType="separate"/>
      </w:r>
      <w:r w:rsidR="0068263C">
        <w:rPr>
          <w:noProof/>
        </w:rPr>
        <w:t>4</w:t>
      </w:r>
      <w:r>
        <w:fldChar w:fldCharType="end"/>
      </w:r>
      <w:r w:rsidR="00EF355F">
        <w:noBreakHyphen/>
      </w:r>
      <w:r>
        <w:fldChar w:fldCharType="begin"/>
      </w:r>
      <w:r>
        <w:instrText>SEQ Figure \* ARABIC \s 1</w:instrText>
      </w:r>
      <w:r>
        <w:fldChar w:fldCharType="separate"/>
      </w:r>
      <w:r w:rsidR="0068263C">
        <w:rPr>
          <w:noProof/>
        </w:rPr>
        <w:t>6</w:t>
      </w:r>
      <w:r>
        <w:fldChar w:fldCharType="end"/>
      </w:r>
      <w:r>
        <w:t xml:space="preserve"> </w:t>
      </w:r>
      <w:r w:rsidRPr="0004460A">
        <w:t xml:space="preserve">CROF Roadmap for </w:t>
      </w:r>
      <w:r>
        <w:t xml:space="preserve">Operator and Human Factors innovations </w:t>
      </w:r>
    </w:p>
    <w:p w14:paraId="62B78602" w14:textId="2294DCDF" w:rsidR="0008589D" w:rsidRPr="0008589D" w:rsidRDefault="0008589D" w:rsidP="0008589D">
      <w:pPr>
        <w:pStyle w:val="Caption"/>
      </w:pPr>
      <w:r w:rsidRPr="0008589D">
        <w:lastRenderedPageBreak/>
        <w:t xml:space="preserve">Table </w:t>
      </w:r>
      <w:r>
        <w:fldChar w:fldCharType="begin"/>
      </w:r>
      <w:r>
        <w:instrText>STYLEREF 1 \s</w:instrText>
      </w:r>
      <w:r>
        <w:fldChar w:fldCharType="separate"/>
      </w:r>
      <w:r w:rsidR="0068263C">
        <w:rPr>
          <w:noProof/>
        </w:rPr>
        <w:t>4</w:t>
      </w:r>
      <w:r>
        <w:fldChar w:fldCharType="end"/>
      </w:r>
      <w:r w:rsidR="009B0603">
        <w:noBreakHyphen/>
      </w:r>
      <w:r>
        <w:fldChar w:fldCharType="begin"/>
      </w:r>
      <w:r>
        <w:instrText>SEQ Table \* ARABIC \s 1</w:instrText>
      </w:r>
      <w:r>
        <w:fldChar w:fldCharType="separate"/>
      </w:r>
      <w:r w:rsidR="0068263C">
        <w:rPr>
          <w:noProof/>
        </w:rPr>
        <w:t>6</w:t>
      </w:r>
      <w:r>
        <w:fldChar w:fldCharType="end"/>
      </w:r>
      <w:r w:rsidRPr="0008589D">
        <w:t xml:space="preserve"> CROF Roadmap identified issues for Data Models and Streaming</w:t>
      </w:r>
    </w:p>
    <w:tbl>
      <w:tblPr>
        <w:tblStyle w:val="GridTable5Dark-Accent4"/>
        <w:tblW w:w="0" w:type="auto"/>
        <w:tblLook w:val="0480" w:firstRow="0" w:lastRow="0" w:firstColumn="1" w:lastColumn="0" w:noHBand="0" w:noVBand="1"/>
      </w:tblPr>
      <w:tblGrid>
        <w:gridCol w:w="2304"/>
        <w:gridCol w:w="11644"/>
      </w:tblGrid>
      <w:tr w:rsidR="000076CC" w14:paraId="2E3E5287"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359CD371" w14:textId="77777777" w:rsidR="0008589D" w:rsidRPr="00170302" w:rsidRDefault="0008589D" w:rsidP="004B25D2">
            <w:pPr>
              <w:jc w:val="both"/>
              <w:rPr>
                <w:b w:val="0"/>
                <w:bCs w:val="0"/>
                <w:i/>
                <w:iCs/>
              </w:rPr>
            </w:pPr>
            <w:r>
              <w:br w:type="page"/>
            </w:r>
            <w:r w:rsidRPr="00170302">
              <w:rPr>
                <w:i/>
                <w:iCs/>
              </w:rPr>
              <w:t>Research Opportunit</w:t>
            </w:r>
            <w:r>
              <w:rPr>
                <w:i/>
                <w:iCs/>
              </w:rPr>
              <w:t>ies</w:t>
            </w:r>
          </w:p>
          <w:p w14:paraId="5C687249" w14:textId="77777777" w:rsidR="0008589D" w:rsidRDefault="0008589D" w:rsidP="004B25D2">
            <w:pPr>
              <w:jc w:val="both"/>
              <w:rPr>
                <w:i/>
                <w:iCs/>
              </w:rPr>
            </w:pPr>
          </w:p>
          <w:p w14:paraId="2DF54B5D" w14:textId="77777777" w:rsidR="0008589D" w:rsidRDefault="0008589D" w:rsidP="004B25D2">
            <w:pPr>
              <w:jc w:val="both"/>
              <w:rPr>
                <w:i/>
                <w:iCs/>
              </w:rPr>
            </w:pPr>
          </w:p>
          <w:p w14:paraId="3658F764" w14:textId="77777777" w:rsidR="0008589D" w:rsidRPr="00FB5FF5" w:rsidRDefault="0008589D" w:rsidP="004B25D2">
            <w:pPr>
              <w:jc w:val="both"/>
              <w:rPr>
                <w:i/>
                <w:iCs/>
              </w:rPr>
            </w:pPr>
          </w:p>
        </w:tc>
        <w:tc>
          <w:tcPr>
            <w:tcW w:w="0" w:type="auto"/>
          </w:tcPr>
          <w:p w14:paraId="3448BBD2" w14:textId="19FD1187" w:rsidR="005C36F8" w:rsidRDefault="005C36F8" w:rsidP="0008589D">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Pandemic resilience for facilities including redundancy, business continuity and function definitions. </w:t>
            </w:r>
          </w:p>
          <w:p w14:paraId="154622C7" w14:textId="694DCD40" w:rsidR="0008589D" w:rsidRDefault="00E15085" w:rsidP="0008589D">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Development of </w:t>
            </w:r>
            <w:r w:rsidR="005C36F8">
              <w:rPr>
                <w:i/>
                <w:iCs/>
              </w:rPr>
              <w:t xml:space="preserve">cyber physical security standards, </w:t>
            </w:r>
            <w:r w:rsidR="00610667">
              <w:rPr>
                <w:i/>
                <w:iCs/>
              </w:rPr>
              <w:t>like</w:t>
            </w:r>
            <w:r w:rsidR="005C36F8">
              <w:rPr>
                <w:i/>
                <w:iCs/>
              </w:rPr>
              <w:t xml:space="preserve"> NERC CIP based on best available standards, </w:t>
            </w:r>
            <w:r w:rsidR="00610667">
              <w:rPr>
                <w:i/>
                <w:iCs/>
              </w:rPr>
              <w:t>regulations,</w:t>
            </w:r>
            <w:r w:rsidR="005C36F8">
              <w:rPr>
                <w:i/>
                <w:iCs/>
              </w:rPr>
              <w:t xml:space="preserve"> and standards.</w:t>
            </w:r>
          </w:p>
          <w:p w14:paraId="7955C95D" w14:textId="2EBE8A81" w:rsidR="002D53E9" w:rsidRDefault="002D53E9" w:rsidP="0008589D">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Design architecture both virtual ICT and physical for an operations readiness center to mimic simulators in other industries. </w:t>
            </w:r>
          </w:p>
          <w:p w14:paraId="2741E127" w14:textId="77777777" w:rsidR="005C36F8" w:rsidRDefault="005C36F8" w:rsidP="0008589D">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Sandbox environment for control room tools, visualisation design, hardware innovations, to mimic control room sandbox environments in other industries and learn from similar developments in the electric industry. </w:t>
            </w:r>
          </w:p>
          <w:p w14:paraId="0F0A10D4" w14:textId="69EE1810" w:rsidR="005C36F8" w:rsidRDefault="005C36F8" w:rsidP="0008589D">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Development of single interfaces for interacting with control room tools, EMS/MMS, ensuring enhanced cyber security. </w:t>
            </w:r>
          </w:p>
          <w:p w14:paraId="6E1E1000" w14:textId="5E357A85" w:rsidR="005C36F8" w:rsidRDefault="005C36F8" w:rsidP="0008589D">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Digitisation of control center processes and procedures moves to paperless control rooms. </w:t>
            </w:r>
          </w:p>
          <w:p w14:paraId="1F3AD55D" w14:textId="5F1BB52F" w:rsidR="005C36F8" w:rsidRDefault="005C36F8" w:rsidP="0008589D">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Development of voice control interactivity with control room tools and potentially digital assistant in the control room. </w:t>
            </w:r>
          </w:p>
          <w:p w14:paraId="594B0652" w14:textId="60FDB247" w:rsidR="002D53E9" w:rsidRPr="00923BF8" w:rsidRDefault="005C36F8" w:rsidP="005C36F8">
            <w:pPr>
              <w:pStyle w:val="ListParagraph"/>
              <w:numPr>
                <w:ilvl w:val="0"/>
                <w:numId w:val="26"/>
              </w:numPr>
              <w:ind w:left="395" w:hanging="395"/>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Development of augmented reality innovations for specific use cases in the control room, to enhance situational awareness.  </w:t>
            </w:r>
          </w:p>
        </w:tc>
      </w:tr>
      <w:tr w:rsidR="000076CC" w14:paraId="3238E5EF"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27F0DD9C" w14:textId="77777777" w:rsidR="0008589D" w:rsidRDefault="0008589D" w:rsidP="004B25D2">
            <w:pPr>
              <w:jc w:val="both"/>
              <w:rPr>
                <w:b w:val="0"/>
                <w:bCs w:val="0"/>
                <w:i/>
                <w:iCs/>
              </w:rPr>
            </w:pPr>
            <w:r>
              <w:rPr>
                <w:i/>
                <w:iCs/>
              </w:rPr>
              <w:t>Research Resources</w:t>
            </w:r>
          </w:p>
        </w:tc>
        <w:tc>
          <w:tcPr>
            <w:tcW w:w="0" w:type="auto"/>
          </w:tcPr>
          <w:p w14:paraId="7F530AEE" w14:textId="47A113A3" w:rsidR="000076CC" w:rsidRDefault="0008589D" w:rsidP="0008589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Design </w:t>
            </w:r>
            <w:r w:rsidR="000076CC">
              <w:rPr>
                <w:i/>
                <w:iCs/>
              </w:rPr>
              <w:t xml:space="preserve">and innovations of </w:t>
            </w:r>
            <w:r w:rsidR="005C36F8">
              <w:rPr>
                <w:i/>
                <w:iCs/>
              </w:rPr>
              <w:t xml:space="preserve">buildings </w:t>
            </w:r>
            <w:r w:rsidR="000076CC">
              <w:rPr>
                <w:i/>
                <w:iCs/>
              </w:rPr>
              <w:t xml:space="preserve">and operations readiness centers are </w:t>
            </w:r>
            <w:r>
              <w:rPr>
                <w:i/>
                <w:iCs/>
              </w:rPr>
              <w:t xml:space="preserve">resource intensive </w:t>
            </w:r>
            <w:r w:rsidR="005C36F8">
              <w:rPr>
                <w:i/>
                <w:iCs/>
              </w:rPr>
              <w:t xml:space="preserve">and requires specialist </w:t>
            </w:r>
            <w:r w:rsidR="000076CC">
              <w:rPr>
                <w:i/>
                <w:iCs/>
              </w:rPr>
              <w:t xml:space="preserve">engineering and architecture design </w:t>
            </w:r>
            <w:r w:rsidR="005C36F8">
              <w:rPr>
                <w:i/>
                <w:iCs/>
              </w:rPr>
              <w:t xml:space="preserve">expertise </w:t>
            </w:r>
          </w:p>
          <w:p w14:paraId="7963F936" w14:textId="31385EF8" w:rsidR="000076CC" w:rsidRDefault="000076CC" w:rsidP="0008589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 xml:space="preserve">Equipment design and </w:t>
            </w:r>
          </w:p>
          <w:p w14:paraId="5E7277F8" w14:textId="4548153F" w:rsidR="0008589D" w:rsidRDefault="000076CC" w:rsidP="0008589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F</w:t>
            </w:r>
            <w:r w:rsidR="005C36F8">
              <w:rPr>
                <w:i/>
                <w:iCs/>
              </w:rPr>
              <w:t xml:space="preserve">or </w:t>
            </w:r>
            <w:r>
              <w:rPr>
                <w:i/>
                <w:iCs/>
              </w:rPr>
              <w:t xml:space="preserve">the </w:t>
            </w:r>
            <w:r w:rsidR="005C36F8">
              <w:rPr>
                <w:i/>
                <w:iCs/>
              </w:rPr>
              <w:t>cyber</w:t>
            </w:r>
            <w:r>
              <w:rPr>
                <w:i/>
                <w:iCs/>
              </w:rPr>
              <w:t>/</w:t>
            </w:r>
            <w:r w:rsidR="005C36F8">
              <w:rPr>
                <w:i/>
                <w:iCs/>
              </w:rPr>
              <w:t>physical s</w:t>
            </w:r>
            <w:r>
              <w:rPr>
                <w:i/>
                <w:iCs/>
              </w:rPr>
              <w:t>tandard development engagement with cyber security regulatory bodies and experts in research/academia will be necessary. Existing standards and codes in other countries can be leveraged as part of this research.</w:t>
            </w:r>
          </w:p>
          <w:p w14:paraId="6036D291" w14:textId="4B288DFB" w:rsidR="0008589D" w:rsidRPr="00897586" w:rsidRDefault="000076CC" w:rsidP="0008589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i/>
                <w:iCs/>
              </w:rPr>
            </w:pPr>
            <w:r>
              <w:rPr>
                <w:i/>
                <w:iCs/>
              </w:rPr>
              <w:t>For voice activation, n</w:t>
            </w:r>
            <w:r w:rsidR="0008589D" w:rsidRPr="4C124E1D">
              <w:rPr>
                <w:i/>
                <w:iCs/>
              </w:rPr>
              <w:t xml:space="preserve">atural language processing techniques will require high performance computing and AI/ML </w:t>
            </w:r>
            <w:r w:rsidRPr="4C124E1D">
              <w:rPr>
                <w:i/>
                <w:iCs/>
              </w:rPr>
              <w:t>algorithm</w:t>
            </w:r>
            <w:r w:rsidR="0008589D" w:rsidRPr="4C124E1D">
              <w:rPr>
                <w:i/>
                <w:iCs/>
              </w:rPr>
              <w:t xml:space="preserve"> development and the development of a language dictionary for electricity. </w:t>
            </w:r>
          </w:p>
        </w:tc>
      </w:tr>
      <w:tr w:rsidR="000076CC" w14:paraId="75A159D2"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4BD9D2D2" w14:textId="77777777" w:rsidR="0008589D" w:rsidRDefault="0008589D" w:rsidP="004B25D2">
            <w:pPr>
              <w:jc w:val="both"/>
              <w:rPr>
                <w:b w:val="0"/>
                <w:bCs w:val="0"/>
                <w:i/>
                <w:iCs/>
              </w:rPr>
            </w:pPr>
            <w:r>
              <w:rPr>
                <w:i/>
                <w:iCs/>
              </w:rPr>
              <w:t>Key Stakeholders</w:t>
            </w:r>
          </w:p>
        </w:tc>
        <w:tc>
          <w:tcPr>
            <w:tcW w:w="0" w:type="auto"/>
          </w:tcPr>
          <w:p w14:paraId="7E79A9B0" w14:textId="77777777" w:rsidR="0008589D" w:rsidRDefault="0008589D" w:rsidP="0008589D">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sidRPr="4C124E1D">
              <w:rPr>
                <w:i/>
                <w:iCs/>
              </w:rPr>
              <w:t>Australian TNSPS, DNSPs, AEMO especially their system operators and managers</w:t>
            </w:r>
          </w:p>
          <w:p w14:paraId="04FC5E13" w14:textId="0F050A62" w:rsidR="0008589D" w:rsidRDefault="000076CC" w:rsidP="0008589D">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 xml:space="preserve">Control center device hardware development companies. </w:t>
            </w:r>
          </w:p>
          <w:p w14:paraId="4F6C0274" w14:textId="15303324" w:rsidR="000076CC" w:rsidRDefault="000076CC" w:rsidP="0008589D">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Telecommunication experts</w:t>
            </w:r>
          </w:p>
          <w:p w14:paraId="07424A7C" w14:textId="02C1C3A0" w:rsidR="000076CC" w:rsidRDefault="000076CC" w:rsidP="0008589D">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Augmented reality specialists</w:t>
            </w:r>
          </w:p>
          <w:p w14:paraId="27D9F771" w14:textId="7D4D910F" w:rsidR="000076CC" w:rsidRDefault="000076CC" w:rsidP="0008589D">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Pr>
                <w:i/>
                <w:iCs/>
              </w:rPr>
              <w:t>Cyber security specialist from government entities</w:t>
            </w:r>
          </w:p>
          <w:p w14:paraId="1A0CBC52" w14:textId="7EEDF438" w:rsidR="0008589D" w:rsidRPr="000076CC" w:rsidRDefault="0008589D" w:rsidP="000076CC">
            <w:pPr>
              <w:pStyle w:val="ListParagraph"/>
              <w:numPr>
                <w:ilvl w:val="0"/>
                <w:numId w:val="25"/>
              </w:numPr>
              <w:ind w:left="413"/>
              <w:jc w:val="both"/>
              <w:cnfStyle w:val="000000100000" w:firstRow="0" w:lastRow="0" w:firstColumn="0" w:lastColumn="0" w:oddVBand="0" w:evenVBand="0" w:oddHBand="1" w:evenHBand="0" w:firstRowFirstColumn="0" w:firstRowLastColumn="0" w:lastRowFirstColumn="0" w:lastRowLastColumn="0"/>
              <w:rPr>
                <w:i/>
                <w:iCs/>
              </w:rPr>
            </w:pPr>
            <w:r w:rsidRPr="4C124E1D">
              <w:rPr>
                <w:i/>
                <w:iCs/>
              </w:rPr>
              <w:t>AI/ML scientists</w:t>
            </w:r>
            <w:r w:rsidR="000076CC">
              <w:rPr>
                <w:i/>
                <w:iCs/>
              </w:rPr>
              <w:t>, particularly focussed on natural language processing</w:t>
            </w:r>
          </w:p>
        </w:tc>
      </w:tr>
      <w:tr w:rsidR="000076CC" w14:paraId="522FCFB1"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49FFCACB" w14:textId="77777777" w:rsidR="0008589D" w:rsidRPr="00170302" w:rsidRDefault="0008589D" w:rsidP="004B25D2">
            <w:pPr>
              <w:jc w:val="both"/>
              <w:rPr>
                <w:b w:val="0"/>
                <w:bCs w:val="0"/>
                <w:i/>
                <w:iCs/>
              </w:rPr>
            </w:pPr>
            <w:r>
              <w:rPr>
                <w:i/>
                <w:iCs/>
              </w:rPr>
              <w:t xml:space="preserve">Research </w:t>
            </w:r>
            <w:r w:rsidRPr="00170302">
              <w:rPr>
                <w:i/>
                <w:iCs/>
              </w:rPr>
              <w:t xml:space="preserve">Specialists </w:t>
            </w:r>
          </w:p>
          <w:p w14:paraId="7513B12C" w14:textId="77777777" w:rsidR="0008589D" w:rsidRPr="00170302" w:rsidRDefault="0008589D" w:rsidP="004B25D2">
            <w:pPr>
              <w:jc w:val="both"/>
              <w:rPr>
                <w:b w:val="0"/>
                <w:bCs w:val="0"/>
                <w:i/>
                <w:iCs/>
              </w:rPr>
            </w:pPr>
          </w:p>
        </w:tc>
        <w:tc>
          <w:tcPr>
            <w:tcW w:w="0" w:type="auto"/>
          </w:tcPr>
          <w:p w14:paraId="0F80E69D" w14:textId="77777777" w:rsidR="0008589D" w:rsidRDefault="0008589D" w:rsidP="0008589D">
            <w:pPr>
              <w:pStyle w:val="ListParagraph"/>
              <w:numPr>
                <w:ilvl w:val="0"/>
                <w:numId w:val="25"/>
              </w:numPr>
              <w:ind w:left="413"/>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sidRPr="4C124E1D">
              <w:rPr>
                <w:i/>
                <w:iCs/>
              </w:rPr>
              <w:t>EPRI (Europe)</w:t>
            </w:r>
          </w:p>
          <w:p w14:paraId="0E81A967" w14:textId="456896BF" w:rsidR="000076CC" w:rsidRPr="000076CC" w:rsidRDefault="000076CC" w:rsidP="0008589D">
            <w:pPr>
              <w:pStyle w:val="ListParagraph"/>
              <w:numPr>
                <w:ilvl w:val="0"/>
                <w:numId w:val="25"/>
              </w:numPr>
              <w:ind w:left="360"/>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Pr>
                <w:rFonts w:eastAsiaTheme="minorEastAsia"/>
                <w:i/>
                <w:iCs/>
              </w:rPr>
              <w:t>TU Delft (Netherlands)</w:t>
            </w:r>
          </w:p>
          <w:p w14:paraId="2DB9A051" w14:textId="77777777" w:rsidR="000076CC" w:rsidRPr="000076CC" w:rsidRDefault="0008589D" w:rsidP="000076CC">
            <w:pPr>
              <w:pStyle w:val="ListParagraph"/>
              <w:numPr>
                <w:ilvl w:val="0"/>
                <w:numId w:val="25"/>
              </w:numPr>
              <w:ind w:left="360"/>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sidRPr="4C124E1D">
              <w:rPr>
                <w:i/>
                <w:iCs/>
              </w:rPr>
              <w:t>Smart Grid Center - Texas A&amp;M University (USA)</w:t>
            </w:r>
          </w:p>
          <w:p w14:paraId="594F02B9" w14:textId="00C37836" w:rsidR="00242C87" w:rsidRPr="00242C87" w:rsidRDefault="00242C87" w:rsidP="000076CC">
            <w:pPr>
              <w:pStyle w:val="ListParagraph"/>
              <w:numPr>
                <w:ilvl w:val="0"/>
                <w:numId w:val="25"/>
              </w:numPr>
              <w:ind w:left="360"/>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Pr>
                <w:i/>
                <w:iCs/>
              </w:rPr>
              <w:t>Australian Cyber Security Centre (Australia)</w:t>
            </w:r>
          </w:p>
          <w:p w14:paraId="65E76869" w14:textId="7A1696B4" w:rsidR="00242C87" w:rsidRPr="000076CC" w:rsidRDefault="00242C87" w:rsidP="000076CC">
            <w:pPr>
              <w:pStyle w:val="ListParagraph"/>
              <w:numPr>
                <w:ilvl w:val="0"/>
                <w:numId w:val="25"/>
              </w:numPr>
              <w:ind w:left="360"/>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sidRPr="00242C87">
              <w:rPr>
                <w:rFonts w:eastAsiaTheme="minorEastAsia"/>
                <w:i/>
                <w:iCs/>
              </w:rPr>
              <w:t>CYBER SECURITY COOPERATIVE RESEARCH CENTRE</w:t>
            </w:r>
            <w:r>
              <w:rPr>
                <w:rFonts w:eastAsiaTheme="minorEastAsia"/>
                <w:i/>
                <w:iCs/>
              </w:rPr>
              <w:t xml:space="preserve"> (Australia)</w:t>
            </w:r>
          </w:p>
          <w:p w14:paraId="780460F2" w14:textId="3239CA8F" w:rsidR="000076CC" w:rsidRDefault="000076CC" w:rsidP="000076CC">
            <w:pPr>
              <w:pStyle w:val="ListParagraph"/>
              <w:numPr>
                <w:ilvl w:val="0"/>
                <w:numId w:val="25"/>
              </w:numPr>
              <w:ind w:left="360"/>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Pr>
                <w:rFonts w:eastAsiaTheme="minorEastAsia"/>
                <w:i/>
                <w:iCs/>
              </w:rPr>
              <w:t>NERC (USA)</w:t>
            </w:r>
          </w:p>
          <w:p w14:paraId="36902031" w14:textId="53C752A7" w:rsidR="000076CC" w:rsidRPr="000076CC" w:rsidRDefault="00610667" w:rsidP="000076CC">
            <w:pPr>
              <w:pStyle w:val="ListParagraph"/>
              <w:numPr>
                <w:ilvl w:val="0"/>
                <w:numId w:val="25"/>
              </w:numPr>
              <w:ind w:left="360"/>
              <w:jc w:val="both"/>
              <w:cnfStyle w:val="000000000000" w:firstRow="0" w:lastRow="0" w:firstColumn="0" w:lastColumn="0" w:oddVBand="0" w:evenVBand="0" w:oddHBand="0" w:evenHBand="0" w:firstRowFirstColumn="0" w:firstRowLastColumn="0" w:lastRowFirstColumn="0" w:lastRowLastColumn="0"/>
              <w:rPr>
                <w:rFonts w:eastAsiaTheme="minorEastAsia"/>
                <w:i/>
                <w:iCs/>
              </w:rPr>
            </w:pPr>
            <w:r>
              <w:rPr>
                <w:rFonts w:eastAsiaTheme="minorEastAsia"/>
                <w:i/>
                <w:iCs/>
              </w:rPr>
              <w:lastRenderedPageBreak/>
              <w:t>vStream</w:t>
            </w:r>
            <w:r w:rsidR="000076CC">
              <w:rPr>
                <w:rFonts w:eastAsiaTheme="minorEastAsia"/>
                <w:i/>
                <w:iCs/>
              </w:rPr>
              <w:t xml:space="preserve"> (Ireland)</w:t>
            </w:r>
          </w:p>
        </w:tc>
      </w:tr>
      <w:tr w:rsidR="000076CC" w14:paraId="58AAAE57" w14:textId="77777777" w:rsidTr="00085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0F3F959E" w14:textId="77777777" w:rsidR="0008589D" w:rsidRPr="00897586" w:rsidRDefault="0008589D" w:rsidP="004B25D2">
            <w:pPr>
              <w:jc w:val="both"/>
              <w:rPr>
                <w:b w:val="0"/>
                <w:bCs w:val="0"/>
                <w:i/>
                <w:iCs/>
              </w:rPr>
            </w:pPr>
            <w:r w:rsidRPr="00897586">
              <w:rPr>
                <w:i/>
                <w:iCs/>
              </w:rPr>
              <w:lastRenderedPageBreak/>
              <w:t>Risks</w:t>
            </w:r>
          </w:p>
          <w:p w14:paraId="155B797C" w14:textId="77777777" w:rsidR="0008589D" w:rsidRPr="00170302" w:rsidRDefault="0008589D" w:rsidP="004B25D2">
            <w:pPr>
              <w:spacing w:line="259" w:lineRule="auto"/>
              <w:rPr>
                <w:b w:val="0"/>
                <w:bCs w:val="0"/>
                <w:i/>
                <w:iCs/>
              </w:rPr>
            </w:pPr>
          </w:p>
        </w:tc>
        <w:tc>
          <w:tcPr>
            <w:tcW w:w="0" w:type="auto"/>
          </w:tcPr>
          <w:p w14:paraId="71504E87" w14:textId="6E8D5524" w:rsidR="0008589D" w:rsidRPr="00223163" w:rsidRDefault="000076CC" w:rsidP="0008589D">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rFonts w:eastAsiaTheme="minorEastAsia"/>
                <w:i/>
                <w:iCs/>
              </w:rPr>
            </w:pPr>
            <w:r>
              <w:rPr>
                <w:i/>
                <w:iCs/>
              </w:rPr>
              <w:t>Cyber security is, of course, a major risk so standard development, testing, resilience must be adhered to all times during research development</w:t>
            </w:r>
          </w:p>
          <w:p w14:paraId="66D75149" w14:textId="77777777" w:rsidR="0008589D" w:rsidRPr="00242C87" w:rsidRDefault="000076CC" w:rsidP="0008589D">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rFonts w:eastAsiaTheme="minorEastAsia"/>
                <w:i/>
                <w:iCs/>
              </w:rPr>
            </w:pPr>
            <w:r>
              <w:rPr>
                <w:i/>
                <w:iCs/>
              </w:rPr>
              <w:t>Single interfaces for control room tool</w:t>
            </w:r>
            <w:r w:rsidR="00820F53">
              <w:rPr>
                <w:i/>
                <w:iCs/>
              </w:rPr>
              <w:t xml:space="preserve"> human machine </w:t>
            </w:r>
            <w:r>
              <w:rPr>
                <w:i/>
                <w:iCs/>
              </w:rPr>
              <w:t xml:space="preserve">interaction </w:t>
            </w:r>
            <w:r w:rsidR="00820F53">
              <w:rPr>
                <w:i/>
                <w:iCs/>
              </w:rPr>
              <w:t xml:space="preserve">have some in-built risks, due to having one entry point for interaction with operational technology (EMS) and other corporate applications </w:t>
            </w:r>
          </w:p>
          <w:p w14:paraId="30E191FF" w14:textId="157DE936" w:rsidR="00242C87" w:rsidRPr="00223163" w:rsidRDefault="00242C87" w:rsidP="0008589D">
            <w:pPr>
              <w:pStyle w:val="ListParagraph"/>
              <w:numPr>
                <w:ilvl w:val="0"/>
                <w:numId w:val="23"/>
              </w:numPr>
              <w:ind w:left="395" w:hanging="395"/>
              <w:jc w:val="both"/>
              <w:cnfStyle w:val="000000100000" w:firstRow="0" w:lastRow="0" w:firstColumn="0" w:lastColumn="0" w:oddVBand="0" w:evenVBand="0" w:oddHBand="1" w:evenHBand="0" w:firstRowFirstColumn="0" w:firstRowLastColumn="0" w:lastRowFirstColumn="0" w:lastRowLastColumn="0"/>
              <w:rPr>
                <w:rFonts w:eastAsiaTheme="minorEastAsia"/>
                <w:i/>
                <w:iCs/>
              </w:rPr>
            </w:pPr>
            <w:r>
              <w:rPr>
                <w:rFonts w:eastAsiaTheme="minorEastAsia"/>
                <w:i/>
                <w:iCs/>
              </w:rPr>
              <w:t xml:space="preserve">Change management within system operations among operators is difficult. </w:t>
            </w:r>
          </w:p>
        </w:tc>
      </w:tr>
      <w:tr w:rsidR="000076CC" w14:paraId="574B24C3" w14:textId="77777777" w:rsidTr="0008589D">
        <w:tc>
          <w:tcPr>
            <w:cnfStyle w:val="001000000000" w:firstRow="0" w:lastRow="0" w:firstColumn="1" w:lastColumn="0" w:oddVBand="0" w:evenVBand="0" w:oddHBand="0" w:evenHBand="0" w:firstRowFirstColumn="0" w:firstRowLastColumn="0" w:lastRowFirstColumn="0" w:lastRowLastColumn="0"/>
            <w:tcW w:w="0" w:type="auto"/>
          </w:tcPr>
          <w:p w14:paraId="26EF1D1E" w14:textId="77777777" w:rsidR="0008589D" w:rsidRPr="00897586" w:rsidRDefault="0008589D" w:rsidP="004B25D2">
            <w:pPr>
              <w:jc w:val="both"/>
              <w:rPr>
                <w:b w:val="0"/>
                <w:bCs w:val="0"/>
                <w:i/>
                <w:iCs/>
              </w:rPr>
            </w:pPr>
            <w:r>
              <w:rPr>
                <w:i/>
                <w:iCs/>
              </w:rPr>
              <w:t>Links with other GPST Roadmaps</w:t>
            </w:r>
          </w:p>
        </w:tc>
        <w:tc>
          <w:tcPr>
            <w:tcW w:w="0" w:type="auto"/>
          </w:tcPr>
          <w:p w14:paraId="3745A90A" w14:textId="77777777" w:rsidR="009D6F6E" w:rsidRDefault="009D6F6E" w:rsidP="009D6F6E">
            <w:pPr>
              <w:pStyle w:val="ListParagraph"/>
              <w:numPr>
                <w:ilvl w:val="0"/>
                <w:numId w:val="23"/>
              </w:numPr>
              <w:ind w:left="395" w:hanging="395"/>
              <w:jc w:val="both"/>
              <w:cnfStyle w:val="000000000000" w:firstRow="0" w:lastRow="0" w:firstColumn="0" w:lastColumn="0" w:oddVBand="0" w:evenVBand="0" w:oddHBand="0" w:evenHBand="0" w:firstRowFirstColumn="0" w:firstRowLastColumn="0" w:lastRowFirstColumn="0" w:lastRowLastColumn="0"/>
              <w:rPr>
                <w:i/>
                <w:iCs/>
              </w:rPr>
            </w:pPr>
            <w:r w:rsidRPr="4C124E1D">
              <w:rPr>
                <w:i/>
                <w:iCs/>
              </w:rPr>
              <w:t xml:space="preserve">Power </w:t>
            </w:r>
            <w:r>
              <w:rPr>
                <w:i/>
                <w:iCs/>
              </w:rPr>
              <w:t>S</w:t>
            </w:r>
            <w:r w:rsidRPr="4C124E1D">
              <w:rPr>
                <w:i/>
                <w:iCs/>
              </w:rPr>
              <w:t xml:space="preserve">ystems </w:t>
            </w:r>
            <w:r>
              <w:rPr>
                <w:i/>
                <w:iCs/>
              </w:rPr>
              <w:t>A</w:t>
            </w:r>
            <w:r w:rsidRPr="4C124E1D">
              <w:rPr>
                <w:i/>
                <w:iCs/>
              </w:rPr>
              <w:t xml:space="preserve">rchitecture </w:t>
            </w:r>
            <w:r>
              <w:rPr>
                <w:i/>
                <w:iCs/>
              </w:rPr>
              <w:t>(</w:t>
            </w:r>
            <w:r w:rsidRPr="4C124E1D">
              <w:rPr>
                <w:i/>
                <w:iCs/>
              </w:rPr>
              <w:t>Topic 7</w:t>
            </w:r>
            <w:r>
              <w:rPr>
                <w:i/>
                <w:iCs/>
              </w:rPr>
              <w:t>)</w:t>
            </w:r>
          </w:p>
          <w:p w14:paraId="3EE0F606" w14:textId="77777777" w:rsidR="0008589D" w:rsidRDefault="0008589D" w:rsidP="004B25D2">
            <w:pPr>
              <w:pStyle w:val="ListParagraph"/>
              <w:ind w:left="0"/>
              <w:jc w:val="both"/>
              <w:cnfStyle w:val="000000000000" w:firstRow="0" w:lastRow="0" w:firstColumn="0" w:lastColumn="0" w:oddVBand="0" w:evenVBand="0" w:oddHBand="0" w:evenHBand="0" w:firstRowFirstColumn="0" w:firstRowLastColumn="0" w:lastRowFirstColumn="0" w:lastRowLastColumn="0"/>
              <w:rPr>
                <w:i/>
                <w:iCs/>
              </w:rPr>
            </w:pPr>
          </w:p>
        </w:tc>
      </w:tr>
    </w:tbl>
    <w:p w14:paraId="3EC48D97" w14:textId="77777777" w:rsidR="0008589D" w:rsidRPr="0008589D" w:rsidRDefault="0008589D" w:rsidP="0008589D"/>
    <w:p w14:paraId="4FE8E0FB" w14:textId="77777777" w:rsidR="00820F53" w:rsidRDefault="00820F53">
      <w:pPr>
        <w:rPr>
          <w:rFonts w:asciiTheme="majorHAnsi" w:eastAsiaTheme="majorEastAsia" w:hAnsiTheme="majorHAnsi" w:cstheme="majorBidi"/>
          <w:sz w:val="26"/>
          <w:szCs w:val="26"/>
        </w:rPr>
      </w:pPr>
      <w:r>
        <w:br w:type="page"/>
      </w:r>
    </w:p>
    <w:p w14:paraId="5254CDD6" w14:textId="473824CF" w:rsidR="00FF30B8" w:rsidRDefault="00FF30B8" w:rsidP="004B25D2">
      <w:pPr>
        <w:pStyle w:val="Heading2"/>
      </w:pPr>
      <w:bookmarkStart w:id="70" w:name="_Toc82034964"/>
      <w:r>
        <w:lastRenderedPageBreak/>
        <w:t>Existing AEMO Control Room Projects and initiatives</w:t>
      </w:r>
      <w:bookmarkEnd w:id="70"/>
    </w:p>
    <w:p w14:paraId="7D0750CF" w14:textId="5A13F8C4" w:rsidR="00820F53" w:rsidRPr="00E80CAC" w:rsidRDefault="00FF30B8" w:rsidP="00FF30B8">
      <w:pPr>
        <w:keepNext/>
        <w:jc w:val="both"/>
        <w:rPr>
          <w:b/>
          <w:bCs/>
        </w:rPr>
      </w:pPr>
      <w:r>
        <w:t xml:space="preserve">AEMO have </w:t>
      </w:r>
      <w:r w:rsidR="00820F53">
        <w:t>several</w:t>
      </w:r>
      <w:r>
        <w:t xml:space="preserve"> existing projects and initiatives in relation to operations and the CROF that have begun or are in development. These are shown in a similar roadmap format to the CROF model for CSIRO. As part of the research and development and next phases of the projects in AEMO and the TNSPs </w:t>
      </w:r>
      <w:r w:rsidR="00820F53">
        <w:t>should</w:t>
      </w:r>
      <w:r>
        <w:t xml:space="preserve"> take </w:t>
      </w:r>
      <w:r w:rsidR="00820F53">
        <w:t>account and</w:t>
      </w:r>
      <w:r>
        <w:t xml:space="preserve"> align with ongoing projects. </w:t>
      </w:r>
      <w:r w:rsidR="00E80CAC" w:rsidRPr="00E80CAC">
        <w:rPr>
          <w:b/>
          <w:bCs/>
        </w:rPr>
        <w:t xml:space="preserve">Note: </w:t>
      </w:r>
      <w:r w:rsidRPr="00E80CAC">
        <w:rPr>
          <w:b/>
          <w:bCs/>
        </w:rPr>
        <w:t xml:space="preserve">These are not linear, time bund or sequential and are shown for information purposes only. </w:t>
      </w:r>
      <w:r w:rsidR="00820F53" w:rsidRPr="00E80CAC">
        <w:rPr>
          <w:b/>
          <w:bCs/>
        </w:rPr>
        <w:t xml:space="preserve"> </w:t>
      </w:r>
    </w:p>
    <w:p w14:paraId="1B1F3594" w14:textId="3020FFEF" w:rsidR="00FF30B8" w:rsidRDefault="00FF30B8" w:rsidP="00FF30B8">
      <w:pPr>
        <w:keepNext/>
        <w:jc w:val="both"/>
      </w:pPr>
      <w:r w:rsidRPr="00FF30B8">
        <w:rPr>
          <w:noProof/>
        </w:rPr>
        <w:drawing>
          <wp:inline distT="0" distB="0" distL="0" distR="0" wp14:anchorId="615A46A8" wp14:editId="6CBFBF26">
            <wp:extent cx="8863330" cy="4533900"/>
            <wp:effectExtent l="0" t="0" r="0" b="0"/>
            <wp:docPr id="5" name="Picture 5" descr="AEMO control room of the future tentative roadmap showing upcoming initiatives int he compan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EMO control room of the future tentative roadmap showing upcoming initiatives int he company "/>
                    <pic:cNvPicPr/>
                  </pic:nvPicPr>
                  <pic:blipFill>
                    <a:blip r:embed="rId61"/>
                    <a:stretch>
                      <a:fillRect/>
                    </a:stretch>
                  </pic:blipFill>
                  <pic:spPr>
                    <a:xfrm>
                      <a:off x="0" y="0"/>
                      <a:ext cx="8863330" cy="4533900"/>
                    </a:xfrm>
                    <a:prstGeom prst="rect">
                      <a:avLst/>
                    </a:prstGeom>
                  </pic:spPr>
                </pic:pic>
              </a:graphicData>
            </a:graphic>
          </wp:inline>
        </w:drawing>
      </w:r>
    </w:p>
    <w:p w14:paraId="4F7E9C1F" w14:textId="3292F625" w:rsidR="00820F53" w:rsidRDefault="00FF30B8" w:rsidP="00820F53">
      <w:pPr>
        <w:pStyle w:val="Caption"/>
        <w:rPr>
          <w:rFonts w:asciiTheme="majorHAnsi" w:eastAsiaTheme="majorEastAsia" w:hAnsiTheme="majorHAnsi" w:cstheme="majorBidi"/>
          <w:sz w:val="32"/>
          <w:szCs w:val="32"/>
        </w:rPr>
      </w:pPr>
      <w:r>
        <w:t xml:space="preserve">Figure </w:t>
      </w:r>
      <w:r>
        <w:fldChar w:fldCharType="begin"/>
      </w:r>
      <w:r>
        <w:instrText>STYLEREF 1 \s</w:instrText>
      </w:r>
      <w:r>
        <w:fldChar w:fldCharType="separate"/>
      </w:r>
      <w:r w:rsidR="0068263C">
        <w:rPr>
          <w:noProof/>
        </w:rPr>
        <w:t>4</w:t>
      </w:r>
      <w:r>
        <w:fldChar w:fldCharType="end"/>
      </w:r>
      <w:r w:rsidR="00EF355F">
        <w:noBreakHyphen/>
      </w:r>
      <w:r>
        <w:fldChar w:fldCharType="begin"/>
      </w:r>
      <w:r>
        <w:instrText>SEQ Figure \* ARABIC \s 1</w:instrText>
      </w:r>
      <w:r>
        <w:fldChar w:fldCharType="separate"/>
      </w:r>
      <w:r w:rsidR="0068263C">
        <w:rPr>
          <w:noProof/>
        </w:rPr>
        <w:t>7</w:t>
      </w:r>
      <w:r>
        <w:fldChar w:fldCharType="end"/>
      </w:r>
      <w:r>
        <w:t xml:space="preserve"> AEMO control room of the future and operations projects high-level strategic roadmap of existing projects to </w:t>
      </w:r>
      <w:r w:rsidR="00820F53">
        <w:t>align</w:t>
      </w:r>
      <w:r>
        <w:t xml:space="preserve"> with CROF model</w:t>
      </w:r>
      <w:r w:rsidR="00820F53">
        <w:br w:type="page"/>
      </w:r>
    </w:p>
    <w:p w14:paraId="7D9A014E" w14:textId="6DF79E3E" w:rsidR="001B5682" w:rsidRDefault="007D60EE" w:rsidP="004B25D2">
      <w:pPr>
        <w:pStyle w:val="Heading1"/>
      </w:pPr>
      <w:bookmarkStart w:id="71" w:name="_Toc82034965"/>
      <w:r>
        <w:lastRenderedPageBreak/>
        <w:t>Recommendations</w:t>
      </w:r>
      <w:bookmarkEnd w:id="71"/>
    </w:p>
    <w:p w14:paraId="5219007D" w14:textId="5F2187B0" w:rsidR="00F83D67" w:rsidRDefault="00F83D67" w:rsidP="00F83D67"/>
    <w:p w14:paraId="519CD0DB" w14:textId="77777777" w:rsidR="0010737E" w:rsidRDefault="0010737E" w:rsidP="00F83D67"/>
    <w:p w14:paraId="569B6793" w14:textId="30265FAC" w:rsidR="00E80CAC" w:rsidRDefault="00E80CAC" w:rsidP="00F83D67">
      <w:r>
        <w:t>Following development of the CROF roadmaps in Chapter 5 to align with the CROF model and CROF functional model</w:t>
      </w:r>
      <w:r w:rsidR="00D87A2A">
        <w:t>,</w:t>
      </w:r>
      <w:r>
        <w:t xml:space="preserve"> the recommendations are as follows</w:t>
      </w:r>
      <w:r w:rsidR="00D87A2A">
        <w:t>:</w:t>
      </w:r>
    </w:p>
    <w:p w14:paraId="55E40A95" w14:textId="4B31256C" w:rsidR="00E80CAC" w:rsidRDefault="00E80CAC" w:rsidP="00FE2416">
      <w:pPr>
        <w:pStyle w:val="ListParagraph"/>
        <w:numPr>
          <w:ilvl w:val="0"/>
          <w:numId w:val="34"/>
        </w:numPr>
        <w:contextualSpacing w:val="0"/>
      </w:pPr>
      <w:r>
        <w:t>Dissemination of this report and document to the research community and stakeholders</w:t>
      </w:r>
      <w:r w:rsidR="00D87A2A">
        <w:t>:</w:t>
      </w:r>
      <w:r w:rsidR="00610667">
        <w:t xml:space="preserve"> AEMO</w:t>
      </w:r>
      <w:r>
        <w:t xml:space="preserve"> and the TNSPs, the GPST stakeholders and the wider CSIRO research community</w:t>
      </w:r>
      <w:r w:rsidR="00610667">
        <w:t xml:space="preserve">. Note feedback on content and indicative milestones and timelines. </w:t>
      </w:r>
      <w:r>
        <w:t xml:space="preserve"> </w:t>
      </w:r>
    </w:p>
    <w:p w14:paraId="3B706EE2" w14:textId="245F4E72" w:rsidR="00E80CAC" w:rsidRDefault="00E80CAC" w:rsidP="00FE2416">
      <w:pPr>
        <w:pStyle w:val="ListParagraph"/>
        <w:numPr>
          <w:ilvl w:val="0"/>
          <w:numId w:val="34"/>
        </w:numPr>
        <w:contextualSpacing w:val="0"/>
      </w:pPr>
      <w:r>
        <w:t xml:space="preserve">For AEMO and system </w:t>
      </w:r>
      <w:r w:rsidR="00610667">
        <w:t>operators,</w:t>
      </w:r>
      <w:r>
        <w:t xml:space="preserve"> review roadmaps to ensure alignment with existing initiatives</w:t>
      </w:r>
      <w:r w:rsidR="00D87A2A">
        <w:t>. I</w:t>
      </w:r>
      <w:r>
        <w:t xml:space="preserve">f there is wide </w:t>
      </w:r>
      <w:proofErr w:type="gramStart"/>
      <w:r>
        <w:t>divergence</w:t>
      </w:r>
      <w:proofErr w:type="gramEnd"/>
      <w:r>
        <w:t xml:space="preserve"> then both should be asse</w:t>
      </w:r>
      <w:r w:rsidR="00610667">
        <w:t>sse</w:t>
      </w:r>
      <w:r>
        <w:t xml:space="preserve">d for suitability to the relevant system. </w:t>
      </w:r>
    </w:p>
    <w:p w14:paraId="359BA6C0" w14:textId="77512747" w:rsidR="00E80CAC" w:rsidRDefault="00E80CAC" w:rsidP="00FE2416">
      <w:pPr>
        <w:pStyle w:val="ListParagraph"/>
        <w:numPr>
          <w:ilvl w:val="0"/>
          <w:numId w:val="34"/>
        </w:numPr>
        <w:contextualSpacing w:val="0"/>
      </w:pPr>
      <w:r>
        <w:t>If the roadmaps meet expectations, it is advised to develop a more detailed</w:t>
      </w:r>
      <w:r w:rsidR="009C250E">
        <w:t>,</w:t>
      </w:r>
      <w:r>
        <w:t xml:space="preserve"> company-specific roadmap incorporating existing projects and initiatives. </w:t>
      </w:r>
    </w:p>
    <w:p w14:paraId="35186501" w14:textId="77777777" w:rsidR="00E80CAC" w:rsidRDefault="00E80CAC" w:rsidP="00FE2416">
      <w:pPr>
        <w:pStyle w:val="ListParagraph"/>
        <w:numPr>
          <w:ilvl w:val="0"/>
          <w:numId w:val="34"/>
        </w:numPr>
        <w:contextualSpacing w:val="0"/>
      </w:pPr>
      <w:r>
        <w:t xml:space="preserve">A detailed roadmap implementation plan can be developed from these roadmaps, including resource allocation, project teams, infrastructure, timelines, and risks. </w:t>
      </w:r>
    </w:p>
    <w:p w14:paraId="3B2AEC11" w14:textId="5C911037" w:rsidR="00E80CAC" w:rsidRDefault="00E80CAC" w:rsidP="00FE2416">
      <w:pPr>
        <w:pStyle w:val="ListParagraph"/>
        <w:numPr>
          <w:ilvl w:val="0"/>
          <w:numId w:val="34"/>
        </w:numPr>
        <w:contextualSpacing w:val="0"/>
      </w:pPr>
      <w:r>
        <w:t xml:space="preserve">An initial development and refinement of the functional and capability model as documented in Chapter 3 and section 4.3 is a good first step in the research pathway. This sets the stage for development of the reference architectures and the tool development. </w:t>
      </w:r>
    </w:p>
    <w:p w14:paraId="07F5A6CB" w14:textId="4B7CA041" w:rsidR="00E80CAC" w:rsidRDefault="00E80CAC" w:rsidP="00FE2416">
      <w:pPr>
        <w:pStyle w:val="ListParagraph"/>
        <w:numPr>
          <w:ilvl w:val="0"/>
          <w:numId w:val="34"/>
        </w:numPr>
        <w:contextualSpacing w:val="0"/>
      </w:pPr>
      <w:r>
        <w:t xml:space="preserve">It is not recommended to begin with tool development, or specific technologies to try fit the need. It is recommended to start with the functional model and work towards technologies. </w:t>
      </w:r>
    </w:p>
    <w:p w14:paraId="72386003" w14:textId="4AE6AA19" w:rsidR="00E80CAC" w:rsidRDefault="00E80CAC" w:rsidP="00FE2416">
      <w:pPr>
        <w:pStyle w:val="ListParagraph"/>
        <w:numPr>
          <w:ilvl w:val="0"/>
          <w:numId w:val="34"/>
        </w:numPr>
        <w:contextualSpacing w:val="0"/>
      </w:pPr>
      <w:r>
        <w:t xml:space="preserve">As a follow-on project, an assessment could be carried out comparing the CROF roadmap developed for CSIRO to existing innovative control room roadmapping projects in other system operators. </w:t>
      </w:r>
    </w:p>
    <w:p w14:paraId="071CAD7E" w14:textId="65B4FF81" w:rsidR="00E80CAC" w:rsidRDefault="00E80CAC" w:rsidP="00FE2416">
      <w:pPr>
        <w:pStyle w:val="ListParagraph"/>
        <w:numPr>
          <w:ilvl w:val="0"/>
          <w:numId w:val="34"/>
        </w:numPr>
        <w:contextualSpacing w:val="0"/>
      </w:pPr>
      <w:r>
        <w:t xml:space="preserve">Early engagement with the Australian and international research community on the aspects of the roadmap that are most relevant or achievable is essential. </w:t>
      </w:r>
    </w:p>
    <w:p w14:paraId="39E5E4CC" w14:textId="77777777" w:rsidR="00E80CAC" w:rsidRDefault="00E80CAC" w:rsidP="00F83D67"/>
    <w:p w14:paraId="35F5273A" w14:textId="77777777" w:rsidR="00E80CAC" w:rsidRDefault="00E80CAC" w:rsidP="00F83D67"/>
    <w:p w14:paraId="0744F2BB" w14:textId="43873B27" w:rsidR="00E80CAC" w:rsidRDefault="00E80CAC" w:rsidP="00F83D67">
      <w:pPr>
        <w:sectPr w:rsidR="00E80CAC" w:rsidSect="0090343A">
          <w:pgSz w:w="16838" w:h="11906" w:orient="landscape" w:code="9"/>
          <w:pgMar w:top="1440" w:right="1440" w:bottom="1440" w:left="1440" w:header="720" w:footer="720" w:gutter="0"/>
          <w:pgNumType w:start="1"/>
          <w:cols w:space="720"/>
          <w:docGrid w:linePitch="360"/>
        </w:sectPr>
      </w:pPr>
    </w:p>
    <w:p w14:paraId="301AB302" w14:textId="79B0DE69" w:rsidR="00F83D67" w:rsidRDefault="00F83D67" w:rsidP="004B25D2">
      <w:pPr>
        <w:pStyle w:val="Heading1"/>
        <w:numPr>
          <w:ilvl w:val="0"/>
          <w:numId w:val="0"/>
        </w:numPr>
      </w:pPr>
      <w:bookmarkStart w:id="72" w:name="_Toc82034966"/>
      <w:r>
        <w:lastRenderedPageBreak/>
        <w:t>References</w:t>
      </w:r>
      <w:bookmarkEnd w:id="72"/>
    </w:p>
    <w:sdt>
      <w:sdtPr>
        <w:id w:val="524908449"/>
        <w:docPartObj>
          <w:docPartGallery w:val="Bibliographies"/>
          <w:docPartUnique/>
        </w:docPartObj>
      </w:sdtPr>
      <w:sdtEndPr>
        <w:rPr>
          <w:b/>
          <w:bCs/>
        </w:rPr>
      </w:sdtEndPr>
      <w:sdtContent>
        <w:p w14:paraId="0FF3A72D" w14:textId="77777777" w:rsidR="00D95295" w:rsidRDefault="00E80CAC" w:rsidP="001B5682">
          <w:pPr>
            <w:rPr>
              <w:noProof/>
              <w:lang w:val="en-US"/>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33"/>
            <w:gridCol w:w="13525"/>
          </w:tblGrid>
          <w:tr w:rsidR="00D95295" w14:paraId="748CAC6D" w14:textId="77777777">
            <w:trPr>
              <w:divId w:val="1674870634"/>
              <w:tblCellSpacing w:w="15" w:type="dxa"/>
            </w:trPr>
            <w:tc>
              <w:tcPr>
                <w:tcW w:w="50" w:type="pct"/>
                <w:hideMark/>
              </w:tcPr>
              <w:p w14:paraId="41D04FA5" w14:textId="391C5B9F" w:rsidR="00D95295" w:rsidRDefault="00D95295">
                <w:pPr>
                  <w:pStyle w:val="Bibliography"/>
                  <w:rPr>
                    <w:noProof/>
                    <w:sz w:val="24"/>
                    <w:szCs w:val="24"/>
                  </w:rPr>
                </w:pPr>
                <w:r>
                  <w:rPr>
                    <w:noProof/>
                  </w:rPr>
                  <w:t xml:space="preserve">[1] </w:t>
                </w:r>
              </w:p>
            </w:tc>
            <w:tc>
              <w:tcPr>
                <w:tcW w:w="0" w:type="auto"/>
                <w:hideMark/>
              </w:tcPr>
              <w:p w14:paraId="6F8C4DAC" w14:textId="77777777" w:rsidR="00D95295" w:rsidRDefault="00D95295">
                <w:pPr>
                  <w:pStyle w:val="Bibliography"/>
                  <w:rPr>
                    <w:noProof/>
                  </w:rPr>
                </w:pPr>
                <w:r>
                  <w:rPr>
                    <w:noProof/>
                  </w:rPr>
                  <w:t>AEMO, “NEM Engineering Framework: March 2021 Report,” March 2021. [Online]. Available: https://aemo.com.au/-/media/files/initiatives/engineering-framework/2021/nem-engineering-framework-march-2021-report.pdf. [Accessed 7 September 2021].</w:t>
                </w:r>
              </w:p>
            </w:tc>
          </w:tr>
          <w:tr w:rsidR="00D95295" w14:paraId="5DB1A994" w14:textId="77777777">
            <w:trPr>
              <w:divId w:val="1674870634"/>
              <w:tblCellSpacing w:w="15" w:type="dxa"/>
            </w:trPr>
            <w:tc>
              <w:tcPr>
                <w:tcW w:w="50" w:type="pct"/>
                <w:hideMark/>
              </w:tcPr>
              <w:p w14:paraId="53BFD5FF" w14:textId="77777777" w:rsidR="00D95295" w:rsidRDefault="00D95295">
                <w:pPr>
                  <w:pStyle w:val="Bibliography"/>
                  <w:rPr>
                    <w:noProof/>
                  </w:rPr>
                </w:pPr>
                <w:r>
                  <w:rPr>
                    <w:noProof/>
                  </w:rPr>
                  <w:t xml:space="preserve">[2] </w:t>
                </w:r>
              </w:p>
            </w:tc>
            <w:tc>
              <w:tcPr>
                <w:tcW w:w="0" w:type="auto"/>
                <w:hideMark/>
              </w:tcPr>
              <w:p w14:paraId="01816FFB" w14:textId="77777777" w:rsidR="00D95295" w:rsidRDefault="00D95295">
                <w:pPr>
                  <w:pStyle w:val="Bibliography"/>
                  <w:rPr>
                    <w:noProof/>
                  </w:rPr>
                </w:pPr>
                <w:r>
                  <w:rPr>
                    <w:noProof/>
                  </w:rPr>
                  <w:t>Australian Energy Market Operator, “2020 Integrated System Plan,” Australian Energy Market Operator, Melbourne, Australia, 2020.</w:t>
                </w:r>
              </w:p>
            </w:tc>
          </w:tr>
          <w:tr w:rsidR="00D95295" w14:paraId="49110222" w14:textId="77777777">
            <w:trPr>
              <w:divId w:val="1674870634"/>
              <w:tblCellSpacing w:w="15" w:type="dxa"/>
            </w:trPr>
            <w:tc>
              <w:tcPr>
                <w:tcW w:w="50" w:type="pct"/>
                <w:hideMark/>
              </w:tcPr>
              <w:p w14:paraId="03C371DB" w14:textId="77777777" w:rsidR="00D95295" w:rsidRDefault="00D95295">
                <w:pPr>
                  <w:pStyle w:val="Bibliography"/>
                  <w:rPr>
                    <w:noProof/>
                  </w:rPr>
                </w:pPr>
                <w:r>
                  <w:rPr>
                    <w:noProof/>
                  </w:rPr>
                  <w:t xml:space="preserve">[3] </w:t>
                </w:r>
              </w:p>
            </w:tc>
            <w:tc>
              <w:tcPr>
                <w:tcW w:w="0" w:type="auto"/>
                <w:hideMark/>
              </w:tcPr>
              <w:p w14:paraId="7BF38A63" w14:textId="77777777" w:rsidR="00D95295" w:rsidRDefault="00D95295">
                <w:pPr>
                  <w:pStyle w:val="Bibliography"/>
                  <w:rPr>
                    <w:noProof/>
                  </w:rPr>
                </w:pPr>
                <w:r>
                  <w:rPr>
                    <w:i/>
                    <w:iCs/>
                    <w:noProof/>
                  </w:rPr>
                  <w:t xml:space="preserve">Post 2025 Market Design Options - A paper for consultation (Part A), </w:t>
                </w:r>
                <w:r>
                  <w:rPr>
                    <w:noProof/>
                  </w:rPr>
                  <w:t xml:space="preserve">Energy Security Board. Online: https://esb-post2025-market-design.aemc.gov.au/32572/1619564199-part-a-p2025-march-paper-esb-final-for-publication-30-april-2021.pdf, April 2021. </w:t>
                </w:r>
              </w:p>
            </w:tc>
          </w:tr>
          <w:tr w:rsidR="00D95295" w14:paraId="4B7A5768" w14:textId="77777777">
            <w:trPr>
              <w:divId w:val="1674870634"/>
              <w:tblCellSpacing w:w="15" w:type="dxa"/>
            </w:trPr>
            <w:tc>
              <w:tcPr>
                <w:tcW w:w="50" w:type="pct"/>
                <w:hideMark/>
              </w:tcPr>
              <w:p w14:paraId="2C8BAA18" w14:textId="77777777" w:rsidR="00D95295" w:rsidRDefault="00D95295">
                <w:pPr>
                  <w:pStyle w:val="Bibliography"/>
                  <w:rPr>
                    <w:noProof/>
                  </w:rPr>
                </w:pPr>
                <w:r>
                  <w:rPr>
                    <w:noProof/>
                  </w:rPr>
                  <w:t xml:space="preserve">[4] </w:t>
                </w:r>
              </w:p>
            </w:tc>
            <w:tc>
              <w:tcPr>
                <w:tcW w:w="0" w:type="auto"/>
                <w:hideMark/>
              </w:tcPr>
              <w:p w14:paraId="05092919" w14:textId="77777777" w:rsidR="00D95295" w:rsidRDefault="00D95295">
                <w:pPr>
                  <w:pStyle w:val="Bibliography"/>
                  <w:rPr>
                    <w:noProof/>
                  </w:rPr>
                </w:pPr>
                <w:r>
                  <w:rPr>
                    <w:noProof/>
                  </w:rPr>
                  <w:t xml:space="preserve">Strategen, CSIRO Roadmap for Power System Architecture (Topic 7), Canberra: CSIRO, 2021. </w:t>
                </w:r>
              </w:p>
            </w:tc>
          </w:tr>
          <w:tr w:rsidR="00D95295" w14:paraId="3C3D08FD" w14:textId="77777777">
            <w:trPr>
              <w:divId w:val="1674870634"/>
              <w:tblCellSpacing w:w="15" w:type="dxa"/>
            </w:trPr>
            <w:tc>
              <w:tcPr>
                <w:tcW w:w="50" w:type="pct"/>
                <w:hideMark/>
              </w:tcPr>
              <w:p w14:paraId="2F781AE2" w14:textId="77777777" w:rsidR="00D95295" w:rsidRDefault="00D95295">
                <w:pPr>
                  <w:pStyle w:val="Bibliography"/>
                  <w:rPr>
                    <w:noProof/>
                  </w:rPr>
                </w:pPr>
                <w:r>
                  <w:rPr>
                    <w:noProof/>
                  </w:rPr>
                  <w:t xml:space="preserve">[5] </w:t>
                </w:r>
              </w:p>
            </w:tc>
            <w:tc>
              <w:tcPr>
                <w:tcW w:w="0" w:type="auto"/>
                <w:hideMark/>
              </w:tcPr>
              <w:p w14:paraId="2DAC0B5F" w14:textId="77777777" w:rsidR="00D95295" w:rsidRDefault="00D95295">
                <w:pPr>
                  <w:pStyle w:val="Bibliography"/>
                  <w:rPr>
                    <w:noProof/>
                  </w:rPr>
                </w:pPr>
                <w:r>
                  <w:rPr>
                    <w:noProof/>
                  </w:rPr>
                  <w:t xml:space="preserve">Feller, Ultra Large Scale Systems: The Software challenge of the Future, CM Punlishing, 2022. </w:t>
                </w:r>
              </w:p>
            </w:tc>
          </w:tr>
          <w:tr w:rsidR="00D95295" w14:paraId="6D0B44E6" w14:textId="77777777">
            <w:trPr>
              <w:divId w:val="1674870634"/>
              <w:tblCellSpacing w:w="15" w:type="dxa"/>
            </w:trPr>
            <w:tc>
              <w:tcPr>
                <w:tcW w:w="50" w:type="pct"/>
                <w:hideMark/>
              </w:tcPr>
              <w:p w14:paraId="0C8EA4B6" w14:textId="77777777" w:rsidR="00D95295" w:rsidRDefault="00D95295">
                <w:pPr>
                  <w:pStyle w:val="Bibliography"/>
                  <w:rPr>
                    <w:noProof/>
                  </w:rPr>
                </w:pPr>
                <w:r>
                  <w:rPr>
                    <w:noProof/>
                  </w:rPr>
                  <w:t xml:space="preserve">[6] </w:t>
                </w:r>
              </w:p>
            </w:tc>
            <w:tc>
              <w:tcPr>
                <w:tcW w:w="0" w:type="auto"/>
                <w:hideMark/>
              </w:tcPr>
              <w:p w14:paraId="57518294" w14:textId="77777777" w:rsidR="00D95295" w:rsidRDefault="00D95295">
                <w:pPr>
                  <w:pStyle w:val="Bibliography"/>
                  <w:rPr>
                    <w:noProof/>
                  </w:rPr>
                </w:pPr>
                <w:r>
                  <w:rPr>
                    <w:noProof/>
                  </w:rPr>
                  <w:t>AEMO, “AEMO Market Managment System MMS,” AEMO, [Online]. Available: https://aemo.com.au/en/energy-systems/electricity/national-electricity-market-nem/data-nem/market-management-system-mms-data. [Accessed 31 August 2021].</w:t>
                </w:r>
              </w:p>
            </w:tc>
          </w:tr>
          <w:tr w:rsidR="00D95295" w14:paraId="2A8B244B" w14:textId="77777777">
            <w:trPr>
              <w:divId w:val="1674870634"/>
              <w:tblCellSpacing w:w="15" w:type="dxa"/>
            </w:trPr>
            <w:tc>
              <w:tcPr>
                <w:tcW w:w="50" w:type="pct"/>
                <w:hideMark/>
              </w:tcPr>
              <w:p w14:paraId="645F234A" w14:textId="77777777" w:rsidR="00D95295" w:rsidRDefault="00D95295">
                <w:pPr>
                  <w:pStyle w:val="Bibliography"/>
                  <w:rPr>
                    <w:noProof/>
                  </w:rPr>
                </w:pPr>
                <w:r>
                  <w:rPr>
                    <w:noProof/>
                  </w:rPr>
                  <w:t xml:space="preserve">[7] </w:t>
                </w:r>
              </w:p>
            </w:tc>
            <w:tc>
              <w:tcPr>
                <w:tcW w:w="0" w:type="auto"/>
                <w:hideMark/>
              </w:tcPr>
              <w:p w14:paraId="30D9B1EA" w14:textId="77777777" w:rsidR="00D95295" w:rsidRDefault="00D95295">
                <w:pPr>
                  <w:pStyle w:val="Bibliography"/>
                  <w:rPr>
                    <w:noProof/>
                  </w:rPr>
                </w:pPr>
                <w:r>
                  <w:rPr>
                    <w:noProof/>
                  </w:rPr>
                  <w:t>AEMO, “AEMO Dispatch Information,” AEMO, [Online]. Available: https://aemo.com.au/en/energy-systems/electricity/national-electricity-market-nem/system-operations/dispatch-information. [Accessed 31 August 2021].</w:t>
                </w:r>
              </w:p>
            </w:tc>
          </w:tr>
          <w:tr w:rsidR="00D95295" w14:paraId="459415EB" w14:textId="77777777">
            <w:trPr>
              <w:divId w:val="1674870634"/>
              <w:tblCellSpacing w:w="15" w:type="dxa"/>
            </w:trPr>
            <w:tc>
              <w:tcPr>
                <w:tcW w:w="50" w:type="pct"/>
                <w:hideMark/>
              </w:tcPr>
              <w:p w14:paraId="36FC1342" w14:textId="77777777" w:rsidR="00D95295" w:rsidRDefault="00D95295">
                <w:pPr>
                  <w:pStyle w:val="Bibliography"/>
                  <w:rPr>
                    <w:noProof/>
                  </w:rPr>
                </w:pPr>
                <w:r>
                  <w:rPr>
                    <w:noProof/>
                  </w:rPr>
                  <w:t xml:space="preserve">[8] </w:t>
                </w:r>
              </w:p>
            </w:tc>
            <w:tc>
              <w:tcPr>
                <w:tcW w:w="0" w:type="auto"/>
                <w:hideMark/>
              </w:tcPr>
              <w:p w14:paraId="7F7BA5C9" w14:textId="77777777" w:rsidR="00D95295" w:rsidRDefault="00D95295">
                <w:pPr>
                  <w:pStyle w:val="Bibliography"/>
                  <w:rPr>
                    <w:noProof/>
                  </w:rPr>
                </w:pPr>
                <w:r>
                  <w:rPr>
                    <w:noProof/>
                  </w:rPr>
                  <w:t>EPRI, “Human Machine Interface Display Design Best Practices: Reference Guide for Distribution, Generation, and Transmission Control Centers (3002019194),” EPRI, California, 2021.</w:t>
                </w:r>
              </w:p>
            </w:tc>
          </w:tr>
          <w:tr w:rsidR="00D95295" w14:paraId="52A74E03" w14:textId="77777777">
            <w:trPr>
              <w:divId w:val="1674870634"/>
              <w:tblCellSpacing w:w="15" w:type="dxa"/>
            </w:trPr>
            <w:tc>
              <w:tcPr>
                <w:tcW w:w="50" w:type="pct"/>
                <w:hideMark/>
              </w:tcPr>
              <w:p w14:paraId="5D19A2A0" w14:textId="77777777" w:rsidR="00D95295" w:rsidRDefault="00D95295">
                <w:pPr>
                  <w:pStyle w:val="Bibliography"/>
                  <w:rPr>
                    <w:noProof/>
                  </w:rPr>
                </w:pPr>
                <w:r>
                  <w:rPr>
                    <w:noProof/>
                  </w:rPr>
                  <w:t xml:space="preserve">[9] </w:t>
                </w:r>
              </w:p>
            </w:tc>
            <w:tc>
              <w:tcPr>
                <w:tcW w:w="0" w:type="auto"/>
                <w:hideMark/>
              </w:tcPr>
              <w:p w14:paraId="3B80AE30" w14:textId="77777777" w:rsidR="00D95295" w:rsidRDefault="00D95295">
                <w:pPr>
                  <w:pStyle w:val="Bibliography"/>
                  <w:rPr>
                    <w:noProof/>
                  </w:rPr>
                </w:pPr>
                <w:r>
                  <w:rPr>
                    <w:noProof/>
                  </w:rPr>
                  <w:t xml:space="preserve">D. Jenkins, N. Stanton and P. S. e. al, “Using the Decision-Ladder to Add a Formative Element to Naturalistic Decision-Making Research,” </w:t>
                </w:r>
                <w:r>
                  <w:rPr>
                    <w:i/>
                    <w:iCs/>
                    <w:noProof/>
                  </w:rPr>
                  <w:t xml:space="preserve">International Journal of Human-Computer Interaction, </w:t>
                </w:r>
                <w:r>
                  <w:rPr>
                    <w:noProof/>
                  </w:rPr>
                  <w:t xml:space="preserve">pp. 132-146, 2010. </w:t>
                </w:r>
              </w:p>
            </w:tc>
          </w:tr>
          <w:tr w:rsidR="00D95295" w14:paraId="70A33C88" w14:textId="77777777">
            <w:trPr>
              <w:divId w:val="1674870634"/>
              <w:tblCellSpacing w:w="15" w:type="dxa"/>
            </w:trPr>
            <w:tc>
              <w:tcPr>
                <w:tcW w:w="50" w:type="pct"/>
                <w:hideMark/>
              </w:tcPr>
              <w:p w14:paraId="7768BC7A" w14:textId="77777777" w:rsidR="00D95295" w:rsidRDefault="00D95295">
                <w:pPr>
                  <w:pStyle w:val="Bibliography"/>
                  <w:rPr>
                    <w:noProof/>
                  </w:rPr>
                </w:pPr>
                <w:r>
                  <w:rPr>
                    <w:noProof/>
                  </w:rPr>
                  <w:t xml:space="preserve">[10] </w:t>
                </w:r>
              </w:p>
            </w:tc>
            <w:tc>
              <w:tcPr>
                <w:tcW w:w="0" w:type="auto"/>
                <w:hideMark/>
              </w:tcPr>
              <w:p w14:paraId="08138A09" w14:textId="77777777" w:rsidR="00D95295" w:rsidRDefault="00D95295">
                <w:pPr>
                  <w:pStyle w:val="Bibliography"/>
                  <w:rPr>
                    <w:noProof/>
                  </w:rPr>
                </w:pPr>
                <w:r>
                  <w:rPr>
                    <w:noProof/>
                  </w:rPr>
                  <w:t>A. Marot, B. Donnot, G. Dulac-Arnold, A. Kelly, A. O'Sullivan, J. Viebahn, M. Awad, I. Guyon, P. Panciatici and C. Romero, “Learning to run a Power Network Challenge: a Retrospective Analysis,” Paris, 2020.</w:t>
                </w:r>
              </w:p>
            </w:tc>
          </w:tr>
          <w:tr w:rsidR="00D95295" w14:paraId="602EC261" w14:textId="77777777">
            <w:trPr>
              <w:divId w:val="1674870634"/>
              <w:tblCellSpacing w:w="15" w:type="dxa"/>
            </w:trPr>
            <w:tc>
              <w:tcPr>
                <w:tcW w:w="50" w:type="pct"/>
                <w:hideMark/>
              </w:tcPr>
              <w:p w14:paraId="41560F43" w14:textId="77777777" w:rsidR="00D95295" w:rsidRDefault="00D95295">
                <w:pPr>
                  <w:pStyle w:val="Bibliography"/>
                  <w:rPr>
                    <w:noProof/>
                  </w:rPr>
                </w:pPr>
                <w:r>
                  <w:rPr>
                    <w:noProof/>
                  </w:rPr>
                  <w:t xml:space="preserve">[11] </w:t>
                </w:r>
              </w:p>
            </w:tc>
            <w:tc>
              <w:tcPr>
                <w:tcW w:w="0" w:type="auto"/>
                <w:hideMark/>
              </w:tcPr>
              <w:p w14:paraId="1D945FDF" w14:textId="77777777" w:rsidR="00D95295" w:rsidRDefault="00D95295">
                <w:pPr>
                  <w:pStyle w:val="Bibliography"/>
                  <w:rPr>
                    <w:noProof/>
                  </w:rPr>
                </w:pPr>
                <w:r>
                  <w:rPr>
                    <w:noProof/>
                  </w:rPr>
                  <w:t>EPRI, “Powering Through Together: Identifying COVID-19 Transmission and Distribution Operations Practices,” EPRI, Palo Alto CA, 2020.</w:t>
                </w:r>
              </w:p>
            </w:tc>
          </w:tr>
          <w:tr w:rsidR="00D95295" w14:paraId="4324940E" w14:textId="77777777">
            <w:trPr>
              <w:divId w:val="1674870634"/>
              <w:tblCellSpacing w:w="15" w:type="dxa"/>
            </w:trPr>
            <w:tc>
              <w:tcPr>
                <w:tcW w:w="50" w:type="pct"/>
                <w:hideMark/>
              </w:tcPr>
              <w:p w14:paraId="7CE3F14E" w14:textId="77777777" w:rsidR="00D95295" w:rsidRDefault="00D95295">
                <w:pPr>
                  <w:pStyle w:val="Bibliography"/>
                  <w:rPr>
                    <w:noProof/>
                  </w:rPr>
                </w:pPr>
                <w:r>
                  <w:rPr>
                    <w:noProof/>
                  </w:rPr>
                  <w:lastRenderedPageBreak/>
                  <w:t xml:space="preserve">[12] </w:t>
                </w:r>
              </w:p>
            </w:tc>
            <w:tc>
              <w:tcPr>
                <w:tcW w:w="0" w:type="auto"/>
                <w:hideMark/>
              </w:tcPr>
              <w:p w14:paraId="4FAD3705" w14:textId="77777777" w:rsidR="00D95295" w:rsidRDefault="00D95295">
                <w:pPr>
                  <w:pStyle w:val="Bibliography"/>
                  <w:rPr>
                    <w:noProof/>
                  </w:rPr>
                </w:pPr>
                <w:r>
                  <w:rPr>
                    <w:noProof/>
                  </w:rPr>
                  <w:t xml:space="preserve">N. Naikar, Work Domain Analysis, New York: CRC Press, 2013. </w:t>
                </w:r>
              </w:p>
            </w:tc>
          </w:tr>
          <w:tr w:rsidR="00D95295" w14:paraId="061CE157" w14:textId="77777777">
            <w:trPr>
              <w:divId w:val="1674870634"/>
              <w:tblCellSpacing w:w="15" w:type="dxa"/>
            </w:trPr>
            <w:tc>
              <w:tcPr>
                <w:tcW w:w="50" w:type="pct"/>
                <w:hideMark/>
              </w:tcPr>
              <w:p w14:paraId="6D50C3BC" w14:textId="77777777" w:rsidR="00D95295" w:rsidRDefault="00D95295">
                <w:pPr>
                  <w:pStyle w:val="Bibliography"/>
                  <w:rPr>
                    <w:noProof/>
                  </w:rPr>
                </w:pPr>
                <w:r>
                  <w:rPr>
                    <w:noProof/>
                  </w:rPr>
                  <w:t xml:space="preserve">[13] </w:t>
                </w:r>
              </w:p>
            </w:tc>
            <w:tc>
              <w:tcPr>
                <w:tcW w:w="0" w:type="auto"/>
                <w:hideMark/>
              </w:tcPr>
              <w:p w14:paraId="4E71FDA7" w14:textId="77777777" w:rsidR="00D95295" w:rsidRDefault="00D95295">
                <w:pPr>
                  <w:pStyle w:val="Bibliography"/>
                  <w:rPr>
                    <w:noProof/>
                  </w:rPr>
                </w:pPr>
                <w:r>
                  <w:rPr>
                    <w:noProof/>
                  </w:rPr>
                  <w:t>Global PST Consortium, “Inaugural Research Agenda,” Global PST Consortium, USA, 2021.</w:t>
                </w:r>
              </w:p>
            </w:tc>
          </w:tr>
        </w:tbl>
        <w:p w14:paraId="1CFD68C6" w14:textId="77777777" w:rsidR="00D95295" w:rsidRDefault="00D95295">
          <w:pPr>
            <w:divId w:val="1674870634"/>
            <w:rPr>
              <w:rFonts w:eastAsia="Times New Roman"/>
              <w:noProof/>
            </w:rPr>
          </w:pPr>
        </w:p>
        <w:p w14:paraId="44E94DB0" w14:textId="7D23AC2C" w:rsidR="0010737E" w:rsidRDefault="00E80CAC" w:rsidP="001B5682">
          <w:r>
            <w:rPr>
              <w:b/>
              <w:bCs/>
            </w:rPr>
            <w:fldChar w:fldCharType="end"/>
          </w:r>
        </w:p>
      </w:sdtContent>
    </w:sdt>
    <w:sectPr w:rsidR="0010737E" w:rsidSect="0090343A">
      <w:footerReference w:type="default" r:id="rId62"/>
      <w:pgSz w:w="16838" w:h="11906" w:orient="landscape" w:code="9"/>
      <w:pgMar w:top="1440" w:right="1440" w:bottom="1440" w:left="1440" w:header="720" w:footer="720" w:gutter="0"/>
      <w:pgNumType w:fmt="upperRoman"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3CC1102" w14:textId="77777777" w:rsidR="00CA4653" w:rsidRDefault="00CA4653" w:rsidP="009C646F">
      <w:pPr>
        <w:spacing w:after="0" w:line="240" w:lineRule="auto"/>
      </w:pPr>
      <w:r>
        <w:separator/>
      </w:r>
    </w:p>
  </w:endnote>
  <w:endnote w:type="continuationSeparator" w:id="0">
    <w:p w14:paraId="648D5C45" w14:textId="77777777" w:rsidR="00CA4653" w:rsidRDefault="00CA4653" w:rsidP="009C646F">
      <w:pPr>
        <w:spacing w:after="0" w:line="240" w:lineRule="auto"/>
      </w:pPr>
      <w:r>
        <w:continuationSeparator/>
      </w:r>
    </w:p>
  </w:endnote>
  <w:endnote w:type="continuationNotice" w:id="1">
    <w:p w14:paraId="59F28771" w14:textId="77777777" w:rsidR="00CA4653" w:rsidRDefault="00CA465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altName w:val="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altName w:val="Calibri"/>
    <w:panose1 w:val="020F0502020204030204"/>
    <w:charset w:val="00"/>
    <w:family w:val="swiss"/>
    <w:pitch w:val="variable"/>
    <w:sig w:usb0="E4002EFF" w:usb1="C000247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943420025"/>
      <w:docPartObj>
        <w:docPartGallery w:val="Page Numbers (Bottom of Page)"/>
        <w:docPartUnique/>
      </w:docPartObj>
    </w:sdtPr>
    <w:sdtEndPr>
      <w:rPr>
        <w:noProof/>
      </w:rPr>
    </w:sdtEndPr>
    <w:sdtContent>
      <w:p w14:paraId="70EF262A" w14:textId="77777777" w:rsidR="00292F92" w:rsidRDefault="00292F92">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21981737" w14:textId="77777777" w:rsidR="00292F92" w:rsidRDefault="00292F9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61857577"/>
      <w:docPartObj>
        <w:docPartGallery w:val="Page Numbers (Bottom of Page)"/>
        <w:docPartUnique/>
      </w:docPartObj>
    </w:sdtPr>
    <w:sdtEndPr>
      <w:rPr>
        <w:noProof/>
      </w:rPr>
    </w:sdtEndPr>
    <w:sdtContent>
      <w:p w14:paraId="6EAFDEC0" w14:textId="77777777" w:rsidR="00292F92" w:rsidRDefault="00292F92">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6C016834" w14:textId="77777777" w:rsidR="00292F92" w:rsidRDefault="00292F9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3ACBDA0" w14:textId="77777777" w:rsidR="00CA4653" w:rsidRDefault="00CA4653" w:rsidP="009C646F">
      <w:pPr>
        <w:spacing w:after="0" w:line="240" w:lineRule="auto"/>
      </w:pPr>
      <w:r>
        <w:separator/>
      </w:r>
    </w:p>
  </w:footnote>
  <w:footnote w:type="continuationSeparator" w:id="0">
    <w:p w14:paraId="7A253762" w14:textId="77777777" w:rsidR="00CA4653" w:rsidRDefault="00CA4653" w:rsidP="009C646F">
      <w:pPr>
        <w:spacing w:after="0" w:line="240" w:lineRule="auto"/>
      </w:pPr>
      <w:r>
        <w:continuationSeparator/>
      </w:r>
    </w:p>
  </w:footnote>
  <w:footnote w:type="continuationNotice" w:id="1">
    <w:p w14:paraId="7B776207" w14:textId="77777777" w:rsidR="00CA4653" w:rsidRDefault="00CA4653">
      <w:pPr>
        <w:spacing w:after="0"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90B87"/>
    <w:multiLevelType w:val="hybridMultilevel"/>
    <w:tmpl w:val="D6F02BF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 w15:restartNumberingAfterBreak="0">
    <w:nsid w:val="00212305"/>
    <w:multiLevelType w:val="hybridMultilevel"/>
    <w:tmpl w:val="7368C4EA"/>
    <w:lvl w:ilvl="0" w:tplc="1809000F">
      <w:start w:val="1"/>
      <w:numFmt w:val="decimal"/>
      <w:lvlText w:val="%1."/>
      <w:lvlJc w:val="left"/>
      <w:pPr>
        <w:ind w:left="720" w:hanging="360"/>
      </w:pPr>
      <w:rPr>
        <w:rFont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 w15:restartNumberingAfterBreak="0">
    <w:nsid w:val="035909A5"/>
    <w:multiLevelType w:val="multilevel"/>
    <w:tmpl w:val="662C1CA8"/>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497"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 w15:restartNumberingAfterBreak="0">
    <w:nsid w:val="041E2EED"/>
    <w:multiLevelType w:val="hybridMultilevel"/>
    <w:tmpl w:val="E1F2AAB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 w15:restartNumberingAfterBreak="0">
    <w:nsid w:val="098F76FF"/>
    <w:multiLevelType w:val="hybridMultilevel"/>
    <w:tmpl w:val="AB4CEF1A"/>
    <w:lvl w:ilvl="0" w:tplc="5B425258">
      <w:start w:val="1"/>
      <w:numFmt w:val="bullet"/>
      <w:lvlText w:val=""/>
      <w:lvlJc w:val="left"/>
      <w:pPr>
        <w:ind w:left="720" w:hanging="360"/>
      </w:pPr>
      <w:rPr>
        <w:rFonts w:ascii="Symbol" w:hAnsi="Symbol" w:hint="default"/>
      </w:rPr>
    </w:lvl>
    <w:lvl w:ilvl="1" w:tplc="701A1596">
      <w:start w:val="1"/>
      <w:numFmt w:val="bullet"/>
      <w:lvlText w:val="o"/>
      <w:lvlJc w:val="left"/>
      <w:pPr>
        <w:ind w:left="1440" w:hanging="360"/>
      </w:pPr>
      <w:rPr>
        <w:rFonts w:ascii="Courier New" w:hAnsi="Courier New" w:hint="default"/>
      </w:rPr>
    </w:lvl>
    <w:lvl w:ilvl="2" w:tplc="90162E1C">
      <w:start w:val="1"/>
      <w:numFmt w:val="bullet"/>
      <w:lvlText w:val=""/>
      <w:lvlJc w:val="left"/>
      <w:pPr>
        <w:ind w:left="2160" w:hanging="360"/>
      </w:pPr>
      <w:rPr>
        <w:rFonts w:ascii="Wingdings" w:hAnsi="Wingdings" w:hint="default"/>
      </w:rPr>
    </w:lvl>
    <w:lvl w:ilvl="3" w:tplc="2C308BF6">
      <w:start w:val="1"/>
      <w:numFmt w:val="bullet"/>
      <w:lvlText w:val=""/>
      <w:lvlJc w:val="left"/>
      <w:pPr>
        <w:ind w:left="2880" w:hanging="360"/>
      </w:pPr>
      <w:rPr>
        <w:rFonts w:ascii="Symbol" w:hAnsi="Symbol" w:hint="default"/>
      </w:rPr>
    </w:lvl>
    <w:lvl w:ilvl="4" w:tplc="F88E1D36">
      <w:start w:val="1"/>
      <w:numFmt w:val="bullet"/>
      <w:lvlText w:val="o"/>
      <w:lvlJc w:val="left"/>
      <w:pPr>
        <w:ind w:left="3600" w:hanging="360"/>
      </w:pPr>
      <w:rPr>
        <w:rFonts w:ascii="Courier New" w:hAnsi="Courier New" w:hint="default"/>
      </w:rPr>
    </w:lvl>
    <w:lvl w:ilvl="5" w:tplc="F23469E2">
      <w:start w:val="1"/>
      <w:numFmt w:val="bullet"/>
      <w:lvlText w:val=""/>
      <w:lvlJc w:val="left"/>
      <w:pPr>
        <w:ind w:left="4320" w:hanging="360"/>
      </w:pPr>
      <w:rPr>
        <w:rFonts w:ascii="Wingdings" w:hAnsi="Wingdings" w:hint="default"/>
      </w:rPr>
    </w:lvl>
    <w:lvl w:ilvl="6" w:tplc="6F6C23F4">
      <w:start w:val="1"/>
      <w:numFmt w:val="bullet"/>
      <w:lvlText w:val=""/>
      <w:lvlJc w:val="left"/>
      <w:pPr>
        <w:ind w:left="5040" w:hanging="360"/>
      </w:pPr>
      <w:rPr>
        <w:rFonts w:ascii="Symbol" w:hAnsi="Symbol" w:hint="default"/>
      </w:rPr>
    </w:lvl>
    <w:lvl w:ilvl="7" w:tplc="93906428">
      <w:start w:val="1"/>
      <w:numFmt w:val="bullet"/>
      <w:lvlText w:val="o"/>
      <w:lvlJc w:val="left"/>
      <w:pPr>
        <w:ind w:left="5760" w:hanging="360"/>
      </w:pPr>
      <w:rPr>
        <w:rFonts w:ascii="Courier New" w:hAnsi="Courier New" w:hint="default"/>
      </w:rPr>
    </w:lvl>
    <w:lvl w:ilvl="8" w:tplc="D69A7302">
      <w:start w:val="1"/>
      <w:numFmt w:val="bullet"/>
      <w:lvlText w:val=""/>
      <w:lvlJc w:val="left"/>
      <w:pPr>
        <w:ind w:left="6480" w:hanging="360"/>
      </w:pPr>
      <w:rPr>
        <w:rFonts w:ascii="Wingdings" w:hAnsi="Wingdings" w:hint="default"/>
      </w:rPr>
    </w:lvl>
  </w:abstractNum>
  <w:abstractNum w:abstractNumId="5" w15:restartNumberingAfterBreak="0">
    <w:nsid w:val="0B8400F1"/>
    <w:multiLevelType w:val="hybridMultilevel"/>
    <w:tmpl w:val="7DDCDF8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 w15:restartNumberingAfterBreak="0">
    <w:nsid w:val="0C350CF7"/>
    <w:multiLevelType w:val="hybridMultilevel"/>
    <w:tmpl w:val="185AA38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CA43403"/>
    <w:multiLevelType w:val="hybridMultilevel"/>
    <w:tmpl w:val="7368C4EA"/>
    <w:lvl w:ilvl="0" w:tplc="1809000F">
      <w:start w:val="1"/>
      <w:numFmt w:val="decimal"/>
      <w:lvlText w:val="%1."/>
      <w:lvlJc w:val="left"/>
      <w:pPr>
        <w:ind w:left="720" w:hanging="360"/>
      </w:pPr>
      <w:rPr>
        <w:rFont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8" w15:restartNumberingAfterBreak="0">
    <w:nsid w:val="1253293C"/>
    <w:multiLevelType w:val="hybridMultilevel"/>
    <w:tmpl w:val="61E2AB4E"/>
    <w:lvl w:ilvl="0" w:tplc="18090001">
      <w:start w:val="1"/>
      <w:numFmt w:val="bullet"/>
      <w:lvlText w:val=""/>
      <w:lvlJc w:val="left"/>
      <w:pPr>
        <w:ind w:left="747" w:hanging="360"/>
      </w:pPr>
      <w:rPr>
        <w:rFonts w:ascii="Symbol" w:hAnsi="Symbol" w:hint="default"/>
      </w:rPr>
    </w:lvl>
    <w:lvl w:ilvl="1" w:tplc="18090003" w:tentative="1">
      <w:start w:val="1"/>
      <w:numFmt w:val="bullet"/>
      <w:lvlText w:val="o"/>
      <w:lvlJc w:val="left"/>
      <w:pPr>
        <w:ind w:left="1467" w:hanging="360"/>
      </w:pPr>
      <w:rPr>
        <w:rFonts w:ascii="Courier New" w:hAnsi="Courier New" w:cs="Courier New" w:hint="default"/>
      </w:rPr>
    </w:lvl>
    <w:lvl w:ilvl="2" w:tplc="18090005" w:tentative="1">
      <w:start w:val="1"/>
      <w:numFmt w:val="bullet"/>
      <w:lvlText w:val=""/>
      <w:lvlJc w:val="left"/>
      <w:pPr>
        <w:ind w:left="2187" w:hanging="360"/>
      </w:pPr>
      <w:rPr>
        <w:rFonts w:ascii="Wingdings" w:hAnsi="Wingdings" w:hint="default"/>
      </w:rPr>
    </w:lvl>
    <w:lvl w:ilvl="3" w:tplc="18090001" w:tentative="1">
      <w:start w:val="1"/>
      <w:numFmt w:val="bullet"/>
      <w:lvlText w:val=""/>
      <w:lvlJc w:val="left"/>
      <w:pPr>
        <w:ind w:left="2907" w:hanging="360"/>
      </w:pPr>
      <w:rPr>
        <w:rFonts w:ascii="Symbol" w:hAnsi="Symbol" w:hint="default"/>
      </w:rPr>
    </w:lvl>
    <w:lvl w:ilvl="4" w:tplc="18090003" w:tentative="1">
      <w:start w:val="1"/>
      <w:numFmt w:val="bullet"/>
      <w:lvlText w:val="o"/>
      <w:lvlJc w:val="left"/>
      <w:pPr>
        <w:ind w:left="3627" w:hanging="360"/>
      </w:pPr>
      <w:rPr>
        <w:rFonts w:ascii="Courier New" w:hAnsi="Courier New" w:cs="Courier New" w:hint="default"/>
      </w:rPr>
    </w:lvl>
    <w:lvl w:ilvl="5" w:tplc="18090005" w:tentative="1">
      <w:start w:val="1"/>
      <w:numFmt w:val="bullet"/>
      <w:lvlText w:val=""/>
      <w:lvlJc w:val="left"/>
      <w:pPr>
        <w:ind w:left="4347" w:hanging="360"/>
      </w:pPr>
      <w:rPr>
        <w:rFonts w:ascii="Wingdings" w:hAnsi="Wingdings" w:hint="default"/>
      </w:rPr>
    </w:lvl>
    <w:lvl w:ilvl="6" w:tplc="18090001" w:tentative="1">
      <w:start w:val="1"/>
      <w:numFmt w:val="bullet"/>
      <w:lvlText w:val=""/>
      <w:lvlJc w:val="left"/>
      <w:pPr>
        <w:ind w:left="5067" w:hanging="360"/>
      </w:pPr>
      <w:rPr>
        <w:rFonts w:ascii="Symbol" w:hAnsi="Symbol" w:hint="default"/>
      </w:rPr>
    </w:lvl>
    <w:lvl w:ilvl="7" w:tplc="18090003" w:tentative="1">
      <w:start w:val="1"/>
      <w:numFmt w:val="bullet"/>
      <w:lvlText w:val="o"/>
      <w:lvlJc w:val="left"/>
      <w:pPr>
        <w:ind w:left="5787" w:hanging="360"/>
      </w:pPr>
      <w:rPr>
        <w:rFonts w:ascii="Courier New" w:hAnsi="Courier New" w:cs="Courier New" w:hint="default"/>
      </w:rPr>
    </w:lvl>
    <w:lvl w:ilvl="8" w:tplc="18090005" w:tentative="1">
      <w:start w:val="1"/>
      <w:numFmt w:val="bullet"/>
      <w:lvlText w:val=""/>
      <w:lvlJc w:val="left"/>
      <w:pPr>
        <w:ind w:left="6507" w:hanging="360"/>
      </w:pPr>
      <w:rPr>
        <w:rFonts w:ascii="Wingdings" w:hAnsi="Wingdings" w:hint="default"/>
      </w:rPr>
    </w:lvl>
  </w:abstractNum>
  <w:abstractNum w:abstractNumId="9" w15:restartNumberingAfterBreak="0">
    <w:nsid w:val="15395921"/>
    <w:multiLevelType w:val="hybridMultilevel"/>
    <w:tmpl w:val="90A6C8F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B0547B7"/>
    <w:multiLevelType w:val="hybridMultilevel"/>
    <w:tmpl w:val="7368C4EA"/>
    <w:lvl w:ilvl="0" w:tplc="1809000F">
      <w:start w:val="1"/>
      <w:numFmt w:val="decimal"/>
      <w:lvlText w:val="%1."/>
      <w:lvlJc w:val="left"/>
      <w:pPr>
        <w:ind w:left="720" w:hanging="360"/>
      </w:pPr>
      <w:rPr>
        <w:rFont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1D340885"/>
    <w:multiLevelType w:val="hybridMultilevel"/>
    <w:tmpl w:val="1728C87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2" w15:restartNumberingAfterBreak="0">
    <w:nsid w:val="22E72293"/>
    <w:multiLevelType w:val="hybridMultilevel"/>
    <w:tmpl w:val="412CAF0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25027B6A"/>
    <w:multiLevelType w:val="hybridMultilevel"/>
    <w:tmpl w:val="CB262EDA"/>
    <w:lvl w:ilvl="0" w:tplc="F14697B4">
      <w:start w:val="1"/>
      <w:numFmt w:val="bullet"/>
      <w:pStyle w:val="EPRIBulletedList"/>
      <w:lvlText w:val=""/>
      <w:lvlJc w:val="left"/>
      <w:pPr>
        <w:tabs>
          <w:tab w:val="num" w:pos="360"/>
        </w:tabs>
        <w:ind w:left="360" w:hanging="360"/>
      </w:pPr>
      <w:rPr>
        <w:rFonts w:ascii="Symbol" w:hAnsi="Symbol" w:hint="default"/>
        <w:sz w:val="24"/>
        <w:szCs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28E222A8"/>
    <w:multiLevelType w:val="hybridMultilevel"/>
    <w:tmpl w:val="988A5DA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5" w15:restartNumberingAfterBreak="0">
    <w:nsid w:val="2F633708"/>
    <w:multiLevelType w:val="hybridMultilevel"/>
    <w:tmpl w:val="DC16E3D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6" w15:restartNumberingAfterBreak="0">
    <w:nsid w:val="3692485D"/>
    <w:multiLevelType w:val="hybridMultilevel"/>
    <w:tmpl w:val="9FF0496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7" w15:restartNumberingAfterBreak="0">
    <w:nsid w:val="389D0E5D"/>
    <w:multiLevelType w:val="hybridMultilevel"/>
    <w:tmpl w:val="88188E0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8" w15:restartNumberingAfterBreak="0">
    <w:nsid w:val="421D0E19"/>
    <w:multiLevelType w:val="hybridMultilevel"/>
    <w:tmpl w:val="FB1C215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481B0822"/>
    <w:multiLevelType w:val="hybridMultilevel"/>
    <w:tmpl w:val="3C8E91C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0" w15:restartNumberingAfterBreak="0">
    <w:nsid w:val="49BF5B23"/>
    <w:multiLevelType w:val="hybridMultilevel"/>
    <w:tmpl w:val="3EE2C9C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1" w15:restartNumberingAfterBreak="0">
    <w:nsid w:val="4BD90F42"/>
    <w:multiLevelType w:val="hybridMultilevel"/>
    <w:tmpl w:val="7B585D72"/>
    <w:lvl w:ilvl="0" w:tplc="DDE4FB68">
      <w:start w:val="1"/>
      <w:numFmt w:val="bullet"/>
      <w:lvlText w:val="-"/>
      <w:lvlJc w:val="left"/>
      <w:pPr>
        <w:ind w:left="720" w:hanging="360"/>
      </w:pPr>
      <w:rPr>
        <w:rFonts w:ascii="Calibri" w:eastAsiaTheme="minorHAnsi" w:hAnsi="Calibri"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529D17EC"/>
    <w:multiLevelType w:val="hybridMultilevel"/>
    <w:tmpl w:val="B740964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3" w15:restartNumberingAfterBreak="0">
    <w:nsid w:val="52E13F0F"/>
    <w:multiLevelType w:val="hybridMultilevel"/>
    <w:tmpl w:val="BF8CE52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571B7C77"/>
    <w:multiLevelType w:val="hybridMultilevel"/>
    <w:tmpl w:val="5B3A1F4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5" w15:restartNumberingAfterBreak="0">
    <w:nsid w:val="5CCA7064"/>
    <w:multiLevelType w:val="hybridMultilevel"/>
    <w:tmpl w:val="D4E4CE4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6" w15:restartNumberingAfterBreak="0">
    <w:nsid w:val="617C12C8"/>
    <w:multiLevelType w:val="hybridMultilevel"/>
    <w:tmpl w:val="72D000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692E598A"/>
    <w:multiLevelType w:val="hybridMultilevel"/>
    <w:tmpl w:val="76D2F5E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8" w15:restartNumberingAfterBreak="0">
    <w:nsid w:val="6C792A2E"/>
    <w:multiLevelType w:val="hybridMultilevel"/>
    <w:tmpl w:val="A8A08AA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9" w15:restartNumberingAfterBreak="0">
    <w:nsid w:val="6E0F0945"/>
    <w:multiLevelType w:val="hybridMultilevel"/>
    <w:tmpl w:val="97400282"/>
    <w:lvl w:ilvl="0" w:tplc="1809000B">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6F0273B1"/>
    <w:multiLevelType w:val="hybridMultilevel"/>
    <w:tmpl w:val="45DC797C"/>
    <w:lvl w:ilvl="0" w:tplc="6DFCD5DE">
      <w:start w:val="1"/>
      <w:numFmt w:val="bullet"/>
      <w:lvlText w:val=""/>
      <w:lvlJc w:val="left"/>
      <w:pPr>
        <w:ind w:left="720" w:hanging="360"/>
      </w:pPr>
      <w:rPr>
        <w:rFonts w:ascii="Symbol" w:eastAsiaTheme="minorHAnsi" w:hAnsi="Symbol"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77DB50EF"/>
    <w:multiLevelType w:val="hybridMultilevel"/>
    <w:tmpl w:val="7368C4EA"/>
    <w:lvl w:ilvl="0" w:tplc="1809000F">
      <w:start w:val="1"/>
      <w:numFmt w:val="decimal"/>
      <w:lvlText w:val="%1."/>
      <w:lvlJc w:val="left"/>
      <w:pPr>
        <w:ind w:left="720" w:hanging="360"/>
      </w:pPr>
      <w:rPr>
        <w:rFont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2" w15:restartNumberingAfterBreak="0">
    <w:nsid w:val="79003A14"/>
    <w:multiLevelType w:val="hybridMultilevel"/>
    <w:tmpl w:val="7D104CA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7D8478C3"/>
    <w:multiLevelType w:val="hybridMultilevel"/>
    <w:tmpl w:val="4E244738"/>
    <w:lvl w:ilvl="0" w:tplc="18090001">
      <w:start w:val="1"/>
      <w:numFmt w:val="bullet"/>
      <w:lvlText w:val=""/>
      <w:lvlJc w:val="left"/>
      <w:pPr>
        <w:ind w:left="720" w:hanging="360"/>
      </w:pPr>
      <w:rPr>
        <w:rFonts w:ascii="Symbol" w:hAnsi="Symbol"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abstractNumId w:val="4"/>
  </w:num>
  <w:num w:numId="2">
    <w:abstractNumId w:val="2"/>
  </w:num>
  <w:num w:numId="3">
    <w:abstractNumId w:val="21"/>
  </w:num>
  <w:num w:numId="4">
    <w:abstractNumId w:val="30"/>
  </w:num>
  <w:num w:numId="5">
    <w:abstractNumId w:val="26"/>
  </w:num>
  <w:num w:numId="6">
    <w:abstractNumId w:val="33"/>
  </w:num>
  <w:num w:numId="7">
    <w:abstractNumId w:val="13"/>
  </w:num>
  <w:num w:numId="8">
    <w:abstractNumId w:val="3"/>
  </w:num>
  <w:num w:numId="9">
    <w:abstractNumId w:val="18"/>
  </w:num>
  <w:num w:numId="10">
    <w:abstractNumId w:val="31"/>
  </w:num>
  <w:num w:numId="11">
    <w:abstractNumId w:val="25"/>
  </w:num>
  <w:num w:numId="12">
    <w:abstractNumId w:val="20"/>
  </w:num>
  <w:num w:numId="13">
    <w:abstractNumId w:val="0"/>
  </w:num>
  <w:num w:numId="14">
    <w:abstractNumId w:val="32"/>
  </w:num>
  <w:num w:numId="15">
    <w:abstractNumId w:val="16"/>
  </w:num>
  <w:num w:numId="16">
    <w:abstractNumId w:val="14"/>
  </w:num>
  <w:num w:numId="17">
    <w:abstractNumId w:val="17"/>
  </w:num>
  <w:num w:numId="18">
    <w:abstractNumId w:val="27"/>
  </w:num>
  <w:num w:numId="19">
    <w:abstractNumId w:val="23"/>
  </w:num>
  <w:num w:numId="20">
    <w:abstractNumId w:val="12"/>
  </w:num>
  <w:num w:numId="21">
    <w:abstractNumId w:val="5"/>
  </w:num>
  <w:num w:numId="22">
    <w:abstractNumId w:val="19"/>
  </w:num>
  <w:num w:numId="23">
    <w:abstractNumId w:val="9"/>
  </w:num>
  <w:num w:numId="24">
    <w:abstractNumId w:val="24"/>
  </w:num>
  <w:num w:numId="25">
    <w:abstractNumId w:val="28"/>
  </w:num>
  <w:num w:numId="26">
    <w:abstractNumId w:val="15"/>
  </w:num>
  <w:num w:numId="27">
    <w:abstractNumId w:val="6"/>
  </w:num>
  <w:num w:numId="28">
    <w:abstractNumId w:val="7"/>
  </w:num>
  <w:num w:numId="29">
    <w:abstractNumId w:val="8"/>
  </w:num>
  <w:num w:numId="30">
    <w:abstractNumId w:val="11"/>
  </w:num>
  <w:num w:numId="31">
    <w:abstractNumId w:val="22"/>
  </w:num>
  <w:num w:numId="32">
    <w:abstractNumId w:val="1"/>
  </w:num>
  <w:num w:numId="33">
    <w:abstractNumId w:val="10"/>
  </w:num>
  <w:num w:numId="34">
    <w:abstractNumId w:val="29"/>
  </w:num>
  <w:numIdMacAtCleanup w:val="3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MzcyNrI0MDA3NbA0NbZQ0lEKTi0uzszPAykwrQUAvrIwYCwAAAA="/>
  </w:docVars>
  <w:rsids>
    <w:rsidRoot w:val="00250879"/>
    <w:rsid w:val="00003FF2"/>
    <w:rsid w:val="000076CC"/>
    <w:rsid w:val="00014023"/>
    <w:rsid w:val="00014B65"/>
    <w:rsid w:val="000175A7"/>
    <w:rsid w:val="000175BB"/>
    <w:rsid w:val="00021409"/>
    <w:rsid w:val="00026791"/>
    <w:rsid w:val="00027861"/>
    <w:rsid w:val="00030B18"/>
    <w:rsid w:val="00031301"/>
    <w:rsid w:val="00033441"/>
    <w:rsid w:val="00034066"/>
    <w:rsid w:val="000360C6"/>
    <w:rsid w:val="00036B5E"/>
    <w:rsid w:val="00036E1C"/>
    <w:rsid w:val="00037726"/>
    <w:rsid w:val="00037AD5"/>
    <w:rsid w:val="000402A1"/>
    <w:rsid w:val="00042B18"/>
    <w:rsid w:val="000509F7"/>
    <w:rsid w:val="000510FD"/>
    <w:rsid w:val="00055D09"/>
    <w:rsid w:val="00056A5F"/>
    <w:rsid w:val="00057003"/>
    <w:rsid w:val="000621D7"/>
    <w:rsid w:val="0006367F"/>
    <w:rsid w:val="0007723F"/>
    <w:rsid w:val="00080A08"/>
    <w:rsid w:val="00081AB2"/>
    <w:rsid w:val="00081DE7"/>
    <w:rsid w:val="0008261C"/>
    <w:rsid w:val="000827D0"/>
    <w:rsid w:val="0008589D"/>
    <w:rsid w:val="00092110"/>
    <w:rsid w:val="00092A48"/>
    <w:rsid w:val="00097BE7"/>
    <w:rsid w:val="000A2BB6"/>
    <w:rsid w:val="000A46C0"/>
    <w:rsid w:val="000A5EC6"/>
    <w:rsid w:val="000B15D2"/>
    <w:rsid w:val="000B3D16"/>
    <w:rsid w:val="000B5E64"/>
    <w:rsid w:val="000B694E"/>
    <w:rsid w:val="000C2A52"/>
    <w:rsid w:val="000C5FDF"/>
    <w:rsid w:val="000C616E"/>
    <w:rsid w:val="000C63C3"/>
    <w:rsid w:val="000C6F2C"/>
    <w:rsid w:val="000D0468"/>
    <w:rsid w:val="000D062E"/>
    <w:rsid w:val="000D5FBA"/>
    <w:rsid w:val="000E0B0C"/>
    <w:rsid w:val="000E23DE"/>
    <w:rsid w:val="000F45DD"/>
    <w:rsid w:val="000F4660"/>
    <w:rsid w:val="0010174F"/>
    <w:rsid w:val="00102559"/>
    <w:rsid w:val="00105411"/>
    <w:rsid w:val="001065DE"/>
    <w:rsid w:val="0010737E"/>
    <w:rsid w:val="001105F1"/>
    <w:rsid w:val="00113614"/>
    <w:rsid w:val="001142F8"/>
    <w:rsid w:val="00117944"/>
    <w:rsid w:val="00120402"/>
    <w:rsid w:val="00125207"/>
    <w:rsid w:val="00127300"/>
    <w:rsid w:val="001327AA"/>
    <w:rsid w:val="00152A6F"/>
    <w:rsid w:val="00157303"/>
    <w:rsid w:val="0016004A"/>
    <w:rsid w:val="00161A20"/>
    <w:rsid w:val="001640BC"/>
    <w:rsid w:val="00164DD9"/>
    <w:rsid w:val="00165251"/>
    <w:rsid w:val="0016789B"/>
    <w:rsid w:val="00167AC0"/>
    <w:rsid w:val="00170302"/>
    <w:rsid w:val="001716A3"/>
    <w:rsid w:val="00173D29"/>
    <w:rsid w:val="001752D8"/>
    <w:rsid w:val="00175E67"/>
    <w:rsid w:val="0018044E"/>
    <w:rsid w:val="00180F32"/>
    <w:rsid w:val="00182CC9"/>
    <w:rsid w:val="001910B9"/>
    <w:rsid w:val="00191685"/>
    <w:rsid w:val="00192F76"/>
    <w:rsid w:val="00195CC6"/>
    <w:rsid w:val="001A4F4A"/>
    <w:rsid w:val="001A559C"/>
    <w:rsid w:val="001B08C7"/>
    <w:rsid w:val="001B1E69"/>
    <w:rsid w:val="001B5682"/>
    <w:rsid w:val="001B6A12"/>
    <w:rsid w:val="001B737B"/>
    <w:rsid w:val="001D000E"/>
    <w:rsid w:val="001D24A5"/>
    <w:rsid w:val="001D39F0"/>
    <w:rsid w:val="001D6683"/>
    <w:rsid w:val="001E006E"/>
    <w:rsid w:val="001E51DE"/>
    <w:rsid w:val="001E7073"/>
    <w:rsid w:val="001F364A"/>
    <w:rsid w:val="002104DC"/>
    <w:rsid w:val="00210B6E"/>
    <w:rsid w:val="00210B9E"/>
    <w:rsid w:val="00214FEF"/>
    <w:rsid w:val="00217F99"/>
    <w:rsid w:val="00221485"/>
    <w:rsid w:val="00223163"/>
    <w:rsid w:val="0022471D"/>
    <w:rsid w:val="0022517E"/>
    <w:rsid w:val="00225B91"/>
    <w:rsid w:val="00231318"/>
    <w:rsid w:val="002320FA"/>
    <w:rsid w:val="0023684D"/>
    <w:rsid w:val="00242C87"/>
    <w:rsid w:val="0024371C"/>
    <w:rsid w:val="00250879"/>
    <w:rsid w:val="0025263D"/>
    <w:rsid w:val="00264A3E"/>
    <w:rsid w:val="00266F3D"/>
    <w:rsid w:val="002674FA"/>
    <w:rsid w:val="002676D5"/>
    <w:rsid w:val="00274821"/>
    <w:rsid w:val="00281977"/>
    <w:rsid w:val="00283463"/>
    <w:rsid w:val="0028418A"/>
    <w:rsid w:val="002858DF"/>
    <w:rsid w:val="002875FA"/>
    <w:rsid w:val="00290A8C"/>
    <w:rsid w:val="00292F92"/>
    <w:rsid w:val="00293F95"/>
    <w:rsid w:val="00294A83"/>
    <w:rsid w:val="00295264"/>
    <w:rsid w:val="002A52D4"/>
    <w:rsid w:val="002A55E0"/>
    <w:rsid w:val="002B0B66"/>
    <w:rsid w:val="002B2F46"/>
    <w:rsid w:val="002B3305"/>
    <w:rsid w:val="002B70F6"/>
    <w:rsid w:val="002C03C9"/>
    <w:rsid w:val="002C567B"/>
    <w:rsid w:val="002D08C8"/>
    <w:rsid w:val="002D2CF8"/>
    <w:rsid w:val="002D4992"/>
    <w:rsid w:val="002D53E9"/>
    <w:rsid w:val="002D5DFC"/>
    <w:rsid w:val="002D76C6"/>
    <w:rsid w:val="002E1522"/>
    <w:rsid w:val="002E2A5E"/>
    <w:rsid w:val="002E59F6"/>
    <w:rsid w:val="002E769E"/>
    <w:rsid w:val="002F4152"/>
    <w:rsid w:val="003051D0"/>
    <w:rsid w:val="00311277"/>
    <w:rsid w:val="00313AD1"/>
    <w:rsid w:val="00313B39"/>
    <w:rsid w:val="003152DE"/>
    <w:rsid w:val="00315D33"/>
    <w:rsid w:val="00317FA8"/>
    <w:rsid w:val="0032068B"/>
    <w:rsid w:val="00326775"/>
    <w:rsid w:val="00330E90"/>
    <w:rsid w:val="00332E46"/>
    <w:rsid w:val="0033381A"/>
    <w:rsid w:val="00335BBB"/>
    <w:rsid w:val="00340FE2"/>
    <w:rsid w:val="00342E18"/>
    <w:rsid w:val="00344CA7"/>
    <w:rsid w:val="003504C8"/>
    <w:rsid w:val="00352294"/>
    <w:rsid w:val="0035560B"/>
    <w:rsid w:val="0036133C"/>
    <w:rsid w:val="00364B26"/>
    <w:rsid w:val="00364BFC"/>
    <w:rsid w:val="00365B2E"/>
    <w:rsid w:val="00366139"/>
    <w:rsid w:val="003701F9"/>
    <w:rsid w:val="00371AEC"/>
    <w:rsid w:val="00375F52"/>
    <w:rsid w:val="00377F46"/>
    <w:rsid w:val="00377FE7"/>
    <w:rsid w:val="00380230"/>
    <w:rsid w:val="003811B4"/>
    <w:rsid w:val="00383192"/>
    <w:rsid w:val="00384EE4"/>
    <w:rsid w:val="00386091"/>
    <w:rsid w:val="00386708"/>
    <w:rsid w:val="003905E1"/>
    <w:rsid w:val="00395415"/>
    <w:rsid w:val="00395E90"/>
    <w:rsid w:val="003969FB"/>
    <w:rsid w:val="003A5204"/>
    <w:rsid w:val="003A76CD"/>
    <w:rsid w:val="003B2D71"/>
    <w:rsid w:val="003B31A5"/>
    <w:rsid w:val="003B513C"/>
    <w:rsid w:val="003C0101"/>
    <w:rsid w:val="003C125E"/>
    <w:rsid w:val="003C4FCA"/>
    <w:rsid w:val="003C648B"/>
    <w:rsid w:val="003D7EBC"/>
    <w:rsid w:val="003E351A"/>
    <w:rsid w:val="003E4FC8"/>
    <w:rsid w:val="003E61A0"/>
    <w:rsid w:val="003E77C6"/>
    <w:rsid w:val="003F2195"/>
    <w:rsid w:val="003F511B"/>
    <w:rsid w:val="003F5FA7"/>
    <w:rsid w:val="003F772B"/>
    <w:rsid w:val="004031C2"/>
    <w:rsid w:val="00410041"/>
    <w:rsid w:val="0041635A"/>
    <w:rsid w:val="0041654A"/>
    <w:rsid w:val="004171C3"/>
    <w:rsid w:val="004179D6"/>
    <w:rsid w:val="00421D30"/>
    <w:rsid w:val="00422063"/>
    <w:rsid w:val="00423132"/>
    <w:rsid w:val="0043067B"/>
    <w:rsid w:val="00431C71"/>
    <w:rsid w:val="00442F82"/>
    <w:rsid w:val="00447392"/>
    <w:rsid w:val="00450ACD"/>
    <w:rsid w:val="00451FDA"/>
    <w:rsid w:val="00453A3D"/>
    <w:rsid w:val="00455C36"/>
    <w:rsid w:val="00456554"/>
    <w:rsid w:val="004658C4"/>
    <w:rsid w:val="0046744E"/>
    <w:rsid w:val="00467B8C"/>
    <w:rsid w:val="0047233F"/>
    <w:rsid w:val="004779FC"/>
    <w:rsid w:val="004815CC"/>
    <w:rsid w:val="004823F7"/>
    <w:rsid w:val="00484359"/>
    <w:rsid w:val="004904E4"/>
    <w:rsid w:val="00491ADD"/>
    <w:rsid w:val="004923BA"/>
    <w:rsid w:val="004A08B1"/>
    <w:rsid w:val="004A3432"/>
    <w:rsid w:val="004A423D"/>
    <w:rsid w:val="004B25D2"/>
    <w:rsid w:val="004B3BA1"/>
    <w:rsid w:val="004B4ACE"/>
    <w:rsid w:val="004B4C2E"/>
    <w:rsid w:val="004B5B44"/>
    <w:rsid w:val="004B7B86"/>
    <w:rsid w:val="004C61E9"/>
    <w:rsid w:val="004E3709"/>
    <w:rsid w:val="004E3A43"/>
    <w:rsid w:val="004E4D7F"/>
    <w:rsid w:val="004F32F3"/>
    <w:rsid w:val="004F7FFA"/>
    <w:rsid w:val="00500867"/>
    <w:rsid w:val="0050132F"/>
    <w:rsid w:val="00503400"/>
    <w:rsid w:val="005043A5"/>
    <w:rsid w:val="005169F5"/>
    <w:rsid w:val="00520353"/>
    <w:rsid w:val="00530B04"/>
    <w:rsid w:val="00531236"/>
    <w:rsid w:val="00533D12"/>
    <w:rsid w:val="005367AD"/>
    <w:rsid w:val="00536984"/>
    <w:rsid w:val="00537461"/>
    <w:rsid w:val="00540916"/>
    <w:rsid w:val="00544629"/>
    <w:rsid w:val="00555AC5"/>
    <w:rsid w:val="00556A51"/>
    <w:rsid w:val="00560148"/>
    <w:rsid w:val="005610E2"/>
    <w:rsid w:val="00570C8C"/>
    <w:rsid w:val="0057310B"/>
    <w:rsid w:val="00577E51"/>
    <w:rsid w:val="00580511"/>
    <w:rsid w:val="00585016"/>
    <w:rsid w:val="0058667E"/>
    <w:rsid w:val="0058791A"/>
    <w:rsid w:val="00587C02"/>
    <w:rsid w:val="005A20A6"/>
    <w:rsid w:val="005B2E54"/>
    <w:rsid w:val="005B7194"/>
    <w:rsid w:val="005C2011"/>
    <w:rsid w:val="005C36F8"/>
    <w:rsid w:val="005C4590"/>
    <w:rsid w:val="005C6357"/>
    <w:rsid w:val="005C695F"/>
    <w:rsid w:val="005D0339"/>
    <w:rsid w:val="005D09CB"/>
    <w:rsid w:val="005D09CD"/>
    <w:rsid w:val="005D21AF"/>
    <w:rsid w:val="005E09C0"/>
    <w:rsid w:val="005E27CE"/>
    <w:rsid w:val="005E3A88"/>
    <w:rsid w:val="005E5997"/>
    <w:rsid w:val="005E7AD0"/>
    <w:rsid w:val="005F247A"/>
    <w:rsid w:val="005F3527"/>
    <w:rsid w:val="005F6C0D"/>
    <w:rsid w:val="006005F5"/>
    <w:rsid w:val="00603BE3"/>
    <w:rsid w:val="00603CE5"/>
    <w:rsid w:val="0060401B"/>
    <w:rsid w:val="006043D1"/>
    <w:rsid w:val="00606522"/>
    <w:rsid w:val="00610667"/>
    <w:rsid w:val="0061395B"/>
    <w:rsid w:val="00614AB4"/>
    <w:rsid w:val="006168B0"/>
    <w:rsid w:val="00623D58"/>
    <w:rsid w:val="00626494"/>
    <w:rsid w:val="00630226"/>
    <w:rsid w:val="006317B5"/>
    <w:rsid w:val="006345B3"/>
    <w:rsid w:val="00635464"/>
    <w:rsid w:val="00640B0E"/>
    <w:rsid w:val="00642E6D"/>
    <w:rsid w:val="00643031"/>
    <w:rsid w:val="006443BF"/>
    <w:rsid w:val="00647286"/>
    <w:rsid w:val="006512E3"/>
    <w:rsid w:val="00653A30"/>
    <w:rsid w:val="00654D25"/>
    <w:rsid w:val="00654F5A"/>
    <w:rsid w:val="00656B8C"/>
    <w:rsid w:val="006616A9"/>
    <w:rsid w:val="00661F68"/>
    <w:rsid w:val="006633F0"/>
    <w:rsid w:val="00665D3A"/>
    <w:rsid w:val="00670DD6"/>
    <w:rsid w:val="00673043"/>
    <w:rsid w:val="00682249"/>
    <w:rsid w:val="0068263C"/>
    <w:rsid w:val="006835AF"/>
    <w:rsid w:val="006932C8"/>
    <w:rsid w:val="00693B72"/>
    <w:rsid w:val="00697FA4"/>
    <w:rsid w:val="006A0F5B"/>
    <w:rsid w:val="006A28C5"/>
    <w:rsid w:val="006A4682"/>
    <w:rsid w:val="006A5391"/>
    <w:rsid w:val="006A699D"/>
    <w:rsid w:val="006B0126"/>
    <w:rsid w:val="006B0C16"/>
    <w:rsid w:val="006B3E05"/>
    <w:rsid w:val="006B6AA9"/>
    <w:rsid w:val="006C3F99"/>
    <w:rsid w:val="006C4192"/>
    <w:rsid w:val="006C577A"/>
    <w:rsid w:val="006C6355"/>
    <w:rsid w:val="006C67C1"/>
    <w:rsid w:val="006D09B0"/>
    <w:rsid w:val="006D33DE"/>
    <w:rsid w:val="006D5622"/>
    <w:rsid w:val="006D5D57"/>
    <w:rsid w:val="006E12AF"/>
    <w:rsid w:val="006E52C1"/>
    <w:rsid w:val="006F3742"/>
    <w:rsid w:val="007052DC"/>
    <w:rsid w:val="00712147"/>
    <w:rsid w:val="007156D7"/>
    <w:rsid w:val="00715933"/>
    <w:rsid w:val="00715CD5"/>
    <w:rsid w:val="00721441"/>
    <w:rsid w:val="007258AD"/>
    <w:rsid w:val="00725D63"/>
    <w:rsid w:val="007307D0"/>
    <w:rsid w:val="007317E1"/>
    <w:rsid w:val="00731D64"/>
    <w:rsid w:val="007326EC"/>
    <w:rsid w:val="00732D59"/>
    <w:rsid w:val="00734FC3"/>
    <w:rsid w:val="00736064"/>
    <w:rsid w:val="007372FB"/>
    <w:rsid w:val="0076276B"/>
    <w:rsid w:val="00764966"/>
    <w:rsid w:val="00766472"/>
    <w:rsid w:val="00771392"/>
    <w:rsid w:val="00771ED7"/>
    <w:rsid w:val="00784E82"/>
    <w:rsid w:val="00790780"/>
    <w:rsid w:val="007910D3"/>
    <w:rsid w:val="00794C72"/>
    <w:rsid w:val="00794E40"/>
    <w:rsid w:val="00797870"/>
    <w:rsid w:val="007A784C"/>
    <w:rsid w:val="007B2FF2"/>
    <w:rsid w:val="007B3C9C"/>
    <w:rsid w:val="007C10A7"/>
    <w:rsid w:val="007C3C6B"/>
    <w:rsid w:val="007C4AC6"/>
    <w:rsid w:val="007C4B73"/>
    <w:rsid w:val="007C6E45"/>
    <w:rsid w:val="007C7616"/>
    <w:rsid w:val="007D5475"/>
    <w:rsid w:val="007D60EE"/>
    <w:rsid w:val="007E0E77"/>
    <w:rsid w:val="007E2481"/>
    <w:rsid w:val="007E7230"/>
    <w:rsid w:val="007E7E62"/>
    <w:rsid w:val="007F7687"/>
    <w:rsid w:val="008017F5"/>
    <w:rsid w:val="0080356B"/>
    <w:rsid w:val="00812269"/>
    <w:rsid w:val="0081232A"/>
    <w:rsid w:val="00814625"/>
    <w:rsid w:val="00820F53"/>
    <w:rsid w:val="008241C1"/>
    <w:rsid w:val="008426C7"/>
    <w:rsid w:val="0084559B"/>
    <w:rsid w:val="0085125D"/>
    <w:rsid w:val="00851F47"/>
    <w:rsid w:val="00855AA2"/>
    <w:rsid w:val="00862E7A"/>
    <w:rsid w:val="0086409A"/>
    <w:rsid w:val="0086418A"/>
    <w:rsid w:val="00864B5A"/>
    <w:rsid w:val="00865CA9"/>
    <w:rsid w:val="00867026"/>
    <w:rsid w:val="008750CC"/>
    <w:rsid w:val="008831B4"/>
    <w:rsid w:val="00886B01"/>
    <w:rsid w:val="00892D26"/>
    <w:rsid w:val="00893956"/>
    <w:rsid w:val="008973BA"/>
    <w:rsid w:val="00897586"/>
    <w:rsid w:val="008A04DD"/>
    <w:rsid w:val="008A27FD"/>
    <w:rsid w:val="008B2F70"/>
    <w:rsid w:val="008B5585"/>
    <w:rsid w:val="008B5F95"/>
    <w:rsid w:val="008C206C"/>
    <w:rsid w:val="008C5D83"/>
    <w:rsid w:val="008C77DE"/>
    <w:rsid w:val="008C7953"/>
    <w:rsid w:val="008D26B0"/>
    <w:rsid w:val="008E1555"/>
    <w:rsid w:val="008E5B2D"/>
    <w:rsid w:val="008E71BB"/>
    <w:rsid w:val="008F5F1B"/>
    <w:rsid w:val="008F79E2"/>
    <w:rsid w:val="00902128"/>
    <w:rsid w:val="0090343A"/>
    <w:rsid w:val="009068E0"/>
    <w:rsid w:val="00906DC8"/>
    <w:rsid w:val="009122C8"/>
    <w:rsid w:val="00912A7B"/>
    <w:rsid w:val="00913D5C"/>
    <w:rsid w:val="0091432C"/>
    <w:rsid w:val="00914A2E"/>
    <w:rsid w:val="009216A4"/>
    <w:rsid w:val="00923BF8"/>
    <w:rsid w:val="009245FA"/>
    <w:rsid w:val="00930A2C"/>
    <w:rsid w:val="00934735"/>
    <w:rsid w:val="00934FCA"/>
    <w:rsid w:val="009402B1"/>
    <w:rsid w:val="00942219"/>
    <w:rsid w:val="00947817"/>
    <w:rsid w:val="00947878"/>
    <w:rsid w:val="00951A7D"/>
    <w:rsid w:val="00957096"/>
    <w:rsid w:val="00964BE4"/>
    <w:rsid w:val="00966A80"/>
    <w:rsid w:val="009765C3"/>
    <w:rsid w:val="00976B6F"/>
    <w:rsid w:val="009808C7"/>
    <w:rsid w:val="00985B6A"/>
    <w:rsid w:val="00986AAE"/>
    <w:rsid w:val="00987C7A"/>
    <w:rsid w:val="00995EA3"/>
    <w:rsid w:val="009A0ECA"/>
    <w:rsid w:val="009A20FA"/>
    <w:rsid w:val="009A65BC"/>
    <w:rsid w:val="009A67AE"/>
    <w:rsid w:val="009A6FF9"/>
    <w:rsid w:val="009B0603"/>
    <w:rsid w:val="009B7C7B"/>
    <w:rsid w:val="009B7F2A"/>
    <w:rsid w:val="009C0DE6"/>
    <w:rsid w:val="009C1DD1"/>
    <w:rsid w:val="009C250E"/>
    <w:rsid w:val="009C646F"/>
    <w:rsid w:val="009D0DCE"/>
    <w:rsid w:val="009D3D96"/>
    <w:rsid w:val="009D6191"/>
    <w:rsid w:val="009D6F6E"/>
    <w:rsid w:val="009D7AFD"/>
    <w:rsid w:val="009E64AB"/>
    <w:rsid w:val="009E6744"/>
    <w:rsid w:val="009E79EF"/>
    <w:rsid w:val="00A00B83"/>
    <w:rsid w:val="00A05E90"/>
    <w:rsid w:val="00A07E3B"/>
    <w:rsid w:val="00A10037"/>
    <w:rsid w:val="00A10089"/>
    <w:rsid w:val="00A1011F"/>
    <w:rsid w:val="00A14519"/>
    <w:rsid w:val="00A21683"/>
    <w:rsid w:val="00A21C02"/>
    <w:rsid w:val="00A24BC3"/>
    <w:rsid w:val="00A25AA5"/>
    <w:rsid w:val="00A31B76"/>
    <w:rsid w:val="00A3492A"/>
    <w:rsid w:val="00A34A89"/>
    <w:rsid w:val="00A40866"/>
    <w:rsid w:val="00A40D39"/>
    <w:rsid w:val="00A40F12"/>
    <w:rsid w:val="00A4340E"/>
    <w:rsid w:val="00A447B4"/>
    <w:rsid w:val="00A4513F"/>
    <w:rsid w:val="00A47B54"/>
    <w:rsid w:val="00A50062"/>
    <w:rsid w:val="00A50CFF"/>
    <w:rsid w:val="00A5182B"/>
    <w:rsid w:val="00A55905"/>
    <w:rsid w:val="00A57656"/>
    <w:rsid w:val="00A57657"/>
    <w:rsid w:val="00A63075"/>
    <w:rsid w:val="00A6536B"/>
    <w:rsid w:val="00A714F0"/>
    <w:rsid w:val="00A76C97"/>
    <w:rsid w:val="00A93AE6"/>
    <w:rsid w:val="00A952E5"/>
    <w:rsid w:val="00AA6338"/>
    <w:rsid w:val="00AB023E"/>
    <w:rsid w:val="00AB1996"/>
    <w:rsid w:val="00AC49EF"/>
    <w:rsid w:val="00AC4ED0"/>
    <w:rsid w:val="00AD0BFD"/>
    <w:rsid w:val="00AD1ECE"/>
    <w:rsid w:val="00AD20E1"/>
    <w:rsid w:val="00AD4E22"/>
    <w:rsid w:val="00AD51E0"/>
    <w:rsid w:val="00AD7612"/>
    <w:rsid w:val="00AE3DD2"/>
    <w:rsid w:val="00AE7D37"/>
    <w:rsid w:val="00AF4039"/>
    <w:rsid w:val="00AF54EF"/>
    <w:rsid w:val="00AF7D84"/>
    <w:rsid w:val="00B00408"/>
    <w:rsid w:val="00B00508"/>
    <w:rsid w:val="00B01321"/>
    <w:rsid w:val="00B018D0"/>
    <w:rsid w:val="00B02097"/>
    <w:rsid w:val="00B14A0E"/>
    <w:rsid w:val="00B17345"/>
    <w:rsid w:val="00B17FCE"/>
    <w:rsid w:val="00B20672"/>
    <w:rsid w:val="00B21AF3"/>
    <w:rsid w:val="00B22FC9"/>
    <w:rsid w:val="00B25C32"/>
    <w:rsid w:val="00B31FB4"/>
    <w:rsid w:val="00B508A7"/>
    <w:rsid w:val="00B55553"/>
    <w:rsid w:val="00B72A27"/>
    <w:rsid w:val="00B8113C"/>
    <w:rsid w:val="00B8293D"/>
    <w:rsid w:val="00B82AF8"/>
    <w:rsid w:val="00B83086"/>
    <w:rsid w:val="00B83B55"/>
    <w:rsid w:val="00B877F0"/>
    <w:rsid w:val="00B90093"/>
    <w:rsid w:val="00B91C95"/>
    <w:rsid w:val="00B9304B"/>
    <w:rsid w:val="00B95F44"/>
    <w:rsid w:val="00BA08D5"/>
    <w:rsid w:val="00BA0CEA"/>
    <w:rsid w:val="00BB3804"/>
    <w:rsid w:val="00BB6124"/>
    <w:rsid w:val="00BB6C76"/>
    <w:rsid w:val="00BC2900"/>
    <w:rsid w:val="00BC471A"/>
    <w:rsid w:val="00BC4D43"/>
    <w:rsid w:val="00BD064A"/>
    <w:rsid w:val="00BD34BA"/>
    <w:rsid w:val="00BD62AA"/>
    <w:rsid w:val="00BD7DFB"/>
    <w:rsid w:val="00BE317E"/>
    <w:rsid w:val="00BE61D9"/>
    <w:rsid w:val="00BF0672"/>
    <w:rsid w:val="00BF42D0"/>
    <w:rsid w:val="00BF57DD"/>
    <w:rsid w:val="00C03E88"/>
    <w:rsid w:val="00C07546"/>
    <w:rsid w:val="00C07E9E"/>
    <w:rsid w:val="00C102B9"/>
    <w:rsid w:val="00C12312"/>
    <w:rsid w:val="00C13349"/>
    <w:rsid w:val="00C15F93"/>
    <w:rsid w:val="00C27CD6"/>
    <w:rsid w:val="00C308D8"/>
    <w:rsid w:val="00C31020"/>
    <w:rsid w:val="00C31A74"/>
    <w:rsid w:val="00C32775"/>
    <w:rsid w:val="00C334D0"/>
    <w:rsid w:val="00C34896"/>
    <w:rsid w:val="00C3787C"/>
    <w:rsid w:val="00C402C3"/>
    <w:rsid w:val="00C464C4"/>
    <w:rsid w:val="00C52C76"/>
    <w:rsid w:val="00C60292"/>
    <w:rsid w:val="00C669E4"/>
    <w:rsid w:val="00C67338"/>
    <w:rsid w:val="00C720DA"/>
    <w:rsid w:val="00C7334F"/>
    <w:rsid w:val="00C73AB2"/>
    <w:rsid w:val="00C7608D"/>
    <w:rsid w:val="00C815B3"/>
    <w:rsid w:val="00C825D8"/>
    <w:rsid w:val="00C91CF9"/>
    <w:rsid w:val="00C93415"/>
    <w:rsid w:val="00C954AF"/>
    <w:rsid w:val="00C96234"/>
    <w:rsid w:val="00CA0C50"/>
    <w:rsid w:val="00CA2346"/>
    <w:rsid w:val="00CA35D2"/>
    <w:rsid w:val="00CA4653"/>
    <w:rsid w:val="00CA6E4F"/>
    <w:rsid w:val="00CA79FA"/>
    <w:rsid w:val="00CB1B6A"/>
    <w:rsid w:val="00CB2CC8"/>
    <w:rsid w:val="00CB2EC1"/>
    <w:rsid w:val="00CB37C4"/>
    <w:rsid w:val="00CB3C92"/>
    <w:rsid w:val="00CB3D79"/>
    <w:rsid w:val="00CB6934"/>
    <w:rsid w:val="00CB7BFC"/>
    <w:rsid w:val="00CC23C5"/>
    <w:rsid w:val="00CC28DD"/>
    <w:rsid w:val="00CC4147"/>
    <w:rsid w:val="00CC4EB8"/>
    <w:rsid w:val="00CD7872"/>
    <w:rsid w:val="00CE378E"/>
    <w:rsid w:val="00CF1B59"/>
    <w:rsid w:val="00CF2062"/>
    <w:rsid w:val="00CF5615"/>
    <w:rsid w:val="00CF5C46"/>
    <w:rsid w:val="00D01A2B"/>
    <w:rsid w:val="00D0209E"/>
    <w:rsid w:val="00D02223"/>
    <w:rsid w:val="00D0600B"/>
    <w:rsid w:val="00D06023"/>
    <w:rsid w:val="00D10560"/>
    <w:rsid w:val="00D12050"/>
    <w:rsid w:val="00D14762"/>
    <w:rsid w:val="00D17BF3"/>
    <w:rsid w:val="00D270AD"/>
    <w:rsid w:val="00D3307E"/>
    <w:rsid w:val="00D33523"/>
    <w:rsid w:val="00D434A7"/>
    <w:rsid w:val="00D50F27"/>
    <w:rsid w:val="00D60461"/>
    <w:rsid w:val="00D63C1D"/>
    <w:rsid w:val="00D645B9"/>
    <w:rsid w:val="00D713A6"/>
    <w:rsid w:val="00D71EAC"/>
    <w:rsid w:val="00D72716"/>
    <w:rsid w:val="00D7652D"/>
    <w:rsid w:val="00D77998"/>
    <w:rsid w:val="00D87A2A"/>
    <w:rsid w:val="00D90FB7"/>
    <w:rsid w:val="00D91EE1"/>
    <w:rsid w:val="00D925F3"/>
    <w:rsid w:val="00D945C8"/>
    <w:rsid w:val="00D946AB"/>
    <w:rsid w:val="00D95295"/>
    <w:rsid w:val="00DA0CB5"/>
    <w:rsid w:val="00DA5BD6"/>
    <w:rsid w:val="00DA64DA"/>
    <w:rsid w:val="00DB25C7"/>
    <w:rsid w:val="00DB75B1"/>
    <w:rsid w:val="00DD076C"/>
    <w:rsid w:val="00DD1F8D"/>
    <w:rsid w:val="00DD2817"/>
    <w:rsid w:val="00DD72A6"/>
    <w:rsid w:val="00DD7F25"/>
    <w:rsid w:val="00DE06F4"/>
    <w:rsid w:val="00DE2EBC"/>
    <w:rsid w:val="00DE3895"/>
    <w:rsid w:val="00DE4527"/>
    <w:rsid w:val="00DE46A8"/>
    <w:rsid w:val="00DE7434"/>
    <w:rsid w:val="00DF1645"/>
    <w:rsid w:val="00DF343B"/>
    <w:rsid w:val="00DF5EF9"/>
    <w:rsid w:val="00DF6D61"/>
    <w:rsid w:val="00DF70E5"/>
    <w:rsid w:val="00DF78F8"/>
    <w:rsid w:val="00E02ACC"/>
    <w:rsid w:val="00E05B3B"/>
    <w:rsid w:val="00E15085"/>
    <w:rsid w:val="00E232F9"/>
    <w:rsid w:val="00E2547C"/>
    <w:rsid w:val="00E30C21"/>
    <w:rsid w:val="00E3145D"/>
    <w:rsid w:val="00E321E8"/>
    <w:rsid w:val="00E32DAE"/>
    <w:rsid w:val="00E333DE"/>
    <w:rsid w:val="00E3399D"/>
    <w:rsid w:val="00E34472"/>
    <w:rsid w:val="00E36D94"/>
    <w:rsid w:val="00E4006E"/>
    <w:rsid w:val="00E4079A"/>
    <w:rsid w:val="00E408E6"/>
    <w:rsid w:val="00E425F9"/>
    <w:rsid w:val="00E43649"/>
    <w:rsid w:val="00E476F7"/>
    <w:rsid w:val="00E50F31"/>
    <w:rsid w:val="00E53F66"/>
    <w:rsid w:val="00E57698"/>
    <w:rsid w:val="00E6013C"/>
    <w:rsid w:val="00E606C4"/>
    <w:rsid w:val="00E63C2C"/>
    <w:rsid w:val="00E6588A"/>
    <w:rsid w:val="00E7042E"/>
    <w:rsid w:val="00E7565F"/>
    <w:rsid w:val="00E80CAC"/>
    <w:rsid w:val="00E83912"/>
    <w:rsid w:val="00E83F8C"/>
    <w:rsid w:val="00E87FB2"/>
    <w:rsid w:val="00E90265"/>
    <w:rsid w:val="00E93B97"/>
    <w:rsid w:val="00E942DC"/>
    <w:rsid w:val="00E97651"/>
    <w:rsid w:val="00EA13BA"/>
    <w:rsid w:val="00EA3D43"/>
    <w:rsid w:val="00EA5DB6"/>
    <w:rsid w:val="00EB1C18"/>
    <w:rsid w:val="00EB3148"/>
    <w:rsid w:val="00EB5994"/>
    <w:rsid w:val="00EC24B2"/>
    <w:rsid w:val="00EC6CEC"/>
    <w:rsid w:val="00ED03FB"/>
    <w:rsid w:val="00ED1F06"/>
    <w:rsid w:val="00EE0FDC"/>
    <w:rsid w:val="00EE2E20"/>
    <w:rsid w:val="00EE4481"/>
    <w:rsid w:val="00EF13C4"/>
    <w:rsid w:val="00EF355F"/>
    <w:rsid w:val="00EF4834"/>
    <w:rsid w:val="00EF56AE"/>
    <w:rsid w:val="00EF7656"/>
    <w:rsid w:val="00EF78E6"/>
    <w:rsid w:val="00F02A6D"/>
    <w:rsid w:val="00F04321"/>
    <w:rsid w:val="00F10F88"/>
    <w:rsid w:val="00F11AF1"/>
    <w:rsid w:val="00F12FF5"/>
    <w:rsid w:val="00F15DB6"/>
    <w:rsid w:val="00F171C2"/>
    <w:rsid w:val="00F25416"/>
    <w:rsid w:val="00F2601B"/>
    <w:rsid w:val="00F42D1C"/>
    <w:rsid w:val="00F45177"/>
    <w:rsid w:val="00F468F5"/>
    <w:rsid w:val="00F46CBC"/>
    <w:rsid w:val="00F536ED"/>
    <w:rsid w:val="00F53A32"/>
    <w:rsid w:val="00F55B4D"/>
    <w:rsid w:val="00F57B14"/>
    <w:rsid w:val="00F60BF8"/>
    <w:rsid w:val="00F6295E"/>
    <w:rsid w:val="00F63BDE"/>
    <w:rsid w:val="00F7672A"/>
    <w:rsid w:val="00F76DF2"/>
    <w:rsid w:val="00F80368"/>
    <w:rsid w:val="00F819AE"/>
    <w:rsid w:val="00F82E42"/>
    <w:rsid w:val="00F83D67"/>
    <w:rsid w:val="00F845F9"/>
    <w:rsid w:val="00F913CF"/>
    <w:rsid w:val="00FA4510"/>
    <w:rsid w:val="00FB2326"/>
    <w:rsid w:val="00FB3EFA"/>
    <w:rsid w:val="00FB416A"/>
    <w:rsid w:val="00FB5FF5"/>
    <w:rsid w:val="00FC0C2E"/>
    <w:rsid w:val="00FC0FAC"/>
    <w:rsid w:val="00FC4C36"/>
    <w:rsid w:val="00FC517B"/>
    <w:rsid w:val="00FC6DA2"/>
    <w:rsid w:val="00FD1D82"/>
    <w:rsid w:val="00FD5F6E"/>
    <w:rsid w:val="00FD600A"/>
    <w:rsid w:val="00FD6BE7"/>
    <w:rsid w:val="00FE2416"/>
    <w:rsid w:val="00FE2C22"/>
    <w:rsid w:val="00FE328B"/>
    <w:rsid w:val="00FE531C"/>
    <w:rsid w:val="00FE53C5"/>
    <w:rsid w:val="00FE733E"/>
    <w:rsid w:val="00FF2960"/>
    <w:rsid w:val="00FF30B8"/>
    <w:rsid w:val="00FF62D1"/>
    <w:rsid w:val="01DB6488"/>
    <w:rsid w:val="020CFC60"/>
    <w:rsid w:val="041EE0CE"/>
    <w:rsid w:val="04ECF780"/>
    <w:rsid w:val="050A275B"/>
    <w:rsid w:val="06B07749"/>
    <w:rsid w:val="09FFDEFC"/>
    <w:rsid w:val="0A7FDA00"/>
    <w:rsid w:val="0D080FB6"/>
    <w:rsid w:val="0EFDE57E"/>
    <w:rsid w:val="0F08F629"/>
    <w:rsid w:val="0F4DD190"/>
    <w:rsid w:val="12135569"/>
    <w:rsid w:val="12F12957"/>
    <w:rsid w:val="163EB6DC"/>
    <w:rsid w:val="19E1B8AD"/>
    <w:rsid w:val="1C4D9C02"/>
    <w:rsid w:val="1DD5BCB2"/>
    <w:rsid w:val="1F06C449"/>
    <w:rsid w:val="1F6314C3"/>
    <w:rsid w:val="2126367C"/>
    <w:rsid w:val="23322D69"/>
    <w:rsid w:val="23D8E354"/>
    <w:rsid w:val="2456C95F"/>
    <w:rsid w:val="247193A1"/>
    <w:rsid w:val="29263CC0"/>
    <w:rsid w:val="2A47A81E"/>
    <w:rsid w:val="2B00CB56"/>
    <w:rsid w:val="2DCDFA25"/>
    <w:rsid w:val="2F3CA997"/>
    <w:rsid w:val="300DC3B6"/>
    <w:rsid w:val="321B761F"/>
    <w:rsid w:val="327694CB"/>
    <w:rsid w:val="32965A89"/>
    <w:rsid w:val="35FE486F"/>
    <w:rsid w:val="3733DE31"/>
    <w:rsid w:val="38122CD2"/>
    <w:rsid w:val="3C471836"/>
    <w:rsid w:val="3C815F18"/>
    <w:rsid w:val="3D129B8E"/>
    <w:rsid w:val="3D30CB8F"/>
    <w:rsid w:val="3F127F88"/>
    <w:rsid w:val="40F43FCA"/>
    <w:rsid w:val="42B52ACA"/>
    <w:rsid w:val="45A16AAE"/>
    <w:rsid w:val="495AE01A"/>
    <w:rsid w:val="4A0CA53D"/>
    <w:rsid w:val="4C124E1D"/>
    <w:rsid w:val="4E147248"/>
    <w:rsid w:val="4E7A4962"/>
    <w:rsid w:val="52BE9CFA"/>
    <w:rsid w:val="533452E5"/>
    <w:rsid w:val="550E6315"/>
    <w:rsid w:val="571B5723"/>
    <w:rsid w:val="5835DA81"/>
    <w:rsid w:val="5B270D31"/>
    <w:rsid w:val="5F34832C"/>
    <w:rsid w:val="607CE44E"/>
    <w:rsid w:val="69277923"/>
    <w:rsid w:val="696AF449"/>
    <w:rsid w:val="6AD32A10"/>
    <w:rsid w:val="6C64E1DC"/>
    <w:rsid w:val="775D0EE9"/>
    <w:rsid w:val="77D68B3E"/>
    <w:rsid w:val="781F9E64"/>
    <w:rsid w:val="7B8C90D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4C7F878C"/>
  <w15:chartTrackingRefBased/>
  <w15:docId w15:val="{76BB3B65-31BF-4174-8D19-866C22D0DD2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8589D"/>
    <w:rPr>
      <w:lang w:val="en-AU"/>
    </w:rPr>
  </w:style>
  <w:style w:type="paragraph" w:styleId="Heading1">
    <w:name w:val="heading 1"/>
    <w:basedOn w:val="Normal"/>
    <w:next w:val="Normal"/>
    <w:link w:val="Heading1Char"/>
    <w:uiPriority w:val="9"/>
    <w:qFormat/>
    <w:rsid w:val="004B25D2"/>
    <w:pPr>
      <w:keepNext/>
      <w:keepLines/>
      <w:numPr>
        <w:numId w:val="2"/>
      </w:numPr>
      <w:spacing w:before="240" w:after="0"/>
      <w:ind w:left="0" w:firstLine="0"/>
      <w:outlineLvl w:val="0"/>
    </w:pPr>
    <w:rPr>
      <w:rFonts w:asciiTheme="majorHAnsi" w:eastAsiaTheme="majorEastAsia" w:hAnsiTheme="majorHAnsi" w:cstheme="majorBidi"/>
      <w:sz w:val="32"/>
      <w:szCs w:val="32"/>
    </w:rPr>
  </w:style>
  <w:style w:type="paragraph" w:styleId="Heading2">
    <w:name w:val="heading 2"/>
    <w:basedOn w:val="Normal"/>
    <w:next w:val="Normal"/>
    <w:link w:val="Heading2Char"/>
    <w:uiPriority w:val="9"/>
    <w:unhideWhenUsed/>
    <w:qFormat/>
    <w:rsid w:val="004B25D2"/>
    <w:pPr>
      <w:keepNext/>
      <w:keepLines/>
      <w:numPr>
        <w:ilvl w:val="1"/>
        <w:numId w:val="2"/>
      </w:numPr>
      <w:spacing w:before="40" w:after="0"/>
      <w:ind w:left="0" w:firstLine="0"/>
      <w:outlineLvl w:val="1"/>
    </w:pPr>
    <w:rPr>
      <w:rFonts w:asciiTheme="majorHAnsi" w:eastAsiaTheme="majorEastAsia" w:hAnsiTheme="majorHAnsi" w:cstheme="majorBidi"/>
      <w:sz w:val="26"/>
      <w:szCs w:val="26"/>
    </w:rPr>
  </w:style>
  <w:style w:type="paragraph" w:styleId="Heading3">
    <w:name w:val="heading 3"/>
    <w:basedOn w:val="Heading2"/>
    <w:next w:val="Normal"/>
    <w:link w:val="Heading3Char"/>
    <w:uiPriority w:val="9"/>
    <w:unhideWhenUsed/>
    <w:qFormat/>
    <w:rsid w:val="002D5DFC"/>
    <w:pPr>
      <w:numPr>
        <w:ilvl w:val="2"/>
      </w:numPr>
      <w:ind w:left="0" w:firstLine="0"/>
      <w:outlineLvl w:val="2"/>
    </w:pPr>
    <w:rPr>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4B25D2"/>
    <w:rPr>
      <w:rFonts w:asciiTheme="majorHAnsi" w:eastAsiaTheme="majorEastAsia" w:hAnsiTheme="majorHAnsi" w:cstheme="majorBidi"/>
      <w:sz w:val="32"/>
      <w:szCs w:val="32"/>
      <w:lang w:val="en-AU"/>
    </w:rPr>
  </w:style>
  <w:style w:type="paragraph" w:styleId="Title">
    <w:name w:val="Title"/>
    <w:basedOn w:val="Normal"/>
    <w:next w:val="Normal"/>
    <w:link w:val="TitleChar"/>
    <w:uiPriority w:val="10"/>
    <w:qFormat/>
    <w:rsid w:val="00250879"/>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250879"/>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250879"/>
    <w:pPr>
      <w:numPr>
        <w:ilvl w:val="1"/>
      </w:numPr>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250879"/>
    <w:rPr>
      <w:rFonts w:eastAsiaTheme="minorEastAsia"/>
      <w:color w:val="5A5A5A" w:themeColor="text1" w:themeTint="A5"/>
      <w:spacing w:val="15"/>
    </w:rPr>
  </w:style>
  <w:style w:type="paragraph" w:styleId="ListParagraph">
    <w:name w:val="List Paragraph"/>
    <w:aliases w:val="Bullet Styles para,Normal bold,List Level 3,Numbered Para 1,Dot pt,No Spacing1,List Paragraph Char Char Char,Indicator Text,List Paragraph1,Bullet Points,MAIN CONTENT,List Paragraph12,F5 List Paragraph,OBC Bullet,Normal numbered"/>
    <w:basedOn w:val="Normal"/>
    <w:link w:val="ListParagraphChar"/>
    <w:uiPriority w:val="34"/>
    <w:qFormat/>
    <w:rsid w:val="00210B9E"/>
    <w:pPr>
      <w:ind w:left="720"/>
      <w:contextualSpacing/>
    </w:pPr>
  </w:style>
  <w:style w:type="character" w:customStyle="1" w:styleId="Heading2Char">
    <w:name w:val="Heading 2 Char"/>
    <w:basedOn w:val="DefaultParagraphFont"/>
    <w:link w:val="Heading2"/>
    <w:uiPriority w:val="9"/>
    <w:rsid w:val="004B25D2"/>
    <w:rPr>
      <w:rFonts w:asciiTheme="majorHAnsi" w:eastAsiaTheme="majorEastAsia" w:hAnsiTheme="majorHAnsi" w:cstheme="majorBidi"/>
      <w:sz w:val="26"/>
      <w:szCs w:val="26"/>
      <w:lang w:val="en-AU"/>
    </w:rPr>
  </w:style>
  <w:style w:type="paragraph" w:styleId="NormalWeb">
    <w:name w:val="Normal (Web)"/>
    <w:basedOn w:val="Normal"/>
    <w:uiPriority w:val="99"/>
    <w:semiHidden/>
    <w:unhideWhenUsed/>
    <w:rsid w:val="002B2F46"/>
    <w:pPr>
      <w:spacing w:before="100" w:beforeAutospacing="1" w:after="100" w:afterAutospacing="1" w:line="240" w:lineRule="auto"/>
    </w:pPr>
    <w:rPr>
      <w:rFonts w:ascii="Times New Roman" w:eastAsia="Times New Roman" w:hAnsi="Times New Roman" w:cs="Times New Roman"/>
      <w:sz w:val="24"/>
      <w:szCs w:val="24"/>
    </w:rPr>
  </w:style>
  <w:style w:type="character" w:styleId="CommentReference">
    <w:name w:val="annotation reference"/>
    <w:basedOn w:val="DefaultParagraphFont"/>
    <w:uiPriority w:val="99"/>
    <w:semiHidden/>
    <w:unhideWhenUsed/>
    <w:rsid w:val="003E77C6"/>
    <w:rPr>
      <w:sz w:val="16"/>
      <w:szCs w:val="16"/>
    </w:rPr>
  </w:style>
  <w:style w:type="paragraph" w:styleId="CommentText">
    <w:name w:val="annotation text"/>
    <w:basedOn w:val="Normal"/>
    <w:link w:val="CommentTextChar"/>
    <w:uiPriority w:val="99"/>
    <w:semiHidden/>
    <w:unhideWhenUsed/>
    <w:rsid w:val="003E77C6"/>
    <w:pPr>
      <w:spacing w:line="240" w:lineRule="auto"/>
    </w:pPr>
    <w:rPr>
      <w:sz w:val="20"/>
      <w:szCs w:val="20"/>
    </w:rPr>
  </w:style>
  <w:style w:type="character" w:customStyle="1" w:styleId="CommentTextChar">
    <w:name w:val="Comment Text Char"/>
    <w:basedOn w:val="DefaultParagraphFont"/>
    <w:link w:val="CommentText"/>
    <w:uiPriority w:val="99"/>
    <w:semiHidden/>
    <w:rsid w:val="003E77C6"/>
    <w:rPr>
      <w:sz w:val="20"/>
      <w:szCs w:val="20"/>
      <w:lang w:val="en-AU"/>
    </w:rPr>
  </w:style>
  <w:style w:type="paragraph" w:styleId="CommentSubject">
    <w:name w:val="annotation subject"/>
    <w:basedOn w:val="CommentText"/>
    <w:next w:val="CommentText"/>
    <w:link w:val="CommentSubjectChar"/>
    <w:uiPriority w:val="99"/>
    <w:semiHidden/>
    <w:unhideWhenUsed/>
    <w:rsid w:val="003E77C6"/>
    <w:rPr>
      <w:b/>
      <w:bCs/>
    </w:rPr>
  </w:style>
  <w:style w:type="character" w:customStyle="1" w:styleId="CommentSubjectChar">
    <w:name w:val="Comment Subject Char"/>
    <w:basedOn w:val="CommentTextChar"/>
    <w:link w:val="CommentSubject"/>
    <w:uiPriority w:val="99"/>
    <w:semiHidden/>
    <w:rsid w:val="003E77C6"/>
    <w:rPr>
      <w:b/>
      <w:bCs/>
      <w:sz w:val="20"/>
      <w:szCs w:val="20"/>
      <w:lang w:val="en-AU"/>
    </w:rPr>
  </w:style>
  <w:style w:type="character" w:styleId="UnresolvedMention">
    <w:name w:val="Unresolved Mention"/>
    <w:basedOn w:val="DefaultParagraphFont"/>
    <w:uiPriority w:val="99"/>
    <w:unhideWhenUsed/>
    <w:rsid w:val="00467B8C"/>
    <w:rPr>
      <w:color w:val="605E5C"/>
      <w:shd w:val="clear" w:color="auto" w:fill="E1DFDD"/>
    </w:rPr>
  </w:style>
  <w:style w:type="character" w:styleId="Mention">
    <w:name w:val="Mention"/>
    <w:basedOn w:val="DefaultParagraphFont"/>
    <w:uiPriority w:val="99"/>
    <w:unhideWhenUsed/>
    <w:rsid w:val="00467B8C"/>
    <w:rPr>
      <w:color w:val="2B579A"/>
      <w:shd w:val="clear" w:color="auto" w:fill="E1DFDD"/>
    </w:rPr>
  </w:style>
  <w:style w:type="paragraph" w:styleId="Revision">
    <w:name w:val="Revision"/>
    <w:hidden/>
    <w:uiPriority w:val="99"/>
    <w:semiHidden/>
    <w:rsid w:val="003701F9"/>
    <w:pPr>
      <w:spacing w:after="0" w:line="240" w:lineRule="auto"/>
    </w:pPr>
    <w:rPr>
      <w:lang w:val="en-AU"/>
    </w:rPr>
  </w:style>
  <w:style w:type="paragraph" w:styleId="Header">
    <w:name w:val="header"/>
    <w:basedOn w:val="Normal"/>
    <w:link w:val="HeaderChar"/>
    <w:uiPriority w:val="99"/>
    <w:unhideWhenUsed/>
    <w:rsid w:val="009C646F"/>
    <w:pPr>
      <w:tabs>
        <w:tab w:val="center" w:pos="4513"/>
        <w:tab w:val="right" w:pos="9026"/>
      </w:tabs>
      <w:spacing w:after="0" w:line="240" w:lineRule="auto"/>
    </w:pPr>
  </w:style>
  <w:style w:type="character" w:customStyle="1" w:styleId="HeaderChar">
    <w:name w:val="Header Char"/>
    <w:basedOn w:val="DefaultParagraphFont"/>
    <w:link w:val="Header"/>
    <w:uiPriority w:val="99"/>
    <w:rsid w:val="009C646F"/>
    <w:rPr>
      <w:lang w:val="en-AU"/>
    </w:rPr>
  </w:style>
  <w:style w:type="paragraph" w:styleId="Footer">
    <w:name w:val="footer"/>
    <w:basedOn w:val="Normal"/>
    <w:link w:val="FooterChar"/>
    <w:uiPriority w:val="99"/>
    <w:unhideWhenUsed/>
    <w:rsid w:val="009C646F"/>
    <w:pPr>
      <w:tabs>
        <w:tab w:val="center" w:pos="4513"/>
        <w:tab w:val="right" w:pos="9026"/>
      </w:tabs>
      <w:spacing w:after="0" w:line="240" w:lineRule="auto"/>
    </w:pPr>
  </w:style>
  <w:style w:type="character" w:customStyle="1" w:styleId="FooterChar">
    <w:name w:val="Footer Char"/>
    <w:basedOn w:val="DefaultParagraphFont"/>
    <w:link w:val="Footer"/>
    <w:uiPriority w:val="99"/>
    <w:rsid w:val="009C646F"/>
    <w:rPr>
      <w:lang w:val="en-AU"/>
    </w:rPr>
  </w:style>
  <w:style w:type="character" w:styleId="Emphasis">
    <w:name w:val="Emphasis"/>
    <w:basedOn w:val="DefaultParagraphFont"/>
    <w:uiPriority w:val="20"/>
    <w:qFormat/>
    <w:rsid w:val="00FD6BE7"/>
    <w:rPr>
      <w:i/>
      <w:iCs/>
    </w:rPr>
  </w:style>
  <w:style w:type="character" w:styleId="SubtleEmphasis">
    <w:name w:val="Subtle Emphasis"/>
    <w:basedOn w:val="DefaultParagraphFont"/>
    <w:uiPriority w:val="19"/>
    <w:qFormat/>
    <w:rsid w:val="00191685"/>
    <w:rPr>
      <w:i/>
      <w:iCs/>
      <w:color w:val="404040" w:themeColor="text1" w:themeTint="BF"/>
    </w:rPr>
  </w:style>
  <w:style w:type="character" w:customStyle="1" w:styleId="Heading3Char">
    <w:name w:val="Heading 3 Char"/>
    <w:basedOn w:val="DefaultParagraphFont"/>
    <w:link w:val="Heading3"/>
    <w:uiPriority w:val="9"/>
    <w:rsid w:val="002D5DFC"/>
    <w:rPr>
      <w:rFonts w:asciiTheme="majorHAnsi" w:eastAsiaTheme="majorEastAsia" w:hAnsiTheme="majorHAnsi" w:cstheme="majorBidi"/>
      <w:color w:val="0083B3" w:themeColor="accent1" w:themeShade="BF"/>
      <w:sz w:val="24"/>
      <w:szCs w:val="24"/>
      <w:lang w:val="en-AU"/>
    </w:rPr>
  </w:style>
  <w:style w:type="paragraph" w:styleId="TOCHeading">
    <w:name w:val="TOC Heading"/>
    <w:basedOn w:val="Heading1"/>
    <w:next w:val="Normal"/>
    <w:uiPriority w:val="39"/>
    <w:unhideWhenUsed/>
    <w:qFormat/>
    <w:rsid w:val="00E50F31"/>
    <w:pPr>
      <w:numPr>
        <w:numId w:val="0"/>
      </w:numPr>
      <w:outlineLvl w:val="9"/>
    </w:pPr>
    <w:rPr>
      <w:lang w:val="en-US"/>
    </w:rPr>
  </w:style>
  <w:style w:type="paragraph" w:styleId="TOC1">
    <w:name w:val="toc 1"/>
    <w:basedOn w:val="Normal"/>
    <w:next w:val="Normal"/>
    <w:autoRedefine/>
    <w:uiPriority w:val="39"/>
    <w:unhideWhenUsed/>
    <w:rsid w:val="00E50F31"/>
    <w:pPr>
      <w:spacing w:after="100"/>
    </w:pPr>
  </w:style>
  <w:style w:type="paragraph" w:styleId="TOC2">
    <w:name w:val="toc 2"/>
    <w:basedOn w:val="Normal"/>
    <w:next w:val="Normal"/>
    <w:autoRedefine/>
    <w:uiPriority w:val="39"/>
    <w:unhideWhenUsed/>
    <w:rsid w:val="00E50F31"/>
    <w:pPr>
      <w:spacing w:after="100"/>
      <w:ind w:left="220"/>
    </w:pPr>
  </w:style>
  <w:style w:type="character" w:styleId="Hyperlink">
    <w:name w:val="Hyperlink"/>
    <w:basedOn w:val="DefaultParagraphFont"/>
    <w:uiPriority w:val="99"/>
    <w:unhideWhenUsed/>
    <w:rsid w:val="00E50F31"/>
    <w:rPr>
      <w:color w:val="0070C0" w:themeColor="hyperlink"/>
      <w:u w:val="single"/>
    </w:rPr>
  </w:style>
  <w:style w:type="paragraph" w:styleId="BalloonText">
    <w:name w:val="Balloon Text"/>
    <w:basedOn w:val="Normal"/>
    <w:link w:val="BalloonTextChar"/>
    <w:uiPriority w:val="99"/>
    <w:semiHidden/>
    <w:unhideWhenUsed/>
    <w:rsid w:val="00003FF2"/>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003FF2"/>
    <w:rPr>
      <w:rFonts w:ascii="Segoe UI" w:hAnsi="Segoe UI" w:cs="Segoe UI"/>
      <w:sz w:val="18"/>
      <w:szCs w:val="18"/>
      <w:lang w:val="en-AU"/>
    </w:rPr>
  </w:style>
  <w:style w:type="character" w:customStyle="1" w:styleId="ListParagraphChar">
    <w:name w:val="List Paragraph Char"/>
    <w:aliases w:val="Bullet Styles para Char,Normal bold Char,List Level 3 Char,Numbered Para 1 Char,Dot pt Char,No Spacing1 Char,List Paragraph Char Char Char Char,Indicator Text Char,List Paragraph1 Char,Bullet Points Char,MAIN CONTENT Char"/>
    <w:link w:val="ListParagraph"/>
    <w:uiPriority w:val="34"/>
    <w:qFormat/>
    <w:locked/>
    <w:rsid w:val="00003FF2"/>
    <w:rPr>
      <w:lang w:val="en-AU"/>
    </w:rPr>
  </w:style>
  <w:style w:type="paragraph" w:customStyle="1" w:styleId="paragraph">
    <w:name w:val="paragraph"/>
    <w:basedOn w:val="Normal"/>
    <w:rsid w:val="000175BB"/>
    <w:pPr>
      <w:spacing w:before="100" w:beforeAutospacing="1" w:after="100" w:afterAutospacing="1" w:line="240" w:lineRule="auto"/>
    </w:pPr>
    <w:rPr>
      <w:rFonts w:ascii="Times New Roman" w:eastAsia="Times New Roman" w:hAnsi="Times New Roman" w:cs="Times New Roman"/>
      <w:sz w:val="24"/>
      <w:szCs w:val="24"/>
      <w:lang w:val="en-US"/>
    </w:rPr>
  </w:style>
  <w:style w:type="character" w:customStyle="1" w:styleId="normaltextrun">
    <w:name w:val="normaltextrun"/>
    <w:basedOn w:val="DefaultParagraphFont"/>
    <w:rsid w:val="000175BB"/>
  </w:style>
  <w:style w:type="character" w:customStyle="1" w:styleId="eop">
    <w:name w:val="eop"/>
    <w:basedOn w:val="DefaultParagraphFont"/>
    <w:rsid w:val="000175BB"/>
  </w:style>
  <w:style w:type="character" w:customStyle="1" w:styleId="spellingerror">
    <w:name w:val="spellingerror"/>
    <w:basedOn w:val="DefaultParagraphFont"/>
    <w:rsid w:val="000175BB"/>
  </w:style>
  <w:style w:type="paragraph" w:styleId="Caption">
    <w:name w:val="caption"/>
    <w:basedOn w:val="Normal"/>
    <w:next w:val="Normal"/>
    <w:uiPriority w:val="35"/>
    <w:unhideWhenUsed/>
    <w:qFormat/>
    <w:rsid w:val="0008589D"/>
    <w:pPr>
      <w:keepNext/>
      <w:spacing w:after="200" w:line="240" w:lineRule="auto"/>
    </w:pPr>
    <w:rPr>
      <w:i/>
      <w:iCs/>
      <w:sz w:val="18"/>
      <w:szCs w:val="18"/>
    </w:rPr>
  </w:style>
  <w:style w:type="paragraph" w:styleId="TOC3">
    <w:name w:val="toc 3"/>
    <w:basedOn w:val="Normal"/>
    <w:next w:val="Normal"/>
    <w:autoRedefine/>
    <w:uiPriority w:val="39"/>
    <w:unhideWhenUsed/>
    <w:rsid w:val="003B31A5"/>
    <w:pPr>
      <w:spacing w:after="100"/>
      <w:ind w:left="440"/>
    </w:pPr>
  </w:style>
  <w:style w:type="paragraph" w:styleId="Bibliography">
    <w:name w:val="Bibliography"/>
    <w:basedOn w:val="Normal"/>
    <w:next w:val="Normal"/>
    <w:uiPriority w:val="37"/>
    <w:unhideWhenUsed/>
    <w:rsid w:val="00930A2C"/>
  </w:style>
  <w:style w:type="paragraph" w:customStyle="1" w:styleId="EPRINormal">
    <w:name w:val="EPRI Normal"/>
    <w:link w:val="EPRINormalChar"/>
    <w:rsid w:val="00D77998"/>
    <w:pPr>
      <w:spacing w:before="140" w:after="140" w:line="240" w:lineRule="auto"/>
    </w:pPr>
    <w:rPr>
      <w:rFonts w:ascii="Times New Roman" w:eastAsia="Times New Roman" w:hAnsi="Times New Roman" w:cs="Times New Roman"/>
      <w:sz w:val="24"/>
      <w:szCs w:val="20"/>
    </w:rPr>
  </w:style>
  <w:style w:type="paragraph" w:customStyle="1" w:styleId="EPRIHeading3">
    <w:name w:val="EPRI Heading 3"/>
    <w:aliases w:val="Second Level Head"/>
    <w:next w:val="EPRINormal"/>
    <w:rsid w:val="00D77998"/>
    <w:pPr>
      <w:keepNext/>
      <w:spacing w:before="280" w:after="140" w:line="240" w:lineRule="auto"/>
      <w:outlineLvl w:val="2"/>
    </w:pPr>
    <w:rPr>
      <w:rFonts w:ascii="Arial" w:eastAsia="Times New Roman" w:hAnsi="Arial" w:cs="Times New Roman"/>
      <w:b/>
      <w:i/>
      <w:sz w:val="24"/>
      <w:szCs w:val="20"/>
    </w:rPr>
  </w:style>
  <w:style w:type="character" w:customStyle="1" w:styleId="EPRINormalChar">
    <w:name w:val="EPRI Normal Char"/>
    <w:basedOn w:val="DefaultParagraphFont"/>
    <w:link w:val="EPRINormal"/>
    <w:rsid w:val="00D77998"/>
    <w:rPr>
      <w:rFonts w:ascii="Times New Roman" w:eastAsia="Times New Roman" w:hAnsi="Times New Roman" w:cs="Times New Roman"/>
      <w:sz w:val="24"/>
      <w:szCs w:val="20"/>
    </w:rPr>
  </w:style>
  <w:style w:type="paragraph" w:customStyle="1" w:styleId="EPRIBulletedList">
    <w:name w:val="EPRI Bulleted List"/>
    <w:rsid w:val="005C2011"/>
    <w:pPr>
      <w:numPr>
        <w:numId w:val="7"/>
      </w:numPr>
      <w:spacing w:after="120" w:line="240" w:lineRule="auto"/>
    </w:pPr>
    <w:rPr>
      <w:rFonts w:ascii="Times New Roman" w:eastAsia="Times New Roman" w:hAnsi="Times New Roman" w:cs="Times New Roman"/>
      <w:sz w:val="24"/>
      <w:szCs w:val="24"/>
    </w:rPr>
  </w:style>
  <w:style w:type="paragraph" w:customStyle="1" w:styleId="EPRIHeading2">
    <w:name w:val="EPRI Heading 2"/>
    <w:aliases w:val="First Level Head"/>
    <w:basedOn w:val="EPRINormal"/>
    <w:next w:val="EPRINormal"/>
    <w:rsid w:val="00670DD6"/>
    <w:pPr>
      <w:keepNext/>
      <w:spacing w:before="280"/>
      <w:outlineLvl w:val="1"/>
    </w:pPr>
    <w:rPr>
      <w:rFonts w:ascii="Arial" w:hAnsi="Arial"/>
      <w:b/>
      <w:sz w:val="26"/>
    </w:rPr>
  </w:style>
  <w:style w:type="table" w:styleId="TableGrid">
    <w:name w:val="Table Grid"/>
    <w:basedOn w:val="TableNormal"/>
    <w:uiPriority w:val="39"/>
    <w:rsid w:val="00451FD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1Light-Accent6">
    <w:name w:val="Grid Table 1 Light Accent 6"/>
    <w:basedOn w:val="TableNormal"/>
    <w:uiPriority w:val="46"/>
    <w:rsid w:val="00451FDA"/>
    <w:pPr>
      <w:spacing w:after="0" w:line="240" w:lineRule="auto"/>
    </w:pPr>
    <w:tblPr>
      <w:tblStyleRowBandSize w:val="1"/>
      <w:tblStyleColBandSize w:val="1"/>
      <w:tblBorders>
        <w:top w:val="single" w:sz="4" w:space="0" w:color="A9EAE9" w:themeColor="accent6" w:themeTint="66"/>
        <w:left w:val="single" w:sz="4" w:space="0" w:color="A9EAE9" w:themeColor="accent6" w:themeTint="66"/>
        <w:bottom w:val="single" w:sz="4" w:space="0" w:color="A9EAE9" w:themeColor="accent6" w:themeTint="66"/>
        <w:right w:val="single" w:sz="4" w:space="0" w:color="A9EAE9" w:themeColor="accent6" w:themeTint="66"/>
        <w:insideH w:val="single" w:sz="4" w:space="0" w:color="A9EAE9" w:themeColor="accent6" w:themeTint="66"/>
        <w:insideV w:val="single" w:sz="4" w:space="0" w:color="A9EAE9" w:themeColor="accent6" w:themeTint="66"/>
      </w:tblBorders>
    </w:tblPr>
    <w:tblStylePr w:type="firstRow">
      <w:rPr>
        <w:b/>
        <w:bCs/>
      </w:rPr>
      <w:tblPr/>
      <w:tcPr>
        <w:tcBorders>
          <w:bottom w:val="single" w:sz="12" w:space="0" w:color="7EE0DD" w:themeColor="accent6" w:themeTint="99"/>
        </w:tcBorders>
      </w:tcPr>
    </w:tblStylePr>
    <w:tblStylePr w:type="lastRow">
      <w:rPr>
        <w:b/>
        <w:bCs/>
      </w:rPr>
      <w:tblPr/>
      <w:tcPr>
        <w:tcBorders>
          <w:top w:val="double" w:sz="2" w:space="0" w:color="7EE0DD" w:themeColor="accent6" w:themeTint="99"/>
        </w:tcBorders>
      </w:tcPr>
    </w:tblStylePr>
    <w:tblStylePr w:type="firstCol">
      <w:rPr>
        <w:b/>
        <w:bCs/>
      </w:rPr>
    </w:tblStylePr>
    <w:tblStylePr w:type="lastCol">
      <w:rPr>
        <w:b/>
        <w:bCs/>
      </w:rPr>
    </w:tblStylePr>
  </w:style>
  <w:style w:type="table" w:styleId="GridTable1Light">
    <w:name w:val="Grid Table 1 Light"/>
    <w:basedOn w:val="TableNormal"/>
    <w:uiPriority w:val="46"/>
    <w:rsid w:val="00DF78F8"/>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FootnoteText">
    <w:name w:val="footnote text"/>
    <w:basedOn w:val="Normal"/>
    <w:link w:val="FootnoteTextChar"/>
    <w:uiPriority w:val="99"/>
    <w:semiHidden/>
    <w:unhideWhenUsed/>
    <w:rsid w:val="0057310B"/>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57310B"/>
    <w:rPr>
      <w:sz w:val="20"/>
      <w:szCs w:val="20"/>
      <w:lang w:val="en-AU"/>
    </w:rPr>
  </w:style>
  <w:style w:type="character" w:styleId="FootnoteReference">
    <w:name w:val="footnote reference"/>
    <w:basedOn w:val="DefaultParagraphFont"/>
    <w:uiPriority w:val="99"/>
    <w:semiHidden/>
    <w:unhideWhenUsed/>
    <w:rsid w:val="0057310B"/>
    <w:rPr>
      <w:vertAlign w:val="superscript"/>
    </w:rPr>
  </w:style>
  <w:style w:type="table" w:styleId="GridTable4">
    <w:name w:val="Grid Table 4"/>
    <w:basedOn w:val="TableNormal"/>
    <w:uiPriority w:val="49"/>
    <w:rsid w:val="0090343A"/>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cPr>
      <w:shd w:val="clear" w:color="auto" w:fill="FF9900"/>
    </w:tc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GridTable4-Accent21">
    <w:name w:val="Grid Table 4 - Accent 21"/>
    <w:basedOn w:val="TableNormal"/>
    <w:next w:val="GridTable4-Accent2"/>
    <w:uiPriority w:val="49"/>
    <w:rsid w:val="008E71BB"/>
    <w:pPr>
      <w:spacing w:after="0" w:line="240" w:lineRule="auto"/>
    </w:pPr>
    <w:rPr>
      <w:lang w:val="en-IE"/>
    </w:rPr>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insideV w:val="nil"/>
        </w:tcBorders>
        <w:shd w:val="clear" w:color="auto" w:fill="ED7D31"/>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GridTable4-Accent2">
    <w:name w:val="Grid Table 4 Accent 2"/>
    <w:basedOn w:val="TableNormal"/>
    <w:uiPriority w:val="49"/>
    <w:rsid w:val="008E71BB"/>
    <w:pPr>
      <w:spacing w:after="0" w:line="240" w:lineRule="auto"/>
    </w:pPr>
    <w:tblPr>
      <w:tblStyleRowBandSize w:val="1"/>
      <w:tblStyleColBandSize w:val="1"/>
      <w:tblBorders>
        <w:top w:val="single" w:sz="4" w:space="0" w:color="61CB7C" w:themeColor="accent2" w:themeTint="99"/>
        <w:left w:val="single" w:sz="4" w:space="0" w:color="61CB7C" w:themeColor="accent2" w:themeTint="99"/>
        <w:bottom w:val="single" w:sz="4" w:space="0" w:color="61CB7C" w:themeColor="accent2" w:themeTint="99"/>
        <w:right w:val="single" w:sz="4" w:space="0" w:color="61CB7C" w:themeColor="accent2" w:themeTint="99"/>
        <w:insideH w:val="single" w:sz="4" w:space="0" w:color="61CB7C" w:themeColor="accent2" w:themeTint="99"/>
        <w:insideV w:val="single" w:sz="4" w:space="0" w:color="61CB7C" w:themeColor="accent2" w:themeTint="99"/>
      </w:tblBorders>
    </w:tblPr>
    <w:tblStylePr w:type="firstRow">
      <w:rPr>
        <w:b/>
        <w:bCs/>
        <w:color w:val="FFFFFF" w:themeColor="background1"/>
      </w:rPr>
      <w:tblPr/>
      <w:tcPr>
        <w:tcBorders>
          <w:top w:val="single" w:sz="4" w:space="0" w:color="287A3D" w:themeColor="accent2"/>
          <w:left w:val="single" w:sz="4" w:space="0" w:color="287A3D" w:themeColor="accent2"/>
          <w:bottom w:val="single" w:sz="4" w:space="0" w:color="287A3D" w:themeColor="accent2"/>
          <w:right w:val="single" w:sz="4" w:space="0" w:color="287A3D" w:themeColor="accent2"/>
          <w:insideH w:val="nil"/>
          <w:insideV w:val="nil"/>
        </w:tcBorders>
        <w:shd w:val="clear" w:color="auto" w:fill="287A3D" w:themeFill="accent2"/>
      </w:tcPr>
    </w:tblStylePr>
    <w:tblStylePr w:type="lastRow">
      <w:rPr>
        <w:b/>
        <w:bCs/>
      </w:rPr>
      <w:tblPr/>
      <w:tcPr>
        <w:tcBorders>
          <w:top w:val="double" w:sz="4" w:space="0" w:color="287A3D" w:themeColor="accent2"/>
        </w:tcBorders>
      </w:tcPr>
    </w:tblStylePr>
    <w:tblStylePr w:type="firstCol">
      <w:rPr>
        <w:b/>
        <w:bCs/>
      </w:rPr>
    </w:tblStylePr>
    <w:tblStylePr w:type="lastCol">
      <w:rPr>
        <w:b/>
        <w:bCs/>
      </w:rPr>
    </w:tblStylePr>
    <w:tblStylePr w:type="band1Vert">
      <w:tblPr/>
      <w:tcPr>
        <w:shd w:val="clear" w:color="auto" w:fill="CAEDD3" w:themeFill="accent2" w:themeFillTint="33"/>
      </w:tcPr>
    </w:tblStylePr>
    <w:tblStylePr w:type="band1Horz">
      <w:tblPr/>
      <w:tcPr>
        <w:shd w:val="clear" w:color="auto" w:fill="CAEDD3" w:themeFill="accent2" w:themeFillTint="33"/>
      </w:tcPr>
    </w:tblStylePr>
  </w:style>
  <w:style w:type="table" w:styleId="GridTable5Dark">
    <w:name w:val="Grid Table 5 Dark"/>
    <w:basedOn w:val="TableNormal"/>
    <w:uiPriority w:val="50"/>
    <w:rsid w:val="0008589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ListTable7Colorful">
    <w:name w:val="List Table 7 Colorful"/>
    <w:basedOn w:val="TableNormal"/>
    <w:uiPriority w:val="52"/>
    <w:rsid w:val="0008589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GridTable5Dark-Accent5">
    <w:name w:val="Grid Table 5 Dark Accent 5"/>
    <w:basedOn w:val="TableNormal"/>
    <w:uiPriority w:val="50"/>
    <w:rsid w:val="0008589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3D9D9"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54343"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54343"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54343"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54343" w:themeFill="accent5"/>
      </w:tcPr>
    </w:tblStylePr>
    <w:tblStylePr w:type="band1Vert">
      <w:tblPr/>
      <w:tcPr>
        <w:shd w:val="clear" w:color="auto" w:fill="E7B3B3" w:themeFill="accent5" w:themeFillTint="66"/>
      </w:tcPr>
    </w:tblStylePr>
    <w:tblStylePr w:type="band1Horz">
      <w:tblPr/>
      <w:tcPr>
        <w:shd w:val="clear" w:color="auto" w:fill="E7B3B3" w:themeFill="accent5" w:themeFillTint="66"/>
      </w:tcPr>
    </w:tblStylePr>
  </w:style>
  <w:style w:type="table" w:styleId="GridTable5Dark-Accent3">
    <w:name w:val="Grid Table 5 Dark Accent 3"/>
    <w:basedOn w:val="TableNormal"/>
    <w:uiPriority w:val="50"/>
    <w:rsid w:val="0008589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EE4CA"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7B04"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7B04"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7B04"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7B04" w:themeFill="accent3"/>
      </w:tcPr>
    </w:tblStylePr>
    <w:tblStylePr w:type="band1Vert">
      <w:tblPr/>
      <w:tcPr>
        <w:shd w:val="clear" w:color="auto" w:fill="FDC997" w:themeFill="accent3" w:themeFillTint="66"/>
      </w:tcPr>
    </w:tblStylePr>
    <w:tblStylePr w:type="band1Horz">
      <w:tblPr/>
      <w:tcPr>
        <w:shd w:val="clear" w:color="auto" w:fill="FDC997" w:themeFill="accent3" w:themeFillTint="66"/>
      </w:tcPr>
    </w:tblStylePr>
  </w:style>
  <w:style w:type="table" w:styleId="GridTable5Dark-Accent2">
    <w:name w:val="Grid Table 5 Dark Accent 2"/>
    <w:basedOn w:val="TableNormal"/>
    <w:uiPriority w:val="50"/>
    <w:rsid w:val="0008589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AEDD3"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87A3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87A3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87A3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87A3D" w:themeFill="accent2"/>
      </w:tcPr>
    </w:tblStylePr>
    <w:tblStylePr w:type="band1Vert">
      <w:tblPr/>
      <w:tcPr>
        <w:shd w:val="clear" w:color="auto" w:fill="96DCA8" w:themeFill="accent2" w:themeFillTint="66"/>
      </w:tcPr>
    </w:tblStylePr>
    <w:tblStylePr w:type="band1Horz">
      <w:tblPr/>
      <w:tcPr>
        <w:shd w:val="clear" w:color="auto" w:fill="96DCA8" w:themeFill="accent2" w:themeFillTint="66"/>
      </w:tcPr>
    </w:tblStylePr>
  </w:style>
  <w:style w:type="table" w:styleId="GridTable5Dark-Accent4">
    <w:name w:val="Grid Table 5 Dark Accent 4"/>
    <w:basedOn w:val="TableNormal"/>
    <w:uiPriority w:val="50"/>
    <w:rsid w:val="0008589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FE4FF"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0C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0C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0C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0C0" w:themeFill="accent4"/>
      </w:tcPr>
    </w:tblStylePr>
    <w:tblStylePr w:type="band1Vert">
      <w:tblPr/>
      <w:tcPr>
        <w:shd w:val="clear" w:color="auto" w:fill="7FC9FF" w:themeFill="accent4" w:themeFillTint="66"/>
      </w:tcPr>
    </w:tblStylePr>
    <w:tblStylePr w:type="band1Horz">
      <w:tblPr/>
      <w:tcPr>
        <w:shd w:val="clear" w:color="auto" w:fill="7FC9FF" w:themeFill="accent4" w:themeFillTint="66"/>
      </w:tcPr>
    </w:tblStylePr>
  </w:style>
  <w:style w:type="table" w:styleId="ListTable3">
    <w:name w:val="List Table 3"/>
    <w:basedOn w:val="TableNormal"/>
    <w:uiPriority w:val="48"/>
    <w:rsid w:val="004B25D2"/>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GridTable7Colorful">
    <w:name w:val="Grid Table 7 Colorful"/>
    <w:basedOn w:val="TableNormal"/>
    <w:uiPriority w:val="52"/>
    <w:rsid w:val="00C464C4"/>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PlainTable3">
    <w:name w:val="Plain Table 3"/>
    <w:basedOn w:val="TableNormal"/>
    <w:uiPriority w:val="43"/>
    <w:rsid w:val="00C464C4"/>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749933">
      <w:bodyDiv w:val="1"/>
      <w:marLeft w:val="0"/>
      <w:marRight w:val="0"/>
      <w:marTop w:val="0"/>
      <w:marBottom w:val="0"/>
      <w:divBdr>
        <w:top w:val="none" w:sz="0" w:space="0" w:color="auto"/>
        <w:left w:val="none" w:sz="0" w:space="0" w:color="auto"/>
        <w:bottom w:val="none" w:sz="0" w:space="0" w:color="auto"/>
        <w:right w:val="none" w:sz="0" w:space="0" w:color="auto"/>
      </w:divBdr>
    </w:div>
    <w:div w:id="20208623">
      <w:bodyDiv w:val="1"/>
      <w:marLeft w:val="0"/>
      <w:marRight w:val="0"/>
      <w:marTop w:val="0"/>
      <w:marBottom w:val="0"/>
      <w:divBdr>
        <w:top w:val="none" w:sz="0" w:space="0" w:color="auto"/>
        <w:left w:val="none" w:sz="0" w:space="0" w:color="auto"/>
        <w:bottom w:val="none" w:sz="0" w:space="0" w:color="auto"/>
        <w:right w:val="none" w:sz="0" w:space="0" w:color="auto"/>
      </w:divBdr>
    </w:div>
    <w:div w:id="36007570">
      <w:bodyDiv w:val="1"/>
      <w:marLeft w:val="0"/>
      <w:marRight w:val="0"/>
      <w:marTop w:val="0"/>
      <w:marBottom w:val="0"/>
      <w:divBdr>
        <w:top w:val="none" w:sz="0" w:space="0" w:color="auto"/>
        <w:left w:val="none" w:sz="0" w:space="0" w:color="auto"/>
        <w:bottom w:val="none" w:sz="0" w:space="0" w:color="auto"/>
        <w:right w:val="none" w:sz="0" w:space="0" w:color="auto"/>
      </w:divBdr>
    </w:div>
    <w:div w:id="52781851">
      <w:bodyDiv w:val="1"/>
      <w:marLeft w:val="0"/>
      <w:marRight w:val="0"/>
      <w:marTop w:val="0"/>
      <w:marBottom w:val="0"/>
      <w:divBdr>
        <w:top w:val="none" w:sz="0" w:space="0" w:color="auto"/>
        <w:left w:val="none" w:sz="0" w:space="0" w:color="auto"/>
        <w:bottom w:val="none" w:sz="0" w:space="0" w:color="auto"/>
        <w:right w:val="none" w:sz="0" w:space="0" w:color="auto"/>
      </w:divBdr>
    </w:div>
    <w:div w:id="66997890">
      <w:bodyDiv w:val="1"/>
      <w:marLeft w:val="0"/>
      <w:marRight w:val="0"/>
      <w:marTop w:val="0"/>
      <w:marBottom w:val="0"/>
      <w:divBdr>
        <w:top w:val="none" w:sz="0" w:space="0" w:color="auto"/>
        <w:left w:val="none" w:sz="0" w:space="0" w:color="auto"/>
        <w:bottom w:val="none" w:sz="0" w:space="0" w:color="auto"/>
        <w:right w:val="none" w:sz="0" w:space="0" w:color="auto"/>
      </w:divBdr>
    </w:div>
    <w:div w:id="74742363">
      <w:bodyDiv w:val="1"/>
      <w:marLeft w:val="0"/>
      <w:marRight w:val="0"/>
      <w:marTop w:val="0"/>
      <w:marBottom w:val="0"/>
      <w:divBdr>
        <w:top w:val="none" w:sz="0" w:space="0" w:color="auto"/>
        <w:left w:val="none" w:sz="0" w:space="0" w:color="auto"/>
        <w:bottom w:val="none" w:sz="0" w:space="0" w:color="auto"/>
        <w:right w:val="none" w:sz="0" w:space="0" w:color="auto"/>
      </w:divBdr>
    </w:div>
    <w:div w:id="102455355">
      <w:bodyDiv w:val="1"/>
      <w:marLeft w:val="0"/>
      <w:marRight w:val="0"/>
      <w:marTop w:val="0"/>
      <w:marBottom w:val="0"/>
      <w:divBdr>
        <w:top w:val="none" w:sz="0" w:space="0" w:color="auto"/>
        <w:left w:val="none" w:sz="0" w:space="0" w:color="auto"/>
        <w:bottom w:val="none" w:sz="0" w:space="0" w:color="auto"/>
        <w:right w:val="none" w:sz="0" w:space="0" w:color="auto"/>
      </w:divBdr>
    </w:div>
    <w:div w:id="110899199">
      <w:bodyDiv w:val="1"/>
      <w:marLeft w:val="0"/>
      <w:marRight w:val="0"/>
      <w:marTop w:val="0"/>
      <w:marBottom w:val="0"/>
      <w:divBdr>
        <w:top w:val="none" w:sz="0" w:space="0" w:color="auto"/>
        <w:left w:val="none" w:sz="0" w:space="0" w:color="auto"/>
        <w:bottom w:val="none" w:sz="0" w:space="0" w:color="auto"/>
        <w:right w:val="none" w:sz="0" w:space="0" w:color="auto"/>
      </w:divBdr>
    </w:div>
    <w:div w:id="111095853">
      <w:bodyDiv w:val="1"/>
      <w:marLeft w:val="0"/>
      <w:marRight w:val="0"/>
      <w:marTop w:val="0"/>
      <w:marBottom w:val="0"/>
      <w:divBdr>
        <w:top w:val="none" w:sz="0" w:space="0" w:color="auto"/>
        <w:left w:val="none" w:sz="0" w:space="0" w:color="auto"/>
        <w:bottom w:val="none" w:sz="0" w:space="0" w:color="auto"/>
        <w:right w:val="none" w:sz="0" w:space="0" w:color="auto"/>
      </w:divBdr>
    </w:div>
    <w:div w:id="112869931">
      <w:bodyDiv w:val="1"/>
      <w:marLeft w:val="0"/>
      <w:marRight w:val="0"/>
      <w:marTop w:val="0"/>
      <w:marBottom w:val="0"/>
      <w:divBdr>
        <w:top w:val="none" w:sz="0" w:space="0" w:color="auto"/>
        <w:left w:val="none" w:sz="0" w:space="0" w:color="auto"/>
        <w:bottom w:val="none" w:sz="0" w:space="0" w:color="auto"/>
        <w:right w:val="none" w:sz="0" w:space="0" w:color="auto"/>
      </w:divBdr>
    </w:div>
    <w:div w:id="119881742">
      <w:bodyDiv w:val="1"/>
      <w:marLeft w:val="0"/>
      <w:marRight w:val="0"/>
      <w:marTop w:val="0"/>
      <w:marBottom w:val="0"/>
      <w:divBdr>
        <w:top w:val="none" w:sz="0" w:space="0" w:color="auto"/>
        <w:left w:val="none" w:sz="0" w:space="0" w:color="auto"/>
        <w:bottom w:val="none" w:sz="0" w:space="0" w:color="auto"/>
        <w:right w:val="none" w:sz="0" w:space="0" w:color="auto"/>
      </w:divBdr>
    </w:div>
    <w:div w:id="120878496">
      <w:bodyDiv w:val="1"/>
      <w:marLeft w:val="0"/>
      <w:marRight w:val="0"/>
      <w:marTop w:val="0"/>
      <w:marBottom w:val="0"/>
      <w:divBdr>
        <w:top w:val="none" w:sz="0" w:space="0" w:color="auto"/>
        <w:left w:val="none" w:sz="0" w:space="0" w:color="auto"/>
        <w:bottom w:val="none" w:sz="0" w:space="0" w:color="auto"/>
        <w:right w:val="none" w:sz="0" w:space="0" w:color="auto"/>
      </w:divBdr>
    </w:div>
    <w:div w:id="130952440">
      <w:bodyDiv w:val="1"/>
      <w:marLeft w:val="0"/>
      <w:marRight w:val="0"/>
      <w:marTop w:val="0"/>
      <w:marBottom w:val="0"/>
      <w:divBdr>
        <w:top w:val="none" w:sz="0" w:space="0" w:color="auto"/>
        <w:left w:val="none" w:sz="0" w:space="0" w:color="auto"/>
        <w:bottom w:val="none" w:sz="0" w:space="0" w:color="auto"/>
        <w:right w:val="none" w:sz="0" w:space="0" w:color="auto"/>
      </w:divBdr>
    </w:div>
    <w:div w:id="146174229">
      <w:bodyDiv w:val="1"/>
      <w:marLeft w:val="0"/>
      <w:marRight w:val="0"/>
      <w:marTop w:val="0"/>
      <w:marBottom w:val="0"/>
      <w:divBdr>
        <w:top w:val="none" w:sz="0" w:space="0" w:color="auto"/>
        <w:left w:val="none" w:sz="0" w:space="0" w:color="auto"/>
        <w:bottom w:val="none" w:sz="0" w:space="0" w:color="auto"/>
        <w:right w:val="none" w:sz="0" w:space="0" w:color="auto"/>
      </w:divBdr>
    </w:div>
    <w:div w:id="159127340">
      <w:bodyDiv w:val="1"/>
      <w:marLeft w:val="0"/>
      <w:marRight w:val="0"/>
      <w:marTop w:val="0"/>
      <w:marBottom w:val="0"/>
      <w:divBdr>
        <w:top w:val="none" w:sz="0" w:space="0" w:color="auto"/>
        <w:left w:val="none" w:sz="0" w:space="0" w:color="auto"/>
        <w:bottom w:val="none" w:sz="0" w:space="0" w:color="auto"/>
        <w:right w:val="none" w:sz="0" w:space="0" w:color="auto"/>
      </w:divBdr>
    </w:div>
    <w:div w:id="170293939">
      <w:bodyDiv w:val="1"/>
      <w:marLeft w:val="0"/>
      <w:marRight w:val="0"/>
      <w:marTop w:val="0"/>
      <w:marBottom w:val="0"/>
      <w:divBdr>
        <w:top w:val="none" w:sz="0" w:space="0" w:color="auto"/>
        <w:left w:val="none" w:sz="0" w:space="0" w:color="auto"/>
        <w:bottom w:val="none" w:sz="0" w:space="0" w:color="auto"/>
        <w:right w:val="none" w:sz="0" w:space="0" w:color="auto"/>
      </w:divBdr>
    </w:div>
    <w:div w:id="171342851">
      <w:bodyDiv w:val="1"/>
      <w:marLeft w:val="0"/>
      <w:marRight w:val="0"/>
      <w:marTop w:val="0"/>
      <w:marBottom w:val="0"/>
      <w:divBdr>
        <w:top w:val="none" w:sz="0" w:space="0" w:color="auto"/>
        <w:left w:val="none" w:sz="0" w:space="0" w:color="auto"/>
        <w:bottom w:val="none" w:sz="0" w:space="0" w:color="auto"/>
        <w:right w:val="none" w:sz="0" w:space="0" w:color="auto"/>
      </w:divBdr>
    </w:div>
    <w:div w:id="173111396">
      <w:bodyDiv w:val="1"/>
      <w:marLeft w:val="0"/>
      <w:marRight w:val="0"/>
      <w:marTop w:val="0"/>
      <w:marBottom w:val="0"/>
      <w:divBdr>
        <w:top w:val="none" w:sz="0" w:space="0" w:color="auto"/>
        <w:left w:val="none" w:sz="0" w:space="0" w:color="auto"/>
        <w:bottom w:val="none" w:sz="0" w:space="0" w:color="auto"/>
        <w:right w:val="none" w:sz="0" w:space="0" w:color="auto"/>
      </w:divBdr>
    </w:div>
    <w:div w:id="195313053">
      <w:bodyDiv w:val="1"/>
      <w:marLeft w:val="0"/>
      <w:marRight w:val="0"/>
      <w:marTop w:val="0"/>
      <w:marBottom w:val="0"/>
      <w:divBdr>
        <w:top w:val="none" w:sz="0" w:space="0" w:color="auto"/>
        <w:left w:val="none" w:sz="0" w:space="0" w:color="auto"/>
        <w:bottom w:val="none" w:sz="0" w:space="0" w:color="auto"/>
        <w:right w:val="none" w:sz="0" w:space="0" w:color="auto"/>
      </w:divBdr>
    </w:div>
    <w:div w:id="213195832">
      <w:bodyDiv w:val="1"/>
      <w:marLeft w:val="0"/>
      <w:marRight w:val="0"/>
      <w:marTop w:val="0"/>
      <w:marBottom w:val="0"/>
      <w:divBdr>
        <w:top w:val="none" w:sz="0" w:space="0" w:color="auto"/>
        <w:left w:val="none" w:sz="0" w:space="0" w:color="auto"/>
        <w:bottom w:val="none" w:sz="0" w:space="0" w:color="auto"/>
        <w:right w:val="none" w:sz="0" w:space="0" w:color="auto"/>
      </w:divBdr>
    </w:div>
    <w:div w:id="223495878">
      <w:bodyDiv w:val="1"/>
      <w:marLeft w:val="0"/>
      <w:marRight w:val="0"/>
      <w:marTop w:val="0"/>
      <w:marBottom w:val="0"/>
      <w:divBdr>
        <w:top w:val="none" w:sz="0" w:space="0" w:color="auto"/>
        <w:left w:val="none" w:sz="0" w:space="0" w:color="auto"/>
        <w:bottom w:val="none" w:sz="0" w:space="0" w:color="auto"/>
        <w:right w:val="none" w:sz="0" w:space="0" w:color="auto"/>
      </w:divBdr>
    </w:div>
    <w:div w:id="228538210">
      <w:bodyDiv w:val="1"/>
      <w:marLeft w:val="0"/>
      <w:marRight w:val="0"/>
      <w:marTop w:val="0"/>
      <w:marBottom w:val="0"/>
      <w:divBdr>
        <w:top w:val="none" w:sz="0" w:space="0" w:color="auto"/>
        <w:left w:val="none" w:sz="0" w:space="0" w:color="auto"/>
        <w:bottom w:val="none" w:sz="0" w:space="0" w:color="auto"/>
        <w:right w:val="none" w:sz="0" w:space="0" w:color="auto"/>
      </w:divBdr>
    </w:div>
    <w:div w:id="263853133">
      <w:bodyDiv w:val="1"/>
      <w:marLeft w:val="0"/>
      <w:marRight w:val="0"/>
      <w:marTop w:val="0"/>
      <w:marBottom w:val="0"/>
      <w:divBdr>
        <w:top w:val="none" w:sz="0" w:space="0" w:color="auto"/>
        <w:left w:val="none" w:sz="0" w:space="0" w:color="auto"/>
        <w:bottom w:val="none" w:sz="0" w:space="0" w:color="auto"/>
        <w:right w:val="none" w:sz="0" w:space="0" w:color="auto"/>
      </w:divBdr>
    </w:div>
    <w:div w:id="297299662">
      <w:bodyDiv w:val="1"/>
      <w:marLeft w:val="0"/>
      <w:marRight w:val="0"/>
      <w:marTop w:val="0"/>
      <w:marBottom w:val="0"/>
      <w:divBdr>
        <w:top w:val="none" w:sz="0" w:space="0" w:color="auto"/>
        <w:left w:val="none" w:sz="0" w:space="0" w:color="auto"/>
        <w:bottom w:val="none" w:sz="0" w:space="0" w:color="auto"/>
        <w:right w:val="none" w:sz="0" w:space="0" w:color="auto"/>
      </w:divBdr>
    </w:div>
    <w:div w:id="305211253">
      <w:bodyDiv w:val="1"/>
      <w:marLeft w:val="0"/>
      <w:marRight w:val="0"/>
      <w:marTop w:val="0"/>
      <w:marBottom w:val="0"/>
      <w:divBdr>
        <w:top w:val="none" w:sz="0" w:space="0" w:color="auto"/>
        <w:left w:val="none" w:sz="0" w:space="0" w:color="auto"/>
        <w:bottom w:val="none" w:sz="0" w:space="0" w:color="auto"/>
        <w:right w:val="none" w:sz="0" w:space="0" w:color="auto"/>
      </w:divBdr>
    </w:div>
    <w:div w:id="305668821">
      <w:bodyDiv w:val="1"/>
      <w:marLeft w:val="0"/>
      <w:marRight w:val="0"/>
      <w:marTop w:val="0"/>
      <w:marBottom w:val="0"/>
      <w:divBdr>
        <w:top w:val="none" w:sz="0" w:space="0" w:color="auto"/>
        <w:left w:val="none" w:sz="0" w:space="0" w:color="auto"/>
        <w:bottom w:val="none" w:sz="0" w:space="0" w:color="auto"/>
        <w:right w:val="none" w:sz="0" w:space="0" w:color="auto"/>
      </w:divBdr>
    </w:div>
    <w:div w:id="322395784">
      <w:bodyDiv w:val="1"/>
      <w:marLeft w:val="0"/>
      <w:marRight w:val="0"/>
      <w:marTop w:val="0"/>
      <w:marBottom w:val="0"/>
      <w:divBdr>
        <w:top w:val="none" w:sz="0" w:space="0" w:color="auto"/>
        <w:left w:val="none" w:sz="0" w:space="0" w:color="auto"/>
        <w:bottom w:val="none" w:sz="0" w:space="0" w:color="auto"/>
        <w:right w:val="none" w:sz="0" w:space="0" w:color="auto"/>
      </w:divBdr>
    </w:div>
    <w:div w:id="323827276">
      <w:bodyDiv w:val="1"/>
      <w:marLeft w:val="0"/>
      <w:marRight w:val="0"/>
      <w:marTop w:val="0"/>
      <w:marBottom w:val="0"/>
      <w:divBdr>
        <w:top w:val="none" w:sz="0" w:space="0" w:color="auto"/>
        <w:left w:val="none" w:sz="0" w:space="0" w:color="auto"/>
        <w:bottom w:val="none" w:sz="0" w:space="0" w:color="auto"/>
        <w:right w:val="none" w:sz="0" w:space="0" w:color="auto"/>
      </w:divBdr>
    </w:div>
    <w:div w:id="339312236">
      <w:bodyDiv w:val="1"/>
      <w:marLeft w:val="0"/>
      <w:marRight w:val="0"/>
      <w:marTop w:val="0"/>
      <w:marBottom w:val="0"/>
      <w:divBdr>
        <w:top w:val="none" w:sz="0" w:space="0" w:color="auto"/>
        <w:left w:val="none" w:sz="0" w:space="0" w:color="auto"/>
        <w:bottom w:val="none" w:sz="0" w:space="0" w:color="auto"/>
        <w:right w:val="none" w:sz="0" w:space="0" w:color="auto"/>
      </w:divBdr>
    </w:div>
    <w:div w:id="360471010">
      <w:bodyDiv w:val="1"/>
      <w:marLeft w:val="0"/>
      <w:marRight w:val="0"/>
      <w:marTop w:val="0"/>
      <w:marBottom w:val="0"/>
      <w:divBdr>
        <w:top w:val="none" w:sz="0" w:space="0" w:color="auto"/>
        <w:left w:val="none" w:sz="0" w:space="0" w:color="auto"/>
        <w:bottom w:val="none" w:sz="0" w:space="0" w:color="auto"/>
        <w:right w:val="none" w:sz="0" w:space="0" w:color="auto"/>
      </w:divBdr>
    </w:div>
    <w:div w:id="363210263">
      <w:bodyDiv w:val="1"/>
      <w:marLeft w:val="0"/>
      <w:marRight w:val="0"/>
      <w:marTop w:val="0"/>
      <w:marBottom w:val="0"/>
      <w:divBdr>
        <w:top w:val="none" w:sz="0" w:space="0" w:color="auto"/>
        <w:left w:val="none" w:sz="0" w:space="0" w:color="auto"/>
        <w:bottom w:val="none" w:sz="0" w:space="0" w:color="auto"/>
        <w:right w:val="none" w:sz="0" w:space="0" w:color="auto"/>
      </w:divBdr>
    </w:div>
    <w:div w:id="376199578">
      <w:bodyDiv w:val="1"/>
      <w:marLeft w:val="0"/>
      <w:marRight w:val="0"/>
      <w:marTop w:val="0"/>
      <w:marBottom w:val="0"/>
      <w:divBdr>
        <w:top w:val="none" w:sz="0" w:space="0" w:color="auto"/>
        <w:left w:val="none" w:sz="0" w:space="0" w:color="auto"/>
        <w:bottom w:val="none" w:sz="0" w:space="0" w:color="auto"/>
        <w:right w:val="none" w:sz="0" w:space="0" w:color="auto"/>
      </w:divBdr>
    </w:div>
    <w:div w:id="401372187">
      <w:bodyDiv w:val="1"/>
      <w:marLeft w:val="0"/>
      <w:marRight w:val="0"/>
      <w:marTop w:val="0"/>
      <w:marBottom w:val="0"/>
      <w:divBdr>
        <w:top w:val="none" w:sz="0" w:space="0" w:color="auto"/>
        <w:left w:val="none" w:sz="0" w:space="0" w:color="auto"/>
        <w:bottom w:val="none" w:sz="0" w:space="0" w:color="auto"/>
        <w:right w:val="none" w:sz="0" w:space="0" w:color="auto"/>
      </w:divBdr>
    </w:div>
    <w:div w:id="402991435">
      <w:bodyDiv w:val="1"/>
      <w:marLeft w:val="0"/>
      <w:marRight w:val="0"/>
      <w:marTop w:val="0"/>
      <w:marBottom w:val="0"/>
      <w:divBdr>
        <w:top w:val="none" w:sz="0" w:space="0" w:color="auto"/>
        <w:left w:val="none" w:sz="0" w:space="0" w:color="auto"/>
        <w:bottom w:val="none" w:sz="0" w:space="0" w:color="auto"/>
        <w:right w:val="none" w:sz="0" w:space="0" w:color="auto"/>
      </w:divBdr>
    </w:div>
    <w:div w:id="406658896">
      <w:bodyDiv w:val="1"/>
      <w:marLeft w:val="0"/>
      <w:marRight w:val="0"/>
      <w:marTop w:val="0"/>
      <w:marBottom w:val="0"/>
      <w:divBdr>
        <w:top w:val="none" w:sz="0" w:space="0" w:color="auto"/>
        <w:left w:val="none" w:sz="0" w:space="0" w:color="auto"/>
        <w:bottom w:val="none" w:sz="0" w:space="0" w:color="auto"/>
        <w:right w:val="none" w:sz="0" w:space="0" w:color="auto"/>
      </w:divBdr>
    </w:div>
    <w:div w:id="414017606">
      <w:bodyDiv w:val="1"/>
      <w:marLeft w:val="0"/>
      <w:marRight w:val="0"/>
      <w:marTop w:val="0"/>
      <w:marBottom w:val="0"/>
      <w:divBdr>
        <w:top w:val="none" w:sz="0" w:space="0" w:color="auto"/>
        <w:left w:val="none" w:sz="0" w:space="0" w:color="auto"/>
        <w:bottom w:val="none" w:sz="0" w:space="0" w:color="auto"/>
        <w:right w:val="none" w:sz="0" w:space="0" w:color="auto"/>
      </w:divBdr>
    </w:div>
    <w:div w:id="453327483">
      <w:bodyDiv w:val="1"/>
      <w:marLeft w:val="0"/>
      <w:marRight w:val="0"/>
      <w:marTop w:val="0"/>
      <w:marBottom w:val="0"/>
      <w:divBdr>
        <w:top w:val="none" w:sz="0" w:space="0" w:color="auto"/>
        <w:left w:val="none" w:sz="0" w:space="0" w:color="auto"/>
        <w:bottom w:val="none" w:sz="0" w:space="0" w:color="auto"/>
        <w:right w:val="none" w:sz="0" w:space="0" w:color="auto"/>
      </w:divBdr>
    </w:div>
    <w:div w:id="455291708">
      <w:bodyDiv w:val="1"/>
      <w:marLeft w:val="0"/>
      <w:marRight w:val="0"/>
      <w:marTop w:val="0"/>
      <w:marBottom w:val="0"/>
      <w:divBdr>
        <w:top w:val="none" w:sz="0" w:space="0" w:color="auto"/>
        <w:left w:val="none" w:sz="0" w:space="0" w:color="auto"/>
        <w:bottom w:val="none" w:sz="0" w:space="0" w:color="auto"/>
        <w:right w:val="none" w:sz="0" w:space="0" w:color="auto"/>
      </w:divBdr>
    </w:div>
    <w:div w:id="469397990">
      <w:bodyDiv w:val="1"/>
      <w:marLeft w:val="0"/>
      <w:marRight w:val="0"/>
      <w:marTop w:val="0"/>
      <w:marBottom w:val="0"/>
      <w:divBdr>
        <w:top w:val="none" w:sz="0" w:space="0" w:color="auto"/>
        <w:left w:val="none" w:sz="0" w:space="0" w:color="auto"/>
        <w:bottom w:val="none" w:sz="0" w:space="0" w:color="auto"/>
        <w:right w:val="none" w:sz="0" w:space="0" w:color="auto"/>
      </w:divBdr>
    </w:div>
    <w:div w:id="488251219">
      <w:bodyDiv w:val="1"/>
      <w:marLeft w:val="0"/>
      <w:marRight w:val="0"/>
      <w:marTop w:val="0"/>
      <w:marBottom w:val="0"/>
      <w:divBdr>
        <w:top w:val="none" w:sz="0" w:space="0" w:color="auto"/>
        <w:left w:val="none" w:sz="0" w:space="0" w:color="auto"/>
        <w:bottom w:val="none" w:sz="0" w:space="0" w:color="auto"/>
        <w:right w:val="none" w:sz="0" w:space="0" w:color="auto"/>
      </w:divBdr>
    </w:div>
    <w:div w:id="490174642">
      <w:bodyDiv w:val="1"/>
      <w:marLeft w:val="0"/>
      <w:marRight w:val="0"/>
      <w:marTop w:val="0"/>
      <w:marBottom w:val="0"/>
      <w:divBdr>
        <w:top w:val="none" w:sz="0" w:space="0" w:color="auto"/>
        <w:left w:val="none" w:sz="0" w:space="0" w:color="auto"/>
        <w:bottom w:val="none" w:sz="0" w:space="0" w:color="auto"/>
        <w:right w:val="none" w:sz="0" w:space="0" w:color="auto"/>
      </w:divBdr>
    </w:div>
    <w:div w:id="492643670">
      <w:bodyDiv w:val="1"/>
      <w:marLeft w:val="0"/>
      <w:marRight w:val="0"/>
      <w:marTop w:val="0"/>
      <w:marBottom w:val="0"/>
      <w:divBdr>
        <w:top w:val="none" w:sz="0" w:space="0" w:color="auto"/>
        <w:left w:val="none" w:sz="0" w:space="0" w:color="auto"/>
        <w:bottom w:val="none" w:sz="0" w:space="0" w:color="auto"/>
        <w:right w:val="none" w:sz="0" w:space="0" w:color="auto"/>
      </w:divBdr>
    </w:div>
    <w:div w:id="528295711">
      <w:bodyDiv w:val="1"/>
      <w:marLeft w:val="0"/>
      <w:marRight w:val="0"/>
      <w:marTop w:val="0"/>
      <w:marBottom w:val="0"/>
      <w:divBdr>
        <w:top w:val="none" w:sz="0" w:space="0" w:color="auto"/>
        <w:left w:val="none" w:sz="0" w:space="0" w:color="auto"/>
        <w:bottom w:val="none" w:sz="0" w:space="0" w:color="auto"/>
        <w:right w:val="none" w:sz="0" w:space="0" w:color="auto"/>
      </w:divBdr>
    </w:div>
    <w:div w:id="529955510">
      <w:bodyDiv w:val="1"/>
      <w:marLeft w:val="0"/>
      <w:marRight w:val="0"/>
      <w:marTop w:val="0"/>
      <w:marBottom w:val="0"/>
      <w:divBdr>
        <w:top w:val="none" w:sz="0" w:space="0" w:color="auto"/>
        <w:left w:val="none" w:sz="0" w:space="0" w:color="auto"/>
        <w:bottom w:val="none" w:sz="0" w:space="0" w:color="auto"/>
        <w:right w:val="none" w:sz="0" w:space="0" w:color="auto"/>
      </w:divBdr>
    </w:div>
    <w:div w:id="537085730">
      <w:bodyDiv w:val="1"/>
      <w:marLeft w:val="0"/>
      <w:marRight w:val="0"/>
      <w:marTop w:val="0"/>
      <w:marBottom w:val="0"/>
      <w:divBdr>
        <w:top w:val="none" w:sz="0" w:space="0" w:color="auto"/>
        <w:left w:val="none" w:sz="0" w:space="0" w:color="auto"/>
        <w:bottom w:val="none" w:sz="0" w:space="0" w:color="auto"/>
        <w:right w:val="none" w:sz="0" w:space="0" w:color="auto"/>
      </w:divBdr>
    </w:div>
    <w:div w:id="593786368">
      <w:bodyDiv w:val="1"/>
      <w:marLeft w:val="0"/>
      <w:marRight w:val="0"/>
      <w:marTop w:val="0"/>
      <w:marBottom w:val="0"/>
      <w:divBdr>
        <w:top w:val="none" w:sz="0" w:space="0" w:color="auto"/>
        <w:left w:val="none" w:sz="0" w:space="0" w:color="auto"/>
        <w:bottom w:val="none" w:sz="0" w:space="0" w:color="auto"/>
        <w:right w:val="none" w:sz="0" w:space="0" w:color="auto"/>
      </w:divBdr>
    </w:div>
    <w:div w:id="596910351">
      <w:bodyDiv w:val="1"/>
      <w:marLeft w:val="0"/>
      <w:marRight w:val="0"/>
      <w:marTop w:val="0"/>
      <w:marBottom w:val="0"/>
      <w:divBdr>
        <w:top w:val="none" w:sz="0" w:space="0" w:color="auto"/>
        <w:left w:val="none" w:sz="0" w:space="0" w:color="auto"/>
        <w:bottom w:val="none" w:sz="0" w:space="0" w:color="auto"/>
        <w:right w:val="none" w:sz="0" w:space="0" w:color="auto"/>
      </w:divBdr>
    </w:div>
    <w:div w:id="605694805">
      <w:bodyDiv w:val="1"/>
      <w:marLeft w:val="0"/>
      <w:marRight w:val="0"/>
      <w:marTop w:val="0"/>
      <w:marBottom w:val="0"/>
      <w:divBdr>
        <w:top w:val="none" w:sz="0" w:space="0" w:color="auto"/>
        <w:left w:val="none" w:sz="0" w:space="0" w:color="auto"/>
        <w:bottom w:val="none" w:sz="0" w:space="0" w:color="auto"/>
        <w:right w:val="none" w:sz="0" w:space="0" w:color="auto"/>
      </w:divBdr>
    </w:div>
    <w:div w:id="610554501">
      <w:bodyDiv w:val="1"/>
      <w:marLeft w:val="0"/>
      <w:marRight w:val="0"/>
      <w:marTop w:val="0"/>
      <w:marBottom w:val="0"/>
      <w:divBdr>
        <w:top w:val="none" w:sz="0" w:space="0" w:color="auto"/>
        <w:left w:val="none" w:sz="0" w:space="0" w:color="auto"/>
        <w:bottom w:val="none" w:sz="0" w:space="0" w:color="auto"/>
        <w:right w:val="none" w:sz="0" w:space="0" w:color="auto"/>
      </w:divBdr>
    </w:div>
    <w:div w:id="633101381">
      <w:bodyDiv w:val="1"/>
      <w:marLeft w:val="0"/>
      <w:marRight w:val="0"/>
      <w:marTop w:val="0"/>
      <w:marBottom w:val="0"/>
      <w:divBdr>
        <w:top w:val="none" w:sz="0" w:space="0" w:color="auto"/>
        <w:left w:val="none" w:sz="0" w:space="0" w:color="auto"/>
        <w:bottom w:val="none" w:sz="0" w:space="0" w:color="auto"/>
        <w:right w:val="none" w:sz="0" w:space="0" w:color="auto"/>
      </w:divBdr>
    </w:div>
    <w:div w:id="636910555">
      <w:bodyDiv w:val="1"/>
      <w:marLeft w:val="0"/>
      <w:marRight w:val="0"/>
      <w:marTop w:val="0"/>
      <w:marBottom w:val="0"/>
      <w:divBdr>
        <w:top w:val="none" w:sz="0" w:space="0" w:color="auto"/>
        <w:left w:val="none" w:sz="0" w:space="0" w:color="auto"/>
        <w:bottom w:val="none" w:sz="0" w:space="0" w:color="auto"/>
        <w:right w:val="none" w:sz="0" w:space="0" w:color="auto"/>
      </w:divBdr>
    </w:div>
    <w:div w:id="653337910">
      <w:bodyDiv w:val="1"/>
      <w:marLeft w:val="0"/>
      <w:marRight w:val="0"/>
      <w:marTop w:val="0"/>
      <w:marBottom w:val="0"/>
      <w:divBdr>
        <w:top w:val="none" w:sz="0" w:space="0" w:color="auto"/>
        <w:left w:val="none" w:sz="0" w:space="0" w:color="auto"/>
        <w:bottom w:val="none" w:sz="0" w:space="0" w:color="auto"/>
        <w:right w:val="none" w:sz="0" w:space="0" w:color="auto"/>
      </w:divBdr>
    </w:div>
    <w:div w:id="657346592">
      <w:bodyDiv w:val="1"/>
      <w:marLeft w:val="0"/>
      <w:marRight w:val="0"/>
      <w:marTop w:val="0"/>
      <w:marBottom w:val="0"/>
      <w:divBdr>
        <w:top w:val="none" w:sz="0" w:space="0" w:color="auto"/>
        <w:left w:val="none" w:sz="0" w:space="0" w:color="auto"/>
        <w:bottom w:val="none" w:sz="0" w:space="0" w:color="auto"/>
        <w:right w:val="none" w:sz="0" w:space="0" w:color="auto"/>
      </w:divBdr>
    </w:div>
    <w:div w:id="680620142">
      <w:bodyDiv w:val="1"/>
      <w:marLeft w:val="0"/>
      <w:marRight w:val="0"/>
      <w:marTop w:val="0"/>
      <w:marBottom w:val="0"/>
      <w:divBdr>
        <w:top w:val="none" w:sz="0" w:space="0" w:color="auto"/>
        <w:left w:val="none" w:sz="0" w:space="0" w:color="auto"/>
        <w:bottom w:val="none" w:sz="0" w:space="0" w:color="auto"/>
        <w:right w:val="none" w:sz="0" w:space="0" w:color="auto"/>
      </w:divBdr>
    </w:div>
    <w:div w:id="682585966">
      <w:bodyDiv w:val="1"/>
      <w:marLeft w:val="0"/>
      <w:marRight w:val="0"/>
      <w:marTop w:val="0"/>
      <w:marBottom w:val="0"/>
      <w:divBdr>
        <w:top w:val="none" w:sz="0" w:space="0" w:color="auto"/>
        <w:left w:val="none" w:sz="0" w:space="0" w:color="auto"/>
        <w:bottom w:val="none" w:sz="0" w:space="0" w:color="auto"/>
        <w:right w:val="none" w:sz="0" w:space="0" w:color="auto"/>
      </w:divBdr>
    </w:div>
    <w:div w:id="684290786">
      <w:bodyDiv w:val="1"/>
      <w:marLeft w:val="0"/>
      <w:marRight w:val="0"/>
      <w:marTop w:val="0"/>
      <w:marBottom w:val="0"/>
      <w:divBdr>
        <w:top w:val="none" w:sz="0" w:space="0" w:color="auto"/>
        <w:left w:val="none" w:sz="0" w:space="0" w:color="auto"/>
        <w:bottom w:val="none" w:sz="0" w:space="0" w:color="auto"/>
        <w:right w:val="none" w:sz="0" w:space="0" w:color="auto"/>
      </w:divBdr>
    </w:div>
    <w:div w:id="689141470">
      <w:bodyDiv w:val="1"/>
      <w:marLeft w:val="0"/>
      <w:marRight w:val="0"/>
      <w:marTop w:val="0"/>
      <w:marBottom w:val="0"/>
      <w:divBdr>
        <w:top w:val="none" w:sz="0" w:space="0" w:color="auto"/>
        <w:left w:val="none" w:sz="0" w:space="0" w:color="auto"/>
        <w:bottom w:val="none" w:sz="0" w:space="0" w:color="auto"/>
        <w:right w:val="none" w:sz="0" w:space="0" w:color="auto"/>
      </w:divBdr>
    </w:div>
    <w:div w:id="691147666">
      <w:bodyDiv w:val="1"/>
      <w:marLeft w:val="0"/>
      <w:marRight w:val="0"/>
      <w:marTop w:val="0"/>
      <w:marBottom w:val="0"/>
      <w:divBdr>
        <w:top w:val="none" w:sz="0" w:space="0" w:color="auto"/>
        <w:left w:val="none" w:sz="0" w:space="0" w:color="auto"/>
        <w:bottom w:val="none" w:sz="0" w:space="0" w:color="auto"/>
        <w:right w:val="none" w:sz="0" w:space="0" w:color="auto"/>
      </w:divBdr>
    </w:div>
    <w:div w:id="702444054">
      <w:bodyDiv w:val="1"/>
      <w:marLeft w:val="0"/>
      <w:marRight w:val="0"/>
      <w:marTop w:val="0"/>
      <w:marBottom w:val="0"/>
      <w:divBdr>
        <w:top w:val="none" w:sz="0" w:space="0" w:color="auto"/>
        <w:left w:val="none" w:sz="0" w:space="0" w:color="auto"/>
        <w:bottom w:val="none" w:sz="0" w:space="0" w:color="auto"/>
        <w:right w:val="none" w:sz="0" w:space="0" w:color="auto"/>
      </w:divBdr>
    </w:div>
    <w:div w:id="705905399">
      <w:bodyDiv w:val="1"/>
      <w:marLeft w:val="0"/>
      <w:marRight w:val="0"/>
      <w:marTop w:val="0"/>
      <w:marBottom w:val="0"/>
      <w:divBdr>
        <w:top w:val="none" w:sz="0" w:space="0" w:color="auto"/>
        <w:left w:val="none" w:sz="0" w:space="0" w:color="auto"/>
        <w:bottom w:val="none" w:sz="0" w:space="0" w:color="auto"/>
        <w:right w:val="none" w:sz="0" w:space="0" w:color="auto"/>
      </w:divBdr>
    </w:div>
    <w:div w:id="708333138">
      <w:bodyDiv w:val="1"/>
      <w:marLeft w:val="0"/>
      <w:marRight w:val="0"/>
      <w:marTop w:val="0"/>
      <w:marBottom w:val="0"/>
      <w:divBdr>
        <w:top w:val="none" w:sz="0" w:space="0" w:color="auto"/>
        <w:left w:val="none" w:sz="0" w:space="0" w:color="auto"/>
        <w:bottom w:val="none" w:sz="0" w:space="0" w:color="auto"/>
        <w:right w:val="none" w:sz="0" w:space="0" w:color="auto"/>
      </w:divBdr>
    </w:div>
    <w:div w:id="710422278">
      <w:bodyDiv w:val="1"/>
      <w:marLeft w:val="0"/>
      <w:marRight w:val="0"/>
      <w:marTop w:val="0"/>
      <w:marBottom w:val="0"/>
      <w:divBdr>
        <w:top w:val="none" w:sz="0" w:space="0" w:color="auto"/>
        <w:left w:val="none" w:sz="0" w:space="0" w:color="auto"/>
        <w:bottom w:val="none" w:sz="0" w:space="0" w:color="auto"/>
        <w:right w:val="none" w:sz="0" w:space="0" w:color="auto"/>
      </w:divBdr>
    </w:div>
    <w:div w:id="714810416">
      <w:bodyDiv w:val="1"/>
      <w:marLeft w:val="0"/>
      <w:marRight w:val="0"/>
      <w:marTop w:val="0"/>
      <w:marBottom w:val="0"/>
      <w:divBdr>
        <w:top w:val="none" w:sz="0" w:space="0" w:color="auto"/>
        <w:left w:val="none" w:sz="0" w:space="0" w:color="auto"/>
        <w:bottom w:val="none" w:sz="0" w:space="0" w:color="auto"/>
        <w:right w:val="none" w:sz="0" w:space="0" w:color="auto"/>
      </w:divBdr>
    </w:div>
    <w:div w:id="734158878">
      <w:bodyDiv w:val="1"/>
      <w:marLeft w:val="0"/>
      <w:marRight w:val="0"/>
      <w:marTop w:val="0"/>
      <w:marBottom w:val="0"/>
      <w:divBdr>
        <w:top w:val="none" w:sz="0" w:space="0" w:color="auto"/>
        <w:left w:val="none" w:sz="0" w:space="0" w:color="auto"/>
        <w:bottom w:val="none" w:sz="0" w:space="0" w:color="auto"/>
        <w:right w:val="none" w:sz="0" w:space="0" w:color="auto"/>
      </w:divBdr>
    </w:div>
    <w:div w:id="736316720">
      <w:bodyDiv w:val="1"/>
      <w:marLeft w:val="0"/>
      <w:marRight w:val="0"/>
      <w:marTop w:val="0"/>
      <w:marBottom w:val="0"/>
      <w:divBdr>
        <w:top w:val="none" w:sz="0" w:space="0" w:color="auto"/>
        <w:left w:val="none" w:sz="0" w:space="0" w:color="auto"/>
        <w:bottom w:val="none" w:sz="0" w:space="0" w:color="auto"/>
        <w:right w:val="none" w:sz="0" w:space="0" w:color="auto"/>
      </w:divBdr>
    </w:div>
    <w:div w:id="744030405">
      <w:bodyDiv w:val="1"/>
      <w:marLeft w:val="0"/>
      <w:marRight w:val="0"/>
      <w:marTop w:val="0"/>
      <w:marBottom w:val="0"/>
      <w:divBdr>
        <w:top w:val="none" w:sz="0" w:space="0" w:color="auto"/>
        <w:left w:val="none" w:sz="0" w:space="0" w:color="auto"/>
        <w:bottom w:val="none" w:sz="0" w:space="0" w:color="auto"/>
        <w:right w:val="none" w:sz="0" w:space="0" w:color="auto"/>
      </w:divBdr>
    </w:div>
    <w:div w:id="749426105">
      <w:bodyDiv w:val="1"/>
      <w:marLeft w:val="0"/>
      <w:marRight w:val="0"/>
      <w:marTop w:val="0"/>
      <w:marBottom w:val="0"/>
      <w:divBdr>
        <w:top w:val="none" w:sz="0" w:space="0" w:color="auto"/>
        <w:left w:val="none" w:sz="0" w:space="0" w:color="auto"/>
        <w:bottom w:val="none" w:sz="0" w:space="0" w:color="auto"/>
        <w:right w:val="none" w:sz="0" w:space="0" w:color="auto"/>
      </w:divBdr>
    </w:div>
    <w:div w:id="762262592">
      <w:bodyDiv w:val="1"/>
      <w:marLeft w:val="0"/>
      <w:marRight w:val="0"/>
      <w:marTop w:val="0"/>
      <w:marBottom w:val="0"/>
      <w:divBdr>
        <w:top w:val="none" w:sz="0" w:space="0" w:color="auto"/>
        <w:left w:val="none" w:sz="0" w:space="0" w:color="auto"/>
        <w:bottom w:val="none" w:sz="0" w:space="0" w:color="auto"/>
        <w:right w:val="none" w:sz="0" w:space="0" w:color="auto"/>
      </w:divBdr>
    </w:div>
    <w:div w:id="773130388">
      <w:bodyDiv w:val="1"/>
      <w:marLeft w:val="0"/>
      <w:marRight w:val="0"/>
      <w:marTop w:val="0"/>
      <w:marBottom w:val="0"/>
      <w:divBdr>
        <w:top w:val="none" w:sz="0" w:space="0" w:color="auto"/>
        <w:left w:val="none" w:sz="0" w:space="0" w:color="auto"/>
        <w:bottom w:val="none" w:sz="0" w:space="0" w:color="auto"/>
        <w:right w:val="none" w:sz="0" w:space="0" w:color="auto"/>
      </w:divBdr>
    </w:div>
    <w:div w:id="796067274">
      <w:bodyDiv w:val="1"/>
      <w:marLeft w:val="0"/>
      <w:marRight w:val="0"/>
      <w:marTop w:val="0"/>
      <w:marBottom w:val="0"/>
      <w:divBdr>
        <w:top w:val="none" w:sz="0" w:space="0" w:color="auto"/>
        <w:left w:val="none" w:sz="0" w:space="0" w:color="auto"/>
        <w:bottom w:val="none" w:sz="0" w:space="0" w:color="auto"/>
        <w:right w:val="none" w:sz="0" w:space="0" w:color="auto"/>
      </w:divBdr>
    </w:div>
    <w:div w:id="808939189">
      <w:bodyDiv w:val="1"/>
      <w:marLeft w:val="0"/>
      <w:marRight w:val="0"/>
      <w:marTop w:val="0"/>
      <w:marBottom w:val="0"/>
      <w:divBdr>
        <w:top w:val="none" w:sz="0" w:space="0" w:color="auto"/>
        <w:left w:val="none" w:sz="0" w:space="0" w:color="auto"/>
        <w:bottom w:val="none" w:sz="0" w:space="0" w:color="auto"/>
        <w:right w:val="none" w:sz="0" w:space="0" w:color="auto"/>
      </w:divBdr>
    </w:div>
    <w:div w:id="849569575">
      <w:bodyDiv w:val="1"/>
      <w:marLeft w:val="0"/>
      <w:marRight w:val="0"/>
      <w:marTop w:val="0"/>
      <w:marBottom w:val="0"/>
      <w:divBdr>
        <w:top w:val="none" w:sz="0" w:space="0" w:color="auto"/>
        <w:left w:val="none" w:sz="0" w:space="0" w:color="auto"/>
        <w:bottom w:val="none" w:sz="0" w:space="0" w:color="auto"/>
        <w:right w:val="none" w:sz="0" w:space="0" w:color="auto"/>
      </w:divBdr>
    </w:div>
    <w:div w:id="850097888">
      <w:bodyDiv w:val="1"/>
      <w:marLeft w:val="0"/>
      <w:marRight w:val="0"/>
      <w:marTop w:val="0"/>
      <w:marBottom w:val="0"/>
      <w:divBdr>
        <w:top w:val="none" w:sz="0" w:space="0" w:color="auto"/>
        <w:left w:val="none" w:sz="0" w:space="0" w:color="auto"/>
        <w:bottom w:val="none" w:sz="0" w:space="0" w:color="auto"/>
        <w:right w:val="none" w:sz="0" w:space="0" w:color="auto"/>
      </w:divBdr>
    </w:div>
    <w:div w:id="860972978">
      <w:bodyDiv w:val="1"/>
      <w:marLeft w:val="0"/>
      <w:marRight w:val="0"/>
      <w:marTop w:val="0"/>
      <w:marBottom w:val="0"/>
      <w:divBdr>
        <w:top w:val="none" w:sz="0" w:space="0" w:color="auto"/>
        <w:left w:val="none" w:sz="0" w:space="0" w:color="auto"/>
        <w:bottom w:val="none" w:sz="0" w:space="0" w:color="auto"/>
        <w:right w:val="none" w:sz="0" w:space="0" w:color="auto"/>
      </w:divBdr>
    </w:div>
    <w:div w:id="863979149">
      <w:bodyDiv w:val="1"/>
      <w:marLeft w:val="0"/>
      <w:marRight w:val="0"/>
      <w:marTop w:val="0"/>
      <w:marBottom w:val="0"/>
      <w:divBdr>
        <w:top w:val="none" w:sz="0" w:space="0" w:color="auto"/>
        <w:left w:val="none" w:sz="0" w:space="0" w:color="auto"/>
        <w:bottom w:val="none" w:sz="0" w:space="0" w:color="auto"/>
        <w:right w:val="none" w:sz="0" w:space="0" w:color="auto"/>
      </w:divBdr>
    </w:div>
    <w:div w:id="873884038">
      <w:bodyDiv w:val="1"/>
      <w:marLeft w:val="0"/>
      <w:marRight w:val="0"/>
      <w:marTop w:val="0"/>
      <w:marBottom w:val="0"/>
      <w:divBdr>
        <w:top w:val="none" w:sz="0" w:space="0" w:color="auto"/>
        <w:left w:val="none" w:sz="0" w:space="0" w:color="auto"/>
        <w:bottom w:val="none" w:sz="0" w:space="0" w:color="auto"/>
        <w:right w:val="none" w:sz="0" w:space="0" w:color="auto"/>
      </w:divBdr>
    </w:div>
    <w:div w:id="876624255">
      <w:bodyDiv w:val="1"/>
      <w:marLeft w:val="0"/>
      <w:marRight w:val="0"/>
      <w:marTop w:val="0"/>
      <w:marBottom w:val="0"/>
      <w:divBdr>
        <w:top w:val="none" w:sz="0" w:space="0" w:color="auto"/>
        <w:left w:val="none" w:sz="0" w:space="0" w:color="auto"/>
        <w:bottom w:val="none" w:sz="0" w:space="0" w:color="auto"/>
        <w:right w:val="none" w:sz="0" w:space="0" w:color="auto"/>
      </w:divBdr>
    </w:div>
    <w:div w:id="924803946">
      <w:bodyDiv w:val="1"/>
      <w:marLeft w:val="0"/>
      <w:marRight w:val="0"/>
      <w:marTop w:val="0"/>
      <w:marBottom w:val="0"/>
      <w:divBdr>
        <w:top w:val="none" w:sz="0" w:space="0" w:color="auto"/>
        <w:left w:val="none" w:sz="0" w:space="0" w:color="auto"/>
        <w:bottom w:val="none" w:sz="0" w:space="0" w:color="auto"/>
        <w:right w:val="none" w:sz="0" w:space="0" w:color="auto"/>
      </w:divBdr>
    </w:div>
    <w:div w:id="932544472">
      <w:bodyDiv w:val="1"/>
      <w:marLeft w:val="0"/>
      <w:marRight w:val="0"/>
      <w:marTop w:val="0"/>
      <w:marBottom w:val="0"/>
      <w:divBdr>
        <w:top w:val="none" w:sz="0" w:space="0" w:color="auto"/>
        <w:left w:val="none" w:sz="0" w:space="0" w:color="auto"/>
        <w:bottom w:val="none" w:sz="0" w:space="0" w:color="auto"/>
        <w:right w:val="none" w:sz="0" w:space="0" w:color="auto"/>
      </w:divBdr>
    </w:div>
    <w:div w:id="939727730">
      <w:bodyDiv w:val="1"/>
      <w:marLeft w:val="0"/>
      <w:marRight w:val="0"/>
      <w:marTop w:val="0"/>
      <w:marBottom w:val="0"/>
      <w:divBdr>
        <w:top w:val="none" w:sz="0" w:space="0" w:color="auto"/>
        <w:left w:val="none" w:sz="0" w:space="0" w:color="auto"/>
        <w:bottom w:val="none" w:sz="0" w:space="0" w:color="auto"/>
        <w:right w:val="none" w:sz="0" w:space="0" w:color="auto"/>
      </w:divBdr>
    </w:div>
    <w:div w:id="967206114">
      <w:bodyDiv w:val="1"/>
      <w:marLeft w:val="0"/>
      <w:marRight w:val="0"/>
      <w:marTop w:val="0"/>
      <w:marBottom w:val="0"/>
      <w:divBdr>
        <w:top w:val="none" w:sz="0" w:space="0" w:color="auto"/>
        <w:left w:val="none" w:sz="0" w:space="0" w:color="auto"/>
        <w:bottom w:val="none" w:sz="0" w:space="0" w:color="auto"/>
        <w:right w:val="none" w:sz="0" w:space="0" w:color="auto"/>
      </w:divBdr>
    </w:div>
    <w:div w:id="968828432">
      <w:bodyDiv w:val="1"/>
      <w:marLeft w:val="0"/>
      <w:marRight w:val="0"/>
      <w:marTop w:val="0"/>
      <w:marBottom w:val="0"/>
      <w:divBdr>
        <w:top w:val="none" w:sz="0" w:space="0" w:color="auto"/>
        <w:left w:val="none" w:sz="0" w:space="0" w:color="auto"/>
        <w:bottom w:val="none" w:sz="0" w:space="0" w:color="auto"/>
        <w:right w:val="none" w:sz="0" w:space="0" w:color="auto"/>
      </w:divBdr>
    </w:div>
    <w:div w:id="983701856">
      <w:bodyDiv w:val="1"/>
      <w:marLeft w:val="0"/>
      <w:marRight w:val="0"/>
      <w:marTop w:val="0"/>
      <w:marBottom w:val="0"/>
      <w:divBdr>
        <w:top w:val="none" w:sz="0" w:space="0" w:color="auto"/>
        <w:left w:val="none" w:sz="0" w:space="0" w:color="auto"/>
        <w:bottom w:val="none" w:sz="0" w:space="0" w:color="auto"/>
        <w:right w:val="none" w:sz="0" w:space="0" w:color="auto"/>
      </w:divBdr>
    </w:div>
    <w:div w:id="990254999">
      <w:bodyDiv w:val="1"/>
      <w:marLeft w:val="0"/>
      <w:marRight w:val="0"/>
      <w:marTop w:val="0"/>
      <w:marBottom w:val="0"/>
      <w:divBdr>
        <w:top w:val="none" w:sz="0" w:space="0" w:color="auto"/>
        <w:left w:val="none" w:sz="0" w:space="0" w:color="auto"/>
        <w:bottom w:val="none" w:sz="0" w:space="0" w:color="auto"/>
        <w:right w:val="none" w:sz="0" w:space="0" w:color="auto"/>
      </w:divBdr>
      <w:divsChild>
        <w:div w:id="395400557">
          <w:marLeft w:val="0"/>
          <w:marRight w:val="0"/>
          <w:marTop w:val="0"/>
          <w:marBottom w:val="0"/>
          <w:divBdr>
            <w:top w:val="none" w:sz="0" w:space="0" w:color="auto"/>
            <w:left w:val="none" w:sz="0" w:space="0" w:color="auto"/>
            <w:bottom w:val="none" w:sz="0" w:space="0" w:color="auto"/>
            <w:right w:val="none" w:sz="0" w:space="0" w:color="auto"/>
          </w:divBdr>
        </w:div>
        <w:div w:id="301086282">
          <w:marLeft w:val="0"/>
          <w:marRight w:val="0"/>
          <w:marTop w:val="0"/>
          <w:marBottom w:val="0"/>
          <w:divBdr>
            <w:top w:val="none" w:sz="0" w:space="0" w:color="auto"/>
            <w:left w:val="none" w:sz="0" w:space="0" w:color="auto"/>
            <w:bottom w:val="none" w:sz="0" w:space="0" w:color="auto"/>
            <w:right w:val="none" w:sz="0" w:space="0" w:color="auto"/>
          </w:divBdr>
        </w:div>
        <w:div w:id="1654135982">
          <w:marLeft w:val="0"/>
          <w:marRight w:val="0"/>
          <w:marTop w:val="0"/>
          <w:marBottom w:val="0"/>
          <w:divBdr>
            <w:top w:val="none" w:sz="0" w:space="0" w:color="auto"/>
            <w:left w:val="none" w:sz="0" w:space="0" w:color="auto"/>
            <w:bottom w:val="none" w:sz="0" w:space="0" w:color="auto"/>
            <w:right w:val="none" w:sz="0" w:space="0" w:color="auto"/>
          </w:divBdr>
        </w:div>
        <w:div w:id="1574121448">
          <w:marLeft w:val="0"/>
          <w:marRight w:val="0"/>
          <w:marTop w:val="0"/>
          <w:marBottom w:val="0"/>
          <w:divBdr>
            <w:top w:val="none" w:sz="0" w:space="0" w:color="auto"/>
            <w:left w:val="none" w:sz="0" w:space="0" w:color="auto"/>
            <w:bottom w:val="none" w:sz="0" w:space="0" w:color="auto"/>
            <w:right w:val="none" w:sz="0" w:space="0" w:color="auto"/>
          </w:divBdr>
        </w:div>
        <w:div w:id="249394163">
          <w:marLeft w:val="0"/>
          <w:marRight w:val="0"/>
          <w:marTop w:val="0"/>
          <w:marBottom w:val="0"/>
          <w:divBdr>
            <w:top w:val="none" w:sz="0" w:space="0" w:color="auto"/>
            <w:left w:val="none" w:sz="0" w:space="0" w:color="auto"/>
            <w:bottom w:val="none" w:sz="0" w:space="0" w:color="auto"/>
            <w:right w:val="none" w:sz="0" w:space="0" w:color="auto"/>
          </w:divBdr>
        </w:div>
        <w:div w:id="903373453">
          <w:marLeft w:val="0"/>
          <w:marRight w:val="0"/>
          <w:marTop w:val="0"/>
          <w:marBottom w:val="0"/>
          <w:divBdr>
            <w:top w:val="none" w:sz="0" w:space="0" w:color="auto"/>
            <w:left w:val="none" w:sz="0" w:space="0" w:color="auto"/>
            <w:bottom w:val="none" w:sz="0" w:space="0" w:color="auto"/>
            <w:right w:val="none" w:sz="0" w:space="0" w:color="auto"/>
          </w:divBdr>
        </w:div>
        <w:div w:id="1244922083">
          <w:marLeft w:val="0"/>
          <w:marRight w:val="0"/>
          <w:marTop w:val="0"/>
          <w:marBottom w:val="0"/>
          <w:divBdr>
            <w:top w:val="none" w:sz="0" w:space="0" w:color="auto"/>
            <w:left w:val="none" w:sz="0" w:space="0" w:color="auto"/>
            <w:bottom w:val="none" w:sz="0" w:space="0" w:color="auto"/>
            <w:right w:val="none" w:sz="0" w:space="0" w:color="auto"/>
          </w:divBdr>
        </w:div>
        <w:div w:id="1045913083">
          <w:marLeft w:val="0"/>
          <w:marRight w:val="0"/>
          <w:marTop w:val="0"/>
          <w:marBottom w:val="0"/>
          <w:divBdr>
            <w:top w:val="none" w:sz="0" w:space="0" w:color="auto"/>
            <w:left w:val="none" w:sz="0" w:space="0" w:color="auto"/>
            <w:bottom w:val="none" w:sz="0" w:space="0" w:color="auto"/>
            <w:right w:val="none" w:sz="0" w:space="0" w:color="auto"/>
          </w:divBdr>
        </w:div>
        <w:div w:id="31731216">
          <w:marLeft w:val="0"/>
          <w:marRight w:val="0"/>
          <w:marTop w:val="0"/>
          <w:marBottom w:val="0"/>
          <w:divBdr>
            <w:top w:val="none" w:sz="0" w:space="0" w:color="auto"/>
            <w:left w:val="none" w:sz="0" w:space="0" w:color="auto"/>
            <w:bottom w:val="none" w:sz="0" w:space="0" w:color="auto"/>
            <w:right w:val="none" w:sz="0" w:space="0" w:color="auto"/>
          </w:divBdr>
        </w:div>
      </w:divsChild>
    </w:div>
    <w:div w:id="1015154703">
      <w:bodyDiv w:val="1"/>
      <w:marLeft w:val="0"/>
      <w:marRight w:val="0"/>
      <w:marTop w:val="0"/>
      <w:marBottom w:val="0"/>
      <w:divBdr>
        <w:top w:val="none" w:sz="0" w:space="0" w:color="auto"/>
        <w:left w:val="none" w:sz="0" w:space="0" w:color="auto"/>
        <w:bottom w:val="none" w:sz="0" w:space="0" w:color="auto"/>
        <w:right w:val="none" w:sz="0" w:space="0" w:color="auto"/>
      </w:divBdr>
    </w:div>
    <w:div w:id="1016344295">
      <w:bodyDiv w:val="1"/>
      <w:marLeft w:val="0"/>
      <w:marRight w:val="0"/>
      <w:marTop w:val="0"/>
      <w:marBottom w:val="0"/>
      <w:divBdr>
        <w:top w:val="none" w:sz="0" w:space="0" w:color="auto"/>
        <w:left w:val="none" w:sz="0" w:space="0" w:color="auto"/>
        <w:bottom w:val="none" w:sz="0" w:space="0" w:color="auto"/>
        <w:right w:val="none" w:sz="0" w:space="0" w:color="auto"/>
      </w:divBdr>
    </w:div>
    <w:div w:id="1044451785">
      <w:bodyDiv w:val="1"/>
      <w:marLeft w:val="0"/>
      <w:marRight w:val="0"/>
      <w:marTop w:val="0"/>
      <w:marBottom w:val="0"/>
      <w:divBdr>
        <w:top w:val="none" w:sz="0" w:space="0" w:color="auto"/>
        <w:left w:val="none" w:sz="0" w:space="0" w:color="auto"/>
        <w:bottom w:val="none" w:sz="0" w:space="0" w:color="auto"/>
        <w:right w:val="none" w:sz="0" w:space="0" w:color="auto"/>
      </w:divBdr>
    </w:div>
    <w:div w:id="1057049656">
      <w:bodyDiv w:val="1"/>
      <w:marLeft w:val="0"/>
      <w:marRight w:val="0"/>
      <w:marTop w:val="0"/>
      <w:marBottom w:val="0"/>
      <w:divBdr>
        <w:top w:val="none" w:sz="0" w:space="0" w:color="auto"/>
        <w:left w:val="none" w:sz="0" w:space="0" w:color="auto"/>
        <w:bottom w:val="none" w:sz="0" w:space="0" w:color="auto"/>
        <w:right w:val="none" w:sz="0" w:space="0" w:color="auto"/>
      </w:divBdr>
    </w:div>
    <w:div w:id="1058014620">
      <w:bodyDiv w:val="1"/>
      <w:marLeft w:val="0"/>
      <w:marRight w:val="0"/>
      <w:marTop w:val="0"/>
      <w:marBottom w:val="0"/>
      <w:divBdr>
        <w:top w:val="none" w:sz="0" w:space="0" w:color="auto"/>
        <w:left w:val="none" w:sz="0" w:space="0" w:color="auto"/>
        <w:bottom w:val="none" w:sz="0" w:space="0" w:color="auto"/>
        <w:right w:val="none" w:sz="0" w:space="0" w:color="auto"/>
      </w:divBdr>
    </w:div>
    <w:div w:id="1067799323">
      <w:bodyDiv w:val="1"/>
      <w:marLeft w:val="0"/>
      <w:marRight w:val="0"/>
      <w:marTop w:val="0"/>
      <w:marBottom w:val="0"/>
      <w:divBdr>
        <w:top w:val="none" w:sz="0" w:space="0" w:color="auto"/>
        <w:left w:val="none" w:sz="0" w:space="0" w:color="auto"/>
        <w:bottom w:val="none" w:sz="0" w:space="0" w:color="auto"/>
        <w:right w:val="none" w:sz="0" w:space="0" w:color="auto"/>
      </w:divBdr>
    </w:div>
    <w:div w:id="1093085502">
      <w:bodyDiv w:val="1"/>
      <w:marLeft w:val="0"/>
      <w:marRight w:val="0"/>
      <w:marTop w:val="0"/>
      <w:marBottom w:val="0"/>
      <w:divBdr>
        <w:top w:val="none" w:sz="0" w:space="0" w:color="auto"/>
        <w:left w:val="none" w:sz="0" w:space="0" w:color="auto"/>
        <w:bottom w:val="none" w:sz="0" w:space="0" w:color="auto"/>
        <w:right w:val="none" w:sz="0" w:space="0" w:color="auto"/>
      </w:divBdr>
    </w:div>
    <w:div w:id="1109543039">
      <w:bodyDiv w:val="1"/>
      <w:marLeft w:val="0"/>
      <w:marRight w:val="0"/>
      <w:marTop w:val="0"/>
      <w:marBottom w:val="0"/>
      <w:divBdr>
        <w:top w:val="none" w:sz="0" w:space="0" w:color="auto"/>
        <w:left w:val="none" w:sz="0" w:space="0" w:color="auto"/>
        <w:bottom w:val="none" w:sz="0" w:space="0" w:color="auto"/>
        <w:right w:val="none" w:sz="0" w:space="0" w:color="auto"/>
      </w:divBdr>
    </w:div>
    <w:div w:id="1112168766">
      <w:bodyDiv w:val="1"/>
      <w:marLeft w:val="0"/>
      <w:marRight w:val="0"/>
      <w:marTop w:val="0"/>
      <w:marBottom w:val="0"/>
      <w:divBdr>
        <w:top w:val="none" w:sz="0" w:space="0" w:color="auto"/>
        <w:left w:val="none" w:sz="0" w:space="0" w:color="auto"/>
        <w:bottom w:val="none" w:sz="0" w:space="0" w:color="auto"/>
        <w:right w:val="none" w:sz="0" w:space="0" w:color="auto"/>
      </w:divBdr>
    </w:div>
    <w:div w:id="1124999881">
      <w:bodyDiv w:val="1"/>
      <w:marLeft w:val="0"/>
      <w:marRight w:val="0"/>
      <w:marTop w:val="0"/>
      <w:marBottom w:val="0"/>
      <w:divBdr>
        <w:top w:val="none" w:sz="0" w:space="0" w:color="auto"/>
        <w:left w:val="none" w:sz="0" w:space="0" w:color="auto"/>
        <w:bottom w:val="none" w:sz="0" w:space="0" w:color="auto"/>
        <w:right w:val="none" w:sz="0" w:space="0" w:color="auto"/>
      </w:divBdr>
    </w:div>
    <w:div w:id="1128352671">
      <w:bodyDiv w:val="1"/>
      <w:marLeft w:val="0"/>
      <w:marRight w:val="0"/>
      <w:marTop w:val="0"/>
      <w:marBottom w:val="0"/>
      <w:divBdr>
        <w:top w:val="none" w:sz="0" w:space="0" w:color="auto"/>
        <w:left w:val="none" w:sz="0" w:space="0" w:color="auto"/>
        <w:bottom w:val="none" w:sz="0" w:space="0" w:color="auto"/>
        <w:right w:val="none" w:sz="0" w:space="0" w:color="auto"/>
      </w:divBdr>
    </w:div>
    <w:div w:id="1136266246">
      <w:bodyDiv w:val="1"/>
      <w:marLeft w:val="0"/>
      <w:marRight w:val="0"/>
      <w:marTop w:val="0"/>
      <w:marBottom w:val="0"/>
      <w:divBdr>
        <w:top w:val="none" w:sz="0" w:space="0" w:color="auto"/>
        <w:left w:val="none" w:sz="0" w:space="0" w:color="auto"/>
        <w:bottom w:val="none" w:sz="0" w:space="0" w:color="auto"/>
        <w:right w:val="none" w:sz="0" w:space="0" w:color="auto"/>
      </w:divBdr>
    </w:div>
    <w:div w:id="1146361230">
      <w:bodyDiv w:val="1"/>
      <w:marLeft w:val="0"/>
      <w:marRight w:val="0"/>
      <w:marTop w:val="0"/>
      <w:marBottom w:val="0"/>
      <w:divBdr>
        <w:top w:val="none" w:sz="0" w:space="0" w:color="auto"/>
        <w:left w:val="none" w:sz="0" w:space="0" w:color="auto"/>
        <w:bottom w:val="none" w:sz="0" w:space="0" w:color="auto"/>
        <w:right w:val="none" w:sz="0" w:space="0" w:color="auto"/>
      </w:divBdr>
    </w:div>
    <w:div w:id="1190685688">
      <w:bodyDiv w:val="1"/>
      <w:marLeft w:val="0"/>
      <w:marRight w:val="0"/>
      <w:marTop w:val="0"/>
      <w:marBottom w:val="0"/>
      <w:divBdr>
        <w:top w:val="none" w:sz="0" w:space="0" w:color="auto"/>
        <w:left w:val="none" w:sz="0" w:space="0" w:color="auto"/>
        <w:bottom w:val="none" w:sz="0" w:space="0" w:color="auto"/>
        <w:right w:val="none" w:sz="0" w:space="0" w:color="auto"/>
      </w:divBdr>
    </w:div>
    <w:div w:id="1197503779">
      <w:bodyDiv w:val="1"/>
      <w:marLeft w:val="0"/>
      <w:marRight w:val="0"/>
      <w:marTop w:val="0"/>
      <w:marBottom w:val="0"/>
      <w:divBdr>
        <w:top w:val="none" w:sz="0" w:space="0" w:color="auto"/>
        <w:left w:val="none" w:sz="0" w:space="0" w:color="auto"/>
        <w:bottom w:val="none" w:sz="0" w:space="0" w:color="auto"/>
        <w:right w:val="none" w:sz="0" w:space="0" w:color="auto"/>
      </w:divBdr>
    </w:div>
    <w:div w:id="1218513836">
      <w:bodyDiv w:val="1"/>
      <w:marLeft w:val="0"/>
      <w:marRight w:val="0"/>
      <w:marTop w:val="0"/>
      <w:marBottom w:val="0"/>
      <w:divBdr>
        <w:top w:val="none" w:sz="0" w:space="0" w:color="auto"/>
        <w:left w:val="none" w:sz="0" w:space="0" w:color="auto"/>
        <w:bottom w:val="none" w:sz="0" w:space="0" w:color="auto"/>
        <w:right w:val="none" w:sz="0" w:space="0" w:color="auto"/>
      </w:divBdr>
    </w:div>
    <w:div w:id="1235047415">
      <w:bodyDiv w:val="1"/>
      <w:marLeft w:val="0"/>
      <w:marRight w:val="0"/>
      <w:marTop w:val="0"/>
      <w:marBottom w:val="0"/>
      <w:divBdr>
        <w:top w:val="none" w:sz="0" w:space="0" w:color="auto"/>
        <w:left w:val="none" w:sz="0" w:space="0" w:color="auto"/>
        <w:bottom w:val="none" w:sz="0" w:space="0" w:color="auto"/>
        <w:right w:val="none" w:sz="0" w:space="0" w:color="auto"/>
      </w:divBdr>
    </w:div>
    <w:div w:id="1237133406">
      <w:bodyDiv w:val="1"/>
      <w:marLeft w:val="0"/>
      <w:marRight w:val="0"/>
      <w:marTop w:val="0"/>
      <w:marBottom w:val="0"/>
      <w:divBdr>
        <w:top w:val="none" w:sz="0" w:space="0" w:color="auto"/>
        <w:left w:val="none" w:sz="0" w:space="0" w:color="auto"/>
        <w:bottom w:val="none" w:sz="0" w:space="0" w:color="auto"/>
        <w:right w:val="none" w:sz="0" w:space="0" w:color="auto"/>
      </w:divBdr>
    </w:div>
    <w:div w:id="1252666803">
      <w:bodyDiv w:val="1"/>
      <w:marLeft w:val="0"/>
      <w:marRight w:val="0"/>
      <w:marTop w:val="0"/>
      <w:marBottom w:val="0"/>
      <w:divBdr>
        <w:top w:val="none" w:sz="0" w:space="0" w:color="auto"/>
        <w:left w:val="none" w:sz="0" w:space="0" w:color="auto"/>
        <w:bottom w:val="none" w:sz="0" w:space="0" w:color="auto"/>
        <w:right w:val="none" w:sz="0" w:space="0" w:color="auto"/>
      </w:divBdr>
    </w:div>
    <w:div w:id="1255360521">
      <w:bodyDiv w:val="1"/>
      <w:marLeft w:val="0"/>
      <w:marRight w:val="0"/>
      <w:marTop w:val="0"/>
      <w:marBottom w:val="0"/>
      <w:divBdr>
        <w:top w:val="none" w:sz="0" w:space="0" w:color="auto"/>
        <w:left w:val="none" w:sz="0" w:space="0" w:color="auto"/>
        <w:bottom w:val="none" w:sz="0" w:space="0" w:color="auto"/>
        <w:right w:val="none" w:sz="0" w:space="0" w:color="auto"/>
      </w:divBdr>
    </w:div>
    <w:div w:id="1264535057">
      <w:bodyDiv w:val="1"/>
      <w:marLeft w:val="0"/>
      <w:marRight w:val="0"/>
      <w:marTop w:val="0"/>
      <w:marBottom w:val="0"/>
      <w:divBdr>
        <w:top w:val="none" w:sz="0" w:space="0" w:color="auto"/>
        <w:left w:val="none" w:sz="0" w:space="0" w:color="auto"/>
        <w:bottom w:val="none" w:sz="0" w:space="0" w:color="auto"/>
        <w:right w:val="none" w:sz="0" w:space="0" w:color="auto"/>
      </w:divBdr>
    </w:div>
    <w:div w:id="1279414332">
      <w:bodyDiv w:val="1"/>
      <w:marLeft w:val="0"/>
      <w:marRight w:val="0"/>
      <w:marTop w:val="0"/>
      <w:marBottom w:val="0"/>
      <w:divBdr>
        <w:top w:val="none" w:sz="0" w:space="0" w:color="auto"/>
        <w:left w:val="none" w:sz="0" w:space="0" w:color="auto"/>
        <w:bottom w:val="none" w:sz="0" w:space="0" w:color="auto"/>
        <w:right w:val="none" w:sz="0" w:space="0" w:color="auto"/>
      </w:divBdr>
    </w:div>
    <w:div w:id="1300724267">
      <w:bodyDiv w:val="1"/>
      <w:marLeft w:val="0"/>
      <w:marRight w:val="0"/>
      <w:marTop w:val="0"/>
      <w:marBottom w:val="0"/>
      <w:divBdr>
        <w:top w:val="none" w:sz="0" w:space="0" w:color="auto"/>
        <w:left w:val="none" w:sz="0" w:space="0" w:color="auto"/>
        <w:bottom w:val="none" w:sz="0" w:space="0" w:color="auto"/>
        <w:right w:val="none" w:sz="0" w:space="0" w:color="auto"/>
      </w:divBdr>
    </w:div>
    <w:div w:id="1308315207">
      <w:bodyDiv w:val="1"/>
      <w:marLeft w:val="0"/>
      <w:marRight w:val="0"/>
      <w:marTop w:val="0"/>
      <w:marBottom w:val="0"/>
      <w:divBdr>
        <w:top w:val="none" w:sz="0" w:space="0" w:color="auto"/>
        <w:left w:val="none" w:sz="0" w:space="0" w:color="auto"/>
        <w:bottom w:val="none" w:sz="0" w:space="0" w:color="auto"/>
        <w:right w:val="none" w:sz="0" w:space="0" w:color="auto"/>
      </w:divBdr>
    </w:div>
    <w:div w:id="1309090784">
      <w:bodyDiv w:val="1"/>
      <w:marLeft w:val="0"/>
      <w:marRight w:val="0"/>
      <w:marTop w:val="0"/>
      <w:marBottom w:val="0"/>
      <w:divBdr>
        <w:top w:val="none" w:sz="0" w:space="0" w:color="auto"/>
        <w:left w:val="none" w:sz="0" w:space="0" w:color="auto"/>
        <w:bottom w:val="none" w:sz="0" w:space="0" w:color="auto"/>
        <w:right w:val="none" w:sz="0" w:space="0" w:color="auto"/>
      </w:divBdr>
    </w:div>
    <w:div w:id="1320504610">
      <w:bodyDiv w:val="1"/>
      <w:marLeft w:val="0"/>
      <w:marRight w:val="0"/>
      <w:marTop w:val="0"/>
      <w:marBottom w:val="0"/>
      <w:divBdr>
        <w:top w:val="none" w:sz="0" w:space="0" w:color="auto"/>
        <w:left w:val="none" w:sz="0" w:space="0" w:color="auto"/>
        <w:bottom w:val="none" w:sz="0" w:space="0" w:color="auto"/>
        <w:right w:val="none" w:sz="0" w:space="0" w:color="auto"/>
      </w:divBdr>
    </w:div>
    <w:div w:id="1320690657">
      <w:bodyDiv w:val="1"/>
      <w:marLeft w:val="0"/>
      <w:marRight w:val="0"/>
      <w:marTop w:val="0"/>
      <w:marBottom w:val="0"/>
      <w:divBdr>
        <w:top w:val="none" w:sz="0" w:space="0" w:color="auto"/>
        <w:left w:val="none" w:sz="0" w:space="0" w:color="auto"/>
        <w:bottom w:val="none" w:sz="0" w:space="0" w:color="auto"/>
        <w:right w:val="none" w:sz="0" w:space="0" w:color="auto"/>
      </w:divBdr>
    </w:div>
    <w:div w:id="1323268972">
      <w:bodyDiv w:val="1"/>
      <w:marLeft w:val="0"/>
      <w:marRight w:val="0"/>
      <w:marTop w:val="0"/>
      <w:marBottom w:val="0"/>
      <w:divBdr>
        <w:top w:val="none" w:sz="0" w:space="0" w:color="auto"/>
        <w:left w:val="none" w:sz="0" w:space="0" w:color="auto"/>
        <w:bottom w:val="none" w:sz="0" w:space="0" w:color="auto"/>
        <w:right w:val="none" w:sz="0" w:space="0" w:color="auto"/>
      </w:divBdr>
    </w:div>
    <w:div w:id="1325278618">
      <w:bodyDiv w:val="1"/>
      <w:marLeft w:val="0"/>
      <w:marRight w:val="0"/>
      <w:marTop w:val="0"/>
      <w:marBottom w:val="0"/>
      <w:divBdr>
        <w:top w:val="none" w:sz="0" w:space="0" w:color="auto"/>
        <w:left w:val="none" w:sz="0" w:space="0" w:color="auto"/>
        <w:bottom w:val="none" w:sz="0" w:space="0" w:color="auto"/>
        <w:right w:val="none" w:sz="0" w:space="0" w:color="auto"/>
      </w:divBdr>
    </w:div>
    <w:div w:id="1336031355">
      <w:bodyDiv w:val="1"/>
      <w:marLeft w:val="0"/>
      <w:marRight w:val="0"/>
      <w:marTop w:val="0"/>
      <w:marBottom w:val="0"/>
      <w:divBdr>
        <w:top w:val="none" w:sz="0" w:space="0" w:color="auto"/>
        <w:left w:val="none" w:sz="0" w:space="0" w:color="auto"/>
        <w:bottom w:val="none" w:sz="0" w:space="0" w:color="auto"/>
        <w:right w:val="none" w:sz="0" w:space="0" w:color="auto"/>
      </w:divBdr>
    </w:div>
    <w:div w:id="1336880624">
      <w:bodyDiv w:val="1"/>
      <w:marLeft w:val="0"/>
      <w:marRight w:val="0"/>
      <w:marTop w:val="0"/>
      <w:marBottom w:val="0"/>
      <w:divBdr>
        <w:top w:val="none" w:sz="0" w:space="0" w:color="auto"/>
        <w:left w:val="none" w:sz="0" w:space="0" w:color="auto"/>
        <w:bottom w:val="none" w:sz="0" w:space="0" w:color="auto"/>
        <w:right w:val="none" w:sz="0" w:space="0" w:color="auto"/>
      </w:divBdr>
    </w:div>
    <w:div w:id="1362629986">
      <w:bodyDiv w:val="1"/>
      <w:marLeft w:val="0"/>
      <w:marRight w:val="0"/>
      <w:marTop w:val="0"/>
      <w:marBottom w:val="0"/>
      <w:divBdr>
        <w:top w:val="none" w:sz="0" w:space="0" w:color="auto"/>
        <w:left w:val="none" w:sz="0" w:space="0" w:color="auto"/>
        <w:bottom w:val="none" w:sz="0" w:space="0" w:color="auto"/>
        <w:right w:val="none" w:sz="0" w:space="0" w:color="auto"/>
      </w:divBdr>
    </w:div>
    <w:div w:id="1368600622">
      <w:bodyDiv w:val="1"/>
      <w:marLeft w:val="0"/>
      <w:marRight w:val="0"/>
      <w:marTop w:val="0"/>
      <w:marBottom w:val="0"/>
      <w:divBdr>
        <w:top w:val="none" w:sz="0" w:space="0" w:color="auto"/>
        <w:left w:val="none" w:sz="0" w:space="0" w:color="auto"/>
        <w:bottom w:val="none" w:sz="0" w:space="0" w:color="auto"/>
        <w:right w:val="none" w:sz="0" w:space="0" w:color="auto"/>
      </w:divBdr>
    </w:div>
    <w:div w:id="1377123287">
      <w:bodyDiv w:val="1"/>
      <w:marLeft w:val="0"/>
      <w:marRight w:val="0"/>
      <w:marTop w:val="0"/>
      <w:marBottom w:val="0"/>
      <w:divBdr>
        <w:top w:val="none" w:sz="0" w:space="0" w:color="auto"/>
        <w:left w:val="none" w:sz="0" w:space="0" w:color="auto"/>
        <w:bottom w:val="none" w:sz="0" w:space="0" w:color="auto"/>
        <w:right w:val="none" w:sz="0" w:space="0" w:color="auto"/>
      </w:divBdr>
    </w:div>
    <w:div w:id="1396004948">
      <w:bodyDiv w:val="1"/>
      <w:marLeft w:val="0"/>
      <w:marRight w:val="0"/>
      <w:marTop w:val="0"/>
      <w:marBottom w:val="0"/>
      <w:divBdr>
        <w:top w:val="none" w:sz="0" w:space="0" w:color="auto"/>
        <w:left w:val="none" w:sz="0" w:space="0" w:color="auto"/>
        <w:bottom w:val="none" w:sz="0" w:space="0" w:color="auto"/>
        <w:right w:val="none" w:sz="0" w:space="0" w:color="auto"/>
      </w:divBdr>
    </w:div>
    <w:div w:id="1404599523">
      <w:bodyDiv w:val="1"/>
      <w:marLeft w:val="0"/>
      <w:marRight w:val="0"/>
      <w:marTop w:val="0"/>
      <w:marBottom w:val="0"/>
      <w:divBdr>
        <w:top w:val="none" w:sz="0" w:space="0" w:color="auto"/>
        <w:left w:val="none" w:sz="0" w:space="0" w:color="auto"/>
        <w:bottom w:val="none" w:sz="0" w:space="0" w:color="auto"/>
        <w:right w:val="none" w:sz="0" w:space="0" w:color="auto"/>
      </w:divBdr>
    </w:div>
    <w:div w:id="1437942106">
      <w:bodyDiv w:val="1"/>
      <w:marLeft w:val="0"/>
      <w:marRight w:val="0"/>
      <w:marTop w:val="0"/>
      <w:marBottom w:val="0"/>
      <w:divBdr>
        <w:top w:val="none" w:sz="0" w:space="0" w:color="auto"/>
        <w:left w:val="none" w:sz="0" w:space="0" w:color="auto"/>
        <w:bottom w:val="none" w:sz="0" w:space="0" w:color="auto"/>
        <w:right w:val="none" w:sz="0" w:space="0" w:color="auto"/>
      </w:divBdr>
    </w:div>
    <w:div w:id="1440829979">
      <w:bodyDiv w:val="1"/>
      <w:marLeft w:val="0"/>
      <w:marRight w:val="0"/>
      <w:marTop w:val="0"/>
      <w:marBottom w:val="0"/>
      <w:divBdr>
        <w:top w:val="none" w:sz="0" w:space="0" w:color="auto"/>
        <w:left w:val="none" w:sz="0" w:space="0" w:color="auto"/>
        <w:bottom w:val="none" w:sz="0" w:space="0" w:color="auto"/>
        <w:right w:val="none" w:sz="0" w:space="0" w:color="auto"/>
      </w:divBdr>
    </w:div>
    <w:div w:id="1444417703">
      <w:bodyDiv w:val="1"/>
      <w:marLeft w:val="0"/>
      <w:marRight w:val="0"/>
      <w:marTop w:val="0"/>
      <w:marBottom w:val="0"/>
      <w:divBdr>
        <w:top w:val="none" w:sz="0" w:space="0" w:color="auto"/>
        <w:left w:val="none" w:sz="0" w:space="0" w:color="auto"/>
        <w:bottom w:val="none" w:sz="0" w:space="0" w:color="auto"/>
        <w:right w:val="none" w:sz="0" w:space="0" w:color="auto"/>
      </w:divBdr>
    </w:div>
    <w:div w:id="1465855824">
      <w:bodyDiv w:val="1"/>
      <w:marLeft w:val="0"/>
      <w:marRight w:val="0"/>
      <w:marTop w:val="0"/>
      <w:marBottom w:val="0"/>
      <w:divBdr>
        <w:top w:val="none" w:sz="0" w:space="0" w:color="auto"/>
        <w:left w:val="none" w:sz="0" w:space="0" w:color="auto"/>
        <w:bottom w:val="none" w:sz="0" w:space="0" w:color="auto"/>
        <w:right w:val="none" w:sz="0" w:space="0" w:color="auto"/>
      </w:divBdr>
    </w:div>
    <w:div w:id="1469932723">
      <w:bodyDiv w:val="1"/>
      <w:marLeft w:val="0"/>
      <w:marRight w:val="0"/>
      <w:marTop w:val="0"/>
      <w:marBottom w:val="0"/>
      <w:divBdr>
        <w:top w:val="none" w:sz="0" w:space="0" w:color="auto"/>
        <w:left w:val="none" w:sz="0" w:space="0" w:color="auto"/>
        <w:bottom w:val="none" w:sz="0" w:space="0" w:color="auto"/>
        <w:right w:val="none" w:sz="0" w:space="0" w:color="auto"/>
      </w:divBdr>
    </w:div>
    <w:div w:id="1506090768">
      <w:bodyDiv w:val="1"/>
      <w:marLeft w:val="0"/>
      <w:marRight w:val="0"/>
      <w:marTop w:val="0"/>
      <w:marBottom w:val="0"/>
      <w:divBdr>
        <w:top w:val="none" w:sz="0" w:space="0" w:color="auto"/>
        <w:left w:val="none" w:sz="0" w:space="0" w:color="auto"/>
        <w:bottom w:val="none" w:sz="0" w:space="0" w:color="auto"/>
        <w:right w:val="none" w:sz="0" w:space="0" w:color="auto"/>
      </w:divBdr>
    </w:div>
    <w:div w:id="1510949346">
      <w:bodyDiv w:val="1"/>
      <w:marLeft w:val="0"/>
      <w:marRight w:val="0"/>
      <w:marTop w:val="0"/>
      <w:marBottom w:val="0"/>
      <w:divBdr>
        <w:top w:val="none" w:sz="0" w:space="0" w:color="auto"/>
        <w:left w:val="none" w:sz="0" w:space="0" w:color="auto"/>
        <w:bottom w:val="none" w:sz="0" w:space="0" w:color="auto"/>
        <w:right w:val="none" w:sz="0" w:space="0" w:color="auto"/>
      </w:divBdr>
    </w:div>
    <w:div w:id="1514876522">
      <w:bodyDiv w:val="1"/>
      <w:marLeft w:val="0"/>
      <w:marRight w:val="0"/>
      <w:marTop w:val="0"/>
      <w:marBottom w:val="0"/>
      <w:divBdr>
        <w:top w:val="none" w:sz="0" w:space="0" w:color="auto"/>
        <w:left w:val="none" w:sz="0" w:space="0" w:color="auto"/>
        <w:bottom w:val="none" w:sz="0" w:space="0" w:color="auto"/>
        <w:right w:val="none" w:sz="0" w:space="0" w:color="auto"/>
      </w:divBdr>
    </w:div>
    <w:div w:id="1521091764">
      <w:bodyDiv w:val="1"/>
      <w:marLeft w:val="0"/>
      <w:marRight w:val="0"/>
      <w:marTop w:val="0"/>
      <w:marBottom w:val="0"/>
      <w:divBdr>
        <w:top w:val="none" w:sz="0" w:space="0" w:color="auto"/>
        <w:left w:val="none" w:sz="0" w:space="0" w:color="auto"/>
        <w:bottom w:val="none" w:sz="0" w:space="0" w:color="auto"/>
        <w:right w:val="none" w:sz="0" w:space="0" w:color="auto"/>
      </w:divBdr>
    </w:div>
    <w:div w:id="1522353413">
      <w:bodyDiv w:val="1"/>
      <w:marLeft w:val="0"/>
      <w:marRight w:val="0"/>
      <w:marTop w:val="0"/>
      <w:marBottom w:val="0"/>
      <w:divBdr>
        <w:top w:val="none" w:sz="0" w:space="0" w:color="auto"/>
        <w:left w:val="none" w:sz="0" w:space="0" w:color="auto"/>
        <w:bottom w:val="none" w:sz="0" w:space="0" w:color="auto"/>
        <w:right w:val="none" w:sz="0" w:space="0" w:color="auto"/>
      </w:divBdr>
    </w:div>
    <w:div w:id="1526358285">
      <w:bodyDiv w:val="1"/>
      <w:marLeft w:val="0"/>
      <w:marRight w:val="0"/>
      <w:marTop w:val="0"/>
      <w:marBottom w:val="0"/>
      <w:divBdr>
        <w:top w:val="none" w:sz="0" w:space="0" w:color="auto"/>
        <w:left w:val="none" w:sz="0" w:space="0" w:color="auto"/>
        <w:bottom w:val="none" w:sz="0" w:space="0" w:color="auto"/>
        <w:right w:val="none" w:sz="0" w:space="0" w:color="auto"/>
      </w:divBdr>
    </w:div>
    <w:div w:id="1535540701">
      <w:bodyDiv w:val="1"/>
      <w:marLeft w:val="0"/>
      <w:marRight w:val="0"/>
      <w:marTop w:val="0"/>
      <w:marBottom w:val="0"/>
      <w:divBdr>
        <w:top w:val="none" w:sz="0" w:space="0" w:color="auto"/>
        <w:left w:val="none" w:sz="0" w:space="0" w:color="auto"/>
        <w:bottom w:val="none" w:sz="0" w:space="0" w:color="auto"/>
        <w:right w:val="none" w:sz="0" w:space="0" w:color="auto"/>
      </w:divBdr>
    </w:div>
    <w:div w:id="1554845687">
      <w:bodyDiv w:val="1"/>
      <w:marLeft w:val="0"/>
      <w:marRight w:val="0"/>
      <w:marTop w:val="0"/>
      <w:marBottom w:val="0"/>
      <w:divBdr>
        <w:top w:val="none" w:sz="0" w:space="0" w:color="auto"/>
        <w:left w:val="none" w:sz="0" w:space="0" w:color="auto"/>
        <w:bottom w:val="none" w:sz="0" w:space="0" w:color="auto"/>
        <w:right w:val="none" w:sz="0" w:space="0" w:color="auto"/>
      </w:divBdr>
    </w:div>
    <w:div w:id="1602184454">
      <w:bodyDiv w:val="1"/>
      <w:marLeft w:val="0"/>
      <w:marRight w:val="0"/>
      <w:marTop w:val="0"/>
      <w:marBottom w:val="0"/>
      <w:divBdr>
        <w:top w:val="none" w:sz="0" w:space="0" w:color="auto"/>
        <w:left w:val="none" w:sz="0" w:space="0" w:color="auto"/>
        <w:bottom w:val="none" w:sz="0" w:space="0" w:color="auto"/>
        <w:right w:val="none" w:sz="0" w:space="0" w:color="auto"/>
      </w:divBdr>
    </w:div>
    <w:div w:id="1610355588">
      <w:bodyDiv w:val="1"/>
      <w:marLeft w:val="0"/>
      <w:marRight w:val="0"/>
      <w:marTop w:val="0"/>
      <w:marBottom w:val="0"/>
      <w:divBdr>
        <w:top w:val="none" w:sz="0" w:space="0" w:color="auto"/>
        <w:left w:val="none" w:sz="0" w:space="0" w:color="auto"/>
        <w:bottom w:val="none" w:sz="0" w:space="0" w:color="auto"/>
        <w:right w:val="none" w:sz="0" w:space="0" w:color="auto"/>
      </w:divBdr>
    </w:div>
    <w:div w:id="1616254608">
      <w:bodyDiv w:val="1"/>
      <w:marLeft w:val="0"/>
      <w:marRight w:val="0"/>
      <w:marTop w:val="0"/>
      <w:marBottom w:val="0"/>
      <w:divBdr>
        <w:top w:val="none" w:sz="0" w:space="0" w:color="auto"/>
        <w:left w:val="none" w:sz="0" w:space="0" w:color="auto"/>
        <w:bottom w:val="none" w:sz="0" w:space="0" w:color="auto"/>
        <w:right w:val="none" w:sz="0" w:space="0" w:color="auto"/>
      </w:divBdr>
    </w:div>
    <w:div w:id="1622809590">
      <w:bodyDiv w:val="1"/>
      <w:marLeft w:val="0"/>
      <w:marRight w:val="0"/>
      <w:marTop w:val="0"/>
      <w:marBottom w:val="0"/>
      <w:divBdr>
        <w:top w:val="none" w:sz="0" w:space="0" w:color="auto"/>
        <w:left w:val="none" w:sz="0" w:space="0" w:color="auto"/>
        <w:bottom w:val="none" w:sz="0" w:space="0" w:color="auto"/>
        <w:right w:val="none" w:sz="0" w:space="0" w:color="auto"/>
      </w:divBdr>
    </w:div>
    <w:div w:id="1630159213">
      <w:bodyDiv w:val="1"/>
      <w:marLeft w:val="0"/>
      <w:marRight w:val="0"/>
      <w:marTop w:val="0"/>
      <w:marBottom w:val="0"/>
      <w:divBdr>
        <w:top w:val="none" w:sz="0" w:space="0" w:color="auto"/>
        <w:left w:val="none" w:sz="0" w:space="0" w:color="auto"/>
        <w:bottom w:val="none" w:sz="0" w:space="0" w:color="auto"/>
        <w:right w:val="none" w:sz="0" w:space="0" w:color="auto"/>
      </w:divBdr>
    </w:div>
    <w:div w:id="1638992819">
      <w:bodyDiv w:val="1"/>
      <w:marLeft w:val="0"/>
      <w:marRight w:val="0"/>
      <w:marTop w:val="0"/>
      <w:marBottom w:val="0"/>
      <w:divBdr>
        <w:top w:val="none" w:sz="0" w:space="0" w:color="auto"/>
        <w:left w:val="none" w:sz="0" w:space="0" w:color="auto"/>
        <w:bottom w:val="none" w:sz="0" w:space="0" w:color="auto"/>
        <w:right w:val="none" w:sz="0" w:space="0" w:color="auto"/>
      </w:divBdr>
    </w:div>
    <w:div w:id="1664115257">
      <w:bodyDiv w:val="1"/>
      <w:marLeft w:val="0"/>
      <w:marRight w:val="0"/>
      <w:marTop w:val="0"/>
      <w:marBottom w:val="0"/>
      <w:divBdr>
        <w:top w:val="none" w:sz="0" w:space="0" w:color="auto"/>
        <w:left w:val="none" w:sz="0" w:space="0" w:color="auto"/>
        <w:bottom w:val="none" w:sz="0" w:space="0" w:color="auto"/>
        <w:right w:val="none" w:sz="0" w:space="0" w:color="auto"/>
      </w:divBdr>
    </w:div>
    <w:div w:id="1669406307">
      <w:bodyDiv w:val="1"/>
      <w:marLeft w:val="0"/>
      <w:marRight w:val="0"/>
      <w:marTop w:val="0"/>
      <w:marBottom w:val="0"/>
      <w:divBdr>
        <w:top w:val="none" w:sz="0" w:space="0" w:color="auto"/>
        <w:left w:val="none" w:sz="0" w:space="0" w:color="auto"/>
        <w:bottom w:val="none" w:sz="0" w:space="0" w:color="auto"/>
        <w:right w:val="none" w:sz="0" w:space="0" w:color="auto"/>
      </w:divBdr>
    </w:div>
    <w:div w:id="1674870634">
      <w:bodyDiv w:val="1"/>
      <w:marLeft w:val="0"/>
      <w:marRight w:val="0"/>
      <w:marTop w:val="0"/>
      <w:marBottom w:val="0"/>
      <w:divBdr>
        <w:top w:val="none" w:sz="0" w:space="0" w:color="auto"/>
        <w:left w:val="none" w:sz="0" w:space="0" w:color="auto"/>
        <w:bottom w:val="none" w:sz="0" w:space="0" w:color="auto"/>
        <w:right w:val="none" w:sz="0" w:space="0" w:color="auto"/>
      </w:divBdr>
    </w:div>
    <w:div w:id="1680354981">
      <w:bodyDiv w:val="1"/>
      <w:marLeft w:val="0"/>
      <w:marRight w:val="0"/>
      <w:marTop w:val="0"/>
      <w:marBottom w:val="0"/>
      <w:divBdr>
        <w:top w:val="none" w:sz="0" w:space="0" w:color="auto"/>
        <w:left w:val="none" w:sz="0" w:space="0" w:color="auto"/>
        <w:bottom w:val="none" w:sz="0" w:space="0" w:color="auto"/>
        <w:right w:val="none" w:sz="0" w:space="0" w:color="auto"/>
      </w:divBdr>
    </w:div>
    <w:div w:id="1699163990">
      <w:bodyDiv w:val="1"/>
      <w:marLeft w:val="0"/>
      <w:marRight w:val="0"/>
      <w:marTop w:val="0"/>
      <w:marBottom w:val="0"/>
      <w:divBdr>
        <w:top w:val="none" w:sz="0" w:space="0" w:color="auto"/>
        <w:left w:val="none" w:sz="0" w:space="0" w:color="auto"/>
        <w:bottom w:val="none" w:sz="0" w:space="0" w:color="auto"/>
        <w:right w:val="none" w:sz="0" w:space="0" w:color="auto"/>
      </w:divBdr>
    </w:div>
    <w:div w:id="1717511768">
      <w:bodyDiv w:val="1"/>
      <w:marLeft w:val="0"/>
      <w:marRight w:val="0"/>
      <w:marTop w:val="0"/>
      <w:marBottom w:val="0"/>
      <w:divBdr>
        <w:top w:val="none" w:sz="0" w:space="0" w:color="auto"/>
        <w:left w:val="none" w:sz="0" w:space="0" w:color="auto"/>
        <w:bottom w:val="none" w:sz="0" w:space="0" w:color="auto"/>
        <w:right w:val="none" w:sz="0" w:space="0" w:color="auto"/>
      </w:divBdr>
    </w:div>
    <w:div w:id="1726904819">
      <w:bodyDiv w:val="1"/>
      <w:marLeft w:val="0"/>
      <w:marRight w:val="0"/>
      <w:marTop w:val="0"/>
      <w:marBottom w:val="0"/>
      <w:divBdr>
        <w:top w:val="none" w:sz="0" w:space="0" w:color="auto"/>
        <w:left w:val="none" w:sz="0" w:space="0" w:color="auto"/>
        <w:bottom w:val="none" w:sz="0" w:space="0" w:color="auto"/>
        <w:right w:val="none" w:sz="0" w:space="0" w:color="auto"/>
      </w:divBdr>
    </w:div>
    <w:div w:id="1731731505">
      <w:bodyDiv w:val="1"/>
      <w:marLeft w:val="0"/>
      <w:marRight w:val="0"/>
      <w:marTop w:val="0"/>
      <w:marBottom w:val="0"/>
      <w:divBdr>
        <w:top w:val="none" w:sz="0" w:space="0" w:color="auto"/>
        <w:left w:val="none" w:sz="0" w:space="0" w:color="auto"/>
        <w:bottom w:val="none" w:sz="0" w:space="0" w:color="auto"/>
        <w:right w:val="none" w:sz="0" w:space="0" w:color="auto"/>
      </w:divBdr>
    </w:div>
    <w:div w:id="1752653174">
      <w:bodyDiv w:val="1"/>
      <w:marLeft w:val="0"/>
      <w:marRight w:val="0"/>
      <w:marTop w:val="0"/>
      <w:marBottom w:val="0"/>
      <w:divBdr>
        <w:top w:val="none" w:sz="0" w:space="0" w:color="auto"/>
        <w:left w:val="none" w:sz="0" w:space="0" w:color="auto"/>
        <w:bottom w:val="none" w:sz="0" w:space="0" w:color="auto"/>
        <w:right w:val="none" w:sz="0" w:space="0" w:color="auto"/>
      </w:divBdr>
    </w:div>
    <w:div w:id="1792433076">
      <w:bodyDiv w:val="1"/>
      <w:marLeft w:val="0"/>
      <w:marRight w:val="0"/>
      <w:marTop w:val="0"/>
      <w:marBottom w:val="0"/>
      <w:divBdr>
        <w:top w:val="none" w:sz="0" w:space="0" w:color="auto"/>
        <w:left w:val="none" w:sz="0" w:space="0" w:color="auto"/>
        <w:bottom w:val="none" w:sz="0" w:space="0" w:color="auto"/>
        <w:right w:val="none" w:sz="0" w:space="0" w:color="auto"/>
      </w:divBdr>
      <w:divsChild>
        <w:div w:id="1906065048">
          <w:marLeft w:val="0"/>
          <w:marRight w:val="0"/>
          <w:marTop w:val="0"/>
          <w:marBottom w:val="0"/>
          <w:divBdr>
            <w:top w:val="none" w:sz="0" w:space="0" w:color="auto"/>
            <w:left w:val="none" w:sz="0" w:space="0" w:color="auto"/>
            <w:bottom w:val="none" w:sz="0" w:space="0" w:color="auto"/>
            <w:right w:val="none" w:sz="0" w:space="0" w:color="auto"/>
          </w:divBdr>
          <w:divsChild>
            <w:div w:id="3104443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99638378">
      <w:bodyDiv w:val="1"/>
      <w:marLeft w:val="0"/>
      <w:marRight w:val="0"/>
      <w:marTop w:val="0"/>
      <w:marBottom w:val="0"/>
      <w:divBdr>
        <w:top w:val="none" w:sz="0" w:space="0" w:color="auto"/>
        <w:left w:val="none" w:sz="0" w:space="0" w:color="auto"/>
        <w:bottom w:val="none" w:sz="0" w:space="0" w:color="auto"/>
        <w:right w:val="none" w:sz="0" w:space="0" w:color="auto"/>
      </w:divBdr>
    </w:div>
    <w:div w:id="1857882667">
      <w:bodyDiv w:val="1"/>
      <w:marLeft w:val="0"/>
      <w:marRight w:val="0"/>
      <w:marTop w:val="0"/>
      <w:marBottom w:val="0"/>
      <w:divBdr>
        <w:top w:val="none" w:sz="0" w:space="0" w:color="auto"/>
        <w:left w:val="none" w:sz="0" w:space="0" w:color="auto"/>
        <w:bottom w:val="none" w:sz="0" w:space="0" w:color="auto"/>
        <w:right w:val="none" w:sz="0" w:space="0" w:color="auto"/>
      </w:divBdr>
    </w:div>
    <w:div w:id="1887987494">
      <w:bodyDiv w:val="1"/>
      <w:marLeft w:val="0"/>
      <w:marRight w:val="0"/>
      <w:marTop w:val="0"/>
      <w:marBottom w:val="0"/>
      <w:divBdr>
        <w:top w:val="none" w:sz="0" w:space="0" w:color="auto"/>
        <w:left w:val="none" w:sz="0" w:space="0" w:color="auto"/>
        <w:bottom w:val="none" w:sz="0" w:space="0" w:color="auto"/>
        <w:right w:val="none" w:sz="0" w:space="0" w:color="auto"/>
      </w:divBdr>
    </w:div>
    <w:div w:id="1888108287">
      <w:bodyDiv w:val="1"/>
      <w:marLeft w:val="0"/>
      <w:marRight w:val="0"/>
      <w:marTop w:val="0"/>
      <w:marBottom w:val="0"/>
      <w:divBdr>
        <w:top w:val="none" w:sz="0" w:space="0" w:color="auto"/>
        <w:left w:val="none" w:sz="0" w:space="0" w:color="auto"/>
        <w:bottom w:val="none" w:sz="0" w:space="0" w:color="auto"/>
        <w:right w:val="none" w:sz="0" w:space="0" w:color="auto"/>
      </w:divBdr>
    </w:div>
    <w:div w:id="1901475635">
      <w:bodyDiv w:val="1"/>
      <w:marLeft w:val="0"/>
      <w:marRight w:val="0"/>
      <w:marTop w:val="0"/>
      <w:marBottom w:val="0"/>
      <w:divBdr>
        <w:top w:val="none" w:sz="0" w:space="0" w:color="auto"/>
        <w:left w:val="none" w:sz="0" w:space="0" w:color="auto"/>
        <w:bottom w:val="none" w:sz="0" w:space="0" w:color="auto"/>
        <w:right w:val="none" w:sz="0" w:space="0" w:color="auto"/>
      </w:divBdr>
    </w:div>
    <w:div w:id="1907450394">
      <w:bodyDiv w:val="1"/>
      <w:marLeft w:val="0"/>
      <w:marRight w:val="0"/>
      <w:marTop w:val="0"/>
      <w:marBottom w:val="0"/>
      <w:divBdr>
        <w:top w:val="none" w:sz="0" w:space="0" w:color="auto"/>
        <w:left w:val="none" w:sz="0" w:space="0" w:color="auto"/>
        <w:bottom w:val="none" w:sz="0" w:space="0" w:color="auto"/>
        <w:right w:val="none" w:sz="0" w:space="0" w:color="auto"/>
      </w:divBdr>
    </w:div>
    <w:div w:id="1937666427">
      <w:bodyDiv w:val="1"/>
      <w:marLeft w:val="0"/>
      <w:marRight w:val="0"/>
      <w:marTop w:val="0"/>
      <w:marBottom w:val="0"/>
      <w:divBdr>
        <w:top w:val="none" w:sz="0" w:space="0" w:color="auto"/>
        <w:left w:val="none" w:sz="0" w:space="0" w:color="auto"/>
        <w:bottom w:val="none" w:sz="0" w:space="0" w:color="auto"/>
        <w:right w:val="none" w:sz="0" w:space="0" w:color="auto"/>
      </w:divBdr>
    </w:div>
    <w:div w:id="1945766077">
      <w:bodyDiv w:val="1"/>
      <w:marLeft w:val="0"/>
      <w:marRight w:val="0"/>
      <w:marTop w:val="0"/>
      <w:marBottom w:val="0"/>
      <w:divBdr>
        <w:top w:val="none" w:sz="0" w:space="0" w:color="auto"/>
        <w:left w:val="none" w:sz="0" w:space="0" w:color="auto"/>
        <w:bottom w:val="none" w:sz="0" w:space="0" w:color="auto"/>
        <w:right w:val="none" w:sz="0" w:space="0" w:color="auto"/>
      </w:divBdr>
    </w:div>
    <w:div w:id="1947536959">
      <w:bodyDiv w:val="1"/>
      <w:marLeft w:val="0"/>
      <w:marRight w:val="0"/>
      <w:marTop w:val="0"/>
      <w:marBottom w:val="0"/>
      <w:divBdr>
        <w:top w:val="none" w:sz="0" w:space="0" w:color="auto"/>
        <w:left w:val="none" w:sz="0" w:space="0" w:color="auto"/>
        <w:bottom w:val="none" w:sz="0" w:space="0" w:color="auto"/>
        <w:right w:val="none" w:sz="0" w:space="0" w:color="auto"/>
      </w:divBdr>
    </w:div>
    <w:div w:id="1952129807">
      <w:bodyDiv w:val="1"/>
      <w:marLeft w:val="0"/>
      <w:marRight w:val="0"/>
      <w:marTop w:val="0"/>
      <w:marBottom w:val="0"/>
      <w:divBdr>
        <w:top w:val="none" w:sz="0" w:space="0" w:color="auto"/>
        <w:left w:val="none" w:sz="0" w:space="0" w:color="auto"/>
        <w:bottom w:val="none" w:sz="0" w:space="0" w:color="auto"/>
        <w:right w:val="none" w:sz="0" w:space="0" w:color="auto"/>
      </w:divBdr>
    </w:div>
    <w:div w:id="1954438026">
      <w:bodyDiv w:val="1"/>
      <w:marLeft w:val="0"/>
      <w:marRight w:val="0"/>
      <w:marTop w:val="0"/>
      <w:marBottom w:val="0"/>
      <w:divBdr>
        <w:top w:val="none" w:sz="0" w:space="0" w:color="auto"/>
        <w:left w:val="none" w:sz="0" w:space="0" w:color="auto"/>
        <w:bottom w:val="none" w:sz="0" w:space="0" w:color="auto"/>
        <w:right w:val="none" w:sz="0" w:space="0" w:color="auto"/>
      </w:divBdr>
    </w:div>
    <w:div w:id="1966500775">
      <w:bodyDiv w:val="1"/>
      <w:marLeft w:val="0"/>
      <w:marRight w:val="0"/>
      <w:marTop w:val="0"/>
      <w:marBottom w:val="0"/>
      <w:divBdr>
        <w:top w:val="none" w:sz="0" w:space="0" w:color="auto"/>
        <w:left w:val="none" w:sz="0" w:space="0" w:color="auto"/>
        <w:bottom w:val="none" w:sz="0" w:space="0" w:color="auto"/>
        <w:right w:val="none" w:sz="0" w:space="0" w:color="auto"/>
      </w:divBdr>
    </w:div>
    <w:div w:id="1971741929">
      <w:bodyDiv w:val="1"/>
      <w:marLeft w:val="0"/>
      <w:marRight w:val="0"/>
      <w:marTop w:val="0"/>
      <w:marBottom w:val="0"/>
      <w:divBdr>
        <w:top w:val="none" w:sz="0" w:space="0" w:color="auto"/>
        <w:left w:val="none" w:sz="0" w:space="0" w:color="auto"/>
        <w:bottom w:val="none" w:sz="0" w:space="0" w:color="auto"/>
        <w:right w:val="none" w:sz="0" w:space="0" w:color="auto"/>
      </w:divBdr>
    </w:div>
    <w:div w:id="1978339354">
      <w:bodyDiv w:val="1"/>
      <w:marLeft w:val="0"/>
      <w:marRight w:val="0"/>
      <w:marTop w:val="0"/>
      <w:marBottom w:val="0"/>
      <w:divBdr>
        <w:top w:val="none" w:sz="0" w:space="0" w:color="auto"/>
        <w:left w:val="none" w:sz="0" w:space="0" w:color="auto"/>
        <w:bottom w:val="none" w:sz="0" w:space="0" w:color="auto"/>
        <w:right w:val="none" w:sz="0" w:space="0" w:color="auto"/>
      </w:divBdr>
    </w:div>
    <w:div w:id="1992711629">
      <w:bodyDiv w:val="1"/>
      <w:marLeft w:val="0"/>
      <w:marRight w:val="0"/>
      <w:marTop w:val="0"/>
      <w:marBottom w:val="0"/>
      <w:divBdr>
        <w:top w:val="none" w:sz="0" w:space="0" w:color="auto"/>
        <w:left w:val="none" w:sz="0" w:space="0" w:color="auto"/>
        <w:bottom w:val="none" w:sz="0" w:space="0" w:color="auto"/>
        <w:right w:val="none" w:sz="0" w:space="0" w:color="auto"/>
      </w:divBdr>
    </w:div>
    <w:div w:id="2015836737">
      <w:bodyDiv w:val="1"/>
      <w:marLeft w:val="0"/>
      <w:marRight w:val="0"/>
      <w:marTop w:val="0"/>
      <w:marBottom w:val="0"/>
      <w:divBdr>
        <w:top w:val="none" w:sz="0" w:space="0" w:color="auto"/>
        <w:left w:val="none" w:sz="0" w:space="0" w:color="auto"/>
        <w:bottom w:val="none" w:sz="0" w:space="0" w:color="auto"/>
        <w:right w:val="none" w:sz="0" w:space="0" w:color="auto"/>
      </w:divBdr>
    </w:div>
    <w:div w:id="2033803116">
      <w:bodyDiv w:val="1"/>
      <w:marLeft w:val="0"/>
      <w:marRight w:val="0"/>
      <w:marTop w:val="0"/>
      <w:marBottom w:val="0"/>
      <w:divBdr>
        <w:top w:val="none" w:sz="0" w:space="0" w:color="auto"/>
        <w:left w:val="none" w:sz="0" w:space="0" w:color="auto"/>
        <w:bottom w:val="none" w:sz="0" w:space="0" w:color="auto"/>
        <w:right w:val="none" w:sz="0" w:space="0" w:color="auto"/>
      </w:divBdr>
    </w:div>
    <w:div w:id="2036924892">
      <w:bodyDiv w:val="1"/>
      <w:marLeft w:val="0"/>
      <w:marRight w:val="0"/>
      <w:marTop w:val="0"/>
      <w:marBottom w:val="0"/>
      <w:divBdr>
        <w:top w:val="none" w:sz="0" w:space="0" w:color="auto"/>
        <w:left w:val="none" w:sz="0" w:space="0" w:color="auto"/>
        <w:bottom w:val="none" w:sz="0" w:space="0" w:color="auto"/>
        <w:right w:val="none" w:sz="0" w:space="0" w:color="auto"/>
      </w:divBdr>
    </w:div>
    <w:div w:id="2064596014">
      <w:bodyDiv w:val="1"/>
      <w:marLeft w:val="0"/>
      <w:marRight w:val="0"/>
      <w:marTop w:val="0"/>
      <w:marBottom w:val="0"/>
      <w:divBdr>
        <w:top w:val="none" w:sz="0" w:space="0" w:color="auto"/>
        <w:left w:val="none" w:sz="0" w:space="0" w:color="auto"/>
        <w:bottom w:val="none" w:sz="0" w:space="0" w:color="auto"/>
        <w:right w:val="none" w:sz="0" w:space="0" w:color="auto"/>
      </w:divBdr>
    </w:div>
    <w:div w:id="2072388194">
      <w:bodyDiv w:val="1"/>
      <w:marLeft w:val="0"/>
      <w:marRight w:val="0"/>
      <w:marTop w:val="0"/>
      <w:marBottom w:val="0"/>
      <w:divBdr>
        <w:top w:val="none" w:sz="0" w:space="0" w:color="auto"/>
        <w:left w:val="none" w:sz="0" w:space="0" w:color="auto"/>
        <w:bottom w:val="none" w:sz="0" w:space="0" w:color="auto"/>
        <w:right w:val="none" w:sz="0" w:space="0" w:color="auto"/>
      </w:divBdr>
    </w:div>
    <w:div w:id="2099982284">
      <w:bodyDiv w:val="1"/>
      <w:marLeft w:val="0"/>
      <w:marRight w:val="0"/>
      <w:marTop w:val="0"/>
      <w:marBottom w:val="0"/>
      <w:divBdr>
        <w:top w:val="none" w:sz="0" w:space="0" w:color="auto"/>
        <w:left w:val="none" w:sz="0" w:space="0" w:color="auto"/>
        <w:bottom w:val="none" w:sz="0" w:space="0" w:color="auto"/>
        <w:right w:val="none" w:sz="0" w:space="0" w:color="auto"/>
      </w:divBdr>
    </w:div>
    <w:div w:id="2124688256">
      <w:bodyDiv w:val="1"/>
      <w:marLeft w:val="0"/>
      <w:marRight w:val="0"/>
      <w:marTop w:val="0"/>
      <w:marBottom w:val="0"/>
      <w:divBdr>
        <w:top w:val="none" w:sz="0" w:space="0" w:color="auto"/>
        <w:left w:val="none" w:sz="0" w:space="0" w:color="auto"/>
        <w:bottom w:val="none" w:sz="0" w:space="0" w:color="auto"/>
        <w:right w:val="none" w:sz="0" w:space="0" w:color="auto"/>
      </w:divBdr>
    </w:div>
    <w:div w:id="2133939979">
      <w:bodyDiv w:val="1"/>
      <w:marLeft w:val="0"/>
      <w:marRight w:val="0"/>
      <w:marTop w:val="0"/>
      <w:marBottom w:val="0"/>
      <w:divBdr>
        <w:top w:val="none" w:sz="0" w:space="0" w:color="auto"/>
        <w:left w:val="none" w:sz="0" w:space="0" w:color="auto"/>
        <w:bottom w:val="none" w:sz="0" w:space="0" w:color="auto"/>
        <w:right w:val="none" w:sz="0" w:space="0" w:color="auto"/>
      </w:divBdr>
    </w:div>
    <w:div w:id="213779348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image" Target="media/image7.png"/><Relationship Id="rId26" Type="http://schemas.openxmlformats.org/officeDocument/2006/relationships/image" Target="media/image15.png"/><Relationship Id="rId39" Type="http://schemas.openxmlformats.org/officeDocument/2006/relationships/diagramLayout" Target="diagrams/layout2.xml"/><Relationship Id="rId21" Type="http://schemas.openxmlformats.org/officeDocument/2006/relationships/image" Target="media/image10.svg"/><Relationship Id="rId34" Type="http://schemas.microsoft.com/office/2007/relationships/diagramDrawing" Target="diagrams/drawing1.xml"/><Relationship Id="rId42" Type="http://schemas.microsoft.com/office/2007/relationships/diagramDrawing" Target="diagrams/drawing2.xml"/><Relationship Id="rId47" Type="http://schemas.openxmlformats.org/officeDocument/2006/relationships/diagramQuickStyle" Target="diagrams/quickStyle3.xml"/><Relationship Id="rId50" Type="http://schemas.openxmlformats.org/officeDocument/2006/relationships/image" Target="media/image24.png"/><Relationship Id="rId55" Type="http://schemas.openxmlformats.org/officeDocument/2006/relationships/image" Target="media/image29.png"/><Relationship Id="rId63" Type="http://schemas.openxmlformats.org/officeDocument/2006/relationships/fontTable" Target="fontTable.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image" Target="media/image5.png"/><Relationship Id="rId29" Type="http://schemas.openxmlformats.org/officeDocument/2006/relationships/image" Target="media/image18.svg"/><Relationship Id="rId11" Type="http://schemas.openxmlformats.org/officeDocument/2006/relationships/endnotes" Target="endnotes.xml"/><Relationship Id="rId24" Type="http://schemas.openxmlformats.org/officeDocument/2006/relationships/image" Target="media/image13.png"/><Relationship Id="rId32" Type="http://schemas.openxmlformats.org/officeDocument/2006/relationships/diagramQuickStyle" Target="diagrams/quickStyle1.xml"/><Relationship Id="rId37" Type="http://schemas.openxmlformats.org/officeDocument/2006/relationships/footer" Target="footer1.xml"/><Relationship Id="rId40" Type="http://schemas.openxmlformats.org/officeDocument/2006/relationships/diagramQuickStyle" Target="diagrams/quickStyle2.xml"/><Relationship Id="rId45" Type="http://schemas.openxmlformats.org/officeDocument/2006/relationships/diagramData" Target="diagrams/data3.xml"/><Relationship Id="rId53" Type="http://schemas.openxmlformats.org/officeDocument/2006/relationships/image" Target="media/image27.png"/><Relationship Id="rId58" Type="http://schemas.openxmlformats.org/officeDocument/2006/relationships/image" Target="media/image32.png"/><Relationship Id="rId5" Type="http://schemas.openxmlformats.org/officeDocument/2006/relationships/customXml" Target="../customXml/item5.xml"/><Relationship Id="rId61" Type="http://schemas.openxmlformats.org/officeDocument/2006/relationships/image" Target="media/image35.png"/><Relationship Id="rId19" Type="http://schemas.openxmlformats.org/officeDocument/2006/relationships/image" Target="media/image8.png"/><Relationship Id="rId14" Type="http://schemas.openxmlformats.org/officeDocument/2006/relationships/image" Target="media/image3.png"/><Relationship Id="rId22" Type="http://schemas.openxmlformats.org/officeDocument/2006/relationships/image" Target="media/image11.png"/><Relationship Id="rId27" Type="http://schemas.openxmlformats.org/officeDocument/2006/relationships/image" Target="media/image16.svg"/><Relationship Id="rId30" Type="http://schemas.openxmlformats.org/officeDocument/2006/relationships/diagramData" Target="diagrams/data1.xml"/><Relationship Id="rId35" Type="http://schemas.openxmlformats.org/officeDocument/2006/relationships/image" Target="media/image19.png"/><Relationship Id="rId43" Type="http://schemas.openxmlformats.org/officeDocument/2006/relationships/image" Target="media/image21.png"/><Relationship Id="rId48" Type="http://schemas.openxmlformats.org/officeDocument/2006/relationships/diagramColors" Target="diagrams/colors3.xml"/><Relationship Id="rId56" Type="http://schemas.openxmlformats.org/officeDocument/2006/relationships/image" Target="media/image30.png"/><Relationship Id="rId64" Type="http://schemas.openxmlformats.org/officeDocument/2006/relationships/theme" Target="theme/theme1.xml"/><Relationship Id="rId8" Type="http://schemas.openxmlformats.org/officeDocument/2006/relationships/settings" Target="settings.xml"/><Relationship Id="rId51" Type="http://schemas.openxmlformats.org/officeDocument/2006/relationships/image" Target="media/image25.svg"/><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image" Target="media/image6.png"/><Relationship Id="rId25" Type="http://schemas.openxmlformats.org/officeDocument/2006/relationships/image" Target="media/image14.svg"/><Relationship Id="rId33" Type="http://schemas.openxmlformats.org/officeDocument/2006/relationships/diagramColors" Target="diagrams/colors1.xml"/><Relationship Id="rId38" Type="http://schemas.openxmlformats.org/officeDocument/2006/relationships/diagramData" Target="diagrams/data2.xml"/><Relationship Id="rId46" Type="http://schemas.openxmlformats.org/officeDocument/2006/relationships/diagramLayout" Target="diagrams/layout3.xml"/><Relationship Id="rId59" Type="http://schemas.openxmlformats.org/officeDocument/2006/relationships/image" Target="media/image33.png"/><Relationship Id="rId20" Type="http://schemas.openxmlformats.org/officeDocument/2006/relationships/image" Target="media/image9.png"/><Relationship Id="rId41" Type="http://schemas.openxmlformats.org/officeDocument/2006/relationships/diagramColors" Target="diagrams/colors2.xml"/><Relationship Id="rId54" Type="http://schemas.openxmlformats.org/officeDocument/2006/relationships/image" Target="media/image28.svg"/><Relationship Id="rId62"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image" Target="media/image4.png"/><Relationship Id="rId23" Type="http://schemas.openxmlformats.org/officeDocument/2006/relationships/image" Target="media/image12.svg"/><Relationship Id="rId28" Type="http://schemas.openxmlformats.org/officeDocument/2006/relationships/image" Target="media/image17.png"/><Relationship Id="rId36" Type="http://schemas.openxmlformats.org/officeDocument/2006/relationships/image" Target="media/image20.png"/><Relationship Id="rId49" Type="http://schemas.microsoft.com/office/2007/relationships/diagramDrawing" Target="diagrams/drawing3.xml"/><Relationship Id="rId57" Type="http://schemas.openxmlformats.org/officeDocument/2006/relationships/image" Target="media/image31.png"/><Relationship Id="rId10" Type="http://schemas.openxmlformats.org/officeDocument/2006/relationships/footnotes" Target="footnotes.xml"/><Relationship Id="rId31" Type="http://schemas.openxmlformats.org/officeDocument/2006/relationships/diagramLayout" Target="diagrams/layout1.xml"/><Relationship Id="rId44" Type="http://schemas.openxmlformats.org/officeDocument/2006/relationships/image" Target="media/image22.png"/><Relationship Id="rId52" Type="http://schemas.openxmlformats.org/officeDocument/2006/relationships/image" Target="media/image26.png"/><Relationship Id="rId60" Type="http://schemas.openxmlformats.org/officeDocument/2006/relationships/image" Target="media/image34.png"/><Relationship Id="rId4" Type="http://schemas.openxmlformats.org/officeDocument/2006/relationships/customXml" Target="../customXml/item4.xml"/><Relationship Id="rId9" Type="http://schemas.openxmlformats.org/officeDocument/2006/relationships/webSettings" Target="webSettings.xml"/></Relationships>
</file>

<file path=word/diagrams/_rels/data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image" Target="../media/image23.png"/></Relationships>
</file>

<file path=word/diagrams/_rels/drawing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image" Target="../media/image23.png"/></Relationships>
</file>

<file path=word/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32987166-8F5F-4E58-8BD0-D2D828B3C282}" type="doc">
      <dgm:prSet loTypeId="urn:microsoft.com/office/officeart/2005/8/layout/hierarchy4" loCatId="list" qsTypeId="urn:microsoft.com/office/officeart/2005/8/quickstyle/simple1" qsCatId="simple" csTypeId="urn:microsoft.com/office/officeart/2005/8/colors/accent0_1" csCatId="mainScheme" phldr="1"/>
      <dgm:spPr/>
      <dgm:t>
        <a:bodyPr/>
        <a:lstStyle/>
        <a:p>
          <a:endParaRPr lang="en-IE"/>
        </a:p>
      </dgm:t>
    </dgm:pt>
    <dgm:pt modelId="{A175E32C-E19B-4CD9-975B-438712D5AC27}">
      <dgm:prSet phldrT="[Text]"/>
      <dgm:spPr/>
      <dgm:t>
        <a:bodyPr/>
        <a:lstStyle/>
        <a:p>
          <a:r>
            <a:rPr lang="en-IE"/>
            <a:t>Purposes</a:t>
          </a:r>
        </a:p>
      </dgm:t>
    </dgm:pt>
    <dgm:pt modelId="{EDEBCDAF-F88E-45A9-8789-8F46C04BE64E}" type="parTrans" cxnId="{106082DF-28F5-45A0-B589-63F7031073B8}">
      <dgm:prSet/>
      <dgm:spPr/>
      <dgm:t>
        <a:bodyPr/>
        <a:lstStyle/>
        <a:p>
          <a:endParaRPr lang="en-IE"/>
        </a:p>
      </dgm:t>
    </dgm:pt>
    <dgm:pt modelId="{3BFC3806-86B5-4C76-99D4-85086696794B}" type="sibTrans" cxnId="{106082DF-28F5-45A0-B589-63F7031073B8}">
      <dgm:prSet/>
      <dgm:spPr/>
      <dgm:t>
        <a:bodyPr/>
        <a:lstStyle/>
        <a:p>
          <a:endParaRPr lang="en-IE"/>
        </a:p>
      </dgm:t>
    </dgm:pt>
    <dgm:pt modelId="{4F25778F-9ECF-4A49-88FB-B86CF986E0AC}">
      <dgm:prSet phldrT="[Text]"/>
      <dgm:spPr/>
      <dgm:t>
        <a:bodyPr/>
        <a:lstStyle/>
        <a:p>
          <a:r>
            <a:rPr lang="en-IE"/>
            <a:t>Sub Functions</a:t>
          </a:r>
        </a:p>
      </dgm:t>
    </dgm:pt>
    <dgm:pt modelId="{08D2C451-73E9-496E-B7C8-ECAF93654504}" type="parTrans" cxnId="{648CC40F-A9C0-465D-A758-2661F8A92570}">
      <dgm:prSet/>
      <dgm:spPr/>
      <dgm:t>
        <a:bodyPr/>
        <a:lstStyle/>
        <a:p>
          <a:endParaRPr lang="en-IE"/>
        </a:p>
      </dgm:t>
    </dgm:pt>
    <dgm:pt modelId="{F23CAD28-B4FD-40E7-8409-9E168E694D9C}" type="sibTrans" cxnId="{648CC40F-A9C0-465D-A758-2661F8A92570}">
      <dgm:prSet/>
      <dgm:spPr/>
      <dgm:t>
        <a:bodyPr/>
        <a:lstStyle/>
        <a:p>
          <a:endParaRPr lang="en-IE"/>
        </a:p>
      </dgm:t>
    </dgm:pt>
    <dgm:pt modelId="{A5E7FCC5-636A-4A93-9EB1-19E0482B7C0C}">
      <dgm:prSet phldrT="[Text]"/>
      <dgm:spPr/>
      <dgm:t>
        <a:bodyPr/>
        <a:lstStyle/>
        <a:p>
          <a:r>
            <a:rPr lang="en-IE"/>
            <a:t>Physical Objects</a:t>
          </a:r>
        </a:p>
      </dgm:t>
    </dgm:pt>
    <dgm:pt modelId="{195C7403-6418-4423-8807-7EE67306612B}" type="parTrans" cxnId="{1D8EF2F8-F3F1-452A-BF68-B43E3A0F409C}">
      <dgm:prSet/>
      <dgm:spPr/>
      <dgm:t>
        <a:bodyPr/>
        <a:lstStyle/>
        <a:p>
          <a:endParaRPr lang="en-IE"/>
        </a:p>
      </dgm:t>
    </dgm:pt>
    <dgm:pt modelId="{B4FA9A1A-DEFD-4255-9C3B-64C2361752E1}" type="sibTrans" cxnId="{1D8EF2F8-F3F1-452A-BF68-B43E3A0F409C}">
      <dgm:prSet/>
      <dgm:spPr/>
      <dgm:t>
        <a:bodyPr/>
        <a:lstStyle/>
        <a:p>
          <a:endParaRPr lang="en-IE"/>
        </a:p>
      </dgm:t>
    </dgm:pt>
    <dgm:pt modelId="{677D886F-425D-446A-AB4C-6678589CDB80}">
      <dgm:prSet phldrT="[Text]"/>
      <dgm:spPr/>
      <dgm:t>
        <a:bodyPr/>
        <a:lstStyle/>
        <a:p>
          <a:r>
            <a:rPr lang="en-IE"/>
            <a:t>Priorities and KPIs</a:t>
          </a:r>
        </a:p>
      </dgm:t>
    </dgm:pt>
    <dgm:pt modelId="{A52CA7C8-F689-4F21-ACBC-CCE2660E6D69}" type="parTrans" cxnId="{19FDB573-60DD-44F7-9B97-EA19D9AD722B}">
      <dgm:prSet/>
      <dgm:spPr/>
      <dgm:t>
        <a:bodyPr/>
        <a:lstStyle/>
        <a:p>
          <a:endParaRPr lang="en-IE"/>
        </a:p>
      </dgm:t>
    </dgm:pt>
    <dgm:pt modelId="{36915275-C63C-4AD3-887A-3174AB0907DD}" type="sibTrans" cxnId="{19FDB573-60DD-44F7-9B97-EA19D9AD722B}">
      <dgm:prSet/>
      <dgm:spPr/>
      <dgm:t>
        <a:bodyPr/>
        <a:lstStyle/>
        <a:p>
          <a:endParaRPr lang="en-IE"/>
        </a:p>
      </dgm:t>
    </dgm:pt>
    <dgm:pt modelId="{58DB0747-D2E7-41E3-8566-6290530B701C}">
      <dgm:prSet phldrT="[Text]"/>
      <dgm:spPr/>
      <dgm:t>
        <a:bodyPr/>
        <a:lstStyle/>
        <a:p>
          <a:r>
            <a:rPr lang="en-IE"/>
            <a:t>Functions</a:t>
          </a:r>
        </a:p>
      </dgm:t>
    </dgm:pt>
    <dgm:pt modelId="{E0419BAA-725B-4DFD-9114-1232A4C8C2BA}" type="parTrans" cxnId="{5766DA95-8767-4301-9041-F6D9946B66B5}">
      <dgm:prSet/>
      <dgm:spPr/>
      <dgm:t>
        <a:bodyPr/>
        <a:lstStyle/>
        <a:p>
          <a:endParaRPr lang="en-IE"/>
        </a:p>
      </dgm:t>
    </dgm:pt>
    <dgm:pt modelId="{7BC8AC8B-925B-459B-AEC8-2A737BBE94A7}" type="sibTrans" cxnId="{5766DA95-8767-4301-9041-F6D9946B66B5}">
      <dgm:prSet/>
      <dgm:spPr/>
      <dgm:t>
        <a:bodyPr/>
        <a:lstStyle/>
        <a:p>
          <a:endParaRPr lang="en-IE"/>
        </a:p>
      </dgm:t>
    </dgm:pt>
    <dgm:pt modelId="{3BB15932-4978-4040-AADF-43E48BA7A053}">
      <dgm:prSet phldrT="[Text]"/>
      <dgm:spPr/>
      <dgm:t>
        <a:bodyPr/>
        <a:lstStyle/>
        <a:p>
          <a:r>
            <a:rPr lang="en-IE"/>
            <a:t>Processes</a:t>
          </a:r>
        </a:p>
      </dgm:t>
    </dgm:pt>
    <dgm:pt modelId="{12DC5970-921C-4ABA-A2E6-2448C6E4806B}" type="parTrans" cxnId="{80E8CD1F-E63B-4E26-9D68-4F62DBDEA101}">
      <dgm:prSet/>
      <dgm:spPr/>
      <dgm:t>
        <a:bodyPr/>
        <a:lstStyle/>
        <a:p>
          <a:endParaRPr lang="en-IE"/>
        </a:p>
      </dgm:t>
    </dgm:pt>
    <dgm:pt modelId="{0768D2EB-723C-458D-A421-7E34471D0662}" type="sibTrans" cxnId="{80E8CD1F-E63B-4E26-9D68-4F62DBDEA101}">
      <dgm:prSet/>
      <dgm:spPr/>
      <dgm:t>
        <a:bodyPr/>
        <a:lstStyle/>
        <a:p>
          <a:endParaRPr lang="en-IE"/>
        </a:p>
      </dgm:t>
    </dgm:pt>
    <dgm:pt modelId="{7D3748E6-E79F-4DCA-A219-4B47E3DF68ED}">
      <dgm:prSet phldrT="[Text]"/>
      <dgm:spPr/>
      <dgm:t>
        <a:bodyPr/>
        <a:lstStyle/>
        <a:p>
          <a:r>
            <a:rPr lang="en-IE"/>
            <a:t>Tools</a:t>
          </a:r>
        </a:p>
      </dgm:t>
    </dgm:pt>
    <dgm:pt modelId="{2B101952-1203-40D5-9F01-63C1D042A528}" type="parTrans" cxnId="{A34F97DD-2E92-4516-A2F6-9BE6173FA8D2}">
      <dgm:prSet/>
      <dgm:spPr/>
      <dgm:t>
        <a:bodyPr/>
        <a:lstStyle/>
        <a:p>
          <a:endParaRPr lang="en-IE"/>
        </a:p>
      </dgm:t>
    </dgm:pt>
    <dgm:pt modelId="{526C93B9-20D8-4872-B438-BF24B6B064D2}" type="sibTrans" cxnId="{A34F97DD-2E92-4516-A2F6-9BE6173FA8D2}">
      <dgm:prSet/>
      <dgm:spPr/>
      <dgm:t>
        <a:bodyPr/>
        <a:lstStyle/>
        <a:p>
          <a:endParaRPr lang="en-IE"/>
        </a:p>
      </dgm:t>
    </dgm:pt>
    <dgm:pt modelId="{1394C7C6-1962-4F9D-95C1-9E9120D2880B}" type="pres">
      <dgm:prSet presAssocID="{32987166-8F5F-4E58-8BD0-D2D828B3C282}" presName="Name0" presStyleCnt="0">
        <dgm:presLayoutVars>
          <dgm:chPref val="1"/>
          <dgm:dir/>
          <dgm:animOne val="branch"/>
          <dgm:animLvl val="lvl"/>
          <dgm:resizeHandles/>
        </dgm:presLayoutVars>
      </dgm:prSet>
      <dgm:spPr/>
    </dgm:pt>
    <dgm:pt modelId="{C5CFCB7A-9ADA-4303-BD2D-8E95DA147AA4}" type="pres">
      <dgm:prSet presAssocID="{A175E32C-E19B-4CD9-975B-438712D5AC27}" presName="vertOne" presStyleCnt="0"/>
      <dgm:spPr/>
    </dgm:pt>
    <dgm:pt modelId="{915C2897-AE59-4FFA-8A4D-62A61BB27E39}" type="pres">
      <dgm:prSet presAssocID="{A175E32C-E19B-4CD9-975B-438712D5AC27}" presName="txOne" presStyleLbl="node0" presStyleIdx="0" presStyleCnt="1">
        <dgm:presLayoutVars>
          <dgm:chPref val="3"/>
        </dgm:presLayoutVars>
      </dgm:prSet>
      <dgm:spPr>
        <a:prstGeom prst="rect">
          <a:avLst/>
        </a:prstGeom>
      </dgm:spPr>
    </dgm:pt>
    <dgm:pt modelId="{AB4ED9DB-8C11-4F69-9FDC-38BD88A5EBDD}" type="pres">
      <dgm:prSet presAssocID="{A175E32C-E19B-4CD9-975B-438712D5AC27}" presName="parTransOne" presStyleCnt="0"/>
      <dgm:spPr/>
    </dgm:pt>
    <dgm:pt modelId="{9087353E-BE7C-4757-9A71-AD0D7563492E}" type="pres">
      <dgm:prSet presAssocID="{A175E32C-E19B-4CD9-975B-438712D5AC27}" presName="horzOne" presStyleCnt="0"/>
      <dgm:spPr/>
    </dgm:pt>
    <dgm:pt modelId="{70C01012-0682-45D3-9BCA-3AE12BF13682}" type="pres">
      <dgm:prSet presAssocID="{677D886F-425D-446A-AB4C-6678589CDB80}" presName="vertTwo" presStyleCnt="0"/>
      <dgm:spPr/>
    </dgm:pt>
    <dgm:pt modelId="{FD218FB0-8A4B-44D5-BF12-9F6003010BA5}" type="pres">
      <dgm:prSet presAssocID="{677D886F-425D-446A-AB4C-6678589CDB80}" presName="txTwo" presStyleLbl="node2" presStyleIdx="0" presStyleCnt="1">
        <dgm:presLayoutVars>
          <dgm:chPref val="3"/>
        </dgm:presLayoutVars>
      </dgm:prSet>
      <dgm:spPr>
        <a:prstGeom prst="rect">
          <a:avLst/>
        </a:prstGeom>
      </dgm:spPr>
    </dgm:pt>
    <dgm:pt modelId="{A28E0B0F-B9F6-4F0F-92C0-6E529F7669CD}" type="pres">
      <dgm:prSet presAssocID="{677D886F-425D-446A-AB4C-6678589CDB80}" presName="parTransTwo" presStyleCnt="0"/>
      <dgm:spPr/>
    </dgm:pt>
    <dgm:pt modelId="{A5AE58EE-9F2D-4B73-AAF3-57B60B445528}" type="pres">
      <dgm:prSet presAssocID="{677D886F-425D-446A-AB4C-6678589CDB80}" presName="horzTwo" presStyleCnt="0"/>
      <dgm:spPr/>
    </dgm:pt>
    <dgm:pt modelId="{9FE75C44-FAB5-4CA9-9ACD-789670BEE103}" type="pres">
      <dgm:prSet presAssocID="{58DB0747-D2E7-41E3-8566-6290530B701C}" presName="vertThree" presStyleCnt="0"/>
      <dgm:spPr/>
    </dgm:pt>
    <dgm:pt modelId="{8308695E-E718-48C9-A633-C31D7326326D}" type="pres">
      <dgm:prSet presAssocID="{58DB0747-D2E7-41E3-8566-6290530B701C}" presName="txThree" presStyleLbl="node3" presStyleIdx="0" presStyleCnt="1">
        <dgm:presLayoutVars>
          <dgm:chPref val="3"/>
        </dgm:presLayoutVars>
      </dgm:prSet>
      <dgm:spPr>
        <a:prstGeom prst="rect">
          <a:avLst/>
        </a:prstGeom>
      </dgm:spPr>
    </dgm:pt>
    <dgm:pt modelId="{99B3161E-685A-471E-A11E-14581501D1A8}" type="pres">
      <dgm:prSet presAssocID="{58DB0747-D2E7-41E3-8566-6290530B701C}" presName="parTransThree" presStyleCnt="0"/>
      <dgm:spPr/>
    </dgm:pt>
    <dgm:pt modelId="{F6DDA254-66D2-4F65-86F0-90A8F770B429}" type="pres">
      <dgm:prSet presAssocID="{58DB0747-D2E7-41E3-8566-6290530B701C}" presName="horzThree" presStyleCnt="0"/>
      <dgm:spPr/>
    </dgm:pt>
    <dgm:pt modelId="{BA8947F0-F063-402B-BB65-0BB22C98AD77}" type="pres">
      <dgm:prSet presAssocID="{4F25778F-9ECF-4A49-88FB-B86CF986E0AC}" presName="vertFour" presStyleCnt="0">
        <dgm:presLayoutVars>
          <dgm:chPref val="3"/>
        </dgm:presLayoutVars>
      </dgm:prSet>
      <dgm:spPr/>
    </dgm:pt>
    <dgm:pt modelId="{299F9EED-A03C-4E89-B426-C02557FF00B4}" type="pres">
      <dgm:prSet presAssocID="{4F25778F-9ECF-4A49-88FB-B86CF986E0AC}" presName="txFour" presStyleLbl="node4" presStyleIdx="0" presStyleCnt="4">
        <dgm:presLayoutVars>
          <dgm:chPref val="3"/>
        </dgm:presLayoutVars>
      </dgm:prSet>
      <dgm:spPr>
        <a:prstGeom prst="rect">
          <a:avLst/>
        </a:prstGeom>
      </dgm:spPr>
    </dgm:pt>
    <dgm:pt modelId="{C2A4E8FD-EC47-430F-B088-03983A67B40A}" type="pres">
      <dgm:prSet presAssocID="{4F25778F-9ECF-4A49-88FB-B86CF986E0AC}" presName="parTransFour" presStyleCnt="0"/>
      <dgm:spPr/>
    </dgm:pt>
    <dgm:pt modelId="{DE6A68AF-AAE0-4183-A831-8F95409363F6}" type="pres">
      <dgm:prSet presAssocID="{4F25778F-9ECF-4A49-88FB-B86CF986E0AC}" presName="horzFour" presStyleCnt="0"/>
      <dgm:spPr/>
    </dgm:pt>
    <dgm:pt modelId="{A8D58824-B8C2-452D-98DD-DB0877D79D45}" type="pres">
      <dgm:prSet presAssocID="{3BB15932-4978-4040-AADF-43E48BA7A053}" presName="vertFour" presStyleCnt="0">
        <dgm:presLayoutVars>
          <dgm:chPref val="3"/>
        </dgm:presLayoutVars>
      </dgm:prSet>
      <dgm:spPr/>
    </dgm:pt>
    <dgm:pt modelId="{4DE9552F-D4AB-4D48-8372-D080F59D4566}" type="pres">
      <dgm:prSet presAssocID="{3BB15932-4978-4040-AADF-43E48BA7A053}" presName="txFour" presStyleLbl="node4" presStyleIdx="1" presStyleCnt="4">
        <dgm:presLayoutVars>
          <dgm:chPref val="3"/>
        </dgm:presLayoutVars>
      </dgm:prSet>
      <dgm:spPr>
        <a:prstGeom prst="rect">
          <a:avLst/>
        </a:prstGeom>
      </dgm:spPr>
    </dgm:pt>
    <dgm:pt modelId="{2745F62B-C0CC-45F9-BE16-99D0185099EB}" type="pres">
      <dgm:prSet presAssocID="{3BB15932-4978-4040-AADF-43E48BA7A053}" presName="parTransFour" presStyleCnt="0"/>
      <dgm:spPr/>
    </dgm:pt>
    <dgm:pt modelId="{1FFA5004-5981-4571-ABF5-3E2369327213}" type="pres">
      <dgm:prSet presAssocID="{3BB15932-4978-4040-AADF-43E48BA7A053}" presName="horzFour" presStyleCnt="0"/>
      <dgm:spPr/>
    </dgm:pt>
    <dgm:pt modelId="{52B6D217-07BE-4067-BEE2-F9E00C76AFD7}" type="pres">
      <dgm:prSet presAssocID="{7D3748E6-E79F-4DCA-A219-4B47E3DF68ED}" presName="vertFour" presStyleCnt="0">
        <dgm:presLayoutVars>
          <dgm:chPref val="3"/>
        </dgm:presLayoutVars>
      </dgm:prSet>
      <dgm:spPr/>
    </dgm:pt>
    <dgm:pt modelId="{1DE674B9-9878-4F29-8C50-E306147749F0}" type="pres">
      <dgm:prSet presAssocID="{7D3748E6-E79F-4DCA-A219-4B47E3DF68ED}" presName="txFour" presStyleLbl="node4" presStyleIdx="2" presStyleCnt="4">
        <dgm:presLayoutVars>
          <dgm:chPref val="3"/>
        </dgm:presLayoutVars>
      </dgm:prSet>
      <dgm:spPr/>
    </dgm:pt>
    <dgm:pt modelId="{BD682D87-1B16-4A0A-A9BF-D30FE08F4E05}" type="pres">
      <dgm:prSet presAssocID="{7D3748E6-E79F-4DCA-A219-4B47E3DF68ED}" presName="parTransFour" presStyleCnt="0"/>
      <dgm:spPr/>
    </dgm:pt>
    <dgm:pt modelId="{998A983C-E13D-4106-9A2D-54AEE7AFC55B}" type="pres">
      <dgm:prSet presAssocID="{7D3748E6-E79F-4DCA-A219-4B47E3DF68ED}" presName="horzFour" presStyleCnt="0"/>
      <dgm:spPr/>
    </dgm:pt>
    <dgm:pt modelId="{EF995716-5288-45D5-9BCE-FE904728473B}" type="pres">
      <dgm:prSet presAssocID="{A5E7FCC5-636A-4A93-9EB1-19E0482B7C0C}" presName="vertFour" presStyleCnt="0">
        <dgm:presLayoutVars>
          <dgm:chPref val="3"/>
        </dgm:presLayoutVars>
      </dgm:prSet>
      <dgm:spPr/>
    </dgm:pt>
    <dgm:pt modelId="{8762A843-09A6-42DE-A858-1D3B9BB9BC92}" type="pres">
      <dgm:prSet presAssocID="{A5E7FCC5-636A-4A93-9EB1-19E0482B7C0C}" presName="txFour" presStyleLbl="node4" presStyleIdx="3" presStyleCnt="4">
        <dgm:presLayoutVars>
          <dgm:chPref val="3"/>
        </dgm:presLayoutVars>
      </dgm:prSet>
      <dgm:spPr>
        <a:prstGeom prst="rect">
          <a:avLst/>
        </a:prstGeom>
      </dgm:spPr>
    </dgm:pt>
    <dgm:pt modelId="{DAEE1A02-283F-4F9E-9FB8-275B3C04E01F}" type="pres">
      <dgm:prSet presAssocID="{A5E7FCC5-636A-4A93-9EB1-19E0482B7C0C}" presName="horzFour" presStyleCnt="0"/>
      <dgm:spPr/>
    </dgm:pt>
  </dgm:ptLst>
  <dgm:cxnLst>
    <dgm:cxn modelId="{648CC40F-A9C0-465D-A758-2661F8A92570}" srcId="{58DB0747-D2E7-41E3-8566-6290530B701C}" destId="{4F25778F-9ECF-4A49-88FB-B86CF986E0AC}" srcOrd="0" destOrd="0" parTransId="{08D2C451-73E9-496E-B7C8-ECAF93654504}" sibTransId="{F23CAD28-B4FD-40E7-8409-9E168E694D9C}"/>
    <dgm:cxn modelId="{80E8CD1F-E63B-4E26-9D68-4F62DBDEA101}" srcId="{4F25778F-9ECF-4A49-88FB-B86CF986E0AC}" destId="{3BB15932-4978-4040-AADF-43E48BA7A053}" srcOrd="0" destOrd="0" parTransId="{12DC5970-921C-4ABA-A2E6-2448C6E4806B}" sibTransId="{0768D2EB-723C-458D-A421-7E34471D0662}"/>
    <dgm:cxn modelId="{06761C2A-FD88-4DF9-AF52-0AB605B69468}" type="presOf" srcId="{4F25778F-9ECF-4A49-88FB-B86CF986E0AC}" destId="{299F9EED-A03C-4E89-B426-C02557FF00B4}" srcOrd="0" destOrd="0" presId="urn:microsoft.com/office/officeart/2005/8/layout/hierarchy4"/>
    <dgm:cxn modelId="{CA04A646-1537-4DD9-BACD-7FB66168CDFD}" type="presOf" srcId="{A175E32C-E19B-4CD9-975B-438712D5AC27}" destId="{915C2897-AE59-4FFA-8A4D-62A61BB27E39}" srcOrd="0" destOrd="0" presId="urn:microsoft.com/office/officeart/2005/8/layout/hierarchy4"/>
    <dgm:cxn modelId="{0EE57E6C-4C8F-4EA2-A817-7A11572C4DB0}" type="presOf" srcId="{3BB15932-4978-4040-AADF-43E48BA7A053}" destId="{4DE9552F-D4AB-4D48-8372-D080F59D4566}" srcOrd="0" destOrd="0" presId="urn:microsoft.com/office/officeart/2005/8/layout/hierarchy4"/>
    <dgm:cxn modelId="{19FDB573-60DD-44F7-9B97-EA19D9AD722B}" srcId="{A175E32C-E19B-4CD9-975B-438712D5AC27}" destId="{677D886F-425D-446A-AB4C-6678589CDB80}" srcOrd="0" destOrd="0" parTransId="{A52CA7C8-F689-4F21-ACBC-CCE2660E6D69}" sibTransId="{36915275-C63C-4AD3-887A-3174AB0907DD}"/>
    <dgm:cxn modelId="{EBEB7659-F7F1-40B5-824A-CD163397D438}" type="presOf" srcId="{58DB0747-D2E7-41E3-8566-6290530B701C}" destId="{8308695E-E718-48C9-A633-C31D7326326D}" srcOrd="0" destOrd="0" presId="urn:microsoft.com/office/officeart/2005/8/layout/hierarchy4"/>
    <dgm:cxn modelId="{F369718F-7E4D-4FCE-BC01-7F6F25831B69}" type="presOf" srcId="{A5E7FCC5-636A-4A93-9EB1-19E0482B7C0C}" destId="{8762A843-09A6-42DE-A858-1D3B9BB9BC92}" srcOrd="0" destOrd="0" presId="urn:microsoft.com/office/officeart/2005/8/layout/hierarchy4"/>
    <dgm:cxn modelId="{5766DA95-8767-4301-9041-F6D9946B66B5}" srcId="{677D886F-425D-446A-AB4C-6678589CDB80}" destId="{58DB0747-D2E7-41E3-8566-6290530B701C}" srcOrd="0" destOrd="0" parTransId="{E0419BAA-725B-4DFD-9114-1232A4C8C2BA}" sibTransId="{7BC8AC8B-925B-459B-AEC8-2A737BBE94A7}"/>
    <dgm:cxn modelId="{4BE6E095-613E-4070-A39D-ED3DE95A886E}" type="presOf" srcId="{677D886F-425D-446A-AB4C-6678589CDB80}" destId="{FD218FB0-8A4B-44D5-BF12-9F6003010BA5}" srcOrd="0" destOrd="0" presId="urn:microsoft.com/office/officeart/2005/8/layout/hierarchy4"/>
    <dgm:cxn modelId="{5F8A73B9-4394-4C80-8592-B1B75FDE450B}" type="presOf" srcId="{32987166-8F5F-4E58-8BD0-D2D828B3C282}" destId="{1394C7C6-1962-4F9D-95C1-9E9120D2880B}" srcOrd="0" destOrd="0" presId="urn:microsoft.com/office/officeart/2005/8/layout/hierarchy4"/>
    <dgm:cxn modelId="{2D3EDACA-BE8C-4057-BB3E-F8BFFBB32247}" type="presOf" srcId="{7D3748E6-E79F-4DCA-A219-4B47E3DF68ED}" destId="{1DE674B9-9878-4F29-8C50-E306147749F0}" srcOrd="0" destOrd="0" presId="urn:microsoft.com/office/officeart/2005/8/layout/hierarchy4"/>
    <dgm:cxn modelId="{A34F97DD-2E92-4516-A2F6-9BE6173FA8D2}" srcId="{3BB15932-4978-4040-AADF-43E48BA7A053}" destId="{7D3748E6-E79F-4DCA-A219-4B47E3DF68ED}" srcOrd="0" destOrd="0" parTransId="{2B101952-1203-40D5-9F01-63C1D042A528}" sibTransId="{526C93B9-20D8-4872-B438-BF24B6B064D2}"/>
    <dgm:cxn modelId="{106082DF-28F5-45A0-B589-63F7031073B8}" srcId="{32987166-8F5F-4E58-8BD0-D2D828B3C282}" destId="{A175E32C-E19B-4CD9-975B-438712D5AC27}" srcOrd="0" destOrd="0" parTransId="{EDEBCDAF-F88E-45A9-8789-8F46C04BE64E}" sibTransId="{3BFC3806-86B5-4C76-99D4-85086696794B}"/>
    <dgm:cxn modelId="{1D8EF2F8-F3F1-452A-BF68-B43E3A0F409C}" srcId="{7D3748E6-E79F-4DCA-A219-4B47E3DF68ED}" destId="{A5E7FCC5-636A-4A93-9EB1-19E0482B7C0C}" srcOrd="0" destOrd="0" parTransId="{195C7403-6418-4423-8807-7EE67306612B}" sibTransId="{B4FA9A1A-DEFD-4255-9C3B-64C2361752E1}"/>
    <dgm:cxn modelId="{5690A80D-207B-4733-A062-3750A8B53447}" type="presParOf" srcId="{1394C7C6-1962-4F9D-95C1-9E9120D2880B}" destId="{C5CFCB7A-9ADA-4303-BD2D-8E95DA147AA4}" srcOrd="0" destOrd="0" presId="urn:microsoft.com/office/officeart/2005/8/layout/hierarchy4"/>
    <dgm:cxn modelId="{38198ED0-D8EF-41BC-9DAC-1699B75DAAEE}" type="presParOf" srcId="{C5CFCB7A-9ADA-4303-BD2D-8E95DA147AA4}" destId="{915C2897-AE59-4FFA-8A4D-62A61BB27E39}" srcOrd="0" destOrd="0" presId="urn:microsoft.com/office/officeart/2005/8/layout/hierarchy4"/>
    <dgm:cxn modelId="{2CDE9BE8-CEEA-4557-83B5-177D0AA0F8BB}" type="presParOf" srcId="{C5CFCB7A-9ADA-4303-BD2D-8E95DA147AA4}" destId="{AB4ED9DB-8C11-4F69-9FDC-38BD88A5EBDD}" srcOrd="1" destOrd="0" presId="urn:microsoft.com/office/officeart/2005/8/layout/hierarchy4"/>
    <dgm:cxn modelId="{A9EB9263-CF3B-4388-BFE0-DE6B10C28223}" type="presParOf" srcId="{C5CFCB7A-9ADA-4303-BD2D-8E95DA147AA4}" destId="{9087353E-BE7C-4757-9A71-AD0D7563492E}" srcOrd="2" destOrd="0" presId="urn:microsoft.com/office/officeart/2005/8/layout/hierarchy4"/>
    <dgm:cxn modelId="{7B3B8617-2EB3-4402-AD48-BAEF72507064}" type="presParOf" srcId="{9087353E-BE7C-4757-9A71-AD0D7563492E}" destId="{70C01012-0682-45D3-9BCA-3AE12BF13682}" srcOrd="0" destOrd="0" presId="urn:microsoft.com/office/officeart/2005/8/layout/hierarchy4"/>
    <dgm:cxn modelId="{B7118BA4-D616-4642-9876-FE8C064EDBA4}" type="presParOf" srcId="{70C01012-0682-45D3-9BCA-3AE12BF13682}" destId="{FD218FB0-8A4B-44D5-BF12-9F6003010BA5}" srcOrd="0" destOrd="0" presId="urn:microsoft.com/office/officeart/2005/8/layout/hierarchy4"/>
    <dgm:cxn modelId="{8346CBE7-4DEB-4C1D-82E2-311DB4F19539}" type="presParOf" srcId="{70C01012-0682-45D3-9BCA-3AE12BF13682}" destId="{A28E0B0F-B9F6-4F0F-92C0-6E529F7669CD}" srcOrd="1" destOrd="0" presId="urn:microsoft.com/office/officeart/2005/8/layout/hierarchy4"/>
    <dgm:cxn modelId="{CAA5E810-450E-4383-830F-6396F0269719}" type="presParOf" srcId="{70C01012-0682-45D3-9BCA-3AE12BF13682}" destId="{A5AE58EE-9F2D-4B73-AAF3-57B60B445528}" srcOrd="2" destOrd="0" presId="urn:microsoft.com/office/officeart/2005/8/layout/hierarchy4"/>
    <dgm:cxn modelId="{51009DFB-4C3C-4EC9-8EFB-AEFAA7EA01E5}" type="presParOf" srcId="{A5AE58EE-9F2D-4B73-AAF3-57B60B445528}" destId="{9FE75C44-FAB5-4CA9-9ACD-789670BEE103}" srcOrd="0" destOrd="0" presId="urn:microsoft.com/office/officeart/2005/8/layout/hierarchy4"/>
    <dgm:cxn modelId="{22AA2733-BC46-4DBE-9424-E80DAB869718}" type="presParOf" srcId="{9FE75C44-FAB5-4CA9-9ACD-789670BEE103}" destId="{8308695E-E718-48C9-A633-C31D7326326D}" srcOrd="0" destOrd="0" presId="urn:microsoft.com/office/officeart/2005/8/layout/hierarchy4"/>
    <dgm:cxn modelId="{6CBD1FC5-588E-4328-A9D2-C9A1773B8836}" type="presParOf" srcId="{9FE75C44-FAB5-4CA9-9ACD-789670BEE103}" destId="{99B3161E-685A-471E-A11E-14581501D1A8}" srcOrd="1" destOrd="0" presId="urn:microsoft.com/office/officeart/2005/8/layout/hierarchy4"/>
    <dgm:cxn modelId="{5D245FD7-2ED8-40C8-8154-3E0C365BA373}" type="presParOf" srcId="{9FE75C44-FAB5-4CA9-9ACD-789670BEE103}" destId="{F6DDA254-66D2-4F65-86F0-90A8F770B429}" srcOrd="2" destOrd="0" presId="urn:microsoft.com/office/officeart/2005/8/layout/hierarchy4"/>
    <dgm:cxn modelId="{0A0670AC-F856-4AA4-A314-595269495765}" type="presParOf" srcId="{F6DDA254-66D2-4F65-86F0-90A8F770B429}" destId="{BA8947F0-F063-402B-BB65-0BB22C98AD77}" srcOrd="0" destOrd="0" presId="urn:microsoft.com/office/officeart/2005/8/layout/hierarchy4"/>
    <dgm:cxn modelId="{634ABBC6-B94F-4580-B898-D6E15767B61A}" type="presParOf" srcId="{BA8947F0-F063-402B-BB65-0BB22C98AD77}" destId="{299F9EED-A03C-4E89-B426-C02557FF00B4}" srcOrd="0" destOrd="0" presId="urn:microsoft.com/office/officeart/2005/8/layout/hierarchy4"/>
    <dgm:cxn modelId="{6B3E1B04-64AD-468F-B1B6-196E74810281}" type="presParOf" srcId="{BA8947F0-F063-402B-BB65-0BB22C98AD77}" destId="{C2A4E8FD-EC47-430F-B088-03983A67B40A}" srcOrd="1" destOrd="0" presId="urn:microsoft.com/office/officeart/2005/8/layout/hierarchy4"/>
    <dgm:cxn modelId="{0C14984B-3531-42FE-9532-6FA459FB0717}" type="presParOf" srcId="{BA8947F0-F063-402B-BB65-0BB22C98AD77}" destId="{DE6A68AF-AAE0-4183-A831-8F95409363F6}" srcOrd="2" destOrd="0" presId="urn:microsoft.com/office/officeart/2005/8/layout/hierarchy4"/>
    <dgm:cxn modelId="{992880AB-0885-4FA1-AB20-7F0451C5B322}" type="presParOf" srcId="{DE6A68AF-AAE0-4183-A831-8F95409363F6}" destId="{A8D58824-B8C2-452D-98DD-DB0877D79D45}" srcOrd="0" destOrd="0" presId="urn:microsoft.com/office/officeart/2005/8/layout/hierarchy4"/>
    <dgm:cxn modelId="{C67210B7-7F23-4158-A598-695BCAD8B4FE}" type="presParOf" srcId="{A8D58824-B8C2-452D-98DD-DB0877D79D45}" destId="{4DE9552F-D4AB-4D48-8372-D080F59D4566}" srcOrd="0" destOrd="0" presId="urn:microsoft.com/office/officeart/2005/8/layout/hierarchy4"/>
    <dgm:cxn modelId="{08A36444-16DB-4DEE-930C-5FD0B046ED0A}" type="presParOf" srcId="{A8D58824-B8C2-452D-98DD-DB0877D79D45}" destId="{2745F62B-C0CC-45F9-BE16-99D0185099EB}" srcOrd="1" destOrd="0" presId="urn:microsoft.com/office/officeart/2005/8/layout/hierarchy4"/>
    <dgm:cxn modelId="{C6EA4AD5-064C-45DB-8894-89B5C130FF94}" type="presParOf" srcId="{A8D58824-B8C2-452D-98DD-DB0877D79D45}" destId="{1FFA5004-5981-4571-ABF5-3E2369327213}" srcOrd="2" destOrd="0" presId="urn:microsoft.com/office/officeart/2005/8/layout/hierarchy4"/>
    <dgm:cxn modelId="{BA4A4722-14FF-4005-9C62-61B2624C1086}" type="presParOf" srcId="{1FFA5004-5981-4571-ABF5-3E2369327213}" destId="{52B6D217-07BE-4067-BEE2-F9E00C76AFD7}" srcOrd="0" destOrd="0" presId="urn:microsoft.com/office/officeart/2005/8/layout/hierarchy4"/>
    <dgm:cxn modelId="{31B5792E-3577-425C-AF77-7248F7F60835}" type="presParOf" srcId="{52B6D217-07BE-4067-BEE2-F9E00C76AFD7}" destId="{1DE674B9-9878-4F29-8C50-E306147749F0}" srcOrd="0" destOrd="0" presId="urn:microsoft.com/office/officeart/2005/8/layout/hierarchy4"/>
    <dgm:cxn modelId="{8F348137-CF33-4C49-BAE6-E3A1048A51AF}" type="presParOf" srcId="{52B6D217-07BE-4067-BEE2-F9E00C76AFD7}" destId="{BD682D87-1B16-4A0A-A9BF-D30FE08F4E05}" srcOrd="1" destOrd="0" presId="urn:microsoft.com/office/officeart/2005/8/layout/hierarchy4"/>
    <dgm:cxn modelId="{FE46CDC9-F4B8-4B77-B392-577E4C83B555}" type="presParOf" srcId="{52B6D217-07BE-4067-BEE2-F9E00C76AFD7}" destId="{998A983C-E13D-4106-9A2D-54AEE7AFC55B}" srcOrd="2" destOrd="0" presId="urn:microsoft.com/office/officeart/2005/8/layout/hierarchy4"/>
    <dgm:cxn modelId="{32D15128-144A-4FC3-8C44-DA1C2F3C6F6D}" type="presParOf" srcId="{998A983C-E13D-4106-9A2D-54AEE7AFC55B}" destId="{EF995716-5288-45D5-9BCE-FE904728473B}" srcOrd="0" destOrd="0" presId="urn:microsoft.com/office/officeart/2005/8/layout/hierarchy4"/>
    <dgm:cxn modelId="{D3E2B3E8-CB27-4B1F-A200-2B894453AC39}" type="presParOf" srcId="{EF995716-5288-45D5-9BCE-FE904728473B}" destId="{8762A843-09A6-42DE-A858-1D3B9BB9BC92}" srcOrd="0" destOrd="0" presId="urn:microsoft.com/office/officeart/2005/8/layout/hierarchy4"/>
    <dgm:cxn modelId="{4567D013-DC1B-4EDA-ADA2-676AA46DC10D}" type="presParOf" srcId="{EF995716-5288-45D5-9BCE-FE904728473B}" destId="{DAEE1A02-283F-4F9E-9FB8-275B3C04E01F}" srcOrd="1" destOrd="0" presId="urn:microsoft.com/office/officeart/2005/8/layout/hierarchy4"/>
  </dgm:cxnLst>
  <dgm:bg/>
  <dgm:whole/>
  <dgm:extLst>
    <a:ext uri="http://schemas.microsoft.com/office/drawing/2008/diagram">
      <dsp:dataModelExt xmlns:dsp="http://schemas.microsoft.com/office/drawing/2008/diagram" relId="rId34"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DF08CCD1-1123-4529-B830-9901D0D46EF1}"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IE"/>
        </a:p>
      </dgm:t>
    </dgm:pt>
    <dgm:pt modelId="{B65E8B3D-1ECE-4605-B6A4-E401448C3B6F}">
      <dgm:prSet phldrT="[Text]"/>
      <dgm:spPr>
        <a:solidFill>
          <a:schemeClr val="bg2">
            <a:lumMod val="20000"/>
            <a:lumOff val="80000"/>
          </a:schemeClr>
        </a:solidFill>
      </dgm:spPr>
      <dgm:t>
        <a:bodyPr/>
        <a:lstStyle/>
        <a:p>
          <a:r>
            <a:rPr lang="en-IE">
              <a:solidFill>
                <a:schemeClr val="bg1"/>
              </a:solidFill>
            </a:rPr>
            <a:t>Ops Planning</a:t>
          </a:r>
        </a:p>
      </dgm:t>
    </dgm:pt>
    <dgm:pt modelId="{74AFBEBB-7EBE-42A6-BA56-214485118EAE}" type="parTrans" cxnId="{BCD1EBC8-9708-4842-8C19-EEC80A873B77}">
      <dgm:prSet/>
      <dgm:spPr/>
      <dgm:t>
        <a:bodyPr/>
        <a:lstStyle/>
        <a:p>
          <a:endParaRPr lang="en-IE"/>
        </a:p>
      </dgm:t>
    </dgm:pt>
    <dgm:pt modelId="{EB7355F6-33D8-4884-B0E7-79E67F5B5E71}" type="sibTrans" cxnId="{BCD1EBC8-9708-4842-8C19-EEC80A873B77}">
      <dgm:prSet/>
      <dgm:spPr/>
      <dgm:t>
        <a:bodyPr/>
        <a:lstStyle/>
        <a:p>
          <a:endParaRPr lang="en-IE"/>
        </a:p>
      </dgm:t>
    </dgm:pt>
    <dgm:pt modelId="{415B83A9-BB10-4572-8CF2-A6B6B0476299}">
      <dgm:prSet phldrT="[Text]"/>
      <dgm:spPr/>
      <dgm:t>
        <a:bodyPr/>
        <a:lstStyle/>
        <a:p>
          <a:r>
            <a:rPr lang="en-AU">
              <a:solidFill>
                <a:srgbClr val="FF0000"/>
              </a:solidFill>
            </a:rPr>
            <a:t>Coordinate with TNSPs/AEMO/DNSP/Market Participant</a:t>
          </a:r>
        </a:p>
        <a:p>
          <a:r>
            <a:rPr lang="en-AU">
              <a:solidFill>
                <a:sysClr val="windowText" lastClr="000000"/>
              </a:solidFill>
            </a:rPr>
            <a:t>Monitor Transient, Voltage, Small Signal and Frequency Stability and System Strength</a:t>
          </a:r>
        </a:p>
        <a:p>
          <a:r>
            <a:rPr lang="en-AU">
              <a:solidFill>
                <a:srgbClr val="FF0000"/>
              </a:solidFill>
            </a:rPr>
            <a:t>Coordinate Planned Outages</a:t>
          </a:r>
        </a:p>
        <a:p>
          <a:r>
            <a:rPr lang="en-AU">
              <a:solidFill>
                <a:srgbClr val="FFC000"/>
              </a:solidFill>
            </a:rPr>
            <a:t>Manage Power Transmission</a:t>
          </a:r>
        </a:p>
        <a:p>
          <a:r>
            <a:rPr lang="en-AU">
              <a:solidFill>
                <a:srgbClr val="FFC000"/>
              </a:solidFill>
            </a:rPr>
            <a:t>Manage Voltage</a:t>
          </a:r>
        </a:p>
        <a:p>
          <a:r>
            <a:rPr lang="en-AU">
              <a:solidFill>
                <a:srgbClr val="FF0000"/>
              </a:solidFill>
            </a:rPr>
            <a:t>Contingency Risk Mitigation</a:t>
          </a:r>
        </a:p>
        <a:p>
          <a:r>
            <a:rPr lang="en-AU">
              <a:solidFill>
                <a:srgbClr val="FFC000"/>
              </a:solidFill>
            </a:rPr>
            <a:t>Manage Reserves and Ancillary Services</a:t>
          </a:r>
        </a:p>
      </dgm:t>
    </dgm:pt>
    <dgm:pt modelId="{07F70632-67A0-4832-9A6E-A78461C23B7B}" type="parTrans" cxnId="{D278CADB-F842-4D79-B4E4-0943EB0F9AC4}">
      <dgm:prSet/>
      <dgm:spPr/>
      <dgm:t>
        <a:bodyPr/>
        <a:lstStyle/>
        <a:p>
          <a:endParaRPr lang="en-IE"/>
        </a:p>
      </dgm:t>
    </dgm:pt>
    <dgm:pt modelId="{4C08C356-C067-4B7E-9EEE-83F3E459A784}" type="sibTrans" cxnId="{D278CADB-F842-4D79-B4E4-0943EB0F9AC4}">
      <dgm:prSet/>
      <dgm:spPr/>
      <dgm:t>
        <a:bodyPr/>
        <a:lstStyle/>
        <a:p>
          <a:endParaRPr lang="en-IE"/>
        </a:p>
      </dgm:t>
    </dgm:pt>
    <dgm:pt modelId="{F3CE339D-8BE0-4405-BB91-7E5BD3BEB5A5}">
      <dgm:prSet phldrT="[Text]"/>
      <dgm:spPr>
        <a:solidFill>
          <a:schemeClr val="bg2">
            <a:lumMod val="60000"/>
            <a:lumOff val="40000"/>
          </a:schemeClr>
        </a:solidFill>
      </dgm:spPr>
      <dgm:t>
        <a:bodyPr/>
        <a:lstStyle/>
        <a:p>
          <a:r>
            <a:rPr lang="en-IE">
              <a:solidFill>
                <a:schemeClr val="bg1"/>
              </a:solidFill>
            </a:rPr>
            <a:t>Real Time</a:t>
          </a:r>
        </a:p>
      </dgm:t>
    </dgm:pt>
    <dgm:pt modelId="{D16ED122-3057-4402-8174-ABECA607158C}" type="parTrans" cxnId="{ACABEFD7-7DDB-4DB6-ADC6-91395B659B91}">
      <dgm:prSet/>
      <dgm:spPr/>
      <dgm:t>
        <a:bodyPr/>
        <a:lstStyle/>
        <a:p>
          <a:endParaRPr lang="en-IE"/>
        </a:p>
      </dgm:t>
    </dgm:pt>
    <dgm:pt modelId="{C4D2A45D-7DF2-4275-992B-73C2C80C81AD}" type="sibTrans" cxnId="{ACABEFD7-7DDB-4DB6-ADC6-91395B659B91}">
      <dgm:prSet/>
      <dgm:spPr/>
      <dgm:t>
        <a:bodyPr/>
        <a:lstStyle/>
        <a:p>
          <a:endParaRPr lang="en-IE"/>
        </a:p>
      </dgm:t>
    </dgm:pt>
    <dgm:pt modelId="{73E9AD9A-8FDE-4B5B-A922-385269A32968}">
      <dgm:prSet phldrT="[Text]"/>
      <dgm:spPr/>
      <dgm:t>
        <a:bodyPr/>
        <a:lstStyle/>
        <a:p>
          <a:r>
            <a:rPr lang="en-AU">
              <a:solidFill>
                <a:srgbClr val="FF0000"/>
              </a:solidFill>
            </a:rPr>
            <a:t>Blackstart and Restoration</a:t>
          </a:r>
        </a:p>
        <a:p>
          <a:r>
            <a:rPr lang="en-AU">
              <a:solidFill>
                <a:sysClr val="windowText" lastClr="000000"/>
              </a:solidFill>
            </a:rPr>
            <a:t>Monitor EMS and MMS Status</a:t>
          </a:r>
        </a:p>
        <a:p>
          <a:r>
            <a:rPr lang="en-AU">
              <a:solidFill>
                <a:sysClr val="windowText" lastClr="000000"/>
              </a:solidFill>
            </a:rPr>
            <a:t>Monitor Cyber Activity and Threats</a:t>
          </a:r>
        </a:p>
        <a:p>
          <a:r>
            <a:rPr lang="en-AU">
              <a:solidFill>
                <a:srgbClr val="FF0000"/>
              </a:solidFill>
            </a:rPr>
            <a:t>Protection Alarm Mitigation/Dispatch</a:t>
          </a:r>
        </a:p>
        <a:p>
          <a:r>
            <a:rPr lang="en-AU">
              <a:solidFill>
                <a:srgbClr val="FF0000"/>
              </a:solidFill>
            </a:rPr>
            <a:t>Asset Condition Alarm Mitigation/Dispatch</a:t>
          </a:r>
        </a:p>
        <a:p>
          <a:r>
            <a:rPr lang="en-AU">
              <a:solidFill>
                <a:srgbClr val="FFC000"/>
              </a:solidFill>
            </a:rPr>
            <a:t>Restore Unplanned Outages</a:t>
          </a:r>
        </a:p>
      </dgm:t>
    </dgm:pt>
    <dgm:pt modelId="{22F0473D-CA69-4096-B12C-B2F478D69235}" type="parTrans" cxnId="{689EBE34-A60C-4921-8DC8-2FAC910B3791}">
      <dgm:prSet/>
      <dgm:spPr/>
      <dgm:t>
        <a:bodyPr/>
        <a:lstStyle/>
        <a:p>
          <a:endParaRPr lang="en-IE"/>
        </a:p>
      </dgm:t>
    </dgm:pt>
    <dgm:pt modelId="{ED7E8DFD-858B-4DE2-8BCB-08A1675B8D41}" type="sibTrans" cxnId="{689EBE34-A60C-4921-8DC8-2FAC910B3791}">
      <dgm:prSet/>
      <dgm:spPr/>
      <dgm:t>
        <a:bodyPr/>
        <a:lstStyle/>
        <a:p>
          <a:endParaRPr lang="en-IE"/>
        </a:p>
      </dgm:t>
    </dgm:pt>
    <dgm:pt modelId="{E6B73D48-48A4-4597-8FCD-366D0E737439}">
      <dgm:prSet phldrT="[Text]"/>
      <dgm:spPr>
        <a:solidFill>
          <a:schemeClr val="bg2">
            <a:lumMod val="75000"/>
          </a:schemeClr>
        </a:solidFill>
      </dgm:spPr>
      <dgm:t>
        <a:bodyPr/>
        <a:lstStyle/>
        <a:p>
          <a:r>
            <a:rPr lang="en-IE"/>
            <a:t>Real Time and Ex Post</a:t>
          </a:r>
        </a:p>
      </dgm:t>
    </dgm:pt>
    <dgm:pt modelId="{008C755E-ACAE-4B8A-8E4E-71DC2CADD769}" type="parTrans" cxnId="{A841E64E-5A04-4DA0-9340-703413FEF81C}">
      <dgm:prSet/>
      <dgm:spPr/>
      <dgm:t>
        <a:bodyPr/>
        <a:lstStyle/>
        <a:p>
          <a:endParaRPr lang="en-IE"/>
        </a:p>
      </dgm:t>
    </dgm:pt>
    <dgm:pt modelId="{1286C84E-BC8C-4DF8-AA6B-46BB8EE62E75}" type="sibTrans" cxnId="{A841E64E-5A04-4DA0-9340-703413FEF81C}">
      <dgm:prSet/>
      <dgm:spPr/>
      <dgm:t>
        <a:bodyPr/>
        <a:lstStyle/>
        <a:p>
          <a:endParaRPr lang="en-IE"/>
        </a:p>
      </dgm:t>
    </dgm:pt>
    <dgm:pt modelId="{6F98B875-FCBB-477B-BF01-8E6D134A3C26}">
      <dgm:prSet phldrT="[Text]"/>
      <dgm:spPr/>
      <dgm:t>
        <a:bodyPr/>
        <a:lstStyle/>
        <a:p>
          <a:r>
            <a:rPr lang="en-AU">
              <a:solidFill>
                <a:srgbClr val="FF0000"/>
              </a:solidFill>
            </a:rPr>
            <a:t>Testing and Commissioning Market Participants</a:t>
          </a:r>
          <a:endParaRPr lang="en-IE">
            <a:solidFill>
              <a:srgbClr val="FF0000"/>
            </a:solidFill>
          </a:endParaRPr>
        </a:p>
      </dgm:t>
    </dgm:pt>
    <dgm:pt modelId="{CDC886D2-3DA4-4240-848D-6BCA98736080}" type="parTrans" cxnId="{69C8CD92-26C7-407E-822A-789143AF3C18}">
      <dgm:prSet/>
      <dgm:spPr/>
      <dgm:t>
        <a:bodyPr/>
        <a:lstStyle/>
        <a:p>
          <a:endParaRPr lang="en-IE"/>
        </a:p>
      </dgm:t>
    </dgm:pt>
    <dgm:pt modelId="{EE220DA1-BB27-43DF-B805-D84D6780A88A}" type="sibTrans" cxnId="{69C8CD92-26C7-407E-822A-789143AF3C18}">
      <dgm:prSet/>
      <dgm:spPr/>
      <dgm:t>
        <a:bodyPr/>
        <a:lstStyle/>
        <a:p>
          <a:endParaRPr lang="en-IE"/>
        </a:p>
      </dgm:t>
    </dgm:pt>
    <dgm:pt modelId="{0FF02AF7-F82C-4DE5-B879-5FC20A3B9771}">
      <dgm:prSet phldrT="[Text]"/>
      <dgm:spPr>
        <a:solidFill>
          <a:schemeClr val="bg2">
            <a:lumMod val="40000"/>
            <a:lumOff val="60000"/>
          </a:schemeClr>
        </a:solidFill>
      </dgm:spPr>
      <dgm:t>
        <a:bodyPr/>
        <a:lstStyle/>
        <a:p>
          <a:r>
            <a:rPr lang="en-IE">
              <a:solidFill>
                <a:schemeClr val="bg1"/>
              </a:solidFill>
            </a:rPr>
            <a:t>Ops Planning and Real - Time</a:t>
          </a:r>
        </a:p>
      </dgm:t>
    </dgm:pt>
    <dgm:pt modelId="{A66D7786-B97E-4FBB-B6CD-003FBE0EE841}" type="parTrans" cxnId="{65FA581D-2BA1-4DDF-92B0-062F69205F63}">
      <dgm:prSet/>
      <dgm:spPr/>
      <dgm:t>
        <a:bodyPr/>
        <a:lstStyle/>
        <a:p>
          <a:endParaRPr lang="en-IE"/>
        </a:p>
      </dgm:t>
    </dgm:pt>
    <dgm:pt modelId="{A8F08367-DF0C-476E-9663-A1523B5E6EC4}" type="sibTrans" cxnId="{65FA581D-2BA1-4DDF-92B0-062F69205F63}">
      <dgm:prSet/>
      <dgm:spPr/>
      <dgm:t>
        <a:bodyPr/>
        <a:lstStyle/>
        <a:p>
          <a:endParaRPr lang="en-IE"/>
        </a:p>
      </dgm:t>
    </dgm:pt>
    <dgm:pt modelId="{40299B13-63F8-4170-92B8-195908578FFA}">
      <dgm:prSet phldrT="[Text]"/>
      <dgm:spPr>
        <a:solidFill>
          <a:schemeClr val="bg2">
            <a:lumMod val="50000"/>
          </a:schemeClr>
        </a:solidFill>
      </dgm:spPr>
      <dgm:t>
        <a:bodyPr/>
        <a:lstStyle/>
        <a:p>
          <a:r>
            <a:rPr lang="en-IE"/>
            <a:t>Ex Post</a:t>
          </a:r>
        </a:p>
      </dgm:t>
    </dgm:pt>
    <dgm:pt modelId="{D00813AF-E4A3-42D1-B8A6-5770E5EC2845}" type="parTrans" cxnId="{988AC6C3-410A-4D17-B8BC-09AD7D1F357E}">
      <dgm:prSet/>
      <dgm:spPr/>
      <dgm:t>
        <a:bodyPr/>
        <a:lstStyle/>
        <a:p>
          <a:endParaRPr lang="en-IE"/>
        </a:p>
      </dgm:t>
    </dgm:pt>
    <dgm:pt modelId="{D180D8DC-63FB-4D1F-9F63-F0E116ECA8D3}" type="sibTrans" cxnId="{988AC6C3-410A-4D17-B8BC-09AD7D1F357E}">
      <dgm:prSet/>
      <dgm:spPr/>
      <dgm:t>
        <a:bodyPr/>
        <a:lstStyle/>
        <a:p>
          <a:endParaRPr lang="en-IE"/>
        </a:p>
      </dgm:t>
    </dgm:pt>
    <dgm:pt modelId="{E8A77DCA-664E-4080-B584-12FC7D47C1D5}">
      <dgm:prSet phldrT="[Text]"/>
      <dgm:spPr/>
      <dgm:t>
        <a:bodyPr/>
        <a:lstStyle/>
        <a:p>
          <a:r>
            <a:rPr lang="en-AU">
              <a:solidFill>
                <a:sysClr val="windowText" lastClr="000000"/>
              </a:solidFill>
            </a:rPr>
            <a:t>Schedule Market Participants</a:t>
          </a:r>
          <a:endParaRPr lang="en-IE">
            <a:solidFill>
              <a:sysClr val="windowText" lastClr="000000"/>
            </a:solidFill>
          </a:endParaRPr>
        </a:p>
      </dgm:t>
    </dgm:pt>
    <dgm:pt modelId="{0F8FCDA0-B3AF-40FE-A3D9-4C2C105CFF56}" type="parTrans" cxnId="{2E14CB8E-7D56-4FBA-9EA0-1D9561BBCC38}">
      <dgm:prSet/>
      <dgm:spPr/>
      <dgm:t>
        <a:bodyPr/>
        <a:lstStyle/>
        <a:p>
          <a:endParaRPr lang="en-IE"/>
        </a:p>
      </dgm:t>
    </dgm:pt>
    <dgm:pt modelId="{4344BDA3-1D24-4392-8A21-5A7C714AD224}" type="sibTrans" cxnId="{2E14CB8E-7D56-4FBA-9EA0-1D9561BBCC38}">
      <dgm:prSet/>
      <dgm:spPr/>
      <dgm:t>
        <a:bodyPr/>
        <a:lstStyle/>
        <a:p>
          <a:endParaRPr lang="en-IE"/>
        </a:p>
      </dgm:t>
    </dgm:pt>
    <dgm:pt modelId="{78C4E0C6-4D8F-4BC8-8946-49CC09C533A8}">
      <dgm:prSet phldrT="[Text]"/>
      <dgm:spPr/>
      <dgm:t>
        <a:bodyPr/>
        <a:lstStyle/>
        <a:p>
          <a:r>
            <a:rPr lang="en-AU">
              <a:solidFill>
                <a:sysClr val="windowText" lastClr="000000"/>
              </a:solidFill>
            </a:rPr>
            <a:t>Forecast Demand</a:t>
          </a:r>
          <a:endParaRPr lang="en-IE">
            <a:solidFill>
              <a:sysClr val="windowText" lastClr="000000"/>
            </a:solidFill>
          </a:endParaRPr>
        </a:p>
      </dgm:t>
    </dgm:pt>
    <dgm:pt modelId="{FCD57003-DA12-44DD-AAFD-7FF27CBE4E8B}" type="parTrans" cxnId="{D00A9FE4-2986-476F-B936-A89BABA3A2AC}">
      <dgm:prSet/>
      <dgm:spPr/>
      <dgm:t>
        <a:bodyPr/>
        <a:lstStyle/>
        <a:p>
          <a:endParaRPr lang="en-IE"/>
        </a:p>
      </dgm:t>
    </dgm:pt>
    <dgm:pt modelId="{49EE5818-1BC5-47A3-A45B-84DF8E98B584}" type="sibTrans" cxnId="{D00A9FE4-2986-476F-B936-A89BABA3A2AC}">
      <dgm:prSet/>
      <dgm:spPr/>
      <dgm:t>
        <a:bodyPr/>
        <a:lstStyle/>
        <a:p>
          <a:endParaRPr lang="en-IE"/>
        </a:p>
      </dgm:t>
    </dgm:pt>
    <dgm:pt modelId="{A6953019-2073-4B62-8AAD-285F82DC4F4A}">
      <dgm:prSet phldrT="[Text]"/>
      <dgm:spPr/>
      <dgm:t>
        <a:bodyPr/>
        <a:lstStyle/>
        <a:p>
          <a:r>
            <a:rPr lang="en-AU">
              <a:solidFill>
                <a:sysClr val="windowText" lastClr="000000"/>
              </a:solidFill>
            </a:rPr>
            <a:t>Forecast Renewable Energy</a:t>
          </a:r>
          <a:endParaRPr lang="en-IE">
            <a:solidFill>
              <a:sysClr val="windowText" lastClr="000000"/>
            </a:solidFill>
          </a:endParaRPr>
        </a:p>
      </dgm:t>
    </dgm:pt>
    <dgm:pt modelId="{CD85DC06-BBF1-4A10-8455-F7C7CBBEB2F2}" type="parTrans" cxnId="{826BF627-9E66-4DE9-8ECF-C8E1A5C803FF}">
      <dgm:prSet/>
      <dgm:spPr/>
      <dgm:t>
        <a:bodyPr/>
        <a:lstStyle/>
        <a:p>
          <a:endParaRPr lang="en-IE"/>
        </a:p>
      </dgm:t>
    </dgm:pt>
    <dgm:pt modelId="{F6EC395C-247E-4992-9A8C-D88844C164D7}" type="sibTrans" cxnId="{826BF627-9E66-4DE9-8ECF-C8E1A5C803FF}">
      <dgm:prSet/>
      <dgm:spPr/>
      <dgm:t>
        <a:bodyPr/>
        <a:lstStyle/>
        <a:p>
          <a:endParaRPr lang="en-IE"/>
        </a:p>
      </dgm:t>
    </dgm:pt>
    <dgm:pt modelId="{3BB99CA2-2096-4F96-9F1F-28ED788C13EE}">
      <dgm:prSet phldrT="[Text]"/>
      <dgm:spPr/>
      <dgm:t>
        <a:bodyPr/>
        <a:lstStyle/>
        <a:p>
          <a:r>
            <a:rPr lang="en-AU">
              <a:solidFill>
                <a:srgbClr val="FF0000"/>
              </a:solidFill>
            </a:rPr>
            <a:t>Log Incidents</a:t>
          </a:r>
          <a:endParaRPr lang="en-IE">
            <a:solidFill>
              <a:srgbClr val="FF0000"/>
            </a:solidFill>
          </a:endParaRPr>
        </a:p>
      </dgm:t>
    </dgm:pt>
    <dgm:pt modelId="{A090B2A6-DB79-4BB9-BD4C-62872194AB76}" type="parTrans" cxnId="{D0BCC346-3ECB-4536-973D-0ACAEA72B168}">
      <dgm:prSet/>
      <dgm:spPr/>
      <dgm:t>
        <a:bodyPr/>
        <a:lstStyle/>
        <a:p>
          <a:endParaRPr lang="en-IE"/>
        </a:p>
      </dgm:t>
    </dgm:pt>
    <dgm:pt modelId="{F60D1533-8903-4414-ADB5-BE20E47C701A}" type="sibTrans" cxnId="{D0BCC346-3ECB-4536-973D-0ACAEA72B168}">
      <dgm:prSet/>
      <dgm:spPr/>
      <dgm:t>
        <a:bodyPr/>
        <a:lstStyle/>
        <a:p>
          <a:endParaRPr lang="en-IE"/>
        </a:p>
      </dgm:t>
    </dgm:pt>
    <dgm:pt modelId="{0A2ADECE-47A1-4816-91D3-E96FF6E511D2}">
      <dgm:prSet phldrT="[Text]"/>
      <dgm:spPr/>
      <dgm:t>
        <a:bodyPr/>
        <a:lstStyle/>
        <a:p>
          <a:r>
            <a:rPr lang="en-AU">
              <a:solidFill>
                <a:sysClr val="windowText" lastClr="000000"/>
              </a:solidFill>
            </a:rPr>
            <a:t>Monitor Power Quality</a:t>
          </a:r>
          <a:endParaRPr lang="en-IE">
            <a:solidFill>
              <a:sysClr val="windowText" lastClr="000000"/>
            </a:solidFill>
          </a:endParaRPr>
        </a:p>
      </dgm:t>
    </dgm:pt>
    <dgm:pt modelId="{05BB9388-7C39-4C7C-A6B5-C447E3D85993}" type="parTrans" cxnId="{BF854B89-1BDA-4415-B7FD-E57BFE83D196}">
      <dgm:prSet/>
      <dgm:spPr/>
      <dgm:t>
        <a:bodyPr/>
        <a:lstStyle/>
        <a:p>
          <a:endParaRPr lang="en-IE"/>
        </a:p>
      </dgm:t>
    </dgm:pt>
    <dgm:pt modelId="{701037F9-62EA-4133-99DB-921EF7C961E7}" type="sibTrans" cxnId="{BF854B89-1BDA-4415-B7FD-E57BFE83D196}">
      <dgm:prSet/>
      <dgm:spPr/>
      <dgm:t>
        <a:bodyPr/>
        <a:lstStyle/>
        <a:p>
          <a:endParaRPr lang="en-IE"/>
        </a:p>
      </dgm:t>
    </dgm:pt>
    <dgm:pt modelId="{66F487AB-0D43-4B72-A932-D27F229188B0}" type="pres">
      <dgm:prSet presAssocID="{DF08CCD1-1123-4529-B830-9901D0D46EF1}" presName="Name0" presStyleCnt="0">
        <dgm:presLayoutVars>
          <dgm:chMax val="5"/>
          <dgm:chPref val="5"/>
          <dgm:dir/>
          <dgm:animLvl val="lvl"/>
        </dgm:presLayoutVars>
      </dgm:prSet>
      <dgm:spPr/>
    </dgm:pt>
    <dgm:pt modelId="{F623C7B6-0F78-4839-A1D8-079666103759}" type="pres">
      <dgm:prSet presAssocID="{B65E8B3D-1ECE-4605-B6A4-E401448C3B6F}" presName="parentText1" presStyleLbl="node1" presStyleIdx="0" presStyleCnt="5">
        <dgm:presLayoutVars>
          <dgm:chMax/>
          <dgm:chPref val="3"/>
          <dgm:bulletEnabled val="1"/>
        </dgm:presLayoutVars>
      </dgm:prSet>
      <dgm:spPr/>
    </dgm:pt>
    <dgm:pt modelId="{1C5D9B31-2364-4EA5-9B73-154A4EBF23E5}" type="pres">
      <dgm:prSet presAssocID="{B65E8B3D-1ECE-4605-B6A4-E401448C3B6F}" presName="childText1" presStyleLbl="solidAlignAcc1" presStyleIdx="0" presStyleCnt="5">
        <dgm:presLayoutVars>
          <dgm:chMax val="0"/>
          <dgm:chPref val="0"/>
          <dgm:bulletEnabled val="1"/>
        </dgm:presLayoutVars>
      </dgm:prSet>
      <dgm:spPr/>
    </dgm:pt>
    <dgm:pt modelId="{0C544FE0-402B-47BB-906C-DD33BC8C1F08}" type="pres">
      <dgm:prSet presAssocID="{0FF02AF7-F82C-4DE5-B879-5FC20A3B9771}" presName="parentText2" presStyleLbl="node1" presStyleIdx="1" presStyleCnt="5">
        <dgm:presLayoutVars>
          <dgm:chMax/>
          <dgm:chPref val="3"/>
          <dgm:bulletEnabled val="1"/>
        </dgm:presLayoutVars>
      </dgm:prSet>
      <dgm:spPr/>
    </dgm:pt>
    <dgm:pt modelId="{A5195146-754C-4532-A9D1-6516A4DFD690}" type="pres">
      <dgm:prSet presAssocID="{0FF02AF7-F82C-4DE5-B879-5FC20A3B9771}" presName="childText2" presStyleLbl="solidAlignAcc1" presStyleIdx="1" presStyleCnt="5">
        <dgm:presLayoutVars>
          <dgm:chMax val="0"/>
          <dgm:chPref val="0"/>
          <dgm:bulletEnabled val="1"/>
        </dgm:presLayoutVars>
      </dgm:prSet>
      <dgm:spPr/>
    </dgm:pt>
    <dgm:pt modelId="{A019D9DF-ABE0-4B2D-86C6-FB2F15A80A07}" type="pres">
      <dgm:prSet presAssocID="{F3CE339D-8BE0-4405-BB91-7E5BD3BEB5A5}" presName="parentText3" presStyleLbl="node1" presStyleIdx="2" presStyleCnt="5">
        <dgm:presLayoutVars>
          <dgm:chMax/>
          <dgm:chPref val="3"/>
          <dgm:bulletEnabled val="1"/>
        </dgm:presLayoutVars>
      </dgm:prSet>
      <dgm:spPr/>
    </dgm:pt>
    <dgm:pt modelId="{5432EA7B-6DC5-460C-813F-9C2567F78299}" type="pres">
      <dgm:prSet presAssocID="{F3CE339D-8BE0-4405-BB91-7E5BD3BEB5A5}" presName="childText3" presStyleLbl="solidAlignAcc1" presStyleIdx="2" presStyleCnt="5">
        <dgm:presLayoutVars>
          <dgm:chMax val="0"/>
          <dgm:chPref val="0"/>
          <dgm:bulletEnabled val="1"/>
        </dgm:presLayoutVars>
      </dgm:prSet>
      <dgm:spPr/>
    </dgm:pt>
    <dgm:pt modelId="{CF1C730C-9FCF-4705-9FD4-4505A267E1F6}" type="pres">
      <dgm:prSet presAssocID="{E6B73D48-48A4-4597-8FCD-366D0E737439}" presName="parentText4" presStyleLbl="node1" presStyleIdx="3" presStyleCnt="5">
        <dgm:presLayoutVars>
          <dgm:chMax/>
          <dgm:chPref val="3"/>
          <dgm:bulletEnabled val="1"/>
        </dgm:presLayoutVars>
      </dgm:prSet>
      <dgm:spPr/>
    </dgm:pt>
    <dgm:pt modelId="{BDE1AC6A-E46E-4C6C-A785-7B867D637071}" type="pres">
      <dgm:prSet presAssocID="{E6B73D48-48A4-4597-8FCD-366D0E737439}" presName="childText4" presStyleLbl="solidAlignAcc1" presStyleIdx="3" presStyleCnt="5">
        <dgm:presLayoutVars>
          <dgm:chMax val="0"/>
          <dgm:chPref val="0"/>
          <dgm:bulletEnabled val="1"/>
        </dgm:presLayoutVars>
      </dgm:prSet>
      <dgm:spPr/>
    </dgm:pt>
    <dgm:pt modelId="{FF13EBBD-080D-4CE1-AD2B-ED48103CCD79}" type="pres">
      <dgm:prSet presAssocID="{40299B13-63F8-4170-92B8-195908578FFA}" presName="parentText5" presStyleLbl="node1" presStyleIdx="4" presStyleCnt="5">
        <dgm:presLayoutVars>
          <dgm:chMax/>
          <dgm:chPref val="3"/>
          <dgm:bulletEnabled val="1"/>
        </dgm:presLayoutVars>
      </dgm:prSet>
      <dgm:spPr/>
    </dgm:pt>
    <dgm:pt modelId="{E610A818-B6DC-4D57-9880-04BE3EF5651D}" type="pres">
      <dgm:prSet presAssocID="{40299B13-63F8-4170-92B8-195908578FFA}" presName="childText5" presStyleLbl="solidAlignAcc1" presStyleIdx="4" presStyleCnt="5">
        <dgm:presLayoutVars>
          <dgm:chMax val="0"/>
          <dgm:chPref val="0"/>
          <dgm:bulletEnabled val="1"/>
        </dgm:presLayoutVars>
      </dgm:prSet>
      <dgm:spPr/>
    </dgm:pt>
  </dgm:ptLst>
  <dgm:cxnLst>
    <dgm:cxn modelId="{4F708019-BA33-4A98-A40E-54386797A9B2}" type="presOf" srcId="{78C4E0C6-4D8F-4BC8-8946-49CC09C533A8}" destId="{1C5D9B31-2364-4EA5-9B73-154A4EBF23E5}" srcOrd="0" destOrd="1" presId="urn:microsoft.com/office/officeart/2009/3/layout/IncreasingArrowsProcess"/>
    <dgm:cxn modelId="{5437111B-715B-46C3-B342-79C8D6319B60}" type="presOf" srcId="{73E9AD9A-8FDE-4B5B-A922-385269A32968}" destId="{5432EA7B-6DC5-460C-813F-9C2567F78299}" srcOrd="0" destOrd="0" presId="urn:microsoft.com/office/officeart/2009/3/layout/IncreasingArrowsProcess"/>
    <dgm:cxn modelId="{65FA581D-2BA1-4DDF-92B0-062F69205F63}" srcId="{DF08CCD1-1123-4529-B830-9901D0D46EF1}" destId="{0FF02AF7-F82C-4DE5-B879-5FC20A3B9771}" srcOrd="1" destOrd="0" parTransId="{A66D7786-B97E-4FBB-B6CD-003FBE0EE841}" sibTransId="{A8F08367-DF0C-476E-9663-A1523B5E6EC4}"/>
    <dgm:cxn modelId="{B4CAAB23-8F1A-4CD8-A619-8A0F034E5103}" type="presOf" srcId="{40299B13-63F8-4170-92B8-195908578FFA}" destId="{FF13EBBD-080D-4CE1-AD2B-ED48103CCD79}" srcOrd="0" destOrd="0" presId="urn:microsoft.com/office/officeart/2009/3/layout/IncreasingArrowsProcess"/>
    <dgm:cxn modelId="{826BF627-9E66-4DE9-8ECF-C8E1A5C803FF}" srcId="{B65E8B3D-1ECE-4605-B6A4-E401448C3B6F}" destId="{A6953019-2073-4B62-8AAD-285F82DC4F4A}" srcOrd="2" destOrd="0" parTransId="{CD85DC06-BBF1-4A10-8455-F7C7CBBEB2F2}" sibTransId="{F6EC395C-247E-4992-9A8C-D88844C164D7}"/>
    <dgm:cxn modelId="{689EBE34-A60C-4921-8DC8-2FAC910B3791}" srcId="{F3CE339D-8BE0-4405-BB91-7E5BD3BEB5A5}" destId="{73E9AD9A-8FDE-4B5B-A922-385269A32968}" srcOrd="0" destOrd="0" parTransId="{22F0473D-CA69-4096-B12C-B2F478D69235}" sibTransId="{ED7E8DFD-858B-4DE2-8BCB-08A1675B8D41}"/>
    <dgm:cxn modelId="{A53B9946-C842-44A8-B70E-864C637040C3}" type="presOf" srcId="{A6953019-2073-4B62-8AAD-285F82DC4F4A}" destId="{1C5D9B31-2364-4EA5-9B73-154A4EBF23E5}" srcOrd="0" destOrd="2" presId="urn:microsoft.com/office/officeart/2009/3/layout/IncreasingArrowsProcess"/>
    <dgm:cxn modelId="{D0BCC346-3ECB-4536-973D-0ACAEA72B168}" srcId="{40299B13-63F8-4170-92B8-195908578FFA}" destId="{3BB99CA2-2096-4F96-9F1F-28ED788C13EE}" srcOrd="0" destOrd="0" parTransId="{A090B2A6-DB79-4BB9-BD4C-62872194AB76}" sibTransId="{F60D1533-8903-4414-ADB5-BE20E47C701A}"/>
    <dgm:cxn modelId="{3A21AF4B-0B4A-4A42-B111-E5485DBD35C0}" type="presOf" srcId="{DF08CCD1-1123-4529-B830-9901D0D46EF1}" destId="{66F487AB-0D43-4B72-A932-D27F229188B0}" srcOrd="0" destOrd="0" presId="urn:microsoft.com/office/officeart/2009/3/layout/IncreasingArrowsProcess"/>
    <dgm:cxn modelId="{A841E64E-5A04-4DA0-9340-703413FEF81C}" srcId="{DF08CCD1-1123-4529-B830-9901D0D46EF1}" destId="{E6B73D48-48A4-4597-8FCD-366D0E737439}" srcOrd="3" destOrd="0" parTransId="{008C755E-ACAE-4B8A-8E4E-71DC2CADD769}" sibTransId="{1286C84E-BC8C-4DF8-AA6B-46BB8EE62E75}"/>
    <dgm:cxn modelId="{5D729658-BB6F-462A-B669-8A0C2758EE8F}" type="presOf" srcId="{0FF02AF7-F82C-4DE5-B879-5FC20A3B9771}" destId="{0C544FE0-402B-47BB-906C-DD33BC8C1F08}" srcOrd="0" destOrd="0" presId="urn:microsoft.com/office/officeart/2009/3/layout/IncreasingArrowsProcess"/>
    <dgm:cxn modelId="{665C6259-A7D8-4575-8083-FCDC0541F9AD}" type="presOf" srcId="{F3CE339D-8BE0-4405-BB91-7E5BD3BEB5A5}" destId="{A019D9DF-ABE0-4B2D-86C6-FB2F15A80A07}" srcOrd="0" destOrd="0" presId="urn:microsoft.com/office/officeart/2009/3/layout/IncreasingArrowsProcess"/>
    <dgm:cxn modelId="{1A20F459-2B85-4423-B346-25263BCF9D56}" type="presOf" srcId="{0A2ADECE-47A1-4816-91D3-E96FF6E511D2}" destId="{BDE1AC6A-E46E-4C6C-A785-7B867D637071}" srcOrd="0" destOrd="1" presId="urn:microsoft.com/office/officeart/2009/3/layout/IncreasingArrowsProcess"/>
    <dgm:cxn modelId="{803C9981-B845-4736-99F2-8A2A30A89E5C}" type="presOf" srcId="{E6B73D48-48A4-4597-8FCD-366D0E737439}" destId="{CF1C730C-9FCF-4705-9FD4-4505A267E1F6}" srcOrd="0" destOrd="0" presId="urn:microsoft.com/office/officeart/2009/3/layout/IncreasingArrowsProcess"/>
    <dgm:cxn modelId="{BF854B89-1BDA-4415-B7FD-E57BFE83D196}" srcId="{E6B73D48-48A4-4597-8FCD-366D0E737439}" destId="{0A2ADECE-47A1-4816-91D3-E96FF6E511D2}" srcOrd="1" destOrd="0" parTransId="{05BB9388-7C39-4C7C-A6B5-C447E3D85993}" sibTransId="{701037F9-62EA-4133-99DB-921EF7C961E7}"/>
    <dgm:cxn modelId="{2E14CB8E-7D56-4FBA-9EA0-1D9561BBCC38}" srcId="{B65E8B3D-1ECE-4605-B6A4-E401448C3B6F}" destId="{E8A77DCA-664E-4080-B584-12FC7D47C1D5}" srcOrd="0" destOrd="0" parTransId="{0F8FCDA0-B3AF-40FE-A3D9-4C2C105CFF56}" sibTransId="{4344BDA3-1D24-4392-8A21-5A7C714AD224}"/>
    <dgm:cxn modelId="{69C8CD92-26C7-407E-822A-789143AF3C18}" srcId="{E6B73D48-48A4-4597-8FCD-366D0E737439}" destId="{6F98B875-FCBB-477B-BF01-8E6D134A3C26}" srcOrd="0" destOrd="0" parTransId="{CDC886D2-3DA4-4240-848D-6BCA98736080}" sibTransId="{EE220DA1-BB27-43DF-B805-D84D6780A88A}"/>
    <dgm:cxn modelId="{249ACD9B-BA92-4AAF-8A0A-ED86715081C6}" type="presOf" srcId="{B65E8B3D-1ECE-4605-B6A4-E401448C3B6F}" destId="{F623C7B6-0F78-4839-A1D8-079666103759}" srcOrd="0" destOrd="0" presId="urn:microsoft.com/office/officeart/2009/3/layout/IncreasingArrowsProcess"/>
    <dgm:cxn modelId="{0166F4AD-096F-476A-9254-0EF27FA1A431}" type="presOf" srcId="{3BB99CA2-2096-4F96-9F1F-28ED788C13EE}" destId="{E610A818-B6DC-4D57-9880-04BE3EF5651D}" srcOrd="0" destOrd="0" presId="urn:microsoft.com/office/officeart/2009/3/layout/IncreasingArrowsProcess"/>
    <dgm:cxn modelId="{988AC6C3-410A-4D17-B8BC-09AD7D1F357E}" srcId="{DF08CCD1-1123-4529-B830-9901D0D46EF1}" destId="{40299B13-63F8-4170-92B8-195908578FFA}" srcOrd="4" destOrd="0" parTransId="{D00813AF-E4A3-42D1-B8A6-5770E5EC2845}" sibTransId="{D180D8DC-63FB-4D1F-9F63-F0E116ECA8D3}"/>
    <dgm:cxn modelId="{BCD1EBC8-9708-4842-8C19-EEC80A873B77}" srcId="{DF08CCD1-1123-4529-B830-9901D0D46EF1}" destId="{B65E8B3D-1ECE-4605-B6A4-E401448C3B6F}" srcOrd="0" destOrd="0" parTransId="{74AFBEBB-7EBE-42A6-BA56-214485118EAE}" sibTransId="{EB7355F6-33D8-4884-B0E7-79E67F5B5E71}"/>
    <dgm:cxn modelId="{ACABEFD7-7DDB-4DB6-ADC6-91395B659B91}" srcId="{DF08CCD1-1123-4529-B830-9901D0D46EF1}" destId="{F3CE339D-8BE0-4405-BB91-7E5BD3BEB5A5}" srcOrd="2" destOrd="0" parTransId="{D16ED122-3057-4402-8174-ABECA607158C}" sibTransId="{C4D2A45D-7DF2-4275-992B-73C2C80C81AD}"/>
    <dgm:cxn modelId="{2F5031D8-6AB9-4DAE-B753-AE18C1E48FCD}" type="presOf" srcId="{6F98B875-FCBB-477B-BF01-8E6D134A3C26}" destId="{BDE1AC6A-E46E-4C6C-A785-7B867D637071}" srcOrd="0" destOrd="0" presId="urn:microsoft.com/office/officeart/2009/3/layout/IncreasingArrowsProcess"/>
    <dgm:cxn modelId="{D278CADB-F842-4D79-B4E4-0943EB0F9AC4}" srcId="{0FF02AF7-F82C-4DE5-B879-5FC20A3B9771}" destId="{415B83A9-BB10-4572-8CF2-A6B6B0476299}" srcOrd="0" destOrd="0" parTransId="{07F70632-67A0-4832-9A6E-A78461C23B7B}" sibTransId="{4C08C356-C067-4B7E-9EEE-83F3E459A784}"/>
    <dgm:cxn modelId="{D00A9FE4-2986-476F-B936-A89BABA3A2AC}" srcId="{B65E8B3D-1ECE-4605-B6A4-E401448C3B6F}" destId="{78C4E0C6-4D8F-4BC8-8946-49CC09C533A8}" srcOrd="1" destOrd="0" parTransId="{FCD57003-DA12-44DD-AAFD-7FF27CBE4E8B}" sibTransId="{49EE5818-1BC5-47A3-A45B-84DF8E98B584}"/>
    <dgm:cxn modelId="{137E6DE9-012B-49E5-89C0-DEF85225F249}" type="presOf" srcId="{415B83A9-BB10-4572-8CF2-A6B6B0476299}" destId="{A5195146-754C-4532-A9D1-6516A4DFD690}" srcOrd="0" destOrd="0" presId="urn:microsoft.com/office/officeart/2009/3/layout/IncreasingArrowsProcess"/>
    <dgm:cxn modelId="{F54103F4-3D1E-4CE1-A4DF-92C4C0787452}" type="presOf" srcId="{E8A77DCA-664E-4080-B584-12FC7D47C1D5}" destId="{1C5D9B31-2364-4EA5-9B73-154A4EBF23E5}" srcOrd="0" destOrd="0" presId="urn:microsoft.com/office/officeart/2009/3/layout/IncreasingArrowsProcess"/>
    <dgm:cxn modelId="{30B5AB6D-77F4-47DD-9010-52B74C41387D}" type="presParOf" srcId="{66F487AB-0D43-4B72-A932-D27F229188B0}" destId="{F623C7B6-0F78-4839-A1D8-079666103759}" srcOrd="0" destOrd="0" presId="urn:microsoft.com/office/officeart/2009/3/layout/IncreasingArrowsProcess"/>
    <dgm:cxn modelId="{1401EC22-F7A9-4FD8-A6E5-90AD8DF4DBF3}" type="presParOf" srcId="{66F487AB-0D43-4B72-A932-D27F229188B0}" destId="{1C5D9B31-2364-4EA5-9B73-154A4EBF23E5}" srcOrd="1" destOrd="0" presId="urn:microsoft.com/office/officeart/2009/3/layout/IncreasingArrowsProcess"/>
    <dgm:cxn modelId="{9B7338FC-3540-4904-A65E-145439DFCE08}" type="presParOf" srcId="{66F487AB-0D43-4B72-A932-D27F229188B0}" destId="{0C544FE0-402B-47BB-906C-DD33BC8C1F08}" srcOrd="2" destOrd="0" presId="urn:microsoft.com/office/officeart/2009/3/layout/IncreasingArrowsProcess"/>
    <dgm:cxn modelId="{99BD3EC2-AE06-4231-AD4A-2547B09FE03B}" type="presParOf" srcId="{66F487AB-0D43-4B72-A932-D27F229188B0}" destId="{A5195146-754C-4532-A9D1-6516A4DFD690}" srcOrd="3" destOrd="0" presId="urn:microsoft.com/office/officeart/2009/3/layout/IncreasingArrowsProcess"/>
    <dgm:cxn modelId="{A63AB538-27A9-4744-ACAA-8E8CB8988737}" type="presParOf" srcId="{66F487AB-0D43-4B72-A932-D27F229188B0}" destId="{A019D9DF-ABE0-4B2D-86C6-FB2F15A80A07}" srcOrd="4" destOrd="0" presId="urn:microsoft.com/office/officeart/2009/3/layout/IncreasingArrowsProcess"/>
    <dgm:cxn modelId="{2C8ACA73-C574-46E4-98BD-ADEC7C00BCD7}" type="presParOf" srcId="{66F487AB-0D43-4B72-A932-D27F229188B0}" destId="{5432EA7B-6DC5-460C-813F-9C2567F78299}" srcOrd="5" destOrd="0" presId="urn:microsoft.com/office/officeart/2009/3/layout/IncreasingArrowsProcess"/>
    <dgm:cxn modelId="{E7CBC116-5360-4F5D-8060-AC4DD4A363C8}" type="presParOf" srcId="{66F487AB-0D43-4B72-A932-D27F229188B0}" destId="{CF1C730C-9FCF-4705-9FD4-4505A267E1F6}" srcOrd="6" destOrd="0" presId="urn:microsoft.com/office/officeart/2009/3/layout/IncreasingArrowsProcess"/>
    <dgm:cxn modelId="{EF1EFD7D-5D34-4FC2-B0B4-7785A559C883}" type="presParOf" srcId="{66F487AB-0D43-4B72-A932-D27F229188B0}" destId="{BDE1AC6A-E46E-4C6C-A785-7B867D637071}" srcOrd="7" destOrd="0" presId="urn:microsoft.com/office/officeart/2009/3/layout/IncreasingArrowsProcess"/>
    <dgm:cxn modelId="{63802D69-8CC2-4621-BA79-ADEF14E92BB5}" type="presParOf" srcId="{66F487AB-0D43-4B72-A932-D27F229188B0}" destId="{FF13EBBD-080D-4CE1-AD2B-ED48103CCD79}" srcOrd="8" destOrd="0" presId="urn:microsoft.com/office/officeart/2009/3/layout/IncreasingArrowsProcess"/>
    <dgm:cxn modelId="{27000349-97BB-448C-819D-94FB7B49CABF}" type="presParOf" srcId="{66F487AB-0D43-4B72-A932-D27F229188B0}" destId="{E610A818-B6DC-4D57-9880-04BE3EF5651D}" srcOrd="9" destOrd="0" presId="urn:microsoft.com/office/officeart/2009/3/layout/IncreasingArrowsProcess"/>
  </dgm:cxnLst>
  <dgm:bg/>
  <dgm:whole/>
  <dgm:extLst>
    <a:ext uri="http://schemas.microsoft.com/office/drawing/2008/diagram">
      <dsp:dataModelExt xmlns:dsp="http://schemas.microsoft.com/office/drawing/2008/diagram" relId="rId42"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213E8CE2-0F8A-472F-8C60-7F1155E7DE76}" type="doc">
      <dgm:prSet loTypeId="urn:microsoft.com/office/officeart/2008/layout/BendingPictureSemiTransparentText" loCatId="picture" qsTypeId="urn:microsoft.com/office/officeart/2005/8/quickstyle/simple1" qsCatId="simple" csTypeId="urn:microsoft.com/office/officeart/2005/8/colors/accent1_2" csCatId="accent1" phldr="1"/>
      <dgm:spPr/>
      <dgm:t>
        <a:bodyPr/>
        <a:lstStyle/>
        <a:p>
          <a:endParaRPr lang="en-IE"/>
        </a:p>
      </dgm:t>
    </dgm:pt>
    <dgm:pt modelId="{6C5783D3-FBCB-4F60-AC06-7627649AD940}">
      <dgm:prSet phldrT="[Text]"/>
      <dgm:spPr/>
      <dgm:t>
        <a:bodyPr/>
        <a:lstStyle/>
        <a:p>
          <a:r>
            <a:rPr lang="en-IE">
              <a:solidFill>
                <a:schemeClr val="accent5"/>
              </a:solidFill>
            </a:rPr>
            <a:t>CROF Vision</a:t>
          </a:r>
        </a:p>
      </dgm:t>
    </dgm:pt>
    <dgm:pt modelId="{3FB2905D-6E0E-400D-8C7C-DC2A58D8DBA5}" type="parTrans" cxnId="{25E4F0EB-3E32-4820-9B9B-7DDCA6204DB0}">
      <dgm:prSet/>
      <dgm:spPr/>
      <dgm:t>
        <a:bodyPr/>
        <a:lstStyle/>
        <a:p>
          <a:endParaRPr lang="en-IE"/>
        </a:p>
      </dgm:t>
    </dgm:pt>
    <dgm:pt modelId="{BBC1267C-135B-471C-A31E-5588D4DEB731}" type="sibTrans" cxnId="{25E4F0EB-3E32-4820-9B9B-7DDCA6204DB0}">
      <dgm:prSet/>
      <dgm:spPr/>
      <dgm:t>
        <a:bodyPr/>
        <a:lstStyle/>
        <a:p>
          <a:endParaRPr lang="en-IE"/>
        </a:p>
      </dgm:t>
    </dgm:pt>
    <dgm:pt modelId="{754FD8CD-083F-4B76-A11F-A2450E2F024E}">
      <dgm:prSet phldrT="[Text]"/>
      <dgm:spPr/>
      <dgm:t>
        <a:bodyPr/>
        <a:lstStyle/>
        <a:p>
          <a:r>
            <a:rPr lang="en-IE">
              <a:solidFill>
                <a:schemeClr val="accent5"/>
              </a:solidFill>
            </a:rPr>
            <a:t>Functional Model</a:t>
          </a:r>
        </a:p>
      </dgm:t>
    </dgm:pt>
    <dgm:pt modelId="{427C8474-4368-414F-8350-243E88152EE9}" type="parTrans" cxnId="{BA9E098E-68E7-42B2-835C-7AB8B9EBAE0C}">
      <dgm:prSet/>
      <dgm:spPr/>
      <dgm:t>
        <a:bodyPr/>
        <a:lstStyle/>
        <a:p>
          <a:endParaRPr lang="en-IE"/>
        </a:p>
      </dgm:t>
    </dgm:pt>
    <dgm:pt modelId="{D5AC5AE8-CA9B-4109-8B15-C9A479932D10}" type="sibTrans" cxnId="{BA9E098E-68E7-42B2-835C-7AB8B9EBAE0C}">
      <dgm:prSet/>
      <dgm:spPr/>
      <dgm:t>
        <a:bodyPr/>
        <a:lstStyle/>
        <a:p>
          <a:endParaRPr lang="en-IE"/>
        </a:p>
      </dgm:t>
    </dgm:pt>
    <dgm:pt modelId="{A889E3F7-2988-4CAA-931E-02F56231A10C}" type="pres">
      <dgm:prSet presAssocID="{213E8CE2-0F8A-472F-8C60-7F1155E7DE76}" presName="Name0" presStyleCnt="0">
        <dgm:presLayoutVars>
          <dgm:dir/>
          <dgm:resizeHandles val="exact"/>
        </dgm:presLayoutVars>
      </dgm:prSet>
      <dgm:spPr/>
    </dgm:pt>
    <dgm:pt modelId="{59A8621A-9876-4094-8558-01B8E8011D17}" type="pres">
      <dgm:prSet presAssocID="{6C5783D3-FBCB-4F60-AC06-7627649AD940}" presName="composite" presStyleCnt="0"/>
      <dgm:spPr/>
    </dgm:pt>
    <dgm:pt modelId="{60AD3D30-D4EC-4759-9159-79A4B5B4F6E6}" type="pres">
      <dgm:prSet presAssocID="{6C5783D3-FBCB-4F60-AC06-7627649AD940}" presName="rect1" presStyleLbl="bgShp" presStyleIdx="0" presStyleCnt="2"/>
      <dgm:spPr>
        <a:blipFill rotWithShape="1">
          <a:blip xmlns:r="http://schemas.openxmlformats.org/officeDocument/2006/relationships" r:embed="rId1"/>
          <a:srcRect/>
          <a:stretch>
            <a:fillRect l="-34000" r="-34000"/>
          </a:stretch>
        </a:blipFill>
      </dgm:spPr>
    </dgm:pt>
    <dgm:pt modelId="{CFC6240C-9633-4BFA-AE40-8F3E90A703A4}" type="pres">
      <dgm:prSet presAssocID="{6C5783D3-FBCB-4F60-AC06-7627649AD940}" presName="rect2" presStyleLbl="trBgShp" presStyleIdx="0" presStyleCnt="2" custLinFactY="-101470" custLinFactNeighborX="-606" custLinFactNeighborY="-200000">
        <dgm:presLayoutVars>
          <dgm:bulletEnabled val="1"/>
        </dgm:presLayoutVars>
      </dgm:prSet>
      <dgm:spPr/>
    </dgm:pt>
    <dgm:pt modelId="{F864FA2F-2B1A-485A-B299-EC84D4D11F9E}" type="pres">
      <dgm:prSet presAssocID="{BBC1267C-135B-471C-A31E-5588D4DEB731}" presName="sibTrans" presStyleCnt="0"/>
      <dgm:spPr/>
    </dgm:pt>
    <dgm:pt modelId="{66DE2060-5B87-41AE-AD4A-6E63AC1C810D}" type="pres">
      <dgm:prSet presAssocID="{754FD8CD-083F-4B76-A11F-A2450E2F024E}" presName="composite" presStyleCnt="0"/>
      <dgm:spPr/>
    </dgm:pt>
    <dgm:pt modelId="{5B0ED00F-6A47-4C63-AE26-3352507C1989}" type="pres">
      <dgm:prSet presAssocID="{754FD8CD-083F-4B76-A11F-A2450E2F024E}" presName="rect1" presStyleLbl="bgShp" presStyleIdx="1" presStyleCnt="2"/>
      <dgm:spPr>
        <a:blipFill rotWithShape="1">
          <a:blip xmlns:r="http://schemas.openxmlformats.org/officeDocument/2006/relationships" r:embed="rId2"/>
          <a:srcRect/>
          <a:stretch>
            <a:fillRect l="-43000" r="-43000"/>
          </a:stretch>
        </a:blipFill>
      </dgm:spPr>
    </dgm:pt>
    <dgm:pt modelId="{46467269-DE39-41A4-931B-11702E15E626}" type="pres">
      <dgm:prSet presAssocID="{754FD8CD-083F-4B76-A11F-A2450E2F024E}" presName="rect2" presStyleLbl="trBgShp" presStyleIdx="1" presStyleCnt="2" custLinFactY="-101470" custLinFactNeighborX="-606" custLinFactNeighborY="-200000">
        <dgm:presLayoutVars>
          <dgm:bulletEnabled val="1"/>
        </dgm:presLayoutVars>
      </dgm:prSet>
      <dgm:spPr/>
    </dgm:pt>
  </dgm:ptLst>
  <dgm:cxnLst>
    <dgm:cxn modelId="{6A4F5E45-460A-48A1-9451-BEBCD4E6CF06}" type="presOf" srcId="{754FD8CD-083F-4B76-A11F-A2450E2F024E}" destId="{46467269-DE39-41A4-931B-11702E15E626}" srcOrd="0" destOrd="0" presId="urn:microsoft.com/office/officeart/2008/layout/BendingPictureSemiTransparentText"/>
    <dgm:cxn modelId="{BA9E098E-68E7-42B2-835C-7AB8B9EBAE0C}" srcId="{213E8CE2-0F8A-472F-8C60-7F1155E7DE76}" destId="{754FD8CD-083F-4B76-A11F-A2450E2F024E}" srcOrd="1" destOrd="0" parTransId="{427C8474-4368-414F-8350-243E88152EE9}" sibTransId="{D5AC5AE8-CA9B-4109-8B15-C9A479932D10}"/>
    <dgm:cxn modelId="{5E47A3A4-7C87-4166-A2B6-AA53485E403D}" type="presOf" srcId="{213E8CE2-0F8A-472F-8C60-7F1155E7DE76}" destId="{A889E3F7-2988-4CAA-931E-02F56231A10C}" srcOrd="0" destOrd="0" presId="urn:microsoft.com/office/officeart/2008/layout/BendingPictureSemiTransparentText"/>
    <dgm:cxn modelId="{C93AB6B7-F898-49D1-A72D-C3A0952A81BE}" type="presOf" srcId="{6C5783D3-FBCB-4F60-AC06-7627649AD940}" destId="{CFC6240C-9633-4BFA-AE40-8F3E90A703A4}" srcOrd="0" destOrd="0" presId="urn:microsoft.com/office/officeart/2008/layout/BendingPictureSemiTransparentText"/>
    <dgm:cxn modelId="{25E4F0EB-3E32-4820-9B9B-7DDCA6204DB0}" srcId="{213E8CE2-0F8A-472F-8C60-7F1155E7DE76}" destId="{6C5783D3-FBCB-4F60-AC06-7627649AD940}" srcOrd="0" destOrd="0" parTransId="{3FB2905D-6E0E-400D-8C7C-DC2A58D8DBA5}" sibTransId="{BBC1267C-135B-471C-A31E-5588D4DEB731}"/>
    <dgm:cxn modelId="{19CCFC14-485E-4B43-A24B-6ED69EAB7A11}" type="presParOf" srcId="{A889E3F7-2988-4CAA-931E-02F56231A10C}" destId="{59A8621A-9876-4094-8558-01B8E8011D17}" srcOrd="0" destOrd="0" presId="urn:microsoft.com/office/officeart/2008/layout/BendingPictureSemiTransparentText"/>
    <dgm:cxn modelId="{C2FBA8A4-1ED0-4CE1-B908-983CFA4D6D64}" type="presParOf" srcId="{59A8621A-9876-4094-8558-01B8E8011D17}" destId="{60AD3D30-D4EC-4759-9159-79A4B5B4F6E6}" srcOrd="0" destOrd="0" presId="urn:microsoft.com/office/officeart/2008/layout/BendingPictureSemiTransparentText"/>
    <dgm:cxn modelId="{87B14CBA-1520-4423-8854-3C1B194E86BE}" type="presParOf" srcId="{59A8621A-9876-4094-8558-01B8E8011D17}" destId="{CFC6240C-9633-4BFA-AE40-8F3E90A703A4}" srcOrd="1" destOrd="0" presId="urn:microsoft.com/office/officeart/2008/layout/BendingPictureSemiTransparentText"/>
    <dgm:cxn modelId="{ACB0AEFE-94A7-4C68-8A21-25771CD1AE00}" type="presParOf" srcId="{A889E3F7-2988-4CAA-931E-02F56231A10C}" destId="{F864FA2F-2B1A-485A-B299-EC84D4D11F9E}" srcOrd="1" destOrd="0" presId="urn:microsoft.com/office/officeart/2008/layout/BendingPictureSemiTransparentText"/>
    <dgm:cxn modelId="{40F0196C-12D5-4003-B491-17F69AB48946}" type="presParOf" srcId="{A889E3F7-2988-4CAA-931E-02F56231A10C}" destId="{66DE2060-5B87-41AE-AD4A-6E63AC1C810D}" srcOrd="2" destOrd="0" presId="urn:microsoft.com/office/officeart/2008/layout/BendingPictureSemiTransparentText"/>
    <dgm:cxn modelId="{456779FF-B962-48C4-B579-F98F6A003A3F}" type="presParOf" srcId="{66DE2060-5B87-41AE-AD4A-6E63AC1C810D}" destId="{5B0ED00F-6A47-4C63-AE26-3352507C1989}" srcOrd="0" destOrd="0" presId="urn:microsoft.com/office/officeart/2008/layout/BendingPictureSemiTransparentText"/>
    <dgm:cxn modelId="{B82DD948-CF6B-4437-86EF-8AE2FC86E9B4}" type="presParOf" srcId="{66DE2060-5B87-41AE-AD4A-6E63AC1C810D}" destId="{46467269-DE39-41A4-931B-11702E15E626}" srcOrd="1" destOrd="0" presId="urn:microsoft.com/office/officeart/2008/layout/BendingPictureSemiTransparentText"/>
  </dgm:cxnLst>
  <dgm:bg/>
  <dgm:whole/>
  <dgm:extLst>
    <a:ext uri="http://schemas.microsoft.com/office/drawing/2008/diagram">
      <dsp:dataModelExt xmlns:dsp="http://schemas.microsoft.com/office/drawing/2008/diagram" relId="rId49"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C2897-AE59-4FFA-8A4D-62A61BB27E39}">
      <dsp:nvSpPr>
        <dsp:cNvPr id="0" name=""/>
        <dsp:cNvSpPr/>
      </dsp:nvSpPr>
      <dsp:spPr>
        <a:xfrm>
          <a:off x="1928" y="304"/>
          <a:ext cx="3945842" cy="44185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E" sz="2000" kern="1200"/>
            <a:t>Purposes</a:t>
          </a:r>
        </a:p>
      </dsp:txBody>
      <dsp:txXfrm>
        <a:off x="1928" y="304"/>
        <a:ext cx="3945842" cy="441858"/>
      </dsp:txXfrm>
    </dsp:sp>
    <dsp:sp modelId="{FD218FB0-8A4B-44D5-BF12-9F6003010BA5}">
      <dsp:nvSpPr>
        <dsp:cNvPr id="0" name=""/>
        <dsp:cNvSpPr/>
      </dsp:nvSpPr>
      <dsp:spPr>
        <a:xfrm>
          <a:off x="1928" y="472024"/>
          <a:ext cx="3945842" cy="44185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E" sz="2000" kern="1200"/>
            <a:t>Priorities and KPIs</a:t>
          </a:r>
        </a:p>
      </dsp:txBody>
      <dsp:txXfrm>
        <a:off x="1928" y="472024"/>
        <a:ext cx="3945842" cy="441858"/>
      </dsp:txXfrm>
    </dsp:sp>
    <dsp:sp modelId="{8308695E-E718-48C9-A633-C31D7326326D}">
      <dsp:nvSpPr>
        <dsp:cNvPr id="0" name=""/>
        <dsp:cNvSpPr/>
      </dsp:nvSpPr>
      <dsp:spPr>
        <a:xfrm>
          <a:off x="1928" y="943745"/>
          <a:ext cx="3945842" cy="44185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E" sz="2000" kern="1200"/>
            <a:t>Functions</a:t>
          </a:r>
        </a:p>
      </dsp:txBody>
      <dsp:txXfrm>
        <a:off x="1928" y="943745"/>
        <a:ext cx="3945842" cy="441858"/>
      </dsp:txXfrm>
    </dsp:sp>
    <dsp:sp modelId="{299F9EED-A03C-4E89-B426-C02557FF00B4}">
      <dsp:nvSpPr>
        <dsp:cNvPr id="0" name=""/>
        <dsp:cNvSpPr/>
      </dsp:nvSpPr>
      <dsp:spPr>
        <a:xfrm>
          <a:off x="1928" y="1415465"/>
          <a:ext cx="3945842" cy="44185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E" sz="1900" kern="1200"/>
            <a:t>Sub Functions</a:t>
          </a:r>
        </a:p>
      </dsp:txBody>
      <dsp:txXfrm>
        <a:off x="1928" y="1415465"/>
        <a:ext cx="3945842" cy="441858"/>
      </dsp:txXfrm>
    </dsp:sp>
    <dsp:sp modelId="{4DE9552F-D4AB-4D48-8372-D080F59D4566}">
      <dsp:nvSpPr>
        <dsp:cNvPr id="0" name=""/>
        <dsp:cNvSpPr/>
      </dsp:nvSpPr>
      <dsp:spPr>
        <a:xfrm>
          <a:off x="1928" y="1887186"/>
          <a:ext cx="3945842" cy="44185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E" sz="1900" kern="1200"/>
            <a:t>Processes</a:t>
          </a:r>
        </a:p>
      </dsp:txBody>
      <dsp:txXfrm>
        <a:off x="1928" y="1887186"/>
        <a:ext cx="3945842" cy="441858"/>
      </dsp:txXfrm>
    </dsp:sp>
    <dsp:sp modelId="{1DE674B9-9878-4F29-8C50-E306147749F0}">
      <dsp:nvSpPr>
        <dsp:cNvPr id="0" name=""/>
        <dsp:cNvSpPr/>
      </dsp:nvSpPr>
      <dsp:spPr>
        <a:xfrm>
          <a:off x="1928" y="2358906"/>
          <a:ext cx="3945842" cy="441858"/>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E" sz="1900" kern="1200"/>
            <a:t>Tools</a:t>
          </a:r>
        </a:p>
      </dsp:txBody>
      <dsp:txXfrm>
        <a:off x="14870" y="2371848"/>
        <a:ext cx="3919958" cy="415974"/>
      </dsp:txXfrm>
    </dsp:sp>
    <dsp:sp modelId="{8762A843-09A6-42DE-A858-1D3B9BB9BC92}">
      <dsp:nvSpPr>
        <dsp:cNvPr id="0" name=""/>
        <dsp:cNvSpPr/>
      </dsp:nvSpPr>
      <dsp:spPr>
        <a:xfrm>
          <a:off x="1928" y="2830627"/>
          <a:ext cx="3945842" cy="44185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E" sz="1900" kern="1200"/>
            <a:t>Physical Objects</a:t>
          </a:r>
        </a:p>
      </dsp:txBody>
      <dsp:txXfrm>
        <a:off x="1928" y="2830627"/>
        <a:ext cx="3945842" cy="441858"/>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23C7B6-0F78-4839-A1D8-079666103759}">
      <dsp:nvSpPr>
        <dsp:cNvPr id="0" name=""/>
        <dsp:cNvSpPr/>
      </dsp:nvSpPr>
      <dsp:spPr>
        <a:xfrm>
          <a:off x="134020" y="7209"/>
          <a:ext cx="8818808" cy="1282502"/>
        </a:xfrm>
        <a:prstGeom prst="rightArrow">
          <a:avLst>
            <a:gd name="adj1" fmla="val 50000"/>
            <a:gd name="adj2" fmla="val 50000"/>
          </a:avLst>
        </a:prstGeom>
        <a:solidFill>
          <a:schemeClr val="bg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254000" bIns="203597" numCol="1" spcCol="1270" anchor="ctr" anchorCtr="0">
          <a:noAutofit/>
        </a:bodyPr>
        <a:lstStyle/>
        <a:p>
          <a:pPr marL="0" lvl="0" indent="0" algn="l" defTabSz="1066800">
            <a:lnSpc>
              <a:spcPct val="90000"/>
            </a:lnSpc>
            <a:spcBef>
              <a:spcPct val="0"/>
            </a:spcBef>
            <a:spcAft>
              <a:spcPct val="35000"/>
            </a:spcAft>
            <a:buNone/>
          </a:pPr>
          <a:r>
            <a:rPr lang="en-IE" sz="2400" kern="1200">
              <a:solidFill>
                <a:schemeClr val="bg1"/>
              </a:solidFill>
            </a:rPr>
            <a:t>Ops Planning</a:t>
          </a:r>
        </a:p>
      </dsp:txBody>
      <dsp:txXfrm>
        <a:off x="134020" y="327835"/>
        <a:ext cx="8498183" cy="641251"/>
      </dsp:txXfrm>
    </dsp:sp>
    <dsp:sp modelId="{1C5D9B31-2364-4EA5-9B73-154A4EBF23E5}">
      <dsp:nvSpPr>
        <dsp:cNvPr id="0" name=""/>
        <dsp:cNvSpPr/>
      </dsp:nvSpPr>
      <dsp:spPr>
        <a:xfrm>
          <a:off x="134020" y="994548"/>
          <a:ext cx="1629892" cy="235487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AU" sz="1000" kern="1200">
              <a:solidFill>
                <a:sysClr val="windowText" lastClr="000000"/>
              </a:solidFill>
            </a:rPr>
            <a:t>Schedule Market Participants</a:t>
          </a:r>
          <a:endParaRPr lang="en-IE" sz="1000" kern="1200">
            <a:solidFill>
              <a:sysClr val="windowText" lastClr="000000"/>
            </a:solidFill>
          </a:endParaRPr>
        </a:p>
        <a:p>
          <a:pPr marL="0" lvl="0" indent="0" algn="l" defTabSz="444500">
            <a:lnSpc>
              <a:spcPct val="90000"/>
            </a:lnSpc>
            <a:spcBef>
              <a:spcPct val="0"/>
            </a:spcBef>
            <a:spcAft>
              <a:spcPct val="35000"/>
            </a:spcAft>
            <a:buNone/>
          </a:pPr>
          <a:r>
            <a:rPr lang="en-AU" sz="1000" kern="1200">
              <a:solidFill>
                <a:sysClr val="windowText" lastClr="000000"/>
              </a:solidFill>
            </a:rPr>
            <a:t>Forecast Demand</a:t>
          </a:r>
          <a:endParaRPr lang="en-IE" sz="1000" kern="1200">
            <a:solidFill>
              <a:sysClr val="windowText" lastClr="000000"/>
            </a:solidFill>
          </a:endParaRPr>
        </a:p>
        <a:p>
          <a:pPr marL="0" lvl="0" indent="0" algn="l" defTabSz="444500">
            <a:lnSpc>
              <a:spcPct val="90000"/>
            </a:lnSpc>
            <a:spcBef>
              <a:spcPct val="0"/>
            </a:spcBef>
            <a:spcAft>
              <a:spcPct val="35000"/>
            </a:spcAft>
            <a:buNone/>
          </a:pPr>
          <a:r>
            <a:rPr lang="en-AU" sz="1000" kern="1200">
              <a:solidFill>
                <a:sysClr val="windowText" lastClr="000000"/>
              </a:solidFill>
            </a:rPr>
            <a:t>Forecast Renewable Energy</a:t>
          </a:r>
          <a:endParaRPr lang="en-IE" sz="1000" kern="1200">
            <a:solidFill>
              <a:sysClr val="windowText" lastClr="000000"/>
            </a:solidFill>
          </a:endParaRPr>
        </a:p>
      </dsp:txBody>
      <dsp:txXfrm>
        <a:off x="134020" y="994548"/>
        <a:ext cx="1629892" cy="2354879"/>
      </dsp:txXfrm>
    </dsp:sp>
    <dsp:sp modelId="{0C544FE0-402B-47BB-906C-DD33BC8C1F08}">
      <dsp:nvSpPr>
        <dsp:cNvPr id="0" name=""/>
        <dsp:cNvSpPr/>
      </dsp:nvSpPr>
      <dsp:spPr>
        <a:xfrm>
          <a:off x="1763736" y="434875"/>
          <a:ext cx="7189093" cy="1282502"/>
        </a:xfrm>
        <a:prstGeom prst="rightArrow">
          <a:avLst>
            <a:gd name="adj1" fmla="val 50000"/>
            <a:gd name="adj2" fmla="val 50000"/>
          </a:avLst>
        </a:prstGeom>
        <a:solidFill>
          <a:schemeClr val="bg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254000" bIns="203597" numCol="1" spcCol="1270" anchor="ctr" anchorCtr="0">
          <a:noAutofit/>
        </a:bodyPr>
        <a:lstStyle/>
        <a:p>
          <a:pPr marL="0" lvl="0" indent="0" algn="l" defTabSz="1066800">
            <a:lnSpc>
              <a:spcPct val="90000"/>
            </a:lnSpc>
            <a:spcBef>
              <a:spcPct val="0"/>
            </a:spcBef>
            <a:spcAft>
              <a:spcPct val="35000"/>
            </a:spcAft>
            <a:buNone/>
          </a:pPr>
          <a:r>
            <a:rPr lang="en-IE" sz="2400" kern="1200">
              <a:solidFill>
                <a:schemeClr val="bg1"/>
              </a:solidFill>
            </a:rPr>
            <a:t>Ops Planning and Real - Time</a:t>
          </a:r>
        </a:p>
      </dsp:txBody>
      <dsp:txXfrm>
        <a:off x="1763736" y="755501"/>
        <a:ext cx="6868468" cy="641251"/>
      </dsp:txXfrm>
    </dsp:sp>
    <dsp:sp modelId="{A5195146-754C-4532-A9D1-6516A4DFD690}">
      <dsp:nvSpPr>
        <dsp:cNvPr id="0" name=""/>
        <dsp:cNvSpPr/>
      </dsp:nvSpPr>
      <dsp:spPr>
        <a:xfrm>
          <a:off x="1763736" y="1422214"/>
          <a:ext cx="1629892" cy="235487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AU" sz="1000" kern="1200">
              <a:solidFill>
                <a:srgbClr val="FF0000"/>
              </a:solidFill>
            </a:rPr>
            <a:t>Coordinate with TNSPs/AEMO/DNSP/Market Participant</a:t>
          </a:r>
        </a:p>
        <a:p>
          <a:pPr marL="0" lvl="0" indent="0" algn="l" defTabSz="444500">
            <a:lnSpc>
              <a:spcPct val="90000"/>
            </a:lnSpc>
            <a:spcBef>
              <a:spcPct val="0"/>
            </a:spcBef>
            <a:spcAft>
              <a:spcPct val="35000"/>
            </a:spcAft>
            <a:buNone/>
          </a:pPr>
          <a:r>
            <a:rPr lang="en-AU" sz="1000" kern="1200">
              <a:solidFill>
                <a:sysClr val="windowText" lastClr="000000"/>
              </a:solidFill>
            </a:rPr>
            <a:t>Monitor Transient, Voltage, Small Signal and Frequency Stability and System Strength</a:t>
          </a:r>
        </a:p>
        <a:p>
          <a:pPr marL="0" lvl="0" indent="0" algn="l" defTabSz="444500">
            <a:lnSpc>
              <a:spcPct val="90000"/>
            </a:lnSpc>
            <a:spcBef>
              <a:spcPct val="0"/>
            </a:spcBef>
            <a:spcAft>
              <a:spcPct val="35000"/>
            </a:spcAft>
            <a:buNone/>
          </a:pPr>
          <a:r>
            <a:rPr lang="en-AU" sz="1000" kern="1200">
              <a:solidFill>
                <a:srgbClr val="FF0000"/>
              </a:solidFill>
            </a:rPr>
            <a:t>Coordinate Planned Outages</a:t>
          </a:r>
        </a:p>
        <a:p>
          <a:pPr marL="0" lvl="0" indent="0" algn="l" defTabSz="444500">
            <a:lnSpc>
              <a:spcPct val="90000"/>
            </a:lnSpc>
            <a:spcBef>
              <a:spcPct val="0"/>
            </a:spcBef>
            <a:spcAft>
              <a:spcPct val="35000"/>
            </a:spcAft>
            <a:buNone/>
          </a:pPr>
          <a:r>
            <a:rPr lang="en-AU" sz="1000" kern="1200">
              <a:solidFill>
                <a:srgbClr val="FFC000"/>
              </a:solidFill>
            </a:rPr>
            <a:t>Manage Power Transmission</a:t>
          </a:r>
        </a:p>
        <a:p>
          <a:pPr marL="0" lvl="0" indent="0" algn="l" defTabSz="444500">
            <a:lnSpc>
              <a:spcPct val="90000"/>
            </a:lnSpc>
            <a:spcBef>
              <a:spcPct val="0"/>
            </a:spcBef>
            <a:spcAft>
              <a:spcPct val="35000"/>
            </a:spcAft>
            <a:buNone/>
          </a:pPr>
          <a:r>
            <a:rPr lang="en-AU" sz="1000" kern="1200">
              <a:solidFill>
                <a:srgbClr val="FFC000"/>
              </a:solidFill>
            </a:rPr>
            <a:t>Manage Voltage</a:t>
          </a:r>
        </a:p>
        <a:p>
          <a:pPr marL="0" lvl="0" indent="0" algn="l" defTabSz="444500">
            <a:lnSpc>
              <a:spcPct val="90000"/>
            </a:lnSpc>
            <a:spcBef>
              <a:spcPct val="0"/>
            </a:spcBef>
            <a:spcAft>
              <a:spcPct val="35000"/>
            </a:spcAft>
            <a:buNone/>
          </a:pPr>
          <a:r>
            <a:rPr lang="en-AU" sz="1000" kern="1200">
              <a:solidFill>
                <a:srgbClr val="FF0000"/>
              </a:solidFill>
            </a:rPr>
            <a:t>Contingency Risk Mitigation</a:t>
          </a:r>
        </a:p>
        <a:p>
          <a:pPr marL="0" lvl="0" indent="0" algn="l" defTabSz="444500">
            <a:lnSpc>
              <a:spcPct val="90000"/>
            </a:lnSpc>
            <a:spcBef>
              <a:spcPct val="0"/>
            </a:spcBef>
            <a:spcAft>
              <a:spcPct val="35000"/>
            </a:spcAft>
            <a:buNone/>
          </a:pPr>
          <a:r>
            <a:rPr lang="en-AU" sz="1000" kern="1200">
              <a:solidFill>
                <a:srgbClr val="FFC000"/>
              </a:solidFill>
            </a:rPr>
            <a:t>Manage Reserves and Ancillary Services</a:t>
          </a:r>
        </a:p>
      </dsp:txBody>
      <dsp:txXfrm>
        <a:off x="1763736" y="1422214"/>
        <a:ext cx="1629892" cy="2354879"/>
      </dsp:txXfrm>
    </dsp:sp>
    <dsp:sp modelId="{A019D9DF-ABE0-4B2D-86C6-FB2F15A80A07}">
      <dsp:nvSpPr>
        <dsp:cNvPr id="0" name=""/>
        <dsp:cNvSpPr/>
      </dsp:nvSpPr>
      <dsp:spPr>
        <a:xfrm>
          <a:off x="3393452" y="862540"/>
          <a:ext cx="5559377" cy="1282502"/>
        </a:xfrm>
        <a:prstGeom prst="rightArrow">
          <a:avLst>
            <a:gd name="adj1" fmla="val 50000"/>
            <a:gd name="adj2" fmla="val 50000"/>
          </a:avLst>
        </a:prstGeom>
        <a:solidFill>
          <a:schemeClr val="bg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254000" bIns="203597" numCol="1" spcCol="1270" anchor="ctr" anchorCtr="0">
          <a:noAutofit/>
        </a:bodyPr>
        <a:lstStyle/>
        <a:p>
          <a:pPr marL="0" lvl="0" indent="0" algn="l" defTabSz="1066800">
            <a:lnSpc>
              <a:spcPct val="90000"/>
            </a:lnSpc>
            <a:spcBef>
              <a:spcPct val="0"/>
            </a:spcBef>
            <a:spcAft>
              <a:spcPct val="35000"/>
            </a:spcAft>
            <a:buNone/>
          </a:pPr>
          <a:r>
            <a:rPr lang="en-IE" sz="2400" kern="1200">
              <a:solidFill>
                <a:schemeClr val="bg1"/>
              </a:solidFill>
            </a:rPr>
            <a:t>Real Time</a:t>
          </a:r>
        </a:p>
      </dsp:txBody>
      <dsp:txXfrm>
        <a:off x="3393452" y="1183166"/>
        <a:ext cx="5238752" cy="641251"/>
      </dsp:txXfrm>
    </dsp:sp>
    <dsp:sp modelId="{5432EA7B-6DC5-460C-813F-9C2567F78299}">
      <dsp:nvSpPr>
        <dsp:cNvPr id="0" name=""/>
        <dsp:cNvSpPr/>
      </dsp:nvSpPr>
      <dsp:spPr>
        <a:xfrm>
          <a:off x="3393452" y="1849879"/>
          <a:ext cx="1629892" cy="235487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AU" sz="1000" kern="1200">
              <a:solidFill>
                <a:srgbClr val="FF0000"/>
              </a:solidFill>
            </a:rPr>
            <a:t>Blackstart and Restoration</a:t>
          </a:r>
        </a:p>
        <a:p>
          <a:pPr marL="0" lvl="0" indent="0" algn="l" defTabSz="444500">
            <a:lnSpc>
              <a:spcPct val="90000"/>
            </a:lnSpc>
            <a:spcBef>
              <a:spcPct val="0"/>
            </a:spcBef>
            <a:spcAft>
              <a:spcPct val="35000"/>
            </a:spcAft>
            <a:buNone/>
          </a:pPr>
          <a:r>
            <a:rPr lang="en-AU" sz="1000" kern="1200">
              <a:solidFill>
                <a:sysClr val="windowText" lastClr="000000"/>
              </a:solidFill>
            </a:rPr>
            <a:t>Monitor EMS and MMS Status</a:t>
          </a:r>
        </a:p>
        <a:p>
          <a:pPr marL="0" lvl="0" indent="0" algn="l" defTabSz="444500">
            <a:lnSpc>
              <a:spcPct val="90000"/>
            </a:lnSpc>
            <a:spcBef>
              <a:spcPct val="0"/>
            </a:spcBef>
            <a:spcAft>
              <a:spcPct val="35000"/>
            </a:spcAft>
            <a:buNone/>
          </a:pPr>
          <a:r>
            <a:rPr lang="en-AU" sz="1000" kern="1200">
              <a:solidFill>
                <a:sysClr val="windowText" lastClr="000000"/>
              </a:solidFill>
            </a:rPr>
            <a:t>Monitor Cyber Activity and Threats</a:t>
          </a:r>
        </a:p>
        <a:p>
          <a:pPr marL="0" lvl="0" indent="0" algn="l" defTabSz="444500">
            <a:lnSpc>
              <a:spcPct val="90000"/>
            </a:lnSpc>
            <a:spcBef>
              <a:spcPct val="0"/>
            </a:spcBef>
            <a:spcAft>
              <a:spcPct val="35000"/>
            </a:spcAft>
            <a:buNone/>
          </a:pPr>
          <a:r>
            <a:rPr lang="en-AU" sz="1000" kern="1200">
              <a:solidFill>
                <a:srgbClr val="FF0000"/>
              </a:solidFill>
            </a:rPr>
            <a:t>Protection Alarm Mitigation/Dispatch</a:t>
          </a:r>
        </a:p>
        <a:p>
          <a:pPr marL="0" lvl="0" indent="0" algn="l" defTabSz="444500">
            <a:lnSpc>
              <a:spcPct val="90000"/>
            </a:lnSpc>
            <a:spcBef>
              <a:spcPct val="0"/>
            </a:spcBef>
            <a:spcAft>
              <a:spcPct val="35000"/>
            </a:spcAft>
            <a:buNone/>
          </a:pPr>
          <a:r>
            <a:rPr lang="en-AU" sz="1000" kern="1200">
              <a:solidFill>
                <a:srgbClr val="FF0000"/>
              </a:solidFill>
            </a:rPr>
            <a:t>Asset Condition Alarm Mitigation/Dispatch</a:t>
          </a:r>
        </a:p>
        <a:p>
          <a:pPr marL="0" lvl="0" indent="0" algn="l" defTabSz="444500">
            <a:lnSpc>
              <a:spcPct val="90000"/>
            </a:lnSpc>
            <a:spcBef>
              <a:spcPct val="0"/>
            </a:spcBef>
            <a:spcAft>
              <a:spcPct val="35000"/>
            </a:spcAft>
            <a:buNone/>
          </a:pPr>
          <a:r>
            <a:rPr lang="en-AU" sz="1000" kern="1200">
              <a:solidFill>
                <a:srgbClr val="FFC000"/>
              </a:solidFill>
            </a:rPr>
            <a:t>Restore Unplanned Outages</a:t>
          </a:r>
        </a:p>
      </dsp:txBody>
      <dsp:txXfrm>
        <a:off x="3393452" y="1849879"/>
        <a:ext cx="1629892" cy="2354879"/>
      </dsp:txXfrm>
    </dsp:sp>
    <dsp:sp modelId="{CF1C730C-9FCF-4705-9FD4-4505A267E1F6}">
      <dsp:nvSpPr>
        <dsp:cNvPr id="0" name=""/>
        <dsp:cNvSpPr/>
      </dsp:nvSpPr>
      <dsp:spPr>
        <a:xfrm>
          <a:off x="5024050" y="1290206"/>
          <a:ext cx="3928779" cy="1282502"/>
        </a:xfrm>
        <a:prstGeom prst="rightArrow">
          <a:avLst>
            <a:gd name="adj1" fmla="val 50000"/>
            <a:gd name="adj2" fmla="val 5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254000" bIns="203597" numCol="1" spcCol="1270" anchor="ctr" anchorCtr="0">
          <a:noAutofit/>
        </a:bodyPr>
        <a:lstStyle/>
        <a:p>
          <a:pPr marL="0" lvl="0" indent="0" algn="l" defTabSz="1066800">
            <a:lnSpc>
              <a:spcPct val="90000"/>
            </a:lnSpc>
            <a:spcBef>
              <a:spcPct val="0"/>
            </a:spcBef>
            <a:spcAft>
              <a:spcPct val="35000"/>
            </a:spcAft>
            <a:buNone/>
          </a:pPr>
          <a:r>
            <a:rPr lang="en-IE" sz="2400" kern="1200"/>
            <a:t>Real Time and Ex Post</a:t>
          </a:r>
        </a:p>
      </dsp:txBody>
      <dsp:txXfrm>
        <a:off x="5024050" y="1610832"/>
        <a:ext cx="3608154" cy="641251"/>
      </dsp:txXfrm>
    </dsp:sp>
    <dsp:sp modelId="{BDE1AC6A-E46E-4C6C-A785-7B867D637071}">
      <dsp:nvSpPr>
        <dsp:cNvPr id="0" name=""/>
        <dsp:cNvSpPr/>
      </dsp:nvSpPr>
      <dsp:spPr>
        <a:xfrm>
          <a:off x="5024050" y="2277545"/>
          <a:ext cx="1629892" cy="235487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AU" sz="1000" kern="1200">
              <a:solidFill>
                <a:srgbClr val="FF0000"/>
              </a:solidFill>
            </a:rPr>
            <a:t>Testing and Commissioning Market Participants</a:t>
          </a:r>
          <a:endParaRPr lang="en-IE" sz="1000" kern="1200">
            <a:solidFill>
              <a:srgbClr val="FF0000"/>
            </a:solidFill>
          </a:endParaRPr>
        </a:p>
        <a:p>
          <a:pPr marL="0" lvl="0" indent="0" algn="l" defTabSz="444500">
            <a:lnSpc>
              <a:spcPct val="90000"/>
            </a:lnSpc>
            <a:spcBef>
              <a:spcPct val="0"/>
            </a:spcBef>
            <a:spcAft>
              <a:spcPct val="35000"/>
            </a:spcAft>
            <a:buNone/>
          </a:pPr>
          <a:r>
            <a:rPr lang="en-AU" sz="1000" kern="1200">
              <a:solidFill>
                <a:sysClr val="windowText" lastClr="000000"/>
              </a:solidFill>
            </a:rPr>
            <a:t>Monitor Power Quality</a:t>
          </a:r>
          <a:endParaRPr lang="en-IE" sz="1000" kern="1200">
            <a:solidFill>
              <a:sysClr val="windowText" lastClr="000000"/>
            </a:solidFill>
          </a:endParaRPr>
        </a:p>
      </dsp:txBody>
      <dsp:txXfrm>
        <a:off x="5024050" y="2277545"/>
        <a:ext cx="1629892" cy="2354879"/>
      </dsp:txXfrm>
    </dsp:sp>
    <dsp:sp modelId="{FF13EBBD-080D-4CE1-AD2B-ED48103CCD79}">
      <dsp:nvSpPr>
        <dsp:cNvPr id="0" name=""/>
        <dsp:cNvSpPr/>
      </dsp:nvSpPr>
      <dsp:spPr>
        <a:xfrm>
          <a:off x="6653765" y="1717871"/>
          <a:ext cx="2299063" cy="1282502"/>
        </a:xfrm>
        <a:prstGeom prst="rightArrow">
          <a:avLst>
            <a:gd name="adj1" fmla="val 50000"/>
            <a:gd name="adj2" fmla="val 50000"/>
          </a:avLst>
        </a:prstGeom>
        <a:solidFill>
          <a:schemeClr val="bg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254000" bIns="203597" numCol="1" spcCol="1270" anchor="ctr" anchorCtr="0">
          <a:noAutofit/>
        </a:bodyPr>
        <a:lstStyle/>
        <a:p>
          <a:pPr marL="0" lvl="0" indent="0" algn="l" defTabSz="1066800">
            <a:lnSpc>
              <a:spcPct val="90000"/>
            </a:lnSpc>
            <a:spcBef>
              <a:spcPct val="0"/>
            </a:spcBef>
            <a:spcAft>
              <a:spcPct val="35000"/>
            </a:spcAft>
            <a:buNone/>
          </a:pPr>
          <a:r>
            <a:rPr lang="en-IE" sz="2400" kern="1200"/>
            <a:t>Ex Post</a:t>
          </a:r>
        </a:p>
      </dsp:txBody>
      <dsp:txXfrm>
        <a:off x="6653765" y="2038497"/>
        <a:ext cx="1978438" cy="641251"/>
      </dsp:txXfrm>
    </dsp:sp>
    <dsp:sp modelId="{E610A818-B6DC-4D57-9880-04BE3EF5651D}">
      <dsp:nvSpPr>
        <dsp:cNvPr id="0" name=""/>
        <dsp:cNvSpPr/>
      </dsp:nvSpPr>
      <dsp:spPr>
        <a:xfrm>
          <a:off x="6653765" y="2705210"/>
          <a:ext cx="1629892" cy="235487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AU" sz="1000" kern="1200">
              <a:solidFill>
                <a:srgbClr val="FF0000"/>
              </a:solidFill>
            </a:rPr>
            <a:t>Log Incidents</a:t>
          </a:r>
          <a:endParaRPr lang="en-IE" sz="1000" kern="1200">
            <a:solidFill>
              <a:srgbClr val="FF0000"/>
            </a:solidFill>
          </a:endParaRPr>
        </a:p>
      </dsp:txBody>
      <dsp:txXfrm>
        <a:off x="6653765" y="2705210"/>
        <a:ext cx="1629892" cy="2354879"/>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AD3D30-D4EC-4759-9159-79A4B5B4F6E6}">
      <dsp:nvSpPr>
        <dsp:cNvPr id="0" name=""/>
        <dsp:cNvSpPr/>
      </dsp:nvSpPr>
      <dsp:spPr>
        <a:xfrm>
          <a:off x="230070" y="0"/>
          <a:ext cx="3936235" cy="3373820"/>
        </a:xfrm>
        <a:prstGeom prst="rect">
          <a:avLst/>
        </a:prstGeom>
        <a:blipFill rotWithShape="1">
          <a:blip xmlns:r="http://schemas.openxmlformats.org/officeDocument/2006/relationships" r:embed="rId1"/>
          <a:srcRect/>
          <a:stretch>
            <a:fillRect l="-34000" r="-34000"/>
          </a:stretch>
        </a:blipFill>
        <a:ln>
          <a:noFill/>
        </a:ln>
        <a:effectLst/>
      </dsp:spPr>
      <dsp:style>
        <a:lnRef idx="0">
          <a:scrgbClr r="0" g="0" b="0"/>
        </a:lnRef>
        <a:fillRef idx="1">
          <a:scrgbClr r="0" g="0" b="0"/>
        </a:fillRef>
        <a:effectRef idx="0">
          <a:scrgbClr r="0" g="0" b="0"/>
        </a:effectRef>
        <a:fontRef idx="minor"/>
      </dsp:style>
    </dsp:sp>
    <dsp:sp modelId="{CFC6240C-9633-4BFA-AE40-8F3E90A703A4}">
      <dsp:nvSpPr>
        <dsp:cNvPr id="0" name=""/>
        <dsp:cNvSpPr/>
      </dsp:nvSpPr>
      <dsp:spPr>
        <a:xfrm>
          <a:off x="206216" y="0"/>
          <a:ext cx="3936235" cy="809716"/>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4140" tIns="104140" rIns="104140" bIns="104140" numCol="1" spcCol="1270" anchor="ctr" anchorCtr="0">
          <a:noAutofit/>
        </a:bodyPr>
        <a:lstStyle/>
        <a:p>
          <a:pPr marL="0" lvl="0" indent="0" algn="ctr" defTabSz="1822450">
            <a:lnSpc>
              <a:spcPct val="90000"/>
            </a:lnSpc>
            <a:spcBef>
              <a:spcPct val="0"/>
            </a:spcBef>
            <a:spcAft>
              <a:spcPct val="35000"/>
            </a:spcAft>
            <a:buNone/>
          </a:pPr>
          <a:r>
            <a:rPr lang="en-IE" sz="4100" kern="1200">
              <a:solidFill>
                <a:schemeClr val="accent5"/>
              </a:solidFill>
            </a:rPr>
            <a:t>CROF Vision</a:t>
          </a:r>
        </a:p>
      </dsp:txBody>
      <dsp:txXfrm>
        <a:off x="206216" y="0"/>
        <a:ext cx="3936235" cy="809716"/>
      </dsp:txXfrm>
    </dsp:sp>
    <dsp:sp modelId="{5B0ED00F-6A47-4C63-AE26-3352507C1989}">
      <dsp:nvSpPr>
        <dsp:cNvPr id="0" name=""/>
        <dsp:cNvSpPr/>
      </dsp:nvSpPr>
      <dsp:spPr>
        <a:xfrm>
          <a:off x="4567790" y="0"/>
          <a:ext cx="3936235" cy="3373820"/>
        </a:xfrm>
        <a:prstGeom prst="rect">
          <a:avLst/>
        </a:prstGeom>
        <a:blipFill rotWithShape="1">
          <a:blip xmlns:r="http://schemas.openxmlformats.org/officeDocument/2006/relationships" r:embed="rId2"/>
          <a:srcRect/>
          <a:stretch>
            <a:fillRect l="-43000" r="-43000"/>
          </a:stretch>
        </a:blipFill>
        <a:ln>
          <a:noFill/>
        </a:ln>
        <a:effectLst/>
      </dsp:spPr>
      <dsp:style>
        <a:lnRef idx="0">
          <a:scrgbClr r="0" g="0" b="0"/>
        </a:lnRef>
        <a:fillRef idx="1">
          <a:scrgbClr r="0" g="0" b="0"/>
        </a:fillRef>
        <a:effectRef idx="0">
          <a:scrgbClr r="0" g="0" b="0"/>
        </a:effectRef>
        <a:fontRef idx="minor"/>
      </dsp:style>
    </dsp:sp>
    <dsp:sp modelId="{46467269-DE39-41A4-931B-11702E15E626}">
      <dsp:nvSpPr>
        <dsp:cNvPr id="0" name=""/>
        <dsp:cNvSpPr/>
      </dsp:nvSpPr>
      <dsp:spPr>
        <a:xfrm>
          <a:off x="4543937" y="0"/>
          <a:ext cx="3936235" cy="809716"/>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4140" tIns="104140" rIns="104140" bIns="104140" numCol="1" spcCol="1270" anchor="ctr" anchorCtr="0">
          <a:noAutofit/>
        </a:bodyPr>
        <a:lstStyle/>
        <a:p>
          <a:pPr marL="0" lvl="0" indent="0" algn="ctr" defTabSz="1822450">
            <a:lnSpc>
              <a:spcPct val="90000"/>
            </a:lnSpc>
            <a:spcBef>
              <a:spcPct val="0"/>
            </a:spcBef>
            <a:spcAft>
              <a:spcPct val="35000"/>
            </a:spcAft>
            <a:buNone/>
          </a:pPr>
          <a:r>
            <a:rPr lang="en-IE" sz="4100" kern="1200">
              <a:solidFill>
                <a:schemeClr val="accent5"/>
              </a:solidFill>
            </a:rPr>
            <a:t>Functional Model</a:t>
          </a:r>
        </a:p>
      </dsp:txBody>
      <dsp:txXfrm>
        <a:off x="4543937" y="0"/>
        <a:ext cx="3936235" cy="809716"/>
      </dsp:txXfrm>
    </dsp:sp>
  </dsp:spTree>
</dsp:drawing>
</file>

<file path=word/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word/diagrams/layout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word/diagrams/layout3.xml><?xml version="1.0" encoding="utf-8"?>
<dgm:layoutDef xmlns:dgm="http://schemas.openxmlformats.org/drawingml/2006/diagram" xmlns:a="http://schemas.openxmlformats.org/drawingml/2006/main" uniqueId="urn:microsoft.com/office/officeart/2008/layout/BendingPictureSemiTransparentText">
  <dgm:title val=""/>
  <dgm:desc val=""/>
  <dgm:catLst>
    <dgm:cat type="picture" pri="7000"/>
    <dgm:cat type="pictureconvert" pri="7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h" fact="1.19"/>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1667"/>
        </dgm:alg>
        <dgm:shape xmlns:r="http://schemas.openxmlformats.org/officeDocument/2006/relationships" r:blip="">
          <dgm:adjLst/>
        </dgm:shape>
        <dgm:constrLst>
          <dgm:constr type="l" for="ch" forName="rect1" refType="w" fact="0"/>
          <dgm:constr type="t" for="ch" forName="rect1" refType="h" fact="0"/>
          <dgm:constr type="w" for="ch" forName="rect1" refType="w"/>
          <dgm:constr type="h" for="ch" forName="rect1" refType="h"/>
          <dgm:constr type="l" for="ch" forName="rect2" refType="w" fact="0"/>
          <dgm:constr type="t" for="ch" forName="rect2" refType="h" fact="0.7"/>
          <dgm:constr type="w" for="ch" forName="rect2" refType="w"/>
          <dgm:constr type="h" for="ch" forName="rect2" refType="h" fact="0.24"/>
        </dgm:constrLst>
        <dgm:layoutNode name="rect1" styleLbl="bgShp">
          <dgm:alg type="sp"/>
          <dgm:shape xmlns:r="http://schemas.openxmlformats.org/officeDocument/2006/relationships" type="rect" r:blip="" blipPhldr="1">
            <dgm:adjLst/>
          </dgm:shape>
          <dgm:presOf/>
        </dgm:layoutNode>
        <dgm:layoutNode name="rect2" styleLbl="trBgShp">
          <dgm:varLst>
            <dgm:bulletEnabled val="1"/>
          </dgm:varLst>
          <dgm:alg type="tx">
            <dgm:param type="txAnchorVertCh" val="mid"/>
          </dgm:alg>
          <dgm:shape xmlns:r="http://schemas.openxmlformats.org/officeDocument/2006/relationships" type="rect" r:blip="">
            <dgm:adjLst/>
          </dgm:shape>
          <dgm:presOf axis="desOr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Theme1">
  <a:themeElements>
    <a:clrScheme name="Custom 2">
      <a:dk1>
        <a:srgbClr val="000000"/>
      </a:dk1>
      <a:lt1>
        <a:srgbClr val="FFFFFF"/>
      </a:lt1>
      <a:dk2>
        <a:srgbClr val="0043C8"/>
      </a:dk2>
      <a:lt2>
        <a:srgbClr val="929292"/>
      </a:lt2>
      <a:accent1>
        <a:srgbClr val="00B0F0"/>
      </a:accent1>
      <a:accent2>
        <a:srgbClr val="287A3D"/>
      </a:accent2>
      <a:accent3>
        <a:srgbClr val="F27B04"/>
      </a:accent3>
      <a:accent4>
        <a:srgbClr val="0070C0"/>
      </a:accent4>
      <a:accent5>
        <a:srgbClr val="C54343"/>
      </a:accent5>
      <a:accent6>
        <a:srgbClr val="2FC7C3"/>
      </a:accent6>
      <a:hlink>
        <a:srgbClr val="0070C0"/>
      </a:hlink>
      <a:folHlink>
        <a:srgbClr val="E05428"/>
      </a:folHlink>
    </a:clrScheme>
    <a:fontScheme name="EPRI 2019 PP Font Theme">
      <a:majorFont>
        <a:latin typeface="Century Gothic"/>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1"/>
        </a:solidFill>
        <a:ln w="9525" cap="flat" cmpd="sng" algn="ctr">
          <a:solidFill>
            <a:schemeClr val="tx1"/>
          </a:solidFill>
          <a:prstDash val="solid"/>
          <a:round/>
          <a:headEnd type="none" w="med" len="med"/>
          <a:tailEnd type="none" w="med" len="med"/>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marR="0" algn="ctr" defTabSz="914400" rtl="0" eaLnBrk="0" fontAlgn="base" latinLnBrk="0" hangingPunct="0">
          <a:lnSpc>
            <a:spcPct val="100000"/>
          </a:lnSpc>
          <a:spcBef>
            <a:spcPts val="0"/>
          </a:spcBef>
          <a:spcAft>
            <a:spcPct val="0"/>
          </a:spcAft>
          <a:buClrTx/>
          <a:buSzTx/>
          <a:buFontTx/>
          <a:buNone/>
          <a:tabLst/>
          <a:defRPr kumimoji="0" sz="1800" b="0" i="0" u="none" strike="noStrike" cap="none" normalizeH="0" baseline="0" dirty="0">
            <a:ln>
              <a:noFill/>
            </a:ln>
            <a:solidFill>
              <a:schemeClr val="tx1"/>
            </a:solidFill>
            <a:effectLst/>
            <a:latin typeface="+mn-lt"/>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219075" marR="0" indent="-219075" algn="ctr" defTabSz="914400" rtl="0" eaLnBrk="0" fontAlgn="base" latinLnBrk="0" hangingPunct="0">
          <a:lnSpc>
            <a:spcPct val="100000"/>
          </a:lnSpc>
          <a:spcBef>
            <a:spcPct val="50000"/>
          </a:spcBef>
          <a:spcAft>
            <a:spcPct val="0"/>
          </a:spcAft>
          <a:buClrTx/>
          <a:buSzTx/>
          <a:buFontTx/>
          <a:buNone/>
          <a:tabLst/>
          <a:defRPr kumimoji="0" lang="en-US" sz="1600" b="0" i="0" u="none" strike="noStrike" cap="none" normalizeH="0" baseline="0" smtClean="0">
            <a:ln>
              <a:noFill/>
            </a:ln>
            <a:solidFill>
              <a:srgbClr val="000000"/>
            </a:solidFill>
            <a:effectLst/>
            <a:latin typeface="Arial" charset="0"/>
          </a:defRPr>
        </a:defPPr>
      </a:lstStyle>
    </a:lnDef>
    <a:txDef>
      <a:spPr>
        <a:noFill/>
      </a:spPr>
      <a:bodyPr wrap="square" rtlCol="0">
        <a:spAutoFit/>
      </a:bodyPr>
      <a:lstStyle>
        <a:defPPr algn="l">
          <a:spcBef>
            <a:spcPts val="0"/>
          </a:spcBef>
          <a:defRPr sz="1800" dirty="0" smtClean="0">
            <a:solidFill>
              <a:schemeClr val="tx1"/>
            </a:solidFill>
            <a:latin typeface="+mn-lt"/>
          </a:defRPr>
        </a:defPPr>
      </a:lstStyle>
    </a:tx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blank 13">
        <a:dk1>
          <a:srgbClr val="000000"/>
        </a:dk1>
        <a:lt1>
          <a:srgbClr val="FFFFFF"/>
        </a:lt1>
        <a:dk2>
          <a:srgbClr val="0013C5"/>
        </a:dk2>
        <a:lt2>
          <a:srgbClr val="B2B2B2"/>
        </a:lt2>
        <a:accent1>
          <a:srgbClr val="B04359"/>
        </a:accent1>
        <a:accent2>
          <a:srgbClr val="006699"/>
        </a:accent2>
        <a:accent3>
          <a:srgbClr val="FFFFFF"/>
        </a:accent3>
        <a:accent4>
          <a:srgbClr val="000000"/>
        </a:accent4>
        <a:accent5>
          <a:srgbClr val="D4B0B5"/>
        </a:accent5>
        <a:accent6>
          <a:srgbClr val="005C8A"/>
        </a:accent6>
        <a:hlink>
          <a:srgbClr val="FFA432"/>
        </a:hlink>
        <a:folHlink>
          <a:srgbClr val="4FE37C"/>
        </a:folHlink>
      </a:clrScheme>
      <a:clrMap bg1="lt1" tx1="dk1" bg2="lt2" tx2="dk2" accent1="accent1" accent2="accent2" accent3="accent3" accent4="accent4" accent5="accent5" accent6="accent6" hlink="hlink" folHlink="folHlink"/>
    </a:extraClrScheme>
    <a:extraClrScheme>
      <a:clrScheme name="blank 14">
        <a:dk1>
          <a:srgbClr val="000000"/>
        </a:dk1>
        <a:lt1>
          <a:srgbClr val="FFFFFF"/>
        </a:lt1>
        <a:dk2>
          <a:srgbClr val="0013C5"/>
        </a:dk2>
        <a:lt2>
          <a:srgbClr val="B2B2B2"/>
        </a:lt2>
        <a:accent1>
          <a:srgbClr val="A50021"/>
        </a:accent1>
        <a:accent2>
          <a:srgbClr val="006699"/>
        </a:accent2>
        <a:accent3>
          <a:srgbClr val="FFFFFF"/>
        </a:accent3>
        <a:accent4>
          <a:srgbClr val="000000"/>
        </a:accent4>
        <a:accent5>
          <a:srgbClr val="CFAAAB"/>
        </a:accent5>
        <a:accent6>
          <a:srgbClr val="005C8A"/>
        </a:accent6>
        <a:hlink>
          <a:srgbClr val="FFA432"/>
        </a:hlink>
        <a:folHlink>
          <a:srgbClr val="4FE37C"/>
        </a:folHlink>
      </a:clrScheme>
      <a:clrMap bg1="lt1" tx1="dk1" bg2="lt2" tx2="dk2" accent1="accent1" accent2="accent2" accent3="accent3" accent4="accent4" accent5="accent5" accent6="accent6" hlink="hlink" folHlink="folHlink"/>
    </a:extraClrScheme>
    <a:extraClrScheme>
      <a:clrScheme name="blank 15">
        <a:dk1>
          <a:srgbClr val="000000"/>
        </a:dk1>
        <a:lt1>
          <a:srgbClr val="FFFFFF"/>
        </a:lt1>
        <a:dk2>
          <a:srgbClr val="0013C5"/>
        </a:dk2>
        <a:lt2>
          <a:srgbClr val="B2B2B2"/>
        </a:lt2>
        <a:accent1>
          <a:srgbClr val="A50021"/>
        </a:accent1>
        <a:accent2>
          <a:srgbClr val="006699"/>
        </a:accent2>
        <a:accent3>
          <a:srgbClr val="FFFFFF"/>
        </a:accent3>
        <a:accent4>
          <a:srgbClr val="000000"/>
        </a:accent4>
        <a:accent5>
          <a:srgbClr val="CFAAAB"/>
        </a:accent5>
        <a:accent6>
          <a:srgbClr val="005C8A"/>
        </a:accent6>
        <a:hlink>
          <a:srgbClr val="FF9933"/>
        </a:hlink>
        <a:folHlink>
          <a:srgbClr val="4FE37C"/>
        </a:folHlink>
      </a:clrScheme>
      <a:clrMap bg1="lt1" tx1="dk1" bg2="lt2" tx2="dk2" accent1="accent1" accent2="accent2" accent3="accent3" accent4="accent4" accent5="accent5" accent6="accent6" hlink="hlink" folHlink="folHlink"/>
    </a:extraClrScheme>
    <a:extraClrScheme>
      <a:clrScheme name="blank 16">
        <a:dk1>
          <a:srgbClr val="000000"/>
        </a:dk1>
        <a:lt1>
          <a:srgbClr val="FFFFFF"/>
        </a:lt1>
        <a:dk2>
          <a:srgbClr val="0013C5"/>
        </a:dk2>
        <a:lt2>
          <a:srgbClr val="B2B2B2"/>
        </a:lt2>
        <a:accent1>
          <a:srgbClr val="A50021"/>
        </a:accent1>
        <a:accent2>
          <a:srgbClr val="006699"/>
        </a:accent2>
        <a:accent3>
          <a:srgbClr val="FFFFFF"/>
        </a:accent3>
        <a:accent4>
          <a:srgbClr val="000000"/>
        </a:accent4>
        <a:accent5>
          <a:srgbClr val="CFAAAB"/>
        </a:accent5>
        <a:accent6>
          <a:srgbClr val="005C8A"/>
        </a:accent6>
        <a:hlink>
          <a:srgbClr val="FF9933"/>
        </a:hlink>
        <a:folHlink>
          <a:srgbClr val="33CC33"/>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Theme1" id="{DF6F799B-D737-4A09-9CF9-A046EFC486EA}" vid="{41920DEF-FFC6-494E-BC38-BAFB9F2E18F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A93AC918ADCC64EA21EAF11DC52FC20" ma:contentTypeVersion="8" ma:contentTypeDescription="Create a new document." ma:contentTypeScope="" ma:versionID="1d11238c0946105c22f13df5ee3a8b67">
  <xsd:schema xmlns:xsd="http://www.w3.org/2001/XMLSchema" xmlns:xs="http://www.w3.org/2001/XMLSchema" xmlns:p="http://schemas.microsoft.com/office/2006/metadata/properties" xmlns:ns2="32587c1e-3ed6-4d3c-8724-736487d0c9bd" xmlns:ns3="842501ad-6d77-4896-aadd-80604e9d2edf" targetNamespace="http://schemas.microsoft.com/office/2006/metadata/properties" ma:root="true" ma:fieldsID="9e14f384f33184b468119ff09cd8bb4d" ns2:_="" ns3:_="">
    <xsd:import namespace="32587c1e-3ed6-4d3c-8724-736487d0c9bd"/>
    <xsd:import namespace="842501ad-6d77-4896-aadd-80604e9d2ed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_dlc_DocId" minOccurs="0"/>
                <xsd:element ref="ns3:_dlc_DocIdUrl" minOccurs="0"/>
                <xsd:element ref="ns3:_dlc_DocIdPersistId" minOccurs="0"/>
                <xsd:element ref="ns2:MediaServiceDateTaken"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2587c1e-3ed6-4d3c-8724-736487d0c9b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42501ad-6d77-4896-aadd-80604e9d2edf" elementFormDefault="qualified">
    <xsd:import namespace="http://schemas.microsoft.com/office/2006/documentManagement/types"/>
    <xsd:import namespace="http://schemas.microsoft.com/office/infopath/2007/PartnerControls"/>
    <xsd:element name="_dlc_DocId" ma:index="12" nillable="true" ma:displayName="Document ID Value" ma:description="The value of the document ID assigned to this item." ma:internalName="_dlc_DocId" ma:readOnly="true">
      <xsd:simpleType>
        <xsd:restriction base="dms:Text"/>
      </xsd:simpleType>
    </xsd:element>
    <xsd:element name="_dlc_DocIdUrl" ma:index="1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4" nillable="true" ma:displayName="Persist ID" ma:description="Keep ID on add." ma:hidden="true" ma:internalName="_dlc_DocIdPersistId" ma:readOnly="true">
      <xsd:simpleType>
        <xsd:restriction base="dms:Boolean"/>
      </xsd:simple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IEEE2006OfficeOnline.xsl" StyleName="IEEE" Version="2006">
  <b:Source>
    <b:Tag>Aus20</b:Tag>
    <b:SourceType>Report</b:SourceType>
    <b:Guid>{5A2B9E48-B51D-46F5-83C4-3BA1FE51A61D}</b:Guid>
    <b:Author>
      <b:Author>
        <b:Corporate>Australian Energy Market Operator</b:Corporate>
      </b:Author>
    </b:Author>
    <b:Title>2020 Integrated System Plan</b:Title>
    <b:Year>2020</b:Year>
    <b:Publisher>Australian Energy Market Operator</b:Publisher>
    <b:City>Melbourne, Australia</b:City>
    <b:RefOrder>2</b:RefOrder>
  </b:Source>
  <b:Source>
    <b:Tag>Glo21</b:Tag>
    <b:SourceType>Report</b:SourceType>
    <b:Guid>{203AF04D-783A-4D0B-90FA-6E5DE927234E}</b:Guid>
    <b:Author>
      <b:Author>
        <b:Corporate>Global PST Consortium</b:Corporate>
      </b:Author>
    </b:Author>
    <b:Title>Inaugural Research Agenda</b:Title>
    <b:Year>2021</b:Year>
    <b:Publisher>Global PST Consortium</b:Publisher>
    <b:City>USA</b:City>
    <b:RefOrder>13</b:RefOrder>
  </b:Source>
  <b:Source>
    <b:Tag>Str21</b:Tag>
    <b:SourceType>Book</b:SourceType>
    <b:Guid>{DC69DC1B-1EDB-4551-89E0-82302AB6915C}</b:Guid>
    <b:Author>
      <b:Author>
        <b:Corporate>Strategen</b:Corporate>
      </b:Author>
    </b:Author>
    <b:Title>CSIRO Roadmap for Power System Architecture (Topic 7)</b:Title>
    <b:Year>2021</b:Year>
    <b:City>Canberra</b:City>
    <b:Publisher>CSIRO</b:Publisher>
    <b:RefOrder>4</b:RefOrder>
  </b:Source>
  <b:Source>
    <b:Tag>Fel22</b:Tag>
    <b:SourceType>Book</b:SourceType>
    <b:Guid>{5B575325-E5D9-4FA3-8E7D-372E0529C9CA}</b:Guid>
    <b:Author>
      <b:Author>
        <b:NameList>
          <b:Person>
            <b:Last>Feller</b:Last>
          </b:Person>
        </b:NameList>
      </b:Author>
    </b:Author>
    <b:Title>Ultra Large Scale Systems: The Software challenge of the Future</b:Title>
    <b:Year>2022</b:Year>
    <b:Publisher>CM Punlishing</b:Publisher>
    <b:RefOrder>5</b:RefOrder>
  </b:Source>
  <b:Source>
    <b:Tag>AEM21</b:Tag>
    <b:SourceType>InternetSite</b:SourceType>
    <b:Guid>{F6E70E4F-F4A5-4BB1-AA32-3A45F5FB3632}</b:Guid>
    <b:Title>AEMO Market Managment System MMS</b:Title>
    <b:Author>
      <b:Author>
        <b:Corporate>AEMO</b:Corporate>
      </b:Author>
    </b:Author>
    <b:ProductionCompany>AEMO</b:ProductionCompany>
    <b:YearAccessed>2021</b:YearAccessed>
    <b:MonthAccessed>August</b:MonthAccessed>
    <b:DayAccessed>31</b:DayAccessed>
    <b:URL>https://aemo.com.au/en/energy-systems/electricity/national-electricity-market-nem/data-nem/market-management-system-mms-data</b:URL>
    <b:RefOrder>6</b:RefOrder>
  </b:Source>
  <b:Source>
    <b:Tag>AEM211</b:Tag>
    <b:SourceType>InternetSite</b:SourceType>
    <b:Guid>{0558F4EB-AA62-404A-9326-63EA48E8EE73}</b:Guid>
    <b:Author>
      <b:Author>
        <b:Corporate>AEMO</b:Corporate>
      </b:Author>
    </b:Author>
    <b:Title>AEMO Dispatch Information</b:Title>
    <b:ProductionCompany>AEMO</b:ProductionCompany>
    <b:YearAccessed>2021</b:YearAccessed>
    <b:MonthAccessed>August</b:MonthAccessed>
    <b:DayAccessed>31</b:DayAccessed>
    <b:URL>https://aemo.com.au/en/energy-systems/electricity/national-electricity-market-nem/system-operations/dispatch-information</b:URL>
    <b:RefOrder>7</b:RefOrder>
  </b:Source>
  <b:Source>
    <b:Tag>EPR212</b:Tag>
    <b:SourceType>Report</b:SourceType>
    <b:Guid>{40FE7222-26E3-4A62-A31B-6090F6F19E48}</b:Guid>
    <b:Title>Human Machine Interface Display Design Best Practices: Reference Guide for Distribution, Generation, and Transmission Control Centers (3002019194)</b:Title>
    <b:Year>2021</b:Year>
    <b:Author>
      <b:Author>
        <b:Corporate>EPRI</b:Corporate>
      </b:Author>
    </b:Author>
    <b:Publisher>EPRI</b:Publisher>
    <b:City>California</b:City>
    <b:RefOrder>8</b:RefOrder>
  </b:Source>
  <b:Source>
    <b:Tag>Jen10</b:Tag>
    <b:SourceType>JournalArticle</b:SourceType>
    <b:Guid>{381CF8F1-48A4-4B23-93E3-FD5221D1E706}</b:Guid>
    <b:Author>
      <b:Author>
        <b:NameList>
          <b:Person>
            <b:Last>Jenkins</b:Last>
            <b:First>D.</b:First>
          </b:Person>
          <b:Person>
            <b:Last>Stanton</b:Last>
            <b:First>N.</b:First>
          </b:Person>
          <b:Person>
            <b:Last>al</b:Last>
            <b:First>P</b:First>
            <b:Middle>Salmon et</b:Middle>
          </b:Person>
        </b:NameList>
      </b:Author>
    </b:Author>
    <b:Title>Using the Decision-Ladder to Add a Formative Element to Naturalistic Decision-Making Research</b:Title>
    <b:Year>2010</b:Year>
    <b:JournalName>International Journal of Human-Computer Interaction</b:JournalName>
    <b:Pages>132-146</b:Pages>
    <b:RefOrder>9</b:RefOrder>
  </b:Source>
  <b:Source>
    <b:Tag>EPR20</b:Tag>
    <b:SourceType>Report</b:SourceType>
    <b:Guid>{DF561CB4-DF62-4527-9A9B-81B0A3D3AAB6}</b:Guid>
    <b:Author>
      <b:Author>
        <b:Corporate>EPRI</b:Corporate>
      </b:Author>
    </b:Author>
    <b:Title>Powering Through Together: Identifying COVID-19 Transmission and Distribution Operations Practices</b:Title>
    <b:Year>2020</b:Year>
    <b:Publisher>EPRI</b:Publisher>
    <b:City>Palo Alto CA</b:City>
    <b:RefOrder>11</b:RefOrder>
  </b:Source>
  <b:Source>
    <b:Tag>Nee13</b:Tag>
    <b:SourceType>Book</b:SourceType>
    <b:Guid>{F81DBEFE-7AFF-4AE4-ACEE-5CF1F85DA43C}</b:Guid>
    <b:Title>Work Domain Analysis</b:Title>
    <b:Year>2013</b:Year>
    <b:Publisher>CRC Press</b:Publisher>
    <b:City>New York</b:City>
    <b:Author>
      <b:Author>
        <b:NameList>
          <b:Person>
            <b:Last>Naikar</b:Last>
            <b:First>Neelam</b:First>
          </b:Person>
        </b:NameList>
      </b:Author>
    </b:Author>
    <b:RefOrder>12</b:RefOrder>
  </b:Source>
  <b:Source>
    <b:Tag>AEM2021</b:Tag>
    <b:SourceType>DocumentFromInternetSite</b:SourceType>
    <b:Guid>{9B1FEDC4-1DF1-49E9-88FC-1EE0FEE141EF}</b:Guid>
    <b:Title>NEM Engineering Framework: March 2021 Report</b:Title>
    <b:Year>2021</b:Year>
    <b:Month>March</b:Month>
    <b:YearAccessed>2021</b:YearAccessed>
    <b:MonthAccessed>September</b:MonthAccessed>
    <b:DayAccessed>7</b:DayAccessed>
    <b:URL>https://aemo.com.au/-/media/files/initiatives/engineering-framework/2021/nem-engineering-framework-march-2021-report.pdf</b:URL>
    <b:Author>
      <b:Author>
        <b:Corporate>AEMO</b:Corporate>
      </b:Author>
    </b:Author>
    <b:RefOrder>1</b:RefOrder>
  </b:Source>
  <b:Source>
    <b:Tag>Ant20</b:Tag>
    <b:SourceType>Report</b:SourceType>
    <b:Guid>{D6C4E5E8-6585-46B6-95B0-CDD2EA19B459}</b:Guid>
    <b:Title>Learning to run a Power Network Challenge: a Retrospective Analysis</b:Title>
    <b:Year>2020</b:Year>
    <b:Author>
      <b:Author>
        <b:NameList>
          <b:Person>
            <b:Last>Marot</b:Last>
            <b:First>Antoine</b:First>
          </b:Person>
          <b:Person>
            <b:Last>Donnot</b:Last>
            <b:First>Benjamin</b:First>
          </b:Person>
          <b:Person>
            <b:Last>Dulac-Arnold</b:Last>
            <b:First>Gabriel</b:First>
          </b:Person>
          <b:Person>
            <b:Last>Kelly</b:Last>
            <b:First>Adrian</b:First>
          </b:Person>
          <b:Person>
            <b:Last>O'Sullivan</b:Last>
            <b:First>Aïdan</b:First>
          </b:Person>
          <b:Person>
            <b:Last>Viebahn</b:Last>
            <b:First>Jan</b:First>
          </b:Person>
          <b:Person>
            <b:Last>Awad</b:Last>
            <b:First>Mariette</b:First>
          </b:Person>
          <b:Person>
            <b:Last>Guyon</b:Last>
            <b:First>Isabelle</b:First>
          </b:Person>
          <b:Person>
            <b:Last>Panciatici</b:Last>
            <b:First>Patrick</b:First>
          </b:Person>
          <b:Person>
            <b:Last>Romero</b:Last>
            <b:First>Camilo</b:First>
          </b:Person>
        </b:NameList>
      </b:Author>
    </b:Author>
    <b:City>Paris</b:City>
    <b:RefOrder>10</b:RefOrder>
  </b:Source>
  <b:Source>
    <b:Tag>Pos21</b:Tag>
    <b:SourceType>Misc</b:SourceType>
    <b:Guid>{4529A3AE-BDCB-4461-AC73-2EB9F01AD5DB}</b:Guid>
    <b:Title>Post 2025 Market Design Options - A paper for consultation (Part A)</b:Title>
    <b:Year>April 2021</b:Year>
    <b:Publisher>Energy Security Board. Online: https://esb-post2025-market-design.aemc.gov.au/32572/1619564199-part-a-p2025-march-paper-esb-final-for-publication-30-april-2021.pdf</b:Publisher>
    <b:RefOrder>3</b:RefOrder>
  </b:Source>
</b:Sources>
</file>

<file path=customXml/item3.xml><?xml version="1.0" encoding="utf-8"?>
<p:properties xmlns:p="http://schemas.microsoft.com/office/2006/metadata/properties" xmlns:xsi="http://www.w3.org/2001/XMLSchema-instance" xmlns:pc="http://schemas.microsoft.com/office/infopath/2007/PartnerControls">
  <documentManagement>
    <_dlc_DocId xmlns="842501ad-6d77-4896-aadd-80604e9d2edf">RKKTKPDRVDYX-1483110583-264</_dlc_DocId>
    <_dlc_DocIdUrl xmlns="842501ad-6d77-4896-aadd-80604e9d2edf">
      <Url>https://csiroau.sharepoint.com/sites/G-PSTResearchPlansCo-ordination/_layouts/15/DocIdRedir.aspx?ID=RKKTKPDRVDYX-1483110583-264</Url>
      <Description>RKKTKPDRVDYX-1483110583-264</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66B7433-7DED-47CB-AA19-F805062737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2587c1e-3ed6-4d3c-8724-736487d0c9bd"/>
    <ds:schemaRef ds:uri="842501ad-6d77-4896-aadd-80604e9d2ed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33BBB7-F076-4E28-B62E-A866F48156F7}">
  <ds:schemaRefs>
    <ds:schemaRef ds:uri="http://schemas.openxmlformats.org/officeDocument/2006/bibliography"/>
  </ds:schemaRefs>
</ds:datastoreItem>
</file>

<file path=customXml/itemProps3.xml><?xml version="1.0" encoding="utf-8"?>
<ds:datastoreItem xmlns:ds="http://schemas.openxmlformats.org/officeDocument/2006/customXml" ds:itemID="{BE4A3D90-806C-4153-9426-BC4370522369}">
  <ds:schemaRefs>
    <ds:schemaRef ds:uri="http://schemas.microsoft.com/office/2006/metadata/properties"/>
    <ds:schemaRef ds:uri="http://schemas.microsoft.com/office/infopath/2007/PartnerControls"/>
    <ds:schemaRef ds:uri="842501ad-6d77-4896-aadd-80604e9d2edf"/>
  </ds:schemaRefs>
</ds:datastoreItem>
</file>

<file path=customXml/itemProps4.xml><?xml version="1.0" encoding="utf-8"?>
<ds:datastoreItem xmlns:ds="http://schemas.openxmlformats.org/officeDocument/2006/customXml" ds:itemID="{65724E5E-2E5C-455C-A918-FB9851234141}">
  <ds:schemaRefs>
    <ds:schemaRef ds:uri="http://schemas.microsoft.com/sharepoint/events"/>
  </ds:schemaRefs>
</ds:datastoreItem>
</file>

<file path=customXml/itemProps5.xml><?xml version="1.0" encoding="utf-8"?>
<ds:datastoreItem xmlns:ds="http://schemas.openxmlformats.org/officeDocument/2006/customXml" ds:itemID="{2B8F6B6A-6EFE-4545-B838-CFD4A70FC30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74</Pages>
  <Words>18360</Words>
  <Characters>104652</Characters>
  <Application>Microsoft Office Word</Application>
  <DocSecurity>0</DocSecurity>
  <Lines>872</Lines>
  <Paragraphs>245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122767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Matt Nichol</dc:creator>
  <cp:keywords/>
  <dc:description/>
  <cp:lastModifiedBy>Ginn, Claire (CorpAffairs, Clayton)</cp:lastModifiedBy>
  <cp:revision>2</cp:revision>
  <cp:lastPrinted>2021-09-10T05:04:00Z</cp:lastPrinted>
  <dcterms:created xsi:type="dcterms:W3CDTF">2022-03-24T01:46:00Z</dcterms:created>
  <dcterms:modified xsi:type="dcterms:W3CDTF">2022-03-24T01:46:00Z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0x010100BA93AC918ADCC64EA21EAF11DC52FC20</vt:lpwstr>
  </property>
  <property fmtid="{D5CDD505-2E9C-101B-9397-08002B2CF9AE}" pid="3" name="_dlc_DocIdItemGuid">
    <vt:lpwstr>8d4ff8a7-dc88-4c64-9274-a8ec8e2ffd83</vt:lpwstr>
  </property>
</Properties>
</file>