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Lst>
  <p:notesMasterIdLst>
    <p:notesMasterId r:id="rId17"/>
  </p:notesMasterIdLst>
  <p:handoutMasterIdLst>
    <p:handoutMasterId r:id="rId18"/>
  </p:handoutMasterIdLst>
  <p:sldIdLst>
    <p:sldId id="490" r:id="rId6"/>
    <p:sldId id="481" r:id="rId7"/>
    <p:sldId id="412" r:id="rId8"/>
    <p:sldId id="482" r:id="rId9"/>
    <p:sldId id="483" r:id="rId10"/>
    <p:sldId id="484" r:id="rId11"/>
    <p:sldId id="319" r:id="rId12"/>
    <p:sldId id="485" r:id="rId13"/>
    <p:sldId id="479" r:id="rId14"/>
    <p:sldId id="486" r:id="rId15"/>
    <p:sldId id="487" r:id="rId16"/>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577" userDrawn="1">
          <p15:clr>
            <a:srgbClr val="A4A3A4"/>
          </p15:clr>
        </p15:guide>
        <p15:guide id="3" pos="2880">
          <p15:clr>
            <a:srgbClr val="A4A3A4"/>
          </p15:clr>
        </p15:guide>
        <p15:guide id="4" pos="5602" userDrawn="1">
          <p15:clr>
            <a:srgbClr val="A4A3A4"/>
          </p15:clr>
        </p15:guide>
        <p15:guide id="5" pos="158"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86805C-6293-27FF-211F-20AA60D6AEE2}" name="Creed, Chloe (Services, Clayton)" initials="CC(C" userId="S::cre267@csiro.au::1152562a-1195-45b0-b6d3-8f55f19e4105" providerId="AD"/>
  <p188:author id="{9E5CC473-0E20-DB7F-FC9E-3A6EF5F4596C}" name="Buckie, Graeme (Services, Newcastle)" initials="BG(N" userId="S::buc151@csiro.au::7a60fa29-c692-4dc1-ad8b-f1fe164f3011" providerId="AD"/>
  <p188:author id="{1DB56B9B-7C72-1EA4-BA05-7B489F76C2A3}" name="Grodeck, Adam (Services, Black Mountain)" initials="GA(BM" userId="S::gro170@csiro.au::aa1c55c2-6350-42db-945b-a7081f55d9cc" providerId="AD"/>
  <p188:author id="{630F4CB4-E903-9523-BC9B-8B51F974DE2A}" name="Spandler, Meg (Science Connect, Adelaide K. Ave)" initials="SM(CAKA" userId="S::spa08b@csiro.au::9d488b8a-90e6-48ea-9eab-65e68c5b498d" providerId="AD"/>
  <p188:author id="{1F504BEA-01A4-1093-4C5C-12446A32DD50}" name="McClements, Julie (Science Connect, Adelaide K. Ave)" initials="MJ(CAKA" userId="S::mcc532@csiro.au::f0ca77f4-736b-405a-a12e-600e936b863f" providerId="AD"/>
  <p188:author id="{844CD2F9-21E7-74F9-DD5B-900C50D835C5}" name="King, Mhairi (Services, TownsvilleATSIP)" initials="KM(T" userId="S::kin285@csiro.au::630aa914-c7f6-41b0-beda-fdbd59a4ab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ng, Mhairi (Services, TownsvilleATSIP)" initials="KM(T" lastIdx="14" clrIdx="0">
    <p:extLst>
      <p:ext uri="{19B8F6BF-5375-455C-9EA6-DF929625EA0E}">
        <p15:presenceInfo xmlns:p15="http://schemas.microsoft.com/office/powerpoint/2012/main" userId="S::kin285@csiro.au::630aa914-c7f6-41b0-beda-fdbd59a4ab86" providerId="AD"/>
      </p:ext>
    </p:extLst>
  </p:cmAuthor>
  <p:cmAuthor id="2" name="Mason, Sarah (Services, Black Mountain)" initials="MM" lastIdx="9" clrIdx="1">
    <p:extLst>
      <p:ext uri="{19B8F6BF-5375-455C-9EA6-DF929625EA0E}">
        <p15:presenceInfo xmlns:p15="http://schemas.microsoft.com/office/powerpoint/2012/main" userId="S::mas193@csiro.au::9ecf22a2-63cf-4575-b231-dee3631f4d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001D34"/>
    <a:srgbClr val="FFD966"/>
    <a:srgbClr val="CBE2ED"/>
    <a:srgbClr val="85E9FF"/>
    <a:srgbClr val="E7F1F6"/>
    <a:srgbClr val="A9D18E"/>
    <a:srgbClr val="F4B183"/>
    <a:srgbClr val="EBC6F0"/>
    <a:srgbClr val="1A9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1BFE0-0A52-E5D6-619F-56FE8D333EB2}" v="1" dt="2023-07-27T02:36:55.336"/>
    <p1510:client id="{B72D7161-6717-4A82-8B95-EE75FD5F6803}" v="1" dt="2023-07-28T01:31:33.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55" autoAdjust="0"/>
  </p:normalViewPr>
  <p:slideViewPr>
    <p:cSldViewPr snapToGrid="0">
      <p:cViewPr varScale="1">
        <p:scale>
          <a:sx n="97" d="100"/>
          <a:sy n="97" d="100"/>
        </p:scale>
        <p:origin x="970" y="72"/>
      </p:cViewPr>
      <p:guideLst>
        <p:guide orient="horz" pos="1620"/>
        <p:guide orient="horz" pos="577"/>
        <p:guide pos="2880"/>
        <p:guide pos="5602"/>
        <p:guide pos="158"/>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andler, Meg (Science Connect, Adelaide K. Ave)" userId="S::spa08b@csiro.au::9d488b8a-90e6-48ea-9eab-65e68c5b498d" providerId="AD" clId="Web-{986C3A15-3E0A-02BC-297A-51FFB9461C8E}"/>
    <pc:docChg chg="modSld sldOrd">
      <pc:chgData name="Spandler, Meg (Science Connect, Adelaide K. Ave)" userId="S::spa08b@csiro.au::9d488b8a-90e6-48ea-9eab-65e68c5b498d" providerId="AD" clId="Web-{986C3A15-3E0A-02BC-297A-51FFB9461C8E}" dt="2023-07-26T04:04:23.309" v="39"/>
      <pc:docMkLst>
        <pc:docMk/>
      </pc:docMkLst>
      <pc:sldChg chg="modNotes">
        <pc:chgData name="Spandler, Meg (Science Connect, Adelaide K. Ave)" userId="S::spa08b@csiro.au::9d488b8a-90e6-48ea-9eab-65e68c5b498d" providerId="AD" clId="Web-{986C3A15-3E0A-02BC-297A-51FFB9461C8E}" dt="2023-07-26T04:04:23.309" v="39"/>
        <pc:sldMkLst>
          <pc:docMk/>
          <pc:sldMk cId="378721558" sldId="485"/>
        </pc:sldMkLst>
      </pc:sldChg>
      <pc:sldChg chg="ord">
        <pc:chgData name="Spandler, Meg (Science Connect, Adelaide K. Ave)" userId="S::spa08b@csiro.au::9d488b8a-90e6-48ea-9eab-65e68c5b498d" providerId="AD" clId="Web-{986C3A15-3E0A-02BC-297A-51FFB9461C8E}" dt="2023-07-26T04:04:18.387" v="20"/>
        <pc:sldMkLst>
          <pc:docMk/>
          <pc:sldMk cId="84799041" sldId="487"/>
        </pc:sldMkLst>
      </pc:sldChg>
    </pc:docChg>
  </pc:docChgLst>
  <pc:docChgLst>
    <pc:chgData name="Creed, Chloe (CorpAffairs, Clayton)" userId="S::cre267@csiro.au::1152562a-1195-45b0-b6d3-8f55f19e4105" providerId="AD" clId="Web-{1651BFE0-0A52-E5D6-619F-56FE8D333EB2}"/>
    <pc:docChg chg="delSld">
      <pc:chgData name="Creed, Chloe (CorpAffairs, Clayton)" userId="S::cre267@csiro.au::1152562a-1195-45b0-b6d3-8f55f19e4105" providerId="AD" clId="Web-{1651BFE0-0A52-E5D6-619F-56FE8D333EB2}" dt="2023-07-27T02:36:55.336" v="0"/>
      <pc:docMkLst>
        <pc:docMk/>
      </pc:docMkLst>
      <pc:sldChg chg="del">
        <pc:chgData name="Creed, Chloe (CorpAffairs, Clayton)" userId="S::cre267@csiro.au::1152562a-1195-45b0-b6d3-8f55f19e4105" providerId="AD" clId="Web-{1651BFE0-0A52-E5D6-619F-56FE8D333EB2}" dt="2023-07-27T02:36:55.336" v="0"/>
        <pc:sldMkLst>
          <pc:docMk/>
          <pc:sldMk cId="2189453088" sldId="490"/>
        </pc:sldMkLst>
      </pc:sldChg>
    </pc:docChg>
  </pc:docChgLst>
  <pc:docChgLst>
    <pc:chgData name="Creed, Chloe (CorpAffairs, Clayton)" userId="1152562a-1195-45b0-b6d3-8f55f19e4105" providerId="ADAL" clId="{B72D7161-6717-4A82-8B95-EE75FD5F6803}"/>
    <pc:docChg chg="undo custSel addSld modSld sldOrd">
      <pc:chgData name="Creed, Chloe (CorpAffairs, Clayton)" userId="1152562a-1195-45b0-b6d3-8f55f19e4105" providerId="ADAL" clId="{B72D7161-6717-4A82-8B95-EE75FD5F6803}" dt="2023-07-28T01:33:43.574" v="90" actId="20577"/>
      <pc:docMkLst>
        <pc:docMk/>
      </pc:docMkLst>
      <pc:sldChg chg="modSp mod">
        <pc:chgData name="Creed, Chloe (CorpAffairs, Clayton)" userId="1152562a-1195-45b0-b6d3-8f55f19e4105" providerId="ADAL" clId="{B72D7161-6717-4A82-8B95-EE75FD5F6803}" dt="2023-07-25T05:50:31.378" v="1" actId="20577"/>
        <pc:sldMkLst>
          <pc:docMk/>
          <pc:sldMk cId="793247214" sldId="486"/>
        </pc:sldMkLst>
        <pc:spChg chg="mod">
          <ac:chgData name="Creed, Chloe (CorpAffairs, Clayton)" userId="1152562a-1195-45b0-b6d3-8f55f19e4105" providerId="ADAL" clId="{B72D7161-6717-4A82-8B95-EE75FD5F6803}" dt="2023-07-25T05:50:31.378" v="1" actId="20577"/>
          <ac:spMkLst>
            <pc:docMk/>
            <pc:sldMk cId="793247214" sldId="486"/>
            <ac:spMk id="2" creationId="{FE2078D9-76BD-B396-5FFD-F15CFD18B0C6}"/>
          </ac:spMkLst>
        </pc:spChg>
      </pc:sldChg>
      <pc:sldChg chg="modSp add mod ord modNotesTx">
        <pc:chgData name="Creed, Chloe (CorpAffairs, Clayton)" userId="1152562a-1195-45b0-b6d3-8f55f19e4105" providerId="ADAL" clId="{B72D7161-6717-4A82-8B95-EE75FD5F6803}" dt="2023-07-28T01:33:43.574" v="90" actId="20577"/>
        <pc:sldMkLst>
          <pc:docMk/>
          <pc:sldMk cId="2189453088" sldId="490"/>
        </pc:sldMkLst>
        <pc:spChg chg="mod">
          <ac:chgData name="Creed, Chloe (CorpAffairs, Clayton)" userId="1152562a-1195-45b0-b6d3-8f55f19e4105" providerId="ADAL" clId="{B72D7161-6717-4A82-8B95-EE75FD5F6803}" dt="2023-07-28T01:33:17.925" v="89" actId="20577"/>
          <ac:spMkLst>
            <pc:docMk/>
            <pc:sldMk cId="2189453088" sldId="490"/>
            <ac:spMk id="3" creationId="{0C657D01-7E52-591F-0C45-7D07202550C4}"/>
          </ac:spMkLst>
        </pc:spChg>
      </pc:sldChg>
    </pc:docChg>
  </pc:docChgLst>
  <pc:docChgLst>
    <pc:chgData name="Buckie, Graeme (Science Connect, Newcastle)" userId="7a60fa29-c692-4dc1-ad8b-f1fe164f3011" providerId="ADAL" clId="{BE55D664-E67A-488C-987B-D9A7C0BB15E5}"/>
    <pc:docChg chg="modSld">
      <pc:chgData name="Buckie, Graeme (Science Connect, Newcastle)" userId="7a60fa29-c692-4dc1-ad8b-f1fe164f3011" providerId="ADAL" clId="{BE55D664-E67A-488C-987B-D9A7C0BB15E5}" dt="2023-07-24T08:24:08.768" v="2" actId="20577"/>
      <pc:docMkLst>
        <pc:docMk/>
      </pc:docMkLst>
      <pc:sldChg chg="modSp mod">
        <pc:chgData name="Buckie, Graeme (Science Connect, Newcastle)" userId="7a60fa29-c692-4dc1-ad8b-f1fe164f3011" providerId="ADAL" clId="{BE55D664-E67A-488C-987B-D9A7C0BB15E5}" dt="2023-07-24T08:24:08.768" v="2" actId="20577"/>
        <pc:sldMkLst>
          <pc:docMk/>
          <pc:sldMk cId="3549044089" sldId="319"/>
        </pc:sldMkLst>
        <pc:spChg chg="mod">
          <ac:chgData name="Buckie, Graeme (Science Connect, Newcastle)" userId="7a60fa29-c692-4dc1-ad8b-f1fe164f3011" providerId="ADAL" clId="{BE55D664-E67A-488C-987B-D9A7C0BB15E5}" dt="2023-07-24T08:24:08.768" v="2" actId="20577"/>
          <ac:spMkLst>
            <pc:docMk/>
            <pc:sldMk cId="3549044089" sldId="319"/>
            <ac:spMk id="10" creationId="{F7C00629-9C47-4590-8D85-594DBEF81F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6967"/>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sz="quarter" idx="1"/>
          </p:nvPr>
        </p:nvSpPr>
        <p:spPr>
          <a:xfrm>
            <a:off x="3855839" y="0"/>
            <a:ext cx="2949786" cy="496967"/>
          </a:xfrm>
          <a:prstGeom prst="rect">
            <a:avLst/>
          </a:prstGeom>
        </p:spPr>
        <p:txBody>
          <a:bodyPr vert="horz" lIns="91559" tIns="45779" rIns="91559" bIns="45779" rtlCol="0"/>
          <a:lstStyle>
            <a:lvl1pPr algn="r">
              <a:defRPr sz="1200"/>
            </a:lvl1pPr>
          </a:lstStyle>
          <a:p>
            <a:fld id="{BBFA697C-5849-4DDF-A6C8-08E6893940F4}" type="datetimeFigureOut">
              <a:rPr lang="en-AU" smtClean="0"/>
              <a:pPr/>
              <a:t>28/07/2023</a:t>
            </a:fld>
            <a:endParaRPr lang="en-AU"/>
          </a:p>
        </p:txBody>
      </p:sp>
      <p:sp>
        <p:nvSpPr>
          <p:cNvPr id="4" name="Footer Placeholder 3"/>
          <p:cNvSpPr>
            <a:spLocks noGrp="1"/>
          </p:cNvSpPr>
          <p:nvPr>
            <p:ph type="ftr" sz="quarter" idx="2"/>
          </p:nvPr>
        </p:nvSpPr>
        <p:spPr>
          <a:xfrm>
            <a:off x="1" y="9440646"/>
            <a:ext cx="2949786" cy="496967"/>
          </a:xfrm>
          <a:prstGeom prst="rect">
            <a:avLst/>
          </a:prstGeom>
        </p:spPr>
        <p:txBody>
          <a:bodyPr vert="horz" lIns="91559" tIns="45779" rIns="91559" bIns="45779"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6"/>
            <a:ext cx="2949786" cy="496967"/>
          </a:xfrm>
          <a:prstGeom prst="rect">
            <a:avLst/>
          </a:prstGeom>
        </p:spPr>
        <p:txBody>
          <a:bodyPr vert="horz" lIns="91559" tIns="45779" rIns="91559" bIns="45779"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6967"/>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idx="1"/>
          </p:nvPr>
        </p:nvSpPr>
        <p:spPr>
          <a:xfrm>
            <a:off x="3855839" y="0"/>
            <a:ext cx="2949786" cy="496967"/>
          </a:xfrm>
          <a:prstGeom prst="rect">
            <a:avLst/>
          </a:prstGeom>
        </p:spPr>
        <p:txBody>
          <a:bodyPr vert="horz" lIns="91559" tIns="45779" rIns="91559" bIns="45779" rtlCol="0"/>
          <a:lstStyle>
            <a:lvl1pPr algn="r">
              <a:defRPr sz="1200"/>
            </a:lvl1pPr>
          </a:lstStyle>
          <a:p>
            <a:fld id="{00992BC2-9435-4D31-AEB3-5D5877AD6447}" type="datetimeFigureOut">
              <a:rPr lang="en-AU" smtClean="0"/>
              <a:pPr/>
              <a:t>28/07/2023</a:t>
            </a:fld>
            <a:endParaRPr lang="en-AU"/>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559" tIns="45779" rIns="91559" bIns="45779" rtlCol="0" anchor="ctr"/>
          <a:lstStyle/>
          <a:p>
            <a:endParaRPr lang="en-AU"/>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559" tIns="45779" rIns="91559" bIns="45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6"/>
            <a:ext cx="2949786" cy="496967"/>
          </a:xfrm>
          <a:prstGeom prst="rect">
            <a:avLst/>
          </a:prstGeom>
        </p:spPr>
        <p:txBody>
          <a:bodyPr vert="horz" lIns="91559" tIns="45779" rIns="91559" bIns="45779"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6"/>
            <a:ext cx="2949786" cy="496967"/>
          </a:xfrm>
          <a:prstGeom prst="rect">
            <a:avLst/>
          </a:prstGeom>
        </p:spPr>
        <p:txBody>
          <a:bodyPr vert="horz" lIns="91559" tIns="45779" rIns="91559" bIns="45779"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conciliation.org.au/reconciliation/acknowledgement-of-country-and-welcome-to-countr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38378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dirty="0">
                <a:solidFill>
                  <a:srgbClr val="2D2D2D"/>
                </a:solidFill>
                <a:effectLst/>
                <a:latin typeface="Noto Sans"/>
                <a:ea typeface="Noto Sans"/>
                <a:cs typeface="Noto Sans"/>
              </a:rPr>
              <a:t>Question time</a:t>
            </a:r>
            <a:r>
              <a:rPr lang="en-AU" b="1" dirty="0">
                <a:solidFill>
                  <a:srgbClr val="2D2D2D"/>
                </a:solidFill>
                <a:latin typeface="Noto Sans"/>
                <a:ea typeface="Noto Sans"/>
                <a:cs typeface="Noto Sans"/>
              </a:rPr>
              <a:t> </a:t>
            </a:r>
          </a:p>
          <a:p>
            <a:endParaRPr lang="en-AU" b="1" i="0" dirty="0">
              <a:solidFill>
                <a:srgbClr val="2D2D2D"/>
              </a:solidFill>
              <a:effectLst/>
              <a:latin typeface="Noto Sans"/>
              <a:ea typeface="Noto Sans"/>
            </a:endParaRPr>
          </a:p>
          <a:p>
            <a:r>
              <a:rPr lang="en-AU" b="0" i="0" baseline="0" dirty="0">
                <a:solidFill>
                  <a:srgbClr val="2D2D2D"/>
                </a:solidFill>
                <a:effectLst/>
                <a:latin typeface="Noto Sans"/>
                <a:ea typeface="Noto Sans"/>
              </a:rPr>
              <a:t>Answer any questions that the students may have. Your teacher partner can assist.</a:t>
            </a:r>
            <a:endParaRPr lang="en-AU" b="0" i="0" baseline="0" dirty="0">
              <a:solidFill>
                <a:srgbClr val="2D2D2D"/>
              </a:solidFill>
              <a:effectLst/>
              <a:latin typeface="Noto Sans" panose="020B0502040504020204" pitchFamily="34" charset="0"/>
            </a:endParaRP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10</a:t>
            </a:fld>
            <a:endParaRPr lang="en-AU"/>
          </a:p>
        </p:txBody>
      </p:sp>
    </p:spTree>
    <p:extLst>
      <p:ext uri="{BB962C8B-B14F-4D97-AF65-F5344CB8AC3E}">
        <p14:creationId xmlns:p14="http://schemas.microsoft.com/office/powerpoint/2010/main" val="2977346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and teachers greatly appreciate people from industry joining them in the classroom. Let them know how much you enjoyed the experience too!</a:t>
            </a: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11</a:t>
            </a:fld>
            <a:endParaRPr lang="en-AU"/>
          </a:p>
        </p:txBody>
      </p:sp>
    </p:spTree>
    <p:extLst>
      <p:ext uri="{BB962C8B-B14F-4D97-AF65-F5344CB8AC3E}">
        <p14:creationId xmlns:p14="http://schemas.microsoft.com/office/powerpoint/2010/main" val="258863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D2D2D"/>
                </a:solidFill>
                <a:effectLst/>
                <a:latin typeface="Noto Sans"/>
                <a:ea typeface="Noto Sans"/>
                <a:cs typeface="Noto Sans"/>
              </a:rPr>
              <a:t>Introduce yourself, including your name, where you work and your job title.</a:t>
            </a:r>
            <a:r>
              <a:rPr lang="en-AU" dirty="0">
                <a:solidFill>
                  <a:srgbClr val="2D2D2D"/>
                </a:solidFill>
                <a:latin typeface="Noto Sans"/>
                <a:ea typeface="Noto Sans"/>
                <a:cs typeface="Noto Sans"/>
              </a:rPr>
              <a:t> </a:t>
            </a:r>
            <a:endParaRPr lang="en-US" dirty="0"/>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383517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You may wish to do an acknowledgement of country. This is a way to acknowledge the traditional custodians of Australia's lands. It is done at the beginning of a presentation and is seen as a respectful way to recognise the continuing connection Aboriginal and Torres Strait Islander people have to Australia's lands and waterways.  It is optional and can be said in many ways. If you would like to include an acknowledgement in your presentation, you can follow the wording in this slide. For more information, we recommend </a:t>
            </a:r>
            <a:r>
              <a:rPr lang="en-AU" sz="1200" dirty="0">
                <a:hlinkClick r:id="rId3"/>
              </a:rPr>
              <a:t>Reconciliation Australia</a:t>
            </a:r>
            <a:r>
              <a:rPr lang="en-AU" sz="1200" dirty="0"/>
              <a:t>. </a:t>
            </a:r>
            <a:endParaRPr lang="en-AU" sz="1200" dirty="0">
              <a:ea typeface="Calibri"/>
              <a:cs typeface="Calibri"/>
            </a:endParaRP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163325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74151"/>
                </a:solidFill>
                <a:effectLst/>
                <a:latin typeface="Söhne"/>
              </a:rPr>
              <a:t>Share brief details about your career journey and reasons for choosing your current job. Students enjoy learning about you as a person; sharing career highlights and favourite school subjects will help create engagement and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74151"/>
                </a:solidFill>
                <a:effectLst/>
                <a:latin typeface="Söhne"/>
              </a:rPr>
              <a:t>Consider sharing photos of your career highlights.</a:t>
            </a:r>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287422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74151"/>
                </a:solidFill>
                <a:effectLst/>
                <a:latin typeface="Söhne"/>
              </a:rPr>
              <a:t>Summarise your role in three or four key points. Provide simple examples of your work. Consider including a picture of your workplace or a short video.</a:t>
            </a:r>
            <a:endParaRPr lang="en-AU" i="0" strike="sngStrike" baseline="0" dirty="0">
              <a:solidFill>
                <a:srgbClr val="2D2D2D"/>
              </a:solidFill>
              <a:effectLst/>
              <a:latin typeface="Noto Sans" panose="020B0502040504020204" pitchFamily="34" charset="0"/>
              <a:ea typeface="Noto Sans"/>
              <a:cs typeface="Noto Sans"/>
            </a:endParaRP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208764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374151"/>
                </a:solidFill>
                <a:effectLst/>
                <a:latin typeface="Söhne"/>
              </a:rPr>
              <a:t>Improve student engagement by sharing the relevance of your work. Here are some suggestions:</a:t>
            </a:r>
          </a:p>
          <a:p>
            <a:pPr algn="l"/>
            <a:endParaRPr lang="en-AU" b="0" i="0" dirty="0">
              <a:solidFill>
                <a:srgbClr val="374151"/>
              </a:solidFill>
              <a:effectLst/>
              <a:latin typeface="Söhne"/>
            </a:endParaRPr>
          </a:p>
          <a:p>
            <a:pPr marL="228600" indent="-228600" algn="l">
              <a:buFont typeface="+mj-lt"/>
              <a:buAutoNum type="arabicPeriod"/>
            </a:pPr>
            <a:r>
              <a:rPr lang="en-AU" b="0" i="0" dirty="0">
                <a:solidFill>
                  <a:srgbClr val="374151"/>
                </a:solidFill>
                <a:effectLst/>
                <a:latin typeface="Söhne"/>
              </a:rPr>
              <a:t>Answer the questions above.</a:t>
            </a:r>
          </a:p>
          <a:p>
            <a:pPr marL="228600" indent="-228600" algn="l">
              <a:buFont typeface="+mj-lt"/>
              <a:buAutoNum type="arabicPeriod"/>
            </a:pPr>
            <a:r>
              <a:rPr lang="en-AU" b="0" i="0" dirty="0">
                <a:solidFill>
                  <a:srgbClr val="374151"/>
                </a:solidFill>
                <a:effectLst/>
                <a:latin typeface="Söhne"/>
              </a:rPr>
              <a:t>Use data or statistics to emphasise the relevance of your work.</a:t>
            </a:r>
          </a:p>
          <a:p>
            <a:pPr marL="228600" indent="-228600" algn="l">
              <a:buFont typeface="+mj-lt"/>
              <a:buAutoNum type="arabicPeriod"/>
            </a:pPr>
            <a:r>
              <a:rPr lang="en-AU" b="0" i="0" dirty="0">
                <a:solidFill>
                  <a:srgbClr val="374151"/>
                </a:solidFill>
                <a:effectLst/>
                <a:latin typeface="Söhne"/>
              </a:rPr>
              <a:t>Tell a short, relevant story (1-5 minutes) to connect with students.</a:t>
            </a:r>
          </a:p>
          <a:p>
            <a:pPr marL="228600" indent="-228600" algn="l">
              <a:buFont typeface="+mj-lt"/>
              <a:buAutoNum type="arabicPeriod"/>
            </a:pPr>
            <a:r>
              <a:rPr lang="en-AU" b="0" i="0" dirty="0">
                <a:solidFill>
                  <a:srgbClr val="374151"/>
                </a:solidFill>
                <a:effectLst/>
                <a:latin typeface="Söhne"/>
              </a:rPr>
              <a:t>Share a thought-provoking fact about your work or industry.</a:t>
            </a:r>
          </a:p>
          <a:p>
            <a:pPr marL="228600" indent="-228600" algn="l">
              <a:buFont typeface="+mj-lt"/>
              <a:buAutoNum type="arabicPeriod"/>
            </a:pPr>
            <a:r>
              <a:rPr lang="en-AU" b="0" i="0" dirty="0">
                <a:solidFill>
                  <a:srgbClr val="374151"/>
                </a:solidFill>
                <a:effectLst/>
                <a:latin typeface="Söhne"/>
              </a:rPr>
              <a:t>Consider a demonstration or show an interesting object related to your work.</a:t>
            </a: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412027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74151"/>
                </a:solidFill>
                <a:effectLst/>
                <a:latin typeface="Söhne"/>
              </a:rPr>
              <a:t>Reinforce the importance of computational thinking skills by connecting them to Bebras. Review the computational thinking skills practiced in Bebras with the students, and your teacher partner can assist in this process.</a:t>
            </a:r>
            <a:endParaRPr lang="en-AU" dirty="0">
              <a:ea typeface="Calibri"/>
              <a:cs typeface="Calibri"/>
            </a:endParaRPr>
          </a:p>
        </p:txBody>
      </p:sp>
      <p:sp>
        <p:nvSpPr>
          <p:cNvPr id="4" name="Slide Number Placeholder 3"/>
          <p:cNvSpPr>
            <a:spLocks noGrp="1"/>
          </p:cNvSpPr>
          <p:nvPr>
            <p:ph type="sldNum" sz="quarter" idx="5"/>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222365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74151"/>
                </a:solidFill>
                <a:effectLst/>
                <a:latin typeface="Söhne"/>
              </a:rPr>
              <a:t>Describe a work task. Ask students to identify which computational skills they think are used. </a:t>
            </a:r>
          </a:p>
          <a:p>
            <a:endParaRPr lang="en-AU" b="0" i="0" dirty="0">
              <a:solidFill>
                <a:srgbClr val="374151"/>
              </a:solidFill>
              <a:effectLst/>
              <a:latin typeface="Söhne"/>
            </a:endParaRPr>
          </a:p>
          <a:p>
            <a:r>
              <a:rPr lang="en-AU" b="0" i="0" dirty="0">
                <a:solidFill>
                  <a:srgbClr val="374151"/>
                </a:solidFill>
                <a:effectLst/>
                <a:latin typeface="Söhne"/>
              </a:rPr>
              <a:t>Use slide 9 as a visual cue to aid their decision-making.</a:t>
            </a:r>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338815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2988027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Tree>
    <p:extLst>
      <p:ext uri="{BB962C8B-B14F-4D97-AF65-F5344CB8AC3E}">
        <p14:creationId xmlns:p14="http://schemas.microsoft.com/office/powerpoint/2010/main" val="177597871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42244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
        <p:nvSpPr>
          <p:cNvPr id="9" name="Picture Placeholder 8">
            <a:extLst>
              <a:ext uri="{FF2B5EF4-FFF2-40B4-BE49-F238E27FC236}">
                <a16:creationId xmlns:a16="http://schemas.microsoft.com/office/drawing/2014/main" id="{E5B27D06-E692-01E0-2B8D-1816FBA13BB0}"/>
              </a:ext>
            </a:extLst>
          </p:cNvPr>
          <p:cNvSpPr>
            <a:spLocks noGrp="1"/>
          </p:cNvSpPr>
          <p:nvPr>
            <p:ph type="pic" sz="quarter" idx="12"/>
          </p:nvPr>
        </p:nvSpPr>
        <p:spPr>
          <a:xfrm>
            <a:off x="4847500" y="804863"/>
            <a:ext cx="1858962" cy="1625600"/>
          </a:xfrm>
        </p:spPr>
        <p:txBody>
          <a:bodyPr/>
          <a:lstStyle/>
          <a:p>
            <a:endParaRPr lang="en-AU"/>
          </a:p>
        </p:txBody>
      </p:sp>
      <p:sp>
        <p:nvSpPr>
          <p:cNvPr id="10" name="Picture Placeholder 8">
            <a:extLst>
              <a:ext uri="{FF2B5EF4-FFF2-40B4-BE49-F238E27FC236}">
                <a16:creationId xmlns:a16="http://schemas.microsoft.com/office/drawing/2014/main" id="{691B236E-AA25-2AAF-C89D-18C500B4375C}"/>
              </a:ext>
            </a:extLst>
          </p:cNvPr>
          <p:cNvSpPr>
            <a:spLocks noGrp="1"/>
          </p:cNvSpPr>
          <p:nvPr>
            <p:ph type="pic" sz="quarter" idx="13"/>
          </p:nvPr>
        </p:nvSpPr>
        <p:spPr>
          <a:xfrm>
            <a:off x="6958904" y="804863"/>
            <a:ext cx="1858962" cy="1625600"/>
          </a:xfrm>
        </p:spPr>
        <p:txBody>
          <a:bodyPr/>
          <a:lstStyle/>
          <a:p>
            <a:endParaRPr lang="en-AU"/>
          </a:p>
        </p:txBody>
      </p:sp>
      <p:sp>
        <p:nvSpPr>
          <p:cNvPr id="11" name="Picture Placeholder 8">
            <a:extLst>
              <a:ext uri="{FF2B5EF4-FFF2-40B4-BE49-F238E27FC236}">
                <a16:creationId xmlns:a16="http://schemas.microsoft.com/office/drawing/2014/main" id="{181CC668-0A8F-D894-B38D-54C47275D037}"/>
              </a:ext>
            </a:extLst>
          </p:cNvPr>
          <p:cNvSpPr>
            <a:spLocks noGrp="1"/>
          </p:cNvSpPr>
          <p:nvPr>
            <p:ph type="pic" sz="quarter" idx="14"/>
          </p:nvPr>
        </p:nvSpPr>
        <p:spPr>
          <a:xfrm>
            <a:off x="4847500" y="2713037"/>
            <a:ext cx="1858962" cy="1625600"/>
          </a:xfrm>
        </p:spPr>
        <p:txBody>
          <a:bodyPr/>
          <a:lstStyle/>
          <a:p>
            <a:endParaRPr lang="en-AU"/>
          </a:p>
        </p:txBody>
      </p:sp>
      <p:sp>
        <p:nvSpPr>
          <p:cNvPr id="12" name="Picture Placeholder 8">
            <a:extLst>
              <a:ext uri="{FF2B5EF4-FFF2-40B4-BE49-F238E27FC236}">
                <a16:creationId xmlns:a16="http://schemas.microsoft.com/office/drawing/2014/main" id="{83E9AAD6-29B5-FFBD-C76A-0745984A75E1}"/>
              </a:ext>
            </a:extLst>
          </p:cNvPr>
          <p:cNvSpPr>
            <a:spLocks noGrp="1"/>
          </p:cNvSpPr>
          <p:nvPr>
            <p:ph type="pic" sz="quarter" idx="15"/>
          </p:nvPr>
        </p:nvSpPr>
        <p:spPr>
          <a:xfrm>
            <a:off x="6962553" y="2713037"/>
            <a:ext cx="1858962" cy="1625600"/>
          </a:xfrm>
        </p:spPr>
        <p:txBody>
          <a:bodyPr/>
          <a:lstStyle/>
          <a:p>
            <a:endParaRPr lang="en-AU" dirty="0"/>
          </a:p>
        </p:txBody>
      </p:sp>
    </p:spTree>
    <p:extLst>
      <p:ext uri="{BB962C8B-B14F-4D97-AF65-F5344CB8AC3E}">
        <p14:creationId xmlns:p14="http://schemas.microsoft.com/office/powerpoint/2010/main" val="2364051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1" y="4878250"/>
            <a:ext cx="3682598" cy="95510"/>
          </a:xfrm>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71330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0" y="4878250"/>
            <a:ext cx="5986853" cy="95510"/>
          </a:xfrm>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57420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89600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956317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263885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46" name="Picture 45"/>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Tree>
    <p:extLst>
      <p:ext uri="{BB962C8B-B14F-4D97-AF65-F5344CB8AC3E}">
        <p14:creationId xmlns:p14="http://schemas.microsoft.com/office/powerpoint/2010/main" val="294196142"/>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1620">
          <p15:clr>
            <a:srgbClr val="FBAE40"/>
          </p15:clr>
        </p15:guide>
        <p15:guide id="3" pos="2880" userDrawn="1">
          <p15:clr>
            <a:srgbClr val="FBAE40"/>
          </p15:clr>
        </p15:guide>
        <p15:guide id="4" pos="56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43" name="Picture 42"/>
          <p:cNvPicPr>
            <a:picLocks noChangeAspect="1"/>
          </p:cNvPicPr>
          <p:nvPr userDrawn="1"/>
        </p:nvPicPr>
        <p:blipFill>
          <a:blip r:embed="rId2"/>
          <a:stretch>
            <a:fillRect/>
          </a:stretch>
        </p:blipFill>
        <p:spPr>
          <a:xfrm>
            <a:off x="251520" y="267494"/>
            <a:ext cx="720080" cy="720080"/>
          </a:xfrm>
          <a:prstGeom prst="rect">
            <a:avLst/>
          </a:prstGeom>
        </p:spPr>
      </p:pic>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a:p>
        </p:txBody>
      </p:sp>
    </p:spTree>
    <p:extLst>
      <p:ext uri="{BB962C8B-B14F-4D97-AF65-F5344CB8AC3E}">
        <p14:creationId xmlns:p14="http://schemas.microsoft.com/office/powerpoint/2010/main" val="463021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a:solidFill>
                  <a:schemeClr val="bg1"/>
                </a:solidFill>
              </a:rPr>
              <a:t>Australia’s National Science Agency</a:t>
            </a:r>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3889364322"/>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 half horizontal image (about us only)">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0" y="2767500"/>
            <a:ext cx="9143999" cy="23760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4" name="Title 3"/>
          <p:cNvSpPr>
            <a:spLocks noGrp="1"/>
          </p:cNvSpPr>
          <p:nvPr>
            <p:ph type="title"/>
          </p:nvPr>
        </p:nvSpPr>
        <p:spPr>
          <a:xfrm>
            <a:off x="251520" y="805458"/>
            <a:ext cx="8640960" cy="639365"/>
          </a:xfrm>
        </p:spPr>
        <p:txBody>
          <a:bodyPr/>
          <a:lstStyle/>
          <a:p>
            <a:r>
              <a:rPr lang="en-US"/>
              <a:t>Click to edit Master title style</a:t>
            </a:r>
            <a:endParaRPr lang="en-AU"/>
          </a:p>
        </p:txBody>
      </p:sp>
    </p:spTree>
    <p:extLst>
      <p:ext uri="{BB962C8B-B14F-4D97-AF65-F5344CB8AC3E}">
        <p14:creationId xmlns:p14="http://schemas.microsoft.com/office/powerpoint/2010/main" val="140798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8" name="Picture 7"/>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218432992"/>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9" name="Picture 8"/>
          <p:cNvPicPr>
            <a:picLocks noChangeAspect="1"/>
          </p:cNvPicPr>
          <p:nvPr userDrawn="1"/>
        </p:nvPicPr>
        <p:blipFill>
          <a:blip r:embed="rId2"/>
          <a:stretch>
            <a:fillRect/>
          </a:stretch>
        </p:blipFill>
        <p:spPr>
          <a:xfrm>
            <a:off x="8181552" y="4177358"/>
            <a:ext cx="720080" cy="720080"/>
          </a:xfrm>
          <a:prstGeom prst="rect">
            <a:avLst/>
          </a:prstGeom>
        </p:spPr>
      </p:pic>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Tree>
    <p:extLst>
      <p:ext uri="{BB962C8B-B14F-4D97-AF65-F5344CB8AC3E}">
        <p14:creationId xmlns:p14="http://schemas.microsoft.com/office/powerpoint/2010/main" val="51811049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a:solidFill>
                  <a:schemeClr val="bg1"/>
                </a:solidFill>
              </a:rPr>
              <a:t>Australia’s National Science Agency</a:t>
            </a:r>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72904045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196403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514257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Presentation title  |  Presenter name</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323933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Presentation title  |  Presenter name</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84168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5EA4BEA-90AA-46F4-829C-BDC63E08AE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9831" y="411510"/>
            <a:ext cx="4324338" cy="4320480"/>
          </a:xfrm>
          <a:prstGeom prst="rect">
            <a:avLst/>
          </a:prstGeom>
        </p:spPr>
      </p:pic>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pic>
        <p:nvPicPr>
          <p:cNvPr id="9" name="Picture 8"/>
          <p:cNvPicPr>
            <a:picLocks noChangeAspect="1"/>
          </p:cNvPicPr>
          <p:nvPr userDrawn="1"/>
        </p:nvPicPr>
        <p:blipFill>
          <a:blip r:embed="rId3"/>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Tree>
    <p:extLst>
      <p:ext uri="{BB962C8B-B14F-4D97-AF65-F5344CB8AC3E}">
        <p14:creationId xmlns:p14="http://schemas.microsoft.com/office/powerpoint/2010/main" val="1384399025"/>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865066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444168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04656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274488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4338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2631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7" name="Picture 6"/>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745895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Tree>
    <p:extLst>
      <p:ext uri="{BB962C8B-B14F-4D97-AF65-F5344CB8AC3E}">
        <p14:creationId xmlns:p14="http://schemas.microsoft.com/office/powerpoint/2010/main" val="112066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80961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22426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Presentation title  |  Presenter name</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54646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Presentation title  |  Presenter name</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5983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2047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Presentation title  |  Presenter name</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66192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emf"/><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22" name="Picture 21"/>
          <p:cNvPicPr>
            <a:picLocks noChangeAspect="1"/>
          </p:cNvPicPr>
          <p:nvPr userDrawn="1"/>
        </p:nvPicPr>
        <p:blipFill>
          <a:blip r:embed="rId24"/>
          <a:stretch>
            <a:fillRect/>
          </a:stretch>
        </p:blipFill>
        <p:spPr>
          <a:xfrm>
            <a:off x="251520" y="195486"/>
            <a:ext cx="442169" cy="442169"/>
          </a:xfrm>
          <a:prstGeom prst="rect">
            <a:avLst/>
          </a:prstGeom>
        </p:spPr>
      </p:pic>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703" r:id="rId3"/>
    <p:sldLayoutId id="2147483655" r:id="rId4"/>
    <p:sldLayoutId id="2147483704" r:id="rId5"/>
    <p:sldLayoutId id="2147483680" r:id="rId6"/>
    <p:sldLayoutId id="2147483679" r:id="rId7"/>
    <p:sldLayoutId id="2147483661" r:id="rId8"/>
    <p:sldLayoutId id="2147483702" r:id="rId9"/>
    <p:sldLayoutId id="2147483706" r:id="rId10"/>
    <p:sldLayoutId id="2147483712" r:id="rId11"/>
    <p:sldLayoutId id="2147483698" r:id="rId12"/>
    <p:sldLayoutId id="2147483699" r:id="rId13"/>
    <p:sldLayoutId id="2147483663" r:id="rId14"/>
    <p:sldLayoutId id="2147483707" r:id="rId15"/>
    <p:sldLayoutId id="2147483664" r:id="rId16"/>
    <p:sldLayoutId id="2147483667" r:id="rId17"/>
    <p:sldLayoutId id="2147483665" r:id="rId18"/>
    <p:sldLayoutId id="2147483682" r:id="rId19"/>
    <p:sldLayoutId id="2147483681" r:id="rId20"/>
    <p:sldLayoutId id="2147483709" r:id="rId21"/>
    <p:sldLayoutId id="2147483711" r:id="rId22"/>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Presentation title  |  Presenter name</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22" name="Picture 21"/>
          <p:cNvPicPr>
            <a:picLocks noChangeAspect="1"/>
          </p:cNvPicPr>
          <p:nvPr userDrawn="1"/>
        </p:nvPicPr>
        <p:blipFill>
          <a:blip r:embed="rId17"/>
          <a:stretch>
            <a:fillRect/>
          </a:stretch>
        </p:blipFill>
        <p:spPr>
          <a:xfrm>
            <a:off x="8479813" y="4561859"/>
            <a:ext cx="442169" cy="442169"/>
          </a:xfrm>
          <a:prstGeom prst="rect">
            <a:avLst/>
          </a:prstGeom>
        </p:spPr>
      </p:pic>
    </p:spTree>
    <p:extLst>
      <p:ext uri="{BB962C8B-B14F-4D97-AF65-F5344CB8AC3E}">
        <p14:creationId xmlns:p14="http://schemas.microsoft.com/office/powerpoint/2010/main" val="4022737140"/>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701" r:id="rId3"/>
    <p:sldLayoutId id="2147483685" r:id="rId4"/>
    <p:sldLayoutId id="2147483705" r:id="rId5"/>
    <p:sldLayoutId id="2147483686" r:id="rId6"/>
    <p:sldLayoutId id="2147483687" r:id="rId7"/>
    <p:sldLayoutId id="2147483688" r:id="rId8"/>
    <p:sldLayoutId id="2147483689" r:id="rId9"/>
    <p:sldLayoutId id="2147483708" r:id="rId10"/>
    <p:sldLayoutId id="2147483690" r:id="rId11"/>
    <p:sldLayoutId id="2147483691" r:id="rId12"/>
    <p:sldLayoutId id="2147483692" r:id="rId13"/>
    <p:sldLayoutId id="2147483693" r:id="rId14"/>
    <p:sldLayoutId id="2147483694" r:id="rId15"/>
  </p:sldLayoutIdLst>
  <p:hf sldNum="0" hdr="0" ft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A6D5-BAAD-1A8F-DD7A-DD1CFCDE6D83}"/>
              </a:ext>
            </a:extLst>
          </p:cNvPr>
          <p:cNvSpPr>
            <a:spLocks noGrp="1"/>
          </p:cNvSpPr>
          <p:nvPr>
            <p:ph type="ctrTitle"/>
          </p:nvPr>
        </p:nvSpPr>
        <p:spPr/>
        <p:txBody>
          <a:bodyPr/>
          <a:lstStyle/>
          <a:p>
            <a:r>
              <a:rPr lang="en-AU" dirty="0"/>
              <a:t>STEM Professional Introduction</a:t>
            </a:r>
          </a:p>
        </p:txBody>
      </p:sp>
      <p:sp>
        <p:nvSpPr>
          <p:cNvPr id="3" name="Subtitle 2">
            <a:extLst>
              <a:ext uri="{FF2B5EF4-FFF2-40B4-BE49-F238E27FC236}">
                <a16:creationId xmlns:a16="http://schemas.microsoft.com/office/drawing/2014/main" id="{0C657D01-7E52-591F-0C45-7D07202550C4}"/>
              </a:ext>
            </a:extLst>
          </p:cNvPr>
          <p:cNvSpPr>
            <a:spLocks noGrp="1"/>
          </p:cNvSpPr>
          <p:nvPr>
            <p:ph type="subTitle" idx="1"/>
          </p:nvPr>
        </p:nvSpPr>
        <p:spPr>
          <a:xfrm>
            <a:off x="251520" y="2922403"/>
            <a:ext cx="8025892" cy="1840844"/>
          </a:xfrm>
        </p:spPr>
        <p:txBody>
          <a:bodyPr>
            <a:normAutofit/>
          </a:bodyPr>
          <a:lstStyle/>
          <a:p>
            <a:r>
              <a:rPr lang="en-AU" dirty="0"/>
              <a:t>The following PPT slides are provided as a template for STEM professionals to introduce themselves to their class. All resources provided are recommendations. If you choose to use this template, suggestions are included in the notes section for customising this PPT. </a:t>
            </a:r>
          </a:p>
          <a:p>
            <a:endParaRPr lang="en-AU" dirty="0"/>
          </a:p>
          <a:p>
            <a:pPr algn="ctr"/>
            <a:r>
              <a:rPr lang="en-AU" dirty="0"/>
              <a:t>**Please hide this slide** </a:t>
            </a:r>
          </a:p>
        </p:txBody>
      </p:sp>
    </p:spTree>
    <p:extLst>
      <p:ext uri="{BB962C8B-B14F-4D97-AF65-F5344CB8AC3E}">
        <p14:creationId xmlns:p14="http://schemas.microsoft.com/office/powerpoint/2010/main" val="218945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123EC8F1-4A01-7AE5-E909-AC2121679B8E}"/>
              </a:ext>
            </a:extLst>
          </p:cNvPr>
          <p:cNvSpPr>
            <a:spLocks noGrp="1"/>
          </p:cNvSpPr>
          <p:nvPr>
            <p:ph type="pic" sz="quarter" idx="12"/>
          </p:nvPr>
        </p:nvSpPr>
        <p:spPr>
          <a:xfrm>
            <a:off x="4571999" y="0"/>
            <a:ext cx="4563963" cy="5143500"/>
          </a:xfrm>
          <a:solidFill>
            <a:srgbClr val="001D34"/>
          </a:solidFill>
        </p:spPr>
      </p:sp>
      <p:sp>
        <p:nvSpPr>
          <p:cNvPr id="2" name="Title 1">
            <a:extLst>
              <a:ext uri="{FF2B5EF4-FFF2-40B4-BE49-F238E27FC236}">
                <a16:creationId xmlns:a16="http://schemas.microsoft.com/office/drawing/2014/main" id="{FE2078D9-76BD-B396-5FFD-F15CFD18B0C6}"/>
              </a:ext>
            </a:extLst>
          </p:cNvPr>
          <p:cNvSpPr>
            <a:spLocks noGrp="1"/>
          </p:cNvSpPr>
          <p:nvPr>
            <p:ph type="title"/>
          </p:nvPr>
        </p:nvSpPr>
        <p:spPr>
          <a:xfrm>
            <a:off x="199482" y="2571750"/>
            <a:ext cx="4032448" cy="639365"/>
          </a:xfrm>
        </p:spPr>
        <p:txBody>
          <a:bodyPr anchor="t">
            <a:normAutofit/>
          </a:bodyPr>
          <a:lstStyle/>
          <a:p>
            <a:r>
              <a:rPr lang="en-AU" dirty="0"/>
              <a:t>Any questions?</a:t>
            </a:r>
          </a:p>
        </p:txBody>
      </p:sp>
    </p:spTree>
    <p:extLst>
      <p:ext uri="{BB962C8B-B14F-4D97-AF65-F5344CB8AC3E}">
        <p14:creationId xmlns:p14="http://schemas.microsoft.com/office/powerpoint/2010/main" val="79324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78D9-76BD-B396-5FFD-F15CFD18B0C6}"/>
              </a:ext>
            </a:extLst>
          </p:cNvPr>
          <p:cNvSpPr>
            <a:spLocks noGrp="1"/>
          </p:cNvSpPr>
          <p:nvPr>
            <p:ph type="ctrTitle"/>
          </p:nvPr>
        </p:nvSpPr>
        <p:spPr>
          <a:xfrm>
            <a:off x="251520" y="1203598"/>
            <a:ext cx="7930032" cy="1153507"/>
          </a:xfrm>
        </p:spPr>
        <p:txBody>
          <a:bodyPr anchor="b">
            <a:normAutofit/>
          </a:bodyPr>
          <a:lstStyle/>
          <a:p>
            <a:r>
              <a:rPr lang="en-AU" dirty="0"/>
              <a:t>Thank you!</a:t>
            </a:r>
          </a:p>
        </p:txBody>
      </p:sp>
      <p:sp>
        <p:nvSpPr>
          <p:cNvPr id="11" name="Subtitle 2">
            <a:extLst>
              <a:ext uri="{FF2B5EF4-FFF2-40B4-BE49-F238E27FC236}">
                <a16:creationId xmlns:a16="http://schemas.microsoft.com/office/drawing/2014/main" id="{E6F70CF0-AA91-96EC-2BA9-E6F5D4C5B4EE}"/>
              </a:ext>
            </a:extLst>
          </p:cNvPr>
          <p:cNvSpPr>
            <a:spLocks noGrp="1"/>
          </p:cNvSpPr>
          <p:nvPr>
            <p:ph type="subTitle" idx="1"/>
          </p:nvPr>
        </p:nvSpPr>
        <p:spPr>
          <a:xfrm>
            <a:off x="251520" y="2922403"/>
            <a:ext cx="7200800" cy="273948"/>
          </a:xfrm>
        </p:spPr>
        <p:txBody>
          <a:bodyPr>
            <a:normAutofit lnSpcReduction="10000"/>
          </a:bodyPr>
          <a:lstStyle/>
          <a:p>
            <a:endParaRPr lang="en-US"/>
          </a:p>
        </p:txBody>
      </p:sp>
    </p:spTree>
    <p:extLst>
      <p:ext uri="{BB962C8B-B14F-4D97-AF65-F5344CB8AC3E}">
        <p14:creationId xmlns:p14="http://schemas.microsoft.com/office/powerpoint/2010/main" val="8479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FC41-91D2-4379-DBEA-90ED455457C6}"/>
              </a:ext>
            </a:extLst>
          </p:cNvPr>
          <p:cNvSpPr>
            <a:spLocks noGrp="1"/>
          </p:cNvSpPr>
          <p:nvPr>
            <p:ph type="title"/>
          </p:nvPr>
        </p:nvSpPr>
        <p:spPr/>
        <p:txBody>
          <a:bodyPr/>
          <a:lstStyle/>
          <a:p>
            <a:r>
              <a:rPr lang="en-AU" dirty="0"/>
              <a:t>Introductions </a:t>
            </a:r>
          </a:p>
        </p:txBody>
      </p:sp>
      <p:sp>
        <p:nvSpPr>
          <p:cNvPr id="3" name="Content Placeholder 2">
            <a:extLst>
              <a:ext uri="{FF2B5EF4-FFF2-40B4-BE49-F238E27FC236}">
                <a16:creationId xmlns:a16="http://schemas.microsoft.com/office/drawing/2014/main" id="{8055DED7-E19E-C53B-34A8-AB5E1CED472E}"/>
              </a:ext>
            </a:extLst>
          </p:cNvPr>
          <p:cNvSpPr>
            <a:spLocks noGrp="1"/>
          </p:cNvSpPr>
          <p:nvPr>
            <p:ph sz="half" idx="1"/>
          </p:nvPr>
        </p:nvSpPr>
        <p:spPr/>
        <p:txBody>
          <a:bodyPr/>
          <a:lstStyle/>
          <a:p>
            <a:r>
              <a:rPr lang="en-AU" dirty="0"/>
              <a:t>Your name</a:t>
            </a:r>
          </a:p>
          <a:p>
            <a:r>
              <a:rPr lang="en-AU" dirty="0"/>
              <a:t>Where you work </a:t>
            </a:r>
          </a:p>
          <a:p>
            <a:r>
              <a:rPr lang="en-AU" dirty="0"/>
              <a:t>Job title</a:t>
            </a:r>
          </a:p>
          <a:p>
            <a:r>
              <a:rPr lang="en-AU" dirty="0"/>
              <a:t>How long you’ve been doing this type of work </a:t>
            </a:r>
          </a:p>
          <a:p>
            <a:endParaRPr lang="en-AU" dirty="0"/>
          </a:p>
        </p:txBody>
      </p:sp>
      <p:sp>
        <p:nvSpPr>
          <p:cNvPr id="4" name="Content Placeholder 3">
            <a:extLst>
              <a:ext uri="{FF2B5EF4-FFF2-40B4-BE49-F238E27FC236}">
                <a16:creationId xmlns:a16="http://schemas.microsoft.com/office/drawing/2014/main" id="{A22AFA7D-3CCA-D135-97EE-88A47E79703A}"/>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145403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5580D5D-EB69-453A-B565-85E3827C30F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tretch/>
        </p:blipFill>
        <p:spPr>
          <a:xfrm>
            <a:off x="4571999" y="0"/>
            <a:ext cx="4563963" cy="5143500"/>
          </a:xfrm>
          <a:noFill/>
        </p:spPr>
      </p:pic>
      <p:sp>
        <p:nvSpPr>
          <p:cNvPr id="3" name="Content Placeholder 2">
            <a:extLst>
              <a:ext uri="{FF2B5EF4-FFF2-40B4-BE49-F238E27FC236}">
                <a16:creationId xmlns:a16="http://schemas.microsoft.com/office/drawing/2014/main" id="{9FFF3D01-5742-4D39-91FA-A6B4898DF900}"/>
              </a:ext>
            </a:extLst>
          </p:cNvPr>
          <p:cNvSpPr>
            <a:spLocks noGrp="1"/>
          </p:cNvSpPr>
          <p:nvPr>
            <p:ph idx="1"/>
          </p:nvPr>
        </p:nvSpPr>
        <p:spPr>
          <a:xfrm>
            <a:off x="211535" y="1568741"/>
            <a:ext cx="4032446" cy="3235094"/>
          </a:xfrm>
        </p:spPr>
        <p:txBody>
          <a:bodyPr vert="horz" lIns="0" tIns="0" rIns="0" bIns="0" rtlCol="0" anchor="t">
            <a:normAutofit/>
          </a:bodyPr>
          <a:lstStyle/>
          <a:p>
            <a:pPr marL="0" indent="0">
              <a:buNone/>
            </a:pPr>
            <a:r>
              <a:rPr lang="en-AU" sz="1600">
                <a:solidFill>
                  <a:srgbClr val="000000"/>
                </a:solidFill>
                <a:ea typeface="+mn-lt"/>
                <a:cs typeface="+mn-lt"/>
              </a:rPr>
              <a:t>If you do not know who the traditional owners are.</a:t>
            </a:r>
          </a:p>
          <a:p>
            <a:pPr marL="215900" indent="-215900" algn="ctr">
              <a:buNone/>
            </a:pPr>
            <a:r>
              <a:rPr lang="en-AU" sz="1800" i="1">
                <a:solidFill>
                  <a:srgbClr val="5D7534"/>
                </a:solidFill>
                <a:ea typeface="+mn-lt"/>
                <a:cs typeface="+mn-lt"/>
              </a:rPr>
              <a:t>I’d like to begin by acknowledging the Traditional Owners of the land on which we meet today. I would also like to pay my respects to Elders past and present.</a:t>
            </a:r>
            <a:endParaRPr lang="en-AU">
              <a:ea typeface="Calibri"/>
              <a:cs typeface="Calibri"/>
            </a:endParaRPr>
          </a:p>
          <a:p>
            <a:pPr marL="215900" indent="-215900">
              <a:buNone/>
            </a:pPr>
            <a:r>
              <a:rPr lang="en-AU" sz="1600">
                <a:solidFill>
                  <a:srgbClr val="000000"/>
                </a:solidFill>
                <a:ea typeface="+mn-lt"/>
                <a:cs typeface="+mn-lt"/>
              </a:rPr>
              <a:t>If you do know who the traditional owners are.</a:t>
            </a:r>
            <a:endParaRPr lang="en-AU" sz="1600"/>
          </a:p>
          <a:p>
            <a:pPr marL="215900" indent="-215900" algn="ctr">
              <a:buNone/>
            </a:pPr>
            <a:r>
              <a:rPr lang="en-AU" sz="1800" i="1">
                <a:solidFill>
                  <a:srgbClr val="B95937"/>
                </a:solidFill>
                <a:ea typeface="+mn-lt"/>
                <a:cs typeface="+mn-lt"/>
              </a:rPr>
              <a:t>I’d like to begin by acknowledging the Traditional Owners of the land on which we meet today, the (people) of the (nation) and pay my respects to Elders past and present.</a:t>
            </a:r>
            <a:endParaRPr lang="en-AU">
              <a:ea typeface="Calibri"/>
              <a:cs typeface="Calibri"/>
            </a:endParaRPr>
          </a:p>
          <a:p>
            <a:pPr marL="0" indent="0">
              <a:buNone/>
            </a:pPr>
            <a:endParaRPr lang="en-AU" sz="1600">
              <a:ea typeface="Calibri"/>
              <a:cs typeface="Calibri"/>
            </a:endParaRPr>
          </a:p>
        </p:txBody>
      </p:sp>
      <p:sp>
        <p:nvSpPr>
          <p:cNvPr id="5" name="TextBox 4">
            <a:extLst>
              <a:ext uri="{FF2B5EF4-FFF2-40B4-BE49-F238E27FC236}">
                <a16:creationId xmlns:a16="http://schemas.microsoft.com/office/drawing/2014/main" id="{97DE19D6-9943-4227-9CAF-12CBB71E6B8B}"/>
              </a:ext>
            </a:extLst>
          </p:cNvPr>
          <p:cNvSpPr txBox="1"/>
          <p:nvPr/>
        </p:nvSpPr>
        <p:spPr>
          <a:xfrm>
            <a:off x="211533" y="1108575"/>
            <a:ext cx="4032448" cy="381746"/>
          </a:xfrm>
          <a:prstGeom prst="rect">
            <a:avLst/>
          </a:prstGeom>
        </p:spPr>
        <p:txBody>
          <a:bodyPr vert="horz" lIns="0" tIns="0" rIns="0" bIns="0" rtlCol="0" anchor="t" anchorCtr="0">
            <a:normAutofit fontScale="77500" lnSpcReduction="20000"/>
          </a:bodyPr>
          <a:lstStyle/>
          <a:p>
            <a:pPr>
              <a:lnSpc>
                <a:spcPct val="90000"/>
              </a:lnSpc>
              <a:spcBef>
                <a:spcPct val="0"/>
              </a:spcBef>
              <a:spcAft>
                <a:spcPts val="600"/>
              </a:spcAft>
            </a:pPr>
            <a:r>
              <a:rPr lang="en-AU" sz="3300" dirty="0">
                <a:solidFill>
                  <a:schemeClr val="accent3"/>
                </a:solidFill>
                <a:latin typeface="+mj-lt"/>
                <a:ea typeface="+mj-ea"/>
                <a:cs typeface="+mj-cs"/>
              </a:rPr>
              <a:t>Acknowledgement of Country</a:t>
            </a:r>
          </a:p>
        </p:txBody>
      </p:sp>
    </p:spTree>
    <p:extLst>
      <p:ext uri="{BB962C8B-B14F-4D97-AF65-F5344CB8AC3E}">
        <p14:creationId xmlns:p14="http://schemas.microsoft.com/office/powerpoint/2010/main" val="58801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D9FD-CDD6-602F-BFE3-FAD715DF95D3}"/>
              </a:ext>
            </a:extLst>
          </p:cNvPr>
          <p:cNvSpPr>
            <a:spLocks noGrp="1"/>
          </p:cNvSpPr>
          <p:nvPr>
            <p:ph type="title"/>
          </p:nvPr>
        </p:nvSpPr>
        <p:spPr/>
        <p:txBody>
          <a:bodyPr/>
          <a:lstStyle/>
          <a:p>
            <a:r>
              <a:rPr lang="en-AU" dirty="0"/>
              <a:t>My career journey </a:t>
            </a:r>
          </a:p>
        </p:txBody>
      </p:sp>
      <p:sp>
        <p:nvSpPr>
          <p:cNvPr id="3" name="Content Placeholder 2">
            <a:extLst>
              <a:ext uri="{FF2B5EF4-FFF2-40B4-BE49-F238E27FC236}">
                <a16:creationId xmlns:a16="http://schemas.microsoft.com/office/drawing/2014/main" id="{9C1DA674-D2E1-F7CB-940D-F841C3951382}"/>
              </a:ext>
            </a:extLst>
          </p:cNvPr>
          <p:cNvSpPr>
            <a:spLocks noGrp="1"/>
          </p:cNvSpPr>
          <p:nvPr>
            <p:ph sz="half" idx="1"/>
          </p:nvPr>
        </p:nvSpPr>
        <p:spPr/>
        <p:txBody>
          <a:bodyPr/>
          <a:lstStyle/>
          <a:p>
            <a:r>
              <a:rPr lang="en-AU" dirty="0"/>
              <a:t>What made you decide to become a STEM Professional?</a:t>
            </a:r>
          </a:p>
          <a:p>
            <a:r>
              <a:rPr lang="en-AU" dirty="0"/>
              <a:t>Have you always done the job you are currently in?</a:t>
            </a:r>
          </a:p>
          <a:p>
            <a:r>
              <a:rPr lang="en-AU" dirty="0"/>
              <a:t>Share an interesting anecdote about your career journey. </a:t>
            </a:r>
          </a:p>
          <a:p>
            <a:endParaRPr lang="en-AU" dirty="0"/>
          </a:p>
        </p:txBody>
      </p:sp>
      <p:sp>
        <p:nvSpPr>
          <p:cNvPr id="4" name="Picture Placeholder 3">
            <a:extLst>
              <a:ext uri="{FF2B5EF4-FFF2-40B4-BE49-F238E27FC236}">
                <a16:creationId xmlns:a16="http://schemas.microsoft.com/office/drawing/2014/main" id="{701CB131-E11E-844C-ADC6-CBD8F13C131D}"/>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860F249C-DC53-EBB3-7476-D822F9B5201A}"/>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4AA36E08-11AF-8A93-54A7-03BB872DCA73}"/>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1FE3B86F-0CB4-7033-4259-48502B4AC65A}"/>
              </a:ext>
            </a:extLst>
          </p:cNvPr>
          <p:cNvSpPr>
            <a:spLocks noGrp="1"/>
          </p:cNvSpPr>
          <p:nvPr>
            <p:ph type="pic" sz="quarter" idx="15"/>
          </p:nvPr>
        </p:nvSpPr>
        <p:spPr/>
      </p:sp>
    </p:spTree>
    <p:extLst>
      <p:ext uri="{BB962C8B-B14F-4D97-AF65-F5344CB8AC3E}">
        <p14:creationId xmlns:p14="http://schemas.microsoft.com/office/powerpoint/2010/main" val="39691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8C6E-A939-F82E-0322-DFFB4B5C2118}"/>
              </a:ext>
            </a:extLst>
          </p:cNvPr>
          <p:cNvSpPr>
            <a:spLocks noGrp="1"/>
          </p:cNvSpPr>
          <p:nvPr>
            <p:ph type="title"/>
          </p:nvPr>
        </p:nvSpPr>
        <p:spPr/>
        <p:txBody>
          <a:bodyPr/>
          <a:lstStyle/>
          <a:p>
            <a:r>
              <a:rPr lang="en-US" dirty="0"/>
              <a:t>My role</a:t>
            </a:r>
            <a:endParaRPr lang="en-AU" dirty="0"/>
          </a:p>
        </p:txBody>
      </p:sp>
      <p:sp>
        <p:nvSpPr>
          <p:cNvPr id="3" name="Content Placeholder 2">
            <a:extLst>
              <a:ext uri="{FF2B5EF4-FFF2-40B4-BE49-F238E27FC236}">
                <a16:creationId xmlns:a16="http://schemas.microsoft.com/office/drawing/2014/main" id="{87989F08-76D0-80CC-3978-F3469C71B929}"/>
              </a:ext>
            </a:extLst>
          </p:cNvPr>
          <p:cNvSpPr>
            <a:spLocks noGrp="1"/>
          </p:cNvSpPr>
          <p:nvPr>
            <p:ph sz="half" idx="1"/>
          </p:nvPr>
        </p:nvSpPr>
        <p:spPr/>
        <p:txBody>
          <a:bodyPr/>
          <a:lstStyle/>
          <a:p>
            <a:r>
              <a:rPr lang="en-AU" dirty="0"/>
              <a:t>Three or four key points that explain your role.</a:t>
            </a:r>
          </a:p>
          <a:p>
            <a:endParaRPr lang="en-AU" dirty="0"/>
          </a:p>
        </p:txBody>
      </p:sp>
      <p:sp>
        <p:nvSpPr>
          <p:cNvPr id="4" name="Content Placeholder 3">
            <a:extLst>
              <a:ext uri="{FF2B5EF4-FFF2-40B4-BE49-F238E27FC236}">
                <a16:creationId xmlns:a16="http://schemas.microsoft.com/office/drawing/2014/main" id="{68EB8521-3F45-F15B-19E3-813017EDC0EA}"/>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313794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8C6E-A939-F82E-0322-DFFB4B5C2118}"/>
              </a:ext>
            </a:extLst>
          </p:cNvPr>
          <p:cNvSpPr>
            <a:spLocks noGrp="1"/>
          </p:cNvSpPr>
          <p:nvPr>
            <p:ph type="title"/>
          </p:nvPr>
        </p:nvSpPr>
        <p:spPr/>
        <p:txBody>
          <a:bodyPr/>
          <a:lstStyle/>
          <a:p>
            <a:r>
              <a:rPr lang="en-US" dirty="0"/>
              <a:t>Why is my work important?</a:t>
            </a:r>
          </a:p>
        </p:txBody>
      </p:sp>
      <p:sp>
        <p:nvSpPr>
          <p:cNvPr id="3" name="Content Placeholder 2">
            <a:extLst>
              <a:ext uri="{FF2B5EF4-FFF2-40B4-BE49-F238E27FC236}">
                <a16:creationId xmlns:a16="http://schemas.microsoft.com/office/drawing/2014/main" id="{87989F08-76D0-80CC-3978-F3469C71B929}"/>
              </a:ext>
            </a:extLst>
          </p:cNvPr>
          <p:cNvSpPr>
            <a:spLocks noGrp="1"/>
          </p:cNvSpPr>
          <p:nvPr>
            <p:ph sz="half" idx="1"/>
          </p:nvPr>
        </p:nvSpPr>
        <p:spPr/>
        <p:txBody>
          <a:bodyPr/>
          <a:lstStyle/>
          <a:p>
            <a:pPr marL="215900" indent="-215900"/>
            <a:r>
              <a:rPr lang="en-US" dirty="0"/>
              <a:t>Why is the work you do important? </a:t>
            </a:r>
            <a:endParaRPr lang="en-US" dirty="0">
              <a:cs typeface="Calibri"/>
            </a:endParaRPr>
          </a:p>
          <a:p>
            <a:pPr marL="215900" indent="-215900"/>
            <a:r>
              <a:rPr lang="en-US" dirty="0"/>
              <a:t>Why do you enjoy your work?</a:t>
            </a:r>
            <a:endParaRPr lang="en-US" dirty="0">
              <a:cs typeface="Calibri"/>
            </a:endParaRPr>
          </a:p>
          <a:p>
            <a:pPr marL="215900" indent="-215900"/>
            <a:r>
              <a:rPr lang="en-US" dirty="0"/>
              <a:t>What are the challenges?</a:t>
            </a:r>
            <a:endParaRPr lang="en-US" dirty="0">
              <a:cs typeface="Calibri"/>
            </a:endParaRPr>
          </a:p>
          <a:p>
            <a:pPr marL="215900" indent="-215900"/>
            <a:r>
              <a:rPr lang="en-US" dirty="0"/>
              <a:t>What makes it enjoyable?</a:t>
            </a:r>
          </a:p>
        </p:txBody>
      </p:sp>
      <p:sp>
        <p:nvSpPr>
          <p:cNvPr id="4" name="Content Placeholder 3">
            <a:extLst>
              <a:ext uri="{FF2B5EF4-FFF2-40B4-BE49-F238E27FC236}">
                <a16:creationId xmlns:a16="http://schemas.microsoft.com/office/drawing/2014/main" id="{68EB8521-3F45-F15B-19E3-813017EDC0EA}"/>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77739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E3F218-C321-CBD6-0D5D-9340197E74AF}"/>
              </a:ext>
            </a:extLst>
          </p:cNvPr>
          <p:cNvGrpSpPr/>
          <p:nvPr/>
        </p:nvGrpSpPr>
        <p:grpSpPr>
          <a:xfrm>
            <a:off x="185590" y="854464"/>
            <a:ext cx="8898937" cy="4094831"/>
            <a:chOff x="245063" y="775693"/>
            <a:chExt cx="8898937" cy="4094831"/>
          </a:xfrm>
        </p:grpSpPr>
        <p:sp>
          <p:nvSpPr>
            <p:cNvPr id="3" name="TextBox 2">
              <a:extLst>
                <a:ext uri="{FF2B5EF4-FFF2-40B4-BE49-F238E27FC236}">
                  <a16:creationId xmlns:a16="http://schemas.microsoft.com/office/drawing/2014/main" id="{4FC5828C-3CD6-47BF-B1BB-28F504A94967}"/>
                </a:ext>
              </a:extLst>
            </p:cNvPr>
            <p:cNvSpPr txBox="1"/>
            <p:nvPr/>
          </p:nvSpPr>
          <p:spPr>
            <a:xfrm>
              <a:off x="857881" y="777096"/>
              <a:ext cx="8286119" cy="4093428"/>
            </a:xfrm>
            <a:prstGeom prst="rect">
              <a:avLst/>
            </a:prstGeom>
            <a:noFill/>
          </p:spPr>
          <p:txBody>
            <a:bodyPr wrap="square" lIns="91440" tIns="45720" rIns="91440" bIns="45720" rtlCol="0" anchor="t">
              <a:spAutoFit/>
            </a:bodyPr>
            <a:lstStyle/>
            <a:p>
              <a:r>
                <a:rPr lang="en-AU" sz="1600" i="0" u="none" strike="noStrike" baseline="0" dirty="0">
                  <a:solidFill>
                    <a:srgbClr val="EC529E"/>
                  </a:solidFill>
                  <a:latin typeface="Gotham Rounded Medium"/>
                  <a:cs typeface="Calibri"/>
                </a:rPr>
                <a:t>DECOMPOSITION</a:t>
              </a:r>
              <a:r>
                <a:rPr lang="en-AU" sz="1600" dirty="0">
                  <a:solidFill>
                    <a:srgbClr val="EC529E"/>
                  </a:solidFill>
                  <a:latin typeface="Gotham Rounded Medium"/>
                  <a:cs typeface="Calibri"/>
                </a:rPr>
                <a:t> </a:t>
              </a:r>
              <a:endParaRPr lang="en-AU" sz="1600" i="0" u="none" strike="noStrike" baseline="0" dirty="0">
                <a:solidFill>
                  <a:srgbClr val="EC529E"/>
                </a:solidFill>
                <a:latin typeface="Gotham Rounded Medium"/>
                <a:cs typeface="Calibri"/>
              </a:endParaRPr>
            </a:p>
            <a:p>
              <a:r>
                <a:rPr lang="en-AU" sz="1400" b="0" i="0" u="none" strike="noStrike" baseline="0" dirty="0">
                  <a:solidFill>
                    <a:schemeClr val="bg1"/>
                  </a:solidFill>
                  <a:latin typeface="Calibri"/>
                  <a:cs typeface="Calibri"/>
                </a:rPr>
                <a:t>Breaking down data, processes, or problems into smaller, manageable parts.</a:t>
              </a:r>
              <a:r>
                <a:rPr lang="en-AU" sz="1400" dirty="0">
                  <a:solidFill>
                    <a:schemeClr val="bg1"/>
                  </a:solidFill>
                  <a:latin typeface="Calibri"/>
                  <a:cs typeface="Calibri"/>
                </a:rPr>
                <a:t> </a:t>
              </a:r>
              <a:endParaRPr lang="en-AU" sz="1400" b="0" i="0" u="none" strike="noStrike" baseline="0" dirty="0">
                <a:solidFill>
                  <a:schemeClr val="bg1"/>
                </a:solidFill>
                <a:latin typeface="Calibri"/>
                <a:cs typeface="Calibri"/>
              </a:endParaRPr>
            </a:p>
            <a:p>
              <a:pPr algn="l"/>
              <a:endParaRPr lang="en-AU" sz="1600" b="0" i="0" u="none" strike="noStrike" baseline="0" dirty="0">
                <a:solidFill>
                  <a:srgbClr val="000000"/>
                </a:solidFill>
                <a:latin typeface="Calibri"/>
                <a:cs typeface="Calibri"/>
              </a:endParaRPr>
            </a:p>
            <a:p>
              <a:r>
                <a:rPr lang="en-AU" sz="1600" i="0" u="none" strike="noStrike" baseline="0" dirty="0">
                  <a:solidFill>
                    <a:srgbClr val="F58124"/>
                  </a:solidFill>
                  <a:latin typeface="Gotham Rounded Medium"/>
                  <a:cs typeface="Calibri"/>
                </a:rPr>
                <a:t>PATTERN RECOGNITION</a:t>
              </a:r>
              <a:r>
                <a:rPr lang="en-AU" sz="1600" dirty="0">
                  <a:solidFill>
                    <a:srgbClr val="F58124"/>
                  </a:solidFill>
                  <a:latin typeface="Gotham Rounded Medium"/>
                  <a:cs typeface="Calibri"/>
                </a:rPr>
                <a:t> </a:t>
              </a:r>
              <a:endParaRPr lang="en-AU" sz="1600" i="0" u="none" strike="noStrike" baseline="0" dirty="0">
                <a:solidFill>
                  <a:srgbClr val="F58124"/>
                </a:solidFill>
                <a:latin typeface="Gotham Rounded Medium"/>
                <a:cs typeface="Calibri"/>
              </a:endParaRPr>
            </a:p>
            <a:p>
              <a:r>
                <a:rPr lang="en-AU" sz="1400" b="0" i="0" u="none" strike="noStrike" baseline="0" dirty="0">
                  <a:solidFill>
                    <a:schemeClr val="bg1"/>
                  </a:solidFill>
                  <a:latin typeface="Calibri"/>
                  <a:cs typeface="Calibri"/>
                </a:rPr>
                <a:t>Observing patterns, trends, and regularities to make sense of data.</a:t>
              </a:r>
              <a:r>
                <a:rPr lang="en-AU" sz="1400" dirty="0">
                  <a:solidFill>
                    <a:schemeClr val="bg1"/>
                  </a:solidFill>
                  <a:latin typeface="Calibri"/>
                  <a:cs typeface="Calibri"/>
                </a:rPr>
                <a:t> </a:t>
              </a:r>
              <a:endParaRPr lang="en-AU" sz="1400" b="0" i="0" u="none" strike="noStrike" baseline="0" dirty="0">
                <a:solidFill>
                  <a:schemeClr val="bg1"/>
                </a:solidFill>
                <a:latin typeface="Calibri"/>
                <a:cs typeface="Calibri"/>
              </a:endParaRPr>
            </a:p>
            <a:p>
              <a:pPr algn="l"/>
              <a:endParaRPr lang="en-AU" sz="1600" i="0" u="none" strike="noStrike" baseline="0" dirty="0">
                <a:solidFill>
                  <a:srgbClr val="000000"/>
                </a:solidFill>
                <a:latin typeface="Calibri"/>
                <a:cs typeface="Calibri"/>
              </a:endParaRPr>
            </a:p>
            <a:p>
              <a:r>
                <a:rPr lang="en-AU" sz="1600" i="0" u="none" strike="noStrike" baseline="0" dirty="0">
                  <a:solidFill>
                    <a:srgbClr val="FEBB2F"/>
                  </a:solidFill>
                  <a:latin typeface="Gotham Rounded Medium"/>
                  <a:cs typeface="Calibri"/>
                </a:rPr>
                <a:t>ABSTRACTION</a:t>
              </a:r>
              <a:r>
                <a:rPr lang="en-AU" sz="1600" dirty="0">
                  <a:solidFill>
                    <a:srgbClr val="FEBB2F"/>
                  </a:solidFill>
                  <a:latin typeface="Gotham Rounded Medium"/>
                  <a:cs typeface="Calibri"/>
                </a:rPr>
                <a:t> </a:t>
              </a:r>
              <a:endParaRPr lang="en-AU" sz="1600" i="0" u="none" strike="noStrike" baseline="0" dirty="0">
                <a:solidFill>
                  <a:srgbClr val="FEBB2F"/>
                </a:solidFill>
                <a:latin typeface="Gotham Rounded Medium"/>
                <a:cs typeface="Calibri"/>
              </a:endParaRPr>
            </a:p>
            <a:p>
              <a:r>
                <a:rPr lang="en-AU" sz="1400" b="0" i="0" u="none" strike="noStrike" baseline="0" dirty="0">
                  <a:solidFill>
                    <a:schemeClr val="bg1"/>
                  </a:solidFill>
                  <a:latin typeface="Calibri"/>
                  <a:cs typeface="Calibri"/>
                </a:rPr>
                <a:t>Identifying and extracting relevant information. The process of ignoring or removing unnecessary information.</a:t>
              </a:r>
              <a:r>
                <a:rPr lang="en-AU" sz="1400" dirty="0">
                  <a:solidFill>
                    <a:schemeClr val="bg1"/>
                  </a:solidFill>
                  <a:latin typeface="Calibri"/>
                  <a:cs typeface="Calibri"/>
                </a:rPr>
                <a:t> </a:t>
              </a:r>
              <a:endParaRPr lang="en-AU" sz="1400" b="0" i="0" u="none" strike="noStrike" baseline="0" dirty="0">
                <a:solidFill>
                  <a:schemeClr val="bg1"/>
                </a:solidFill>
                <a:latin typeface="Calibri"/>
                <a:cs typeface="Calibri"/>
              </a:endParaRPr>
            </a:p>
            <a:p>
              <a:endParaRPr lang="en-AU" sz="1600" b="0" i="0" u="none" strike="noStrike" baseline="0" dirty="0">
                <a:solidFill>
                  <a:srgbClr val="000000"/>
                </a:solidFill>
                <a:latin typeface="Gotham Rounded Medium"/>
                <a:cs typeface="Calibri"/>
              </a:endParaRPr>
            </a:p>
            <a:p>
              <a:r>
                <a:rPr lang="en-AU" sz="1600" i="0" u="none" strike="noStrike" baseline="0" dirty="0">
                  <a:solidFill>
                    <a:srgbClr val="8CA5D5"/>
                  </a:solidFill>
                  <a:latin typeface="Gotham Rounded Medium"/>
                  <a:cs typeface="Calibri"/>
                </a:rPr>
                <a:t>MODELLING AND SIMULATION</a:t>
              </a:r>
              <a:r>
                <a:rPr lang="en-AU" sz="1600" dirty="0">
                  <a:solidFill>
                    <a:srgbClr val="8CA5D5"/>
                  </a:solidFill>
                  <a:latin typeface="Gotham Rounded Medium"/>
                  <a:cs typeface="Calibri"/>
                </a:rPr>
                <a:t> </a:t>
              </a:r>
              <a:endParaRPr lang="en-AU" sz="1600" i="0" u="none" strike="noStrike" baseline="0" dirty="0">
                <a:solidFill>
                  <a:srgbClr val="8CA5D5"/>
                </a:solidFill>
                <a:latin typeface="Gotham Rounded Medium"/>
                <a:cs typeface="Calibri"/>
              </a:endParaRPr>
            </a:p>
            <a:p>
              <a:r>
                <a:rPr lang="en-AU" sz="1400" b="0" i="0" u="none" strike="noStrike" baseline="0" dirty="0">
                  <a:solidFill>
                    <a:schemeClr val="bg1"/>
                  </a:solidFill>
                  <a:latin typeface="Calibri"/>
                  <a:cs typeface="Calibri"/>
                </a:rPr>
                <a:t>Developing a model to imitate processes and problems.</a:t>
              </a:r>
              <a:r>
                <a:rPr lang="en-AU" sz="1400" dirty="0">
                  <a:solidFill>
                    <a:schemeClr val="bg1"/>
                  </a:solidFill>
                  <a:latin typeface="Calibri"/>
                  <a:cs typeface="Calibri"/>
                </a:rPr>
                <a:t> </a:t>
              </a:r>
              <a:endParaRPr lang="en-AU" sz="1400" b="0" i="0" u="none" strike="noStrike" baseline="0" dirty="0">
                <a:solidFill>
                  <a:schemeClr val="bg1"/>
                </a:solidFill>
                <a:latin typeface="Calibri"/>
                <a:cs typeface="Calibri"/>
              </a:endParaRPr>
            </a:p>
            <a:p>
              <a:pPr algn="l"/>
              <a:endParaRPr lang="en-AU" sz="1600" b="0" i="0" u="none" strike="noStrike" baseline="0" dirty="0">
                <a:solidFill>
                  <a:srgbClr val="000000"/>
                </a:solidFill>
                <a:latin typeface="Calibri"/>
                <a:cs typeface="Calibri"/>
              </a:endParaRPr>
            </a:p>
            <a:p>
              <a:r>
                <a:rPr lang="en-AU" sz="1600" i="0" u="none" strike="noStrike" baseline="0" dirty="0">
                  <a:solidFill>
                    <a:srgbClr val="7AC141"/>
                  </a:solidFill>
                  <a:latin typeface="Gotham Rounded Medium"/>
                  <a:cs typeface="Calibri"/>
                </a:rPr>
                <a:t>ALGORITHMS</a:t>
              </a:r>
              <a:r>
                <a:rPr lang="en-AU" sz="1600" dirty="0">
                  <a:solidFill>
                    <a:srgbClr val="7AC141"/>
                  </a:solidFill>
                  <a:latin typeface="Gotham Rounded Medium"/>
                  <a:cs typeface="Calibri"/>
                </a:rPr>
                <a:t> </a:t>
              </a:r>
              <a:endParaRPr lang="en-AU" sz="1600" i="0" u="none" strike="noStrike" baseline="0" dirty="0">
                <a:solidFill>
                  <a:srgbClr val="7AC141"/>
                </a:solidFill>
                <a:latin typeface="Gotham Rounded Medium"/>
                <a:cs typeface="Calibri"/>
              </a:endParaRPr>
            </a:p>
            <a:p>
              <a:r>
                <a:rPr lang="en-AU" sz="1400" b="0" i="0" u="none" strike="noStrike" baseline="0" dirty="0">
                  <a:solidFill>
                    <a:schemeClr val="bg1"/>
                  </a:solidFill>
                  <a:latin typeface="Calibri"/>
                  <a:cs typeface="Calibri"/>
                </a:rPr>
                <a:t>Creating an ordered series of instructions for solving similar problems or for doing a task.</a:t>
              </a:r>
              <a:r>
                <a:rPr lang="en-AU" sz="1400" dirty="0">
                  <a:solidFill>
                    <a:schemeClr val="bg1"/>
                  </a:solidFill>
                  <a:latin typeface="Calibri"/>
                  <a:cs typeface="Calibri"/>
                </a:rPr>
                <a:t> </a:t>
              </a:r>
            </a:p>
            <a:p>
              <a:pPr algn="l"/>
              <a:endParaRPr lang="en-AU" sz="1600" b="0" i="0" u="none" strike="noStrike" baseline="0" dirty="0">
                <a:solidFill>
                  <a:srgbClr val="000000"/>
                </a:solidFill>
                <a:latin typeface="Gotham Rounded Medium"/>
                <a:cs typeface="Calibri"/>
              </a:endParaRPr>
            </a:p>
            <a:p>
              <a:r>
                <a:rPr lang="en-AU" sz="1600" i="0" u="none" strike="noStrike" baseline="0" dirty="0">
                  <a:solidFill>
                    <a:srgbClr val="71CCD2"/>
                  </a:solidFill>
                  <a:latin typeface="Gotham Rounded Medium"/>
                  <a:cs typeface="Calibri"/>
                </a:rPr>
                <a:t>EVALUATION</a:t>
              </a:r>
              <a:r>
                <a:rPr lang="en-AU" sz="1600" dirty="0">
                  <a:solidFill>
                    <a:srgbClr val="71CCD2"/>
                  </a:solidFill>
                  <a:latin typeface="Gotham Rounded Medium"/>
                  <a:cs typeface="Calibri"/>
                </a:rPr>
                <a:t> </a:t>
              </a:r>
              <a:endParaRPr lang="en-AU" sz="1600" i="0" u="none" strike="noStrike" baseline="0" dirty="0">
                <a:solidFill>
                  <a:srgbClr val="71CCD2"/>
                </a:solidFill>
                <a:latin typeface="Gotham Rounded Medium"/>
                <a:cs typeface="Calibri"/>
              </a:endParaRPr>
            </a:p>
            <a:p>
              <a:r>
                <a:rPr lang="en-AU" sz="1400" b="0" i="0" u="none" strike="noStrike" baseline="0" dirty="0">
                  <a:solidFill>
                    <a:schemeClr val="bg1"/>
                  </a:solidFill>
                  <a:latin typeface="Calibri"/>
                  <a:cs typeface="Calibri"/>
                </a:rPr>
                <a:t>Determining the effectiveness of a solution and generalising. Applying that information to new problems.</a:t>
              </a:r>
              <a:endParaRPr lang="en-AU" sz="1400" dirty="0">
                <a:solidFill>
                  <a:schemeClr val="bg1"/>
                </a:solidFill>
                <a:latin typeface="Calibri"/>
                <a:cs typeface="Calibri"/>
              </a:endParaRPr>
            </a:p>
          </p:txBody>
        </p:sp>
        <p:pic>
          <p:nvPicPr>
            <p:cNvPr id="4" name="Picture 6" descr="Icon&#10;&#10;Description automatically generated">
              <a:extLst>
                <a:ext uri="{FF2B5EF4-FFF2-40B4-BE49-F238E27FC236}">
                  <a16:creationId xmlns:a16="http://schemas.microsoft.com/office/drawing/2014/main" id="{0FFF0F9D-F130-4B73-9288-98DC27A81134}"/>
                </a:ext>
              </a:extLst>
            </p:cNvPr>
            <p:cNvPicPr>
              <a:picLocks noChangeAspect="1"/>
            </p:cNvPicPr>
            <p:nvPr/>
          </p:nvPicPr>
          <p:blipFill>
            <a:blip r:embed="rId4"/>
            <a:stretch>
              <a:fillRect/>
            </a:stretch>
          </p:blipFill>
          <p:spPr>
            <a:xfrm>
              <a:off x="246566" y="775693"/>
              <a:ext cx="579522" cy="585036"/>
            </a:xfrm>
            <a:prstGeom prst="rect">
              <a:avLst/>
            </a:prstGeom>
          </p:spPr>
        </p:pic>
        <p:pic>
          <p:nvPicPr>
            <p:cNvPr id="5" name="Picture 8" descr="A picture containing icon&#10;&#10;Description automatically generated">
              <a:extLst>
                <a:ext uri="{FF2B5EF4-FFF2-40B4-BE49-F238E27FC236}">
                  <a16:creationId xmlns:a16="http://schemas.microsoft.com/office/drawing/2014/main" id="{F05A8F0F-5CFC-4D06-97B1-ED467F591681}"/>
                </a:ext>
              </a:extLst>
            </p:cNvPr>
            <p:cNvPicPr>
              <a:picLocks noChangeAspect="1"/>
            </p:cNvPicPr>
            <p:nvPr/>
          </p:nvPicPr>
          <p:blipFill>
            <a:blip r:embed="rId5"/>
            <a:stretch>
              <a:fillRect/>
            </a:stretch>
          </p:blipFill>
          <p:spPr>
            <a:xfrm>
              <a:off x="252583" y="1507614"/>
              <a:ext cx="542925" cy="542925"/>
            </a:xfrm>
            <a:prstGeom prst="rect">
              <a:avLst/>
            </a:prstGeom>
          </p:spPr>
        </p:pic>
        <p:pic>
          <p:nvPicPr>
            <p:cNvPr id="6" name="Picture 10" descr="Icon&#10;&#10;Description automatically generated">
              <a:extLst>
                <a:ext uri="{FF2B5EF4-FFF2-40B4-BE49-F238E27FC236}">
                  <a16:creationId xmlns:a16="http://schemas.microsoft.com/office/drawing/2014/main" id="{E424FCF7-A7BA-4A23-AEAD-9E7F8B250EC4}"/>
                </a:ext>
              </a:extLst>
            </p:cNvPr>
            <p:cNvPicPr>
              <a:picLocks noChangeAspect="1"/>
            </p:cNvPicPr>
            <p:nvPr/>
          </p:nvPicPr>
          <p:blipFill>
            <a:blip r:embed="rId6"/>
            <a:stretch>
              <a:fillRect/>
            </a:stretch>
          </p:blipFill>
          <p:spPr>
            <a:xfrm>
              <a:off x="245063" y="2227504"/>
              <a:ext cx="542925" cy="542925"/>
            </a:xfrm>
            <a:prstGeom prst="rect">
              <a:avLst/>
            </a:prstGeom>
          </p:spPr>
        </p:pic>
        <p:pic>
          <p:nvPicPr>
            <p:cNvPr id="7" name="Picture 12" descr="Icon&#10;&#10;Description automatically generated">
              <a:extLst>
                <a:ext uri="{FF2B5EF4-FFF2-40B4-BE49-F238E27FC236}">
                  <a16:creationId xmlns:a16="http://schemas.microsoft.com/office/drawing/2014/main" id="{314D55C8-8A73-4163-AA87-299856B465B0}"/>
                </a:ext>
              </a:extLst>
            </p:cNvPr>
            <p:cNvPicPr>
              <a:picLocks noChangeAspect="1"/>
            </p:cNvPicPr>
            <p:nvPr/>
          </p:nvPicPr>
          <p:blipFill>
            <a:blip r:embed="rId7"/>
            <a:stretch>
              <a:fillRect/>
            </a:stretch>
          </p:blipFill>
          <p:spPr>
            <a:xfrm>
              <a:off x="268124" y="2904280"/>
              <a:ext cx="542423" cy="540418"/>
            </a:xfrm>
            <a:prstGeom prst="rect">
              <a:avLst/>
            </a:prstGeom>
          </p:spPr>
        </p:pic>
        <p:pic>
          <p:nvPicPr>
            <p:cNvPr id="8" name="Picture 15" descr="A close up of a sign&#10;&#10;Description automatically generated">
              <a:extLst>
                <a:ext uri="{FF2B5EF4-FFF2-40B4-BE49-F238E27FC236}">
                  <a16:creationId xmlns:a16="http://schemas.microsoft.com/office/drawing/2014/main" id="{A3D2385A-071B-41C8-BDA9-BDF22E71F20E}"/>
                </a:ext>
              </a:extLst>
            </p:cNvPr>
            <p:cNvPicPr>
              <a:picLocks noChangeAspect="1"/>
            </p:cNvPicPr>
            <p:nvPr/>
          </p:nvPicPr>
          <p:blipFill>
            <a:blip r:embed="rId8"/>
            <a:stretch>
              <a:fillRect/>
            </a:stretch>
          </p:blipFill>
          <p:spPr>
            <a:xfrm>
              <a:off x="250578" y="3586571"/>
              <a:ext cx="541422" cy="541422"/>
            </a:xfrm>
            <a:prstGeom prst="rect">
              <a:avLst/>
            </a:prstGeom>
          </p:spPr>
        </p:pic>
        <p:pic>
          <p:nvPicPr>
            <p:cNvPr id="9" name="Picture 16" descr="Icon&#10;&#10;Description automatically generated">
              <a:extLst>
                <a:ext uri="{FF2B5EF4-FFF2-40B4-BE49-F238E27FC236}">
                  <a16:creationId xmlns:a16="http://schemas.microsoft.com/office/drawing/2014/main" id="{E177AB6C-AF56-4B5E-A8E1-AA40CA777715}"/>
                </a:ext>
              </a:extLst>
            </p:cNvPr>
            <p:cNvPicPr>
              <a:picLocks noChangeAspect="1"/>
            </p:cNvPicPr>
            <p:nvPr/>
          </p:nvPicPr>
          <p:blipFill>
            <a:blip r:embed="rId9"/>
            <a:stretch>
              <a:fillRect/>
            </a:stretch>
          </p:blipFill>
          <p:spPr>
            <a:xfrm>
              <a:off x="245063" y="4269866"/>
              <a:ext cx="541421" cy="541422"/>
            </a:xfrm>
            <a:prstGeom prst="rect">
              <a:avLst/>
            </a:prstGeom>
          </p:spPr>
        </p:pic>
      </p:grpSp>
      <p:sp>
        <p:nvSpPr>
          <p:cNvPr id="10" name="Text Placeholder 1">
            <a:extLst>
              <a:ext uri="{FF2B5EF4-FFF2-40B4-BE49-F238E27FC236}">
                <a16:creationId xmlns:a16="http://schemas.microsoft.com/office/drawing/2014/main" id="{F7C00629-9C47-4590-8D85-594DBEF81F79}"/>
              </a:ext>
            </a:extLst>
          </p:cNvPr>
          <p:cNvSpPr txBox="1">
            <a:spLocks/>
          </p:cNvSpPr>
          <p:nvPr/>
        </p:nvSpPr>
        <p:spPr>
          <a:xfrm>
            <a:off x="1721433" y="194205"/>
            <a:ext cx="6440067" cy="504056"/>
          </a:xfrm>
          <a:prstGeom prst="rect">
            <a:avLst/>
          </a:prstGeom>
        </p:spPr>
        <p:txBody>
          <a:bodyPr vert="horz" lIns="0" tIns="0" rIns="0" bIns="0" rtlCol="0" anchor="t">
            <a:normAutofit lnSpcReduction="10000"/>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600" dirty="0">
                <a:solidFill>
                  <a:schemeClr val="bg2"/>
                </a:solidFill>
                <a:latin typeface="Calibri"/>
                <a:ea typeface="Calibri"/>
                <a:cs typeface="Calibri"/>
              </a:rPr>
              <a:t>Computation Thinking skills</a:t>
            </a:r>
            <a:r>
              <a:rPr lang="en-AU" sz="3600" dirty="0">
                <a:solidFill>
                  <a:srgbClr val="757579"/>
                </a:solidFill>
                <a:latin typeface="Calibri"/>
                <a:ea typeface="Calibri"/>
                <a:cs typeface="Calibri"/>
              </a:rPr>
              <a:t> </a:t>
            </a:r>
            <a:endParaRPr lang="en-US" dirty="0"/>
          </a:p>
        </p:txBody>
      </p:sp>
    </p:spTree>
    <p:custDataLst>
      <p:tags r:id="rId1"/>
    </p:custDataLst>
    <p:extLst>
      <p:ext uri="{BB962C8B-B14F-4D97-AF65-F5344CB8AC3E}">
        <p14:creationId xmlns:p14="http://schemas.microsoft.com/office/powerpoint/2010/main" val="354904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8C6E-A939-F82E-0322-DFFB4B5C2118}"/>
              </a:ext>
            </a:extLst>
          </p:cNvPr>
          <p:cNvSpPr>
            <a:spLocks noGrp="1"/>
          </p:cNvSpPr>
          <p:nvPr>
            <p:ph type="title"/>
          </p:nvPr>
        </p:nvSpPr>
        <p:spPr/>
        <p:txBody>
          <a:bodyPr/>
          <a:lstStyle/>
          <a:p>
            <a:r>
              <a:rPr lang="en-US" dirty="0"/>
              <a:t>Describe a work task </a:t>
            </a:r>
          </a:p>
        </p:txBody>
      </p:sp>
      <p:sp>
        <p:nvSpPr>
          <p:cNvPr id="3" name="Content Placeholder 2">
            <a:extLst>
              <a:ext uri="{FF2B5EF4-FFF2-40B4-BE49-F238E27FC236}">
                <a16:creationId xmlns:a16="http://schemas.microsoft.com/office/drawing/2014/main" id="{87989F08-76D0-80CC-3978-F3469C71B929}"/>
              </a:ext>
            </a:extLst>
          </p:cNvPr>
          <p:cNvSpPr>
            <a:spLocks noGrp="1"/>
          </p:cNvSpPr>
          <p:nvPr>
            <p:ph sz="half" idx="1"/>
          </p:nvPr>
        </p:nvSpPr>
        <p:spPr/>
        <p:txBody>
          <a:bodyPr/>
          <a:lstStyle/>
          <a:p>
            <a:r>
              <a:rPr lang="en-AU" dirty="0"/>
              <a:t>Use dot points to explain the task.</a:t>
            </a:r>
          </a:p>
          <a:p>
            <a:endParaRPr lang="en-AU" dirty="0"/>
          </a:p>
        </p:txBody>
      </p:sp>
      <p:sp>
        <p:nvSpPr>
          <p:cNvPr id="4" name="Content Placeholder 3">
            <a:extLst>
              <a:ext uri="{FF2B5EF4-FFF2-40B4-BE49-F238E27FC236}">
                <a16:creationId xmlns:a16="http://schemas.microsoft.com/office/drawing/2014/main" id="{68EB8521-3F45-F15B-19E3-813017EDC0EA}"/>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37872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A645-D42F-BEF3-1B6D-AFA5BAD01830}"/>
              </a:ext>
            </a:extLst>
          </p:cNvPr>
          <p:cNvSpPr>
            <a:spLocks noGrp="1"/>
          </p:cNvSpPr>
          <p:nvPr>
            <p:ph type="title"/>
          </p:nvPr>
        </p:nvSpPr>
        <p:spPr>
          <a:xfrm>
            <a:off x="251520" y="805458"/>
            <a:ext cx="8640960" cy="639365"/>
          </a:xfrm>
        </p:spPr>
        <p:txBody>
          <a:bodyPr/>
          <a:lstStyle/>
          <a:p>
            <a:r>
              <a:rPr lang="en-US" dirty="0">
                <a:solidFill>
                  <a:schemeClr val="bg1"/>
                </a:solidFill>
              </a:rPr>
              <a:t>Which Computational Thinking Skills are used?</a:t>
            </a:r>
          </a:p>
        </p:txBody>
      </p:sp>
      <p:sp>
        <p:nvSpPr>
          <p:cNvPr id="11" name="Oval 10">
            <a:extLst>
              <a:ext uri="{FF2B5EF4-FFF2-40B4-BE49-F238E27FC236}">
                <a16:creationId xmlns:a16="http://schemas.microsoft.com/office/drawing/2014/main" id="{74765324-F407-4864-BEC2-5DB8374E26D7}"/>
              </a:ext>
            </a:extLst>
          </p:cNvPr>
          <p:cNvSpPr/>
          <p:nvPr/>
        </p:nvSpPr>
        <p:spPr>
          <a:xfrm>
            <a:off x="8172400" y="4516171"/>
            <a:ext cx="864096" cy="57606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ysClr val="windowText" lastClr="000000"/>
                </a:solidFill>
              </a:ln>
              <a:solidFill>
                <a:sysClr val="windowText" lastClr="000000"/>
              </a:solidFill>
            </a:endParaRPr>
          </a:p>
        </p:txBody>
      </p:sp>
      <p:grpSp>
        <p:nvGrpSpPr>
          <p:cNvPr id="3" name="Group 2">
            <a:extLst>
              <a:ext uri="{FF2B5EF4-FFF2-40B4-BE49-F238E27FC236}">
                <a16:creationId xmlns:a16="http://schemas.microsoft.com/office/drawing/2014/main" id="{A3AAC669-F3F1-D001-AEE5-32921E0429E5}"/>
              </a:ext>
            </a:extLst>
          </p:cNvPr>
          <p:cNvGrpSpPr/>
          <p:nvPr/>
        </p:nvGrpSpPr>
        <p:grpSpPr>
          <a:xfrm>
            <a:off x="697028" y="1814526"/>
            <a:ext cx="7749943" cy="2918024"/>
            <a:chOff x="895969" y="1732751"/>
            <a:chExt cx="7749943" cy="2918024"/>
          </a:xfrm>
        </p:grpSpPr>
        <p:pic>
          <p:nvPicPr>
            <p:cNvPr id="4" name="Picture 6" descr="Icon&#10;&#10;Description automatically generated">
              <a:extLst>
                <a:ext uri="{FF2B5EF4-FFF2-40B4-BE49-F238E27FC236}">
                  <a16:creationId xmlns:a16="http://schemas.microsoft.com/office/drawing/2014/main" id="{0FFF0F9D-F130-4B73-9288-98DC27A81134}"/>
                </a:ext>
              </a:extLst>
            </p:cNvPr>
            <p:cNvPicPr>
              <a:picLocks noChangeAspect="1"/>
            </p:cNvPicPr>
            <p:nvPr/>
          </p:nvPicPr>
          <p:blipFill>
            <a:blip r:embed="rId3"/>
            <a:stretch>
              <a:fillRect/>
            </a:stretch>
          </p:blipFill>
          <p:spPr>
            <a:xfrm>
              <a:off x="895969" y="1732751"/>
              <a:ext cx="579522" cy="585036"/>
            </a:xfrm>
            <a:prstGeom prst="rect">
              <a:avLst/>
            </a:prstGeom>
          </p:spPr>
        </p:pic>
        <p:pic>
          <p:nvPicPr>
            <p:cNvPr id="5" name="Picture 8" descr="A picture containing icon&#10;&#10;Description automatically generated">
              <a:extLst>
                <a:ext uri="{FF2B5EF4-FFF2-40B4-BE49-F238E27FC236}">
                  <a16:creationId xmlns:a16="http://schemas.microsoft.com/office/drawing/2014/main" id="{F05A8F0F-5CFC-4D06-97B1-ED467F591681}"/>
                </a:ext>
              </a:extLst>
            </p:cNvPr>
            <p:cNvPicPr>
              <a:picLocks noChangeAspect="1"/>
            </p:cNvPicPr>
            <p:nvPr/>
          </p:nvPicPr>
          <p:blipFill>
            <a:blip r:embed="rId4"/>
            <a:stretch>
              <a:fillRect/>
            </a:stretch>
          </p:blipFill>
          <p:spPr>
            <a:xfrm>
              <a:off x="946495" y="2566986"/>
              <a:ext cx="542925" cy="542925"/>
            </a:xfrm>
            <a:prstGeom prst="rect">
              <a:avLst/>
            </a:prstGeom>
          </p:spPr>
        </p:pic>
        <p:pic>
          <p:nvPicPr>
            <p:cNvPr id="6" name="Picture 10" descr="Icon&#10;&#10;Description automatically generated">
              <a:extLst>
                <a:ext uri="{FF2B5EF4-FFF2-40B4-BE49-F238E27FC236}">
                  <a16:creationId xmlns:a16="http://schemas.microsoft.com/office/drawing/2014/main" id="{E424FCF7-A7BA-4A23-AEAD-9E7F8B250EC4}"/>
                </a:ext>
              </a:extLst>
            </p:cNvPr>
            <p:cNvPicPr>
              <a:picLocks noChangeAspect="1"/>
            </p:cNvPicPr>
            <p:nvPr/>
          </p:nvPicPr>
          <p:blipFill>
            <a:blip r:embed="rId5"/>
            <a:stretch>
              <a:fillRect/>
            </a:stretch>
          </p:blipFill>
          <p:spPr>
            <a:xfrm>
              <a:off x="946416" y="3359110"/>
              <a:ext cx="542925" cy="542925"/>
            </a:xfrm>
            <a:prstGeom prst="rect">
              <a:avLst/>
            </a:prstGeom>
          </p:spPr>
        </p:pic>
        <p:pic>
          <p:nvPicPr>
            <p:cNvPr id="7" name="Picture 12" descr="Icon&#10;&#10;Description automatically generated">
              <a:extLst>
                <a:ext uri="{FF2B5EF4-FFF2-40B4-BE49-F238E27FC236}">
                  <a16:creationId xmlns:a16="http://schemas.microsoft.com/office/drawing/2014/main" id="{314D55C8-8A73-4163-AA87-299856B465B0}"/>
                </a:ext>
              </a:extLst>
            </p:cNvPr>
            <p:cNvPicPr>
              <a:picLocks noChangeAspect="1"/>
            </p:cNvPicPr>
            <p:nvPr/>
          </p:nvPicPr>
          <p:blipFill>
            <a:blip r:embed="rId6"/>
            <a:stretch>
              <a:fillRect/>
            </a:stretch>
          </p:blipFill>
          <p:spPr>
            <a:xfrm>
              <a:off x="4823684" y="1755060"/>
              <a:ext cx="542423" cy="540418"/>
            </a:xfrm>
            <a:prstGeom prst="rect">
              <a:avLst/>
            </a:prstGeom>
          </p:spPr>
        </p:pic>
        <p:pic>
          <p:nvPicPr>
            <p:cNvPr id="8" name="Picture 15" descr="A close up of a sign&#10;&#10;Description automatically generated">
              <a:extLst>
                <a:ext uri="{FF2B5EF4-FFF2-40B4-BE49-F238E27FC236}">
                  <a16:creationId xmlns:a16="http://schemas.microsoft.com/office/drawing/2014/main" id="{A3D2385A-071B-41C8-BDA9-BDF22E71F20E}"/>
                </a:ext>
              </a:extLst>
            </p:cNvPr>
            <p:cNvPicPr>
              <a:picLocks noChangeAspect="1"/>
            </p:cNvPicPr>
            <p:nvPr/>
          </p:nvPicPr>
          <p:blipFill>
            <a:blip r:embed="rId7"/>
            <a:stretch>
              <a:fillRect/>
            </a:stretch>
          </p:blipFill>
          <p:spPr>
            <a:xfrm>
              <a:off x="4823684" y="2563918"/>
              <a:ext cx="541422" cy="541422"/>
            </a:xfrm>
            <a:prstGeom prst="rect">
              <a:avLst/>
            </a:prstGeom>
          </p:spPr>
        </p:pic>
        <p:pic>
          <p:nvPicPr>
            <p:cNvPr id="9" name="Picture 16" descr="Icon&#10;&#10;Description automatically generated">
              <a:extLst>
                <a:ext uri="{FF2B5EF4-FFF2-40B4-BE49-F238E27FC236}">
                  <a16:creationId xmlns:a16="http://schemas.microsoft.com/office/drawing/2014/main" id="{E177AB6C-AF56-4B5E-A8E1-AA40CA777715}"/>
                </a:ext>
              </a:extLst>
            </p:cNvPr>
            <p:cNvPicPr>
              <a:picLocks noChangeAspect="1"/>
            </p:cNvPicPr>
            <p:nvPr/>
          </p:nvPicPr>
          <p:blipFill>
            <a:blip r:embed="rId8"/>
            <a:stretch>
              <a:fillRect/>
            </a:stretch>
          </p:blipFill>
          <p:spPr>
            <a:xfrm>
              <a:off x="4823686" y="3360613"/>
              <a:ext cx="541421" cy="541422"/>
            </a:xfrm>
            <a:prstGeom prst="rect">
              <a:avLst/>
            </a:prstGeom>
          </p:spPr>
        </p:pic>
        <p:sp>
          <p:nvSpPr>
            <p:cNvPr id="18" name="TextBox 17">
              <a:extLst>
                <a:ext uri="{FF2B5EF4-FFF2-40B4-BE49-F238E27FC236}">
                  <a16:creationId xmlns:a16="http://schemas.microsoft.com/office/drawing/2014/main" id="{C427758C-F323-4CB5-BB00-80F394A5DCA1}"/>
                </a:ext>
              </a:extLst>
            </p:cNvPr>
            <p:cNvSpPr txBox="1"/>
            <p:nvPr/>
          </p:nvSpPr>
          <p:spPr>
            <a:xfrm>
              <a:off x="1588319" y="1819231"/>
              <a:ext cx="2552502" cy="2831544"/>
            </a:xfrm>
            <a:prstGeom prst="rect">
              <a:avLst/>
            </a:prstGeom>
            <a:noFill/>
          </p:spPr>
          <p:txBody>
            <a:bodyPr wrap="square" lIns="91440" tIns="45720" rIns="91440" bIns="45720" rtlCol="0" anchor="t">
              <a:spAutoFit/>
            </a:bodyPr>
            <a:lstStyle/>
            <a:p>
              <a:r>
                <a:rPr lang="en-AU" i="0" u="none" strike="noStrike" baseline="0" dirty="0">
                  <a:solidFill>
                    <a:srgbClr val="EC529E"/>
                  </a:solidFill>
                  <a:latin typeface="Gotham Rounded Medium"/>
                  <a:cs typeface="Calibri"/>
                </a:rPr>
                <a:t>DECOMPOSITION</a:t>
              </a:r>
              <a:r>
                <a:rPr lang="en-AU" dirty="0">
                  <a:solidFill>
                    <a:srgbClr val="EC529E"/>
                  </a:solidFill>
                  <a:latin typeface="Gotham Rounded Medium"/>
                  <a:cs typeface="Calibri"/>
                </a:rPr>
                <a:t> </a:t>
              </a:r>
              <a:endParaRPr lang="en-AU" i="0" u="none" strike="noStrike" baseline="0" dirty="0">
                <a:solidFill>
                  <a:srgbClr val="EC529E"/>
                </a:solidFill>
                <a:latin typeface="Gotham Rounded Medium"/>
                <a:cs typeface="Calibri"/>
              </a:endParaRPr>
            </a:p>
            <a:p>
              <a:endParaRPr lang="en-AU" b="0" i="0" u="none" strike="noStrike" baseline="0" dirty="0">
                <a:solidFill>
                  <a:srgbClr val="000000"/>
                </a:solidFill>
                <a:latin typeface="Calibri"/>
                <a:cs typeface="Calibri"/>
              </a:endParaRPr>
            </a:p>
            <a:p>
              <a:endParaRPr lang="en-AU" b="0" i="0" u="none" strike="noStrike" baseline="0" dirty="0">
                <a:solidFill>
                  <a:srgbClr val="000000"/>
                </a:solidFill>
                <a:latin typeface="Calibri"/>
                <a:cs typeface="Calibri"/>
              </a:endParaRPr>
            </a:p>
            <a:p>
              <a:r>
                <a:rPr lang="en-AU" i="0" u="none" strike="noStrike" baseline="0" dirty="0">
                  <a:solidFill>
                    <a:srgbClr val="F58124"/>
                  </a:solidFill>
                  <a:latin typeface="Gotham Rounded Medium"/>
                  <a:cs typeface="Calibri"/>
                </a:rPr>
                <a:t>PATTERN RECOGNITION</a:t>
              </a:r>
              <a:r>
                <a:rPr lang="en-AU" dirty="0">
                  <a:solidFill>
                    <a:srgbClr val="F58124"/>
                  </a:solidFill>
                  <a:latin typeface="Gotham Rounded Medium"/>
                  <a:cs typeface="Calibri"/>
                </a:rPr>
                <a:t> </a:t>
              </a:r>
              <a:endParaRPr lang="en-AU" i="0" u="none" strike="noStrike" baseline="0" dirty="0">
                <a:solidFill>
                  <a:srgbClr val="F58124"/>
                </a:solidFill>
                <a:latin typeface="Gotham Rounded Medium"/>
                <a:cs typeface="Calibri"/>
              </a:endParaRPr>
            </a:p>
            <a:p>
              <a:endParaRPr lang="en-AU" i="0" u="none" strike="noStrike" baseline="0" dirty="0">
                <a:solidFill>
                  <a:srgbClr val="000000"/>
                </a:solidFill>
                <a:latin typeface="Calibri"/>
                <a:cs typeface="Calibri"/>
              </a:endParaRPr>
            </a:p>
            <a:p>
              <a:endParaRPr lang="en-AU" i="0" u="none" strike="noStrike" baseline="0" dirty="0">
                <a:solidFill>
                  <a:srgbClr val="FEBB2F"/>
                </a:solidFill>
                <a:latin typeface="Gotham Rounded Medium"/>
                <a:cs typeface="Calibri"/>
              </a:endParaRPr>
            </a:p>
            <a:p>
              <a:r>
                <a:rPr lang="en-AU" i="0" u="none" strike="noStrike" baseline="0" dirty="0">
                  <a:solidFill>
                    <a:srgbClr val="FEBB2F"/>
                  </a:solidFill>
                  <a:latin typeface="Gotham Rounded Medium"/>
                  <a:cs typeface="Calibri"/>
                </a:rPr>
                <a:t>ABSTRACTION</a:t>
              </a:r>
              <a:r>
                <a:rPr lang="en-AU" dirty="0">
                  <a:solidFill>
                    <a:srgbClr val="FEBB2F"/>
                  </a:solidFill>
                  <a:latin typeface="Gotham Rounded Medium"/>
                  <a:cs typeface="Calibri"/>
                </a:rPr>
                <a:t> </a:t>
              </a:r>
              <a:endParaRPr lang="en-AU" i="0" u="none" strike="noStrike" baseline="0" dirty="0">
                <a:solidFill>
                  <a:srgbClr val="FEBB2F"/>
                </a:solidFill>
                <a:latin typeface="Gotham Rounded Medium"/>
                <a:cs typeface="Calibri"/>
              </a:endParaRPr>
            </a:p>
            <a:p>
              <a:endParaRPr lang="en-AU" b="0" i="0" u="none" strike="noStrike" baseline="0" dirty="0">
                <a:solidFill>
                  <a:srgbClr val="000000"/>
                </a:solidFill>
                <a:latin typeface="Gotham Rounded Medium"/>
                <a:cs typeface="Calibri"/>
              </a:endParaRPr>
            </a:p>
            <a:p>
              <a:endParaRPr lang="en-AU" i="0" u="none" strike="noStrike" baseline="0" dirty="0">
                <a:solidFill>
                  <a:srgbClr val="8CA5D5"/>
                </a:solidFill>
                <a:latin typeface="Gotham Rounded Medium"/>
                <a:cs typeface="Calibri"/>
              </a:endParaRPr>
            </a:p>
            <a:p>
              <a:endParaRPr lang="en-AU" sz="1600" dirty="0">
                <a:solidFill>
                  <a:schemeClr val="bg1"/>
                </a:solidFill>
                <a:latin typeface="Calibri"/>
                <a:cs typeface="Calibri"/>
              </a:endParaRPr>
            </a:p>
          </p:txBody>
        </p:sp>
        <p:sp>
          <p:nvSpPr>
            <p:cNvPr id="20" name="TextBox 19">
              <a:extLst>
                <a:ext uri="{FF2B5EF4-FFF2-40B4-BE49-F238E27FC236}">
                  <a16:creationId xmlns:a16="http://schemas.microsoft.com/office/drawing/2014/main" id="{5306D7DB-0ABD-4CB2-92FE-9ECB7C0A84BE}"/>
                </a:ext>
              </a:extLst>
            </p:cNvPr>
            <p:cNvSpPr txBox="1"/>
            <p:nvPr/>
          </p:nvSpPr>
          <p:spPr>
            <a:xfrm>
              <a:off x="5464083" y="1822787"/>
              <a:ext cx="3181829" cy="2031325"/>
            </a:xfrm>
            <a:prstGeom prst="rect">
              <a:avLst/>
            </a:prstGeom>
            <a:noFill/>
          </p:spPr>
          <p:txBody>
            <a:bodyPr wrap="square">
              <a:spAutoFit/>
            </a:bodyPr>
            <a:lstStyle/>
            <a:p>
              <a:r>
                <a:rPr lang="en-AU" sz="1800" i="0" u="none" strike="noStrike" baseline="0" dirty="0">
                  <a:solidFill>
                    <a:srgbClr val="8CA5D5"/>
                  </a:solidFill>
                  <a:latin typeface="Gotham Rounded Medium"/>
                  <a:cs typeface="Calibri"/>
                </a:rPr>
                <a:t>MODELLING AND SIMULATION</a:t>
              </a:r>
              <a:r>
                <a:rPr lang="en-AU" sz="1800" dirty="0">
                  <a:solidFill>
                    <a:srgbClr val="8CA5D5"/>
                  </a:solidFill>
                  <a:latin typeface="Gotham Rounded Medium"/>
                  <a:cs typeface="Calibri"/>
                </a:rPr>
                <a:t> </a:t>
              </a:r>
              <a:endParaRPr lang="en-AU" sz="1800" i="0" u="none" strike="noStrike" baseline="0" dirty="0">
                <a:solidFill>
                  <a:srgbClr val="8CA5D5"/>
                </a:solidFill>
                <a:latin typeface="Gotham Rounded Medium"/>
                <a:cs typeface="Calibri"/>
              </a:endParaRPr>
            </a:p>
            <a:p>
              <a:endParaRPr lang="en-AU" sz="1800" dirty="0">
                <a:solidFill>
                  <a:srgbClr val="000000"/>
                </a:solidFill>
                <a:latin typeface="Calibri"/>
                <a:cs typeface="Calibri"/>
              </a:endParaRPr>
            </a:p>
            <a:p>
              <a:endParaRPr lang="en-AU" sz="1800" i="0" u="none" strike="noStrike" baseline="0" dirty="0">
                <a:solidFill>
                  <a:srgbClr val="7AC141"/>
                </a:solidFill>
                <a:latin typeface="Gotham Rounded Medium"/>
                <a:cs typeface="Calibri"/>
              </a:endParaRPr>
            </a:p>
            <a:p>
              <a:r>
                <a:rPr lang="en-AU" sz="1800" i="0" u="none" strike="noStrike" baseline="0" dirty="0">
                  <a:solidFill>
                    <a:srgbClr val="7AC141"/>
                  </a:solidFill>
                  <a:latin typeface="Gotham Rounded Medium"/>
                  <a:cs typeface="Calibri"/>
                </a:rPr>
                <a:t>ALGORITHMS</a:t>
              </a:r>
              <a:r>
                <a:rPr lang="en-AU" sz="1800" dirty="0">
                  <a:solidFill>
                    <a:srgbClr val="7AC141"/>
                  </a:solidFill>
                  <a:latin typeface="Gotham Rounded Medium"/>
                  <a:cs typeface="Calibri"/>
                </a:rPr>
                <a:t> </a:t>
              </a:r>
              <a:endParaRPr lang="en-AU" sz="1800" i="0" u="none" strike="noStrike" baseline="0" dirty="0">
                <a:solidFill>
                  <a:srgbClr val="7AC141"/>
                </a:solidFill>
                <a:latin typeface="Gotham Rounded Medium"/>
                <a:cs typeface="Calibri"/>
              </a:endParaRPr>
            </a:p>
            <a:p>
              <a:endParaRPr lang="en-AU" sz="1800" b="0" i="0" u="none" strike="noStrike" baseline="0" dirty="0">
                <a:solidFill>
                  <a:srgbClr val="000000"/>
                </a:solidFill>
                <a:latin typeface="Gotham Rounded Medium"/>
                <a:cs typeface="Calibri"/>
              </a:endParaRPr>
            </a:p>
            <a:p>
              <a:endParaRPr lang="en-AU" sz="1800" b="0" i="0" u="none" strike="noStrike" baseline="0" dirty="0">
                <a:solidFill>
                  <a:srgbClr val="000000"/>
                </a:solidFill>
                <a:latin typeface="Gotham Rounded Medium"/>
                <a:cs typeface="Calibri"/>
              </a:endParaRPr>
            </a:p>
            <a:p>
              <a:r>
                <a:rPr lang="en-AU" sz="1800" i="0" u="none" strike="noStrike" baseline="0" dirty="0">
                  <a:solidFill>
                    <a:srgbClr val="71CCD2"/>
                  </a:solidFill>
                  <a:latin typeface="Gotham Rounded Medium"/>
                  <a:cs typeface="Calibri"/>
                </a:rPr>
                <a:t>EVALUATION</a:t>
              </a:r>
              <a:r>
                <a:rPr lang="en-AU" sz="1800" dirty="0">
                  <a:solidFill>
                    <a:srgbClr val="71CCD2"/>
                  </a:solidFill>
                  <a:latin typeface="Gotham Rounded Medium"/>
                  <a:cs typeface="Calibri"/>
                </a:rPr>
                <a:t> </a:t>
              </a:r>
              <a:endParaRPr lang="en-AU" sz="1800" i="0" u="none" strike="noStrike" baseline="0" dirty="0">
                <a:solidFill>
                  <a:srgbClr val="71CCD2"/>
                </a:solidFill>
                <a:latin typeface="Gotham Rounded Medium"/>
                <a:cs typeface="Calibri"/>
              </a:endParaRPr>
            </a:p>
          </p:txBody>
        </p:sp>
      </p:grpSp>
    </p:spTree>
    <p:extLst>
      <p:ext uri="{BB962C8B-B14F-4D97-AF65-F5344CB8AC3E}">
        <p14:creationId xmlns:p14="http://schemas.microsoft.com/office/powerpoint/2010/main" val="381103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SIRO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A2BDB4D3-95E4-4010-B19E-681ADF5FD2AA}" vid="{43ACC684-2AD5-476E-AF12-014BDF35CF15}"/>
    </a:ext>
  </a:extLst>
</a:theme>
</file>

<file path=ppt/theme/theme2.xml><?xml version="1.0" encoding="utf-8"?>
<a:theme xmlns:a="http://schemas.openxmlformats.org/drawingml/2006/main" name="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A2BDB4D3-95E4-4010-B19E-681ADF5FD2AA}" vid="{59B5932C-8BC1-41B2-ABAC-991F2E9FF4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fa628d3-73e3-4ab0-b758-1ca8dd16a32f">
      <UserInfo>
        <DisplayName>Mason, Sarah (Science Connect, Black Mountain)</DisplayName>
        <AccountId>31</AccountId>
        <AccountType/>
      </UserInfo>
      <UserInfo>
        <DisplayName>Schultz, Emily (Science Connect, Eveleigh)</DisplayName>
        <AccountId>13</AccountId>
        <AccountType/>
      </UserInfo>
      <UserInfo>
        <DisplayName>McClements, Julie (Science Connect, Adelaide K. Ave)</DisplayName>
        <AccountId>14</AccountId>
        <AccountType/>
      </UserInfo>
      <UserInfo>
        <DisplayName>Buckie, Graeme (Science Connect, Newcastle)</DisplayName>
        <AccountId>10</AccountId>
        <AccountType/>
      </UserInfo>
      <UserInfo>
        <DisplayName>King, Mhairi (Science Connect, TownsvilleATSIP)</DisplayName>
        <AccountId>17</AccountId>
        <AccountType/>
      </UserInfo>
      <UserInfo>
        <DisplayName>Spandler, Meg (Science Connect, Adelaide K. Ave)</DisplayName>
        <AccountId>24</AccountId>
        <AccountType/>
      </UserInfo>
    </SharedWithUsers>
    <lcf76f155ced4ddcb4097134ff3c332f xmlns="2dfc7652-58be-419c-9a0b-279203e06c2f">
      <Terms xmlns="http://schemas.microsoft.com/office/infopath/2007/PartnerControls"/>
    </lcf76f155ced4ddcb4097134ff3c332f>
    <TaxCatchAll xmlns="cfa628d3-73e3-4ab0-b758-1ca8dd16a3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5927C0B983FC4A9BE0C11B0B111463" ma:contentTypeVersion="12" ma:contentTypeDescription="Create a new document." ma:contentTypeScope="" ma:versionID="d9c897acb0eaaec5d654f9ca87a579df">
  <xsd:schema xmlns:xsd="http://www.w3.org/2001/XMLSchema" xmlns:xs="http://www.w3.org/2001/XMLSchema" xmlns:p="http://schemas.microsoft.com/office/2006/metadata/properties" xmlns:ns2="2dfc7652-58be-419c-9a0b-279203e06c2f" xmlns:ns3="cfa628d3-73e3-4ab0-b758-1ca8dd16a32f" targetNamespace="http://schemas.microsoft.com/office/2006/metadata/properties" ma:root="true" ma:fieldsID="10ed3815d25876974fa448a2b4846807" ns2:_="" ns3:_="">
    <xsd:import namespace="2dfc7652-58be-419c-9a0b-279203e06c2f"/>
    <xsd:import namespace="cfa628d3-73e3-4ab0-b758-1ca8dd16a3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c7652-58be-419c-9a0b-279203e06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a628d3-73e3-4ab0-b758-1ca8dd16a3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01e562c-ea57-428b-a272-30da8858a6be}" ma:internalName="TaxCatchAll" ma:showField="CatchAllData" ma:web="cfa628d3-73e3-4ab0-b758-1ca8dd16a3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EFBA4-0BAB-4C29-84A7-638C7949AD07}">
  <ds:schemaRefs>
    <ds:schemaRef ds:uri="http://purl.org/dc/dcmitype/"/>
    <ds:schemaRef ds:uri="http://schemas.microsoft.com/office/2006/documentManagement/types"/>
    <ds:schemaRef ds:uri="http://purl.org/dc/terms/"/>
    <ds:schemaRef ds:uri="http://schemas.microsoft.com/office/2006/metadata/properties"/>
    <ds:schemaRef ds:uri="cfa628d3-73e3-4ab0-b758-1ca8dd16a32f"/>
    <ds:schemaRef ds:uri="http://www.w3.org/XML/1998/namespace"/>
    <ds:schemaRef ds:uri="2dfc7652-58be-419c-9a0b-279203e06c2f"/>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827A5DBE-65C7-458C-8B5D-FA5782AA5408}">
  <ds:schemaRefs>
    <ds:schemaRef ds:uri="2dfc7652-58be-419c-9a0b-279203e06c2f"/>
    <ds:schemaRef ds:uri="cfa628d3-73e3-4ab0-b758-1ca8dd16a3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A1BE04-102E-4686-A930-FD3AF8ECB8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16.9 Widescreen</Template>
  <TotalTime>47</TotalTime>
  <Words>745</Words>
  <Application>Microsoft Office PowerPoint</Application>
  <PresentationFormat>On-screen Show (16:9)</PresentationFormat>
  <Paragraphs>95</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Gotham Rounded Medium</vt:lpstr>
      <vt:lpstr>Noto Sans</vt:lpstr>
      <vt:lpstr>Söhne</vt:lpstr>
      <vt:lpstr>CSIRO vertical</vt:lpstr>
      <vt:lpstr>CSIRO horizontal</vt:lpstr>
      <vt:lpstr>STEM Professional Introduction</vt:lpstr>
      <vt:lpstr>Introductions </vt:lpstr>
      <vt:lpstr>PowerPoint Presentation</vt:lpstr>
      <vt:lpstr>My career journey </vt:lpstr>
      <vt:lpstr>My role</vt:lpstr>
      <vt:lpstr>Why is my work important?</vt:lpstr>
      <vt:lpstr>PowerPoint Presentation</vt:lpstr>
      <vt:lpstr>Describe a work task </vt:lpstr>
      <vt:lpstr>Which Computational Thinking Skills are used?</vt:lpstr>
      <vt:lpstr>Any questions?</vt:lpstr>
      <vt:lpstr>Thank you!</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Cleaning</dc:title>
  <dc:creator>Phelps, Melinda (Services, North Ryde)</dc:creator>
  <cp:lastModifiedBy>Creed, Chloe (CorpAffairs, Clayton)</cp:lastModifiedBy>
  <cp:revision>14</cp:revision>
  <cp:lastPrinted>2019-07-25T05:14:36Z</cp:lastPrinted>
  <dcterms:created xsi:type="dcterms:W3CDTF">2019-07-29T23:59:41Z</dcterms:created>
  <dcterms:modified xsi:type="dcterms:W3CDTF">2023-07-28T01:33:51Z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0x010100125927C0B983FC4A9BE0C11B0B111463</vt:lpwstr>
  </property>
  <property fmtid="{D5CDD505-2E9C-101B-9397-08002B2CF9AE}" pid="3" name="_dlc_DocIdItemGuid">
    <vt:lpwstr>09a52055-59e7-4e8f-bdd7-d54eeb42ebbc</vt:lpwstr>
  </property>
  <property fmtid="{D5CDD505-2E9C-101B-9397-08002B2CF9AE}" pid="4" name="MediaServiceImageTags">
    <vt:lpwstr/>
  </property>
  <property fmtid="{D5CDD505-2E9C-101B-9397-08002B2CF9AE}" pid="5" name="Order">
    <vt:lpwstr>1163800.00000000</vt:lpwstr>
  </property>
  <property fmtid="{D5CDD505-2E9C-101B-9397-08002B2CF9AE}" pid="6" name="xd_ProgID">
    <vt:lpwstr/>
  </property>
  <property fmtid="{D5CDD505-2E9C-101B-9397-08002B2CF9AE}" pid="7" name="_dlc_DocId">
    <vt:lpwstr>D5UVATFT65SJ-1353505029-11638</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dlc_DocIdUrl">
    <vt:lpwstr>https://csiroau.sharepoint.com/sites/DigitalCareers/_layouts/15/DocIdRedir.aspx?ID=D5UVATFT65SJ-1353505029-11638, D5UVATFT65SJ-1353505029-11638</vt:lpwstr>
  </property>
  <property fmtid="{D5CDD505-2E9C-101B-9397-08002B2CF9AE}" pid="13" name="xd_Signature">
    <vt:lpwstr/>
  </property>
</Properties>
</file>