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5"/>
    <p:sldMasterId id="2147483745" r:id="rId6"/>
    <p:sldMasterId id="2147483765" r:id="rId7"/>
    <p:sldMasterId id="2147483709" r:id="rId8"/>
    <p:sldMasterId id="2147483729" r:id="rId9"/>
  </p:sldMasterIdLst>
  <p:notesMasterIdLst>
    <p:notesMasterId r:id="rId11"/>
  </p:notesMasterIdLst>
  <p:handoutMasterIdLst>
    <p:handoutMasterId r:id="rId12"/>
  </p:handoutMasterIdLst>
  <p:sldIdLst>
    <p:sldId id="404" r:id="rId10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599">
          <p15:clr>
            <a:srgbClr val="A4A3A4"/>
          </p15:clr>
        </p15:guide>
        <p15:guide id="3" pos="2880">
          <p15:clr>
            <a:srgbClr val="A4A3A4"/>
          </p15:clr>
        </p15:guide>
        <p15:guide id="4" pos="5602" userDrawn="1">
          <p15:clr>
            <a:srgbClr val="A4A3A4"/>
          </p15:clr>
        </p15:guide>
        <p15:guide id="5" pos="1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gji" initials="M" lastIdx="6" clrIdx="0">
    <p:extLst>
      <p:ext uri="{19B8F6BF-5375-455C-9EA6-DF929625EA0E}">
        <p15:presenceInfo xmlns:p15="http://schemas.microsoft.com/office/powerpoint/2012/main" userId="S::liu216@csiro.au::bd89bedf-a867-4faf-b2c8-25b670e7e2d4" providerId="AD"/>
      </p:ext>
    </p:extLst>
  </p:cmAuthor>
  <p:cmAuthor id="2" name="Wynn, Katherine (Services, Parkville)" initials="wyn031" lastIdx="7" clrIdx="1">
    <p:extLst>
      <p:ext uri="{19B8F6BF-5375-455C-9EA6-DF929625EA0E}">
        <p15:presenceInfo xmlns:p15="http://schemas.microsoft.com/office/powerpoint/2012/main" userId="Wynn, Katherine (Services, Parkville)" providerId="None"/>
      </p:ext>
    </p:extLst>
  </p:cmAuthor>
  <p:cmAuthor id="3" name="Cohen, Jasmine (Services, Clayton)" initials="CJ(C" lastIdx="24" clrIdx="2">
    <p:extLst>
      <p:ext uri="{19B8F6BF-5375-455C-9EA6-DF929625EA0E}">
        <p15:presenceInfo xmlns:p15="http://schemas.microsoft.com/office/powerpoint/2012/main" userId="S::coh044@csiro.au::a1beac6f-bd98-4c8a-87be-1da6fd04b698" providerId="AD"/>
      </p:ext>
    </p:extLst>
  </p:cmAuthor>
  <p:cmAuthor id="4" name="Wynn, Katherine (Services, Parkville)" initials="WP" lastIdx="8" clrIdx="3">
    <p:extLst>
      <p:ext uri="{19B8F6BF-5375-455C-9EA6-DF929625EA0E}">
        <p15:presenceInfo xmlns:p15="http://schemas.microsoft.com/office/powerpoint/2012/main" userId="S::wyn031@csiro.au::8407ef0a-da53-42f1-933a-cf5b31fe2f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1F6"/>
    <a:srgbClr val="CBE2ED"/>
    <a:srgbClr val="00A9CE"/>
    <a:srgbClr val="C2F3FF"/>
    <a:srgbClr val="DADBDC"/>
    <a:srgbClr val="001D3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21" autoAdjust="0"/>
  </p:normalViewPr>
  <p:slideViewPr>
    <p:cSldViewPr snapToGrid="0">
      <p:cViewPr varScale="1">
        <p:scale>
          <a:sx n="83" d="100"/>
          <a:sy n="83" d="100"/>
        </p:scale>
        <p:origin x="498" y="84"/>
      </p:cViewPr>
      <p:guideLst>
        <p:guide orient="horz" pos="1620"/>
        <p:guide orient="horz" pos="599"/>
        <p:guide pos="2880"/>
        <p:guide pos="5602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697C-5849-4DDF-A6C8-08E6893940F4}" type="datetimeFigureOut">
              <a:rPr lang="en-AU" smtClean="0"/>
              <a:pPr/>
              <a:t>15/11/2021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44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2BC2-9435-4D31-AEB3-5D5877AD6447}" type="datetimeFigureOut">
              <a:rPr lang="en-AU" smtClean="0"/>
              <a:pPr/>
              <a:t>15/11/2021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18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6646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32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804656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274488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2859782"/>
            <a:ext cx="792088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4338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131590"/>
            <a:ext cx="72008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631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579862"/>
            <a:ext cx="6048672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2715766"/>
            <a:ext cx="6048671" cy="576064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95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075806"/>
            <a:ext cx="720080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D2A108-B854-40BC-AA72-4E9E7C74E5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66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28AE86-1CD5-4E73-826D-CE2783C6A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22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293303-2843-4D52-97D9-AF77676C9C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14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880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920DF2-0C7F-4A3B-9BAF-D692009CA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2589A1-48A8-4C4C-9006-4BAA8009E4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1760" y="413437"/>
            <a:ext cx="4320480" cy="43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70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80690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8110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911532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993266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707654"/>
            <a:ext cx="8640958" cy="3024336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843558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/>
              <a:t>Click to edit Master title style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401180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897395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0554827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4183587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4032446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244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2598" cy="95510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8042475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53836" y="0"/>
            <a:ext cx="22824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6336702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6336704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0" y="4878250"/>
            <a:ext cx="5986853" cy="95510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853357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7625945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09827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203598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2922403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Rectangle 6"/>
          <p:cNvSpPr/>
          <p:nvPr userDrawn="1"/>
        </p:nvSpPr>
        <p:spPr>
          <a:xfrm>
            <a:off x="6516216" y="582251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100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4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913066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851670"/>
            <a:ext cx="396044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2872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275605"/>
            <a:ext cx="7056784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58469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2571750"/>
            <a:ext cx="36004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915566"/>
            <a:ext cx="3600399" cy="1440160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54D81D-7CFA-4E8D-924E-F049F52C1B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700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851670"/>
            <a:ext cx="3600400" cy="2847245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36676"/>
            <a:ext cx="367240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F62FF1-8277-4CEC-A22F-7E8130E254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568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684076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785B6E-E88B-43F0-AF0F-FE873692A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87" y="417743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32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684076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FF943A-2EFE-4939-9416-AA45E8893D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87" y="417743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41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203598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2922403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Rectangle 6"/>
          <p:cNvSpPr/>
          <p:nvPr userDrawn="1"/>
        </p:nvSpPr>
        <p:spPr>
          <a:xfrm>
            <a:off x="6516216" y="582251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100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A196B7-7271-40B8-B951-8FDD29916E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8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9174645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81124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19640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5587599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131590"/>
            <a:ext cx="8640958" cy="307094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267494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/>
              <a:t>Click to edit Master title style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434817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6181558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6684997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281944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9063824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2859782"/>
            <a:ext cx="792088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06384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131590"/>
            <a:ext cx="72008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984940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579862"/>
            <a:ext cx="6048672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2715766"/>
            <a:ext cx="6048671" cy="576064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6DC4BE-CEEE-431B-9F14-9C57722140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87" y="417743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130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075806"/>
            <a:ext cx="6984776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794113-D310-44FA-B463-B20C679AB5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87" y="417743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2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5142574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302433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0E9AAB-FD72-2643-BFC4-B94B291F6B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67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302433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B9622D-F19E-432D-860A-326029CCE7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35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880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EA4BEA-90AA-46F4-829C-BDC63E08AE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31" y="411510"/>
            <a:ext cx="4324338" cy="4320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C8B3A7-6D79-4B41-84C1-E8DAF3E537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2C4274-80E7-4D13-B882-F2E3C65753AE}"/>
              </a:ext>
            </a:extLst>
          </p:cNvPr>
          <p:cNvSpPr/>
          <p:nvPr userDrawn="1"/>
        </p:nvSpPr>
        <p:spPr>
          <a:xfrm>
            <a:off x="251520" y="4850173"/>
            <a:ext cx="302433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</p:spTree>
    <p:extLst>
      <p:ext uri="{BB962C8B-B14F-4D97-AF65-F5344CB8AC3E}">
        <p14:creationId xmlns:p14="http://schemas.microsoft.com/office/powerpoint/2010/main" val="107891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67527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6555916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9981370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707654"/>
            <a:ext cx="8640958" cy="3024336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843558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/>
              <a:t>Click to edit Master title style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172253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1497607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8505885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95107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3239332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4032446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244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2598" cy="95510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2351239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53836" y="0"/>
            <a:ext cx="22824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6336702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6336704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0" y="4878250"/>
            <a:ext cx="5986853" cy="95510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6193398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8539525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2943955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775385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851670"/>
            <a:ext cx="396044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791759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275605"/>
            <a:ext cx="7056784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11805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2571750"/>
            <a:ext cx="36004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915566"/>
            <a:ext cx="3600399" cy="1440160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808312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6B03B6-C4D9-4B46-A461-4BD384CE34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523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851670"/>
            <a:ext cx="3600400" cy="2847245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/>
          <p:cNvSpPr/>
          <p:nvPr userDrawn="1"/>
        </p:nvSpPr>
        <p:spPr>
          <a:xfrm>
            <a:off x="251520" y="4850173"/>
            <a:ext cx="288032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36676"/>
            <a:ext cx="367240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F8021B-8237-44DA-97CC-7AE087B0EF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153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29523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FD9A8B-B204-4EC3-9CD2-BA2AD366E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51" y="4560533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48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131590"/>
            <a:ext cx="8640958" cy="307094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267494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/>
              <a:t>Click to edit Master title style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8416861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309634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6C1F87-268D-4E82-9F10-8C710E20E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51" y="4560533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08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203598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2922403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Rectangle 6"/>
          <p:cNvSpPr/>
          <p:nvPr userDrawn="1"/>
        </p:nvSpPr>
        <p:spPr>
          <a:xfrm>
            <a:off x="5940152" y="582251"/>
            <a:ext cx="296148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1000">
                <a:solidFill>
                  <a:schemeClr val="bg1"/>
                </a:solidFill>
              </a:rPr>
              <a:t>Australia’s Pre-eminent National Science Organization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9876AC-9600-4B4D-B446-34DCB05E2B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41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1358576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7479627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0063129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131590"/>
            <a:ext cx="8640958" cy="307094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267494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/>
              <a:t>Click to edit Master title style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7230464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001047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1102242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0504013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645384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8650663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2859782"/>
            <a:ext cx="792088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065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131590"/>
            <a:ext cx="72008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7212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579862"/>
            <a:ext cx="6048672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2715766"/>
            <a:ext cx="6048671" cy="576064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9523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B0BF06-28AD-4AE0-B95F-477AF982B2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51" y="4560533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653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D40E9F-1680-46D9-A966-C00787EC8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51" y="4560533"/>
            <a:ext cx="1567204" cy="360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075806"/>
            <a:ext cx="720080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51520" y="4850173"/>
            <a:ext cx="2808312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</p:spTree>
    <p:extLst>
      <p:ext uri="{BB962C8B-B14F-4D97-AF65-F5344CB8AC3E}">
        <p14:creationId xmlns:p14="http://schemas.microsoft.com/office/powerpoint/2010/main" val="321481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44416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21" Type="http://schemas.openxmlformats.org/officeDocument/2006/relationships/image" Target="../media/image4.emf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42243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987573"/>
            <a:ext cx="8640958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479813" y="4561859"/>
            <a:ext cx="442169" cy="44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3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7" r:id="rId2"/>
    <p:sldLayoutId id="2147483701" r:id="rId3"/>
    <p:sldLayoutId id="2147483685" r:id="rId4"/>
    <p:sldLayoutId id="2147483705" r:id="rId5"/>
    <p:sldLayoutId id="2147483686" r:id="rId6"/>
    <p:sldLayoutId id="2147483687" r:id="rId7"/>
    <p:sldLayoutId id="2147483688" r:id="rId8"/>
    <p:sldLayoutId id="2147483689" r:id="rId9"/>
    <p:sldLayoutId id="2147483708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1550788"/>
            <a:ext cx="8640958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3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42243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987573"/>
            <a:ext cx="8640958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B5D801-8BF9-4650-9BFF-FFF9F24B181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494" y="4561228"/>
            <a:ext cx="936488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9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1550788"/>
            <a:ext cx="8640958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99F6DE-9351-1240-AACA-180705475965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0" y="245070"/>
            <a:ext cx="1010317" cy="23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2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42243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987573"/>
            <a:ext cx="8640958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46349F-4F50-4446-8BA9-4263776EBB9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858" y="4709569"/>
            <a:ext cx="1010317" cy="23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2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602">
          <p15:clr>
            <a:srgbClr val="F26B43"/>
          </p15:clr>
        </p15:guide>
        <p15:guide id="2" orient="horz" pos="31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67D1F9-A468-4C61-A33D-6CA4E6C141C5}"/>
              </a:ext>
            </a:extLst>
          </p:cNvPr>
          <p:cNvSpPr/>
          <p:nvPr/>
        </p:nvSpPr>
        <p:spPr>
          <a:xfrm>
            <a:off x="8276795" y="4365523"/>
            <a:ext cx="761017" cy="67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EFA0C-C4F5-491C-89EE-C20A1CFC2997}"/>
              </a:ext>
            </a:extLst>
          </p:cNvPr>
          <p:cNvSpPr/>
          <p:nvPr/>
        </p:nvSpPr>
        <p:spPr>
          <a:xfrm>
            <a:off x="0" y="-735"/>
            <a:ext cx="9144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2C4395E-8914-4A46-9D95-B9981C46A0FE}"/>
              </a:ext>
            </a:extLst>
          </p:cNvPr>
          <p:cNvSpPr txBox="1">
            <a:spLocks/>
          </p:cNvSpPr>
          <p:nvPr/>
        </p:nvSpPr>
        <p:spPr>
          <a:xfrm>
            <a:off x="3978" y="-735"/>
            <a:ext cx="9144000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3200" b="1" dirty="0">
                <a:solidFill>
                  <a:schemeClr val="bg1"/>
                </a:solidFill>
              </a:rPr>
              <a:t>Quantifying Australia’s returns to innovation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EDE361-129B-4F41-98E3-BCCC0B952863}"/>
              </a:ext>
            </a:extLst>
          </p:cNvPr>
          <p:cNvSpPr txBox="1"/>
          <p:nvPr/>
        </p:nvSpPr>
        <p:spPr>
          <a:xfrm flipH="1">
            <a:off x="251520" y="941048"/>
            <a:ext cx="378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spcAft>
                <a:spcPts val="300"/>
              </a:spcAft>
            </a:pPr>
            <a:r>
              <a:rPr lang="en-AU" sz="1400" dirty="0"/>
              <a:t>CSIRO has quantified the relationship between </a:t>
            </a:r>
          </a:p>
          <a:p>
            <a:pPr algn="ctr" fontAlgn="t">
              <a:spcAft>
                <a:spcPts val="300"/>
              </a:spcAft>
            </a:pPr>
            <a:endParaRPr lang="en-AU" sz="1400" dirty="0"/>
          </a:p>
          <a:p>
            <a:pPr algn="ctr" fontAlgn="t">
              <a:spcAft>
                <a:spcPts val="300"/>
              </a:spcAft>
            </a:pPr>
            <a:endParaRPr lang="en-AU" sz="1400" dirty="0"/>
          </a:p>
          <a:p>
            <a:pPr algn="ctr" fontAlgn="t">
              <a:spcAft>
                <a:spcPts val="300"/>
              </a:spcAft>
            </a:pPr>
            <a:endParaRPr lang="en-AU" sz="1400" dirty="0"/>
          </a:p>
          <a:p>
            <a:pPr algn="ctr" fontAlgn="t">
              <a:spcAft>
                <a:spcPts val="300"/>
              </a:spcAft>
            </a:pPr>
            <a:r>
              <a:rPr lang="en-AU" sz="1400" dirty="0"/>
              <a:t>domestic gross expenditure on research and development (</a:t>
            </a:r>
            <a:r>
              <a:rPr lang="en-AU" sz="1400" b="1" dirty="0">
                <a:solidFill>
                  <a:schemeClr val="accent5"/>
                </a:solidFill>
              </a:rPr>
              <a:t>GERD</a:t>
            </a:r>
            <a:r>
              <a:rPr lang="en-AU" sz="1400" dirty="0"/>
              <a:t>) and </a:t>
            </a:r>
          </a:p>
          <a:p>
            <a:pPr algn="ctr" fontAlgn="t">
              <a:spcAft>
                <a:spcPts val="300"/>
              </a:spcAft>
            </a:pPr>
            <a:endParaRPr lang="en-AU" sz="1400" dirty="0"/>
          </a:p>
          <a:p>
            <a:pPr algn="ctr" fontAlgn="t">
              <a:spcAft>
                <a:spcPts val="300"/>
              </a:spcAft>
            </a:pPr>
            <a:endParaRPr lang="en-AU" sz="1400" dirty="0"/>
          </a:p>
          <a:p>
            <a:pPr algn="ctr" fontAlgn="t">
              <a:spcAft>
                <a:spcPts val="300"/>
              </a:spcAft>
            </a:pPr>
            <a:endParaRPr lang="en-AU" sz="1400" dirty="0"/>
          </a:p>
          <a:p>
            <a:pPr algn="ctr" fontAlgn="t">
              <a:spcAft>
                <a:spcPts val="300"/>
              </a:spcAft>
            </a:pPr>
            <a:r>
              <a:rPr lang="en-AU" sz="1400" b="1" dirty="0">
                <a:solidFill>
                  <a:schemeClr val="accent5"/>
                </a:solidFill>
              </a:rPr>
              <a:t>GDP</a:t>
            </a:r>
            <a:r>
              <a:rPr lang="en-AU" sz="1400" dirty="0"/>
              <a:t> per capita growth </a:t>
            </a:r>
          </a:p>
          <a:p>
            <a:pPr algn="ctr" fontAlgn="t">
              <a:spcAft>
                <a:spcPts val="300"/>
              </a:spcAft>
            </a:pPr>
            <a:endParaRPr lang="en-AU" sz="1400" dirty="0"/>
          </a:p>
          <a:p>
            <a:pPr algn="ctr" fontAlgn="t">
              <a:spcAft>
                <a:spcPts val="300"/>
              </a:spcAft>
            </a:pPr>
            <a:endParaRPr lang="en-AU" sz="1400" dirty="0"/>
          </a:p>
          <a:p>
            <a:pPr algn="ctr" fontAlgn="t">
              <a:spcAft>
                <a:spcPts val="300"/>
              </a:spcAft>
            </a:pPr>
            <a:endParaRPr lang="en-AU" sz="1400" dirty="0"/>
          </a:p>
          <a:p>
            <a:pPr algn="ctr" fontAlgn="t">
              <a:spcAft>
                <a:spcPts val="300"/>
              </a:spcAft>
            </a:pPr>
            <a:r>
              <a:rPr lang="en-AU" sz="1400" dirty="0"/>
              <a:t>to estimate the return on investment</a:t>
            </a:r>
            <a:r>
              <a:rPr lang="en-AU" sz="1400" dirty="0">
                <a:solidFill>
                  <a:schemeClr val="accent5"/>
                </a:solidFill>
              </a:rPr>
              <a:t> </a:t>
            </a:r>
            <a:r>
              <a:rPr lang="en-AU" sz="1400" b="1" dirty="0">
                <a:solidFill>
                  <a:schemeClr val="accent5"/>
                </a:solidFill>
              </a:rPr>
              <a:t>(ROI) to innovation</a:t>
            </a:r>
            <a:r>
              <a:rPr lang="en-AU" sz="1400" b="1" dirty="0">
                <a:solidFill>
                  <a:schemeClr val="accent3"/>
                </a:solidFill>
              </a:rPr>
              <a:t> </a:t>
            </a:r>
            <a:r>
              <a:rPr lang="en-AU" sz="1400" dirty="0"/>
              <a:t>for Australia</a:t>
            </a:r>
          </a:p>
        </p:txBody>
      </p:sp>
      <p:pic>
        <p:nvPicPr>
          <p:cNvPr id="10" name="Graphic 9" descr="Bar graph with upward trend outline">
            <a:extLst>
              <a:ext uri="{FF2B5EF4-FFF2-40B4-BE49-F238E27FC236}">
                <a16:creationId xmlns:a16="http://schemas.microsoft.com/office/drawing/2014/main" id="{E6FF38C7-0793-4597-AC5A-39316ACCA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58941" y="3577973"/>
            <a:ext cx="540000" cy="540000"/>
          </a:xfrm>
          <a:prstGeom prst="rect">
            <a:avLst/>
          </a:prstGeom>
        </p:spPr>
      </p:pic>
      <p:pic>
        <p:nvPicPr>
          <p:cNvPr id="12" name="Graphic 11" descr="Brainstorm outline">
            <a:extLst>
              <a:ext uri="{FF2B5EF4-FFF2-40B4-BE49-F238E27FC236}">
                <a16:creationId xmlns:a16="http://schemas.microsoft.com/office/drawing/2014/main" id="{4DCD10EB-1FA6-4BDF-B942-255D3D8C0A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8941" y="1356219"/>
            <a:ext cx="540000" cy="540000"/>
          </a:xfrm>
          <a:prstGeom prst="rect">
            <a:avLst/>
          </a:prstGeom>
        </p:spPr>
      </p:pic>
      <p:pic>
        <p:nvPicPr>
          <p:cNvPr id="14" name="Graphic 13" descr="Money outline">
            <a:extLst>
              <a:ext uri="{FF2B5EF4-FFF2-40B4-BE49-F238E27FC236}">
                <a16:creationId xmlns:a16="http://schemas.microsoft.com/office/drawing/2014/main" id="{C85BA972-4270-4A3A-A52B-F6E13D1759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58941" y="2542061"/>
            <a:ext cx="540000" cy="54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5F934B-D956-4B9D-BDAC-FC4FAFCEF626}"/>
              </a:ext>
            </a:extLst>
          </p:cNvPr>
          <p:cNvSpPr txBox="1"/>
          <p:nvPr/>
        </p:nvSpPr>
        <p:spPr>
          <a:xfrm flipH="1">
            <a:off x="5111847" y="941048"/>
            <a:ext cx="3780000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spcAft>
                <a:spcPts val="300"/>
              </a:spcAft>
            </a:pPr>
            <a:r>
              <a:rPr lang="en-AU" sz="1400" dirty="0"/>
              <a:t>The most conservative estimates state that </a:t>
            </a:r>
          </a:p>
          <a:p>
            <a:pPr algn="ctr" fontAlgn="t">
              <a:spcAft>
                <a:spcPts val="300"/>
              </a:spcAft>
            </a:pPr>
            <a:endParaRPr lang="en-AU" sz="1400" dirty="0"/>
          </a:p>
          <a:p>
            <a:pPr algn="ctr" fontAlgn="t">
              <a:spcAft>
                <a:spcPts val="300"/>
              </a:spcAft>
            </a:pPr>
            <a:endParaRPr lang="en-AU" sz="1400" dirty="0"/>
          </a:p>
          <a:p>
            <a:pPr algn="ctr" fontAlgn="t">
              <a:spcAft>
                <a:spcPts val="300"/>
              </a:spcAft>
            </a:pPr>
            <a:endParaRPr lang="en-AU" sz="1400" dirty="0">
              <a:solidFill>
                <a:schemeClr val="accent6"/>
              </a:solidFill>
            </a:endParaRPr>
          </a:p>
          <a:p>
            <a:pPr algn="ctr" fontAlgn="t">
              <a:spcAft>
                <a:spcPts val="300"/>
              </a:spcAft>
            </a:pPr>
            <a:r>
              <a:rPr lang="en-AU" sz="1400" b="1" dirty="0">
                <a:solidFill>
                  <a:schemeClr val="accent6"/>
                </a:solidFill>
              </a:rPr>
              <a:t>$1 of R&amp;D investment </a:t>
            </a:r>
            <a:r>
              <a:rPr lang="en-AU" sz="1400" dirty="0"/>
              <a:t>in Australia</a:t>
            </a:r>
          </a:p>
          <a:p>
            <a:pPr algn="ctr" fontAlgn="t">
              <a:spcAft>
                <a:spcPts val="300"/>
              </a:spcAft>
            </a:pPr>
            <a:endParaRPr lang="en-AU" sz="1400" dirty="0"/>
          </a:p>
          <a:p>
            <a:pPr algn="ctr" fontAlgn="t">
              <a:spcAft>
                <a:spcPts val="300"/>
              </a:spcAft>
            </a:pPr>
            <a:endParaRPr lang="en-AU" sz="1400" dirty="0"/>
          </a:p>
          <a:p>
            <a:pPr algn="ctr" fontAlgn="t">
              <a:spcAft>
                <a:spcPts val="300"/>
              </a:spcAft>
            </a:pPr>
            <a:endParaRPr lang="en-AU" sz="1400" dirty="0"/>
          </a:p>
          <a:p>
            <a:pPr algn="ctr" fontAlgn="t">
              <a:spcAft>
                <a:spcPts val="300"/>
              </a:spcAft>
            </a:pPr>
            <a:r>
              <a:rPr lang="en-AU" sz="1400" dirty="0"/>
              <a:t>creates an average of </a:t>
            </a:r>
            <a:r>
              <a:rPr lang="en-AU" sz="1400" b="1" dirty="0">
                <a:solidFill>
                  <a:schemeClr val="accent6"/>
                </a:solidFill>
              </a:rPr>
              <a:t>$3.5 in economy-wide benefits</a:t>
            </a:r>
            <a:r>
              <a:rPr lang="en-AU" sz="1400" dirty="0"/>
              <a:t> in today’s dollars</a:t>
            </a:r>
          </a:p>
          <a:p>
            <a:pPr algn="ctr" fontAlgn="t">
              <a:spcAft>
                <a:spcPts val="300"/>
              </a:spcAft>
            </a:pPr>
            <a:endParaRPr lang="en-AU" sz="1400" dirty="0"/>
          </a:p>
          <a:p>
            <a:pPr algn="ctr" fontAlgn="t">
              <a:spcAft>
                <a:spcPts val="300"/>
              </a:spcAft>
            </a:pPr>
            <a:endParaRPr lang="en-AU" sz="1400" dirty="0"/>
          </a:p>
          <a:p>
            <a:pPr algn="ctr" fontAlgn="t">
              <a:spcAft>
                <a:spcPts val="300"/>
              </a:spcAft>
            </a:pPr>
            <a:endParaRPr lang="en-AU" sz="1400" dirty="0"/>
          </a:p>
          <a:p>
            <a:pPr algn="ctr" fontAlgn="t">
              <a:spcAft>
                <a:spcPts val="300"/>
              </a:spcAft>
            </a:pPr>
            <a:r>
              <a:rPr lang="en-AU" sz="1400" dirty="0"/>
              <a:t> and a </a:t>
            </a:r>
            <a:r>
              <a:rPr lang="en-AU" sz="1400" b="1" dirty="0">
                <a:solidFill>
                  <a:schemeClr val="accent6"/>
                </a:solidFill>
              </a:rPr>
              <a:t>10% average annual return </a:t>
            </a:r>
            <a:endParaRPr lang="en-AU" sz="1400" dirty="0">
              <a:solidFill>
                <a:schemeClr val="accent6"/>
              </a:solidFill>
            </a:endParaRPr>
          </a:p>
          <a:p>
            <a:pPr algn="ctr" fontAlgn="t">
              <a:spcAft>
                <a:spcPts val="300"/>
              </a:spcAft>
            </a:pPr>
            <a:endParaRPr lang="en-AU" sz="1400" dirty="0"/>
          </a:p>
        </p:txBody>
      </p:sp>
      <p:pic>
        <p:nvPicPr>
          <p:cNvPr id="11" name="Graphic 10" descr="Bar graph with upward trend outline">
            <a:extLst>
              <a:ext uri="{FF2B5EF4-FFF2-40B4-BE49-F238E27FC236}">
                <a16:creationId xmlns:a16="http://schemas.microsoft.com/office/drawing/2014/main" id="{983DA6FF-2090-4C33-BB6A-6E1CEDACEC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43657" y="3577973"/>
            <a:ext cx="540000" cy="540000"/>
          </a:xfrm>
          <a:prstGeom prst="rect">
            <a:avLst/>
          </a:prstGeom>
        </p:spPr>
      </p:pic>
      <p:pic>
        <p:nvPicPr>
          <p:cNvPr id="13" name="Graphic 12" descr="Brainstorm outline">
            <a:extLst>
              <a:ext uri="{FF2B5EF4-FFF2-40B4-BE49-F238E27FC236}">
                <a16:creationId xmlns:a16="http://schemas.microsoft.com/office/drawing/2014/main" id="{5CA2E105-5D33-4900-9638-6F8A491A0C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43657" y="1356219"/>
            <a:ext cx="540000" cy="540000"/>
          </a:xfrm>
          <a:prstGeom prst="rect">
            <a:avLst/>
          </a:prstGeom>
        </p:spPr>
      </p:pic>
      <p:pic>
        <p:nvPicPr>
          <p:cNvPr id="15" name="Graphic 14" descr="Money outline">
            <a:extLst>
              <a:ext uri="{FF2B5EF4-FFF2-40B4-BE49-F238E27FC236}">
                <a16:creationId xmlns:a16="http://schemas.microsoft.com/office/drawing/2014/main" id="{4E8940FA-0BE5-4C64-AA1B-2AA7ED365C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743657" y="2316427"/>
            <a:ext cx="540000" cy="540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399CF86-F0B5-44B6-8935-5270208C2C4D}"/>
              </a:ext>
            </a:extLst>
          </p:cNvPr>
          <p:cNvCxnSpPr>
            <a:cxnSpLocks/>
          </p:cNvCxnSpPr>
          <p:nvPr/>
        </p:nvCxnSpPr>
        <p:spPr>
          <a:xfrm>
            <a:off x="4537881" y="1153843"/>
            <a:ext cx="0" cy="352800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707368"/>
      </p:ext>
    </p:extLst>
  </p:cSld>
  <p:clrMapOvr>
    <a:masterClrMapping/>
  </p:clrMapOvr>
</p:sld>
</file>

<file path=ppt/theme/theme1.xml><?xml version="1.0" encoding="utf-8"?>
<a:theme xmlns:a="http://schemas.openxmlformats.org/drawingml/2006/main" name="CSIRO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16.9 Widescreen.potx" id="{E4ED111B-660A-447B-ACA5-809F61C8F2AE}" vid="{83BC8D37-3530-42BF-B8CF-1673C8E17CC7}"/>
    </a:ext>
  </a:extLst>
</a:theme>
</file>

<file path=ppt/theme/theme2.xml><?xml version="1.0" encoding="utf-8"?>
<a:theme xmlns:a="http://schemas.openxmlformats.org/drawingml/2006/main" name="Data61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16.9 Widescreen.potx" id="{E4ED111B-660A-447B-ACA5-809F61C8F2AE}" vid="{A0381ED2-D871-431D-A8E1-CCAA5AEF78D2}"/>
    </a:ext>
  </a:extLst>
</a:theme>
</file>

<file path=ppt/theme/theme3.xml><?xml version="1.0" encoding="utf-8"?>
<a:theme xmlns:a="http://schemas.openxmlformats.org/drawingml/2006/main" name="2_CSIRO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16.9 Widescreen.potx" id="{E4ED111B-660A-447B-ACA5-809F61C8F2AE}" vid="{6DF3DBF3-0551-4A4E-823B-5E6A9378440F}"/>
    </a:ext>
  </a:extLst>
</a:theme>
</file>

<file path=ppt/theme/theme4.xml><?xml version="1.0" encoding="utf-8"?>
<a:theme xmlns:a="http://schemas.openxmlformats.org/drawingml/2006/main" name="US Lockup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16.9 Widescreen.potx" id="{E4ED111B-660A-447B-ACA5-809F61C8F2AE}" vid="{5B64B5B4-E1D8-4C1B-A633-4905EE9FF439}"/>
    </a:ext>
  </a:extLst>
</a:theme>
</file>

<file path=ppt/theme/theme5.xml><?xml version="1.0" encoding="utf-8"?>
<a:theme xmlns:a="http://schemas.openxmlformats.org/drawingml/2006/main" name="US Lockup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16.9 Widescreen.potx" id="{E4ED111B-660A-447B-ACA5-809F61C8F2AE}" vid="{976207B6-97BE-476D-BFFC-48250EDD3CB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7174db5-03cb-465a-930f-596c1d0cb87c">MV6K4F62DD7F-1302195355-569</_dlc_DocId>
    <_dlc_DocIdUrl xmlns="f7174db5-03cb-465a-930f-596c1d0cb87c">
      <Url>https://csiroau.sharepoint.com/sites/Tech-ledrecoverypaper/_layouts/15/DocIdRedir.aspx?ID=MV6K4F62DD7F-1302195355-569</Url>
      <Description>MV6K4F62DD7F-1302195355-569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7927675BDA274D909AD72187A9B837" ma:contentTypeVersion="9" ma:contentTypeDescription="Create a new document." ma:contentTypeScope="" ma:versionID="a3e43dea33a02cdf43412c506721d623">
  <xsd:schema xmlns:xsd="http://www.w3.org/2001/XMLSchema" xmlns:xs="http://www.w3.org/2001/XMLSchema" xmlns:p="http://schemas.microsoft.com/office/2006/metadata/properties" xmlns:ns2="f7174db5-03cb-465a-930f-596c1d0cb87c" xmlns:ns3="4eb997b4-4507-4be0-8e1a-4ec56e081f61" targetNamespace="http://schemas.microsoft.com/office/2006/metadata/properties" ma:root="true" ma:fieldsID="263359f9a97c06c1fad12b9234f76c46" ns2:_="" ns3:_="">
    <xsd:import namespace="f7174db5-03cb-465a-930f-596c1d0cb87c"/>
    <xsd:import namespace="4eb997b4-4507-4be0-8e1a-4ec56e081f6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174db5-03cb-465a-930f-596c1d0cb87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997b4-4507-4be0-8e1a-4ec56e081f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F45473-AF1E-42BB-97C6-12FF41FF160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DCB92FD-76DA-403E-A8B4-28BE0FFCC646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f7174db5-03cb-465a-930f-596c1d0cb87c"/>
    <ds:schemaRef ds:uri="http://schemas.microsoft.com/office/infopath/2007/PartnerControls"/>
    <ds:schemaRef ds:uri="http://schemas.openxmlformats.org/package/2006/metadata/core-properties"/>
    <ds:schemaRef ds:uri="4eb997b4-4507-4be0-8e1a-4ec56e081f61"/>
  </ds:schemaRefs>
</ds:datastoreItem>
</file>

<file path=customXml/itemProps3.xml><?xml version="1.0" encoding="utf-8"?>
<ds:datastoreItem xmlns:ds="http://schemas.openxmlformats.org/officeDocument/2006/customXml" ds:itemID="{8B5CD8A6-6F70-4E14-BD35-088B48D3B3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174db5-03cb-465a-930f-596c1d0cb87c"/>
    <ds:schemaRef ds:uri="4eb997b4-4507-4be0-8e1a-4ec56e081f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485A1B1-7F78-43E8-A012-248E420F68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16.9 Widescreen</Template>
  <TotalTime>29</TotalTime>
  <Words>75</Words>
  <Application>Microsoft Office PowerPoint</Application>
  <PresentationFormat>On-screen Show (16:9)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CSIRO horizontal</vt:lpstr>
      <vt:lpstr>Data61 vertical</vt:lpstr>
      <vt:lpstr>2_CSIRO horizontal</vt:lpstr>
      <vt:lpstr>US Lockup vertical</vt:lpstr>
      <vt:lpstr>US Lockup horizontal</vt:lpstr>
      <vt:lpstr>PowerPoint Presentation</vt:lpstr>
    </vt:vector>
  </TitlesOfParts>
  <Company>CSIRO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CSIRO COVID-19 Recovery and Resilience</dc:title>
  <dc:creator>Temminghoff, Max (Services, Clayton)</dc:creator>
  <cp:lastModifiedBy>Wynn, Katherine (Services, Clayton)</cp:lastModifiedBy>
  <cp:revision>6</cp:revision>
  <cp:lastPrinted>2019-07-25T05:14:36Z</cp:lastPrinted>
  <dcterms:created xsi:type="dcterms:W3CDTF">2020-07-03T00:06:33Z</dcterms:created>
  <dcterms:modified xsi:type="dcterms:W3CDTF">2021-11-14T21:23:57Z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0x010100327927675BDA274D909AD72187A9B837</vt:lpwstr>
  </property>
  <property fmtid="{D5CDD505-2E9C-101B-9397-08002B2CF9AE}" pid="3" name="_dlc_DocIdItemGuid">
    <vt:lpwstr>362c2bef-da5e-44c1-9131-6115fc1e0685</vt:lpwstr>
  </property>
</Properties>
</file>