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, Brian (Energy, Newcastle)" initials="LB(N" lastIdx="10" clrIdx="0">
    <p:extLst>
      <p:ext uri="{19B8F6BF-5375-455C-9EA6-DF929625EA0E}">
        <p15:presenceInfo xmlns:p15="http://schemas.microsoft.com/office/powerpoint/2012/main" userId="S::liu226@csiro.au::99cf8833-5e4c-448a-92ff-1b948eab9d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CE"/>
    <a:srgbClr val="003399"/>
    <a:srgbClr val="11208B"/>
    <a:srgbClr val="007F9B"/>
    <a:srgbClr val="6D2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4EC0B-0C1F-3639-91DE-35E31506C918}" v="5" dt="2021-10-27T11:42:55.793"/>
    <p1510:client id="{5A8B33AC-3297-9A86-ED9E-CFB5F19E9426}" v="2" dt="2021-10-27T11:42:35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5" autoAdjust="0"/>
    <p:restoredTop sz="93388" autoAdjust="0"/>
  </p:normalViewPr>
  <p:slideViewPr>
    <p:cSldViewPr snapToGrid="0">
      <p:cViewPr varScale="1">
        <p:scale>
          <a:sx n="118" d="100"/>
          <a:sy n="118" d="100"/>
        </p:scale>
        <p:origin x="23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Nichol" userId="e17364e2-7dba-41e9-a9b5-9587d42c1b88" providerId="ADAL" clId="{61097A54-6917-4E04-9696-619B7B2A4770}"/>
    <pc:docChg chg="undo redo custSel modSld">
      <pc:chgData name="Matt Nichol" userId="e17364e2-7dba-41e9-a9b5-9587d42c1b88" providerId="ADAL" clId="{61097A54-6917-4E04-9696-619B7B2A4770}" dt="2021-10-26T12:08:50.409" v="122" actId="14100"/>
      <pc:docMkLst>
        <pc:docMk/>
      </pc:docMkLst>
      <pc:sldChg chg="addSp delSp modSp mod">
        <pc:chgData name="Matt Nichol" userId="e17364e2-7dba-41e9-a9b5-9587d42c1b88" providerId="ADAL" clId="{61097A54-6917-4E04-9696-619B7B2A4770}" dt="2021-10-26T12:08:50.409" v="122" actId="14100"/>
        <pc:sldMkLst>
          <pc:docMk/>
          <pc:sldMk cId="1661574657" sldId="257"/>
        </pc:sldMkLst>
        <pc:spChg chg="mod">
          <ac:chgData name="Matt Nichol" userId="e17364e2-7dba-41e9-a9b5-9587d42c1b88" providerId="ADAL" clId="{61097A54-6917-4E04-9696-619B7B2A4770}" dt="2021-10-26T12:08:50.409" v="122" actId="14100"/>
          <ac:spMkLst>
            <pc:docMk/>
            <pc:sldMk cId="1661574657" sldId="257"/>
            <ac:spMk id="6" creationId="{3267950E-6E53-4925-AB45-6D9B392C79CD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10" creationId="{527C5A11-0D01-4F75-88F7-0A3BC7CD05D3}"/>
          </ac:spMkLst>
        </pc:spChg>
        <pc:spChg chg="mod">
          <ac:chgData name="Matt Nichol" userId="e17364e2-7dba-41e9-a9b5-9587d42c1b88" providerId="ADAL" clId="{61097A54-6917-4E04-9696-619B7B2A4770}" dt="2021-10-26T12:00:33.183" v="33" actId="1076"/>
          <ac:spMkLst>
            <pc:docMk/>
            <pc:sldMk cId="1661574657" sldId="257"/>
            <ac:spMk id="11" creationId="{07955761-6C95-4ACC-8758-7FFFF5012507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12" creationId="{A985F48C-396C-4C15-8751-3348B7B5303B}"/>
          </ac:spMkLst>
        </pc:spChg>
        <pc:spChg chg="mod">
          <ac:chgData name="Matt Nichol" userId="e17364e2-7dba-41e9-a9b5-9587d42c1b88" providerId="ADAL" clId="{61097A54-6917-4E04-9696-619B7B2A4770}" dt="2021-10-26T12:02:31.506" v="73" actId="14100"/>
          <ac:spMkLst>
            <pc:docMk/>
            <pc:sldMk cId="1661574657" sldId="257"/>
            <ac:spMk id="16" creationId="{FA499FB4-5AA5-4EBB-AB0D-5E6433630F62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17" creationId="{68FF8EB8-B144-4CC7-8FCC-5E6D230EF916}"/>
          </ac:spMkLst>
        </pc:spChg>
        <pc:spChg chg="mod">
          <ac:chgData name="Matt Nichol" userId="e17364e2-7dba-41e9-a9b5-9587d42c1b88" providerId="ADAL" clId="{61097A54-6917-4E04-9696-619B7B2A4770}" dt="2021-10-26T11:53:52.891" v="3" actId="14100"/>
          <ac:spMkLst>
            <pc:docMk/>
            <pc:sldMk cId="1661574657" sldId="257"/>
            <ac:spMk id="18" creationId="{43A61AC0-24F2-4BCD-8CAB-A207B0E42300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19" creationId="{3621AFC1-1A04-4913-A234-88377471285C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21" creationId="{EAD6B91F-3F6D-4CB7-8A2E-4A1CE2626360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22" creationId="{B534A5B3-7C36-45F2-BEA0-C1349C38ED72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26" creationId="{3A5433DF-FFFB-4937-B489-3D0C0B623B42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27" creationId="{83500777-787F-4C57-9323-EE81CEFFEAFE}"/>
          </ac:spMkLst>
        </pc:spChg>
        <pc:spChg chg="mod">
          <ac:chgData name="Matt Nichol" userId="e17364e2-7dba-41e9-a9b5-9587d42c1b88" providerId="ADAL" clId="{61097A54-6917-4E04-9696-619B7B2A4770}" dt="2021-10-26T12:02:29.870" v="61" actId="1035"/>
          <ac:spMkLst>
            <pc:docMk/>
            <pc:sldMk cId="1661574657" sldId="257"/>
            <ac:spMk id="28" creationId="{7ABE4DCB-2E7E-45B0-9BA0-2DEE10DDA907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29" creationId="{74EFD2C3-68A5-462D-8A05-02C6513AAB11}"/>
          </ac:spMkLst>
        </pc:spChg>
        <pc:spChg chg="mod">
          <ac:chgData name="Matt Nichol" userId="e17364e2-7dba-41e9-a9b5-9587d42c1b88" providerId="ADAL" clId="{61097A54-6917-4E04-9696-619B7B2A4770}" dt="2021-10-26T12:05:26.176" v="93"/>
          <ac:spMkLst>
            <pc:docMk/>
            <pc:sldMk cId="1661574657" sldId="257"/>
            <ac:spMk id="30" creationId="{90638665-4FD6-4EA9-89E4-E8C11DAD2631}"/>
          </ac:spMkLst>
        </pc:spChg>
        <pc:spChg chg="mod">
          <ac:chgData name="Matt Nichol" userId="e17364e2-7dba-41e9-a9b5-9587d42c1b88" providerId="ADAL" clId="{61097A54-6917-4E04-9696-619B7B2A4770}" dt="2021-10-26T12:05:26.176" v="93"/>
          <ac:spMkLst>
            <pc:docMk/>
            <pc:sldMk cId="1661574657" sldId="257"/>
            <ac:spMk id="31" creationId="{988FC36B-C430-48C1-B004-D55913152D1B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32" creationId="{F69FEC9F-4437-46C3-8C5F-43775CC96A19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33" creationId="{37F831AC-3180-4400-9ECD-A2A3F727FB92}"/>
          </ac:spMkLst>
        </pc:spChg>
        <pc:spChg chg="mod">
          <ac:chgData name="Matt Nichol" userId="e17364e2-7dba-41e9-a9b5-9587d42c1b88" providerId="ADAL" clId="{61097A54-6917-4E04-9696-619B7B2A4770}" dt="2021-10-26T11:56:41.021" v="10" actId="1076"/>
          <ac:spMkLst>
            <pc:docMk/>
            <pc:sldMk cId="1661574657" sldId="257"/>
            <ac:spMk id="34" creationId="{7C5FE738-621C-40AB-B079-8FA4B5447D97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35" creationId="{DCEEF75D-D978-4221-BE33-0005F5F858AD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36" creationId="{13D325DD-5E86-47E9-A829-95C1BEFC053B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37" creationId="{D344FF01-86E4-4957-8DAD-33AF2652E0D7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38" creationId="{295762EC-C59C-4DAA-953F-E160F9AE6D50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39" creationId="{ED2EC55C-DC3D-40EF-8BDE-FA797E631BE7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40" creationId="{41EFD98A-D947-4816-915B-7F76E3223E9D}"/>
          </ac:spMkLst>
        </pc:spChg>
        <pc:spChg chg="mod">
          <ac:chgData name="Matt Nichol" userId="e17364e2-7dba-41e9-a9b5-9587d42c1b88" providerId="ADAL" clId="{61097A54-6917-4E04-9696-619B7B2A4770}" dt="2021-10-26T12:00:17.015" v="28" actId="27803"/>
          <ac:spMkLst>
            <pc:docMk/>
            <pc:sldMk cId="1661574657" sldId="257"/>
            <ac:spMk id="41" creationId="{050835B6-5B32-4A67-97E3-B2DC64E28747}"/>
          </ac:spMkLst>
        </pc:spChg>
        <pc:grpChg chg="mod">
          <ac:chgData name="Matt Nichol" userId="e17364e2-7dba-41e9-a9b5-9587d42c1b88" providerId="ADAL" clId="{61097A54-6917-4E04-9696-619B7B2A4770}" dt="2021-10-26T12:05:26.176" v="93"/>
          <ac:grpSpMkLst>
            <pc:docMk/>
            <pc:sldMk cId="1661574657" sldId="257"/>
            <ac:grpSpMk id="7" creationId="{8DF4EE8E-CFEC-4597-9C65-2D722B4A1048}"/>
          </ac:grpSpMkLst>
        </pc:grpChg>
        <pc:grpChg chg="mod">
          <ac:chgData name="Matt Nichol" userId="e17364e2-7dba-41e9-a9b5-9587d42c1b88" providerId="ADAL" clId="{61097A54-6917-4E04-9696-619B7B2A4770}" dt="2021-10-26T12:00:17.015" v="28" actId="27803"/>
          <ac:grpSpMkLst>
            <pc:docMk/>
            <pc:sldMk cId="1661574657" sldId="257"/>
            <ac:grpSpMk id="8" creationId="{63BC379B-993F-4E75-B738-98783017E34D}"/>
          </ac:grpSpMkLst>
        </pc:grpChg>
        <pc:graphicFrameChg chg="mod modGraphic">
          <ac:chgData name="Matt Nichol" userId="e17364e2-7dba-41e9-a9b5-9587d42c1b88" providerId="ADAL" clId="{61097A54-6917-4E04-9696-619B7B2A4770}" dt="2021-10-26T12:08:26.138" v="119" actId="3064"/>
          <ac:graphicFrameMkLst>
            <pc:docMk/>
            <pc:sldMk cId="1661574657" sldId="257"/>
            <ac:graphicFrameMk id="13" creationId="{2F0B9D07-40A3-46E4-9FA2-E5D0E3A7EB9C}"/>
          </ac:graphicFrameMkLst>
        </pc:graphicFrameChg>
        <pc:graphicFrameChg chg="mod modGraphic">
          <ac:chgData name="Matt Nichol" userId="e17364e2-7dba-41e9-a9b5-9587d42c1b88" providerId="ADAL" clId="{61097A54-6917-4E04-9696-619B7B2A4770}" dt="2021-10-26T12:08:28.949" v="120" actId="3064"/>
          <ac:graphicFrameMkLst>
            <pc:docMk/>
            <pc:sldMk cId="1661574657" sldId="257"/>
            <ac:graphicFrameMk id="14" creationId="{B204BE85-8785-44D1-A3D9-D9893C1B9ADD}"/>
          </ac:graphicFrameMkLst>
        </pc:graphicFrameChg>
        <pc:graphicFrameChg chg="mod modGraphic">
          <ac:chgData name="Matt Nichol" userId="e17364e2-7dba-41e9-a9b5-9587d42c1b88" providerId="ADAL" clId="{61097A54-6917-4E04-9696-619B7B2A4770}" dt="2021-10-26T12:08:30.839" v="121" actId="3064"/>
          <ac:graphicFrameMkLst>
            <pc:docMk/>
            <pc:sldMk cId="1661574657" sldId="257"/>
            <ac:graphicFrameMk id="20" creationId="{68C0FB14-120B-4954-8886-D51FE384B92B}"/>
          </ac:graphicFrameMkLst>
        </pc:graphicFrameChg>
        <pc:picChg chg="mod">
          <ac:chgData name="Matt Nichol" userId="e17364e2-7dba-41e9-a9b5-9587d42c1b88" providerId="ADAL" clId="{61097A54-6917-4E04-9696-619B7B2A4770}" dt="2021-10-26T12:07:43.901" v="108" actId="14100"/>
          <ac:picMkLst>
            <pc:docMk/>
            <pc:sldMk cId="1661574657" sldId="257"/>
            <ac:picMk id="15" creationId="{BCDFE080-3570-4133-BE4C-ED545A8552A9}"/>
          </ac:picMkLst>
        </pc:picChg>
        <pc:picChg chg="add del mod">
          <ac:chgData name="Matt Nichol" userId="e17364e2-7dba-41e9-a9b5-9587d42c1b88" providerId="ADAL" clId="{61097A54-6917-4E04-9696-619B7B2A4770}" dt="2021-10-26T12:02:52.958" v="76" actId="14100"/>
          <ac:picMkLst>
            <pc:docMk/>
            <pc:sldMk cId="1661574657" sldId="257"/>
            <ac:picMk id="25" creationId="{5F97FD55-9079-4CD2-BD78-6F29A6F932FA}"/>
          </ac:picMkLst>
        </pc:picChg>
      </pc:sldChg>
    </pc:docChg>
  </pc:docChgLst>
  <pc:docChgLst>
    <pc:chgData name="Liu, Brian (Energy, Newcastle)" userId="S::liu226@csiro.au::99cf8833-5e4c-448a-92ff-1b948eab9dd6" providerId="AD" clId="Web-{5A8B33AC-3297-9A86-ED9E-CFB5F19E9426}"/>
    <pc:docChg chg="modSld">
      <pc:chgData name="Liu, Brian (Energy, Newcastle)" userId="S::liu226@csiro.au::99cf8833-5e4c-448a-92ff-1b948eab9dd6" providerId="AD" clId="Web-{5A8B33AC-3297-9A86-ED9E-CFB5F19E9426}" dt="2021-10-27T11:42:35.298" v="1" actId="20577"/>
      <pc:docMkLst>
        <pc:docMk/>
      </pc:docMkLst>
      <pc:sldChg chg="modSp">
        <pc:chgData name="Liu, Brian (Energy, Newcastle)" userId="S::liu226@csiro.au::99cf8833-5e4c-448a-92ff-1b948eab9dd6" providerId="AD" clId="Web-{5A8B33AC-3297-9A86-ED9E-CFB5F19E9426}" dt="2021-10-27T11:42:35.298" v="1" actId="20577"/>
        <pc:sldMkLst>
          <pc:docMk/>
          <pc:sldMk cId="1839658999" sldId="256"/>
        </pc:sldMkLst>
        <pc:spChg chg="mod">
          <ac:chgData name="Liu, Brian (Energy, Newcastle)" userId="S::liu226@csiro.au::99cf8833-5e4c-448a-92ff-1b948eab9dd6" providerId="AD" clId="Web-{5A8B33AC-3297-9A86-ED9E-CFB5F19E9426}" dt="2021-10-27T11:42:35.298" v="1" actId="20577"/>
          <ac:spMkLst>
            <pc:docMk/>
            <pc:sldMk cId="1839658999" sldId="256"/>
            <ac:spMk id="8" creationId="{EF0F782C-92A8-4AE6-A3B9-E31BD929B1EE}"/>
          </ac:spMkLst>
        </pc:spChg>
      </pc:sldChg>
    </pc:docChg>
  </pc:docChgLst>
  <pc:docChgLst>
    <pc:chgData name="Matt Nichol" userId="e17364e2-7dba-41e9-a9b5-9587d42c1b88" providerId="ADAL" clId="{C6C099F1-50D5-4DE0-9E50-17B8C684A868}"/>
    <pc:docChg chg="modSld">
      <pc:chgData name="Matt Nichol" userId="e17364e2-7dba-41e9-a9b5-9587d42c1b88" providerId="ADAL" clId="{C6C099F1-50D5-4DE0-9E50-17B8C684A868}" dt="2021-10-28T00:49:15.445" v="13" actId="20577"/>
      <pc:docMkLst>
        <pc:docMk/>
      </pc:docMkLst>
      <pc:sldChg chg="modSp mod">
        <pc:chgData name="Matt Nichol" userId="e17364e2-7dba-41e9-a9b5-9587d42c1b88" providerId="ADAL" clId="{C6C099F1-50D5-4DE0-9E50-17B8C684A868}" dt="2021-10-28T00:49:15.445" v="13" actId="20577"/>
        <pc:sldMkLst>
          <pc:docMk/>
          <pc:sldMk cId="1839658999" sldId="256"/>
        </pc:sldMkLst>
        <pc:spChg chg="mod">
          <ac:chgData name="Matt Nichol" userId="e17364e2-7dba-41e9-a9b5-9587d42c1b88" providerId="ADAL" clId="{C6C099F1-50D5-4DE0-9E50-17B8C684A868}" dt="2021-10-28T00:49:15.445" v="13" actId="20577"/>
          <ac:spMkLst>
            <pc:docMk/>
            <pc:sldMk cId="1839658999" sldId="256"/>
            <ac:spMk id="29" creationId="{44A83A7B-CF95-40DB-BF2D-BF747363D46C}"/>
          </ac:spMkLst>
        </pc:spChg>
      </pc:sldChg>
    </pc:docChg>
  </pc:docChgLst>
  <pc:docChgLst>
    <pc:chgData name="Liu, Brian (Energy, Newcastle)" userId="S::liu226@csiro.au::99cf8833-5e4c-448a-92ff-1b948eab9dd6" providerId="AD" clId="Web-{2F94EC0B-0C1F-3639-91DE-35E31506C918}"/>
    <pc:docChg chg="modSld">
      <pc:chgData name="Liu, Brian (Energy, Newcastle)" userId="S::liu226@csiro.au::99cf8833-5e4c-448a-92ff-1b948eab9dd6" providerId="AD" clId="Web-{2F94EC0B-0C1F-3639-91DE-35E31506C918}" dt="2021-10-27T11:42:54.918" v="3" actId="20577"/>
      <pc:docMkLst>
        <pc:docMk/>
      </pc:docMkLst>
      <pc:sldChg chg="modSp">
        <pc:chgData name="Liu, Brian (Energy, Newcastle)" userId="S::liu226@csiro.au::99cf8833-5e4c-448a-92ff-1b948eab9dd6" providerId="AD" clId="Web-{2F94EC0B-0C1F-3639-91DE-35E31506C918}" dt="2021-10-27T11:42:54.918" v="3" actId="20577"/>
        <pc:sldMkLst>
          <pc:docMk/>
          <pc:sldMk cId="1839658999" sldId="256"/>
        </pc:sldMkLst>
        <pc:spChg chg="mod">
          <ac:chgData name="Liu, Brian (Energy, Newcastle)" userId="S::liu226@csiro.au::99cf8833-5e4c-448a-92ff-1b948eab9dd6" providerId="AD" clId="Web-{2F94EC0B-0C1F-3639-91DE-35E31506C918}" dt="2021-10-27T11:42:54.918" v="3" actId="20577"/>
          <ac:spMkLst>
            <pc:docMk/>
            <pc:sldMk cId="1839658999" sldId="256"/>
            <ac:spMk id="8" creationId="{EF0F782C-92A8-4AE6-A3B9-E31BD929B1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EE7-151A-4E22-8649-9A2156BFA104}" type="datetimeFigureOut">
              <a:rPr lang="en-AU" smtClean="0"/>
              <a:t>01/03/22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A23-B280-49D6-89FD-788717041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0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EE7-151A-4E22-8649-9A2156BFA104}" type="datetimeFigureOut">
              <a:rPr lang="en-AU" smtClean="0"/>
              <a:t>01/03/22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A23-B280-49D6-89FD-788717041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43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EE7-151A-4E22-8649-9A2156BFA104}" type="datetimeFigureOut">
              <a:rPr lang="en-AU" smtClean="0"/>
              <a:t>01/03/22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A23-B280-49D6-89FD-788717041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EE7-151A-4E22-8649-9A2156BFA104}" type="datetimeFigureOut">
              <a:rPr lang="en-AU" smtClean="0"/>
              <a:t>01/03/22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A23-B280-49D6-89FD-788717041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071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EE7-151A-4E22-8649-9A2156BFA104}" type="datetimeFigureOut">
              <a:rPr lang="en-AU" smtClean="0"/>
              <a:t>01/03/22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A23-B280-49D6-89FD-788717041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079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EE7-151A-4E22-8649-9A2156BFA104}" type="datetimeFigureOut">
              <a:rPr lang="en-AU" smtClean="0"/>
              <a:t>01/03/22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A23-B280-49D6-89FD-788717041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940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EE7-151A-4E22-8649-9A2156BFA104}" type="datetimeFigureOut">
              <a:rPr lang="en-AU" smtClean="0"/>
              <a:t>01/03/22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A23-B280-49D6-89FD-788717041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3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EE7-151A-4E22-8649-9A2156BFA104}" type="datetimeFigureOut">
              <a:rPr lang="en-AU" smtClean="0"/>
              <a:t>01/03/22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A23-B280-49D6-89FD-788717041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790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EE7-151A-4E22-8649-9A2156BFA104}" type="datetimeFigureOut">
              <a:rPr lang="en-AU" smtClean="0"/>
              <a:t>01/03/22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A23-B280-49D6-89FD-788717041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202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EE7-151A-4E22-8649-9A2156BFA104}" type="datetimeFigureOut">
              <a:rPr lang="en-AU" smtClean="0"/>
              <a:t>01/03/22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A23-B280-49D6-89FD-788717041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168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EE7-151A-4E22-8649-9A2156BFA104}" type="datetimeFigureOut">
              <a:rPr lang="en-AU" smtClean="0"/>
              <a:t>01/03/22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0A23-B280-49D6-89FD-788717041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466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4EE7-151A-4E22-8649-9A2156BFA104}" type="datetimeFigureOut">
              <a:rPr lang="en-AU" smtClean="0"/>
              <a:t>01/03/22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0A23-B280-49D6-89FD-788717041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29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emf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image" Target="../media/image21.png"/><Relationship Id="rId5" Type="http://schemas.openxmlformats.org/officeDocument/2006/relationships/hyperlink" Target="https://globalpst.org/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emf"/><Relationship Id="rId19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7.emf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26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hyperlink" Target="mailto:John.K.Ward@csiro.au" TargetMode="External"/><Relationship Id="rId10" Type="http://schemas.openxmlformats.org/officeDocument/2006/relationships/hyperlink" Target="https://aemo.com.au/en/initiatives/major-programs/engineering-framework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FCE965-8EDE-4AF0-BFDB-FF1DEEA51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7187" y="237787"/>
            <a:ext cx="1922780" cy="568960"/>
            <a:chOff x="0" y="0"/>
            <a:chExt cx="1923301" cy="5689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EC88B5-6A24-43FF-956D-6FA03E781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568325" cy="568960"/>
            </a:xfrm>
            <a:prstGeom prst="rect">
              <a:avLst/>
            </a:prstGeom>
            <a:noFill/>
          </p:spPr>
        </p:pic>
        <p:pic>
          <p:nvPicPr>
            <p:cNvPr id="4" name="Graphic 4">
              <a:extLst>
                <a:ext uri="{FF2B5EF4-FFF2-40B4-BE49-F238E27FC236}">
                  <a16:creationId xmlns:a16="http://schemas.microsoft.com/office/drawing/2014/main" id="{9251FE0D-C819-4198-9A39-43F8C4BBF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4746" y="122830"/>
              <a:ext cx="1138555" cy="3765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7CEBAB-5785-46E7-8D78-2D6B289B6282}"/>
              </a:ext>
            </a:extLst>
          </p:cNvPr>
          <p:cNvSpPr txBox="1"/>
          <p:nvPr/>
        </p:nvSpPr>
        <p:spPr>
          <a:xfrm>
            <a:off x="377188" y="856041"/>
            <a:ext cx="610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Australian Research Leadership in the Global Power System Transformation (G-PST)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1D10DB7E-8FE8-48A6-A5BF-C7C97BE2FA7A}"/>
              </a:ext>
            </a:extLst>
          </p:cNvPr>
          <p:cNvSpPr txBox="1"/>
          <p:nvPr/>
        </p:nvSpPr>
        <p:spPr>
          <a:xfrm>
            <a:off x="377187" y="1485366"/>
            <a:ext cx="3051813" cy="231044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AU" sz="1200" b="1" dirty="0">
                <a:solidFill>
                  <a:srgbClr val="00A9C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Global Energy Transition</a:t>
            </a:r>
            <a:endParaRPr lang="en-AU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world is undergoing a rapid, clean energy transition at unprecedented scope and scale. Making the transition requires collective problem solving across the value chain – from academia, to industry experts, to global system operators. </a:t>
            </a:r>
            <a:endParaRPr lang="en-AU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Solving these challenges is urgent and vitally important for Australia, and the world.</a:t>
            </a:r>
          </a:p>
          <a:p>
            <a:r>
              <a:rPr lang="en-AU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Australian scientists and researchers have an opportunity to lead the way, ensuring energy security for Australia during the energy transition, while creating jobs, investment, export opportunities and earning global recognition.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EF0F782C-92A8-4AE6-A3B9-E31BD929B1EE}"/>
              </a:ext>
            </a:extLst>
          </p:cNvPr>
          <p:cNvSpPr txBox="1"/>
          <p:nvPr/>
        </p:nvSpPr>
        <p:spPr>
          <a:xfrm>
            <a:off x="3429000" y="1831657"/>
            <a:ext cx="3051813" cy="1897261"/>
          </a:xfrm>
          <a:prstGeom prst="roundRect">
            <a:avLst>
              <a:gd name="adj" fmla="val 2373"/>
            </a:avLst>
          </a:prstGeom>
          <a:solidFill>
            <a:srgbClr val="00A9CE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need for action</a:t>
            </a:r>
          </a:p>
          <a:p>
            <a:pPr marL="108000" lvl="0" indent="-108000">
              <a:buFont typeface="Symbol" panose="05050102010706020507" pitchFamily="18" charset="2"/>
              <a:buChar char=""/>
            </a:pPr>
            <a:r>
              <a:rPr lang="en-AU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decentralisation, increasing variability, and step changes in energy sector technology, we are fast approaching an inflection point in the Australian energy transition.</a:t>
            </a:r>
          </a:p>
          <a:p>
            <a:pPr marL="108000" lvl="0" indent="-108000">
              <a:buFont typeface="Symbol" panose="05050102010706020507" pitchFamily="18" charset="2"/>
              <a:buChar char=""/>
            </a:pPr>
            <a:r>
              <a:rPr lang="en-AU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huge body of work is underway and must continue to deliver the needed end-state during this decade.</a:t>
            </a:r>
          </a:p>
          <a:p>
            <a:pPr marL="107950" lvl="0" indent="-107950">
              <a:buFont typeface="Symbol" panose="05050102010706020507" pitchFamily="18" charset="2"/>
              <a:buChar char=""/>
            </a:pPr>
            <a:r>
              <a:rPr lang="en-AU" sz="1000" dirty="0">
                <a:solidFill>
                  <a:schemeClr val="bg1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This work will be essential for solving Australia’s major energy transition challenges. Australian findings will also apply to energy sectors across the world.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B15775A4-4A1B-4E11-A624-21EE6B7FFF34}"/>
              </a:ext>
            </a:extLst>
          </p:cNvPr>
          <p:cNvSpPr txBox="1"/>
          <p:nvPr/>
        </p:nvSpPr>
        <p:spPr>
          <a:xfrm>
            <a:off x="3379713" y="3869342"/>
            <a:ext cx="3101098" cy="257302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AU" sz="1200" b="1" dirty="0">
                <a:solidFill>
                  <a:srgbClr val="00A9C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G-PST and Australia’s Leadership 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G-PST Consortium aims to dramatically accelerate the transition to low-emission and low-cost, secure, and reliable power systems.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G-PST Consortium connects leading organisations across the world to identify common research questions aimed to inform large-scale national research and development investments.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AU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Commonwealth Scientific and Industrial Research Organisation </a:t>
            </a:r>
            <a:r>
              <a:rPr lang="en-AU" sz="1000" b="1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A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CSIRO) 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Australian Energy Market Operator </a:t>
            </a:r>
            <a:r>
              <a:rPr lang="en-A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(AEMO) 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Australian representatives in the global consortium brought together to solve the challenges of integrating renewable energy into electricity networks and accelerating their decarbonisation, globally.</a:t>
            </a:r>
            <a:endParaRPr lang="en-A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EF09E77E-47C5-41E2-807A-65B9295CE701}"/>
              </a:ext>
            </a:extLst>
          </p:cNvPr>
          <p:cNvSpPr txBox="1"/>
          <p:nvPr/>
        </p:nvSpPr>
        <p:spPr>
          <a:xfrm>
            <a:off x="377186" y="8468639"/>
            <a:ext cx="6176013" cy="95148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>
              <a:spcAft>
                <a:spcPts val="600"/>
              </a:spcAft>
            </a:pPr>
            <a:r>
              <a:rPr lang="en-AU" sz="1200" b="1" dirty="0">
                <a:solidFill>
                  <a:srgbClr val="00A9C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Australian Research Focus Topics</a:t>
            </a:r>
            <a:endParaRPr lang="en-AU" sz="1200" b="1" dirty="0">
              <a:solidFill>
                <a:srgbClr val="00A9C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A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Inverter Design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Development of capabilities, services, design methodologies and standards for Inverter-Based Resources (IBRs) to ensure power system reliability.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A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Stability Tools and Methods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New tools and methods are required to ensure reliability, security and stability in power systems with more IBRs and traditional synchronous machines being phased out in the future.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9D261B0-88D3-4A50-B6BB-7B6509382230}"/>
              </a:ext>
            </a:extLst>
          </p:cNvPr>
          <p:cNvSpPr txBox="1"/>
          <p:nvPr/>
        </p:nvSpPr>
        <p:spPr>
          <a:xfrm>
            <a:off x="538715" y="6631368"/>
            <a:ext cx="57805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more information about CSIRO and AEMO’s work within the G-PST please visit: </a:t>
            </a:r>
            <a:r>
              <a:rPr lang="en-AU" sz="900" i="1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https://globalpst.org</a:t>
            </a:r>
            <a:r>
              <a:rPr lang="en-AU" sz="900" i="1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AU" sz="900" i="1" dirty="0">
              <a:solidFill>
                <a:srgbClr val="0033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688F89-4B9E-43FC-8D73-5CA5624EFB0B}"/>
              </a:ext>
            </a:extLst>
          </p:cNvPr>
          <p:cNvSpPr txBox="1"/>
          <p:nvPr/>
        </p:nvSpPr>
        <p:spPr>
          <a:xfrm>
            <a:off x="377185" y="6283566"/>
            <a:ext cx="6103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AU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CSIRO and AEMO are driving local Australian know-how to create part of the solutions for the G-PST established research agenda </a:t>
            </a:r>
            <a:r>
              <a:rPr lang="en-US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in nine identified </a:t>
            </a:r>
            <a:r>
              <a:rPr lang="en-US" altLang="zh-CN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research topics</a:t>
            </a:r>
            <a:r>
              <a:rPr lang="en-AU" altLang="zh-CN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over the past six months.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44A83A7B-CF95-40DB-BF2D-BF747363D46C}"/>
              </a:ext>
            </a:extLst>
          </p:cNvPr>
          <p:cNvSpPr txBox="1"/>
          <p:nvPr/>
        </p:nvSpPr>
        <p:spPr>
          <a:xfrm>
            <a:off x="377184" y="6895904"/>
            <a:ext cx="3120396" cy="24606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AU" sz="1200" b="1" dirty="0">
                <a:solidFill>
                  <a:srgbClr val="00A9C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Why </a:t>
            </a:r>
            <a:r>
              <a:rPr lang="en-AU" sz="1200" b="1">
                <a:solidFill>
                  <a:srgbClr val="00A9C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Invest in This Research Now</a:t>
            </a:r>
            <a:r>
              <a:rPr lang="en-AU" sz="1200" b="1" dirty="0">
                <a:solidFill>
                  <a:srgbClr val="00A9C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A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D5FADD8-8601-4E27-B294-B21A2A8C4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63" y="7193782"/>
            <a:ext cx="595048" cy="57368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1ED8EEC-0D33-4914-A504-6B5C5562874C}"/>
              </a:ext>
            </a:extLst>
          </p:cNvPr>
          <p:cNvSpPr txBox="1"/>
          <p:nvPr/>
        </p:nvSpPr>
        <p:spPr>
          <a:xfrm>
            <a:off x="352047" y="7838073"/>
            <a:ext cx="1009803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AU" sz="800" b="1" dirty="0">
                <a:solidFill>
                  <a:srgbClr val="FFC000"/>
                </a:solidFill>
              </a:rPr>
              <a:t>Security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AU" sz="800" dirty="0"/>
              <a:t>Facilitate a safe, cost-effective energy transition for consumers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9CFCAE5-5949-470D-A6F8-BA3384537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7334" y="7193782"/>
            <a:ext cx="595048" cy="57368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6E60FA8-E1C2-4E85-B6A7-2805AED9043E}"/>
              </a:ext>
            </a:extLst>
          </p:cNvPr>
          <p:cNvSpPr txBox="1"/>
          <p:nvPr/>
        </p:nvSpPr>
        <p:spPr>
          <a:xfrm>
            <a:off x="1420709" y="7845684"/>
            <a:ext cx="100980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AU" sz="800" b="1" dirty="0">
                <a:solidFill>
                  <a:srgbClr val="FFC000"/>
                </a:solidFill>
              </a:rPr>
              <a:t>Research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AU" sz="800" dirty="0"/>
              <a:t>Advance critically needed Australian research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CB8BD01-6420-4175-B829-2C238D74B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8706" y="7197734"/>
            <a:ext cx="603549" cy="57368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56B0B02-0E84-4EB8-8E38-C9C89B4AD056}"/>
              </a:ext>
            </a:extLst>
          </p:cNvPr>
          <p:cNvSpPr txBox="1"/>
          <p:nvPr/>
        </p:nvSpPr>
        <p:spPr>
          <a:xfrm>
            <a:off x="2622949" y="7851580"/>
            <a:ext cx="76477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AU" sz="800" b="1" dirty="0">
                <a:solidFill>
                  <a:srgbClr val="FFC000"/>
                </a:solidFill>
              </a:rPr>
              <a:t>Innovation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AU" sz="800" dirty="0"/>
              <a:t>Drive technology and innovation leadership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AD8AB6F-37A5-4CAF-A6C1-1DCE1862E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8579" y="7199657"/>
            <a:ext cx="595048" cy="58188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89ED45E-DB91-4500-A4A0-394D8512FDB8}"/>
              </a:ext>
            </a:extLst>
          </p:cNvPr>
          <p:cNvSpPr txBox="1"/>
          <p:nvPr/>
        </p:nvSpPr>
        <p:spPr>
          <a:xfrm>
            <a:off x="3662373" y="7854684"/>
            <a:ext cx="76746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AU" sz="800" b="1" dirty="0">
                <a:solidFill>
                  <a:srgbClr val="FFC000"/>
                </a:solidFill>
              </a:rPr>
              <a:t>Investment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AU" sz="800" dirty="0"/>
              <a:t>Create more stability and opportunity for investors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CB4706F-2934-40AF-9D84-03D12143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5923" y="7203600"/>
            <a:ext cx="595048" cy="57368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406C130-B4DA-4931-808D-8768A838C9E2}"/>
              </a:ext>
            </a:extLst>
          </p:cNvPr>
          <p:cNvSpPr txBox="1"/>
          <p:nvPr/>
        </p:nvSpPr>
        <p:spPr>
          <a:xfrm>
            <a:off x="4666254" y="7854684"/>
            <a:ext cx="87438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AU" sz="800" b="1" dirty="0">
                <a:solidFill>
                  <a:srgbClr val="FFC000"/>
                </a:solidFill>
              </a:rPr>
              <a:t>Export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AU" sz="800" dirty="0"/>
              <a:t>Build an Australian powerhouse of exportable energy solutions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C10728E-962D-452C-90AD-352EECCD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3267" y="7179291"/>
            <a:ext cx="603549" cy="60224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952803E-3E2C-43B7-9BE7-C7CE615BCC58}"/>
              </a:ext>
            </a:extLst>
          </p:cNvPr>
          <p:cNvSpPr txBox="1"/>
          <p:nvPr/>
        </p:nvSpPr>
        <p:spPr>
          <a:xfrm>
            <a:off x="5743016" y="7845684"/>
            <a:ext cx="84405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AU" sz="800" b="1" dirty="0">
                <a:solidFill>
                  <a:srgbClr val="FFC000"/>
                </a:solidFill>
              </a:rPr>
              <a:t>Environment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AU" sz="800" dirty="0"/>
              <a:t>Support achievement of Australian net-zero emission goals</a:t>
            </a:r>
          </a:p>
        </p:txBody>
      </p:sp>
      <p:grpSp>
        <p:nvGrpSpPr>
          <p:cNvPr id="43" name="Group 42" descr="Australia's squad in Global PST consortium: AEMO, CSIRO, Monash University, Strategen, The University of Melbourne, UNSW Sydney, EPRI, Aurecon, RMIT University and GHD Advisory">
            <a:extLst>
              <a:ext uri="{FF2B5EF4-FFF2-40B4-BE49-F238E27FC236}">
                <a16:creationId xmlns:a16="http://schemas.microsoft.com/office/drawing/2014/main" id="{FADA09C1-FB17-4669-A951-ADD3F2AD7ECB}"/>
              </a:ext>
            </a:extLst>
          </p:cNvPr>
          <p:cNvGrpSpPr>
            <a:grpSpLocks noChangeAspect="1"/>
          </p:cNvGrpSpPr>
          <p:nvPr/>
        </p:nvGrpSpPr>
        <p:grpSpPr>
          <a:xfrm>
            <a:off x="260625" y="3910192"/>
            <a:ext cx="3236955" cy="2428919"/>
            <a:chOff x="290756" y="3946216"/>
            <a:chExt cx="3295843" cy="261032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5BC639F-660C-4D2B-8F9D-EEFA48235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5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-50000"/>
                      </a14:imgEffect>
                      <a14:imgEffect>
                        <a14:colorTemperature colorTemp="53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922" y="4035169"/>
              <a:ext cx="2928547" cy="2521369"/>
            </a:xfrm>
            <a:prstGeom prst="rect">
              <a:avLst/>
            </a:prstGeom>
          </p:spPr>
        </p:pic>
        <p:pic>
          <p:nvPicPr>
            <p:cNvPr id="46" name="Picture 45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717BA23-A96B-4434-AAC9-2670B9944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725" y="4025754"/>
              <a:ext cx="951276" cy="323077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7F8569D3-0E96-4B29-93E6-B0D26EB44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424" y="3946216"/>
              <a:ext cx="428183" cy="430937"/>
            </a:xfrm>
            <a:prstGeom prst="rect">
              <a:avLst/>
            </a:prstGeom>
          </p:spPr>
        </p:pic>
        <p:pic>
          <p:nvPicPr>
            <p:cNvPr id="52" name="Picture 51" descr="Text&#10;&#10;Description automatically generated">
              <a:extLst>
                <a:ext uri="{FF2B5EF4-FFF2-40B4-BE49-F238E27FC236}">
                  <a16:creationId xmlns:a16="http://schemas.microsoft.com/office/drawing/2014/main" id="{73BCEA77-187F-4401-955A-A0C149F43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56" y="4526760"/>
              <a:ext cx="1086324" cy="462930"/>
            </a:xfrm>
            <a:prstGeom prst="rect">
              <a:avLst/>
            </a:prstGeom>
          </p:spPr>
        </p:pic>
        <p:pic>
          <p:nvPicPr>
            <p:cNvPr id="53" name="Picture 5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2B5F0AB-DE95-4C31-B99F-7B6C5A343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175" y="5923158"/>
              <a:ext cx="680005" cy="239135"/>
            </a:xfrm>
            <a:prstGeom prst="rect">
              <a:avLst/>
            </a:prstGeom>
          </p:spPr>
        </p:pic>
        <p:pic>
          <p:nvPicPr>
            <p:cNvPr id="54" name="Picture 53" descr="Logo&#10;&#10;Description automatically generated">
              <a:extLst>
                <a:ext uri="{FF2B5EF4-FFF2-40B4-BE49-F238E27FC236}">
                  <a16:creationId xmlns:a16="http://schemas.microsoft.com/office/drawing/2014/main" id="{084983BB-720B-41BE-A751-1EE431FA7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301" y="5199878"/>
              <a:ext cx="1003298" cy="267546"/>
            </a:xfrm>
            <a:prstGeom prst="rect">
              <a:avLst/>
            </a:prstGeom>
          </p:spPr>
        </p:pic>
        <p:pic>
          <p:nvPicPr>
            <p:cNvPr id="55" name="Picture 54" descr="Logo, company name&#10;&#10;Description automatically generated">
              <a:extLst>
                <a:ext uri="{FF2B5EF4-FFF2-40B4-BE49-F238E27FC236}">
                  <a16:creationId xmlns:a16="http://schemas.microsoft.com/office/drawing/2014/main" id="{3652A5C6-5C6F-4C61-9B99-5F07BF7EE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78" t="34757" r="11667" b="36230"/>
            <a:stretch/>
          </p:blipFill>
          <p:spPr>
            <a:xfrm>
              <a:off x="2330125" y="5629330"/>
              <a:ext cx="1045152" cy="267546"/>
            </a:xfrm>
            <a:prstGeom prst="rect">
              <a:avLst/>
            </a:prstGeom>
          </p:spPr>
        </p:pic>
        <p:pic>
          <p:nvPicPr>
            <p:cNvPr id="56" name="Picture 55" descr="Logo&#10;&#10;Description automatically generated">
              <a:extLst>
                <a:ext uri="{FF2B5EF4-FFF2-40B4-BE49-F238E27FC236}">
                  <a16:creationId xmlns:a16="http://schemas.microsoft.com/office/drawing/2014/main" id="{EF2C2FA4-7109-4CE7-AAA0-D0B4D298A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055" y="4701669"/>
              <a:ext cx="1214093" cy="603616"/>
            </a:xfrm>
            <a:prstGeom prst="rect">
              <a:avLst/>
            </a:prstGeom>
          </p:spPr>
        </p:pic>
        <p:pic>
          <p:nvPicPr>
            <p:cNvPr id="58" name="Picture 57" descr="Logo&#10;&#10;Description automatically generated">
              <a:extLst>
                <a:ext uri="{FF2B5EF4-FFF2-40B4-BE49-F238E27FC236}">
                  <a16:creationId xmlns:a16="http://schemas.microsoft.com/office/drawing/2014/main" id="{3CB4355D-1B1B-4CD8-9A37-23106EE29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21" y="5570234"/>
              <a:ext cx="947754" cy="326641"/>
            </a:xfrm>
            <a:prstGeom prst="rect">
              <a:avLst/>
            </a:prstGeom>
          </p:spPr>
        </p:pic>
        <p:pic>
          <p:nvPicPr>
            <p:cNvPr id="60" name="Picture 11">
              <a:extLst>
                <a:ext uri="{FF2B5EF4-FFF2-40B4-BE49-F238E27FC236}">
                  <a16:creationId xmlns:a16="http://schemas.microsoft.com/office/drawing/2014/main" id="{34EA34BD-7188-47DE-863F-06CC8D458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3" b="12833"/>
            <a:stretch/>
          </p:blipFill>
          <p:spPr bwMode="auto">
            <a:xfrm>
              <a:off x="2804878" y="4596190"/>
              <a:ext cx="513190" cy="510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1" descr="A picture containing text, plate, dishware, tableware&#10;&#10;Description automatically generated">
              <a:extLst>
                <a:ext uri="{FF2B5EF4-FFF2-40B4-BE49-F238E27FC236}">
                  <a16:creationId xmlns:a16="http://schemas.microsoft.com/office/drawing/2014/main" id="{A3FF4495-F8B7-4EED-AACA-5B6064205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97" y="5166847"/>
              <a:ext cx="543239" cy="255057"/>
            </a:xfrm>
            <a:prstGeom prst="rect">
              <a:avLst/>
            </a:prstGeom>
          </p:spPr>
        </p:pic>
        <p:pic>
          <p:nvPicPr>
            <p:cNvPr id="63" name="Picture 62" descr="Text&#10;&#10;Description automatically generated">
              <a:extLst>
                <a:ext uri="{FF2B5EF4-FFF2-40B4-BE49-F238E27FC236}">
                  <a16:creationId xmlns:a16="http://schemas.microsoft.com/office/drawing/2014/main" id="{DE5CDE2F-19D7-4C82-946C-86B301EA3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129" y="6011553"/>
              <a:ext cx="800939" cy="339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65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E005DF-D817-4270-B0E5-BBE684533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794750"/>
            <a:ext cx="6858000" cy="1111249"/>
          </a:xfrm>
          <a:prstGeom prst="rect">
            <a:avLst/>
          </a:prstGeom>
          <a:solidFill>
            <a:srgbClr val="00A9CE">
              <a:alpha val="72000"/>
            </a:srgb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AU" sz="1000" b="1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8D0C497-1860-47B3-96D8-03A98A044613}"/>
              </a:ext>
            </a:extLst>
          </p:cNvPr>
          <p:cNvSpPr txBox="1"/>
          <p:nvPr/>
        </p:nvSpPr>
        <p:spPr>
          <a:xfrm>
            <a:off x="377185" y="1501812"/>
            <a:ext cx="2489840" cy="147481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  <a:tabLst>
                <a:tab pos="228600" algn="l"/>
                <a:tab pos="252095" algn="l"/>
                <a:tab pos="252095" algn="l"/>
              </a:tabLst>
            </a:pPr>
            <a:r>
              <a:rPr lang="en-A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Restoration and Black Start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Creating new procedures for black starting and restoring a power system with high or 100% IBR penetration.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A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Quantifying the technical service requirements of future power systems to maintain the supply-demand balance reliably and at least cost as higher penetration of renewables.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1C308C-B964-4818-9F1B-88FBBE5C6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7187" y="237787"/>
            <a:ext cx="1922780" cy="568960"/>
            <a:chOff x="0" y="0"/>
            <a:chExt cx="1923301" cy="5689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F3C8C4-AEC6-4A49-A3A4-AE4FD705D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568325" cy="568960"/>
            </a:xfrm>
            <a:prstGeom prst="rect">
              <a:avLst/>
            </a:prstGeom>
            <a:noFill/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20EDEB7-E32E-4102-8F2F-EC5AAC8C5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4746" y="122830"/>
              <a:ext cx="1138555" cy="376555"/>
            </a:xfrm>
            <a:prstGeom prst="rect">
              <a:avLst/>
            </a:prstGeom>
          </p:spPr>
        </p:pic>
      </p:grpSp>
      <p:sp>
        <p:nvSpPr>
          <p:cNvPr id="6" name="Text Box 6">
            <a:extLst>
              <a:ext uri="{FF2B5EF4-FFF2-40B4-BE49-F238E27FC236}">
                <a16:creationId xmlns:a16="http://schemas.microsoft.com/office/drawing/2014/main" id="{3267950E-6E53-4925-AB45-6D9B392C79CD}"/>
              </a:ext>
            </a:extLst>
          </p:cNvPr>
          <p:cNvSpPr txBox="1"/>
          <p:nvPr/>
        </p:nvSpPr>
        <p:spPr>
          <a:xfrm>
            <a:off x="377188" y="888151"/>
            <a:ext cx="5904857" cy="67049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  <a:tabLst>
                <a:tab pos="228600" algn="l"/>
                <a:tab pos="252095" algn="l"/>
                <a:tab pos="252095" algn="l"/>
              </a:tabLst>
            </a:pPr>
            <a:r>
              <a:rPr lang="en-A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Room of the Future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Development of new technologies and approaches for enhanced real-time visibility and analysis in power system </a:t>
            </a:r>
            <a:r>
              <a:rPr lang="en-A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operator control rooms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44000" lvl="0" indent="-144000">
              <a:buFont typeface="Arial" panose="020B0604020202020204" pitchFamily="34" charset="0"/>
              <a:buChar char="•"/>
              <a:tabLst>
                <a:tab pos="228600" algn="l"/>
                <a:tab pos="252095" algn="l"/>
                <a:tab pos="252095" algn="l"/>
              </a:tabLst>
            </a:pPr>
            <a:r>
              <a:rPr lang="en-A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New planning metrics, methods, and tools to capture the characteristics and influence of a changing resource mix.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F0B9D07-40A3-46E4-9FA2-E5D0E3A7E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95300"/>
              </p:ext>
            </p:extLst>
          </p:nvPr>
        </p:nvGraphicFramePr>
        <p:xfrm>
          <a:off x="490538" y="8918186"/>
          <a:ext cx="2376487" cy="759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487">
                  <a:extLst>
                    <a:ext uri="{9D8B030D-6E8A-4147-A177-3AD203B41FA5}">
                      <a16:colId xmlns:a16="http://schemas.microsoft.com/office/drawing/2014/main" val="490681940"/>
                    </a:ext>
                  </a:extLst>
                </a:gridCol>
              </a:tblGrid>
              <a:tr h="576598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AU" sz="900" b="1" dirty="0">
                          <a:effectLst/>
                        </a:rPr>
                        <a:t>As Australia’s national science agency </a:t>
                      </a:r>
                      <a:br>
                        <a:rPr lang="en-AU" sz="900" b="1" dirty="0">
                          <a:effectLst/>
                        </a:rPr>
                      </a:br>
                      <a:r>
                        <a:rPr lang="en-AU" sz="900" b="1" dirty="0">
                          <a:effectLst/>
                        </a:rPr>
                        <a:t>and innovation catalyst, CSIRO is solving </a:t>
                      </a:r>
                      <a:br>
                        <a:rPr lang="en-AU" sz="900" b="1" dirty="0">
                          <a:effectLst/>
                        </a:rPr>
                      </a:br>
                      <a:r>
                        <a:rPr lang="en-AU" sz="900" b="1" dirty="0">
                          <a:effectLst/>
                        </a:rPr>
                        <a:t>the greatest challenges through </a:t>
                      </a:r>
                      <a:br>
                        <a:rPr lang="en-AU" sz="900" b="1" dirty="0">
                          <a:effectLst/>
                        </a:rPr>
                      </a:br>
                      <a:r>
                        <a:rPr lang="en-AU" sz="900" b="1" dirty="0">
                          <a:effectLst/>
                        </a:rPr>
                        <a:t>innovative science and technology.</a:t>
                      </a:r>
                    </a:p>
                    <a:p>
                      <a:pPr algn="l">
                        <a:tabLst>
                          <a:tab pos="126365" algn="l"/>
                        </a:tabLst>
                      </a:pPr>
                      <a:r>
                        <a:rPr lang="en-AU" sz="900" dirty="0">
                          <a:effectLst/>
                        </a:rPr>
                        <a:t>CSIRO. Unlocking a better future for everyone.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67994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204BE85-8785-44D1-A3D9-D9893C1B9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21875"/>
              </p:ext>
            </p:extLst>
          </p:nvPr>
        </p:nvGraphicFramePr>
        <p:xfrm>
          <a:off x="2864405" y="8918184"/>
          <a:ext cx="1639567" cy="840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9567">
                  <a:extLst>
                    <a:ext uri="{9D8B030D-6E8A-4147-A177-3AD203B41FA5}">
                      <a16:colId xmlns:a16="http://schemas.microsoft.com/office/drawing/2014/main" val="170607564"/>
                    </a:ext>
                  </a:extLst>
                </a:gridCol>
              </a:tblGrid>
              <a:tr h="840981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AU" sz="900" b="1" dirty="0">
                          <a:effectLst/>
                        </a:rPr>
                        <a:t>Contact us</a:t>
                      </a:r>
                    </a:p>
                    <a:p>
                      <a:pPr algn="l">
                        <a:tabLst>
                          <a:tab pos="126365" algn="l"/>
                        </a:tabLst>
                      </a:pPr>
                      <a:r>
                        <a:rPr lang="en-AU" sz="900" dirty="0">
                          <a:effectLst/>
                        </a:rPr>
                        <a:t>1300 363 400</a:t>
                      </a:r>
                    </a:p>
                    <a:p>
                      <a:pPr algn="l">
                        <a:tabLst>
                          <a:tab pos="126365" algn="l"/>
                        </a:tabLst>
                      </a:pPr>
                      <a:r>
                        <a:rPr lang="en-AU" sz="900" dirty="0">
                          <a:effectLst/>
                        </a:rPr>
                        <a:t>+61 3 9545 2176</a:t>
                      </a:r>
                    </a:p>
                    <a:p>
                      <a:pPr algn="l">
                        <a:tabLst>
                          <a:tab pos="126365" algn="l"/>
                        </a:tabLst>
                      </a:pPr>
                      <a:r>
                        <a:rPr lang="en-AU" sz="900" dirty="0">
                          <a:effectLst/>
                        </a:rPr>
                        <a:t>csiroenquiries@csiro.au</a:t>
                      </a:r>
                    </a:p>
                    <a:p>
                      <a:pPr algn="l">
                        <a:tabLst>
                          <a:tab pos="126365" algn="l"/>
                        </a:tabLst>
                      </a:pPr>
                      <a:r>
                        <a:rPr lang="en-AU" sz="900" dirty="0">
                          <a:effectLst/>
                        </a:rPr>
                        <a:t>csiro.au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43181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8C0FB14-120B-4954-8886-D51FE384B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77806"/>
              </p:ext>
            </p:extLst>
          </p:nvPr>
        </p:nvGraphicFramePr>
        <p:xfrm>
          <a:off x="4506590" y="8918184"/>
          <a:ext cx="1792126" cy="759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2126">
                  <a:extLst>
                    <a:ext uri="{9D8B030D-6E8A-4147-A177-3AD203B41FA5}">
                      <a16:colId xmlns:a16="http://schemas.microsoft.com/office/drawing/2014/main" val="2195725614"/>
                    </a:ext>
                  </a:extLst>
                </a:gridCol>
              </a:tblGrid>
              <a:tr h="759902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AU" sz="900" b="1" dirty="0">
                          <a:effectLst/>
                        </a:rPr>
                        <a:t>For further information</a:t>
                      </a:r>
                    </a:p>
                    <a:p>
                      <a:pPr algn="l">
                        <a:tabLst>
                          <a:tab pos="126365" algn="l"/>
                        </a:tabLst>
                      </a:pPr>
                      <a:r>
                        <a:rPr lang="en-AU" sz="900" dirty="0">
                          <a:effectLst/>
                        </a:rPr>
                        <a:t>Dr John K Ward, CSIRO Energy</a:t>
                      </a:r>
                    </a:p>
                    <a:p>
                      <a:pPr algn="l">
                        <a:tabLst>
                          <a:tab pos="126365" algn="l"/>
                        </a:tabLst>
                      </a:pPr>
                      <a:r>
                        <a:rPr lang="en-AU" sz="900" dirty="0">
                          <a:effectLst/>
                        </a:rPr>
                        <a:t>+61 2 4960 6072</a:t>
                      </a:r>
                    </a:p>
                    <a:p>
                      <a:pPr algn="l">
                        <a:tabLst>
                          <a:tab pos="126365" algn="l"/>
                        </a:tabLst>
                      </a:pPr>
                      <a:r>
                        <a:rPr lang="en-AU" sz="900" u="sng" dirty="0">
                          <a:solidFill>
                            <a:srgbClr val="003399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John.K.Ward@csiro.au</a:t>
                      </a:r>
                      <a:endParaRPr lang="en-AU" sz="900" dirty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algn="l">
                        <a:tabLst>
                          <a:tab pos="126365" algn="l"/>
                        </a:tabLst>
                      </a:pPr>
                      <a:r>
                        <a:rPr lang="en-AU" sz="900" dirty="0">
                          <a:effectLst/>
                        </a:rPr>
                        <a:t>csiro.au/energy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78895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6E0122A-40D0-4CBA-A96C-18CEE585802B}"/>
              </a:ext>
            </a:extLst>
          </p:cNvPr>
          <p:cNvSpPr txBox="1"/>
          <p:nvPr/>
        </p:nvSpPr>
        <p:spPr>
          <a:xfrm>
            <a:off x="377185" y="2904191"/>
            <a:ext cx="604790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  <a:tabLst>
                <a:tab pos="228600" algn="l"/>
                <a:tab pos="252095" algn="l"/>
                <a:tab pos="252095" algn="l"/>
              </a:tabLst>
            </a:pPr>
            <a:r>
              <a:rPr lang="en-A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Architecture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Identifying appropriate future power system architectures for coordinating new technology capability, regulatory approaches, market design, and the distribution/transmission interface in a highly distributed, </a:t>
            </a:r>
            <a:r>
              <a:rPr lang="en-A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 renewable energy-based system to support an orderly power system transition.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lvl="0" indent="-144000">
              <a:buFont typeface="Arial" panose="020B0604020202020204" pitchFamily="34" charset="0"/>
              <a:buChar char="•"/>
              <a:tabLst>
                <a:tab pos="228600" algn="l"/>
                <a:tab pos="252095" algn="l"/>
                <a:tab pos="252095" algn="l"/>
              </a:tabLst>
            </a:pPr>
            <a:r>
              <a:rPr lang="en-A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Energy Resources (DERs) 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Investigating the challenges and opportunities from very high levels of DERs to make power system control and operation more effective.</a:t>
            </a:r>
          </a:p>
          <a:p>
            <a:pPr marL="144000" indent="-144000">
              <a:buFont typeface="Arial" panose="020B0604020202020204" pitchFamily="34" charset="0"/>
              <a:buChar char="•"/>
              <a:tabLst>
                <a:tab pos="228600" algn="l"/>
                <a:tab pos="252095" algn="l"/>
                <a:tab pos="252095" algn="l"/>
              </a:tabLst>
            </a:pPr>
            <a:r>
              <a:rPr lang="en-A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 and Stability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AU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Modelling and analysis of DER responses to ensure system operators can maintain power system security under very high DER penetration.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2BDD228-9CCB-4E68-B120-7480B7E39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2" y="4095517"/>
            <a:ext cx="1977620" cy="6040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ABE4DCB-2E7E-45B0-9BA0-2DEE10DDA907}"/>
              </a:ext>
            </a:extLst>
          </p:cNvPr>
          <p:cNvSpPr txBox="1"/>
          <p:nvPr/>
        </p:nvSpPr>
        <p:spPr>
          <a:xfrm>
            <a:off x="2644502" y="4098357"/>
            <a:ext cx="3751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Topics are cohesive, and coordination is necessary to fully benefit the decarbonisation of power systems, in Australia and globally.</a:t>
            </a:r>
          </a:p>
        </p:txBody>
      </p:sp>
      <p:pic>
        <p:nvPicPr>
          <p:cNvPr id="9" name="Picture 8" descr="Matrix figure containing nine research topics (topic 1-inverter design, topic 2-stability tools and methods, topic 3-control room of future, topic 4-planning, topic5-restoration and black start, topic 6-services, topic 7-architecture, topic 8-distributed energy resources (DERs) and topic 9-DERS and stability), where the last three topics are of Australian-specific research areas. ">
            <a:extLst>
              <a:ext uri="{FF2B5EF4-FFF2-40B4-BE49-F238E27FC236}">
                <a16:creationId xmlns:a16="http://schemas.microsoft.com/office/drawing/2014/main" id="{BB89ED50-DA75-4A77-886D-559FAB1EF6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699399" y="1472370"/>
            <a:ext cx="3528654" cy="1404968"/>
          </a:xfrm>
          <a:prstGeom prst="rect">
            <a:avLst/>
          </a:prstGeom>
        </p:spPr>
      </p:pic>
      <p:sp>
        <p:nvSpPr>
          <p:cNvPr id="18" name="Text Box 6">
            <a:extLst>
              <a:ext uri="{FF2B5EF4-FFF2-40B4-BE49-F238E27FC236}">
                <a16:creationId xmlns:a16="http://schemas.microsoft.com/office/drawing/2014/main" id="{43A61AC0-24F2-4BCD-8CAB-A207B0E42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9037" y="4935346"/>
            <a:ext cx="2195465" cy="9942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AU" sz="10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CC95B9-1EBF-44C2-9CE1-271BB225F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9552" y="4747812"/>
            <a:ext cx="5903846" cy="1630383"/>
            <a:chOff x="389552" y="4852263"/>
            <a:chExt cx="5903846" cy="163038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5FE738-621C-40AB-B079-8FA4B5447D97}"/>
                </a:ext>
              </a:extLst>
            </p:cNvPr>
            <p:cNvSpPr txBox="1"/>
            <p:nvPr/>
          </p:nvSpPr>
          <p:spPr>
            <a:xfrm>
              <a:off x="537704" y="5836315"/>
              <a:ext cx="20576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900" i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Find more information about AEMO’s NEM Engineering Framework at: </a:t>
              </a:r>
              <a:r>
                <a:rPr lang="en-AU" sz="900" i="1" dirty="0">
                  <a:solidFill>
                    <a:srgbClr val="003399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https://aemo.com.au/en/initiatives/major-programs/engineering-framework</a:t>
              </a:r>
              <a:endParaRPr lang="en-AU" sz="900" i="1" dirty="0">
                <a:solidFill>
                  <a:srgbClr val="003399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7C814C-E55D-4141-B9DD-8EA2344983FD}"/>
                </a:ext>
              </a:extLst>
            </p:cNvPr>
            <p:cNvGrpSpPr/>
            <p:nvPr/>
          </p:nvGrpSpPr>
          <p:grpSpPr>
            <a:xfrm>
              <a:off x="2595330" y="4878570"/>
              <a:ext cx="3698068" cy="230831"/>
              <a:chOff x="2749177" y="4765671"/>
              <a:chExt cx="3507358" cy="23810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638665-4FD6-4EA9-89E4-E8C11DAD2631}"/>
                  </a:ext>
                </a:extLst>
              </p:cNvPr>
              <p:cNvSpPr txBox="1"/>
              <p:nvPr/>
            </p:nvSpPr>
            <p:spPr>
              <a:xfrm>
                <a:off x="2749177" y="4765671"/>
                <a:ext cx="877013" cy="238106"/>
              </a:xfrm>
              <a:prstGeom prst="rect">
                <a:avLst/>
              </a:prstGeom>
              <a:noFill/>
            </p:spPr>
            <p:txBody>
              <a:bodyPr wrap="square" lIns="108000">
                <a:spAutoFit/>
              </a:bodyPr>
              <a:lstStyle/>
              <a:p>
                <a:r>
                  <a:rPr lang="en-AU" sz="900" b="1" dirty="0">
                    <a:solidFill>
                      <a:srgbClr val="007F9B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G-PST Topics</a:t>
                </a:r>
                <a:endParaRPr lang="en-AU" sz="900" b="1" dirty="0">
                  <a:solidFill>
                    <a:srgbClr val="007F9B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88FC36B-C430-48C1-B004-D55913152D1B}"/>
                  </a:ext>
                </a:extLst>
              </p:cNvPr>
              <p:cNvSpPr txBox="1"/>
              <p:nvPr/>
            </p:nvSpPr>
            <p:spPr>
              <a:xfrm>
                <a:off x="4142003" y="4765672"/>
                <a:ext cx="2114532" cy="23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900" b="1" dirty="0">
                    <a:solidFill>
                      <a:srgbClr val="6D2077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AEMO’s NEM Engineering Framework</a:t>
                </a:r>
                <a:endParaRPr lang="en-AU" sz="900" b="1" dirty="0">
                  <a:solidFill>
                    <a:srgbClr val="6D2077"/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EEEF83-EA92-4972-A678-16C6FB9F7901}"/>
                </a:ext>
              </a:extLst>
            </p:cNvPr>
            <p:cNvSpPr txBox="1"/>
            <p:nvPr/>
          </p:nvSpPr>
          <p:spPr>
            <a:xfrm>
              <a:off x="389552" y="4852263"/>
              <a:ext cx="230984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tabLst>
                  <a:tab pos="228600" algn="l"/>
                  <a:tab pos="252095" algn="l"/>
                  <a:tab pos="252095" algn="l"/>
                </a:tabLst>
              </a:pPr>
              <a:r>
                <a:rPr lang="en-AU" sz="1200" b="1" dirty="0">
                  <a:solidFill>
                    <a:srgbClr val="00A9CE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Complementary Interaction</a:t>
              </a:r>
              <a:endPara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44000" indent="-144000">
                <a:buFont typeface="Arial" panose="020B0604020202020204" pitchFamily="34" charset="0"/>
                <a:buChar char="•"/>
                <a:tabLst>
                  <a:tab pos="228600" algn="l"/>
                  <a:tab pos="252095" algn="l"/>
                  <a:tab pos="252095" algn="l"/>
                </a:tabLst>
              </a:pPr>
              <a:r>
                <a:rPr lang="en-AU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research aligns with the AEMO’s National Electricity Market (NEM) Engineering Framework, a roadmap to enable a secure and efficient energy transition. </a:t>
              </a:r>
              <a:endParaRPr lang="en-AU" sz="10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1DD8BC-518A-4BF0-BD9F-1C1F7D70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6384" y="6532843"/>
            <a:ext cx="5907014" cy="2251945"/>
            <a:chOff x="386384" y="6693812"/>
            <a:chExt cx="5907014" cy="2251945"/>
          </a:xfrm>
        </p:grpSpPr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FA499FB4-5AA5-4EBB-AB0D-5E6433630F62}"/>
                </a:ext>
              </a:extLst>
            </p:cNvPr>
            <p:cNvSpPr txBox="1"/>
            <p:nvPr/>
          </p:nvSpPr>
          <p:spPr>
            <a:xfrm>
              <a:off x="2601280" y="7572462"/>
              <a:ext cx="3692118" cy="11307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>
                <a:spcAft>
                  <a:spcPts val="300"/>
                </a:spcAft>
              </a:pPr>
              <a:r>
                <a:rPr lang="en-AU" sz="1200" b="1" dirty="0">
                  <a:solidFill>
                    <a:srgbClr val="00A9C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What’s Next?</a:t>
              </a:r>
              <a:endParaRPr lang="en-AU" sz="1200" b="1" dirty="0">
                <a:solidFill>
                  <a:srgbClr val="00A9C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There is a huge body of work needed across the industry over the next 10 years, which will necessitate a material uplift in the depth and breadth of power system engineering expertise both in academia and industry, for which the work by CSIRO helps build the foundation. </a:t>
              </a:r>
            </a:p>
          </p:txBody>
        </p:sp>
        <p:pic>
          <p:nvPicPr>
            <p:cNvPr id="25" name="Picture 10" descr="A diagram showing the research process stages working in alignment with the AEMO's NEM Engineering Framework. Starting at high priorities in under 2 years.">
              <a:extLst>
                <a:ext uri="{FF2B5EF4-FFF2-40B4-BE49-F238E27FC236}">
                  <a16:creationId xmlns:a16="http://schemas.microsoft.com/office/drawing/2014/main" id="{5F97FD55-9079-4CD2-BD78-6F29A6F93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29947" y="6693812"/>
              <a:ext cx="1912276" cy="18603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DD6AD3-C16E-4874-9D41-2C2A8DDACFA1}"/>
                </a:ext>
              </a:extLst>
            </p:cNvPr>
            <p:cNvSpPr txBox="1"/>
            <p:nvPr/>
          </p:nvSpPr>
          <p:spPr>
            <a:xfrm>
              <a:off x="386384" y="8545647"/>
              <a:ext cx="587125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Research </a:t>
              </a:r>
              <a:r>
                <a:rPr lang="en-AU" sz="1000" dirty="0"/>
                <a:t>plans have been completed and are now ready for action.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1000" dirty="0"/>
                <a:t>An investment to facilitate the next big step of this research will take these plans from roadmap to reality.</a:t>
              </a:r>
              <a:endParaRPr lang="en-AU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Diagram showing the CSIRO and AEMO initiated programs of work relating to power system operability and development.&#10;Topic 1 Inverter design is related to AEMO's performance standards and advanced inverter white paper&#10;Topic 2 Stability tools and methods is related to AEMO's system analysis&#10;Topic 3 Control room of future is related to AEMO's control room and support and operations technology roadmap&#10;Topic 4 Planning is related to  AEMO's resilience and resource adequacy&#10;Topic 5 Restoration and black start is related to AEMO's system restoration&#10;Topic 6 Services is related to AEMO's frequency management, voltage control and system strength&#10;Topic 7 Architecture is related to AEMO's foundational support for embedding the engineering framework in decision-making process&#10;Topic 8 DERs is related to AEMO's distributed energy resources. ">
            <a:extLst>
              <a:ext uri="{FF2B5EF4-FFF2-40B4-BE49-F238E27FC236}">
                <a16:creationId xmlns:a16="http://schemas.microsoft.com/office/drawing/2014/main" id="{359540F8-EA15-4AE3-954C-B361DD6B9B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99399" y="4958089"/>
            <a:ext cx="3528654" cy="25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7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42501ad-6d77-4896-aadd-80604e9d2edf">RKKTKPDRVDYX-1483110583-299</_dlc_DocId>
    <_dlc_DocIdUrl xmlns="842501ad-6d77-4896-aadd-80604e9d2edf">
      <Url>https://csiroau.sharepoint.com/sites/G-PSTResearchPlansCo-ordination/_layouts/15/DocIdRedir.aspx?ID=RKKTKPDRVDYX-1483110583-299</Url>
      <Description>RKKTKPDRVDYX-1483110583-299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3AC918ADCC64EA21EAF11DC52FC20" ma:contentTypeVersion="8" ma:contentTypeDescription="Create a new document." ma:contentTypeScope="" ma:versionID="1d11238c0946105c22f13df5ee3a8b67">
  <xsd:schema xmlns:xsd="http://www.w3.org/2001/XMLSchema" xmlns:xs="http://www.w3.org/2001/XMLSchema" xmlns:p="http://schemas.microsoft.com/office/2006/metadata/properties" xmlns:ns2="32587c1e-3ed6-4d3c-8724-736487d0c9bd" xmlns:ns3="842501ad-6d77-4896-aadd-80604e9d2edf" targetNamespace="http://schemas.microsoft.com/office/2006/metadata/properties" ma:root="true" ma:fieldsID="9e14f384f33184b468119ff09cd8bb4d" ns2:_="" ns3:_="">
    <xsd:import namespace="32587c1e-3ed6-4d3c-8724-736487d0c9bd"/>
    <xsd:import namespace="842501ad-6d77-4896-aadd-80604e9d2e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_dlc_DocId" minOccurs="0"/>
                <xsd:element ref="ns3:_dlc_DocIdUrl" minOccurs="0"/>
                <xsd:element ref="ns3:_dlc_DocIdPersistId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87c1e-3ed6-4d3c-8724-736487d0c9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501ad-6d77-4896-aadd-80604e9d2edf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9BB7F83-DEFC-44EC-B5C7-F5F28533B462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32587c1e-3ed6-4d3c-8724-736487d0c9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42501ad-6d77-4896-aadd-80604e9d2ed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4982A03-0316-4755-8BF2-E3E0B8A756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F00E76-69D2-4F09-907E-685CC31C37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87c1e-3ed6-4d3c-8724-736487d0c9bd"/>
    <ds:schemaRef ds:uri="842501ad-6d77-4896-aadd-80604e9d2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B736D68-D79B-439A-AB0F-9B9052A77D2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884</Words>
  <Application>Microsoft Office PowerPoint</Application>
  <PresentationFormat>A4 Paper (210x297 mm)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Brian (Energy, Newcastle)</dc:creator>
  <cp:lastModifiedBy>Liu, Brian (Energy, Newcastle)</cp:lastModifiedBy>
  <cp:revision>160</cp:revision>
  <dcterms:created xsi:type="dcterms:W3CDTF">2021-10-24T20:16:14Z</dcterms:created>
  <dcterms:modified xsi:type="dcterms:W3CDTF">2022-03-01T03:56:32Z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0x010100BA93AC918ADCC64EA21EAF11DC52FC20</vt:lpwstr>
  </property>
  <property fmtid="{D5CDD505-2E9C-101B-9397-08002B2CF9AE}" pid="3" name="_dlc_DocIdItemGuid">
    <vt:lpwstr>3a7faf4c-8ba9-422c-b994-02a3b44b3b1d</vt:lpwstr>
  </property>
</Properties>
</file>