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diagrams/data7.xml" ContentType="application/vnd.openxmlformats-officedocument.drawingml.diagramData+xml"/>
  <Override PartName="/word/diagrams/layout7.xml" ContentType="application/vnd.openxmlformats-officedocument.drawingml.diagramLayout+xml"/>
  <Override PartName="/word/diagrams/quickStyle7.xml" ContentType="application/vnd.openxmlformats-officedocument.drawingml.diagramStyle+xml"/>
  <Override PartName="/word/diagrams/colors7.xml" ContentType="application/vnd.openxmlformats-officedocument.drawingml.diagramColors+xml"/>
  <Override PartName="/word/diagrams/drawing7.xml" ContentType="application/vnd.ms-office.drawingml.diagramDrawing+xml"/>
  <Override PartName="/word/diagrams/data8.xml" ContentType="application/vnd.openxmlformats-officedocument.drawingml.diagramData+xml"/>
  <Override PartName="/word/diagrams/layout8.xml" ContentType="application/vnd.openxmlformats-officedocument.drawingml.diagramLayout+xml"/>
  <Override PartName="/word/diagrams/quickStyle8.xml" ContentType="application/vnd.openxmlformats-officedocument.drawingml.diagramStyle+xml"/>
  <Override PartName="/word/diagrams/colors8.xml" ContentType="application/vnd.openxmlformats-officedocument.drawingml.diagramColors+xml"/>
  <Override PartName="/word/diagrams/drawing8.xml" ContentType="application/vnd.ms-office.drawingml.diagramDrawing+xml"/>
  <Override PartName="/word/diagrams/data9.xml" ContentType="application/vnd.openxmlformats-officedocument.drawingml.diagramData+xml"/>
  <Override PartName="/word/diagrams/layout9.xml" ContentType="application/vnd.openxmlformats-officedocument.drawingml.diagramLayout+xml"/>
  <Override PartName="/word/diagrams/quickStyle9.xml" ContentType="application/vnd.openxmlformats-officedocument.drawingml.diagramStyle+xml"/>
  <Override PartName="/word/diagrams/colors9.xml" ContentType="application/vnd.openxmlformats-officedocument.drawingml.diagramColors+xml"/>
  <Override PartName="/word/diagrams/drawing9.xml" ContentType="application/vnd.ms-office.drawingml.diagramDrawing+xml"/>
  <Override PartName="/word/diagrams/data10.xml" ContentType="application/vnd.openxmlformats-officedocument.drawingml.diagramData+xml"/>
  <Override PartName="/word/diagrams/layout10.xml" ContentType="application/vnd.openxmlformats-officedocument.drawingml.diagramLayout+xml"/>
  <Override PartName="/word/diagrams/quickStyle10.xml" ContentType="application/vnd.openxmlformats-officedocument.drawingml.diagramStyle+xml"/>
  <Override PartName="/word/diagrams/colors10.xml" ContentType="application/vnd.openxmlformats-officedocument.drawingml.diagramColors+xml"/>
  <Override PartName="/word/diagrams/drawing10.xml" ContentType="application/vnd.ms-office.drawingml.diagramDrawing+xml"/>
  <Override PartName="/word/diagrams/data11.xml" ContentType="application/vnd.openxmlformats-officedocument.drawingml.diagramData+xml"/>
  <Override PartName="/word/diagrams/layout11.xml" ContentType="application/vnd.openxmlformats-officedocument.drawingml.diagramLayout+xml"/>
  <Override PartName="/word/diagrams/quickStyle11.xml" ContentType="application/vnd.openxmlformats-officedocument.drawingml.diagramStyle+xml"/>
  <Override PartName="/word/diagrams/colors11.xml" ContentType="application/vnd.openxmlformats-officedocument.drawingml.diagramColors+xml"/>
  <Override PartName="/word/diagrams/drawing11.xml" ContentType="application/vnd.ms-office.drawingml.diagramDrawing+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sdt>
      <w:sdtPr>
        <w:rPr>
          <w:sz w:val="22"/>
        </w:rPr>
        <w:id w:val="673003491"/>
        <w:docPartObj>
          <w:docPartGallery w:val="Cover Pages"/>
          <w:docPartUnique/>
        </w:docPartObj>
      </w:sdtPr>
      <w:sdtContent>
        <w:p w14:paraId="2CD1E793" w14:textId="77777777" w:rsidR="00CB4923" w:rsidRDefault="00CB4923" w:rsidP="00EF33D1">
          <w:pPr>
            <w:pStyle w:val="BodyText"/>
          </w:pPr>
          <w:r>
            <w:rPr>
              <w:noProof/>
            </w:rPr>
            <mc:AlternateContent>
              <mc:Choice Requires="wps">
                <w:drawing>
                  <wp:anchor distT="0" distB="0" distL="114300" distR="114300" simplePos="0" relativeHeight="251658245" behindDoc="0" locked="1" layoutInCell="1" allowOverlap="1" wp14:anchorId="6820CED8" wp14:editId="4DAC1AD2">
                    <wp:simplePos x="0" y="0"/>
                    <wp:positionH relativeFrom="page">
                      <wp:posOffset>5082540</wp:posOffset>
                    </wp:positionH>
                    <wp:positionV relativeFrom="page">
                      <wp:posOffset>950595</wp:posOffset>
                    </wp:positionV>
                    <wp:extent cx="1745615" cy="409575"/>
                    <wp:effectExtent l="0" t="0" r="1270" b="1905"/>
                    <wp:wrapSquare wrapText="bothSides"/>
                    <wp:docPr id="71"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45615"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B7EB89D" w14:textId="77777777" w:rsidR="00CB4923" w:rsidRPr="00883E43" w:rsidRDefault="00CB4923" w:rsidP="00EF33D1">
                                <w:pPr>
                                  <w:pStyle w:val="BodyText"/>
                                  <w:spacing w:before="0" w:after="0" w:line="240" w:lineRule="auto"/>
                                  <w:jc w:val="right"/>
                                  <w:rPr>
                                    <w:b/>
                                    <w:noProof/>
                                    <w:color w:val="757579" w:themeColor="accent3"/>
                                  </w:rPr>
                                </w:pPr>
                                <w:r w:rsidRPr="00883E43">
                                  <w:rPr>
                                    <w:noProof/>
                                    <w:color w:val="757579" w:themeColor="accent3"/>
                                  </w:rPr>
                                  <w:t>Australia’s National</w:t>
                                </w:r>
                                <w:r w:rsidRPr="00883E43">
                                  <w:rPr>
                                    <w:noProof/>
                                    <w:color w:val="757579" w:themeColor="accent3"/>
                                  </w:rPr>
                                  <w:br/>
                                  <w:t>Science Agency</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6820CED8" id="_x0000_t202" coordsize="21600,21600" o:spt="202" path="m,l,21600r21600,l21600,xe">
                    <v:stroke joinstyle="miter"/>
                    <v:path gradientshapeok="t" o:connecttype="rect"/>
                  </v:shapetype>
                  <v:shape id="Text Box 6" o:spid="_x0000_s1026" type="#_x0000_t202" style="position:absolute;margin-left:400.2pt;margin-top:74.85pt;width:137.45pt;height:32.2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3Mcj1wEAAJEDAAAOAAAAZHJzL2Uyb0RvYy54bWysU9tu2zAMfR+wfxD0vtgpmnYz4hRdiw4D&#10;ugvQ7QNoWbaF2aJGKbGzrx8lx+kub8NeBEqiDs85pLY309CLgyZv0JZyvcql0FZhbWxbyq9fHl69&#10;lsIHsDX0aHUpj9rLm93LF9vRFfoCO+xrTYJBrC9GV8ouBFdkmVedHsCv0GnLlw3SAIG31GY1wcjo&#10;Q59d5PlVNiLVjlBp7/n0fr6Uu4TfNFqFT03jdRB9KZlbSCultYprtttC0RK4zqgTDfgHFgMYy0XP&#10;UPcQQOzJ/AU1GEXosQkrhUOGTWOUThpYzTr/Q81TB04nLWyOd2eb/P+DVR8PT+4ziTC9xYkbmER4&#10;94jqmxcW7zqwrb4lwrHTUHPhdbQsG50vTk+j1b7wEaQaP2DNTYZ9wAQ0NTREV1inYHRuwPFsup6C&#10;ULHk9eXmar2RQvHdZf5mc71JJaBYXjvy4Z3GQcSglMRNTehwePQhsoFiSYnFLD6Yvk+N7e1vB5wY&#10;TxL7SHimHqZq4uyoosL6yDoI5znhueagQ/ohxcgzUkr/fQ+kpejfW/YiDtQS0BJUSwBW8dNSBinm&#10;8C7Mg7d3ZNqOkWe3Ld6yX41JUp5ZnHhy35PC04zGwfp1n7Kef9LuJwAAAP//AwBQSwMEFAAGAAgA&#10;AAAhAMYnMVnhAAAADAEAAA8AAABkcnMvZG93bnJldi54bWxMj8tOwzAQRfdI/IM1SOyonRBoCXEq&#10;xGPHqy1IsHPiIYmIx5HtpOHvcVewHN2je88U69n0bELnO0sSkoUAhlRb3VEj4W33cLYC5oMirXpL&#10;KOEHPazL46NC5druaYPTNjQslpDPlYQ2hCHn3NctGuUXdkCK2Zd1RoV4uoZrp/ax3PQ8FeKSG9VR&#10;XGjVgLct1t/b0UjoP7x7rET4nO6ap/D6wsf3++RZytOT+eYaWMA5/MFw0I/qUEanyo6kPeslrITI&#10;IhqD7GoJ7ECI5cU5sEpCmmQp8LLg/58ofwEAAP//AwBQSwECLQAUAAYACAAAACEAtoM4kv4AAADh&#10;AQAAEwAAAAAAAAAAAAAAAAAAAAAAW0NvbnRlbnRfVHlwZXNdLnhtbFBLAQItABQABgAIAAAAIQA4&#10;/SH/1gAAAJQBAAALAAAAAAAAAAAAAAAAAC8BAABfcmVscy8ucmVsc1BLAQItABQABgAIAAAAIQAo&#10;3Mcj1wEAAJEDAAAOAAAAAAAAAAAAAAAAAC4CAABkcnMvZTJvRG9jLnhtbFBLAQItABQABgAIAAAA&#10;IQDGJzFZ4QAAAAwBAAAPAAAAAAAAAAAAAAAAADEEAABkcnMvZG93bnJldi54bWxQSwUGAAAAAAQA&#10;BADzAAAAPwUAAAAA&#10;" filled="f" stroked="f" strokeweight=".5pt">
                    <v:textbox inset="0,0,0,0">
                      <w:txbxContent>
                        <w:p w14:paraId="2B7EB89D" w14:textId="77777777" w:rsidR="00CB4923" w:rsidRPr="00883E43" w:rsidRDefault="00CB4923" w:rsidP="00EF33D1">
                          <w:pPr>
                            <w:pStyle w:val="BodyText"/>
                            <w:spacing w:before="0" w:after="0" w:line="240" w:lineRule="auto"/>
                            <w:jc w:val="right"/>
                            <w:rPr>
                              <w:b/>
                              <w:noProof/>
                              <w:color w:val="757579" w:themeColor="accent3"/>
                            </w:rPr>
                          </w:pPr>
                          <w:r w:rsidRPr="00883E43">
                            <w:rPr>
                              <w:noProof/>
                              <w:color w:val="757579" w:themeColor="accent3"/>
                            </w:rPr>
                            <w:t>Australia’s National</w:t>
                          </w:r>
                          <w:r w:rsidRPr="00883E43">
                            <w:rPr>
                              <w:noProof/>
                              <w:color w:val="757579" w:themeColor="accent3"/>
                            </w:rPr>
                            <w:br/>
                            <w:t>Science Agency</w:t>
                          </w:r>
                        </w:p>
                      </w:txbxContent>
                    </v:textbox>
                    <w10:wrap type="square" anchorx="page" anchory="page"/>
                    <w10:anchorlock/>
                  </v:shape>
                </w:pict>
              </mc:Fallback>
            </mc:AlternateContent>
          </w:r>
          <w:r>
            <w:rPr>
              <w:noProof/>
            </w:rPr>
            <w:drawing>
              <wp:anchor distT="0" distB="180340" distL="114300" distR="360045" simplePos="0" relativeHeight="251658244" behindDoc="1" locked="1" layoutInCell="1" allowOverlap="1" wp14:anchorId="5E8DC8C6" wp14:editId="005C2FA5">
                <wp:simplePos x="0" y="0"/>
                <wp:positionH relativeFrom="page">
                  <wp:posOffset>723900</wp:posOffset>
                </wp:positionH>
                <wp:positionV relativeFrom="page">
                  <wp:posOffset>725805</wp:posOffset>
                </wp:positionV>
                <wp:extent cx="791362" cy="792000"/>
                <wp:effectExtent l="0" t="0" r="8890" b="8255"/>
                <wp:wrapTopAndBottom/>
                <wp:docPr id="77" name="Picture 7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SIRO_Solid_RGB"/>
                        <pic:cNvPicPr>
                          <a:picLocks noChangeAspect="1" noChangeArrowheads="1"/>
                        </pic:cNvPicPr>
                      </pic:nvPicPr>
                      <pic:blipFill>
                        <a:blip r:embed="rId12"/>
                        <a:stretch>
                          <a:fillRect/>
                        </a:stretch>
                      </pic:blipFill>
                      <pic:spPr bwMode="auto">
                        <a:xfrm>
                          <a:off x="0" y="0"/>
                          <a:ext cx="791362" cy="792000"/>
                        </a:xfrm>
                        <a:prstGeom prst="rect">
                          <a:avLst/>
                        </a:prstGeom>
                        <a:noFill/>
                      </pic:spPr>
                    </pic:pic>
                  </a:graphicData>
                </a:graphic>
                <wp14:sizeRelH relativeFrom="page">
                  <wp14:pctWidth>0</wp14:pctWidth>
                </wp14:sizeRelH>
                <wp14:sizeRelV relativeFrom="page">
                  <wp14:pctHeight>0</wp14:pctHeight>
                </wp14:sizeRelV>
              </wp:anchor>
            </w:drawing>
          </w:r>
        </w:p>
        <w:p w14:paraId="245EE542" w14:textId="2CE983DD" w:rsidR="00CB4923" w:rsidRDefault="00FF1BA0" w:rsidP="00EF33D1">
          <w:pPr>
            <w:pStyle w:val="BodyText"/>
          </w:pPr>
          <w:r w:rsidRPr="00FF1BA0">
            <w:rPr>
              <w:rFonts w:eastAsiaTheme="majorEastAsia" w:cstheme="majorBidi"/>
              <w:color w:val="757579" w:themeColor="accent3"/>
              <w:spacing w:val="5"/>
              <w:kern w:val="28"/>
              <w:sz w:val="72"/>
              <w:szCs w:val="52"/>
            </w:rPr>
            <w:t>G</w:t>
          </w:r>
          <w:r>
            <w:rPr>
              <w:rFonts w:eastAsiaTheme="majorEastAsia" w:cstheme="majorBidi"/>
              <w:color w:val="757579" w:themeColor="accent3"/>
              <w:spacing w:val="5"/>
              <w:kern w:val="28"/>
              <w:sz w:val="72"/>
              <w:szCs w:val="52"/>
            </w:rPr>
            <w:t xml:space="preserve">lobal Power System </w:t>
          </w:r>
          <w:r w:rsidR="00A6565B">
            <w:rPr>
              <w:rFonts w:eastAsiaTheme="majorEastAsia" w:cstheme="majorBidi"/>
              <w:color w:val="757579" w:themeColor="accent3"/>
              <w:spacing w:val="5"/>
              <w:kern w:val="28"/>
              <w:sz w:val="72"/>
              <w:szCs w:val="52"/>
            </w:rPr>
            <w:t xml:space="preserve">Transformation </w:t>
          </w:r>
          <w:r w:rsidR="00A6565B" w:rsidRPr="00FF1BA0">
            <w:rPr>
              <w:rFonts w:eastAsiaTheme="majorEastAsia" w:cstheme="majorBidi"/>
              <w:color w:val="757579" w:themeColor="accent3"/>
              <w:spacing w:val="5"/>
              <w:kern w:val="28"/>
              <w:sz w:val="72"/>
              <w:szCs w:val="52"/>
            </w:rPr>
            <w:t>Research</w:t>
          </w:r>
          <w:r>
            <w:rPr>
              <w:rFonts w:eastAsiaTheme="majorEastAsia" w:cstheme="majorBidi"/>
              <w:color w:val="757579" w:themeColor="accent3"/>
              <w:spacing w:val="5"/>
              <w:kern w:val="28"/>
              <w:sz w:val="72"/>
              <w:szCs w:val="52"/>
            </w:rPr>
            <w:t xml:space="preserve"> </w:t>
          </w:r>
          <w:r w:rsidRPr="00FF1BA0">
            <w:rPr>
              <w:rFonts w:eastAsiaTheme="majorEastAsia" w:cstheme="majorBidi"/>
              <w:color w:val="757579" w:themeColor="accent3"/>
              <w:spacing w:val="5"/>
              <w:kern w:val="28"/>
              <w:sz w:val="72"/>
              <w:szCs w:val="52"/>
            </w:rPr>
            <w:t xml:space="preserve">Topic </w:t>
          </w:r>
          <w:r w:rsidR="00A6565B" w:rsidRPr="00FF1BA0">
            <w:rPr>
              <w:rFonts w:eastAsiaTheme="majorEastAsia" w:cstheme="majorBidi"/>
              <w:color w:val="757579" w:themeColor="accent3"/>
              <w:spacing w:val="5"/>
              <w:kern w:val="28"/>
              <w:sz w:val="72"/>
              <w:szCs w:val="52"/>
            </w:rPr>
            <w:t>3 Control</w:t>
          </w:r>
          <w:r w:rsidRPr="00FF1BA0">
            <w:rPr>
              <w:rFonts w:eastAsiaTheme="majorEastAsia" w:cstheme="majorBidi"/>
              <w:color w:val="757579" w:themeColor="accent3"/>
              <w:spacing w:val="5"/>
              <w:kern w:val="28"/>
              <w:sz w:val="72"/>
              <w:szCs w:val="52"/>
            </w:rPr>
            <w:t xml:space="preserve"> Room of the Future </w:t>
          </w:r>
        </w:p>
        <w:p w14:paraId="55CE845C" w14:textId="77777777" w:rsidR="00FF1BA0" w:rsidRDefault="00FF1BA0" w:rsidP="00EF33D1">
          <w:pPr>
            <w:pStyle w:val="BodyText"/>
            <w:framePr w:w="5897" w:h="4899" w:hRule="exact" w:hSpace="113" w:vSpace="680" w:wrap="around" w:vAnchor="page" w:hAnchor="page" w:x="1135" w:y="9294" w:anchorLock="1"/>
            <w:rPr>
              <w:rFonts w:eastAsiaTheme="majorEastAsia" w:cstheme="majorBidi"/>
              <w:iCs/>
              <w:color w:val="000000" w:themeColor="text2"/>
              <w:spacing w:val="15"/>
              <w:sz w:val="32"/>
              <w:szCs w:val="24"/>
            </w:rPr>
          </w:pPr>
          <w:r w:rsidRPr="00FF1BA0">
            <w:rPr>
              <w:rFonts w:eastAsiaTheme="majorEastAsia" w:cstheme="majorBidi"/>
              <w:iCs/>
              <w:color w:val="000000" w:themeColor="text2"/>
              <w:spacing w:val="15"/>
              <w:sz w:val="32"/>
              <w:szCs w:val="24"/>
            </w:rPr>
            <w:t xml:space="preserve">CSIRO GPST Research Stage 3 </w:t>
          </w:r>
        </w:p>
        <w:p w14:paraId="12608140" w14:textId="77777777" w:rsidR="00FF1BA0" w:rsidRDefault="00FF1BA0" w:rsidP="00EF33D1">
          <w:pPr>
            <w:pStyle w:val="BodyText"/>
            <w:framePr w:w="5897" w:h="4899" w:hRule="exact" w:hSpace="113" w:vSpace="680" w:wrap="around" w:vAnchor="page" w:hAnchor="page" w:x="1135" w:y="9294" w:anchorLock="1"/>
            <w:rPr>
              <w:rFonts w:eastAsiaTheme="majorEastAsia" w:cstheme="majorBidi"/>
              <w:iCs/>
              <w:color w:val="000000" w:themeColor="text2"/>
              <w:spacing w:val="15"/>
              <w:sz w:val="32"/>
              <w:szCs w:val="24"/>
            </w:rPr>
          </w:pPr>
        </w:p>
        <w:p w14:paraId="7B347BDF" w14:textId="77777777" w:rsidR="00FF1BA0" w:rsidRDefault="00FF1BA0" w:rsidP="00EF33D1">
          <w:pPr>
            <w:pStyle w:val="BodyText"/>
            <w:framePr w:w="5897" w:h="4899" w:hRule="exact" w:hSpace="113" w:vSpace="680" w:wrap="around" w:vAnchor="page" w:hAnchor="page" w:x="1135" w:y="9294" w:anchorLock="1"/>
          </w:pPr>
          <w:r>
            <w:t xml:space="preserve">Adrian Kelly Senior Principal Technical Leader EPRI Europe </w:t>
          </w:r>
        </w:p>
        <w:p w14:paraId="4A210455" w14:textId="44EF6A33" w:rsidR="00CB4923" w:rsidRPr="007D1633" w:rsidRDefault="00FF1BA0" w:rsidP="00EF33D1">
          <w:pPr>
            <w:pStyle w:val="BodyText"/>
            <w:framePr w:w="5897" w:h="4899" w:hRule="exact" w:hSpace="113" w:vSpace="680" w:wrap="around" w:vAnchor="page" w:hAnchor="page" w:x="1135" w:y="9294" w:anchorLock="1"/>
          </w:pPr>
          <w:r>
            <w:t>30</w:t>
          </w:r>
          <w:r w:rsidRPr="00FF1BA0">
            <w:rPr>
              <w:vertAlign w:val="superscript"/>
            </w:rPr>
            <w:t>th</w:t>
          </w:r>
          <w:r>
            <w:t xml:space="preserve"> April 2024 </w:t>
          </w:r>
        </w:p>
        <w:p w14:paraId="6FB0070B" w14:textId="77777777" w:rsidR="00CB4923" w:rsidRPr="00716588" w:rsidRDefault="00CB4923" w:rsidP="00EF33D1">
          <w:pPr>
            <w:pStyle w:val="BodyText"/>
            <w:framePr w:w="5897" w:h="4899" w:hRule="exact" w:hSpace="113" w:vSpace="680" w:wrap="around" w:vAnchor="page" w:hAnchor="page" w:x="1135" w:y="9294" w:anchorLock="1"/>
          </w:pPr>
        </w:p>
        <w:p w14:paraId="7AC48AC6" w14:textId="4B00E4D5" w:rsidR="00CB4923" w:rsidRPr="00B224A0" w:rsidRDefault="00CB4923" w:rsidP="00EF33D1">
          <w:pPr>
            <w:pStyle w:val="BodyText"/>
            <w:framePr w:w="5897" w:h="4899" w:hRule="exact" w:hSpace="113" w:vSpace="680" w:wrap="around" w:vAnchor="page" w:hAnchor="page" w:x="1135" w:y="9294" w:anchorLock="1"/>
          </w:pPr>
        </w:p>
        <w:p w14:paraId="33FE8323" w14:textId="7BB13663" w:rsidR="00CB4923" w:rsidRPr="008F7A9C" w:rsidRDefault="00FF1BA0" w:rsidP="00FF1BA0">
          <w:pPr>
            <w:pStyle w:val="BodyText"/>
            <w:framePr w:w="9809" w:h="1701" w:hRule="exact" w:wrap="notBeside" w:hAnchor="margin" w:yAlign="bottom" w:anchorLock="1"/>
          </w:pPr>
          <w:r>
            <w:rPr>
              <w:noProof/>
            </w:rPr>
            <w:drawing>
              <wp:inline distT="0" distB="0" distL="0" distR="0" wp14:anchorId="250A8839" wp14:editId="6A427DC2">
                <wp:extent cx="1371600" cy="479074"/>
                <wp:effectExtent l="0" t="0" r="0" b="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392289" cy="486300"/>
                        </a:xfrm>
                        <a:prstGeom prst="rect">
                          <a:avLst/>
                        </a:prstGeom>
                        <a:noFill/>
                        <a:ln>
                          <a:noFill/>
                        </a:ln>
                      </pic:spPr>
                    </pic:pic>
                  </a:graphicData>
                </a:graphic>
              </wp:inline>
            </w:drawing>
          </w:r>
          <w:r>
            <w:rPr>
              <w:noProof/>
            </w:rPr>
            <w:drawing>
              <wp:inline distT="0" distB="0" distL="0" distR="0" wp14:anchorId="1E7D13C8" wp14:editId="7DF3BACC">
                <wp:extent cx="1712204" cy="559873"/>
                <wp:effectExtent l="0" t="0" r="2540" b="0"/>
                <wp:docPr id="28" name="Picture 28" descr="AEMO Logo | Global Experience Langu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AEMO Logo | Global Experience Language"/>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712204" cy="559873"/>
                        </a:xfrm>
                        <a:prstGeom prst="rect">
                          <a:avLst/>
                        </a:prstGeom>
                        <a:noFill/>
                        <a:ln>
                          <a:noFill/>
                        </a:ln>
                      </pic:spPr>
                    </pic:pic>
                  </a:graphicData>
                </a:graphic>
              </wp:inline>
            </w:drawing>
          </w:r>
          <w:r>
            <w:rPr>
              <w:noProof/>
            </w:rPr>
            <w:drawing>
              <wp:anchor distT="0" distB="0" distL="114300" distR="114300" simplePos="0" relativeHeight="251658261" behindDoc="0" locked="0" layoutInCell="1" allowOverlap="1" wp14:anchorId="0FFFBE65" wp14:editId="6137D4BF">
                <wp:simplePos x="0" y="0"/>
                <wp:positionH relativeFrom="margin">
                  <wp:posOffset>720090</wp:posOffset>
                </wp:positionH>
                <wp:positionV relativeFrom="paragraph">
                  <wp:posOffset>8891270</wp:posOffset>
                </wp:positionV>
                <wp:extent cx="1448435" cy="413583"/>
                <wp:effectExtent l="0" t="0" r="0" b="5715"/>
                <wp:wrapNone/>
                <wp:docPr id="29" name="Picture 29" descr="EPRI logo 2021_RGB | National Carbon Capture Cen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EPRI logo 2021_RGB | National Carbon Capture Center"/>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449157" cy="413789"/>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55" behindDoc="0" locked="0" layoutInCell="1" allowOverlap="1" wp14:anchorId="7998A098" wp14:editId="6F55D12A">
                <wp:simplePos x="0" y="0"/>
                <wp:positionH relativeFrom="margin">
                  <wp:posOffset>3808095</wp:posOffset>
                </wp:positionH>
                <wp:positionV relativeFrom="paragraph">
                  <wp:posOffset>8891270</wp:posOffset>
                </wp:positionV>
                <wp:extent cx="498475" cy="450974"/>
                <wp:effectExtent l="0" t="0" r="0" b="6350"/>
                <wp:wrapNone/>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498475" cy="450974"/>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56" behindDoc="0" locked="0" layoutInCell="1" allowOverlap="1" wp14:anchorId="4A463277" wp14:editId="020AE2F7">
                <wp:simplePos x="0" y="0"/>
                <wp:positionH relativeFrom="margin">
                  <wp:posOffset>720090</wp:posOffset>
                </wp:positionH>
                <wp:positionV relativeFrom="paragraph">
                  <wp:posOffset>8949690</wp:posOffset>
                </wp:positionV>
                <wp:extent cx="1448435" cy="413583"/>
                <wp:effectExtent l="0" t="0" r="0" b="5715"/>
                <wp:wrapNone/>
                <wp:docPr id="16" name="Picture 16" descr="EPRI logo 2021_RGB | National Carbon Capture Cen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EPRI logo 2021_RGB | National Carbon Capture Center"/>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449157" cy="413789"/>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57" behindDoc="0" locked="0" layoutInCell="1" allowOverlap="1" wp14:anchorId="76B1C823" wp14:editId="1D57DF94">
                <wp:simplePos x="0" y="0"/>
                <wp:positionH relativeFrom="margin">
                  <wp:posOffset>5664835</wp:posOffset>
                </wp:positionH>
                <wp:positionV relativeFrom="paragraph">
                  <wp:posOffset>8902700</wp:posOffset>
                </wp:positionV>
                <wp:extent cx="1389413" cy="455029"/>
                <wp:effectExtent l="0" t="0" r="1270" b="2540"/>
                <wp:wrapNone/>
                <wp:docPr id="17" name="Picture 17" descr="AEMO Logo | Global Experience Langu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EMO Logo | Global Experience Language"/>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389413" cy="455029"/>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60" behindDoc="0" locked="0" layoutInCell="1" allowOverlap="1" wp14:anchorId="380DED3E" wp14:editId="6B10AD87">
                <wp:simplePos x="0" y="0"/>
                <wp:positionH relativeFrom="column">
                  <wp:posOffset>725214</wp:posOffset>
                </wp:positionH>
                <wp:positionV relativeFrom="paragraph">
                  <wp:posOffset>8897489</wp:posOffset>
                </wp:positionV>
                <wp:extent cx="1286971" cy="449515"/>
                <wp:effectExtent l="0" t="0" r="0" b="8255"/>
                <wp:wrapTopAndBottom/>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286971" cy="449515"/>
                        </a:xfrm>
                        <a:prstGeom prst="rect">
                          <a:avLst/>
                        </a:prstGeom>
                        <a:noFill/>
                        <a:ln>
                          <a:noFill/>
                        </a:ln>
                      </pic:spPr>
                    </pic:pic>
                  </a:graphicData>
                </a:graphic>
              </wp:anchor>
            </w:drawing>
          </w:r>
          <w:r>
            <w:rPr>
              <w:noProof/>
            </w:rPr>
            <w:drawing>
              <wp:anchor distT="0" distB="0" distL="114300" distR="114300" simplePos="0" relativeHeight="251658252" behindDoc="0" locked="0" layoutInCell="1" allowOverlap="1" wp14:anchorId="6BB7A974" wp14:editId="7FECC9AA">
                <wp:simplePos x="0" y="0"/>
                <wp:positionH relativeFrom="margin">
                  <wp:posOffset>3808095</wp:posOffset>
                </wp:positionH>
                <wp:positionV relativeFrom="paragraph">
                  <wp:posOffset>8891270</wp:posOffset>
                </wp:positionV>
                <wp:extent cx="498475" cy="450974"/>
                <wp:effectExtent l="0" t="0" r="0" b="6350"/>
                <wp:wrapNone/>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498475" cy="450974"/>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53" behindDoc="0" locked="0" layoutInCell="1" allowOverlap="1" wp14:anchorId="3A0168C8" wp14:editId="631D9B65">
                <wp:simplePos x="0" y="0"/>
                <wp:positionH relativeFrom="margin">
                  <wp:posOffset>720090</wp:posOffset>
                </wp:positionH>
                <wp:positionV relativeFrom="paragraph">
                  <wp:posOffset>8949690</wp:posOffset>
                </wp:positionV>
                <wp:extent cx="1448435" cy="413583"/>
                <wp:effectExtent l="0" t="0" r="0" b="5715"/>
                <wp:wrapNone/>
                <wp:docPr id="12" name="Picture 12" descr="EPRI logo 2021_RGB | National Carbon Capture Cen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EPRI logo 2021_RGB | National Carbon Capture Center"/>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449157" cy="413789"/>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54" behindDoc="0" locked="0" layoutInCell="1" allowOverlap="1" wp14:anchorId="01DF4A43" wp14:editId="6E309446">
                <wp:simplePos x="0" y="0"/>
                <wp:positionH relativeFrom="margin">
                  <wp:posOffset>5664835</wp:posOffset>
                </wp:positionH>
                <wp:positionV relativeFrom="paragraph">
                  <wp:posOffset>8902700</wp:posOffset>
                </wp:positionV>
                <wp:extent cx="1389413" cy="455029"/>
                <wp:effectExtent l="0" t="0" r="1270" b="2540"/>
                <wp:wrapNone/>
                <wp:docPr id="14" name="Picture 14" descr="AEMO Logo | Global Experience Langu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EMO Logo | Global Experience Language"/>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389413" cy="455029"/>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7" behindDoc="0" locked="0" layoutInCell="1" allowOverlap="1" wp14:anchorId="3B3D9C05" wp14:editId="459746A1">
                <wp:simplePos x="0" y="0"/>
                <wp:positionH relativeFrom="margin">
                  <wp:posOffset>3808095</wp:posOffset>
                </wp:positionH>
                <wp:positionV relativeFrom="paragraph">
                  <wp:posOffset>8891270</wp:posOffset>
                </wp:positionV>
                <wp:extent cx="498475" cy="450974"/>
                <wp:effectExtent l="0" t="0" r="0" b="6350"/>
                <wp:wrapNone/>
                <wp:docPr id="270909670" name="Picture 270909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498475" cy="450974"/>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8" behindDoc="0" locked="0" layoutInCell="1" allowOverlap="1" wp14:anchorId="577D6E05" wp14:editId="01F2A65D">
                <wp:simplePos x="0" y="0"/>
                <wp:positionH relativeFrom="margin">
                  <wp:posOffset>720090</wp:posOffset>
                </wp:positionH>
                <wp:positionV relativeFrom="paragraph">
                  <wp:posOffset>8949690</wp:posOffset>
                </wp:positionV>
                <wp:extent cx="1448435" cy="413583"/>
                <wp:effectExtent l="0" t="0" r="0" b="5715"/>
                <wp:wrapNone/>
                <wp:docPr id="685212153" name="Picture 685212153" descr="EPRI logo 2021_RGB | National Carbon Capture Cen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EPRI logo 2021_RGB | National Carbon Capture Center"/>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449157" cy="413789"/>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9" behindDoc="0" locked="0" layoutInCell="1" allowOverlap="1" wp14:anchorId="54E4EA84" wp14:editId="6D05B4A7">
                <wp:simplePos x="0" y="0"/>
                <wp:positionH relativeFrom="margin">
                  <wp:posOffset>5664835</wp:posOffset>
                </wp:positionH>
                <wp:positionV relativeFrom="paragraph">
                  <wp:posOffset>8902700</wp:posOffset>
                </wp:positionV>
                <wp:extent cx="1389413" cy="455029"/>
                <wp:effectExtent l="0" t="0" r="1270" b="2540"/>
                <wp:wrapNone/>
                <wp:docPr id="8" name="Picture 8" descr="AEMO Logo | Global Experience Langu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EMO Logo | Global Experience Language"/>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389413" cy="455029"/>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58" behindDoc="0" locked="0" layoutInCell="1" allowOverlap="1" wp14:anchorId="0C710A80" wp14:editId="1C26F9E5">
                <wp:simplePos x="0" y="0"/>
                <wp:positionH relativeFrom="column">
                  <wp:posOffset>725170</wp:posOffset>
                </wp:positionH>
                <wp:positionV relativeFrom="paragraph">
                  <wp:posOffset>8896985</wp:posOffset>
                </wp:positionV>
                <wp:extent cx="1150620" cy="401955"/>
                <wp:effectExtent l="0" t="0" r="0" b="0"/>
                <wp:wrapSquare wrapText="bothSides"/>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150620" cy="401955"/>
                        </a:xfrm>
                        <a:prstGeom prst="rect">
                          <a:avLst/>
                        </a:prstGeom>
                        <a:noFill/>
                        <a:ln>
                          <a:noFill/>
                        </a:ln>
                      </pic:spPr>
                    </pic:pic>
                  </a:graphicData>
                </a:graphic>
              </wp:anchor>
            </w:drawing>
          </w:r>
          <w:r>
            <w:rPr>
              <w:noProof/>
            </w:rPr>
            <w:drawing>
              <wp:anchor distT="0" distB="0" distL="114300" distR="114300" simplePos="0" relativeHeight="251658259" behindDoc="0" locked="0" layoutInCell="1" allowOverlap="1" wp14:anchorId="1E661B01" wp14:editId="6FE0A194">
                <wp:simplePos x="0" y="0"/>
                <wp:positionH relativeFrom="column">
                  <wp:posOffset>725170</wp:posOffset>
                </wp:positionH>
                <wp:positionV relativeFrom="paragraph">
                  <wp:posOffset>8896985</wp:posOffset>
                </wp:positionV>
                <wp:extent cx="6334125" cy="457200"/>
                <wp:effectExtent l="0" t="0" r="9525" b="0"/>
                <wp:wrapSquare wrapText="bothSides"/>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6334125" cy="457200"/>
                        </a:xfrm>
                        <a:prstGeom prst="rect">
                          <a:avLst/>
                        </a:prstGeom>
                        <a:noFill/>
                      </pic:spPr>
                    </pic:pic>
                  </a:graphicData>
                </a:graphic>
              </wp:anchor>
            </w:drawing>
          </w:r>
          <w:r>
            <w:rPr>
              <w:noProof/>
            </w:rPr>
            <w:drawing>
              <wp:inline distT="0" distB="0" distL="0" distR="0" wp14:anchorId="2A10ECF4" wp14:editId="4179E0C8">
                <wp:extent cx="1450975" cy="414655"/>
                <wp:effectExtent l="0" t="0" r="0" b="4445"/>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1450975" cy="414655"/>
                        </a:xfrm>
                        <a:prstGeom prst="rect">
                          <a:avLst/>
                        </a:prstGeom>
                        <a:noFill/>
                      </pic:spPr>
                    </pic:pic>
                  </a:graphicData>
                </a:graphic>
              </wp:inline>
            </w:drawing>
          </w:r>
        </w:p>
        <w:p w14:paraId="45F9A404" w14:textId="48E0E30E" w:rsidR="00CB4923" w:rsidRDefault="00FF1BA0">
          <w:pPr>
            <w:spacing w:after="0"/>
            <w:rPr>
              <w:sz w:val="24"/>
            </w:rPr>
          </w:pPr>
          <w:r>
            <w:rPr>
              <w:noProof/>
            </w:rPr>
            <w:drawing>
              <wp:anchor distT="0" distB="0" distL="114300" distR="114300" simplePos="0" relativeHeight="251658250" behindDoc="0" locked="0" layoutInCell="1" allowOverlap="1" wp14:anchorId="443D65D6" wp14:editId="0E0E56C4">
                <wp:simplePos x="0" y="0"/>
                <wp:positionH relativeFrom="margin">
                  <wp:posOffset>121087</wp:posOffset>
                </wp:positionH>
                <wp:positionV relativeFrom="paragraph">
                  <wp:posOffset>5868035</wp:posOffset>
                </wp:positionV>
                <wp:extent cx="1448435" cy="413583"/>
                <wp:effectExtent l="0" t="0" r="0" b="5715"/>
                <wp:wrapNone/>
                <wp:docPr id="7" name="Picture 7" descr="EPRI logo 2021_RGB | National Carbon Capture Cen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EPRI logo 2021_RGB | National Carbon Capture Center"/>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448435" cy="413583"/>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51" behindDoc="0" locked="0" layoutInCell="1" allowOverlap="1" wp14:anchorId="66ABE25A" wp14:editId="4C243AFE">
                <wp:simplePos x="0" y="0"/>
                <wp:positionH relativeFrom="margin">
                  <wp:posOffset>4782054</wp:posOffset>
                </wp:positionH>
                <wp:positionV relativeFrom="paragraph">
                  <wp:posOffset>5827066</wp:posOffset>
                </wp:positionV>
                <wp:extent cx="1389413" cy="455029"/>
                <wp:effectExtent l="0" t="0" r="1270" b="2540"/>
                <wp:wrapNone/>
                <wp:docPr id="9" name="Picture 9" descr="AEMO Logo | Global Experience Langu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EMO Logo | Global Experience Language"/>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389413" cy="455029"/>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CB4923" w:rsidRPr="004F3C06">
            <w:rPr>
              <w:noProof/>
            </w:rPr>
            <mc:AlternateContent>
              <mc:Choice Requires="wps">
                <w:drawing>
                  <wp:anchor distT="0" distB="0" distL="114300" distR="114300" simplePos="0" relativeHeight="251658246" behindDoc="1" locked="1" layoutInCell="1" allowOverlap="1" wp14:anchorId="238EEBE8" wp14:editId="3CFCDF00">
                    <wp:simplePos x="0" y="0"/>
                    <wp:positionH relativeFrom="page">
                      <wp:posOffset>0</wp:posOffset>
                    </wp:positionH>
                    <wp:positionV relativeFrom="page">
                      <wp:posOffset>5325110</wp:posOffset>
                    </wp:positionV>
                    <wp:extent cx="7560000" cy="0"/>
                    <wp:effectExtent l="0" t="19050" r="22225" b="19050"/>
                    <wp:wrapNone/>
                    <wp:docPr id="108" name="Straight Connector 10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7560000" cy="0"/>
                            </a:xfrm>
                            <a:prstGeom prst="line">
                              <a:avLst/>
                            </a:prstGeom>
                            <a:ln w="38100"/>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rto="http://schemas.microsoft.com/office/word/2006/arto">
                <w:pict>
                  <v:line w14:anchorId="6B0CDC9C" id="Straight Connector 108" o:spid="_x0000_s1026" alt="&quot;&quot;" style="position:absolute;z-index:-251550720;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 from="0,419.3pt" to="595.3pt,419.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uH7QpAEAAKUDAAAOAAAAZHJzL2Uyb0RvYy54bWysU01P3DAQvSP1P1i+s0lApSja7B5AcKla&#10;1MIPMM54Y8lfGptN9t937N3NorYSApGDY3vmvZn3MlmuJ2vYFjBq7zreLGrOwEnfa7fp+NPj3fk1&#10;ZzEJ1wvjHXR8B5GvV1/OlmNo4cIP3vSAjEhcbMfQ8SGl0FZVlANYERc+gKOg8mhFoiNuqh7FSOzW&#10;VBd1fVWNHvuAXkKMdHu7D/JV4VcKZPqpVITETMept1RWLOtzXqvVUrQbFGHQ8tCG+EAXVmhHRWeq&#10;W5EEe0H9D5XVEn30Ki2kt5VXSksoGkhNU/+l5vcgAhQtZE4Ms03x82jlj+2Ne0CyYQyxjeEBs4pJ&#10;oc1v6o9NxazdbBZMiUm6/Pb1qqaHM3mMVSdgwJjuwVuWNx032mUdohXb7zFRMUo9puRr49jY8cvr&#10;hvhy9NRL2aWdgX3aL1BM91S9KXRlTODGINsK+sBCSnCpKRSZlLIzTGljZmD9NvCQn6FQRug94BlR&#10;KnuXZrDVzuP/qqfp2LLa5x8d2OvOFjz7fle+UrGGZqFYeJjbPGyvzwV++rtWfwAAAP//AwBQSwME&#10;FAAGAAgAAAAhAGRL96LdAAAACQEAAA8AAABkcnMvZG93bnJldi54bWxMj0FPwzAMhe9I/IfIk7ix&#10;dCCNUppOaALBgQvbtLPXeG23xqmStCv8ejIJabvZfk/P38sXo2nFQM43lhXMpgkI4tLqhisFm/X7&#10;fQrCB2SNrWVS8EMeFsXtTY6Ztif+pmEVKhFD2GeooA6hy6T0ZU0G/dR2xFHbW2cwxNVVUjs8xXDT&#10;yockmUuDDccPNXa0rKk8rnqjoDIf5hDsp1vj27Z/Gn6X5farUepuMr6+gAg0hosZzvgRHYrItLM9&#10;ay9aBbFIUJA+pnMQZ3n2nMRp93+SRS6vGxR/AAAA//8DAFBLAQItABQABgAIAAAAIQC2gziS/gAA&#10;AOEBAAATAAAAAAAAAAAAAAAAAAAAAABbQ29udGVudF9UeXBlc10ueG1sUEsBAi0AFAAGAAgAAAAh&#10;ADj9If/WAAAAlAEAAAsAAAAAAAAAAAAAAAAALwEAAF9yZWxzLy5yZWxzUEsBAi0AFAAGAAgAAAAh&#10;AM+4ftCkAQAApQMAAA4AAAAAAAAAAAAAAAAALgIAAGRycy9lMm9Eb2MueG1sUEsBAi0AFAAGAAgA&#10;AAAhAGRL96LdAAAACQEAAA8AAAAAAAAAAAAAAAAA/gMAAGRycy9kb3ducmV2LnhtbFBLBQYAAAAA&#10;BAAEAPMAAAAIBQAAAAA=&#10;" strokecolor="#00a0c3 [3044]" strokeweight="3pt">
                    <w10:wrap anchorx="page" anchory="page"/>
                    <w10:anchorlock/>
                  </v:line>
                </w:pict>
              </mc:Fallback>
            </mc:AlternateContent>
          </w:r>
          <w:r w:rsidR="00CB4923" w:rsidRPr="004F3C06">
            <w:rPr>
              <w:noProof/>
            </w:rPr>
            <mc:AlternateContent>
              <mc:Choice Requires="wpg">
                <w:drawing>
                  <wp:anchor distT="0" distB="0" distL="720090" distR="114300" simplePos="0" relativeHeight="251658243" behindDoc="1" locked="1" layoutInCell="1" allowOverlap="1" wp14:anchorId="4C03D3EC" wp14:editId="49E5E52B">
                    <wp:simplePos x="0" y="0"/>
                    <wp:positionH relativeFrom="page">
                      <wp:posOffset>4770755</wp:posOffset>
                    </wp:positionH>
                    <wp:positionV relativeFrom="page">
                      <wp:posOffset>2570480</wp:posOffset>
                    </wp:positionV>
                    <wp:extent cx="5551200" cy="5544000"/>
                    <wp:effectExtent l="19050" t="19050" r="11430" b="19050"/>
                    <wp:wrapTight wrapText="bothSides">
                      <wp:wrapPolygon edited="0">
                        <wp:start x="9562" y="-74"/>
                        <wp:lineTo x="8524" y="-74"/>
                        <wp:lineTo x="5559" y="816"/>
                        <wp:lineTo x="5559" y="1113"/>
                        <wp:lineTo x="3780" y="2153"/>
                        <wp:lineTo x="2520" y="3340"/>
                        <wp:lineTo x="1631" y="4528"/>
                        <wp:lineTo x="667" y="6235"/>
                        <wp:lineTo x="74" y="8016"/>
                        <wp:lineTo x="-74" y="9427"/>
                        <wp:lineTo x="-74" y="12693"/>
                        <wp:lineTo x="296" y="14177"/>
                        <wp:lineTo x="741" y="15365"/>
                        <wp:lineTo x="1334" y="16553"/>
                        <wp:lineTo x="2150" y="17740"/>
                        <wp:lineTo x="3336" y="18928"/>
                        <wp:lineTo x="5040" y="20190"/>
                        <wp:lineTo x="7635" y="21303"/>
                        <wp:lineTo x="7857" y="21303"/>
                        <wp:lineTo x="9340" y="21600"/>
                        <wp:lineTo x="9414" y="21600"/>
                        <wp:lineTo x="12156" y="21600"/>
                        <wp:lineTo x="12231" y="21600"/>
                        <wp:lineTo x="13713" y="21303"/>
                        <wp:lineTo x="13787" y="21303"/>
                        <wp:lineTo x="16456" y="20115"/>
                        <wp:lineTo x="16530" y="20115"/>
                        <wp:lineTo x="18161" y="18928"/>
                        <wp:lineTo x="19347" y="17740"/>
                        <wp:lineTo x="20162" y="16553"/>
                        <wp:lineTo x="20755" y="15365"/>
                        <wp:lineTo x="21570" y="12990"/>
                        <wp:lineTo x="21570" y="9427"/>
                        <wp:lineTo x="21422" y="8313"/>
                        <wp:lineTo x="21422" y="8239"/>
                        <wp:lineTo x="21126" y="7052"/>
                        <wp:lineTo x="20607" y="5864"/>
                        <wp:lineTo x="19940" y="4676"/>
                        <wp:lineTo x="18976" y="3489"/>
                        <wp:lineTo x="17716" y="2227"/>
                        <wp:lineTo x="16307" y="1262"/>
                        <wp:lineTo x="15937" y="1113"/>
                        <wp:lineTo x="15937" y="816"/>
                        <wp:lineTo x="12898" y="-74"/>
                        <wp:lineTo x="11934" y="-74"/>
                        <wp:lineTo x="9562" y="-74"/>
                      </wp:wrapPolygon>
                    </wp:wrapTight>
                    <wp:docPr id="109" name="Group 10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5551200" cy="5544000"/>
                              <a:chOff x="0" y="0"/>
                              <a:chExt cx="5410200" cy="5403215"/>
                            </a:xfrm>
                          </wpg:grpSpPr>
                          <wps:wsp>
                            <wps:cNvPr id="110" name="Oval 110"/>
                            <wps:cNvSpPr>
                              <a:spLocks noChangeAspect="1"/>
                            </wps:cNvSpPr>
                            <wps:spPr>
                              <a:xfrm>
                                <a:off x="0" y="0"/>
                                <a:ext cx="5410200" cy="5403215"/>
                              </a:xfrm>
                              <a:prstGeom prst="ellipse">
                                <a:avLst/>
                              </a:prstGeom>
                              <a:noFill/>
                              <a:ln w="38100">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11" name="Pie 53"/>
                            <wps:cNvSpPr>
                              <a:spLocks noChangeAspect="1"/>
                            </wps:cNvSpPr>
                            <wps:spPr>
                              <a:xfrm rot="16200000">
                                <a:off x="1355834" y="1340070"/>
                                <a:ext cx="2704465" cy="5403215"/>
                              </a:xfrm>
                              <a:custGeom>
                                <a:avLst/>
                                <a:gdLst>
                                  <a:gd name="connsiteX0" fmla="*/ 5153594 w 5153594"/>
                                  <a:gd name="connsiteY0" fmla="*/ 2576797 h 5153594"/>
                                  <a:gd name="connsiteX1" fmla="*/ 2576797 w 5153594"/>
                                  <a:gd name="connsiteY1" fmla="*/ 5153594 h 5153594"/>
                                  <a:gd name="connsiteX2" fmla="*/ 0 w 5153594"/>
                                  <a:gd name="connsiteY2" fmla="*/ 2576797 h 5153594"/>
                                  <a:gd name="connsiteX3" fmla="*/ 2576797 w 5153594"/>
                                  <a:gd name="connsiteY3" fmla="*/ 0 h 5153594"/>
                                  <a:gd name="connsiteX4" fmla="*/ 2576797 w 5153594"/>
                                  <a:gd name="connsiteY4" fmla="*/ 2576797 h 5153594"/>
                                  <a:gd name="connsiteX5" fmla="*/ 5153594 w 5153594"/>
                                  <a:gd name="connsiteY5" fmla="*/ 2576797 h 5153594"/>
                                  <a:gd name="connsiteX0" fmla="*/ 2576797 w 2576797"/>
                                  <a:gd name="connsiteY0" fmla="*/ 2576797 h 5153594"/>
                                  <a:gd name="connsiteX1" fmla="*/ 2576797 w 2576797"/>
                                  <a:gd name="connsiteY1" fmla="*/ 5153594 h 5153594"/>
                                  <a:gd name="connsiteX2" fmla="*/ 0 w 2576797"/>
                                  <a:gd name="connsiteY2" fmla="*/ 2576797 h 5153594"/>
                                  <a:gd name="connsiteX3" fmla="*/ 2576797 w 2576797"/>
                                  <a:gd name="connsiteY3" fmla="*/ 0 h 5153594"/>
                                  <a:gd name="connsiteX4" fmla="*/ 2576797 w 2576797"/>
                                  <a:gd name="connsiteY4" fmla="*/ 2576797 h 5153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6797" h="5153594">
                                    <a:moveTo>
                                      <a:pt x="2576797" y="2576797"/>
                                    </a:moveTo>
                                    <a:lnTo>
                                      <a:pt x="2576797" y="5153594"/>
                                    </a:lnTo>
                                    <a:cubicBezTo>
                                      <a:pt x="1153671" y="5153594"/>
                                      <a:pt x="0" y="3999923"/>
                                      <a:pt x="0" y="2576797"/>
                                    </a:cubicBezTo>
                                    <a:cubicBezTo>
                                      <a:pt x="0" y="1153671"/>
                                      <a:pt x="1153671" y="0"/>
                                      <a:pt x="2576797" y="0"/>
                                    </a:cubicBezTo>
                                    <a:lnTo>
                                      <a:pt x="2576797" y="2576797"/>
                                    </a:lnTo>
                                    <a:close/>
                                  </a:path>
                                </a:pathLst>
                              </a:custGeom>
                              <a:solidFill>
                                <a:schemeClr val="accent1"/>
                              </a:solidFill>
                              <a:ln w="38100">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rto="http://schemas.microsoft.com/office/word/2006/arto">
                <w:pict>
                  <v:group w14:anchorId="7ED73B5E" id="Group 109" o:spid="_x0000_s1026" alt="&quot;&quot;" style="position:absolute;margin-left:375.65pt;margin-top:202.4pt;width:437.1pt;height:436.55pt;z-index:-251554816;mso-wrap-distance-left:56.7pt;mso-position-horizontal-relative:page;mso-position-vertical-relative:page;mso-width-relative:margin;mso-height-relative:margin" coordsize="54102,540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guXF1gQAABYTAAAOAAAAZHJzL2Uyb0RvYy54bWzsWF1v2zYUfR+w/0DoccBiy7bixIhTZOkS&#10;DAiaYMnQ7pGhKUsYRWokHTv99T0kRVlOvCnNgj4M9YNBivfz3MtDSifvNpUgD1ybUsl5kh4ME8Il&#10;U4tSLufJH3cXPx8lxFgqF1QoyefJIzfJu9MffzhZ1zM+UoUSC64JjEgzW9fzpLC2ng0GhhW8ouZA&#10;1VxiMVe6ohZTvRwsNF3DeiUGo+HwcLBWelFrxbgxePo+LCan3n6ec2av89xwS8Q8QWzW/2v/f+/+&#10;B6cndLbUtC5K1oRBXxFFRUsJp62p99RSstLlM1NVybQyKrcHTFUDlecl4z4HZJMOn2RzqdWq9rks&#10;Z+tl3cIEaJ/g9Gqz7MPDpa5v6xsdosfwSrG/DJHqvKByyc9MDRBRWgfVYF0vZ10VN19u9Te5rpwd&#10;5EU2HuTHFmS+sYThYZZlKSqXEIa1LJtMhpj4MrACtXqmx4pfo+YkHW41J8PxKM18VHQWHPvw2nDW&#10;NVrKbFEz/w2124LW3BfDOAhuNCkXgCVFJpJWaO3rByqImyMZ5xtCEVfTA2pH2GmaphwvgrMPFDqr&#10;tbGXXFXEDeYJF6KsjUuFzujDlbGusFsp91iqi1IIXxQhyXqejI9SVMktGSXKhVv1E7dN+bnQBLnP&#10;E8oYlzZ0yo4kzAvp2ycm59O0j4I7M0L+znPAie4YBSf77XqXBV3w4C5D53i0Yd4ThovE5+INOukc&#10;gba203+zHUBo5J0q9+zRKjfZ7w8sKLca3rOStlWuSqn0Pu+iRSsP8hGkAI1D6V4tHtFsWgXuMjW7&#10;KFHHK2rsDdUgKzQgCNhe4y8XCsVSzSghhdKf9z138tgNWE3IGuQ3T8zfK6p5QsRvEvvkOMW2BFv6&#10;ySSbjjDR3ZX77opcVecK5U9B9TXzQydvRRzmWlUfwdNnziuWqGTwPU+Y1XFybgMpg+kZPzvzYmDI&#10;mtoreVszZ9yh6jr4bvOR6rppZgta+aDi3nzW0EHWaUp1trIqL323b3Ft8AZPhE37DQgDMAXCuCk5&#10;ycZvSxehT9JD8KTbHC7zhozTcZYdjScJAe2mY7DutKHdSMyj6XAyOcwaYt5Dr3TGVoFJnNlIHTjz&#10;FiAR92i5aDJjSkpTWv4Jxc4rgSb9aUCyNBtnxxOyjqPA+s+U/uwqjbLp4fR4SooepU9AtfUUlXo9&#10;dZVieL2eRh1Pw/5suuIxsF4f446PqNSbTVdp2I8YWuHrEdun1JsNeqr1FGHuzaarFCHo9bSvddak&#10;Uf8G/dbj6U36rcfHG/Zbj6c36bceH739hrO/5R9ahNsMiGojG07CCOcNbsyBDGtl3A2zS1DgwzgF&#10;9YSjHFqO0HqUUc6ucrz4vEwZdeoqj77KM6DvKvtDBEi8zHM4A9qcJ13PwUiDncbN3704Cf/iZHGm&#10;zxOdELw43Ye9hOPZQe6gckN3U4z1JAVu94Hx/SlU4VZyp7ykdRVo5ZBHHAfst5JC/pNGtBw0ohxb&#10;3ZfsF/65q5UihsNpqFRHCwH7MEAYCGB8jN/Io7i7sBvZrv3dWddc9Inoorn4yHlrzt2gET20C64C&#10;O3nE7J7LR90nKAhleHjkiuIvxG2hvPXtIf6q27y7sH9/KXBvK99fCv73LwX+mwI+vvht1Hwocl93&#10;unP/ErH9nHX6BQAA//8DAFBLAwQUAAYACAAAACEAoy2a2OMAAAANAQAADwAAAGRycy9kb3ducmV2&#10;LnhtbEyPwWqDQBCG74W+wzKF3ppVE2NrXUMIbU8h0KRQetvoRCXurLgbNW/fyam9zTAf/3x/tppM&#10;KwbsXWNJQTgLQCAVtmyoUvB1eH96BuG8plK3llDBFR2s8vu7TKelHekTh72vBIeQS7WC2vsuldIV&#10;NRrtZrZD4tvJ9kZ7XvtKlr0eOdy0MgqCpTS6If5Q6w43NRbn/cUo+Bj1uJ6Hb8P2fNpcfw7x7nsb&#10;olKPD9P6FYTHyf/BcNNndcjZ6WgvVDrRKkjicM6ogkWw4A43YhnFMYgjT1GSvIDMM/m/Rf4LAAD/&#10;/wMAUEsBAi0AFAAGAAgAAAAhALaDOJL+AAAA4QEAABMAAAAAAAAAAAAAAAAAAAAAAFtDb250ZW50&#10;X1R5cGVzXS54bWxQSwECLQAUAAYACAAAACEAOP0h/9YAAACUAQAACwAAAAAAAAAAAAAAAAAvAQAA&#10;X3JlbHMvLnJlbHNQSwECLQAUAAYACAAAACEAyILlxdYEAAAWEwAADgAAAAAAAAAAAAAAAAAuAgAA&#10;ZHJzL2Uyb0RvYy54bWxQSwECLQAUAAYACAAAACEAoy2a2OMAAAANAQAADwAAAAAAAAAAAAAAAAAw&#10;BwAAZHJzL2Rvd25yZXYueG1sUEsFBgAAAAAEAAQA8wAAAEAIAAAAAA==&#10;">
                    <o:lock v:ext="edit" aspectratio="t"/>
                    <v:oval id="Oval 110" o:spid="_x0000_s1027" style="position:absolute;width:54102;height:540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e+ExwAAANwAAAAPAAAAZHJzL2Rvd25yZXYueG1sRI9BSwMx&#10;EIXvgv8hjODNZluLytq0lEKh4GGxCtrbdDPNBjeT7SZu13/vHARvM7w3732zWI2hVQP1yUc2MJ0U&#10;oIjraD07A+9v27snUCkjW2wjk4EfSrBaXl8tsLTxwq807LNTEsKpRANNzl2pdaobCpgmsSMW7RT7&#10;gFnW3mnb40XCQ6tnRfGgA3qWhgY72jRUf+2/g4HZ/dz5D3/+rA6P1eboXk5FNR+Mub0Z18+gMo35&#10;3/x3vbOCPxV8eUYm0MtfAAAA//8DAFBLAQItABQABgAIAAAAIQDb4fbL7gAAAIUBAAATAAAAAAAA&#10;AAAAAAAAAAAAAABbQ29udGVudF9UeXBlc10ueG1sUEsBAi0AFAAGAAgAAAAhAFr0LFu/AAAAFQEA&#10;AAsAAAAAAAAAAAAAAAAAHwEAAF9yZWxzLy5yZWxzUEsBAi0AFAAGAAgAAAAhAA/574THAAAA3AAA&#10;AA8AAAAAAAAAAAAAAAAABwIAAGRycy9kb3ducmV2LnhtbFBLBQYAAAAAAwADALcAAAD7AgAAAAA=&#10;" filled="f" strokecolor="#00a9ce [3204]" strokeweight="3pt">
                      <v:path arrowok="t"/>
                      <o:lock v:ext="edit" aspectratio="t"/>
                    </v:oval>
                    <v:shape id="Pie 53" o:spid="_x0000_s1028" style="position:absolute;left:13557;top:13401;width:27045;height:54032;rotation:-90;visibility:visible;mso-wrap-style:square;v-text-anchor:middle" coordsize="2576797,51535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1KIewQAAANwAAAAPAAAAZHJzL2Rvd25yZXYueG1sRE9Ni8Iw&#10;EL0L+x/CLHjTtB5Euo0i4oK3ZVW0exuasS1tJt0m1vrvjSB4m8f7nHQ1mEb01LnKsoJ4GoEgzq2u&#10;uFBwPHxPFiCcR9bYWCYFd3KwWn6MUky0vfEv9XtfiBDCLkEFpfdtIqXLSzLoprYlDtzFdgZ9gF0h&#10;dYe3EG4aOYuiuTRYcWgosaVNSXm9vxoF+d/c/PfZ6Tz8bOssm9XZZUtWqfHnsP4C4Wnwb/HLvdNh&#10;fhzD85lwgVw+AAAA//8DAFBLAQItABQABgAIAAAAIQDb4fbL7gAAAIUBAAATAAAAAAAAAAAAAAAA&#10;AAAAAABbQ29udGVudF9UeXBlc10ueG1sUEsBAi0AFAAGAAgAAAAhAFr0LFu/AAAAFQEAAAsAAAAA&#10;AAAAAAAAAAAAHwEAAF9yZWxzLy5yZWxzUEsBAi0AFAAGAAgAAAAhAGnUoh7BAAAA3AAAAA8AAAAA&#10;AAAAAAAAAAAABwIAAGRycy9kb3ducmV2LnhtbFBLBQYAAAAAAwADALcAAAD1AgAAAAA=&#10;" path="m2576797,2576797r,2576797c1153671,5153594,,3999923,,2576797,,1153671,1153671,,2576797,r,2576797xe" fillcolor="#00a9ce [3204]" strokecolor="#00a9ce [3204]" strokeweight="3pt">
                      <v:path arrowok="t" o:connecttype="custom" o:connectlocs="2704465,2701608;2704465,5403215;0,2701608;2704465,0;2704465,2701608" o:connectangles="0,0,0,0,0"/>
                      <o:lock v:ext="edit" aspectratio="t"/>
                    </v:shape>
                    <w10:wrap type="tight" anchorx="page" anchory="page"/>
                    <w10:anchorlock/>
                  </v:group>
                </w:pict>
              </mc:Fallback>
            </mc:AlternateContent>
          </w:r>
          <w:r w:rsidR="00CB4923">
            <w:br w:type="page"/>
          </w:r>
        </w:p>
      </w:sdtContent>
    </w:sdt>
    <w:p w14:paraId="23565A26" w14:textId="77777777" w:rsidR="00A943B2" w:rsidRPr="00D1044D" w:rsidRDefault="00A943B2" w:rsidP="00D1044D">
      <w:pPr>
        <w:pStyle w:val="VersoPageHeading"/>
      </w:pPr>
      <w:r w:rsidRPr="00D1044D">
        <w:lastRenderedPageBreak/>
        <w:t>Citation</w:t>
      </w:r>
    </w:p>
    <w:p w14:paraId="42CD34CD" w14:textId="10AF698B" w:rsidR="00A943B2" w:rsidRPr="00F444B7" w:rsidRDefault="00FF1BA0" w:rsidP="00DC2413">
      <w:pPr>
        <w:pStyle w:val="BodyText"/>
      </w:pPr>
      <w:r w:rsidRPr="00FF1BA0">
        <w:t xml:space="preserve">Global Power System Transformation Research Topic 3 </w:t>
      </w:r>
      <w:r>
        <w:t xml:space="preserve">- </w:t>
      </w:r>
      <w:r w:rsidRPr="00FF1BA0">
        <w:t>Control Room of the Future</w:t>
      </w:r>
      <w:r>
        <w:t>, 2024</w:t>
      </w:r>
      <w:r w:rsidR="00A943B2">
        <w:t>. CSIRO, Australia.</w:t>
      </w:r>
    </w:p>
    <w:p w14:paraId="556F83DF" w14:textId="77777777" w:rsidR="00A943B2" w:rsidRDefault="00A943B2" w:rsidP="00D1044D">
      <w:pPr>
        <w:pStyle w:val="VersoPageHeading"/>
      </w:pPr>
      <w:r>
        <w:t xml:space="preserve">Copyright </w:t>
      </w:r>
    </w:p>
    <w:p w14:paraId="3222F554" w14:textId="4263D2D0" w:rsidR="00A943B2" w:rsidRDefault="004D7860" w:rsidP="00DC2413">
      <w:pPr>
        <w:pStyle w:val="BodyText"/>
      </w:pPr>
      <w:r w:rsidRPr="004D7860">
        <w:t>© Commonwealth Scientific and Industrial Research Organisation 20XX</w:t>
      </w:r>
      <w:r>
        <w:t xml:space="preserve">. </w:t>
      </w:r>
      <w:r w:rsidR="00A943B2">
        <w:t xml:space="preserve">To the extent permitted by law, all rights are </w:t>
      </w:r>
      <w:r w:rsidR="00A6565B">
        <w:t>reserved,</w:t>
      </w:r>
      <w:r w:rsidR="00A943B2">
        <w:t xml:space="preserve"> and no part of this publication covered by copyright may be reproduced or copied in any form or by any means except with the written permission of CSIRO.</w:t>
      </w:r>
    </w:p>
    <w:p w14:paraId="022A5FE7" w14:textId="77777777" w:rsidR="00A943B2" w:rsidRDefault="00A943B2" w:rsidP="00D1044D">
      <w:pPr>
        <w:pStyle w:val="VersoPageHeading"/>
      </w:pPr>
      <w:r>
        <w:t>Important disclaimer</w:t>
      </w:r>
    </w:p>
    <w:p w14:paraId="2EADBFDD" w14:textId="77777777" w:rsidR="00A943B2" w:rsidRDefault="00A943B2" w:rsidP="00DC2413">
      <w:pPr>
        <w:pStyle w:val="BodyText"/>
      </w:pPr>
      <w:r>
        <w:t>CSIRO advises that the information contained in this publication comprises general statements based on scientific research. The reader is advised and needs to be aware that such information may be incomplete or unable to be used in any specific situation. No reliance or actions must therefore be made on that information without seeking prior expert professional, scientific and technical advice. To the extent permitted by law, CSIRO (including its employees and consultants) excludes all liability to any person for any consequences, including but not limited to all losses, damages, costs, expenses and any other compensation, arising directly or indirectly from using this publication (in part or in whole) and any information or material contained in it.</w:t>
      </w:r>
    </w:p>
    <w:p w14:paraId="5AA65BCD" w14:textId="4EF09E85" w:rsidR="00590FC9" w:rsidRDefault="004D1FAA" w:rsidP="00590FC9">
      <w:pPr>
        <w:pStyle w:val="BodyText"/>
        <w:sectPr w:rsidR="00590FC9" w:rsidSect="007B5468">
          <w:pgSz w:w="11906" w:h="16838" w:code="9"/>
          <w:pgMar w:top="1134" w:right="1134" w:bottom="1134" w:left="1134" w:header="510" w:footer="624" w:gutter="0"/>
          <w:pgNumType w:fmt="lowerRoman" w:start="1"/>
          <w:cols w:space="284"/>
          <w:docGrid w:linePitch="360"/>
        </w:sectPr>
      </w:pPr>
      <w:bookmarkStart w:id="0" w:name="_Hlk85218697"/>
      <w:r>
        <w:t>CSIRO i</w:t>
      </w:r>
      <w:r w:rsidRPr="002F6753">
        <w:t xml:space="preserve">s committed to providing web accessible content wherever possible. If you are having difficulties with accessing this </w:t>
      </w:r>
      <w:r w:rsidR="00A6565B" w:rsidRPr="002F6753">
        <w:t>document,</w:t>
      </w:r>
      <w:r w:rsidRPr="002F6753">
        <w:t xml:space="preserve"> please contact</w:t>
      </w:r>
      <w:r>
        <w:t xml:space="preserve"> </w:t>
      </w:r>
      <w:hyperlink r:id="rId19" w:tooltip="Contact CSIRO" w:history="1">
        <w:r>
          <w:rPr>
            <w:rStyle w:val="Hyperlink"/>
          </w:rPr>
          <w:t>csiro.au</w:t>
        </w:r>
      </w:hyperlink>
      <w:r>
        <w:rPr>
          <w:rStyle w:val="Hyperlink"/>
        </w:rPr>
        <w:t>/contact</w:t>
      </w:r>
      <w:bookmarkEnd w:id="0"/>
      <w:r w:rsidR="002F6753">
        <w:t>.</w:t>
      </w:r>
    </w:p>
    <w:p w14:paraId="34FA5465" w14:textId="77777777" w:rsidR="00A943B2" w:rsidRDefault="00A943B2" w:rsidP="00D1044D">
      <w:pPr>
        <w:pStyle w:val="Heading1noTOC"/>
      </w:pPr>
      <w:r w:rsidRPr="00890BD7">
        <w:lastRenderedPageBreak/>
        <w:t>Contents</w:t>
      </w:r>
    </w:p>
    <w:p w14:paraId="49B43F60" w14:textId="13E31821" w:rsidR="0048778A" w:rsidRDefault="009959BB">
      <w:pPr>
        <w:pStyle w:val="TOC2"/>
        <w:rPr>
          <w:rFonts w:asciiTheme="minorHAnsi" w:eastAsiaTheme="minorEastAsia" w:hAnsiTheme="minorHAnsi" w:cstheme="minorBidi"/>
          <w:color w:val="auto"/>
          <w:kern w:val="2"/>
          <w:sz w:val="22"/>
          <w:lang w:val="en-IE" w:eastAsia="en-IE"/>
          <w14:ligatures w14:val="standardContextual"/>
        </w:rPr>
      </w:pPr>
      <w:r>
        <w:fldChar w:fldCharType="begin"/>
      </w:r>
      <w:r w:rsidR="00462182" w:rsidRPr="003972BC">
        <w:instrText xml:space="preserve"> TOC \h \z \t "Heading 1,2,Heading 2,3,PartTitle,1,Heading 1 Numbered,2,Heading 1 not numbered,2,Heading 2 not numbered,3,Appendix Heading 1,2" </w:instrText>
      </w:r>
      <w:r>
        <w:fldChar w:fldCharType="separate"/>
      </w:r>
      <w:hyperlink w:anchor="_Toc168917272" w:history="1">
        <w:r w:rsidR="0048778A" w:rsidRPr="009B7910">
          <w:rPr>
            <w:rStyle w:val="Hyperlink"/>
          </w:rPr>
          <w:t>Acknowledgments</w:t>
        </w:r>
        <w:r w:rsidR="0048778A">
          <w:rPr>
            <w:webHidden/>
          </w:rPr>
          <w:tab/>
        </w:r>
        <w:r w:rsidR="0048778A">
          <w:rPr>
            <w:webHidden/>
          </w:rPr>
          <w:fldChar w:fldCharType="begin"/>
        </w:r>
        <w:r w:rsidR="0048778A">
          <w:rPr>
            <w:webHidden/>
          </w:rPr>
          <w:instrText xml:space="preserve"> PAGEREF _Toc168917272 \h </w:instrText>
        </w:r>
        <w:r w:rsidR="0048778A">
          <w:rPr>
            <w:webHidden/>
          </w:rPr>
        </w:r>
        <w:r w:rsidR="0048778A">
          <w:rPr>
            <w:webHidden/>
          </w:rPr>
          <w:fldChar w:fldCharType="separate"/>
        </w:r>
        <w:r w:rsidR="00D63DE2">
          <w:rPr>
            <w:webHidden/>
          </w:rPr>
          <w:t>iv</w:t>
        </w:r>
        <w:r w:rsidR="0048778A">
          <w:rPr>
            <w:webHidden/>
          </w:rPr>
          <w:fldChar w:fldCharType="end"/>
        </w:r>
      </w:hyperlink>
    </w:p>
    <w:p w14:paraId="22F01A65" w14:textId="16559A30" w:rsidR="0048778A" w:rsidRDefault="00000000">
      <w:pPr>
        <w:pStyle w:val="TOC2"/>
        <w:rPr>
          <w:rFonts w:asciiTheme="minorHAnsi" w:eastAsiaTheme="minorEastAsia" w:hAnsiTheme="minorHAnsi" w:cstheme="minorBidi"/>
          <w:color w:val="auto"/>
          <w:kern w:val="2"/>
          <w:sz w:val="22"/>
          <w:lang w:val="en-IE" w:eastAsia="en-IE"/>
          <w14:ligatures w14:val="standardContextual"/>
        </w:rPr>
      </w:pPr>
      <w:hyperlink w:anchor="_Toc168917273" w:history="1">
        <w:r w:rsidR="0048778A" w:rsidRPr="009B7910">
          <w:rPr>
            <w:rStyle w:val="Hyperlink"/>
          </w:rPr>
          <w:t>1</w:t>
        </w:r>
        <w:r w:rsidR="0048778A">
          <w:rPr>
            <w:rFonts w:asciiTheme="minorHAnsi" w:eastAsiaTheme="minorEastAsia" w:hAnsiTheme="minorHAnsi" w:cstheme="minorBidi"/>
            <w:color w:val="auto"/>
            <w:kern w:val="2"/>
            <w:sz w:val="22"/>
            <w:lang w:val="en-IE" w:eastAsia="en-IE"/>
            <w14:ligatures w14:val="standardContextual"/>
          </w:rPr>
          <w:tab/>
        </w:r>
        <w:r w:rsidR="0048778A" w:rsidRPr="009B7910">
          <w:rPr>
            <w:rStyle w:val="Hyperlink"/>
          </w:rPr>
          <w:t>Introduction</w:t>
        </w:r>
        <w:r w:rsidR="0048778A">
          <w:rPr>
            <w:webHidden/>
          </w:rPr>
          <w:tab/>
        </w:r>
        <w:r w:rsidR="0048778A">
          <w:rPr>
            <w:webHidden/>
          </w:rPr>
          <w:fldChar w:fldCharType="begin"/>
        </w:r>
        <w:r w:rsidR="0048778A">
          <w:rPr>
            <w:webHidden/>
          </w:rPr>
          <w:instrText xml:space="preserve"> PAGEREF _Toc168917273 \h </w:instrText>
        </w:r>
        <w:r w:rsidR="0048778A">
          <w:rPr>
            <w:webHidden/>
          </w:rPr>
        </w:r>
        <w:r w:rsidR="0048778A">
          <w:rPr>
            <w:webHidden/>
          </w:rPr>
          <w:fldChar w:fldCharType="separate"/>
        </w:r>
        <w:r w:rsidR="00D63DE2">
          <w:rPr>
            <w:webHidden/>
          </w:rPr>
          <w:t>1</w:t>
        </w:r>
        <w:r w:rsidR="0048778A">
          <w:rPr>
            <w:webHidden/>
          </w:rPr>
          <w:fldChar w:fldCharType="end"/>
        </w:r>
      </w:hyperlink>
    </w:p>
    <w:p w14:paraId="70316A55" w14:textId="08EFCC40" w:rsidR="0048778A" w:rsidRDefault="00000000">
      <w:pPr>
        <w:pStyle w:val="TOC2"/>
        <w:rPr>
          <w:rFonts w:asciiTheme="minorHAnsi" w:eastAsiaTheme="minorEastAsia" w:hAnsiTheme="minorHAnsi" w:cstheme="minorBidi"/>
          <w:color w:val="auto"/>
          <w:kern w:val="2"/>
          <w:sz w:val="22"/>
          <w:lang w:val="en-IE" w:eastAsia="en-IE"/>
          <w14:ligatures w14:val="standardContextual"/>
        </w:rPr>
      </w:pPr>
      <w:hyperlink w:anchor="_Toc168917274" w:history="1">
        <w:r w:rsidR="0048778A" w:rsidRPr="009B7910">
          <w:rPr>
            <w:rStyle w:val="Hyperlink"/>
            <w:rFonts w:eastAsia="Times New Roman"/>
          </w:rPr>
          <w:t>2</w:t>
        </w:r>
        <w:r w:rsidR="0048778A">
          <w:rPr>
            <w:rFonts w:asciiTheme="minorHAnsi" w:eastAsiaTheme="minorEastAsia" w:hAnsiTheme="minorHAnsi" w:cstheme="minorBidi"/>
            <w:color w:val="auto"/>
            <w:kern w:val="2"/>
            <w:sz w:val="22"/>
            <w:lang w:val="en-IE" w:eastAsia="en-IE"/>
            <w14:ligatures w14:val="standardContextual"/>
          </w:rPr>
          <w:tab/>
        </w:r>
        <w:r w:rsidR="0048778A" w:rsidRPr="009B7910">
          <w:rPr>
            <w:rStyle w:val="Hyperlink"/>
            <w:rFonts w:eastAsia="Times New Roman"/>
          </w:rPr>
          <w:t>Overview of the Project</w:t>
        </w:r>
        <w:r w:rsidR="0048778A">
          <w:rPr>
            <w:webHidden/>
          </w:rPr>
          <w:tab/>
        </w:r>
        <w:r w:rsidR="0048778A">
          <w:rPr>
            <w:webHidden/>
          </w:rPr>
          <w:fldChar w:fldCharType="begin"/>
        </w:r>
        <w:r w:rsidR="0048778A">
          <w:rPr>
            <w:webHidden/>
          </w:rPr>
          <w:instrText xml:space="preserve"> PAGEREF _Toc168917274 \h </w:instrText>
        </w:r>
        <w:r w:rsidR="0048778A">
          <w:rPr>
            <w:webHidden/>
          </w:rPr>
        </w:r>
        <w:r w:rsidR="0048778A">
          <w:rPr>
            <w:webHidden/>
          </w:rPr>
          <w:fldChar w:fldCharType="separate"/>
        </w:r>
        <w:r w:rsidR="00D63DE2">
          <w:rPr>
            <w:webHidden/>
          </w:rPr>
          <w:t>4</w:t>
        </w:r>
        <w:r w:rsidR="0048778A">
          <w:rPr>
            <w:webHidden/>
          </w:rPr>
          <w:fldChar w:fldCharType="end"/>
        </w:r>
      </w:hyperlink>
    </w:p>
    <w:p w14:paraId="32C93052" w14:textId="0337BE36" w:rsidR="0048778A" w:rsidRDefault="00000000">
      <w:pPr>
        <w:pStyle w:val="TOC3"/>
        <w:rPr>
          <w:rFonts w:asciiTheme="minorHAnsi" w:eastAsiaTheme="minorEastAsia" w:hAnsiTheme="minorHAnsi" w:cstheme="minorBidi"/>
          <w:noProof/>
          <w:color w:val="auto"/>
          <w:kern w:val="2"/>
          <w:sz w:val="22"/>
          <w:lang w:val="en-IE" w:eastAsia="en-IE"/>
          <w14:ligatures w14:val="standardContextual"/>
        </w:rPr>
      </w:pPr>
      <w:hyperlink w:anchor="_Toc168917275" w:history="1">
        <w:r w:rsidR="0048778A" w:rsidRPr="009B7910">
          <w:rPr>
            <w:rStyle w:val="Hyperlink"/>
            <w:noProof/>
          </w:rPr>
          <w:t>2.1</w:t>
        </w:r>
        <w:r w:rsidR="0048778A">
          <w:rPr>
            <w:rFonts w:asciiTheme="minorHAnsi" w:eastAsiaTheme="minorEastAsia" w:hAnsiTheme="minorHAnsi" w:cstheme="minorBidi"/>
            <w:noProof/>
            <w:color w:val="auto"/>
            <w:kern w:val="2"/>
            <w:sz w:val="22"/>
            <w:lang w:val="en-IE" w:eastAsia="en-IE"/>
            <w14:ligatures w14:val="standardContextual"/>
          </w:rPr>
          <w:tab/>
        </w:r>
        <w:r w:rsidR="0048778A" w:rsidRPr="009B7910">
          <w:rPr>
            <w:rStyle w:val="Hyperlink"/>
            <w:noProof/>
          </w:rPr>
          <w:t>Task 1. Operational Data Machine Learning Applications</w:t>
        </w:r>
        <w:r w:rsidR="0048778A">
          <w:rPr>
            <w:noProof/>
            <w:webHidden/>
          </w:rPr>
          <w:tab/>
        </w:r>
        <w:r w:rsidR="0048778A">
          <w:rPr>
            <w:noProof/>
            <w:webHidden/>
          </w:rPr>
          <w:fldChar w:fldCharType="begin"/>
        </w:r>
        <w:r w:rsidR="0048778A">
          <w:rPr>
            <w:noProof/>
            <w:webHidden/>
          </w:rPr>
          <w:instrText xml:space="preserve"> PAGEREF _Toc168917275 \h </w:instrText>
        </w:r>
        <w:r w:rsidR="0048778A">
          <w:rPr>
            <w:noProof/>
            <w:webHidden/>
          </w:rPr>
        </w:r>
        <w:r w:rsidR="0048778A">
          <w:rPr>
            <w:noProof/>
            <w:webHidden/>
          </w:rPr>
          <w:fldChar w:fldCharType="separate"/>
        </w:r>
        <w:r w:rsidR="00D63DE2">
          <w:rPr>
            <w:noProof/>
            <w:webHidden/>
          </w:rPr>
          <w:t>4</w:t>
        </w:r>
        <w:r w:rsidR="0048778A">
          <w:rPr>
            <w:noProof/>
            <w:webHidden/>
          </w:rPr>
          <w:fldChar w:fldCharType="end"/>
        </w:r>
      </w:hyperlink>
    </w:p>
    <w:p w14:paraId="6B4F93ED" w14:textId="788DCE98" w:rsidR="0048778A" w:rsidRDefault="00000000">
      <w:pPr>
        <w:pStyle w:val="TOC3"/>
        <w:rPr>
          <w:rFonts w:asciiTheme="minorHAnsi" w:eastAsiaTheme="minorEastAsia" w:hAnsiTheme="minorHAnsi" w:cstheme="minorBidi"/>
          <w:noProof/>
          <w:color w:val="auto"/>
          <w:kern w:val="2"/>
          <w:sz w:val="22"/>
          <w:lang w:val="en-IE" w:eastAsia="en-IE"/>
          <w14:ligatures w14:val="standardContextual"/>
        </w:rPr>
      </w:pPr>
      <w:hyperlink w:anchor="_Toc168917276" w:history="1">
        <w:r w:rsidR="0048778A" w:rsidRPr="009B7910">
          <w:rPr>
            <w:rStyle w:val="Hyperlink"/>
            <w:noProof/>
          </w:rPr>
          <w:t>2.2</w:t>
        </w:r>
        <w:r w:rsidR="0048778A">
          <w:rPr>
            <w:rFonts w:asciiTheme="minorHAnsi" w:eastAsiaTheme="minorEastAsia" w:hAnsiTheme="minorHAnsi" w:cstheme="minorBidi"/>
            <w:noProof/>
            <w:color w:val="auto"/>
            <w:kern w:val="2"/>
            <w:sz w:val="22"/>
            <w:lang w:val="en-IE" w:eastAsia="en-IE"/>
            <w14:ligatures w14:val="standardContextual"/>
          </w:rPr>
          <w:tab/>
        </w:r>
        <w:r w:rsidR="0048778A" w:rsidRPr="009B7910">
          <w:rPr>
            <w:rStyle w:val="Hyperlink"/>
            <w:noProof/>
          </w:rPr>
          <w:t>Task 2 - Exploration of natural language and text-based machine learning and knowledge-based systems in system operations</w:t>
        </w:r>
        <w:r w:rsidR="0048778A">
          <w:rPr>
            <w:noProof/>
            <w:webHidden/>
          </w:rPr>
          <w:tab/>
        </w:r>
        <w:r w:rsidR="0048778A">
          <w:rPr>
            <w:noProof/>
            <w:webHidden/>
          </w:rPr>
          <w:fldChar w:fldCharType="begin"/>
        </w:r>
        <w:r w:rsidR="0048778A">
          <w:rPr>
            <w:noProof/>
            <w:webHidden/>
          </w:rPr>
          <w:instrText xml:space="preserve"> PAGEREF _Toc168917276 \h </w:instrText>
        </w:r>
        <w:r w:rsidR="0048778A">
          <w:rPr>
            <w:noProof/>
            <w:webHidden/>
          </w:rPr>
        </w:r>
        <w:r w:rsidR="0048778A">
          <w:rPr>
            <w:noProof/>
            <w:webHidden/>
          </w:rPr>
          <w:fldChar w:fldCharType="separate"/>
        </w:r>
        <w:r w:rsidR="00D63DE2">
          <w:rPr>
            <w:noProof/>
            <w:webHidden/>
          </w:rPr>
          <w:t>7</w:t>
        </w:r>
        <w:r w:rsidR="0048778A">
          <w:rPr>
            <w:noProof/>
            <w:webHidden/>
          </w:rPr>
          <w:fldChar w:fldCharType="end"/>
        </w:r>
      </w:hyperlink>
    </w:p>
    <w:p w14:paraId="66EAD8A4" w14:textId="52B37B4B" w:rsidR="0048778A" w:rsidRDefault="00000000">
      <w:pPr>
        <w:pStyle w:val="TOC3"/>
        <w:rPr>
          <w:rFonts w:asciiTheme="minorHAnsi" w:eastAsiaTheme="minorEastAsia" w:hAnsiTheme="minorHAnsi" w:cstheme="minorBidi"/>
          <w:noProof/>
          <w:color w:val="auto"/>
          <w:kern w:val="2"/>
          <w:sz w:val="22"/>
          <w:lang w:val="en-IE" w:eastAsia="en-IE"/>
          <w14:ligatures w14:val="standardContextual"/>
        </w:rPr>
      </w:pPr>
      <w:hyperlink w:anchor="_Toc168917277" w:history="1">
        <w:r w:rsidR="0048778A" w:rsidRPr="009B7910">
          <w:rPr>
            <w:rStyle w:val="Hyperlink"/>
            <w:noProof/>
          </w:rPr>
          <w:t>2.3</w:t>
        </w:r>
        <w:r w:rsidR="0048778A">
          <w:rPr>
            <w:rFonts w:asciiTheme="minorHAnsi" w:eastAsiaTheme="minorEastAsia" w:hAnsiTheme="minorHAnsi" w:cstheme="minorBidi"/>
            <w:noProof/>
            <w:color w:val="auto"/>
            <w:kern w:val="2"/>
            <w:sz w:val="22"/>
            <w:lang w:val="en-IE" w:eastAsia="en-IE"/>
            <w14:ligatures w14:val="standardContextual"/>
          </w:rPr>
          <w:tab/>
        </w:r>
        <w:r w:rsidR="0048778A" w:rsidRPr="009B7910">
          <w:rPr>
            <w:rStyle w:val="Hyperlink"/>
            <w:noProof/>
          </w:rPr>
          <w:t>Task 3 - Network and Generator Model Validation Processes</w:t>
        </w:r>
        <w:r w:rsidR="0048778A">
          <w:rPr>
            <w:noProof/>
            <w:webHidden/>
          </w:rPr>
          <w:tab/>
        </w:r>
        <w:r w:rsidR="0048778A">
          <w:rPr>
            <w:noProof/>
            <w:webHidden/>
          </w:rPr>
          <w:fldChar w:fldCharType="begin"/>
        </w:r>
        <w:r w:rsidR="0048778A">
          <w:rPr>
            <w:noProof/>
            <w:webHidden/>
          </w:rPr>
          <w:instrText xml:space="preserve"> PAGEREF _Toc168917277 \h </w:instrText>
        </w:r>
        <w:r w:rsidR="0048778A">
          <w:rPr>
            <w:noProof/>
            <w:webHidden/>
          </w:rPr>
        </w:r>
        <w:r w:rsidR="0048778A">
          <w:rPr>
            <w:noProof/>
            <w:webHidden/>
          </w:rPr>
          <w:fldChar w:fldCharType="separate"/>
        </w:r>
        <w:r w:rsidR="00D63DE2">
          <w:rPr>
            <w:noProof/>
            <w:webHidden/>
          </w:rPr>
          <w:t>11</w:t>
        </w:r>
        <w:r w:rsidR="0048778A">
          <w:rPr>
            <w:noProof/>
            <w:webHidden/>
          </w:rPr>
          <w:fldChar w:fldCharType="end"/>
        </w:r>
      </w:hyperlink>
    </w:p>
    <w:p w14:paraId="5A85FAFF" w14:textId="3A5CDE07" w:rsidR="0048778A" w:rsidRDefault="00000000">
      <w:pPr>
        <w:pStyle w:val="TOC2"/>
        <w:rPr>
          <w:rFonts w:asciiTheme="minorHAnsi" w:eastAsiaTheme="minorEastAsia" w:hAnsiTheme="minorHAnsi" w:cstheme="minorBidi"/>
          <w:color w:val="auto"/>
          <w:kern w:val="2"/>
          <w:sz w:val="22"/>
          <w:lang w:val="en-IE" w:eastAsia="en-IE"/>
          <w14:ligatures w14:val="standardContextual"/>
        </w:rPr>
      </w:pPr>
      <w:hyperlink w:anchor="_Toc168917278" w:history="1">
        <w:r w:rsidR="0048778A" w:rsidRPr="009B7910">
          <w:rPr>
            <w:rStyle w:val="Hyperlink"/>
            <w:rFonts w:eastAsia="Times New Roman"/>
          </w:rPr>
          <w:t>3</w:t>
        </w:r>
        <w:r w:rsidR="0048778A">
          <w:rPr>
            <w:rFonts w:asciiTheme="minorHAnsi" w:eastAsiaTheme="minorEastAsia" w:hAnsiTheme="minorHAnsi" w:cstheme="minorBidi"/>
            <w:color w:val="auto"/>
            <w:kern w:val="2"/>
            <w:sz w:val="22"/>
            <w:lang w:val="en-IE" w:eastAsia="en-IE"/>
            <w14:ligatures w14:val="standardContextual"/>
          </w:rPr>
          <w:tab/>
        </w:r>
        <w:r w:rsidR="0048778A" w:rsidRPr="009B7910">
          <w:rPr>
            <w:rStyle w:val="Hyperlink"/>
            <w:rFonts w:eastAsia="Times New Roman"/>
          </w:rPr>
          <w:t>Research Results</w:t>
        </w:r>
        <w:r w:rsidR="0048778A">
          <w:rPr>
            <w:webHidden/>
          </w:rPr>
          <w:tab/>
        </w:r>
        <w:r w:rsidR="0048778A">
          <w:rPr>
            <w:webHidden/>
          </w:rPr>
          <w:fldChar w:fldCharType="begin"/>
        </w:r>
        <w:r w:rsidR="0048778A">
          <w:rPr>
            <w:webHidden/>
          </w:rPr>
          <w:instrText xml:space="preserve"> PAGEREF _Toc168917278 \h </w:instrText>
        </w:r>
        <w:r w:rsidR="0048778A">
          <w:rPr>
            <w:webHidden/>
          </w:rPr>
        </w:r>
        <w:r w:rsidR="0048778A">
          <w:rPr>
            <w:webHidden/>
          </w:rPr>
          <w:fldChar w:fldCharType="separate"/>
        </w:r>
        <w:r w:rsidR="00D63DE2">
          <w:rPr>
            <w:webHidden/>
          </w:rPr>
          <w:t>16</w:t>
        </w:r>
        <w:r w:rsidR="0048778A">
          <w:rPr>
            <w:webHidden/>
          </w:rPr>
          <w:fldChar w:fldCharType="end"/>
        </w:r>
      </w:hyperlink>
    </w:p>
    <w:p w14:paraId="60FAE64C" w14:textId="0580CD3E" w:rsidR="0048778A" w:rsidRDefault="00000000">
      <w:pPr>
        <w:pStyle w:val="TOC3"/>
        <w:rPr>
          <w:rFonts w:asciiTheme="minorHAnsi" w:eastAsiaTheme="minorEastAsia" w:hAnsiTheme="minorHAnsi" w:cstheme="minorBidi"/>
          <w:noProof/>
          <w:color w:val="auto"/>
          <w:kern w:val="2"/>
          <w:sz w:val="22"/>
          <w:lang w:val="en-IE" w:eastAsia="en-IE"/>
          <w14:ligatures w14:val="standardContextual"/>
        </w:rPr>
      </w:pPr>
      <w:hyperlink w:anchor="_Toc168917279" w:history="1">
        <w:r w:rsidR="0048778A" w:rsidRPr="009B7910">
          <w:rPr>
            <w:rStyle w:val="Hyperlink"/>
            <w:noProof/>
          </w:rPr>
          <w:t>3.1</w:t>
        </w:r>
        <w:r w:rsidR="0048778A">
          <w:rPr>
            <w:rFonts w:asciiTheme="minorHAnsi" w:eastAsiaTheme="minorEastAsia" w:hAnsiTheme="minorHAnsi" w:cstheme="minorBidi"/>
            <w:noProof/>
            <w:color w:val="auto"/>
            <w:kern w:val="2"/>
            <w:sz w:val="22"/>
            <w:lang w:val="en-IE" w:eastAsia="en-IE"/>
            <w14:ligatures w14:val="standardContextual"/>
          </w:rPr>
          <w:tab/>
        </w:r>
        <w:r w:rsidR="0048778A" w:rsidRPr="009B7910">
          <w:rPr>
            <w:rStyle w:val="Hyperlink"/>
            <w:noProof/>
          </w:rPr>
          <w:t>Task 1 – Operational Data Machine Learning Applications</w:t>
        </w:r>
        <w:r w:rsidR="0048778A">
          <w:rPr>
            <w:noProof/>
            <w:webHidden/>
          </w:rPr>
          <w:tab/>
        </w:r>
        <w:r w:rsidR="0048778A">
          <w:rPr>
            <w:noProof/>
            <w:webHidden/>
          </w:rPr>
          <w:fldChar w:fldCharType="begin"/>
        </w:r>
        <w:r w:rsidR="0048778A">
          <w:rPr>
            <w:noProof/>
            <w:webHidden/>
          </w:rPr>
          <w:instrText xml:space="preserve"> PAGEREF _Toc168917279 \h </w:instrText>
        </w:r>
        <w:r w:rsidR="0048778A">
          <w:rPr>
            <w:noProof/>
            <w:webHidden/>
          </w:rPr>
        </w:r>
        <w:r w:rsidR="0048778A">
          <w:rPr>
            <w:noProof/>
            <w:webHidden/>
          </w:rPr>
          <w:fldChar w:fldCharType="separate"/>
        </w:r>
        <w:r w:rsidR="00D63DE2">
          <w:rPr>
            <w:noProof/>
            <w:webHidden/>
          </w:rPr>
          <w:t>16</w:t>
        </w:r>
        <w:r w:rsidR="0048778A">
          <w:rPr>
            <w:noProof/>
            <w:webHidden/>
          </w:rPr>
          <w:fldChar w:fldCharType="end"/>
        </w:r>
      </w:hyperlink>
    </w:p>
    <w:p w14:paraId="1461CD66" w14:textId="104F62A9" w:rsidR="0048778A" w:rsidRDefault="00000000">
      <w:pPr>
        <w:pStyle w:val="TOC3"/>
        <w:rPr>
          <w:rFonts w:asciiTheme="minorHAnsi" w:eastAsiaTheme="minorEastAsia" w:hAnsiTheme="minorHAnsi" w:cstheme="minorBidi"/>
          <w:noProof/>
          <w:color w:val="auto"/>
          <w:kern w:val="2"/>
          <w:sz w:val="22"/>
          <w:lang w:val="en-IE" w:eastAsia="en-IE"/>
          <w14:ligatures w14:val="standardContextual"/>
        </w:rPr>
      </w:pPr>
      <w:hyperlink w:anchor="_Toc168917280" w:history="1">
        <w:r w:rsidR="0048778A" w:rsidRPr="009B7910">
          <w:rPr>
            <w:rStyle w:val="Hyperlink"/>
            <w:noProof/>
          </w:rPr>
          <w:t>3.2</w:t>
        </w:r>
        <w:r w:rsidR="0048778A">
          <w:rPr>
            <w:rFonts w:asciiTheme="minorHAnsi" w:eastAsiaTheme="minorEastAsia" w:hAnsiTheme="minorHAnsi" w:cstheme="minorBidi"/>
            <w:noProof/>
            <w:color w:val="auto"/>
            <w:kern w:val="2"/>
            <w:sz w:val="22"/>
            <w:lang w:val="en-IE" w:eastAsia="en-IE"/>
            <w14:ligatures w14:val="standardContextual"/>
          </w:rPr>
          <w:tab/>
        </w:r>
        <w:r w:rsidR="0048778A" w:rsidRPr="009B7910">
          <w:rPr>
            <w:rStyle w:val="Hyperlink"/>
            <w:noProof/>
          </w:rPr>
          <w:t>Task 2 – Large Language Model Application</w:t>
        </w:r>
        <w:r w:rsidR="0048778A">
          <w:rPr>
            <w:noProof/>
            <w:webHidden/>
          </w:rPr>
          <w:tab/>
        </w:r>
        <w:r w:rsidR="0048778A">
          <w:rPr>
            <w:noProof/>
            <w:webHidden/>
          </w:rPr>
          <w:fldChar w:fldCharType="begin"/>
        </w:r>
        <w:r w:rsidR="0048778A">
          <w:rPr>
            <w:noProof/>
            <w:webHidden/>
          </w:rPr>
          <w:instrText xml:space="preserve"> PAGEREF _Toc168917280 \h </w:instrText>
        </w:r>
        <w:r w:rsidR="0048778A">
          <w:rPr>
            <w:noProof/>
            <w:webHidden/>
          </w:rPr>
        </w:r>
        <w:r w:rsidR="0048778A">
          <w:rPr>
            <w:noProof/>
            <w:webHidden/>
          </w:rPr>
          <w:fldChar w:fldCharType="separate"/>
        </w:r>
        <w:r w:rsidR="00D63DE2">
          <w:rPr>
            <w:noProof/>
            <w:webHidden/>
          </w:rPr>
          <w:t>29</w:t>
        </w:r>
        <w:r w:rsidR="0048778A">
          <w:rPr>
            <w:noProof/>
            <w:webHidden/>
          </w:rPr>
          <w:fldChar w:fldCharType="end"/>
        </w:r>
      </w:hyperlink>
    </w:p>
    <w:p w14:paraId="07118917" w14:textId="26004C22" w:rsidR="0048778A" w:rsidRDefault="00000000">
      <w:pPr>
        <w:pStyle w:val="TOC3"/>
        <w:rPr>
          <w:rFonts w:asciiTheme="minorHAnsi" w:eastAsiaTheme="minorEastAsia" w:hAnsiTheme="minorHAnsi" w:cstheme="minorBidi"/>
          <w:noProof/>
          <w:color w:val="auto"/>
          <w:kern w:val="2"/>
          <w:sz w:val="22"/>
          <w:lang w:val="en-IE" w:eastAsia="en-IE"/>
          <w14:ligatures w14:val="standardContextual"/>
        </w:rPr>
      </w:pPr>
      <w:hyperlink w:anchor="_Toc168917281" w:history="1">
        <w:r w:rsidR="0048778A" w:rsidRPr="009B7910">
          <w:rPr>
            <w:rStyle w:val="Hyperlink"/>
            <w:noProof/>
          </w:rPr>
          <w:t>3.3</w:t>
        </w:r>
        <w:r w:rsidR="0048778A">
          <w:rPr>
            <w:rFonts w:asciiTheme="minorHAnsi" w:eastAsiaTheme="minorEastAsia" w:hAnsiTheme="minorHAnsi" w:cstheme="minorBidi"/>
            <w:noProof/>
            <w:color w:val="auto"/>
            <w:kern w:val="2"/>
            <w:sz w:val="22"/>
            <w:lang w:val="en-IE" w:eastAsia="en-IE"/>
            <w14:ligatures w14:val="standardContextual"/>
          </w:rPr>
          <w:tab/>
        </w:r>
        <w:r w:rsidR="0048778A" w:rsidRPr="009B7910">
          <w:rPr>
            <w:rStyle w:val="Hyperlink"/>
            <w:noProof/>
          </w:rPr>
          <w:t>Task 3 – Operational Model Validation</w:t>
        </w:r>
        <w:r w:rsidR="0048778A">
          <w:rPr>
            <w:noProof/>
            <w:webHidden/>
          </w:rPr>
          <w:tab/>
        </w:r>
        <w:r w:rsidR="0048778A">
          <w:rPr>
            <w:noProof/>
            <w:webHidden/>
          </w:rPr>
          <w:fldChar w:fldCharType="begin"/>
        </w:r>
        <w:r w:rsidR="0048778A">
          <w:rPr>
            <w:noProof/>
            <w:webHidden/>
          </w:rPr>
          <w:instrText xml:space="preserve"> PAGEREF _Toc168917281 \h </w:instrText>
        </w:r>
        <w:r w:rsidR="0048778A">
          <w:rPr>
            <w:noProof/>
            <w:webHidden/>
          </w:rPr>
        </w:r>
        <w:r w:rsidR="0048778A">
          <w:rPr>
            <w:noProof/>
            <w:webHidden/>
          </w:rPr>
          <w:fldChar w:fldCharType="separate"/>
        </w:r>
        <w:r w:rsidR="00D63DE2">
          <w:rPr>
            <w:noProof/>
            <w:webHidden/>
          </w:rPr>
          <w:t>36</w:t>
        </w:r>
        <w:r w:rsidR="0048778A">
          <w:rPr>
            <w:noProof/>
            <w:webHidden/>
          </w:rPr>
          <w:fldChar w:fldCharType="end"/>
        </w:r>
      </w:hyperlink>
    </w:p>
    <w:p w14:paraId="46C4F253" w14:textId="587BB1E9" w:rsidR="0048778A" w:rsidRDefault="00000000">
      <w:pPr>
        <w:pStyle w:val="TOC2"/>
        <w:rPr>
          <w:rFonts w:asciiTheme="minorHAnsi" w:eastAsiaTheme="minorEastAsia" w:hAnsiTheme="minorHAnsi" w:cstheme="minorBidi"/>
          <w:color w:val="auto"/>
          <w:kern w:val="2"/>
          <w:sz w:val="22"/>
          <w:lang w:val="en-IE" w:eastAsia="en-IE"/>
          <w14:ligatures w14:val="standardContextual"/>
        </w:rPr>
      </w:pPr>
      <w:hyperlink w:anchor="_Toc168917282" w:history="1">
        <w:r w:rsidR="0048778A" w:rsidRPr="009B7910">
          <w:rPr>
            <w:rStyle w:val="Hyperlink"/>
            <w:rFonts w:eastAsia="Times New Roman"/>
          </w:rPr>
          <w:t>4</w:t>
        </w:r>
        <w:r w:rsidR="0048778A">
          <w:rPr>
            <w:rFonts w:asciiTheme="minorHAnsi" w:eastAsiaTheme="minorEastAsia" w:hAnsiTheme="minorHAnsi" w:cstheme="minorBidi"/>
            <w:color w:val="auto"/>
            <w:kern w:val="2"/>
            <w:sz w:val="22"/>
            <w:lang w:val="en-IE" w:eastAsia="en-IE"/>
            <w14:ligatures w14:val="standardContextual"/>
          </w:rPr>
          <w:tab/>
        </w:r>
        <w:r w:rsidR="0048778A" w:rsidRPr="009B7910">
          <w:rPr>
            <w:rStyle w:val="Hyperlink"/>
            <w:rFonts w:eastAsia="Times New Roman"/>
          </w:rPr>
          <w:t>Research Relevance to Australia</w:t>
        </w:r>
        <w:r w:rsidR="0048778A">
          <w:rPr>
            <w:webHidden/>
          </w:rPr>
          <w:tab/>
        </w:r>
        <w:r w:rsidR="0048778A">
          <w:rPr>
            <w:webHidden/>
          </w:rPr>
          <w:fldChar w:fldCharType="begin"/>
        </w:r>
        <w:r w:rsidR="0048778A">
          <w:rPr>
            <w:webHidden/>
          </w:rPr>
          <w:instrText xml:space="preserve"> PAGEREF _Toc168917282 \h </w:instrText>
        </w:r>
        <w:r w:rsidR="0048778A">
          <w:rPr>
            <w:webHidden/>
          </w:rPr>
        </w:r>
        <w:r w:rsidR="0048778A">
          <w:rPr>
            <w:webHidden/>
          </w:rPr>
          <w:fldChar w:fldCharType="separate"/>
        </w:r>
        <w:r w:rsidR="00D63DE2">
          <w:rPr>
            <w:webHidden/>
          </w:rPr>
          <w:t>46</w:t>
        </w:r>
        <w:r w:rsidR="0048778A">
          <w:rPr>
            <w:webHidden/>
          </w:rPr>
          <w:fldChar w:fldCharType="end"/>
        </w:r>
      </w:hyperlink>
    </w:p>
    <w:p w14:paraId="0C91321F" w14:textId="6BB01B7A" w:rsidR="0048778A" w:rsidRDefault="00000000">
      <w:pPr>
        <w:pStyle w:val="TOC2"/>
        <w:rPr>
          <w:rFonts w:asciiTheme="minorHAnsi" w:eastAsiaTheme="minorEastAsia" w:hAnsiTheme="minorHAnsi" w:cstheme="minorBidi"/>
          <w:color w:val="auto"/>
          <w:kern w:val="2"/>
          <w:sz w:val="22"/>
          <w:lang w:val="en-IE" w:eastAsia="en-IE"/>
          <w14:ligatures w14:val="standardContextual"/>
        </w:rPr>
      </w:pPr>
      <w:hyperlink w:anchor="_Toc168917283" w:history="1">
        <w:r w:rsidR="0048778A" w:rsidRPr="009B7910">
          <w:rPr>
            <w:rStyle w:val="Hyperlink"/>
            <w:rFonts w:eastAsia="Times New Roman"/>
          </w:rPr>
          <w:t>5</w:t>
        </w:r>
        <w:r w:rsidR="0048778A">
          <w:rPr>
            <w:rFonts w:asciiTheme="minorHAnsi" w:eastAsiaTheme="minorEastAsia" w:hAnsiTheme="minorHAnsi" w:cstheme="minorBidi"/>
            <w:color w:val="auto"/>
            <w:kern w:val="2"/>
            <w:sz w:val="22"/>
            <w:lang w:val="en-IE" w:eastAsia="en-IE"/>
            <w14:ligatures w14:val="standardContextual"/>
          </w:rPr>
          <w:tab/>
        </w:r>
        <w:r w:rsidR="0048778A" w:rsidRPr="009B7910">
          <w:rPr>
            <w:rStyle w:val="Hyperlink"/>
            <w:rFonts w:eastAsia="Times New Roman"/>
          </w:rPr>
          <w:t>Progress Related to Research Roadmap</w:t>
        </w:r>
        <w:r w:rsidR="0048778A">
          <w:rPr>
            <w:webHidden/>
          </w:rPr>
          <w:tab/>
        </w:r>
        <w:r w:rsidR="0048778A">
          <w:rPr>
            <w:webHidden/>
          </w:rPr>
          <w:fldChar w:fldCharType="begin"/>
        </w:r>
        <w:r w:rsidR="0048778A">
          <w:rPr>
            <w:webHidden/>
          </w:rPr>
          <w:instrText xml:space="preserve"> PAGEREF _Toc168917283 \h </w:instrText>
        </w:r>
        <w:r w:rsidR="0048778A">
          <w:rPr>
            <w:webHidden/>
          </w:rPr>
        </w:r>
        <w:r w:rsidR="0048778A">
          <w:rPr>
            <w:webHidden/>
          </w:rPr>
          <w:fldChar w:fldCharType="separate"/>
        </w:r>
        <w:r w:rsidR="00D63DE2">
          <w:rPr>
            <w:webHidden/>
          </w:rPr>
          <w:t>49</w:t>
        </w:r>
        <w:r w:rsidR="0048778A">
          <w:rPr>
            <w:webHidden/>
          </w:rPr>
          <w:fldChar w:fldCharType="end"/>
        </w:r>
      </w:hyperlink>
    </w:p>
    <w:p w14:paraId="393C8C2E" w14:textId="4D20A6EE" w:rsidR="0048778A" w:rsidRDefault="00000000">
      <w:pPr>
        <w:pStyle w:val="TOC2"/>
        <w:rPr>
          <w:rFonts w:asciiTheme="minorHAnsi" w:eastAsiaTheme="minorEastAsia" w:hAnsiTheme="minorHAnsi" w:cstheme="minorBidi"/>
          <w:color w:val="auto"/>
          <w:kern w:val="2"/>
          <w:sz w:val="22"/>
          <w:lang w:val="en-IE" w:eastAsia="en-IE"/>
          <w14:ligatures w14:val="standardContextual"/>
        </w:rPr>
      </w:pPr>
      <w:hyperlink w:anchor="_Toc168917284" w:history="1">
        <w:r w:rsidR="0048778A" w:rsidRPr="009B7910">
          <w:rPr>
            <w:rStyle w:val="Hyperlink"/>
            <w:rFonts w:eastAsia="Times New Roman"/>
          </w:rPr>
          <w:t>6</w:t>
        </w:r>
        <w:r w:rsidR="0048778A">
          <w:rPr>
            <w:rFonts w:asciiTheme="minorHAnsi" w:eastAsiaTheme="minorEastAsia" w:hAnsiTheme="minorHAnsi" w:cstheme="minorBidi"/>
            <w:color w:val="auto"/>
            <w:kern w:val="2"/>
            <w:sz w:val="22"/>
            <w:lang w:val="en-IE" w:eastAsia="en-IE"/>
            <w14:ligatures w14:val="standardContextual"/>
          </w:rPr>
          <w:tab/>
        </w:r>
        <w:r w:rsidR="0048778A" w:rsidRPr="009B7910">
          <w:rPr>
            <w:rStyle w:val="Hyperlink"/>
            <w:rFonts w:eastAsia="Times New Roman"/>
          </w:rPr>
          <w:t>Recommendations for Next Steps and Future Research</w:t>
        </w:r>
        <w:r w:rsidR="0048778A">
          <w:rPr>
            <w:webHidden/>
          </w:rPr>
          <w:tab/>
        </w:r>
        <w:r w:rsidR="0048778A">
          <w:rPr>
            <w:webHidden/>
          </w:rPr>
          <w:fldChar w:fldCharType="begin"/>
        </w:r>
        <w:r w:rsidR="0048778A">
          <w:rPr>
            <w:webHidden/>
          </w:rPr>
          <w:instrText xml:space="preserve"> PAGEREF _Toc168917284 \h </w:instrText>
        </w:r>
        <w:r w:rsidR="0048778A">
          <w:rPr>
            <w:webHidden/>
          </w:rPr>
        </w:r>
        <w:r w:rsidR="0048778A">
          <w:rPr>
            <w:webHidden/>
          </w:rPr>
          <w:fldChar w:fldCharType="separate"/>
        </w:r>
        <w:r w:rsidR="00D63DE2">
          <w:rPr>
            <w:webHidden/>
          </w:rPr>
          <w:t>50</w:t>
        </w:r>
        <w:r w:rsidR="0048778A">
          <w:rPr>
            <w:webHidden/>
          </w:rPr>
          <w:fldChar w:fldCharType="end"/>
        </w:r>
      </w:hyperlink>
    </w:p>
    <w:p w14:paraId="7A7C1E00" w14:textId="62DA8E09" w:rsidR="003053C7" w:rsidRPr="004D1FAA" w:rsidRDefault="009959BB" w:rsidP="004D1FAA">
      <w:pPr>
        <w:pStyle w:val="BodyText"/>
      </w:pPr>
      <w:r>
        <w:fldChar w:fldCharType="end"/>
      </w:r>
      <w:r w:rsidR="003053C7">
        <w:br w:type="page"/>
      </w:r>
    </w:p>
    <w:p w14:paraId="0697CCF5" w14:textId="7349E17B" w:rsidR="00A943B2" w:rsidRDefault="004D139E" w:rsidP="00D1044D">
      <w:pPr>
        <w:pStyle w:val="ListofFiguresandTablesTOCHeading"/>
      </w:pPr>
      <w:r w:rsidRPr="00D1044D">
        <w:lastRenderedPageBreak/>
        <w:t>F</w:t>
      </w:r>
      <w:r w:rsidR="00A943B2" w:rsidRPr="00D1044D">
        <w:t>igures</w:t>
      </w:r>
    </w:p>
    <w:p w14:paraId="70E76F52" w14:textId="295E3456" w:rsidR="0048778A" w:rsidRDefault="009959BB">
      <w:pPr>
        <w:pStyle w:val="TableofFigures"/>
        <w:rPr>
          <w:rFonts w:asciiTheme="minorHAnsi" w:eastAsiaTheme="minorEastAsia" w:hAnsiTheme="minorHAnsi" w:cstheme="minorBidi"/>
          <w:noProof/>
          <w:color w:val="auto"/>
          <w:kern w:val="2"/>
          <w:sz w:val="22"/>
          <w:lang w:val="en-IE" w:eastAsia="en-IE"/>
          <w14:ligatures w14:val="standardContextual"/>
        </w:rPr>
      </w:pPr>
      <w:r>
        <w:fldChar w:fldCharType="begin"/>
      </w:r>
      <w:r w:rsidR="00A943B2">
        <w:instrText xml:space="preserve"> TOC \h \z \c "Figure" </w:instrText>
      </w:r>
      <w:r>
        <w:fldChar w:fldCharType="separate"/>
      </w:r>
      <w:hyperlink w:anchor="_Toc168917325" w:history="1">
        <w:r w:rsidR="0048778A" w:rsidRPr="007A0392">
          <w:rPr>
            <w:rStyle w:val="Hyperlink"/>
            <w:noProof/>
          </w:rPr>
          <w:t>Figure 1 Project Team for Stage 2 and Stage 3 developments of the Topic 3 CROF research</w:t>
        </w:r>
        <w:r w:rsidR="0048778A">
          <w:rPr>
            <w:noProof/>
            <w:webHidden/>
          </w:rPr>
          <w:tab/>
        </w:r>
        <w:r w:rsidR="0048778A">
          <w:rPr>
            <w:noProof/>
            <w:webHidden/>
          </w:rPr>
          <w:fldChar w:fldCharType="begin"/>
        </w:r>
        <w:r w:rsidR="0048778A">
          <w:rPr>
            <w:noProof/>
            <w:webHidden/>
          </w:rPr>
          <w:instrText xml:space="preserve"> PAGEREF _Toc168917325 \h </w:instrText>
        </w:r>
        <w:r w:rsidR="0048778A">
          <w:rPr>
            <w:noProof/>
            <w:webHidden/>
          </w:rPr>
        </w:r>
        <w:r w:rsidR="0048778A">
          <w:rPr>
            <w:noProof/>
            <w:webHidden/>
          </w:rPr>
          <w:fldChar w:fldCharType="separate"/>
        </w:r>
        <w:r w:rsidR="00D63DE2">
          <w:rPr>
            <w:noProof/>
            <w:webHidden/>
          </w:rPr>
          <w:t>2</w:t>
        </w:r>
        <w:r w:rsidR="0048778A">
          <w:rPr>
            <w:noProof/>
            <w:webHidden/>
          </w:rPr>
          <w:fldChar w:fldCharType="end"/>
        </w:r>
      </w:hyperlink>
    </w:p>
    <w:p w14:paraId="79A69306" w14:textId="18F7D29F"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26" w:history="1">
        <w:r w:rsidR="0048778A" w:rsidRPr="007A0392">
          <w:rPr>
            <w:rStyle w:val="Hyperlink"/>
            <w:noProof/>
          </w:rPr>
          <w:t>Figure 2 Extract from the AEMO/CSIRO OTR from 2022 roadmap for data and models which highlights the need for continuous development of AI/ML applications for electricity system control.</w:t>
        </w:r>
        <w:r w:rsidR="0048778A">
          <w:rPr>
            <w:noProof/>
            <w:webHidden/>
          </w:rPr>
          <w:tab/>
        </w:r>
        <w:r w:rsidR="0048778A">
          <w:rPr>
            <w:noProof/>
            <w:webHidden/>
          </w:rPr>
          <w:fldChar w:fldCharType="begin"/>
        </w:r>
        <w:r w:rsidR="0048778A">
          <w:rPr>
            <w:noProof/>
            <w:webHidden/>
          </w:rPr>
          <w:instrText xml:space="preserve"> PAGEREF _Toc168917326 \h </w:instrText>
        </w:r>
        <w:r w:rsidR="0048778A">
          <w:rPr>
            <w:noProof/>
            <w:webHidden/>
          </w:rPr>
        </w:r>
        <w:r w:rsidR="0048778A">
          <w:rPr>
            <w:noProof/>
            <w:webHidden/>
          </w:rPr>
          <w:fldChar w:fldCharType="separate"/>
        </w:r>
        <w:r w:rsidR="00D63DE2">
          <w:rPr>
            <w:noProof/>
            <w:webHidden/>
          </w:rPr>
          <w:t>3</w:t>
        </w:r>
        <w:r w:rsidR="0048778A">
          <w:rPr>
            <w:noProof/>
            <w:webHidden/>
          </w:rPr>
          <w:fldChar w:fldCharType="end"/>
        </w:r>
      </w:hyperlink>
    </w:p>
    <w:p w14:paraId="06633F4D" w14:textId="2569DBA6"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27" w:history="1">
        <w:r w:rsidR="0048778A" w:rsidRPr="007A0392">
          <w:rPr>
            <w:rStyle w:val="Hyperlink"/>
            <w:noProof/>
          </w:rPr>
          <w:t>Figure 3 Structure of the CROF Stage 2 project</w:t>
        </w:r>
        <w:r w:rsidR="0048778A">
          <w:rPr>
            <w:noProof/>
            <w:webHidden/>
          </w:rPr>
          <w:tab/>
        </w:r>
        <w:r w:rsidR="0048778A">
          <w:rPr>
            <w:noProof/>
            <w:webHidden/>
          </w:rPr>
          <w:fldChar w:fldCharType="begin"/>
        </w:r>
        <w:r w:rsidR="0048778A">
          <w:rPr>
            <w:noProof/>
            <w:webHidden/>
          </w:rPr>
          <w:instrText xml:space="preserve"> PAGEREF _Toc168917327 \h </w:instrText>
        </w:r>
        <w:r w:rsidR="0048778A">
          <w:rPr>
            <w:noProof/>
            <w:webHidden/>
          </w:rPr>
        </w:r>
        <w:r w:rsidR="0048778A">
          <w:rPr>
            <w:noProof/>
            <w:webHidden/>
          </w:rPr>
          <w:fldChar w:fldCharType="separate"/>
        </w:r>
        <w:r w:rsidR="00D63DE2">
          <w:rPr>
            <w:noProof/>
            <w:webHidden/>
          </w:rPr>
          <w:t>4</w:t>
        </w:r>
        <w:r w:rsidR="0048778A">
          <w:rPr>
            <w:noProof/>
            <w:webHidden/>
          </w:rPr>
          <w:fldChar w:fldCharType="end"/>
        </w:r>
      </w:hyperlink>
    </w:p>
    <w:p w14:paraId="288012AA" w14:textId="79F8C719"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28" w:history="1">
        <w:r w:rsidR="0048778A" w:rsidRPr="007A0392">
          <w:rPr>
            <w:rStyle w:val="Hyperlink"/>
            <w:noProof/>
          </w:rPr>
          <w:t>Figure 4 Illustrative example of the three modes of operator cognition, when trying to solve a problem.</w:t>
        </w:r>
        <w:r w:rsidR="0048778A">
          <w:rPr>
            <w:noProof/>
            <w:webHidden/>
          </w:rPr>
          <w:tab/>
        </w:r>
        <w:r w:rsidR="0048778A">
          <w:rPr>
            <w:noProof/>
            <w:webHidden/>
          </w:rPr>
          <w:fldChar w:fldCharType="begin"/>
        </w:r>
        <w:r w:rsidR="0048778A">
          <w:rPr>
            <w:noProof/>
            <w:webHidden/>
          </w:rPr>
          <w:instrText xml:space="preserve"> PAGEREF _Toc168917328 \h </w:instrText>
        </w:r>
        <w:r w:rsidR="0048778A">
          <w:rPr>
            <w:noProof/>
            <w:webHidden/>
          </w:rPr>
        </w:r>
        <w:r w:rsidR="0048778A">
          <w:rPr>
            <w:noProof/>
            <w:webHidden/>
          </w:rPr>
          <w:fldChar w:fldCharType="separate"/>
        </w:r>
        <w:r w:rsidR="00D63DE2">
          <w:rPr>
            <w:noProof/>
            <w:webHidden/>
          </w:rPr>
          <w:t>5</w:t>
        </w:r>
        <w:r w:rsidR="0048778A">
          <w:rPr>
            <w:noProof/>
            <w:webHidden/>
          </w:rPr>
          <w:fldChar w:fldCharType="end"/>
        </w:r>
      </w:hyperlink>
    </w:p>
    <w:p w14:paraId="5458C53F" w14:textId="531CF768"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29" w:history="1">
        <w:r w:rsidR="0048778A" w:rsidRPr="007A0392">
          <w:rPr>
            <w:rStyle w:val="Hyperlink"/>
            <w:noProof/>
          </w:rPr>
          <w:t>Figure 5 Summary of idealised alarm and operational data system</w:t>
        </w:r>
        <w:r w:rsidR="0048778A">
          <w:rPr>
            <w:noProof/>
            <w:webHidden/>
          </w:rPr>
          <w:tab/>
        </w:r>
        <w:r w:rsidR="0048778A">
          <w:rPr>
            <w:noProof/>
            <w:webHidden/>
          </w:rPr>
          <w:fldChar w:fldCharType="begin"/>
        </w:r>
        <w:r w:rsidR="0048778A">
          <w:rPr>
            <w:noProof/>
            <w:webHidden/>
          </w:rPr>
          <w:instrText xml:space="preserve"> PAGEREF _Toc168917329 \h </w:instrText>
        </w:r>
        <w:r w:rsidR="0048778A">
          <w:rPr>
            <w:noProof/>
            <w:webHidden/>
          </w:rPr>
        </w:r>
        <w:r w:rsidR="0048778A">
          <w:rPr>
            <w:noProof/>
            <w:webHidden/>
          </w:rPr>
          <w:fldChar w:fldCharType="separate"/>
        </w:r>
        <w:r w:rsidR="00D63DE2">
          <w:rPr>
            <w:noProof/>
            <w:webHidden/>
          </w:rPr>
          <w:t>6</w:t>
        </w:r>
        <w:r w:rsidR="0048778A">
          <w:rPr>
            <w:noProof/>
            <w:webHidden/>
          </w:rPr>
          <w:fldChar w:fldCharType="end"/>
        </w:r>
      </w:hyperlink>
    </w:p>
    <w:p w14:paraId="6C93D248" w14:textId="77777777" w:rsidR="0048778A" w:rsidRDefault="0048778A">
      <w:pPr>
        <w:pStyle w:val="TableofFigures"/>
        <w:rPr>
          <w:rFonts w:asciiTheme="minorHAnsi" w:eastAsiaTheme="minorEastAsia" w:hAnsiTheme="minorHAnsi" w:cstheme="minorBidi"/>
          <w:noProof/>
          <w:color w:val="auto"/>
          <w:kern w:val="2"/>
          <w:sz w:val="22"/>
          <w:lang w:val="en-IE" w:eastAsia="en-IE"/>
          <w14:ligatures w14:val="standardContextual"/>
        </w:rPr>
      </w:pPr>
      <w:r>
        <w:rPr>
          <w:noProof/>
        </w:rPr>
        <w:t>Figure 6 Plan for algorithm to synthesise operational data for human operator to process.</w:t>
      </w:r>
      <w:r>
        <w:rPr>
          <w:noProof/>
          <w:webHidden/>
        </w:rPr>
        <w:tab/>
      </w:r>
    </w:p>
    <w:p w14:paraId="7DF71089" w14:textId="1A7082E9"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31" w:history="1">
        <w:r w:rsidR="0048778A" w:rsidRPr="007A0392">
          <w:rPr>
            <w:rStyle w:val="Hyperlink"/>
            <w:noProof/>
          </w:rPr>
          <w:t>Figure 7 An example of the format of SCADA alarm text in operational technology systems such as EMS (Synthetic Data)</w:t>
        </w:r>
        <w:r w:rsidR="0048778A">
          <w:rPr>
            <w:noProof/>
            <w:webHidden/>
          </w:rPr>
          <w:tab/>
        </w:r>
        <w:r w:rsidR="0048778A">
          <w:rPr>
            <w:noProof/>
            <w:webHidden/>
          </w:rPr>
          <w:fldChar w:fldCharType="begin"/>
        </w:r>
        <w:r w:rsidR="0048778A">
          <w:rPr>
            <w:noProof/>
            <w:webHidden/>
          </w:rPr>
          <w:instrText xml:space="preserve"> PAGEREF _Toc168917331 \h </w:instrText>
        </w:r>
        <w:r w:rsidR="0048778A">
          <w:rPr>
            <w:noProof/>
            <w:webHidden/>
          </w:rPr>
        </w:r>
        <w:r w:rsidR="0048778A">
          <w:rPr>
            <w:noProof/>
            <w:webHidden/>
          </w:rPr>
          <w:fldChar w:fldCharType="separate"/>
        </w:r>
        <w:r w:rsidR="00D63DE2">
          <w:rPr>
            <w:noProof/>
            <w:webHidden/>
          </w:rPr>
          <w:t>8</w:t>
        </w:r>
        <w:r w:rsidR="0048778A">
          <w:rPr>
            <w:noProof/>
            <w:webHidden/>
          </w:rPr>
          <w:fldChar w:fldCharType="end"/>
        </w:r>
      </w:hyperlink>
    </w:p>
    <w:p w14:paraId="0A4245B1" w14:textId="5E723FCD"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32" w:history="1">
        <w:r w:rsidR="0048778A" w:rsidRPr="007A0392">
          <w:rPr>
            <w:rStyle w:val="Hyperlink"/>
            <w:noProof/>
          </w:rPr>
          <w:t>Figure 8 Example market notice published online on February 17th, 2024.</w:t>
        </w:r>
        <w:r w:rsidR="0048778A">
          <w:rPr>
            <w:noProof/>
            <w:webHidden/>
          </w:rPr>
          <w:tab/>
        </w:r>
        <w:r w:rsidR="0048778A">
          <w:rPr>
            <w:noProof/>
            <w:webHidden/>
          </w:rPr>
          <w:fldChar w:fldCharType="begin"/>
        </w:r>
        <w:r w:rsidR="0048778A">
          <w:rPr>
            <w:noProof/>
            <w:webHidden/>
          </w:rPr>
          <w:instrText xml:space="preserve"> PAGEREF _Toc168917332 \h </w:instrText>
        </w:r>
        <w:r w:rsidR="0048778A">
          <w:rPr>
            <w:noProof/>
            <w:webHidden/>
          </w:rPr>
        </w:r>
        <w:r w:rsidR="0048778A">
          <w:rPr>
            <w:noProof/>
            <w:webHidden/>
          </w:rPr>
          <w:fldChar w:fldCharType="separate"/>
        </w:r>
        <w:r w:rsidR="00D63DE2">
          <w:rPr>
            <w:noProof/>
            <w:webHidden/>
          </w:rPr>
          <w:t>8</w:t>
        </w:r>
        <w:r w:rsidR="0048778A">
          <w:rPr>
            <w:noProof/>
            <w:webHidden/>
          </w:rPr>
          <w:fldChar w:fldCharType="end"/>
        </w:r>
      </w:hyperlink>
    </w:p>
    <w:p w14:paraId="2B785CC3" w14:textId="753953ED"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33" w:history="1">
        <w:r w:rsidR="0048778A" w:rsidRPr="007A0392">
          <w:rPr>
            <w:rStyle w:val="Hyperlink"/>
            <w:noProof/>
          </w:rPr>
          <w:t>Figure 9 The three modes of cognitive processing in the operational context</w:t>
        </w:r>
        <w:r w:rsidR="0048778A">
          <w:rPr>
            <w:noProof/>
            <w:webHidden/>
          </w:rPr>
          <w:tab/>
        </w:r>
        <w:r w:rsidR="0048778A">
          <w:rPr>
            <w:noProof/>
            <w:webHidden/>
          </w:rPr>
          <w:fldChar w:fldCharType="begin"/>
        </w:r>
        <w:r w:rsidR="0048778A">
          <w:rPr>
            <w:noProof/>
            <w:webHidden/>
          </w:rPr>
          <w:instrText xml:space="preserve"> PAGEREF _Toc168917333 \h </w:instrText>
        </w:r>
        <w:r w:rsidR="0048778A">
          <w:rPr>
            <w:noProof/>
            <w:webHidden/>
          </w:rPr>
        </w:r>
        <w:r w:rsidR="0048778A">
          <w:rPr>
            <w:noProof/>
            <w:webHidden/>
          </w:rPr>
          <w:fldChar w:fldCharType="separate"/>
        </w:r>
        <w:r w:rsidR="00D63DE2">
          <w:rPr>
            <w:noProof/>
            <w:webHidden/>
          </w:rPr>
          <w:t>9</w:t>
        </w:r>
        <w:r w:rsidR="0048778A">
          <w:rPr>
            <w:noProof/>
            <w:webHidden/>
          </w:rPr>
          <w:fldChar w:fldCharType="end"/>
        </w:r>
      </w:hyperlink>
    </w:p>
    <w:p w14:paraId="438B66ED" w14:textId="77FB61C1"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34" w:history="1">
        <w:r w:rsidR="0048778A" w:rsidRPr="007A0392">
          <w:rPr>
            <w:rStyle w:val="Hyperlink"/>
            <w:noProof/>
          </w:rPr>
          <w:t>Figure 10 The categorisation of HSM devices</w:t>
        </w:r>
        <w:r w:rsidR="0048778A">
          <w:rPr>
            <w:noProof/>
            <w:webHidden/>
          </w:rPr>
          <w:tab/>
        </w:r>
        <w:r w:rsidR="0048778A">
          <w:rPr>
            <w:noProof/>
            <w:webHidden/>
          </w:rPr>
          <w:fldChar w:fldCharType="begin"/>
        </w:r>
        <w:r w:rsidR="0048778A">
          <w:rPr>
            <w:noProof/>
            <w:webHidden/>
          </w:rPr>
          <w:instrText xml:space="preserve"> PAGEREF _Toc168917334 \h </w:instrText>
        </w:r>
        <w:r w:rsidR="0048778A">
          <w:rPr>
            <w:noProof/>
            <w:webHidden/>
          </w:rPr>
        </w:r>
        <w:r w:rsidR="0048778A">
          <w:rPr>
            <w:noProof/>
            <w:webHidden/>
          </w:rPr>
          <w:fldChar w:fldCharType="separate"/>
        </w:r>
        <w:r w:rsidR="00D63DE2">
          <w:rPr>
            <w:noProof/>
            <w:webHidden/>
          </w:rPr>
          <w:t>13</w:t>
        </w:r>
        <w:r w:rsidR="0048778A">
          <w:rPr>
            <w:noProof/>
            <w:webHidden/>
          </w:rPr>
          <w:fldChar w:fldCharType="end"/>
        </w:r>
      </w:hyperlink>
    </w:p>
    <w:p w14:paraId="55F873E1" w14:textId="5BBF811A"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35" w:history="1">
        <w:r w:rsidR="0048778A" w:rsidRPr="007A0392">
          <w:rPr>
            <w:rStyle w:val="Hyperlink"/>
            <w:noProof/>
          </w:rPr>
          <w:t>Figure 11 Illustration of interdependencies of the processes and data</w:t>
        </w:r>
        <w:r w:rsidR="0048778A">
          <w:rPr>
            <w:noProof/>
            <w:webHidden/>
          </w:rPr>
          <w:tab/>
        </w:r>
        <w:r w:rsidR="0048778A">
          <w:rPr>
            <w:noProof/>
            <w:webHidden/>
          </w:rPr>
          <w:fldChar w:fldCharType="begin"/>
        </w:r>
        <w:r w:rsidR="0048778A">
          <w:rPr>
            <w:noProof/>
            <w:webHidden/>
          </w:rPr>
          <w:instrText xml:space="preserve"> PAGEREF _Toc168917335 \h </w:instrText>
        </w:r>
        <w:r w:rsidR="0048778A">
          <w:rPr>
            <w:noProof/>
            <w:webHidden/>
          </w:rPr>
        </w:r>
        <w:r w:rsidR="0048778A">
          <w:rPr>
            <w:noProof/>
            <w:webHidden/>
          </w:rPr>
          <w:fldChar w:fldCharType="separate"/>
        </w:r>
        <w:r w:rsidR="00D63DE2">
          <w:rPr>
            <w:noProof/>
            <w:webHidden/>
          </w:rPr>
          <w:t>14</w:t>
        </w:r>
        <w:r w:rsidR="0048778A">
          <w:rPr>
            <w:noProof/>
            <w:webHidden/>
          </w:rPr>
          <w:fldChar w:fldCharType="end"/>
        </w:r>
      </w:hyperlink>
    </w:p>
    <w:p w14:paraId="37825A27" w14:textId="1762A239"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36" w:history="1">
        <w:r w:rsidR="0048778A" w:rsidRPr="007A0392">
          <w:rPr>
            <w:rStyle w:val="Hyperlink"/>
            <w:noProof/>
          </w:rPr>
          <w:t>Figure 12 Illustrative example of difference between low frequency SCADA data and high frequency HSM data.</w:t>
        </w:r>
        <w:r w:rsidR="0048778A">
          <w:rPr>
            <w:noProof/>
            <w:webHidden/>
          </w:rPr>
          <w:tab/>
        </w:r>
        <w:r w:rsidR="0048778A">
          <w:rPr>
            <w:noProof/>
            <w:webHidden/>
          </w:rPr>
          <w:fldChar w:fldCharType="begin"/>
        </w:r>
        <w:r w:rsidR="0048778A">
          <w:rPr>
            <w:noProof/>
            <w:webHidden/>
          </w:rPr>
          <w:instrText xml:space="preserve"> PAGEREF _Toc168917336 \h </w:instrText>
        </w:r>
        <w:r w:rsidR="0048778A">
          <w:rPr>
            <w:noProof/>
            <w:webHidden/>
          </w:rPr>
        </w:r>
        <w:r w:rsidR="0048778A">
          <w:rPr>
            <w:noProof/>
            <w:webHidden/>
          </w:rPr>
          <w:fldChar w:fldCharType="separate"/>
        </w:r>
        <w:r w:rsidR="00D63DE2">
          <w:rPr>
            <w:noProof/>
            <w:webHidden/>
          </w:rPr>
          <w:t>15</w:t>
        </w:r>
        <w:r w:rsidR="0048778A">
          <w:rPr>
            <w:noProof/>
            <w:webHidden/>
          </w:rPr>
          <w:fldChar w:fldCharType="end"/>
        </w:r>
      </w:hyperlink>
    </w:p>
    <w:p w14:paraId="1EC954B9" w14:textId="26A88220"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37" w:history="1">
        <w:r w:rsidR="0048778A" w:rsidRPr="007A0392">
          <w:rPr>
            <w:rStyle w:val="Hyperlink"/>
            <w:noProof/>
          </w:rPr>
          <w:t>Figure 13 Prototype ML Application for Incident Identification</w:t>
        </w:r>
        <w:r w:rsidR="0048778A">
          <w:rPr>
            <w:noProof/>
            <w:webHidden/>
          </w:rPr>
          <w:tab/>
        </w:r>
        <w:r w:rsidR="0048778A">
          <w:rPr>
            <w:noProof/>
            <w:webHidden/>
          </w:rPr>
          <w:fldChar w:fldCharType="begin"/>
        </w:r>
        <w:r w:rsidR="0048778A">
          <w:rPr>
            <w:noProof/>
            <w:webHidden/>
          </w:rPr>
          <w:instrText xml:space="preserve"> PAGEREF _Toc168917337 \h </w:instrText>
        </w:r>
        <w:r w:rsidR="0048778A">
          <w:rPr>
            <w:noProof/>
            <w:webHidden/>
          </w:rPr>
        </w:r>
        <w:r w:rsidR="0048778A">
          <w:rPr>
            <w:noProof/>
            <w:webHidden/>
          </w:rPr>
          <w:fldChar w:fldCharType="separate"/>
        </w:r>
        <w:r w:rsidR="00D63DE2">
          <w:rPr>
            <w:noProof/>
            <w:webHidden/>
          </w:rPr>
          <w:t>16</w:t>
        </w:r>
        <w:r w:rsidR="0048778A">
          <w:rPr>
            <w:noProof/>
            <w:webHidden/>
          </w:rPr>
          <w:fldChar w:fldCharType="end"/>
        </w:r>
      </w:hyperlink>
    </w:p>
    <w:p w14:paraId="2CC40CC8" w14:textId="4C8A89B7"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38" w:history="1">
        <w:r w:rsidR="0048778A" w:rsidRPr="007A0392">
          <w:rPr>
            <w:rStyle w:val="Hyperlink"/>
            <w:noProof/>
          </w:rPr>
          <w:t>Figure 14 Visual of the combination of the operational datasets</w:t>
        </w:r>
        <w:r w:rsidR="0048778A">
          <w:rPr>
            <w:noProof/>
            <w:webHidden/>
          </w:rPr>
          <w:tab/>
        </w:r>
        <w:r w:rsidR="0048778A">
          <w:rPr>
            <w:noProof/>
            <w:webHidden/>
          </w:rPr>
          <w:fldChar w:fldCharType="begin"/>
        </w:r>
        <w:r w:rsidR="0048778A">
          <w:rPr>
            <w:noProof/>
            <w:webHidden/>
          </w:rPr>
          <w:instrText xml:space="preserve"> PAGEREF _Toc168917338 \h </w:instrText>
        </w:r>
        <w:r w:rsidR="0048778A">
          <w:rPr>
            <w:noProof/>
            <w:webHidden/>
          </w:rPr>
        </w:r>
        <w:r w:rsidR="0048778A">
          <w:rPr>
            <w:noProof/>
            <w:webHidden/>
          </w:rPr>
          <w:fldChar w:fldCharType="separate"/>
        </w:r>
        <w:r w:rsidR="00D63DE2">
          <w:rPr>
            <w:noProof/>
            <w:webHidden/>
          </w:rPr>
          <w:t>17</w:t>
        </w:r>
        <w:r w:rsidR="0048778A">
          <w:rPr>
            <w:noProof/>
            <w:webHidden/>
          </w:rPr>
          <w:fldChar w:fldCharType="end"/>
        </w:r>
      </w:hyperlink>
    </w:p>
    <w:p w14:paraId="782B2ABF" w14:textId="0C6A7F0C"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39" w:history="1">
        <w:r w:rsidR="0048778A" w:rsidRPr="007A0392">
          <w:rPr>
            <w:rStyle w:val="Hyperlink"/>
            <w:noProof/>
          </w:rPr>
          <w:t>Figure 15 High level process flow for the execution of Task 1.</w:t>
        </w:r>
        <w:r w:rsidR="0048778A">
          <w:rPr>
            <w:noProof/>
            <w:webHidden/>
          </w:rPr>
          <w:tab/>
        </w:r>
        <w:r w:rsidR="0048778A">
          <w:rPr>
            <w:noProof/>
            <w:webHidden/>
          </w:rPr>
          <w:fldChar w:fldCharType="begin"/>
        </w:r>
        <w:r w:rsidR="0048778A">
          <w:rPr>
            <w:noProof/>
            <w:webHidden/>
          </w:rPr>
          <w:instrText xml:space="preserve"> PAGEREF _Toc168917339 \h </w:instrText>
        </w:r>
        <w:r w:rsidR="0048778A">
          <w:rPr>
            <w:noProof/>
            <w:webHidden/>
          </w:rPr>
        </w:r>
        <w:r w:rsidR="0048778A">
          <w:rPr>
            <w:noProof/>
            <w:webHidden/>
          </w:rPr>
          <w:fldChar w:fldCharType="separate"/>
        </w:r>
        <w:r w:rsidR="00D63DE2">
          <w:rPr>
            <w:noProof/>
            <w:webHidden/>
          </w:rPr>
          <w:t>18</w:t>
        </w:r>
        <w:r w:rsidR="0048778A">
          <w:rPr>
            <w:noProof/>
            <w:webHidden/>
          </w:rPr>
          <w:fldChar w:fldCharType="end"/>
        </w:r>
      </w:hyperlink>
    </w:p>
    <w:p w14:paraId="2B13D647" w14:textId="37EDAEEE"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40" w:history="1">
        <w:r w:rsidR="0048778A" w:rsidRPr="007A0392">
          <w:rPr>
            <w:rStyle w:val="Hyperlink"/>
            <w:noProof/>
          </w:rPr>
          <w:t>Figure 16 Visual representation of one week of the combination of the operational datasets on a timeline</w:t>
        </w:r>
        <w:r w:rsidR="0048778A">
          <w:rPr>
            <w:noProof/>
            <w:webHidden/>
          </w:rPr>
          <w:tab/>
        </w:r>
        <w:r w:rsidR="0048778A">
          <w:rPr>
            <w:noProof/>
            <w:webHidden/>
          </w:rPr>
          <w:fldChar w:fldCharType="begin"/>
        </w:r>
        <w:r w:rsidR="0048778A">
          <w:rPr>
            <w:noProof/>
            <w:webHidden/>
          </w:rPr>
          <w:instrText xml:space="preserve"> PAGEREF _Toc168917340 \h </w:instrText>
        </w:r>
        <w:r w:rsidR="0048778A">
          <w:rPr>
            <w:noProof/>
            <w:webHidden/>
          </w:rPr>
        </w:r>
        <w:r w:rsidR="0048778A">
          <w:rPr>
            <w:noProof/>
            <w:webHidden/>
          </w:rPr>
          <w:fldChar w:fldCharType="separate"/>
        </w:r>
        <w:r w:rsidR="00D63DE2">
          <w:rPr>
            <w:noProof/>
            <w:webHidden/>
          </w:rPr>
          <w:t>19</w:t>
        </w:r>
        <w:r w:rsidR="0048778A">
          <w:rPr>
            <w:noProof/>
            <w:webHidden/>
          </w:rPr>
          <w:fldChar w:fldCharType="end"/>
        </w:r>
      </w:hyperlink>
    </w:p>
    <w:p w14:paraId="3310230E" w14:textId="642A703B"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41" w:history="1">
        <w:r w:rsidR="0048778A" w:rsidRPr="007A0392">
          <w:rPr>
            <w:rStyle w:val="Hyperlink"/>
            <w:noProof/>
          </w:rPr>
          <w:t>Figure 17 Visual representation of one day of operational data</w:t>
        </w:r>
        <w:r w:rsidR="0048778A">
          <w:rPr>
            <w:noProof/>
            <w:webHidden/>
          </w:rPr>
          <w:tab/>
        </w:r>
        <w:r w:rsidR="0048778A">
          <w:rPr>
            <w:noProof/>
            <w:webHidden/>
          </w:rPr>
          <w:fldChar w:fldCharType="begin"/>
        </w:r>
        <w:r w:rsidR="0048778A">
          <w:rPr>
            <w:noProof/>
            <w:webHidden/>
          </w:rPr>
          <w:instrText xml:space="preserve"> PAGEREF _Toc168917341 \h </w:instrText>
        </w:r>
        <w:r w:rsidR="0048778A">
          <w:rPr>
            <w:noProof/>
            <w:webHidden/>
          </w:rPr>
        </w:r>
        <w:r w:rsidR="0048778A">
          <w:rPr>
            <w:noProof/>
            <w:webHidden/>
          </w:rPr>
          <w:fldChar w:fldCharType="separate"/>
        </w:r>
        <w:r w:rsidR="00D63DE2">
          <w:rPr>
            <w:noProof/>
            <w:webHidden/>
          </w:rPr>
          <w:t>19</w:t>
        </w:r>
        <w:r w:rsidR="0048778A">
          <w:rPr>
            <w:noProof/>
            <w:webHidden/>
          </w:rPr>
          <w:fldChar w:fldCharType="end"/>
        </w:r>
      </w:hyperlink>
    </w:p>
    <w:p w14:paraId="0D1DB1F2" w14:textId="3509C30D"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42" w:history="1">
        <w:r w:rsidR="0048778A" w:rsidRPr="007A0392">
          <w:rPr>
            <w:rStyle w:val="Hyperlink"/>
            <w:noProof/>
          </w:rPr>
          <w:t>Figure 18 Graph network model based on AEMO alarm data.</w:t>
        </w:r>
        <w:r w:rsidR="0048778A">
          <w:rPr>
            <w:noProof/>
            <w:webHidden/>
          </w:rPr>
          <w:tab/>
        </w:r>
        <w:r w:rsidR="0048778A">
          <w:rPr>
            <w:noProof/>
            <w:webHidden/>
          </w:rPr>
          <w:fldChar w:fldCharType="begin"/>
        </w:r>
        <w:r w:rsidR="0048778A">
          <w:rPr>
            <w:noProof/>
            <w:webHidden/>
          </w:rPr>
          <w:instrText xml:space="preserve"> PAGEREF _Toc168917342 \h </w:instrText>
        </w:r>
        <w:r w:rsidR="0048778A">
          <w:rPr>
            <w:noProof/>
            <w:webHidden/>
          </w:rPr>
        </w:r>
        <w:r w:rsidR="0048778A">
          <w:rPr>
            <w:noProof/>
            <w:webHidden/>
          </w:rPr>
          <w:fldChar w:fldCharType="separate"/>
        </w:r>
        <w:r w:rsidR="00D63DE2">
          <w:rPr>
            <w:noProof/>
            <w:webHidden/>
          </w:rPr>
          <w:t>21</w:t>
        </w:r>
        <w:r w:rsidR="0048778A">
          <w:rPr>
            <w:noProof/>
            <w:webHidden/>
          </w:rPr>
          <w:fldChar w:fldCharType="end"/>
        </w:r>
      </w:hyperlink>
    </w:p>
    <w:p w14:paraId="47404CEE" w14:textId="755DC028"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43" w:history="1">
        <w:r w:rsidR="0048778A" w:rsidRPr="007A0392">
          <w:rPr>
            <w:rStyle w:val="Hyperlink"/>
            <w:noProof/>
          </w:rPr>
          <w:t>Figure 19 EPSOC and SMIRK logs at 15:00-16:00 on June 8th.</w:t>
        </w:r>
        <w:r w:rsidR="0048778A">
          <w:rPr>
            <w:noProof/>
            <w:webHidden/>
          </w:rPr>
          <w:tab/>
        </w:r>
        <w:r w:rsidR="0048778A">
          <w:rPr>
            <w:noProof/>
            <w:webHidden/>
          </w:rPr>
          <w:fldChar w:fldCharType="begin"/>
        </w:r>
        <w:r w:rsidR="0048778A">
          <w:rPr>
            <w:noProof/>
            <w:webHidden/>
          </w:rPr>
          <w:instrText xml:space="preserve"> PAGEREF _Toc168917343 \h </w:instrText>
        </w:r>
        <w:r w:rsidR="0048778A">
          <w:rPr>
            <w:noProof/>
            <w:webHidden/>
          </w:rPr>
        </w:r>
        <w:r w:rsidR="0048778A">
          <w:rPr>
            <w:noProof/>
            <w:webHidden/>
          </w:rPr>
          <w:fldChar w:fldCharType="separate"/>
        </w:r>
        <w:r w:rsidR="00D63DE2">
          <w:rPr>
            <w:noProof/>
            <w:webHidden/>
          </w:rPr>
          <w:t>21</w:t>
        </w:r>
        <w:r w:rsidR="0048778A">
          <w:rPr>
            <w:noProof/>
            <w:webHidden/>
          </w:rPr>
          <w:fldChar w:fldCharType="end"/>
        </w:r>
      </w:hyperlink>
    </w:p>
    <w:p w14:paraId="08D43343" w14:textId="614FB655"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44" w:history="1">
        <w:r w:rsidR="0048778A" w:rsidRPr="007A0392">
          <w:rPr>
            <w:rStyle w:val="Hyperlink"/>
            <w:noProof/>
          </w:rPr>
          <w:t>Figure 20 Alarm dataset associated with SMIRK event.</w:t>
        </w:r>
        <w:r w:rsidR="0048778A">
          <w:rPr>
            <w:noProof/>
            <w:webHidden/>
          </w:rPr>
          <w:tab/>
        </w:r>
        <w:r w:rsidR="0048778A">
          <w:rPr>
            <w:noProof/>
            <w:webHidden/>
          </w:rPr>
          <w:fldChar w:fldCharType="begin"/>
        </w:r>
        <w:r w:rsidR="0048778A">
          <w:rPr>
            <w:noProof/>
            <w:webHidden/>
          </w:rPr>
          <w:instrText xml:space="preserve"> PAGEREF _Toc168917344 \h </w:instrText>
        </w:r>
        <w:r w:rsidR="0048778A">
          <w:rPr>
            <w:noProof/>
            <w:webHidden/>
          </w:rPr>
        </w:r>
        <w:r w:rsidR="0048778A">
          <w:rPr>
            <w:noProof/>
            <w:webHidden/>
          </w:rPr>
          <w:fldChar w:fldCharType="separate"/>
        </w:r>
        <w:r w:rsidR="00D63DE2">
          <w:rPr>
            <w:noProof/>
            <w:webHidden/>
          </w:rPr>
          <w:t>22</w:t>
        </w:r>
        <w:r w:rsidR="0048778A">
          <w:rPr>
            <w:noProof/>
            <w:webHidden/>
          </w:rPr>
          <w:fldChar w:fldCharType="end"/>
        </w:r>
      </w:hyperlink>
    </w:p>
    <w:p w14:paraId="4FBF3AED" w14:textId="4F2C74A8"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45" w:history="1">
        <w:r w:rsidR="0048778A" w:rsidRPr="007A0392">
          <w:rPr>
            <w:rStyle w:val="Hyperlink"/>
            <w:noProof/>
          </w:rPr>
          <w:t>Figure 21 Alarm dataset labelled by operator and auto generated by time window.</w:t>
        </w:r>
        <w:r w:rsidR="0048778A">
          <w:rPr>
            <w:noProof/>
            <w:webHidden/>
          </w:rPr>
          <w:tab/>
        </w:r>
        <w:r w:rsidR="0048778A">
          <w:rPr>
            <w:noProof/>
            <w:webHidden/>
          </w:rPr>
          <w:fldChar w:fldCharType="begin"/>
        </w:r>
        <w:r w:rsidR="0048778A">
          <w:rPr>
            <w:noProof/>
            <w:webHidden/>
          </w:rPr>
          <w:instrText xml:space="preserve"> PAGEREF _Toc168917345 \h </w:instrText>
        </w:r>
        <w:r w:rsidR="0048778A">
          <w:rPr>
            <w:noProof/>
            <w:webHidden/>
          </w:rPr>
        </w:r>
        <w:r w:rsidR="0048778A">
          <w:rPr>
            <w:noProof/>
            <w:webHidden/>
          </w:rPr>
          <w:fldChar w:fldCharType="separate"/>
        </w:r>
        <w:r w:rsidR="00D63DE2">
          <w:rPr>
            <w:noProof/>
            <w:webHidden/>
          </w:rPr>
          <w:t>22</w:t>
        </w:r>
        <w:r w:rsidR="0048778A">
          <w:rPr>
            <w:noProof/>
            <w:webHidden/>
          </w:rPr>
          <w:fldChar w:fldCharType="end"/>
        </w:r>
      </w:hyperlink>
    </w:p>
    <w:p w14:paraId="764468AA" w14:textId="23EC2481"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46" w:history="1">
        <w:r w:rsidR="0048778A" w:rsidRPr="007A0392">
          <w:rPr>
            <w:rStyle w:val="Hyperlink"/>
            <w:noProof/>
          </w:rPr>
          <w:t>Figure 22 High Level Schematic for the ML application showing offline and online processes.</w:t>
        </w:r>
        <w:r w:rsidR="0048778A">
          <w:rPr>
            <w:noProof/>
            <w:webHidden/>
          </w:rPr>
          <w:tab/>
        </w:r>
        <w:r w:rsidR="0048778A">
          <w:rPr>
            <w:noProof/>
            <w:webHidden/>
          </w:rPr>
          <w:fldChar w:fldCharType="begin"/>
        </w:r>
        <w:r w:rsidR="0048778A">
          <w:rPr>
            <w:noProof/>
            <w:webHidden/>
          </w:rPr>
          <w:instrText xml:space="preserve"> PAGEREF _Toc168917346 \h </w:instrText>
        </w:r>
        <w:r w:rsidR="0048778A">
          <w:rPr>
            <w:noProof/>
            <w:webHidden/>
          </w:rPr>
        </w:r>
        <w:r w:rsidR="0048778A">
          <w:rPr>
            <w:noProof/>
            <w:webHidden/>
          </w:rPr>
          <w:fldChar w:fldCharType="separate"/>
        </w:r>
        <w:r w:rsidR="00D63DE2">
          <w:rPr>
            <w:noProof/>
            <w:webHidden/>
          </w:rPr>
          <w:t>23</w:t>
        </w:r>
        <w:r w:rsidR="0048778A">
          <w:rPr>
            <w:noProof/>
            <w:webHidden/>
          </w:rPr>
          <w:fldChar w:fldCharType="end"/>
        </w:r>
      </w:hyperlink>
    </w:p>
    <w:p w14:paraId="39704868" w14:textId="22A610B4"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47" w:history="1">
        <w:r w:rsidR="0048778A" w:rsidRPr="007A0392">
          <w:rPr>
            <w:rStyle w:val="Hyperlink"/>
            <w:noProof/>
          </w:rPr>
          <w:t>Figure 23 Training Accuracy and Loss over Epochs for the ML model.</w:t>
        </w:r>
        <w:r w:rsidR="0048778A">
          <w:rPr>
            <w:noProof/>
            <w:webHidden/>
          </w:rPr>
          <w:tab/>
        </w:r>
        <w:r w:rsidR="0048778A">
          <w:rPr>
            <w:noProof/>
            <w:webHidden/>
          </w:rPr>
          <w:fldChar w:fldCharType="begin"/>
        </w:r>
        <w:r w:rsidR="0048778A">
          <w:rPr>
            <w:noProof/>
            <w:webHidden/>
          </w:rPr>
          <w:instrText xml:space="preserve"> PAGEREF _Toc168917347 \h </w:instrText>
        </w:r>
        <w:r w:rsidR="0048778A">
          <w:rPr>
            <w:noProof/>
            <w:webHidden/>
          </w:rPr>
        </w:r>
        <w:r w:rsidR="0048778A">
          <w:rPr>
            <w:noProof/>
            <w:webHidden/>
          </w:rPr>
          <w:fldChar w:fldCharType="separate"/>
        </w:r>
        <w:r w:rsidR="00D63DE2">
          <w:rPr>
            <w:noProof/>
            <w:webHidden/>
          </w:rPr>
          <w:t>25</w:t>
        </w:r>
        <w:r w:rsidR="0048778A">
          <w:rPr>
            <w:noProof/>
            <w:webHidden/>
          </w:rPr>
          <w:fldChar w:fldCharType="end"/>
        </w:r>
      </w:hyperlink>
    </w:p>
    <w:p w14:paraId="239680FE" w14:textId="1E17F6DF"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48" w:history="1">
        <w:r w:rsidR="0048778A" w:rsidRPr="007A0392">
          <w:rPr>
            <w:rStyle w:val="Hyperlink"/>
            <w:noProof/>
          </w:rPr>
          <w:t>Figure 24 Minkowski distance calculation equation</w:t>
        </w:r>
        <w:r w:rsidR="0048778A">
          <w:rPr>
            <w:noProof/>
            <w:webHidden/>
          </w:rPr>
          <w:tab/>
        </w:r>
        <w:r w:rsidR="0048778A">
          <w:rPr>
            <w:noProof/>
            <w:webHidden/>
          </w:rPr>
          <w:fldChar w:fldCharType="begin"/>
        </w:r>
        <w:r w:rsidR="0048778A">
          <w:rPr>
            <w:noProof/>
            <w:webHidden/>
          </w:rPr>
          <w:instrText xml:space="preserve"> PAGEREF _Toc168917348 \h </w:instrText>
        </w:r>
        <w:r w:rsidR="0048778A">
          <w:rPr>
            <w:noProof/>
            <w:webHidden/>
          </w:rPr>
        </w:r>
        <w:r w:rsidR="0048778A">
          <w:rPr>
            <w:noProof/>
            <w:webHidden/>
          </w:rPr>
          <w:fldChar w:fldCharType="separate"/>
        </w:r>
        <w:r w:rsidR="00D63DE2">
          <w:rPr>
            <w:noProof/>
            <w:webHidden/>
          </w:rPr>
          <w:t>26</w:t>
        </w:r>
        <w:r w:rsidR="0048778A">
          <w:rPr>
            <w:noProof/>
            <w:webHidden/>
          </w:rPr>
          <w:fldChar w:fldCharType="end"/>
        </w:r>
      </w:hyperlink>
    </w:p>
    <w:p w14:paraId="5FDF677D" w14:textId="2E276011"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49" w:history="1">
        <w:r w:rsidR="0048778A" w:rsidRPr="007A0392">
          <w:rPr>
            <w:rStyle w:val="Hyperlink"/>
            <w:noProof/>
          </w:rPr>
          <w:t>Figure 25 Alarm data intake window</w:t>
        </w:r>
        <w:r w:rsidR="0048778A">
          <w:rPr>
            <w:noProof/>
            <w:webHidden/>
          </w:rPr>
          <w:tab/>
        </w:r>
        <w:r w:rsidR="0048778A">
          <w:rPr>
            <w:noProof/>
            <w:webHidden/>
          </w:rPr>
          <w:fldChar w:fldCharType="begin"/>
        </w:r>
        <w:r w:rsidR="0048778A">
          <w:rPr>
            <w:noProof/>
            <w:webHidden/>
          </w:rPr>
          <w:instrText xml:space="preserve"> PAGEREF _Toc168917349 \h </w:instrText>
        </w:r>
        <w:r w:rsidR="0048778A">
          <w:rPr>
            <w:noProof/>
            <w:webHidden/>
          </w:rPr>
        </w:r>
        <w:r w:rsidR="0048778A">
          <w:rPr>
            <w:noProof/>
            <w:webHidden/>
          </w:rPr>
          <w:fldChar w:fldCharType="separate"/>
        </w:r>
        <w:r w:rsidR="00D63DE2">
          <w:rPr>
            <w:noProof/>
            <w:webHidden/>
          </w:rPr>
          <w:t>27</w:t>
        </w:r>
        <w:r w:rsidR="0048778A">
          <w:rPr>
            <w:noProof/>
            <w:webHidden/>
          </w:rPr>
          <w:fldChar w:fldCharType="end"/>
        </w:r>
      </w:hyperlink>
    </w:p>
    <w:p w14:paraId="189210BC" w14:textId="265D6718"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50" w:history="1">
        <w:r w:rsidR="0048778A" w:rsidRPr="007A0392">
          <w:rPr>
            <w:rStyle w:val="Hyperlink"/>
            <w:noProof/>
          </w:rPr>
          <w:t>Figure 26 The alarm incident analysis interface</w:t>
        </w:r>
        <w:r w:rsidR="0048778A">
          <w:rPr>
            <w:noProof/>
            <w:webHidden/>
          </w:rPr>
          <w:tab/>
        </w:r>
        <w:r w:rsidR="0048778A">
          <w:rPr>
            <w:noProof/>
            <w:webHidden/>
          </w:rPr>
          <w:fldChar w:fldCharType="begin"/>
        </w:r>
        <w:r w:rsidR="0048778A">
          <w:rPr>
            <w:noProof/>
            <w:webHidden/>
          </w:rPr>
          <w:instrText xml:space="preserve"> PAGEREF _Toc168917350 \h </w:instrText>
        </w:r>
        <w:r w:rsidR="0048778A">
          <w:rPr>
            <w:noProof/>
            <w:webHidden/>
          </w:rPr>
        </w:r>
        <w:r w:rsidR="0048778A">
          <w:rPr>
            <w:noProof/>
            <w:webHidden/>
          </w:rPr>
          <w:fldChar w:fldCharType="separate"/>
        </w:r>
        <w:r w:rsidR="00D63DE2">
          <w:rPr>
            <w:noProof/>
            <w:webHidden/>
          </w:rPr>
          <w:t>28</w:t>
        </w:r>
        <w:r w:rsidR="0048778A">
          <w:rPr>
            <w:noProof/>
            <w:webHidden/>
          </w:rPr>
          <w:fldChar w:fldCharType="end"/>
        </w:r>
      </w:hyperlink>
    </w:p>
    <w:p w14:paraId="3698CC79" w14:textId="4C0CE3C7"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51" w:history="1">
        <w:r w:rsidR="0048778A" w:rsidRPr="007A0392">
          <w:rPr>
            <w:rStyle w:val="Hyperlink"/>
            <w:noProof/>
          </w:rPr>
          <w:t>Figure 27 GUI for the LLM application for alarm text querying. This should be read from the bottom up.</w:t>
        </w:r>
        <w:r w:rsidR="0048778A">
          <w:rPr>
            <w:noProof/>
            <w:webHidden/>
          </w:rPr>
          <w:tab/>
        </w:r>
        <w:r w:rsidR="0048778A">
          <w:rPr>
            <w:noProof/>
            <w:webHidden/>
          </w:rPr>
          <w:fldChar w:fldCharType="begin"/>
        </w:r>
        <w:r w:rsidR="0048778A">
          <w:rPr>
            <w:noProof/>
            <w:webHidden/>
          </w:rPr>
          <w:instrText xml:space="preserve"> PAGEREF _Toc168917351 \h </w:instrText>
        </w:r>
        <w:r w:rsidR="0048778A">
          <w:rPr>
            <w:noProof/>
            <w:webHidden/>
          </w:rPr>
        </w:r>
        <w:r w:rsidR="0048778A">
          <w:rPr>
            <w:noProof/>
            <w:webHidden/>
          </w:rPr>
          <w:fldChar w:fldCharType="separate"/>
        </w:r>
        <w:r w:rsidR="00D63DE2">
          <w:rPr>
            <w:noProof/>
            <w:webHidden/>
          </w:rPr>
          <w:t>29</w:t>
        </w:r>
        <w:r w:rsidR="0048778A">
          <w:rPr>
            <w:noProof/>
            <w:webHidden/>
          </w:rPr>
          <w:fldChar w:fldCharType="end"/>
        </w:r>
      </w:hyperlink>
    </w:p>
    <w:p w14:paraId="1EE8FF12" w14:textId="68F47CCF"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52" w:history="1">
        <w:r w:rsidR="0048778A" w:rsidRPr="007A0392">
          <w:rPr>
            <w:rStyle w:val="Hyperlink"/>
            <w:noProof/>
          </w:rPr>
          <w:t>Figure 28 Sample of the synthetic alarm dataset used in the LLM prototype development.</w:t>
        </w:r>
        <w:r w:rsidR="0048778A">
          <w:rPr>
            <w:noProof/>
            <w:webHidden/>
          </w:rPr>
          <w:tab/>
        </w:r>
        <w:r w:rsidR="0048778A">
          <w:rPr>
            <w:noProof/>
            <w:webHidden/>
          </w:rPr>
          <w:fldChar w:fldCharType="begin"/>
        </w:r>
        <w:r w:rsidR="0048778A">
          <w:rPr>
            <w:noProof/>
            <w:webHidden/>
          </w:rPr>
          <w:instrText xml:space="preserve"> PAGEREF _Toc168917352 \h </w:instrText>
        </w:r>
        <w:r w:rsidR="0048778A">
          <w:rPr>
            <w:noProof/>
            <w:webHidden/>
          </w:rPr>
        </w:r>
        <w:r w:rsidR="0048778A">
          <w:rPr>
            <w:noProof/>
            <w:webHidden/>
          </w:rPr>
          <w:fldChar w:fldCharType="separate"/>
        </w:r>
        <w:r w:rsidR="00D63DE2">
          <w:rPr>
            <w:noProof/>
            <w:webHidden/>
          </w:rPr>
          <w:t>31</w:t>
        </w:r>
        <w:r w:rsidR="0048778A">
          <w:rPr>
            <w:noProof/>
            <w:webHidden/>
          </w:rPr>
          <w:fldChar w:fldCharType="end"/>
        </w:r>
      </w:hyperlink>
    </w:p>
    <w:p w14:paraId="6B8E2975" w14:textId="6DD53409"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53" w:history="1">
        <w:r w:rsidR="0048778A" w:rsidRPr="007A0392">
          <w:rPr>
            <w:rStyle w:val="Hyperlink"/>
            <w:noProof/>
          </w:rPr>
          <w:t>Figure 29 Knowledge graph generation process (left) knowledge graph query process (right)</w:t>
        </w:r>
        <w:r w:rsidR="0048778A">
          <w:rPr>
            <w:noProof/>
            <w:webHidden/>
          </w:rPr>
          <w:tab/>
        </w:r>
        <w:r w:rsidR="0048778A">
          <w:rPr>
            <w:noProof/>
            <w:webHidden/>
          </w:rPr>
          <w:fldChar w:fldCharType="begin"/>
        </w:r>
        <w:r w:rsidR="0048778A">
          <w:rPr>
            <w:noProof/>
            <w:webHidden/>
          </w:rPr>
          <w:instrText xml:space="preserve"> PAGEREF _Toc168917353 \h </w:instrText>
        </w:r>
        <w:r w:rsidR="0048778A">
          <w:rPr>
            <w:noProof/>
            <w:webHidden/>
          </w:rPr>
        </w:r>
        <w:r w:rsidR="0048778A">
          <w:rPr>
            <w:noProof/>
            <w:webHidden/>
          </w:rPr>
          <w:fldChar w:fldCharType="separate"/>
        </w:r>
        <w:r w:rsidR="00D63DE2">
          <w:rPr>
            <w:noProof/>
            <w:webHidden/>
          </w:rPr>
          <w:t>32</w:t>
        </w:r>
        <w:r w:rsidR="0048778A">
          <w:rPr>
            <w:noProof/>
            <w:webHidden/>
          </w:rPr>
          <w:fldChar w:fldCharType="end"/>
        </w:r>
      </w:hyperlink>
    </w:p>
    <w:p w14:paraId="47D95820" w14:textId="7FEDA15B"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54" w:history="1">
        <w:r w:rsidR="0048778A" w:rsidRPr="007A0392">
          <w:rPr>
            <w:rStyle w:val="Hyperlink"/>
            <w:noProof/>
          </w:rPr>
          <w:t>Figure 30 Prompt and answer for a list of devices in the dataset</w:t>
        </w:r>
        <w:r w:rsidR="0048778A">
          <w:rPr>
            <w:noProof/>
            <w:webHidden/>
          </w:rPr>
          <w:tab/>
        </w:r>
        <w:r w:rsidR="0048778A">
          <w:rPr>
            <w:noProof/>
            <w:webHidden/>
          </w:rPr>
          <w:fldChar w:fldCharType="begin"/>
        </w:r>
        <w:r w:rsidR="0048778A">
          <w:rPr>
            <w:noProof/>
            <w:webHidden/>
          </w:rPr>
          <w:instrText xml:space="preserve"> PAGEREF _Toc168917354 \h </w:instrText>
        </w:r>
        <w:r w:rsidR="0048778A">
          <w:rPr>
            <w:noProof/>
            <w:webHidden/>
          </w:rPr>
        </w:r>
        <w:r w:rsidR="0048778A">
          <w:rPr>
            <w:noProof/>
            <w:webHidden/>
          </w:rPr>
          <w:fldChar w:fldCharType="separate"/>
        </w:r>
        <w:r w:rsidR="00D63DE2">
          <w:rPr>
            <w:noProof/>
            <w:webHidden/>
          </w:rPr>
          <w:t>33</w:t>
        </w:r>
        <w:r w:rsidR="0048778A">
          <w:rPr>
            <w:noProof/>
            <w:webHidden/>
          </w:rPr>
          <w:fldChar w:fldCharType="end"/>
        </w:r>
      </w:hyperlink>
    </w:p>
    <w:p w14:paraId="7816AFBE" w14:textId="689D19B4"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55" w:history="1">
        <w:r w:rsidR="0048778A" w:rsidRPr="007A0392">
          <w:rPr>
            <w:rStyle w:val="Hyperlink"/>
            <w:noProof/>
          </w:rPr>
          <w:t>Figure 31 Prompt and answer for a list of substations in the dataset</w:t>
        </w:r>
        <w:r w:rsidR="0048778A">
          <w:rPr>
            <w:noProof/>
            <w:webHidden/>
          </w:rPr>
          <w:tab/>
        </w:r>
        <w:r w:rsidR="0048778A">
          <w:rPr>
            <w:noProof/>
            <w:webHidden/>
          </w:rPr>
          <w:fldChar w:fldCharType="begin"/>
        </w:r>
        <w:r w:rsidR="0048778A">
          <w:rPr>
            <w:noProof/>
            <w:webHidden/>
          </w:rPr>
          <w:instrText xml:space="preserve"> PAGEREF _Toc168917355 \h </w:instrText>
        </w:r>
        <w:r w:rsidR="0048778A">
          <w:rPr>
            <w:noProof/>
            <w:webHidden/>
          </w:rPr>
        </w:r>
        <w:r w:rsidR="0048778A">
          <w:rPr>
            <w:noProof/>
            <w:webHidden/>
          </w:rPr>
          <w:fldChar w:fldCharType="separate"/>
        </w:r>
        <w:r w:rsidR="00D63DE2">
          <w:rPr>
            <w:noProof/>
            <w:webHidden/>
          </w:rPr>
          <w:t>34</w:t>
        </w:r>
        <w:r w:rsidR="0048778A">
          <w:rPr>
            <w:noProof/>
            <w:webHidden/>
          </w:rPr>
          <w:fldChar w:fldCharType="end"/>
        </w:r>
      </w:hyperlink>
    </w:p>
    <w:p w14:paraId="19611059" w14:textId="2975FC8B"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56" w:history="1">
        <w:r w:rsidR="0048778A" w:rsidRPr="007A0392">
          <w:rPr>
            <w:rStyle w:val="Hyperlink"/>
            <w:noProof/>
          </w:rPr>
          <w:t>Figure 32 Specific query about a device</w:t>
        </w:r>
        <w:r w:rsidR="0048778A">
          <w:rPr>
            <w:noProof/>
            <w:webHidden/>
          </w:rPr>
          <w:tab/>
        </w:r>
        <w:r w:rsidR="0048778A">
          <w:rPr>
            <w:noProof/>
            <w:webHidden/>
          </w:rPr>
          <w:fldChar w:fldCharType="begin"/>
        </w:r>
        <w:r w:rsidR="0048778A">
          <w:rPr>
            <w:noProof/>
            <w:webHidden/>
          </w:rPr>
          <w:instrText xml:space="preserve"> PAGEREF _Toc168917356 \h </w:instrText>
        </w:r>
        <w:r w:rsidR="0048778A">
          <w:rPr>
            <w:noProof/>
            <w:webHidden/>
          </w:rPr>
        </w:r>
        <w:r w:rsidR="0048778A">
          <w:rPr>
            <w:noProof/>
            <w:webHidden/>
          </w:rPr>
          <w:fldChar w:fldCharType="separate"/>
        </w:r>
        <w:r w:rsidR="00D63DE2">
          <w:rPr>
            <w:noProof/>
            <w:webHidden/>
          </w:rPr>
          <w:t>34</w:t>
        </w:r>
        <w:r w:rsidR="0048778A">
          <w:rPr>
            <w:noProof/>
            <w:webHidden/>
          </w:rPr>
          <w:fldChar w:fldCharType="end"/>
        </w:r>
      </w:hyperlink>
    </w:p>
    <w:p w14:paraId="3BBCF7C8" w14:textId="22548CDD"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57" w:history="1">
        <w:r w:rsidR="0048778A" w:rsidRPr="007A0392">
          <w:rPr>
            <w:rStyle w:val="Hyperlink"/>
            <w:noProof/>
          </w:rPr>
          <w:t>Figure 33 Multiple prompts and answers</w:t>
        </w:r>
        <w:r w:rsidR="0048778A">
          <w:rPr>
            <w:noProof/>
            <w:webHidden/>
          </w:rPr>
          <w:tab/>
        </w:r>
        <w:r w:rsidR="0048778A">
          <w:rPr>
            <w:noProof/>
            <w:webHidden/>
          </w:rPr>
          <w:fldChar w:fldCharType="begin"/>
        </w:r>
        <w:r w:rsidR="0048778A">
          <w:rPr>
            <w:noProof/>
            <w:webHidden/>
          </w:rPr>
          <w:instrText xml:space="preserve"> PAGEREF _Toc168917357 \h </w:instrText>
        </w:r>
        <w:r w:rsidR="0048778A">
          <w:rPr>
            <w:noProof/>
            <w:webHidden/>
          </w:rPr>
        </w:r>
        <w:r w:rsidR="0048778A">
          <w:rPr>
            <w:noProof/>
            <w:webHidden/>
          </w:rPr>
          <w:fldChar w:fldCharType="separate"/>
        </w:r>
        <w:r w:rsidR="00D63DE2">
          <w:rPr>
            <w:noProof/>
            <w:webHidden/>
          </w:rPr>
          <w:t>35</w:t>
        </w:r>
        <w:r w:rsidR="0048778A">
          <w:rPr>
            <w:noProof/>
            <w:webHidden/>
          </w:rPr>
          <w:fldChar w:fldCharType="end"/>
        </w:r>
      </w:hyperlink>
    </w:p>
    <w:p w14:paraId="5B7A7824" w14:textId="20EB25F4"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58" w:history="1">
        <w:r w:rsidR="0048778A" w:rsidRPr="007A0392">
          <w:rPr>
            <w:rStyle w:val="Hyperlink"/>
            <w:noProof/>
          </w:rPr>
          <w:t>Figure 34 Proposed Framework/Methodology for automated model validation using operational data towards a digital twin.</w:t>
        </w:r>
        <w:r w:rsidR="0048778A">
          <w:rPr>
            <w:noProof/>
            <w:webHidden/>
          </w:rPr>
          <w:tab/>
        </w:r>
        <w:r w:rsidR="0048778A">
          <w:rPr>
            <w:noProof/>
            <w:webHidden/>
          </w:rPr>
          <w:fldChar w:fldCharType="begin"/>
        </w:r>
        <w:r w:rsidR="0048778A">
          <w:rPr>
            <w:noProof/>
            <w:webHidden/>
          </w:rPr>
          <w:instrText xml:space="preserve"> PAGEREF _Toc168917358 \h </w:instrText>
        </w:r>
        <w:r w:rsidR="0048778A">
          <w:rPr>
            <w:noProof/>
            <w:webHidden/>
          </w:rPr>
        </w:r>
        <w:r w:rsidR="0048778A">
          <w:rPr>
            <w:noProof/>
            <w:webHidden/>
          </w:rPr>
          <w:fldChar w:fldCharType="separate"/>
        </w:r>
        <w:r w:rsidR="00D63DE2">
          <w:rPr>
            <w:noProof/>
            <w:webHidden/>
          </w:rPr>
          <w:t>37</w:t>
        </w:r>
        <w:r w:rsidR="0048778A">
          <w:rPr>
            <w:noProof/>
            <w:webHidden/>
          </w:rPr>
          <w:fldChar w:fldCharType="end"/>
        </w:r>
      </w:hyperlink>
    </w:p>
    <w:p w14:paraId="045FD7AC" w14:textId="5EEB18ED"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59" w:history="1">
        <w:r w:rsidR="0048778A" w:rsidRPr="007A0392">
          <w:rPr>
            <w:rStyle w:val="Hyperlink"/>
            <w:noProof/>
          </w:rPr>
          <w:t>Figure 35 High level pathway for automated model validation</w:t>
        </w:r>
        <w:r w:rsidR="0048778A">
          <w:rPr>
            <w:noProof/>
            <w:webHidden/>
          </w:rPr>
          <w:tab/>
        </w:r>
        <w:r w:rsidR="0048778A">
          <w:rPr>
            <w:noProof/>
            <w:webHidden/>
          </w:rPr>
          <w:fldChar w:fldCharType="begin"/>
        </w:r>
        <w:r w:rsidR="0048778A">
          <w:rPr>
            <w:noProof/>
            <w:webHidden/>
          </w:rPr>
          <w:instrText xml:space="preserve"> PAGEREF _Toc168917359 \h </w:instrText>
        </w:r>
        <w:r w:rsidR="0048778A">
          <w:rPr>
            <w:noProof/>
            <w:webHidden/>
          </w:rPr>
        </w:r>
        <w:r w:rsidR="0048778A">
          <w:rPr>
            <w:noProof/>
            <w:webHidden/>
          </w:rPr>
          <w:fldChar w:fldCharType="separate"/>
        </w:r>
        <w:r w:rsidR="00D63DE2">
          <w:rPr>
            <w:noProof/>
            <w:webHidden/>
          </w:rPr>
          <w:t>44</w:t>
        </w:r>
        <w:r w:rsidR="0048778A">
          <w:rPr>
            <w:noProof/>
            <w:webHidden/>
          </w:rPr>
          <w:fldChar w:fldCharType="end"/>
        </w:r>
      </w:hyperlink>
    </w:p>
    <w:p w14:paraId="6BE185BF" w14:textId="28826E00"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60" w:history="1">
        <w:r w:rsidR="0048778A" w:rsidRPr="007A0392">
          <w:rPr>
            <w:rStyle w:val="Hyperlink"/>
            <w:noProof/>
          </w:rPr>
          <w:t>Figure 36 A schematic overview of the three cognitive processes for operators</w:t>
        </w:r>
        <w:r w:rsidR="0048778A">
          <w:rPr>
            <w:noProof/>
            <w:webHidden/>
          </w:rPr>
          <w:tab/>
        </w:r>
        <w:r w:rsidR="0048778A">
          <w:rPr>
            <w:noProof/>
            <w:webHidden/>
          </w:rPr>
          <w:fldChar w:fldCharType="begin"/>
        </w:r>
        <w:r w:rsidR="0048778A">
          <w:rPr>
            <w:noProof/>
            <w:webHidden/>
          </w:rPr>
          <w:instrText xml:space="preserve"> PAGEREF _Toc168917360 \h </w:instrText>
        </w:r>
        <w:r w:rsidR="0048778A">
          <w:rPr>
            <w:noProof/>
            <w:webHidden/>
          </w:rPr>
        </w:r>
        <w:r w:rsidR="0048778A">
          <w:rPr>
            <w:noProof/>
            <w:webHidden/>
          </w:rPr>
          <w:fldChar w:fldCharType="separate"/>
        </w:r>
        <w:r w:rsidR="00D63DE2">
          <w:rPr>
            <w:noProof/>
            <w:webHidden/>
          </w:rPr>
          <w:t>47</w:t>
        </w:r>
        <w:r w:rsidR="0048778A">
          <w:rPr>
            <w:noProof/>
            <w:webHidden/>
          </w:rPr>
          <w:fldChar w:fldCharType="end"/>
        </w:r>
      </w:hyperlink>
    </w:p>
    <w:p w14:paraId="45D4ED4B" w14:textId="7F64E289"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61" w:history="1">
        <w:r w:rsidR="0048778A" w:rsidRPr="007A0392">
          <w:rPr>
            <w:rStyle w:val="Hyperlink"/>
            <w:noProof/>
          </w:rPr>
          <w:t>Figure 37 The classes of AI/ML that can support the operator int he controls room in their three modes of operation.</w:t>
        </w:r>
        <w:r w:rsidR="0048778A">
          <w:rPr>
            <w:noProof/>
            <w:webHidden/>
          </w:rPr>
          <w:tab/>
        </w:r>
        <w:r w:rsidR="0048778A">
          <w:rPr>
            <w:noProof/>
            <w:webHidden/>
          </w:rPr>
          <w:fldChar w:fldCharType="begin"/>
        </w:r>
        <w:r w:rsidR="0048778A">
          <w:rPr>
            <w:noProof/>
            <w:webHidden/>
          </w:rPr>
          <w:instrText xml:space="preserve"> PAGEREF _Toc168917361 \h </w:instrText>
        </w:r>
        <w:r w:rsidR="0048778A">
          <w:rPr>
            <w:noProof/>
            <w:webHidden/>
          </w:rPr>
        </w:r>
        <w:r w:rsidR="0048778A">
          <w:rPr>
            <w:noProof/>
            <w:webHidden/>
          </w:rPr>
          <w:fldChar w:fldCharType="separate"/>
        </w:r>
        <w:r w:rsidR="00D63DE2">
          <w:rPr>
            <w:noProof/>
            <w:webHidden/>
          </w:rPr>
          <w:t>47</w:t>
        </w:r>
        <w:r w:rsidR="0048778A">
          <w:rPr>
            <w:noProof/>
            <w:webHidden/>
          </w:rPr>
          <w:fldChar w:fldCharType="end"/>
        </w:r>
      </w:hyperlink>
    </w:p>
    <w:p w14:paraId="14A0284C" w14:textId="1184C7AB"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62" w:history="1">
        <w:r w:rsidR="0048778A" w:rsidRPr="007A0392">
          <w:rPr>
            <w:rStyle w:val="Hyperlink"/>
            <w:noProof/>
          </w:rPr>
          <w:t>Figure 38 CROF Data Models and Streaming Roadmap</w:t>
        </w:r>
        <w:r w:rsidR="0048778A">
          <w:rPr>
            <w:noProof/>
            <w:webHidden/>
          </w:rPr>
          <w:tab/>
        </w:r>
        <w:r w:rsidR="0048778A">
          <w:rPr>
            <w:noProof/>
            <w:webHidden/>
          </w:rPr>
          <w:fldChar w:fldCharType="begin"/>
        </w:r>
        <w:r w:rsidR="0048778A">
          <w:rPr>
            <w:noProof/>
            <w:webHidden/>
          </w:rPr>
          <w:instrText xml:space="preserve"> PAGEREF _Toc168917362 \h </w:instrText>
        </w:r>
        <w:r w:rsidR="0048778A">
          <w:rPr>
            <w:noProof/>
            <w:webHidden/>
          </w:rPr>
        </w:r>
        <w:r w:rsidR="0048778A">
          <w:rPr>
            <w:noProof/>
            <w:webHidden/>
          </w:rPr>
          <w:fldChar w:fldCharType="separate"/>
        </w:r>
        <w:r w:rsidR="00D63DE2">
          <w:rPr>
            <w:noProof/>
            <w:webHidden/>
          </w:rPr>
          <w:t>49</w:t>
        </w:r>
        <w:r w:rsidR="0048778A">
          <w:rPr>
            <w:noProof/>
            <w:webHidden/>
          </w:rPr>
          <w:fldChar w:fldCharType="end"/>
        </w:r>
      </w:hyperlink>
    </w:p>
    <w:p w14:paraId="149906BD" w14:textId="77777777" w:rsidR="0048778A" w:rsidRDefault="009959BB" w:rsidP="00462182">
      <w:pPr>
        <w:pStyle w:val="TableofFigures"/>
        <w:rPr>
          <w:noProof/>
        </w:rPr>
      </w:pPr>
      <w:r>
        <w:fldChar w:fldCharType="end"/>
      </w:r>
      <w:r>
        <w:rPr>
          <w:sz w:val="22"/>
        </w:rPr>
        <w:fldChar w:fldCharType="begin"/>
      </w:r>
      <w:r w:rsidR="003053C7">
        <w:instrText xml:space="preserve"> TOC \h \z \c "Apx Figure" </w:instrText>
      </w:r>
      <w:r>
        <w:rPr>
          <w:sz w:val="22"/>
        </w:rPr>
        <w:fldChar w:fldCharType="separate"/>
      </w:r>
    </w:p>
    <w:p w14:paraId="6F05DE69" w14:textId="79FE712D" w:rsidR="00A943B2" w:rsidRDefault="009959BB" w:rsidP="00D1044D">
      <w:pPr>
        <w:pStyle w:val="ListofFiguresandTablesTOCHeading"/>
      </w:pPr>
      <w:r>
        <w:fldChar w:fldCharType="end"/>
      </w:r>
      <w:r w:rsidR="004D139E">
        <w:t>T</w:t>
      </w:r>
      <w:r w:rsidR="00A943B2">
        <w:t>ables</w:t>
      </w:r>
    </w:p>
    <w:p w14:paraId="08182525" w14:textId="6D1C5C41" w:rsidR="0048778A" w:rsidRDefault="009959BB">
      <w:pPr>
        <w:pStyle w:val="TableofFigures"/>
        <w:rPr>
          <w:rFonts w:asciiTheme="minorHAnsi" w:eastAsiaTheme="minorEastAsia" w:hAnsiTheme="minorHAnsi" w:cstheme="minorBidi"/>
          <w:noProof/>
          <w:color w:val="auto"/>
          <w:kern w:val="2"/>
          <w:sz w:val="22"/>
          <w:lang w:val="en-IE" w:eastAsia="en-IE"/>
          <w14:ligatures w14:val="standardContextual"/>
        </w:rPr>
      </w:pPr>
      <w:r>
        <w:fldChar w:fldCharType="begin"/>
      </w:r>
      <w:r w:rsidR="00A943B2">
        <w:instrText xml:space="preserve"> TOC \h \z \c "Table" </w:instrText>
      </w:r>
      <w:r>
        <w:fldChar w:fldCharType="separate"/>
      </w:r>
      <w:hyperlink w:anchor="_Toc168917323" w:history="1">
        <w:r w:rsidR="0048778A" w:rsidRPr="008D251A">
          <w:rPr>
            <w:rStyle w:val="Hyperlink"/>
            <w:noProof/>
          </w:rPr>
          <w:t>Table 1 Example of an operational process to resolve an unplanned event on the network that could be augmented by LLM/NLP</w:t>
        </w:r>
        <w:r w:rsidR="0048778A">
          <w:rPr>
            <w:noProof/>
            <w:webHidden/>
          </w:rPr>
          <w:tab/>
        </w:r>
        <w:r w:rsidR="0048778A">
          <w:rPr>
            <w:noProof/>
            <w:webHidden/>
          </w:rPr>
          <w:fldChar w:fldCharType="begin"/>
        </w:r>
        <w:r w:rsidR="0048778A">
          <w:rPr>
            <w:noProof/>
            <w:webHidden/>
          </w:rPr>
          <w:instrText xml:space="preserve"> PAGEREF _Toc168917323 \h </w:instrText>
        </w:r>
        <w:r w:rsidR="0048778A">
          <w:rPr>
            <w:noProof/>
            <w:webHidden/>
          </w:rPr>
        </w:r>
        <w:r w:rsidR="0048778A">
          <w:rPr>
            <w:noProof/>
            <w:webHidden/>
          </w:rPr>
          <w:fldChar w:fldCharType="separate"/>
        </w:r>
        <w:r w:rsidR="00D63DE2">
          <w:rPr>
            <w:noProof/>
            <w:webHidden/>
          </w:rPr>
          <w:t>10</w:t>
        </w:r>
        <w:r w:rsidR="0048778A">
          <w:rPr>
            <w:noProof/>
            <w:webHidden/>
          </w:rPr>
          <w:fldChar w:fldCharType="end"/>
        </w:r>
      </w:hyperlink>
    </w:p>
    <w:p w14:paraId="2155A727" w14:textId="114E2D05" w:rsidR="0048778A" w:rsidRDefault="00000000">
      <w:pPr>
        <w:pStyle w:val="TableofFigures"/>
        <w:rPr>
          <w:rFonts w:asciiTheme="minorHAnsi" w:eastAsiaTheme="minorEastAsia" w:hAnsiTheme="minorHAnsi" w:cstheme="minorBidi"/>
          <w:noProof/>
          <w:color w:val="auto"/>
          <w:kern w:val="2"/>
          <w:sz w:val="22"/>
          <w:lang w:val="en-IE" w:eastAsia="en-IE"/>
          <w14:ligatures w14:val="standardContextual"/>
        </w:rPr>
      </w:pPr>
      <w:hyperlink w:anchor="_Toc168917324" w:history="1">
        <w:r w:rsidR="0048778A" w:rsidRPr="008D251A">
          <w:rPr>
            <w:rStyle w:val="Hyperlink"/>
            <w:noProof/>
          </w:rPr>
          <w:t>Table 2 Alarm features extracted in model for training.</w:t>
        </w:r>
        <w:r w:rsidR="0048778A">
          <w:rPr>
            <w:noProof/>
            <w:webHidden/>
          </w:rPr>
          <w:tab/>
        </w:r>
        <w:r w:rsidR="0048778A">
          <w:rPr>
            <w:noProof/>
            <w:webHidden/>
          </w:rPr>
          <w:fldChar w:fldCharType="begin"/>
        </w:r>
        <w:r w:rsidR="0048778A">
          <w:rPr>
            <w:noProof/>
            <w:webHidden/>
          </w:rPr>
          <w:instrText xml:space="preserve"> PAGEREF _Toc168917324 \h </w:instrText>
        </w:r>
        <w:r w:rsidR="0048778A">
          <w:rPr>
            <w:noProof/>
            <w:webHidden/>
          </w:rPr>
        </w:r>
        <w:r w:rsidR="0048778A">
          <w:rPr>
            <w:noProof/>
            <w:webHidden/>
          </w:rPr>
          <w:fldChar w:fldCharType="separate"/>
        </w:r>
        <w:r w:rsidR="00D63DE2">
          <w:rPr>
            <w:noProof/>
            <w:webHidden/>
          </w:rPr>
          <w:t>23</w:t>
        </w:r>
        <w:r w:rsidR="0048778A">
          <w:rPr>
            <w:noProof/>
            <w:webHidden/>
          </w:rPr>
          <w:fldChar w:fldCharType="end"/>
        </w:r>
      </w:hyperlink>
    </w:p>
    <w:p w14:paraId="4F0C2073" w14:textId="2F94750F" w:rsidR="00A943B2" w:rsidRPr="005871BD" w:rsidRDefault="009959BB" w:rsidP="0048778A">
      <w:pPr>
        <w:pStyle w:val="TableofFigures"/>
      </w:pPr>
      <w:r>
        <w:fldChar w:fldCharType="end"/>
      </w:r>
    </w:p>
    <w:p w14:paraId="1F45C9B3" w14:textId="77777777" w:rsidR="00A943B2" w:rsidRDefault="00A943B2" w:rsidP="00D1044D">
      <w:pPr>
        <w:pStyle w:val="Heading1notnumbered"/>
      </w:pPr>
      <w:bookmarkStart w:id="1" w:name="_Toc315694429"/>
      <w:bookmarkStart w:id="2" w:name="_Toc168917272"/>
      <w:r w:rsidRPr="008D5E56">
        <w:lastRenderedPageBreak/>
        <w:t>Acknowledgments</w:t>
      </w:r>
      <w:bookmarkEnd w:id="1"/>
      <w:bookmarkEnd w:id="2"/>
    </w:p>
    <w:p w14:paraId="600E93D9" w14:textId="1FBD2DA7" w:rsidR="00FF1BA0" w:rsidRDefault="00FF1BA0" w:rsidP="00DC2413">
      <w:pPr>
        <w:pStyle w:val="BodyText"/>
      </w:pPr>
      <w:r>
        <w:t>The research in this report was develop</w:t>
      </w:r>
      <w:r w:rsidR="0090200F">
        <w:t>ed</w:t>
      </w:r>
      <w:r>
        <w:t xml:space="preserve"> in a collaborative partnership between Electric Power Research Institute (EPRI), the Royal Melbourne Institute of Technology (RMIT) and Australia Electricity Market Operator (AEMO). </w:t>
      </w:r>
    </w:p>
    <w:p w14:paraId="6AC4E4C3" w14:textId="77777777" w:rsidR="00912122" w:rsidRDefault="00912122" w:rsidP="00DC2413">
      <w:pPr>
        <w:pStyle w:val="BodyText"/>
      </w:pPr>
    </w:p>
    <w:p w14:paraId="7F075F82" w14:textId="3029745D" w:rsidR="00FF1BA0" w:rsidRPr="0090200F" w:rsidRDefault="00FF1BA0" w:rsidP="00DC2413">
      <w:pPr>
        <w:pStyle w:val="BodyText"/>
        <w:rPr>
          <w:b/>
          <w:bCs/>
        </w:rPr>
      </w:pPr>
      <w:r w:rsidRPr="0090200F">
        <w:rPr>
          <w:b/>
          <w:bCs/>
        </w:rPr>
        <w:t>The research was completed with dedication</w:t>
      </w:r>
      <w:r w:rsidR="0090200F" w:rsidRPr="0090200F">
        <w:rPr>
          <w:b/>
          <w:bCs/>
        </w:rPr>
        <w:t xml:space="preserve"> </w:t>
      </w:r>
      <w:r w:rsidRPr="0090200F">
        <w:rPr>
          <w:b/>
          <w:bCs/>
        </w:rPr>
        <w:t xml:space="preserve">and expert knowledge of: </w:t>
      </w:r>
    </w:p>
    <w:p w14:paraId="2E916CFF" w14:textId="77777777" w:rsidR="00FF1BA0" w:rsidRPr="00FF1BA0" w:rsidRDefault="00FF1BA0" w:rsidP="00DC2413">
      <w:pPr>
        <w:pStyle w:val="BodyText"/>
        <w:rPr>
          <w:lang w:val="es-ES"/>
        </w:rPr>
      </w:pPr>
      <w:r w:rsidRPr="00FF1BA0">
        <w:rPr>
          <w:lang w:val="es-ES"/>
        </w:rPr>
        <w:t>Adrian Kelly (EPRI Europe)</w:t>
      </w:r>
    </w:p>
    <w:p w14:paraId="07373C36" w14:textId="77777777" w:rsidR="00FF1BA0" w:rsidRPr="00FF1BA0" w:rsidRDefault="00FF1BA0" w:rsidP="00DC2413">
      <w:pPr>
        <w:pStyle w:val="BodyText"/>
        <w:rPr>
          <w:lang w:val="es-ES"/>
        </w:rPr>
      </w:pPr>
      <w:r w:rsidRPr="00FF1BA0">
        <w:rPr>
          <w:lang w:val="es-ES"/>
        </w:rPr>
        <w:t>Karin Rodrigues (AEMO)</w:t>
      </w:r>
    </w:p>
    <w:p w14:paraId="5F9364D8" w14:textId="67D746B3" w:rsidR="00FF1BA0" w:rsidRPr="00FF1BA0" w:rsidRDefault="00FF1BA0" w:rsidP="00DC2413">
      <w:pPr>
        <w:pStyle w:val="BodyText"/>
        <w:rPr>
          <w:lang w:val="es-ES"/>
        </w:rPr>
      </w:pPr>
      <w:r w:rsidRPr="00FF1BA0">
        <w:rPr>
          <w:lang w:val="es-ES"/>
        </w:rPr>
        <w:t>Elena Kranz (AEMO)</w:t>
      </w:r>
    </w:p>
    <w:p w14:paraId="578FF8AC" w14:textId="6D55CA69" w:rsidR="00FF1BA0" w:rsidRDefault="00FF1BA0" w:rsidP="00DC2413">
      <w:pPr>
        <w:pStyle w:val="BodyText"/>
        <w:rPr>
          <w:lang w:val="en-IE"/>
        </w:rPr>
      </w:pPr>
      <w:r w:rsidRPr="00FF1BA0">
        <w:rPr>
          <w:lang w:val="en-IE"/>
        </w:rPr>
        <w:t>Prof Xing</w:t>
      </w:r>
      <w:r w:rsidR="00912122">
        <w:rPr>
          <w:lang w:val="en-IE"/>
        </w:rPr>
        <w:t>huo</w:t>
      </w:r>
      <w:r w:rsidRPr="00FF1BA0">
        <w:rPr>
          <w:lang w:val="en-IE"/>
        </w:rPr>
        <w:t xml:space="preserve"> Yu (RMIT)</w:t>
      </w:r>
    </w:p>
    <w:p w14:paraId="4B3867E5" w14:textId="6997D651" w:rsidR="00FF1BA0" w:rsidRPr="00FF1BA0" w:rsidRDefault="00FF1BA0" w:rsidP="00DC2413">
      <w:pPr>
        <w:pStyle w:val="BodyText"/>
        <w:rPr>
          <w:lang w:val="en-IE"/>
        </w:rPr>
      </w:pPr>
      <w:r>
        <w:rPr>
          <w:lang w:val="en-IE"/>
        </w:rPr>
        <w:t>Chen Liu (RMIT)</w:t>
      </w:r>
    </w:p>
    <w:p w14:paraId="53579D69" w14:textId="1EA69EF2" w:rsidR="00A943B2" w:rsidRDefault="00FF1BA0" w:rsidP="00DC2413">
      <w:pPr>
        <w:pStyle w:val="BodyText"/>
        <w:rPr>
          <w:lang w:val="en-IE"/>
        </w:rPr>
      </w:pPr>
      <w:r w:rsidRPr="00FF1BA0">
        <w:rPr>
          <w:lang w:val="en-IE"/>
        </w:rPr>
        <w:t xml:space="preserve">Geordie </w:t>
      </w:r>
      <w:r w:rsidR="00912122">
        <w:rPr>
          <w:lang w:val="en-IE"/>
        </w:rPr>
        <w:t>D</w:t>
      </w:r>
      <w:r w:rsidRPr="00FF1BA0">
        <w:rPr>
          <w:lang w:val="en-IE"/>
        </w:rPr>
        <w:t xml:space="preserve">alzell (RMIT) </w:t>
      </w:r>
    </w:p>
    <w:p w14:paraId="2A9651AE" w14:textId="77777777" w:rsidR="00912122" w:rsidRDefault="00912122" w:rsidP="00DC2413">
      <w:pPr>
        <w:pStyle w:val="BodyText"/>
        <w:rPr>
          <w:lang w:val="en-IE"/>
        </w:rPr>
      </w:pPr>
    </w:p>
    <w:p w14:paraId="6DBE44E2" w14:textId="05C93BBD" w:rsidR="00FF1BA0" w:rsidRPr="00912122" w:rsidRDefault="00FF1BA0" w:rsidP="00DC2413">
      <w:pPr>
        <w:pStyle w:val="BodyText"/>
        <w:rPr>
          <w:b/>
          <w:bCs/>
          <w:lang w:val="en-IE"/>
        </w:rPr>
      </w:pPr>
      <w:r w:rsidRPr="00912122">
        <w:rPr>
          <w:b/>
          <w:bCs/>
          <w:lang w:val="en-IE"/>
        </w:rPr>
        <w:t xml:space="preserve">With valuable </w:t>
      </w:r>
      <w:r w:rsidR="0090200F">
        <w:rPr>
          <w:b/>
          <w:bCs/>
          <w:lang w:val="en-IE"/>
        </w:rPr>
        <w:t xml:space="preserve">support and </w:t>
      </w:r>
      <w:r w:rsidRPr="00912122">
        <w:rPr>
          <w:b/>
          <w:bCs/>
          <w:lang w:val="en-IE"/>
        </w:rPr>
        <w:t xml:space="preserve">contributions from </w:t>
      </w:r>
    </w:p>
    <w:p w14:paraId="41D0F584" w14:textId="77BF7219" w:rsidR="00FF1BA0" w:rsidRDefault="00912122" w:rsidP="00DC2413">
      <w:pPr>
        <w:pStyle w:val="BodyText"/>
        <w:rPr>
          <w:lang w:val="en-IE"/>
        </w:rPr>
      </w:pPr>
      <w:r w:rsidRPr="00912122">
        <w:rPr>
          <w:lang w:val="en-IE"/>
        </w:rPr>
        <w:t>Mahathir Almasho</w:t>
      </w:r>
      <w:r>
        <w:rPr>
          <w:lang w:val="en-IE"/>
        </w:rPr>
        <w:t>r</w:t>
      </w:r>
      <w:r w:rsidRPr="00912122">
        <w:rPr>
          <w:lang w:val="en-IE"/>
        </w:rPr>
        <w:t xml:space="preserve"> (</w:t>
      </w:r>
      <w:r>
        <w:rPr>
          <w:lang w:val="en-IE"/>
        </w:rPr>
        <w:t>CSIRO)</w:t>
      </w:r>
    </w:p>
    <w:p w14:paraId="61C9A89E" w14:textId="4A2933D0" w:rsidR="0090200F" w:rsidRDefault="0090200F" w:rsidP="00DC2413">
      <w:pPr>
        <w:pStyle w:val="BodyText"/>
        <w:rPr>
          <w:lang w:val="es-ES"/>
        </w:rPr>
      </w:pPr>
      <w:r w:rsidRPr="0090200F">
        <w:rPr>
          <w:lang w:val="es-ES"/>
        </w:rPr>
        <w:t>Tjaart van der Wa</w:t>
      </w:r>
      <w:r>
        <w:rPr>
          <w:lang w:val="es-ES"/>
        </w:rPr>
        <w:t>a</w:t>
      </w:r>
      <w:r w:rsidRPr="0090200F">
        <w:rPr>
          <w:lang w:val="es-ES"/>
        </w:rPr>
        <w:t>lt (AEMO</w:t>
      </w:r>
      <w:r>
        <w:rPr>
          <w:lang w:val="es-ES"/>
        </w:rPr>
        <w:t>)</w:t>
      </w:r>
    </w:p>
    <w:p w14:paraId="593FA1CB" w14:textId="4937D545" w:rsidR="0090200F" w:rsidRDefault="0090200F" w:rsidP="00DC2413">
      <w:pPr>
        <w:pStyle w:val="BodyText"/>
        <w:rPr>
          <w:lang w:val="es-ES"/>
        </w:rPr>
      </w:pPr>
      <w:r>
        <w:rPr>
          <w:lang w:val="es-ES"/>
        </w:rPr>
        <w:t>Luke Robinson (AEMO)</w:t>
      </w:r>
    </w:p>
    <w:p w14:paraId="36760A78" w14:textId="1E899045" w:rsidR="0090200F" w:rsidRPr="0090200F" w:rsidRDefault="0090200F" w:rsidP="00DC2413">
      <w:pPr>
        <w:pStyle w:val="BodyText"/>
        <w:rPr>
          <w:lang w:val="en-IE"/>
        </w:rPr>
      </w:pPr>
      <w:r w:rsidRPr="0090200F">
        <w:rPr>
          <w:lang w:val="en-IE"/>
        </w:rPr>
        <w:t>The AEMO control room o</w:t>
      </w:r>
      <w:r>
        <w:rPr>
          <w:lang w:val="en-IE"/>
        </w:rPr>
        <w:t>perator team</w:t>
      </w:r>
    </w:p>
    <w:p w14:paraId="77719D94" w14:textId="6A946366" w:rsidR="005B77B6" w:rsidRPr="0090200F" w:rsidRDefault="005B77B6">
      <w:pPr>
        <w:spacing w:after="0"/>
        <w:rPr>
          <w:lang w:val="en-IE"/>
        </w:rPr>
      </w:pPr>
    </w:p>
    <w:p w14:paraId="5CB72B47" w14:textId="77777777" w:rsidR="00AE0D97" w:rsidRPr="0090200F" w:rsidRDefault="00AE0D97" w:rsidP="00D1044D">
      <w:pPr>
        <w:pStyle w:val="Heading1"/>
        <w:rPr>
          <w:lang w:val="en-IE"/>
        </w:rPr>
        <w:sectPr w:rsidR="00AE0D97" w:rsidRPr="0090200F" w:rsidSect="007B5468">
          <w:footerReference w:type="even" r:id="rId20"/>
          <w:footerReference w:type="default" r:id="rId21"/>
          <w:pgSz w:w="11906" w:h="16838" w:code="9"/>
          <w:pgMar w:top="1134" w:right="1134" w:bottom="1134" w:left="1134" w:header="510" w:footer="624" w:gutter="0"/>
          <w:pgNumType w:fmt="lowerRoman" w:start="1"/>
          <w:cols w:space="284"/>
          <w:docGrid w:linePitch="360"/>
        </w:sectPr>
      </w:pPr>
    </w:p>
    <w:p w14:paraId="32C3D138" w14:textId="12E90FE6" w:rsidR="00A943B2" w:rsidRDefault="00912122" w:rsidP="00D1044D">
      <w:pPr>
        <w:pStyle w:val="Heading1"/>
      </w:pPr>
      <w:bookmarkStart w:id="3" w:name="_Toc168917273"/>
      <w:r>
        <w:lastRenderedPageBreak/>
        <w:t>Introduction</w:t>
      </w:r>
      <w:bookmarkEnd w:id="3"/>
    </w:p>
    <w:p w14:paraId="63531AD5" w14:textId="426C8E0A" w:rsidR="00912122" w:rsidRDefault="00912122" w:rsidP="00912122">
      <w:pPr>
        <w:pStyle w:val="BodyText"/>
      </w:pPr>
      <w:r>
        <w:t xml:space="preserve">In 2021 CSIRO launched the Global Power System Transformation (G-PST) Research initiative to drive research innovation in the Australian electricity sector, structured around nine topics. </w:t>
      </w:r>
      <w:r w:rsidRPr="00377D44">
        <w:t xml:space="preserve">EPRI </w:t>
      </w:r>
      <w:r>
        <w:t xml:space="preserve">have partnered with CSIRO to develop the </w:t>
      </w:r>
      <w:r w:rsidRPr="00377D44">
        <w:t>G</w:t>
      </w:r>
      <w:r>
        <w:t>-</w:t>
      </w:r>
      <w:r w:rsidRPr="00377D44">
        <w:t>PST Topic 3 Control Room of the Future (CROF)</w:t>
      </w:r>
      <w:r>
        <w:t xml:space="preserve"> research roadmap, and since 2021 </w:t>
      </w:r>
      <w:r w:rsidR="008015F4">
        <w:t>have been</w:t>
      </w:r>
      <w:r w:rsidRPr="00377D44">
        <w:t xml:space="preserve"> </w:t>
      </w:r>
      <w:r>
        <w:t xml:space="preserve">developing </w:t>
      </w:r>
      <w:r w:rsidRPr="00377D44">
        <w:t xml:space="preserve">research </w:t>
      </w:r>
      <w:r>
        <w:t>to advance innovation on this key topic</w:t>
      </w:r>
      <w:r w:rsidRPr="00377D44">
        <w:t>. The original 2021 roadmap</w:t>
      </w:r>
      <w:r>
        <w:rPr>
          <w:rStyle w:val="FootnoteReference"/>
        </w:rPr>
        <w:footnoteReference w:id="2"/>
      </w:r>
      <w:r w:rsidRPr="00377D44">
        <w:t xml:space="preserve"> outlined </w:t>
      </w:r>
      <w:r>
        <w:t xml:space="preserve">the innovation </w:t>
      </w:r>
      <w:r w:rsidRPr="00377D44">
        <w:t xml:space="preserve">pathways </w:t>
      </w:r>
      <w:r>
        <w:t>and actions needed</w:t>
      </w:r>
      <w:r w:rsidR="00EF33D1">
        <w:t>,</w:t>
      </w:r>
      <w:r>
        <w:t xml:space="preserve"> structured </w:t>
      </w:r>
      <w:r w:rsidRPr="00377D44">
        <w:t xml:space="preserve">around </w:t>
      </w:r>
      <w:r>
        <w:t xml:space="preserve">the five </w:t>
      </w:r>
      <w:r w:rsidRPr="00377D44">
        <w:t xml:space="preserve">key </w:t>
      </w:r>
      <w:r>
        <w:t xml:space="preserve">CROF </w:t>
      </w:r>
      <w:r w:rsidRPr="00377D44">
        <w:t>pillars</w:t>
      </w:r>
      <w:r>
        <w:t xml:space="preserve">: </w:t>
      </w:r>
    </w:p>
    <w:p w14:paraId="06394622" w14:textId="77777777" w:rsidR="00912122" w:rsidRDefault="00912122" w:rsidP="00912122">
      <w:pPr>
        <w:pStyle w:val="BodyText"/>
        <w:numPr>
          <w:ilvl w:val="0"/>
          <w:numId w:val="20"/>
        </w:numPr>
        <w:spacing w:before="0" w:after="0" w:line="240" w:lineRule="auto"/>
        <w:jc w:val="both"/>
      </w:pPr>
      <w:r w:rsidRPr="00377D44">
        <w:t xml:space="preserve">Data </w:t>
      </w:r>
    </w:p>
    <w:p w14:paraId="5E443747" w14:textId="77777777" w:rsidR="00912122" w:rsidRDefault="00912122" w:rsidP="00912122">
      <w:pPr>
        <w:pStyle w:val="BodyText"/>
        <w:numPr>
          <w:ilvl w:val="0"/>
          <w:numId w:val="20"/>
        </w:numPr>
        <w:spacing w:before="0" w:after="0" w:line="240" w:lineRule="auto"/>
        <w:jc w:val="both"/>
      </w:pPr>
      <w:r>
        <w:t>Architecture</w:t>
      </w:r>
    </w:p>
    <w:p w14:paraId="7A099015" w14:textId="77777777" w:rsidR="00912122" w:rsidRDefault="00912122" w:rsidP="00912122">
      <w:pPr>
        <w:pStyle w:val="BodyText"/>
        <w:numPr>
          <w:ilvl w:val="0"/>
          <w:numId w:val="20"/>
        </w:numPr>
        <w:spacing w:before="0" w:after="0" w:line="240" w:lineRule="auto"/>
        <w:jc w:val="both"/>
      </w:pPr>
      <w:r w:rsidRPr="00377D44">
        <w:t xml:space="preserve">Software Applications, </w:t>
      </w:r>
    </w:p>
    <w:p w14:paraId="5BE9680B" w14:textId="77777777" w:rsidR="00912122" w:rsidRDefault="00912122" w:rsidP="00912122">
      <w:pPr>
        <w:pStyle w:val="BodyText"/>
        <w:numPr>
          <w:ilvl w:val="0"/>
          <w:numId w:val="20"/>
        </w:numPr>
        <w:spacing w:before="0" w:after="0" w:line="240" w:lineRule="auto"/>
        <w:jc w:val="both"/>
      </w:pPr>
      <w:r>
        <w:t>H</w:t>
      </w:r>
      <w:r w:rsidRPr="00377D44">
        <w:t>uman Factors Operator Interactions</w:t>
      </w:r>
    </w:p>
    <w:p w14:paraId="2C72161A" w14:textId="7DAB2DF1" w:rsidR="00912122" w:rsidRDefault="00912122" w:rsidP="00912122">
      <w:pPr>
        <w:pStyle w:val="BodyText"/>
        <w:numPr>
          <w:ilvl w:val="0"/>
          <w:numId w:val="20"/>
        </w:numPr>
        <w:spacing w:before="0" w:after="0" w:line="240" w:lineRule="auto"/>
        <w:jc w:val="both"/>
      </w:pPr>
      <w:r>
        <w:t>Facilities and Equipment</w:t>
      </w:r>
      <w:r w:rsidRPr="00377D44">
        <w:t xml:space="preserve"> </w:t>
      </w:r>
    </w:p>
    <w:p w14:paraId="562662F3" w14:textId="77777777" w:rsidR="00912122" w:rsidRPr="00377D44" w:rsidRDefault="00912122" w:rsidP="00912122">
      <w:pPr>
        <w:pStyle w:val="BodyText"/>
        <w:spacing w:before="0" w:after="0" w:line="240" w:lineRule="auto"/>
        <w:ind w:left="720"/>
        <w:jc w:val="both"/>
      </w:pPr>
    </w:p>
    <w:p w14:paraId="2FC6B558" w14:textId="220BAA2F" w:rsidR="00912122" w:rsidRPr="00377D44" w:rsidRDefault="00912122" w:rsidP="00912122">
      <w:pPr>
        <w:pStyle w:val="BodyText"/>
      </w:pPr>
      <w:r w:rsidRPr="00377D44">
        <w:t xml:space="preserve">The CSIRO CROF stage 2 work </w:t>
      </w:r>
      <w:r>
        <w:t>in 2022-3</w:t>
      </w:r>
      <w:r w:rsidRPr="00377D44">
        <w:t xml:space="preserve"> </w:t>
      </w:r>
      <w:r>
        <w:t xml:space="preserve">began to work through the elements of the roadmap with </w:t>
      </w:r>
      <w:r w:rsidRPr="00377D44">
        <w:t>focus</w:t>
      </w:r>
      <w:r>
        <w:t xml:space="preserve"> </w:t>
      </w:r>
      <w:r w:rsidRPr="00377D44">
        <w:t xml:space="preserve">on the CROF </w:t>
      </w:r>
      <w:r>
        <w:t xml:space="preserve">research </w:t>
      </w:r>
      <w:r w:rsidRPr="00377D44">
        <w:t xml:space="preserve">pillars </w:t>
      </w:r>
      <w:r>
        <w:t xml:space="preserve">for data and software applications. The initial aims of the stage 2 research were to initiate and work on the core capabilities of artificial intelligence and </w:t>
      </w:r>
      <w:r w:rsidRPr="00377D44">
        <w:t xml:space="preserve">machine learning </w:t>
      </w:r>
      <w:r>
        <w:t xml:space="preserve">(AI/ML) </w:t>
      </w:r>
      <w:r w:rsidRPr="00377D44">
        <w:t xml:space="preserve">for </w:t>
      </w:r>
      <w:r>
        <w:t xml:space="preserve">real time operations </w:t>
      </w:r>
      <w:r w:rsidRPr="00377D44">
        <w:t>applications</w:t>
      </w:r>
      <w:r>
        <w:t xml:space="preserve">, given the long gestational period of development for these technologies, it was important to start the research early and iterate through applications and work on real data. </w:t>
      </w:r>
      <w:r w:rsidRPr="00377D44">
        <w:t xml:space="preserve">This </w:t>
      </w:r>
      <w:r>
        <w:t xml:space="preserve">stage 2 work </w:t>
      </w:r>
      <w:r w:rsidRPr="00377D44">
        <w:t>involve</w:t>
      </w:r>
      <w:r>
        <w:t>d</w:t>
      </w:r>
      <w:r w:rsidRPr="00377D44">
        <w:t xml:space="preserve"> close interaction </w:t>
      </w:r>
      <w:r>
        <w:t>between EPRI, Royal Melbourne Institute of Technology (RMIT) and</w:t>
      </w:r>
      <w:r w:rsidRPr="00377D44">
        <w:t xml:space="preserve"> AEMO to identify a methodology for developing machine learning projects, data and use cases</w:t>
      </w:r>
      <w:r>
        <w:t>. The project developed further to develop proof of concept prototypes applications for use on real AEMO data. The stage 2 project was completed in 2023 and the report on the project is available publicly on the CSIRO website</w:t>
      </w:r>
      <w:r>
        <w:rPr>
          <w:rStyle w:val="FootnoteReference"/>
        </w:rPr>
        <w:footnoteReference w:id="3"/>
      </w:r>
      <w:r>
        <w:t>.</w:t>
      </w:r>
    </w:p>
    <w:p w14:paraId="7527B8E6" w14:textId="77777777" w:rsidR="00912122" w:rsidRDefault="00912122" w:rsidP="00912122">
      <w:pPr>
        <w:pStyle w:val="BodyText"/>
      </w:pPr>
    </w:p>
    <w:p w14:paraId="0FED37C9" w14:textId="77777777" w:rsidR="00912122" w:rsidRDefault="00912122" w:rsidP="00912122">
      <w:pPr>
        <w:pStyle w:val="BodyText"/>
        <w:keepNext/>
      </w:pPr>
      <w:r>
        <w:rPr>
          <w:noProof/>
        </w:rPr>
        <w:lastRenderedPageBreak/>
        <w:drawing>
          <wp:inline distT="0" distB="0" distL="0" distR="0" wp14:anchorId="081AD7D2" wp14:editId="5DDD4B30">
            <wp:extent cx="6018028" cy="2604977"/>
            <wp:effectExtent l="0" t="0" r="0" b="0"/>
            <wp:docPr id="1502756137"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2" r:lo="rId23" r:qs="rId24" r:cs="rId25"/>
              </a:graphicData>
            </a:graphic>
          </wp:inline>
        </w:drawing>
      </w:r>
    </w:p>
    <w:p w14:paraId="1A81C09C" w14:textId="1C932858" w:rsidR="00912122" w:rsidRDefault="00912122" w:rsidP="00912122">
      <w:pPr>
        <w:pStyle w:val="Caption"/>
        <w:jc w:val="both"/>
      </w:pPr>
      <w:bookmarkStart w:id="4" w:name="_Toc168917325"/>
      <w:r>
        <w:t xml:space="preserve">Figure </w:t>
      </w:r>
      <w:r>
        <w:fldChar w:fldCharType="begin"/>
      </w:r>
      <w:r>
        <w:instrText xml:space="preserve"> SEQ Figure \* ARABIC </w:instrText>
      </w:r>
      <w:r>
        <w:fldChar w:fldCharType="separate"/>
      </w:r>
      <w:r w:rsidR="00D63DE2">
        <w:rPr>
          <w:noProof/>
        </w:rPr>
        <w:t>1</w:t>
      </w:r>
      <w:r>
        <w:rPr>
          <w:noProof/>
        </w:rPr>
        <w:fldChar w:fldCharType="end"/>
      </w:r>
      <w:r>
        <w:t xml:space="preserve"> Project Team for Stage 2 and Stage 3 developments of the Topic 3 CROF research</w:t>
      </w:r>
      <w:bookmarkEnd w:id="4"/>
    </w:p>
    <w:p w14:paraId="7EC6E90D" w14:textId="3762F66C" w:rsidR="00912122" w:rsidRDefault="00912122" w:rsidP="00912122">
      <w:pPr>
        <w:pStyle w:val="BodyText"/>
      </w:pPr>
      <w:r>
        <w:t xml:space="preserve">In addition to the 2021 research roadmap </w:t>
      </w:r>
      <w:r w:rsidR="00DF27E3">
        <w:t xml:space="preserve">and stage 2 research; </w:t>
      </w:r>
      <w:r>
        <w:t>CSIRO partnered with AEMO and EPRI, in 2022 to develop a targeted Operational Technology Roadmap for AEMO</w:t>
      </w:r>
      <w:r>
        <w:rPr>
          <w:rStyle w:val="FootnoteReference"/>
        </w:rPr>
        <w:footnoteReference w:id="4"/>
      </w:r>
      <w:r>
        <w:t xml:space="preserve">. This report </w:t>
      </w:r>
      <w:r w:rsidR="00A6565B">
        <w:t>leverages</w:t>
      </w:r>
      <w:r w:rsidR="00DF27E3">
        <w:t xml:space="preserve"> the CSIRO research roadmap but with </w:t>
      </w:r>
      <w:r>
        <w:t xml:space="preserve">focus on the pathways for operational applications and technology developments in the coming decade, to meet the monitoring and assessment needs of AEMO </w:t>
      </w:r>
      <w:r w:rsidR="00DF27E3">
        <w:t xml:space="preserve">in their role as the </w:t>
      </w:r>
      <w:r>
        <w:t xml:space="preserve">electricity system and market operator. </w:t>
      </w:r>
    </w:p>
    <w:p w14:paraId="2FE78365" w14:textId="20B98696" w:rsidR="00912122" w:rsidRDefault="00912122" w:rsidP="00912122">
      <w:pPr>
        <w:pStyle w:val="BodyText"/>
      </w:pPr>
      <w:r>
        <w:t xml:space="preserve">Within the 11 operational applications in the OTR – there was a focus on how to leverage emerging (AI/ML) technologies and systems, while emphasising the needs for iterative design over long time horizons, to mitigate trust and safety issues. </w:t>
      </w:r>
      <w:r w:rsidR="00DF27E3">
        <w:t xml:space="preserve">See </w:t>
      </w:r>
      <w:r w:rsidR="00DF27E3">
        <w:fldChar w:fldCharType="begin"/>
      </w:r>
      <w:r w:rsidR="00DF27E3">
        <w:instrText xml:space="preserve"> REF _Ref165309502 \h </w:instrText>
      </w:r>
      <w:r w:rsidR="00DF27E3">
        <w:fldChar w:fldCharType="separate"/>
      </w:r>
      <w:r w:rsidR="00D63DE2">
        <w:t xml:space="preserve">Figure </w:t>
      </w:r>
      <w:r w:rsidR="00D63DE2">
        <w:rPr>
          <w:noProof/>
        </w:rPr>
        <w:t>2</w:t>
      </w:r>
      <w:r w:rsidR="00DF27E3">
        <w:fldChar w:fldCharType="end"/>
      </w:r>
      <w:r w:rsidR="00DF27E3">
        <w:t xml:space="preserve"> for the AEMO EMS/SCADA operations technology roadmap – which shows that AI/ML research is continuous, </w:t>
      </w:r>
      <w:r w:rsidR="00A6565B">
        <w:t>long-term</w:t>
      </w:r>
      <w:r w:rsidR="00DF27E3">
        <w:t xml:space="preserve"> process rather than a complete solution that can be deployed out of the box. </w:t>
      </w:r>
    </w:p>
    <w:p w14:paraId="0D385C49" w14:textId="09633273" w:rsidR="00DF27E3" w:rsidRDefault="00DF27E3" w:rsidP="00912122">
      <w:pPr>
        <w:pStyle w:val="BodyText"/>
      </w:pPr>
      <w:r>
        <w:t xml:space="preserve">AI/ML development proceeds in parallel with other operations technology (OT) software application developments and deployments, while also retaining the ability to integrate and share data between the applications. </w:t>
      </w:r>
    </w:p>
    <w:p w14:paraId="5FA89447" w14:textId="77777777" w:rsidR="00912122" w:rsidRDefault="00912122" w:rsidP="00912122">
      <w:pPr>
        <w:pStyle w:val="BodyText"/>
      </w:pPr>
    </w:p>
    <w:p w14:paraId="614D58C8" w14:textId="77777777" w:rsidR="00912122" w:rsidRDefault="00912122" w:rsidP="00912122">
      <w:pPr>
        <w:pStyle w:val="BodyText"/>
        <w:keepNext/>
      </w:pPr>
      <w:r w:rsidRPr="0000795C">
        <w:rPr>
          <w:noProof/>
        </w:rPr>
        <w:lastRenderedPageBreak/>
        <w:drawing>
          <wp:inline distT="0" distB="0" distL="0" distR="0" wp14:anchorId="1CD07C9F" wp14:editId="0549ADEA">
            <wp:extent cx="6085536" cy="3692525"/>
            <wp:effectExtent l="0" t="0" r="0" b="3175"/>
            <wp:docPr id="138199285" name="Picture 138199285" descr="A diagram of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199285" name="Picture 1" descr="A diagram of a company&#10;&#10;Description automatically generated"/>
                    <pic:cNvPicPr/>
                  </pic:nvPicPr>
                  <pic:blipFill>
                    <a:blip r:embed="rId27"/>
                    <a:stretch>
                      <a:fillRect/>
                    </a:stretch>
                  </pic:blipFill>
                  <pic:spPr>
                    <a:xfrm>
                      <a:off x="0" y="0"/>
                      <a:ext cx="6091777" cy="3696312"/>
                    </a:xfrm>
                    <a:prstGeom prst="rect">
                      <a:avLst/>
                    </a:prstGeom>
                  </pic:spPr>
                </pic:pic>
              </a:graphicData>
            </a:graphic>
          </wp:inline>
        </w:drawing>
      </w:r>
    </w:p>
    <w:p w14:paraId="6F53ED8F" w14:textId="0979BAB1" w:rsidR="00912122" w:rsidRDefault="00912122" w:rsidP="00912122">
      <w:pPr>
        <w:pStyle w:val="Caption"/>
        <w:jc w:val="both"/>
      </w:pPr>
      <w:bookmarkStart w:id="5" w:name="_Ref165309502"/>
      <w:bookmarkStart w:id="6" w:name="_Toc168917326"/>
      <w:r>
        <w:t xml:space="preserve">Figure </w:t>
      </w:r>
      <w:r>
        <w:fldChar w:fldCharType="begin"/>
      </w:r>
      <w:r>
        <w:instrText xml:space="preserve"> SEQ Figure \* ARABIC </w:instrText>
      </w:r>
      <w:r>
        <w:fldChar w:fldCharType="separate"/>
      </w:r>
      <w:r w:rsidR="00D63DE2">
        <w:rPr>
          <w:noProof/>
        </w:rPr>
        <w:t>2</w:t>
      </w:r>
      <w:r>
        <w:rPr>
          <w:noProof/>
        </w:rPr>
        <w:fldChar w:fldCharType="end"/>
      </w:r>
      <w:bookmarkEnd w:id="5"/>
      <w:r>
        <w:t xml:space="preserve"> Extract from the AEMO/CSIRO OTR from 2022 roadmap for data and models which highlights the need for continuous development of AI/ML applications for electricity system control.</w:t>
      </w:r>
      <w:bookmarkEnd w:id="6"/>
    </w:p>
    <w:p w14:paraId="01CD7F4A" w14:textId="77777777" w:rsidR="00912122" w:rsidRPr="00377D44" w:rsidRDefault="00912122" w:rsidP="00912122">
      <w:pPr>
        <w:pStyle w:val="BodyText"/>
      </w:pPr>
    </w:p>
    <w:p w14:paraId="5B38C6B8" w14:textId="381524DD" w:rsidR="00912122" w:rsidRDefault="00912122" w:rsidP="00912122">
      <w:pPr>
        <w:pStyle w:val="BodyText"/>
      </w:pPr>
      <w:r>
        <w:t>Since the launch of the 2021 roadmap and the OTR there has been era-defining transformational developments in AI/ML – characterised by the advent of large language models (LLM) and generative pre-trained transformers (GPT). These wider societal developments merit further exploration in the operational technology and data application context</w:t>
      </w:r>
      <w:r w:rsidR="00DF27E3">
        <w:t>. This is primarily because of</w:t>
      </w:r>
      <w:r>
        <w:t xml:space="preserve"> the large quantities of </w:t>
      </w:r>
      <w:r w:rsidR="00DF27E3">
        <w:t xml:space="preserve">data that can be leveraged for training of AI/ML. This data is primarily </w:t>
      </w:r>
      <w:r>
        <w:t xml:space="preserve">text </w:t>
      </w:r>
      <w:r w:rsidR="00DF27E3">
        <w:t xml:space="preserve">and numerical time-series </w:t>
      </w:r>
      <w:r>
        <w:t xml:space="preserve">data </w:t>
      </w:r>
      <w:r w:rsidR="00DF27E3">
        <w:t xml:space="preserve">which is considered a good candidate for AI/ML use cases generally. Additionally, system operators in Australia and around the world are being </w:t>
      </w:r>
      <w:r>
        <w:t xml:space="preserve">faced </w:t>
      </w:r>
      <w:r w:rsidR="00DF27E3">
        <w:t>with an increase in data from transmission resources and assets and would benefit greatly from the streamlining of information and process automation that AI/ML can be used for.</w:t>
      </w:r>
    </w:p>
    <w:p w14:paraId="3CF3197F" w14:textId="16FABB2E" w:rsidR="00912122" w:rsidRDefault="00912122" w:rsidP="00912122">
      <w:pPr>
        <w:pStyle w:val="BodyText"/>
      </w:pPr>
      <w:r>
        <w:t xml:space="preserve">The framework and proof of concept development work from stage 2 </w:t>
      </w:r>
      <w:r w:rsidR="00DF27E3">
        <w:t>was</w:t>
      </w:r>
      <w:r>
        <w:t xml:space="preserve"> continued in the stage 3 project in 2023-4. EPRI are again partnering with RMIT and AEMO to continue the research. The focus remains on the data and applications pillar of the original 2021 roadmap and the </w:t>
      </w:r>
      <w:r w:rsidR="00DF27E3">
        <w:t xml:space="preserve">AEMO </w:t>
      </w:r>
      <w:r>
        <w:t xml:space="preserve">OTR, but with an additional focus on the use of large language models in the operational context. </w:t>
      </w:r>
    </w:p>
    <w:p w14:paraId="5525F21B" w14:textId="0962D9E3" w:rsidR="00912122" w:rsidRDefault="00DF27E3" w:rsidP="00912122">
      <w:pPr>
        <w:pStyle w:val="BodyText"/>
      </w:pPr>
      <w:r>
        <w:t xml:space="preserve">While research and innovation on time series operational data and alarms are high priorities for network operators, </w:t>
      </w:r>
      <w:r w:rsidR="00912122">
        <w:t xml:space="preserve">there </w:t>
      </w:r>
      <w:r>
        <w:t>wa</w:t>
      </w:r>
      <w:r w:rsidR="00912122">
        <w:t>s also a need</w:t>
      </w:r>
      <w:r>
        <w:t xml:space="preserve">, in stage 3 </w:t>
      </w:r>
      <w:r w:rsidR="00912122">
        <w:t>to begin steps on the roadmap focussed on operational modelling</w:t>
      </w:r>
      <w:r>
        <w:t xml:space="preserve">, given the broad ambition and vision of the original roadmap. The focus in stage 3 </w:t>
      </w:r>
      <w:r w:rsidR="00513904">
        <w:t xml:space="preserve">was on </w:t>
      </w:r>
      <w:r w:rsidR="00912122">
        <w:t>the need for streamlined validation processes for the operational model of the transmission network</w:t>
      </w:r>
      <w:r w:rsidR="00513904">
        <w:t>, including generation resources</w:t>
      </w:r>
      <w:r w:rsidR="00912122">
        <w:t xml:space="preserve">. EPRI partnered with AEMO – as the entity with responsibility for dynamic simulations – to begin work in this area </w:t>
      </w:r>
      <w:r w:rsidR="000E5CD9">
        <w:t>with</w:t>
      </w:r>
      <w:r w:rsidR="00912122">
        <w:t xml:space="preserve"> the development of a methodology for operational or real time model validation, that builds on current AEMO innovations in this area. </w:t>
      </w:r>
    </w:p>
    <w:p w14:paraId="4256A317" w14:textId="5D28CCF4" w:rsidR="00513904" w:rsidRDefault="00513904" w:rsidP="00513904">
      <w:pPr>
        <w:pStyle w:val="Heading1"/>
        <w:rPr>
          <w:rFonts w:eastAsia="Times New Roman"/>
        </w:rPr>
      </w:pPr>
      <w:bookmarkStart w:id="7" w:name="_Toc159423368"/>
      <w:bookmarkStart w:id="8" w:name="_Toc168917274"/>
      <w:r>
        <w:rPr>
          <w:rFonts w:eastAsia="Times New Roman"/>
        </w:rPr>
        <w:lastRenderedPageBreak/>
        <w:t>Overview of the Project</w:t>
      </w:r>
      <w:bookmarkEnd w:id="7"/>
      <w:bookmarkEnd w:id="8"/>
    </w:p>
    <w:p w14:paraId="0254C17B" w14:textId="77657675" w:rsidR="00513904" w:rsidRDefault="00513904" w:rsidP="00513904">
      <w:pPr>
        <w:pStyle w:val="BodyText"/>
      </w:pPr>
      <w:r>
        <w:t xml:space="preserve">The scope of the project was structured around two pillars of the CROF roadmap and three tasks - detailed below in </w:t>
      </w:r>
      <w:r>
        <w:fldChar w:fldCharType="begin"/>
      </w:r>
      <w:r>
        <w:instrText xml:space="preserve"> REF _Ref165310232 \h </w:instrText>
      </w:r>
      <w:r>
        <w:fldChar w:fldCharType="separate"/>
      </w:r>
      <w:r w:rsidR="00D63DE2">
        <w:t xml:space="preserve">Figure </w:t>
      </w:r>
      <w:r w:rsidR="00D63DE2">
        <w:rPr>
          <w:noProof/>
        </w:rPr>
        <w:t>3</w:t>
      </w:r>
      <w:r>
        <w:fldChar w:fldCharType="end"/>
      </w:r>
      <w:r>
        <w:t>.</w:t>
      </w:r>
    </w:p>
    <w:p w14:paraId="14DBB337" w14:textId="77777777" w:rsidR="00513904" w:rsidRDefault="00513904" w:rsidP="00513904">
      <w:pPr>
        <w:pStyle w:val="BodyText"/>
        <w:keepNext/>
      </w:pPr>
      <w:r>
        <w:rPr>
          <w:noProof/>
        </w:rPr>
        <w:drawing>
          <wp:inline distT="0" distB="0" distL="0" distR="0" wp14:anchorId="583CC50F" wp14:editId="4C637E3E">
            <wp:extent cx="5486400" cy="3200400"/>
            <wp:effectExtent l="0" t="38100" r="0" b="38100"/>
            <wp:docPr id="224208417" name="Diagram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 r:lo="rId29" r:qs="rId30" r:cs="rId31"/>
              </a:graphicData>
            </a:graphic>
          </wp:inline>
        </w:drawing>
      </w:r>
    </w:p>
    <w:p w14:paraId="088F43A9" w14:textId="2A1E7499" w:rsidR="00513904" w:rsidRDefault="00513904" w:rsidP="00513904">
      <w:pPr>
        <w:pStyle w:val="Caption"/>
      </w:pPr>
      <w:bookmarkStart w:id="9" w:name="_Ref165310232"/>
      <w:bookmarkStart w:id="10" w:name="_Toc168917327"/>
      <w:r>
        <w:t xml:space="preserve">Figure </w:t>
      </w:r>
      <w:r>
        <w:fldChar w:fldCharType="begin"/>
      </w:r>
      <w:r>
        <w:instrText xml:space="preserve"> SEQ Figure \* ARABIC </w:instrText>
      </w:r>
      <w:r>
        <w:fldChar w:fldCharType="separate"/>
      </w:r>
      <w:r w:rsidR="00D63DE2">
        <w:rPr>
          <w:noProof/>
        </w:rPr>
        <w:t>3</w:t>
      </w:r>
      <w:r>
        <w:fldChar w:fldCharType="end"/>
      </w:r>
      <w:bookmarkEnd w:id="9"/>
      <w:r>
        <w:t xml:space="preserve"> Structure of the CROF Stage 2 project</w:t>
      </w:r>
      <w:bookmarkEnd w:id="10"/>
    </w:p>
    <w:p w14:paraId="7B2351CE" w14:textId="2A729477" w:rsidR="00513904" w:rsidRDefault="00513904" w:rsidP="00513904">
      <w:pPr>
        <w:pStyle w:val="Heading2"/>
      </w:pPr>
      <w:bookmarkStart w:id="11" w:name="_Toc159423369"/>
      <w:bookmarkStart w:id="12" w:name="_Toc168917275"/>
      <w:r>
        <w:t>Task 1.</w:t>
      </w:r>
      <w:r>
        <w:tab/>
      </w:r>
      <w:bookmarkEnd w:id="11"/>
      <w:r>
        <w:t xml:space="preserve">Operational Data Machine Learning </w:t>
      </w:r>
      <w:r w:rsidR="007336C9">
        <w:t>Applications</w:t>
      </w:r>
      <w:bookmarkEnd w:id="12"/>
      <w:r w:rsidR="007336C9">
        <w:t xml:space="preserve"> </w:t>
      </w:r>
      <w:r>
        <w:t xml:space="preserve"> </w:t>
      </w:r>
    </w:p>
    <w:p w14:paraId="2E716801" w14:textId="77777777" w:rsidR="00513904" w:rsidRDefault="00513904" w:rsidP="00513904">
      <w:pPr>
        <w:pStyle w:val="Heading3"/>
      </w:pPr>
      <w:bookmarkStart w:id="13" w:name="_Toc159423370"/>
      <w:r>
        <w:t>The need for development and innovation</w:t>
      </w:r>
      <w:bookmarkEnd w:id="13"/>
    </w:p>
    <w:p w14:paraId="4FAFB34C" w14:textId="1D6F624A" w:rsidR="00513904" w:rsidRDefault="00513904" w:rsidP="00513904">
      <w:pPr>
        <w:pStyle w:val="BodyText"/>
      </w:pPr>
      <w:r>
        <w:t>Electricity network operators, in Australia and globally, regardless of their function (TNSP, MO, TO, TSO, ISO, DNSP, DSO) all have common features:</w:t>
      </w:r>
    </w:p>
    <w:p w14:paraId="227E48A6" w14:textId="77777777" w:rsidR="00513904" w:rsidRDefault="00513904" w:rsidP="00513904">
      <w:pPr>
        <w:pStyle w:val="BodyText"/>
        <w:numPr>
          <w:ilvl w:val="0"/>
          <w:numId w:val="27"/>
        </w:numPr>
        <w:spacing w:before="0" w:after="0" w:line="240" w:lineRule="auto"/>
        <w:jc w:val="both"/>
      </w:pPr>
      <w:r>
        <w:t xml:space="preserve">The need for operators in real time to process and act on a large quantity of real time data. </w:t>
      </w:r>
    </w:p>
    <w:p w14:paraId="13B55C0C" w14:textId="149176CB" w:rsidR="00513904" w:rsidRDefault="00513904" w:rsidP="00513904">
      <w:pPr>
        <w:pStyle w:val="BodyText"/>
        <w:numPr>
          <w:ilvl w:val="0"/>
          <w:numId w:val="27"/>
        </w:numPr>
        <w:spacing w:before="0" w:after="0" w:line="240" w:lineRule="auto"/>
        <w:jc w:val="both"/>
      </w:pPr>
      <w:r>
        <w:t xml:space="preserve">The growth of this data due to new generation, network technology, markets and interactions with neighboring or interconnected network operators. </w:t>
      </w:r>
    </w:p>
    <w:p w14:paraId="749EE606" w14:textId="0E3B9469" w:rsidR="00513904" w:rsidRDefault="00513904" w:rsidP="00513904">
      <w:pPr>
        <w:pStyle w:val="BodyText"/>
        <w:numPr>
          <w:ilvl w:val="0"/>
          <w:numId w:val="27"/>
        </w:numPr>
        <w:spacing w:before="0" w:after="0" w:line="240" w:lineRule="auto"/>
        <w:jc w:val="both"/>
      </w:pPr>
      <w:r>
        <w:t xml:space="preserve">The rapidly changing nature of the system that operators are monitoring and controlling due to decarbonisation and electrification.  </w:t>
      </w:r>
    </w:p>
    <w:p w14:paraId="1E6FB99D" w14:textId="5BD2F41B" w:rsidR="00513904" w:rsidRDefault="00513904" w:rsidP="00513904">
      <w:pPr>
        <w:pStyle w:val="BodyText"/>
        <w:numPr>
          <w:ilvl w:val="0"/>
          <w:numId w:val="27"/>
        </w:numPr>
        <w:spacing w:before="0" w:after="0" w:line="240" w:lineRule="auto"/>
        <w:jc w:val="both"/>
      </w:pPr>
      <w:r>
        <w:t xml:space="preserve">The turnover in knowledgeable, experienced operational staff and difficulties replacing, retaining and training new operators. </w:t>
      </w:r>
    </w:p>
    <w:p w14:paraId="2F98F534" w14:textId="25A3D1BC" w:rsidR="00513904" w:rsidRDefault="00513904" w:rsidP="00513904">
      <w:pPr>
        <w:pStyle w:val="BodyText"/>
      </w:pPr>
      <w:r>
        <w:t xml:space="preserve">While the quantity of data and the risks to networks are growing, the number of operators in control rooms is expected to stay relatively constant, the alarm data handling mechanisms in EMS/SCADA are not expected to evolve significantly in the near term. One way to redress the imbalance of increased data with finite human resources is to develop innovations in how data is processed, filtered and presented to operators in real time. </w:t>
      </w:r>
    </w:p>
    <w:p w14:paraId="1A039240" w14:textId="77777777" w:rsidR="00513904" w:rsidRDefault="00513904" w:rsidP="00513904">
      <w:pPr>
        <w:pStyle w:val="BodyText"/>
      </w:pPr>
    </w:p>
    <w:p w14:paraId="242B9CA3" w14:textId="20C01611" w:rsidR="007F092A" w:rsidRDefault="007F092A" w:rsidP="007F092A">
      <w:pPr>
        <w:pStyle w:val="Heading3"/>
      </w:pPr>
      <w:r>
        <w:lastRenderedPageBreak/>
        <w:t xml:space="preserve">The Three Modes of Operator Cognition </w:t>
      </w:r>
    </w:p>
    <w:p w14:paraId="22D95B2F" w14:textId="77777777" w:rsidR="007F092A" w:rsidRDefault="007F092A" w:rsidP="007F092A">
      <w:pPr>
        <w:shd w:val="clear" w:color="auto" w:fill="FFFFFF"/>
        <w:spacing w:before="150" w:after="0"/>
        <w:rPr>
          <w:sz w:val="24"/>
        </w:rPr>
      </w:pPr>
      <w:r w:rsidRPr="007F092A">
        <w:rPr>
          <w:sz w:val="24"/>
        </w:rPr>
        <w:t>Operators (and people more generally) can be considered to have three modes of cognition when faced with any type of problem to solve.</w:t>
      </w:r>
    </w:p>
    <w:p w14:paraId="05932E31" w14:textId="77777777" w:rsidR="007F092A" w:rsidRDefault="007F092A" w:rsidP="007F092A">
      <w:pPr>
        <w:keepNext/>
        <w:shd w:val="clear" w:color="auto" w:fill="FFFFFF"/>
        <w:spacing w:before="150" w:after="0"/>
      </w:pPr>
      <w:r>
        <w:rPr>
          <w:noProof/>
          <w:sz w:val="24"/>
        </w:rPr>
        <w:drawing>
          <wp:inline distT="0" distB="0" distL="0" distR="0" wp14:anchorId="03B438AF" wp14:editId="2511271C">
            <wp:extent cx="6316924" cy="2828260"/>
            <wp:effectExtent l="0" t="0" r="0" b="0"/>
            <wp:docPr id="31" name="Picture 31" descr="A screenshot of several computer monitor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descr="A screenshot of several computer monitors&#10;&#10;Description automatically generated"/>
                    <pic:cNvPicPr/>
                  </pic:nvPicPr>
                  <pic:blipFill>
                    <a:blip r:embed="rId33"/>
                    <a:stretch>
                      <a:fillRect/>
                    </a:stretch>
                  </pic:blipFill>
                  <pic:spPr>
                    <a:xfrm>
                      <a:off x="0" y="0"/>
                      <a:ext cx="6327935" cy="2833190"/>
                    </a:xfrm>
                    <a:prstGeom prst="rect">
                      <a:avLst/>
                    </a:prstGeom>
                  </pic:spPr>
                </pic:pic>
              </a:graphicData>
            </a:graphic>
          </wp:inline>
        </w:drawing>
      </w:r>
    </w:p>
    <w:p w14:paraId="56646A9C" w14:textId="5806F87F" w:rsidR="007F092A" w:rsidRPr="007F092A" w:rsidRDefault="007F092A" w:rsidP="007F092A">
      <w:pPr>
        <w:pStyle w:val="Caption"/>
        <w:rPr>
          <w:color w:val="000000"/>
          <w:sz w:val="24"/>
          <w:szCs w:val="22"/>
        </w:rPr>
      </w:pPr>
      <w:bookmarkStart w:id="14" w:name="_Ref165311404"/>
      <w:bookmarkStart w:id="15" w:name="_Toc168917328"/>
      <w:r>
        <w:t xml:space="preserve">Figure </w:t>
      </w:r>
      <w:r>
        <w:fldChar w:fldCharType="begin"/>
      </w:r>
      <w:r>
        <w:instrText xml:space="preserve"> SEQ Figure \* ARABIC </w:instrText>
      </w:r>
      <w:r>
        <w:fldChar w:fldCharType="separate"/>
      </w:r>
      <w:r w:rsidR="00D63DE2">
        <w:rPr>
          <w:noProof/>
        </w:rPr>
        <w:t>4</w:t>
      </w:r>
      <w:r>
        <w:fldChar w:fldCharType="end"/>
      </w:r>
      <w:bookmarkEnd w:id="14"/>
      <w:r>
        <w:t xml:space="preserve"> Illustrative example of the three modes of operator cognition, when trying to solve a </w:t>
      </w:r>
      <w:r w:rsidR="00A6565B">
        <w:t>problem.</w:t>
      </w:r>
      <w:bookmarkEnd w:id="15"/>
    </w:p>
    <w:p w14:paraId="078BEA2D" w14:textId="77777777" w:rsidR="007F092A" w:rsidRPr="007F092A" w:rsidRDefault="007F092A" w:rsidP="007F092A">
      <w:pPr>
        <w:shd w:val="clear" w:color="auto" w:fill="FFFFFF"/>
        <w:spacing w:before="150" w:after="0"/>
        <w:rPr>
          <w:sz w:val="24"/>
        </w:rPr>
      </w:pPr>
      <w:r w:rsidRPr="007F092A">
        <w:rPr>
          <w:sz w:val="24"/>
        </w:rPr>
        <w:t>These are:</w:t>
      </w:r>
    </w:p>
    <w:p w14:paraId="1DA37A7F" w14:textId="0B8B79E3" w:rsidR="007F092A" w:rsidRPr="007F092A" w:rsidRDefault="007F092A" w:rsidP="007F092A">
      <w:pPr>
        <w:numPr>
          <w:ilvl w:val="0"/>
          <w:numId w:val="31"/>
        </w:numPr>
        <w:shd w:val="clear" w:color="auto" w:fill="FFFFFF"/>
        <w:spacing w:before="100" w:beforeAutospacing="1" w:after="100" w:afterAutospacing="1"/>
        <w:rPr>
          <w:sz w:val="24"/>
        </w:rPr>
      </w:pPr>
      <w:r w:rsidRPr="007F092A">
        <w:rPr>
          <w:color w:val="FFC300"/>
          <w:sz w:val="24"/>
        </w:rPr>
        <w:t xml:space="preserve">Sense Making – </w:t>
      </w:r>
      <w:bookmarkStart w:id="16" w:name="_Hlk165311423"/>
      <w:r w:rsidRPr="007F092A">
        <w:rPr>
          <w:color w:val="FFC300"/>
          <w:sz w:val="24"/>
        </w:rPr>
        <w:t xml:space="preserve">Characterised </w:t>
      </w:r>
      <w:r w:rsidR="00DF4C41">
        <w:rPr>
          <w:color w:val="FFC300"/>
          <w:sz w:val="24"/>
        </w:rPr>
        <w:t xml:space="preserve">in </w:t>
      </w:r>
      <w:r w:rsidR="00DF4C41">
        <w:rPr>
          <w:color w:val="FFC300"/>
          <w:sz w:val="24"/>
        </w:rPr>
        <w:fldChar w:fldCharType="begin"/>
      </w:r>
      <w:r w:rsidR="00DF4C41">
        <w:rPr>
          <w:color w:val="FFC300"/>
          <w:sz w:val="24"/>
        </w:rPr>
        <w:instrText xml:space="preserve"> REF _Ref165311404 \h </w:instrText>
      </w:r>
      <w:r w:rsidR="00DF4C41">
        <w:rPr>
          <w:color w:val="FFC300"/>
          <w:sz w:val="24"/>
        </w:rPr>
      </w:r>
      <w:r w:rsidR="00DF4C41">
        <w:rPr>
          <w:color w:val="FFC300"/>
          <w:sz w:val="24"/>
        </w:rPr>
        <w:fldChar w:fldCharType="separate"/>
      </w:r>
      <w:r w:rsidR="00D63DE2">
        <w:t xml:space="preserve">Figure </w:t>
      </w:r>
      <w:r w:rsidR="00D63DE2">
        <w:rPr>
          <w:noProof/>
        </w:rPr>
        <w:t>4</w:t>
      </w:r>
      <w:r w:rsidR="00DF4C41">
        <w:rPr>
          <w:color w:val="FFC300"/>
          <w:sz w:val="24"/>
        </w:rPr>
        <w:fldChar w:fldCharType="end"/>
      </w:r>
      <w:bookmarkEnd w:id="16"/>
      <w:r w:rsidRPr="007F092A">
        <w:rPr>
          <w:color w:val="FFC300"/>
          <w:sz w:val="24"/>
        </w:rPr>
        <w:t xml:space="preserve"> as the yellow mode</w:t>
      </w:r>
      <w:r w:rsidRPr="007F092A">
        <w:rPr>
          <w:sz w:val="24"/>
        </w:rPr>
        <w:t xml:space="preserve"> - where operators monitor data in real time and make sense of data and information. If an abnormal event occurs – in the sense making mode </w:t>
      </w:r>
      <w:r w:rsidR="00DF4C41">
        <w:rPr>
          <w:sz w:val="24"/>
        </w:rPr>
        <w:t xml:space="preserve">- </w:t>
      </w:r>
      <w:r w:rsidRPr="007F092A">
        <w:rPr>
          <w:sz w:val="24"/>
        </w:rPr>
        <w:t>operators identify the problem and diagnose the root cause.</w:t>
      </w:r>
    </w:p>
    <w:p w14:paraId="239F0BD1" w14:textId="18D9E030" w:rsidR="007F092A" w:rsidRPr="007F092A" w:rsidRDefault="007F092A" w:rsidP="007F092A">
      <w:pPr>
        <w:numPr>
          <w:ilvl w:val="0"/>
          <w:numId w:val="31"/>
        </w:numPr>
        <w:shd w:val="clear" w:color="auto" w:fill="FFFFFF"/>
        <w:spacing w:before="100" w:beforeAutospacing="1" w:after="100" w:afterAutospacing="1"/>
        <w:rPr>
          <w:sz w:val="24"/>
        </w:rPr>
      </w:pPr>
      <w:r w:rsidRPr="007F092A">
        <w:rPr>
          <w:color w:val="ED7D31"/>
          <w:sz w:val="24"/>
        </w:rPr>
        <w:t xml:space="preserve">Decision Making – </w:t>
      </w:r>
      <w:r w:rsidR="00DF4C41" w:rsidRPr="00DF4C41">
        <w:rPr>
          <w:color w:val="ED7D31"/>
          <w:sz w:val="24"/>
        </w:rPr>
        <w:t xml:space="preserve">Characterised in </w:t>
      </w:r>
      <w:r w:rsidR="00DF4C41">
        <w:rPr>
          <w:color w:val="FFC300"/>
          <w:sz w:val="24"/>
        </w:rPr>
        <w:fldChar w:fldCharType="begin"/>
      </w:r>
      <w:r w:rsidR="00DF4C41">
        <w:rPr>
          <w:color w:val="FFC300"/>
          <w:sz w:val="24"/>
        </w:rPr>
        <w:instrText xml:space="preserve"> REF _Ref165311404 \h </w:instrText>
      </w:r>
      <w:r w:rsidR="00DF4C41">
        <w:rPr>
          <w:color w:val="FFC300"/>
          <w:sz w:val="24"/>
        </w:rPr>
      </w:r>
      <w:r w:rsidR="00DF4C41">
        <w:rPr>
          <w:color w:val="FFC300"/>
          <w:sz w:val="24"/>
        </w:rPr>
        <w:fldChar w:fldCharType="separate"/>
      </w:r>
      <w:r w:rsidR="00D63DE2">
        <w:t xml:space="preserve">Figure </w:t>
      </w:r>
      <w:r w:rsidR="00D63DE2">
        <w:rPr>
          <w:noProof/>
        </w:rPr>
        <w:t>4</w:t>
      </w:r>
      <w:r w:rsidR="00DF4C41">
        <w:rPr>
          <w:color w:val="FFC300"/>
          <w:sz w:val="24"/>
        </w:rPr>
        <w:fldChar w:fldCharType="end"/>
      </w:r>
      <w:r w:rsidR="00DF4C41" w:rsidRPr="007F092A">
        <w:rPr>
          <w:color w:val="FFC300"/>
          <w:sz w:val="24"/>
        </w:rPr>
        <w:t xml:space="preserve"> </w:t>
      </w:r>
      <w:r w:rsidRPr="007F092A">
        <w:rPr>
          <w:color w:val="ED7D31"/>
          <w:sz w:val="24"/>
        </w:rPr>
        <w:t>as the Orange Mode</w:t>
      </w:r>
      <w:r w:rsidRPr="007F092A">
        <w:rPr>
          <w:color w:val="FFC000"/>
          <w:sz w:val="24"/>
        </w:rPr>
        <w:t xml:space="preserve"> – </w:t>
      </w:r>
      <w:r w:rsidRPr="007F092A">
        <w:rPr>
          <w:sz w:val="24"/>
        </w:rPr>
        <w:t>where operators build on their mental model constructed in the sense making mode and decide a course of action to solve the problem. Here operators leverage their intuition, experience and knowledge to determine the optimal solution. They can also leverage OT applications such as forecasts, simulation, optimisation, and risk assessment to get the decision.</w:t>
      </w:r>
    </w:p>
    <w:p w14:paraId="790C5A1B" w14:textId="53A14976" w:rsidR="007F092A" w:rsidRPr="00DF4C41" w:rsidRDefault="007F092A" w:rsidP="00513904">
      <w:pPr>
        <w:numPr>
          <w:ilvl w:val="0"/>
          <w:numId w:val="31"/>
        </w:numPr>
        <w:shd w:val="clear" w:color="auto" w:fill="FFFFFF"/>
        <w:spacing w:before="100" w:beforeAutospacing="1" w:after="100" w:afterAutospacing="1"/>
        <w:rPr>
          <w:sz w:val="24"/>
        </w:rPr>
      </w:pPr>
      <w:r w:rsidRPr="007F092A">
        <w:rPr>
          <w:color w:val="FF0000"/>
          <w:sz w:val="24"/>
        </w:rPr>
        <w:t xml:space="preserve">Action Making – </w:t>
      </w:r>
      <w:r w:rsidR="00DF4C41" w:rsidRPr="00DF4C41">
        <w:rPr>
          <w:color w:val="FF0000"/>
          <w:sz w:val="24"/>
        </w:rPr>
        <w:t xml:space="preserve">Characterised in </w:t>
      </w:r>
      <w:r w:rsidR="00DF4C41">
        <w:rPr>
          <w:color w:val="FFC300"/>
          <w:sz w:val="24"/>
        </w:rPr>
        <w:fldChar w:fldCharType="begin"/>
      </w:r>
      <w:r w:rsidR="00DF4C41">
        <w:rPr>
          <w:color w:val="FFC300"/>
          <w:sz w:val="24"/>
        </w:rPr>
        <w:instrText xml:space="preserve"> REF _Ref165311404 \h </w:instrText>
      </w:r>
      <w:r w:rsidR="00DF4C41">
        <w:rPr>
          <w:color w:val="FFC300"/>
          <w:sz w:val="24"/>
        </w:rPr>
      </w:r>
      <w:r w:rsidR="00DF4C41">
        <w:rPr>
          <w:color w:val="FFC300"/>
          <w:sz w:val="24"/>
        </w:rPr>
        <w:fldChar w:fldCharType="separate"/>
      </w:r>
      <w:r w:rsidR="00D63DE2">
        <w:t xml:space="preserve">Figure </w:t>
      </w:r>
      <w:r w:rsidR="00D63DE2">
        <w:rPr>
          <w:noProof/>
        </w:rPr>
        <w:t>4</w:t>
      </w:r>
      <w:r w:rsidR="00DF4C41">
        <w:rPr>
          <w:color w:val="FFC300"/>
          <w:sz w:val="24"/>
        </w:rPr>
        <w:fldChar w:fldCharType="end"/>
      </w:r>
      <w:r w:rsidR="00DF4C41" w:rsidRPr="007F092A">
        <w:rPr>
          <w:color w:val="FFC300"/>
          <w:sz w:val="24"/>
        </w:rPr>
        <w:t xml:space="preserve"> </w:t>
      </w:r>
      <w:r w:rsidRPr="007F092A">
        <w:rPr>
          <w:color w:val="FF0000"/>
          <w:sz w:val="24"/>
        </w:rPr>
        <w:t xml:space="preserve"> as the red mode above – </w:t>
      </w:r>
      <w:r w:rsidRPr="007F092A">
        <w:rPr>
          <w:sz w:val="24"/>
        </w:rPr>
        <w:t xml:space="preserve">once a decision is made in the orange mode the operator must execute an action and review the response. Actions can be switching events, dispatch of resources – primarily but can also include actions such as phone calls to dispatch personnel, or other escalations, reporting and logging. The operator should also continue to monitor the network post </w:t>
      </w:r>
      <w:r w:rsidR="00A6565B" w:rsidRPr="007F092A">
        <w:rPr>
          <w:sz w:val="24"/>
        </w:rPr>
        <w:t>action.</w:t>
      </w:r>
    </w:p>
    <w:p w14:paraId="44512BAF" w14:textId="04A2CECA" w:rsidR="007F092A" w:rsidRPr="00DF4C41" w:rsidRDefault="00DF4C41" w:rsidP="00513904">
      <w:pPr>
        <w:pStyle w:val="BodyText"/>
      </w:pPr>
      <w:r>
        <w:t xml:space="preserve">The increase in data has resulted generally in data overload in control rooms, this makes the “sense making” mode more difficult as operators struggle to identify what has happened and why it has happened. In normal conditions it is also difficult for operators to determine if the network is behaving abnormally, due to its dynamic nature. </w:t>
      </w:r>
    </w:p>
    <w:p w14:paraId="588AF59B" w14:textId="16BF11D3" w:rsidR="00DF4C41" w:rsidRDefault="00DF4C41" w:rsidP="00DF4C41">
      <w:pPr>
        <w:pStyle w:val="Heading3"/>
      </w:pPr>
      <w:r>
        <w:t xml:space="preserve">Vision for Development of Enhanced Sense Making Capability </w:t>
      </w:r>
    </w:p>
    <w:p w14:paraId="160E6A3C" w14:textId="01C2BE74" w:rsidR="00513904" w:rsidRDefault="00DF4C41" w:rsidP="00513904">
      <w:pPr>
        <w:pStyle w:val="BodyText"/>
        <w:rPr>
          <w:b/>
          <w:bCs/>
        </w:rPr>
      </w:pPr>
      <w:r>
        <w:rPr>
          <w:b/>
          <w:bCs/>
        </w:rPr>
        <w:t xml:space="preserve">In an idealised control room: </w:t>
      </w:r>
      <w:r w:rsidR="00513904" w:rsidRPr="00231D36">
        <w:rPr>
          <w:b/>
          <w:bCs/>
        </w:rPr>
        <w:t>a smart</w:t>
      </w:r>
      <w:r w:rsidR="00513904">
        <w:rPr>
          <w:b/>
          <w:bCs/>
        </w:rPr>
        <w:t xml:space="preserve">, </w:t>
      </w:r>
      <w:r w:rsidR="00513904" w:rsidRPr="00231D36">
        <w:rPr>
          <w:b/>
          <w:bCs/>
        </w:rPr>
        <w:t>real</w:t>
      </w:r>
      <w:r w:rsidR="00513904">
        <w:rPr>
          <w:b/>
          <w:bCs/>
        </w:rPr>
        <w:t>-</w:t>
      </w:r>
      <w:r w:rsidR="00513904" w:rsidRPr="00231D36">
        <w:rPr>
          <w:b/>
          <w:bCs/>
        </w:rPr>
        <w:t xml:space="preserve">time operational or alarm system </w:t>
      </w:r>
      <w:r w:rsidR="00513904">
        <w:rPr>
          <w:b/>
          <w:bCs/>
        </w:rPr>
        <w:t>would</w:t>
      </w:r>
      <w:r w:rsidR="00513904" w:rsidRPr="00231D36">
        <w:rPr>
          <w:b/>
          <w:bCs/>
        </w:rPr>
        <w:t xml:space="preserve"> synthesise all </w:t>
      </w:r>
      <w:r w:rsidR="00513904">
        <w:rPr>
          <w:b/>
          <w:bCs/>
        </w:rPr>
        <w:t xml:space="preserve">operational data into digestible </w:t>
      </w:r>
      <w:r w:rsidR="00513904" w:rsidRPr="00231D36">
        <w:rPr>
          <w:b/>
          <w:bCs/>
        </w:rPr>
        <w:t xml:space="preserve">information </w:t>
      </w:r>
      <w:r w:rsidR="00513904">
        <w:rPr>
          <w:b/>
          <w:bCs/>
        </w:rPr>
        <w:t>for the operator</w:t>
      </w:r>
      <w:r>
        <w:rPr>
          <w:b/>
          <w:bCs/>
        </w:rPr>
        <w:t xml:space="preserve"> to inform them of abnormalities in the system state. When a network disturbance occurs, it would identify the </w:t>
      </w:r>
      <w:r w:rsidR="00A6565B">
        <w:rPr>
          <w:b/>
          <w:bCs/>
        </w:rPr>
        <w:t>abnormality</w:t>
      </w:r>
      <w:r>
        <w:rPr>
          <w:b/>
          <w:bCs/>
        </w:rPr>
        <w:t xml:space="preserve"> with </w:t>
      </w:r>
      <w:r>
        <w:rPr>
          <w:b/>
          <w:bCs/>
        </w:rPr>
        <w:lastRenderedPageBreak/>
        <w:t>reference to past events an</w:t>
      </w:r>
      <w:r w:rsidR="00513904" w:rsidRPr="00231D36">
        <w:rPr>
          <w:b/>
          <w:bCs/>
        </w:rPr>
        <w:t xml:space="preserve">d suggest what </w:t>
      </w:r>
      <w:r w:rsidR="00513904">
        <w:rPr>
          <w:b/>
          <w:bCs/>
        </w:rPr>
        <w:t xml:space="preserve">the </w:t>
      </w:r>
      <w:r w:rsidR="00513904" w:rsidRPr="00231D36">
        <w:rPr>
          <w:b/>
          <w:bCs/>
        </w:rPr>
        <w:t xml:space="preserve">likely cause to </w:t>
      </w:r>
      <w:r w:rsidR="00513904">
        <w:rPr>
          <w:b/>
          <w:bCs/>
        </w:rPr>
        <w:t>the</w:t>
      </w:r>
      <w:r w:rsidR="00513904" w:rsidRPr="00231D36">
        <w:rPr>
          <w:b/>
          <w:bCs/>
        </w:rPr>
        <w:t xml:space="preserve"> system issue </w:t>
      </w:r>
      <w:r w:rsidR="00513904">
        <w:rPr>
          <w:b/>
          <w:bCs/>
        </w:rPr>
        <w:t>is</w:t>
      </w:r>
      <w:r w:rsidR="00513904" w:rsidRPr="00231D36">
        <w:rPr>
          <w:b/>
          <w:bCs/>
        </w:rPr>
        <w:t xml:space="preserve"> with </w:t>
      </w:r>
      <w:r>
        <w:rPr>
          <w:b/>
          <w:bCs/>
        </w:rPr>
        <w:t xml:space="preserve">a </w:t>
      </w:r>
      <w:r w:rsidR="00513904" w:rsidRPr="00231D36">
        <w:rPr>
          <w:b/>
          <w:bCs/>
        </w:rPr>
        <w:t xml:space="preserve">potential </w:t>
      </w:r>
      <w:r>
        <w:rPr>
          <w:b/>
          <w:bCs/>
        </w:rPr>
        <w:t xml:space="preserve">for </w:t>
      </w:r>
      <w:r w:rsidR="00513904">
        <w:rPr>
          <w:b/>
          <w:bCs/>
        </w:rPr>
        <w:t xml:space="preserve">proposed </w:t>
      </w:r>
      <w:r w:rsidR="00513904" w:rsidRPr="00231D36">
        <w:rPr>
          <w:b/>
          <w:bCs/>
        </w:rPr>
        <w:t xml:space="preserve">actions. </w:t>
      </w:r>
    </w:p>
    <w:p w14:paraId="420E3020" w14:textId="5D4FE93F" w:rsidR="00513904" w:rsidRDefault="00DF4C41" w:rsidP="00513904">
      <w:pPr>
        <w:pStyle w:val="BodyText"/>
        <w:rPr>
          <w:b/>
          <w:bCs/>
        </w:rPr>
      </w:pPr>
      <w:r>
        <w:rPr>
          <w:b/>
          <w:bCs/>
        </w:rPr>
        <w:t xml:space="preserve">The smart alarm system would be easily searchable and be able to return insights on the operational data based on clearly defined prompts. </w:t>
      </w:r>
    </w:p>
    <w:p w14:paraId="5D36CAC3" w14:textId="27498005" w:rsidR="005A54D6" w:rsidRPr="005A54D6" w:rsidRDefault="005A54D6" w:rsidP="00513904">
      <w:pPr>
        <w:pStyle w:val="BodyText"/>
      </w:pPr>
      <w:r>
        <w:t xml:space="preserve">The vision is summarised in </w:t>
      </w:r>
      <w:r>
        <w:fldChar w:fldCharType="begin"/>
      </w:r>
      <w:r>
        <w:instrText xml:space="preserve"> REF _Ref165311404 \h </w:instrText>
      </w:r>
      <w:r>
        <w:fldChar w:fldCharType="separate"/>
      </w:r>
      <w:r w:rsidR="00D63DE2">
        <w:t xml:space="preserve">Figure </w:t>
      </w:r>
      <w:r w:rsidR="00D63DE2">
        <w:rPr>
          <w:noProof/>
        </w:rPr>
        <w:t>4</w:t>
      </w:r>
      <w:r>
        <w:fldChar w:fldCharType="end"/>
      </w:r>
      <w:r>
        <w:t xml:space="preserve"> and the research activities in this project are structured around delivering this vision. Machine learning is one of the key tools to achieving this vision. </w:t>
      </w:r>
    </w:p>
    <w:p w14:paraId="1E92D1FF" w14:textId="77777777" w:rsidR="005A54D6" w:rsidRDefault="00DF4C41" w:rsidP="005A54D6">
      <w:pPr>
        <w:pStyle w:val="BodyText"/>
        <w:keepNext/>
      </w:pPr>
      <w:r>
        <w:rPr>
          <w:b/>
          <w:bCs/>
          <w:noProof/>
        </w:rPr>
        <w:drawing>
          <wp:inline distT="0" distB="0" distL="0" distR="0" wp14:anchorId="1AA7C237" wp14:editId="5F1C60CB">
            <wp:extent cx="6267007" cy="2200939"/>
            <wp:effectExtent l="38100" t="0" r="57785" b="0"/>
            <wp:docPr id="32" name="Diagram 3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4" r:lo="rId35" r:qs="rId36" r:cs="rId37"/>
              </a:graphicData>
            </a:graphic>
          </wp:inline>
        </w:drawing>
      </w:r>
    </w:p>
    <w:p w14:paraId="3D4D29C6" w14:textId="51CBD81F" w:rsidR="00DF4C41" w:rsidRDefault="005A54D6" w:rsidP="005A54D6">
      <w:pPr>
        <w:pStyle w:val="Caption"/>
        <w:rPr>
          <w:b w:val="0"/>
          <w:bCs w:val="0"/>
        </w:rPr>
      </w:pPr>
      <w:bookmarkStart w:id="17" w:name="_Toc168917329"/>
      <w:r>
        <w:t xml:space="preserve">Figure </w:t>
      </w:r>
      <w:r>
        <w:fldChar w:fldCharType="begin"/>
      </w:r>
      <w:r>
        <w:instrText xml:space="preserve"> SEQ Figure \* ARABIC </w:instrText>
      </w:r>
      <w:r>
        <w:fldChar w:fldCharType="separate"/>
      </w:r>
      <w:r w:rsidR="00D63DE2">
        <w:rPr>
          <w:noProof/>
        </w:rPr>
        <w:t>5</w:t>
      </w:r>
      <w:r>
        <w:fldChar w:fldCharType="end"/>
      </w:r>
      <w:r>
        <w:t xml:space="preserve"> Summary of idealised alarm and operational data system</w:t>
      </w:r>
      <w:bookmarkEnd w:id="17"/>
    </w:p>
    <w:p w14:paraId="42A3BE20" w14:textId="49799166" w:rsidR="00DF4C41" w:rsidRDefault="00DF4C41" w:rsidP="00DF4C41">
      <w:pPr>
        <w:pStyle w:val="Heading3"/>
      </w:pPr>
      <w:r>
        <w:t>Delivering the Vision</w:t>
      </w:r>
    </w:p>
    <w:p w14:paraId="2AD50925" w14:textId="27F16493" w:rsidR="005A54D6" w:rsidRDefault="00513904" w:rsidP="00513904">
      <w:pPr>
        <w:pStyle w:val="BodyText"/>
      </w:pPr>
      <w:r>
        <w:t>To deliver the vision</w:t>
      </w:r>
      <w:r w:rsidR="005A54D6">
        <w:t xml:space="preserve">, using AI/ML - there are </w:t>
      </w:r>
      <w:r w:rsidR="000E5CD9">
        <w:t>several</w:t>
      </w:r>
      <w:r w:rsidR="005A54D6">
        <w:t xml:space="preserve"> important inputs to be considered: </w:t>
      </w:r>
    </w:p>
    <w:p w14:paraId="07F39984" w14:textId="7578FA94" w:rsidR="005A54D6" w:rsidRDefault="005A54D6" w:rsidP="005A54D6">
      <w:pPr>
        <w:pStyle w:val="BodyText"/>
        <w:numPr>
          <w:ilvl w:val="0"/>
          <w:numId w:val="31"/>
        </w:numPr>
      </w:pPr>
      <w:r>
        <w:t xml:space="preserve">An extensive quantity of well-structured real operational data for training </w:t>
      </w:r>
    </w:p>
    <w:p w14:paraId="44B439B6" w14:textId="4E02DC90" w:rsidR="005A54D6" w:rsidRDefault="005A54D6" w:rsidP="005A54D6">
      <w:pPr>
        <w:pStyle w:val="BodyText"/>
        <w:numPr>
          <w:ilvl w:val="0"/>
          <w:numId w:val="31"/>
        </w:numPr>
      </w:pPr>
      <w:r>
        <w:t>A variety of operational data sources,</w:t>
      </w:r>
      <w:r w:rsidR="005477D8">
        <w:t xml:space="preserve"> such as planned outage information, market notices, unplanned event and disturbance logs. </w:t>
      </w:r>
      <w:r w:rsidR="000E5CD9">
        <w:t>All</w:t>
      </w:r>
      <w:r w:rsidR="005477D8">
        <w:t xml:space="preserve"> the data sets should be </w:t>
      </w:r>
      <w:r>
        <w:t>time synchronised and machine readable (text or numerical)</w:t>
      </w:r>
      <w:r w:rsidR="005477D8">
        <w:t>.</w:t>
      </w:r>
    </w:p>
    <w:p w14:paraId="2090E6AA" w14:textId="6606B565" w:rsidR="005A54D6" w:rsidRDefault="005A54D6" w:rsidP="005A54D6">
      <w:pPr>
        <w:pStyle w:val="BodyText"/>
        <w:numPr>
          <w:ilvl w:val="0"/>
          <w:numId w:val="31"/>
        </w:numPr>
      </w:pPr>
      <w:r>
        <w:t>The ability to label important data points in the operational datasets for supervised learning</w:t>
      </w:r>
      <w:r w:rsidR="005477D8">
        <w:t xml:space="preserve"> and the ability to train an algorithm in parallel with an expert operator, so that when presented with new information the algorithm can reference archive events with similar features and resultant actions.</w:t>
      </w:r>
    </w:p>
    <w:p w14:paraId="40B1903A" w14:textId="46BE9E06" w:rsidR="005A54D6" w:rsidRDefault="005A54D6" w:rsidP="00513904">
      <w:pPr>
        <w:pStyle w:val="BodyText"/>
      </w:pPr>
      <w:r>
        <w:t xml:space="preserve">These pre-requisites were achieved </w:t>
      </w:r>
      <w:r w:rsidR="005477D8">
        <w:t xml:space="preserve">in partnership with AEMO. </w:t>
      </w:r>
      <w:r>
        <w:t xml:space="preserve"> </w:t>
      </w:r>
    </w:p>
    <w:p w14:paraId="38AFC374" w14:textId="7D2DB294" w:rsidR="00513904" w:rsidRDefault="00513904" w:rsidP="00513904">
      <w:pPr>
        <w:pStyle w:val="BodyText"/>
      </w:pPr>
      <w:r>
        <w:t>The key value-add and research force multiplier</w:t>
      </w:r>
      <w:r w:rsidR="005477D8">
        <w:t xml:space="preserve"> with this project</w:t>
      </w:r>
      <w:r>
        <w:t xml:space="preserve"> is that the prototype </w:t>
      </w:r>
      <w:r w:rsidR="005477D8">
        <w:t xml:space="preserve">is designed to </w:t>
      </w:r>
      <w:r>
        <w:t xml:space="preserve">be </w:t>
      </w:r>
      <w:r w:rsidR="005477D8">
        <w:t xml:space="preserve">applicable and </w:t>
      </w:r>
      <w:r>
        <w:t>useful in other operational contexts and should not be limited to the operational context of AEMO or transmission networks more broadly.</w:t>
      </w:r>
    </w:p>
    <w:p w14:paraId="49E9FF59" w14:textId="77777777" w:rsidR="00513904" w:rsidRDefault="00513904" w:rsidP="00513904">
      <w:pPr>
        <w:pStyle w:val="BodyText"/>
      </w:pPr>
    </w:p>
    <w:p w14:paraId="30F5DABD" w14:textId="036E75A9" w:rsidR="00513904" w:rsidRPr="00231D36" w:rsidRDefault="007F092A" w:rsidP="00513904">
      <w:pPr>
        <w:pStyle w:val="BodyText"/>
      </w:pPr>
      <w:r>
        <w:rPr>
          <w:noProof/>
        </w:rPr>
        <w:lastRenderedPageBreak/>
        <w:drawing>
          <wp:anchor distT="0" distB="0" distL="114300" distR="114300" simplePos="0" relativeHeight="251658264" behindDoc="0" locked="0" layoutInCell="1" allowOverlap="1" wp14:anchorId="339BF835" wp14:editId="1E271501">
            <wp:simplePos x="0" y="0"/>
            <wp:positionH relativeFrom="margin">
              <wp:posOffset>1926901</wp:posOffset>
            </wp:positionH>
            <wp:positionV relativeFrom="paragraph">
              <wp:posOffset>2267231</wp:posOffset>
            </wp:positionV>
            <wp:extent cx="2519917" cy="1424168"/>
            <wp:effectExtent l="0" t="0" r="0" b="0"/>
            <wp:wrapNone/>
            <wp:docPr id="1560650895" name="Graphic 1560650895" descr="Monitor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0650895" name="Graphic 1560650895" descr="Monitor with solid fill"/>
                    <pic:cNvPicPr/>
                  </pic:nvPicPr>
                  <pic:blipFill>
                    <a:blip r:embed="rId39">
                      <a:extLst>
                        <a:ext uri="{28A0092B-C50C-407E-A947-70E740481C1C}">
                          <a14:useLocalDpi xmlns:a14="http://schemas.microsoft.com/office/drawing/2010/main" val="0"/>
                        </a:ext>
                        <a:ext uri="{96DAC541-7B7A-43D3-8B79-37D633B846F1}">
                          <asvg:svgBlip xmlns:asvg="http://schemas.microsoft.com/office/drawing/2016/SVG/main" r:embed="rId40"/>
                        </a:ext>
                      </a:extLst>
                    </a:blip>
                    <a:stretch>
                      <a:fillRect/>
                    </a:stretch>
                  </pic:blipFill>
                  <pic:spPr>
                    <a:xfrm>
                      <a:off x="0" y="0"/>
                      <a:ext cx="2519917" cy="1424168"/>
                    </a:xfrm>
                    <a:prstGeom prst="rect">
                      <a:avLst/>
                    </a:prstGeom>
                  </pic:spPr>
                </pic:pic>
              </a:graphicData>
            </a:graphic>
            <wp14:sizeRelH relativeFrom="margin">
              <wp14:pctWidth>0</wp14:pctWidth>
            </wp14:sizeRelH>
            <wp14:sizeRelV relativeFrom="margin">
              <wp14:pctHeight>0</wp14:pctHeight>
            </wp14:sizeRelV>
          </wp:anchor>
        </w:drawing>
      </w:r>
      <w:r w:rsidR="00513904">
        <w:rPr>
          <w:noProof/>
        </w:rPr>
        <w:drawing>
          <wp:anchor distT="0" distB="0" distL="114300" distR="114300" simplePos="0" relativeHeight="251658263" behindDoc="0" locked="0" layoutInCell="1" allowOverlap="1" wp14:anchorId="4FB9304D" wp14:editId="52ACC688">
            <wp:simplePos x="0" y="0"/>
            <wp:positionH relativeFrom="column">
              <wp:posOffset>721030</wp:posOffset>
            </wp:positionH>
            <wp:positionV relativeFrom="paragraph">
              <wp:posOffset>2242719</wp:posOffset>
            </wp:positionV>
            <wp:extent cx="914400" cy="914400"/>
            <wp:effectExtent l="0" t="0" r="0" b="0"/>
            <wp:wrapNone/>
            <wp:docPr id="1623767414" name="Graphic 1623767414" descr="Head with gears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3767414" name="Graphic 1623767414" descr="Head with gears with solid fill"/>
                    <pic:cNvPicPr/>
                  </pic:nvPicPr>
                  <pic:blipFill>
                    <a:blip r:embed="rId41">
                      <a:extLst>
                        <a:ext uri="{28A0092B-C50C-407E-A947-70E740481C1C}">
                          <a14:useLocalDpi xmlns:a14="http://schemas.microsoft.com/office/drawing/2010/main" val="0"/>
                        </a:ext>
                        <a:ext uri="{96DAC541-7B7A-43D3-8B79-37D633B846F1}">
                          <asvg:svgBlip xmlns:asvg="http://schemas.microsoft.com/office/drawing/2016/SVG/main" r:embed="rId42"/>
                        </a:ext>
                      </a:extLst>
                    </a:blip>
                    <a:stretch>
                      <a:fillRect/>
                    </a:stretch>
                  </pic:blipFill>
                  <pic:spPr>
                    <a:xfrm>
                      <a:off x="0" y="0"/>
                      <a:ext cx="914400" cy="914400"/>
                    </a:xfrm>
                    <a:prstGeom prst="rect">
                      <a:avLst/>
                    </a:prstGeom>
                  </pic:spPr>
                </pic:pic>
              </a:graphicData>
            </a:graphic>
          </wp:anchor>
        </w:drawing>
      </w:r>
      <w:r w:rsidR="00513904">
        <w:t xml:space="preserve"> </w:t>
      </w:r>
      <w:r w:rsidR="00513904">
        <w:rPr>
          <w:noProof/>
        </w:rPr>
        <w:drawing>
          <wp:inline distT="0" distB="0" distL="0" distR="0" wp14:anchorId="3B4B0185" wp14:editId="478628D4">
            <wp:extent cx="6305702" cy="2874873"/>
            <wp:effectExtent l="0" t="0" r="0" b="0"/>
            <wp:docPr id="1994927722" name="Diagram 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3" r:lo="rId44" r:qs="rId45" r:cs="rId46"/>
              </a:graphicData>
            </a:graphic>
          </wp:inline>
        </w:drawing>
      </w:r>
    </w:p>
    <w:p w14:paraId="62D56398" w14:textId="77777777" w:rsidR="00513904" w:rsidRDefault="00513904" w:rsidP="00513904">
      <w:pPr>
        <w:pStyle w:val="BodyText"/>
      </w:pPr>
    </w:p>
    <w:p w14:paraId="2F5A9D61" w14:textId="77777777" w:rsidR="00513904" w:rsidRDefault="00513904" w:rsidP="00513904">
      <w:pPr>
        <w:pStyle w:val="BodyText"/>
      </w:pPr>
      <w:r>
        <w:rPr>
          <w:noProof/>
        </w:rPr>
        <mc:AlternateContent>
          <mc:Choice Requires="wps">
            <w:drawing>
              <wp:anchor distT="0" distB="0" distL="114300" distR="114300" simplePos="0" relativeHeight="251658262" behindDoc="0" locked="0" layoutInCell="1" allowOverlap="1" wp14:anchorId="00D92656" wp14:editId="25A05223">
                <wp:simplePos x="0" y="0"/>
                <wp:positionH relativeFrom="column">
                  <wp:posOffset>721385</wp:posOffset>
                </wp:positionH>
                <wp:positionV relativeFrom="paragraph">
                  <wp:posOffset>171298</wp:posOffset>
                </wp:positionV>
                <wp:extent cx="5947258" cy="635"/>
                <wp:effectExtent l="0" t="0" r="0" b="0"/>
                <wp:wrapNone/>
                <wp:docPr id="1358486223" name="Text Box 1358486223"/>
                <wp:cNvGraphicFramePr/>
                <a:graphic xmlns:a="http://schemas.openxmlformats.org/drawingml/2006/main">
                  <a:graphicData uri="http://schemas.microsoft.com/office/word/2010/wordprocessingShape">
                    <wps:wsp>
                      <wps:cNvSpPr txBox="1"/>
                      <wps:spPr>
                        <a:xfrm>
                          <a:off x="0" y="0"/>
                          <a:ext cx="5947258" cy="635"/>
                        </a:xfrm>
                        <a:prstGeom prst="rect">
                          <a:avLst/>
                        </a:prstGeom>
                        <a:solidFill>
                          <a:prstClr val="white"/>
                        </a:solidFill>
                        <a:ln>
                          <a:noFill/>
                        </a:ln>
                      </wps:spPr>
                      <wps:txbx>
                        <w:txbxContent>
                          <w:p w14:paraId="1AB58FB4" w14:textId="207BAED9" w:rsidR="00513904" w:rsidRPr="00F456EA" w:rsidRDefault="00513904" w:rsidP="00513904">
                            <w:pPr>
                              <w:pStyle w:val="Caption"/>
                              <w:rPr>
                                <w:rFonts w:cs="Calibri"/>
                                <w:noProof/>
                              </w:rPr>
                            </w:pPr>
                            <w:bookmarkStart w:id="18" w:name="_Toc168909622"/>
                            <w:bookmarkStart w:id="19" w:name="_Toc168917239"/>
                            <w:bookmarkStart w:id="20" w:name="_Toc168917290"/>
                            <w:bookmarkStart w:id="21" w:name="_Toc168917330"/>
                            <w:r>
                              <w:t xml:space="preserve">Figure </w:t>
                            </w:r>
                            <w:r w:rsidR="00000000">
                              <w:fldChar w:fldCharType="begin"/>
                            </w:r>
                            <w:r w:rsidR="00000000">
                              <w:instrText xml:space="preserve"> SEQ Figure \* ARABIC </w:instrText>
                            </w:r>
                            <w:r w:rsidR="00000000">
                              <w:fldChar w:fldCharType="separate"/>
                            </w:r>
                            <w:r w:rsidR="00D63DE2">
                              <w:rPr>
                                <w:noProof/>
                              </w:rPr>
                              <w:t>6</w:t>
                            </w:r>
                            <w:r w:rsidR="00000000">
                              <w:rPr>
                                <w:noProof/>
                              </w:rPr>
                              <w:fldChar w:fldCharType="end"/>
                            </w:r>
                            <w:r>
                              <w:t xml:space="preserve"> Plan for algorithm to synthesise operational data for human operator to process.</w:t>
                            </w:r>
                            <w:bookmarkEnd w:id="18"/>
                            <w:bookmarkEnd w:id="19"/>
                            <w:bookmarkEnd w:id="20"/>
                            <w:bookmarkEnd w:id="21"/>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00D92656" id="Text Box 1358486223" o:spid="_x0000_s1027" type="#_x0000_t202" style="position:absolute;margin-left:56.8pt;margin-top:13.5pt;width:468.3pt;height:.05pt;z-index:25165826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5TGiGQIAAD8EAAAOAAAAZHJzL2Uyb0RvYy54bWysU8Fu2zAMvQ/YPwi6L06ypduCOEWWIsOA&#10;oC2QDj0rshwLkEWNUmJnXz9KtpOu22nYRaZJihTfe1zctrVhJ4Veg835ZDTmTFkJhbaHnH9/2rz7&#10;xJkPwhbCgFU5PyvPb5dv3ywaN1dTqMAUChkVsX7euJxXIbh5lnlZqVr4EThlKVgC1iLQLx6yAkVD&#10;1WuTTcfjm6wBLByCVN6T964L8mWqX5ZKhoey9Cowk3N6W0gnpnMfz2y5EPMDCldp2T9D/MMraqEt&#10;Nb2UuhNBsCPqP0rVWiJ4KMNIQp1BWWqp0gw0zWT8appdJZxKsxA43l1g8v+vrLw/7dwjstB+gZYI&#10;jIA0zs89OeM8bYl1/NJLGcUJwvMFNtUGJsk5+/zh43RGREuK3byfxRrZ9apDH74qqFk0co7ESYJK&#10;nLY+dKlDSuzkwehio42JPzGwNshOgvhrKh1UX/y3LGNjroV4qysYPdl1jmiFdt8yXbyYcQ/FmUZH&#10;6FThndxo6rcVPjwKJBnQtCTt8EBHaaDJOfQWZxXgz7/5Yz6xQ1HOGpJVzv2Po0DFmflmibeowcHA&#10;wdgPhj3Wa6BJJ7Q0TiaTLmAwg1ki1M+k+FXsQiFhJfXKeRjMdejETRsj1WqVkkhpToSt3TkZSw+4&#10;PrXPAl3PSiAy72EQnJi/IqfLTfS41TEQ0om5iGuHYg83qTRx329UXIOX/ynruvfLXwAAAP//AwBQ&#10;SwMEFAAGAAgAAAAhANFXVH/gAAAACgEAAA8AAABkcnMvZG93bnJldi54bWxMj8FOwzAQRO9I/IO1&#10;SFwQtZOWgEKcqqrgAJeK0As3N97GgXgdxU4b/h7nVI4z+zQ7U6wn27ETDr51JCFZCGBItdMtNRL2&#10;n6/3T8B8UKRV5wgl/KKHdXl9VahcuzN94KkKDYsh5HMlwYTQ55z72qBVfuF6pHg7usGqEOXQcD2o&#10;cwy3HU+FyLhVLcUPRvW4NVj/VKOVsFt97czdeHx536yWw9t+3GbfTSXl7c20eQYWcAoXGOb6sTqU&#10;sdPBjaQ966JOlllEJaSPcdMMiAeRAjvMTgK8LPj/CeUfAAAA//8DAFBLAQItABQABgAIAAAAIQC2&#10;gziS/gAAAOEBAAATAAAAAAAAAAAAAAAAAAAAAABbQ29udGVudF9UeXBlc10ueG1sUEsBAi0AFAAG&#10;AAgAAAAhADj9If/WAAAAlAEAAAsAAAAAAAAAAAAAAAAALwEAAF9yZWxzLy5yZWxzUEsBAi0AFAAG&#10;AAgAAAAhABDlMaIZAgAAPwQAAA4AAAAAAAAAAAAAAAAALgIAAGRycy9lMm9Eb2MueG1sUEsBAi0A&#10;FAAGAAgAAAAhANFXVH/gAAAACgEAAA8AAAAAAAAAAAAAAAAAcwQAAGRycy9kb3ducmV2LnhtbFBL&#10;BQYAAAAABAAEAPMAAACABQAAAAA=&#10;" stroked="f">
                <v:textbox style="mso-fit-shape-to-text:t" inset="0,0,0,0">
                  <w:txbxContent>
                    <w:p w14:paraId="1AB58FB4" w14:textId="207BAED9" w:rsidR="00513904" w:rsidRPr="00F456EA" w:rsidRDefault="00513904" w:rsidP="00513904">
                      <w:pPr>
                        <w:pStyle w:val="Caption"/>
                        <w:rPr>
                          <w:rFonts w:cs="Calibri"/>
                          <w:noProof/>
                        </w:rPr>
                      </w:pPr>
                      <w:bookmarkStart w:id="22" w:name="_Toc168909622"/>
                      <w:bookmarkStart w:id="23" w:name="_Toc168917239"/>
                      <w:bookmarkStart w:id="24" w:name="_Toc168917290"/>
                      <w:bookmarkStart w:id="25" w:name="_Toc168917330"/>
                      <w:r>
                        <w:t xml:space="preserve">Figure </w:t>
                      </w:r>
                      <w:r w:rsidR="00000000">
                        <w:fldChar w:fldCharType="begin"/>
                      </w:r>
                      <w:r w:rsidR="00000000">
                        <w:instrText xml:space="preserve"> SEQ Figure \* ARABIC </w:instrText>
                      </w:r>
                      <w:r w:rsidR="00000000">
                        <w:fldChar w:fldCharType="separate"/>
                      </w:r>
                      <w:r w:rsidR="00D63DE2">
                        <w:rPr>
                          <w:noProof/>
                        </w:rPr>
                        <w:t>6</w:t>
                      </w:r>
                      <w:r w:rsidR="00000000">
                        <w:rPr>
                          <w:noProof/>
                        </w:rPr>
                        <w:fldChar w:fldCharType="end"/>
                      </w:r>
                      <w:r>
                        <w:t xml:space="preserve"> Plan for algorithm to synthesise operational data for human operator to process.</w:t>
                      </w:r>
                      <w:bookmarkEnd w:id="22"/>
                      <w:bookmarkEnd w:id="23"/>
                      <w:bookmarkEnd w:id="24"/>
                      <w:bookmarkEnd w:id="25"/>
                    </w:p>
                  </w:txbxContent>
                </v:textbox>
              </v:shape>
            </w:pict>
          </mc:Fallback>
        </mc:AlternateContent>
      </w:r>
    </w:p>
    <w:p w14:paraId="39F161E4" w14:textId="77777777" w:rsidR="00513904" w:rsidRDefault="00513904" w:rsidP="00513904">
      <w:pPr>
        <w:pStyle w:val="BodyText"/>
      </w:pPr>
    </w:p>
    <w:p w14:paraId="7C452A49" w14:textId="77777777" w:rsidR="00513904" w:rsidRPr="002E3213" w:rsidRDefault="00513904" w:rsidP="00513904">
      <w:pPr>
        <w:pStyle w:val="Heading3"/>
      </w:pPr>
      <w:bookmarkStart w:id="26" w:name="_Toc159423371"/>
      <w:r>
        <w:t>Scope and Deliverables</w:t>
      </w:r>
      <w:bookmarkEnd w:id="26"/>
    </w:p>
    <w:p w14:paraId="0C47D7BE" w14:textId="77777777" w:rsidR="005477D8" w:rsidRDefault="00513904" w:rsidP="00513904">
      <w:pPr>
        <w:pStyle w:val="BodyText"/>
      </w:pPr>
      <w:r>
        <w:t xml:space="preserve">The work in </w:t>
      </w:r>
      <w:r w:rsidR="005477D8">
        <w:t>T</w:t>
      </w:r>
      <w:r>
        <w:t xml:space="preserve">ask 1 involves continuation of the stage 2 R&amp;D – but with algorithms directly trained and applied on real AEMO </w:t>
      </w:r>
      <w:r w:rsidR="005477D8">
        <w:t xml:space="preserve">operational </w:t>
      </w:r>
      <w:r>
        <w:t xml:space="preserve">data from diverse range of operational datasets. </w:t>
      </w:r>
      <w:r w:rsidR="005477D8">
        <w:t xml:space="preserve">(The stage 2 work was primarily focussed on a synthetic dataset of operational data). </w:t>
      </w:r>
    </w:p>
    <w:p w14:paraId="16B299B2" w14:textId="77777777" w:rsidR="005477D8" w:rsidRDefault="00513904" w:rsidP="00513904">
      <w:pPr>
        <w:pStyle w:val="BodyText"/>
      </w:pPr>
      <w:r>
        <w:t xml:space="preserve">Ultimately the aim is for a deployment of an operational data prototype directly on AEMO systems </w:t>
      </w:r>
      <w:r w:rsidR="005477D8">
        <w:t xml:space="preserve">that uses real time </w:t>
      </w:r>
      <w:r>
        <w:t xml:space="preserve">AEMO </w:t>
      </w:r>
      <w:r w:rsidR="005477D8">
        <w:t xml:space="preserve">operational </w:t>
      </w:r>
      <w:r>
        <w:t xml:space="preserve">data, </w:t>
      </w:r>
      <w:r w:rsidR="005477D8">
        <w:t xml:space="preserve">to augment operator sense making. </w:t>
      </w:r>
    </w:p>
    <w:p w14:paraId="79744D65" w14:textId="3B7871CD" w:rsidR="00513904" w:rsidRDefault="005477D8" w:rsidP="00513904">
      <w:pPr>
        <w:pStyle w:val="BodyText"/>
      </w:pPr>
      <w:r>
        <w:t xml:space="preserve">The ability to deploy the prototype is </w:t>
      </w:r>
      <w:r w:rsidR="00513904">
        <w:t>dependent on the maturity and security of the prototype</w:t>
      </w:r>
      <w:r>
        <w:t xml:space="preserve"> and AEMO IT/OT policies. </w:t>
      </w:r>
    </w:p>
    <w:p w14:paraId="759D9FDD" w14:textId="77777777" w:rsidR="00513904" w:rsidRDefault="00513904" w:rsidP="00513904">
      <w:pPr>
        <w:pStyle w:val="Heading2"/>
      </w:pPr>
      <w:bookmarkStart w:id="27" w:name="_Toc159423372"/>
      <w:bookmarkStart w:id="28" w:name="_Toc168917276"/>
      <w:r>
        <w:t>Task 2 - Exploration of natural language and text-based machine learning and knowledge-based systems in system operations</w:t>
      </w:r>
      <w:bookmarkEnd w:id="27"/>
      <w:bookmarkEnd w:id="28"/>
      <w:r>
        <w:t xml:space="preserve"> </w:t>
      </w:r>
    </w:p>
    <w:p w14:paraId="3B0AEA08" w14:textId="77777777" w:rsidR="00513904" w:rsidRPr="001D5CA6" w:rsidRDefault="00513904" w:rsidP="00513904">
      <w:pPr>
        <w:pStyle w:val="Heading3"/>
      </w:pPr>
      <w:bookmarkStart w:id="29" w:name="_Toc159423373"/>
      <w:r>
        <w:t>The Need for Development and Innovation</w:t>
      </w:r>
      <w:bookmarkEnd w:id="29"/>
    </w:p>
    <w:p w14:paraId="2CC0FB6A" w14:textId="60157AD1" w:rsidR="00513904" w:rsidRDefault="00513904" w:rsidP="00513904">
      <w:pPr>
        <w:pStyle w:val="BodyText"/>
      </w:pPr>
      <w:r>
        <w:t xml:space="preserve">The primary feature of operational data in operational technology applications is that they are </w:t>
      </w:r>
      <w:r w:rsidRPr="00FA0212">
        <w:rPr>
          <w:b/>
          <w:bCs/>
        </w:rPr>
        <w:t>mostly text based</w:t>
      </w:r>
      <w:r w:rsidR="005477D8">
        <w:rPr>
          <w:b/>
          <w:bCs/>
        </w:rPr>
        <w:t xml:space="preserve"> and semi structured. </w:t>
      </w:r>
      <w:r w:rsidR="005477D8">
        <w:t>The data are classified as semi-</w:t>
      </w:r>
      <w:r w:rsidR="00A6565B">
        <w:t>structured</w:t>
      </w:r>
      <w:r w:rsidR="005477D8">
        <w:t xml:space="preserve"> </w:t>
      </w:r>
      <w:r w:rsidR="005477D8" w:rsidRPr="005477D8">
        <w:t xml:space="preserve">as they </w:t>
      </w:r>
      <w:r w:rsidR="005477D8">
        <w:t xml:space="preserve">generally have time stamps and the fields are consistently parameterised </w:t>
      </w:r>
      <w:r w:rsidR="00A6565B">
        <w:t>but, in some cases,</w:t>
      </w:r>
      <w:r w:rsidR="005477D8">
        <w:t xml:space="preserve"> the longer text description is unstructured, truncated and not of a consistent format – see example in the event_message filed in </w:t>
      </w:r>
      <w:r w:rsidR="005477D8">
        <w:fldChar w:fldCharType="begin"/>
      </w:r>
      <w:r w:rsidR="005477D8">
        <w:instrText xml:space="preserve"> REF _Ref165313031 \h </w:instrText>
      </w:r>
      <w:r w:rsidR="005477D8">
        <w:fldChar w:fldCharType="separate"/>
      </w:r>
      <w:r w:rsidR="00D63DE2">
        <w:t xml:space="preserve">Figure </w:t>
      </w:r>
      <w:r w:rsidR="00D63DE2">
        <w:rPr>
          <w:noProof/>
        </w:rPr>
        <w:t>7</w:t>
      </w:r>
      <w:r w:rsidR="005477D8">
        <w:fldChar w:fldCharType="end"/>
      </w:r>
      <w:r w:rsidR="005477D8">
        <w:t>.</w:t>
      </w:r>
    </w:p>
    <w:p w14:paraId="0279E86E" w14:textId="2496F4A0" w:rsidR="00513904" w:rsidRDefault="005477D8" w:rsidP="00513904">
      <w:pPr>
        <w:pStyle w:val="BodyText"/>
      </w:pPr>
      <w:r>
        <w:t>N</w:t>
      </w:r>
      <w:r w:rsidR="00513904">
        <w:t xml:space="preserve">umerical, analogue information and data points and indicators trigger a text-based alarm in the alarm system when they breach the technical operational limit of the asset. For example: </w:t>
      </w:r>
    </w:p>
    <w:p w14:paraId="19D66C0D" w14:textId="77777777" w:rsidR="00513904" w:rsidRDefault="00513904" w:rsidP="00513904">
      <w:pPr>
        <w:pStyle w:val="BodyText"/>
        <w:rPr>
          <w:b/>
          <w:bCs/>
        </w:rPr>
      </w:pPr>
      <w:r w:rsidRPr="00FA0212">
        <w:rPr>
          <w:b/>
          <w:bCs/>
        </w:rPr>
        <w:t>ALPHA STATION LINE BETA 500 KV OVERLO</w:t>
      </w:r>
      <w:r>
        <w:rPr>
          <w:b/>
          <w:bCs/>
        </w:rPr>
        <w:t>A</w:t>
      </w:r>
      <w:r w:rsidRPr="00FA0212">
        <w:rPr>
          <w:b/>
          <w:bCs/>
        </w:rPr>
        <w:t>D 105 MVA LIMIT 100MVA</w:t>
      </w:r>
    </w:p>
    <w:p w14:paraId="51FBE905" w14:textId="4F561BB6" w:rsidR="00513904" w:rsidRDefault="00513904" w:rsidP="00513904">
      <w:pPr>
        <w:pStyle w:val="BodyText"/>
      </w:pPr>
      <w:r>
        <w:lastRenderedPageBreak/>
        <w:t xml:space="preserve">Asset and switchgear alarms are text-based such as an example </w:t>
      </w:r>
      <w:r w:rsidR="005477D8">
        <w:t xml:space="preserve">of synthetic data </w:t>
      </w:r>
      <w:r>
        <w:t xml:space="preserve">shown </w:t>
      </w:r>
      <w:r w:rsidR="005477D8">
        <w:t xml:space="preserve">in </w:t>
      </w:r>
      <w:r w:rsidR="005477D8">
        <w:fldChar w:fldCharType="begin"/>
      </w:r>
      <w:r w:rsidR="005477D8">
        <w:instrText xml:space="preserve"> REF _Ref165313031 \h </w:instrText>
      </w:r>
      <w:r w:rsidR="005477D8">
        <w:fldChar w:fldCharType="separate"/>
      </w:r>
      <w:r w:rsidR="00D63DE2">
        <w:t xml:space="preserve">Figure </w:t>
      </w:r>
      <w:r w:rsidR="00D63DE2">
        <w:rPr>
          <w:noProof/>
        </w:rPr>
        <w:t>7</w:t>
      </w:r>
      <w:r w:rsidR="005477D8">
        <w:fldChar w:fldCharType="end"/>
      </w:r>
      <w:r w:rsidR="005477D8">
        <w:t xml:space="preserve">. </w:t>
      </w:r>
      <w:r>
        <w:t xml:space="preserve"> </w:t>
      </w:r>
    </w:p>
    <w:p w14:paraId="48273B6F" w14:textId="77777777" w:rsidR="00513904" w:rsidRDefault="00513904" w:rsidP="00513904">
      <w:pPr>
        <w:pStyle w:val="BodyText"/>
      </w:pPr>
    </w:p>
    <w:p w14:paraId="241FEA44" w14:textId="77777777" w:rsidR="00513904" w:rsidRDefault="00513904" w:rsidP="00513904">
      <w:pPr>
        <w:pStyle w:val="BodyText"/>
        <w:keepNext/>
      </w:pPr>
      <w:r w:rsidRPr="002E3213">
        <w:rPr>
          <w:noProof/>
        </w:rPr>
        <w:drawing>
          <wp:inline distT="0" distB="0" distL="0" distR="0" wp14:anchorId="127BD898" wp14:editId="3430EFF6">
            <wp:extent cx="5749747" cy="1679575"/>
            <wp:effectExtent l="0" t="0" r="3810" b="0"/>
            <wp:docPr id="1719786394" name="Picture 1719786394"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786394" name="Picture 1" descr="A screenshot of a computer&#10;&#10;Description automatically generated"/>
                    <pic:cNvPicPr/>
                  </pic:nvPicPr>
                  <pic:blipFill>
                    <a:blip r:embed="rId48"/>
                    <a:stretch>
                      <a:fillRect/>
                    </a:stretch>
                  </pic:blipFill>
                  <pic:spPr>
                    <a:xfrm>
                      <a:off x="0" y="0"/>
                      <a:ext cx="5754593" cy="1680991"/>
                    </a:xfrm>
                    <a:prstGeom prst="rect">
                      <a:avLst/>
                    </a:prstGeom>
                  </pic:spPr>
                </pic:pic>
              </a:graphicData>
            </a:graphic>
          </wp:inline>
        </w:drawing>
      </w:r>
    </w:p>
    <w:p w14:paraId="776AFD7A" w14:textId="43E4CFB6" w:rsidR="00513904" w:rsidRDefault="00513904" w:rsidP="00513904">
      <w:pPr>
        <w:pStyle w:val="Caption"/>
        <w:jc w:val="both"/>
      </w:pPr>
      <w:bookmarkStart w:id="30" w:name="_Ref165313031"/>
      <w:bookmarkStart w:id="31" w:name="_Toc168917331"/>
      <w:r>
        <w:t xml:space="preserve">Figure </w:t>
      </w:r>
      <w:r>
        <w:fldChar w:fldCharType="begin"/>
      </w:r>
      <w:r>
        <w:instrText xml:space="preserve"> SEQ Figure \* ARABIC </w:instrText>
      </w:r>
      <w:r>
        <w:fldChar w:fldCharType="separate"/>
      </w:r>
      <w:r w:rsidR="00D63DE2">
        <w:rPr>
          <w:noProof/>
        </w:rPr>
        <w:t>7</w:t>
      </w:r>
      <w:r>
        <w:rPr>
          <w:noProof/>
        </w:rPr>
        <w:fldChar w:fldCharType="end"/>
      </w:r>
      <w:bookmarkEnd w:id="30"/>
      <w:r w:rsidR="005477D8">
        <w:rPr>
          <w:noProof/>
        </w:rPr>
        <w:t xml:space="preserve"> </w:t>
      </w:r>
      <w:r>
        <w:t>An example of the format of SCADA alarm text in operational technology systems such as EMS (Synthetic Data)</w:t>
      </w:r>
      <w:bookmarkEnd w:id="31"/>
    </w:p>
    <w:p w14:paraId="5E8B3C29" w14:textId="77777777" w:rsidR="00513904" w:rsidRDefault="00513904" w:rsidP="00513904">
      <w:pPr>
        <w:pStyle w:val="BodyText"/>
      </w:pPr>
      <w:r>
        <w:t xml:space="preserve">AEMO market notices, issued publicly and to market participants are also text based as shown below. Network Outage System (NOS) is similar – open, free to the public, text based and semi structured. </w:t>
      </w:r>
    </w:p>
    <w:p w14:paraId="1E8FE111" w14:textId="77777777" w:rsidR="00513904" w:rsidRDefault="00513904" w:rsidP="00513904">
      <w:pPr>
        <w:pStyle w:val="BodyText"/>
      </w:pPr>
    </w:p>
    <w:p w14:paraId="10B9F96F" w14:textId="77777777" w:rsidR="00513904" w:rsidRDefault="00513904" w:rsidP="00513904">
      <w:pPr>
        <w:pStyle w:val="BodyText"/>
        <w:keepNext/>
      </w:pPr>
      <w:r w:rsidRPr="002E3213">
        <w:rPr>
          <w:noProof/>
        </w:rPr>
        <w:drawing>
          <wp:inline distT="0" distB="0" distL="0" distR="0" wp14:anchorId="54727D0E" wp14:editId="47346B9F">
            <wp:extent cx="4028893" cy="3833165"/>
            <wp:effectExtent l="0" t="0" r="0" b="0"/>
            <wp:docPr id="328002482" name="Picture 328002482"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8002482" name="Picture 1" descr="A screenshot of a computer&#10;&#10;Description automatically generated"/>
                    <pic:cNvPicPr/>
                  </pic:nvPicPr>
                  <pic:blipFill>
                    <a:blip r:embed="rId49"/>
                    <a:stretch>
                      <a:fillRect/>
                    </a:stretch>
                  </pic:blipFill>
                  <pic:spPr>
                    <a:xfrm>
                      <a:off x="0" y="0"/>
                      <a:ext cx="4037950" cy="3841782"/>
                    </a:xfrm>
                    <a:prstGeom prst="rect">
                      <a:avLst/>
                    </a:prstGeom>
                  </pic:spPr>
                </pic:pic>
              </a:graphicData>
            </a:graphic>
          </wp:inline>
        </w:drawing>
      </w:r>
    </w:p>
    <w:p w14:paraId="49A2C9E7" w14:textId="3DFE763D" w:rsidR="00513904" w:rsidRDefault="00513904" w:rsidP="00513904">
      <w:pPr>
        <w:pStyle w:val="Caption"/>
        <w:jc w:val="both"/>
      </w:pPr>
      <w:bookmarkStart w:id="32" w:name="_Toc168917332"/>
      <w:r>
        <w:t xml:space="preserve">Figure </w:t>
      </w:r>
      <w:r>
        <w:fldChar w:fldCharType="begin"/>
      </w:r>
      <w:r>
        <w:instrText xml:space="preserve"> SEQ Figure \* ARABIC </w:instrText>
      </w:r>
      <w:r>
        <w:fldChar w:fldCharType="separate"/>
      </w:r>
      <w:r w:rsidR="00D63DE2">
        <w:rPr>
          <w:noProof/>
        </w:rPr>
        <w:t>8</w:t>
      </w:r>
      <w:r>
        <w:rPr>
          <w:noProof/>
        </w:rPr>
        <w:fldChar w:fldCharType="end"/>
      </w:r>
      <w:r>
        <w:t xml:space="preserve"> Example market notice published online on February 17th, 2024.</w:t>
      </w:r>
      <w:bookmarkEnd w:id="32"/>
    </w:p>
    <w:p w14:paraId="05286DB3" w14:textId="6B94A514" w:rsidR="00513904" w:rsidRDefault="00513904" w:rsidP="00513904">
      <w:pPr>
        <w:pStyle w:val="BodyText"/>
      </w:pPr>
      <w:r>
        <w:t xml:space="preserve">The other value of operational text is that it is structured in a consistent format for the most part. Text based data that is at least somewhat structured </w:t>
      </w:r>
      <w:r w:rsidR="00C57289">
        <w:t xml:space="preserve">and </w:t>
      </w:r>
      <w:r w:rsidR="00C9181F">
        <w:t xml:space="preserve">which </w:t>
      </w:r>
      <w:r w:rsidR="00574FBC">
        <w:t>include</w:t>
      </w:r>
      <w:r w:rsidR="00C9181F">
        <w:t>s</w:t>
      </w:r>
      <w:r w:rsidR="00574FBC">
        <w:t xml:space="preserve"> </w:t>
      </w:r>
      <w:r w:rsidR="00C9181F">
        <w:t xml:space="preserve">a </w:t>
      </w:r>
      <w:r w:rsidR="00574FBC">
        <w:t>more natural or conversational style</w:t>
      </w:r>
      <w:r>
        <w:t xml:space="preserve"> are valuable for machine learning and large language model applications. So operational data sets are </w:t>
      </w:r>
      <w:r w:rsidR="008817F5">
        <w:t xml:space="preserve">potentially </w:t>
      </w:r>
      <w:r>
        <w:t xml:space="preserve">very good candidates for further exploration with LLM. </w:t>
      </w:r>
    </w:p>
    <w:p w14:paraId="7B052A24" w14:textId="0F2D0815" w:rsidR="00513904" w:rsidRDefault="008817F5" w:rsidP="00513904">
      <w:pPr>
        <w:pStyle w:val="BodyText"/>
      </w:pPr>
      <w:r>
        <w:lastRenderedPageBreak/>
        <w:t xml:space="preserve">Despite the good potential and the availability of good, text-based data, using LLM on operational data is a very new and emerging research area, given the transformative impact of LLM on wider society since the public release of Chat GPT in 2022. </w:t>
      </w:r>
    </w:p>
    <w:p w14:paraId="102E972D" w14:textId="77777777" w:rsidR="00513904" w:rsidRDefault="00513904" w:rsidP="00513904">
      <w:pPr>
        <w:pStyle w:val="Heading3"/>
      </w:pPr>
      <w:bookmarkStart w:id="33" w:name="_Toc159423374"/>
      <w:r>
        <w:t>Potential Use Cases for LLM in the Operational Context</w:t>
      </w:r>
      <w:bookmarkEnd w:id="33"/>
    </w:p>
    <w:p w14:paraId="57A3F825" w14:textId="6EC958BD" w:rsidR="00513904" w:rsidRDefault="008817F5" w:rsidP="00513904">
      <w:pPr>
        <w:pStyle w:val="BodyText"/>
      </w:pPr>
      <w:r>
        <w:t xml:space="preserve">The three modes of operator cognition described in Section 2.1.2 can potentially be augmented by LLMs. </w:t>
      </w:r>
    </w:p>
    <w:p w14:paraId="487381C7" w14:textId="77777777" w:rsidR="00513904" w:rsidRDefault="00513904" w:rsidP="00513904">
      <w:pPr>
        <w:pStyle w:val="BodyText"/>
      </w:pPr>
      <w:r>
        <w:rPr>
          <w:noProof/>
        </w:rPr>
        <w:drawing>
          <wp:inline distT="0" distB="0" distL="0" distR="0" wp14:anchorId="411199B7" wp14:editId="35D831BF">
            <wp:extent cx="6159398" cy="1278636"/>
            <wp:effectExtent l="0" t="0" r="13335" b="0"/>
            <wp:docPr id="793599346" name="Diagram 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0" r:lo="rId51" r:qs="rId52" r:cs="rId53"/>
              </a:graphicData>
            </a:graphic>
          </wp:inline>
        </w:drawing>
      </w:r>
    </w:p>
    <w:p w14:paraId="12467D12" w14:textId="77777777" w:rsidR="00513904" w:rsidRDefault="00513904" w:rsidP="00513904">
      <w:pPr>
        <w:pStyle w:val="BodyText"/>
      </w:pPr>
      <w:r>
        <w:rPr>
          <w:noProof/>
        </w:rPr>
        <w:drawing>
          <wp:anchor distT="0" distB="0" distL="114300" distR="114300" simplePos="0" relativeHeight="251658265" behindDoc="0" locked="0" layoutInCell="1" allowOverlap="1" wp14:anchorId="2C7206A8" wp14:editId="0EE55B08">
            <wp:simplePos x="0" y="0"/>
            <wp:positionH relativeFrom="column">
              <wp:posOffset>2549830</wp:posOffset>
            </wp:positionH>
            <wp:positionV relativeFrom="paragraph">
              <wp:posOffset>1346</wp:posOffset>
            </wp:positionV>
            <wp:extent cx="914400" cy="914400"/>
            <wp:effectExtent l="0" t="0" r="0" b="0"/>
            <wp:wrapNone/>
            <wp:docPr id="1596715356" name="Graphic 1596715356" descr="Head with gears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6715356" name="Graphic 1596715356" descr="Head with gears with solid fill"/>
                    <pic:cNvPicPr/>
                  </pic:nvPicPr>
                  <pic:blipFill>
                    <a:blip r:embed="rId55">
                      <a:extLst>
                        <a:ext uri="{28A0092B-C50C-407E-A947-70E740481C1C}">
                          <a14:useLocalDpi xmlns:a14="http://schemas.microsoft.com/office/drawing/2010/main" val="0"/>
                        </a:ext>
                        <a:ext uri="{96DAC541-7B7A-43D3-8B79-37D633B846F1}">
                          <asvg:svgBlip xmlns:asvg="http://schemas.microsoft.com/office/drawing/2016/SVG/main" r:embed="rId56"/>
                        </a:ext>
                      </a:extLst>
                    </a:blip>
                    <a:stretch>
                      <a:fillRect/>
                    </a:stretch>
                  </pic:blipFill>
                  <pic:spPr>
                    <a:xfrm>
                      <a:off x="0" y="0"/>
                      <a:ext cx="914400" cy="914400"/>
                    </a:xfrm>
                    <a:prstGeom prst="rect">
                      <a:avLst/>
                    </a:prstGeom>
                  </pic:spPr>
                </pic:pic>
              </a:graphicData>
            </a:graphic>
          </wp:anchor>
        </w:drawing>
      </w:r>
    </w:p>
    <w:p w14:paraId="3538E3D9" w14:textId="77777777" w:rsidR="00513904" w:rsidRDefault="00513904" w:rsidP="00513904">
      <w:pPr>
        <w:pStyle w:val="BodyText"/>
      </w:pPr>
    </w:p>
    <w:p w14:paraId="6289BA2C" w14:textId="77777777" w:rsidR="00513904" w:rsidRDefault="00513904" w:rsidP="00513904">
      <w:pPr>
        <w:pStyle w:val="BodyText"/>
      </w:pPr>
    </w:p>
    <w:p w14:paraId="58B8089E" w14:textId="77777777" w:rsidR="00513904" w:rsidRDefault="00513904" w:rsidP="00513904">
      <w:pPr>
        <w:pStyle w:val="BodyText"/>
      </w:pPr>
    </w:p>
    <w:p w14:paraId="272F7F0D" w14:textId="77777777" w:rsidR="00513904" w:rsidRDefault="00513904" w:rsidP="00513904">
      <w:pPr>
        <w:pStyle w:val="BodyText"/>
      </w:pPr>
    </w:p>
    <w:p w14:paraId="6429CD8B" w14:textId="50E2F562" w:rsidR="00513904" w:rsidRDefault="00513904" w:rsidP="00513904">
      <w:pPr>
        <w:pStyle w:val="Caption"/>
      </w:pPr>
      <w:bookmarkStart w:id="34" w:name="_Toc168917333"/>
      <w:r>
        <w:t xml:space="preserve">Figure </w:t>
      </w:r>
      <w:r>
        <w:fldChar w:fldCharType="begin"/>
      </w:r>
      <w:r>
        <w:instrText xml:space="preserve"> SEQ Figure \* ARABIC </w:instrText>
      </w:r>
      <w:r>
        <w:fldChar w:fldCharType="separate"/>
      </w:r>
      <w:r w:rsidR="00D63DE2">
        <w:rPr>
          <w:noProof/>
        </w:rPr>
        <w:t>9</w:t>
      </w:r>
      <w:r>
        <w:rPr>
          <w:noProof/>
        </w:rPr>
        <w:fldChar w:fldCharType="end"/>
      </w:r>
      <w:r>
        <w:t xml:space="preserve"> The three modes of cognitive processing in the operational context</w:t>
      </w:r>
      <w:bookmarkEnd w:id="34"/>
    </w:p>
    <w:p w14:paraId="32BF33B3" w14:textId="77777777" w:rsidR="00513904" w:rsidRDefault="00513904" w:rsidP="008817F5">
      <w:pPr>
        <w:pStyle w:val="Heading4"/>
      </w:pPr>
      <w:bookmarkStart w:id="35" w:name="_Toc159423375"/>
      <w:r>
        <w:t xml:space="preserve">Sense Making Applications of </w:t>
      </w:r>
      <w:r w:rsidRPr="008817F5">
        <w:t>LLM</w:t>
      </w:r>
      <w:bookmarkEnd w:id="35"/>
    </w:p>
    <w:p w14:paraId="68812D5B" w14:textId="6E76D717" w:rsidR="00513904" w:rsidRDefault="00513904" w:rsidP="00513904">
      <w:pPr>
        <w:pStyle w:val="BodyText"/>
      </w:pPr>
      <w:r>
        <w:t xml:space="preserve">LLMs can be used to </w:t>
      </w:r>
      <w:r w:rsidR="008817F5">
        <w:t xml:space="preserve">help operators </w:t>
      </w:r>
      <w:r>
        <w:t>make sense of large quantities of text-based data</w:t>
      </w:r>
      <w:r w:rsidR="008817F5">
        <w:t xml:space="preserve">, </w:t>
      </w:r>
      <w:r w:rsidR="00A6565B">
        <w:t>in particular</w:t>
      </w:r>
      <w:r w:rsidR="008817F5">
        <w:t xml:space="preserve"> the ability to search archive material using </w:t>
      </w:r>
      <w:r w:rsidR="00C50D8C">
        <w:t xml:space="preserve">prompts could improve operator accuracy and efficiency when diagnosing issues. </w:t>
      </w:r>
      <w:r>
        <w:t xml:space="preserve"> Some </w:t>
      </w:r>
      <w:r w:rsidR="00C50D8C">
        <w:t xml:space="preserve">other potential </w:t>
      </w:r>
      <w:r>
        <w:t>use cases are listed below:</w:t>
      </w:r>
    </w:p>
    <w:p w14:paraId="3EB5E1E3" w14:textId="09A41222" w:rsidR="00513904" w:rsidRDefault="00513904" w:rsidP="00C50D8C">
      <w:pPr>
        <w:pStyle w:val="BodyText"/>
        <w:numPr>
          <w:ilvl w:val="0"/>
          <w:numId w:val="32"/>
        </w:numPr>
        <w:spacing w:before="0" w:after="0" w:line="240" w:lineRule="auto"/>
        <w:jc w:val="both"/>
      </w:pPr>
      <w:r>
        <w:t>Finding patterns in operational and alarm text data</w:t>
      </w:r>
      <w:r w:rsidR="00C50D8C">
        <w:t>.</w:t>
      </w:r>
      <w:r>
        <w:t xml:space="preserve"> </w:t>
      </w:r>
    </w:p>
    <w:p w14:paraId="267D17EB" w14:textId="39F0C4A7" w:rsidR="00C50D8C" w:rsidRDefault="00C50D8C" w:rsidP="00C50D8C">
      <w:pPr>
        <w:pStyle w:val="BodyText"/>
        <w:numPr>
          <w:ilvl w:val="0"/>
          <w:numId w:val="32"/>
        </w:numPr>
        <w:spacing w:before="0" w:after="0" w:line="240" w:lineRule="auto"/>
        <w:jc w:val="both"/>
      </w:pPr>
      <w:r>
        <w:t xml:space="preserve">Using filters and query creation using information in voice and text. </w:t>
      </w:r>
    </w:p>
    <w:p w14:paraId="601E1482" w14:textId="7BA3ACC4" w:rsidR="00513904" w:rsidRDefault="00C50D8C" w:rsidP="00513904">
      <w:pPr>
        <w:pStyle w:val="BodyText"/>
        <w:numPr>
          <w:ilvl w:val="0"/>
          <w:numId w:val="32"/>
        </w:numPr>
        <w:spacing w:before="0" w:after="0" w:line="240" w:lineRule="auto"/>
        <w:jc w:val="both"/>
      </w:pPr>
      <w:r>
        <w:t xml:space="preserve">Search, summarisation, and citation </w:t>
      </w:r>
      <w:r w:rsidR="007A4945">
        <w:t>from</w:t>
      </w:r>
      <w:r>
        <w:t xml:space="preserve"> operational </w:t>
      </w:r>
      <w:r w:rsidR="00513904">
        <w:t xml:space="preserve">data points from different </w:t>
      </w:r>
      <w:r>
        <w:t>datasets.</w:t>
      </w:r>
      <w:r w:rsidR="00513904">
        <w:t xml:space="preserve"> </w:t>
      </w:r>
    </w:p>
    <w:p w14:paraId="7D05B3F6" w14:textId="085F01A5" w:rsidR="00513904" w:rsidRDefault="00513904" w:rsidP="00513904">
      <w:pPr>
        <w:pStyle w:val="Heading4"/>
      </w:pPr>
      <w:bookmarkStart w:id="36" w:name="_Toc159423376"/>
      <w:r>
        <w:t>Action</w:t>
      </w:r>
      <w:r w:rsidR="00C50D8C">
        <w:t xml:space="preserve"> Making </w:t>
      </w:r>
      <w:r>
        <w:t>Applications of LLM</w:t>
      </w:r>
      <w:bookmarkEnd w:id="36"/>
    </w:p>
    <w:p w14:paraId="0D9CF3AB" w14:textId="6E420542" w:rsidR="00C50D8C" w:rsidRDefault="00513904" w:rsidP="00513904">
      <w:pPr>
        <w:pStyle w:val="BodyText"/>
      </w:pPr>
      <w:r>
        <w:t>When an operator makes sense of data and decide on a course of action – they must implement that action.</w:t>
      </w:r>
      <w:r w:rsidR="00C50D8C">
        <w:t xml:space="preserve"> These actions (red mode) can be </w:t>
      </w:r>
      <w:r w:rsidR="00A6565B">
        <w:t>controlling</w:t>
      </w:r>
      <w:r w:rsidR="00C50D8C">
        <w:t xml:space="preserve"> actions on the network such as breaker operations or generator re-dispatch or the actions could be the creation of a report or log, dispatching of personnel or the creation of a switching instruction. </w:t>
      </w:r>
    </w:p>
    <w:p w14:paraId="5ED5E46B" w14:textId="3148D597" w:rsidR="00513904" w:rsidRDefault="00C50D8C" w:rsidP="00513904">
      <w:pPr>
        <w:pStyle w:val="BodyText"/>
      </w:pPr>
      <w:r>
        <w:t>Non-network control actions have powerful potential applications of</w:t>
      </w:r>
      <w:r w:rsidR="00513904">
        <w:t xml:space="preserve"> LLMs, </w:t>
      </w:r>
      <w:r w:rsidR="007A4945">
        <w:t>using</w:t>
      </w:r>
      <w:r w:rsidR="00513904">
        <w:t xml:space="preserve"> natural language process</w:t>
      </w:r>
      <w:r w:rsidR="00546103">
        <w:t>ing</w:t>
      </w:r>
      <w:r w:rsidR="00513904">
        <w:t xml:space="preserve"> (NLP)</w:t>
      </w:r>
      <w:r w:rsidR="007A4945">
        <w:t xml:space="preserve"> techniques from a person’s voice</w:t>
      </w:r>
      <w:r>
        <w:t xml:space="preserve">. There is a greater degree of information in a faster time frame contained within voice communications.  LLMs can be leveraged for </w:t>
      </w:r>
      <w:r w:rsidR="00513904">
        <w:t xml:space="preserve">efficient </w:t>
      </w:r>
      <w:r>
        <w:t xml:space="preserve">actions, to reduce manual data entry and administrative activities and </w:t>
      </w:r>
      <w:r w:rsidR="00513904">
        <w:t xml:space="preserve">in the operational context than typing and data entry. </w:t>
      </w:r>
    </w:p>
    <w:p w14:paraId="4EA8C70B" w14:textId="77777777" w:rsidR="00513904" w:rsidRDefault="00513904" w:rsidP="00513904">
      <w:pPr>
        <w:pStyle w:val="BodyText"/>
      </w:pPr>
      <w:r>
        <w:t xml:space="preserve">Some potential use cases in the action domain are: </w:t>
      </w:r>
    </w:p>
    <w:p w14:paraId="3BE8D999" w14:textId="10CD275D" w:rsidR="00513904" w:rsidRDefault="00513904" w:rsidP="00C50D8C">
      <w:pPr>
        <w:pStyle w:val="BodyText"/>
        <w:numPr>
          <w:ilvl w:val="0"/>
          <w:numId w:val="33"/>
        </w:numPr>
        <w:spacing w:before="0" w:after="0" w:line="240" w:lineRule="auto"/>
        <w:jc w:val="both"/>
      </w:pPr>
      <w:r>
        <w:t>Plan</w:t>
      </w:r>
      <w:r w:rsidR="00C50D8C">
        <w:t xml:space="preserve"> or switching</w:t>
      </w:r>
      <w:r>
        <w:t xml:space="preserve"> instruction creation</w:t>
      </w:r>
      <w:r w:rsidR="00C50D8C">
        <w:t>.</w:t>
      </w:r>
      <w:r>
        <w:t xml:space="preserve"> </w:t>
      </w:r>
    </w:p>
    <w:p w14:paraId="6EF08BEF" w14:textId="381B77BC" w:rsidR="00513904" w:rsidRDefault="00513904" w:rsidP="00C50D8C">
      <w:pPr>
        <w:pStyle w:val="BodyText"/>
        <w:numPr>
          <w:ilvl w:val="0"/>
          <w:numId w:val="33"/>
        </w:numPr>
        <w:spacing w:before="0" w:after="0" w:line="240" w:lineRule="auto"/>
        <w:jc w:val="both"/>
      </w:pPr>
      <w:r>
        <w:lastRenderedPageBreak/>
        <w:t xml:space="preserve">Reporting and </w:t>
      </w:r>
      <w:r w:rsidR="00C50D8C">
        <w:t>log</w:t>
      </w:r>
      <w:r>
        <w:t xml:space="preserve"> entry</w:t>
      </w:r>
      <w:r w:rsidR="00C50D8C">
        <w:t xml:space="preserve"> that involves operator typing.</w:t>
      </w:r>
    </w:p>
    <w:p w14:paraId="1D35495C" w14:textId="34196A2B" w:rsidR="00513904" w:rsidRDefault="00513904" w:rsidP="00C50D8C">
      <w:pPr>
        <w:pStyle w:val="BodyText"/>
        <w:numPr>
          <w:ilvl w:val="0"/>
          <w:numId w:val="33"/>
        </w:numPr>
        <w:spacing w:before="0" w:after="0" w:line="240" w:lineRule="auto"/>
        <w:jc w:val="both"/>
      </w:pPr>
      <w:r>
        <w:t>Interaction with OT systems</w:t>
      </w:r>
      <w:r w:rsidR="00C50D8C">
        <w:t xml:space="preserve"> through voice commands. </w:t>
      </w:r>
    </w:p>
    <w:p w14:paraId="22897CD8" w14:textId="435FEE0C" w:rsidR="00513904" w:rsidRDefault="00513904" w:rsidP="00513904">
      <w:pPr>
        <w:pStyle w:val="BodyText"/>
        <w:numPr>
          <w:ilvl w:val="0"/>
          <w:numId w:val="33"/>
        </w:numPr>
        <w:spacing w:before="0" w:after="0" w:line="240" w:lineRule="auto"/>
        <w:jc w:val="both"/>
      </w:pPr>
      <w:r>
        <w:t>Retrieval search of procedures/protocols</w:t>
      </w:r>
    </w:p>
    <w:p w14:paraId="65F60F00" w14:textId="77777777" w:rsidR="00C50D8C" w:rsidRDefault="00C50D8C" w:rsidP="00C50D8C">
      <w:pPr>
        <w:pStyle w:val="BodyText"/>
        <w:spacing w:before="0" w:after="0" w:line="240" w:lineRule="auto"/>
        <w:ind w:left="720"/>
        <w:jc w:val="both"/>
      </w:pPr>
    </w:p>
    <w:p w14:paraId="3DD238CC" w14:textId="77777777" w:rsidR="00AC30DB" w:rsidRDefault="00AC30DB" w:rsidP="00AC30DB">
      <w:pPr>
        <w:pStyle w:val="BodyText"/>
      </w:pPr>
      <w:r>
        <w:t xml:space="preserve">By using LLM in the operational context, the operator’s efficiency can be maximised. The aim should be to spend less time on manual data entry, document search or administrative task to spend more time in the decision making and sense making modes, risk assessing and planning for upcoming operational activities. </w:t>
      </w:r>
    </w:p>
    <w:p w14:paraId="55404541" w14:textId="60BDE5DF" w:rsidR="00AC30DB" w:rsidRDefault="00AC30DB" w:rsidP="00AC30DB">
      <w:pPr>
        <w:pStyle w:val="BodyText"/>
      </w:pPr>
      <w:r>
        <w:t>An illustrative example of th</w:t>
      </w:r>
      <w:r w:rsidR="007A3E21">
        <w:t>e hypothetical operational process to resolve an unplanned event</w:t>
      </w:r>
      <w:r>
        <w:t xml:space="preserve"> process </w:t>
      </w:r>
      <w:r w:rsidR="007A3E21">
        <w:t xml:space="preserve">is shown in </w:t>
      </w:r>
      <w:r w:rsidR="007A3E21">
        <w:fldChar w:fldCharType="begin"/>
      </w:r>
      <w:r w:rsidR="007A3E21">
        <w:instrText xml:space="preserve"> REF _Ref165314966 \h </w:instrText>
      </w:r>
      <w:r w:rsidR="007A3E21">
        <w:fldChar w:fldCharType="separate"/>
      </w:r>
      <w:r w:rsidR="00D63DE2">
        <w:t xml:space="preserve">Table </w:t>
      </w:r>
      <w:r w:rsidR="00D63DE2">
        <w:rPr>
          <w:noProof/>
        </w:rPr>
        <w:t>1</w:t>
      </w:r>
      <w:r w:rsidR="007A3E21">
        <w:fldChar w:fldCharType="end"/>
      </w:r>
      <w:r w:rsidR="007A3E21">
        <w:t>.</w:t>
      </w:r>
    </w:p>
    <w:p w14:paraId="016D95CE" w14:textId="43FBE4FE" w:rsidR="007A3E21" w:rsidRDefault="007A3E21" w:rsidP="007A3E21">
      <w:pPr>
        <w:pStyle w:val="Caption"/>
      </w:pPr>
      <w:bookmarkStart w:id="37" w:name="_Ref165314966"/>
      <w:bookmarkStart w:id="38" w:name="_Toc168917323"/>
      <w:r>
        <w:t xml:space="preserve">Table </w:t>
      </w:r>
      <w:r>
        <w:fldChar w:fldCharType="begin"/>
      </w:r>
      <w:r>
        <w:instrText xml:space="preserve"> SEQ Table \* ARABIC </w:instrText>
      </w:r>
      <w:r>
        <w:fldChar w:fldCharType="separate"/>
      </w:r>
      <w:r w:rsidR="00D63DE2">
        <w:rPr>
          <w:noProof/>
        </w:rPr>
        <w:t>1</w:t>
      </w:r>
      <w:r>
        <w:fldChar w:fldCharType="end"/>
      </w:r>
      <w:bookmarkEnd w:id="37"/>
      <w:r>
        <w:t xml:space="preserve"> Example of an operational process to resolve an unplanned event on the network that could be augmented by LLM/NLP</w:t>
      </w:r>
      <w:bookmarkEnd w:id="38"/>
    </w:p>
    <w:tbl>
      <w:tblPr>
        <w:tblStyle w:val="GridTable2-Accent2"/>
        <w:tblW w:w="0" w:type="auto"/>
        <w:tblLook w:val="04A0" w:firstRow="1" w:lastRow="0" w:firstColumn="1" w:lastColumn="0" w:noHBand="0" w:noVBand="1"/>
      </w:tblPr>
      <w:tblGrid>
        <w:gridCol w:w="4814"/>
        <w:gridCol w:w="4814"/>
      </w:tblGrid>
      <w:tr w:rsidR="00AC30DB" w14:paraId="58D73A44" w14:textId="77777777" w:rsidTr="00AC30D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14" w:type="dxa"/>
          </w:tcPr>
          <w:p w14:paraId="62439B66" w14:textId="492FC958" w:rsidR="00AC30DB" w:rsidRDefault="00AC30DB" w:rsidP="00AC30DB">
            <w:pPr>
              <w:pStyle w:val="BodyText"/>
            </w:pPr>
            <w:r>
              <w:t xml:space="preserve">Manual </w:t>
            </w:r>
            <w:r w:rsidR="007A3E21">
              <w:t xml:space="preserve">Operation </w:t>
            </w:r>
            <w:r>
              <w:t>Process</w:t>
            </w:r>
          </w:p>
        </w:tc>
        <w:tc>
          <w:tcPr>
            <w:tcW w:w="4814" w:type="dxa"/>
          </w:tcPr>
          <w:p w14:paraId="56AD7E68" w14:textId="7AC3AA13" w:rsidR="00AC30DB" w:rsidRDefault="00AC30DB" w:rsidP="00AC30DB">
            <w:pPr>
              <w:pStyle w:val="BodyText"/>
              <w:cnfStyle w:val="100000000000" w:firstRow="1" w:lastRow="0" w:firstColumn="0" w:lastColumn="0" w:oddVBand="0" w:evenVBand="0" w:oddHBand="0" w:evenHBand="0" w:firstRowFirstColumn="0" w:firstRowLastColumn="0" w:lastRowFirstColumn="0" w:lastRowLastColumn="0"/>
            </w:pPr>
            <w:r>
              <w:t>Process Augmented by LLM/NLP</w:t>
            </w:r>
          </w:p>
        </w:tc>
      </w:tr>
      <w:tr w:rsidR="00AC30DB" w14:paraId="26CDEC47" w14:textId="77777777" w:rsidTr="00AC30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14" w:type="dxa"/>
          </w:tcPr>
          <w:p w14:paraId="53E31E6A" w14:textId="0B295F32" w:rsidR="00AC30DB" w:rsidRDefault="00AC30DB" w:rsidP="00AC30DB">
            <w:pPr>
              <w:pStyle w:val="BodyText"/>
            </w:pPr>
            <w:r>
              <w:t xml:space="preserve">Event occurs operator searches alarm archive for past events. </w:t>
            </w:r>
            <w:r w:rsidR="007A3E21">
              <w:t xml:space="preserve">Must mentally filter out superfluous information to find the most relevant data based on their understanding. </w:t>
            </w:r>
          </w:p>
        </w:tc>
        <w:tc>
          <w:tcPr>
            <w:tcW w:w="4814" w:type="dxa"/>
          </w:tcPr>
          <w:p w14:paraId="4B12AEEF" w14:textId="38FAF756" w:rsidR="00AC30DB" w:rsidRDefault="00AC30DB" w:rsidP="00AC30DB">
            <w:pPr>
              <w:pStyle w:val="BodyText"/>
              <w:cnfStyle w:val="000000100000" w:firstRow="0" w:lastRow="0" w:firstColumn="0" w:lastColumn="0" w:oddVBand="0" w:evenVBand="0" w:oddHBand="1" w:evenHBand="0" w:firstRowFirstColumn="0" w:firstRowLastColumn="0" w:lastRowFirstColumn="0" w:lastRowLastColumn="0"/>
            </w:pPr>
            <w:r>
              <w:t>Operator types or says “find last occurrence of this alarm”</w:t>
            </w:r>
          </w:p>
        </w:tc>
      </w:tr>
      <w:tr w:rsidR="00AC30DB" w14:paraId="1309FE5A" w14:textId="77777777" w:rsidTr="00AC30DB">
        <w:tc>
          <w:tcPr>
            <w:cnfStyle w:val="001000000000" w:firstRow="0" w:lastRow="0" w:firstColumn="1" w:lastColumn="0" w:oddVBand="0" w:evenVBand="0" w:oddHBand="0" w:evenHBand="0" w:firstRowFirstColumn="0" w:firstRowLastColumn="0" w:lastRowFirstColumn="0" w:lastRowLastColumn="0"/>
            <w:tcW w:w="4814" w:type="dxa"/>
          </w:tcPr>
          <w:p w14:paraId="44EE3762" w14:textId="36735EA4" w:rsidR="00AC30DB" w:rsidRDefault="00AC30DB" w:rsidP="00AC30DB">
            <w:pPr>
              <w:pStyle w:val="BodyText"/>
            </w:pPr>
            <w:r>
              <w:t xml:space="preserve">Operator searches reporting log for prior </w:t>
            </w:r>
            <w:r w:rsidR="007A3E21">
              <w:t>occurrences</w:t>
            </w:r>
          </w:p>
        </w:tc>
        <w:tc>
          <w:tcPr>
            <w:tcW w:w="4814" w:type="dxa"/>
          </w:tcPr>
          <w:p w14:paraId="01CF9168" w14:textId="1ED0C408" w:rsidR="00AC30DB" w:rsidRDefault="00AC30DB" w:rsidP="00AC30DB">
            <w:pPr>
              <w:pStyle w:val="BodyText"/>
              <w:cnfStyle w:val="000000000000" w:firstRow="0" w:lastRow="0" w:firstColumn="0" w:lastColumn="0" w:oddVBand="0" w:evenVBand="0" w:oddHBand="0" w:evenHBand="0" w:firstRowFirstColumn="0" w:firstRowLastColumn="0" w:lastRowFirstColumn="0" w:lastRowLastColumn="0"/>
            </w:pPr>
            <w:r>
              <w:t>Operator types or says “find when an incident like this last occurred”</w:t>
            </w:r>
          </w:p>
        </w:tc>
      </w:tr>
      <w:tr w:rsidR="00AC30DB" w14:paraId="75CCE915" w14:textId="77777777" w:rsidTr="00AC30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14" w:type="dxa"/>
          </w:tcPr>
          <w:p w14:paraId="016F85B0" w14:textId="4A019087" w:rsidR="00AC30DB" w:rsidRDefault="00AC30DB" w:rsidP="00AC30DB">
            <w:pPr>
              <w:pStyle w:val="BodyText"/>
            </w:pPr>
            <w:r>
              <w:t xml:space="preserve">Operator must search to file system and document archive for procedure for how to handle the unplanned event </w:t>
            </w:r>
          </w:p>
        </w:tc>
        <w:tc>
          <w:tcPr>
            <w:tcW w:w="4814" w:type="dxa"/>
          </w:tcPr>
          <w:p w14:paraId="2E6863E4" w14:textId="444BF2C9" w:rsidR="00AC30DB" w:rsidRDefault="00AC30DB" w:rsidP="00AC30DB">
            <w:pPr>
              <w:pStyle w:val="BodyText"/>
              <w:cnfStyle w:val="000000100000" w:firstRow="0" w:lastRow="0" w:firstColumn="0" w:lastColumn="0" w:oddVBand="0" w:evenVBand="0" w:oddHBand="1" w:evenHBand="0" w:firstRowFirstColumn="0" w:firstRowLastColumn="0" w:lastRowFirstColumn="0" w:lastRowLastColumn="0"/>
            </w:pPr>
            <w:r>
              <w:t>Operator types or says “how do I resolve the problem in this station, cite and give access to the sources”</w:t>
            </w:r>
          </w:p>
        </w:tc>
      </w:tr>
      <w:tr w:rsidR="00AC30DB" w14:paraId="2708F9CF" w14:textId="77777777" w:rsidTr="00AC30DB">
        <w:tc>
          <w:tcPr>
            <w:cnfStyle w:val="001000000000" w:firstRow="0" w:lastRow="0" w:firstColumn="1" w:lastColumn="0" w:oddVBand="0" w:evenVBand="0" w:oddHBand="0" w:evenHBand="0" w:firstRowFirstColumn="0" w:firstRowLastColumn="0" w:lastRowFirstColumn="0" w:lastRowLastColumn="0"/>
            <w:tcW w:w="4814" w:type="dxa"/>
          </w:tcPr>
          <w:p w14:paraId="5116CC5E" w14:textId="7F9FC6D3" w:rsidR="00AC30DB" w:rsidRDefault="00AC30DB" w:rsidP="00AC30DB">
            <w:pPr>
              <w:pStyle w:val="BodyText"/>
            </w:pPr>
            <w:r>
              <w:t>Operator must reconfigure the network through switching actions, first manually creating a document switching order</w:t>
            </w:r>
          </w:p>
        </w:tc>
        <w:tc>
          <w:tcPr>
            <w:tcW w:w="4814" w:type="dxa"/>
          </w:tcPr>
          <w:p w14:paraId="72AB0C6F" w14:textId="27A449F3" w:rsidR="00AC30DB" w:rsidRDefault="00AC30DB" w:rsidP="00AC30DB">
            <w:pPr>
              <w:pStyle w:val="BodyText"/>
              <w:cnfStyle w:val="000000000000" w:firstRow="0" w:lastRow="0" w:firstColumn="0" w:lastColumn="0" w:oddVBand="0" w:evenVBand="0" w:oddHBand="0" w:evenHBand="0" w:firstRowFirstColumn="0" w:firstRowLastColumn="0" w:lastRowFirstColumn="0" w:lastRowLastColumn="0"/>
            </w:pPr>
            <w:r>
              <w:t xml:space="preserve">Operator types or </w:t>
            </w:r>
            <w:r w:rsidR="00A6565B">
              <w:t>says,</w:t>
            </w:r>
            <w:r>
              <w:t xml:space="preserve"> “Create switching plan to close circuit breaker AB and BC” It is presented to the operator for approval.</w:t>
            </w:r>
          </w:p>
        </w:tc>
      </w:tr>
      <w:tr w:rsidR="00AC30DB" w14:paraId="01DDA184" w14:textId="77777777" w:rsidTr="00AC30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14" w:type="dxa"/>
          </w:tcPr>
          <w:p w14:paraId="76FB630C" w14:textId="19E9948B" w:rsidR="00AC30DB" w:rsidRDefault="00AC30DB" w:rsidP="00AC30DB">
            <w:pPr>
              <w:pStyle w:val="BodyText"/>
            </w:pPr>
            <w:r>
              <w:t xml:space="preserve">Operator must make a phone call to dispatch a field operator to the station to investigate and manually switch. </w:t>
            </w:r>
          </w:p>
        </w:tc>
        <w:tc>
          <w:tcPr>
            <w:tcW w:w="4814" w:type="dxa"/>
          </w:tcPr>
          <w:p w14:paraId="2513C0F1" w14:textId="6D5523A6" w:rsidR="00AC30DB" w:rsidRDefault="00AC30DB" w:rsidP="00AC30DB">
            <w:pPr>
              <w:pStyle w:val="BodyText"/>
              <w:cnfStyle w:val="000000100000" w:firstRow="0" w:lastRow="0" w:firstColumn="0" w:lastColumn="0" w:oddVBand="0" w:evenVBand="0" w:oddHBand="1" w:evenHBand="0" w:firstRowFirstColumn="0" w:firstRowLastColumn="0" w:lastRowFirstColumn="0" w:lastRowLastColumn="0"/>
            </w:pPr>
            <w:r>
              <w:t xml:space="preserve">Operator types or </w:t>
            </w:r>
            <w:r w:rsidR="00A6565B">
              <w:t>says,</w:t>
            </w:r>
            <w:r>
              <w:t xml:space="preserve"> “dispatch the next available operator to station ABC to investigate breaker AB opening”</w:t>
            </w:r>
            <w:r w:rsidR="007A3E21">
              <w:t xml:space="preserve"> It is presented to the operator for approval.</w:t>
            </w:r>
          </w:p>
        </w:tc>
      </w:tr>
      <w:tr w:rsidR="00AC30DB" w14:paraId="6DB0EF76" w14:textId="77777777" w:rsidTr="00AC30DB">
        <w:tc>
          <w:tcPr>
            <w:cnfStyle w:val="001000000000" w:firstRow="0" w:lastRow="0" w:firstColumn="1" w:lastColumn="0" w:oddVBand="0" w:evenVBand="0" w:oddHBand="0" w:evenHBand="0" w:firstRowFirstColumn="0" w:firstRowLastColumn="0" w:lastRowFirstColumn="0" w:lastRowLastColumn="0"/>
            <w:tcW w:w="4814" w:type="dxa"/>
          </w:tcPr>
          <w:p w14:paraId="1E643ADD" w14:textId="36CE4A66" w:rsidR="00AC30DB" w:rsidRDefault="00AC30DB" w:rsidP="00AC30DB">
            <w:pPr>
              <w:pStyle w:val="BodyText"/>
            </w:pPr>
            <w:r>
              <w:t xml:space="preserve">Operator must manually type a description of the incident into the logging system for records. </w:t>
            </w:r>
          </w:p>
        </w:tc>
        <w:tc>
          <w:tcPr>
            <w:tcW w:w="4814" w:type="dxa"/>
          </w:tcPr>
          <w:p w14:paraId="063300C3" w14:textId="1CAB0D16" w:rsidR="00AC30DB" w:rsidRDefault="00AC30DB" w:rsidP="00AC30DB">
            <w:pPr>
              <w:pStyle w:val="BodyText"/>
              <w:cnfStyle w:val="000000000000" w:firstRow="0" w:lastRow="0" w:firstColumn="0" w:lastColumn="0" w:oddVBand="0" w:evenVBand="0" w:oddHBand="0" w:evenHBand="0" w:firstRowFirstColumn="0" w:firstRowLastColumn="0" w:lastRowFirstColumn="0" w:lastRowLastColumn="0"/>
            </w:pPr>
            <w:r>
              <w:t xml:space="preserve">Operator types or says a verbal description of the event and his command is parsed into the relevant operational database. It is presented to the operator for approval. </w:t>
            </w:r>
          </w:p>
        </w:tc>
      </w:tr>
      <w:tr w:rsidR="00AC30DB" w14:paraId="508949B3" w14:textId="77777777" w:rsidTr="00AC30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14" w:type="dxa"/>
          </w:tcPr>
          <w:p w14:paraId="37DF6BAB" w14:textId="77777777" w:rsidR="00AC30DB" w:rsidRDefault="00AC30DB" w:rsidP="00AC30DB">
            <w:pPr>
              <w:pStyle w:val="BodyText"/>
            </w:pPr>
          </w:p>
        </w:tc>
        <w:tc>
          <w:tcPr>
            <w:tcW w:w="4814" w:type="dxa"/>
          </w:tcPr>
          <w:p w14:paraId="113244E2" w14:textId="77777777" w:rsidR="00AC30DB" w:rsidRDefault="00AC30DB" w:rsidP="00AC30DB">
            <w:pPr>
              <w:pStyle w:val="BodyText"/>
              <w:cnfStyle w:val="000000100000" w:firstRow="0" w:lastRow="0" w:firstColumn="0" w:lastColumn="0" w:oddVBand="0" w:evenVBand="0" w:oddHBand="1" w:evenHBand="0" w:firstRowFirstColumn="0" w:firstRowLastColumn="0" w:lastRowFirstColumn="0" w:lastRowLastColumn="0"/>
            </w:pPr>
          </w:p>
        </w:tc>
      </w:tr>
    </w:tbl>
    <w:p w14:paraId="72376CF9" w14:textId="77777777" w:rsidR="00AC30DB" w:rsidRDefault="00AC30DB" w:rsidP="00AC30DB">
      <w:pPr>
        <w:pStyle w:val="BodyText"/>
      </w:pPr>
    </w:p>
    <w:p w14:paraId="511B35FA" w14:textId="0CCE370C" w:rsidR="00513904" w:rsidRDefault="00513904" w:rsidP="00513904">
      <w:pPr>
        <w:pStyle w:val="BodyText"/>
      </w:pPr>
      <w:r>
        <w:lastRenderedPageBreak/>
        <w:t xml:space="preserve">The decision-making </w:t>
      </w:r>
      <w:r w:rsidR="00C50D8C">
        <w:t xml:space="preserve">(orange) </w:t>
      </w:r>
      <w:r>
        <w:t>mode is not well suited to LLM application, at this level of maturity as this mode relies on simulation, forecasting, risk assessment, optioneering</w:t>
      </w:r>
      <w:r w:rsidR="00C50D8C">
        <w:t xml:space="preserve"> and is the most knowledge intensive of the three modes. Given that LLMs rely on unsupervised learning and </w:t>
      </w:r>
    </w:p>
    <w:p w14:paraId="115A76AB" w14:textId="57B991E4" w:rsidR="00513904" w:rsidRDefault="00513904" w:rsidP="00513904">
      <w:pPr>
        <w:pStyle w:val="Heading3"/>
      </w:pPr>
      <w:bookmarkStart w:id="39" w:name="_Toc159423377"/>
      <w:r>
        <w:t>Scope and Deliverables</w:t>
      </w:r>
      <w:bookmarkEnd w:id="39"/>
    </w:p>
    <w:p w14:paraId="79643AF2" w14:textId="172B3275" w:rsidR="00513904" w:rsidRDefault="00155D6E" w:rsidP="00513904">
      <w:pPr>
        <w:pStyle w:val="BodyText"/>
      </w:pPr>
      <w:r>
        <w:t>T</w:t>
      </w:r>
      <w:r w:rsidR="00513904">
        <w:t xml:space="preserve">ask </w:t>
      </w:r>
      <w:r>
        <w:t xml:space="preserve">2 of this project </w:t>
      </w:r>
      <w:r w:rsidR="00513904">
        <w:t xml:space="preserve">involves exploration of </w:t>
      </w:r>
      <w:r>
        <w:t xml:space="preserve">the feasibility of </w:t>
      </w:r>
      <w:r w:rsidR="00513904">
        <w:t xml:space="preserve">possible use cases for large language models in the system operations domain. </w:t>
      </w:r>
      <w:r w:rsidR="000E5CD9">
        <w:t>LLMs</w:t>
      </w:r>
      <w:r>
        <w:t xml:space="preserve"> could be potentially useful and powerful in operations but to date, applications of LLM in operations control rooms are rare and these explorations are very novel. </w:t>
      </w:r>
      <w:r w:rsidR="00513904">
        <w:t xml:space="preserve">Given this is emerging technology </w:t>
      </w:r>
      <w:r>
        <w:t xml:space="preserve">- </w:t>
      </w:r>
      <w:r w:rsidR="00513904">
        <w:t xml:space="preserve">it </w:t>
      </w:r>
      <w:r>
        <w:t xml:space="preserve">was </w:t>
      </w:r>
      <w:r w:rsidR="00513904">
        <w:t xml:space="preserve">unclear </w:t>
      </w:r>
      <w:r>
        <w:t>at the outset what could be possible for training and deployment within the stringently secure operational technology environments</w:t>
      </w:r>
      <w:r w:rsidR="00513904">
        <w:t xml:space="preserve">. </w:t>
      </w:r>
    </w:p>
    <w:p w14:paraId="153658F7" w14:textId="0C5DB34E" w:rsidR="00513904" w:rsidRDefault="00513904" w:rsidP="00513904">
      <w:pPr>
        <w:pStyle w:val="Heading2"/>
        <w:spacing w:after="160" w:line="259" w:lineRule="auto"/>
      </w:pPr>
      <w:bookmarkStart w:id="40" w:name="_Toc159423378"/>
      <w:bookmarkStart w:id="41" w:name="_Toc168917277"/>
      <w:r>
        <w:t xml:space="preserve">Task 3 - Network and </w:t>
      </w:r>
      <w:r w:rsidR="00155D6E">
        <w:t>G</w:t>
      </w:r>
      <w:r>
        <w:t xml:space="preserve">enerator </w:t>
      </w:r>
      <w:r w:rsidR="00155D6E">
        <w:t>M</w:t>
      </w:r>
      <w:r>
        <w:t xml:space="preserve">odel </w:t>
      </w:r>
      <w:r w:rsidR="00155D6E">
        <w:t>V</w:t>
      </w:r>
      <w:r>
        <w:t xml:space="preserve">alidation </w:t>
      </w:r>
      <w:r w:rsidR="00155D6E">
        <w:t>P</w:t>
      </w:r>
      <w:r>
        <w:t>rocesses</w:t>
      </w:r>
      <w:bookmarkEnd w:id="40"/>
      <w:bookmarkEnd w:id="41"/>
    </w:p>
    <w:p w14:paraId="60FFC9BB" w14:textId="77777777" w:rsidR="00513904" w:rsidRPr="001D5CA6" w:rsidRDefault="00513904" w:rsidP="00513904">
      <w:pPr>
        <w:pStyle w:val="Heading3"/>
      </w:pPr>
      <w:bookmarkStart w:id="42" w:name="_Toc159423379"/>
      <w:r>
        <w:t>The Need for Development and Innovation</w:t>
      </w:r>
      <w:bookmarkEnd w:id="42"/>
    </w:p>
    <w:p w14:paraId="2A358A58" w14:textId="77777777" w:rsidR="002A3877" w:rsidRDefault="00513904" w:rsidP="00CD784B">
      <w:pPr>
        <w:pStyle w:val="BodyText"/>
      </w:pPr>
      <w:r>
        <w:t xml:space="preserve">Traditionally dynamic simulations </w:t>
      </w:r>
      <w:r w:rsidR="00CD784B">
        <w:t xml:space="preserve">and the development and maintenance of the dynamic model of the system </w:t>
      </w:r>
      <w:r>
        <w:t xml:space="preserve">were in the domain of the </w:t>
      </w:r>
      <w:r w:rsidR="002A3877">
        <w:t xml:space="preserve">network </w:t>
      </w:r>
      <w:r>
        <w:t>planning teams of system operators. When new assets or new generation connections were being planned – network planners would study the dynamic performance of the assets through a series of rigorous simulations against a series of tests such as long duration faults or under frequency events.</w:t>
      </w:r>
      <w:r w:rsidR="00CD784B">
        <w:t xml:space="preserve"> In the Australian context, for 25 years one of the obligation</w:t>
      </w:r>
      <w:r w:rsidR="002A3877">
        <w:t>s</w:t>
      </w:r>
      <w:r w:rsidR="00CD784B">
        <w:t xml:space="preserve"> for connecting to the NEM has required the provision of time domain power system models of </w:t>
      </w:r>
      <w:r w:rsidR="002A3877">
        <w:t xml:space="preserve">the </w:t>
      </w:r>
      <w:r w:rsidR="00CD784B">
        <w:t xml:space="preserve">generating systems. These models were then also used by the developers to prove compliance with National Electricity Rules (NER) requirements.  A process for validation of the dynamic models was introduced more than 20 years ago. </w:t>
      </w:r>
    </w:p>
    <w:p w14:paraId="303320B8" w14:textId="64C13FC4" w:rsidR="002A3877" w:rsidRDefault="00CD784B" w:rsidP="00CD784B">
      <w:pPr>
        <w:pStyle w:val="BodyText"/>
      </w:pPr>
      <w:r>
        <w:t xml:space="preserve">However, the process of validation was </w:t>
      </w:r>
      <w:r w:rsidR="002A3877">
        <w:t xml:space="preserve">difficult to achieve practically and </w:t>
      </w:r>
      <w:r>
        <w:t>not systematically automated</w:t>
      </w:r>
      <w:r w:rsidR="002A3877">
        <w:t xml:space="preserve">. Due to a lack of relevant large disturbance, actual validation is difficult. Validation was based on normal operation points and </w:t>
      </w:r>
      <w:r>
        <w:t>post large disturbances validation</w:t>
      </w:r>
      <w:r w:rsidR="002A3877">
        <w:t xml:space="preserve"> is laborious and reliant on </w:t>
      </w:r>
      <w:r w:rsidR="00A6565B">
        <w:t>high-speed</w:t>
      </w:r>
      <w:r w:rsidR="002A3877">
        <w:t xml:space="preserve"> recording.</w:t>
      </w:r>
      <w:r>
        <w:t xml:space="preserve"> </w:t>
      </w:r>
    </w:p>
    <w:p w14:paraId="02CADD1A" w14:textId="6A5F71CB" w:rsidR="00CD784B" w:rsidRDefault="00CD784B" w:rsidP="00CD784B">
      <w:pPr>
        <w:pStyle w:val="BodyText"/>
      </w:pPr>
      <w:r>
        <w:t xml:space="preserve">As the network has evolved, the traditional generator models may not accurately reflect the reality of the asset and the pace of growth of </w:t>
      </w:r>
      <w:r w:rsidR="00A6565B">
        <w:t>inverter-based</w:t>
      </w:r>
      <w:r>
        <w:t xml:space="preserve"> resources, especially embedded IBR and DER </w:t>
      </w:r>
      <w:r w:rsidR="00A6565B">
        <w:t>possess</w:t>
      </w:r>
      <w:r>
        <w:t xml:space="preserve"> challenges for modelling </w:t>
      </w:r>
      <w:r w:rsidR="002A3877">
        <w:t xml:space="preserve">and simulation </w:t>
      </w:r>
      <w:r>
        <w:t xml:space="preserve">and opens the network to risk. </w:t>
      </w:r>
    </w:p>
    <w:p w14:paraId="1BFCF13C" w14:textId="694369C7" w:rsidR="00445A49" w:rsidRDefault="002A3877" w:rsidP="00445A49">
      <w:pPr>
        <w:pStyle w:val="BodyText"/>
      </w:pPr>
      <w:r>
        <w:t xml:space="preserve">In recent years dynamic simulation and security assessment has shifted from solely a network planning competency to a real time operations competency. The change in the network characteristics requires accurate real time simulations to allow operators to assess security. </w:t>
      </w:r>
      <w:r w:rsidR="00445A49">
        <w:t xml:space="preserve">TSOs/ISOs study the network in real time, with dynamic security of: </w:t>
      </w:r>
    </w:p>
    <w:p w14:paraId="51BF586C" w14:textId="77777777" w:rsidR="00445A49" w:rsidRDefault="00445A49" w:rsidP="00445A49">
      <w:pPr>
        <w:pStyle w:val="BodyText"/>
        <w:numPr>
          <w:ilvl w:val="0"/>
          <w:numId w:val="30"/>
        </w:numPr>
        <w:spacing w:before="0" w:after="0" w:line="240" w:lineRule="auto"/>
        <w:jc w:val="both"/>
      </w:pPr>
      <w:r>
        <w:t xml:space="preserve">Voltage Stability </w:t>
      </w:r>
    </w:p>
    <w:p w14:paraId="34B007F8" w14:textId="77777777" w:rsidR="00445A49" w:rsidRDefault="00445A49" w:rsidP="00445A49">
      <w:pPr>
        <w:pStyle w:val="BodyText"/>
        <w:numPr>
          <w:ilvl w:val="0"/>
          <w:numId w:val="30"/>
        </w:numPr>
        <w:spacing w:before="0" w:after="0" w:line="240" w:lineRule="auto"/>
        <w:jc w:val="both"/>
      </w:pPr>
      <w:r>
        <w:t>Frequency Stability</w:t>
      </w:r>
    </w:p>
    <w:p w14:paraId="602E7BAD" w14:textId="77777777" w:rsidR="00445A49" w:rsidRDefault="00445A49" w:rsidP="00445A49">
      <w:pPr>
        <w:pStyle w:val="BodyText"/>
        <w:numPr>
          <w:ilvl w:val="0"/>
          <w:numId w:val="30"/>
        </w:numPr>
        <w:spacing w:before="0" w:after="0" w:line="240" w:lineRule="auto"/>
        <w:jc w:val="both"/>
      </w:pPr>
      <w:r>
        <w:t>Transient Stability</w:t>
      </w:r>
    </w:p>
    <w:p w14:paraId="22FF2D8E" w14:textId="66720096" w:rsidR="002A3877" w:rsidRDefault="00445A49" w:rsidP="00CD784B">
      <w:pPr>
        <w:pStyle w:val="BodyText"/>
        <w:numPr>
          <w:ilvl w:val="0"/>
          <w:numId w:val="30"/>
        </w:numPr>
        <w:spacing w:before="0" w:after="0" w:line="240" w:lineRule="auto"/>
        <w:jc w:val="both"/>
      </w:pPr>
      <w:r>
        <w:t>Small Signal Stability</w:t>
      </w:r>
    </w:p>
    <w:p w14:paraId="0C252BC2" w14:textId="566E5160" w:rsidR="002A3877" w:rsidRDefault="002A3877" w:rsidP="00CD784B">
      <w:pPr>
        <w:pStyle w:val="BodyText"/>
      </w:pPr>
      <w:r>
        <w:t xml:space="preserve">In the </w:t>
      </w:r>
      <w:r w:rsidR="00B30FCE">
        <w:t>c</w:t>
      </w:r>
      <w:r>
        <w:t>oming years</w:t>
      </w:r>
      <w:r w:rsidR="00B30FCE">
        <w:t xml:space="preserve">, according to the OTR, </w:t>
      </w:r>
      <w:r>
        <w:t xml:space="preserve">AEMO (as led by other TSO/ISO around the world) </w:t>
      </w:r>
      <w:r w:rsidR="00B30FCE">
        <w:t xml:space="preserve">will enhance </w:t>
      </w:r>
      <w:r>
        <w:t xml:space="preserve">real time </w:t>
      </w:r>
      <w:r w:rsidR="00B30FCE">
        <w:t xml:space="preserve">dynamic security assessment to include a look-ahead capability with near term </w:t>
      </w:r>
      <w:r w:rsidR="00B30FCE">
        <w:lastRenderedPageBreak/>
        <w:t xml:space="preserve">forecasts for demand, DER and VRE. </w:t>
      </w:r>
      <w:r w:rsidR="00445A49">
        <w:t xml:space="preserve">There will likely also be a need to study converter driven instability with more granular simulations and models. </w:t>
      </w:r>
      <w:r w:rsidR="00B30FCE">
        <w:t>Th</w:t>
      </w:r>
      <w:r w:rsidR="00445A49">
        <w:t>ese enhancements</w:t>
      </w:r>
      <w:r w:rsidR="00B30FCE">
        <w:t xml:space="preserve"> will allow proactive network and market </w:t>
      </w:r>
      <w:r w:rsidR="00445A49">
        <w:t>management,</w:t>
      </w:r>
      <w:r w:rsidR="00B30FCE">
        <w:t xml:space="preserve"> but the model accuracy will be critical to decision making. </w:t>
      </w:r>
    </w:p>
    <w:p w14:paraId="4540CD22" w14:textId="4A730A16" w:rsidR="002A3877" w:rsidRDefault="002A3877" w:rsidP="002A3877">
      <w:pPr>
        <w:pStyle w:val="Heading3"/>
      </w:pPr>
      <w:r>
        <w:t>Dynamic Model Assumptions</w:t>
      </w:r>
    </w:p>
    <w:p w14:paraId="4FEAE825" w14:textId="177BAE44" w:rsidR="00513904" w:rsidRDefault="00CD784B" w:rsidP="00513904">
      <w:pPr>
        <w:pStyle w:val="BodyText"/>
      </w:pPr>
      <w:r>
        <w:t xml:space="preserve">Dynamic </w:t>
      </w:r>
      <w:r w:rsidR="002A3877">
        <w:t>simulation s</w:t>
      </w:r>
      <w:r w:rsidR="00513904">
        <w:t>tudies</w:t>
      </w:r>
      <w:r w:rsidR="002A3877">
        <w:t xml:space="preserve">, whether in the planning or operations domain have always </w:t>
      </w:r>
      <w:r w:rsidR="00513904">
        <w:t>relied o</w:t>
      </w:r>
      <w:r w:rsidR="00B30FCE">
        <w:t xml:space="preserve">n two </w:t>
      </w:r>
      <w:r w:rsidR="002A3877">
        <w:t xml:space="preserve">important </w:t>
      </w:r>
      <w:r w:rsidR="00513904">
        <w:t xml:space="preserve">assumptions: </w:t>
      </w:r>
    </w:p>
    <w:p w14:paraId="01D8ABC9" w14:textId="783C776D" w:rsidR="00513904" w:rsidRDefault="00513904" w:rsidP="00B30FCE">
      <w:pPr>
        <w:pStyle w:val="BodyText"/>
        <w:numPr>
          <w:ilvl w:val="0"/>
          <w:numId w:val="34"/>
        </w:numPr>
        <w:spacing w:before="0" w:after="0" w:line="240" w:lineRule="auto"/>
      </w:pPr>
      <w:r>
        <w:t xml:space="preserve">The underlying model of the system including all resources and assets </w:t>
      </w:r>
      <w:r w:rsidR="00B30FCE">
        <w:t>is</w:t>
      </w:r>
      <w:r>
        <w:t xml:space="preserve"> accurate and kept accurate through validation. </w:t>
      </w:r>
    </w:p>
    <w:p w14:paraId="541A7C98" w14:textId="7703FD91" w:rsidR="00513904" w:rsidRDefault="00513904" w:rsidP="00513904">
      <w:pPr>
        <w:pStyle w:val="BodyText"/>
        <w:numPr>
          <w:ilvl w:val="0"/>
          <w:numId w:val="34"/>
        </w:numPr>
        <w:spacing w:before="0" w:after="0" w:line="240" w:lineRule="auto"/>
      </w:pPr>
      <w:r>
        <w:t>The model</w:t>
      </w:r>
      <w:r w:rsidR="00B30FCE">
        <w:t>s</w:t>
      </w:r>
      <w:r>
        <w:t xml:space="preserve"> of new</w:t>
      </w:r>
      <w:r w:rsidR="00B30FCE">
        <w:t>ly connected</w:t>
      </w:r>
      <w:r>
        <w:t xml:space="preserve"> asset, despite not being manufactured or in-service yet was accurate. </w:t>
      </w:r>
    </w:p>
    <w:p w14:paraId="61E3C4CA" w14:textId="51F033E1" w:rsidR="00B30FCE" w:rsidRDefault="00513904" w:rsidP="00513904">
      <w:pPr>
        <w:pStyle w:val="BodyText"/>
      </w:pPr>
      <w:r>
        <w:t xml:space="preserve">These assumptions held </w:t>
      </w:r>
      <w:r w:rsidR="00A6565B">
        <w:t>true,</w:t>
      </w:r>
      <w:r w:rsidR="00B30FCE">
        <w:t xml:space="preserve"> </w:t>
      </w:r>
      <w:r>
        <w:t>so long as dynamic stability was not a</w:t>
      </w:r>
      <w:r w:rsidR="00B30FCE">
        <w:t xml:space="preserve"> major network</w:t>
      </w:r>
      <w:r>
        <w:t xml:space="preserve"> issue </w:t>
      </w:r>
      <w:r w:rsidR="00A6565B">
        <w:t>i.e.,</w:t>
      </w:r>
      <w:r w:rsidR="00B30FCE">
        <w:t xml:space="preserve"> </w:t>
      </w:r>
      <w:r>
        <w:t xml:space="preserve">if the network was not being run close to </w:t>
      </w:r>
      <w:r w:rsidR="00B30FCE">
        <w:t xml:space="preserve">the boundary of </w:t>
      </w:r>
      <w:r>
        <w:t xml:space="preserve">its operational envelope. </w:t>
      </w:r>
      <w:r w:rsidR="00B30FCE">
        <w:t xml:space="preserve">Limit equations in NEM dispatch engine are determined by dynamic simulations but these equations have safety margins in built to allow for model inaccuracy. </w:t>
      </w:r>
    </w:p>
    <w:p w14:paraId="4AECC707" w14:textId="584AB73F" w:rsidR="00513904" w:rsidRDefault="00513904" w:rsidP="00513904">
      <w:pPr>
        <w:pStyle w:val="BodyText"/>
      </w:pPr>
      <w:r>
        <w:t xml:space="preserve">In recent years all </w:t>
      </w:r>
      <w:r w:rsidR="00B30FCE">
        <w:t xml:space="preserve">TSOs/ISOs </w:t>
      </w:r>
      <w:r>
        <w:t xml:space="preserve">are pushing their networks to the boundaries of </w:t>
      </w:r>
      <w:r w:rsidR="00445A49">
        <w:t xml:space="preserve">their </w:t>
      </w:r>
      <w:r>
        <w:t>stab</w:t>
      </w:r>
      <w:r w:rsidR="00445A49">
        <w:t>le regions</w:t>
      </w:r>
      <w:r>
        <w:t xml:space="preserve">, </w:t>
      </w:r>
      <w:r w:rsidR="000E5CD9">
        <w:t>to</w:t>
      </w:r>
      <w:r>
        <w:t xml:space="preserve"> accommodate more smaller, variable, decentralised renewable generation resources. </w:t>
      </w:r>
    </w:p>
    <w:p w14:paraId="789C26BD" w14:textId="64253817" w:rsidR="00513904" w:rsidRDefault="00513904" w:rsidP="00513904">
      <w:pPr>
        <w:pStyle w:val="BodyText"/>
      </w:pPr>
      <w:r>
        <w:t xml:space="preserve">The assumptions for dynamic stability </w:t>
      </w:r>
      <w:r w:rsidR="00445A49">
        <w:t>simulations</w:t>
      </w:r>
      <w:r>
        <w:t xml:space="preserve"> </w:t>
      </w:r>
      <w:r w:rsidR="00445A49">
        <w:t xml:space="preserve">(globally) </w:t>
      </w:r>
      <w:r>
        <w:t xml:space="preserve">are </w:t>
      </w:r>
      <w:r w:rsidR="00445A49">
        <w:t xml:space="preserve">being </w:t>
      </w:r>
      <w:r>
        <w:t xml:space="preserve">challenged in fundamental ways in recent years: </w:t>
      </w:r>
    </w:p>
    <w:p w14:paraId="198720A4" w14:textId="3AFA6234" w:rsidR="00513904" w:rsidRDefault="00445A49" w:rsidP="00513904">
      <w:pPr>
        <w:pStyle w:val="BodyText"/>
        <w:numPr>
          <w:ilvl w:val="0"/>
          <w:numId w:val="29"/>
        </w:numPr>
        <w:spacing w:before="0" w:after="0" w:line="240" w:lineRule="auto"/>
        <w:jc w:val="both"/>
      </w:pPr>
      <w:r>
        <w:t>T</w:t>
      </w:r>
      <w:r w:rsidR="00513904">
        <w:t xml:space="preserve">he original </w:t>
      </w:r>
      <w:r>
        <w:t xml:space="preserve">operations model may be separate from the planning dynamic </w:t>
      </w:r>
      <w:r w:rsidR="00513904">
        <w:t>model</w:t>
      </w:r>
      <w:r>
        <w:t xml:space="preserve"> and may use different simulation applications. The operations model may have been baselined off the </w:t>
      </w:r>
      <w:r w:rsidR="00513904">
        <w:t xml:space="preserve">planning dynamic model, </w:t>
      </w:r>
      <w:r>
        <w:t xml:space="preserve">but </w:t>
      </w:r>
      <w:r w:rsidR="00513904">
        <w:t>in some jurisdictions</w:t>
      </w:r>
      <w:r>
        <w:t xml:space="preserve"> without a common model and feedback loop for updates</w:t>
      </w:r>
      <w:r w:rsidR="00513904">
        <w:t xml:space="preserve">, there is a divergence between planning models and operational </w:t>
      </w:r>
      <w:r w:rsidR="00A6565B">
        <w:t>models.</w:t>
      </w:r>
      <w:r w:rsidR="00513904">
        <w:t xml:space="preserve"> </w:t>
      </w:r>
    </w:p>
    <w:p w14:paraId="6FFBF058" w14:textId="141DCDFC" w:rsidR="00513904" w:rsidRDefault="00513904" w:rsidP="00513904">
      <w:pPr>
        <w:pStyle w:val="BodyText"/>
        <w:numPr>
          <w:ilvl w:val="0"/>
          <w:numId w:val="29"/>
        </w:numPr>
        <w:spacing w:before="0" w:after="0" w:line="240" w:lineRule="auto"/>
        <w:jc w:val="both"/>
      </w:pPr>
      <w:r>
        <w:t xml:space="preserve">Due to the massive increase in </w:t>
      </w:r>
      <w:r w:rsidR="00445A49">
        <w:t>VRE</w:t>
      </w:r>
      <w:r>
        <w:t xml:space="preserve"> and DER</w:t>
      </w:r>
      <w:r w:rsidR="00445A49">
        <w:t xml:space="preserve">, </w:t>
      </w:r>
      <w:r>
        <w:t>it is very challenging to maintain, validate and correct a single, accurate dynamic model</w:t>
      </w:r>
      <w:r w:rsidR="00445A49">
        <w:t xml:space="preserve"> of the network</w:t>
      </w:r>
      <w:r>
        <w:t>. Multiple small</w:t>
      </w:r>
      <w:r w:rsidR="00445A49">
        <w:t>,</w:t>
      </w:r>
      <w:r>
        <w:t xml:space="preserve"> inverter-based resources are harder to model than single large conventional </w:t>
      </w:r>
      <w:r w:rsidR="00445A49">
        <w:t xml:space="preserve">generator </w:t>
      </w:r>
      <w:r>
        <w:t xml:space="preserve">resources. </w:t>
      </w:r>
    </w:p>
    <w:p w14:paraId="2F4045B9" w14:textId="55BEBDD0" w:rsidR="00513904" w:rsidRDefault="00513904" w:rsidP="00513904">
      <w:pPr>
        <w:pStyle w:val="BodyText"/>
        <w:numPr>
          <w:ilvl w:val="0"/>
          <w:numId w:val="29"/>
        </w:numPr>
        <w:spacing w:before="0" w:after="0" w:line="240" w:lineRule="auto"/>
        <w:jc w:val="both"/>
      </w:pPr>
      <w:r>
        <w:t>New resources are inverter based with power electronic controllers, with multiple parameters</w:t>
      </w:r>
      <w:r w:rsidR="00445A49">
        <w:t xml:space="preserve"> and control intricacies</w:t>
      </w:r>
      <w:r>
        <w:t>. The parameters of the model when commissioned may be different to the model presented in the planning time frame</w:t>
      </w:r>
      <w:r w:rsidR="00445A49">
        <w:t xml:space="preserve"> when it may be uncertain what actual technology type is being procured and installed, despite best efforts</w:t>
      </w:r>
      <w:r>
        <w:t>.</w:t>
      </w:r>
    </w:p>
    <w:p w14:paraId="6ABADEF6" w14:textId="4AE4FE4C" w:rsidR="00445A49" w:rsidRDefault="00513904" w:rsidP="00513904">
      <w:pPr>
        <w:pStyle w:val="BodyText"/>
        <w:numPr>
          <w:ilvl w:val="0"/>
          <w:numId w:val="29"/>
        </w:numPr>
        <w:spacing w:before="0" w:after="0" w:line="240" w:lineRule="auto"/>
        <w:jc w:val="both"/>
      </w:pPr>
      <w:r>
        <w:t>The models in some cases are black box, for commercial reasons and the OEM is not incentivised to openly release the models or parameters.</w:t>
      </w:r>
      <w:r w:rsidR="00445A49">
        <w:t xml:space="preserve"> The developers </w:t>
      </w:r>
      <w:r w:rsidR="00A6565B">
        <w:t>of</w:t>
      </w:r>
      <w:r w:rsidR="00445A49">
        <w:t xml:space="preserve"> VRE and </w:t>
      </w:r>
      <w:r w:rsidR="00634D17">
        <w:t xml:space="preserve">DER </w:t>
      </w:r>
      <w:r w:rsidR="00F52EFA">
        <w:t xml:space="preserve">systems </w:t>
      </w:r>
      <w:r w:rsidR="00445A49">
        <w:t xml:space="preserve">do not have the modelling and simulation competency to address issues and rely on the OEM. </w:t>
      </w:r>
    </w:p>
    <w:p w14:paraId="042247C3" w14:textId="720B7E08" w:rsidR="00513904" w:rsidRPr="00445A49" w:rsidRDefault="00445A49" w:rsidP="00445A49">
      <w:pPr>
        <w:pStyle w:val="BodyText"/>
        <w:spacing w:before="0" w:after="0" w:line="240" w:lineRule="auto"/>
        <w:jc w:val="both"/>
        <w:rPr>
          <w:b/>
          <w:bCs/>
        </w:rPr>
      </w:pPr>
      <w:r w:rsidRPr="00445A49">
        <w:rPr>
          <w:b/>
          <w:bCs/>
        </w:rPr>
        <w:t xml:space="preserve">Note: The CSIRO G-PST research agenda includes Topic 2 Stability Tools &amp; Methods which is being developed in parallel to Topic 3 CROF.   </w:t>
      </w:r>
      <w:r w:rsidR="00513904" w:rsidRPr="00445A49">
        <w:rPr>
          <w:b/>
          <w:bCs/>
        </w:rPr>
        <w:t xml:space="preserve"> </w:t>
      </w:r>
    </w:p>
    <w:p w14:paraId="147E316C" w14:textId="77777777" w:rsidR="00445A49" w:rsidRDefault="00445A49" w:rsidP="00445A49">
      <w:pPr>
        <w:pStyle w:val="BodyText"/>
        <w:spacing w:before="0" w:after="0" w:line="240" w:lineRule="auto"/>
        <w:jc w:val="both"/>
      </w:pPr>
    </w:p>
    <w:p w14:paraId="38E42DC5" w14:textId="3BB78AD0" w:rsidR="00513904" w:rsidRDefault="00513904" w:rsidP="00513904">
      <w:pPr>
        <w:pStyle w:val="BodyText"/>
      </w:pPr>
      <w:r>
        <w:t>Dynamic model inaccuracy put</w:t>
      </w:r>
      <w:r w:rsidR="00445A49">
        <w:t>s</w:t>
      </w:r>
      <w:r>
        <w:t xml:space="preserve"> networks at risk as dynamic security assessments may not detect security issues that require mitigation controls in real time. It also has knock on economic impacts, as dynamic security assessments</w:t>
      </w:r>
      <w:r w:rsidR="00445A49">
        <w:t xml:space="preserve"> simulation results</w:t>
      </w:r>
      <w:r>
        <w:t xml:space="preserve"> may trigger constraints in the market – so if the simulation is not accurat</w:t>
      </w:r>
      <w:r w:rsidR="00445A49">
        <w:t>e, even including the safety margins -</w:t>
      </w:r>
      <w:r>
        <w:t xml:space="preserve"> the market may be unnecessarily constrained. </w:t>
      </w:r>
    </w:p>
    <w:p w14:paraId="5661AFD4" w14:textId="12D8215E" w:rsidR="007336C9" w:rsidRDefault="007336C9" w:rsidP="007336C9">
      <w:pPr>
        <w:pStyle w:val="Heading3"/>
      </w:pPr>
      <w:r>
        <w:lastRenderedPageBreak/>
        <w:t>Model Validation Enablers</w:t>
      </w:r>
    </w:p>
    <w:p w14:paraId="147F0185" w14:textId="7454E245" w:rsidR="00FB2905" w:rsidRDefault="00513904" w:rsidP="00513904">
      <w:pPr>
        <w:pStyle w:val="BodyText"/>
      </w:pPr>
      <w:r>
        <w:t xml:space="preserve">The one </w:t>
      </w:r>
      <w:r w:rsidR="00FB2905">
        <w:t>and only</w:t>
      </w:r>
      <w:r>
        <w:t xml:space="preserve"> way to validate a dynamic model of a network is to </w:t>
      </w:r>
      <w:r w:rsidR="00FB2905">
        <w:t xml:space="preserve">compare </w:t>
      </w:r>
      <w:r>
        <w:t xml:space="preserve">simulation and models performance based on </w:t>
      </w:r>
      <w:r w:rsidR="00FB2905">
        <w:t xml:space="preserve">measured data from </w:t>
      </w:r>
      <w:r>
        <w:t>real events.</w:t>
      </w:r>
      <w:r w:rsidR="00FB2905">
        <w:t xml:space="preserve"> </w:t>
      </w:r>
      <w:r>
        <w:t xml:space="preserve"> In the past this was not technically possible as data </w:t>
      </w:r>
      <w:r w:rsidR="00FB2905">
        <w:t xml:space="preserve">available to TSO/ISOs </w:t>
      </w:r>
      <w:r w:rsidR="007336C9">
        <w:t xml:space="preserve">(SCADA data) that </w:t>
      </w:r>
      <w:r w:rsidR="00FB2905">
        <w:t xml:space="preserve">was </w:t>
      </w:r>
      <w:r>
        <w:t xml:space="preserve">needed to validate performance was not of a fast enough granularity (frequency) to determine if the asset performed to meet its model performance in a simulation. </w:t>
      </w:r>
      <w:r w:rsidR="007336C9">
        <w:t xml:space="preserve">High frequency high speed recording devices are required for validation. </w:t>
      </w:r>
      <w:r w:rsidR="00FB2905">
        <w:t xml:space="preserve">Rules and compliance regulations have required generators to install high speed monitoring equipment and meters and make it available to TSO/ISOs on request, but this was usually post-event and manual and laborious to gather and assess. </w:t>
      </w:r>
    </w:p>
    <w:p w14:paraId="37FEDB62" w14:textId="47207C81" w:rsidR="00513904" w:rsidRDefault="00513904" w:rsidP="00513904">
      <w:pPr>
        <w:pStyle w:val="BodyText"/>
      </w:pPr>
      <w:r>
        <w:t xml:space="preserve">The ability to simulate based on the realistic network conditions was also difficult as reconstructing an event meant an accurate representation of all assets at the time of the fault. </w:t>
      </w:r>
    </w:p>
    <w:p w14:paraId="0FA4C88F" w14:textId="2B5E91A7" w:rsidR="00513904" w:rsidRDefault="00513904" w:rsidP="00513904">
      <w:pPr>
        <w:pStyle w:val="BodyText"/>
      </w:pPr>
      <w:r>
        <w:t>In recent years both technical constraints on model validation have been reduced. There has been a</w:t>
      </w:r>
      <w:r w:rsidR="00FB2905">
        <w:t xml:space="preserve"> slow</w:t>
      </w:r>
      <w:r>
        <w:t xml:space="preserve"> growth and proliferation of high-speed monitoring (HSM) devices (Phasor Measurement Units and Digital Fault Recorders) on transmission networks</w:t>
      </w:r>
      <w:r w:rsidR="00FB2905">
        <w:t xml:space="preserve">. </w:t>
      </w:r>
      <w:r>
        <w:t xml:space="preserve">The cost of the devices has reduced and the systems to manage the data from them </w:t>
      </w:r>
      <w:r w:rsidR="00FB2905">
        <w:t>are</w:t>
      </w:r>
      <w:r>
        <w:t xml:space="preserve"> also </w:t>
      </w:r>
      <w:r w:rsidR="00FB2905">
        <w:t xml:space="preserve">now very </w:t>
      </w:r>
      <w:r>
        <w:t xml:space="preserve">mature. New connection on the transmission network is mandated to install a HSM at their bulk system connection point and make it available to the TNSP. There is ongoing work to facilitate the sharing of HSM data between the TNSPs and AEMO for real time monitoring. </w:t>
      </w:r>
    </w:p>
    <w:p w14:paraId="23A0BC23" w14:textId="77777777" w:rsidR="00253A71" w:rsidRDefault="00253A71" w:rsidP="00253A71">
      <w:pPr>
        <w:keepNext/>
      </w:pPr>
      <w:r>
        <w:rPr>
          <w:noProof/>
        </w:rPr>
        <w:drawing>
          <wp:inline distT="0" distB="0" distL="0" distR="0" wp14:anchorId="05814D13" wp14:editId="4F1CD0DE">
            <wp:extent cx="6257676" cy="2846567"/>
            <wp:effectExtent l="0" t="0" r="0" b="11430"/>
            <wp:docPr id="1023431751"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7" r:lo="rId58" r:qs="rId59" r:cs="rId60"/>
              </a:graphicData>
            </a:graphic>
          </wp:inline>
        </w:drawing>
      </w:r>
    </w:p>
    <w:p w14:paraId="685E521F" w14:textId="04384C4C" w:rsidR="00253A71" w:rsidRDefault="00253A71" w:rsidP="00253A71">
      <w:pPr>
        <w:pStyle w:val="Caption"/>
      </w:pPr>
      <w:bookmarkStart w:id="43" w:name="_Toc168917334"/>
      <w:r>
        <w:t xml:space="preserve">Figure </w:t>
      </w:r>
      <w:r>
        <w:fldChar w:fldCharType="begin"/>
      </w:r>
      <w:r>
        <w:instrText xml:space="preserve"> SEQ Figure \* ARABIC </w:instrText>
      </w:r>
      <w:r>
        <w:fldChar w:fldCharType="separate"/>
      </w:r>
      <w:r w:rsidR="00D63DE2">
        <w:rPr>
          <w:noProof/>
        </w:rPr>
        <w:t>10</w:t>
      </w:r>
      <w:r>
        <w:rPr>
          <w:noProof/>
        </w:rPr>
        <w:fldChar w:fldCharType="end"/>
      </w:r>
      <w:r>
        <w:t xml:space="preserve"> The categorisation of HSM devices</w:t>
      </w:r>
      <w:bookmarkEnd w:id="43"/>
    </w:p>
    <w:p w14:paraId="74134DE8" w14:textId="77777777" w:rsidR="00253A71" w:rsidRDefault="00253A71" w:rsidP="00513904">
      <w:pPr>
        <w:pStyle w:val="BodyText"/>
      </w:pPr>
    </w:p>
    <w:p w14:paraId="32AB2727" w14:textId="6606820A" w:rsidR="00513904" w:rsidRDefault="00513904" w:rsidP="00513904">
      <w:pPr>
        <w:pStyle w:val="BodyText"/>
      </w:pPr>
      <w:r>
        <w:t xml:space="preserve">In addition, state estimation and enhanced simulation technology has made it easier to take historical snapshots of the network to replicate realistic conditions for major events in simulations. </w:t>
      </w:r>
    </w:p>
    <w:p w14:paraId="4ED0B003" w14:textId="762E0B39" w:rsidR="00253A71" w:rsidRDefault="00253A71" w:rsidP="00253A71">
      <w:pPr>
        <w:pStyle w:val="Heading3"/>
      </w:pPr>
      <w:bookmarkStart w:id="44" w:name="_Toc159423395"/>
      <w:r>
        <w:t xml:space="preserve">Interconnecting </w:t>
      </w:r>
      <w:bookmarkEnd w:id="44"/>
      <w:r w:rsidR="00FA7206">
        <w:t xml:space="preserve">Modelling Entities </w:t>
      </w:r>
    </w:p>
    <w:p w14:paraId="36FD3AC2" w14:textId="71C5BD1E" w:rsidR="00253A71" w:rsidRDefault="00253A71" w:rsidP="00253A71">
      <w:pPr>
        <w:pStyle w:val="BodyText"/>
      </w:pPr>
      <w:r>
        <w:t xml:space="preserve">To achieve an accurate, usable, automated model validation process there are </w:t>
      </w:r>
      <w:r w:rsidR="000E5CD9">
        <w:t>several</w:t>
      </w:r>
      <w:r>
        <w:t xml:space="preserve"> large interconnecting functions and asset owners with </w:t>
      </w:r>
      <w:r w:rsidR="00FA7206">
        <w:t xml:space="preserve">key interest in curating and maintaining the </w:t>
      </w:r>
      <w:r w:rsidR="00FA7206">
        <w:lastRenderedPageBreak/>
        <w:t>models. These are illustrated and described in</w:t>
      </w:r>
      <w:r>
        <w:t xml:space="preserve"> </w:t>
      </w:r>
      <w:r w:rsidR="00FA7206">
        <w:fldChar w:fldCharType="begin"/>
      </w:r>
      <w:r w:rsidR="00FA7206">
        <w:instrText xml:space="preserve"> REF _Ref165410233 \h </w:instrText>
      </w:r>
      <w:r w:rsidR="00FA7206">
        <w:fldChar w:fldCharType="separate"/>
      </w:r>
      <w:r w:rsidR="00D63DE2">
        <w:t xml:space="preserve">Figure </w:t>
      </w:r>
      <w:r w:rsidR="00D63DE2">
        <w:rPr>
          <w:noProof/>
        </w:rPr>
        <w:t>11</w:t>
      </w:r>
      <w:r w:rsidR="00FA7206">
        <w:fldChar w:fldCharType="end"/>
      </w:r>
      <w:r w:rsidR="00FA7206">
        <w:t xml:space="preserve">. Any automated system will require collaboration and data sharing between the different entities.  </w:t>
      </w:r>
    </w:p>
    <w:p w14:paraId="2BC3EBE3" w14:textId="77777777" w:rsidR="00253A71" w:rsidRDefault="00253A71" w:rsidP="00253A71">
      <w:pPr>
        <w:pStyle w:val="BodyText"/>
      </w:pPr>
    </w:p>
    <w:p w14:paraId="163D1AEA" w14:textId="77777777" w:rsidR="00253A71" w:rsidRDefault="00253A71" w:rsidP="00253A71">
      <w:pPr>
        <w:pStyle w:val="BodyText"/>
        <w:keepNext/>
      </w:pPr>
      <w:r>
        <w:rPr>
          <w:noProof/>
        </w:rPr>
        <w:drawing>
          <wp:inline distT="0" distB="0" distL="0" distR="0" wp14:anchorId="0D1E694E" wp14:editId="6703C5D6">
            <wp:extent cx="6464410" cy="3347499"/>
            <wp:effectExtent l="0" t="0" r="0" b="24765"/>
            <wp:docPr id="1025907435" name="Diagram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2" r:lo="rId63" r:qs="rId64" r:cs="rId65"/>
              </a:graphicData>
            </a:graphic>
          </wp:inline>
        </w:drawing>
      </w:r>
    </w:p>
    <w:p w14:paraId="18173ECB" w14:textId="4A0A22B7" w:rsidR="00253A71" w:rsidRDefault="00253A71" w:rsidP="00FA7206">
      <w:pPr>
        <w:pStyle w:val="Caption"/>
        <w:jc w:val="both"/>
      </w:pPr>
      <w:bookmarkStart w:id="45" w:name="_Ref165410233"/>
      <w:bookmarkStart w:id="46" w:name="_Toc168917335"/>
      <w:r>
        <w:t xml:space="preserve">Figure </w:t>
      </w:r>
      <w:r>
        <w:fldChar w:fldCharType="begin"/>
      </w:r>
      <w:r>
        <w:instrText xml:space="preserve"> SEQ Figure \* ARABIC </w:instrText>
      </w:r>
      <w:r>
        <w:fldChar w:fldCharType="separate"/>
      </w:r>
      <w:r w:rsidR="00D63DE2">
        <w:rPr>
          <w:noProof/>
        </w:rPr>
        <w:t>11</w:t>
      </w:r>
      <w:r>
        <w:rPr>
          <w:noProof/>
        </w:rPr>
        <w:fldChar w:fldCharType="end"/>
      </w:r>
      <w:bookmarkEnd w:id="45"/>
      <w:r>
        <w:t xml:space="preserve"> Illustration of interdependencies of the processes and data</w:t>
      </w:r>
      <w:bookmarkEnd w:id="46"/>
    </w:p>
    <w:p w14:paraId="74CDB065" w14:textId="70899109" w:rsidR="007336C9" w:rsidRDefault="007336C9" w:rsidP="007336C9">
      <w:pPr>
        <w:pStyle w:val="Heading3"/>
      </w:pPr>
      <w:r>
        <w:t>Vision for Development of an Operational Digital Twin</w:t>
      </w:r>
    </w:p>
    <w:p w14:paraId="75593CEC" w14:textId="771DE459" w:rsidR="00513904" w:rsidRDefault="00513904" w:rsidP="00513904">
      <w:pPr>
        <w:pStyle w:val="BodyText"/>
        <w:rPr>
          <w:b/>
          <w:bCs/>
        </w:rPr>
      </w:pPr>
      <w:r w:rsidRPr="00670224">
        <w:rPr>
          <w:b/>
          <w:bCs/>
        </w:rPr>
        <w:t xml:space="preserve">The innovation in </w:t>
      </w:r>
      <w:r w:rsidR="007336C9">
        <w:rPr>
          <w:b/>
          <w:bCs/>
        </w:rPr>
        <w:t xml:space="preserve">Task 3 </w:t>
      </w:r>
      <w:r w:rsidR="00FB2905">
        <w:rPr>
          <w:b/>
          <w:bCs/>
        </w:rPr>
        <w:t xml:space="preserve">is </w:t>
      </w:r>
      <w:r w:rsidRPr="00670224">
        <w:rPr>
          <w:b/>
          <w:bCs/>
        </w:rPr>
        <w:t xml:space="preserve">to </w:t>
      </w:r>
      <w:r>
        <w:rPr>
          <w:b/>
          <w:bCs/>
        </w:rPr>
        <w:t xml:space="preserve">work with AEMO to </w:t>
      </w:r>
      <w:r w:rsidRPr="00670224">
        <w:rPr>
          <w:b/>
          <w:bCs/>
        </w:rPr>
        <w:t xml:space="preserve">develop a methodology for the validation of dynamic model performance using </w:t>
      </w:r>
      <w:r w:rsidR="00FB2905">
        <w:rPr>
          <w:b/>
          <w:bCs/>
        </w:rPr>
        <w:t xml:space="preserve">real time </w:t>
      </w:r>
      <w:r>
        <w:rPr>
          <w:b/>
          <w:bCs/>
        </w:rPr>
        <w:t xml:space="preserve">operational data such as </w:t>
      </w:r>
      <w:r w:rsidRPr="00670224">
        <w:rPr>
          <w:b/>
          <w:bCs/>
        </w:rPr>
        <w:t>HSM</w:t>
      </w:r>
      <w:r>
        <w:rPr>
          <w:b/>
          <w:bCs/>
        </w:rPr>
        <w:t xml:space="preserve">. </w:t>
      </w:r>
    </w:p>
    <w:p w14:paraId="28054CD8" w14:textId="5544746E" w:rsidR="007336C9" w:rsidRDefault="00513904" w:rsidP="00513904">
      <w:pPr>
        <w:pStyle w:val="BodyText"/>
      </w:pPr>
      <w:r>
        <w:rPr>
          <w:b/>
          <w:bCs/>
        </w:rPr>
        <w:t xml:space="preserve">The long-term vision is to have </w:t>
      </w:r>
      <w:r w:rsidR="00FB2905">
        <w:rPr>
          <w:b/>
          <w:bCs/>
        </w:rPr>
        <w:t>a</w:t>
      </w:r>
      <w:r w:rsidR="007336C9">
        <w:rPr>
          <w:b/>
          <w:bCs/>
        </w:rPr>
        <w:t>n operational</w:t>
      </w:r>
      <w:r w:rsidR="00FB2905">
        <w:rPr>
          <w:b/>
          <w:bCs/>
        </w:rPr>
        <w:t xml:space="preserve"> “digital twin” of the transmission network. </w:t>
      </w:r>
    </w:p>
    <w:p w14:paraId="7B830EA9" w14:textId="06B68FF1" w:rsidR="00513904" w:rsidRPr="00FB2905" w:rsidRDefault="007336C9" w:rsidP="00513904">
      <w:pPr>
        <w:pStyle w:val="BodyText"/>
      </w:pPr>
      <w:r>
        <w:t>A digital twin is</w:t>
      </w:r>
      <w:r w:rsidR="00FB2905" w:rsidRPr="00FB2905">
        <w:t xml:space="preserve"> </w:t>
      </w:r>
      <w:r w:rsidR="00513904" w:rsidRPr="00FB2905">
        <w:t xml:space="preserve">an automated, continuously running validation process that links HSM data to the </w:t>
      </w:r>
      <w:r w:rsidR="00FB2905">
        <w:t xml:space="preserve">dynamic </w:t>
      </w:r>
      <w:r w:rsidR="00513904" w:rsidRPr="00FB2905">
        <w:t xml:space="preserve">simulations and models that are parameterised </w:t>
      </w:r>
      <w:r w:rsidR="00FB2905">
        <w:t>based on</w:t>
      </w:r>
      <w:r w:rsidR="00513904" w:rsidRPr="00FB2905">
        <w:t xml:space="preserve"> the real time network. The validation process would </w:t>
      </w:r>
      <w:r w:rsidR="00FB2905">
        <w:t xml:space="preserve">automatically </w:t>
      </w:r>
      <w:r w:rsidR="00513904" w:rsidRPr="00FB2905">
        <w:t xml:space="preserve">identify model anomalies based on real </w:t>
      </w:r>
      <w:r w:rsidR="00FB2905">
        <w:t xml:space="preserve">power system disturbance </w:t>
      </w:r>
      <w:r w:rsidR="00513904" w:rsidRPr="00FB2905">
        <w:t xml:space="preserve">events and data </w:t>
      </w:r>
      <w:r w:rsidRPr="00FB2905">
        <w:t>and</w:t>
      </w:r>
      <w:r w:rsidR="00513904" w:rsidRPr="00FB2905">
        <w:t xml:space="preserve"> suggest model changes based on machine learning that could be communicated to the asset owner and OEM</w:t>
      </w:r>
      <w:r w:rsidR="00FB2905">
        <w:t xml:space="preserve"> for </w:t>
      </w:r>
      <w:r>
        <w:t xml:space="preserve">further information and </w:t>
      </w:r>
      <w:r w:rsidR="00FB2905">
        <w:t>changes</w:t>
      </w:r>
      <w:r>
        <w:t xml:space="preserve"> to be made. </w:t>
      </w:r>
      <w:r w:rsidR="00513904" w:rsidRPr="00FB2905">
        <w:t xml:space="preserve"> </w:t>
      </w:r>
    </w:p>
    <w:p w14:paraId="6DD65D02" w14:textId="77777777" w:rsidR="00513904" w:rsidRDefault="00513904" w:rsidP="00513904">
      <w:pPr>
        <w:pStyle w:val="BodyText"/>
      </w:pPr>
    </w:p>
    <w:p w14:paraId="5CADA785" w14:textId="75CE93F8" w:rsidR="007336C9" w:rsidRDefault="007A4945" w:rsidP="007336C9">
      <w:pPr>
        <w:pStyle w:val="BodyText"/>
        <w:keepNext/>
      </w:pPr>
      <w:r>
        <w:rPr>
          <w:noProof/>
        </w:rPr>
        <w:lastRenderedPageBreak/>
        <w:drawing>
          <wp:inline distT="0" distB="0" distL="0" distR="0" wp14:anchorId="397B458D" wp14:editId="53B288CF">
            <wp:extent cx="5745193" cy="3598305"/>
            <wp:effectExtent l="0" t="0" r="8255" b="254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5756443" cy="3605351"/>
                    </a:xfrm>
                    <a:prstGeom prst="rect">
                      <a:avLst/>
                    </a:prstGeom>
                    <a:noFill/>
                  </pic:spPr>
                </pic:pic>
              </a:graphicData>
            </a:graphic>
          </wp:inline>
        </w:drawing>
      </w:r>
    </w:p>
    <w:p w14:paraId="53BAFA0E" w14:textId="50C8736A" w:rsidR="00513904" w:rsidRDefault="007336C9" w:rsidP="007336C9">
      <w:pPr>
        <w:pStyle w:val="Caption"/>
      </w:pPr>
      <w:bookmarkStart w:id="47" w:name="_Toc168917336"/>
      <w:r>
        <w:t xml:space="preserve">Figure </w:t>
      </w:r>
      <w:r>
        <w:fldChar w:fldCharType="begin"/>
      </w:r>
      <w:r>
        <w:instrText xml:space="preserve"> SEQ Figure \* ARABIC </w:instrText>
      </w:r>
      <w:r>
        <w:fldChar w:fldCharType="separate"/>
      </w:r>
      <w:r w:rsidR="00D63DE2">
        <w:rPr>
          <w:noProof/>
        </w:rPr>
        <w:t>12</w:t>
      </w:r>
      <w:r>
        <w:fldChar w:fldCharType="end"/>
      </w:r>
      <w:r>
        <w:t xml:space="preserve"> Illustrative example of difference between low frequency SCADA data and high frequency HSM data.</w:t>
      </w:r>
      <w:bookmarkEnd w:id="47"/>
    </w:p>
    <w:p w14:paraId="772C7B48" w14:textId="40F8A094" w:rsidR="00513904" w:rsidRPr="00EC6D45" w:rsidRDefault="00513904" w:rsidP="00513904">
      <w:pPr>
        <w:pStyle w:val="Heading3"/>
      </w:pPr>
      <w:bookmarkStart w:id="48" w:name="_Toc159423380"/>
      <w:r>
        <w:t>Scope and Deliverables</w:t>
      </w:r>
      <w:bookmarkEnd w:id="48"/>
    </w:p>
    <w:p w14:paraId="2C4117DA" w14:textId="358A976A" w:rsidR="00513904" w:rsidRDefault="00513904" w:rsidP="007336C9">
      <w:pPr>
        <w:pStyle w:val="BodyText"/>
      </w:pPr>
      <w:r>
        <w:t xml:space="preserve">This task involves engaging with modelling subject matter experts in AEMO to </w:t>
      </w:r>
      <w:r w:rsidR="007336C9">
        <w:t xml:space="preserve">assess current model validation processes and activities and to </w:t>
      </w:r>
      <w:r>
        <w:t xml:space="preserve">define a methodology for automatically validating </w:t>
      </w:r>
      <w:r w:rsidR="007336C9">
        <w:t>dynamic</w:t>
      </w:r>
      <w:r>
        <w:t xml:space="preserve"> model</w:t>
      </w:r>
      <w:r w:rsidR="007336C9">
        <w:t>s</w:t>
      </w:r>
      <w:r>
        <w:t xml:space="preserve"> </w:t>
      </w:r>
      <w:r w:rsidR="007336C9">
        <w:t xml:space="preserve">for use in dynamic simulations </w:t>
      </w:r>
      <w:r>
        <w:t xml:space="preserve">using high-speed data recorders. </w:t>
      </w:r>
    </w:p>
    <w:p w14:paraId="3E2552D7" w14:textId="77777777" w:rsidR="007336C9" w:rsidRDefault="007336C9" w:rsidP="007336C9">
      <w:pPr>
        <w:pStyle w:val="BodyText"/>
      </w:pPr>
    </w:p>
    <w:p w14:paraId="077F8539" w14:textId="0EEBE98D" w:rsidR="007336C9" w:rsidRDefault="007336C9" w:rsidP="007336C9">
      <w:pPr>
        <w:pStyle w:val="Heading1"/>
        <w:rPr>
          <w:rFonts w:eastAsia="Times New Roman"/>
        </w:rPr>
      </w:pPr>
      <w:bookmarkStart w:id="49" w:name="_Toc159423381"/>
      <w:bookmarkStart w:id="50" w:name="_Toc168917278"/>
      <w:r>
        <w:rPr>
          <w:rFonts w:eastAsia="Times New Roman"/>
        </w:rPr>
        <w:lastRenderedPageBreak/>
        <w:t xml:space="preserve">Research </w:t>
      </w:r>
      <w:bookmarkEnd w:id="49"/>
      <w:r>
        <w:rPr>
          <w:rFonts w:eastAsia="Times New Roman"/>
        </w:rPr>
        <w:t>Results</w:t>
      </w:r>
      <w:bookmarkEnd w:id="50"/>
    </w:p>
    <w:p w14:paraId="10A1430F" w14:textId="73A5967E" w:rsidR="007336C9" w:rsidRDefault="007336C9" w:rsidP="007336C9">
      <w:pPr>
        <w:pStyle w:val="Heading2"/>
      </w:pPr>
      <w:bookmarkStart w:id="51" w:name="_Toc159423382"/>
      <w:bookmarkStart w:id="52" w:name="_Toc168917279"/>
      <w:r>
        <w:t xml:space="preserve">Task 1 – </w:t>
      </w:r>
      <w:bookmarkEnd w:id="51"/>
      <w:r>
        <w:t>Operational Data Machine Learning Applications</w:t>
      </w:r>
      <w:bookmarkEnd w:id="52"/>
      <w:r>
        <w:t xml:space="preserve">  </w:t>
      </w:r>
    </w:p>
    <w:p w14:paraId="4219ABBA" w14:textId="5A80C81A" w:rsidR="00006487" w:rsidRDefault="00D25AA3" w:rsidP="007336C9">
      <w:pPr>
        <w:pStyle w:val="Heading3"/>
      </w:pPr>
      <w:bookmarkStart w:id="53" w:name="_Toc159423383"/>
      <w:r>
        <w:t xml:space="preserve">Task Outcome </w:t>
      </w:r>
    </w:p>
    <w:p w14:paraId="4746F1F8" w14:textId="460D34D2" w:rsidR="00006487" w:rsidRDefault="00006487" w:rsidP="00006487">
      <w:pPr>
        <w:pStyle w:val="BodyText"/>
      </w:pPr>
      <w:r>
        <w:t xml:space="preserve">A prototype ML based system to assess alarms link to similar occurrences from the archive was developed. This is operational on real AEMO operational data and on AEMO systems. It is not deployed in real time operations yet. A sustainable framework for improvement of the prototype over time was also created so that performance can be improved, and new features added. The process for developing the process is explained in this section. </w:t>
      </w:r>
    </w:p>
    <w:p w14:paraId="4F1740B7" w14:textId="790F5D1E" w:rsidR="00006487" w:rsidRDefault="00006487" w:rsidP="00006487">
      <w:pPr>
        <w:pStyle w:val="BodyText"/>
        <w:keepNext/>
      </w:pPr>
      <w:r w:rsidRPr="00006487">
        <w:rPr>
          <w:noProof/>
        </w:rPr>
        <w:drawing>
          <wp:inline distT="0" distB="0" distL="0" distR="0" wp14:anchorId="5D74331F" wp14:editId="4DDA0367">
            <wp:extent cx="5591955" cy="3419952"/>
            <wp:effectExtent l="0" t="0" r="8890" b="9525"/>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8"/>
                    <a:stretch>
                      <a:fillRect/>
                    </a:stretch>
                  </pic:blipFill>
                  <pic:spPr>
                    <a:xfrm>
                      <a:off x="0" y="0"/>
                      <a:ext cx="5591955" cy="3419952"/>
                    </a:xfrm>
                    <a:prstGeom prst="rect">
                      <a:avLst/>
                    </a:prstGeom>
                  </pic:spPr>
                </pic:pic>
              </a:graphicData>
            </a:graphic>
          </wp:inline>
        </w:drawing>
      </w:r>
    </w:p>
    <w:p w14:paraId="73511357" w14:textId="002CDD7E" w:rsidR="00006487" w:rsidRPr="00006487" w:rsidRDefault="00006487" w:rsidP="00006487">
      <w:pPr>
        <w:pStyle w:val="Caption"/>
      </w:pPr>
      <w:bookmarkStart w:id="54" w:name="_Toc168917337"/>
      <w:r>
        <w:t xml:space="preserve">Figure </w:t>
      </w:r>
      <w:r>
        <w:fldChar w:fldCharType="begin"/>
      </w:r>
      <w:r>
        <w:instrText xml:space="preserve"> SEQ Figure \* ARABIC </w:instrText>
      </w:r>
      <w:r>
        <w:fldChar w:fldCharType="separate"/>
      </w:r>
      <w:r w:rsidR="00D63DE2">
        <w:rPr>
          <w:noProof/>
        </w:rPr>
        <w:t>13</w:t>
      </w:r>
      <w:r>
        <w:fldChar w:fldCharType="end"/>
      </w:r>
      <w:r>
        <w:t xml:space="preserve"> Prototype ML Application for Incident Identification</w:t>
      </w:r>
      <w:bookmarkEnd w:id="54"/>
    </w:p>
    <w:p w14:paraId="15965970" w14:textId="4864122A" w:rsidR="007336C9" w:rsidRDefault="007336C9" w:rsidP="007336C9">
      <w:pPr>
        <w:pStyle w:val="Heading3"/>
      </w:pPr>
      <w:r>
        <w:t xml:space="preserve">Selecting </w:t>
      </w:r>
      <w:r w:rsidR="000C42CA">
        <w:t xml:space="preserve">and Curating </w:t>
      </w:r>
      <w:r>
        <w:t>the Operational Datasets</w:t>
      </w:r>
      <w:bookmarkEnd w:id="53"/>
    </w:p>
    <w:p w14:paraId="3B1801C3" w14:textId="4DFC8E76" w:rsidR="002F6DB4" w:rsidRDefault="007336C9" w:rsidP="007336C9">
      <w:pPr>
        <w:pStyle w:val="BodyText"/>
      </w:pPr>
      <w:r>
        <w:t xml:space="preserve">To train the machine learning models </w:t>
      </w:r>
      <w:r w:rsidR="002F6DB4">
        <w:t xml:space="preserve">on real operational datasets, </w:t>
      </w:r>
      <w:r>
        <w:t xml:space="preserve">there is need to use as </w:t>
      </w:r>
      <w:r w:rsidR="00135632">
        <w:t xml:space="preserve">much </w:t>
      </w:r>
      <w:r>
        <w:t xml:space="preserve">operational historical, archive and background data as possible. </w:t>
      </w:r>
      <w:r w:rsidR="002F6DB4">
        <w:t xml:space="preserve">This process is not automatic and easy. There is a lot of manual data handling work involved in the combination and alignment of the datasets as the databases were in different applications and different data formats. Although time-stamped the actual time reference is not consistent in all the datasets, so data </w:t>
      </w:r>
      <w:r w:rsidR="000E5CD9">
        <w:t>must</w:t>
      </w:r>
      <w:r w:rsidR="002F6DB4">
        <w:t xml:space="preserve"> be time synced manually. </w:t>
      </w:r>
    </w:p>
    <w:p w14:paraId="7FF32991" w14:textId="7F48E7E9" w:rsidR="007336C9" w:rsidRDefault="007336C9" w:rsidP="007336C9">
      <w:pPr>
        <w:pStyle w:val="BodyText"/>
      </w:pPr>
      <w:r>
        <w:t xml:space="preserve">The following </w:t>
      </w:r>
      <w:r w:rsidR="002F6DB4">
        <w:t xml:space="preserve">datasets and </w:t>
      </w:r>
      <w:r>
        <w:t xml:space="preserve">databases and OT applications were used. </w:t>
      </w:r>
    </w:p>
    <w:p w14:paraId="2D793070" w14:textId="2AF5E3EF" w:rsidR="007336C9" w:rsidRDefault="007336C9" w:rsidP="007336C9">
      <w:pPr>
        <w:pStyle w:val="BodyText"/>
      </w:pPr>
      <w:r w:rsidRPr="00A5506E">
        <w:rPr>
          <w:b/>
          <w:bCs/>
        </w:rPr>
        <w:t>EMS/SCADA:</w:t>
      </w:r>
      <w:r>
        <w:t xml:space="preserve"> This is the primary operational system that receives data from the TNSPs in the NEM via secure communication channel</w:t>
      </w:r>
      <w:r w:rsidR="002F6DB4">
        <w:t>s</w:t>
      </w:r>
      <w:r>
        <w:t xml:space="preserve">. The information in this database includes switchgear asset </w:t>
      </w:r>
      <w:r>
        <w:lastRenderedPageBreak/>
        <w:t>changes, analog numerical data points or limit breach alarms, communication and system data. This data set is the primary one used by operators to monitor the system.</w:t>
      </w:r>
    </w:p>
    <w:p w14:paraId="57B87484" w14:textId="30C37E89" w:rsidR="007336C9" w:rsidRDefault="007336C9" w:rsidP="007336C9">
      <w:pPr>
        <w:pStyle w:val="BodyText"/>
      </w:pPr>
      <w:r w:rsidRPr="00A5506E">
        <w:rPr>
          <w:b/>
          <w:bCs/>
        </w:rPr>
        <w:t>EMS State Estimator:</w:t>
      </w:r>
      <w:r>
        <w:t xml:space="preserve"> The application in the EMS that logs the network topology and numerical data at </w:t>
      </w:r>
      <w:r w:rsidR="002F6DB4">
        <w:t xml:space="preserve">regular </w:t>
      </w:r>
      <w:r>
        <w:t>snapshot</w:t>
      </w:r>
      <w:r w:rsidR="002F6DB4">
        <w:t>s in time</w:t>
      </w:r>
      <w:r>
        <w:t xml:space="preserve">. This is a text-based output that can be used in other </w:t>
      </w:r>
      <w:r w:rsidR="002F6DB4">
        <w:t xml:space="preserve">simulation-based </w:t>
      </w:r>
      <w:r>
        <w:t>applications</w:t>
      </w:r>
      <w:r w:rsidR="002F6DB4">
        <w:t xml:space="preserve"> such as dynamic security assessment applications. </w:t>
      </w:r>
      <w:r>
        <w:t xml:space="preserve">   </w:t>
      </w:r>
    </w:p>
    <w:p w14:paraId="685163AF" w14:textId="1DEE2E89" w:rsidR="007336C9" w:rsidRDefault="007336C9" w:rsidP="007336C9">
      <w:pPr>
        <w:pStyle w:val="BodyText"/>
      </w:pPr>
      <w:r w:rsidRPr="00A5506E">
        <w:rPr>
          <w:b/>
          <w:bCs/>
        </w:rPr>
        <w:t>EPSOC Log</w:t>
      </w:r>
      <w:r w:rsidR="007A4945">
        <w:rPr>
          <w:b/>
          <w:bCs/>
        </w:rPr>
        <w:t xml:space="preserve"> (Electric Power System Operator Console)</w:t>
      </w:r>
      <w:r w:rsidRPr="00A5506E">
        <w:rPr>
          <w:b/>
          <w:bCs/>
        </w:rPr>
        <w:t>:</w:t>
      </w:r>
      <w:r>
        <w:t xml:space="preserve"> A text-based log application where operators log </w:t>
      </w:r>
      <w:r w:rsidR="002F6DB4">
        <w:t xml:space="preserve">notable </w:t>
      </w:r>
      <w:r>
        <w:t xml:space="preserve">events </w:t>
      </w:r>
      <w:r w:rsidR="002F6DB4">
        <w:t xml:space="preserve">and incidents </w:t>
      </w:r>
      <w:r>
        <w:t xml:space="preserve">on the </w:t>
      </w:r>
      <w:r w:rsidR="002F6DB4">
        <w:t>network</w:t>
      </w:r>
      <w:r>
        <w:t xml:space="preserve"> as they occur with relevant information and meta data. </w:t>
      </w:r>
    </w:p>
    <w:p w14:paraId="2088B166" w14:textId="14D158D4" w:rsidR="007336C9" w:rsidRDefault="007336C9" w:rsidP="007336C9">
      <w:pPr>
        <w:pStyle w:val="BodyText"/>
      </w:pPr>
      <w:r w:rsidRPr="00A5506E">
        <w:rPr>
          <w:b/>
          <w:bCs/>
        </w:rPr>
        <w:t>SMIRK (Systems Market Incident Reporting Kiosk):</w:t>
      </w:r>
      <w:r>
        <w:t xml:space="preserve"> The application used by operators to log market incidents to events that are published to participants and on the AEMO website.</w:t>
      </w:r>
    </w:p>
    <w:p w14:paraId="370A4A0E" w14:textId="7BCA4B73" w:rsidR="007336C9" w:rsidRDefault="007336C9" w:rsidP="007336C9">
      <w:pPr>
        <w:pStyle w:val="BodyText"/>
      </w:pPr>
      <w:r w:rsidRPr="00A5506E">
        <w:rPr>
          <w:b/>
          <w:bCs/>
        </w:rPr>
        <w:t>NOS (Network Outage System):</w:t>
      </w:r>
      <w:r>
        <w:t xml:space="preserve"> The </w:t>
      </w:r>
      <w:r w:rsidR="002F6DB4">
        <w:t xml:space="preserve">IT </w:t>
      </w:r>
      <w:r>
        <w:t>system used to interface and coordinate the planned outage management process information between AEMO and the TNSPs. This has primarily asset information and times of planned outages</w:t>
      </w:r>
      <w:r w:rsidR="002F6DB4">
        <w:t xml:space="preserve"> and is published on the AEMO website. </w:t>
      </w:r>
    </w:p>
    <w:p w14:paraId="2D9695E4" w14:textId="77777777" w:rsidR="007336C9" w:rsidRDefault="007336C9" w:rsidP="007336C9">
      <w:pPr>
        <w:pStyle w:val="BodyText"/>
      </w:pPr>
    </w:p>
    <w:p w14:paraId="05011CAE" w14:textId="77777777" w:rsidR="007336C9" w:rsidRDefault="007336C9" w:rsidP="007336C9">
      <w:pPr>
        <w:pStyle w:val="BodyText"/>
        <w:keepNext/>
      </w:pPr>
      <w:r>
        <w:rPr>
          <w:noProof/>
        </w:rPr>
        <w:drawing>
          <wp:inline distT="0" distB="0" distL="0" distR="0" wp14:anchorId="51110BFE" wp14:editId="4EF94ED1">
            <wp:extent cx="6349593" cy="2933395"/>
            <wp:effectExtent l="0" t="0" r="0" b="19685"/>
            <wp:docPr id="1622004528" name="Diagram 1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9" r:lo="rId70" r:qs="rId71" r:cs="rId72"/>
              </a:graphicData>
            </a:graphic>
          </wp:inline>
        </w:drawing>
      </w:r>
    </w:p>
    <w:p w14:paraId="5D1DBC41" w14:textId="07703FAC" w:rsidR="007336C9" w:rsidRDefault="007336C9" w:rsidP="002F6DB4">
      <w:pPr>
        <w:pStyle w:val="Caption"/>
        <w:jc w:val="both"/>
      </w:pPr>
      <w:bookmarkStart w:id="55" w:name="_Toc168917338"/>
      <w:r>
        <w:t xml:space="preserve">Figure </w:t>
      </w:r>
      <w:r>
        <w:fldChar w:fldCharType="begin"/>
      </w:r>
      <w:r>
        <w:instrText xml:space="preserve"> SEQ Figure \* ARABIC </w:instrText>
      </w:r>
      <w:r>
        <w:fldChar w:fldCharType="separate"/>
      </w:r>
      <w:r w:rsidR="00D63DE2">
        <w:rPr>
          <w:noProof/>
        </w:rPr>
        <w:t>14</w:t>
      </w:r>
      <w:r>
        <w:rPr>
          <w:noProof/>
        </w:rPr>
        <w:fldChar w:fldCharType="end"/>
      </w:r>
      <w:r>
        <w:t xml:space="preserve"> </w:t>
      </w:r>
      <w:r w:rsidR="002F6DB4">
        <w:t>V</w:t>
      </w:r>
      <w:r>
        <w:t>isual of the combination of the operational datasets</w:t>
      </w:r>
      <w:bookmarkEnd w:id="55"/>
    </w:p>
    <w:p w14:paraId="70CC7357" w14:textId="2B944789" w:rsidR="00100333" w:rsidRDefault="00D25AA3" w:rsidP="007336C9">
      <w:pPr>
        <w:pStyle w:val="Heading3"/>
      </w:pPr>
      <w:bookmarkStart w:id="56" w:name="_Toc159423384"/>
      <w:r>
        <w:t>Methodology</w:t>
      </w:r>
      <w:r w:rsidR="00100333">
        <w:t xml:space="preserve"> for Execution of Task 1 </w:t>
      </w:r>
    </w:p>
    <w:p w14:paraId="099E895D" w14:textId="5F056656" w:rsidR="00100333" w:rsidRPr="00100333" w:rsidRDefault="001A5C1E" w:rsidP="00100333">
      <w:pPr>
        <w:pStyle w:val="BodyText"/>
      </w:pPr>
      <w:r>
        <w:fldChar w:fldCharType="begin"/>
      </w:r>
      <w:r>
        <w:instrText xml:space="preserve"> REF _Ref165373471 \h </w:instrText>
      </w:r>
      <w:r>
        <w:fldChar w:fldCharType="separate"/>
      </w:r>
      <w:r w:rsidR="00D63DE2">
        <w:t xml:space="preserve">Figure </w:t>
      </w:r>
      <w:r w:rsidR="00D63DE2">
        <w:rPr>
          <w:noProof/>
        </w:rPr>
        <w:t>15</w:t>
      </w:r>
      <w:r>
        <w:fldChar w:fldCharType="end"/>
      </w:r>
      <w:r>
        <w:t xml:space="preserve"> shows a </w:t>
      </w:r>
      <w:r w:rsidR="00A6565B">
        <w:t>high-level</w:t>
      </w:r>
      <w:r>
        <w:t xml:space="preserve"> process flow for execution of Task 1. </w:t>
      </w:r>
    </w:p>
    <w:p w14:paraId="2E8F6C82" w14:textId="77777777" w:rsidR="00100333" w:rsidRDefault="00100333" w:rsidP="00100333">
      <w:pPr>
        <w:pStyle w:val="BodyText"/>
        <w:keepNext/>
      </w:pPr>
      <w:r w:rsidRPr="00415EF1">
        <w:rPr>
          <w:noProof/>
        </w:rPr>
        <w:lastRenderedPageBreak/>
        <w:drawing>
          <wp:inline distT="0" distB="0" distL="0" distR="0" wp14:anchorId="45C181FF" wp14:editId="2BA4F5CB">
            <wp:extent cx="6443980" cy="2850515"/>
            <wp:effectExtent l="0" t="0" r="0" b="26035"/>
            <wp:docPr id="1351763054" name="Diagram 1">
              <a:extLst xmlns:a="http://schemas.openxmlformats.org/drawingml/2006/main">
                <a:ext uri="{FF2B5EF4-FFF2-40B4-BE49-F238E27FC236}">
                  <a16:creationId xmlns:a16="http://schemas.microsoft.com/office/drawing/2014/main" id="{FE0E4BEB-A6A7-0486-598E-39262AF5028E}"/>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4" r:lo="rId75" r:qs="rId76" r:cs="rId77"/>
              </a:graphicData>
            </a:graphic>
          </wp:inline>
        </w:drawing>
      </w:r>
    </w:p>
    <w:p w14:paraId="20671B4F" w14:textId="16043786" w:rsidR="00100333" w:rsidRPr="00100333" w:rsidRDefault="00100333" w:rsidP="001A5C1E">
      <w:pPr>
        <w:pStyle w:val="Caption"/>
        <w:jc w:val="both"/>
      </w:pPr>
      <w:bookmarkStart w:id="57" w:name="_Ref165373471"/>
      <w:bookmarkStart w:id="58" w:name="_Toc168917339"/>
      <w:r>
        <w:t xml:space="preserve">Figure </w:t>
      </w:r>
      <w:r>
        <w:fldChar w:fldCharType="begin"/>
      </w:r>
      <w:r>
        <w:instrText xml:space="preserve"> SEQ Figure \* ARABIC </w:instrText>
      </w:r>
      <w:r>
        <w:fldChar w:fldCharType="separate"/>
      </w:r>
      <w:r w:rsidR="00D63DE2">
        <w:rPr>
          <w:noProof/>
        </w:rPr>
        <w:t>15</w:t>
      </w:r>
      <w:r>
        <w:rPr>
          <w:noProof/>
        </w:rPr>
        <w:fldChar w:fldCharType="end"/>
      </w:r>
      <w:bookmarkEnd w:id="57"/>
      <w:r>
        <w:t xml:space="preserve"> </w:t>
      </w:r>
      <w:r w:rsidR="001A5C1E">
        <w:t>High level process flow for the execution of Task 1.</w:t>
      </w:r>
      <w:bookmarkEnd w:id="58"/>
      <w:r w:rsidR="001A5C1E">
        <w:t xml:space="preserve"> </w:t>
      </w:r>
    </w:p>
    <w:p w14:paraId="58CBF79B" w14:textId="0ADD8F3B" w:rsidR="007336C9" w:rsidRDefault="007336C9" w:rsidP="007336C9">
      <w:pPr>
        <w:pStyle w:val="Heading3"/>
      </w:pPr>
      <w:r>
        <w:t>Combining the Datasets</w:t>
      </w:r>
      <w:bookmarkEnd w:id="56"/>
    </w:p>
    <w:p w14:paraId="6707E8F0" w14:textId="77777777" w:rsidR="003F3212" w:rsidRDefault="002F6DB4" w:rsidP="007336C9">
      <w:pPr>
        <w:pStyle w:val="BodyText"/>
      </w:pPr>
      <w:r>
        <w:t xml:space="preserve">AEMO have a sandbox environment where datasets can be combined for data exploration. </w:t>
      </w:r>
    </w:p>
    <w:p w14:paraId="6C4C34EA" w14:textId="38B658EE" w:rsidR="003F3212" w:rsidRDefault="003F3212" w:rsidP="007336C9">
      <w:pPr>
        <w:pStyle w:val="BodyText"/>
      </w:pPr>
      <w:r>
        <w:t xml:space="preserve">The alarm data set is the baseline dataset as it is the richest dataset that is dynamic and frequently updated. </w:t>
      </w:r>
      <w:r w:rsidR="002F6DB4">
        <w:t xml:space="preserve">To begin the trial and process for data curation, a two-month period was selected for use between April and June 2023. </w:t>
      </w:r>
      <w:r w:rsidRPr="003F3212">
        <w:rPr>
          <w:b/>
          <w:bCs/>
        </w:rPr>
        <w:t xml:space="preserve">There </w:t>
      </w:r>
      <w:r w:rsidR="001A5C1E">
        <w:rPr>
          <w:b/>
          <w:bCs/>
        </w:rPr>
        <w:t>was</w:t>
      </w:r>
      <w:r w:rsidRPr="003F3212">
        <w:rPr>
          <w:b/>
          <w:bCs/>
        </w:rPr>
        <w:t xml:space="preserve"> a total of 8.8 million alarm records in this period</w:t>
      </w:r>
      <w:r>
        <w:rPr>
          <w:b/>
          <w:bCs/>
        </w:rPr>
        <w:t xml:space="preserve">. </w:t>
      </w:r>
    </w:p>
    <w:p w14:paraId="3BD641AB" w14:textId="100219DA" w:rsidR="002F6DB4" w:rsidRDefault="003F3212" w:rsidP="007336C9">
      <w:pPr>
        <w:pStyle w:val="BodyText"/>
      </w:pPr>
      <w:r>
        <w:t xml:space="preserve">Not </w:t>
      </w:r>
      <w:r w:rsidR="000E5CD9">
        <w:t>all</w:t>
      </w:r>
      <w:r>
        <w:t xml:space="preserve"> these alarm records are real alarms in the </w:t>
      </w:r>
      <w:r w:rsidR="00D202A6">
        <w:t xml:space="preserve">true sense of the word and the majority are alarms from the systems, communications and other non-operational notifications. </w:t>
      </w:r>
    </w:p>
    <w:p w14:paraId="23E6E807" w14:textId="4368B2A7" w:rsidR="007336C9" w:rsidRDefault="007336C9" w:rsidP="007336C9">
      <w:pPr>
        <w:pStyle w:val="BodyText"/>
      </w:pPr>
      <w:r>
        <w:t xml:space="preserve">The datasets were combined in a commonly used, flexible time synchronised database called </w:t>
      </w:r>
      <w:r w:rsidRPr="00A5506E">
        <w:rPr>
          <w:b/>
          <w:bCs/>
        </w:rPr>
        <w:t>Postgres.</w:t>
      </w:r>
      <w:r>
        <w:t xml:space="preserve"> Not all datasets had precise time syncing – the operational data from EMS/SCADA has </w:t>
      </w:r>
      <w:r w:rsidR="00D202A6">
        <w:t xml:space="preserve">1 </w:t>
      </w:r>
      <w:r>
        <w:t xml:space="preserve">second granularity while outage data is at </w:t>
      </w:r>
      <w:r w:rsidR="00D202A6">
        <w:t xml:space="preserve">1 </w:t>
      </w:r>
      <w:r>
        <w:t xml:space="preserve">minute granularity. Charts and trends were created to visually show the synchronisation of the data as accurately as possible.  In some incidents </w:t>
      </w:r>
      <w:r w:rsidR="00A6565B">
        <w:t>it’s</w:t>
      </w:r>
      <w:r>
        <w:t xml:space="preserve"> possible to visually identify when there is an increase in </w:t>
      </w:r>
      <w:r w:rsidR="00D202A6">
        <w:t xml:space="preserve">operational </w:t>
      </w:r>
      <w:r>
        <w:t xml:space="preserve">activity. </w:t>
      </w:r>
    </w:p>
    <w:p w14:paraId="6C600B8A" w14:textId="72064EF8" w:rsidR="007336C9" w:rsidRDefault="00D202A6" w:rsidP="00D202A6">
      <w:pPr>
        <w:pStyle w:val="Heading3"/>
      </w:pPr>
      <w:r>
        <w:t xml:space="preserve">Pre-Filtering Alarm Data </w:t>
      </w:r>
    </w:p>
    <w:p w14:paraId="4B95DDB5" w14:textId="27A51E87" w:rsidR="00D202A6" w:rsidRDefault="00D202A6" w:rsidP="00D202A6">
      <w:pPr>
        <w:pStyle w:val="BodyText"/>
      </w:pPr>
      <w:r>
        <w:t xml:space="preserve">The alarms that are received in the EMS in the AEMO control center are pre-filtered in the EMS to supress and not show alarm data that is considered low priority or is superfluous to the operator’s situational awareness. </w:t>
      </w:r>
    </w:p>
    <w:p w14:paraId="43BCDDE9" w14:textId="0995C3D6" w:rsidR="00D202A6" w:rsidRDefault="00D202A6" w:rsidP="00D202A6">
      <w:pPr>
        <w:pStyle w:val="BodyText"/>
      </w:pPr>
      <w:r>
        <w:t xml:space="preserve">The aim of the task is to replicate the operator’s direct experience and to develop a tool to build on existing data and tools but that augments their awareness. For that reason, the same filters were applied in the AEMO sandbox, to mimic the actual alarms that appear in the control room for more accurate analysis. </w:t>
      </w:r>
    </w:p>
    <w:p w14:paraId="4D410852" w14:textId="5B8A6027" w:rsidR="00D202A6" w:rsidRPr="00D202A6" w:rsidRDefault="00D202A6" w:rsidP="00D202A6">
      <w:pPr>
        <w:pStyle w:val="BodyText"/>
      </w:pPr>
      <w:r>
        <w:t xml:space="preserve">One week </w:t>
      </w:r>
      <w:r w:rsidR="001A5C1E">
        <w:t>of</w:t>
      </w:r>
      <w:r>
        <w:t xml:space="preserve"> the combined time sync data is shown in </w:t>
      </w:r>
      <w:r>
        <w:fldChar w:fldCharType="begin"/>
      </w:r>
      <w:r>
        <w:instrText xml:space="preserve"> REF _Ref165372209 \h </w:instrText>
      </w:r>
      <w:r>
        <w:fldChar w:fldCharType="separate"/>
      </w:r>
      <w:r w:rsidR="00D63DE2">
        <w:t xml:space="preserve">Figure </w:t>
      </w:r>
      <w:r w:rsidR="00D63DE2">
        <w:rPr>
          <w:noProof/>
        </w:rPr>
        <w:t>16</w:t>
      </w:r>
      <w:r>
        <w:fldChar w:fldCharType="end"/>
      </w:r>
      <w:r>
        <w:t>.</w:t>
      </w:r>
      <w:r w:rsidR="00B96247">
        <w:t xml:space="preserve"> One day of data with alarms, NOS outages, EPSOC logs and SMIRK logs is shown, with explanation in </w:t>
      </w:r>
      <w:r w:rsidR="00B96247">
        <w:fldChar w:fldCharType="begin"/>
      </w:r>
      <w:r w:rsidR="00B96247">
        <w:instrText xml:space="preserve"> REF _Ref165372452 \h </w:instrText>
      </w:r>
      <w:r w:rsidR="00B96247">
        <w:fldChar w:fldCharType="separate"/>
      </w:r>
      <w:r w:rsidR="00D63DE2">
        <w:t xml:space="preserve">Figure </w:t>
      </w:r>
      <w:r w:rsidR="00D63DE2">
        <w:rPr>
          <w:noProof/>
        </w:rPr>
        <w:t>17</w:t>
      </w:r>
      <w:r w:rsidR="00B96247">
        <w:fldChar w:fldCharType="end"/>
      </w:r>
      <w:r w:rsidR="00B96247">
        <w:t xml:space="preserve">. </w:t>
      </w:r>
    </w:p>
    <w:p w14:paraId="3BA79369" w14:textId="77777777" w:rsidR="007336C9" w:rsidRDefault="007336C9" w:rsidP="007336C9">
      <w:pPr>
        <w:pStyle w:val="BodyText"/>
        <w:keepNext/>
      </w:pPr>
      <w:r w:rsidRPr="00DD0A2B">
        <w:rPr>
          <w:noProof/>
        </w:rPr>
        <w:lastRenderedPageBreak/>
        <w:drawing>
          <wp:inline distT="0" distB="0" distL="0" distR="0" wp14:anchorId="7F000A58" wp14:editId="3F99E07C">
            <wp:extent cx="6443980" cy="1507490"/>
            <wp:effectExtent l="0" t="0" r="0" b="0"/>
            <wp:docPr id="33" name="Picture 33" descr="A graph showing a number of data&#10;&#10;Description automatically generated with medium confidence">
              <a:extLst xmlns:a="http://schemas.openxmlformats.org/drawingml/2006/main">
                <a:ext uri="{FF2B5EF4-FFF2-40B4-BE49-F238E27FC236}">
                  <a16:creationId xmlns:a16="http://schemas.microsoft.com/office/drawing/2014/main" id="{E5C5E429-D9E2-4B26-3E1D-31A08181A2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3" descr="A graph showing a number of data&#10;&#10;Description automatically generated with medium confidence">
                      <a:extLst>
                        <a:ext uri="{FF2B5EF4-FFF2-40B4-BE49-F238E27FC236}">
                          <a16:creationId xmlns:a16="http://schemas.microsoft.com/office/drawing/2014/main" id="{E5C5E429-D9E2-4B26-3E1D-31A08181A239}"/>
                        </a:ext>
                      </a:extLst>
                    </pic:cNvPr>
                    <pic:cNvPicPr>
                      <a:picLocks noChangeAspect="1" noChangeArrowheads="1"/>
                    </pic:cNvPicPr>
                  </pic:nvPicPr>
                  <pic:blipFill rotWithShape="1">
                    <a:blip r:embed="rId79">
                      <a:extLst>
                        <a:ext uri="{28A0092B-C50C-407E-A947-70E740481C1C}">
                          <a14:useLocalDpi xmlns:a14="http://schemas.microsoft.com/office/drawing/2010/main" val="0"/>
                        </a:ext>
                      </a:extLst>
                    </a:blip>
                    <a:srcRect t="10543"/>
                    <a:stretch/>
                  </pic:blipFill>
                  <pic:spPr bwMode="auto">
                    <a:xfrm>
                      <a:off x="0" y="0"/>
                      <a:ext cx="6443980" cy="1507490"/>
                    </a:xfrm>
                    <a:prstGeom prst="rect">
                      <a:avLst/>
                    </a:prstGeom>
                    <a:noFill/>
                    <a:ln>
                      <a:noFill/>
                    </a:ln>
                  </pic:spPr>
                </pic:pic>
              </a:graphicData>
            </a:graphic>
          </wp:inline>
        </w:drawing>
      </w:r>
    </w:p>
    <w:p w14:paraId="26CEFABD" w14:textId="38E01B18" w:rsidR="007336C9" w:rsidRDefault="007336C9" w:rsidP="007336C9">
      <w:pPr>
        <w:pStyle w:val="Caption"/>
        <w:jc w:val="both"/>
      </w:pPr>
      <w:bookmarkStart w:id="59" w:name="_Ref165372209"/>
      <w:bookmarkStart w:id="60" w:name="_Toc168917340"/>
      <w:r>
        <w:t xml:space="preserve">Figure </w:t>
      </w:r>
      <w:r>
        <w:fldChar w:fldCharType="begin"/>
      </w:r>
      <w:r>
        <w:instrText xml:space="preserve"> SEQ Figure \* ARABIC </w:instrText>
      </w:r>
      <w:r>
        <w:fldChar w:fldCharType="separate"/>
      </w:r>
      <w:r w:rsidR="00D63DE2">
        <w:rPr>
          <w:noProof/>
        </w:rPr>
        <w:t>16</w:t>
      </w:r>
      <w:r>
        <w:rPr>
          <w:noProof/>
        </w:rPr>
        <w:fldChar w:fldCharType="end"/>
      </w:r>
      <w:bookmarkEnd w:id="59"/>
      <w:r>
        <w:t xml:space="preserve"> Visual representation of</w:t>
      </w:r>
      <w:r w:rsidR="003F3212">
        <w:t xml:space="preserve"> one week of the </w:t>
      </w:r>
      <w:r>
        <w:t>combination of the operational datasets on a timeline</w:t>
      </w:r>
      <w:bookmarkEnd w:id="60"/>
    </w:p>
    <w:p w14:paraId="15CF610E" w14:textId="22A8BA7E" w:rsidR="00D202A6" w:rsidRDefault="00B96247" w:rsidP="00D202A6">
      <w:pPr>
        <w:pStyle w:val="BodyText"/>
        <w:keepNext/>
      </w:pPr>
      <w:r>
        <w:rPr>
          <w:noProof/>
        </w:rPr>
        <mc:AlternateContent>
          <mc:Choice Requires="wps">
            <w:drawing>
              <wp:anchor distT="0" distB="0" distL="114300" distR="114300" simplePos="0" relativeHeight="251658274" behindDoc="0" locked="0" layoutInCell="1" allowOverlap="1" wp14:anchorId="3E0745D2" wp14:editId="70DA718B">
                <wp:simplePos x="0" y="0"/>
                <wp:positionH relativeFrom="column">
                  <wp:posOffset>4232300</wp:posOffset>
                </wp:positionH>
                <wp:positionV relativeFrom="paragraph">
                  <wp:posOffset>1312112</wp:posOffset>
                </wp:positionV>
                <wp:extent cx="891998" cy="299238"/>
                <wp:effectExtent l="38100" t="38100" r="22860" b="24765"/>
                <wp:wrapNone/>
                <wp:docPr id="44" name="Straight Arrow Connector 44"/>
                <wp:cNvGraphicFramePr/>
                <a:graphic xmlns:a="http://schemas.openxmlformats.org/drawingml/2006/main">
                  <a:graphicData uri="http://schemas.microsoft.com/office/word/2010/wordprocessingShape">
                    <wps:wsp>
                      <wps:cNvCnPr/>
                      <wps:spPr>
                        <a:xfrm flipH="1" flipV="1">
                          <a:off x="0" y="0"/>
                          <a:ext cx="891998" cy="299238"/>
                        </a:xfrm>
                        <a:prstGeom prst="straightConnector1">
                          <a:avLst/>
                        </a:prstGeom>
                        <a:ln>
                          <a:solidFill>
                            <a:srgbClr val="FF0000"/>
                          </a:solidFill>
                          <a:tailEnd type="triangle"/>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shapetype w14:anchorId="6E023E40" id="_x0000_t32" coordsize="21600,21600" o:spt="32" o:oned="t" path="m,l21600,21600e" filled="f">
                <v:path arrowok="t" fillok="f" o:connecttype="none"/>
                <o:lock v:ext="edit" shapetype="t"/>
              </v:shapetype>
              <v:shape id="Straight Arrow Connector 44" o:spid="_x0000_s1026" type="#_x0000_t32" style="position:absolute;margin-left:333.25pt;margin-top:103.3pt;width:70.25pt;height:23.55pt;flip:x y;z-index:251808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Pa4z2gEAAAsEAAAOAAAAZHJzL2Uyb0RvYy54bWysU8uu0zAQ3SPxD5b3NGmRUBM1vYteCgsE&#10;V7z2rh+JhWNbY9Mkf8/YSXN5SgiRxcjOzDkzZ2Z8uBt7Q64Sgna2odtNSYm03Alt24Z++nh+tqck&#10;RGYFM87Khk4y0Lvj0yeHwddy5zpnhASCJDbUg29oF6OviyLwTvYsbJyXFp3KQc8iXqEtBLAB2XtT&#10;7MryRTE4EB4clyHg3/vZSY+ZXynJ4zulgozENBRri9lCtpdki+OB1S0w32m+lMH+oYqeaYtJV6p7&#10;Fhn5CvoXql5zcMGpuOGuL5xSmsusAdVsy5/UfOiYl1kLNif4tU3h/9Hyt9eTfQBsw+BDHfwDJBWj&#10;gp4oo/1rnCnNp8/plHxYMxlzA6e1gXKMhOPPfbWtKpw4R9euqnbP96nBxUyYwB5CfCVdT9KhoSEC&#10;020XT85aHJWDOQW7vglxBt4ACWxsssEZLc7amHyB9nIyQK4M53s+l/gtGX8Ii0ybl1aQOHncwQia&#10;2dbIJTLRFo/q8ylORs4p30tFtEBtc2l5MeWaUnzZriwYmSAKS1tBZW7ZH0FLbILJvKx/C1yjc0Zn&#10;4wrstXXwu6xxvJWq5vib6llrkn1xYsq7kNuBG5dnt7yOtNLf3zP88Q0fvwEAAP//AwBQSwMEFAAG&#10;AAgAAAAhABBmYybgAAAACwEAAA8AAABkcnMvZG93bnJldi54bWxMj8FqwzAMhu+DvYPRYJex2u2o&#10;W7I4pQQGJbe2g7GbmnhJWCyH2GmTt5922o6SPn59f7qbXCeudgitJwPLhQJhqfRVS7WB9/Pb8xZE&#10;iEgVdp6sgdkG2GX3dykmlb/R0V5PsRYcQiFBA02MfSJlKBvrMCx8b4lvX35wGHkcalkNeONw18mV&#10;Ulo6bIk/NNjbvLHl92l0Bo7LfZvPmNPnQReHj3EqnuaxMObxYdq/goh2in8w/OqzOmTsdPEjVUF0&#10;BrTWa0YNrJTWIJjYqg23u/Bm/bIBmaXyf4fsBwAA//8DAFBLAQItABQABgAIAAAAIQC2gziS/gAA&#10;AOEBAAATAAAAAAAAAAAAAAAAAAAAAABbQ29udGVudF9UeXBlc10ueG1sUEsBAi0AFAAGAAgAAAAh&#10;ADj9If/WAAAAlAEAAAsAAAAAAAAAAAAAAAAALwEAAF9yZWxzLy5yZWxzUEsBAi0AFAAGAAgAAAAh&#10;ABU9rjPaAQAACwQAAA4AAAAAAAAAAAAAAAAALgIAAGRycy9lMm9Eb2MueG1sUEsBAi0AFAAGAAgA&#10;AAAhABBmYybgAAAACwEAAA8AAAAAAAAAAAAAAAAANAQAAGRycy9kb3ducmV2LnhtbFBLBQYAAAAA&#10;BAAEAPMAAABBBQAAAAA=&#10;" strokecolor="red">
                <v:stroke endarrow="block"/>
              </v:shape>
            </w:pict>
          </mc:Fallback>
        </mc:AlternateContent>
      </w:r>
      <w:r>
        <w:rPr>
          <w:noProof/>
        </w:rPr>
        <mc:AlternateContent>
          <mc:Choice Requires="wps">
            <w:drawing>
              <wp:anchor distT="0" distB="0" distL="114300" distR="114300" simplePos="0" relativeHeight="251658273" behindDoc="0" locked="0" layoutInCell="1" allowOverlap="1" wp14:anchorId="6457F0AA" wp14:editId="1D740D6B">
                <wp:simplePos x="0" y="0"/>
                <wp:positionH relativeFrom="column">
                  <wp:posOffset>4575785</wp:posOffset>
                </wp:positionH>
                <wp:positionV relativeFrom="paragraph">
                  <wp:posOffset>1633778</wp:posOffset>
                </wp:positionV>
                <wp:extent cx="1689405" cy="314553"/>
                <wp:effectExtent l="0" t="0" r="25400" b="28575"/>
                <wp:wrapNone/>
                <wp:docPr id="43" name="Text Box 43"/>
                <wp:cNvGraphicFramePr/>
                <a:graphic xmlns:a="http://schemas.openxmlformats.org/drawingml/2006/main">
                  <a:graphicData uri="http://schemas.microsoft.com/office/word/2010/wordprocessingShape">
                    <wps:wsp>
                      <wps:cNvSpPr txBox="1"/>
                      <wps:spPr>
                        <a:xfrm>
                          <a:off x="0" y="0"/>
                          <a:ext cx="1689405" cy="314553"/>
                        </a:xfrm>
                        <a:prstGeom prst="rect">
                          <a:avLst/>
                        </a:prstGeom>
                        <a:solidFill>
                          <a:schemeClr val="lt1"/>
                        </a:solidFill>
                        <a:ln w="6350">
                          <a:solidFill>
                            <a:prstClr val="black"/>
                          </a:solidFill>
                        </a:ln>
                      </wps:spPr>
                      <wps:txbx>
                        <w:txbxContent>
                          <w:p w14:paraId="4C986B8C" w14:textId="763AB1EB" w:rsidR="00B96247" w:rsidRPr="00B96247" w:rsidRDefault="00B96247" w:rsidP="00B96247">
                            <w:pPr>
                              <w:rPr>
                                <w:color w:val="FFC000"/>
                                <w:lang w:val="en-US"/>
                              </w:rPr>
                            </w:pPr>
                            <w:r w:rsidRPr="00B96247">
                              <w:rPr>
                                <w:color w:val="FFC000"/>
                                <w:lang w:val="en-US"/>
                              </w:rPr>
                              <w:t>SMIRK Event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457F0AA" id="Text Box 43" o:spid="_x0000_s1028" type="#_x0000_t202" style="position:absolute;margin-left:360.3pt;margin-top:128.65pt;width:133pt;height:24.75pt;z-index:25165827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ooj4OwIAAIMEAAAOAAAAZHJzL2Uyb0RvYy54bWysVE1v2zAMvQ/YfxB0X+x8rjXiFFmKDAOK&#10;tkA69KzIcixMFjVJiZ39+lGy89Fup2EXmRKpJ/Lx0fO7tlbkIKyToHM6HKSUCM2hkHqX0+8v6083&#10;lDjPdMEUaJHTo3D0bvHxw7wxmRhBBaoQliCIdlljclp5b7IkcbwSNXMDMEKjswRbM49bu0sKyxpE&#10;r1UyStNZ0oAtjAUunMPT+85JFxG/LAX3T2XphCcqp5ibj6uN6zasyWLOsp1lppK8T4P9QxY1kxof&#10;PUPdM8/I3so/oGrJLTgo/YBDnUBZSi5iDVjNMH1XzaZiRsRakBxnzjS5/wfLHw8b82yJb79Aiw0M&#10;hDTGZQ4PQz1taevwxUwJ+pHC45k20XrCw6XZze0knVLC0TceTqbTcYBJLreNdf6rgJoEI6cW2xLZ&#10;YocH57vQU0h4zIGSxVoqFTdBCmKlLDkwbKLyMUcEfxOlNGlyOhtP0wj8xhegz/e3ivEffXpXUYin&#10;NOZ8qT1Yvt22RBY5HZ142UJxRLosdEpyhq8lwj8w55+ZRekgQzgO/gmXUgHmBL1FSQX219/OQzx2&#10;FL2UNCjFnLqfe2YFJeqbxl7fDieToN24mUw/j3Bjrz3ba4/e1ytAooY4eIZHM8R7dTJLC/UrTs0y&#10;vIoupjm+nVN/Mle+GxCcOi6WyxiEajXMP+iN4QE6NCbQ+tK+Mmv6tnoUxCOcRMuyd93tYsNNDcu9&#10;h1LG1geeO1Z7+lHpUTz9VIZRut7HqMu/Y/EbAAD//wMAUEsDBBQABgAIAAAAIQDsVhOR3gAAAAsB&#10;AAAPAAAAZHJzL2Rvd25yZXYueG1sTI+xTsMwEIZ3JN7BOiQ2apOK1A1xKkAtCxMFMV9j17aI7ch2&#10;0/TtMROMd/fpv+9vN7MbyKRissELuF8wIMr3QVqvBXx+7O44kJTRSxyCVwIuKsGmu75qsZHh7N/V&#10;tM+alBCfGhRgch4bSlNvlMO0CKPy5XYM0WEuY9RURjyXcDfQirGaOrS+fDA4qhej+u/9yQnYPuu1&#10;7jlGs+XS2mn+Or7pVyFub+anRyBZzfkPhl/9og5dcTqEk5eJDAJWFasLKqB6WC2BFGLN67I5CFiy&#10;mgPtWvq/Q/cDAAD//wMAUEsBAi0AFAAGAAgAAAAhALaDOJL+AAAA4QEAABMAAAAAAAAAAAAAAAAA&#10;AAAAAFtDb250ZW50X1R5cGVzXS54bWxQSwECLQAUAAYACAAAACEAOP0h/9YAAACUAQAACwAAAAAA&#10;AAAAAAAAAAAvAQAAX3JlbHMvLnJlbHNQSwECLQAUAAYACAAAACEA6aKI+DsCAACDBAAADgAAAAAA&#10;AAAAAAAAAAAuAgAAZHJzL2Uyb0RvYy54bWxQSwECLQAUAAYACAAAACEA7FYTkd4AAAALAQAADwAA&#10;AAAAAAAAAAAAAACVBAAAZHJzL2Rvd25yZXYueG1sUEsFBgAAAAAEAAQA8wAAAKAFAAAAAA==&#10;" fillcolor="white [3201]" strokeweight=".5pt">
                <v:textbox>
                  <w:txbxContent>
                    <w:p w14:paraId="4C986B8C" w14:textId="763AB1EB" w:rsidR="00B96247" w:rsidRPr="00B96247" w:rsidRDefault="00B96247" w:rsidP="00B96247">
                      <w:pPr>
                        <w:rPr>
                          <w:color w:val="FFC000"/>
                          <w:lang w:val="en-US"/>
                        </w:rPr>
                      </w:pPr>
                      <w:r w:rsidRPr="00B96247">
                        <w:rPr>
                          <w:color w:val="FFC000"/>
                          <w:lang w:val="en-US"/>
                        </w:rPr>
                        <w:t>SMIRK Event</w:t>
                      </w:r>
                    </w:p>
                  </w:txbxContent>
                </v:textbox>
              </v:shape>
            </w:pict>
          </mc:Fallback>
        </mc:AlternateContent>
      </w:r>
      <w:r>
        <w:rPr>
          <w:noProof/>
        </w:rPr>
        <mc:AlternateContent>
          <mc:Choice Requires="wps">
            <w:drawing>
              <wp:anchor distT="0" distB="0" distL="114300" distR="114300" simplePos="0" relativeHeight="251658272" behindDoc="0" locked="0" layoutInCell="1" allowOverlap="1" wp14:anchorId="2AFF9643" wp14:editId="038FD610">
                <wp:simplePos x="0" y="0"/>
                <wp:positionH relativeFrom="column">
                  <wp:posOffset>2544013</wp:posOffset>
                </wp:positionH>
                <wp:positionV relativeFrom="paragraph">
                  <wp:posOffset>1262532</wp:posOffset>
                </wp:positionV>
                <wp:extent cx="225247" cy="356820"/>
                <wp:effectExtent l="38100" t="38100" r="22860" b="24765"/>
                <wp:wrapNone/>
                <wp:docPr id="42" name="Straight Arrow Connector 42"/>
                <wp:cNvGraphicFramePr/>
                <a:graphic xmlns:a="http://schemas.openxmlformats.org/drawingml/2006/main">
                  <a:graphicData uri="http://schemas.microsoft.com/office/word/2010/wordprocessingShape">
                    <wps:wsp>
                      <wps:cNvCnPr/>
                      <wps:spPr>
                        <a:xfrm flipH="1" flipV="1">
                          <a:off x="0" y="0"/>
                          <a:ext cx="225247" cy="356820"/>
                        </a:xfrm>
                        <a:prstGeom prst="straightConnector1">
                          <a:avLst/>
                        </a:prstGeom>
                        <a:ln>
                          <a:solidFill>
                            <a:srgbClr val="FF0000"/>
                          </a:solidFill>
                          <a:tailEnd type="triangle"/>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47E7EEAE" id="Straight Arrow Connector 42" o:spid="_x0000_s1026" type="#_x0000_t32" style="position:absolute;margin-left:200.3pt;margin-top:99.4pt;width:17.75pt;height:28.1pt;flip:x y;z-index:251804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5QM+3QEAAAsEAAAOAAAAZHJzL2Uyb0RvYy54bWysU9uO0zAQfUfiHyy/06SBXVZR033oUnhA&#10;sFou764viYVvGpsm/XvGTpvlKiFEHkZ2POfMnOPx5nayhhwlRO1dR9ermhLpuBfa9R399HH/7IaS&#10;mJgTzHgnO3qSkd5unz7ZjKGVjR+8ERIIkrjYjqGjQ0qhrarIB2lZXPkgHR4qD5Yl3EJfCWAjsltT&#10;NXV9XY0eRADPZYz4924+pNvCr5Tk6b1SUSZiOoq9pRKhxEOO1XbD2h5YGDQ/t8H+oQvLtMOiC9Ud&#10;S4x8Bf0LldUcfPQqrbi3lVdKc1k0oJp1/ZOaDwMLsmhBc2JYbIr/j5a/O+7cPaANY4htDPeQVUwK&#10;LFFGhzd4p7SsPudVPsOeyVQMPC0GyikRjj+b5qp58ZISjkfPr65vmmJwNRNmcICYXktvSV50NCZg&#10;uh/SzjuHV+VhLsGOb2PClhB4AWSwcTlGb7TYa2PKBvrDzgA5Mrzf/b7GL18pAn9IS0ybV06QdAo4&#10;gwk0c72R58xMWz2qL6t0MnIu+SAV0QK1za2VwZRLSfFlvbBgZoYobG0B1cWyP4LOuRkmy7D+LXDJ&#10;LhW9SwvQaufhd1XTdGlVzfkX1bPWLPvgxanMQrEDJ644eX4deaS/3xf44xvefgMAAP//AwBQSwME&#10;FAAGAAgAAAAhACryrt/gAAAACwEAAA8AAABkcnMvZG93bnJldi54bWxMj0FLw0AQhe+C/2EZwYu0&#10;m9Q21JhNKQGh5NYqSG/T7JoEs7Mhu2mTf+940uPwHt98L9tNthNXM/jWkYJ4GYEwVDndUq3g4/1t&#10;sQXhA5LGzpFRMBsPu/z+LsNUuxsdzfUUasEQ8ikqaELoUyl91RiLful6Q5x9ucFi4HOopR7wxnDb&#10;yVUUJdJiS/yhwd4Ujam+T6NVcIz3bTFjQedDUh4+x6l8msdSqceHaf8KIpgp/JXhV5/VIWenixtJ&#10;e9EpWDOdqxy8bHkDN9bPSQziomC12UQg80z+35D/AAAA//8DAFBLAQItABQABgAIAAAAIQC2gziS&#10;/gAAAOEBAAATAAAAAAAAAAAAAAAAAAAAAABbQ29udGVudF9UeXBlc10ueG1sUEsBAi0AFAAGAAgA&#10;AAAhADj9If/WAAAAlAEAAAsAAAAAAAAAAAAAAAAALwEAAF9yZWxzLy5yZWxzUEsBAi0AFAAGAAgA&#10;AAAhABHlAz7dAQAACwQAAA4AAAAAAAAAAAAAAAAALgIAAGRycy9lMm9Eb2MueG1sUEsBAi0AFAAG&#10;AAgAAAAhACryrt/gAAAACwEAAA8AAAAAAAAAAAAAAAAANwQAAGRycy9kb3ducmV2LnhtbFBLBQYA&#10;AAAABAAEAPMAAABEBQAAAAA=&#10;" strokecolor="red">
                <v:stroke endarrow="block"/>
              </v:shape>
            </w:pict>
          </mc:Fallback>
        </mc:AlternateContent>
      </w:r>
      <w:r>
        <w:rPr>
          <w:noProof/>
        </w:rPr>
        <mc:AlternateContent>
          <mc:Choice Requires="wps">
            <w:drawing>
              <wp:anchor distT="0" distB="0" distL="114300" distR="114300" simplePos="0" relativeHeight="251658271" behindDoc="0" locked="0" layoutInCell="1" allowOverlap="1" wp14:anchorId="38D7784B" wp14:editId="7713875B">
                <wp:simplePos x="0" y="0"/>
                <wp:positionH relativeFrom="column">
                  <wp:posOffset>1152601</wp:posOffset>
                </wp:positionH>
                <wp:positionV relativeFrom="paragraph">
                  <wp:posOffset>1619352</wp:posOffset>
                </wp:positionV>
                <wp:extent cx="3343047" cy="314553"/>
                <wp:effectExtent l="0" t="0" r="10160" b="28575"/>
                <wp:wrapNone/>
                <wp:docPr id="41" name="Text Box 41"/>
                <wp:cNvGraphicFramePr/>
                <a:graphic xmlns:a="http://schemas.openxmlformats.org/drawingml/2006/main">
                  <a:graphicData uri="http://schemas.microsoft.com/office/word/2010/wordprocessingShape">
                    <wps:wsp>
                      <wps:cNvSpPr txBox="1"/>
                      <wps:spPr>
                        <a:xfrm>
                          <a:off x="0" y="0"/>
                          <a:ext cx="3343047" cy="314553"/>
                        </a:xfrm>
                        <a:prstGeom prst="rect">
                          <a:avLst/>
                        </a:prstGeom>
                        <a:solidFill>
                          <a:schemeClr val="lt1"/>
                        </a:solidFill>
                        <a:ln w="6350">
                          <a:solidFill>
                            <a:prstClr val="black"/>
                          </a:solidFill>
                        </a:ln>
                      </wps:spPr>
                      <wps:txbx>
                        <w:txbxContent>
                          <w:p w14:paraId="3085FA5D" w14:textId="467E64C6" w:rsidR="00B96247" w:rsidRPr="00B96247" w:rsidRDefault="00B96247" w:rsidP="00B96247">
                            <w:pPr>
                              <w:rPr>
                                <w:color w:val="FF0000"/>
                                <w:lang w:val="en-US"/>
                              </w:rPr>
                            </w:pPr>
                            <w:r w:rsidRPr="00B96247">
                              <w:rPr>
                                <w:color w:val="FF0000"/>
                                <w:lang w:val="en-US"/>
                              </w:rPr>
                              <w:t>EPSOC logs – correlated with increase in NOS outages</w:t>
                            </w:r>
                            <w:r w:rsidR="001A5C1E">
                              <w:rPr>
                                <w:color w:val="FF0000"/>
                                <w:lang w:val="en-US"/>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8D7784B" id="Text Box 41" o:spid="_x0000_s1029" type="#_x0000_t202" style="position:absolute;margin-left:90.75pt;margin-top:127.5pt;width:263.25pt;height:24.75pt;z-index:25165827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kmK8PAIAAIMEAAAOAAAAZHJzL2Uyb0RvYy54bWysVE1v2zAMvQ/YfxB0X+zETtsZcYosRYYB&#10;QVsgHXpWZDk2JouapMTOfv0o2flot9Owi0yJ1BP5+OjZfddIchDG1qByOh7FlAjFoajVLqffX1af&#10;7iixjqmCSVAip0dh6f3844dZqzMxgQpkIQxBEGWzVue0ck5nUWR5JRpmR6CFQmcJpmEOt2YXFYa1&#10;iN7IaBLHN1ELptAGuLAWTx96J50H/LIU3D2VpRWOyJxibi6sJqxbv0bzGct2humq5kMa7B+yaFit&#10;8NEz1ANzjOxN/QdUU3MDFko34tBEUJY1F6EGrGYcv6tmUzEtQi1IjtVnmuz/g+WPh41+NsR1X6DD&#10;BnpCWm0zi4e+nq40jf9ipgT9SOHxTJvoHOF4mCRpEqe3lHD0JeN0Ok08THS5rY11XwU0xBs5NdiW&#10;wBY7rK3rQ08h/jELsi5WtZRh46UgltKQA8MmShdyRPA3UVKRNqc3yTQOwG98Hvp8fysZ/zGkdxWF&#10;eFJhzpfaveW6bUfqAqs68bKF4oh0GeiVZDVf1Qi/ZtY9M4PSQYZwHNwTLqUEzAkGi5IKzK+/nft4&#10;7Ch6KWlRijm1P/fMCErkN4W9/jxOU6/dsEmntxPcmGvP9tqj9s0SkKgxDp7mwfTxTp7M0kDzilOz&#10;8K+iiymOb+fUncyl6wcEp46LxSIEoVo1c2u10dxD+8Z4Wl+6V2b00FaHgniEk2hZ9q67fay/qWCx&#10;d1DWofWe557VgX5UehDPMJV+lK73Iery75j/BgAA//8DAFBLAwQUAAYACAAAACEAgbNjlN0AAAAL&#10;AQAADwAAAGRycy9kb3ducmV2LnhtbEyPPU/DMBCGdyT+g3VIbNRuIRBCnApQYelEQcxufLUtYjuy&#10;3TT8e44Jtnt1j96Pdj37gU2YsotBwnIhgGHoo3bBSPh4f7mqgeWiglZDDCjhGzOsu/OzVjU6nsIb&#10;TrtiGJmE3CgJtpSx4Tz3Fr3KizhioN8hJq8KyWS4TupE5n7gKyFuuVcuUIJVIz5b7L92Ry9h82Tu&#10;TV+rZDe1dm6aPw9b8yrl5cX8+ACs4Fz+YPitT9Who077eAw6s4F0vawIlbCqKhpFxJ2o6dhLuBY3&#10;FfCu5f83dD8AAAD//wMAUEsBAi0AFAAGAAgAAAAhALaDOJL+AAAA4QEAABMAAAAAAAAAAAAAAAAA&#10;AAAAAFtDb250ZW50X1R5cGVzXS54bWxQSwECLQAUAAYACAAAACEAOP0h/9YAAACUAQAACwAAAAAA&#10;AAAAAAAAAAAvAQAAX3JlbHMvLnJlbHNQSwECLQAUAAYACAAAACEAcpJivDwCAACDBAAADgAAAAAA&#10;AAAAAAAAAAAuAgAAZHJzL2Uyb0RvYy54bWxQSwECLQAUAAYACAAAACEAgbNjlN0AAAALAQAADwAA&#10;AAAAAAAAAAAAAACWBAAAZHJzL2Rvd25yZXYueG1sUEsFBgAAAAAEAAQA8wAAAKAFAAAAAA==&#10;" fillcolor="white [3201]" strokeweight=".5pt">
                <v:textbox>
                  <w:txbxContent>
                    <w:p w14:paraId="3085FA5D" w14:textId="467E64C6" w:rsidR="00B96247" w:rsidRPr="00B96247" w:rsidRDefault="00B96247" w:rsidP="00B96247">
                      <w:pPr>
                        <w:rPr>
                          <w:color w:val="FF0000"/>
                          <w:lang w:val="en-US"/>
                        </w:rPr>
                      </w:pPr>
                      <w:r w:rsidRPr="00B96247">
                        <w:rPr>
                          <w:color w:val="FF0000"/>
                          <w:lang w:val="en-US"/>
                        </w:rPr>
                        <w:t>EPSOC logs – correlated with increase in NOS outages</w:t>
                      </w:r>
                      <w:r w:rsidR="001A5C1E">
                        <w:rPr>
                          <w:color w:val="FF0000"/>
                          <w:lang w:val="en-US"/>
                        </w:rPr>
                        <w:t>.</w:t>
                      </w:r>
                    </w:p>
                  </w:txbxContent>
                </v:textbox>
              </v:shape>
            </w:pict>
          </mc:Fallback>
        </mc:AlternateContent>
      </w:r>
      <w:r>
        <w:rPr>
          <w:noProof/>
        </w:rPr>
        <mc:AlternateContent>
          <mc:Choice Requires="wps">
            <w:drawing>
              <wp:anchor distT="0" distB="0" distL="114300" distR="114300" simplePos="0" relativeHeight="251658270" behindDoc="0" locked="0" layoutInCell="1" allowOverlap="1" wp14:anchorId="1912036E" wp14:editId="78DB8128">
                <wp:simplePos x="0" y="0"/>
                <wp:positionH relativeFrom="column">
                  <wp:posOffset>2396185</wp:posOffset>
                </wp:positionH>
                <wp:positionV relativeFrom="paragraph">
                  <wp:posOffset>507441</wp:posOffset>
                </wp:positionV>
                <wp:extent cx="420929" cy="72974"/>
                <wp:effectExtent l="19050" t="57150" r="17780" b="22860"/>
                <wp:wrapNone/>
                <wp:docPr id="40" name="Straight Arrow Connector 40"/>
                <wp:cNvGraphicFramePr/>
                <a:graphic xmlns:a="http://schemas.openxmlformats.org/drawingml/2006/main">
                  <a:graphicData uri="http://schemas.microsoft.com/office/word/2010/wordprocessingShape">
                    <wps:wsp>
                      <wps:cNvCnPr/>
                      <wps:spPr>
                        <a:xfrm flipH="1" flipV="1">
                          <a:off x="0" y="0"/>
                          <a:ext cx="420929" cy="72974"/>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10551F8A" id="Straight Arrow Connector 40" o:spid="_x0000_s1026" type="#_x0000_t32" style="position:absolute;margin-left:188.7pt;margin-top:39.95pt;width:33.15pt;height:5.75pt;flip:x y;z-index:251800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p2hExwEAANYDAAAOAAAAZHJzL2Uyb0RvYy54bWysU02P1DAMvSPxH6LcmXaqFctU09nDLB8H&#10;BCs+9p5NnTYiTSLHTNt/T5LOdBEsEkJcLDf2e/az3f3NNBh2Agza2YZvNyVnYKVrte0a/vXLmxev&#10;OAskbCuMs9DwGQK/OTx/th99DZXrnWkBWSSxoR59w3siXxdFkD0MImycBxuDyuEgKH5iV7Qoxsg+&#10;mKIqy5fF6LD16CSEEF9vlyA/ZH6lQNJHpQIQMw2PvVG2mO1DssVhL+oOhe+1PLch/qGLQWgbi65U&#10;t4IE+476N6pBS3TBKdpINxROKS0ha4hqtuUvaj73wkPWEocT/Dqm8P9o5YfT0d5hHMPoQx38HSYV&#10;k8KBKaP9u7hTnr375KVY7JlNeYDzOkCYiMn4eFWVu2rHmYyh62p3fZXmWyx8Cesx0FtwA0tOwwOh&#10;0F1PR2dt3JTDpYI4vQ+0AC+ABDY2WRLavLYto9nHcyLUwnYGznVSSvEoJHs0G1jgn0Ax3cY2lzL5&#10;xuBokJ1EvI7223ZliZkJorQxK6jM6v8IOucmGOS7+1vgmp0rOksrcNDW4VNVabq0qpb8i+pFa5L9&#10;4No5rzWPIx5P3sP50NN1/vyd4Y+/4+EHAAAA//8DAFBLAwQUAAYACAAAACEAXZzXot0AAAAJAQAA&#10;DwAAAGRycy9kb3ducmV2LnhtbEyPwU7DMBBE70j8g7VI3KhTajUkZFMhBCfUA6Xc3XhJIux1iJ02&#10;8PWYEz2u5mnmbbWZnRVHGkPvGWG5yEAQN9703CLs355v7kCEqNlo65kQvinApr68qHRp/Ilf6biL&#10;rUglHEqN0MU4lFKGpiOnw8IPxCn78KPTMZ1jK82oT6ncWXmbZWvpdM9podMDPXbUfO4mh/C0XRtD&#10;72xd/7JvzfbHfqnJIl5fzQ/3ICLN8R+GP/2kDnVyOviJTRAWYZXnKqEIeVGASIBSqxzEAaFYKpB1&#10;Jc8/qH8BAAD//wMAUEsBAi0AFAAGAAgAAAAhALaDOJL+AAAA4QEAABMAAAAAAAAAAAAAAAAAAAAA&#10;AFtDb250ZW50X1R5cGVzXS54bWxQSwECLQAUAAYACAAAACEAOP0h/9YAAACUAQAACwAAAAAAAAAA&#10;AAAAAAAvAQAAX3JlbHMvLnJlbHNQSwECLQAUAAYACAAAACEAY6doRMcBAADWAwAADgAAAAAAAAAA&#10;AAAAAAAuAgAAZHJzL2Uyb0RvYy54bWxQSwECLQAUAAYACAAAACEAXZzXot0AAAAJAQAADwAAAAAA&#10;AAAAAAAAAAAhBAAAZHJzL2Rvd25yZXYueG1sUEsFBgAAAAAEAAQA8wAAACsFAAAAAA==&#10;" strokecolor="black [3040]">
                <v:stroke endarrow="block"/>
              </v:shape>
            </w:pict>
          </mc:Fallback>
        </mc:AlternateContent>
      </w:r>
      <w:r>
        <w:rPr>
          <w:noProof/>
        </w:rPr>
        <mc:AlternateContent>
          <mc:Choice Requires="wps">
            <w:drawing>
              <wp:anchor distT="0" distB="0" distL="114300" distR="114300" simplePos="0" relativeHeight="251658269" behindDoc="0" locked="0" layoutInCell="1" allowOverlap="1" wp14:anchorId="2602C8D0" wp14:editId="0A473C21">
                <wp:simplePos x="0" y="0"/>
                <wp:positionH relativeFrom="column">
                  <wp:posOffset>2827376</wp:posOffset>
                </wp:positionH>
                <wp:positionV relativeFrom="paragraph">
                  <wp:posOffset>324257</wp:posOffset>
                </wp:positionV>
                <wp:extent cx="2282343" cy="503377"/>
                <wp:effectExtent l="0" t="0" r="22860" b="11430"/>
                <wp:wrapNone/>
                <wp:docPr id="39" name="Text Box 39"/>
                <wp:cNvGraphicFramePr/>
                <a:graphic xmlns:a="http://schemas.openxmlformats.org/drawingml/2006/main">
                  <a:graphicData uri="http://schemas.microsoft.com/office/word/2010/wordprocessingShape">
                    <wps:wsp>
                      <wps:cNvSpPr txBox="1"/>
                      <wps:spPr>
                        <a:xfrm>
                          <a:off x="0" y="0"/>
                          <a:ext cx="2282343" cy="503377"/>
                        </a:xfrm>
                        <a:prstGeom prst="rect">
                          <a:avLst/>
                        </a:prstGeom>
                        <a:solidFill>
                          <a:schemeClr val="lt1"/>
                        </a:solidFill>
                        <a:ln w="6350">
                          <a:solidFill>
                            <a:prstClr val="black"/>
                          </a:solidFill>
                        </a:ln>
                      </wps:spPr>
                      <wps:txbx>
                        <w:txbxContent>
                          <w:p w14:paraId="34F5A6EE" w14:textId="77777777" w:rsidR="00B96247" w:rsidRPr="00B96247" w:rsidRDefault="00B96247" w:rsidP="00B96247">
                            <w:pPr>
                              <w:rPr>
                                <w:color w:val="auto"/>
                                <w:lang w:val="en-US"/>
                              </w:rPr>
                            </w:pPr>
                            <w:r w:rsidRPr="00B96247">
                              <w:rPr>
                                <w:color w:val="auto"/>
                                <w:lang w:val="en-US"/>
                              </w:rPr>
                              <w:t>NOS Outages on Secondary Axis</w:t>
                            </w:r>
                          </w:p>
                          <w:p w14:paraId="1950DE5E" w14:textId="680F2F2B" w:rsidR="00B96247" w:rsidRPr="00B96247" w:rsidRDefault="00B96247" w:rsidP="00B96247">
                            <w:pPr>
                              <w:rPr>
                                <w:color w:val="auto"/>
                                <w:lang w:val="en-US"/>
                              </w:rPr>
                            </w:pPr>
                            <w:r w:rsidRPr="00B96247">
                              <w:rPr>
                                <w:color w:val="auto"/>
                                <w:lang w:val="en-US"/>
                              </w:rPr>
                              <w:t>Most in morning</w:t>
                            </w:r>
                            <w:r w:rsidR="001A5C1E">
                              <w:rPr>
                                <w:color w:val="auto"/>
                                <w:lang w:val="en-US"/>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602C8D0" id="Text Box 39" o:spid="_x0000_s1030" type="#_x0000_t202" style="position:absolute;margin-left:222.65pt;margin-top:25.55pt;width:179.7pt;height:39.65pt;z-index:25165826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xSI5PQIAAIMEAAAOAAAAZHJzL2Uyb0RvYy54bWysVE1v2zAMvQ/YfxB0X5w4SdsZcYosRYYB&#10;QVsgHXpWZDkWJouapMTOfv0o2flot9Owi0yJ1BP5+OjZfVsrchDWSdA5HQ2GlAjNoZB6l9PvL6tP&#10;d5Q4z3TBFGiR06Nw9H7+8cOsMZlIoQJVCEsQRLusMTmtvDdZkjheiZq5ARih0VmCrZnHrd0lhWUN&#10;otcqSYfDm6QBWxgLXDiHpw+dk84jflkK7p/K0glPVE4xNx9XG9dtWJP5jGU7y0wleZ8G+4csaiY1&#10;PnqGemCekb2Vf0DVkltwUPoBhzqBspRcxBqwmtHwXTWbihkRa0FynDnT5P4fLH88bMyzJb79Ai02&#10;MBDSGJc5PAz1tKWtwxczJehHCo9n2kTrCcfDNL1Lx5MxJRx90+F4fHsbYJLLbWOd/yqgJsHIqcW2&#10;RLbYYe18F3oKCY85ULJYSaXiJkhBLJUlB4ZNVD7miOBvopQmTU5vxtNhBH7jC9Dn+1vF+I8+vaso&#10;xFMac77UHizfblsii5xOTrxsoTgiXRY6JTnDVxLh18z5Z2ZROsgQjoN/wqVUgDlBb1FSgf31t/MQ&#10;jx1FLyUNSjGn7ueeWUGJ+qax159Hk0nQbtxMprcpbuy1Z3vt0ft6CUjUCAfP8GiGeK9OZmmhfsWp&#10;WYRX0cU0x7dz6k/m0ncDglPHxWIRg1Cthvm13hgeoENjAq0v7Suzpm+rR0E8wkm0LHvX3S423NSw&#10;2HsoZWx94LljtacflR7F009lGKXrfYy6/DvmvwEAAP//AwBQSwMEFAAGAAgAAAAhAJAtbEXdAAAA&#10;CgEAAA8AAABkcnMvZG93bnJldi54bWxMj8FOwzAQRO9I/IO1SNyoHZpCGuJUgAoXThTU8zZ2HYt4&#10;HdluGv4ec4Ljap5m3jab2Q1s0iFaTxKKhQCmqfPKkpHw+fFyUwGLCUnh4ElL+NYRNu3lRYO18md6&#10;19MuGZZLKNYooU9prDmPXa8dxoUfNeXs6IPDlM9guAp4zuVu4LdC3HGHlvJCj6N+7nX3tTs5Cdsn&#10;szZdhaHfVsraad4f38yrlNdX8+MDsKTn9AfDr35WhzY7HfyJVGSDhLJcLTMqYVUUwDJQifIe2CGT&#10;S1ECbxv+/4X2BwAA//8DAFBLAQItABQABgAIAAAAIQC2gziS/gAAAOEBAAATAAAAAAAAAAAAAAAA&#10;AAAAAABbQ29udGVudF9UeXBlc10ueG1sUEsBAi0AFAAGAAgAAAAhADj9If/WAAAAlAEAAAsAAAAA&#10;AAAAAAAAAAAALwEAAF9yZWxzLy5yZWxzUEsBAi0AFAAGAAgAAAAhAKnFIjk9AgAAgwQAAA4AAAAA&#10;AAAAAAAAAAAALgIAAGRycy9lMm9Eb2MueG1sUEsBAi0AFAAGAAgAAAAhAJAtbEXdAAAACgEAAA8A&#10;AAAAAAAAAAAAAAAAlwQAAGRycy9kb3ducmV2LnhtbFBLBQYAAAAABAAEAPMAAAChBQAAAAA=&#10;" fillcolor="white [3201]" strokeweight=".5pt">
                <v:textbox>
                  <w:txbxContent>
                    <w:p w14:paraId="34F5A6EE" w14:textId="77777777" w:rsidR="00B96247" w:rsidRPr="00B96247" w:rsidRDefault="00B96247" w:rsidP="00B96247">
                      <w:pPr>
                        <w:rPr>
                          <w:color w:val="auto"/>
                          <w:lang w:val="en-US"/>
                        </w:rPr>
                      </w:pPr>
                      <w:r w:rsidRPr="00B96247">
                        <w:rPr>
                          <w:color w:val="auto"/>
                          <w:lang w:val="en-US"/>
                        </w:rPr>
                        <w:t>NOS Outages on Secondary Axis</w:t>
                      </w:r>
                    </w:p>
                    <w:p w14:paraId="1950DE5E" w14:textId="680F2F2B" w:rsidR="00B96247" w:rsidRPr="00B96247" w:rsidRDefault="00B96247" w:rsidP="00B96247">
                      <w:pPr>
                        <w:rPr>
                          <w:color w:val="auto"/>
                          <w:lang w:val="en-US"/>
                        </w:rPr>
                      </w:pPr>
                      <w:r w:rsidRPr="00B96247">
                        <w:rPr>
                          <w:color w:val="auto"/>
                          <w:lang w:val="en-US"/>
                        </w:rPr>
                        <w:t>Most in morning</w:t>
                      </w:r>
                      <w:r w:rsidR="001A5C1E">
                        <w:rPr>
                          <w:color w:val="auto"/>
                          <w:lang w:val="en-US"/>
                        </w:rPr>
                        <w:t>.</w:t>
                      </w:r>
                    </w:p>
                  </w:txbxContent>
                </v:textbox>
              </v:shape>
            </w:pict>
          </mc:Fallback>
        </mc:AlternateContent>
      </w:r>
      <w:r>
        <w:rPr>
          <w:noProof/>
        </w:rPr>
        <mc:AlternateContent>
          <mc:Choice Requires="wps">
            <w:drawing>
              <wp:anchor distT="0" distB="0" distL="114300" distR="114300" simplePos="0" relativeHeight="251658268" behindDoc="0" locked="0" layoutInCell="1" allowOverlap="1" wp14:anchorId="27C892E5" wp14:editId="29EB0467">
                <wp:simplePos x="0" y="0"/>
                <wp:positionH relativeFrom="column">
                  <wp:posOffset>286511</wp:posOffset>
                </wp:positionH>
                <wp:positionV relativeFrom="paragraph">
                  <wp:posOffset>959611</wp:posOffset>
                </wp:positionV>
                <wp:extent cx="244297" cy="45719"/>
                <wp:effectExtent l="38100" t="57150" r="22860" b="50165"/>
                <wp:wrapNone/>
                <wp:docPr id="38" name="Straight Arrow Connector 38"/>
                <wp:cNvGraphicFramePr/>
                <a:graphic xmlns:a="http://schemas.openxmlformats.org/drawingml/2006/main">
                  <a:graphicData uri="http://schemas.microsoft.com/office/word/2010/wordprocessingShape">
                    <wps:wsp>
                      <wps:cNvCnPr/>
                      <wps:spPr>
                        <a:xfrm flipH="1" flipV="1">
                          <a:off x="0" y="0"/>
                          <a:ext cx="244297" cy="45719"/>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2CEB86E6" id="Straight Arrow Connector 38" o:spid="_x0000_s1026" type="#_x0000_t32" style="position:absolute;margin-left:22.55pt;margin-top:75.55pt;width:19.25pt;height:3.6pt;flip:x y;z-index:251796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YMDsyAEAAOIDAAAOAAAAZHJzL2Uyb0RvYy54bWysU02P1DAMvSPxH6LcmXZGA8tW09nDLB8H&#10;BCtguWdTp42ULzlmOv33JOlMF8EKCcTFcmO/Z/vZ3d2crGFHwKi9a/l6VXMGTvpOu77l91/fvnjN&#10;WSThOmG8g5ZPEPnN/vmz3Rga2PjBmw6QJRIXmzG0fCAKTVVFOYAVceUDuBRUHq2g9Il91aEYE7s1&#10;1aauX1Wjxy6glxBjer2dg3xf+JUCSZ+UikDMtDz1RsVisQ/ZVvudaHoUYdDy3Ib4hy6s0C4VXahu&#10;BQn2HfVvVFZL9NErWklvK6+UllBmSNOs61+m+TKIAGWWJE4Mi0zx/9HKj8eDu8MkwxhiE8Md5ilO&#10;Ci1TRof3aae8eN+yl2OpZ3YqAk6LgHAiJtPjZrvdXF9xJlNo+/JqfZ31rWa+jA0Y6R14y7LT8kgo&#10;dD/QwTuXNuVxriCOHyLNwAsgg43LloQ2b1zHaArpnAi1cL2Bc52cUj0OUjyaDMzwz6CY7lKbc5ly&#10;Y3AwyI4iXYeQEhytF6aUnWFKG7MA66LAH4Hn/AyFcn9/A14QpbJ3tICtdh6fqk6nS8tqzr8oMM+d&#10;JXjw3VRWXKRJh1R2cj76fKk/fxf446+5/wEAAP//AwBQSwMEFAAGAAgAAAAhAO4nb3faAAAACQEA&#10;AA8AAABkcnMvZG93bnJldi54bWxMj0FPwzAMhe9I/IfISNxYWsq2qjSdoBJnYCDObmPaQuNUTbaV&#10;f493gpv93tPz53K3uFEdaQ6DZwPpKgFF3Ho7cGfg/e3pJgcVIrLF0TMZ+KEAu+ryosTC+hO/0nEf&#10;OyUlHAo00Mc4FVqHtieHYeUnYvE+/ewwyjp32s54knI36tsk2WiHA8uFHieqe2q/9wdnQCd1PWx9&#10;fP5A/kKfZtvHl7Yx5vpqebgHFWmJf2E44ws6VMLU+APboEYDd+tUkqKvUxkkkGcbUM1ZyDPQVan/&#10;f1D9AgAA//8DAFBLAQItABQABgAIAAAAIQC2gziS/gAAAOEBAAATAAAAAAAAAAAAAAAAAAAAAABb&#10;Q29udGVudF9UeXBlc10ueG1sUEsBAi0AFAAGAAgAAAAhADj9If/WAAAAlAEAAAsAAAAAAAAAAAAA&#10;AAAALwEAAF9yZWxzLy5yZWxzUEsBAi0AFAAGAAgAAAAhAOpgwOzIAQAA4gMAAA4AAAAAAAAAAAAA&#10;AAAALgIAAGRycy9lMm9Eb2MueG1sUEsBAi0AFAAGAAgAAAAhAO4nb3faAAAACQEAAA8AAAAAAAAA&#10;AAAAAAAAIgQAAGRycy9kb3ducmV2LnhtbFBLBQYAAAAABAAEAPMAAAApBQAAAAA=&#10;" strokecolor="#00a0c3 [3044]">
                <v:stroke endarrow="block"/>
              </v:shape>
            </w:pict>
          </mc:Fallback>
        </mc:AlternateContent>
      </w:r>
      <w:r>
        <w:rPr>
          <w:noProof/>
        </w:rPr>
        <mc:AlternateContent>
          <mc:Choice Requires="wps">
            <w:drawing>
              <wp:anchor distT="0" distB="0" distL="114300" distR="114300" simplePos="0" relativeHeight="251658267" behindDoc="0" locked="0" layoutInCell="1" allowOverlap="1" wp14:anchorId="6050F823" wp14:editId="3E333AFF">
                <wp:simplePos x="0" y="0"/>
                <wp:positionH relativeFrom="column">
                  <wp:posOffset>925830</wp:posOffset>
                </wp:positionH>
                <wp:positionV relativeFrom="paragraph">
                  <wp:posOffset>1165809</wp:posOffset>
                </wp:positionV>
                <wp:extent cx="109728" cy="160935"/>
                <wp:effectExtent l="0" t="0" r="62230" b="48895"/>
                <wp:wrapNone/>
                <wp:docPr id="37" name="Straight Arrow Connector 37"/>
                <wp:cNvGraphicFramePr/>
                <a:graphic xmlns:a="http://schemas.openxmlformats.org/drawingml/2006/main">
                  <a:graphicData uri="http://schemas.microsoft.com/office/word/2010/wordprocessingShape">
                    <wps:wsp>
                      <wps:cNvCnPr/>
                      <wps:spPr>
                        <a:xfrm>
                          <a:off x="0" y="0"/>
                          <a:ext cx="109728" cy="160935"/>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xmlns:arto="http://schemas.microsoft.com/office/word/2006/arto">
            <w:pict>
              <v:shape w14:anchorId="38DF6AAB" id="Straight Arrow Connector 37" o:spid="_x0000_s1026" type="#_x0000_t32" style="position:absolute;margin-left:72.9pt;margin-top:91.8pt;width:8.65pt;height:12.65pt;z-index:251794432;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OxRRugEAAM8DAAAOAAAAZHJzL2Uyb0RvYy54bWysU9uO0zAQfUfiHyy/0yRFLGzUdB+6wAuC&#10;FQsf4HXGiSXfNB7a5O+xnTZFgIRAvExsz5y5nDnZ3U3WsCNg1N51vNnUnIGTvtdu6PjXL+9evOEs&#10;knC9MN5Bx2eI/G7//NnuFFrY+tGbHpClJC62p9DxkSi0VRXlCFbEjQ/gklN5tILSFYeqR3FK2a2p&#10;tnV9U5089gG9hBjT6/3i5PuSXymQ9EmpCMRMx1NvVCwW+5Rttd+JdkARRi3PbYh/6MIK7VLRNdW9&#10;IMG+of4lldUSffSKNtLbyiulJZQZ0jRN/dM0j6MIUGZJ5MSw0hT/X1r58XhwD5hoOIXYxvCAeYpJ&#10;oc3f1B+bClnzShZMxGR6bOrb19u0XZlczU19+/JVJrO6ggNGeg/esnzoeCQUehjp4J1La/HYFMLE&#10;8UOkBXgB5MrGZUtCm7euZzSHpB1CLdxg4Fwnh1TXrsuJZgML/DMopvvcZylTBAUHg+wokhSElOCo&#10;WTOl6AxT2pgVWP8ZeI7PUChi+xvwiiiVvaMVbLXz+LvqNF1aVkv8hYFl7kzBk+/nss9CTVJN2clZ&#10;4VmWP94L/Pof7r8DAAD//wMAUEsDBBQABgAIAAAAIQDDjLOe3wAAAAsBAAAPAAAAZHJzL2Rvd25y&#10;ZXYueG1sTI/NbsIwEITvlfoO1lbqrTgkNAohDqJ/EscWeunNxNskaryOYgPu23c5lduMZjT7bbWO&#10;dhAnnHzvSMF8loBAapzpqVXwuX97KED4oMnowREq+EUP6/r2ptKlcWf6wNMutIJHyJdaQRfCWErp&#10;mw6t9jM3InH27SarA9uplWbSZx63g0yTJJdW98QXOj3ic4fNz+5oFTy9b+3m5WuKmGWvCx/3LqVm&#10;q9T9XdysQASM4b8MF3xGh5qZDu5IxouB/eKR0QOLIstBXBp5NgdxUJAmxRJkXcnrH+o/AAAA//8D&#10;AFBLAQItABQABgAIAAAAIQC2gziS/gAAAOEBAAATAAAAAAAAAAAAAAAAAAAAAABbQ29udGVudF9U&#10;eXBlc10ueG1sUEsBAi0AFAAGAAgAAAAhADj9If/WAAAAlAEAAAsAAAAAAAAAAAAAAAAALwEAAF9y&#10;ZWxzLy5yZWxzUEsBAi0AFAAGAAgAAAAhAME7FFG6AQAAzwMAAA4AAAAAAAAAAAAAAAAALgIAAGRy&#10;cy9lMm9Eb2MueG1sUEsBAi0AFAAGAAgAAAAhAMOMs57fAAAACwEAAA8AAAAAAAAAAAAAAAAAFAQA&#10;AGRycy9kb3ducmV2LnhtbFBLBQYAAAAABAAEAPMAAAAgBQAAAAA=&#10;" strokecolor="#00a0c3 [3044]">
                <v:stroke endarrow="block"/>
              </v:shape>
            </w:pict>
          </mc:Fallback>
        </mc:AlternateContent>
      </w:r>
      <w:r w:rsidR="00D202A6">
        <w:rPr>
          <w:noProof/>
        </w:rPr>
        <mc:AlternateContent>
          <mc:Choice Requires="wps">
            <w:drawing>
              <wp:anchor distT="0" distB="0" distL="114300" distR="114300" simplePos="0" relativeHeight="251658266" behindDoc="0" locked="0" layoutInCell="1" allowOverlap="1" wp14:anchorId="1C03E1D8" wp14:editId="1C783A6A">
                <wp:simplePos x="0" y="0"/>
                <wp:positionH relativeFrom="column">
                  <wp:posOffset>530783</wp:posOffset>
                </wp:positionH>
                <wp:positionV relativeFrom="paragraph">
                  <wp:posOffset>858520</wp:posOffset>
                </wp:positionV>
                <wp:extent cx="855879" cy="285293"/>
                <wp:effectExtent l="0" t="0" r="20955" b="19685"/>
                <wp:wrapNone/>
                <wp:docPr id="34" name="Text Box 34"/>
                <wp:cNvGraphicFramePr/>
                <a:graphic xmlns:a="http://schemas.openxmlformats.org/drawingml/2006/main">
                  <a:graphicData uri="http://schemas.microsoft.com/office/word/2010/wordprocessingShape">
                    <wps:wsp>
                      <wps:cNvSpPr txBox="1"/>
                      <wps:spPr>
                        <a:xfrm>
                          <a:off x="0" y="0"/>
                          <a:ext cx="855879" cy="285293"/>
                        </a:xfrm>
                        <a:prstGeom prst="rect">
                          <a:avLst/>
                        </a:prstGeom>
                        <a:solidFill>
                          <a:schemeClr val="lt1"/>
                        </a:solidFill>
                        <a:ln w="6350">
                          <a:solidFill>
                            <a:prstClr val="black"/>
                          </a:solidFill>
                        </a:ln>
                      </wps:spPr>
                      <wps:txbx>
                        <w:txbxContent>
                          <w:p w14:paraId="6821D5DB" w14:textId="3337977B" w:rsidR="00D202A6" w:rsidRPr="00B96247" w:rsidRDefault="00D202A6">
                            <w:pPr>
                              <w:rPr>
                                <w:color w:val="1E22AA" w:themeColor="accent4"/>
                                <w:lang w:val="en-US"/>
                              </w:rPr>
                            </w:pPr>
                            <w:r w:rsidRPr="00B96247">
                              <w:rPr>
                                <w:color w:val="1E22AA" w:themeColor="accent4"/>
                                <w:lang w:val="en-US"/>
                              </w:rPr>
                              <w:t>Alarm Data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C03E1D8" id="Text Box 34" o:spid="_x0000_s1031" type="#_x0000_t202" style="position:absolute;margin-left:41.8pt;margin-top:67.6pt;width:67.4pt;height:22.45pt;z-index:25165826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d8tnPAIAAIIEAAAOAAAAZHJzL2Uyb0RvYy54bWysVN9v2jAQfp+0/8Hy+whQaCEiVIyKaRJq&#10;K9Gqz8ZxiDXH59mGhP31OzvhR7s9TXtxzr7z57vvvsvsvqkUOQjrJOiMDnp9SoTmkEu9y+jry+rL&#10;hBLnmc6ZAi0yehSO3s8/f5rVJhVDKEHlwhIE0S6tTUZL702aJI6XomKuB0ZodBZgK+Zxa3dJblmN&#10;6JVKhv3+bVKDzY0FLpzD04fWSecRvygE909F4YQnKqOYm4+rjes2rMl8xtKdZaaUvEuD/UMWFZMa&#10;Hz1DPTDPyN7KP6AqyS04KHyPQ5VAUUguYg1YzaD/oZpNyYyItSA5zpxpcv8Plj8eNubZEt98hQYb&#10;GAipjUsdHoZ6msJW4YuZEvQjhcczbaLxhOPhZDye3E0p4egaTsbD6U1ASS6XjXX+m4CKBCOjFrsS&#10;yWKHtfNt6CkkvOVAyXwllYqboASxVJYcGPZQ+Zgigr+LUprUGb29Gfcj8DtfgD7f3yrGf3TpXUUh&#10;ntKY86X0YPlm2xCZZ3R8omUL+RHZstAKyRm+kgi/Zs4/M4vKQYJwGvwTLoUCzAk6i5IS7K+/nYd4&#10;bCh6KalRiRl1P/fMCkrUd42tng5GoyDduBmN74a4sdee7bVH76slIFEDnDvDoxnivTqZhYXqDYdm&#10;EV5FF9Mc386oP5lL384HDh0Xi0UMQrEa5td6Y3iADo0JtL40b8yarq0e9fAIJ82y9EN329hwU8Ni&#10;76GQsfWB55bVjn4UehRPN5Rhkq73Mery65j/BgAA//8DAFBLAwQUAAYACAAAACEAKg6art0AAAAK&#10;AQAADwAAAGRycy9kb3ducmV2LnhtbEyPwU7DMAyG70i8Q2QkbixtB1PWNZ0ADS6cGIhz1nhJRJNU&#10;TdaVt8ec2NG/P/3+3Gxn37MJx+RikFAuCmAYuqhdMBI+P17uBLCUVdCqjwEl/GCCbXt91ahax3N4&#10;x2mfDaOSkGolweY81JynzqJXaREHDLQ7xtGrTONouB7Vmcp9z6uiWHGvXKALVg34bLH73p+8hN2T&#10;WZtOqNHuhHZumr+Ob+ZVytub+XEDLOOc/2H40yd1aMnpEE9BJ9ZLEMsVkZQvHypgBFSluAd2oEQU&#10;JfC24ZcvtL8AAAD//wMAUEsBAi0AFAAGAAgAAAAhALaDOJL+AAAA4QEAABMAAAAAAAAAAAAAAAAA&#10;AAAAAFtDb250ZW50X1R5cGVzXS54bWxQSwECLQAUAAYACAAAACEAOP0h/9YAAACUAQAACwAAAAAA&#10;AAAAAAAAAAAvAQAAX3JlbHMvLnJlbHNQSwECLQAUAAYACAAAACEAyHfLZzwCAACCBAAADgAAAAAA&#10;AAAAAAAAAAAuAgAAZHJzL2Uyb0RvYy54bWxQSwECLQAUAAYACAAAACEAKg6art0AAAAKAQAADwAA&#10;AAAAAAAAAAAAAACWBAAAZHJzL2Rvd25yZXYueG1sUEsFBgAAAAAEAAQA8wAAAKAFAAAAAA==&#10;" fillcolor="white [3201]" strokeweight=".5pt">
                <v:textbox>
                  <w:txbxContent>
                    <w:p w14:paraId="6821D5DB" w14:textId="3337977B" w:rsidR="00D202A6" w:rsidRPr="00B96247" w:rsidRDefault="00D202A6">
                      <w:pPr>
                        <w:rPr>
                          <w:color w:val="1E22AA" w:themeColor="accent4"/>
                          <w:lang w:val="en-US"/>
                        </w:rPr>
                      </w:pPr>
                      <w:r w:rsidRPr="00B96247">
                        <w:rPr>
                          <w:color w:val="1E22AA" w:themeColor="accent4"/>
                          <w:lang w:val="en-US"/>
                        </w:rPr>
                        <w:t>Alarm Data</w:t>
                      </w:r>
                    </w:p>
                  </w:txbxContent>
                </v:textbox>
              </v:shape>
            </w:pict>
          </mc:Fallback>
        </mc:AlternateContent>
      </w:r>
      <w:r w:rsidR="00D202A6" w:rsidRPr="00D202A6">
        <w:rPr>
          <w:noProof/>
        </w:rPr>
        <w:drawing>
          <wp:inline distT="0" distB="0" distL="0" distR="0" wp14:anchorId="702B832F" wp14:editId="58B59FE3">
            <wp:extent cx="6439271" cy="1784909"/>
            <wp:effectExtent l="0" t="0" r="0" b="635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0"/>
                    <a:stretch>
                      <a:fillRect/>
                    </a:stretch>
                  </pic:blipFill>
                  <pic:spPr>
                    <a:xfrm>
                      <a:off x="0" y="0"/>
                      <a:ext cx="6464976" cy="1792034"/>
                    </a:xfrm>
                    <a:prstGeom prst="rect">
                      <a:avLst/>
                    </a:prstGeom>
                  </pic:spPr>
                </pic:pic>
              </a:graphicData>
            </a:graphic>
          </wp:inline>
        </w:drawing>
      </w:r>
    </w:p>
    <w:p w14:paraId="7694B9DC" w14:textId="158D34ED" w:rsidR="00D202A6" w:rsidRPr="00D202A6" w:rsidRDefault="00D202A6" w:rsidP="00D202A6">
      <w:pPr>
        <w:pStyle w:val="Caption"/>
      </w:pPr>
      <w:bookmarkStart w:id="61" w:name="_Ref165372452"/>
      <w:bookmarkStart w:id="62" w:name="_Toc168917341"/>
      <w:r>
        <w:t xml:space="preserve">Figure </w:t>
      </w:r>
      <w:r>
        <w:fldChar w:fldCharType="begin"/>
      </w:r>
      <w:r>
        <w:instrText xml:space="preserve"> SEQ Figure \* ARABIC </w:instrText>
      </w:r>
      <w:r>
        <w:fldChar w:fldCharType="separate"/>
      </w:r>
      <w:r w:rsidR="00D63DE2">
        <w:rPr>
          <w:noProof/>
        </w:rPr>
        <w:t>17</w:t>
      </w:r>
      <w:r>
        <w:fldChar w:fldCharType="end"/>
      </w:r>
      <w:bookmarkEnd w:id="61"/>
      <w:r>
        <w:t xml:space="preserve"> Visual representation of one day of operational data</w:t>
      </w:r>
      <w:bookmarkEnd w:id="62"/>
    </w:p>
    <w:p w14:paraId="5EE2D203" w14:textId="77777777" w:rsidR="007336C9" w:rsidRDefault="007336C9" w:rsidP="007336C9">
      <w:pPr>
        <w:pStyle w:val="Heading3"/>
      </w:pPr>
      <w:bookmarkStart w:id="63" w:name="_Toc159423385"/>
      <w:r>
        <w:t>Labelling the Datasets</w:t>
      </w:r>
      <w:bookmarkEnd w:id="63"/>
      <w:r>
        <w:t xml:space="preserve"> </w:t>
      </w:r>
    </w:p>
    <w:p w14:paraId="11123546" w14:textId="21B11107" w:rsidR="00B96247" w:rsidRDefault="007336C9" w:rsidP="007336C9">
      <w:pPr>
        <w:pStyle w:val="BodyText"/>
      </w:pPr>
      <w:r>
        <w:t xml:space="preserve">Once combined and time synced, it was necessary to add more context to the datasets. The most efficient and accurate way to achieve this is to work with domain experts (in this case AEMO network operators) to eyeball the data and to explain as clearly as possible what is happening when these data points </w:t>
      </w:r>
      <w:r w:rsidR="00B96247">
        <w:t xml:space="preserve">and correlations </w:t>
      </w:r>
      <w:r>
        <w:t xml:space="preserve">emerge. </w:t>
      </w:r>
      <w:r w:rsidR="00B96247">
        <w:t xml:space="preserve">The class of machine learning known as supervised machine learning relies on datasets being pre-labelled with an explanation of what the data represents. This allows a model to be trained on this data where it knows inputs and what the output is.  Having a dataset that is labelled allows for comparison of ML models when they are tested. </w:t>
      </w:r>
    </w:p>
    <w:p w14:paraId="0DC3DF3D" w14:textId="22DB1447" w:rsidR="007336C9" w:rsidRPr="00100333" w:rsidRDefault="00B96247" w:rsidP="007336C9">
      <w:pPr>
        <w:pStyle w:val="BodyText"/>
        <w:rPr>
          <w:i/>
          <w:iCs/>
        </w:rPr>
      </w:pPr>
      <w:r>
        <w:t xml:space="preserve">In the prototype for Task 1 - </w:t>
      </w:r>
      <w:r w:rsidR="007336C9">
        <w:t xml:space="preserve">if there is a spike in alarm activity </w:t>
      </w:r>
      <w:r>
        <w:t>co-incident</w:t>
      </w:r>
      <w:r w:rsidR="007336C9">
        <w:t xml:space="preserve"> with a SMIRK event notice, and an EPSOC log entry </w:t>
      </w:r>
      <w:r>
        <w:t xml:space="preserve">or NOS entry </w:t>
      </w:r>
      <w:r w:rsidR="007336C9">
        <w:t>– a label added to the</w:t>
      </w:r>
      <w:r>
        <w:t xml:space="preserve"> alarm</w:t>
      </w:r>
      <w:r w:rsidR="007336C9">
        <w:t xml:space="preserve"> datapoints would </w:t>
      </w:r>
      <w:r>
        <w:t xml:space="preserve">indicate an incident has occurred and </w:t>
      </w:r>
      <w:r w:rsidR="00100333">
        <w:t xml:space="preserve">additional context. </w:t>
      </w:r>
    </w:p>
    <w:p w14:paraId="2E57CD00" w14:textId="77777777" w:rsidR="007336C9" w:rsidRDefault="007336C9" w:rsidP="007336C9">
      <w:pPr>
        <w:pStyle w:val="BodyText"/>
      </w:pPr>
      <w:r>
        <w:t xml:space="preserve">This is a manual and laborious time-consuming task, but it is a necessary enabler of machine learning in this context. If the application becomes operationally available, it will also be necessary to continuously label and to correct labels as the network changes. </w:t>
      </w:r>
    </w:p>
    <w:p w14:paraId="7960486C" w14:textId="64ED4FFD" w:rsidR="007336C9" w:rsidRDefault="007336C9" w:rsidP="007336C9">
      <w:pPr>
        <w:pStyle w:val="BodyText"/>
      </w:pPr>
      <w:r>
        <w:t xml:space="preserve">For this reason, it was necessary to develop a framework application for labelling, to allow labels to be added easily, in a structured manner and retrieved and searched. AEMO developed a streamlined process for labelling </w:t>
      </w:r>
      <w:r w:rsidR="00100333">
        <w:t xml:space="preserve">with their operators </w:t>
      </w:r>
      <w:r>
        <w:t xml:space="preserve">and have held several labelling sessions with operators to perform this task. It will obviously not be possible to label all incidents in the entire operational archive within the scope of </w:t>
      </w:r>
      <w:r w:rsidR="00100333">
        <w:t>this</w:t>
      </w:r>
      <w:r>
        <w:t xml:space="preserve"> project, but the development of the labelling framework will for continued development beyond the scope of the project. EPRI also have an application for the labelling process. </w:t>
      </w:r>
    </w:p>
    <w:p w14:paraId="6A65DC12" w14:textId="18CAFEDA" w:rsidR="00100333" w:rsidRDefault="00100333" w:rsidP="00100333">
      <w:pPr>
        <w:pStyle w:val="Heading3"/>
      </w:pPr>
      <w:r>
        <w:lastRenderedPageBreak/>
        <w:t xml:space="preserve">Working Backwards from SMIRK </w:t>
      </w:r>
      <w:r w:rsidR="001A5C1E">
        <w:t xml:space="preserve">Records to Incidents </w:t>
      </w:r>
      <w:r>
        <w:t xml:space="preserve"> </w:t>
      </w:r>
    </w:p>
    <w:p w14:paraId="469FC6BE" w14:textId="2170E481" w:rsidR="00100333" w:rsidRDefault="00100333" w:rsidP="00100333">
      <w:pPr>
        <w:pStyle w:val="BodyText"/>
      </w:pPr>
      <w:r>
        <w:t xml:space="preserve">Two approaches to labelling with the operator were </w:t>
      </w:r>
      <w:r w:rsidR="00A6565B">
        <w:t>identified.</w:t>
      </w:r>
      <w:r>
        <w:t xml:space="preserve"> </w:t>
      </w:r>
    </w:p>
    <w:p w14:paraId="6645ABE7" w14:textId="02C41F67" w:rsidR="00100333" w:rsidRDefault="00100333" w:rsidP="00100333">
      <w:pPr>
        <w:pStyle w:val="BodyText"/>
        <w:numPr>
          <w:ilvl w:val="0"/>
          <w:numId w:val="36"/>
        </w:numPr>
      </w:pPr>
      <w:r>
        <w:t xml:space="preserve">Work through the alarms or alarm spikes </w:t>
      </w:r>
      <w:r w:rsidR="001A5C1E">
        <w:t xml:space="preserve">to find </w:t>
      </w:r>
      <w:r w:rsidR="00A6565B">
        <w:t>incidents.</w:t>
      </w:r>
      <w:r w:rsidR="001A5C1E">
        <w:t xml:space="preserve"> </w:t>
      </w:r>
    </w:p>
    <w:p w14:paraId="0906EAB7" w14:textId="7C4502C4" w:rsidR="00100333" w:rsidRDefault="00100333" w:rsidP="00100333">
      <w:pPr>
        <w:pStyle w:val="BodyText"/>
        <w:numPr>
          <w:ilvl w:val="0"/>
          <w:numId w:val="36"/>
        </w:numPr>
      </w:pPr>
      <w:r>
        <w:t>Work from known incidents</w:t>
      </w:r>
      <w:r w:rsidR="001A5C1E">
        <w:t xml:space="preserve"> logged in SMIRK </w:t>
      </w:r>
      <w:r w:rsidR="00A96274">
        <w:t>and EPSOC</w:t>
      </w:r>
    </w:p>
    <w:p w14:paraId="5F2E9435" w14:textId="1C920236" w:rsidR="001A5C1E" w:rsidRPr="00100333" w:rsidRDefault="001A5C1E" w:rsidP="00100333">
      <w:pPr>
        <w:pStyle w:val="BodyText"/>
        <w:numPr>
          <w:ilvl w:val="0"/>
          <w:numId w:val="36"/>
        </w:numPr>
      </w:pPr>
      <w:r>
        <w:t>Automatically label with defined windows around known incidents in SMIRK</w:t>
      </w:r>
    </w:p>
    <w:p w14:paraId="7DC745C0" w14:textId="350EC26B" w:rsidR="007336C9" w:rsidRDefault="00100333" w:rsidP="007336C9">
      <w:pPr>
        <w:pStyle w:val="BodyText"/>
      </w:pPr>
      <w:r>
        <w:t xml:space="preserve">Option a) was tried but </w:t>
      </w:r>
      <w:r w:rsidR="0048778A">
        <w:t>it</w:t>
      </w:r>
      <w:r>
        <w:t xml:space="preserve"> was found that even major incidents did not, in some cases have large alarm spikes and that important alarms were on-off and may be difficult to identify without in-depth analysis. </w:t>
      </w:r>
    </w:p>
    <w:p w14:paraId="5FDDCD06" w14:textId="58757A91" w:rsidR="00100333" w:rsidRDefault="00100333" w:rsidP="00100333">
      <w:pPr>
        <w:pStyle w:val="BodyText"/>
      </w:pPr>
      <w:r>
        <w:t xml:space="preserve">Option b) was seen as more efficient for </w:t>
      </w:r>
      <w:r w:rsidR="001A5C1E">
        <w:t>people’s</w:t>
      </w:r>
      <w:r>
        <w:t xml:space="preserve"> time and more representative</w:t>
      </w:r>
      <w:bookmarkStart w:id="64" w:name="_Toc159423386"/>
      <w:r>
        <w:t xml:space="preserve"> of actual incidents. With this approach the team identified SMIRK events and found the time stamp for the alarms in the alarm dataset and labelled the important alarms. </w:t>
      </w:r>
    </w:p>
    <w:p w14:paraId="44220A3F" w14:textId="5CAB1955" w:rsidR="001A5C1E" w:rsidRDefault="001A5C1E" w:rsidP="00100333">
      <w:pPr>
        <w:pStyle w:val="BodyText"/>
      </w:pPr>
      <w:r>
        <w:t xml:space="preserve">Option c) adds more efficiency but is less accurate. By identifying the characteristics of incidents in the SMIRK log, a </w:t>
      </w:r>
      <w:r w:rsidR="00A6565B">
        <w:t>pre-defined</w:t>
      </w:r>
      <w:r>
        <w:t xml:space="preserve"> time window in the alarm dataset before and after the SMIRK log time, associated with the stations in the SMIRK can be </w:t>
      </w:r>
      <w:r w:rsidR="00A6565B">
        <w:t>auto labelled</w:t>
      </w:r>
      <w:r>
        <w:t xml:space="preserve"> as an incident. This can act as a verification or validation with the expert labeller. </w:t>
      </w:r>
    </w:p>
    <w:p w14:paraId="7DF4F075" w14:textId="6318538B" w:rsidR="00997708" w:rsidRDefault="00997708" w:rsidP="00997708">
      <w:pPr>
        <w:pStyle w:val="Heading3"/>
      </w:pPr>
      <w:r>
        <w:t xml:space="preserve">NOS Outage Data </w:t>
      </w:r>
    </w:p>
    <w:p w14:paraId="2705B05B" w14:textId="7F4DF582" w:rsidR="00997708" w:rsidRDefault="00997708" w:rsidP="00997708">
      <w:pPr>
        <w:pStyle w:val="BodyText"/>
      </w:pPr>
      <w:r>
        <w:t xml:space="preserve">The NOS outage data was parsed into a </w:t>
      </w:r>
      <w:r w:rsidR="00A6565B">
        <w:t>machine-readable</w:t>
      </w:r>
      <w:r>
        <w:t xml:space="preserve"> format using the location fields and client composite ID in the EMS database. This outage data is used in the ML application </w:t>
      </w:r>
      <w:r w:rsidR="000E5CD9">
        <w:t>to</w:t>
      </w:r>
      <w:r>
        <w:t xml:space="preserve"> identify if test incidents were planned or planned based on available NOS data. </w:t>
      </w:r>
    </w:p>
    <w:p w14:paraId="21BAB7FE" w14:textId="63D209DC" w:rsidR="00527532" w:rsidRDefault="00527532" w:rsidP="00527532">
      <w:pPr>
        <w:pStyle w:val="Heading3"/>
      </w:pPr>
      <w:r>
        <w:t xml:space="preserve">Network Model Graph </w:t>
      </w:r>
    </w:p>
    <w:p w14:paraId="7200CA60" w14:textId="20BC992D" w:rsidR="00527532" w:rsidRDefault="00527532" w:rsidP="00527532">
      <w:pPr>
        <w:pStyle w:val="BodyText"/>
      </w:pPr>
      <w:r>
        <w:t xml:space="preserve">As part of the research the electrical model of the network was extracted from the EMS state estimator and topology processor. </w:t>
      </w:r>
      <w:r w:rsidR="000F6753">
        <w:t xml:space="preserve">A graph network was created based on geographic distance. This graph network can be extended with more features such as the alarms within the or device level. It is very useful for </w:t>
      </w:r>
      <w:r w:rsidR="00A6565B">
        <w:t>visualisation</w:t>
      </w:r>
      <w:r w:rsidR="000F6753">
        <w:t xml:space="preserve"> of clusters. It was not extensively deployed in this task but will be utilised further in future iterations of the project. </w:t>
      </w:r>
    </w:p>
    <w:p w14:paraId="17BDADDE" w14:textId="77777777" w:rsidR="000F6753" w:rsidRDefault="000F6753" w:rsidP="000F6753">
      <w:pPr>
        <w:pStyle w:val="BodyText"/>
        <w:keepNext/>
      </w:pPr>
      <w:r w:rsidRPr="000F6753">
        <w:rPr>
          <w:noProof/>
        </w:rPr>
        <w:lastRenderedPageBreak/>
        <w:drawing>
          <wp:inline distT="0" distB="0" distL="0" distR="0" wp14:anchorId="64D2E988" wp14:editId="0A5605CA">
            <wp:extent cx="2800741" cy="2819794"/>
            <wp:effectExtent l="0" t="0" r="0" b="0"/>
            <wp:docPr id="1623767364" name="Picture 16237673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1"/>
                    <a:stretch>
                      <a:fillRect/>
                    </a:stretch>
                  </pic:blipFill>
                  <pic:spPr>
                    <a:xfrm>
                      <a:off x="0" y="0"/>
                      <a:ext cx="2800741" cy="2819794"/>
                    </a:xfrm>
                    <a:prstGeom prst="rect">
                      <a:avLst/>
                    </a:prstGeom>
                  </pic:spPr>
                </pic:pic>
              </a:graphicData>
            </a:graphic>
          </wp:inline>
        </w:drawing>
      </w:r>
    </w:p>
    <w:p w14:paraId="18F9AB3E" w14:textId="4218F265" w:rsidR="000F6753" w:rsidRPr="00527532" w:rsidRDefault="000F6753" w:rsidP="000F6753">
      <w:pPr>
        <w:pStyle w:val="Caption"/>
      </w:pPr>
      <w:bookmarkStart w:id="65" w:name="_Ref165402555"/>
      <w:bookmarkStart w:id="66" w:name="_Toc168917342"/>
      <w:r>
        <w:t xml:space="preserve">Figure </w:t>
      </w:r>
      <w:r>
        <w:fldChar w:fldCharType="begin"/>
      </w:r>
      <w:r>
        <w:instrText xml:space="preserve"> SEQ Figure \* ARABIC </w:instrText>
      </w:r>
      <w:r>
        <w:fldChar w:fldCharType="separate"/>
      </w:r>
      <w:r w:rsidR="00D63DE2">
        <w:rPr>
          <w:noProof/>
        </w:rPr>
        <w:t>18</w:t>
      </w:r>
      <w:r>
        <w:fldChar w:fldCharType="end"/>
      </w:r>
      <w:bookmarkEnd w:id="65"/>
      <w:r>
        <w:t xml:space="preserve"> Graph network model based on AEMO alarm </w:t>
      </w:r>
      <w:r w:rsidR="00A6565B">
        <w:t>data.</w:t>
      </w:r>
      <w:bookmarkEnd w:id="66"/>
    </w:p>
    <w:p w14:paraId="7213E619" w14:textId="7A8ABBBD" w:rsidR="00100333" w:rsidRDefault="001A5C1E" w:rsidP="001A5C1E">
      <w:pPr>
        <w:pStyle w:val="Heading3"/>
      </w:pPr>
      <w:r>
        <w:t xml:space="preserve">Example Incident Labelling Process </w:t>
      </w:r>
    </w:p>
    <w:p w14:paraId="009F7BAB" w14:textId="287D4044" w:rsidR="001A5C1E" w:rsidRDefault="001A5C1E" w:rsidP="001A5C1E">
      <w:pPr>
        <w:pStyle w:val="BodyText"/>
      </w:pPr>
      <w:r>
        <w:t xml:space="preserve">An illustrative example </w:t>
      </w:r>
      <w:r w:rsidR="00A96274">
        <w:t>of</w:t>
      </w:r>
      <w:r>
        <w:t xml:space="preserve"> the labelling process is instructive, to explain the process. </w:t>
      </w:r>
      <w:r w:rsidR="00A96274">
        <w:t>Two EPSOC logs and a</w:t>
      </w:r>
      <w:r>
        <w:t xml:space="preserve"> SMIRK </w:t>
      </w:r>
      <w:r w:rsidR="00A96274">
        <w:t>log were logged between 15:00 and</w:t>
      </w:r>
      <w:r>
        <w:t xml:space="preserve"> 16:00 on June 8</w:t>
      </w:r>
      <w:r w:rsidRPr="001A5C1E">
        <w:rPr>
          <w:vertAlign w:val="superscript"/>
        </w:rPr>
        <w:t>th</w:t>
      </w:r>
      <w:r>
        <w:t xml:space="preserve"> for a non-credible contingency, which is an important “incident” meriting further analysis. The event did not see a major uptick in alarm activity</w:t>
      </w:r>
      <w:r w:rsidR="00A96274">
        <w:t>, so a statistical analysis would not identify an incident automatically</w:t>
      </w:r>
      <w:r>
        <w:t xml:space="preserve">. See data in </w:t>
      </w:r>
      <w:r>
        <w:fldChar w:fldCharType="begin"/>
      </w:r>
      <w:r>
        <w:instrText xml:space="preserve"> REF _Ref165373976 \h </w:instrText>
      </w:r>
      <w:r>
        <w:fldChar w:fldCharType="separate"/>
      </w:r>
      <w:r w:rsidR="00D63DE2">
        <w:t xml:space="preserve">Figure </w:t>
      </w:r>
      <w:r w:rsidR="00D63DE2">
        <w:rPr>
          <w:noProof/>
        </w:rPr>
        <w:t>19</w:t>
      </w:r>
      <w:r>
        <w:fldChar w:fldCharType="end"/>
      </w:r>
      <w:r>
        <w:t xml:space="preserve"> </w:t>
      </w:r>
    </w:p>
    <w:p w14:paraId="2CEAD1EA" w14:textId="77777777" w:rsidR="001A5C1E" w:rsidRDefault="001A5C1E" w:rsidP="001A5C1E">
      <w:pPr>
        <w:pStyle w:val="BodyText"/>
        <w:keepNext/>
      </w:pPr>
      <w:r w:rsidRPr="001A5C1E">
        <w:rPr>
          <w:noProof/>
        </w:rPr>
        <w:drawing>
          <wp:inline distT="0" distB="0" distL="0" distR="0" wp14:anchorId="670BC59A" wp14:editId="18DB70A5">
            <wp:extent cx="6120130" cy="1272540"/>
            <wp:effectExtent l="0" t="0" r="0" b="3810"/>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2"/>
                    <a:stretch>
                      <a:fillRect/>
                    </a:stretch>
                  </pic:blipFill>
                  <pic:spPr>
                    <a:xfrm>
                      <a:off x="0" y="0"/>
                      <a:ext cx="6120130" cy="1272540"/>
                    </a:xfrm>
                    <a:prstGeom prst="rect">
                      <a:avLst/>
                    </a:prstGeom>
                  </pic:spPr>
                </pic:pic>
              </a:graphicData>
            </a:graphic>
          </wp:inline>
        </w:drawing>
      </w:r>
    </w:p>
    <w:p w14:paraId="51BE541B" w14:textId="31BB57C7" w:rsidR="001A5C1E" w:rsidRDefault="001A5C1E" w:rsidP="001A5C1E">
      <w:pPr>
        <w:pStyle w:val="Caption"/>
      </w:pPr>
      <w:bookmarkStart w:id="67" w:name="_Ref165373976"/>
      <w:bookmarkStart w:id="68" w:name="_Toc168917343"/>
      <w:r>
        <w:t xml:space="preserve">Figure </w:t>
      </w:r>
      <w:r>
        <w:fldChar w:fldCharType="begin"/>
      </w:r>
      <w:r>
        <w:instrText xml:space="preserve"> SEQ Figure \* ARABIC </w:instrText>
      </w:r>
      <w:r>
        <w:fldChar w:fldCharType="separate"/>
      </w:r>
      <w:r w:rsidR="00D63DE2">
        <w:rPr>
          <w:noProof/>
        </w:rPr>
        <w:t>19</w:t>
      </w:r>
      <w:r>
        <w:fldChar w:fldCharType="end"/>
      </w:r>
      <w:bookmarkEnd w:id="67"/>
      <w:r>
        <w:t xml:space="preserve"> </w:t>
      </w:r>
      <w:r w:rsidR="00A96274">
        <w:t xml:space="preserve">EPSOC and </w:t>
      </w:r>
      <w:r>
        <w:t xml:space="preserve">SMIRK </w:t>
      </w:r>
      <w:r w:rsidR="00A96274">
        <w:t>logs</w:t>
      </w:r>
      <w:r>
        <w:t xml:space="preserve"> at </w:t>
      </w:r>
      <w:r w:rsidR="00A96274">
        <w:t>15:00-</w:t>
      </w:r>
      <w:r>
        <w:t>16:00 on June 8th.</w:t>
      </w:r>
      <w:bookmarkEnd w:id="68"/>
    </w:p>
    <w:p w14:paraId="596CDE64" w14:textId="6F767102" w:rsidR="00A96274" w:rsidRDefault="00A96274" w:rsidP="00A96274">
      <w:pPr>
        <w:pStyle w:val="BodyText"/>
      </w:pPr>
      <w:r>
        <w:t xml:space="preserve">Based on this SMIRK and EPSOC ID the operator could also label the relevant alarm data in the alarm dataset and add a confidence that </w:t>
      </w:r>
      <w:r w:rsidR="00A6565B">
        <w:t>these alarms</w:t>
      </w:r>
      <w:r>
        <w:t xml:space="preserve"> represent a true “incident”</w:t>
      </w:r>
    </w:p>
    <w:p w14:paraId="6D289284" w14:textId="77777777" w:rsidR="00A96274" w:rsidRPr="00A96274" w:rsidRDefault="00A96274" w:rsidP="00A96274">
      <w:pPr>
        <w:pStyle w:val="BodyText"/>
      </w:pPr>
    </w:p>
    <w:bookmarkEnd w:id="64"/>
    <w:p w14:paraId="297534C6" w14:textId="77777777" w:rsidR="00A96274" w:rsidRDefault="00A96274" w:rsidP="00A96274">
      <w:pPr>
        <w:pStyle w:val="BodyText"/>
        <w:keepNext/>
      </w:pPr>
      <w:r w:rsidRPr="00A96274">
        <w:rPr>
          <w:noProof/>
        </w:rPr>
        <w:lastRenderedPageBreak/>
        <w:drawing>
          <wp:inline distT="0" distB="0" distL="0" distR="0" wp14:anchorId="326843A0" wp14:editId="0360DD15">
            <wp:extent cx="6120130" cy="2673350"/>
            <wp:effectExtent l="0" t="0" r="0" b="0"/>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3"/>
                    <a:stretch>
                      <a:fillRect/>
                    </a:stretch>
                  </pic:blipFill>
                  <pic:spPr>
                    <a:xfrm>
                      <a:off x="0" y="0"/>
                      <a:ext cx="6120130" cy="2673350"/>
                    </a:xfrm>
                    <a:prstGeom prst="rect">
                      <a:avLst/>
                    </a:prstGeom>
                  </pic:spPr>
                </pic:pic>
              </a:graphicData>
            </a:graphic>
          </wp:inline>
        </w:drawing>
      </w:r>
    </w:p>
    <w:p w14:paraId="3CA0CAB2" w14:textId="6C0D17FA" w:rsidR="007336C9" w:rsidRDefault="00A96274" w:rsidP="00A96274">
      <w:pPr>
        <w:pStyle w:val="Caption"/>
      </w:pPr>
      <w:bookmarkStart w:id="69" w:name="_Toc168917344"/>
      <w:r>
        <w:t xml:space="preserve">Figure </w:t>
      </w:r>
      <w:r>
        <w:fldChar w:fldCharType="begin"/>
      </w:r>
      <w:r>
        <w:instrText xml:space="preserve"> SEQ Figure \* ARABIC </w:instrText>
      </w:r>
      <w:r>
        <w:fldChar w:fldCharType="separate"/>
      </w:r>
      <w:r w:rsidR="00D63DE2">
        <w:rPr>
          <w:noProof/>
        </w:rPr>
        <w:t>20</w:t>
      </w:r>
      <w:r>
        <w:fldChar w:fldCharType="end"/>
      </w:r>
      <w:r>
        <w:t xml:space="preserve"> Alarm dataset associated with SMIRK </w:t>
      </w:r>
      <w:r w:rsidR="00A6565B">
        <w:t>event.</w:t>
      </w:r>
      <w:bookmarkEnd w:id="69"/>
    </w:p>
    <w:p w14:paraId="00FDA5B9" w14:textId="4CE618AA" w:rsidR="00A96274" w:rsidRDefault="00A96274" w:rsidP="00A96274">
      <w:pPr>
        <w:pStyle w:val="BodyText"/>
      </w:pPr>
      <w:r>
        <w:t xml:space="preserve">An automatic time window </w:t>
      </w:r>
      <w:r w:rsidR="00D06EB9">
        <w:t xml:space="preserve">of 30 minutes before and after the SMIRK log was </w:t>
      </w:r>
      <w:r>
        <w:t>also created around with alarms from the relevant station</w:t>
      </w:r>
      <w:r w:rsidR="00D06EB9">
        <w:t>s</w:t>
      </w:r>
      <w:r>
        <w:t xml:space="preserve">. This adds further to the manually labelled alarms and can act as a validation check on the labelling. See the rightmost column in </w:t>
      </w:r>
      <w:r>
        <w:fldChar w:fldCharType="begin"/>
      </w:r>
      <w:r>
        <w:instrText xml:space="preserve"> REF _Ref165374613 \h </w:instrText>
      </w:r>
      <w:r>
        <w:fldChar w:fldCharType="separate"/>
      </w:r>
      <w:r w:rsidR="00D63DE2">
        <w:t xml:space="preserve">Figure </w:t>
      </w:r>
      <w:r w:rsidR="00D63DE2">
        <w:rPr>
          <w:noProof/>
        </w:rPr>
        <w:t>21</w:t>
      </w:r>
      <w:r>
        <w:fldChar w:fldCharType="end"/>
      </w:r>
      <w:r>
        <w:t xml:space="preserve"> which shows two forms of labelling for the same incident</w:t>
      </w:r>
      <w:r w:rsidR="00D06EB9">
        <w:t xml:space="preserve">, confidence scores can be added to labels, with operator labels given 100% weight while auto labelled alarms given less weight. </w:t>
      </w:r>
    </w:p>
    <w:p w14:paraId="3E58EEEE" w14:textId="77777777" w:rsidR="00A96274" w:rsidRDefault="00A96274" w:rsidP="00A96274">
      <w:pPr>
        <w:pStyle w:val="BodyText"/>
        <w:keepNext/>
      </w:pPr>
      <w:r w:rsidRPr="00A96274">
        <w:rPr>
          <w:noProof/>
        </w:rPr>
        <w:drawing>
          <wp:inline distT="0" distB="0" distL="0" distR="0" wp14:anchorId="5E218396" wp14:editId="72CEE8CF">
            <wp:extent cx="6120130" cy="789940"/>
            <wp:effectExtent l="0" t="0" r="0" b="0"/>
            <wp:docPr id="47"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4"/>
                    <a:stretch>
                      <a:fillRect/>
                    </a:stretch>
                  </pic:blipFill>
                  <pic:spPr>
                    <a:xfrm>
                      <a:off x="0" y="0"/>
                      <a:ext cx="6120130" cy="789940"/>
                    </a:xfrm>
                    <a:prstGeom prst="rect">
                      <a:avLst/>
                    </a:prstGeom>
                  </pic:spPr>
                </pic:pic>
              </a:graphicData>
            </a:graphic>
          </wp:inline>
        </w:drawing>
      </w:r>
    </w:p>
    <w:p w14:paraId="1F7F411C" w14:textId="2E8A64B1" w:rsidR="00A96274" w:rsidRDefault="00A96274" w:rsidP="00A96274">
      <w:pPr>
        <w:pStyle w:val="Caption"/>
      </w:pPr>
      <w:bookmarkStart w:id="70" w:name="_Ref165374613"/>
      <w:bookmarkStart w:id="71" w:name="_Toc168917345"/>
      <w:r>
        <w:t xml:space="preserve">Figure </w:t>
      </w:r>
      <w:r>
        <w:fldChar w:fldCharType="begin"/>
      </w:r>
      <w:r>
        <w:instrText xml:space="preserve"> SEQ Figure \* ARABIC </w:instrText>
      </w:r>
      <w:r>
        <w:fldChar w:fldCharType="separate"/>
      </w:r>
      <w:r w:rsidR="00D63DE2">
        <w:rPr>
          <w:noProof/>
        </w:rPr>
        <w:t>21</w:t>
      </w:r>
      <w:r>
        <w:fldChar w:fldCharType="end"/>
      </w:r>
      <w:bookmarkEnd w:id="70"/>
      <w:r>
        <w:t xml:space="preserve"> Alarm dataset labelled by operator and auto generated by time window</w:t>
      </w:r>
      <w:r w:rsidR="00D06EB9">
        <w:t>.</w:t>
      </w:r>
      <w:bookmarkEnd w:id="71"/>
      <w:r w:rsidR="00D06EB9">
        <w:t xml:space="preserve"> </w:t>
      </w:r>
    </w:p>
    <w:p w14:paraId="76660B7A" w14:textId="2B5D9564" w:rsidR="00D06EB9" w:rsidRDefault="00D06EB9" w:rsidP="00D06EB9">
      <w:pPr>
        <w:pStyle w:val="BodyText"/>
      </w:pPr>
      <w:r>
        <w:t xml:space="preserve">This process allows for the development of a labelled dataset for use in the ML training. </w:t>
      </w:r>
    </w:p>
    <w:p w14:paraId="61ABDE1B" w14:textId="67400B87" w:rsidR="00D06EB9" w:rsidRDefault="00D06EB9" w:rsidP="00D06EB9">
      <w:pPr>
        <w:pStyle w:val="Heading3"/>
      </w:pPr>
      <w:r>
        <w:t xml:space="preserve">Machine Learning </w:t>
      </w:r>
      <w:r w:rsidR="00006487">
        <w:t xml:space="preserve">Model </w:t>
      </w:r>
      <w:r>
        <w:t>Development</w:t>
      </w:r>
    </w:p>
    <w:p w14:paraId="7EA8BAEE" w14:textId="69B02D48" w:rsidR="00D06EB9" w:rsidRDefault="00006487" w:rsidP="00D06EB9">
      <w:pPr>
        <w:pStyle w:val="BodyText"/>
      </w:pPr>
      <w:r>
        <w:t xml:space="preserve">A high-level schematic of the architecture of the ML application is shown in </w:t>
      </w:r>
      <w:r>
        <w:fldChar w:fldCharType="begin"/>
      </w:r>
      <w:r>
        <w:instrText xml:space="preserve"> REF _Ref165381054 \h </w:instrText>
      </w:r>
      <w:r>
        <w:fldChar w:fldCharType="separate"/>
      </w:r>
      <w:r w:rsidR="00D63DE2">
        <w:t xml:space="preserve">Figure </w:t>
      </w:r>
      <w:r w:rsidR="00D63DE2">
        <w:rPr>
          <w:noProof/>
        </w:rPr>
        <w:t>22</w:t>
      </w:r>
      <w:r>
        <w:fldChar w:fldCharType="end"/>
      </w:r>
      <w:r>
        <w:t xml:space="preserve">. There are offline and online processes. </w:t>
      </w:r>
    </w:p>
    <w:p w14:paraId="1349BEED" w14:textId="77777777" w:rsidR="005D088E" w:rsidRDefault="005D088E" w:rsidP="005D088E">
      <w:pPr>
        <w:pStyle w:val="BodyText"/>
        <w:keepNext/>
      </w:pPr>
      <w:r w:rsidRPr="00D06EB9">
        <w:rPr>
          <w:noProof/>
        </w:rPr>
        <w:lastRenderedPageBreak/>
        <w:drawing>
          <wp:inline distT="0" distB="0" distL="0" distR="0" wp14:anchorId="7D20C4F2" wp14:editId="6D306831">
            <wp:extent cx="6107502" cy="3974501"/>
            <wp:effectExtent l="0" t="0" r="7620" b="6985"/>
            <wp:docPr id="48" name="Picture 48">
              <a:extLst xmlns:a="http://schemas.openxmlformats.org/drawingml/2006/main">
                <a:ext uri="{FF2B5EF4-FFF2-40B4-BE49-F238E27FC236}">
                  <a16:creationId xmlns:a16="http://schemas.microsoft.com/office/drawing/2014/main" id="{71DA62C7-11C6-E6E6-06DC-93F9A9B2440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a:extLst>
                        <a:ext uri="{FF2B5EF4-FFF2-40B4-BE49-F238E27FC236}">
                          <a16:creationId xmlns:a16="http://schemas.microsoft.com/office/drawing/2014/main" id="{71DA62C7-11C6-E6E6-06DC-93F9A9B24406}"/>
                        </a:ext>
                      </a:extLst>
                    </pic:cNvPr>
                    <pic:cNvPicPr>
                      <a:picLocks noChangeAspect="1"/>
                    </pic:cNvPicPr>
                  </pic:nvPicPr>
                  <pic:blipFill>
                    <a:blip r:embed="rId85"/>
                    <a:stretch>
                      <a:fillRect/>
                    </a:stretch>
                  </pic:blipFill>
                  <pic:spPr>
                    <a:xfrm>
                      <a:off x="0" y="0"/>
                      <a:ext cx="6120138" cy="3982724"/>
                    </a:xfrm>
                    <a:prstGeom prst="rect">
                      <a:avLst/>
                    </a:prstGeom>
                  </pic:spPr>
                </pic:pic>
              </a:graphicData>
            </a:graphic>
          </wp:inline>
        </w:drawing>
      </w:r>
    </w:p>
    <w:p w14:paraId="347BFA9A" w14:textId="590BFC86" w:rsidR="005D088E" w:rsidRDefault="005D088E" w:rsidP="005D088E">
      <w:pPr>
        <w:pStyle w:val="Caption"/>
      </w:pPr>
      <w:bookmarkStart w:id="72" w:name="_Ref165381054"/>
      <w:bookmarkStart w:id="73" w:name="_Toc168917346"/>
      <w:r>
        <w:t xml:space="preserve">Figure </w:t>
      </w:r>
      <w:r>
        <w:fldChar w:fldCharType="begin"/>
      </w:r>
      <w:r>
        <w:instrText xml:space="preserve"> SEQ Figure \* ARABIC </w:instrText>
      </w:r>
      <w:r>
        <w:fldChar w:fldCharType="separate"/>
      </w:r>
      <w:r w:rsidR="00D63DE2">
        <w:rPr>
          <w:noProof/>
        </w:rPr>
        <w:t>22</w:t>
      </w:r>
      <w:r>
        <w:fldChar w:fldCharType="end"/>
      </w:r>
      <w:bookmarkEnd w:id="72"/>
      <w:r>
        <w:t xml:space="preserve"> High Level Schematic for the ML application showing offline and online processes.</w:t>
      </w:r>
      <w:bookmarkEnd w:id="73"/>
    </w:p>
    <w:p w14:paraId="153778CE" w14:textId="2C8207D8" w:rsidR="00006487" w:rsidRDefault="005D088E" w:rsidP="00006487">
      <w:pPr>
        <w:pStyle w:val="Heading4"/>
      </w:pPr>
      <w:r>
        <w:t>Training the ML Model</w:t>
      </w:r>
    </w:p>
    <w:p w14:paraId="01CC680D" w14:textId="5802D307" w:rsidR="00051E4C" w:rsidRDefault="00006487" w:rsidP="00006487">
      <w:pPr>
        <w:pStyle w:val="BodyText"/>
      </w:pPr>
      <w:r>
        <w:t xml:space="preserve">The offline </w:t>
      </w:r>
      <w:r w:rsidR="003F5227">
        <w:t>processes</w:t>
      </w:r>
      <w:r>
        <w:t xml:space="preserve"> involved taking a subset of the data designated for training that is labelled, as described above. </w:t>
      </w:r>
      <w:r w:rsidR="005D088E">
        <w:t xml:space="preserve">These are shown in blue lines in the schematic in </w:t>
      </w:r>
      <w:r w:rsidR="005D088E">
        <w:fldChar w:fldCharType="begin"/>
      </w:r>
      <w:r w:rsidR="005D088E">
        <w:instrText xml:space="preserve"> REF _Ref165381054 \h </w:instrText>
      </w:r>
      <w:r w:rsidR="005D088E">
        <w:fldChar w:fldCharType="separate"/>
      </w:r>
      <w:r w:rsidR="00D63DE2">
        <w:t xml:space="preserve">Figure </w:t>
      </w:r>
      <w:r w:rsidR="00D63DE2">
        <w:rPr>
          <w:noProof/>
        </w:rPr>
        <w:t>22</w:t>
      </w:r>
      <w:r w:rsidR="005D088E">
        <w:fldChar w:fldCharType="end"/>
      </w:r>
      <w:r w:rsidR="005D088E">
        <w:t xml:space="preserve">. </w:t>
      </w:r>
      <w:r>
        <w:t xml:space="preserve">A set of features in the alarm dataset are identified for exploration in the ML model to tune the accuracy of the model, these features can be easily </w:t>
      </w:r>
      <w:r w:rsidR="00453A68">
        <w:t>changed and added to over time</w:t>
      </w:r>
      <w:r>
        <w:t xml:space="preserve">. The initial </w:t>
      </w:r>
      <w:r w:rsidR="00453A68">
        <w:t xml:space="preserve">alarm features chosen </w:t>
      </w:r>
      <w:r w:rsidR="00051E4C">
        <w:t xml:space="preserve">are shown in </w:t>
      </w:r>
      <w:r w:rsidR="00051E4C">
        <w:fldChar w:fldCharType="begin"/>
      </w:r>
      <w:r w:rsidR="00051E4C">
        <w:instrText xml:space="preserve"> REF _Ref168910611 \h </w:instrText>
      </w:r>
      <w:r w:rsidR="00051E4C">
        <w:fldChar w:fldCharType="separate"/>
      </w:r>
      <w:r w:rsidR="00D63DE2">
        <w:t xml:space="preserve">Table </w:t>
      </w:r>
      <w:r w:rsidR="00D63DE2">
        <w:rPr>
          <w:noProof/>
        </w:rPr>
        <w:t>2</w:t>
      </w:r>
      <w:r w:rsidR="00051E4C">
        <w:fldChar w:fldCharType="end"/>
      </w:r>
      <w:r w:rsidR="00051E4C">
        <w:t xml:space="preserve">. </w:t>
      </w:r>
    </w:p>
    <w:p w14:paraId="2A18C5B3" w14:textId="4E41FA64" w:rsidR="00051E4C" w:rsidRDefault="00051E4C" w:rsidP="00051E4C">
      <w:pPr>
        <w:pStyle w:val="Caption"/>
      </w:pPr>
      <w:bookmarkStart w:id="74" w:name="_Ref168910611"/>
      <w:bookmarkStart w:id="75" w:name="_Toc168917324"/>
      <w:r>
        <w:t xml:space="preserve">Table </w:t>
      </w:r>
      <w:r>
        <w:fldChar w:fldCharType="begin"/>
      </w:r>
      <w:r>
        <w:instrText xml:space="preserve"> SEQ Table \* ARABIC </w:instrText>
      </w:r>
      <w:r>
        <w:fldChar w:fldCharType="separate"/>
      </w:r>
      <w:r w:rsidR="00D63DE2">
        <w:rPr>
          <w:noProof/>
        </w:rPr>
        <w:t>2</w:t>
      </w:r>
      <w:r>
        <w:fldChar w:fldCharType="end"/>
      </w:r>
      <w:bookmarkEnd w:id="74"/>
      <w:r>
        <w:t xml:space="preserve"> Alarm features extracted in model for training.</w:t>
      </w:r>
      <w:bookmarkEnd w:id="75"/>
    </w:p>
    <w:tbl>
      <w:tblPr>
        <w:tblStyle w:val="GridTable5Dark-Accent1"/>
        <w:tblW w:w="0" w:type="auto"/>
        <w:tblLook w:val="04A0" w:firstRow="1" w:lastRow="0" w:firstColumn="1" w:lastColumn="0" w:noHBand="0" w:noVBand="1"/>
      </w:tblPr>
      <w:tblGrid>
        <w:gridCol w:w="2972"/>
        <w:gridCol w:w="6656"/>
      </w:tblGrid>
      <w:tr w:rsidR="007A4945" w14:paraId="291E6D63" w14:textId="77777777" w:rsidTr="007A494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638784CE" w14:textId="3D8D0631" w:rsidR="007A4945" w:rsidRDefault="00051E4C" w:rsidP="00006487">
            <w:pPr>
              <w:pStyle w:val="BodyText"/>
            </w:pPr>
            <w:r>
              <w:t>Alarm Feature</w:t>
            </w:r>
          </w:p>
        </w:tc>
        <w:tc>
          <w:tcPr>
            <w:tcW w:w="6656" w:type="dxa"/>
          </w:tcPr>
          <w:p w14:paraId="60FEC6D3" w14:textId="3A9F9E44" w:rsidR="007A4945" w:rsidRDefault="00051E4C" w:rsidP="00006487">
            <w:pPr>
              <w:pStyle w:val="BodyText"/>
              <w:cnfStyle w:val="100000000000" w:firstRow="1" w:lastRow="0" w:firstColumn="0" w:lastColumn="0" w:oddVBand="0" w:evenVBand="0" w:oddHBand="0" w:evenHBand="0" w:firstRowFirstColumn="0" w:firstRowLastColumn="0" w:lastRowFirstColumn="0" w:lastRowLastColumn="0"/>
            </w:pPr>
            <w:r>
              <w:t>Description</w:t>
            </w:r>
          </w:p>
        </w:tc>
      </w:tr>
      <w:tr w:rsidR="007A4945" w14:paraId="751E7EB6" w14:textId="77777777" w:rsidTr="007A49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0F57358D" w14:textId="208256FD" w:rsidR="007A4945" w:rsidRDefault="007A4945" w:rsidP="00006487">
            <w:pPr>
              <w:pStyle w:val="BodyText"/>
            </w:pPr>
            <w:r>
              <w:t>Location</w:t>
            </w:r>
          </w:p>
        </w:tc>
        <w:tc>
          <w:tcPr>
            <w:tcW w:w="6656" w:type="dxa"/>
          </w:tcPr>
          <w:p w14:paraId="1FAE19BF" w14:textId="0639CF60" w:rsidR="007A4945" w:rsidRDefault="007A4945" w:rsidP="00006487">
            <w:pPr>
              <w:pStyle w:val="BodyText"/>
              <w:cnfStyle w:val="000000100000" w:firstRow="0" w:lastRow="0" w:firstColumn="0" w:lastColumn="0" w:oddVBand="0" w:evenVBand="0" w:oddHBand="1" w:evenHBand="0" w:firstRowFirstColumn="0" w:firstRowLastColumn="0" w:lastRowFirstColumn="0" w:lastRowLastColumn="0"/>
            </w:pPr>
            <w:r>
              <w:t xml:space="preserve">The location of the substation on the network. There </w:t>
            </w:r>
            <w:r w:rsidR="0048778A">
              <w:t>is</w:t>
            </w:r>
            <w:r>
              <w:t xml:space="preserve"> a discrete text string list of hundreds of substations in the network.</w:t>
            </w:r>
          </w:p>
        </w:tc>
      </w:tr>
      <w:tr w:rsidR="007A4945" w14:paraId="45FF58A2" w14:textId="77777777" w:rsidTr="007A4945">
        <w:tc>
          <w:tcPr>
            <w:cnfStyle w:val="001000000000" w:firstRow="0" w:lastRow="0" w:firstColumn="1" w:lastColumn="0" w:oddVBand="0" w:evenVBand="0" w:oddHBand="0" w:evenHBand="0" w:firstRowFirstColumn="0" w:firstRowLastColumn="0" w:lastRowFirstColumn="0" w:lastRowLastColumn="0"/>
            <w:tcW w:w="2972" w:type="dxa"/>
          </w:tcPr>
          <w:p w14:paraId="2DF01384" w14:textId="6067EF11" w:rsidR="007A4945" w:rsidRDefault="007A4945" w:rsidP="00006487">
            <w:pPr>
              <w:pStyle w:val="BodyText"/>
            </w:pPr>
            <w:r>
              <w:t>Category</w:t>
            </w:r>
          </w:p>
        </w:tc>
        <w:tc>
          <w:tcPr>
            <w:tcW w:w="6656" w:type="dxa"/>
          </w:tcPr>
          <w:p w14:paraId="6E296B1E" w14:textId="0CB46DC6" w:rsidR="007A4945" w:rsidRDefault="007A4945" w:rsidP="00006487">
            <w:pPr>
              <w:pStyle w:val="BodyText"/>
              <w:cnfStyle w:val="000000000000" w:firstRow="0" w:lastRow="0" w:firstColumn="0" w:lastColumn="0" w:oddVBand="0" w:evenVBand="0" w:oddHBand="0" w:evenHBand="0" w:firstRowFirstColumn="0" w:firstRowLastColumn="0" w:lastRowFirstColumn="0" w:lastRowLastColumn="0"/>
            </w:pPr>
            <w:r>
              <w:t>The category of the alarm such as breaker operation, communications, generation status, EMS system</w:t>
            </w:r>
          </w:p>
        </w:tc>
      </w:tr>
      <w:tr w:rsidR="007A4945" w14:paraId="68E6573C" w14:textId="77777777" w:rsidTr="007A49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6FF806B5" w14:textId="12C296E7" w:rsidR="007A4945" w:rsidRDefault="007A4945" w:rsidP="00006487">
            <w:pPr>
              <w:pStyle w:val="BodyText"/>
            </w:pPr>
            <w:r>
              <w:t>Priority</w:t>
            </w:r>
          </w:p>
        </w:tc>
        <w:tc>
          <w:tcPr>
            <w:tcW w:w="6656" w:type="dxa"/>
          </w:tcPr>
          <w:p w14:paraId="19262F03" w14:textId="179871CD" w:rsidR="007A4945" w:rsidRDefault="007A4945" w:rsidP="00006487">
            <w:pPr>
              <w:pStyle w:val="BodyText"/>
              <w:cnfStyle w:val="000000100000" w:firstRow="0" w:lastRow="0" w:firstColumn="0" w:lastColumn="0" w:oddVBand="0" w:evenVBand="0" w:oddHBand="1" w:evenHBand="0" w:firstRowFirstColumn="0" w:firstRowLastColumn="0" w:lastRowFirstColumn="0" w:lastRowLastColumn="0"/>
            </w:pPr>
            <w:r>
              <w:t xml:space="preserve">Integer number from 1 to 8 with 1 indicating severity of the alarm when it activates. </w:t>
            </w:r>
          </w:p>
        </w:tc>
      </w:tr>
      <w:tr w:rsidR="007A4945" w14:paraId="1834B3BB" w14:textId="77777777" w:rsidTr="007A4945">
        <w:tc>
          <w:tcPr>
            <w:cnfStyle w:val="001000000000" w:firstRow="0" w:lastRow="0" w:firstColumn="1" w:lastColumn="0" w:oddVBand="0" w:evenVBand="0" w:oddHBand="0" w:evenHBand="0" w:firstRowFirstColumn="0" w:firstRowLastColumn="0" w:lastRowFirstColumn="0" w:lastRowLastColumn="0"/>
            <w:tcW w:w="2972" w:type="dxa"/>
          </w:tcPr>
          <w:p w14:paraId="67AD8E22" w14:textId="36C1EE40" w:rsidR="007A4945" w:rsidRDefault="007A4945" w:rsidP="00006487">
            <w:pPr>
              <w:pStyle w:val="BodyText"/>
            </w:pPr>
            <w:r>
              <w:t>Client_Composite_ID</w:t>
            </w:r>
          </w:p>
        </w:tc>
        <w:tc>
          <w:tcPr>
            <w:tcW w:w="6656" w:type="dxa"/>
          </w:tcPr>
          <w:p w14:paraId="0832996E" w14:textId="7C82A6D2" w:rsidR="007A4945" w:rsidRDefault="007A4945" w:rsidP="00006487">
            <w:pPr>
              <w:pStyle w:val="BodyText"/>
              <w:cnfStyle w:val="000000000000" w:firstRow="0" w:lastRow="0" w:firstColumn="0" w:lastColumn="0" w:oddVBand="0" w:evenVBand="0" w:oddHBand="0" w:evenHBand="0" w:firstRowFirstColumn="0" w:firstRowLastColumn="0" w:lastRowFirstColumn="0" w:lastRowLastColumn="0"/>
            </w:pPr>
            <w:r>
              <w:t>A unique identifier for the asset on the transmission network</w:t>
            </w:r>
            <w:r w:rsidR="00051E4C">
              <w:t xml:space="preserve">. Unique </w:t>
            </w:r>
            <w:r w:rsidR="0048778A">
              <w:t>text-based</w:t>
            </w:r>
            <w:r w:rsidR="00051E4C">
              <w:t xml:space="preserve"> string per asset</w:t>
            </w:r>
          </w:p>
        </w:tc>
      </w:tr>
      <w:tr w:rsidR="007A4945" w14:paraId="5182B492" w14:textId="77777777" w:rsidTr="007A49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38DFCB33" w14:textId="656027A3" w:rsidR="007A4945" w:rsidRDefault="007A4945" w:rsidP="00006487">
            <w:pPr>
              <w:pStyle w:val="BodyText"/>
            </w:pPr>
            <w:r>
              <w:lastRenderedPageBreak/>
              <w:t>Exception name</w:t>
            </w:r>
          </w:p>
        </w:tc>
        <w:tc>
          <w:tcPr>
            <w:tcW w:w="6656" w:type="dxa"/>
          </w:tcPr>
          <w:p w14:paraId="7C833B31" w14:textId="578AE2AF" w:rsidR="007A4945" w:rsidRDefault="00051E4C" w:rsidP="00006487">
            <w:pPr>
              <w:pStyle w:val="BodyText"/>
              <w:cnfStyle w:val="000000100000" w:firstRow="0" w:lastRow="0" w:firstColumn="0" w:lastColumn="0" w:oddVBand="0" w:evenVBand="0" w:oddHBand="1" w:evenHBand="0" w:firstRowFirstColumn="0" w:firstRowLastColumn="0" w:lastRowFirstColumn="0" w:lastRowLastColumn="0"/>
            </w:pPr>
            <w:r>
              <w:t>Identifier for the characteristic status of the alarm. Binary status ON/OFF.</w:t>
            </w:r>
          </w:p>
        </w:tc>
      </w:tr>
    </w:tbl>
    <w:p w14:paraId="5F269E8F" w14:textId="4B36F8B9" w:rsidR="00453A68" w:rsidRDefault="00453A68" w:rsidP="00453A68">
      <w:pPr>
        <w:pStyle w:val="BodyText"/>
      </w:pPr>
      <w:r>
        <w:t xml:space="preserve">These five </w:t>
      </w:r>
      <w:r w:rsidR="00A6565B">
        <w:t>where</w:t>
      </w:r>
      <w:r>
        <w:t xml:space="preserve"> features were chosen to be broadly representative but can be changed</w:t>
      </w:r>
      <w:r w:rsidR="00051E4C">
        <w:t xml:space="preserve"> in future iterations or model improvements</w:t>
      </w:r>
      <w:r>
        <w:t>.</w:t>
      </w:r>
    </w:p>
    <w:p w14:paraId="3E0433F3" w14:textId="16F0B131" w:rsidR="00453A68" w:rsidRPr="00453A68" w:rsidRDefault="00453A68" w:rsidP="00453A68">
      <w:pPr>
        <w:pStyle w:val="BodyText"/>
        <w:rPr>
          <w:lang w:val="en-IE"/>
        </w:rPr>
      </w:pPr>
      <w:r>
        <w:t>The characteristic a</w:t>
      </w:r>
      <w:r w:rsidRPr="00453A68">
        <w:t>rchitecture</w:t>
      </w:r>
      <w:r>
        <w:t xml:space="preserve"> of the ML model used for training was</w:t>
      </w:r>
      <w:r w:rsidRPr="00453A68">
        <w:t>:</w:t>
      </w:r>
    </w:p>
    <w:p w14:paraId="4249C32D" w14:textId="77777777" w:rsidR="00453A68" w:rsidRPr="00453A68" w:rsidRDefault="00453A68" w:rsidP="00453A68">
      <w:pPr>
        <w:pStyle w:val="BodyText"/>
        <w:numPr>
          <w:ilvl w:val="0"/>
          <w:numId w:val="38"/>
        </w:numPr>
        <w:rPr>
          <w:lang w:val="en-IE"/>
        </w:rPr>
      </w:pPr>
      <w:r w:rsidRPr="00453A68">
        <w:t>4 layers: 1 input layer, 2 hidden layer (512, 64 nodes), 1 output layer (1 node).</w:t>
      </w:r>
    </w:p>
    <w:p w14:paraId="22D15D48" w14:textId="77777777" w:rsidR="00453A68" w:rsidRPr="00453A68" w:rsidRDefault="00453A68" w:rsidP="00453A68">
      <w:pPr>
        <w:pStyle w:val="BodyText"/>
        <w:numPr>
          <w:ilvl w:val="0"/>
          <w:numId w:val="38"/>
        </w:numPr>
        <w:rPr>
          <w:lang w:val="en-IE"/>
        </w:rPr>
      </w:pPr>
      <w:r w:rsidRPr="00453A68">
        <w:t>Activation function: relu for hidden layers, and sigmod for output layer.</w:t>
      </w:r>
    </w:p>
    <w:p w14:paraId="410A3678" w14:textId="40D6B7EB" w:rsidR="00C46D49" w:rsidRDefault="00C46D49" w:rsidP="00453A68">
      <w:pPr>
        <w:pStyle w:val="BodyText"/>
      </w:pPr>
      <w:r>
        <w:t xml:space="preserve">The training/testing split was 97.6% / 2.4%. </w:t>
      </w:r>
    </w:p>
    <w:p w14:paraId="4BB728FE" w14:textId="33D65867" w:rsidR="00C46D49" w:rsidRDefault="00C46D49" w:rsidP="00453A68">
      <w:pPr>
        <w:pStyle w:val="BodyText"/>
      </w:pPr>
      <w:r>
        <w:t>For the training dataset the data used was.</w:t>
      </w:r>
    </w:p>
    <w:p w14:paraId="7930727F" w14:textId="42A3EE07" w:rsidR="00C46D49" w:rsidRPr="00C46D49" w:rsidRDefault="00C46D49" w:rsidP="00C46D49">
      <w:pPr>
        <w:pStyle w:val="ListParagraph"/>
        <w:numPr>
          <w:ilvl w:val="0"/>
          <w:numId w:val="41"/>
        </w:numPr>
        <w:rPr>
          <w:rFonts w:eastAsiaTheme="minorHAnsi"/>
          <w:color w:val="auto"/>
          <w:lang w:eastAsia="en-US"/>
        </w:rPr>
      </w:pPr>
      <w:r w:rsidRPr="00C46D49">
        <w:rPr>
          <w:rFonts w:eastAsiaTheme="minorHAnsi"/>
          <w:lang w:eastAsia="en-US"/>
        </w:rPr>
        <w:t xml:space="preserve">Train data: 3271 records </w:t>
      </w:r>
    </w:p>
    <w:p w14:paraId="52A56F57" w14:textId="6A734BBA" w:rsidR="00C46D49" w:rsidRPr="00C46D49" w:rsidRDefault="00C46D49" w:rsidP="00C46D49">
      <w:pPr>
        <w:pStyle w:val="ListParagraph"/>
        <w:numPr>
          <w:ilvl w:val="0"/>
          <w:numId w:val="41"/>
        </w:numPr>
        <w:rPr>
          <w:rFonts w:eastAsiaTheme="minorHAnsi"/>
          <w:lang w:eastAsia="en-US"/>
        </w:rPr>
      </w:pPr>
      <w:r w:rsidRPr="00C46D49">
        <w:rPr>
          <w:rFonts w:eastAsiaTheme="minorHAnsi"/>
          <w:lang w:eastAsia="en-US"/>
        </w:rPr>
        <w:t>Train event: 262 records</w:t>
      </w:r>
      <w:r>
        <w:rPr>
          <w:rFonts w:eastAsiaTheme="minorHAnsi"/>
          <w:lang w:eastAsia="en-US"/>
        </w:rPr>
        <w:t xml:space="preserve"> (</w:t>
      </w:r>
      <w:r w:rsidR="0048778A">
        <w:rPr>
          <w:rFonts w:eastAsiaTheme="minorHAnsi"/>
          <w:lang w:eastAsia="en-US"/>
        </w:rPr>
        <w:t>i.e.,</w:t>
      </w:r>
      <w:r>
        <w:rPr>
          <w:rFonts w:eastAsiaTheme="minorHAnsi"/>
          <w:lang w:eastAsia="en-US"/>
        </w:rPr>
        <w:t xml:space="preserve"> alarms that were marked as being part of an event)</w:t>
      </w:r>
    </w:p>
    <w:p w14:paraId="012FA5CD" w14:textId="6E09979A" w:rsidR="00C46D49" w:rsidRPr="00C46D49" w:rsidRDefault="00C46D49" w:rsidP="00453A68">
      <w:pPr>
        <w:pStyle w:val="ListParagraph"/>
        <w:numPr>
          <w:ilvl w:val="0"/>
          <w:numId w:val="41"/>
        </w:numPr>
        <w:rPr>
          <w:rFonts w:eastAsiaTheme="minorHAnsi"/>
          <w:lang w:eastAsia="en-US"/>
        </w:rPr>
      </w:pPr>
      <w:r w:rsidRPr="00C46D49">
        <w:rPr>
          <w:rFonts w:eastAsiaTheme="minorHAnsi"/>
          <w:lang w:eastAsia="en-US"/>
        </w:rPr>
        <w:t>Train non-event: 3009 records</w:t>
      </w:r>
      <w:r>
        <w:rPr>
          <w:rFonts w:eastAsiaTheme="minorHAnsi"/>
          <w:lang w:eastAsia="en-US"/>
        </w:rPr>
        <w:t xml:space="preserve"> (</w:t>
      </w:r>
      <w:r w:rsidR="0048778A">
        <w:rPr>
          <w:rFonts w:eastAsiaTheme="minorHAnsi"/>
          <w:lang w:eastAsia="en-US"/>
        </w:rPr>
        <w:t>i.e.,</w:t>
      </w:r>
      <w:r>
        <w:rPr>
          <w:rFonts w:eastAsiaTheme="minorHAnsi"/>
          <w:lang w:eastAsia="en-US"/>
        </w:rPr>
        <w:t xml:space="preserve"> alarms that were not marked as being part of an event)</w:t>
      </w:r>
    </w:p>
    <w:p w14:paraId="54F45504" w14:textId="0364C3C6" w:rsidR="00453A68" w:rsidRPr="00453A68" w:rsidRDefault="00453A68" w:rsidP="00453A68">
      <w:pPr>
        <w:pStyle w:val="BodyText"/>
        <w:rPr>
          <w:lang w:val="en-IE"/>
        </w:rPr>
      </w:pPr>
      <w:r>
        <w:t xml:space="preserve">For training of the ML </w:t>
      </w:r>
      <w:r w:rsidR="00A6565B">
        <w:t>model,</w:t>
      </w:r>
      <w:r>
        <w:t xml:space="preserve"> the following characteristics were used: </w:t>
      </w:r>
    </w:p>
    <w:p w14:paraId="0F2A9D1C" w14:textId="77777777" w:rsidR="00453A68" w:rsidRDefault="00453A68" w:rsidP="00453A68">
      <w:pPr>
        <w:pStyle w:val="BodyText"/>
        <w:numPr>
          <w:ilvl w:val="0"/>
          <w:numId w:val="38"/>
        </w:numPr>
        <w:rPr>
          <w:lang w:val="en-IE"/>
        </w:rPr>
      </w:pPr>
      <w:r w:rsidRPr="00453A68">
        <w:t>100 epochs, batch size is 32.</w:t>
      </w:r>
    </w:p>
    <w:p w14:paraId="67D7A376" w14:textId="77777777" w:rsidR="00051E4C" w:rsidRDefault="00453A68" w:rsidP="00453A68">
      <w:pPr>
        <w:pStyle w:val="BodyText"/>
      </w:pPr>
      <w:r>
        <w:rPr>
          <w:lang w:val="en-IE"/>
        </w:rPr>
        <w:t>With this model, the t</w:t>
      </w:r>
      <w:r w:rsidRPr="00453A68">
        <w:t>raining accuracy</w:t>
      </w:r>
      <w:r>
        <w:t xml:space="preserve"> was approximately </w:t>
      </w:r>
      <w:r w:rsidRPr="00453A68">
        <w:t>96%</w:t>
      </w:r>
      <w:r>
        <w:t xml:space="preserve"> </w:t>
      </w:r>
      <w:r w:rsidR="003F5227">
        <w:t>off</w:t>
      </w:r>
      <w:r>
        <w:t xml:space="preserve"> a small number of data points.</w:t>
      </w:r>
    </w:p>
    <w:p w14:paraId="3F44F513" w14:textId="77777777" w:rsidR="00051E4C" w:rsidRDefault="00051E4C" w:rsidP="00051E4C">
      <w:pPr>
        <w:pStyle w:val="BodyText"/>
        <w:keepNext/>
      </w:pPr>
      <w:r w:rsidRPr="00051E4C">
        <w:rPr>
          <w:noProof/>
        </w:rPr>
        <w:lastRenderedPageBreak/>
        <w:drawing>
          <wp:inline distT="0" distB="0" distL="0" distR="0" wp14:anchorId="567BD68A" wp14:editId="1C822559">
            <wp:extent cx="6120130" cy="4235570"/>
            <wp:effectExtent l="0" t="0" r="0" b="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6"/>
                    <a:stretch>
                      <a:fillRect/>
                    </a:stretch>
                  </pic:blipFill>
                  <pic:spPr>
                    <a:xfrm>
                      <a:off x="0" y="0"/>
                      <a:ext cx="6123442" cy="4237862"/>
                    </a:xfrm>
                    <a:prstGeom prst="rect">
                      <a:avLst/>
                    </a:prstGeom>
                  </pic:spPr>
                </pic:pic>
              </a:graphicData>
            </a:graphic>
          </wp:inline>
        </w:drawing>
      </w:r>
    </w:p>
    <w:p w14:paraId="537AAF8B" w14:textId="205B75DD" w:rsidR="00051E4C" w:rsidRDefault="00051E4C" w:rsidP="00051E4C">
      <w:pPr>
        <w:pStyle w:val="Caption"/>
      </w:pPr>
      <w:bookmarkStart w:id="76" w:name="_Toc168917347"/>
      <w:r>
        <w:t xml:space="preserve">Figure </w:t>
      </w:r>
      <w:r>
        <w:fldChar w:fldCharType="begin"/>
      </w:r>
      <w:r>
        <w:instrText xml:space="preserve"> SEQ Figure \* ARABIC </w:instrText>
      </w:r>
      <w:r>
        <w:fldChar w:fldCharType="separate"/>
      </w:r>
      <w:r w:rsidR="00D63DE2">
        <w:rPr>
          <w:noProof/>
        </w:rPr>
        <w:t>23</w:t>
      </w:r>
      <w:r>
        <w:fldChar w:fldCharType="end"/>
      </w:r>
      <w:r>
        <w:t xml:space="preserve"> </w:t>
      </w:r>
      <w:r w:rsidR="00C46D49">
        <w:t>Training A</w:t>
      </w:r>
      <w:r>
        <w:t>ccuracy and Loss over Epochs for the ML model.</w:t>
      </w:r>
      <w:bookmarkEnd w:id="76"/>
    </w:p>
    <w:p w14:paraId="63BC25C4" w14:textId="60AE2CB3" w:rsidR="005D088E" w:rsidRDefault="005D088E" w:rsidP="005D088E">
      <w:pPr>
        <w:pStyle w:val="Heading4"/>
      </w:pPr>
      <w:r>
        <w:t>Testing the ML Model</w:t>
      </w:r>
    </w:p>
    <w:p w14:paraId="695F1C7A" w14:textId="2520430B" w:rsidR="00C46D49" w:rsidRDefault="00C46D49" w:rsidP="00C46D49">
      <w:r>
        <w:t xml:space="preserve">For testing of the </w:t>
      </w:r>
      <w:r w:rsidR="005D088E">
        <w:t>model,</w:t>
      </w:r>
      <w:r>
        <w:t xml:space="preserve"> the following data was used:</w:t>
      </w:r>
    </w:p>
    <w:p w14:paraId="0B91B69C" w14:textId="40571F78" w:rsidR="00C46D49" w:rsidRPr="00C46D49" w:rsidRDefault="00C46D49" w:rsidP="00C46D49">
      <w:pPr>
        <w:pStyle w:val="ListParagraph"/>
        <w:numPr>
          <w:ilvl w:val="0"/>
          <w:numId w:val="42"/>
        </w:numPr>
        <w:rPr>
          <w:rFonts w:eastAsiaTheme="minorHAnsi"/>
          <w:color w:val="auto"/>
          <w:lang w:eastAsia="en-US"/>
        </w:rPr>
      </w:pPr>
      <w:r w:rsidRPr="00C46D49">
        <w:rPr>
          <w:rFonts w:eastAsiaTheme="minorHAnsi"/>
          <w:lang w:eastAsia="en-US"/>
        </w:rPr>
        <w:t>Test data: 82 records (2.4%)</w:t>
      </w:r>
    </w:p>
    <w:p w14:paraId="70173D29" w14:textId="77777777" w:rsidR="00C46D49" w:rsidRPr="00C46D49" w:rsidRDefault="00C46D49" w:rsidP="00C46D49">
      <w:pPr>
        <w:pStyle w:val="ListParagraph"/>
        <w:numPr>
          <w:ilvl w:val="0"/>
          <w:numId w:val="42"/>
        </w:numPr>
        <w:rPr>
          <w:rFonts w:eastAsiaTheme="minorHAnsi"/>
          <w:lang w:eastAsia="en-US"/>
        </w:rPr>
      </w:pPr>
      <w:r w:rsidRPr="00C46D49">
        <w:rPr>
          <w:rFonts w:eastAsiaTheme="minorHAnsi"/>
          <w:lang w:eastAsia="en-US"/>
        </w:rPr>
        <w:t>Test event: 16 records</w:t>
      </w:r>
    </w:p>
    <w:p w14:paraId="73730713" w14:textId="48EC7F24" w:rsidR="00453A68" w:rsidRPr="00C46D49" w:rsidRDefault="00C46D49" w:rsidP="00453A68">
      <w:pPr>
        <w:pStyle w:val="ListParagraph"/>
        <w:numPr>
          <w:ilvl w:val="0"/>
          <w:numId w:val="42"/>
        </w:numPr>
        <w:rPr>
          <w:rFonts w:eastAsiaTheme="minorHAnsi"/>
          <w:lang w:eastAsia="en-US"/>
        </w:rPr>
      </w:pPr>
      <w:r w:rsidRPr="00C46D49">
        <w:rPr>
          <w:rFonts w:eastAsiaTheme="minorHAnsi"/>
          <w:lang w:eastAsia="en-US"/>
        </w:rPr>
        <w:t>Test non-event: 66 records</w:t>
      </w:r>
    </w:p>
    <w:p w14:paraId="1EE353B3" w14:textId="0C15DAD0" w:rsidR="00453A68" w:rsidRDefault="00C46D49" w:rsidP="00453A68">
      <w:pPr>
        <w:pStyle w:val="BodyText"/>
      </w:pPr>
      <w:r>
        <w:t xml:space="preserve">For testing of the </w:t>
      </w:r>
      <w:r w:rsidR="0048778A">
        <w:t>model,</w:t>
      </w:r>
      <w:r>
        <w:t xml:space="preserve"> the </w:t>
      </w:r>
      <w:r w:rsidR="00453A68" w:rsidRPr="00453A68">
        <w:t>accuracy</w:t>
      </w:r>
      <w:r w:rsidR="00453A68">
        <w:t xml:space="preserve"> was </w:t>
      </w:r>
      <w:r>
        <w:t xml:space="preserve">approximately </w:t>
      </w:r>
      <w:r w:rsidR="00453A68" w:rsidRPr="00453A68">
        <w:t>93%</w:t>
      </w:r>
      <w:r w:rsidR="00453A68">
        <w:t xml:space="preserve"> but the sample size was relatively small (small number of labelled events in </w:t>
      </w:r>
      <w:r w:rsidR="00A6565B">
        <w:t>2-month</w:t>
      </w:r>
      <w:r w:rsidR="00453A68">
        <w:t xml:space="preserve"> </w:t>
      </w:r>
      <w:r w:rsidR="00A6565B">
        <w:t>time window</w:t>
      </w:r>
      <w:r w:rsidR="00453A68">
        <w:t>)</w:t>
      </w:r>
      <w:r w:rsidR="003F5227">
        <w:t xml:space="preserve">. </w:t>
      </w:r>
      <w:r>
        <w:t xml:space="preserve">The output of the model was a simple binary yes/no on if the alarm was predicted to be part of an event or not. </w:t>
      </w:r>
    </w:p>
    <w:p w14:paraId="757E33FD" w14:textId="4075440B" w:rsidR="00453A68" w:rsidRDefault="003F5227" w:rsidP="00453A68">
      <w:pPr>
        <w:pStyle w:val="BodyText"/>
      </w:pPr>
      <w:r>
        <w:t xml:space="preserve">The training was carried out securely on AEMO high performance computing systems and was an offline process, meaning the model can be trained and re-trained to improve performance and with more operational data and labels. </w:t>
      </w:r>
    </w:p>
    <w:p w14:paraId="431163B1" w14:textId="77777777" w:rsidR="005D088E" w:rsidRDefault="005D088E" w:rsidP="005D088E">
      <w:pPr>
        <w:pStyle w:val="Heading4"/>
      </w:pPr>
      <w:r>
        <w:t>Distance Calculation and Metric</w:t>
      </w:r>
    </w:p>
    <w:p w14:paraId="0D2A57F8" w14:textId="5F3611DF" w:rsidR="005D088E" w:rsidRDefault="005D088E" w:rsidP="005D088E">
      <w:pPr>
        <w:pStyle w:val="BodyText"/>
      </w:pPr>
      <w:r>
        <w:t>AN operator that may use this ML model for real time operations needs to know not just that a real</w:t>
      </w:r>
      <w:r w:rsidR="00F93865">
        <w:t>-time</w:t>
      </w:r>
      <w:r>
        <w:t xml:space="preserve"> </w:t>
      </w:r>
      <w:r w:rsidR="00F93865">
        <w:t>alarm</w:t>
      </w:r>
      <w:r>
        <w:t xml:space="preserve"> can be related to a past archive event </w:t>
      </w:r>
      <w:r w:rsidR="00F93865">
        <w:t>– but also – how similar this alarm is to the past event. This requires an estimation of similarity to be adopted. To measure similarity, t</w:t>
      </w:r>
      <w:r>
        <w:t xml:space="preserve">he distance calculation is necessary to give an estimate for how close a data point is to another datapoint. The text objects are encoded into numeric vectors and distance between the vectors is calculated. In the ML model a </w:t>
      </w:r>
      <w:r w:rsidRPr="005D088E">
        <w:rPr>
          <w:b/>
          <w:bCs/>
        </w:rPr>
        <w:t>Minkowski Distance</w:t>
      </w:r>
      <w:r>
        <w:t xml:space="preserve"> is used with equation shown below. </w:t>
      </w:r>
    </w:p>
    <w:p w14:paraId="24F168CD" w14:textId="77777777" w:rsidR="005D088E" w:rsidRDefault="005D088E" w:rsidP="005D088E">
      <w:pPr>
        <w:pStyle w:val="BodyText"/>
        <w:keepNext/>
      </w:pPr>
      <w:r w:rsidRPr="003F7616">
        <w:rPr>
          <w:noProof/>
        </w:rPr>
        <w:lastRenderedPageBreak/>
        <w:drawing>
          <wp:inline distT="0" distB="0" distL="0" distR="0" wp14:anchorId="22B3D1D8" wp14:editId="67860A7B">
            <wp:extent cx="5334744" cy="1486107"/>
            <wp:effectExtent l="0" t="0" r="0" b="0"/>
            <wp:docPr id="1623767363" name="Picture 16237673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7"/>
                    <a:stretch>
                      <a:fillRect/>
                    </a:stretch>
                  </pic:blipFill>
                  <pic:spPr>
                    <a:xfrm>
                      <a:off x="0" y="0"/>
                      <a:ext cx="5334744" cy="1486107"/>
                    </a:xfrm>
                    <a:prstGeom prst="rect">
                      <a:avLst/>
                    </a:prstGeom>
                  </pic:spPr>
                </pic:pic>
              </a:graphicData>
            </a:graphic>
          </wp:inline>
        </w:drawing>
      </w:r>
    </w:p>
    <w:p w14:paraId="2C7D7054" w14:textId="429EA0EA" w:rsidR="005D088E" w:rsidRDefault="005D088E" w:rsidP="005D088E">
      <w:pPr>
        <w:pStyle w:val="Caption"/>
      </w:pPr>
      <w:bookmarkStart w:id="77" w:name="_Toc168917348"/>
      <w:r>
        <w:t xml:space="preserve">Figure </w:t>
      </w:r>
      <w:r>
        <w:fldChar w:fldCharType="begin"/>
      </w:r>
      <w:r>
        <w:instrText xml:space="preserve"> SEQ Figure \* ARABIC </w:instrText>
      </w:r>
      <w:r>
        <w:fldChar w:fldCharType="separate"/>
      </w:r>
      <w:r w:rsidR="00D63DE2">
        <w:rPr>
          <w:noProof/>
        </w:rPr>
        <w:t>24</w:t>
      </w:r>
      <w:r>
        <w:fldChar w:fldCharType="end"/>
      </w:r>
      <w:r>
        <w:t xml:space="preserve"> Minkowski distance calculation equation</w:t>
      </w:r>
      <w:bookmarkEnd w:id="77"/>
    </w:p>
    <w:p w14:paraId="20B37E7A" w14:textId="7398D1DB" w:rsidR="005D088E" w:rsidRDefault="005D088E" w:rsidP="005D088E">
      <w:pPr>
        <w:pStyle w:val="BodyText"/>
      </w:pPr>
      <w:r>
        <w:t>…where x and y are the vectors and p can be either 1 (representing the Euclidean distance) or 2 (representing the Manhattan distance).</w:t>
      </w:r>
    </w:p>
    <w:p w14:paraId="634B18EF" w14:textId="737F0476" w:rsidR="005D088E" w:rsidRDefault="005D088E" w:rsidP="005D088E">
      <w:pPr>
        <w:pStyle w:val="BodyText"/>
      </w:pPr>
      <w:r>
        <w:t xml:space="preserve">A distance value of 0 represents that the test incident is identical to the trained incident. As the distance value increases there may be some differences in the train and test points. The distance value in the interface should give the operator a steer on how related the observed incident is to past incidents in the training dataset. </w:t>
      </w:r>
    </w:p>
    <w:p w14:paraId="53088188" w14:textId="77777777" w:rsidR="005D088E" w:rsidRDefault="005D088E" w:rsidP="005D088E">
      <w:pPr>
        <w:pStyle w:val="Heading4"/>
      </w:pPr>
      <w:r>
        <w:t xml:space="preserve">NOS Relationship </w:t>
      </w:r>
    </w:p>
    <w:p w14:paraId="2069F14E" w14:textId="474CD99E" w:rsidR="005D088E" w:rsidRDefault="005D088E" w:rsidP="005D088E">
      <w:pPr>
        <w:pStyle w:val="BodyText"/>
      </w:pPr>
      <w:r>
        <w:t>During testing and experimentation in the task an interesting dilemma was observed relating to outages. If a real incident is detected by the ML model in the test dataset such as an unplanned breaker operation, it does not add much to operator sense</w:t>
      </w:r>
      <w:r w:rsidR="00F93865">
        <w:t>-</w:t>
      </w:r>
      <w:r>
        <w:t xml:space="preserve">making to link it to a historical </w:t>
      </w:r>
      <w:r>
        <w:rPr>
          <w:b/>
          <w:bCs/>
        </w:rPr>
        <w:t xml:space="preserve">planned </w:t>
      </w:r>
      <w:r>
        <w:t xml:space="preserve">incident. Likewise, if a breaker opens in the test dataset and it is part of a planned NOS scheduled outage, the incident detection ML model should not relate this to a past unplanned incident of the breaker opening. </w:t>
      </w:r>
    </w:p>
    <w:p w14:paraId="099C0FA8" w14:textId="4BDEC6D9" w:rsidR="005D088E" w:rsidRPr="00F93865" w:rsidRDefault="005D088E" w:rsidP="00453A68">
      <w:pPr>
        <w:pStyle w:val="BodyText"/>
      </w:pPr>
      <w:r>
        <w:t xml:space="preserve">So, there is a need to build in data related to planned outages so that they can be excluded from the model or at least this information is identified to the operator to be aware of the links. </w:t>
      </w:r>
      <w:r w:rsidR="00F93865">
        <w:t>A flag for relationship to the NOS event is incorporated in the model and shown in the GUI described below in Section 3.1.12.</w:t>
      </w:r>
    </w:p>
    <w:p w14:paraId="1D0DD44F" w14:textId="64563C66" w:rsidR="00453A68" w:rsidRDefault="003F5227" w:rsidP="003F5227">
      <w:pPr>
        <w:pStyle w:val="Heading4"/>
      </w:pPr>
      <w:r>
        <w:t>Online Processes</w:t>
      </w:r>
      <w:r w:rsidR="00F93865">
        <w:t xml:space="preserve"> versus Offline Processes</w:t>
      </w:r>
    </w:p>
    <w:p w14:paraId="46790817" w14:textId="12FC7BC6" w:rsidR="0051155D" w:rsidRDefault="0051155D" w:rsidP="003F5227">
      <w:pPr>
        <w:pStyle w:val="BodyText"/>
      </w:pPr>
      <w:r>
        <w:t xml:space="preserve">The </w:t>
      </w:r>
      <w:r w:rsidR="005D088E">
        <w:t>aim</w:t>
      </w:r>
      <w:r>
        <w:t xml:space="preserve"> of this solution is to be an online application that is continuously trained as it infers and is labelled with events. However, since access to real time data and systems was limited, the prototype was limited to a “one-shot” learning approach (training then deploy) which meant a process for training was separate to the process for testing from a defined alarm dataset. As the research and solution evolves in the coming years, the model for training, testing and validation will also evolve to align with best practices.  </w:t>
      </w:r>
    </w:p>
    <w:p w14:paraId="23FE6DE0" w14:textId="0C3FDFAD" w:rsidR="003F5227" w:rsidRDefault="003F5227" w:rsidP="003F5227">
      <w:pPr>
        <w:pStyle w:val="Heading3"/>
      </w:pPr>
      <w:r>
        <w:t>Graphical User Interface for the Prototype</w:t>
      </w:r>
      <w:r w:rsidR="0051155D">
        <w:t xml:space="preserve"> Testing</w:t>
      </w:r>
    </w:p>
    <w:p w14:paraId="33AE565B" w14:textId="590CD6AB" w:rsidR="003F5227" w:rsidRDefault="003F5227" w:rsidP="003F5227">
      <w:pPr>
        <w:pStyle w:val="BodyText"/>
      </w:pPr>
      <w:r>
        <w:t xml:space="preserve">A graphical user interface (GUI) was developed for the ML Incident Detection </w:t>
      </w:r>
      <w:r w:rsidR="0051155D">
        <w:t xml:space="preserve">model testing that is described above in Section 3.1.11. The GUI has </w:t>
      </w:r>
      <w:r>
        <w:t>two main windows</w:t>
      </w:r>
      <w:r w:rsidR="0051155D">
        <w:t xml:space="preserve"> for interacting with the ML model described below. The </w:t>
      </w:r>
      <w:r w:rsidR="005D088E">
        <w:t xml:space="preserve">GUI is used for testing (online process) and not used for interaction with the training of the model. </w:t>
      </w:r>
      <w:r w:rsidR="0048778A">
        <w:t>I.e.,</w:t>
      </w:r>
      <w:r w:rsidR="005D088E">
        <w:t xml:space="preserve"> in this prototype application, the model is trained offline and uploaded to the GUI, where it can be tested on data. </w:t>
      </w:r>
    </w:p>
    <w:p w14:paraId="3C06615B" w14:textId="37C5235A" w:rsidR="003F5227" w:rsidRDefault="003F5227" w:rsidP="003F5227">
      <w:pPr>
        <w:pStyle w:val="Heading4"/>
      </w:pPr>
      <w:r>
        <w:lastRenderedPageBreak/>
        <w:t>Alarm Data Intake</w:t>
      </w:r>
      <w:r w:rsidR="003C08BD">
        <w:t xml:space="preserve"> Interface </w:t>
      </w:r>
    </w:p>
    <w:p w14:paraId="7CAB74D2" w14:textId="6B223BD6" w:rsidR="005D088E" w:rsidRDefault="003C08BD" w:rsidP="005D088E">
      <w:pPr>
        <w:pStyle w:val="BodyText"/>
      </w:pPr>
      <w:r>
        <w:t xml:space="preserve">The alarm data intake window is shown in </w:t>
      </w:r>
      <w:r>
        <w:fldChar w:fldCharType="begin"/>
      </w:r>
      <w:r>
        <w:instrText xml:space="preserve"> REF _Ref165388114 \h </w:instrText>
      </w:r>
      <w:r>
        <w:fldChar w:fldCharType="separate"/>
      </w:r>
      <w:r w:rsidR="00D63DE2">
        <w:t xml:space="preserve">Figure </w:t>
      </w:r>
      <w:r w:rsidR="00D63DE2">
        <w:rPr>
          <w:noProof/>
        </w:rPr>
        <w:t>25</w:t>
      </w:r>
      <w:r>
        <w:fldChar w:fldCharType="end"/>
      </w:r>
      <w:r>
        <w:t xml:space="preserve">. </w:t>
      </w:r>
      <w:r w:rsidR="005D088E">
        <w:t>The data intake window allows the ML model that was previously developed and trained to be uploaded and the alarm data for testing to be manually uploaded from a csv file. It is an intuitive easy to use interface.</w:t>
      </w:r>
    </w:p>
    <w:p w14:paraId="36BDE0C3" w14:textId="58ADA94E" w:rsidR="003C08BD" w:rsidRPr="003C08BD" w:rsidRDefault="003C08BD" w:rsidP="003C08BD">
      <w:pPr>
        <w:pStyle w:val="BodyText"/>
      </w:pPr>
    </w:p>
    <w:p w14:paraId="66B2A663" w14:textId="20E9FE53" w:rsidR="003F5227" w:rsidRDefault="003C08BD" w:rsidP="003F5227">
      <w:pPr>
        <w:pStyle w:val="BodyText"/>
        <w:keepNext/>
      </w:pPr>
      <w:r>
        <w:rPr>
          <w:noProof/>
        </w:rPr>
        <mc:AlternateContent>
          <mc:Choice Requires="wps">
            <w:drawing>
              <wp:anchor distT="0" distB="0" distL="114300" distR="114300" simplePos="0" relativeHeight="251658275" behindDoc="0" locked="0" layoutInCell="1" allowOverlap="1" wp14:anchorId="7208B2DF" wp14:editId="583B4416">
                <wp:simplePos x="0" y="0"/>
                <wp:positionH relativeFrom="column">
                  <wp:posOffset>1586954</wp:posOffset>
                </wp:positionH>
                <wp:positionV relativeFrom="paragraph">
                  <wp:posOffset>117814</wp:posOffset>
                </wp:positionV>
                <wp:extent cx="2020186" cy="308344"/>
                <wp:effectExtent l="0" t="0" r="0" b="0"/>
                <wp:wrapNone/>
                <wp:docPr id="52" name="Text Box 52"/>
                <wp:cNvGraphicFramePr/>
                <a:graphic xmlns:a="http://schemas.openxmlformats.org/drawingml/2006/main">
                  <a:graphicData uri="http://schemas.microsoft.com/office/word/2010/wordprocessingShape">
                    <wps:wsp>
                      <wps:cNvSpPr txBox="1"/>
                      <wps:spPr>
                        <a:xfrm>
                          <a:off x="0" y="0"/>
                          <a:ext cx="2020186" cy="308344"/>
                        </a:xfrm>
                        <a:prstGeom prst="rect">
                          <a:avLst/>
                        </a:prstGeom>
                        <a:solidFill>
                          <a:schemeClr val="lt1"/>
                        </a:solidFill>
                        <a:ln w="6350">
                          <a:noFill/>
                        </a:ln>
                      </wps:spPr>
                      <wps:txbx>
                        <w:txbxContent>
                          <w:p w14:paraId="07FF60DC" w14:textId="631D0675" w:rsidR="003C08BD" w:rsidRPr="003C08BD" w:rsidRDefault="003C08BD">
                            <w:pPr>
                              <w:rPr>
                                <w:color w:val="FF0000"/>
                                <w:lang w:val="en-US"/>
                              </w:rPr>
                            </w:pPr>
                            <w:r w:rsidRPr="003C08BD">
                              <w:rPr>
                                <w:color w:val="FF0000"/>
                                <w:lang w:val="en-US"/>
                              </w:rPr>
                              <w:t xml:space="preserve">Select the ML model from </w:t>
                            </w:r>
                            <w:r w:rsidR="00A6565B" w:rsidRPr="003C08BD">
                              <w:rPr>
                                <w:color w:val="FF0000"/>
                                <w:lang w:val="en-US"/>
                              </w:rPr>
                              <w:t>file.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208B2DF" id="Text Box 52" o:spid="_x0000_s1032" type="#_x0000_t202" style="position:absolute;margin-left:124.95pt;margin-top:9.3pt;width:159.05pt;height:24.3pt;z-index:25165827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Yk10MAIAAFsEAAAOAAAAZHJzL2Uyb0RvYy54bWysVE2P2yAQvVfqf0DcGzsfm2atOKs0q1SV&#10;ot2VstWeCYYECTMUSOz013fA+eq2p6oXPDDDY+bNG08f2lqTg3BegSlpv5dTIgyHSpltSb+/Lj9N&#10;KPGBmYppMKKkR+Hpw+zjh2ljCzGAHehKOIIgxheNLekuBFtkmec7UTPfAysMOiW4mgXcum1WOdYg&#10;eq2zQZ6PswZcZR1w4T2ePnZOOkv4UgoenqX0IhBdUswtpNWldRPXbDZlxdYxu1P8lAb7hyxqpgw+&#10;eoF6ZIGRvVN/QNWKO/AgQ49DnYGUiotUA1bTz99Vs94xK1ItSI63F5r8/4PlT4e1fXEktF+gxQZG&#10;QhrrC4+HsZ5Wujp+MVOCfqTweKFNtIFwPBzkmPtkTAlH3zCfDEejCJNdb1vnw1cBNYlGSR22JbHF&#10;DisfutBzSHzMg1bVUmmdNlEKYqEdOTBsog4pRwT/LUob0pR0PLzLE7CBeL1D1gZzudYUrdBuWqIq&#10;vHCudwPVEWlw0CnEW75UmOuK+fDCHEoCK0eZh2dcpAZ8C04WJTtwP/92HuOxU+ilpEGJldT/2DMn&#10;KNHfDPbwvj8aRU2mzeju8wA37tazufWYfb0AJKCPA2V5MmN80GdTOqjfcBrm8VV0McPx7ZKGs7kI&#10;nfBxmriYz1MQqtCysDJryyN0JDx24rV9Y86e2hWw0U9wFiMr3nWti403Dcz3AaRKLY08d6ye6EcF&#10;J1Gcpi2OyO0+RV3/CbNfAAAA//8DAFBLAwQUAAYACAAAACEAcis2guEAAAAJAQAADwAAAGRycy9k&#10;b3ducmV2LnhtbEyPTU+DQBCG7yb+h82YeDF2kVpKkaUxRm3izeJHvG3ZEYjsLGG3gP/e8aTHyfvk&#10;nefNt7PtxIiDbx0puFpEIJAqZ1qqFbyUD5cpCB80Gd05QgXf6GFbnJ7kOjNuomcc96EWXEI+0wqa&#10;EPpMSl81aLVfuB6Js083WB34HGppBj1xue1kHEWJtLol/tDoHu8arL72R6vg46J+f/Lz4+u0XC37&#10;+91Yrt9MqdT52Xx7AyLgHP5g+NVndSjY6eCOZLzoFMTXmw2jHKQJCAZWScrjDgqSdQyyyOX/BcUP&#10;AAAA//8DAFBLAQItABQABgAIAAAAIQC2gziS/gAAAOEBAAATAAAAAAAAAAAAAAAAAAAAAABbQ29u&#10;dGVudF9UeXBlc10ueG1sUEsBAi0AFAAGAAgAAAAhADj9If/WAAAAlAEAAAsAAAAAAAAAAAAAAAAA&#10;LwEAAF9yZWxzLy5yZWxzUEsBAi0AFAAGAAgAAAAhAKFiTXQwAgAAWwQAAA4AAAAAAAAAAAAAAAAA&#10;LgIAAGRycy9lMm9Eb2MueG1sUEsBAi0AFAAGAAgAAAAhAHIrNoLhAAAACQEAAA8AAAAAAAAAAAAA&#10;AAAAigQAAGRycy9kb3ducmV2LnhtbFBLBQYAAAAABAAEAPMAAACYBQAAAAA=&#10;" fillcolor="white [3201]" stroked="f" strokeweight=".5pt">
                <v:textbox>
                  <w:txbxContent>
                    <w:p w14:paraId="07FF60DC" w14:textId="631D0675" w:rsidR="003C08BD" w:rsidRPr="003C08BD" w:rsidRDefault="003C08BD">
                      <w:pPr>
                        <w:rPr>
                          <w:color w:val="FF0000"/>
                          <w:lang w:val="en-US"/>
                        </w:rPr>
                      </w:pPr>
                      <w:r w:rsidRPr="003C08BD">
                        <w:rPr>
                          <w:color w:val="FF0000"/>
                          <w:lang w:val="en-US"/>
                        </w:rPr>
                        <w:t xml:space="preserve">Select the ML model from </w:t>
                      </w:r>
                      <w:r w:rsidR="00A6565B" w:rsidRPr="003C08BD">
                        <w:rPr>
                          <w:color w:val="FF0000"/>
                          <w:lang w:val="en-US"/>
                        </w:rPr>
                        <w:t>file.</w:t>
                      </w:r>
                    </w:p>
                  </w:txbxContent>
                </v:textbox>
              </v:shape>
            </w:pict>
          </mc:Fallback>
        </mc:AlternateContent>
      </w:r>
      <w:r>
        <w:rPr>
          <w:noProof/>
        </w:rPr>
        <mc:AlternateContent>
          <mc:Choice Requires="wps">
            <w:drawing>
              <wp:anchor distT="0" distB="0" distL="114300" distR="114300" simplePos="0" relativeHeight="251658280" behindDoc="0" locked="0" layoutInCell="1" allowOverlap="1" wp14:anchorId="58A59471" wp14:editId="690EFC93">
                <wp:simplePos x="0" y="0"/>
                <wp:positionH relativeFrom="column">
                  <wp:posOffset>689610</wp:posOffset>
                </wp:positionH>
                <wp:positionV relativeFrom="paragraph">
                  <wp:posOffset>1653260</wp:posOffset>
                </wp:positionV>
                <wp:extent cx="450998" cy="286976"/>
                <wp:effectExtent l="38100" t="0" r="25400" b="56515"/>
                <wp:wrapNone/>
                <wp:docPr id="57" name="Straight Arrow Connector 57"/>
                <wp:cNvGraphicFramePr/>
                <a:graphic xmlns:a="http://schemas.openxmlformats.org/drawingml/2006/main">
                  <a:graphicData uri="http://schemas.microsoft.com/office/word/2010/wordprocessingShape">
                    <wps:wsp>
                      <wps:cNvCnPr/>
                      <wps:spPr>
                        <a:xfrm flipH="1">
                          <a:off x="0" y="0"/>
                          <a:ext cx="450998" cy="286976"/>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1BC84401" id="Straight Arrow Connector 57" o:spid="_x0000_s1026" type="#_x0000_t32" style="position:absolute;margin-left:54.3pt;margin-top:130.2pt;width:35.5pt;height:22.6pt;flip:x;z-index:2518169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8uxmxQEAANkDAAAOAAAAZHJzL2Uyb0RvYy54bWysU9uO0zAQfUfiHyy/06QVlG3UdB+6XB4Q&#10;rBb4AK8zTiz5Jnto0r9n7LRZBAgJxMvIseecOXNmsr+drGEniEl71/L1quYMnPSddn3Lv355++KG&#10;s4TCdcJ4By0/Q+K3h+fP9mNoYOMHbzqIjEhcasbQ8gExNFWV5ABWpJUP4OhR+WgF0mfsqy6Kkdit&#10;qTZ1va1GH7sQvYSU6PZufuSHwq8USPykVAJkpuWkDUuMJT7mWB32oumjCIOWFxniH1RYoR0VXaju&#10;BAr2LepfqKyW0SevcCW9rbxSWkLpgbpZ1z9183kQAUovZE4Ki03p/9HKj6eju49kwxhSk8J9zF1M&#10;KlqmjA7vaaalL1LKpmLbebENJmSSLl++qnc7mrOkp83Ndvd6m22tZppMF2LCd+Aty4eWJ4xC9wMe&#10;vXM0IB/nEuL0IeEMvAIy2LgcUWjzxnUMz4G2CKMWrjdwqZNTqif95YRnAzP8ARTTHemcy5TVgqOJ&#10;7CRoKYSU4HC9MFF2hiltzAKsiwV/BF7yMxTK2v0NeEGUyt7hArba+fi76jhdJas5/+rA3He24NF3&#10;5zLZYg3tT5nJZdfzgv74XeBPf+ThOwAAAP//AwBQSwMEFAAGAAgAAAAhABQ8/zbhAAAACwEAAA8A&#10;AABkcnMvZG93bnJldi54bWxMj81OwzAQhO9IvIO1SNyo3QBuG+JU/AgBFyRa6NmNt0lEbKe204a3&#10;Z3uC4+zOzn5TLEfbsQOG2HqnYDoRwNBV3rSuVvC5fr6aA4tJO6M771DBD0ZYludnhc6NP7oPPKxS&#10;zSjExVwraFLqc85j1aDVceJ7dLTb+WB1IhlqboI+UrjteCaE5Fa3jj40usfHBqvv1WAJY/eyn74t&#10;5OZh8zS8f2Xr2f61CkpdXoz3d8ASjunPDCd8uoGSmLZ+cCayjrSYS7IqyKS4AXZyzBY02Sq4FrcS&#10;eFnw/x3KXwAAAP//AwBQSwECLQAUAAYACAAAACEAtoM4kv4AAADhAQAAEwAAAAAAAAAAAAAAAAAA&#10;AAAAW0NvbnRlbnRfVHlwZXNdLnhtbFBLAQItABQABgAIAAAAIQA4/SH/1gAAAJQBAAALAAAAAAAA&#10;AAAAAAAAAC8BAABfcmVscy8ucmVsc1BLAQItABQABgAIAAAAIQDP8uxmxQEAANkDAAAOAAAAAAAA&#10;AAAAAAAAAC4CAABkcnMvZTJvRG9jLnhtbFBLAQItABQABgAIAAAAIQAUPP824QAAAAsBAAAPAAAA&#10;AAAAAAAAAAAAAB8EAABkcnMvZG93bnJldi54bWxQSwUGAAAAAAQABADzAAAALQUAAAAA&#10;" strokecolor="#00a0c3 [3044]">
                <v:stroke endarrow="block"/>
              </v:shape>
            </w:pict>
          </mc:Fallback>
        </mc:AlternateContent>
      </w:r>
      <w:r>
        <w:rPr>
          <w:noProof/>
        </w:rPr>
        <mc:AlternateContent>
          <mc:Choice Requires="wps">
            <w:drawing>
              <wp:anchor distT="0" distB="0" distL="114300" distR="114300" simplePos="0" relativeHeight="251658278" behindDoc="0" locked="0" layoutInCell="1" allowOverlap="1" wp14:anchorId="19296A0D" wp14:editId="1E961D49">
                <wp:simplePos x="0" y="0"/>
                <wp:positionH relativeFrom="column">
                  <wp:posOffset>783087</wp:posOffset>
                </wp:positionH>
                <wp:positionV relativeFrom="paragraph">
                  <wp:posOffset>968344</wp:posOffset>
                </wp:positionV>
                <wp:extent cx="123603" cy="1567417"/>
                <wp:effectExtent l="38100" t="38100" r="29210" b="13970"/>
                <wp:wrapNone/>
                <wp:docPr id="55" name="Straight Arrow Connector 55"/>
                <wp:cNvGraphicFramePr/>
                <a:graphic xmlns:a="http://schemas.openxmlformats.org/drawingml/2006/main">
                  <a:graphicData uri="http://schemas.microsoft.com/office/word/2010/wordprocessingShape">
                    <wps:wsp>
                      <wps:cNvCnPr/>
                      <wps:spPr>
                        <a:xfrm flipH="1" flipV="1">
                          <a:off x="0" y="0"/>
                          <a:ext cx="123603" cy="1567417"/>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7600AEC3" id="Straight Arrow Connector 55" o:spid="_x0000_s1026" type="#_x0000_t32" style="position:absolute;margin-left:61.65pt;margin-top:76.25pt;width:9.75pt;height:123.4pt;flip:x y;z-index:251813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YtAyAEAAOQDAAAOAAAAZHJzL2Uyb0RvYy54bWysU02P1DAMvSPxH6LcmbazMIuq6exhlo8D&#10;ghWw3LOp00ZKk8gx0/bfk6QzXQRIaBEXy439nu1nd38zDYadAIN2tuHVpuQMrHSttl3D77++ffGa&#10;s0DCtsI4Cw2fIfCbw/Nn+9HXsHW9My0giyQ21KNveE/k66IIsodBhI3zYGNQORwExU/sihbFGNkH&#10;U2zLcleMDluPTkII8fV2CfJD5lcKJH1SKgAx0/DYG2WL2T4kWxz2ou5Q+F7LcxviH7oYhLax6Ep1&#10;K0iw76h/oxq0RBecoo10Q+GU0hLyDHGaqvxlmi+98JBnieIEv8oU/h+t/Hg62juMMow+1MHfYZpi&#10;UjgwZbR/H3fKs/cteSkWe2ZTFnBeBYSJmIyP1fZqV15xJmOoerW7flldJ4WLhTGhPQZ6B25gyWl4&#10;IBS66+norI27crjUEKcPgRbgBZDAxiZLQps3tmU0+3hQhFrYzsC5TkopHkfJHs0GFvhnUEy3qdE8&#10;Sr4yOBpkJxHvQ0gJlqqVKWYnmNLGrMDy78BzfoJCvsCngFdEruwsreBBW4d/qk7TpWW15F8UWOZO&#10;Ejy4ds5LztLEU8o7OZ99utWfvzP88ec8/AAAAP//AwBQSwMEFAAGAAgAAAAhAG7/jqDbAAAACwEA&#10;AA8AAABkcnMvZG93bnJldi54bWxMj01Pg0AQhu8m/ofNmHizS8FaiyyNknjWVuN5YEdA2VnCblv8&#10;905Peps38+T9KLazG9SRptB7NrBcJKCIG297bg28vz3f3IMKEdni4JkM/FCAbXl5UWBu/Yl3dNzH&#10;VokJhxwNdDGOudah6chhWPiRWH6ffnIYRU6tthOexNwNOk2SO+2wZ0nocKSqo+Z7f3AGdFJV/drH&#10;lw/kL/TLbP302tTGXF/Njw+gIs3xD4ZzfakOpXSq/YFtUIPoNMsElWOVrkCdidtUxtQGss0mA10W&#10;+v+G8hcAAP//AwBQSwECLQAUAAYACAAAACEAtoM4kv4AAADhAQAAEwAAAAAAAAAAAAAAAAAAAAAA&#10;W0NvbnRlbnRfVHlwZXNdLnhtbFBLAQItABQABgAIAAAAIQA4/SH/1gAAAJQBAAALAAAAAAAAAAAA&#10;AAAAAC8BAABfcmVscy8ucmVsc1BLAQItABQABgAIAAAAIQB4+YtAyAEAAOQDAAAOAAAAAAAAAAAA&#10;AAAAAC4CAABkcnMvZTJvRG9jLnhtbFBLAQItABQABgAIAAAAIQBu/46g2wAAAAsBAAAPAAAAAAAA&#10;AAAAAAAAACIEAABkcnMvZG93bnJldi54bWxQSwUGAAAAAAQABADzAAAAKgUAAAAA&#10;" strokecolor="#00a0c3 [3044]">
                <v:stroke endarrow="block"/>
              </v:shape>
            </w:pict>
          </mc:Fallback>
        </mc:AlternateContent>
      </w:r>
      <w:r>
        <w:rPr>
          <w:noProof/>
        </w:rPr>
        <mc:AlternateContent>
          <mc:Choice Requires="wps">
            <w:drawing>
              <wp:anchor distT="0" distB="0" distL="114300" distR="114300" simplePos="0" relativeHeight="251658279" behindDoc="0" locked="0" layoutInCell="1" allowOverlap="1" wp14:anchorId="60D4DE61" wp14:editId="323157B0">
                <wp:simplePos x="0" y="0"/>
                <wp:positionH relativeFrom="column">
                  <wp:posOffset>1128838</wp:posOffset>
                </wp:positionH>
                <wp:positionV relativeFrom="paragraph">
                  <wp:posOffset>1450813</wp:posOffset>
                </wp:positionV>
                <wp:extent cx="786809" cy="552450"/>
                <wp:effectExtent l="0" t="0" r="0" b="0"/>
                <wp:wrapNone/>
                <wp:docPr id="56" name="Text Box 56"/>
                <wp:cNvGraphicFramePr/>
                <a:graphic xmlns:a="http://schemas.openxmlformats.org/drawingml/2006/main">
                  <a:graphicData uri="http://schemas.microsoft.com/office/word/2010/wordprocessingShape">
                    <wps:wsp>
                      <wps:cNvSpPr txBox="1"/>
                      <wps:spPr>
                        <a:xfrm>
                          <a:off x="0" y="0"/>
                          <a:ext cx="786809" cy="552450"/>
                        </a:xfrm>
                        <a:prstGeom prst="rect">
                          <a:avLst/>
                        </a:prstGeom>
                        <a:solidFill>
                          <a:schemeClr val="lt1"/>
                        </a:solidFill>
                        <a:ln w="6350">
                          <a:noFill/>
                        </a:ln>
                      </wps:spPr>
                      <wps:txbx>
                        <w:txbxContent>
                          <w:p w14:paraId="1C3020AC" w14:textId="76340E34" w:rsidR="003C08BD" w:rsidRPr="003C08BD" w:rsidRDefault="003C08BD" w:rsidP="003C08BD">
                            <w:pPr>
                              <w:rPr>
                                <w:color w:val="FF0000"/>
                                <w:lang w:val="en-US"/>
                              </w:rPr>
                            </w:pPr>
                            <w:r>
                              <w:rPr>
                                <w:color w:val="FF0000"/>
                                <w:lang w:val="en-US"/>
                              </w:rPr>
                              <w:t>Alarm meta data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0D4DE61" id="Text Box 56" o:spid="_x0000_s1033" type="#_x0000_t202" style="position:absolute;margin-left:88.9pt;margin-top:114.25pt;width:61.95pt;height:43.5pt;z-index:25165827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V4uHLwIAAFoEAAAOAAAAZHJzL2Uyb0RvYy54bWysVEuP2jAQvlfqf7B8LwEKLBsRVpQVVSW0&#10;uxJb7dk4NrHkeFzbkNBf37HDq9ueql6cGc94Ht83k9lDW2tyEM4rMAUd9PqUCMOhVGZX0O+vq09T&#10;SnxgpmQajCjoUXj6MP/4YdbYXAyhAl0KRzCI8XljC1qFYPMs87wSNfM9sMKgUYKrWUDV7bLSsQaj&#10;1zob9vuTrAFXWgdceI+3j52RzlN8KQUPz1J6EYguKNYW0unSuY1nNp+xfOeYrRQ/lcH+oYqaKYNJ&#10;L6EeWWBk79QfoWrFHXiQocehzkBKxUXqAbsZ9N91s6mYFakXBMfbC0z+/4XlT4eNfXEktF+gRQIj&#10;II31ucfL2E8rXR2/WClBO0J4vMAm2kA4Xt5NJ9P+PSUcTePxcDROsGbXx9b58FVATaJQUIesJLDY&#10;Ye0DJkTXs0vM5UGrcqW0TkqcBLHUjhwYcqhDKhFf/OalDWkKOvmMqeMjA/F5F1kbTHBtKUqh3bZE&#10;lVj5ud0tlEdEwUE3IN7ylcJa18yHF+ZwIrBxnPLwjIfUgLngJFFSgfv5t/voj0ShlZIGJ6yg/see&#10;OUGJ/maQwvvBaBRHMimj8d0QFXdr2d5azL5eAgIwwH2yPInRP+izKB3Ub7gMi5gVTcxwzF3QcBaX&#10;oZt7XCYuFovkhENoWVibjeUxdMQuMvHavjFnT3QF5PkJzrPI8nesdb4d6ot9AKkSpRHnDtUT/DjA&#10;ienTssUNudWT1/WXMP8FAAD//wMAUEsDBBQABgAIAAAAIQCspseU4QAAAAsBAAAPAAAAZHJzL2Rv&#10;d25yZXYueG1sTI9LS8RAEITvgv9haMGLuJMHMUvMZBHxAd7c+MDbbKZNgpmekJlN4r+3Pemtiiqq&#10;vy53qx3EjJPvHSmINxEIpMaZnloFL/X95RaED5qMHhyhgm/0sKtOT0pdGLfQM8770AoeIV9oBV0I&#10;YyGlbzq02m/ciMTZp5usDmynVppJLzxuB5lE0ZW0uie+0OkRbztsvvZHq+Djon1/8uvD65Jm6Xj3&#10;ONf5m6mVOj9bb65BBFzDXxl+8RkdKmY6uCMZLwb2ec7oQUGSbDMQ3EijOAdxYBFnGciqlP9/qH4A&#10;AAD//wMAUEsBAi0AFAAGAAgAAAAhALaDOJL+AAAA4QEAABMAAAAAAAAAAAAAAAAAAAAAAFtDb250&#10;ZW50X1R5cGVzXS54bWxQSwECLQAUAAYACAAAACEAOP0h/9YAAACUAQAACwAAAAAAAAAAAAAAAAAv&#10;AQAAX3JlbHMvLnJlbHNQSwECLQAUAAYACAAAACEAmFeLhy8CAABaBAAADgAAAAAAAAAAAAAAAAAu&#10;AgAAZHJzL2Uyb0RvYy54bWxQSwECLQAUAAYACAAAACEArKbHlOEAAAALAQAADwAAAAAAAAAAAAAA&#10;AACJBAAAZHJzL2Rvd25yZXYueG1sUEsFBgAAAAAEAAQA8wAAAJcFAAAAAA==&#10;" fillcolor="white [3201]" stroked="f" strokeweight=".5pt">
                <v:textbox>
                  <w:txbxContent>
                    <w:p w14:paraId="1C3020AC" w14:textId="76340E34" w:rsidR="003C08BD" w:rsidRPr="003C08BD" w:rsidRDefault="003C08BD" w:rsidP="003C08BD">
                      <w:pPr>
                        <w:rPr>
                          <w:color w:val="FF0000"/>
                          <w:lang w:val="en-US"/>
                        </w:rPr>
                      </w:pPr>
                      <w:r>
                        <w:rPr>
                          <w:color w:val="FF0000"/>
                          <w:lang w:val="en-US"/>
                        </w:rPr>
                        <w:t>Alarm meta data</w:t>
                      </w:r>
                    </w:p>
                  </w:txbxContent>
                </v:textbox>
              </v:shape>
            </w:pict>
          </mc:Fallback>
        </mc:AlternateContent>
      </w:r>
      <w:r>
        <w:rPr>
          <w:noProof/>
        </w:rPr>
        <mc:AlternateContent>
          <mc:Choice Requires="wps">
            <w:drawing>
              <wp:anchor distT="0" distB="0" distL="114300" distR="114300" simplePos="0" relativeHeight="251658277" behindDoc="0" locked="0" layoutInCell="1" allowOverlap="1" wp14:anchorId="36BEF316" wp14:editId="5031E9C6">
                <wp:simplePos x="0" y="0"/>
                <wp:positionH relativeFrom="column">
                  <wp:posOffset>119542</wp:posOffset>
                </wp:positionH>
                <wp:positionV relativeFrom="paragraph">
                  <wp:posOffset>2535703</wp:posOffset>
                </wp:positionV>
                <wp:extent cx="1711842" cy="552893"/>
                <wp:effectExtent l="0" t="0" r="3175" b="0"/>
                <wp:wrapNone/>
                <wp:docPr id="54" name="Text Box 54"/>
                <wp:cNvGraphicFramePr/>
                <a:graphic xmlns:a="http://schemas.openxmlformats.org/drawingml/2006/main">
                  <a:graphicData uri="http://schemas.microsoft.com/office/word/2010/wordprocessingShape">
                    <wps:wsp>
                      <wps:cNvSpPr txBox="1"/>
                      <wps:spPr>
                        <a:xfrm>
                          <a:off x="0" y="0"/>
                          <a:ext cx="1711842" cy="552893"/>
                        </a:xfrm>
                        <a:prstGeom prst="rect">
                          <a:avLst/>
                        </a:prstGeom>
                        <a:solidFill>
                          <a:schemeClr val="lt1"/>
                        </a:solidFill>
                        <a:ln w="6350">
                          <a:noFill/>
                        </a:ln>
                      </wps:spPr>
                      <wps:txbx>
                        <w:txbxContent>
                          <w:p w14:paraId="7343FA36" w14:textId="1BD67D68" w:rsidR="003C08BD" w:rsidRPr="003C08BD" w:rsidRDefault="003C08BD" w:rsidP="003C08BD">
                            <w:pPr>
                              <w:rPr>
                                <w:color w:val="FF0000"/>
                                <w:lang w:val="en-US"/>
                              </w:rPr>
                            </w:pPr>
                            <w:r>
                              <w:rPr>
                                <w:color w:val="FF0000"/>
                                <w:lang w:val="en-US"/>
                              </w:rPr>
                              <w:t>Input alarm dataset from file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6BEF316" id="Text Box 54" o:spid="_x0000_s1034" type="#_x0000_t202" style="position:absolute;margin-left:9.4pt;margin-top:199.65pt;width:134.8pt;height:43.55pt;z-index:25165827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NPBeMQIAAFsEAAAOAAAAZHJzL2Uyb0RvYy54bWysVE1v2zAMvQ/YfxB0XxynSZsacYosRYYB&#10;QVsgHXpWZCkRIIuapMTOfv0oOV/tdhp2kSmReiIfHz15aGtN9sJ5Baakea9PiTAcKmU2Jf3xuvgy&#10;psQHZiqmwYiSHoSnD9PPnyaNLcQAtqAr4QiCGF80tqTbEGyRZZ5vRc18D6ww6JTgahZw6zZZ5ViD&#10;6LXOBv3+bdaAq6wDLrzH08fOSacJX0rBw7OUXgSiS4q5hbS6tK7jmk0nrNg4ZreKH9Ng/5BFzZTB&#10;R89QjywwsnPqD6hacQceZOhxqDOQUnGRasBq8v6HalZbZkWqBcnx9kyT/3+w/Gm/si+OhPYrtNjA&#10;SEhjfeHxMNbTSlfHL2ZK0I8UHs60iTYQHi/d5fl4OKCEo280GozvbyJMdrltnQ/fBNQkGiV12JbE&#10;FtsvfehCTyHxMQ9aVQulddpEKYi5dmTPsIk6pBwR/F2UNqQp6e3NqJ+ADcTrHbI2mMulpmiFdt0S&#10;VZV0fKp3DdUBaXDQKcRbvlCY65L58MIcSgIrR5mHZ1ykBnwLjhYlW3C//nYe47FT6KWkQYmV1P/c&#10;MSco0d8N9vA+Hw6jJtNmOLob4MZde9bXHrOr54AE5DhQliczxgd9MqWD+g2nYRZfRRczHN8uaTiZ&#10;89AJH6eJi9ksBaEKLQtLs7I8QkfCYyde2zfm7LFdARv9BCcxsuJD17rYeNPAbBdAqtTSyHPH6pF+&#10;VHASxXHa4ohc71PU5Z8w/Q0AAP//AwBQSwMEFAAGAAgAAAAhAE8X0ufhAAAACgEAAA8AAABkcnMv&#10;ZG93bnJldi54bWxMj09Pg0AUxO8mfofNM/Fi7GLBliJLY4x/Em+WqvG2ZZ9AZN8Sdgv47X2e9DiZ&#10;ycxv8u1sOzHi4FtHCq4WEQikypmWagX78uEyBeGDJqM7R6jgGz1si9OTXGfGTfSC4y7UgkvIZ1pB&#10;E0KfSemrBq32C9cjsffpBqsDy6GWZtATl9tOLqNoJa1uiRca3eNdg9XX7mgVfFzU789+fnyd4uu4&#10;v38ay/WbKZU6P5tvb0AEnMNfGH7xGR0KZjq4IxkvOtYpkwcF8WYTg+DAMk0TEAcFSbpKQBa5/H+h&#10;+AEAAP//AwBQSwECLQAUAAYACAAAACEAtoM4kv4AAADhAQAAEwAAAAAAAAAAAAAAAAAAAAAAW0Nv&#10;bnRlbnRfVHlwZXNdLnhtbFBLAQItABQABgAIAAAAIQA4/SH/1gAAAJQBAAALAAAAAAAAAAAAAAAA&#10;AC8BAABfcmVscy8ucmVsc1BLAQItABQABgAIAAAAIQBuNPBeMQIAAFsEAAAOAAAAAAAAAAAAAAAA&#10;AC4CAABkcnMvZTJvRG9jLnhtbFBLAQItABQABgAIAAAAIQBPF9Ln4QAAAAoBAAAPAAAAAAAAAAAA&#10;AAAAAIsEAABkcnMvZG93bnJldi54bWxQSwUGAAAAAAQABADzAAAAmQUAAAAA&#10;" fillcolor="white [3201]" stroked="f" strokeweight=".5pt">
                <v:textbox>
                  <w:txbxContent>
                    <w:p w14:paraId="7343FA36" w14:textId="1BD67D68" w:rsidR="003C08BD" w:rsidRPr="003C08BD" w:rsidRDefault="003C08BD" w:rsidP="003C08BD">
                      <w:pPr>
                        <w:rPr>
                          <w:color w:val="FF0000"/>
                          <w:lang w:val="en-US"/>
                        </w:rPr>
                      </w:pPr>
                      <w:r>
                        <w:rPr>
                          <w:color w:val="FF0000"/>
                          <w:lang w:val="en-US"/>
                        </w:rPr>
                        <w:t>Input alarm dataset from file</w:t>
                      </w:r>
                    </w:p>
                  </w:txbxContent>
                </v:textbox>
              </v:shape>
            </w:pict>
          </mc:Fallback>
        </mc:AlternateContent>
      </w:r>
      <w:r>
        <w:rPr>
          <w:noProof/>
        </w:rPr>
        <mc:AlternateContent>
          <mc:Choice Requires="wps">
            <w:drawing>
              <wp:anchor distT="0" distB="0" distL="114300" distR="114300" simplePos="0" relativeHeight="251658276" behindDoc="0" locked="0" layoutInCell="1" allowOverlap="1" wp14:anchorId="23B71D26" wp14:editId="7F707B36">
                <wp:simplePos x="0" y="0"/>
                <wp:positionH relativeFrom="column">
                  <wp:posOffset>1002384</wp:posOffset>
                </wp:positionH>
                <wp:positionV relativeFrom="paragraph">
                  <wp:posOffset>143436</wp:posOffset>
                </wp:positionV>
                <wp:extent cx="382773" cy="202019"/>
                <wp:effectExtent l="38100" t="0" r="17780" b="64770"/>
                <wp:wrapNone/>
                <wp:docPr id="53" name="Straight Arrow Connector 53"/>
                <wp:cNvGraphicFramePr/>
                <a:graphic xmlns:a="http://schemas.openxmlformats.org/drawingml/2006/main">
                  <a:graphicData uri="http://schemas.microsoft.com/office/word/2010/wordprocessingShape">
                    <wps:wsp>
                      <wps:cNvCnPr/>
                      <wps:spPr>
                        <a:xfrm flipH="1">
                          <a:off x="0" y="0"/>
                          <a:ext cx="382773" cy="202019"/>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xmlns:arto="http://schemas.microsoft.com/office/word/2006/arto">
            <w:pict>
              <v:shape w14:anchorId="3C61736B" id="Straight Arrow Connector 53" o:spid="_x0000_s1026" type="#_x0000_t32" style="position:absolute;margin-left:78.95pt;margin-top:11.3pt;width:30.15pt;height:15.9pt;flip:x;z-index:251810816;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aixAEAANkDAAAOAAAAZHJzL2Uyb0RvYy54bWysU8tu2zAQvBfoPxC815IdoEkFyzk4fRyK&#10;NujjAxhqKRHgC+TWkv6+S8pWirYo0CCXBUXuzO7Mrva3kzXsBDFp71q+3dScgZO+065v+fdv717d&#10;cJZQuE4Y76DlMyR+e3j5Yj+GBnZ+8KaDyIjEpWYMLR8QQ1NVSQ5gRdr4AI4elY9WIH3GvuqiGInd&#10;mmpX16+r0ccuRC8hJbq9Wx75ofArBRI/K5UAmWk59YYlxhIfcqwOe9H0UYRBy3Mb4gldWKEdFV2p&#10;7gQK9iPqP6isltEnr3Ajva28UlpC0UBqtvVvar4OIkDRQuaksNqUno9Wfjod3X0kG8aQmhTuY1Yx&#10;qWiZMjp8oJkWXdQpm4pt82obTMgkXV7d7K6vrziT9LSrScebbGu10GS6EBO+B29ZPrQ8YRS6H/Do&#10;naMB+biUEKePCRfgBZDBxuWIQpu3rmM4B9oijFq43sC5Tk6pHvsvJ5wNLPAvoJjuqM+lTFktOJrI&#10;ToKWQkgJDrcrE2VnmNLGrMC6WPBP4Dk/Q6Gs3f+AV0Sp7B2uYKudj3+rjtOlZbXkXxxYdGcLHnw3&#10;l8kWa2h/ykzOu54X9NfvAn/8Iw8/AQAA//8DAFBLAwQUAAYACAAAACEARvMJ8+AAAAAJAQAADwAA&#10;AGRycy9kb3ducmV2LnhtbEyPy07DMBBF90j8gzVI7KgTq03bNE7FQwjYINHSrt3YTSLicWo7bfh7&#10;hhUsr+bMnTPFerQdOxsfWocS0kkCzGDldIu1hM/t890CWIgKteocGgnfJsC6vL4qVK7dBT/MeRNr&#10;RiUYciWhibHPOQ9VY6wKE9cbpNnReasiRV9z7dWFym3HRZJk3KoW6UKjevPYmOprM1jSOL6c0rdl&#10;tn/YPw3vO7Gdn14rL+XtzXi/AhbNGP9g+NWnHSjJ6eAG1IF1lGfzJaEShMiAESDShQB2kDCbToGX&#10;Bf//QfkDAAD//wMAUEsBAi0AFAAGAAgAAAAhALaDOJL+AAAA4QEAABMAAAAAAAAAAAAAAAAAAAAA&#10;AFtDb250ZW50X1R5cGVzXS54bWxQSwECLQAUAAYACAAAACEAOP0h/9YAAACUAQAACwAAAAAAAAAA&#10;AAAAAAAvAQAAX3JlbHMvLnJlbHNQSwECLQAUAAYACAAAACEAG/r2osQBAADZAwAADgAAAAAAAAAA&#10;AAAAAAAuAgAAZHJzL2Uyb0RvYy54bWxQSwECLQAUAAYACAAAACEARvMJ8+AAAAAJAQAADwAAAAAA&#10;AAAAAAAAAAAeBAAAZHJzL2Rvd25yZXYueG1sUEsFBgAAAAAEAAQA8wAAACsFAAAAAA==&#10;" strokecolor="#00a0c3 [3044]">
                <v:stroke endarrow="block"/>
              </v:shape>
            </w:pict>
          </mc:Fallback>
        </mc:AlternateContent>
      </w:r>
      <w:r w:rsidR="003F5227" w:rsidRPr="003F5227">
        <w:rPr>
          <w:noProof/>
        </w:rPr>
        <w:drawing>
          <wp:inline distT="0" distB="0" distL="0" distR="0" wp14:anchorId="48CCC16D" wp14:editId="553A4E54">
            <wp:extent cx="6120130" cy="3756660"/>
            <wp:effectExtent l="0" t="0" r="0" b="0"/>
            <wp:docPr id="51" name="Picture 51">
              <a:extLst xmlns:a="http://schemas.openxmlformats.org/drawingml/2006/main">
                <a:ext uri="{FF2B5EF4-FFF2-40B4-BE49-F238E27FC236}">
                  <a16:creationId xmlns:a16="http://schemas.microsoft.com/office/drawing/2014/main" id="{7144BBF6-946F-6917-2B74-41A6C905075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6">
                      <a:extLst>
                        <a:ext uri="{FF2B5EF4-FFF2-40B4-BE49-F238E27FC236}">
                          <a16:creationId xmlns:a16="http://schemas.microsoft.com/office/drawing/2014/main" id="{7144BBF6-946F-6917-2B74-41A6C9050756}"/>
                        </a:ext>
                      </a:extLst>
                    </pic:cNvPr>
                    <pic:cNvPicPr>
                      <a:picLocks noChangeAspect="1"/>
                    </pic:cNvPicPr>
                  </pic:nvPicPr>
                  <pic:blipFill>
                    <a:blip r:embed="rId88"/>
                    <a:stretch>
                      <a:fillRect/>
                    </a:stretch>
                  </pic:blipFill>
                  <pic:spPr>
                    <a:xfrm>
                      <a:off x="0" y="0"/>
                      <a:ext cx="6120130" cy="3756660"/>
                    </a:xfrm>
                    <a:prstGeom prst="rect">
                      <a:avLst/>
                    </a:prstGeom>
                  </pic:spPr>
                </pic:pic>
              </a:graphicData>
            </a:graphic>
          </wp:inline>
        </w:drawing>
      </w:r>
    </w:p>
    <w:p w14:paraId="3C058E75" w14:textId="27319BB9" w:rsidR="003F5227" w:rsidRDefault="003F5227" w:rsidP="003F5227">
      <w:pPr>
        <w:pStyle w:val="Caption"/>
      </w:pPr>
      <w:bookmarkStart w:id="78" w:name="_Ref165388114"/>
      <w:bookmarkStart w:id="79" w:name="_Toc168917349"/>
      <w:r>
        <w:t xml:space="preserve">Figure </w:t>
      </w:r>
      <w:r>
        <w:fldChar w:fldCharType="begin"/>
      </w:r>
      <w:r>
        <w:instrText xml:space="preserve"> SEQ Figure \* ARABIC </w:instrText>
      </w:r>
      <w:r>
        <w:fldChar w:fldCharType="separate"/>
      </w:r>
      <w:r w:rsidR="00D63DE2">
        <w:rPr>
          <w:noProof/>
        </w:rPr>
        <w:t>25</w:t>
      </w:r>
      <w:r>
        <w:fldChar w:fldCharType="end"/>
      </w:r>
      <w:bookmarkEnd w:id="78"/>
      <w:r>
        <w:t xml:space="preserve"> Alarm data intake window</w:t>
      </w:r>
      <w:bookmarkEnd w:id="79"/>
    </w:p>
    <w:p w14:paraId="725FB836" w14:textId="21875C16" w:rsidR="003C08BD" w:rsidRDefault="003C08BD" w:rsidP="003C08BD">
      <w:pPr>
        <w:pStyle w:val="Heading4"/>
      </w:pPr>
      <w:r>
        <w:t xml:space="preserve">Alarm Incident Analysis Interface </w:t>
      </w:r>
    </w:p>
    <w:p w14:paraId="3651E863" w14:textId="6DEEC3A1" w:rsidR="003C08BD" w:rsidRDefault="003C08BD" w:rsidP="003C08BD">
      <w:pPr>
        <w:pStyle w:val="BodyText"/>
      </w:pPr>
      <w:r>
        <w:t xml:space="preserve">The alarm incident analysis interface is shown and described in </w:t>
      </w:r>
      <w:r>
        <w:fldChar w:fldCharType="begin"/>
      </w:r>
      <w:r>
        <w:instrText xml:space="preserve"> REF _Ref165388376 \h </w:instrText>
      </w:r>
      <w:r>
        <w:fldChar w:fldCharType="separate"/>
      </w:r>
      <w:r w:rsidR="00D63DE2">
        <w:t xml:space="preserve">Figure </w:t>
      </w:r>
      <w:r w:rsidR="00D63DE2">
        <w:rPr>
          <w:noProof/>
        </w:rPr>
        <w:t>26</w:t>
      </w:r>
      <w:r>
        <w:fldChar w:fldCharType="end"/>
      </w:r>
      <w:r>
        <w:t xml:space="preserve">. It is an intuitive interface that shows the identified alarms related to incidents in test dataset in the top window (where the 12 alarms are shown). </w:t>
      </w:r>
    </w:p>
    <w:p w14:paraId="6E2E3EFA" w14:textId="14518E34" w:rsidR="003C08BD" w:rsidRDefault="003C08BD" w:rsidP="003C08BD">
      <w:pPr>
        <w:pStyle w:val="BodyText"/>
      </w:pPr>
      <w:r>
        <w:t xml:space="preserve">When an incident is selected in the top window the related event that the ML model is most closely related to is shown in the bottom window for reference to the operator. </w:t>
      </w:r>
      <w:r w:rsidR="00274E21">
        <w:t xml:space="preserve">With this design the ML application is identifying </w:t>
      </w:r>
      <w:r w:rsidR="00274E21">
        <w:rPr>
          <w:b/>
          <w:bCs/>
        </w:rPr>
        <w:t xml:space="preserve">what </w:t>
      </w:r>
      <w:r w:rsidR="00274E21">
        <w:t xml:space="preserve">has occurred but also </w:t>
      </w:r>
      <w:r w:rsidR="00274E21">
        <w:rPr>
          <w:b/>
          <w:bCs/>
        </w:rPr>
        <w:t xml:space="preserve">why </w:t>
      </w:r>
      <w:r w:rsidR="00274E21">
        <w:t xml:space="preserve">it has made the evaluation that an incident has occurred. Usually this will be a reference to a past incident on the network that was labelled, but this is also valuable information for the operator in real time who may need to know when an incident has most recently occurred and other associated alarms. </w:t>
      </w:r>
    </w:p>
    <w:p w14:paraId="17DFEEAB" w14:textId="2ABE33BE" w:rsidR="00274E21" w:rsidRPr="00274E21" w:rsidRDefault="00274E21" w:rsidP="003C08BD">
      <w:pPr>
        <w:pStyle w:val="BodyText"/>
      </w:pPr>
      <w:r>
        <w:t xml:space="preserve">The value of this approach with ML is that </w:t>
      </w:r>
      <w:r w:rsidR="00A6565B">
        <w:t>what</w:t>
      </w:r>
      <w:r>
        <w:t xml:space="preserve"> and why evaluation is almost instantaneous (less than 1 second). This efficiency (reducing the need to search and find past events) will increase the ability of an operator to detect and diagnose incidents when they </w:t>
      </w:r>
      <w:r w:rsidR="00A6565B">
        <w:t>occur.</w:t>
      </w:r>
      <w:r>
        <w:t xml:space="preserve"> </w:t>
      </w:r>
    </w:p>
    <w:p w14:paraId="37B33D6F" w14:textId="5F40D027" w:rsidR="003C08BD" w:rsidRDefault="00274E21" w:rsidP="003C08BD">
      <w:pPr>
        <w:pStyle w:val="BodyText"/>
        <w:keepNext/>
      </w:pPr>
      <w:r>
        <w:rPr>
          <w:noProof/>
        </w:rPr>
        <w:lastRenderedPageBreak/>
        <mc:AlternateContent>
          <mc:Choice Requires="wps">
            <w:drawing>
              <wp:anchor distT="0" distB="0" distL="114300" distR="114300" simplePos="0" relativeHeight="251658288" behindDoc="0" locked="0" layoutInCell="1" allowOverlap="1" wp14:anchorId="547E53C4" wp14:editId="34C079AF">
                <wp:simplePos x="0" y="0"/>
                <wp:positionH relativeFrom="column">
                  <wp:posOffset>2490943</wp:posOffset>
                </wp:positionH>
                <wp:positionV relativeFrom="paragraph">
                  <wp:posOffset>2926877</wp:posOffset>
                </wp:positionV>
                <wp:extent cx="446567" cy="446568"/>
                <wp:effectExtent l="38100" t="0" r="29845" b="48895"/>
                <wp:wrapNone/>
                <wp:docPr id="1623767362" name="Straight Arrow Connector 1623767362"/>
                <wp:cNvGraphicFramePr/>
                <a:graphic xmlns:a="http://schemas.openxmlformats.org/drawingml/2006/main">
                  <a:graphicData uri="http://schemas.microsoft.com/office/word/2010/wordprocessingShape">
                    <wps:wsp>
                      <wps:cNvCnPr/>
                      <wps:spPr>
                        <a:xfrm flipH="1">
                          <a:off x="0" y="0"/>
                          <a:ext cx="446567" cy="446568"/>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xmlns:arto="http://schemas.microsoft.com/office/word/2006/arto">
            <w:pict>
              <v:shape w14:anchorId="2978012F" id="Straight Arrow Connector 1623767362" o:spid="_x0000_s1026" type="#_x0000_t32" style="position:absolute;margin-left:196.15pt;margin-top:230.45pt;width:35.15pt;height:35.15pt;flip:x;z-index:251829248;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6U5KwgEAANkDAAAOAAAAZHJzL2Uyb0RvYy54bWysU8tu2zAQvBfoPxC815KD1A0Eyzk4fRyK&#10;NujjAxhqKRHgC+TWkv6+S8pWirYo0CCXBUXuzM7Orva3kzXsBDFp71q+3dScgZO+065v+fdv717d&#10;cJZQuE4Y76DlMyR+e3j5Yj+GBq784E0HkRGJS80YWj4ghqaqkhzAirTxARw9Kh+tQPqMfdVFMRK7&#10;NdVVXe+q0ccuRC8hJbq9Wx75ofArBRI/K5UAmWk5acMSY4kPOVaHvWj6KMKg5VmGeIIKK7SjoivV&#10;nUDBfkT9B5XVMvrkFW6kt5VXSksoPVA32/q3br4OIkDphcxJYbUpPR+t/HQ6uvtINowhNSncx9zF&#10;pKJlyujwgWZa+iKlbCq2zattMCGTdHl9vXu9e8OZpKdyvsm2VgtNpgsx4XvwluVDyxNGofsBj945&#10;GpCPSwlx+phwAV4AGWxcjii0ees6hnOgLcKohesNnOvklOpRfznhbGCBfwHFdEc6lzJlteBoIjsJ&#10;WgohJTjcrkyUnWFKG7MC62LBP4Hn/AyFsnb/A14RpbJ3uIKtdj7+rTpOF8lqyb84sPSdLXjw3Vwm&#10;W6yh/SkzOe96XtBfvwv88Y88/AQAAP//AwBQSwMEFAAGAAgAAAAhALXv7UfjAAAACwEAAA8AAABk&#10;cnMvZG93bnJldi54bWxMj8tOwzAQRfdI/IM1SOyoE6e4TYhT8RCibJBooWs3niYRsZ3aThv+HrOC&#10;5WjOvXOmXE26Jyd0vrNGQDpLgKCprepMI+Bj+3yzBOKDNEr21qCAb/Swqi4vSlkoezbveNqEhsQS&#10;4wspoA1hKCj1dYta+pkd0MTdwTotQxxdQ5WT51iue8qShFMtOxMvtHLAxxbrr82oo8bh5Zi+5nz3&#10;sHsa3z7ZdnFc106I66vp/g5IwCn8wfCrHzNQRae9HY3ypBeQ5SyLqIA5T3IgkZhzxoHsBdxmKQNa&#10;lfT/D9UPAAAA//8DAFBLAQItABQABgAIAAAAIQC2gziS/gAAAOEBAAATAAAAAAAAAAAAAAAAAAAA&#10;AABbQ29udGVudF9UeXBlc10ueG1sUEsBAi0AFAAGAAgAAAAhADj9If/WAAAAlAEAAAsAAAAAAAAA&#10;AAAAAAAALwEAAF9yZWxzLy5yZWxzUEsBAi0AFAAGAAgAAAAhAJjpTkrCAQAA2QMAAA4AAAAAAAAA&#10;AAAAAAAALgIAAGRycy9lMm9Eb2MueG1sUEsBAi0AFAAGAAgAAAAhALXv7UfjAAAACwEAAA8AAAAA&#10;AAAAAAAAAAAAHAQAAGRycy9kb3ducmV2LnhtbFBLBQYAAAAABAAEAPMAAAAsBQAAAAA=&#10;" strokecolor="#00a0c3 [3044]">
                <v:stroke endarrow="block"/>
              </v:shape>
            </w:pict>
          </mc:Fallback>
        </mc:AlternateContent>
      </w:r>
      <w:r>
        <w:rPr>
          <w:noProof/>
        </w:rPr>
        <mc:AlternateContent>
          <mc:Choice Requires="wps">
            <w:drawing>
              <wp:anchor distT="0" distB="0" distL="114300" distR="114300" simplePos="0" relativeHeight="251658287" behindDoc="0" locked="0" layoutInCell="1" allowOverlap="1" wp14:anchorId="3E673C64" wp14:editId="56C091EE">
                <wp:simplePos x="0" y="0"/>
                <wp:positionH relativeFrom="column">
                  <wp:posOffset>2919139</wp:posOffset>
                </wp:positionH>
                <wp:positionV relativeFrom="paragraph">
                  <wp:posOffset>2706754</wp:posOffset>
                </wp:positionV>
                <wp:extent cx="1360967" cy="478465"/>
                <wp:effectExtent l="0" t="0" r="10795" b="17145"/>
                <wp:wrapNone/>
                <wp:docPr id="1623767361" name="Text Box 1623767361"/>
                <wp:cNvGraphicFramePr/>
                <a:graphic xmlns:a="http://schemas.openxmlformats.org/drawingml/2006/main">
                  <a:graphicData uri="http://schemas.microsoft.com/office/word/2010/wordprocessingShape">
                    <wps:wsp>
                      <wps:cNvSpPr txBox="1"/>
                      <wps:spPr>
                        <a:xfrm>
                          <a:off x="0" y="0"/>
                          <a:ext cx="1360967" cy="478465"/>
                        </a:xfrm>
                        <a:prstGeom prst="rect">
                          <a:avLst/>
                        </a:prstGeom>
                        <a:solidFill>
                          <a:schemeClr val="lt1"/>
                        </a:solidFill>
                        <a:ln w="6350">
                          <a:solidFill>
                            <a:prstClr val="black"/>
                          </a:solidFill>
                        </a:ln>
                      </wps:spPr>
                      <wps:txbx>
                        <w:txbxContent>
                          <w:p w14:paraId="4593A76E" w14:textId="77CFF5FF" w:rsidR="00274E21" w:rsidRPr="00274E21" w:rsidRDefault="00274E21" w:rsidP="00274E21">
                            <w:pPr>
                              <w:rPr>
                                <w:color w:val="FF0000"/>
                                <w:lang w:val="en-US"/>
                              </w:rPr>
                            </w:pPr>
                            <w:r>
                              <w:rPr>
                                <w:color w:val="FF0000"/>
                                <w:lang w:val="en-US"/>
                              </w:rPr>
                              <w:t xml:space="preserve">Past event linked to </w:t>
                            </w:r>
                            <w:r w:rsidR="00A6565B">
                              <w:rPr>
                                <w:color w:val="FF0000"/>
                                <w:lang w:val="en-US"/>
                              </w:rPr>
                              <w:t>NOS.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E673C64" id="Text Box 1623767361" o:spid="_x0000_s1035" type="#_x0000_t202" style="position:absolute;margin-left:229.85pt;margin-top:213.15pt;width:107.15pt;height:37.65pt;z-index:25165828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rhatPQIAAIMEAAAOAAAAZHJzL2Uyb0RvYy54bWysVN9v2jAQfp+0/8Hy+whQoCUiVIyKaRJq&#10;K9Gqz8axSTTH59mGhP31OzvhR7s9TXtxzr7z57vvvsvsvqkUOQjrStAZHfT6lAjNIS/1LqOvL6sv&#10;d5Q4z3TOFGiR0aNw9H7++dOsNqkYQgEqF5YgiHZpbTJaeG/SJHG8EBVzPTBCo1OCrZjHrd0luWU1&#10;olcqGfb7k6QGmxsLXDiHpw+tk84jvpSC+ycpnfBEZRRz83G1cd2GNZnPWLqzzBQl79Jg/5BFxUqN&#10;j56hHphnZG/LP6CqkltwIH2PQ5WAlCUXsQasZtD/UM2mYEbEWpAcZ840uf8Hyx8PG/NsiW++QoMN&#10;DITUxqUOD0M9jbRV+GKmBP1I4fFMm2g84eHSzaQ/ndxSwtE3ur0bTcYBJrncNtb5bwIqEoyMWmxL&#10;ZIsd1s63oaeQ8JgDVearUqm4CVIQS2XJgWETlY85Ivi7KKVJndHJzbgfgd/5AvT5/lYx/qNL7yoK&#10;8ZTGnC+1B8s324aUeUanJ162kB+RLgutkpzhqxLh18z5Z2ZROsgQjoN/wkUqwJygsygpwP7623mI&#10;x46il5IapZhR93PPrKBEfdfY6+lgNArajZvR+HaIG3vt2V579L5aAhI1wMEzPJoh3quTKS1Ubzg1&#10;i/Aqupjm+HZG/clc+nZAcOq4WCxiEKrVML/WG8MDdGhMoPWleWPWdG31KIhHOImWpR+628aGmxoW&#10;ew+yjK0PPLesdvSj0qN4uqkMo3S9j1GXf8f8NwAAAP//AwBQSwMEFAAGAAgAAAAhADn1nXzfAAAA&#10;CwEAAA8AAABkcnMvZG93bnJldi54bWxMj8FOwzAMhu9IvENkJG4s3di6rjSdAA0uOzEQZ6/Jkogm&#10;qZKsK2+POcHNlj/9/v5mO7mejSomG7yA+awApnwXpPVawMf7y10FLGX0EvvglYBvlWDbXl81WMtw&#10;8W9qPGTNKMSnGgWYnIea89QZ5TDNwqA83U4hOsy0Rs1lxAuFu54viqLkDq2nDwYH9WxU93U4OwG7&#10;J73RXYXR7Cpp7Th9nvb6VYjbm+nxAVhWU/6D4Vef1KElp2M4e5lYL2C52qwJpWFR3gMjolwvqd1R&#10;wKqYl8Dbhv/v0P4AAAD//wMAUEsBAi0AFAAGAAgAAAAhALaDOJL+AAAA4QEAABMAAAAAAAAAAAAA&#10;AAAAAAAAAFtDb250ZW50X1R5cGVzXS54bWxQSwECLQAUAAYACAAAACEAOP0h/9YAAACUAQAACwAA&#10;AAAAAAAAAAAAAAAvAQAAX3JlbHMvLnJlbHNQSwECLQAUAAYACAAAACEAhK4WrT0CAACDBAAADgAA&#10;AAAAAAAAAAAAAAAuAgAAZHJzL2Uyb0RvYy54bWxQSwECLQAUAAYACAAAACEAOfWdfN8AAAALAQAA&#10;DwAAAAAAAAAAAAAAAACXBAAAZHJzL2Rvd25yZXYueG1sUEsFBgAAAAAEAAQA8wAAAKMFAAAAAA==&#10;" fillcolor="white [3201]" strokeweight=".5pt">
                <v:textbox>
                  <w:txbxContent>
                    <w:p w14:paraId="4593A76E" w14:textId="77CFF5FF" w:rsidR="00274E21" w:rsidRPr="00274E21" w:rsidRDefault="00274E21" w:rsidP="00274E21">
                      <w:pPr>
                        <w:rPr>
                          <w:color w:val="FF0000"/>
                          <w:lang w:val="en-US"/>
                        </w:rPr>
                      </w:pPr>
                      <w:r>
                        <w:rPr>
                          <w:color w:val="FF0000"/>
                          <w:lang w:val="en-US"/>
                        </w:rPr>
                        <w:t xml:space="preserve">Past event linked to </w:t>
                      </w:r>
                      <w:r w:rsidR="00A6565B">
                        <w:rPr>
                          <w:color w:val="FF0000"/>
                          <w:lang w:val="en-US"/>
                        </w:rPr>
                        <w:t>NOS.</w:t>
                      </w:r>
                    </w:p>
                  </w:txbxContent>
                </v:textbox>
              </v:shape>
            </w:pict>
          </mc:Fallback>
        </mc:AlternateContent>
      </w:r>
      <w:r>
        <w:rPr>
          <w:noProof/>
        </w:rPr>
        <mc:AlternateContent>
          <mc:Choice Requires="wps">
            <w:drawing>
              <wp:anchor distT="0" distB="0" distL="114300" distR="114300" simplePos="0" relativeHeight="251658286" behindDoc="0" locked="0" layoutInCell="1" allowOverlap="1" wp14:anchorId="5FC79A04" wp14:editId="1784E166">
                <wp:simplePos x="0" y="0"/>
                <wp:positionH relativeFrom="column">
                  <wp:posOffset>470757</wp:posOffset>
                </wp:positionH>
                <wp:positionV relativeFrom="paragraph">
                  <wp:posOffset>3554198</wp:posOffset>
                </wp:positionV>
                <wp:extent cx="2488018" cy="202019"/>
                <wp:effectExtent l="0" t="57150" r="26670" b="26670"/>
                <wp:wrapNone/>
                <wp:docPr id="1623767360" name="Straight Arrow Connector 1623767360"/>
                <wp:cNvGraphicFramePr/>
                <a:graphic xmlns:a="http://schemas.openxmlformats.org/drawingml/2006/main">
                  <a:graphicData uri="http://schemas.microsoft.com/office/word/2010/wordprocessingShape">
                    <wps:wsp>
                      <wps:cNvCnPr/>
                      <wps:spPr>
                        <a:xfrm flipH="1" flipV="1">
                          <a:off x="0" y="0"/>
                          <a:ext cx="2488018" cy="202019"/>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xmlns:arto="http://schemas.microsoft.com/office/word/2006/arto">
            <w:pict>
              <v:shape w14:anchorId="158CD377" id="Straight Arrow Connector 1623767360" o:spid="_x0000_s1026" type="#_x0000_t32" style="position:absolute;margin-left:37.05pt;margin-top:279.85pt;width:195.9pt;height:15.9pt;flip:x y;z-index:251826176;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py9FxwEAAOQDAAAOAAAAZHJzL2Uyb0RvYy54bWysU0uP1DAMviPxH6LcmXZGCA3VdPYwy+OA&#10;YMXrnk2dNlJeSsy0/fc46UwXAUJitRfLjf19tj+7h5vJGnaGmLR3Ld9uas7ASd9p17f829e3L/ac&#10;JRSuE8Y7aPkMid8cnz87jKGBnR+86SAyInGpGUPLB8TQVFWSA1iRNj6Ao6Dy0Qqkz9hXXRQjsVtT&#10;7er6VTX62IXoJaREr7dLkB8Lv1Ig8ZNSCZCZllNvWGws9j7b6ngQTR9FGLS8tCEe0YUV2lHRlepW&#10;oGA/ov6DymoZffIKN9LbyiulJZQZaJpt/ds0XwYRoMxC4qSwypSejlZ+PJ/cXSQZxpCaFO5inmJS&#10;0TJldHhPO+XF+569HKOe2VQEnFcBYUIm6XH3cr+vt7RySbFdTSO9zgpXC2NGh5jwHXjLstPyhFHo&#10;fsCTd4525eNSQ5w/JFyAV0AGG5ctCm3euI7hHOigMGrhegOXOjmlehileDgbWOCfQTHdUaNLmXJl&#10;cDKRnQXdh5ASHG5XJsrOMKWNWYF10eCfwEt+hkK5wP8Br4hS2TtcwVY7H/9WHadry2rJvyqwzJ0l&#10;uPfdXJZcpKFTKju5nH2+1V+/C/zh5zz+BAAA//8DAFBLAwQUAAYACAAAACEArg7oHtwAAAAKAQAA&#10;DwAAAGRycy9kb3ducmV2LnhtbEyPwU6DQBCG7ya+w2ZMvNkFLaUgS6MkntVqeh5gBJSdJey2xbd3&#10;POlxZr788/3FbrGjOtHsB8cG4lUEirhx7cCdgfe3p5stKB+QWxwdk4Fv8rArLy8KzFt35lc67UOn&#10;JIR9jgb6EKZca9/0ZNGv3EQstw83Wwwyzp1uZzxLuB31bRRttMWB5UOPE1U9NV/7ozWgo6oaUhee&#10;D8if6OK79PGlqY25vloe7kEFWsIfDL/6og6lONXuyK1Xo4F0HQtpIEmyFJQA602Sgaplk8UJ6LLQ&#10;/yuUPwAAAP//AwBQSwECLQAUAAYACAAAACEAtoM4kv4AAADhAQAAEwAAAAAAAAAAAAAAAAAAAAAA&#10;W0NvbnRlbnRfVHlwZXNdLnhtbFBLAQItABQABgAIAAAAIQA4/SH/1gAAAJQBAAALAAAAAAAAAAAA&#10;AAAAAC8BAABfcmVscy8ucmVsc1BLAQItABQABgAIAAAAIQBFpy9FxwEAAOQDAAAOAAAAAAAAAAAA&#10;AAAAAC4CAABkcnMvZTJvRG9jLnhtbFBLAQItABQABgAIAAAAIQCuDuge3AAAAAoBAAAPAAAAAAAA&#10;AAAAAAAAACEEAABkcnMvZG93bnJldi54bWxQSwUGAAAAAAQABADzAAAAKgUAAAAA&#10;" strokecolor="#00a0c3 [3044]">
                <v:stroke endarrow="block"/>
              </v:shape>
            </w:pict>
          </mc:Fallback>
        </mc:AlternateContent>
      </w:r>
      <w:r>
        <w:rPr>
          <w:noProof/>
        </w:rPr>
        <mc:AlternateContent>
          <mc:Choice Requires="wps">
            <w:drawing>
              <wp:anchor distT="0" distB="0" distL="114300" distR="114300" simplePos="0" relativeHeight="251658285" behindDoc="0" locked="0" layoutInCell="1" allowOverlap="1" wp14:anchorId="2B7E701B" wp14:editId="08AF0143">
                <wp:simplePos x="0" y="0"/>
                <wp:positionH relativeFrom="column">
                  <wp:posOffset>2979951</wp:posOffset>
                </wp:positionH>
                <wp:positionV relativeFrom="paragraph">
                  <wp:posOffset>3468872</wp:posOffset>
                </wp:positionV>
                <wp:extent cx="1360967" cy="478465"/>
                <wp:effectExtent l="0" t="0" r="10795" b="17145"/>
                <wp:wrapNone/>
                <wp:docPr id="63" name="Text Box 63"/>
                <wp:cNvGraphicFramePr/>
                <a:graphic xmlns:a="http://schemas.openxmlformats.org/drawingml/2006/main">
                  <a:graphicData uri="http://schemas.microsoft.com/office/word/2010/wordprocessingShape">
                    <wps:wsp>
                      <wps:cNvSpPr txBox="1"/>
                      <wps:spPr>
                        <a:xfrm>
                          <a:off x="0" y="0"/>
                          <a:ext cx="1360967" cy="478465"/>
                        </a:xfrm>
                        <a:prstGeom prst="rect">
                          <a:avLst/>
                        </a:prstGeom>
                        <a:solidFill>
                          <a:schemeClr val="lt1"/>
                        </a:solidFill>
                        <a:ln w="6350">
                          <a:solidFill>
                            <a:prstClr val="black"/>
                          </a:solidFill>
                        </a:ln>
                      </wps:spPr>
                      <wps:txbx>
                        <w:txbxContent>
                          <w:p w14:paraId="574A7A00" w14:textId="37A6FA4E" w:rsidR="00274E21" w:rsidRPr="00274E21" w:rsidRDefault="00274E21" w:rsidP="00274E21">
                            <w:pPr>
                              <w:rPr>
                                <w:color w:val="FF0000"/>
                                <w:lang w:val="en-US"/>
                              </w:rPr>
                            </w:pPr>
                            <w:r>
                              <w:rPr>
                                <w:color w:val="FF0000"/>
                                <w:lang w:val="en-US"/>
                              </w:rPr>
                              <w:t>Distance metric for related alarm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B7E701B" id="Text Box 63" o:spid="_x0000_s1036" type="#_x0000_t202" style="position:absolute;margin-left:234.65pt;margin-top:273.15pt;width:107.15pt;height:37.65pt;z-index:25165828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d++jPAIAAIQEAAAOAAAAZHJzL2Uyb0RvYy54bWysVE1v2zAMvQ/YfxB0X+yk+WiNOEWWIsOA&#10;oC2QFj0rshQbk0VNUmJnv36U4ny022nYRaZE6ol8fPT0vq0V2QvrKtA57fdSSoTmUFR6m9PXl+WX&#10;W0qcZ7pgCrTI6UE4ej/7/GnamEwMoARVCEsQRLusMTktvTdZkjheipq5Hhih0SnB1szj1m6TwrIG&#10;0WuVDNJ0nDRgC2OBC+fw9OHopLOIL6Xg/klKJzxROcXcfFxtXDdhTWZTlm0tM2XFuzTYP2RRs0rj&#10;o2eoB+YZ2dnqD6i64hYcSN/jUCcgZcVFrAGr6acfqlmXzIhYC5LjzJkm9/9g+eN+bZ4t8e1XaLGB&#10;gZDGuMzhYainlbYOX8yUoB8pPJxpE60nPFy6Gad34wklHH3Dye1wPAowyeW2sc5/E1CTYOTUYlsi&#10;W2y/cv4YegoJjzlQVbGslIqbIAWxUJbsGTZR+Zgjgr+LUpo0OR3fjNII/M4XoM/3N4rxH116V1GI&#10;pzTmfKk9WL7dtKQqsMSolHC0geKAfFk4SskZvqwQf8Wcf2YWtYMU4Tz4J1ykAkwKOouSEuyvv52H&#10;eGwpeilpUIs5dT93zApK1HeNzb7rD4dBvHEzHE0GuLHXns21R+/qBSBTfZw8w6MZ4r06mdJC/YZj&#10;Mw+vootpjm/n1J/MhT9OCI4dF/N5DEK5GuZXem14gA6dCby+tG/Mmq6vHhXxCCfVsuxDe4+x4aaG&#10;+c6DrGLvL6x2/KPUo3q6sQyzdL2PUZefx+w3AAAA//8DAFBLAwQUAAYACAAAACEAVxkpat4AAAAL&#10;AQAADwAAAGRycy9kb3ducmV2LnhtbEyPy07DMBBF90j8gzVI7KjTB1aaxqkAFTasKIj1NHZtq7Ed&#10;xW4a/p5hRXd3NEd3ztTbyXds1ENyMUiYzwpgOrRRuWAkfH2+PpTAUsagsItBS/jRCbbN7U2NlYqX&#10;8KHHfTaMSkKqUILNua84T63VHtMs9jrQ7hgHj5nGwXA14IXKfccXRSG4RxfogsVev1jdnvZnL2H3&#10;bNamLXGwu1I5N07fx3fzJuX93fS0AZb1lP9h+NMndWjI6RDPQSXWSViJ9ZJQCY8rQYEIUS4FsAOF&#10;xVwAb2p+/UPzCwAA//8DAFBLAQItABQABgAIAAAAIQC2gziS/gAAAOEBAAATAAAAAAAAAAAAAAAA&#10;AAAAAABbQ29udGVudF9UeXBlc10ueG1sUEsBAi0AFAAGAAgAAAAhADj9If/WAAAAlAEAAAsAAAAA&#10;AAAAAAAAAAAALwEAAF9yZWxzLy5yZWxzUEsBAi0AFAAGAAgAAAAhAC9376M8AgAAhAQAAA4AAAAA&#10;AAAAAAAAAAAALgIAAGRycy9lMm9Eb2MueG1sUEsBAi0AFAAGAAgAAAAhAFcZKWreAAAACwEAAA8A&#10;AAAAAAAAAAAAAAAAlgQAAGRycy9kb3ducmV2LnhtbFBLBQYAAAAABAAEAPMAAAChBQAAAAA=&#10;" fillcolor="white [3201]" strokeweight=".5pt">
                <v:textbox>
                  <w:txbxContent>
                    <w:p w14:paraId="574A7A00" w14:textId="37A6FA4E" w:rsidR="00274E21" w:rsidRPr="00274E21" w:rsidRDefault="00274E21" w:rsidP="00274E21">
                      <w:pPr>
                        <w:rPr>
                          <w:color w:val="FF0000"/>
                          <w:lang w:val="en-US"/>
                        </w:rPr>
                      </w:pPr>
                      <w:r>
                        <w:rPr>
                          <w:color w:val="FF0000"/>
                          <w:lang w:val="en-US"/>
                        </w:rPr>
                        <w:t>Distance metric for related alarm</w:t>
                      </w:r>
                    </w:p>
                  </w:txbxContent>
                </v:textbox>
              </v:shape>
            </w:pict>
          </mc:Fallback>
        </mc:AlternateContent>
      </w:r>
      <w:r>
        <w:rPr>
          <w:noProof/>
        </w:rPr>
        <mc:AlternateContent>
          <mc:Choice Requires="wps">
            <w:drawing>
              <wp:anchor distT="0" distB="0" distL="114300" distR="114300" simplePos="0" relativeHeight="251658284" behindDoc="0" locked="0" layoutInCell="1" allowOverlap="1" wp14:anchorId="7B2BD8A4" wp14:editId="4D185666">
                <wp:simplePos x="0" y="0"/>
                <wp:positionH relativeFrom="column">
                  <wp:posOffset>1736031</wp:posOffset>
                </wp:positionH>
                <wp:positionV relativeFrom="paragraph">
                  <wp:posOffset>2575810</wp:posOffset>
                </wp:positionV>
                <wp:extent cx="829339" cy="180946"/>
                <wp:effectExtent l="38100" t="0" r="27940" b="86360"/>
                <wp:wrapNone/>
                <wp:docPr id="62" name="Straight Arrow Connector 62"/>
                <wp:cNvGraphicFramePr/>
                <a:graphic xmlns:a="http://schemas.openxmlformats.org/drawingml/2006/main">
                  <a:graphicData uri="http://schemas.microsoft.com/office/word/2010/wordprocessingShape">
                    <wps:wsp>
                      <wps:cNvCnPr/>
                      <wps:spPr>
                        <a:xfrm flipH="1">
                          <a:off x="0" y="0"/>
                          <a:ext cx="829339" cy="180946"/>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0341454B" id="Straight Arrow Connector 62" o:spid="_x0000_s1026" type="#_x0000_t32" style="position:absolute;margin-left:136.7pt;margin-top:202.8pt;width:65.3pt;height:14.25pt;flip:x;z-index:251823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WrQlxQEAANkDAAAOAAAAZHJzL2Uyb0RvYy54bWysU9uO0zAQfUfiHyy/06RdtGqjpvvQ5fKA&#10;YMXCB3idcWLJN42HJv17bKfNIkBIIF5Gjj3nzJkzk/3dZA07AUbtXcvXq5ozcNJ32vUt//rl7ast&#10;Z5GE64TxDlp+hsjvDi9f7MfQwMYP3nSALJG42Iyh5QNRaKoqygGsiCsfwKVH5dEKSp/YVx2KMbFb&#10;U23q+rYaPXYBvYQY0+39/MgPhV8pkPRJqQjETMuTNioRS3zKsTrsRdOjCIOWFxniH1RYoV0qulDd&#10;CxLsG+pfqKyW6KNXtJLeVl4pLaH0kLpZ1z918ziIAKWXZE4Mi03x/9HKj6eje8BkwxhiE8MD5i4m&#10;hZYpo8P7NNPSV1LKpmLbebENJmIyXW43u5ubHWcyPa239e71bba1mmkyXcBI78Bblg8tj4RC9wMd&#10;vXNpQB7nEuL0IdIMvAIy2LgcSWjzxnWMziFtEaEWrjdwqZNTqmf95URnAzP8Myimu6RzLlNWC44G&#10;2UmkpRBSgqP1wpSyM0xpYxZgXSz4I/CSn6FQ1u5vwAuiVPaOFrDVzuPvqtN0lazm/KsDc9/Zgiff&#10;nctkizVpf8pMLrueF/TH7wJ//iMP3wEAAP//AwBQSwMEFAAGAAgAAAAhADxYG37iAAAACwEAAA8A&#10;AABkcnMvZG93bnJldi54bWxMj81OwzAQhO9IvIO1SNyok9SkEOJU/AhRLki00LMbb5OI2E5tpw1v&#10;z3KC2652ZvabcjmZnh3Rh85ZCeksAYa2drqzjYSPzfPVDbAQldWqdxYlfGOAZXV+VqpCu5N9x+M6&#10;NoxCbCiUhDbGoeA81C0aFWZuQEu3vfNGRVp9w7VXJwo3Pc+SJOdGdZY+tGrAxxbrr/VoCGP/ckhf&#10;b/Ptw/ZpfPvMNovDqvZSXl5M93fAIk7xTwy/+OSBiph2brQ6sF5CtpgLkkoQyXUOjBQiEdRuR8Nc&#10;pMCrkv/vUP0AAAD//wMAUEsBAi0AFAAGAAgAAAAhALaDOJL+AAAA4QEAABMAAAAAAAAAAAAAAAAA&#10;AAAAAFtDb250ZW50X1R5cGVzXS54bWxQSwECLQAUAAYACAAAACEAOP0h/9YAAACUAQAACwAAAAAA&#10;AAAAAAAAAAAvAQAAX3JlbHMvLnJlbHNQSwECLQAUAAYACAAAACEAgFq0JcUBAADZAwAADgAAAAAA&#10;AAAAAAAAAAAuAgAAZHJzL2Uyb0RvYy54bWxQSwECLQAUAAYACAAAACEAPFgbfuIAAAALAQAADwAA&#10;AAAAAAAAAAAAAAAfBAAAZHJzL2Rvd25yZXYueG1sUEsFBgAAAAAEAAQA8wAAAC4FAAAAAA==&#10;" strokecolor="#00a0c3 [3044]">
                <v:stroke endarrow="block"/>
              </v:shape>
            </w:pict>
          </mc:Fallback>
        </mc:AlternateContent>
      </w:r>
      <w:r>
        <w:rPr>
          <w:noProof/>
        </w:rPr>
        <mc:AlternateContent>
          <mc:Choice Requires="wps">
            <w:drawing>
              <wp:anchor distT="0" distB="0" distL="114300" distR="114300" simplePos="0" relativeHeight="251658283" behindDoc="0" locked="0" layoutInCell="1" allowOverlap="1" wp14:anchorId="2C4DCA94" wp14:editId="3740E55D">
                <wp:simplePos x="0" y="0"/>
                <wp:positionH relativeFrom="column">
                  <wp:posOffset>2543840</wp:posOffset>
                </wp:positionH>
                <wp:positionV relativeFrom="paragraph">
                  <wp:posOffset>1193770</wp:posOffset>
                </wp:positionV>
                <wp:extent cx="95958" cy="839973"/>
                <wp:effectExtent l="0" t="38100" r="75565" b="17780"/>
                <wp:wrapNone/>
                <wp:docPr id="61" name="Straight Arrow Connector 61"/>
                <wp:cNvGraphicFramePr/>
                <a:graphic xmlns:a="http://schemas.openxmlformats.org/drawingml/2006/main">
                  <a:graphicData uri="http://schemas.microsoft.com/office/word/2010/wordprocessingShape">
                    <wps:wsp>
                      <wps:cNvCnPr/>
                      <wps:spPr>
                        <a:xfrm flipV="1">
                          <a:off x="0" y="0"/>
                          <a:ext cx="95958" cy="839973"/>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xmlns:arto="http://schemas.microsoft.com/office/word/2006/arto">
            <w:pict>
              <v:shape w14:anchorId="399415F9" id="Straight Arrow Connector 61" o:spid="_x0000_s1026" type="#_x0000_t32" style="position:absolute;margin-left:200.3pt;margin-top:94pt;width:7.55pt;height:66.15pt;flip:y;z-index:251821056;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icnJwwEAANgDAAAOAAAAZHJzL2Uyb0RvYy54bWysU02P0zAQvSPxHyzfadJdLWyjpnvoAhcE&#10;K77uXmecWPKX7KFJ/j1jp80iQEggLiPHnvfmzZvJ/m6yhp0gJu1dy7ebmjNw0nfa9S3/8vnNi1vO&#10;EgrXCeMdtHyGxO8Oz5/tx9DAlR+86SAyInGpGUPLB8TQVFWSA1iRNj6Ao0floxVIn7GvuihGYrem&#10;uqrrl9XoYxeil5AS3d4vj/xQ+JUCiR+USoDMtJy0YYmxxMccq8NeNH0UYdDyLEP8gwortKOiK9W9&#10;QMG+Rf0LldUy+uQVbqS3lVdKSyg9UDfb+qduPg0iQOmFzElhtSn9P1r5/nR0D5FsGENqUniIuYtJ&#10;RcuU0eErzbT0RUrZVGybV9tgQibpcnezu6ExS3q5vd7tXl1nV6uFJbOFmPAteMvyoeUJo9D9gEfv&#10;HM3Hx6WCOL1LuAAvgAw2LkcU2rx2HcM50BJh1ML1Bs51ckr1JL+ccDawwD+CYrojmUuZsllwNJGd&#10;BO2EkBIcblcmys4wpY1ZgXVx4I/Ac36GQtm6vwGviFLZO1zBVjsff1cdp4tkteRfHFj6zhY8+m4u&#10;gy3W0PqUmZxXPe/nj98F/vRDHr4DAAD//wMAUEsDBBQABgAIAAAAIQCsgZU34QAAAAsBAAAPAAAA&#10;ZHJzL2Rvd25yZXYueG1sTI9LT8MwEITvSPwHa5G4USdpaUOIU/EQAi5I9HV2k20SEa9T22nDv2c5&#10;wXE138zO5MvRdOKEzreWFMSTCARSaauWagWb9ctNCsIHTZXuLKGCb/SwLC4vcp1V9kyfeFqFWnAI&#10;+UwraELoMyl92aDRfmJ7JNYO1hkd+HS1rJw+c7jpZBJFc2l0S/yh0T0+NVh+rQbDNQ6vx/j9br57&#10;3D0PH9tkvTi+lU6p66vx4R5EwDH8wfBbnz1QcKe9HajyolMw43RGWUhTHsXELL5dgNgrmCbRFGSR&#10;y/8bih8AAAD//wMAUEsBAi0AFAAGAAgAAAAhALaDOJL+AAAA4QEAABMAAAAAAAAAAAAAAAAAAAAA&#10;AFtDb250ZW50X1R5cGVzXS54bWxQSwECLQAUAAYACAAAACEAOP0h/9YAAACUAQAACwAAAAAAAAAA&#10;AAAAAAAvAQAAX3JlbHMvLnJlbHNQSwECLQAUAAYACAAAACEANYnJycMBAADYAwAADgAAAAAAAAAA&#10;AAAAAAAuAgAAZHJzL2Uyb0RvYy54bWxQSwECLQAUAAYACAAAACEArIGVN+EAAAALAQAADwAAAAAA&#10;AAAAAAAAAAAdBAAAZHJzL2Rvd25yZXYueG1sUEsFBgAAAAAEAAQA8wAAACsFAAAAAA==&#10;" strokecolor="#00a0c3 [3044]">
                <v:stroke endarrow="block"/>
              </v:shape>
            </w:pict>
          </mc:Fallback>
        </mc:AlternateContent>
      </w:r>
      <w:r>
        <w:rPr>
          <w:noProof/>
        </w:rPr>
        <mc:AlternateContent>
          <mc:Choice Requires="wps">
            <w:drawing>
              <wp:anchor distT="0" distB="0" distL="114300" distR="114300" simplePos="0" relativeHeight="251658282" behindDoc="0" locked="0" layoutInCell="1" allowOverlap="1" wp14:anchorId="1573E5B1" wp14:editId="3BC42E94">
                <wp:simplePos x="0" y="0"/>
                <wp:positionH relativeFrom="column">
                  <wp:posOffset>1027017</wp:posOffset>
                </wp:positionH>
                <wp:positionV relativeFrom="paragraph">
                  <wp:posOffset>2005242</wp:posOffset>
                </wp:positionV>
                <wp:extent cx="1520456" cy="606056"/>
                <wp:effectExtent l="0" t="0" r="22860" b="22860"/>
                <wp:wrapNone/>
                <wp:docPr id="60" name="Text Box 60"/>
                <wp:cNvGraphicFramePr/>
                <a:graphic xmlns:a="http://schemas.openxmlformats.org/drawingml/2006/main">
                  <a:graphicData uri="http://schemas.microsoft.com/office/word/2010/wordprocessingShape">
                    <wps:wsp>
                      <wps:cNvSpPr txBox="1"/>
                      <wps:spPr>
                        <a:xfrm>
                          <a:off x="0" y="0"/>
                          <a:ext cx="1520456" cy="606056"/>
                        </a:xfrm>
                        <a:prstGeom prst="rect">
                          <a:avLst/>
                        </a:prstGeom>
                        <a:solidFill>
                          <a:schemeClr val="lt1"/>
                        </a:solidFill>
                        <a:ln w="6350">
                          <a:solidFill>
                            <a:prstClr val="black"/>
                          </a:solidFill>
                        </a:ln>
                      </wps:spPr>
                      <wps:txbx>
                        <w:txbxContent>
                          <w:p w14:paraId="2952388F" w14:textId="57992579" w:rsidR="00274E21" w:rsidRPr="00274E21" w:rsidRDefault="00274E21" w:rsidP="00274E21">
                            <w:pPr>
                              <w:rPr>
                                <w:color w:val="FF0000"/>
                                <w:lang w:val="en-US"/>
                              </w:rPr>
                            </w:pPr>
                            <w:r>
                              <w:rPr>
                                <w:color w:val="FF0000"/>
                                <w:lang w:val="en-US"/>
                              </w:rPr>
                              <w:t>Linked incident from training dataset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573E5B1" id="Text Box 60" o:spid="_x0000_s1037" type="#_x0000_t202" style="position:absolute;margin-left:80.85pt;margin-top:157.9pt;width:119.7pt;height:47.7pt;z-index:25165828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vv66OQIAAIQEAAAOAAAAZHJzL2Uyb0RvYy54bWysVE1v2zAMvQ/YfxB0X+xkSdYZcYosRYYB&#10;RVsgHXpWZCkWJouapMTOfv0oOV/tdhp2kUmReiQfSc9uu0aTvXBegSnpcJBTIgyHSpltSb8/rz7c&#10;UOIDMxXTYERJD8LT2/n7d7PWFmIENehKOIIgxhetLWkdgi2yzPNaNMwPwAqDRgmuYQFVt80qx1pE&#10;b3Q2yvNp1oKrrAMuvMfbu95I5wlfSsHDo5ReBKJLirmFdLp0buKZzWes2Dpma8WPabB/yKJhymDQ&#10;M9QdC4zsnPoDqlHcgQcZBhyaDKRUXKQasJph/qaadc2sSLUgOd6eafL/D5Y/7Nf2yZHQfYEOGxgJ&#10;aa0vPF7GejrpmvjFTAnakcLDmTbRBcLjo8koH0+mlHC0TfNpjjLCZJfX1vnwVUBDolBSh21JbLH9&#10;vQ+968klBvOgVbVSWicljoJYakf2DJuoQ8oRwV95aUNaDP5xkifgV7YIfX6/0Yz/OKZ35YV42mDO&#10;l9qjFLpNR1SFJZ6J2UB1QL4c9KPkLV8pxL9nPjwxh7ODFOE+hEc8pAZMCo4SJTW4X3+7j/7YUrRS&#10;0uIsltT/3DEnKNHfDDb783A8jsOblPHk0wgVd23ZXFvMrlkCMjXEzbM8idE/6JMoHTQvuDaLGBVN&#10;zHCMXdJwEpeh3xBcOy4Wi+SE42pZuDdryyN07Ezk9bl7Yc4e+xpwIh7gNLWseNPe3je+NLDYBZAq&#10;9T4S3bN65B9HPU3PcS3jLl3ryevy85j/BgAA//8DAFBLAwQUAAYACAAAACEAcKfsBt0AAAALAQAA&#10;DwAAAGRycy9kb3ducmV2LnhtbEyPPU/DMBCGdyT+g3VIbNRxgRJCnApQYelEQczX2LUtYjuy3TT8&#10;e44Jtnt1j96Pdj37gU06ZReDBLGogOnQR+WCkfDx/nJVA8sFg8IhBi3hW2dYd+dnLTYqnsKbnnbF&#10;MDIJuUEJtpSx4Tz3VnvMizjqQL9DTB4LyWS4Sngicz/wZVWtuEcXKMHiqJ+t7r92Ry9h82TuTV9j&#10;sptaOTfNn4eteZXy8mJ+fABW9Fz+YPitT9Who077eAwqs4H0StwRKuFa3NIGIm4qIYDt6RBiCbxr&#10;+f8N3Q8AAAD//wMAUEsBAi0AFAAGAAgAAAAhALaDOJL+AAAA4QEAABMAAAAAAAAAAAAAAAAAAAAA&#10;AFtDb250ZW50X1R5cGVzXS54bWxQSwECLQAUAAYACAAAACEAOP0h/9YAAACUAQAACwAAAAAAAAAA&#10;AAAAAAAvAQAAX3JlbHMvLnJlbHNQSwECLQAUAAYACAAAACEAdb7+ujkCAACEBAAADgAAAAAAAAAA&#10;AAAAAAAuAgAAZHJzL2Uyb0RvYy54bWxQSwECLQAUAAYACAAAACEAcKfsBt0AAAALAQAADwAAAAAA&#10;AAAAAAAAAACTBAAAZHJzL2Rvd25yZXYueG1sUEsFBgAAAAAEAAQA8wAAAJ0FAAAAAA==&#10;" fillcolor="white [3201]" strokeweight=".5pt">
                <v:textbox>
                  <w:txbxContent>
                    <w:p w14:paraId="2952388F" w14:textId="57992579" w:rsidR="00274E21" w:rsidRPr="00274E21" w:rsidRDefault="00274E21" w:rsidP="00274E21">
                      <w:pPr>
                        <w:rPr>
                          <w:color w:val="FF0000"/>
                          <w:lang w:val="en-US"/>
                        </w:rPr>
                      </w:pPr>
                      <w:r>
                        <w:rPr>
                          <w:color w:val="FF0000"/>
                          <w:lang w:val="en-US"/>
                        </w:rPr>
                        <w:t>Linked incident from training dataset</w:t>
                      </w:r>
                    </w:p>
                  </w:txbxContent>
                </v:textbox>
              </v:shape>
            </w:pict>
          </mc:Fallback>
        </mc:AlternateContent>
      </w:r>
      <w:r>
        <w:rPr>
          <w:noProof/>
        </w:rPr>
        <mc:AlternateContent>
          <mc:Choice Requires="wps">
            <w:drawing>
              <wp:anchor distT="0" distB="0" distL="114300" distR="114300" simplePos="0" relativeHeight="251658281" behindDoc="0" locked="0" layoutInCell="1" allowOverlap="1" wp14:anchorId="6319D981" wp14:editId="6435A9B5">
                <wp:simplePos x="0" y="0"/>
                <wp:positionH relativeFrom="column">
                  <wp:posOffset>598303</wp:posOffset>
                </wp:positionH>
                <wp:positionV relativeFrom="paragraph">
                  <wp:posOffset>1140445</wp:posOffset>
                </wp:positionV>
                <wp:extent cx="1520456" cy="606056"/>
                <wp:effectExtent l="0" t="0" r="22860" b="22860"/>
                <wp:wrapNone/>
                <wp:docPr id="59" name="Text Box 59"/>
                <wp:cNvGraphicFramePr/>
                <a:graphic xmlns:a="http://schemas.openxmlformats.org/drawingml/2006/main">
                  <a:graphicData uri="http://schemas.microsoft.com/office/word/2010/wordprocessingShape">
                    <wps:wsp>
                      <wps:cNvSpPr txBox="1"/>
                      <wps:spPr>
                        <a:xfrm>
                          <a:off x="0" y="0"/>
                          <a:ext cx="1520456" cy="606056"/>
                        </a:xfrm>
                        <a:prstGeom prst="rect">
                          <a:avLst/>
                        </a:prstGeom>
                        <a:solidFill>
                          <a:schemeClr val="lt1"/>
                        </a:solidFill>
                        <a:ln w="6350">
                          <a:solidFill>
                            <a:prstClr val="black"/>
                          </a:solidFill>
                        </a:ln>
                      </wps:spPr>
                      <wps:txbx>
                        <w:txbxContent>
                          <w:p w14:paraId="328D1936" w14:textId="6959AD68" w:rsidR="00274E21" w:rsidRPr="00274E21" w:rsidRDefault="00274E21">
                            <w:pPr>
                              <w:rPr>
                                <w:color w:val="FF0000"/>
                                <w:lang w:val="en-US"/>
                              </w:rPr>
                            </w:pPr>
                            <w:r w:rsidRPr="00274E21">
                              <w:rPr>
                                <w:color w:val="FF0000"/>
                                <w:lang w:val="en-US"/>
                              </w:rPr>
                              <w:t xml:space="preserve">Incidents detected in the alarm test </w:t>
                            </w:r>
                            <w:r w:rsidR="00A6565B" w:rsidRPr="00274E21">
                              <w:rPr>
                                <w:color w:val="FF0000"/>
                                <w:lang w:val="en-US"/>
                              </w:rPr>
                              <w:t>dataset.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19D981" id="Text Box 59" o:spid="_x0000_s1038" type="#_x0000_t202" style="position:absolute;margin-left:47.1pt;margin-top:89.8pt;width:119.7pt;height:47.7pt;z-index:25165828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bl8eOgIAAIQEAAAOAAAAZHJzL2Uyb0RvYy54bWysVE1v2zAMvQ/YfxB0X+xkSdYZcYosRYYB&#10;RVsgHXpWZCkWJouapMTOfv0oOV/tdhp2kUmReiQfSc9uu0aTvXBegSnpcJBTIgyHSpltSb8/rz7c&#10;UOIDMxXTYERJD8LT2/n7d7PWFmIENehKOIIgxhetLWkdgi2yzPNaNMwPwAqDRgmuYQFVt80qx1pE&#10;b3Q2yvNp1oKrrAMuvMfbu95I5wlfSsHDo5ReBKJLirmFdLp0buKZzWes2Dpma8WPabB/yKJhymDQ&#10;M9QdC4zsnPoDqlHcgQcZBhyaDKRUXKQasJph/qaadc2sSLUgOd6eafL/D5Y/7Nf2yZHQfYEOGxgJ&#10;aa0vPF7GejrpmvjFTAnakcLDmTbRBcLjo8koH0+mlHC0TfNpjjLCZJfX1vnwVUBDolBSh21JbLH9&#10;vQ+968klBvOgVbVSWicljoJYakf2DJuoQ8oRwV95aUNaDP5xkifgV7YIfX6/0Yz/OKZ35YV42mDO&#10;l9qjFLpNR1SFJY5OxGygOiBfDvpR8pavFOLfMx+emMPZQYpwH8IjHlIDJgVHiZIa3K+/3Ud/bCla&#10;KWlxFkvqf+6YE5Tobwab/Xk4HsfhTcp48mmEiru2bK4tZtcsAZka4uZZnsToH/RJlA6aF1ybRYyK&#10;JmY4xi5pOInL0G8Irh0Xi0VywnG1LNybteUROnYm8vrcvTBnj30NOBEPcJpaVrxpb+8bXxpY7AJI&#10;lXofie5ZPfKPo56m57iWcZeu9eR1+XnMfwMAAP//AwBQSwMEFAAGAAgAAAAhABrNKebeAAAACgEA&#10;AA8AAABkcnMvZG93bnJldi54bWxMjz1PwzAQhnck/oN1SGzUIYE2SeNUgApLJwpidmPXthqfo9hN&#10;w7/nmGC7j0fvPddsZt+zSY/RBRRwv8iAaeyCcmgEfH683pXAYpKoZB9QC/jWETbt9VUjaxUu+K6n&#10;fTKMQjDWUoBNaag5j53VXsZFGDTS7hhGLxO1o+FqlBcK9z3Ps2zJvXRIF6wc9IvV3Wl/9gK2z6Yy&#10;XSlHuy2Vc9P8ddyZNyFub+anNbCk5/QHw68+qUNLTodwRhVZL6B6yImk+apaAiOgKAoqDgLy1WMG&#10;vG34/xfaHwAAAP//AwBQSwECLQAUAAYACAAAACEAtoM4kv4AAADhAQAAEwAAAAAAAAAAAAAAAAAA&#10;AAAAW0NvbnRlbnRfVHlwZXNdLnhtbFBLAQItABQABgAIAAAAIQA4/SH/1gAAAJQBAAALAAAAAAAA&#10;AAAAAAAAAC8BAABfcmVscy8ucmVsc1BLAQItABQABgAIAAAAIQC1bl8eOgIAAIQEAAAOAAAAAAAA&#10;AAAAAAAAAC4CAABkcnMvZTJvRG9jLnhtbFBLAQItABQABgAIAAAAIQAazSnm3gAAAAoBAAAPAAAA&#10;AAAAAAAAAAAAAJQEAABkcnMvZG93bnJldi54bWxQSwUGAAAAAAQABADzAAAAnwUAAAAA&#10;" fillcolor="white [3201]" strokeweight=".5pt">
                <v:textbox>
                  <w:txbxContent>
                    <w:p w14:paraId="328D1936" w14:textId="6959AD68" w:rsidR="00274E21" w:rsidRPr="00274E21" w:rsidRDefault="00274E21">
                      <w:pPr>
                        <w:rPr>
                          <w:color w:val="FF0000"/>
                          <w:lang w:val="en-US"/>
                        </w:rPr>
                      </w:pPr>
                      <w:r w:rsidRPr="00274E21">
                        <w:rPr>
                          <w:color w:val="FF0000"/>
                          <w:lang w:val="en-US"/>
                        </w:rPr>
                        <w:t xml:space="preserve">Incidents detected in the alarm test </w:t>
                      </w:r>
                      <w:r w:rsidR="00A6565B" w:rsidRPr="00274E21">
                        <w:rPr>
                          <w:color w:val="FF0000"/>
                          <w:lang w:val="en-US"/>
                        </w:rPr>
                        <w:t>dataset.</w:t>
                      </w:r>
                    </w:p>
                  </w:txbxContent>
                </v:textbox>
              </v:shape>
            </w:pict>
          </mc:Fallback>
        </mc:AlternateContent>
      </w:r>
      <w:r w:rsidR="003C08BD" w:rsidRPr="003C08BD">
        <w:rPr>
          <w:noProof/>
        </w:rPr>
        <w:drawing>
          <wp:inline distT="0" distB="0" distL="0" distR="0" wp14:anchorId="29D55DBF" wp14:editId="1D4AE989">
            <wp:extent cx="6120130" cy="3780155"/>
            <wp:effectExtent l="0" t="0" r="0" b="0"/>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9"/>
                    <a:stretch>
                      <a:fillRect/>
                    </a:stretch>
                  </pic:blipFill>
                  <pic:spPr>
                    <a:xfrm>
                      <a:off x="0" y="0"/>
                      <a:ext cx="6120130" cy="3780155"/>
                    </a:xfrm>
                    <a:prstGeom prst="rect">
                      <a:avLst/>
                    </a:prstGeom>
                  </pic:spPr>
                </pic:pic>
              </a:graphicData>
            </a:graphic>
          </wp:inline>
        </w:drawing>
      </w:r>
    </w:p>
    <w:p w14:paraId="5F56913E" w14:textId="59E9C2DC" w:rsidR="003C08BD" w:rsidRPr="003C08BD" w:rsidRDefault="003C08BD" w:rsidP="003C08BD">
      <w:pPr>
        <w:pStyle w:val="Caption"/>
      </w:pPr>
      <w:bookmarkStart w:id="80" w:name="_Ref165388376"/>
      <w:bookmarkStart w:id="81" w:name="_Toc168917350"/>
      <w:r>
        <w:t xml:space="preserve">Figure </w:t>
      </w:r>
      <w:r>
        <w:fldChar w:fldCharType="begin"/>
      </w:r>
      <w:r>
        <w:instrText xml:space="preserve"> SEQ Figure \* ARABIC </w:instrText>
      </w:r>
      <w:r>
        <w:fldChar w:fldCharType="separate"/>
      </w:r>
      <w:r w:rsidR="00D63DE2">
        <w:rPr>
          <w:noProof/>
        </w:rPr>
        <w:t>26</w:t>
      </w:r>
      <w:r>
        <w:fldChar w:fldCharType="end"/>
      </w:r>
      <w:bookmarkEnd w:id="80"/>
      <w:r>
        <w:t xml:space="preserve"> The alarm incident analysis interface</w:t>
      </w:r>
      <w:bookmarkEnd w:id="81"/>
    </w:p>
    <w:p w14:paraId="611776F5" w14:textId="4647E96B" w:rsidR="0067239B" w:rsidRDefault="0067239B" w:rsidP="0067239B">
      <w:pPr>
        <w:pStyle w:val="Heading3"/>
      </w:pPr>
      <w:r>
        <w:t xml:space="preserve">Results </w:t>
      </w:r>
    </w:p>
    <w:p w14:paraId="7EB85476" w14:textId="4A15843F" w:rsidR="0067239B" w:rsidRPr="0067239B" w:rsidRDefault="0067239B" w:rsidP="0067239B">
      <w:pPr>
        <w:pStyle w:val="BodyText"/>
      </w:pPr>
      <w:r>
        <w:t>The test dataset was tested and showed a test accuracy of 93%</w:t>
      </w:r>
      <w:r w:rsidR="00D25AA3">
        <w:t xml:space="preserve"> but this was </w:t>
      </w:r>
      <w:r w:rsidR="000E5CD9">
        <w:t>off</w:t>
      </w:r>
      <w:r w:rsidR="00D25AA3">
        <w:t xml:space="preserve"> a small sample size of labelled data.</w:t>
      </w:r>
      <w:r w:rsidR="0090200F">
        <w:t xml:space="preserve"> Further tests on more labelled data are required to get an accurate view of the AI model efficacy. </w:t>
      </w:r>
    </w:p>
    <w:p w14:paraId="43AD5A23" w14:textId="7AF59100" w:rsidR="00997708" w:rsidRDefault="00997708" w:rsidP="00997708">
      <w:pPr>
        <w:pStyle w:val="Heading3"/>
      </w:pPr>
      <w:r>
        <w:t xml:space="preserve">Potential Enhancements  </w:t>
      </w:r>
    </w:p>
    <w:p w14:paraId="3108D0B8" w14:textId="190DEAD9" w:rsidR="0067239B" w:rsidRDefault="0067239B" w:rsidP="0067239B">
      <w:pPr>
        <w:pStyle w:val="BodyText"/>
      </w:pPr>
      <w:r>
        <w:t xml:space="preserve">This is a first examination </w:t>
      </w:r>
      <w:r w:rsidR="005A1AAF">
        <w:t xml:space="preserve">and development of the ML model </w:t>
      </w:r>
      <w:r w:rsidR="009B0A0D">
        <w:t xml:space="preserve">and shows the power and potential of this approach. However, </w:t>
      </w:r>
      <w:r w:rsidR="005A1AAF">
        <w:t xml:space="preserve">there are many areas for potential future improvements. Listed below not in order of </w:t>
      </w:r>
      <w:r w:rsidR="00D25AA3">
        <w:t>priority.</w:t>
      </w:r>
    </w:p>
    <w:p w14:paraId="15B9F8B3" w14:textId="2F23D8AB" w:rsidR="00D25AA3" w:rsidRPr="00D25AA3" w:rsidRDefault="00D25AA3" w:rsidP="005A1AAF">
      <w:pPr>
        <w:pStyle w:val="BodyText"/>
        <w:numPr>
          <w:ilvl w:val="0"/>
          <w:numId w:val="30"/>
        </w:numPr>
        <w:rPr>
          <w:b/>
          <w:bCs/>
        </w:rPr>
      </w:pPr>
      <w:r w:rsidRPr="00D25AA3">
        <w:rPr>
          <w:b/>
          <w:bCs/>
        </w:rPr>
        <w:t>Model refinement and accuracy</w:t>
      </w:r>
      <w:r>
        <w:rPr>
          <w:b/>
          <w:bCs/>
        </w:rPr>
        <w:t xml:space="preserve">: </w:t>
      </w:r>
      <w:r>
        <w:t xml:space="preserve">The model will be tested with new data as it is </w:t>
      </w:r>
      <w:r w:rsidR="0048778A">
        <w:t>archived,</w:t>
      </w:r>
      <w:r>
        <w:t xml:space="preserve"> and the trained model will be enhanced over time with more labelling of events either by an expert or automatically from SMIRK. The five features selected for the ML model may be adjusted to get better accuracy. The baseline test results will improve over time.</w:t>
      </w:r>
    </w:p>
    <w:p w14:paraId="34B599AF" w14:textId="67503B70" w:rsidR="00D25AA3" w:rsidRDefault="00D25AA3" w:rsidP="005A1AAF">
      <w:pPr>
        <w:pStyle w:val="BodyText"/>
        <w:numPr>
          <w:ilvl w:val="0"/>
          <w:numId w:val="30"/>
        </w:numPr>
        <w:rPr>
          <w:b/>
          <w:bCs/>
        </w:rPr>
      </w:pPr>
      <w:r>
        <w:rPr>
          <w:b/>
          <w:bCs/>
        </w:rPr>
        <w:t xml:space="preserve">More complete NOS data integration: </w:t>
      </w:r>
      <w:r>
        <w:t xml:space="preserve">The NOS data is feature rich, time series with electrical model characteristics in-built. </w:t>
      </w:r>
      <w:r w:rsidR="009B0A0D">
        <w:t xml:space="preserve">NOS data is used in the prototype to distinguish between planned and unplanned </w:t>
      </w:r>
      <w:r w:rsidR="00A6565B">
        <w:t>incidents,</w:t>
      </w:r>
      <w:r w:rsidR="009B0A0D">
        <w:t xml:space="preserve"> but this can be enhanced further including with integration with the underlying electrical graph model. </w:t>
      </w:r>
    </w:p>
    <w:p w14:paraId="2F6C2A66" w14:textId="1D38CCE0" w:rsidR="009B0A0D" w:rsidRPr="00D25AA3" w:rsidRDefault="009B0A0D" w:rsidP="009B0A0D">
      <w:pPr>
        <w:pStyle w:val="BodyText"/>
        <w:numPr>
          <w:ilvl w:val="0"/>
          <w:numId w:val="30"/>
        </w:numPr>
        <w:rPr>
          <w:b/>
          <w:bCs/>
        </w:rPr>
      </w:pPr>
      <w:r>
        <w:rPr>
          <w:b/>
          <w:bCs/>
        </w:rPr>
        <w:t xml:space="preserve">Linking with the underlying electrical model: </w:t>
      </w:r>
      <w:r>
        <w:t xml:space="preserve">The ML model works </w:t>
      </w:r>
      <w:r w:rsidR="000E5CD9">
        <w:t>off</w:t>
      </w:r>
      <w:r>
        <w:t xml:space="preserve"> text and time series data. A graph model of the electrical network was also developed, but the features were not integrated with the ML model in the prototype. This enhancement will connect </w:t>
      </w:r>
      <w:r w:rsidR="00A6565B">
        <w:t>text-based</w:t>
      </w:r>
      <w:r>
        <w:t xml:space="preserve"> alarm data to the underlying electrical model and connectivity. </w:t>
      </w:r>
    </w:p>
    <w:p w14:paraId="0F5B4418" w14:textId="38191133" w:rsidR="005A1AAF" w:rsidRPr="00D25AA3" w:rsidRDefault="00D25AA3" w:rsidP="005A1AAF">
      <w:pPr>
        <w:pStyle w:val="BodyText"/>
        <w:numPr>
          <w:ilvl w:val="0"/>
          <w:numId w:val="30"/>
        </w:numPr>
        <w:rPr>
          <w:b/>
          <w:bCs/>
        </w:rPr>
      </w:pPr>
      <w:r>
        <w:rPr>
          <w:b/>
          <w:bCs/>
        </w:rPr>
        <w:lastRenderedPageBreak/>
        <w:t>Developing Suggested Actions:</w:t>
      </w:r>
      <w:r>
        <w:t xml:space="preserve"> The initial prototype identifies what has happened, with an estimate of why it has happened. The next iteration should develop a “what now” aspect which would potentially show what actions are needed to resolve the incident. This may be useful for adding constraint equations for contingencies, where there is a record of previously used constraint equations for various incidents that could be instantaneously presented. </w:t>
      </w:r>
    </w:p>
    <w:p w14:paraId="5E06379A" w14:textId="00F62E19" w:rsidR="00D25AA3" w:rsidRPr="009B0A0D" w:rsidRDefault="00D25AA3" w:rsidP="005A1AAF">
      <w:pPr>
        <w:pStyle w:val="BodyText"/>
        <w:numPr>
          <w:ilvl w:val="0"/>
          <w:numId w:val="30"/>
        </w:numPr>
        <w:rPr>
          <w:b/>
          <w:bCs/>
        </w:rPr>
      </w:pPr>
      <w:r>
        <w:rPr>
          <w:b/>
          <w:bCs/>
        </w:rPr>
        <w:t xml:space="preserve">Deploying LLM: </w:t>
      </w:r>
      <w:r>
        <w:t xml:space="preserve">Text or </w:t>
      </w:r>
      <w:r w:rsidR="00A6565B">
        <w:t>voice-based</w:t>
      </w:r>
      <w:r>
        <w:t xml:space="preserve"> queries of the operational data set would be useful to further enhance efficiency and to auto generate reports. </w:t>
      </w:r>
    </w:p>
    <w:p w14:paraId="0C882C35" w14:textId="0661CB33" w:rsidR="009B0A0D" w:rsidRPr="00D25AA3" w:rsidRDefault="009B0A0D" w:rsidP="009B0A0D">
      <w:pPr>
        <w:pStyle w:val="BodyText"/>
        <w:numPr>
          <w:ilvl w:val="0"/>
          <w:numId w:val="30"/>
        </w:numPr>
        <w:rPr>
          <w:b/>
          <w:bCs/>
        </w:rPr>
      </w:pPr>
      <w:r>
        <w:rPr>
          <w:b/>
          <w:bCs/>
        </w:rPr>
        <w:t xml:space="preserve">Enhanced GUI and visualisations: </w:t>
      </w:r>
      <w:r>
        <w:t xml:space="preserve">The prototype GUI is functional but basic. There is scope to improve the GUI to make it more intuitive and interactive and to include visualisations utilising the geographic graph network as shown in </w:t>
      </w:r>
      <w:r>
        <w:fldChar w:fldCharType="begin"/>
      </w:r>
      <w:r>
        <w:instrText xml:space="preserve"> REF _Ref165402555 \h </w:instrText>
      </w:r>
      <w:r>
        <w:fldChar w:fldCharType="separate"/>
      </w:r>
      <w:r w:rsidR="00D63DE2">
        <w:t xml:space="preserve">Figure </w:t>
      </w:r>
      <w:r w:rsidR="00D63DE2">
        <w:rPr>
          <w:noProof/>
        </w:rPr>
        <w:t>18</w:t>
      </w:r>
      <w:r>
        <w:fldChar w:fldCharType="end"/>
      </w:r>
      <w:r>
        <w:t xml:space="preserve">. </w:t>
      </w:r>
    </w:p>
    <w:p w14:paraId="0867C54D" w14:textId="45F74D6A" w:rsidR="007336C9" w:rsidRDefault="007336C9" w:rsidP="007336C9">
      <w:pPr>
        <w:pStyle w:val="Heading2"/>
      </w:pPr>
      <w:bookmarkStart w:id="82" w:name="_Toc159423387"/>
      <w:bookmarkStart w:id="83" w:name="_Toc168917280"/>
      <w:r>
        <w:t>Task 2 – Large Language Model Application</w:t>
      </w:r>
      <w:bookmarkEnd w:id="82"/>
      <w:bookmarkEnd w:id="83"/>
    </w:p>
    <w:p w14:paraId="65C37B9C" w14:textId="1FCDA39B" w:rsidR="009B0A0D" w:rsidRDefault="009B0A0D" w:rsidP="00747669">
      <w:pPr>
        <w:pStyle w:val="Heading3"/>
      </w:pPr>
      <w:r>
        <w:t xml:space="preserve">Task Outcome </w:t>
      </w:r>
    </w:p>
    <w:p w14:paraId="2249927E" w14:textId="058A5CB5" w:rsidR="00747669" w:rsidRDefault="00747669" w:rsidP="00747669">
      <w:pPr>
        <w:pStyle w:val="BodyText"/>
      </w:pPr>
      <w:r>
        <w:t>The team created a working prototype of an application to interact with a synthetic alarm dataset via text-based user prompts. The prototype works like commercial LLMs like ChatGPT or CoPilot with accurate results from the prompt. The protype could not be tested on real AEMO data because of security restrictions of deploying open source LLMs with AEMO data but the schema of the synthetic dataset mirrors the AEMO alarm schema and so deployment in future should be straight forward.</w:t>
      </w:r>
    </w:p>
    <w:p w14:paraId="3C52BA1E" w14:textId="02AEB00E" w:rsidR="00F93865" w:rsidRDefault="00F93865" w:rsidP="00F93865">
      <w:pPr>
        <w:pStyle w:val="BodyText"/>
        <w:keepNext/>
      </w:pPr>
      <w:r>
        <w:rPr>
          <w:noProof/>
        </w:rPr>
        <mc:AlternateContent>
          <mc:Choice Requires="wps">
            <w:drawing>
              <wp:anchor distT="0" distB="0" distL="114300" distR="114300" simplePos="0" relativeHeight="251660339" behindDoc="0" locked="0" layoutInCell="1" allowOverlap="1" wp14:anchorId="02A4B60C" wp14:editId="31E31CD0">
                <wp:simplePos x="0" y="0"/>
                <wp:positionH relativeFrom="column">
                  <wp:posOffset>5534061</wp:posOffset>
                </wp:positionH>
                <wp:positionV relativeFrom="paragraph">
                  <wp:posOffset>3072118</wp:posOffset>
                </wp:positionV>
                <wp:extent cx="1026543" cy="603849"/>
                <wp:effectExtent l="0" t="0" r="21590" b="25400"/>
                <wp:wrapNone/>
                <wp:docPr id="1623767366" name="Text Box 1623767366"/>
                <wp:cNvGraphicFramePr/>
                <a:graphic xmlns:a="http://schemas.openxmlformats.org/drawingml/2006/main">
                  <a:graphicData uri="http://schemas.microsoft.com/office/word/2010/wordprocessingShape">
                    <wps:wsp>
                      <wps:cNvSpPr txBox="1"/>
                      <wps:spPr>
                        <a:xfrm>
                          <a:off x="0" y="0"/>
                          <a:ext cx="1026543" cy="603849"/>
                        </a:xfrm>
                        <a:prstGeom prst="rect">
                          <a:avLst/>
                        </a:prstGeom>
                        <a:solidFill>
                          <a:schemeClr val="lt1"/>
                        </a:solidFill>
                        <a:ln w="6350">
                          <a:solidFill>
                            <a:prstClr val="black"/>
                          </a:solidFill>
                        </a:ln>
                      </wps:spPr>
                      <wps:txbx>
                        <w:txbxContent>
                          <w:p w14:paraId="25E87314" w14:textId="77EEC6A9" w:rsidR="00F93865" w:rsidRPr="00F93865" w:rsidRDefault="00F93865">
                            <w:pPr>
                              <w:rPr>
                                <w:b/>
                                <w:bCs/>
                                <w:color w:val="00A9CE" w:themeColor="accent1"/>
                                <w:lang w:val="en-US"/>
                              </w:rPr>
                            </w:pPr>
                            <w:r w:rsidRPr="00F93865">
                              <w:rPr>
                                <w:b/>
                                <w:bCs/>
                                <w:color w:val="00A9CE" w:themeColor="accent1"/>
                                <w:lang w:val="en-US"/>
                              </w:rPr>
                              <w:t xml:space="preserve">Read from the bottom </w:t>
                            </w:r>
                            <w:r w:rsidR="0048778A" w:rsidRPr="00F93865">
                              <w:rPr>
                                <w:b/>
                                <w:bCs/>
                                <w:color w:val="00A9CE" w:themeColor="accent1"/>
                                <w:lang w:val="en-US"/>
                              </w:rPr>
                              <w:t>up.</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2A4B60C" id="Text Box 1623767366" o:spid="_x0000_s1039" type="#_x0000_t202" style="position:absolute;margin-left:435.75pt;margin-top:241.9pt;width:80.85pt;height:47.55pt;z-index:25166033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Hl+xOwIAAIQEAAAOAAAAZHJzL2Uyb0RvYy54bWysVEtv2zAMvg/YfxB0X+w81xpxiixFhgFF&#10;WyAdelZkKTYmi5qkxM5+/SjZebTbadhFJkXqI/mR9PyurRU5COsq0DkdDlJKhOZQVHqX0+8v6083&#10;lDjPdMEUaJHTo3D0bvHxw7wxmRhBCaoQliCIdlljclp6b7IkcbwUNXMDMEKjUYKtmUfV7pLCsgbR&#10;a5WM0nSWNGALY4EL5/D2vjPSRcSXUnD/JKUTnqicYm4+njae23AmiznLdpaZsuJ9GuwfsqhZpTHo&#10;GeqeeUb2tvoDqq64BQfSDzjUCUhZcRFrwGqG6btqNiUzItaC5Dhzpsn9P1j+eNiYZ0t8+wVabGAg&#10;pDEuc3gZ6mmlrcMXMyVoRwqPZ9pE6wkPj9LRbDoZU8LRNkvHN5PbAJNcXhvr/FcBNQlCTi22JbLF&#10;Dg/Od64nlxDMgaqKdaVUVMIoiJWy5MCwicrHHBH8jZfSpMHg42kagd/YAvT5/VYx/qNP78oL8ZTG&#10;nC+1B8m325ZUBZY4PhGzheKIfFnoRskZvq4Q/4E5/8wszg5ShPvgn/CQCjAp6CVKSrC//nYf/LGl&#10;aKWkwVnMqfu5Z1ZQor5pbPbtcDIJwxuVyfTzCBV7bdleW/S+XgEyNcTNMzyKwd+rkygt1K+4NssQ&#10;FU1Mc4ydU38SV77bEFw7LpbL6ITjaph/0BvDA3ToTOD1pX1l1vR99TgRj3CaWpa9a2/nG15qWO49&#10;yCr2PhDdsdrzj6Mep6dfy7BL13r0uvw8Fr8BAAD//wMAUEsDBBQABgAIAAAAIQA9GMhM3wAAAAwB&#10;AAAPAAAAZHJzL2Rvd25yZXYueG1sTI/BTsMwEETvSPyDtUjcqNOGUjdkUwEqXHqiIM5u7NoW8TqK&#10;3TT8Pe4Jjqt9mnlTbybfsVEP0QVCmM8KYJraoBwZhM+P1zsBLCZJSnaBNMKPjrBprq9qWalwpnc9&#10;7pNhOYRiJRFsSn3FeWyt9jLOQq8p/45h8DLlczBcDfKcw33HF0XxwL10lBus7PWL1e33/uQRts9m&#10;bVohB7sVyrlx+jruzBvi7c309Ags6Sn9wXDRz+rQZKdDOJGKrEMQq/kyowj3oswbLkRRlgtgB4Tl&#10;SqyBNzX/P6L5BQAA//8DAFBLAQItABQABgAIAAAAIQC2gziS/gAAAOEBAAATAAAAAAAAAAAAAAAA&#10;AAAAAABbQ29udGVudF9UeXBlc10ueG1sUEsBAi0AFAAGAAgAAAAhADj9If/WAAAAlAEAAAsAAAAA&#10;AAAAAAAAAAAALwEAAF9yZWxzLy5yZWxzUEsBAi0AFAAGAAgAAAAhANceX7E7AgAAhAQAAA4AAAAA&#10;AAAAAAAAAAAALgIAAGRycy9lMm9Eb2MueG1sUEsBAi0AFAAGAAgAAAAhAD0YyEzfAAAADAEAAA8A&#10;AAAAAAAAAAAAAAAAlQQAAGRycy9kb3ducmV2LnhtbFBLBQYAAAAABAAEAPMAAAChBQAAAAA=&#10;" fillcolor="white [3201]" strokeweight=".5pt">
                <v:textbox>
                  <w:txbxContent>
                    <w:p w14:paraId="25E87314" w14:textId="77EEC6A9" w:rsidR="00F93865" w:rsidRPr="00F93865" w:rsidRDefault="00F93865">
                      <w:pPr>
                        <w:rPr>
                          <w:b/>
                          <w:bCs/>
                          <w:color w:val="00A9CE" w:themeColor="accent1"/>
                          <w:lang w:val="en-US"/>
                        </w:rPr>
                      </w:pPr>
                      <w:r w:rsidRPr="00F93865">
                        <w:rPr>
                          <w:b/>
                          <w:bCs/>
                          <w:color w:val="00A9CE" w:themeColor="accent1"/>
                          <w:lang w:val="en-US"/>
                        </w:rPr>
                        <w:t xml:space="preserve">Read from the bottom </w:t>
                      </w:r>
                      <w:r w:rsidR="0048778A" w:rsidRPr="00F93865">
                        <w:rPr>
                          <w:b/>
                          <w:bCs/>
                          <w:color w:val="00A9CE" w:themeColor="accent1"/>
                          <w:lang w:val="en-US"/>
                        </w:rPr>
                        <w:t>up.</w:t>
                      </w:r>
                    </w:p>
                  </w:txbxContent>
                </v:textbox>
              </v:shape>
            </w:pict>
          </mc:Fallback>
        </mc:AlternateContent>
      </w:r>
      <w:r>
        <w:rPr>
          <w:noProof/>
        </w:rPr>
        <mc:AlternateContent>
          <mc:Choice Requires="wps">
            <w:drawing>
              <wp:anchor distT="0" distB="0" distL="114300" distR="114300" simplePos="0" relativeHeight="251659315" behindDoc="0" locked="0" layoutInCell="1" allowOverlap="1" wp14:anchorId="3DA9144F" wp14:editId="538BAFAD">
                <wp:simplePos x="0" y="0"/>
                <wp:positionH relativeFrom="column">
                  <wp:posOffset>5542172</wp:posOffset>
                </wp:positionH>
                <wp:positionV relativeFrom="paragraph">
                  <wp:posOffset>1139418</wp:posOffset>
                </wp:positionV>
                <wp:extent cx="405442" cy="1785668"/>
                <wp:effectExtent l="19050" t="19050" r="33020" b="24130"/>
                <wp:wrapNone/>
                <wp:docPr id="49" name="Arrow: Down 49"/>
                <wp:cNvGraphicFramePr/>
                <a:graphic xmlns:a="http://schemas.openxmlformats.org/drawingml/2006/main">
                  <a:graphicData uri="http://schemas.microsoft.com/office/word/2010/wordprocessingShape">
                    <wps:wsp>
                      <wps:cNvSpPr/>
                      <wps:spPr>
                        <a:xfrm rot="10800000">
                          <a:off x="0" y="0"/>
                          <a:ext cx="405442" cy="1785668"/>
                        </a:xfrm>
                        <a:prstGeom prst="downArrow">
                          <a:avLst/>
                        </a:prstGeom>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type w14:anchorId="40C3E053"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Arrow: Down 49" o:spid="_x0000_s1026" type="#_x0000_t67" style="position:absolute;margin-left:436.4pt;margin-top:89.7pt;width:31.9pt;height:140.6pt;rotation:180;z-index:251659315;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uvhgagIAACcFAAAOAAAAZHJzL2Uyb0RvYy54bWysVFFP2zAQfp+0/2D5fSSpWugqUlSBmCYh&#10;QCsTz8axaSTH553dpt2v39lOAwOepuXBsn133919+c7nF/vOsJ1C34KteXVScqashKa1zzX/+XD9&#10;Zc6ZD8I2woBVNT8ozy+Wnz+d926hJrAB0yhkBGL9onc134TgFkXh5UZ1wp+AU5aMGrATgY74XDQo&#10;ekLvTDEpy9OiB2wcglTe0+1VNvJlwtdayXCntVeBmZpTbSGtmNanuBbLc7F4RuE2rRzKEP9QRSda&#10;S0lHqCsRBNti+w6qayWCBx1OJHQFaN1KlXqgbqryTTfrjXAq9ULkeDfS5P8frLzdrd09Eg298wtP&#10;29jFXmPHEIitqpyX8UvNUblsn7g7jNypfWCSLqflbDqdcCbJVJ3NZ6en80hukcEiqEMfvinoWNzU&#10;vIHerhChT9Bid+ND9j/6UfBLTWkXDkZFJGN/KM3ahtJOUnSSi7o0yHaCfrSQUtlQZdNGNCpfV7PY&#10;SE4yRqQSE2BE1q0xI/YAEKX4HjvDDP4xVCW1jcGZsTHN34Xl4DEiZQYbxuCutYAfdWaoqyFz9j+S&#10;lKmJLD1Bc7jH/PdI8d7J65YIvxE+3AskcdMlDWy4o0Ub6GsOw46zDeDvj+6jP2mOrJz1NCw197+2&#10;AhVn5rslNX6tptM4XekwnZ1N6ICvLU+vLXbbXQL9pipVl7bRP5jjViN0jzTXq5iVTMJKyl1zGfB4&#10;uAx5iOllkGq1Sm40UU6EG7t2MoJHVqOWHvaPAt2gukB6vYXjYInFG91l3xhpYbUNoNskyhdeB75p&#10;GpNwhpcjjvvrc/J6ed+WfwAAAP//AwBQSwMEFAAGAAgAAAAhAAf/QN3gAAAACwEAAA8AAABkcnMv&#10;ZG93bnJldi54bWxMjzFPwzAUhHck/oP1kNioQ6ncNMSpUCQGptKCqLo59iOJiO3IdtPw73lMMJ7u&#10;dPdduZ3twCYMsfdOwv0iA4ZOe9O7VsL72/NdDiwm5YwavEMJ3xhhW11flaow/uL2OB1Sy6jExUJJ&#10;6FIaC86j7tCquPAjOvI+fbAqkQwtN0FdqNwOfJllglvVO1ro1Ih1h/rrcLYSQj3Vpm73Hzt+fLXa&#10;7vLm9KKlvL2Znx6BJZzTXxh+8QkdKmJq/NmZyAYJ+XpJ6ImM9WYFjBKbByGANRJWIhPAq5L//1D9&#10;AAAA//8DAFBLAQItABQABgAIAAAAIQC2gziS/gAAAOEBAAATAAAAAAAAAAAAAAAAAAAAAABbQ29u&#10;dGVudF9UeXBlc10ueG1sUEsBAi0AFAAGAAgAAAAhADj9If/WAAAAlAEAAAsAAAAAAAAAAAAAAAAA&#10;LwEAAF9yZWxzLy5yZWxzUEsBAi0AFAAGAAgAAAAhABG6+GBqAgAAJwUAAA4AAAAAAAAAAAAAAAAA&#10;LgIAAGRycy9lMm9Eb2MueG1sUEsBAi0AFAAGAAgAAAAhAAf/QN3gAAAACwEAAA8AAAAAAAAAAAAA&#10;AAAAxAQAAGRycy9kb3ducmV2LnhtbFBLBQYAAAAABAAEAPMAAADRBQAAAAA=&#10;" adj="19148" fillcolor="#00a9ce [3204]" strokecolor="#00191e [484]" strokeweight="2pt"/>
            </w:pict>
          </mc:Fallback>
        </mc:AlternateContent>
      </w:r>
      <w:r w:rsidR="00D6321F" w:rsidRPr="00D6321F">
        <w:rPr>
          <w:noProof/>
        </w:rPr>
        <w:drawing>
          <wp:inline distT="0" distB="0" distL="0" distR="0" wp14:anchorId="554137A6" wp14:editId="7C4178B8">
            <wp:extent cx="5417389" cy="3331210"/>
            <wp:effectExtent l="0" t="0" r="0" b="2540"/>
            <wp:docPr id="1623767365" name="Picture 1623767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0"/>
                    <a:stretch>
                      <a:fillRect/>
                    </a:stretch>
                  </pic:blipFill>
                  <pic:spPr>
                    <a:xfrm>
                      <a:off x="0" y="0"/>
                      <a:ext cx="5419959" cy="3332790"/>
                    </a:xfrm>
                    <a:prstGeom prst="rect">
                      <a:avLst/>
                    </a:prstGeom>
                  </pic:spPr>
                </pic:pic>
              </a:graphicData>
            </a:graphic>
          </wp:inline>
        </w:drawing>
      </w:r>
    </w:p>
    <w:p w14:paraId="4CBAE019" w14:textId="0FA50390" w:rsidR="00F93865" w:rsidRDefault="00F93865" w:rsidP="00F93865">
      <w:pPr>
        <w:pStyle w:val="Caption"/>
      </w:pPr>
      <w:bookmarkStart w:id="84" w:name="_Toc168917351"/>
      <w:r>
        <w:t xml:space="preserve">Figure </w:t>
      </w:r>
      <w:r>
        <w:fldChar w:fldCharType="begin"/>
      </w:r>
      <w:r>
        <w:instrText xml:space="preserve"> SEQ Figure \* ARABIC </w:instrText>
      </w:r>
      <w:r>
        <w:fldChar w:fldCharType="separate"/>
      </w:r>
      <w:r w:rsidR="00D63DE2">
        <w:rPr>
          <w:noProof/>
        </w:rPr>
        <w:t>27</w:t>
      </w:r>
      <w:r>
        <w:fldChar w:fldCharType="end"/>
      </w:r>
      <w:r>
        <w:t xml:space="preserve"> GUI for the LLM application for alarm text querying. This should be read from the bottom up.</w:t>
      </w:r>
      <w:bookmarkEnd w:id="84"/>
      <w:r>
        <w:t xml:space="preserve"> </w:t>
      </w:r>
    </w:p>
    <w:p w14:paraId="75775B72" w14:textId="457BE025" w:rsidR="00747669" w:rsidRPr="00747669" w:rsidRDefault="00747669" w:rsidP="00747669">
      <w:pPr>
        <w:pStyle w:val="BodyText"/>
      </w:pPr>
      <w:r>
        <w:t xml:space="preserve">  </w:t>
      </w:r>
    </w:p>
    <w:p w14:paraId="0747D6C5" w14:textId="77777777" w:rsidR="00493B6A" w:rsidRDefault="00493B6A" w:rsidP="007336C9">
      <w:pPr>
        <w:pStyle w:val="BodyText"/>
      </w:pPr>
    </w:p>
    <w:p w14:paraId="3B55556D" w14:textId="567ACC26" w:rsidR="007336C9" w:rsidRDefault="007336C9" w:rsidP="007336C9">
      <w:pPr>
        <w:pStyle w:val="BodyText"/>
      </w:pPr>
      <w:r>
        <w:lastRenderedPageBreak/>
        <w:t>Large language models are numerical models of text-based probability weighting of combinations of words appearing together – based on its trained archive dataset</w:t>
      </w:r>
      <w:r w:rsidR="009B0A0D">
        <w:rPr>
          <w:rStyle w:val="FootnoteReference"/>
        </w:rPr>
        <w:footnoteReference w:id="5"/>
      </w:r>
      <w:r>
        <w:t xml:space="preserve">. For this reason, it requires a very large corpus of text and language to be trained off. The GPT LLM was trained on the entire text of the internet for example. </w:t>
      </w:r>
      <w:r w:rsidR="00493B6A">
        <w:t>OpenAI Chat</w:t>
      </w:r>
      <w:r>
        <w:t xml:space="preserve">GPT’s LLM is not available open source to researchers and its applications are commercial. </w:t>
      </w:r>
    </w:p>
    <w:p w14:paraId="62C33579" w14:textId="36DA3CE1" w:rsidR="007336C9" w:rsidRDefault="007336C9" w:rsidP="007336C9">
      <w:pPr>
        <w:pStyle w:val="BodyText"/>
      </w:pPr>
      <w:r>
        <w:t>Since the release of GPT in late 2022 a number other “open</w:t>
      </w:r>
      <w:r w:rsidR="00493B6A">
        <w:t>ly available</w:t>
      </w:r>
      <w:r>
        <w:t>” LLMs have been published and made available for research purposes</w:t>
      </w:r>
      <w:r w:rsidR="00493B6A">
        <w:t xml:space="preserve"> only</w:t>
      </w:r>
      <w:r>
        <w:t>. Open</w:t>
      </w:r>
      <w:r w:rsidR="00493B6A">
        <w:t xml:space="preserve">ly available </w:t>
      </w:r>
      <w:r>
        <w:t>LLMs allow researchers to explore applications of LLM</w:t>
      </w:r>
      <w:r w:rsidR="00493B6A">
        <w:t>s</w:t>
      </w:r>
      <w:r>
        <w:t xml:space="preserve"> with a baseline language model, without the need to spend resources to pre-train their own baseline model. </w:t>
      </w:r>
    </w:p>
    <w:p w14:paraId="75E74C14" w14:textId="4E200DEE" w:rsidR="007336C9" w:rsidRDefault="00493B6A" w:rsidP="007336C9">
      <w:pPr>
        <w:pStyle w:val="BodyText"/>
      </w:pPr>
      <w:r>
        <w:t xml:space="preserve">Open source LLMs can also be deployed and trained in offline contexts without the need to be connected to the internet. The project team have explored the use of LLAMA and Mistral LLMs in an offline context and to benchmark performance. </w:t>
      </w:r>
      <w:r w:rsidR="007336C9">
        <w:t>To develop applications of LLM in the operational context, in a short time frame, a</w:t>
      </w:r>
      <w:r>
        <w:t xml:space="preserve"> private </w:t>
      </w:r>
      <w:r w:rsidR="007336C9">
        <w:t xml:space="preserve">LLM is required. </w:t>
      </w:r>
    </w:p>
    <w:p w14:paraId="455E9566" w14:textId="77777777" w:rsidR="007336C9" w:rsidRDefault="007336C9" w:rsidP="007336C9">
      <w:pPr>
        <w:pStyle w:val="Heading3"/>
      </w:pPr>
      <w:bookmarkStart w:id="85" w:name="_Toc159423388"/>
      <w:r>
        <w:t>Retrieval Augmented Generation Combined with Large Language Models</w:t>
      </w:r>
      <w:bookmarkEnd w:id="85"/>
    </w:p>
    <w:p w14:paraId="182A74B1" w14:textId="34D4A149" w:rsidR="007336C9" w:rsidRDefault="007336C9" w:rsidP="007336C9">
      <w:pPr>
        <w:pStyle w:val="BodyText"/>
      </w:pPr>
      <w:r>
        <w:t xml:space="preserve">While LLMs are trained on a corpus of text data and language, it in general doesn’t have additional context for specific applications and contexts that people can use LLM with. Retrieval Augmented Generation (RAG) is a means of connecting a generic LLM (such as </w:t>
      </w:r>
      <w:r w:rsidR="00493B6A">
        <w:t xml:space="preserve">the </w:t>
      </w:r>
      <w:r>
        <w:t>Mistral or LLAMA</w:t>
      </w:r>
      <w:r w:rsidR="00493B6A">
        <w:t xml:space="preserve"> models</w:t>
      </w:r>
      <w:r>
        <w:t xml:space="preserve">) with context specific datasets that are not public (such as operational datasets). Fine tuning is another often mentioned process which means the </w:t>
      </w:r>
      <w:r w:rsidR="00493B6A" w:rsidRPr="00493B6A">
        <w:t xml:space="preserve">generic LLM is further trained on domain-specific text data to augment </w:t>
      </w:r>
      <w:r w:rsidR="00A6565B" w:rsidRPr="00493B6A">
        <w:t>its</w:t>
      </w:r>
      <w:r w:rsidR="00493B6A" w:rsidRPr="00493B6A">
        <w:t xml:space="preserve"> answers for that specific domain</w:t>
      </w:r>
      <w:r>
        <w:t xml:space="preserve">. Fine tuning takes time and costs compute resources. RAG uses just in time connections to datasets using API or database queries to add additional context, so is favourable form the time and cost perspective. </w:t>
      </w:r>
    </w:p>
    <w:p w14:paraId="2BD2FF2F" w14:textId="068C0763" w:rsidR="007336C9" w:rsidRDefault="007336C9" w:rsidP="007336C9">
      <w:pPr>
        <w:pStyle w:val="BodyText"/>
      </w:pPr>
      <w:r>
        <w:t xml:space="preserve">Combining LLM and RAG will provide the basis for testing the efficacy of LLMs in the operational context. </w:t>
      </w:r>
    </w:p>
    <w:p w14:paraId="67CBE3C8" w14:textId="32050CC1" w:rsidR="009D6E28" w:rsidRDefault="009D6E28" w:rsidP="009D6E28">
      <w:pPr>
        <w:pStyle w:val="Heading3"/>
      </w:pPr>
      <w:r>
        <w:t>Synthetic Alarm Dataset</w:t>
      </w:r>
    </w:p>
    <w:p w14:paraId="1DD37D52" w14:textId="475F675D" w:rsidR="009D6E28" w:rsidRDefault="009D6E28" w:rsidP="009D6E28">
      <w:pPr>
        <w:pStyle w:val="BodyText"/>
      </w:pPr>
      <w:r>
        <w:t xml:space="preserve">Given the emerging and novel nature of LLM technology, and the fact that models are continually trained with prompts and inputted data it was not possible to use real operational data as part of the prototype development. Deploying and using LLMs on AEMO datasets, even for testing purposes is prohibited. A synthetic alarm dataset – the same one used in the Stage 2 CROF project- was used to develop the prototype. A </w:t>
      </w:r>
      <w:r w:rsidR="00CD0FD1">
        <w:t>sample</w:t>
      </w:r>
      <w:r>
        <w:t xml:space="preserve"> </w:t>
      </w:r>
      <w:r w:rsidR="00CD0FD1">
        <w:t>of</w:t>
      </w:r>
      <w:r>
        <w:t xml:space="preserve"> the data and structure is shown in </w:t>
      </w:r>
      <w:r>
        <w:fldChar w:fldCharType="begin"/>
      </w:r>
      <w:r>
        <w:instrText xml:space="preserve"> REF _Ref165405909 \h </w:instrText>
      </w:r>
      <w:r>
        <w:fldChar w:fldCharType="separate"/>
      </w:r>
      <w:r w:rsidR="00D63DE2">
        <w:t xml:space="preserve">Figure </w:t>
      </w:r>
      <w:r w:rsidR="00D63DE2">
        <w:rPr>
          <w:noProof/>
        </w:rPr>
        <w:t>28</w:t>
      </w:r>
      <w:r>
        <w:fldChar w:fldCharType="end"/>
      </w:r>
      <w:r w:rsidR="00CD0FD1">
        <w:t xml:space="preserve">. It includes date/time, substation, device, device type, and text-based event message fields. It is readily adaptable to any other alarm schema. </w:t>
      </w:r>
    </w:p>
    <w:p w14:paraId="0AB2E803" w14:textId="77777777" w:rsidR="00CD0FD1" w:rsidRDefault="00CD0FD1" w:rsidP="009D6E28">
      <w:pPr>
        <w:pStyle w:val="BodyText"/>
      </w:pPr>
    </w:p>
    <w:p w14:paraId="368D3C95" w14:textId="77777777" w:rsidR="009D6E28" w:rsidRDefault="009D6E28" w:rsidP="009D6E28">
      <w:pPr>
        <w:pStyle w:val="BodyText"/>
        <w:keepNext/>
      </w:pPr>
      <w:r w:rsidRPr="009D6E28">
        <w:rPr>
          <w:noProof/>
        </w:rPr>
        <w:lastRenderedPageBreak/>
        <w:drawing>
          <wp:inline distT="0" distB="0" distL="0" distR="0" wp14:anchorId="73AC5D66" wp14:editId="19698A8F">
            <wp:extent cx="6120130" cy="1127125"/>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1"/>
                    <a:stretch>
                      <a:fillRect/>
                    </a:stretch>
                  </pic:blipFill>
                  <pic:spPr>
                    <a:xfrm>
                      <a:off x="0" y="0"/>
                      <a:ext cx="6120130" cy="1127125"/>
                    </a:xfrm>
                    <a:prstGeom prst="rect">
                      <a:avLst/>
                    </a:prstGeom>
                  </pic:spPr>
                </pic:pic>
              </a:graphicData>
            </a:graphic>
          </wp:inline>
        </w:drawing>
      </w:r>
    </w:p>
    <w:p w14:paraId="7B09DC53" w14:textId="5AECA159" w:rsidR="009D6E28" w:rsidRPr="009D6E28" w:rsidRDefault="009D6E28" w:rsidP="009D6E28">
      <w:pPr>
        <w:pStyle w:val="Caption"/>
      </w:pPr>
      <w:bookmarkStart w:id="86" w:name="_Ref165405909"/>
      <w:bookmarkStart w:id="87" w:name="_Toc168917352"/>
      <w:r>
        <w:t xml:space="preserve">Figure </w:t>
      </w:r>
      <w:r>
        <w:fldChar w:fldCharType="begin"/>
      </w:r>
      <w:r>
        <w:instrText xml:space="preserve"> SEQ Figure \* ARABIC </w:instrText>
      </w:r>
      <w:r>
        <w:fldChar w:fldCharType="separate"/>
      </w:r>
      <w:r w:rsidR="00D63DE2">
        <w:rPr>
          <w:noProof/>
        </w:rPr>
        <w:t>28</w:t>
      </w:r>
      <w:r>
        <w:fldChar w:fldCharType="end"/>
      </w:r>
      <w:bookmarkEnd w:id="86"/>
      <w:r>
        <w:t xml:space="preserve"> Sample of the synthetic alarm dataset used in the LLM prototype development</w:t>
      </w:r>
      <w:r w:rsidR="00CD0FD1">
        <w:t>.</w:t>
      </w:r>
      <w:bookmarkEnd w:id="87"/>
      <w:r>
        <w:t xml:space="preserve"> </w:t>
      </w:r>
    </w:p>
    <w:p w14:paraId="6B006121" w14:textId="6EF96D4B" w:rsidR="00493B6A" w:rsidRDefault="00493B6A" w:rsidP="00493B6A">
      <w:pPr>
        <w:pStyle w:val="Heading3"/>
      </w:pPr>
      <w:r>
        <w:t>Methodology for the Development of the Prototype using Graph Networks and LLM</w:t>
      </w:r>
    </w:p>
    <w:p w14:paraId="59EC44A3" w14:textId="4E1FD5B5" w:rsidR="00CD0FD1" w:rsidRDefault="009D6E28" w:rsidP="009D6E28">
      <w:pPr>
        <w:pStyle w:val="BodyText"/>
      </w:pPr>
      <w:r>
        <w:t xml:space="preserve">The protype developed uses in-context learning and retrieval augmented generation (RAG) to answer plain language queries of the dataset from the user. </w:t>
      </w:r>
      <w:r w:rsidR="00CD0FD1">
        <w:t xml:space="preserve">LLM is used in three ways: </w:t>
      </w:r>
    </w:p>
    <w:p w14:paraId="5B55B3B8" w14:textId="0A1AE33D" w:rsidR="00CD0FD1" w:rsidRDefault="00CD0FD1" w:rsidP="00CD0FD1">
      <w:pPr>
        <w:pStyle w:val="BodyText"/>
        <w:numPr>
          <w:ilvl w:val="0"/>
          <w:numId w:val="30"/>
        </w:numPr>
      </w:pPr>
      <w:r>
        <w:t xml:space="preserve">The knowledge graph that stores the alarm data was constructed using LLM </w:t>
      </w:r>
      <w:r w:rsidR="00A6565B">
        <w:t>prompts.</w:t>
      </w:r>
      <w:r>
        <w:t xml:space="preserve"> </w:t>
      </w:r>
    </w:p>
    <w:p w14:paraId="59724519" w14:textId="459F4264" w:rsidR="00CD0FD1" w:rsidRDefault="009D6E28" w:rsidP="00CD0FD1">
      <w:pPr>
        <w:pStyle w:val="BodyText"/>
        <w:numPr>
          <w:ilvl w:val="0"/>
          <w:numId w:val="30"/>
        </w:numPr>
      </w:pPr>
      <w:r>
        <w:t xml:space="preserve">The user’s questions are answered by generating queries for a </w:t>
      </w:r>
      <w:r w:rsidR="00A6565B">
        <w:t>database.</w:t>
      </w:r>
      <w:r>
        <w:t xml:space="preserve"> </w:t>
      </w:r>
    </w:p>
    <w:p w14:paraId="6C6C56EE" w14:textId="43C77819" w:rsidR="009D6E28" w:rsidRDefault="00CD0FD1" w:rsidP="00CD0FD1">
      <w:pPr>
        <w:pStyle w:val="BodyText"/>
        <w:numPr>
          <w:ilvl w:val="0"/>
          <w:numId w:val="30"/>
        </w:numPr>
      </w:pPr>
      <w:r>
        <w:t>T</w:t>
      </w:r>
      <w:r w:rsidR="009D6E28">
        <w:t xml:space="preserve">he database output </w:t>
      </w:r>
      <w:r>
        <w:t xml:space="preserve">is reinterpreted </w:t>
      </w:r>
      <w:r w:rsidR="009D6E28">
        <w:t xml:space="preserve">to present it as a plain language answer. </w:t>
      </w:r>
    </w:p>
    <w:p w14:paraId="2B8A37F1" w14:textId="4591F408" w:rsidR="00CA7FF7" w:rsidRDefault="009D6E28" w:rsidP="009D6E28">
      <w:pPr>
        <w:pStyle w:val="BodyText"/>
      </w:pPr>
      <w:r>
        <w:t xml:space="preserve">The database is constructed by designing a prompt that leads an LLM to extract relevant information from a database of alarms.  </w:t>
      </w:r>
      <w:r w:rsidR="00CA7FF7">
        <w:t>An LLM based approach is used in the prototype for this data extraction and graph building but, this task can also be performed efficiently and effectively without using LLMs. LLM was used to build familiarity with structure and code of the graph technology to make querying the knowledge graph more effectively. I</w:t>
      </w:r>
      <w:r w:rsidR="00040E3D">
        <w:t>n</w:t>
      </w:r>
      <w:r w:rsidR="00CA7FF7">
        <w:t xml:space="preserve"> future iterations of the research, </w:t>
      </w:r>
      <w:r w:rsidR="00040E3D">
        <w:t xml:space="preserve">other approaches will be tested to knowledge graph development. </w:t>
      </w:r>
    </w:p>
    <w:p w14:paraId="7BEE0FE1" w14:textId="4C4C70A5" w:rsidR="009D6E28" w:rsidRDefault="009D6E28" w:rsidP="009D6E28">
      <w:pPr>
        <w:pStyle w:val="BodyText"/>
      </w:pPr>
      <w:r>
        <w:t xml:space="preserve">The type of database constructed is known as a knowledge graph, which is a type of network that represents the relationships between different entities. Knowledge graphs provide a representation of data that is structured to facilitate inference. In this application the entities </w:t>
      </w:r>
      <w:r w:rsidR="00CD0FD1">
        <w:t xml:space="preserve">of the graph </w:t>
      </w:r>
      <w:r>
        <w:t xml:space="preserve">are devices and substations and the relationships </w:t>
      </w:r>
      <w:r w:rsidR="00CD0FD1">
        <w:t xml:space="preserve">between the entities are </w:t>
      </w:r>
      <w:r>
        <w:t xml:space="preserve">the connections </w:t>
      </w:r>
      <w:r w:rsidR="00CD0FD1">
        <w:t>in</w:t>
      </w:r>
      <w:r>
        <w:t xml:space="preserve"> the electrical network. Neo4j</w:t>
      </w:r>
      <w:r w:rsidR="00CD0FD1">
        <w:rPr>
          <w:rStyle w:val="FootnoteReference"/>
        </w:rPr>
        <w:footnoteReference w:id="6"/>
      </w:r>
      <w:r>
        <w:t xml:space="preserve"> is a widely used graph database management system that is suitable for storing and accessing knowledge graphs</w:t>
      </w:r>
      <w:r w:rsidR="00CD0FD1">
        <w:t xml:space="preserve">. A research license application was </w:t>
      </w:r>
      <w:r>
        <w:t xml:space="preserve">used to </w:t>
      </w:r>
      <w:r w:rsidR="00CD0FD1">
        <w:t xml:space="preserve">generate and </w:t>
      </w:r>
      <w:r>
        <w:t xml:space="preserve">store the knowledge graph </w:t>
      </w:r>
      <w:r w:rsidR="00CD0FD1">
        <w:t xml:space="preserve">for user queries </w:t>
      </w:r>
      <w:r>
        <w:t xml:space="preserve">in this </w:t>
      </w:r>
      <w:r w:rsidR="00CD0FD1">
        <w:t xml:space="preserve">protype </w:t>
      </w:r>
      <w:r>
        <w:t>application</w:t>
      </w:r>
      <w:r w:rsidR="00CD0FD1">
        <w:t xml:space="preserve">. </w:t>
      </w:r>
    </w:p>
    <w:p w14:paraId="129A5EC6" w14:textId="6233C8C6" w:rsidR="008A2BA3" w:rsidRDefault="008A2BA3" w:rsidP="008A2BA3">
      <w:pPr>
        <w:pStyle w:val="Heading4"/>
      </w:pPr>
      <w:r>
        <w:t>Constructing the Knowledge Graph</w:t>
      </w:r>
    </w:p>
    <w:p w14:paraId="2B8E6E06" w14:textId="77777777" w:rsidR="008A2BA3" w:rsidRDefault="009D6E28" w:rsidP="009D6E28">
      <w:pPr>
        <w:pStyle w:val="BodyText"/>
      </w:pPr>
      <w:r>
        <w:t>To construct the database a prompt is engineered that informs the LLM which entities to extract from the data given, and which relationships need to be constructed between these entities. This prompt is run multiple times, once per alarm</w:t>
      </w:r>
      <w:r w:rsidR="008A2BA3">
        <w:t xml:space="preserve"> in the synthetic dataset</w:t>
      </w:r>
      <w:r>
        <w:t xml:space="preserve">, and returns the extracted information which is then parsed </w:t>
      </w:r>
      <w:r w:rsidR="008A2BA3">
        <w:t>in</w:t>
      </w:r>
      <w:r>
        <w:t xml:space="preserve">to cypher commands (the native </w:t>
      </w:r>
      <w:r w:rsidR="008A2BA3">
        <w:t xml:space="preserve">query and </w:t>
      </w:r>
      <w:r>
        <w:t xml:space="preserve">command language for neo4j, the graph database used to hold the knowledge graph). </w:t>
      </w:r>
    </w:p>
    <w:p w14:paraId="76E43128" w14:textId="60E46703" w:rsidR="009D6E28" w:rsidRDefault="009D6E28" w:rsidP="009D6E28">
      <w:pPr>
        <w:pStyle w:val="BodyText"/>
      </w:pPr>
      <w:r>
        <w:t xml:space="preserve">These </w:t>
      </w:r>
      <w:r w:rsidR="008A2BA3">
        <w:t xml:space="preserve">cypher </w:t>
      </w:r>
      <w:r>
        <w:t xml:space="preserve">commands are </w:t>
      </w:r>
      <w:r w:rsidR="008A2BA3">
        <w:t>used to</w:t>
      </w:r>
      <w:r>
        <w:t xml:space="preserve"> create the knowledge graph structure</w:t>
      </w:r>
      <w:r w:rsidR="008A2BA3">
        <w:t xml:space="preserve"> in Neo4J</w:t>
      </w:r>
      <w:r>
        <w:t xml:space="preserve">. The creation of duplicate entities is prevented by the merge create feature of Neo4j. After all the alarms have </w:t>
      </w:r>
      <w:r>
        <w:lastRenderedPageBreak/>
        <w:t xml:space="preserve">been processed in this manner the result is a knowledge graph structure </w:t>
      </w:r>
      <w:r w:rsidR="008A2BA3">
        <w:t xml:space="preserve">of the alarm data with clear interdependencies </w:t>
      </w:r>
      <w:r>
        <w:t xml:space="preserve">contained in a Neo4j database. This process is shown in </w:t>
      </w:r>
      <w:r w:rsidR="008A2BA3">
        <w:fldChar w:fldCharType="begin"/>
      </w:r>
      <w:r w:rsidR="008A2BA3">
        <w:instrText xml:space="preserve"> REF _Ref165406714 \h </w:instrText>
      </w:r>
      <w:r w:rsidR="008A2BA3">
        <w:fldChar w:fldCharType="separate"/>
      </w:r>
      <w:r w:rsidR="00D63DE2">
        <w:t xml:space="preserve">Figure </w:t>
      </w:r>
      <w:r w:rsidR="00D63DE2">
        <w:rPr>
          <w:noProof/>
        </w:rPr>
        <w:t>29</w:t>
      </w:r>
      <w:r w:rsidR="008A2BA3">
        <w:fldChar w:fldCharType="end"/>
      </w:r>
      <w:r w:rsidR="008A2BA3">
        <w:t xml:space="preserve"> (left)</w:t>
      </w:r>
    </w:p>
    <w:p w14:paraId="0F7748EB" w14:textId="5C51238F" w:rsidR="008A2BA3" w:rsidRDefault="008A2BA3" w:rsidP="008A2BA3">
      <w:pPr>
        <w:pStyle w:val="Heading4"/>
      </w:pPr>
      <w:r>
        <w:t>Querying the Knowledge Graph</w:t>
      </w:r>
    </w:p>
    <w:p w14:paraId="78F6F257" w14:textId="5ED23DD2" w:rsidR="008A2BA3" w:rsidRDefault="008A2BA3" w:rsidP="008A2BA3">
      <w:pPr>
        <w:pStyle w:val="BodyText"/>
      </w:pPr>
      <w:r>
        <w:t xml:space="preserve">To allow a user to query this structure - another language prompt is engineered to take the users plain language query and direct the LLM to reinterpret what the user has asked as a knowledge graph query. In-context learning is used to do this, it works by providing examples of what the desired output might look like as well as context about the database schema (naming schemes used etc).  Once a knowledge graph query has been generated by the LLM (from the </w:t>
      </w:r>
      <w:r w:rsidR="00A6565B">
        <w:t>user’s</w:t>
      </w:r>
      <w:r>
        <w:t xml:space="preserve"> input) it is sent to the knowledge graph, the relevant information contained in the knowledge graph is returned to the LLM which reinterprets it in the context of the </w:t>
      </w:r>
      <w:r w:rsidR="00A6565B">
        <w:t>user’s</w:t>
      </w:r>
      <w:r>
        <w:t xml:space="preserve"> original question and provides a plain language answer. This user query process is shown in </w:t>
      </w:r>
      <w:r>
        <w:fldChar w:fldCharType="begin"/>
      </w:r>
      <w:r>
        <w:instrText xml:space="preserve"> REF _Ref165406714 \h </w:instrText>
      </w:r>
      <w:r>
        <w:fldChar w:fldCharType="separate"/>
      </w:r>
      <w:r w:rsidR="00D63DE2">
        <w:t xml:space="preserve">Figure </w:t>
      </w:r>
      <w:r w:rsidR="00D63DE2">
        <w:rPr>
          <w:noProof/>
        </w:rPr>
        <w:t>29</w:t>
      </w:r>
      <w:r>
        <w:fldChar w:fldCharType="end"/>
      </w:r>
      <w:r>
        <w:t xml:space="preserve"> (right)</w:t>
      </w:r>
      <w:r w:rsidR="00EA19AE">
        <w:t xml:space="preserve">. </w:t>
      </w:r>
    </w:p>
    <w:p w14:paraId="044C2A14" w14:textId="77777777" w:rsidR="008A2BA3" w:rsidRDefault="008A2BA3" w:rsidP="009D6E28">
      <w:pPr>
        <w:pStyle w:val="BodyText"/>
      </w:pPr>
    </w:p>
    <w:p w14:paraId="3CFAB960" w14:textId="0040FDD2" w:rsidR="008A2BA3" w:rsidRDefault="008A2BA3" w:rsidP="008A2BA3">
      <w:pPr>
        <w:pStyle w:val="BodyText"/>
        <w:keepNext/>
      </w:pPr>
      <w:r>
        <w:rPr>
          <w:noProof/>
        </w:rPr>
        <w:drawing>
          <wp:inline distT="0" distB="0" distL="0" distR="0" wp14:anchorId="35FD6C33" wp14:editId="707C935F">
            <wp:extent cx="2145601" cy="5104737"/>
            <wp:effectExtent l="0" t="0" r="7620" b="1270"/>
            <wp:docPr id="3" name="Picture 3" descr="A diagram of a flow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A diagram of a flowchart&#10;&#10;Description automatically generated"/>
                    <pic:cNvPicPr/>
                  </pic:nvPicPr>
                  <pic:blipFill>
                    <a:blip r:embed="rId92"/>
                    <a:stretch>
                      <a:fillRect/>
                    </a:stretch>
                  </pic:blipFill>
                  <pic:spPr>
                    <a:xfrm>
                      <a:off x="0" y="0"/>
                      <a:ext cx="2156820" cy="5131429"/>
                    </a:xfrm>
                    <a:prstGeom prst="rect">
                      <a:avLst/>
                    </a:prstGeom>
                  </pic:spPr>
                </pic:pic>
              </a:graphicData>
            </a:graphic>
          </wp:inline>
        </w:drawing>
      </w:r>
      <w:r>
        <w:rPr>
          <w:noProof/>
        </w:rPr>
        <w:drawing>
          <wp:inline distT="0" distB="0" distL="0" distR="0" wp14:anchorId="58561A9C" wp14:editId="74C8C594">
            <wp:extent cx="3903873" cy="5252030"/>
            <wp:effectExtent l="0" t="0" r="1905" b="6350"/>
            <wp:docPr id="4" name="Picture 4" descr="A diagram of knowled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A diagram of knowledge&#10;&#10;Description automatically generated"/>
                    <pic:cNvPicPr/>
                  </pic:nvPicPr>
                  <pic:blipFill>
                    <a:blip r:embed="rId93"/>
                    <a:stretch>
                      <a:fillRect/>
                    </a:stretch>
                  </pic:blipFill>
                  <pic:spPr>
                    <a:xfrm>
                      <a:off x="0" y="0"/>
                      <a:ext cx="3940967" cy="5301934"/>
                    </a:xfrm>
                    <a:prstGeom prst="rect">
                      <a:avLst/>
                    </a:prstGeom>
                  </pic:spPr>
                </pic:pic>
              </a:graphicData>
            </a:graphic>
          </wp:inline>
        </w:drawing>
      </w:r>
    </w:p>
    <w:p w14:paraId="091F0ECB" w14:textId="577F254D" w:rsidR="009D6E28" w:rsidRDefault="008A2BA3" w:rsidP="00EA19AE">
      <w:pPr>
        <w:pStyle w:val="Caption"/>
      </w:pPr>
      <w:bookmarkStart w:id="88" w:name="_Ref165406714"/>
      <w:bookmarkStart w:id="89" w:name="_Toc168917353"/>
      <w:r>
        <w:t xml:space="preserve">Figure </w:t>
      </w:r>
      <w:r>
        <w:fldChar w:fldCharType="begin"/>
      </w:r>
      <w:r>
        <w:instrText xml:space="preserve"> SEQ Figure \* ARABIC </w:instrText>
      </w:r>
      <w:r>
        <w:fldChar w:fldCharType="separate"/>
      </w:r>
      <w:r w:rsidR="00D63DE2">
        <w:rPr>
          <w:noProof/>
        </w:rPr>
        <w:t>29</w:t>
      </w:r>
      <w:r>
        <w:fldChar w:fldCharType="end"/>
      </w:r>
      <w:bookmarkEnd w:id="88"/>
      <w:r>
        <w:t xml:space="preserve"> Knowledge graph generation process (left) knowledge graph query process (right)</w:t>
      </w:r>
      <w:bookmarkEnd w:id="89"/>
    </w:p>
    <w:p w14:paraId="0580DC78" w14:textId="38BD0D88" w:rsidR="00EA19AE" w:rsidRDefault="00EA19AE" w:rsidP="00EA19AE">
      <w:pPr>
        <w:pStyle w:val="Heading4"/>
      </w:pPr>
      <w:r>
        <w:t>Deploying the LLM Locally</w:t>
      </w:r>
    </w:p>
    <w:p w14:paraId="68A4624B" w14:textId="31A63333" w:rsidR="009D6E28" w:rsidRDefault="00EA19AE" w:rsidP="009D6E28">
      <w:pPr>
        <w:pStyle w:val="BodyText"/>
      </w:pPr>
      <w:r>
        <w:t>As described above, t</w:t>
      </w:r>
      <w:r w:rsidR="009D6E28">
        <w:t xml:space="preserve">here are well </w:t>
      </w:r>
      <w:r>
        <w:t>established</w:t>
      </w:r>
      <w:r w:rsidR="009D6E28">
        <w:t xml:space="preserve"> and significant data security concerns with the use of LLMs</w:t>
      </w:r>
      <w:r>
        <w:t>, especially commercially and security sensitive alarm datasets</w:t>
      </w:r>
      <w:r w:rsidR="009D6E28">
        <w:t>. To address this issue</w:t>
      </w:r>
      <w:r>
        <w:t xml:space="preserve">, it was </w:t>
      </w:r>
      <w:r>
        <w:lastRenderedPageBreak/>
        <w:t xml:space="preserve">decided </w:t>
      </w:r>
      <w:r w:rsidR="009D6E28">
        <w:t>to run open</w:t>
      </w:r>
      <w:r>
        <w:t>ly available</w:t>
      </w:r>
      <w:r w:rsidR="009D6E28">
        <w:t xml:space="preserve"> L</w:t>
      </w:r>
      <w:r>
        <w:t>L</w:t>
      </w:r>
      <w:r w:rsidR="009D6E28">
        <w:t xml:space="preserve">Ms locally </w:t>
      </w:r>
      <w:r>
        <w:t xml:space="preserve">on an external independent machine and link it </w:t>
      </w:r>
      <w:r w:rsidR="009D6E28">
        <w:t xml:space="preserve">to the application and </w:t>
      </w:r>
      <w:r>
        <w:t xml:space="preserve">knowledge graph </w:t>
      </w:r>
      <w:r w:rsidR="009D6E28">
        <w:t>database. This means there is no reliance on 3rd party APIs or any need to transfer data on networks not controlled by the user. Running the LLM requires a computer with suitable specifications which can be easily obtained b</w:t>
      </w:r>
      <w:r>
        <w:t>y any network operations company</w:t>
      </w:r>
      <w:r w:rsidR="009D6E28">
        <w:t xml:space="preserve"> as a local</w:t>
      </w:r>
      <w:r>
        <w:t>ly run</w:t>
      </w:r>
      <w:r w:rsidR="009D6E28">
        <w:t xml:space="preserve"> machine or a virtual machine from their cloud service provider.</w:t>
      </w:r>
    </w:p>
    <w:p w14:paraId="055BB3C9" w14:textId="77777777" w:rsidR="009D6E28" w:rsidRDefault="009D6E28" w:rsidP="009D6E28">
      <w:pPr>
        <w:pStyle w:val="BodyText"/>
      </w:pPr>
      <w:r>
        <w:t xml:space="preserve">The Llama 3 model from Meta was used in this application for the knowledge graph generation and chat function. The Llama 3 model is publicly available under the meta llama 3 community license agreement. To facilitate the running of the Llama 3 model the ollama toolkit was used. The example application was developed and run on an AWS ec2 instance at RMIT university, the application was accessed through browser on a RMIT laptop. </w:t>
      </w:r>
    </w:p>
    <w:p w14:paraId="73BC8A8E" w14:textId="5306FA06" w:rsidR="00040E3D" w:rsidRDefault="00040E3D" w:rsidP="009D6E28">
      <w:pPr>
        <w:pStyle w:val="BodyText"/>
      </w:pPr>
      <w:r>
        <w:t xml:space="preserve">There was no vector used in the development of this prototype. The open source LLM framework “Langchain” was used to build and connect the different elements of the protype solution in a modular format to make the pipeline more efficient. </w:t>
      </w:r>
    </w:p>
    <w:p w14:paraId="4DC8F7F3" w14:textId="3408C62C" w:rsidR="00EA19AE" w:rsidRDefault="00EA19AE" w:rsidP="00EA19AE">
      <w:pPr>
        <w:pStyle w:val="Heading3"/>
      </w:pPr>
      <w:r>
        <w:t>Example Prompts and Results</w:t>
      </w:r>
    </w:p>
    <w:p w14:paraId="0A7BD15C" w14:textId="46FD7139" w:rsidR="0048778A" w:rsidRDefault="0048778A" w:rsidP="00EA19AE">
      <w:pPr>
        <w:pStyle w:val="BodyText"/>
      </w:pPr>
      <w:r>
        <w:t>It’s</w:t>
      </w:r>
      <w:r w:rsidR="00040E3D">
        <w:t xml:space="preserve"> important to note again that while the answers to the prompts were broadly accurate, the test protype was artificially set up to match prompts to knowledge graph queries. The accuracy of the of the results is dependent on the ability to infer from the prompt and match to a </w:t>
      </w:r>
      <w:r>
        <w:t>predesigned</w:t>
      </w:r>
      <w:r w:rsidR="00040E3D">
        <w:t xml:space="preserve"> query. Typing free form questions into the prompt box would not produce accurate results. Building the prompts and queries and working </w:t>
      </w:r>
      <w:r>
        <w:t>off</w:t>
      </w:r>
      <w:r w:rsidR="00040E3D">
        <w:t xml:space="preserve"> larger models will allow </w:t>
      </w:r>
      <w:r>
        <w:t xml:space="preserve">for a more robust and continuously improving solution in future. </w:t>
      </w:r>
    </w:p>
    <w:p w14:paraId="613C8888" w14:textId="628E5C67" w:rsidR="00EA19AE" w:rsidRDefault="0038706C" w:rsidP="00EA19AE">
      <w:pPr>
        <w:pStyle w:val="BodyText"/>
      </w:pPr>
      <w:r>
        <w:t xml:space="preserve">The prototype was prompted for a list of the devices in the alarm dataset. This was an accurate answer. </w:t>
      </w:r>
    </w:p>
    <w:p w14:paraId="6C9ACD2A" w14:textId="77777777" w:rsidR="0038706C" w:rsidRDefault="0038706C" w:rsidP="0038706C">
      <w:pPr>
        <w:pStyle w:val="BodyText"/>
        <w:keepNext/>
      </w:pPr>
      <w:r w:rsidRPr="0038706C">
        <w:rPr>
          <w:noProof/>
        </w:rPr>
        <w:drawing>
          <wp:inline distT="0" distB="0" distL="0" distR="0" wp14:anchorId="7435ACF3" wp14:editId="508B4462">
            <wp:extent cx="6120130" cy="2719705"/>
            <wp:effectExtent l="0" t="0" r="0" b="444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4"/>
                    <a:stretch>
                      <a:fillRect/>
                    </a:stretch>
                  </pic:blipFill>
                  <pic:spPr>
                    <a:xfrm>
                      <a:off x="0" y="0"/>
                      <a:ext cx="6120130" cy="2719705"/>
                    </a:xfrm>
                    <a:prstGeom prst="rect">
                      <a:avLst/>
                    </a:prstGeom>
                  </pic:spPr>
                </pic:pic>
              </a:graphicData>
            </a:graphic>
          </wp:inline>
        </w:drawing>
      </w:r>
    </w:p>
    <w:p w14:paraId="4A9F607F" w14:textId="4AA730CC" w:rsidR="0038706C" w:rsidRDefault="0038706C" w:rsidP="0038706C">
      <w:pPr>
        <w:pStyle w:val="Caption"/>
      </w:pPr>
      <w:bookmarkStart w:id="90" w:name="_Toc168917354"/>
      <w:r>
        <w:t xml:space="preserve">Figure </w:t>
      </w:r>
      <w:r>
        <w:fldChar w:fldCharType="begin"/>
      </w:r>
      <w:r>
        <w:instrText xml:space="preserve"> SEQ Figure \* ARABIC </w:instrText>
      </w:r>
      <w:r>
        <w:fldChar w:fldCharType="separate"/>
      </w:r>
      <w:r w:rsidR="00D63DE2">
        <w:rPr>
          <w:noProof/>
        </w:rPr>
        <w:t>30</w:t>
      </w:r>
      <w:r>
        <w:fldChar w:fldCharType="end"/>
      </w:r>
      <w:r>
        <w:t xml:space="preserve"> Prompt and answer for a list of devices in the dataset</w:t>
      </w:r>
      <w:bookmarkEnd w:id="90"/>
    </w:p>
    <w:p w14:paraId="1E117AF0" w14:textId="60F47F86" w:rsidR="0038706C" w:rsidRDefault="0038706C" w:rsidP="0038706C">
      <w:pPr>
        <w:pStyle w:val="BodyText"/>
      </w:pPr>
      <w:r>
        <w:t xml:space="preserve">The prototype was prompted for a list of the substations in the alarm dataset. This was an accurate answer. </w:t>
      </w:r>
    </w:p>
    <w:p w14:paraId="1D7EA792" w14:textId="77777777" w:rsidR="0038706C" w:rsidRDefault="0038706C" w:rsidP="0038706C">
      <w:pPr>
        <w:pStyle w:val="BodyText"/>
        <w:keepNext/>
      </w:pPr>
      <w:r w:rsidRPr="0038706C">
        <w:rPr>
          <w:noProof/>
        </w:rPr>
        <w:lastRenderedPageBreak/>
        <w:drawing>
          <wp:inline distT="0" distB="0" distL="0" distR="0" wp14:anchorId="643A296A" wp14:editId="59EF7DEA">
            <wp:extent cx="6120130" cy="2627630"/>
            <wp:effectExtent l="0" t="0" r="0" b="127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5"/>
                    <a:stretch>
                      <a:fillRect/>
                    </a:stretch>
                  </pic:blipFill>
                  <pic:spPr>
                    <a:xfrm>
                      <a:off x="0" y="0"/>
                      <a:ext cx="6120130" cy="2627630"/>
                    </a:xfrm>
                    <a:prstGeom prst="rect">
                      <a:avLst/>
                    </a:prstGeom>
                  </pic:spPr>
                </pic:pic>
              </a:graphicData>
            </a:graphic>
          </wp:inline>
        </w:drawing>
      </w:r>
    </w:p>
    <w:p w14:paraId="13CC4220" w14:textId="77FD75E2" w:rsidR="0038706C" w:rsidRDefault="0038706C" w:rsidP="0038706C">
      <w:pPr>
        <w:pStyle w:val="Caption"/>
      </w:pPr>
      <w:bookmarkStart w:id="91" w:name="_Toc168917355"/>
      <w:r>
        <w:t xml:space="preserve">Figure </w:t>
      </w:r>
      <w:r>
        <w:fldChar w:fldCharType="begin"/>
      </w:r>
      <w:r>
        <w:instrText xml:space="preserve"> SEQ Figure \* ARABIC </w:instrText>
      </w:r>
      <w:r>
        <w:fldChar w:fldCharType="separate"/>
      </w:r>
      <w:r w:rsidR="00D63DE2">
        <w:rPr>
          <w:noProof/>
        </w:rPr>
        <w:t>31</w:t>
      </w:r>
      <w:r>
        <w:fldChar w:fldCharType="end"/>
      </w:r>
      <w:r>
        <w:t xml:space="preserve"> </w:t>
      </w:r>
      <w:r w:rsidRPr="003A391D">
        <w:t xml:space="preserve">Prompt and answer for a list of </w:t>
      </w:r>
      <w:r>
        <w:t>substations</w:t>
      </w:r>
      <w:r w:rsidRPr="003A391D">
        <w:t xml:space="preserve"> in the dataset</w:t>
      </w:r>
      <w:bookmarkEnd w:id="91"/>
    </w:p>
    <w:p w14:paraId="4F82BCCF" w14:textId="59E7BA6D" w:rsidR="0038706C" w:rsidRDefault="0038706C" w:rsidP="0038706C">
      <w:pPr>
        <w:pStyle w:val="BodyText"/>
      </w:pPr>
      <w:r>
        <w:t xml:space="preserve">The prototype was prompted with a specific query about a device in the alarm dataset. This was an accurate answer. </w:t>
      </w:r>
    </w:p>
    <w:p w14:paraId="0B0ACED6" w14:textId="77777777" w:rsidR="0038706C" w:rsidRDefault="0038706C" w:rsidP="0038706C">
      <w:pPr>
        <w:pStyle w:val="BodyText"/>
      </w:pPr>
    </w:p>
    <w:p w14:paraId="7D959093" w14:textId="77777777" w:rsidR="0038706C" w:rsidRDefault="0038706C" w:rsidP="0038706C">
      <w:pPr>
        <w:pStyle w:val="BodyText"/>
        <w:keepNext/>
      </w:pPr>
      <w:r w:rsidRPr="0038706C">
        <w:rPr>
          <w:noProof/>
        </w:rPr>
        <w:drawing>
          <wp:inline distT="0" distB="0" distL="0" distR="0" wp14:anchorId="1EA5B2D9" wp14:editId="7588D172">
            <wp:extent cx="6120130" cy="2331720"/>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6"/>
                    <a:stretch>
                      <a:fillRect/>
                    </a:stretch>
                  </pic:blipFill>
                  <pic:spPr>
                    <a:xfrm>
                      <a:off x="0" y="0"/>
                      <a:ext cx="6120130" cy="2331720"/>
                    </a:xfrm>
                    <a:prstGeom prst="rect">
                      <a:avLst/>
                    </a:prstGeom>
                  </pic:spPr>
                </pic:pic>
              </a:graphicData>
            </a:graphic>
          </wp:inline>
        </w:drawing>
      </w:r>
    </w:p>
    <w:p w14:paraId="79226E40" w14:textId="3728DDC9" w:rsidR="0038706C" w:rsidRDefault="0038706C" w:rsidP="0038706C">
      <w:pPr>
        <w:pStyle w:val="Caption"/>
      </w:pPr>
      <w:bookmarkStart w:id="92" w:name="_Toc168917356"/>
      <w:r>
        <w:t xml:space="preserve">Figure </w:t>
      </w:r>
      <w:r>
        <w:fldChar w:fldCharType="begin"/>
      </w:r>
      <w:r>
        <w:instrText xml:space="preserve"> SEQ Figure \* ARABIC </w:instrText>
      </w:r>
      <w:r>
        <w:fldChar w:fldCharType="separate"/>
      </w:r>
      <w:r w:rsidR="00D63DE2">
        <w:rPr>
          <w:noProof/>
        </w:rPr>
        <w:t>32</w:t>
      </w:r>
      <w:r>
        <w:fldChar w:fldCharType="end"/>
      </w:r>
      <w:r>
        <w:t xml:space="preserve"> Specific query about a device</w:t>
      </w:r>
      <w:bookmarkEnd w:id="92"/>
    </w:p>
    <w:p w14:paraId="3F0DE828" w14:textId="5330B94C" w:rsidR="0038706C" w:rsidRDefault="00E11F4D" w:rsidP="0038706C">
      <w:pPr>
        <w:pStyle w:val="BodyText"/>
      </w:pPr>
      <w:r>
        <w:t xml:space="preserve">The prototype is capable of parsing and accepting multiple prompts and answers in a similar way to commercially available LLMs. </w:t>
      </w:r>
    </w:p>
    <w:p w14:paraId="1D746B37" w14:textId="15DCA10F" w:rsidR="00E11F4D" w:rsidRDefault="0048778A" w:rsidP="00E11F4D">
      <w:pPr>
        <w:pStyle w:val="BodyText"/>
        <w:keepNext/>
      </w:pPr>
      <w:r>
        <w:rPr>
          <w:noProof/>
        </w:rPr>
        <w:lastRenderedPageBreak/>
        <mc:AlternateContent>
          <mc:Choice Requires="wps">
            <w:drawing>
              <wp:anchor distT="0" distB="0" distL="114300" distR="114300" simplePos="0" relativeHeight="251663411" behindDoc="0" locked="0" layoutInCell="1" allowOverlap="1" wp14:anchorId="06736184" wp14:editId="336A315D">
                <wp:simplePos x="0" y="0"/>
                <wp:positionH relativeFrom="column">
                  <wp:posOffset>5528945</wp:posOffset>
                </wp:positionH>
                <wp:positionV relativeFrom="paragraph">
                  <wp:posOffset>2517775</wp:posOffset>
                </wp:positionV>
                <wp:extent cx="1026160" cy="603250"/>
                <wp:effectExtent l="0" t="0" r="21590" b="25400"/>
                <wp:wrapNone/>
                <wp:docPr id="1623767368" name="Text Box 1623767368"/>
                <wp:cNvGraphicFramePr/>
                <a:graphic xmlns:a="http://schemas.openxmlformats.org/drawingml/2006/main">
                  <a:graphicData uri="http://schemas.microsoft.com/office/word/2010/wordprocessingShape">
                    <wps:wsp>
                      <wps:cNvSpPr txBox="1"/>
                      <wps:spPr>
                        <a:xfrm>
                          <a:off x="0" y="0"/>
                          <a:ext cx="1026160" cy="603250"/>
                        </a:xfrm>
                        <a:prstGeom prst="rect">
                          <a:avLst/>
                        </a:prstGeom>
                        <a:solidFill>
                          <a:schemeClr val="lt1"/>
                        </a:solidFill>
                        <a:ln w="6350">
                          <a:solidFill>
                            <a:prstClr val="black"/>
                          </a:solidFill>
                        </a:ln>
                      </wps:spPr>
                      <wps:txbx>
                        <w:txbxContent>
                          <w:p w14:paraId="474E95BB" w14:textId="1A7CA35A" w:rsidR="0048778A" w:rsidRPr="00F93865" w:rsidRDefault="0048778A" w:rsidP="0048778A">
                            <w:pPr>
                              <w:rPr>
                                <w:b/>
                                <w:bCs/>
                                <w:color w:val="00A9CE" w:themeColor="accent1"/>
                                <w:lang w:val="en-US"/>
                              </w:rPr>
                            </w:pPr>
                            <w:r w:rsidRPr="00F93865">
                              <w:rPr>
                                <w:b/>
                                <w:bCs/>
                                <w:color w:val="00A9CE" w:themeColor="accent1"/>
                                <w:lang w:val="en-US"/>
                              </w:rPr>
                              <w:t>Read from the bottom up.</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6736184" id="Text Box 1623767368" o:spid="_x0000_s1040" type="#_x0000_t202" style="position:absolute;margin-left:435.35pt;margin-top:198.25pt;width:80.8pt;height:47.5pt;z-index:25166341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sqWOAIAAIQEAAAOAAAAZHJzL2Uyb0RvYy54bWysVEtv2zAMvg/YfxB0X+ykadYZcYosRYYB&#10;QVsgHXpWZCkWJouapMTOfv0o5dnHqdhFJkXqI/mR9Pi2azTZCucVmJL2ezklwnColFmX9NfT/MsN&#10;JT4wUzENRpR0Jzy9nXz+NG5tIQZQg66EIwhifNHaktYh2CLLPK9Fw3wPrDBolOAaFlB166xyrEX0&#10;RmeDPB9lLbjKOuDCe7y92xvpJOFLKXh4kNKLQHRJMbeQTpfOVTyzyZgVa8dsrfghDfaBLBqmDAY9&#10;Qd2xwMjGqTdQjeIOPMjQ49BkIKXiItWA1fTzV9Usa2ZFqgXJ8fZEk/9/sPx+u7SPjoTuO3TYwEhI&#10;a33h8TLW00nXxC9mStCOFO5OtIkuEB4f5YNRf4QmjrZRfjW4Trxm59fW+fBDQEOiUFKHbUlsse3C&#10;B4yIrkeXGMyDVtVcaZ2UOApiph3ZMmyiDilHfPHCSxvSYvArDP0GIUKf3q80479jlS8RUNMGL8+1&#10;Ryl0q46oCkscHolZQbVDvhzsR8lbPleIv2A+PDKHs4M84D6EBzykBkwKDhIlNbi/791Hf2wpWilp&#10;cRZL6v9smBOU6J8Gm/2tPxzG4U3K8PrrABV3aVldWsymmQEy1cfNszyJ0T/ooygdNM+4NtMYFU3M&#10;cIxd0nAUZ2G/Ibh2XEynyQnH1bKwMEvLI3QkOfL61D0zZw99DTgR93CcWla8au/eN740MN0EkCr1&#10;PhK9Z/XAP456as9hLeMuXerJ6/zzmPwDAAD//wMAUEsDBBQABgAIAAAAIQBh4Z+J4AAAAAwBAAAP&#10;AAAAZHJzL2Rvd25yZXYueG1sTI/BTsMwEETvSPyDtUjcqN2GtkkapwJUuHCioJ7d2LUt4nVku2n4&#10;e9wTHFfzNPO22U6uJ6MK0XrkMJ8xIAo7Ly1qDl+frw8lkJgEStF7VBx+VIRte3vTiFr6C36ocZ80&#10;ySUYa8HBpDTUlMbOKCfizA8Kc3bywYmUz6CpDOKSy11PF4ytqBMW84IRg3oxqvvenx2H3bOudFeK&#10;YHaltHacDqd3/cb5/d30tAGS1JT+YLjqZ3Vos9PRn1FG0nMo12ydUQ5FtVoCuRKsWBRAjhweq/kS&#10;aNvQ/0+0vwAAAP//AwBQSwECLQAUAAYACAAAACEAtoM4kv4AAADhAQAAEwAAAAAAAAAAAAAAAAAA&#10;AAAAW0NvbnRlbnRfVHlwZXNdLnhtbFBLAQItABQABgAIAAAAIQA4/SH/1gAAAJQBAAALAAAAAAAA&#10;AAAAAAAAAC8BAABfcmVscy8ucmVsc1BLAQItABQABgAIAAAAIQAWfsqWOAIAAIQEAAAOAAAAAAAA&#10;AAAAAAAAAC4CAABkcnMvZTJvRG9jLnhtbFBLAQItABQABgAIAAAAIQBh4Z+J4AAAAAwBAAAPAAAA&#10;AAAAAAAAAAAAAJIEAABkcnMvZG93bnJldi54bWxQSwUGAAAAAAQABADzAAAAnwUAAAAA&#10;" fillcolor="white [3201]" strokeweight=".5pt">
                <v:textbox>
                  <w:txbxContent>
                    <w:p w14:paraId="474E95BB" w14:textId="1A7CA35A" w:rsidR="0048778A" w:rsidRPr="00F93865" w:rsidRDefault="0048778A" w:rsidP="0048778A">
                      <w:pPr>
                        <w:rPr>
                          <w:b/>
                          <w:bCs/>
                          <w:color w:val="00A9CE" w:themeColor="accent1"/>
                          <w:lang w:val="en-US"/>
                        </w:rPr>
                      </w:pPr>
                      <w:r w:rsidRPr="00F93865">
                        <w:rPr>
                          <w:b/>
                          <w:bCs/>
                          <w:color w:val="00A9CE" w:themeColor="accent1"/>
                          <w:lang w:val="en-US"/>
                        </w:rPr>
                        <w:t>Read from the bottom up.</w:t>
                      </w:r>
                    </w:p>
                  </w:txbxContent>
                </v:textbox>
              </v:shape>
            </w:pict>
          </mc:Fallback>
        </mc:AlternateContent>
      </w:r>
      <w:r>
        <w:rPr>
          <w:noProof/>
        </w:rPr>
        <mc:AlternateContent>
          <mc:Choice Requires="wps">
            <w:drawing>
              <wp:anchor distT="0" distB="0" distL="114300" distR="114300" simplePos="0" relativeHeight="251662387" behindDoc="0" locked="0" layoutInCell="1" allowOverlap="1" wp14:anchorId="48A620CE" wp14:editId="2748EDD9">
                <wp:simplePos x="0" y="0"/>
                <wp:positionH relativeFrom="column">
                  <wp:posOffset>5537152</wp:posOffset>
                </wp:positionH>
                <wp:positionV relativeFrom="paragraph">
                  <wp:posOffset>605011</wp:posOffset>
                </wp:positionV>
                <wp:extent cx="405442" cy="1785668"/>
                <wp:effectExtent l="19050" t="19050" r="33020" b="24130"/>
                <wp:wrapNone/>
                <wp:docPr id="1623767367" name="Arrow: Down 1623767367"/>
                <wp:cNvGraphicFramePr/>
                <a:graphic xmlns:a="http://schemas.openxmlformats.org/drawingml/2006/main">
                  <a:graphicData uri="http://schemas.microsoft.com/office/word/2010/wordprocessingShape">
                    <wps:wsp>
                      <wps:cNvSpPr/>
                      <wps:spPr>
                        <a:xfrm rot="10800000">
                          <a:off x="0" y="0"/>
                          <a:ext cx="405442" cy="1785668"/>
                        </a:xfrm>
                        <a:prstGeom prst="downArrow">
                          <a:avLst/>
                        </a:prstGeom>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3B287BC1" id="Arrow: Down 1623767367" o:spid="_x0000_s1026" type="#_x0000_t67" style="position:absolute;margin-left:436pt;margin-top:47.65pt;width:31.9pt;height:140.6pt;rotation:180;z-index:251662387;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uvhgagIAACcFAAAOAAAAZHJzL2Uyb0RvYy54bWysVFFP2zAQfp+0/2D5fSSpWugqUlSBmCYh&#10;QCsTz8axaSTH553dpt2v39lOAwOepuXBsn133919+c7nF/vOsJ1C34KteXVScqashKa1zzX/+XD9&#10;Zc6ZD8I2woBVNT8ozy+Wnz+d926hJrAB0yhkBGL9onc134TgFkXh5UZ1wp+AU5aMGrATgY74XDQo&#10;ekLvTDEpy9OiB2wcglTe0+1VNvJlwtdayXCntVeBmZpTbSGtmNanuBbLc7F4RuE2rRzKEP9QRSda&#10;S0lHqCsRBNti+w6qayWCBx1OJHQFaN1KlXqgbqryTTfrjXAq9ULkeDfS5P8frLzdrd09Eg298wtP&#10;29jFXmPHEIitqpyX8UvNUblsn7g7jNypfWCSLqflbDqdcCbJVJ3NZ6en80hukcEiqEMfvinoWNzU&#10;vIHerhChT9Bid+ND9j/6UfBLTWkXDkZFJGN/KM3ahtJOUnSSi7o0yHaCfrSQUtlQZdNGNCpfV7PY&#10;SE4yRqQSE2BE1q0xI/YAEKX4HjvDDP4xVCW1jcGZsTHN34Xl4DEiZQYbxuCutYAfdWaoqyFz9j+S&#10;lKmJLD1Bc7jH/PdI8d7J65YIvxE+3AskcdMlDWy4o0Ub6GsOw46zDeDvj+6jP2mOrJz1NCw197+2&#10;AhVn5rslNX6tptM4XekwnZ1N6ICvLU+vLXbbXQL9pipVl7bRP5jjViN0jzTXq5iVTMJKyl1zGfB4&#10;uAx5iOllkGq1Sm40UU6EG7t2MoJHVqOWHvaPAt2gukB6vYXjYInFG91l3xhpYbUNoNskyhdeB75p&#10;GpNwhpcjjvvrc/J6ed+WfwAAAP//AwBQSwMEFAAGAAgAAAAhAIZ5q+HgAAAACgEAAA8AAABkcnMv&#10;ZG93bnJldi54bWxMj8FOwzAQRO9I/IO1SNyoQ6O0aRqnQpE4cCotCNSbY5skIl5HtpuGv2c50eNq&#10;RzPvlbvZDmwyPvQOBTwuEmAGldM9tgLe354fcmAhStRycGgE/JgAu+r2ppSFdhc8mOkYW0YlGAop&#10;oItxLDgPqjNWhoUbDdLvy3krI52+5drLC5XbgS+TZMWt7JEWOjmaujPq+3i2Anw91bpuDx97/vlq&#10;ld3nzelFCXF/Nz9tgUUzx/8w/OETOlTE1Lgz6sAGAfl6SS5RwCZLgVFgk2bk0ghI16sMeFXya4Xq&#10;FwAA//8DAFBLAQItABQABgAIAAAAIQC2gziS/gAAAOEBAAATAAAAAAAAAAAAAAAAAAAAAABbQ29u&#10;dGVudF9UeXBlc10ueG1sUEsBAi0AFAAGAAgAAAAhADj9If/WAAAAlAEAAAsAAAAAAAAAAAAAAAAA&#10;LwEAAF9yZWxzLy5yZWxzUEsBAi0AFAAGAAgAAAAhABG6+GBqAgAAJwUAAA4AAAAAAAAAAAAAAAAA&#10;LgIAAGRycy9lMm9Eb2MueG1sUEsBAi0AFAAGAAgAAAAhAIZ5q+HgAAAACgEAAA8AAAAAAAAAAAAA&#10;AAAAxAQAAGRycy9kb3ducmV2LnhtbFBLBQYAAAAABAAEAPMAAADRBQAAAAA=&#10;" adj="19148" fillcolor="#00a9ce [3204]" strokecolor="#00191e [484]" strokeweight="2pt"/>
            </w:pict>
          </mc:Fallback>
        </mc:AlternateContent>
      </w:r>
      <w:r w:rsidR="00E11F4D" w:rsidRPr="00E11F4D">
        <w:rPr>
          <w:noProof/>
        </w:rPr>
        <w:drawing>
          <wp:inline distT="0" distB="0" distL="0" distR="0" wp14:anchorId="27D20B5A" wp14:editId="53103472">
            <wp:extent cx="5503653" cy="3224156"/>
            <wp:effectExtent l="0" t="0" r="1905"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7"/>
                    <a:stretch>
                      <a:fillRect/>
                    </a:stretch>
                  </pic:blipFill>
                  <pic:spPr>
                    <a:xfrm>
                      <a:off x="0" y="0"/>
                      <a:ext cx="5509829" cy="3227774"/>
                    </a:xfrm>
                    <a:prstGeom prst="rect">
                      <a:avLst/>
                    </a:prstGeom>
                  </pic:spPr>
                </pic:pic>
              </a:graphicData>
            </a:graphic>
          </wp:inline>
        </w:drawing>
      </w:r>
    </w:p>
    <w:p w14:paraId="19F1DCCD" w14:textId="186AEEFD" w:rsidR="0038706C" w:rsidRPr="0038706C" w:rsidRDefault="00E11F4D" w:rsidP="00E11F4D">
      <w:pPr>
        <w:pStyle w:val="Caption"/>
      </w:pPr>
      <w:bookmarkStart w:id="93" w:name="_Toc168917357"/>
      <w:r>
        <w:t xml:space="preserve">Figure </w:t>
      </w:r>
      <w:r>
        <w:fldChar w:fldCharType="begin"/>
      </w:r>
      <w:r>
        <w:instrText xml:space="preserve"> SEQ Figure \* ARABIC </w:instrText>
      </w:r>
      <w:r>
        <w:fldChar w:fldCharType="separate"/>
      </w:r>
      <w:r w:rsidR="00D63DE2">
        <w:rPr>
          <w:noProof/>
        </w:rPr>
        <w:t>33</w:t>
      </w:r>
      <w:r>
        <w:fldChar w:fldCharType="end"/>
      </w:r>
      <w:r>
        <w:t xml:space="preserve"> Multiple prompts and answers</w:t>
      </w:r>
      <w:bookmarkEnd w:id="93"/>
    </w:p>
    <w:p w14:paraId="5756B08E" w14:textId="139B744A" w:rsidR="00EA19AE" w:rsidRDefault="00EA19AE" w:rsidP="00EA19AE">
      <w:pPr>
        <w:pStyle w:val="Heading3"/>
      </w:pPr>
      <w:r>
        <w:t xml:space="preserve">Summary and Potential Enhancements </w:t>
      </w:r>
    </w:p>
    <w:p w14:paraId="5C0FE01D" w14:textId="3849DF3D" w:rsidR="00E11F4D" w:rsidRDefault="009D6E28" w:rsidP="009D6E28">
      <w:pPr>
        <w:pStyle w:val="BodyText"/>
      </w:pPr>
      <w:r>
        <w:t xml:space="preserve">This approach is </w:t>
      </w:r>
      <w:r w:rsidR="00EA19AE">
        <w:t xml:space="preserve">interesting and potentially very powerful application of LLMs </w:t>
      </w:r>
      <w:r w:rsidR="00DB043E">
        <w:t>in</w:t>
      </w:r>
      <w:r w:rsidR="00EA19AE">
        <w:t xml:space="preserve"> the operational context, </w:t>
      </w:r>
      <w:r>
        <w:t xml:space="preserve">as it shows the possibility of using LLMs to construct informational structures from data, facilitating the use of data to answer user questions. The results seen in this application are encouraging and show the potential for the development of interactive tools that facilitate the interaction between control room operators and electrical system data. </w:t>
      </w:r>
      <w:r w:rsidR="00E11F4D">
        <w:t xml:space="preserve">Some potential further enhancements, </w:t>
      </w:r>
    </w:p>
    <w:p w14:paraId="62A40681" w14:textId="70E488F2" w:rsidR="00E11F4D" w:rsidRDefault="00E11F4D" w:rsidP="009D6E28">
      <w:pPr>
        <w:pStyle w:val="BodyText"/>
      </w:pPr>
      <w:r w:rsidRPr="00E11F4D">
        <w:rPr>
          <w:b/>
          <w:bCs/>
        </w:rPr>
        <w:t>Prompt Engineering:</w:t>
      </w:r>
      <w:r>
        <w:t xml:space="preserve"> </w:t>
      </w:r>
      <w:r w:rsidR="009D6E28">
        <w:t>Currently the approach is sensitive to the prompts used</w:t>
      </w:r>
      <w:r>
        <w:t xml:space="preserve">. In the protype only a limited set of prompts that are pre-curated generate real results. Further work is </w:t>
      </w:r>
      <w:r w:rsidR="00A6565B">
        <w:t>needed</w:t>
      </w:r>
      <w:r>
        <w:t xml:space="preserve"> to expand the range of acceptable prompts for knowledge graph queries. </w:t>
      </w:r>
    </w:p>
    <w:p w14:paraId="01F6F6E6" w14:textId="77777777" w:rsidR="00E11F4D" w:rsidRDefault="00E11F4D" w:rsidP="009D6E28">
      <w:pPr>
        <w:pStyle w:val="BodyText"/>
      </w:pPr>
      <w:r w:rsidRPr="00E11F4D">
        <w:rPr>
          <w:b/>
          <w:bCs/>
        </w:rPr>
        <w:t>Knowledge Graph Generation:</w:t>
      </w:r>
      <w:r>
        <w:t xml:space="preserve"> There is broad scope for improving the knowledge graph by adding more features from the underlying dataset. In the protype the only the substation and device connectivity is created, but further enhancements would add the time element, priority and other features. </w:t>
      </w:r>
    </w:p>
    <w:p w14:paraId="64FDBF3C" w14:textId="32385DBE" w:rsidR="00E11F4D" w:rsidRDefault="00E11F4D" w:rsidP="009D6E28">
      <w:pPr>
        <w:pStyle w:val="BodyText"/>
      </w:pPr>
      <w:r w:rsidRPr="00E11F4D">
        <w:rPr>
          <w:b/>
          <w:bCs/>
        </w:rPr>
        <w:t xml:space="preserve">Integrating the Connectivity Model with the Alarm Data: </w:t>
      </w:r>
      <w:r>
        <w:t>In a similar way to the knowledge graph in Task 1, developing the capability to link</w:t>
      </w:r>
      <w:r w:rsidR="003001A1">
        <w:t xml:space="preserve"> a knowledge graph with electrical asset and device connectivity with the alarm data would provide powerful inference for an LLM and add further context to answers. Other data sources, such as text-based logs could also be added. </w:t>
      </w:r>
    </w:p>
    <w:p w14:paraId="4BE0B936" w14:textId="494E6196" w:rsidR="009D6E28" w:rsidRDefault="003001A1" w:rsidP="009D6E28">
      <w:pPr>
        <w:pStyle w:val="BodyText"/>
      </w:pPr>
      <w:r w:rsidRPr="003001A1">
        <w:rPr>
          <w:b/>
          <w:bCs/>
        </w:rPr>
        <w:t xml:space="preserve">Multi clause </w:t>
      </w:r>
      <w:r>
        <w:rPr>
          <w:b/>
          <w:bCs/>
        </w:rPr>
        <w:t xml:space="preserve">prompts: </w:t>
      </w:r>
      <w:r>
        <w:t xml:space="preserve">Developing complex data queries from multi-clause prompts would be useful for the operator in some contexts such as – “When was the last time Device ABC alarms when the voltage on Device DEF was high”. </w:t>
      </w:r>
      <w:r w:rsidR="009D6E28">
        <w:t xml:space="preserve">Identification of specific use cases related </w:t>
      </w:r>
      <w:r>
        <w:t xml:space="preserve">prompts for control room operators </w:t>
      </w:r>
      <w:r w:rsidR="009D6E28">
        <w:t>could help direct development of this promising approach.</w:t>
      </w:r>
    </w:p>
    <w:p w14:paraId="59C98ADD" w14:textId="0FADF88A" w:rsidR="003001A1" w:rsidRDefault="003001A1" w:rsidP="009D6E28">
      <w:pPr>
        <w:pStyle w:val="BodyText"/>
      </w:pPr>
      <w:r>
        <w:rPr>
          <w:b/>
          <w:bCs/>
        </w:rPr>
        <w:lastRenderedPageBreak/>
        <w:t xml:space="preserve">Integrating Task 1 and Task 2 - </w:t>
      </w:r>
      <w:r w:rsidRPr="003001A1">
        <w:rPr>
          <w:b/>
          <w:bCs/>
        </w:rPr>
        <w:t>Automatic Alerts on Real Time Data:</w:t>
      </w:r>
      <w:r>
        <w:rPr>
          <w:b/>
          <w:bCs/>
        </w:rPr>
        <w:t xml:space="preserve"> </w:t>
      </w:r>
      <w:r w:rsidRPr="003001A1">
        <w:t xml:space="preserve">Inferences could be made from </w:t>
      </w:r>
      <w:r>
        <w:t xml:space="preserve">real time operational data ML models that could be interpreted by the LLM to tell the operator in plain English what the incident is and how it could be solved. </w:t>
      </w:r>
    </w:p>
    <w:p w14:paraId="0370FA51" w14:textId="092A4C4B" w:rsidR="003001A1" w:rsidRDefault="003001A1" w:rsidP="009D6E28">
      <w:pPr>
        <w:pStyle w:val="BodyText"/>
      </w:pPr>
      <w:r w:rsidRPr="003001A1">
        <w:rPr>
          <w:b/>
          <w:bCs/>
        </w:rPr>
        <w:t xml:space="preserve">Integrating with </w:t>
      </w:r>
      <w:r w:rsidR="0048778A">
        <w:rPr>
          <w:b/>
          <w:bCs/>
        </w:rPr>
        <w:t xml:space="preserve">Natural Voice Based </w:t>
      </w:r>
      <w:r w:rsidR="0048778A" w:rsidRPr="003001A1">
        <w:rPr>
          <w:b/>
          <w:bCs/>
        </w:rPr>
        <w:t>Applications</w:t>
      </w:r>
      <w:r w:rsidRPr="003001A1">
        <w:rPr>
          <w:b/>
          <w:bCs/>
        </w:rPr>
        <w:t>:</w:t>
      </w:r>
      <w:r>
        <w:t xml:space="preserve"> Having the ability to use natural language processing to parse voice commands directly into and out of an LLM would improve operator efficiency, especially during periods of high workload.</w:t>
      </w:r>
    </w:p>
    <w:p w14:paraId="5F0927BE" w14:textId="6ACA08AC" w:rsidR="0048778A" w:rsidRPr="003001A1" w:rsidRDefault="0048778A" w:rsidP="009D6E28">
      <w:pPr>
        <w:pStyle w:val="BodyText"/>
      </w:pPr>
      <w:r w:rsidRPr="0048778A">
        <w:rPr>
          <w:b/>
          <w:bCs/>
        </w:rPr>
        <w:t>Fine Tuning LLMs:</w:t>
      </w:r>
      <w:r>
        <w:t xml:space="preserve"> Emerging research suggests that fine-tuned LLM models may be more accurate than base LLMs+RAG. This methodology and comparison will be explored in future iteration. For synthetic datasets like the synthetic alarm data used, this could be possible but fine tuning an open LLM with a real data set is impossible legally.  </w:t>
      </w:r>
    </w:p>
    <w:p w14:paraId="5225F87B" w14:textId="77777777" w:rsidR="00961A13" w:rsidRDefault="00961A13" w:rsidP="009D6E28">
      <w:pPr>
        <w:pStyle w:val="BodyText"/>
      </w:pPr>
    </w:p>
    <w:p w14:paraId="6D10CCAA" w14:textId="241368DF" w:rsidR="0048778A" w:rsidRDefault="0048778A" w:rsidP="0048778A">
      <w:pPr>
        <w:pStyle w:val="Heading3"/>
      </w:pPr>
      <w:r>
        <w:t>Artefacts to be Published with This Report</w:t>
      </w:r>
    </w:p>
    <w:p w14:paraId="6DA4B540" w14:textId="4B58B6C1" w:rsidR="0048778A" w:rsidRPr="0048778A" w:rsidRDefault="0048778A" w:rsidP="0048778A">
      <w:pPr>
        <w:pStyle w:val="BodyText"/>
      </w:pPr>
      <w:r>
        <w:t xml:space="preserve">The source code for the task 1 and task 2 models will be open sourced and published by CSIRO as part of the deliverables for this report. This will enable and encourage other researchers with similar interests to build on the work in tasks 1 and 2 and to improve the models as technology innovations in AI and ML advance in wider industry. The published artefacts will include the commented source code and descriptive methodologies for how the code can be run and deployed.  </w:t>
      </w:r>
    </w:p>
    <w:p w14:paraId="05EEDBD4" w14:textId="2567E6BA" w:rsidR="007336C9" w:rsidRDefault="007336C9" w:rsidP="003001A1">
      <w:pPr>
        <w:pStyle w:val="Heading2"/>
      </w:pPr>
      <w:bookmarkStart w:id="94" w:name="_Toc159423390"/>
      <w:bookmarkStart w:id="95" w:name="_Toc168917281"/>
      <w:r>
        <w:t>Task 3 – Operational Model Validation</w:t>
      </w:r>
      <w:bookmarkEnd w:id="94"/>
      <w:bookmarkEnd w:id="95"/>
    </w:p>
    <w:p w14:paraId="37741547" w14:textId="123145CC" w:rsidR="007336C9" w:rsidRDefault="003001A1" w:rsidP="003001A1">
      <w:pPr>
        <w:pStyle w:val="Heading3"/>
      </w:pPr>
      <w:r>
        <w:t>Task Outcome</w:t>
      </w:r>
    </w:p>
    <w:p w14:paraId="2DA2BA7F" w14:textId="366BFE7F" w:rsidR="007336C9" w:rsidRDefault="003001A1" w:rsidP="007336C9">
      <w:pPr>
        <w:pStyle w:val="BodyText"/>
      </w:pPr>
      <w:r>
        <w:t>A methodology was developed for the development of a</w:t>
      </w:r>
      <w:r w:rsidR="00253A71">
        <w:t xml:space="preserve">n operational digital twin for automated continuous validation and tuning was developed in consultation with AEMO SMEs. AEMO </w:t>
      </w:r>
      <w:r w:rsidR="00A6565B">
        <w:t>execute</w:t>
      </w:r>
      <w:r w:rsidR="00253A71">
        <w:t xml:space="preserve"> elements of the methodology manually on an ad hoc basis, but an automated system is a very difficult and ambitious undertaking. Developing the individual elements of the methodology will be complex and resource intensive but a pathway is established in the report.  </w:t>
      </w:r>
    </w:p>
    <w:p w14:paraId="56D96597" w14:textId="77777777" w:rsidR="007336C9" w:rsidRDefault="007336C9" w:rsidP="007336C9">
      <w:pPr>
        <w:pStyle w:val="Heading3"/>
      </w:pPr>
      <w:bookmarkStart w:id="96" w:name="_Toc159423396"/>
      <w:r>
        <w:t>Defining a Model Validation Framework</w:t>
      </w:r>
      <w:bookmarkEnd w:id="96"/>
    </w:p>
    <w:p w14:paraId="6D1B2852" w14:textId="71FDF830" w:rsidR="007336C9" w:rsidRDefault="00FA7206" w:rsidP="007336C9">
      <w:pPr>
        <w:pStyle w:val="BodyText"/>
      </w:pPr>
      <w:r>
        <w:t xml:space="preserve">To build on the vision defined for Task 3 in Section 2 a framework/methodology for how the validation process may be achieved is required. The steps in the framework/methodology can be manual as they are now, but it should be possible to automate the individual elements to make the process more efficient.  The </w:t>
      </w:r>
      <w:r w:rsidR="007E265F">
        <w:t>methodology</w:t>
      </w:r>
      <w:r>
        <w:t xml:space="preserve"> is </w:t>
      </w:r>
      <w:r w:rsidR="007E265F">
        <w:t>shown</w:t>
      </w:r>
      <w:r>
        <w:t xml:space="preserve"> in </w:t>
      </w:r>
      <w:r w:rsidR="007E265F">
        <w:fldChar w:fldCharType="begin"/>
      </w:r>
      <w:r w:rsidR="007E265F">
        <w:instrText xml:space="preserve"> REF _Ref165410898 \h </w:instrText>
      </w:r>
      <w:r w:rsidR="007E265F">
        <w:fldChar w:fldCharType="separate"/>
      </w:r>
      <w:r w:rsidR="00D63DE2">
        <w:t xml:space="preserve">Figure </w:t>
      </w:r>
      <w:r w:rsidR="00D63DE2">
        <w:rPr>
          <w:noProof/>
        </w:rPr>
        <w:t>34</w:t>
      </w:r>
      <w:r w:rsidR="007E265F">
        <w:fldChar w:fldCharType="end"/>
      </w:r>
      <w:r w:rsidR="007E265F">
        <w:t xml:space="preserve"> and described in the subsequent section. </w:t>
      </w:r>
    </w:p>
    <w:p w14:paraId="45E6C328" w14:textId="77777777" w:rsidR="007336C9" w:rsidRDefault="007336C9" w:rsidP="007336C9">
      <w:pPr>
        <w:pStyle w:val="BodyText"/>
      </w:pPr>
    </w:p>
    <w:p w14:paraId="3FE15543" w14:textId="77777777" w:rsidR="00FA7206" w:rsidRDefault="007336C9" w:rsidP="00FA7206">
      <w:pPr>
        <w:pStyle w:val="BodyText"/>
        <w:keepNext/>
      </w:pPr>
      <w:r>
        <w:rPr>
          <w:noProof/>
        </w:rPr>
        <w:lastRenderedPageBreak/>
        <w:drawing>
          <wp:inline distT="0" distB="0" distL="0" distR="0" wp14:anchorId="779F858F" wp14:editId="3207B74D">
            <wp:extent cx="6265628" cy="3347499"/>
            <wp:effectExtent l="19050" t="0" r="20955" b="0"/>
            <wp:docPr id="1024610388" name="Diagram 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8" r:lo="rId99" r:qs="rId100" r:cs="rId101"/>
              </a:graphicData>
            </a:graphic>
          </wp:inline>
        </w:drawing>
      </w:r>
    </w:p>
    <w:p w14:paraId="4290B49F" w14:textId="2285FC92" w:rsidR="00FA7206" w:rsidRDefault="00FA7206" w:rsidP="00FA7206">
      <w:pPr>
        <w:pStyle w:val="Caption"/>
      </w:pPr>
      <w:bookmarkStart w:id="97" w:name="_Ref165410898"/>
      <w:bookmarkStart w:id="98" w:name="_Toc168917358"/>
      <w:r>
        <w:t xml:space="preserve">Figure </w:t>
      </w:r>
      <w:r>
        <w:fldChar w:fldCharType="begin"/>
      </w:r>
      <w:r>
        <w:instrText xml:space="preserve"> SEQ Figure \* ARABIC </w:instrText>
      </w:r>
      <w:r>
        <w:fldChar w:fldCharType="separate"/>
      </w:r>
      <w:r w:rsidR="00D63DE2">
        <w:rPr>
          <w:noProof/>
        </w:rPr>
        <w:t>34</w:t>
      </w:r>
      <w:r>
        <w:fldChar w:fldCharType="end"/>
      </w:r>
      <w:bookmarkEnd w:id="97"/>
      <w:r>
        <w:t xml:space="preserve"> Proposed Framework/Methodology for automated model validation using operational data </w:t>
      </w:r>
      <w:r w:rsidR="007E265F">
        <w:t>towards a digital twin.</w:t>
      </w:r>
      <w:bookmarkEnd w:id="98"/>
      <w:r w:rsidR="007E265F">
        <w:t xml:space="preserve"> </w:t>
      </w:r>
    </w:p>
    <w:p w14:paraId="7926ECD2" w14:textId="3E403F54" w:rsidR="007336C9" w:rsidRPr="00F217EF" w:rsidRDefault="007336C9" w:rsidP="007336C9">
      <w:pPr>
        <w:pStyle w:val="BodyText"/>
      </w:pPr>
      <w:r>
        <w:t xml:space="preserve"> </w:t>
      </w:r>
    </w:p>
    <w:p w14:paraId="6558274D" w14:textId="7148B0D3" w:rsidR="007336C9" w:rsidRDefault="007336C9" w:rsidP="007336C9">
      <w:pPr>
        <w:pStyle w:val="Heading3"/>
        <w:rPr>
          <w:rFonts w:eastAsia="Times New Roman"/>
        </w:rPr>
      </w:pPr>
      <w:bookmarkStart w:id="99" w:name="_Toc159423397"/>
      <w:r>
        <w:rPr>
          <w:rFonts w:eastAsia="Times New Roman"/>
        </w:rPr>
        <w:t>Description of the Framework</w:t>
      </w:r>
      <w:bookmarkEnd w:id="99"/>
      <w:r w:rsidR="007E265F">
        <w:rPr>
          <w:rFonts w:eastAsia="Times New Roman"/>
        </w:rPr>
        <w:t>/Methodology</w:t>
      </w:r>
    </w:p>
    <w:p w14:paraId="02906F2D" w14:textId="1C93F929" w:rsidR="007E265F" w:rsidRDefault="007336C9" w:rsidP="007E265F">
      <w:pPr>
        <w:pStyle w:val="Heading4"/>
      </w:pPr>
      <w:r w:rsidRPr="0078743F">
        <w:t xml:space="preserve">Disturbance </w:t>
      </w:r>
      <w:r w:rsidR="007E265F">
        <w:t>Incident</w:t>
      </w:r>
      <w:r w:rsidRPr="0078743F">
        <w:t xml:space="preserve"> on </w:t>
      </w:r>
      <w:r w:rsidR="007E265F">
        <w:t>the N</w:t>
      </w:r>
      <w:r w:rsidRPr="0078743F">
        <w:t>etwork</w:t>
      </w:r>
    </w:p>
    <w:p w14:paraId="5672DCEB" w14:textId="361955C4" w:rsidR="007336C9" w:rsidRDefault="007336C9" w:rsidP="007336C9">
      <w:pPr>
        <w:pStyle w:val="BodyText"/>
      </w:pPr>
      <w:r>
        <w:t xml:space="preserve">This is the initiating event on the network that would trigger </w:t>
      </w:r>
      <w:r w:rsidR="007E265F">
        <w:t xml:space="preserve">the start of </w:t>
      </w:r>
      <w:r>
        <w:t xml:space="preserve">a potential model validation process. This </w:t>
      </w:r>
      <w:r w:rsidR="007E265F">
        <w:t>could be a</w:t>
      </w:r>
      <w:r>
        <w:t xml:space="preserve"> fault on the network caused by an environmental event which causes a </w:t>
      </w:r>
      <w:r w:rsidR="007E265F">
        <w:t xml:space="preserve">short circuit or </w:t>
      </w:r>
      <w:r>
        <w:t xml:space="preserve">voltage depression, or a generator trip event which causes a frequency disturbance. It is best if this is a discrete event rather than multiple simultaneous events which may not be as clear to measure. </w:t>
      </w:r>
    </w:p>
    <w:tbl>
      <w:tblPr>
        <w:tblStyle w:val="TableGrid"/>
        <w:tblW w:w="0" w:type="auto"/>
        <w:tblLook w:val="04A0" w:firstRow="1" w:lastRow="0" w:firstColumn="1" w:lastColumn="0" w:noHBand="0" w:noVBand="1"/>
      </w:tblPr>
      <w:tblGrid>
        <w:gridCol w:w="2122"/>
        <w:gridCol w:w="7506"/>
      </w:tblGrid>
      <w:tr w:rsidR="007E265F" w14:paraId="559056BE" w14:textId="77777777" w:rsidTr="007E265F">
        <w:tc>
          <w:tcPr>
            <w:tcW w:w="2122" w:type="dxa"/>
          </w:tcPr>
          <w:p w14:paraId="0AD8A557" w14:textId="2373AABA" w:rsidR="007E265F" w:rsidRPr="007E265F" w:rsidRDefault="007E265F" w:rsidP="007E265F">
            <w:pPr>
              <w:pStyle w:val="BodyText"/>
              <w:rPr>
                <w:b/>
                <w:bCs/>
              </w:rPr>
            </w:pPr>
            <w:r w:rsidRPr="007E265F">
              <w:rPr>
                <w:b/>
                <w:bCs/>
              </w:rPr>
              <w:t xml:space="preserve">How this Could be Automated </w:t>
            </w:r>
          </w:p>
        </w:tc>
        <w:tc>
          <w:tcPr>
            <w:tcW w:w="7506" w:type="dxa"/>
          </w:tcPr>
          <w:p w14:paraId="344BA89D" w14:textId="75502337" w:rsidR="007E265F" w:rsidRDefault="007E265F" w:rsidP="007E265F">
            <w:pPr>
              <w:pStyle w:val="BodyText"/>
            </w:pPr>
            <w:r>
              <w:t>Monitoring in real time analog operational data (EMS or WAMS) to detect that a notable incident has occurred. Triggers could be set on the analog monitoring. The work in task 1 could also help if the initiating event triggered a text-based SCADA alarm.</w:t>
            </w:r>
          </w:p>
        </w:tc>
      </w:tr>
      <w:tr w:rsidR="007E265F" w14:paraId="266A76E8" w14:textId="77777777" w:rsidTr="007E265F">
        <w:tc>
          <w:tcPr>
            <w:tcW w:w="2122" w:type="dxa"/>
          </w:tcPr>
          <w:p w14:paraId="1D5C8A59" w14:textId="276968FB" w:rsidR="007E265F" w:rsidRPr="007E265F" w:rsidRDefault="007E265F" w:rsidP="007E265F">
            <w:pPr>
              <w:pStyle w:val="BodyText"/>
              <w:rPr>
                <w:b/>
                <w:bCs/>
              </w:rPr>
            </w:pPr>
            <w:r w:rsidRPr="007E265F">
              <w:rPr>
                <w:b/>
                <w:bCs/>
              </w:rPr>
              <w:t xml:space="preserve">Barriers to Automation </w:t>
            </w:r>
          </w:p>
        </w:tc>
        <w:tc>
          <w:tcPr>
            <w:tcW w:w="7506" w:type="dxa"/>
          </w:tcPr>
          <w:p w14:paraId="02342B36" w14:textId="28E3C534" w:rsidR="007E265F" w:rsidRDefault="007E265F" w:rsidP="007E265F">
            <w:pPr>
              <w:pStyle w:val="BodyText"/>
            </w:pPr>
            <w:r>
              <w:t>Difficulty defining the triggers for the analogues and validating that they are realistic. Getting a spread of locations for triggering events at important nodes but not widespread enough that there are too many triggers</w:t>
            </w:r>
          </w:p>
        </w:tc>
      </w:tr>
      <w:tr w:rsidR="007E265F" w14:paraId="1B1EEE60" w14:textId="77777777" w:rsidTr="007E265F">
        <w:tc>
          <w:tcPr>
            <w:tcW w:w="2122" w:type="dxa"/>
          </w:tcPr>
          <w:p w14:paraId="2435B43E" w14:textId="117DB15E" w:rsidR="007E265F" w:rsidRPr="007E265F" w:rsidRDefault="007E265F" w:rsidP="007E265F">
            <w:pPr>
              <w:pStyle w:val="BodyText"/>
              <w:rPr>
                <w:b/>
                <w:bCs/>
              </w:rPr>
            </w:pPr>
            <w:r w:rsidRPr="007E265F">
              <w:rPr>
                <w:b/>
                <w:bCs/>
              </w:rPr>
              <w:t>Enablers for Automation</w:t>
            </w:r>
          </w:p>
        </w:tc>
        <w:tc>
          <w:tcPr>
            <w:tcW w:w="7506" w:type="dxa"/>
          </w:tcPr>
          <w:p w14:paraId="3B508584" w14:textId="06DE9B98" w:rsidR="007E265F" w:rsidRDefault="007E265F" w:rsidP="007E265F">
            <w:pPr>
              <w:pStyle w:val="BodyText"/>
            </w:pPr>
            <w:r>
              <w:t xml:space="preserve">Configurable analog monitoring in EMS or WAMS. Testing and validation on the trigger values. </w:t>
            </w:r>
          </w:p>
        </w:tc>
      </w:tr>
    </w:tbl>
    <w:p w14:paraId="4FE128D6" w14:textId="77777777" w:rsidR="007E265F" w:rsidRDefault="007E265F" w:rsidP="007336C9">
      <w:pPr>
        <w:pStyle w:val="BodyText"/>
      </w:pPr>
    </w:p>
    <w:p w14:paraId="1C9E5BF0" w14:textId="13E85F1B" w:rsidR="007E265F" w:rsidRDefault="007336C9" w:rsidP="007E265F">
      <w:pPr>
        <w:pStyle w:val="Heading4"/>
      </w:pPr>
      <w:r w:rsidRPr="00AC384F">
        <w:lastRenderedPageBreak/>
        <w:t xml:space="preserve">Disturbance </w:t>
      </w:r>
      <w:r w:rsidR="007E265F">
        <w:t>Incident I</w:t>
      </w:r>
      <w:r w:rsidRPr="00AC384F">
        <w:t xml:space="preserve">nformation and </w:t>
      </w:r>
      <w:r w:rsidR="007E265F">
        <w:t>C</w:t>
      </w:r>
      <w:r w:rsidRPr="00AC384F">
        <w:t>lassification</w:t>
      </w:r>
      <w:r>
        <w:t xml:space="preserve"> </w:t>
      </w:r>
    </w:p>
    <w:p w14:paraId="6DEE31D3" w14:textId="65E9D6E8" w:rsidR="007336C9" w:rsidRDefault="007E265F" w:rsidP="007336C9">
      <w:pPr>
        <w:pStyle w:val="BodyText"/>
      </w:pPr>
      <w:r>
        <w:t>When the event has been triggered to initiate the validation process, t</w:t>
      </w:r>
      <w:r w:rsidR="007336C9" w:rsidRPr="00AC384F">
        <w:t>he nature of the disturbance will need to be classified by the system operator,</w:t>
      </w:r>
      <w:r w:rsidR="007336C9">
        <w:t xml:space="preserve"> </w:t>
      </w:r>
      <w:r w:rsidR="007336C9" w:rsidRPr="00AC384F">
        <w:t xml:space="preserve">potentially in collaboration with the TNSP. </w:t>
      </w:r>
      <w:r>
        <w:t>If it was a short circuit fault on the network, the assets impacted will need to be identified</w:t>
      </w:r>
      <w:r w:rsidR="00117112">
        <w:t xml:space="preserve">, such as </w:t>
      </w:r>
      <w:r w:rsidR="007336C9" w:rsidRPr="00AC384F">
        <w:t>location, faulted phases, duration of the fault, distance to fault</w:t>
      </w:r>
      <w:r w:rsidR="00117112">
        <w:t xml:space="preserve"> on the line</w:t>
      </w:r>
      <w:r w:rsidR="007336C9" w:rsidRPr="00AC384F">
        <w:t xml:space="preserve">.  </w:t>
      </w:r>
      <w:r w:rsidR="00117112">
        <w:t xml:space="preserve">If the disturbance event was a generator tripping that triggers an under-frequency event, AEMO will be aware and will know the details. </w:t>
      </w:r>
      <w:r w:rsidR="007336C9">
        <w:t>Th</w:t>
      </w:r>
      <w:r w:rsidR="00117112">
        <w:t>e disturbance incident</w:t>
      </w:r>
      <w:r w:rsidR="007336C9">
        <w:t xml:space="preserve"> information </w:t>
      </w:r>
      <w:r w:rsidR="00117112">
        <w:t>will likely need to</w:t>
      </w:r>
      <w:r w:rsidR="007336C9">
        <w:t xml:space="preserve"> be saved in the AEMO EPSOC log by the operators in a structured manner for further use later in the process. </w:t>
      </w:r>
    </w:p>
    <w:tbl>
      <w:tblPr>
        <w:tblStyle w:val="TableGrid"/>
        <w:tblW w:w="0" w:type="auto"/>
        <w:tblLook w:val="04A0" w:firstRow="1" w:lastRow="0" w:firstColumn="1" w:lastColumn="0" w:noHBand="0" w:noVBand="1"/>
      </w:tblPr>
      <w:tblGrid>
        <w:gridCol w:w="2122"/>
        <w:gridCol w:w="7506"/>
      </w:tblGrid>
      <w:tr w:rsidR="007E265F" w14:paraId="1F3656F0" w14:textId="77777777" w:rsidTr="00EF33D1">
        <w:tc>
          <w:tcPr>
            <w:tcW w:w="2122" w:type="dxa"/>
          </w:tcPr>
          <w:p w14:paraId="57BB8B0A" w14:textId="77777777" w:rsidR="007E265F" w:rsidRPr="007E265F" w:rsidRDefault="007E265F" w:rsidP="00EF33D1">
            <w:pPr>
              <w:pStyle w:val="BodyText"/>
              <w:rPr>
                <w:b/>
                <w:bCs/>
              </w:rPr>
            </w:pPr>
            <w:r w:rsidRPr="007E265F">
              <w:rPr>
                <w:b/>
                <w:bCs/>
              </w:rPr>
              <w:t xml:space="preserve">How this Could be Automated </w:t>
            </w:r>
          </w:p>
        </w:tc>
        <w:tc>
          <w:tcPr>
            <w:tcW w:w="7506" w:type="dxa"/>
          </w:tcPr>
          <w:p w14:paraId="50D1E476" w14:textId="1F72F8E2" w:rsidR="007E265F" w:rsidRDefault="00117112" w:rsidP="00EF33D1">
            <w:pPr>
              <w:pStyle w:val="BodyText"/>
            </w:pPr>
            <w:r>
              <w:t xml:space="preserve">Automatically detecting unplanned breaker operations on the network will give the asset information. WAMS data should automatically collect disturbance data. Automatic information sharing from the TNSPs to AEMO for disturbances from HSM (DFR) would help. </w:t>
            </w:r>
          </w:p>
        </w:tc>
      </w:tr>
      <w:tr w:rsidR="007E265F" w14:paraId="51E55386" w14:textId="77777777" w:rsidTr="00EF33D1">
        <w:tc>
          <w:tcPr>
            <w:tcW w:w="2122" w:type="dxa"/>
          </w:tcPr>
          <w:p w14:paraId="02B20763" w14:textId="77777777" w:rsidR="007E265F" w:rsidRPr="007E265F" w:rsidRDefault="007E265F" w:rsidP="00EF33D1">
            <w:pPr>
              <w:pStyle w:val="BodyText"/>
              <w:rPr>
                <w:b/>
                <w:bCs/>
              </w:rPr>
            </w:pPr>
            <w:r w:rsidRPr="007E265F">
              <w:rPr>
                <w:b/>
                <w:bCs/>
              </w:rPr>
              <w:t xml:space="preserve">Barriers to Automation </w:t>
            </w:r>
          </w:p>
        </w:tc>
        <w:tc>
          <w:tcPr>
            <w:tcW w:w="7506" w:type="dxa"/>
          </w:tcPr>
          <w:p w14:paraId="02D21E69" w14:textId="09E7F501" w:rsidR="007E265F" w:rsidRDefault="00117112" w:rsidP="00EF33D1">
            <w:pPr>
              <w:pStyle w:val="BodyText"/>
            </w:pPr>
            <w:r>
              <w:t xml:space="preserve">Data/information sharing between AEMO and the TNSPs is challenging, in particular HSM data. Getting accurate fault locations on lines if relay information is not available. </w:t>
            </w:r>
          </w:p>
        </w:tc>
      </w:tr>
      <w:tr w:rsidR="007E265F" w14:paraId="7BCC65DD" w14:textId="77777777" w:rsidTr="00EF33D1">
        <w:tc>
          <w:tcPr>
            <w:tcW w:w="2122" w:type="dxa"/>
          </w:tcPr>
          <w:p w14:paraId="65C2210D" w14:textId="77777777" w:rsidR="007E265F" w:rsidRPr="007E265F" w:rsidRDefault="007E265F" w:rsidP="00EF33D1">
            <w:pPr>
              <w:pStyle w:val="BodyText"/>
              <w:rPr>
                <w:b/>
                <w:bCs/>
              </w:rPr>
            </w:pPr>
            <w:r w:rsidRPr="007E265F">
              <w:rPr>
                <w:b/>
                <w:bCs/>
              </w:rPr>
              <w:t>Enablers for Automation</w:t>
            </w:r>
          </w:p>
        </w:tc>
        <w:tc>
          <w:tcPr>
            <w:tcW w:w="7506" w:type="dxa"/>
          </w:tcPr>
          <w:p w14:paraId="637ADF10" w14:textId="120D4EDA" w:rsidR="007E265F" w:rsidRDefault="00117112" w:rsidP="00EF33D1">
            <w:pPr>
              <w:pStyle w:val="BodyText"/>
            </w:pPr>
            <w:r>
              <w:t>Leveraging the research from Task 1 where incidents are automatically identified and classified based on labelled and trained datasets of past incidents.</w:t>
            </w:r>
          </w:p>
        </w:tc>
      </w:tr>
    </w:tbl>
    <w:p w14:paraId="6AB75876" w14:textId="11FC00BB" w:rsidR="00117112" w:rsidRDefault="007336C9" w:rsidP="00117112">
      <w:pPr>
        <w:pStyle w:val="Heading4"/>
        <w:rPr>
          <w:lang w:val="en-IE"/>
        </w:rPr>
      </w:pPr>
      <w:r w:rsidRPr="00002E88">
        <w:rPr>
          <w:lang w:val="en-IE"/>
        </w:rPr>
        <w:t xml:space="preserve">Collate </w:t>
      </w:r>
      <w:r w:rsidR="00B7335B">
        <w:rPr>
          <w:lang w:val="en-IE"/>
        </w:rPr>
        <w:t>D</w:t>
      </w:r>
      <w:r w:rsidRPr="00002E88">
        <w:rPr>
          <w:lang w:val="en-IE"/>
        </w:rPr>
        <w:t xml:space="preserve">ynamic </w:t>
      </w:r>
      <w:r w:rsidR="00B7335B">
        <w:rPr>
          <w:lang w:val="en-IE"/>
        </w:rPr>
        <w:t>S</w:t>
      </w:r>
      <w:r w:rsidRPr="00002E88">
        <w:rPr>
          <w:lang w:val="en-IE"/>
        </w:rPr>
        <w:t xml:space="preserve">imulation </w:t>
      </w:r>
      <w:r w:rsidR="00B7335B">
        <w:rPr>
          <w:lang w:val="en-IE"/>
        </w:rPr>
        <w:t>P</w:t>
      </w:r>
      <w:r w:rsidRPr="00002E88">
        <w:rPr>
          <w:lang w:val="en-IE"/>
        </w:rPr>
        <w:t>re-</w:t>
      </w:r>
      <w:r w:rsidR="00117112">
        <w:rPr>
          <w:lang w:val="en-IE"/>
        </w:rPr>
        <w:t>incident</w:t>
      </w:r>
      <w:r w:rsidRPr="00002E88">
        <w:rPr>
          <w:lang w:val="en-IE"/>
        </w:rPr>
        <w:t xml:space="preserve"> and </w:t>
      </w:r>
      <w:r w:rsidR="00B7335B">
        <w:rPr>
          <w:lang w:val="en-IE"/>
        </w:rPr>
        <w:t>A</w:t>
      </w:r>
      <w:r w:rsidRPr="00002E88">
        <w:rPr>
          <w:lang w:val="en-IE"/>
        </w:rPr>
        <w:t xml:space="preserve">ssess </w:t>
      </w:r>
      <w:r w:rsidR="00B7335B">
        <w:rPr>
          <w:lang w:val="en-IE"/>
        </w:rPr>
        <w:t>A</w:t>
      </w:r>
      <w:r w:rsidRPr="00002E88">
        <w:rPr>
          <w:lang w:val="en-IE"/>
        </w:rPr>
        <w:t>ccuracy</w:t>
      </w:r>
      <w:r>
        <w:rPr>
          <w:lang w:val="en-IE"/>
        </w:rPr>
        <w:t xml:space="preserve"> </w:t>
      </w:r>
    </w:p>
    <w:p w14:paraId="521FACDB" w14:textId="71EE6753" w:rsidR="007336C9" w:rsidRDefault="00117112" w:rsidP="007336C9">
      <w:pPr>
        <w:pStyle w:val="BodyText"/>
        <w:rPr>
          <w:lang w:val="en-IE"/>
        </w:rPr>
      </w:pPr>
      <w:r>
        <w:rPr>
          <w:lang w:val="en-IE"/>
        </w:rPr>
        <w:t xml:space="preserve">It is important to collate the data from the simulation to assess real time simulation application performance. </w:t>
      </w:r>
      <w:r w:rsidR="007336C9">
        <w:rPr>
          <w:lang w:val="en-IE"/>
        </w:rPr>
        <w:t xml:space="preserve">The dynamic security assessment application should have been running in real time at the time of the </w:t>
      </w:r>
      <w:r>
        <w:rPr>
          <w:lang w:val="en-IE"/>
        </w:rPr>
        <w:t>incident</w:t>
      </w:r>
      <w:r w:rsidR="007336C9">
        <w:rPr>
          <w:lang w:val="en-IE"/>
        </w:rPr>
        <w:t xml:space="preserve">. It </w:t>
      </w:r>
      <w:r w:rsidR="000E5CD9">
        <w:rPr>
          <w:lang w:val="en-IE"/>
        </w:rPr>
        <w:t>runs</w:t>
      </w:r>
      <w:r>
        <w:rPr>
          <w:lang w:val="en-IE"/>
        </w:rPr>
        <w:t xml:space="preserve"> in the minutes time frame and </w:t>
      </w:r>
      <w:r w:rsidR="007336C9">
        <w:rPr>
          <w:lang w:val="en-IE"/>
        </w:rPr>
        <w:t xml:space="preserve">presents the most critical issues to the operator for action rather than every possible </w:t>
      </w:r>
      <w:r>
        <w:rPr>
          <w:lang w:val="en-IE"/>
        </w:rPr>
        <w:t>issue with associated data</w:t>
      </w:r>
      <w:r w:rsidR="007336C9">
        <w:rPr>
          <w:lang w:val="en-IE"/>
        </w:rPr>
        <w:t xml:space="preserve">. </w:t>
      </w:r>
      <w:r>
        <w:rPr>
          <w:lang w:val="en-IE"/>
        </w:rPr>
        <w:t>The DSA will</w:t>
      </w:r>
      <w:r w:rsidR="007336C9">
        <w:rPr>
          <w:lang w:val="en-IE"/>
        </w:rPr>
        <w:t xml:space="preserve"> also </w:t>
      </w:r>
      <w:r>
        <w:rPr>
          <w:lang w:val="en-IE"/>
        </w:rPr>
        <w:t>automatically study</w:t>
      </w:r>
      <w:r w:rsidR="007336C9">
        <w:rPr>
          <w:lang w:val="en-IE"/>
        </w:rPr>
        <w:t xml:space="preserve"> worst case contingencies busbar faults and slow </w:t>
      </w:r>
      <w:r>
        <w:rPr>
          <w:lang w:val="en-IE"/>
        </w:rPr>
        <w:t xml:space="preserve">breaker </w:t>
      </w:r>
      <w:r w:rsidR="007336C9">
        <w:rPr>
          <w:lang w:val="en-IE"/>
        </w:rPr>
        <w:t>clearance</w:t>
      </w:r>
      <w:r>
        <w:rPr>
          <w:lang w:val="en-IE"/>
        </w:rPr>
        <w:t xml:space="preserve"> faults</w:t>
      </w:r>
      <w:r w:rsidR="007336C9">
        <w:rPr>
          <w:lang w:val="en-IE"/>
        </w:rPr>
        <w:t>, but most short circuits are at random distances on lines</w:t>
      </w:r>
      <w:r>
        <w:rPr>
          <w:lang w:val="en-IE"/>
        </w:rPr>
        <w:t xml:space="preserve"> and not the </w:t>
      </w:r>
      <w:r w:rsidR="00A6565B">
        <w:rPr>
          <w:lang w:val="en-IE"/>
        </w:rPr>
        <w:t>worst-case</w:t>
      </w:r>
      <w:r>
        <w:rPr>
          <w:lang w:val="en-IE"/>
        </w:rPr>
        <w:t xml:space="preserve"> incidents</w:t>
      </w:r>
      <w:r w:rsidR="007336C9">
        <w:rPr>
          <w:lang w:val="en-IE"/>
        </w:rPr>
        <w:t xml:space="preserve">. </w:t>
      </w:r>
    </w:p>
    <w:tbl>
      <w:tblPr>
        <w:tblStyle w:val="TableGrid"/>
        <w:tblW w:w="0" w:type="auto"/>
        <w:tblLook w:val="04A0" w:firstRow="1" w:lastRow="0" w:firstColumn="1" w:lastColumn="0" w:noHBand="0" w:noVBand="1"/>
      </w:tblPr>
      <w:tblGrid>
        <w:gridCol w:w="2122"/>
        <w:gridCol w:w="7506"/>
      </w:tblGrid>
      <w:tr w:rsidR="00117112" w14:paraId="4F14C7DE" w14:textId="77777777" w:rsidTr="00EF33D1">
        <w:tc>
          <w:tcPr>
            <w:tcW w:w="2122" w:type="dxa"/>
          </w:tcPr>
          <w:p w14:paraId="4233631F" w14:textId="77777777" w:rsidR="00117112" w:rsidRPr="007E265F" w:rsidRDefault="00117112" w:rsidP="00EF33D1">
            <w:pPr>
              <w:pStyle w:val="BodyText"/>
              <w:rPr>
                <w:b/>
                <w:bCs/>
              </w:rPr>
            </w:pPr>
            <w:r w:rsidRPr="007E265F">
              <w:rPr>
                <w:b/>
                <w:bCs/>
              </w:rPr>
              <w:t xml:space="preserve">How this Could be Automated </w:t>
            </w:r>
          </w:p>
        </w:tc>
        <w:tc>
          <w:tcPr>
            <w:tcW w:w="7506" w:type="dxa"/>
          </w:tcPr>
          <w:p w14:paraId="486E6B3C" w14:textId="19BD8C2D" w:rsidR="00117112" w:rsidRDefault="00117112" w:rsidP="00EF33D1">
            <w:pPr>
              <w:pStyle w:val="BodyText"/>
            </w:pPr>
            <w:r>
              <w:t xml:space="preserve">This should be reasonably automated. DSA studies are automatically </w:t>
            </w:r>
            <w:r w:rsidR="00A6565B">
              <w:t>run,</w:t>
            </w:r>
            <w:r>
              <w:t xml:space="preserve"> and results saved in files that</w:t>
            </w:r>
            <w:r w:rsidR="00B7335B">
              <w:t xml:space="preserve"> </w:t>
            </w:r>
            <w:r>
              <w:t xml:space="preserve">are timestamped and should be easy to access. </w:t>
            </w:r>
            <w:r w:rsidR="00B7335B">
              <w:t xml:space="preserve">Automatically finding the nearest simulation results based on the time stamp should be straight forward. </w:t>
            </w:r>
            <w:r w:rsidR="005D379F">
              <w:t xml:space="preserve">If no results file </w:t>
            </w:r>
            <w:r w:rsidR="00A6565B">
              <w:t>exists,</w:t>
            </w:r>
            <w:r w:rsidR="005D379F">
              <w:t xml:space="preserve"> it will still be possible to replicate the event from the state estimator. </w:t>
            </w:r>
          </w:p>
        </w:tc>
      </w:tr>
      <w:tr w:rsidR="00117112" w14:paraId="332D337F" w14:textId="77777777" w:rsidTr="00EF33D1">
        <w:tc>
          <w:tcPr>
            <w:tcW w:w="2122" w:type="dxa"/>
          </w:tcPr>
          <w:p w14:paraId="6B447F24" w14:textId="77777777" w:rsidR="00117112" w:rsidRPr="007E265F" w:rsidRDefault="00117112" w:rsidP="00EF33D1">
            <w:pPr>
              <w:pStyle w:val="BodyText"/>
              <w:rPr>
                <w:b/>
                <w:bCs/>
              </w:rPr>
            </w:pPr>
            <w:r w:rsidRPr="007E265F">
              <w:rPr>
                <w:b/>
                <w:bCs/>
              </w:rPr>
              <w:t xml:space="preserve">Barriers to Automation </w:t>
            </w:r>
          </w:p>
        </w:tc>
        <w:tc>
          <w:tcPr>
            <w:tcW w:w="7506" w:type="dxa"/>
          </w:tcPr>
          <w:p w14:paraId="3DCE6CB5" w14:textId="51678279" w:rsidR="00117112" w:rsidRDefault="00B7335B" w:rsidP="00EF33D1">
            <w:pPr>
              <w:pStyle w:val="BodyText"/>
            </w:pPr>
            <w:r>
              <w:t xml:space="preserve">The time stamp format of the simulation files should be matched with the time stamp of the disturbance incident.  </w:t>
            </w:r>
          </w:p>
        </w:tc>
      </w:tr>
      <w:tr w:rsidR="00117112" w14:paraId="17DD41E5" w14:textId="77777777" w:rsidTr="00EF33D1">
        <w:tc>
          <w:tcPr>
            <w:tcW w:w="2122" w:type="dxa"/>
          </w:tcPr>
          <w:p w14:paraId="681D5D82" w14:textId="77777777" w:rsidR="00117112" w:rsidRPr="007E265F" w:rsidRDefault="00117112" w:rsidP="00EF33D1">
            <w:pPr>
              <w:pStyle w:val="BodyText"/>
              <w:rPr>
                <w:b/>
                <w:bCs/>
              </w:rPr>
            </w:pPr>
            <w:r w:rsidRPr="007E265F">
              <w:rPr>
                <w:b/>
                <w:bCs/>
              </w:rPr>
              <w:t>Enablers for Automation</w:t>
            </w:r>
          </w:p>
        </w:tc>
        <w:tc>
          <w:tcPr>
            <w:tcW w:w="7506" w:type="dxa"/>
          </w:tcPr>
          <w:p w14:paraId="49994447" w14:textId="61AD0F54" w:rsidR="00117112" w:rsidRDefault="00B7335B" w:rsidP="00EF33D1">
            <w:pPr>
              <w:pStyle w:val="BodyText"/>
            </w:pPr>
            <w:r>
              <w:t xml:space="preserve">Automation code to identify and gather files based on a time stamp. </w:t>
            </w:r>
          </w:p>
        </w:tc>
      </w:tr>
    </w:tbl>
    <w:p w14:paraId="2437296C" w14:textId="77777777" w:rsidR="007336C9" w:rsidRPr="00117112" w:rsidRDefault="007336C9" w:rsidP="007336C9">
      <w:pPr>
        <w:pStyle w:val="BodyText"/>
      </w:pPr>
    </w:p>
    <w:p w14:paraId="5B9E817D" w14:textId="77777777" w:rsidR="00B7335B" w:rsidRDefault="00B7335B" w:rsidP="007336C9">
      <w:pPr>
        <w:pStyle w:val="BodyText"/>
        <w:rPr>
          <w:b/>
          <w:bCs/>
        </w:rPr>
      </w:pPr>
    </w:p>
    <w:p w14:paraId="19698EF2" w14:textId="73B243BE" w:rsidR="00B7335B" w:rsidRDefault="00B7335B" w:rsidP="00B7335B">
      <w:pPr>
        <w:pStyle w:val="Heading4"/>
      </w:pPr>
      <w:r w:rsidRPr="00F37469">
        <w:lastRenderedPageBreak/>
        <w:t xml:space="preserve">Collate </w:t>
      </w:r>
      <w:r>
        <w:t>O</w:t>
      </w:r>
      <w:r w:rsidRPr="00F37469">
        <w:t xml:space="preserve">perational </w:t>
      </w:r>
      <w:r>
        <w:t>D</w:t>
      </w:r>
      <w:r w:rsidRPr="00F37469">
        <w:t xml:space="preserve">ata and </w:t>
      </w:r>
      <w:r>
        <w:t>S</w:t>
      </w:r>
      <w:r w:rsidRPr="00F37469">
        <w:t xml:space="preserve">tate </w:t>
      </w:r>
      <w:r>
        <w:t>E</w:t>
      </w:r>
      <w:r w:rsidRPr="00F37469">
        <w:t>stimation</w:t>
      </w:r>
      <w:r>
        <w:t xml:space="preserve">: </w:t>
      </w:r>
    </w:p>
    <w:p w14:paraId="67489041" w14:textId="066923E2" w:rsidR="00B7335B" w:rsidRDefault="005D379F" w:rsidP="00B7335B">
      <w:pPr>
        <w:pStyle w:val="BodyText"/>
      </w:pPr>
      <w:r>
        <w:t>T</w:t>
      </w:r>
      <w:r w:rsidR="00B7335B" w:rsidRPr="00F37469">
        <w:t xml:space="preserve">he next step is to collate </w:t>
      </w:r>
      <w:r w:rsidR="000E5CD9" w:rsidRPr="00F37469">
        <w:t>all</w:t>
      </w:r>
      <w:r w:rsidR="00B7335B" w:rsidRPr="00F37469">
        <w:t xml:space="preserve"> the relevant operational data at the time of the </w:t>
      </w:r>
      <w:r>
        <w:t>disturbance incident</w:t>
      </w:r>
      <w:r w:rsidR="00B7335B" w:rsidRPr="00F37469">
        <w:t>. This is mostly EM</w:t>
      </w:r>
      <w:r>
        <w:t>S</w:t>
      </w:r>
      <w:r w:rsidR="00B7335B" w:rsidRPr="00F37469">
        <w:t>/SCADA data and the state estimator</w:t>
      </w:r>
      <w:r>
        <w:t xml:space="preserve"> simulation</w:t>
      </w:r>
      <w:r w:rsidR="00B7335B" w:rsidRPr="00F37469">
        <w:t xml:space="preserve"> results at the time of the </w:t>
      </w:r>
      <w:r>
        <w:t>incident</w:t>
      </w:r>
      <w:r w:rsidR="00B7335B" w:rsidRPr="00F37469">
        <w:t xml:space="preserve">. </w:t>
      </w:r>
      <w:r w:rsidR="00B7335B">
        <w:t xml:space="preserve">The state estimator gives the topology and numerical operational data </w:t>
      </w:r>
      <w:r>
        <w:t xml:space="preserve">of the network assets </w:t>
      </w:r>
      <w:r w:rsidR="00B7335B">
        <w:t xml:space="preserve">at the time of the event. The SCADA data can be localised to the location of the disturbance rather than pulling every SCADA data point for the disturbance. A defined buffer before and after the event, likely of the order of seconds should be established to limit data size. The size of the time window will be determined based on the disturbance classification. </w:t>
      </w:r>
    </w:p>
    <w:tbl>
      <w:tblPr>
        <w:tblStyle w:val="TableGrid"/>
        <w:tblW w:w="0" w:type="auto"/>
        <w:tblLook w:val="04A0" w:firstRow="1" w:lastRow="0" w:firstColumn="1" w:lastColumn="0" w:noHBand="0" w:noVBand="1"/>
      </w:tblPr>
      <w:tblGrid>
        <w:gridCol w:w="2122"/>
        <w:gridCol w:w="7506"/>
      </w:tblGrid>
      <w:tr w:rsidR="005D379F" w14:paraId="3B9D330C" w14:textId="77777777" w:rsidTr="00EF33D1">
        <w:tc>
          <w:tcPr>
            <w:tcW w:w="2122" w:type="dxa"/>
          </w:tcPr>
          <w:p w14:paraId="4F7E91EE" w14:textId="77777777" w:rsidR="005D379F" w:rsidRPr="007E265F" w:rsidRDefault="005D379F" w:rsidP="00EF33D1">
            <w:pPr>
              <w:pStyle w:val="BodyText"/>
              <w:rPr>
                <w:b/>
                <w:bCs/>
              </w:rPr>
            </w:pPr>
            <w:r w:rsidRPr="007E265F">
              <w:rPr>
                <w:b/>
                <w:bCs/>
              </w:rPr>
              <w:t xml:space="preserve">How this Could be Automated </w:t>
            </w:r>
          </w:p>
        </w:tc>
        <w:tc>
          <w:tcPr>
            <w:tcW w:w="7506" w:type="dxa"/>
          </w:tcPr>
          <w:p w14:paraId="45B13DD0" w14:textId="7943B26F" w:rsidR="005D379F" w:rsidRDefault="005D379F" w:rsidP="00EF33D1">
            <w:pPr>
              <w:pStyle w:val="BodyText"/>
            </w:pPr>
            <w:r>
              <w:t xml:space="preserve">Like the DSA simulation results, this should be reasonably straight forward to automate as the results of the state estimation and SCADA data should be time stamped and available in an archive that can be searched. </w:t>
            </w:r>
          </w:p>
        </w:tc>
      </w:tr>
      <w:tr w:rsidR="005D379F" w14:paraId="2BE0082F" w14:textId="77777777" w:rsidTr="00EF33D1">
        <w:tc>
          <w:tcPr>
            <w:tcW w:w="2122" w:type="dxa"/>
          </w:tcPr>
          <w:p w14:paraId="18BC2F13" w14:textId="77777777" w:rsidR="005D379F" w:rsidRPr="007E265F" w:rsidRDefault="005D379F" w:rsidP="00EF33D1">
            <w:pPr>
              <w:pStyle w:val="BodyText"/>
              <w:rPr>
                <w:b/>
                <w:bCs/>
              </w:rPr>
            </w:pPr>
            <w:r w:rsidRPr="007E265F">
              <w:rPr>
                <w:b/>
                <w:bCs/>
              </w:rPr>
              <w:t xml:space="preserve">Barriers to Automation </w:t>
            </w:r>
          </w:p>
        </w:tc>
        <w:tc>
          <w:tcPr>
            <w:tcW w:w="7506" w:type="dxa"/>
          </w:tcPr>
          <w:p w14:paraId="0666ABF8" w14:textId="478499EC" w:rsidR="005D379F" w:rsidRDefault="005D379F" w:rsidP="00EF33D1">
            <w:pPr>
              <w:pStyle w:val="BodyText"/>
            </w:pPr>
            <w:r>
              <w:t xml:space="preserve">May not be a need for all operational data, generally localised to the location of the incident may be sufficient, but defining the reduced zone may bring inaccuracies. Time stamp format may need to be aligned. </w:t>
            </w:r>
          </w:p>
        </w:tc>
      </w:tr>
      <w:tr w:rsidR="005D379F" w14:paraId="3269C9E2" w14:textId="77777777" w:rsidTr="00EF33D1">
        <w:tc>
          <w:tcPr>
            <w:tcW w:w="2122" w:type="dxa"/>
          </w:tcPr>
          <w:p w14:paraId="4CA6CAAA" w14:textId="77777777" w:rsidR="005D379F" w:rsidRPr="007E265F" w:rsidRDefault="005D379F" w:rsidP="00EF33D1">
            <w:pPr>
              <w:pStyle w:val="BodyText"/>
              <w:rPr>
                <w:b/>
                <w:bCs/>
              </w:rPr>
            </w:pPr>
            <w:r w:rsidRPr="007E265F">
              <w:rPr>
                <w:b/>
                <w:bCs/>
              </w:rPr>
              <w:t>Enablers for Automation</w:t>
            </w:r>
          </w:p>
        </w:tc>
        <w:tc>
          <w:tcPr>
            <w:tcW w:w="7506" w:type="dxa"/>
          </w:tcPr>
          <w:p w14:paraId="35B9C28F" w14:textId="505816DA" w:rsidR="005D379F" w:rsidRDefault="005D379F" w:rsidP="00EF33D1">
            <w:pPr>
              <w:pStyle w:val="BodyText"/>
            </w:pPr>
            <w:r>
              <w:t>Automation code to identify and gather files based on a time stamp.</w:t>
            </w:r>
          </w:p>
        </w:tc>
      </w:tr>
    </w:tbl>
    <w:p w14:paraId="5C8B4E52" w14:textId="77777777" w:rsidR="00B7335B" w:rsidRDefault="00B7335B" w:rsidP="007336C9">
      <w:pPr>
        <w:pStyle w:val="BodyText"/>
        <w:rPr>
          <w:b/>
          <w:bCs/>
        </w:rPr>
      </w:pPr>
    </w:p>
    <w:p w14:paraId="54C58D63" w14:textId="697930CE" w:rsidR="005D379F" w:rsidRDefault="005D379F" w:rsidP="005D379F">
      <w:pPr>
        <w:pStyle w:val="Heading4"/>
      </w:pPr>
      <w:r>
        <w:t xml:space="preserve">Validation-Candidate </w:t>
      </w:r>
      <w:r w:rsidR="007336C9" w:rsidRPr="00F37469">
        <w:t xml:space="preserve">Models </w:t>
      </w:r>
      <w:r w:rsidR="007336C9">
        <w:t xml:space="preserve">and HSM </w:t>
      </w:r>
      <w:r>
        <w:t xml:space="preserve">with </w:t>
      </w:r>
      <w:r w:rsidR="007336C9" w:rsidRPr="00F37469">
        <w:t>relevance assessment</w:t>
      </w:r>
      <w:r w:rsidR="007336C9">
        <w:t xml:space="preserve"> </w:t>
      </w:r>
    </w:p>
    <w:p w14:paraId="5036471C" w14:textId="391E95DF" w:rsidR="003915EC" w:rsidRDefault="007336C9" w:rsidP="007336C9">
      <w:pPr>
        <w:pStyle w:val="BodyText"/>
      </w:pPr>
      <w:r w:rsidRPr="00F37469">
        <w:t xml:space="preserve">Based on the location of the </w:t>
      </w:r>
      <w:r w:rsidR="005D379F">
        <w:t>incident</w:t>
      </w:r>
      <w:r w:rsidRPr="00F37469">
        <w:t xml:space="preserve"> there will </w:t>
      </w:r>
      <w:r w:rsidR="005D379F">
        <w:t xml:space="preserve">likely </w:t>
      </w:r>
      <w:r w:rsidRPr="00F37469">
        <w:t xml:space="preserve">be </w:t>
      </w:r>
      <w:r w:rsidR="003915EC" w:rsidRPr="00F37469">
        <w:t>several</w:t>
      </w:r>
      <w:r w:rsidRPr="00F37469">
        <w:t xml:space="preserve"> </w:t>
      </w:r>
      <w:r w:rsidR="005D379F">
        <w:t xml:space="preserve">validation candidate </w:t>
      </w:r>
      <w:r w:rsidR="003915EC">
        <w:t xml:space="preserve">dynamic </w:t>
      </w:r>
      <w:r w:rsidRPr="00F37469">
        <w:t xml:space="preserve">models in the near proximity. </w:t>
      </w:r>
      <w:r w:rsidR="003915EC">
        <w:t xml:space="preserve">Candidate dynamic models may be conventional generation, CLM models or DER_A models, depending on the model validation granularity. It may be necessary to begin this process with conventional model validation, given the size and pre-existing validation information. </w:t>
      </w:r>
      <w:r w:rsidRPr="00F37469">
        <w:t xml:space="preserve">Depending on how mature the model validation process is, some of the model may have recently been validated and so will not need </w:t>
      </w:r>
      <w:r w:rsidR="003915EC">
        <w:t xml:space="preserve">immediate </w:t>
      </w:r>
      <w:r w:rsidRPr="00F37469">
        <w:t>re</w:t>
      </w:r>
      <w:r w:rsidR="003915EC">
        <w:t>-</w:t>
      </w:r>
      <w:r w:rsidRPr="00F37469">
        <w:t xml:space="preserve">validation. It is necessary to keep a log to determine all the models and how recently they have been validated for comparison purposes. </w:t>
      </w:r>
      <w:r>
        <w:t xml:space="preserve">Additionally, validation will not be possible without HSM data in the vicinity, so there needs to be a check on availability of HSM data </w:t>
      </w:r>
      <w:r w:rsidR="003915EC">
        <w:t>near</w:t>
      </w:r>
      <w:r>
        <w:t xml:space="preserve"> </w:t>
      </w:r>
      <w:r w:rsidR="003915EC">
        <w:t xml:space="preserve">to </w:t>
      </w:r>
      <w:r>
        <w:t>the disturbance</w:t>
      </w:r>
      <w:r w:rsidR="003915EC">
        <w:t xml:space="preserve"> incident</w:t>
      </w:r>
      <w:r>
        <w:t xml:space="preserve">. </w:t>
      </w:r>
      <w:r w:rsidRPr="00F37469">
        <w:t xml:space="preserve">If a fault is close to a generation asset it is better for validation. For under/over frequency disturbances the performance of all generators can be validated. </w:t>
      </w:r>
    </w:p>
    <w:p w14:paraId="2AA2EFEB" w14:textId="6D8D90B1" w:rsidR="003915EC" w:rsidRDefault="003915EC" w:rsidP="007336C9">
      <w:pPr>
        <w:pStyle w:val="BodyText"/>
      </w:pPr>
      <w:r>
        <w:t xml:space="preserve">There must be a trigger for assessment whether validation </w:t>
      </w:r>
      <w:r w:rsidR="00A6565B">
        <w:t>is:</w:t>
      </w:r>
      <w:r>
        <w:t xml:space="preserve"> </w:t>
      </w:r>
    </w:p>
    <w:p w14:paraId="50B64527" w14:textId="2F5AC901" w:rsidR="003915EC" w:rsidRDefault="003915EC" w:rsidP="003915EC">
      <w:pPr>
        <w:pStyle w:val="BodyText"/>
        <w:numPr>
          <w:ilvl w:val="0"/>
          <w:numId w:val="39"/>
        </w:numPr>
      </w:pPr>
      <w:r>
        <w:t xml:space="preserve">Necessary based on how recently models were </w:t>
      </w:r>
      <w:r w:rsidR="00A6565B">
        <w:t>validated.</w:t>
      </w:r>
    </w:p>
    <w:p w14:paraId="4059D87B" w14:textId="77777777" w:rsidR="003915EC" w:rsidRDefault="003915EC" w:rsidP="003915EC">
      <w:pPr>
        <w:pStyle w:val="BodyText"/>
        <w:numPr>
          <w:ilvl w:val="0"/>
          <w:numId w:val="39"/>
        </w:numPr>
      </w:pPr>
      <w:r>
        <w:t xml:space="preserve">Possible (based on available HSM data) </w:t>
      </w:r>
    </w:p>
    <w:p w14:paraId="733CE23B" w14:textId="1411AFCF" w:rsidR="007336C9" w:rsidRDefault="007336C9" w:rsidP="003915EC">
      <w:pPr>
        <w:pStyle w:val="BodyText"/>
        <w:rPr>
          <w:b/>
          <w:bCs/>
        </w:rPr>
      </w:pPr>
      <w:r w:rsidRPr="00F37469">
        <w:t xml:space="preserve">Once this assessment is made it can be decided </w:t>
      </w:r>
      <w:r w:rsidR="000E5CD9" w:rsidRPr="00F37469">
        <w:t>whether</w:t>
      </w:r>
      <w:r w:rsidRPr="00F37469">
        <w:t xml:space="preserve"> to proceed with the process for the </w:t>
      </w:r>
      <w:r w:rsidR="000E5CD9" w:rsidRPr="00F37469">
        <w:t>incident</w:t>
      </w:r>
      <w:r w:rsidRPr="00F37469">
        <w:t>.</w:t>
      </w:r>
      <w:r>
        <w:rPr>
          <w:b/>
          <w:bCs/>
        </w:rPr>
        <w:t xml:space="preserve"> </w:t>
      </w:r>
    </w:p>
    <w:p w14:paraId="2D006C07" w14:textId="77777777" w:rsidR="003915EC" w:rsidRPr="003915EC" w:rsidRDefault="003915EC" w:rsidP="003915EC">
      <w:pPr>
        <w:pStyle w:val="BodyText"/>
      </w:pPr>
    </w:p>
    <w:tbl>
      <w:tblPr>
        <w:tblStyle w:val="TableGrid"/>
        <w:tblW w:w="0" w:type="auto"/>
        <w:tblLook w:val="04A0" w:firstRow="1" w:lastRow="0" w:firstColumn="1" w:lastColumn="0" w:noHBand="0" w:noVBand="1"/>
      </w:tblPr>
      <w:tblGrid>
        <w:gridCol w:w="2122"/>
        <w:gridCol w:w="7506"/>
      </w:tblGrid>
      <w:tr w:rsidR="005D379F" w14:paraId="73432C31" w14:textId="77777777" w:rsidTr="00EF33D1">
        <w:tc>
          <w:tcPr>
            <w:tcW w:w="2122" w:type="dxa"/>
          </w:tcPr>
          <w:p w14:paraId="0EDFEA5B" w14:textId="77777777" w:rsidR="005D379F" w:rsidRPr="007E265F" w:rsidRDefault="005D379F" w:rsidP="00EF33D1">
            <w:pPr>
              <w:pStyle w:val="BodyText"/>
              <w:rPr>
                <w:b/>
                <w:bCs/>
              </w:rPr>
            </w:pPr>
            <w:r w:rsidRPr="007E265F">
              <w:rPr>
                <w:b/>
                <w:bCs/>
              </w:rPr>
              <w:t xml:space="preserve">How this Could be Automated </w:t>
            </w:r>
          </w:p>
        </w:tc>
        <w:tc>
          <w:tcPr>
            <w:tcW w:w="7506" w:type="dxa"/>
          </w:tcPr>
          <w:p w14:paraId="3F2E6E1D" w14:textId="305F3B67" w:rsidR="005D379F" w:rsidRDefault="003915EC" w:rsidP="00EF33D1">
            <w:pPr>
              <w:pStyle w:val="BodyText"/>
            </w:pPr>
            <w:r>
              <w:t xml:space="preserve">Difficult. Automating this will require the knowledge of how close a model is to a disturbance. This may be based on number of busbar distance or electrical distance. A searchable log of recent validation needs to be </w:t>
            </w:r>
            <w:r>
              <w:lastRenderedPageBreak/>
              <w:t xml:space="preserve">automatically updated. The location of HSM in the vicinity needs to be correlated with the model location and incident location. The available HSM data will need to be tested to see if it is sufficient. </w:t>
            </w:r>
          </w:p>
        </w:tc>
      </w:tr>
      <w:tr w:rsidR="005D379F" w14:paraId="7D5EDFC2" w14:textId="77777777" w:rsidTr="00EF33D1">
        <w:tc>
          <w:tcPr>
            <w:tcW w:w="2122" w:type="dxa"/>
          </w:tcPr>
          <w:p w14:paraId="730355F3" w14:textId="77777777" w:rsidR="005D379F" w:rsidRPr="007E265F" w:rsidRDefault="005D379F" w:rsidP="00EF33D1">
            <w:pPr>
              <w:pStyle w:val="BodyText"/>
              <w:rPr>
                <w:b/>
                <w:bCs/>
              </w:rPr>
            </w:pPr>
            <w:r w:rsidRPr="007E265F">
              <w:rPr>
                <w:b/>
                <w:bCs/>
              </w:rPr>
              <w:lastRenderedPageBreak/>
              <w:t xml:space="preserve">Barriers to Automation </w:t>
            </w:r>
          </w:p>
        </w:tc>
        <w:tc>
          <w:tcPr>
            <w:tcW w:w="7506" w:type="dxa"/>
          </w:tcPr>
          <w:p w14:paraId="22D43899" w14:textId="77777777" w:rsidR="005D379F" w:rsidRDefault="003915EC" w:rsidP="00EF33D1">
            <w:pPr>
              <w:pStyle w:val="BodyText"/>
            </w:pPr>
            <w:r>
              <w:t xml:space="preserve">Setting rules for proximity to incidents for models and HSM </w:t>
            </w:r>
          </w:p>
          <w:p w14:paraId="4BC32D39" w14:textId="77777777" w:rsidR="003915EC" w:rsidRDefault="003915EC" w:rsidP="00EF33D1">
            <w:pPr>
              <w:pStyle w:val="BodyText"/>
            </w:pPr>
            <w:r>
              <w:t xml:space="preserve">Proximity or electrical distance calculation rules </w:t>
            </w:r>
          </w:p>
          <w:p w14:paraId="620538BF" w14:textId="299A8D48" w:rsidR="003915EC" w:rsidRDefault="003915EC" w:rsidP="00EF33D1">
            <w:pPr>
              <w:pStyle w:val="BodyText"/>
            </w:pPr>
            <w:r>
              <w:t>Access to multiple systems and combining real network information with location of devices and models.</w:t>
            </w:r>
          </w:p>
        </w:tc>
      </w:tr>
      <w:tr w:rsidR="005D379F" w14:paraId="071F6913" w14:textId="77777777" w:rsidTr="00EF33D1">
        <w:tc>
          <w:tcPr>
            <w:tcW w:w="2122" w:type="dxa"/>
          </w:tcPr>
          <w:p w14:paraId="3BBB16A7" w14:textId="77777777" w:rsidR="005D379F" w:rsidRPr="007E265F" w:rsidRDefault="005D379F" w:rsidP="00EF33D1">
            <w:pPr>
              <w:pStyle w:val="BodyText"/>
              <w:rPr>
                <w:b/>
                <w:bCs/>
              </w:rPr>
            </w:pPr>
            <w:r w:rsidRPr="007E265F">
              <w:rPr>
                <w:b/>
                <w:bCs/>
              </w:rPr>
              <w:t>Enablers for Automation</w:t>
            </w:r>
          </w:p>
        </w:tc>
        <w:tc>
          <w:tcPr>
            <w:tcW w:w="7506" w:type="dxa"/>
          </w:tcPr>
          <w:p w14:paraId="1360E434" w14:textId="358FD991" w:rsidR="005D379F" w:rsidRDefault="003915EC" w:rsidP="00EF33D1">
            <w:pPr>
              <w:pStyle w:val="BodyText"/>
            </w:pPr>
            <w:r>
              <w:t xml:space="preserve">Complex process may need to be built up through interconnected services or applications.  </w:t>
            </w:r>
          </w:p>
        </w:tc>
      </w:tr>
    </w:tbl>
    <w:p w14:paraId="3D568696" w14:textId="701286D1" w:rsidR="003915EC" w:rsidRDefault="007336C9" w:rsidP="003915EC">
      <w:pPr>
        <w:pStyle w:val="Heading4"/>
      </w:pPr>
      <w:r w:rsidRPr="00F37469">
        <w:t xml:space="preserve">Collate HSM </w:t>
      </w:r>
      <w:r w:rsidR="003915EC">
        <w:t>D</w:t>
      </w:r>
      <w:r w:rsidRPr="00F37469">
        <w:t xml:space="preserve">ata in </w:t>
      </w:r>
      <w:r w:rsidR="003915EC">
        <w:t>V</w:t>
      </w:r>
      <w:r w:rsidRPr="00F37469">
        <w:t xml:space="preserve">icinity </w:t>
      </w:r>
      <w:r w:rsidR="003915EC">
        <w:t>M</w:t>
      </w:r>
      <w:r w:rsidRPr="00F37469">
        <w:t xml:space="preserve">ap to </w:t>
      </w:r>
      <w:r w:rsidR="003915EC">
        <w:t>M</w:t>
      </w:r>
      <w:r w:rsidRPr="00F37469">
        <w:t>odel</w:t>
      </w:r>
      <w:r>
        <w:t xml:space="preserve">: </w:t>
      </w:r>
    </w:p>
    <w:p w14:paraId="35777BEA" w14:textId="053BB2F1" w:rsidR="007336C9" w:rsidRDefault="003915EC" w:rsidP="007336C9">
      <w:pPr>
        <w:pStyle w:val="BodyText"/>
      </w:pPr>
      <w:r>
        <w:t xml:space="preserve">HSM data is large and HSM data from multiple sources can be difficult to manage, even though it is time synchronised. </w:t>
      </w:r>
      <w:r w:rsidR="007336C9">
        <w:t xml:space="preserve">The HSM data that is available can be pulled into a </w:t>
      </w:r>
      <w:r w:rsidR="00CF2152">
        <w:t xml:space="preserve">temporary analysis </w:t>
      </w:r>
      <w:r w:rsidR="007336C9">
        <w:t xml:space="preserve">repository. </w:t>
      </w:r>
      <w:r w:rsidR="00CF2152">
        <w:t xml:space="preserve">This </w:t>
      </w:r>
      <w:r w:rsidR="00A6565B">
        <w:t>can also possibly be</w:t>
      </w:r>
      <w:r w:rsidR="00CF2152">
        <w:t xml:space="preserve"> achieved in the dedicated WAMS. </w:t>
      </w:r>
      <w:r w:rsidR="007336C9">
        <w:t xml:space="preserve">Not all HSM data is needed, only the HSM data </w:t>
      </w:r>
      <w:r w:rsidR="00CF2152">
        <w:t>near</w:t>
      </w:r>
      <w:r w:rsidR="007336C9">
        <w:t xml:space="preserve"> the models that will be validated</w:t>
      </w:r>
      <w:r w:rsidR="00CF2152">
        <w:t xml:space="preserve"> will be required</w:t>
      </w:r>
      <w:r w:rsidR="007336C9">
        <w:t xml:space="preserve">. The time stamping should be synchronised on PMU data so it should be straightforward to pull PMU data around the time of the disturbance localised to the area. </w:t>
      </w:r>
    </w:p>
    <w:tbl>
      <w:tblPr>
        <w:tblStyle w:val="TableGrid"/>
        <w:tblW w:w="0" w:type="auto"/>
        <w:tblLook w:val="04A0" w:firstRow="1" w:lastRow="0" w:firstColumn="1" w:lastColumn="0" w:noHBand="0" w:noVBand="1"/>
      </w:tblPr>
      <w:tblGrid>
        <w:gridCol w:w="2122"/>
        <w:gridCol w:w="7506"/>
      </w:tblGrid>
      <w:tr w:rsidR="003915EC" w14:paraId="4BEBBB84" w14:textId="77777777" w:rsidTr="00EF33D1">
        <w:tc>
          <w:tcPr>
            <w:tcW w:w="2122" w:type="dxa"/>
          </w:tcPr>
          <w:p w14:paraId="1BB7CC3A" w14:textId="77777777" w:rsidR="003915EC" w:rsidRPr="007E265F" w:rsidRDefault="003915EC" w:rsidP="00EF33D1">
            <w:pPr>
              <w:pStyle w:val="BodyText"/>
              <w:rPr>
                <w:b/>
                <w:bCs/>
              </w:rPr>
            </w:pPr>
            <w:r w:rsidRPr="007E265F">
              <w:rPr>
                <w:b/>
                <w:bCs/>
              </w:rPr>
              <w:t xml:space="preserve">How this Could be Automated </w:t>
            </w:r>
          </w:p>
        </w:tc>
        <w:tc>
          <w:tcPr>
            <w:tcW w:w="7506" w:type="dxa"/>
          </w:tcPr>
          <w:p w14:paraId="75229CF1" w14:textId="32A6E114" w:rsidR="003915EC" w:rsidRDefault="00CF2152" w:rsidP="00EF33D1">
            <w:pPr>
              <w:pStyle w:val="BodyText"/>
            </w:pPr>
            <w:r>
              <w:t>Once the location is known this should be straight-forward given the available data in the archive. Time windows either side of the incident will need to be defined but this can evolve based on trial and error</w:t>
            </w:r>
          </w:p>
        </w:tc>
      </w:tr>
      <w:tr w:rsidR="003915EC" w14:paraId="3BBB87B2" w14:textId="77777777" w:rsidTr="00EF33D1">
        <w:tc>
          <w:tcPr>
            <w:tcW w:w="2122" w:type="dxa"/>
          </w:tcPr>
          <w:p w14:paraId="2D859B6F" w14:textId="77777777" w:rsidR="003915EC" w:rsidRPr="007E265F" w:rsidRDefault="003915EC" w:rsidP="00EF33D1">
            <w:pPr>
              <w:pStyle w:val="BodyText"/>
              <w:rPr>
                <w:b/>
                <w:bCs/>
              </w:rPr>
            </w:pPr>
            <w:r w:rsidRPr="007E265F">
              <w:rPr>
                <w:b/>
                <w:bCs/>
              </w:rPr>
              <w:t xml:space="preserve">Barriers to Automation </w:t>
            </w:r>
          </w:p>
        </w:tc>
        <w:tc>
          <w:tcPr>
            <w:tcW w:w="7506" w:type="dxa"/>
          </w:tcPr>
          <w:p w14:paraId="428D246F" w14:textId="396C60BF" w:rsidR="003915EC" w:rsidRDefault="00CF2152" w:rsidP="00EF33D1">
            <w:pPr>
              <w:pStyle w:val="BodyText"/>
            </w:pPr>
            <w:r>
              <w:t>DFR and relay data is more accurate but can be more difficult to collate, synchronise and align with the other HSM data. The freedom to pull relay data may also be limited and more manual as it is owned by the TNSPs</w:t>
            </w:r>
          </w:p>
        </w:tc>
      </w:tr>
      <w:tr w:rsidR="003915EC" w14:paraId="5F667582" w14:textId="77777777" w:rsidTr="00EF33D1">
        <w:tc>
          <w:tcPr>
            <w:tcW w:w="2122" w:type="dxa"/>
          </w:tcPr>
          <w:p w14:paraId="24519B8C" w14:textId="77777777" w:rsidR="003915EC" w:rsidRPr="007E265F" w:rsidRDefault="003915EC" w:rsidP="00EF33D1">
            <w:pPr>
              <w:pStyle w:val="BodyText"/>
              <w:rPr>
                <w:b/>
                <w:bCs/>
              </w:rPr>
            </w:pPr>
            <w:r w:rsidRPr="007E265F">
              <w:rPr>
                <w:b/>
                <w:bCs/>
              </w:rPr>
              <w:t>Enablers for Automation</w:t>
            </w:r>
          </w:p>
        </w:tc>
        <w:tc>
          <w:tcPr>
            <w:tcW w:w="7506" w:type="dxa"/>
          </w:tcPr>
          <w:p w14:paraId="69C90234" w14:textId="169B5884" w:rsidR="003915EC" w:rsidRDefault="00CF2152" w:rsidP="00EF33D1">
            <w:pPr>
              <w:pStyle w:val="BodyText"/>
            </w:pPr>
            <w:r>
              <w:t xml:space="preserve">This may be achievable in the dedicated </w:t>
            </w:r>
            <w:r w:rsidR="00A6565B">
              <w:t>WAMS,</w:t>
            </w:r>
            <w:r>
              <w:t xml:space="preserve"> and external process and code may not be required, if so. </w:t>
            </w:r>
          </w:p>
        </w:tc>
      </w:tr>
    </w:tbl>
    <w:p w14:paraId="059135EA" w14:textId="4C6A975C" w:rsidR="00CF2152" w:rsidRDefault="007336C9" w:rsidP="00CF2152">
      <w:pPr>
        <w:pStyle w:val="Heading4"/>
      </w:pPr>
      <w:r w:rsidRPr="00031B13">
        <w:t xml:space="preserve">Run </w:t>
      </w:r>
      <w:r w:rsidR="00CF2152">
        <w:t>D</w:t>
      </w:r>
      <w:r w:rsidRPr="00031B13">
        <w:t xml:space="preserve">ynamic </w:t>
      </w:r>
      <w:r w:rsidR="00CF2152">
        <w:t>S</w:t>
      </w:r>
      <w:r w:rsidRPr="00031B13">
        <w:t xml:space="preserve">imulation to </w:t>
      </w:r>
      <w:r w:rsidR="00CF2152">
        <w:t>R</w:t>
      </w:r>
      <w:r w:rsidRPr="00031B13">
        <w:t xml:space="preserve">eplicate </w:t>
      </w:r>
      <w:r w:rsidR="00CF2152">
        <w:t>D</w:t>
      </w:r>
      <w:r w:rsidRPr="00031B13">
        <w:t>isturbance</w:t>
      </w:r>
      <w:r>
        <w:t xml:space="preserve">  </w:t>
      </w:r>
    </w:p>
    <w:p w14:paraId="09B71C22" w14:textId="6B68B188" w:rsidR="007336C9" w:rsidRDefault="007336C9" w:rsidP="007336C9">
      <w:pPr>
        <w:pStyle w:val="BodyText"/>
      </w:pPr>
      <w:r>
        <w:t xml:space="preserve">In the dynamic </w:t>
      </w:r>
      <w:r w:rsidR="00CF2152">
        <w:t xml:space="preserve">simulation application of choice that is used in real time </w:t>
      </w:r>
      <w:r w:rsidR="00A3616A">
        <w:t>operations</w:t>
      </w:r>
      <w:r>
        <w:t xml:space="preserve">, initialise the </w:t>
      </w:r>
      <w:r w:rsidR="00CF2152">
        <w:t>model</w:t>
      </w:r>
      <w:r>
        <w:t xml:space="preserve"> with the input state estimation file. </w:t>
      </w:r>
      <w:r w:rsidR="00CF2152">
        <w:t xml:space="preserve">This should apply the topology and generator status from the state estimator to the dynamic models on the network. </w:t>
      </w:r>
      <w:r>
        <w:t xml:space="preserve">Based on the classification of the disturbance, apply the event in the simulator and collate the results. </w:t>
      </w:r>
      <w:r w:rsidR="00CF2152">
        <w:t xml:space="preserve">This can be a short circuit on a line, a generator trip event etc. The information from the disturbance incident classification should be capable of being mapped to the dynamic model and the state estimator. </w:t>
      </w:r>
      <w:r>
        <w:t xml:space="preserve">The pre and post event time can be configured to match the pre and post event HSM data window to make it easier to align. </w:t>
      </w:r>
      <w:r w:rsidR="00CF2152">
        <w:t xml:space="preserve">The granularity of the samples of the results of the dynamic simulation should match up with the HSM data. </w:t>
      </w:r>
      <w:r>
        <w:t>The results of the simulation for the model in question</w:t>
      </w:r>
      <w:r w:rsidR="00CF2152">
        <w:t xml:space="preserve"> will</w:t>
      </w:r>
      <w:r>
        <w:t xml:space="preserve"> depend on the validation criteria – it may be voltage current or real or reactive power.  </w:t>
      </w:r>
    </w:p>
    <w:tbl>
      <w:tblPr>
        <w:tblStyle w:val="TableGrid"/>
        <w:tblW w:w="0" w:type="auto"/>
        <w:tblLook w:val="04A0" w:firstRow="1" w:lastRow="0" w:firstColumn="1" w:lastColumn="0" w:noHBand="0" w:noVBand="1"/>
      </w:tblPr>
      <w:tblGrid>
        <w:gridCol w:w="2122"/>
        <w:gridCol w:w="7506"/>
      </w:tblGrid>
      <w:tr w:rsidR="00CF2152" w14:paraId="4E89B559" w14:textId="77777777" w:rsidTr="00EF33D1">
        <w:tc>
          <w:tcPr>
            <w:tcW w:w="2122" w:type="dxa"/>
          </w:tcPr>
          <w:p w14:paraId="1C9CE889" w14:textId="77777777" w:rsidR="00CF2152" w:rsidRPr="007E265F" w:rsidRDefault="00CF2152" w:rsidP="00EF33D1">
            <w:pPr>
              <w:pStyle w:val="BodyText"/>
              <w:rPr>
                <w:b/>
                <w:bCs/>
              </w:rPr>
            </w:pPr>
            <w:r w:rsidRPr="007E265F">
              <w:rPr>
                <w:b/>
                <w:bCs/>
              </w:rPr>
              <w:lastRenderedPageBreak/>
              <w:t xml:space="preserve">How this Could be Automated </w:t>
            </w:r>
          </w:p>
        </w:tc>
        <w:tc>
          <w:tcPr>
            <w:tcW w:w="7506" w:type="dxa"/>
          </w:tcPr>
          <w:p w14:paraId="4A91983A" w14:textId="1A58EDE2" w:rsidR="00CF2152" w:rsidRDefault="00CF2152" w:rsidP="00EF33D1">
            <w:pPr>
              <w:pStyle w:val="BodyText"/>
            </w:pPr>
            <w:r>
              <w:t xml:space="preserve">Difficult as it requires links and alignment between the state estimator files (from EMS) with the dynamic simulation file and the disturbance classification information. </w:t>
            </w:r>
          </w:p>
        </w:tc>
      </w:tr>
      <w:tr w:rsidR="00CF2152" w14:paraId="3C3A5D73" w14:textId="77777777" w:rsidTr="00EF33D1">
        <w:tc>
          <w:tcPr>
            <w:tcW w:w="2122" w:type="dxa"/>
          </w:tcPr>
          <w:p w14:paraId="13FEEDBA" w14:textId="77777777" w:rsidR="00CF2152" w:rsidRPr="007E265F" w:rsidRDefault="00CF2152" w:rsidP="00EF33D1">
            <w:pPr>
              <w:pStyle w:val="BodyText"/>
              <w:rPr>
                <w:b/>
                <w:bCs/>
              </w:rPr>
            </w:pPr>
            <w:r w:rsidRPr="007E265F">
              <w:rPr>
                <w:b/>
                <w:bCs/>
              </w:rPr>
              <w:t xml:space="preserve">Barriers to Automation </w:t>
            </w:r>
          </w:p>
        </w:tc>
        <w:tc>
          <w:tcPr>
            <w:tcW w:w="7506" w:type="dxa"/>
          </w:tcPr>
          <w:p w14:paraId="35F2BC9B" w14:textId="5755EA14" w:rsidR="00CF2152" w:rsidRDefault="00CF2152" w:rsidP="00EF33D1">
            <w:pPr>
              <w:pStyle w:val="BodyText"/>
            </w:pPr>
            <w:r>
              <w:t xml:space="preserve">Difficulty interconnecting different files and different OT applications without APIs or integration layers may need customised links and file transfer with XML which </w:t>
            </w:r>
            <w:r w:rsidR="00A3616A">
              <w:t xml:space="preserve">is not best practice design. Difficulty aligning elements of the different models based on naming. </w:t>
            </w:r>
          </w:p>
        </w:tc>
      </w:tr>
      <w:tr w:rsidR="00CF2152" w14:paraId="2F05850B" w14:textId="77777777" w:rsidTr="00EF33D1">
        <w:tc>
          <w:tcPr>
            <w:tcW w:w="2122" w:type="dxa"/>
          </w:tcPr>
          <w:p w14:paraId="261FE822" w14:textId="77777777" w:rsidR="00CF2152" w:rsidRPr="007E265F" w:rsidRDefault="00CF2152" w:rsidP="00EF33D1">
            <w:pPr>
              <w:pStyle w:val="BodyText"/>
              <w:rPr>
                <w:b/>
                <w:bCs/>
              </w:rPr>
            </w:pPr>
            <w:r w:rsidRPr="007E265F">
              <w:rPr>
                <w:b/>
                <w:bCs/>
              </w:rPr>
              <w:t>Enablers for Automation</w:t>
            </w:r>
          </w:p>
        </w:tc>
        <w:tc>
          <w:tcPr>
            <w:tcW w:w="7506" w:type="dxa"/>
          </w:tcPr>
          <w:p w14:paraId="1864EE38" w14:textId="77777777" w:rsidR="00CF2152" w:rsidRDefault="00A3616A" w:rsidP="00EF33D1">
            <w:pPr>
              <w:pStyle w:val="BodyText"/>
            </w:pPr>
            <w:r>
              <w:t xml:space="preserve">Having a consistent naming convention for assets across all OT and simulation applications will reduce the need to parse data. </w:t>
            </w:r>
          </w:p>
          <w:p w14:paraId="311934A6" w14:textId="3018668F" w:rsidR="00A3616A" w:rsidRDefault="00A3616A" w:rsidP="00EF33D1">
            <w:pPr>
              <w:pStyle w:val="BodyText"/>
            </w:pPr>
            <w:r>
              <w:t xml:space="preserve">Having a centralised single source of truth model that is applicable to all simulation packages. </w:t>
            </w:r>
          </w:p>
        </w:tc>
      </w:tr>
    </w:tbl>
    <w:p w14:paraId="14A8009A" w14:textId="3D4B4E8A" w:rsidR="00A3616A" w:rsidRDefault="007336C9" w:rsidP="00A3616A">
      <w:pPr>
        <w:pStyle w:val="Heading4"/>
      </w:pPr>
      <w:r w:rsidRPr="00541290">
        <w:t>Align HSM data to Simulation</w:t>
      </w:r>
      <w:r w:rsidR="00A3616A">
        <w:t xml:space="preserve"> Data</w:t>
      </w:r>
      <w:r w:rsidRPr="00541290">
        <w:t>:</w:t>
      </w:r>
      <w:r>
        <w:t xml:space="preserve"> </w:t>
      </w:r>
    </w:p>
    <w:p w14:paraId="4B63F899" w14:textId="093E6BC3" w:rsidR="007336C9" w:rsidRPr="00031B13" w:rsidRDefault="007336C9" w:rsidP="007336C9">
      <w:pPr>
        <w:pStyle w:val="BodyText"/>
      </w:pPr>
      <w:r>
        <w:t xml:space="preserve">The process should now have two sets of data for an asset model. One set from the HSM </w:t>
      </w:r>
      <w:r w:rsidR="00A3616A">
        <w:t xml:space="preserve">(what really happened) </w:t>
      </w:r>
      <w:r>
        <w:t>and one set from the simulation</w:t>
      </w:r>
      <w:r w:rsidR="00A3616A">
        <w:t xml:space="preserve"> (what was predicted to have happened)</w:t>
      </w:r>
      <w:r>
        <w:t>. The datasets should be aligned and synchronised so that they can be compared at the same instant</w:t>
      </w:r>
      <w:r w:rsidR="00A3616A">
        <w:t xml:space="preserve">, but this may not be possible based on data and sampling frequency. </w:t>
      </w:r>
      <w:r>
        <w:t xml:space="preserve">Calculated automations can calculate rate of change between samples to determine when the disturbance occurred. The data from both can be plotted to allow an overseeing engineer to eyeball check that both are aligned. </w:t>
      </w:r>
    </w:p>
    <w:tbl>
      <w:tblPr>
        <w:tblStyle w:val="TableGrid"/>
        <w:tblW w:w="0" w:type="auto"/>
        <w:tblLook w:val="04A0" w:firstRow="1" w:lastRow="0" w:firstColumn="1" w:lastColumn="0" w:noHBand="0" w:noVBand="1"/>
      </w:tblPr>
      <w:tblGrid>
        <w:gridCol w:w="2122"/>
        <w:gridCol w:w="7506"/>
      </w:tblGrid>
      <w:tr w:rsidR="00A3616A" w14:paraId="7917D309" w14:textId="77777777" w:rsidTr="00EF33D1">
        <w:tc>
          <w:tcPr>
            <w:tcW w:w="2122" w:type="dxa"/>
          </w:tcPr>
          <w:p w14:paraId="4ADB68EB" w14:textId="77777777" w:rsidR="00A3616A" w:rsidRPr="007E265F" w:rsidRDefault="00A3616A" w:rsidP="00EF33D1">
            <w:pPr>
              <w:pStyle w:val="BodyText"/>
              <w:rPr>
                <w:b/>
                <w:bCs/>
              </w:rPr>
            </w:pPr>
            <w:r w:rsidRPr="007E265F">
              <w:rPr>
                <w:b/>
                <w:bCs/>
              </w:rPr>
              <w:t xml:space="preserve">How this Could be Automated </w:t>
            </w:r>
          </w:p>
        </w:tc>
        <w:tc>
          <w:tcPr>
            <w:tcW w:w="7506" w:type="dxa"/>
          </w:tcPr>
          <w:p w14:paraId="5E54DFBA" w14:textId="4E0BD5E5" w:rsidR="00A3616A" w:rsidRDefault="00A3616A" w:rsidP="00EF33D1">
            <w:pPr>
              <w:pStyle w:val="BodyText"/>
            </w:pPr>
            <w:r>
              <w:t xml:space="preserve">This should be reasonably straight forward to compare data sets. A calculation based on rate of change of data between samples should indicate when the large deviation for the disturbances took place so that they can be aligned. This may be developed through trial and error. Develop a plot of the results should be straight-forward given the availability of open-source applications and packages for data visualisation. </w:t>
            </w:r>
          </w:p>
        </w:tc>
      </w:tr>
      <w:tr w:rsidR="00A3616A" w14:paraId="59678EE3" w14:textId="77777777" w:rsidTr="00EF33D1">
        <w:tc>
          <w:tcPr>
            <w:tcW w:w="2122" w:type="dxa"/>
          </w:tcPr>
          <w:p w14:paraId="2207F2C3" w14:textId="77777777" w:rsidR="00A3616A" w:rsidRPr="007E265F" w:rsidRDefault="00A3616A" w:rsidP="00EF33D1">
            <w:pPr>
              <w:pStyle w:val="BodyText"/>
              <w:rPr>
                <w:b/>
                <w:bCs/>
              </w:rPr>
            </w:pPr>
            <w:r w:rsidRPr="007E265F">
              <w:rPr>
                <w:b/>
                <w:bCs/>
              </w:rPr>
              <w:t xml:space="preserve">Barriers to Automation </w:t>
            </w:r>
          </w:p>
        </w:tc>
        <w:tc>
          <w:tcPr>
            <w:tcW w:w="7506" w:type="dxa"/>
          </w:tcPr>
          <w:p w14:paraId="25F8EB4C" w14:textId="21B5A47C" w:rsidR="00A3616A" w:rsidRDefault="00A3616A" w:rsidP="00EF33D1">
            <w:pPr>
              <w:pStyle w:val="BodyText"/>
            </w:pPr>
            <w:r>
              <w:t xml:space="preserve">Ensuring the units of the results are aligned – some may be in thousands and others in whole numbers. If the validation is on real and reactive power a calculation of this may have to be made from HSM (PMU data) to compare with the simulation result. </w:t>
            </w:r>
          </w:p>
        </w:tc>
      </w:tr>
      <w:tr w:rsidR="00A3616A" w14:paraId="2E0507CC" w14:textId="77777777" w:rsidTr="00EF33D1">
        <w:tc>
          <w:tcPr>
            <w:tcW w:w="2122" w:type="dxa"/>
          </w:tcPr>
          <w:p w14:paraId="74E170DB" w14:textId="77777777" w:rsidR="00A3616A" w:rsidRPr="007E265F" w:rsidRDefault="00A3616A" w:rsidP="00EF33D1">
            <w:pPr>
              <w:pStyle w:val="BodyText"/>
              <w:rPr>
                <w:b/>
                <w:bCs/>
              </w:rPr>
            </w:pPr>
            <w:r w:rsidRPr="007E265F">
              <w:rPr>
                <w:b/>
                <w:bCs/>
              </w:rPr>
              <w:t>Enablers for Automation</w:t>
            </w:r>
          </w:p>
        </w:tc>
        <w:tc>
          <w:tcPr>
            <w:tcW w:w="7506" w:type="dxa"/>
          </w:tcPr>
          <w:p w14:paraId="09416D26" w14:textId="55CDE2D2" w:rsidR="00A3616A" w:rsidRDefault="00A3616A" w:rsidP="00EF33D1">
            <w:pPr>
              <w:pStyle w:val="BodyText"/>
            </w:pPr>
            <w:r>
              <w:t xml:space="preserve">Data visualisation applications to </w:t>
            </w:r>
            <w:r w:rsidR="000E5CD9">
              <w:t>compare</w:t>
            </w:r>
            <w:r>
              <w:t xml:space="preserve"> easily and view if there are inaccuracies and for investigation by the engineer. </w:t>
            </w:r>
          </w:p>
        </w:tc>
      </w:tr>
    </w:tbl>
    <w:p w14:paraId="5544E51D" w14:textId="7427EE08" w:rsidR="007336C9" w:rsidRDefault="007336C9" w:rsidP="007336C9">
      <w:pPr>
        <w:pStyle w:val="BodyText"/>
      </w:pPr>
    </w:p>
    <w:p w14:paraId="6A1B00B5" w14:textId="6584440E" w:rsidR="00A3616A" w:rsidRDefault="007336C9" w:rsidP="00A3616A">
      <w:pPr>
        <w:pStyle w:val="Heading4"/>
      </w:pPr>
      <w:r w:rsidRPr="00541290">
        <w:t xml:space="preserve">Define </w:t>
      </w:r>
      <w:r w:rsidR="009967A9">
        <w:t>M</w:t>
      </w:r>
      <w:r>
        <w:t xml:space="preserve">etrics and </w:t>
      </w:r>
      <w:r w:rsidR="009967A9">
        <w:t>T</w:t>
      </w:r>
      <w:r w:rsidRPr="00541290">
        <w:t xml:space="preserve">hresholds for </w:t>
      </w:r>
      <w:r w:rsidR="009967A9">
        <w:t>V</w:t>
      </w:r>
      <w:r w:rsidRPr="00541290">
        <w:t xml:space="preserve">alidation </w:t>
      </w:r>
      <w:r w:rsidR="009967A9">
        <w:t>A</w:t>
      </w:r>
      <w:r w:rsidRPr="00541290">
        <w:t>ccuracy</w:t>
      </w:r>
      <w:r>
        <w:t xml:space="preserve"> </w:t>
      </w:r>
    </w:p>
    <w:p w14:paraId="4F167A14" w14:textId="689585F5" w:rsidR="007336C9" w:rsidRDefault="007336C9" w:rsidP="007336C9">
      <w:pPr>
        <w:pStyle w:val="BodyText"/>
      </w:pPr>
      <w:r>
        <w:t>At this point it should be possible to determine</w:t>
      </w:r>
      <w:r w:rsidR="00A3616A">
        <w:t xml:space="preserve"> through visualising it and </w:t>
      </w:r>
      <w:r>
        <w:t>through calculation how accurate the model is compared to real</w:t>
      </w:r>
      <w:r w:rsidR="00A3616A">
        <w:t xml:space="preserve"> data from HSM</w:t>
      </w:r>
      <w:r>
        <w:t xml:space="preserve">. Metrics for measuring accuracy and thresholds for the metrics should be chosen for the validation </w:t>
      </w:r>
      <w:r w:rsidR="00A3616A">
        <w:t>process</w:t>
      </w:r>
      <w:r>
        <w:t xml:space="preserve">. These can be predefined and applicable for all validation studies or can be bespoke to individual studies. The typical error </w:t>
      </w:r>
      <w:r>
        <w:lastRenderedPageBreak/>
        <w:t xml:space="preserve">metrics like RMS-E or MAPE </w:t>
      </w:r>
      <w:r w:rsidR="00A3616A">
        <w:t xml:space="preserve">or rates of change </w:t>
      </w:r>
      <w:r>
        <w:t>can be used as first effort and refined as the process gets mature.</w:t>
      </w:r>
      <w:r w:rsidR="00A3616A">
        <w:t xml:space="preserve"> Ideally it would be possible to use multiple validation criteria in the same datasets</w:t>
      </w:r>
      <w:r w:rsidR="009967A9">
        <w:t xml:space="preserve"> and to let the user decide. </w:t>
      </w:r>
    </w:p>
    <w:tbl>
      <w:tblPr>
        <w:tblStyle w:val="TableGrid"/>
        <w:tblW w:w="0" w:type="auto"/>
        <w:tblLook w:val="04A0" w:firstRow="1" w:lastRow="0" w:firstColumn="1" w:lastColumn="0" w:noHBand="0" w:noVBand="1"/>
      </w:tblPr>
      <w:tblGrid>
        <w:gridCol w:w="2122"/>
        <w:gridCol w:w="7506"/>
      </w:tblGrid>
      <w:tr w:rsidR="009967A9" w14:paraId="23D6E82E" w14:textId="77777777" w:rsidTr="00EF33D1">
        <w:tc>
          <w:tcPr>
            <w:tcW w:w="2122" w:type="dxa"/>
          </w:tcPr>
          <w:p w14:paraId="2EEE6948" w14:textId="77777777" w:rsidR="009967A9" w:rsidRPr="007E265F" w:rsidRDefault="009967A9" w:rsidP="00EF33D1">
            <w:pPr>
              <w:pStyle w:val="BodyText"/>
              <w:rPr>
                <w:b/>
                <w:bCs/>
              </w:rPr>
            </w:pPr>
            <w:r w:rsidRPr="007E265F">
              <w:rPr>
                <w:b/>
                <w:bCs/>
              </w:rPr>
              <w:t xml:space="preserve">How this Could be Automated </w:t>
            </w:r>
          </w:p>
        </w:tc>
        <w:tc>
          <w:tcPr>
            <w:tcW w:w="7506" w:type="dxa"/>
          </w:tcPr>
          <w:p w14:paraId="0B49A8A1" w14:textId="3441DBDD" w:rsidR="009967A9" w:rsidRDefault="009967A9" w:rsidP="00EF33D1">
            <w:pPr>
              <w:pStyle w:val="BodyText"/>
            </w:pPr>
            <w:r>
              <w:t xml:space="preserve">This should do a delta calculation between the real and simulated data. The user would input their preferred method of validation or chose from a predefined set of validation metrics. They should be able to view the results of the validation and the trends for comparison  </w:t>
            </w:r>
          </w:p>
        </w:tc>
      </w:tr>
      <w:tr w:rsidR="009967A9" w14:paraId="5F649079" w14:textId="77777777" w:rsidTr="00EF33D1">
        <w:tc>
          <w:tcPr>
            <w:tcW w:w="2122" w:type="dxa"/>
          </w:tcPr>
          <w:p w14:paraId="0695EF53" w14:textId="77777777" w:rsidR="009967A9" w:rsidRPr="007E265F" w:rsidRDefault="009967A9" w:rsidP="00EF33D1">
            <w:pPr>
              <w:pStyle w:val="BodyText"/>
              <w:rPr>
                <w:b/>
                <w:bCs/>
              </w:rPr>
            </w:pPr>
            <w:r w:rsidRPr="007E265F">
              <w:rPr>
                <w:b/>
                <w:bCs/>
              </w:rPr>
              <w:t xml:space="preserve">Barriers to Automation </w:t>
            </w:r>
          </w:p>
        </w:tc>
        <w:tc>
          <w:tcPr>
            <w:tcW w:w="7506" w:type="dxa"/>
          </w:tcPr>
          <w:p w14:paraId="410B08FC" w14:textId="7D0E5504" w:rsidR="009967A9" w:rsidRDefault="009967A9" w:rsidP="00EF33D1">
            <w:pPr>
              <w:pStyle w:val="BodyText"/>
            </w:pPr>
            <w:r>
              <w:t xml:space="preserve">Should be reasonably straight forward. </w:t>
            </w:r>
          </w:p>
        </w:tc>
      </w:tr>
      <w:tr w:rsidR="009967A9" w14:paraId="6DEC8C22" w14:textId="77777777" w:rsidTr="00EF33D1">
        <w:tc>
          <w:tcPr>
            <w:tcW w:w="2122" w:type="dxa"/>
          </w:tcPr>
          <w:p w14:paraId="3007657F" w14:textId="77777777" w:rsidR="009967A9" w:rsidRPr="007E265F" w:rsidRDefault="009967A9" w:rsidP="00EF33D1">
            <w:pPr>
              <w:pStyle w:val="BodyText"/>
              <w:rPr>
                <w:b/>
                <w:bCs/>
              </w:rPr>
            </w:pPr>
            <w:r w:rsidRPr="007E265F">
              <w:rPr>
                <w:b/>
                <w:bCs/>
              </w:rPr>
              <w:t>Enablers for Automation</w:t>
            </w:r>
          </w:p>
        </w:tc>
        <w:tc>
          <w:tcPr>
            <w:tcW w:w="7506" w:type="dxa"/>
          </w:tcPr>
          <w:p w14:paraId="38108C8B" w14:textId="0A5132AC" w:rsidR="009967A9" w:rsidRDefault="009967A9" w:rsidP="00EF33D1">
            <w:pPr>
              <w:pStyle w:val="BodyText"/>
            </w:pPr>
            <w:r>
              <w:t xml:space="preserve">A widespread set of agreed metrics for validation that can be used by the user. Ability to have visualisation and calculated results of the analysis. </w:t>
            </w:r>
          </w:p>
        </w:tc>
      </w:tr>
    </w:tbl>
    <w:p w14:paraId="0A66C80A" w14:textId="02EC6FAA" w:rsidR="009967A9" w:rsidRDefault="009967A9" w:rsidP="009967A9">
      <w:pPr>
        <w:pStyle w:val="Heading4"/>
      </w:pPr>
      <w:r>
        <w:t>D</w:t>
      </w:r>
      <w:r w:rsidRPr="006B5201">
        <w:t xml:space="preserve">etermine </w:t>
      </w:r>
      <w:r>
        <w:t>M</w:t>
      </w:r>
      <w:r w:rsidRPr="006B5201">
        <w:t xml:space="preserve">odel </w:t>
      </w:r>
      <w:r>
        <w:t>A</w:t>
      </w:r>
      <w:r w:rsidRPr="006B5201">
        <w:t>ccuracy</w:t>
      </w:r>
      <w:r>
        <w:t xml:space="preserve"> </w:t>
      </w:r>
      <w:r w:rsidR="007336C9" w:rsidRPr="006B5201">
        <w:t xml:space="preserve">Compare HSM </w:t>
      </w:r>
      <w:r>
        <w:t>D</w:t>
      </w:r>
      <w:r w:rsidR="007336C9" w:rsidRPr="006B5201">
        <w:t xml:space="preserve">ata to </w:t>
      </w:r>
      <w:r>
        <w:t>S</w:t>
      </w:r>
      <w:r w:rsidR="007336C9" w:rsidRPr="006B5201">
        <w:t>imulation</w:t>
      </w:r>
      <w:r w:rsidR="007336C9">
        <w:t xml:space="preserve"> </w:t>
      </w:r>
      <w:r>
        <w:t>D</w:t>
      </w:r>
      <w:r w:rsidR="007336C9">
        <w:t>ata</w:t>
      </w:r>
    </w:p>
    <w:p w14:paraId="7FBDC81E" w14:textId="090F6FE6" w:rsidR="007336C9" w:rsidRDefault="007336C9" w:rsidP="007336C9">
      <w:pPr>
        <w:pStyle w:val="BodyText"/>
      </w:pPr>
      <w:r>
        <w:t xml:space="preserve">Based on the metrics and thresholds, the delta between the data sets should be assessed across the time horizon of the simulation rather than point in time comparisons and a metric-based determination of how accurate the model is can be made. The validation metric can be compared with the threshold for model accuracy to determine if further action is required. </w:t>
      </w:r>
      <w:r w:rsidR="00A6565B">
        <w:t>It’s</w:t>
      </w:r>
      <w:r>
        <w:t xml:space="preserve"> important to state that 100 % accuracy will likely not be achievable – at least in the initial phases of the process, so the threshold for what determines good performance can be established through trial and error. </w:t>
      </w:r>
    </w:p>
    <w:tbl>
      <w:tblPr>
        <w:tblStyle w:val="TableGrid"/>
        <w:tblW w:w="0" w:type="auto"/>
        <w:tblLook w:val="04A0" w:firstRow="1" w:lastRow="0" w:firstColumn="1" w:lastColumn="0" w:noHBand="0" w:noVBand="1"/>
      </w:tblPr>
      <w:tblGrid>
        <w:gridCol w:w="2122"/>
        <w:gridCol w:w="7506"/>
      </w:tblGrid>
      <w:tr w:rsidR="009967A9" w14:paraId="01CD77BA" w14:textId="77777777" w:rsidTr="00EF33D1">
        <w:tc>
          <w:tcPr>
            <w:tcW w:w="2122" w:type="dxa"/>
          </w:tcPr>
          <w:p w14:paraId="1ECDC38A" w14:textId="77777777" w:rsidR="009967A9" w:rsidRPr="007E265F" w:rsidRDefault="009967A9" w:rsidP="00EF33D1">
            <w:pPr>
              <w:pStyle w:val="BodyText"/>
              <w:rPr>
                <w:b/>
                <w:bCs/>
              </w:rPr>
            </w:pPr>
            <w:r w:rsidRPr="007E265F">
              <w:rPr>
                <w:b/>
                <w:bCs/>
              </w:rPr>
              <w:t xml:space="preserve">How this Could be Automated </w:t>
            </w:r>
          </w:p>
        </w:tc>
        <w:tc>
          <w:tcPr>
            <w:tcW w:w="7506" w:type="dxa"/>
          </w:tcPr>
          <w:p w14:paraId="56D34366" w14:textId="423276AD" w:rsidR="009967A9" w:rsidRDefault="009967A9" w:rsidP="00EF33D1">
            <w:pPr>
              <w:pStyle w:val="BodyText"/>
            </w:pPr>
            <w:r>
              <w:t xml:space="preserve">Simple calculations and final determination of model accuracy based on comparison between real and simulated datasets. </w:t>
            </w:r>
          </w:p>
        </w:tc>
      </w:tr>
      <w:tr w:rsidR="009967A9" w14:paraId="3A858632" w14:textId="77777777" w:rsidTr="00EF33D1">
        <w:tc>
          <w:tcPr>
            <w:tcW w:w="2122" w:type="dxa"/>
          </w:tcPr>
          <w:p w14:paraId="4276BB9D" w14:textId="77777777" w:rsidR="009967A9" w:rsidRPr="007E265F" w:rsidRDefault="009967A9" w:rsidP="00EF33D1">
            <w:pPr>
              <w:pStyle w:val="BodyText"/>
              <w:rPr>
                <w:b/>
                <w:bCs/>
              </w:rPr>
            </w:pPr>
            <w:r w:rsidRPr="007E265F">
              <w:rPr>
                <w:b/>
                <w:bCs/>
              </w:rPr>
              <w:t xml:space="preserve">Barriers to Automation </w:t>
            </w:r>
          </w:p>
        </w:tc>
        <w:tc>
          <w:tcPr>
            <w:tcW w:w="7506" w:type="dxa"/>
          </w:tcPr>
          <w:p w14:paraId="600853D9" w14:textId="0BEF79D9" w:rsidR="009967A9" w:rsidRDefault="009967A9" w:rsidP="00EF33D1">
            <w:pPr>
              <w:pStyle w:val="BodyText"/>
            </w:pPr>
            <w:r>
              <w:t xml:space="preserve">None </w:t>
            </w:r>
          </w:p>
        </w:tc>
      </w:tr>
      <w:tr w:rsidR="009967A9" w14:paraId="7A0487C6" w14:textId="77777777" w:rsidTr="00EF33D1">
        <w:tc>
          <w:tcPr>
            <w:tcW w:w="2122" w:type="dxa"/>
          </w:tcPr>
          <w:p w14:paraId="2F7A0841" w14:textId="77777777" w:rsidR="009967A9" w:rsidRPr="007E265F" w:rsidRDefault="009967A9" w:rsidP="00EF33D1">
            <w:pPr>
              <w:pStyle w:val="BodyText"/>
              <w:rPr>
                <w:b/>
                <w:bCs/>
              </w:rPr>
            </w:pPr>
            <w:r w:rsidRPr="007E265F">
              <w:rPr>
                <w:b/>
                <w:bCs/>
              </w:rPr>
              <w:t>Enablers for Automation</w:t>
            </w:r>
          </w:p>
        </w:tc>
        <w:tc>
          <w:tcPr>
            <w:tcW w:w="7506" w:type="dxa"/>
          </w:tcPr>
          <w:p w14:paraId="1F116962" w14:textId="7DC005BA" w:rsidR="009967A9" w:rsidRDefault="009967A9" w:rsidP="00EF33D1">
            <w:pPr>
              <w:pStyle w:val="BodyText"/>
            </w:pPr>
            <w:r>
              <w:t xml:space="preserve">None </w:t>
            </w:r>
          </w:p>
        </w:tc>
      </w:tr>
    </w:tbl>
    <w:p w14:paraId="7BEB21CD" w14:textId="33FBCC5C" w:rsidR="009967A9" w:rsidRDefault="007336C9" w:rsidP="009967A9">
      <w:pPr>
        <w:pStyle w:val="Heading4"/>
      </w:pPr>
      <w:r w:rsidRPr="006B5201">
        <w:t xml:space="preserve">Create </w:t>
      </w:r>
      <w:r w:rsidR="009967A9">
        <w:t>R</w:t>
      </w:r>
      <w:r w:rsidRPr="006B5201">
        <w:t xml:space="preserve">eport on </w:t>
      </w:r>
      <w:r w:rsidR="009967A9">
        <w:t>V</w:t>
      </w:r>
      <w:r w:rsidRPr="006B5201">
        <w:t xml:space="preserve">alidation </w:t>
      </w:r>
      <w:r w:rsidR="009967A9">
        <w:t>P</w:t>
      </w:r>
      <w:r w:rsidRPr="006B5201">
        <w:t>rocess</w:t>
      </w:r>
      <w:r w:rsidR="009967A9">
        <w:t xml:space="preserve"> and Log Results</w:t>
      </w:r>
      <w:r>
        <w:t xml:space="preserve">  </w:t>
      </w:r>
    </w:p>
    <w:p w14:paraId="27F5F8F5" w14:textId="2C915D6E" w:rsidR="007336C9" w:rsidRPr="006B5201" w:rsidRDefault="007336C9" w:rsidP="007336C9">
      <w:pPr>
        <w:pStyle w:val="BodyText"/>
      </w:pPr>
      <w:r>
        <w:t xml:space="preserve">On completion of the validation process, the results should be stored for future reference and analysis and an easy to digest, standardised text report with charts and data should be automatically created for review by the SME. A recommendation on whether to proceed to further analysis or to engagement with the asset owners should be made and included in the report. </w:t>
      </w:r>
      <w:r w:rsidR="009967A9">
        <w:t xml:space="preserve">The validation log – referenced in an earlier step should be updated with the results of the validation process, including date, model accuracy and further action and the report. </w:t>
      </w:r>
    </w:p>
    <w:tbl>
      <w:tblPr>
        <w:tblStyle w:val="TableGrid"/>
        <w:tblW w:w="0" w:type="auto"/>
        <w:tblLook w:val="04A0" w:firstRow="1" w:lastRow="0" w:firstColumn="1" w:lastColumn="0" w:noHBand="0" w:noVBand="1"/>
      </w:tblPr>
      <w:tblGrid>
        <w:gridCol w:w="2122"/>
        <w:gridCol w:w="7506"/>
      </w:tblGrid>
      <w:tr w:rsidR="009967A9" w14:paraId="2E4C9D54" w14:textId="77777777" w:rsidTr="00EF33D1">
        <w:tc>
          <w:tcPr>
            <w:tcW w:w="2122" w:type="dxa"/>
          </w:tcPr>
          <w:p w14:paraId="0395CFF5" w14:textId="77777777" w:rsidR="009967A9" w:rsidRPr="007E265F" w:rsidRDefault="009967A9" w:rsidP="00EF33D1">
            <w:pPr>
              <w:pStyle w:val="BodyText"/>
              <w:rPr>
                <w:b/>
                <w:bCs/>
              </w:rPr>
            </w:pPr>
            <w:r w:rsidRPr="007E265F">
              <w:rPr>
                <w:b/>
                <w:bCs/>
              </w:rPr>
              <w:t xml:space="preserve">How this Could be Automated </w:t>
            </w:r>
          </w:p>
        </w:tc>
        <w:tc>
          <w:tcPr>
            <w:tcW w:w="7506" w:type="dxa"/>
          </w:tcPr>
          <w:p w14:paraId="2557A473" w14:textId="008C4E65" w:rsidR="009967A9" w:rsidRDefault="009967A9" w:rsidP="00EF33D1">
            <w:pPr>
              <w:pStyle w:val="BodyText"/>
            </w:pPr>
            <w:r>
              <w:t xml:space="preserve">Creation of </w:t>
            </w:r>
            <w:r w:rsidR="00A6565B">
              <w:t>text-based</w:t>
            </w:r>
            <w:r>
              <w:t xml:space="preserve"> reports that collate the data, trends and results data should be reasonably straight forward with automation scripting. LLM could also be leveraged for this process but not required. Templates can also be leveraged that can be auto populated. </w:t>
            </w:r>
          </w:p>
        </w:tc>
      </w:tr>
      <w:tr w:rsidR="009967A9" w14:paraId="3A869A6F" w14:textId="77777777" w:rsidTr="00EF33D1">
        <w:tc>
          <w:tcPr>
            <w:tcW w:w="2122" w:type="dxa"/>
          </w:tcPr>
          <w:p w14:paraId="4C3C7948" w14:textId="77777777" w:rsidR="009967A9" w:rsidRPr="007E265F" w:rsidRDefault="009967A9" w:rsidP="00EF33D1">
            <w:pPr>
              <w:pStyle w:val="BodyText"/>
              <w:rPr>
                <w:b/>
                <w:bCs/>
              </w:rPr>
            </w:pPr>
            <w:r w:rsidRPr="007E265F">
              <w:rPr>
                <w:b/>
                <w:bCs/>
              </w:rPr>
              <w:lastRenderedPageBreak/>
              <w:t xml:space="preserve">Barriers to Automation </w:t>
            </w:r>
          </w:p>
        </w:tc>
        <w:tc>
          <w:tcPr>
            <w:tcW w:w="7506" w:type="dxa"/>
          </w:tcPr>
          <w:p w14:paraId="470589DC" w14:textId="32553DB1" w:rsidR="009967A9" w:rsidRDefault="009967A9" w:rsidP="00EF33D1">
            <w:pPr>
              <w:pStyle w:val="BodyText"/>
            </w:pPr>
            <w:r>
              <w:t xml:space="preserve">Formatting of the report, unless standard templates exist. Maintaining the ability to edit the report by the engineer. </w:t>
            </w:r>
          </w:p>
        </w:tc>
      </w:tr>
      <w:tr w:rsidR="009967A9" w14:paraId="28EADF59" w14:textId="77777777" w:rsidTr="00EF33D1">
        <w:tc>
          <w:tcPr>
            <w:tcW w:w="2122" w:type="dxa"/>
          </w:tcPr>
          <w:p w14:paraId="58DF622C" w14:textId="77777777" w:rsidR="009967A9" w:rsidRPr="007E265F" w:rsidRDefault="009967A9" w:rsidP="00EF33D1">
            <w:pPr>
              <w:pStyle w:val="BodyText"/>
              <w:rPr>
                <w:b/>
                <w:bCs/>
              </w:rPr>
            </w:pPr>
            <w:r w:rsidRPr="007E265F">
              <w:rPr>
                <w:b/>
                <w:bCs/>
              </w:rPr>
              <w:t>Enablers for Automation</w:t>
            </w:r>
          </w:p>
        </w:tc>
        <w:tc>
          <w:tcPr>
            <w:tcW w:w="7506" w:type="dxa"/>
          </w:tcPr>
          <w:p w14:paraId="0CC627A0" w14:textId="4A5A4ED0" w:rsidR="009967A9" w:rsidRDefault="009967A9" w:rsidP="00EF33D1">
            <w:pPr>
              <w:pStyle w:val="BodyText"/>
            </w:pPr>
            <w:r>
              <w:t xml:space="preserve">LLMs and </w:t>
            </w:r>
            <w:r w:rsidR="00A6565B">
              <w:t>text-based</w:t>
            </w:r>
            <w:r>
              <w:t xml:space="preserve"> automation scripts. </w:t>
            </w:r>
          </w:p>
        </w:tc>
      </w:tr>
    </w:tbl>
    <w:p w14:paraId="225C8567" w14:textId="77777777" w:rsidR="007336C9" w:rsidRDefault="007336C9" w:rsidP="007336C9">
      <w:pPr>
        <w:pStyle w:val="BodyText"/>
      </w:pPr>
    </w:p>
    <w:p w14:paraId="3CCDD4AB" w14:textId="36BE29C8" w:rsidR="009967A9" w:rsidRDefault="007336C9" w:rsidP="009967A9">
      <w:pPr>
        <w:pStyle w:val="Heading4"/>
      </w:pPr>
      <w:r w:rsidRPr="00722DD1">
        <w:t xml:space="preserve">Engage </w:t>
      </w:r>
      <w:r w:rsidR="009967A9">
        <w:t>A</w:t>
      </w:r>
      <w:r w:rsidRPr="00722DD1">
        <w:t xml:space="preserve">sset </w:t>
      </w:r>
      <w:r w:rsidR="009967A9">
        <w:t>O</w:t>
      </w:r>
      <w:r w:rsidRPr="00722DD1">
        <w:t xml:space="preserve">wner and/or OEM with </w:t>
      </w:r>
      <w:r w:rsidR="009967A9">
        <w:t>R</w:t>
      </w:r>
      <w:r w:rsidRPr="00722DD1">
        <w:t>eport</w:t>
      </w:r>
      <w:r>
        <w:t xml:space="preserve"> </w:t>
      </w:r>
    </w:p>
    <w:p w14:paraId="52769550" w14:textId="0DEE7C19" w:rsidR="007336C9" w:rsidRPr="00722DD1" w:rsidRDefault="007336C9" w:rsidP="007336C9">
      <w:pPr>
        <w:pStyle w:val="BodyText"/>
      </w:pPr>
      <w:r>
        <w:t xml:space="preserve">If engagement with the asset owner is required to amend the model, the report can be issued, and the owner engaged. It is the ultimate responsibility of the asset owner, in conjunction with the OEM to provide accurate models to the system operator so they are required to update the model based on the best information they have. When changes are made to the model the evaluation can be re-run to determine to validate the new model. If this is successful, the revised model should be updated in all simulation platforms within the ISO and the TNSP. If the model validation was successful and performance within limits the registry for model validation can be updated with the date so that validation may not be required for a defined </w:t>
      </w:r>
      <w:r w:rsidR="000E5CD9">
        <w:t>time</w:t>
      </w:r>
      <w:r>
        <w:t xml:space="preserve">. </w:t>
      </w:r>
    </w:p>
    <w:tbl>
      <w:tblPr>
        <w:tblStyle w:val="TableGrid"/>
        <w:tblW w:w="0" w:type="auto"/>
        <w:tblLook w:val="04A0" w:firstRow="1" w:lastRow="0" w:firstColumn="1" w:lastColumn="0" w:noHBand="0" w:noVBand="1"/>
      </w:tblPr>
      <w:tblGrid>
        <w:gridCol w:w="2122"/>
        <w:gridCol w:w="7506"/>
      </w:tblGrid>
      <w:tr w:rsidR="00FE275E" w14:paraId="35D950DE" w14:textId="77777777" w:rsidTr="00EF33D1">
        <w:tc>
          <w:tcPr>
            <w:tcW w:w="2122" w:type="dxa"/>
          </w:tcPr>
          <w:p w14:paraId="74D7B1ED" w14:textId="77777777" w:rsidR="00FE275E" w:rsidRPr="007E265F" w:rsidRDefault="00FE275E" w:rsidP="00EF33D1">
            <w:pPr>
              <w:pStyle w:val="BodyText"/>
              <w:rPr>
                <w:b/>
                <w:bCs/>
              </w:rPr>
            </w:pPr>
            <w:r w:rsidRPr="007E265F">
              <w:rPr>
                <w:b/>
                <w:bCs/>
              </w:rPr>
              <w:t xml:space="preserve">How this Could be Automated </w:t>
            </w:r>
          </w:p>
        </w:tc>
        <w:tc>
          <w:tcPr>
            <w:tcW w:w="7506" w:type="dxa"/>
          </w:tcPr>
          <w:p w14:paraId="11D1BA00" w14:textId="24B8B2AD" w:rsidR="00FE275E" w:rsidRDefault="00FE275E" w:rsidP="00EF33D1">
            <w:pPr>
              <w:pStyle w:val="BodyText"/>
            </w:pPr>
            <w:r>
              <w:t xml:space="preserve">Automated report and email generation that can be edited by the engineer doing the validating. </w:t>
            </w:r>
          </w:p>
        </w:tc>
      </w:tr>
      <w:tr w:rsidR="00FE275E" w14:paraId="129085E2" w14:textId="77777777" w:rsidTr="00EF33D1">
        <w:tc>
          <w:tcPr>
            <w:tcW w:w="2122" w:type="dxa"/>
          </w:tcPr>
          <w:p w14:paraId="6D001755" w14:textId="77777777" w:rsidR="00FE275E" w:rsidRPr="007E265F" w:rsidRDefault="00FE275E" w:rsidP="00EF33D1">
            <w:pPr>
              <w:pStyle w:val="BodyText"/>
              <w:rPr>
                <w:b/>
                <w:bCs/>
              </w:rPr>
            </w:pPr>
            <w:r w:rsidRPr="007E265F">
              <w:rPr>
                <w:b/>
                <w:bCs/>
              </w:rPr>
              <w:t xml:space="preserve">Barriers to Automation </w:t>
            </w:r>
          </w:p>
        </w:tc>
        <w:tc>
          <w:tcPr>
            <w:tcW w:w="7506" w:type="dxa"/>
          </w:tcPr>
          <w:p w14:paraId="378C0B0B" w14:textId="09D0B961" w:rsidR="00FE275E" w:rsidRDefault="00FE275E" w:rsidP="00EF33D1">
            <w:pPr>
              <w:pStyle w:val="BodyText"/>
            </w:pPr>
            <w:r>
              <w:t>None</w:t>
            </w:r>
          </w:p>
        </w:tc>
      </w:tr>
      <w:tr w:rsidR="00FE275E" w14:paraId="5E7E58D7" w14:textId="77777777" w:rsidTr="00EF33D1">
        <w:tc>
          <w:tcPr>
            <w:tcW w:w="2122" w:type="dxa"/>
          </w:tcPr>
          <w:p w14:paraId="4D6CDD42" w14:textId="77777777" w:rsidR="00FE275E" w:rsidRPr="007E265F" w:rsidRDefault="00FE275E" w:rsidP="00EF33D1">
            <w:pPr>
              <w:pStyle w:val="BodyText"/>
              <w:rPr>
                <w:b/>
                <w:bCs/>
              </w:rPr>
            </w:pPr>
            <w:r w:rsidRPr="007E265F">
              <w:rPr>
                <w:b/>
                <w:bCs/>
              </w:rPr>
              <w:t>Enablers for Automation</w:t>
            </w:r>
          </w:p>
        </w:tc>
        <w:tc>
          <w:tcPr>
            <w:tcW w:w="7506" w:type="dxa"/>
          </w:tcPr>
          <w:p w14:paraId="6471029E" w14:textId="0449E701" w:rsidR="00FE275E" w:rsidRDefault="00FE275E" w:rsidP="00EF33D1">
            <w:pPr>
              <w:pStyle w:val="BodyText"/>
            </w:pPr>
            <w:r>
              <w:t xml:space="preserve">None </w:t>
            </w:r>
          </w:p>
        </w:tc>
      </w:tr>
    </w:tbl>
    <w:p w14:paraId="2A4AF030" w14:textId="77777777" w:rsidR="007336C9" w:rsidRDefault="007336C9" w:rsidP="007336C9">
      <w:pPr>
        <w:pStyle w:val="BodyText"/>
        <w:rPr>
          <w:b/>
          <w:bCs/>
        </w:rPr>
      </w:pPr>
    </w:p>
    <w:p w14:paraId="17ED17EA" w14:textId="77777777" w:rsidR="007336C9" w:rsidRDefault="007336C9" w:rsidP="007336C9">
      <w:pPr>
        <w:pStyle w:val="Heading3"/>
      </w:pPr>
      <w:bookmarkStart w:id="100" w:name="_Toc159423398"/>
      <w:r>
        <w:t>Challenges with the Framework</w:t>
      </w:r>
      <w:bookmarkEnd w:id="100"/>
    </w:p>
    <w:p w14:paraId="0F01463B" w14:textId="4D50E84D" w:rsidR="007336C9" w:rsidRDefault="007336C9" w:rsidP="007336C9">
      <w:pPr>
        <w:pStyle w:val="BodyText"/>
      </w:pPr>
      <w:r>
        <w:t xml:space="preserve">There are significant challenges with achieving the automated version of the framework. These are mostly IT process automation related challenges such as data sharing, application development and testing, data sharing between network entities and AEMO. However, a version of this process is carried out manually and, on an ad-hoc basis for model validation everywhere. The difficulty stems from the automated aspects, but most individual steps are technically not challenging individually.  </w:t>
      </w:r>
      <w:r w:rsidR="005B5468">
        <w:t xml:space="preserve">The enablers and barriers to automating individual elements of the process are documented above. </w:t>
      </w:r>
    </w:p>
    <w:p w14:paraId="3EEFFC5B" w14:textId="77777777" w:rsidR="007336C9" w:rsidRDefault="007336C9" w:rsidP="007336C9">
      <w:pPr>
        <w:pStyle w:val="Heading3"/>
      </w:pPr>
      <w:bookmarkStart w:id="101" w:name="_Toc159423399"/>
      <w:r>
        <w:t>Composite Load Model Validation</w:t>
      </w:r>
      <w:bookmarkEnd w:id="101"/>
    </w:p>
    <w:p w14:paraId="062CB21A" w14:textId="69654801" w:rsidR="005B5468" w:rsidRDefault="005B5468" w:rsidP="007336C9">
      <w:pPr>
        <w:pStyle w:val="BodyText"/>
      </w:pPr>
      <w:r>
        <w:t xml:space="preserve">It may be possible to apply the </w:t>
      </w:r>
      <w:r w:rsidR="007336C9">
        <w:t xml:space="preserve">framework </w:t>
      </w:r>
      <w:r>
        <w:t>to the</w:t>
      </w:r>
      <w:r w:rsidR="007336C9">
        <w:t xml:space="preserve"> composite load model and aggregated DER models, </w:t>
      </w:r>
      <w:r>
        <w:t xml:space="preserve">but this also has </w:t>
      </w:r>
      <w:r w:rsidR="000E5CD9">
        <w:t>several</w:t>
      </w:r>
      <w:r>
        <w:t xml:space="preserve"> challenges. </w:t>
      </w:r>
    </w:p>
    <w:p w14:paraId="6E4DA9A8" w14:textId="1801CA53" w:rsidR="005B5468" w:rsidRDefault="005B5468" w:rsidP="007336C9">
      <w:pPr>
        <w:pStyle w:val="BodyText"/>
      </w:pPr>
      <w:r>
        <w:t xml:space="preserve">AEMO does not model the distribution network or parts of the sub-transmission network in some places. This means that if models do not exist of the underlying network the disturbance incident cannot be replicated in the simulation comparison exercises. </w:t>
      </w:r>
    </w:p>
    <w:p w14:paraId="7E8107C8" w14:textId="74D765E4" w:rsidR="007336C9" w:rsidRDefault="005B5468" w:rsidP="007336C9">
      <w:pPr>
        <w:pStyle w:val="BodyText"/>
      </w:pPr>
      <w:r>
        <w:lastRenderedPageBreak/>
        <w:t xml:space="preserve">While </w:t>
      </w:r>
      <w:r w:rsidR="007336C9">
        <w:t xml:space="preserve">it may be easier to </w:t>
      </w:r>
      <w:r>
        <w:t>change</w:t>
      </w:r>
      <w:r w:rsidR="007336C9">
        <w:t xml:space="preserve"> the CLM and DER-A models </w:t>
      </w:r>
      <w:r>
        <w:t xml:space="preserve">as they </w:t>
      </w:r>
      <w:r w:rsidR="007336C9">
        <w:t xml:space="preserve">are under the control of the system operator. The challenge is in availability of HSM at the feeder heads for validation. Since PMU devices generally do not stretch to the Transmission and Distribution interface or even on transmission assets. </w:t>
      </w:r>
    </w:p>
    <w:p w14:paraId="3714897B" w14:textId="77777777" w:rsidR="007336C9" w:rsidRDefault="007336C9" w:rsidP="007336C9">
      <w:pPr>
        <w:pStyle w:val="Heading3"/>
      </w:pPr>
      <w:bookmarkStart w:id="102" w:name="_Toc159423400"/>
      <w:r>
        <w:t>Future Vision for Automated Model Validation with Suggestions</w:t>
      </w:r>
      <w:bookmarkEnd w:id="102"/>
    </w:p>
    <w:p w14:paraId="29EAF70C" w14:textId="2B65649A" w:rsidR="007336C9" w:rsidRPr="003D2238" w:rsidRDefault="007336C9" w:rsidP="007336C9">
      <w:pPr>
        <w:pStyle w:val="BodyText"/>
      </w:pPr>
      <w:r>
        <w:t>This is an exciting area for innovation and research and development and no out-of-the-box vendor solutions exist for this process</w:t>
      </w:r>
      <w:r w:rsidR="005B5468">
        <w:t xml:space="preserve"> automation</w:t>
      </w:r>
      <w:r>
        <w:t xml:space="preserve">. There is a pathway for the full automation of the process including the suggestion of actions for a refined model, potentially using machine learning or other algorithms is the final step. This final step would help asset owners and OEMs to </w:t>
      </w:r>
    </w:p>
    <w:p w14:paraId="36144626" w14:textId="77777777" w:rsidR="007336C9" w:rsidRDefault="007336C9" w:rsidP="007336C9">
      <w:pPr>
        <w:pStyle w:val="BodyText"/>
        <w:keepNext/>
      </w:pPr>
      <w:r>
        <w:rPr>
          <w:noProof/>
        </w:rPr>
        <w:drawing>
          <wp:inline distT="0" distB="0" distL="0" distR="0" wp14:anchorId="7EEBD1D3" wp14:editId="37DD9585">
            <wp:extent cx="6433820" cy="2949934"/>
            <wp:effectExtent l="0" t="0" r="43180" b="0"/>
            <wp:docPr id="364237516" name="Diagram 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3" r:lo="rId104" r:qs="rId105" r:cs="rId106"/>
              </a:graphicData>
            </a:graphic>
          </wp:inline>
        </w:drawing>
      </w:r>
    </w:p>
    <w:p w14:paraId="42D401E3" w14:textId="1D49879A" w:rsidR="007336C9" w:rsidRDefault="007336C9" w:rsidP="007336C9">
      <w:pPr>
        <w:pStyle w:val="Caption"/>
        <w:jc w:val="both"/>
      </w:pPr>
      <w:bookmarkStart w:id="103" w:name="_Toc168917359"/>
      <w:r>
        <w:t xml:space="preserve">Figure </w:t>
      </w:r>
      <w:r>
        <w:fldChar w:fldCharType="begin"/>
      </w:r>
      <w:r>
        <w:instrText xml:space="preserve"> SEQ Figure \* ARABIC </w:instrText>
      </w:r>
      <w:r>
        <w:fldChar w:fldCharType="separate"/>
      </w:r>
      <w:r w:rsidR="00D63DE2">
        <w:rPr>
          <w:noProof/>
        </w:rPr>
        <w:t>35</w:t>
      </w:r>
      <w:r>
        <w:rPr>
          <w:noProof/>
        </w:rPr>
        <w:fldChar w:fldCharType="end"/>
      </w:r>
      <w:r>
        <w:t xml:space="preserve"> High level pathway for automated model validation</w:t>
      </w:r>
      <w:bookmarkEnd w:id="103"/>
    </w:p>
    <w:p w14:paraId="5A593263" w14:textId="77777777" w:rsidR="007336C9" w:rsidRDefault="007336C9" w:rsidP="007336C9">
      <w:pPr>
        <w:pStyle w:val="BodyText"/>
      </w:pPr>
    </w:p>
    <w:p w14:paraId="22D150B2" w14:textId="616EE932" w:rsidR="005B5468" w:rsidRDefault="005B5468" w:rsidP="007336C9">
      <w:pPr>
        <w:pStyle w:val="Heading3"/>
      </w:pPr>
      <w:bookmarkStart w:id="104" w:name="_Toc159423401"/>
      <w:r>
        <w:t xml:space="preserve">Testing the Model Methodology </w:t>
      </w:r>
    </w:p>
    <w:p w14:paraId="30081C1F" w14:textId="2EBB8054" w:rsidR="005B5468" w:rsidRDefault="005B5468" w:rsidP="005B5468">
      <w:pPr>
        <w:pStyle w:val="BodyText"/>
      </w:pPr>
      <w:r>
        <w:t xml:space="preserve">While every effort was made to try to test the framework and methodology with existing models, it was not possible as part of this project stage due to data sharing limitations and difficulties working on the model process from an external perspective. </w:t>
      </w:r>
    </w:p>
    <w:p w14:paraId="6A17253C" w14:textId="425C544B" w:rsidR="00D456A5" w:rsidRDefault="005B5468" w:rsidP="005B5468">
      <w:pPr>
        <w:pStyle w:val="BodyText"/>
      </w:pPr>
      <w:r>
        <w:t xml:space="preserve">During discussion AEMO engaged with the concept </w:t>
      </w:r>
      <w:r w:rsidR="00D456A5">
        <w:t xml:space="preserve">of real time operational model validation and considered it a worthwhile goal. However, they emphasised the major challenges associated with achieving even partial automation of the sub-processes and stressed the need for a </w:t>
      </w:r>
      <w:r w:rsidR="00A6565B">
        <w:t>long-term</w:t>
      </w:r>
      <w:r w:rsidR="00D456A5">
        <w:t xml:space="preserve"> approach with appropriate resources. The framework methodology gives a good starting point for developments in this space and to engage with stakeholders on improvements to the process. </w:t>
      </w:r>
    </w:p>
    <w:p w14:paraId="53E9FBB1" w14:textId="00098767" w:rsidR="005B5468" w:rsidRPr="005B5468" w:rsidRDefault="00D456A5" w:rsidP="005B5468">
      <w:pPr>
        <w:pStyle w:val="BodyText"/>
      </w:pPr>
      <w:r>
        <w:t xml:space="preserve">. </w:t>
      </w:r>
    </w:p>
    <w:p w14:paraId="2AEEE066" w14:textId="3F650DDB" w:rsidR="007336C9" w:rsidRDefault="005B5468" w:rsidP="007336C9">
      <w:pPr>
        <w:pStyle w:val="Heading3"/>
      </w:pPr>
      <w:r>
        <w:lastRenderedPageBreak/>
        <w:t>Potential Enhancements</w:t>
      </w:r>
      <w:r w:rsidR="007336C9">
        <w:t xml:space="preserve"> for the Framework for Model Validation</w:t>
      </w:r>
      <w:bookmarkEnd w:id="104"/>
    </w:p>
    <w:p w14:paraId="3CB264D6" w14:textId="22F392F7" w:rsidR="00D456A5" w:rsidRPr="00DA139F" w:rsidRDefault="00D456A5" w:rsidP="007336C9">
      <w:pPr>
        <w:pStyle w:val="BodyText"/>
      </w:pPr>
      <w:r>
        <w:t>The project team will remain engaged with AEMO SMEs on this concept and with the team of researchers working on the Topic 2 Dynamic Stability Tools roadmap as well as other industry stakeholders and vendors in the modelling domain with a view to advancing the vision and the methodology and testing the efficacy</w:t>
      </w:r>
      <w:r w:rsidR="007336C9">
        <w:t xml:space="preserve">.  </w:t>
      </w:r>
    </w:p>
    <w:p w14:paraId="2F66E1B0" w14:textId="77777777" w:rsidR="007336C9" w:rsidRPr="006F238E" w:rsidRDefault="007336C9" w:rsidP="007336C9">
      <w:pPr>
        <w:pStyle w:val="BodyText"/>
      </w:pPr>
    </w:p>
    <w:p w14:paraId="6366A74C" w14:textId="77777777" w:rsidR="006137A9" w:rsidRPr="0015572F" w:rsidRDefault="00A90F41" w:rsidP="0015572F">
      <w:pPr>
        <w:spacing w:after="0"/>
        <w:rPr>
          <w:rFonts w:eastAsiaTheme="majorEastAsia" w:cstheme="majorBidi"/>
          <w:b/>
          <w:bCs/>
          <w:color w:val="00A9CE" w:themeColor="accent1"/>
          <w:sz w:val="44"/>
          <w:szCs w:val="28"/>
        </w:rPr>
      </w:pPr>
      <w:r>
        <w:br w:type="page"/>
      </w:r>
    </w:p>
    <w:p w14:paraId="60C062D4" w14:textId="77777777" w:rsidR="00D456A5" w:rsidRDefault="00D456A5" w:rsidP="00D456A5">
      <w:pPr>
        <w:pStyle w:val="Heading1"/>
        <w:rPr>
          <w:rFonts w:eastAsia="Times New Roman"/>
        </w:rPr>
      </w:pPr>
      <w:bookmarkStart w:id="105" w:name="_Toc159423402"/>
      <w:bookmarkStart w:id="106" w:name="_Toc168917282"/>
      <w:r>
        <w:rPr>
          <w:rFonts w:eastAsia="Times New Roman"/>
        </w:rPr>
        <w:lastRenderedPageBreak/>
        <w:t>Research Relevance to Australia</w:t>
      </w:r>
      <w:bookmarkEnd w:id="105"/>
      <w:bookmarkEnd w:id="106"/>
    </w:p>
    <w:p w14:paraId="3810BE19" w14:textId="7C6FDCD5" w:rsidR="00D456A5" w:rsidRDefault="00D456A5" w:rsidP="00D456A5">
      <w:pPr>
        <w:pStyle w:val="BodyText"/>
      </w:pPr>
      <w:r>
        <w:t xml:space="preserve">Machine learning and AI are not intended to be considered as a panacea for all problems in the operational domain. They should </w:t>
      </w:r>
      <w:r w:rsidR="000E5CD9">
        <w:t>be</w:t>
      </w:r>
      <w:r>
        <w:t xml:space="preserve"> a tool or application that can be used to help in multiple operational processes. They should be considered </w:t>
      </w:r>
      <w:r w:rsidR="000E5CD9">
        <w:t>to</w:t>
      </w:r>
      <w:r>
        <w:t xml:space="preserve"> an end rather than an end in and of itself, in a similar way to how classical engineering solutions such as optimisation are solutions to engineering problems.  </w:t>
      </w:r>
    </w:p>
    <w:p w14:paraId="37F03337" w14:textId="762747B9" w:rsidR="00D456A5" w:rsidRDefault="00D456A5" w:rsidP="00D456A5">
      <w:pPr>
        <w:pStyle w:val="BodyText"/>
      </w:pPr>
      <w:r>
        <w:t xml:space="preserve">They are best deployed as part of a service to an operational process rather than as an autonomous system controlling all processes. AI/ML has had very limited adoption in operational and control contexts globally, mostly because of trust issues on high reliability systems and lack of maturity in the applications and need for compute power. </w:t>
      </w:r>
    </w:p>
    <w:p w14:paraId="5DA1DC73" w14:textId="1323A5DA" w:rsidR="00D456A5" w:rsidRDefault="00D456A5" w:rsidP="00D456A5">
      <w:pPr>
        <w:pStyle w:val="BodyText"/>
      </w:pPr>
      <w:r>
        <w:t xml:space="preserve">AI/ML are efficient in the sense making mode of operations - at identifying correlations and patterns in archive data, in data that operators may not have the ability to identify. In sense making AI can help with problem detection and root cause analysis based on past event training, </w:t>
      </w:r>
    </w:p>
    <w:p w14:paraId="135B9FF4" w14:textId="599E5896" w:rsidR="00D456A5" w:rsidRDefault="00D456A5" w:rsidP="00D456A5">
      <w:pPr>
        <w:pStyle w:val="BodyText"/>
      </w:pPr>
      <w:r>
        <w:t xml:space="preserve">AI/ML are also very useful in the action making mode of operation. Especially with recent GPT and LLM innovations, they also have strong capabilities for text generation based on archive text datasets so are ideal for reporting, switching plan generation and dispatching for field crews. </w:t>
      </w:r>
    </w:p>
    <w:p w14:paraId="3D140F36" w14:textId="77777777" w:rsidR="00D456A5" w:rsidRDefault="00D456A5" w:rsidP="00D456A5">
      <w:pPr>
        <w:pStyle w:val="BodyText"/>
      </w:pPr>
      <w:r>
        <w:t xml:space="preserve">When engaging with control operators the key themes that regularly come up where improvement is required are: </w:t>
      </w:r>
    </w:p>
    <w:p w14:paraId="45984D9A" w14:textId="77777777" w:rsidR="00D456A5" w:rsidRDefault="00D456A5" w:rsidP="00D456A5">
      <w:pPr>
        <w:pStyle w:val="BodyText"/>
        <w:numPr>
          <w:ilvl w:val="0"/>
          <w:numId w:val="30"/>
        </w:numPr>
        <w:spacing w:before="0" w:after="0" w:line="240" w:lineRule="auto"/>
        <w:jc w:val="both"/>
      </w:pPr>
      <w:r>
        <w:t xml:space="preserve">Alleviation of data overload, alarm rationalisation or reduction and combining data from different systems </w:t>
      </w:r>
    </w:p>
    <w:p w14:paraId="570CA515" w14:textId="3805E280" w:rsidR="00D456A5" w:rsidRDefault="00D456A5" w:rsidP="00D456A5">
      <w:pPr>
        <w:pStyle w:val="BodyText"/>
        <w:numPr>
          <w:ilvl w:val="0"/>
          <w:numId w:val="30"/>
        </w:numPr>
        <w:spacing w:before="0" w:after="0" w:line="240" w:lineRule="auto"/>
        <w:jc w:val="both"/>
      </w:pPr>
      <w:r>
        <w:t xml:space="preserve">Overly manual administrative processes such as data entry that take time away from decision making and awareness. </w:t>
      </w:r>
    </w:p>
    <w:p w14:paraId="1B260C0B" w14:textId="77777777" w:rsidR="00D456A5" w:rsidRDefault="00D456A5" w:rsidP="00D456A5">
      <w:pPr>
        <w:pStyle w:val="BodyText"/>
      </w:pPr>
      <w:r>
        <w:t xml:space="preserve">As mentioned, AI/ML is efficient in these domains, so it is relevant topic for exploration for all operational environments of high reliability organisations. </w:t>
      </w:r>
    </w:p>
    <w:p w14:paraId="1DA8CDAD" w14:textId="77777777" w:rsidR="00D456A5" w:rsidRDefault="00D456A5" w:rsidP="00D456A5">
      <w:pPr>
        <w:pStyle w:val="BodyText"/>
      </w:pPr>
    </w:p>
    <w:p w14:paraId="6FE72ADB" w14:textId="77777777" w:rsidR="00D456A5" w:rsidRDefault="00D456A5" w:rsidP="00D456A5">
      <w:pPr>
        <w:pStyle w:val="BodyText"/>
      </w:pPr>
    </w:p>
    <w:p w14:paraId="1263F891" w14:textId="77777777" w:rsidR="00D456A5" w:rsidRDefault="00D456A5" w:rsidP="00D456A5">
      <w:pPr>
        <w:pStyle w:val="BodyText"/>
      </w:pPr>
    </w:p>
    <w:p w14:paraId="20438076" w14:textId="77777777" w:rsidR="00D456A5" w:rsidRDefault="00D456A5" w:rsidP="00D456A5">
      <w:pPr>
        <w:pStyle w:val="BodyText"/>
      </w:pPr>
    </w:p>
    <w:p w14:paraId="58A3E1AB" w14:textId="77777777" w:rsidR="00D456A5" w:rsidRDefault="00D456A5" w:rsidP="00D456A5">
      <w:pPr>
        <w:pStyle w:val="BodyText"/>
        <w:keepNext/>
      </w:pPr>
      <w:r>
        <w:rPr>
          <w:noProof/>
        </w:rPr>
        <w:lastRenderedPageBreak/>
        <w:drawing>
          <wp:inline distT="0" distB="0" distL="0" distR="0" wp14:anchorId="4A4386F0" wp14:editId="1B9C70A5">
            <wp:extent cx="5812403" cy="3588956"/>
            <wp:effectExtent l="0" t="0" r="0" b="0"/>
            <wp:docPr id="344051615" name="Picture 3440516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08">
                      <a:extLst>
                        <a:ext uri="{28A0092B-C50C-407E-A947-70E740481C1C}">
                          <a14:useLocalDpi xmlns:a14="http://schemas.microsoft.com/office/drawing/2010/main" val="0"/>
                        </a:ext>
                      </a:extLst>
                    </a:blip>
                    <a:srcRect/>
                    <a:stretch>
                      <a:fillRect/>
                    </a:stretch>
                  </pic:blipFill>
                  <pic:spPr bwMode="auto">
                    <a:xfrm>
                      <a:off x="0" y="0"/>
                      <a:ext cx="5847097" cy="3610378"/>
                    </a:xfrm>
                    <a:prstGeom prst="rect">
                      <a:avLst/>
                    </a:prstGeom>
                    <a:noFill/>
                  </pic:spPr>
                </pic:pic>
              </a:graphicData>
            </a:graphic>
          </wp:inline>
        </w:drawing>
      </w:r>
    </w:p>
    <w:p w14:paraId="22153CCF" w14:textId="2C8B8127" w:rsidR="00D456A5" w:rsidRDefault="00D456A5" w:rsidP="00D456A5">
      <w:pPr>
        <w:pStyle w:val="Caption"/>
        <w:jc w:val="both"/>
      </w:pPr>
      <w:bookmarkStart w:id="107" w:name="_Toc168917360"/>
      <w:r>
        <w:t xml:space="preserve">Figure </w:t>
      </w:r>
      <w:r>
        <w:fldChar w:fldCharType="begin"/>
      </w:r>
      <w:r>
        <w:instrText xml:space="preserve"> SEQ Figure \* ARABIC </w:instrText>
      </w:r>
      <w:r>
        <w:fldChar w:fldCharType="separate"/>
      </w:r>
      <w:r w:rsidR="00D63DE2">
        <w:rPr>
          <w:noProof/>
        </w:rPr>
        <w:t>36</w:t>
      </w:r>
      <w:r>
        <w:rPr>
          <w:noProof/>
        </w:rPr>
        <w:fldChar w:fldCharType="end"/>
      </w:r>
      <w:r>
        <w:t xml:space="preserve"> A schematic overview of the three cognitive processes for operators</w:t>
      </w:r>
      <w:bookmarkEnd w:id="107"/>
    </w:p>
    <w:p w14:paraId="23CA82F4" w14:textId="77777777" w:rsidR="00D456A5" w:rsidRDefault="00D456A5" w:rsidP="00D456A5">
      <w:pPr>
        <w:pStyle w:val="BodyText"/>
      </w:pPr>
    </w:p>
    <w:p w14:paraId="2B0E957F" w14:textId="77777777" w:rsidR="00D456A5" w:rsidRDefault="00D456A5" w:rsidP="00D456A5">
      <w:pPr>
        <w:pStyle w:val="BodyText"/>
        <w:keepNext/>
      </w:pPr>
      <w:r>
        <w:rPr>
          <w:noProof/>
        </w:rPr>
        <w:drawing>
          <wp:inline distT="0" distB="0" distL="0" distR="0" wp14:anchorId="5B9A1A0B" wp14:editId="41E6095D">
            <wp:extent cx="6024045" cy="3895311"/>
            <wp:effectExtent l="0" t="0" r="0" b="0"/>
            <wp:docPr id="727827590" name="Picture 7278275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09">
                      <a:extLst>
                        <a:ext uri="{28A0092B-C50C-407E-A947-70E740481C1C}">
                          <a14:useLocalDpi xmlns:a14="http://schemas.microsoft.com/office/drawing/2010/main" val="0"/>
                        </a:ext>
                      </a:extLst>
                    </a:blip>
                    <a:srcRect/>
                    <a:stretch>
                      <a:fillRect/>
                    </a:stretch>
                  </pic:blipFill>
                  <pic:spPr bwMode="auto">
                    <a:xfrm>
                      <a:off x="0" y="0"/>
                      <a:ext cx="6040953" cy="3906244"/>
                    </a:xfrm>
                    <a:prstGeom prst="rect">
                      <a:avLst/>
                    </a:prstGeom>
                    <a:noFill/>
                  </pic:spPr>
                </pic:pic>
              </a:graphicData>
            </a:graphic>
          </wp:inline>
        </w:drawing>
      </w:r>
    </w:p>
    <w:p w14:paraId="6989EE38" w14:textId="6082708D" w:rsidR="00D456A5" w:rsidRDefault="00D456A5" w:rsidP="00D456A5">
      <w:pPr>
        <w:pStyle w:val="Caption"/>
        <w:jc w:val="both"/>
      </w:pPr>
      <w:bookmarkStart w:id="108" w:name="_Toc168917361"/>
      <w:r>
        <w:t xml:space="preserve">Figure </w:t>
      </w:r>
      <w:r>
        <w:fldChar w:fldCharType="begin"/>
      </w:r>
      <w:r>
        <w:instrText xml:space="preserve"> SEQ Figure \* ARABIC </w:instrText>
      </w:r>
      <w:r>
        <w:fldChar w:fldCharType="separate"/>
      </w:r>
      <w:r w:rsidR="00D63DE2">
        <w:rPr>
          <w:noProof/>
        </w:rPr>
        <w:t>37</w:t>
      </w:r>
      <w:r>
        <w:rPr>
          <w:noProof/>
        </w:rPr>
        <w:fldChar w:fldCharType="end"/>
      </w:r>
      <w:r>
        <w:t xml:space="preserve"> The classes of AI/ML that can support the operator int he controls room in their three modes of operation.</w:t>
      </w:r>
      <w:bookmarkEnd w:id="108"/>
    </w:p>
    <w:p w14:paraId="6B84C650" w14:textId="77777777" w:rsidR="00D456A5" w:rsidRDefault="00D456A5" w:rsidP="00D456A5">
      <w:pPr>
        <w:pStyle w:val="BodyText"/>
      </w:pPr>
    </w:p>
    <w:p w14:paraId="5FB8E173" w14:textId="77777777" w:rsidR="00D456A5" w:rsidRDefault="00D456A5" w:rsidP="00D456A5">
      <w:pPr>
        <w:pStyle w:val="BodyText"/>
      </w:pPr>
    </w:p>
    <w:p w14:paraId="4E503ADD" w14:textId="58D6814D" w:rsidR="00D456A5" w:rsidRDefault="00D456A5" w:rsidP="00D456A5">
      <w:pPr>
        <w:pStyle w:val="BodyText"/>
      </w:pPr>
      <w:r>
        <w:lastRenderedPageBreak/>
        <w:t xml:space="preserve">In </w:t>
      </w:r>
      <w:r w:rsidR="00A6565B">
        <w:t>today’s</w:t>
      </w:r>
      <w:r>
        <w:t xml:space="preserve"> world and with an eye to the future decarbonised transmission networks, the power system has essentially digitised.</w:t>
      </w:r>
    </w:p>
    <w:p w14:paraId="76EF17FC" w14:textId="3C9E431C" w:rsidR="00D456A5" w:rsidRDefault="00D456A5" w:rsidP="00D456A5">
      <w:pPr>
        <w:pStyle w:val="BodyText"/>
        <w:numPr>
          <w:ilvl w:val="0"/>
          <w:numId w:val="40"/>
        </w:numPr>
      </w:pPr>
      <w:r>
        <w:t xml:space="preserve">Large </w:t>
      </w:r>
      <w:r w:rsidR="00A6565B">
        <w:t>electromechanical</w:t>
      </w:r>
      <w:r>
        <w:t xml:space="preserve"> resources have been replaced by smaller power electronically controlled </w:t>
      </w:r>
      <w:r w:rsidR="00A6565B">
        <w:t>inverter-based</w:t>
      </w:r>
      <w:r>
        <w:t xml:space="preserve"> </w:t>
      </w:r>
      <w:r w:rsidR="00A6565B">
        <w:t>resources.</w:t>
      </w:r>
    </w:p>
    <w:p w14:paraId="4D78075F" w14:textId="77777777" w:rsidR="00D456A5" w:rsidRDefault="00D456A5" w:rsidP="00D456A5">
      <w:pPr>
        <w:pStyle w:val="BodyText"/>
        <w:numPr>
          <w:ilvl w:val="0"/>
          <w:numId w:val="40"/>
        </w:numPr>
      </w:pPr>
      <w:r>
        <w:t>Large transmission assets and infrastructure are being augmented (but not replaced) by grid enhancing technologies such as special protection schemes, dynamic line rating, FACTS, HVDC</w:t>
      </w:r>
    </w:p>
    <w:p w14:paraId="7C4155A7" w14:textId="74CA202D" w:rsidR="00D456A5" w:rsidRDefault="00A6565B" w:rsidP="00D456A5">
      <w:pPr>
        <w:pStyle w:val="BodyText"/>
        <w:numPr>
          <w:ilvl w:val="0"/>
          <w:numId w:val="40"/>
        </w:numPr>
      </w:pPr>
      <w:r>
        <w:t>Electromechanical</w:t>
      </w:r>
      <w:r w:rsidR="00D456A5">
        <w:t xml:space="preserve"> demand has been replaced by inverter interfaced demand with smart meters tracking energy usage in minute detail.</w:t>
      </w:r>
    </w:p>
    <w:p w14:paraId="1B92DFA6" w14:textId="467429E1" w:rsidR="00A6565B" w:rsidRDefault="00A6565B" w:rsidP="00D456A5">
      <w:pPr>
        <w:pStyle w:val="BodyText"/>
      </w:pPr>
      <w:r>
        <w:t xml:space="preserve">The available data from markets, resources, demand users, assets and power electronic and inverter interfaced devices and protection and control devices has exploded higher and will continue to explode higher in Australia.  </w:t>
      </w:r>
    </w:p>
    <w:p w14:paraId="1925E48C" w14:textId="05829603" w:rsidR="00A6565B" w:rsidRDefault="00A6565B" w:rsidP="00D456A5">
      <w:pPr>
        <w:pStyle w:val="BodyText"/>
      </w:pPr>
      <w:r>
        <w:t xml:space="preserve">Increases in data, with </w:t>
      </w:r>
      <w:r w:rsidR="000E5CD9">
        <w:t>constant</w:t>
      </w:r>
      <w:r>
        <w:t xml:space="preserve"> human operators requires smarter IT/OT applications to parse the data and to help the operator make sense of the and gain insights. AI/ML technology is very useful in contexts with large datasets, regular patterns and structured processes. </w:t>
      </w:r>
    </w:p>
    <w:p w14:paraId="25F5D975" w14:textId="24A4568C" w:rsidR="00A6565B" w:rsidRDefault="00A6565B" w:rsidP="00D456A5">
      <w:pPr>
        <w:pStyle w:val="BodyText"/>
      </w:pPr>
      <w:r>
        <w:t xml:space="preserve">This means that AI/ML applications will help operators, especially in the sense making and action making modes. </w:t>
      </w:r>
    </w:p>
    <w:p w14:paraId="716A4996" w14:textId="463EFA15" w:rsidR="00D456A5" w:rsidRDefault="00D456A5" w:rsidP="00D456A5">
      <w:pPr>
        <w:pStyle w:val="BodyText"/>
      </w:pPr>
      <w:r w:rsidRPr="006F78CD">
        <w:t>Currently there is no existing machine learning project methodology for power system use cases. In addition, the despite widespread industry</w:t>
      </w:r>
      <w:r w:rsidR="00A6565B">
        <w:t xml:space="preserve"> and societal</w:t>
      </w:r>
      <w:r w:rsidRPr="006F78CD">
        <w:t xml:space="preserve"> adoption, there are limited machine learning applications in the power system and energy sector more broadly, both in Australia and around the world. The development of the methodology and use cases in this project can be used by researchers and practi</w:t>
      </w:r>
      <w:r>
        <w:t>ti</w:t>
      </w:r>
      <w:r w:rsidRPr="006F78CD">
        <w:t>oners in Australia</w:t>
      </w:r>
      <w:r>
        <w:t>. The solutions developed in this project for incident detection can, in theory,</w:t>
      </w:r>
      <w:r w:rsidRPr="006F78CD">
        <w:t xml:space="preserve"> generalise </w:t>
      </w:r>
      <w:r>
        <w:t>to other network operators in Australia and globally with similar sets of databases (reporting, alarms, outages etc)</w:t>
      </w:r>
      <w:r w:rsidRPr="006F78CD">
        <w:t>.</w:t>
      </w:r>
      <w:r>
        <w:t xml:space="preserve"> </w:t>
      </w:r>
    </w:p>
    <w:p w14:paraId="1595E95E" w14:textId="77777777" w:rsidR="00D456A5" w:rsidRPr="006F78CD" w:rsidRDefault="00D456A5" w:rsidP="00D456A5">
      <w:pPr>
        <w:pStyle w:val="BodyText"/>
      </w:pPr>
      <w:r>
        <w:t xml:space="preserve">The model validation task is also highly relevant to other network operators in Australia and beyond. As network become weaker, new phenomena arise on the network that need to be studied, this requires more advanced simulation capability which requires more advanced and accurate models. Having a methodology to validate models automatically and continuously with real time data. </w:t>
      </w:r>
    </w:p>
    <w:p w14:paraId="332687F3" w14:textId="77777777" w:rsidR="00D456A5" w:rsidRDefault="00D456A5" w:rsidP="00D456A5">
      <w:pPr>
        <w:pStyle w:val="Heading1"/>
        <w:rPr>
          <w:rFonts w:eastAsia="Times New Roman"/>
        </w:rPr>
      </w:pPr>
      <w:bookmarkStart w:id="109" w:name="_Toc159423403"/>
      <w:bookmarkStart w:id="110" w:name="_Toc168917283"/>
      <w:r>
        <w:rPr>
          <w:rFonts w:eastAsia="Times New Roman"/>
        </w:rPr>
        <w:lastRenderedPageBreak/>
        <w:t>Progress Related to Research Roadmap</w:t>
      </w:r>
      <w:bookmarkEnd w:id="109"/>
      <w:bookmarkEnd w:id="110"/>
    </w:p>
    <w:p w14:paraId="07A6576A" w14:textId="7A1E126F" w:rsidR="00A6565B" w:rsidRDefault="00D456A5" w:rsidP="00D456A5">
      <w:pPr>
        <w:pStyle w:val="BodyText"/>
      </w:pPr>
      <w:r>
        <w:t xml:space="preserve">Some early-stage progress has been made on two of the original 2021 research roadmaps for data. The AI/ML techniques were envisaged as a later stage of development, but early-stage work – such as the work in the stage 3 project - must be carried out over many years to achieve success in this field. </w:t>
      </w:r>
      <w:r w:rsidR="00A6565B">
        <w:t xml:space="preserve">Elements of the data roadmap that have been progressed are highlighted in yellow in </w:t>
      </w:r>
      <w:r w:rsidR="00A6565B">
        <w:fldChar w:fldCharType="begin"/>
      </w:r>
      <w:r w:rsidR="00A6565B">
        <w:instrText xml:space="preserve"> REF _Ref165418493 \h </w:instrText>
      </w:r>
      <w:r w:rsidR="00A6565B">
        <w:fldChar w:fldCharType="separate"/>
      </w:r>
      <w:r w:rsidR="00D63DE2">
        <w:t xml:space="preserve">Figure </w:t>
      </w:r>
      <w:r w:rsidR="00D63DE2">
        <w:rPr>
          <w:noProof/>
        </w:rPr>
        <w:t>38</w:t>
      </w:r>
      <w:r w:rsidR="00A6565B">
        <w:fldChar w:fldCharType="end"/>
      </w:r>
      <w:r w:rsidR="00A6565B">
        <w:t xml:space="preserve"> below. It should be stressed that AI/ML applications are long gestation, resource intensive applications, especially in emerging fields such as LLM and especially where data security is of paramount importance. </w:t>
      </w:r>
    </w:p>
    <w:p w14:paraId="2105578C" w14:textId="173C8426" w:rsidR="00D456A5" w:rsidRDefault="00D456A5" w:rsidP="00D456A5">
      <w:pPr>
        <w:pStyle w:val="BodyText"/>
      </w:pPr>
      <w:r>
        <w:t xml:space="preserve">Some work around data model standardisation must still be completed in the coming years.  </w:t>
      </w:r>
    </w:p>
    <w:p w14:paraId="64FC4942" w14:textId="77777777" w:rsidR="00D456A5" w:rsidRDefault="00D456A5" w:rsidP="00D456A5">
      <w:pPr>
        <w:pStyle w:val="BodyText"/>
        <w:keepNext/>
      </w:pPr>
      <w:r>
        <w:rPr>
          <w:noProof/>
        </w:rPr>
        <mc:AlternateContent>
          <mc:Choice Requires="wps">
            <w:drawing>
              <wp:anchor distT="0" distB="0" distL="114300" distR="114300" simplePos="0" relativeHeight="251658291" behindDoc="0" locked="0" layoutInCell="1" allowOverlap="1" wp14:anchorId="310207CF" wp14:editId="35F24D91">
                <wp:simplePos x="0" y="0"/>
                <wp:positionH relativeFrom="margin">
                  <wp:posOffset>4291203</wp:posOffset>
                </wp:positionH>
                <wp:positionV relativeFrom="paragraph">
                  <wp:posOffset>1496797</wp:posOffset>
                </wp:positionV>
                <wp:extent cx="2150313" cy="497001"/>
                <wp:effectExtent l="0" t="0" r="21590" b="17780"/>
                <wp:wrapNone/>
                <wp:docPr id="1925830458" name="Oval 1925830458"/>
                <wp:cNvGraphicFramePr/>
                <a:graphic xmlns:a="http://schemas.openxmlformats.org/drawingml/2006/main">
                  <a:graphicData uri="http://schemas.microsoft.com/office/word/2010/wordprocessingShape">
                    <wps:wsp>
                      <wps:cNvSpPr/>
                      <wps:spPr>
                        <a:xfrm>
                          <a:off x="0" y="0"/>
                          <a:ext cx="2150313" cy="497001"/>
                        </a:xfrm>
                        <a:prstGeom prst="ellipse">
                          <a:avLst/>
                        </a:prstGeom>
                        <a:noFill/>
                        <a:ln>
                          <a:solidFill>
                            <a:srgbClr val="FFFF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oval w14:anchorId="1D7636AF" id="Oval 1925830458" o:spid="_x0000_s1026" style="position:absolute;margin-left:337.9pt;margin-top:117.85pt;width:169.3pt;height:39.15pt;z-index:2518333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2fjHfgIAAGIFAAAOAAAAZHJzL2Uyb0RvYy54bWysVM1u2zAMvg/YOwi6r7bTZF2DOkXQIsOA&#10;oA2WDj0rshQLkEVNUuJkTz9KdpxgLXYY5oNMiuTHH5G8uz80muyF8wpMSYurnBJhOFTKbEv642Xx&#10;6QslPjBTMQ1GlPQoPL2fffxw19qpGEENuhKOIIjx09aWtA7BTrPM81o0zF+BFQaFElzDArJum1WO&#10;tYje6GyU55+zFlxlHXDhPd4+dkI6S/hSCh6epfQiEF1SjC2k06VzE89sdsemW8dsrXgfBvuHKBqm&#10;DDodoB5ZYGTn1BuoRnEHHmS44tBkIKXiIuWA2RT5H9msa2ZFygWL4+1QJv//YPnTfm1XDsvQWj/1&#10;SMYsDtI18Y/xkUMq1nEoljgEwvFyVEzy6+KaEo6y8e1NnhexmtnZ2jofvgpoSCRKKrRW1sd82JTt&#10;lz502ieteG1gobROb6JNvPCgVRXvEuO2mwftyJ7hYy7wy9P7occLNeSiaXZOJ1HhqEXE0Oa7kERV&#10;MYEUSeo0McAyzoUJRSeqWSU6b5Mcvz69wSIlmwAjssQoB+weIHbxW+wu714/morUqINx/rfAOuPB&#10;InkGEwbjRhlw7wFozKr33OmfitSVJlZpA9Vx5YiDbky85QuFT7dkPqyYw7nACcJZD894SA1tSaGn&#10;KKnB/XrvPupju6KUkhbnrKT+5445QYn+ZrCRb4vxOA5mYsaTmxEy7lKyuZSYXfMA+PoFbhXLExn1&#10;gz6R0kHziithHr2iiBmOvkvKgzsxD6Gbf1wqXMznSQ2H0bKwNGvLI3isauzLl8Mrc7bv34Cd/wSn&#10;mXzTw51utDQw3wWQKjX4ua59vXGQU+P0Syduiks+aZ1X4+w3AAAA//8DAFBLAwQUAAYACAAAACEA&#10;9Bl/iuIAAAAMAQAADwAAAGRycy9kb3ducmV2LnhtbEyPy07DMBBF90j8gzVIbBC1kyYNCnEqhMqG&#10;Xctz6cZDEhqPo9hpAl9fdwXLq7k6c26xnk3Hjji41pKEaCGAIVVWt1RLeH15ur0D5rwirTpLKOEH&#10;HazLy4tC5dpOtMXjztcsQMjlSkLjfZ9z7qoGjXIL2yOF25cdjPIhDjXXg5oC3HQ8FmLFjWopfGhU&#10;j48NVofdaCSsYjON3+mQfXzGN2/v28Pml543Ul5fzQ/3wDzO/q8MZ/2gDmVw2tuRtGNdYGRpUPcS&#10;4mWaATs3RJQkwPYSllEigJcF/z+iPAEAAP//AwBQSwECLQAUAAYACAAAACEAtoM4kv4AAADhAQAA&#10;EwAAAAAAAAAAAAAAAAAAAAAAW0NvbnRlbnRfVHlwZXNdLnhtbFBLAQItABQABgAIAAAAIQA4/SH/&#10;1gAAAJQBAAALAAAAAAAAAAAAAAAAAC8BAABfcmVscy8ucmVsc1BLAQItABQABgAIAAAAIQCK2fjH&#10;fgIAAGIFAAAOAAAAAAAAAAAAAAAAAC4CAABkcnMvZTJvRG9jLnhtbFBLAQItABQABgAIAAAAIQD0&#10;GX+K4gAAAAwBAAAPAAAAAAAAAAAAAAAAANgEAABkcnMvZG93bnJldi54bWxQSwUGAAAAAAQABADz&#10;AAAA5wUAAAAA&#10;" filled="f" strokecolor="yellow" strokeweight="2pt">
                <w10:wrap anchorx="margin"/>
              </v:oval>
            </w:pict>
          </mc:Fallback>
        </mc:AlternateContent>
      </w:r>
      <w:r>
        <w:rPr>
          <w:noProof/>
        </w:rPr>
        <mc:AlternateContent>
          <mc:Choice Requires="wps">
            <w:drawing>
              <wp:anchor distT="0" distB="0" distL="114300" distR="114300" simplePos="0" relativeHeight="251658289" behindDoc="0" locked="0" layoutInCell="1" allowOverlap="1" wp14:anchorId="2B968473" wp14:editId="48640246">
                <wp:simplePos x="0" y="0"/>
                <wp:positionH relativeFrom="margin">
                  <wp:align>right</wp:align>
                </wp:positionH>
                <wp:positionV relativeFrom="paragraph">
                  <wp:posOffset>2469718</wp:posOffset>
                </wp:positionV>
                <wp:extent cx="2765145" cy="738835"/>
                <wp:effectExtent l="0" t="0" r="16510" b="23495"/>
                <wp:wrapNone/>
                <wp:docPr id="589683637" name="Oval 589683637"/>
                <wp:cNvGraphicFramePr/>
                <a:graphic xmlns:a="http://schemas.openxmlformats.org/drawingml/2006/main">
                  <a:graphicData uri="http://schemas.microsoft.com/office/word/2010/wordprocessingShape">
                    <wps:wsp>
                      <wps:cNvSpPr/>
                      <wps:spPr>
                        <a:xfrm>
                          <a:off x="0" y="0"/>
                          <a:ext cx="2765145" cy="738835"/>
                        </a:xfrm>
                        <a:prstGeom prst="ellipse">
                          <a:avLst/>
                        </a:prstGeom>
                        <a:noFill/>
                        <a:ln>
                          <a:solidFill>
                            <a:srgbClr val="FFFF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oval w14:anchorId="385846D2" id="Oval 589683637" o:spid="_x0000_s1026" style="position:absolute;margin-left:166.55pt;margin-top:194.45pt;width:217.75pt;height:58.2pt;z-index:251831296;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7Ok4fwIAAGIFAAAOAAAAZHJzL2Uyb0RvYy54bWysVF9v2jAQf5+072D5fSRQaBlqqFArpkmo&#10;RW2nPhvHJpYcn2cbAvv0OzshoLXaw7Q8OHe+u9/98d3d3h1qTfbCeQWmoMNBTokwHEpltgX98br8&#10;MqXEB2ZKpsGIgh6Fp3fzz59uGzsTI6hAl8IRBDF+1tiCViHYWZZ5Xoma+QFYYVAowdUsIOu2WelY&#10;g+i1zkZ5fp014ErrgAvv8fahFdJ5wpdS8PAkpReB6IJibCGdLp2beGbzWzbbOmYrxbsw2D9EUTNl&#10;0GkP9cACIzun3kHVijvwIMOAQ52BlIqLlANmM8z/yOalYlakXLA43vZl8v8Plj/uX+zaYRka62ce&#10;yZjFQbo6/jE+ckjFOvbFEodAOF6Obq4nw/GEEo6ym6vp9GoSq5mdra3z4ZuAmkSioEJrZX3Mh83Y&#10;fuVDq33SitcGlkrr9CbaxAsPWpXxLjFuu7nXjuwZPuYSvzy9H3q8UEMummbndBIVjlpEDG2ehSSq&#10;jAmkSFKniR6WcS5MGLaiipWi9TbJ8evS6y1SsgkwIkuMssfuAGIXv8du8+70o6lIjdob538LrDXu&#10;LZJnMKE3rpUB9xGAxqw6z63+qUhtaWKVNlAe1444aMfEW75U+HQr5sOaOZwLnCCc9fCEh9TQFBQ6&#10;ipIK3K+P7qM+titKKWlwzgrqf+6YE5To7wYb+etwPI6DmZjx5GaEjLuUbC4lZlffA77+ELeK5YmM&#10;+kGfSOmgfsOVsIheUcQMR98F5cGdmPvQzj8uFS4Wi6SGw2hZWJkXyyN4rGrsy9fDG3O269+Anf8I&#10;p5l818OtbrQ0sNgFkCo1+LmuXb1xkFPjdEsnbopLPmmdV+P8NwAAAP//AwBQSwMEFAAGAAgAAAAh&#10;AOG5+HHfAAAACAEAAA8AAABkcnMvZG93bnJldi54bWxMj81OwzAQhO9IvIO1SFwQdUhwCSGbCqFy&#10;4dbye3Rjk4TG68h2msDT15zgOJrRzDflajY9O2jnO0sIV4sEmKbaqo4ahJfnx8scmA+SlOwtaYRv&#10;7WFVnZ6UslB2oo0+bEPDYgn5QiK0IQwF575utZF+YQdN0fu0zsgQpWu4cnKK5abnaZIsuZEdxYVW&#10;Dvqh1fV+OxqEZWqm8Uu4m/eP9OL1bbNf/9DTGvH8bL6/Axb0HP7C8Isf0aGKTDs7kvKsR4hHAkKW&#10;57fAon2dCQFshyASkQGvSv7/QHUEAAD//wMAUEsBAi0AFAAGAAgAAAAhALaDOJL+AAAA4QEAABMA&#10;AAAAAAAAAAAAAAAAAAAAAFtDb250ZW50X1R5cGVzXS54bWxQSwECLQAUAAYACAAAACEAOP0h/9YA&#10;AACUAQAACwAAAAAAAAAAAAAAAAAvAQAAX3JlbHMvLnJlbHNQSwECLQAUAAYACAAAACEA2uzpOH8C&#10;AABiBQAADgAAAAAAAAAAAAAAAAAuAgAAZHJzL2Uyb0RvYy54bWxQSwECLQAUAAYACAAAACEA4bn4&#10;cd8AAAAIAQAADwAAAAAAAAAAAAAAAADZBAAAZHJzL2Rvd25yZXYueG1sUEsFBgAAAAAEAAQA8wAA&#10;AOUFAAAAAA==&#10;" filled="f" strokecolor="yellow" strokeweight="2pt">
                <w10:wrap anchorx="margin"/>
              </v:oval>
            </w:pict>
          </mc:Fallback>
        </mc:AlternateContent>
      </w:r>
      <w:r>
        <w:rPr>
          <w:noProof/>
        </w:rPr>
        <mc:AlternateContent>
          <mc:Choice Requires="wps">
            <w:drawing>
              <wp:anchor distT="0" distB="0" distL="114300" distR="114300" simplePos="0" relativeHeight="251658290" behindDoc="0" locked="0" layoutInCell="1" allowOverlap="1" wp14:anchorId="3FB810BF" wp14:editId="136736A6">
                <wp:simplePos x="0" y="0"/>
                <wp:positionH relativeFrom="column">
                  <wp:posOffset>1041705</wp:posOffset>
                </wp:positionH>
                <wp:positionV relativeFrom="paragraph">
                  <wp:posOffset>302540</wp:posOffset>
                </wp:positionV>
                <wp:extent cx="1068019" cy="1177620"/>
                <wp:effectExtent l="0" t="0" r="18415" b="22860"/>
                <wp:wrapNone/>
                <wp:docPr id="263910946" name="Oval 263910946"/>
                <wp:cNvGraphicFramePr/>
                <a:graphic xmlns:a="http://schemas.openxmlformats.org/drawingml/2006/main">
                  <a:graphicData uri="http://schemas.microsoft.com/office/word/2010/wordprocessingShape">
                    <wps:wsp>
                      <wps:cNvSpPr/>
                      <wps:spPr>
                        <a:xfrm>
                          <a:off x="0" y="0"/>
                          <a:ext cx="1068019" cy="1177620"/>
                        </a:xfrm>
                        <a:prstGeom prst="ellipse">
                          <a:avLst/>
                        </a:prstGeom>
                        <a:noFill/>
                        <a:ln>
                          <a:solidFill>
                            <a:srgbClr val="FFFF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oval w14:anchorId="42684384" id="Oval 263910946" o:spid="_x0000_s1026" style="position:absolute;margin-left:82pt;margin-top:23.8pt;width:84.1pt;height:92.75pt;z-index:251832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ZqcefwIAAGMFAAAOAAAAZHJzL2Uyb0RvYy54bWysVEuP2yAQvlfqf0Dcu7aj7CuKs4qySlVp&#10;tbtqttozwRAjYYYCiZP++g7YcaJm1UNVHzAwM988+GamD/tGk51wXoEpaXGVUyIMh0qZTUl/vC2/&#10;3FHiAzMV02BESQ/C04fZ50/T1k7ECGrQlXAEQYyftLakdQh2kmWe16Jh/gqsMCiU4BoW8Og2WeVY&#10;i+iNzkZ5fpO14CrrgAvv8faxE9JZwpdS8PAipReB6JJibCGtLq3ruGazKZtsHLO14n0Y7B+iaJgy&#10;6HSAemSBka1TF1CN4g48yHDFoclASsVFygGzKfI/slnVzIqUCxbH26FM/v/B8ufdyr46LENr/cTj&#10;Nmaxl66Jf4yP7FOxDkOxxD4QjpdFfnOXF/eUcJQVxe3tzSiVMzuZW+fDVwENiZuSCq2V9TEhNmG7&#10;Jx/QK2ofteK1gaXSOj2KNvHCg1ZVvEsHt1kvtCM7hq+5xC8/ejxTQ8Romp3ySbtw0CJiaPNdSKIq&#10;zGCUIklUEwMs41yYUHSimlWi83ad4xfZgvCDRTolwIgsMcoBuweINL7E7mB6/WgqElMH4/xvgXXG&#10;g0XyDCYMxo0y4D4C0JhV77nTPxapK02s0hqqw6sjDro+8ZYvFT7dE/PhlTlsDGwhbPbwgovU0JYU&#10;+h0lNbhfH91HfeQrSilpsdFK6n9umROU6G8GmXxfjMexM9NhfH2LLCLuXLI+l5htswB8/QLHiuVp&#10;G/WDPm6lg+YdZ8I8ekURMxx9l5QHdzwsQjcAcKpwMZ8nNexGy8KTWVkewWNVIy/f9u/M2Z6/Aan/&#10;DMemvOBwpxstDcy3AaRKBD/Vta83dnIiTj914qg4Pyet02yc/QYAAP//AwBQSwMEFAAGAAgAAAAh&#10;AH+nKWfgAAAACgEAAA8AAABkcnMvZG93bnJldi54bWxMjzFPwzAUhHck/oP1kFhQ69QpKQpxKoTK&#10;wtYChdGNTRIaP0e20wR+fR8TjKc73X1XrCfbsZPxoXUoYTFPgBmsnG6xlvD68jS7AxaiQq06h0bC&#10;twmwLi8vCpVrN+LWnHaxZlSCIVcSmhj7nPNQNcaqMHe9QfI+nbcqkvQ1116NVG47LpIk41a1SAuN&#10;6s1jY6rjbrASMmHH4evWr94/xM3bfnvc/ODzRsrrq+nhHlg0U/wLwy8+oUNJTAc3oA6sI50t6UuU&#10;sFxlwCiQpkIAO0gQaboAXhb8/4XyDAAA//8DAFBLAQItABQABgAIAAAAIQC2gziS/gAAAOEBAAAT&#10;AAAAAAAAAAAAAAAAAAAAAABbQ29udGVudF9UeXBlc10ueG1sUEsBAi0AFAAGAAgAAAAhADj9If/W&#10;AAAAlAEAAAsAAAAAAAAAAAAAAAAALwEAAF9yZWxzLy5yZWxzUEsBAi0AFAAGAAgAAAAhAPJmpx5/&#10;AgAAYwUAAA4AAAAAAAAAAAAAAAAALgIAAGRycy9lMm9Eb2MueG1sUEsBAi0AFAAGAAgAAAAhAH+n&#10;KWfgAAAACgEAAA8AAAAAAAAAAAAAAAAA2QQAAGRycy9kb3ducmV2LnhtbFBLBQYAAAAABAAEAPMA&#10;AADmBQAAAAA=&#10;" filled="f" strokecolor="yellow" strokeweight="2pt"/>
            </w:pict>
          </mc:Fallback>
        </mc:AlternateContent>
      </w:r>
      <w:r w:rsidRPr="00500867">
        <w:rPr>
          <w:noProof/>
        </w:rPr>
        <w:drawing>
          <wp:inline distT="0" distB="0" distL="0" distR="0" wp14:anchorId="79A827D0" wp14:editId="430C4887">
            <wp:extent cx="6443980" cy="3728441"/>
            <wp:effectExtent l="0" t="0" r="0" b="5715"/>
            <wp:docPr id="780270487" name="Picture 780270487" descr="Data control room of the future roadmap showing the five phases from 2021 to 2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270487" name="Picture 780270487" descr="Data control room of the future roadmap showing the five phases from 2021 to 2030+"/>
                    <pic:cNvPicPr/>
                  </pic:nvPicPr>
                  <pic:blipFill>
                    <a:blip r:embed="rId110"/>
                    <a:stretch>
                      <a:fillRect/>
                    </a:stretch>
                  </pic:blipFill>
                  <pic:spPr>
                    <a:xfrm>
                      <a:off x="0" y="0"/>
                      <a:ext cx="6443980" cy="3728441"/>
                    </a:xfrm>
                    <a:prstGeom prst="rect">
                      <a:avLst/>
                    </a:prstGeom>
                  </pic:spPr>
                </pic:pic>
              </a:graphicData>
            </a:graphic>
          </wp:inline>
        </w:drawing>
      </w:r>
    </w:p>
    <w:p w14:paraId="3D935A0B" w14:textId="5CB6D889" w:rsidR="00D456A5" w:rsidRDefault="00D456A5" w:rsidP="00D456A5">
      <w:pPr>
        <w:pStyle w:val="Caption"/>
        <w:jc w:val="both"/>
      </w:pPr>
      <w:bookmarkStart w:id="111" w:name="_Ref165418493"/>
      <w:bookmarkStart w:id="112" w:name="_Toc168917362"/>
      <w:r>
        <w:t xml:space="preserve">Figure </w:t>
      </w:r>
      <w:r>
        <w:fldChar w:fldCharType="begin"/>
      </w:r>
      <w:r>
        <w:instrText xml:space="preserve"> SEQ Figure \* ARABIC </w:instrText>
      </w:r>
      <w:r>
        <w:fldChar w:fldCharType="separate"/>
      </w:r>
      <w:r w:rsidR="00D63DE2">
        <w:rPr>
          <w:noProof/>
        </w:rPr>
        <w:t>38</w:t>
      </w:r>
      <w:r>
        <w:rPr>
          <w:noProof/>
        </w:rPr>
        <w:fldChar w:fldCharType="end"/>
      </w:r>
      <w:bookmarkEnd w:id="111"/>
      <w:r>
        <w:t xml:space="preserve"> CROF Data Models and Streaming Roadmap</w:t>
      </w:r>
      <w:bookmarkEnd w:id="112"/>
    </w:p>
    <w:p w14:paraId="58F23581" w14:textId="77777777" w:rsidR="00D456A5" w:rsidRPr="009E555B" w:rsidRDefault="00D456A5" w:rsidP="00D456A5">
      <w:pPr>
        <w:pStyle w:val="BodyText"/>
      </w:pPr>
    </w:p>
    <w:p w14:paraId="5EFB8A13" w14:textId="77777777" w:rsidR="00D456A5" w:rsidRDefault="00D456A5" w:rsidP="00D456A5">
      <w:pPr>
        <w:pStyle w:val="Heading1"/>
        <w:rPr>
          <w:rFonts w:eastAsia="Times New Roman"/>
        </w:rPr>
      </w:pPr>
      <w:bookmarkStart w:id="113" w:name="_Toc159423404"/>
      <w:bookmarkStart w:id="114" w:name="_Toc168917284"/>
      <w:r>
        <w:rPr>
          <w:rFonts w:eastAsia="Times New Roman"/>
        </w:rPr>
        <w:lastRenderedPageBreak/>
        <w:t>Recommendations for Next Steps and Future Research</w:t>
      </w:r>
      <w:bookmarkEnd w:id="113"/>
      <w:bookmarkEnd w:id="114"/>
    </w:p>
    <w:p w14:paraId="72ECF089" w14:textId="77777777" w:rsidR="00D456A5" w:rsidRPr="00F3507C" w:rsidRDefault="00D456A5" w:rsidP="00D456A5">
      <w:pPr>
        <w:pStyle w:val="BodyText"/>
      </w:pPr>
    </w:p>
    <w:p w14:paraId="06D4BEB8" w14:textId="11D68B60" w:rsidR="00D456A5" w:rsidRDefault="00D456A5" w:rsidP="00D456A5">
      <w:pPr>
        <w:pStyle w:val="BodyText"/>
      </w:pPr>
      <w:r>
        <w:t xml:space="preserve">The aim of the stage 3 project is to continue development of the incident detection </w:t>
      </w:r>
      <w:r w:rsidR="00A6565B">
        <w:t>AI/</w:t>
      </w:r>
      <w:r>
        <w:t xml:space="preserve">ML model to a fully workable prototype in operations at AEMO and available to other network operators in Australia. Work in this should continue beyond the scope of the stage 3 project but perhaps focussed within the network operators as they transition to business-as-usual operational technology systems. </w:t>
      </w:r>
    </w:p>
    <w:p w14:paraId="2AA55191" w14:textId="77777777" w:rsidR="00D456A5" w:rsidRDefault="00D456A5" w:rsidP="00D456A5">
      <w:pPr>
        <w:pStyle w:val="BodyText"/>
      </w:pPr>
    </w:p>
    <w:p w14:paraId="2336EE69" w14:textId="77777777" w:rsidR="00D456A5" w:rsidRDefault="00D456A5" w:rsidP="00D456A5">
      <w:pPr>
        <w:pStyle w:val="BodyText"/>
      </w:pPr>
      <w:r>
        <w:t xml:space="preserve">The 2021 research roadmap was ambitious and vast, covering six core pillars. The focus of stage 2 and stage 3 was on the data pillar, but research activities should also be initiated in the other pillars – Architecture, EMS/SCADA, Operational Technology Tools, Human Factors, Buildings and Facilities. </w:t>
      </w:r>
    </w:p>
    <w:p w14:paraId="0D64F79B" w14:textId="77777777" w:rsidR="00D456A5" w:rsidRDefault="00D456A5" w:rsidP="00D456A5">
      <w:pPr>
        <w:pStyle w:val="BodyText"/>
      </w:pPr>
    </w:p>
    <w:p w14:paraId="757BB764" w14:textId="034A984E" w:rsidR="00D456A5" w:rsidRDefault="00D456A5" w:rsidP="00D456A5">
      <w:pPr>
        <w:pStyle w:val="BodyText"/>
      </w:pPr>
      <w:r>
        <w:t>For future research areas in Topic 3 CROF, it may be appropriate to initiate the human factors research actions, which are focussed on decision making, training standardisation, visualisation</w:t>
      </w:r>
      <w:r w:rsidR="00A6565B">
        <w:t xml:space="preserve"> and developing the capabilities of the future operator</w:t>
      </w:r>
      <w:r>
        <w:t xml:space="preserve">. </w:t>
      </w:r>
      <w:r w:rsidR="00A6565B">
        <w:t xml:space="preserve">Additional potential research areas to be explored beyond this project are on the </w:t>
      </w:r>
      <w:r>
        <w:t xml:space="preserve">facilities </w:t>
      </w:r>
      <w:r w:rsidR="00A6565B">
        <w:t xml:space="preserve">and equipment pillar </w:t>
      </w:r>
      <w:r>
        <w:t xml:space="preserve">which focusses on the value of ergonomics and building design to the control room experience and the need for operational readiness centers. </w:t>
      </w:r>
    </w:p>
    <w:p w14:paraId="26377F7A" w14:textId="77777777" w:rsidR="00D456A5" w:rsidRDefault="00D456A5" w:rsidP="00D456A5">
      <w:pPr>
        <w:pStyle w:val="BodyText"/>
      </w:pPr>
    </w:p>
    <w:p w14:paraId="3A222072" w14:textId="77777777" w:rsidR="00D456A5" w:rsidRDefault="00D456A5" w:rsidP="00D456A5">
      <w:pPr>
        <w:pStyle w:val="BodyText"/>
      </w:pPr>
      <w:r>
        <w:t>The architecture pillars and the software applications tools roadmaps are less urgent as priorities. They both have active work actions within the CSIRO G-PST framework (Topic 7) and within AEMO through the Operational Technology Roadmap and Programme, co-funded by CSIRO.</w:t>
      </w:r>
    </w:p>
    <w:p w14:paraId="0396CE42" w14:textId="77777777" w:rsidR="004F287F" w:rsidRPr="004F287F" w:rsidRDefault="004F287F" w:rsidP="004F287F">
      <w:pPr>
        <w:pStyle w:val="BodyText"/>
        <w:sectPr w:rsidR="004F287F" w:rsidRPr="004F287F" w:rsidSect="007B5468">
          <w:pgSz w:w="11906" w:h="16838" w:code="9"/>
          <w:pgMar w:top="1134" w:right="1134" w:bottom="1134" w:left="1134" w:header="510" w:footer="624" w:gutter="0"/>
          <w:pgNumType w:start="1"/>
          <w:cols w:space="284"/>
          <w:docGrid w:linePitch="360"/>
        </w:sectPr>
      </w:pPr>
    </w:p>
    <w:tbl>
      <w:tblPr>
        <w:tblStyle w:val="TableGrid"/>
        <w:tblW w:w="0" w:type="auto"/>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
      <w:tblGrid>
        <w:gridCol w:w="4762"/>
      </w:tblGrid>
      <w:tr w:rsidR="00557BBC" w14:paraId="42A8AC14" w14:textId="77777777" w:rsidTr="00557BBC">
        <w:trPr>
          <w:trHeight w:val="7767"/>
          <w:jc w:val="right"/>
        </w:trPr>
        <w:tc>
          <w:tcPr>
            <w:tcW w:w="4762" w:type="dxa"/>
          </w:tcPr>
          <w:p w14:paraId="4B737445" w14:textId="77777777" w:rsidR="00557BBC" w:rsidRPr="00593BAC" w:rsidRDefault="00557BBC" w:rsidP="003972BC">
            <w:pPr>
              <w:pStyle w:val="BackCoverContactHeading"/>
              <w:spacing w:after="120"/>
              <w:rPr>
                <w:sz w:val="24"/>
                <w:szCs w:val="24"/>
              </w:rPr>
            </w:pPr>
            <w:r w:rsidRPr="00593BAC">
              <w:rPr>
                <w:sz w:val="24"/>
                <w:szCs w:val="24"/>
              </w:rPr>
              <w:lastRenderedPageBreak/>
              <w:t>As Australia’s national science agency and innovation catalyst, CSIRO is solving the greatest challenges through innovative science and technology.</w:t>
            </w:r>
          </w:p>
          <w:p w14:paraId="2740610C" w14:textId="77777777" w:rsidR="00557BBC" w:rsidRPr="00593BAC" w:rsidRDefault="00557BBC" w:rsidP="003972BC">
            <w:pPr>
              <w:pStyle w:val="BackCoverContactDetails"/>
              <w:rPr>
                <w:sz w:val="24"/>
                <w:szCs w:val="24"/>
              </w:rPr>
            </w:pPr>
            <w:r w:rsidRPr="00593BAC">
              <w:rPr>
                <w:sz w:val="24"/>
                <w:szCs w:val="24"/>
              </w:rPr>
              <w:t>CSIRO. Unlocking a better future for everyone.</w:t>
            </w:r>
          </w:p>
          <w:p w14:paraId="6BD7C500" w14:textId="2909C57A" w:rsidR="00557BBC" w:rsidRPr="00585C0D" w:rsidRDefault="00557BBC" w:rsidP="003972BC">
            <w:pPr>
              <w:pStyle w:val="BackCoverContactHeading"/>
            </w:pPr>
            <w:r w:rsidRPr="00585C0D">
              <w:t xml:space="preserve">Contact </w:t>
            </w:r>
            <w:r w:rsidR="00A6565B" w:rsidRPr="00585C0D">
              <w:t>us.</w:t>
            </w:r>
          </w:p>
          <w:p w14:paraId="4FAD8151" w14:textId="77777777" w:rsidR="004D1FAA" w:rsidRPr="00585C0D" w:rsidRDefault="004D1FAA" w:rsidP="004D1FAA">
            <w:pPr>
              <w:pStyle w:val="BackCoverContactDetails"/>
            </w:pPr>
            <w:r w:rsidRPr="00585C0D">
              <w:t>1300 363 400</w:t>
            </w:r>
          </w:p>
          <w:p w14:paraId="4E46E50E" w14:textId="77777777" w:rsidR="004D1FAA" w:rsidRPr="00585C0D" w:rsidRDefault="004D1FAA" w:rsidP="004D1FAA">
            <w:pPr>
              <w:pStyle w:val="BackCoverContactDetails"/>
              <w:rPr>
                <w:szCs w:val="22"/>
              </w:rPr>
            </w:pPr>
            <w:r w:rsidRPr="00585C0D">
              <w:t>+61 3 9545 2176</w:t>
            </w:r>
          </w:p>
          <w:p w14:paraId="10CE21C1" w14:textId="4D39601A" w:rsidR="004D1FAA" w:rsidRDefault="00000000" w:rsidP="004D1FAA">
            <w:pPr>
              <w:pStyle w:val="BackCoverContactDetails"/>
            </w:pPr>
            <w:hyperlink r:id="rId111" w:history="1">
              <w:r w:rsidR="004D1FAA" w:rsidRPr="00DB7E9F">
                <w:rPr>
                  <w:rStyle w:val="Hyperlink"/>
                  <w:color w:val="auto"/>
                </w:rPr>
                <w:t>csiro.au/contact</w:t>
              </w:r>
            </w:hyperlink>
          </w:p>
          <w:p w14:paraId="4EF1B085" w14:textId="09797072" w:rsidR="004D1FAA" w:rsidRPr="00DB7E9F" w:rsidRDefault="00000000" w:rsidP="004D1FAA">
            <w:pPr>
              <w:pStyle w:val="BackCoverContactDetails"/>
            </w:pPr>
            <w:hyperlink r:id="rId112" w:history="1">
              <w:r w:rsidR="004D1FAA" w:rsidRPr="00DB7E9F">
                <w:rPr>
                  <w:rStyle w:val="Hyperlink"/>
                  <w:color w:val="auto"/>
                </w:rPr>
                <w:t>csiro.au</w:t>
              </w:r>
            </w:hyperlink>
          </w:p>
          <w:p w14:paraId="61EC55E9" w14:textId="066CE03B" w:rsidR="00557BBC" w:rsidRPr="00585C0D" w:rsidRDefault="00557BBC" w:rsidP="003972BC">
            <w:pPr>
              <w:pStyle w:val="BackCoverContactDetails"/>
            </w:pPr>
          </w:p>
        </w:tc>
      </w:tr>
      <w:tr w:rsidR="00557BBC" w14:paraId="6D307C34" w14:textId="77777777" w:rsidTr="00557BBC">
        <w:trPr>
          <w:trHeight w:val="4819"/>
          <w:jc w:val="right"/>
        </w:trPr>
        <w:tc>
          <w:tcPr>
            <w:tcW w:w="4762" w:type="dxa"/>
          </w:tcPr>
          <w:p w14:paraId="327FD58E" w14:textId="19E2E96A" w:rsidR="00557BBC" w:rsidRPr="00557BBC" w:rsidRDefault="00557BBC" w:rsidP="005B5468">
            <w:pPr>
              <w:pStyle w:val="BackCoverContactHeading"/>
            </w:pPr>
          </w:p>
        </w:tc>
      </w:tr>
    </w:tbl>
    <w:sdt>
      <w:sdtPr>
        <w:id w:val="-993248963"/>
        <w:docPartObj>
          <w:docPartGallery w:val="Cover Pages"/>
        </w:docPartObj>
      </w:sdtPr>
      <w:sdtContent>
        <w:p w14:paraId="7819CC00" w14:textId="77777777" w:rsidR="00925BAA" w:rsidRDefault="00557BBC" w:rsidP="00595936">
          <w:pPr>
            <w:pStyle w:val="BodyText"/>
            <w:sectPr w:rsidR="00925BAA" w:rsidSect="007B5468">
              <w:type w:val="evenPage"/>
              <w:pgSz w:w="11906" w:h="16838" w:code="9"/>
              <w:pgMar w:top="1134" w:right="1134" w:bottom="1134" w:left="1134" w:header="510" w:footer="624" w:gutter="0"/>
              <w:cols w:space="850"/>
              <w:docGrid w:linePitch="360"/>
            </w:sectPr>
          </w:pPr>
          <w:r>
            <w:rPr>
              <w:noProof/>
              <w:sz w:val="18"/>
            </w:rPr>
            <mc:AlternateContent>
              <mc:Choice Requires="wps">
                <w:drawing>
                  <wp:anchor distT="0" distB="0" distL="114300" distR="114300" simplePos="0" relativeHeight="251658242" behindDoc="0" locked="1" layoutInCell="1" allowOverlap="1" wp14:anchorId="343993A0" wp14:editId="1FE1308D">
                    <wp:simplePos x="0" y="0"/>
                    <wp:positionH relativeFrom="page">
                      <wp:posOffset>0</wp:posOffset>
                    </wp:positionH>
                    <wp:positionV relativeFrom="page">
                      <wp:align>bottom</wp:align>
                    </wp:positionV>
                    <wp:extent cx="7560000" cy="630000"/>
                    <wp:effectExtent l="0" t="0" r="3175" b="0"/>
                    <wp:wrapNone/>
                    <wp:docPr id="35" name="Rectangle 35"/>
                    <wp:cNvGraphicFramePr/>
                    <a:graphic xmlns:a="http://schemas.openxmlformats.org/drawingml/2006/main">
                      <a:graphicData uri="http://schemas.microsoft.com/office/word/2010/wordprocessingShape">
                        <wps:wsp>
                          <wps:cNvSpPr/>
                          <wps:spPr>
                            <a:xfrm>
                              <a:off x="0" y="0"/>
                              <a:ext cx="7560000" cy="630000"/>
                            </a:xfrm>
                            <a:prstGeom prst="rect">
                              <a:avLst/>
                            </a:prstGeom>
                            <a:solidFill>
                              <a:schemeClr val="bg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rect w14:anchorId="58A9BA4A" id="Rectangle 35" o:spid="_x0000_s1026" style="position:absolute;margin-left:0;margin-top:0;width:595.3pt;height:49.6pt;z-index:251759616;visibility:visible;mso-wrap-style:square;mso-width-percent:0;mso-height-percent:0;mso-wrap-distance-left:9pt;mso-wrap-distance-top:0;mso-wrap-distance-right:9pt;mso-wrap-distance-bottom:0;mso-position-horizontal:absolute;mso-position-horizontal-relative:page;mso-position-vertical:bottom;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TUd7dgIAAF4FAAAOAAAAZHJzL2Uyb0RvYy54bWysVEtv2zAMvg/YfxB0X51kfWxBnSJo0WFA&#10;0QZth54VWYoFyKJGKXGyXz9Kdpy0K3YY5oNMiuTHh0heXm0byzYKgwFX8vHJiDPlJFTGrUr+4/n2&#10;0xfOQhSuEhacKvlOBX41+/jhsvVTNYEabKWQEYgL09aXvI7RT4siyFo1IpyAV46EGrARkVhcFRWK&#10;ltAbW0xGo/OiBaw8glQh0O1NJ+SzjK+1kvFB66AisyWn2GI+MZ/LdBazSzFdofC1kX0Y4h+iaIRx&#10;5HSAuhFRsDWaP6AaIxEC6HgioSlAayNVzoGyGY/eZPNUC69yLlSc4Icyhf8HK+83T36BVIbWh2kg&#10;MmWx1dikP8XHtrlYu6FYahuZpMuLs/MRfZxJkp1/zjTBFAdrjyF+U9CwRJQc6TFyjcTmLsROda+S&#10;nAWwpro11mYmNYC6tsg2gp5uuZqkpyLwV1rWJV0HyaoTp5vikEqm4s6qpGfdo9LMVBT8JAeSu+zg&#10;REipXBx3olpUqvN9dpTaYJFjyYAJWZP/AbsHeJ3AHruLstdPpio36WA8+ltgnfFgkT2Di4NxYxzg&#10;ewCWsuo9d/r7InWlSVVaQrVbIEPoRiR4eWvo2e5EiAuBNBP00jTn8YEObaEtOfQUZzXgr/fukz61&#10;Kkk5a2nGSh5+rgUqzux3R038dXx6moYyM6dnFxNi8FiyPJa4dXMN1Atj2iheZjLpR7snNULzQutg&#10;nrySSDhJvksuI+6Z69jNPi0UqebzrEaD6EW8c09eJvBU1dSWz9sXgb7v3Uhdfw/7eRTTNy3c6SZL&#10;B/N1BG1yfx/q2tebhjg3Tr9w0pY45rPWYS3OfgMAAP//AwBQSwMEFAAGAAgAAAAhAAuVc5naAAAA&#10;BQEAAA8AAABkcnMvZG93bnJldi54bWxMj8FOwzAQRO9I/IO1SNyo0xwiEuJUVQUHLkgUVHHcxJvE&#10;aryObLcNf4/LBS4rjWY087beLHYSZ/LBOFawXmUgiDunDQ8KPj9eHh5BhIiscXJMCr4pwKa5vamx&#10;0u7C73Tex0GkEg4VKhhjnCspQzeSxbByM3HyeuctxiT9ILXHSyq3k8yzrJAWDaeFEWfajdQd9yer&#10;gPvXojTmrQ9+e7CH57z/agep1P3dsn0CEWmJf2G44id0aBJT606sg5gUpEfi77166zIrQLQKyjIH&#10;2dTyP33zAwAA//8DAFBLAQItABQABgAIAAAAIQC2gziS/gAAAOEBAAATAAAAAAAAAAAAAAAAAAAA&#10;AABbQ29udGVudF9UeXBlc10ueG1sUEsBAi0AFAAGAAgAAAAhADj9If/WAAAAlAEAAAsAAAAAAAAA&#10;AAAAAAAALwEAAF9yZWxzLy5yZWxzUEsBAi0AFAAGAAgAAAAhAI5NR3t2AgAAXgUAAA4AAAAAAAAA&#10;AAAAAAAALgIAAGRycy9lMm9Eb2MueG1sUEsBAi0AFAAGAAgAAAAhAAuVc5naAAAABQEAAA8AAAAA&#10;AAAAAAAAAAAA0AQAAGRycy9kb3ducmV2LnhtbFBLBQYAAAAABAAEAPMAAADXBQAAAAA=&#10;" fillcolor="white [3214]" stroked="f" strokeweight="2pt">
                    <w10:wrap anchorx="page" anchory="page"/>
                    <w10:anchorlock/>
                  </v:rect>
                </w:pict>
              </mc:Fallback>
            </mc:AlternateContent>
          </w:r>
          <w:r w:rsidRPr="000F4BA3">
            <w:rPr>
              <w:noProof/>
              <w:sz w:val="18"/>
            </w:rPr>
            <mc:AlternateContent>
              <mc:Choice Requires="wpg">
                <w:drawing>
                  <wp:anchor distT="0" distB="0" distL="720090" distR="114300" simplePos="0" relativeHeight="251658241" behindDoc="1" locked="1" layoutInCell="1" allowOverlap="1" wp14:anchorId="1D105962" wp14:editId="1741B502">
                    <wp:simplePos x="0" y="0"/>
                    <wp:positionH relativeFrom="page">
                      <wp:posOffset>-2772410</wp:posOffset>
                    </wp:positionH>
                    <wp:positionV relativeFrom="margin">
                      <wp:posOffset>1843405</wp:posOffset>
                    </wp:positionV>
                    <wp:extent cx="5551170" cy="5543550"/>
                    <wp:effectExtent l="19050" t="19050" r="11430" b="19050"/>
                    <wp:wrapTight wrapText="bothSides">
                      <wp:wrapPolygon edited="0">
                        <wp:start x="9562" y="-74"/>
                        <wp:lineTo x="8524" y="-74"/>
                        <wp:lineTo x="5559" y="816"/>
                        <wp:lineTo x="5559" y="1113"/>
                        <wp:lineTo x="3780" y="2153"/>
                        <wp:lineTo x="2520" y="3340"/>
                        <wp:lineTo x="1631" y="4528"/>
                        <wp:lineTo x="667" y="6235"/>
                        <wp:lineTo x="74" y="8016"/>
                        <wp:lineTo x="-74" y="9427"/>
                        <wp:lineTo x="-74" y="12693"/>
                        <wp:lineTo x="296" y="14177"/>
                        <wp:lineTo x="741" y="15365"/>
                        <wp:lineTo x="1334" y="16553"/>
                        <wp:lineTo x="2150" y="17740"/>
                        <wp:lineTo x="3336" y="18928"/>
                        <wp:lineTo x="5040" y="20190"/>
                        <wp:lineTo x="7635" y="21303"/>
                        <wp:lineTo x="7857" y="21303"/>
                        <wp:lineTo x="9340" y="21600"/>
                        <wp:lineTo x="9414" y="21600"/>
                        <wp:lineTo x="12156" y="21600"/>
                        <wp:lineTo x="12231" y="21600"/>
                        <wp:lineTo x="13713" y="21303"/>
                        <wp:lineTo x="13787" y="21303"/>
                        <wp:lineTo x="16456" y="20115"/>
                        <wp:lineTo x="16530" y="20115"/>
                        <wp:lineTo x="18161" y="18928"/>
                        <wp:lineTo x="19347" y="17740"/>
                        <wp:lineTo x="20162" y="16553"/>
                        <wp:lineTo x="20755" y="15365"/>
                        <wp:lineTo x="21570" y="12990"/>
                        <wp:lineTo x="21570" y="9427"/>
                        <wp:lineTo x="21422" y="8313"/>
                        <wp:lineTo x="21422" y="8239"/>
                        <wp:lineTo x="21126" y="7052"/>
                        <wp:lineTo x="20607" y="5864"/>
                        <wp:lineTo x="19940" y="4676"/>
                        <wp:lineTo x="18976" y="3489"/>
                        <wp:lineTo x="17716" y="2227"/>
                        <wp:lineTo x="16307" y="1262"/>
                        <wp:lineTo x="15937" y="1113"/>
                        <wp:lineTo x="15937" y="816"/>
                        <wp:lineTo x="12898" y="-74"/>
                        <wp:lineTo x="11934" y="-74"/>
                        <wp:lineTo x="9562" y="-74"/>
                      </wp:wrapPolygon>
                    </wp:wrapTight>
                    <wp:docPr id="20" name="Group 2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5551170" cy="5543550"/>
                              <a:chOff x="0" y="0"/>
                              <a:chExt cx="5410200" cy="5403215"/>
                            </a:xfrm>
                          </wpg:grpSpPr>
                          <wps:wsp>
                            <wps:cNvPr id="21" name="Oval 21"/>
                            <wps:cNvSpPr>
                              <a:spLocks noChangeAspect="1"/>
                            </wps:cNvSpPr>
                            <wps:spPr>
                              <a:xfrm>
                                <a:off x="0" y="0"/>
                                <a:ext cx="5410200" cy="5403215"/>
                              </a:xfrm>
                              <a:prstGeom prst="ellipse">
                                <a:avLst/>
                              </a:prstGeom>
                              <a:noFill/>
                              <a:ln w="38100">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 name="Pie 53"/>
                            <wps:cNvSpPr>
                              <a:spLocks noChangeAspect="1"/>
                            </wps:cNvSpPr>
                            <wps:spPr>
                              <a:xfrm rot="16200000">
                                <a:off x="1355834" y="1340070"/>
                                <a:ext cx="2704465" cy="5403215"/>
                              </a:xfrm>
                              <a:custGeom>
                                <a:avLst/>
                                <a:gdLst>
                                  <a:gd name="connsiteX0" fmla="*/ 5153594 w 5153594"/>
                                  <a:gd name="connsiteY0" fmla="*/ 2576797 h 5153594"/>
                                  <a:gd name="connsiteX1" fmla="*/ 2576797 w 5153594"/>
                                  <a:gd name="connsiteY1" fmla="*/ 5153594 h 5153594"/>
                                  <a:gd name="connsiteX2" fmla="*/ 0 w 5153594"/>
                                  <a:gd name="connsiteY2" fmla="*/ 2576797 h 5153594"/>
                                  <a:gd name="connsiteX3" fmla="*/ 2576797 w 5153594"/>
                                  <a:gd name="connsiteY3" fmla="*/ 0 h 5153594"/>
                                  <a:gd name="connsiteX4" fmla="*/ 2576797 w 5153594"/>
                                  <a:gd name="connsiteY4" fmla="*/ 2576797 h 5153594"/>
                                  <a:gd name="connsiteX5" fmla="*/ 5153594 w 5153594"/>
                                  <a:gd name="connsiteY5" fmla="*/ 2576797 h 5153594"/>
                                  <a:gd name="connsiteX0" fmla="*/ 2576797 w 2576797"/>
                                  <a:gd name="connsiteY0" fmla="*/ 2576797 h 5153594"/>
                                  <a:gd name="connsiteX1" fmla="*/ 2576797 w 2576797"/>
                                  <a:gd name="connsiteY1" fmla="*/ 5153594 h 5153594"/>
                                  <a:gd name="connsiteX2" fmla="*/ 0 w 2576797"/>
                                  <a:gd name="connsiteY2" fmla="*/ 2576797 h 5153594"/>
                                  <a:gd name="connsiteX3" fmla="*/ 2576797 w 2576797"/>
                                  <a:gd name="connsiteY3" fmla="*/ 0 h 5153594"/>
                                  <a:gd name="connsiteX4" fmla="*/ 2576797 w 2576797"/>
                                  <a:gd name="connsiteY4" fmla="*/ 2576797 h 5153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6797" h="5153594">
                                    <a:moveTo>
                                      <a:pt x="2576797" y="2576797"/>
                                    </a:moveTo>
                                    <a:lnTo>
                                      <a:pt x="2576797" y="5153594"/>
                                    </a:lnTo>
                                    <a:cubicBezTo>
                                      <a:pt x="1153671" y="5153594"/>
                                      <a:pt x="0" y="3999923"/>
                                      <a:pt x="0" y="2576797"/>
                                    </a:cubicBezTo>
                                    <a:cubicBezTo>
                                      <a:pt x="0" y="1153671"/>
                                      <a:pt x="1153671" y="0"/>
                                      <a:pt x="2576797" y="0"/>
                                    </a:cubicBezTo>
                                    <a:lnTo>
                                      <a:pt x="2576797" y="2576797"/>
                                    </a:lnTo>
                                    <a:close/>
                                  </a:path>
                                </a:pathLst>
                              </a:custGeom>
                              <a:solidFill>
                                <a:schemeClr val="accent1"/>
                              </a:solidFill>
                              <a:ln w="38100">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rto="http://schemas.microsoft.com/office/word/2006/arto">
                <w:pict>
                  <v:group w14:anchorId="1665CD0F" id="Group 20" o:spid="_x0000_s1026" alt="&quot;&quot;" style="position:absolute;margin-left:-218.3pt;margin-top:145.15pt;width:437.1pt;height:436.5pt;z-index:-251557888;mso-wrap-distance-left:56.7pt;mso-position-horizontal-relative:page;mso-position-vertical-relative:margin;mso-width-relative:margin;mso-height-relative:margin" coordsize="54102,540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PYif2AQAABMTAAAOAAAAZHJzL2Uyb0RvYy54bWzsWE1v4zYQvRfofyB0LNBYsqU4MaIs0mwT&#10;FAg2QZNit0eGpiyhFKmSdOTsr98ZUpTlxFuladpDsT4YpDifb4aPlE7ebWpBHrg2lZJ5lBzEEeGS&#10;qWUlV3n0293Fj0cRMZbKJRVK8jx65CZ6d/r9dydts+BTVSqx5JqAEWkWbZNHpbXNYjIxrOQ1NQeq&#10;4RIWC6VramGqV5Olpi1Yr8VkGseHk1bpZaMV48bA0/d+MTp19ouCM3tdFIZbIvIIYrPuX7v/e/yf&#10;nJ7QxUrTpqxYFwZ9RRQ1rSQ47U29p5aSta6emaorppVRhT1gqp6ooqgYdzlANkn8JJtLrdaNy2W1&#10;aFdNDxNA+wSnV5tlHx4udXPb3GgfPQyvFPvDEKnOSypX/Mw0ACKUFqGatM1qMVTB+Wqrvyl0jXYg&#10;L7JxID/2IPONJQweZlmWJHOoBYO1LEtnWdaVgZVQq2d6rPw5aKZJDDXvNNN4Nk0yFxVdeMcuvD6c&#10;toGWMlvUzD9D7bakDXfFMAjBjSbVMo+mSUQkraGzrx+oIDAFmNAziARUzQikA2HUNF0xXgTmGCR0&#10;0WhjL7mqCQ7yiAtRNQYToQv6cGUslnUrhY+luqiEcDtDSNLm0ewoAdhxyShRLXHVTXCT8nOhCaSe&#10;R5QxLq3vkx1JMC+ka56QnEvTPgqOZoT8lRcAJvTG1DvZb9e5LOmSe3dZDL+u/I4uMBKXizOI0gUE&#10;2ttO/sq2B6GTR1XuuKNX7rLfH5hX7jWcZyVtr1xXUul93kWPVuHlA0geGkTpXi0fodW08sxlGnZR&#10;QR2vqLE3VANVwXYA+rXX8FcIBcVS3SgipdKf9z1HedgLsBqRFqgvj8yfa6p5RMQvEnbJcZKmyJVu&#10;kmbzKUz0cOV+uCLX9bmC8sNGgOjcEOWtCMNCq/ojsPQZeoUlKhn4ziNmdZicW0/JwPOMn505MeDH&#10;htoredswNI6oYgffbT5S3XTNbIFUPqiwM581tJdFTanO1lYVlev2La4d3sASftP++3QxDXRxU3GS&#10;zd6WLXybJIdAkrg3MPGOiRNg2aNZGhHg3GSWxjEQsNvggZWn8zhND7OvcytdsLUnEjQbmAMOvCVw&#10;CD5aLTsiZEpKU1n+CWpd1AJ69IcJyZJslh2npA0j7/6Z0u9DpWk2P5wfz0k5ovQJeq/3FJRGPQ2V&#10;QnijnqB+vad4PJuheAhs1Mds4CMojWYzVIrHEYNW6PN4sY99SqPZQE/1ngLMo9kMlUJ4o572tU5L&#10;OvX/oN9GPL1Jv434eMN+G/H0Jv024mO03+Bm0fMPLf1lBohqIztOghEcN3Bd9mTYKIPXyyFBAR+G&#10;KVCPP8lBCwltRBnKOVQO956XKUOdhsrTv+UZoB8qu0MEkHiZZ38G9DmnQ8/eSIedhms/vjUJ99Zk&#10;4UjPIx0ReGu693sJTmeEHKHCIV4UQz1JCVd7z/juFKrhUnKnnKTFCvRykEcYe+y3kkJ+TSNY9hpB&#10;jq3vK/YT/zzUSiCGw7mv1EALAnZhAGFAALNj+E0dirsLu5Ht2t+dDc0FnxBdMBceobfu3PUawUO/&#10;gBXYySNk91w+6D5BQSjD/SMsirsP94Vy1reH+Ksu83hf//ZOgC8r394J/vfvBO6DAnx5cduo+0qE&#10;n3aGc/cOsf2WdfoFAAD//wMAUEsDBBQABgAIAAAAIQC2TFvo4wAAAA0BAAAPAAAAZHJzL2Rvd25y&#10;ZXYueG1sTI/BTsMwDIbvSLxDZCRuW9plFChNp2kCTtMkNiTELWu9tlrjVE3Wdm+POcHR9qff35+t&#10;JtuKAXvfONIQzyMQSIUrG6o0fB7eZk8gfDBUmtYRariih1V+e5OZtHQjfeCwD5XgEPKp0VCH0KVS&#10;+qJGa/zcdUh8O7nemsBjX8myNyOH21YuoiiR1jTEH2rT4abG4ry/WA3voxnXKn4dtufT5vp9eNh9&#10;bWPU+v5uWr+ACDiFPxh+9VkdcnY6uguVXrQaZkuVJMxqWDxHCgQjS/XImyOzcaIUyDyT/1vkPwAA&#10;AP//AwBQSwECLQAUAAYACAAAACEAtoM4kv4AAADhAQAAEwAAAAAAAAAAAAAAAAAAAAAAW0NvbnRl&#10;bnRfVHlwZXNdLnhtbFBLAQItABQABgAIAAAAIQA4/SH/1gAAAJQBAAALAAAAAAAAAAAAAAAAAC8B&#10;AABfcmVscy8ucmVsc1BLAQItABQABgAIAAAAIQCaPYif2AQAABMTAAAOAAAAAAAAAAAAAAAAAC4C&#10;AABkcnMvZTJvRG9jLnhtbFBLAQItABQABgAIAAAAIQC2TFvo4wAAAA0BAAAPAAAAAAAAAAAAAAAA&#10;ADIHAABkcnMvZG93bnJldi54bWxQSwUGAAAAAAQABADzAAAAQggAAAAA&#10;">
                    <o:lock v:ext="edit" aspectratio="t"/>
                    <v:oval id="Oval 21" o:spid="_x0000_s1027" style="position:absolute;width:54102;height:540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zx7fxQAAANsAAAAPAAAAZHJzL2Rvd25yZXYueG1sRI9PawIx&#10;FMTvhX6H8ITealYrVVajFEEo9LD4B1pvz80zG9y8rJt03X57Uyj0OMz8ZpjFqne16KgN1rOC0TAD&#10;QVx6bdkoOOw3zzMQISJrrD2Tgh8KsFo+Piww1/7GW+p20YhUwiFHBVWMTS5lKCtyGIa+IU7e2bcO&#10;Y5KtkbrFWyp3tRxn2at0aDktVNjQuqLysvt2CsYvE2M/7fWrOE6L9cl8nLNi0in1NOjf5iAi9fE/&#10;/Ee/68SN4PdL+gFyeQcAAP//AwBQSwECLQAUAAYACAAAACEA2+H2y+4AAACFAQAAEwAAAAAAAAAA&#10;AAAAAAAAAAAAW0NvbnRlbnRfVHlwZXNdLnhtbFBLAQItABQABgAIAAAAIQBa9CxbvwAAABUBAAAL&#10;AAAAAAAAAAAAAAAAAB8BAABfcmVscy8ucmVsc1BLAQItABQABgAIAAAAIQCLzx7fxQAAANsAAAAP&#10;AAAAAAAAAAAAAAAAAAcCAABkcnMvZG93bnJldi54bWxQSwUGAAAAAAMAAwC3AAAA+QIAAAAA&#10;" filled="f" strokecolor="#00a9ce [3204]" strokeweight="3pt">
                      <v:path arrowok="t"/>
                      <o:lock v:ext="edit" aspectratio="t"/>
                    </v:oval>
                    <v:shape id="Pie 53" o:spid="_x0000_s1028" style="position:absolute;left:13557;top:13401;width:27045;height:54032;rotation:-90;visibility:visible;mso-wrap-style:square;v-text-anchor:middle" coordsize="2576797,51535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EpCbxAAAANsAAAAPAAAAZHJzL2Rvd25yZXYueG1sRI/NasMw&#10;EITvgbyD2EBvsVwfTHGjhFISyK3UCa17W6z1D7ZWjqU47ttHhUCPw8x8w2x2s+nFRKNrLSt4jmIQ&#10;xKXVLdcKzqfD+gWE88gae8uk4Jcc7LbLxQYzbW/8SVPuaxEg7DJU0Hg/ZFK6siGDLrIDcfAqOxr0&#10;QY611CPeAtz0MonjVBpsOSw0ONB7Q2WXX42C8ic1l6n4+p4/9l1RJF1R7ckq9bSa315BeJr9f/jR&#10;PmoFSQJ/X8IPkNs7AAAA//8DAFBLAQItABQABgAIAAAAIQDb4fbL7gAAAIUBAAATAAAAAAAAAAAA&#10;AAAAAAAAAABbQ29udGVudF9UeXBlc10ueG1sUEsBAi0AFAAGAAgAAAAhAFr0LFu/AAAAFQEAAAsA&#10;AAAAAAAAAAAAAAAAHwEAAF9yZWxzLy5yZWxzUEsBAi0AFAAGAAgAAAAhADoSkJvEAAAA2wAAAA8A&#10;AAAAAAAAAAAAAAAABwIAAGRycy9kb3ducmV2LnhtbFBLBQYAAAAAAwADALcAAAD4AgAAAAA=&#10;" path="m2576797,2576797r,2576797c1153671,5153594,,3999923,,2576797,,1153671,1153671,,2576797,r,2576797xe" fillcolor="#00a9ce [3204]" strokecolor="#00a9ce [3204]" strokeweight="3pt">
                      <v:path arrowok="t" o:connecttype="custom" o:connectlocs="2704465,2701608;2704465,5403215;0,2701608;2704465,0;2704465,2701608" o:connectangles="0,0,0,0,0"/>
                      <o:lock v:ext="edit" aspectratio="t"/>
                    </v:shape>
                    <w10:wrap type="tight" anchorx="page" anchory="margin"/>
                    <w10:anchorlock/>
                  </v:group>
                </w:pict>
              </mc:Fallback>
            </mc:AlternateContent>
          </w:r>
          <w:r w:rsidRPr="000F4BA3">
            <w:rPr>
              <w:noProof/>
              <w:sz w:val="18"/>
            </w:rPr>
            <mc:AlternateContent>
              <mc:Choice Requires="wps">
                <w:drawing>
                  <wp:anchor distT="0" distB="0" distL="114300" distR="114300" simplePos="0" relativeHeight="251658240" behindDoc="1" locked="1" layoutInCell="1" allowOverlap="1" wp14:anchorId="4EC9CE3D" wp14:editId="2EF9E310">
                    <wp:simplePos x="0" y="0"/>
                    <wp:positionH relativeFrom="page">
                      <wp:align>right</wp:align>
                    </wp:positionH>
                    <wp:positionV relativeFrom="page">
                      <wp:posOffset>5325110</wp:posOffset>
                    </wp:positionV>
                    <wp:extent cx="7560000" cy="0"/>
                    <wp:effectExtent l="0" t="19050" r="22225" b="19050"/>
                    <wp:wrapNone/>
                    <wp:docPr id="36" name="Straight Connector 3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7560000" cy="0"/>
                            </a:xfrm>
                            <a:prstGeom prst="line">
                              <a:avLst/>
                            </a:prstGeom>
                            <a:ln w="38100"/>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rto="http://schemas.microsoft.com/office/word/2006/arto">
                <w:pict>
                  <v:line w14:anchorId="216E3168" id="Straight Connector 36" o:spid="_x0000_s1026" alt="&quot;&quot;" style="position:absolute;z-index:-251558912;visibility:visible;mso-wrap-style:square;mso-width-percent:0;mso-wrap-distance-left:9pt;mso-wrap-distance-top:0;mso-wrap-distance-right:9pt;mso-wrap-distance-bottom:0;mso-position-horizontal:right;mso-position-horizontal-relative:page;mso-position-vertical:absolute;mso-position-vertical-relative:page;mso-width-percent:0;mso-width-relative:margin" from="544.1pt,419.3pt" to="1139.4pt,419.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uH7QpAEAAKUDAAAOAAAAZHJzL2Uyb0RvYy54bWysU01P3DAQvSP1P1i+s0lApSja7B5AcKla&#10;1MIPMM54Y8lfGptN9t937N3NorYSApGDY3vmvZn3MlmuJ2vYFjBq7zreLGrOwEnfa7fp+NPj3fk1&#10;ZzEJ1wvjHXR8B5GvV1/OlmNo4cIP3vSAjEhcbMfQ8SGl0FZVlANYERc+gKOg8mhFoiNuqh7FSOzW&#10;VBd1fVWNHvuAXkKMdHu7D/JV4VcKZPqpVITETMept1RWLOtzXqvVUrQbFGHQ8tCG+EAXVmhHRWeq&#10;W5EEe0H9D5XVEn30Ki2kt5VXSksoGkhNU/+l5vcgAhQtZE4Ms03x82jlj+2Ne0CyYQyxjeEBs4pJ&#10;oc1v6o9NxazdbBZMiUm6/Pb1qqaHM3mMVSdgwJjuwVuWNx032mUdohXb7zFRMUo9puRr49jY8cvr&#10;hvhy9NRL2aWdgX3aL1BM91S9KXRlTODGINsK+sBCSnCpKRSZlLIzTGljZmD9NvCQn6FQRug94BlR&#10;KnuXZrDVzuP/qqfp2LLa5x8d2OvOFjz7fle+UrGGZqFYeJjbPGyvzwV++rtWfwAAAP//AwBQSwME&#10;FAAGAAgAAAAhAGRL96LdAAAACQEAAA8AAABkcnMvZG93bnJldi54bWxMj0FPwzAMhe9I/IfIk7ix&#10;dCCNUppOaALBgQvbtLPXeG23xqmStCv8ejIJabvZfk/P38sXo2nFQM43lhXMpgkI4tLqhisFm/X7&#10;fQrCB2SNrWVS8EMeFsXtTY6Ztif+pmEVKhFD2GeooA6hy6T0ZU0G/dR2xFHbW2cwxNVVUjs8xXDT&#10;yockmUuDDccPNXa0rKk8rnqjoDIf5hDsp1vj27Z/Gn6X5farUepuMr6+gAg0hosZzvgRHYrItLM9&#10;ay9aBbFIUJA+pnMQZ3n2nMRp93+SRS6vGxR/AAAA//8DAFBLAQItABQABgAIAAAAIQC2gziS/gAA&#10;AOEBAAATAAAAAAAAAAAAAAAAAAAAAABbQ29udGVudF9UeXBlc10ueG1sUEsBAi0AFAAGAAgAAAAh&#10;ADj9If/WAAAAlAEAAAsAAAAAAAAAAAAAAAAALwEAAF9yZWxzLy5yZWxzUEsBAi0AFAAGAAgAAAAh&#10;AM+4ftCkAQAApQMAAA4AAAAAAAAAAAAAAAAALgIAAGRycy9lMm9Eb2MueG1sUEsBAi0AFAAGAAgA&#10;AAAhAGRL96LdAAAACQEAAA8AAAAAAAAAAAAAAAAA/gMAAGRycy9kb3ducmV2LnhtbFBLBQYAAAAA&#10;BAAEAPMAAAAIBQAAAAA=&#10;" strokecolor="#00a0c3 [3044]" strokeweight="3pt">
                    <w10:wrap anchorx="page" anchory="page"/>
                    <w10:anchorlock/>
                  </v:line>
                </w:pict>
              </mc:Fallback>
            </mc:AlternateContent>
          </w:r>
        </w:p>
      </w:sdtContent>
    </w:sdt>
    <w:p w14:paraId="10B4189C" w14:textId="77777777" w:rsidR="00A14107" w:rsidRPr="006C2F7A" w:rsidRDefault="00A14107" w:rsidP="00557BBC">
      <w:pPr>
        <w:pStyle w:val="BodyText"/>
        <w:rPr>
          <w:sz w:val="18"/>
        </w:rPr>
      </w:pPr>
    </w:p>
    <w:sectPr w:rsidR="00A14107" w:rsidRPr="006C2F7A" w:rsidSect="007B5468">
      <w:type w:val="continuous"/>
      <w:pgSz w:w="11906" w:h="16838" w:code="9"/>
      <w:pgMar w:top="1134" w:right="1134" w:bottom="1134" w:left="1134" w:header="510" w:footer="62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513B1E03" w14:textId="77777777" w:rsidR="00DB3FBC" w:rsidRDefault="00DB3FBC" w:rsidP="009964E7">
      <w:r>
        <w:separator/>
      </w:r>
    </w:p>
    <w:p w14:paraId="63FB3D31" w14:textId="77777777" w:rsidR="00DB3FBC" w:rsidRDefault="00DB3FBC"/>
  </w:endnote>
  <w:endnote w:type="continuationSeparator" w:id="0">
    <w:p w14:paraId="73E9EAC2" w14:textId="77777777" w:rsidR="00DB3FBC" w:rsidRDefault="00DB3FBC" w:rsidP="009964E7">
      <w:r>
        <w:continuationSeparator/>
      </w:r>
    </w:p>
    <w:p w14:paraId="6FE01606" w14:textId="77777777" w:rsidR="00DB3FBC" w:rsidRDefault="00DB3FBC"/>
  </w:endnote>
  <w:endnote w:type="continuationNotice" w:id="1">
    <w:p w14:paraId="30D19178" w14:textId="77777777" w:rsidR="00DB3FBC" w:rsidRDefault="00DB3FBC">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Feijoa Medium">
    <w:altName w:val="Arial"/>
    <w:panose1 w:val="00000000000000000000"/>
    <w:charset w:val="00"/>
    <w:family w:val="swiss"/>
    <w:notTrueType/>
    <w:pitch w:val="variable"/>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Rounded MT">
    <w:altName w:val="Arial"/>
    <w:charset w:val="00"/>
    <w:family w:val="auto"/>
    <w:pitch w:val="variable"/>
    <w:sig w:usb0="80000027"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7210E57" w14:textId="77777777" w:rsidR="003972BC" w:rsidRDefault="003972BC" w:rsidP="00AE0D97">
    <w:pPr>
      <w:pStyle w:val="Footer"/>
      <w:tabs>
        <w:tab w:val="clear" w:pos="4513"/>
        <w:tab w:val="clear" w:pos="9026"/>
      </w:tabs>
    </w:pPr>
    <w:r>
      <w:rPr>
        <w:rStyle w:val="PageNumber"/>
      </w:rPr>
      <w:fldChar w:fldCharType="begin"/>
    </w:r>
    <w:r>
      <w:rPr>
        <w:rStyle w:val="PageNumber"/>
      </w:rPr>
      <w:instrText xml:space="preserve"> PAGE </w:instrText>
    </w:r>
    <w:r>
      <w:rPr>
        <w:rStyle w:val="PageNumber"/>
      </w:rPr>
      <w:fldChar w:fldCharType="separate"/>
    </w:r>
    <w:r>
      <w:rPr>
        <w:rStyle w:val="PageNumber"/>
        <w:noProof/>
      </w:rPr>
      <w:t>ii</w:t>
    </w:r>
    <w:r>
      <w:rPr>
        <w:rStyle w:val="PageNumber"/>
      </w:rPr>
      <w:fldChar w:fldCharType="end"/>
    </w:r>
    <w:r>
      <w:rPr>
        <w:rStyle w:val="PageNumber"/>
      </w:rPr>
      <w:t xml:space="preserve">  |  </w:t>
    </w:r>
    <w:r w:rsidRPr="00883E43">
      <w:rPr>
        <w:b/>
        <w:noProof/>
      </w:rPr>
      <w:t>CSIRO</w:t>
    </w:r>
    <w:r w:rsidRPr="00883E43">
      <w:rPr>
        <w:noProof/>
      </w:rPr>
      <w:t xml:space="preserve"> Australia’s National Science Agency</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86B36AC" w14:textId="45C7BCFD" w:rsidR="003972BC" w:rsidRDefault="00912122" w:rsidP="00AE0D97">
    <w:pPr>
      <w:pStyle w:val="Footer"/>
      <w:tabs>
        <w:tab w:val="clear" w:pos="4513"/>
        <w:tab w:val="clear" w:pos="9026"/>
      </w:tabs>
      <w:jc w:val="right"/>
    </w:pPr>
    <w:r>
      <w:rPr>
        <w:noProof/>
      </w:rPr>
      <w:t xml:space="preserve">EPRI Control Room of the Future Stage 3 Final Report </w:t>
    </w:r>
    <w:r w:rsidR="003972BC">
      <w:t xml:space="preserve">|  </w:t>
    </w:r>
    <w:r w:rsidR="003972BC">
      <w:rPr>
        <w:rStyle w:val="PageNumber"/>
      </w:rPr>
      <w:fldChar w:fldCharType="begin"/>
    </w:r>
    <w:r w:rsidR="003972BC">
      <w:rPr>
        <w:rStyle w:val="PageNumber"/>
      </w:rPr>
      <w:instrText xml:space="preserve"> PAGE </w:instrText>
    </w:r>
    <w:r w:rsidR="003972BC">
      <w:rPr>
        <w:rStyle w:val="PageNumber"/>
      </w:rPr>
      <w:fldChar w:fldCharType="separate"/>
    </w:r>
    <w:r w:rsidR="003972BC">
      <w:rPr>
        <w:rStyle w:val="PageNumber"/>
        <w:noProof/>
      </w:rPr>
      <w:t>i</w:t>
    </w:r>
    <w:r w:rsidR="003972BC">
      <w:rPr>
        <w:rStyle w:val="PageNumber"/>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2E94AC1" w14:textId="77777777" w:rsidR="00DB3FBC" w:rsidRDefault="00DB3FBC" w:rsidP="009964E7">
      <w:r>
        <w:separator/>
      </w:r>
    </w:p>
    <w:p w14:paraId="5AE5BFA1" w14:textId="77777777" w:rsidR="00DB3FBC" w:rsidRDefault="00DB3FBC"/>
  </w:footnote>
  <w:footnote w:type="continuationSeparator" w:id="0">
    <w:p w14:paraId="731B44E6" w14:textId="77777777" w:rsidR="00DB3FBC" w:rsidRDefault="00DB3FBC" w:rsidP="009964E7">
      <w:r>
        <w:continuationSeparator/>
      </w:r>
    </w:p>
    <w:p w14:paraId="782F2370" w14:textId="77777777" w:rsidR="00DB3FBC" w:rsidRDefault="00DB3FBC"/>
  </w:footnote>
  <w:footnote w:type="continuationNotice" w:id="1">
    <w:p w14:paraId="25623868" w14:textId="77777777" w:rsidR="00DB3FBC" w:rsidRDefault="00DB3FBC">
      <w:pPr>
        <w:spacing w:after="0"/>
      </w:pPr>
    </w:p>
  </w:footnote>
  <w:footnote w:id="2">
    <w:p w14:paraId="385FE910" w14:textId="5E2D649C" w:rsidR="00912122" w:rsidRPr="00912122" w:rsidRDefault="00912122" w:rsidP="00912122">
      <w:pPr>
        <w:rPr>
          <w:sz w:val="18"/>
          <w:szCs w:val="18"/>
        </w:rPr>
      </w:pPr>
      <w:r w:rsidRPr="00912122">
        <w:rPr>
          <w:rStyle w:val="FootnoteReference"/>
          <w:sz w:val="18"/>
          <w:szCs w:val="18"/>
        </w:rPr>
        <w:footnoteRef/>
      </w:r>
      <w:r w:rsidRPr="00912122">
        <w:rPr>
          <w:sz w:val="18"/>
          <w:szCs w:val="18"/>
        </w:rPr>
        <w:t xml:space="preserve"> Topic 3 Control Room of the Future Research Roadmap </w:t>
      </w:r>
      <w:hyperlink r:id="rId1" w:history="1">
        <w:r w:rsidRPr="00912122">
          <w:rPr>
            <w:rStyle w:val="Hyperlink"/>
            <w:i/>
            <w:iCs/>
            <w:sz w:val="18"/>
            <w:szCs w:val="18"/>
          </w:rPr>
          <w:t>https://www.csiro.au/en/research/technology-space/energy/g-pst-research-roadmap</w:t>
        </w:r>
      </w:hyperlink>
      <w:r w:rsidRPr="00912122">
        <w:rPr>
          <w:i/>
          <w:iCs/>
          <w:sz w:val="18"/>
          <w:szCs w:val="18"/>
        </w:rPr>
        <w:t>).</w:t>
      </w:r>
    </w:p>
  </w:footnote>
  <w:footnote w:id="3">
    <w:p w14:paraId="2030E753" w14:textId="46A0D310" w:rsidR="00912122" w:rsidRPr="00912122" w:rsidRDefault="00912122">
      <w:pPr>
        <w:pStyle w:val="FootnoteText"/>
      </w:pPr>
      <w:r>
        <w:rPr>
          <w:rStyle w:val="FootnoteReference"/>
        </w:rPr>
        <w:footnoteRef/>
      </w:r>
      <w:r>
        <w:t xml:space="preserve"> </w:t>
      </w:r>
      <w:r w:rsidRPr="00912122">
        <w:rPr>
          <w:sz w:val="18"/>
          <w:szCs w:val="18"/>
        </w:rPr>
        <w:t xml:space="preserve">Topic 3 Control Room of the Future Stage 2 Report: </w:t>
      </w:r>
      <w:hyperlink r:id="rId2" w:history="1">
        <w:r w:rsidRPr="003D2185">
          <w:rPr>
            <w:rStyle w:val="Hyperlink"/>
            <w:sz w:val="18"/>
            <w:szCs w:val="18"/>
          </w:rPr>
          <w:t>https://www.csiro.au/-/media/EF/Files/GPST-Roadmap/Final-Reports/Topic-3-GPST-Stage-2.pdf</w:t>
        </w:r>
      </w:hyperlink>
      <w:r>
        <w:rPr>
          <w:sz w:val="18"/>
          <w:szCs w:val="18"/>
        </w:rPr>
        <w:t xml:space="preserve"> </w:t>
      </w:r>
    </w:p>
  </w:footnote>
  <w:footnote w:id="4">
    <w:p w14:paraId="49566FF1" w14:textId="77777777" w:rsidR="00912122" w:rsidRPr="00213BF2" w:rsidRDefault="00912122" w:rsidP="00912122">
      <w:pPr>
        <w:pStyle w:val="FootnoteText"/>
        <w:rPr>
          <w:lang w:val="en-US"/>
        </w:rPr>
      </w:pPr>
      <w:r>
        <w:rPr>
          <w:rStyle w:val="FootnoteReference"/>
        </w:rPr>
        <w:footnoteRef/>
      </w:r>
      <w:r>
        <w:t xml:space="preserve"> </w:t>
      </w:r>
      <w:r>
        <w:rPr>
          <w:lang w:val="en-US"/>
        </w:rPr>
        <w:t xml:space="preserve">AEMO, CSIRO – Operational Technology Roadmap Report 2022 </w:t>
      </w:r>
      <w:r w:rsidRPr="00213BF2">
        <w:rPr>
          <w:lang w:val="en-US"/>
        </w:rPr>
        <w:t>https://aemo.com.au/-/media/files/initiatives/operations-technology-roadmap/executive-summary-report-for-the-otr.pdf?la=en</w:t>
      </w:r>
    </w:p>
  </w:footnote>
  <w:footnote w:id="5">
    <w:p w14:paraId="57C5C301" w14:textId="760DB8F2" w:rsidR="009B0A0D" w:rsidRPr="009B0A0D" w:rsidRDefault="009B0A0D">
      <w:pPr>
        <w:pStyle w:val="FootnoteText"/>
        <w:rPr>
          <w:lang w:val="en-US"/>
        </w:rPr>
      </w:pPr>
      <w:r>
        <w:rPr>
          <w:rStyle w:val="FootnoteReference"/>
        </w:rPr>
        <w:footnoteRef/>
      </w:r>
      <w:r>
        <w:t xml:space="preserve"> Article explaining large language models: </w:t>
      </w:r>
      <w:hyperlink r:id="rId3" w:history="1">
        <w:r>
          <w:rPr>
            <w:rStyle w:val="Hyperlink"/>
          </w:rPr>
          <w:t>Large Language Models | Communications of the ACM</w:t>
        </w:r>
      </w:hyperlink>
      <w:r>
        <w:t xml:space="preserve"> </w:t>
      </w:r>
    </w:p>
  </w:footnote>
  <w:footnote w:id="6">
    <w:p w14:paraId="799ABEFB" w14:textId="7A5E8F4F" w:rsidR="00CD0FD1" w:rsidRPr="00CD0FD1" w:rsidRDefault="00CD0FD1">
      <w:pPr>
        <w:pStyle w:val="FootnoteText"/>
        <w:rPr>
          <w:lang w:val="en-US"/>
        </w:rPr>
      </w:pPr>
      <w:r>
        <w:rPr>
          <w:rStyle w:val="FootnoteReference"/>
        </w:rPr>
        <w:footnoteRef/>
      </w:r>
      <w:r>
        <w:t xml:space="preserve"> </w:t>
      </w:r>
      <w:r w:rsidRPr="00CD0FD1">
        <w:t>https://neo4j.com/</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F"/>
    <w:multiLevelType w:val="singleLevel"/>
    <w:tmpl w:val="CC3EF2D2"/>
    <w:lvl w:ilvl="0">
      <w:start w:val="1"/>
      <w:numFmt w:val="lowerLetter"/>
      <w:pStyle w:val="ListNumber2"/>
      <w:lvlText w:val="%1."/>
      <w:lvlJc w:val="left"/>
      <w:pPr>
        <w:ind w:left="643" w:hanging="360"/>
      </w:pPr>
    </w:lvl>
  </w:abstractNum>
  <w:abstractNum w:abstractNumId="1" w15:restartNumberingAfterBreak="0">
    <w:nsid w:val="FFFFFF80"/>
    <w:multiLevelType w:val="singleLevel"/>
    <w:tmpl w:val="B442ECCC"/>
    <w:lvl w:ilvl="0">
      <w:start w:val="1"/>
      <w:numFmt w:val="bullet"/>
      <w:pStyle w:val="ListNumber5"/>
      <w:lvlText w:val=""/>
      <w:lvlJc w:val="left"/>
      <w:pPr>
        <w:tabs>
          <w:tab w:val="num" w:pos="1492"/>
        </w:tabs>
        <w:ind w:left="1492" w:hanging="360"/>
      </w:pPr>
      <w:rPr>
        <w:rFonts w:ascii="Symbol" w:hAnsi="Symbol" w:hint="default"/>
      </w:rPr>
    </w:lvl>
  </w:abstractNum>
  <w:abstractNum w:abstractNumId="2" w15:restartNumberingAfterBreak="0">
    <w:nsid w:val="FFFFFF81"/>
    <w:multiLevelType w:val="singleLevel"/>
    <w:tmpl w:val="B77C9CB0"/>
    <w:lvl w:ilvl="0">
      <w:start w:val="1"/>
      <w:numFmt w:val="bullet"/>
      <w:pStyle w:val="ListNumber4"/>
      <w:lvlText w:val=""/>
      <w:lvlJc w:val="left"/>
      <w:pPr>
        <w:tabs>
          <w:tab w:val="num" w:pos="1209"/>
        </w:tabs>
        <w:ind w:left="1209" w:hanging="360"/>
      </w:pPr>
      <w:rPr>
        <w:rFonts w:ascii="Symbol" w:hAnsi="Symbol" w:hint="default"/>
      </w:rPr>
    </w:lvl>
  </w:abstractNum>
  <w:abstractNum w:abstractNumId="3" w15:restartNumberingAfterBreak="0">
    <w:nsid w:val="FFFFFF83"/>
    <w:multiLevelType w:val="singleLevel"/>
    <w:tmpl w:val="2716FB9A"/>
    <w:lvl w:ilvl="0">
      <w:start w:val="1"/>
      <w:numFmt w:val="bullet"/>
      <w:pStyle w:val="ListBullet5"/>
      <w:lvlText w:val="–"/>
      <w:lvlJc w:val="left"/>
      <w:pPr>
        <w:ind w:left="360" w:hanging="360"/>
      </w:pPr>
      <w:rPr>
        <w:rFonts w:ascii="Feijoa Medium" w:hAnsi="Feijoa Medium" w:hint="default"/>
      </w:rPr>
    </w:lvl>
  </w:abstractNum>
  <w:abstractNum w:abstractNumId="4" w15:restartNumberingAfterBreak="0">
    <w:nsid w:val="FFFFFF88"/>
    <w:multiLevelType w:val="singleLevel"/>
    <w:tmpl w:val="87D43BCA"/>
    <w:lvl w:ilvl="0">
      <w:start w:val="1"/>
      <w:numFmt w:val="decimal"/>
      <w:pStyle w:val="ListBullet4"/>
      <w:lvlText w:val="%1."/>
      <w:lvlJc w:val="left"/>
      <w:pPr>
        <w:ind w:left="360" w:hanging="360"/>
      </w:pPr>
      <w:rPr>
        <w:rFonts w:cs="Times New Roman"/>
      </w:rPr>
    </w:lvl>
  </w:abstractNum>
  <w:abstractNum w:abstractNumId="5" w15:restartNumberingAfterBreak="0">
    <w:nsid w:val="0374289A"/>
    <w:multiLevelType w:val="multilevel"/>
    <w:tmpl w:val="ABCE82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11DC51F7"/>
    <w:multiLevelType w:val="hybridMultilevel"/>
    <w:tmpl w:val="482E885C"/>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1FDD1E2C"/>
    <w:multiLevelType w:val="multilevel"/>
    <w:tmpl w:val="A8E260FE"/>
    <w:numStyleLink w:val="ListAttachment"/>
  </w:abstractNum>
  <w:abstractNum w:abstractNumId="8" w15:restartNumberingAfterBreak="0">
    <w:nsid w:val="2086735F"/>
    <w:multiLevelType w:val="multilevel"/>
    <w:tmpl w:val="F1420D32"/>
    <w:styleLink w:val="TableBullets"/>
    <w:lvl w:ilvl="0">
      <w:start w:val="1"/>
      <w:numFmt w:val="bullet"/>
      <w:pStyle w:val="TableBullet"/>
      <w:lvlText w:val=""/>
      <w:lvlJc w:val="left"/>
      <w:pPr>
        <w:tabs>
          <w:tab w:val="num" w:pos="170"/>
        </w:tabs>
        <w:ind w:left="170" w:hanging="17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9" w15:restartNumberingAfterBreak="0">
    <w:nsid w:val="20F516F9"/>
    <w:multiLevelType w:val="hybridMultilevel"/>
    <w:tmpl w:val="B47A43F8"/>
    <w:lvl w:ilvl="0" w:tplc="FFFFFFFF">
      <w:start w:val="1"/>
      <w:numFmt w:val="lowerLetter"/>
      <w:lvlText w:val="%1)"/>
      <w:lvlJc w:val="left"/>
      <w:pPr>
        <w:ind w:left="720" w:hanging="360"/>
      </w:pPr>
      <w:rPr>
        <w:rFonts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21050236"/>
    <w:multiLevelType w:val="multilevel"/>
    <w:tmpl w:val="9432AB92"/>
    <w:styleLink w:val="Sources"/>
    <w:lvl w:ilvl="0">
      <w:start w:val="1"/>
      <w:numFmt w:val="none"/>
      <w:lvlText w:val="Source:"/>
      <w:lvlJc w:val="left"/>
      <w:pPr>
        <w:tabs>
          <w:tab w:val="num" w:pos="624"/>
        </w:tabs>
        <w:ind w:left="624" w:hanging="624"/>
      </w:pPr>
      <w:rPr>
        <w:rFonts w:cs="Times New Roman" w:hint="default"/>
      </w:rPr>
    </w:lvl>
    <w:lvl w:ilvl="1">
      <w:start w:val="1"/>
      <w:numFmt w:val="none"/>
      <w:lvlText w:val=""/>
      <w:lvlJc w:val="left"/>
      <w:pPr>
        <w:ind w:left="720" w:hanging="360"/>
      </w:pPr>
      <w:rPr>
        <w:rFonts w:cs="Times New Roman" w:hint="default"/>
      </w:rPr>
    </w:lvl>
    <w:lvl w:ilvl="2">
      <w:start w:val="1"/>
      <w:numFmt w:val="none"/>
      <w:lvlText w:val=""/>
      <w:lvlJc w:val="left"/>
      <w:pPr>
        <w:ind w:left="1080" w:hanging="360"/>
      </w:pPr>
      <w:rPr>
        <w:rFonts w:cs="Times New Roman" w:hint="default"/>
      </w:rPr>
    </w:lvl>
    <w:lvl w:ilvl="3">
      <w:start w:val="1"/>
      <w:numFmt w:val="none"/>
      <w:lvlText w:val=""/>
      <w:lvlJc w:val="left"/>
      <w:pPr>
        <w:ind w:left="1440" w:hanging="360"/>
      </w:pPr>
      <w:rPr>
        <w:rFonts w:cs="Times New Roman" w:hint="default"/>
      </w:rPr>
    </w:lvl>
    <w:lvl w:ilvl="4">
      <w:start w:val="1"/>
      <w:numFmt w:val="none"/>
      <w:lvlText w:val=""/>
      <w:lvlJc w:val="left"/>
      <w:pPr>
        <w:ind w:left="1800" w:hanging="360"/>
      </w:pPr>
      <w:rPr>
        <w:rFonts w:cs="Times New Roman" w:hint="default"/>
      </w:rPr>
    </w:lvl>
    <w:lvl w:ilvl="5">
      <w:start w:val="1"/>
      <w:numFmt w:val="none"/>
      <w:lvlText w:val=""/>
      <w:lvlJc w:val="left"/>
      <w:pPr>
        <w:ind w:left="2160" w:hanging="360"/>
      </w:pPr>
      <w:rPr>
        <w:rFonts w:cs="Times New Roman" w:hint="default"/>
      </w:rPr>
    </w:lvl>
    <w:lvl w:ilvl="6">
      <w:start w:val="1"/>
      <w:numFmt w:val="none"/>
      <w:lvlText w:val=""/>
      <w:lvlJc w:val="left"/>
      <w:pPr>
        <w:ind w:left="2520" w:hanging="360"/>
      </w:pPr>
      <w:rPr>
        <w:rFonts w:cs="Times New Roman" w:hint="default"/>
      </w:rPr>
    </w:lvl>
    <w:lvl w:ilvl="7">
      <w:start w:val="1"/>
      <w:numFmt w:val="none"/>
      <w:lvlText w:val=""/>
      <w:lvlJc w:val="left"/>
      <w:pPr>
        <w:ind w:left="2880" w:hanging="360"/>
      </w:pPr>
      <w:rPr>
        <w:rFonts w:cs="Times New Roman" w:hint="default"/>
      </w:rPr>
    </w:lvl>
    <w:lvl w:ilvl="8">
      <w:start w:val="1"/>
      <w:numFmt w:val="none"/>
      <w:lvlText w:val=""/>
      <w:lvlJc w:val="left"/>
      <w:pPr>
        <w:ind w:left="3240" w:hanging="360"/>
      </w:pPr>
      <w:rPr>
        <w:rFonts w:cs="Times New Roman" w:hint="default"/>
      </w:rPr>
    </w:lvl>
  </w:abstractNum>
  <w:abstractNum w:abstractNumId="11" w15:restartNumberingAfterBreak="0">
    <w:nsid w:val="283A7085"/>
    <w:multiLevelType w:val="hybridMultilevel"/>
    <w:tmpl w:val="1CB0D1FE"/>
    <w:lvl w:ilvl="0" w:tplc="5ECAD0C2">
      <w:start w:val="1"/>
      <w:numFmt w:val="lowerLetter"/>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28B57485"/>
    <w:multiLevelType w:val="multilevel"/>
    <w:tmpl w:val="0C09001D"/>
    <w:styleLink w:val="1ai"/>
    <w:lvl w:ilvl="0">
      <w:start w:val="1"/>
      <w:numFmt w:val="decimal"/>
      <w:lvlText w:val="%1)"/>
      <w:lvlJc w:val="left"/>
      <w:pPr>
        <w:tabs>
          <w:tab w:val="num" w:pos="360"/>
        </w:tabs>
        <w:ind w:left="360" w:hanging="360"/>
      </w:pPr>
      <w:rPr>
        <w:rFonts w:cs="Times New Roman"/>
      </w:rPr>
    </w:lvl>
    <w:lvl w:ilvl="1">
      <w:start w:val="1"/>
      <w:numFmt w:val="lowerLetter"/>
      <w:lvlText w:val="%2)"/>
      <w:lvlJc w:val="left"/>
      <w:pPr>
        <w:tabs>
          <w:tab w:val="num" w:pos="720"/>
        </w:tabs>
        <w:ind w:left="720" w:hanging="360"/>
      </w:pPr>
      <w:rPr>
        <w:rFonts w:cs="Times New Roman"/>
      </w:rPr>
    </w:lvl>
    <w:lvl w:ilvl="2">
      <w:start w:val="1"/>
      <w:numFmt w:val="lowerRoman"/>
      <w:lvlText w:val="%3)"/>
      <w:lvlJc w:val="left"/>
      <w:pPr>
        <w:tabs>
          <w:tab w:val="num" w:pos="1080"/>
        </w:tabs>
        <w:ind w:left="1080" w:hanging="360"/>
      </w:pPr>
      <w:rPr>
        <w:rFonts w:cs="Times New Roman"/>
      </w:rPr>
    </w:lvl>
    <w:lvl w:ilvl="3">
      <w:start w:val="1"/>
      <w:numFmt w:val="decimal"/>
      <w:lvlText w:val="(%4)"/>
      <w:lvlJc w:val="left"/>
      <w:pPr>
        <w:tabs>
          <w:tab w:val="num" w:pos="1440"/>
        </w:tabs>
        <w:ind w:left="1440" w:hanging="360"/>
      </w:pPr>
      <w:rPr>
        <w:rFonts w:cs="Times New Roman"/>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13" w15:restartNumberingAfterBreak="0">
    <w:nsid w:val="35151C0C"/>
    <w:multiLevelType w:val="hybridMultilevel"/>
    <w:tmpl w:val="25905BC4"/>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4" w15:restartNumberingAfterBreak="0">
    <w:nsid w:val="367614C6"/>
    <w:multiLevelType w:val="multilevel"/>
    <w:tmpl w:val="0C09001F"/>
    <w:styleLink w:val="111111"/>
    <w:lvl w:ilvl="0">
      <w:start w:val="1"/>
      <w:numFmt w:val="decimal"/>
      <w:lvlText w:val="%1."/>
      <w:lvlJc w:val="left"/>
      <w:pPr>
        <w:tabs>
          <w:tab w:val="num" w:pos="360"/>
        </w:tabs>
        <w:ind w:left="360" w:hanging="360"/>
      </w:pPr>
      <w:rPr>
        <w:rFonts w:cs="Times New Roman"/>
      </w:rPr>
    </w:lvl>
    <w:lvl w:ilvl="1">
      <w:start w:val="1"/>
      <w:numFmt w:val="decimal"/>
      <w:lvlText w:val="%1.%2."/>
      <w:lvlJc w:val="left"/>
      <w:pPr>
        <w:tabs>
          <w:tab w:val="num" w:pos="792"/>
        </w:tabs>
        <w:ind w:left="792" w:hanging="432"/>
      </w:pPr>
      <w:rPr>
        <w:rFonts w:cs="Times New Roman"/>
      </w:rPr>
    </w:lvl>
    <w:lvl w:ilvl="2">
      <w:start w:val="1"/>
      <w:numFmt w:val="decimal"/>
      <w:lvlText w:val="%1.%2.%3."/>
      <w:lvlJc w:val="left"/>
      <w:pPr>
        <w:tabs>
          <w:tab w:val="num" w:pos="1224"/>
        </w:tabs>
        <w:ind w:left="1224" w:hanging="504"/>
      </w:pPr>
      <w:rPr>
        <w:rFonts w:cs="Times New Roman"/>
      </w:rPr>
    </w:lvl>
    <w:lvl w:ilvl="3">
      <w:start w:val="1"/>
      <w:numFmt w:val="decimal"/>
      <w:lvlText w:val="%1.%2.%3.%4."/>
      <w:lvlJc w:val="left"/>
      <w:pPr>
        <w:tabs>
          <w:tab w:val="num" w:pos="1800"/>
        </w:tabs>
        <w:ind w:left="1728" w:hanging="648"/>
      </w:pPr>
      <w:rPr>
        <w:rFonts w:cs="Times New Roman"/>
      </w:rPr>
    </w:lvl>
    <w:lvl w:ilvl="4">
      <w:start w:val="1"/>
      <w:numFmt w:val="decimal"/>
      <w:lvlText w:val="%1.%2.%3.%4.%5."/>
      <w:lvlJc w:val="left"/>
      <w:pPr>
        <w:tabs>
          <w:tab w:val="num" w:pos="2520"/>
        </w:tabs>
        <w:ind w:left="2232" w:hanging="792"/>
      </w:pPr>
      <w:rPr>
        <w:rFonts w:cs="Times New Roman"/>
      </w:rPr>
    </w:lvl>
    <w:lvl w:ilvl="5">
      <w:start w:val="1"/>
      <w:numFmt w:val="decimal"/>
      <w:lvlText w:val="%1.%2.%3.%4.%5.%6."/>
      <w:lvlJc w:val="left"/>
      <w:pPr>
        <w:tabs>
          <w:tab w:val="num" w:pos="2880"/>
        </w:tabs>
        <w:ind w:left="2736" w:hanging="936"/>
      </w:pPr>
      <w:rPr>
        <w:rFonts w:cs="Times New Roman"/>
      </w:rPr>
    </w:lvl>
    <w:lvl w:ilvl="6">
      <w:start w:val="1"/>
      <w:numFmt w:val="decimal"/>
      <w:lvlText w:val="%1.%2.%3.%4.%5.%6.%7."/>
      <w:lvlJc w:val="left"/>
      <w:pPr>
        <w:tabs>
          <w:tab w:val="num" w:pos="3600"/>
        </w:tabs>
        <w:ind w:left="3240" w:hanging="1080"/>
      </w:pPr>
      <w:rPr>
        <w:rFonts w:cs="Times New Roman"/>
      </w:rPr>
    </w:lvl>
    <w:lvl w:ilvl="7">
      <w:start w:val="1"/>
      <w:numFmt w:val="decimal"/>
      <w:lvlText w:val="%1.%2.%3.%4.%5.%6.%7.%8."/>
      <w:lvlJc w:val="left"/>
      <w:pPr>
        <w:tabs>
          <w:tab w:val="num" w:pos="3960"/>
        </w:tabs>
        <w:ind w:left="3744" w:hanging="1224"/>
      </w:pPr>
      <w:rPr>
        <w:rFonts w:cs="Times New Roman"/>
      </w:rPr>
    </w:lvl>
    <w:lvl w:ilvl="8">
      <w:start w:val="1"/>
      <w:numFmt w:val="decimal"/>
      <w:lvlText w:val="%1.%2.%3.%4.%5.%6.%7.%8.%9."/>
      <w:lvlJc w:val="left"/>
      <w:pPr>
        <w:tabs>
          <w:tab w:val="num" w:pos="4680"/>
        </w:tabs>
        <w:ind w:left="4320" w:hanging="1440"/>
      </w:pPr>
      <w:rPr>
        <w:rFonts w:cs="Times New Roman"/>
      </w:rPr>
    </w:lvl>
  </w:abstractNum>
  <w:abstractNum w:abstractNumId="15" w15:restartNumberingAfterBreak="0">
    <w:nsid w:val="38123910"/>
    <w:multiLevelType w:val="hybridMultilevel"/>
    <w:tmpl w:val="BC16485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6" w15:restartNumberingAfterBreak="0">
    <w:nsid w:val="3E2437E9"/>
    <w:multiLevelType w:val="hybridMultilevel"/>
    <w:tmpl w:val="B47A43F8"/>
    <w:lvl w:ilvl="0" w:tplc="04090017">
      <w:start w:val="1"/>
      <w:numFmt w:val="lowerLetter"/>
      <w:lvlText w:val="%1)"/>
      <w:lvlJc w:val="left"/>
      <w:pPr>
        <w:ind w:left="720" w:hanging="360"/>
      </w:pPr>
      <w:rPr>
        <w:rFonts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7" w15:restartNumberingAfterBreak="0">
    <w:nsid w:val="3EA7459B"/>
    <w:multiLevelType w:val="hybridMultilevel"/>
    <w:tmpl w:val="F470F45C"/>
    <w:lvl w:ilvl="0" w:tplc="1FAC625A">
      <w:start w:val="1"/>
      <w:numFmt w:val="bullet"/>
      <w:pStyle w:val="Boxedlist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8" w15:restartNumberingAfterBreak="0">
    <w:nsid w:val="4265682E"/>
    <w:multiLevelType w:val="multilevel"/>
    <w:tmpl w:val="6E74B694"/>
    <w:styleLink w:val="Bullets"/>
    <w:lvl w:ilvl="0">
      <w:start w:val="1"/>
      <w:numFmt w:val="bullet"/>
      <w:pStyle w:val="ListBullet"/>
      <w:lvlText w:val=""/>
      <w:lvlJc w:val="left"/>
      <w:pPr>
        <w:tabs>
          <w:tab w:val="num" w:pos="199"/>
        </w:tabs>
        <w:ind w:left="199" w:hanging="199"/>
      </w:pPr>
      <w:rPr>
        <w:rFonts w:ascii="Symbol" w:hAnsi="Symbol" w:hint="default"/>
      </w:rPr>
    </w:lvl>
    <w:lvl w:ilvl="1">
      <w:start w:val="1"/>
      <w:numFmt w:val="bullet"/>
      <w:pStyle w:val="ListBullet2"/>
      <w:lvlText w:val="–"/>
      <w:lvlJc w:val="left"/>
      <w:pPr>
        <w:tabs>
          <w:tab w:val="num" w:pos="397"/>
        </w:tabs>
        <w:ind w:left="397" w:hanging="198"/>
      </w:pPr>
      <w:rPr>
        <w:rFonts w:ascii="Arial" w:hAnsi="Arial" w:hint="default"/>
      </w:rPr>
    </w:lvl>
    <w:lvl w:ilvl="2">
      <w:start w:val="1"/>
      <w:numFmt w:val="bullet"/>
      <w:lvlText w:val="–"/>
      <w:lvlJc w:val="left"/>
      <w:pPr>
        <w:tabs>
          <w:tab w:val="num" w:pos="595"/>
        </w:tabs>
        <w:ind w:left="595" w:hanging="198"/>
      </w:pPr>
      <w:rPr>
        <w:rFonts w:ascii="Arial" w:hAnsi="Arial" w:hint="default"/>
      </w:rPr>
    </w:lvl>
    <w:lvl w:ilvl="3">
      <w:start w:val="1"/>
      <w:numFmt w:val="none"/>
      <w:lvlText w:val=""/>
      <w:lvlJc w:val="left"/>
      <w:pPr>
        <w:ind w:left="2880" w:hanging="360"/>
      </w:pPr>
      <w:rPr>
        <w:rFonts w:cs="Times New Roman" w:hint="default"/>
      </w:rPr>
    </w:lvl>
    <w:lvl w:ilvl="4">
      <w:start w:val="1"/>
      <w:numFmt w:val="none"/>
      <w:lvlText w:val=""/>
      <w:lvlJc w:val="left"/>
      <w:pPr>
        <w:ind w:left="3600" w:hanging="360"/>
      </w:pPr>
      <w:rPr>
        <w:rFonts w:cs="Times New Roman" w:hint="default"/>
      </w:rPr>
    </w:lvl>
    <w:lvl w:ilvl="5">
      <w:start w:val="1"/>
      <w:numFmt w:val="none"/>
      <w:lvlText w:val=""/>
      <w:lvlJc w:val="left"/>
      <w:pPr>
        <w:ind w:left="4320" w:hanging="360"/>
      </w:pPr>
      <w:rPr>
        <w:rFonts w:cs="Times New Roman" w:hint="default"/>
      </w:rPr>
    </w:lvl>
    <w:lvl w:ilvl="6">
      <w:start w:val="1"/>
      <w:numFmt w:val="none"/>
      <w:lvlText w:val=""/>
      <w:lvlJc w:val="left"/>
      <w:pPr>
        <w:ind w:left="5040" w:hanging="360"/>
      </w:pPr>
      <w:rPr>
        <w:rFonts w:cs="Times New Roman" w:hint="default"/>
      </w:rPr>
    </w:lvl>
    <w:lvl w:ilvl="7">
      <w:start w:val="1"/>
      <w:numFmt w:val="none"/>
      <w:lvlText w:val=""/>
      <w:lvlJc w:val="left"/>
      <w:pPr>
        <w:ind w:left="5760" w:hanging="360"/>
      </w:pPr>
      <w:rPr>
        <w:rFonts w:cs="Times New Roman" w:hint="default"/>
      </w:rPr>
    </w:lvl>
    <w:lvl w:ilvl="8">
      <w:start w:val="1"/>
      <w:numFmt w:val="none"/>
      <w:lvlText w:val=""/>
      <w:lvlJc w:val="left"/>
      <w:pPr>
        <w:ind w:left="6480" w:hanging="360"/>
      </w:pPr>
      <w:rPr>
        <w:rFonts w:cs="Times New Roman" w:hint="default"/>
      </w:rPr>
    </w:lvl>
  </w:abstractNum>
  <w:abstractNum w:abstractNumId="19" w15:restartNumberingAfterBreak="0">
    <w:nsid w:val="457E2D41"/>
    <w:multiLevelType w:val="hybridMultilevel"/>
    <w:tmpl w:val="0C7AF332"/>
    <w:lvl w:ilvl="0" w:tplc="FFFFFFFF">
      <w:start w:val="1"/>
      <w:numFmt w:val="lowerLetter"/>
      <w:lvlText w:val="%1)"/>
      <w:lvlJc w:val="left"/>
      <w:pPr>
        <w:ind w:left="720" w:hanging="360"/>
      </w:pPr>
      <w:rPr>
        <w:rFonts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0" w15:restartNumberingAfterBreak="0">
    <w:nsid w:val="4592354D"/>
    <w:multiLevelType w:val="hybridMultilevel"/>
    <w:tmpl w:val="5DC60312"/>
    <w:lvl w:ilvl="0" w:tplc="C3F2A27E">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1" w15:restartNumberingAfterBreak="0">
    <w:nsid w:val="47A542E3"/>
    <w:multiLevelType w:val="hybridMultilevel"/>
    <w:tmpl w:val="2F1CA5B8"/>
    <w:lvl w:ilvl="0" w:tplc="04E630E6">
      <w:numFmt w:val="bullet"/>
      <w:lvlText w:val=""/>
      <w:lvlJc w:val="left"/>
      <w:pPr>
        <w:ind w:left="720" w:hanging="360"/>
      </w:pPr>
      <w:rPr>
        <w:rFonts w:ascii="Symbol" w:eastAsiaTheme="minorHAnsi" w:hAnsi="Symbol"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2" w15:restartNumberingAfterBreak="0">
    <w:nsid w:val="49992B04"/>
    <w:multiLevelType w:val="hybridMultilevel"/>
    <w:tmpl w:val="EE18A106"/>
    <w:lvl w:ilvl="0" w:tplc="413E34A2">
      <w:start w:val="3"/>
      <w:numFmt w:val="bullet"/>
      <w:lvlText w:val=""/>
      <w:lvlJc w:val="left"/>
      <w:pPr>
        <w:ind w:left="720" w:hanging="360"/>
      </w:pPr>
      <w:rPr>
        <w:rFonts w:ascii="Symbol" w:eastAsiaTheme="minorHAnsi" w:hAnsi="Symbol"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3" w15:restartNumberingAfterBreak="0">
    <w:nsid w:val="4C7E529E"/>
    <w:multiLevelType w:val="hybridMultilevel"/>
    <w:tmpl w:val="0A105E6C"/>
    <w:lvl w:ilvl="0" w:tplc="04090017">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4" w15:restartNumberingAfterBreak="0">
    <w:nsid w:val="52EB389A"/>
    <w:multiLevelType w:val="hybridMultilevel"/>
    <w:tmpl w:val="61E26F8A"/>
    <w:lvl w:ilvl="0" w:tplc="75F6DA6C">
      <w:start w:val="1"/>
      <w:numFmt w:val="bullet"/>
      <w:lvlText w:val="•"/>
      <w:lvlJc w:val="left"/>
      <w:pPr>
        <w:tabs>
          <w:tab w:val="num" w:pos="720"/>
        </w:tabs>
        <w:ind w:left="720" w:hanging="360"/>
      </w:pPr>
      <w:rPr>
        <w:rFonts w:ascii="Arial" w:hAnsi="Arial" w:hint="default"/>
      </w:rPr>
    </w:lvl>
    <w:lvl w:ilvl="1" w:tplc="0292DBC2">
      <w:numFmt w:val="bullet"/>
      <w:lvlText w:val="•"/>
      <w:lvlJc w:val="left"/>
      <w:pPr>
        <w:tabs>
          <w:tab w:val="num" w:pos="1440"/>
        </w:tabs>
        <w:ind w:left="1440" w:hanging="360"/>
      </w:pPr>
      <w:rPr>
        <w:rFonts w:ascii="Arial" w:hAnsi="Arial" w:hint="default"/>
      </w:rPr>
    </w:lvl>
    <w:lvl w:ilvl="2" w:tplc="49B86DFA" w:tentative="1">
      <w:start w:val="1"/>
      <w:numFmt w:val="bullet"/>
      <w:lvlText w:val="•"/>
      <w:lvlJc w:val="left"/>
      <w:pPr>
        <w:tabs>
          <w:tab w:val="num" w:pos="2160"/>
        </w:tabs>
        <w:ind w:left="2160" w:hanging="360"/>
      </w:pPr>
      <w:rPr>
        <w:rFonts w:ascii="Arial" w:hAnsi="Arial" w:hint="default"/>
      </w:rPr>
    </w:lvl>
    <w:lvl w:ilvl="3" w:tplc="810C3BAC" w:tentative="1">
      <w:start w:val="1"/>
      <w:numFmt w:val="bullet"/>
      <w:lvlText w:val="•"/>
      <w:lvlJc w:val="left"/>
      <w:pPr>
        <w:tabs>
          <w:tab w:val="num" w:pos="2880"/>
        </w:tabs>
        <w:ind w:left="2880" w:hanging="360"/>
      </w:pPr>
      <w:rPr>
        <w:rFonts w:ascii="Arial" w:hAnsi="Arial" w:hint="default"/>
      </w:rPr>
    </w:lvl>
    <w:lvl w:ilvl="4" w:tplc="84F8BD38" w:tentative="1">
      <w:start w:val="1"/>
      <w:numFmt w:val="bullet"/>
      <w:lvlText w:val="•"/>
      <w:lvlJc w:val="left"/>
      <w:pPr>
        <w:tabs>
          <w:tab w:val="num" w:pos="3600"/>
        </w:tabs>
        <w:ind w:left="3600" w:hanging="360"/>
      </w:pPr>
      <w:rPr>
        <w:rFonts w:ascii="Arial" w:hAnsi="Arial" w:hint="default"/>
      </w:rPr>
    </w:lvl>
    <w:lvl w:ilvl="5" w:tplc="AC466534" w:tentative="1">
      <w:start w:val="1"/>
      <w:numFmt w:val="bullet"/>
      <w:lvlText w:val="•"/>
      <w:lvlJc w:val="left"/>
      <w:pPr>
        <w:tabs>
          <w:tab w:val="num" w:pos="4320"/>
        </w:tabs>
        <w:ind w:left="4320" w:hanging="360"/>
      </w:pPr>
      <w:rPr>
        <w:rFonts w:ascii="Arial" w:hAnsi="Arial" w:hint="default"/>
      </w:rPr>
    </w:lvl>
    <w:lvl w:ilvl="6" w:tplc="E1F405DC" w:tentative="1">
      <w:start w:val="1"/>
      <w:numFmt w:val="bullet"/>
      <w:lvlText w:val="•"/>
      <w:lvlJc w:val="left"/>
      <w:pPr>
        <w:tabs>
          <w:tab w:val="num" w:pos="5040"/>
        </w:tabs>
        <w:ind w:left="5040" w:hanging="360"/>
      </w:pPr>
      <w:rPr>
        <w:rFonts w:ascii="Arial" w:hAnsi="Arial" w:hint="default"/>
      </w:rPr>
    </w:lvl>
    <w:lvl w:ilvl="7" w:tplc="0C7E8F58" w:tentative="1">
      <w:start w:val="1"/>
      <w:numFmt w:val="bullet"/>
      <w:lvlText w:val="•"/>
      <w:lvlJc w:val="left"/>
      <w:pPr>
        <w:tabs>
          <w:tab w:val="num" w:pos="5760"/>
        </w:tabs>
        <w:ind w:left="5760" w:hanging="360"/>
      </w:pPr>
      <w:rPr>
        <w:rFonts w:ascii="Arial" w:hAnsi="Arial" w:hint="default"/>
      </w:rPr>
    </w:lvl>
    <w:lvl w:ilvl="8" w:tplc="C2DAC2BE" w:tentative="1">
      <w:start w:val="1"/>
      <w:numFmt w:val="bullet"/>
      <w:lvlText w:val="•"/>
      <w:lvlJc w:val="left"/>
      <w:pPr>
        <w:tabs>
          <w:tab w:val="num" w:pos="6480"/>
        </w:tabs>
        <w:ind w:left="6480" w:hanging="360"/>
      </w:pPr>
      <w:rPr>
        <w:rFonts w:ascii="Arial" w:hAnsi="Arial" w:hint="default"/>
      </w:rPr>
    </w:lvl>
  </w:abstractNum>
  <w:abstractNum w:abstractNumId="25" w15:restartNumberingAfterBreak="0">
    <w:nsid w:val="567633B7"/>
    <w:multiLevelType w:val="multilevel"/>
    <w:tmpl w:val="A8E260FE"/>
    <w:styleLink w:val="ListAttachment"/>
    <w:lvl w:ilvl="0">
      <w:start w:val="1"/>
      <w:numFmt w:val="decimal"/>
      <w:pStyle w:val="AttachmentH1"/>
      <w:lvlText w:val="Attachment %1"/>
      <w:lvlJc w:val="left"/>
      <w:pPr>
        <w:tabs>
          <w:tab w:val="num" w:pos="0"/>
        </w:tabs>
        <w:ind w:left="0" w:firstLine="0"/>
      </w:pPr>
      <w:rPr>
        <w:rFonts w:hint="default"/>
        <w:sz w:val="140"/>
      </w:rPr>
    </w:lvl>
    <w:lvl w:ilvl="1">
      <w:start w:val="1"/>
      <w:numFmt w:val="decimal"/>
      <w:pStyle w:val="AttachmentH2"/>
      <w:lvlText w:val="%1-%2"/>
      <w:lvlJc w:val="left"/>
      <w:pPr>
        <w:tabs>
          <w:tab w:val="num" w:pos="1134"/>
        </w:tabs>
        <w:ind w:left="1134" w:hanging="1134"/>
      </w:pPr>
      <w:rPr>
        <w:rFonts w:hint="default"/>
      </w:rPr>
    </w:lvl>
    <w:lvl w:ilvl="2">
      <w:start w:val="1"/>
      <w:numFmt w:val="decimal"/>
      <w:pStyle w:val="AttachmentH3"/>
      <w:lvlText w:val="%1-%2-%3"/>
      <w:lvlJc w:val="left"/>
      <w:pPr>
        <w:tabs>
          <w:tab w:val="num" w:pos="1134"/>
        </w:tabs>
        <w:ind w:left="1134" w:hanging="1134"/>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6" w15:restartNumberingAfterBreak="0">
    <w:nsid w:val="56B822C2"/>
    <w:multiLevelType w:val="hybridMultilevel"/>
    <w:tmpl w:val="72E06AEA"/>
    <w:lvl w:ilvl="0" w:tplc="18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7" w15:restartNumberingAfterBreak="0">
    <w:nsid w:val="570D5CD6"/>
    <w:multiLevelType w:val="hybridMultilevel"/>
    <w:tmpl w:val="634E289E"/>
    <w:lvl w:ilvl="0" w:tplc="E4E6E94A">
      <w:start w:val="1"/>
      <w:numFmt w:val="lowerLetter"/>
      <w:lvlText w:val="%1."/>
      <w:lvlJc w:val="left"/>
      <w:pPr>
        <w:ind w:left="1080" w:hanging="720"/>
      </w:pPr>
      <w:rPr>
        <w:rFonts w:hint="default"/>
      </w:rPr>
    </w:lvl>
    <w:lvl w:ilvl="1" w:tplc="9984F8AC">
      <w:start w:val="1"/>
      <w:numFmt w:val="decimal"/>
      <w:lvlText w:val="%2."/>
      <w:lvlJc w:val="left"/>
      <w:pPr>
        <w:ind w:left="1440" w:hanging="360"/>
      </w:pPr>
      <w:rPr>
        <w:rFonts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580A3C9F"/>
    <w:multiLevelType w:val="hybridMultilevel"/>
    <w:tmpl w:val="B5DAEF90"/>
    <w:lvl w:ilvl="0" w:tplc="212605F4">
      <w:start w:val="1"/>
      <w:numFmt w:val="bullet"/>
      <w:lvlText w:val="•"/>
      <w:lvlJc w:val="left"/>
      <w:pPr>
        <w:tabs>
          <w:tab w:val="num" w:pos="720"/>
        </w:tabs>
        <w:ind w:left="720" w:hanging="360"/>
      </w:pPr>
      <w:rPr>
        <w:rFonts w:ascii="Arial" w:hAnsi="Arial" w:hint="default"/>
      </w:rPr>
    </w:lvl>
    <w:lvl w:ilvl="1" w:tplc="A23A0780">
      <w:start w:val="1"/>
      <w:numFmt w:val="bullet"/>
      <w:lvlText w:val="•"/>
      <w:lvlJc w:val="left"/>
      <w:pPr>
        <w:tabs>
          <w:tab w:val="num" w:pos="1440"/>
        </w:tabs>
        <w:ind w:left="1440" w:hanging="360"/>
      </w:pPr>
      <w:rPr>
        <w:rFonts w:ascii="Arial" w:hAnsi="Arial" w:hint="default"/>
      </w:rPr>
    </w:lvl>
    <w:lvl w:ilvl="2" w:tplc="3258DFF6" w:tentative="1">
      <w:start w:val="1"/>
      <w:numFmt w:val="bullet"/>
      <w:lvlText w:val="•"/>
      <w:lvlJc w:val="left"/>
      <w:pPr>
        <w:tabs>
          <w:tab w:val="num" w:pos="2160"/>
        </w:tabs>
        <w:ind w:left="2160" w:hanging="360"/>
      </w:pPr>
      <w:rPr>
        <w:rFonts w:ascii="Arial" w:hAnsi="Arial" w:hint="default"/>
      </w:rPr>
    </w:lvl>
    <w:lvl w:ilvl="3" w:tplc="6DBE8162" w:tentative="1">
      <w:start w:val="1"/>
      <w:numFmt w:val="bullet"/>
      <w:lvlText w:val="•"/>
      <w:lvlJc w:val="left"/>
      <w:pPr>
        <w:tabs>
          <w:tab w:val="num" w:pos="2880"/>
        </w:tabs>
        <w:ind w:left="2880" w:hanging="360"/>
      </w:pPr>
      <w:rPr>
        <w:rFonts w:ascii="Arial" w:hAnsi="Arial" w:hint="default"/>
      </w:rPr>
    </w:lvl>
    <w:lvl w:ilvl="4" w:tplc="345895C4" w:tentative="1">
      <w:start w:val="1"/>
      <w:numFmt w:val="bullet"/>
      <w:lvlText w:val="•"/>
      <w:lvlJc w:val="left"/>
      <w:pPr>
        <w:tabs>
          <w:tab w:val="num" w:pos="3600"/>
        </w:tabs>
        <w:ind w:left="3600" w:hanging="360"/>
      </w:pPr>
      <w:rPr>
        <w:rFonts w:ascii="Arial" w:hAnsi="Arial" w:hint="default"/>
      </w:rPr>
    </w:lvl>
    <w:lvl w:ilvl="5" w:tplc="FFBA1BD4" w:tentative="1">
      <w:start w:val="1"/>
      <w:numFmt w:val="bullet"/>
      <w:lvlText w:val="•"/>
      <w:lvlJc w:val="left"/>
      <w:pPr>
        <w:tabs>
          <w:tab w:val="num" w:pos="4320"/>
        </w:tabs>
        <w:ind w:left="4320" w:hanging="360"/>
      </w:pPr>
      <w:rPr>
        <w:rFonts w:ascii="Arial" w:hAnsi="Arial" w:hint="default"/>
      </w:rPr>
    </w:lvl>
    <w:lvl w:ilvl="6" w:tplc="F864BCB2" w:tentative="1">
      <w:start w:val="1"/>
      <w:numFmt w:val="bullet"/>
      <w:lvlText w:val="•"/>
      <w:lvlJc w:val="left"/>
      <w:pPr>
        <w:tabs>
          <w:tab w:val="num" w:pos="5040"/>
        </w:tabs>
        <w:ind w:left="5040" w:hanging="360"/>
      </w:pPr>
      <w:rPr>
        <w:rFonts w:ascii="Arial" w:hAnsi="Arial" w:hint="default"/>
      </w:rPr>
    </w:lvl>
    <w:lvl w:ilvl="7" w:tplc="B2DEA026" w:tentative="1">
      <w:start w:val="1"/>
      <w:numFmt w:val="bullet"/>
      <w:lvlText w:val="•"/>
      <w:lvlJc w:val="left"/>
      <w:pPr>
        <w:tabs>
          <w:tab w:val="num" w:pos="5760"/>
        </w:tabs>
        <w:ind w:left="5760" w:hanging="360"/>
      </w:pPr>
      <w:rPr>
        <w:rFonts w:ascii="Arial" w:hAnsi="Arial" w:hint="default"/>
      </w:rPr>
    </w:lvl>
    <w:lvl w:ilvl="8" w:tplc="799A9238" w:tentative="1">
      <w:start w:val="1"/>
      <w:numFmt w:val="bullet"/>
      <w:lvlText w:val="•"/>
      <w:lvlJc w:val="left"/>
      <w:pPr>
        <w:tabs>
          <w:tab w:val="num" w:pos="6480"/>
        </w:tabs>
        <w:ind w:left="6480" w:hanging="360"/>
      </w:pPr>
      <w:rPr>
        <w:rFonts w:ascii="Arial" w:hAnsi="Arial" w:hint="default"/>
      </w:rPr>
    </w:lvl>
  </w:abstractNum>
  <w:abstractNum w:abstractNumId="29" w15:restartNumberingAfterBreak="0">
    <w:nsid w:val="59444BE6"/>
    <w:multiLevelType w:val="multilevel"/>
    <w:tmpl w:val="092ADFE4"/>
    <w:lvl w:ilvl="0">
      <w:start w:val="1"/>
      <w:numFmt w:val="decimal"/>
      <w:pStyle w:val="Heading1"/>
      <w:lvlText w:val="%1"/>
      <w:lvlJc w:val="left"/>
      <w:pPr>
        <w:ind w:left="432" w:hanging="432"/>
      </w:pPr>
      <w:rPr>
        <w:rFonts w:cs="Times New Roman" w:hint="default"/>
      </w:rPr>
    </w:lvl>
    <w:lvl w:ilvl="1">
      <w:start w:val="1"/>
      <w:numFmt w:val="decimal"/>
      <w:pStyle w:val="Heading2"/>
      <w:lvlText w:val="%1.%2"/>
      <w:lvlJc w:val="left"/>
      <w:pPr>
        <w:ind w:left="576" w:hanging="576"/>
      </w:pPr>
      <w:rPr>
        <w:rFonts w:cs="Times New Roman" w:hint="default"/>
      </w:rPr>
    </w:lvl>
    <w:lvl w:ilvl="2">
      <w:start w:val="1"/>
      <w:numFmt w:val="decimal"/>
      <w:pStyle w:val="Heading3"/>
      <w:lvlText w:val="%1.%2.%3"/>
      <w:lvlJc w:val="left"/>
      <w:pPr>
        <w:ind w:left="720" w:hanging="720"/>
      </w:pPr>
      <w:rPr>
        <w:rFonts w:cs="Times New Roman" w:hint="default"/>
      </w:rPr>
    </w:lvl>
    <w:lvl w:ilvl="3">
      <w:start w:val="1"/>
      <w:numFmt w:val="decimal"/>
      <w:lvlText w:val="%1.%2.%3.%4"/>
      <w:lvlJc w:val="left"/>
      <w:pPr>
        <w:ind w:left="864" w:hanging="864"/>
      </w:pPr>
      <w:rPr>
        <w:rFonts w:cs="Times New Roman" w:hint="default"/>
      </w:rPr>
    </w:lvl>
    <w:lvl w:ilvl="4">
      <w:start w:val="1"/>
      <w:numFmt w:val="decimal"/>
      <w:lvlText w:val="%1.%2.%3.%4.%5"/>
      <w:lvlJc w:val="left"/>
      <w:pPr>
        <w:ind w:left="1008" w:hanging="1008"/>
      </w:pPr>
      <w:rPr>
        <w:rFonts w:cs="Times New Roman" w:hint="default"/>
      </w:rPr>
    </w:lvl>
    <w:lvl w:ilvl="5">
      <w:start w:val="1"/>
      <w:numFmt w:val="decimal"/>
      <w:lvlText w:val="%1.%2.%3.%4.%5.%6"/>
      <w:lvlJc w:val="left"/>
      <w:pPr>
        <w:ind w:left="1152" w:hanging="1152"/>
      </w:pPr>
      <w:rPr>
        <w:rFonts w:cs="Times New Roman" w:hint="default"/>
      </w:rPr>
    </w:lvl>
    <w:lvl w:ilvl="6">
      <w:start w:val="1"/>
      <w:numFmt w:val="decimal"/>
      <w:lvlText w:val="%1.%2.%3.%4.%5.%6.%7"/>
      <w:lvlJc w:val="left"/>
      <w:pPr>
        <w:ind w:left="1296" w:hanging="1296"/>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584" w:hanging="1584"/>
      </w:pPr>
      <w:rPr>
        <w:rFonts w:cs="Times New Roman" w:hint="default"/>
      </w:rPr>
    </w:lvl>
  </w:abstractNum>
  <w:abstractNum w:abstractNumId="30" w15:restartNumberingAfterBreak="0">
    <w:nsid w:val="5A1767B6"/>
    <w:multiLevelType w:val="multilevel"/>
    <w:tmpl w:val="14C8A526"/>
    <w:styleLink w:val="Numbers"/>
    <w:lvl w:ilvl="0">
      <w:start w:val="1"/>
      <w:numFmt w:val="decimal"/>
      <w:pStyle w:val="ListNumber"/>
      <w:lvlText w:val="%1."/>
      <w:lvlJc w:val="left"/>
      <w:pPr>
        <w:tabs>
          <w:tab w:val="num" w:pos="227"/>
        </w:tabs>
        <w:ind w:left="227" w:hanging="227"/>
      </w:pPr>
      <w:rPr>
        <w:rFonts w:cs="Times New Roman" w:hint="default"/>
      </w:rPr>
    </w:lvl>
    <w:lvl w:ilvl="1">
      <w:start w:val="1"/>
      <w:numFmt w:val="none"/>
      <w:lvlText w:val=""/>
      <w:lvlJc w:val="left"/>
      <w:pPr>
        <w:ind w:left="1440" w:hanging="360"/>
      </w:pPr>
      <w:rPr>
        <w:rFonts w:cs="Times New Roman" w:hint="default"/>
      </w:rPr>
    </w:lvl>
    <w:lvl w:ilvl="2">
      <w:start w:val="1"/>
      <w:numFmt w:val="none"/>
      <w:lvlText w:val=""/>
      <w:lvlJc w:val="right"/>
      <w:pPr>
        <w:ind w:left="2160" w:hanging="180"/>
      </w:pPr>
      <w:rPr>
        <w:rFonts w:cs="Times New Roman" w:hint="default"/>
      </w:rPr>
    </w:lvl>
    <w:lvl w:ilvl="3">
      <w:start w:val="1"/>
      <w:numFmt w:val="none"/>
      <w:lvlText w:val=""/>
      <w:lvlJc w:val="left"/>
      <w:pPr>
        <w:ind w:left="2880" w:hanging="360"/>
      </w:pPr>
      <w:rPr>
        <w:rFonts w:cs="Times New Roman" w:hint="default"/>
      </w:rPr>
    </w:lvl>
    <w:lvl w:ilvl="4">
      <w:start w:val="1"/>
      <w:numFmt w:val="none"/>
      <w:lvlText w:val=""/>
      <w:lvlJc w:val="left"/>
      <w:pPr>
        <w:ind w:left="3600" w:hanging="360"/>
      </w:pPr>
      <w:rPr>
        <w:rFonts w:cs="Times New Roman" w:hint="default"/>
      </w:rPr>
    </w:lvl>
    <w:lvl w:ilvl="5">
      <w:start w:val="1"/>
      <w:numFmt w:val="none"/>
      <w:lvlText w:val=""/>
      <w:lvlJc w:val="right"/>
      <w:pPr>
        <w:ind w:left="4320" w:hanging="180"/>
      </w:pPr>
      <w:rPr>
        <w:rFonts w:cs="Times New Roman" w:hint="default"/>
      </w:rPr>
    </w:lvl>
    <w:lvl w:ilvl="6">
      <w:start w:val="1"/>
      <w:numFmt w:val="none"/>
      <w:lvlText w:val=""/>
      <w:lvlJc w:val="left"/>
      <w:pPr>
        <w:ind w:left="5040" w:hanging="360"/>
      </w:pPr>
      <w:rPr>
        <w:rFonts w:cs="Times New Roman" w:hint="default"/>
      </w:rPr>
    </w:lvl>
    <w:lvl w:ilvl="7">
      <w:start w:val="1"/>
      <w:numFmt w:val="none"/>
      <w:lvlText w:val=""/>
      <w:lvlJc w:val="left"/>
      <w:pPr>
        <w:ind w:left="5760" w:hanging="360"/>
      </w:pPr>
      <w:rPr>
        <w:rFonts w:cs="Times New Roman" w:hint="default"/>
      </w:rPr>
    </w:lvl>
    <w:lvl w:ilvl="8">
      <w:start w:val="1"/>
      <w:numFmt w:val="none"/>
      <w:lvlText w:val=""/>
      <w:lvlJc w:val="right"/>
      <w:pPr>
        <w:ind w:left="6480" w:hanging="180"/>
      </w:pPr>
      <w:rPr>
        <w:rFonts w:cs="Times New Roman" w:hint="default"/>
      </w:rPr>
    </w:lvl>
  </w:abstractNum>
  <w:abstractNum w:abstractNumId="31" w15:restartNumberingAfterBreak="0">
    <w:nsid w:val="5D8743A4"/>
    <w:multiLevelType w:val="hybridMultilevel"/>
    <w:tmpl w:val="771E21DE"/>
    <w:lvl w:ilvl="0" w:tplc="05920732">
      <w:start w:val="1"/>
      <w:numFmt w:val="bullet"/>
      <w:pStyle w:val="ListNumber3"/>
      <w:lvlText w:val=""/>
      <w:lvlJc w:val="left"/>
      <w:pPr>
        <w:ind w:left="1267"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5EF63C2B"/>
    <w:multiLevelType w:val="hybridMultilevel"/>
    <w:tmpl w:val="1C94D48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5F4C27FB"/>
    <w:multiLevelType w:val="multilevel"/>
    <w:tmpl w:val="0C090023"/>
    <w:styleLink w:val="ArticleSection"/>
    <w:lvl w:ilvl="0">
      <w:start w:val="1"/>
      <w:numFmt w:val="upperRoman"/>
      <w:lvlText w:val="Article %1."/>
      <w:lvlJc w:val="left"/>
      <w:pPr>
        <w:tabs>
          <w:tab w:val="num" w:pos="1440"/>
        </w:tabs>
      </w:pPr>
      <w:rPr>
        <w:rFonts w:cs="Times New Roman"/>
      </w:rPr>
    </w:lvl>
    <w:lvl w:ilvl="1">
      <w:start w:val="1"/>
      <w:numFmt w:val="decimalZero"/>
      <w:isLgl/>
      <w:lvlText w:val="Section %1.%2"/>
      <w:lvlJc w:val="left"/>
      <w:pPr>
        <w:tabs>
          <w:tab w:val="num" w:pos="1080"/>
        </w:tabs>
      </w:pPr>
      <w:rPr>
        <w:rFonts w:cs="Times New Roman"/>
      </w:rPr>
    </w:lvl>
    <w:lvl w:ilvl="2">
      <w:start w:val="1"/>
      <w:numFmt w:val="lowerLetter"/>
      <w:lvlText w:val="(%3)"/>
      <w:lvlJc w:val="left"/>
      <w:pPr>
        <w:tabs>
          <w:tab w:val="num" w:pos="720"/>
        </w:tabs>
        <w:ind w:left="720" w:hanging="432"/>
      </w:pPr>
      <w:rPr>
        <w:rFonts w:cs="Times New Roman"/>
      </w:rPr>
    </w:lvl>
    <w:lvl w:ilvl="3">
      <w:start w:val="1"/>
      <w:numFmt w:val="lowerRoman"/>
      <w:lvlText w:val="(%4)"/>
      <w:lvlJc w:val="right"/>
      <w:pPr>
        <w:tabs>
          <w:tab w:val="num" w:pos="864"/>
        </w:tabs>
        <w:ind w:left="864" w:hanging="144"/>
      </w:pPr>
      <w:rPr>
        <w:rFonts w:cs="Times New Roman"/>
      </w:rPr>
    </w:lvl>
    <w:lvl w:ilvl="4">
      <w:start w:val="1"/>
      <w:numFmt w:val="decimal"/>
      <w:lvlText w:val="%5)"/>
      <w:lvlJc w:val="left"/>
      <w:pPr>
        <w:tabs>
          <w:tab w:val="num" w:pos="1008"/>
        </w:tabs>
        <w:ind w:left="1008" w:hanging="432"/>
      </w:pPr>
      <w:rPr>
        <w:rFonts w:cs="Times New Roman"/>
      </w:rPr>
    </w:lvl>
    <w:lvl w:ilvl="5">
      <w:start w:val="1"/>
      <w:numFmt w:val="lowerLetter"/>
      <w:lvlText w:val="%6)"/>
      <w:lvlJc w:val="left"/>
      <w:pPr>
        <w:tabs>
          <w:tab w:val="num" w:pos="1152"/>
        </w:tabs>
        <w:ind w:left="1152" w:hanging="432"/>
      </w:pPr>
      <w:rPr>
        <w:rFonts w:cs="Times New Roman"/>
      </w:rPr>
    </w:lvl>
    <w:lvl w:ilvl="6">
      <w:start w:val="1"/>
      <w:numFmt w:val="lowerRoman"/>
      <w:lvlText w:val="%7)"/>
      <w:lvlJc w:val="right"/>
      <w:pPr>
        <w:tabs>
          <w:tab w:val="num" w:pos="1296"/>
        </w:tabs>
        <w:ind w:left="1296" w:hanging="288"/>
      </w:pPr>
      <w:rPr>
        <w:rFonts w:cs="Times New Roman"/>
      </w:rPr>
    </w:lvl>
    <w:lvl w:ilvl="7">
      <w:start w:val="1"/>
      <w:numFmt w:val="lowerLetter"/>
      <w:lvlText w:val="%8."/>
      <w:lvlJc w:val="left"/>
      <w:pPr>
        <w:tabs>
          <w:tab w:val="num" w:pos="1440"/>
        </w:tabs>
        <w:ind w:left="1440" w:hanging="432"/>
      </w:pPr>
      <w:rPr>
        <w:rFonts w:cs="Times New Roman"/>
      </w:rPr>
    </w:lvl>
    <w:lvl w:ilvl="8">
      <w:start w:val="1"/>
      <w:numFmt w:val="lowerRoman"/>
      <w:lvlText w:val="%9."/>
      <w:lvlJc w:val="right"/>
      <w:pPr>
        <w:tabs>
          <w:tab w:val="num" w:pos="1584"/>
        </w:tabs>
        <w:ind w:left="1584" w:hanging="144"/>
      </w:pPr>
      <w:rPr>
        <w:rFonts w:cs="Times New Roman"/>
      </w:rPr>
    </w:lvl>
  </w:abstractNum>
  <w:abstractNum w:abstractNumId="34" w15:restartNumberingAfterBreak="0">
    <w:nsid w:val="66063429"/>
    <w:multiLevelType w:val="multilevel"/>
    <w:tmpl w:val="97A651F8"/>
    <w:lvl w:ilvl="0">
      <w:start w:val="1"/>
      <w:numFmt w:val="upperLetter"/>
      <w:pStyle w:val="AppendixHeading1base"/>
      <w:lvlText w:val="Appendix %1 "/>
      <w:lvlJc w:val="left"/>
      <w:pPr>
        <w:ind w:left="0" w:firstLine="0"/>
      </w:pPr>
      <w:rPr>
        <w:rFonts w:cs="Times New Roman"/>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AppendixHeading2"/>
      <w:lvlText w:val="%1.%2"/>
      <w:lvlJc w:val="left"/>
      <w:pPr>
        <w:ind w:left="0" w:firstLine="0"/>
      </w:pPr>
      <w:rPr>
        <w:rFonts w:hint="default"/>
      </w:rPr>
    </w:lvl>
    <w:lvl w:ilvl="2">
      <w:start w:val="1"/>
      <w:numFmt w:val="decimal"/>
      <w:pStyle w:val="AppendixHeading3"/>
      <w:lvlText w:val="%1.%2.%3"/>
      <w:lvlJc w:val="left"/>
      <w:pPr>
        <w:ind w:left="720" w:hanging="432"/>
      </w:pPr>
      <w:rPr>
        <w:rFonts w:hint="default"/>
      </w:rPr>
    </w:lvl>
    <w:lvl w:ilvl="3">
      <w:start w:val="1"/>
      <w:numFmt w:val="lowerRoman"/>
      <w:lvlText w:val="(%4)"/>
      <w:lvlJc w:val="right"/>
      <w:pPr>
        <w:ind w:left="864" w:hanging="144"/>
      </w:pPr>
      <w:rPr>
        <w:rFonts w:hint="default"/>
      </w:rPr>
    </w:lvl>
    <w:lvl w:ilvl="4">
      <w:start w:val="1"/>
      <w:numFmt w:val="decimal"/>
      <w:lvlText w:val="%5)"/>
      <w:lvlJc w:val="left"/>
      <w:pPr>
        <w:ind w:left="1008" w:hanging="432"/>
      </w:pPr>
      <w:rPr>
        <w:rFonts w:hint="default"/>
      </w:rPr>
    </w:lvl>
    <w:lvl w:ilvl="5">
      <w:start w:val="1"/>
      <w:numFmt w:val="lowerLetter"/>
      <w:lvlText w:val="%6)"/>
      <w:lvlJc w:val="left"/>
      <w:pPr>
        <w:ind w:left="1152" w:hanging="432"/>
      </w:pPr>
      <w:rPr>
        <w:rFonts w:hint="default"/>
      </w:rPr>
    </w:lvl>
    <w:lvl w:ilvl="6">
      <w:start w:val="1"/>
      <w:numFmt w:val="lowerRoman"/>
      <w:lvlText w:val="%7)"/>
      <w:lvlJc w:val="right"/>
      <w:pPr>
        <w:ind w:left="1296" w:hanging="288"/>
      </w:pPr>
      <w:rPr>
        <w:rFonts w:hint="default"/>
      </w:rPr>
    </w:lvl>
    <w:lvl w:ilvl="7">
      <w:start w:val="1"/>
      <w:numFmt w:val="lowerLetter"/>
      <w:lvlText w:val="%8."/>
      <w:lvlJc w:val="left"/>
      <w:pPr>
        <w:ind w:left="1440" w:hanging="432"/>
      </w:pPr>
      <w:rPr>
        <w:rFonts w:hint="default"/>
      </w:rPr>
    </w:lvl>
    <w:lvl w:ilvl="8">
      <w:start w:val="1"/>
      <w:numFmt w:val="lowerRoman"/>
      <w:lvlText w:val="%9."/>
      <w:lvlJc w:val="right"/>
      <w:pPr>
        <w:ind w:left="1584" w:hanging="144"/>
      </w:pPr>
      <w:rPr>
        <w:rFonts w:hint="default"/>
      </w:rPr>
    </w:lvl>
  </w:abstractNum>
  <w:abstractNum w:abstractNumId="35" w15:restartNumberingAfterBreak="0">
    <w:nsid w:val="686C42C9"/>
    <w:multiLevelType w:val="hybridMultilevel"/>
    <w:tmpl w:val="B64E5530"/>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6" w15:restartNumberingAfterBreak="0">
    <w:nsid w:val="71BA3D68"/>
    <w:multiLevelType w:val="hybridMultilevel"/>
    <w:tmpl w:val="DF206496"/>
    <w:lvl w:ilvl="0" w:tplc="04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7" w15:restartNumberingAfterBreak="0">
    <w:nsid w:val="725B532E"/>
    <w:multiLevelType w:val="multilevel"/>
    <w:tmpl w:val="1F5EC118"/>
    <w:styleLink w:val="ListBullet0"/>
    <w:lvl w:ilvl="0">
      <w:start w:val="1"/>
      <w:numFmt w:val="bullet"/>
      <w:lvlText w:val="–"/>
      <w:lvlJc w:val="left"/>
      <w:pPr>
        <w:tabs>
          <w:tab w:val="num" w:pos="425"/>
        </w:tabs>
        <w:ind w:left="425" w:hanging="425"/>
      </w:pPr>
      <w:rPr>
        <w:rFonts w:ascii="Arial" w:hAnsi="Arial" w:hint="default"/>
      </w:rPr>
    </w:lvl>
    <w:lvl w:ilvl="1">
      <w:start w:val="1"/>
      <w:numFmt w:val="bullet"/>
      <w:lvlText w:val=""/>
      <w:lvlJc w:val="left"/>
      <w:pPr>
        <w:tabs>
          <w:tab w:val="num" w:pos="850"/>
        </w:tabs>
        <w:ind w:left="850" w:hanging="425"/>
      </w:pPr>
      <w:rPr>
        <w:rFonts w:ascii="Symbol" w:hAnsi="Symbol" w:hint="default"/>
        <w:color w:val="auto"/>
      </w:rPr>
    </w:lvl>
    <w:lvl w:ilvl="2">
      <w:start w:val="1"/>
      <w:numFmt w:val="bullet"/>
      <w:lvlText w:val="–"/>
      <w:lvlJc w:val="left"/>
      <w:pPr>
        <w:tabs>
          <w:tab w:val="num" w:pos="1275"/>
        </w:tabs>
        <w:ind w:left="1275" w:hanging="425"/>
      </w:pPr>
      <w:rPr>
        <w:rFonts w:ascii="Arial Rounded MT" w:hAnsi="Arial Rounded MT" w:hint="default"/>
        <w:color w:val="auto"/>
      </w:rPr>
    </w:lvl>
    <w:lvl w:ilvl="3">
      <w:start w:val="1"/>
      <w:numFmt w:val="bullet"/>
      <w:lvlText w:val=""/>
      <w:lvlJc w:val="left"/>
      <w:pPr>
        <w:tabs>
          <w:tab w:val="num" w:pos="1700"/>
        </w:tabs>
        <w:ind w:left="1700" w:hanging="425"/>
      </w:pPr>
      <w:rPr>
        <w:rFonts w:ascii="Symbol" w:hAnsi="Symbol" w:hint="default"/>
      </w:rPr>
    </w:lvl>
    <w:lvl w:ilvl="4">
      <w:start w:val="1"/>
      <w:numFmt w:val="bullet"/>
      <w:lvlText w:val="–"/>
      <w:lvlJc w:val="left"/>
      <w:pPr>
        <w:tabs>
          <w:tab w:val="num" w:pos="2125"/>
        </w:tabs>
        <w:ind w:left="2125" w:hanging="425"/>
      </w:pPr>
      <w:rPr>
        <w:rFonts w:ascii="Arial Rounded MT" w:hAnsi="Arial Rounded MT" w:hint="default"/>
        <w:color w:val="auto"/>
      </w:rPr>
    </w:lvl>
    <w:lvl w:ilvl="5">
      <w:start w:val="1"/>
      <w:numFmt w:val="bullet"/>
      <w:lvlText w:val=""/>
      <w:lvlJc w:val="left"/>
      <w:pPr>
        <w:tabs>
          <w:tab w:val="num" w:pos="2550"/>
        </w:tabs>
        <w:ind w:left="2550" w:hanging="425"/>
      </w:pPr>
      <w:rPr>
        <w:rFonts w:ascii="Symbol" w:hAnsi="Symbol" w:hint="default"/>
      </w:rPr>
    </w:lvl>
    <w:lvl w:ilvl="6">
      <w:start w:val="1"/>
      <w:numFmt w:val="none"/>
      <w:lvlText w:val="%7"/>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38" w15:restartNumberingAfterBreak="0">
    <w:nsid w:val="72C4211C"/>
    <w:multiLevelType w:val="hybridMultilevel"/>
    <w:tmpl w:val="8F4AA384"/>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9" w15:restartNumberingAfterBreak="0">
    <w:nsid w:val="763B0CF5"/>
    <w:multiLevelType w:val="hybridMultilevel"/>
    <w:tmpl w:val="799E1F1C"/>
    <w:lvl w:ilvl="0" w:tplc="0748901E">
      <w:start w:val="1"/>
      <w:numFmt w:val="bullet"/>
      <w:pStyle w:val="ListBullet3"/>
      <w:lvlText w:val=""/>
      <w:lvlJc w:val="left"/>
      <w:pPr>
        <w:ind w:left="1514" w:hanging="360"/>
      </w:pPr>
      <w:rPr>
        <w:rFonts w:ascii="Wingdings" w:hAnsi="Wingdings" w:hint="default"/>
      </w:rPr>
    </w:lvl>
    <w:lvl w:ilvl="1" w:tplc="0C090003" w:tentative="1">
      <w:start w:val="1"/>
      <w:numFmt w:val="bullet"/>
      <w:lvlText w:val="o"/>
      <w:lvlJc w:val="left"/>
      <w:pPr>
        <w:ind w:left="2234" w:hanging="360"/>
      </w:pPr>
      <w:rPr>
        <w:rFonts w:ascii="Courier New" w:hAnsi="Courier New" w:cs="Courier New" w:hint="default"/>
      </w:rPr>
    </w:lvl>
    <w:lvl w:ilvl="2" w:tplc="0C090005" w:tentative="1">
      <w:start w:val="1"/>
      <w:numFmt w:val="bullet"/>
      <w:lvlText w:val=""/>
      <w:lvlJc w:val="left"/>
      <w:pPr>
        <w:ind w:left="2954" w:hanging="360"/>
      </w:pPr>
      <w:rPr>
        <w:rFonts w:ascii="Wingdings" w:hAnsi="Wingdings" w:hint="default"/>
      </w:rPr>
    </w:lvl>
    <w:lvl w:ilvl="3" w:tplc="0C090001" w:tentative="1">
      <w:start w:val="1"/>
      <w:numFmt w:val="bullet"/>
      <w:lvlText w:val=""/>
      <w:lvlJc w:val="left"/>
      <w:pPr>
        <w:ind w:left="3674" w:hanging="360"/>
      </w:pPr>
      <w:rPr>
        <w:rFonts w:ascii="Symbol" w:hAnsi="Symbol" w:hint="default"/>
      </w:rPr>
    </w:lvl>
    <w:lvl w:ilvl="4" w:tplc="0C090003" w:tentative="1">
      <w:start w:val="1"/>
      <w:numFmt w:val="bullet"/>
      <w:lvlText w:val="o"/>
      <w:lvlJc w:val="left"/>
      <w:pPr>
        <w:ind w:left="4394" w:hanging="360"/>
      </w:pPr>
      <w:rPr>
        <w:rFonts w:ascii="Courier New" w:hAnsi="Courier New" w:cs="Courier New" w:hint="default"/>
      </w:rPr>
    </w:lvl>
    <w:lvl w:ilvl="5" w:tplc="0C090005" w:tentative="1">
      <w:start w:val="1"/>
      <w:numFmt w:val="bullet"/>
      <w:lvlText w:val=""/>
      <w:lvlJc w:val="left"/>
      <w:pPr>
        <w:ind w:left="5114" w:hanging="360"/>
      </w:pPr>
      <w:rPr>
        <w:rFonts w:ascii="Wingdings" w:hAnsi="Wingdings" w:hint="default"/>
      </w:rPr>
    </w:lvl>
    <w:lvl w:ilvl="6" w:tplc="0C090001" w:tentative="1">
      <w:start w:val="1"/>
      <w:numFmt w:val="bullet"/>
      <w:lvlText w:val=""/>
      <w:lvlJc w:val="left"/>
      <w:pPr>
        <w:ind w:left="5834" w:hanging="360"/>
      </w:pPr>
      <w:rPr>
        <w:rFonts w:ascii="Symbol" w:hAnsi="Symbol" w:hint="default"/>
      </w:rPr>
    </w:lvl>
    <w:lvl w:ilvl="7" w:tplc="0C090003" w:tentative="1">
      <w:start w:val="1"/>
      <w:numFmt w:val="bullet"/>
      <w:lvlText w:val="o"/>
      <w:lvlJc w:val="left"/>
      <w:pPr>
        <w:ind w:left="6554" w:hanging="360"/>
      </w:pPr>
      <w:rPr>
        <w:rFonts w:ascii="Courier New" w:hAnsi="Courier New" w:cs="Courier New" w:hint="default"/>
      </w:rPr>
    </w:lvl>
    <w:lvl w:ilvl="8" w:tplc="0C090005" w:tentative="1">
      <w:start w:val="1"/>
      <w:numFmt w:val="bullet"/>
      <w:lvlText w:val=""/>
      <w:lvlJc w:val="left"/>
      <w:pPr>
        <w:ind w:left="7274" w:hanging="360"/>
      </w:pPr>
      <w:rPr>
        <w:rFonts w:ascii="Wingdings" w:hAnsi="Wingdings" w:hint="default"/>
      </w:rPr>
    </w:lvl>
  </w:abstractNum>
  <w:abstractNum w:abstractNumId="40" w15:restartNumberingAfterBreak="0">
    <w:nsid w:val="7D7D021B"/>
    <w:multiLevelType w:val="hybridMultilevel"/>
    <w:tmpl w:val="F32EF51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num w:numId="1" w16cid:durableId="91319914">
    <w:abstractNumId w:val="4"/>
  </w:num>
  <w:num w:numId="2" w16cid:durableId="990328367">
    <w:abstractNumId w:val="3"/>
  </w:num>
  <w:num w:numId="3" w16cid:durableId="912273820">
    <w:abstractNumId w:val="2"/>
  </w:num>
  <w:num w:numId="4" w16cid:durableId="1972511558">
    <w:abstractNumId w:val="1"/>
  </w:num>
  <w:num w:numId="5" w16cid:durableId="88694605">
    <w:abstractNumId w:val="18"/>
  </w:num>
  <w:num w:numId="6" w16cid:durableId="1448113513">
    <w:abstractNumId w:val="10"/>
  </w:num>
  <w:num w:numId="7" w16cid:durableId="2078672123">
    <w:abstractNumId w:val="10"/>
  </w:num>
  <w:num w:numId="8" w16cid:durableId="774134311">
    <w:abstractNumId w:val="8"/>
  </w:num>
  <w:num w:numId="9" w16cid:durableId="1424959774">
    <w:abstractNumId w:val="30"/>
  </w:num>
  <w:num w:numId="10" w16cid:durableId="34890227">
    <w:abstractNumId w:val="14"/>
  </w:num>
  <w:num w:numId="11" w16cid:durableId="1076978911">
    <w:abstractNumId w:val="12"/>
  </w:num>
  <w:num w:numId="12" w16cid:durableId="1640263414">
    <w:abstractNumId w:val="33"/>
  </w:num>
  <w:num w:numId="13" w16cid:durableId="621617730">
    <w:abstractNumId w:val="0"/>
  </w:num>
  <w:num w:numId="14" w16cid:durableId="1245725213">
    <w:abstractNumId w:val="29"/>
  </w:num>
  <w:num w:numId="15" w16cid:durableId="1104810525">
    <w:abstractNumId w:val="34"/>
  </w:num>
  <w:num w:numId="16" w16cid:durableId="277563373">
    <w:abstractNumId w:val="39"/>
  </w:num>
  <w:num w:numId="17" w16cid:durableId="330792038">
    <w:abstractNumId w:val="31"/>
  </w:num>
  <w:num w:numId="18" w16cid:durableId="1715810550">
    <w:abstractNumId w:val="17"/>
  </w:num>
  <w:num w:numId="19" w16cid:durableId="1096054923">
    <w:abstractNumId w:val="37"/>
  </w:num>
  <w:num w:numId="20" w16cid:durableId="1089304649">
    <w:abstractNumId w:val="21"/>
  </w:num>
  <w:num w:numId="21" w16cid:durableId="671103959">
    <w:abstractNumId w:val="25"/>
  </w:num>
  <w:num w:numId="22" w16cid:durableId="1966963363">
    <w:abstractNumId w:val="7"/>
  </w:num>
  <w:num w:numId="23" w16cid:durableId="424503215">
    <w:abstractNumId w:val="11"/>
  </w:num>
  <w:num w:numId="24" w16cid:durableId="1821917684">
    <w:abstractNumId w:val="16"/>
  </w:num>
  <w:num w:numId="25" w16cid:durableId="20860943">
    <w:abstractNumId w:val="27"/>
  </w:num>
  <w:num w:numId="26" w16cid:durableId="618688367">
    <w:abstractNumId w:val="20"/>
  </w:num>
  <w:num w:numId="27" w16cid:durableId="1412890834">
    <w:abstractNumId w:val="38"/>
  </w:num>
  <w:num w:numId="28" w16cid:durableId="496656767">
    <w:abstractNumId w:val="22"/>
  </w:num>
  <w:num w:numId="29" w16cid:durableId="548035691">
    <w:abstractNumId w:val="19"/>
  </w:num>
  <w:num w:numId="30" w16cid:durableId="742987196">
    <w:abstractNumId w:val="26"/>
  </w:num>
  <w:num w:numId="31" w16cid:durableId="1948391039">
    <w:abstractNumId w:val="5"/>
  </w:num>
  <w:num w:numId="32" w16cid:durableId="164172636">
    <w:abstractNumId w:val="9"/>
  </w:num>
  <w:num w:numId="33" w16cid:durableId="779030595">
    <w:abstractNumId w:val="23"/>
  </w:num>
  <w:num w:numId="34" w16cid:durableId="28382395">
    <w:abstractNumId w:val="36"/>
  </w:num>
  <w:num w:numId="35" w16cid:durableId="144519525">
    <w:abstractNumId w:val="6"/>
  </w:num>
  <w:num w:numId="36" w16cid:durableId="508641874">
    <w:abstractNumId w:val="13"/>
  </w:num>
  <w:num w:numId="37" w16cid:durableId="2105684558">
    <w:abstractNumId w:val="28"/>
  </w:num>
  <w:num w:numId="38" w16cid:durableId="1019310492">
    <w:abstractNumId w:val="24"/>
  </w:num>
  <w:num w:numId="39" w16cid:durableId="2051219756">
    <w:abstractNumId w:val="35"/>
  </w:num>
  <w:num w:numId="40" w16cid:durableId="1971399377">
    <w:abstractNumId w:val="32"/>
  </w:num>
  <w:num w:numId="41" w16cid:durableId="1448237810">
    <w:abstractNumId w:val="15"/>
  </w:num>
  <w:num w:numId="42" w16cid:durableId="2018851162">
    <w:abstractNumId w:val="40"/>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13"/>
  <w:attachedTemplate r:id="rId1"/>
  <w:stylePaneFormatFilter w:val="4004" w:allStyles="0" w:customStyles="0" w:latentStyles="1" w:stylesInUse="0" w:headingStyles="0" w:numberingStyles="0" w:tableStyles="0" w:directFormattingOnRuns="0" w:directFormattingOnParagraphs="0" w:directFormattingOnNumbering="0" w:directFormattingOnTables="0" w:clearFormatting="0" w:top3HeadingStyles="0" w:visibleStyles="1" w:alternateStyleNames="0"/>
  <w:defaultTabStop w:val="720"/>
  <w:evenAndOddHeaders/>
  <w:drawingGridHorizontalSpacing w:val="100"/>
  <w:displayHorizontalDrawingGridEvery w:val="2"/>
  <w:characterSpacingControl w:val="doNotCompress"/>
  <w:hdrShapeDefaults>
    <o:shapedefaults v:ext="edit" spidmax="2050" style="mso-position-vertical-relative:page;v-text-anchor:bottom" fill="f" fillcolor="white" stroke="f">
      <v:fill color="white" on="f"/>
      <v:stroke on="f"/>
      <v:textbox inset="0,0,0,0"/>
      <o:colormru v:ext="edit" colors="#ddd,#f8f8f8"/>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ColourChosen" w:val="Core"/>
    <w:docVar w:name="CoverChosen" w:val="Standard"/>
  </w:docVars>
  <w:rsids>
    <w:rsidRoot w:val="008A3DFC"/>
    <w:rsid w:val="00000EEA"/>
    <w:rsid w:val="00001864"/>
    <w:rsid w:val="00002AA7"/>
    <w:rsid w:val="000031E1"/>
    <w:rsid w:val="00006487"/>
    <w:rsid w:val="00011FC6"/>
    <w:rsid w:val="000126EB"/>
    <w:rsid w:val="00015E82"/>
    <w:rsid w:val="0001775B"/>
    <w:rsid w:val="00022CFC"/>
    <w:rsid w:val="00024F6E"/>
    <w:rsid w:val="00025FD5"/>
    <w:rsid w:val="0002686D"/>
    <w:rsid w:val="000312EA"/>
    <w:rsid w:val="000316D4"/>
    <w:rsid w:val="0003217B"/>
    <w:rsid w:val="00032C10"/>
    <w:rsid w:val="000331D4"/>
    <w:rsid w:val="000361AD"/>
    <w:rsid w:val="00040E3D"/>
    <w:rsid w:val="00042A1A"/>
    <w:rsid w:val="00043876"/>
    <w:rsid w:val="000443E1"/>
    <w:rsid w:val="00046533"/>
    <w:rsid w:val="0005048B"/>
    <w:rsid w:val="00051219"/>
    <w:rsid w:val="00051456"/>
    <w:rsid w:val="00051E4C"/>
    <w:rsid w:val="0005226F"/>
    <w:rsid w:val="0005371F"/>
    <w:rsid w:val="00053E83"/>
    <w:rsid w:val="00056FD0"/>
    <w:rsid w:val="00064612"/>
    <w:rsid w:val="000667A4"/>
    <w:rsid w:val="00074DFE"/>
    <w:rsid w:val="00075774"/>
    <w:rsid w:val="00075B0B"/>
    <w:rsid w:val="000815C2"/>
    <w:rsid w:val="00083CBE"/>
    <w:rsid w:val="00083FBD"/>
    <w:rsid w:val="00085DC0"/>
    <w:rsid w:val="00087ADA"/>
    <w:rsid w:val="000979AD"/>
    <w:rsid w:val="000A6F40"/>
    <w:rsid w:val="000B0A3D"/>
    <w:rsid w:val="000B1470"/>
    <w:rsid w:val="000B2E61"/>
    <w:rsid w:val="000B3486"/>
    <w:rsid w:val="000B40F1"/>
    <w:rsid w:val="000C02C0"/>
    <w:rsid w:val="000C05F1"/>
    <w:rsid w:val="000C0940"/>
    <w:rsid w:val="000C0E41"/>
    <w:rsid w:val="000C4051"/>
    <w:rsid w:val="000C42CA"/>
    <w:rsid w:val="000C5523"/>
    <w:rsid w:val="000C58FB"/>
    <w:rsid w:val="000C61C0"/>
    <w:rsid w:val="000C7D15"/>
    <w:rsid w:val="000D0298"/>
    <w:rsid w:val="000D19DE"/>
    <w:rsid w:val="000D436B"/>
    <w:rsid w:val="000D6D2F"/>
    <w:rsid w:val="000E1CF3"/>
    <w:rsid w:val="000E2422"/>
    <w:rsid w:val="000E52A5"/>
    <w:rsid w:val="000E599F"/>
    <w:rsid w:val="000E5CD9"/>
    <w:rsid w:val="000F1EC3"/>
    <w:rsid w:val="000F1FE4"/>
    <w:rsid w:val="000F6753"/>
    <w:rsid w:val="00100333"/>
    <w:rsid w:val="00101A2A"/>
    <w:rsid w:val="00104FBD"/>
    <w:rsid w:val="001067F0"/>
    <w:rsid w:val="001068F9"/>
    <w:rsid w:val="001100D4"/>
    <w:rsid w:val="001126EE"/>
    <w:rsid w:val="0011346D"/>
    <w:rsid w:val="001134E0"/>
    <w:rsid w:val="0011470B"/>
    <w:rsid w:val="00114B30"/>
    <w:rsid w:val="00116C3E"/>
    <w:rsid w:val="00117112"/>
    <w:rsid w:val="00117E59"/>
    <w:rsid w:val="0012201E"/>
    <w:rsid w:val="00123BCC"/>
    <w:rsid w:val="00123D28"/>
    <w:rsid w:val="00123FD7"/>
    <w:rsid w:val="001241F6"/>
    <w:rsid w:val="001249CC"/>
    <w:rsid w:val="0013089B"/>
    <w:rsid w:val="00132E69"/>
    <w:rsid w:val="00132F76"/>
    <w:rsid w:val="0013384F"/>
    <w:rsid w:val="00134FC3"/>
    <w:rsid w:val="00135632"/>
    <w:rsid w:val="001362D8"/>
    <w:rsid w:val="00136B7F"/>
    <w:rsid w:val="00141D5A"/>
    <w:rsid w:val="00154168"/>
    <w:rsid w:val="0015572F"/>
    <w:rsid w:val="00155D6E"/>
    <w:rsid w:val="0015605C"/>
    <w:rsid w:val="00157AAE"/>
    <w:rsid w:val="00161BB6"/>
    <w:rsid w:val="001708B3"/>
    <w:rsid w:val="00173C4D"/>
    <w:rsid w:val="00174A49"/>
    <w:rsid w:val="00175388"/>
    <w:rsid w:val="00177270"/>
    <w:rsid w:val="001772D6"/>
    <w:rsid w:val="0017758B"/>
    <w:rsid w:val="00190E0B"/>
    <w:rsid w:val="00192E59"/>
    <w:rsid w:val="00193162"/>
    <w:rsid w:val="00194542"/>
    <w:rsid w:val="00195301"/>
    <w:rsid w:val="00196146"/>
    <w:rsid w:val="00196B03"/>
    <w:rsid w:val="001A1020"/>
    <w:rsid w:val="001A1BEB"/>
    <w:rsid w:val="001A5C1E"/>
    <w:rsid w:val="001B00A0"/>
    <w:rsid w:val="001B23ED"/>
    <w:rsid w:val="001B34DE"/>
    <w:rsid w:val="001B6CB5"/>
    <w:rsid w:val="001B79DA"/>
    <w:rsid w:val="001B7BF3"/>
    <w:rsid w:val="001C07F5"/>
    <w:rsid w:val="001C3137"/>
    <w:rsid w:val="001C540A"/>
    <w:rsid w:val="001C5CA5"/>
    <w:rsid w:val="001C6336"/>
    <w:rsid w:val="001C663B"/>
    <w:rsid w:val="001D1412"/>
    <w:rsid w:val="001D36DC"/>
    <w:rsid w:val="001D4D59"/>
    <w:rsid w:val="001D713C"/>
    <w:rsid w:val="001E1B7B"/>
    <w:rsid w:val="001E2D97"/>
    <w:rsid w:val="001E30E8"/>
    <w:rsid w:val="001E4C59"/>
    <w:rsid w:val="001E531C"/>
    <w:rsid w:val="0020034E"/>
    <w:rsid w:val="00201C06"/>
    <w:rsid w:val="00207117"/>
    <w:rsid w:val="002101A4"/>
    <w:rsid w:val="002109F9"/>
    <w:rsid w:val="00212902"/>
    <w:rsid w:val="002137D2"/>
    <w:rsid w:val="00214440"/>
    <w:rsid w:val="00215132"/>
    <w:rsid w:val="002154A2"/>
    <w:rsid w:val="002155B7"/>
    <w:rsid w:val="002156C8"/>
    <w:rsid w:val="00221A8F"/>
    <w:rsid w:val="00221D5A"/>
    <w:rsid w:val="0022431B"/>
    <w:rsid w:val="002254A0"/>
    <w:rsid w:val="002254A2"/>
    <w:rsid w:val="002256CA"/>
    <w:rsid w:val="002274F9"/>
    <w:rsid w:val="0023091D"/>
    <w:rsid w:val="0023149F"/>
    <w:rsid w:val="00232B56"/>
    <w:rsid w:val="00234D40"/>
    <w:rsid w:val="002418DA"/>
    <w:rsid w:val="00241BAC"/>
    <w:rsid w:val="002421F2"/>
    <w:rsid w:val="00251361"/>
    <w:rsid w:val="0025177C"/>
    <w:rsid w:val="00251DDE"/>
    <w:rsid w:val="00252B35"/>
    <w:rsid w:val="00252CBB"/>
    <w:rsid w:val="00253A71"/>
    <w:rsid w:val="002579B2"/>
    <w:rsid w:val="00260CC9"/>
    <w:rsid w:val="00263A58"/>
    <w:rsid w:val="00267364"/>
    <w:rsid w:val="0026739B"/>
    <w:rsid w:val="00273A31"/>
    <w:rsid w:val="00274483"/>
    <w:rsid w:val="00274DF1"/>
    <w:rsid w:val="00274E21"/>
    <w:rsid w:val="00274FEA"/>
    <w:rsid w:val="00276E3E"/>
    <w:rsid w:val="00277240"/>
    <w:rsid w:val="002773A6"/>
    <w:rsid w:val="00277610"/>
    <w:rsid w:val="00277A23"/>
    <w:rsid w:val="00280E4B"/>
    <w:rsid w:val="002852DB"/>
    <w:rsid w:val="00285F27"/>
    <w:rsid w:val="00287FBB"/>
    <w:rsid w:val="0029026E"/>
    <w:rsid w:val="0029371B"/>
    <w:rsid w:val="00293EB0"/>
    <w:rsid w:val="00295D01"/>
    <w:rsid w:val="002A3877"/>
    <w:rsid w:val="002A47DB"/>
    <w:rsid w:val="002A5A18"/>
    <w:rsid w:val="002A5D8F"/>
    <w:rsid w:val="002A658F"/>
    <w:rsid w:val="002B2A12"/>
    <w:rsid w:val="002B3E6E"/>
    <w:rsid w:val="002B4524"/>
    <w:rsid w:val="002B6CEF"/>
    <w:rsid w:val="002C1D69"/>
    <w:rsid w:val="002C5384"/>
    <w:rsid w:val="002C54A6"/>
    <w:rsid w:val="002D19CD"/>
    <w:rsid w:val="002D688F"/>
    <w:rsid w:val="002E00BA"/>
    <w:rsid w:val="002E0C1E"/>
    <w:rsid w:val="002E11E5"/>
    <w:rsid w:val="002E3B33"/>
    <w:rsid w:val="002E3BB0"/>
    <w:rsid w:val="002E6619"/>
    <w:rsid w:val="002E7AB1"/>
    <w:rsid w:val="002E7DC9"/>
    <w:rsid w:val="002F0071"/>
    <w:rsid w:val="002F06CC"/>
    <w:rsid w:val="002F292B"/>
    <w:rsid w:val="002F3492"/>
    <w:rsid w:val="002F5550"/>
    <w:rsid w:val="002F6563"/>
    <w:rsid w:val="002F6753"/>
    <w:rsid w:val="002F6CCB"/>
    <w:rsid w:val="002F6DB4"/>
    <w:rsid w:val="002F754D"/>
    <w:rsid w:val="002F7A19"/>
    <w:rsid w:val="003001A1"/>
    <w:rsid w:val="00301C5C"/>
    <w:rsid w:val="003036A2"/>
    <w:rsid w:val="003053C7"/>
    <w:rsid w:val="003057A5"/>
    <w:rsid w:val="003059EB"/>
    <w:rsid w:val="00306A4B"/>
    <w:rsid w:val="00307B3C"/>
    <w:rsid w:val="00310421"/>
    <w:rsid w:val="003139EB"/>
    <w:rsid w:val="00313CAE"/>
    <w:rsid w:val="0031605A"/>
    <w:rsid w:val="00322BA1"/>
    <w:rsid w:val="0032796C"/>
    <w:rsid w:val="00331731"/>
    <w:rsid w:val="00333EED"/>
    <w:rsid w:val="0033551F"/>
    <w:rsid w:val="00340806"/>
    <w:rsid w:val="00341FFE"/>
    <w:rsid w:val="003425BE"/>
    <w:rsid w:val="003450A8"/>
    <w:rsid w:val="003461B2"/>
    <w:rsid w:val="00355B43"/>
    <w:rsid w:val="00356B61"/>
    <w:rsid w:val="00357251"/>
    <w:rsid w:val="003579A8"/>
    <w:rsid w:val="00357F24"/>
    <w:rsid w:val="00361B7A"/>
    <w:rsid w:val="00361EE2"/>
    <w:rsid w:val="0036319D"/>
    <w:rsid w:val="003674D4"/>
    <w:rsid w:val="00367E4C"/>
    <w:rsid w:val="00383ADF"/>
    <w:rsid w:val="0038407D"/>
    <w:rsid w:val="0038706C"/>
    <w:rsid w:val="00387974"/>
    <w:rsid w:val="00390015"/>
    <w:rsid w:val="003915EC"/>
    <w:rsid w:val="0039270B"/>
    <w:rsid w:val="00395EF5"/>
    <w:rsid w:val="0039729E"/>
    <w:rsid w:val="003972BC"/>
    <w:rsid w:val="003A2FF2"/>
    <w:rsid w:val="003A3052"/>
    <w:rsid w:val="003A3919"/>
    <w:rsid w:val="003A476E"/>
    <w:rsid w:val="003A4AF4"/>
    <w:rsid w:val="003A63AC"/>
    <w:rsid w:val="003A647C"/>
    <w:rsid w:val="003A710E"/>
    <w:rsid w:val="003B1238"/>
    <w:rsid w:val="003B4380"/>
    <w:rsid w:val="003B58A6"/>
    <w:rsid w:val="003C08BD"/>
    <w:rsid w:val="003C0BC3"/>
    <w:rsid w:val="003C40B6"/>
    <w:rsid w:val="003D26A3"/>
    <w:rsid w:val="003D62C9"/>
    <w:rsid w:val="003D641F"/>
    <w:rsid w:val="003D6565"/>
    <w:rsid w:val="003D778D"/>
    <w:rsid w:val="003E27E2"/>
    <w:rsid w:val="003E3972"/>
    <w:rsid w:val="003F061A"/>
    <w:rsid w:val="003F0725"/>
    <w:rsid w:val="003F1806"/>
    <w:rsid w:val="003F1FBD"/>
    <w:rsid w:val="003F3212"/>
    <w:rsid w:val="003F5227"/>
    <w:rsid w:val="003F542C"/>
    <w:rsid w:val="003F5D80"/>
    <w:rsid w:val="003F6EAD"/>
    <w:rsid w:val="003F7476"/>
    <w:rsid w:val="003F7616"/>
    <w:rsid w:val="0040108B"/>
    <w:rsid w:val="00401C9F"/>
    <w:rsid w:val="004070AA"/>
    <w:rsid w:val="00410CB7"/>
    <w:rsid w:val="00411649"/>
    <w:rsid w:val="00411FA7"/>
    <w:rsid w:val="00412553"/>
    <w:rsid w:val="004134DD"/>
    <w:rsid w:val="0041517D"/>
    <w:rsid w:val="00416DF7"/>
    <w:rsid w:val="00420CC0"/>
    <w:rsid w:val="0042174B"/>
    <w:rsid w:val="00424719"/>
    <w:rsid w:val="00425B20"/>
    <w:rsid w:val="00426E97"/>
    <w:rsid w:val="004362E3"/>
    <w:rsid w:val="00440CFE"/>
    <w:rsid w:val="00441D99"/>
    <w:rsid w:val="00444967"/>
    <w:rsid w:val="00444D4A"/>
    <w:rsid w:val="004459B1"/>
    <w:rsid w:val="00445A49"/>
    <w:rsid w:val="00450B7D"/>
    <w:rsid w:val="00450C41"/>
    <w:rsid w:val="00453A68"/>
    <w:rsid w:val="00455807"/>
    <w:rsid w:val="00457440"/>
    <w:rsid w:val="0046209B"/>
    <w:rsid w:val="00462182"/>
    <w:rsid w:val="00463ED6"/>
    <w:rsid w:val="00466556"/>
    <w:rsid w:val="004666B7"/>
    <w:rsid w:val="00467438"/>
    <w:rsid w:val="004712A8"/>
    <w:rsid w:val="00471DED"/>
    <w:rsid w:val="00475BB5"/>
    <w:rsid w:val="00475C57"/>
    <w:rsid w:val="00475EB7"/>
    <w:rsid w:val="004766E5"/>
    <w:rsid w:val="004821AE"/>
    <w:rsid w:val="004826CF"/>
    <w:rsid w:val="00482E9C"/>
    <w:rsid w:val="00483F64"/>
    <w:rsid w:val="0048768F"/>
    <w:rsid w:val="0048778A"/>
    <w:rsid w:val="00487D3D"/>
    <w:rsid w:val="00491B05"/>
    <w:rsid w:val="00492547"/>
    <w:rsid w:val="00493B6A"/>
    <w:rsid w:val="00494587"/>
    <w:rsid w:val="00494743"/>
    <w:rsid w:val="004A067D"/>
    <w:rsid w:val="004A4028"/>
    <w:rsid w:val="004A575F"/>
    <w:rsid w:val="004A7FA7"/>
    <w:rsid w:val="004B1330"/>
    <w:rsid w:val="004B2DAA"/>
    <w:rsid w:val="004B5196"/>
    <w:rsid w:val="004B5AC9"/>
    <w:rsid w:val="004C08B6"/>
    <w:rsid w:val="004C0D00"/>
    <w:rsid w:val="004C14AB"/>
    <w:rsid w:val="004C3462"/>
    <w:rsid w:val="004C5772"/>
    <w:rsid w:val="004D0A90"/>
    <w:rsid w:val="004D139E"/>
    <w:rsid w:val="004D1CE2"/>
    <w:rsid w:val="004D1FAA"/>
    <w:rsid w:val="004D3DB4"/>
    <w:rsid w:val="004D44AC"/>
    <w:rsid w:val="004D5ED7"/>
    <w:rsid w:val="004D7860"/>
    <w:rsid w:val="004E0040"/>
    <w:rsid w:val="004E1262"/>
    <w:rsid w:val="004E3049"/>
    <w:rsid w:val="004E411B"/>
    <w:rsid w:val="004E5109"/>
    <w:rsid w:val="004E5C69"/>
    <w:rsid w:val="004E60D0"/>
    <w:rsid w:val="004F12A6"/>
    <w:rsid w:val="004F1565"/>
    <w:rsid w:val="004F1878"/>
    <w:rsid w:val="004F2304"/>
    <w:rsid w:val="004F26F8"/>
    <w:rsid w:val="004F287F"/>
    <w:rsid w:val="004F3C06"/>
    <w:rsid w:val="004F4CC9"/>
    <w:rsid w:val="004F75D8"/>
    <w:rsid w:val="005025FE"/>
    <w:rsid w:val="00504585"/>
    <w:rsid w:val="00506DDE"/>
    <w:rsid w:val="0051155D"/>
    <w:rsid w:val="005136AD"/>
    <w:rsid w:val="005138BA"/>
    <w:rsid w:val="00513904"/>
    <w:rsid w:val="00513923"/>
    <w:rsid w:val="00514D9D"/>
    <w:rsid w:val="00516657"/>
    <w:rsid w:val="00516904"/>
    <w:rsid w:val="00520311"/>
    <w:rsid w:val="00520CB5"/>
    <w:rsid w:val="005210CC"/>
    <w:rsid w:val="005211AF"/>
    <w:rsid w:val="005213E2"/>
    <w:rsid w:val="00521BDE"/>
    <w:rsid w:val="00527532"/>
    <w:rsid w:val="005276C2"/>
    <w:rsid w:val="005406F8"/>
    <w:rsid w:val="0054169B"/>
    <w:rsid w:val="005417D2"/>
    <w:rsid w:val="005422E4"/>
    <w:rsid w:val="00543721"/>
    <w:rsid w:val="00544161"/>
    <w:rsid w:val="0054436C"/>
    <w:rsid w:val="00545CF8"/>
    <w:rsid w:val="00546103"/>
    <w:rsid w:val="005477D8"/>
    <w:rsid w:val="00550E4D"/>
    <w:rsid w:val="00550F69"/>
    <w:rsid w:val="005523C6"/>
    <w:rsid w:val="005535C1"/>
    <w:rsid w:val="00557BBC"/>
    <w:rsid w:val="005616AE"/>
    <w:rsid w:val="00571296"/>
    <w:rsid w:val="00571AAC"/>
    <w:rsid w:val="00571ADF"/>
    <w:rsid w:val="00571CEA"/>
    <w:rsid w:val="00571F91"/>
    <w:rsid w:val="00574FBC"/>
    <w:rsid w:val="0057516A"/>
    <w:rsid w:val="00575E75"/>
    <w:rsid w:val="00581C8A"/>
    <w:rsid w:val="005871BD"/>
    <w:rsid w:val="005900A1"/>
    <w:rsid w:val="00590B01"/>
    <w:rsid w:val="00590FC9"/>
    <w:rsid w:val="00595936"/>
    <w:rsid w:val="00596F99"/>
    <w:rsid w:val="005A0224"/>
    <w:rsid w:val="005A0BA6"/>
    <w:rsid w:val="005A1201"/>
    <w:rsid w:val="005A15E8"/>
    <w:rsid w:val="005A1AAF"/>
    <w:rsid w:val="005A35B2"/>
    <w:rsid w:val="005A3671"/>
    <w:rsid w:val="005A3F38"/>
    <w:rsid w:val="005A54D6"/>
    <w:rsid w:val="005A61C3"/>
    <w:rsid w:val="005A68C6"/>
    <w:rsid w:val="005A6C20"/>
    <w:rsid w:val="005A6F02"/>
    <w:rsid w:val="005B0BCB"/>
    <w:rsid w:val="005B170A"/>
    <w:rsid w:val="005B2B2E"/>
    <w:rsid w:val="005B5468"/>
    <w:rsid w:val="005B753C"/>
    <w:rsid w:val="005B77B6"/>
    <w:rsid w:val="005C1B4B"/>
    <w:rsid w:val="005C2541"/>
    <w:rsid w:val="005C71E9"/>
    <w:rsid w:val="005D088E"/>
    <w:rsid w:val="005D2EB7"/>
    <w:rsid w:val="005D379F"/>
    <w:rsid w:val="005D5D01"/>
    <w:rsid w:val="005D7700"/>
    <w:rsid w:val="005E1488"/>
    <w:rsid w:val="005E5EEE"/>
    <w:rsid w:val="005E7012"/>
    <w:rsid w:val="005F0DA6"/>
    <w:rsid w:val="005F32AD"/>
    <w:rsid w:val="005F41CD"/>
    <w:rsid w:val="005F573F"/>
    <w:rsid w:val="005F7C32"/>
    <w:rsid w:val="00601BED"/>
    <w:rsid w:val="006065A9"/>
    <w:rsid w:val="006075B1"/>
    <w:rsid w:val="00607651"/>
    <w:rsid w:val="006101EB"/>
    <w:rsid w:val="006103AF"/>
    <w:rsid w:val="00610C1D"/>
    <w:rsid w:val="006131D3"/>
    <w:rsid w:val="006137A9"/>
    <w:rsid w:val="00616600"/>
    <w:rsid w:val="00620AB1"/>
    <w:rsid w:val="00620C5C"/>
    <w:rsid w:val="00622516"/>
    <w:rsid w:val="00625BAE"/>
    <w:rsid w:val="00627195"/>
    <w:rsid w:val="00630DD5"/>
    <w:rsid w:val="00630E7C"/>
    <w:rsid w:val="00634D17"/>
    <w:rsid w:val="0063561B"/>
    <w:rsid w:val="0064042D"/>
    <w:rsid w:val="00641AEC"/>
    <w:rsid w:val="0064524B"/>
    <w:rsid w:val="006469A4"/>
    <w:rsid w:val="00650A8F"/>
    <w:rsid w:val="00651877"/>
    <w:rsid w:val="00655388"/>
    <w:rsid w:val="00655D42"/>
    <w:rsid w:val="00656199"/>
    <w:rsid w:val="0066036E"/>
    <w:rsid w:val="00664D3A"/>
    <w:rsid w:val="00666B96"/>
    <w:rsid w:val="0067239B"/>
    <w:rsid w:val="006744D8"/>
    <w:rsid w:val="00674520"/>
    <w:rsid w:val="00675060"/>
    <w:rsid w:val="006759C2"/>
    <w:rsid w:val="0067631B"/>
    <w:rsid w:val="00676831"/>
    <w:rsid w:val="00677A9F"/>
    <w:rsid w:val="00681CA4"/>
    <w:rsid w:val="00682027"/>
    <w:rsid w:val="006839AA"/>
    <w:rsid w:val="00685B63"/>
    <w:rsid w:val="006879A7"/>
    <w:rsid w:val="00690252"/>
    <w:rsid w:val="006945AD"/>
    <w:rsid w:val="00694E1A"/>
    <w:rsid w:val="00695A1E"/>
    <w:rsid w:val="006A25BB"/>
    <w:rsid w:val="006A4E81"/>
    <w:rsid w:val="006A5D0B"/>
    <w:rsid w:val="006B10B6"/>
    <w:rsid w:val="006B1377"/>
    <w:rsid w:val="006B2726"/>
    <w:rsid w:val="006B57B2"/>
    <w:rsid w:val="006C0EDC"/>
    <w:rsid w:val="006C109B"/>
    <w:rsid w:val="006C180F"/>
    <w:rsid w:val="006C2F7A"/>
    <w:rsid w:val="006C33D9"/>
    <w:rsid w:val="006C4214"/>
    <w:rsid w:val="006C63D3"/>
    <w:rsid w:val="006D1B2D"/>
    <w:rsid w:val="006D1E80"/>
    <w:rsid w:val="006D4C17"/>
    <w:rsid w:val="006D5061"/>
    <w:rsid w:val="006D555F"/>
    <w:rsid w:val="006D7E28"/>
    <w:rsid w:val="006E17CD"/>
    <w:rsid w:val="006E23B6"/>
    <w:rsid w:val="006E25AB"/>
    <w:rsid w:val="006E3262"/>
    <w:rsid w:val="006E3A6D"/>
    <w:rsid w:val="006E4748"/>
    <w:rsid w:val="006E7746"/>
    <w:rsid w:val="006E7F70"/>
    <w:rsid w:val="006F4826"/>
    <w:rsid w:val="006F4D0E"/>
    <w:rsid w:val="006F738D"/>
    <w:rsid w:val="00700738"/>
    <w:rsid w:val="00707997"/>
    <w:rsid w:val="0071029B"/>
    <w:rsid w:val="0071052E"/>
    <w:rsid w:val="00711762"/>
    <w:rsid w:val="00716588"/>
    <w:rsid w:val="00721552"/>
    <w:rsid w:val="0072673B"/>
    <w:rsid w:val="00726E5E"/>
    <w:rsid w:val="007327F4"/>
    <w:rsid w:val="007336C9"/>
    <w:rsid w:val="007367A7"/>
    <w:rsid w:val="00736C13"/>
    <w:rsid w:val="00736E1E"/>
    <w:rsid w:val="00736F0E"/>
    <w:rsid w:val="007445DB"/>
    <w:rsid w:val="0074569B"/>
    <w:rsid w:val="00746FE8"/>
    <w:rsid w:val="00747669"/>
    <w:rsid w:val="007510E2"/>
    <w:rsid w:val="007513AA"/>
    <w:rsid w:val="00752314"/>
    <w:rsid w:val="00752473"/>
    <w:rsid w:val="00752903"/>
    <w:rsid w:val="00757D44"/>
    <w:rsid w:val="00766BBE"/>
    <w:rsid w:val="00767521"/>
    <w:rsid w:val="007732C9"/>
    <w:rsid w:val="007738F3"/>
    <w:rsid w:val="00774CB6"/>
    <w:rsid w:val="00776A3D"/>
    <w:rsid w:val="00782488"/>
    <w:rsid w:val="00785E49"/>
    <w:rsid w:val="007868C5"/>
    <w:rsid w:val="00786A8D"/>
    <w:rsid w:val="00786B17"/>
    <w:rsid w:val="00787338"/>
    <w:rsid w:val="00787C90"/>
    <w:rsid w:val="00790A1F"/>
    <w:rsid w:val="00793B7A"/>
    <w:rsid w:val="00793C15"/>
    <w:rsid w:val="00793DA2"/>
    <w:rsid w:val="007A01EB"/>
    <w:rsid w:val="007A3E21"/>
    <w:rsid w:val="007A4945"/>
    <w:rsid w:val="007B030D"/>
    <w:rsid w:val="007B13AE"/>
    <w:rsid w:val="007B2475"/>
    <w:rsid w:val="007B249F"/>
    <w:rsid w:val="007B2ECC"/>
    <w:rsid w:val="007B5468"/>
    <w:rsid w:val="007C1DF4"/>
    <w:rsid w:val="007C5394"/>
    <w:rsid w:val="007C6BB9"/>
    <w:rsid w:val="007D1633"/>
    <w:rsid w:val="007D1B60"/>
    <w:rsid w:val="007D2E6D"/>
    <w:rsid w:val="007D5501"/>
    <w:rsid w:val="007D5C84"/>
    <w:rsid w:val="007D7F23"/>
    <w:rsid w:val="007E073D"/>
    <w:rsid w:val="007E2295"/>
    <w:rsid w:val="007E260F"/>
    <w:rsid w:val="007E265F"/>
    <w:rsid w:val="007E35CB"/>
    <w:rsid w:val="007E4B05"/>
    <w:rsid w:val="007F092A"/>
    <w:rsid w:val="007F16A8"/>
    <w:rsid w:val="007F6149"/>
    <w:rsid w:val="007F618C"/>
    <w:rsid w:val="007F688D"/>
    <w:rsid w:val="008015F4"/>
    <w:rsid w:val="00802325"/>
    <w:rsid w:val="00806F44"/>
    <w:rsid w:val="00807954"/>
    <w:rsid w:val="00812E7D"/>
    <w:rsid w:val="008131A5"/>
    <w:rsid w:val="00815DBC"/>
    <w:rsid w:val="00816F1C"/>
    <w:rsid w:val="008175AA"/>
    <w:rsid w:val="008223E7"/>
    <w:rsid w:val="00826D20"/>
    <w:rsid w:val="008319C5"/>
    <w:rsid w:val="00833678"/>
    <w:rsid w:val="00837E5F"/>
    <w:rsid w:val="00840460"/>
    <w:rsid w:val="008408C1"/>
    <w:rsid w:val="00840B15"/>
    <w:rsid w:val="008413D6"/>
    <w:rsid w:val="00843A62"/>
    <w:rsid w:val="008467C7"/>
    <w:rsid w:val="0084763A"/>
    <w:rsid w:val="008503AA"/>
    <w:rsid w:val="0085234E"/>
    <w:rsid w:val="00854E3D"/>
    <w:rsid w:val="00856E94"/>
    <w:rsid w:val="00857E65"/>
    <w:rsid w:val="008601C5"/>
    <w:rsid w:val="008631BE"/>
    <w:rsid w:val="00863F9A"/>
    <w:rsid w:val="00864126"/>
    <w:rsid w:val="00865F66"/>
    <w:rsid w:val="00867518"/>
    <w:rsid w:val="008704E4"/>
    <w:rsid w:val="00876062"/>
    <w:rsid w:val="00880650"/>
    <w:rsid w:val="00880DE8"/>
    <w:rsid w:val="008817F5"/>
    <w:rsid w:val="008827CE"/>
    <w:rsid w:val="00887AD9"/>
    <w:rsid w:val="00890BD7"/>
    <w:rsid w:val="00891A6E"/>
    <w:rsid w:val="008937AA"/>
    <w:rsid w:val="008941B7"/>
    <w:rsid w:val="008951FB"/>
    <w:rsid w:val="008968EB"/>
    <w:rsid w:val="00897689"/>
    <w:rsid w:val="00897FEE"/>
    <w:rsid w:val="008A2BA3"/>
    <w:rsid w:val="008A3A56"/>
    <w:rsid w:val="008A3DFC"/>
    <w:rsid w:val="008A405E"/>
    <w:rsid w:val="008A4DD1"/>
    <w:rsid w:val="008A51A2"/>
    <w:rsid w:val="008A51C6"/>
    <w:rsid w:val="008A51D2"/>
    <w:rsid w:val="008B2B27"/>
    <w:rsid w:val="008B2EB2"/>
    <w:rsid w:val="008B7AF1"/>
    <w:rsid w:val="008C0C06"/>
    <w:rsid w:val="008C3EB9"/>
    <w:rsid w:val="008D0832"/>
    <w:rsid w:val="008D5E56"/>
    <w:rsid w:val="008E3244"/>
    <w:rsid w:val="008E36EC"/>
    <w:rsid w:val="008E3A6A"/>
    <w:rsid w:val="008E5CE3"/>
    <w:rsid w:val="008E7D0C"/>
    <w:rsid w:val="008F10C0"/>
    <w:rsid w:val="008F1194"/>
    <w:rsid w:val="008F273A"/>
    <w:rsid w:val="008F5FA6"/>
    <w:rsid w:val="008F64BD"/>
    <w:rsid w:val="008F7A9C"/>
    <w:rsid w:val="00900503"/>
    <w:rsid w:val="0090200F"/>
    <w:rsid w:val="00912122"/>
    <w:rsid w:val="0091299A"/>
    <w:rsid w:val="00914764"/>
    <w:rsid w:val="0091539C"/>
    <w:rsid w:val="00917822"/>
    <w:rsid w:val="00922656"/>
    <w:rsid w:val="009238C0"/>
    <w:rsid w:val="00924D99"/>
    <w:rsid w:val="00925BAA"/>
    <w:rsid w:val="00925EE3"/>
    <w:rsid w:val="009267C0"/>
    <w:rsid w:val="0092796F"/>
    <w:rsid w:val="009317F7"/>
    <w:rsid w:val="009328FC"/>
    <w:rsid w:val="00933D7D"/>
    <w:rsid w:val="009360C5"/>
    <w:rsid w:val="00937D0D"/>
    <w:rsid w:val="00944443"/>
    <w:rsid w:val="00950842"/>
    <w:rsid w:val="00952FBD"/>
    <w:rsid w:val="009558F8"/>
    <w:rsid w:val="00957152"/>
    <w:rsid w:val="0096064B"/>
    <w:rsid w:val="00961A13"/>
    <w:rsid w:val="00962C63"/>
    <w:rsid w:val="00963568"/>
    <w:rsid w:val="00966365"/>
    <w:rsid w:val="009704B0"/>
    <w:rsid w:val="0097110C"/>
    <w:rsid w:val="00972036"/>
    <w:rsid w:val="00980E5C"/>
    <w:rsid w:val="00983F19"/>
    <w:rsid w:val="00987853"/>
    <w:rsid w:val="009920D4"/>
    <w:rsid w:val="0099432F"/>
    <w:rsid w:val="009952EB"/>
    <w:rsid w:val="009959BB"/>
    <w:rsid w:val="00995D43"/>
    <w:rsid w:val="009964E7"/>
    <w:rsid w:val="009967A9"/>
    <w:rsid w:val="00997708"/>
    <w:rsid w:val="009A180F"/>
    <w:rsid w:val="009A20E5"/>
    <w:rsid w:val="009A623A"/>
    <w:rsid w:val="009B0A0D"/>
    <w:rsid w:val="009B3319"/>
    <w:rsid w:val="009B4B17"/>
    <w:rsid w:val="009B532B"/>
    <w:rsid w:val="009B5F0E"/>
    <w:rsid w:val="009B6B20"/>
    <w:rsid w:val="009B7560"/>
    <w:rsid w:val="009B77E9"/>
    <w:rsid w:val="009C3E19"/>
    <w:rsid w:val="009C4684"/>
    <w:rsid w:val="009C532F"/>
    <w:rsid w:val="009C5CA3"/>
    <w:rsid w:val="009C5DC9"/>
    <w:rsid w:val="009D3EE1"/>
    <w:rsid w:val="009D6E28"/>
    <w:rsid w:val="009D7E49"/>
    <w:rsid w:val="009E354F"/>
    <w:rsid w:val="009E3E67"/>
    <w:rsid w:val="009E51CE"/>
    <w:rsid w:val="009E5D82"/>
    <w:rsid w:val="009E734D"/>
    <w:rsid w:val="009F0667"/>
    <w:rsid w:val="009F0EAA"/>
    <w:rsid w:val="009F38A2"/>
    <w:rsid w:val="009F42AB"/>
    <w:rsid w:val="009F5A9B"/>
    <w:rsid w:val="009F78CB"/>
    <w:rsid w:val="009F79DC"/>
    <w:rsid w:val="00A00A06"/>
    <w:rsid w:val="00A0309C"/>
    <w:rsid w:val="00A0599B"/>
    <w:rsid w:val="00A14107"/>
    <w:rsid w:val="00A20DBC"/>
    <w:rsid w:val="00A23FE4"/>
    <w:rsid w:val="00A303EE"/>
    <w:rsid w:val="00A32EDC"/>
    <w:rsid w:val="00A337D9"/>
    <w:rsid w:val="00A35817"/>
    <w:rsid w:val="00A3616A"/>
    <w:rsid w:val="00A36C54"/>
    <w:rsid w:val="00A37466"/>
    <w:rsid w:val="00A40CC4"/>
    <w:rsid w:val="00A410CD"/>
    <w:rsid w:val="00A41431"/>
    <w:rsid w:val="00A4301D"/>
    <w:rsid w:val="00A502B4"/>
    <w:rsid w:val="00A51997"/>
    <w:rsid w:val="00A52C01"/>
    <w:rsid w:val="00A55391"/>
    <w:rsid w:val="00A62671"/>
    <w:rsid w:val="00A63318"/>
    <w:rsid w:val="00A6565B"/>
    <w:rsid w:val="00A65678"/>
    <w:rsid w:val="00A70DD1"/>
    <w:rsid w:val="00A716CA"/>
    <w:rsid w:val="00A7397B"/>
    <w:rsid w:val="00A80235"/>
    <w:rsid w:val="00A81299"/>
    <w:rsid w:val="00A82227"/>
    <w:rsid w:val="00A847E1"/>
    <w:rsid w:val="00A85C20"/>
    <w:rsid w:val="00A86058"/>
    <w:rsid w:val="00A86985"/>
    <w:rsid w:val="00A90BD5"/>
    <w:rsid w:val="00A90F41"/>
    <w:rsid w:val="00A9367A"/>
    <w:rsid w:val="00A943B2"/>
    <w:rsid w:val="00A9602E"/>
    <w:rsid w:val="00A96274"/>
    <w:rsid w:val="00A965CC"/>
    <w:rsid w:val="00AA0222"/>
    <w:rsid w:val="00AA4BB9"/>
    <w:rsid w:val="00AB07A4"/>
    <w:rsid w:val="00AB181B"/>
    <w:rsid w:val="00AB2E64"/>
    <w:rsid w:val="00AB4D75"/>
    <w:rsid w:val="00AC30DB"/>
    <w:rsid w:val="00AC3B69"/>
    <w:rsid w:val="00AC3E58"/>
    <w:rsid w:val="00AC6720"/>
    <w:rsid w:val="00AC7ECD"/>
    <w:rsid w:val="00AD0766"/>
    <w:rsid w:val="00AD083F"/>
    <w:rsid w:val="00AD2170"/>
    <w:rsid w:val="00AD275A"/>
    <w:rsid w:val="00AD3D6D"/>
    <w:rsid w:val="00AD7F00"/>
    <w:rsid w:val="00AE0559"/>
    <w:rsid w:val="00AE0D97"/>
    <w:rsid w:val="00AE22BA"/>
    <w:rsid w:val="00AE3B5F"/>
    <w:rsid w:val="00AE3CFD"/>
    <w:rsid w:val="00AE55D2"/>
    <w:rsid w:val="00AE7106"/>
    <w:rsid w:val="00AF06CB"/>
    <w:rsid w:val="00AF1B84"/>
    <w:rsid w:val="00AF37BE"/>
    <w:rsid w:val="00AF4D16"/>
    <w:rsid w:val="00AF5B4A"/>
    <w:rsid w:val="00AF6215"/>
    <w:rsid w:val="00B03428"/>
    <w:rsid w:val="00B035CC"/>
    <w:rsid w:val="00B06606"/>
    <w:rsid w:val="00B068D9"/>
    <w:rsid w:val="00B06E83"/>
    <w:rsid w:val="00B103CA"/>
    <w:rsid w:val="00B14087"/>
    <w:rsid w:val="00B15013"/>
    <w:rsid w:val="00B222AD"/>
    <w:rsid w:val="00B23CE0"/>
    <w:rsid w:val="00B24B90"/>
    <w:rsid w:val="00B26878"/>
    <w:rsid w:val="00B268F6"/>
    <w:rsid w:val="00B30FCE"/>
    <w:rsid w:val="00B322EF"/>
    <w:rsid w:val="00B34418"/>
    <w:rsid w:val="00B3452A"/>
    <w:rsid w:val="00B34AB2"/>
    <w:rsid w:val="00B34F64"/>
    <w:rsid w:val="00B45E08"/>
    <w:rsid w:val="00B51E8B"/>
    <w:rsid w:val="00B522B8"/>
    <w:rsid w:val="00B53061"/>
    <w:rsid w:val="00B5338E"/>
    <w:rsid w:val="00B5561F"/>
    <w:rsid w:val="00B55F0E"/>
    <w:rsid w:val="00B7335B"/>
    <w:rsid w:val="00B80087"/>
    <w:rsid w:val="00B816CE"/>
    <w:rsid w:val="00B827FF"/>
    <w:rsid w:val="00B8445D"/>
    <w:rsid w:val="00B846E1"/>
    <w:rsid w:val="00B84835"/>
    <w:rsid w:val="00B9000E"/>
    <w:rsid w:val="00B9010E"/>
    <w:rsid w:val="00B9061C"/>
    <w:rsid w:val="00B90A67"/>
    <w:rsid w:val="00B93210"/>
    <w:rsid w:val="00B93351"/>
    <w:rsid w:val="00B93FAF"/>
    <w:rsid w:val="00B96247"/>
    <w:rsid w:val="00B96AC7"/>
    <w:rsid w:val="00B96DBD"/>
    <w:rsid w:val="00B9744A"/>
    <w:rsid w:val="00BA0D89"/>
    <w:rsid w:val="00BA6C89"/>
    <w:rsid w:val="00BC2074"/>
    <w:rsid w:val="00BC46FA"/>
    <w:rsid w:val="00BC622C"/>
    <w:rsid w:val="00BD0813"/>
    <w:rsid w:val="00BD241F"/>
    <w:rsid w:val="00BD403D"/>
    <w:rsid w:val="00BD5C05"/>
    <w:rsid w:val="00BD7002"/>
    <w:rsid w:val="00BE3A62"/>
    <w:rsid w:val="00BE3C7B"/>
    <w:rsid w:val="00BE594A"/>
    <w:rsid w:val="00BF2E42"/>
    <w:rsid w:val="00BF6512"/>
    <w:rsid w:val="00C0427F"/>
    <w:rsid w:val="00C102B5"/>
    <w:rsid w:val="00C14296"/>
    <w:rsid w:val="00C148C1"/>
    <w:rsid w:val="00C23138"/>
    <w:rsid w:val="00C235CA"/>
    <w:rsid w:val="00C25CB9"/>
    <w:rsid w:val="00C27641"/>
    <w:rsid w:val="00C32E7A"/>
    <w:rsid w:val="00C422BC"/>
    <w:rsid w:val="00C42B47"/>
    <w:rsid w:val="00C44BBE"/>
    <w:rsid w:val="00C469A4"/>
    <w:rsid w:val="00C46D49"/>
    <w:rsid w:val="00C507C3"/>
    <w:rsid w:val="00C50D8C"/>
    <w:rsid w:val="00C52188"/>
    <w:rsid w:val="00C5358D"/>
    <w:rsid w:val="00C563A6"/>
    <w:rsid w:val="00C56AB8"/>
    <w:rsid w:val="00C56D03"/>
    <w:rsid w:val="00C57289"/>
    <w:rsid w:val="00C607F8"/>
    <w:rsid w:val="00C615A6"/>
    <w:rsid w:val="00C61603"/>
    <w:rsid w:val="00C62465"/>
    <w:rsid w:val="00C62BBB"/>
    <w:rsid w:val="00C6302E"/>
    <w:rsid w:val="00C63B3B"/>
    <w:rsid w:val="00C64AD3"/>
    <w:rsid w:val="00C66A8B"/>
    <w:rsid w:val="00C67E12"/>
    <w:rsid w:val="00C731E8"/>
    <w:rsid w:val="00C770B0"/>
    <w:rsid w:val="00C80108"/>
    <w:rsid w:val="00C8085F"/>
    <w:rsid w:val="00C832E2"/>
    <w:rsid w:val="00C83B2F"/>
    <w:rsid w:val="00C83DF8"/>
    <w:rsid w:val="00C84FA2"/>
    <w:rsid w:val="00C858FA"/>
    <w:rsid w:val="00C8699C"/>
    <w:rsid w:val="00C86A37"/>
    <w:rsid w:val="00C9181F"/>
    <w:rsid w:val="00C91DDE"/>
    <w:rsid w:val="00C945DD"/>
    <w:rsid w:val="00CA0DC9"/>
    <w:rsid w:val="00CA391F"/>
    <w:rsid w:val="00CA43A1"/>
    <w:rsid w:val="00CA4E97"/>
    <w:rsid w:val="00CA5249"/>
    <w:rsid w:val="00CA7FF7"/>
    <w:rsid w:val="00CB2DEC"/>
    <w:rsid w:val="00CB4923"/>
    <w:rsid w:val="00CB59D1"/>
    <w:rsid w:val="00CC0F54"/>
    <w:rsid w:val="00CC3D0D"/>
    <w:rsid w:val="00CC6FA2"/>
    <w:rsid w:val="00CC7722"/>
    <w:rsid w:val="00CD0FD1"/>
    <w:rsid w:val="00CD23DC"/>
    <w:rsid w:val="00CD27C9"/>
    <w:rsid w:val="00CD33C4"/>
    <w:rsid w:val="00CD4424"/>
    <w:rsid w:val="00CD5730"/>
    <w:rsid w:val="00CD5B9E"/>
    <w:rsid w:val="00CD784B"/>
    <w:rsid w:val="00CE17A5"/>
    <w:rsid w:val="00CE44C5"/>
    <w:rsid w:val="00CE6D6D"/>
    <w:rsid w:val="00CF1C3C"/>
    <w:rsid w:val="00CF1F0A"/>
    <w:rsid w:val="00CF2152"/>
    <w:rsid w:val="00CF561E"/>
    <w:rsid w:val="00CF6520"/>
    <w:rsid w:val="00CF65CD"/>
    <w:rsid w:val="00CF7499"/>
    <w:rsid w:val="00CF7B71"/>
    <w:rsid w:val="00D0366F"/>
    <w:rsid w:val="00D044DD"/>
    <w:rsid w:val="00D051DE"/>
    <w:rsid w:val="00D06EB9"/>
    <w:rsid w:val="00D1044D"/>
    <w:rsid w:val="00D105D7"/>
    <w:rsid w:val="00D11503"/>
    <w:rsid w:val="00D14796"/>
    <w:rsid w:val="00D1613E"/>
    <w:rsid w:val="00D16D7D"/>
    <w:rsid w:val="00D17ACB"/>
    <w:rsid w:val="00D20077"/>
    <w:rsid w:val="00D202A6"/>
    <w:rsid w:val="00D23445"/>
    <w:rsid w:val="00D25AA3"/>
    <w:rsid w:val="00D26EB7"/>
    <w:rsid w:val="00D308D9"/>
    <w:rsid w:val="00D30DD9"/>
    <w:rsid w:val="00D33BB6"/>
    <w:rsid w:val="00D349D1"/>
    <w:rsid w:val="00D356F9"/>
    <w:rsid w:val="00D4229E"/>
    <w:rsid w:val="00D456A5"/>
    <w:rsid w:val="00D5513A"/>
    <w:rsid w:val="00D572EB"/>
    <w:rsid w:val="00D578AD"/>
    <w:rsid w:val="00D6159C"/>
    <w:rsid w:val="00D61F41"/>
    <w:rsid w:val="00D62C77"/>
    <w:rsid w:val="00D62DA7"/>
    <w:rsid w:val="00D6321F"/>
    <w:rsid w:val="00D63DE2"/>
    <w:rsid w:val="00D679DE"/>
    <w:rsid w:val="00D7081E"/>
    <w:rsid w:val="00D726E8"/>
    <w:rsid w:val="00D743B6"/>
    <w:rsid w:val="00D74957"/>
    <w:rsid w:val="00D77F94"/>
    <w:rsid w:val="00D80059"/>
    <w:rsid w:val="00D81B3B"/>
    <w:rsid w:val="00D84113"/>
    <w:rsid w:val="00D86132"/>
    <w:rsid w:val="00D92DC5"/>
    <w:rsid w:val="00D92E2E"/>
    <w:rsid w:val="00D94F12"/>
    <w:rsid w:val="00DA1A87"/>
    <w:rsid w:val="00DB043E"/>
    <w:rsid w:val="00DB2075"/>
    <w:rsid w:val="00DB3FBC"/>
    <w:rsid w:val="00DB525D"/>
    <w:rsid w:val="00DB55B9"/>
    <w:rsid w:val="00DB6EE5"/>
    <w:rsid w:val="00DC2413"/>
    <w:rsid w:val="00DC3CE7"/>
    <w:rsid w:val="00DC5857"/>
    <w:rsid w:val="00DC60CB"/>
    <w:rsid w:val="00DC739A"/>
    <w:rsid w:val="00DD29DC"/>
    <w:rsid w:val="00DD4E93"/>
    <w:rsid w:val="00DD4F5E"/>
    <w:rsid w:val="00DD5BBB"/>
    <w:rsid w:val="00DE022B"/>
    <w:rsid w:val="00DE09D9"/>
    <w:rsid w:val="00DE1C54"/>
    <w:rsid w:val="00DE1FE6"/>
    <w:rsid w:val="00DE30A8"/>
    <w:rsid w:val="00DE63F9"/>
    <w:rsid w:val="00DF1A83"/>
    <w:rsid w:val="00DF238C"/>
    <w:rsid w:val="00DF27E3"/>
    <w:rsid w:val="00DF4393"/>
    <w:rsid w:val="00DF4C41"/>
    <w:rsid w:val="00E021E3"/>
    <w:rsid w:val="00E04447"/>
    <w:rsid w:val="00E05D8A"/>
    <w:rsid w:val="00E06970"/>
    <w:rsid w:val="00E079CA"/>
    <w:rsid w:val="00E1167F"/>
    <w:rsid w:val="00E11F4D"/>
    <w:rsid w:val="00E15CA5"/>
    <w:rsid w:val="00E20A2C"/>
    <w:rsid w:val="00E22258"/>
    <w:rsid w:val="00E251B6"/>
    <w:rsid w:val="00E313DA"/>
    <w:rsid w:val="00E32A95"/>
    <w:rsid w:val="00E34923"/>
    <w:rsid w:val="00E34CA5"/>
    <w:rsid w:val="00E35E89"/>
    <w:rsid w:val="00E36862"/>
    <w:rsid w:val="00E404F9"/>
    <w:rsid w:val="00E414CC"/>
    <w:rsid w:val="00E4491D"/>
    <w:rsid w:val="00E467E7"/>
    <w:rsid w:val="00E50F60"/>
    <w:rsid w:val="00E51598"/>
    <w:rsid w:val="00E52624"/>
    <w:rsid w:val="00E539E7"/>
    <w:rsid w:val="00E66BA4"/>
    <w:rsid w:val="00E66F0F"/>
    <w:rsid w:val="00E700C8"/>
    <w:rsid w:val="00E7095D"/>
    <w:rsid w:val="00E71F2C"/>
    <w:rsid w:val="00E72FFF"/>
    <w:rsid w:val="00E80CC5"/>
    <w:rsid w:val="00E81CC9"/>
    <w:rsid w:val="00E825CA"/>
    <w:rsid w:val="00E82C70"/>
    <w:rsid w:val="00E84118"/>
    <w:rsid w:val="00E84566"/>
    <w:rsid w:val="00E84B8C"/>
    <w:rsid w:val="00E857E0"/>
    <w:rsid w:val="00E86979"/>
    <w:rsid w:val="00E90347"/>
    <w:rsid w:val="00E909DE"/>
    <w:rsid w:val="00E92EF9"/>
    <w:rsid w:val="00E95956"/>
    <w:rsid w:val="00EA1519"/>
    <w:rsid w:val="00EA19AE"/>
    <w:rsid w:val="00EA1D11"/>
    <w:rsid w:val="00EA3214"/>
    <w:rsid w:val="00EB0407"/>
    <w:rsid w:val="00EB0536"/>
    <w:rsid w:val="00EB222E"/>
    <w:rsid w:val="00EB2587"/>
    <w:rsid w:val="00EB42A8"/>
    <w:rsid w:val="00EB5601"/>
    <w:rsid w:val="00EC501A"/>
    <w:rsid w:val="00EC526F"/>
    <w:rsid w:val="00EC5C01"/>
    <w:rsid w:val="00ED0A75"/>
    <w:rsid w:val="00ED49FA"/>
    <w:rsid w:val="00EE032A"/>
    <w:rsid w:val="00EE7022"/>
    <w:rsid w:val="00EF08E3"/>
    <w:rsid w:val="00EF2E4D"/>
    <w:rsid w:val="00EF33D1"/>
    <w:rsid w:val="00EF3427"/>
    <w:rsid w:val="00EF5074"/>
    <w:rsid w:val="00F00CBB"/>
    <w:rsid w:val="00F020F8"/>
    <w:rsid w:val="00F023D1"/>
    <w:rsid w:val="00F0278D"/>
    <w:rsid w:val="00F10410"/>
    <w:rsid w:val="00F10924"/>
    <w:rsid w:val="00F1548E"/>
    <w:rsid w:val="00F15CEC"/>
    <w:rsid w:val="00F16569"/>
    <w:rsid w:val="00F178DE"/>
    <w:rsid w:val="00F17EF3"/>
    <w:rsid w:val="00F31ECF"/>
    <w:rsid w:val="00F34445"/>
    <w:rsid w:val="00F34BA8"/>
    <w:rsid w:val="00F40B38"/>
    <w:rsid w:val="00F43209"/>
    <w:rsid w:val="00F444B7"/>
    <w:rsid w:val="00F45304"/>
    <w:rsid w:val="00F46AB9"/>
    <w:rsid w:val="00F46B5A"/>
    <w:rsid w:val="00F46CC7"/>
    <w:rsid w:val="00F50E71"/>
    <w:rsid w:val="00F519E6"/>
    <w:rsid w:val="00F52633"/>
    <w:rsid w:val="00F52EFA"/>
    <w:rsid w:val="00F53DC4"/>
    <w:rsid w:val="00F57032"/>
    <w:rsid w:val="00F6104A"/>
    <w:rsid w:val="00F65292"/>
    <w:rsid w:val="00F66234"/>
    <w:rsid w:val="00F75532"/>
    <w:rsid w:val="00F75CA3"/>
    <w:rsid w:val="00F76B77"/>
    <w:rsid w:val="00F77457"/>
    <w:rsid w:val="00F80238"/>
    <w:rsid w:val="00F83572"/>
    <w:rsid w:val="00F8357C"/>
    <w:rsid w:val="00F85E4C"/>
    <w:rsid w:val="00F86215"/>
    <w:rsid w:val="00F86688"/>
    <w:rsid w:val="00F8713D"/>
    <w:rsid w:val="00F87ECD"/>
    <w:rsid w:val="00F90B68"/>
    <w:rsid w:val="00F90BFC"/>
    <w:rsid w:val="00F91888"/>
    <w:rsid w:val="00F93865"/>
    <w:rsid w:val="00F947AE"/>
    <w:rsid w:val="00F94EF4"/>
    <w:rsid w:val="00FA0A5E"/>
    <w:rsid w:val="00FA1C4A"/>
    <w:rsid w:val="00FA3625"/>
    <w:rsid w:val="00FA64DA"/>
    <w:rsid w:val="00FA652A"/>
    <w:rsid w:val="00FA7206"/>
    <w:rsid w:val="00FA7D7E"/>
    <w:rsid w:val="00FB2905"/>
    <w:rsid w:val="00FB4C0B"/>
    <w:rsid w:val="00FB5310"/>
    <w:rsid w:val="00FB5BF5"/>
    <w:rsid w:val="00FB6C47"/>
    <w:rsid w:val="00FB702E"/>
    <w:rsid w:val="00FB748B"/>
    <w:rsid w:val="00FB7E2B"/>
    <w:rsid w:val="00FC1729"/>
    <w:rsid w:val="00FC21E2"/>
    <w:rsid w:val="00FC2995"/>
    <w:rsid w:val="00FC345F"/>
    <w:rsid w:val="00FC4B72"/>
    <w:rsid w:val="00FC4D89"/>
    <w:rsid w:val="00FC5206"/>
    <w:rsid w:val="00FD028C"/>
    <w:rsid w:val="00FD2217"/>
    <w:rsid w:val="00FD5AA1"/>
    <w:rsid w:val="00FD76CC"/>
    <w:rsid w:val="00FE097C"/>
    <w:rsid w:val="00FE0CF9"/>
    <w:rsid w:val="00FE275E"/>
    <w:rsid w:val="00FE3F4D"/>
    <w:rsid w:val="00FE45A9"/>
    <w:rsid w:val="00FE5074"/>
    <w:rsid w:val="00FE5DBC"/>
    <w:rsid w:val="00FE6FDC"/>
    <w:rsid w:val="00FE71D7"/>
    <w:rsid w:val="00FF014F"/>
    <w:rsid w:val="00FF03D7"/>
    <w:rsid w:val="00FF1BA0"/>
    <w:rsid w:val="00FF6451"/>
    <w:rsid w:val="00FF793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style="mso-position-vertical-relative:page;v-text-anchor:bottom" fill="f" fillcolor="white" stroke="f">
      <v:fill color="white" on="f"/>
      <v:stroke on="f"/>
      <v:textbox inset="0,0,0,0"/>
      <o:colormru v:ext="edit" colors="#ddd,#f8f8f8"/>
    </o:shapedefaults>
    <o:shapelayout v:ext="edit">
      <o:idmap v:ext="edit" data="2"/>
    </o:shapelayout>
  </w:shapeDefaults>
  <w:decimalSymbol w:val="."/>
  <w:listSeparator w:val=","/>
  <w14:docId w14:val="672F53F6"/>
  <w15:docId w15:val="{CDD96C9F-3FDC-4ABB-A646-A8B7464463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Calibri" w:eastAsiaTheme="minorHAnsi" w:hAnsi="Calibri" w:cs="Times New Roman"/>
        <w:sz w:val="22"/>
        <w:szCs w:val="22"/>
        <w:lang w:val="en-AU" w:eastAsia="en-AU" w:bidi="ar-SA"/>
      </w:rPr>
    </w:rPrDefault>
    <w:pPrDefault/>
  </w:docDefaults>
  <w:latentStyles w:defLockedState="0" w:defUIPriority="99" w:defSemiHidden="0" w:defUnhideWhenUsed="0" w:defQFormat="0" w:count="376">
    <w:lsdException w:name="Normal" w:uiPriority="0" w:qFormat="1"/>
    <w:lsdException w:name="heading 1" w:uiPriority="71" w:qFormat="1"/>
    <w:lsdException w:name="heading 2" w:uiPriority="71" w:qFormat="1"/>
    <w:lsdException w:name="heading 3" w:uiPriority="71" w:unhideWhenUsed="1" w:qFormat="1"/>
    <w:lsdException w:name="heading 4" w:uiPriority="71" w:unhideWhenUsed="1" w:qFormat="1"/>
    <w:lsdException w:name="heading 5" w:uiPriority="71" w:unhideWhenUsed="1" w:qFormat="1"/>
    <w:lsdException w:name="heading 6" w:unhideWhenUsed="1" w:qFormat="1"/>
    <w:lsdException w:name="heading 7" w:unhideWhenUsed="1" w:qFormat="1"/>
    <w:lsdException w:name="heading 8" w:unhideWhenUsed="1" w:qFormat="1"/>
    <w:lsdException w:name="heading 9" w:unhideWhenUsed="1"/>
    <w:lsdException w:name="index 1" w:locked="1" w:semiHidden="1" w:unhideWhenUsed="1"/>
    <w:lsdException w:name="index 2" w:locked="1" w:semiHidden="1" w:unhideWhenUs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1" w:uiPriority="39" w:unhideWhenUsed="1"/>
    <w:lsdException w:name="toc 2" w:uiPriority="39" w:unhideWhenUsed="1"/>
    <w:lsdException w:name="toc 3" w:uiPriority="39" w:unhideWhenUsed="1"/>
    <w:lsdException w:name="toc 4" w:uiPriority="0" w:unhideWhenUsed="1"/>
    <w:lsdException w:name="toc 5" w:uiPriority="0" w:unhideWhenUsed="1"/>
    <w:lsdException w:name="toc 6" w:uiPriority="0" w:unhideWhenUsed="1"/>
    <w:lsdException w:name="toc 7" w:uiPriority="0" w:unhideWhenUsed="1"/>
    <w:lsdException w:name="toc 8" w:uiPriority="0" w:unhideWhenUsed="1"/>
    <w:lsdException w:name="toc 9" w:uiPriority="0" w:unhideWhenUsed="1"/>
    <w:lsdException w:name="Normal Indent" w:locked="1" w:semiHidden="1" w:unhideWhenUsed="1"/>
    <w:lsdException w:name="footnote text" w:locked="1" w:semiHidden="1" w:unhideWhenUsed="1" w:qFormat="1"/>
    <w:lsdException w:name="annotation text" w:locked="1" w:semiHidden="1" w:unhideWhenUsed="1"/>
    <w:lsdException w:name="header" w:locked="1" w:semiHidden="1" w:unhideWhenUsed="1"/>
    <w:lsdException w:name="footer" w:locked="1" w:semiHidden="1" w:unhideWhenUsed="1" w:qFormat="1"/>
    <w:lsdException w:name="index heading" w:locked="1" w:semiHidden="1" w:unhideWhenUsed="1"/>
    <w:lsdException w:name="caption" w:uiPriority="6"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locked="1" w:semiHidden="1" w:unhideWhenUsed="1"/>
    <w:lsdException w:name="annotation reference" w:locked="1" w:semiHidden="1" w:unhideWhenUsed="1"/>
    <w:lsdException w:name="line number" w:locked="1" w:semiHidden="1" w:unhideWhenUsed="1"/>
    <w:lsdException w:name="page number" w:locked="1" w:semiHidden="1" w:unhideWhenUsed="1"/>
    <w:lsdException w:name="endnote reference" w:locked="1" w:semiHidden="1" w:unhideWhenUsed="1"/>
    <w:lsdException w:name="endnote text" w:locked="1" w:semiHidden="1"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lsdException w:name="List Bullet" w:locked="1" w:semiHidden="1" w:uiPriority="2" w:unhideWhenUsed="1" w:qFormat="1"/>
    <w:lsdException w:name="List Number" w:locked="1" w:semiHidden="1" w:uiPriority="2" w:unhideWhenUsed="1" w:qFormat="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iPriority="19" w:unhideWhenUsed="1" w:qFormat="1"/>
    <w:lsdException w:name="List Bullet 3" w:locked="1" w:semiHidden="1" w:uiPriority="19" w:unhideWhenUsed="1"/>
    <w:lsdException w:name="List Bullet 4" w:locked="1" w:semiHidden="1" w:uiPriority="19" w:unhideWhenUsed="1"/>
    <w:lsdException w:name="List Bullet 5" w:locked="1" w:semiHidden="1" w:uiPriority="19" w:unhideWhenUsed="1"/>
    <w:lsdException w:name="List Number 2" w:locked="1" w:semiHidden="1" w:uiPriority="4" w:unhideWhenUsed="1" w:qFormat="1"/>
    <w:lsdException w:name="List Number 3" w:locked="1" w:semiHidden="1" w:unhideWhenUsed="1"/>
    <w:lsdException w:name="List Number 4" w:locked="1" w:semiHidden="1" w:unhideWhenUsed="1"/>
    <w:lsdException w:name="List Number 5" w:locked="1" w:semiHidden="1" w:unhideWhenUsed="1"/>
    <w:lsdException w:name="Closing" w:locked="1" w:semiHidden="1" w:unhideWhenUsed="1"/>
    <w:lsdException w:name="Signature" w:locked="1" w:semiHidden="1" w:unhideWhenUsed="1"/>
    <w:lsdException w:name="Default Paragraph Font" w:uiPriority="0" w:unhideWhenUsed="1"/>
    <w:lsdException w:name="Body Text" w:locked="1" w:semiHidden="1" w:uiPriority="0" w:unhideWhenUsed="1" w:qFormat="1"/>
    <w:lsdException w:name="Body Text Indent" w:locked="1" w:semiHidden="1" w:unhideWhenUsed="1"/>
    <w:lsdException w:name="List Continue" w:locked="1" w:semiHidden="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nhideWhenUsed="1"/>
    <w:lsdException w:name="Note Heading" w:locked="1" w:semiHidden="1" w:unhideWhenUsed="1"/>
    <w:lsdException w:name="Body Text 2" w:locked="1" w:semiHidden="1" w:unhideWhenUsed="1"/>
    <w:lsdException w:name="Body Text 3" w:locked="1" w:semiHidden="1" w:unhideWhenUsed="1"/>
    <w:lsdException w:name="Body Text Indent 2" w:locked="1" w:semiHidden="1" w:unhideWhenUsed="1"/>
    <w:lsdException w:name="Body Text Indent 3" w:locked="1" w:semiHidden="1" w:unhideWhenUsed="1"/>
    <w:lsdException w:name="Block Text" w:locked="1" w:semiHidden="1" w:unhideWhenUsed="1"/>
    <w:lsdException w:name="Hyperlink" w:locked="1" w:semiHidden="1" w:unhideWhenUsed="1" w:qFormat="1"/>
    <w:lsdException w:name="FollowedHyperlink" w:locked="1" w:semiHidden="1" w:unhideWhenUsed="1"/>
    <w:lsdException w:name="Strong" w:uiPriority="22" w:qFormat="1"/>
    <w:lsdException w:name="Document Map" w:locked="1" w:semiHidden="1" w:unhideWhenUsed="1"/>
    <w:lsdException w:name="Plain Text" w:locked="1" w:semiHidden="1"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nhideWhenUsed="1"/>
    <w:lsdException w:name="Table Theme" w:locked="1"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semiHidden="1" w:uiPriority="32" w:qFormat="1"/>
    <w:lsdException w:name="Book Title" w:semiHidden="1" w:uiPriority="33" w:qFormat="1"/>
    <w:lsdException w:name="Bibliography" w:semiHidden="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C91DDE"/>
    <w:pPr>
      <w:spacing w:after="120"/>
    </w:pPr>
    <w:rPr>
      <w:rFonts w:eastAsia="Calibri"/>
      <w:color w:val="000000"/>
    </w:rPr>
  </w:style>
  <w:style w:type="paragraph" w:styleId="Heading1">
    <w:name w:val="heading 1"/>
    <w:next w:val="BodyText"/>
    <w:link w:val="Heading1Char"/>
    <w:uiPriority w:val="1"/>
    <w:qFormat/>
    <w:rsid w:val="00C91DDE"/>
    <w:pPr>
      <w:keepNext/>
      <w:keepLines/>
      <w:pageBreakBefore/>
      <w:numPr>
        <w:numId w:val="14"/>
      </w:numPr>
      <w:tabs>
        <w:tab w:val="left" w:pos="1134"/>
      </w:tabs>
      <w:spacing w:after="960" w:line="480" w:lineRule="exact"/>
      <w:ind w:left="1134" w:hanging="1134"/>
      <w:outlineLvl w:val="0"/>
    </w:pPr>
    <w:rPr>
      <w:rFonts w:eastAsiaTheme="majorEastAsia" w:cstheme="majorBidi"/>
      <w:bCs/>
      <w:color w:val="757579" w:themeColor="accent3"/>
      <w:sz w:val="44"/>
      <w:szCs w:val="28"/>
    </w:rPr>
  </w:style>
  <w:style w:type="paragraph" w:styleId="Heading2">
    <w:name w:val="heading 2"/>
    <w:basedOn w:val="Heading1"/>
    <w:next w:val="BodyText"/>
    <w:link w:val="Heading2Char"/>
    <w:uiPriority w:val="1"/>
    <w:qFormat/>
    <w:rsid w:val="00C91DDE"/>
    <w:pPr>
      <w:pageBreakBefore w:val="0"/>
      <w:numPr>
        <w:ilvl w:val="1"/>
      </w:numPr>
      <w:spacing w:before="360" w:after="240" w:line="240" w:lineRule="auto"/>
      <w:ind w:left="1134" w:hanging="1134"/>
      <w:outlineLvl w:val="1"/>
    </w:pPr>
    <w:rPr>
      <w:color w:val="001D34" w:themeColor="accent2"/>
      <w:sz w:val="32"/>
      <w:szCs w:val="26"/>
    </w:rPr>
  </w:style>
  <w:style w:type="paragraph" w:styleId="Heading3">
    <w:name w:val="heading 3"/>
    <w:basedOn w:val="Heading2"/>
    <w:next w:val="BodyText"/>
    <w:link w:val="Heading3Char"/>
    <w:uiPriority w:val="1"/>
    <w:qFormat/>
    <w:rsid w:val="00E71F2C"/>
    <w:pPr>
      <w:numPr>
        <w:ilvl w:val="2"/>
      </w:numPr>
      <w:ind w:left="1134" w:hanging="1134"/>
      <w:outlineLvl w:val="2"/>
    </w:pPr>
    <w:rPr>
      <w:b/>
      <w:color w:val="auto"/>
      <w:sz w:val="26"/>
    </w:rPr>
  </w:style>
  <w:style w:type="paragraph" w:styleId="Heading4">
    <w:name w:val="heading 4"/>
    <w:basedOn w:val="Heading3"/>
    <w:next w:val="BodyText"/>
    <w:link w:val="Heading4Char"/>
    <w:uiPriority w:val="1"/>
    <w:qFormat/>
    <w:rsid w:val="00C91DDE"/>
    <w:pPr>
      <w:numPr>
        <w:ilvl w:val="0"/>
        <w:numId w:val="0"/>
      </w:numPr>
      <w:spacing w:before="240" w:after="120"/>
      <w:outlineLvl w:val="3"/>
    </w:pPr>
    <w:rPr>
      <w:iCs/>
      <w:color w:val="757579" w:themeColor="accent3"/>
      <w:spacing w:val="1"/>
      <w:sz w:val="24"/>
    </w:rPr>
  </w:style>
  <w:style w:type="paragraph" w:styleId="Heading5">
    <w:name w:val="heading 5"/>
    <w:basedOn w:val="Heading4"/>
    <w:next w:val="BodyText"/>
    <w:link w:val="Heading5Char"/>
    <w:uiPriority w:val="1"/>
    <w:qFormat/>
    <w:rsid w:val="00C80108"/>
    <w:pPr>
      <w:outlineLvl w:val="4"/>
    </w:pPr>
    <w:rPr>
      <w:color w:val="auto"/>
      <w:sz w:val="22"/>
    </w:rPr>
  </w:style>
  <w:style w:type="paragraph" w:styleId="Heading6">
    <w:name w:val="heading 6"/>
    <w:basedOn w:val="Normal"/>
    <w:next w:val="Normal"/>
    <w:link w:val="Heading6Char"/>
    <w:uiPriority w:val="99"/>
    <w:semiHidden/>
    <w:qFormat/>
    <w:rsid w:val="001249CC"/>
    <w:pPr>
      <w:keepNext/>
      <w:keepLines/>
      <w:spacing w:before="200"/>
      <w:outlineLvl w:val="5"/>
    </w:pPr>
    <w:rPr>
      <w:rFonts w:eastAsiaTheme="majorEastAsia" w:cstheme="majorBidi"/>
      <w:i/>
      <w:iCs/>
    </w:rPr>
  </w:style>
  <w:style w:type="paragraph" w:styleId="Heading7">
    <w:name w:val="heading 7"/>
    <w:basedOn w:val="Normal"/>
    <w:next w:val="Normal"/>
    <w:link w:val="Heading7Char"/>
    <w:uiPriority w:val="99"/>
    <w:semiHidden/>
    <w:qFormat/>
    <w:locked/>
    <w:rsid w:val="00DB55B9"/>
    <w:pPr>
      <w:spacing w:before="240" w:after="60"/>
      <w:outlineLvl w:val="6"/>
    </w:pPr>
    <w:rPr>
      <w:rFonts w:asciiTheme="minorHAnsi" w:hAnsiTheme="minorHAnsi" w:cstheme="majorBidi"/>
      <w:sz w:val="24"/>
      <w:szCs w:val="24"/>
    </w:rPr>
  </w:style>
  <w:style w:type="paragraph" w:styleId="Heading8">
    <w:name w:val="heading 8"/>
    <w:basedOn w:val="Normal"/>
    <w:next w:val="Normal"/>
    <w:link w:val="Heading8Char"/>
    <w:uiPriority w:val="99"/>
    <w:semiHidden/>
    <w:qFormat/>
    <w:locked/>
    <w:rsid w:val="00DB55B9"/>
    <w:pPr>
      <w:spacing w:before="240" w:after="60"/>
      <w:outlineLvl w:val="7"/>
    </w:pPr>
    <w:rPr>
      <w:rFonts w:asciiTheme="minorHAnsi" w:hAnsiTheme="minorHAnsi" w:cstheme="majorBidi"/>
      <w:i/>
      <w:iCs/>
      <w:sz w:val="24"/>
      <w:szCs w:val="24"/>
    </w:rPr>
  </w:style>
  <w:style w:type="paragraph" w:styleId="Heading9">
    <w:name w:val="heading 9"/>
    <w:aliases w:val="Appendix Heading 1"/>
    <w:basedOn w:val="AppendixHeading1base"/>
    <w:next w:val="BodyText"/>
    <w:link w:val="Heading9Char"/>
    <w:uiPriority w:val="10"/>
    <w:locked/>
    <w:rsid w:val="0015572F"/>
    <w:pPr>
      <w:spacing w:after="1080"/>
      <w:outlineLvl w:val="8"/>
    </w:pPr>
    <w:rPr>
      <w:b w:val="0"/>
      <w:color w:val="757579" w:themeColor="accent3"/>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1"/>
    <w:locked/>
    <w:rsid w:val="00C91DDE"/>
    <w:rPr>
      <w:rFonts w:eastAsiaTheme="majorEastAsia" w:cstheme="majorBidi"/>
      <w:bCs/>
      <w:color w:val="757579" w:themeColor="accent3"/>
      <w:sz w:val="44"/>
      <w:szCs w:val="28"/>
    </w:rPr>
  </w:style>
  <w:style w:type="character" w:customStyle="1" w:styleId="Heading2Char">
    <w:name w:val="Heading 2 Char"/>
    <w:basedOn w:val="DefaultParagraphFont"/>
    <w:link w:val="Heading2"/>
    <w:uiPriority w:val="1"/>
    <w:locked/>
    <w:rsid w:val="00C91DDE"/>
    <w:rPr>
      <w:rFonts w:eastAsiaTheme="majorEastAsia" w:cstheme="majorBidi"/>
      <w:bCs/>
      <w:color w:val="001D34" w:themeColor="accent2"/>
      <w:sz w:val="32"/>
      <w:szCs w:val="26"/>
    </w:rPr>
  </w:style>
  <w:style w:type="character" w:customStyle="1" w:styleId="Heading3Char">
    <w:name w:val="Heading 3 Char"/>
    <w:basedOn w:val="DefaultParagraphFont"/>
    <w:link w:val="Heading3"/>
    <w:uiPriority w:val="1"/>
    <w:locked/>
    <w:rsid w:val="00E71F2C"/>
    <w:rPr>
      <w:rFonts w:eastAsiaTheme="majorEastAsia" w:cstheme="majorBidi"/>
      <w:b/>
      <w:bCs/>
      <w:sz w:val="26"/>
      <w:szCs w:val="26"/>
    </w:rPr>
  </w:style>
  <w:style w:type="character" w:customStyle="1" w:styleId="Heading4Char">
    <w:name w:val="Heading 4 Char"/>
    <w:basedOn w:val="DefaultParagraphFont"/>
    <w:link w:val="Heading4"/>
    <w:uiPriority w:val="1"/>
    <w:locked/>
    <w:rsid w:val="00C91DDE"/>
    <w:rPr>
      <w:rFonts w:eastAsiaTheme="majorEastAsia" w:cstheme="majorBidi"/>
      <w:b/>
      <w:bCs/>
      <w:iCs/>
      <w:color w:val="757579" w:themeColor="accent3"/>
      <w:spacing w:val="1"/>
      <w:sz w:val="24"/>
      <w:szCs w:val="26"/>
    </w:rPr>
  </w:style>
  <w:style w:type="character" w:customStyle="1" w:styleId="Heading5Char">
    <w:name w:val="Heading 5 Char"/>
    <w:basedOn w:val="DefaultParagraphFont"/>
    <w:link w:val="Heading5"/>
    <w:uiPriority w:val="1"/>
    <w:locked/>
    <w:rsid w:val="00C80108"/>
    <w:rPr>
      <w:rFonts w:eastAsiaTheme="majorEastAsia" w:cstheme="majorBidi"/>
      <w:b/>
      <w:bCs/>
      <w:iCs/>
      <w:spacing w:val="1"/>
      <w:szCs w:val="26"/>
    </w:rPr>
  </w:style>
  <w:style w:type="character" w:customStyle="1" w:styleId="Heading6Char">
    <w:name w:val="Heading 6 Char"/>
    <w:basedOn w:val="DefaultParagraphFont"/>
    <w:link w:val="Heading6"/>
    <w:uiPriority w:val="99"/>
    <w:semiHidden/>
    <w:locked/>
    <w:rsid w:val="00DB55B9"/>
    <w:rPr>
      <w:rFonts w:eastAsiaTheme="majorEastAsia" w:cstheme="majorBidi"/>
      <w:i/>
      <w:iCs/>
      <w:color w:val="000000"/>
    </w:rPr>
  </w:style>
  <w:style w:type="character" w:customStyle="1" w:styleId="Heading7Char">
    <w:name w:val="Heading 7 Char"/>
    <w:basedOn w:val="DefaultParagraphFont"/>
    <w:link w:val="Heading7"/>
    <w:uiPriority w:val="99"/>
    <w:semiHidden/>
    <w:locked/>
    <w:rsid w:val="00DB55B9"/>
    <w:rPr>
      <w:rFonts w:asciiTheme="minorHAnsi" w:eastAsia="Calibri" w:hAnsiTheme="minorHAnsi" w:cstheme="majorBidi"/>
      <w:color w:val="000000"/>
      <w:sz w:val="24"/>
      <w:szCs w:val="24"/>
    </w:rPr>
  </w:style>
  <w:style w:type="character" w:customStyle="1" w:styleId="Heading8Char">
    <w:name w:val="Heading 8 Char"/>
    <w:basedOn w:val="DefaultParagraphFont"/>
    <w:link w:val="Heading8"/>
    <w:uiPriority w:val="99"/>
    <w:semiHidden/>
    <w:locked/>
    <w:rsid w:val="00DB55B9"/>
    <w:rPr>
      <w:rFonts w:asciiTheme="minorHAnsi" w:eastAsia="Calibri" w:hAnsiTheme="minorHAnsi" w:cstheme="majorBidi"/>
      <w:i/>
      <w:iCs/>
      <w:color w:val="000000"/>
      <w:sz w:val="24"/>
      <w:szCs w:val="24"/>
    </w:rPr>
  </w:style>
  <w:style w:type="character" w:customStyle="1" w:styleId="Heading9Char">
    <w:name w:val="Heading 9 Char"/>
    <w:aliases w:val="Appendix Heading 1 Char"/>
    <w:basedOn w:val="DefaultParagraphFont"/>
    <w:link w:val="Heading9"/>
    <w:uiPriority w:val="10"/>
    <w:locked/>
    <w:rsid w:val="0015572F"/>
    <w:rPr>
      <w:rFonts w:eastAsiaTheme="majorEastAsia" w:cstheme="majorBidi"/>
      <w:bCs/>
      <w:color w:val="757579" w:themeColor="accent3"/>
      <w:sz w:val="44"/>
      <w:szCs w:val="28"/>
    </w:rPr>
  </w:style>
  <w:style w:type="paragraph" w:styleId="Header">
    <w:name w:val="header"/>
    <w:basedOn w:val="Normal"/>
    <w:link w:val="HeaderChar"/>
    <w:uiPriority w:val="99"/>
    <w:semiHidden/>
    <w:rsid w:val="00944443"/>
    <w:rPr>
      <w:caps/>
      <w:color w:val="FFFFFF"/>
      <w:spacing w:val="16"/>
    </w:rPr>
  </w:style>
  <w:style w:type="character" w:customStyle="1" w:styleId="HeaderChar">
    <w:name w:val="Header Char"/>
    <w:basedOn w:val="DefaultParagraphFont"/>
    <w:link w:val="Header"/>
    <w:uiPriority w:val="99"/>
    <w:semiHidden/>
    <w:locked/>
    <w:rsid w:val="00DB55B9"/>
    <w:rPr>
      <w:rFonts w:eastAsia="Calibri"/>
      <w:caps/>
      <w:color w:val="FFFFFF"/>
      <w:spacing w:val="16"/>
    </w:rPr>
  </w:style>
  <w:style w:type="paragraph" w:styleId="Footer">
    <w:name w:val="footer"/>
    <w:basedOn w:val="BodyText"/>
    <w:link w:val="FooterChar"/>
    <w:uiPriority w:val="99"/>
    <w:qFormat/>
    <w:rsid w:val="000B40F1"/>
    <w:pPr>
      <w:tabs>
        <w:tab w:val="center" w:pos="4513"/>
        <w:tab w:val="right" w:pos="9026"/>
      </w:tabs>
      <w:spacing w:before="0" w:line="220" w:lineRule="atLeast"/>
    </w:pPr>
    <w:rPr>
      <w:color w:val="757579" w:themeColor="accent3"/>
      <w:sz w:val="16"/>
    </w:rPr>
  </w:style>
  <w:style w:type="character" w:customStyle="1" w:styleId="FooterChar">
    <w:name w:val="Footer Char"/>
    <w:basedOn w:val="DefaultParagraphFont"/>
    <w:link w:val="Footer"/>
    <w:uiPriority w:val="99"/>
    <w:locked/>
    <w:rsid w:val="000B40F1"/>
    <w:rPr>
      <w:rFonts w:eastAsia="Calibri"/>
      <w:color w:val="757579" w:themeColor="accent3"/>
      <w:sz w:val="16"/>
    </w:rPr>
  </w:style>
  <w:style w:type="paragraph" w:styleId="BalloonText">
    <w:name w:val="Balloon Text"/>
    <w:basedOn w:val="Normal"/>
    <w:link w:val="BalloonTextChar"/>
    <w:uiPriority w:val="99"/>
    <w:semiHidden/>
    <w:locked/>
    <w:rsid w:val="00064612"/>
    <w:pPr>
      <w:spacing w:after="0"/>
    </w:pPr>
    <w:rPr>
      <w:rFonts w:ascii="Tahoma" w:hAnsi="Tahoma" w:cs="Tahoma"/>
      <w:sz w:val="16"/>
      <w:szCs w:val="16"/>
    </w:rPr>
  </w:style>
  <w:style w:type="paragraph" w:styleId="ListBullet">
    <w:name w:val="List Bullet"/>
    <w:basedOn w:val="BodyText"/>
    <w:next w:val="BodyText"/>
    <w:uiPriority w:val="2"/>
    <w:qFormat/>
    <w:rsid w:val="004D1FAA"/>
    <w:pPr>
      <w:numPr>
        <w:numId w:val="5"/>
      </w:numPr>
      <w:tabs>
        <w:tab w:val="clear" w:pos="199"/>
        <w:tab w:val="left" w:pos="227"/>
        <w:tab w:val="left" w:pos="397"/>
      </w:tabs>
      <w:spacing w:before="60" w:after="60"/>
      <w:ind w:left="227" w:hanging="227"/>
    </w:pPr>
  </w:style>
  <w:style w:type="paragraph" w:styleId="ListNumber">
    <w:name w:val="List Number"/>
    <w:basedOn w:val="BodyText"/>
    <w:next w:val="BodyText"/>
    <w:uiPriority w:val="2"/>
    <w:qFormat/>
    <w:rsid w:val="00D349D1"/>
    <w:pPr>
      <w:numPr>
        <w:numId w:val="9"/>
      </w:numPr>
      <w:tabs>
        <w:tab w:val="clear" w:pos="227"/>
        <w:tab w:val="left" w:pos="397"/>
      </w:tabs>
      <w:ind w:left="397" w:hanging="397"/>
    </w:pPr>
  </w:style>
  <w:style w:type="paragraph" w:styleId="ListBullet2">
    <w:name w:val="List Bullet 2"/>
    <w:basedOn w:val="ListBullet"/>
    <w:next w:val="BodyText"/>
    <w:uiPriority w:val="19"/>
    <w:qFormat/>
    <w:rsid w:val="00D349D1"/>
    <w:pPr>
      <w:numPr>
        <w:ilvl w:val="1"/>
      </w:numPr>
      <w:tabs>
        <w:tab w:val="clear" w:pos="397"/>
        <w:tab w:val="left" w:pos="794"/>
      </w:tabs>
      <w:ind w:left="794" w:hanging="357"/>
    </w:pPr>
  </w:style>
  <w:style w:type="paragraph" w:styleId="TOC1">
    <w:name w:val="toc 1"/>
    <w:basedOn w:val="BodyText"/>
    <w:next w:val="TOC2"/>
    <w:uiPriority w:val="39"/>
    <w:unhideWhenUsed/>
    <w:rsid w:val="00DC2413"/>
    <w:pPr>
      <w:pBdr>
        <w:top w:val="single" w:sz="4" w:space="1" w:color="001D34" w:themeColor="accent2"/>
        <w:left w:val="single" w:sz="4" w:space="4" w:color="001D34" w:themeColor="accent2"/>
        <w:bottom w:val="single" w:sz="4" w:space="1" w:color="001D34" w:themeColor="accent2"/>
        <w:right w:val="single" w:sz="4" w:space="4" w:color="001D34" w:themeColor="accent2"/>
      </w:pBdr>
      <w:shd w:val="clear" w:color="auto" w:fill="001D34" w:themeFill="accent2"/>
      <w:tabs>
        <w:tab w:val="left" w:pos="737"/>
        <w:tab w:val="right" w:pos="9639"/>
      </w:tabs>
      <w:spacing w:before="240" w:after="180"/>
    </w:pPr>
    <w:rPr>
      <w:b/>
      <w:noProof/>
      <w:color w:val="FFFFFF"/>
    </w:rPr>
  </w:style>
  <w:style w:type="paragraph" w:styleId="TOC2">
    <w:name w:val="toc 2"/>
    <w:basedOn w:val="BodyText"/>
    <w:uiPriority w:val="39"/>
    <w:unhideWhenUsed/>
    <w:rsid w:val="00A23FE4"/>
    <w:pPr>
      <w:tabs>
        <w:tab w:val="left" w:pos="737"/>
        <w:tab w:val="left" w:pos="1531"/>
        <w:tab w:val="right" w:leader="dot" w:pos="9639"/>
      </w:tabs>
      <w:ind w:right="284"/>
    </w:pPr>
    <w:rPr>
      <w:noProof/>
      <w:color w:val="001D34" w:themeColor="accent2"/>
    </w:rPr>
  </w:style>
  <w:style w:type="table" w:styleId="TableGrid">
    <w:name w:val="Table Grid"/>
    <w:basedOn w:val="TableNormal"/>
    <w:uiPriority w:val="99"/>
    <w:rsid w:val="006F4826"/>
    <w:rPr>
      <w:sz w:val="20"/>
      <w:szCs w:val="20"/>
    </w:rPr>
    <w:tblPr>
      <w:tblBorders>
        <w:top w:val="single" w:sz="4" w:space="0" w:color="00313C"/>
        <w:left w:val="single" w:sz="4" w:space="0" w:color="00313C"/>
        <w:bottom w:val="single" w:sz="4" w:space="0" w:color="00313C"/>
        <w:right w:val="single" w:sz="4" w:space="0" w:color="00313C"/>
        <w:insideH w:val="single" w:sz="4" w:space="0" w:color="00313C"/>
        <w:insideV w:val="single" w:sz="4" w:space="0" w:color="00313C"/>
      </w:tblBorders>
    </w:tblPr>
  </w:style>
  <w:style w:type="character" w:styleId="PageNumber">
    <w:name w:val="page number"/>
    <w:basedOn w:val="DefaultParagraphFont"/>
    <w:uiPriority w:val="99"/>
    <w:semiHidden/>
    <w:rsid w:val="00752473"/>
    <w:rPr>
      <w:rFonts w:ascii="Calibri" w:hAnsi="Calibri" w:cs="Times New Roman"/>
      <w:sz w:val="16"/>
    </w:rPr>
  </w:style>
  <w:style w:type="paragraph" w:styleId="TOC3">
    <w:name w:val="toc 3"/>
    <w:basedOn w:val="BodyText"/>
    <w:uiPriority w:val="39"/>
    <w:unhideWhenUsed/>
    <w:rsid w:val="00A23FE4"/>
    <w:pPr>
      <w:tabs>
        <w:tab w:val="left" w:pos="1531"/>
        <w:tab w:val="right" w:leader="dot" w:pos="9639"/>
      </w:tabs>
      <w:spacing w:before="60"/>
      <w:ind w:left="737" w:right="284"/>
    </w:pPr>
    <w:rPr>
      <w:color w:val="001D34" w:themeColor="accent2"/>
    </w:rPr>
  </w:style>
  <w:style w:type="paragraph" w:customStyle="1" w:styleId="CoverTitle">
    <w:name w:val="CoverTitle"/>
    <w:next w:val="CoverSubtitle"/>
    <w:uiPriority w:val="12"/>
    <w:qFormat/>
    <w:rsid w:val="005E1488"/>
    <w:pPr>
      <w:spacing w:before="480" w:after="360" w:line="216" w:lineRule="auto"/>
    </w:pPr>
    <w:rPr>
      <w:rFonts w:eastAsiaTheme="majorEastAsia" w:cstheme="majorBidi"/>
      <w:color w:val="757579" w:themeColor="accent3"/>
      <w:spacing w:val="5"/>
      <w:kern w:val="28"/>
      <w:sz w:val="72"/>
      <w:szCs w:val="52"/>
    </w:rPr>
  </w:style>
  <w:style w:type="paragraph" w:customStyle="1" w:styleId="PartTitle">
    <w:name w:val="PartTitle"/>
    <w:next w:val="PartSubtitle"/>
    <w:uiPriority w:val="15"/>
    <w:qFormat/>
    <w:rsid w:val="00C91DDE"/>
    <w:pPr>
      <w:keepNext/>
      <w:tabs>
        <w:tab w:val="left" w:pos="2552"/>
      </w:tabs>
      <w:ind w:left="2552" w:hanging="2552"/>
      <w:outlineLvl w:val="0"/>
    </w:pPr>
    <w:rPr>
      <w:rFonts w:eastAsia="Calibri"/>
      <w:color w:val="757579" w:themeColor="accent3"/>
      <w:sz w:val="80"/>
    </w:rPr>
  </w:style>
  <w:style w:type="paragraph" w:customStyle="1" w:styleId="PartSubtitle">
    <w:name w:val="PartSubtitle"/>
    <w:basedOn w:val="PartTitle"/>
    <w:next w:val="BodyText"/>
    <w:uiPriority w:val="15"/>
    <w:qFormat/>
    <w:rsid w:val="00C91DDE"/>
    <w:pPr>
      <w:spacing w:before="360" w:after="240" w:line="340" w:lineRule="atLeast"/>
      <w:outlineLvl w:val="9"/>
    </w:pPr>
    <w:rPr>
      <w:color w:val="001D34" w:themeColor="accent2"/>
      <w:sz w:val="34"/>
    </w:rPr>
  </w:style>
  <w:style w:type="paragraph" w:customStyle="1" w:styleId="ListofFiguresandTablesTOCHeading">
    <w:name w:val="List of Figures and Tables TOC Heading"/>
    <w:basedOn w:val="TOCHeading"/>
    <w:next w:val="TableofFigures"/>
    <w:uiPriority w:val="14"/>
    <w:qFormat/>
    <w:rsid w:val="00D1044D"/>
  </w:style>
  <w:style w:type="paragraph" w:styleId="ListBullet3">
    <w:name w:val="List Bullet 3"/>
    <w:basedOn w:val="ListBullet2"/>
    <w:uiPriority w:val="19"/>
    <w:rsid w:val="00D349D1"/>
    <w:pPr>
      <w:numPr>
        <w:ilvl w:val="0"/>
        <w:numId w:val="16"/>
      </w:numPr>
      <w:tabs>
        <w:tab w:val="clear" w:pos="794"/>
        <w:tab w:val="left" w:pos="851"/>
      </w:tabs>
      <w:ind w:left="1497" w:hanging="340"/>
    </w:pPr>
  </w:style>
  <w:style w:type="paragraph" w:styleId="FootnoteText">
    <w:name w:val="footnote text"/>
    <w:basedOn w:val="BodyText"/>
    <w:link w:val="FootnoteTextChar"/>
    <w:uiPriority w:val="99"/>
    <w:qFormat/>
    <w:rsid w:val="00DC2413"/>
    <w:pPr>
      <w:spacing w:before="60" w:line="180" w:lineRule="atLeast"/>
    </w:pPr>
    <w:rPr>
      <w:sz w:val="16"/>
      <w:szCs w:val="20"/>
    </w:rPr>
  </w:style>
  <w:style w:type="character" w:customStyle="1" w:styleId="FootnoteTextChar">
    <w:name w:val="Footnote Text Char"/>
    <w:basedOn w:val="DefaultParagraphFont"/>
    <w:link w:val="FootnoteText"/>
    <w:uiPriority w:val="99"/>
    <w:locked/>
    <w:rsid w:val="00DC2413"/>
    <w:rPr>
      <w:rFonts w:eastAsia="Calibri"/>
      <w:color w:val="000000"/>
      <w:sz w:val="16"/>
      <w:szCs w:val="20"/>
    </w:rPr>
  </w:style>
  <w:style w:type="paragraph" w:customStyle="1" w:styleId="FootnoteHeading">
    <w:name w:val="Footnote Heading"/>
    <w:basedOn w:val="FootnoteText"/>
    <w:uiPriority w:val="9"/>
    <w:qFormat/>
    <w:rsid w:val="007A01EB"/>
    <w:rPr>
      <w:b/>
    </w:rPr>
  </w:style>
  <w:style w:type="paragraph" w:customStyle="1" w:styleId="FigureTableSource">
    <w:name w:val="Figure/Table Source"/>
    <w:basedOn w:val="BodyText"/>
    <w:next w:val="BodyText"/>
    <w:uiPriority w:val="4"/>
    <w:qFormat/>
    <w:rsid w:val="00DC2413"/>
    <w:pPr>
      <w:tabs>
        <w:tab w:val="left" w:pos="539"/>
      </w:tabs>
      <w:spacing w:after="240" w:line="180" w:lineRule="atLeast"/>
    </w:pPr>
    <w:rPr>
      <w:sz w:val="16"/>
      <w:szCs w:val="20"/>
    </w:rPr>
  </w:style>
  <w:style w:type="paragraph" w:customStyle="1" w:styleId="TableText">
    <w:name w:val="TableText"/>
    <w:basedOn w:val="Normal"/>
    <w:uiPriority w:val="5"/>
    <w:qFormat/>
    <w:rsid w:val="00DC2413"/>
    <w:pPr>
      <w:spacing w:before="60" w:after="60"/>
    </w:pPr>
    <w:rPr>
      <w:sz w:val="18"/>
    </w:rPr>
  </w:style>
  <w:style w:type="paragraph" w:customStyle="1" w:styleId="TableBullet">
    <w:name w:val="TableBullet"/>
    <w:basedOn w:val="TableText"/>
    <w:next w:val="TableText"/>
    <w:uiPriority w:val="5"/>
    <w:qFormat/>
    <w:rsid w:val="006131D3"/>
    <w:pPr>
      <w:numPr>
        <w:numId w:val="8"/>
      </w:numPr>
    </w:pPr>
  </w:style>
  <w:style w:type="paragraph" w:customStyle="1" w:styleId="RowHeading">
    <w:name w:val="RowHeading"/>
    <w:basedOn w:val="TableText"/>
    <w:next w:val="TableText"/>
    <w:uiPriority w:val="5"/>
    <w:qFormat/>
    <w:rsid w:val="00FB6C47"/>
    <w:rPr>
      <w:b/>
      <w:color w:val="auto"/>
    </w:rPr>
  </w:style>
  <w:style w:type="paragraph" w:customStyle="1" w:styleId="ColumnHeading">
    <w:name w:val="ColumnHeading"/>
    <w:basedOn w:val="TableText"/>
    <w:uiPriority w:val="5"/>
    <w:qFormat/>
    <w:rsid w:val="00786A8D"/>
    <w:pPr>
      <w:spacing w:after="0" w:line="180" w:lineRule="atLeast"/>
    </w:pPr>
    <w:rPr>
      <w:b/>
      <w:caps/>
      <w:color w:val="FFFFFF"/>
      <w:sz w:val="16"/>
    </w:rPr>
  </w:style>
  <w:style w:type="paragraph" w:customStyle="1" w:styleId="CoverSubtitle">
    <w:name w:val="CoverSubtitle"/>
    <w:next w:val="BodyText"/>
    <w:uiPriority w:val="12"/>
    <w:qFormat/>
    <w:rsid w:val="008467C7"/>
    <w:pPr>
      <w:numPr>
        <w:ilvl w:val="1"/>
      </w:numPr>
      <w:spacing w:after="240"/>
    </w:pPr>
    <w:rPr>
      <w:rFonts w:eastAsiaTheme="majorEastAsia" w:cstheme="majorBidi"/>
      <w:iCs/>
      <w:color w:val="000000" w:themeColor="text2"/>
      <w:spacing w:val="15"/>
      <w:sz w:val="32"/>
      <w:szCs w:val="24"/>
    </w:rPr>
  </w:style>
  <w:style w:type="paragraph" w:customStyle="1" w:styleId="BackCoverContactHeading">
    <w:name w:val="BackCover ContactHeading"/>
    <w:next w:val="BackCoverContactDetails"/>
    <w:uiPriority w:val="18"/>
    <w:qFormat/>
    <w:rsid w:val="000B40F1"/>
    <w:pPr>
      <w:spacing w:before="360" w:after="60"/>
    </w:pPr>
    <w:rPr>
      <w:rFonts w:eastAsia="Calibri"/>
      <w:b/>
      <w:sz w:val="18"/>
      <w:szCs w:val="20"/>
    </w:rPr>
  </w:style>
  <w:style w:type="paragraph" w:customStyle="1" w:styleId="BackCoverContactDetails">
    <w:name w:val="BackCover ContactDetails"/>
    <w:uiPriority w:val="18"/>
    <w:qFormat/>
    <w:rsid w:val="00DC2413"/>
    <w:pPr>
      <w:tabs>
        <w:tab w:val="left" w:pos="199"/>
      </w:tabs>
    </w:pPr>
    <w:rPr>
      <w:rFonts w:eastAsia="Calibri"/>
      <w:sz w:val="18"/>
    </w:rPr>
  </w:style>
  <w:style w:type="character" w:customStyle="1" w:styleId="BackCoverContactBold">
    <w:name w:val="BackCover ContactBold"/>
    <w:basedOn w:val="DefaultParagraphFont"/>
    <w:uiPriority w:val="18"/>
    <w:qFormat/>
    <w:rsid w:val="00D1044D"/>
    <w:rPr>
      <w:b/>
    </w:rPr>
  </w:style>
  <w:style w:type="paragraph" w:styleId="TOCHeading">
    <w:name w:val="TOC Heading"/>
    <w:basedOn w:val="Heading1"/>
    <w:next w:val="Normal"/>
    <w:link w:val="TOCHeadingChar"/>
    <w:uiPriority w:val="19"/>
    <w:semiHidden/>
    <w:rsid w:val="00462182"/>
    <w:pPr>
      <w:pageBreakBefore w:val="0"/>
      <w:numPr>
        <w:numId w:val="0"/>
      </w:numPr>
      <w:spacing w:before="480" w:after="240"/>
      <w:outlineLvl w:val="1"/>
    </w:pPr>
    <w:rPr>
      <w:bCs w:val="0"/>
    </w:rPr>
  </w:style>
  <w:style w:type="character" w:styleId="Hyperlink">
    <w:name w:val="Hyperlink"/>
    <w:basedOn w:val="DefaultParagraphFont"/>
    <w:uiPriority w:val="99"/>
    <w:qFormat/>
    <w:rsid w:val="00C91DDE"/>
    <w:rPr>
      <w:rFonts w:cs="Times New Roman"/>
      <w:color w:val="757579" w:themeColor="accent3"/>
      <w:u w:val="none"/>
    </w:rPr>
  </w:style>
  <w:style w:type="paragraph" w:styleId="TOC4">
    <w:name w:val="toc 4"/>
    <w:basedOn w:val="Normal"/>
    <w:next w:val="Normal"/>
    <w:autoRedefine/>
    <w:uiPriority w:val="99"/>
    <w:semiHidden/>
    <w:rsid w:val="00FE3F4D"/>
    <w:pPr>
      <w:spacing w:after="100"/>
      <w:ind w:left="660"/>
    </w:pPr>
  </w:style>
  <w:style w:type="paragraph" w:styleId="TOC9">
    <w:name w:val="toc 9"/>
    <w:basedOn w:val="Normal"/>
    <w:next w:val="Normal"/>
    <w:autoRedefine/>
    <w:uiPriority w:val="99"/>
    <w:semiHidden/>
    <w:rsid w:val="00FE3F4D"/>
    <w:pPr>
      <w:spacing w:after="100"/>
      <w:ind w:left="1760"/>
    </w:pPr>
  </w:style>
  <w:style w:type="character" w:customStyle="1" w:styleId="BalloonTextChar">
    <w:name w:val="Balloon Text Char"/>
    <w:basedOn w:val="DefaultParagraphFont"/>
    <w:link w:val="BalloonText"/>
    <w:uiPriority w:val="99"/>
    <w:semiHidden/>
    <w:rsid w:val="00DB55B9"/>
    <w:rPr>
      <w:rFonts w:ascii="Tahoma" w:eastAsia="Calibri" w:hAnsi="Tahoma" w:cs="Tahoma"/>
      <w:color w:val="000000"/>
      <w:sz w:val="16"/>
      <w:szCs w:val="16"/>
    </w:rPr>
  </w:style>
  <w:style w:type="paragraph" w:styleId="Caption">
    <w:name w:val="caption"/>
    <w:aliases w:val="Figure Caption"/>
    <w:basedOn w:val="BodyText"/>
    <w:next w:val="BodyText"/>
    <w:uiPriority w:val="6"/>
    <w:qFormat/>
    <w:rsid w:val="00C91DDE"/>
    <w:pPr>
      <w:keepNext/>
      <w:spacing w:before="180" w:after="180"/>
      <w:contextualSpacing/>
    </w:pPr>
    <w:rPr>
      <w:b/>
      <w:bCs/>
      <w:color w:val="757579" w:themeColor="accent3"/>
      <w:sz w:val="20"/>
      <w:szCs w:val="18"/>
    </w:rPr>
  </w:style>
  <w:style w:type="paragraph" w:customStyle="1" w:styleId="Headerurl">
    <w:name w:val="Header url"/>
    <w:basedOn w:val="Header"/>
    <w:uiPriority w:val="99"/>
    <w:semiHidden/>
    <w:rsid w:val="00944443"/>
    <w:pPr>
      <w:tabs>
        <w:tab w:val="center" w:pos="4153"/>
        <w:tab w:val="right" w:pos="8306"/>
      </w:tabs>
      <w:spacing w:after="0"/>
    </w:pPr>
    <w:rPr>
      <w:b/>
      <w:color w:val="00313C"/>
      <w:szCs w:val="24"/>
    </w:rPr>
  </w:style>
  <w:style w:type="character" w:customStyle="1" w:styleId="PartNumber">
    <w:name w:val="PartNumber"/>
    <w:basedOn w:val="DefaultParagraphFont"/>
    <w:uiPriority w:val="15"/>
    <w:qFormat/>
    <w:rsid w:val="00D1044D"/>
    <w:rPr>
      <w:color w:val="001D34" w:themeColor="accent2"/>
    </w:rPr>
  </w:style>
  <w:style w:type="paragraph" w:customStyle="1" w:styleId="Heading1notnumbered">
    <w:name w:val="Heading 1 not numbered"/>
    <w:basedOn w:val="Heading1"/>
    <w:next w:val="BodyText"/>
    <w:uiPriority w:val="1"/>
    <w:qFormat/>
    <w:rsid w:val="00D1044D"/>
    <w:pPr>
      <w:numPr>
        <w:numId w:val="0"/>
      </w:numPr>
    </w:pPr>
  </w:style>
  <w:style w:type="paragraph" w:customStyle="1" w:styleId="Heading3notnumbered">
    <w:name w:val="Heading 3 not numbered"/>
    <w:basedOn w:val="Heading3"/>
    <w:next w:val="BodyText"/>
    <w:uiPriority w:val="1"/>
    <w:qFormat/>
    <w:rsid w:val="00752314"/>
    <w:pPr>
      <w:numPr>
        <w:ilvl w:val="0"/>
        <w:numId w:val="0"/>
      </w:numPr>
    </w:pPr>
  </w:style>
  <w:style w:type="paragraph" w:customStyle="1" w:styleId="Heading2notnumbered">
    <w:name w:val="Heading 2 not numbered"/>
    <w:basedOn w:val="Heading2"/>
    <w:next w:val="BodyText"/>
    <w:uiPriority w:val="1"/>
    <w:qFormat/>
    <w:rsid w:val="00752314"/>
    <w:pPr>
      <w:numPr>
        <w:ilvl w:val="0"/>
        <w:numId w:val="0"/>
      </w:numPr>
    </w:pPr>
  </w:style>
  <w:style w:type="paragraph" w:customStyle="1" w:styleId="Heading1noTOC">
    <w:name w:val="Heading 1 no TOC"/>
    <w:basedOn w:val="Heading1notnumbered"/>
    <w:next w:val="BodyText"/>
    <w:uiPriority w:val="1"/>
    <w:qFormat/>
    <w:rsid w:val="00C80108"/>
  </w:style>
  <w:style w:type="character" w:customStyle="1" w:styleId="TOCHeadingChar">
    <w:name w:val="TOC Heading Char"/>
    <w:basedOn w:val="DefaultParagraphFont"/>
    <w:link w:val="TOCHeading"/>
    <w:uiPriority w:val="19"/>
    <w:semiHidden/>
    <w:locked/>
    <w:rsid w:val="00DB55B9"/>
    <w:rPr>
      <w:rFonts w:eastAsiaTheme="majorEastAsia" w:cstheme="majorBidi"/>
      <w:b/>
      <w:color w:val="00A9CE" w:themeColor="accent1"/>
      <w:sz w:val="44"/>
      <w:szCs w:val="28"/>
    </w:rPr>
  </w:style>
  <w:style w:type="paragraph" w:styleId="BlockText">
    <w:name w:val="Block Text"/>
    <w:basedOn w:val="Normal"/>
    <w:uiPriority w:val="99"/>
    <w:semiHidden/>
    <w:locked/>
    <w:rsid w:val="00E251B6"/>
    <w:pPr>
      <w:ind w:left="1440" w:right="1440"/>
    </w:pPr>
  </w:style>
  <w:style w:type="paragraph" w:styleId="BodyText">
    <w:name w:val="Body Text"/>
    <w:link w:val="BodyTextChar"/>
    <w:qFormat/>
    <w:locked/>
    <w:rsid w:val="00E71F2C"/>
    <w:pPr>
      <w:spacing w:before="120" w:after="120" w:line="264" w:lineRule="auto"/>
    </w:pPr>
    <w:rPr>
      <w:rFonts w:eastAsia="Calibri"/>
      <w:color w:val="000000"/>
      <w:sz w:val="24"/>
    </w:rPr>
  </w:style>
  <w:style w:type="character" w:customStyle="1" w:styleId="BodyTextChar">
    <w:name w:val="Body Text Char"/>
    <w:basedOn w:val="DefaultParagraphFont"/>
    <w:link w:val="BodyText"/>
    <w:locked/>
    <w:rsid w:val="00E71F2C"/>
    <w:rPr>
      <w:rFonts w:eastAsia="Calibri"/>
      <w:color w:val="000000"/>
      <w:sz w:val="24"/>
    </w:rPr>
  </w:style>
  <w:style w:type="paragraph" w:styleId="BodyText2">
    <w:name w:val="Body Text 2"/>
    <w:basedOn w:val="Normal"/>
    <w:link w:val="BodyText2Char"/>
    <w:uiPriority w:val="99"/>
    <w:semiHidden/>
    <w:locked/>
    <w:rsid w:val="00E251B6"/>
    <w:pPr>
      <w:spacing w:line="480" w:lineRule="auto"/>
    </w:pPr>
  </w:style>
  <w:style w:type="character" w:customStyle="1" w:styleId="BodyText2Char">
    <w:name w:val="Body Text 2 Char"/>
    <w:basedOn w:val="DefaultParagraphFont"/>
    <w:link w:val="BodyText2"/>
    <w:uiPriority w:val="99"/>
    <w:semiHidden/>
    <w:locked/>
    <w:rsid w:val="00DB55B9"/>
    <w:rPr>
      <w:rFonts w:eastAsia="Calibri"/>
      <w:color w:val="000000"/>
    </w:rPr>
  </w:style>
  <w:style w:type="paragraph" w:styleId="BodyText3">
    <w:name w:val="Body Text 3"/>
    <w:basedOn w:val="Normal"/>
    <w:link w:val="BodyText3Char"/>
    <w:uiPriority w:val="99"/>
    <w:semiHidden/>
    <w:locked/>
    <w:rsid w:val="00E251B6"/>
    <w:rPr>
      <w:sz w:val="16"/>
      <w:szCs w:val="16"/>
    </w:rPr>
  </w:style>
  <w:style w:type="character" w:customStyle="1" w:styleId="BodyText3Char">
    <w:name w:val="Body Text 3 Char"/>
    <w:basedOn w:val="DefaultParagraphFont"/>
    <w:link w:val="BodyText3"/>
    <w:uiPriority w:val="99"/>
    <w:semiHidden/>
    <w:locked/>
    <w:rsid w:val="00DB55B9"/>
    <w:rPr>
      <w:rFonts w:eastAsia="Calibri"/>
      <w:color w:val="000000"/>
      <w:sz w:val="16"/>
      <w:szCs w:val="16"/>
    </w:rPr>
  </w:style>
  <w:style w:type="paragraph" w:styleId="BodyTextFirstIndent">
    <w:name w:val="Body Text First Indent"/>
    <w:basedOn w:val="BodyText"/>
    <w:link w:val="BodyTextFirstIndentChar"/>
    <w:uiPriority w:val="99"/>
    <w:semiHidden/>
    <w:locked/>
    <w:rsid w:val="00E251B6"/>
    <w:pPr>
      <w:ind w:firstLine="210"/>
    </w:pPr>
  </w:style>
  <w:style w:type="character" w:customStyle="1" w:styleId="BodyTextFirstIndentChar">
    <w:name w:val="Body Text First Indent Char"/>
    <w:basedOn w:val="BodyTextChar"/>
    <w:link w:val="BodyTextFirstIndent"/>
    <w:uiPriority w:val="99"/>
    <w:semiHidden/>
    <w:locked/>
    <w:rsid w:val="00DB55B9"/>
    <w:rPr>
      <w:rFonts w:eastAsia="Calibri"/>
      <w:color w:val="000000"/>
      <w:sz w:val="24"/>
    </w:rPr>
  </w:style>
  <w:style w:type="paragraph" w:styleId="BodyTextIndent">
    <w:name w:val="Body Text Indent"/>
    <w:basedOn w:val="Normal"/>
    <w:link w:val="BodyTextIndentChar"/>
    <w:uiPriority w:val="99"/>
    <w:semiHidden/>
    <w:locked/>
    <w:rsid w:val="00E251B6"/>
    <w:pPr>
      <w:ind w:left="283"/>
    </w:pPr>
  </w:style>
  <w:style w:type="character" w:customStyle="1" w:styleId="BodyTextIndentChar">
    <w:name w:val="Body Text Indent Char"/>
    <w:basedOn w:val="DefaultParagraphFont"/>
    <w:link w:val="BodyTextIndent"/>
    <w:uiPriority w:val="99"/>
    <w:semiHidden/>
    <w:locked/>
    <w:rsid w:val="00DB55B9"/>
    <w:rPr>
      <w:rFonts w:eastAsia="Calibri"/>
      <w:color w:val="000000"/>
    </w:rPr>
  </w:style>
  <w:style w:type="paragraph" w:styleId="BodyTextFirstIndent2">
    <w:name w:val="Body Text First Indent 2"/>
    <w:basedOn w:val="BodyTextIndent"/>
    <w:link w:val="BodyTextFirstIndent2Char"/>
    <w:uiPriority w:val="99"/>
    <w:semiHidden/>
    <w:locked/>
    <w:rsid w:val="00E251B6"/>
    <w:pPr>
      <w:ind w:firstLine="210"/>
    </w:pPr>
  </w:style>
  <w:style w:type="character" w:customStyle="1" w:styleId="BodyTextFirstIndent2Char">
    <w:name w:val="Body Text First Indent 2 Char"/>
    <w:basedOn w:val="BodyTextIndentChar"/>
    <w:link w:val="BodyTextFirstIndent2"/>
    <w:uiPriority w:val="99"/>
    <w:semiHidden/>
    <w:locked/>
    <w:rsid w:val="00DB55B9"/>
    <w:rPr>
      <w:rFonts w:eastAsia="Calibri"/>
      <w:color w:val="000000"/>
    </w:rPr>
  </w:style>
  <w:style w:type="paragraph" w:styleId="BodyTextIndent2">
    <w:name w:val="Body Text Indent 2"/>
    <w:basedOn w:val="Normal"/>
    <w:link w:val="BodyTextIndent2Char"/>
    <w:uiPriority w:val="99"/>
    <w:semiHidden/>
    <w:locked/>
    <w:rsid w:val="00E251B6"/>
    <w:pPr>
      <w:spacing w:line="480" w:lineRule="auto"/>
      <w:ind w:left="283"/>
    </w:pPr>
  </w:style>
  <w:style w:type="character" w:customStyle="1" w:styleId="BodyTextIndent2Char">
    <w:name w:val="Body Text Indent 2 Char"/>
    <w:basedOn w:val="DefaultParagraphFont"/>
    <w:link w:val="BodyTextIndent2"/>
    <w:uiPriority w:val="99"/>
    <w:semiHidden/>
    <w:locked/>
    <w:rsid w:val="00DB55B9"/>
    <w:rPr>
      <w:rFonts w:eastAsia="Calibri"/>
      <w:color w:val="000000"/>
    </w:rPr>
  </w:style>
  <w:style w:type="paragraph" w:styleId="BodyTextIndent3">
    <w:name w:val="Body Text Indent 3"/>
    <w:basedOn w:val="Normal"/>
    <w:link w:val="BodyTextIndent3Char"/>
    <w:uiPriority w:val="99"/>
    <w:semiHidden/>
    <w:locked/>
    <w:rsid w:val="00E251B6"/>
    <w:pPr>
      <w:ind w:left="283"/>
    </w:pPr>
    <w:rPr>
      <w:sz w:val="16"/>
      <w:szCs w:val="16"/>
    </w:rPr>
  </w:style>
  <w:style w:type="character" w:customStyle="1" w:styleId="BodyTextIndent3Char">
    <w:name w:val="Body Text Indent 3 Char"/>
    <w:basedOn w:val="DefaultParagraphFont"/>
    <w:link w:val="BodyTextIndent3"/>
    <w:uiPriority w:val="99"/>
    <w:semiHidden/>
    <w:locked/>
    <w:rsid w:val="00DB55B9"/>
    <w:rPr>
      <w:rFonts w:eastAsia="Calibri"/>
      <w:color w:val="000000"/>
      <w:sz w:val="16"/>
      <w:szCs w:val="16"/>
    </w:rPr>
  </w:style>
  <w:style w:type="paragraph" w:styleId="Closing">
    <w:name w:val="Closing"/>
    <w:basedOn w:val="Normal"/>
    <w:link w:val="ClosingChar"/>
    <w:uiPriority w:val="99"/>
    <w:semiHidden/>
    <w:locked/>
    <w:rsid w:val="00E251B6"/>
    <w:pPr>
      <w:ind w:left="4252"/>
    </w:pPr>
  </w:style>
  <w:style w:type="character" w:customStyle="1" w:styleId="ClosingChar">
    <w:name w:val="Closing Char"/>
    <w:basedOn w:val="DefaultParagraphFont"/>
    <w:link w:val="Closing"/>
    <w:uiPriority w:val="99"/>
    <w:semiHidden/>
    <w:locked/>
    <w:rsid w:val="00DB55B9"/>
    <w:rPr>
      <w:rFonts w:eastAsia="Calibri"/>
      <w:color w:val="000000"/>
    </w:rPr>
  </w:style>
  <w:style w:type="paragraph" w:styleId="Date">
    <w:name w:val="Date"/>
    <w:basedOn w:val="Normal"/>
    <w:next w:val="Normal"/>
    <w:link w:val="DateChar"/>
    <w:uiPriority w:val="99"/>
    <w:semiHidden/>
    <w:locked/>
    <w:rsid w:val="00E251B6"/>
  </w:style>
  <w:style w:type="character" w:customStyle="1" w:styleId="DateChar">
    <w:name w:val="Date Char"/>
    <w:basedOn w:val="DefaultParagraphFont"/>
    <w:link w:val="Date"/>
    <w:uiPriority w:val="99"/>
    <w:semiHidden/>
    <w:locked/>
    <w:rsid w:val="00DB55B9"/>
    <w:rPr>
      <w:rFonts w:eastAsia="Calibri"/>
      <w:color w:val="000000"/>
    </w:rPr>
  </w:style>
  <w:style w:type="paragraph" w:styleId="E-mailSignature">
    <w:name w:val="E-mail Signature"/>
    <w:basedOn w:val="Normal"/>
    <w:link w:val="E-mailSignatureChar"/>
    <w:uiPriority w:val="99"/>
    <w:semiHidden/>
    <w:locked/>
    <w:rsid w:val="00E251B6"/>
  </w:style>
  <w:style w:type="character" w:customStyle="1" w:styleId="E-mailSignatureChar">
    <w:name w:val="E-mail Signature Char"/>
    <w:basedOn w:val="DefaultParagraphFont"/>
    <w:link w:val="E-mailSignature"/>
    <w:uiPriority w:val="99"/>
    <w:semiHidden/>
    <w:locked/>
    <w:rsid w:val="00DB55B9"/>
    <w:rPr>
      <w:rFonts w:eastAsia="Calibri"/>
      <w:color w:val="000000"/>
    </w:rPr>
  </w:style>
  <w:style w:type="character" w:styleId="Emphasis">
    <w:name w:val="Emphasis"/>
    <w:basedOn w:val="DefaultParagraphFont"/>
    <w:uiPriority w:val="99"/>
    <w:semiHidden/>
    <w:locked/>
    <w:rsid w:val="001249CC"/>
    <w:rPr>
      <w:rFonts w:cs="Times New Roman"/>
      <w:i/>
      <w:iCs/>
    </w:rPr>
  </w:style>
  <w:style w:type="paragraph" w:styleId="EnvelopeAddress">
    <w:name w:val="envelope address"/>
    <w:basedOn w:val="Normal"/>
    <w:uiPriority w:val="99"/>
    <w:semiHidden/>
    <w:locked/>
    <w:rsid w:val="00E251B6"/>
    <w:pPr>
      <w:framePr w:w="7920" w:h="1980" w:hRule="exact" w:hSpace="180" w:wrap="auto" w:hAnchor="page" w:xAlign="center" w:yAlign="bottom"/>
      <w:ind w:left="2880"/>
    </w:pPr>
    <w:rPr>
      <w:rFonts w:ascii="Arial" w:hAnsi="Arial" w:cs="Arial"/>
      <w:sz w:val="24"/>
      <w:szCs w:val="24"/>
    </w:rPr>
  </w:style>
  <w:style w:type="paragraph" w:styleId="EnvelopeReturn">
    <w:name w:val="envelope return"/>
    <w:basedOn w:val="Normal"/>
    <w:uiPriority w:val="99"/>
    <w:semiHidden/>
    <w:locked/>
    <w:rsid w:val="00E251B6"/>
    <w:rPr>
      <w:rFonts w:ascii="Arial" w:hAnsi="Arial" w:cs="Arial"/>
      <w:sz w:val="20"/>
      <w:szCs w:val="20"/>
    </w:rPr>
  </w:style>
  <w:style w:type="character" w:styleId="FollowedHyperlink">
    <w:name w:val="FollowedHyperlink"/>
    <w:basedOn w:val="DefaultParagraphFont"/>
    <w:uiPriority w:val="99"/>
    <w:semiHidden/>
    <w:locked/>
    <w:rsid w:val="003D6565"/>
    <w:rPr>
      <w:rFonts w:cs="Times New Roman"/>
      <w:color w:val="auto"/>
      <w:u w:val="none"/>
    </w:rPr>
  </w:style>
  <w:style w:type="character" w:styleId="FootnoteReference">
    <w:name w:val="footnote reference"/>
    <w:basedOn w:val="DefaultParagraphFont"/>
    <w:uiPriority w:val="99"/>
    <w:locked/>
    <w:rsid w:val="00E251B6"/>
    <w:rPr>
      <w:rFonts w:cs="Times New Roman"/>
      <w:vertAlign w:val="superscript"/>
    </w:rPr>
  </w:style>
  <w:style w:type="character" w:styleId="HTMLAcronym">
    <w:name w:val="HTML Acronym"/>
    <w:basedOn w:val="DefaultParagraphFont"/>
    <w:uiPriority w:val="99"/>
    <w:semiHidden/>
    <w:locked/>
    <w:rsid w:val="00E251B6"/>
    <w:rPr>
      <w:rFonts w:cs="Times New Roman"/>
    </w:rPr>
  </w:style>
  <w:style w:type="paragraph" w:styleId="HTMLAddress">
    <w:name w:val="HTML Address"/>
    <w:basedOn w:val="Normal"/>
    <w:link w:val="HTMLAddressChar"/>
    <w:uiPriority w:val="99"/>
    <w:semiHidden/>
    <w:locked/>
    <w:rsid w:val="00E251B6"/>
    <w:rPr>
      <w:i/>
      <w:iCs/>
    </w:rPr>
  </w:style>
  <w:style w:type="character" w:customStyle="1" w:styleId="HTMLAddressChar">
    <w:name w:val="HTML Address Char"/>
    <w:basedOn w:val="DefaultParagraphFont"/>
    <w:link w:val="HTMLAddress"/>
    <w:uiPriority w:val="99"/>
    <w:semiHidden/>
    <w:locked/>
    <w:rsid w:val="00DB55B9"/>
    <w:rPr>
      <w:rFonts w:eastAsia="Calibri"/>
      <w:i/>
      <w:iCs/>
      <w:color w:val="000000"/>
    </w:rPr>
  </w:style>
  <w:style w:type="character" w:styleId="HTMLCite">
    <w:name w:val="HTML Cite"/>
    <w:basedOn w:val="DefaultParagraphFont"/>
    <w:uiPriority w:val="99"/>
    <w:semiHidden/>
    <w:locked/>
    <w:rsid w:val="00E251B6"/>
    <w:rPr>
      <w:rFonts w:cs="Times New Roman"/>
      <w:i/>
      <w:iCs/>
    </w:rPr>
  </w:style>
  <w:style w:type="character" w:styleId="HTMLCode">
    <w:name w:val="HTML Code"/>
    <w:basedOn w:val="DefaultParagraphFont"/>
    <w:uiPriority w:val="99"/>
    <w:semiHidden/>
    <w:locked/>
    <w:rsid w:val="00E251B6"/>
    <w:rPr>
      <w:rFonts w:ascii="Courier New" w:hAnsi="Courier New" w:cs="Courier New"/>
      <w:sz w:val="20"/>
      <w:szCs w:val="20"/>
    </w:rPr>
  </w:style>
  <w:style w:type="character" w:styleId="HTMLDefinition">
    <w:name w:val="HTML Definition"/>
    <w:basedOn w:val="DefaultParagraphFont"/>
    <w:uiPriority w:val="99"/>
    <w:semiHidden/>
    <w:locked/>
    <w:rsid w:val="00E251B6"/>
    <w:rPr>
      <w:rFonts w:cs="Times New Roman"/>
      <w:i/>
      <w:iCs/>
    </w:rPr>
  </w:style>
  <w:style w:type="character" w:styleId="HTMLKeyboard">
    <w:name w:val="HTML Keyboard"/>
    <w:basedOn w:val="DefaultParagraphFont"/>
    <w:uiPriority w:val="99"/>
    <w:semiHidden/>
    <w:locked/>
    <w:rsid w:val="00E251B6"/>
    <w:rPr>
      <w:rFonts w:ascii="Courier New" w:hAnsi="Courier New" w:cs="Courier New"/>
      <w:sz w:val="20"/>
      <w:szCs w:val="20"/>
    </w:rPr>
  </w:style>
  <w:style w:type="paragraph" w:styleId="HTMLPreformatted">
    <w:name w:val="HTML Preformatted"/>
    <w:basedOn w:val="Normal"/>
    <w:link w:val="HTMLPreformattedChar"/>
    <w:uiPriority w:val="99"/>
    <w:semiHidden/>
    <w:locked/>
    <w:rsid w:val="00E251B6"/>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locked/>
    <w:rsid w:val="00DB55B9"/>
    <w:rPr>
      <w:rFonts w:ascii="Courier New" w:eastAsia="Calibri" w:hAnsi="Courier New" w:cs="Courier New"/>
      <w:color w:val="000000"/>
      <w:sz w:val="20"/>
      <w:szCs w:val="20"/>
    </w:rPr>
  </w:style>
  <w:style w:type="character" w:styleId="HTMLSample">
    <w:name w:val="HTML Sample"/>
    <w:basedOn w:val="DefaultParagraphFont"/>
    <w:uiPriority w:val="99"/>
    <w:semiHidden/>
    <w:locked/>
    <w:rsid w:val="00E251B6"/>
    <w:rPr>
      <w:rFonts w:ascii="Courier New" w:hAnsi="Courier New" w:cs="Courier New"/>
    </w:rPr>
  </w:style>
  <w:style w:type="character" w:styleId="HTMLTypewriter">
    <w:name w:val="HTML Typewriter"/>
    <w:basedOn w:val="DefaultParagraphFont"/>
    <w:uiPriority w:val="99"/>
    <w:semiHidden/>
    <w:locked/>
    <w:rsid w:val="00E251B6"/>
    <w:rPr>
      <w:rFonts w:ascii="Courier New" w:hAnsi="Courier New" w:cs="Courier New"/>
      <w:sz w:val="20"/>
      <w:szCs w:val="20"/>
    </w:rPr>
  </w:style>
  <w:style w:type="character" w:styleId="HTMLVariable">
    <w:name w:val="HTML Variable"/>
    <w:basedOn w:val="DefaultParagraphFont"/>
    <w:uiPriority w:val="99"/>
    <w:semiHidden/>
    <w:locked/>
    <w:rsid w:val="00E251B6"/>
    <w:rPr>
      <w:rFonts w:cs="Times New Roman"/>
      <w:i/>
      <w:iCs/>
    </w:rPr>
  </w:style>
  <w:style w:type="character" w:styleId="LineNumber">
    <w:name w:val="line number"/>
    <w:basedOn w:val="DefaultParagraphFont"/>
    <w:uiPriority w:val="99"/>
    <w:semiHidden/>
    <w:locked/>
    <w:rsid w:val="00E251B6"/>
    <w:rPr>
      <w:rFonts w:cs="Times New Roman"/>
    </w:rPr>
  </w:style>
  <w:style w:type="paragraph" w:styleId="List">
    <w:name w:val="List"/>
    <w:basedOn w:val="Normal"/>
    <w:uiPriority w:val="99"/>
    <w:semiHidden/>
    <w:locked/>
    <w:rsid w:val="00E251B6"/>
    <w:pPr>
      <w:ind w:left="283" w:hanging="283"/>
    </w:pPr>
  </w:style>
  <w:style w:type="paragraph" w:styleId="List2">
    <w:name w:val="List 2"/>
    <w:basedOn w:val="Normal"/>
    <w:uiPriority w:val="99"/>
    <w:semiHidden/>
    <w:locked/>
    <w:rsid w:val="00E251B6"/>
    <w:pPr>
      <w:ind w:left="566" w:hanging="283"/>
    </w:pPr>
  </w:style>
  <w:style w:type="paragraph" w:styleId="List3">
    <w:name w:val="List 3"/>
    <w:basedOn w:val="Normal"/>
    <w:uiPriority w:val="99"/>
    <w:semiHidden/>
    <w:locked/>
    <w:rsid w:val="00E251B6"/>
    <w:pPr>
      <w:ind w:left="849" w:hanging="283"/>
    </w:pPr>
  </w:style>
  <w:style w:type="paragraph" w:styleId="List4">
    <w:name w:val="List 4"/>
    <w:basedOn w:val="Normal"/>
    <w:uiPriority w:val="99"/>
    <w:semiHidden/>
    <w:locked/>
    <w:rsid w:val="00E251B6"/>
    <w:pPr>
      <w:ind w:left="1132" w:hanging="283"/>
    </w:pPr>
  </w:style>
  <w:style w:type="paragraph" w:styleId="List5">
    <w:name w:val="List 5"/>
    <w:basedOn w:val="Normal"/>
    <w:uiPriority w:val="99"/>
    <w:semiHidden/>
    <w:locked/>
    <w:rsid w:val="00E251B6"/>
    <w:pPr>
      <w:ind w:left="1415" w:hanging="283"/>
    </w:pPr>
  </w:style>
  <w:style w:type="paragraph" w:styleId="ListBullet4">
    <w:name w:val="List Bullet 4"/>
    <w:basedOn w:val="Normal"/>
    <w:uiPriority w:val="19"/>
    <w:locked/>
    <w:rsid w:val="00E251B6"/>
    <w:pPr>
      <w:numPr>
        <w:numId w:val="1"/>
      </w:numPr>
      <w:tabs>
        <w:tab w:val="num" w:pos="1209"/>
      </w:tabs>
      <w:ind w:left="1209"/>
    </w:pPr>
  </w:style>
  <w:style w:type="paragraph" w:styleId="ListBullet5">
    <w:name w:val="List Bullet 5"/>
    <w:basedOn w:val="Normal"/>
    <w:uiPriority w:val="19"/>
    <w:locked/>
    <w:rsid w:val="00E251B6"/>
    <w:pPr>
      <w:numPr>
        <w:numId w:val="2"/>
      </w:numPr>
      <w:tabs>
        <w:tab w:val="num" w:pos="926"/>
        <w:tab w:val="num" w:pos="1492"/>
      </w:tabs>
      <w:ind w:left="1492"/>
    </w:pPr>
  </w:style>
  <w:style w:type="paragraph" w:styleId="ListContinue">
    <w:name w:val="List Continue"/>
    <w:basedOn w:val="Normal"/>
    <w:uiPriority w:val="99"/>
    <w:semiHidden/>
    <w:locked/>
    <w:rsid w:val="00E251B6"/>
    <w:pPr>
      <w:ind w:left="283"/>
    </w:pPr>
  </w:style>
  <w:style w:type="paragraph" w:styleId="ListContinue2">
    <w:name w:val="List Continue 2"/>
    <w:basedOn w:val="Normal"/>
    <w:uiPriority w:val="99"/>
    <w:semiHidden/>
    <w:locked/>
    <w:rsid w:val="00E251B6"/>
    <w:pPr>
      <w:ind w:left="566"/>
    </w:pPr>
  </w:style>
  <w:style w:type="paragraph" w:styleId="ListContinue3">
    <w:name w:val="List Continue 3"/>
    <w:basedOn w:val="Normal"/>
    <w:uiPriority w:val="99"/>
    <w:semiHidden/>
    <w:locked/>
    <w:rsid w:val="00E251B6"/>
    <w:pPr>
      <w:ind w:left="849"/>
    </w:pPr>
  </w:style>
  <w:style w:type="paragraph" w:styleId="ListContinue4">
    <w:name w:val="List Continue 4"/>
    <w:basedOn w:val="Normal"/>
    <w:uiPriority w:val="99"/>
    <w:semiHidden/>
    <w:locked/>
    <w:rsid w:val="00E251B6"/>
    <w:pPr>
      <w:ind w:left="1132"/>
    </w:pPr>
  </w:style>
  <w:style w:type="paragraph" w:styleId="ListContinue5">
    <w:name w:val="List Continue 5"/>
    <w:basedOn w:val="Normal"/>
    <w:uiPriority w:val="99"/>
    <w:semiHidden/>
    <w:locked/>
    <w:rsid w:val="00E251B6"/>
    <w:pPr>
      <w:ind w:left="1415"/>
    </w:pPr>
  </w:style>
  <w:style w:type="paragraph" w:styleId="ListNumber3">
    <w:name w:val="List Number 3"/>
    <w:basedOn w:val="ListNumber2"/>
    <w:uiPriority w:val="2"/>
    <w:locked/>
    <w:rsid w:val="00D349D1"/>
    <w:pPr>
      <w:numPr>
        <w:numId w:val="17"/>
      </w:numPr>
      <w:tabs>
        <w:tab w:val="clear" w:pos="397"/>
      </w:tabs>
      <w:ind w:left="1078" w:hanging="284"/>
    </w:pPr>
  </w:style>
  <w:style w:type="paragraph" w:styleId="ListNumber4">
    <w:name w:val="List Number 4"/>
    <w:basedOn w:val="Normal"/>
    <w:uiPriority w:val="99"/>
    <w:semiHidden/>
    <w:locked/>
    <w:rsid w:val="00E251B6"/>
    <w:pPr>
      <w:numPr>
        <w:numId w:val="3"/>
      </w:numPr>
    </w:pPr>
  </w:style>
  <w:style w:type="paragraph" w:styleId="ListNumber5">
    <w:name w:val="List Number 5"/>
    <w:basedOn w:val="Normal"/>
    <w:uiPriority w:val="99"/>
    <w:semiHidden/>
    <w:locked/>
    <w:rsid w:val="00E251B6"/>
    <w:pPr>
      <w:numPr>
        <w:numId w:val="4"/>
      </w:numPr>
    </w:pPr>
  </w:style>
  <w:style w:type="paragraph" w:styleId="MessageHeader">
    <w:name w:val="Message Header"/>
    <w:basedOn w:val="Normal"/>
    <w:link w:val="MessageHeaderChar"/>
    <w:uiPriority w:val="99"/>
    <w:semiHidden/>
    <w:locked/>
    <w:rsid w:val="00E251B6"/>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z w:val="24"/>
      <w:szCs w:val="24"/>
    </w:rPr>
  </w:style>
  <w:style w:type="character" w:customStyle="1" w:styleId="MessageHeaderChar">
    <w:name w:val="Message Header Char"/>
    <w:basedOn w:val="DefaultParagraphFont"/>
    <w:link w:val="MessageHeader"/>
    <w:uiPriority w:val="99"/>
    <w:semiHidden/>
    <w:locked/>
    <w:rsid w:val="00DB55B9"/>
    <w:rPr>
      <w:rFonts w:ascii="Arial" w:eastAsia="Calibri" w:hAnsi="Arial" w:cs="Arial"/>
      <w:color w:val="000000"/>
      <w:sz w:val="24"/>
      <w:szCs w:val="24"/>
      <w:shd w:val="pct20" w:color="auto" w:fill="auto"/>
    </w:rPr>
  </w:style>
  <w:style w:type="paragraph" w:styleId="NormalWeb">
    <w:name w:val="Normal (Web)"/>
    <w:basedOn w:val="Normal"/>
    <w:uiPriority w:val="99"/>
    <w:semiHidden/>
    <w:locked/>
    <w:rsid w:val="00E251B6"/>
    <w:rPr>
      <w:rFonts w:ascii="Times New Roman" w:hAnsi="Times New Roman"/>
      <w:sz w:val="24"/>
      <w:szCs w:val="24"/>
    </w:rPr>
  </w:style>
  <w:style w:type="paragraph" w:styleId="NormalIndent">
    <w:name w:val="Normal Indent"/>
    <w:basedOn w:val="Normal"/>
    <w:uiPriority w:val="99"/>
    <w:semiHidden/>
    <w:locked/>
    <w:rsid w:val="00E251B6"/>
    <w:pPr>
      <w:ind w:left="720"/>
    </w:pPr>
  </w:style>
  <w:style w:type="paragraph" w:styleId="NoteHeading">
    <w:name w:val="Note Heading"/>
    <w:basedOn w:val="Normal"/>
    <w:next w:val="Normal"/>
    <w:link w:val="NoteHeadingChar"/>
    <w:uiPriority w:val="99"/>
    <w:semiHidden/>
    <w:locked/>
    <w:rsid w:val="00E251B6"/>
  </w:style>
  <w:style w:type="character" w:customStyle="1" w:styleId="NoteHeadingChar">
    <w:name w:val="Note Heading Char"/>
    <w:basedOn w:val="DefaultParagraphFont"/>
    <w:link w:val="NoteHeading"/>
    <w:uiPriority w:val="99"/>
    <w:semiHidden/>
    <w:locked/>
    <w:rsid w:val="00DB55B9"/>
    <w:rPr>
      <w:rFonts w:eastAsia="Calibri"/>
      <w:color w:val="000000"/>
    </w:rPr>
  </w:style>
  <w:style w:type="paragraph" w:styleId="PlainText">
    <w:name w:val="Plain Text"/>
    <w:basedOn w:val="Normal"/>
    <w:link w:val="PlainTextChar"/>
    <w:uiPriority w:val="99"/>
    <w:semiHidden/>
    <w:locked/>
    <w:rsid w:val="00E251B6"/>
    <w:rPr>
      <w:rFonts w:ascii="Courier New" w:hAnsi="Courier New" w:cs="Courier New"/>
      <w:sz w:val="20"/>
      <w:szCs w:val="20"/>
    </w:rPr>
  </w:style>
  <w:style w:type="character" w:customStyle="1" w:styleId="PlainTextChar">
    <w:name w:val="Plain Text Char"/>
    <w:basedOn w:val="DefaultParagraphFont"/>
    <w:link w:val="PlainText"/>
    <w:uiPriority w:val="99"/>
    <w:semiHidden/>
    <w:locked/>
    <w:rsid w:val="00DB55B9"/>
    <w:rPr>
      <w:rFonts w:ascii="Courier New" w:eastAsia="Calibri" w:hAnsi="Courier New" w:cs="Courier New"/>
      <w:color w:val="000000"/>
      <w:sz w:val="20"/>
      <w:szCs w:val="20"/>
    </w:rPr>
  </w:style>
  <w:style w:type="paragraph" w:styleId="Salutation">
    <w:name w:val="Salutation"/>
    <w:basedOn w:val="Normal"/>
    <w:next w:val="Normal"/>
    <w:link w:val="SalutationChar"/>
    <w:uiPriority w:val="99"/>
    <w:semiHidden/>
    <w:locked/>
    <w:rsid w:val="00E251B6"/>
  </w:style>
  <w:style w:type="character" w:customStyle="1" w:styleId="SalutationChar">
    <w:name w:val="Salutation Char"/>
    <w:basedOn w:val="DefaultParagraphFont"/>
    <w:link w:val="Salutation"/>
    <w:uiPriority w:val="99"/>
    <w:semiHidden/>
    <w:locked/>
    <w:rsid w:val="00DB55B9"/>
    <w:rPr>
      <w:rFonts w:eastAsia="Calibri"/>
      <w:color w:val="000000"/>
    </w:rPr>
  </w:style>
  <w:style w:type="paragraph" w:styleId="Signature">
    <w:name w:val="Signature"/>
    <w:basedOn w:val="Normal"/>
    <w:link w:val="SignatureChar"/>
    <w:uiPriority w:val="99"/>
    <w:semiHidden/>
    <w:locked/>
    <w:rsid w:val="00E251B6"/>
    <w:pPr>
      <w:ind w:left="4252"/>
    </w:pPr>
  </w:style>
  <w:style w:type="character" w:customStyle="1" w:styleId="SignatureChar">
    <w:name w:val="Signature Char"/>
    <w:basedOn w:val="DefaultParagraphFont"/>
    <w:link w:val="Signature"/>
    <w:uiPriority w:val="99"/>
    <w:semiHidden/>
    <w:locked/>
    <w:rsid w:val="00DB55B9"/>
    <w:rPr>
      <w:rFonts w:eastAsia="Calibri"/>
      <w:color w:val="000000"/>
    </w:rPr>
  </w:style>
  <w:style w:type="character" w:styleId="Strong">
    <w:name w:val="Strong"/>
    <w:basedOn w:val="DefaultParagraphFont"/>
    <w:uiPriority w:val="22"/>
    <w:qFormat/>
    <w:locked/>
    <w:rsid w:val="001249CC"/>
    <w:rPr>
      <w:rFonts w:cs="Times New Roman"/>
      <w:b/>
      <w:bCs/>
    </w:rPr>
  </w:style>
  <w:style w:type="table" w:styleId="Table3Deffects1">
    <w:name w:val="Table 3D effects 1"/>
    <w:basedOn w:val="TableNormal"/>
    <w:uiPriority w:val="99"/>
    <w:locked/>
    <w:rsid w:val="00E251B6"/>
    <w:pPr>
      <w:spacing w:after="120"/>
    </w:pPr>
    <w:rPr>
      <w:rFonts w:eastAsia="Times New Roman"/>
      <w:sz w:val="20"/>
      <w:szCs w:val="20"/>
    </w:rPr>
    <w:tblPr/>
    <w:tcPr>
      <w:shd w:val="solid" w:color="C0C0C0" w:fill="FFFFFF"/>
    </w:tcPr>
    <w:tblStylePr w:type="firstRow">
      <w:rPr>
        <w:rFonts w:cs="Times New Roman"/>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FFFFFF"/>
          <w:tl2br w:val="none" w:sz="0" w:space="0" w:color="auto"/>
          <w:tr2bl w:val="none" w:sz="0" w:space="0" w:color="auto"/>
        </w:tcBorders>
      </w:tcPr>
    </w:tblStylePr>
    <w:tblStylePr w:type="firstCol">
      <w:rPr>
        <w:rFonts w:cs="Times New Roman"/>
      </w:rPr>
      <w:tblPr/>
      <w:tcPr>
        <w:tcBorders>
          <w:right w:val="single" w:sz="6" w:space="0" w:color="808080"/>
          <w:tl2br w:val="none" w:sz="0" w:space="0" w:color="auto"/>
          <w:tr2bl w:val="none" w:sz="0" w:space="0" w:color="auto"/>
        </w:tcBorders>
      </w:tcPr>
    </w:tblStylePr>
    <w:tblStylePr w:type="lastCol">
      <w:rPr>
        <w:rFonts w:cs="Times New Roman"/>
      </w:rPr>
      <w:tblPr/>
      <w:tcPr>
        <w:tcBorders>
          <w:left w:val="single" w:sz="6" w:space="0" w:color="FFFFFF"/>
          <w:tl2br w:val="none" w:sz="0" w:space="0" w:color="auto"/>
          <w:tr2bl w:val="none" w:sz="0" w:space="0" w:color="auto"/>
        </w:tcBorders>
      </w:tcPr>
    </w:tblStylePr>
    <w:tblStylePr w:type="neCell">
      <w:rPr>
        <w:rFonts w:cs="Times New Roman"/>
      </w:rPr>
      <w:tblPr/>
      <w:tcPr>
        <w:tcBorders>
          <w:left w:val="none" w:sz="0" w:space="0" w:color="auto"/>
          <w:bottom w:val="none" w:sz="0" w:space="0" w:color="auto"/>
          <w:tl2br w:val="none" w:sz="0" w:space="0" w:color="auto"/>
          <w:tr2bl w:val="none" w:sz="0" w:space="0" w:color="auto"/>
        </w:tcBorders>
      </w:tcPr>
    </w:tblStylePr>
    <w:tblStylePr w:type="nwCell">
      <w:rPr>
        <w:rFonts w:cs="Times New Roman"/>
      </w:rPr>
      <w:tblPr/>
      <w:tcPr>
        <w:tcBorders>
          <w:bottom w:val="none" w:sz="0" w:space="0" w:color="auto"/>
          <w:right w:val="none" w:sz="0" w:space="0" w:color="auto"/>
          <w:tl2br w:val="none" w:sz="0" w:space="0" w:color="auto"/>
          <w:tr2bl w:val="none" w:sz="0" w:space="0" w:color="auto"/>
        </w:tcBorders>
      </w:tcPr>
    </w:tblStylePr>
    <w:tblStylePr w:type="seCell">
      <w:rPr>
        <w:rFonts w:cs="Times New Roman"/>
      </w:rPr>
      <w:tblPr/>
      <w:tcPr>
        <w:tcBorders>
          <w:top w:val="none" w:sz="0" w:space="0" w:color="auto"/>
          <w:left w:val="none" w:sz="0" w:space="0" w:color="auto"/>
          <w:tl2br w:val="none" w:sz="0" w:space="0" w:color="auto"/>
          <w:tr2bl w:val="none" w:sz="0" w:space="0" w:color="auto"/>
        </w:tcBorders>
      </w:tcPr>
    </w:tblStylePr>
    <w:tblStylePr w:type="swCell">
      <w:rPr>
        <w:rFonts w:cs="Times New Roman"/>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locked/>
    <w:rsid w:val="00E251B6"/>
    <w:pPr>
      <w:spacing w:after="120"/>
    </w:pPr>
    <w:rPr>
      <w:rFonts w:eastAsia="Times New Roman"/>
      <w:sz w:val="20"/>
      <w:szCs w:val="20"/>
    </w:rPr>
    <w:tblPr>
      <w:tblStyleRowBandSize w:val="1"/>
    </w:tblPr>
    <w:tcPr>
      <w:shd w:val="solid" w:color="C0C0C0" w:fill="FFFFFF"/>
    </w:tcPr>
    <w:tblStylePr w:type="firstRow">
      <w:rPr>
        <w:rFonts w:cs="Times New Roman"/>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3Deffects3">
    <w:name w:val="Table 3D effects 3"/>
    <w:basedOn w:val="TableNormal"/>
    <w:uiPriority w:val="99"/>
    <w:locked/>
    <w:rsid w:val="00E251B6"/>
    <w:pPr>
      <w:spacing w:after="120"/>
    </w:pPr>
    <w:rPr>
      <w:rFonts w:eastAsia="Times New Roman"/>
      <w:sz w:val="20"/>
      <w:szCs w:val="20"/>
    </w:rPr>
    <w:tblPr>
      <w:tblStyleRowBandSize w:val="1"/>
      <w:tblStyleColBandSize w:val="1"/>
    </w:tblPr>
    <w:tblStylePr w:type="firstRow">
      <w:rPr>
        <w:rFonts w:cs="Times New Roman"/>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Vert">
      <w:rPr>
        <w:rFonts w:cs="Times New Roman"/>
      </w:rPr>
      <w:tblPr/>
      <w:tcPr>
        <w:shd w:val="solid" w:color="C0C0C0" w:fill="FFFFFF"/>
      </w:tcPr>
    </w:tblStylePr>
    <w:tblStylePr w:type="band2Vert">
      <w:rPr>
        <w:rFonts w:cs="Times New Roman"/>
      </w:rPr>
      <w:tblPr/>
      <w:tcPr>
        <w:shd w:val="pct50" w:color="C0C0C0" w:fill="FFFFFF"/>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lassic1">
    <w:name w:val="Table Classic 1"/>
    <w:basedOn w:val="TableNormal"/>
    <w:uiPriority w:val="99"/>
    <w:locked/>
    <w:rsid w:val="00E251B6"/>
    <w:pPr>
      <w:spacing w:after="120"/>
    </w:pPr>
    <w:rPr>
      <w:rFonts w:eastAsia="Times New Roman"/>
      <w:sz w:val="20"/>
      <w:szCs w:val="20"/>
    </w:rPr>
    <w:tblPr>
      <w:tblBorders>
        <w:top w:val="single" w:sz="12" w:space="0" w:color="000000"/>
        <w:bottom w:val="single" w:sz="12" w:space="0" w:color="000000"/>
      </w:tblBorders>
    </w:tblPr>
    <w:tblStylePr w:type="firstRow">
      <w:rPr>
        <w:rFonts w:cs="Times New Roman"/>
      </w:rPr>
      <w:tblPr/>
      <w:tcPr>
        <w:tcBorders>
          <w:bottom w:val="single" w:sz="6"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right w:val="single" w:sz="6" w:space="0" w:color="000000"/>
          <w:tl2br w:val="none" w:sz="0" w:space="0" w:color="auto"/>
          <w:tr2bl w:val="none" w:sz="0" w:space="0" w:color="auto"/>
        </w:tcBorders>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lassic2">
    <w:name w:val="Table Classic 2"/>
    <w:basedOn w:val="TableNormal"/>
    <w:uiPriority w:val="99"/>
    <w:locked/>
    <w:rsid w:val="00E251B6"/>
    <w:pPr>
      <w:spacing w:after="120"/>
    </w:pPr>
    <w:rPr>
      <w:rFonts w:eastAsia="Times New Roman"/>
      <w:sz w:val="20"/>
      <w:szCs w:val="20"/>
    </w:rPr>
    <w:tblPr>
      <w:tblBorders>
        <w:top w:val="single" w:sz="12" w:space="0" w:color="000000"/>
        <w:bottom w:val="single" w:sz="12" w:space="0" w:color="000000"/>
      </w:tblBorders>
    </w:tblPr>
    <w:tblStylePr w:type="firstRow">
      <w:rPr>
        <w:rFonts w:cs="Times New Roman"/>
      </w:rPr>
      <w:tblPr/>
      <w:tcPr>
        <w:tcBorders>
          <w:bottom w:val="single" w:sz="6" w:space="0" w:color="000000"/>
          <w:tl2br w:val="none" w:sz="0" w:space="0" w:color="auto"/>
          <w:tr2bl w:val="none" w:sz="0" w:space="0" w:color="auto"/>
        </w:tcBorders>
        <w:shd w:val="solid" w:color="80008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shd w:val="solid" w:color="C0C0C0" w:fill="FFFFFF"/>
      </w:tcPr>
    </w:tblStylePr>
    <w:tblStylePr w:type="neCell">
      <w:rPr>
        <w:rFonts w:cs="Times New Roman"/>
      </w:rPr>
      <w:tblPr/>
      <w:tcPr>
        <w:tcBorders>
          <w:tl2br w:val="none" w:sz="0" w:space="0" w:color="auto"/>
          <w:tr2bl w:val="none" w:sz="0" w:space="0" w:color="auto"/>
        </w:tcBorders>
      </w:tcPr>
    </w:tblStylePr>
    <w:tblStylePr w:type="nwCell">
      <w:rPr>
        <w:rFonts w:cs="Times New Roman"/>
      </w:rPr>
      <w:tblPr/>
      <w:tcPr>
        <w:tcBorders>
          <w:tl2br w:val="none" w:sz="0" w:space="0" w:color="auto"/>
          <w:tr2bl w:val="none" w:sz="0" w:space="0" w:color="auto"/>
        </w:tcBorders>
        <w:shd w:val="solid" w:color="800080" w:fill="FFFFFF"/>
      </w:tcPr>
    </w:tblStylePr>
    <w:tblStylePr w:type="swCell">
      <w:rPr>
        <w:rFonts w:cs="Times New Roman"/>
      </w:rPr>
      <w:tblPr/>
      <w:tcPr>
        <w:tcBorders>
          <w:tl2br w:val="none" w:sz="0" w:space="0" w:color="auto"/>
          <w:tr2bl w:val="none" w:sz="0" w:space="0" w:color="auto"/>
        </w:tcBorders>
      </w:tcPr>
    </w:tblStylePr>
  </w:style>
  <w:style w:type="table" w:styleId="TableClassic3">
    <w:name w:val="Table Classic 3"/>
    <w:basedOn w:val="TableNormal"/>
    <w:uiPriority w:val="99"/>
    <w:locked/>
    <w:rsid w:val="00E251B6"/>
    <w:pPr>
      <w:spacing w:after="120"/>
    </w:pPr>
    <w:rPr>
      <w:rFonts w:eastAsia="Times New Roman"/>
      <w:color w:val="000080"/>
      <w:sz w:val="20"/>
      <w:szCs w:val="2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rFonts w:cs="Times New Roman"/>
      </w:rPr>
      <w:tblPr/>
      <w:tcPr>
        <w:tcBorders>
          <w:bottom w:val="single" w:sz="6" w:space="0" w:color="000000"/>
          <w:tl2br w:val="none" w:sz="0" w:space="0" w:color="auto"/>
          <w:tr2bl w:val="none" w:sz="0" w:space="0" w:color="auto"/>
        </w:tcBorders>
        <w:shd w:val="solid" w:color="000080" w:fill="FFFFFF"/>
      </w:tcPr>
    </w:tblStylePr>
    <w:tblStylePr w:type="lastRow">
      <w:rPr>
        <w:rFonts w:cs="Times New Roman"/>
      </w:rPr>
      <w:tblPr/>
      <w:tcPr>
        <w:tcBorders>
          <w:top w:val="single" w:sz="12" w:space="0" w:color="000000"/>
          <w:tl2br w:val="none" w:sz="0" w:space="0" w:color="auto"/>
          <w:tr2bl w:val="none" w:sz="0" w:space="0" w:color="auto"/>
        </w:tcBorders>
        <w:shd w:val="solid" w:color="FFFFFF" w:fill="FFFFFF"/>
      </w:tcPr>
    </w:tblStylePr>
    <w:tblStylePr w:type="firstCol">
      <w:rPr>
        <w:rFonts w:cs="Times New Roman"/>
      </w:rPr>
      <w:tblPr/>
      <w:tcPr>
        <w:tcBorders>
          <w:tl2br w:val="none" w:sz="0" w:space="0" w:color="auto"/>
          <w:tr2bl w:val="none" w:sz="0" w:space="0" w:color="auto"/>
        </w:tcBorders>
      </w:tcPr>
    </w:tblStylePr>
  </w:style>
  <w:style w:type="table" w:styleId="TableClassic4">
    <w:name w:val="Table Classic 4"/>
    <w:basedOn w:val="TableNormal"/>
    <w:uiPriority w:val="99"/>
    <w:locked/>
    <w:rsid w:val="00E251B6"/>
    <w:pPr>
      <w:spacing w:after="120"/>
    </w:pPr>
    <w:rPr>
      <w:rFonts w:eastAsia="Times New Roman"/>
      <w:sz w:val="20"/>
      <w:szCs w:val="20"/>
    </w:rPr>
    <w:tblPr>
      <w:tblBorders>
        <w:top w:val="single" w:sz="12" w:space="0" w:color="000000"/>
        <w:left w:val="single" w:sz="6" w:space="0" w:color="000000"/>
        <w:bottom w:val="single" w:sz="12" w:space="0" w:color="000000"/>
        <w:right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50" w:color="000080" w:fill="FFFFFF"/>
      </w:tcPr>
    </w:tblStylePr>
    <w:tblStylePr w:type="lastRow">
      <w:rPr>
        <w:rFonts w:cs="Times New Roman"/>
      </w:rPr>
      <w:tblPr/>
      <w:tcPr>
        <w:tcBorders>
          <w:bottom w:val="single" w:sz="6" w:space="0" w:color="000000"/>
          <w:tl2br w:val="none" w:sz="0" w:space="0" w:color="auto"/>
          <w:tr2bl w:val="none" w:sz="0" w:space="0" w:color="auto"/>
        </w:tcBorders>
        <w:shd w:val="pct50" w:color="000000" w:fill="FFFFFF"/>
      </w:tcPr>
    </w:tblStylePr>
    <w:tblStylePr w:type="firstCol">
      <w:rPr>
        <w:rFonts w:cs="Times New Roman"/>
      </w:rPr>
      <w:tblPr/>
      <w:tcPr>
        <w:tcBorders>
          <w:tl2br w:val="none" w:sz="0" w:space="0" w:color="auto"/>
          <w:tr2bl w:val="none" w:sz="0" w:space="0" w:color="auto"/>
        </w:tcBorders>
      </w:tcPr>
    </w:tblStylePr>
    <w:tblStylePr w:type="nw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orful1">
    <w:name w:val="Table Colorful 1"/>
    <w:basedOn w:val="TableNormal"/>
    <w:uiPriority w:val="99"/>
    <w:locked/>
    <w:rsid w:val="00E251B6"/>
    <w:pPr>
      <w:spacing w:after="120"/>
    </w:pPr>
    <w:rPr>
      <w:rFonts w:eastAsia="Times New Roman"/>
      <w:color w:val="FFFFFF"/>
      <w:sz w:val="20"/>
      <w:szCs w:val="20"/>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rFonts w:cs="Times New Roman"/>
      </w:rPr>
      <w:tblPr/>
      <w:tcPr>
        <w:tcBorders>
          <w:tl2br w:val="none" w:sz="0" w:space="0" w:color="auto"/>
          <w:tr2bl w:val="none" w:sz="0" w:space="0" w:color="auto"/>
        </w:tcBorders>
        <w:shd w:val="solid" w:color="000000" w:fill="FFFFFF"/>
      </w:tcPr>
    </w:tblStylePr>
    <w:tblStylePr w:type="firstCol">
      <w:rPr>
        <w:rFonts w:cs="Times New Roman"/>
      </w:rPr>
      <w:tblPr/>
      <w:tcPr>
        <w:tcBorders>
          <w:tl2br w:val="none" w:sz="0" w:space="0" w:color="auto"/>
          <w:tr2bl w:val="none" w:sz="0" w:space="0" w:color="auto"/>
        </w:tcBorders>
        <w:shd w:val="solid" w:color="000080" w:fill="FFFFFF"/>
      </w:tcPr>
    </w:tblStylePr>
    <w:tblStylePr w:type="nwCell">
      <w:rPr>
        <w:rFonts w:cs="Times New Roman"/>
      </w:rPr>
      <w:tblPr/>
      <w:tcPr>
        <w:tcBorders>
          <w:tl2br w:val="none" w:sz="0" w:space="0" w:color="auto"/>
          <w:tr2bl w:val="none" w:sz="0" w:space="0" w:color="auto"/>
        </w:tcBorders>
        <w:shd w:val="solid" w:color="000000" w:fill="FFFFFF"/>
      </w:tcPr>
    </w:tblStylePr>
    <w:tblStylePr w:type="swCell">
      <w:rPr>
        <w:rFonts w:cs="Times New Roman"/>
      </w:rPr>
      <w:tblPr/>
      <w:tcPr>
        <w:tcBorders>
          <w:tl2br w:val="none" w:sz="0" w:space="0" w:color="auto"/>
          <w:tr2bl w:val="none" w:sz="0" w:space="0" w:color="auto"/>
        </w:tcBorders>
      </w:tcPr>
    </w:tblStylePr>
  </w:style>
  <w:style w:type="table" w:styleId="TableColorful2">
    <w:name w:val="Table Colorful 2"/>
    <w:basedOn w:val="TableNormal"/>
    <w:uiPriority w:val="99"/>
    <w:locked/>
    <w:rsid w:val="00E251B6"/>
    <w:pPr>
      <w:spacing w:after="120"/>
    </w:pPr>
    <w:rPr>
      <w:rFonts w:eastAsia="Times New Roman"/>
      <w:sz w:val="20"/>
      <w:szCs w:val="20"/>
    </w:rPr>
    <w:tblPr>
      <w:tblBorders>
        <w:bottom w:val="single" w:sz="12" w:space="0" w:color="000000"/>
      </w:tblBorders>
    </w:tblPr>
    <w:tcPr>
      <w:shd w:val="pct20" w:color="FFFF00" w:fill="FFFFFF"/>
    </w:tcPr>
    <w:tblStylePr w:type="firstRow">
      <w:rPr>
        <w:rFonts w:cs="Times New Roman"/>
      </w:rPr>
      <w:tblPr/>
      <w:tcPr>
        <w:tcBorders>
          <w:bottom w:val="single" w:sz="12" w:space="0" w:color="000000"/>
          <w:tl2br w:val="none" w:sz="0" w:space="0" w:color="auto"/>
          <w:tr2bl w:val="none" w:sz="0" w:space="0" w:color="auto"/>
        </w:tcBorders>
        <w:shd w:val="solid" w:color="800000" w:fill="FFFFFF"/>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shd w:val="solid" w:color="C0C0C0" w:fill="FFFFFF"/>
      </w:tcPr>
    </w:tblStylePr>
    <w:tblStylePr w:type="swCell">
      <w:rPr>
        <w:rFonts w:cs="Times New Roman"/>
      </w:rPr>
      <w:tblPr/>
      <w:tcPr>
        <w:tcBorders>
          <w:tl2br w:val="none" w:sz="0" w:space="0" w:color="auto"/>
          <w:tr2bl w:val="none" w:sz="0" w:space="0" w:color="auto"/>
        </w:tcBorders>
      </w:tcPr>
    </w:tblStylePr>
  </w:style>
  <w:style w:type="table" w:styleId="TableColorful3">
    <w:name w:val="Table Colorful 3"/>
    <w:basedOn w:val="TableNormal"/>
    <w:uiPriority w:val="99"/>
    <w:locked/>
    <w:rsid w:val="00E251B6"/>
    <w:pPr>
      <w:spacing w:after="120"/>
    </w:pPr>
    <w:rPr>
      <w:rFonts w:eastAsia="Times New Roman"/>
      <w:sz w:val="20"/>
      <w:szCs w:val="20"/>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rPr>
        <w:rFonts w:cs="Times New Roman"/>
      </w:rPr>
      <w:tblPr/>
      <w:tcPr>
        <w:tcBorders>
          <w:bottom w:val="single" w:sz="6" w:space="0" w:color="000000"/>
          <w:tl2br w:val="none" w:sz="0" w:space="0" w:color="auto"/>
          <w:tr2bl w:val="none" w:sz="0" w:space="0" w:color="auto"/>
        </w:tcBorders>
        <w:shd w:val="solid" w:color="008080" w:fill="FFFFFF"/>
      </w:tcPr>
    </w:tblStylePr>
    <w:tblStylePr w:type="firstCol">
      <w:rPr>
        <w:rFonts w:cs="Times New Roman"/>
      </w:rPr>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rFonts w:cs="Times New Roman"/>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locked/>
    <w:rsid w:val="00E251B6"/>
    <w:pPr>
      <w:spacing w:after="120"/>
    </w:pPr>
    <w:rPr>
      <w:rFonts w:eastAsia="Times New Roman"/>
      <w:b/>
      <w:bCs/>
      <w:sz w:val="20"/>
      <w:szCs w:val="20"/>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rFonts w:cs="Times New Roman"/>
      </w:rPr>
      <w:tblPr/>
      <w:tcPr>
        <w:tcBorders>
          <w:bottom w:val="double" w:sz="6" w:space="0" w:color="000000"/>
          <w:tl2br w:val="none" w:sz="0" w:space="0" w:color="auto"/>
          <w:tr2bl w:val="none" w:sz="0" w:space="0" w:color="auto"/>
        </w:tcBorders>
      </w:tcPr>
    </w:tblStylePr>
    <w:tblStylePr w:type="lastRow">
      <w:rPr>
        <w:rFonts w:cs="Times New Roman"/>
      </w:rPr>
      <w:tblPr/>
      <w:tcPr>
        <w:tcBorders>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25" w:color="000000" w:fill="FFFFFF"/>
      </w:tcPr>
    </w:tblStylePr>
    <w:tblStylePr w:type="band2Vert">
      <w:rPr>
        <w:rFonts w:cs="Times New Roman"/>
      </w:rPr>
      <w:tblPr/>
      <w:tcPr>
        <w:shd w:val="pct25" w:color="FFFF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umns2">
    <w:name w:val="Table Columns 2"/>
    <w:basedOn w:val="TableNormal"/>
    <w:uiPriority w:val="99"/>
    <w:locked/>
    <w:rsid w:val="00E251B6"/>
    <w:pPr>
      <w:spacing w:after="120"/>
    </w:pPr>
    <w:rPr>
      <w:rFonts w:eastAsia="Times New Roman"/>
      <w:b/>
      <w:bCs/>
      <w:sz w:val="20"/>
      <w:szCs w:val="20"/>
    </w:rPr>
    <w:tblPr>
      <w:tblStyleColBandSize w:val="1"/>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30" w:color="000000" w:fill="FFFFFF"/>
      </w:tcPr>
    </w:tblStylePr>
    <w:tblStylePr w:type="band2Vert">
      <w:rPr>
        <w:rFonts w:cs="Times New Roman"/>
      </w:rPr>
      <w:tblPr/>
      <w:tcPr>
        <w:shd w:val="pct25" w:color="00FF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umns3">
    <w:name w:val="Table Columns 3"/>
    <w:basedOn w:val="TableNormal"/>
    <w:uiPriority w:val="99"/>
    <w:locked/>
    <w:rsid w:val="00E251B6"/>
    <w:pPr>
      <w:spacing w:after="120"/>
    </w:pPr>
    <w:rPr>
      <w:rFonts w:eastAsia="Times New Roman"/>
      <w:b/>
      <w:bCs/>
      <w:sz w:val="20"/>
      <w:szCs w:val="20"/>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op w:val="single" w:sz="6" w:space="0" w:color="00008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solid" w:color="C0C0C0" w:fill="FFFFFF"/>
      </w:tcPr>
    </w:tblStylePr>
    <w:tblStylePr w:type="band2Vert">
      <w:rPr>
        <w:rFonts w:cs="Times New Roman"/>
      </w:rPr>
      <w:tblPr/>
      <w:tcPr>
        <w:shd w:val="pct10" w:color="000000" w:fill="FFFFFF"/>
      </w:tcPr>
    </w:tblStylePr>
    <w:tblStylePr w:type="neCell">
      <w:rPr>
        <w:rFonts w:cs="Times New Roman"/>
      </w:rPr>
      <w:tblPr/>
      <w:tcPr>
        <w:tcBorders>
          <w:tl2br w:val="none" w:sz="0" w:space="0" w:color="auto"/>
          <w:tr2bl w:val="none" w:sz="0" w:space="0" w:color="auto"/>
        </w:tcBorders>
      </w:tcPr>
    </w:tblStylePr>
  </w:style>
  <w:style w:type="table" w:styleId="TableColumns4">
    <w:name w:val="Table Columns 4"/>
    <w:basedOn w:val="TableNormal"/>
    <w:uiPriority w:val="99"/>
    <w:locked/>
    <w:rsid w:val="00E251B6"/>
    <w:pPr>
      <w:spacing w:after="120"/>
    </w:pPr>
    <w:rPr>
      <w:rFonts w:eastAsia="Times New Roman"/>
      <w:sz w:val="20"/>
      <w:szCs w:val="20"/>
    </w:rPr>
    <w:tblPr>
      <w:tblStyleColBandSize w:val="1"/>
    </w:tblPr>
    <w:tblStylePr w:type="firstRow">
      <w:rPr>
        <w:rFonts w:cs="Times New Roman"/>
      </w:rPr>
      <w:tblPr/>
      <w:tcPr>
        <w:tcBorders>
          <w:tl2br w:val="none" w:sz="0" w:space="0" w:color="auto"/>
          <w:tr2bl w:val="none" w:sz="0" w:space="0" w:color="auto"/>
        </w:tcBorders>
        <w:shd w:val="solid" w:color="00000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50" w:color="008080" w:fill="FFFFFF"/>
      </w:tcPr>
    </w:tblStylePr>
    <w:tblStylePr w:type="band2Vert">
      <w:rPr>
        <w:rFonts w:cs="Times New Roman"/>
      </w:rPr>
      <w:tblPr/>
      <w:tcPr>
        <w:shd w:val="pct10" w:color="000000" w:fill="FFFFFF"/>
      </w:tcPr>
    </w:tblStylePr>
  </w:style>
  <w:style w:type="table" w:styleId="TableColumns5">
    <w:name w:val="Table Columns 5"/>
    <w:basedOn w:val="TableNormal"/>
    <w:uiPriority w:val="99"/>
    <w:locked/>
    <w:rsid w:val="00E251B6"/>
    <w:pPr>
      <w:spacing w:after="120"/>
    </w:pPr>
    <w:rPr>
      <w:rFonts w:eastAsia="Times New Roman"/>
      <w:sz w:val="20"/>
      <w:szCs w:val="20"/>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rFonts w:cs="Times New Roman"/>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80808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solid" w:color="C0C0C0" w:fill="FFFFFF"/>
      </w:tcPr>
    </w:tblStylePr>
  </w:style>
  <w:style w:type="table" w:styleId="TableContemporary">
    <w:name w:val="Table Contemporary"/>
    <w:basedOn w:val="TableNormal"/>
    <w:uiPriority w:val="99"/>
    <w:locked/>
    <w:rsid w:val="00E251B6"/>
    <w:pPr>
      <w:spacing w:after="120"/>
    </w:pPr>
    <w:rPr>
      <w:rFonts w:eastAsia="Times New Roman"/>
      <w:sz w:val="20"/>
      <w:szCs w:val="20"/>
    </w:rPr>
    <w:tblPr>
      <w:tblStyleRowBandSize w:val="1"/>
      <w:tblBorders>
        <w:insideH w:val="single" w:sz="18" w:space="0" w:color="FFFFFF"/>
        <w:insideV w:val="single" w:sz="18" w:space="0" w:color="FFFFFF"/>
      </w:tblBorders>
    </w:tblPr>
    <w:tblStylePr w:type="firstRow">
      <w:rPr>
        <w:rFonts w:cs="Times New Roman"/>
      </w:rPr>
      <w:tblPr/>
      <w:tcPr>
        <w:tcBorders>
          <w:tl2br w:val="none" w:sz="0" w:space="0" w:color="auto"/>
          <w:tr2bl w:val="none" w:sz="0" w:space="0" w:color="auto"/>
        </w:tcBorders>
        <w:shd w:val="pct20" w:color="000000" w:fill="FFFFFF"/>
      </w:tcPr>
    </w:tblStylePr>
    <w:tblStylePr w:type="band1Horz">
      <w:rPr>
        <w:rFonts w:cs="Times New Roman"/>
      </w:rPr>
      <w:tblPr/>
      <w:tcPr>
        <w:tcBorders>
          <w:tl2br w:val="none" w:sz="0" w:space="0" w:color="auto"/>
          <w:tr2bl w:val="none" w:sz="0" w:space="0" w:color="auto"/>
        </w:tcBorders>
        <w:shd w:val="pct5" w:color="000000" w:fill="FFFFFF"/>
      </w:tcPr>
    </w:tblStylePr>
    <w:tblStylePr w:type="band2Horz">
      <w:rPr>
        <w:rFonts w:cs="Times New Roman"/>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locked/>
    <w:rsid w:val="00E251B6"/>
    <w:pPr>
      <w:spacing w:after="120"/>
    </w:pPr>
    <w:rPr>
      <w:rFonts w:eastAsia="Times New Roman"/>
      <w:sz w:val="20"/>
      <w:szCs w:val="20"/>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tcPr>
    </w:tblStylePr>
  </w:style>
  <w:style w:type="table" w:styleId="TableGrid1">
    <w:name w:val="Table Grid 1"/>
    <w:basedOn w:val="TableNormal"/>
    <w:uiPriority w:val="99"/>
    <w:locked/>
    <w:rsid w:val="00E251B6"/>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2">
    <w:name w:val="Table Grid 2"/>
    <w:basedOn w:val="TableNormal"/>
    <w:uiPriority w:val="99"/>
    <w:locked/>
    <w:rsid w:val="00E251B6"/>
    <w:pPr>
      <w:spacing w:after="120"/>
    </w:pPr>
    <w:rPr>
      <w:rFonts w:eastAsia="Times New Roman"/>
      <w:sz w:val="20"/>
      <w:szCs w:val="20"/>
    </w:rPr>
    <w:tblPr>
      <w:tblBorders>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3">
    <w:name w:val="Table Grid 3"/>
    <w:basedOn w:val="TableNormal"/>
    <w:uiPriority w:val="99"/>
    <w:locked/>
    <w:rsid w:val="00E251B6"/>
    <w:pPr>
      <w:spacing w:after="120"/>
    </w:pPr>
    <w:rPr>
      <w:rFonts w:eastAsia="Times New Roman"/>
      <w:sz w:val="20"/>
      <w:szCs w:val="20"/>
    </w:rPr>
    <w:tblPr>
      <w:tblBorders>
        <w:top w:val="single" w:sz="6" w:space="0" w:color="000000"/>
        <w:left w:val="single" w:sz="12" w:space="0" w:color="000000"/>
        <w:bottom w:val="single" w:sz="6" w:space="0" w:color="000000"/>
        <w:right w:val="single" w:sz="12"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4">
    <w:name w:val="Table Grid 4"/>
    <w:basedOn w:val="TableNormal"/>
    <w:uiPriority w:val="99"/>
    <w:locked/>
    <w:rsid w:val="00E251B6"/>
    <w:pPr>
      <w:spacing w:after="120"/>
    </w:pPr>
    <w:rPr>
      <w:rFonts w:eastAsia="Times New Roman"/>
      <w:sz w:val="20"/>
      <w:szCs w:val="20"/>
    </w:rPr>
    <w:tblPr>
      <w:tblBorders>
        <w:left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rPr>
      <w:tblPr/>
      <w:tcPr>
        <w:tcBorders>
          <w:top w:val="single" w:sz="6" w:space="0" w:color="000000"/>
          <w:tl2br w:val="none" w:sz="0" w:space="0" w:color="auto"/>
          <w:tr2bl w:val="none" w:sz="0" w:space="0" w:color="auto"/>
        </w:tcBorders>
        <w:shd w:val="pct30" w:color="FFFF00" w:fill="FFFFFF"/>
      </w:tcPr>
    </w:tblStylePr>
    <w:tblStylePr w:type="lastCol">
      <w:rPr>
        <w:rFonts w:cs="Times New Roman"/>
      </w:rPr>
      <w:tblPr/>
      <w:tcPr>
        <w:tcBorders>
          <w:tl2br w:val="none" w:sz="0" w:space="0" w:color="auto"/>
          <w:tr2bl w:val="none" w:sz="0" w:space="0" w:color="auto"/>
        </w:tcBorders>
      </w:tcPr>
    </w:tblStylePr>
  </w:style>
  <w:style w:type="table" w:styleId="TableGrid5">
    <w:name w:val="Table Grid 5"/>
    <w:basedOn w:val="TableNormal"/>
    <w:uiPriority w:val="99"/>
    <w:locked/>
    <w:rsid w:val="00E251B6"/>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6">
    <w:name w:val="Table Grid 6"/>
    <w:basedOn w:val="TableNormal"/>
    <w:uiPriority w:val="99"/>
    <w:locked/>
    <w:rsid w:val="00E251B6"/>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7">
    <w:name w:val="Table Grid 7"/>
    <w:basedOn w:val="TableNormal"/>
    <w:uiPriority w:val="99"/>
    <w:locked/>
    <w:rsid w:val="00E251B6"/>
    <w:pPr>
      <w:spacing w:after="120"/>
    </w:pPr>
    <w:rPr>
      <w:rFonts w:eastAsia="Times New Roman"/>
      <w:b/>
      <w:bCs/>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8">
    <w:name w:val="Table Grid 8"/>
    <w:basedOn w:val="TableNormal"/>
    <w:uiPriority w:val="99"/>
    <w:locked/>
    <w:rsid w:val="00E251B6"/>
    <w:pPr>
      <w:spacing w:after="120"/>
    </w:pPr>
    <w:rPr>
      <w:rFonts w:eastAsia="Times New Roman"/>
      <w:sz w:val="20"/>
      <w:szCs w:val="20"/>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List1">
    <w:name w:val="Table List 1"/>
    <w:basedOn w:val="TableNormal"/>
    <w:uiPriority w:val="99"/>
    <w:locked/>
    <w:rsid w:val="00E251B6"/>
    <w:pPr>
      <w:spacing w:after="120"/>
    </w:pPr>
    <w:rPr>
      <w:rFonts w:eastAsia="Times New Roman"/>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rFonts w:cs="Times New Roman"/>
      </w:rPr>
      <w:tblPr/>
      <w:tcPr>
        <w:tcBorders>
          <w:bottom w:val="single" w:sz="6" w:space="0" w:color="000000"/>
          <w:tl2br w:val="none" w:sz="0" w:space="0" w:color="auto"/>
          <w:tr2bl w:val="none" w:sz="0" w:space="0" w:color="auto"/>
        </w:tcBorders>
        <w:shd w:val="solid" w:color="C0C0C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solid" w:color="C0C0C0" w:fill="FFFFFF"/>
      </w:tcPr>
    </w:tblStylePr>
    <w:tblStylePr w:type="band2Horz">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2">
    <w:name w:val="Table List 2"/>
    <w:basedOn w:val="TableNormal"/>
    <w:uiPriority w:val="99"/>
    <w:locked/>
    <w:rsid w:val="00E251B6"/>
    <w:pPr>
      <w:spacing w:after="120"/>
    </w:pPr>
    <w:rPr>
      <w:rFonts w:eastAsia="Times New Roman"/>
      <w:sz w:val="20"/>
      <w:szCs w:val="20"/>
    </w:rPr>
    <w:tblPr>
      <w:tblStyleRowBandSize w:val="2"/>
      <w:tblBorders>
        <w:bottom w:val="single" w:sz="12" w:space="0" w:color="808080"/>
      </w:tblBorders>
    </w:tblPr>
    <w:tblStylePr w:type="firstRow">
      <w:rPr>
        <w:rFonts w:cs="Times New Roman"/>
      </w:rPr>
      <w:tblPr/>
      <w:tcPr>
        <w:tcBorders>
          <w:bottom w:val="single" w:sz="6" w:space="0" w:color="000000"/>
          <w:tl2br w:val="none" w:sz="0" w:space="0" w:color="auto"/>
          <w:tr2bl w:val="none" w:sz="0" w:space="0" w:color="auto"/>
        </w:tcBorders>
        <w:shd w:val="pct75" w:color="008080" w:fill="008000"/>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0" w:color="00FF00" w:fill="FFFFFF"/>
      </w:tcPr>
    </w:tblStylePr>
    <w:tblStylePr w:type="band2Horz">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3">
    <w:name w:val="Table List 3"/>
    <w:basedOn w:val="TableNormal"/>
    <w:uiPriority w:val="99"/>
    <w:locked/>
    <w:rsid w:val="00E251B6"/>
    <w:pPr>
      <w:spacing w:after="120"/>
    </w:pPr>
    <w:rPr>
      <w:rFonts w:eastAsia="Times New Roman"/>
      <w:sz w:val="20"/>
      <w:szCs w:val="20"/>
    </w:rPr>
    <w:tblPr>
      <w:tblBorders>
        <w:top w:val="single" w:sz="12" w:space="0" w:color="000000"/>
        <w:bottom w:val="single" w:sz="12"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4">
    <w:name w:val="Table List 4"/>
    <w:basedOn w:val="TableNormal"/>
    <w:uiPriority w:val="99"/>
    <w:locked/>
    <w:rsid w:val="00E251B6"/>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locked/>
    <w:rsid w:val="00E251B6"/>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style>
  <w:style w:type="table" w:styleId="TableList6">
    <w:name w:val="Table List 6"/>
    <w:basedOn w:val="TableNormal"/>
    <w:uiPriority w:val="99"/>
    <w:locked/>
    <w:rsid w:val="00E251B6"/>
    <w:pPr>
      <w:spacing w:after="120"/>
    </w:pPr>
    <w:rPr>
      <w:rFonts w:eastAsia="Times New Roman"/>
      <w:sz w:val="20"/>
      <w:szCs w:val="20"/>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rFonts w:cs="Times New Roman"/>
      </w:rPr>
      <w:tblPr/>
      <w:tcPr>
        <w:tcBorders>
          <w:bottom w:val="single" w:sz="12"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locked/>
    <w:rsid w:val="00E251B6"/>
    <w:pPr>
      <w:spacing w:after="120"/>
    </w:pPr>
    <w:rPr>
      <w:rFonts w:eastAsia="Times New Roman"/>
      <w:sz w:val="20"/>
      <w:szCs w:val="20"/>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rFonts w:cs="Times New Roman"/>
      </w:rPr>
      <w:tblPr/>
      <w:tcPr>
        <w:tcBorders>
          <w:bottom w:val="single" w:sz="12" w:space="0" w:color="008000"/>
          <w:tl2br w:val="none" w:sz="0" w:space="0" w:color="auto"/>
          <w:tr2bl w:val="none" w:sz="0" w:space="0" w:color="auto"/>
        </w:tcBorders>
        <w:shd w:val="solid" w:color="C0C0C0" w:fill="FFFFFF"/>
      </w:tcPr>
    </w:tblStylePr>
    <w:tblStylePr w:type="lastRow">
      <w:rPr>
        <w:rFonts w:cs="Times New Roman"/>
      </w:rPr>
      <w:tblPr/>
      <w:tcPr>
        <w:tcBorders>
          <w:top w:val="single" w:sz="12" w:space="0" w:color="008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0" w:color="000000" w:fill="FFFFFF"/>
      </w:tcPr>
    </w:tblStylePr>
    <w:tblStylePr w:type="band2Horz">
      <w:rPr>
        <w:rFonts w:cs="Times New Roman"/>
      </w:rPr>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locked/>
    <w:rsid w:val="00E251B6"/>
    <w:pPr>
      <w:spacing w:after="120"/>
    </w:pPr>
    <w:rPr>
      <w:rFonts w:eastAsia="Times New Roman"/>
      <w:sz w:val="20"/>
      <w:szCs w:val="20"/>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solid" w:color="FFFF0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5" w:color="FFFF00" w:fill="FFFFFF"/>
      </w:tcPr>
    </w:tblStylePr>
    <w:tblStylePr w:type="band2Horz">
      <w:rPr>
        <w:rFonts w:cs="Times New Roman"/>
      </w:rPr>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locked/>
    <w:rsid w:val="00E251B6"/>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locked/>
    <w:rsid w:val="00E251B6"/>
    <w:pPr>
      <w:spacing w:after="120"/>
    </w:pPr>
    <w:rPr>
      <w:rFonts w:eastAsia="Times New Roman"/>
      <w:sz w:val="20"/>
      <w:szCs w:val="20"/>
    </w:rPr>
    <w:tblPr>
      <w:tblBorders>
        <w:top w:val="single" w:sz="12" w:space="0" w:color="008000"/>
        <w:bottom w:val="single" w:sz="12" w:space="0" w:color="008000"/>
      </w:tblBorders>
    </w:tblPr>
    <w:tblStylePr w:type="firstRow">
      <w:rPr>
        <w:rFonts w:cs="Times New Roman"/>
      </w:rPr>
      <w:tblPr/>
      <w:tcPr>
        <w:tcBorders>
          <w:bottom w:val="single" w:sz="6" w:space="0" w:color="008000"/>
          <w:tl2br w:val="none" w:sz="0" w:space="0" w:color="auto"/>
          <w:tr2bl w:val="none" w:sz="0" w:space="0" w:color="auto"/>
        </w:tcBorders>
      </w:tcPr>
    </w:tblStylePr>
    <w:tblStylePr w:type="lastRow">
      <w:rPr>
        <w:rFonts w:cs="Times New Roman"/>
      </w:rPr>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locked/>
    <w:rsid w:val="00E251B6"/>
    <w:pPr>
      <w:spacing w:after="120"/>
    </w:pPr>
    <w:rPr>
      <w:rFonts w:eastAsia="Times New Roman"/>
      <w:sz w:val="20"/>
      <w:szCs w:val="20"/>
    </w:rPr>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tcPr>
    </w:tblStylePr>
    <w:tblStylePr w:type="lastCol">
      <w:rPr>
        <w:rFonts w:cs="Times New Roman"/>
      </w:rPr>
      <w:tblPr/>
      <w:tcPr>
        <w:tcBorders>
          <w:left w:val="single" w:sz="6" w:space="0" w:color="000000"/>
          <w:tl2br w:val="none" w:sz="0" w:space="0" w:color="auto"/>
          <w:tr2bl w:val="none" w:sz="0" w:space="0" w:color="auto"/>
        </w:tcBorders>
      </w:tcPr>
    </w:tblStylePr>
    <w:tblStylePr w:type="neCell">
      <w:rPr>
        <w:rFonts w:cs="Times New Roman"/>
      </w:rPr>
      <w:tblPr/>
      <w:tcPr>
        <w:tcBorders>
          <w:left w:val="none" w:sz="0" w:space="0" w:color="auto"/>
          <w:tl2br w:val="none" w:sz="0" w:space="0" w:color="auto"/>
          <w:tr2bl w:val="none" w:sz="0" w:space="0" w:color="auto"/>
        </w:tcBorders>
      </w:tcPr>
    </w:tblStylePr>
    <w:tblStylePr w:type="swCell">
      <w:rPr>
        <w:rFonts w:cs="Times New Roman"/>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locked/>
    <w:rsid w:val="00E251B6"/>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tblBorders>
    </w:tblPr>
    <w:tblStylePr w:type="firstRow">
      <w:rPr>
        <w:rFonts w:cs="Times New Roman"/>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locked/>
    <w:rsid w:val="00E251B6"/>
    <w:pPr>
      <w:spacing w:after="120"/>
    </w:pPr>
    <w:rPr>
      <w:rFonts w:eastAsia="Times New Roman"/>
      <w:sz w:val="20"/>
      <w:szCs w:val="20"/>
    </w:rPr>
    <w:tblPr>
      <w:tblStyleRowBandSize w:val="1"/>
    </w:tblPr>
    <w:tblStylePr w:type="firstRow">
      <w:rPr>
        <w:rFonts w:cs="Times New Roman"/>
      </w:rPr>
      <w:tblPr/>
      <w:tcPr>
        <w:tcBorders>
          <w:top w:val="single" w:sz="6" w:space="0" w:color="000000"/>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shd w:val="pct25" w:color="800080" w:fill="FFFFFF"/>
      </w:tcPr>
    </w:tblStylePr>
    <w:tblStylePr w:type="firstCol">
      <w:rPr>
        <w:rFonts w:cs="Times New Roman"/>
      </w:rPr>
      <w:tblPr/>
      <w:tcPr>
        <w:tcBorders>
          <w:right w:val="single" w:sz="12" w:space="0" w:color="000000"/>
          <w:tl2br w:val="none" w:sz="0" w:space="0" w:color="auto"/>
          <w:tr2bl w:val="none" w:sz="0" w:space="0" w:color="auto"/>
        </w:tcBorders>
      </w:tcPr>
    </w:tblStylePr>
    <w:tblStylePr w:type="lastCol">
      <w:rPr>
        <w:rFonts w:cs="Times New Roman"/>
      </w:rPr>
      <w:tblPr/>
      <w:tcPr>
        <w:tcBorders>
          <w:left w:val="single" w:sz="12" w:space="0" w:color="000000"/>
          <w:tl2br w:val="none" w:sz="0" w:space="0" w:color="auto"/>
          <w:tr2bl w:val="none" w:sz="0" w:space="0" w:color="auto"/>
        </w:tcBorders>
      </w:tcPr>
    </w:tblStylePr>
    <w:tblStylePr w:type="band1Horz">
      <w:rPr>
        <w:rFonts w:cs="Times New Roman"/>
      </w:rPr>
      <w:tblPr/>
      <w:tcPr>
        <w:tcBorders>
          <w:bottom w:val="single" w:sz="6" w:space="0" w:color="000000"/>
          <w:tl2br w:val="none" w:sz="0" w:space="0" w:color="auto"/>
          <w:tr2bl w:val="none" w:sz="0" w:space="0" w:color="auto"/>
        </w:tcBorders>
        <w:shd w:val="pct25" w:color="8080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Subtle2">
    <w:name w:val="Table Subtle 2"/>
    <w:basedOn w:val="TableNormal"/>
    <w:uiPriority w:val="99"/>
    <w:locked/>
    <w:rsid w:val="00E251B6"/>
    <w:pPr>
      <w:spacing w:after="120"/>
    </w:pPr>
    <w:rPr>
      <w:rFonts w:eastAsia="Times New Roman"/>
      <w:sz w:val="20"/>
      <w:szCs w:val="20"/>
    </w:rPr>
    <w:tblPr>
      <w:tblBorders>
        <w:left w:val="single" w:sz="6" w:space="0" w:color="000000"/>
        <w:right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shd w:val="pct25" w:color="008000" w:fill="FFFFFF"/>
      </w:tcPr>
    </w:tblStylePr>
    <w:tblStylePr w:type="lastCol">
      <w:rPr>
        <w:rFonts w:cs="Times New Roman"/>
      </w:rPr>
      <w:tblPr/>
      <w:tcPr>
        <w:tcBorders>
          <w:left w:val="single" w:sz="12" w:space="0" w:color="000000"/>
          <w:tl2br w:val="none" w:sz="0" w:space="0" w:color="auto"/>
          <w:tr2bl w:val="none" w:sz="0" w:space="0" w:color="auto"/>
        </w:tcBorders>
        <w:shd w:val="pct25" w:color="8080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Theme">
    <w:name w:val="Table Theme"/>
    <w:basedOn w:val="TableNormal"/>
    <w:uiPriority w:val="99"/>
    <w:locked/>
    <w:rsid w:val="00E251B6"/>
    <w:pPr>
      <w:spacing w:after="120"/>
    </w:pPr>
    <w:rPr>
      <w:rFonts w:eastAsia="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locked/>
    <w:rsid w:val="00E251B6"/>
    <w:pPr>
      <w:spacing w:after="120"/>
    </w:pPr>
    <w:rPr>
      <w:rFonts w:eastAsia="Times New Roman"/>
      <w:sz w:val="20"/>
      <w:szCs w:val="20"/>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table" w:styleId="TableWeb2">
    <w:name w:val="Table Web 2"/>
    <w:basedOn w:val="TableNormal"/>
    <w:uiPriority w:val="99"/>
    <w:locked/>
    <w:rsid w:val="00E251B6"/>
    <w:pPr>
      <w:spacing w:after="120"/>
    </w:pPr>
    <w:rPr>
      <w:rFonts w:eastAsia="Times New Roman"/>
      <w:sz w:val="20"/>
      <w:szCs w:val="20"/>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table" w:styleId="TableWeb3">
    <w:name w:val="Table Web 3"/>
    <w:basedOn w:val="TableNormal"/>
    <w:uiPriority w:val="99"/>
    <w:locked/>
    <w:rsid w:val="00E251B6"/>
    <w:pPr>
      <w:spacing w:after="120"/>
    </w:pPr>
    <w:rPr>
      <w:rFonts w:eastAsia="Times New Roman"/>
      <w:sz w:val="20"/>
      <w:szCs w:val="20"/>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paragraph" w:customStyle="1" w:styleId="VersoPageHeading">
    <w:name w:val="Verso Page Heading"/>
    <w:uiPriority w:val="12"/>
    <w:qFormat/>
    <w:rsid w:val="00D1044D"/>
    <w:pPr>
      <w:spacing w:before="180" w:after="60"/>
    </w:pPr>
    <w:rPr>
      <w:rFonts w:eastAsia="Times New Roman"/>
      <w:bCs/>
      <w:color w:val="001D34" w:themeColor="accent2"/>
      <w:sz w:val="24"/>
      <w:szCs w:val="26"/>
      <w:lang w:eastAsia="en-US"/>
    </w:rPr>
  </w:style>
  <w:style w:type="paragraph" w:customStyle="1" w:styleId="BusinessUnitName">
    <w:name w:val="Business Unit Name"/>
    <w:uiPriority w:val="12"/>
    <w:rsid w:val="00897FEE"/>
    <w:rPr>
      <w:b/>
      <w:caps/>
      <w:noProof/>
      <w:color w:val="FFFFFF"/>
      <w:spacing w:val="16"/>
      <w:szCs w:val="24"/>
      <w:lang w:eastAsia="en-US"/>
    </w:rPr>
  </w:style>
  <w:style w:type="character" w:styleId="CommentReference">
    <w:name w:val="annotation reference"/>
    <w:basedOn w:val="DefaultParagraphFont"/>
    <w:uiPriority w:val="99"/>
    <w:semiHidden/>
    <w:locked/>
    <w:rsid w:val="00AD275A"/>
    <w:rPr>
      <w:rFonts w:cs="Times New Roman"/>
      <w:sz w:val="16"/>
      <w:szCs w:val="16"/>
    </w:rPr>
  </w:style>
  <w:style w:type="paragraph" w:styleId="CommentText">
    <w:name w:val="annotation text"/>
    <w:basedOn w:val="Normal"/>
    <w:link w:val="CommentTextChar"/>
    <w:uiPriority w:val="99"/>
    <w:locked/>
    <w:rsid w:val="00AD275A"/>
    <w:rPr>
      <w:sz w:val="20"/>
      <w:szCs w:val="20"/>
    </w:rPr>
  </w:style>
  <w:style w:type="character" w:customStyle="1" w:styleId="CommentTextChar">
    <w:name w:val="Comment Text Char"/>
    <w:basedOn w:val="DefaultParagraphFont"/>
    <w:link w:val="CommentText"/>
    <w:uiPriority w:val="99"/>
    <w:rsid w:val="00DB55B9"/>
    <w:rPr>
      <w:rFonts w:eastAsia="Calibri"/>
      <w:color w:val="000000"/>
      <w:sz w:val="20"/>
      <w:szCs w:val="20"/>
    </w:rPr>
  </w:style>
  <w:style w:type="paragraph" w:styleId="CommentSubject">
    <w:name w:val="annotation subject"/>
    <w:basedOn w:val="CommentText"/>
    <w:next w:val="CommentText"/>
    <w:link w:val="CommentSubjectChar"/>
    <w:uiPriority w:val="99"/>
    <w:semiHidden/>
    <w:locked/>
    <w:rsid w:val="00AD275A"/>
    <w:rPr>
      <w:b/>
      <w:bCs/>
    </w:rPr>
  </w:style>
  <w:style w:type="character" w:customStyle="1" w:styleId="CommentSubjectChar">
    <w:name w:val="Comment Subject Char"/>
    <w:basedOn w:val="CommentTextChar"/>
    <w:link w:val="CommentSubject"/>
    <w:uiPriority w:val="99"/>
    <w:semiHidden/>
    <w:rsid w:val="00DB55B9"/>
    <w:rPr>
      <w:rFonts w:eastAsia="Calibri"/>
      <w:b/>
      <w:bCs/>
      <w:color w:val="000000"/>
      <w:sz w:val="20"/>
      <w:szCs w:val="20"/>
    </w:rPr>
  </w:style>
  <w:style w:type="paragraph" w:styleId="DocumentMap">
    <w:name w:val="Document Map"/>
    <w:basedOn w:val="Normal"/>
    <w:link w:val="DocumentMapChar"/>
    <w:uiPriority w:val="99"/>
    <w:semiHidden/>
    <w:locked/>
    <w:rsid w:val="00AD275A"/>
    <w:pPr>
      <w:shd w:val="clear" w:color="auto" w:fill="000080"/>
    </w:pPr>
    <w:rPr>
      <w:rFonts w:ascii="Tahoma" w:hAnsi="Tahoma" w:cs="Tahoma"/>
      <w:sz w:val="20"/>
      <w:szCs w:val="20"/>
    </w:rPr>
  </w:style>
  <w:style w:type="character" w:customStyle="1" w:styleId="DocumentMapChar">
    <w:name w:val="Document Map Char"/>
    <w:basedOn w:val="DefaultParagraphFont"/>
    <w:link w:val="DocumentMap"/>
    <w:uiPriority w:val="99"/>
    <w:semiHidden/>
    <w:rsid w:val="00DB55B9"/>
    <w:rPr>
      <w:rFonts w:ascii="Tahoma" w:eastAsia="Calibri" w:hAnsi="Tahoma" w:cs="Tahoma"/>
      <w:color w:val="000000"/>
      <w:sz w:val="20"/>
      <w:szCs w:val="20"/>
      <w:shd w:val="clear" w:color="auto" w:fill="000080"/>
    </w:rPr>
  </w:style>
  <w:style w:type="character" w:styleId="EndnoteReference">
    <w:name w:val="endnote reference"/>
    <w:basedOn w:val="DefaultParagraphFont"/>
    <w:uiPriority w:val="99"/>
    <w:semiHidden/>
    <w:locked/>
    <w:rsid w:val="00AD275A"/>
    <w:rPr>
      <w:rFonts w:cs="Times New Roman"/>
      <w:vertAlign w:val="superscript"/>
    </w:rPr>
  </w:style>
  <w:style w:type="paragraph" w:styleId="EndnoteText">
    <w:name w:val="endnote text"/>
    <w:basedOn w:val="Normal"/>
    <w:link w:val="EndnoteTextChar"/>
    <w:uiPriority w:val="99"/>
    <w:semiHidden/>
    <w:locked/>
    <w:rsid w:val="00AD275A"/>
    <w:rPr>
      <w:sz w:val="20"/>
      <w:szCs w:val="20"/>
    </w:rPr>
  </w:style>
  <w:style w:type="character" w:customStyle="1" w:styleId="EndnoteTextChar">
    <w:name w:val="Endnote Text Char"/>
    <w:basedOn w:val="DefaultParagraphFont"/>
    <w:link w:val="EndnoteText"/>
    <w:uiPriority w:val="99"/>
    <w:semiHidden/>
    <w:rsid w:val="00DB55B9"/>
    <w:rPr>
      <w:rFonts w:eastAsia="Calibri"/>
      <w:color w:val="000000"/>
      <w:sz w:val="20"/>
      <w:szCs w:val="20"/>
    </w:rPr>
  </w:style>
  <w:style w:type="paragraph" w:styleId="Index1">
    <w:name w:val="index 1"/>
    <w:basedOn w:val="Normal"/>
    <w:next w:val="Normal"/>
    <w:autoRedefine/>
    <w:uiPriority w:val="99"/>
    <w:semiHidden/>
    <w:locked/>
    <w:rsid w:val="00AD275A"/>
    <w:pPr>
      <w:ind w:left="220" w:hanging="220"/>
    </w:pPr>
  </w:style>
  <w:style w:type="paragraph" w:styleId="Index2">
    <w:name w:val="index 2"/>
    <w:basedOn w:val="Normal"/>
    <w:next w:val="Normal"/>
    <w:autoRedefine/>
    <w:uiPriority w:val="99"/>
    <w:semiHidden/>
    <w:locked/>
    <w:rsid w:val="00AD275A"/>
    <w:pPr>
      <w:ind w:left="440" w:hanging="220"/>
    </w:pPr>
  </w:style>
  <w:style w:type="paragraph" w:styleId="Index3">
    <w:name w:val="index 3"/>
    <w:basedOn w:val="Normal"/>
    <w:next w:val="Normal"/>
    <w:autoRedefine/>
    <w:uiPriority w:val="99"/>
    <w:semiHidden/>
    <w:locked/>
    <w:rsid w:val="00AD275A"/>
    <w:pPr>
      <w:ind w:left="660" w:hanging="220"/>
    </w:pPr>
  </w:style>
  <w:style w:type="paragraph" w:styleId="Index4">
    <w:name w:val="index 4"/>
    <w:basedOn w:val="Normal"/>
    <w:next w:val="Normal"/>
    <w:autoRedefine/>
    <w:uiPriority w:val="99"/>
    <w:semiHidden/>
    <w:locked/>
    <w:rsid w:val="00AD275A"/>
    <w:pPr>
      <w:ind w:left="880" w:hanging="220"/>
    </w:pPr>
  </w:style>
  <w:style w:type="paragraph" w:styleId="Index5">
    <w:name w:val="index 5"/>
    <w:basedOn w:val="Normal"/>
    <w:next w:val="Normal"/>
    <w:autoRedefine/>
    <w:uiPriority w:val="99"/>
    <w:semiHidden/>
    <w:locked/>
    <w:rsid w:val="00AD275A"/>
    <w:pPr>
      <w:ind w:left="1100" w:hanging="220"/>
    </w:pPr>
  </w:style>
  <w:style w:type="paragraph" w:styleId="Index6">
    <w:name w:val="index 6"/>
    <w:basedOn w:val="Normal"/>
    <w:next w:val="Normal"/>
    <w:autoRedefine/>
    <w:uiPriority w:val="99"/>
    <w:semiHidden/>
    <w:locked/>
    <w:rsid w:val="00AD275A"/>
    <w:pPr>
      <w:ind w:left="1320" w:hanging="220"/>
    </w:pPr>
  </w:style>
  <w:style w:type="paragraph" w:styleId="Index7">
    <w:name w:val="index 7"/>
    <w:basedOn w:val="Normal"/>
    <w:next w:val="Normal"/>
    <w:autoRedefine/>
    <w:uiPriority w:val="99"/>
    <w:semiHidden/>
    <w:locked/>
    <w:rsid w:val="00AD275A"/>
    <w:pPr>
      <w:ind w:left="1540" w:hanging="220"/>
    </w:pPr>
  </w:style>
  <w:style w:type="paragraph" w:styleId="Index8">
    <w:name w:val="index 8"/>
    <w:basedOn w:val="Normal"/>
    <w:next w:val="Normal"/>
    <w:autoRedefine/>
    <w:uiPriority w:val="99"/>
    <w:semiHidden/>
    <w:locked/>
    <w:rsid w:val="00AD275A"/>
    <w:pPr>
      <w:ind w:left="1760" w:hanging="220"/>
    </w:pPr>
  </w:style>
  <w:style w:type="paragraph" w:styleId="Index9">
    <w:name w:val="index 9"/>
    <w:basedOn w:val="Normal"/>
    <w:next w:val="Normal"/>
    <w:autoRedefine/>
    <w:uiPriority w:val="99"/>
    <w:semiHidden/>
    <w:locked/>
    <w:rsid w:val="00AD275A"/>
    <w:pPr>
      <w:ind w:left="1980" w:hanging="220"/>
    </w:pPr>
  </w:style>
  <w:style w:type="paragraph" w:styleId="IndexHeading">
    <w:name w:val="index heading"/>
    <w:basedOn w:val="Normal"/>
    <w:next w:val="Index1"/>
    <w:uiPriority w:val="99"/>
    <w:semiHidden/>
    <w:locked/>
    <w:rsid w:val="00AD275A"/>
    <w:rPr>
      <w:rFonts w:ascii="Arial" w:hAnsi="Arial" w:cs="Arial"/>
      <w:b/>
      <w:bCs/>
    </w:rPr>
  </w:style>
  <w:style w:type="paragraph" w:styleId="MacroText">
    <w:name w:val="macro"/>
    <w:link w:val="MacroTextChar"/>
    <w:uiPriority w:val="99"/>
    <w:semiHidden/>
    <w:locked/>
    <w:rsid w:val="00AD275A"/>
    <w:pPr>
      <w:tabs>
        <w:tab w:val="left" w:pos="480"/>
        <w:tab w:val="left" w:pos="960"/>
        <w:tab w:val="left" w:pos="1440"/>
        <w:tab w:val="left" w:pos="1920"/>
        <w:tab w:val="left" w:pos="2400"/>
        <w:tab w:val="left" w:pos="2880"/>
        <w:tab w:val="left" w:pos="3360"/>
        <w:tab w:val="left" w:pos="3840"/>
        <w:tab w:val="left" w:pos="4320"/>
      </w:tabs>
      <w:spacing w:after="120"/>
    </w:pPr>
    <w:rPr>
      <w:rFonts w:ascii="Courier New" w:hAnsi="Courier New" w:cs="Courier New"/>
      <w:color w:val="000000"/>
      <w:sz w:val="20"/>
      <w:szCs w:val="20"/>
      <w:lang w:eastAsia="en-US"/>
    </w:rPr>
  </w:style>
  <w:style w:type="character" w:customStyle="1" w:styleId="MacroTextChar">
    <w:name w:val="Macro Text Char"/>
    <w:basedOn w:val="DefaultParagraphFont"/>
    <w:link w:val="MacroText"/>
    <w:uiPriority w:val="99"/>
    <w:semiHidden/>
    <w:rsid w:val="00DB55B9"/>
    <w:rPr>
      <w:rFonts w:ascii="Courier New" w:hAnsi="Courier New" w:cs="Courier New"/>
      <w:color w:val="000000"/>
      <w:sz w:val="20"/>
      <w:szCs w:val="20"/>
      <w:lang w:eastAsia="en-US"/>
    </w:rPr>
  </w:style>
  <w:style w:type="paragraph" w:styleId="TableofAuthorities">
    <w:name w:val="table of authorities"/>
    <w:basedOn w:val="Normal"/>
    <w:next w:val="Normal"/>
    <w:uiPriority w:val="99"/>
    <w:semiHidden/>
    <w:locked/>
    <w:rsid w:val="00AD275A"/>
    <w:pPr>
      <w:ind w:left="220" w:hanging="220"/>
    </w:pPr>
  </w:style>
  <w:style w:type="paragraph" w:styleId="TableofFigures">
    <w:name w:val="table of figures"/>
    <w:basedOn w:val="BodyText"/>
    <w:next w:val="BodyText"/>
    <w:uiPriority w:val="99"/>
    <w:locked/>
    <w:rsid w:val="00DC2413"/>
    <w:pPr>
      <w:tabs>
        <w:tab w:val="right" w:leader="dot" w:pos="9639"/>
      </w:tabs>
      <w:spacing w:before="0"/>
      <w:ind w:right="284"/>
    </w:pPr>
  </w:style>
  <w:style w:type="paragraph" w:styleId="TOAHeading">
    <w:name w:val="toa heading"/>
    <w:basedOn w:val="Normal"/>
    <w:next w:val="Normal"/>
    <w:uiPriority w:val="99"/>
    <w:semiHidden/>
    <w:locked/>
    <w:rsid w:val="00AD275A"/>
    <w:pPr>
      <w:spacing w:before="120"/>
    </w:pPr>
    <w:rPr>
      <w:rFonts w:ascii="Arial" w:hAnsi="Arial" w:cs="Arial"/>
      <w:b/>
      <w:bCs/>
      <w:sz w:val="24"/>
      <w:szCs w:val="24"/>
    </w:rPr>
  </w:style>
  <w:style w:type="paragraph" w:styleId="TOC5">
    <w:name w:val="toc 5"/>
    <w:basedOn w:val="Normal"/>
    <w:next w:val="Normal"/>
    <w:autoRedefine/>
    <w:uiPriority w:val="99"/>
    <w:semiHidden/>
    <w:rsid w:val="00AD275A"/>
    <w:pPr>
      <w:ind w:left="880"/>
    </w:pPr>
  </w:style>
  <w:style w:type="paragraph" w:styleId="TOC6">
    <w:name w:val="toc 6"/>
    <w:basedOn w:val="Normal"/>
    <w:next w:val="Normal"/>
    <w:autoRedefine/>
    <w:uiPriority w:val="99"/>
    <w:semiHidden/>
    <w:rsid w:val="00AD275A"/>
    <w:pPr>
      <w:ind w:left="1100"/>
    </w:pPr>
  </w:style>
  <w:style w:type="paragraph" w:styleId="TOC7">
    <w:name w:val="toc 7"/>
    <w:basedOn w:val="Normal"/>
    <w:next w:val="Normal"/>
    <w:autoRedefine/>
    <w:uiPriority w:val="99"/>
    <w:semiHidden/>
    <w:rsid w:val="00AD275A"/>
    <w:pPr>
      <w:ind w:left="1320"/>
    </w:pPr>
  </w:style>
  <w:style w:type="paragraph" w:styleId="TOC8">
    <w:name w:val="toc 8"/>
    <w:basedOn w:val="Normal"/>
    <w:next w:val="Normal"/>
    <w:autoRedefine/>
    <w:uiPriority w:val="99"/>
    <w:semiHidden/>
    <w:rsid w:val="00AD275A"/>
    <w:pPr>
      <w:ind w:left="1540"/>
    </w:pPr>
  </w:style>
  <w:style w:type="numbering" w:customStyle="1" w:styleId="TableBullets">
    <w:name w:val="TableBullets"/>
    <w:uiPriority w:val="99"/>
    <w:rsid w:val="008861FC"/>
    <w:pPr>
      <w:numPr>
        <w:numId w:val="8"/>
      </w:numPr>
    </w:pPr>
  </w:style>
  <w:style w:type="numbering" w:customStyle="1" w:styleId="Sources">
    <w:name w:val="Sources"/>
    <w:rsid w:val="008861FC"/>
    <w:pPr>
      <w:numPr>
        <w:numId w:val="6"/>
      </w:numPr>
    </w:pPr>
  </w:style>
  <w:style w:type="numbering" w:styleId="1ai">
    <w:name w:val="Outline List 1"/>
    <w:basedOn w:val="NoList"/>
    <w:uiPriority w:val="99"/>
    <w:semiHidden/>
    <w:unhideWhenUsed/>
    <w:locked/>
    <w:rsid w:val="008861FC"/>
    <w:pPr>
      <w:numPr>
        <w:numId w:val="11"/>
      </w:numPr>
    </w:pPr>
  </w:style>
  <w:style w:type="numbering" w:styleId="111111">
    <w:name w:val="Outline List 2"/>
    <w:basedOn w:val="NoList"/>
    <w:uiPriority w:val="99"/>
    <w:semiHidden/>
    <w:unhideWhenUsed/>
    <w:locked/>
    <w:rsid w:val="008861FC"/>
    <w:pPr>
      <w:numPr>
        <w:numId w:val="10"/>
      </w:numPr>
    </w:pPr>
  </w:style>
  <w:style w:type="numbering" w:customStyle="1" w:styleId="Bullets">
    <w:name w:val="Bullets"/>
    <w:rsid w:val="008861FC"/>
    <w:pPr>
      <w:numPr>
        <w:numId w:val="5"/>
      </w:numPr>
    </w:pPr>
  </w:style>
  <w:style w:type="numbering" w:customStyle="1" w:styleId="Numbers">
    <w:name w:val="Numbers"/>
    <w:rsid w:val="008861FC"/>
    <w:pPr>
      <w:numPr>
        <w:numId w:val="9"/>
      </w:numPr>
    </w:pPr>
  </w:style>
  <w:style w:type="numbering" w:styleId="ArticleSection">
    <w:name w:val="Outline List 3"/>
    <w:basedOn w:val="NoList"/>
    <w:uiPriority w:val="99"/>
    <w:semiHidden/>
    <w:unhideWhenUsed/>
    <w:locked/>
    <w:rsid w:val="008861FC"/>
    <w:pPr>
      <w:numPr>
        <w:numId w:val="12"/>
      </w:numPr>
    </w:pPr>
  </w:style>
  <w:style w:type="paragraph" w:customStyle="1" w:styleId="AppendixHeading1base">
    <w:name w:val="Appendix Heading 1 base"/>
    <w:uiPriority w:val="20"/>
    <w:semiHidden/>
    <w:qFormat/>
    <w:rsid w:val="005C1B4B"/>
    <w:pPr>
      <w:keepNext/>
      <w:pageBreakBefore/>
      <w:numPr>
        <w:numId w:val="15"/>
      </w:numPr>
      <w:tabs>
        <w:tab w:val="left" w:pos="2268"/>
      </w:tabs>
    </w:pPr>
    <w:rPr>
      <w:rFonts w:eastAsiaTheme="majorEastAsia" w:cstheme="majorBidi"/>
      <w:b/>
      <w:bCs/>
      <w:color w:val="00A9CE" w:themeColor="accent1"/>
      <w:sz w:val="44"/>
      <w:szCs w:val="28"/>
    </w:rPr>
  </w:style>
  <w:style w:type="paragraph" w:customStyle="1" w:styleId="AppendixHeading2">
    <w:name w:val="Appendix Heading 2"/>
    <w:basedOn w:val="Heading2"/>
    <w:next w:val="BodyText"/>
    <w:uiPriority w:val="11"/>
    <w:qFormat/>
    <w:rsid w:val="00C80108"/>
    <w:pPr>
      <w:numPr>
        <w:numId w:val="15"/>
      </w:numPr>
      <w:ind w:left="1134" w:hanging="1134"/>
    </w:pPr>
  </w:style>
  <w:style w:type="paragraph" w:customStyle="1" w:styleId="AppendixHeading3">
    <w:name w:val="Appendix Heading 3"/>
    <w:basedOn w:val="Heading3"/>
    <w:next w:val="BodyText"/>
    <w:uiPriority w:val="11"/>
    <w:qFormat/>
    <w:rsid w:val="00C80108"/>
    <w:pPr>
      <w:numPr>
        <w:numId w:val="15"/>
      </w:numPr>
      <w:ind w:left="1134" w:hanging="1134"/>
    </w:pPr>
  </w:style>
  <w:style w:type="paragraph" w:customStyle="1" w:styleId="AppendixHeading4">
    <w:name w:val="Appendix Heading 4"/>
    <w:basedOn w:val="Heading4"/>
    <w:next w:val="BodyText"/>
    <w:uiPriority w:val="11"/>
    <w:qFormat/>
    <w:rsid w:val="00880650"/>
  </w:style>
  <w:style w:type="paragraph" w:customStyle="1" w:styleId="Equation">
    <w:name w:val="Equation"/>
    <w:basedOn w:val="BodyText"/>
    <w:next w:val="BodyText"/>
    <w:uiPriority w:val="7"/>
    <w:qFormat/>
    <w:rsid w:val="009E354F"/>
    <w:pPr>
      <w:tabs>
        <w:tab w:val="right" w:pos="9639"/>
      </w:tabs>
      <w:spacing w:before="240" w:after="240"/>
      <w:ind w:left="567"/>
    </w:pPr>
    <w:rPr>
      <w:rFonts w:asciiTheme="minorHAnsi" w:eastAsia="Times New Roman" w:hAnsiTheme="minorHAnsi"/>
      <w:color w:val="auto"/>
      <w:szCs w:val="24"/>
      <w:lang w:eastAsia="en-US"/>
    </w:rPr>
  </w:style>
  <w:style w:type="paragraph" w:customStyle="1" w:styleId="Reference">
    <w:name w:val="Reference"/>
    <w:basedOn w:val="BodyText"/>
    <w:next w:val="BodyText"/>
    <w:uiPriority w:val="4"/>
    <w:qFormat/>
    <w:rsid w:val="00DC2413"/>
    <w:pPr>
      <w:ind w:left="567" w:hanging="567"/>
    </w:pPr>
  </w:style>
  <w:style w:type="paragraph" w:styleId="ListNumber2">
    <w:name w:val="List Number 2"/>
    <w:basedOn w:val="ListNumber"/>
    <w:next w:val="BodyText"/>
    <w:uiPriority w:val="2"/>
    <w:qFormat/>
    <w:locked/>
    <w:rsid w:val="00D349D1"/>
    <w:pPr>
      <w:numPr>
        <w:numId w:val="13"/>
      </w:numPr>
      <w:tabs>
        <w:tab w:val="left" w:pos="794"/>
      </w:tabs>
      <w:spacing w:before="60" w:after="60"/>
      <w:ind w:left="794" w:hanging="397"/>
    </w:pPr>
  </w:style>
  <w:style w:type="character" w:customStyle="1" w:styleId="Italics">
    <w:name w:val="Italics"/>
    <w:basedOn w:val="DefaultParagraphFont"/>
    <w:uiPriority w:val="3"/>
    <w:qFormat/>
    <w:rsid w:val="0005371F"/>
    <w:rPr>
      <w:i/>
    </w:rPr>
  </w:style>
  <w:style w:type="table" w:customStyle="1" w:styleId="LightShading1">
    <w:name w:val="Light Shading1"/>
    <w:basedOn w:val="TableNormal"/>
    <w:uiPriority w:val="60"/>
    <w:rsid w:val="009B5F0E"/>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TableCSIRO">
    <w:name w:val="Table_CSIRO"/>
    <w:basedOn w:val="TableNormal"/>
    <w:uiPriority w:val="99"/>
    <w:qFormat/>
    <w:rsid w:val="004D3DB4"/>
    <w:tblPr>
      <w:tblStyleRowBandSize w:val="1"/>
      <w:tblInd w:w="113" w:type="dxa"/>
      <w:tblBorders>
        <w:bottom w:val="single" w:sz="4" w:space="0" w:color="auto"/>
      </w:tblBorders>
      <w:tblCellMar>
        <w:left w:w="85" w:type="dxa"/>
        <w:bottom w:w="28" w:type="dxa"/>
        <w:right w:w="85" w:type="dxa"/>
      </w:tblCellMar>
    </w:tblPr>
    <w:tblStylePr w:type="firstRow">
      <w:pPr>
        <w:spacing w:before="0" w:after="0" w:line="240" w:lineRule="auto"/>
      </w:pPr>
      <w:rPr>
        <w:b/>
        <w:bCs/>
        <w:color w:val="FFFFFF" w:themeColor="background1"/>
      </w:rPr>
      <w:tblPr/>
      <w:tcPr>
        <w:tcBorders>
          <w:top w:val="nil"/>
          <w:left w:val="nil"/>
          <w:bottom w:val="nil"/>
          <w:right w:val="nil"/>
          <w:insideH w:val="nil"/>
          <w:insideV w:val="nil"/>
          <w:tl2br w:val="nil"/>
          <w:tr2bl w:val="nil"/>
        </w:tcBorders>
        <w:shd w:val="clear" w:color="auto" w:fill="000000" w:themeFill="text1"/>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Horz">
      <w:tblPr/>
      <w:tcPr>
        <w:tcBorders>
          <w:left w:val="nil"/>
          <w:right w:val="nil"/>
          <w:insideH w:val="nil"/>
          <w:insideV w:val="nil"/>
        </w:tcBorders>
        <w:shd w:val="clear" w:color="auto" w:fill="EDEDED"/>
      </w:tcPr>
    </w:tblStylePr>
  </w:style>
  <w:style w:type="paragraph" w:customStyle="1" w:styleId="CaptionNote">
    <w:name w:val="Caption Note"/>
    <w:basedOn w:val="Caption"/>
    <w:next w:val="BodyText"/>
    <w:uiPriority w:val="4"/>
    <w:qFormat/>
    <w:rsid w:val="00B26878"/>
    <w:pPr>
      <w:spacing w:before="0"/>
    </w:pPr>
  </w:style>
  <w:style w:type="character" w:customStyle="1" w:styleId="Bold">
    <w:name w:val="Bold"/>
    <w:basedOn w:val="DefaultParagraphFont"/>
    <w:uiPriority w:val="3"/>
    <w:qFormat/>
    <w:rsid w:val="00856E94"/>
    <w:rPr>
      <w:b/>
    </w:rPr>
  </w:style>
  <w:style w:type="paragraph" w:styleId="ListParagraph">
    <w:name w:val="List Paragraph"/>
    <w:basedOn w:val="Normal"/>
    <w:uiPriority w:val="99"/>
    <w:semiHidden/>
    <w:qFormat/>
    <w:rsid w:val="009C5CA3"/>
    <w:pPr>
      <w:spacing w:before="180" w:line="264" w:lineRule="auto"/>
      <w:ind w:left="720"/>
      <w:contextualSpacing/>
    </w:pPr>
    <w:rPr>
      <w:sz w:val="24"/>
      <w:szCs w:val="24"/>
    </w:rPr>
  </w:style>
  <w:style w:type="character" w:styleId="IntenseEmphasis">
    <w:name w:val="Intense Emphasis"/>
    <w:basedOn w:val="DefaultParagraphFont"/>
    <w:uiPriority w:val="21"/>
    <w:semiHidden/>
    <w:qFormat/>
    <w:rsid w:val="00A65678"/>
    <w:rPr>
      <w:b/>
      <w:bCs/>
      <w:i/>
      <w:iCs/>
      <w:color w:val="001D34" w:themeColor="accent2"/>
    </w:rPr>
  </w:style>
  <w:style w:type="character" w:styleId="SubtleEmphasis">
    <w:name w:val="Subtle Emphasis"/>
    <w:basedOn w:val="DefaultParagraphFont"/>
    <w:uiPriority w:val="19"/>
    <w:semiHidden/>
    <w:qFormat/>
    <w:rsid w:val="00A65678"/>
    <w:rPr>
      <w:i/>
      <w:iCs/>
      <w:color w:val="595959" w:themeColor="text1" w:themeTint="A6"/>
    </w:rPr>
  </w:style>
  <w:style w:type="paragraph" w:styleId="IntenseQuote">
    <w:name w:val="Intense Quote"/>
    <w:basedOn w:val="Normal"/>
    <w:next w:val="Normal"/>
    <w:link w:val="IntenseQuoteChar"/>
    <w:uiPriority w:val="30"/>
    <w:semiHidden/>
    <w:qFormat/>
    <w:rsid w:val="00A65678"/>
    <w:pPr>
      <w:pBdr>
        <w:bottom w:val="single" w:sz="4" w:space="4" w:color="001D34" w:themeColor="accent2"/>
      </w:pBdr>
      <w:spacing w:before="200" w:after="280"/>
      <w:ind w:left="936" w:right="936"/>
    </w:pPr>
    <w:rPr>
      <w:b/>
      <w:bCs/>
      <w:i/>
      <w:iCs/>
      <w:color w:val="001D34" w:themeColor="accent2"/>
    </w:rPr>
  </w:style>
  <w:style w:type="character" w:customStyle="1" w:styleId="IntenseQuoteChar">
    <w:name w:val="Intense Quote Char"/>
    <w:basedOn w:val="DefaultParagraphFont"/>
    <w:link w:val="IntenseQuote"/>
    <w:uiPriority w:val="30"/>
    <w:semiHidden/>
    <w:rsid w:val="00A65678"/>
    <w:rPr>
      <w:rFonts w:eastAsia="Calibri"/>
      <w:b/>
      <w:bCs/>
      <w:i/>
      <w:iCs/>
      <w:color w:val="001D34" w:themeColor="accent2"/>
    </w:rPr>
  </w:style>
  <w:style w:type="paragraph" w:customStyle="1" w:styleId="Boxedheading">
    <w:name w:val="Boxed heading"/>
    <w:uiPriority w:val="19"/>
    <w:qFormat/>
    <w:rsid w:val="00C91DDE"/>
    <w:pPr>
      <w:pBdr>
        <w:top w:val="single" w:sz="4" w:space="10" w:color="FFFFFF" w:themeColor="background1"/>
        <w:left w:val="single" w:sz="4" w:space="10" w:color="FFFFFF" w:themeColor="background1"/>
        <w:bottom w:val="single" w:sz="4" w:space="10" w:color="FFFFFF" w:themeColor="background1"/>
        <w:right w:val="single" w:sz="4" w:space="10" w:color="FFFFFF" w:themeColor="background1"/>
      </w:pBdr>
      <w:shd w:val="clear" w:color="auto" w:fill="DADBDC"/>
      <w:spacing w:before="360" w:after="240"/>
      <w:ind w:left="227" w:right="227"/>
    </w:pPr>
    <w:rPr>
      <w:rFonts w:eastAsia="Calibri"/>
      <w:b/>
      <w:color w:val="000000"/>
      <w:sz w:val="28"/>
      <w:szCs w:val="28"/>
    </w:rPr>
  </w:style>
  <w:style w:type="paragraph" w:customStyle="1" w:styleId="Boxedtext">
    <w:name w:val="Boxed text"/>
    <w:uiPriority w:val="19"/>
    <w:qFormat/>
    <w:rsid w:val="00C91DDE"/>
    <w:pPr>
      <w:pBdr>
        <w:top w:val="single" w:sz="4" w:space="10" w:color="FFFFFF" w:themeColor="background1"/>
        <w:left w:val="single" w:sz="4" w:space="10" w:color="FFFFFF" w:themeColor="background1"/>
        <w:bottom w:val="single" w:sz="4" w:space="10" w:color="FFFFFF" w:themeColor="background1"/>
        <w:right w:val="single" w:sz="4" w:space="10" w:color="FFFFFF" w:themeColor="background1"/>
      </w:pBdr>
      <w:shd w:val="clear" w:color="auto" w:fill="DADBDC"/>
      <w:spacing w:before="180" w:after="180"/>
      <w:ind w:left="227" w:right="227"/>
    </w:pPr>
    <w:rPr>
      <w:rFonts w:eastAsia="Calibri"/>
      <w:color w:val="000000"/>
      <w:sz w:val="24"/>
      <w:szCs w:val="24"/>
    </w:rPr>
  </w:style>
  <w:style w:type="paragraph" w:customStyle="1" w:styleId="Boxedlistbullet">
    <w:name w:val="Boxed list bullet"/>
    <w:basedOn w:val="Boxedtext"/>
    <w:uiPriority w:val="19"/>
    <w:qFormat/>
    <w:rsid w:val="00C91DDE"/>
    <w:pPr>
      <w:numPr>
        <w:numId w:val="18"/>
      </w:numPr>
      <w:spacing w:before="0" w:after="0"/>
      <w:ind w:left="454" w:hanging="227"/>
      <w:contextualSpacing/>
    </w:pPr>
  </w:style>
  <w:style w:type="paragraph" w:customStyle="1" w:styleId="Boxedheadingblue">
    <w:name w:val="Boxed heading blue"/>
    <w:basedOn w:val="Boxedheading"/>
    <w:uiPriority w:val="20"/>
    <w:qFormat/>
    <w:rsid w:val="00C91DDE"/>
    <w:pPr>
      <w:shd w:val="clear" w:color="auto" w:fill="D0EAFF" w:themeFill="accent2" w:themeFillTint="1A"/>
    </w:pPr>
  </w:style>
  <w:style w:type="paragraph" w:customStyle="1" w:styleId="Boxedtextblue">
    <w:name w:val="Boxed text blue"/>
    <w:basedOn w:val="Boxedtext"/>
    <w:uiPriority w:val="20"/>
    <w:qFormat/>
    <w:rsid w:val="00C91DDE"/>
    <w:pPr>
      <w:shd w:val="clear" w:color="auto" w:fill="D0EAFF" w:themeFill="accent2" w:themeFillTint="1A"/>
    </w:pPr>
  </w:style>
  <w:style w:type="paragraph" w:customStyle="1" w:styleId="Boxedlistbulletblue">
    <w:name w:val="Boxed list bullet blue"/>
    <w:basedOn w:val="Boxedlistbullet"/>
    <w:uiPriority w:val="20"/>
    <w:qFormat/>
    <w:rsid w:val="00C91DDE"/>
    <w:pPr>
      <w:shd w:val="clear" w:color="auto" w:fill="D0EAFF" w:themeFill="accent2" w:themeFillTint="1A"/>
    </w:pPr>
  </w:style>
  <w:style w:type="paragraph" w:customStyle="1" w:styleId="Boxedheadingpurple">
    <w:name w:val="Boxed heading purple"/>
    <w:basedOn w:val="Boxedheading"/>
    <w:uiPriority w:val="21"/>
    <w:qFormat/>
    <w:rsid w:val="00C91DDE"/>
    <w:pPr>
      <w:shd w:val="clear" w:color="auto" w:fill="CACBF5" w:themeFill="accent4" w:themeFillTint="33"/>
    </w:pPr>
  </w:style>
  <w:style w:type="paragraph" w:customStyle="1" w:styleId="Boxedtextpurple">
    <w:name w:val="Boxed text purple"/>
    <w:basedOn w:val="Boxedtext"/>
    <w:uiPriority w:val="21"/>
    <w:qFormat/>
    <w:rsid w:val="00C91DDE"/>
    <w:pPr>
      <w:shd w:val="clear" w:color="auto" w:fill="CACBF5" w:themeFill="accent4" w:themeFillTint="33"/>
    </w:pPr>
  </w:style>
  <w:style w:type="paragraph" w:customStyle="1" w:styleId="Boxedlistbulletpurple">
    <w:name w:val="Boxed list bullet purple"/>
    <w:basedOn w:val="Boxedlistbullet"/>
    <w:uiPriority w:val="21"/>
    <w:qFormat/>
    <w:rsid w:val="00C91DDE"/>
    <w:pPr>
      <w:shd w:val="clear" w:color="auto" w:fill="CACBF5" w:themeFill="accent4" w:themeFillTint="33"/>
    </w:pPr>
  </w:style>
  <w:style w:type="numbering" w:customStyle="1" w:styleId="ListBullet0">
    <w:name w:val="List_Bullet"/>
    <w:uiPriority w:val="99"/>
    <w:rsid w:val="00912122"/>
    <w:pPr>
      <w:numPr>
        <w:numId w:val="19"/>
      </w:numPr>
    </w:pPr>
  </w:style>
  <w:style w:type="paragraph" w:customStyle="1" w:styleId="ListBullet6">
    <w:name w:val="List Bullet 6"/>
    <w:basedOn w:val="ListBullet"/>
    <w:uiPriority w:val="19"/>
    <w:rsid w:val="00912122"/>
    <w:pPr>
      <w:numPr>
        <w:numId w:val="0"/>
      </w:numPr>
      <w:tabs>
        <w:tab w:val="clear" w:pos="227"/>
        <w:tab w:val="clear" w:pos="397"/>
        <w:tab w:val="num" w:pos="2550"/>
      </w:tabs>
      <w:spacing w:line="240" w:lineRule="auto"/>
      <w:ind w:left="2550" w:hanging="425"/>
      <w:jc w:val="both"/>
    </w:pPr>
    <w:rPr>
      <w:rFonts w:eastAsiaTheme="minorHAnsi" w:cs="Calibri"/>
      <w:color w:val="auto"/>
      <w:sz w:val="22"/>
      <w:lang w:eastAsia="en-US"/>
    </w:rPr>
  </w:style>
  <w:style w:type="character" w:styleId="UnresolvedMention">
    <w:name w:val="Unresolved Mention"/>
    <w:basedOn w:val="DefaultParagraphFont"/>
    <w:uiPriority w:val="99"/>
    <w:semiHidden/>
    <w:unhideWhenUsed/>
    <w:rsid w:val="00912122"/>
    <w:rPr>
      <w:color w:val="605E5C"/>
      <w:shd w:val="clear" w:color="auto" w:fill="E1DFDD"/>
    </w:rPr>
  </w:style>
  <w:style w:type="paragraph" w:customStyle="1" w:styleId="AttachmentH1">
    <w:name w:val="Attachment H1"/>
    <w:basedOn w:val="Normal"/>
    <w:next w:val="BodyText"/>
    <w:uiPriority w:val="14"/>
    <w:qFormat/>
    <w:rsid w:val="00513904"/>
    <w:pPr>
      <w:numPr>
        <w:numId w:val="22"/>
      </w:numPr>
      <w:spacing w:before="240" w:after="240" w:line="288" w:lineRule="auto"/>
      <w:outlineLvl w:val="0"/>
    </w:pPr>
    <w:rPr>
      <w:rFonts w:asciiTheme="minorHAnsi" w:eastAsiaTheme="minorHAnsi" w:hAnsiTheme="minorHAnsi" w:cstheme="minorBidi"/>
      <w:b/>
      <w:color w:val="auto"/>
      <w:sz w:val="50"/>
      <w:lang w:eastAsia="en-US"/>
    </w:rPr>
  </w:style>
  <w:style w:type="paragraph" w:customStyle="1" w:styleId="AttachmentH2">
    <w:name w:val="Attachment H2"/>
    <w:basedOn w:val="Heading2"/>
    <w:next w:val="BodyText"/>
    <w:uiPriority w:val="14"/>
    <w:qFormat/>
    <w:rsid w:val="00513904"/>
    <w:pPr>
      <w:numPr>
        <w:numId w:val="22"/>
      </w:numPr>
      <w:spacing w:before="240" w:after="120"/>
    </w:pPr>
    <w:rPr>
      <w:rFonts w:asciiTheme="majorHAnsi" w:hAnsiTheme="majorHAnsi"/>
      <w:b/>
      <w:bCs w:val="0"/>
      <w:color w:val="auto"/>
      <w:sz w:val="36"/>
      <w:lang w:eastAsia="en-US"/>
    </w:rPr>
  </w:style>
  <w:style w:type="paragraph" w:customStyle="1" w:styleId="AttachmentH3">
    <w:name w:val="Attachment H3"/>
    <w:basedOn w:val="Heading3"/>
    <w:next w:val="BodyText"/>
    <w:uiPriority w:val="14"/>
    <w:qFormat/>
    <w:rsid w:val="00513904"/>
    <w:pPr>
      <w:numPr>
        <w:numId w:val="22"/>
      </w:numPr>
      <w:spacing w:before="240" w:after="120"/>
    </w:pPr>
    <w:rPr>
      <w:rFonts w:asciiTheme="majorHAnsi" w:hAnsiTheme="majorHAnsi"/>
      <w:b w:val="0"/>
      <w:bCs w:val="0"/>
      <w:sz w:val="32"/>
      <w:szCs w:val="24"/>
      <w:lang w:eastAsia="en-US"/>
    </w:rPr>
  </w:style>
  <w:style w:type="numbering" w:customStyle="1" w:styleId="ListAttachment">
    <w:name w:val="List_Attachment"/>
    <w:uiPriority w:val="99"/>
    <w:rsid w:val="00513904"/>
    <w:pPr>
      <w:numPr>
        <w:numId w:val="21"/>
      </w:numPr>
    </w:pPr>
  </w:style>
  <w:style w:type="character" w:styleId="Mention">
    <w:name w:val="Mention"/>
    <w:basedOn w:val="DefaultParagraphFont"/>
    <w:uiPriority w:val="99"/>
    <w:unhideWhenUsed/>
    <w:rsid w:val="00513904"/>
    <w:rPr>
      <w:color w:val="2B579A"/>
      <w:shd w:val="clear" w:color="auto" w:fill="E1DFDD"/>
    </w:rPr>
  </w:style>
  <w:style w:type="character" w:customStyle="1" w:styleId="inline-comment-marker">
    <w:name w:val="inline-comment-marker"/>
    <w:basedOn w:val="DefaultParagraphFont"/>
    <w:rsid w:val="007F092A"/>
  </w:style>
  <w:style w:type="table" w:styleId="GridTable2-Accent2">
    <w:name w:val="Grid Table 2 Accent 2"/>
    <w:basedOn w:val="TableNormal"/>
    <w:uiPriority w:val="47"/>
    <w:rsid w:val="00AC30DB"/>
    <w:tblPr>
      <w:tblStyleRowBandSize w:val="1"/>
      <w:tblStyleColBandSize w:val="1"/>
      <w:tblBorders>
        <w:top w:val="single" w:sz="2" w:space="0" w:color="0082EB" w:themeColor="accent2" w:themeTint="99"/>
        <w:bottom w:val="single" w:sz="2" w:space="0" w:color="0082EB" w:themeColor="accent2" w:themeTint="99"/>
        <w:insideH w:val="single" w:sz="2" w:space="0" w:color="0082EB" w:themeColor="accent2" w:themeTint="99"/>
        <w:insideV w:val="single" w:sz="2" w:space="0" w:color="0082EB" w:themeColor="accent2" w:themeTint="99"/>
      </w:tblBorders>
    </w:tblPr>
    <w:tblStylePr w:type="firstRow">
      <w:rPr>
        <w:b/>
        <w:bCs/>
      </w:rPr>
      <w:tblPr/>
      <w:tcPr>
        <w:tcBorders>
          <w:top w:val="nil"/>
          <w:bottom w:val="single" w:sz="12" w:space="0" w:color="0082EB" w:themeColor="accent2" w:themeTint="99"/>
          <w:insideH w:val="nil"/>
          <w:insideV w:val="nil"/>
        </w:tcBorders>
        <w:shd w:val="clear" w:color="auto" w:fill="FFFFFF" w:themeFill="background1"/>
      </w:tcPr>
    </w:tblStylePr>
    <w:tblStylePr w:type="lastRow">
      <w:rPr>
        <w:b/>
        <w:bCs/>
      </w:rPr>
      <w:tblPr/>
      <w:tcPr>
        <w:tcBorders>
          <w:top w:val="double" w:sz="2" w:space="0" w:color="0082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A3D6FF" w:themeFill="accent2" w:themeFillTint="33"/>
      </w:tcPr>
    </w:tblStylePr>
    <w:tblStylePr w:type="band1Horz">
      <w:tblPr/>
      <w:tcPr>
        <w:shd w:val="clear" w:color="auto" w:fill="A3D6FF" w:themeFill="accent2" w:themeFillTint="33"/>
      </w:tcPr>
    </w:tblStylePr>
  </w:style>
  <w:style w:type="paragraph" w:styleId="Revision">
    <w:name w:val="Revision"/>
    <w:hidden/>
    <w:uiPriority w:val="99"/>
    <w:semiHidden/>
    <w:rsid w:val="002155B7"/>
    <w:rPr>
      <w:rFonts w:eastAsia="Calibri"/>
      <w:color w:val="000000"/>
    </w:rPr>
  </w:style>
  <w:style w:type="table" w:styleId="GridTable5Dark-Accent1">
    <w:name w:val="Grid Table 5 Dark Accent 1"/>
    <w:basedOn w:val="TableNormal"/>
    <w:uiPriority w:val="50"/>
    <w:rsid w:val="007A4945"/>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2F3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A9CE"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A9CE"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A9CE"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A9CE" w:themeFill="accent1"/>
      </w:tcPr>
    </w:tblStylePr>
    <w:tblStylePr w:type="band1Vert">
      <w:tblPr/>
      <w:tcPr>
        <w:shd w:val="clear" w:color="auto" w:fill="85E9FF" w:themeFill="accent1" w:themeFillTint="66"/>
      </w:tcPr>
    </w:tblStylePr>
    <w:tblStylePr w:type="band1Horz">
      <w:tblPr/>
      <w:tcPr>
        <w:shd w:val="clear" w:color="auto" w:fill="85E9FF" w:themeFill="accent1" w:themeFillTint="66"/>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835002939">
      <w:bodyDiv w:val="1"/>
      <w:marLeft w:val="0"/>
      <w:marRight w:val="0"/>
      <w:marTop w:val="0"/>
      <w:marBottom w:val="0"/>
      <w:divBdr>
        <w:top w:val="none" w:sz="0" w:space="0" w:color="auto"/>
        <w:left w:val="none" w:sz="0" w:space="0" w:color="auto"/>
        <w:bottom w:val="none" w:sz="0" w:space="0" w:color="auto"/>
        <w:right w:val="none" w:sz="0" w:space="0" w:color="auto"/>
      </w:divBdr>
    </w:div>
    <w:div w:id="926502076">
      <w:bodyDiv w:val="1"/>
      <w:marLeft w:val="0"/>
      <w:marRight w:val="0"/>
      <w:marTop w:val="0"/>
      <w:marBottom w:val="0"/>
      <w:divBdr>
        <w:top w:val="none" w:sz="0" w:space="0" w:color="auto"/>
        <w:left w:val="none" w:sz="0" w:space="0" w:color="auto"/>
        <w:bottom w:val="none" w:sz="0" w:space="0" w:color="auto"/>
        <w:right w:val="none" w:sz="0" w:space="0" w:color="auto"/>
      </w:divBdr>
    </w:div>
    <w:div w:id="986860289">
      <w:bodyDiv w:val="1"/>
      <w:marLeft w:val="0"/>
      <w:marRight w:val="0"/>
      <w:marTop w:val="0"/>
      <w:marBottom w:val="0"/>
      <w:divBdr>
        <w:top w:val="none" w:sz="0" w:space="0" w:color="auto"/>
        <w:left w:val="none" w:sz="0" w:space="0" w:color="auto"/>
        <w:bottom w:val="none" w:sz="0" w:space="0" w:color="auto"/>
        <w:right w:val="none" w:sz="0" w:space="0" w:color="auto"/>
      </w:divBdr>
    </w:div>
    <w:div w:id="1458065652">
      <w:bodyDiv w:val="1"/>
      <w:marLeft w:val="0"/>
      <w:marRight w:val="0"/>
      <w:marTop w:val="0"/>
      <w:marBottom w:val="0"/>
      <w:divBdr>
        <w:top w:val="none" w:sz="0" w:space="0" w:color="auto"/>
        <w:left w:val="none" w:sz="0" w:space="0" w:color="auto"/>
        <w:bottom w:val="none" w:sz="0" w:space="0" w:color="auto"/>
        <w:right w:val="none" w:sz="0" w:space="0" w:color="auto"/>
      </w:divBdr>
      <w:divsChild>
        <w:div w:id="465583467">
          <w:marLeft w:val="1080"/>
          <w:marRight w:val="0"/>
          <w:marTop w:val="100"/>
          <w:marBottom w:val="0"/>
          <w:divBdr>
            <w:top w:val="none" w:sz="0" w:space="0" w:color="auto"/>
            <w:left w:val="none" w:sz="0" w:space="0" w:color="auto"/>
            <w:bottom w:val="none" w:sz="0" w:space="0" w:color="auto"/>
            <w:right w:val="none" w:sz="0" w:space="0" w:color="auto"/>
          </w:divBdr>
        </w:div>
        <w:div w:id="573971593">
          <w:marLeft w:val="1080"/>
          <w:marRight w:val="0"/>
          <w:marTop w:val="100"/>
          <w:marBottom w:val="0"/>
          <w:divBdr>
            <w:top w:val="none" w:sz="0" w:space="0" w:color="auto"/>
            <w:left w:val="none" w:sz="0" w:space="0" w:color="auto"/>
            <w:bottom w:val="none" w:sz="0" w:space="0" w:color="auto"/>
            <w:right w:val="none" w:sz="0" w:space="0" w:color="auto"/>
          </w:divBdr>
        </w:div>
        <w:div w:id="786240345">
          <w:marLeft w:val="1080"/>
          <w:marRight w:val="0"/>
          <w:marTop w:val="100"/>
          <w:marBottom w:val="0"/>
          <w:divBdr>
            <w:top w:val="none" w:sz="0" w:space="0" w:color="auto"/>
            <w:left w:val="none" w:sz="0" w:space="0" w:color="auto"/>
            <w:bottom w:val="none" w:sz="0" w:space="0" w:color="auto"/>
            <w:right w:val="none" w:sz="0" w:space="0" w:color="auto"/>
          </w:divBdr>
        </w:div>
        <w:div w:id="880753939">
          <w:marLeft w:val="1080"/>
          <w:marRight w:val="0"/>
          <w:marTop w:val="100"/>
          <w:marBottom w:val="0"/>
          <w:divBdr>
            <w:top w:val="none" w:sz="0" w:space="0" w:color="auto"/>
            <w:left w:val="none" w:sz="0" w:space="0" w:color="auto"/>
            <w:bottom w:val="none" w:sz="0" w:space="0" w:color="auto"/>
            <w:right w:val="none" w:sz="0" w:space="0" w:color="auto"/>
          </w:divBdr>
        </w:div>
        <w:div w:id="935868697">
          <w:marLeft w:val="360"/>
          <w:marRight w:val="0"/>
          <w:marTop w:val="200"/>
          <w:marBottom w:val="0"/>
          <w:divBdr>
            <w:top w:val="none" w:sz="0" w:space="0" w:color="auto"/>
            <w:left w:val="none" w:sz="0" w:space="0" w:color="auto"/>
            <w:bottom w:val="none" w:sz="0" w:space="0" w:color="auto"/>
            <w:right w:val="none" w:sz="0" w:space="0" w:color="auto"/>
          </w:divBdr>
        </w:div>
        <w:div w:id="1885285731">
          <w:marLeft w:val="1080"/>
          <w:marRight w:val="0"/>
          <w:marTop w:val="100"/>
          <w:marBottom w:val="0"/>
          <w:divBdr>
            <w:top w:val="none" w:sz="0" w:space="0" w:color="auto"/>
            <w:left w:val="none" w:sz="0" w:space="0" w:color="auto"/>
            <w:bottom w:val="none" w:sz="0" w:space="0" w:color="auto"/>
            <w:right w:val="none" w:sz="0" w:space="0" w:color="auto"/>
          </w:divBdr>
        </w:div>
        <w:div w:id="1997957773">
          <w:marLeft w:val="360"/>
          <w:marRight w:val="0"/>
          <w:marTop w:val="200"/>
          <w:marBottom w:val="0"/>
          <w:divBdr>
            <w:top w:val="none" w:sz="0" w:space="0" w:color="auto"/>
            <w:left w:val="none" w:sz="0" w:space="0" w:color="auto"/>
            <w:bottom w:val="none" w:sz="0" w:space="0" w:color="auto"/>
            <w:right w:val="none" w:sz="0" w:space="0" w:color="auto"/>
          </w:divBdr>
        </w:div>
      </w:divsChild>
    </w:div>
    <w:div w:id="1477452781">
      <w:bodyDiv w:val="1"/>
      <w:marLeft w:val="0"/>
      <w:marRight w:val="0"/>
      <w:marTop w:val="0"/>
      <w:marBottom w:val="0"/>
      <w:divBdr>
        <w:top w:val="none" w:sz="0" w:space="0" w:color="auto"/>
        <w:left w:val="none" w:sz="0" w:space="0" w:color="auto"/>
        <w:bottom w:val="none" w:sz="0" w:space="0" w:color="auto"/>
        <w:right w:val="none" w:sz="0" w:space="0" w:color="auto"/>
      </w:divBdr>
    </w:div>
    <w:div w:id="1480532522">
      <w:bodyDiv w:val="1"/>
      <w:marLeft w:val="0"/>
      <w:marRight w:val="0"/>
      <w:marTop w:val="0"/>
      <w:marBottom w:val="0"/>
      <w:divBdr>
        <w:top w:val="none" w:sz="0" w:space="0" w:color="auto"/>
        <w:left w:val="none" w:sz="0" w:space="0" w:color="auto"/>
        <w:bottom w:val="none" w:sz="0" w:space="0" w:color="auto"/>
        <w:right w:val="none" w:sz="0" w:space="0" w:color="auto"/>
      </w:divBdr>
    </w:div>
    <w:div w:id="1708796497">
      <w:bodyDiv w:val="1"/>
      <w:marLeft w:val="0"/>
      <w:marRight w:val="0"/>
      <w:marTop w:val="0"/>
      <w:marBottom w:val="0"/>
      <w:divBdr>
        <w:top w:val="none" w:sz="0" w:space="0" w:color="auto"/>
        <w:left w:val="none" w:sz="0" w:space="0" w:color="auto"/>
        <w:bottom w:val="none" w:sz="0" w:space="0" w:color="auto"/>
        <w:right w:val="none" w:sz="0" w:space="0" w:color="auto"/>
      </w:divBdr>
    </w:div>
    <w:div w:id="2071343640">
      <w:bodyDiv w:val="1"/>
      <w:marLeft w:val="0"/>
      <w:marRight w:val="0"/>
      <w:marTop w:val="0"/>
      <w:marBottom w:val="0"/>
      <w:divBdr>
        <w:top w:val="none" w:sz="0" w:space="0" w:color="auto"/>
        <w:left w:val="none" w:sz="0" w:space="0" w:color="auto"/>
        <w:bottom w:val="none" w:sz="0" w:space="0" w:color="auto"/>
        <w:right w:val="none" w:sz="0" w:space="0" w:color="auto"/>
      </w:divBdr>
      <w:divsChild>
        <w:div w:id="394470359">
          <w:marLeft w:val="1080"/>
          <w:marRight w:val="0"/>
          <w:marTop w:val="10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26" Type="http://schemas.microsoft.com/office/2007/relationships/diagramDrawing" Target="diagrams/drawing1.xml"/><Relationship Id="rId21" Type="http://schemas.openxmlformats.org/officeDocument/2006/relationships/footer" Target="footer2.xml"/><Relationship Id="rId42" Type="http://schemas.openxmlformats.org/officeDocument/2006/relationships/image" Target="media/image13.svg"/><Relationship Id="rId47" Type="http://schemas.microsoft.com/office/2007/relationships/diagramDrawing" Target="diagrams/drawing4.xml"/><Relationship Id="rId63" Type="http://schemas.openxmlformats.org/officeDocument/2006/relationships/diagramLayout" Target="diagrams/layout7.xml"/><Relationship Id="rId68" Type="http://schemas.openxmlformats.org/officeDocument/2006/relationships/image" Target="media/image19.png"/><Relationship Id="rId84" Type="http://schemas.openxmlformats.org/officeDocument/2006/relationships/image" Target="media/image25.png"/><Relationship Id="rId89" Type="http://schemas.openxmlformats.org/officeDocument/2006/relationships/image" Target="media/image30.png"/><Relationship Id="rId112" Type="http://schemas.openxmlformats.org/officeDocument/2006/relationships/hyperlink" Target="http://www.csiro.au" TargetMode="External"/><Relationship Id="rId16" Type="http://schemas.openxmlformats.org/officeDocument/2006/relationships/image" Target="media/image5.png"/><Relationship Id="rId107" Type="http://schemas.microsoft.com/office/2007/relationships/diagramDrawing" Target="diagrams/drawing11.xml"/><Relationship Id="rId11" Type="http://schemas.openxmlformats.org/officeDocument/2006/relationships/endnotes" Target="endnotes.xml"/><Relationship Id="rId32" Type="http://schemas.microsoft.com/office/2007/relationships/diagramDrawing" Target="diagrams/drawing2.xml"/><Relationship Id="rId37" Type="http://schemas.openxmlformats.org/officeDocument/2006/relationships/diagramColors" Target="diagrams/colors3.xml"/><Relationship Id="rId53" Type="http://schemas.openxmlformats.org/officeDocument/2006/relationships/diagramColors" Target="diagrams/colors5.xml"/><Relationship Id="rId58" Type="http://schemas.openxmlformats.org/officeDocument/2006/relationships/diagramLayout" Target="diagrams/layout6.xml"/><Relationship Id="rId74" Type="http://schemas.openxmlformats.org/officeDocument/2006/relationships/diagramData" Target="diagrams/data9.xml"/><Relationship Id="rId79" Type="http://schemas.openxmlformats.org/officeDocument/2006/relationships/image" Target="media/image20.png"/><Relationship Id="rId102" Type="http://schemas.microsoft.com/office/2007/relationships/diagramDrawing" Target="diagrams/drawing10.xml"/><Relationship Id="rId5" Type="http://schemas.openxmlformats.org/officeDocument/2006/relationships/customXml" Target="../customXml/item5.xml"/><Relationship Id="rId90" Type="http://schemas.openxmlformats.org/officeDocument/2006/relationships/image" Target="media/image31.png"/><Relationship Id="rId95" Type="http://schemas.openxmlformats.org/officeDocument/2006/relationships/image" Target="media/image36.png"/><Relationship Id="rId22" Type="http://schemas.openxmlformats.org/officeDocument/2006/relationships/diagramData" Target="diagrams/data1.xml"/><Relationship Id="rId27" Type="http://schemas.openxmlformats.org/officeDocument/2006/relationships/image" Target="media/image8.png"/><Relationship Id="rId43" Type="http://schemas.openxmlformats.org/officeDocument/2006/relationships/diagramData" Target="diagrams/data4.xml"/><Relationship Id="rId48" Type="http://schemas.openxmlformats.org/officeDocument/2006/relationships/image" Target="media/image14.png"/><Relationship Id="rId64" Type="http://schemas.openxmlformats.org/officeDocument/2006/relationships/diagramQuickStyle" Target="diagrams/quickStyle7.xml"/><Relationship Id="rId69" Type="http://schemas.openxmlformats.org/officeDocument/2006/relationships/diagramData" Target="diagrams/data8.xml"/><Relationship Id="rId113" Type="http://schemas.openxmlformats.org/officeDocument/2006/relationships/fontTable" Target="fontTable.xml"/><Relationship Id="rId80" Type="http://schemas.openxmlformats.org/officeDocument/2006/relationships/image" Target="media/image21.png"/><Relationship Id="rId85" Type="http://schemas.openxmlformats.org/officeDocument/2006/relationships/image" Target="media/image26.png"/><Relationship Id="rId12" Type="http://schemas.openxmlformats.org/officeDocument/2006/relationships/image" Target="media/image1.emf"/><Relationship Id="rId17" Type="http://schemas.openxmlformats.org/officeDocument/2006/relationships/image" Target="media/image6.png"/><Relationship Id="rId33" Type="http://schemas.openxmlformats.org/officeDocument/2006/relationships/image" Target="media/image9.png"/><Relationship Id="rId38" Type="http://schemas.microsoft.com/office/2007/relationships/diagramDrawing" Target="diagrams/drawing3.xml"/><Relationship Id="rId59" Type="http://schemas.openxmlformats.org/officeDocument/2006/relationships/diagramQuickStyle" Target="diagrams/quickStyle6.xml"/><Relationship Id="rId103" Type="http://schemas.openxmlformats.org/officeDocument/2006/relationships/diagramData" Target="diagrams/data11.xml"/><Relationship Id="rId108" Type="http://schemas.openxmlformats.org/officeDocument/2006/relationships/image" Target="media/image39.png"/><Relationship Id="rId54" Type="http://schemas.microsoft.com/office/2007/relationships/diagramDrawing" Target="diagrams/drawing5.xml"/><Relationship Id="rId70" Type="http://schemas.openxmlformats.org/officeDocument/2006/relationships/diagramLayout" Target="diagrams/layout8.xml"/><Relationship Id="rId75" Type="http://schemas.openxmlformats.org/officeDocument/2006/relationships/diagramLayout" Target="diagrams/layout9.xml"/><Relationship Id="rId91" Type="http://schemas.openxmlformats.org/officeDocument/2006/relationships/image" Target="media/image32.png"/><Relationship Id="rId96" Type="http://schemas.openxmlformats.org/officeDocument/2006/relationships/image" Target="media/image37.png"/><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image" Target="media/image4.jpeg"/><Relationship Id="rId23" Type="http://schemas.openxmlformats.org/officeDocument/2006/relationships/diagramLayout" Target="diagrams/layout1.xml"/><Relationship Id="rId28" Type="http://schemas.openxmlformats.org/officeDocument/2006/relationships/diagramData" Target="diagrams/data2.xml"/><Relationship Id="rId36" Type="http://schemas.openxmlformats.org/officeDocument/2006/relationships/diagramQuickStyle" Target="diagrams/quickStyle3.xml"/><Relationship Id="rId49" Type="http://schemas.openxmlformats.org/officeDocument/2006/relationships/image" Target="media/image15.png"/><Relationship Id="rId57" Type="http://schemas.openxmlformats.org/officeDocument/2006/relationships/diagramData" Target="diagrams/data6.xml"/><Relationship Id="rId106" Type="http://schemas.openxmlformats.org/officeDocument/2006/relationships/diagramColors" Target="diagrams/colors11.xml"/><Relationship Id="rId114" Type="http://schemas.openxmlformats.org/officeDocument/2006/relationships/theme" Target="theme/theme1.xml"/><Relationship Id="rId10" Type="http://schemas.openxmlformats.org/officeDocument/2006/relationships/footnotes" Target="footnotes.xml"/><Relationship Id="rId31" Type="http://schemas.openxmlformats.org/officeDocument/2006/relationships/diagramColors" Target="diagrams/colors2.xml"/><Relationship Id="rId44" Type="http://schemas.openxmlformats.org/officeDocument/2006/relationships/diagramLayout" Target="diagrams/layout4.xml"/><Relationship Id="rId52" Type="http://schemas.openxmlformats.org/officeDocument/2006/relationships/diagramQuickStyle" Target="diagrams/quickStyle5.xml"/><Relationship Id="rId60" Type="http://schemas.openxmlformats.org/officeDocument/2006/relationships/diagramColors" Target="diagrams/colors6.xml"/><Relationship Id="rId65" Type="http://schemas.openxmlformats.org/officeDocument/2006/relationships/diagramColors" Target="diagrams/colors7.xml"/><Relationship Id="rId73" Type="http://schemas.microsoft.com/office/2007/relationships/diagramDrawing" Target="diagrams/drawing8.xml"/><Relationship Id="rId78" Type="http://schemas.microsoft.com/office/2007/relationships/diagramDrawing" Target="diagrams/drawing9.xml"/><Relationship Id="rId81" Type="http://schemas.openxmlformats.org/officeDocument/2006/relationships/image" Target="media/image22.png"/><Relationship Id="rId86" Type="http://schemas.openxmlformats.org/officeDocument/2006/relationships/image" Target="media/image27.png"/><Relationship Id="rId94" Type="http://schemas.openxmlformats.org/officeDocument/2006/relationships/image" Target="media/image35.png"/><Relationship Id="rId99" Type="http://schemas.openxmlformats.org/officeDocument/2006/relationships/diagramLayout" Target="diagrams/layout10.xml"/><Relationship Id="rId101" Type="http://schemas.openxmlformats.org/officeDocument/2006/relationships/diagramColors" Target="diagrams/colors10.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image" Target="media/image7.png"/><Relationship Id="rId39" Type="http://schemas.openxmlformats.org/officeDocument/2006/relationships/image" Target="media/image10.png"/><Relationship Id="rId109" Type="http://schemas.openxmlformats.org/officeDocument/2006/relationships/image" Target="media/image40.png"/><Relationship Id="rId34" Type="http://schemas.openxmlformats.org/officeDocument/2006/relationships/diagramData" Target="diagrams/data3.xml"/><Relationship Id="rId50" Type="http://schemas.openxmlformats.org/officeDocument/2006/relationships/diagramData" Target="diagrams/data5.xml"/><Relationship Id="rId55" Type="http://schemas.openxmlformats.org/officeDocument/2006/relationships/image" Target="media/image16.png"/><Relationship Id="rId76" Type="http://schemas.openxmlformats.org/officeDocument/2006/relationships/diagramQuickStyle" Target="diagrams/quickStyle9.xml"/><Relationship Id="rId97" Type="http://schemas.openxmlformats.org/officeDocument/2006/relationships/image" Target="media/image38.png"/><Relationship Id="rId104" Type="http://schemas.openxmlformats.org/officeDocument/2006/relationships/diagramLayout" Target="diagrams/layout11.xml"/><Relationship Id="rId7" Type="http://schemas.openxmlformats.org/officeDocument/2006/relationships/styles" Target="styles.xml"/><Relationship Id="rId71" Type="http://schemas.openxmlformats.org/officeDocument/2006/relationships/diagramQuickStyle" Target="diagrams/quickStyle8.xml"/><Relationship Id="rId92" Type="http://schemas.openxmlformats.org/officeDocument/2006/relationships/image" Target="media/image33.png"/><Relationship Id="rId2" Type="http://schemas.openxmlformats.org/officeDocument/2006/relationships/customXml" Target="../customXml/item2.xml"/><Relationship Id="rId29" Type="http://schemas.openxmlformats.org/officeDocument/2006/relationships/diagramLayout" Target="diagrams/layout2.xml"/><Relationship Id="rId24" Type="http://schemas.openxmlformats.org/officeDocument/2006/relationships/diagramQuickStyle" Target="diagrams/quickStyle1.xml"/><Relationship Id="rId40" Type="http://schemas.openxmlformats.org/officeDocument/2006/relationships/image" Target="media/image11.svg"/><Relationship Id="rId45" Type="http://schemas.openxmlformats.org/officeDocument/2006/relationships/diagramQuickStyle" Target="diagrams/quickStyle4.xml"/><Relationship Id="rId66" Type="http://schemas.microsoft.com/office/2007/relationships/diagramDrawing" Target="diagrams/drawing7.xml"/><Relationship Id="rId87" Type="http://schemas.openxmlformats.org/officeDocument/2006/relationships/image" Target="media/image28.png"/><Relationship Id="rId110" Type="http://schemas.openxmlformats.org/officeDocument/2006/relationships/image" Target="media/image41.png"/><Relationship Id="rId61" Type="http://schemas.microsoft.com/office/2007/relationships/diagramDrawing" Target="diagrams/drawing6.xml"/><Relationship Id="rId82" Type="http://schemas.openxmlformats.org/officeDocument/2006/relationships/image" Target="media/image23.png"/><Relationship Id="rId19" Type="http://schemas.openxmlformats.org/officeDocument/2006/relationships/hyperlink" Target="http://www.csiro.au/contact" TargetMode="External"/><Relationship Id="rId14" Type="http://schemas.openxmlformats.org/officeDocument/2006/relationships/image" Target="media/image3.png"/><Relationship Id="rId30" Type="http://schemas.openxmlformats.org/officeDocument/2006/relationships/diagramQuickStyle" Target="diagrams/quickStyle2.xml"/><Relationship Id="rId35" Type="http://schemas.openxmlformats.org/officeDocument/2006/relationships/diagramLayout" Target="diagrams/layout3.xml"/><Relationship Id="rId56" Type="http://schemas.openxmlformats.org/officeDocument/2006/relationships/image" Target="media/image17.svg"/><Relationship Id="rId77" Type="http://schemas.openxmlformats.org/officeDocument/2006/relationships/diagramColors" Target="diagrams/colors9.xml"/><Relationship Id="rId100" Type="http://schemas.openxmlformats.org/officeDocument/2006/relationships/diagramQuickStyle" Target="diagrams/quickStyle10.xml"/><Relationship Id="rId105" Type="http://schemas.openxmlformats.org/officeDocument/2006/relationships/diagramQuickStyle" Target="diagrams/quickStyle11.xml"/><Relationship Id="rId8" Type="http://schemas.openxmlformats.org/officeDocument/2006/relationships/settings" Target="settings.xml"/><Relationship Id="rId51" Type="http://schemas.openxmlformats.org/officeDocument/2006/relationships/diagramLayout" Target="diagrams/layout5.xml"/><Relationship Id="rId72" Type="http://schemas.openxmlformats.org/officeDocument/2006/relationships/diagramColors" Target="diagrams/colors8.xml"/><Relationship Id="rId93" Type="http://schemas.openxmlformats.org/officeDocument/2006/relationships/image" Target="media/image34.png"/><Relationship Id="rId98" Type="http://schemas.openxmlformats.org/officeDocument/2006/relationships/diagramData" Target="diagrams/data10.xml"/><Relationship Id="rId3" Type="http://schemas.openxmlformats.org/officeDocument/2006/relationships/customXml" Target="../customXml/item3.xml"/><Relationship Id="rId25" Type="http://schemas.openxmlformats.org/officeDocument/2006/relationships/diagramColors" Target="diagrams/colors1.xml"/><Relationship Id="rId46" Type="http://schemas.openxmlformats.org/officeDocument/2006/relationships/diagramColors" Target="diagrams/colors4.xml"/><Relationship Id="rId67" Type="http://schemas.openxmlformats.org/officeDocument/2006/relationships/image" Target="media/image18.png"/><Relationship Id="rId20" Type="http://schemas.openxmlformats.org/officeDocument/2006/relationships/footer" Target="footer1.xml"/><Relationship Id="rId41" Type="http://schemas.openxmlformats.org/officeDocument/2006/relationships/image" Target="media/image12.png"/><Relationship Id="rId62" Type="http://schemas.openxmlformats.org/officeDocument/2006/relationships/diagramData" Target="diagrams/data7.xml"/><Relationship Id="rId83" Type="http://schemas.openxmlformats.org/officeDocument/2006/relationships/image" Target="media/image24.png"/><Relationship Id="rId88" Type="http://schemas.openxmlformats.org/officeDocument/2006/relationships/image" Target="media/image29.png"/><Relationship Id="rId111" Type="http://schemas.openxmlformats.org/officeDocument/2006/relationships/hyperlink" Target="http://www.csiro.au/contact" TargetMode="External"/></Relationships>
</file>

<file path=word/_rels/footnotes.xml.rels><?xml version="1.0" encoding="UTF-8" standalone="yes"?>
<Relationships xmlns="http://schemas.openxmlformats.org/package/2006/relationships"><Relationship Id="rId3" Type="http://schemas.openxmlformats.org/officeDocument/2006/relationships/hyperlink" Target="https://dl.acm.org/doi/10.1145/3606337" TargetMode="External"/><Relationship Id="rId2" Type="http://schemas.openxmlformats.org/officeDocument/2006/relationships/hyperlink" Target="https://www.csiro.au/-/media/EF/Files/GPST-Roadmap/Final-Reports/Topic-3-GPST-Stage-2.pdf" TargetMode="External"/><Relationship Id="rId1" Type="http://schemas.openxmlformats.org/officeDocument/2006/relationships/hyperlink" Target="https://www.csiro.au/en/research/technology-space/energy/g-pst-research-roadmap"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wal766\AppData\Roaming\Microsoft\Templates\Technical%20Report%20-%20formal.dotx"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39E4E90C-5CA1-4F4B-BD12-0F5762F4E915}" type="doc">
      <dgm:prSet loTypeId="urn:microsoft.com/office/officeart/2005/8/layout/radial6" loCatId="relationship" qsTypeId="urn:microsoft.com/office/officeart/2005/8/quickstyle/simple1" qsCatId="simple" csTypeId="urn:microsoft.com/office/officeart/2005/8/colors/accent1_2" csCatId="accent1" phldr="1"/>
      <dgm:spPr/>
      <dgm:t>
        <a:bodyPr/>
        <a:lstStyle/>
        <a:p>
          <a:endParaRPr lang="en-IE"/>
        </a:p>
      </dgm:t>
    </dgm:pt>
    <dgm:pt modelId="{BF78FE16-E7B7-48DD-B978-9DFAEE97A8CD}">
      <dgm:prSet phldrT="[Text]"/>
      <dgm:spPr/>
      <dgm:t>
        <a:bodyPr/>
        <a:lstStyle/>
        <a:p>
          <a:r>
            <a:rPr lang="en-IE"/>
            <a:t>CSIRO CROF Research</a:t>
          </a:r>
        </a:p>
      </dgm:t>
    </dgm:pt>
    <dgm:pt modelId="{761AD1EB-831D-4B83-A0C7-0206AFEFECEE}" type="parTrans" cxnId="{9E459347-608C-43A8-82E6-56D1336F21FF}">
      <dgm:prSet/>
      <dgm:spPr/>
      <dgm:t>
        <a:bodyPr/>
        <a:lstStyle/>
        <a:p>
          <a:endParaRPr lang="en-IE"/>
        </a:p>
      </dgm:t>
    </dgm:pt>
    <dgm:pt modelId="{D625FFE4-FE51-4A0E-9620-04CF0C302F41}" type="sibTrans" cxnId="{9E459347-608C-43A8-82E6-56D1336F21FF}">
      <dgm:prSet/>
      <dgm:spPr/>
      <dgm:t>
        <a:bodyPr/>
        <a:lstStyle/>
        <a:p>
          <a:endParaRPr lang="en-IE"/>
        </a:p>
      </dgm:t>
    </dgm:pt>
    <dgm:pt modelId="{69CD6ACB-DAE5-41B0-BF46-B1FC8ADDE3DA}">
      <dgm:prSet phldrT="[Text]"/>
      <dgm:spPr/>
      <dgm:t>
        <a:bodyPr/>
        <a:lstStyle/>
        <a:p>
          <a:r>
            <a:rPr lang="en-IE"/>
            <a:t>EPRI</a:t>
          </a:r>
        </a:p>
      </dgm:t>
    </dgm:pt>
    <dgm:pt modelId="{97A3E2B9-FE39-481D-BEB8-D65726A1C8D2}" type="parTrans" cxnId="{0201EC2F-1266-4322-A139-22459F1E8E9C}">
      <dgm:prSet/>
      <dgm:spPr/>
      <dgm:t>
        <a:bodyPr/>
        <a:lstStyle/>
        <a:p>
          <a:endParaRPr lang="en-IE"/>
        </a:p>
      </dgm:t>
    </dgm:pt>
    <dgm:pt modelId="{2B3EC40F-CAFA-40C6-AFAE-059141F73424}" type="sibTrans" cxnId="{0201EC2F-1266-4322-A139-22459F1E8E9C}">
      <dgm:prSet/>
      <dgm:spPr/>
      <dgm:t>
        <a:bodyPr/>
        <a:lstStyle/>
        <a:p>
          <a:endParaRPr lang="en-IE"/>
        </a:p>
      </dgm:t>
    </dgm:pt>
    <dgm:pt modelId="{3A9AB551-7EEF-4945-BE88-76169DCB4D33}">
      <dgm:prSet phldrT="[Text]"/>
      <dgm:spPr/>
      <dgm:t>
        <a:bodyPr/>
        <a:lstStyle/>
        <a:p>
          <a:r>
            <a:rPr lang="en-IE"/>
            <a:t>AEMO</a:t>
          </a:r>
        </a:p>
      </dgm:t>
    </dgm:pt>
    <dgm:pt modelId="{EDE22A3B-8D3D-40A7-954A-4F829612875D}" type="parTrans" cxnId="{D61FF9EB-FC9B-47AB-BAAC-D0BAC2DCC187}">
      <dgm:prSet/>
      <dgm:spPr/>
      <dgm:t>
        <a:bodyPr/>
        <a:lstStyle/>
        <a:p>
          <a:endParaRPr lang="en-IE"/>
        </a:p>
      </dgm:t>
    </dgm:pt>
    <dgm:pt modelId="{E4FE1416-07D3-4033-9B9D-5597E7B982EA}" type="sibTrans" cxnId="{D61FF9EB-FC9B-47AB-BAAC-D0BAC2DCC187}">
      <dgm:prSet/>
      <dgm:spPr/>
      <dgm:t>
        <a:bodyPr/>
        <a:lstStyle/>
        <a:p>
          <a:endParaRPr lang="en-IE"/>
        </a:p>
      </dgm:t>
    </dgm:pt>
    <dgm:pt modelId="{8AADDDCD-BDF1-44EF-8764-BD1AC42706CC}">
      <dgm:prSet phldrT="[Text]"/>
      <dgm:spPr/>
      <dgm:t>
        <a:bodyPr/>
        <a:lstStyle/>
        <a:p>
          <a:r>
            <a:rPr lang="en-IE"/>
            <a:t>RMIT</a:t>
          </a:r>
        </a:p>
      </dgm:t>
    </dgm:pt>
    <dgm:pt modelId="{4F982DFF-5EEE-4CB9-8A19-88F9F1D12A3A}" type="parTrans" cxnId="{956C0FA3-70EA-4283-B7CB-7BE401F86612}">
      <dgm:prSet/>
      <dgm:spPr/>
      <dgm:t>
        <a:bodyPr/>
        <a:lstStyle/>
        <a:p>
          <a:endParaRPr lang="en-IE"/>
        </a:p>
      </dgm:t>
    </dgm:pt>
    <dgm:pt modelId="{EA10FF80-4911-45A5-9635-6525D07A0E2D}" type="sibTrans" cxnId="{956C0FA3-70EA-4283-B7CB-7BE401F86612}">
      <dgm:prSet/>
      <dgm:spPr/>
      <dgm:t>
        <a:bodyPr/>
        <a:lstStyle/>
        <a:p>
          <a:endParaRPr lang="en-IE"/>
        </a:p>
      </dgm:t>
    </dgm:pt>
    <dgm:pt modelId="{B689DFE6-C038-4403-AE7F-C548442F5A98}" type="pres">
      <dgm:prSet presAssocID="{39E4E90C-5CA1-4F4B-BD12-0F5762F4E915}" presName="Name0" presStyleCnt="0">
        <dgm:presLayoutVars>
          <dgm:chMax val="1"/>
          <dgm:dir/>
          <dgm:animLvl val="ctr"/>
          <dgm:resizeHandles val="exact"/>
        </dgm:presLayoutVars>
      </dgm:prSet>
      <dgm:spPr/>
    </dgm:pt>
    <dgm:pt modelId="{BB4FD991-3584-47A9-A48F-BE1CCFD94318}" type="pres">
      <dgm:prSet presAssocID="{BF78FE16-E7B7-48DD-B978-9DFAEE97A8CD}" presName="centerShape" presStyleLbl="node0" presStyleIdx="0" presStyleCnt="1"/>
      <dgm:spPr/>
    </dgm:pt>
    <dgm:pt modelId="{C3F2BFEA-8488-4356-A94E-C75673D74F25}" type="pres">
      <dgm:prSet presAssocID="{69CD6ACB-DAE5-41B0-BF46-B1FC8ADDE3DA}" presName="node" presStyleLbl="node1" presStyleIdx="0" presStyleCnt="3">
        <dgm:presLayoutVars>
          <dgm:bulletEnabled val="1"/>
        </dgm:presLayoutVars>
      </dgm:prSet>
      <dgm:spPr/>
    </dgm:pt>
    <dgm:pt modelId="{92229026-EF90-4723-8117-8D74DDDA1D6E}" type="pres">
      <dgm:prSet presAssocID="{69CD6ACB-DAE5-41B0-BF46-B1FC8ADDE3DA}" presName="dummy" presStyleCnt="0"/>
      <dgm:spPr/>
    </dgm:pt>
    <dgm:pt modelId="{5DFEC42C-801A-41A8-9807-AD5B852AEA55}" type="pres">
      <dgm:prSet presAssocID="{2B3EC40F-CAFA-40C6-AFAE-059141F73424}" presName="sibTrans" presStyleLbl="sibTrans2D1" presStyleIdx="0" presStyleCnt="3"/>
      <dgm:spPr/>
    </dgm:pt>
    <dgm:pt modelId="{966F8A92-A2B9-4BE8-B4A6-BF9EC8C390ED}" type="pres">
      <dgm:prSet presAssocID="{3A9AB551-7EEF-4945-BE88-76169DCB4D33}" presName="node" presStyleLbl="node1" presStyleIdx="1" presStyleCnt="3">
        <dgm:presLayoutVars>
          <dgm:bulletEnabled val="1"/>
        </dgm:presLayoutVars>
      </dgm:prSet>
      <dgm:spPr/>
    </dgm:pt>
    <dgm:pt modelId="{D9DCED9D-A4A2-40EC-B1CC-39EEEAB6D869}" type="pres">
      <dgm:prSet presAssocID="{3A9AB551-7EEF-4945-BE88-76169DCB4D33}" presName="dummy" presStyleCnt="0"/>
      <dgm:spPr/>
    </dgm:pt>
    <dgm:pt modelId="{A9E705D2-7C7E-459A-9310-87BF68E8640B}" type="pres">
      <dgm:prSet presAssocID="{E4FE1416-07D3-4033-9B9D-5597E7B982EA}" presName="sibTrans" presStyleLbl="sibTrans2D1" presStyleIdx="1" presStyleCnt="3"/>
      <dgm:spPr/>
    </dgm:pt>
    <dgm:pt modelId="{B401C7F3-C45F-4C53-9DAD-BB14E05BA86A}" type="pres">
      <dgm:prSet presAssocID="{8AADDDCD-BDF1-44EF-8764-BD1AC42706CC}" presName="node" presStyleLbl="node1" presStyleIdx="2" presStyleCnt="3">
        <dgm:presLayoutVars>
          <dgm:bulletEnabled val="1"/>
        </dgm:presLayoutVars>
      </dgm:prSet>
      <dgm:spPr/>
    </dgm:pt>
    <dgm:pt modelId="{8C4FE68B-20D8-40F5-A259-80C5119D123B}" type="pres">
      <dgm:prSet presAssocID="{8AADDDCD-BDF1-44EF-8764-BD1AC42706CC}" presName="dummy" presStyleCnt="0"/>
      <dgm:spPr/>
    </dgm:pt>
    <dgm:pt modelId="{4B2DD575-9BDB-4072-B8DC-1358545EFA2D}" type="pres">
      <dgm:prSet presAssocID="{EA10FF80-4911-45A5-9635-6525D07A0E2D}" presName="sibTrans" presStyleLbl="sibTrans2D1" presStyleIdx="2" presStyleCnt="3"/>
      <dgm:spPr/>
    </dgm:pt>
  </dgm:ptLst>
  <dgm:cxnLst>
    <dgm:cxn modelId="{66130C20-2623-4077-B2B2-31195036DEE2}" type="presOf" srcId="{8AADDDCD-BDF1-44EF-8764-BD1AC42706CC}" destId="{B401C7F3-C45F-4C53-9DAD-BB14E05BA86A}" srcOrd="0" destOrd="0" presId="urn:microsoft.com/office/officeart/2005/8/layout/radial6"/>
    <dgm:cxn modelId="{0201EC2F-1266-4322-A139-22459F1E8E9C}" srcId="{BF78FE16-E7B7-48DD-B978-9DFAEE97A8CD}" destId="{69CD6ACB-DAE5-41B0-BF46-B1FC8ADDE3DA}" srcOrd="0" destOrd="0" parTransId="{97A3E2B9-FE39-481D-BEB8-D65726A1C8D2}" sibTransId="{2B3EC40F-CAFA-40C6-AFAE-059141F73424}"/>
    <dgm:cxn modelId="{D2055F33-095A-4E8D-92A2-2875BC66CB98}" type="presOf" srcId="{2B3EC40F-CAFA-40C6-AFAE-059141F73424}" destId="{5DFEC42C-801A-41A8-9807-AD5B852AEA55}" srcOrd="0" destOrd="0" presId="urn:microsoft.com/office/officeart/2005/8/layout/radial6"/>
    <dgm:cxn modelId="{EF54E134-9E71-49A3-BC50-90883A4DAC6F}" type="presOf" srcId="{EA10FF80-4911-45A5-9635-6525D07A0E2D}" destId="{4B2DD575-9BDB-4072-B8DC-1358545EFA2D}" srcOrd="0" destOrd="0" presId="urn:microsoft.com/office/officeart/2005/8/layout/radial6"/>
    <dgm:cxn modelId="{9E459347-608C-43A8-82E6-56D1336F21FF}" srcId="{39E4E90C-5CA1-4F4B-BD12-0F5762F4E915}" destId="{BF78FE16-E7B7-48DD-B978-9DFAEE97A8CD}" srcOrd="0" destOrd="0" parTransId="{761AD1EB-831D-4B83-A0C7-0206AFEFECEE}" sibTransId="{D625FFE4-FE51-4A0E-9620-04CF0C302F41}"/>
    <dgm:cxn modelId="{EAAC6A4D-3932-4E42-B629-86D9A3B02DE7}" type="presOf" srcId="{E4FE1416-07D3-4033-9B9D-5597E7B982EA}" destId="{A9E705D2-7C7E-459A-9310-87BF68E8640B}" srcOrd="0" destOrd="0" presId="urn:microsoft.com/office/officeart/2005/8/layout/radial6"/>
    <dgm:cxn modelId="{956C0FA3-70EA-4283-B7CB-7BE401F86612}" srcId="{BF78FE16-E7B7-48DD-B978-9DFAEE97A8CD}" destId="{8AADDDCD-BDF1-44EF-8764-BD1AC42706CC}" srcOrd="2" destOrd="0" parTransId="{4F982DFF-5EEE-4CB9-8A19-88F9F1D12A3A}" sibTransId="{EA10FF80-4911-45A5-9635-6525D07A0E2D}"/>
    <dgm:cxn modelId="{385D35B5-460E-49B1-9A0E-38AE8595317E}" type="presOf" srcId="{69CD6ACB-DAE5-41B0-BF46-B1FC8ADDE3DA}" destId="{C3F2BFEA-8488-4356-A94E-C75673D74F25}" srcOrd="0" destOrd="0" presId="urn:microsoft.com/office/officeart/2005/8/layout/radial6"/>
    <dgm:cxn modelId="{6BA34CC9-388E-4F1C-85E8-631AA490829A}" type="presOf" srcId="{39E4E90C-5CA1-4F4B-BD12-0F5762F4E915}" destId="{B689DFE6-C038-4403-AE7F-C548442F5A98}" srcOrd="0" destOrd="0" presId="urn:microsoft.com/office/officeart/2005/8/layout/radial6"/>
    <dgm:cxn modelId="{4F0D9ECA-7F14-4A20-B7D8-814105D0E685}" type="presOf" srcId="{3A9AB551-7EEF-4945-BE88-76169DCB4D33}" destId="{966F8A92-A2B9-4BE8-B4A6-BF9EC8C390ED}" srcOrd="0" destOrd="0" presId="urn:microsoft.com/office/officeart/2005/8/layout/radial6"/>
    <dgm:cxn modelId="{0F4BCBD0-DE4A-43F0-85C1-CB4C7316C669}" type="presOf" srcId="{BF78FE16-E7B7-48DD-B978-9DFAEE97A8CD}" destId="{BB4FD991-3584-47A9-A48F-BE1CCFD94318}" srcOrd="0" destOrd="0" presId="urn:microsoft.com/office/officeart/2005/8/layout/radial6"/>
    <dgm:cxn modelId="{D61FF9EB-FC9B-47AB-BAAC-D0BAC2DCC187}" srcId="{BF78FE16-E7B7-48DD-B978-9DFAEE97A8CD}" destId="{3A9AB551-7EEF-4945-BE88-76169DCB4D33}" srcOrd="1" destOrd="0" parTransId="{EDE22A3B-8D3D-40A7-954A-4F829612875D}" sibTransId="{E4FE1416-07D3-4033-9B9D-5597E7B982EA}"/>
    <dgm:cxn modelId="{AAB7C8AE-FF39-4DF5-82F8-92B474243A8A}" type="presParOf" srcId="{B689DFE6-C038-4403-AE7F-C548442F5A98}" destId="{BB4FD991-3584-47A9-A48F-BE1CCFD94318}" srcOrd="0" destOrd="0" presId="urn:microsoft.com/office/officeart/2005/8/layout/radial6"/>
    <dgm:cxn modelId="{2D76822C-BE5C-4BD3-98E4-09476D56F602}" type="presParOf" srcId="{B689DFE6-C038-4403-AE7F-C548442F5A98}" destId="{C3F2BFEA-8488-4356-A94E-C75673D74F25}" srcOrd="1" destOrd="0" presId="urn:microsoft.com/office/officeart/2005/8/layout/radial6"/>
    <dgm:cxn modelId="{017FBC1E-D9AD-4C55-BA86-6DAEFBB4EDC2}" type="presParOf" srcId="{B689DFE6-C038-4403-AE7F-C548442F5A98}" destId="{92229026-EF90-4723-8117-8D74DDDA1D6E}" srcOrd="2" destOrd="0" presId="urn:microsoft.com/office/officeart/2005/8/layout/radial6"/>
    <dgm:cxn modelId="{173AA059-5DB8-46FE-9999-9ED459510B09}" type="presParOf" srcId="{B689DFE6-C038-4403-AE7F-C548442F5A98}" destId="{5DFEC42C-801A-41A8-9807-AD5B852AEA55}" srcOrd="3" destOrd="0" presId="urn:microsoft.com/office/officeart/2005/8/layout/radial6"/>
    <dgm:cxn modelId="{15D1D583-EC7C-433C-81DB-C578A0DEE274}" type="presParOf" srcId="{B689DFE6-C038-4403-AE7F-C548442F5A98}" destId="{966F8A92-A2B9-4BE8-B4A6-BF9EC8C390ED}" srcOrd="4" destOrd="0" presId="urn:microsoft.com/office/officeart/2005/8/layout/radial6"/>
    <dgm:cxn modelId="{628AEE85-8458-4FD0-90E2-FC68257F7D88}" type="presParOf" srcId="{B689DFE6-C038-4403-AE7F-C548442F5A98}" destId="{D9DCED9D-A4A2-40EC-B1CC-39EEEAB6D869}" srcOrd="5" destOrd="0" presId="urn:microsoft.com/office/officeart/2005/8/layout/radial6"/>
    <dgm:cxn modelId="{930C1D38-A1E3-406A-886C-A10B582DBEFF}" type="presParOf" srcId="{B689DFE6-C038-4403-AE7F-C548442F5A98}" destId="{A9E705D2-7C7E-459A-9310-87BF68E8640B}" srcOrd="6" destOrd="0" presId="urn:microsoft.com/office/officeart/2005/8/layout/radial6"/>
    <dgm:cxn modelId="{B141FF4E-0973-4D5E-84E2-F4ADD6E67D6E}" type="presParOf" srcId="{B689DFE6-C038-4403-AE7F-C548442F5A98}" destId="{B401C7F3-C45F-4C53-9DAD-BB14E05BA86A}" srcOrd="7" destOrd="0" presId="urn:microsoft.com/office/officeart/2005/8/layout/radial6"/>
    <dgm:cxn modelId="{B1181189-0311-4FE8-8647-1A6A25244E59}" type="presParOf" srcId="{B689DFE6-C038-4403-AE7F-C548442F5A98}" destId="{8C4FE68B-20D8-40F5-A259-80C5119D123B}" srcOrd="8" destOrd="0" presId="urn:microsoft.com/office/officeart/2005/8/layout/radial6"/>
    <dgm:cxn modelId="{D10134B4-6B6F-4978-8F28-3ED67E4D31A2}" type="presParOf" srcId="{B689DFE6-C038-4403-AE7F-C548442F5A98}" destId="{4B2DD575-9BDB-4072-B8DC-1358545EFA2D}" srcOrd="9" destOrd="0" presId="urn:microsoft.com/office/officeart/2005/8/layout/radial6"/>
  </dgm:cxnLst>
  <dgm:bg/>
  <dgm:whole/>
  <dgm:extLst>
    <a:ext uri="http://schemas.microsoft.com/office/drawing/2008/diagram">
      <dsp:dataModelExt xmlns:dsp="http://schemas.microsoft.com/office/drawing/2008/diagram" relId="rId26"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0D019D17-FCDF-4808-9146-5B35D960389A}"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IE"/>
        </a:p>
      </dgm:t>
    </dgm:pt>
    <dgm:pt modelId="{53C5FAFF-AFEA-4FD0-A7DF-78EF772F569E}">
      <dgm:prSet phldrT="[Text]"/>
      <dgm:spPr/>
      <dgm:t>
        <a:bodyPr/>
        <a:lstStyle/>
        <a:p>
          <a:r>
            <a:rPr lang="en-IE"/>
            <a:t>Software Applications </a:t>
          </a:r>
        </a:p>
      </dgm:t>
    </dgm:pt>
    <dgm:pt modelId="{DD93D269-AA49-4CFF-B1F0-D31623E60D3B}" type="parTrans" cxnId="{727F05DF-C878-4B1F-889E-03CBC2517164}">
      <dgm:prSet/>
      <dgm:spPr/>
      <dgm:t>
        <a:bodyPr/>
        <a:lstStyle/>
        <a:p>
          <a:endParaRPr lang="en-IE"/>
        </a:p>
      </dgm:t>
    </dgm:pt>
    <dgm:pt modelId="{ACA94D02-1440-4DCE-9459-2F994DEBFDDF}" type="sibTrans" cxnId="{727F05DF-C878-4B1F-889E-03CBC2517164}">
      <dgm:prSet/>
      <dgm:spPr/>
      <dgm:t>
        <a:bodyPr/>
        <a:lstStyle/>
        <a:p>
          <a:endParaRPr lang="en-IE"/>
        </a:p>
      </dgm:t>
    </dgm:pt>
    <dgm:pt modelId="{88C3AE85-BEFE-41EC-B9D8-92B761A1D731}">
      <dgm:prSet phldrT="[Text]"/>
      <dgm:spPr/>
      <dgm:t>
        <a:bodyPr/>
        <a:lstStyle/>
        <a:p>
          <a:r>
            <a:rPr lang="en-IE"/>
            <a:t>Operational Data </a:t>
          </a:r>
        </a:p>
      </dgm:t>
    </dgm:pt>
    <dgm:pt modelId="{29BE8B93-06E0-4808-9AEE-20D2D33072C4}" type="parTrans" cxnId="{1DCD2B6D-8202-415C-975B-70757FA8ABF1}">
      <dgm:prSet/>
      <dgm:spPr/>
      <dgm:t>
        <a:bodyPr/>
        <a:lstStyle/>
        <a:p>
          <a:endParaRPr lang="en-IE"/>
        </a:p>
      </dgm:t>
    </dgm:pt>
    <dgm:pt modelId="{D425889C-8A34-41E2-8A55-C7303171163C}" type="sibTrans" cxnId="{1DCD2B6D-8202-415C-975B-70757FA8ABF1}">
      <dgm:prSet/>
      <dgm:spPr/>
      <dgm:t>
        <a:bodyPr/>
        <a:lstStyle/>
        <a:p>
          <a:endParaRPr lang="en-IE"/>
        </a:p>
      </dgm:t>
    </dgm:pt>
    <dgm:pt modelId="{48FB232F-7BE6-4570-ADEF-408997B91194}">
      <dgm:prSet phldrT="[Text]"/>
      <dgm:spPr/>
      <dgm:t>
        <a:bodyPr/>
        <a:lstStyle/>
        <a:p>
          <a:r>
            <a:rPr lang="en-IE"/>
            <a:t>Task 3: Dynamic Model Validation Methodology</a:t>
          </a:r>
        </a:p>
      </dgm:t>
    </dgm:pt>
    <dgm:pt modelId="{E5BE28F4-36B0-4541-A840-04ECCD77C660}" type="parTrans" cxnId="{7F236A20-7A6C-4688-8AB5-DF37678C76B3}">
      <dgm:prSet/>
      <dgm:spPr/>
      <dgm:t>
        <a:bodyPr/>
        <a:lstStyle/>
        <a:p>
          <a:endParaRPr lang="en-IE"/>
        </a:p>
      </dgm:t>
    </dgm:pt>
    <dgm:pt modelId="{B7F6DB8E-ECCE-4638-81B4-0532BACEBF22}" type="sibTrans" cxnId="{7F236A20-7A6C-4688-8AB5-DF37678C76B3}">
      <dgm:prSet/>
      <dgm:spPr/>
      <dgm:t>
        <a:bodyPr/>
        <a:lstStyle/>
        <a:p>
          <a:endParaRPr lang="en-IE"/>
        </a:p>
      </dgm:t>
    </dgm:pt>
    <dgm:pt modelId="{CFACB69D-7069-4C76-814E-EEC282658683}">
      <dgm:prSet phldrT="[Text]"/>
      <dgm:spPr/>
      <dgm:t>
        <a:bodyPr/>
        <a:lstStyle/>
        <a:p>
          <a:r>
            <a:rPr lang="en-IE"/>
            <a:t>Task 1: Operational Data Machine Learning Use case</a:t>
          </a:r>
        </a:p>
      </dgm:t>
    </dgm:pt>
    <dgm:pt modelId="{719AFCAC-F0BC-4818-9214-171595F70DB7}" type="parTrans" cxnId="{A18F2242-1FB0-4A56-8133-DD005DC02CAE}">
      <dgm:prSet/>
      <dgm:spPr/>
      <dgm:t>
        <a:bodyPr/>
        <a:lstStyle/>
        <a:p>
          <a:endParaRPr lang="en-IE"/>
        </a:p>
      </dgm:t>
    </dgm:pt>
    <dgm:pt modelId="{A138E4CC-F262-4B20-B6F1-F6E69F64A67A}" type="sibTrans" cxnId="{A18F2242-1FB0-4A56-8133-DD005DC02CAE}">
      <dgm:prSet/>
      <dgm:spPr/>
      <dgm:t>
        <a:bodyPr/>
        <a:lstStyle/>
        <a:p>
          <a:endParaRPr lang="en-IE"/>
        </a:p>
      </dgm:t>
    </dgm:pt>
    <dgm:pt modelId="{132DF8A7-24D4-4B9B-B79B-4090195EF516}">
      <dgm:prSet phldrT="[Text]"/>
      <dgm:spPr/>
      <dgm:t>
        <a:bodyPr/>
        <a:lstStyle/>
        <a:p>
          <a:r>
            <a:rPr lang="en-IE"/>
            <a:t>Task 2:Exploration of LLM in the Operational Context</a:t>
          </a:r>
        </a:p>
      </dgm:t>
    </dgm:pt>
    <dgm:pt modelId="{177E8339-1C4D-4714-80BB-F0F26A0B9561}" type="parTrans" cxnId="{9A6B5D77-856D-4883-9608-CD41004F70EB}">
      <dgm:prSet/>
      <dgm:spPr/>
      <dgm:t>
        <a:bodyPr/>
        <a:lstStyle/>
        <a:p>
          <a:endParaRPr lang="en-IE"/>
        </a:p>
      </dgm:t>
    </dgm:pt>
    <dgm:pt modelId="{5A483E49-D880-4CA7-A0FE-FC55B07865E1}" type="sibTrans" cxnId="{9A6B5D77-856D-4883-9608-CD41004F70EB}">
      <dgm:prSet/>
      <dgm:spPr/>
      <dgm:t>
        <a:bodyPr/>
        <a:lstStyle/>
        <a:p>
          <a:endParaRPr lang="en-IE"/>
        </a:p>
      </dgm:t>
    </dgm:pt>
    <dgm:pt modelId="{6962C5FE-983C-4EE6-B12E-0BB2DA954253}" type="pres">
      <dgm:prSet presAssocID="{0D019D17-FCDF-4808-9146-5B35D960389A}" presName="diagram" presStyleCnt="0">
        <dgm:presLayoutVars>
          <dgm:chPref val="1"/>
          <dgm:dir/>
          <dgm:animOne val="branch"/>
          <dgm:animLvl val="lvl"/>
          <dgm:resizeHandles/>
        </dgm:presLayoutVars>
      </dgm:prSet>
      <dgm:spPr/>
    </dgm:pt>
    <dgm:pt modelId="{9C09BA91-D870-4EF1-89F5-C0444A6094BB}" type="pres">
      <dgm:prSet presAssocID="{53C5FAFF-AFEA-4FD0-A7DF-78EF772F569E}" presName="root" presStyleCnt="0"/>
      <dgm:spPr/>
    </dgm:pt>
    <dgm:pt modelId="{055CADF3-59DE-46E3-AA70-247A4610AC03}" type="pres">
      <dgm:prSet presAssocID="{53C5FAFF-AFEA-4FD0-A7DF-78EF772F569E}" presName="rootComposite" presStyleCnt="0"/>
      <dgm:spPr/>
    </dgm:pt>
    <dgm:pt modelId="{A3D1DDE3-A1D8-4A54-898D-1067301900FF}" type="pres">
      <dgm:prSet presAssocID="{53C5FAFF-AFEA-4FD0-A7DF-78EF772F569E}" presName="rootText" presStyleLbl="node1" presStyleIdx="0" presStyleCnt="2"/>
      <dgm:spPr/>
    </dgm:pt>
    <dgm:pt modelId="{74E12400-B4C3-4686-AD65-87B92E2DCD12}" type="pres">
      <dgm:prSet presAssocID="{53C5FAFF-AFEA-4FD0-A7DF-78EF772F569E}" presName="rootConnector" presStyleLbl="node1" presStyleIdx="0" presStyleCnt="2"/>
      <dgm:spPr/>
    </dgm:pt>
    <dgm:pt modelId="{22B1A89F-DB96-48BF-9CF6-986A8031F281}" type="pres">
      <dgm:prSet presAssocID="{53C5FAFF-AFEA-4FD0-A7DF-78EF772F569E}" presName="childShape" presStyleCnt="0"/>
      <dgm:spPr/>
    </dgm:pt>
    <dgm:pt modelId="{8DE3ED1E-2606-4AE8-A08D-B9D383134B26}" type="pres">
      <dgm:prSet presAssocID="{719AFCAC-F0BC-4818-9214-171595F70DB7}" presName="Name13" presStyleLbl="parChTrans1D2" presStyleIdx="0" presStyleCnt="3"/>
      <dgm:spPr/>
    </dgm:pt>
    <dgm:pt modelId="{A4ED0F40-1492-4C27-ADA8-A3A341295CA7}" type="pres">
      <dgm:prSet presAssocID="{CFACB69D-7069-4C76-814E-EEC282658683}" presName="childText" presStyleLbl="bgAcc1" presStyleIdx="0" presStyleCnt="3">
        <dgm:presLayoutVars>
          <dgm:bulletEnabled val="1"/>
        </dgm:presLayoutVars>
      </dgm:prSet>
      <dgm:spPr/>
    </dgm:pt>
    <dgm:pt modelId="{F3C55913-FC55-4419-BED1-7A01603629DC}" type="pres">
      <dgm:prSet presAssocID="{177E8339-1C4D-4714-80BB-F0F26A0B9561}" presName="Name13" presStyleLbl="parChTrans1D2" presStyleIdx="1" presStyleCnt="3"/>
      <dgm:spPr/>
    </dgm:pt>
    <dgm:pt modelId="{D45D11C3-C639-4748-B657-76086A3B8E0B}" type="pres">
      <dgm:prSet presAssocID="{132DF8A7-24D4-4B9B-B79B-4090195EF516}" presName="childText" presStyleLbl="bgAcc1" presStyleIdx="1" presStyleCnt="3">
        <dgm:presLayoutVars>
          <dgm:bulletEnabled val="1"/>
        </dgm:presLayoutVars>
      </dgm:prSet>
      <dgm:spPr/>
    </dgm:pt>
    <dgm:pt modelId="{44D6D248-EDFE-48E7-9756-A0477BF088AB}" type="pres">
      <dgm:prSet presAssocID="{88C3AE85-BEFE-41EC-B9D8-92B761A1D731}" presName="root" presStyleCnt="0"/>
      <dgm:spPr/>
    </dgm:pt>
    <dgm:pt modelId="{77272305-F749-4378-AB98-3BA584349B56}" type="pres">
      <dgm:prSet presAssocID="{88C3AE85-BEFE-41EC-B9D8-92B761A1D731}" presName="rootComposite" presStyleCnt="0"/>
      <dgm:spPr/>
    </dgm:pt>
    <dgm:pt modelId="{60007FB1-199C-486B-A027-9541F980AB8E}" type="pres">
      <dgm:prSet presAssocID="{88C3AE85-BEFE-41EC-B9D8-92B761A1D731}" presName="rootText" presStyleLbl="node1" presStyleIdx="1" presStyleCnt="2"/>
      <dgm:spPr/>
    </dgm:pt>
    <dgm:pt modelId="{AE978A62-B331-4827-A4C9-83D8B62CB847}" type="pres">
      <dgm:prSet presAssocID="{88C3AE85-BEFE-41EC-B9D8-92B761A1D731}" presName="rootConnector" presStyleLbl="node1" presStyleIdx="1" presStyleCnt="2"/>
      <dgm:spPr/>
    </dgm:pt>
    <dgm:pt modelId="{C02CEEE1-939C-41AA-8714-E962FF80AE41}" type="pres">
      <dgm:prSet presAssocID="{88C3AE85-BEFE-41EC-B9D8-92B761A1D731}" presName="childShape" presStyleCnt="0"/>
      <dgm:spPr/>
    </dgm:pt>
    <dgm:pt modelId="{22391421-83AB-464F-9669-9C25E9893AC0}" type="pres">
      <dgm:prSet presAssocID="{E5BE28F4-36B0-4541-A840-04ECCD77C660}" presName="Name13" presStyleLbl="parChTrans1D2" presStyleIdx="2" presStyleCnt="3"/>
      <dgm:spPr/>
    </dgm:pt>
    <dgm:pt modelId="{F9A4AFF8-CF76-4B2D-AAE1-531D7D37734C}" type="pres">
      <dgm:prSet presAssocID="{48FB232F-7BE6-4570-ADEF-408997B91194}" presName="childText" presStyleLbl="bgAcc1" presStyleIdx="2" presStyleCnt="3">
        <dgm:presLayoutVars>
          <dgm:bulletEnabled val="1"/>
        </dgm:presLayoutVars>
      </dgm:prSet>
      <dgm:spPr/>
    </dgm:pt>
  </dgm:ptLst>
  <dgm:cxnLst>
    <dgm:cxn modelId="{7F236A20-7A6C-4688-8AB5-DF37678C76B3}" srcId="{88C3AE85-BEFE-41EC-B9D8-92B761A1D731}" destId="{48FB232F-7BE6-4570-ADEF-408997B91194}" srcOrd="0" destOrd="0" parTransId="{E5BE28F4-36B0-4541-A840-04ECCD77C660}" sibTransId="{B7F6DB8E-ECCE-4638-81B4-0532BACEBF22}"/>
    <dgm:cxn modelId="{3715815C-F12E-4353-AE88-399260E16ECE}" type="presOf" srcId="{CFACB69D-7069-4C76-814E-EEC282658683}" destId="{A4ED0F40-1492-4C27-ADA8-A3A341295CA7}" srcOrd="0" destOrd="0" presId="urn:microsoft.com/office/officeart/2005/8/layout/hierarchy3"/>
    <dgm:cxn modelId="{A18F2242-1FB0-4A56-8133-DD005DC02CAE}" srcId="{53C5FAFF-AFEA-4FD0-A7DF-78EF772F569E}" destId="{CFACB69D-7069-4C76-814E-EEC282658683}" srcOrd="0" destOrd="0" parTransId="{719AFCAC-F0BC-4818-9214-171595F70DB7}" sibTransId="{A138E4CC-F262-4B20-B6F1-F6E69F64A67A}"/>
    <dgm:cxn modelId="{AEEA8A46-2CBA-4B2E-BF57-FD312D664406}" type="presOf" srcId="{0D019D17-FCDF-4808-9146-5B35D960389A}" destId="{6962C5FE-983C-4EE6-B12E-0BB2DA954253}" srcOrd="0" destOrd="0" presId="urn:microsoft.com/office/officeart/2005/8/layout/hierarchy3"/>
    <dgm:cxn modelId="{FFCBC848-FFAC-4DCD-860C-0F6BF415D51F}" type="presOf" srcId="{719AFCAC-F0BC-4818-9214-171595F70DB7}" destId="{8DE3ED1E-2606-4AE8-A08D-B9D383134B26}" srcOrd="0" destOrd="0" presId="urn:microsoft.com/office/officeart/2005/8/layout/hierarchy3"/>
    <dgm:cxn modelId="{1DCD2B6D-8202-415C-975B-70757FA8ABF1}" srcId="{0D019D17-FCDF-4808-9146-5B35D960389A}" destId="{88C3AE85-BEFE-41EC-B9D8-92B761A1D731}" srcOrd="1" destOrd="0" parTransId="{29BE8B93-06E0-4808-9AEE-20D2D33072C4}" sibTransId="{D425889C-8A34-41E2-8A55-C7303171163C}"/>
    <dgm:cxn modelId="{436A1C54-E824-4FBC-9CA6-EF3F6D750FBD}" type="presOf" srcId="{177E8339-1C4D-4714-80BB-F0F26A0B9561}" destId="{F3C55913-FC55-4419-BED1-7A01603629DC}" srcOrd="0" destOrd="0" presId="urn:microsoft.com/office/officeart/2005/8/layout/hierarchy3"/>
    <dgm:cxn modelId="{963E7E75-A337-435C-91BC-AC9444796B67}" type="presOf" srcId="{E5BE28F4-36B0-4541-A840-04ECCD77C660}" destId="{22391421-83AB-464F-9669-9C25E9893AC0}" srcOrd="0" destOrd="0" presId="urn:microsoft.com/office/officeart/2005/8/layout/hierarchy3"/>
    <dgm:cxn modelId="{9A6B5D77-856D-4883-9608-CD41004F70EB}" srcId="{53C5FAFF-AFEA-4FD0-A7DF-78EF772F569E}" destId="{132DF8A7-24D4-4B9B-B79B-4090195EF516}" srcOrd="1" destOrd="0" parTransId="{177E8339-1C4D-4714-80BB-F0F26A0B9561}" sibTransId="{5A483E49-D880-4CA7-A0FE-FC55B07865E1}"/>
    <dgm:cxn modelId="{EE4FA98B-11DD-4214-9AED-58E255EAB495}" type="presOf" srcId="{53C5FAFF-AFEA-4FD0-A7DF-78EF772F569E}" destId="{A3D1DDE3-A1D8-4A54-898D-1067301900FF}" srcOrd="0" destOrd="0" presId="urn:microsoft.com/office/officeart/2005/8/layout/hierarchy3"/>
    <dgm:cxn modelId="{8737A391-99E0-4126-A25B-8B0DC3C05835}" type="presOf" srcId="{88C3AE85-BEFE-41EC-B9D8-92B761A1D731}" destId="{60007FB1-199C-486B-A027-9541F980AB8E}" srcOrd="0" destOrd="0" presId="urn:microsoft.com/office/officeart/2005/8/layout/hierarchy3"/>
    <dgm:cxn modelId="{240F1B9D-D7F4-49EA-B810-1EEDC82D1508}" type="presOf" srcId="{88C3AE85-BEFE-41EC-B9D8-92B761A1D731}" destId="{AE978A62-B331-4827-A4C9-83D8B62CB847}" srcOrd="1" destOrd="0" presId="urn:microsoft.com/office/officeart/2005/8/layout/hierarchy3"/>
    <dgm:cxn modelId="{80C4E59F-D2AD-4466-83C5-4D7926B909C0}" type="presOf" srcId="{53C5FAFF-AFEA-4FD0-A7DF-78EF772F569E}" destId="{74E12400-B4C3-4686-AD65-87B92E2DCD12}" srcOrd="1" destOrd="0" presId="urn:microsoft.com/office/officeart/2005/8/layout/hierarchy3"/>
    <dgm:cxn modelId="{908996B1-CB58-4223-A8F3-EE3D8045E499}" type="presOf" srcId="{48FB232F-7BE6-4570-ADEF-408997B91194}" destId="{F9A4AFF8-CF76-4B2D-AAE1-531D7D37734C}" srcOrd="0" destOrd="0" presId="urn:microsoft.com/office/officeart/2005/8/layout/hierarchy3"/>
    <dgm:cxn modelId="{727F05DF-C878-4B1F-889E-03CBC2517164}" srcId="{0D019D17-FCDF-4808-9146-5B35D960389A}" destId="{53C5FAFF-AFEA-4FD0-A7DF-78EF772F569E}" srcOrd="0" destOrd="0" parTransId="{DD93D269-AA49-4CFF-B1F0-D31623E60D3B}" sibTransId="{ACA94D02-1440-4DCE-9459-2F994DEBFDDF}"/>
    <dgm:cxn modelId="{AA1F26F8-8F89-49E2-ACE0-6B55D92806C1}" type="presOf" srcId="{132DF8A7-24D4-4B9B-B79B-4090195EF516}" destId="{D45D11C3-C639-4748-B657-76086A3B8E0B}" srcOrd="0" destOrd="0" presId="urn:microsoft.com/office/officeart/2005/8/layout/hierarchy3"/>
    <dgm:cxn modelId="{9F777D44-0C8D-40BD-A500-1CE9A38B734D}" type="presParOf" srcId="{6962C5FE-983C-4EE6-B12E-0BB2DA954253}" destId="{9C09BA91-D870-4EF1-89F5-C0444A6094BB}" srcOrd="0" destOrd="0" presId="urn:microsoft.com/office/officeart/2005/8/layout/hierarchy3"/>
    <dgm:cxn modelId="{3342C1AE-4E79-46A4-9C7A-2F5EB6170152}" type="presParOf" srcId="{9C09BA91-D870-4EF1-89F5-C0444A6094BB}" destId="{055CADF3-59DE-46E3-AA70-247A4610AC03}" srcOrd="0" destOrd="0" presId="urn:microsoft.com/office/officeart/2005/8/layout/hierarchy3"/>
    <dgm:cxn modelId="{D2697EA2-FE7B-405F-A426-3BB0CECD6C81}" type="presParOf" srcId="{055CADF3-59DE-46E3-AA70-247A4610AC03}" destId="{A3D1DDE3-A1D8-4A54-898D-1067301900FF}" srcOrd="0" destOrd="0" presId="urn:microsoft.com/office/officeart/2005/8/layout/hierarchy3"/>
    <dgm:cxn modelId="{FB44F348-5496-4C8A-B0DD-9DE89A28A1F6}" type="presParOf" srcId="{055CADF3-59DE-46E3-AA70-247A4610AC03}" destId="{74E12400-B4C3-4686-AD65-87B92E2DCD12}" srcOrd="1" destOrd="0" presId="urn:microsoft.com/office/officeart/2005/8/layout/hierarchy3"/>
    <dgm:cxn modelId="{50B561C6-E9F0-4F6B-9D2A-E7A6740F4D61}" type="presParOf" srcId="{9C09BA91-D870-4EF1-89F5-C0444A6094BB}" destId="{22B1A89F-DB96-48BF-9CF6-986A8031F281}" srcOrd="1" destOrd="0" presId="urn:microsoft.com/office/officeart/2005/8/layout/hierarchy3"/>
    <dgm:cxn modelId="{470F042F-F9D1-438A-BDD4-E9C6D3D8DB55}" type="presParOf" srcId="{22B1A89F-DB96-48BF-9CF6-986A8031F281}" destId="{8DE3ED1E-2606-4AE8-A08D-B9D383134B26}" srcOrd="0" destOrd="0" presId="urn:microsoft.com/office/officeart/2005/8/layout/hierarchy3"/>
    <dgm:cxn modelId="{CED1201B-F4E8-4DB9-8FF2-C4623A252ACA}" type="presParOf" srcId="{22B1A89F-DB96-48BF-9CF6-986A8031F281}" destId="{A4ED0F40-1492-4C27-ADA8-A3A341295CA7}" srcOrd="1" destOrd="0" presId="urn:microsoft.com/office/officeart/2005/8/layout/hierarchy3"/>
    <dgm:cxn modelId="{D69F205A-783B-44FD-808F-BC4940FB7F4A}" type="presParOf" srcId="{22B1A89F-DB96-48BF-9CF6-986A8031F281}" destId="{F3C55913-FC55-4419-BED1-7A01603629DC}" srcOrd="2" destOrd="0" presId="urn:microsoft.com/office/officeart/2005/8/layout/hierarchy3"/>
    <dgm:cxn modelId="{35A1754F-087C-470B-A6A7-DF91A8C544E9}" type="presParOf" srcId="{22B1A89F-DB96-48BF-9CF6-986A8031F281}" destId="{D45D11C3-C639-4748-B657-76086A3B8E0B}" srcOrd="3" destOrd="0" presId="urn:microsoft.com/office/officeart/2005/8/layout/hierarchy3"/>
    <dgm:cxn modelId="{7A9F2C64-394C-4FD0-9715-E7C6B9E6E1F7}" type="presParOf" srcId="{6962C5FE-983C-4EE6-B12E-0BB2DA954253}" destId="{44D6D248-EDFE-48E7-9756-A0477BF088AB}" srcOrd="1" destOrd="0" presId="urn:microsoft.com/office/officeart/2005/8/layout/hierarchy3"/>
    <dgm:cxn modelId="{08DE0B7C-E91D-4A04-93F8-6058CF2137A8}" type="presParOf" srcId="{44D6D248-EDFE-48E7-9756-A0477BF088AB}" destId="{77272305-F749-4378-AB98-3BA584349B56}" srcOrd="0" destOrd="0" presId="urn:microsoft.com/office/officeart/2005/8/layout/hierarchy3"/>
    <dgm:cxn modelId="{4EC11F3D-731B-4BB4-B667-B2898DB0B7D3}" type="presParOf" srcId="{77272305-F749-4378-AB98-3BA584349B56}" destId="{60007FB1-199C-486B-A027-9541F980AB8E}" srcOrd="0" destOrd="0" presId="urn:microsoft.com/office/officeart/2005/8/layout/hierarchy3"/>
    <dgm:cxn modelId="{49815E01-2B2D-4409-9FFB-752784B5AE84}" type="presParOf" srcId="{77272305-F749-4378-AB98-3BA584349B56}" destId="{AE978A62-B331-4827-A4C9-83D8B62CB847}" srcOrd="1" destOrd="0" presId="urn:microsoft.com/office/officeart/2005/8/layout/hierarchy3"/>
    <dgm:cxn modelId="{D4E8D557-5770-4DE8-B124-EA19E9E71F89}" type="presParOf" srcId="{44D6D248-EDFE-48E7-9756-A0477BF088AB}" destId="{C02CEEE1-939C-41AA-8714-E962FF80AE41}" srcOrd="1" destOrd="0" presId="urn:microsoft.com/office/officeart/2005/8/layout/hierarchy3"/>
    <dgm:cxn modelId="{83E08BC9-24E4-4383-B16D-456A9358D885}" type="presParOf" srcId="{C02CEEE1-939C-41AA-8714-E962FF80AE41}" destId="{22391421-83AB-464F-9669-9C25E9893AC0}" srcOrd="0" destOrd="0" presId="urn:microsoft.com/office/officeart/2005/8/layout/hierarchy3"/>
    <dgm:cxn modelId="{430703AE-7CD7-4B68-BFC9-F76B807A4785}" type="presParOf" srcId="{C02CEEE1-939C-41AA-8714-E962FF80AE41}" destId="{F9A4AFF8-CF76-4B2D-AAE1-531D7D37734C}" srcOrd="1" destOrd="0" presId="urn:microsoft.com/office/officeart/2005/8/layout/hierarchy3"/>
  </dgm:cxnLst>
  <dgm:bg/>
  <dgm:whole/>
  <dgm:extLst>
    <a:ext uri="http://schemas.microsoft.com/office/drawing/2008/diagram">
      <dsp:dataModelExt xmlns:dsp="http://schemas.microsoft.com/office/drawing/2008/diagram" relId="rId32"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825255B7-F577-4B6E-AAC9-A89431A1144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E"/>
        </a:p>
      </dgm:t>
    </dgm:pt>
    <dgm:pt modelId="{C91CF8FC-9B62-413C-8694-CF2E0638873B}">
      <dgm:prSet phldrT="[Text]"/>
      <dgm:spPr/>
      <dgm:t>
        <a:bodyPr/>
        <a:lstStyle/>
        <a:p>
          <a:r>
            <a:rPr lang="en-IE"/>
            <a:t>Ability to summarise operational data and identify root causes of abnormalities </a:t>
          </a:r>
        </a:p>
      </dgm:t>
    </dgm:pt>
    <dgm:pt modelId="{AE2694D2-77C6-4351-9D1C-EF2FD13957E3}" type="parTrans" cxnId="{D8BC1336-D44B-4C9C-AF9F-2496A3CF0EF1}">
      <dgm:prSet/>
      <dgm:spPr/>
      <dgm:t>
        <a:bodyPr/>
        <a:lstStyle/>
        <a:p>
          <a:endParaRPr lang="en-IE"/>
        </a:p>
      </dgm:t>
    </dgm:pt>
    <dgm:pt modelId="{BB56E48C-B51A-4C19-A2CC-34E2767FA33F}" type="sibTrans" cxnId="{D8BC1336-D44B-4C9C-AF9F-2496A3CF0EF1}">
      <dgm:prSet/>
      <dgm:spPr/>
      <dgm:t>
        <a:bodyPr/>
        <a:lstStyle/>
        <a:p>
          <a:endParaRPr lang="en-IE"/>
        </a:p>
      </dgm:t>
    </dgm:pt>
    <dgm:pt modelId="{DF2BE87B-EF5B-4E7E-948B-8B3B8F73DDFC}">
      <dgm:prSet phldrT="[Text]"/>
      <dgm:spPr/>
      <dgm:t>
        <a:bodyPr/>
        <a:lstStyle/>
        <a:p>
          <a:r>
            <a:rPr lang="en-IE"/>
            <a:t>Ability to be efficiently prompted for insights into the data via text or voice</a:t>
          </a:r>
        </a:p>
      </dgm:t>
    </dgm:pt>
    <dgm:pt modelId="{A573C6A6-F185-42E6-9D7E-879271D15A1D}" type="parTrans" cxnId="{9BDDCE45-CB7F-461C-83BC-132C8DEA7BB4}">
      <dgm:prSet/>
      <dgm:spPr/>
      <dgm:t>
        <a:bodyPr/>
        <a:lstStyle/>
        <a:p>
          <a:endParaRPr lang="en-IE"/>
        </a:p>
      </dgm:t>
    </dgm:pt>
    <dgm:pt modelId="{0B436C62-30F0-44F2-B9B2-82D9EBFBED29}" type="sibTrans" cxnId="{9BDDCE45-CB7F-461C-83BC-132C8DEA7BB4}">
      <dgm:prSet/>
      <dgm:spPr/>
      <dgm:t>
        <a:bodyPr/>
        <a:lstStyle/>
        <a:p>
          <a:endParaRPr lang="en-IE"/>
        </a:p>
      </dgm:t>
    </dgm:pt>
    <dgm:pt modelId="{9F084107-E9AF-4E80-A28C-9BCFC749E0E2}" type="pres">
      <dgm:prSet presAssocID="{825255B7-F577-4B6E-AAC9-A89431A1144B}" presName="diagram" presStyleCnt="0">
        <dgm:presLayoutVars>
          <dgm:dir/>
          <dgm:resizeHandles val="exact"/>
        </dgm:presLayoutVars>
      </dgm:prSet>
      <dgm:spPr/>
    </dgm:pt>
    <dgm:pt modelId="{83877AE5-B05F-4BAD-9AB4-79DAE9CF230B}" type="pres">
      <dgm:prSet presAssocID="{C91CF8FC-9B62-413C-8694-CF2E0638873B}" presName="node" presStyleLbl="node1" presStyleIdx="0" presStyleCnt="2">
        <dgm:presLayoutVars>
          <dgm:bulletEnabled val="1"/>
        </dgm:presLayoutVars>
      </dgm:prSet>
      <dgm:spPr/>
    </dgm:pt>
    <dgm:pt modelId="{F0F2D758-3259-4043-A17D-6317B2AF9CF7}" type="pres">
      <dgm:prSet presAssocID="{BB56E48C-B51A-4C19-A2CC-34E2767FA33F}" presName="sibTrans" presStyleCnt="0"/>
      <dgm:spPr/>
    </dgm:pt>
    <dgm:pt modelId="{117CC5E2-AE38-4264-BBE0-D6ACFA0AB11E}" type="pres">
      <dgm:prSet presAssocID="{DF2BE87B-EF5B-4E7E-948B-8B3B8F73DDFC}" presName="node" presStyleLbl="node1" presStyleIdx="1" presStyleCnt="2">
        <dgm:presLayoutVars>
          <dgm:bulletEnabled val="1"/>
        </dgm:presLayoutVars>
      </dgm:prSet>
      <dgm:spPr/>
    </dgm:pt>
  </dgm:ptLst>
  <dgm:cxnLst>
    <dgm:cxn modelId="{4765E313-3852-477D-87E4-39FF18E8660D}" type="presOf" srcId="{DF2BE87B-EF5B-4E7E-948B-8B3B8F73DDFC}" destId="{117CC5E2-AE38-4264-BBE0-D6ACFA0AB11E}" srcOrd="0" destOrd="0" presId="urn:microsoft.com/office/officeart/2005/8/layout/default"/>
    <dgm:cxn modelId="{4B17D02C-A41A-4EA0-B3DD-CB5B440B82EB}" type="presOf" srcId="{825255B7-F577-4B6E-AAC9-A89431A1144B}" destId="{9F084107-E9AF-4E80-A28C-9BCFC749E0E2}" srcOrd="0" destOrd="0" presId="urn:microsoft.com/office/officeart/2005/8/layout/default"/>
    <dgm:cxn modelId="{D8BC1336-D44B-4C9C-AF9F-2496A3CF0EF1}" srcId="{825255B7-F577-4B6E-AAC9-A89431A1144B}" destId="{C91CF8FC-9B62-413C-8694-CF2E0638873B}" srcOrd="0" destOrd="0" parTransId="{AE2694D2-77C6-4351-9D1C-EF2FD13957E3}" sibTransId="{BB56E48C-B51A-4C19-A2CC-34E2767FA33F}"/>
    <dgm:cxn modelId="{9BDDCE45-CB7F-461C-83BC-132C8DEA7BB4}" srcId="{825255B7-F577-4B6E-AAC9-A89431A1144B}" destId="{DF2BE87B-EF5B-4E7E-948B-8B3B8F73DDFC}" srcOrd="1" destOrd="0" parTransId="{A573C6A6-F185-42E6-9D7E-879271D15A1D}" sibTransId="{0B436C62-30F0-44F2-B9B2-82D9EBFBED29}"/>
    <dgm:cxn modelId="{CE1B08FA-A2BB-4E24-BD37-108941196769}" type="presOf" srcId="{C91CF8FC-9B62-413C-8694-CF2E0638873B}" destId="{83877AE5-B05F-4BAD-9AB4-79DAE9CF230B}" srcOrd="0" destOrd="0" presId="urn:microsoft.com/office/officeart/2005/8/layout/default"/>
    <dgm:cxn modelId="{871F4440-5145-43A8-BD68-F2E103EF5D28}" type="presParOf" srcId="{9F084107-E9AF-4E80-A28C-9BCFC749E0E2}" destId="{83877AE5-B05F-4BAD-9AB4-79DAE9CF230B}" srcOrd="0" destOrd="0" presId="urn:microsoft.com/office/officeart/2005/8/layout/default"/>
    <dgm:cxn modelId="{D9B24671-6C25-4FDC-8634-21FF61B36320}" type="presParOf" srcId="{9F084107-E9AF-4E80-A28C-9BCFC749E0E2}" destId="{F0F2D758-3259-4043-A17D-6317B2AF9CF7}" srcOrd="1" destOrd="0" presId="urn:microsoft.com/office/officeart/2005/8/layout/default"/>
    <dgm:cxn modelId="{33BAE28E-E4CA-485D-B416-0035B50B9DBB}" type="presParOf" srcId="{9F084107-E9AF-4E80-A28C-9BCFC749E0E2}" destId="{117CC5E2-AE38-4264-BBE0-D6ACFA0AB11E}" srcOrd="2" destOrd="0" presId="urn:microsoft.com/office/officeart/2005/8/layout/default"/>
  </dgm:cxnLst>
  <dgm:bg/>
  <dgm:whole/>
  <dgm:extLst>
    <a:ext uri="http://schemas.microsoft.com/office/drawing/2008/diagram">
      <dsp:dataModelExt xmlns:dsp="http://schemas.microsoft.com/office/drawing/2008/diagram" relId="rId38"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E79CAE32-3D98-4197-96E6-B3F16E0E1C8C}" type="doc">
      <dgm:prSet loTypeId="urn:microsoft.com/office/officeart/2005/8/layout/funnel1" loCatId="relationship" qsTypeId="urn:microsoft.com/office/officeart/2005/8/quickstyle/simple1" qsCatId="simple" csTypeId="urn:microsoft.com/office/officeart/2005/8/colors/accent1_2" csCatId="accent1" phldr="1"/>
      <dgm:spPr/>
      <dgm:t>
        <a:bodyPr/>
        <a:lstStyle/>
        <a:p>
          <a:endParaRPr lang="en-IE"/>
        </a:p>
      </dgm:t>
    </dgm:pt>
    <dgm:pt modelId="{B3E429AD-D7D3-41FF-A4E4-BE3CCFB5345D}">
      <dgm:prSet phldrT="[Text]"/>
      <dgm:spPr/>
      <dgm:t>
        <a:bodyPr/>
        <a:lstStyle/>
        <a:p>
          <a:r>
            <a:rPr lang="en-IE"/>
            <a:t>SCADA Alarms</a:t>
          </a:r>
        </a:p>
      </dgm:t>
    </dgm:pt>
    <dgm:pt modelId="{DDE3700C-66C0-44A5-9746-8A78A6D93E59}" type="parTrans" cxnId="{80A8F468-E5B6-43D7-8D85-72316ED50CF7}">
      <dgm:prSet/>
      <dgm:spPr/>
      <dgm:t>
        <a:bodyPr/>
        <a:lstStyle/>
        <a:p>
          <a:endParaRPr lang="en-IE"/>
        </a:p>
      </dgm:t>
    </dgm:pt>
    <dgm:pt modelId="{05EB47E6-1DE0-4911-99EA-EB05B2A9B91B}" type="sibTrans" cxnId="{80A8F468-E5B6-43D7-8D85-72316ED50CF7}">
      <dgm:prSet/>
      <dgm:spPr/>
      <dgm:t>
        <a:bodyPr/>
        <a:lstStyle/>
        <a:p>
          <a:endParaRPr lang="en-IE"/>
        </a:p>
      </dgm:t>
    </dgm:pt>
    <dgm:pt modelId="{6B86A8D6-8B4E-460D-A4C0-07957A427270}">
      <dgm:prSet phldrT="[Text]"/>
      <dgm:spPr/>
      <dgm:t>
        <a:bodyPr/>
        <a:lstStyle/>
        <a:p>
          <a:r>
            <a:rPr lang="en-IE"/>
            <a:t>Market Notices</a:t>
          </a:r>
        </a:p>
      </dgm:t>
    </dgm:pt>
    <dgm:pt modelId="{1166AB2E-9337-49DD-B6B4-9F3618A5BAAF}" type="parTrans" cxnId="{9BD7CFFB-DA51-49B9-8040-D0CBA80502F0}">
      <dgm:prSet/>
      <dgm:spPr/>
      <dgm:t>
        <a:bodyPr/>
        <a:lstStyle/>
        <a:p>
          <a:endParaRPr lang="en-IE"/>
        </a:p>
      </dgm:t>
    </dgm:pt>
    <dgm:pt modelId="{16C31A0C-55CD-440D-9D42-50609787399A}" type="sibTrans" cxnId="{9BD7CFFB-DA51-49B9-8040-D0CBA80502F0}">
      <dgm:prSet/>
      <dgm:spPr/>
      <dgm:t>
        <a:bodyPr/>
        <a:lstStyle/>
        <a:p>
          <a:endParaRPr lang="en-IE"/>
        </a:p>
      </dgm:t>
    </dgm:pt>
    <dgm:pt modelId="{CA34A85D-0205-4339-B7EC-EED8048FFAAC}">
      <dgm:prSet phldrT="[Text]"/>
      <dgm:spPr/>
      <dgm:t>
        <a:bodyPr/>
        <a:lstStyle/>
        <a:p>
          <a:r>
            <a:rPr lang="en-IE"/>
            <a:t>Outage Data</a:t>
          </a:r>
        </a:p>
      </dgm:t>
    </dgm:pt>
    <dgm:pt modelId="{FCE31C1E-67D4-4250-BED1-5B395B1A8D58}" type="parTrans" cxnId="{DFBD9EFD-0631-48EE-89E7-4CF50A28019D}">
      <dgm:prSet/>
      <dgm:spPr/>
      <dgm:t>
        <a:bodyPr/>
        <a:lstStyle/>
        <a:p>
          <a:endParaRPr lang="en-IE"/>
        </a:p>
      </dgm:t>
    </dgm:pt>
    <dgm:pt modelId="{E3082DE5-CF11-43A3-B145-9E899A4DF14B}" type="sibTrans" cxnId="{DFBD9EFD-0631-48EE-89E7-4CF50A28019D}">
      <dgm:prSet/>
      <dgm:spPr/>
      <dgm:t>
        <a:bodyPr/>
        <a:lstStyle/>
        <a:p>
          <a:endParaRPr lang="en-IE"/>
        </a:p>
      </dgm:t>
    </dgm:pt>
    <dgm:pt modelId="{47B0A6E0-D8E3-40F7-BAC8-A8EE789980B6}">
      <dgm:prSet phldrT="[Text]"/>
      <dgm:spPr/>
      <dgm:t>
        <a:bodyPr/>
        <a:lstStyle/>
        <a:p>
          <a:r>
            <a:rPr lang="en-IE"/>
            <a:t>Sythesised Description of a Network Event</a:t>
          </a:r>
        </a:p>
      </dgm:t>
    </dgm:pt>
    <dgm:pt modelId="{6294B87B-0EA1-4F90-ADD4-094E033071E4}" type="parTrans" cxnId="{FBE635B1-5F2A-40E9-ABBE-5C69E438F951}">
      <dgm:prSet/>
      <dgm:spPr/>
      <dgm:t>
        <a:bodyPr/>
        <a:lstStyle/>
        <a:p>
          <a:endParaRPr lang="en-IE"/>
        </a:p>
      </dgm:t>
    </dgm:pt>
    <dgm:pt modelId="{1581AFAB-D0B3-4EE1-B68B-2509D4290FED}" type="sibTrans" cxnId="{FBE635B1-5F2A-40E9-ABBE-5C69E438F951}">
      <dgm:prSet/>
      <dgm:spPr/>
      <dgm:t>
        <a:bodyPr/>
        <a:lstStyle/>
        <a:p>
          <a:endParaRPr lang="en-IE"/>
        </a:p>
      </dgm:t>
    </dgm:pt>
    <dgm:pt modelId="{EE261CB2-EDE4-42F9-81BA-9CF9205B8544}" type="pres">
      <dgm:prSet presAssocID="{E79CAE32-3D98-4197-96E6-B3F16E0E1C8C}" presName="Name0" presStyleCnt="0">
        <dgm:presLayoutVars>
          <dgm:chMax val="4"/>
          <dgm:resizeHandles val="exact"/>
        </dgm:presLayoutVars>
      </dgm:prSet>
      <dgm:spPr/>
    </dgm:pt>
    <dgm:pt modelId="{2A2A7F1A-C435-4C13-B099-8E3602E19E16}" type="pres">
      <dgm:prSet presAssocID="{E79CAE32-3D98-4197-96E6-B3F16E0E1C8C}" presName="ellipse" presStyleLbl="trBgShp" presStyleIdx="0" presStyleCnt="1"/>
      <dgm:spPr/>
    </dgm:pt>
    <dgm:pt modelId="{47FE5BAB-B0AB-4B53-9C8E-716DE068EAEB}" type="pres">
      <dgm:prSet presAssocID="{E79CAE32-3D98-4197-96E6-B3F16E0E1C8C}" presName="arrow1" presStyleLbl="fgShp" presStyleIdx="0" presStyleCnt="1"/>
      <dgm:spPr/>
    </dgm:pt>
    <dgm:pt modelId="{08BB41CC-04EB-4A22-89F5-65E0083EBC3F}" type="pres">
      <dgm:prSet presAssocID="{E79CAE32-3D98-4197-96E6-B3F16E0E1C8C}" presName="rectangle" presStyleLbl="revTx" presStyleIdx="0" presStyleCnt="1">
        <dgm:presLayoutVars>
          <dgm:bulletEnabled val="1"/>
        </dgm:presLayoutVars>
      </dgm:prSet>
      <dgm:spPr/>
    </dgm:pt>
    <dgm:pt modelId="{0AFCF942-E3A7-4454-83EC-7C237EF4A1A0}" type="pres">
      <dgm:prSet presAssocID="{6B86A8D6-8B4E-460D-A4C0-07957A427270}" presName="item1" presStyleLbl="node1" presStyleIdx="0" presStyleCnt="3">
        <dgm:presLayoutVars>
          <dgm:bulletEnabled val="1"/>
        </dgm:presLayoutVars>
      </dgm:prSet>
      <dgm:spPr/>
    </dgm:pt>
    <dgm:pt modelId="{790A6431-89B4-4597-AEA8-ED7D01D3FFC8}" type="pres">
      <dgm:prSet presAssocID="{CA34A85D-0205-4339-B7EC-EED8048FFAAC}" presName="item2" presStyleLbl="node1" presStyleIdx="1" presStyleCnt="3">
        <dgm:presLayoutVars>
          <dgm:bulletEnabled val="1"/>
        </dgm:presLayoutVars>
      </dgm:prSet>
      <dgm:spPr/>
    </dgm:pt>
    <dgm:pt modelId="{FD99BA79-808E-415B-9EC1-6F66673059B2}" type="pres">
      <dgm:prSet presAssocID="{47B0A6E0-D8E3-40F7-BAC8-A8EE789980B6}" presName="item3" presStyleLbl="node1" presStyleIdx="2" presStyleCnt="3">
        <dgm:presLayoutVars>
          <dgm:bulletEnabled val="1"/>
        </dgm:presLayoutVars>
      </dgm:prSet>
      <dgm:spPr/>
    </dgm:pt>
    <dgm:pt modelId="{1FB75E02-28AE-4204-B979-2141C6D27AA1}" type="pres">
      <dgm:prSet presAssocID="{E79CAE32-3D98-4197-96E6-B3F16E0E1C8C}" presName="funnel" presStyleLbl="trAlignAcc1" presStyleIdx="0" presStyleCnt="1"/>
      <dgm:spPr/>
    </dgm:pt>
  </dgm:ptLst>
  <dgm:cxnLst>
    <dgm:cxn modelId="{0D8E9128-C62F-47BB-B82F-58D50ED25606}" type="presOf" srcId="{E79CAE32-3D98-4197-96E6-B3F16E0E1C8C}" destId="{EE261CB2-EDE4-42F9-81BA-9CF9205B8544}" srcOrd="0" destOrd="0" presId="urn:microsoft.com/office/officeart/2005/8/layout/funnel1"/>
    <dgm:cxn modelId="{80A8F468-E5B6-43D7-8D85-72316ED50CF7}" srcId="{E79CAE32-3D98-4197-96E6-B3F16E0E1C8C}" destId="{B3E429AD-D7D3-41FF-A4E4-BE3CCFB5345D}" srcOrd="0" destOrd="0" parTransId="{DDE3700C-66C0-44A5-9746-8A78A6D93E59}" sibTransId="{05EB47E6-1DE0-4911-99EA-EB05B2A9B91B}"/>
    <dgm:cxn modelId="{FB17394F-413D-4C26-8AA3-F394023114FC}" type="presOf" srcId="{B3E429AD-D7D3-41FF-A4E4-BE3CCFB5345D}" destId="{FD99BA79-808E-415B-9EC1-6F66673059B2}" srcOrd="0" destOrd="0" presId="urn:microsoft.com/office/officeart/2005/8/layout/funnel1"/>
    <dgm:cxn modelId="{9A159553-6A0C-4B78-A114-92986BE98D01}" type="presOf" srcId="{47B0A6E0-D8E3-40F7-BAC8-A8EE789980B6}" destId="{08BB41CC-04EB-4A22-89F5-65E0083EBC3F}" srcOrd="0" destOrd="0" presId="urn:microsoft.com/office/officeart/2005/8/layout/funnel1"/>
    <dgm:cxn modelId="{79BAA8AF-F895-482B-B217-6743D6EEFF00}" type="presOf" srcId="{6B86A8D6-8B4E-460D-A4C0-07957A427270}" destId="{790A6431-89B4-4597-AEA8-ED7D01D3FFC8}" srcOrd="0" destOrd="0" presId="urn:microsoft.com/office/officeart/2005/8/layout/funnel1"/>
    <dgm:cxn modelId="{FBE635B1-5F2A-40E9-ABBE-5C69E438F951}" srcId="{E79CAE32-3D98-4197-96E6-B3F16E0E1C8C}" destId="{47B0A6E0-D8E3-40F7-BAC8-A8EE789980B6}" srcOrd="3" destOrd="0" parTransId="{6294B87B-0EA1-4F90-ADD4-094E033071E4}" sibTransId="{1581AFAB-D0B3-4EE1-B68B-2509D4290FED}"/>
    <dgm:cxn modelId="{DBA4ACD4-D850-463A-A773-279AA77ECFA8}" type="presOf" srcId="{CA34A85D-0205-4339-B7EC-EED8048FFAAC}" destId="{0AFCF942-E3A7-4454-83EC-7C237EF4A1A0}" srcOrd="0" destOrd="0" presId="urn:microsoft.com/office/officeart/2005/8/layout/funnel1"/>
    <dgm:cxn modelId="{9BD7CFFB-DA51-49B9-8040-D0CBA80502F0}" srcId="{E79CAE32-3D98-4197-96E6-B3F16E0E1C8C}" destId="{6B86A8D6-8B4E-460D-A4C0-07957A427270}" srcOrd="1" destOrd="0" parTransId="{1166AB2E-9337-49DD-B6B4-9F3618A5BAAF}" sibTransId="{16C31A0C-55CD-440D-9D42-50609787399A}"/>
    <dgm:cxn modelId="{DFBD9EFD-0631-48EE-89E7-4CF50A28019D}" srcId="{E79CAE32-3D98-4197-96E6-B3F16E0E1C8C}" destId="{CA34A85D-0205-4339-B7EC-EED8048FFAAC}" srcOrd="2" destOrd="0" parTransId="{FCE31C1E-67D4-4250-BED1-5B395B1A8D58}" sibTransId="{E3082DE5-CF11-43A3-B145-9E899A4DF14B}"/>
    <dgm:cxn modelId="{F42846B9-EA33-476D-8A93-111C61F1F415}" type="presParOf" srcId="{EE261CB2-EDE4-42F9-81BA-9CF9205B8544}" destId="{2A2A7F1A-C435-4C13-B099-8E3602E19E16}" srcOrd="0" destOrd="0" presId="urn:microsoft.com/office/officeart/2005/8/layout/funnel1"/>
    <dgm:cxn modelId="{66600705-BCD9-4FE9-9C76-44AD3AFF0885}" type="presParOf" srcId="{EE261CB2-EDE4-42F9-81BA-9CF9205B8544}" destId="{47FE5BAB-B0AB-4B53-9C8E-716DE068EAEB}" srcOrd="1" destOrd="0" presId="urn:microsoft.com/office/officeart/2005/8/layout/funnel1"/>
    <dgm:cxn modelId="{A8E52A4B-9C91-409B-8343-946C8BFC24DC}" type="presParOf" srcId="{EE261CB2-EDE4-42F9-81BA-9CF9205B8544}" destId="{08BB41CC-04EB-4A22-89F5-65E0083EBC3F}" srcOrd="2" destOrd="0" presId="urn:microsoft.com/office/officeart/2005/8/layout/funnel1"/>
    <dgm:cxn modelId="{1A23F016-BE51-4B69-801F-038F9C463D99}" type="presParOf" srcId="{EE261CB2-EDE4-42F9-81BA-9CF9205B8544}" destId="{0AFCF942-E3A7-4454-83EC-7C237EF4A1A0}" srcOrd="3" destOrd="0" presId="urn:microsoft.com/office/officeart/2005/8/layout/funnel1"/>
    <dgm:cxn modelId="{1763B0B7-0D44-4929-BEA4-53E558CA1324}" type="presParOf" srcId="{EE261CB2-EDE4-42F9-81BA-9CF9205B8544}" destId="{790A6431-89B4-4597-AEA8-ED7D01D3FFC8}" srcOrd="4" destOrd="0" presId="urn:microsoft.com/office/officeart/2005/8/layout/funnel1"/>
    <dgm:cxn modelId="{CB8139EB-5BA5-41BB-AF61-8B2C2985DC5B}" type="presParOf" srcId="{EE261CB2-EDE4-42F9-81BA-9CF9205B8544}" destId="{FD99BA79-808E-415B-9EC1-6F66673059B2}" srcOrd="5" destOrd="0" presId="urn:microsoft.com/office/officeart/2005/8/layout/funnel1"/>
    <dgm:cxn modelId="{BC14E9F9-3A94-44D8-8E59-8B6F4EA447BC}" type="presParOf" srcId="{EE261CB2-EDE4-42F9-81BA-9CF9205B8544}" destId="{1FB75E02-28AE-4204-B979-2141C6D27AA1}" srcOrd="6" destOrd="0" presId="urn:microsoft.com/office/officeart/2005/8/layout/funnel1"/>
  </dgm:cxnLst>
  <dgm:bg/>
  <dgm:whole/>
  <dgm:extLst>
    <a:ext uri="http://schemas.microsoft.com/office/drawing/2008/diagram">
      <dsp:dataModelExt xmlns:dsp="http://schemas.microsoft.com/office/drawing/2008/diagram" relId="rId47"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B5A85ED1-36B6-4879-BC6C-AEC45C1431B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E"/>
        </a:p>
      </dgm:t>
    </dgm:pt>
    <dgm:pt modelId="{F47F8D79-1096-4904-84B2-51ECAD9CABB6}">
      <dgm:prSet phldrT="[Text]"/>
      <dgm:spPr>
        <a:solidFill>
          <a:srgbClr val="FFC300"/>
        </a:solidFill>
      </dgm:spPr>
      <dgm:t>
        <a:bodyPr/>
        <a:lstStyle/>
        <a:p>
          <a:r>
            <a:rPr lang="en-IE"/>
            <a:t>Sense Making</a:t>
          </a:r>
        </a:p>
      </dgm:t>
    </dgm:pt>
    <dgm:pt modelId="{4C5BEF7E-599D-4D07-818A-66ACAE0EF410}" type="parTrans" cxnId="{6DB34FFF-FEA9-4E25-83E6-97A488A06440}">
      <dgm:prSet/>
      <dgm:spPr/>
      <dgm:t>
        <a:bodyPr/>
        <a:lstStyle/>
        <a:p>
          <a:endParaRPr lang="en-IE"/>
        </a:p>
      </dgm:t>
    </dgm:pt>
    <dgm:pt modelId="{B15BB896-D2E1-4C87-89A6-A405C6DE865F}" type="sibTrans" cxnId="{6DB34FFF-FEA9-4E25-83E6-97A488A06440}">
      <dgm:prSet/>
      <dgm:spPr/>
      <dgm:t>
        <a:bodyPr/>
        <a:lstStyle/>
        <a:p>
          <a:endParaRPr lang="en-IE"/>
        </a:p>
      </dgm:t>
    </dgm:pt>
    <dgm:pt modelId="{6CF39B0A-CCAD-4157-8982-3D12A5AFE7DB}">
      <dgm:prSet phldrT="[Text]"/>
      <dgm:spPr>
        <a:solidFill>
          <a:srgbClr val="ED7D31"/>
        </a:solidFill>
      </dgm:spPr>
      <dgm:t>
        <a:bodyPr/>
        <a:lstStyle/>
        <a:p>
          <a:r>
            <a:rPr lang="en-IE"/>
            <a:t>Decision Making</a:t>
          </a:r>
        </a:p>
      </dgm:t>
    </dgm:pt>
    <dgm:pt modelId="{CBAEA458-176F-41CA-81E5-922B362161DC}" type="parTrans" cxnId="{6554AF96-FF6D-4A59-B5A9-829311CED75B}">
      <dgm:prSet/>
      <dgm:spPr/>
      <dgm:t>
        <a:bodyPr/>
        <a:lstStyle/>
        <a:p>
          <a:endParaRPr lang="en-IE"/>
        </a:p>
      </dgm:t>
    </dgm:pt>
    <dgm:pt modelId="{723E10B6-C216-40C4-A079-DFD9E11B8272}" type="sibTrans" cxnId="{6554AF96-FF6D-4A59-B5A9-829311CED75B}">
      <dgm:prSet/>
      <dgm:spPr/>
      <dgm:t>
        <a:bodyPr/>
        <a:lstStyle/>
        <a:p>
          <a:endParaRPr lang="en-IE"/>
        </a:p>
      </dgm:t>
    </dgm:pt>
    <dgm:pt modelId="{018DC144-42C2-403A-8092-315238A4CE22}">
      <dgm:prSet phldrT="[Text]"/>
      <dgm:spPr>
        <a:solidFill>
          <a:srgbClr val="FF0000"/>
        </a:solidFill>
      </dgm:spPr>
      <dgm:t>
        <a:bodyPr/>
        <a:lstStyle/>
        <a:p>
          <a:r>
            <a:rPr lang="en-IE"/>
            <a:t>Action Making</a:t>
          </a:r>
        </a:p>
      </dgm:t>
    </dgm:pt>
    <dgm:pt modelId="{B5B76755-ECFD-4818-96A2-97C9AE74EFE2}" type="parTrans" cxnId="{3CF6E876-E737-49F1-8C0A-C2DF1DE2A6E1}">
      <dgm:prSet/>
      <dgm:spPr/>
      <dgm:t>
        <a:bodyPr/>
        <a:lstStyle/>
        <a:p>
          <a:endParaRPr lang="en-IE"/>
        </a:p>
      </dgm:t>
    </dgm:pt>
    <dgm:pt modelId="{D801D5D7-06A8-4506-AC2D-7E3257CDB4A7}" type="sibTrans" cxnId="{3CF6E876-E737-49F1-8C0A-C2DF1DE2A6E1}">
      <dgm:prSet/>
      <dgm:spPr/>
      <dgm:t>
        <a:bodyPr/>
        <a:lstStyle/>
        <a:p>
          <a:endParaRPr lang="en-IE"/>
        </a:p>
      </dgm:t>
    </dgm:pt>
    <dgm:pt modelId="{562E3042-35D9-46A3-9285-7D69868C5670}" type="pres">
      <dgm:prSet presAssocID="{B5A85ED1-36B6-4879-BC6C-AEC45C1431BF}" presName="diagram" presStyleCnt="0">
        <dgm:presLayoutVars>
          <dgm:dir/>
          <dgm:resizeHandles val="exact"/>
        </dgm:presLayoutVars>
      </dgm:prSet>
      <dgm:spPr/>
    </dgm:pt>
    <dgm:pt modelId="{4ED60886-35A3-4EA8-A91A-DD05D09CEC66}" type="pres">
      <dgm:prSet presAssocID="{F47F8D79-1096-4904-84B2-51ECAD9CABB6}" presName="node" presStyleLbl="node1" presStyleIdx="0" presStyleCnt="3">
        <dgm:presLayoutVars>
          <dgm:bulletEnabled val="1"/>
        </dgm:presLayoutVars>
      </dgm:prSet>
      <dgm:spPr/>
    </dgm:pt>
    <dgm:pt modelId="{6FD9FC68-1A78-42A4-B5A6-6F2C07AC3EA3}" type="pres">
      <dgm:prSet presAssocID="{B15BB896-D2E1-4C87-89A6-A405C6DE865F}" presName="sibTrans" presStyleCnt="0"/>
      <dgm:spPr/>
    </dgm:pt>
    <dgm:pt modelId="{42A059BB-2925-4B1C-97FB-43961F95899A}" type="pres">
      <dgm:prSet presAssocID="{6CF39B0A-CCAD-4157-8982-3D12A5AFE7DB}" presName="node" presStyleLbl="node1" presStyleIdx="1" presStyleCnt="3">
        <dgm:presLayoutVars>
          <dgm:bulletEnabled val="1"/>
        </dgm:presLayoutVars>
      </dgm:prSet>
      <dgm:spPr/>
    </dgm:pt>
    <dgm:pt modelId="{F3B4B7B6-6068-4A72-BBB2-16C28C2D2369}" type="pres">
      <dgm:prSet presAssocID="{723E10B6-C216-40C4-A079-DFD9E11B8272}" presName="sibTrans" presStyleCnt="0"/>
      <dgm:spPr/>
    </dgm:pt>
    <dgm:pt modelId="{1E4838CA-1038-4ED8-B16D-AA15F2C1675E}" type="pres">
      <dgm:prSet presAssocID="{018DC144-42C2-403A-8092-315238A4CE22}" presName="node" presStyleLbl="node1" presStyleIdx="2" presStyleCnt="3">
        <dgm:presLayoutVars>
          <dgm:bulletEnabled val="1"/>
        </dgm:presLayoutVars>
      </dgm:prSet>
      <dgm:spPr/>
    </dgm:pt>
  </dgm:ptLst>
  <dgm:cxnLst>
    <dgm:cxn modelId="{943D3A15-9D5D-42C9-B11F-A7E44EF68AFB}" type="presOf" srcId="{F47F8D79-1096-4904-84B2-51ECAD9CABB6}" destId="{4ED60886-35A3-4EA8-A91A-DD05D09CEC66}" srcOrd="0" destOrd="0" presId="urn:microsoft.com/office/officeart/2005/8/layout/default"/>
    <dgm:cxn modelId="{5CCF5644-F9F2-406E-9539-F8E4F263C10A}" type="presOf" srcId="{018DC144-42C2-403A-8092-315238A4CE22}" destId="{1E4838CA-1038-4ED8-B16D-AA15F2C1675E}" srcOrd="0" destOrd="0" presId="urn:microsoft.com/office/officeart/2005/8/layout/default"/>
    <dgm:cxn modelId="{D00E3275-CC10-4BE2-8F79-46C078C744BF}" type="presOf" srcId="{6CF39B0A-CCAD-4157-8982-3D12A5AFE7DB}" destId="{42A059BB-2925-4B1C-97FB-43961F95899A}" srcOrd="0" destOrd="0" presId="urn:microsoft.com/office/officeart/2005/8/layout/default"/>
    <dgm:cxn modelId="{3CF6E876-E737-49F1-8C0A-C2DF1DE2A6E1}" srcId="{B5A85ED1-36B6-4879-BC6C-AEC45C1431BF}" destId="{018DC144-42C2-403A-8092-315238A4CE22}" srcOrd="2" destOrd="0" parTransId="{B5B76755-ECFD-4818-96A2-97C9AE74EFE2}" sibTransId="{D801D5D7-06A8-4506-AC2D-7E3257CDB4A7}"/>
    <dgm:cxn modelId="{6554AF96-FF6D-4A59-B5A9-829311CED75B}" srcId="{B5A85ED1-36B6-4879-BC6C-AEC45C1431BF}" destId="{6CF39B0A-CCAD-4157-8982-3D12A5AFE7DB}" srcOrd="1" destOrd="0" parTransId="{CBAEA458-176F-41CA-81E5-922B362161DC}" sibTransId="{723E10B6-C216-40C4-A079-DFD9E11B8272}"/>
    <dgm:cxn modelId="{6E766CF1-498A-4E09-B801-B1EDFC64B124}" type="presOf" srcId="{B5A85ED1-36B6-4879-BC6C-AEC45C1431BF}" destId="{562E3042-35D9-46A3-9285-7D69868C5670}" srcOrd="0" destOrd="0" presId="urn:microsoft.com/office/officeart/2005/8/layout/default"/>
    <dgm:cxn modelId="{6DB34FFF-FEA9-4E25-83E6-97A488A06440}" srcId="{B5A85ED1-36B6-4879-BC6C-AEC45C1431BF}" destId="{F47F8D79-1096-4904-84B2-51ECAD9CABB6}" srcOrd="0" destOrd="0" parTransId="{4C5BEF7E-599D-4D07-818A-66ACAE0EF410}" sibTransId="{B15BB896-D2E1-4C87-89A6-A405C6DE865F}"/>
    <dgm:cxn modelId="{74875D7C-9458-4DDA-9C20-FE33A21788A0}" type="presParOf" srcId="{562E3042-35D9-46A3-9285-7D69868C5670}" destId="{4ED60886-35A3-4EA8-A91A-DD05D09CEC66}" srcOrd="0" destOrd="0" presId="urn:microsoft.com/office/officeart/2005/8/layout/default"/>
    <dgm:cxn modelId="{AB8EBDAE-5937-4938-9DF6-DA23BD9CD15A}" type="presParOf" srcId="{562E3042-35D9-46A3-9285-7D69868C5670}" destId="{6FD9FC68-1A78-42A4-B5A6-6F2C07AC3EA3}" srcOrd="1" destOrd="0" presId="urn:microsoft.com/office/officeart/2005/8/layout/default"/>
    <dgm:cxn modelId="{1BFDF75B-D087-4994-958E-9709A8CBE4A6}" type="presParOf" srcId="{562E3042-35D9-46A3-9285-7D69868C5670}" destId="{42A059BB-2925-4B1C-97FB-43961F95899A}" srcOrd="2" destOrd="0" presId="urn:microsoft.com/office/officeart/2005/8/layout/default"/>
    <dgm:cxn modelId="{7677D365-23E2-46C8-A5C9-9A852705C667}" type="presParOf" srcId="{562E3042-35D9-46A3-9285-7D69868C5670}" destId="{F3B4B7B6-6068-4A72-BBB2-16C28C2D2369}" srcOrd="3" destOrd="0" presId="urn:microsoft.com/office/officeart/2005/8/layout/default"/>
    <dgm:cxn modelId="{744F1982-9100-4954-A073-A7F1A6EC649E}" type="presParOf" srcId="{562E3042-35D9-46A3-9285-7D69868C5670}" destId="{1E4838CA-1038-4ED8-B16D-AA15F2C1675E}" srcOrd="4" destOrd="0" presId="urn:microsoft.com/office/officeart/2005/8/layout/default"/>
  </dgm:cxnLst>
  <dgm:bg/>
  <dgm:whole/>
  <dgm:extLst>
    <a:ext uri="http://schemas.microsoft.com/office/drawing/2008/diagram">
      <dsp:dataModelExt xmlns:dsp="http://schemas.microsoft.com/office/drawing/2008/diagram" relId="rId54"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FE0A8F20-C4A6-41BA-8100-FE4999C6CF8E}"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IE"/>
        </a:p>
      </dgm:t>
    </dgm:pt>
    <dgm:pt modelId="{05348453-B6F2-4FCF-99AB-88C8A049D611}">
      <dgm:prSet phldrT="[Text]"/>
      <dgm:spPr/>
      <dgm:t>
        <a:bodyPr/>
        <a:lstStyle/>
        <a:p>
          <a:r>
            <a:rPr lang="en-IE"/>
            <a:t>High Speed Monitoring</a:t>
          </a:r>
        </a:p>
      </dgm:t>
    </dgm:pt>
    <dgm:pt modelId="{BA3EACB7-BFDF-435E-919C-B01E23E5B2BE}" type="parTrans" cxnId="{D84A1F5F-8476-4C9C-848D-1A8E83A21FAC}">
      <dgm:prSet/>
      <dgm:spPr/>
      <dgm:t>
        <a:bodyPr/>
        <a:lstStyle/>
        <a:p>
          <a:endParaRPr lang="en-IE"/>
        </a:p>
      </dgm:t>
    </dgm:pt>
    <dgm:pt modelId="{C071B75B-517A-4B79-AAF2-33FF72052346}" type="sibTrans" cxnId="{D84A1F5F-8476-4C9C-848D-1A8E83A21FAC}">
      <dgm:prSet/>
      <dgm:spPr/>
      <dgm:t>
        <a:bodyPr/>
        <a:lstStyle/>
        <a:p>
          <a:endParaRPr lang="en-IE"/>
        </a:p>
      </dgm:t>
    </dgm:pt>
    <dgm:pt modelId="{5AE02746-AA81-457D-AC1E-454E00C52AB2}">
      <dgm:prSet phldrT="[Text]"/>
      <dgm:spPr/>
      <dgm:t>
        <a:bodyPr/>
        <a:lstStyle/>
        <a:p>
          <a:r>
            <a:rPr lang="en-IE"/>
            <a:t>Digital Fault Recorders</a:t>
          </a:r>
        </a:p>
      </dgm:t>
    </dgm:pt>
    <dgm:pt modelId="{FFA40086-FA67-413D-98FF-82AEC5BA5F8E}" type="parTrans" cxnId="{3BC985D8-2D98-4290-8929-2C4E18040A9E}">
      <dgm:prSet/>
      <dgm:spPr/>
      <dgm:t>
        <a:bodyPr/>
        <a:lstStyle/>
        <a:p>
          <a:endParaRPr lang="en-IE"/>
        </a:p>
      </dgm:t>
    </dgm:pt>
    <dgm:pt modelId="{9BD88629-E2B8-4443-BE14-B769956C2E84}" type="sibTrans" cxnId="{3BC985D8-2D98-4290-8929-2C4E18040A9E}">
      <dgm:prSet/>
      <dgm:spPr/>
      <dgm:t>
        <a:bodyPr/>
        <a:lstStyle/>
        <a:p>
          <a:endParaRPr lang="en-IE"/>
        </a:p>
      </dgm:t>
    </dgm:pt>
    <dgm:pt modelId="{7D1EFC57-8166-48DF-AD71-AE8EC433313D}">
      <dgm:prSet phldrT="[Text]"/>
      <dgm:spPr/>
      <dgm:t>
        <a:bodyPr/>
        <a:lstStyle/>
        <a:p>
          <a:r>
            <a:rPr lang="en-IE"/>
            <a:t>Protection relays</a:t>
          </a:r>
        </a:p>
      </dgm:t>
    </dgm:pt>
    <dgm:pt modelId="{44FFF2B5-5EF8-4AAB-96F8-F0726EE313C5}" type="parTrans" cxnId="{F374D02D-C00A-4299-8FB7-AAB06EBB3716}">
      <dgm:prSet/>
      <dgm:spPr/>
      <dgm:t>
        <a:bodyPr/>
        <a:lstStyle/>
        <a:p>
          <a:endParaRPr lang="en-IE"/>
        </a:p>
      </dgm:t>
    </dgm:pt>
    <dgm:pt modelId="{D1EFC050-4EAC-4DA5-9B9F-37D89448C56C}" type="sibTrans" cxnId="{F374D02D-C00A-4299-8FB7-AAB06EBB3716}">
      <dgm:prSet/>
      <dgm:spPr/>
      <dgm:t>
        <a:bodyPr/>
        <a:lstStyle/>
        <a:p>
          <a:endParaRPr lang="en-IE"/>
        </a:p>
      </dgm:t>
    </dgm:pt>
    <dgm:pt modelId="{E528CD3A-04EC-47ED-A7E6-9F4369D74CF2}">
      <dgm:prSet phldrT="[Text]"/>
      <dgm:spPr/>
      <dgm:t>
        <a:bodyPr/>
        <a:lstStyle/>
        <a:p>
          <a:r>
            <a:rPr lang="en-IE"/>
            <a:t>Phasor Measurment Units </a:t>
          </a:r>
        </a:p>
      </dgm:t>
    </dgm:pt>
    <dgm:pt modelId="{F04FA9B8-D20B-4080-8B4F-B8A2CD0BA674}" type="parTrans" cxnId="{09F609A8-45D5-4351-B43D-A39FD8E159B7}">
      <dgm:prSet/>
      <dgm:spPr/>
    </dgm:pt>
    <dgm:pt modelId="{D40B2577-6C44-455E-9631-C72A8AD99FD8}" type="sibTrans" cxnId="{09F609A8-45D5-4351-B43D-A39FD8E159B7}">
      <dgm:prSet/>
      <dgm:spPr/>
    </dgm:pt>
    <dgm:pt modelId="{2718AC0F-244A-460A-8C1C-70B175B7FECA}">
      <dgm:prSet phldrT="[Text]"/>
      <dgm:spPr/>
      <dgm:t>
        <a:bodyPr/>
        <a:lstStyle/>
        <a:p>
          <a:r>
            <a:rPr lang="en-IE"/>
            <a:t>Generator HSM and Metering</a:t>
          </a:r>
        </a:p>
      </dgm:t>
    </dgm:pt>
    <dgm:pt modelId="{47974A36-E8B0-4927-B21F-1C8C13D555F2}" type="parTrans" cxnId="{6371CE36-24F3-462C-9D05-5873DF8502DE}">
      <dgm:prSet/>
      <dgm:spPr/>
    </dgm:pt>
    <dgm:pt modelId="{ED1879FE-F3D2-427A-99AC-179A5ED98D22}" type="sibTrans" cxnId="{6371CE36-24F3-462C-9D05-5873DF8502DE}">
      <dgm:prSet/>
      <dgm:spPr/>
    </dgm:pt>
    <dgm:pt modelId="{D627D9F6-A5FF-4574-B873-FA95C77064D3}" type="pres">
      <dgm:prSet presAssocID="{FE0A8F20-C4A6-41BA-8100-FE4999C6CF8E}" presName="cycle" presStyleCnt="0">
        <dgm:presLayoutVars>
          <dgm:chMax val="1"/>
          <dgm:dir/>
          <dgm:animLvl val="ctr"/>
          <dgm:resizeHandles val="exact"/>
        </dgm:presLayoutVars>
      </dgm:prSet>
      <dgm:spPr/>
    </dgm:pt>
    <dgm:pt modelId="{4930E747-4261-4056-A5E7-BF99FC7DD05F}" type="pres">
      <dgm:prSet presAssocID="{05348453-B6F2-4FCF-99AB-88C8A049D611}" presName="centerShape" presStyleLbl="node0" presStyleIdx="0" presStyleCnt="1"/>
      <dgm:spPr/>
    </dgm:pt>
    <dgm:pt modelId="{973D9ED7-E158-49F7-9D1F-0F7F8009D31E}" type="pres">
      <dgm:prSet presAssocID="{F04FA9B8-D20B-4080-8B4F-B8A2CD0BA674}" presName="parTrans" presStyleLbl="bgSibTrans2D1" presStyleIdx="0" presStyleCnt="4"/>
      <dgm:spPr/>
    </dgm:pt>
    <dgm:pt modelId="{89B59219-6623-4185-8A37-FE448D20FE9B}" type="pres">
      <dgm:prSet presAssocID="{E528CD3A-04EC-47ED-A7E6-9F4369D74CF2}" presName="node" presStyleLbl="node1" presStyleIdx="0" presStyleCnt="4">
        <dgm:presLayoutVars>
          <dgm:bulletEnabled val="1"/>
        </dgm:presLayoutVars>
      </dgm:prSet>
      <dgm:spPr/>
    </dgm:pt>
    <dgm:pt modelId="{255C2CC2-0E63-48F6-ABD5-20E8C785E1B7}" type="pres">
      <dgm:prSet presAssocID="{FFA40086-FA67-413D-98FF-82AEC5BA5F8E}" presName="parTrans" presStyleLbl="bgSibTrans2D1" presStyleIdx="1" presStyleCnt="4"/>
      <dgm:spPr/>
    </dgm:pt>
    <dgm:pt modelId="{C4D8A2B0-5A12-4888-8285-CA02492D0FF1}" type="pres">
      <dgm:prSet presAssocID="{5AE02746-AA81-457D-AC1E-454E00C52AB2}" presName="node" presStyleLbl="node1" presStyleIdx="1" presStyleCnt="4">
        <dgm:presLayoutVars>
          <dgm:bulletEnabled val="1"/>
        </dgm:presLayoutVars>
      </dgm:prSet>
      <dgm:spPr/>
    </dgm:pt>
    <dgm:pt modelId="{726AD37C-7C05-4CF8-9699-E5DF6FDFD91B}" type="pres">
      <dgm:prSet presAssocID="{44FFF2B5-5EF8-4AAB-96F8-F0726EE313C5}" presName="parTrans" presStyleLbl="bgSibTrans2D1" presStyleIdx="2" presStyleCnt="4"/>
      <dgm:spPr/>
    </dgm:pt>
    <dgm:pt modelId="{1D334646-E714-4160-B81B-475505356B89}" type="pres">
      <dgm:prSet presAssocID="{7D1EFC57-8166-48DF-AD71-AE8EC433313D}" presName="node" presStyleLbl="node1" presStyleIdx="2" presStyleCnt="4">
        <dgm:presLayoutVars>
          <dgm:bulletEnabled val="1"/>
        </dgm:presLayoutVars>
      </dgm:prSet>
      <dgm:spPr/>
    </dgm:pt>
    <dgm:pt modelId="{0D44CB71-ED08-435C-9257-837D71B17F5D}" type="pres">
      <dgm:prSet presAssocID="{47974A36-E8B0-4927-B21F-1C8C13D555F2}" presName="parTrans" presStyleLbl="bgSibTrans2D1" presStyleIdx="3" presStyleCnt="4"/>
      <dgm:spPr/>
    </dgm:pt>
    <dgm:pt modelId="{1117D7BC-BE24-440C-98F2-A64AFEBB8EE7}" type="pres">
      <dgm:prSet presAssocID="{2718AC0F-244A-460A-8C1C-70B175B7FECA}" presName="node" presStyleLbl="node1" presStyleIdx="3" presStyleCnt="4">
        <dgm:presLayoutVars>
          <dgm:bulletEnabled val="1"/>
        </dgm:presLayoutVars>
      </dgm:prSet>
      <dgm:spPr/>
    </dgm:pt>
  </dgm:ptLst>
  <dgm:cxnLst>
    <dgm:cxn modelId="{729B7E18-C67E-441A-8261-17AE62D289B3}" type="presOf" srcId="{47974A36-E8B0-4927-B21F-1C8C13D555F2}" destId="{0D44CB71-ED08-435C-9257-837D71B17F5D}" srcOrd="0" destOrd="0" presId="urn:microsoft.com/office/officeart/2005/8/layout/radial4"/>
    <dgm:cxn modelId="{8DDA4A1A-CAA4-4037-9B7C-133D643E6334}" type="presOf" srcId="{FE0A8F20-C4A6-41BA-8100-FE4999C6CF8E}" destId="{D627D9F6-A5FF-4574-B873-FA95C77064D3}" srcOrd="0" destOrd="0" presId="urn:microsoft.com/office/officeart/2005/8/layout/radial4"/>
    <dgm:cxn modelId="{0E5C2E1C-B231-43A4-A308-176D009DBFB6}" type="presOf" srcId="{2718AC0F-244A-460A-8C1C-70B175B7FECA}" destId="{1117D7BC-BE24-440C-98F2-A64AFEBB8EE7}" srcOrd="0" destOrd="0" presId="urn:microsoft.com/office/officeart/2005/8/layout/radial4"/>
    <dgm:cxn modelId="{9938441D-72AD-4C64-9AA6-B35115ED2286}" type="presOf" srcId="{05348453-B6F2-4FCF-99AB-88C8A049D611}" destId="{4930E747-4261-4056-A5E7-BF99FC7DD05F}" srcOrd="0" destOrd="0" presId="urn:microsoft.com/office/officeart/2005/8/layout/radial4"/>
    <dgm:cxn modelId="{F374D02D-C00A-4299-8FB7-AAB06EBB3716}" srcId="{05348453-B6F2-4FCF-99AB-88C8A049D611}" destId="{7D1EFC57-8166-48DF-AD71-AE8EC433313D}" srcOrd="2" destOrd="0" parTransId="{44FFF2B5-5EF8-4AAB-96F8-F0726EE313C5}" sibTransId="{D1EFC050-4EAC-4DA5-9B9F-37D89448C56C}"/>
    <dgm:cxn modelId="{6371CE36-24F3-462C-9D05-5873DF8502DE}" srcId="{05348453-B6F2-4FCF-99AB-88C8A049D611}" destId="{2718AC0F-244A-460A-8C1C-70B175B7FECA}" srcOrd="3" destOrd="0" parTransId="{47974A36-E8B0-4927-B21F-1C8C13D555F2}" sibTransId="{ED1879FE-F3D2-427A-99AC-179A5ED98D22}"/>
    <dgm:cxn modelId="{0E4CCF3B-B7BC-4377-AAD1-8C15AD4367E5}" type="presOf" srcId="{E528CD3A-04EC-47ED-A7E6-9F4369D74CF2}" destId="{89B59219-6623-4185-8A37-FE448D20FE9B}" srcOrd="0" destOrd="0" presId="urn:microsoft.com/office/officeart/2005/8/layout/radial4"/>
    <dgm:cxn modelId="{D84A1F5F-8476-4C9C-848D-1A8E83A21FAC}" srcId="{FE0A8F20-C4A6-41BA-8100-FE4999C6CF8E}" destId="{05348453-B6F2-4FCF-99AB-88C8A049D611}" srcOrd="0" destOrd="0" parTransId="{BA3EACB7-BFDF-435E-919C-B01E23E5B2BE}" sibTransId="{C071B75B-517A-4B79-AAF2-33FF72052346}"/>
    <dgm:cxn modelId="{DD9A074A-BAAD-4FE7-A8FC-D21DFED549E6}" type="presOf" srcId="{7D1EFC57-8166-48DF-AD71-AE8EC433313D}" destId="{1D334646-E714-4160-B81B-475505356B89}" srcOrd="0" destOrd="0" presId="urn:microsoft.com/office/officeart/2005/8/layout/radial4"/>
    <dgm:cxn modelId="{09F609A8-45D5-4351-B43D-A39FD8E159B7}" srcId="{05348453-B6F2-4FCF-99AB-88C8A049D611}" destId="{E528CD3A-04EC-47ED-A7E6-9F4369D74CF2}" srcOrd="0" destOrd="0" parTransId="{F04FA9B8-D20B-4080-8B4F-B8A2CD0BA674}" sibTransId="{D40B2577-6C44-455E-9631-C72A8AD99FD8}"/>
    <dgm:cxn modelId="{5F6307B2-578B-4DA5-B14E-CB401C09A6B6}" type="presOf" srcId="{FFA40086-FA67-413D-98FF-82AEC5BA5F8E}" destId="{255C2CC2-0E63-48F6-ABD5-20E8C785E1B7}" srcOrd="0" destOrd="0" presId="urn:microsoft.com/office/officeart/2005/8/layout/radial4"/>
    <dgm:cxn modelId="{3BC985D8-2D98-4290-8929-2C4E18040A9E}" srcId="{05348453-B6F2-4FCF-99AB-88C8A049D611}" destId="{5AE02746-AA81-457D-AC1E-454E00C52AB2}" srcOrd="1" destOrd="0" parTransId="{FFA40086-FA67-413D-98FF-82AEC5BA5F8E}" sibTransId="{9BD88629-E2B8-4443-BE14-B769956C2E84}"/>
    <dgm:cxn modelId="{437B40DA-B15D-445A-B934-20366E9AE65C}" type="presOf" srcId="{F04FA9B8-D20B-4080-8B4F-B8A2CD0BA674}" destId="{973D9ED7-E158-49F7-9D1F-0F7F8009D31E}" srcOrd="0" destOrd="0" presId="urn:microsoft.com/office/officeart/2005/8/layout/radial4"/>
    <dgm:cxn modelId="{F778B8EB-9440-466A-8F0F-2A939C22D460}" type="presOf" srcId="{44FFF2B5-5EF8-4AAB-96F8-F0726EE313C5}" destId="{726AD37C-7C05-4CF8-9699-E5DF6FDFD91B}" srcOrd="0" destOrd="0" presId="urn:microsoft.com/office/officeart/2005/8/layout/radial4"/>
    <dgm:cxn modelId="{7E68FBFB-DB80-4EC2-97E9-D8645C9AB3CE}" type="presOf" srcId="{5AE02746-AA81-457D-AC1E-454E00C52AB2}" destId="{C4D8A2B0-5A12-4888-8285-CA02492D0FF1}" srcOrd="0" destOrd="0" presId="urn:microsoft.com/office/officeart/2005/8/layout/radial4"/>
    <dgm:cxn modelId="{4FB7DD7B-6E49-4B5D-A388-1D2C041F2CAA}" type="presParOf" srcId="{D627D9F6-A5FF-4574-B873-FA95C77064D3}" destId="{4930E747-4261-4056-A5E7-BF99FC7DD05F}" srcOrd="0" destOrd="0" presId="urn:microsoft.com/office/officeart/2005/8/layout/radial4"/>
    <dgm:cxn modelId="{F18EBEB8-D199-4A19-8890-93F349467B67}" type="presParOf" srcId="{D627D9F6-A5FF-4574-B873-FA95C77064D3}" destId="{973D9ED7-E158-49F7-9D1F-0F7F8009D31E}" srcOrd="1" destOrd="0" presId="urn:microsoft.com/office/officeart/2005/8/layout/radial4"/>
    <dgm:cxn modelId="{D2A2A603-702D-4482-980C-458827FA2CAC}" type="presParOf" srcId="{D627D9F6-A5FF-4574-B873-FA95C77064D3}" destId="{89B59219-6623-4185-8A37-FE448D20FE9B}" srcOrd="2" destOrd="0" presId="urn:microsoft.com/office/officeart/2005/8/layout/radial4"/>
    <dgm:cxn modelId="{F6996795-0378-4992-83F2-400EB5FDD5E8}" type="presParOf" srcId="{D627D9F6-A5FF-4574-B873-FA95C77064D3}" destId="{255C2CC2-0E63-48F6-ABD5-20E8C785E1B7}" srcOrd="3" destOrd="0" presId="urn:microsoft.com/office/officeart/2005/8/layout/radial4"/>
    <dgm:cxn modelId="{544A80BB-091E-440B-90CE-DC6C73BF1C43}" type="presParOf" srcId="{D627D9F6-A5FF-4574-B873-FA95C77064D3}" destId="{C4D8A2B0-5A12-4888-8285-CA02492D0FF1}" srcOrd="4" destOrd="0" presId="urn:microsoft.com/office/officeart/2005/8/layout/radial4"/>
    <dgm:cxn modelId="{6218C329-7B43-4CB8-985A-05AF33BB4B03}" type="presParOf" srcId="{D627D9F6-A5FF-4574-B873-FA95C77064D3}" destId="{726AD37C-7C05-4CF8-9699-E5DF6FDFD91B}" srcOrd="5" destOrd="0" presId="urn:microsoft.com/office/officeart/2005/8/layout/radial4"/>
    <dgm:cxn modelId="{B3971CD4-70A8-40FC-BE49-B9DE0D0A88A5}" type="presParOf" srcId="{D627D9F6-A5FF-4574-B873-FA95C77064D3}" destId="{1D334646-E714-4160-B81B-475505356B89}" srcOrd="6" destOrd="0" presId="urn:microsoft.com/office/officeart/2005/8/layout/radial4"/>
    <dgm:cxn modelId="{F336C82E-CCB5-439F-886F-56AB417CF7E5}" type="presParOf" srcId="{D627D9F6-A5FF-4574-B873-FA95C77064D3}" destId="{0D44CB71-ED08-435C-9257-837D71B17F5D}" srcOrd="7" destOrd="0" presId="urn:microsoft.com/office/officeart/2005/8/layout/radial4"/>
    <dgm:cxn modelId="{638036F5-69D3-4DC9-A60E-496580D3E195}" type="presParOf" srcId="{D627D9F6-A5FF-4574-B873-FA95C77064D3}" destId="{1117D7BC-BE24-440C-98F2-A64AFEBB8EE7}" srcOrd="8" destOrd="0" presId="urn:microsoft.com/office/officeart/2005/8/layout/radial4"/>
  </dgm:cxnLst>
  <dgm:bg/>
  <dgm:whole/>
  <dgm:extLst>
    <a:ext uri="http://schemas.microsoft.com/office/drawing/2008/diagram">
      <dsp:dataModelExt xmlns:dsp="http://schemas.microsoft.com/office/drawing/2008/diagram" relId="rId61" minVer="http://schemas.openxmlformats.org/drawingml/2006/diagram"/>
    </a:ext>
  </dgm:extLst>
</dgm:dataModel>
</file>

<file path=word/diagrams/data7.xml><?xml version="1.0" encoding="utf-8"?>
<dgm:dataModel xmlns:dgm="http://schemas.openxmlformats.org/drawingml/2006/diagram" xmlns:a="http://schemas.openxmlformats.org/drawingml/2006/main">
  <dgm:ptLst>
    <dgm:pt modelId="{56C564A1-86FD-44D3-A9C5-B62E23095657}"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IE"/>
        </a:p>
      </dgm:t>
    </dgm:pt>
    <dgm:pt modelId="{158E7FC3-ECD1-40F8-95E9-B4DB8802D49B}">
      <dgm:prSet phldrT="[Text]"/>
      <dgm:spPr/>
      <dgm:t>
        <a:bodyPr/>
        <a:lstStyle/>
        <a:p>
          <a:r>
            <a:rPr lang="en-AU" b="0"/>
            <a:t>ISO (AEMO)</a:t>
          </a:r>
          <a:endParaRPr lang="en-IE" b="0"/>
        </a:p>
      </dgm:t>
    </dgm:pt>
    <dgm:pt modelId="{903344BF-EE03-42B4-B976-03C2D4E23BA3}" type="parTrans" cxnId="{6224C24F-0987-4220-90DE-4D1702DEC933}">
      <dgm:prSet/>
      <dgm:spPr/>
      <dgm:t>
        <a:bodyPr/>
        <a:lstStyle/>
        <a:p>
          <a:endParaRPr lang="en-IE"/>
        </a:p>
      </dgm:t>
    </dgm:pt>
    <dgm:pt modelId="{88C0341F-B94E-4344-8F4F-79F3BB16BBED}" type="sibTrans" cxnId="{6224C24F-0987-4220-90DE-4D1702DEC933}">
      <dgm:prSet/>
      <dgm:spPr/>
      <dgm:t>
        <a:bodyPr/>
        <a:lstStyle/>
        <a:p>
          <a:endParaRPr lang="en-IE"/>
        </a:p>
      </dgm:t>
    </dgm:pt>
    <dgm:pt modelId="{916C6DAA-6089-4488-A0DC-F591507E937C}">
      <dgm:prSet phldrT="[Text]"/>
      <dgm:spPr/>
      <dgm:t>
        <a:bodyPr/>
        <a:lstStyle/>
        <a:p>
          <a:r>
            <a:rPr lang="en-IE"/>
            <a:t>Generation Asset Owner</a:t>
          </a:r>
        </a:p>
      </dgm:t>
    </dgm:pt>
    <dgm:pt modelId="{2216F0EA-58D0-46A7-B83B-5E9F4DDFDB71}" type="parTrans" cxnId="{995193A7-89C0-4181-8D3F-A48799CF2899}">
      <dgm:prSet/>
      <dgm:spPr/>
      <dgm:t>
        <a:bodyPr/>
        <a:lstStyle/>
        <a:p>
          <a:endParaRPr lang="en-IE"/>
        </a:p>
      </dgm:t>
    </dgm:pt>
    <dgm:pt modelId="{AF76A055-6215-4275-BA0A-F017A80E4DC1}" type="sibTrans" cxnId="{995193A7-89C0-4181-8D3F-A48799CF2899}">
      <dgm:prSet/>
      <dgm:spPr/>
      <dgm:t>
        <a:bodyPr/>
        <a:lstStyle/>
        <a:p>
          <a:endParaRPr lang="en-IE"/>
        </a:p>
      </dgm:t>
    </dgm:pt>
    <dgm:pt modelId="{7A59B912-139B-473F-A089-B4B7FABE2271}">
      <dgm:prSet/>
      <dgm:spPr/>
      <dgm:t>
        <a:bodyPr/>
        <a:lstStyle/>
        <a:p>
          <a:pPr>
            <a:buFont typeface="Symbol" panose="05050102010706020507" pitchFamily="18" charset="2"/>
            <a:buChar char=""/>
          </a:pPr>
          <a:r>
            <a:rPr lang="en-AU" b="0"/>
            <a:t>Maintain the dynamic models </a:t>
          </a:r>
          <a:endParaRPr lang="en-IE" b="0"/>
        </a:p>
      </dgm:t>
    </dgm:pt>
    <dgm:pt modelId="{52E45E52-8B42-47FB-8787-153A200EE882}" type="parTrans" cxnId="{E9499282-4D43-4591-B8B1-3E63AB6482FB}">
      <dgm:prSet/>
      <dgm:spPr/>
      <dgm:t>
        <a:bodyPr/>
        <a:lstStyle/>
        <a:p>
          <a:endParaRPr lang="en-IE"/>
        </a:p>
      </dgm:t>
    </dgm:pt>
    <dgm:pt modelId="{E3F460B6-35E4-4FA9-A83F-A279CA99A00A}" type="sibTrans" cxnId="{E9499282-4D43-4591-B8B1-3E63AB6482FB}">
      <dgm:prSet/>
      <dgm:spPr/>
      <dgm:t>
        <a:bodyPr/>
        <a:lstStyle/>
        <a:p>
          <a:endParaRPr lang="en-IE"/>
        </a:p>
      </dgm:t>
    </dgm:pt>
    <dgm:pt modelId="{0C3B8D71-AB9B-473B-9BF3-967291A3A4C7}">
      <dgm:prSet/>
      <dgm:spPr/>
      <dgm:t>
        <a:bodyPr/>
        <a:lstStyle/>
        <a:p>
          <a:pPr>
            <a:buFont typeface="Symbol" panose="05050102010706020507" pitchFamily="18" charset="2"/>
            <a:buChar char=""/>
          </a:pPr>
          <a:r>
            <a:rPr lang="en-AU" b="0"/>
            <a:t>Perform the dynamic simulations</a:t>
          </a:r>
          <a:endParaRPr lang="en-IE" b="0"/>
        </a:p>
      </dgm:t>
    </dgm:pt>
    <dgm:pt modelId="{D8A00D5E-E88E-4C58-A659-FA97B7062FAE}" type="parTrans" cxnId="{B64C2B21-73AF-486E-8ABE-DB4B0353BD32}">
      <dgm:prSet/>
      <dgm:spPr/>
      <dgm:t>
        <a:bodyPr/>
        <a:lstStyle/>
        <a:p>
          <a:endParaRPr lang="en-IE"/>
        </a:p>
      </dgm:t>
    </dgm:pt>
    <dgm:pt modelId="{6792A247-27F3-482F-8151-BB2338044153}" type="sibTrans" cxnId="{B64C2B21-73AF-486E-8ABE-DB4B0353BD32}">
      <dgm:prSet/>
      <dgm:spPr/>
      <dgm:t>
        <a:bodyPr/>
        <a:lstStyle/>
        <a:p>
          <a:endParaRPr lang="en-IE"/>
        </a:p>
      </dgm:t>
    </dgm:pt>
    <dgm:pt modelId="{932F898C-1180-4C9A-ABC1-DFE99F6066E7}">
      <dgm:prSet/>
      <dgm:spPr/>
      <dgm:t>
        <a:bodyPr/>
        <a:lstStyle/>
        <a:p>
          <a:pPr>
            <a:buFont typeface="Symbol" panose="05050102010706020507" pitchFamily="18" charset="2"/>
            <a:buChar char=""/>
          </a:pPr>
          <a:r>
            <a:rPr lang="en-AU" b="0"/>
            <a:t>Owner of the operational data </a:t>
          </a:r>
          <a:endParaRPr lang="en-IE" b="0"/>
        </a:p>
      </dgm:t>
    </dgm:pt>
    <dgm:pt modelId="{26C9E149-C4C7-4616-99C6-B29DB001D910}" type="parTrans" cxnId="{DA3000F2-943F-454B-8BD9-03C88644B238}">
      <dgm:prSet/>
      <dgm:spPr/>
      <dgm:t>
        <a:bodyPr/>
        <a:lstStyle/>
        <a:p>
          <a:endParaRPr lang="en-IE"/>
        </a:p>
      </dgm:t>
    </dgm:pt>
    <dgm:pt modelId="{5D15F79C-2782-4BBB-9556-EF8474716CEC}" type="sibTrans" cxnId="{DA3000F2-943F-454B-8BD9-03C88644B238}">
      <dgm:prSet/>
      <dgm:spPr/>
      <dgm:t>
        <a:bodyPr/>
        <a:lstStyle/>
        <a:p>
          <a:endParaRPr lang="en-IE"/>
        </a:p>
      </dgm:t>
    </dgm:pt>
    <dgm:pt modelId="{66D8EF43-BFFB-4109-8EDF-2F7A408D7C9B}">
      <dgm:prSet/>
      <dgm:spPr/>
      <dgm:t>
        <a:bodyPr/>
        <a:lstStyle/>
        <a:p>
          <a:r>
            <a:rPr lang="en-AU" b="1"/>
            <a:t>Transmission Asset Owner</a:t>
          </a:r>
          <a:endParaRPr lang="en-IE"/>
        </a:p>
      </dgm:t>
    </dgm:pt>
    <dgm:pt modelId="{F58B574A-D17B-4336-9F0D-029880539E76}" type="parTrans" cxnId="{2345E530-DDB8-49FE-828D-4C49FEE96DEB}">
      <dgm:prSet/>
      <dgm:spPr/>
      <dgm:t>
        <a:bodyPr/>
        <a:lstStyle/>
        <a:p>
          <a:endParaRPr lang="en-IE"/>
        </a:p>
      </dgm:t>
    </dgm:pt>
    <dgm:pt modelId="{9518C4B0-19C3-43A1-A82C-3FEC316E16E7}" type="sibTrans" cxnId="{2345E530-DDB8-49FE-828D-4C49FEE96DEB}">
      <dgm:prSet/>
      <dgm:spPr/>
      <dgm:t>
        <a:bodyPr/>
        <a:lstStyle/>
        <a:p>
          <a:endParaRPr lang="en-IE"/>
        </a:p>
      </dgm:t>
    </dgm:pt>
    <dgm:pt modelId="{6F0318EC-EEDC-4F5F-9A91-FE73A85546D3}">
      <dgm:prSet/>
      <dgm:spPr/>
      <dgm:t>
        <a:bodyPr/>
        <a:lstStyle/>
        <a:p>
          <a:r>
            <a:rPr lang="en-IE"/>
            <a:t>Owner of PMU, DFR, Relay</a:t>
          </a:r>
        </a:p>
      </dgm:t>
    </dgm:pt>
    <dgm:pt modelId="{9C074D1E-2B65-43B3-A7E7-AB1689E28B46}" type="parTrans" cxnId="{B579F79B-5D0D-41CE-9E57-83B0C0346CFF}">
      <dgm:prSet/>
      <dgm:spPr/>
      <dgm:t>
        <a:bodyPr/>
        <a:lstStyle/>
        <a:p>
          <a:endParaRPr lang="en-IE"/>
        </a:p>
      </dgm:t>
    </dgm:pt>
    <dgm:pt modelId="{25111614-03D4-4682-8CC6-D44B9734391E}" type="sibTrans" cxnId="{B579F79B-5D0D-41CE-9E57-83B0C0346CFF}">
      <dgm:prSet/>
      <dgm:spPr/>
      <dgm:t>
        <a:bodyPr/>
        <a:lstStyle/>
        <a:p>
          <a:endParaRPr lang="en-IE"/>
        </a:p>
      </dgm:t>
    </dgm:pt>
    <dgm:pt modelId="{DBA67A5E-B4A7-40C0-92E0-905C78CBE994}">
      <dgm:prSet/>
      <dgm:spPr/>
      <dgm:t>
        <a:bodyPr/>
        <a:lstStyle/>
        <a:p>
          <a:r>
            <a:rPr lang="en-IE"/>
            <a:t>Pass disturbance data to AEMO</a:t>
          </a:r>
        </a:p>
      </dgm:t>
    </dgm:pt>
    <dgm:pt modelId="{50E0ACA8-CB60-4365-BF17-4FBA8266AA8C}" type="parTrans" cxnId="{F4C41303-06F8-4EA6-A063-43D1F43FE93F}">
      <dgm:prSet/>
      <dgm:spPr/>
      <dgm:t>
        <a:bodyPr/>
        <a:lstStyle/>
        <a:p>
          <a:endParaRPr lang="en-IE"/>
        </a:p>
      </dgm:t>
    </dgm:pt>
    <dgm:pt modelId="{47063216-8F4D-4169-940E-3CB85B54081B}" type="sibTrans" cxnId="{F4C41303-06F8-4EA6-A063-43D1F43FE93F}">
      <dgm:prSet/>
      <dgm:spPr/>
      <dgm:t>
        <a:bodyPr/>
        <a:lstStyle/>
        <a:p>
          <a:endParaRPr lang="en-IE"/>
        </a:p>
      </dgm:t>
    </dgm:pt>
    <dgm:pt modelId="{C523AB3F-3C25-4EFC-9CAC-2D2840E63361}">
      <dgm:prSet/>
      <dgm:spPr/>
      <dgm:t>
        <a:bodyPr/>
        <a:lstStyle/>
        <a:p>
          <a:r>
            <a:rPr lang="en-IE"/>
            <a:t>Owner of model collection process</a:t>
          </a:r>
        </a:p>
      </dgm:t>
    </dgm:pt>
    <dgm:pt modelId="{2004758E-41F6-44CF-ADE3-A1AA6205C13F}" type="parTrans" cxnId="{15AE6A73-0535-4DFA-B468-30F32C47203B}">
      <dgm:prSet/>
      <dgm:spPr/>
      <dgm:t>
        <a:bodyPr/>
        <a:lstStyle/>
        <a:p>
          <a:endParaRPr lang="en-IE"/>
        </a:p>
      </dgm:t>
    </dgm:pt>
    <dgm:pt modelId="{2EF536EE-8EBB-425B-B291-DB3788A10DC6}" type="sibTrans" cxnId="{15AE6A73-0535-4DFA-B468-30F32C47203B}">
      <dgm:prSet/>
      <dgm:spPr/>
      <dgm:t>
        <a:bodyPr/>
        <a:lstStyle/>
        <a:p>
          <a:endParaRPr lang="en-IE"/>
        </a:p>
      </dgm:t>
    </dgm:pt>
    <dgm:pt modelId="{B26F7C4C-6A94-430C-B87C-A116FBFF43B3}">
      <dgm:prSet phldrT="[Text]"/>
      <dgm:spPr/>
      <dgm:t>
        <a:bodyPr/>
        <a:lstStyle/>
        <a:p>
          <a:r>
            <a:rPr lang="en-IE"/>
            <a:t>Owner of asset</a:t>
          </a:r>
        </a:p>
      </dgm:t>
    </dgm:pt>
    <dgm:pt modelId="{35AE6916-A078-4269-AAAC-D17A840B7056}" type="parTrans" cxnId="{B1190DD6-0AC7-470E-A906-D48008665492}">
      <dgm:prSet/>
      <dgm:spPr/>
      <dgm:t>
        <a:bodyPr/>
        <a:lstStyle/>
        <a:p>
          <a:endParaRPr lang="en-IE"/>
        </a:p>
      </dgm:t>
    </dgm:pt>
    <dgm:pt modelId="{D10EFA44-FDF2-431C-BE74-279AC7462C60}" type="sibTrans" cxnId="{B1190DD6-0AC7-470E-A906-D48008665492}">
      <dgm:prSet/>
      <dgm:spPr/>
      <dgm:t>
        <a:bodyPr/>
        <a:lstStyle/>
        <a:p>
          <a:endParaRPr lang="en-IE"/>
        </a:p>
      </dgm:t>
    </dgm:pt>
    <dgm:pt modelId="{BBFB9DD6-628B-4F6E-B06D-F2D8BF21CD28}">
      <dgm:prSet phldrT="[Text]"/>
      <dgm:spPr/>
      <dgm:t>
        <a:bodyPr/>
        <a:lstStyle/>
        <a:p>
          <a:r>
            <a:rPr lang="en-IE"/>
            <a:t>Providor and updater of model </a:t>
          </a:r>
        </a:p>
      </dgm:t>
    </dgm:pt>
    <dgm:pt modelId="{8BCC6EEA-D5F3-4607-BC82-6463306F0D36}" type="parTrans" cxnId="{E3439E00-4322-4569-B479-4453BB1DDC45}">
      <dgm:prSet/>
      <dgm:spPr/>
      <dgm:t>
        <a:bodyPr/>
        <a:lstStyle/>
        <a:p>
          <a:endParaRPr lang="en-IE"/>
        </a:p>
      </dgm:t>
    </dgm:pt>
    <dgm:pt modelId="{57C73E50-0D41-4C8A-BDE1-B5B52E624E22}" type="sibTrans" cxnId="{E3439E00-4322-4569-B479-4453BB1DDC45}">
      <dgm:prSet/>
      <dgm:spPr/>
      <dgm:t>
        <a:bodyPr/>
        <a:lstStyle/>
        <a:p>
          <a:endParaRPr lang="en-IE"/>
        </a:p>
      </dgm:t>
    </dgm:pt>
    <dgm:pt modelId="{C55D187A-EDE2-4600-AAAB-E1E77F6080EC}">
      <dgm:prSet/>
      <dgm:spPr/>
      <dgm:t>
        <a:bodyPr/>
        <a:lstStyle/>
        <a:p>
          <a:r>
            <a:rPr lang="en-IE"/>
            <a:t>Connected with DNSPs</a:t>
          </a:r>
        </a:p>
      </dgm:t>
    </dgm:pt>
    <dgm:pt modelId="{F15ED351-CEC4-4364-91FB-CD2C39B02681}" type="parTrans" cxnId="{E27EE537-1E16-499A-A629-59AF096CAF2D}">
      <dgm:prSet/>
      <dgm:spPr/>
      <dgm:t>
        <a:bodyPr/>
        <a:lstStyle/>
        <a:p>
          <a:endParaRPr lang="en-IE"/>
        </a:p>
      </dgm:t>
    </dgm:pt>
    <dgm:pt modelId="{5E21E780-0C97-4EB4-9418-D1FD1B809833}" type="sibTrans" cxnId="{E27EE537-1E16-499A-A629-59AF096CAF2D}">
      <dgm:prSet/>
      <dgm:spPr/>
      <dgm:t>
        <a:bodyPr/>
        <a:lstStyle/>
        <a:p>
          <a:endParaRPr lang="en-IE"/>
        </a:p>
      </dgm:t>
    </dgm:pt>
    <dgm:pt modelId="{F99BFDD5-061E-413C-AFD9-53D90E3EDBB3}">
      <dgm:prSet phldrT="[Text]"/>
      <dgm:spPr/>
      <dgm:t>
        <a:bodyPr/>
        <a:lstStyle/>
        <a:p>
          <a:r>
            <a:rPr lang="en-IE"/>
            <a:t>Owner of HSM data on their assets for compliance</a:t>
          </a:r>
        </a:p>
      </dgm:t>
    </dgm:pt>
    <dgm:pt modelId="{5AF4287C-4780-4112-B5C3-D8C54FDC0CC9}" type="parTrans" cxnId="{D985E9C4-D3DC-4221-B2FE-016C44AD6DF4}">
      <dgm:prSet/>
      <dgm:spPr/>
      <dgm:t>
        <a:bodyPr/>
        <a:lstStyle/>
        <a:p>
          <a:endParaRPr lang="en-IE"/>
        </a:p>
      </dgm:t>
    </dgm:pt>
    <dgm:pt modelId="{9B2F46B8-3FF5-4E65-9098-9BFAECD88845}" type="sibTrans" cxnId="{D985E9C4-D3DC-4221-B2FE-016C44AD6DF4}">
      <dgm:prSet/>
      <dgm:spPr/>
      <dgm:t>
        <a:bodyPr/>
        <a:lstStyle/>
        <a:p>
          <a:endParaRPr lang="en-IE"/>
        </a:p>
      </dgm:t>
    </dgm:pt>
    <dgm:pt modelId="{C5B94551-7406-44EF-9F29-796D23B18641}" type="pres">
      <dgm:prSet presAssocID="{56C564A1-86FD-44D3-A9C5-B62E23095657}" presName="Name0" presStyleCnt="0">
        <dgm:presLayoutVars>
          <dgm:dir/>
          <dgm:resizeHandles val="exact"/>
        </dgm:presLayoutVars>
      </dgm:prSet>
      <dgm:spPr/>
    </dgm:pt>
    <dgm:pt modelId="{15B1158B-A7A2-4DF7-87F5-732E2A0D7BDE}" type="pres">
      <dgm:prSet presAssocID="{158E7FC3-ECD1-40F8-95E9-B4DB8802D49B}" presName="node" presStyleLbl="node1" presStyleIdx="0" presStyleCnt="3">
        <dgm:presLayoutVars>
          <dgm:bulletEnabled val="1"/>
        </dgm:presLayoutVars>
      </dgm:prSet>
      <dgm:spPr/>
    </dgm:pt>
    <dgm:pt modelId="{87F8987E-8685-412C-BD6C-96114B637B98}" type="pres">
      <dgm:prSet presAssocID="{88C0341F-B94E-4344-8F4F-79F3BB16BBED}" presName="sibTrans" presStyleLbl="sibTrans2D1" presStyleIdx="0" presStyleCnt="3"/>
      <dgm:spPr/>
    </dgm:pt>
    <dgm:pt modelId="{B11E1B41-0A15-4091-9249-0B03E307C9AB}" type="pres">
      <dgm:prSet presAssocID="{88C0341F-B94E-4344-8F4F-79F3BB16BBED}" presName="connectorText" presStyleLbl="sibTrans2D1" presStyleIdx="0" presStyleCnt="3"/>
      <dgm:spPr/>
    </dgm:pt>
    <dgm:pt modelId="{95F942AE-AB4E-42CF-A947-56CE0FE27AB2}" type="pres">
      <dgm:prSet presAssocID="{66D8EF43-BFFB-4109-8EDF-2F7A408D7C9B}" presName="node" presStyleLbl="node1" presStyleIdx="1" presStyleCnt="3">
        <dgm:presLayoutVars>
          <dgm:bulletEnabled val="1"/>
        </dgm:presLayoutVars>
      </dgm:prSet>
      <dgm:spPr/>
    </dgm:pt>
    <dgm:pt modelId="{3FF88ECC-957E-49E0-AA07-B4CEF717BA0C}" type="pres">
      <dgm:prSet presAssocID="{9518C4B0-19C3-43A1-A82C-3FEC316E16E7}" presName="sibTrans" presStyleLbl="sibTrans2D1" presStyleIdx="1" presStyleCnt="3"/>
      <dgm:spPr/>
    </dgm:pt>
    <dgm:pt modelId="{B101EE93-7F3A-469D-9667-8525AD06D198}" type="pres">
      <dgm:prSet presAssocID="{9518C4B0-19C3-43A1-A82C-3FEC316E16E7}" presName="connectorText" presStyleLbl="sibTrans2D1" presStyleIdx="1" presStyleCnt="3"/>
      <dgm:spPr/>
    </dgm:pt>
    <dgm:pt modelId="{8749F076-016E-43DD-9503-B9119C061082}" type="pres">
      <dgm:prSet presAssocID="{916C6DAA-6089-4488-A0DC-F591507E937C}" presName="node" presStyleLbl="node1" presStyleIdx="2" presStyleCnt="3">
        <dgm:presLayoutVars>
          <dgm:bulletEnabled val="1"/>
        </dgm:presLayoutVars>
      </dgm:prSet>
      <dgm:spPr/>
    </dgm:pt>
    <dgm:pt modelId="{B5D1C54A-8503-4C16-96E1-B1170B6B0C0A}" type="pres">
      <dgm:prSet presAssocID="{AF76A055-6215-4275-BA0A-F017A80E4DC1}" presName="sibTrans" presStyleLbl="sibTrans2D1" presStyleIdx="2" presStyleCnt="3"/>
      <dgm:spPr/>
    </dgm:pt>
    <dgm:pt modelId="{AFA682EF-37C9-4DB9-ACB0-F088452C3605}" type="pres">
      <dgm:prSet presAssocID="{AF76A055-6215-4275-BA0A-F017A80E4DC1}" presName="connectorText" presStyleLbl="sibTrans2D1" presStyleIdx="2" presStyleCnt="3"/>
      <dgm:spPr/>
    </dgm:pt>
  </dgm:ptLst>
  <dgm:cxnLst>
    <dgm:cxn modelId="{E3439E00-4322-4569-B479-4453BB1DDC45}" srcId="{916C6DAA-6089-4488-A0DC-F591507E937C}" destId="{BBFB9DD6-628B-4F6E-B06D-F2D8BF21CD28}" srcOrd="1" destOrd="0" parTransId="{8BCC6EEA-D5F3-4607-BC82-6463306F0D36}" sibTransId="{57C73E50-0D41-4C8A-BDE1-B5B52E624E22}"/>
    <dgm:cxn modelId="{F4C41303-06F8-4EA6-A063-43D1F43FE93F}" srcId="{66D8EF43-BFFB-4109-8EDF-2F7A408D7C9B}" destId="{DBA67A5E-B4A7-40C0-92E0-905C78CBE994}" srcOrd="2" destOrd="0" parTransId="{50E0ACA8-CB60-4365-BF17-4FBA8266AA8C}" sibTransId="{47063216-8F4D-4169-940E-3CB85B54081B}"/>
    <dgm:cxn modelId="{B64C2B21-73AF-486E-8ABE-DB4B0353BD32}" srcId="{158E7FC3-ECD1-40F8-95E9-B4DB8802D49B}" destId="{0C3B8D71-AB9B-473B-9BF3-967291A3A4C7}" srcOrd="1" destOrd="0" parTransId="{D8A00D5E-E88E-4C58-A659-FA97B7062FAE}" sibTransId="{6792A247-27F3-482F-8151-BB2338044153}"/>
    <dgm:cxn modelId="{CA8BAC21-4286-4870-9FB7-BB01EA8C8F57}" type="presOf" srcId="{916C6DAA-6089-4488-A0DC-F591507E937C}" destId="{8749F076-016E-43DD-9503-B9119C061082}" srcOrd="0" destOrd="0" presId="urn:microsoft.com/office/officeart/2005/8/layout/cycle7"/>
    <dgm:cxn modelId="{7745C32F-7E9B-4E08-BB59-A62FF59DE0DF}" type="presOf" srcId="{158E7FC3-ECD1-40F8-95E9-B4DB8802D49B}" destId="{15B1158B-A7A2-4DF7-87F5-732E2A0D7BDE}" srcOrd="0" destOrd="0" presId="urn:microsoft.com/office/officeart/2005/8/layout/cycle7"/>
    <dgm:cxn modelId="{2345E530-DDB8-49FE-828D-4C49FEE96DEB}" srcId="{56C564A1-86FD-44D3-A9C5-B62E23095657}" destId="{66D8EF43-BFFB-4109-8EDF-2F7A408D7C9B}" srcOrd="1" destOrd="0" parTransId="{F58B574A-D17B-4336-9F0D-029880539E76}" sibTransId="{9518C4B0-19C3-43A1-A82C-3FEC316E16E7}"/>
    <dgm:cxn modelId="{49A48132-B447-460F-A2F6-3D607A303EBB}" type="presOf" srcId="{DBA67A5E-B4A7-40C0-92E0-905C78CBE994}" destId="{95F942AE-AB4E-42CF-A947-56CE0FE27AB2}" srcOrd="0" destOrd="3" presId="urn:microsoft.com/office/officeart/2005/8/layout/cycle7"/>
    <dgm:cxn modelId="{E27EE537-1E16-499A-A629-59AF096CAF2D}" srcId="{66D8EF43-BFFB-4109-8EDF-2F7A408D7C9B}" destId="{C55D187A-EDE2-4600-AAAB-E1E77F6080EC}" srcOrd="3" destOrd="0" parTransId="{F15ED351-CEC4-4364-91FB-CD2C39B02681}" sibTransId="{5E21E780-0C97-4EB4-9418-D1FD1B809833}"/>
    <dgm:cxn modelId="{523C1E39-8EC8-42C9-9220-4CDD46FD9910}" type="presOf" srcId="{932F898C-1180-4C9A-ABC1-DFE99F6066E7}" destId="{15B1158B-A7A2-4DF7-87F5-732E2A0D7BDE}" srcOrd="0" destOrd="3" presId="urn:microsoft.com/office/officeart/2005/8/layout/cycle7"/>
    <dgm:cxn modelId="{4F858F39-F382-4D68-8E9B-B5D97DAD14A2}" type="presOf" srcId="{C55D187A-EDE2-4600-AAAB-E1E77F6080EC}" destId="{95F942AE-AB4E-42CF-A947-56CE0FE27AB2}" srcOrd="0" destOrd="4" presId="urn:microsoft.com/office/officeart/2005/8/layout/cycle7"/>
    <dgm:cxn modelId="{4A8B7A65-A08C-4CE3-85BC-FE698B174095}" type="presOf" srcId="{C523AB3F-3C25-4EFC-9CAC-2D2840E63361}" destId="{95F942AE-AB4E-42CF-A947-56CE0FE27AB2}" srcOrd="0" destOrd="2" presId="urn:microsoft.com/office/officeart/2005/8/layout/cycle7"/>
    <dgm:cxn modelId="{FB993E4A-23EF-48F3-AD14-A7254409ADFF}" type="presOf" srcId="{AF76A055-6215-4275-BA0A-F017A80E4DC1}" destId="{AFA682EF-37C9-4DB9-ACB0-F088452C3605}" srcOrd="1" destOrd="0" presId="urn:microsoft.com/office/officeart/2005/8/layout/cycle7"/>
    <dgm:cxn modelId="{BDAC0F4C-FF4E-499E-AA1E-DA1DAFCB192E}" type="presOf" srcId="{9518C4B0-19C3-43A1-A82C-3FEC316E16E7}" destId="{3FF88ECC-957E-49E0-AA07-B4CEF717BA0C}" srcOrd="0" destOrd="0" presId="urn:microsoft.com/office/officeart/2005/8/layout/cycle7"/>
    <dgm:cxn modelId="{6224C24F-0987-4220-90DE-4D1702DEC933}" srcId="{56C564A1-86FD-44D3-A9C5-B62E23095657}" destId="{158E7FC3-ECD1-40F8-95E9-B4DB8802D49B}" srcOrd="0" destOrd="0" parTransId="{903344BF-EE03-42B4-B976-03C2D4E23BA3}" sibTransId="{88C0341F-B94E-4344-8F4F-79F3BB16BBED}"/>
    <dgm:cxn modelId="{33CBCF72-5187-48A7-A02D-AACCF97AC17A}" type="presOf" srcId="{AF76A055-6215-4275-BA0A-F017A80E4DC1}" destId="{B5D1C54A-8503-4C16-96E1-B1170B6B0C0A}" srcOrd="0" destOrd="0" presId="urn:microsoft.com/office/officeart/2005/8/layout/cycle7"/>
    <dgm:cxn modelId="{15AE6A73-0535-4DFA-B468-30F32C47203B}" srcId="{66D8EF43-BFFB-4109-8EDF-2F7A408D7C9B}" destId="{C523AB3F-3C25-4EFC-9CAC-2D2840E63361}" srcOrd="1" destOrd="0" parTransId="{2004758E-41F6-44CF-ADE3-A1AA6205C13F}" sibTransId="{2EF536EE-8EBB-425B-B291-DB3788A10DC6}"/>
    <dgm:cxn modelId="{8757B47D-0EE3-411B-B57A-82BC8841BA10}" type="presOf" srcId="{7A59B912-139B-473F-A089-B4B7FABE2271}" destId="{15B1158B-A7A2-4DF7-87F5-732E2A0D7BDE}" srcOrd="0" destOrd="1" presId="urn:microsoft.com/office/officeart/2005/8/layout/cycle7"/>
    <dgm:cxn modelId="{E9499282-4D43-4591-B8B1-3E63AB6482FB}" srcId="{158E7FC3-ECD1-40F8-95E9-B4DB8802D49B}" destId="{7A59B912-139B-473F-A089-B4B7FABE2271}" srcOrd="0" destOrd="0" parTransId="{52E45E52-8B42-47FB-8787-153A200EE882}" sibTransId="{E3F460B6-35E4-4FA9-A83F-A279CA99A00A}"/>
    <dgm:cxn modelId="{60DC9186-F720-4B41-A060-AC5F3FF6A4E6}" type="presOf" srcId="{88C0341F-B94E-4344-8F4F-79F3BB16BBED}" destId="{87F8987E-8685-412C-BD6C-96114B637B98}" srcOrd="0" destOrd="0" presId="urn:microsoft.com/office/officeart/2005/8/layout/cycle7"/>
    <dgm:cxn modelId="{4A6F5788-5DA5-41C4-BD24-32991C1DE287}" type="presOf" srcId="{66D8EF43-BFFB-4109-8EDF-2F7A408D7C9B}" destId="{95F942AE-AB4E-42CF-A947-56CE0FE27AB2}" srcOrd="0" destOrd="0" presId="urn:microsoft.com/office/officeart/2005/8/layout/cycle7"/>
    <dgm:cxn modelId="{25FB6D8B-8DB9-44BF-9406-FFA868C76F61}" type="presOf" srcId="{56C564A1-86FD-44D3-A9C5-B62E23095657}" destId="{C5B94551-7406-44EF-9F29-796D23B18641}" srcOrd="0" destOrd="0" presId="urn:microsoft.com/office/officeart/2005/8/layout/cycle7"/>
    <dgm:cxn modelId="{B579F79B-5D0D-41CE-9E57-83B0C0346CFF}" srcId="{66D8EF43-BFFB-4109-8EDF-2F7A408D7C9B}" destId="{6F0318EC-EEDC-4F5F-9A91-FE73A85546D3}" srcOrd="0" destOrd="0" parTransId="{9C074D1E-2B65-43B3-A7E7-AB1689E28B46}" sibTransId="{25111614-03D4-4682-8CC6-D44B9734391E}"/>
    <dgm:cxn modelId="{DC05119E-1316-4C2D-98EF-86860796BA5E}" type="presOf" srcId="{88C0341F-B94E-4344-8F4F-79F3BB16BBED}" destId="{B11E1B41-0A15-4091-9249-0B03E307C9AB}" srcOrd="1" destOrd="0" presId="urn:microsoft.com/office/officeart/2005/8/layout/cycle7"/>
    <dgm:cxn modelId="{995193A7-89C0-4181-8D3F-A48799CF2899}" srcId="{56C564A1-86FD-44D3-A9C5-B62E23095657}" destId="{916C6DAA-6089-4488-A0DC-F591507E937C}" srcOrd="2" destOrd="0" parTransId="{2216F0EA-58D0-46A7-B83B-5E9F4DDFDB71}" sibTransId="{AF76A055-6215-4275-BA0A-F017A80E4DC1}"/>
    <dgm:cxn modelId="{D985E9C4-D3DC-4221-B2FE-016C44AD6DF4}" srcId="{916C6DAA-6089-4488-A0DC-F591507E937C}" destId="{F99BFDD5-061E-413C-AFD9-53D90E3EDBB3}" srcOrd="2" destOrd="0" parTransId="{5AF4287C-4780-4112-B5C3-D8C54FDC0CC9}" sibTransId="{9B2F46B8-3FF5-4E65-9098-9BFAECD88845}"/>
    <dgm:cxn modelId="{777FEFCE-2D3B-4408-AAE4-D4527FDB80F1}" type="presOf" srcId="{6F0318EC-EEDC-4F5F-9A91-FE73A85546D3}" destId="{95F942AE-AB4E-42CF-A947-56CE0FE27AB2}" srcOrd="0" destOrd="1" presId="urn:microsoft.com/office/officeart/2005/8/layout/cycle7"/>
    <dgm:cxn modelId="{DB624AD1-5B38-4DAF-92E0-0DAF2D58A28D}" type="presOf" srcId="{0C3B8D71-AB9B-473B-9BF3-967291A3A4C7}" destId="{15B1158B-A7A2-4DF7-87F5-732E2A0D7BDE}" srcOrd="0" destOrd="2" presId="urn:microsoft.com/office/officeart/2005/8/layout/cycle7"/>
    <dgm:cxn modelId="{B1190DD6-0AC7-470E-A906-D48008665492}" srcId="{916C6DAA-6089-4488-A0DC-F591507E937C}" destId="{B26F7C4C-6A94-430C-B87C-A116FBFF43B3}" srcOrd="0" destOrd="0" parTransId="{35AE6916-A078-4269-AAAC-D17A840B7056}" sibTransId="{D10EFA44-FDF2-431C-BE74-279AC7462C60}"/>
    <dgm:cxn modelId="{53C839D9-3AE7-4058-B66E-8D8E4E7EA49E}" type="presOf" srcId="{BBFB9DD6-628B-4F6E-B06D-F2D8BF21CD28}" destId="{8749F076-016E-43DD-9503-B9119C061082}" srcOrd="0" destOrd="2" presId="urn:microsoft.com/office/officeart/2005/8/layout/cycle7"/>
    <dgm:cxn modelId="{93317FDC-B7BB-4E99-A523-E42B95AD900E}" type="presOf" srcId="{F99BFDD5-061E-413C-AFD9-53D90E3EDBB3}" destId="{8749F076-016E-43DD-9503-B9119C061082}" srcOrd="0" destOrd="3" presId="urn:microsoft.com/office/officeart/2005/8/layout/cycle7"/>
    <dgm:cxn modelId="{5F2E47DD-E0D7-4747-B26B-C22F3574A252}" type="presOf" srcId="{B26F7C4C-6A94-430C-B87C-A116FBFF43B3}" destId="{8749F076-016E-43DD-9503-B9119C061082}" srcOrd="0" destOrd="1" presId="urn:microsoft.com/office/officeart/2005/8/layout/cycle7"/>
    <dgm:cxn modelId="{3BEDCBE7-7EE6-4F1A-8EE4-42670A072B2E}" type="presOf" srcId="{9518C4B0-19C3-43A1-A82C-3FEC316E16E7}" destId="{B101EE93-7F3A-469D-9667-8525AD06D198}" srcOrd="1" destOrd="0" presId="urn:microsoft.com/office/officeart/2005/8/layout/cycle7"/>
    <dgm:cxn modelId="{DA3000F2-943F-454B-8BD9-03C88644B238}" srcId="{158E7FC3-ECD1-40F8-95E9-B4DB8802D49B}" destId="{932F898C-1180-4C9A-ABC1-DFE99F6066E7}" srcOrd="2" destOrd="0" parTransId="{26C9E149-C4C7-4616-99C6-B29DB001D910}" sibTransId="{5D15F79C-2782-4BBB-9556-EF8474716CEC}"/>
    <dgm:cxn modelId="{7DDAC4F5-5D13-488A-9C72-ABDEEBBB036B}" type="presParOf" srcId="{C5B94551-7406-44EF-9F29-796D23B18641}" destId="{15B1158B-A7A2-4DF7-87F5-732E2A0D7BDE}" srcOrd="0" destOrd="0" presId="urn:microsoft.com/office/officeart/2005/8/layout/cycle7"/>
    <dgm:cxn modelId="{825F581B-0B25-4511-88FA-08D523B6799F}" type="presParOf" srcId="{C5B94551-7406-44EF-9F29-796D23B18641}" destId="{87F8987E-8685-412C-BD6C-96114B637B98}" srcOrd="1" destOrd="0" presId="urn:microsoft.com/office/officeart/2005/8/layout/cycle7"/>
    <dgm:cxn modelId="{AC7CF9BA-44AD-43D5-BEAA-83C4F3A0B28C}" type="presParOf" srcId="{87F8987E-8685-412C-BD6C-96114B637B98}" destId="{B11E1B41-0A15-4091-9249-0B03E307C9AB}" srcOrd="0" destOrd="0" presId="urn:microsoft.com/office/officeart/2005/8/layout/cycle7"/>
    <dgm:cxn modelId="{89710C11-97DF-4083-A8C4-A1844B3B735E}" type="presParOf" srcId="{C5B94551-7406-44EF-9F29-796D23B18641}" destId="{95F942AE-AB4E-42CF-A947-56CE0FE27AB2}" srcOrd="2" destOrd="0" presId="urn:microsoft.com/office/officeart/2005/8/layout/cycle7"/>
    <dgm:cxn modelId="{1261BAA8-EA18-4E76-A6CE-B60737BF3548}" type="presParOf" srcId="{C5B94551-7406-44EF-9F29-796D23B18641}" destId="{3FF88ECC-957E-49E0-AA07-B4CEF717BA0C}" srcOrd="3" destOrd="0" presId="urn:microsoft.com/office/officeart/2005/8/layout/cycle7"/>
    <dgm:cxn modelId="{17CF74AC-3995-4856-A49D-38BC95A0FC91}" type="presParOf" srcId="{3FF88ECC-957E-49E0-AA07-B4CEF717BA0C}" destId="{B101EE93-7F3A-469D-9667-8525AD06D198}" srcOrd="0" destOrd="0" presId="urn:microsoft.com/office/officeart/2005/8/layout/cycle7"/>
    <dgm:cxn modelId="{C2464CA4-80BE-414C-9BE6-AFDA2A8C9299}" type="presParOf" srcId="{C5B94551-7406-44EF-9F29-796D23B18641}" destId="{8749F076-016E-43DD-9503-B9119C061082}" srcOrd="4" destOrd="0" presId="urn:microsoft.com/office/officeart/2005/8/layout/cycle7"/>
    <dgm:cxn modelId="{934EC303-8D91-41E8-AFFA-F983ADA09498}" type="presParOf" srcId="{C5B94551-7406-44EF-9F29-796D23B18641}" destId="{B5D1C54A-8503-4C16-96E1-B1170B6B0C0A}" srcOrd="5" destOrd="0" presId="urn:microsoft.com/office/officeart/2005/8/layout/cycle7"/>
    <dgm:cxn modelId="{BAFCCDD4-9F48-4A11-9472-7C07484ABAF7}" type="presParOf" srcId="{B5D1C54A-8503-4C16-96E1-B1170B6B0C0A}" destId="{AFA682EF-37C9-4DB9-ACB0-F088452C3605}" srcOrd="0" destOrd="0" presId="urn:microsoft.com/office/officeart/2005/8/layout/cycle7"/>
  </dgm:cxnLst>
  <dgm:bg/>
  <dgm:whole/>
  <dgm:extLst>
    <a:ext uri="http://schemas.microsoft.com/office/drawing/2008/diagram">
      <dsp:dataModelExt xmlns:dsp="http://schemas.microsoft.com/office/drawing/2008/diagram" relId="rId66" minVer="http://schemas.openxmlformats.org/drawingml/2006/diagram"/>
    </a:ext>
  </dgm:extLst>
</dgm:dataModel>
</file>

<file path=word/diagrams/data8.xml><?xml version="1.0" encoding="utf-8"?>
<dgm:dataModel xmlns:dgm="http://schemas.openxmlformats.org/drawingml/2006/diagram" xmlns:a="http://schemas.openxmlformats.org/drawingml/2006/main">
  <dgm:ptLst>
    <dgm:pt modelId="{A88515F2-2AC3-4718-B982-536886C40F08}"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IE"/>
        </a:p>
      </dgm:t>
    </dgm:pt>
    <dgm:pt modelId="{7761FF7E-C23C-4F2C-B0F5-28E5EC17D35D}">
      <dgm:prSet phldrT="[Text]"/>
      <dgm:spPr/>
      <dgm:t>
        <a:bodyPr/>
        <a:lstStyle/>
        <a:p>
          <a:r>
            <a:rPr lang="en-IE"/>
            <a:t>Time Synced Dataset</a:t>
          </a:r>
        </a:p>
      </dgm:t>
    </dgm:pt>
    <dgm:pt modelId="{715DAA39-8FFB-41B9-964D-42E6CCC693FD}" type="parTrans" cxnId="{7BA2103B-E2B4-43CB-800D-8202C8B89860}">
      <dgm:prSet/>
      <dgm:spPr/>
      <dgm:t>
        <a:bodyPr/>
        <a:lstStyle/>
        <a:p>
          <a:endParaRPr lang="en-IE"/>
        </a:p>
      </dgm:t>
    </dgm:pt>
    <dgm:pt modelId="{68C14C25-B9BB-4000-A561-3E7B092EB988}" type="sibTrans" cxnId="{7BA2103B-E2B4-43CB-800D-8202C8B89860}">
      <dgm:prSet/>
      <dgm:spPr/>
      <dgm:t>
        <a:bodyPr/>
        <a:lstStyle/>
        <a:p>
          <a:endParaRPr lang="en-IE"/>
        </a:p>
      </dgm:t>
    </dgm:pt>
    <dgm:pt modelId="{066DE59F-0A8C-4B8E-8100-C5AD5F78C4D4}">
      <dgm:prSet phldrT="[Text]"/>
      <dgm:spPr/>
      <dgm:t>
        <a:bodyPr/>
        <a:lstStyle/>
        <a:p>
          <a:r>
            <a:rPr lang="en-IE"/>
            <a:t>EMS/SCADA Data </a:t>
          </a:r>
        </a:p>
      </dgm:t>
    </dgm:pt>
    <dgm:pt modelId="{46F4D520-E9E4-4389-ACFF-507D1BBEA862}" type="parTrans" cxnId="{F7416B89-73A8-4FD9-808D-2E01495442D7}">
      <dgm:prSet/>
      <dgm:spPr/>
      <dgm:t>
        <a:bodyPr/>
        <a:lstStyle/>
        <a:p>
          <a:endParaRPr lang="en-IE"/>
        </a:p>
      </dgm:t>
    </dgm:pt>
    <dgm:pt modelId="{245BC52F-76C2-4A08-918C-8C06F10B3987}" type="sibTrans" cxnId="{F7416B89-73A8-4FD9-808D-2E01495442D7}">
      <dgm:prSet/>
      <dgm:spPr/>
      <dgm:t>
        <a:bodyPr/>
        <a:lstStyle/>
        <a:p>
          <a:endParaRPr lang="en-IE"/>
        </a:p>
      </dgm:t>
    </dgm:pt>
    <dgm:pt modelId="{DEC68B0A-46D5-444D-AF43-004E0C20BC6F}">
      <dgm:prSet phldrT="[Text]"/>
      <dgm:spPr/>
      <dgm:t>
        <a:bodyPr/>
        <a:lstStyle/>
        <a:p>
          <a:r>
            <a:rPr lang="en-IE"/>
            <a:t>EPSOC</a:t>
          </a:r>
        </a:p>
      </dgm:t>
    </dgm:pt>
    <dgm:pt modelId="{91F3C52C-BE48-443F-AF8A-EFCAE7E5CD16}" type="parTrans" cxnId="{77F19EE8-B52D-4D6F-8F6B-A7FA07C49C5A}">
      <dgm:prSet/>
      <dgm:spPr/>
      <dgm:t>
        <a:bodyPr/>
        <a:lstStyle/>
        <a:p>
          <a:endParaRPr lang="en-IE"/>
        </a:p>
      </dgm:t>
    </dgm:pt>
    <dgm:pt modelId="{8D15A778-079B-4BAD-BD4D-DD7A9666A7A7}" type="sibTrans" cxnId="{77F19EE8-B52D-4D6F-8F6B-A7FA07C49C5A}">
      <dgm:prSet/>
      <dgm:spPr/>
      <dgm:t>
        <a:bodyPr/>
        <a:lstStyle/>
        <a:p>
          <a:endParaRPr lang="en-IE"/>
        </a:p>
      </dgm:t>
    </dgm:pt>
    <dgm:pt modelId="{ECA4F824-A21A-4DC7-B3D3-EAE1A7587D15}">
      <dgm:prSet phldrT="[Text]"/>
      <dgm:spPr/>
      <dgm:t>
        <a:bodyPr/>
        <a:lstStyle/>
        <a:p>
          <a:r>
            <a:rPr lang="en-IE"/>
            <a:t>SMIRK</a:t>
          </a:r>
        </a:p>
      </dgm:t>
    </dgm:pt>
    <dgm:pt modelId="{9DBC7DED-E21A-43E0-9EF6-D15693E1A82E}" type="parTrans" cxnId="{62F821AA-5ED1-41EA-B11B-B914B9F73596}">
      <dgm:prSet/>
      <dgm:spPr/>
      <dgm:t>
        <a:bodyPr/>
        <a:lstStyle/>
        <a:p>
          <a:endParaRPr lang="en-IE"/>
        </a:p>
      </dgm:t>
    </dgm:pt>
    <dgm:pt modelId="{F195FAFF-2C62-4435-A45D-4295C8A55D3C}" type="sibTrans" cxnId="{62F821AA-5ED1-41EA-B11B-B914B9F73596}">
      <dgm:prSet/>
      <dgm:spPr/>
      <dgm:t>
        <a:bodyPr/>
        <a:lstStyle/>
        <a:p>
          <a:endParaRPr lang="en-IE"/>
        </a:p>
      </dgm:t>
    </dgm:pt>
    <dgm:pt modelId="{C6160FE7-AD3C-45A2-A3F1-23BC2C759A23}">
      <dgm:prSet phldrT="[Text]"/>
      <dgm:spPr/>
      <dgm:t>
        <a:bodyPr/>
        <a:lstStyle/>
        <a:p>
          <a:r>
            <a:rPr lang="en-IE"/>
            <a:t>NOS</a:t>
          </a:r>
        </a:p>
      </dgm:t>
    </dgm:pt>
    <dgm:pt modelId="{B4110012-1FCC-4951-88E3-C7925EB1445B}" type="parTrans" cxnId="{54675DC0-B825-490F-8A22-C99B0B655F98}">
      <dgm:prSet/>
      <dgm:spPr/>
      <dgm:t>
        <a:bodyPr/>
        <a:lstStyle/>
        <a:p>
          <a:endParaRPr lang="en-IE"/>
        </a:p>
      </dgm:t>
    </dgm:pt>
    <dgm:pt modelId="{BABEE975-9C66-4E99-8CB6-21683F148434}" type="sibTrans" cxnId="{54675DC0-B825-490F-8A22-C99B0B655F98}">
      <dgm:prSet/>
      <dgm:spPr/>
      <dgm:t>
        <a:bodyPr/>
        <a:lstStyle/>
        <a:p>
          <a:endParaRPr lang="en-IE"/>
        </a:p>
      </dgm:t>
    </dgm:pt>
    <dgm:pt modelId="{C7C6A2E7-47F6-4A92-A75A-E3F0E9A7A837}">
      <dgm:prSet phldrT="[Text]"/>
      <dgm:spPr/>
      <dgm:t>
        <a:bodyPr/>
        <a:lstStyle/>
        <a:p>
          <a:r>
            <a:rPr lang="en-IE"/>
            <a:t>EMS State Estimator </a:t>
          </a:r>
        </a:p>
      </dgm:t>
    </dgm:pt>
    <dgm:pt modelId="{02872CDD-2DD6-4254-8ADC-7D3BA28CD192}" type="parTrans" cxnId="{2E3F56AF-A103-41D6-A7E4-CA80EC246DF7}">
      <dgm:prSet/>
      <dgm:spPr/>
    </dgm:pt>
    <dgm:pt modelId="{997B2641-F2AF-4985-B585-AE61970F9B6D}" type="sibTrans" cxnId="{2E3F56AF-A103-41D6-A7E4-CA80EC246DF7}">
      <dgm:prSet/>
      <dgm:spPr/>
    </dgm:pt>
    <dgm:pt modelId="{57D12F16-5CCE-45CD-9D2D-23C4A2F43156}" type="pres">
      <dgm:prSet presAssocID="{A88515F2-2AC3-4718-B982-536886C40F08}" presName="cycle" presStyleCnt="0">
        <dgm:presLayoutVars>
          <dgm:chMax val="1"/>
          <dgm:dir/>
          <dgm:animLvl val="ctr"/>
          <dgm:resizeHandles val="exact"/>
        </dgm:presLayoutVars>
      </dgm:prSet>
      <dgm:spPr/>
    </dgm:pt>
    <dgm:pt modelId="{E5C4C1E2-4C8B-4331-BBCE-A30D80DC48DF}" type="pres">
      <dgm:prSet presAssocID="{7761FF7E-C23C-4F2C-B0F5-28E5EC17D35D}" presName="centerShape" presStyleLbl="node0" presStyleIdx="0" presStyleCnt="1"/>
      <dgm:spPr/>
    </dgm:pt>
    <dgm:pt modelId="{6996B4E4-9B75-47A4-890D-FC94DA185920}" type="pres">
      <dgm:prSet presAssocID="{46F4D520-E9E4-4389-ACFF-507D1BBEA862}" presName="parTrans" presStyleLbl="bgSibTrans2D1" presStyleIdx="0" presStyleCnt="5"/>
      <dgm:spPr/>
    </dgm:pt>
    <dgm:pt modelId="{9FF6CD46-878C-4CE7-9E06-A82BD3B22423}" type="pres">
      <dgm:prSet presAssocID="{066DE59F-0A8C-4B8E-8100-C5AD5F78C4D4}" presName="node" presStyleLbl="node1" presStyleIdx="0" presStyleCnt="5">
        <dgm:presLayoutVars>
          <dgm:bulletEnabled val="1"/>
        </dgm:presLayoutVars>
      </dgm:prSet>
      <dgm:spPr/>
    </dgm:pt>
    <dgm:pt modelId="{7C4B8F8B-1CDE-4DED-875A-8CE1E5C57943}" type="pres">
      <dgm:prSet presAssocID="{02872CDD-2DD6-4254-8ADC-7D3BA28CD192}" presName="parTrans" presStyleLbl="bgSibTrans2D1" presStyleIdx="1" presStyleCnt="5"/>
      <dgm:spPr/>
    </dgm:pt>
    <dgm:pt modelId="{FD1C12C0-1964-4FA3-9756-6DA2212B080A}" type="pres">
      <dgm:prSet presAssocID="{C7C6A2E7-47F6-4A92-A75A-E3F0E9A7A837}" presName="node" presStyleLbl="node1" presStyleIdx="1" presStyleCnt="5">
        <dgm:presLayoutVars>
          <dgm:bulletEnabled val="1"/>
        </dgm:presLayoutVars>
      </dgm:prSet>
      <dgm:spPr/>
    </dgm:pt>
    <dgm:pt modelId="{1039A553-A1BD-449E-AABD-0E38DC3A925A}" type="pres">
      <dgm:prSet presAssocID="{91F3C52C-BE48-443F-AF8A-EFCAE7E5CD16}" presName="parTrans" presStyleLbl="bgSibTrans2D1" presStyleIdx="2" presStyleCnt="5"/>
      <dgm:spPr/>
    </dgm:pt>
    <dgm:pt modelId="{112170DF-2581-401E-BBA2-0BA5B4F7FD1E}" type="pres">
      <dgm:prSet presAssocID="{DEC68B0A-46D5-444D-AF43-004E0C20BC6F}" presName="node" presStyleLbl="node1" presStyleIdx="2" presStyleCnt="5">
        <dgm:presLayoutVars>
          <dgm:bulletEnabled val="1"/>
        </dgm:presLayoutVars>
      </dgm:prSet>
      <dgm:spPr/>
    </dgm:pt>
    <dgm:pt modelId="{0A4EFBE4-5EA5-4BAD-AA73-857E4175B1F2}" type="pres">
      <dgm:prSet presAssocID="{9DBC7DED-E21A-43E0-9EF6-D15693E1A82E}" presName="parTrans" presStyleLbl="bgSibTrans2D1" presStyleIdx="3" presStyleCnt="5"/>
      <dgm:spPr/>
    </dgm:pt>
    <dgm:pt modelId="{9218234D-A42F-4B44-80B7-06F925A52DF2}" type="pres">
      <dgm:prSet presAssocID="{ECA4F824-A21A-4DC7-B3D3-EAE1A7587D15}" presName="node" presStyleLbl="node1" presStyleIdx="3" presStyleCnt="5">
        <dgm:presLayoutVars>
          <dgm:bulletEnabled val="1"/>
        </dgm:presLayoutVars>
      </dgm:prSet>
      <dgm:spPr/>
    </dgm:pt>
    <dgm:pt modelId="{0A6CD5FD-182E-4EE9-B8A1-C4520D613504}" type="pres">
      <dgm:prSet presAssocID="{B4110012-1FCC-4951-88E3-C7925EB1445B}" presName="parTrans" presStyleLbl="bgSibTrans2D1" presStyleIdx="4" presStyleCnt="5"/>
      <dgm:spPr/>
    </dgm:pt>
    <dgm:pt modelId="{C71678C0-6CF0-42E1-BAAE-F32737D3EFF5}" type="pres">
      <dgm:prSet presAssocID="{C6160FE7-AD3C-45A2-A3F1-23BC2C759A23}" presName="node" presStyleLbl="node1" presStyleIdx="4" presStyleCnt="5">
        <dgm:presLayoutVars>
          <dgm:bulletEnabled val="1"/>
        </dgm:presLayoutVars>
      </dgm:prSet>
      <dgm:spPr/>
    </dgm:pt>
  </dgm:ptLst>
  <dgm:cxnLst>
    <dgm:cxn modelId="{3D4DF910-E845-4DF9-9434-288F1AFBC89D}" type="presOf" srcId="{91F3C52C-BE48-443F-AF8A-EFCAE7E5CD16}" destId="{1039A553-A1BD-449E-AABD-0E38DC3A925A}" srcOrd="0" destOrd="0" presId="urn:microsoft.com/office/officeart/2005/8/layout/radial4"/>
    <dgm:cxn modelId="{26FCB415-FC97-4BFB-8633-82C052AB74A1}" type="presOf" srcId="{ECA4F824-A21A-4DC7-B3D3-EAE1A7587D15}" destId="{9218234D-A42F-4B44-80B7-06F925A52DF2}" srcOrd="0" destOrd="0" presId="urn:microsoft.com/office/officeart/2005/8/layout/radial4"/>
    <dgm:cxn modelId="{218DF229-9303-442B-A4E8-C3B921590F42}" type="presOf" srcId="{A88515F2-2AC3-4718-B982-536886C40F08}" destId="{57D12F16-5CCE-45CD-9D2D-23C4A2F43156}" srcOrd="0" destOrd="0" presId="urn:microsoft.com/office/officeart/2005/8/layout/radial4"/>
    <dgm:cxn modelId="{7BA2103B-E2B4-43CB-800D-8202C8B89860}" srcId="{A88515F2-2AC3-4718-B982-536886C40F08}" destId="{7761FF7E-C23C-4F2C-B0F5-28E5EC17D35D}" srcOrd="0" destOrd="0" parTransId="{715DAA39-8FFB-41B9-964D-42E6CCC693FD}" sibTransId="{68C14C25-B9BB-4000-A561-3E7B092EB988}"/>
    <dgm:cxn modelId="{6DF86266-8CB1-4A53-96B2-C904AD684DB4}" type="presOf" srcId="{066DE59F-0A8C-4B8E-8100-C5AD5F78C4D4}" destId="{9FF6CD46-878C-4CE7-9E06-A82BD3B22423}" srcOrd="0" destOrd="0" presId="urn:microsoft.com/office/officeart/2005/8/layout/radial4"/>
    <dgm:cxn modelId="{04927D6D-B5A4-47A1-A669-10823034AEBB}" type="presOf" srcId="{C7C6A2E7-47F6-4A92-A75A-E3F0E9A7A837}" destId="{FD1C12C0-1964-4FA3-9756-6DA2212B080A}" srcOrd="0" destOrd="0" presId="urn:microsoft.com/office/officeart/2005/8/layout/radial4"/>
    <dgm:cxn modelId="{BB41CF6F-5E27-414A-BFB1-1EE8A1B32670}" type="presOf" srcId="{B4110012-1FCC-4951-88E3-C7925EB1445B}" destId="{0A6CD5FD-182E-4EE9-B8A1-C4520D613504}" srcOrd="0" destOrd="0" presId="urn:microsoft.com/office/officeart/2005/8/layout/radial4"/>
    <dgm:cxn modelId="{3265E277-9FEF-4B70-B5DB-FCB280B78654}" type="presOf" srcId="{9DBC7DED-E21A-43E0-9EF6-D15693E1A82E}" destId="{0A4EFBE4-5EA5-4BAD-AA73-857E4175B1F2}" srcOrd="0" destOrd="0" presId="urn:microsoft.com/office/officeart/2005/8/layout/radial4"/>
    <dgm:cxn modelId="{28F75058-8385-4CDA-9FB7-6A334CF7C736}" type="presOf" srcId="{C6160FE7-AD3C-45A2-A3F1-23BC2C759A23}" destId="{C71678C0-6CF0-42E1-BAAE-F32737D3EFF5}" srcOrd="0" destOrd="0" presId="urn:microsoft.com/office/officeart/2005/8/layout/radial4"/>
    <dgm:cxn modelId="{F7416B89-73A8-4FD9-808D-2E01495442D7}" srcId="{7761FF7E-C23C-4F2C-B0F5-28E5EC17D35D}" destId="{066DE59F-0A8C-4B8E-8100-C5AD5F78C4D4}" srcOrd="0" destOrd="0" parTransId="{46F4D520-E9E4-4389-ACFF-507D1BBEA862}" sibTransId="{245BC52F-76C2-4A08-918C-8C06F10B3987}"/>
    <dgm:cxn modelId="{C03869A9-2599-400E-90D9-C3F380D0DE7A}" type="presOf" srcId="{02872CDD-2DD6-4254-8ADC-7D3BA28CD192}" destId="{7C4B8F8B-1CDE-4DED-875A-8CE1E5C57943}" srcOrd="0" destOrd="0" presId="urn:microsoft.com/office/officeart/2005/8/layout/radial4"/>
    <dgm:cxn modelId="{62F821AA-5ED1-41EA-B11B-B914B9F73596}" srcId="{7761FF7E-C23C-4F2C-B0F5-28E5EC17D35D}" destId="{ECA4F824-A21A-4DC7-B3D3-EAE1A7587D15}" srcOrd="3" destOrd="0" parTransId="{9DBC7DED-E21A-43E0-9EF6-D15693E1A82E}" sibTransId="{F195FAFF-2C62-4435-A45D-4295C8A55D3C}"/>
    <dgm:cxn modelId="{2E3F56AF-A103-41D6-A7E4-CA80EC246DF7}" srcId="{7761FF7E-C23C-4F2C-B0F5-28E5EC17D35D}" destId="{C7C6A2E7-47F6-4A92-A75A-E3F0E9A7A837}" srcOrd="1" destOrd="0" parTransId="{02872CDD-2DD6-4254-8ADC-7D3BA28CD192}" sibTransId="{997B2641-F2AF-4985-B585-AE61970F9B6D}"/>
    <dgm:cxn modelId="{EA6086B3-95CE-4D59-8867-5E65EDDD8DE9}" type="presOf" srcId="{DEC68B0A-46D5-444D-AF43-004E0C20BC6F}" destId="{112170DF-2581-401E-BBA2-0BA5B4F7FD1E}" srcOrd="0" destOrd="0" presId="urn:microsoft.com/office/officeart/2005/8/layout/radial4"/>
    <dgm:cxn modelId="{54675DC0-B825-490F-8A22-C99B0B655F98}" srcId="{7761FF7E-C23C-4F2C-B0F5-28E5EC17D35D}" destId="{C6160FE7-AD3C-45A2-A3F1-23BC2C759A23}" srcOrd="4" destOrd="0" parTransId="{B4110012-1FCC-4951-88E3-C7925EB1445B}" sibTransId="{BABEE975-9C66-4E99-8CB6-21683F148434}"/>
    <dgm:cxn modelId="{B4891AD6-BD4A-4BDB-91EF-C17ABAB07306}" type="presOf" srcId="{46F4D520-E9E4-4389-ACFF-507D1BBEA862}" destId="{6996B4E4-9B75-47A4-890D-FC94DA185920}" srcOrd="0" destOrd="0" presId="urn:microsoft.com/office/officeart/2005/8/layout/radial4"/>
    <dgm:cxn modelId="{E82F37E1-28EE-4AB8-BD5D-84BD66EB60E1}" type="presOf" srcId="{7761FF7E-C23C-4F2C-B0F5-28E5EC17D35D}" destId="{E5C4C1E2-4C8B-4331-BBCE-A30D80DC48DF}" srcOrd="0" destOrd="0" presId="urn:microsoft.com/office/officeart/2005/8/layout/radial4"/>
    <dgm:cxn modelId="{77F19EE8-B52D-4D6F-8F6B-A7FA07C49C5A}" srcId="{7761FF7E-C23C-4F2C-B0F5-28E5EC17D35D}" destId="{DEC68B0A-46D5-444D-AF43-004E0C20BC6F}" srcOrd="2" destOrd="0" parTransId="{91F3C52C-BE48-443F-AF8A-EFCAE7E5CD16}" sibTransId="{8D15A778-079B-4BAD-BD4D-DD7A9666A7A7}"/>
    <dgm:cxn modelId="{C425FD60-052B-4250-96B9-FFA3ABA7970A}" type="presParOf" srcId="{57D12F16-5CCE-45CD-9D2D-23C4A2F43156}" destId="{E5C4C1E2-4C8B-4331-BBCE-A30D80DC48DF}" srcOrd="0" destOrd="0" presId="urn:microsoft.com/office/officeart/2005/8/layout/radial4"/>
    <dgm:cxn modelId="{852FD7DE-D94F-4764-A381-C5AE490E94D1}" type="presParOf" srcId="{57D12F16-5CCE-45CD-9D2D-23C4A2F43156}" destId="{6996B4E4-9B75-47A4-890D-FC94DA185920}" srcOrd="1" destOrd="0" presId="urn:microsoft.com/office/officeart/2005/8/layout/radial4"/>
    <dgm:cxn modelId="{95FD4440-72E9-444B-A1C5-865E7A6568CA}" type="presParOf" srcId="{57D12F16-5CCE-45CD-9D2D-23C4A2F43156}" destId="{9FF6CD46-878C-4CE7-9E06-A82BD3B22423}" srcOrd="2" destOrd="0" presId="urn:microsoft.com/office/officeart/2005/8/layout/radial4"/>
    <dgm:cxn modelId="{F4DBFA12-4121-418D-9855-06D46D5862DC}" type="presParOf" srcId="{57D12F16-5CCE-45CD-9D2D-23C4A2F43156}" destId="{7C4B8F8B-1CDE-4DED-875A-8CE1E5C57943}" srcOrd="3" destOrd="0" presId="urn:microsoft.com/office/officeart/2005/8/layout/radial4"/>
    <dgm:cxn modelId="{4C393BB7-5C54-403A-A5C2-FC814B238A48}" type="presParOf" srcId="{57D12F16-5CCE-45CD-9D2D-23C4A2F43156}" destId="{FD1C12C0-1964-4FA3-9756-6DA2212B080A}" srcOrd="4" destOrd="0" presId="urn:microsoft.com/office/officeart/2005/8/layout/radial4"/>
    <dgm:cxn modelId="{158B4696-917F-44ED-BE8B-4DC4D3620EF8}" type="presParOf" srcId="{57D12F16-5CCE-45CD-9D2D-23C4A2F43156}" destId="{1039A553-A1BD-449E-AABD-0E38DC3A925A}" srcOrd="5" destOrd="0" presId="urn:microsoft.com/office/officeart/2005/8/layout/radial4"/>
    <dgm:cxn modelId="{5FB7CF9D-9C2A-4563-88FC-F2E3354E2D6F}" type="presParOf" srcId="{57D12F16-5CCE-45CD-9D2D-23C4A2F43156}" destId="{112170DF-2581-401E-BBA2-0BA5B4F7FD1E}" srcOrd="6" destOrd="0" presId="urn:microsoft.com/office/officeart/2005/8/layout/radial4"/>
    <dgm:cxn modelId="{B7264FF0-F166-46EC-8DA8-1CB008C89219}" type="presParOf" srcId="{57D12F16-5CCE-45CD-9D2D-23C4A2F43156}" destId="{0A4EFBE4-5EA5-4BAD-AA73-857E4175B1F2}" srcOrd="7" destOrd="0" presId="urn:microsoft.com/office/officeart/2005/8/layout/radial4"/>
    <dgm:cxn modelId="{2387A229-CAEC-48D1-AD9D-225F4A33271F}" type="presParOf" srcId="{57D12F16-5CCE-45CD-9D2D-23C4A2F43156}" destId="{9218234D-A42F-4B44-80B7-06F925A52DF2}" srcOrd="8" destOrd="0" presId="urn:microsoft.com/office/officeart/2005/8/layout/radial4"/>
    <dgm:cxn modelId="{7A473F5C-E7E4-47B5-A55F-4A7FB44096B5}" type="presParOf" srcId="{57D12F16-5CCE-45CD-9D2D-23C4A2F43156}" destId="{0A6CD5FD-182E-4EE9-B8A1-C4520D613504}" srcOrd="9" destOrd="0" presId="urn:microsoft.com/office/officeart/2005/8/layout/radial4"/>
    <dgm:cxn modelId="{BDBAE06E-BA0B-4C47-9D64-2450A87766C2}" type="presParOf" srcId="{57D12F16-5CCE-45CD-9D2D-23C4A2F43156}" destId="{C71678C0-6CF0-42E1-BAAE-F32737D3EFF5}" srcOrd="10" destOrd="0" presId="urn:microsoft.com/office/officeart/2005/8/layout/radial4"/>
  </dgm:cxnLst>
  <dgm:bg/>
  <dgm:whole/>
  <dgm:extLst>
    <a:ext uri="http://schemas.microsoft.com/office/drawing/2008/diagram">
      <dsp:dataModelExt xmlns:dsp="http://schemas.microsoft.com/office/drawing/2008/diagram" relId="rId73" minVer="http://schemas.openxmlformats.org/drawingml/2006/diagram"/>
    </a:ext>
  </dgm:extLst>
</dgm:dataModel>
</file>

<file path=word/diagrams/data9.xml><?xml version="1.0" encoding="utf-8"?>
<dgm:dataModel xmlns:dgm="http://schemas.openxmlformats.org/drawingml/2006/diagram" xmlns:a="http://schemas.openxmlformats.org/drawingml/2006/main">
  <dgm:ptLst>
    <dgm:pt modelId="{A5859D72-595D-4455-8B61-89E97B5B5FB1}"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IE"/>
        </a:p>
      </dgm:t>
    </dgm:pt>
    <dgm:pt modelId="{ECDB0318-CEA5-4BC7-A66E-C669CCBB7C5B}">
      <dgm:prSet phldrT="[Text]"/>
      <dgm:spPr/>
      <dgm:t>
        <a:bodyPr/>
        <a:lstStyle/>
        <a:p>
          <a:r>
            <a:rPr lang="en-US" dirty="0"/>
            <a:t>Find “incidents” – combination of Alarm Abnormality + SMIRK + EPSOC + NOS</a:t>
          </a:r>
          <a:endParaRPr lang="en-IE" dirty="0"/>
        </a:p>
      </dgm:t>
    </dgm:pt>
    <dgm:pt modelId="{AB18D47F-25EB-4A1F-AEF6-1034F807DBA6}" type="parTrans" cxnId="{C3839C88-A152-4A5A-8D0D-C7BB5019E64D}">
      <dgm:prSet/>
      <dgm:spPr/>
      <dgm:t>
        <a:bodyPr/>
        <a:lstStyle/>
        <a:p>
          <a:endParaRPr lang="en-IE"/>
        </a:p>
      </dgm:t>
    </dgm:pt>
    <dgm:pt modelId="{F57AAECC-0BD4-4F79-84D4-5C5C9F5269D1}" type="sibTrans" cxnId="{C3839C88-A152-4A5A-8D0D-C7BB5019E64D}">
      <dgm:prSet/>
      <dgm:spPr/>
      <dgm:t>
        <a:bodyPr/>
        <a:lstStyle/>
        <a:p>
          <a:endParaRPr lang="en-IE"/>
        </a:p>
      </dgm:t>
    </dgm:pt>
    <dgm:pt modelId="{CFF54BFD-050C-4B14-B904-7F8BDD952251}">
      <dgm:prSet phldrT="[Text]"/>
      <dgm:spPr/>
      <dgm:t>
        <a:bodyPr/>
        <a:lstStyle/>
        <a:p>
          <a:r>
            <a:rPr lang="en-US" dirty="0"/>
            <a:t>AEMO operator ‘labels’ Incidents and causes and action(s) </a:t>
          </a:r>
          <a:endParaRPr lang="en-IE" dirty="0"/>
        </a:p>
      </dgm:t>
    </dgm:pt>
    <dgm:pt modelId="{05A7977D-FD48-4C1C-8076-16688285A2FF}" type="parTrans" cxnId="{44C71601-AAF4-45CF-B7D6-8BC6CA1281E2}">
      <dgm:prSet/>
      <dgm:spPr/>
      <dgm:t>
        <a:bodyPr/>
        <a:lstStyle/>
        <a:p>
          <a:endParaRPr lang="en-IE"/>
        </a:p>
      </dgm:t>
    </dgm:pt>
    <dgm:pt modelId="{4A767C0C-2CEC-41C8-8536-CDDE3C1A69FF}" type="sibTrans" cxnId="{44C71601-AAF4-45CF-B7D6-8BC6CA1281E2}">
      <dgm:prSet/>
      <dgm:spPr/>
      <dgm:t>
        <a:bodyPr/>
        <a:lstStyle/>
        <a:p>
          <a:endParaRPr lang="en-IE"/>
        </a:p>
      </dgm:t>
    </dgm:pt>
    <dgm:pt modelId="{46820C64-B19B-4EE9-9BB5-A0EE66A43F87}">
      <dgm:prSet phldrT="[Text]"/>
      <dgm:spPr/>
      <dgm:t>
        <a:bodyPr/>
        <a:lstStyle/>
        <a:p>
          <a:r>
            <a:rPr lang="en-US" dirty="0"/>
            <a:t>Train ML model to identify incidents, causes, actions</a:t>
          </a:r>
          <a:endParaRPr lang="en-IE" dirty="0"/>
        </a:p>
      </dgm:t>
    </dgm:pt>
    <dgm:pt modelId="{C27EA924-26A6-4A25-B2EB-FE017B232629}" type="parTrans" cxnId="{E72FF450-175C-4D8F-844E-EC48A7A5F9C8}">
      <dgm:prSet/>
      <dgm:spPr/>
      <dgm:t>
        <a:bodyPr/>
        <a:lstStyle/>
        <a:p>
          <a:endParaRPr lang="en-IE"/>
        </a:p>
      </dgm:t>
    </dgm:pt>
    <dgm:pt modelId="{EEF0557B-49F5-4381-8D9D-EF51E760EAFD}" type="sibTrans" cxnId="{E72FF450-175C-4D8F-844E-EC48A7A5F9C8}">
      <dgm:prSet/>
      <dgm:spPr/>
      <dgm:t>
        <a:bodyPr/>
        <a:lstStyle/>
        <a:p>
          <a:endParaRPr lang="en-IE"/>
        </a:p>
      </dgm:t>
    </dgm:pt>
    <dgm:pt modelId="{5304889C-DDF7-421B-9881-733E9DE6BFD3}">
      <dgm:prSet phldrT="[Text]"/>
      <dgm:spPr/>
      <dgm:t>
        <a:bodyPr/>
        <a:lstStyle/>
        <a:p>
          <a:r>
            <a:rPr lang="en-US" dirty="0"/>
            <a:t>Test model on new operational data</a:t>
          </a:r>
          <a:endParaRPr lang="en-IE" dirty="0"/>
        </a:p>
      </dgm:t>
    </dgm:pt>
    <dgm:pt modelId="{07ECE037-2DC3-4434-9F18-D555F70561FF}" type="parTrans" cxnId="{ABCD03D0-C76A-4AF3-A55F-0F804344E541}">
      <dgm:prSet/>
      <dgm:spPr/>
      <dgm:t>
        <a:bodyPr/>
        <a:lstStyle/>
        <a:p>
          <a:endParaRPr lang="en-IE"/>
        </a:p>
      </dgm:t>
    </dgm:pt>
    <dgm:pt modelId="{A2AF5C45-D5AE-495E-AD4B-639A1A14AA46}" type="sibTrans" cxnId="{ABCD03D0-C76A-4AF3-A55F-0F804344E541}">
      <dgm:prSet/>
      <dgm:spPr/>
      <dgm:t>
        <a:bodyPr/>
        <a:lstStyle/>
        <a:p>
          <a:endParaRPr lang="en-IE"/>
        </a:p>
      </dgm:t>
    </dgm:pt>
    <dgm:pt modelId="{97A98B3B-3366-4ACA-8785-D58DB81533A5}">
      <dgm:prSet phldrT="[Text]"/>
      <dgm:spPr/>
      <dgm:t>
        <a:bodyPr/>
        <a:lstStyle/>
        <a:p>
          <a:r>
            <a:rPr lang="en-US" dirty="0"/>
            <a:t>Refine ML model over time</a:t>
          </a:r>
          <a:endParaRPr lang="en-IE" dirty="0"/>
        </a:p>
      </dgm:t>
    </dgm:pt>
    <dgm:pt modelId="{0588394F-89E3-437C-A7F7-458981D6541F}" type="parTrans" cxnId="{A1973D0D-D42F-4580-875F-CAE0D8A241F6}">
      <dgm:prSet/>
      <dgm:spPr/>
      <dgm:t>
        <a:bodyPr/>
        <a:lstStyle/>
        <a:p>
          <a:endParaRPr lang="en-IE"/>
        </a:p>
      </dgm:t>
    </dgm:pt>
    <dgm:pt modelId="{434D1C29-A9F5-4D80-A263-4EA71703EA7E}" type="sibTrans" cxnId="{A1973D0D-D42F-4580-875F-CAE0D8A241F6}">
      <dgm:prSet/>
      <dgm:spPr/>
      <dgm:t>
        <a:bodyPr/>
        <a:lstStyle/>
        <a:p>
          <a:endParaRPr lang="en-IE"/>
        </a:p>
      </dgm:t>
    </dgm:pt>
    <dgm:pt modelId="{8E4A93E2-D3B2-4CC5-8E69-C3C39CFD2413}">
      <dgm:prSet phldrT="[Text]"/>
      <dgm:spPr/>
      <dgm:t>
        <a:bodyPr/>
        <a:lstStyle/>
        <a:p>
          <a:r>
            <a:rPr lang="en-US" dirty="0"/>
            <a:t> Identify the features of incidents for analysis/training</a:t>
          </a:r>
          <a:endParaRPr lang="en-IE" dirty="0"/>
        </a:p>
      </dgm:t>
    </dgm:pt>
    <dgm:pt modelId="{80ACAF62-4433-4A63-997C-A1A2F1982660}" type="parTrans" cxnId="{8C46428D-E577-4F11-B403-CB594F501753}">
      <dgm:prSet/>
      <dgm:spPr/>
      <dgm:t>
        <a:bodyPr/>
        <a:lstStyle/>
        <a:p>
          <a:endParaRPr lang="en-IE"/>
        </a:p>
      </dgm:t>
    </dgm:pt>
    <dgm:pt modelId="{008BEB34-FD40-4E7F-A0FB-774DAE797C80}" type="sibTrans" cxnId="{8C46428D-E577-4F11-B403-CB594F501753}">
      <dgm:prSet/>
      <dgm:spPr/>
      <dgm:t>
        <a:bodyPr/>
        <a:lstStyle/>
        <a:p>
          <a:endParaRPr lang="en-IE"/>
        </a:p>
      </dgm:t>
    </dgm:pt>
    <dgm:pt modelId="{1EDB3624-047A-4C15-BDF6-0391F53DC42D}">
      <dgm:prSet phldrT="[Text]"/>
      <dgm:spPr/>
      <dgm:t>
        <a:bodyPr/>
        <a:lstStyle/>
        <a:p>
          <a:r>
            <a:rPr lang="en-US" dirty="0"/>
            <a:t>Unify and synchronize databases</a:t>
          </a:r>
          <a:endParaRPr lang="en-IE" dirty="0"/>
        </a:p>
      </dgm:t>
    </dgm:pt>
    <dgm:pt modelId="{1C87BC6D-A207-4D49-A8B1-2676440AFC2F}" type="parTrans" cxnId="{3EE89395-DD54-4AF8-B9D1-1FBDCEA7FE3A}">
      <dgm:prSet/>
      <dgm:spPr/>
      <dgm:t>
        <a:bodyPr/>
        <a:lstStyle/>
        <a:p>
          <a:endParaRPr lang="en-IE"/>
        </a:p>
      </dgm:t>
    </dgm:pt>
    <dgm:pt modelId="{B6C5F7ED-3ECC-426B-942B-F9A4E3EB07E1}" type="sibTrans" cxnId="{3EE89395-DD54-4AF8-B9D1-1FBDCEA7FE3A}">
      <dgm:prSet/>
      <dgm:spPr/>
      <dgm:t>
        <a:bodyPr/>
        <a:lstStyle/>
        <a:p>
          <a:endParaRPr lang="en-IE"/>
        </a:p>
      </dgm:t>
    </dgm:pt>
    <dgm:pt modelId="{5DD46316-3173-40DC-BF09-AF2A07982BA6}">
      <dgm:prSet phldrT="[Text]"/>
      <dgm:spPr/>
      <dgm:t>
        <a:bodyPr/>
        <a:lstStyle/>
        <a:p>
          <a:r>
            <a:rPr lang="en-US" dirty="0"/>
            <a:t>Framework for labelling </a:t>
          </a:r>
          <a:endParaRPr lang="en-IE" dirty="0"/>
        </a:p>
      </dgm:t>
    </dgm:pt>
    <dgm:pt modelId="{27806D70-BAB9-4CA6-9B88-8BD9FBD485FE}" type="parTrans" cxnId="{0C614F6E-B014-4C52-83C0-C444B69EAE20}">
      <dgm:prSet/>
      <dgm:spPr/>
      <dgm:t>
        <a:bodyPr/>
        <a:lstStyle/>
        <a:p>
          <a:endParaRPr lang="en-IE"/>
        </a:p>
      </dgm:t>
    </dgm:pt>
    <dgm:pt modelId="{2587FAB0-0229-442A-8E8C-156D18002DD1}" type="sibTrans" cxnId="{0C614F6E-B014-4C52-83C0-C444B69EAE20}">
      <dgm:prSet/>
      <dgm:spPr/>
      <dgm:t>
        <a:bodyPr/>
        <a:lstStyle/>
        <a:p>
          <a:endParaRPr lang="en-IE"/>
        </a:p>
      </dgm:t>
    </dgm:pt>
    <dgm:pt modelId="{A4645A89-DC88-43AC-B87C-5C4334DD59F6}">
      <dgm:prSet phldrT="[Text]"/>
      <dgm:spPr/>
      <dgm:t>
        <a:bodyPr/>
        <a:lstStyle/>
        <a:p>
          <a:r>
            <a:rPr lang="en-US" dirty="0"/>
            <a:t>Fully develop the framework for data alignment, testing and ML model development</a:t>
          </a:r>
          <a:endParaRPr lang="en-IE" dirty="0"/>
        </a:p>
      </dgm:t>
    </dgm:pt>
    <dgm:pt modelId="{542E15A1-B193-4EE3-B50C-0202E3F04B9B}" type="parTrans" cxnId="{37781C70-F682-4CFB-AF15-CAC7E9354FE4}">
      <dgm:prSet/>
      <dgm:spPr/>
      <dgm:t>
        <a:bodyPr/>
        <a:lstStyle/>
        <a:p>
          <a:endParaRPr lang="en-IE"/>
        </a:p>
      </dgm:t>
    </dgm:pt>
    <dgm:pt modelId="{C3ECFFE2-6087-4669-8038-9E049DDEFA6E}" type="sibTrans" cxnId="{37781C70-F682-4CFB-AF15-CAC7E9354FE4}">
      <dgm:prSet/>
      <dgm:spPr/>
      <dgm:t>
        <a:bodyPr/>
        <a:lstStyle/>
        <a:p>
          <a:endParaRPr lang="en-IE"/>
        </a:p>
      </dgm:t>
    </dgm:pt>
    <dgm:pt modelId="{63AB0E36-496C-4917-9B97-6CB5F333BE73}" type="pres">
      <dgm:prSet presAssocID="{A5859D72-595D-4455-8B61-89E97B5B5FB1}" presName="Name0" presStyleCnt="0">
        <dgm:presLayoutVars>
          <dgm:dir/>
          <dgm:resizeHandles val="exact"/>
        </dgm:presLayoutVars>
      </dgm:prSet>
      <dgm:spPr/>
    </dgm:pt>
    <dgm:pt modelId="{D5F7AEDE-CB1B-43D5-9DCE-C3D55C681727}" type="pres">
      <dgm:prSet presAssocID="{1EDB3624-047A-4C15-BDF6-0391F53DC42D}" presName="node" presStyleLbl="node1" presStyleIdx="0" presStyleCnt="9">
        <dgm:presLayoutVars>
          <dgm:bulletEnabled val="1"/>
        </dgm:presLayoutVars>
      </dgm:prSet>
      <dgm:spPr/>
    </dgm:pt>
    <dgm:pt modelId="{9443FEE8-2F66-4B66-9EF8-4B1C884628E3}" type="pres">
      <dgm:prSet presAssocID="{B6C5F7ED-3ECC-426B-942B-F9A4E3EB07E1}" presName="sibTrans" presStyleLbl="sibTrans1D1" presStyleIdx="0" presStyleCnt="8"/>
      <dgm:spPr/>
    </dgm:pt>
    <dgm:pt modelId="{54A14C97-A4F4-450E-BA82-78B2942634DA}" type="pres">
      <dgm:prSet presAssocID="{B6C5F7ED-3ECC-426B-942B-F9A4E3EB07E1}" presName="connectorText" presStyleLbl="sibTrans1D1" presStyleIdx="0" presStyleCnt="8"/>
      <dgm:spPr/>
    </dgm:pt>
    <dgm:pt modelId="{35A27492-C1E8-4F61-A44A-DC7C9EEB6BA1}" type="pres">
      <dgm:prSet presAssocID="{ECDB0318-CEA5-4BC7-A66E-C669CCBB7C5B}" presName="node" presStyleLbl="node1" presStyleIdx="1" presStyleCnt="9">
        <dgm:presLayoutVars>
          <dgm:bulletEnabled val="1"/>
        </dgm:presLayoutVars>
      </dgm:prSet>
      <dgm:spPr/>
    </dgm:pt>
    <dgm:pt modelId="{452DB282-32DD-4946-BDFC-C8B89BA32EC9}" type="pres">
      <dgm:prSet presAssocID="{F57AAECC-0BD4-4F79-84D4-5C5C9F5269D1}" presName="sibTrans" presStyleLbl="sibTrans1D1" presStyleIdx="1" presStyleCnt="8"/>
      <dgm:spPr/>
    </dgm:pt>
    <dgm:pt modelId="{C1962444-D720-4DA8-B286-872E069806D1}" type="pres">
      <dgm:prSet presAssocID="{F57AAECC-0BD4-4F79-84D4-5C5C9F5269D1}" presName="connectorText" presStyleLbl="sibTrans1D1" presStyleIdx="1" presStyleCnt="8"/>
      <dgm:spPr/>
    </dgm:pt>
    <dgm:pt modelId="{6C72733E-B53F-4442-97B5-1FBAC7D5DEA8}" type="pres">
      <dgm:prSet presAssocID="{8E4A93E2-D3B2-4CC5-8E69-C3C39CFD2413}" presName="node" presStyleLbl="node1" presStyleIdx="2" presStyleCnt="9">
        <dgm:presLayoutVars>
          <dgm:bulletEnabled val="1"/>
        </dgm:presLayoutVars>
      </dgm:prSet>
      <dgm:spPr/>
    </dgm:pt>
    <dgm:pt modelId="{C43BFB91-D655-48C4-A072-0ECB92C9860D}" type="pres">
      <dgm:prSet presAssocID="{008BEB34-FD40-4E7F-A0FB-774DAE797C80}" presName="sibTrans" presStyleLbl="sibTrans1D1" presStyleIdx="2" presStyleCnt="8"/>
      <dgm:spPr/>
    </dgm:pt>
    <dgm:pt modelId="{804167B9-F403-4D60-9223-065A007FC4B4}" type="pres">
      <dgm:prSet presAssocID="{008BEB34-FD40-4E7F-A0FB-774DAE797C80}" presName="connectorText" presStyleLbl="sibTrans1D1" presStyleIdx="2" presStyleCnt="8"/>
      <dgm:spPr/>
    </dgm:pt>
    <dgm:pt modelId="{1EDD7C12-C26A-4904-ACA3-2B145E03AB71}" type="pres">
      <dgm:prSet presAssocID="{CFF54BFD-050C-4B14-B904-7F8BDD952251}" presName="node" presStyleLbl="node1" presStyleIdx="3" presStyleCnt="9">
        <dgm:presLayoutVars>
          <dgm:bulletEnabled val="1"/>
        </dgm:presLayoutVars>
      </dgm:prSet>
      <dgm:spPr/>
    </dgm:pt>
    <dgm:pt modelId="{0B9893A9-4A39-4375-8BBA-9553DD363509}" type="pres">
      <dgm:prSet presAssocID="{4A767C0C-2CEC-41C8-8536-CDDE3C1A69FF}" presName="sibTrans" presStyleLbl="sibTrans1D1" presStyleIdx="3" presStyleCnt="8"/>
      <dgm:spPr/>
    </dgm:pt>
    <dgm:pt modelId="{8B530B6F-2A64-4AD6-976A-97FD8B9C11E2}" type="pres">
      <dgm:prSet presAssocID="{4A767C0C-2CEC-41C8-8536-CDDE3C1A69FF}" presName="connectorText" presStyleLbl="sibTrans1D1" presStyleIdx="3" presStyleCnt="8"/>
      <dgm:spPr/>
    </dgm:pt>
    <dgm:pt modelId="{EBE18F88-C4B5-4D9C-9E44-9E3369BE8D9E}" type="pres">
      <dgm:prSet presAssocID="{5DD46316-3173-40DC-BF09-AF2A07982BA6}" presName="node" presStyleLbl="node1" presStyleIdx="4" presStyleCnt="9">
        <dgm:presLayoutVars>
          <dgm:bulletEnabled val="1"/>
        </dgm:presLayoutVars>
      </dgm:prSet>
      <dgm:spPr/>
    </dgm:pt>
    <dgm:pt modelId="{03FCC04B-FB37-42C4-B4F3-C95F145924E7}" type="pres">
      <dgm:prSet presAssocID="{2587FAB0-0229-442A-8E8C-156D18002DD1}" presName="sibTrans" presStyleLbl="sibTrans1D1" presStyleIdx="4" presStyleCnt="8"/>
      <dgm:spPr/>
    </dgm:pt>
    <dgm:pt modelId="{684A30BC-0457-4E88-816D-F75C14A706BA}" type="pres">
      <dgm:prSet presAssocID="{2587FAB0-0229-442A-8E8C-156D18002DD1}" presName="connectorText" presStyleLbl="sibTrans1D1" presStyleIdx="4" presStyleCnt="8"/>
      <dgm:spPr/>
    </dgm:pt>
    <dgm:pt modelId="{03812A42-8ED5-4836-936F-F73FC45EA8BC}" type="pres">
      <dgm:prSet presAssocID="{46820C64-B19B-4EE9-9BB5-A0EE66A43F87}" presName="node" presStyleLbl="node1" presStyleIdx="5" presStyleCnt="9">
        <dgm:presLayoutVars>
          <dgm:bulletEnabled val="1"/>
        </dgm:presLayoutVars>
      </dgm:prSet>
      <dgm:spPr/>
    </dgm:pt>
    <dgm:pt modelId="{59BB74D1-F29A-40A3-BB5C-24763D0B5C25}" type="pres">
      <dgm:prSet presAssocID="{EEF0557B-49F5-4381-8D9D-EF51E760EAFD}" presName="sibTrans" presStyleLbl="sibTrans1D1" presStyleIdx="5" presStyleCnt="8"/>
      <dgm:spPr/>
    </dgm:pt>
    <dgm:pt modelId="{D4635F73-5012-4CA5-A781-A684F0A2CB68}" type="pres">
      <dgm:prSet presAssocID="{EEF0557B-49F5-4381-8D9D-EF51E760EAFD}" presName="connectorText" presStyleLbl="sibTrans1D1" presStyleIdx="5" presStyleCnt="8"/>
      <dgm:spPr/>
    </dgm:pt>
    <dgm:pt modelId="{1087961C-D918-40A4-AACF-EA8E23FDFB1C}" type="pres">
      <dgm:prSet presAssocID="{5304889C-DDF7-421B-9881-733E9DE6BFD3}" presName="node" presStyleLbl="node1" presStyleIdx="6" presStyleCnt="9">
        <dgm:presLayoutVars>
          <dgm:bulletEnabled val="1"/>
        </dgm:presLayoutVars>
      </dgm:prSet>
      <dgm:spPr/>
    </dgm:pt>
    <dgm:pt modelId="{71FC0951-A28A-46FF-8BA3-28F647715629}" type="pres">
      <dgm:prSet presAssocID="{A2AF5C45-D5AE-495E-AD4B-639A1A14AA46}" presName="sibTrans" presStyleLbl="sibTrans1D1" presStyleIdx="6" presStyleCnt="8"/>
      <dgm:spPr/>
    </dgm:pt>
    <dgm:pt modelId="{7A82779E-08C7-4218-B507-18711CAE0DAA}" type="pres">
      <dgm:prSet presAssocID="{A2AF5C45-D5AE-495E-AD4B-639A1A14AA46}" presName="connectorText" presStyleLbl="sibTrans1D1" presStyleIdx="6" presStyleCnt="8"/>
      <dgm:spPr/>
    </dgm:pt>
    <dgm:pt modelId="{695400DF-609F-48A2-A1A9-AAC9F5AAE8BC}" type="pres">
      <dgm:prSet presAssocID="{97A98B3B-3366-4ACA-8785-D58DB81533A5}" presName="node" presStyleLbl="node1" presStyleIdx="7" presStyleCnt="9">
        <dgm:presLayoutVars>
          <dgm:bulletEnabled val="1"/>
        </dgm:presLayoutVars>
      </dgm:prSet>
      <dgm:spPr/>
    </dgm:pt>
    <dgm:pt modelId="{CA7F066C-40A9-43A3-A993-0D42038E6EBC}" type="pres">
      <dgm:prSet presAssocID="{434D1C29-A9F5-4D80-A263-4EA71703EA7E}" presName="sibTrans" presStyleLbl="sibTrans1D1" presStyleIdx="7" presStyleCnt="8"/>
      <dgm:spPr/>
    </dgm:pt>
    <dgm:pt modelId="{6578F469-E949-4F9B-8074-9C9F481BD24D}" type="pres">
      <dgm:prSet presAssocID="{434D1C29-A9F5-4D80-A263-4EA71703EA7E}" presName="connectorText" presStyleLbl="sibTrans1D1" presStyleIdx="7" presStyleCnt="8"/>
      <dgm:spPr/>
    </dgm:pt>
    <dgm:pt modelId="{939EF57F-C410-48D7-BF13-B4182F1F6900}" type="pres">
      <dgm:prSet presAssocID="{A4645A89-DC88-43AC-B87C-5C4334DD59F6}" presName="node" presStyleLbl="node1" presStyleIdx="8" presStyleCnt="9">
        <dgm:presLayoutVars>
          <dgm:bulletEnabled val="1"/>
        </dgm:presLayoutVars>
      </dgm:prSet>
      <dgm:spPr/>
    </dgm:pt>
  </dgm:ptLst>
  <dgm:cxnLst>
    <dgm:cxn modelId="{44C71601-AAF4-45CF-B7D6-8BC6CA1281E2}" srcId="{A5859D72-595D-4455-8B61-89E97B5B5FB1}" destId="{CFF54BFD-050C-4B14-B904-7F8BDD952251}" srcOrd="3" destOrd="0" parTransId="{05A7977D-FD48-4C1C-8076-16688285A2FF}" sibTransId="{4A767C0C-2CEC-41C8-8536-CDDE3C1A69FF}"/>
    <dgm:cxn modelId="{7704BC07-ACCE-4AB3-B429-59E4577307D5}" type="presOf" srcId="{EEF0557B-49F5-4381-8D9D-EF51E760EAFD}" destId="{D4635F73-5012-4CA5-A781-A684F0A2CB68}" srcOrd="1" destOrd="0" presId="urn:microsoft.com/office/officeart/2005/8/layout/bProcess3"/>
    <dgm:cxn modelId="{A1973D0D-D42F-4580-875F-CAE0D8A241F6}" srcId="{A5859D72-595D-4455-8B61-89E97B5B5FB1}" destId="{97A98B3B-3366-4ACA-8785-D58DB81533A5}" srcOrd="7" destOrd="0" parTransId="{0588394F-89E3-437C-A7F7-458981D6541F}" sibTransId="{434D1C29-A9F5-4D80-A263-4EA71703EA7E}"/>
    <dgm:cxn modelId="{7F87E70E-A2A1-45A5-A666-A2A7D7DDCA6F}" type="presOf" srcId="{008BEB34-FD40-4E7F-A0FB-774DAE797C80}" destId="{C43BFB91-D655-48C4-A072-0ECB92C9860D}" srcOrd="0" destOrd="0" presId="urn:microsoft.com/office/officeart/2005/8/layout/bProcess3"/>
    <dgm:cxn modelId="{D5A4E311-24A2-444F-B15B-85621307C3E7}" type="presOf" srcId="{EEF0557B-49F5-4381-8D9D-EF51E760EAFD}" destId="{59BB74D1-F29A-40A3-BB5C-24763D0B5C25}" srcOrd="0" destOrd="0" presId="urn:microsoft.com/office/officeart/2005/8/layout/bProcess3"/>
    <dgm:cxn modelId="{E8ABFE16-66E3-40F2-888E-31928895BB82}" type="presOf" srcId="{A2AF5C45-D5AE-495E-AD4B-639A1A14AA46}" destId="{71FC0951-A28A-46FF-8BA3-28F647715629}" srcOrd="0" destOrd="0" presId="urn:microsoft.com/office/officeart/2005/8/layout/bProcess3"/>
    <dgm:cxn modelId="{E25AED1D-63E1-4DE3-9B0F-72D77E989610}" type="presOf" srcId="{4A767C0C-2CEC-41C8-8536-CDDE3C1A69FF}" destId="{8B530B6F-2A64-4AD6-976A-97FD8B9C11E2}" srcOrd="1" destOrd="0" presId="urn:microsoft.com/office/officeart/2005/8/layout/bProcess3"/>
    <dgm:cxn modelId="{B79E5E21-6736-4116-AF26-6E2246318AB2}" type="presOf" srcId="{5304889C-DDF7-421B-9881-733E9DE6BFD3}" destId="{1087961C-D918-40A4-AACF-EA8E23FDFB1C}" srcOrd="0" destOrd="0" presId="urn:microsoft.com/office/officeart/2005/8/layout/bProcess3"/>
    <dgm:cxn modelId="{2439A22C-6936-4844-B32D-7EB5BF3528D1}" type="presOf" srcId="{A4645A89-DC88-43AC-B87C-5C4334DD59F6}" destId="{939EF57F-C410-48D7-BF13-B4182F1F6900}" srcOrd="0" destOrd="0" presId="urn:microsoft.com/office/officeart/2005/8/layout/bProcess3"/>
    <dgm:cxn modelId="{9B194331-2BDE-4370-B80E-0014201480D5}" type="presOf" srcId="{B6C5F7ED-3ECC-426B-942B-F9A4E3EB07E1}" destId="{54A14C97-A4F4-450E-BA82-78B2942634DA}" srcOrd="1" destOrd="0" presId="urn:microsoft.com/office/officeart/2005/8/layout/bProcess3"/>
    <dgm:cxn modelId="{9A11E637-AA8D-4206-AB73-E4BD3E922EFE}" type="presOf" srcId="{A5859D72-595D-4455-8B61-89E97B5B5FB1}" destId="{63AB0E36-496C-4917-9B97-6CB5F333BE73}" srcOrd="0" destOrd="0" presId="urn:microsoft.com/office/officeart/2005/8/layout/bProcess3"/>
    <dgm:cxn modelId="{EE494D67-D48B-4C63-A683-E1F32D5D5ADE}" type="presOf" srcId="{1EDB3624-047A-4C15-BDF6-0391F53DC42D}" destId="{D5F7AEDE-CB1B-43D5-9DCE-C3D55C681727}" srcOrd="0" destOrd="0" presId="urn:microsoft.com/office/officeart/2005/8/layout/bProcess3"/>
    <dgm:cxn modelId="{BEA2C24C-101E-404E-A464-C8FCBDD349A5}" type="presOf" srcId="{F57AAECC-0BD4-4F79-84D4-5C5C9F5269D1}" destId="{452DB282-32DD-4946-BDFC-C8B89BA32EC9}" srcOrd="0" destOrd="0" presId="urn:microsoft.com/office/officeart/2005/8/layout/bProcess3"/>
    <dgm:cxn modelId="{0C614F6E-B014-4C52-83C0-C444B69EAE20}" srcId="{A5859D72-595D-4455-8B61-89E97B5B5FB1}" destId="{5DD46316-3173-40DC-BF09-AF2A07982BA6}" srcOrd="4" destOrd="0" parTransId="{27806D70-BAB9-4CA6-9B88-8BD9FBD485FE}" sibTransId="{2587FAB0-0229-442A-8E8C-156D18002DD1}"/>
    <dgm:cxn modelId="{37781C70-F682-4CFB-AF15-CAC7E9354FE4}" srcId="{A5859D72-595D-4455-8B61-89E97B5B5FB1}" destId="{A4645A89-DC88-43AC-B87C-5C4334DD59F6}" srcOrd="8" destOrd="0" parTransId="{542E15A1-B193-4EE3-B50C-0202E3F04B9B}" sibTransId="{C3ECFFE2-6087-4669-8038-9E049DDEFA6E}"/>
    <dgm:cxn modelId="{8FC1A170-3C11-4FE8-B4D5-D110114202B2}" type="presOf" srcId="{A2AF5C45-D5AE-495E-AD4B-639A1A14AA46}" destId="{7A82779E-08C7-4218-B507-18711CAE0DAA}" srcOrd="1" destOrd="0" presId="urn:microsoft.com/office/officeart/2005/8/layout/bProcess3"/>
    <dgm:cxn modelId="{E72FF450-175C-4D8F-844E-EC48A7A5F9C8}" srcId="{A5859D72-595D-4455-8B61-89E97B5B5FB1}" destId="{46820C64-B19B-4EE9-9BB5-A0EE66A43F87}" srcOrd="5" destOrd="0" parTransId="{C27EA924-26A6-4A25-B2EB-FE017B232629}" sibTransId="{EEF0557B-49F5-4381-8D9D-EF51E760EAFD}"/>
    <dgm:cxn modelId="{03B4A655-4A60-4582-A0D7-4ED37C96B716}" type="presOf" srcId="{46820C64-B19B-4EE9-9BB5-A0EE66A43F87}" destId="{03812A42-8ED5-4836-936F-F73FC45EA8BC}" srcOrd="0" destOrd="0" presId="urn:microsoft.com/office/officeart/2005/8/layout/bProcess3"/>
    <dgm:cxn modelId="{D1AF1277-3DF0-4671-BAF8-574F755A17A5}" type="presOf" srcId="{4A767C0C-2CEC-41C8-8536-CDDE3C1A69FF}" destId="{0B9893A9-4A39-4375-8BBA-9553DD363509}" srcOrd="0" destOrd="0" presId="urn:microsoft.com/office/officeart/2005/8/layout/bProcess3"/>
    <dgm:cxn modelId="{E20E2E7C-7D01-4F1B-8BDC-234C2250592E}" type="presOf" srcId="{008BEB34-FD40-4E7F-A0FB-774DAE797C80}" destId="{804167B9-F403-4D60-9223-065A007FC4B4}" srcOrd="1" destOrd="0" presId="urn:microsoft.com/office/officeart/2005/8/layout/bProcess3"/>
    <dgm:cxn modelId="{C3839C88-A152-4A5A-8D0D-C7BB5019E64D}" srcId="{A5859D72-595D-4455-8B61-89E97B5B5FB1}" destId="{ECDB0318-CEA5-4BC7-A66E-C669CCBB7C5B}" srcOrd="1" destOrd="0" parTransId="{AB18D47F-25EB-4A1F-AEF6-1034F807DBA6}" sibTransId="{F57AAECC-0BD4-4F79-84D4-5C5C9F5269D1}"/>
    <dgm:cxn modelId="{8C46428D-E577-4F11-B403-CB594F501753}" srcId="{A5859D72-595D-4455-8B61-89E97B5B5FB1}" destId="{8E4A93E2-D3B2-4CC5-8E69-C3C39CFD2413}" srcOrd="2" destOrd="0" parTransId="{80ACAF62-4433-4A63-997C-A1A2F1982660}" sibTransId="{008BEB34-FD40-4E7F-A0FB-774DAE797C80}"/>
    <dgm:cxn modelId="{3EE89395-DD54-4AF8-B9D1-1FBDCEA7FE3A}" srcId="{A5859D72-595D-4455-8B61-89E97B5B5FB1}" destId="{1EDB3624-047A-4C15-BDF6-0391F53DC42D}" srcOrd="0" destOrd="0" parTransId="{1C87BC6D-A207-4D49-A8B1-2676440AFC2F}" sibTransId="{B6C5F7ED-3ECC-426B-942B-F9A4E3EB07E1}"/>
    <dgm:cxn modelId="{D0DC3597-9C8D-4B2A-BDB3-9AE8BB9C5AC2}" type="presOf" srcId="{2587FAB0-0229-442A-8E8C-156D18002DD1}" destId="{03FCC04B-FB37-42C4-B4F3-C95F145924E7}" srcOrd="0" destOrd="0" presId="urn:microsoft.com/office/officeart/2005/8/layout/bProcess3"/>
    <dgm:cxn modelId="{15826E99-7188-4761-B2E3-DA2EFBDD6014}" type="presOf" srcId="{5DD46316-3173-40DC-BF09-AF2A07982BA6}" destId="{EBE18F88-C4B5-4D9C-9E44-9E3369BE8D9E}" srcOrd="0" destOrd="0" presId="urn:microsoft.com/office/officeart/2005/8/layout/bProcess3"/>
    <dgm:cxn modelId="{8B65A8A2-B62B-4B2E-AFE6-86C998819DED}" type="presOf" srcId="{434D1C29-A9F5-4D80-A263-4EA71703EA7E}" destId="{6578F469-E949-4F9B-8074-9C9F481BD24D}" srcOrd="1" destOrd="0" presId="urn:microsoft.com/office/officeart/2005/8/layout/bProcess3"/>
    <dgm:cxn modelId="{4C6798A8-DF10-47EA-89F9-2AAFF47E4348}" type="presOf" srcId="{B6C5F7ED-3ECC-426B-942B-F9A4E3EB07E1}" destId="{9443FEE8-2F66-4B66-9EF8-4B1C884628E3}" srcOrd="0" destOrd="0" presId="urn:microsoft.com/office/officeart/2005/8/layout/bProcess3"/>
    <dgm:cxn modelId="{2CCBDBA9-3219-4D1E-B476-DB4FDD7FFD5D}" type="presOf" srcId="{F57AAECC-0BD4-4F79-84D4-5C5C9F5269D1}" destId="{C1962444-D720-4DA8-B286-872E069806D1}" srcOrd="1" destOrd="0" presId="urn:microsoft.com/office/officeart/2005/8/layout/bProcess3"/>
    <dgm:cxn modelId="{4D9F0EAA-1359-4863-B06D-3C819A15C479}" type="presOf" srcId="{97A98B3B-3366-4ACA-8785-D58DB81533A5}" destId="{695400DF-609F-48A2-A1A9-AAC9F5AAE8BC}" srcOrd="0" destOrd="0" presId="urn:microsoft.com/office/officeart/2005/8/layout/bProcess3"/>
    <dgm:cxn modelId="{DC6BCDB0-EE44-44F4-956A-EC263F5C9BCA}" type="presOf" srcId="{ECDB0318-CEA5-4BC7-A66E-C669CCBB7C5B}" destId="{35A27492-C1E8-4F61-A44A-DC7C9EEB6BA1}" srcOrd="0" destOrd="0" presId="urn:microsoft.com/office/officeart/2005/8/layout/bProcess3"/>
    <dgm:cxn modelId="{1187F6B8-4C1B-4AC1-A9DF-A3B510606BE5}" type="presOf" srcId="{2587FAB0-0229-442A-8E8C-156D18002DD1}" destId="{684A30BC-0457-4E88-816D-F75C14A706BA}" srcOrd="1" destOrd="0" presId="urn:microsoft.com/office/officeart/2005/8/layout/bProcess3"/>
    <dgm:cxn modelId="{7EBAC3C5-B4DD-4155-9781-D4C1B1CD90D4}" type="presOf" srcId="{8E4A93E2-D3B2-4CC5-8E69-C3C39CFD2413}" destId="{6C72733E-B53F-4442-97B5-1FBAC7D5DEA8}" srcOrd="0" destOrd="0" presId="urn:microsoft.com/office/officeart/2005/8/layout/bProcess3"/>
    <dgm:cxn modelId="{C001FCCE-D1D8-4E1C-B7FA-BD2599C157D3}" type="presOf" srcId="{CFF54BFD-050C-4B14-B904-7F8BDD952251}" destId="{1EDD7C12-C26A-4904-ACA3-2B145E03AB71}" srcOrd="0" destOrd="0" presId="urn:microsoft.com/office/officeart/2005/8/layout/bProcess3"/>
    <dgm:cxn modelId="{0ACA41CF-F067-4779-B035-3DA44EEBA1F4}" type="presOf" srcId="{434D1C29-A9F5-4D80-A263-4EA71703EA7E}" destId="{CA7F066C-40A9-43A3-A993-0D42038E6EBC}" srcOrd="0" destOrd="0" presId="urn:microsoft.com/office/officeart/2005/8/layout/bProcess3"/>
    <dgm:cxn modelId="{ABCD03D0-C76A-4AF3-A55F-0F804344E541}" srcId="{A5859D72-595D-4455-8B61-89E97B5B5FB1}" destId="{5304889C-DDF7-421B-9881-733E9DE6BFD3}" srcOrd="6" destOrd="0" parTransId="{07ECE037-2DC3-4434-9F18-D555F70561FF}" sibTransId="{A2AF5C45-D5AE-495E-AD4B-639A1A14AA46}"/>
    <dgm:cxn modelId="{015B2BF1-548C-4E9A-8A39-78AE8C3D5645}" type="presParOf" srcId="{63AB0E36-496C-4917-9B97-6CB5F333BE73}" destId="{D5F7AEDE-CB1B-43D5-9DCE-C3D55C681727}" srcOrd="0" destOrd="0" presId="urn:microsoft.com/office/officeart/2005/8/layout/bProcess3"/>
    <dgm:cxn modelId="{3F44DB36-19B9-47AE-9C7D-8A83BDAEC02F}" type="presParOf" srcId="{63AB0E36-496C-4917-9B97-6CB5F333BE73}" destId="{9443FEE8-2F66-4B66-9EF8-4B1C884628E3}" srcOrd="1" destOrd="0" presId="urn:microsoft.com/office/officeart/2005/8/layout/bProcess3"/>
    <dgm:cxn modelId="{44B61368-1CB8-435B-AAC5-8282EBB32844}" type="presParOf" srcId="{9443FEE8-2F66-4B66-9EF8-4B1C884628E3}" destId="{54A14C97-A4F4-450E-BA82-78B2942634DA}" srcOrd="0" destOrd="0" presId="urn:microsoft.com/office/officeart/2005/8/layout/bProcess3"/>
    <dgm:cxn modelId="{0B100467-4D0A-44BB-9747-C37462884FE2}" type="presParOf" srcId="{63AB0E36-496C-4917-9B97-6CB5F333BE73}" destId="{35A27492-C1E8-4F61-A44A-DC7C9EEB6BA1}" srcOrd="2" destOrd="0" presId="urn:microsoft.com/office/officeart/2005/8/layout/bProcess3"/>
    <dgm:cxn modelId="{BF9DC3E1-150B-4533-AD07-A0C1EDAFBE3F}" type="presParOf" srcId="{63AB0E36-496C-4917-9B97-6CB5F333BE73}" destId="{452DB282-32DD-4946-BDFC-C8B89BA32EC9}" srcOrd="3" destOrd="0" presId="urn:microsoft.com/office/officeart/2005/8/layout/bProcess3"/>
    <dgm:cxn modelId="{C4E07D4B-FE0A-4BF5-92D8-A480038AB754}" type="presParOf" srcId="{452DB282-32DD-4946-BDFC-C8B89BA32EC9}" destId="{C1962444-D720-4DA8-B286-872E069806D1}" srcOrd="0" destOrd="0" presId="urn:microsoft.com/office/officeart/2005/8/layout/bProcess3"/>
    <dgm:cxn modelId="{BDE14DB1-4591-46AA-8087-515CC0CC517C}" type="presParOf" srcId="{63AB0E36-496C-4917-9B97-6CB5F333BE73}" destId="{6C72733E-B53F-4442-97B5-1FBAC7D5DEA8}" srcOrd="4" destOrd="0" presId="urn:microsoft.com/office/officeart/2005/8/layout/bProcess3"/>
    <dgm:cxn modelId="{04F97BCB-DA23-483D-8A14-616BD29065DE}" type="presParOf" srcId="{63AB0E36-496C-4917-9B97-6CB5F333BE73}" destId="{C43BFB91-D655-48C4-A072-0ECB92C9860D}" srcOrd="5" destOrd="0" presId="urn:microsoft.com/office/officeart/2005/8/layout/bProcess3"/>
    <dgm:cxn modelId="{DD0D5783-5399-4512-8630-7F3576980020}" type="presParOf" srcId="{C43BFB91-D655-48C4-A072-0ECB92C9860D}" destId="{804167B9-F403-4D60-9223-065A007FC4B4}" srcOrd="0" destOrd="0" presId="urn:microsoft.com/office/officeart/2005/8/layout/bProcess3"/>
    <dgm:cxn modelId="{883E2AB3-5D26-4CBD-B22B-2412610006F9}" type="presParOf" srcId="{63AB0E36-496C-4917-9B97-6CB5F333BE73}" destId="{1EDD7C12-C26A-4904-ACA3-2B145E03AB71}" srcOrd="6" destOrd="0" presId="urn:microsoft.com/office/officeart/2005/8/layout/bProcess3"/>
    <dgm:cxn modelId="{80513520-402D-48D3-9D85-5BFA11DD3D9C}" type="presParOf" srcId="{63AB0E36-496C-4917-9B97-6CB5F333BE73}" destId="{0B9893A9-4A39-4375-8BBA-9553DD363509}" srcOrd="7" destOrd="0" presId="urn:microsoft.com/office/officeart/2005/8/layout/bProcess3"/>
    <dgm:cxn modelId="{8E33F537-8FAB-4E75-BFD6-CED27D896A15}" type="presParOf" srcId="{0B9893A9-4A39-4375-8BBA-9553DD363509}" destId="{8B530B6F-2A64-4AD6-976A-97FD8B9C11E2}" srcOrd="0" destOrd="0" presId="urn:microsoft.com/office/officeart/2005/8/layout/bProcess3"/>
    <dgm:cxn modelId="{CDE54912-2B13-400C-8FC0-CED4F65281D8}" type="presParOf" srcId="{63AB0E36-496C-4917-9B97-6CB5F333BE73}" destId="{EBE18F88-C4B5-4D9C-9E44-9E3369BE8D9E}" srcOrd="8" destOrd="0" presId="urn:microsoft.com/office/officeart/2005/8/layout/bProcess3"/>
    <dgm:cxn modelId="{FE3EE4C4-DBF7-46E5-8BB5-E2BFB21937DE}" type="presParOf" srcId="{63AB0E36-496C-4917-9B97-6CB5F333BE73}" destId="{03FCC04B-FB37-42C4-B4F3-C95F145924E7}" srcOrd="9" destOrd="0" presId="urn:microsoft.com/office/officeart/2005/8/layout/bProcess3"/>
    <dgm:cxn modelId="{09D2389E-AE77-40A3-AA58-60A08B25EEEA}" type="presParOf" srcId="{03FCC04B-FB37-42C4-B4F3-C95F145924E7}" destId="{684A30BC-0457-4E88-816D-F75C14A706BA}" srcOrd="0" destOrd="0" presId="urn:microsoft.com/office/officeart/2005/8/layout/bProcess3"/>
    <dgm:cxn modelId="{BDA28BC9-85F7-44FB-A009-0981636FB602}" type="presParOf" srcId="{63AB0E36-496C-4917-9B97-6CB5F333BE73}" destId="{03812A42-8ED5-4836-936F-F73FC45EA8BC}" srcOrd="10" destOrd="0" presId="urn:microsoft.com/office/officeart/2005/8/layout/bProcess3"/>
    <dgm:cxn modelId="{379B496D-41BE-4188-BBE0-ADF47C4208FD}" type="presParOf" srcId="{63AB0E36-496C-4917-9B97-6CB5F333BE73}" destId="{59BB74D1-F29A-40A3-BB5C-24763D0B5C25}" srcOrd="11" destOrd="0" presId="urn:microsoft.com/office/officeart/2005/8/layout/bProcess3"/>
    <dgm:cxn modelId="{652E008A-2598-4E75-8285-CC30DB2924E0}" type="presParOf" srcId="{59BB74D1-F29A-40A3-BB5C-24763D0B5C25}" destId="{D4635F73-5012-4CA5-A781-A684F0A2CB68}" srcOrd="0" destOrd="0" presId="urn:microsoft.com/office/officeart/2005/8/layout/bProcess3"/>
    <dgm:cxn modelId="{5F4D6022-261D-4A26-A060-41000C36B6D7}" type="presParOf" srcId="{63AB0E36-496C-4917-9B97-6CB5F333BE73}" destId="{1087961C-D918-40A4-AACF-EA8E23FDFB1C}" srcOrd="12" destOrd="0" presId="urn:microsoft.com/office/officeart/2005/8/layout/bProcess3"/>
    <dgm:cxn modelId="{92F99AB9-627C-486F-B8A0-3E9AD5B0FF0E}" type="presParOf" srcId="{63AB0E36-496C-4917-9B97-6CB5F333BE73}" destId="{71FC0951-A28A-46FF-8BA3-28F647715629}" srcOrd="13" destOrd="0" presId="urn:microsoft.com/office/officeart/2005/8/layout/bProcess3"/>
    <dgm:cxn modelId="{25C14916-557C-4BED-A85D-72926D2ED02D}" type="presParOf" srcId="{71FC0951-A28A-46FF-8BA3-28F647715629}" destId="{7A82779E-08C7-4218-B507-18711CAE0DAA}" srcOrd="0" destOrd="0" presId="urn:microsoft.com/office/officeart/2005/8/layout/bProcess3"/>
    <dgm:cxn modelId="{62C52AA4-75A6-4643-97B6-D555340BC917}" type="presParOf" srcId="{63AB0E36-496C-4917-9B97-6CB5F333BE73}" destId="{695400DF-609F-48A2-A1A9-AAC9F5AAE8BC}" srcOrd="14" destOrd="0" presId="urn:microsoft.com/office/officeart/2005/8/layout/bProcess3"/>
    <dgm:cxn modelId="{0A45A6E6-BBD2-467B-8135-B8ABAD17AA8D}" type="presParOf" srcId="{63AB0E36-496C-4917-9B97-6CB5F333BE73}" destId="{CA7F066C-40A9-43A3-A993-0D42038E6EBC}" srcOrd="15" destOrd="0" presId="urn:microsoft.com/office/officeart/2005/8/layout/bProcess3"/>
    <dgm:cxn modelId="{32D153F3-3D3C-448A-9368-6EF36C5C1C24}" type="presParOf" srcId="{CA7F066C-40A9-43A3-A993-0D42038E6EBC}" destId="{6578F469-E949-4F9B-8074-9C9F481BD24D}" srcOrd="0" destOrd="0" presId="urn:microsoft.com/office/officeart/2005/8/layout/bProcess3"/>
    <dgm:cxn modelId="{A2447357-84AB-4676-B918-A104BF7997CE}" type="presParOf" srcId="{63AB0E36-496C-4917-9B97-6CB5F333BE73}" destId="{939EF57F-C410-48D7-BF13-B4182F1F6900}" srcOrd="16" destOrd="0" presId="urn:microsoft.com/office/officeart/2005/8/layout/bProcess3"/>
  </dgm:cxnLst>
  <dgm:bg/>
  <dgm:whole/>
  <dgm:extLst>
    <a:ext uri="http://schemas.microsoft.com/office/drawing/2008/diagram">
      <dsp:dataModelExt xmlns:dsp="http://schemas.microsoft.com/office/drawing/2008/diagram" relId="rId78" minVer="http://schemas.openxmlformats.org/drawingml/2006/diagram"/>
    </a:ext>
  </dgm:extLst>
</dgm:dataModel>
</file>

<file path=word/diagrams/data10.xml><?xml version="1.0" encoding="utf-8"?>
<dgm:dataModel xmlns:dgm="http://schemas.openxmlformats.org/drawingml/2006/diagram" xmlns:a="http://schemas.openxmlformats.org/drawingml/2006/main">
  <dgm:ptLst>
    <dgm:pt modelId="{CD9A6EC4-343E-455D-B079-6BE8FE12EA7F}"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IE"/>
        </a:p>
      </dgm:t>
    </dgm:pt>
    <dgm:pt modelId="{49EF70D9-C999-41CD-8CD9-08AE5CD3582B}">
      <dgm:prSet phldrT="[Text]"/>
      <dgm:spPr/>
      <dgm:t>
        <a:bodyPr/>
        <a:lstStyle/>
        <a:p>
          <a:r>
            <a:rPr lang="en-IE"/>
            <a:t>Disturbance event on network</a:t>
          </a:r>
        </a:p>
      </dgm:t>
    </dgm:pt>
    <dgm:pt modelId="{2109B5FA-725A-4B70-A4C0-6962A4FCFEF6}" type="parTrans" cxnId="{C2AF0D83-03BD-4BBF-8C7F-456A9CD6E820}">
      <dgm:prSet/>
      <dgm:spPr/>
      <dgm:t>
        <a:bodyPr/>
        <a:lstStyle/>
        <a:p>
          <a:endParaRPr lang="en-IE"/>
        </a:p>
      </dgm:t>
    </dgm:pt>
    <dgm:pt modelId="{424E2F67-C8AE-46FF-8B23-342B274282E8}" type="sibTrans" cxnId="{C2AF0D83-03BD-4BBF-8C7F-456A9CD6E820}">
      <dgm:prSet/>
      <dgm:spPr/>
      <dgm:t>
        <a:bodyPr/>
        <a:lstStyle/>
        <a:p>
          <a:endParaRPr lang="en-IE"/>
        </a:p>
      </dgm:t>
    </dgm:pt>
    <dgm:pt modelId="{44521E76-D8CE-4654-83E0-A0274609CE91}">
      <dgm:prSet phldrT="[Text]"/>
      <dgm:spPr/>
      <dgm:t>
        <a:bodyPr/>
        <a:lstStyle/>
        <a:p>
          <a:r>
            <a:rPr lang="en-IE"/>
            <a:t>Collate HSM data in vicinity map to model </a:t>
          </a:r>
        </a:p>
      </dgm:t>
    </dgm:pt>
    <dgm:pt modelId="{60C33376-EF89-4637-B4BF-E963A37F99CE}" type="parTrans" cxnId="{8FBB3D26-10D1-40EB-8D0A-9176B7666DB5}">
      <dgm:prSet/>
      <dgm:spPr/>
      <dgm:t>
        <a:bodyPr/>
        <a:lstStyle/>
        <a:p>
          <a:endParaRPr lang="en-IE"/>
        </a:p>
      </dgm:t>
    </dgm:pt>
    <dgm:pt modelId="{13BBFF24-0B9B-474E-A74D-D695BE5D24E3}" type="sibTrans" cxnId="{8FBB3D26-10D1-40EB-8D0A-9176B7666DB5}">
      <dgm:prSet/>
      <dgm:spPr/>
      <dgm:t>
        <a:bodyPr/>
        <a:lstStyle/>
        <a:p>
          <a:endParaRPr lang="en-IE"/>
        </a:p>
      </dgm:t>
    </dgm:pt>
    <dgm:pt modelId="{25D12ED4-5D14-4711-9187-BCEA454DECF5}">
      <dgm:prSet phldrT="[Text]"/>
      <dgm:spPr/>
      <dgm:t>
        <a:bodyPr/>
        <a:lstStyle/>
        <a:p>
          <a:r>
            <a:rPr lang="en-IE"/>
            <a:t>Allign HSM data to Simulation</a:t>
          </a:r>
        </a:p>
      </dgm:t>
    </dgm:pt>
    <dgm:pt modelId="{CF24A87A-5A9A-43ED-9895-54BFDF163222}" type="parTrans" cxnId="{4FF78D57-8271-48A4-9B81-C9DA5ED60242}">
      <dgm:prSet/>
      <dgm:spPr/>
      <dgm:t>
        <a:bodyPr/>
        <a:lstStyle/>
        <a:p>
          <a:endParaRPr lang="en-IE"/>
        </a:p>
      </dgm:t>
    </dgm:pt>
    <dgm:pt modelId="{1E3696BB-3BBC-46AA-B291-C32BDBADA96E}" type="sibTrans" cxnId="{4FF78D57-8271-48A4-9B81-C9DA5ED60242}">
      <dgm:prSet/>
      <dgm:spPr/>
      <dgm:t>
        <a:bodyPr/>
        <a:lstStyle/>
        <a:p>
          <a:endParaRPr lang="en-IE"/>
        </a:p>
      </dgm:t>
    </dgm:pt>
    <dgm:pt modelId="{A80FF7A3-68FE-4049-B03D-54D490D905C0}">
      <dgm:prSet phldrT="[Text]"/>
      <dgm:spPr/>
      <dgm:t>
        <a:bodyPr/>
        <a:lstStyle/>
        <a:p>
          <a:r>
            <a:rPr lang="en-IE"/>
            <a:t>Validation-Candidate Models and HSM with relevance assessment </a:t>
          </a:r>
        </a:p>
      </dgm:t>
    </dgm:pt>
    <dgm:pt modelId="{5C04491C-3A44-4B03-BBC2-F216B5F81E4C}" type="parTrans" cxnId="{DDEBB8C0-EDD4-43EB-ACAA-AFE0608AF2BD}">
      <dgm:prSet/>
      <dgm:spPr/>
      <dgm:t>
        <a:bodyPr/>
        <a:lstStyle/>
        <a:p>
          <a:endParaRPr lang="en-IE"/>
        </a:p>
      </dgm:t>
    </dgm:pt>
    <dgm:pt modelId="{F5F457BC-FFEE-4E77-BF63-59C4E075FC73}" type="sibTrans" cxnId="{DDEBB8C0-EDD4-43EB-ACAA-AFE0608AF2BD}">
      <dgm:prSet/>
      <dgm:spPr/>
      <dgm:t>
        <a:bodyPr/>
        <a:lstStyle/>
        <a:p>
          <a:endParaRPr lang="en-IE"/>
        </a:p>
      </dgm:t>
    </dgm:pt>
    <dgm:pt modelId="{AFEA1D56-8AFA-4D97-ABCF-7BC16263EDFC}">
      <dgm:prSet phldrT="[Text]"/>
      <dgm:spPr/>
      <dgm:t>
        <a:bodyPr/>
        <a:lstStyle/>
        <a:p>
          <a:r>
            <a:rPr lang="en-IE"/>
            <a:t>Run dynamic simulation to replicate disturbance </a:t>
          </a:r>
        </a:p>
      </dgm:t>
    </dgm:pt>
    <dgm:pt modelId="{C1F520B5-A56C-4A03-AE5F-82867D4AA852}" type="parTrans" cxnId="{79179D22-DF73-4AC0-8A2B-1BB9108277D9}">
      <dgm:prSet/>
      <dgm:spPr/>
      <dgm:t>
        <a:bodyPr/>
        <a:lstStyle/>
        <a:p>
          <a:endParaRPr lang="en-IE"/>
        </a:p>
      </dgm:t>
    </dgm:pt>
    <dgm:pt modelId="{7E16FF1E-E048-456C-8496-DE878854C46B}" type="sibTrans" cxnId="{79179D22-DF73-4AC0-8A2B-1BB9108277D9}">
      <dgm:prSet/>
      <dgm:spPr/>
      <dgm:t>
        <a:bodyPr/>
        <a:lstStyle/>
        <a:p>
          <a:endParaRPr lang="en-IE"/>
        </a:p>
      </dgm:t>
    </dgm:pt>
    <dgm:pt modelId="{C9E7C53A-E30F-4A95-9F18-FD281C579A2B}">
      <dgm:prSet phldrT="[Text]"/>
      <dgm:spPr/>
      <dgm:t>
        <a:bodyPr/>
        <a:lstStyle/>
        <a:p>
          <a:r>
            <a:rPr lang="en-IE"/>
            <a:t>Disturbance incidence information and classification</a:t>
          </a:r>
        </a:p>
      </dgm:t>
    </dgm:pt>
    <dgm:pt modelId="{19A1B402-03C4-475E-A499-B71DFBE18D9E}" type="parTrans" cxnId="{EA49393D-4132-40C7-BC21-6BAD55CBF8A2}">
      <dgm:prSet/>
      <dgm:spPr/>
      <dgm:t>
        <a:bodyPr/>
        <a:lstStyle/>
        <a:p>
          <a:endParaRPr lang="en-IE"/>
        </a:p>
      </dgm:t>
    </dgm:pt>
    <dgm:pt modelId="{866B8220-8A1D-42F1-84F1-158D218980A2}" type="sibTrans" cxnId="{EA49393D-4132-40C7-BC21-6BAD55CBF8A2}">
      <dgm:prSet/>
      <dgm:spPr/>
      <dgm:t>
        <a:bodyPr/>
        <a:lstStyle/>
        <a:p>
          <a:endParaRPr lang="en-IE"/>
        </a:p>
      </dgm:t>
    </dgm:pt>
    <dgm:pt modelId="{53C90586-DB9C-41F5-B286-8D655886A0F7}">
      <dgm:prSet phldrT="[Text]"/>
      <dgm:spPr/>
      <dgm:t>
        <a:bodyPr/>
        <a:lstStyle/>
        <a:p>
          <a:r>
            <a:rPr lang="en-IE"/>
            <a:t>Collate dynamic simulation incident and assess accuracy </a:t>
          </a:r>
        </a:p>
      </dgm:t>
    </dgm:pt>
    <dgm:pt modelId="{63C974BF-5C27-45BA-BF06-BFF4F4C56D10}" type="parTrans" cxnId="{E3F408AD-A818-4B60-883F-11D658FE4E7B}">
      <dgm:prSet/>
      <dgm:spPr/>
      <dgm:t>
        <a:bodyPr/>
        <a:lstStyle/>
        <a:p>
          <a:endParaRPr lang="en-IE"/>
        </a:p>
      </dgm:t>
    </dgm:pt>
    <dgm:pt modelId="{7E1597E4-EEF2-4CD7-8D53-8587D12E7581}" type="sibTrans" cxnId="{E3F408AD-A818-4B60-883F-11D658FE4E7B}">
      <dgm:prSet/>
      <dgm:spPr/>
      <dgm:t>
        <a:bodyPr/>
        <a:lstStyle/>
        <a:p>
          <a:endParaRPr lang="en-IE"/>
        </a:p>
      </dgm:t>
    </dgm:pt>
    <dgm:pt modelId="{4478F270-1B7E-4030-AFCD-72B733DDEBFB}">
      <dgm:prSet phldrT="[Text]"/>
      <dgm:spPr/>
      <dgm:t>
        <a:bodyPr/>
        <a:lstStyle/>
        <a:p>
          <a:r>
            <a:rPr lang="en-IE"/>
            <a:t>Determine Model Accuracy Compare HSM Data to Simulation Data</a:t>
          </a:r>
        </a:p>
      </dgm:t>
    </dgm:pt>
    <dgm:pt modelId="{C6B7445F-3C56-4BE6-BE61-F3AC25A6000F}" type="parTrans" cxnId="{B6F1521A-D905-4D15-9730-E65B88BA9F03}">
      <dgm:prSet/>
      <dgm:spPr/>
      <dgm:t>
        <a:bodyPr/>
        <a:lstStyle/>
        <a:p>
          <a:endParaRPr lang="en-IE"/>
        </a:p>
      </dgm:t>
    </dgm:pt>
    <dgm:pt modelId="{1092F9FD-AE2B-4A00-B3B2-00E5DB660BE6}" type="sibTrans" cxnId="{B6F1521A-D905-4D15-9730-E65B88BA9F03}">
      <dgm:prSet/>
      <dgm:spPr/>
      <dgm:t>
        <a:bodyPr/>
        <a:lstStyle/>
        <a:p>
          <a:endParaRPr lang="en-IE"/>
        </a:p>
      </dgm:t>
    </dgm:pt>
    <dgm:pt modelId="{F557874F-E571-40F4-8FB1-3C620131C035}">
      <dgm:prSet phldrT="[Text]"/>
      <dgm:spPr/>
      <dgm:t>
        <a:bodyPr/>
        <a:lstStyle/>
        <a:p>
          <a:r>
            <a:rPr lang="en-IE"/>
            <a:t>Create Report on Validation Process and Log Results </a:t>
          </a:r>
        </a:p>
      </dgm:t>
    </dgm:pt>
    <dgm:pt modelId="{2B88B89D-DDE4-4B4D-B9ED-FDD2FCCAC737}" type="parTrans" cxnId="{77459A5D-E49E-40FC-880A-6D591FEE1F36}">
      <dgm:prSet/>
      <dgm:spPr/>
      <dgm:t>
        <a:bodyPr/>
        <a:lstStyle/>
        <a:p>
          <a:endParaRPr lang="en-IE"/>
        </a:p>
      </dgm:t>
    </dgm:pt>
    <dgm:pt modelId="{0284C192-AFA3-4746-A349-8D4AEE7359B0}" type="sibTrans" cxnId="{77459A5D-E49E-40FC-880A-6D591FEE1F36}">
      <dgm:prSet/>
      <dgm:spPr/>
      <dgm:t>
        <a:bodyPr/>
        <a:lstStyle/>
        <a:p>
          <a:endParaRPr lang="en-IE"/>
        </a:p>
      </dgm:t>
    </dgm:pt>
    <dgm:pt modelId="{852E2445-664A-423A-BE00-691AD8A7FA3A}">
      <dgm:prSet phldrT="[Text]"/>
      <dgm:spPr/>
      <dgm:t>
        <a:bodyPr/>
        <a:lstStyle/>
        <a:p>
          <a:r>
            <a:rPr lang="en-IE"/>
            <a:t>Define metric and thresholds for validation accuracy</a:t>
          </a:r>
        </a:p>
      </dgm:t>
    </dgm:pt>
    <dgm:pt modelId="{FF2D898B-E925-483D-9835-97CB896E31C6}" type="parTrans" cxnId="{83247F4A-EB63-4850-971F-B7E72CBA0240}">
      <dgm:prSet/>
      <dgm:spPr/>
      <dgm:t>
        <a:bodyPr/>
        <a:lstStyle/>
        <a:p>
          <a:endParaRPr lang="en-IE"/>
        </a:p>
      </dgm:t>
    </dgm:pt>
    <dgm:pt modelId="{B0CE7CD5-9BCF-4E01-A0EF-21C1823B8ADF}" type="sibTrans" cxnId="{83247F4A-EB63-4850-971F-B7E72CBA0240}">
      <dgm:prSet/>
      <dgm:spPr/>
      <dgm:t>
        <a:bodyPr/>
        <a:lstStyle/>
        <a:p>
          <a:endParaRPr lang="en-IE"/>
        </a:p>
      </dgm:t>
    </dgm:pt>
    <dgm:pt modelId="{CF68B2E6-56F6-4AEC-9A55-41D4D179CC64}">
      <dgm:prSet phldrT="[Text]"/>
      <dgm:spPr/>
      <dgm:t>
        <a:bodyPr/>
        <a:lstStyle/>
        <a:p>
          <a:r>
            <a:rPr lang="en-IE"/>
            <a:t>Engage asset owner and/or OEM with report</a:t>
          </a:r>
        </a:p>
      </dgm:t>
    </dgm:pt>
    <dgm:pt modelId="{D2B74D7C-FFEF-402A-ACCD-292182FAADF7}" type="parTrans" cxnId="{9E4240D5-11CE-405C-9303-090ED1329BDA}">
      <dgm:prSet/>
      <dgm:spPr/>
      <dgm:t>
        <a:bodyPr/>
        <a:lstStyle/>
        <a:p>
          <a:endParaRPr lang="en-IE"/>
        </a:p>
      </dgm:t>
    </dgm:pt>
    <dgm:pt modelId="{25511CF5-45A2-4ADB-9E06-B95370FFF177}" type="sibTrans" cxnId="{9E4240D5-11CE-405C-9303-090ED1329BDA}">
      <dgm:prSet/>
      <dgm:spPr/>
      <dgm:t>
        <a:bodyPr/>
        <a:lstStyle/>
        <a:p>
          <a:endParaRPr lang="en-IE"/>
        </a:p>
      </dgm:t>
    </dgm:pt>
    <dgm:pt modelId="{77E72E78-25C9-483B-9EAA-D5A129B41907}">
      <dgm:prSet phldrT="[Text]"/>
      <dgm:spPr/>
      <dgm:t>
        <a:bodyPr/>
        <a:lstStyle/>
        <a:p>
          <a:r>
            <a:rPr lang="en-IE"/>
            <a:t>Collate operational data and state estimation</a:t>
          </a:r>
        </a:p>
        <a:p>
          <a:endParaRPr lang="en-IE"/>
        </a:p>
      </dgm:t>
    </dgm:pt>
    <dgm:pt modelId="{224C3767-EC09-4D03-B096-6EADEBAEAA61}" type="parTrans" cxnId="{4042F116-A2F6-487C-B6A6-1CE2C2CF7804}">
      <dgm:prSet/>
      <dgm:spPr/>
      <dgm:t>
        <a:bodyPr/>
        <a:lstStyle/>
        <a:p>
          <a:endParaRPr lang="en-IE"/>
        </a:p>
      </dgm:t>
    </dgm:pt>
    <dgm:pt modelId="{E5E686FC-DEF2-4E54-9FE3-06306BE0ECAB}" type="sibTrans" cxnId="{4042F116-A2F6-487C-B6A6-1CE2C2CF7804}">
      <dgm:prSet/>
      <dgm:spPr/>
      <dgm:t>
        <a:bodyPr/>
        <a:lstStyle/>
        <a:p>
          <a:endParaRPr lang="en-IE"/>
        </a:p>
      </dgm:t>
    </dgm:pt>
    <dgm:pt modelId="{191717E9-4B01-4E0B-A35B-B5A6C21D339B}" type="pres">
      <dgm:prSet presAssocID="{CD9A6EC4-343E-455D-B079-6BE8FE12EA7F}" presName="Name0" presStyleCnt="0">
        <dgm:presLayoutVars>
          <dgm:dir/>
          <dgm:resizeHandles val="exact"/>
        </dgm:presLayoutVars>
      </dgm:prSet>
      <dgm:spPr/>
    </dgm:pt>
    <dgm:pt modelId="{6CC0075F-5C47-41ED-9741-64D33A183D43}" type="pres">
      <dgm:prSet presAssocID="{49EF70D9-C999-41CD-8CD9-08AE5CD3582B}" presName="node" presStyleLbl="node1" presStyleIdx="0" presStyleCnt="12">
        <dgm:presLayoutVars>
          <dgm:bulletEnabled val="1"/>
        </dgm:presLayoutVars>
      </dgm:prSet>
      <dgm:spPr/>
    </dgm:pt>
    <dgm:pt modelId="{93706622-18FC-48EC-87F8-1E4D0EC78432}" type="pres">
      <dgm:prSet presAssocID="{424E2F67-C8AE-46FF-8B23-342B274282E8}" presName="sibTrans" presStyleLbl="sibTrans1D1" presStyleIdx="0" presStyleCnt="11"/>
      <dgm:spPr/>
    </dgm:pt>
    <dgm:pt modelId="{D6B59492-EED7-4B75-9C3F-7AD0451CF173}" type="pres">
      <dgm:prSet presAssocID="{424E2F67-C8AE-46FF-8B23-342B274282E8}" presName="connectorText" presStyleLbl="sibTrans1D1" presStyleIdx="0" presStyleCnt="11"/>
      <dgm:spPr/>
    </dgm:pt>
    <dgm:pt modelId="{D5FD4910-D9C3-4518-93AF-937C4EF2DE7F}" type="pres">
      <dgm:prSet presAssocID="{C9E7C53A-E30F-4A95-9F18-FD281C579A2B}" presName="node" presStyleLbl="node1" presStyleIdx="1" presStyleCnt="12">
        <dgm:presLayoutVars>
          <dgm:bulletEnabled val="1"/>
        </dgm:presLayoutVars>
      </dgm:prSet>
      <dgm:spPr/>
    </dgm:pt>
    <dgm:pt modelId="{1BDFEE79-E8F7-450D-A8EE-4A35D6679930}" type="pres">
      <dgm:prSet presAssocID="{866B8220-8A1D-42F1-84F1-158D218980A2}" presName="sibTrans" presStyleLbl="sibTrans1D1" presStyleIdx="1" presStyleCnt="11"/>
      <dgm:spPr/>
    </dgm:pt>
    <dgm:pt modelId="{FB552999-7ECB-4963-A252-5C5A50640AE7}" type="pres">
      <dgm:prSet presAssocID="{866B8220-8A1D-42F1-84F1-158D218980A2}" presName="connectorText" presStyleLbl="sibTrans1D1" presStyleIdx="1" presStyleCnt="11"/>
      <dgm:spPr/>
    </dgm:pt>
    <dgm:pt modelId="{E0C9EE04-C336-4BF6-93F1-8834AC39CE00}" type="pres">
      <dgm:prSet presAssocID="{53C90586-DB9C-41F5-B286-8D655886A0F7}" presName="node" presStyleLbl="node1" presStyleIdx="2" presStyleCnt="12">
        <dgm:presLayoutVars>
          <dgm:bulletEnabled val="1"/>
        </dgm:presLayoutVars>
      </dgm:prSet>
      <dgm:spPr/>
    </dgm:pt>
    <dgm:pt modelId="{B050A474-13CB-4F18-89A3-0BD4DAB8E5A4}" type="pres">
      <dgm:prSet presAssocID="{7E1597E4-EEF2-4CD7-8D53-8587D12E7581}" presName="sibTrans" presStyleLbl="sibTrans1D1" presStyleIdx="2" presStyleCnt="11"/>
      <dgm:spPr/>
    </dgm:pt>
    <dgm:pt modelId="{3A8D01EB-EA44-4F2C-AB1D-DC8F8DB0843A}" type="pres">
      <dgm:prSet presAssocID="{7E1597E4-EEF2-4CD7-8D53-8587D12E7581}" presName="connectorText" presStyleLbl="sibTrans1D1" presStyleIdx="2" presStyleCnt="11"/>
      <dgm:spPr/>
    </dgm:pt>
    <dgm:pt modelId="{0A9D7696-BC60-4EC9-938C-40D741797ABD}" type="pres">
      <dgm:prSet presAssocID="{77E72E78-25C9-483B-9EAA-D5A129B41907}" presName="node" presStyleLbl="node1" presStyleIdx="3" presStyleCnt="12">
        <dgm:presLayoutVars>
          <dgm:bulletEnabled val="1"/>
        </dgm:presLayoutVars>
      </dgm:prSet>
      <dgm:spPr/>
    </dgm:pt>
    <dgm:pt modelId="{7D00907A-89BF-45ED-A044-AC4F9B8B2A68}" type="pres">
      <dgm:prSet presAssocID="{E5E686FC-DEF2-4E54-9FE3-06306BE0ECAB}" presName="sibTrans" presStyleLbl="sibTrans1D1" presStyleIdx="3" presStyleCnt="11"/>
      <dgm:spPr/>
    </dgm:pt>
    <dgm:pt modelId="{DF0B922D-189D-44F6-9229-9EA44ED67364}" type="pres">
      <dgm:prSet presAssocID="{E5E686FC-DEF2-4E54-9FE3-06306BE0ECAB}" presName="connectorText" presStyleLbl="sibTrans1D1" presStyleIdx="3" presStyleCnt="11"/>
      <dgm:spPr/>
    </dgm:pt>
    <dgm:pt modelId="{6E853842-4746-4CEF-BB7B-FEFDBD114587}" type="pres">
      <dgm:prSet presAssocID="{A80FF7A3-68FE-4049-B03D-54D490D905C0}" presName="node" presStyleLbl="node1" presStyleIdx="4" presStyleCnt="12">
        <dgm:presLayoutVars>
          <dgm:bulletEnabled val="1"/>
        </dgm:presLayoutVars>
      </dgm:prSet>
      <dgm:spPr/>
    </dgm:pt>
    <dgm:pt modelId="{6D8F68A2-4DFF-40EE-A9FB-9460838013A3}" type="pres">
      <dgm:prSet presAssocID="{F5F457BC-FFEE-4E77-BF63-59C4E075FC73}" presName="sibTrans" presStyleLbl="sibTrans1D1" presStyleIdx="4" presStyleCnt="11"/>
      <dgm:spPr/>
    </dgm:pt>
    <dgm:pt modelId="{9B8FCC94-365D-483C-9226-6830677E7024}" type="pres">
      <dgm:prSet presAssocID="{F5F457BC-FFEE-4E77-BF63-59C4E075FC73}" presName="connectorText" presStyleLbl="sibTrans1D1" presStyleIdx="4" presStyleCnt="11"/>
      <dgm:spPr/>
    </dgm:pt>
    <dgm:pt modelId="{66577DD6-80D5-49CE-B2EC-D1400FBFAB26}" type="pres">
      <dgm:prSet presAssocID="{44521E76-D8CE-4654-83E0-A0274609CE91}" presName="node" presStyleLbl="node1" presStyleIdx="5" presStyleCnt="12">
        <dgm:presLayoutVars>
          <dgm:bulletEnabled val="1"/>
        </dgm:presLayoutVars>
      </dgm:prSet>
      <dgm:spPr/>
    </dgm:pt>
    <dgm:pt modelId="{0CE85EC9-621C-466C-BD8B-2BBE9EE54FE7}" type="pres">
      <dgm:prSet presAssocID="{13BBFF24-0B9B-474E-A74D-D695BE5D24E3}" presName="sibTrans" presStyleLbl="sibTrans1D1" presStyleIdx="5" presStyleCnt="11"/>
      <dgm:spPr/>
    </dgm:pt>
    <dgm:pt modelId="{F638523F-C7C4-4434-A381-7B7B039326B8}" type="pres">
      <dgm:prSet presAssocID="{13BBFF24-0B9B-474E-A74D-D695BE5D24E3}" presName="connectorText" presStyleLbl="sibTrans1D1" presStyleIdx="5" presStyleCnt="11"/>
      <dgm:spPr/>
    </dgm:pt>
    <dgm:pt modelId="{5D8BC748-563B-4E15-826D-83ABFDC2733C}" type="pres">
      <dgm:prSet presAssocID="{AFEA1D56-8AFA-4D97-ABCF-7BC16263EDFC}" presName="node" presStyleLbl="node1" presStyleIdx="6" presStyleCnt="12">
        <dgm:presLayoutVars>
          <dgm:bulletEnabled val="1"/>
        </dgm:presLayoutVars>
      </dgm:prSet>
      <dgm:spPr/>
    </dgm:pt>
    <dgm:pt modelId="{0420A68C-D6EB-456B-9B88-50C6A4B7DCD1}" type="pres">
      <dgm:prSet presAssocID="{7E16FF1E-E048-456C-8496-DE878854C46B}" presName="sibTrans" presStyleLbl="sibTrans1D1" presStyleIdx="6" presStyleCnt="11"/>
      <dgm:spPr/>
    </dgm:pt>
    <dgm:pt modelId="{E1945223-46FD-46C9-9F35-4A6627431395}" type="pres">
      <dgm:prSet presAssocID="{7E16FF1E-E048-456C-8496-DE878854C46B}" presName="connectorText" presStyleLbl="sibTrans1D1" presStyleIdx="6" presStyleCnt="11"/>
      <dgm:spPr/>
    </dgm:pt>
    <dgm:pt modelId="{349DACFD-D9CC-40A4-A61D-8770241A2D65}" type="pres">
      <dgm:prSet presAssocID="{25D12ED4-5D14-4711-9187-BCEA454DECF5}" presName="node" presStyleLbl="node1" presStyleIdx="7" presStyleCnt="12">
        <dgm:presLayoutVars>
          <dgm:bulletEnabled val="1"/>
        </dgm:presLayoutVars>
      </dgm:prSet>
      <dgm:spPr/>
    </dgm:pt>
    <dgm:pt modelId="{CF0B65CD-512D-4DFF-AC0A-1B75D0D34171}" type="pres">
      <dgm:prSet presAssocID="{1E3696BB-3BBC-46AA-B291-C32BDBADA96E}" presName="sibTrans" presStyleLbl="sibTrans1D1" presStyleIdx="7" presStyleCnt="11"/>
      <dgm:spPr/>
    </dgm:pt>
    <dgm:pt modelId="{A657B477-EA1B-4782-B333-CB63D08C084B}" type="pres">
      <dgm:prSet presAssocID="{1E3696BB-3BBC-46AA-B291-C32BDBADA96E}" presName="connectorText" presStyleLbl="sibTrans1D1" presStyleIdx="7" presStyleCnt="11"/>
      <dgm:spPr/>
    </dgm:pt>
    <dgm:pt modelId="{CE1005A8-19DC-4593-B9B0-AABD982D8023}" type="pres">
      <dgm:prSet presAssocID="{852E2445-664A-423A-BE00-691AD8A7FA3A}" presName="node" presStyleLbl="node1" presStyleIdx="8" presStyleCnt="12">
        <dgm:presLayoutVars>
          <dgm:bulletEnabled val="1"/>
        </dgm:presLayoutVars>
      </dgm:prSet>
      <dgm:spPr/>
    </dgm:pt>
    <dgm:pt modelId="{6CB90F76-C16A-44E6-B91D-664EE696A435}" type="pres">
      <dgm:prSet presAssocID="{B0CE7CD5-9BCF-4E01-A0EF-21C1823B8ADF}" presName="sibTrans" presStyleLbl="sibTrans1D1" presStyleIdx="8" presStyleCnt="11"/>
      <dgm:spPr/>
    </dgm:pt>
    <dgm:pt modelId="{E3CCDBB2-1E11-4313-8582-5F2F4C58A5F8}" type="pres">
      <dgm:prSet presAssocID="{B0CE7CD5-9BCF-4E01-A0EF-21C1823B8ADF}" presName="connectorText" presStyleLbl="sibTrans1D1" presStyleIdx="8" presStyleCnt="11"/>
      <dgm:spPr/>
    </dgm:pt>
    <dgm:pt modelId="{A27131ED-0A6B-4336-B7DE-67310A799833}" type="pres">
      <dgm:prSet presAssocID="{4478F270-1B7E-4030-AFCD-72B733DDEBFB}" presName="node" presStyleLbl="node1" presStyleIdx="9" presStyleCnt="12">
        <dgm:presLayoutVars>
          <dgm:bulletEnabled val="1"/>
        </dgm:presLayoutVars>
      </dgm:prSet>
      <dgm:spPr/>
    </dgm:pt>
    <dgm:pt modelId="{4A1682FE-B6E3-4D8F-B0E0-6754D03D1EC7}" type="pres">
      <dgm:prSet presAssocID="{1092F9FD-AE2B-4A00-B3B2-00E5DB660BE6}" presName="sibTrans" presStyleLbl="sibTrans1D1" presStyleIdx="9" presStyleCnt="11"/>
      <dgm:spPr/>
    </dgm:pt>
    <dgm:pt modelId="{668816C6-402D-4333-965D-0E4276AB4386}" type="pres">
      <dgm:prSet presAssocID="{1092F9FD-AE2B-4A00-B3B2-00E5DB660BE6}" presName="connectorText" presStyleLbl="sibTrans1D1" presStyleIdx="9" presStyleCnt="11"/>
      <dgm:spPr/>
    </dgm:pt>
    <dgm:pt modelId="{1BA3DA98-7F61-4410-AD8F-942394BE99D3}" type="pres">
      <dgm:prSet presAssocID="{F557874F-E571-40F4-8FB1-3C620131C035}" presName="node" presStyleLbl="node1" presStyleIdx="10" presStyleCnt="12">
        <dgm:presLayoutVars>
          <dgm:bulletEnabled val="1"/>
        </dgm:presLayoutVars>
      </dgm:prSet>
      <dgm:spPr/>
    </dgm:pt>
    <dgm:pt modelId="{1A2E1208-697D-465E-BBBA-711452493FE0}" type="pres">
      <dgm:prSet presAssocID="{0284C192-AFA3-4746-A349-8D4AEE7359B0}" presName="sibTrans" presStyleLbl="sibTrans1D1" presStyleIdx="10" presStyleCnt="11"/>
      <dgm:spPr/>
    </dgm:pt>
    <dgm:pt modelId="{29397D80-4A5D-4C64-BEF5-B8213C2429B1}" type="pres">
      <dgm:prSet presAssocID="{0284C192-AFA3-4746-A349-8D4AEE7359B0}" presName="connectorText" presStyleLbl="sibTrans1D1" presStyleIdx="10" presStyleCnt="11"/>
      <dgm:spPr/>
    </dgm:pt>
    <dgm:pt modelId="{EAE1CFE0-3A3F-48A7-81B5-1D08B0087181}" type="pres">
      <dgm:prSet presAssocID="{CF68B2E6-56F6-4AEC-9A55-41D4D179CC64}" presName="node" presStyleLbl="node1" presStyleIdx="11" presStyleCnt="12">
        <dgm:presLayoutVars>
          <dgm:bulletEnabled val="1"/>
        </dgm:presLayoutVars>
      </dgm:prSet>
      <dgm:spPr/>
    </dgm:pt>
  </dgm:ptLst>
  <dgm:cxnLst>
    <dgm:cxn modelId="{6CDC7106-7FEC-48C2-81B2-B398B52A6BCB}" type="presOf" srcId="{424E2F67-C8AE-46FF-8B23-342B274282E8}" destId="{D6B59492-EED7-4B75-9C3F-7AD0451CF173}" srcOrd="1" destOrd="0" presId="urn:microsoft.com/office/officeart/2005/8/layout/bProcess3"/>
    <dgm:cxn modelId="{F339440F-2C40-4215-B8E0-593ACE571B2A}" type="presOf" srcId="{7E16FF1E-E048-456C-8496-DE878854C46B}" destId="{0420A68C-D6EB-456B-9B88-50C6A4B7DCD1}" srcOrd="0" destOrd="0" presId="urn:microsoft.com/office/officeart/2005/8/layout/bProcess3"/>
    <dgm:cxn modelId="{4042F116-A2F6-487C-B6A6-1CE2C2CF7804}" srcId="{CD9A6EC4-343E-455D-B079-6BE8FE12EA7F}" destId="{77E72E78-25C9-483B-9EAA-D5A129B41907}" srcOrd="3" destOrd="0" parTransId="{224C3767-EC09-4D03-B096-6EADEBAEAA61}" sibTransId="{E5E686FC-DEF2-4E54-9FE3-06306BE0ECAB}"/>
    <dgm:cxn modelId="{139D9519-6849-427C-928B-4FEB984F4594}" type="presOf" srcId="{0284C192-AFA3-4746-A349-8D4AEE7359B0}" destId="{1A2E1208-697D-465E-BBBA-711452493FE0}" srcOrd="0" destOrd="0" presId="urn:microsoft.com/office/officeart/2005/8/layout/bProcess3"/>
    <dgm:cxn modelId="{B6F1521A-D905-4D15-9730-E65B88BA9F03}" srcId="{CD9A6EC4-343E-455D-B079-6BE8FE12EA7F}" destId="{4478F270-1B7E-4030-AFCD-72B733DDEBFB}" srcOrd="9" destOrd="0" parTransId="{C6B7445F-3C56-4BE6-BE61-F3AC25A6000F}" sibTransId="{1092F9FD-AE2B-4A00-B3B2-00E5DB660BE6}"/>
    <dgm:cxn modelId="{79179D22-DF73-4AC0-8A2B-1BB9108277D9}" srcId="{CD9A6EC4-343E-455D-B079-6BE8FE12EA7F}" destId="{AFEA1D56-8AFA-4D97-ABCF-7BC16263EDFC}" srcOrd="6" destOrd="0" parTransId="{C1F520B5-A56C-4A03-AE5F-82867D4AA852}" sibTransId="{7E16FF1E-E048-456C-8496-DE878854C46B}"/>
    <dgm:cxn modelId="{DA009323-BCF7-4957-B309-F6E68AAA4E2F}" type="presOf" srcId="{53C90586-DB9C-41F5-B286-8D655886A0F7}" destId="{E0C9EE04-C336-4BF6-93F1-8834AC39CE00}" srcOrd="0" destOrd="0" presId="urn:microsoft.com/office/officeart/2005/8/layout/bProcess3"/>
    <dgm:cxn modelId="{8FBB3D26-10D1-40EB-8D0A-9176B7666DB5}" srcId="{CD9A6EC4-343E-455D-B079-6BE8FE12EA7F}" destId="{44521E76-D8CE-4654-83E0-A0274609CE91}" srcOrd="5" destOrd="0" parTransId="{60C33376-EF89-4637-B4BF-E963A37F99CE}" sibTransId="{13BBFF24-0B9B-474E-A74D-D695BE5D24E3}"/>
    <dgm:cxn modelId="{F4C1C12A-CC4F-45F0-B1F5-EC0B9400AB8B}" type="presOf" srcId="{13BBFF24-0B9B-474E-A74D-D695BE5D24E3}" destId="{F638523F-C7C4-4434-A381-7B7B039326B8}" srcOrd="1" destOrd="0" presId="urn:microsoft.com/office/officeart/2005/8/layout/bProcess3"/>
    <dgm:cxn modelId="{755BA534-62BE-4F71-A13D-2A196C361579}" type="presOf" srcId="{E5E686FC-DEF2-4E54-9FE3-06306BE0ECAB}" destId="{DF0B922D-189D-44F6-9229-9EA44ED67364}" srcOrd="1" destOrd="0" presId="urn:microsoft.com/office/officeart/2005/8/layout/bProcess3"/>
    <dgm:cxn modelId="{8A8AAD35-D286-4E75-961C-7A47DC945E71}" type="presOf" srcId="{1092F9FD-AE2B-4A00-B3B2-00E5DB660BE6}" destId="{4A1682FE-B6E3-4D8F-B0E0-6754D03D1EC7}" srcOrd="0" destOrd="0" presId="urn:microsoft.com/office/officeart/2005/8/layout/bProcess3"/>
    <dgm:cxn modelId="{E9F80B3A-F17F-4F40-9D4F-003F8F00D687}" type="presOf" srcId="{F557874F-E571-40F4-8FB1-3C620131C035}" destId="{1BA3DA98-7F61-4410-AD8F-942394BE99D3}" srcOrd="0" destOrd="0" presId="urn:microsoft.com/office/officeart/2005/8/layout/bProcess3"/>
    <dgm:cxn modelId="{955CAD3C-A593-49E3-9934-E49ACCC638CD}" type="presOf" srcId="{7E1597E4-EEF2-4CD7-8D53-8587D12E7581}" destId="{3A8D01EB-EA44-4F2C-AB1D-DC8F8DB0843A}" srcOrd="1" destOrd="0" presId="urn:microsoft.com/office/officeart/2005/8/layout/bProcess3"/>
    <dgm:cxn modelId="{ABF1CD3C-8C89-409A-B793-57C397CDA1B5}" type="presOf" srcId="{AFEA1D56-8AFA-4D97-ABCF-7BC16263EDFC}" destId="{5D8BC748-563B-4E15-826D-83ABFDC2733C}" srcOrd="0" destOrd="0" presId="urn:microsoft.com/office/officeart/2005/8/layout/bProcess3"/>
    <dgm:cxn modelId="{EA49393D-4132-40C7-BC21-6BAD55CBF8A2}" srcId="{CD9A6EC4-343E-455D-B079-6BE8FE12EA7F}" destId="{C9E7C53A-E30F-4A95-9F18-FD281C579A2B}" srcOrd="1" destOrd="0" parTransId="{19A1B402-03C4-475E-A499-B71DFBE18D9E}" sibTransId="{866B8220-8A1D-42F1-84F1-158D218980A2}"/>
    <dgm:cxn modelId="{48D37840-2FC7-485F-A6BF-6B26C0078129}" type="presOf" srcId="{F5F457BC-FFEE-4E77-BF63-59C4E075FC73}" destId="{9B8FCC94-365D-483C-9226-6830677E7024}" srcOrd="1" destOrd="0" presId="urn:microsoft.com/office/officeart/2005/8/layout/bProcess3"/>
    <dgm:cxn modelId="{B2AA8E5C-277E-47CA-B0F9-ECC27E3B2772}" type="presOf" srcId="{49EF70D9-C999-41CD-8CD9-08AE5CD3582B}" destId="{6CC0075F-5C47-41ED-9741-64D33A183D43}" srcOrd="0" destOrd="0" presId="urn:microsoft.com/office/officeart/2005/8/layout/bProcess3"/>
    <dgm:cxn modelId="{77459A5D-E49E-40FC-880A-6D591FEE1F36}" srcId="{CD9A6EC4-343E-455D-B079-6BE8FE12EA7F}" destId="{F557874F-E571-40F4-8FB1-3C620131C035}" srcOrd="10" destOrd="0" parTransId="{2B88B89D-DDE4-4B4D-B9ED-FDD2FCCAC737}" sibTransId="{0284C192-AFA3-4746-A349-8D4AEE7359B0}"/>
    <dgm:cxn modelId="{F85F9E5E-5E20-4CB3-8402-C6FFE300427D}" type="presOf" srcId="{852E2445-664A-423A-BE00-691AD8A7FA3A}" destId="{CE1005A8-19DC-4593-B9B0-AABD982D8023}" srcOrd="0" destOrd="0" presId="urn:microsoft.com/office/officeart/2005/8/layout/bProcess3"/>
    <dgm:cxn modelId="{49361566-7FFF-4DD7-8309-23FF55A97011}" type="presOf" srcId="{CF68B2E6-56F6-4AEC-9A55-41D4D179CC64}" destId="{EAE1CFE0-3A3F-48A7-81B5-1D08B0087181}" srcOrd="0" destOrd="0" presId="urn:microsoft.com/office/officeart/2005/8/layout/bProcess3"/>
    <dgm:cxn modelId="{30AF346A-4874-4FF3-B399-3A1AB54B0C2F}" type="presOf" srcId="{1E3696BB-3BBC-46AA-B291-C32BDBADA96E}" destId="{CF0B65CD-512D-4DFF-AC0A-1B75D0D34171}" srcOrd="0" destOrd="0" presId="urn:microsoft.com/office/officeart/2005/8/layout/bProcess3"/>
    <dgm:cxn modelId="{83247F4A-EB63-4850-971F-B7E72CBA0240}" srcId="{CD9A6EC4-343E-455D-B079-6BE8FE12EA7F}" destId="{852E2445-664A-423A-BE00-691AD8A7FA3A}" srcOrd="8" destOrd="0" parTransId="{FF2D898B-E925-483D-9835-97CB896E31C6}" sibTransId="{B0CE7CD5-9BCF-4E01-A0EF-21C1823B8ADF}"/>
    <dgm:cxn modelId="{29EA8C50-527A-4103-BD70-61D94C2D3F79}" type="presOf" srcId="{866B8220-8A1D-42F1-84F1-158D218980A2}" destId="{FB552999-7ECB-4963-A252-5C5A50640AE7}" srcOrd="1" destOrd="0" presId="urn:microsoft.com/office/officeart/2005/8/layout/bProcess3"/>
    <dgm:cxn modelId="{D6AACB71-A40F-44CB-BF85-503546DE785C}" type="presOf" srcId="{77E72E78-25C9-483B-9EAA-D5A129B41907}" destId="{0A9D7696-BC60-4EC9-938C-40D741797ABD}" srcOrd="0" destOrd="0" presId="urn:microsoft.com/office/officeart/2005/8/layout/bProcess3"/>
    <dgm:cxn modelId="{F16CD252-9BAE-4344-AF17-0C85D9ACC3A2}" type="presOf" srcId="{CD9A6EC4-343E-455D-B079-6BE8FE12EA7F}" destId="{191717E9-4B01-4E0B-A35B-B5A6C21D339B}" srcOrd="0" destOrd="0" presId="urn:microsoft.com/office/officeart/2005/8/layout/bProcess3"/>
    <dgm:cxn modelId="{4FF78D57-8271-48A4-9B81-C9DA5ED60242}" srcId="{CD9A6EC4-343E-455D-B079-6BE8FE12EA7F}" destId="{25D12ED4-5D14-4711-9187-BCEA454DECF5}" srcOrd="7" destOrd="0" parTransId="{CF24A87A-5A9A-43ED-9895-54BFDF163222}" sibTransId="{1E3696BB-3BBC-46AA-B291-C32BDBADA96E}"/>
    <dgm:cxn modelId="{1B01CF80-354F-41CA-86D8-189CBC19CCDB}" type="presOf" srcId="{424E2F67-C8AE-46FF-8B23-342B274282E8}" destId="{93706622-18FC-48EC-87F8-1E4D0EC78432}" srcOrd="0" destOrd="0" presId="urn:microsoft.com/office/officeart/2005/8/layout/bProcess3"/>
    <dgm:cxn modelId="{C2AF0D83-03BD-4BBF-8C7F-456A9CD6E820}" srcId="{CD9A6EC4-343E-455D-B079-6BE8FE12EA7F}" destId="{49EF70D9-C999-41CD-8CD9-08AE5CD3582B}" srcOrd="0" destOrd="0" parTransId="{2109B5FA-725A-4B70-A4C0-6962A4FCFEF6}" sibTransId="{424E2F67-C8AE-46FF-8B23-342B274282E8}"/>
    <dgm:cxn modelId="{A0C27684-D590-416A-909E-7D0F2253B981}" type="presOf" srcId="{F5F457BC-FFEE-4E77-BF63-59C4E075FC73}" destId="{6D8F68A2-4DFF-40EE-A9FB-9460838013A3}" srcOrd="0" destOrd="0" presId="urn:microsoft.com/office/officeart/2005/8/layout/bProcess3"/>
    <dgm:cxn modelId="{2A58B684-4799-4038-97A1-ED593BF039B4}" type="presOf" srcId="{A80FF7A3-68FE-4049-B03D-54D490D905C0}" destId="{6E853842-4746-4CEF-BB7B-FEFDBD114587}" srcOrd="0" destOrd="0" presId="urn:microsoft.com/office/officeart/2005/8/layout/bProcess3"/>
    <dgm:cxn modelId="{69C4CB85-225E-4959-8A14-9A29F3C55949}" type="presOf" srcId="{B0CE7CD5-9BCF-4E01-A0EF-21C1823B8ADF}" destId="{E3CCDBB2-1E11-4313-8582-5F2F4C58A5F8}" srcOrd="1" destOrd="0" presId="urn:microsoft.com/office/officeart/2005/8/layout/bProcess3"/>
    <dgm:cxn modelId="{74468A88-461D-4595-A0A7-5C29C2586938}" type="presOf" srcId="{13BBFF24-0B9B-474E-A74D-D695BE5D24E3}" destId="{0CE85EC9-621C-466C-BD8B-2BBE9EE54FE7}" srcOrd="0" destOrd="0" presId="urn:microsoft.com/office/officeart/2005/8/layout/bProcess3"/>
    <dgm:cxn modelId="{ACA8C5A0-0E9B-4A62-9317-97ED623A8C8E}" type="presOf" srcId="{7E1597E4-EEF2-4CD7-8D53-8587D12E7581}" destId="{B050A474-13CB-4F18-89A3-0BD4DAB8E5A4}" srcOrd="0" destOrd="0" presId="urn:microsoft.com/office/officeart/2005/8/layout/bProcess3"/>
    <dgm:cxn modelId="{6E217EA8-52A8-44F3-A06D-DBD590DC6B5C}" type="presOf" srcId="{C9E7C53A-E30F-4A95-9F18-FD281C579A2B}" destId="{D5FD4910-D9C3-4518-93AF-937C4EF2DE7F}" srcOrd="0" destOrd="0" presId="urn:microsoft.com/office/officeart/2005/8/layout/bProcess3"/>
    <dgm:cxn modelId="{E3F408AD-A818-4B60-883F-11D658FE4E7B}" srcId="{CD9A6EC4-343E-455D-B079-6BE8FE12EA7F}" destId="{53C90586-DB9C-41F5-B286-8D655886A0F7}" srcOrd="2" destOrd="0" parTransId="{63C974BF-5C27-45BA-BF06-BFF4F4C56D10}" sibTransId="{7E1597E4-EEF2-4CD7-8D53-8587D12E7581}"/>
    <dgm:cxn modelId="{52C88DB1-3F6D-4238-84A7-99301CC21CB9}" type="presOf" srcId="{4478F270-1B7E-4030-AFCD-72B733DDEBFB}" destId="{A27131ED-0A6B-4336-B7DE-67310A799833}" srcOrd="0" destOrd="0" presId="urn:microsoft.com/office/officeart/2005/8/layout/bProcess3"/>
    <dgm:cxn modelId="{171A99B3-1CD5-48F5-AE6A-F43DC28432F9}" type="presOf" srcId="{B0CE7CD5-9BCF-4E01-A0EF-21C1823B8ADF}" destId="{6CB90F76-C16A-44E6-B91D-664EE696A435}" srcOrd="0" destOrd="0" presId="urn:microsoft.com/office/officeart/2005/8/layout/bProcess3"/>
    <dgm:cxn modelId="{549DFAB5-322E-4C98-A9FA-16358F46403B}" type="presOf" srcId="{E5E686FC-DEF2-4E54-9FE3-06306BE0ECAB}" destId="{7D00907A-89BF-45ED-A044-AC4F9B8B2A68}" srcOrd="0" destOrd="0" presId="urn:microsoft.com/office/officeart/2005/8/layout/bProcess3"/>
    <dgm:cxn modelId="{57E041BE-29CD-4278-9516-6904362BD817}" type="presOf" srcId="{866B8220-8A1D-42F1-84F1-158D218980A2}" destId="{1BDFEE79-E8F7-450D-A8EE-4A35D6679930}" srcOrd="0" destOrd="0" presId="urn:microsoft.com/office/officeart/2005/8/layout/bProcess3"/>
    <dgm:cxn modelId="{DDEBB8C0-EDD4-43EB-ACAA-AFE0608AF2BD}" srcId="{CD9A6EC4-343E-455D-B079-6BE8FE12EA7F}" destId="{A80FF7A3-68FE-4049-B03D-54D490D905C0}" srcOrd="4" destOrd="0" parTransId="{5C04491C-3A44-4B03-BBC2-F216B5F81E4C}" sibTransId="{F5F457BC-FFEE-4E77-BF63-59C4E075FC73}"/>
    <dgm:cxn modelId="{E69BB1C8-4D68-4D59-850D-488CC7794A9F}" type="presOf" srcId="{25D12ED4-5D14-4711-9187-BCEA454DECF5}" destId="{349DACFD-D9CC-40A4-A61D-8770241A2D65}" srcOrd="0" destOrd="0" presId="urn:microsoft.com/office/officeart/2005/8/layout/bProcess3"/>
    <dgm:cxn modelId="{B5CCECD0-0B86-4FDD-88D7-2DFA71455282}" type="presOf" srcId="{7E16FF1E-E048-456C-8496-DE878854C46B}" destId="{E1945223-46FD-46C9-9F35-4A6627431395}" srcOrd="1" destOrd="0" presId="urn:microsoft.com/office/officeart/2005/8/layout/bProcess3"/>
    <dgm:cxn modelId="{9E4240D5-11CE-405C-9303-090ED1329BDA}" srcId="{CD9A6EC4-343E-455D-B079-6BE8FE12EA7F}" destId="{CF68B2E6-56F6-4AEC-9A55-41D4D179CC64}" srcOrd="11" destOrd="0" parTransId="{D2B74D7C-FFEF-402A-ACCD-292182FAADF7}" sibTransId="{25511CF5-45A2-4ADB-9E06-B95370FFF177}"/>
    <dgm:cxn modelId="{70E970DD-0029-4B64-BDB8-89F460780466}" type="presOf" srcId="{1E3696BB-3BBC-46AA-B291-C32BDBADA96E}" destId="{A657B477-EA1B-4782-B333-CB63D08C084B}" srcOrd="1" destOrd="0" presId="urn:microsoft.com/office/officeart/2005/8/layout/bProcess3"/>
    <dgm:cxn modelId="{9A7F4FE0-C6E0-44E0-B049-D740393DE4C8}" type="presOf" srcId="{44521E76-D8CE-4654-83E0-A0274609CE91}" destId="{66577DD6-80D5-49CE-B2EC-D1400FBFAB26}" srcOrd="0" destOrd="0" presId="urn:microsoft.com/office/officeart/2005/8/layout/bProcess3"/>
    <dgm:cxn modelId="{7AE4DAF5-C741-4F77-B640-4809D1FD54A2}" type="presOf" srcId="{0284C192-AFA3-4746-A349-8D4AEE7359B0}" destId="{29397D80-4A5D-4C64-BEF5-B8213C2429B1}" srcOrd="1" destOrd="0" presId="urn:microsoft.com/office/officeart/2005/8/layout/bProcess3"/>
    <dgm:cxn modelId="{FF6E38FF-9BEF-49E9-B276-0DF65C742908}" type="presOf" srcId="{1092F9FD-AE2B-4A00-B3B2-00E5DB660BE6}" destId="{668816C6-402D-4333-965D-0E4276AB4386}" srcOrd="1" destOrd="0" presId="urn:microsoft.com/office/officeart/2005/8/layout/bProcess3"/>
    <dgm:cxn modelId="{51D707EB-158E-4E16-B839-DA5B0DCA7198}" type="presParOf" srcId="{191717E9-4B01-4E0B-A35B-B5A6C21D339B}" destId="{6CC0075F-5C47-41ED-9741-64D33A183D43}" srcOrd="0" destOrd="0" presId="urn:microsoft.com/office/officeart/2005/8/layout/bProcess3"/>
    <dgm:cxn modelId="{F480C2F0-88AB-4BD9-862C-D7EB34A28991}" type="presParOf" srcId="{191717E9-4B01-4E0B-A35B-B5A6C21D339B}" destId="{93706622-18FC-48EC-87F8-1E4D0EC78432}" srcOrd="1" destOrd="0" presId="urn:microsoft.com/office/officeart/2005/8/layout/bProcess3"/>
    <dgm:cxn modelId="{5304E1E5-C720-4BCE-85ED-2CA53D14A1B5}" type="presParOf" srcId="{93706622-18FC-48EC-87F8-1E4D0EC78432}" destId="{D6B59492-EED7-4B75-9C3F-7AD0451CF173}" srcOrd="0" destOrd="0" presId="urn:microsoft.com/office/officeart/2005/8/layout/bProcess3"/>
    <dgm:cxn modelId="{DE75FFDA-BFE4-497B-A627-61D5AAB95BCC}" type="presParOf" srcId="{191717E9-4B01-4E0B-A35B-B5A6C21D339B}" destId="{D5FD4910-D9C3-4518-93AF-937C4EF2DE7F}" srcOrd="2" destOrd="0" presId="urn:microsoft.com/office/officeart/2005/8/layout/bProcess3"/>
    <dgm:cxn modelId="{0FF01F96-3980-4AAB-82E2-27000634CD90}" type="presParOf" srcId="{191717E9-4B01-4E0B-A35B-B5A6C21D339B}" destId="{1BDFEE79-E8F7-450D-A8EE-4A35D6679930}" srcOrd="3" destOrd="0" presId="urn:microsoft.com/office/officeart/2005/8/layout/bProcess3"/>
    <dgm:cxn modelId="{AF20083A-E625-43A1-AD3B-B7361963204E}" type="presParOf" srcId="{1BDFEE79-E8F7-450D-A8EE-4A35D6679930}" destId="{FB552999-7ECB-4963-A252-5C5A50640AE7}" srcOrd="0" destOrd="0" presId="urn:microsoft.com/office/officeart/2005/8/layout/bProcess3"/>
    <dgm:cxn modelId="{F4255427-71C3-4C41-8A94-2E12447162CB}" type="presParOf" srcId="{191717E9-4B01-4E0B-A35B-B5A6C21D339B}" destId="{E0C9EE04-C336-4BF6-93F1-8834AC39CE00}" srcOrd="4" destOrd="0" presId="urn:microsoft.com/office/officeart/2005/8/layout/bProcess3"/>
    <dgm:cxn modelId="{F9B50D38-C103-470A-A873-4465EA5B6081}" type="presParOf" srcId="{191717E9-4B01-4E0B-A35B-B5A6C21D339B}" destId="{B050A474-13CB-4F18-89A3-0BD4DAB8E5A4}" srcOrd="5" destOrd="0" presId="urn:microsoft.com/office/officeart/2005/8/layout/bProcess3"/>
    <dgm:cxn modelId="{04A17297-4F19-4646-A329-503BCDC41AEA}" type="presParOf" srcId="{B050A474-13CB-4F18-89A3-0BD4DAB8E5A4}" destId="{3A8D01EB-EA44-4F2C-AB1D-DC8F8DB0843A}" srcOrd="0" destOrd="0" presId="urn:microsoft.com/office/officeart/2005/8/layout/bProcess3"/>
    <dgm:cxn modelId="{EA5D81B2-A157-4988-9084-A33884901923}" type="presParOf" srcId="{191717E9-4B01-4E0B-A35B-B5A6C21D339B}" destId="{0A9D7696-BC60-4EC9-938C-40D741797ABD}" srcOrd="6" destOrd="0" presId="urn:microsoft.com/office/officeart/2005/8/layout/bProcess3"/>
    <dgm:cxn modelId="{26019DAD-C41B-44A7-ABE4-68CF7F50941F}" type="presParOf" srcId="{191717E9-4B01-4E0B-A35B-B5A6C21D339B}" destId="{7D00907A-89BF-45ED-A044-AC4F9B8B2A68}" srcOrd="7" destOrd="0" presId="urn:microsoft.com/office/officeart/2005/8/layout/bProcess3"/>
    <dgm:cxn modelId="{01B3065D-7FDC-4972-956A-3F102A7D5379}" type="presParOf" srcId="{7D00907A-89BF-45ED-A044-AC4F9B8B2A68}" destId="{DF0B922D-189D-44F6-9229-9EA44ED67364}" srcOrd="0" destOrd="0" presId="urn:microsoft.com/office/officeart/2005/8/layout/bProcess3"/>
    <dgm:cxn modelId="{4FD36BFA-BCE2-41FB-BAD2-EC2056BDE55B}" type="presParOf" srcId="{191717E9-4B01-4E0B-A35B-B5A6C21D339B}" destId="{6E853842-4746-4CEF-BB7B-FEFDBD114587}" srcOrd="8" destOrd="0" presId="urn:microsoft.com/office/officeart/2005/8/layout/bProcess3"/>
    <dgm:cxn modelId="{1B214A16-62E6-4519-8808-ED3D280D4E88}" type="presParOf" srcId="{191717E9-4B01-4E0B-A35B-B5A6C21D339B}" destId="{6D8F68A2-4DFF-40EE-A9FB-9460838013A3}" srcOrd="9" destOrd="0" presId="urn:microsoft.com/office/officeart/2005/8/layout/bProcess3"/>
    <dgm:cxn modelId="{5F89E5CB-E9E9-45BD-842F-622759D0D70F}" type="presParOf" srcId="{6D8F68A2-4DFF-40EE-A9FB-9460838013A3}" destId="{9B8FCC94-365D-483C-9226-6830677E7024}" srcOrd="0" destOrd="0" presId="urn:microsoft.com/office/officeart/2005/8/layout/bProcess3"/>
    <dgm:cxn modelId="{62B913C9-E10E-42CD-964F-94D8BF19DF64}" type="presParOf" srcId="{191717E9-4B01-4E0B-A35B-B5A6C21D339B}" destId="{66577DD6-80D5-49CE-B2EC-D1400FBFAB26}" srcOrd="10" destOrd="0" presId="urn:microsoft.com/office/officeart/2005/8/layout/bProcess3"/>
    <dgm:cxn modelId="{52518CC5-915D-4617-A012-BB7ECB61B9C3}" type="presParOf" srcId="{191717E9-4B01-4E0B-A35B-B5A6C21D339B}" destId="{0CE85EC9-621C-466C-BD8B-2BBE9EE54FE7}" srcOrd="11" destOrd="0" presId="urn:microsoft.com/office/officeart/2005/8/layout/bProcess3"/>
    <dgm:cxn modelId="{D3587FAB-1600-4184-BD4F-3A65C1EA5C75}" type="presParOf" srcId="{0CE85EC9-621C-466C-BD8B-2BBE9EE54FE7}" destId="{F638523F-C7C4-4434-A381-7B7B039326B8}" srcOrd="0" destOrd="0" presId="urn:microsoft.com/office/officeart/2005/8/layout/bProcess3"/>
    <dgm:cxn modelId="{1DB28C3D-6E71-41B9-9F59-814A6814845C}" type="presParOf" srcId="{191717E9-4B01-4E0B-A35B-B5A6C21D339B}" destId="{5D8BC748-563B-4E15-826D-83ABFDC2733C}" srcOrd="12" destOrd="0" presId="urn:microsoft.com/office/officeart/2005/8/layout/bProcess3"/>
    <dgm:cxn modelId="{4EC1FBBB-4622-4B2E-89B5-51A04F92CE18}" type="presParOf" srcId="{191717E9-4B01-4E0B-A35B-B5A6C21D339B}" destId="{0420A68C-D6EB-456B-9B88-50C6A4B7DCD1}" srcOrd="13" destOrd="0" presId="urn:microsoft.com/office/officeart/2005/8/layout/bProcess3"/>
    <dgm:cxn modelId="{D01A7E65-45A3-4373-8DBD-2860F2985CD7}" type="presParOf" srcId="{0420A68C-D6EB-456B-9B88-50C6A4B7DCD1}" destId="{E1945223-46FD-46C9-9F35-4A6627431395}" srcOrd="0" destOrd="0" presId="urn:microsoft.com/office/officeart/2005/8/layout/bProcess3"/>
    <dgm:cxn modelId="{762585DD-753E-4C43-99AA-98DEE40842E1}" type="presParOf" srcId="{191717E9-4B01-4E0B-A35B-B5A6C21D339B}" destId="{349DACFD-D9CC-40A4-A61D-8770241A2D65}" srcOrd="14" destOrd="0" presId="urn:microsoft.com/office/officeart/2005/8/layout/bProcess3"/>
    <dgm:cxn modelId="{0B0113ED-B5B9-4E4C-9008-90E854C3D929}" type="presParOf" srcId="{191717E9-4B01-4E0B-A35B-B5A6C21D339B}" destId="{CF0B65CD-512D-4DFF-AC0A-1B75D0D34171}" srcOrd="15" destOrd="0" presId="urn:microsoft.com/office/officeart/2005/8/layout/bProcess3"/>
    <dgm:cxn modelId="{85B0E60D-63CA-4823-9955-40191BD65D8A}" type="presParOf" srcId="{CF0B65CD-512D-4DFF-AC0A-1B75D0D34171}" destId="{A657B477-EA1B-4782-B333-CB63D08C084B}" srcOrd="0" destOrd="0" presId="urn:microsoft.com/office/officeart/2005/8/layout/bProcess3"/>
    <dgm:cxn modelId="{FC24F24D-55BF-49D2-B016-AADF36096B75}" type="presParOf" srcId="{191717E9-4B01-4E0B-A35B-B5A6C21D339B}" destId="{CE1005A8-19DC-4593-B9B0-AABD982D8023}" srcOrd="16" destOrd="0" presId="urn:microsoft.com/office/officeart/2005/8/layout/bProcess3"/>
    <dgm:cxn modelId="{A3237D0F-B718-4CD0-9AE4-D3EB1B491CC5}" type="presParOf" srcId="{191717E9-4B01-4E0B-A35B-B5A6C21D339B}" destId="{6CB90F76-C16A-44E6-B91D-664EE696A435}" srcOrd="17" destOrd="0" presId="urn:microsoft.com/office/officeart/2005/8/layout/bProcess3"/>
    <dgm:cxn modelId="{DF748F10-7B25-47B8-8357-E5685D165F06}" type="presParOf" srcId="{6CB90F76-C16A-44E6-B91D-664EE696A435}" destId="{E3CCDBB2-1E11-4313-8582-5F2F4C58A5F8}" srcOrd="0" destOrd="0" presId="urn:microsoft.com/office/officeart/2005/8/layout/bProcess3"/>
    <dgm:cxn modelId="{1328DC1B-9CEF-46DB-BB08-3FDADC213254}" type="presParOf" srcId="{191717E9-4B01-4E0B-A35B-B5A6C21D339B}" destId="{A27131ED-0A6B-4336-B7DE-67310A799833}" srcOrd="18" destOrd="0" presId="urn:microsoft.com/office/officeart/2005/8/layout/bProcess3"/>
    <dgm:cxn modelId="{60C29529-DBA5-44F8-A7D3-A79AF1A9B57C}" type="presParOf" srcId="{191717E9-4B01-4E0B-A35B-B5A6C21D339B}" destId="{4A1682FE-B6E3-4D8F-B0E0-6754D03D1EC7}" srcOrd="19" destOrd="0" presId="urn:microsoft.com/office/officeart/2005/8/layout/bProcess3"/>
    <dgm:cxn modelId="{5BD69322-5047-4481-B93B-C58EA9C5D6AE}" type="presParOf" srcId="{4A1682FE-B6E3-4D8F-B0E0-6754D03D1EC7}" destId="{668816C6-402D-4333-965D-0E4276AB4386}" srcOrd="0" destOrd="0" presId="urn:microsoft.com/office/officeart/2005/8/layout/bProcess3"/>
    <dgm:cxn modelId="{D9D52DB3-7178-4F1A-B11B-ACCBDEB40A0C}" type="presParOf" srcId="{191717E9-4B01-4E0B-A35B-B5A6C21D339B}" destId="{1BA3DA98-7F61-4410-AD8F-942394BE99D3}" srcOrd="20" destOrd="0" presId="urn:microsoft.com/office/officeart/2005/8/layout/bProcess3"/>
    <dgm:cxn modelId="{45C1651F-BCC5-42AF-921F-0CB63156DFAB}" type="presParOf" srcId="{191717E9-4B01-4E0B-A35B-B5A6C21D339B}" destId="{1A2E1208-697D-465E-BBBA-711452493FE0}" srcOrd="21" destOrd="0" presId="urn:microsoft.com/office/officeart/2005/8/layout/bProcess3"/>
    <dgm:cxn modelId="{09C55DFE-9CB9-4731-B1F5-E31D2F6F541E}" type="presParOf" srcId="{1A2E1208-697D-465E-BBBA-711452493FE0}" destId="{29397D80-4A5D-4C64-BEF5-B8213C2429B1}" srcOrd="0" destOrd="0" presId="urn:microsoft.com/office/officeart/2005/8/layout/bProcess3"/>
    <dgm:cxn modelId="{2967C7DD-0E05-4825-82AD-763EBF2F423D}" type="presParOf" srcId="{191717E9-4B01-4E0B-A35B-B5A6C21D339B}" destId="{EAE1CFE0-3A3F-48A7-81B5-1D08B0087181}" srcOrd="22" destOrd="0" presId="urn:microsoft.com/office/officeart/2005/8/layout/bProcess3"/>
  </dgm:cxnLst>
  <dgm:bg/>
  <dgm:whole/>
  <dgm:extLst>
    <a:ext uri="http://schemas.microsoft.com/office/drawing/2008/diagram">
      <dsp:dataModelExt xmlns:dsp="http://schemas.microsoft.com/office/drawing/2008/diagram" relId="rId102" minVer="http://schemas.openxmlformats.org/drawingml/2006/diagram"/>
    </a:ext>
  </dgm:extLst>
</dgm:dataModel>
</file>

<file path=word/diagrams/data11.xml><?xml version="1.0" encoding="utf-8"?>
<dgm:dataModel xmlns:dgm="http://schemas.openxmlformats.org/drawingml/2006/diagram" xmlns:a="http://schemas.openxmlformats.org/drawingml/2006/main">
  <dgm:ptLst>
    <dgm:pt modelId="{7803A84A-A5A3-4F1E-8A82-D5F903D1E3BC}" type="doc">
      <dgm:prSet loTypeId="urn:microsoft.com/office/officeart/2005/8/layout/process1" loCatId="process" qsTypeId="urn:microsoft.com/office/officeart/2005/8/quickstyle/simple1" qsCatId="simple" csTypeId="urn:microsoft.com/office/officeart/2005/8/colors/accent1_2" csCatId="accent1" phldr="1"/>
      <dgm:spPr/>
    </dgm:pt>
    <dgm:pt modelId="{135F82C9-158D-48D6-8713-A5D0F1149300}">
      <dgm:prSet phldrT="[Text]"/>
      <dgm:spPr/>
      <dgm:t>
        <a:bodyPr/>
        <a:lstStyle/>
        <a:p>
          <a:r>
            <a:rPr lang="en-IE"/>
            <a:t>Framework and Process Definition </a:t>
          </a:r>
        </a:p>
      </dgm:t>
    </dgm:pt>
    <dgm:pt modelId="{13AEEB51-6C64-4102-B8F0-0C0A98DB8F24}" type="parTrans" cxnId="{23F9BE79-D323-4983-858A-0DEF2B4CC1A5}">
      <dgm:prSet/>
      <dgm:spPr/>
      <dgm:t>
        <a:bodyPr/>
        <a:lstStyle/>
        <a:p>
          <a:endParaRPr lang="en-IE"/>
        </a:p>
      </dgm:t>
    </dgm:pt>
    <dgm:pt modelId="{D4E2C694-1D1D-48EB-AD76-7BE4CD3D4C82}" type="sibTrans" cxnId="{23F9BE79-D323-4983-858A-0DEF2B4CC1A5}">
      <dgm:prSet/>
      <dgm:spPr/>
      <dgm:t>
        <a:bodyPr/>
        <a:lstStyle/>
        <a:p>
          <a:endParaRPr lang="en-IE"/>
        </a:p>
      </dgm:t>
    </dgm:pt>
    <dgm:pt modelId="{56174A44-8754-43D9-B2E7-B62830E7B356}">
      <dgm:prSet phldrT="[Text]"/>
      <dgm:spPr/>
      <dgm:t>
        <a:bodyPr/>
        <a:lstStyle/>
        <a:p>
          <a:r>
            <a:rPr lang="en-IE"/>
            <a:t>Development of Process to Support Manual Validation</a:t>
          </a:r>
        </a:p>
      </dgm:t>
    </dgm:pt>
    <dgm:pt modelId="{8BE24372-6736-4C5E-B33F-2D5FD6A387BC}" type="parTrans" cxnId="{C203BAF1-03AF-4445-8AC9-82E27F33385E}">
      <dgm:prSet/>
      <dgm:spPr/>
      <dgm:t>
        <a:bodyPr/>
        <a:lstStyle/>
        <a:p>
          <a:endParaRPr lang="en-IE"/>
        </a:p>
      </dgm:t>
    </dgm:pt>
    <dgm:pt modelId="{4E9688D8-7FE5-42EF-9A0A-18DAF19DD143}" type="sibTrans" cxnId="{C203BAF1-03AF-4445-8AC9-82E27F33385E}">
      <dgm:prSet/>
      <dgm:spPr/>
      <dgm:t>
        <a:bodyPr/>
        <a:lstStyle/>
        <a:p>
          <a:endParaRPr lang="en-IE"/>
        </a:p>
      </dgm:t>
    </dgm:pt>
    <dgm:pt modelId="{1260F8D9-BB24-4F0B-8528-041A11BADFD2}">
      <dgm:prSet phldrT="[Text]"/>
      <dgm:spPr/>
      <dgm:t>
        <a:bodyPr/>
        <a:lstStyle/>
        <a:p>
          <a:r>
            <a:rPr lang="en-IE"/>
            <a:t>Automation of Process </a:t>
          </a:r>
        </a:p>
      </dgm:t>
    </dgm:pt>
    <dgm:pt modelId="{BAF48D5E-27EC-4C04-9B84-C879A5584251}" type="parTrans" cxnId="{5EC981BA-E92F-44F0-8B3D-533A92ED175D}">
      <dgm:prSet/>
      <dgm:spPr/>
      <dgm:t>
        <a:bodyPr/>
        <a:lstStyle/>
        <a:p>
          <a:endParaRPr lang="en-IE"/>
        </a:p>
      </dgm:t>
    </dgm:pt>
    <dgm:pt modelId="{CF5DA02B-D2FA-41B6-BFAA-0342077EA0D1}" type="sibTrans" cxnId="{5EC981BA-E92F-44F0-8B3D-533A92ED175D}">
      <dgm:prSet/>
      <dgm:spPr/>
      <dgm:t>
        <a:bodyPr/>
        <a:lstStyle/>
        <a:p>
          <a:endParaRPr lang="en-IE"/>
        </a:p>
      </dgm:t>
    </dgm:pt>
    <dgm:pt modelId="{69A5069D-F0C7-4328-8CCA-E5BF32BD4F46}">
      <dgm:prSet phldrT="[Text]"/>
      <dgm:spPr/>
      <dgm:t>
        <a:bodyPr/>
        <a:lstStyle/>
        <a:p>
          <a:r>
            <a:rPr lang="en-IE"/>
            <a:t>Scaling to incorpote more HSM and simualtion capability</a:t>
          </a:r>
        </a:p>
      </dgm:t>
    </dgm:pt>
    <dgm:pt modelId="{D55950F7-2AA7-4E8A-8FC0-35660A5F1442}" type="parTrans" cxnId="{065E595A-3D9A-4233-AAD8-4F826BAF82C6}">
      <dgm:prSet/>
      <dgm:spPr/>
      <dgm:t>
        <a:bodyPr/>
        <a:lstStyle/>
        <a:p>
          <a:endParaRPr lang="en-IE"/>
        </a:p>
      </dgm:t>
    </dgm:pt>
    <dgm:pt modelId="{C1A37F32-7C0D-46B9-890C-9D2B833B45F3}" type="sibTrans" cxnId="{065E595A-3D9A-4233-AAD8-4F826BAF82C6}">
      <dgm:prSet/>
      <dgm:spPr/>
      <dgm:t>
        <a:bodyPr/>
        <a:lstStyle/>
        <a:p>
          <a:endParaRPr lang="en-IE"/>
        </a:p>
      </dgm:t>
    </dgm:pt>
    <dgm:pt modelId="{9B976620-BBC7-4687-B7FF-DB6F400373BB}">
      <dgm:prSet phldrT="[Text]"/>
      <dgm:spPr/>
      <dgm:t>
        <a:bodyPr/>
        <a:lstStyle/>
        <a:p>
          <a:r>
            <a:rPr lang="en-IE"/>
            <a:t>Suggested model parameter changes based on simualtion</a:t>
          </a:r>
        </a:p>
      </dgm:t>
    </dgm:pt>
    <dgm:pt modelId="{EF152692-E3F5-440C-A69F-047A5E6A6B27}" type="parTrans" cxnId="{62BCDB72-393E-4D26-8640-A0D8562CEB15}">
      <dgm:prSet/>
      <dgm:spPr/>
      <dgm:t>
        <a:bodyPr/>
        <a:lstStyle/>
        <a:p>
          <a:endParaRPr lang="en-IE"/>
        </a:p>
      </dgm:t>
    </dgm:pt>
    <dgm:pt modelId="{024AD6EF-71A1-4B3F-B3A3-8ED62303F990}" type="sibTrans" cxnId="{62BCDB72-393E-4D26-8640-A0D8562CEB15}">
      <dgm:prSet/>
      <dgm:spPr/>
      <dgm:t>
        <a:bodyPr/>
        <a:lstStyle/>
        <a:p>
          <a:endParaRPr lang="en-IE"/>
        </a:p>
      </dgm:t>
    </dgm:pt>
    <dgm:pt modelId="{7320C7E6-5384-4A02-84E7-A74220F97A17}" type="pres">
      <dgm:prSet presAssocID="{7803A84A-A5A3-4F1E-8A82-D5F903D1E3BC}" presName="Name0" presStyleCnt="0">
        <dgm:presLayoutVars>
          <dgm:dir/>
          <dgm:resizeHandles val="exact"/>
        </dgm:presLayoutVars>
      </dgm:prSet>
      <dgm:spPr/>
    </dgm:pt>
    <dgm:pt modelId="{5551104D-C19A-44B0-9C3B-877A99820EFC}" type="pres">
      <dgm:prSet presAssocID="{135F82C9-158D-48D6-8713-A5D0F1149300}" presName="node" presStyleLbl="node1" presStyleIdx="0" presStyleCnt="5">
        <dgm:presLayoutVars>
          <dgm:bulletEnabled val="1"/>
        </dgm:presLayoutVars>
      </dgm:prSet>
      <dgm:spPr/>
    </dgm:pt>
    <dgm:pt modelId="{AF94E6A4-AA05-4664-BD33-229FB00388D3}" type="pres">
      <dgm:prSet presAssocID="{D4E2C694-1D1D-48EB-AD76-7BE4CD3D4C82}" presName="sibTrans" presStyleLbl="sibTrans2D1" presStyleIdx="0" presStyleCnt="4"/>
      <dgm:spPr/>
    </dgm:pt>
    <dgm:pt modelId="{980198F4-DC1B-4210-A09A-53D26B851867}" type="pres">
      <dgm:prSet presAssocID="{D4E2C694-1D1D-48EB-AD76-7BE4CD3D4C82}" presName="connectorText" presStyleLbl="sibTrans2D1" presStyleIdx="0" presStyleCnt="4"/>
      <dgm:spPr/>
    </dgm:pt>
    <dgm:pt modelId="{8CBE101B-B1F3-4D4F-B5D1-D43D5A2482FF}" type="pres">
      <dgm:prSet presAssocID="{56174A44-8754-43D9-B2E7-B62830E7B356}" presName="node" presStyleLbl="node1" presStyleIdx="1" presStyleCnt="5">
        <dgm:presLayoutVars>
          <dgm:bulletEnabled val="1"/>
        </dgm:presLayoutVars>
      </dgm:prSet>
      <dgm:spPr/>
    </dgm:pt>
    <dgm:pt modelId="{D95D40B9-C5EF-4A6E-B97A-3C16F9F41790}" type="pres">
      <dgm:prSet presAssocID="{4E9688D8-7FE5-42EF-9A0A-18DAF19DD143}" presName="sibTrans" presStyleLbl="sibTrans2D1" presStyleIdx="1" presStyleCnt="4"/>
      <dgm:spPr/>
    </dgm:pt>
    <dgm:pt modelId="{05ACDC7D-AAE1-40EC-BCAA-8467852DBC2A}" type="pres">
      <dgm:prSet presAssocID="{4E9688D8-7FE5-42EF-9A0A-18DAF19DD143}" presName="connectorText" presStyleLbl="sibTrans2D1" presStyleIdx="1" presStyleCnt="4"/>
      <dgm:spPr/>
    </dgm:pt>
    <dgm:pt modelId="{C734E6B8-66A5-4896-AD6C-AB8A77278397}" type="pres">
      <dgm:prSet presAssocID="{1260F8D9-BB24-4F0B-8528-041A11BADFD2}" presName="node" presStyleLbl="node1" presStyleIdx="2" presStyleCnt="5">
        <dgm:presLayoutVars>
          <dgm:bulletEnabled val="1"/>
        </dgm:presLayoutVars>
      </dgm:prSet>
      <dgm:spPr/>
    </dgm:pt>
    <dgm:pt modelId="{B283EDAE-CBCA-42E9-AC27-C9E9776F2F5E}" type="pres">
      <dgm:prSet presAssocID="{CF5DA02B-D2FA-41B6-BFAA-0342077EA0D1}" presName="sibTrans" presStyleLbl="sibTrans2D1" presStyleIdx="2" presStyleCnt="4"/>
      <dgm:spPr/>
    </dgm:pt>
    <dgm:pt modelId="{1629ECC8-C9F0-44B9-9BEE-CF5399460046}" type="pres">
      <dgm:prSet presAssocID="{CF5DA02B-D2FA-41B6-BFAA-0342077EA0D1}" presName="connectorText" presStyleLbl="sibTrans2D1" presStyleIdx="2" presStyleCnt="4"/>
      <dgm:spPr/>
    </dgm:pt>
    <dgm:pt modelId="{D20A6835-DCBB-49C3-AA5F-097C4AFB2612}" type="pres">
      <dgm:prSet presAssocID="{69A5069D-F0C7-4328-8CCA-E5BF32BD4F46}" presName="node" presStyleLbl="node1" presStyleIdx="3" presStyleCnt="5">
        <dgm:presLayoutVars>
          <dgm:bulletEnabled val="1"/>
        </dgm:presLayoutVars>
      </dgm:prSet>
      <dgm:spPr/>
    </dgm:pt>
    <dgm:pt modelId="{23A32C1F-BB2E-4118-842B-AD888E91D75E}" type="pres">
      <dgm:prSet presAssocID="{C1A37F32-7C0D-46B9-890C-9D2B833B45F3}" presName="sibTrans" presStyleLbl="sibTrans2D1" presStyleIdx="3" presStyleCnt="4"/>
      <dgm:spPr/>
    </dgm:pt>
    <dgm:pt modelId="{B408ECEF-1531-4A4C-B7B7-B8153D9CF7DC}" type="pres">
      <dgm:prSet presAssocID="{C1A37F32-7C0D-46B9-890C-9D2B833B45F3}" presName="connectorText" presStyleLbl="sibTrans2D1" presStyleIdx="3" presStyleCnt="4"/>
      <dgm:spPr/>
    </dgm:pt>
    <dgm:pt modelId="{755B58D8-361A-4B3A-A60C-2E620B2C274A}" type="pres">
      <dgm:prSet presAssocID="{9B976620-BBC7-4687-B7FF-DB6F400373BB}" presName="node" presStyleLbl="node1" presStyleIdx="4" presStyleCnt="5">
        <dgm:presLayoutVars>
          <dgm:bulletEnabled val="1"/>
        </dgm:presLayoutVars>
      </dgm:prSet>
      <dgm:spPr/>
    </dgm:pt>
  </dgm:ptLst>
  <dgm:cxnLst>
    <dgm:cxn modelId="{62BBA50D-F123-42EF-B5B2-A211A8D28ADC}" type="presOf" srcId="{56174A44-8754-43D9-B2E7-B62830E7B356}" destId="{8CBE101B-B1F3-4D4F-B5D1-D43D5A2482FF}" srcOrd="0" destOrd="0" presId="urn:microsoft.com/office/officeart/2005/8/layout/process1"/>
    <dgm:cxn modelId="{1CD1AE21-1943-461F-8BA2-1D30343D9310}" type="presOf" srcId="{7803A84A-A5A3-4F1E-8A82-D5F903D1E3BC}" destId="{7320C7E6-5384-4A02-84E7-A74220F97A17}" srcOrd="0" destOrd="0" presId="urn:microsoft.com/office/officeart/2005/8/layout/process1"/>
    <dgm:cxn modelId="{83FB5A31-D887-4888-A5CF-046F4B6CA670}" type="presOf" srcId="{C1A37F32-7C0D-46B9-890C-9D2B833B45F3}" destId="{23A32C1F-BB2E-4118-842B-AD888E91D75E}" srcOrd="0" destOrd="0" presId="urn:microsoft.com/office/officeart/2005/8/layout/process1"/>
    <dgm:cxn modelId="{25B53B37-4C6B-4972-BF63-70EA993F31A5}" type="presOf" srcId="{69A5069D-F0C7-4328-8CCA-E5BF32BD4F46}" destId="{D20A6835-DCBB-49C3-AA5F-097C4AFB2612}" srcOrd="0" destOrd="0" presId="urn:microsoft.com/office/officeart/2005/8/layout/process1"/>
    <dgm:cxn modelId="{AB396F50-13F0-4B25-AB5E-3FCC6FFA8E44}" type="presOf" srcId="{4E9688D8-7FE5-42EF-9A0A-18DAF19DD143}" destId="{D95D40B9-C5EF-4A6E-B97A-3C16F9F41790}" srcOrd="0" destOrd="0" presId="urn:microsoft.com/office/officeart/2005/8/layout/process1"/>
    <dgm:cxn modelId="{62BCDB72-393E-4D26-8640-A0D8562CEB15}" srcId="{7803A84A-A5A3-4F1E-8A82-D5F903D1E3BC}" destId="{9B976620-BBC7-4687-B7FF-DB6F400373BB}" srcOrd="4" destOrd="0" parTransId="{EF152692-E3F5-440C-A69F-047A5E6A6B27}" sibTransId="{024AD6EF-71A1-4B3F-B3A3-8ED62303F990}"/>
    <dgm:cxn modelId="{23F9BE79-D323-4983-858A-0DEF2B4CC1A5}" srcId="{7803A84A-A5A3-4F1E-8A82-D5F903D1E3BC}" destId="{135F82C9-158D-48D6-8713-A5D0F1149300}" srcOrd="0" destOrd="0" parTransId="{13AEEB51-6C64-4102-B8F0-0C0A98DB8F24}" sibTransId="{D4E2C694-1D1D-48EB-AD76-7BE4CD3D4C82}"/>
    <dgm:cxn modelId="{065E595A-3D9A-4233-AAD8-4F826BAF82C6}" srcId="{7803A84A-A5A3-4F1E-8A82-D5F903D1E3BC}" destId="{69A5069D-F0C7-4328-8CCA-E5BF32BD4F46}" srcOrd="3" destOrd="0" parTransId="{D55950F7-2AA7-4E8A-8FC0-35660A5F1442}" sibTransId="{C1A37F32-7C0D-46B9-890C-9D2B833B45F3}"/>
    <dgm:cxn modelId="{4103297C-CD26-415F-90BE-22D693FCA667}" type="presOf" srcId="{CF5DA02B-D2FA-41B6-BFAA-0342077EA0D1}" destId="{B283EDAE-CBCA-42E9-AC27-C9E9776F2F5E}" srcOrd="0" destOrd="0" presId="urn:microsoft.com/office/officeart/2005/8/layout/process1"/>
    <dgm:cxn modelId="{F24AEF88-7D4D-49C7-8311-62CDCA132067}" type="presOf" srcId="{4E9688D8-7FE5-42EF-9A0A-18DAF19DD143}" destId="{05ACDC7D-AAE1-40EC-BCAA-8467852DBC2A}" srcOrd="1" destOrd="0" presId="urn:microsoft.com/office/officeart/2005/8/layout/process1"/>
    <dgm:cxn modelId="{CAE2049F-A128-45CD-80CC-4C87DAABAE86}" type="presOf" srcId="{135F82C9-158D-48D6-8713-A5D0F1149300}" destId="{5551104D-C19A-44B0-9C3B-877A99820EFC}" srcOrd="0" destOrd="0" presId="urn:microsoft.com/office/officeart/2005/8/layout/process1"/>
    <dgm:cxn modelId="{5EC981BA-E92F-44F0-8B3D-533A92ED175D}" srcId="{7803A84A-A5A3-4F1E-8A82-D5F903D1E3BC}" destId="{1260F8D9-BB24-4F0B-8528-041A11BADFD2}" srcOrd="2" destOrd="0" parTransId="{BAF48D5E-27EC-4C04-9B84-C879A5584251}" sibTransId="{CF5DA02B-D2FA-41B6-BFAA-0342077EA0D1}"/>
    <dgm:cxn modelId="{DAF62FBC-138C-4D98-A3AD-C408555A1EB4}" type="presOf" srcId="{9B976620-BBC7-4687-B7FF-DB6F400373BB}" destId="{755B58D8-361A-4B3A-A60C-2E620B2C274A}" srcOrd="0" destOrd="0" presId="urn:microsoft.com/office/officeart/2005/8/layout/process1"/>
    <dgm:cxn modelId="{E2E321CA-65B9-45D8-9CCE-38F04030C03B}" type="presOf" srcId="{D4E2C694-1D1D-48EB-AD76-7BE4CD3D4C82}" destId="{AF94E6A4-AA05-4664-BD33-229FB00388D3}" srcOrd="0" destOrd="0" presId="urn:microsoft.com/office/officeart/2005/8/layout/process1"/>
    <dgm:cxn modelId="{DF03A4CF-6CBA-4BBE-97B1-F0870724A3E4}" type="presOf" srcId="{D4E2C694-1D1D-48EB-AD76-7BE4CD3D4C82}" destId="{980198F4-DC1B-4210-A09A-53D26B851867}" srcOrd="1" destOrd="0" presId="urn:microsoft.com/office/officeart/2005/8/layout/process1"/>
    <dgm:cxn modelId="{68BCCFCF-A413-4FC4-B9E9-5F35B5A013C9}" type="presOf" srcId="{CF5DA02B-D2FA-41B6-BFAA-0342077EA0D1}" destId="{1629ECC8-C9F0-44B9-9BEE-CF5399460046}" srcOrd="1" destOrd="0" presId="urn:microsoft.com/office/officeart/2005/8/layout/process1"/>
    <dgm:cxn modelId="{EA9E9BE7-9713-404B-B047-6F694A6D3C83}" type="presOf" srcId="{1260F8D9-BB24-4F0B-8528-041A11BADFD2}" destId="{C734E6B8-66A5-4896-AD6C-AB8A77278397}" srcOrd="0" destOrd="0" presId="urn:microsoft.com/office/officeart/2005/8/layout/process1"/>
    <dgm:cxn modelId="{C203BAF1-03AF-4445-8AC9-82E27F33385E}" srcId="{7803A84A-A5A3-4F1E-8A82-D5F903D1E3BC}" destId="{56174A44-8754-43D9-B2E7-B62830E7B356}" srcOrd="1" destOrd="0" parTransId="{8BE24372-6736-4C5E-B33F-2D5FD6A387BC}" sibTransId="{4E9688D8-7FE5-42EF-9A0A-18DAF19DD143}"/>
    <dgm:cxn modelId="{30A6D1F1-C187-4F4A-AAAA-5EE83B832034}" type="presOf" srcId="{C1A37F32-7C0D-46B9-890C-9D2B833B45F3}" destId="{B408ECEF-1531-4A4C-B7B7-B8153D9CF7DC}" srcOrd="1" destOrd="0" presId="urn:microsoft.com/office/officeart/2005/8/layout/process1"/>
    <dgm:cxn modelId="{4E729DC5-671E-41A2-96B9-D85328B9A170}" type="presParOf" srcId="{7320C7E6-5384-4A02-84E7-A74220F97A17}" destId="{5551104D-C19A-44B0-9C3B-877A99820EFC}" srcOrd="0" destOrd="0" presId="urn:microsoft.com/office/officeart/2005/8/layout/process1"/>
    <dgm:cxn modelId="{1D06FE43-CA42-448D-BFCA-F60E3F331ECE}" type="presParOf" srcId="{7320C7E6-5384-4A02-84E7-A74220F97A17}" destId="{AF94E6A4-AA05-4664-BD33-229FB00388D3}" srcOrd="1" destOrd="0" presId="urn:microsoft.com/office/officeart/2005/8/layout/process1"/>
    <dgm:cxn modelId="{C4662E0D-C000-430B-9D24-4094C9C1083C}" type="presParOf" srcId="{AF94E6A4-AA05-4664-BD33-229FB00388D3}" destId="{980198F4-DC1B-4210-A09A-53D26B851867}" srcOrd="0" destOrd="0" presId="urn:microsoft.com/office/officeart/2005/8/layout/process1"/>
    <dgm:cxn modelId="{668D5F4E-3CAA-4F59-87F2-C3F2B5F69E8E}" type="presParOf" srcId="{7320C7E6-5384-4A02-84E7-A74220F97A17}" destId="{8CBE101B-B1F3-4D4F-B5D1-D43D5A2482FF}" srcOrd="2" destOrd="0" presId="urn:microsoft.com/office/officeart/2005/8/layout/process1"/>
    <dgm:cxn modelId="{56CA5313-1DE4-455D-A013-2EB8AB9B08C3}" type="presParOf" srcId="{7320C7E6-5384-4A02-84E7-A74220F97A17}" destId="{D95D40B9-C5EF-4A6E-B97A-3C16F9F41790}" srcOrd="3" destOrd="0" presId="urn:microsoft.com/office/officeart/2005/8/layout/process1"/>
    <dgm:cxn modelId="{EECABE1C-B985-4875-B05E-3BCD46DC2C83}" type="presParOf" srcId="{D95D40B9-C5EF-4A6E-B97A-3C16F9F41790}" destId="{05ACDC7D-AAE1-40EC-BCAA-8467852DBC2A}" srcOrd="0" destOrd="0" presId="urn:microsoft.com/office/officeart/2005/8/layout/process1"/>
    <dgm:cxn modelId="{102C1FF9-E18E-424D-BB93-C42EFBC7ADDE}" type="presParOf" srcId="{7320C7E6-5384-4A02-84E7-A74220F97A17}" destId="{C734E6B8-66A5-4896-AD6C-AB8A77278397}" srcOrd="4" destOrd="0" presId="urn:microsoft.com/office/officeart/2005/8/layout/process1"/>
    <dgm:cxn modelId="{B77C3C0C-6ADD-4E07-9B4B-0B15F4215A68}" type="presParOf" srcId="{7320C7E6-5384-4A02-84E7-A74220F97A17}" destId="{B283EDAE-CBCA-42E9-AC27-C9E9776F2F5E}" srcOrd="5" destOrd="0" presId="urn:microsoft.com/office/officeart/2005/8/layout/process1"/>
    <dgm:cxn modelId="{BE77163C-BE47-493D-B65C-D20741C82E84}" type="presParOf" srcId="{B283EDAE-CBCA-42E9-AC27-C9E9776F2F5E}" destId="{1629ECC8-C9F0-44B9-9BEE-CF5399460046}" srcOrd="0" destOrd="0" presId="urn:microsoft.com/office/officeart/2005/8/layout/process1"/>
    <dgm:cxn modelId="{7BFE5722-88CA-4B59-8580-3971C407FD66}" type="presParOf" srcId="{7320C7E6-5384-4A02-84E7-A74220F97A17}" destId="{D20A6835-DCBB-49C3-AA5F-097C4AFB2612}" srcOrd="6" destOrd="0" presId="urn:microsoft.com/office/officeart/2005/8/layout/process1"/>
    <dgm:cxn modelId="{0D6FEBD7-D390-42F9-8465-810FD8CA002C}" type="presParOf" srcId="{7320C7E6-5384-4A02-84E7-A74220F97A17}" destId="{23A32C1F-BB2E-4118-842B-AD888E91D75E}" srcOrd="7" destOrd="0" presId="urn:microsoft.com/office/officeart/2005/8/layout/process1"/>
    <dgm:cxn modelId="{D5E921E6-0CE9-4098-9E7D-7C0F0A95A1A6}" type="presParOf" srcId="{23A32C1F-BB2E-4118-842B-AD888E91D75E}" destId="{B408ECEF-1531-4A4C-B7B7-B8153D9CF7DC}" srcOrd="0" destOrd="0" presId="urn:microsoft.com/office/officeart/2005/8/layout/process1"/>
    <dgm:cxn modelId="{F6A21617-728A-4BA3-A438-72AA9FE0D882}" type="presParOf" srcId="{7320C7E6-5384-4A02-84E7-A74220F97A17}" destId="{755B58D8-361A-4B3A-A60C-2E620B2C274A}" srcOrd="8" destOrd="0" presId="urn:microsoft.com/office/officeart/2005/8/layout/process1"/>
  </dgm:cxnLst>
  <dgm:bg/>
  <dgm:whole/>
  <dgm:extLst>
    <a:ext uri="http://schemas.microsoft.com/office/drawing/2008/diagram">
      <dsp:dataModelExt xmlns:dsp="http://schemas.microsoft.com/office/drawing/2008/diagram" relId="rId10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DD575-9BDB-4072-B8DC-1358545EFA2D}">
      <dsp:nvSpPr>
        <dsp:cNvPr id="0" name=""/>
        <dsp:cNvSpPr/>
      </dsp:nvSpPr>
      <dsp:spPr>
        <a:xfrm>
          <a:off x="1936284" y="321082"/>
          <a:ext cx="2145459" cy="2145459"/>
        </a:xfrm>
        <a:prstGeom prst="blockArc">
          <a:avLst>
            <a:gd name="adj1" fmla="val 9000000"/>
            <a:gd name="adj2" fmla="val 16200000"/>
            <a:gd name="adj3" fmla="val 463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9E705D2-7C7E-459A-9310-87BF68E8640B}">
      <dsp:nvSpPr>
        <dsp:cNvPr id="0" name=""/>
        <dsp:cNvSpPr/>
      </dsp:nvSpPr>
      <dsp:spPr>
        <a:xfrm>
          <a:off x="1936284" y="321082"/>
          <a:ext cx="2145459" cy="2145459"/>
        </a:xfrm>
        <a:prstGeom prst="blockArc">
          <a:avLst>
            <a:gd name="adj1" fmla="val 1800000"/>
            <a:gd name="adj2" fmla="val 9000000"/>
            <a:gd name="adj3" fmla="val 463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DFEC42C-801A-41A8-9807-AD5B852AEA55}">
      <dsp:nvSpPr>
        <dsp:cNvPr id="0" name=""/>
        <dsp:cNvSpPr/>
      </dsp:nvSpPr>
      <dsp:spPr>
        <a:xfrm>
          <a:off x="1936284" y="321082"/>
          <a:ext cx="2145459" cy="2145459"/>
        </a:xfrm>
        <a:prstGeom prst="blockArc">
          <a:avLst>
            <a:gd name="adj1" fmla="val 16200000"/>
            <a:gd name="adj2" fmla="val 1800000"/>
            <a:gd name="adj3" fmla="val 463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4FD991-3584-47A9-A48F-BE1CCFD94318}">
      <dsp:nvSpPr>
        <dsp:cNvPr id="0" name=""/>
        <dsp:cNvSpPr/>
      </dsp:nvSpPr>
      <dsp:spPr>
        <a:xfrm>
          <a:off x="2515347" y="900145"/>
          <a:ext cx="987332" cy="98733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IE" sz="1400" kern="1200"/>
            <a:t>CSIRO CROF Research</a:t>
          </a:r>
        </a:p>
      </dsp:txBody>
      <dsp:txXfrm>
        <a:off x="2659938" y="1044736"/>
        <a:ext cx="698150" cy="698150"/>
      </dsp:txXfrm>
    </dsp:sp>
    <dsp:sp modelId="{C3F2BFEA-8488-4356-A94E-C75673D74F25}">
      <dsp:nvSpPr>
        <dsp:cNvPr id="0" name=""/>
        <dsp:cNvSpPr/>
      </dsp:nvSpPr>
      <dsp:spPr>
        <a:xfrm>
          <a:off x="2663447" y="396"/>
          <a:ext cx="691132" cy="69113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E" sz="1300" kern="1200"/>
            <a:t>EPRI</a:t>
          </a:r>
        </a:p>
      </dsp:txBody>
      <dsp:txXfrm>
        <a:off x="2764661" y="101610"/>
        <a:ext cx="488704" cy="488704"/>
      </dsp:txXfrm>
    </dsp:sp>
    <dsp:sp modelId="{966F8A92-A2B9-4BE8-B4A6-BF9EC8C390ED}">
      <dsp:nvSpPr>
        <dsp:cNvPr id="0" name=""/>
        <dsp:cNvSpPr/>
      </dsp:nvSpPr>
      <dsp:spPr>
        <a:xfrm>
          <a:off x="3570911" y="1572170"/>
          <a:ext cx="691132" cy="69113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E" sz="1300" kern="1200"/>
            <a:t>AEMO</a:t>
          </a:r>
        </a:p>
      </dsp:txBody>
      <dsp:txXfrm>
        <a:off x="3672125" y="1673384"/>
        <a:ext cx="488704" cy="488704"/>
      </dsp:txXfrm>
    </dsp:sp>
    <dsp:sp modelId="{B401C7F3-C45F-4C53-9DAD-BB14E05BA86A}">
      <dsp:nvSpPr>
        <dsp:cNvPr id="0" name=""/>
        <dsp:cNvSpPr/>
      </dsp:nvSpPr>
      <dsp:spPr>
        <a:xfrm>
          <a:off x="1755983" y="1572170"/>
          <a:ext cx="691132" cy="69113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E" sz="1300" kern="1200"/>
            <a:t>RMIT</a:t>
          </a:r>
        </a:p>
      </dsp:txBody>
      <dsp:txXfrm>
        <a:off x="1857197" y="1673384"/>
        <a:ext cx="488704" cy="488704"/>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D1DDE3-A1D8-4A54-898D-1067301900FF}">
      <dsp:nvSpPr>
        <dsp:cNvPr id="0" name=""/>
        <dsp:cNvSpPr/>
      </dsp:nvSpPr>
      <dsp:spPr>
        <a:xfrm>
          <a:off x="687809" y="1562"/>
          <a:ext cx="1827014" cy="9135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IE" sz="2600" kern="1200"/>
            <a:t>Software Applications </a:t>
          </a:r>
        </a:p>
      </dsp:txBody>
      <dsp:txXfrm>
        <a:off x="714565" y="28318"/>
        <a:ext cx="1773502" cy="859995"/>
      </dsp:txXfrm>
    </dsp:sp>
    <dsp:sp modelId="{8DE3ED1E-2606-4AE8-A08D-B9D383134B26}">
      <dsp:nvSpPr>
        <dsp:cNvPr id="0" name=""/>
        <dsp:cNvSpPr/>
      </dsp:nvSpPr>
      <dsp:spPr>
        <a:xfrm>
          <a:off x="870510" y="915069"/>
          <a:ext cx="182701" cy="685130"/>
        </a:xfrm>
        <a:custGeom>
          <a:avLst/>
          <a:gdLst/>
          <a:ahLst/>
          <a:cxnLst/>
          <a:rect l="0" t="0" r="0" b="0"/>
          <a:pathLst>
            <a:path>
              <a:moveTo>
                <a:pt x="0" y="0"/>
              </a:moveTo>
              <a:lnTo>
                <a:pt x="0" y="685130"/>
              </a:lnTo>
              <a:lnTo>
                <a:pt x="182701" y="68513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ED0F40-1492-4C27-ADA8-A3A341295CA7}">
      <dsp:nvSpPr>
        <dsp:cNvPr id="0" name=""/>
        <dsp:cNvSpPr/>
      </dsp:nvSpPr>
      <dsp:spPr>
        <a:xfrm>
          <a:off x="1053211" y="1143446"/>
          <a:ext cx="1461611" cy="91350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IE" sz="1400" kern="1200"/>
            <a:t>Task 1: Operational Data Machine Learning Use case</a:t>
          </a:r>
        </a:p>
      </dsp:txBody>
      <dsp:txXfrm>
        <a:off x="1079967" y="1170202"/>
        <a:ext cx="1408099" cy="859995"/>
      </dsp:txXfrm>
    </dsp:sp>
    <dsp:sp modelId="{F3C55913-FC55-4419-BED1-7A01603629DC}">
      <dsp:nvSpPr>
        <dsp:cNvPr id="0" name=""/>
        <dsp:cNvSpPr/>
      </dsp:nvSpPr>
      <dsp:spPr>
        <a:xfrm>
          <a:off x="870510" y="915069"/>
          <a:ext cx="182701" cy="1827014"/>
        </a:xfrm>
        <a:custGeom>
          <a:avLst/>
          <a:gdLst/>
          <a:ahLst/>
          <a:cxnLst/>
          <a:rect l="0" t="0" r="0" b="0"/>
          <a:pathLst>
            <a:path>
              <a:moveTo>
                <a:pt x="0" y="0"/>
              </a:moveTo>
              <a:lnTo>
                <a:pt x="0" y="1827014"/>
              </a:lnTo>
              <a:lnTo>
                <a:pt x="182701" y="182701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5D11C3-C639-4748-B657-76086A3B8E0B}">
      <dsp:nvSpPr>
        <dsp:cNvPr id="0" name=""/>
        <dsp:cNvSpPr/>
      </dsp:nvSpPr>
      <dsp:spPr>
        <a:xfrm>
          <a:off x="1053211" y="2285330"/>
          <a:ext cx="1461611" cy="91350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IE" sz="1400" kern="1200"/>
            <a:t>Task 2:Exploration of LLM in the Operational Context</a:t>
          </a:r>
        </a:p>
      </dsp:txBody>
      <dsp:txXfrm>
        <a:off x="1079967" y="2312086"/>
        <a:ext cx="1408099" cy="859995"/>
      </dsp:txXfrm>
    </dsp:sp>
    <dsp:sp modelId="{60007FB1-199C-486B-A027-9541F980AB8E}">
      <dsp:nvSpPr>
        <dsp:cNvPr id="0" name=""/>
        <dsp:cNvSpPr/>
      </dsp:nvSpPr>
      <dsp:spPr>
        <a:xfrm>
          <a:off x="2971576" y="1562"/>
          <a:ext cx="1827014" cy="9135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IE" sz="2600" kern="1200"/>
            <a:t>Operational Data </a:t>
          </a:r>
        </a:p>
      </dsp:txBody>
      <dsp:txXfrm>
        <a:off x="2998332" y="28318"/>
        <a:ext cx="1773502" cy="859995"/>
      </dsp:txXfrm>
    </dsp:sp>
    <dsp:sp modelId="{22391421-83AB-464F-9669-9C25E9893AC0}">
      <dsp:nvSpPr>
        <dsp:cNvPr id="0" name=""/>
        <dsp:cNvSpPr/>
      </dsp:nvSpPr>
      <dsp:spPr>
        <a:xfrm>
          <a:off x="3154278" y="915069"/>
          <a:ext cx="182701" cy="685130"/>
        </a:xfrm>
        <a:custGeom>
          <a:avLst/>
          <a:gdLst/>
          <a:ahLst/>
          <a:cxnLst/>
          <a:rect l="0" t="0" r="0" b="0"/>
          <a:pathLst>
            <a:path>
              <a:moveTo>
                <a:pt x="0" y="0"/>
              </a:moveTo>
              <a:lnTo>
                <a:pt x="0" y="685130"/>
              </a:lnTo>
              <a:lnTo>
                <a:pt x="182701" y="68513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9A4AFF8-CF76-4B2D-AAE1-531D7D37734C}">
      <dsp:nvSpPr>
        <dsp:cNvPr id="0" name=""/>
        <dsp:cNvSpPr/>
      </dsp:nvSpPr>
      <dsp:spPr>
        <a:xfrm>
          <a:off x="3336979" y="1143446"/>
          <a:ext cx="1461611" cy="91350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IE" sz="1400" kern="1200"/>
            <a:t>Task 3: Dynamic Model Validation Methodology</a:t>
          </a:r>
        </a:p>
      </dsp:txBody>
      <dsp:txXfrm>
        <a:off x="3363735" y="1170202"/>
        <a:ext cx="1408099" cy="859995"/>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77AE5-B05F-4BAD-9AB4-79DAE9CF230B}">
      <dsp:nvSpPr>
        <dsp:cNvPr id="0" name=""/>
        <dsp:cNvSpPr/>
      </dsp:nvSpPr>
      <dsp:spPr>
        <a:xfrm>
          <a:off x="765" y="205401"/>
          <a:ext cx="2983560" cy="179013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E" sz="2500" kern="1200"/>
            <a:t>Ability to summarise operational data and identify root causes of abnormalities </a:t>
          </a:r>
        </a:p>
      </dsp:txBody>
      <dsp:txXfrm>
        <a:off x="765" y="205401"/>
        <a:ext cx="2983560" cy="1790136"/>
      </dsp:txXfrm>
    </dsp:sp>
    <dsp:sp modelId="{117CC5E2-AE38-4264-BBE0-D6ACFA0AB11E}">
      <dsp:nvSpPr>
        <dsp:cNvPr id="0" name=""/>
        <dsp:cNvSpPr/>
      </dsp:nvSpPr>
      <dsp:spPr>
        <a:xfrm>
          <a:off x="3282681" y="205401"/>
          <a:ext cx="2983560" cy="179013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E" sz="2500" kern="1200"/>
            <a:t>Ability to be efficiently prompted for insights into the data via text or voice</a:t>
          </a:r>
        </a:p>
      </dsp:txBody>
      <dsp:txXfrm>
        <a:off x="3282681" y="205401"/>
        <a:ext cx="2983560" cy="1790136"/>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2A7F1A-C435-4C13-B099-8E3602E19E16}">
      <dsp:nvSpPr>
        <dsp:cNvPr id="0" name=""/>
        <dsp:cNvSpPr/>
      </dsp:nvSpPr>
      <dsp:spPr>
        <a:xfrm>
          <a:off x="1990324" y="116791"/>
          <a:ext cx="2317866" cy="804964"/>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FE5BAB-B0AB-4B53-9C8E-716DE068EAEB}">
      <dsp:nvSpPr>
        <dsp:cNvPr id="0" name=""/>
        <dsp:cNvSpPr/>
      </dsp:nvSpPr>
      <dsp:spPr>
        <a:xfrm>
          <a:off x="2928251" y="2087876"/>
          <a:ext cx="449198" cy="287487"/>
        </a:xfrm>
        <a:prstGeom prst="down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BB41CC-04EB-4A22-89F5-65E0083EBC3F}">
      <dsp:nvSpPr>
        <dsp:cNvPr id="0" name=""/>
        <dsp:cNvSpPr/>
      </dsp:nvSpPr>
      <dsp:spPr>
        <a:xfrm>
          <a:off x="2074773" y="2317866"/>
          <a:ext cx="2156154" cy="53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IE" sz="1200" kern="1200"/>
            <a:t>Sythesised Description of a Network Event</a:t>
          </a:r>
        </a:p>
      </dsp:txBody>
      <dsp:txXfrm>
        <a:off x="2074773" y="2317866"/>
        <a:ext cx="2156154" cy="539038"/>
      </dsp:txXfrm>
    </dsp:sp>
    <dsp:sp modelId="{0AFCF942-E3A7-4454-83EC-7C237EF4A1A0}">
      <dsp:nvSpPr>
        <dsp:cNvPr id="0" name=""/>
        <dsp:cNvSpPr/>
      </dsp:nvSpPr>
      <dsp:spPr>
        <a:xfrm>
          <a:off x="2833021" y="983925"/>
          <a:ext cx="808558" cy="80855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E" sz="1300" kern="1200"/>
            <a:t>Outage Data</a:t>
          </a:r>
        </a:p>
      </dsp:txBody>
      <dsp:txXfrm>
        <a:off x="2951432" y="1102336"/>
        <a:ext cx="571736" cy="571736"/>
      </dsp:txXfrm>
    </dsp:sp>
    <dsp:sp modelId="{790A6431-89B4-4597-AEA8-ED7D01D3FFC8}">
      <dsp:nvSpPr>
        <dsp:cNvPr id="0" name=""/>
        <dsp:cNvSpPr/>
      </dsp:nvSpPr>
      <dsp:spPr>
        <a:xfrm>
          <a:off x="2254453" y="377327"/>
          <a:ext cx="808558" cy="80855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E" sz="1300" kern="1200"/>
            <a:t>Market Notices</a:t>
          </a:r>
        </a:p>
      </dsp:txBody>
      <dsp:txXfrm>
        <a:off x="2372864" y="495738"/>
        <a:ext cx="571736" cy="571736"/>
      </dsp:txXfrm>
    </dsp:sp>
    <dsp:sp modelId="{FD99BA79-808E-415B-9EC1-6F66673059B2}">
      <dsp:nvSpPr>
        <dsp:cNvPr id="0" name=""/>
        <dsp:cNvSpPr/>
      </dsp:nvSpPr>
      <dsp:spPr>
        <a:xfrm>
          <a:off x="3080979" y="181835"/>
          <a:ext cx="808558" cy="80855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E" sz="1300" kern="1200"/>
            <a:t>SCADA Alarms</a:t>
          </a:r>
        </a:p>
      </dsp:txBody>
      <dsp:txXfrm>
        <a:off x="3199390" y="300246"/>
        <a:ext cx="571736" cy="571736"/>
      </dsp:txXfrm>
    </dsp:sp>
    <dsp:sp modelId="{1FB75E02-28AE-4204-B979-2141C6D27AA1}">
      <dsp:nvSpPr>
        <dsp:cNvPr id="0" name=""/>
        <dsp:cNvSpPr/>
      </dsp:nvSpPr>
      <dsp:spPr>
        <a:xfrm>
          <a:off x="1895094" y="17967"/>
          <a:ext cx="2515513" cy="2012411"/>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60886-35A3-4EA8-A91A-DD05D09CEC66}">
      <dsp:nvSpPr>
        <dsp:cNvPr id="0" name=""/>
        <dsp:cNvSpPr/>
      </dsp:nvSpPr>
      <dsp:spPr>
        <a:xfrm>
          <a:off x="0" y="61874"/>
          <a:ext cx="1924811" cy="1154887"/>
        </a:xfrm>
        <a:prstGeom prst="rect">
          <a:avLst/>
        </a:prstGeom>
        <a:solidFill>
          <a:srgbClr val="FFC3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IE" sz="3200" kern="1200"/>
            <a:t>Sense Making</a:t>
          </a:r>
        </a:p>
      </dsp:txBody>
      <dsp:txXfrm>
        <a:off x="0" y="61874"/>
        <a:ext cx="1924811" cy="1154887"/>
      </dsp:txXfrm>
    </dsp:sp>
    <dsp:sp modelId="{42A059BB-2925-4B1C-97FB-43961F95899A}">
      <dsp:nvSpPr>
        <dsp:cNvPr id="0" name=""/>
        <dsp:cNvSpPr/>
      </dsp:nvSpPr>
      <dsp:spPr>
        <a:xfrm>
          <a:off x="2117293" y="61874"/>
          <a:ext cx="1924811" cy="1154887"/>
        </a:xfrm>
        <a:prstGeom prst="rect">
          <a:avLst/>
        </a:prstGeom>
        <a:solidFill>
          <a:srgbClr val="ED7D3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IE" sz="3200" kern="1200"/>
            <a:t>Decision Making</a:t>
          </a:r>
        </a:p>
      </dsp:txBody>
      <dsp:txXfrm>
        <a:off x="2117293" y="61874"/>
        <a:ext cx="1924811" cy="1154887"/>
      </dsp:txXfrm>
    </dsp:sp>
    <dsp:sp modelId="{1E4838CA-1038-4ED8-B16D-AA15F2C1675E}">
      <dsp:nvSpPr>
        <dsp:cNvPr id="0" name=""/>
        <dsp:cNvSpPr/>
      </dsp:nvSpPr>
      <dsp:spPr>
        <a:xfrm>
          <a:off x="4234586" y="61874"/>
          <a:ext cx="1924811" cy="1154887"/>
        </a:xfrm>
        <a:prstGeom prst="rect">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IE" sz="3200" kern="1200"/>
            <a:t>Action Making</a:t>
          </a:r>
        </a:p>
      </dsp:txBody>
      <dsp:txXfrm>
        <a:off x="4234586" y="61874"/>
        <a:ext cx="1924811" cy="1154887"/>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0E747-4261-4056-A5E7-BF99FC7DD05F}">
      <dsp:nvSpPr>
        <dsp:cNvPr id="0" name=""/>
        <dsp:cNvSpPr/>
      </dsp:nvSpPr>
      <dsp:spPr>
        <a:xfrm>
          <a:off x="2434199" y="1456645"/>
          <a:ext cx="1389277" cy="1389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E" sz="1600" kern="1200"/>
            <a:t>High Speed Monitoring</a:t>
          </a:r>
        </a:p>
      </dsp:txBody>
      <dsp:txXfrm>
        <a:off x="2637654" y="1660100"/>
        <a:ext cx="982367" cy="982367"/>
      </dsp:txXfrm>
    </dsp:sp>
    <dsp:sp modelId="{973D9ED7-E158-49F7-9D1F-0F7F8009D31E}">
      <dsp:nvSpPr>
        <dsp:cNvPr id="0" name=""/>
        <dsp:cNvSpPr/>
      </dsp:nvSpPr>
      <dsp:spPr>
        <a:xfrm rot="11700000">
          <a:off x="1381735" y="1623916"/>
          <a:ext cx="1035559" cy="39594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B59219-6623-4185-8A37-FE448D20FE9B}">
      <dsp:nvSpPr>
        <dsp:cNvPr id="0" name=""/>
        <dsp:cNvSpPr/>
      </dsp:nvSpPr>
      <dsp:spPr>
        <a:xfrm>
          <a:off x="739471" y="1159951"/>
          <a:ext cx="1319813" cy="105585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IE" sz="1700" kern="1200"/>
            <a:t>Phasor Measurment Units </a:t>
          </a:r>
        </a:p>
      </dsp:txBody>
      <dsp:txXfrm>
        <a:off x="770396" y="1190876"/>
        <a:ext cx="1257963" cy="994000"/>
      </dsp:txXfrm>
    </dsp:sp>
    <dsp:sp modelId="{255C2CC2-0E63-48F6-ABD5-20E8C785E1B7}">
      <dsp:nvSpPr>
        <dsp:cNvPr id="0" name=""/>
        <dsp:cNvSpPr/>
      </dsp:nvSpPr>
      <dsp:spPr>
        <a:xfrm rot="14700000">
          <a:off x="2073196" y="799864"/>
          <a:ext cx="1035559" cy="39594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4D8A2B0-5A12-4888-8285-CA02492D0FF1}">
      <dsp:nvSpPr>
        <dsp:cNvPr id="0" name=""/>
        <dsp:cNvSpPr/>
      </dsp:nvSpPr>
      <dsp:spPr>
        <a:xfrm>
          <a:off x="1712246" y="643"/>
          <a:ext cx="1319813" cy="105585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IE" sz="1700" kern="1200"/>
            <a:t>Digital Fault Recorders</a:t>
          </a:r>
        </a:p>
      </dsp:txBody>
      <dsp:txXfrm>
        <a:off x="1743171" y="31568"/>
        <a:ext cx="1257963" cy="994000"/>
      </dsp:txXfrm>
    </dsp:sp>
    <dsp:sp modelId="{726AD37C-7C05-4CF8-9699-E5DF6FDFD91B}">
      <dsp:nvSpPr>
        <dsp:cNvPr id="0" name=""/>
        <dsp:cNvSpPr/>
      </dsp:nvSpPr>
      <dsp:spPr>
        <a:xfrm rot="17700000">
          <a:off x="3148919" y="799864"/>
          <a:ext cx="1035559" cy="39594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334646-E714-4160-B81B-475505356B89}">
      <dsp:nvSpPr>
        <dsp:cNvPr id="0" name=""/>
        <dsp:cNvSpPr/>
      </dsp:nvSpPr>
      <dsp:spPr>
        <a:xfrm>
          <a:off x="3225615" y="643"/>
          <a:ext cx="1319813" cy="105585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IE" sz="1700" kern="1200"/>
            <a:t>Protection relays</a:t>
          </a:r>
        </a:p>
      </dsp:txBody>
      <dsp:txXfrm>
        <a:off x="3256540" y="31568"/>
        <a:ext cx="1257963" cy="994000"/>
      </dsp:txXfrm>
    </dsp:sp>
    <dsp:sp modelId="{0D44CB71-ED08-435C-9257-837D71B17F5D}">
      <dsp:nvSpPr>
        <dsp:cNvPr id="0" name=""/>
        <dsp:cNvSpPr/>
      </dsp:nvSpPr>
      <dsp:spPr>
        <a:xfrm rot="20700000">
          <a:off x="3840381" y="1623916"/>
          <a:ext cx="1035559" cy="39594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117D7BC-BE24-440C-98F2-A64AFEBB8EE7}">
      <dsp:nvSpPr>
        <dsp:cNvPr id="0" name=""/>
        <dsp:cNvSpPr/>
      </dsp:nvSpPr>
      <dsp:spPr>
        <a:xfrm>
          <a:off x="4198391" y="1159951"/>
          <a:ext cx="1319813" cy="105585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IE" sz="1700" kern="1200"/>
            <a:t>Generator HSM and Metering</a:t>
          </a:r>
        </a:p>
      </dsp:txBody>
      <dsp:txXfrm>
        <a:off x="4229316" y="1190876"/>
        <a:ext cx="1257963" cy="994000"/>
      </dsp:txXfrm>
    </dsp:sp>
  </dsp:spTree>
</dsp:drawing>
</file>

<file path=word/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1158B-A7A2-4DF7-87F5-732E2A0D7BDE}">
      <dsp:nvSpPr>
        <dsp:cNvPr id="0" name=""/>
        <dsp:cNvSpPr/>
      </dsp:nvSpPr>
      <dsp:spPr>
        <a:xfrm>
          <a:off x="2365759" y="1094"/>
          <a:ext cx="1732891" cy="86644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AU" sz="1000" b="0" kern="1200"/>
            <a:t>ISO (AEMO)</a:t>
          </a:r>
          <a:endParaRPr lang="en-IE" sz="1000" b="0" kern="1200"/>
        </a:p>
        <a:p>
          <a:pPr marL="57150" lvl="1" indent="-57150" algn="l" defTabSz="355600">
            <a:lnSpc>
              <a:spcPct val="90000"/>
            </a:lnSpc>
            <a:spcBef>
              <a:spcPct val="0"/>
            </a:spcBef>
            <a:spcAft>
              <a:spcPct val="15000"/>
            </a:spcAft>
            <a:buFont typeface="Symbol" panose="05050102010706020507" pitchFamily="18" charset="2"/>
            <a:buChar char=""/>
          </a:pPr>
          <a:r>
            <a:rPr lang="en-AU" sz="800" b="0" kern="1200"/>
            <a:t>Maintain the dynamic models </a:t>
          </a:r>
          <a:endParaRPr lang="en-IE" sz="800" b="0" kern="1200"/>
        </a:p>
        <a:p>
          <a:pPr marL="57150" lvl="1" indent="-57150" algn="l" defTabSz="355600">
            <a:lnSpc>
              <a:spcPct val="90000"/>
            </a:lnSpc>
            <a:spcBef>
              <a:spcPct val="0"/>
            </a:spcBef>
            <a:spcAft>
              <a:spcPct val="15000"/>
            </a:spcAft>
            <a:buFont typeface="Symbol" panose="05050102010706020507" pitchFamily="18" charset="2"/>
            <a:buChar char=""/>
          </a:pPr>
          <a:r>
            <a:rPr lang="en-AU" sz="800" b="0" kern="1200"/>
            <a:t>Perform the dynamic simulations</a:t>
          </a:r>
          <a:endParaRPr lang="en-IE" sz="800" b="0" kern="1200"/>
        </a:p>
        <a:p>
          <a:pPr marL="57150" lvl="1" indent="-57150" algn="l" defTabSz="355600">
            <a:lnSpc>
              <a:spcPct val="90000"/>
            </a:lnSpc>
            <a:spcBef>
              <a:spcPct val="0"/>
            </a:spcBef>
            <a:spcAft>
              <a:spcPct val="15000"/>
            </a:spcAft>
            <a:buFont typeface="Symbol" panose="05050102010706020507" pitchFamily="18" charset="2"/>
            <a:buChar char=""/>
          </a:pPr>
          <a:r>
            <a:rPr lang="en-AU" sz="800" b="0" kern="1200"/>
            <a:t>Owner of the operational data </a:t>
          </a:r>
          <a:endParaRPr lang="en-IE" sz="800" b="0" kern="1200"/>
        </a:p>
      </dsp:txBody>
      <dsp:txXfrm>
        <a:off x="2391136" y="26471"/>
        <a:ext cx="1682137" cy="815691"/>
      </dsp:txXfrm>
    </dsp:sp>
    <dsp:sp modelId="{87F8987E-8685-412C-BD6C-96114B637B98}">
      <dsp:nvSpPr>
        <dsp:cNvPr id="0" name=""/>
        <dsp:cNvSpPr/>
      </dsp:nvSpPr>
      <dsp:spPr>
        <a:xfrm rot="3600000">
          <a:off x="3496009" y="1522121"/>
          <a:ext cx="903563" cy="30325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E" sz="800" kern="1200"/>
        </a:p>
      </dsp:txBody>
      <dsp:txXfrm>
        <a:off x="3586986" y="1582772"/>
        <a:ext cx="721610" cy="181953"/>
      </dsp:txXfrm>
    </dsp:sp>
    <dsp:sp modelId="{95F942AE-AB4E-42CF-A947-56CE0FE27AB2}">
      <dsp:nvSpPr>
        <dsp:cNvPr id="0" name=""/>
        <dsp:cNvSpPr/>
      </dsp:nvSpPr>
      <dsp:spPr>
        <a:xfrm>
          <a:off x="3796931" y="2479958"/>
          <a:ext cx="1732891" cy="86644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AU" sz="1000" b="1" kern="1200"/>
            <a:t>Transmission Asset Owner</a:t>
          </a:r>
          <a:endParaRPr lang="en-IE" sz="1000" kern="1200"/>
        </a:p>
        <a:p>
          <a:pPr marL="57150" lvl="1" indent="-57150" algn="l" defTabSz="355600">
            <a:lnSpc>
              <a:spcPct val="90000"/>
            </a:lnSpc>
            <a:spcBef>
              <a:spcPct val="0"/>
            </a:spcBef>
            <a:spcAft>
              <a:spcPct val="15000"/>
            </a:spcAft>
            <a:buChar char="•"/>
          </a:pPr>
          <a:r>
            <a:rPr lang="en-IE" sz="800" kern="1200"/>
            <a:t>Owner of PMU, DFR, Relay</a:t>
          </a:r>
        </a:p>
        <a:p>
          <a:pPr marL="57150" lvl="1" indent="-57150" algn="l" defTabSz="355600">
            <a:lnSpc>
              <a:spcPct val="90000"/>
            </a:lnSpc>
            <a:spcBef>
              <a:spcPct val="0"/>
            </a:spcBef>
            <a:spcAft>
              <a:spcPct val="15000"/>
            </a:spcAft>
            <a:buChar char="•"/>
          </a:pPr>
          <a:r>
            <a:rPr lang="en-IE" sz="800" kern="1200"/>
            <a:t>Owner of model collection process</a:t>
          </a:r>
        </a:p>
        <a:p>
          <a:pPr marL="57150" lvl="1" indent="-57150" algn="l" defTabSz="355600">
            <a:lnSpc>
              <a:spcPct val="90000"/>
            </a:lnSpc>
            <a:spcBef>
              <a:spcPct val="0"/>
            </a:spcBef>
            <a:spcAft>
              <a:spcPct val="15000"/>
            </a:spcAft>
            <a:buChar char="•"/>
          </a:pPr>
          <a:r>
            <a:rPr lang="en-IE" sz="800" kern="1200"/>
            <a:t>Pass disturbance data to AEMO</a:t>
          </a:r>
        </a:p>
        <a:p>
          <a:pPr marL="57150" lvl="1" indent="-57150" algn="l" defTabSz="355600">
            <a:lnSpc>
              <a:spcPct val="90000"/>
            </a:lnSpc>
            <a:spcBef>
              <a:spcPct val="0"/>
            </a:spcBef>
            <a:spcAft>
              <a:spcPct val="15000"/>
            </a:spcAft>
            <a:buChar char="•"/>
          </a:pPr>
          <a:r>
            <a:rPr lang="en-IE" sz="800" kern="1200"/>
            <a:t>Connected with DNSPs</a:t>
          </a:r>
        </a:p>
      </dsp:txBody>
      <dsp:txXfrm>
        <a:off x="3822308" y="2505335"/>
        <a:ext cx="1682137" cy="815691"/>
      </dsp:txXfrm>
    </dsp:sp>
    <dsp:sp modelId="{3FF88ECC-957E-49E0-AA07-B4CEF717BA0C}">
      <dsp:nvSpPr>
        <dsp:cNvPr id="0" name=""/>
        <dsp:cNvSpPr/>
      </dsp:nvSpPr>
      <dsp:spPr>
        <a:xfrm rot="10800000">
          <a:off x="2780423" y="2761553"/>
          <a:ext cx="903563" cy="30325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E" sz="800" kern="1200"/>
        </a:p>
      </dsp:txBody>
      <dsp:txXfrm rot="10800000">
        <a:off x="2871399" y="2822204"/>
        <a:ext cx="721610" cy="181953"/>
      </dsp:txXfrm>
    </dsp:sp>
    <dsp:sp modelId="{8749F076-016E-43DD-9503-B9119C061082}">
      <dsp:nvSpPr>
        <dsp:cNvPr id="0" name=""/>
        <dsp:cNvSpPr/>
      </dsp:nvSpPr>
      <dsp:spPr>
        <a:xfrm>
          <a:off x="934586" y="2479958"/>
          <a:ext cx="1732891" cy="86644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IE" sz="1000" kern="1200"/>
            <a:t>Generation Asset Owner</a:t>
          </a:r>
        </a:p>
        <a:p>
          <a:pPr marL="57150" lvl="1" indent="-57150" algn="l" defTabSz="355600">
            <a:lnSpc>
              <a:spcPct val="90000"/>
            </a:lnSpc>
            <a:spcBef>
              <a:spcPct val="0"/>
            </a:spcBef>
            <a:spcAft>
              <a:spcPct val="15000"/>
            </a:spcAft>
            <a:buChar char="•"/>
          </a:pPr>
          <a:r>
            <a:rPr lang="en-IE" sz="800" kern="1200"/>
            <a:t>Owner of asset</a:t>
          </a:r>
        </a:p>
        <a:p>
          <a:pPr marL="57150" lvl="1" indent="-57150" algn="l" defTabSz="355600">
            <a:lnSpc>
              <a:spcPct val="90000"/>
            </a:lnSpc>
            <a:spcBef>
              <a:spcPct val="0"/>
            </a:spcBef>
            <a:spcAft>
              <a:spcPct val="15000"/>
            </a:spcAft>
            <a:buChar char="•"/>
          </a:pPr>
          <a:r>
            <a:rPr lang="en-IE" sz="800" kern="1200"/>
            <a:t>Providor and updater of model </a:t>
          </a:r>
        </a:p>
        <a:p>
          <a:pPr marL="57150" lvl="1" indent="-57150" algn="l" defTabSz="355600">
            <a:lnSpc>
              <a:spcPct val="90000"/>
            </a:lnSpc>
            <a:spcBef>
              <a:spcPct val="0"/>
            </a:spcBef>
            <a:spcAft>
              <a:spcPct val="15000"/>
            </a:spcAft>
            <a:buChar char="•"/>
          </a:pPr>
          <a:r>
            <a:rPr lang="en-IE" sz="800" kern="1200"/>
            <a:t>Owner of HSM data on their assets for compliance</a:t>
          </a:r>
        </a:p>
      </dsp:txBody>
      <dsp:txXfrm>
        <a:off x="959963" y="2505335"/>
        <a:ext cx="1682137" cy="815691"/>
      </dsp:txXfrm>
    </dsp:sp>
    <dsp:sp modelId="{B5D1C54A-8503-4C16-96E1-B1170B6B0C0A}">
      <dsp:nvSpPr>
        <dsp:cNvPr id="0" name=""/>
        <dsp:cNvSpPr/>
      </dsp:nvSpPr>
      <dsp:spPr>
        <a:xfrm rot="18000000">
          <a:off x="2064837" y="1522121"/>
          <a:ext cx="903563" cy="30325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E" sz="800" kern="1200"/>
        </a:p>
      </dsp:txBody>
      <dsp:txXfrm>
        <a:off x="2155814" y="1582772"/>
        <a:ext cx="721610" cy="181953"/>
      </dsp:txXfrm>
    </dsp:sp>
  </dsp:spTree>
</dsp:drawing>
</file>

<file path=word/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4C1E2-4C8B-4331-BBCE-A30D80DC48DF}">
      <dsp:nvSpPr>
        <dsp:cNvPr id="0" name=""/>
        <dsp:cNvSpPr/>
      </dsp:nvSpPr>
      <dsp:spPr>
        <a:xfrm>
          <a:off x="2550316" y="1684338"/>
          <a:ext cx="1248959" cy="124895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E" sz="2000" kern="1200"/>
            <a:t>Time Synced Dataset</a:t>
          </a:r>
        </a:p>
      </dsp:txBody>
      <dsp:txXfrm>
        <a:off x="2733222" y="1867244"/>
        <a:ext cx="883147" cy="883147"/>
      </dsp:txXfrm>
    </dsp:sp>
    <dsp:sp modelId="{6996B4E4-9B75-47A4-890D-FC94DA185920}">
      <dsp:nvSpPr>
        <dsp:cNvPr id="0" name=""/>
        <dsp:cNvSpPr/>
      </dsp:nvSpPr>
      <dsp:spPr>
        <a:xfrm rot="10800000">
          <a:off x="1340679" y="2130841"/>
          <a:ext cx="1143106" cy="35595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FF6CD46-878C-4CE7-9E06-A82BD3B22423}">
      <dsp:nvSpPr>
        <dsp:cNvPr id="0" name=""/>
        <dsp:cNvSpPr/>
      </dsp:nvSpPr>
      <dsp:spPr>
        <a:xfrm>
          <a:off x="747423" y="1834213"/>
          <a:ext cx="1186511" cy="94920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IE" sz="1600" kern="1200"/>
            <a:t>EMS/SCADA Data </a:t>
          </a:r>
        </a:p>
      </dsp:txBody>
      <dsp:txXfrm>
        <a:off x="775224" y="1862014"/>
        <a:ext cx="1130909" cy="893607"/>
      </dsp:txXfrm>
    </dsp:sp>
    <dsp:sp modelId="{7C4B8F8B-1CDE-4DED-875A-8CE1E5C57943}">
      <dsp:nvSpPr>
        <dsp:cNvPr id="0" name=""/>
        <dsp:cNvSpPr/>
      </dsp:nvSpPr>
      <dsp:spPr>
        <a:xfrm rot="13500000">
          <a:off x="1710476" y="1238074"/>
          <a:ext cx="1143106" cy="35595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D1C12C0-1964-4FA3-9756-6DA2212B080A}">
      <dsp:nvSpPr>
        <dsp:cNvPr id="0" name=""/>
        <dsp:cNvSpPr/>
      </dsp:nvSpPr>
      <dsp:spPr>
        <a:xfrm>
          <a:off x="1284624" y="537297"/>
          <a:ext cx="1186511" cy="94920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IE" sz="1600" kern="1200"/>
            <a:t>EMS State Estimator </a:t>
          </a:r>
        </a:p>
      </dsp:txBody>
      <dsp:txXfrm>
        <a:off x="1312425" y="565098"/>
        <a:ext cx="1130909" cy="893607"/>
      </dsp:txXfrm>
    </dsp:sp>
    <dsp:sp modelId="{1039A553-A1BD-449E-AABD-0E38DC3A925A}">
      <dsp:nvSpPr>
        <dsp:cNvPr id="0" name=""/>
        <dsp:cNvSpPr/>
      </dsp:nvSpPr>
      <dsp:spPr>
        <a:xfrm rot="16200000">
          <a:off x="2603243" y="868278"/>
          <a:ext cx="1143106" cy="35595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12170DF-2581-401E-BBA2-0BA5B4F7FD1E}">
      <dsp:nvSpPr>
        <dsp:cNvPr id="0" name=""/>
        <dsp:cNvSpPr/>
      </dsp:nvSpPr>
      <dsp:spPr>
        <a:xfrm>
          <a:off x="2581540" y="96"/>
          <a:ext cx="1186511" cy="94920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IE" sz="1600" kern="1200"/>
            <a:t>EPSOC</a:t>
          </a:r>
        </a:p>
      </dsp:txBody>
      <dsp:txXfrm>
        <a:off x="2609341" y="27897"/>
        <a:ext cx="1130909" cy="893607"/>
      </dsp:txXfrm>
    </dsp:sp>
    <dsp:sp modelId="{0A4EFBE4-5EA5-4BAD-AA73-857E4175B1F2}">
      <dsp:nvSpPr>
        <dsp:cNvPr id="0" name=""/>
        <dsp:cNvSpPr/>
      </dsp:nvSpPr>
      <dsp:spPr>
        <a:xfrm rot="18900000">
          <a:off x="3496010" y="1238074"/>
          <a:ext cx="1143106" cy="35595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218234D-A42F-4B44-80B7-06F925A52DF2}">
      <dsp:nvSpPr>
        <dsp:cNvPr id="0" name=""/>
        <dsp:cNvSpPr/>
      </dsp:nvSpPr>
      <dsp:spPr>
        <a:xfrm>
          <a:off x="3878456" y="537297"/>
          <a:ext cx="1186511" cy="94920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IE" sz="1600" kern="1200"/>
            <a:t>SMIRK</a:t>
          </a:r>
        </a:p>
      </dsp:txBody>
      <dsp:txXfrm>
        <a:off x="3906257" y="565098"/>
        <a:ext cx="1130909" cy="893607"/>
      </dsp:txXfrm>
    </dsp:sp>
    <dsp:sp modelId="{0A6CD5FD-182E-4EE9-B8A1-C4520D613504}">
      <dsp:nvSpPr>
        <dsp:cNvPr id="0" name=""/>
        <dsp:cNvSpPr/>
      </dsp:nvSpPr>
      <dsp:spPr>
        <a:xfrm>
          <a:off x="3865806" y="2130841"/>
          <a:ext cx="1143106" cy="35595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71678C0-6CF0-42E1-BAAE-F32737D3EFF5}">
      <dsp:nvSpPr>
        <dsp:cNvPr id="0" name=""/>
        <dsp:cNvSpPr/>
      </dsp:nvSpPr>
      <dsp:spPr>
        <a:xfrm>
          <a:off x="4415657" y="1834213"/>
          <a:ext cx="1186511" cy="94920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IE" sz="1600" kern="1200"/>
            <a:t>NOS</a:t>
          </a:r>
        </a:p>
      </dsp:txBody>
      <dsp:txXfrm>
        <a:off x="4443458" y="1862014"/>
        <a:ext cx="1130909" cy="893607"/>
      </dsp:txXfrm>
    </dsp:sp>
  </dsp:spTree>
</dsp:drawing>
</file>

<file path=word/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3FEE8-2F66-4B66-9EF8-4B1C884628E3}">
      <dsp:nvSpPr>
        <dsp:cNvPr id="0" name=""/>
        <dsp:cNvSpPr/>
      </dsp:nvSpPr>
      <dsp:spPr>
        <a:xfrm>
          <a:off x="1525270" y="333602"/>
          <a:ext cx="259237" cy="91440"/>
        </a:xfrm>
        <a:custGeom>
          <a:avLst/>
          <a:gdLst/>
          <a:ahLst/>
          <a:cxnLst/>
          <a:rect l="0" t="0" r="0" b="0"/>
          <a:pathLst>
            <a:path>
              <a:moveTo>
                <a:pt x="0" y="45720"/>
              </a:moveTo>
              <a:lnTo>
                <a:pt x="25923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1647643" y="377872"/>
        <a:ext cx="14491" cy="2898"/>
      </dsp:txXfrm>
    </dsp:sp>
    <dsp:sp modelId="{D5F7AEDE-CB1B-43D5-9DCE-C3D55C681727}">
      <dsp:nvSpPr>
        <dsp:cNvPr id="0" name=""/>
        <dsp:cNvSpPr/>
      </dsp:nvSpPr>
      <dsp:spPr>
        <a:xfrm>
          <a:off x="266907" y="1273"/>
          <a:ext cx="1260163" cy="75609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Unify and synchronize databases</a:t>
          </a:r>
          <a:endParaRPr lang="en-IE" sz="900" kern="1200" dirty="0"/>
        </a:p>
      </dsp:txBody>
      <dsp:txXfrm>
        <a:off x="266907" y="1273"/>
        <a:ext cx="1260163" cy="756097"/>
      </dsp:txXfrm>
    </dsp:sp>
    <dsp:sp modelId="{452DB282-32DD-4946-BDFC-C8B89BA32EC9}">
      <dsp:nvSpPr>
        <dsp:cNvPr id="0" name=""/>
        <dsp:cNvSpPr/>
      </dsp:nvSpPr>
      <dsp:spPr>
        <a:xfrm>
          <a:off x="3075271" y="333602"/>
          <a:ext cx="259237" cy="91440"/>
        </a:xfrm>
        <a:custGeom>
          <a:avLst/>
          <a:gdLst/>
          <a:ahLst/>
          <a:cxnLst/>
          <a:rect l="0" t="0" r="0" b="0"/>
          <a:pathLst>
            <a:path>
              <a:moveTo>
                <a:pt x="0" y="45720"/>
              </a:moveTo>
              <a:lnTo>
                <a:pt x="25923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3197644" y="377872"/>
        <a:ext cx="14491" cy="2898"/>
      </dsp:txXfrm>
    </dsp:sp>
    <dsp:sp modelId="{35A27492-C1E8-4F61-A44A-DC7C9EEB6BA1}">
      <dsp:nvSpPr>
        <dsp:cNvPr id="0" name=""/>
        <dsp:cNvSpPr/>
      </dsp:nvSpPr>
      <dsp:spPr>
        <a:xfrm>
          <a:off x="1816908" y="1273"/>
          <a:ext cx="1260163" cy="75609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Find “incidents” – combination of Alarm Abnormality + SMIRK + EPSOC + NOS</a:t>
          </a:r>
          <a:endParaRPr lang="en-IE" sz="900" kern="1200" dirty="0"/>
        </a:p>
      </dsp:txBody>
      <dsp:txXfrm>
        <a:off x="1816908" y="1273"/>
        <a:ext cx="1260163" cy="756097"/>
      </dsp:txXfrm>
    </dsp:sp>
    <dsp:sp modelId="{C43BFB91-D655-48C4-A072-0ECB92C9860D}">
      <dsp:nvSpPr>
        <dsp:cNvPr id="0" name=""/>
        <dsp:cNvSpPr/>
      </dsp:nvSpPr>
      <dsp:spPr>
        <a:xfrm>
          <a:off x="4625271" y="333602"/>
          <a:ext cx="259237" cy="91440"/>
        </a:xfrm>
        <a:custGeom>
          <a:avLst/>
          <a:gdLst/>
          <a:ahLst/>
          <a:cxnLst/>
          <a:rect l="0" t="0" r="0" b="0"/>
          <a:pathLst>
            <a:path>
              <a:moveTo>
                <a:pt x="0" y="45720"/>
              </a:moveTo>
              <a:lnTo>
                <a:pt x="25923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4747644" y="377872"/>
        <a:ext cx="14491" cy="2898"/>
      </dsp:txXfrm>
    </dsp:sp>
    <dsp:sp modelId="{6C72733E-B53F-4442-97B5-1FBAC7D5DEA8}">
      <dsp:nvSpPr>
        <dsp:cNvPr id="0" name=""/>
        <dsp:cNvSpPr/>
      </dsp:nvSpPr>
      <dsp:spPr>
        <a:xfrm>
          <a:off x="3366908" y="1273"/>
          <a:ext cx="1260163" cy="75609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 Identify the features of incidents for analysis/training</a:t>
          </a:r>
          <a:endParaRPr lang="en-IE" sz="900" kern="1200" dirty="0"/>
        </a:p>
      </dsp:txBody>
      <dsp:txXfrm>
        <a:off x="3366908" y="1273"/>
        <a:ext cx="1260163" cy="756097"/>
      </dsp:txXfrm>
    </dsp:sp>
    <dsp:sp modelId="{0B9893A9-4A39-4375-8BBA-9553DD363509}">
      <dsp:nvSpPr>
        <dsp:cNvPr id="0" name=""/>
        <dsp:cNvSpPr/>
      </dsp:nvSpPr>
      <dsp:spPr>
        <a:xfrm>
          <a:off x="896989" y="755571"/>
          <a:ext cx="4650001" cy="259237"/>
        </a:xfrm>
        <a:custGeom>
          <a:avLst/>
          <a:gdLst/>
          <a:ahLst/>
          <a:cxnLst/>
          <a:rect l="0" t="0" r="0" b="0"/>
          <a:pathLst>
            <a:path>
              <a:moveTo>
                <a:pt x="4650001" y="0"/>
              </a:moveTo>
              <a:lnTo>
                <a:pt x="4650001" y="146718"/>
              </a:lnTo>
              <a:lnTo>
                <a:pt x="0" y="146718"/>
              </a:lnTo>
              <a:lnTo>
                <a:pt x="0" y="259237"/>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3105514" y="883740"/>
        <a:ext cx="232951" cy="2898"/>
      </dsp:txXfrm>
    </dsp:sp>
    <dsp:sp modelId="{1EDD7C12-C26A-4904-ACA3-2B145E03AB71}">
      <dsp:nvSpPr>
        <dsp:cNvPr id="0" name=""/>
        <dsp:cNvSpPr/>
      </dsp:nvSpPr>
      <dsp:spPr>
        <a:xfrm>
          <a:off x="4916909" y="1273"/>
          <a:ext cx="1260163" cy="75609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AEMO operator ‘labels’ Incidents and causes and action(s) </a:t>
          </a:r>
          <a:endParaRPr lang="en-IE" sz="900" kern="1200" dirty="0"/>
        </a:p>
      </dsp:txBody>
      <dsp:txXfrm>
        <a:off x="4916909" y="1273"/>
        <a:ext cx="1260163" cy="756097"/>
      </dsp:txXfrm>
    </dsp:sp>
    <dsp:sp modelId="{03FCC04B-FB37-42C4-B4F3-C95F145924E7}">
      <dsp:nvSpPr>
        <dsp:cNvPr id="0" name=""/>
        <dsp:cNvSpPr/>
      </dsp:nvSpPr>
      <dsp:spPr>
        <a:xfrm>
          <a:off x="1525270" y="1379537"/>
          <a:ext cx="259237" cy="91440"/>
        </a:xfrm>
        <a:custGeom>
          <a:avLst/>
          <a:gdLst/>
          <a:ahLst/>
          <a:cxnLst/>
          <a:rect l="0" t="0" r="0" b="0"/>
          <a:pathLst>
            <a:path>
              <a:moveTo>
                <a:pt x="0" y="45720"/>
              </a:moveTo>
              <a:lnTo>
                <a:pt x="25923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1647643" y="1423808"/>
        <a:ext cx="14491" cy="2898"/>
      </dsp:txXfrm>
    </dsp:sp>
    <dsp:sp modelId="{EBE18F88-C4B5-4D9C-9E44-9E3369BE8D9E}">
      <dsp:nvSpPr>
        <dsp:cNvPr id="0" name=""/>
        <dsp:cNvSpPr/>
      </dsp:nvSpPr>
      <dsp:spPr>
        <a:xfrm>
          <a:off x="266907" y="1047208"/>
          <a:ext cx="1260163" cy="75609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Framework for labelling </a:t>
          </a:r>
          <a:endParaRPr lang="en-IE" sz="900" kern="1200" dirty="0"/>
        </a:p>
      </dsp:txBody>
      <dsp:txXfrm>
        <a:off x="266907" y="1047208"/>
        <a:ext cx="1260163" cy="756097"/>
      </dsp:txXfrm>
    </dsp:sp>
    <dsp:sp modelId="{59BB74D1-F29A-40A3-BB5C-24763D0B5C25}">
      <dsp:nvSpPr>
        <dsp:cNvPr id="0" name=""/>
        <dsp:cNvSpPr/>
      </dsp:nvSpPr>
      <dsp:spPr>
        <a:xfrm>
          <a:off x="3075271" y="1379537"/>
          <a:ext cx="259237" cy="91440"/>
        </a:xfrm>
        <a:custGeom>
          <a:avLst/>
          <a:gdLst/>
          <a:ahLst/>
          <a:cxnLst/>
          <a:rect l="0" t="0" r="0" b="0"/>
          <a:pathLst>
            <a:path>
              <a:moveTo>
                <a:pt x="0" y="45720"/>
              </a:moveTo>
              <a:lnTo>
                <a:pt x="25923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3197644" y="1423808"/>
        <a:ext cx="14491" cy="2898"/>
      </dsp:txXfrm>
    </dsp:sp>
    <dsp:sp modelId="{03812A42-8ED5-4836-936F-F73FC45EA8BC}">
      <dsp:nvSpPr>
        <dsp:cNvPr id="0" name=""/>
        <dsp:cNvSpPr/>
      </dsp:nvSpPr>
      <dsp:spPr>
        <a:xfrm>
          <a:off x="1816908" y="1047208"/>
          <a:ext cx="1260163" cy="75609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Train ML model to identify incidents, causes, actions</a:t>
          </a:r>
          <a:endParaRPr lang="en-IE" sz="900" kern="1200" dirty="0"/>
        </a:p>
      </dsp:txBody>
      <dsp:txXfrm>
        <a:off x="1816908" y="1047208"/>
        <a:ext cx="1260163" cy="756097"/>
      </dsp:txXfrm>
    </dsp:sp>
    <dsp:sp modelId="{71FC0951-A28A-46FF-8BA3-28F647715629}">
      <dsp:nvSpPr>
        <dsp:cNvPr id="0" name=""/>
        <dsp:cNvSpPr/>
      </dsp:nvSpPr>
      <dsp:spPr>
        <a:xfrm>
          <a:off x="4625271" y="1379537"/>
          <a:ext cx="259237" cy="91440"/>
        </a:xfrm>
        <a:custGeom>
          <a:avLst/>
          <a:gdLst/>
          <a:ahLst/>
          <a:cxnLst/>
          <a:rect l="0" t="0" r="0" b="0"/>
          <a:pathLst>
            <a:path>
              <a:moveTo>
                <a:pt x="0" y="45720"/>
              </a:moveTo>
              <a:lnTo>
                <a:pt x="25923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4747644" y="1423808"/>
        <a:ext cx="14491" cy="2898"/>
      </dsp:txXfrm>
    </dsp:sp>
    <dsp:sp modelId="{1087961C-D918-40A4-AACF-EA8E23FDFB1C}">
      <dsp:nvSpPr>
        <dsp:cNvPr id="0" name=""/>
        <dsp:cNvSpPr/>
      </dsp:nvSpPr>
      <dsp:spPr>
        <a:xfrm>
          <a:off x="3366908" y="1047208"/>
          <a:ext cx="1260163" cy="75609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Test model on new operational data</a:t>
          </a:r>
          <a:endParaRPr lang="en-IE" sz="900" kern="1200" dirty="0"/>
        </a:p>
      </dsp:txBody>
      <dsp:txXfrm>
        <a:off x="3366908" y="1047208"/>
        <a:ext cx="1260163" cy="756097"/>
      </dsp:txXfrm>
    </dsp:sp>
    <dsp:sp modelId="{CA7F066C-40A9-43A3-A993-0D42038E6EBC}">
      <dsp:nvSpPr>
        <dsp:cNvPr id="0" name=""/>
        <dsp:cNvSpPr/>
      </dsp:nvSpPr>
      <dsp:spPr>
        <a:xfrm>
          <a:off x="896989" y="1801506"/>
          <a:ext cx="4650001" cy="259237"/>
        </a:xfrm>
        <a:custGeom>
          <a:avLst/>
          <a:gdLst/>
          <a:ahLst/>
          <a:cxnLst/>
          <a:rect l="0" t="0" r="0" b="0"/>
          <a:pathLst>
            <a:path>
              <a:moveTo>
                <a:pt x="4650001" y="0"/>
              </a:moveTo>
              <a:lnTo>
                <a:pt x="4650001" y="146718"/>
              </a:lnTo>
              <a:lnTo>
                <a:pt x="0" y="146718"/>
              </a:lnTo>
              <a:lnTo>
                <a:pt x="0" y="259237"/>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3105514" y="1929675"/>
        <a:ext cx="232951" cy="2898"/>
      </dsp:txXfrm>
    </dsp:sp>
    <dsp:sp modelId="{695400DF-609F-48A2-A1A9-AAC9F5AAE8BC}">
      <dsp:nvSpPr>
        <dsp:cNvPr id="0" name=""/>
        <dsp:cNvSpPr/>
      </dsp:nvSpPr>
      <dsp:spPr>
        <a:xfrm>
          <a:off x="4916909" y="1047208"/>
          <a:ext cx="1260163" cy="75609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Refine ML model over time</a:t>
          </a:r>
          <a:endParaRPr lang="en-IE" sz="900" kern="1200" dirty="0"/>
        </a:p>
      </dsp:txBody>
      <dsp:txXfrm>
        <a:off x="4916909" y="1047208"/>
        <a:ext cx="1260163" cy="756097"/>
      </dsp:txXfrm>
    </dsp:sp>
    <dsp:sp modelId="{939EF57F-C410-48D7-BF13-B4182F1F6900}">
      <dsp:nvSpPr>
        <dsp:cNvPr id="0" name=""/>
        <dsp:cNvSpPr/>
      </dsp:nvSpPr>
      <dsp:spPr>
        <a:xfrm>
          <a:off x="266907" y="2093143"/>
          <a:ext cx="1260163" cy="75609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Fully develop the framework for data alignment, testing and ML model development</a:t>
          </a:r>
          <a:endParaRPr lang="en-IE" sz="900" kern="1200" dirty="0"/>
        </a:p>
      </dsp:txBody>
      <dsp:txXfrm>
        <a:off x="266907" y="2093143"/>
        <a:ext cx="1260163" cy="756097"/>
      </dsp:txXfrm>
    </dsp:sp>
  </dsp:spTree>
</dsp:drawing>
</file>

<file path=word/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06622-18FC-48EC-87F8-1E4D0EC78432}">
      <dsp:nvSpPr>
        <dsp:cNvPr id="0" name=""/>
        <dsp:cNvSpPr/>
      </dsp:nvSpPr>
      <dsp:spPr>
        <a:xfrm>
          <a:off x="1334869" y="519628"/>
          <a:ext cx="276547" cy="91440"/>
        </a:xfrm>
        <a:custGeom>
          <a:avLst/>
          <a:gdLst/>
          <a:ahLst/>
          <a:cxnLst/>
          <a:rect l="0" t="0" r="0" b="0"/>
          <a:pathLst>
            <a:path>
              <a:moveTo>
                <a:pt x="0" y="45720"/>
              </a:moveTo>
              <a:lnTo>
                <a:pt x="27654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1465464" y="563812"/>
        <a:ext cx="15357" cy="3071"/>
      </dsp:txXfrm>
    </dsp:sp>
    <dsp:sp modelId="{6CC0075F-5C47-41ED-9741-64D33A183D43}">
      <dsp:nvSpPr>
        <dsp:cNvPr id="0" name=""/>
        <dsp:cNvSpPr/>
      </dsp:nvSpPr>
      <dsp:spPr>
        <a:xfrm>
          <a:off x="1246" y="164721"/>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Disturbance event on network</a:t>
          </a:r>
        </a:p>
      </dsp:txBody>
      <dsp:txXfrm>
        <a:off x="1246" y="164721"/>
        <a:ext cx="1335423" cy="801253"/>
      </dsp:txXfrm>
    </dsp:sp>
    <dsp:sp modelId="{1BDFEE79-E8F7-450D-A8EE-4A35D6679930}">
      <dsp:nvSpPr>
        <dsp:cNvPr id="0" name=""/>
        <dsp:cNvSpPr/>
      </dsp:nvSpPr>
      <dsp:spPr>
        <a:xfrm>
          <a:off x="2977440" y="519628"/>
          <a:ext cx="276547" cy="91440"/>
        </a:xfrm>
        <a:custGeom>
          <a:avLst/>
          <a:gdLst/>
          <a:ahLst/>
          <a:cxnLst/>
          <a:rect l="0" t="0" r="0" b="0"/>
          <a:pathLst>
            <a:path>
              <a:moveTo>
                <a:pt x="0" y="45720"/>
              </a:moveTo>
              <a:lnTo>
                <a:pt x="27654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3108035" y="563812"/>
        <a:ext cx="15357" cy="3071"/>
      </dsp:txXfrm>
    </dsp:sp>
    <dsp:sp modelId="{D5FD4910-D9C3-4518-93AF-937C4EF2DE7F}">
      <dsp:nvSpPr>
        <dsp:cNvPr id="0" name=""/>
        <dsp:cNvSpPr/>
      </dsp:nvSpPr>
      <dsp:spPr>
        <a:xfrm>
          <a:off x="1643817" y="164721"/>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Disturbance incidence information and classification</a:t>
          </a:r>
        </a:p>
      </dsp:txBody>
      <dsp:txXfrm>
        <a:off x="1643817" y="164721"/>
        <a:ext cx="1335423" cy="801253"/>
      </dsp:txXfrm>
    </dsp:sp>
    <dsp:sp modelId="{B050A474-13CB-4F18-89A3-0BD4DAB8E5A4}">
      <dsp:nvSpPr>
        <dsp:cNvPr id="0" name=""/>
        <dsp:cNvSpPr/>
      </dsp:nvSpPr>
      <dsp:spPr>
        <a:xfrm>
          <a:off x="4620010" y="519628"/>
          <a:ext cx="276547" cy="91440"/>
        </a:xfrm>
        <a:custGeom>
          <a:avLst/>
          <a:gdLst/>
          <a:ahLst/>
          <a:cxnLst/>
          <a:rect l="0" t="0" r="0" b="0"/>
          <a:pathLst>
            <a:path>
              <a:moveTo>
                <a:pt x="0" y="45720"/>
              </a:moveTo>
              <a:lnTo>
                <a:pt x="27654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4750605" y="563812"/>
        <a:ext cx="15357" cy="3071"/>
      </dsp:txXfrm>
    </dsp:sp>
    <dsp:sp modelId="{E0C9EE04-C336-4BF6-93F1-8834AC39CE00}">
      <dsp:nvSpPr>
        <dsp:cNvPr id="0" name=""/>
        <dsp:cNvSpPr/>
      </dsp:nvSpPr>
      <dsp:spPr>
        <a:xfrm>
          <a:off x="3286387" y="164721"/>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Collate dynamic simulation incident and assess accuracy </a:t>
          </a:r>
        </a:p>
      </dsp:txBody>
      <dsp:txXfrm>
        <a:off x="3286387" y="164721"/>
        <a:ext cx="1335423" cy="801253"/>
      </dsp:txXfrm>
    </dsp:sp>
    <dsp:sp modelId="{7D00907A-89BF-45ED-A044-AC4F9B8B2A68}">
      <dsp:nvSpPr>
        <dsp:cNvPr id="0" name=""/>
        <dsp:cNvSpPr/>
      </dsp:nvSpPr>
      <dsp:spPr>
        <a:xfrm>
          <a:off x="668958" y="964175"/>
          <a:ext cx="4927711" cy="276547"/>
        </a:xfrm>
        <a:custGeom>
          <a:avLst/>
          <a:gdLst/>
          <a:ahLst/>
          <a:cxnLst/>
          <a:rect l="0" t="0" r="0" b="0"/>
          <a:pathLst>
            <a:path>
              <a:moveTo>
                <a:pt x="4927711" y="0"/>
              </a:moveTo>
              <a:lnTo>
                <a:pt x="4927711" y="155373"/>
              </a:lnTo>
              <a:lnTo>
                <a:pt x="0" y="155373"/>
              </a:lnTo>
              <a:lnTo>
                <a:pt x="0" y="276547"/>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3009382" y="1100913"/>
        <a:ext cx="246863" cy="3071"/>
      </dsp:txXfrm>
    </dsp:sp>
    <dsp:sp modelId="{0A9D7696-BC60-4EC9-938C-40D741797ABD}">
      <dsp:nvSpPr>
        <dsp:cNvPr id="0" name=""/>
        <dsp:cNvSpPr/>
      </dsp:nvSpPr>
      <dsp:spPr>
        <a:xfrm>
          <a:off x="4928958" y="164721"/>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Collate operational data and state estimation</a:t>
          </a:r>
        </a:p>
        <a:p>
          <a:pPr marL="0" lvl="0" indent="0" algn="ctr" defTabSz="444500">
            <a:lnSpc>
              <a:spcPct val="90000"/>
            </a:lnSpc>
            <a:spcBef>
              <a:spcPct val="0"/>
            </a:spcBef>
            <a:spcAft>
              <a:spcPct val="35000"/>
            </a:spcAft>
            <a:buNone/>
          </a:pPr>
          <a:endParaRPr lang="en-IE" sz="1000" kern="1200"/>
        </a:p>
      </dsp:txBody>
      <dsp:txXfrm>
        <a:off x="4928958" y="164721"/>
        <a:ext cx="1335423" cy="801253"/>
      </dsp:txXfrm>
    </dsp:sp>
    <dsp:sp modelId="{6D8F68A2-4DFF-40EE-A9FB-9460838013A3}">
      <dsp:nvSpPr>
        <dsp:cNvPr id="0" name=""/>
        <dsp:cNvSpPr/>
      </dsp:nvSpPr>
      <dsp:spPr>
        <a:xfrm>
          <a:off x="1334869" y="1628029"/>
          <a:ext cx="276547" cy="91440"/>
        </a:xfrm>
        <a:custGeom>
          <a:avLst/>
          <a:gdLst/>
          <a:ahLst/>
          <a:cxnLst/>
          <a:rect l="0" t="0" r="0" b="0"/>
          <a:pathLst>
            <a:path>
              <a:moveTo>
                <a:pt x="0" y="45720"/>
              </a:moveTo>
              <a:lnTo>
                <a:pt x="27654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1465464" y="1672213"/>
        <a:ext cx="15357" cy="3071"/>
      </dsp:txXfrm>
    </dsp:sp>
    <dsp:sp modelId="{6E853842-4746-4CEF-BB7B-FEFDBD114587}">
      <dsp:nvSpPr>
        <dsp:cNvPr id="0" name=""/>
        <dsp:cNvSpPr/>
      </dsp:nvSpPr>
      <dsp:spPr>
        <a:xfrm>
          <a:off x="1246" y="1273122"/>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Validation-Candidate Models and HSM with relevance assessment </a:t>
          </a:r>
        </a:p>
      </dsp:txBody>
      <dsp:txXfrm>
        <a:off x="1246" y="1273122"/>
        <a:ext cx="1335423" cy="801253"/>
      </dsp:txXfrm>
    </dsp:sp>
    <dsp:sp modelId="{0CE85EC9-621C-466C-BD8B-2BBE9EE54FE7}">
      <dsp:nvSpPr>
        <dsp:cNvPr id="0" name=""/>
        <dsp:cNvSpPr/>
      </dsp:nvSpPr>
      <dsp:spPr>
        <a:xfrm>
          <a:off x="2977440" y="1628029"/>
          <a:ext cx="276547" cy="91440"/>
        </a:xfrm>
        <a:custGeom>
          <a:avLst/>
          <a:gdLst/>
          <a:ahLst/>
          <a:cxnLst/>
          <a:rect l="0" t="0" r="0" b="0"/>
          <a:pathLst>
            <a:path>
              <a:moveTo>
                <a:pt x="0" y="45720"/>
              </a:moveTo>
              <a:lnTo>
                <a:pt x="27654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3108035" y="1672213"/>
        <a:ext cx="15357" cy="3071"/>
      </dsp:txXfrm>
    </dsp:sp>
    <dsp:sp modelId="{66577DD6-80D5-49CE-B2EC-D1400FBFAB26}">
      <dsp:nvSpPr>
        <dsp:cNvPr id="0" name=""/>
        <dsp:cNvSpPr/>
      </dsp:nvSpPr>
      <dsp:spPr>
        <a:xfrm>
          <a:off x="1643817" y="1273122"/>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Collate HSM data in vicinity map to model </a:t>
          </a:r>
        </a:p>
      </dsp:txBody>
      <dsp:txXfrm>
        <a:off x="1643817" y="1273122"/>
        <a:ext cx="1335423" cy="801253"/>
      </dsp:txXfrm>
    </dsp:sp>
    <dsp:sp modelId="{0420A68C-D6EB-456B-9B88-50C6A4B7DCD1}">
      <dsp:nvSpPr>
        <dsp:cNvPr id="0" name=""/>
        <dsp:cNvSpPr/>
      </dsp:nvSpPr>
      <dsp:spPr>
        <a:xfrm>
          <a:off x="4620010" y="1628029"/>
          <a:ext cx="276547" cy="91440"/>
        </a:xfrm>
        <a:custGeom>
          <a:avLst/>
          <a:gdLst/>
          <a:ahLst/>
          <a:cxnLst/>
          <a:rect l="0" t="0" r="0" b="0"/>
          <a:pathLst>
            <a:path>
              <a:moveTo>
                <a:pt x="0" y="45720"/>
              </a:moveTo>
              <a:lnTo>
                <a:pt x="27654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4750605" y="1672213"/>
        <a:ext cx="15357" cy="3071"/>
      </dsp:txXfrm>
    </dsp:sp>
    <dsp:sp modelId="{5D8BC748-563B-4E15-826D-83ABFDC2733C}">
      <dsp:nvSpPr>
        <dsp:cNvPr id="0" name=""/>
        <dsp:cNvSpPr/>
      </dsp:nvSpPr>
      <dsp:spPr>
        <a:xfrm>
          <a:off x="3286387" y="1273122"/>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Run dynamic simulation to replicate disturbance </a:t>
          </a:r>
        </a:p>
      </dsp:txBody>
      <dsp:txXfrm>
        <a:off x="3286387" y="1273122"/>
        <a:ext cx="1335423" cy="801253"/>
      </dsp:txXfrm>
    </dsp:sp>
    <dsp:sp modelId="{CF0B65CD-512D-4DFF-AC0A-1B75D0D34171}">
      <dsp:nvSpPr>
        <dsp:cNvPr id="0" name=""/>
        <dsp:cNvSpPr/>
      </dsp:nvSpPr>
      <dsp:spPr>
        <a:xfrm>
          <a:off x="668958" y="2072576"/>
          <a:ext cx="4927711" cy="276547"/>
        </a:xfrm>
        <a:custGeom>
          <a:avLst/>
          <a:gdLst/>
          <a:ahLst/>
          <a:cxnLst/>
          <a:rect l="0" t="0" r="0" b="0"/>
          <a:pathLst>
            <a:path>
              <a:moveTo>
                <a:pt x="4927711" y="0"/>
              </a:moveTo>
              <a:lnTo>
                <a:pt x="4927711" y="155373"/>
              </a:lnTo>
              <a:lnTo>
                <a:pt x="0" y="155373"/>
              </a:lnTo>
              <a:lnTo>
                <a:pt x="0" y="276547"/>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3009382" y="2209314"/>
        <a:ext cx="246863" cy="3071"/>
      </dsp:txXfrm>
    </dsp:sp>
    <dsp:sp modelId="{349DACFD-D9CC-40A4-A61D-8770241A2D65}">
      <dsp:nvSpPr>
        <dsp:cNvPr id="0" name=""/>
        <dsp:cNvSpPr/>
      </dsp:nvSpPr>
      <dsp:spPr>
        <a:xfrm>
          <a:off x="4928958" y="1273122"/>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Allign HSM data to Simulation</a:t>
          </a:r>
        </a:p>
      </dsp:txBody>
      <dsp:txXfrm>
        <a:off x="4928958" y="1273122"/>
        <a:ext cx="1335423" cy="801253"/>
      </dsp:txXfrm>
    </dsp:sp>
    <dsp:sp modelId="{6CB90F76-C16A-44E6-B91D-664EE696A435}">
      <dsp:nvSpPr>
        <dsp:cNvPr id="0" name=""/>
        <dsp:cNvSpPr/>
      </dsp:nvSpPr>
      <dsp:spPr>
        <a:xfrm>
          <a:off x="1334869" y="2736430"/>
          <a:ext cx="276547" cy="91440"/>
        </a:xfrm>
        <a:custGeom>
          <a:avLst/>
          <a:gdLst/>
          <a:ahLst/>
          <a:cxnLst/>
          <a:rect l="0" t="0" r="0" b="0"/>
          <a:pathLst>
            <a:path>
              <a:moveTo>
                <a:pt x="0" y="45720"/>
              </a:moveTo>
              <a:lnTo>
                <a:pt x="27654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1465464" y="2780614"/>
        <a:ext cx="15357" cy="3071"/>
      </dsp:txXfrm>
    </dsp:sp>
    <dsp:sp modelId="{CE1005A8-19DC-4593-B9B0-AABD982D8023}">
      <dsp:nvSpPr>
        <dsp:cNvPr id="0" name=""/>
        <dsp:cNvSpPr/>
      </dsp:nvSpPr>
      <dsp:spPr>
        <a:xfrm>
          <a:off x="1246" y="2381523"/>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Define metric and thresholds for validation accuracy</a:t>
          </a:r>
        </a:p>
      </dsp:txBody>
      <dsp:txXfrm>
        <a:off x="1246" y="2381523"/>
        <a:ext cx="1335423" cy="801253"/>
      </dsp:txXfrm>
    </dsp:sp>
    <dsp:sp modelId="{4A1682FE-B6E3-4D8F-B0E0-6754D03D1EC7}">
      <dsp:nvSpPr>
        <dsp:cNvPr id="0" name=""/>
        <dsp:cNvSpPr/>
      </dsp:nvSpPr>
      <dsp:spPr>
        <a:xfrm>
          <a:off x="2977440" y="2736430"/>
          <a:ext cx="276547" cy="91440"/>
        </a:xfrm>
        <a:custGeom>
          <a:avLst/>
          <a:gdLst/>
          <a:ahLst/>
          <a:cxnLst/>
          <a:rect l="0" t="0" r="0" b="0"/>
          <a:pathLst>
            <a:path>
              <a:moveTo>
                <a:pt x="0" y="45720"/>
              </a:moveTo>
              <a:lnTo>
                <a:pt x="27654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3108035" y="2780614"/>
        <a:ext cx="15357" cy="3071"/>
      </dsp:txXfrm>
    </dsp:sp>
    <dsp:sp modelId="{A27131ED-0A6B-4336-B7DE-67310A799833}">
      <dsp:nvSpPr>
        <dsp:cNvPr id="0" name=""/>
        <dsp:cNvSpPr/>
      </dsp:nvSpPr>
      <dsp:spPr>
        <a:xfrm>
          <a:off x="1643817" y="2381523"/>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Determine Model Accuracy Compare HSM Data to Simulation Data</a:t>
          </a:r>
        </a:p>
      </dsp:txBody>
      <dsp:txXfrm>
        <a:off x="1643817" y="2381523"/>
        <a:ext cx="1335423" cy="801253"/>
      </dsp:txXfrm>
    </dsp:sp>
    <dsp:sp modelId="{1A2E1208-697D-465E-BBBA-711452493FE0}">
      <dsp:nvSpPr>
        <dsp:cNvPr id="0" name=""/>
        <dsp:cNvSpPr/>
      </dsp:nvSpPr>
      <dsp:spPr>
        <a:xfrm>
          <a:off x="4620010" y="2736430"/>
          <a:ext cx="276547" cy="91440"/>
        </a:xfrm>
        <a:custGeom>
          <a:avLst/>
          <a:gdLst/>
          <a:ahLst/>
          <a:cxnLst/>
          <a:rect l="0" t="0" r="0" b="0"/>
          <a:pathLst>
            <a:path>
              <a:moveTo>
                <a:pt x="0" y="45720"/>
              </a:moveTo>
              <a:lnTo>
                <a:pt x="276547"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E" sz="500" kern="1200"/>
        </a:p>
      </dsp:txBody>
      <dsp:txXfrm>
        <a:off x="4750605" y="2780614"/>
        <a:ext cx="15357" cy="3071"/>
      </dsp:txXfrm>
    </dsp:sp>
    <dsp:sp modelId="{1BA3DA98-7F61-4410-AD8F-942394BE99D3}">
      <dsp:nvSpPr>
        <dsp:cNvPr id="0" name=""/>
        <dsp:cNvSpPr/>
      </dsp:nvSpPr>
      <dsp:spPr>
        <a:xfrm>
          <a:off x="3286387" y="2381523"/>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Create Report on Validation Process and Log Results </a:t>
          </a:r>
        </a:p>
      </dsp:txBody>
      <dsp:txXfrm>
        <a:off x="3286387" y="2381523"/>
        <a:ext cx="1335423" cy="801253"/>
      </dsp:txXfrm>
    </dsp:sp>
    <dsp:sp modelId="{EAE1CFE0-3A3F-48A7-81B5-1D08B0087181}">
      <dsp:nvSpPr>
        <dsp:cNvPr id="0" name=""/>
        <dsp:cNvSpPr/>
      </dsp:nvSpPr>
      <dsp:spPr>
        <a:xfrm>
          <a:off x="4928958" y="2381523"/>
          <a:ext cx="1335423" cy="80125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IE" sz="1000" kern="1200"/>
            <a:t>Engage asset owner and/or OEM with report</a:t>
          </a:r>
        </a:p>
      </dsp:txBody>
      <dsp:txXfrm>
        <a:off x="4928958" y="2381523"/>
        <a:ext cx="1335423" cy="801253"/>
      </dsp:txXfrm>
    </dsp:sp>
  </dsp:spTree>
</dsp:drawing>
</file>

<file path=word/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51104D-C19A-44B0-9C3B-877A99820EFC}">
      <dsp:nvSpPr>
        <dsp:cNvPr id="0" name=""/>
        <dsp:cNvSpPr/>
      </dsp:nvSpPr>
      <dsp:spPr>
        <a:xfrm>
          <a:off x="3141" y="941431"/>
          <a:ext cx="973869" cy="106707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E" sz="1100" kern="1200"/>
            <a:t>Framework and Process Definition </a:t>
          </a:r>
        </a:p>
      </dsp:txBody>
      <dsp:txXfrm>
        <a:off x="31665" y="969955"/>
        <a:ext cx="916821" cy="1010023"/>
      </dsp:txXfrm>
    </dsp:sp>
    <dsp:sp modelId="{AF94E6A4-AA05-4664-BD33-229FB00388D3}">
      <dsp:nvSpPr>
        <dsp:cNvPr id="0" name=""/>
        <dsp:cNvSpPr/>
      </dsp:nvSpPr>
      <dsp:spPr>
        <a:xfrm>
          <a:off x="1074397" y="1354207"/>
          <a:ext cx="206460" cy="2415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E" sz="900" kern="1200"/>
        </a:p>
      </dsp:txBody>
      <dsp:txXfrm>
        <a:off x="1074397" y="1402511"/>
        <a:ext cx="144522" cy="144911"/>
      </dsp:txXfrm>
    </dsp:sp>
    <dsp:sp modelId="{8CBE101B-B1F3-4D4F-B5D1-D43D5A2482FF}">
      <dsp:nvSpPr>
        <dsp:cNvPr id="0" name=""/>
        <dsp:cNvSpPr/>
      </dsp:nvSpPr>
      <dsp:spPr>
        <a:xfrm>
          <a:off x="1366558" y="941431"/>
          <a:ext cx="973869" cy="106707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E" sz="1100" kern="1200"/>
            <a:t>Development of Process to Support Manual Validation</a:t>
          </a:r>
        </a:p>
      </dsp:txBody>
      <dsp:txXfrm>
        <a:off x="1395082" y="969955"/>
        <a:ext cx="916821" cy="1010023"/>
      </dsp:txXfrm>
    </dsp:sp>
    <dsp:sp modelId="{D95D40B9-C5EF-4A6E-B97A-3C16F9F41790}">
      <dsp:nvSpPr>
        <dsp:cNvPr id="0" name=""/>
        <dsp:cNvSpPr/>
      </dsp:nvSpPr>
      <dsp:spPr>
        <a:xfrm>
          <a:off x="2437814" y="1354207"/>
          <a:ext cx="206460" cy="2415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E" sz="900" kern="1200"/>
        </a:p>
      </dsp:txBody>
      <dsp:txXfrm>
        <a:off x="2437814" y="1402511"/>
        <a:ext cx="144522" cy="144911"/>
      </dsp:txXfrm>
    </dsp:sp>
    <dsp:sp modelId="{C734E6B8-66A5-4896-AD6C-AB8A77278397}">
      <dsp:nvSpPr>
        <dsp:cNvPr id="0" name=""/>
        <dsp:cNvSpPr/>
      </dsp:nvSpPr>
      <dsp:spPr>
        <a:xfrm>
          <a:off x="2729975" y="941431"/>
          <a:ext cx="973869" cy="106707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E" sz="1100" kern="1200"/>
            <a:t>Automation of Process </a:t>
          </a:r>
        </a:p>
      </dsp:txBody>
      <dsp:txXfrm>
        <a:off x="2758499" y="969955"/>
        <a:ext cx="916821" cy="1010023"/>
      </dsp:txXfrm>
    </dsp:sp>
    <dsp:sp modelId="{B283EDAE-CBCA-42E9-AC27-C9E9776F2F5E}">
      <dsp:nvSpPr>
        <dsp:cNvPr id="0" name=""/>
        <dsp:cNvSpPr/>
      </dsp:nvSpPr>
      <dsp:spPr>
        <a:xfrm>
          <a:off x="3801231" y="1354207"/>
          <a:ext cx="206460" cy="2415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E" sz="900" kern="1200"/>
        </a:p>
      </dsp:txBody>
      <dsp:txXfrm>
        <a:off x="3801231" y="1402511"/>
        <a:ext cx="144522" cy="144911"/>
      </dsp:txXfrm>
    </dsp:sp>
    <dsp:sp modelId="{D20A6835-DCBB-49C3-AA5F-097C4AFB2612}">
      <dsp:nvSpPr>
        <dsp:cNvPr id="0" name=""/>
        <dsp:cNvSpPr/>
      </dsp:nvSpPr>
      <dsp:spPr>
        <a:xfrm>
          <a:off x="4093392" y="941431"/>
          <a:ext cx="973869" cy="106707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E" sz="1100" kern="1200"/>
            <a:t>Scaling to incorpote more HSM and simualtion capability</a:t>
          </a:r>
        </a:p>
      </dsp:txBody>
      <dsp:txXfrm>
        <a:off x="4121916" y="969955"/>
        <a:ext cx="916821" cy="1010023"/>
      </dsp:txXfrm>
    </dsp:sp>
    <dsp:sp modelId="{23A32C1F-BB2E-4118-842B-AD888E91D75E}">
      <dsp:nvSpPr>
        <dsp:cNvPr id="0" name=""/>
        <dsp:cNvSpPr/>
      </dsp:nvSpPr>
      <dsp:spPr>
        <a:xfrm>
          <a:off x="5164648" y="1354207"/>
          <a:ext cx="206460" cy="2415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E" sz="900" kern="1200"/>
        </a:p>
      </dsp:txBody>
      <dsp:txXfrm>
        <a:off x="5164648" y="1402511"/>
        <a:ext cx="144522" cy="144911"/>
      </dsp:txXfrm>
    </dsp:sp>
    <dsp:sp modelId="{755B58D8-361A-4B3A-A60C-2E620B2C274A}">
      <dsp:nvSpPr>
        <dsp:cNvPr id="0" name=""/>
        <dsp:cNvSpPr/>
      </dsp:nvSpPr>
      <dsp:spPr>
        <a:xfrm>
          <a:off x="5456809" y="941431"/>
          <a:ext cx="973869" cy="106707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E" sz="1100" kern="1200"/>
            <a:t>Suggested model parameter changes based on simualtion</a:t>
          </a:r>
        </a:p>
      </dsp:txBody>
      <dsp:txXfrm>
        <a:off x="5485333" y="969955"/>
        <a:ext cx="916821" cy="1010023"/>
      </dsp:txXfrm>
    </dsp:sp>
  </dsp:spTree>
</dsp:drawing>
</file>

<file path=word/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word/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word/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word/diagrams/layout7.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word/diagrams/layout8.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word/diagrams/layout9.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word/diagrams/layout10.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word/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CSIRO-">
      <a:dk1>
        <a:sysClr val="windowText" lastClr="000000"/>
      </a:dk1>
      <a:lt1>
        <a:srgbClr val="FFFFFF"/>
      </a:lt1>
      <a:dk2>
        <a:srgbClr val="000000"/>
      </a:dk2>
      <a:lt2>
        <a:srgbClr val="FFFFFF"/>
      </a:lt2>
      <a:accent1>
        <a:srgbClr val="00A9CE"/>
      </a:accent1>
      <a:accent2>
        <a:srgbClr val="001D34"/>
      </a:accent2>
      <a:accent3>
        <a:srgbClr val="757579"/>
      </a:accent3>
      <a:accent4>
        <a:srgbClr val="1E22AA"/>
      </a:accent4>
      <a:accent5>
        <a:srgbClr val="007377"/>
      </a:accent5>
      <a:accent6>
        <a:srgbClr val="6D2077"/>
      </a:accent6>
      <a:hlink>
        <a:srgbClr val="004B87"/>
      </a:hlink>
      <a:folHlink>
        <a:srgbClr val="007A53"/>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FFF6568E1F8614EB7C90AF6A87F0B25" ma:contentTypeVersion="19" ma:contentTypeDescription="Create a new document." ma:contentTypeScope="" ma:versionID="0aa3e875341801ca936a5ed42ca32a01">
  <xsd:schema xmlns:xsd="http://www.w3.org/2001/XMLSchema" xmlns:xs="http://www.w3.org/2001/XMLSchema" xmlns:p="http://schemas.microsoft.com/office/2006/metadata/properties" xmlns:ns2="f9d56f65-ef43-4e59-b084-d4bf4ff12e34" xmlns:ns3="7495d482-cd79-44c5-a989-adf85fc91d78" targetNamespace="http://schemas.microsoft.com/office/2006/metadata/properties" ma:root="true" ma:fieldsID="89726aaec966b62918aa4724b45db7f3" ns2:_="" ns3:_="">
    <xsd:import namespace="f9d56f65-ef43-4e59-b084-d4bf4ff12e34"/>
    <xsd:import namespace="7495d482-cd79-44c5-a989-adf85fc91d78"/>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3:MediaServiceLocation" minOccurs="0"/>
                <xsd:element ref="ns2:SharedWithUsers" minOccurs="0"/>
                <xsd:element ref="ns2:SharedWithDetails" minOccurs="0"/>
                <xsd:element ref="ns3:MediaLengthInSeconds" minOccurs="0"/>
                <xsd:element ref="ns3:lcf76f155ced4ddcb4097134ff3c332f" minOccurs="0"/>
                <xsd:element ref="ns2:TaxCatchAll"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d56f65-ef43-4e59-b084-d4bf4ff12e3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element name="TaxCatchAll" ma:index="26" nillable="true" ma:displayName="Taxonomy Catch All Column" ma:hidden="true" ma:list="{042fca0b-3749-4d6c-8d03-cbdbf94d765c}" ma:internalName="TaxCatchAll" ma:showField="CatchAllData" ma:web="f9d56f65-ef43-4e59-b084-d4bf4ff12e3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495d482-cd79-44c5-a989-adf85fc91d7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3" nillable="true" ma:displayName="Length (seconds)"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c9513c6f-d7d3-4bba-9430-ae338114780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haredWithUsers xmlns="f9d56f65-ef43-4e59-b084-d4bf4ff12e34">
      <UserInfo>
        <DisplayName>Bala, Biswajit (Energy, Black Mountain)</DisplayName>
        <AccountId>39</AccountId>
        <AccountType/>
      </UserInfo>
    </SharedWithUsers>
    <lcf76f155ced4ddcb4097134ff3c332f xmlns="7495d482-cd79-44c5-a989-adf85fc91d78">
      <Terms xmlns="http://schemas.microsoft.com/office/infopath/2007/PartnerControls"/>
    </lcf76f155ced4ddcb4097134ff3c332f>
    <TaxCatchAll xmlns="f9d56f65-ef43-4e59-b084-d4bf4ff12e34" xsi:nil="true"/>
    <_dlc_DocId xmlns="f9d56f65-ef43-4e59-b084-d4bf4ff12e34">HEMTPPUVZJJR-882622623-5481</_dlc_DocId>
    <_dlc_DocIdUrl xmlns="f9d56f65-ef43-4e59-b084-d4bf4ff12e34">
      <Url>https://csiroau.sharepoint.com/sites/EnergyCommunications/_layouts/15/DocIdRedir.aspx?ID=HEMTPPUVZJJR-882622623-5481</Url>
      <Description>HEMTPPUVZJJR-882622623-5481</Description>
    </_dlc_DocIdUrl>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AC29BEA9-14A6-44A6-BD6F-20375568EA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d56f65-ef43-4e59-b084-d4bf4ff12e34"/>
    <ds:schemaRef ds:uri="7495d482-cd79-44c5-a989-adf85fc91d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B80CF51-C90F-42F8-9B7C-6B4F31591D58}">
  <ds:schemaRefs>
    <ds:schemaRef ds:uri="http://schemas.microsoft.com/sharepoint/events"/>
  </ds:schemaRefs>
</ds:datastoreItem>
</file>

<file path=customXml/itemProps3.xml><?xml version="1.0" encoding="utf-8"?>
<ds:datastoreItem xmlns:ds="http://schemas.openxmlformats.org/officeDocument/2006/customXml" ds:itemID="{5D5A26E1-7F4C-4D35-9CB2-C8F202342E25}">
  <ds:schemaRefs>
    <ds:schemaRef ds:uri="http://schemas.microsoft.com/sharepoint/v3/contenttype/forms"/>
  </ds:schemaRefs>
</ds:datastoreItem>
</file>

<file path=customXml/itemProps4.xml><?xml version="1.0" encoding="utf-8"?>
<ds:datastoreItem xmlns:ds="http://schemas.openxmlformats.org/officeDocument/2006/customXml" ds:itemID="{E9B024E4-09D4-4A8B-BA6B-A521C3BDE25E}">
  <ds:schemaRefs>
    <ds:schemaRef ds:uri="http://schemas.microsoft.com/office/2006/metadata/properties"/>
    <ds:schemaRef ds:uri="http://schemas.microsoft.com/office/infopath/2007/PartnerControls"/>
    <ds:schemaRef ds:uri="f9d56f65-ef43-4e59-b084-d4bf4ff12e34"/>
    <ds:schemaRef ds:uri="7495d482-cd79-44c5-a989-adf85fc91d78"/>
  </ds:schemaRefs>
</ds:datastoreItem>
</file>

<file path=customXml/itemProps5.xml><?xml version="1.0" encoding="utf-8"?>
<ds:datastoreItem xmlns:ds="http://schemas.openxmlformats.org/officeDocument/2006/customXml" ds:itemID="{25C7D880-39FC-45BF-9AC8-247E719104F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Technical Report - formal.dotx</Template>
  <TotalTime>24</TotalTime>
  <Pages>58</Pages>
  <Words>14299</Words>
  <Characters>81510</Characters>
  <Application>Microsoft Office Word</Application>
  <DocSecurity>0</DocSecurity>
  <Lines>679</Lines>
  <Paragraphs>191</Paragraphs>
  <ScaleCrop>false</ScaleCrop>
  <HeadingPairs>
    <vt:vector size="2" baseType="variant">
      <vt:variant>
        <vt:lpstr>Title</vt:lpstr>
      </vt:variant>
      <vt:variant>
        <vt:i4>1</vt:i4>
      </vt:variant>
    </vt:vector>
  </HeadingPairs>
  <TitlesOfParts>
    <vt:vector size="1" baseType="lpstr">
      <vt:lpstr>CSIRO report template</vt:lpstr>
    </vt:vector>
  </TitlesOfParts>
  <Company>CSIRO</Company>
  <LinksUpToDate>false</LinksUpToDate>
  <CharactersWithSpaces>95618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CSIRO report template</dc:title>
  <dc:subject/>
  <dc:creator>Brinsmead, Thomas (Energy, Newcastle)</dc:creator>
  <cp:keywords/>
  <cp:lastModifiedBy>Walker, Scott (Communication, Kensington WA)</cp:lastModifiedBy>
  <cp:revision>3</cp:revision>
  <cp:lastPrinted>2024-08-10T00:52:00Z</cp:lastPrinted>
  <dcterms:created xsi:type="dcterms:W3CDTF">2024-06-10T12:10:00Z</dcterms:created>
  <dcterms:modified xsi:type="dcterms:W3CDTF">2024-08-10T00:52:00Z</dcterms:modified>
  <cp:category>Report</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verTitle">
    <vt:lpwstr>Report Title</vt:lpwstr>
  </property>
  <property fmtid="{D5CDD505-2E9C-101B-9397-08002B2CF9AE}" pid="3" name="CoverSubtitle">
    <vt:lpwstr>Cover Subtitle</vt:lpwstr>
  </property>
  <property fmtid="{D5CDD505-2E9C-101B-9397-08002B2CF9AE}" pid="4" name="ContentTypeId">
    <vt:lpwstr>0x010100DFFF6568E1F8614EB7C90AF6A87F0B25</vt:lpwstr>
  </property>
  <property fmtid="{D5CDD505-2E9C-101B-9397-08002B2CF9AE}" pid="5" name="_dlc_DocIdItemGuid">
    <vt:lpwstr>7f674d68-48ce-4cb5-8352-697c76737876</vt:lpwstr>
  </property>
  <property fmtid="{D5CDD505-2E9C-101B-9397-08002B2CF9AE}" pid="6" name="MediaServiceImageTags">
    <vt:lpwstr/>
  </property>
</Properties>
</file>