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5"/>
  </p:sldMasterIdLst>
  <p:notesMasterIdLst>
    <p:notesMasterId r:id="rId10"/>
  </p:notesMasterIdLst>
  <p:sldIdLst>
    <p:sldId id="256" r:id="rId6"/>
    <p:sldId id="259" r:id="rId7"/>
    <p:sldId id="257" r:id="rId8"/>
    <p:sldId id="260" r:id="rId9"/>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51" userDrawn="1">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D2077"/>
    <a:srgbClr val="78BE2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57" autoAdjust="0"/>
    <p:restoredTop sz="86385" autoAdjust="0"/>
  </p:normalViewPr>
  <p:slideViewPr>
    <p:cSldViewPr snapToGrid="0" showGuides="1">
      <p:cViewPr varScale="1">
        <p:scale>
          <a:sx n="58" d="100"/>
          <a:sy n="58" d="100"/>
        </p:scale>
        <p:origin x="2268" y="31"/>
      </p:cViewPr>
      <p:guideLst>
        <p:guide orient="horz" pos="351"/>
        <p:guide pos="216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presProps" Target="presProps.xml"/><Relationship Id="rId5" Type="http://schemas.openxmlformats.org/officeDocument/2006/relationships/slideMaster" Target="slideMasters/slideMaster1.xml"/><Relationship Id="rId15" Type="http://schemas.microsoft.com/office/2016/11/relationships/changesInfo" Target="changesInfos/changesInfo1.xml"/><Relationship Id="rId10" Type="http://schemas.openxmlformats.org/officeDocument/2006/relationships/notesMaster" Target="notesMasters/notesMaster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es, Nerissa (Science Connect, Newcastle)" userId="0504c394-0c19-49de-9df6-9a6d59b8a886" providerId="ADAL" clId="{C88FA103-CBB2-4429-9C06-B199F607A0CA}"/>
    <pc:docChg chg="modSld">
      <pc:chgData name="Jones, Nerissa (Science Connect, Newcastle)" userId="0504c394-0c19-49de-9df6-9a6d59b8a886" providerId="ADAL" clId="{C88FA103-CBB2-4429-9C06-B199F607A0CA}" dt="2024-03-18T00:43:00.396" v="2" actId="20577"/>
      <pc:docMkLst>
        <pc:docMk/>
      </pc:docMkLst>
      <pc:sldChg chg="modSp mod">
        <pc:chgData name="Jones, Nerissa (Science Connect, Newcastle)" userId="0504c394-0c19-49de-9df6-9a6d59b8a886" providerId="ADAL" clId="{C88FA103-CBB2-4429-9C06-B199F607A0CA}" dt="2024-03-18T00:43:00.396" v="2" actId="20577"/>
        <pc:sldMkLst>
          <pc:docMk/>
          <pc:sldMk cId="1706847361" sldId="256"/>
        </pc:sldMkLst>
        <pc:spChg chg="mod">
          <ac:chgData name="Jones, Nerissa (Science Connect, Newcastle)" userId="0504c394-0c19-49de-9df6-9a6d59b8a886" providerId="ADAL" clId="{C88FA103-CBB2-4429-9C06-B199F607A0CA}" dt="2024-03-18T00:43:00.396" v="2" actId="20577"/>
          <ac:spMkLst>
            <pc:docMk/>
            <pc:sldMk cId="1706847361" sldId="256"/>
            <ac:spMk id="7" creationId="{821884D7-1CD2-AA70-EA3F-163FC14A7C5E}"/>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3EC548-5A07-4952-A39F-B71329637647}" type="datetimeFigureOut">
              <a:rPr lang="en-AU" smtClean="0"/>
              <a:t>22/07/2024</a:t>
            </a:fld>
            <a:endParaRPr lang="en-AU"/>
          </a:p>
        </p:txBody>
      </p:sp>
      <p:sp>
        <p:nvSpPr>
          <p:cNvPr id="4" name="Slide Image Placeholder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0B0B948-7F29-4D1C-8BB5-2D9CD9756C48}" type="slidenum">
              <a:rPr lang="en-AU" smtClean="0"/>
              <a:t>‹#›</a:t>
            </a:fld>
            <a:endParaRPr lang="en-AU"/>
          </a:p>
        </p:txBody>
      </p:sp>
    </p:spTree>
    <p:extLst>
      <p:ext uri="{BB962C8B-B14F-4D97-AF65-F5344CB8AC3E}">
        <p14:creationId xmlns:p14="http://schemas.microsoft.com/office/powerpoint/2010/main" val="6438928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31BDCEB6-0FF0-B391-7674-BE39F8E27870}"/>
              </a:ext>
            </a:extLst>
          </p:cNvPr>
          <p:cNvPicPr>
            <a:picLocks noChangeAspect="1"/>
          </p:cNvPicPr>
          <p:nvPr userDrawn="1"/>
        </p:nvPicPr>
        <p:blipFill rotWithShape="1">
          <a:blip r:embed="rId2" cstate="print">
            <a:extLst>
              <a:ext uri="{28A0092B-C50C-407E-A947-70E740481C1C}">
                <a14:useLocalDpi xmlns:a14="http://schemas.microsoft.com/office/drawing/2010/main"/>
              </a:ext>
            </a:extLst>
          </a:blip>
          <a:srcRect/>
          <a:stretch/>
        </p:blipFill>
        <p:spPr>
          <a:xfrm>
            <a:off x="0" y="1"/>
            <a:ext cx="6858000" cy="2024427"/>
          </a:xfrm>
          <a:prstGeom prst="rect">
            <a:avLst/>
          </a:prstGeom>
        </p:spPr>
      </p:pic>
      <p:sp>
        <p:nvSpPr>
          <p:cNvPr id="19" name="Rectangle 18">
            <a:extLst>
              <a:ext uri="{FF2B5EF4-FFF2-40B4-BE49-F238E27FC236}">
                <a16:creationId xmlns:a16="http://schemas.microsoft.com/office/drawing/2014/main" id="{85FA0577-548C-A514-48E3-6470D7A9F54F}"/>
              </a:ext>
            </a:extLst>
          </p:cNvPr>
          <p:cNvSpPr/>
          <p:nvPr userDrawn="1"/>
        </p:nvSpPr>
        <p:spPr>
          <a:xfrm>
            <a:off x="3220294" y="1"/>
            <a:ext cx="3637707" cy="2024428"/>
          </a:xfrm>
          <a:prstGeom prst="rect">
            <a:avLst/>
          </a:prstGeom>
          <a:solidFill>
            <a:srgbClr val="00A9CE">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AU"/>
          </a:p>
        </p:txBody>
      </p:sp>
      <p:sp>
        <p:nvSpPr>
          <p:cNvPr id="4" name="Footer Placeholder 7">
            <a:extLst>
              <a:ext uri="{FF2B5EF4-FFF2-40B4-BE49-F238E27FC236}">
                <a16:creationId xmlns:a16="http://schemas.microsoft.com/office/drawing/2014/main" id="{7501E023-17D5-EA6E-7BB6-CAB0357946F3}"/>
              </a:ext>
            </a:extLst>
          </p:cNvPr>
          <p:cNvSpPr>
            <a:spLocks noGrp="1"/>
          </p:cNvSpPr>
          <p:nvPr>
            <p:ph type="ftr" sz="quarter" idx="3"/>
          </p:nvPr>
        </p:nvSpPr>
        <p:spPr>
          <a:xfrm>
            <a:off x="549275" y="9182100"/>
            <a:ext cx="5148000" cy="220317"/>
          </a:xfrm>
          <a:prstGeom prst="rect">
            <a:avLst/>
          </a:prstGeom>
        </p:spPr>
        <p:txBody>
          <a:bodyPr vert="horz" lIns="72000" tIns="72000" rIns="72000" bIns="72000" rtlCol="0" anchor="ctr"/>
          <a:lstStyle>
            <a:lvl1pPr algn="l">
              <a:defRPr sz="800" cap="all" baseline="0">
                <a:solidFill>
                  <a:schemeClr val="accent1"/>
                </a:solidFill>
              </a:defRPr>
            </a:lvl1pPr>
          </a:lstStyle>
          <a:p>
            <a:endParaRPr lang="en-AU" dirty="0"/>
          </a:p>
        </p:txBody>
      </p:sp>
      <p:sp>
        <p:nvSpPr>
          <p:cNvPr id="6" name="Slide Number Placeholder 8">
            <a:extLst>
              <a:ext uri="{FF2B5EF4-FFF2-40B4-BE49-F238E27FC236}">
                <a16:creationId xmlns:a16="http://schemas.microsoft.com/office/drawing/2014/main" id="{F5780259-F3A4-9F26-0EDA-9A9A86E49BA8}"/>
              </a:ext>
            </a:extLst>
          </p:cNvPr>
          <p:cNvSpPr>
            <a:spLocks noGrp="1"/>
          </p:cNvSpPr>
          <p:nvPr>
            <p:ph type="sldNum" sz="quarter" idx="4"/>
          </p:nvPr>
        </p:nvSpPr>
        <p:spPr>
          <a:xfrm>
            <a:off x="5697275" y="9182100"/>
            <a:ext cx="576000" cy="220317"/>
          </a:xfrm>
          <a:prstGeom prst="rect">
            <a:avLst/>
          </a:prstGeom>
        </p:spPr>
        <p:txBody>
          <a:bodyPr vert="horz" lIns="72000" tIns="72000" rIns="72000" bIns="72000" rtlCol="0" anchor="ctr"/>
          <a:lstStyle>
            <a:lvl1pPr algn="r">
              <a:defRPr sz="1200">
                <a:solidFill>
                  <a:schemeClr val="accent1"/>
                </a:solidFill>
              </a:defRPr>
            </a:lvl1pPr>
          </a:lstStyle>
          <a:p>
            <a:fld id="{24F48773-4115-48EA-A802-25D4069CDE66}" type="slidenum">
              <a:rPr lang="en-AU" smtClean="0"/>
              <a:pPr/>
              <a:t>‹#›</a:t>
            </a:fld>
            <a:endParaRPr lang="en-AU" dirty="0"/>
          </a:p>
        </p:txBody>
      </p:sp>
      <p:cxnSp>
        <p:nvCxnSpPr>
          <p:cNvPr id="7" name="Straight Connector 6">
            <a:extLst>
              <a:ext uri="{FF2B5EF4-FFF2-40B4-BE49-F238E27FC236}">
                <a16:creationId xmlns:a16="http://schemas.microsoft.com/office/drawing/2014/main" id="{A28FEE01-22D1-10A5-516A-AA0CA952CE78}"/>
              </a:ext>
            </a:extLst>
          </p:cNvPr>
          <p:cNvCxnSpPr/>
          <p:nvPr userDrawn="1"/>
        </p:nvCxnSpPr>
        <p:spPr>
          <a:xfrm>
            <a:off x="6280030" y="9182100"/>
            <a:ext cx="0" cy="226443"/>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7970BCA5-BD77-0CC6-BAA1-8874A4B3C50E}"/>
              </a:ext>
            </a:extLst>
          </p:cNvPr>
          <p:cNvSpPr/>
          <p:nvPr userDrawn="1"/>
        </p:nvSpPr>
        <p:spPr>
          <a:xfrm>
            <a:off x="5063490" y="1771650"/>
            <a:ext cx="1794511" cy="20152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lnSpc>
                <a:spcPct val="107000"/>
              </a:lnSpc>
              <a:spcAft>
                <a:spcPts val="600"/>
              </a:spcAft>
              <a:tabLst>
                <a:tab pos="1154113" algn="r"/>
              </a:tabLst>
            </a:pPr>
            <a:r>
              <a:rPr lang="en-AU" sz="800" dirty="0">
                <a:solidFill>
                  <a:schemeClr val="bg1"/>
                </a:solidFill>
                <a:effectLst/>
                <a:ea typeface="Calibri" panose="020F0502020204030204" pitchFamily="34" charset="0"/>
                <a:cs typeface="Times New Roman" panose="02020603050405020304" pitchFamily="18" charset="0"/>
              </a:rPr>
              <a:t>	STUDENT RESOURCE</a:t>
            </a:r>
            <a:endParaRPr lang="en-AU" sz="1100" dirty="0">
              <a:solidFill>
                <a:schemeClr val="bg1"/>
              </a:solidFill>
              <a:effectLst/>
              <a:ea typeface="Calibri" panose="020F0502020204030204" pitchFamily="34" charset="0"/>
              <a:cs typeface="Times New Roman" panose="02020603050405020304" pitchFamily="18" charset="0"/>
            </a:endParaRPr>
          </a:p>
        </p:txBody>
      </p:sp>
      <p:pic>
        <p:nvPicPr>
          <p:cNvPr id="3" name="Picture 2">
            <a:extLst>
              <a:ext uri="{FF2B5EF4-FFF2-40B4-BE49-F238E27FC236}">
                <a16:creationId xmlns:a16="http://schemas.microsoft.com/office/drawing/2014/main" id="{D8890BAA-3C90-0664-FDD1-5ED2B307510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47182" y="565513"/>
            <a:ext cx="726061" cy="726061"/>
          </a:xfrm>
          <a:prstGeom prst="rect">
            <a:avLst/>
          </a:prstGeom>
        </p:spPr>
      </p:pic>
    </p:spTree>
    <p:extLst>
      <p:ext uri="{BB962C8B-B14F-4D97-AF65-F5344CB8AC3E}">
        <p14:creationId xmlns:p14="http://schemas.microsoft.com/office/powerpoint/2010/main" val="1972623687"/>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6" name="Footer Placeholder 7">
            <a:extLst>
              <a:ext uri="{FF2B5EF4-FFF2-40B4-BE49-F238E27FC236}">
                <a16:creationId xmlns:a16="http://schemas.microsoft.com/office/drawing/2014/main" id="{13E96F6E-E478-4482-E8D0-48B784F9828E}"/>
              </a:ext>
            </a:extLst>
          </p:cNvPr>
          <p:cNvSpPr>
            <a:spLocks noGrp="1"/>
          </p:cNvSpPr>
          <p:nvPr>
            <p:ph type="ftr" sz="quarter" idx="3"/>
          </p:nvPr>
        </p:nvSpPr>
        <p:spPr>
          <a:xfrm>
            <a:off x="549275" y="9182100"/>
            <a:ext cx="5148000" cy="220317"/>
          </a:xfrm>
          <a:prstGeom prst="rect">
            <a:avLst/>
          </a:prstGeom>
        </p:spPr>
        <p:txBody>
          <a:bodyPr vert="horz" lIns="72000" tIns="72000" rIns="72000" bIns="72000" rtlCol="0" anchor="ctr"/>
          <a:lstStyle>
            <a:lvl1pPr algn="l">
              <a:defRPr sz="800" cap="all" baseline="0">
                <a:solidFill>
                  <a:schemeClr val="accent1"/>
                </a:solidFill>
              </a:defRPr>
            </a:lvl1pPr>
          </a:lstStyle>
          <a:p>
            <a:endParaRPr lang="en-AU" dirty="0"/>
          </a:p>
        </p:txBody>
      </p:sp>
      <p:sp>
        <p:nvSpPr>
          <p:cNvPr id="7" name="Slide Number Placeholder 8">
            <a:extLst>
              <a:ext uri="{FF2B5EF4-FFF2-40B4-BE49-F238E27FC236}">
                <a16:creationId xmlns:a16="http://schemas.microsoft.com/office/drawing/2014/main" id="{7601F452-C26C-9A0E-95E4-ADDF6BA11398}"/>
              </a:ext>
            </a:extLst>
          </p:cNvPr>
          <p:cNvSpPr>
            <a:spLocks noGrp="1"/>
          </p:cNvSpPr>
          <p:nvPr>
            <p:ph type="sldNum" sz="quarter" idx="4"/>
          </p:nvPr>
        </p:nvSpPr>
        <p:spPr>
          <a:xfrm>
            <a:off x="5697275" y="9182100"/>
            <a:ext cx="576000" cy="220317"/>
          </a:xfrm>
          <a:prstGeom prst="rect">
            <a:avLst/>
          </a:prstGeom>
        </p:spPr>
        <p:txBody>
          <a:bodyPr vert="horz" lIns="72000" tIns="72000" rIns="72000" bIns="72000" rtlCol="0" anchor="ctr"/>
          <a:lstStyle>
            <a:lvl1pPr algn="r">
              <a:defRPr sz="1200">
                <a:solidFill>
                  <a:schemeClr val="accent1"/>
                </a:solidFill>
              </a:defRPr>
            </a:lvl1pPr>
          </a:lstStyle>
          <a:p>
            <a:fld id="{24F48773-4115-48EA-A802-25D4069CDE66}" type="slidenum">
              <a:rPr lang="en-AU" smtClean="0"/>
              <a:pPr/>
              <a:t>‹#›</a:t>
            </a:fld>
            <a:endParaRPr lang="en-AU" dirty="0"/>
          </a:p>
        </p:txBody>
      </p:sp>
      <p:cxnSp>
        <p:nvCxnSpPr>
          <p:cNvPr id="8" name="Straight Connector 7">
            <a:extLst>
              <a:ext uri="{FF2B5EF4-FFF2-40B4-BE49-F238E27FC236}">
                <a16:creationId xmlns:a16="http://schemas.microsoft.com/office/drawing/2014/main" id="{D69ECAD7-A7AB-A0A4-3616-12292843B218}"/>
              </a:ext>
            </a:extLst>
          </p:cNvPr>
          <p:cNvCxnSpPr/>
          <p:nvPr userDrawn="1"/>
        </p:nvCxnSpPr>
        <p:spPr>
          <a:xfrm>
            <a:off x="6280030" y="9182100"/>
            <a:ext cx="0" cy="226443"/>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6941485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B08549C-7496-9165-2067-01E31BFA0DAA}"/>
              </a:ext>
            </a:extLst>
          </p:cNvPr>
          <p:cNvSpPr/>
          <p:nvPr userDrawn="1"/>
        </p:nvSpPr>
        <p:spPr>
          <a:xfrm>
            <a:off x="0" y="9066178"/>
            <a:ext cx="6858000" cy="83982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5" name="Footer Placeholder 7">
            <a:extLst>
              <a:ext uri="{FF2B5EF4-FFF2-40B4-BE49-F238E27FC236}">
                <a16:creationId xmlns:a16="http://schemas.microsoft.com/office/drawing/2014/main" id="{DEAF15A3-906B-2086-AA2C-931B76C2A4BC}"/>
              </a:ext>
            </a:extLst>
          </p:cNvPr>
          <p:cNvSpPr>
            <a:spLocks noGrp="1"/>
          </p:cNvSpPr>
          <p:nvPr>
            <p:ph type="ftr" sz="quarter" idx="3"/>
          </p:nvPr>
        </p:nvSpPr>
        <p:spPr>
          <a:xfrm>
            <a:off x="549275" y="9182100"/>
            <a:ext cx="5148000" cy="220317"/>
          </a:xfrm>
          <a:prstGeom prst="rect">
            <a:avLst/>
          </a:prstGeom>
        </p:spPr>
        <p:txBody>
          <a:bodyPr vert="horz" lIns="72000" tIns="72000" rIns="72000" bIns="72000" rtlCol="0" anchor="ctr"/>
          <a:lstStyle>
            <a:lvl1pPr algn="l">
              <a:defRPr sz="800" cap="all" baseline="0">
                <a:solidFill>
                  <a:schemeClr val="accent1"/>
                </a:solidFill>
              </a:defRPr>
            </a:lvl1pPr>
          </a:lstStyle>
          <a:p>
            <a:endParaRPr lang="en-AU" dirty="0"/>
          </a:p>
        </p:txBody>
      </p:sp>
      <p:sp>
        <p:nvSpPr>
          <p:cNvPr id="6" name="Slide Number Placeholder 8">
            <a:extLst>
              <a:ext uri="{FF2B5EF4-FFF2-40B4-BE49-F238E27FC236}">
                <a16:creationId xmlns:a16="http://schemas.microsoft.com/office/drawing/2014/main" id="{2FC31DF7-3385-26DF-4BAD-41CE9DD50019}"/>
              </a:ext>
            </a:extLst>
          </p:cNvPr>
          <p:cNvSpPr>
            <a:spLocks noGrp="1"/>
          </p:cNvSpPr>
          <p:nvPr>
            <p:ph type="sldNum" sz="quarter" idx="4"/>
          </p:nvPr>
        </p:nvSpPr>
        <p:spPr>
          <a:xfrm>
            <a:off x="5697275" y="9182100"/>
            <a:ext cx="576000" cy="220317"/>
          </a:xfrm>
          <a:prstGeom prst="rect">
            <a:avLst/>
          </a:prstGeom>
        </p:spPr>
        <p:txBody>
          <a:bodyPr vert="horz" lIns="72000" tIns="72000" rIns="72000" bIns="72000" rtlCol="0" anchor="ctr"/>
          <a:lstStyle>
            <a:lvl1pPr algn="r">
              <a:defRPr sz="1200">
                <a:solidFill>
                  <a:schemeClr val="accent1"/>
                </a:solidFill>
              </a:defRPr>
            </a:lvl1pPr>
          </a:lstStyle>
          <a:p>
            <a:fld id="{24F48773-4115-48EA-A802-25D4069CDE66}" type="slidenum">
              <a:rPr lang="en-AU" smtClean="0"/>
              <a:pPr/>
              <a:t>‹#›</a:t>
            </a:fld>
            <a:endParaRPr lang="en-AU" dirty="0"/>
          </a:p>
        </p:txBody>
      </p:sp>
      <p:cxnSp>
        <p:nvCxnSpPr>
          <p:cNvPr id="10" name="Straight Connector 9">
            <a:extLst>
              <a:ext uri="{FF2B5EF4-FFF2-40B4-BE49-F238E27FC236}">
                <a16:creationId xmlns:a16="http://schemas.microsoft.com/office/drawing/2014/main" id="{B5103935-10D1-3BA7-9EA5-870FC99BB158}"/>
              </a:ext>
            </a:extLst>
          </p:cNvPr>
          <p:cNvCxnSpPr/>
          <p:nvPr userDrawn="1"/>
        </p:nvCxnSpPr>
        <p:spPr>
          <a:xfrm>
            <a:off x="6280030" y="9182100"/>
            <a:ext cx="0" cy="226443"/>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45691199"/>
      </p:ext>
    </p:extLst>
  </p:cSld>
  <p:clrMap bg1="lt1" tx1="dk1" bg2="lt2" tx2="dk2" accent1="accent1" accent2="accent2" accent3="accent3" accent4="accent4" accent5="accent5" accent6="accent6" hlink="hlink" folHlink="folHlink"/>
  <p:sldLayoutIdLst>
    <p:sldLayoutId id="2147483661" r:id="rId1"/>
    <p:sldLayoutId id="2147483662" r:id="rId2"/>
  </p:sldLayoutIdLst>
  <p:hf hd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46" userDrawn="1">
          <p15:clr>
            <a:srgbClr val="F26B43"/>
          </p15:clr>
        </p15:guide>
        <p15:guide id="2" pos="3974" userDrawn="1">
          <p15:clr>
            <a:srgbClr val="F26B43"/>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hyperlink" Target="https://pixabay.com/en/skyscrapers-apartment-houses-154388/" TargetMode="External"/><Relationship Id="rId7" Type="http://schemas.openxmlformats.org/officeDocument/2006/relationships/hyperlink" Target="https://pixabay.com/fr/stickman-bonhomme-allumette-25578/" TargetMode="External"/><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hyperlink" Target="https://pixabay.com/en/stickman-stick-figure-landing-25559/" TargetMode="External"/><Relationship Id="rId4" Type="http://schemas.openxmlformats.org/officeDocument/2006/relationships/image" Target="../media/image4.png"/><Relationship Id="rId9" Type="http://schemas.openxmlformats.org/officeDocument/2006/relationships/image" Target="../media/image7.svg"/></Relationships>
</file>

<file path=ppt/slides/_rels/slide2.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hyperlink" Target="https://factualaudio.com/post/amplitude/" TargetMode="External"/><Relationship Id="rId4" Type="http://schemas.openxmlformats.org/officeDocument/2006/relationships/image" Target="../media/image8.png"/></Relationships>
</file>

<file path=ppt/slides/_rels/slide3.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DDBDF2-B6DB-D23C-64BA-CEC69F16649E}"/>
              </a:ext>
            </a:extLst>
          </p:cNvPr>
          <p:cNvSpPr txBox="1">
            <a:spLocks noGrp="1"/>
          </p:cNvSpPr>
          <p:nvPr>
            <p:ph type="title" idx="4294967295"/>
          </p:nvPr>
        </p:nvSpPr>
        <p:spPr>
          <a:xfrm>
            <a:off x="552093" y="2264594"/>
            <a:ext cx="5756634" cy="1068736"/>
          </a:xfrm>
          <a:prstGeom prst="rect">
            <a:avLst/>
          </a:prstGeom>
          <a:solidFill>
            <a:schemeClr val="bg1"/>
          </a:solidFill>
          <a:ln>
            <a:noFill/>
            <a:prstDash/>
          </a:ln>
          <a:effectLst/>
        </p:spPr>
        <p:txBody>
          <a:bodyPr rot="0" spcFirstLastPara="0" vertOverflow="overflow" horzOverflow="overflow" vert="horz" wrap="square" lIns="72000" tIns="72000" rIns="72000" bIns="72000" numCol="1" spcCol="0" rtlCol="0" fromWordArt="0" anchor="t" anchorCtr="0" forceAA="0" compatLnSpc="1">
            <a:prstTxWarp prst="textNoShape">
              <a:avLst/>
            </a:prstTxWarp>
            <a:spAutoFit/>
          </a:bodyPr>
          <a:lstStyle/>
          <a:p>
            <a:pPr defTabSz="457200">
              <a:lnSpc>
                <a:spcPct val="100000"/>
              </a:lnSpc>
              <a:spcBef>
                <a:spcPts val="0"/>
              </a:spcBef>
              <a:defRPr/>
            </a:pPr>
            <a:r>
              <a:rPr lang="en-US" sz="3600" dirty="0">
                <a:latin typeface="Open Sans" pitchFamily="2" charset="0"/>
                <a:ea typeface="Open Sans" pitchFamily="2" charset="0"/>
                <a:cs typeface="Open Sans" pitchFamily="2" charset="0"/>
              </a:rPr>
              <a:t>Space Careers</a:t>
            </a:r>
            <a:br>
              <a:rPr kumimoji="0" lang="en-US" sz="2400" b="1" i="0" u="none" strike="noStrike" kern="1200" cap="none" spc="0" normalizeH="0" baseline="0" noProof="0" dirty="0">
                <a:ln>
                  <a:noFill/>
                </a:ln>
                <a:solidFill>
                  <a:schemeClr val="accent6"/>
                </a:solidFill>
                <a:effectLst/>
                <a:uLnTx/>
                <a:uFillTx/>
                <a:latin typeface="Open Sans" pitchFamily="2" charset="0"/>
                <a:ea typeface="Open Sans" pitchFamily="2" charset="0"/>
                <a:cs typeface="Open Sans" pitchFamily="2" charset="0"/>
              </a:rPr>
            </a:br>
            <a:r>
              <a:rPr kumimoji="0" lang="en-US" sz="2400" b="1" i="0" u="none" strike="noStrike" kern="1200" cap="none" spc="0" normalizeH="0" baseline="0" noProof="0" dirty="0">
                <a:ln>
                  <a:noFill/>
                </a:ln>
                <a:solidFill>
                  <a:schemeClr val="accent6"/>
                </a:solidFill>
                <a:effectLst/>
                <a:uLnTx/>
                <a:uFillTx/>
                <a:latin typeface="Open Sans" pitchFamily="2" charset="0"/>
                <a:ea typeface="Open Sans" pitchFamily="2" charset="0"/>
                <a:cs typeface="Open Sans" pitchFamily="2" charset="0"/>
              </a:rPr>
              <a:t>Communicating in Space</a:t>
            </a:r>
            <a:endParaRPr kumimoji="0" lang="en-AU" sz="2400" b="1" i="0" u="none" strike="noStrike" kern="1200" cap="none" spc="0" normalizeH="0" baseline="0" noProof="0" dirty="0">
              <a:ln>
                <a:noFill/>
              </a:ln>
              <a:solidFill>
                <a:schemeClr val="accent6"/>
              </a:solidFill>
              <a:effectLst/>
              <a:uLnTx/>
              <a:uFillTx/>
              <a:latin typeface="Open Sans" pitchFamily="2" charset="0"/>
              <a:ea typeface="Open Sans" pitchFamily="2" charset="0"/>
              <a:cs typeface="Open Sans" pitchFamily="2" charset="0"/>
            </a:endParaRPr>
          </a:p>
        </p:txBody>
      </p:sp>
      <p:sp>
        <p:nvSpPr>
          <p:cNvPr id="6" name="Slide Number Placeholder 5">
            <a:extLst>
              <a:ext uri="{FF2B5EF4-FFF2-40B4-BE49-F238E27FC236}">
                <a16:creationId xmlns:a16="http://schemas.microsoft.com/office/drawing/2014/main" id="{A6217B97-624F-EAC2-D90F-8C698D7BAC4C}"/>
              </a:ext>
            </a:extLst>
          </p:cNvPr>
          <p:cNvSpPr>
            <a:spLocks noGrp="1"/>
          </p:cNvSpPr>
          <p:nvPr>
            <p:ph type="sldNum" sz="quarter" idx="4"/>
          </p:nvPr>
        </p:nvSpPr>
        <p:spPr/>
        <p:txBody>
          <a:bodyPr/>
          <a:lstStyle/>
          <a:p>
            <a:fld id="{24F48773-4115-48EA-A802-25D4069CDE66}" type="slidenum">
              <a:rPr lang="en-AU" smtClean="0"/>
              <a:pPr/>
              <a:t>1</a:t>
            </a:fld>
            <a:endParaRPr lang="en-AU" dirty="0"/>
          </a:p>
        </p:txBody>
      </p:sp>
      <p:sp>
        <p:nvSpPr>
          <p:cNvPr id="8" name="TextBox 7">
            <a:extLst>
              <a:ext uri="{FF2B5EF4-FFF2-40B4-BE49-F238E27FC236}">
                <a16:creationId xmlns:a16="http://schemas.microsoft.com/office/drawing/2014/main" id="{24B1556E-57A4-471D-286D-26134AA5A2A3}"/>
              </a:ext>
            </a:extLst>
          </p:cNvPr>
          <p:cNvSpPr txBox="1"/>
          <p:nvPr/>
        </p:nvSpPr>
        <p:spPr>
          <a:xfrm>
            <a:off x="549276" y="3474720"/>
            <a:ext cx="5759450" cy="1376513"/>
          </a:xfrm>
          <a:prstGeom prst="rect">
            <a:avLst/>
          </a:prstGeom>
          <a:solidFill>
            <a:schemeClr val="bg1"/>
          </a:solidFill>
        </p:spPr>
        <p:txBody>
          <a:bodyPr wrap="square" lIns="72000" tIns="72000" rIns="72000" bIns="72000">
            <a:spAutoFit/>
          </a:bodyPr>
          <a:lstStyle/>
          <a:p>
            <a:pPr>
              <a:spcBef>
                <a:spcPts val="300"/>
              </a:spcBef>
              <a:spcAft>
                <a:spcPts val="300"/>
              </a:spcAft>
            </a:pPr>
            <a:r>
              <a:rPr lang="en-AU" sz="1000" dirty="0">
                <a:solidFill>
                  <a:srgbClr val="57575A"/>
                </a:solidFill>
                <a:effectLst/>
                <a:latin typeface="Calibri" panose="020F0502020204030204" pitchFamily="34" charset="0"/>
                <a:ea typeface="Calibri" panose="020F0502020204030204" pitchFamily="34" charset="0"/>
                <a:cs typeface="Calibri" panose="020F0502020204030204" pitchFamily="34" charset="0"/>
              </a:rPr>
              <a:t>There are many challenges associated with space exploration whether it be retrieving data collected by satellites or communicating with astronauts aboard a rocket bound for the Moon. Just one of these is the rate/speed at which we are able to carry out these tasks.</a:t>
            </a:r>
          </a:p>
          <a:p>
            <a:pPr>
              <a:spcBef>
                <a:spcPts val="300"/>
              </a:spcBef>
              <a:spcAft>
                <a:spcPts val="300"/>
              </a:spcAft>
            </a:pPr>
            <a:r>
              <a:rPr lang="en-AU" sz="1000" dirty="0">
                <a:solidFill>
                  <a:srgbClr val="57575A"/>
                </a:solidFill>
                <a:effectLst/>
                <a:latin typeface="Calibri" panose="020F0502020204030204" pitchFamily="34" charset="0"/>
                <a:ea typeface="Calibri" panose="020F0502020204030204" pitchFamily="34" charset="0"/>
                <a:cs typeface="Calibri" panose="020F0502020204030204" pitchFamily="34" charset="0"/>
              </a:rPr>
              <a:t>To give some idea of this challenge here are a few simple calculations to perform.</a:t>
            </a:r>
          </a:p>
          <a:p>
            <a:pPr marL="228600" indent="-228600">
              <a:spcBef>
                <a:spcPts val="300"/>
              </a:spcBef>
              <a:spcAft>
                <a:spcPts val="300"/>
              </a:spcAft>
              <a:buFont typeface="+mj-lt"/>
              <a:buAutoNum type="arabicPeriod"/>
            </a:pPr>
            <a:r>
              <a:rPr lang="en-AU" sz="1000" dirty="0">
                <a:solidFill>
                  <a:srgbClr val="57575A"/>
                </a:solidFill>
                <a:effectLst/>
                <a:latin typeface="Calibri" panose="020F0502020204030204" pitchFamily="34" charset="0"/>
                <a:ea typeface="Calibri" panose="020F0502020204030204" pitchFamily="34" charset="0"/>
                <a:cs typeface="Calibri" panose="020F0502020204030204" pitchFamily="34" charset="0"/>
              </a:rPr>
              <a:t>Carpenter Joe forgot to take his claw hammer up to the roof of the 17-storey apartment block he’s working on with his daughter Jill. Joe shouts down to Jill who is outside on the ground level to bring up his hammer when she joins him on the roof</a:t>
            </a:r>
          </a:p>
        </p:txBody>
      </p:sp>
      <p:grpSp>
        <p:nvGrpSpPr>
          <p:cNvPr id="9" name="Group 8">
            <a:extLst>
              <a:ext uri="{FF2B5EF4-FFF2-40B4-BE49-F238E27FC236}">
                <a16:creationId xmlns:a16="http://schemas.microsoft.com/office/drawing/2014/main" id="{068C8099-02EB-7125-FC45-72A99EC52B4D}"/>
              </a:ext>
              <a:ext uri="{C183D7F6-B498-43B3-948B-1728B52AA6E4}">
                <adec:decorative xmlns:adec="http://schemas.microsoft.com/office/drawing/2017/decorative" val="1"/>
              </a:ext>
            </a:extLst>
          </p:cNvPr>
          <p:cNvGrpSpPr/>
          <p:nvPr/>
        </p:nvGrpSpPr>
        <p:grpSpPr>
          <a:xfrm>
            <a:off x="639083" y="4770846"/>
            <a:ext cx="4456429" cy="2794000"/>
            <a:chOff x="0" y="34111"/>
            <a:chExt cx="4456800" cy="2794289"/>
          </a:xfrm>
        </p:grpSpPr>
        <p:grpSp>
          <p:nvGrpSpPr>
            <p:cNvPr id="10" name="Group 9">
              <a:extLst>
                <a:ext uri="{FF2B5EF4-FFF2-40B4-BE49-F238E27FC236}">
                  <a16:creationId xmlns:a16="http://schemas.microsoft.com/office/drawing/2014/main" id="{29FBD7D1-1E44-3CE1-2B68-F8A837BECC5A}"/>
                </a:ext>
              </a:extLst>
            </p:cNvPr>
            <p:cNvGrpSpPr/>
            <p:nvPr/>
          </p:nvGrpSpPr>
          <p:grpSpPr>
            <a:xfrm flipH="1">
              <a:off x="514350" y="34111"/>
              <a:ext cx="1009650" cy="2771775"/>
              <a:chOff x="0" y="0"/>
              <a:chExt cx="1009650" cy="2771775"/>
            </a:xfrm>
          </p:grpSpPr>
          <p:pic>
            <p:nvPicPr>
              <p:cNvPr id="14" name="Picture 13">
                <a:extLst>
                  <a:ext uri="{FF2B5EF4-FFF2-40B4-BE49-F238E27FC236}">
                    <a16:creationId xmlns:a16="http://schemas.microsoft.com/office/drawing/2014/main" id="{644B2A29-992A-956C-7E17-E2CB87EF21C2}"/>
                  </a:ext>
                </a:extLst>
              </p:cNvPr>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l="20108" r="50310" b="25473"/>
              <a:stretch/>
            </p:blipFill>
            <p:spPr bwMode="auto">
              <a:xfrm flipH="1">
                <a:off x="0" y="0"/>
                <a:ext cx="1009650" cy="2771775"/>
              </a:xfrm>
              <a:prstGeom prst="rect">
                <a:avLst/>
              </a:prstGeom>
              <a:ln>
                <a:noFill/>
              </a:ln>
              <a:extLst>
                <a:ext uri="{53640926-AAD7-44D8-BBD7-CCE9431645EC}">
                  <a14:shadowObscured xmlns:a14="http://schemas.microsoft.com/office/drawing/2010/main"/>
                </a:ext>
              </a:extLst>
            </p:spPr>
          </p:pic>
          <p:sp>
            <p:nvSpPr>
              <p:cNvPr id="15" name="Rectangle 14">
                <a:extLst>
                  <a:ext uri="{FF2B5EF4-FFF2-40B4-BE49-F238E27FC236}">
                    <a16:creationId xmlns:a16="http://schemas.microsoft.com/office/drawing/2014/main" id="{3B4F8134-BA4B-8B76-CA8C-E2D64CAA06C9}"/>
                  </a:ext>
                </a:extLst>
              </p:cNvPr>
              <p:cNvSpPr/>
              <p:nvPr/>
            </p:nvSpPr>
            <p:spPr>
              <a:xfrm rot="875244">
                <a:off x="438150" y="142875"/>
                <a:ext cx="504825" cy="2667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AU"/>
              </a:p>
            </p:txBody>
          </p:sp>
          <p:sp>
            <p:nvSpPr>
              <p:cNvPr id="16" name="Rectangle 15">
                <a:extLst>
                  <a:ext uri="{FF2B5EF4-FFF2-40B4-BE49-F238E27FC236}">
                    <a16:creationId xmlns:a16="http://schemas.microsoft.com/office/drawing/2014/main" id="{2069C33B-839C-83C7-5CCC-EDCF4533628A}"/>
                  </a:ext>
                </a:extLst>
              </p:cNvPr>
              <p:cNvSpPr/>
              <p:nvPr/>
            </p:nvSpPr>
            <p:spPr>
              <a:xfrm rot="20199044">
                <a:off x="16014" y="193314"/>
                <a:ext cx="504825" cy="23392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AU"/>
              </a:p>
            </p:txBody>
          </p:sp>
        </p:grpSp>
        <p:pic>
          <p:nvPicPr>
            <p:cNvPr id="11" name="Picture 10">
              <a:extLst>
                <a:ext uri="{FF2B5EF4-FFF2-40B4-BE49-F238E27FC236}">
                  <a16:creationId xmlns:a16="http://schemas.microsoft.com/office/drawing/2014/main" id="{6731A703-C749-BD5D-035D-005604FA6290}"/>
                </a:ext>
              </a:extLst>
            </p:cNvPr>
            <p:cNvPicPr>
              <a:picLocks noChangeAspect="1"/>
            </p:cNvPicPr>
            <p:nvPr/>
          </p:nvPicPr>
          <p:blipFill>
            <a:blip r:embed="rId4" cstate="print">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rot="2548048">
              <a:off x="1034135" y="288973"/>
              <a:ext cx="112580" cy="108000"/>
            </a:xfrm>
            <a:prstGeom prst="rect">
              <a:avLst/>
            </a:prstGeom>
          </p:spPr>
        </p:pic>
        <p:sp>
          <p:nvSpPr>
            <p:cNvPr id="12" name="Freeform: Shape 11">
              <a:extLst>
                <a:ext uri="{FF2B5EF4-FFF2-40B4-BE49-F238E27FC236}">
                  <a16:creationId xmlns:a16="http://schemas.microsoft.com/office/drawing/2014/main" id="{BF7D18C0-1442-1A81-865E-D4D3D4A2F03C}"/>
                </a:ext>
              </a:extLst>
            </p:cNvPr>
            <p:cNvSpPr/>
            <p:nvPr/>
          </p:nvSpPr>
          <p:spPr>
            <a:xfrm rot="180000">
              <a:off x="0" y="2590800"/>
              <a:ext cx="4456800" cy="237600"/>
            </a:xfrm>
            <a:custGeom>
              <a:avLst/>
              <a:gdLst>
                <a:gd name="connsiteX0" fmla="*/ 0 w 4457700"/>
                <a:gd name="connsiteY0" fmla="*/ 238806 h 238806"/>
                <a:gd name="connsiteX1" fmla="*/ 57150 w 4457700"/>
                <a:gd name="connsiteY1" fmla="*/ 153081 h 238806"/>
                <a:gd name="connsiteX2" fmla="*/ 85725 w 4457700"/>
                <a:gd name="connsiteY2" fmla="*/ 143556 h 238806"/>
                <a:gd name="connsiteX3" fmla="*/ 171450 w 4457700"/>
                <a:gd name="connsiteY3" fmla="*/ 124506 h 238806"/>
                <a:gd name="connsiteX4" fmla="*/ 323850 w 4457700"/>
                <a:gd name="connsiteY4" fmla="*/ 76881 h 238806"/>
                <a:gd name="connsiteX5" fmla="*/ 552450 w 4457700"/>
                <a:gd name="connsiteY5" fmla="*/ 95931 h 238806"/>
                <a:gd name="connsiteX6" fmla="*/ 914400 w 4457700"/>
                <a:gd name="connsiteY6" fmla="*/ 67356 h 238806"/>
                <a:gd name="connsiteX7" fmla="*/ 990600 w 4457700"/>
                <a:gd name="connsiteY7" fmla="*/ 57831 h 238806"/>
                <a:gd name="connsiteX8" fmla="*/ 1057275 w 4457700"/>
                <a:gd name="connsiteY8" fmla="*/ 38781 h 238806"/>
                <a:gd name="connsiteX9" fmla="*/ 1171575 w 4457700"/>
                <a:gd name="connsiteY9" fmla="*/ 67356 h 238806"/>
                <a:gd name="connsiteX10" fmla="*/ 1295400 w 4457700"/>
                <a:gd name="connsiteY10" fmla="*/ 76881 h 238806"/>
                <a:gd name="connsiteX11" fmla="*/ 1362075 w 4457700"/>
                <a:gd name="connsiteY11" fmla="*/ 95931 h 238806"/>
                <a:gd name="connsiteX12" fmla="*/ 1390650 w 4457700"/>
                <a:gd name="connsiteY12" fmla="*/ 105456 h 238806"/>
                <a:gd name="connsiteX13" fmla="*/ 1447800 w 4457700"/>
                <a:gd name="connsiteY13" fmla="*/ 114981 h 238806"/>
                <a:gd name="connsiteX14" fmla="*/ 1685925 w 4457700"/>
                <a:gd name="connsiteY14" fmla="*/ 105456 h 238806"/>
                <a:gd name="connsiteX15" fmla="*/ 1733550 w 4457700"/>
                <a:gd name="connsiteY15" fmla="*/ 95931 h 238806"/>
                <a:gd name="connsiteX16" fmla="*/ 1885950 w 4457700"/>
                <a:gd name="connsiteY16" fmla="*/ 76881 h 238806"/>
                <a:gd name="connsiteX17" fmla="*/ 2019300 w 4457700"/>
                <a:gd name="connsiteY17" fmla="*/ 86406 h 238806"/>
                <a:gd name="connsiteX18" fmla="*/ 2076450 w 4457700"/>
                <a:gd name="connsiteY18" fmla="*/ 95931 h 238806"/>
                <a:gd name="connsiteX19" fmla="*/ 2247900 w 4457700"/>
                <a:gd name="connsiteY19" fmla="*/ 86406 h 238806"/>
                <a:gd name="connsiteX20" fmla="*/ 2333625 w 4457700"/>
                <a:gd name="connsiteY20" fmla="*/ 57831 h 238806"/>
                <a:gd name="connsiteX21" fmla="*/ 2819400 w 4457700"/>
                <a:gd name="connsiteY21" fmla="*/ 95931 h 238806"/>
                <a:gd name="connsiteX22" fmla="*/ 2981325 w 4457700"/>
                <a:gd name="connsiteY22" fmla="*/ 76881 h 238806"/>
                <a:gd name="connsiteX23" fmla="*/ 3009900 w 4457700"/>
                <a:gd name="connsiteY23" fmla="*/ 67356 h 238806"/>
                <a:gd name="connsiteX24" fmla="*/ 3105150 w 4457700"/>
                <a:gd name="connsiteY24" fmla="*/ 29256 h 238806"/>
                <a:gd name="connsiteX25" fmla="*/ 3171825 w 4457700"/>
                <a:gd name="connsiteY25" fmla="*/ 19731 h 238806"/>
                <a:gd name="connsiteX26" fmla="*/ 3228975 w 4457700"/>
                <a:gd name="connsiteY26" fmla="*/ 10206 h 238806"/>
                <a:gd name="connsiteX27" fmla="*/ 3467100 w 4457700"/>
                <a:gd name="connsiteY27" fmla="*/ 19731 h 238806"/>
                <a:gd name="connsiteX28" fmla="*/ 3571875 w 4457700"/>
                <a:gd name="connsiteY28" fmla="*/ 29256 h 238806"/>
                <a:gd name="connsiteX29" fmla="*/ 3695700 w 4457700"/>
                <a:gd name="connsiteY29" fmla="*/ 19731 h 238806"/>
                <a:gd name="connsiteX30" fmla="*/ 3905250 w 4457700"/>
                <a:gd name="connsiteY30" fmla="*/ 681 h 238806"/>
                <a:gd name="connsiteX31" fmla="*/ 4124325 w 4457700"/>
                <a:gd name="connsiteY31" fmla="*/ 19731 h 238806"/>
                <a:gd name="connsiteX32" fmla="*/ 4248150 w 4457700"/>
                <a:gd name="connsiteY32" fmla="*/ 38781 h 238806"/>
                <a:gd name="connsiteX33" fmla="*/ 4343400 w 4457700"/>
                <a:gd name="connsiteY33" fmla="*/ 67356 h 238806"/>
                <a:gd name="connsiteX34" fmla="*/ 4381500 w 4457700"/>
                <a:gd name="connsiteY34" fmla="*/ 57831 h 238806"/>
                <a:gd name="connsiteX35" fmla="*/ 4457700 w 4457700"/>
                <a:gd name="connsiteY35" fmla="*/ 38781 h 238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457700" h="238806">
                  <a:moveTo>
                    <a:pt x="0" y="238806"/>
                  </a:moveTo>
                  <a:cubicBezTo>
                    <a:pt x="8976" y="223846"/>
                    <a:pt x="41277" y="166309"/>
                    <a:pt x="57150" y="153081"/>
                  </a:cubicBezTo>
                  <a:cubicBezTo>
                    <a:pt x="64863" y="146653"/>
                    <a:pt x="76071" y="146314"/>
                    <a:pt x="85725" y="143556"/>
                  </a:cubicBezTo>
                  <a:cubicBezTo>
                    <a:pt x="117112" y="134588"/>
                    <a:pt x="138714" y="131053"/>
                    <a:pt x="171450" y="124506"/>
                  </a:cubicBezTo>
                  <a:cubicBezTo>
                    <a:pt x="227737" y="99489"/>
                    <a:pt x="262084" y="74889"/>
                    <a:pt x="323850" y="76881"/>
                  </a:cubicBezTo>
                  <a:cubicBezTo>
                    <a:pt x="400274" y="79346"/>
                    <a:pt x="552450" y="95931"/>
                    <a:pt x="552450" y="95931"/>
                  </a:cubicBezTo>
                  <a:lnTo>
                    <a:pt x="914400" y="67356"/>
                  </a:lnTo>
                  <a:cubicBezTo>
                    <a:pt x="939886" y="64967"/>
                    <a:pt x="965200" y="61006"/>
                    <a:pt x="990600" y="57831"/>
                  </a:cubicBezTo>
                  <a:cubicBezTo>
                    <a:pt x="1012825" y="51481"/>
                    <a:pt x="1034229" y="40554"/>
                    <a:pt x="1057275" y="38781"/>
                  </a:cubicBezTo>
                  <a:cubicBezTo>
                    <a:pt x="1108631" y="34831"/>
                    <a:pt x="1122722" y="59642"/>
                    <a:pt x="1171575" y="67356"/>
                  </a:cubicBezTo>
                  <a:cubicBezTo>
                    <a:pt x="1212465" y="73812"/>
                    <a:pt x="1254125" y="73706"/>
                    <a:pt x="1295400" y="76881"/>
                  </a:cubicBezTo>
                  <a:lnTo>
                    <a:pt x="1362075" y="95931"/>
                  </a:lnTo>
                  <a:cubicBezTo>
                    <a:pt x="1371692" y="98816"/>
                    <a:pt x="1380849" y="103278"/>
                    <a:pt x="1390650" y="105456"/>
                  </a:cubicBezTo>
                  <a:cubicBezTo>
                    <a:pt x="1409503" y="109646"/>
                    <a:pt x="1428750" y="111806"/>
                    <a:pt x="1447800" y="114981"/>
                  </a:cubicBezTo>
                  <a:cubicBezTo>
                    <a:pt x="1527175" y="111806"/>
                    <a:pt x="1606662" y="110740"/>
                    <a:pt x="1685925" y="105456"/>
                  </a:cubicBezTo>
                  <a:cubicBezTo>
                    <a:pt x="1702079" y="104379"/>
                    <a:pt x="1717523" y="98221"/>
                    <a:pt x="1733550" y="95931"/>
                  </a:cubicBezTo>
                  <a:cubicBezTo>
                    <a:pt x="1784231" y="88691"/>
                    <a:pt x="1885950" y="76881"/>
                    <a:pt x="1885950" y="76881"/>
                  </a:cubicBezTo>
                  <a:cubicBezTo>
                    <a:pt x="1930400" y="80056"/>
                    <a:pt x="1974958" y="81972"/>
                    <a:pt x="2019300" y="86406"/>
                  </a:cubicBezTo>
                  <a:cubicBezTo>
                    <a:pt x="2038517" y="88328"/>
                    <a:pt x="2057137" y="95931"/>
                    <a:pt x="2076450" y="95931"/>
                  </a:cubicBezTo>
                  <a:cubicBezTo>
                    <a:pt x="2133688" y="95931"/>
                    <a:pt x="2190750" y="89581"/>
                    <a:pt x="2247900" y="86406"/>
                  </a:cubicBezTo>
                  <a:cubicBezTo>
                    <a:pt x="2276475" y="76881"/>
                    <a:pt x="2303509" y="58369"/>
                    <a:pt x="2333625" y="57831"/>
                  </a:cubicBezTo>
                  <a:cubicBezTo>
                    <a:pt x="2741608" y="50546"/>
                    <a:pt x="2652830" y="12646"/>
                    <a:pt x="2819400" y="95931"/>
                  </a:cubicBezTo>
                  <a:cubicBezTo>
                    <a:pt x="2873375" y="89581"/>
                    <a:pt x="2927579" y="84943"/>
                    <a:pt x="2981325" y="76881"/>
                  </a:cubicBezTo>
                  <a:cubicBezTo>
                    <a:pt x="2991254" y="75392"/>
                    <a:pt x="3000529" y="70960"/>
                    <a:pt x="3009900" y="67356"/>
                  </a:cubicBezTo>
                  <a:cubicBezTo>
                    <a:pt x="3041816" y="55080"/>
                    <a:pt x="3072344" y="38905"/>
                    <a:pt x="3105150" y="29256"/>
                  </a:cubicBezTo>
                  <a:cubicBezTo>
                    <a:pt x="3126688" y="22921"/>
                    <a:pt x="3149635" y="23145"/>
                    <a:pt x="3171825" y="19731"/>
                  </a:cubicBezTo>
                  <a:cubicBezTo>
                    <a:pt x="3190913" y="16794"/>
                    <a:pt x="3209925" y="13381"/>
                    <a:pt x="3228975" y="10206"/>
                  </a:cubicBezTo>
                  <a:lnTo>
                    <a:pt x="3467100" y="19731"/>
                  </a:lnTo>
                  <a:cubicBezTo>
                    <a:pt x="3502115" y="21676"/>
                    <a:pt x="3536806" y="29256"/>
                    <a:pt x="3571875" y="29256"/>
                  </a:cubicBezTo>
                  <a:cubicBezTo>
                    <a:pt x="3613272" y="29256"/>
                    <a:pt x="3654425" y="22906"/>
                    <a:pt x="3695700" y="19731"/>
                  </a:cubicBezTo>
                  <a:cubicBezTo>
                    <a:pt x="3776478" y="3575"/>
                    <a:pt x="3793509" y="-2113"/>
                    <a:pt x="3905250" y="681"/>
                  </a:cubicBezTo>
                  <a:cubicBezTo>
                    <a:pt x="3978528" y="2513"/>
                    <a:pt x="4051473" y="11636"/>
                    <a:pt x="4124325" y="19731"/>
                  </a:cubicBezTo>
                  <a:cubicBezTo>
                    <a:pt x="4165830" y="24343"/>
                    <a:pt x="4207343" y="29910"/>
                    <a:pt x="4248150" y="38781"/>
                  </a:cubicBezTo>
                  <a:cubicBezTo>
                    <a:pt x="4280541" y="45823"/>
                    <a:pt x="4311650" y="57831"/>
                    <a:pt x="4343400" y="67356"/>
                  </a:cubicBezTo>
                  <a:cubicBezTo>
                    <a:pt x="4356100" y="64181"/>
                    <a:pt x="4368663" y="60398"/>
                    <a:pt x="4381500" y="57831"/>
                  </a:cubicBezTo>
                  <a:cubicBezTo>
                    <a:pt x="4452781" y="43575"/>
                    <a:pt x="4418756" y="58253"/>
                    <a:pt x="4457700" y="38781"/>
                  </a:cubicBezTo>
                </a:path>
              </a:pathLst>
            </a:custGeom>
            <a:solidFill>
              <a:schemeClr val="accent6"/>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AU"/>
            </a:p>
          </p:txBody>
        </p:sp>
        <p:pic>
          <p:nvPicPr>
            <p:cNvPr id="13" name="Picture 12">
              <a:extLst>
                <a:ext uri="{FF2B5EF4-FFF2-40B4-BE49-F238E27FC236}">
                  <a16:creationId xmlns:a16="http://schemas.microsoft.com/office/drawing/2014/main" id="{DCD92B3F-6F21-F3CE-0BE4-DBDA92EE478F}"/>
                </a:ext>
              </a:extLst>
            </p:cNvPr>
            <p:cNvPicPr>
              <a:picLocks noChangeAspect="1"/>
            </p:cNvPicPr>
            <p:nvPr/>
          </p:nvPicPr>
          <p:blipFill>
            <a:blip r:embed="rId6" cstate="print">
              <a:extLst>
                <a:ext uri="{28A0092B-C50C-407E-A947-70E740481C1C}">
                  <a14:useLocalDpi xmlns:a14="http://schemas.microsoft.com/office/drawing/2010/main" val="0"/>
                </a:ext>
                <a:ext uri="{837473B0-CC2E-450A-ABE3-18F120FF3D39}">
                  <a1611:picAttrSrcUrl xmlns:a1611="http://schemas.microsoft.com/office/drawing/2016/11/main" r:id="rId7"/>
                </a:ext>
              </a:extLst>
            </a:blip>
            <a:stretch>
              <a:fillRect/>
            </a:stretch>
          </p:blipFill>
          <p:spPr>
            <a:xfrm>
              <a:off x="1933575" y="2514600"/>
              <a:ext cx="107315" cy="143510"/>
            </a:xfrm>
            <a:prstGeom prst="rect">
              <a:avLst/>
            </a:prstGeom>
          </p:spPr>
        </p:pic>
      </p:grpSp>
      <p:sp>
        <p:nvSpPr>
          <p:cNvPr id="17" name="TextBox 16">
            <a:extLst>
              <a:ext uri="{FF2B5EF4-FFF2-40B4-BE49-F238E27FC236}">
                <a16:creationId xmlns:a16="http://schemas.microsoft.com/office/drawing/2014/main" id="{2C5DEEE8-70C8-2108-E175-10AE7A873738}"/>
              </a:ext>
            </a:extLst>
          </p:cNvPr>
          <p:cNvSpPr txBox="1"/>
          <p:nvPr/>
        </p:nvSpPr>
        <p:spPr>
          <a:xfrm>
            <a:off x="3429000" y="5044451"/>
            <a:ext cx="2879725" cy="1594622"/>
          </a:xfrm>
          <a:prstGeom prst="rect">
            <a:avLst/>
          </a:prstGeom>
          <a:solidFill>
            <a:schemeClr val="accent3">
              <a:lumMod val="20000"/>
              <a:lumOff val="80000"/>
            </a:schemeClr>
          </a:solidFill>
        </p:spPr>
        <p:txBody>
          <a:bodyPr wrap="square" lIns="180000" tIns="180000" rIns="180000" bIns="180000">
            <a:spAutoFit/>
          </a:bodyPr>
          <a:lstStyle/>
          <a:p>
            <a:pPr>
              <a:spcBef>
                <a:spcPts val="300"/>
              </a:spcBef>
              <a:spcAft>
                <a:spcPts val="300"/>
              </a:spcAft>
              <a:tabLst>
                <a:tab pos="1089025" algn="ctr"/>
              </a:tabLst>
            </a:pPr>
            <a:r>
              <a:rPr lang="en-AU" sz="1000" dirty="0">
                <a:solidFill>
                  <a:srgbClr val="57575A"/>
                </a:solidFill>
                <a:latin typeface="Calibri" panose="020F0502020204030204" pitchFamily="34" charset="0"/>
                <a:cs typeface="Calibri" panose="020F0502020204030204" pitchFamily="34" charset="0"/>
              </a:rPr>
              <a:t>If Joe shouts down to Jill from the same side of the building on which she is stood, and the building is 60 m high, with Jill stood 10 m out from the side of the building.</a:t>
            </a:r>
          </a:p>
          <a:p>
            <a:pPr>
              <a:spcBef>
                <a:spcPts val="300"/>
              </a:spcBef>
              <a:spcAft>
                <a:spcPts val="300"/>
              </a:spcAft>
              <a:tabLst>
                <a:tab pos="1089025" algn="ctr"/>
              </a:tabLst>
            </a:pPr>
            <a:r>
              <a:rPr lang="en-AU" sz="1000" dirty="0">
                <a:solidFill>
                  <a:srgbClr val="57575A"/>
                </a:solidFill>
                <a:latin typeface="Calibri" panose="020F0502020204030204" pitchFamily="34" charset="0"/>
                <a:cs typeface="Calibri" panose="020F0502020204030204" pitchFamily="34" charset="0"/>
              </a:rPr>
              <a:t>How long after Joe shouts down to Jill will she get the message to bring up the hammer?</a:t>
            </a:r>
          </a:p>
          <a:p>
            <a:pPr>
              <a:spcBef>
                <a:spcPts val="300"/>
              </a:spcBef>
              <a:spcAft>
                <a:spcPts val="300"/>
              </a:spcAft>
              <a:tabLst>
                <a:tab pos="1089025" algn="ctr"/>
              </a:tabLst>
            </a:pPr>
            <a:r>
              <a:rPr lang="en-AU" sz="1000" i="1" dirty="0">
                <a:solidFill>
                  <a:srgbClr val="57575A"/>
                </a:solidFill>
                <a:latin typeface="Calibri" panose="020F0502020204030204" pitchFamily="34" charset="0"/>
                <a:cs typeface="Calibri" panose="020F0502020204030204" pitchFamily="34" charset="0"/>
              </a:rPr>
              <a:t>NOTE the speed of sound in air = 343 m/s</a:t>
            </a:r>
          </a:p>
        </p:txBody>
      </p:sp>
      <p:sp>
        <p:nvSpPr>
          <p:cNvPr id="19" name="Rectangle 18" descr="Text box to enter response">
            <a:extLst>
              <a:ext uri="{FF2B5EF4-FFF2-40B4-BE49-F238E27FC236}">
                <a16:creationId xmlns:a16="http://schemas.microsoft.com/office/drawing/2014/main" id="{2ACC5B3B-1102-754E-B552-F152CBBD0769}"/>
              </a:ext>
            </a:extLst>
          </p:cNvPr>
          <p:cNvSpPr/>
          <p:nvPr/>
        </p:nvSpPr>
        <p:spPr>
          <a:xfrm>
            <a:off x="563401" y="7680981"/>
            <a:ext cx="5745324" cy="849970"/>
          </a:xfrm>
          <a:prstGeom prst="rect">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20" name="Graphic 19">
            <a:extLst>
              <a:ext uri="{FF2B5EF4-FFF2-40B4-BE49-F238E27FC236}">
                <a16:creationId xmlns:a16="http://schemas.microsoft.com/office/drawing/2014/main" id="{D77D8F77-0E73-32E3-0D97-4F40D53F6310}"/>
              </a:ext>
              <a:ext uri="{C183D7F6-B498-43B3-948B-1728B52AA6E4}">
                <adec:decorative xmlns:adec="http://schemas.microsoft.com/office/drawing/2017/decorative" val="1"/>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92254" y="7735615"/>
            <a:ext cx="316523" cy="316523"/>
          </a:xfrm>
          <a:prstGeom prst="rect">
            <a:avLst/>
          </a:prstGeom>
        </p:spPr>
      </p:pic>
      <p:sp>
        <p:nvSpPr>
          <p:cNvPr id="5" name="Footer Placeholder 4">
            <a:extLst>
              <a:ext uri="{FF2B5EF4-FFF2-40B4-BE49-F238E27FC236}">
                <a16:creationId xmlns:a16="http://schemas.microsoft.com/office/drawing/2014/main" id="{31834FBF-CFB9-F9BE-4EFA-A5576401F59F}"/>
              </a:ext>
              <a:ext uri="{C183D7F6-B498-43B3-948B-1728B52AA6E4}">
                <adec:decorative xmlns:adec="http://schemas.microsoft.com/office/drawing/2017/decorative" val="1"/>
              </a:ext>
            </a:extLst>
          </p:cNvPr>
          <p:cNvSpPr>
            <a:spLocks noGrp="1"/>
          </p:cNvSpPr>
          <p:nvPr>
            <p:ph type="ftr" sz="quarter" idx="3"/>
          </p:nvPr>
        </p:nvSpPr>
        <p:spPr/>
        <p:txBody>
          <a:bodyPr/>
          <a:lstStyle/>
          <a:p>
            <a:r>
              <a:rPr lang="en-US" dirty="0">
                <a:solidFill>
                  <a:schemeClr val="bg1"/>
                </a:solidFill>
              </a:rPr>
              <a:t>Communicating in space </a:t>
            </a:r>
            <a:r>
              <a:rPr lang="en-US" dirty="0"/>
              <a:t>STUDENT RESOURCE</a:t>
            </a:r>
            <a:endParaRPr lang="en-AU" dirty="0"/>
          </a:p>
        </p:txBody>
      </p:sp>
    </p:spTree>
    <p:extLst>
      <p:ext uri="{BB962C8B-B14F-4D97-AF65-F5344CB8AC3E}">
        <p14:creationId xmlns:p14="http://schemas.microsoft.com/office/powerpoint/2010/main" val="17068473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Title 26">
            <a:extLst>
              <a:ext uri="{FF2B5EF4-FFF2-40B4-BE49-F238E27FC236}">
                <a16:creationId xmlns:a16="http://schemas.microsoft.com/office/drawing/2014/main" id="{9959E26C-B881-7DF0-A578-9CC58EE827C0}"/>
              </a:ext>
            </a:extLst>
          </p:cNvPr>
          <p:cNvSpPr>
            <a:spLocks noGrp="1"/>
          </p:cNvSpPr>
          <p:nvPr>
            <p:ph type="title" idx="4294967295"/>
          </p:nvPr>
        </p:nvSpPr>
        <p:spPr>
          <a:xfrm>
            <a:off x="471488" y="-1914525"/>
            <a:ext cx="5915025" cy="1914525"/>
          </a:xfrm>
          <a:prstGeom prst="rect">
            <a:avLst/>
          </a:prstGeom>
        </p:spPr>
        <p:txBody>
          <a:bodyPr anchor="b"/>
          <a:lstStyle/>
          <a:p>
            <a:r>
              <a:rPr lang="en-AU" dirty="0"/>
              <a:t>Communicating in Space, page 2</a:t>
            </a:r>
          </a:p>
        </p:txBody>
      </p:sp>
      <p:sp>
        <p:nvSpPr>
          <p:cNvPr id="4" name="TextBox 3">
            <a:extLst>
              <a:ext uri="{FF2B5EF4-FFF2-40B4-BE49-F238E27FC236}">
                <a16:creationId xmlns:a16="http://schemas.microsoft.com/office/drawing/2014/main" id="{86279B12-8ACF-731E-62BA-701262768401}"/>
              </a:ext>
            </a:extLst>
          </p:cNvPr>
          <p:cNvSpPr txBox="1"/>
          <p:nvPr/>
        </p:nvSpPr>
        <p:spPr>
          <a:xfrm>
            <a:off x="549276" y="566941"/>
            <a:ext cx="5759450" cy="837904"/>
          </a:xfrm>
          <a:prstGeom prst="rect">
            <a:avLst/>
          </a:prstGeom>
          <a:solidFill>
            <a:schemeClr val="bg1"/>
          </a:solidFill>
        </p:spPr>
        <p:txBody>
          <a:bodyPr wrap="square" lIns="72000" tIns="72000" rIns="72000" bIns="72000">
            <a:spAutoFit/>
          </a:bodyPr>
          <a:lstStyle/>
          <a:p>
            <a:pPr marL="228600" indent="-228600">
              <a:spcBef>
                <a:spcPts val="300"/>
              </a:spcBef>
              <a:spcAft>
                <a:spcPts val="300"/>
              </a:spcAft>
              <a:buFont typeface="+mj-lt"/>
              <a:buAutoNum type="arabicPeriod" startAt="2"/>
            </a:pPr>
            <a:r>
              <a:rPr lang="en-AU" sz="1000" dirty="0">
                <a:solidFill>
                  <a:srgbClr val="57575A"/>
                </a:solidFill>
                <a:effectLst/>
                <a:latin typeface="Calibri" panose="020F0502020204030204" pitchFamily="34" charset="0"/>
                <a:ea typeface="Calibri" panose="020F0502020204030204" pitchFamily="34" charset="0"/>
                <a:cs typeface="Calibri" panose="020F0502020204030204" pitchFamily="34" charset="0"/>
              </a:rPr>
              <a:t>If Joe had taken the UHF radio with him to communicate his request to Jill, how long would the message take in this instance. Assuming the message is travelling the same distance and the radio wave travels at the speed of light</a:t>
            </a:r>
          </a:p>
          <a:p>
            <a:pPr>
              <a:spcBef>
                <a:spcPts val="300"/>
              </a:spcBef>
              <a:spcAft>
                <a:spcPts val="300"/>
              </a:spcAft>
            </a:pPr>
            <a:r>
              <a:rPr lang="en-AU" sz="1000" i="1" dirty="0">
                <a:solidFill>
                  <a:srgbClr val="57575A"/>
                </a:solidFill>
                <a:effectLst/>
                <a:latin typeface="Calibri" panose="020F0502020204030204" pitchFamily="34" charset="0"/>
                <a:ea typeface="Calibri" panose="020F0502020204030204" pitchFamily="34" charset="0"/>
                <a:cs typeface="Calibri" panose="020F0502020204030204" pitchFamily="34" charset="0"/>
              </a:rPr>
              <a:t>NOTE speed of light ⁓ 300 000 000 m/s</a:t>
            </a:r>
          </a:p>
        </p:txBody>
      </p:sp>
      <p:sp>
        <p:nvSpPr>
          <p:cNvPr id="3" name="Slide Number Placeholder 2">
            <a:extLst>
              <a:ext uri="{FF2B5EF4-FFF2-40B4-BE49-F238E27FC236}">
                <a16:creationId xmlns:a16="http://schemas.microsoft.com/office/drawing/2014/main" id="{216AE02B-A2EA-56A4-B055-FF6A2BBE4EB7}"/>
              </a:ext>
            </a:extLst>
          </p:cNvPr>
          <p:cNvSpPr>
            <a:spLocks noGrp="1"/>
          </p:cNvSpPr>
          <p:nvPr>
            <p:ph type="sldNum" sz="quarter" idx="4"/>
          </p:nvPr>
        </p:nvSpPr>
        <p:spPr/>
        <p:txBody>
          <a:bodyPr/>
          <a:lstStyle/>
          <a:p>
            <a:fld id="{24F48773-4115-48EA-A802-25D4069CDE66}" type="slidenum">
              <a:rPr lang="en-AU" smtClean="0"/>
              <a:pPr/>
              <a:t>2</a:t>
            </a:fld>
            <a:endParaRPr lang="en-AU" dirty="0"/>
          </a:p>
        </p:txBody>
      </p:sp>
      <p:sp>
        <p:nvSpPr>
          <p:cNvPr id="6" name="Rectangle 5" descr="Text box to enter response">
            <a:extLst>
              <a:ext uri="{FF2B5EF4-FFF2-40B4-BE49-F238E27FC236}">
                <a16:creationId xmlns:a16="http://schemas.microsoft.com/office/drawing/2014/main" id="{A134F7BA-2B90-F07E-A640-9E3FBE02DCEC}"/>
              </a:ext>
            </a:extLst>
          </p:cNvPr>
          <p:cNvSpPr/>
          <p:nvPr/>
        </p:nvSpPr>
        <p:spPr>
          <a:xfrm>
            <a:off x="563401" y="1426096"/>
            <a:ext cx="5745324" cy="849970"/>
          </a:xfrm>
          <a:prstGeom prst="rect">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7" name="Graphic 6">
            <a:extLst>
              <a:ext uri="{FF2B5EF4-FFF2-40B4-BE49-F238E27FC236}">
                <a16:creationId xmlns:a16="http://schemas.microsoft.com/office/drawing/2014/main" id="{5D48C14C-2800-1F7B-69A1-14FAEBF43550}"/>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92254" y="1480730"/>
            <a:ext cx="316523" cy="316523"/>
          </a:xfrm>
          <a:prstGeom prst="rect">
            <a:avLst/>
          </a:prstGeom>
        </p:spPr>
      </p:pic>
      <p:sp>
        <p:nvSpPr>
          <p:cNvPr id="8" name="TextBox 7">
            <a:extLst>
              <a:ext uri="{FF2B5EF4-FFF2-40B4-BE49-F238E27FC236}">
                <a16:creationId xmlns:a16="http://schemas.microsoft.com/office/drawing/2014/main" id="{F94DDE82-E7CC-E908-FDB9-1FC238928A19}"/>
              </a:ext>
            </a:extLst>
          </p:cNvPr>
          <p:cNvSpPr txBox="1"/>
          <p:nvPr/>
        </p:nvSpPr>
        <p:spPr>
          <a:xfrm>
            <a:off x="549276" y="2609750"/>
            <a:ext cx="5759450" cy="1068736"/>
          </a:xfrm>
          <a:prstGeom prst="rect">
            <a:avLst/>
          </a:prstGeom>
          <a:solidFill>
            <a:schemeClr val="bg1"/>
          </a:solidFill>
        </p:spPr>
        <p:txBody>
          <a:bodyPr wrap="square" lIns="72000" tIns="72000" rIns="72000" bIns="72000">
            <a:spAutoFit/>
          </a:bodyPr>
          <a:lstStyle/>
          <a:p>
            <a:pPr marL="228600" indent="-228600">
              <a:spcBef>
                <a:spcPts val="300"/>
              </a:spcBef>
              <a:spcAft>
                <a:spcPts val="300"/>
              </a:spcAft>
              <a:buFont typeface="+mj-lt"/>
              <a:buAutoNum type="arabicPeriod" startAt="3"/>
            </a:pPr>
            <a:r>
              <a:rPr lang="en-AU" sz="1000" dirty="0">
                <a:solidFill>
                  <a:srgbClr val="57575A"/>
                </a:solidFill>
                <a:effectLst/>
                <a:latin typeface="Calibri" panose="020F0502020204030204" pitchFamily="34" charset="0"/>
                <a:ea typeface="Calibri" panose="020F0502020204030204" pitchFamily="34" charset="0"/>
                <a:cs typeface="Calibri" panose="020F0502020204030204" pitchFamily="34" charset="0"/>
              </a:rPr>
              <a:t>Radio waves travel at the speed of light (3.0 x 10</a:t>
            </a:r>
            <a:r>
              <a:rPr lang="en-AU" sz="1000" baseline="30000" dirty="0">
                <a:solidFill>
                  <a:srgbClr val="57575A"/>
                </a:solidFill>
                <a:effectLst/>
                <a:latin typeface="Calibri" panose="020F0502020204030204" pitchFamily="34" charset="0"/>
                <a:ea typeface="Calibri" panose="020F0502020204030204" pitchFamily="34" charset="0"/>
                <a:cs typeface="Calibri" panose="020F0502020204030204" pitchFamily="34" charset="0"/>
              </a:rPr>
              <a:t>8</a:t>
            </a:r>
            <a:r>
              <a:rPr lang="en-AU" sz="1000" dirty="0">
                <a:solidFill>
                  <a:srgbClr val="57575A"/>
                </a:solidFill>
                <a:effectLst/>
                <a:latin typeface="Calibri" panose="020F0502020204030204" pitchFamily="34" charset="0"/>
                <a:ea typeface="Calibri" panose="020F0502020204030204" pitchFamily="34" charset="0"/>
                <a:cs typeface="Calibri" panose="020F0502020204030204" pitchFamily="34" charset="0"/>
              </a:rPr>
              <a:t> m/s), but they have different frequencies. Frequency is measured in Hertz (Hz) where 1 Hz is 1 cycle (or wavelength) per second. 1 kHz is 1000 cycles per second.</a:t>
            </a:r>
          </a:p>
          <a:p>
            <a:pPr>
              <a:spcBef>
                <a:spcPts val="300"/>
              </a:spcBef>
              <a:spcAft>
                <a:spcPts val="300"/>
              </a:spcAft>
            </a:pPr>
            <a:r>
              <a:rPr lang="en-AU" sz="1000" dirty="0">
                <a:solidFill>
                  <a:srgbClr val="57575A"/>
                </a:solidFill>
                <a:effectLst/>
                <a:latin typeface="Calibri" panose="020F0502020204030204" pitchFamily="34" charset="0"/>
                <a:ea typeface="Calibri" panose="020F0502020204030204" pitchFamily="34" charset="0"/>
                <a:cs typeface="Calibri" panose="020F0502020204030204" pitchFamily="34" charset="0"/>
              </a:rPr>
              <a:t>The wavelength (λ) is the distance that a wave repeats itself. </a:t>
            </a:r>
          </a:p>
          <a:p>
            <a:pPr>
              <a:spcBef>
                <a:spcPts val="300"/>
              </a:spcBef>
              <a:spcAft>
                <a:spcPts val="300"/>
              </a:spcAft>
            </a:pPr>
            <a:r>
              <a:rPr lang="en-AU" sz="1000" b="1" dirty="0">
                <a:solidFill>
                  <a:srgbClr val="57575A"/>
                </a:solidFill>
                <a:effectLst/>
                <a:latin typeface="Calibri" panose="020F0502020204030204" pitchFamily="34" charset="0"/>
                <a:ea typeface="Calibri" panose="020F0502020204030204" pitchFamily="34" charset="0"/>
                <a:cs typeface="Calibri" panose="020F0502020204030204" pitchFamily="34" charset="0"/>
              </a:rPr>
              <a:t>How many wavelengths can you see on the diagram below?</a:t>
            </a:r>
          </a:p>
        </p:txBody>
      </p:sp>
      <p:sp>
        <p:nvSpPr>
          <p:cNvPr id="19" name="TextBox 18">
            <a:extLst>
              <a:ext uri="{FF2B5EF4-FFF2-40B4-BE49-F238E27FC236}">
                <a16:creationId xmlns:a16="http://schemas.microsoft.com/office/drawing/2014/main" id="{381A1F92-08CA-A58B-4E1F-BF452166FD28}"/>
              </a:ext>
            </a:extLst>
          </p:cNvPr>
          <p:cNvSpPr txBox="1"/>
          <p:nvPr/>
        </p:nvSpPr>
        <p:spPr>
          <a:xfrm>
            <a:off x="556338" y="3745612"/>
            <a:ext cx="2879725" cy="1825454"/>
          </a:xfrm>
          <a:prstGeom prst="rect">
            <a:avLst/>
          </a:prstGeom>
          <a:solidFill>
            <a:schemeClr val="accent3">
              <a:lumMod val="20000"/>
              <a:lumOff val="80000"/>
            </a:schemeClr>
          </a:solidFill>
        </p:spPr>
        <p:txBody>
          <a:bodyPr wrap="square" lIns="180000" tIns="180000" rIns="180000" bIns="180000">
            <a:spAutoFit/>
          </a:bodyPr>
          <a:lstStyle/>
          <a:p>
            <a:pPr>
              <a:spcBef>
                <a:spcPts val="300"/>
              </a:spcBef>
              <a:spcAft>
                <a:spcPts val="300"/>
              </a:spcAft>
              <a:tabLst>
                <a:tab pos="1089025" algn="ctr"/>
              </a:tabLst>
            </a:pPr>
            <a:r>
              <a:rPr lang="en-AU" sz="1000" dirty="0">
                <a:solidFill>
                  <a:srgbClr val="57575A"/>
                </a:solidFill>
                <a:latin typeface="Calibri" panose="020F0502020204030204" pitchFamily="34" charset="0"/>
                <a:cs typeface="Calibri" panose="020F0502020204030204" pitchFamily="34" charset="0"/>
              </a:rPr>
              <a:t>The wavelength of a radio wave can be calculated if we know the frequency of the wave (Hz).</a:t>
            </a:r>
          </a:p>
          <a:p>
            <a:pPr>
              <a:spcBef>
                <a:spcPts val="300"/>
              </a:spcBef>
              <a:spcAft>
                <a:spcPts val="300"/>
              </a:spcAft>
              <a:tabLst>
                <a:tab pos="1089025" algn="ctr"/>
              </a:tabLst>
            </a:pPr>
            <a:r>
              <a:rPr lang="en-AU" sz="1000" dirty="0">
                <a:solidFill>
                  <a:srgbClr val="57575A"/>
                </a:solidFill>
                <a:latin typeface="Calibri" panose="020F0502020204030204" pitchFamily="34" charset="0"/>
                <a:cs typeface="Calibri" panose="020F0502020204030204" pitchFamily="34" charset="0"/>
              </a:rPr>
              <a:t>Use the formula: v = </a:t>
            </a:r>
            <a:r>
              <a:rPr lang="en-AU" sz="1000" dirty="0" err="1">
                <a:solidFill>
                  <a:srgbClr val="57575A"/>
                </a:solidFill>
                <a:latin typeface="Calibri" panose="020F0502020204030204" pitchFamily="34" charset="0"/>
                <a:cs typeface="Calibri" panose="020F0502020204030204" pitchFamily="34" charset="0"/>
              </a:rPr>
              <a:t>fλ</a:t>
            </a:r>
            <a:endParaRPr lang="en-AU" sz="1000" dirty="0">
              <a:solidFill>
                <a:srgbClr val="57575A"/>
              </a:solidFill>
              <a:latin typeface="Calibri" panose="020F0502020204030204" pitchFamily="34" charset="0"/>
              <a:cs typeface="Calibri" panose="020F0502020204030204" pitchFamily="34" charset="0"/>
            </a:endParaRPr>
          </a:p>
          <a:p>
            <a:pPr>
              <a:spcBef>
                <a:spcPts val="300"/>
              </a:spcBef>
              <a:spcAft>
                <a:spcPts val="300"/>
              </a:spcAft>
              <a:tabLst>
                <a:tab pos="1089025" algn="ctr"/>
              </a:tabLst>
            </a:pPr>
            <a:r>
              <a:rPr lang="en-AU" sz="1000" dirty="0">
                <a:solidFill>
                  <a:srgbClr val="57575A"/>
                </a:solidFill>
                <a:latin typeface="Calibri" panose="020F0502020204030204" pitchFamily="34" charset="0"/>
                <a:cs typeface="Calibri" panose="020F0502020204030204" pitchFamily="34" charset="0"/>
              </a:rPr>
              <a:t>Where λ = wavelength, v = velocity, </a:t>
            </a:r>
            <a:br>
              <a:rPr lang="en-AU" sz="1000" dirty="0">
                <a:solidFill>
                  <a:srgbClr val="57575A"/>
                </a:solidFill>
                <a:latin typeface="Calibri" panose="020F0502020204030204" pitchFamily="34" charset="0"/>
                <a:cs typeface="Calibri" panose="020F0502020204030204" pitchFamily="34" charset="0"/>
              </a:rPr>
            </a:br>
            <a:r>
              <a:rPr lang="en-AU" sz="1000" dirty="0">
                <a:solidFill>
                  <a:srgbClr val="57575A"/>
                </a:solidFill>
                <a:latin typeface="Calibri" panose="020F0502020204030204" pitchFamily="34" charset="0"/>
                <a:cs typeface="Calibri" panose="020F0502020204030204" pitchFamily="34" charset="0"/>
              </a:rPr>
              <a:t>ϝ = frequency.</a:t>
            </a:r>
          </a:p>
          <a:p>
            <a:pPr>
              <a:spcBef>
                <a:spcPts val="300"/>
              </a:spcBef>
              <a:spcAft>
                <a:spcPts val="300"/>
              </a:spcAft>
              <a:tabLst>
                <a:tab pos="1089025" algn="ctr"/>
              </a:tabLst>
            </a:pPr>
            <a:r>
              <a:rPr lang="en-AU" sz="1000" dirty="0">
                <a:solidFill>
                  <a:srgbClr val="57575A"/>
                </a:solidFill>
                <a:latin typeface="Calibri" panose="020F0502020204030204" pitchFamily="34" charset="0"/>
                <a:cs typeface="Calibri" panose="020F0502020204030204" pitchFamily="34" charset="0"/>
              </a:rPr>
              <a:t>If Joe’s radio has a frequency of 477 MHz, calculate the wavelength of the radio.</a:t>
            </a:r>
          </a:p>
        </p:txBody>
      </p:sp>
      <p:pic>
        <p:nvPicPr>
          <p:cNvPr id="17" name="Picture 16" descr="Image of a wavelength of a radio wave which can be calculated if we know the frequency of the wave (Hz).&#10;Use the formula: v = fλ.">
            <a:extLst>
              <a:ext uri="{FF2B5EF4-FFF2-40B4-BE49-F238E27FC236}">
                <a16:creationId xmlns:a16="http://schemas.microsoft.com/office/drawing/2014/main" id="{69198CDE-0EA1-DBBB-6B99-781175AC32CF}"/>
              </a:ext>
            </a:extLst>
          </p:cNvPr>
          <p:cNvPicPr>
            <a:picLocks noChangeAspect="1"/>
          </p:cNvPicPr>
          <p:nvPr/>
        </p:nvPicPr>
        <p:blipFill rotWithShape="1">
          <a:blip r:embed="rId4" cstate="print">
            <a:extLst>
              <a:ext uri="{28A0092B-C50C-407E-A947-70E740481C1C}">
                <a14:useLocalDpi xmlns:a14="http://schemas.microsoft.com/office/drawing/2010/main" val="0"/>
              </a:ext>
              <a:ext uri="{837473B0-CC2E-450A-ABE3-18F120FF3D39}">
                <a1611:picAttrSrcUrl xmlns:a1611="http://schemas.microsoft.com/office/drawing/2016/11/main" r:id="rId5"/>
              </a:ext>
            </a:extLst>
          </a:blip>
          <a:srcRect t="8934" r="2614" b="8511"/>
          <a:stretch/>
        </p:blipFill>
        <p:spPr bwMode="auto">
          <a:xfrm>
            <a:off x="3465276" y="3808498"/>
            <a:ext cx="2495550" cy="826454"/>
          </a:xfrm>
          <a:prstGeom prst="rect">
            <a:avLst/>
          </a:prstGeom>
          <a:ln>
            <a:noFill/>
          </a:ln>
          <a:extLst>
            <a:ext uri="{53640926-AAD7-44D8-BBD7-CCE9431645EC}">
              <a14:shadowObscured xmlns:a14="http://schemas.microsoft.com/office/drawing/2010/main"/>
            </a:ext>
          </a:extLst>
        </p:spPr>
      </p:pic>
      <p:sp>
        <p:nvSpPr>
          <p:cNvPr id="18" name="Rectangle 17">
            <a:extLst>
              <a:ext uri="{FF2B5EF4-FFF2-40B4-BE49-F238E27FC236}">
                <a16:creationId xmlns:a16="http://schemas.microsoft.com/office/drawing/2014/main" id="{0F54AE65-A893-A44E-2389-9D50F7A05A92}"/>
              </a:ext>
              <a:ext uri="{C183D7F6-B498-43B3-948B-1728B52AA6E4}">
                <adec:decorative xmlns:adec="http://schemas.microsoft.com/office/drawing/2017/decorative" val="1"/>
              </a:ext>
            </a:extLst>
          </p:cNvPr>
          <p:cNvSpPr/>
          <p:nvPr/>
        </p:nvSpPr>
        <p:spPr>
          <a:xfrm>
            <a:off x="3529177" y="3791458"/>
            <a:ext cx="140582" cy="88183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AU"/>
          </a:p>
        </p:txBody>
      </p:sp>
      <p:cxnSp>
        <p:nvCxnSpPr>
          <p:cNvPr id="13" name="Straight Connector 12">
            <a:extLst>
              <a:ext uri="{FF2B5EF4-FFF2-40B4-BE49-F238E27FC236}">
                <a16:creationId xmlns:a16="http://schemas.microsoft.com/office/drawing/2014/main" id="{CF7A0BF0-BD3D-1B48-B82D-0931C0E732E9}"/>
              </a:ext>
              <a:ext uri="{C183D7F6-B498-43B3-948B-1728B52AA6E4}">
                <adec:decorative xmlns:adec="http://schemas.microsoft.com/office/drawing/2017/decorative" val="1"/>
              </a:ext>
            </a:extLst>
          </p:cNvPr>
          <p:cNvCxnSpPr/>
          <p:nvPr/>
        </p:nvCxnSpPr>
        <p:spPr>
          <a:xfrm>
            <a:off x="3665301" y="3791458"/>
            <a:ext cx="0" cy="90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Text Box 21">
            <a:extLst>
              <a:ext uri="{FF2B5EF4-FFF2-40B4-BE49-F238E27FC236}">
                <a16:creationId xmlns:a16="http://schemas.microsoft.com/office/drawing/2014/main" id="{15D0D1B0-1E7E-6852-B1F3-26E00289055B}"/>
              </a:ext>
              <a:ext uri="{C183D7F6-B498-43B3-948B-1728B52AA6E4}">
                <adec:decorative xmlns:adec="http://schemas.microsoft.com/office/drawing/2017/decorative" val="1"/>
              </a:ext>
            </a:extLst>
          </p:cNvPr>
          <p:cNvSpPr txBox="1"/>
          <p:nvPr/>
        </p:nvSpPr>
        <p:spPr>
          <a:xfrm>
            <a:off x="3922476" y="4572508"/>
            <a:ext cx="304800" cy="219075"/>
          </a:xfrm>
          <a:prstGeom prst="rect">
            <a:avLst/>
          </a:prstGeom>
          <a:noFill/>
          <a:ln w="6350">
            <a:noFill/>
          </a:ln>
        </p:spPr>
        <p:txBody>
          <a:bodyPr rot="0" spcFirstLastPara="0" vert="horz" wrap="square" lIns="0" tIns="0" rIns="0" bIns="0" numCol="1" spcCol="0" rtlCol="0" fromWordArt="0" anchor="t" anchorCtr="0" forceAA="0" compatLnSpc="1">
            <a:prstTxWarp prst="textNoShape">
              <a:avLst/>
            </a:prstTxWarp>
            <a:noAutofit/>
          </a:bodyPr>
          <a:lstStyle/>
          <a:p>
            <a:pPr algn="ctr">
              <a:lnSpc>
                <a:spcPct val="107000"/>
              </a:lnSpc>
              <a:spcAft>
                <a:spcPts val="800"/>
              </a:spcAft>
            </a:pPr>
            <a:r>
              <a:rPr lang="en-AU" sz="1100">
                <a:effectLst/>
                <a:latin typeface="Calibri" panose="020F0502020204030204" pitchFamily="34" charset="0"/>
                <a:ea typeface="Calibri" panose="020F0502020204030204" pitchFamily="34" charset="0"/>
                <a:cs typeface="Calibri" panose="020F0502020204030204" pitchFamily="34" charset="0"/>
              </a:rPr>
              <a:t>λ</a:t>
            </a:r>
            <a:endParaRPr lang="en-AU" sz="1100">
              <a:effectLst/>
              <a:latin typeface="Calibri" panose="020F0502020204030204" pitchFamily="34" charset="0"/>
              <a:ea typeface="Calibri" panose="020F0502020204030204" pitchFamily="34" charset="0"/>
              <a:cs typeface="Times New Roman" panose="02020603050405020304" pitchFamily="18" charset="0"/>
            </a:endParaRPr>
          </a:p>
        </p:txBody>
      </p:sp>
      <p:cxnSp>
        <p:nvCxnSpPr>
          <p:cNvPr id="15" name="Straight Arrow Connector 14">
            <a:extLst>
              <a:ext uri="{FF2B5EF4-FFF2-40B4-BE49-F238E27FC236}">
                <a16:creationId xmlns:a16="http://schemas.microsoft.com/office/drawing/2014/main" id="{99CB5E06-0E1F-398C-5B60-3CC96C8D6F54}"/>
              </a:ext>
              <a:ext uri="{C183D7F6-B498-43B3-948B-1728B52AA6E4}">
                <adec:decorative xmlns:adec="http://schemas.microsoft.com/office/drawing/2017/decorative" val="1"/>
              </a:ext>
            </a:extLst>
          </p:cNvPr>
          <p:cNvCxnSpPr/>
          <p:nvPr/>
        </p:nvCxnSpPr>
        <p:spPr>
          <a:xfrm flipH="1">
            <a:off x="3684351" y="4658233"/>
            <a:ext cx="21600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7E4C1B65-2562-EFAE-4838-11DE434C1F70}"/>
              </a:ext>
              <a:ext uri="{C183D7F6-B498-43B3-948B-1728B52AA6E4}">
                <adec:decorative xmlns:adec="http://schemas.microsoft.com/office/drawing/2017/decorative" val="1"/>
              </a:ext>
            </a:extLst>
          </p:cNvPr>
          <p:cNvCxnSpPr/>
          <p:nvPr/>
        </p:nvCxnSpPr>
        <p:spPr>
          <a:xfrm>
            <a:off x="4198701" y="4658233"/>
            <a:ext cx="21590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2732ACE0-7A3C-2C98-2E79-32BB26DB20DE}"/>
              </a:ext>
              <a:ext uri="{C183D7F6-B498-43B3-948B-1728B52AA6E4}">
                <adec:decorative xmlns:adec="http://schemas.microsoft.com/office/drawing/2017/decorative" val="1"/>
              </a:ext>
            </a:extLst>
          </p:cNvPr>
          <p:cNvCxnSpPr/>
          <p:nvPr/>
        </p:nvCxnSpPr>
        <p:spPr>
          <a:xfrm>
            <a:off x="4436826" y="3820033"/>
            <a:ext cx="0" cy="89979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1" name="Rectangle 20" descr="Text box to enter response">
            <a:extLst>
              <a:ext uri="{FF2B5EF4-FFF2-40B4-BE49-F238E27FC236}">
                <a16:creationId xmlns:a16="http://schemas.microsoft.com/office/drawing/2014/main" id="{9BC53510-70BB-AABF-1573-B76346FBF510}"/>
              </a:ext>
            </a:extLst>
          </p:cNvPr>
          <p:cNvSpPr/>
          <p:nvPr/>
        </p:nvSpPr>
        <p:spPr>
          <a:xfrm>
            <a:off x="563401" y="5686811"/>
            <a:ext cx="5745324" cy="849970"/>
          </a:xfrm>
          <a:prstGeom prst="rect">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22" name="Graphic 21">
            <a:extLst>
              <a:ext uri="{FF2B5EF4-FFF2-40B4-BE49-F238E27FC236}">
                <a16:creationId xmlns:a16="http://schemas.microsoft.com/office/drawing/2014/main" id="{1129D610-DCD2-43F1-F378-8AAD8D378E42}"/>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92254" y="5741445"/>
            <a:ext cx="316523" cy="316523"/>
          </a:xfrm>
          <a:prstGeom prst="rect">
            <a:avLst/>
          </a:prstGeom>
        </p:spPr>
      </p:pic>
      <p:sp>
        <p:nvSpPr>
          <p:cNvPr id="23" name="TextBox 22">
            <a:extLst>
              <a:ext uri="{FF2B5EF4-FFF2-40B4-BE49-F238E27FC236}">
                <a16:creationId xmlns:a16="http://schemas.microsoft.com/office/drawing/2014/main" id="{DF9F4C52-4B4E-E00B-7AF2-05F19B5CD048}"/>
              </a:ext>
            </a:extLst>
          </p:cNvPr>
          <p:cNvSpPr txBox="1"/>
          <p:nvPr/>
        </p:nvSpPr>
        <p:spPr>
          <a:xfrm>
            <a:off x="549276" y="6841281"/>
            <a:ext cx="5759450" cy="914848"/>
          </a:xfrm>
          <a:prstGeom prst="rect">
            <a:avLst/>
          </a:prstGeom>
          <a:solidFill>
            <a:schemeClr val="bg1"/>
          </a:solidFill>
        </p:spPr>
        <p:txBody>
          <a:bodyPr wrap="square" lIns="72000" tIns="72000" rIns="72000" bIns="72000">
            <a:spAutoFit/>
          </a:bodyPr>
          <a:lstStyle/>
          <a:p>
            <a:pPr marL="228600" indent="-228600">
              <a:spcBef>
                <a:spcPts val="300"/>
              </a:spcBef>
              <a:spcAft>
                <a:spcPts val="300"/>
              </a:spcAft>
              <a:buFont typeface="+mj-lt"/>
              <a:buAutoNum type="arabicPeriod" startAt="4"/>
            </a:pPr>
            <a:r>
              <a:rPr lang="en-AU" sz="1000" dirty="0">
                <a:solidFill>
                  <a:srgbClr val="57575A"/>
                </a:solidFill>
                <a:effectLst/>
                <a:latin typeface="Calibri" panose="020F0502020204030204" pitchFamily="34" charset="0"/>
                <a:ea typeface="Calibri" panose="020F0502020204030204" pitchFamily="34" charset="0"/>
                <a:cs typeface="Calibri" panose="020F0502020204030204" pitchFamily="34" charset="0"/>
              </a:rPr>
              <a:t>The Deep Space Network (DSN) is made up of ground-based antennae located in Australia, America and Spain. DSN is used to communicate with space craft and does so using gigahertz (GHz) frequencies.</a:t>
            </a:r>
          </a:p>
          <a:p>
            <a:pPr marL="360363" lvl="1" indent="-136525">
              <a:spcBef>
                <a:spcPts val="300"/>
              </a:spcBef>
              <a:spcAft>
                <a:spcPts val="300"/>
              </a:spcAft>
              <a:buFont typeface="+mj-lt"/>
              <a:buAutoNum type="alphaLcParenR"/>
            </a:pPr>
            <a:r>
              <a:rPr lang="en-AU" sz="1000" dirty="0">
                <a:solidFill>
                  <a:srgbClr val="57575A"/>
                </a:solidFill>
                <a:effectLst/>
                <a:latin typeface="Calibri" panose="020F0502020204030204" pitchFamily="34" charset="0"/>
                <a:ea typeface="Calibri" panose="020F0502020204030204" pitchFamily="34" charset="0"/>
                <a:cs typeface="Calibri" panose="020F0502020204030204" pitchFamily="34" charset="0"/>
              </a:rPr>
              <a:t>What would Joe’s 477 MHz frequency be if converted to Hz in scientific notation.</a:t>
            </a:r>
          </a:p>
          <a:p>
            <a:pPr marL="360363" lvl="1" indent="-136525">
              <a:spcBef>
                <a:spcPts val="300"/>
              </a:spcBef>
              <a:spcAft>
                <a:spcPts val="300"/>
              </a:spcAft>
              <a:buFont typeface="+mj-lt"/>
              <a:buAutoNum type="alphaLcParenR"/>
            </a:pPr>
            <a:r>
              <a:rPr lang="en-AU" sz="1000" dirty="0">
                <a:solidFill>
                  <a:srgbClr val="57575A"/>
                </a:solidFill>
                <a:effectLst/>
                <a:latin typeface="Calibri" panose="020F0502020204030204" pitchFamily="34" charset="0"/>
                <a:ea typeface="Calibri" panose="020F0502020204030204" pitchFamily="34" charset="0"/>
                <a:cs typeface="Calibri" panose="020F0502020204030204" pitchFamily="34" charset="0"/>
              </a:rPr>
              <a:t>Convert this to gigahertz (GHz) or billions of Hertz.</a:t>
            </a:r>
          </a:p>
        </p:txBody>
      </p:sp>
      <p:sp>
        <p:nvSpPr>
          <p:cNvPr id="25" name="Rectangle 24" descr="Text box to enter response">
            <a:extLst>
              <a:ext uri="{FF2B5EF4-FFF2-40B4-BE49-F238E27FC236}">
                <a16:creationId xmlns:a16="http://schemas.microsoft.com/office/drawing/2014/main" id="{58EA661B-F0CF-F766-D989-7237BC8442AB}"/>
              </a:ext>
            </a:extLst>
          </p:cNvPr>
          <p:cNvSpPr/>
          <p:nvPr/>
        </p:nvSpPr>
        <p:spPr>
          <a:xfrm>
            <a:off x="563401" y="7749074"/>
            <a:ext cx="5745324" cy="849970"/>
          </a:xfrm>
          <a:prstGeom prst="rect">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26" name="Graphic 25">
            <a:extLst>
              <a:ext uri="{FF2B5EF4-FFF2-40B4-BE49-F238E27FC236}">
                <a16:creationId xmlns:a16="http://schemas.microsoft.com/office/drawing/2014/main" id="{4AEA2375-BCEA-DFA5-5806-91456985F662}"/>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92254" y="7803708"/>
            <a:ext cx="316523" cy="316523"/>
          </a:xfrm>
          <a:prstGeom prst="rect">
            <a:avLst/>
          </a:prstGeom>
        </p:spPr>
      </p:pic>
      <p:sp>
        <p:nvSpPr>
          <p:cNvPr id="2" name="Footer Placeholder 1">
            <a:extLst>
              <a:ext uri="{FF2B5EF4-FFF2-40B4-BE49-F238E27FC236}">
                <a16:creationId xmlns:a16="http://schemas.microsoft.com/office/drawing/2014/main" id="{B0BF6618-173C-F270-AB11-E13845FC1CAF}"/>
              </a:ext>
              <a:ext uri="{C183D7F6-B498-43B3-948B-1728B52AA6E4}">
                <adec:decorative xmlns:adec="http://schemas.microsoft.com/office/drawing/2017/decorative" val="1"/>
              </a:ext>
            </a:extLst>
          </p:cNvPr>
          <p:cNvSpPr>
            <a:spLocks noGrp="1"/>
          </p:cNvSpPr>
          <p:nvPr>
            <p:ph type="ftr" sz="quarter" idx="3"/>
          </p:nvPr>
        </p:nvSpPr>
        <p:spPr/>
        <p:txBody>
          <a:bodyPr/>
          <a:lstStyle/>
          <a:p>
            <a:r>
              <a:rPr lang="en-US" dirty="0">
                <a:solidFill>
                  <a:schemeClr val="bg1"/>
                </a:solidFill>
              </a:rPr>
              <a:t>Communicating in space </a:t>
            </a:r>
            <a:r>
              <a:rPr lang="en-US" dirty="0"/>
              <a:t>STUDENT RESOURCE</a:t>
            </a:r>
            <a:endParaRPr lang="en-AU" dirty="0"/>
          </a:p>
        </p:txBody>
      </p:sp>
    </p:spTree>
    <p:extLst>
      <p:ext uri="{BB962C8B-B14F-4D97-AF65-F5344CB8AC3E}">
        <p14:creationId xmlns:p14="http://schemas.microsoft.com/office/powerpoint/2010/main" val="10607978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E3D70CB-2BF5-9C18-98C2-1D9691A2029F}"/>
              </a:ext>
            </a:extLst>
          </p:cNvPr>
          <p:cNvSpPr>
            <a:spLocks noGrp="1"/>
          </p:cNvSpPr>
          <p:nvPr>
            <p:ph type="title" idx="4294967295"/>
          </p:nvPr>
        </p:nvSpPr>
        <p:spPr>
          <a:xfrm>
            <a:off x="471488" y="-1914525"/>
            <a:ext cx="5915025" cy="1914525"/>
          </a:xfrm>
          <a:prstGeom prst="rect">
            <a:avLst/>
          </a:prstGeom>
        </p:spPr>
        <p:txBody>
          <a:bodyPr anchor="b"/>
          <a:lstStyle/>
          <a:p>
            <a:r>
              <a:rPr lang="en-AU" dirty="0"/>
              <a:t>Communicating in Space, page 3</a:t>
            </a:r>
          </a:p>
        </p:txBody>
      </p:sp>
      <p:sp>
        <p:nvSpPr>
          <p:cNvPr id="3" name="Slide Number Placeholder 2">
            <a:extLst>
              <a:ext uri="{FF2B5EF4-FFF2-40B4-BE49-F238E27FC236}">
                <a16:creationId xmlns:a16="http://schemas.microsoft.com/office/drawing/2014/main" id="{A25AC609-B568-90E1-ED49-EB21B4FF225D}"/>
              </a:ext>
            </a:extLst>
          </p:cNvPr>
          <p:cNvSpPr>
            <a:spLocks noGrp="1"/>
          </p:cNvSpPr>
          <p:nvPr>
            <p:ph type="sldNum" sz="quarter" idx="4"/>
          </p:nvPr>
        </p:nvSpPr>
        <p:spPr/>
        <p:txBody>
          <a:bodyPr/>
          <a:lstStyle/>
          <a:p>
            <a:fld id="{24F48773-4115-48EA-A802-25D4069CDE66}" type="slidenum">
              <a:rPr lang="en-AU" smtClean="0"/>
              <a:pPr/>
              <a:t>3</a:t>
            </a:fld>
            <a:endParaRPr lang="en-AU" dirty="0"/>
          </a:p>
        </p:txBody>
      </p:sp>
      <p:sp>
        <p:nvSpPr>
          <p:cNvPr id="6" name="TextBox 5">
            <a:extLst>
              <a:ext uri="{FF2B5EF4-FFF2-40B4-BE49-F238E27FC236}">
                <a16:creationId xmlns:a16="http://schemas.microsoft.com/office/drawing/2014/main" id="{3BE1E986-5590-9303-0E5D-27367291CBA9}"/>
              </a:ext>
            </a:extLst>
          </p:cNvPr>
          <p:cNvSpPr txBox="1"/>
          <p:nvPr/>
        </p:nvSpPr>
        <p:spPr>
          <a:xfrm>
            <a:off x="549276" y="566941"/>
            <a:ext cx="5759450" cy="3761781"/>
          </a:xfrm>
          <a:prstGeom prst="rect">
            <a:avLst/>
          </a:prstGeom>
          <a:solidFill>
            <a:schemeClr val="bg1"/>
          </a:solidFill>
        </p:spPr>
        <p:txBody>
          <a:bodyPr wrap="square" lIns="72000" tIns="72000" rIns="72000" bIns="72000">
            <a:spAutoFit/>
          </a:bodyPr>
          <a:lstStyle/>
          <a:p>
            <a:pPr marL="228600" indent="-228600">
              <a:spcBef>
                <a:spcPts val="300"/>
              </a:spcBef>
              <a:spcAft>
                <a:spcPts val="300"/>
              </a:spcAft>
              <a:buFont typeface="+mj-lt"/>
              <a:buAutoNum type="arabicPeriod" startAt="5"/>
            </a:pPr>
            <a:r>
              <a:rPr lang="en-AU" sz="1000" dirty="0">
                <a:solidFill>
                  <a:srgbClr val="57575A"/>
                </a:solidFill>
                <a:effectLst/>
                <a:latin typeface="Calibri" panose="020F0502020204030204" pitchFamily="34" charset="0"/>
                <a:ea typeface="Calibri" panose="020F0502020204030204" pitchFamily="34" charset="0"/>
                <a:cs typeface="Calibri" panose="020F0502020204030204" pitchFamily="34" charset="0"/>
              </a:rPr>
              <a:t>If radio signals used for communication do travel at the speed of light (⁓ 300 000 000 m/s) how long would it take to get a message to the following:</a:t>
            </a:r>
          </a:p>
          <a:p>
            <a:pPr marL="509588" lvl="1" indent="-285750">
              <a:spcBef>
                <a:spcPts val="300"/>
              </a:spcBef>
              <a:spcAft>
                <a:spcPts val="300"/>
              </a:spcAft>
              <a:buFont typeface="+mj-lt"/>
              <a:buAutoNum type="romanLcPeriod"/>
            </a:pPr>
            <a:r>
              <a:rPr lang="en-AU" sz="1000" dirty="0">
                <a:solidFill>
                  <a:srgbClr val="57575A"/>
                </a:solidFill>
                <a:latin typeface="Calibri" panose="020F0502020204030204" pitchFamily="34" charset="0"/>
                <a:cs typeface="Calibri" panose="020F0502020204030204" pitchFamily="34" charset="0"/>
              </a:rPr>
              <a:t>International Space Station, mean distance from Earth 400 km</a:t>
            </a:r>
          </a:p>
          <a:p>
            <a:pPr marL="509588" lvl="1" indent="-285750">
              <a:spcBef>
                <a:spcPts val="300"/>
              </a:spcBef>
              <a:spcAft>
                <a:spcPts val="300"/>
              </a:spcAft>
              <a:buFont typeface="+mj-lt"/>
              <a:buAutoNum type="romanLcPeriod"/>
            </a:pPr>
            <a:r>
              <a:rPr lang="en-AU" sz="1000" dirty="0">
                <a:solidFill>
                  <a:srgbClr val="57575A"/>
                </a:solidFill>
                <a:latin typeface="Calibri" panose="020F0502020204030204" pitchFamily="34" charset="0"/>
                <a:cs typeface="Calibri" panose="020F0502020204030204" pitchFamily="34" charset="0"/>
              </a:rPr>
              <a:t>The Moon, mean distance from Earth 384 400 km</a:t>
            </a:r>
          </a:p>
          <a:p>
            <a:pPr marL="509588" lvl="1" indent="-285750">
              <a:spcBef>
                <a:spcPts val="300"/>
              </a:spcBef>
              <a:spcAft>
                <a:spcPts val="300"/>
              </a:spcAft>
              <a:buFont typeface="+mj-lt"/>
              <a:buAutoNum type="romanLcPeriod"/>
            </a:pPr>
            <a:r>
              <a:rPr lang="en-AU" sz="1000" dirty="0">
                <a:solidFill>
                  <a:srgbClr val="57575A"/>
                </a:solidFill>
                <a:latin typeface="Calibri" panose="020F0502020204030204" pitchFamily="34" charset="0"/>
                <a:cs typeface="Calibri" panose="020F0502020204030204" pitchFamily="34" charset="0"/>
              </a:rPr>
              <a:t>Mars, when 225 000 000 km distance from Earth </a:t>
            </a:r>
          </a:p>
          <a:p>
            <a:pPr>
              <a:spcBef>
                <a:spcPts val="300"/>
              </a:spcBef>
              <a:spcAft>
                <a:spcPts val="300"/>
              </a:spcAft>
            </a:pPr>
            <a:r>
              <a:rPr lang="en-AU" sz="1000" b="1" dirty="0">
                <a:solidFill>
                  <a:schemeClr val="accent6"/>
                </a:solidFill>
                <a:effectLst/>
                <a:latin typeface="Calibri" panose="020F0502020204030204" pitchFamily="34" charset="0"/>
                <a:ea typeface="Calibri" panose="020F0502020204030204" pitchFamily="34" charset="0"/>
                <a:cs typeface="Calibri" panose="020F0502020204030204" pitchFamily="34" charset="0"/>
              </a:rPr>
              <a:t>Robots or remote-control units on other planets?</a:t>
            </a:r>
          </a:p>
          <a:p>
            <a:pPr>
              <a:spcBef>
                <a:spcPts val="300"/>
              </a:spcBef>
              <a:spcAft>
                <a:spcPts val="300"/>
              </a:spcAft>
            </a:pPr>
            <a:r>
              <a:rPr lang="en-AU" sz="1000" dirty="0">
                <a:solidFill>
                  <a:srgbClr val="57575A"/>
                </a:solidFill>
                <a:effectLst/>
                <a:latin typeface="Calibri" panose="020F0502020204030204" pitchFamily="34" charset="0"/>
                <a:ea typeface="Calibri" panose="020F0502020204030204" pitchFamily="34" charset="0"/>
                <a:cs typeface="Calibri" panose="020F0502020204030204" pitchFamily="34" charset="0"/>
              </a:rPr>
              <a:t>Robots can use sensors and make predetermined decisions based on these inputs </a:t>
            </a:r>
            <a:r>
              <a:rPr lang="en-AU" sz="1000" b="1" dirty="0">
                <a:solidFill>
                  <a:srgbClr val="57575A"/>
                </a:solidFill>
                <a:effectLst/>
                <a:latin typeface="Calibri" panose="020F0502020204030204" pitchFamily="34" charset="0"/>
                <a:ea typeface="Calibri" panose="020F0502020204030204" pitchFamily="34" charset="0"/>
                <a:cs typeface="Calibri" panose="020F0502020204030204" pitchFamily="34" charset="0"/>
              </a:rPr>
              <a:t>without any further input from people. </a:t>
            </a:r>
            <a:r>
              <a:rPr lang="en-AU" sz="1000" dirty="0">
                <a:solidFill>
                  <a:srgbClr val="57575A"/>
                </a:solidFill>
                <a:effectLst/>
                <a:latin typeface="Calibri" panose="020F0502020204030204" pitchFamily="34" charset="0"/>
                <a:ea typeface="Calibri" panose="020F0502020204030204" pitchFamily="34" charset="0"/>
                <a:cs typeface="Calibri" panose="020F0502020204030204" pitchFamily="34" charset="0"/>
              </a:rPr>
              <a:t>They have automatic responses in many respects. Remote control units have information that can be sent to people but will not deviate in speed or pathway unless </a:t>
            </a:r>
            <a:r>
              <a:rPr lang="en-AU" sz="1000" b="1" dirty="0">
                <a:solidFill>
                  <a:srgbClr val="57575A"/>
                </a:solidFill>
                <a:effectLst/>
                <a:latin typeface="Calibri" panose="020F0502020204030204" pitchFamily="34" charset="0"/>
                <a:ea typeface="Calibri" panose="020F0502020204030204" pitchFamily="34" charset="0"/>
                <a:cs typeface="Calibri" panose="020F0502020204030204" pitchFamily="34" charset="0"/>
              </a:rPr>
              <a:t>instructions are sent to the unit by people on Earth.</a:t>
            </a:r>
            <a:r>
              <a:rPr lang="en-AU" sz="1000" dirty="0">
                <a:solidFill>
                  <a:srgbClr val="57575A"/>
                </a:solidFill>
                <a:effectLst/>
                <a:latin typeface="Calibri" panose="020F0502020204030204" pitchFamily="34" charset="0"/>
                <a:ea typeface="Calibri" panose="020F0502020204030204" pitchFamily="34" charset="0"/>
                <a:cs typeface="Calibri" panose="020F0502020204030204" pitchFamily="34" charset="0"/>
              </a:rPr>
              <a:t> They are manual units and not automatic.</a:t>
            </a:r>
          </a:p>
          <a:p>
            <a:pPr>
              <a:spcBef>
                <a:spcPts val="300"/>
              </a:spcBef>
              <a:spcAft>
                <a:spcPts val="300"/>
              </a:spcAft>
            </a:pPr>
            <a:r>
              <a:rPr lang="en-AU" sz="1000" dirty="0">
                <a:solidFill>
                  <a:srgbClr val="57575A"/>
                </a:solidFill>
                <a:effectLst/>
                <a:latin typeface="Calibri" panose="020F0502020204030204" pitchFamily="34" charset="0"/>
                <a:ea typeface="Calibri" panose="020F0502020204030204" pitchFamily="34" charset="0"/>
                <a:cs typeface="Calibri" panose="020F0502020204030204" pitchFamily="34" charset="0"/>
              </a:rPr>
              <a:t>A </a:t>
            </a:r>
            <a:r>
              <a:rPr lang="en-AU" sz="1000" i="1" dirty="0">
                <a:solidFill>
                  <a:srgbClr val="57575A"/>
                </a:solidFill>
                <a:effectLst/>
                <a:latin typeface="Calibri" panose="020F0502020204030204" pitchFamily="34" charset="0"/>
                <a:ea typeface="Calibri" panose="020F0502020204030204" pitchFamily="34" charset="0"/>
                <a:cs typeface="Calibri" panose="020F0502020204030204" pitchFamily="34" charset="0"/>
              </a:rPr>
              <a:t>remote-control </a:t>
            </a:r>
            <a:r>
              <a:rPr lang="en-AU" sz="1000" dirty="0">
                <a:solidFill>
                  <a:srgbClr val="57575A"/>
                </a:solidFill>
                <a:effectLst/>
                <a:latin typeface="Calibri" panose="020F0502020204030204" pitchFamily="34" charset="0"/>
                <a:ea typeface="Calibri" panose="020F0502020204030204" pitchFamily="34" charset="0"/>
                <a:cs typeface="Calibri" panose="020F0502020204030204" pitchFamily="34" charset="0"/>
              </a:rPr>
              <a:t>Mars unit is travelling at maximum speed (4.2 cm/s) in a straight line. If ordered to halt immediately, it can stop within a negligible distance. Scientists on Earth watching from an onboard camera notice a deep ravine exactly 50 metres ahead and immediately send a ‘stop’ message.</a:t>
            </a:r>
          </a:p>
          <a:p>
            <a:pPr marL="506413" lvl="1" indent="-301625">
              <a:spcBef>
                <a:spcPts val="300"/>
              </a:spcBef>
              <a:spcAft>
                <a:spcPts val="300"/>
              </a:spcAft>
              <a:buFont typeface="+mj-lt"/>
              <a:buAutoNum type="alphaLcParenR"/>
            </a:pPr>
            <a:r>
              <a:rPr lang="en-AU" sz="1000" dirty="0">
                <a:solidFill>
                  <a:srgbClr val="57575A"/>
                </a:solidFill>
                <a:effectLst/>
                <a:latin typeface="Calibri" panose="020F0502020204030204" pitchFamily="34" charset="0"/>
                <a:ea typeface="Calibri" panose="020F0502020204030204" pitchFamily="34" charset="0"/>
                <a:cs typeface="Calibri" panose="020F0502020204030204" pitchFamily="34" charset="0"/>
              </a:rPr>
              <a:t>Assuming it takes one second for humans to react and send the ‘stop’ message, how far will the unit move before it stops? Would you recommend using robots or remote control for Mars vehicles?</a:t>
            </a:r>
          </a:p>
          <a:p>
            <a:pPr marL="506413" lvl="1" indent="-301625">
              <a:spcBef>
                <a:spcPts val="300"/>
              </a:spcBef>
              <a:spcAft>
                <a:spcPts val="300"/>
              </a:spcAft>
            </a:pPr>
            <a:r>
              <a:rPr lang="en-AU" sz="1000" b="1" dirty="0">
                <a:solidFill>
                  <a:srgbClr val="57575A"/>
                </a:solidFill>
                <a:effectLst/>
                <a:latin typeface="Calibri" panose="020F0502020204030204" pitchFamily="34" charset="0"/>
                <a:ea typeface="Calibri" panose="020F0502020204030204" pitchFamily="34" charset="0"/>
                <a:cs typeface="Calibri" panose="020F0502020204030204" pitchFamily="34" charset="0"/>
              </a:rPr>
              <a:t>	Hint</a:t>
            </a:r>
            <a:r>
              <a:rPr lang="en-AU" sz="1000" dirty="0">
                <a:solidFill>
                  <a:srgbClr val="57575A"/>
                </a:solidFill>
                <a:effectLst/>
                <a:latin typeface="Calibri" panose="020F0502020204030204" pitchFamily="34" charset="0"/>
                <a:ea typeface="Calibri" panose="020F0502020204030204" pitchFamily="34" charset="0"/>
                <a:cs typeface="Calibri" panose="020F0502020204030204" pitchFamily="34" charset="0"/>
              </a:rPr>
              <a:t> – Factor in the time it takes for the camera footage to travel from Mars to Earth. Use the result from 5 iii.</a:t>
            </a:r>
          </a:p>
          <a:p>
            <a:pPr marL="506413" lvl="1" indent="-301625">
              <a:spcBef>
                <a:spcPts val="300"/>
              </a:spcBef>
              <a:spcAft>
                <a:spcPts val="300"/>
              </a:spcAft>
              <a:buFont typeface="+mj-lt"/>
              <a:buAutoNum type="alphaLcParenR" startAt="2"/>
            </a:pPr>
            <a:r>
              <a:rPr lang="en-AU" sz="1000" dirty="0">
                <a:solidFill>
                  <a:srgbClr val="57575A"/>
                </a:solidFill>
                <a:effectLst/>
                <a:latin typeface="Calibri" panose="020F0502020204030204" pitchFamily="34" charset="0"/>
                <a:ea typeface="Calibri" panose="020F0502020204030204" pitchFamily="34" charset="0"/>
                <a:cs typeface="Calibri" panose="020F0502020204030204" pitchFamily="34" charset="0"/>
              </a:rPr>
              <a:t>Compare this with the time delays with communications between the Earth and the moon.</a:t>
            </a:r>
          </a:p>
        </p:txBody>
      </p:sp>
      <p:sp>
        <p:nvSpPr>
          <p:cNvPr id="18" name="Rectangle 17" descr="Text box to enter response">
            <a:extLst>
              <a:ext uri="{FF2B5EF4-FFF2-40B4-BE49-F238E27FC236}">
                <a16:creationId xmlns:a16="http://schemas.microsoft.com/office/drawing/2014/main" id="{F07C52CD-D2CA-CA95-DD07-6A0F62AF0EC8}"/>
              </a:ext>
            </a:extLst>
          </p:cNvPr>
          <p:cNvSpPr/>
          <p:nvPr/>
        </p:nvSpPr>
        <p:spPr>
          <a:xfrm>
            <a:off x="563401" y="4393031"/>
            <a:ext cx="5745324" cy="2659521"/>
          </a:xfrm>
          <a:prstGeom prst="rect">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19" name="Graphic 18">
            <a:extLst>
              <a:ext uri="{FF2B5EF4-FFF2-40B4-BE49-F238E27FC236}">
                <a16:creationId xmlns:a16="http://schemas.microsoft.com/office/drawing/2014/main" id="{0476E599-F4C3-C661-6D86-FF67AD7F9951}"/>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92254" y="4447666"/>
            <a:ext cx="316523" cy="316523"/>
          </a:xfrm>
          <a:prstGeom prst="rect">
            <a:avLst/>
          </a:prstGeom>
        </p:spPr>
      </p:pic>
      <p:sp>
        <p:nvSpPr>
          <p:cNvPr id="2" name="Footer Placeholder 1">
            <a:extLst>
              <a:ext uri="{FF2B5EF4-FFF2-40B4-BE49-F238E27FC236}">
                <a16:creationId xmlns:a16="http://schemas.microsoft.com/office/drawing/2014/main" id="{A3D88067-952E-2AE9-45C5-5F390B61A6F1}"/>
              </a:ext>
              <a:ext uri="{C183D7F6-B498-43B3-948B-1728B52AA6E4}">
                <adec:decorative xmlns:adec="http://schemas.microsoft.com/office/drawing/2017/decorative" val="1"/>
              </a:ext>
            </a:extLst>
          </p:cNvPr>
          <p:cNvSpPr>
            <a:spLocks noGrp="1"/>
          </p:cNvSpPr>
          <p:nvPr>
            <p:ph type="ftr" sz="quarter" idx="3"/>
          </p:nvPr>
        </p:nvSpPr>
        <p:spPr/>
        <p:txBody>
          <a:bodyPr/>
          <a:lstStyle/>
          <a:p>
            <a:r>
              <a:rPr lang="en-US" dirty="0">
                <a:solidFill>
                  <a:schemeClr val="bg1"/>
                </a:solidFill>
              </a:rPr>
              <a:t>Communicating in space </a:t>
            </a:r>
            <a:r>
              <a:rPr lang="en-US" dirty="0"/>
              <a:t>STUDENT RESOURCE</a:t>
            </a:r>
            <a:endParaRPr lang="en-AU" dirty="0"/>
          </a:p>
        </p:txBody>
      </p:sp>
    </p:spTree>
    <p:extLst>
      <p:ext uri="{BB962C8B-B14F-4D97-AF65-F5344CB8AC3E}">
        <p14:creationId xmlns:p14="http://schemas.microsoft.com/office/powerpoint/2010/main" val="11746149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CC9C14E8-BCC4-AAD2-9136-A83AC3B9E5F8}"/>
              </a:ext>
            </a:extLst>
          </p:cNvPr>
          <p:cNvSpPr>
            <a:spLocks noGrp="1"/>
          </p:cNvSpPr>
          <p:nvPr>
            <p:ph type="title" idx="4294967295"/>
          </p:nvPr>
        </p:nvSpPr>
        <p:spPr>
          <a:xfrm>
            <a:off x="471488" y="-1914525"/>
            <a:ext cx="5915025" cy="1914525"/>
          </a:xfrm>
          <a:prstGeom prst="rect">
            <a:avLst/>
          </a:prstGeom>
        </p:spPr>
        <p:txBody>
          <a:bodyPr anchor="b"/>
          <a:lstStyle/>
          <a:p>
            <a:r>
              <a:rPr lang="en-AU" dirty="0"/>
              <a:t>Communicating in Space, page 4</a:t>
            </a:r>
          </a:p>
        </p:txBody>
      </p:sp>
      <p:sp>
        <p:nvSpPr>
          <p:cNvPr id="3" name="Slide Number Placeholder 2">
            <a:extLst>
              <a:ext uri="{FF2B5EF4-FFF2-40B4-BE49-F238E27FC236}">
                <a16:creationId xmlns:a16="http://schemas.microsoft.com/office/drawing/2014/main" id="{A25AC609-B568-90E1-ED49-EB21B4FF225D}"/>
              </a:ext>
            </a:extLst>
          </p:cNvPr>
          <p:cNvSpPr>
            <a:spLocks noGrp="1"/>
          </p:cNvSpPr>
          <p:nvPr>
            <p:ph type="sldNum" sz="quarter" idx="4"/>
          </p:nvPr>
        </p:nvSpPr>
        <p:spPr/>
        <p:txBody>
          <a:bodyPr/>
          <a:lstStyle/>
          <a:p>
            <a:fld id="{24F48773-4115-48EA-A802-25D4069CDE66}" type="slidenum">
              <a:rPr lang="en-AU" smtClean="0"/>
              <a:pPr/>
              <a:t>4</a:t>
            </a:fld>
            <a:endParaRPr lang="en-AU" dirty="0"/>
          </a:p>
        </p:txBody>
      </p:sp>
      <p:sp>
        <p:nvSpPr>
          <p:cNvPr id="4" name="TextBox 3">
            <a:extLst>
              <a:ext uri="{FF2B5EF4-FFF2-40B4-BE49-F238E27FC236}">
                <a16:creationId xmlns:a16="http://schemas.microsoft.com/office/drawing/2014/main" id="{0B902C1A-4141-646C-E31B-A75B66FAE365}"/>
              </a:ext>
            </a:extLst>
          </p:cNvPr>
          <p:cNvSpPr txBox="1"/>
          <p:nvPr/>
        </p:nvSpPr>
        <p:spPr>
          <a:xfrm>
            <a:off x="549276" y="566941"/>
            <a:ext cx="5759450" cy="1299568"/>
          </a:xfrm>
          <a:prstGeom prst="rect">
            <a:avLst/>
          </a:prstGeom>
          <a:solidFill>
            <a:schemeClr val="bg1"/>
          </a:solidFill>
        </p:spPr>
        <p:txBody>
          <a:bodyPr wrap="square" lIns="72000" tIns="72000" rIns="72000" bIns="72000">
            <a:spAutoFit/>
          </a:bodyPr>
          <a:lstStyle/>
          <a:p>
            <a:pPr marL="228600" indent="-228600">
              <a:spcBef>
                <a:spcPts val="300"/>
              </a:spcBef>
              <a:spcAft>
                <a:spcPts val="300"/>
              </a:spcAft>
              <a:buFont typeface="+mj-lt"/>
              <a:buAutoNum type="arabicPeriod" startAt="6"/>
            </a:pPr>
            <a:r>
              <a:rPr lang="en-AU" sz="1000" dirty="0">
                <a:solidFill>
                  <a:srgbClr val="57575A"/>
                </a:solidFill>
                <a:effectLst/>
                <a:latin typeface="Calibri" panose="020F0502020204030204" pitchFamily="34" charset="0"/>
                <a:ea typeface="Calibri" panose="020F0502020204030204" pitchFamily="34" charset="0"/>
                <a:cs typeface="Calibri" panose="020F0502020204030204" pitchFamily="34" charset="0"/>
              </a:rPr>
              <a:t>As we explore the outer reaches of space and NASA plan a return to the Moon and beyond, scientists are looking at ways they can accommodate the ever-increasing amount of data being collected. Traditionally the data has been beamed back to Earth using radio waves. Now agencies such as NASA are actively investigating the use of lasers to perform this task.</a:t>
            </a:r>
          </a:p>
          <a:p>
            <a:pPr>
              <a:spcBef>
                <a:spcPts val="300"/>
              </a:spcBef>
              <a:spcAft>
                <a:spcPts val="300"/>
              </a:spcAft>
            </a:pPr>
            <a:r>
              <a:rPr lang="en-AU" sz="1000" dirty="0">
                <a:solidFill>
                  <a:srgbClr val="57575A"/>
                </a:solidFill>
                <a:effectLst/>
                <a:latin typeface="Calibri" panose="020F0502020204030204" pitchFamily="34" charset="0"/>
                <a:ea typeface="Calibri" panose="020F0502020204030204" pitchFamily="34" charset="0"/>
                <a:cs typeface="Calibri" panose="020F0502020204030204" pitchFamily="34" charset="0"/>
              </a:rPr>
              <a:t>Using the internet and other sources compile a table comparing the radio wave communication with laser communication. Your table should include any advantages and disadvantages of each system, any challenges and possible solutions to the challenges.</a:t>
            </a:r>
          </a:p>
        </p:txBody>
      </p:sp>
      <p:sp>
        <p:nvSpPr>
          <p:cNvPr id="6" name="Rectangle 5" descr="Text box to enter response">
            <a:extLst>
              <a:ext uri="{FF2B5EF4-FFF2-40B4-BE49-F238E27FC236}">
                <a16:creationId xmlns:a16="http://schemas.microsoft.com/office/drawing/2014/main" id="{759C4B74-92D3-CC6C-B1BB-BBC52BDB0687}"/>
              </a:ext>
            </a:extLst>
          </p:cNvPr>
          <p:cNvSpPr/>
          <p:nvPr/>
        </p:nvSpPr>
        <p:spPr>
          <a:xfrm>
            <a:off x="563401" y="1902750"/>
            <a:ext cx="5745324" cy="2137693"/>
          </a:xfrm>
          <a:prstGeom prst="rect">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7" name="Graphic 6">
            <a:extLst>
              <a:ext uri="{FF2B5EF4-FFF2-40B4-BE49-F238E27FC236}">
                <a16:creationId xmlns:a16="http://schemas.microsoft.com/office/drawing/2014/main" id="{F3B71B56-4FCB-4CC7-00D1-2D93D3C7DA9E}"/>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92254" y="1957385"/>
            <a:ext cx="316523" cy="316523"/>
          </a:xfrm>
          <a:prstGeom prst="rect">
            <a:avLst/>
          </a:prstGeom>
        </p:spPr>
      </p:pic>
      <p:sp>
        <p:nvSpPr>
          <p:cNvPr id="21" name="TextBox 20">
            <a:extLst>
              <a:ext uri="{FF2B5EF4-FFF2-40B4-BE49-F238E27FC236}">
                <a16:creationId xmlns:a16="http://schemas.microsoft.com/office/drawing/2014/main" id="{A53F7EBA-91FD-807B-07D6-B47CC35741AD}"/>
              </a:ext>
            </a:extLst>
          </p:cNvPr>
          <p:cNvSpPr txBox="1"/>
          <p:nvPr/>
        </p:nvSpPr>
        <p:spPr>
          <a:xfrm>
            <a:off x="549276" y="4100612"/>
            <a:ext cx="5759450" cy="2222898"/>
          </a:xfrm>
          <a:prstGeom prst="rect">
            <a:avLst/>
          </a:prstGeom>
          <a:solidFill>
            <a:schemeClr val="bg1"/>
          </a:solidFill>
        </p:spPr>
        <p:txBody>
          <a:bodyPr wrap="square" lIns="72000" tIns="72000" rIns="72000" bIns="72000">
            <a:spAutoFit/>
          </a:bodyPr>
          <a:lstStyle/>
          <a:p>
            <a:pPr marL="228600" indent="-228600">
              <a:spcBef>
                <a:spcPts val="300"/>
              </a:spcBef>
              <a:spcAft>
                <a:spcPts val="300"/>
              </a:spcAft>
              <a:buFont typeface="+mj-lt"/>
              <a:buAutoNum type="arabicPeriod" startAt="7"/>
            </a:pPr>
            <a:r>
              <a:rPr lang="en-AU" sz="1000" dirty="0">
                <a:solidFill>
                  <a:srgbClr val="57575A"/>
                </a:solidFill>
                <a:effectLst/>
                <a:latin typeface="Calibri" panose="020F0502020204030204" pitchFamily="34" charset="0"/>
                <a:ea typeface="Calibri" panose="020F0502020204030204" pitchFamily="34" charset="0"/>
                <a:cs typeface="Calibri" panose="020F0502020204030204" pitchFamily="34" charset="0"/>
              </a:rPr>
              <a:t>Scientists predict the increased likelihood of climate change and the impact this might have on the environment. One of the real and ever-present dangers in Australia is the devastation and threat to life of large bushfires. Various proposals have been put forward which aim to address the issue or at least provide sufficient warning of a potential issue.</a:t>
            </a:r>
          </a:p>
          <a:p>
            <a:pPr marL="223838" indent="-223838">
              <a:spcBef>
                <a:spcPts val="300"/>
              </a:spcBef>
              <a:spcAft>
                <a:spcPts val="300"/>
              </a:spcAft>
            </a:pPr>
            <a:r>
              <a:rPr lang="en-AU" sz="1000" dirty="0">
                <a:solidFill>
                  <a:srgbClr val="57575A"/>
                </a:solidFill>
                <a:latin typeface="Calibri" panose="020F0502020204030204" pitchFamily="34" charset="0"/>
                <a:ea typeface="Calibri" panose="020F0502020204030204" pitchFamily="34" charset="0"/>
                <a:cs typeface="Calibri" panose="020F0502020204030204" pitchFamily="34" charset="0"/>
              </a:rPr>
              <a:t>	</a:t>
            </a:r>
            <a:r>
              <a:rPr lang="en-AU" sz="1000" dirty="0">
                <a:solidFill>
                  <a:srgbClr val="57575A"/>
                </a:solidFill>
                <a:effectLst/>
                <a:latin typeface="Calibri" panose="020F0502020204030204" pitchFamily="34" charset="0"/>
                <a:ea typeface="Calibri" panose="020F0502020204030204" pitchFamily="34" charset="0"/>
                <a:cs typeface="Calibri" panose="020F0502020204030204" pitchFamily="34" charset="0"/>
              </a:rPr>
              <a:t>The majority of these proposals include the use of satellites. One such proposal from Professor Carl Pennypacker, UC Berkeley incorporates the use of a satellite telescope normally used for detecting bright spots across the universe, along with on-ground cameras to confirm the satellite images.</a:t>
            </a:r>
          </a:p>
          <a:p>
            <a:pPr>
              <a:spcBef>
                <a:spcPts val="300"/>
              </a:spcBef>
              <a:spcAft>
                <a:spcPts val="300"/>
              </a:spcAft>
            </a:pPr>
            <a:r>
              <a:rPr lang="en-AU" sz="1000" dirty="0">
                <a:solidFill>
                  <a:srgbClr val="57575A"/>
                </a:solidFill>
                <a:effectLst/>
                <a:latin typeface="Calibri" panose="020F0502020204030204" pitchFamily="34" charset="0"/>
                <a:ea typeface="Calibri" panose="020F0502020204030204" pitchFamily="34" charset="0"/>
                <a:cs typeface="Calibri" panose="020F0502020204030204" pitchFamily="34" charset="0"/>
              </a:rPr>
              <a:t>The creators of the system claim they have the ability to notify emergency services within one to three minutes of the fire </a:t>
            </a:r>
            <a:r>
              <a:rPr lang="en-AU" sz="1000" dirty="0" err="1">
                <a:solidFill>
                  <a:srgbClr val="57575A"/>
                </a:solidFill>
                <a:effectLst/>
                <a:latin typeface="Calibri" panose="020F0502020204030204" pitchFamily="34" charset="0"/>
                <a:ea typeface="Calibri" panose="020F0502020204030204" pitchFamily="34" charset="0"/>
                <a:cs typeface="Calibri" panose="020F0502020204030204" pitchFamily="34" charset="0"/>
              </a:rPr>
              <a:t>starting</a:t>
            </a:r>
            <a:r>
              <a:rPr lang="en-AU" sz="1000" baseline="30000" dirty="0" err="1">
                <a:solidFill>
                  <a:srgbClr val="57575A"/>
                </a:solidFill>
                <a:effectLst/>
                <a:latin typeface="Calibri" panose="020F0502020204030204" pitchFamily="34" charset="0"/>
                <a:ea typeface="Calibri" panose="020F0502020204030204" pitchFamily="34" charset="0"/>
                <a:cs typeface="Calibri" panose="020F0502020204030204" pitchFamily="34" charset="0"/>
              </a:rPr>
              <a:t>1</a:t>
            </a:r>
            <a:r>
              <a:rPr lang="en-AU" sz="1000" dirty="0">
                <a:solidFill>
                  <a:srgbClr val="57575A"/>
                </a:solidFill>
                <a:effectLst/>
                <a:latin typeface="Calibri" panose="020F0502020204030204" pitchFamily="34" charset="0"/>
                <a:ea typeface="Calibri" panose="020F0502020204030204" pitchFamily="34" charset="0"/>
                <a:cs typeface="Calibri" panose="020F0502020204030204" pitchFamily="34" charset="0"/>
              </a:rPr>
              <a:t>.</a:t>
            </a:r>
          </a:p>
          <a:p>
            <a:pPr>
              <a:spcBef>
                <a:spcPts val="300"/>
              </a:spcBef>
              <a:spcAft>
                <a:spcPts val="300"/>
              </a:spcAft>
            </a:pPr>
            <a:r>
              <a:rPr lang="en-AU" sz="1000" dirty="0">
                <a:solidFill>
                  <a:srgbClr val="57575A"/>
                </a:solidFill>
                <a:effectLst/>
                <a:latin typeface="Calibri" panose="020F0502020204030204" pitchFamily="34" charset="0"/>
                <a:ea typeface="Calibri" panose="020F0502020204030204" pitchFamily="34" charset="0"/>
                <a:cs typeface="Calibri" panose="020F0502020204030204" pitchFamily="34" charset="0"/>
              </a:rPr>
              <a:t>Satellites orbiting the Earth tend to be located in one of three orbital heights, Low Earth Orbit (LEO), Medium Earth Orbit (MEO), and Geostationary (GEO). Which of the three orbital heights would you most likely find the UC Berkeley system and why?</a:t>
            </a:r>
          </a:p>
        </p:txBody>
      </p:sp>
      <p:sp>
        <p:nvSpPr>
          <p:cNvPr id="23" name="Rectangle 22" descr="Text box to enter response">
            <a:extLst>
              <a:ext uri="{FF2B5EF4-FFF2-40B4-BE49-F238E27FC236}">
                <a16:creationId xmlns:a16="http://schemas.microsoft.com/office/drawing/2014/main" id="{9E784652-4301-75CA-516A-E1497F2A7D22}"/>
              </a:ext>
            </a:extLst>
          </p:cNvPr>
          <p:cNvSpPr/>
          <p:nvPr/>
        </p:nvSpPr>
        <p:spPr>
          <a:xfrm>
            <a:off x="563401" y="6380004"/>
            <a:ext cx="5745324" cy="2137693"/>
          </a:xfrm>
          <a:prstGeom prst="rect">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24" name="Graphic 23">
            <a:extLst>
              <a:ext uri="{FF2B5EF4-FFF2-40B4-BE49-F238E27FC236}">
                <a16:creationId xmlns:a16="http://schemas.microsoft.com/office/drawing/2014/main" id="{53EDCDB8-2D73-19F1-900D-BC923DA8752A}"/>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92254" y="6434639"/>
            <a:ext cx="316523" cy="316523"/>
          </a:xfrm>
          <a:prstGeom prst="rect">
            <a:avLst/>
          </a:prstGeom>
        </p:spPr>
      </p:pic>
      <p:sp>
        <p:nvSpPr>
          <p:cNvPr id="25" name="TextBox 24">
            <a:extLst>
              <a:ext uri="{FF2B5EF4-FFF2-40B4-BE49-F238E27FC236}">
                <a16:creationId xmlns:a16="http://schemas.microsoft.com/office/drawing/2014/main" id="{F873C943-2419-8FC1-0525-2613105CFD6D}"/>
              </a:ext>
            </a:extLst>
          </p:cNvPr>
          <p:cNvSpPr txBox="1"/>
          <p:nvPr/>
        </p:nvSpPr>
        <p:spPr>
          <a:xfrm>
            <a:off x="549275" y="9304308"/>
            <a:ext cx="5400000" cy="397743"/>
          </a:xfrm>
          <a:prstGeom prst="rect">
            <a:avLst/>
          </a:prstGeom>
        </p:spPr>
        <p:txBody>
          <a:bodyPr vert="horz" lIns="72000" tIns="72000" rIns="72000" bIns="72000" rtlCol="0" anchor="t"/>
          <a:lstStyle>
            <a:defPPr>
              <a:defRPr lang="en-US"/>
            </a:defPPr>
            <a:lvl1pPr>
              <a:defRPr sz="800" cap="all" baseline="0">
                <a:solidFill>
                  <a:schemeClr val="bg1"/>
                </a:solidFill>
              </a:defRPr>
            </a:lvl1pPr>
          </a:lstStyle>
          <a:p>
            <a:r>
              <a:rPr lang="en-AU" sz="1000" b="1" cap="none" dirty="0">
                <a:solidFill>
                  <a:schemeClr val="accent1"/>
                </a:solidFill>
              </a:rPr>
              <a:t>SPACE CAREERS WAYFINDER IS A COLLABORATION BETWEEN </a:t>
            </a:r>
            <a:br>
              <a:rPr lang="en-AU" sz="1000" b="1" cap="none" dirty="0">
                <a:solidFill>
                  <a:schemeClr val="accent1"/>
                </a:solidFill>
              </a:rPr>
            </a:br>
            <a:r>
              <a:rPr lang="en-AU" sz="1000" b="1" cap="none" dirty="0">
                <a:solidFill>
                  <a:schemeClr val="accent1"/>
                </a:solidFill>
              </a:rPr>
              <a:t>THE CSIRO AND THE AUSTRALIAN NATIONAL UNIVERSITY</a:t>
            </a:r>
          </a:p>
        </p:txBody>
      </p:sp>
      <p:sp>
        <p:nvSpPr>
          <p:cNvPr id="26" name="TextBox 25">
            <a:extLst>
              <a:ext uri="{FF2B5EF4-FFF2-40B4-BE49-F238E27FC236}">
                <a16:creationId xmlns:a16="http://schemas.microsoft.com/office/drawing/2014/main" id="{FB7BBF08-4185-6472-5444-F7DE82DAD7AC}"/>
              </a:ext>
            </a:extLst>
          </p:cNvPr>
          <p:cNvSpPr txBox="1"/>
          <p:nvPr/>
        </p:nvSpPr>
        <p:spPr>
          <a:xfrm>
            <a:off x="556097" y="8699744"/>
            <a:ext cx="5752627" cy="253128"/>
          </a:xfrm>
          <a:prstGeom prst="rect">
            <a:avLst/>
          </a:prstGeom>
          <a:noFill/>
        </p:spPr>
        <p:txBody>
          <a:bodyPr wrap="square" lIns="72000" tIns="72000" rIns="72000" bIns="72000">
            <a:spAutoFit/>
          </a:bodyPr>
          <a:lstStyle/>
          <a:p>
            <a:r>
              <a:rPr lang="en-AU" sz="700" baseline="30000" dirty="0">
                <a:solidFill>
                  <a:schemeClr val="accent3"/>
                </a:solidFill>
                <a:effectLst/>
                <a:latin typeface="Calibri" panose="020F0502020204030204" pitchFamily="34" charset="0"/>
                <a:ea typeface="Calibri" panose="020F0502020204030204" pitchFamily="34" charset="0"/>
                <a:cs typeface="Times New Roman" panose="02020603050405020304" pitchFamily="18" charset="0"/>
              </a:rPr>
              <a:t>1</a:t>
            </a:r>
            <a:r>
              <a:rPr lang="en-AU" sz="700" dirty="0">
                <a:solidFill>
                  <a:schemeClr val="accent3"/>
                </a:solidFill>
                <a:effectLst/>
                <a:latin typeface="Calibri" panose="020F0502020204030204" pitchFamily="34" charset="0"/>
                <a:ea typeface="Calibri" panose="020F0502020204030204" pitchFamily="34" charset="0"/>
                <a:cs typeface="Times New Roman" panose="02020603050405020304" pitchFamily="18" charset="0"/>
              </a:rPr>
              <a:t> https://</a:t>
            </a:r>
            <a:r>
              <a:rPr lang="en-AU" sz="700" dirty="0" err="1">
                <a:solidFill>
                  <a:schemeClr val="accent3"/>
                </a:solidFill>
                <a:effectLst/>
                <a:latin typeface="Calibri" panose="020F0502020204030204" pitchFamily="34" charset="0"/>
                <a:ea typeface="Calibri" panose="020F0502020204030204" pitchFamily="34" charset="0"/>
                <a:cs typeface="Times New Roman" panose="02020603050405020304" pitchFamily="18" charset="0"/>
              </a:rPr>
              <a:t>www.innoosamagazine.com.au</a:t>
            </a:r>
            <a:r>
              <a:rPr lang="en-AU" sz="700" dirty="0">
                <a:solidFill>
                  <a:schemeClr val="accent3"/>
                </a:solidFill>
                <a:effectLst/>
                <a:latin typeface="Calibri" panose="020F0502020204030204" pitchFamily="34" charset="0"/>
                <a:ea typeface="Calibri" panose="020F0502020204030204" pitchFamily="34" charset="0"/>
                <a:cs typeface="Times New Roman" panose="02020603050405020304" pitchFamily="18" charset="0"/>
              </a:rPr>
              <a:t>/new-fire-technology-will-help-save-lives/</a:t>
            </a:r>
          </a:p>
        </p:txBody>
      </p:sp>
      <p:cxnSp>
        <p:nvCxnSpPr>
          <p:cNvPr id="27" name="Straight Connector 26">
            <a:extLst>
              <a:ext uri="{FF2B5EF4-FFF2-40B4-BE49-F238E27FC236}">
                <a16:creationId xmlns:a16="http://schemas.microsoft.com/office/drawing/2014/main" id="{A6FA3A9D-8945-581B-C746-B67F308FF15D}"/>
              </a:ext>
              <a:ext uri="{C183D7F6-B498-43B3-948B-1728B52AA6E4}">
                <adec:decorative xmlns:adec="http://schemas.microsoft.com/office/drawing/2017/decorative" val="1"/>
              </a:ext>
            </a:extLst>
          </p:cNvPr>
          <p:cNvCxnSpPr/>
          <p:nvPr/>
        </p:nvCxnSpPr>
        <p:spPr>
          <a:xfrm>
            <a:off x="556097" y="8686647"/>
            <a:ext cx="379054"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Footer Placeholder 1">
            <a:extLst>
              <a:ext uri="{FF2B5EF4-FFF2-40B4-BE49-F238E27FC236}">
                <a16:creationId xmlns:a16="http://schemas.microsoft.com/office/drawing/2014/main" id="{A3D88067-952E-2AE9-45C5-5F390B61A6F1}"/>
              </a:ext>
              <a:ext uri="{C183D7F6-B498-43B3-948B-1728B52AA6E4}">
                <adec:decorative xmlns:adec="http://schemas.microsoft.com/office/drawing/2017/decorative" val="1"/>
              </a:ext>
            </a:extLst>
          </p:cNvPr>
          <p:cNvSpPr>
            <a:spLocks noGrp="1"/>
          </p:cNvSpPr>
          <p:nvPr>
            <p:ph type="ftr" sz="quarter" idx="3"/>
          </p:nvPr>
        </p:nvSpPr>
        <p:spPr/>
        <p:txBody>
          <a:bodyPr/>
          <a:lstStyle/>
          <a:p>
            <a:r>
              <a:rPr lang="en-US" dirty="0">
                <a:solidFill>
                  <a:schemeClr val="bg1"/>
                </a:solidFill>
              </a:rPr>
              <a:t>Communicating in space </a:t>
            </a:r>
            <a:r>
              <a:rPr lang="en-US" dirty="0"/>
              <a:t>STUDENT RESOURCE</a:t>
            </a:r>
            <a:endParaRPr lang="en-AU" dirty="0"/>
          </a:p>
        </p:txBody>
      </p:sp>
    </p:spTree>
    <p:extLst>
      <p:ext uri="{BB962C8B-B14F-4D97-AF65-F5344CB8AC3E}">
        <p14:creationId xmlns:p14="http://schemas.microsoft.com/office/powerpoint/2010/main" val="1258716342"/>
      </p:ext>
    </p:extLst>
  </p:cSld>
  <p:clrMapOvr>
    <a:masterClrMapping/>
  </p:clrMapOvr>
</p:sld>
</file>

<file path=ppt/theme/theme1.xml><?xml version="1.0" encoding="utf-8"?>
<a:theme xmlns:a="http://schemas.openxmlformats.org/drawingml/2006/main" name="Office Theme">
  <a:themeElements>
    <a:clrScheme name="CSIRO">
      <a:dk1>
        <a:sysClr val="windowText" lastClr="000000"/>
      </a:dk1>
      <a:lt1>
        <a:srgbClr val="FFFFFF"/>
      </a:lt1>
      <a:dk2>
        <a:srgbClr val="000000"/>
      </a:dk2>
      <a:lt2>
        <a:srgbClr val="FFFFFF"/>
      </a:lt2>
      <a:accent1>
        <a:srgbClr val="00A9CE"/>
      </a:accent1>
      <a:accent2>
        <a:srgbClr val="001D34"/>
      </a:accent2>
      <a:accent3>
        <a:srgbClr val="757579"/>
      </a:accent3>
      <a:accent4>
        <a:srgbClr val="1E22AA"/>
      </a:accent4>
      <a:accent5>
        <a:srgbClr val="78BE20"/>
      </a:accent5>
      <a:accent6>
        <a:srgbClr val="6D2077"/>
      </a:accent6>
      <a:hlink>
        <a:srgbClr val="001D34"/>
      </a:hlink>
      <a:folHlink>
        <a:srgbClr val="00A9CE"/>
      </a:folHlink>
    </a:clrScheme>
    <a:fontScheme name="CSIRO_Resources">
      <a:majorFont>
        <a:latin typeface="Open Sans"/>
        <a:ea typeface=""/>
        <a:cs typeface=""/>
      </a:majorFont>
      <a:minorFont>
        <a:latin typeface="Calibri"/>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53369D1CD1B61448F62ED7191B0A361" ma:contentTypeVersion="11" ma:contentTypeDescription="Create a new document." ma:contentTypeScope="" ma:versionID="9fa718f4d8f4bbefcc64bedee5bfc52e">
  <xsd:schema xmlns:xsd="http://www.w3.org/2001/XMLSchema" xmlns:xs="http://www.w3.org/2001/XMLSchema" xmlns:p="http://schemas.microsoft.com/office/2006/metadata/properties" xmlns:ns2="ebbfb97d-8400-4246-978d-8b68e4a1ec72" xmlns:ns3="a774ea9e-c034-4ea9-adc9-463ee3fef49f" targetNamespace="http://schemas.microsoft.com/office/2006/metadata/properties" ma:root="true" ma:fieldsID="196f744a603421bb36edf33224f8f500" ns2:_="" ns3:_="">
    <xsd:import namespace="ebbfb97d-8400-4246-978d-8b68e4a1ec72"/>
    <xsd:import namespace="a774ea9e-c034-4ea9-adc9-463ee3fef49f"/>
    <xsd:element name="properties">
      <xsd:complexType>
        <xsd:sequence>
          <xsd:element name="documentManagement">
            <xsd:complexType>
              <xsd:all>
                <xsd:element ref="ns2:_dlc_DocId" minOccurs="0"/>
                <xsd:element ref="ns2:_dlc_DocIdUrl" minOccurs="0"/>
                <xsd:element ref="ns2:_dlc_DocIdPersistId" minOccurs="0"/>
                <xsd:element ref="ns3:Programname" minOccurs="0"/>
                <xsd:element ref="ns3:Resourcetype" minOccurs="0"/>
                <xsd:element ref="ns3:Evaluation" minOccurs="0"/>
                <xsd:element ref="ns3:MediaServiceMetadata" minOccurs="0"/>
                <xsd:element ref="ns3:MediaServiceFastMetadata" minOccurs="0"/>
                <xsd:element ref="ns3:MediaServiceObjectDetectorVersions" minOccurs="0"/>
                <xsd:element ref="ns3:MediaServiceSearchProperties" minOccurs="0"/>
                <xsd:element ref="ns2:SharedWithUsers" minOccurs="0"/>
                <xsd:element ref="ns2:SharedWithDetails" minOccurs="0"/>
                <xsd:element ref="ns3:Not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bbfb97d-8400-4246-978d-8b68e4a1ec72"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774ea9e-c034-4ea9-adc9-463ee3fef49f" elementFormDefault="qualified">
    <xsd:import namespace="http://schemas.microsoft.com/office/2006/documentManagement/types"/>
    <xsd:import namespace="http://schemas.microsoft.com/office/infopath/2007/PartnerControls"/>
    <xsd:element name="Programname" ma:index="11" nillable="true" ma:displayName="Owner of resource" ma:format="Dropdown" ma:internalName="Programname">
      <xsd:complexType>
        <xsd:complexContent>
          <xsd:extension base="dms:MultiChoiceFillIn">
            <xsd:sequence>
              <xsd:element name="Value" maxOccurs="unbounded" minOccurs="0" nillable="true">
                <xsd:simpleType>
                  <xsd:union memberTypes="dms:Text">
                    <xsd:simpleType>
                      <xsd:restriction base="dms:Choice">
                        <xsd:enumeration value="Digital Careers"/>
                        <xsd:enumeration value="STEM Together"/>
                        <xsd:enumeration value="STEM Professionals in Schools"/>
                        <xsd:enumeration value="GenSTEM"/>
                        <xsd:enumeration value="Legacy"/>
                        <xsd:enumeration value="CEdO Comms"/>
                      </xsd:restriction>
                    </xsd:simpleType>
                  </xsd:union>
                </xsd:simpleType>
              </xsd:element>
            </xsd:sequence>
          </xsd:extension>
        </xsd:complexContent>
      </xsd:complexType>
    </xsd:element>
    <xsd:element name="Resourcetype" ma:index="12" nillable="true" ma:displayName="Resource type" ma:format="Dropdown" ma:internalName="Resourcetype">
      <xsd:complexType>
        <xsd:complexContent>
          <xsd:extension base="dms:MultiChoice">
            <xsd:sequence>
              <xsd:element name="Value" maxOccurs="unbounded" minOccurs="0" nillable="true">
                <xsd:simpleType>
                  <xsd:restriction base="dms:Choice">
                    <xsd:enumeration value="Video resource"/>
                    <xsd:enumeration value="Student resource"/>
                    <xsd:enumeration value="Teacher resource"/>
                  </xsd:restriction>
                </xsd:simpleType>
              </xsd:element>
            </xsd:sequence>
          </xsd:extension>
        </xsd:complexContent>
      </xsd:complexType>
    </xsd:element>
    <xsd:element name="Evaluation" ma:index="14" nillable="true" ma:displayName="Status" ma:format="Dropdown" ma:internalName="Evaluation">
      <xsd:simpleType>
        <xsd:restriction base="dms:Choice">
          <xsd:enumeration value="Requires Review"/>
          <xsd:enumeration value="Live on Library"/>
          <xsd:enumeration value="Admin"/>
          <xsd:enumeration value="Awaiting QA Panel"/>
          <xsd:enumeration value="Internal Document"/>
        </xsd:restriction>
      </xsd:simpleType>
    </xsd:element>
    <xsd:element name="MediaServiceMetadata" ma:index="15" nillable="true" ma:displayName="MediaServiceMetadata" ma:hidden="true" ma:internalName="MediaServiceMetadata" ma:readOnly="true">
      <xsd:simpleType>
        <xsd:restriction base="dms:Note"/>
      </xsd:simpleType>
    </xsd:element>
    <xsd:element name="MediaServiceFastMetadata" ma:index="16" nillable="true" ma:displayName="MediaServiceFastMetadata" ma:hidden="true" ma:internalName="MediaServiceFastMetadata" ma:readOnly="true">
      <xsd:simpleType>
        <xsd:restriction base="dms:Note"/>
      </xsd:simpleType>
    </xsd:element>
    <xsd:element name="MediaServiceObjectDetectorVersions" ma:index="17" nillable="true" ma:displayName="MediaServiceObjectDetectorVersions" ma:hidden="true" ma:indexed="true" ma:internalName="MediaServiceObjectDetectorVersions" ma:readOnly="true">
      <xsd:simpleType>
        <xsd:restriction base="dms:Text"/>
      </xsd:simpleType>
    </xsd:element>
    <xsd:element name="MediaServiceSearchProperties" ma:index="18" nillable="true" ma:displayName="MediaServiceSearchProperties" ma:hidden="true" ma:internalName="MediaServiceSearchProperties" ma:readOnly="true">
      <xsd:simpleType>
        <xsd:restriction base="dms:Note"/>
      </xsd:simpleType>
    </xsd:element>
    <xsd:element name="Notes" ma:index="21" nillable="true" ma:displayName="Notes" ma:format="Dropdown" ma:internalName="Notes">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ma:index="13" ma:displayName="Subject"/>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dlc_DocId xmlns="ebbfb97d-8400-4246-978d-8b68e4a1ec72">ZE3VX6JE3FAU-1152004265-282</_dlc_DocId>
    <_dlc_DocIdUrl xmlns="ebbfb97d-8400-4246-978d-8b68e4a1ec72">
      <Url>https://csiroau.sharepoint.com/sites/CSIROEducationOutreach2/_layouts/15/DocIdRedir.aspx?ID=ZE3VX6JE3FAU-1152004265-282</Url>
      <Description>ZE3VX6JE3FAU-1152004265-282</Description>
    </_dlc_DocIdUrl>
    <SharedWithUsers xmlns="ebbfb97d-8400-4246-978d-8b68e4a1ec72">
      <UserInfo>
        <DisplayName>Huff, Jessica (She / Her) (CorpAffairs, Newcastle)</DisplayName>
        <AccountId>61</AccountId>
        <AccountType/>
      </UserInfo>
    </SharedWithUsers>
    <Resourcetype xmlns="a774ea9e-c034-4ea9-adc9-463ee3fef49f" xsi:nil="true"/>
    <Evaluation xmlns="a774ea9e-c034-4ea9-adc9-463ee3fef49f" xsi:nil="true"/>
    <Programname xmlns="a774ea9e-c034-4ea9-adc9-463ee3fef49f" xsi:nil="true"/>
    <Notes xmlns="a774ea9e-c034-4ea9-adc9-463ee3fef49f"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F884C849-0196-4583-B36D-8AA5CD88B27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bbfb97d-8400-4246-978d-8b68e4a1ec72"/>
    <ds:schemaRef ds:uri="a774ea9e-c034-4ea9-adc9-463ee3fef49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75312FC-6BBC-4424-897E-0F3067CD37C8}">
  <ds:schemaRefs>
    <ds:schemaRef ds:uri="http://www.w3.org/XML/1998/namespace"/>
    <ds:schemaRef ds:uri="http://schemas.microsoft.com/office/2006/metadata/properties"/>
    <ds:schemaRef ds:uri="http://schemas.openxmlformats.org/package/2006/metadata/core-properties"/>
    <ds:schemaRef ds:uri="http://schemas.microsoft.com/office/2006/documentManagement/types"/>
    <ds:schemaRef ds:uri="cbf74718-704d-415e-8c81-199debd1d983"/>
    <ds:schemaRef ds:uri="http://purl.org/dc/dcmitype/"/>
    <ds:schemaRef ds:uri="http://purl.org/dc/terms/"/>
    <ds:schemaRef ds:uri="http://schemas.microsoft.com/office/infopath/2007/PartnerControls"/>
    <ds:schemaRef ds:uri="16086451-6d37-4935-be9a-a54fea279158"/>
    <ds:schemaRef ds:uri="http://purl.org/dc/elements/1.1/"/>
    <ds:schemaRef ds:uri="ebbfb97d-8400-4246-978d-8b68e4a1ec72"/>
    <ds:schemaRef ds:uri="a774ea9e-c034-4ea9-adc9-463ee3fef49f"/>
  </ds:schemaRefs>
</ds:datastoreItem>
</file>

<file path=customXml/itemProps3.xml><?xml version="1.0" encoding="utf-8"?>
<ds:datastoreItem xmlns:ds="http://schemas.openxmlformats.org/officeDocument/2006/customXml" ds:itemID="{15C14E44-88B1-4BF0-B5A5-79E2FF3AE812}">
  <ds:schemaRefs>
    <ds:schemaRef ds:uri="http://schemas.microsoft.com/sharepoint/v3/contenttype/forms"/>
  </ds:schemaRefs>
</ds:datastoreItem>
</file>

<file path=customXml/itemProps4.xml><?xml version="1.0" encoding="utf-8"?>
<ds:datastoreItem xmlns:ds="http://schemas.openxmlformats.org/officeDocument/2006/customXml" ds:itemID="{BA04E2E2-CB0E-4CD7-8EA2-CA43E0C3C5F8}">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emplate>Office Theme 2013 - 2022</Template>
  <TotalTime>296</TotalTime>
  <Words>1082</Words>
  <PresentationFormat>A4 Paper (210x297 mm)</PresentationFormat>
  <Paragraphs>49</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Open Sans</vt:lpstr>
      <vt:lpstr>Office Theme</vt:lpstr>
      <vt:lpstr>Space Careers Communicating in Space</vt:lpstr>
      <vt:lpstr>Communicating in Space, page 2</vt:lpstr>
      <vt:lpstr>Communicating in Space, page 3</vt:lpstr>
      <vt:lpstr>Communicating in Space, page 4</vt:lpstr>
    </vt:vector>
  </TitlesOfParts>
  <Company>CSIRO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Communicating in space student resource</dc:title>
  <dcterms:created xsi:type="dcterms:W3CDTF">2023-04-19T21:44:39Z</dcterms:created>
  <dcterms:modified xsi:type="dcterms:W3CDTF">2024-07-22T02:23:32Z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0x010100353369D1CD1B61448F62ED7191B0A361</vt:lpwstr>
  </property>
  <property fmtid="{D5CDD505-2E9C-101B-9397-08002B2CF9AE}" pid="3" name="_dlc_DocIdItemGuid">
    <vt:lpwstr>62d8645e-d5a3-4866-a9ef-b078742df1f6</vt:lpwstr>
  </property>
  <property fmtid="{D5CDD505-2E9C-101B-9397-08002B2CF9AE}" pid="4" name="MediaServiceImageTags">
    <vt:lpwstr/>
  </property>
</Properties>
</file>