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omments/modernComment_104_11824373.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0"/>
  </p:notesMasterIdLst>
  <p:sldIdLst>
    <p:sldId id="256" r:id="rId6"/>
    <p:sldId id="257" r:id="rId7"/>
    <p:sldId id="259" r:id="rId8"/>
    <p:sldId id="260" r:id="rId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1" userDrawn="1">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A81411-8E01-5FD5-2AD8-99039C8591A5}" name="Flynn, Bill (Science Connect, Adelaide K. Ave)" initials="BF" userId="S::fly035@csiro.au::863802e0-baeb-45a8-8104-a153845b13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showGuides="1">
      <p:cViewPr varScale="1">
        <p:scale>
          <a:sx n="58" d="100"/>
          <a:sy n="58" d="100"/>
        </p:scale>
        <p:origin x="1368" y="31"/>
      </p:cViewPr>
      <p:guideLst>
        <p:guide orient="horz" pos="351"/>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erissa (Science Connect, Newcastle)" userId="0504c394-0c19-49de-9df6-9a6d59b8a886" providerId="ADAL" clId="{851887C3-2095-41EF-B33A-C83A8BE7F893}"/>
    <pc:docChg chg="undo custSel modSld modMainMaster">
      <pc:chgData name="Jones, Nerissa (Science Connect, Newcastle)" userId="0504c394-0c19-49de-9df6-9a6d59b8a886" providerId="ADAL" clId="{851887C3-2095-41EF-B33A-C83A8BE7F893}" dt="2024-06-27T02:58:30.502" v="23" actId="171"/>
      <pc:docMkLst>
        <pc:docMk/>
      </pc:docMkLst>
      <pc:sldChg chg="modSp mod">
        <pc:chgData name="Jones, Nerissa (Science Connect, Newcastle)" userId="0504c394-0c19-49de-9df6-9a6d59b8a886" providerId="ADAL" clId="{851887C3-2095-41EF-B33A-C83A8BE7F893}" dt="2024-06-27T02:58:29.104" v="18" actId="20577"/>
        <pc:sldMkLst>
          <pc:docMk/>
          <pc:sldMk cId="1706847361" sldId="256"/>
        </pc:sldMkLst>
        <pc:spChg chg="mod">
          <ac:chgData name="Jones, Nerissa (Science Connect, Newcastle)" userId="0504c394-0c19-49de-9df6-9a6d59b8a886" providerId="ADAL" clId="{851887C3-2095-41EF-B33A-C83A8BE7F893}" dt="2024-06-27T02:58:29.104" v="18" actId="20577"/>
          <ac:spMkLst>
            <pc:docMk/>
            <pc:sldMk cId="1706847361" sldId="256"/>
            <ac:spMk id="5" creationId="{31834FBF-CFB9-F9BE-4EFA-A5576401F59F}"/>
          </ac:spMkLst>
        </pc:spChg>
      </pc:sldChg>
      <pc:sldMasterChg chg="modSldLayout">
        <pc:chgData name="Jones, Nerissa (Science Connect, Newcastle)" userId="0504c394-0c19-49de-9df6-9a6d59b8a886" providerId="ADAL" clId="{851887C3-2095-41EF-B33A-C83A8BE7F893}" dt="2024-06-27T02:58:30.502" v="23" actId="171"/>
        <pc:sldMasterMkLst>
          <pc:docMk/>
          <pc:sldMasterMk cId="3345691199" sldId="2147483660"/>
        </pc:sldMasterMkLst>
        <pc:sldLayoutChg chg="addSp modSp mod">
          <pc:chgData name="Jones, Nerissa (Science Connect, Newcastle)" userId="0504c394-0c19-49de-9df6-9a6d59b8a886" providerId="ADAL" clId="{851887C3-2095-41EF-B33A-C83A8BE7F893}" dt="2024-06-27T02:58:30.502" v="23" actId="171"/>
          <pc:sldLayoutMkLst>
            <pc:docMk/>
            <pc:sldMasterMk cId="3345691199" sldId="2147483660"/>
            <pc:sldLayoutMk cId="1972623687" sldId="2147483661"/>
          </pc:sldLayoutMkLst>
          <pc:spChg chg="mod">
            <ac:chgData name="Jones, Nerissa (Science Connect, Newcastle)" userId="0504c394-0c19-49de-9df6-9a6d59b8a886" providerId="ADAL" clId="{851887C3-2095-41EF-B33A-C83A8BE7F893}" dt="2024-06-27T02:58:29.449" v="20" actId="207"/>
            <ac:spMkLst>
              <pc:docMk/>
              <pc:sldMasterMk cId="3345691199" sldId="2147483660"/>
              <pc:sldLayoutMk cId="1972623687" sldId="2147483661"/>
              <ac:spMk id="5" creationId="{B2AFEA94-D4D0-5D32-25AB-3F96F80411B5}"/>
            </ac:spMkLst>
          </pc:spChg>
          <pc:picChg chg="add mod ord">
            <ac:chgData name="Jones, Nerissa (Science Connect, Newcastle)" userId="0504c394-0c19-49de-9df6-9a6d59b8a886" providerId="ADAL" clId="{851887C3-2095-41EF-B33A-C83A8BE7F893}" dt="2024-06-27T02:58:30.502" v="23" actId="171"/>
            <ac:picMkLst>
              <pc:docMk/>
              <pc:sldMasterMk cId="3345691199" sldId="2147483660"/>
              <pc:sldLayoutMk cId="1972623687" sldId="2147483661"/>
              <ac:picMk id="6" creationId="{14CF999A-B01C-A7B9-4FB5-7ADBB037D0D2}"/>
            </ac:picMkLst>
          </pc:picChg>
        </pc:sldLayoutChg>
      </pc:sldMasterChg>
    </pc:docChg>
  </pc:docChgLst>
  <pc:docChgLst>
    <pc:chgData name="Jones, Nerissa (Science Connect, Newcastle)" userId="0504c394-0c19-49de-9df6-9a6d59b8a886" providerId="ADAL" clId="{ED9372AA-0AC1-4C7F-8959-37A29A91C8F2}"/>
    <pc:docChg chg="undo custSel addSld delSld modSld">
      <pc:chgData name="Jones, Nerissa (Science Connect, Newcastle)" userId="0504c394-0c19-49de-9df6-9a6d59b8a886" providerId="ADAL" clId="{ED9372AA-0AC1-4C7F-8959-37A29A91C8F2}" dt="2024-03-18T00:39:50.678" v="4" actId="20577"/>
      <pc:docMkLst>
        <pc:docMk/>
      </pc:docMkLst>
      <pc:sldChg chg="modSp mod">
        <pc:chgData name="Jones, Nerissa (Science Connect, Newcastle)" userId="0504c394-0c19-49de-9df6-9a6d59b8a886" providerId="ADAL" clId="{ED9372AA-0AC1-4C7F-8959-37A29A91C8F2}" dt="2024-03-18T00:39:50.678" v="4" actId="20577"/>
        <pc:sldMkLst>
          <pc:docMk/>
          <pc:sldMk cId="1706847361" sldId="256"/>
        </pc:sldMkLst>
        <pc:spChg chg="mod">
          <ac:chgData name="Jones, Nerissa (Science Connect, Newcastle)" userId="0504c394-0c19-49de-9df6-9a6d59b8a886" providerId="ADAL" clId="{ED9372AA-0AC1-4C7F-8959-37A29A91C8F2}" dt="2024-03-18T00:39:50.678" v="4" actId="20577"/>
          <ac:spMkLst>
            <pc:docMk/>
            <pc:sldMk cId="1706847361" sldId="256"/>
            <ac:spMk id="11" creationId="{8F5A0CDA-AB69-FA70-BF5F-1A3E4358061C}"/>
          </ac:spMkLst>
        </pc:spChg>
      </pc:sldChg>
      <pc:sldChg chg="addSp modSp">
        <pc:chgData name="Jones, Nerissa (Science Connect, Newcastle)" userId="0504c394-0c19-49de-9df6-9a6d59b8a886" providerId="ADAL" clId="{ED9372AA-0AC1-4C7F-8959-37A29A91C8F2}" dt="2024-03-18T00:39:38.530" v="3"/>
        <pc:sldMkLst>
          <pc:docMk/>
          <pc:sldMk cId="293749619" sldId="260"/>
        </pc:sldMkLst>
        <pc:spChg chg="add mod">
          <ac:chgData name="Jones, Nerissa (Science Connect, Newcastle)" userId="0504c394-0c19-49de-9df6-9a6d59b8a886" providerId="ADAL" clId="{ED9372AA-0AC1-4C7F-8959-37A29A91C8F2}" dt="2024-03-18T00:39:38.530" v="3"/>
          <ac:spMkLst>
            <pc:docMk/>
            <pc:sldMk cId="293749619" sldId="260"/>
            <ac:spMk id="6" creationId="{EA5E19E5-C4FA-4EAE-A44E-455880C3F1BD}"/>
          </ac:spMkLst>
        </pc:spChg>
      </pc:sldChg>
      <pc:sldChg chg="add del">
        <pc:chgData name="Jones, Nerissa (Science Connect, Newcastle)" userId="0504c394-0c19-49de-9df6-9a6d59b8a886" providerId="ADAL" clId="{ED9372AA-0AC1-4C7F-8959-37A29A91C8F2}" dt="2024-03-18T00:39:36.731" v="2" actId="47"/>
        <pc:sldMkLst>
          <pc:docMk/>
          <pc:sldMk cId="102658616" sldId="261"/>
        </pc:sldMkLst>
      </pc:sldChg>
    </pc:docChg>
  </pc:docChgLst>
  <pc:docChgLst>
    <pc:chgData name="Flynn, Bill (Science Connect, Adelaide K. Ave)" userId="863802e0-baeb-45a8-8104-a153845b130d" providerId="ADAL" clId="{69B1E9A4-F362-473F-8841-0EDD84924DE8}"/>
    <pc:docChg chg="modSld">
      <pc:chgData name="Flynn, Bill (Science Connect, Adelaide K. Ave)" userId="863802e0-baeb-45a8-8104-a153845b130d" providerId="ADAL" clId="{69B1E9A4-F362-473F-8841-0EDD84924DE8}" dt="2024-07-03T05:30:35.160" v="49"/>
      <pc:docMkLst>
        <pc:docMk/>
      </pc:docMkLst>
      <pc:sldChg chg="modSp mod addCm">
        <pc:chgData name="Flynn, Bill (Science Connect, Adelaide K. Ave)" userId="863802e0-baeb-45a8-8104-a153845b130d" providerId="ADAL" clId="{69B1E9A4-F362-473F-8841-0EDD84924DE8}" dt="2024-07-03T05:30:35.160" v="49"/>
        <pc:sldMkLst>
          <pc:docMk/>
          <pc:sldMk cId="293749619" sldId="260"/>
        </pc:sldMkLst>
        <pc:spChg chg="mod">
          <ac:chgData name="Flynn, Bill (Science Connect, Adelaide K. Ave)" userId="863802e0-baeb-45a8-8104-a153845b130d" providerId="ADAL" clId="{69B1E9A4-F362-473F-8841-0EDD84924DE8}" dt="2024-07-03T05:29:57.270" v="48" actId="13926"/>
          <ac:spMkLst>
            <pc:docMk/>
            <pc:sldMk cId="293749619" sldId="260"/>
            <ac:spMk id="20" creationId="{8C6DB0D3-64BF-FEBC-89AB-1C050D8B00F0}"/>
          </ac:spMkLst>
        </pc:spChg>
        <pc:extLst>
          <p:ext xmlns:p="http://schemas.openxmlformats.org/presentationml/2006/main" uri="{D6D511B9-2390-475A-947B-AFAB55BFBCF1}">
            <pc226:cmChg xmlns:pc226="http://schemas.microsoft.com/office/powerpoint/2022/06/main/command" chg="add">
              <pc226:chgData name="Flynn, Bill (Science Connect, Adelaide K. Ave)" userId="863802e0-baeb-45a8-8104-a153845b130d" providerId="ADAL" clId="{69B1E9A4-F362-473F-8841-0EDD84924DE8}" dt="2024-07-03T05:30:35.160" v="49"/>
              <pc2:cmMkLst xmlns:pc2="http://schemas.microsoft.com/office/powerpoint/2019/9/main/command">
                <pc:docMk/>
                <pc:sldMk cId="293749619" sldId="260"/>
                <pc2:cmMk id="{A7E36FF8-823D-4895-B60D-8A3B457942E2}"/>
              </pc2:cmMkLst>
            </pc226:cmChg>
          </p:ext>
        </pc:extLst>
      </pc:sldChg>
    </pc:docChg>
  </pc:docChgLst>
</pc:chgInfo>
</file>

<file path=ppt/comments/modernComment_104_11824373.xml><?xml version="1.0" encoding="utf-8"?>
<p188:cmLst xmlns:a="http://schemas.openxmlformats.org/drawingml/2006/main" xmlns:r="http://schemas.openxmlformats.org/officeDocument/2006/relationships" xmlns:p188="http://schemas.microsoft.com/office/powerpoint/2018/8/main">
  <p188:cm id="{A7E36FF8-823D-4895-B60D-8A3B457942E2}" authorId="{45A81411-8E01-5FD5-2AD8-99039C8591A5}" created="2024-07-03T05:30:35.122">
    <pc:sldMkLst xmlns:pc="http://schemas.microsoft.com/office/powerpoint/2013/main/command">
      <pc:docMk/>
      <pc:sldMk cId="293749619" sldId="260"/>
    </pc:sldMkLst>
    <p188:txBody>
      <a:bodyPr/>
      <a:lstStyle/>
      <a:p>
        <a:r>
          <a:rPr lang="en-AU"/>
          <a:t>M=Mass of the Earth is incorrect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EC548-5A07-4952-A39F-B71329637647}" type="datetimeFigureOut">
              <a:rPr lang="en-AU" smtClean="0"/>
              <a:t>22/07/2024</a:t>
            </a:fld>
            <a:endParaRPr lang="en-AU"/>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0B948-7F29-4D1C-8BB5-2D9CD9756C48}" type="slidenum">
              <a:rPr lang="en-AU" smtClean="0"/>
              <a:t>‹#›</a:t>
            </a:fld>
            <a:endParaRPr lang="en-AU"/>
          </a:p>
        </p:txBody>
      </p:sp>
    </p:spTree>
    <p:extLst>
      <p:ext uri="{BB962C8B-B14F-4D97-AF65-F5344CB8AC3E}">
        <p14:creationId xmlns:p14="http://schemas.microsoft.com/office/powerpoint/2010/main" val="64389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815135E-A4B9-9143-5B0F-5419479D90A5}"/>
              </a:ext>
              <a:ext uri="{C183D7F6-B498-43B3-948B-1728B52AA6E4}">
                <adec:decorative xmlns:adec="http://schemas.microsoft.com/office/drawing/2017/decorative" val="1"/>
              </a:ext>
            </a:extLst>
          </p:cNvPr>
          <p:cNvGrpSpPr/>
          <p:nvPr userDrawn="1"/>
        </p:nvGrpSpPr>
        <p:grpSpPr>
          <a:xfrm>
            <a:off x="1" y="1"/>
            <a:ext cx="6858000" cy="2024428"/>
            <a:chOff x="0" y="0"/>
            <a:chExt cx="7647305" cy="2257425"/>
          </a:xfrm>
        </p:grpSpPr>
        <p:pic>
          <p:nvPicPr>
            <p:cNvPr id="7" name="Picture 6">
              <a:extLst>
                <a:ext uri="{FF2B5EF4-FFF2-40B4-BE49-F238E27FC236}">
                  <a16:creationId xmlns:a16="http://schemas.microsoft.com/office/drawing/2014/main" id="{32F8E56B-E2D4-53E7-94CB-2824591CFD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177" b="29593"/>
            <a:stretch/>
          </p:blipFill>
          <p:spPr bwMode="auto">
            <a:xfrm>
              <a:off x="0" y="0"/>
              <a:ext cx="7647305" cy="225742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2840A6C2-C083-007F-3ED6-0520A96E4C97}"/>
                </a:ext>
              </a:extLst>
            </p:cNvPr>
            <p:cNvSpPr/>
            <p:nvPr userDrawn="1"/>
          </p:nvSpPr>
          <p:spPr>
            <a:xfrm>
              <a:off x="3590925" y="0"/>
              <a:ext cx="4056380" cy="2257425"/>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2" name="Footer Placeholder 7">
            <a:extLst>
              <a:ext uri="{FF2B5EF4-FFF2-40B4-BE49-F238E27FC236}">
                <a16:creationId xmlns:a16="http://schemas.microsoft.com/office/drawing/2014/main" id="{FD2C2717-609F-BA4E-6A70-E03E13BE91FF}"/>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3" name="Slide Number Placeholder 8">
            <a:extLst>
              <a:ext uri="{FF2B5EF4-FFF2-40B4-BE49-F238E27FC236}">
                <a16:creationId xmlns:a16="http://schemas.microsoft.com/office/drawing/2014/main" id="{E0604226-B5E1-B6DB-2A57-4DDAE260473C}"/>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4" name="Straight Connector 3">
            <a:extLst>
              <a:ext uri="{FF2B5EF4-FFF2-40B4-BE49-F238E27FC236}">
                <a16:creationId xmlns:a16="http://schemas.microsoft.com/office/drawing/2014/main" id="{05A93FF2-4439-B7FE-7CE7-CDF8E97970AA}"/>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2AFEA94-D4D0-5D32-25AB-3F96F80411B5}"/>
              </a:ext>
              <a:ext uri="{C183D7F6-B498-43B3-948B-1728B52AA6E4}">
                <adec:decorative xmlns:adec="http://schemas.microsoft.com/office/drawing/2017/decorative" val="1"/>
              </a:ext>
            </a:extLst>
          </p:cNvPr>
          <p:cNvSpPr/>
          <p:nvPr userDrawn="1"/>
        </p:nvSpPr>
        <p:spPr>
          <a:xfrm>
            <a:off x="5063490" y="1771650"/>
            <a:ext cx="1794511" cy="201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07000"/>
              </a:lnSpc>
              <a:spcAft>
                <a:spcPts val="600"/>
              </a:spcAft>
              <a:tabLst>
                <a:tab pos="1154113" algn="r"/>
              </a:tabLst>
            </a:pPr>
            <a:r>
              <a:rPr lang="en-AU" sz="800" dirty="0">
                <a:solidFill>
                  <a:srgbClr val="00A9CE"/>
                </a:solidFill>
                <a:effectLst/>
                <a:ea typeface="Calibri" panose="020F0502020204030204" pitchFamily="34" charset="0"/>
                <a:cs typeface="Times New Roman" panose="02020603050405020304" pitchFamily="18" charset="0"/>
              </a:rPr>
              <a:t>	TEACHER GUIDE</a:t>
            </a:r>
            <a:endParaRPr lang="en-AU" sz="1100" dirty="0">
              <a:effectLs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AC34B74-7091-E444-4382-6E7F3C9BE64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182" y="565513"/>
            <a:ext cx="726061" cy="726061"/>
          </a:xfrm>
          <a:prstGeom prst="rect">
            <a:avLst/>
          </a:prstGeom>
        </p:spPr>
      </p:pic>
    </p:spTree>
    <p:extLst>
      <p:ext uri="{BB962C8B-B14F-4D97-AF65-F5344CB8AC3E}">
        <p14:creationId xmlns:p14="http://schemas.microsoft.com/office/powerpoint/2010/main" val="1972623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7">
            <a:extLst>
              <a:ext uri="{FF2B5EF4-FFF2-40B4-BE49-F238E27FC236}">
                <a16:creationId xmlns:a16="http://schemas.microsoft.com/office/drawing/2014/main" id="{66E23B81-460C-3291-0E98-7F67A4EF247D}"/>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7" name="Slide Number Placeholder 8">
            <a:extLst>
              <a:ext uri="{FF2B5EF4-FFF2-40B4-BE49-F238E27FC236}">
                <a16:creationId xmlns:a16="http://schemas.microsoft.com/office/drawing/2014/main" id="{D960CDE5-8A3D-A7E6-90AE-113682822F33}"/>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8" name="Straight Connector 7">
            <a:extLst>
              <a:ext uri="{FF2B5EF4-FFF2-40B4-BE49-F238E27FC236}">
                <a16:creationId xmlns:a16="http://schemas.microsoft.com/office/drawing/2014/main" id="{F04A8852-96B6-5613-E2D5-BF05C2B771E7}"/>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414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08549C-7496-9165-2067-01E31BFA0DAA}"/>
              </a:ext>
            </a:extLst>
          </p:cNvPr>
          <p:cNvSpPr/>
          <p:nvPr userDrawn="1"/>
        </p:nvSpPr>
        <p:spPr>
          <a:xfrm>
            <a:off x="0" y="9066178"/>
            <a:ext cx="6858000" cy="839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7">
            <a:extLst>
              <a:ext uri="{FF2B5EF4-FFF2-40B4-BE49-F238E27FC236}">
                <a16:creationId xmlns:a16="http://schemas.microsoft.com/office/drawing/2014/main" id="{481371E2-35B3-98CE-A3D0-A51E5AA977EA}"/>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6" name="Slide Number Placeholder 8">
            <a:extLst>
              <a:ext uri="{FF2B5EF4-FFF2-40B4-BE49-F238E27FC236}">
                <a16:creationId xmlns:a16="http://schemas.microsoft.com/office/drawing/2014/main" id="{E71B1684-73D3-A30B-C65D-921B7E675051}"/>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10" name="Straight Connector 9">
            <a:extLst>
              <a:ext uri="{FF2B5EF4-FFF2-40B4-BE49-F238E27FC236}">
                <a16:creationId xmlns:a16="http://schemas.microsoft.com/office/drawing/2014/main" id="{460C6023-210F-D4A7-6F5F-4D79568BDF83}"/>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69119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6" userDrawn="1">
          <p15:clr>
            <a:srgbClr val="F26B43"/>
          </p15:clr>
        </p15:guide>
        <p15:guide id="2"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skyscrapers-apartment-houses-154388/" TargetMode="External"/><Relationship Id="rId7" Type="http://schemas.openxmlformats.org/officeDocument/2006/relationships/hyperlink" Target="https://pixabay.com/fr/stickman-bonhomme-allumette-25578/"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pixabay.com/en/stickman-stick-figure-landing-25559/"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factualaudio.com/post/amplitude/"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KcBQclXOj7Y" TargetMode="External"/><Relationship Id="rId2" Type="http://schemas.microsoft.com/office/2018/10/relationships/comments" Target="../comments/modernComment_104_1182437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264594"/>
            <a:ext cx="5756634" cy="1068736"/>
          </a:xfrm>
          <a:prstGeom prst="rect">
            <a:avLst/>
          </a:prstGeom>
          <a:no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defTabSz="457200">
              <a:lnSpc>
                <a:spcPct val="100000"/>
              </a:lnSpc>
              <a:spcBef>
                <a:spcPts val="0"/>
              </a:spcBef>
              <a:defRPr/>
            </a:pPr>
            <a:r>
              <a:rPr lang="en-US" sz="3600" dirty="0">
                <a:latin typeface="Open Sans" pitchFamily="2" charset="0"/>
                <a:ea typeface="Open Sans" pitchFamily="2" charset="0"/>
                <a:cs typeface="Open Sans" pitchFamily="2" charset="0"/>
              </a:rPr>
              <a:t>Space Careers</a:t>
            </a:r>
            <a:b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br>
            <a: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t>Communicating in Space</a:t>
            </a:r>
            <a:endParaRPr kumimoji="0" lang="en-AU"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endParaRPr>
          </a:p>
        </p:txBody>
      </p:sp>
      <p:sp>
        <p:nvSpPr>
          <p:cNvPr id="2" name="TextBox 1">
            <a:extLst>
              <a:ext uri="{FF2B5EF4-FFF2-40B4-BE49-F238E27FC236}">
                <a16:creationId xmlns:a16="http://schemas.microsoft.com/office/drawing/2014/main" id="{C182046C-A512-98EB-BB02-2BA02F47B294}"/>
              </a:ext>
            </a:extLst>
          </p:cNvPr>
          <p:cNvSpPr txBox="1"/>
          <p:nvPr/>
        </p:nvSpPr>
        <p:spPr>
          <a:xfrm>
            <a:off x="549276" y="3474720"/>
            <a:ext cx="5759450" cy="1376513"/>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There are many challenges associated with space exploration whether it be retrieving data collected by satellites or communicating with astronauts aboard a rocket bound for the Moon. Just one of these is the rate/speed at which we are able to carry out these tasks.</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To give some idea of this challenge here are a few simple calculations to perform.</a:t>
            </a:r>
          </a:p>
          <a:p>
            <a:pPr marL="228600" indent="-228600">
              <a:spcBef>
                <a:spcPts val="300"/>
              </a:spcBef>
              <a:spcAft>
                <a:spcPts val="300"/>
              </a:spcAft>
              <a:buFont typeface="+mj-lt"/>
              <a:buAutoNum type="arabicPeriod"/>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Carpenter Joe forgot to take his claw hammer up to the roof of the 17-storey apartment block he’s working on with his daughter Jill. Joe shouts down to Jill who is outside on the ground level to bring up his hammer when she joins him on the roof</a:t>
            </a:r>
          </a:p>
        </p:txBody>
      </p:sp>
      <p:sp>
        <p:nvSpPr>
          <p:cNvPr id="35" name="TextBox 34">
            <a:extLst>
              <a:ext uri="{FF2B5EF4-FFF2-40B4-BE49-F238E27FC236}">
                <a16:creationId xmlns:a16="http://schemas.microsoft.com/office/drawing/2014/main" id="{BA741EA9-E576-04EC-E40E-61D1D4B1231C}"/>
              </a:ext>
            </a:extLst>
          </p:cNvPr>
          <p:cNvSpPr txBox="1"/>
          <p:nvPr/>
        </p:nvSpPr>
        <p:spPr>
          <a:xfrm>
            <a:off x="3429000" y="5044451"/>
            <a:ext cx="2879725" cy="1594622"/>
          </a:xfrm>
          <a:prstGeom prst="rect">
            <a:avLst/>
          </a:prstGeom>
          <a:solidFill>
            <a:schemeClr val="accent3">
              <a:lumMod val="20000"/>
              <a:lumOff val="80000"/>
            </a:schemeClr>
          </a:solidFill>
        </p:spPr>
        <p:txBody>
          <a:bodyPr wrap="square" lIns="180000" tIns="180000" rIns="180000" bIns="180000">
            <a:spAutoFit/>
          </a:bodyPr>
          <a:lstStyle/>
          <a:p>
            <a:pPr>
              <a:spcBef>
                <a:spcPts val="300"/>
              </a:spcBef>
              <a:spcAft>
                <a:spcPts val="300"/>
              </a:spcAft>
              <a:tabLst>
                <a:tab pos="1089025" algn="ctr"/>
              </a:tabLst>
            </a:pPr>
            <a:r>
              <a:rPr lang="en-AU" sz="1000" dirty="0">
                <a:solidFill>
                  <a:srgbClr val="57575A"/>
                </a:solidFill>
                <a:latin typeface="Calibri" panose="020F0502020204030204" pitchFamily="34" charset="0"/>
                <a:cs typeface="Calibri" panose="020F0502020204030204" pitchFamily="34" charset="0"/>
              </a:rPr>
              <a:t>If Joe shouts down to Jill from the same side of the building on which she is stood, and the building is 60 m high, with Jill stood 10 m out from the side of the building.</a:t>
            </a:r>
          </a:p>
          <a:p>
            <a:pPr>
              <a:spcBef>
                <a:spcPts val="300"/>
              </a:spcBef>
              <a:spcAft>
                <a:spcPts val="300"/>
              </a:spcAft>
              <a:tabLst>
                <a:tab pos="1089025" algn="ctr"/>
              </a:tabLst>
            </a:pPr>
            <a:r>
              <a:rPr lang="en-AU" sz="1000" dirty="0">
                <a:solidFill>
                  <a:srgbClr val="57575A"/>
                </a:solidFill>
                <a:latin typeface="Calibri" panose="020F0502020204030204" pitchFamily="34" charset="0"/>
                <a:cs typeface="Calibri" panose="020F0502020204030204" pitchFamily="34" charset="0"/>
              </a:rPr>
              <a:t>How long after Joe shouts down to Jill will she get the message to bring up the hammer?</a:t>
            </a:r>
          </a:p>
          <a:p>
            <a:pPr>
              <a:spcBef>
                <a:spcPts val="300"/>
              </a:spcBef>
              <a:spcAft>
                <a:spcPts val="300"/>
              </a:spcAft>
              <a:tabLst>
                <a:tab pos="1089025" algn="ctr"/>
              </a:tabLst>
            </a:pPr>
            <a:r>
              <a:rPr lang="en-AU" sz="1000" i="1" dirty="0">
                <a:solidFill>
                  <a:srgbClr val="57575A"/>
                </a:solidFill>
                <a:latin typeface="Calibri" panose="020F0502020204030204" pitchFamily="34" charset="0"/>
                <a:cs typeface="Calibri" panose="020F0502020204030204" pitchFamily="34" charset="0"/>
              </a:rPr>
              <a:t>NOTE the speed of sound in air = 343 m/s</a:t>
            </a:r>
          </a:p>
        </p:txBody>
      </p:sp>
      <p:grpSp>
        <p:nvGrpSpPr>
          <p:cNvPr id="36" name="Group 35">
            <a:extLst>
              <a:ext uri="{FF2B5EF4-FFF2-40B4-BE49-F238E27FC236}">
                <a16:creationId xmlns:a16="http://schemas.microsoft.com/office/drawing/2014/main" id="{51E166E7-F2F7-2C46-1749-23FC851FDCA7}"/>
              </a:ext>
              <a:ext uri="{C183D7F6-B498-43B3-948B-1728B52AA6E4}">
                <adec:decorative xmlns:adec="http://schemas.microsoft.com/office/drawing/2017/decorative" val="1"/>
              </a:ext>
            </a:extLst>
          </p:cNvPr>
          <p:cNvGrpSpPr/>
          <p:nvPr/>
        </p:nvGrpSpPr>
        <p:grpSpPr>
          <a:xfrm>
            <a:off x="639084" y="6959514"/>
            <a:ext cx="3036624" cy="2028280"/>
            <a:chOff x="639083" y="4770846"/>
            <a:chExt cx="4456429" cy="2976623"/>
          </a:xfrm>
        </p:grpSpPr>
        <p:grpSp>
          <p:nvGrpSpPr>
            <p:cNvPr id="3" name="Group 2">
              <a:extLst>
                <a:ext uri="{FF2B5EF4-FFF2-40B4-BE49-F238E27FC236}">
                  <a16:creationId xmlns:a16="http://schemas.microsoft.com/office/drawing/2014/main" id="{00AA7D6A-7708-0457-375A-22B3629D27FE}"/>
                </a:ext>
              </a:extLst>
            </p:cNvPr>
            <p:cNvGrpSpPr/>
            <p:nvPr/>
          </p:nvGrpSpPr>
          <p:grpSpPr>
            <a:xfrm>
              <a:off x="639083" y="4770846"/>
              <a:ext cx="4456429" cy="2794000"/>
              <a:chOff x="0" y="34111"/>
              <a:chExt cx="4456800" cy="2794289"/>
            </a:xfrm>
          </p:grpSpPr>
          <p:grpSp>
            <p:nvGrpSpPr>
              <p:cNvPr id="4" name="Group 3">
                <a:extLst>
                  <a:ext uri="{FF2B5EF4-FFF2-40B4-BE49-F238E27FC236}">
                    <a16:creationId xmlns:a16="http://schemas.microsoft.com/office/drawing/2014/main" id="{931B8BD6-923D-C351-1742-3EAB1EE3F064}"/>
                  </a:ext>
                </a:extLst>
              </p:cNvPr>
              <p:cNvGrpSpPr/>
              <p:nvPr/>
            </p:nvGrpSpPr>
            <p:grpSpPr>
              <a:xfrm flipH="1">
                <a:off x="514350" y="34111"/>
                <a:ext cx="1009650" cy="2771775"/>
                <a:chOff x="0" y="0"/>
                <a:chExt cx="1009650" cy="2771775"/>
              </a:xfrm>
            </p:grpSpPr>
            <p:pic>
              <p:nvPicPr>
                <p:cNvPr id="13" name="Picture 12">
                  <a:extLst>
                    <a:ext uri="{FF2B5EF4-FFF2-40B4-BE49-F238E27FC236}">
                      <a16:creationId xmlns:a16="http://schemas.microsoft.com/office/drawing/2014/main" id="{ED87F56F-EBEE-0999-6C4D-905EFEC4F61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108" r="50310" b="25473"/>
                <a:stretch/>
              </p:blipFill>
              <p:spPr bwMode="auto">
                <a:xfrm flipH="1">
                  <a:off x="0" y="0"/>
                  <a:ext cx="1009650" cy="2771775"/>
                </a:xfrm>
                <a:prstGeom prst="rect">
                  <a:avLst/>
                </a:prstGeom>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7B8E5C16-9550-E073-C591-D9BCFEEA75E5}"/>
                    </a:ext>
                  </a:extLst>
                </p:cNvPr>
                <p:cNvSpPr/>
                <p:nvPr/>
              </p:nvSpPr>
              <p:spPr>
                <a:xfrm rot="875244">
                  <a:off x="438150" y="142875"/>
                  <a:ext cx="504825"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sz="1000"/>
                </a:p>
              </p:txBody>
            </p:sp>
            <p:sp>
              <p:nvSpPr>
                <p:cNvPr id="16" name="Rectangle 15">
                  <a:extLst>
                    <a:ext uri="{FF2B5EF4-FFF2-40B4-BE49-F238E27FC236}">
                      <a16:creationId xmlns:a16="http://schemas.microsoft.com/office/drawing/2014/main" id="{633FD568-0D92-0487-1371-5D414237AB47}"/>
                    </a:ext>
                  </a:extLst>
                </p:cNvPr>
                <p:cNvSpPr/>
                <p:nvPr/>
              </p:nvSpPr>
              <p:spPr>
                <a:xfrm rot="20199044">
                  <a:off x="16014" y="193314"/>
                  <a:ext cx="504825" cy="233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sz="1000"/>
                </a:p>
              </p:txBody>
            </p:sp>
          </p:grpSp>
          <p:pic>
            <p:nvPicPr>
              <p:cNvPr id="7" name="Picture 6">
                <a:extLst>
                  <a:ext uri="{FF2B5EF4-FFF2-40B4-BE49-F238E27FC236}">
                    <a16:creationId xmlns:a16="http://schemas.microsoft.com/office/drawing/2014/main" id="{A7486BDD-FD8F-2549-ADE4-C22A4C05BE1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548048">
                <a:off x="1034135" y="288973"/>
                <a:ext cx="112580" cy="108000"/>
              </a:xfrm>
              <a:prstGeom prst="rect">
                <a:avLst/>
              </a:prstGeom>
            </p:spPr>
          </p:pic>
          <p:sp>
            <p:nvSpPr>
              <p:cNvPr id="8" name="Freeform: Shape 7">
                <a:extLst>
                  <a:ext uri="{FF2B5EF4-FFF2-40B4-BE49-F238E27FC236}">
                    <a16:creationId xmlns:a16="http://schemas.microsoft.com/office/drawing/2014/main" id="{6646D686-2A5E-1134-A063-03B9FA93CB34}"/>
                  </a:ext>
                </a:extLst>
              </p:cNvPr>
              <p:cNvSpPr/>
              <p:nvPr/>
            </p:nvSpPr>
            <p:spPr>
              <a:xfrm rot="180000">
                <a:off x="0" y="2590800"/>
                <a:ext cx="4456800" cy="237600"/>
              </a:xfrm>
              <a:custGeom>
                <a:avLst/>
                <a:gdLst>
                  <a:gd name="connsiteX0" fmla="*/ 0 w 4457700"/>
                  <a:gd name="connsiteY0" fmla="*/ 238806 h 238806"/>
                  <a:gd name="connsiteX1" fmla="*/ 57150 w 4457700"/>
                  <a:gd name="connsiteY1" fmla="*/ 153081 h 238806"/>
                  <a:gd name="connsiteX2" fmla="*/ 85725 w 4457700"/>
                  <a:gd name="connsiteY2" fmla="*/ 143556 h 238806"/>
                  <a:gd name="connsiteX3" fmla="*/ 171450 w 4457700"/>
                  <a:gd name="connsiteY3" fmla="*/ 124506 h 238806"/>
                  <a:gd name="connsiteX4" fmla="*/ 323850 w 4457700"/>
                  <a:gd name="connsiteY4" fmla="*/ 76881 h 238806"/>
                  <a:gd name="connsiteX5" fmla="*/ 552450 w 4457700"/>
                  <a:gd name="connsiteY5" fmla="*/ 95931 h 238806"/>
                  <a:gd name="connsiteX6" fmla="*/ 914400 w 4457700"/>
                  <a:gd name="connsiteY6" fmla="*/ 67356 h 238806"/>
                  <a:gd name="connsiteX7" fmla="*/ 990600 w 4457700"/>
                  <a:gd name="connsiteY7" fmla="*/ 57831 h 238806"/>
                  <a:gd name="connsiteX8" fmla="*/ 1057275 w 4457700"/>
                  <a:gd name="connsiteY8" fmla="*/ 38781 h 238806"/>
                  <a:gd name="connsiteX9" fmla="*/ 1171575 w 4457700"/>
                  <a:gd name="connsiteY9" fmla="*/ 67356 h 238806"/>
                  <a:gd name="connsiteX10" fmla="*/ 1295400 w 4457700"/>
                  <a:gd name="connsiteY10" fmla="*/ 76881 h 238806"/>
                  <a:gd name="connsiteX11" fmla="*/ 1362075 w 4457700"/>
                  <a:gd name="connsiteY11" fmla="*/ 95931 h 238806"/>
                  <a:gd name="connsiteX12" fmla="*/ 1390650 w 4457700"/>
                  <a:gd name="connsiteY12" fmla="*/ 105456 h 238806"/>
                  <a:gd name="connsiteX13" fmla="*/ 1447800 w 4457700"/>
                  <a:gd name="connsiteY13" fmla="*/ 114981 h 238806"/>
                  <a:gd name="connsiteX14" fmla="*/ 1685925 w 4457700"/>
                  <a:gd name="connsiteY14" fmla="*/ 105456 h 238806"/>
                  <a:gd name="connsiteX15" fmla="*/ 1733550 w 4457700"/>
                  <a:gd name="connsiteY15" fmla="*/ 95931 h 238806"/>
                  <a:gd name="connsiteX16" fmla="*/ 1885950 w 4457700"/>
                  <a:gd name="connsiteY16" fmla="*/ 76881 h 238806"/>
                  <a:gd name="connsiteX17" fmla="*/ 2019300 w 4457700"/>
                  <a:gd name="connsiteY17" fmla="*/ 86406 h 238806"/>
                  <a:gd name="connsiteX18" fmla="*/ 2076450 w 4457700"/>
                  <a:gd name="connsiteY18" fmla="*/ 95931 h 238806"/>
                  <a:gd name="connsiteX19" fmla="*/ 2247900 w 4457700"/>
                  <a:gd name="connsiteY19" fmla="*/ 86406 h 238806"/>
                  <a:gd name="connsiteX20" fmla="*/ 2333625 w 4457700"/>
                  <a:gd name="connsiteY20" fmla="*/ 57831 h 238806"/>
                  <a:gd name="connsiteX21" fmla="*/ 2819400 w 4457700"/>
                  <a:gd name="connsiteY21" fmla="*/ 95931 h 238806"/>
                  <a:gd name="connsiteX22" fmla="*/ 2981325 w 4457700"/>
                  <a:gd name="connsiteY22" fmla="*/ 76881 h 238806"/>
                  <a:gd name="connsiteX23" fmla="*/ 3009900 w 4457700"/>
                  <a:gd name="connsiteY23" fmla="*/ 67356 h 238806"/>
                  <a:gd name="connsiteX24" fmla="*/ 3105150 w 4457700"/>
                  <a:gd name="connsiteY24" fmla="*/ 29256 h 238806"/>
                  <a:gd name="connsiteX25" fmla="*/ 3171825 w 4457700"/>
                  <a:gd name="connsiteY25" fmla="*/ 19731 h 238806"/>
                  <a:gd name="connsiteX26" fmla="*/ 3228975 w 4457700"/>
                  <a:gd name="connsiteY26" fmla="*/ 10206 h 238806"/>
                  <a:gd name="connsiteX27" fmla="*/ 3467100 w 4457700"/>
                  <a:gd name="connsiteY27" fmla="*/ 19731 h 238806"/>
                  <a:gd name="connsiteX28" fmla="*/ 3571875 w 4457700"/>
                  <a:gd name="connsiteY28" fmla="*/ 29256 h 238806"/>
                  <a:gd name="connsiteX29" fmla="*/ 3695700 w 4457700"/>
                  <a:gd name="connsiteY29" fmla="*/ 19731 h 238806"/>
                  <a:gd name="connsiteX30" fmla="*/ 3905250 w 4457700"/>
                  <a:gd name="connsiteY30" fmla="*/ 681 h 238806"/>
                  <a:gd name="connsiteX31" fmla="*/ 4124325 w 4457700"/>
                  <a:gd name="connsiteY31" fmla="*/ 19731 h 238806"/>
                  <a:gd name="connsiteX32" fmla="*/ 4248150 w 4457700"/>
                  <a:gd name="connsiteY32" fmla="*/ 38781 h 238806"/>
                  <a:gd name="connsiteX33" fmla="*/ 4343400 w 4457700"/>
                  <a:gd name="connsiteY33" fmla="*/ 67356 h 238806"/>
                  <a:gd name="connsiteX34" fmla="*/ 4381500 w 4457700"/>
                  <a:gd name="connsiteY34" fmla="*/ 57831 h 238806"/>
                  <a:gd name="connsiteX35" fmla="*/ 4457700 w 4457700"/>
                  <a:gd name="connsiteY35" fmla="*/ 38781 h 23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57700" h="238806">
                    <a:moveTo>
                      <a:pt x="0" y="238806"/>
                    </a:moveTo>
                    <a:cubicBezTo>
                      <a:pt x="8976" y="223846"/>
                      <a:pt x="41277" y="166309"/>
                      <a:pt x="57150" y="153081"/>
                    </a:cubicBezTo>
                    <a:cubicBezTo>
                      <a:pt x="64863" y="146653"/>
                      <a:pt x="76071" y="146314"/>
                      <a:pt x="85725" y="143556"/>
                    </a:cubicBezTo>
                    <a:cubicBezTo>
                      <a:pt x="117112" y="134588"/>
                      <a:pt x="138714" y="131053"/>
                      <a:pt x="171450" y="124506"/>
                    </a:cubicBezTo>
                    <a:cubicBezTo>
                      <a:pt x="227737" y="99489"/>
                      <a:pt x="262084" y="74889"/>
                      <a:pt x="323850" y="76881"/>
                    </a:cubicBezTo>
                    <a:cubicBezTo>
                      <a:pt x="400274" y="79346"/>
                      <a:pt x="552450" y="95931"/>
                      <a:pt x="552450" y="95931"/>
                    </a:cubicBezTo>
                    <a:lnTo>
                      <a:pt x="914400" y="67356"/>
                    </a:lnTo>
                    <a:cubicBezTo>
                      <a:pt x="939886" y="64967"/>
                      <a:pt x="965200" y="61006"/>
                      <a:pt x="990600" y="57831"/>
                    </a:cubicBezTo>
                    <a:cubicBezTo>
                      <a:pt x="1012825" y="51481"/>
                      <a:pt x="1034229" y="40554"/>
                      <a:pt x="1057275" y="38781"/>
                    </a:cubicBezTo>
                    <a:cubicBezTo>
                      <a:pt x="1108631" y="34831"/>
                      <a:pt x="1122722" y="59642"/>
                      <a:pt x="1171575" y="67356"/>
                    </a:cubicBezTo>
                    <a:cubicBezTo>
                      <a:pt x="1212465" y="73812"/>
                      <a:pt x="1254125" y="73706"/>
                      <a:pt x="1295400" y="76881"/>
                    </a:cubicBezTo>
                    <a:lnTo>
                      <a:pt x="1362075" y="95931"/>
                    </a:lnTo>
                    <a:cubicBezTo>
                      <a:pt x="1371692" y="98816"/>
                      <a:pt x="1380849" y="103278"/>
                      <a:pt x="1390650" y="105456"/>
                    </a:cubicBezTo>
                    <a:cubicBezTo>
                      <a:pt x="1409503" y="109646"/>
                      <a:pt x="1428750" y="111806"/>
                      <a:pt x="1447800" y="114981"/>
                    </a:cubicBezTo>
                    <a:cubicBezTo>
                      <a:pt x="1527175" y="111806"/>
                      <a:pt x="1606662" y="110740"/>
                      <a:pt x="1685925" y="105456"/>
                    </a:cubicBezTo>
                    <a:cubicBezTo>
                      <a:pt x="1702079" y="104379"/>
                      <a:pt x="1717523" y="98221"/>
                      <a:pt x="1733550" y="95931"/>
                    </a:cubicBezTo>
                    <a:cubicBezTo>
                      <a:pt x="1784231" y="88691"/>
                      <a:pt x="1885950" y="76881"/>
                      <a:pt x="1885950" y="76881"/>
                    </a:cubicBezTo>
                    <a:cubicBezTo>
                      <a:pt x="1930400" y="80056"/>
                      <a:pt x="1974958" y="81972"/>
                      <a:pt x="2019300" y="86406"/>
                    </a:cubicBezTo>
                    <a:cubicBezTo>
                      <a:pt x="2038517" y="88328"/>
                      <a:pt x="2057137" y="95931"/>
                      <a:pt x="2076450" y="95931"/>
                    </a:cubicBezTo>
                    <a:cubicBezTo>
                      <a:pt x="2133688" y="95931"/>
                      <a:pt x="2190750" y="89581"/>
                      <a:pt x="2247900" y="86406"/>
                    </a:cubicBezTo>
                    <a:cubicBezTo>
                      <a:pt x="2276475" y="76881"/>
                      <a:pt x="2303509" y="58369"/>
                      <a:pt x="2333625" y="57831"/>
                    </a:cubicBezTo>
                    <a:cubicBezTo>
                      <a:pt x="2741608" y="50546"/>
                      <a:pt x="2652830" y="12646"/>
                      <a:pt x="2819400" y="95931"/>
                    </a:cubicBezTo>
                    <a:cubicBezTo>
                      <a:pt x="2873375" y="89581"/>
                      <a:pt x="2927579" y="84943"/>
                      <a:pt x="2981325" y="76881"/>
                    </a:cubicBezTo>
                    <a:cubicBezTo>
                      <a:pt x="2991254" y="75392"/>
                      <a:pt x="3000529" y="70960"/>
                      <a:pt x="3009900" y="67356"/>
                    </a:cubicBezTo>
                    <a:cubicBezTo>
                      <a:pt x="3041816" y="55080"/>
                      <a:pt x="3072344" y="38905"/>
                      <a:pt x="3105150" y="29256"/>
                    </a:cubicBezTo>
                    <a:cubicBezTo>
                      <a:pt x="3126688" y="22921"/>
                      <a:pt x="3149635" y="23145"/>
                      <a:pt x="3171825" y="19731"/>
                    </a:cubicBezTo>
                    <a:cubicBezTo>
                      <a:pt x="3190913" y="16794"/>
                      <a:pt x="3209925" y="13381"/>
                      <a:pt x="3228975" y="10206"/>
                    </a:cubicBezTo>
                    <a:lnTo>
                      <a:pt x="3467100" y="19731"/>
                    </a:lnTo>
                    <a:cubicBezTo>
                      <a:pt x="3502115" y="21676"/>
                      <a:pt x="3536806" y="29256"/>
                      <a:pt x="3571875" y="29256"/>
                    </a:cubicBezTo>
                    <a:cubicBezTo>
                      <a:pt x="3613272" y="29256"/>
                      <a:pt x="3654425" y="22906"/>
                      <a:pt x="3695700" y="19731"/>
                    </a:cubicBezTo>
                    <a:cubicBezTo>
                      <a:pt x="3776478" y="3575"/>
                      <a:pt x="3793509" y="-2113"/>
                      <a:pt x="3905250" y="681"/>
                    </a:cubicBezTo>
                    <a:cubicBezTo>
                      <a:pt x="3978528" y="2513"/>
                      <a:pt x="4051473" y="11636"/>
                      <a:pt x="4124325" y="19731"/>
                    </a:cubicBezTo>
                    <a:cubicBezTo>
                      <a:pt x="4165830" y="24343"/>
                      <a:pt x="4207343" y="29910"/>
                      <a:pt x="4248150" y="38781"/>
                    </a:cubicBezTo>
                    <a:cubicBezTo>
                      <a:pt x="4280541" y="45823"/>
                      <a:pt x="4311650" y="57831"/>
                      <a:pt x="4343400" y="67356"/>
                    </a:cubicBezTo>
                    <a:cubicBezTo>
                      <a:pt x="4356100" y="64181"/>
                      <a:pt x="4368663" y="60398"/>
                      <a:pt x="4381500" y="57831"/>
                    </a:cubicBezTo>
                    <a:cubicBezTo>
                      <a:pt x="4452781" y="43575"/>
                      <a:pt x="4418756" y="58253"/>
                      <a:pt x="4457700" y="38781"/>
                    </a:cubicBezTo>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sz="1000"/>
              </a:p>
            </p:txBody>
          </p:sp>
          <p:pic>
            <p:nvPicPr>
              <p:cNvPr id="9" name="Picture 8">
                <a:extLst>
                  <a:ext uri="{FF2B5EF4-FFF2-40B4-BE49-F238E27FC236}">
                    <a16:creationId xmlns:a16="http://schemas.microsoft.com/office/drawing/2014/main" id="{998E9430-221B-AA84-AC90-CFE5DA0C7D9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933575" y="2514600"/>
                <a:ext cx="107315" cy="143510"/>
              </a:xfrm>
              <a:prstGeom prst="rect">
                <a:avLst/>
              </a:prstGeom>
            </p:spPr>
          </p:pic>
        </p:grpSp>
        <p:sp>
          <p:nvSpPr>
            <p:cNvPr id="21" name="Right Triangle 20">
              <a:extLst>
                <a:ext uri="{FF2B5EF4-FFF2-40B4-BE49-F238E27FC236}">
                  <a16:creationId xmlns:a16="http://schemas.microsoft.com/office/drawing/2014/main" id="{341484C4-29C7-3CF5-BE46-F08F16402AF4}"/>
                </a:ext>
              </a:extLst>
            </p:cNvPr>
            <p:cNvSpPr/>
            <p:nvPr/>
          </p:nvSpPr>
          <p:spPr>
            <a:xfrm>
              <a:off x="2093268" y="5284656"/>
              <a:ext cx="466090" cy="20955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sz="1000"/>
            </a:p>
          </p:txBody>
        </p:sp>
        <p:cxnSp>
          <p:nvCxnSpPr>
            <p:cNvPr id="22" name="Straight Arrow Connector 21">
              <a:extLst>
                <a:ext uri="{FF2B5EF4-FFF2-40B4-BE49-F238E27FC236}">
                  <a16:creationId xmlns:a16="http://schemas.microsoft.com/office/drawing/2014/main" id="{9A53A1AC-BD46-BC33-7E7A-051B8619401B}"/>
                </a:ext>
              </a:extLst>
            </p:cNvPr>
            <p:cNvCxnSpPr>
              <a:cxnSpLocks/>
            </p:cNvCxnSpPr>
            <p:nvPr/>
          </p:nvCxnSpPr>
          <p:spPr>
            <a:xfrm rot="180000" flipH="1" flipV="1">
              <a:off x="2749541" y="5287196"/>
              <a:ext cx="46355" cy="86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 Box 21">
              <a:extLst>
                <a:ext uri="{FF2B5EF4-FFF2-40B4-BE49-F238E27FC236}">
                  <a16:creationId xmlns:a16="http://schemas.microsoft.com/office/drawing/2014/main" id="{6C8EBE99-531F-CC45-FDD6-95036690FB11}"/>
                </a:ext>
              </a:extLst>
            </p:cNvPr>
            <p:cNvSpPr txBox="1"/>
            <p:nvPr/>
          </p:nvSpPr>
          <p:spPr>
            <a:xfrm>
              <a:off x="2559651" y="6204420"/>
              <a:ext cx="463466" cy="18329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en-AU" sz="1000" dirty="0" err="1">
                  <a:solidFill>
                    <a:schemeClr val="accent4"/>
                  </a:solidFill>
                  <a:effectLst/>
                  <a:latin typeface="Calibri" panose="020F0502020204030204" pitchFamily="34" charset="0"/>
                  <a:ea typeface="MS Mincho" panose="02020609040205080304" pitchFamily="49" charset="-128"/>
                  <a:cs typeface="Times New Roman" panose="02020603050405020304" pitchFamily="18" charset="0"/>
                </a:rPr>
                <a:t>60m</a:t>
              </a:r>
              <a:endParaRPr lang="en-AU" sz="1000" dirty="0">
                <a:solidFill>
                  <a:schemeClr val="accent4"/>
                </a:solidFill>
                <a:effectLst/>
                <a:latin typeface="Calibri" panose="020F0502020204030204" pitchFamily="34" charset="0"/>
                <a:ea typeface="MS Mincho" panose="02020609040205080304" pitchFamily="49" charset="-128"/>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9387BF87-EAC4-6901-A0B4-3564AA2CF270}"/>
                </a:ext>
              </a:extLst>
            </p:cNvPr>
            <p:cNvCxnSpPr>
              <a:cxnSpLocks/>
            </p:cNvCxnSpPr>
            <p:nvPr/>
          </p:nvCxnSpPr>
          <p:spPr>
            <a:xfrm>
              <a:off x="2066109" y="7534962"/>
              <a:ext cx="49779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 Box 23">
              <a:extLst>
                <a:ext uri="{FF2B5EF4-FFF2-40B4-BE49-F238E27FC236}">
                  <a16:creationId xmlns:a16="http://schemas.microsoft.com/office/drawing/2014/main" id="{F3226940-05F4-252C-DBB0-EE645770194D}"/>
                </a:ext>
              </a:extLst>
            </p:cNvPr>
            <p:cNvSpPr txBox="1"/>
            <p:nvPr/>
          </p:nvSpPr>
          <p:spPr>
            <a:xfrm>
              <a:off x="2181654" y="7556969"/>
              <a:ext cx="266700" cy="19050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en-AU" sz="1000" dirty="0" err="1">
                  <a:solidFill>
                    <a:schemeClr val="accent4"/>
                  </a:solidFill>
                  <a:effectLst/>
                  <a:latin typeface="Calibri" panose="020F0502020204030204" pitchFamily="34" charset="0"/>
                  <a:ea typeface="MS Mincho" panose="02020609040205080304" pitchFamily="49" charset="-128"/>
                  <a:cs typeface="Times New Roman" panose="02020603050405020304" pitchFamily="18" charset="0"/>
                </a:rPr>
                <a:t>10m</a:t>
              </a:r>
              <a:endParaRPr lang="en-AU" sz="1000" dirty="0">
                <a:solidFill>
                  <a:schemeClr val="accent4"/>
                </a:solidFill>
                <a:effectLst/>
                <a:latin typeface="Calibri" panose="020F0502020204030204" pitchFamily="34" charset="0"/>
                <a:ea typeface="MS Mincho" panose="02020609040205080304" pitchFamily="49" charset="-128"/>
                <a:cs typeface="Times New Roman" panose="02020603050405020304" pitchFamily="18" charset="0"/>
              </a:endParaRPr>
            </a:p>
          </p:txBody>
        </p:sp>
        <p:cxnSp>
          <p:nvCxnSpPr>
            <p:cNvPr id="31" name="Straight Arrow Connector 30">
              <a:extLst>
                <a:ext uri="{FF2B5EF4-FFF2-40B4-BE49-F238E27FC236}">
                  <a16:creationId xmlns:a16="http://schemas.microsoft.com/office/drawing/2014/main" id="{8FE8AEF4-A0E3-CAED-97AF-7E8128BAD88F}"/>
                </a:ext>
              </a:extLst>
            </p:cNvPr>
            <p:cNvCxnSpPr>
              <a:cxnSpLocks/>
            </p:cNvCxnSpPr>
            <p:nvPr/>
          </p:nvCxnSpPr>
          <p:spPr>
            <a:xfrm rot="21420000" flipH="1">
              <a:off x="2749541" y="6440698"/>
              <a:ext cx="46355" cy="881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28720A04-5B5E-8260-98CA-7B4755FCE8F2}"/>
                </a:ext>
              </a:extLst>
            </p:cNvPr>
            <p:cNvGrpSpPr/>
            <p:nvPr/>
          </p:nvGrpSpPr>
          <p:grpSpPr>
            <a:xfrm>
              <a:off x="2093268" y="7236646"/>
              <a:ext cx="143510" cy="143510"/>
              <a:chOff x="2103768" y="7231566"/>
              <a:chExt cx="143510" cy="143510"/>
            </a:xfrm>
          </p:grpSpPr>
          <p:cxnSp>
            <p:nvCxnSpPr>
              <p:cNvPr id="27" name="Straight Connector 26">
                <a:extLst>
                  <a:ext uri="{FF2B5EF4-FFF2-40B4-BE49-F238E27FC236}">
                    <a16:creationId xmlns:a16="http://schemas.microsoft.com/office/drawing/2014/main" id="{647E92FC-B848-3AE4-5F34-3DF165BC1FF3}"/>
                  </a:ext>
                </a:extLst>
              </p:cNvPr>
              <p:cNvCxnSpPr>
                <a:cxnSpLocks/>
              </p:cNvCxnSpPr>
              <p:nvPr/>
            </p:nvCxnSpPr>
            <p:spPr>
              <a:xfrm>
                <a:off x="2103768" y="7231566"/>
                <a:ext cx="14351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B682A94-375E-444C-567F-57E75D492626}"/>
                  </a:ext>
                </a:extLst>
              </p:cNvPr>
              <p:cNvCxnSpPr>
                <a:cxnSpLocks/>
              </p:cNvCxnSpPr>
              <p:nvPr/>
            </p:nvCxnSpPr>
            <p:spPr>
              <a:xfrm rot="5400000">
                <a:off x="2175523" y="7303321"/>
                <a:ext cx="143510" cy="0"/>
              </a:xfrm>
              <a:prstGeom prst="line">
                <a:avLst/>
              </a:prstGeom>
              <a:ln w="12700"/>
            </p:spPr>
            <p:style>
              <a:lnRef idx="1">
                <a:schemeClr val="dk1"/>
              </a:lnRef>
              <a:fillRef idx="0">
                <a:schemeClr val="dk1"/>
              </a:fillRef>
              <a:effectRef idx="0">
                <a:schemeClr val="dk1"/>
              </a:effectRef>
              <a:fontRef idx="minor">
                <a:schemeClr val="tx1"/>
              </a:fontRef>
            </p:style>
          </p:cxnSp>
        </p:grpSp>
      </p:grpSp>
      <p:grpSp>
        <p:nvGrpSpPr>
          <p:cNvPr id="37" name="Group 36">
            <a:extLst>
              <a:ext uri="{FF2B5EF4-FFF2-40B4-BE49-F238E27FC236}">
                <a16:creationId xmlns:a16="http://schemas.microsoft.com/office/drawing/2014/main" id="{1FCF33CB-4F66-43A8-DF64-127C0FCD4D3B}"/>
              </a:ext>
              <a:ext uri="{C183D7F6-B498-43B3-948B-1728B52AA6E4}">
                <adec:decorative xmlns:adec="http://schemas.microsoft.com/office/drawing/2017/decorative" val="1"/>
              </a:ext>
            </a:extLst>
          </p:cNvPr>
          <p:cNvGrpSpPr/>
          <p:nvPr/>
        </p:nvGrpSpPr>
        <p:grpSpPr>
          <a:xfrm>
            <a:off x="639083" y="4698419"/>
            <a:ext cx="3684379" cy="2309956"/>
            <a:chOff x="0" y="34111"/>
            <a:chExt cx="4456800" cy="2794289"/>
          </a:xfrm>
        </p:grpSpPr>
        <p:grpSp>
          <p:nvGrpSpPr>
            <p:cNvPr id="38" name="Group 37">
              <a:extLst>
                <a:ext uri="{FF2B5EF4-FFF2-40B4-BE49-F238E27FC236}">
                  <a16:creationId xmlns:a16="http://schemas.microsoft.com/office/drawing/2014/main" id="{7336AA4D-0829-69A9-9CBD-4B450EFDB30C}"/>
                </a:ext>
              </a:extLst>
            </p:cNvPr>
            <p:cNvGrpSpPr/>
            <p:nvPr/>
          </p:nvGrpSpPr>
          <p:grpSpPr>
            <a:xfrm flipH="1">
              <a:off x="514350" y="34111"/>
              <a:ext cx="1009650" cy="2771775"/>
              <a:chOff x="0" y="0"/>
              <a:chExt cx="1009650" cy="2771775"/>
            </a:xfrm>
          </p:grpSpPr>
          <p:pic>
            <p:nvPicPr>
              <p:cNvPr id="42" name="Picture 41">
                <a:extLst>
                  <a:ext uri="{FF2B5EF4-FFF2-40B4-BE49-F238E27FC236}">
                    <a16:creationId xmlns:a16="http://schemas.microsoft.com/office/drawing/2014/main" id="{A6157B06-F389-F127-C489-0C42EE25CC6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108" r="50310" b="25473"/>
              <a:stretch/>
            </p:blipFill>
            <p:spPr bwMode="auto">
              <a:xfrm flipH="1">
                <a:off x="0" y="0"/>
                <a:ext cx="1009650" cy="2771775"/>
              </a:xfrm>
              <a:prstGeom prst="rect">
                <a:avLst/>
              </a:prstGeom>
              <a:ln>
                <a:noFill/>
              </a:ln>
              <a:extLst>
                <a:ext uri="{53640926-AAD7-44D8-BBD7-CCE9431645EC}">
                  <a14:shadowObscured xmlns:a14="http://schemas.microsoft.com/office/drawing/2010/main"/>
                </a:ext>
              </a:extLst>
            </p:spPr>
          </p:pic>
          <p:sp>
            <p:nvSpPr>
              <p:cNvPr id="43" name="Rectangle 42">
                <a:extLst>
                  <a:ext uri="{FF2B5EF4-FFF2-40B4-BE49-F238E27FC236}">
                    <a16:creationId xmlns:a16="http://schemas.microsoft.com/office/drawing/2014/main" id="{8E7C8A4D-2633-4159-8A03-B2FBE55D0767}"/>
                  </a:ext>
                </a:extLst>
              </p:cNvPr>
              <p:cNvSpPr/>
              <p:nvPr/>
            </p:nvSpPr>
            <p:spPr>
              <a:xfrm rot="875244">
                <a:off x="438150" y="142875"/>
                <a:ext cx="504825"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4" name="Rectangle 43">
                <a:extLst>
                  <a:ext uri="{FF2B5EF4-FFF2-40B4-BE49-F238E27FC236}">
                    <a16:creationId xmlns:a16="http://schemas.microsoft.com/office/drawing/2014/main" id="{38476922-D3EE-955C-AA79-F924C1FC0E85}"/>
                  </a:ext>
                </a:extLst>
              </p:cNvPr>
              <p:cNvSpPr/>
              <p:nvPr/>
            </p:nvSpPr>
            <p:spPr>
              <a:xfrm rot="20199044">
                <a:off x="16014" y="193314"/>
                <a:ext cx="504825" cy="233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pic>
          <p:nvPicPr>
            <p:cNvPr id="39" name="Picture 38">
              <a:extLst>
                <a:ext uri="{FF2B5EF4-FFF2-40B4-BE49-F238E27FC236}">
                  <a16:creationId xmlns:a16="http://schemas.microsoft.com/office/drawing/2014/main" id="{325A2E30-508E-6E8B-0470-70B8AB8A0D0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548048">
              <a:off x="1034135" y="288973"/>
              <a:ext cx="112580" cy="108000"/>
            </a:xfrm>
            <a:prstGeom prst="rect">
              <a:avLst/>
            </a:prstGeom>
          </p:spPr>
        </p:pic>
        <p:sp>
          <p:nvSpPr>
            <p:cNvPr id="40" name="Freeform: Shape 39">
              <a:extLst>
                <a:ext uri="{FF2B5EF4-FFF2-40B4-BE49-F238E27FC236}">
                  <a16:creationId xmlns:a16="http://schemas.microsoft.com/office/drawing/2014/main" id="{17AC20C7-1270-A4DD-BDEB-794C25A4072C}"/>
                </a:ext>
              </a:extLst>
            </p:cNvPr>
            <p:cNvSpPr/>
            <p:nvPr/>
          </p:nvSpPr>
          <p:spPr>
            <a:xfrm rot="180000">
              <a:off x="0" y="2590800"/>
              <a:ext cx="4456800" cy="237600"/>
            </a:xfrm>
            <a:custGeom>
              <a:avLst/>
              <a:gdLst>
                <a:gd name="connsiteX0" fmla="*/ 0 w 4457700"/>
                <a:gd name="connsiteY0" fmla="*/ 238806 h 238806"/>
                <a:gd name="connsiteX1" fmla="*/ 57150 w 4457700"/>
                <a:gd name="connsiteY1" fmla="*/ 153081 h 238806"/>
                <a:gd name="connsiteX2" fmla="*/ 85725 w 4457700"/>
                <a:gd name="connsiteY2" fmla="*/ 143556 h 238806"/>
                <a:gd name="connsiteX3" fmla="*/ 171450 w 4457700"/>
                <a:gd name="connsiteY3" fmla="*/ 124506 h 238806"/>
                <a:gd name="connsiteX4" fmla="*/ 323850 w 4457700"/>
                <a:gd name="connsiteY4" fmla="*/ 76881 h 238806"/>
                <a:gd name="connsiteX5" fmla="*/ 552450 w 4457700"/>
                <a:gd name="connsiteY5" fmla="*/ 95931 h 238806"/>
                <a:gd name="connsiteX6" fmla="*/ 914400 w 4457700"/>
                <a:gd name="connsiteY6" fmla="*/ 67356 h 238806"/>
                <a:gd name="connsiteX7" fmla="*/ 990600 w 4457700"/>
                <a:gd name="connsiteY7" fmla="*/ 57831 h 238806"/>
                <a:gd name="connsiteX8" fmla="*/ 1057275 w 4457700"/>
                <a:gd name="connsiteY8" fmla="*/ 38781 h 238806"/>
                <a:gd name="connsiteX9" fmla="*/ 1171575 w 4457700"/>
                <a:gd name="connsiteY9" fmla="*/ 67356 h 238806"/>
                <a:gd name="connsiteX10" fmla="*/ 1295400 w 4457700"/>
                <a:gd name="connsiteY10" fmla="*/ 76881 h 238806"/>
                <a:gd name="connsiteX11" fmla="*/ 1362075 w 4457700"/>
                <a:gd name="connsiteY11" fmla="*/ 95931 h 238806"/>
                <a:gd name="connsiteX12" fmla="*/ 1390650 w 4457700"/>
                <a:gd name="connsiteY12" fmla="*/ 105456 h 238806"/>
                <a:gd name="connsiteX13" fmla="*/ 1447800 w 4457700"/>
                <a:gd name="connsiteY13" fmla="*/ 114981 h 238806"/>
                <a:gd name="connsiteX14" fmla="*/ 1685925 w 4457700"/>
                <a:gd name="connsiteY14" fmla="*/ 105456 h 238806"/>
                <a:gd name="connsiteX15" fmla="*/ 1733550 w 4457700"/>
                <a:gd name="connsiteY15" fmla="*/ 95931 h 238806"/>
                <a:gd name="connsiteX16" fmla="*/ 1885950 w 4457700"/>
                <a:gd name="connsiteY16" fmla="*/ 76881 h 238806"/>
                <a:gd name="connsiteX17" fmla="*/ 2019300 w 4457700"/>
                <a:gd name="connsiteY17" fmla="*/ 86406 h 238806"/>
                <a:gd name="connsiteX18" fmla="*/ 2076450 w 4457700"/>
                <a:gd name="connsiteY18" fmla="*/ 95931 h 238806"/>
                <a:gd name="connsiteX19" fmla="*/ 2247900 w 4457700"/>
                <a:gd name="connsiteY19" fmla="*/ 86406 h 238806"/>
                <a:gd name="connsiteX20" fmla="*/ 2333625 w 4457700"/>
                <a:gd name="connsiteY20" fmla="*/ 57831 h 238806"/>
                <a:gd name="connsiteX21" fmla="*/ 2819400 w 4457700"/>
                <a:gd name="connsiteY21" fmla="*/ 95931 h 238806"/>
                <a:gd name="connsiteX22" fmla="*/ 2981325 w 4457700"/>
                <a:gd name="connsiteY22" fmla="*/ 76881 h 238806"/>
                <a:gd name="connsiteX23" fmla="*/ 3009900 w 4457700"/>
                <a:gd name="connsiteY23" fmla="*/ 67356 h 238806"/>
                <a:gd name="connsiteX24" fmla="*/ 3105150 w 4457700"/>
                <a:gd name="connsiteY24" fmla="*/ 29256 h 238806"/>
                <a:gd name="connsiteX25" fmla="*/ 3171825 w 4457700"/>
                <a:gd name="connsiteY25" fmla="*/ 19731 h 238806"/>
                <a:gd name="connsiteX26" fmla="*/ 3228975 w 4457700"/>
                <a:gd name="connsiteY26" fmla="*/ 10206 h 238806"/>
                <a:gd name="connsiteX27" fmla="*/ 3467100 w 4457700"/>
                <a:gd name="connsiteY27" fmla="*/ 19731 h 238806"/>
                <a:gd name="connsiteX28" fmla="*/ 3571875 w 4457700"/>
                <a:gd name="connsiteY28" fmla="*/ 29256 h 238806"/>
                <a:gd name="connsiteX29" fmla="*/ 3695700 w 4457700"/>
                <a:gd name="connsiteY29" fmla="*/ 19731 h 238806"/>
                <a:gd name="connsiteX30" fmla="*/ 3905250 w 4457700"/>
                <a:gd name="connsiteY30" fmla="*/ 681 h 238806"/>
                <a:gd name="connsiteX31" fmla="*/ 4124325 w 4457700"/>
                <a:gd name="connsiteY31" fmla="*/ 19731 h 238806"/>
                <a:gd name="connsiteX32" fmla="*/ 4248150 w 4457700"/>
                <a:gd name="connsiteY32" fmla="*/ 38781 h 238806"/>
                <a:gd name="connsiteX33" fmla="*/ 4343400 w 4457700"/>
                <a:gd name="connsiteY33" fmla="*/ 67356 h 238806"/>
                <a:gd name="connsiteX34" fmla="*/ 4381500 w 4457700"/>
                <a:gd name="connsiteY34" fmla="*/ 57831 h 238806"/>
                <a:gd name="connsiteX35" fmla="*/ 4457700 w 4457700"/>
                <a:gd name="connsiteY35" fmla="*/ 38781 h 23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57700" h="238806">
                  <a:moveTo>
                    <a:pt x="0" y="238806"/>
                  </a:moveTo>
                  <a:cubicBezTo>
                    <a:pt x="8976" y="223846"/>
                    <a:pt x="41277" y="166309"/>
                    <a:pt x="57150" y="153081"/>
                  </a:cubicBezTo>
                  <a:cubicBezTo>
                    <a:pt x="64863" y="146653"/>
                    <a:pt x="76071" y="146314"/>
                    <a:pt x="85725" y="143556"/>
                  </a:cubicBezTo>
                  <a:cubicBezTo>
                    <a:pt x="117112" y="134588"/>
                    <a:pt x="138714" y="131053"/>
                    <a:pt x="171450" y="124506"/>
                  </a:cubicBezTo>
                  <a:cubicBezTo>
                    <a:pt x="227737" y="99489"/>
                    <a:pt x="262084" y="74889"/>
                    <a:pt x="323850" y="76881"/>
                  </a:cubicBezTo>
                  <a:cubicBezTo>
                    <a:pt x="400274" y="79346"/>
                    <a:pt x="552450" y="95931"/>
                    <a:pt x="552450" y="95931"/>
                  </a:cubicBezTo>
                  <a:lnTo>
                    <a:pt x="914400" y="67356"/>
                  </a:lnTo>
                  <a:cubicBezTo>
                    <a:pt x="939886" y="64967"/>
                    <a:pt x="965200" y="61006"/>
                    <a:pt x="990600" y="57831"/>
                  </a:cubicBezTo>
                  <a:cubicBezTo>
                    <a:pt x="1012825" y="51481"/>
                    <a:pt x="1034229" y="40554"/>
                    <a:pt x="1057275" y="38781"/>
                  </a:cubicBezTo>
                  <a:cubicBezTo>
                    <a:pt x="1108631" y="34831"/>
                    <a:pt x="1122722" y="59642"/>
                    <a:pt x="1171575" y="67356"/>
                  </a:cubicBezTo>
                  <a:cubicBezTo>
                    <a:pt x="1212465" y="73812"/>
                    <a:pt x="1254125" y="73706"/>
                    <a:pt x="1295400" y="76881"/>
                  </a:cubicBezTo>
                  <a:lnTo>
                    <a:pt x="1362075" y="95931"/>
                  </a:lnTo>
                  <a:cubicBezTo>
                    <a:pt x="1371692" y="98816"/>
                    <a:pt x="1380849" y="103278"/>
                    <a:pt x="1390650" y="105456"/>
                  </a:cubicBezTo>
                  <a:cubicBezTo>
                    <a:pt x="1409503" y="109646"/>
                    <a:pt x="1428750" y="111806"/>
                    <a:pt x="1447800" y="114981"/>
                  </a:cubicBezTo>
                  <a:cubicBezTo>
                    <a:pt x="1527175" y="111806"/>
                    <a:pt x="1606662" y="110740"/>
                    <a:pt x="1685925" y="105456"/>
                  </a:cubicBezTo>
                  <a:cubicBezTo>
                    <a:pt x="1702079" y="104379"/>
                    <a:pt x="1717523" y="98221"/>
                    <a:pt x="1733550" y="95931"/>
                  </a:cubicBezTo>
                  <a:cubicBezTo>
                    <a:pt x="1784231" y="88691"/>
                    <a:pt x="1885950" y="76881"/>
                    <a:pt x="1885950" y="76881"/>
                  </a:cubicBezTo>
                  <a:cubicBezTo>
                    <a:pt x="1930400" y="80056"/>
                    <a:pt x="1974958" y="81972"/>
                    <a:pt x="2019300" y="86406"/>
                  </a:cubicBezTo>
                  <a:cubicBezTo>
                    <a:pt x="2038517" y="88328"/>
                    <a:pt x="2057137" y="95931"/>
                    <a:pt x="2076450" y="95931"/>
                  </a:cubicBezTo>
                  <a:cubicBezTo>
                    <a:pt x="2133688" y="95931"/>
                    <a:pt x="2190750" y="89581"/>
                    <a:pt x="2247900" y="86406"/>
                  </a:cubicBezTo>
                  <a:cubicBezTo>
                    <a:pt x="2276475" y="76881"/>
                    <a:pt x="2303509" y="58369"/>
                    <a:pt x="2333625" y="57831"/>
                  </a:cubicBezTo>
                  <a:cubicBezTo>
                    <a:pt x="2741608" y="50546"/>
                    <a:pt x="2652830" y="12646"/>
                    <a:pt x="2819400" y="95931"/>
                  </a:cubicBezTo>
                  <a:cubicBezTo>
                    <a:pt x="2873375" y="89581"/>
                    <a:pt x="2927579" y="84943"/>
                    <a:pt x="2981325" y="76881"/>
                  </a:cubicBezTo>
                  <a:cubicBezTo>
                    <a:pt x="2991254" y="75392"/>
                    <a:pt x="3000529" y="70960"/>
                    <a:pt x="3009900" y="67356"/>
                  </a:cubicBezTo>
                  <a:cubicBezTo>
                    <a:pt x="3041816" y="55080"/>
                    <a:pt x="3072344" y="38905"/>
                    <a:pt x="3105150" y="29256"/>
                  </a:cubicBezTo>
                  <a:cubicBezTo>
                    <a:pt x="3126688" y="22921"/>
                    <a:pt x="3149635" y="23145"/>
                    <a:pt x="3171825" y="19731"/>
                  </a:cubicBezTo>
                  <a:cubicBezTo>
                    <a:pt x="3190913" y="16794"/>
                    <a:pt x="3209925" y="13381"/>
                    <a:pt x="3228975" y="10206"/>
                  </a:cubicBezTo>
                  <a:lnTo>
                    <a:pt x="3467100" y="19731"/>
                  </a:lnTo>
                  <a:cubicBezTo>
                    <a:pt x="3502115" y="21676"/>
                    <a:pt x="3536806" y="29256"/>
                    <a:pt x="3571875" y="29256"/>
                  </a:cubicBezTo>
                  <a:cubicBezTo>
                    <a:pt x="3613272" y="29256"/>
                    <a:pt x="3654425" y="22906"/>
                    <a:pt x="3695700" y="19731"/>
                  </a:cubicBezTo>
                  <a:cubicBezTo>
                    <a:pt x="3776478" y="3575"/>
                    <a:pt x="3793509" y="-2113"/>
                    <a:pt x="3905250" y="681"/>
                  </a:cubicBezTo>
                  <a:cubicBezTo>
                    <a:pt x="3978528" y="2513"/>
                    <a:pt x="4051473" y="11636"/>
                    <a:pt x="4124325" y="19731"/>
                  </a:cubicBezTo>
                  <a:cubicBezTo>
                    <a:pt x="4165830" y="24343"/>
                    <a:pt x="4207343" y="29910"/>
                    <a:pt x="4248150" y="38781"/>
                  </a:cubicBezTo>
                  <a:cubicBezTo>
                    <a:pt x="4280541" y="45823"/>
                    <a:pt x="4311650" y="57831"/>
                    <a:pt x="4343400" y="67356"/>
                  </a:cubicBezTo>
                  <a:cubicBezTo>
                    <a:pt x="4356100" y="64181"/>
                    <a:pt x="4368663" y="60398"/>
                    <a:pt x="4381500" y="57831"/>
                  </a:cubicBezTo>
                  <a:cubicBezTo>
                    <a:pt x="4452781" y="43575"/>
                    <a:pt x="4418756" y="58253"/>
                    <a:pt x="4457700" y="38781"/>
                  </a:cubicBezTo>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pic>
          <p:nvPicPr>
            <p:cNvPr id="41" name="Picture 40">
              <a:extLst>
                <a:ext uri="{FF2B5EF4-FFF2-40B4-BE49-F238E27FC236}">
                  <a16:creationId xmlns:a16="http://schemas.microsoft.com/office/drawing/2014/main" id="{90BA432E-7193-F757-B377-816CA65D9A60}"/>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933575" y="2514600"/>
              <a:ext cx="107315" cy="143510"/>
            </a:xfrm>
            <a:prstGeom prst="rect">
              <a:avLst/>
            </a:prstGeom>
          </p:spPr>
        </p:pic>
      </p:grpSp>
      <p:sp>
        <p:nvSpPr>
          <p:cNvPr id="19" name="TextBox 18">
            <a:extLst>
              <a:ext uri="{FF2B5EF4-FFF2-40B4-BE49-F238E27FC236}">
                <a16:creationId xmlns:a16="http://schemas.microsoft.com/office/drawing/2014/main" id="{FE5C56DC-3362-5806-072E-C253A8517BC9}"/>
              </a:ext>
            </a:extLst>
          </p:cNvPr>
          <p:cNvSpPr txBox="1"/>
          <p:nvPr/>
        </p:nvSpPr>
        <p:spPr>
          <a:xfrm>
            <a:off x="3429000" y="6728392"/>
            <a:ext cx="2879725" cy="2261471"/>
          </a:xfrm>
          <a:prstGeom prst="rect">
            <a:avLst/>
          </a:prstGeom>
          <a:solidFill>
            <a:schemeClr val="accent3">
              <a:lumMod val="20000"/>
              <a:lumOff val="80000"/>
            </a:schemeClr>
          </a:solidFill>
        </p:spPr>
        <p:txBody>
          <a:bodyPr wrap="square" lIns="180000" tIns="180000" rIns="180000" bIns="180000">
            <a:spAutoFit/>
          </a:bodyPr>
          <a:lstStyle/>
          <a:p>
            <a:pPr>
              <a:spcBef>
                <a:spcPts val="100"/>
              </a:spcBef>
              <a:spcAft>
                <a:spcPts val="100"/>
              </a:spcAft>
              <a:tabLst>
                <a:tab pos="533400" algn="r"/>
                <a:tab pos="625475" algn="l"/>
              </a:tabLst>
            </a:pPr>
            <a:r>
              <a:rPr lang="en-AU" sz="1000" dirty="0">
                <a:solidFill>
                  <a:schemeClr val="accent4"/>
                </a:solidFill>
                <a:latin typeface="Calibri" panose="020F0502020204030204" pitchFamily="34" charset="0"/>
                <a:cs typeface="Calibri" panose="020F0502020204030204" pitchFamily="34" charset="0"/>
              </a:rPr>
              <a:t>	 </a:t>
            </a:r>
            <a:r>
              <a:rPr lang="en-AU" sz="1000" dirty="0" err="1">
                <a:solidFill>
                  <a:schemeClr val="accent4"/>
                </a:solidFill>
                <a:latin typeface="Calibri" panose="020F0502020204030204" pitchFamily="34" charset="0"/>
                <a:cs typeface="Calibri" panose="020F0502020204030204" pitchFamily="34" charset="0"/>
              </a:rPr>
              <a:t>c</a:t>
            </a:r>
            <a:r>
              <a:rPr lang="en-AU" sz="1000" baseline="30000" dirty="0" err="1">
                <a:solidFill>
                  <a:schemeClr val="accent4"/>
                </a:solidFill>
                <a:latin typeface="Calibri" panose="020F0502020204030204" pitchFamily="34" charset="0"/>
                <a:cs typeface="Calibri" panose="020F0502020204030204" pitchFamily="34" charset="0"/>
              </a:rPr>
              <a:t>2</a:t>
            </a:r>
            <a:r>
              <a:rPr lang="en-AU" sz="1000" dirty="0">
                <a:solidFill>
                  <a:schemeClr val="accent4"/>
                </a:solidFill>
                <a:latin typeface="Calibri" panose="020F0502020204030204" pitchFamily="34" charset="0"/>
                <a:cs typeface="Calibri" panose="020F0502020204030204" pitchFamily="34" charset="0"/>
              </a:rPr>
              <a:t>	= </a:t>
            </a:r>
            <a:r>
              <a:rPr lang="en-AU" sz="1000" dirty="0" err="1">
                <a:solidFill>
                  <a:schemeClr val="accent4"/>
                </a:solidFill>
                <a:latin typeface="Calibri" panose="020F0502020204030204" pitchFamily="34" charset="0"/>
                <a:cs typeface="Calibri" panose="020F0502020204030204" pitchFamily="34" charset="0"/>
              </a:rPr>
              <a:t>a</a:t>
            </a:r>
            <a:r>
              <a:rPr lang="en-AU" sz="1000" baseline="30000" dirty="0" err="1">
                <a:solidFill>
                  <a:schemeClr val="accent4"/>
                </a:solidFill>
                <a:latin typeface="Calibri" panose="020F0502020204030204" pitchFamily="34" charset="0"/>
                <a:cs typeface="Calibri" panose="020F0502020204030204" pitchFamily="34" charset="0"/>
              </a:rPr>
              <a:t>2</a:t>
            </a:r>
            <a:r>
              <a:rPr lang="en-AU" sz="1000" dirty="0">
                <a:solidFill>
                  <a:schemeClr val="accent4"/>
                </a:solidFill>
                <a:latin typeface="Calibri" panose="020F0502020204030204" pitchFamily="34" charset="0"/>
                <a:cs typeface="Calibri" panose="020F0502020204030204" pitchFamily="34" charset="0"/>
              </a:rPr>
              <a:t> + </a:t>
            </a:r>
            <a:r>
              <a:rPr lang="en-AU" sz="1000" dirty="0" err="1">
                <a:solidFill>
                  <a:schemeClr val="accent4"/>
                </a:solidFill>
                <a:latin typeface="Calibri" panose="020F0502020204030204" pitchFamily="34" charset="0"/>
                <a:cs typeface="Calibri" panose="020F0502020204030204" pitchFamily="34" charset="0"/>
              </a:rPr>
              <a:t>b</a:t>
            </a:r>
            <a:r>
              <a:rPr lang="en-AU" sz="1000" baseline="30000" dirty="0" err="1">
                <a:solidFill>
                  <a:schemeClr val="accent4"/>
                </a:solidFill>
                <a:latin typeface="Calibri" panose="020F0502020204030204" pitchFamily="34" charset="0"/>
                <a:cs typeface="Calibri" panose="020F0502020204030204" pitchFamily="34" charset="0"/>
              </a:rPr>
              <a:t>2</a:t>
            </a:r>
            <a:endParaRPr lang="en-AU" sz="1000" baseline="30000" dirty="0">
              <a:solidFill>
                <a:schemeClr val="accent4"/>
              </a:solidFill>
              <a:latin typeface="Calibri" panose="020F0502020204030204" pitchFamily="34" charset="0"/>
              <a:cs typeface="Calibri" panose="020F0502020204030204" pitchFamily="34" charset="0"/>
            </a:endParaRPr>
          </a:p>
          <a:p>
            <a:pPr>
              <a:spcBef>
                <a:spcPts val="100"/>
              </a:spcBef>
              <a:spcAft>
                <a:spcPts val="100"/>
              </a:spcAft>
              <a:tabLst>
                <a:tab pos="533400" algn="r"/>
                <a:tab pos="625475" algn="l"/>
              </a:tabLst>
            </a:pPr>
            <a:r>
              <a:rPr lang="en-AU" sz="1000" dirty="0">
                <a:solidFill>
                  <a:schemeClr val="accent4"/>
                </a:solidFill>
                <a:latin typeface="Calibri" panose="020F0502020204030204" pitchFamily="34" charset="0"/>
                <a:cs typeface="Calibri" panose="020F0502020204030204" pitchFamily="34" charset="0"/>
              </a:rPr>
              <a:t>	c	= √ (</a:t>
            </a:r>
            <a:r>
              <a:rPr lang="en-AU" sz="1000" dirty="0" err="1">
                <a:solidFill>
                  <a:schemeClr val="accent4"/>
                </a:solidFill>
                <a:latin typeface="Calibri" panose="020F0502020204030204" pitchFamily="34" charset="0"/>
                <a:cs typeface="Calibri" panose="020F0502020204030204" pitchFamily="34" charset="0"/>
              </a:rPr>
              <a:t>a</a:t>
            </a:r>
            <a:r>
              <a:rPr lang="en-AU" sz="1000" baseline="30000" dirty="0" err="1">
                <a:solidFill>
                  <a:schemeClr val="accent4"/>
                </a:solidFill>
                <a:latin typeface="Calibri" panose="020F0502020204030204" pitchFamily="34" charset="0"/>
                <a:cs typeface="Calibri" panose="020F0502020204030204" pitchFamily="34" charset="0"/>
              </a:rPr>
              <a:t>2</a:t>
            </a:r>
            <a:r>
              <a:rPr lang="en-AU" sz="1000" dirty="0">
                <a:solidFill>
                  <a:schemeClr val="accent4"/>
                </a:solidFill>
                <a:latin typeface="Calibri" panose="020F0502020204030204" pitchFamily="34" charset="0"/>
                <a:cs typeface="Calibri" panose="020F0502020204030204" pitchFamily="34" charset="0"/>
              </a:rPr>
              <a:t> + </a:t>
            </a:r>
            <a:r>
              <a:rPr lang="en-AU" sz="1000" dirty="0" err="1">
                <a:solidFill>
                  <a:schemeClr val="accent4"/>
                </a:solidFill>
                <a:latin typeface="Calibri" panose="020F0502020204030204" pitchFamily="34" charset="0"/>
                <a:cs typeface="Calibri" panose="020F0502020204030204" pitchFamily="34" charset="0"/>
              </a:rPr>
              <a:t>b</a:t>
            </a:r>
            <a:r>
              <a:rPr lang="en-AU" sz="1000" baseline="30000" dirty="0" err="1">
                <a:solidFill>
                  <a:schemeClr val="accent4"/>
                </a:solidFill>
                <a:latin typeface="Calibri" panose="020F0502020204030204" pitchFamily="34" charset="0"/>
                <a:cs typeface="Calibri" panose="020F0502020204030204" pitchFamily="34" charset="0"/>
              </a:rPr>
              <a:t>2</a:t>
            </a:r>
            <a:r>
              <a:rPr lang="en-AU" sz="1000" dirty="0">
                <a:solidFill>
                  <a:schemeClr val="accent4"/>
                </a:solidFill>
                <a:latin typeface="Calibri" panose="020F0502020204030204" pitchFamily="34" charset="0"/>
                <a:cs typeface="Calibri" panose="020F0502020204030204" pitchFamily="34" charset="0"/>
              </a:rPr>
              <a:t>)</a:t>
            </a:r>
          </a:p>
          <a:p>
            <a:pPr>
              <a:spcBef>
                <a:spcPts val="100"/>
              </a:spcBef>
              <a:spcAft>
                <a:spcPts val="100"/>
              </a:spcAft>
              <a:tabLst>
                <a:tab pos="533400" algn="r"/>
                <a:tab pos="625475" algn="l"/>
              </a:tabLst>
            </a:pPr>
            <a:r>
              <a:rPr lang="en-AU" sz="1000" dirty="0">
                <a:solidFill>
                  <a:schemeClr val="accent4"/>
                </a:solidFill>
                <a:latin typeface="Calibri" panose="020F0502020204030204" pitchFamily="34" charset="0"/>
                <a:cs typeface="Calibri" panose="020F0502020204030204" pitchFamily="34" charset="0"/>
              </a:rPr>
              <a:t>		= √ (10</a:t>
            </a:r>
            <a:r>
              <a:rPr lang="en-AU" sz="1000" baseline="30000" dirty="0">
                <a:solidFill>
                  <a:schemeClr val="accent4"/>
                </a:solidFill>
                <a:latin typeface="Calibri" panose="020F0502020204030204" pitchFamily="34" charset="0"/>
                <a:cs typeface="Calibri" panose="020F0502020204030204" pitchFamily="34" charset="0"/>
              </a:rPr>
              <a:t>2</a:t>
            </a:r>
            <a:r>
              <a:rPr lang="en-AU" sz="1000" dirty="0">
                <a:solidFill>
                  <a:schemeClr val="accent4"/>
                </a:solidFill>
                <a:latin typeface="Calibri" panose="020F0502020204030204" pitchFamily="34" charset="0"/>
                <a:cs typeface="Calibri" panose="020F0502020204030204" pitchFamily="34" charset="0"/>
              </a:rPr>
              <a:t> + 60</a:t>
            </a:r>
            <a:r>
              <a:rPr lang="en-AU" sz="1000" baseline="30000" dirty="0">
                <a:solidFill>
                  <a:schemeClr val="accent4"/>
                </a:solidFill>
                <a:latin typeface="Calibri" panose="020F0502020204030204" pitchFamily="34" charset="0"/>
                <a:cs typeface="Calibri" panose="020F0502020204030204" pitchFamily="34" charset="0"/>
              </a:rPr>
              <a:t>2</a:t>
            </a:r>
            <a:r>
              <a:rPr lang="en-AU" sz="1000" dirty="0">
                <a:solidFill>
                  <a:schemeClr val="accent4"/>
                </a:solidFill>
                <a:latin typeface="Calibri" panose="020F0502020204030204" pitchFamily="34" charset="0"/>
                <a:cs typeface="Calibri" panose="020F0502020204030204" pitchFamily="34" charset="0"/>
              </a:rPr>
              <a:t>)</a:t>
            </a:r>
          </a:p>
          <a:p>
            <a:pPr>
              <a:spcBef>
                <a:spcPts val="100"/>
              </a:spcBef>
              <a:spcAft>
                <a:spcPts val="100"/>
              </a:spcAft>
              <a:tabLst>
                <a:tab pos="533400" algn="r"/>
                <a:tab pos="625475" algn="l"/>
              </a:tabLst>
            </a:pPr>
            <a:r>
              <a:rPr lang="en-AU" sz="1000" dirty="0">
                <a:solidFill>
                  <a:schemeClr val="accent4"/>
                </a:solidFill>
                <a:latin typeface="Calibri" panose="020F0502020204030204" pitchFamily="34" charset="0"/>
                <a:cs typeface="Calibri" panose="020F0502020204030204" pitchFamily="34" charset="0"/>
              </a:rPr>
              <a:t>		= √ 3700</a:t>
            </a:r>
          </a:p>
          <a:p>
            <a:pPr>
              <a:spcBef>
                <a:spcPts val="100"/>
              </a:spcBef>
              <a:spcAft>
                <a:spcPts val="100"/>
              </a:spcAft>
              <a:tabLst>
                <a:tab pos="533400" algn="r"/>
                <a:tab pos="625475" algn="l"/>
              </a:tabLst>
            </a:pPr>
            <a:r>
              <a:rPr lang="en-AU" sz="1000" dirty="0">
                <a:solidFill>
                  <a:schemeClr val="accent4"/>
                </a:solidFill>
                <a:latin typeface="Calibri" panose="020F0502020204030204" pitchFamily="34" charset="0"/>
                <a:cs typeface="Calibri" panose="020F0502020204030204" pitchFamily="34" charset="0"/>
              </a:rPr>
              <a:t>		= 60.83 m </a:t>
            </a:r>
          </a:p>
          <a:p>
            <a:pPr>
              <a:spcBef>
                <a:spcPts val="100"/>
              </a:spcBef>
              <a:spcAft>
                <a:spcPts val="100"/>
              </a:spcAft>
              <a:tabLst>
                <a:tab pos="533400" algn="r"/>
                <a:tab pos="625475" algn="l"/>
              </a:tabLst>
            </a:pPr>
            <a:r>
              <a:rPr lang="en-AU" sz="1000" dirty="0">
                <a:solidFill>
                  <a:schemeClr val="accent4"/>
                </a:solidFill>
                <a:latin typeface="Calibri" panose="020F0502020204030204" pitchFamily="34" charset="0"/>
                <a:cs typeface="Calibri" panose="020F0502020204030204" pitchFamily="34" charset="0"/>
              </a:rPr>
              <a:t>		∴distance from Joe to Jill = 60.83 m</a:t>
            </a:r>
          </a:p>
          <a:p>
            <a:pPr>
              <a:spcBef>
                <a:spcPts val="100"/>
              </a:spcBef>
              <a:spcAft>
                <a:spcPts val="100"/>
              </a:spcAft>
              <a:tabLst>
                <a:tab pos="533400" algn="r"/>
                <a:tab pos="625475" algn="l"/>
              </a:tabLst>
            </a:pPr>
            <a:r>
              <a:rPr lang="en-AU" sz="1000" dirty="0">
                <a:solidFill>
                  <a:schemeClr val="accent4"/>
                </a:solidFill>
                <a:latin typeface="Calibri" panose="020F0502020204030204" pitchFamily="34" charset="0"/>
                <a:cs typeface="Calibri" panose="020F0502020204030204" pitchFamily="34" charset="0"/>
              </a:rPr>
              <a:t>  	time 	= distance/speed</a:t>
            </a:r>
          </a:p>
          <a:p>
            <a:pPr>
              <a:spcBef>
                <a:spcPts val="100"/>
              </a:spcBef>
              <a:spcAft>
                <a:spcPts val="100"/>
              </a:spcAft>
              <a:tabLst>
                <a:tab pos="533400" algn="r"/>
                <a:tab pos="625475" algn="l"/>
              </a:tabLst>
            </a:pPr>
            <a:r>
              <a:rPr lang="en-AU" sz="1000" dirty="0">
                <a:solidFill>
                  <a:schemeClr val="accent4"/>
                </a:solidFill>
                <a:latin typeface="Calibri" panose="020F0502020204030204" pitchFamily="34" charset="0"/>
                <a:cs typeface="Calibri" panose="020F0502020204030204" pitchFamily="34" charset="0"/>
              </a:rPr>
              <a:t>		= 60.83/343</a:t>
            </a:r>
          </a:p>
          <a:p>
            <a:pPr>
              <a:spcBef>
                <a:spcPts val="100"/>
              </a:spcBef>
              <a:spcAft>
                <a:spcPts val="100"/>
              </a:spcAft>
              <a:tabLst>
                <a:tab pos="533400" algn="r"/>
                <a:tab pos="625475" algn="l"/>
              </a:tabLst>
            </a:pPr>
            <a:r>
              <a:rPr lang="en-AU" sz="1000" dirty="0">
                <a:solidFill>
                  <a:schemeClr val="accent4"/>
                </a:solidFill>
                <a:latin typeface="Calibri" panose="020F0502020204030204" pitchFamily="34" charset="0"/>
                <a:cs typeface="Calibri" panose="020F0502020204030204" pitchFamily="34" charset="0"/>
              </a:rPr>
              <a:t>		= 0.18 s (approximate value, time 		will be affected by air pressure, 			temperature etc)</a:t>
            </a:r>
          </a:p>
        </p:txBody>
      </p:sp>
      <p:sp>
        <p:nvSpPr>
          <p:cNvPr id="6" name="Slide Number Placeholder 5">
            <a:extLst>
              <a:ext uri="{FF2B5EF4-FFF2-40B4-BE49-F238E27FC236}">
                <a16:creationId xmlns:a16="http://schemas.microsoft.com/office/drawing/2014/main" id="{A6217B97-624F-EAC2-D90F-8C698D7BAC4C}"/>
              </a:ext>
            </a:extLst>
          </p:cNvPr>
          <p:cNvSpPr>
            <a:spLocks noGrp="1"/>
          </p:cNvSpPr>
          <p:nvPr>
            <p:ph type="sldNum" sz="quarter" idx="4"/>
          </p:nvPr>
        </p:nvSpPr>
        <p:spPr/>
        <p:txBody>
          <a:bodyPr/>
          <a:lstStyle/>
          <a:p>
            <a:fld id="{24F48773-4115-48EA-A802-25D4069CDE66}" type="slidenum">
              <a:rPr lang="en-AU" smtClean="0"/>
              <a:pPr/>
              <a:t>1</a:t>
            </a:fld>
            <a:endParaRPr lang="en-AU" dirty="0"/>
          </a:p>
        </p:txBody>
      </p:sp>
      <p:sp>
        <p:nvSpPr>
          <p:cNvPr id="5" name="Footer Placeholder 4">
            <a:extLst>
              <a:ext uri="{FF2B5EF4-FFF2-40B4-BE49-F238E27FC236}">
                <a16:creationId xmlns:a16="http://schemas.microsoft.com/office/drawing/2014/main" id="{31834FBF-CFB9-F9BE-4EFA-A5576401F59F}"/>
              </a:ext>
            </a:extLst>
          </p:cNvPr>
          <p:cNvSpPr>
            <a:spLocks noGrp="1"/>
          </p:cNvSpPr>
          <p:nvPr>
            <p:ph type="ftr" sz="quarter" idx="3"/>
          </p:nvPr>
        </p:nvSpPr>
        <p:spPr/>
        <p:txBody>
          <a:bodyPr/>
          <a:lstStyle/>
          <a:p>
            <a:r>
              <a:rPr lang="en-US" dirty="0">
                <a:solidFill>
                  <a:schemeClr val="bg1"/>
                </a:solidFill>
              </a:rPr>
              <a:t>Communicating in space </a:t>
            </a:r>
            <a:r>
              <a:rPr lang="en-US" dirty="0"/>
              <a:t>TEACHER GUIDE</a:t>
            </a:r>
            <a:endParaRPr lang="en-AU" dirty="0"/>
          </a:p>
        </p:txBody>
      </p:sp>
    </p:spTree>
    <p:extLst>
      <p:ext uri="{BB962C8B-B14F-4D97-AF65-F5344CB8AC3E}">
        <p14:creationId xmlns:p14="http://schemas.microsoft.com/office/powerpoint/2010/main" val="170684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A0D87A-3D4E-F046-6C96-084372563436}"/>
              </a:ext>
            </a:extLst>
          </p:cNvPr>
          <p:cNvSpPr>
            <a:spLocks noGrp="1"/>
          </p:cNvSpPr>
          <p:nvPr>
            <p:ph type="title" idx="4294967295"/>
          </p:nvPr>
        </p:nvSpPr>
        <p:spPr>
          <a:xfrm>
            <a:off x="471488" y="-1914525"/>
            <a:ext cx="5915025" cy="1914525"/>
          </a:xfrm>
          <a:prstGeom prst="rect">
            <a:avLst/>
          </a:prstGeom>
        </p:spPr>
        <p:txBody>
          <a:bodyPr anchor="b"/>
          <a:lstStyle/>
          <a:p>
            <a:r>
              <a:rPr lang="en-AU" dirty="0"/>
              <a:t>Communicating in Space, page 2</a:t>
            </a:r>
          </a:p>
        </p:txBody>
      </p:sp>
      <p:sp>
        <p:nvSpPr>
          <p:cNvPr id="2" name="TextBox 1">
            <a:extLst>
              <a:ext uri="{FF2B5EF4-FFF2-40B4-BE49-F238E27FC236}">
                <a16:creationId xmlns:a16="http://schemas.microsoft.com/office/drawing/2014/main" id="{2F2A5B3C-4633-331D-358D-3E33C14D9027}"/>
              </a:ext>
            </a:extLst>
          </p:cNvPr>
          <p:cNvSpPr txBox="1"/>
          <p:nvPr/>
        </p:nvSpPr>
        <p:spPr>
          <a:xfrm>
            <a:off x="549276" y="566941"/>
            <a:ext cx="5759450" cy="837904"/>
          </a:xfrm>
          <a:prstGeom prst="rect">
            <a:avLst/>
          </a:prstGeom>
          <a:solidFill>
            <a:schemeClr val="bg1"/>
          </a:solidFill>
        </p:spPr>
        <p:txBody>
          <a:bodyPr wrap="square" lIns="72000" tIns="72000" rIns="72000" bIns="72000">
            <a:spAutoFit/>
          </a:bodyPr>
          <a:lstStyle/>
          <a:p>
            <a:pPr marL="228600" indent="-228600">
              <a:spcBef>
                <a:spcPts val="300"/>
              </a:spcBef>
              <a:spcAft>
                <a:spcPts val="300"/>
              </a:spcAft>
              <a:buFont typeface="+mj-lt"/>
              <a:buAutoNum type="arabicPeriod" startAt="2"/>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If Joe had taken the UHF radio with him to communicate his request to Jill, how long would the message take in this instance. Assuming the message is travelling the same distance and the radio wave travels at the speed of light</a:t>
            </a:r>
          </a:p>
          <a:p>
            <a:pPr>
              <a:spcBef>
                <a:spcPts val="300"/>
              </a:spcBef>
              <a:spcAft>
                <a:spcPts val="300"/>
              </a:spcAft>
            </a:pPr>
            <a:r>
              <a:rPr lang="en-AU" sz="1000" i="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NOTE speed of light ⁓ 300 000 000 m/s</a:t>
            </a:r>
          </a:p>
        </p:txBody>
      </p:sp>
      <p:sp>
        <p:nvSpPr>
          <p:cNvPr id="4" name="TextBox 3">
            <a:extLst>
              <a:ext uri="{FF2B5EF4-FFF2-40B4-BE49-F238E27FC236}">
                <a16:creationId xmlns:a16="http://schemas.microsoft.com/office/drawing/2014/main" id="{FD1713F2-6172-9BB5-6A7A-559AF289B086}"/>
              </a:ext>
            </a:extLst>
          </p:cNvPr>
          <p:cNvSpPr txBox="1"/>
          <p:nvPr/>
        </p:nvSpPr>
        <p:spPr>
          <a:xfrm>
            <a:off x="566194" y="1372335"/>
            <a:ext cx="5759450" cy="709663"/>
          </a:xfrm>
          <a:prstGeom prst="rect">
            <a:avLst/>
          </a:prstGeom>
          <a:solidFill>
            <a:schemeClr val="bg1"/>
          </a:solidFill>
        </p:spPr>
        <p:txBody>
          <a:bodyPr wrap="square" lIns="72000" tIns="72000" rIns="72000" bIns="72000">
            <a:spAutoFit/>
          </a:bodyPr>
          <a:lstStyle/>
          <a:p>
            <a:pPr indent="174625">
              <a:spcBef>
                <a:spcPts val="200"/>
              </a:spcBef>
              <a:spcAft>
                <a:spcPts val="200"/>
              </a:spcAft>
              <a:tabLst>
                <a:tab pos="387350" algn="l"/>
              </a:tabLst>
            </a:pPr>
            <a:r>
              <a:rPr lang="en-AU" sz="1000" dirty="0">
                <a:solidFill>
                  <a:schemeClr val="accent4"/>
                </a:solidFill>
                <a:latin typeface="Calibri" panose="020F0502020204030204" pitchFamily="34" charset="0"/>
                <a:cs typeface="Calibri" panose="020F0502020204030204" pitchFamily="34" charset="0"/>
              </a:rPr>
              <a:t>time 	= distance/speed</a:t>
            </a:r>
          </a:p>
          <a:p>
            <a:pPr>
              <a:spcBef>
                <a:spcPts val="200"/>
              </a:spcBef>
              <a:spcAft>
                <a:spcPts val="200"/>
              </a:spcAft>
              <a:tabLst>
                <a:tab pos="446088" algn="l"/>
              </a:tabLst>
            </a:pPr>
            <a:r>
              <a:rPr lang="en-AU" sz="1000" dirty="0">
                <a:solidFill>
                  <a:schemeClr val="accent4"/>
                </a:solidFill>
                <a:latin typeface="Calibri" panose="020F0502020204030204" pitchFamily="34" charset="0"/>
                <a:cs typeface="Calibri" panose="020F0502020204030204" pitchFamily="34" charset="0"/>
              </a:rPr>
              <a:t>	= 60.83/3.0 x 10</a:t>
            </a:r>
            <a:r>
              <a:rPr lang="en-AU" sz="1000" baseline="30000" dirty="0">
                <a:solidFill>
                  <a:schemeClr val="accent4"/>
                </a:solidFill>
                <a:latin typeface="Calibri" panose="020F0502020204030204" pitchFamily="34" charset="0"/>
                <a:cs typeface="Calibri" panose="020F0502020204030204" pitchFamily="34" charset="0"/>
              </a:rPr>
              <a:t>8</a:t>
            </a:r>
          </a:p>
          <a:p>
            <a:pPr>
              <a:spcBef>
                <a:spcPts val="200"/>
              </a:spcBef>
              <a:spcAft>
                <a:spcPts val="200"/>
              </a:spcAft>
              <a:tabLst>
                <a:tab pos="446088" algn="l"/>
              </a:tabLst>
            </a:pPr>
            <a:r>
              <a:rPr lang="en-AU" sz="1000" dirty="0">
                <a:solidFill>
                  <a:schemeClr val="accent4"/>
                </a:solidFill>
                <a:latin typeface="Calibri" panose="020F0502020204030204" pitchFamily="34" charset="0"/>
                <a:cs typeface="Calibri" panose="020F0502020204030204" pitchFamily="34" charset="0"/>
              </a:rPr>
              <a:t>	= 2.0 x 10</a:t>
            </a:r>
            <a:r>
              <a:rPr lang="en-AU" sz="1000" baseline="30000" dirty="0">
                <a:solidFill>
                  <a:schemeClr val="accent4"/>
                </a:solidFill>
                <a:latin typeface="Calibri" panose="020F0502020204030204" pitchFamily="34" charset="0"/>
                <a:cs typeface="Calibri" panose="020F0502020204030204" pitchFamily="34" charset="0"/>
              </a:rPr>
              <a:t>-7</a:t>
            </a:r>
            <a:r>
              <a:rPr lang="en-AU" sz="1000" dirty="0">
                <a:solidFill>
                  <a:schemeClr val="accent4"/>
                </a:solidFill>
                <a:latin typeface="Calibri" panose="020F0502020204030204" pitchFamily="34" charset="0"/>
                <a:cs typeface="Calibri" panose="020F0502020204030204" pitchFamily="34" charset="0"/>
              </a:rPr>
              <a:t> s </a:t>
            </a:r>
          </a:p>
        </p:txBody>
      </p:sp>
      <p:sp>
        <p:nvSpPr>
          <p:cNvPr id="11" name="TextBox 10">
            <a:extLst>
              <a:ext uri="{FF2B5EF4-FFF2-40B4-BE49-F238E27FC236}">
                <a16:creationId xmlns:a16="http://schemas.microsoft.com/office/drawing/2014/main" id="{8118F795-AEB7-E6A1-1FAE-A03112800208}"/>
              </a:ext>
            </a:extLst>
          </p:cNvPr>
          <p:cNvSpPr txBox="1"/>
          <p:nvPr/>
        </p:nvSpPr>
        <p:spPr>
          <a:xfrm>
            <a:off x="549276" y="2477599"/>
            <a:ext cx="5759450" cy="1068736"/>
          </a:xfrm>
          <a:prstGeom prst="rect">
            <a:avLst/>
          </a:prstGeom>
          <a:solidFill>
            <a:schemeClr val="bg1"/>
          </a:solidFill>
        </p:spPr>
        <p:txBody>
          <a:bodyPr wrap="square" lIns="72000" tIns="72000" rIns="72000" bIns="72000">
            <a:spAutoFit/>
          </a:bodyPr>
          <a:lstStyle/>
          <a:p>
            <a:pPr marL="228600" indent="-228600">
              <a:spcBef>
                <a:spcPts val="300"/>
              </a:spcBef>
              <a:spcAft>
                <a:spcPts val="300"/>
              </a:spcAft>
              <a:buFont typeface="+mj-lt"/>
              <a:buAutoNum type="arabicPeriod" startAt="3"/>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Radio waves travel at the speed of light (3.0 x 10</a:t>
            </a:r>
            <a:r>
              <a:rPr lang="en-AU" sz="1000" baseline="30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8</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m/s), but they have different frequencies. Frequency is measured in Hertz (Hz) where 1 Hz is 1 cycle (or wavelength) per second. 1 kHz is 1000 cycles per second.</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The wavelength (λ) is the distance that a wave repeats itself. </a:t>
            </a:r>
          </a:p>
          <a:p>
            <a:pPr>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How many wavelengths can you see on the diagram below? </a:t>
            </a:r>
            <a:r>
              <a:rPr lang="en-AU" sz="1000" dirty="0">
                <a:solidFill>
                  <a:schemeClr val="accent4"/>
                </a:solidFill>
                <a:latin typeface="Calibri" panose="020F0502020204030204" pitchFamily="34" charset="0"/>
                <a:cs typeface="Calibri" panose="020F0502020204030204" pitchFamily="34" charset="0"/>
              </a:rPr>
              <a:t>3 wavelengths (or cycles)</a:t>
            </a:r>
          </a:p>
        </p:txBody>
      </p:sp>
      <p:sp>
        <p:nvSpPr>
          <p:cNvPr id="24" name="TextBox 23">
            <a:extLst>
              <a:ext uri="{FF2B5EF4-FFF2-40B4-BE49-F238E27FC236}">
                <a16:creationId xmlns:a16="http://schemas.microsoft.com/office/drawing/2014/main" id="{2AB94CB5-C88C-C754-5031-6F86841B7172}"/>
              </a:ext>
            </a:extLst>
          </p:cNvPr>
          <p:cNvSpPr txBox="1"/>
          <p:nvPr/>
        </p:nvSpPr>
        <p:spPr>
          <a:xfrm>
            <a:off x="556338" y="3613461"/>
            <a:ext cx="2879725" cy="1825454"/>
          </a:xfrm>
          <a:prstGeom prst="rect">
            <a:avLst/>
          </a:prstGeom>
          <a:solidFill>
            <a:schemeClr val="accent3">
              <a:lumMod val="20000"/>
              <a:lumOff val="80000"/>
            </a:schemeClr>
          </a:solidFill>
        </p:spPr>
        <p:txBody>
          <a:bodyPr wrap="square" lIns="180000" tIns="180000" rIns="180000" bIns="180000">
            <a:spAutoFit/>
          </a:bodyPr>
          <a:lstStyle/>
          <a:p>
            <a:pPr>
              <a:spcBef>
                <a:spcPts val="300"/>
              </a:spcBef>
              <a:spcAft>
                <a:spcPts val="300"/>
              </a:spcAft>
              <a:tabLst>
                <a:tab pos="1089025" algn="ctr"/>
              </a:tabLst>
            </a:pPr>
            <a:r>
              <a:rPr lang="en-AU" sz="1000" dirty="0">
                <a:solidFill>
                  <a:srgbClr val="57575A"/>
                </a:solidFill>
                <a:latin typeface="Calibri" panose="020F0502020204030204" pitchFamily="34" charset="0"/>
                <a:cs typeface="Calibri" panose="020F0502020204030204" pitchFamily="34" charset="0"/>
              </a:rPr>
              <a:t>The wavelength of a radio wave can be calculated if we know the frequency of the wave (Hz).</a:t>
            </a:r>
          </a:p>
          <a:p>
            <a:pPr>
              <a:spcBef>
                <a:spcPts val="300"/>
              </a:spcBef>
              <a:spcAft>
                <a:spcPts val="300"/>
              </a:spcAft>
              <a:tabLst>
                <a:tab pos="1089025" algn="ctr"/>
              </a:tabLst>
            </a:pPr>
            <a:r>
              <a:rPr lang="en-AU" sz="1000" dirty="0">
                <a:solidFill>
                  <a:srgbClr val="57575A"/>
                </a:solidFill>
                <a:latin typeface="Calibri" panose="020F0502020204030204" pitchFamily="34" charset="0"/>
                <a:cs typeface="Calibri" panose="020F0502020204030204" pitchFamily="34" charset="0"/>
              </a:rPr>
              <a:t>Use the formula: v = </a:t>
            </a:r>
            <a:r>
              <a:rPr lang="en-AU" sz="1000" dirty="0" err="1">
                <a:solidFill>
                  <a:srgbClr val="57575A"/>
                </a:solidFill>
                <a:latin typeface="Calibri" panose="020F0502020204030204" pitchFamily="34" charset="0"/>
                <a:cs typeface="Calibri" panose="020F0502020204030204" pitchFamily="34" charset="0"/>
              </a:rPr>
              <a:t>fλ</a:t>
            </a:r>
            <a:endParaRPr lang="en-AU" sz="1000" dirty="0">
              <a:solidFill>
                <a:srgbClr val="57575A"/>
              </a:solidFill>
              <a:latin typeface="Calibri" panose="020F0502020204030204" pitchFamily="34" charset="0"/>
              <a:cs typeface="Calibri" panose="020F0502020204030204" pitchFamily="34" charset="0"/>
            </a:endParaRPr>
          </a:p>
          <a:p>
            <a:pPr>
              <a:spcBef>
                <a:spcPts val="300"/>
              </a:spcBef>
              <a:spcAft>
                <a:spcPts val="300"/>
              </a:spcAft>
              <a:tabLst>
                <a:tab pos="1089025" algn="ctr"/>
              </a:tabLst>
            </a:pPr>
            <a:r>
              <a:rPr lang="en-AU" sz="1000" dirty="0">
                <a:solidFill>
                  <a:srgbClr val="57575A"/>
                </a:solidFill>
                <a:latin typeface="Calibri" panose="020F0502020204030204" pitchFamily="34" charset="0"/>
                <a:cs typeface="Calibri" panose="020F0502020204030204" pitchFamily="34" charset="0"/>
              </a:rPr>
              <a:t>Where λ = wavelength, v = velocity, </a:t>
            </a:r>
            <a:br>
              <a:rPr lang="en-AU" sz="1000" dirty="0">
                <a:solidFill>
                  <a:srgbClr val="57575A"/>
                </a:solidFill>
                <a:latin typeface="Calibri" panose="020F0502020204030204" pitchFamily="34" charset="0"/>
                <a:cs typeface="Calibri" panose="020F0502020204030204" pitchFamily="34" charset="0"/>
              </a:rPr>
            </a:br>
            <a:r>
              <a:rPr lang="en-AU" sz="1000" dirty="0">
                <a:solidFill>
                  <a:srgbClr val="57575A"/>
                </a:solidFill>
                <a:latin typeface="Calibri" panose="020F0502020204030204" pitchFamily="34" charset="0"/>
                <a:cs typeface="Calibri" panose="020F0502020204030204" pitchFamily="34" charset="0"/>
              </a:rPr>
              <a:t>ϝ = frequency.</a:t>
            </a:r>
          </a:p>
          <a:p>
            <a:pPr>
              <a:spcBef>
                <a:spcPts val="300"/>
              </a:spcBef>
              <a:spcAft>
                <a:spcPts val="300"/>
              </a:spcAft>
              <a:tabLst>
                <a:tab pos="1089025" algn="ctr"/>
              </a:tabLst>
            </a:pPr>
            <a:r>
              <a:rPr lang="en-AU" sz="1000" dirty="0">
                <a:solidFill>
                  <a:srgbClr val="57575A"/>
                </a:solidFill>
                <a:latin typeface="Calibri" panose="020F0502020204030204" pitchFamily="34" charset="0"/>
                <a:cs typeface="Calibri" panose="020F0502020204030204" pitchFamily="34" charset="0"/>
              </a:rPr>
              <a:t>If Joe’s radio has a frequency of 477 MHz, calculate the wavelength of the radio.</a:t>
            </a:r>
          </a:p>
        </p:txBody>
      </p:sp>
      <p:sp>
        <p:nvSpPr>
          <p:cNvPr id="36" name="TextBox 35">
            <a:extLst>
              <a:ext uri="{FF2B5EF4-FFF2-40B4-BE49-F238E27FC236}">
                <a16:creationId xmlns:a16="http://schemas.microsoft.com/office/drawing/2014/main" id="{F25CBEBD-30BA-03C9-5468-A1C801A2BA4B}"/>
              </a:ext>
            </a:extLst>
          </p:cNvPr>
          <p:cNvSpPr txBox="1"/>
          <p:nvPr/>
        </p:nvSpPr>
        <p:spPr>
          <a:xfrm>
            <a:off x="561802" y="5530831"/>
            <a:ext cx="5763842" cy="914848"/>
          </a:xfrm>
          <a:prstGeom prst="rect">
            <a:avLst/>
          </a:prstGeom>
          <a:solidFill>
            <a:schemeClr val="bg1"/>
          </a:solidFill>
        </p:spPr>
        <p:txBody>
          <a:bodyPr wrap="square" lIns="72000" tIns="72000" rIns="72000" bIns="72000">
            <a:spAutoFit/>
          </a:bodyPr>
          <a:lstStyle/>
          <a:p>
            <a:pPr>
              <a:spcBef>
                <a:spcPts val="200"/>
              </a:spcBef>
              <a:spcAft>
                <a:spcPts val="200"/>
              </a:spcAft>
              <a:tabLst>
                <a:tab pos="280988" algn="r"/>
                <a:tab pos="387350" algn="l"/>
              </a:tabLst>
            </a:pPr>
            <a:r>
              <a:rPr lang="en-AU" sz="1000" dirty="0">
                <a:solidFill>
                  <a:schemeClr val="accent4"/>
                </a:solidFill>
                <a:latin typeface="Calibri" panose="020F0502020204030204" pitchFamily="34" charset="0"/>
                <a:cs typeface="Calibri" panose="020F0502020204030204" pitchFamily="34" charset="0"/>
              </a:rPr>
              <a:t>	v 	= </a:t>
            </a:r>
            <a:r>
              <a:rPr lang="en-AU" sz="1000" dirty="0" err="1">
                <a:solidFill>
                  <a:schemeClr val="accent4"/>
                </a:solidFill>
                <a:latin typeface="Calibri" panose="020F0502020204030204" pitchFamily="34" charset="0"/>
                <a:cs typeface="Calibri" panose="020F0502020204030204" pitchFamily="34" charset="0"/>
              </a:rPr>
              <a:t>fλ</a:t>
            </a:r>
            <a:endParaRPr lang="en-AU" sz="1000" dirty="0">
              <a:solidFill>
                <a:schemeClr val="accent4"/>
              </a:solidFill>
              <a:latin typeface="Calibri" panose="020F0502020204030204" pitchFamily="34" charset="0"/>
              <a:cs typeface="Calibri" panose="020F0502020204030204" pitchFamily="34" charset="0"/>
            </a:endParaRPr>
          </a:p>
          <a:p>
            <a:pPr>
              <a:spcBef>
                <a:spcPts val="200"/>
              </a:spcBef>
              <a:spcAft>
                <a:spcPts val="200"/>
              </a:spcAft>
              <a:tabLst>
                <a:tab pos="387350" algn="l"/>
              </a:tabLst>
            </a:pPr>
            <a:r>
              <a:rPr lang="en-AU" sz="1000" dirty="0">
                <a:solidFill>
                  <a:schemeClr val="accent4"/>
                </a:solidFill>
                <a:latin typeface="Calibri" panose="020F0502020204030204" pitchFamily="34" charset="0"/>
                <a:cs typeface="Calibri" panose="020F0502020204030204" pitchFamily="34" charset="0"/>
              </a:rPr>
              <a:t>         λ	= v/f</a:t>
            </a:r>
          </a:p>
          <a:p>
            <a:pPr>
              <a:spcBef>
                <a:spcPts val="200"/>
              </a:spcBef>
              <a:spcAft>
                <a:spcPts val="200"/>
              </a:spcAft>
              <a:tabLst>
                <a:tab pos="387350" algn="l"/>
                <a:tab pos="1922463" algn="l"/>
              </a:tabLst>
            </a:pPr>
            <a:r>
              <a:rPr lang="en-AU" sz="1000" dirty="0">
                <a:solidFill>
                  <a:schemeClr val="accent4"/>
                </a:solidFill>
                <a:latin typeface="Calibri" panose="020F0502020204030204" pitchFamily="34" charset="0"/>
                <a:cs typeface="Calibri" panose="020F0502020204030204" pitchFamily="34" charset="0"/>
              </a:rPr>
              <a:t>	= 300 000 000/477 000 000	(or 3.0 x 10</a:t>
            </a:r>
            <a:r>
              <a:rPr lang="en-AU" sz="1000" baseline="30000" dirty="0">
                <a:solidFill>
                  <a:schemeClr val="accent4"/>
                </a:solidFill>
                <a:latin typeface="Calibri" panose="020F0502020204030204" pitchFamily="34" charset="0"/>
                <a:cs typeface="Calibri" panose="020F0502020204030204" pitchFamily="34" charset="0"/>
              </a:rPr>
              <a:t>8</a:t>
            </a:r>
            <a:r>
              <a:rPr lang="en-AU" sz="1000" dirty="0">
                <a:solidFill>
                  <a:schemeClr val="accent4"/>
                </a:solidFill>
                <a:latin typeface="Calibri" panose="020F0502020204030204" pitchFamily="34" charset="0"/>
                <a:cs typeface="Calibri" panose="020F0502020204030204" pitchFamily="34" charset="0"/>
              </a:rPr>
              <a:t>/4.77 x 10</a:t>
            </a:r>
            <a:r>
              <a:rPr lang="en-AU" sz="1000" baseline="30000" dirty="0">
                <a:solidFill>
                  <a:schemeClr val="accent4"/>
                </a:solidFill>
                <a:latin typeface="Calibri" panose="020F0502020204030204" pitchFamily="34" charset="0"/>
                <a:cs typeface="Calibri" panose="020F0502020204030204" pitchFamily="34" charset="0"/>
              </a:rPr>
              <a:t>8</a:t>
            </a:r>
            <a:r>
              <a:rPr lang="en-AU" sz="1000" dirty="0">
                <a:solidFill>
                  <a:schemeClr val="accent4"/>
                </a:solidFill>
                <a:latin typeface="Calibri" panose="020F0502020204030204" pitchFamily="34" charset="0"/>
                <a:cs typeface="Calibri" panose="020F0502020204030204" pitchFamily="34" charset="0"/>
              </a:rPr>
              <a:t>)</a:t>
            </a:r>
          </a:p>
          <a:p>
            <a:pPr>
              <a:spcBef>
                <a:spcPts val="200"/>
              </a:spcBef>
              <a:spcAft>
                <a:spcPts val="200"/>
              </a:spcAft>
              <a:tabLst>
                <a:tab pos="387350" algn="l"/>
              </a:tabLst>
            </a:pPr>
            <a:r>
              <a:rPr lang="en-AU" sz="1000" dirty="0">
                <a:solidFill>
                  <a:schemeClr val="accent4"/>
                </a:solidFill>
                <a:latin typeface="Calibri" panose="020F0502020204030204" pitchFamily="34" charset="0"/>
                <a:cs typeface="Calibri" panose="020F0502020204030204" pitchFamily="34" charset="0"/>
              </a:rPr>
              <a:t>	= 0.629 m</a:t>
            </a:r>
          </a:p>
        </p:txBody>
      </p:sp>
      <p:sp>
        <p:nvSpPr>
          <p:cNvPr id="29" name="TextBox 28">
            <a:extLst>
              <a:ext uri="{FF2B5EF4-FFF2-40B4-BE49-F238E27FC236}">
                <a16:creationId xmlns:a16="http://schemas.microsoft.com/office/drawing/2014/main" id="{E7EE7A22-9AD0-5B39-296A-220C2B0B9E87}"/>
              </a:ext>
            </a:extLst>
          </p:cNvPr>
          <p:cNvSpPr txBox="1"/>
          <p:nvPr/>
        </p:nvSpPr>
        <p:spPr>
          <a:xfrm>
            <a:off x="549276" y="6841281"/>
            <a:ext cx="5759450" cy="914848"/>
          </a:xfrm>
          <a:prstGeom prst="rect">
            <a:avLst/>
          </a:prstGeom>
          <a:solidFill>
            <a:schemeClr val="bg1"/>
          </a:solidFill>
        </p:spPr>
        <p:txBody>
          <a:bodyPr wrap="square" lIns="72000" tIns="72000" rIns="72000" bIns="72000">
            <a:spAutoFit/>
          </a:bodyPr>
          <a:lstStyle/>
          <a:p>
            <a:pPr marL="228600" indent="-228600">
              <a:spcBef>
                <a:spcPts val="300"/>
              </a:spcBef>
              <a:spcAft>
                <a:spcPts val="300"/>
              </a:spcAft>
              <a:buFont typeface="+mj-lt"/>
              <a:buAutoNum type="arabicPeriod" startAt="4"/>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The Deep Space Network (DSN) is made up of ground-based antennae located in Australia, America and Spain. DSN is used to communicate with space craft and does so using gigahertz (GHz) frequencies.</a:t>
            </a:r>
          </a:p>
          <a:p>
            <a:pPr marL="360363" lvl="1" indent="-136525">
              <a:spcBef>
                <a:spcPts val="300"/>
              </a:spcBef>
              <a:spcAft>
                <a:spcPts val="300"/>
              </a:spcAft>
              <a:buFont typeface="+mj-lt"/>
              <a:buAutoNum type="alphaLcParenR"/>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What would Joe’s 477 MHz frequency be if converted to Hz in scientific notation.</a:t>
            </a:r>
          </a:p>
          <a:p>
            <a:pPr marL="360363" lvl="1" indent="-136525">
              <a:spcBef>
                <a:spcPts val="300"/>
              </a:spcBef>
              <a:spcAft>
                <a:spcPts val="300"/>
              </a:spcAft>
              <a:buFont typeface="+mj-lt"/>
              <a:buAutoNum type="alphaLcParenR"/>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Convert this to gigahertz (GHz) or billions of Hertz.</a:t>
            </a:r>
          </a:p>
        </p:txBody>
      </p:sp>
      <p:pic>
        <p:nvPicPr>
          <p:cNvPr id="22" name="Picture 21">
            <a:extLst>
              <a:ext uri="{FF2B5EF4-FFF2-40B4-BE49-F238E27FC236}">
                <a16:creationId xmlns:a16="http://schemas.microsoft.com/office/drawing/2014/main" id="{024CA64D-1188-2674-B200-CA029110362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934" r="2614" b="8511"/>
          <a:stretch/>
        </p:blipFill>
        <p:spPr bwMode="auto">
          <a:xfrm>
            <a:off x="3465276" y="3676347"/>
            <a:ext cx="2495550" cy="826454"/>
          </a:xfrm>
          <a:prstGeom prst="rect">
            <a:avLst/>
          </a:prstGeom>
          <a:ln>
            <a:noFill/>
          </a:ln>
          <a:extLst>
            <a:ext uri="{53640926-AAD7-44D8-BBD7-CCE9431645EC}">
              <a14:shadowObscured xmlns:a14="http://schemas.microsoft.com/office/drawing/2010/main"/>
            </a:ext>
          </a:extLst>
        </p:spPr>
      </p:pic>
      <p:sp>
        <p:nvSpPr>
          <p:cNvPr id="23" name="Rectangle 22">
            <a:extLst>
              <a:ext uri="{FF2B5EF4-FFF2-40B4-BE49-F238E27FC236}">
                <a16:creationId xmlns:a16="http://schemas.microsoft.com/office/drawing/2014/main" id="{E63E20B4-15AE-E1E8-10CB-8422EAE53637}"/>
              </a:ext>
              <a:ext uri="{C183D7F6-B498-43B3-948B-1728B52AA6E4}">
                <adec:decorative xmlns:adec="http://schemas.microsoft.com/office/drawing/2017/decorative" val="1"/>
              </a:ext>
            </a:extLst>
          </p:cNvPr>
          <p:cNvSpPr/>
          <p:nvPr/>
        </p:nvSpPr>
        <p:spPr>
          <a:xfrm>
            <a:off x="3529177" y="3659307"/>
            <a:ext cx="140582" cy="881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cxnSp>
        <p:nvCxnSpPr>
          <p:cNvPr id="16" name="Straight Connector 15">
            <a:extLst>
              <a:ext uri="{FF2B5EF4-FFF2-40B4-BE49-F238E27FC236}">
                <a16:creationId xmlns:a16="http://schemas.microsoft.com/office/drawing/2014/main" id="{2256F535-DB19-3F98-3B18-ADA6A89CCD03}"/>
              </a:ext>
            </a:extLst>
          </p:cNvPr>
          <p:cNvCxnSpPr/>
          <p:nvPr/>
        </p:nvCxnSpPr>
        <p:spPr>
          <a:xfrm>
            <a:off x="3665301" y="3659307"/>
            <a:ext cx="0" cy="9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Box 21">
            <a:extLst>
              <a:ext uri="{FF2B5EF4-FFF2-40B4-BE49-F238E27FC236}">
                <a16:creationId xmlns:a16="http://schemas.microsoft.com/office/drawing/2014/main" id="{DF2678D5-AE72-2DF1-22A8-96FEDF5D8B3D}"/>
              </a:ext>
            </a:extLst>
          </p:cNvPr>
          <p:cNvSpPr txBox="1"/>
          <p:nvPr/>
        </p:nvSpPr>
        <p:spPr>
          <a:xfrm>
            <a:off x="3922476" y="4440357"/>
            <a:ext cx="304800" cy="21907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en-AU" sz="1100">
                <a:effectLst/>
                <a:latin typeface="Calibri" panose="020F0502020204030204" pitchFamily="34" charset="0"/>
                <a:ea typeface="Calibri" panose="020F0502020204030204" pitchFamily="34" charset="0"/>
                <a:cs typeface="Calibri" panose="020F0502020204030204" pitchFamily="34" charset="0"/>
              </a:rPr>
              <a:t>λ</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FE84649A-3A71-7046-9831-6B64951D4FBE}"/>
              </a:ext>
            </a:extLst>
          </p:cNvPr>
          <p:cNvCxnSpPr/>
          <p:nvPr/>
        </p:nvCxnSpPr>
        <p:spPr>
          <a:xfrm flipH="1">
            <a:off x="3684351" y="4526082"/>
            <a:ext cx="21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BF291AE-7106-04EC-A0CE-9532D71759D8}"/>
              </a:ext>
            </a:extLst>
          </p:cNvPr>
          <p:cNvCxnSpPr/>
          <p:nvPr/>
        </p:nvCxnSpPr>
        <p:spPr>
          <a:xfrm>
            <a:off x="4198701" y="4526082"/>
            <a:ext cx="2159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BA9541-68A3-1150-3C12-A232DB3C33FE}"/>
              </a:ext>
            </a:extLst>
          </p:cNvPr>
          <p:cNvCxnSpPr/>
          <p:nvPr/>
        </p:nvCxnSpPr>
        <p:spPr>
          <a:xfrm>
            <a:off x="4436826" y="3687882"/>
            <a:ext cx="0" cy="899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8CC8EDB-76FC-6371-49AD-55D1F5728AF6}"/>
              </a:ext>
            </a:extLst>
          </p:cNvPr>
          <p:cNvSpPr txBox="1"/>
          <p:nvPr/>
        </p:nvSpPr>
        <p:spPr>
          <a:xfrm>
            <a:off x="561802" y="7784859"/>
            <a:ext cx="5763842" cy="1120032"/>
          </a:xfrm>
          <a:prstGeom prst="rect">
            <a:avLst/>
          </a:prstGeom>
          <a:solidFill>
            <a:schemeClr val="bg1"/>
          </a:solidFill>
        </p:spPr>
        <p:txBody>
          <a:bodyPr wrap="square" lIns="72000" tIns="72000" rIns="72000" bIns="72000">
            <a:spAutoFit/>
          </a:bodyPr>
          <a:lstStyle/>
          <a:p>
            <a:pPr marL="349250" indent="-133350">
              <a:spcBef>
                <a:spcPts val="200"/>
              </a:spcBef>
              <a:spcAft>
                <a:spcPts val="200"/>
              </a:spcAft>
              <a:tabLst>
                <a:tab pos="985838" algn="r"/>
                <a:tab pos="1074738" algn="l"/>
              </a:tabLst>
            </a:pPr>
            <a:r>
              <a:rPr lang="en-AU" sz="1000" dirty="0">
                <a:solidFill>
                  <a:schemeClr val="accent4"/>
                </a:solidFill>
                <a:latin typeface="Calibri" panose="020F0502020204030204" pitchFamily="34" charset="0"/>
                <a:cs typeface="Calibri" panose="020F0502020204030204" pitchFamily="34" charset="0"/>
              </a:rPr>
              <a:t>a)	477 MHz 		= 477 000 000 Hz</a:t>
            </a:r>
          </a:p>
          <a:p>
            <a:pPr marL="349250" indent="-133350">
              <a:spcBef>
                <a:spcPts val="200"/>
              </a:spcBef>
              <a:spcAft>
                <a:spcPts val="200"/>
              </a:spcAft>
              <a:tabLst>
                <a:tab pos="985838" algn="r"/>
                <a:tab pos="1074738" algn="l"/>
              </a:tabLst>
            </a:pPr>
            <a:r>
              <a:rPr lang="en-AU" sz="1000" dirty="0">
                <a:solidFill>
                  <a:schemeClr val="accent4"/>
                </a:solidFill>
                <a:latin typeface="Calibri" panose="020F0502020204030204" pitchFamily="34" charset="0"/>
                <a:cs typeface="Calibri" panose="020F0502020204030204" pitchFamily="34" charset="0"/>
              </a:rPr>
              <a:t>			= 4.77 x 10</a:t>
            </a:r>
            <a:r>
              <a:rPr lang="en-AU" sz="1000" baseline="30000" dirty="0">
                <a:solidFill>
                  <a:schemeClr val="accent4"/>
                </a:solidFill>
                <a:latin typeface="Calibri" panose="020F0502020204030204" pitchFamily="34" charset="0"/>
                <a:cs typeface="Calibri" panose="020F0502020204030204" pitchFamily="34" charset="0"/>
              </a:rPr>
              <a:t>8</a:t>
            </a:r>
            <a:r>
              <a:rPr lang="en-AU" sz="1000" dirty="0">
                <a:solidFill>
                  <a:schemeClr val="accent4"/>
                </a:solidFill>
                <a:latin typeface="Calibri" panose="020F0502020204030204" pitchFamily="34" charset="0"/>
                <a:cs typeface="Calibri" panose="020F0502020204030204" pitchFamily="34" charset="0"/>
              </a:rPr>
              <a:t> Hz</a:t>
            </a:r>
          </a:p>
          <a:p>
            <a:pPr marL="349250" indent="-133350">
              <a:spcBef>
                <a:spcPts val="200"/>
              </a:spcBef>
              <a:spcAft>
                <a:spcPts val="200"/>
              </a:spcAft>
              <a:tabLst>
                <a:tab pos="985838" algn="r"/>
                <a:tab pos="1074738" algn="l"/>
              </a:tabLst>
            </a:pPr>
            <a:r>
              <a:rPr lang="en-AU" sz="1000" dirty="0">
                <a:solidFill>
                  <a:schemeClr val="accent4"/>
                </a:solidFill>
                <a:latin typeface="Calibri" panose="020F0502020204030204" pitchFamily="34" charset="0"/>
                <a:cs typeface="Calibri" panose="020F0502020204030204" pitchFamily="34" charset="0"/>
              </a:rPr>
              <a:t>b) 1 GHz = 1 000 000 000 Hz</a:t>
            </a:r>
          </a:p>
          <a:p>
            <a:pPr marL="349250" indent="-133350">
              <a:spcBef>
                <a:spcPts val="200"/>
              </a:spcBef>
              <a:spcAft>
                <a:spcPts val="200"/>
              </a:spcAft>
              <a:tabLst>
                <a:tab pos="985838" algn="r"/>
                <a:tab pos="1074738" algn="l"/>
              </a:tabLst>
            </a:pPr>
            <a:r>
              <a:rPr lang="en-AU" sz="1000" dirty="0">
                <a:solidFill>
                  <a:schemeClr val="accent4"/>
                </a:solidFill>
                <a:latin typeface="Calibri" panose="020F0502020204030204" pitchFamily="34" charset="0"/>
                <a:cs typeface="Calibri" panose="020F0502020204030204" pitchFamily="34" charset="0"/>
              </a:rPr>
              <a:t>    	∴  477 MHz 		= 4.77 x 10</a:t>
            </a:r>
            <a:r>
              <a:rPr lang="en-AU" sz="1000" baseline="30000" dirty="0">
                <a:solidFill>
                  <a:schemeClr val="accent4"/>
                </a:solidFill>
                <a:latin typeface="Calibri" panose="020F0502020204030204" pitchFamily="34" charset="0"/>
                <a:cs typeface="Calibri" panose="020F0502020204030204" pitchFamily="34" charset="0"/>
              </a:rPr>
              <a:t>8</a:t>
            </a:r>
            <a:r>
              <a:rPr lang="en-AU" sz="1000" dirty="0">
                <a:solidFill>
                  <a:schemeClr val="accent4"/>
                </a:solidFill>
                <a:latin typeface="Calibri" panose="020F0502020204030204" pitchFamily="34" charset="0"/>
                <a:cs typeface="Calibri" panose="020F0502020204030204" pitchFamily="34" charset="0"/>
              </a:rPr>
              <a:t>/1 x 10</a:t>
            </a:r>
            <a:r>
              <a:rPr lang="en-AU" sz="1000" baseline="30000" dirty="0">
                <a:solidFill>
                  <a:schemeClr val="accent4"/>
                </a:solidFill>
                <a:latin typeface="Calibri" panose="020F0502020204030204" pitchFamily="34" charset="0"/>
                <a:cs typeface="Calibri" panose="020F0502020204030204" pitchFamily="34" charset="0"/>
              </a:rPr>
              <a:t>9</a:t>
            </a:r>
          </a:p>
          <a:p>
            <a:pPr marL="349250" indent="-133350">
              <a:spcBef>
                <a:spcPts val="200"/>
              </a:spcBef>
              <a:spcAft>
                <a:spcPts val="200"/>
              </a:spcAft>
              <a:tabLst>
                <a:tab pos="985838" algn="r"/>
                <a:tab pos="1074738" algn="l"/>
              </a:tabLst>
            </a:pPr>
            <a:r>
              <a:rPr lang="en-AU" sz="1000" dirty="0">
                <a:solidFill>
                  <a:schemeClr val="accent4"/>
                </a:solidFill>
                <a:latin typeface="Calibri" panose="020F0502020204030204" pitchFamily="34" charset="0"/>
                <a:cs typeface="Calibri" panose="020F0502020204030204" pitchFamily="34" charset="0"/>
              </a:rPr>
              <a:t>			= 0.477 GHz</a:t>
            </a:r>
          </a:p>
        </p:txBody>
      </p:sp>
      <p:sp>
        <p:nvSpPr>
          <p:cNvPr id="3" name="Slide Number Placeholder 2">
            <a:extLst>
              <a:ext uri="{FF2B5EF4-FFF2-40B4-BE49-F238E27FC236}">
                <a16:creationId xmlns:a16="http://schemas.microsoft.com/office/drawing/2014/main" id="{A25AC609-B568-90E1-ED49-EB21B4FF225D}"/>
              </a:ext>
            </a:extLst>
          </p:cNvPr>
          <p:cNvSpPr>
            <a:spLocks noGrp="1"/>
          </p:cNvSpPr>
          <p:nvPr>
            <p:ph type="sldNum" sz="quarter" idx="4"/>
          </p:nvPr>
        </p:nvSpPr>
        <p:spPr/>
        <p:txBody>
          <a:bodyPr/>
          <a:lstStyle/>
          <a:p>
            <a:fld id="{24F48773-4115-48EA-A802-25D4069CDE66}" type="slidenum">
              <a:rPr lang="en-AU" smtClean="0"/>
              <a:pPr/>
              <a:t>2</a:t>
            </a:fld>
            <a:endParaRPr lang="en-AU" dirty="0"/>
          </a:p>
        </p:txBody>
      </p:sp>
      <p:sp>
        <p:nvSpPr>
          <p:cNvPr id="8" name="Footer Placeholder 4">
            <a:extLst>
              <a:ext uri="{FF2B5EF4-FFF2-40B4-BE49-F238E27FC236}">
                <a16:creationId xmlns:a16="http://schemas.microsoft.com/office/drawing/2014/main" id="{746098D3-E79F-0375-81AF-1B79481F26B4}"/>
              </a:ext>
            </a:extLst>
          </p:cNvPr>
          <p:cNvSpPr>
            <a:spLocks noGrp="1"/>
          </p:cNvSpPr>
          <p:nvPr>
            <p:ph type="ftr" sz="quarter" idx="3"/>
          </p:nvPr>
        </p:nvSpPr>
        <p:spPr>
          <a:xfrm>
            <a:off x="549275" y="9182100"/>
            <a:ext cx="5148000" cy="220317"/>
          </a:xfrm>
        </p:spPr>
        <p:txBody>
          <a:bodyPr/>
          <a:lstStyle/>
          <a:p>
            <a:r>
              <a:rPr lang="en-US" dirty="0">
                <a:solidFill>
                  <a:schemeClr val="bg1"/>
                </a:solidFill>
              </a:rPr>
              <a:t>Communicating in space </a:t>
            </a:r>
            <a:r>
              <a:rPr lang="en-US" dirty="0"/>
              <a:t>TEACHER GUIDE</a:t>
            </a:r>
            <a:endParaRPr lang="en-AU" dirty="0"/>
          </a:p>
        </p:txBody>
      </p:sp>
    </p:spTree>
    <p:extLst>
      <p:ext uri="{BB962C8B-B14F-4D97-AF65-F5344CB8AC3E}">
        <p14:creationId xmlns:p14="http://schemas.microsoft.com/office/powerpoint/2010/main" val="117461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367791-E376-86FB-9E13-94531C63391D}"/>
              </a:ext>
            </a:extLst>
          </p:cNvPr>
          <p:cNvSpPr>
            <a:spLocks noGrp="1"/>
          </p:cNvSpPr>
          <p:nvPr>
            <p:ph type="title" idx="4294967295"/>
          </p:nvPr>
        </p:nvSpPr>
        <p:spPr>
          <a:xfrm>
            <a:off x="471488" y="-1914525"/>
            <a:ext cx="5915025" cy="1914525"/>
          </a:xfrm>
          <a:prstGeom prst="rect">
            <a:avLst/>
          </a:prstGeom>
        </p:spPr>
        <p:txBody>
          <a:bodyPr anchor="b"/>
          <a:lstStyle/>
          <a:p>
            <a:r>
              <a:rPr lang="en-AU" dirty="0"/>
              <a:t>Communicating in Space, page 3</a:t>
            </a:r>
          </a:p>
        </p:txBody>
      </p:sp>
      <p:sp>
        <p:nvSpPr>
          <p:cNvPr id="2" name="TextBox 1">
            <a:extLst>
              <a:ext uri="{FF2B5EF4-FFF2-40B4-BE49-F238E27FC236}">
                <a16:creationId xmlns:a16="http://schemas.microsoft.com/office/drawing/2014/main" id="{00245401-7AD0-5E13-68ED-6CE0792A301F}"/>
              </a:ext>
            </a:extLst>
          </p:cNvPr>
          <p:cNvSpPr txBox="1"/>
          <p:nvPr/>
        </p:nvSpPr>
        <p:spPr>
          <a:xfrm>
            <a:off x="549276" y="566941"/>
            <a:ext cx="5759450" cy="1145680"/>
          </a:xfrm>
          <a:prstGeom prst="rect">
            <a:avLst/>
          </a:prstGeom>
          <a:solidFill>
            <a:schemeClr val="bg1"/>
          </a:solidFill>
        </p:spPr>
        <p:txBody>
          <a:bodyPr wrap="square" lIns="72000" tIns="72000" rIns="72000" bIns="72000">
            <a:spAutoFit/>
          </a:bodyPr>
          <a:lstStyle/>
          <a:p>
            <a:pPr marL="228600" indent="-228600">
              <a:spcBef>
                <a:spcPts val="300"/>
              </a:spcBef>
              <a:spcAft>
                <a:spcPts val="300"/>
              </a:spcAft>
              <a:buFont typeface="+mj-lt"/>
              <a:buAutoNum type="arabicPeriod" startAt="5"/>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If radio signals used for communication do travel at the speed of light (⁓ 300 000 000 m/s) how long would it take to get a message to the following:</a:t>
            </a:r>
          </a:p>
          <a:p>
            <a:pPr marL="509588" lvl="1" indent="-285750">
              <a:spcBef>
                <a:spcPts val="300"/>
              </a:spcBef>
              <a:spcAft>
                <a:spcPts val="300"/>
              </a:spcAft>
              <a:buFont typeface="+mj-lt"/>
              <a:buAutoNum type="romanLcPeriod"/>
            </a:pPr>
            <a:r>
              <a:rPr lang="en-AU" sz="1000" dirty="0">
                <a:solidFill>
                  <a:srgbClr val="57575A"/>
                </a:solidFill>
                <a:latin typeface="Calibri" panose="020F0502020204030204" pitchFamily="34" charset="0"/>
                <a:cs typeface="Calibri" panose="020F0502020204030204" pitchFamily="34" charset="0"/>
              </a:rPr>
              <a:t>International Space Station, mean distance from Earth 400 km</a:t>
            </a:r>
          </a:p>
          <a:p>
            <a:pPr marL="509588" lvl="1" indent="-285750">
              <a:spcBef>
                <a:spcPts val="300"/>
              </a:spcBef>
              <a:spcAft>
                <a:spcPts val="300"/>
              </a:spcAft>
              <a:buFont typeface="+mj-lt"/>
              <a:buAutoNum type="romanLcPeriod"/>
            </a:pPr>
            <a:r>
              <a:rPr lang="en-AU" sz="1000" dirty="0">
                <a:solidFill>
                  <a:srgbClr val="57575A"/>
                </a:solidFill>
                <a:latin typeface="Calibri" panose="020F0502020204030204" pitchFamily="34" charset="0"/>
                <a:cs typeface="Calibri" panose="020F0502020204030204" pitchFamily="34" charset="0"/>
              </a:rPr>
              <a:t>The Moon, mean distance from Earth 384 400 km</a:t>
            </a:r>
          </a:p>
          <a:p>
            <a:pPr marL="509588" lvl="1" indent="-285750">
              <a:spcBef>
                <a:spcPts val="300"/>
              </a:spcBef>
              <a:spcAft>
                <a:spcPts val="300"/>
              </a:spcAft>
              <a:buFont typeface="+mj-lt"/>
              <a:buAutoNum type="romanLcPeriod"/>
            </a:pPr>
            <a:r>
              <a:rPr lang="en-AU" sz="1000" dirty="0">
                <a:solidFill>
                  <a:srgbClr val="57575A"/>
                </a:solidFill>
                <a:latin typeface="Calibri" panose="020F0502020204030204" pitchFamily="34" charset="0"/>
                <a:cs typeface="Calibri" panose="020F0502020204030204" pitchFamily="34" charset="0"/>
              </a:rPr>
              <a:t>Mars, when 225 000 000 km distance from Earth </a:t>
            </a:r>
          </a:p>
        </p:txBody>
      </p:sp>
      <p:sp>
        <p:nvSpPr>
          <p:cNvPr id="10" name="TextBox 9">
            <a:extLst>
              <a:ext uri="{FF2B5EF4-FFF2-40B4-BE49-F238E27FC236}">
                <a16:creationId xmlns:a16="http://schemas.microsoft.com/office/drawing/2014/main" id="{16ECAA9C-C62D-9535-A1F3-2A132B3E34BE}"/>
              </a:ext>
            </a:extLst>
          </p:cNvPr>
          <p:cNvSpPr txBox="1"/>
          <p:nvPr/>
        </p:nvSpPr>
        <p:spPr>
          <a:xfrm>
            <a:off x="561802" y="1693348"/>
            <a:ext cx="5763842" cy="1735585"/>
          </a:xfrm>
          <a:prstGeom prst="rect">
            <a:avLst/>
          </a:prstGeom>
          <a:solidFill>
            <a:schemeClr val="bg1"/>
          </a:solidFill>
        </p:spPr>
        <p:txBody>
          <a:bodyPr wrap="square" lIns="72000" tIns="72000" rIns="72000" bIns="72000">
            <a:spAutoFit/>
          </a:bodyPr>
          <a:lstStyle/>
          <a:p>
            <a:pPr indent="446088">
              <a:spcBef>
                <a:spcPts val="100"/>
              </a:spcBef>
              <a:spcAft>
                <a:spcPts val="100"/>
              </a:spcAft>
              <a:tabLst>
                <a:tab pos="622300" algn="l"/>
                <a:tab pos="1439863" algn="l"/>
              </a:tabLst>
            </a:pPr>
            <a:r>
              <a:rPr lang="en-AU" sz="1000" dirty="0">
                <a:solidFill>
                  <a:schemeClr val="accent4"/>
                </a:solidFill>
                <a:latin typeface="Calibri" panose="020F0502020204030204" pitchFamily="34" charset="0"/>
                <a:cs typeface="Calibri" panose="020F0502020204030204" pitchFamily="34" charset="0"/>
              </a:rPr>
              <a:t>Where t = d/v, t = time(s), d = distance (m), v = speed of light (m/s)</a:t>
            </a:r>
          </a:p>
          <a:p>
            <a:pPr indent="446088">
              <a:spcBef>
                <a:spcPts val="100"/>
              </a:spcBef>
              <a:spcAft>
                <a:spcPts val="100"/>
              </a:spcAft>
              <a:tabLst>
                <a:tab pos="631825" algn="l"/>
                <a:tab pos="1439863" algn="l"/>
              </a:tabLst>
            </a:pPr>
            <a:r>
              <a:rPr lang="en-AU" sz="1000" dirty="0">
                <a:solidFill>
                  <a:schemeClr val="accent4"/>
                </a:solidFill>
                <a:latin typeface="Calibri" panose="020F0502020204030204" pitchFamily="34" charset="0"/>
                <a:cs typeface="Calibri" panose="020F0502020204030204" pitchFamily="34" charset="0"/>
              </a:rPr>
              <a:t>All ‘km’ have been converted ‘m’ below.</a:t>
            </a:r>
          </a:p>
          <a:p>
            <a:pPr indent="446088">
              <a:spcBef>
                <a:spcPts val="100"/>
              </a:spcBef>
              <a:spcAft>
                <a:spcPts val="100"/>
              </a:spcAft>
              <a:tabLst>
                <a:tab pos="622300" algn="l"/>
                <a:tab pos="1439863" algn="l"/>
              </a:tabLst>
            </a:pPr>
            <a:r>
              <a:rPr lang="en-AU" sz="1000" dirty="0" err="1">
                <a:solidFill>
                  <a:schemeClr val="accent4"/>
                </a:solidFill>
                <a:latin typeface="Calibri" panose="020F0502020204030204" pitchFamily="34" charset="0"/>
                <a:cs typeface="Calibri" panose="020F0502020204030204" pitchFamily="34" charset="0"/>
              </a:rPr>
              <a:t>i</a:t>
            </a:r>
            <a:r>
              <a:rPr lang="en-AU" sz="1000" dirty="0">
                <a:solidFill>
                  <a:schemeClr val="accent4"/>
                </a:solidFill>
                <a:latin typeface="Calibri" panose="020F0502020204030204" pitchFamily="34" charset="0"/>
                <a:cs typeface="Calibri" panose="020F0502020204030204" pitchFamily="34" charset="0"/>
              </a:rPr>
              <a:t>. </a:t>
            </a:r>
            <a:r>
              <a:rPr lang="en-AU" sz="1000" dirty="0" err="1">
                <a:solidFill>
                  <a:schemeClr val="accent4"/>
                </a:solidFill>
                <a:latin typeface="Calibri" panose="020F0502020204030204" pitchFamily="34" charset="0"/>
                <a:cs typeface="Calibri" panose="020F0502020204030204" pitchFamily="34" charset="0"/>
              </a:rPr>
              <a:t>t</a:t>
            </a:r>
            <a:r>
              <a:rPr lang="en-AU" sz="1000" baseline="-25000" dirty="0" err="1">
                <a:solidFill>
                  <a:schemeClr val="accent4"/>
                </a:solidFill>
                <a:latin typeface="Calibri" panose="020F0502020204030204" pitchFamily="34" charset="0"/>
                <a:cs typeface="Calibri" panose="020F0502020204030204" pitchFamily="34" charset="0"/>
              </a:rPr>
              <a:t>ISS</a:t>
            </a:r>
            <a:r>
              <a:rPr lang="en-AU" sz="1000" dirty="0">
                <a:solidFill>
                  <a:schemeClr val="accent4"/>
                </a:solidFill>
                <a:latin typeface="Calibri" panose="020F0502020204030204" pitchFamily="34" charset="0"/>
                <a:cs typeface="Calibri" panose="020F0502020204030204" pitchFamily="34" charset="0"/>
              </a:rPr>
              <a:t>	= 400 000/300 000 000 		</a:t>
            </a:r>
          </a:p>
          <a:p>
            <a:pPr>
              <a:spcBef>
                <a:spcPts val="100"/>
              </a:spcBef>
              <a:spcAft>
                <a:spcPts val="100"/>
              </a:spcAft>
              <a:tabLst>
                <a:tab pos="1436688" algn="l"/>
                <a:tab pos="1439863" algn="l"/>
              </a:tabLst>
            </a:pPr>
            <a:r>
              <a:rPr lang="en-AU" sz="1000" dirty="0">
                <a:solidFill>
                  <a:schemeClr val="accent4"/>
                </a:solidFill>
                <a:latin typeface="Calibri" panose="020F0502020204030204" pitchFamily="34" charset="0"/>
                <a:cs typeface="Calibri" panose="020F0502020204030204" pitchFamily="34" charset="0"/>
              </a:rPr>
              <a:t>	= 0.001 s 	(or 4.0 x 10</a:t>
            </a:r>
            <a:r>
              <a:rPr lang="en-AU" sz="1000" baseline="30000" dirty="0">
                <a:solidFill>
                  <a:schemeClr val="accent4"/>
                </a:solidFill>
                <a:latin typeface="Calibri" panose="020F0502020204030204" pitchFamily="34" charset="0"/>
                <a:cs typeface="Calibri" panose="020F0502020204030204" pitchFamily="34" charset="0"/>
              </a:rPr>
              <a:t>5</a:t>
            </a:r>
            <a:r>
              <a:rPr lang="en-AU" sz="1000" dirty="0">
                <a:solidFill>
                  <a:schemeClr val="accent4"/>
                </a:solidFill>
                <a:latin typeface="Calibri" panose="020F0502020204030204" pitchFamily="34" charset="0"/>
                <a:cs typeface="Calibri" panose="020F0502020204030204" pitchFamily="34" charset="0"/>
              </a:rPr>
              <a:t>/3.0 x 10</a:t>
            </a:r>
            <a:r>
              <a:rPr lang="en-AU" sz="1000" baseline="30000" dirty="0">
                <a:solidFill>
                  <a:schemeClr val="accent4"/>
                </a:solidFill>
                <a:latin typeface="Calibri" panose="020F0502020204030204" pitchFamily="34" charset="0"/>
                <a:cs typeface="Calibri" panose="020F0502020204030204" pitchFamily="34" charset="0"/>
              </a:rPr>
              <a:t>8</a:t>
            </a:r>
            <a:r>
              <a:rPr lang="en-AU" sz="1000" dirty="0">
                <a:solidFill>
                  <a:schemeClr val="accent4"/>
                </a:solidFill>
                <a:latin typeface="Calibri" panose="020F0502020204030204" pitchFamily="34" charset="0"/>
                <a:cs typeface="Calibri" panose="020F0502020204030204" pitchFamily="34" charset="0"/>
              </a:rPr>
              <a:t> = 1.0 x 10</a:t>
            </a:r>
            <a:r>
              <a:rPr lang="en-AU" sz="1000" baseline="30000" dirty="0">
                <a:solidFill>
                  <a:schemeClr val="accent4"/>
                </a:solidFill>
                <a:latin typeface="Calibri" panose="020F0502020204030204" pitchFamily="34" charset="0"/>
                <a:cs typeface="Calibri" panose="020F0502020204030204" pitchFamily="34" charset="0"/>
              </a:rPr>
              <a:t>-3</a:t>
            </a:r>
            <a:r>
              <a:rPr lang="en-AU" sz="1000" dirty="0">
                <a:solidFill>
                  <a:schemeClr val="accent4"/>
                </a:solidFill>
                <a:latin typeface="Calibri" panose="020F0502020204030204" pitchFamily="34" charset="0"/>
                <a:cs typeface="Calibri" panose="020F0502020204030204" pitchFamily="34" charset="0"/>
              </a:rPr>
              <a:t> s)</a:t>
            </a:r>
          </a:p>
          <a:p>
            <a:pPr indent="446088">
              <a:spcBef>
                <a:spcPts val="100"/>
              </a:spcBef>
              <a:spcAft>
                <a:spcPts val="100"/>
              </a:spcAft>
              <a:tabLst>
                <a:tab pos="622300" algn="l"/>
                <a:tab pos="1439863" algn="l"/>
              </a:tabLst>
            </a:pPr>
            <a:r>
              <a:rPr lang="en-AU" sz="1000" dirty="0">
                <a:solidFill>
                  <a:schemeClr val="accent4"/>
                </a:solidFill>
                <a:latin typeface="Calibri" panose="020F0502020204030204" pitchFamily="34" charset="0"/>
                <a:cs typeface="Calibri" panose="020F0502020204030204" pitchFamily="34" charset="0"/>
              </a:rPr>
              <a:t>ii. </a:t>
            </a:r>
            <a:r>
              <a:rPr lang="en-AU" sz="1000" dirty="0" err="1">
                <a:solidFill>
                  <a:schemeClr val="accent4"/>
                </a:solidFill>
                <a:latin typeface="Calibri" panose="020F0502020204030204" pitchFamily="34" charset="0"/>
                <a:cs typeface="Calibri" panose="020F0502020204030204" pitchFamily="34" charset="0"/>
              </a:rPr>
              <a:t>t</a:t>
            </a:r>
            <a:r>
              <a:rPr lang="en-AU" sz="1000" baseline="-25000" dirty="0" err="1">
                <a:solidFill>
                  <a:schemeClr val="accent4"/>
                </a:solidFill>
                <a:latin typeface="Calibri" panose="020F0502020204030204" pitchFamily="34" charset="0"/>
                <a:cs typeface="Calibri" panose="020F0502020204030204" pitchFamily="34" charset="0"/>
              </a:rPr>
              <a:t>Moon</a:t>
            </a:r>
            <a:r>
              <a:rPr lang="en-AU" sz="1000" dirty="0">
                <a:solidFill>
                  <a:schemeClr val="accent4"/>
                </a:solidFill>
                <a:latin typeface="Calibri" panose="020F0502020204030204" pitchFamily="34" charset="0"/>
                <a:cs typeface="Calibri" panose="020F0502020204030204" pitchFamily="34" charset="0"/>
              </a:rPr>
              <a:t>	= 384 400 000/300 000 000 		</a:t>
            </a:r>
          </a:p>
          <a:p>
            <a:pPr>
              <a:spcBef>
                <a:spcPts val="100"/>
              </a:spcBef>
              <a:spcAft>
                <a:spcPts val="100"/>
              </a:spcAft>
              <a:tabLst>
                <a:tab pos="1436688" algn="l"/>
              </a:tabLst>
            </a:pPr>
            <a:r>
              <a:rPr lang="en-AU" sz="1000" dirty="0">
                <a:solidFill>
                  <a:schemeClr val="accent4"/>
                </a:solidFill>
                <a:latin typeface="Calibri" panose="020F0502020204030204" pitchFamily="34" charset="0"/>
                <a:cs typeface="Calibri" panose="020F0502020204030204" pitchFamily="34" charset="0"/>
              </a:rPr>
              <a:t>	= 1.28 s 	(or 3.844 x 10</a:t>
            </a:r>
            <a:r>
              <a:rPr lang="en-AU" sz="1000" baseline="30000" dirty="0">
                <a:solidFill>
                  <a:schemeClr val="accent4"/>
                </a:solidFill>
                <a:latin typeface="Calibri" panose="020F0502020204030204" pitchFamily="34" charset="0"/>
                <a:cs typeface="Calibri" panose="020F0502020204030204" pitchFamily="34" charset="0"/>
              </a:rPr>
              <a:t>8</a:t>
            </a:r>
            <a:r>
              <a:rPr lang="en-AU" sz="1000" dirty="0">
                <a:solidFill>
                  <a:schemeClr val="accent4"/>
                </a:solidFill>
                <a:latin typeface="Calibri" panose="020F0502020204030204" pitchFamily="34" charset="0"/>
                <a:cs typeface="Calibri" panose="020F0502020204030204" pitchFamily="34" charset="0"/>
              </a:rPr>
              <a:t>/3.0 x 10</a:t>
            </a:r>
            <a:r>
              <a:rPr lang="en-AU" sz="1000" baseline="30000" dirty="0">
                <a:solidFill>
                  <a:schemeClr val="accent4"/>
                </a:solidFill>
                <a:latin typeface="Calibri" panose="020F0502020204030204" pitchFamily="34" charset="0"/>
                <a:cs typeface="Calibri" panose="020F0502020204030204" pitchFamily="34" charset="0"/>
              </a:rPr>
              <a:t>8</a:t>
            </a:r>
            <a:r>
              <a:rPr lang="en-AU" sz="1000" dirty="0">
                <a:solidFill>
                  <a:schemeClr val="accent4"/>
                </a:solidFill>
                <a:latin typeface="Calibri" panose="020F0502020204030204" pitchFamily="34" charset="0"/>
                <a:cs typeface="Calibri" panose="020F0502020204030204" pitchFamily="34" charset="0"/>
              </a:rPr>
              <a:t> = 1.28 s)</a:t>
            </a:r>
          </a:p>
          <a:p>
            <a:pPr indent="446088">
              <a:spcBef>
                <a:spcPts val="100"/>
              </a:spcBef>
              <a:spcAft>
                <a:spcPts val="100"/>
              </a:spcAft>
              <a:tabLst>
                <a:tab pos="622300" algn="l"/>
                <a:tab pos="1439863" algn="l"/>
              </a:tabLst>
            </a:pPr>
            <a:r>
              <a:rPr lang="en-AU" sz="1000" dirty="0">
                <a:solidFill>
                  <a:schemeClr val="accent4"/>
                </a:solidFill>
                <a:latin typeface="Calibri" panose="020F0502020204030204" pitchFamily="34" charset="0"/>
                <a:cs typeface="Calibri" panose="020F0502020204030204" pitchFamily="34" charset="0"/>
              </a:rPr>
              <a:t>iii. </a:t>
            </a:r>
            <a:r>
              <a:rPr lang="en-AU" sz="1000" dirty="0" err="1">
                <a:solidFill>
                  <a:schemeClr val="accent4"/>
                </a:solidFill>
                <a:latin typeface="Calibri" panose="020F0502020204030204" pitchFamily="34" charset="0"/>
                <a:cs typeface="Calibri" panose="020F0502020204030204" pitchFamily="34" charset="0"/>
              </a:rPr>
              <a:t>t</a:t>
            </a:r>
            <a:r>
              <a:rPr lang="en-AU" sz="1000" baseline="-25000" dirty="0" err="1">
                <a:solidFill>
                  <a:schemeClr val="accent4"/>
                </a:solidFill>
                <a:latin typeface="Calibri" panose="020F0502020204030204" pitchFamily="34" charset="0"/>
                <a:cs typeface="Calibri" panose="020F0502020204030204" pitchFamily="34" charset="0"/>
              </a:rPr>
              <a:t>Mars</a:t>
            </a:r>
            <a:r>
              <a:rPr lang="en-AU" sz="1000" dirty="0">
                <a:solidFill>
                  <a:schemeClr val="accent4"/>
                </a:solidFill>
                <a:latin typeface="Calibri" panose="020F0502020204030204" pitchFamily="34" charset="0"/>
                <a:cs typeface="Calibri" panose="020F0502020204030204" pitchFamily="34" charset="0"/>
              </a:rPr>
              <a:t>	= 225 000 000 000/300 000 000 		</a:t>
            </a:r>
          </a:p>
          <a:p>
            <a:pPr>
              <a:spcBef>
                <a:spcPts val="100"/>
              </a:spcBef>
              <a:spcAft>
                <a:spcPts val="100"/>
              </a:spcAft>
              <a:tabLst>
                <a:tab pos="1436688" algn="l"/>
                <a:tab pos="1439863" algn="l"/>
              </a:tabLst>
            </a:pPr>
            <a:r>
              <a:rPr lang="en-AU" sz="1000" dirty="0">
                <a:solidFill>
                  <a:schemeClr val="accent4"/>
                </a:solidFill>
                <a:latin typeface="Calibri" panose="020F0502020204030204" pitchFamily="34" charset="0"/>
                <a:cs typeface="Calibri" panose="020F0502020204030204" pitchFamily="34" charset="0"/>
              </a:rPr>
              <a:t>	= 750 s 	(or 2.25 x 10</a:t>
            </a:r>
            <a:r>
              <a:rPr lang="en-AU" sz="1000" baseline="30000" dirty="0">
                <a:solidFill>
                  <a:schemeClr val="accent4"/>
                </a:solidFill>
                <a:latin typeface="Calibri" panose="020F0502020204030204" pitchFamily="34" charset="0"/>
                <a:cs typeface="Calibri" panose="020F0502020204030204" pitchFamily="34" charset="0"/>
              </a:rPr>
              <a:t>11</a:t>
            </a:r>
            <a:r>
              <a:rPr lang="en-AU" sz="1000" dirty="0">
                <a:solidFill>
                  <a:schemeClr val="accent4"/>
                </a:solidFill>
                <a:latin typeface="Calibri" panose="020F0502020204030204" pitchFamily="34" charset="0"/>
                <a:cs typeface="Calibri" panose="020F0502020204030204" pitchFamily="34" charset="0"/>
              </a:rPr>
              <a:t>/3.0 x 10</a:t>
            </a:r>
            <a:r>
              <a:rPr lang="en-AU" sz="1000" baseline="30000" dirty="0">
                <a:solidFill>
                  <a:schemeClr val="accent4"/>
                </a:solidFill>
                <a:latin typeface="Calibri" panose="020F0502020204030204" pitchFamily="34" charset="0"/>
                <a:cs typeface="Calibri" panose="020F0502020204030204" pitchFamily="34" charset="0"/>
              </a:rPr>
              <a:t>8</a:t>
            </a:r>
            <a:r>
              <a:rPr lang="en-AU" sz="1000" dirty="0">
                <a:solidFill>
                  <a:schemeClr val="accent4"/>
                </a:solidFill>
                <a:latin typeface="Calibri" panose="020F0502020204030204" pitchFamily="34" charset="0"/>
                <a:cs typeface="Calibri" panose="020F0502020204030204" pitchFamily="34" charset="0"/>
              </a:rPr>
              <a:t> = 750 s)</a:t>
            </a:r>
          </a:p>
          <a:p>
            <a:pPr indent="174625">
              <a:spcBef>
                <a:spcPts val="100"/>
              </a:spcBef>
              <a:spcAft>
                <a:spcPts val="100"/>
              </a:spcAft>
              <a:tabLst>
                <a:tab pos="622300" algn="l"/>
                <a:tab pos="1439863" algn="l"/>
              </a:tabLst>
            </a:pPr>
            <a:r>
              <a:rPr lang="en-AU" sz="1000" dirty="0">
                <a:solidFill>
                  <a:schemeClr val="accent4"/>
                </a:solidFill>
                <a:latin typeface="Calibri" panose="020F0502020204030204" pitchFamily="34" charset="0"/>
                <a:cs typeface="Calibri" panose="020F0502020204030204" pitchFamily="34" charset="0"/>
              </a:rPr>
              <a:t>NOTE these times are based on mean distances from Earth</a:t>
            </a:r>
          </a:p>
        </p:txBody>
      </p:sp>
      <p:sp>
        <p:nvSpPr>
          <p:cNvPr id="11" name="TextBox 10">
            <a:extLst>
              <a:ext uri="{FF2B5EF4-FFF2-40B4-BE49-F238E27FC236}">
                <a16:creationId xmlns:a16="http://schemas.microsoft.com/office/drawing/2014/main" id="{FA334651-B2BD-3F81-9AC1-225AAB72AF8A}"/>
              </a:ext>
            </a:extLst>
          </p:cNvPr>
          <p:cNvSpPr txBox="1"/>
          <p:nvPr/>
        </p:nvSpPr>
        <p:spPr>
          <a:xfrm>
            <a:off x="549276" y="3650610"/>
            <a:ext cx="5759450" cy="2684563"/>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b="1" dirty="0">
                <a:solidFill>
                  <a:schemeClr val="accent6"/>
                </a:solidFill>
                <a:effectLst/>
                <a:latin typeface="Calibri" panose="020F0502020204030204" pitchFamily="34" charset="0"/>
                <a:ea typeface="Calibri" panose="020F0502020204030204" pitchFamily="34" charset="0"/>
                <a:cs typeface="Calibri" panose="020F0502020204030204" pitchFamily="34" charset="0"/>
              </a:rPr>
              <a:t>Robots or remote-control units on other planets?</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Robots can use sensors and make predetermined decisions based on these inputs </a:t>
            </a: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without any further input from people. </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They have automatic responses in many respects. Remote control units have information that can be sent to people but will not deviate in speed or pathway unless </a:t>
            </a: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instructions are sent to the unit by people on Earth.</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They are manual units and not automatic.</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 </a:t>
            </a:r>
            <a:r>
              <a:rPr lang="en-AU" sz="1000" i="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remote-control </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Mars unit is travelling at maximum speed (4.2 cm/s) in a straight line. If ordered to halt immediately, it can stop within a negligible distance. Scientists on Earth watching from an onboard camera notice a deep ravine exactly 50 metres ahead and immediately send a ‘stop’ message.</a:t>
            </a:r>
          </a:p>
          <a:p>
            <a:pPr marL="506413" lvl="1" indent="-301625">
              <a:spcBef>
                <a:spcPts val="300"/>
              </a:spcBef>
              <a:spcAft>
                <a:spcPts val="300"/>
              </a:spcAft>
              <a:buFont typeface="+mj-lt"/>
              <a:buAutoNum type="alphaLcParenR"/>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Assuming it takes one second for humans to react and send the ‘stop’ message, how far will the unit move before it stops? Would you recommend using robots or remote control for Mars vehicles?</a:t>
            </a:r>
          </a:p>
          <a:p>
            <a:pPr marL="506413" lvl="1" indent="-301625">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Hint</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 Factor in the time it takes for the camera footage to travel from Mars to Earth. Use the result from 5 iii.</a:t>
            </a:r>
          </a:p>
          <a:p>
            <a:pPr marL="506413" lvl="1" indent="-301625">
              <a:spcBef>
                <a:spcPts val="300"/>
              </a:spcBef>
              <a:spcAft>
                <a:spcPts val="300"/>
              </a:spcAft>
              <a:buFont typeface="+mj-lt"/>
              <a:buAutoNum type="alphaLcParenR" startAt="2"/>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Compare this with the time delays with communications between the Earth and the moon.</a:t>
            </a:r>
          </a:p>
        </p:txBody>
      </p:sp>
      <p:sp>
        <p:nvSpPr>
          <p:cNvPr id="12" name="TextBox 11">
            <a:extLst>
              <a:ext uri="{FF2B5EF4-FFF2-40B4-BE49-F238E27FC236}">
                <a16:creationId xmlns:a16="http://schemas.microsoft.com/office/drawing/2014/main" id="{B04D2BBA-8743-1CBB-A051-741F0EB1328D}"/>
              </a:ext>
            </a:extLst>
          </p:cNvPr>
          <p:cNvSpPr txBox="1"/>
          <p:nvPr/>
        </p:nvSpPr>
        <p:spPr>
          <a:xfrm>
            <a:off x="766082" y="6236168"/>
            <a:ext cx="5559562" cy="2530675"/>
          </a:xfrm>
          <a:prstGeom prst="rect">
            <a:avLst/>
          </a:prstGeom>
          <a:solidFill>
            <a:schemeClr val="bg1"/>
          </a:solidFill>
        </p:spPr>
        <p:txBody>
          <a:bodyPr wrap="square" lIns="72000" tIns="72000" rIns="72000" bIns="72000">
            <a:spAutoFit/>
          </a:bodyPr>
          <a:lstStyle/>
          <a:p>
            <a:pPr>
              <a:spcBef>
                <a:spcPts val="100"/>
              </a:spcBef>
              <a:spcAft>
                <a:spcPts val="100"/>
              </a:spcAft>
              <a:tabLst>
                <a:tab pos="282575" algn="l"/>
                <a:tab pos="758825" algn="l"/>
              </a:tabLst>
            </a:pPr>
            <a:r>
              <a:rPr lang="en-AU" sz="1000" dirty="0">
                <a:solidFill>
                  <a:schemeClr val="accent4"/>
                </a:solidFill>
                <a:latin typeface="Calibri" panose="020F0502020204030204" pitchFamily="34" charset="0"/>
                <a:cs typeface="Calibri" panose="020F0502020204030204" pitchFamily="34" charset="0"/>
              </a:rPr>
              <a:t>a)	</a:t>
            </a:r>
            <a:r>
              <a:rPr lang="en-AU" sz="1000" dirty="0" err="1">
                <a:solidFill>
                  <a:schemeClr val="accent4"/>
                </a:solidFill>
                <a:latin typeface="Calibri" panose="020F0502020204030204" pitchFamily="34" charset="0"/>
                <a:cs typeface="Calibri" panose="020F0502020204030204" pitchFamily="34" charset="0"/>
              </a:rPr>
              <a:t>T</a:t>
            </a:r>
            <a:r>
              <a:rPr lang="en-AU" sz="1000" baseline="-25000" dirty="0" err="1">
                <a:solidFill>
                  <a:schemeClr val="accent4"/>
                </a:solidFill>
                <a:latin typeface="Calibri" panose="020F0502020204030204" pitchFamily="34" charset="0"/>
                <a:cs typeface="Calibri" panose="020F0502020204030204" pitchFamily="34" charset="0"/>
              </a:rPr>
              <a:t>total</a:t>
            </a:r>
            <a:r>
              <a:rPr lang="en-AU" sz="1000" baseline="-25000" dirty="0">
                <a:solidFill>
                  <a:schemeClr val="accent4"/>
                </a:solidFill>
                <a:latin typeface="Calibri" panose="020F0502020204030204" pitchFamily="34" charset="0"/>
                <a:cs typeface="Calibri" panose="020F0502020204030204" pitchFamily="34" charset="0"/>
              </a:rPr>
              <a:t> 	</a:t>
            </a:r>
            <a:r>
              <a:rPr lang="en-AU" sz="1000" dirty="0">
                <a:solidFill>
                  <a:schemeClr val="accent4"/>
                </a:solidFill>
                <a:latin typeface="Calibri" panose="020F0502020204030204" pitchFamily="34" charset="0"/>
                <a:cs typeface="Calibri" panose="020F0502020204030204" pitchFamily="34" charset="0"/>
              </a:rPr>
              <a:t>= </a:t>
            </a:r>
            <a:r>
              <a:rPr lang="en-AU" sz="1000" dirty="0" err="1">
                <a:solidFill>
                  <a:schemeClr val="accent4"/>
                </a:solidFill>
                <a:latin typeface="Calibri" panose="020F0502020204030204" pitchFamily="34" charset="0"/>
                <a:cs typeface="Calibri" panose="020F0502020204030204" pitchFamily="34" charset="0"/>
              </a:rPr>
              <a:t>t</a:t>
            </a:r>
            <a:r>
              <a:rPr lang="en-AU" sz="1000" baseline="-25000" dirty="0" err="1">
                <a:solidFill>
                  <a:schemeClr val="accent4"/>
                </a:solidFill>
                <a:latin typeface="Calibri" panose="020F0502020204030204" pitchFamily="34" charset="0"/>
                <a:cs typeface="Calibri" panose="020F0502020204030204" pitchFamily="34" charset="0"/>
              </a:rPr>
              <a:t>MarstoEarth</a:t>
            </a:r>
            <a:r>
              <a:rPr lang="en-AU" sz="1000" dirty="0">
                <a:solidFill>
                  <a:schemeClr val="accent4"/>
                </a:solidFill>
                <a:latin typeface="Calibri" panose="020F0502020204030204" pitchFamily="34" charset="0"/>
                <a:cs typeface="Calibri" panose="020F0502020204030204" pitchFamily="34" charset="0"/>
              </a:rPr>
              <a:t> + </a:t>
            </a:r>
            <a:r>
              <a:rPr lang="en-AU" sz="1000" dirty="0" err="1">
                <a:solidFill>
                  <a:schemeClr val="accent4"/>
                </a:solidFill>
                <a:latin typeface="Calibri" panose="020F0502020204030204" pitchFamily="34" charset="0"/>
                <a:cs typeface="Calibri" panose="020F0502020204030204" pitchFamily="34" charset="0"/>
              </a:rPr>
              <a:t>t</a:t>
            </a:r>
            <a:r>
              <a:rPr lang="en-AU" sz="1000" baseline="-25000" dirty="0" err="1">
                <a:solidFill>
                  <a:schemeClr val="accent4"/>
                </a:solidFill>
                <a:latin typeface="Calibri" panose="020F0502020204030204" pitchFamily="34" charset="0"/>
                <a:cs typeface="Calibri" panose="020F0502020204030204" pitchFamily="34" charset="0"/>
              </a:rPr>
              <a:t>Reaction</a:t>
            </a:r>
            <a:r>
              <a:rPr lang="en-AU" sz="1000" dirty="0">
                <a:solidFill>
                  <a:schemeClr val="accent4"/>
                </a:solidFill>
                <a:latin typeface="Calibri" panose="020F0502020204030204" pitchFamily="34" charset="0"/>
                <a:cs typeface="Calibri" panose="020F0502020204030204" pitchFamily="34" charset="0"/>
              </a:rPr>
              <a:t> + </a:t>
            </a:r>
            <a:r>
              <a:rPr lang="en-AU" sz="1000" dirty="0" err="1">
                <a:solidFill>
                  <a:schemeClr val="accent4"/>
                </a:solidFill>
                <a:latin typeface="Calibri" panose="020F0502020204030204" pitchFamily="34" charset="0"/>
                <a:cs typeface="Calibri" panose="020F0502020204030204" pitchFamily="34" charset="0"/>
              </a:rPr>
              <a:t>t</a:t>
            </a:r>
            <a:r>
              <a:rPr lang="en-AU" sz="1000" baseline="-25000" dirty="0" err="1">
                <a:solidFill>
                  <a:schemeClr val="accent4"/>
                </a:solidFill>
                <a:latin typeface="Calibri" panose="020F0502020204030204" pitchFamily="34" charset="0"/>
                <a:cs typeface="Calibri" panose="020F0502020204030204" pitchFamily="34" charset="0"/>
              </a:rPr>
              <a:t>EarthtoMars</a:t>
            </a:r>
            <a:endParaRPr lang="en-AU" sz="1000" baseline="-25000" dirty="0">
              <a:solidFill>
                <a:schemeClr val="accent4"/>
              </a:solidFill>
              <a:latin typeface="Calibri" panose="020F0502020204030204" pitchFamily="34" charset="0"/>
              <a:cs typeface="Calibri" panose="020F0502020204030204" pitchFamily="34" charset="0"/>
            </a:endParaRPr>
          </a:p>
          <a:p>
            <a:pPr>
              <a:spcBef>
                <a:spcPts val="100"/>
              </a:spcBef>
              <a:spcAft>
                <a:spcPts val="100"/>
              </a:spcAft>
              <a:tabLst>
                <a:tab pos="282575" algn="l"/>
                <a:tab pos="758825" algn="l"/>
              </a:tabLst>
            </a:pPr>
            <a:r>
              <a:rPr lang="en-AU" sz="1000" dirty="0">
                <a:solidFill>
                  <a:schemeClr val="accent4"/>
                </a:solidFill>
                <a:latin typeface="Calibri" panose="020F0502020204030204" pitchFamily="34" charset="0"/>
                <a:cs typeface="Calibri" panose="020F0502020204030204" pitchFamily="34" charset="0"/>
              </a:rPr>
              <a:t>		= 750 + 1 + 750</a:t>
            </a:r>
          </a:p>
          <a:p>
            <a:pPr>
              <a:spcBef>
                <a:spcPts val="100"/>
              </a:spcBef>
              <a:spcAft>
                <a:spcPts val="100"/>
              </a:spcAft>
              <a:tabLst>
                <a:tab pos="282575" algn="l"/>
                <a:tab pos="758825" algn="l"/>
              </a:tabLst>
            </a:pPr>
            <a:r>
              <a:rPr lang="en-AU" sz="1000" dirty="0">
                <a:solidFill>
                  <a:schemeClr val="accent4"/>
                </a:solidFill>
                <a:latin typeface="Calibri" panose="020F0502020204030204" pitchFamily="34" charset="0"/>
                <a:cs typeface="Calibri" panose="020F0502020204030204" pitchFamily="34" charset="0"/>
              </a:rPr>
              <a:t>		= 1501 s	(or 25 min 1s)</a:t>
            </a:r>
          </a:p>
          <a:p>
            <a:pPr>
              <a:spcBef>
                <a:spcPts val="100"/>
              </a:spcBef>
              <a:spcAft>
                <a:spcPts val="100"/>
              </a:spcAft>
              <a:tabLst>
                <a:tab pos="282575" algn="l"/>
                <a:tab pos="758825" algn="l"/>
              </a:tabLst>
            </a:pPr>
            <a:r>
              <a:rPr lang="en-AU" sz="1000" dirty="0">
                <a:solidFill>
                  <a:schemeClr val="accent4"/>
                </a:solidFill>
                <a:latin typeface="Calibri" panose="020F0502020204030204" pitchFamily="34" charset="0"/>
                <a:cs typeface="Calibri" panose="020F0502020204030204" pitchFamily="34" charset="0"/>
              </a:rPr>
              <a:t>	v	= 4.2 cm/s </a:t>
            </a:r>
          </a:p>
          <a:p>
            <a:pPr>
              <a:spcBef>
                <a:spcPts val="100"/>
              </a:spcBef>
              <a:spcAft>
                <a:spcPts val="100"/>
              </a:spcAft>
              <a:tabLst>
                <a:tab pos="282575" algn="l"/>
                <a:tab pos="758825" algn="l"/>
              </a:tabLst>
            </a:pPr>
            <a:r>
              <a:rPr lang="en-AU" sz="1000" dirty="0">
                <a:solidFill>
                  <a:schemeClr val="accent4"/>
                </a:solidFill>
                <a:latin typeface="Calibri" panose="020F0502020204030204" pitchFamily="34" charset="0"/>
                <a:cs typeface="Calibri" panose="020F0502020204030204" pitchFamily="34" charset="0"/>
              </a:rPr>
              <a:t>		= 0.042 m/s</a:t>
            </a:r>
          </a:p>
          <a:p>
            <a:pPr>
              <a:spcBef>
                <a:spcPts val="100"/>
              </a:spcBef>
              <a:spcAft>
                <a:spcPts val="100"/>
              </a:spcAft>
              <a:tabLst>
                <a:tab pos="282575" algn="l"/>
                <a:tab pos="758825" algn="l"/>
              </a:tabLst>
            </a:pPr>
            <a:r>
              <a:rPr lang="en-AU" sz="1000" dirty="0">
                <a:solidFill>
                  <a:schemeClr val="accent4"/>
                </a:solidFill>
                <a:latin typeface="Calibri" panose="020F0502020204030204" pitchFamily="34" charset="0"/>
                <a:cs typeface="Calibri" panose="020F0502020204030204" pitchFamily="34" charset="0"/>
              </a:rPr>
              <a:t>           d	= </a:t>
            </a:r>
            <a:r>
              <a:rPr lang="en-AU" sz="1000" dirty="0" err="1">
                <a:solidFill>
                  <a:schemeClr val="accent4"/>
                </a:solidFill>
                <a:latin typeface="Calibri" panose="020F0502020204030204" pitchFamily="34" charset="0"/>
                <a:cs typeface="Calibri" panose="020F0502020204030204" pitchFamily="34" charset="0"/>
              </a:rPr>
              <a:t>vt</a:t>
            </a:r>
            <a:endParaRPr lang="en-AU" sz="1000" dirty="0">
              <a:solidFill>
                <a:schemeClr val="accent4"/>
              </a:solidFill>
              <a:latin typeface="Calibri" panose="020F0502020204030204" pitchFamily="34" charset="0"/>
              <a:cs typeface="Calibri" panose="020F0502020204030204" pitchFamily="34" charset="0"/>
            </a:endParaRPr>
          </a:p>
          <a:p>
            <a:pPr>
              <a:spcBef>
                <a:spcPts val="100"/>
              </a:spcBef>
              <a:spcAft>
                <a:spcPts val="100"/>
              </a:spcAft>
              <a:tabLst>
                <a:tab pos="282575" algn="l"/>
                <a:tab pos="758825" algn="l"/>
              </a:tabLst>
            </a:pPr>
            <a:r>
              <a:rPr lang="en-AU" sz="1000" dirty="0">
                <a:solidFill>
                  <a:schemeClr val="accent4"/>
                </a:solidFill>
                <a:latin typeface="Calibri" panose="020F0502020204030204" pitchFamily="34" charset="0"/>
                <a:cs typeface="Calibri" panose="020F0502020204030204" pitchFamily="34" charset="0"/>
              </a:rPr>
              <a:t>		= 0.042 x 1501</a:t>
            </a:r>
          </a:p>
          <a:p>
            <a:pPr>
              <a:spcBef>
                <a:spcPts val="100"/>
              </a:spcBef>
              <a:spcAft>
                <a:spcPts val="100"/>
              </a:spcAft>
              <a:tabLst>
                <a:tab pos="282575" algn="l"/>
                <a:tab pos="808038" algn="l"/>
                <a:tab pos="1322388" algn="l"/>
              </a:tabLst>
            </a:pPr>
            <a:r>
              <a:rPr lang="en-AU" sz="1000" dirty="0">
                <a:solidFill>
                  <a:schemeClr val="accent4"/>
                </a:solidFill>
                <a:latin typeface="Calibri" panose="020F0502020204030204" pitchFamily="34" charset="0"/>
                <a:cs typeface="Calibri" panose="020F0502020204030204" pitchFamily="34" charset="0"/>
              </a:rPr>
              <a:t>		~63 m	It crashes into the ravine before it receives a signal to stop. </a:t>
            </a:r>
          </a:p>
          <a:p>
            <a:pPr>
              <a:spcBef>
                <a:spcPts val="100"/>
              </a:spcBef>
              <a:spcAft>
                <a:spcPts val="100"/>
              </a:spcAft>
              <a:tabLst>
                <a:tab pos="282575" algn="l"/>
                <a:tab pos="758825" algn="l"/>
              </a:tabLst>
            </a:pPr>
            <a:r>
              <a:rPr lang="en-AU" sz="1000" dirty="0">
                <a:solidFill>
                  <a:schemeClr val="accent4"/>
                </a:solidFill>
                <a:latin typeface="Calibri" panose="020F0502020204030204" pitchFamily="34" charset="0"/>
                <a:cs typeface="Calibri" panose="020F0502020204030204" pitchFamily="34" charset="0"/>
              </a:rPr>
              <a:t>As it takes on average a total of 25 minutes for scientists to receive input from Mars and the time to send instructions, it is not possible or remotely likely to control units/vehicles on Mars by remote control. For Mars, the autonomous robotic nature is crucial.</a:t>
            </a:r>
          </a:p>
          <a:p>
            <a:pPr marL="273050" indent="-273050">
              <a:spcBef>
                <a:spcPts val="100"/>
              </a:spcBef>
              <a:spcAft>
                <a:spcPts val="100"/>
              </a:spcAft>
              <a:tabLst>
                <a:tab pos="282575" algn="l"/>
                <a:tab pos="758825" algn="l"/>
              </a:tabLst>
            </a:pPr>
            <a:r>
              <a:rPr lang="en-AU" sz="1000" dirty="0">
                <a:solidFill>
                  <a:schemeClr val="accent4"/>
                </a:solidFill>
                <a:latin typeface="Calibri" panose="020F0502020204030204" pitchFamily="34" charset="0"/>
                <a:cs typeface="Calibri" panose="020F0502020204030204" pitchFamily="34" charset="0"/>
              </a:rPr>
              <a:t>b) 	5 ii) shows a one-way time of 1.28 s to the moon, so the total two-way time of travel from Moon </a:t>
            </a:r>
            <a:r>
              <a:rPr lang="en-AU" sz="1000" dirty="0">
                <a:solidFill>
                  <a:schemeClr val="accent4"/>
                </a:solidFill>
                <a:latin typeface="Calibri" panose="020F0502020204030204" pitchFamily="34" charset="0"/>
                <a:cs typeface="Calibri" panose="020F0502020204030204" pitchFamily="34" charset="0"/>
                <a:sym typeface="Wingdings" panose="05000000000000000000" pitchFamily="2" charset="2"/>
              </a:rPr>
              <a:t></a:t>
            </a:r>
            <a:r>
              <a:rPr lang="en-AU" sz="1000" dirty="0">
                <a:solidFill>
                  <a:schemeClr val="accent4"/>
                </a:solidFill>
                <a:latin typeface="Calibri" panose="020F0502020204030204" pitchFamily="34" charset="0"/>
                <a:cs typeface="Calibri" panose="020F0502020204030204" pitchFamily="34" charset="0"/>
              </a:rPr>
              <a:t>Earth </a:t>
            </a:r>
            <a:r>
              <a:rPr lang="en-AU" sz="1000" dirty="0">
                <a:solidFill>
                  <a:schemeClr val="accent4"/>
                </a:solidFill>
                <a:latin typeface="Calibri" panose="020F0502020204030204" pitchFamily="34" charset="0"/>
                <a:cs typeface="Calibri" panose="020F0502020204030204" pitchFamily="34" charset="0"/>
                <a:sym typeface="Wingdings" panose="05000000000000000000" pitchFamily="2" charset="2"/>
              </a:rPr>
              <a:t></a:t>
            </a:r>
            <a:r>
              <a:rPr lang="en-AU" sz="1000" dirty="0">
                <a:solidFill>
                  <a:schemeClr val="accent4"/>
                </a:solidFill>
                <a:latin typeface="Calibri" panose="020F0502020204030204" pitchFamily="34" charset="0"/>
                <a:cs typeface="Calibri" panose="020F0502020204030204" pitchFamily="34" charset="0"/>
              </a:rPr>
              <a:t> Moon of 2.56 s is more potentially manageable should something need to be controlled by remote control.</a:t>
            </a:r>
          </a:p>
        </p:txBody>
      </p:sp>
      <p:sp>
        <p:nvSpPr>
          <p:cNvPr id="3" name="Slide Number Placeholder 2">
            <a:extLst>
              <a:ext uri="{FF2B5EF4-FFF2-40B4-BE49-F238E27FC236}">
                <a16:creationId xmlns:a16="http://schemas.microsoft.com/office/drawing/2014/main" id="{A25AC609-B568-90E1-ED49-EB21B4FF225D}"/>
              </a:ext>
            </a:extLst>
          </p:cNvPr>
          <p:cNvSpPr>
            <a:spLocks noGrp="1"/>
          </p:cNvSpPr>
          <p:nvPr>
            <p:ph type="sldNum" sz="quarter" idx="4"/>
          </p:nvPr>
        </p:nvSpPr>
        <p:spPr/>
        <p:txBody>
          <a:bodyPr/>
          <a:lstStyle/>
          <a:p>
            <a:fld id="{24F48773-4115-48EA-A802-25D4069CDE66}" type="slidenum">
              <a:rPr lang="en-AU" smtClean="0"/>
              <a:pPr/>
              <a:t>3</a:t>
            </a:fld>
            <a:endParaRPr lang="en-AU" dirty="0"/>
          </a:p>
        </p:txBody>
      </p:sp>
      <p:sp>
        <p:nvSpPr>
          <p:cNvPr id="4" name="Footer Placeholder 4">
            <a:extLst>
              <a:ext uri="{FF2B5EF4-FFF2-40B4-BE49-F238E27FC236}">
                <a16:creationId xmlns:a16="http://schemas.microsoft.com/office/drawing/2014/main" id="{D48D7890-0C39-AAD7-22D9-BFDC5202DE7E}"/>
              </a:ext>
            </a:extLst>
          </p:cNvPr>
          <p:cNvSpPr>
            <a:spLocks noGrp="1"/>
          </p:cNvSpPr>
          <p:nvPr>
            <p:ph type="ftr" sz="quarter" idx="3"/>
          </p:nvPr>
        </p:nvSpPr>
        <p:spPr>
          <a:xfrm>
            <a:off x="549275" y="9182100"/>
            <a:ext cx="5148000" cy="220317"/>
          </a:xfrm>
        </p:spPr>
        <p:txBody>
          <a:bodyPr/>
          <a:lstStyle/>
          <a:p>
            <a:r>
              <a:rPr lang="en-US" dirty="0">
                <a:solidFill>
                  <a:schemeClr val="bg1"/>
                </a:solidFill>
              </a:rPr>
              <a:t>Communicating in space </a:t>
            </a:r>
            <a:r>
              <a:rPr lang="en-US" dirty="0"/>
              <a:t>TEACHER GUIDE</a:t>
            </a:r>
            <a:endParaRPr lang="en-AU" dirty="0"/>
          </a:p>
        </p:txBody>
      </p:sp>
    </p:spTree>
    <p:extLst>
      <p:ext uri="{BB962C8B-B14F-4D97-AF65-F5344CB8AC3E}">
        <p14:creationId xmlns:p14="http://schemas.microsoft.com/office/powerpoint/2010/main" val="239940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3E2F11-FD60-DB24-D7EC-B312C5C51A64}"/>
              </a:ext>
            </a:extLst>
          </p:cNvPr>
          <p:cNvSpPr>
            <a:spLocks noGrp="1"/>
          </p:cNvSpPr>
          <p:nvPr>
            <p:ph type="title" idx="4294967295"/>
          </p:nvPr>
        </p:nvSpPr>
        <p:spPr>
          <a:xfrm>
            <a:off x="471488" y="-1914525"/>
            <a:ext cx="5915025" cy="1914525"/>
          </a:xfrm>
          <a:prstGeom prst="rect">
            <a:avLst/>
          </a:prstGeom>
        </p:spPr>
        <p:txBody>
          <a:bodyPr anchor="b"/>
          <a:lstStyle/>
          <a:p>
            <a:r>
              <a:rPr lang="en-AU" dirty="0"/>
              <a:t>Communicating in Space, page 4</a:t>
            </a:r>
          </a:p>
        </p:txBody>
      </p:sp>
      <p:sp>
        <p:nvSpPr>
          <p:cNvPr id="2" name="TextBox 1">
            <a:extLst>
              <a:ext uri="{FF2B5EF4-FFF2-40B4-BE49-F238E27FC236}">
                <a16:creationId xmlns:a16="http://schemas.microsoft.com/office/drawing/2014/main" id="{D462FCB1-5D75-C515-8855-83648140DFF0}"/>
              </a:ext>
            </a:extLst>
          </p:cNvPr>
          <p:cNvSpPr txBox="1"/>
          <p:nvPr/>
        </p:nvSpPr>
        <p:spPr>
          <a:xfrm>
            <a:off x="549276" y="566941"/>
            <a:ext cx="5759450" cy="1299568"/>
          </a:xfrm>
          <a:prstGeom prst="rect">
            <a:avLst/>
          </a:prstGeom>
          <a:solidFill>
            <a:schemeClr val="bg1"/>
          </a:solidFill>
        </p:spPr>
        <p:txBody>
          <a:bodyPr wrap="square" lIns="72000" tIns="72000" rIns="72000" bIns="72000">
            <a:spAutoFit/>
          </a:bodyPr>
          <a:lstStyle/>
          <a:p>
            <a:pPr marL="228600" indent="-228600">
              <a:spcBef>
                <a:spcPts val="300"/>
              </a:spcBef>
              <a:spcAft>
                <a:spcPts val="300"/>
              </a:spcAft>
              <a:buFont typeface="+mj-lt"/>
              <a:buAutoNum type="arabicPeriod" startAt="6"/>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As we explore the outer reaches of space and NASA plan a return to the Moon and beyond, scientists are looking at ways they can accommodate the ever-increasing amount of data being collected. Traditionally the data has been beamed back to Earth using radio waves. Now agencies such as NASA are actively investigating the use of lasers to perform this task.</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Using the internet and other sources compile a table comparing the radio wave communication with laser communication. Your table should include any advantages and disadvantages of each system, any challenges and possible solutions to the challenges.</a:t>
            </a:r>
          </a:p>
        </p:txBody>
      </p:sp>
      <p:graphicFrame>
        <p:nvGraphicFramePr>
          <p:cNvPr id="21" name="Table 20">
            <a:extLst>
              <a:ext uri="{FF2B5EF4-FFF2-40B4-BE49-F238E27FC236}">
                <a16:creationId xmlns:a16="http://schemas.microsoft.com/office/drawing/2014/main" id="{5663136D-A749-4C22-915F-D24899216C12}"/>
              </a:ext>
            </a:extLst>
          </p:cNvPr>
          <p:cNvGraphicFramePr>
            <a:graphicFrameLocks noGrp="1"/>
          </p:cNvGraphicFramePr>
          <p:nvPr>
            <p:extLst>
              <p:ext uri="{D42A27DB-BD31-4B8C-83A1-F6EECF244321}">
                <p14:modId xmlns:p14="http://schemas.microsoft.com/office/powerpoint/2010/main" val="3246397893"/>
              </p:ext>
            </p:extLst>
          </p:nvPr>
        </p:nvGraphicFramePr>
        <p:xfrm>
          <a:off x="556096" y="1885695"/>
          <a:ext cx="5769547" cy="2506119"/>
        </p:xfrm>
        <a:graphic>
          <a:graphicData uri="http://schemas.openxmlformats.org/drawingml/2006/table">
            <a:tbl>
              <a:tblPr firstRow="1">
                <a:tableStyleId>{5C22544A-7EE6-4342-B048-85BDC9FD1C3A}</a:tableStyleId>
              </a:tblPr>
              <a:tblGrid>
                <a:gridCol w="2930840">
                  <a:extLst>
                    <a:ext uri="{9D8B030D-6E8A-4147-A177-3AD203B41FA5}">
                      <a16:colId xmlns:a16="http://schemas.microsoft.com/office/drawing/2014/main" val="1591191607"/>
                    </a:ext>
                  </a:extLst>
                </a:gridCol>
                <a:gridCol w="2838707">
                  <a:extLst>
                    <a:ext uri="{9D8B030D-6E8A-4147-A177-3AD203B41FA5}">
                      <a16:colId xmlns:a16="http://schemas.microsoft.com/office/drawing/2014/main" val="1537559510"/>
                    </a:ext>
                  </a:extLst>
                </a:gridCol>
              </a:tblGrid>
              <a:tr h="0">
                <a:tc>
                  <a:txBody>
                    <a:bodyPr/>
                    <a:lstStyle/>
                    <a:p>
                      <a:pPr marL="0" indent="0">
                        <a:lnSpc>
                          <a:spcPct val="107000"/>
                        </a:lnSpc>
                      </a:pPr>
                      <a:r>
                        <a:rPr lang="en-AU" sz="1000" b="1" dirty="0">
                          <a:solidFill>
                            <a:srgbClr val="57575A"/>
                          </a:solidFill>
                          <a:effectLst/>
                        </a:rPr>
                        <a:t>Radio communication</a:t>
                      </a:r>
                      <a:endParaRPr lang="en-AU" sz="1000" b="1" dirty="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tc>
                  <a:txBody>
                    <a:bodyPr/>
                    <a:lstStyle/>
                    <a:p>
                      <a:pPr marL="0" indent="0">
                        <a:lnSpc>
                          <a:spcPct val="107000"/>
                        </a:lnSpc>
                        <a:spcAft>
                          <a:spcPts val="800"/>
                        </a:spcAft>
                      </a:pPr>
                      <a:r>
                        <a:rPr lang="en-AU" sz="1000" b="1" dirty="0">
                          <a:solidFill>
                            <a:srgbClr val="57575A"/>
                          </a:solidFill>
                          <a:effectLst/>
                        </a:rPr>
                        <a:t>Laser (optical) communication</a:t>
                      </a:r>
                      <a:endParaRPr lang="en-AU" sz="1000" b="1" dirty="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7681034"/>
                  </a:ext>
                </a:extLst>
              </a:tr>
              <a:tr h="0">
                <a:tc>
                  <a:txBody>
                    <a:bodyPr/>
                    <a:lstStyle/>
                    <a:p>
                      <a:pPr marL="0" indent="0">
                        <a:lnSpc>
                          <a:spcPct val="107000"/>
                        </a:lnSpc>
                      </a:pPr>
                      <a:r>
                        <a:rPr lang="en-AU" sz="1000" dirty="0">
                          <a:solidFill>
                            <a:srgbClr val="57575A"/>
                          </a:solidFill>
                          <a:effectLst/>
                        </a:rPr>
                        <a:t>Low frequency</a:t>
                      </a:r>
                      <a:endParaRPr lang="en-AU" sz="1000" dirty="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tc>
                  <a:txBody>
                    <a:bodyPr/>
                    <a:lstStyle/>
                    <a:p>
                      <a:pPr marL="0" indent="0">
                        <a:lnSpc>
                          <a:spcPct val="107000"/>
                        </a:lnSpc>
                        <a:spcAft>
                          <a:spcPts val="800"/>
                        </a:spcAft>
                      </a:pPr>
                      <a:r>
                        <a:rPr lang="en-AU" sz="1000">
                          <a:solidFill>
                            <a:srgbClr val="57575A"/>
                          </a:solidFill>
                          <a:effectLst/>
                        </a:rPr>
                        <a:t>Higher frequency</a:t>
                      </a:r>
                      <a:endParaRPr lang="en-AU" sz="100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67439543"/>
                  </a:ext>
                </a:extLst>
              </a:tr>
              <a:tr h="0">
                <a:tc>
                  <a:txBody>
                    <a:bodyPr/>
                    <a:lstStyle/>
                    <a:p>
                      <a:pPr marL="0" indent="0">
                        <a:lnSpc>
                          <a:spcPct val="107000"/>
                        </a:lnSpc>
                      </a:pPr>
                      <a:r>
                        <a:rPr lang="en-AU" sz="1000" dirty="0">
                          <a:solidFill>
                            <a:srgbClr val="57575A"/>
                          </a:solidFill>
                          <a:effectLst/>
                        </a:rPr>
                        <a:t>6 Mbps to 300 Mbps download</a:t>
                      </a:r>
                      <a:endParaRPr lang="en-AU" sz="1000" dirty="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tc>
                  <a:txBody>
                    <a:bodyPr/>
                    <a:lstStyle/>
                    <a:p>
                      <a:pPr marL="0" indent="0">
                        <a:lnSpc>
                          <a:spcPct val="107000"/>
                        </a:lnSpc>
                        <a:spcAft>
                          <a:spcPts val="800"/>
                        </a:spcAft>
                      </a:pPr>
                      <a:r>
                        <a:rPr lang="en-AU" sz="1000">
                          <a:solidFill>
                            <a:srgbClr val="57575A"/>
                          </a:solidFill>
                          <a:effectLst/>
                        </a:rPr>
                        <a:t>Around 1Gbps download (predicted to increase)</a:t>
                      </a:r>
                      <a:endParaRPr lang="en-AU" sz="100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879919"/>
                  </a:ext>
                </a:extLst>
              </a:tr>
              <a:tr h="0">
                <a:tc>
                  <a:txBody>
                    <a:bodyPr/>
                    <a:lstStyle/>
                    <a:p>
                      <a:pPr marL="0" indent="0">
                        <a:lnSpc>
                          <a:spcPct val="107000"/>
                        </a:lnSpc>
                      </a:pPr>
                      <a:r>
                        <a:rPr lang="en-AU" sz="1000" dirty="0">
                          <a:solidFill>
                            <a:srgbClr val="57575A"/>
                          </a:solidFill>
                          <a:effectLst/>
                        </a:rPr>
                        <a:t>Moderate to high security</a:t>
                      </a:r>
                      <a:endParaRPr lang="en-AU" sz="1000" dirty="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tc>
                  <a:txBody>
                    <a:bodyPr/>
                    <a:lstStyle/>
                    <a:p>
                      <a:pPr marL="0" indent="0">
                        <a:lnSpc>
                          <a:spcPct val="107000"/>
                        </a:lnSpc>
                        <a:spcAft>
                          <a:spcPts val="800"/>
                        </a:spcAft>
                      </a:pPr>
                      <a:r>
                        <a:rPr lang="en-AU" sz="1000">
                          <a:solidFill>
                            <a:srgbClr val="57575A"/>
                          </a:solidFill>
                          <a:effectLst/>
                        </a:rPr>
                        <a:t>High security</a:t>
                      </a:r>
                      <a:endParaRPr lang="en-AU" sz="100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6561804"/>
                  </a:ext>
                </a:extLst>
              </a:tr>
              <a:tr h="0">
                <a:tc>
                  <a:txBody>
                    <a:bodyPr/>
                    <a:lstStyle/>
                    <a:p>
                      <a:pPr marL="0" indent="0">
                        <a:lnSpc>
                          <a:spcPct val="107000"/>
                        </a:lnSpc>
                      </a:pPr>
                      <a:r>
                        <a:rPr lang="en-AU" sz="1000">
                          <a:solidFill>
                            <a:srgbClr val="57575A"/>
                          </a:solidFill>
                          <a:effectLst/>
                        </a:rPr>
                        <a:t>Can be affected by RF broadcast congestion</a:t>
                      </a:r>
                      <a:endParaRPr lang="en-AU" sz="100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tc>
                  <a:txBody>
                    <a:bodyPr/>
                    <a:lstStyle/>
                    <a:p>
                      <a:pPr marL="0" indent="0">
                        <a:lnSpc>
                          <a:spcPct val="107000"/>
                        </a:lnSpc>
                        <a:spcAft>
                          <a:spcPts val="800"/>
                        </a:spcAft>
                      </a:pPr>
                      <a:r>
                        <a:rPr lang="en-AU" sz="1000">
                          <a:solidFill>
                            <a:srgbClr val="57575A"/>
                          </a:solidFill>
                          <a:effectLst/>
                        </a:rPr>
                        <a:t>Not affected by other optical broadcasts</a:t>
                      </a:r>
                      <a:endParaRPr lang="en-AU" sz="100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4889650"/>
                  </a:ext>
                </a:extLst>
              </a:tr>
              <a:tr h="0">
                <a:tc>
                  <a:txBody>
                    <a:bodyPr/>
                    <a:lstStyle/>
                    <a:p>
                      <a:pPr marL="0" indent="0">
                        <a:lnSpc>
                          <a:spcPct val="107000"/>
                        </a:lnSpc>
                      </a:pPr>
                      <a:r>
                        <a:rPr lang="en-AU" sz="1000">
                          <a:solidFill>
                            <a:srgbClr val="57575A"/>
                          </a:solidFill>
                          <a:effectLst/>
                        </a:rPr>
                        <a:t>Not badly affected by cloud cover</a:t>
                      </a:r>
                      <a:endParaRPr lang="en-AU" sz="100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tc>
                  <a:txBody>
                    <a:bodyPr/>
                    <a:lstStyle/>
                    <a:p>
                      <a:pPr marL="0" indent="0">
                        <a:lnSpc>
                          <a:spcPct val="107000"/>
                        </a:lnSpc>
                        <a:spcAft>
                          <a:spcPts val="800"/>
                        </a:spcAft>
                      </a:pPr>
                      <a:r>
                        <a:rPr lang="en-AU" sz="1000" dirty="0">
                          <a:solidFill>
                            <a:srgbClr val="57575A"/>
                          </a:solidFill>
                          <a:effectLst/>
                        </a:rPr>
                        <a:t>Signal can be disrupted by clouds</a:t>
                      </a:r>
                      <a:endParaRPr lang="en-AU" sz="1000" dirty="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6233014"/>
                  </a:ext>
                </a:extLst>
              </a:tr>
              <a:tr h="0">
                <a:tc>
                  <a:txBody>
                    <a:bodyPr/>
                    <a:lstStyle/>
                    <a:p>
                      <a:pPr marL="0" indent="0">
                        <a:lnSpc>
                          <a:spcPct val="107000"/>
                        </a:lnSpc>
                      </a:pPr>
                      <a:r>
                        <a:rPr lang="en-AU" sz="1000">
                          <a:solidFill>
                            <a:srgbClr val="57575A"/>
                          </a:solidFill>
                          <a:effectLst/>
                        </a:rPr>
                        <a:t>RF waves spread as they leave source</a:t>
                      </a:r>
                      <a:endParaRPr lang="en-AU" sz="100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tc>
                  <a:txBody>
                    <a:bodyPr/>
                    <a:lstStyle/>
                    <a:p>
                      <a:pPr marL="0" indent="0">
                        <a:lnSpc>
                          <a:spcPct val="107000"/>
                        </a:lnSpc>
                        <a:spcAft>
                          <a:spcPts val="800"/>
                        </a:spcAft>
                      </a:pPr>
                      <a:r>
                        <a:rPr lang="en-AU" sz="1000">
                          <a:solidFill>
                            <a:srgbClr val="57575A"/>
                          </a:solidFill>
                          <a:effectLst/>
                        </a:rPr>
                        <a:t>Infrared used in laser is narrow and focused</a:t>
                      </a:r>
                      <a:endParaRPr lang="en-AU" sz="100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55091919"/>
                  </a:ext>
                </a:extLst>
              </a:tr>
              <a:tr h="0">
                <a:tc>
                  <a:txBody>
                    <a:bodyPr/>
                    <a:lstStyle/>
                    <a:p>
                      <a:pPr marL="0" indent="0">
                        <a:lnSpc>
                          <a:spcPct val="107000"/>
                        </a:lnSpc>
                      </a:pPr>
                      <a:r>
                        <a:rPr lang="en-AU" sz="1000">
                          <a:solidFill>
                            <a:srgbClr val="57575A"/>
                          </a:solidFill>
                          <a:effectLst/>
                        </a:rPr>
                        <a:t>Less accuracy required during data download</a:t>
                      </a:r>
                      <a:endParaRPr lang="en-AU" sz="100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tc>
                  <a:txBody>
                    <a:bodyPr/>
                    <a:lstStyle/>
                    <a:p>
                      <a:pPr marL="0" indent="0">
                        <a:lnSpc>
                          <a:spcPct val="107000"/>
                        </a:lnSpc>
                        <a:spcAft>
                          <a:spcPts val="800"/>
                        </a:spcAft>
                      </a:pPr>
                      <a:r>
                        <a:rPr lang="en-AU" sz="1000">
                          <a:solidFill>
                            <a:srgbClr val="57575A"/>
                          </a:solidFill>
                          <a:effectLst/>
                        </a:rPr>
                        <a:t>Laser must be accurate for data download</a:t>
                      </a:r>
                      <a:endParaRPr lang="en-AU" sz="100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126661"/>
                  </a:ext>
                </a:extLst>
              </a:tr>
              <a:tr h="0">
                <a:tc>
                  <a:txBody>
                    <a:bodyPr/>
                    <a:lstStyle/>
                    <a:p>
                      <a:pPr marL="0" indent="0">
                        <a:lnSpc>
                          <a:spcPct val="107000"/>
                        </a:lnSpc>
                      </a:pPr>
                      <a:r>
                        <a:rPr lang="en-AU" sz="1000">
                          <a:solidFill>
                            <a:srgbClr val="57575A"/>
                          </a:solidFill>
                          <a:effectLst/>
                        </a:rPr>
                        <a:t>Large ground-based dish needed to capture RF waves</a:t>
                      </a:r>
                      <a:endParaRPr lang="en-AU" sz="100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tc>
                  <a:txBody>
                    <a:bodyPr/>
                    <a:lstStyle/>
                    <a:p>
                      <a:pPr marL="0" indent="0">
                        <a:lnSpc>
                          <a:spcPct val="107000"/>
                        </a:lnSpc>
                        <a:spcAft>
                          <a:spcPts val="800"/>
                        </a:spcAft>
                      </a:pPr>
                      <a:r>
                        <a:rPr lang="en-AU" sz="1000">
                          <a:solidFill>
                            <a:srgbClr val="57575A"/>
                          </a:solidFill>
                          <a:effectLst/>
                        </a:rPr>
                        <a:t>Small ground station facility</a:t>
                      </a:r>
                      <a:endParaRPr lang="en-AU" sz="100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49433012"/>
                  </a:ext>
                </a:extLst>
              </a:tr>
              <a:tr h="0">
                <a:tc>
                  <a:txBody>
                    <a:bodyPr/>
                    <a:lstStyle/>
                    <a:p>
                      <a:pPr marL="0" indent="0">
                        <a:lnSpc>
                          <a:spcPct val="107000"/>
                        </a:lnSpc>
                      </a:pPr>
                      <a:r>
                        <a:rPr lang="en-AU" sz="1000">
                          <a:solidFill>
                            <a:srgbClr val="57575A"/>
                          </a:solidFill>
                          <a:effectLst/>
                        </a:rPr>
                        <a:t>Antenna occupies large space</a:t>
                      </a:r>
                      <a:endParaRPr lang="en-AU" sz="100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tc>
                  <a:txBody>
                    <a:bodyPr/>
                    <a:lstStyle/>
                    <a:p>
                      <a:pPr marL="0" indent="0">
                        <a:lnSpc>
                          <a:spcPct val="107000"/>
                        </a:lnSpc>
                        <a:spcAft>
                          <a:spcPts val="800"/>
                        </a:spcAft>
                      </a:pPr>
                      <a:r>
                        <a:rPr lang="en-AU" sz="1000">
                          <a:solidFill>
                            <a:srgbClr val="57575A"/>
                          </a:solidFill>
                          <a:effectLst/>
                        </a:rPr>
                        <a:t>Minimal space required</a:t>
                      </a:r>
                      <a:endParaRPr lang="en-AU" sz="100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8784263"/>
                  </a:ext>
                </a:extLst>
              </a:tr>
              <a:tr h="0">
                <a:tc>
                  <a:txBody>
                    <a:bodyPr/>
                    <a:lstStyle/>
                    <a:p>
                      <a:pPr marL="0" indent="0">
                        <a:lnSpc>
                          <a:spcPct val="107000"/>
                        </a:lnSpc>
                      </a:pPr>
                      <a:r>
                        <a:rPr lang="en-AU" sz="1000">
                          <a:solidFill>
                            <a:srgbClr val="57575A"/>
                          </a:solidFill>
                          <a:effectLst/>
                        </a:rPr>
                        <a:t>Antenna adds to weight</a:t>
                      </a:r>
                      <a:endParaRPr lang="en-AU" sz="100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tc>
                  <a:txBody>
                    <a:bodyPr/>
                    <a:lstStyle/>
                    <a:p>
                      <a:pPr marL="0" indent="0">
                        <a:lnSpc>
                          <a:spcPct val="107000"/>
                        </a:lnSpc>
                        <a:spcAft>
                          <a:spcPts val="800"/>
                        </a:spcAft>
                      </a:pPr>
                      <a:r>
                        <a:rPr lang="en-AU" sz="1000" dirty="0">
                          <a:solidFill>
                            <a:srgbClr val="57575A"/>
                          </a:solidFill>
                          <a:effectLst/>
                        </a:rPr>
                        <a:t>Much lighter than RF instrumentation</a:t>
                      </a:r>
                      <a:endParaRPr lang="en-AU" sz="1000" dirty="0">
                        <a:solidFill>
                          <a:srgbClr val="57575A"/>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6000" marR="36000" marT="36000" marB="3600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98934502"/>
                  </a:ext>
                </a:extLst>
              </a:tr>
            </a:tbl>
          </a:graphicData>
        </a:graphic>
      </p:graphicFrame>
      <p:sp>
        <p:nvSpPr>
          <p:cNvPr id="23" name="TextBox 22">
            <a:extLst>
              <a:ext uri="{FF2B5EF4-FFF2-40B4-BE49-F238E27FC236}">
                <a16:creationId xmlns:a16="http://schemas.microsoft.com/office/drawing/2014/main" id="{29A50D85-1B7F-D611-1C5E-6B5E53941825}"/>
              </a:ext>
            </a:extLst>
          </p:cNvPr>
          <p:cNvSpPr txBox="1"/>
          <p:nvPr/>
        </p:nvSpPr>
        <p:spPr>
          <a:xfrm>
            <a:off x="549275" y="4428328"/>
            <a:ext cx="5776367" cy="249684"/>
          </a:xfrm>
          <a:prstGeom prst="rect">
            <a:avLst/>
          </a:prstGeom>
          <a:solidFill>
            <a:schemeClr val="bg1"/>
          </a:solidFill>
        </p:spPr>
        <p:txBody>
          <a:bodyPr wrap="square">
            <a:spAutoFit/>
          </a:bodyPr>
          <a:lstStyle/>
          <a:p>
            <a:pPr>
              <a:lnSpc>
                <a:spcPct val="107000"/>
              </a:lnSpc>
              <a:spcBef>
                <a:spcPts val="300"/>
              </a:spcBef>
              <a:spcAft>
                <a:spcPts val="300"/>
              </a:spcAft>
            </a:pPr>
            <a:r>
              <a:rPr lang="en-AU" sz="1000" dirty="0">
                <a:solidFill>
                  <a:srgbClr val="57575A"/>
                </a:solidFill>
                <a:latin typeface="Calibri" panose="020F0502020204030204" pitchFamily="34" charset="0"/>
                <a:cs typeface="Calibri" panose="020F0502020204030204" pitchFamily="34" charset="0"/>
              </a:rPr>
              <a:t>NASA’s Laser Communications Relay Demonstrator </a:t>
            </a:r>
            <a:r>
              <a:rPr lang="en-AU" sz="1000" dirty="0">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a:t>
            </a:r>
            <a:r>
              <a:rPr lang="en-AU" sz="1000" dirty="0" err="1">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youtu.be</a:t>
            </a:r>
            <a:r>
              <a:rPr lang="en-AU" sz="1000" dirty="0">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AU" sz="1000" dirty="0" err="1">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KcBQclXOj7Y</a:t>
            </a:r>
            <a:endParaRPr lang="en-AU" sz="1000" dirty="0">
              <a:solidFill>
                <a:srgbClr val="57575A"/>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29D5627-5885-60D0-5026-F87EFAE0E1DA}"/>
              </a:ext>
            </a:extLst>
          </p:cNvPr>
          <p:cNvSpPr txBox="1"/>
          <p:nvPr/>
        </p:nvSpPr>
        <p:spPr>
          <a:xfrm>
            <a:off x="549276" y="4672013"/>
            <a:ext cx="5759450" cy="2222898"/>
          </a:xfrm>
          <a:prstGeom prst="rect">
            <a:avLst/>
          </a:prstGeom>
          <a:solidFill>
            <a:schemeClr val="bg1"/>
          </a:solidFill>
        </p:spPr>
        <p:txBody>
          <a:bodyPr wrap="square" lIns="72000" tIns="72000" rIns="72000" bIns="72000">
            <a:spAutoFit/>
          </a:bodyPr>
          <a:lstStyle/>
          <a:p>
            <a:pPr marL="228600" indent="-228600">
              <a:spcBef>
                <a:spcPts val="300"/>
              </a:spcBef>
              <a:spcAft>
                <a:spcPts val="300"/>
              </a:spcAft>
              <a:buFont typeface="+mj-lt"/>
              <a:buAutoNum type="arabicPeriod" startAt="7"/>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Scientists predict the increased likelihood of climate change and the impact this might have on the environment. One of the real and ever-present dangers in Australia is the devastation and threat to life of large bushfires. Various proposals have been put forward which aim to address the issue or at least provide sufficient warning of a potential issue.</a:t>
            </a:r>
          </a:p>
          <a:p>
            <a:pPr marL="223838" indent="-223838">
              <a:spcBef>
                <a:spcPts val="300"/>
              </a:spcBef>
              <a:spcAft>
                <a:spcPts val="300"/>
              </a:spcAft>
            </a:pPr>
            <a:r>
              <a:rPr lang="en-AU" sz="1000" dirty="0">
                <a:solidFill>
                  <a:srgbClr val="57575A"/>
                </a:solidFill>
                <a:latin typeface="Calibri" panose="020F0502020204030204" pitchFamily="34" charset="0"/>
                <a:ea typeface="Calibri" panose="020F0502020204030204" pitchFamily="34" charset="0"/>
                <a:cs typeface="Calibri" panose="020F0502020204030204" pitchFamily="34" charset="0"/>
              </a:rPr>
              <a:t>	</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The majority of these proposals include the use of satellites. One such proposal from Professor Carl Pennypacker, UC Berkeley incorporates the use of a satellite telescope normally used for detecting bright spots across the universe, along with on-ground cameras to confirm the satellite images.</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The creators of the system claim they have the ability to notify emergency services within one to three minutes of the fire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starting</a:t>
            </a:r>
            <a:r>
              <a:rPr lang="en-AU" sz="1000" baseline="30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1</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Satellites orbiting the Earth tend to be located in one of three orbital heights, Low Earth Orbit (LEO), Medium Earth Orbit (MEO), and Geostationary (GEO). Which of the three orbital heights would you most likely find the UC Berkeley system and why?</a:t>
            </a:r>
          </a:p>
        </p:txBody>
      </p:sp>
      <p:sp>
        <p:nvSpPr>
          <p:cNvPr id="11" name="TextBox 10">
            <a:extLst>
              <a:ext uri="{FF2B5EF4-FFF2-40B4-BE49-F238E27FC236}">
                <a16:creationId xmlns:a16="http://schemas.microsoft.com/office/drawing/2014/main" id="{9E43C379-0F43-1BC4-DF01-9E3B4F621365}"/>
              </a:ext>
            </a:extLst>
          </p:cNvPr>
          <p:cNvSpPr txBox="1"/>
          <p:nvPr/>
        </p:nvSpPr>
        <p:spPr>
          <a:xfrm>
            <a:off x="561802" y="6819825"/>
            <a:ext cx="5763842" cy="1273920"/>
          </a:xfrm>
          <a:prstGeom prst="rect">
            <a:avLst/>
          </a:prstGeom>
          <a:solidFill>
            <a:schemeClr val="bg1"/>
          </a:solidFill>
        </p:spPr>
        <p:txBody>
          <a:bodyPr wrap="square" lIns="72000" tIns="72000" rIns="72000" bIns="72000">
            <a:spAutoFit/>
          </a:bodyPr>
          <a:lstStyle/>
          <a:p>
            <a:pPr>
              <a:spcBef>
                <a:spcPts val="200"/>
              </a:spcBef>
              <a:spcAft>
                <a:spcPts val="200"/>
              </a:spcAft>
              <a:tabLst>
                <a:tab pos="387350" algn="l"/>
              </a:tabLst>
            </a:pPr>
            <a:r>
              <a:rPr lang="en-AU" sz="1000" dirty="0">
                <a:solidFill>
                  <a:schemeClr val="accent4"/>
                </a:solidFill>
                <a:latin typeface="Calibri" panose="020F0502020204030204" pitchFamily="34" charset="0"/>
                <a:cs typeface="Calibri" panose="020F0502020204030204" pitchFamily="34" charset="0"/>
              </a:rPr>
              <a:t>The telescope will be installed in a satellite which will be placed in GEO. Placing the satellite out at distance of around 36 000 km in GEO allows continual observation of specific areas on the Earth’s surface. Satellites in GEO also cover a large area of Earth so as few as three equally spaced satellites can provide near global coverage. Although image resolution from a satellite in LEO or MEO is likely to be much clearer. The issue with placing the telescope here is the orbital period. A satellite orbiting Earth in LEO or MEO would take around 90 minutes to orbit the Earth and might not cover the area of interest in the following orbit.</a:t>
            </a:r>
          </a:p>
          <a:p>
            <a:pPr>
              <a:spcBef>
                <a:spcPts val="200"/>
              </a:spcBef>
              <a:spcAft>
                <a:spcPts val="200"/>
              </a:spcAft>
              <a:tabLst>
                <a:tab pos="387350" algn="l"/>
              </a:tabLst>
            </a:pPr>
            <a:r>
              <a:rPr lang="en-AU" sz="1000" dirty="0">
                <a:solidFill>
                  <a:schemeClr val="accent4"/>
                </a:solidFill>
                <a:latin typeface="Calibri" panose="020F0502020204030204" pitchFamily="34" charset="0"/>
                <a:cs typeface="Calibri" panose="020F0502020204030204" pitchFamily="34" charset="0"/>
              </a:rPr>
              <a:t>The approximate period of a satellite orbiting at 550 km can be calculated using the following formula:</a:t>
            </a:r>
          </a:p>
        </p:txBody>
      </p:sp>
      <p:sp>
        <p:nvSpPr>
          <p:cNvPr id="19" name="TextBox 18">
            <a:extLst>
              <a:ext uri="{FF2B5EF4-FFF2-40B4-BE49-F238E27FC236}">
                <a16:creationId xmlns:a16="http://schemas.microsoft.com/office/drawing/2014/main" id="{1AEC0341-BC5C-F521-87DF-A986C5592DD4}"/>
              </a:ext>
            </a:extLst>
          </p:cNvPr>
          <p:cNvSpPr txBox="1"/>
          <p:nvPr/>
        </p:nvSpPr>
        <p:spPr>
          <a:xfrm>
            <a:off x="637162" y="8070810"/>
            <a:ext cx="1143000" cy="517404"/>
          </a:xfrm>
          <a:prstGeom prst="rect">
            <a:avLst/>
          </a:prstGeom>
          <a:solidFill>
            <a:schemeClr val="accent3">
              <a:lumMod val="20000"/>
              <a:lumOff val="80000"/>
            </a:schemeClr>
          </a:solidFill>
        </p:spPr>
        <p:txBody>
          <a:bodyPr wrap="square" lIns="180000" tIns="180000" rIns="180000" bIns="180000">
            <a:spAutoFit/>
          </a:bodyPr>
          <a:lstStyle/>
          <a:p>
            <a:pPr>
              <a:spcBef>
                <a:spcPts val="100"/>
              </a:spcBef>
              <a:spcAft>
                <a:spcPts val="100"/>
              </a:spcAft>
              <a:tabLst>
                <a:tab pos="533400" algn="r"/>
                <a:tab pos="625475" algn="l"/>
              </a:tabLst>
            </a:pPr>
            <a:r>
              <a:rPr lang="en-AU" sz="1000" dirty="0" err="1">
                <a:solidFill>
                  <a:schemeClr val="accent4"/>
                </a:solidFill>
                <a:latin typeface="Calibri" panose="020F0502020204030204" pitchFamily="34" charset="0"/>
                <a:cs typeface="Calibri" panose="020F0502020204030204" pitchFamily="34" charset="0"/>
              </a:rPr>
              <a:t>T</a:t>
            </a:r>
            <a:r>
              <a:rPr lang="en-AU" sz="1000" baseline="30000" dirty="0" err="1">
                <a:solidFill>
                  <a:schemeClr val="accent4"/>
                </a:solidFill>
                <a:latin typeface="Calibri" panose="020F0502020204030204" pitchFamily="34" charset="0"/>
                <a:cs typeface="Calibri" panose="020F0502020204030204" pitchFamily="34" charset="0"/>
              </a:rPr>
              <a:t>2</a:t>
            </a:r>
            <a:r>
              <a:rPr lang="en-AU" sz="1000" dirty="0">
                <a:solidFill>
                  <a:schemeClr val="accent4"/>
                </a:solidFill>
                <a:latin typeface="Calibri" panose="020F0502020204030204" pitchFamily="34" charset="0"/>
                <a:cs typeface="Calibri" panose="020F0502020204030204" pitchFamily="34" charset="0"/>
              </a:rPr>
              <a:t> = 4</a:t>
            </a:r>
            <a:r>
              <a:rPr lang="el-GR" sz="1000" dirty="0">
                <a:solidFill>
                  <a:schemeClr val="accent4"/>
                </a:solidFill>
                <a:latin typeface="Calibri" panose="020F0502020204030204" pitchFamily="34" charset="0"/>
                <a:cs typeface="Calibri" panose="020F0502020204030204" pitchFamily="34" charset="0"/>
              </a:rPr>
              <a:t>π</a:t>
            </a:r>
            <a:r>
              <a:rPr lang="el-GR" sz="1000" baseline="30000" dirty="0">
                <a:solidFill>
                  <a:schemeClr val="accent4"/>
                </a:solidFill>
                <a:latin typeface="Calibri" panose="020F0502020204030204" pitchFamily="34" charset="0"/>
                <a:cs typeface="Calibri" panose="020F0502020204030204" pitchFamily="34" charset="0"/>
              </a:rPr>
              <a:t>2</a:t>
            </a:r>
            <a:r>
              <a:rPr lang="en-AU" sz="1000" dirty="0" err="1">
                <a:solidFill>
                  <a:schemeClr val="accent4"/>
                </a:solidFill>
                <a:latin typeface="Calibri" panose="020F0502020204030204" pitchFamily="34" charset="0"/>
                <a:cs typeface="Calibri" panose="020F0502020204030204" pitchFamily="34" charset="0"/>
              </a:rPr>
              <a:t>r</a:t>
            </a:r>
            <a:r>
              <a:rPr lang="en-AU" sz="1000" baseline="30000" dirty="0" err="1">
                <a:solidFill>
                  <a:schemeClr val="accent4"/>
                </a:solidFill>
                <a:latin typeface="Calibri" panose="020F0502020204030204" pitchFamily="34" charset="0"/>
                <a:cs typeface="Calibri" panose="020F0502020204030204" pitchFamily="34" charset="0"/>
              </a:rPr>
              <a:t>3</a:t>
            </a:r>
            <a:r>
              <a:rPr lang="en-AU" sz="1000" dirty="0">
                <a:solidFill>
                  <a:schemeClr val="accent4"/>
                </a:solidFill>
                <a:latin typeface="Calibri" panose="020F0502020204030204" pitchFamily="34" charset="0"/>
                <a:cs typeface="Calibri" panose="020F0502020204030204" pitchFamily="34" charset="0"/>
              </a:rPr>
              <a:t>/GM</a:t>
            </a:r>
          </a:p>
        </p:txBody>
      </p:sp>
      <p:sp>
        <p:nvSpPr>
          <p:cNvPr id="20" name="TextBox 19">
            <a:extLst>
              <a:ext uri="{FF2B5EF4-FFF2-40B4-BE49-F238E27FC236}">
                <a16:creationId xmlns:a16="http://schemas.microsoft.com/office/drawing/2014/main" id="{8C6DB0D3-64BF-FEBC-89AB-1C050D8B00F0}"/>
              </a:ext>
            </a:extLst>
          </p:cNvPr>
          <p:cNvSpPr txBox="1"/>
          <p:nvPr/>
        </p:nvSpPr>
        <p:spPr>
          <a:xfrm>
            <a:off x="1806942" y="8006601"/>
            <a:ext cx="4514308" cy="672157"/>
          </a:xfrm>
          <a:prstGeom prst="rect">
            <a:avLst/>
          </a:prstGeom>
          <a:solidFill>
            <a:schemeClr val="bg1"/>
          </a:solidFill>
        </p:spPr>
        <p:txBody>
          <a:bodyPr wrap="square" lIns="72000" tIns="72000" rIns="72000" bIns="72000" numCol="2">
            <a:noAutofit/>
          </a:bodyPr>
          <a:lstStyle/>
          <a:p>
            <a:pPr>
              <a:spcBef>
                <a:spcPts val="200"/>
              </a:spcBef>
              <a:spcAft>
                <a:spcPts val="200"/>
              </a:spcAft>
              <a:tabLst>
                <a:tab pos="387350" algn="l"/>
              </a:tabLst>
            </a:pPr>
            <a:r>
              <a:rPr lang="en-AU" sz="1000" dirty="0">
                <a:solidFill>
                  <a:schemeClr val="accent4"/>
                </a:solidFill>
                <a:latin typeface="Calibri" panose="020F0502020204030204" pitchFamily="34" charset="0"/>
                <a:cs typeface="Calibri" panose="020F0502020204030204" pitchFamily="34" charset="0"/>
              </a:rPr>
              <a:t>Where:</a:t>
            </a:r>
          </a:p>
          <a:p>
            <a:pPr>
              <a:spcBef>
                <a:spcPts val="100"/>
              </a:spcBef>
              <a:spcAft>
                <a:spcPts val="100"/>
              </a:spcAft>
              <a:tabLst>
                <a:tab pos="387350" algn="l"/>
              </a:tabLst>
            </a:pPr>
            <a:r>
              <a:rPr lang="en-AU" sz="900" dirty="0">
                <a:solidFill>
                  <a:schemeClr val="accent4"/>
                </a:solidFill>
                <a:latin typeface="Calibri" panose="020F0502020204030204" pitchFamily="34" charset="0"/>
                <a:cs typeface="Calibri" panose="020F0502020204030204" pitchFamily="34" charset="0"/>
              </a:rPr>
              <a:t>T = Period</a:t>
            </a:r>
          </a:p>
          <a:p>
            <a:pPr>
              <a:spcBef>
                <a:spcPts val="100"/>
              </a:spcBef>
              <a:spcAft>
                <a:spcPts val="100"/>
              </a:spcAft>
              <a:tabLst>
                <a:tab pos="387350" algn="l"/>
              </a:tabLst>
            </a:pPr>
            <a:r>
              <a:rPr lang="en-AU" sz="900" dirty="0">
                <a:solidFill>
                  <a:schemeClr val="accent4"/>
                </a:solidFill>
                <a:latin typeface="Calibri" panose="020F0502020204030204" pitchFamily="34" charset="0"/>
                <a:cs typeface="Calibri" panose="020F0502020204030204" pitchFamily="34" charset="0"/>
              </a:rPr>
              <a:t>r = radius of the Earth plus the distance to satellite (6.382 x 10</a:t>
            </a:r>
            <a:r>
              <a:rPr lang="en-AU" sz="900" baseline="30000" dirty="0">
                <a:solidFill>
                  <a:schemeClr val="accent4"/>
                </a:solidFill>
                <a:latin typeface="Calibri" panose="020F0502020204030204" pitchFamily="34" charset="0"/>
                <a:cs typeface="Calibri" panose="020F0502020204030204" pitchFamily="34" charset="0"/>
              </a:rPr>
              <a:t>6m</a:t>
            </a:r>
            <a:r>
              <a:rPr lang="en-AU" sz="900" dirty="0">
                <a:solidFill>
                  <a:schemeClr val="accent4"/>
                </a:solidFill>
                <a:latin typeface="Calibri" panose="020F0502020204030204" pitchFamily="34" charset="0"/>
                <a:cs typeface="Calibri" panose="020F0502020204030204" pitchFamily="34" charset="0"/>
              </a:rPr>
              <a:t>)		</a:t>
            </a:r>
          </a:p>
          <a:p>
            <a:pPr>
              <a:spcBef>
                <a:spcPts val="100"/>
              </a:spcBef>
              <a:spcAft>
                <a:spcPts val="100"/>
              </a:spcAft>
              <a:tabLst>
                <a:tab pos="387350" algn="l"/>
              </a:tabLst>
            </a:pPr>
            <a:r>
              <a:rPr lang="en-AU" sz="900" dirty="0">
                <a:solidFill>
                  <a:schemeClr val="accent4"/>
                </a:solidFill>
                <a:latin typeface="Calibri" panose="020F0502020204030204" pitchFamily="34" charset="0"/>
                <a:cs typeface="Calibri" panose="020F0502020204030204" pitchFamily="34" charset="0"/>
              </a:rPr>
              <a:t>G = Gravitational constant (6.674 × 10-</a:t>
            </a:r>
            <a:r>
              <a:rPr lang="en-AU" sz="900" baseline="30000" dirty="0">
                <a:solidFill>
                  <a:schemeClr val="accent4"/>
                </a:solidFill>
                <a:latin typeface="Calibri" panose="020F0502020204030204" pitchFamily="34" charset="0"/>
                <a:cs typeface="Calibri" panose="020F0502020204030204" pitchFamily="34" charset="0"/>
              </a:rPr>
              <a:t>11</a:t>
            </a:r>
            <a:r>
              <a:rPr lang="en-AU" sz="900" dirty="0">
                <a:solidFill>
                  <a:schemeClr val="accent4"/>
                </a:solidFill>
                <a:latin typeface="Calibri" panose="020F0502020204030204" pitchFamily="34" charset="0"/>
                <a:cs typeface="Calibri" panose="020F0502020204030204" pitchFamily="34" charset="0"/>
              </a:rPr>
              <a:t> </a:t>
            </a:r>
            <a:r>
              <a:rPr lang="en-AU" sz="900" dirty="0" err="1">
                <a:solidFill>
                  <a:schemeClr val="accent4"/>
                </a:solidFill>
                <a:latin typeface="Calibri" panose="020F0502020204030204" pitchFamily="34" charset="0"/>
                <a:cs typeface="Calibri" panose="020F0502020204030204" pitchFamily="34" charset="0"/>
              </a:rPr>
              <a:t>m</a:t>
            </a:r>
            <a:r>
              <a:rPr lang="en-AU" sz="900" baseline="30000" dirty="0" err="1">
                <a:solidFill>
                  <a:schemeClr val="accent4"/>
                </a:solidFill>
                <a:latin typeface="Calibri" panose="020F0502020204030204" pitchFamily="34" charset="0"/>
                <a:cs typeface="Calibri" panose="020F0502020204030204" pitchFamily="34" charset="0"/>
              </a:rPr>
              <a:t>3</a:t>
            </a:r>
            <a:r>
              <a:rPr lang="en-AU" sz="900" dirty="0">
                <a:solidFill>
                  <a:schemeClr val="accent4"/>
                </a:solidFill>
                <a:latin typeface="Calibri" panose="020F0502020204030204" pitchFamily="34" charset="0"/>
                <a:cs typeface="Calibri" panose="020F0502020204030204" pitchFamily="34" charset="0"/>
              </a:rPr>
              <a:t> </a:t>
            </a:r>
            <a:br>
              <a:rPr lang="en-AU" sz="900" dirty="0">
                <a:solidFill>
                  <a:schemeClr val="accent4"/>
                </a:solidFill>
                <a:latin typeface="Calibri" panose="020F0502020204030204" pitchFamily="34" charset="0"/>
                <a:cs typeface="Calibri" panose="020F0502020204030204" pitchFamily="34" charset="0"/>
              </a:rPr>
            </a:br>
            <a:r>
              <a:rPr lang="en-AU" sz="900" dirty="0">
                <a:solidFill>
                  <a:schemeClr val="accent4"/>
                </a:solidFill>
                <a:latin typeface="Calibri" panose="020F0502020204030204" pitchFamily="34" charset="0"/>
                <a:cs typeface="Calibri" panose="020F0502020204030204" pitchFamily="34" charset="0"/>
              </a:rPr>
              <a:t>kg</a:t>
            </a:r>
            <a:r>
              <a:rPr lang="en-AU" sz="900" baseline="30000" dirty="0">
                <a:solidFill>
                  <a:schemeClr val="accent4"/>
                </a:solidFill>
                <a:latin typeface="Calibri" panose="020F0502020204030204" pitchFamily="34" charset="0"/>
                <a:cs typeface="Calibri" panose="020F0502020204030204" pitchFamily="34" charset="0"/>
              </a:rPr>
              <a:t>-1</a:t>
            </a:r>
            <a:r>
              <a:rPr lang="en-AU" sz="900" dirty="0">
                <a:solidFill>
                  <a:schemeClr val="accent4"/>
                </a:solidFill>
                <a:latin typeface="Calibri" panose="020F0502020204030204" pitchFamily="34" charset="0"/>
                <a:cs typeface="Calibri" panose="020F0502020204030204" pitchFamily="34" charset="0"/>
              </a:rPr>
              <a:t> s</a:t>
            </a:r>
            <a:r>
              <a:rPr lang="en-AU" sz="900" baseline="30000" dirty="0">
                <a:solidFill>
                  <a:schemeClr val="accent4"/>
                </a:solidFill>
                <a:latin typeface="Calibri" panose="020F0502020204030204" pitchFamily="34" charset="0"/>
                <a:cs typeface="Calibri" panose="020F0502020204030204" pitchFamily="34" charset="0"/>
              </a:rPr>
              <a:t>-2</a:t>
            </a:r>
            <a:r>
              <a:rPr lang="en-AU" sz="900" dirty="0">
                <a:solidFill>
                  <a:schemeClr val="accent4"/>
                </a:solidFill>
                <a:latin typeface="Calibri" panose="020F0502020204030204" pitchFamily="34" charset="0"/>
                <a:cs typeface="Calibri" panose="020F0502020204030204" pitchFamily="34" charset="0"/>
              </a:rPr>
              <a:t>)</a:t>
            </a:r>
          </a:p>
          <a:p>
            <a:pPr>
              <a:spcBef>
                <a:spcPts val="100"/>
              </a:spcBef>
              <a:spcAft>
                <a:spcPts val="100"/>
              </a:spcAft>
              <a:tabLst>
                <a:tab pos="387350" algn="l"/>
              </a:tabLst>
            </a:pPr>
            <a:r>
              <a:rPr lang="en-AU" sz="900" dirty="0">
                <a:solidFill>
                  <a:schemeClr val="accent4"/>
                </a:solidFill>
                <a:latin typeface="Calibri" panose="020F0502020204030204" pitchFamily="34" charset="0"/>
                <a:cs typeface="Calibri" panose="020F0502020204030204" pitchFamily="34" charset="0"/>
              </a:rPr>
              <a:t>M = Mass of the Earth (</a:t>
            </a:r>
            <a:r>
              <a:rPr lang="en-AU" sz="900" dirty="0">
                <a:solidFill>
                  <a:schemeClr val="accent4"/>
                </a:solidFill>
                <a:highlight>
                  <a:srgbClr val="FF0000"/>
                </a:highlight>
                <a:latin typeface="Calibri" panose="020F0502020204030204" pitchFamily="34" charset="0"/>
                <a:cs typeface="Calibri" panose="020F0502020204030204" pitchFamily="34" charset="0"/>
              </a:rPr>
              <a:t>6.673 x 10</a:t>
            </a:r>
            <a:r>
              <a:rPr lang="en-AU" sz="900" baseline="30000" dirty="0">
                <a:solidFill>
                  <a:schemeClr val="accent4"/>
                </a:solidFill>
                <a:highlight>
                  <a:srgbClr val="FF0000"/>
                </a:highlight>
                <a:latin typeface="Calibri" panose="020F0502020204030204" pitchFamily="34" charset="0"/>
                <a:cs typeface="Calibri" panose="020F0502020204030204" pitchFamily="34" charset="0"/>
              </a:rPr>
              <a:t>-11</a:t>
            </a:r>
            <a:r>
              <a:rPr lang="en-AU" sz="900" dirty="0">
                <a:solidFill>
                  <a:schemeClr val="accent4"/>
                </a:solidFill>
                <a:highlight>
                  <a:srgbClr val="FF0000"/>
                </a:highlight>
                <a:latin typeface="Calibri" panose="020F0502020204030204" pitchFamily="34" charset="0"/>
                <a:cs typeface="Calibri" panose="020F0502020204030204" pitchFamily="34" charset="0"/>
              </a:rPr>
              <a:t> N m</a:t>
            </a:r>
            <a:r>
              <a:rPr lang="en-AU" sz="900" baseline="30000" dirty="0">
                <a:solidFill>
                  <a:schemeClr val="accent4"/>
                </a:solidFill>
                <a:highlight>
                  <a:srgbClr val="FF0000"/>
                </a:highlight>
                <a:latin typeface="Calibri" panose="020F0502020204030204" pitchFamily="34" charset="0"/>
                <a:cs typeface="Calibri" panose="020F0502020204030204" pitchFamily="34" charset="0"/>
              </a:rPr>
              <a:t>2</a:t>
            </a:r>
            <a:r>
              <a:rPr lang="en-AU" sz="900" dirty="0">
                <a:solidFill>
                  <a:schemeClr val="accent4"/>
                </a:solidFill>
                <a:highlight>
                  <a:srgbClr val="FF0000"/>
                </a:highlight>
                <a:latin typeface="Calibri" panose="020F0502020204030204" pitchFamily="34" charset="0"/>
                <a:cs typeface="Calibri" panose="020F0502020204030204" pitchFamily="34" charset="0"/>
              </a:rPr>
              <a:t>/kg</a:t>
            </a:r>
            <a:r>
              <a:rPr lang="en-AU" sz="900" baseline="30000" dirty="0">
                <a:solidFill>
                  <a:schemeClr val="accent4"/>
                </a:solidFill>
                <a:highlight>
                  <a:srgbClr val="FF0000"/>
                </a:highlight>
                <a:latin typeface="Calibri" panose="020F0502020204030204" pitchFamily="34" charset="0"/>
                <a:cs typeface="Calibri" panose="020F0502020204030204" pitchFamily="34" charset="0"/>
              </a:rPr>
              <a:t>2</a:t>
            </a:r>
            <a:r>
              <a:rPr lang="en-AU" sz="900" dirty="0">
                <a:solidFill>
                  <a:schemeClr val="accent4"/>
                </a:solidFill>
                <a:latin typeface="Calibri" panose="020F0502020204030204" pitchFamily="34" charset="0"/>
                <a:cs typeface="Calibri" panose="020F0502020204030204" pitchFamily="34" charset="0"/>
              </a:rPr>
              <a:t>)</a:t>
            </a:r>
          </a:p>
          <a:p>
            <a:pPr>
              <a:spcBef>
                <a:spcPts val="100"/>
              </a:spcBef>
              <a:spcAft>
                <a:spcPts val="100"/>
              </a:spcAft>
              <a:tabLst>
                <a:tab pos="387350" algn="l"/>
              </a:tabLst>
            </a:pPr>
            <a:r>
              <a:rPr lang="en-AU" sz="900" dirty="0">
                <a:solidFill>
                  <a:schemeClr val="accent4"/>
                </a:solidFill>
                <a:highlight>
                  <a:srgbClr val="FF0000"/>
                </a:highlight>
                <a:latin typeface="Calibri" panose="020F0502020204030204" pitchFamily="34" charset="0"/>
                <a:cs typeface="Calibri" panose="020F0502020204030204" pitchFamily="34" charset="0"/>
              </a:rPr>
              <a:t>This should be 5.972 x 10</a:t>
            </a:r>
            <a:r>
              <a:rPr lang="en-AU" sz="900" baseline="30000" dirty="0">
                <a:solidFill>
                  <a:schemeClr val="accent4"/>
                </a:solidFill>
                <a:highlight>
                  <a:srgbClr val="FF0000"/>
                </a:highlight>
                <a:latin typeface="Calibri" panose="020F0502020204030204" pitchFamily="34" charset="0"/>
                <a:cs typeface="Calibri" panose="020F0502020204030204" pitchFamily="34" charset="0"/>
              </a:rPr>
              <a:t>24</a:t>
            </a:r>
            <a:r>
              <a:rPr lang="en-AU" sz="900" dirty="0">
                <a:solidFill>
                  <a:schemeClr val="accent4"/>
                </a:solidFill>
                <a:highlight>
                  <a:srgbClr val="FF0000"/>
                </a:highlight>
                <a:latin typeface="Calibri" panose="020F0502020204030204" pitchFamily="34" charset="0"/>
                <a:cs typeface="Calibri" panose="020F0502020204030204" pitchFamily="34" charset="0"/>
              </a:rPr>
              <a:t> kg</a:t>
            </a:r>
            <a:endParaRPr lang="en-AU" sz="900" baseline="30000" dirty="0">
              <a:solidFill>
                <a:schemeClr val="accent4"/>
              </a:solidFill>
              <a:highlight>
                <a:srgbClr val="FF0000"/>
              </a:highlight>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2FA6251B-DB6F-B3C6-05F0-8269AD8C36A0}"/>
              </a:ext>
            </a:extLst>
          </p:cNvPr>
          <p:cNvSpPr>
            <a:spLocks noGrp="1"/>
          </p:cNvSpPr>
          <p:nvPr>
            <p:ph type="sldNum" sz="quarter" idx="4"/>
          </p:nvPr>
        </p:nvSpPr>
        <p:spPr/>
        <p:txBody>
          <a:bodyPr/>
          <a:lstStyle/>
          <a:p>
            <a:fld id="{24F48773-4115-48EA-A802-25D4069CDE66}" type="slidenum">
              <a:rPr lang="en-AU" smtClean="0"/>
              <a:pPr/>
              <a:t>4</a:t>
            </a:fld>
            <a:endParaRPr lang="en-AU" dirty="0"/>
          </a:p>
        </p:txBody>
      </p:sp>
      <p:sp>
        <p:nvSpPr>
          <p:cNvPr id="15" name="TextBox 14">
            <a:extLst>
              <a:ext uri="{FF2B5EF4-FFF2-40B4-BE49-F238E27FC236}">
                <a16:creationId xmlns:a16="http://schemas.microsoft.com/office/drawing/2014/main" id="{D1164F64-58DB-5809-A2BB-6CF7B6E9333F}"/>
              </a:ext>
            </a:extLst>
          </p:cNvPr>
          <p:cNvSpPr txBox="1"/>
          <p:nvPr/>
        </p:nvSpPr>
        <p:spPr>
          <a:xfrm>
            <a:off x="556097" y="8803865"/>
            <a:ext cx="5752627" cy="253128"/>
          </a:xfrm>
          <a:prstGeom prst="rect">
            <a:avLst/>
          </a:prstGeom>
          <a:noFill/>
        </p:spPr>
        <p:txBody>
          <a:bodyPr wrap="square" lIns="72000" tIns="72000" rIns="72000" bIns="72000">
            <a:spAutoFit/>
          </a:bodyPr>
          <a:lstStyle/>
          <a:p>
            <a:r>
              <a:rPr lang="en-AU" sz="700" baseline="30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1</a:t>
            </a:r>
            <a:r>
              <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 https://</a:t>
            </a:r>
            <a:r>
              <a:rPr lang="en-AU" sz="700"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www.innoosamagazine.com.au</a:t>
            </a:r>
            <a:r>
              <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/new-fire-technology-will-help-save-lives/</a:t>
            </a:r>
          </a:p>
        </p:txBody>
      </p:sp>
      <p:cxnSp>
        <p:nvCxnSpPr>
          <p:cNvPr id="16" name="Straight Connector 15">
            <a:extLst>
              <a:ext uri="{FF2B5EF4-FFF2-40B4-BE49-F238E27FC236}">
                <a16:creationId xmlns:a16="http://schemas.microsoft.com/office/drawing/2014/main" id="{2D87D5B4-EB86-F0E3-CCDF-AF5B8DAB9564}"/>
              </a:ext>
              <a:ext uri="{C183D7F6-B498-43B3-948B-1728B52AA6E4}">
                <adec:decorative xmlns:adec="http://schemas.microsoft.com/office/drawing/2017/decorative" val="1"/>
              </a:ext>
            </a:extLst>
          </p:cNvPr>
          <p:cNvCxnSpPr/>
          <p:nvPr/>
        </p:nvCxnSpPr>
        <p:spPr>
          <a:xfrm>
            <a:off x="556097" y="8790768"/>
            <a:ext cx="37905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0AFA3EA7-86B3-2DAF-E3B5-3958579E72E5}"/>
              </a:ext>
            </a:extLst>
          </p:cNvPr>
          <p:cNvSpPr>
            <a:spLocks noGrp="1"/>
          </p:cNvSpPr>
          <p:nvPr>
            <p:ph type="ftr" sz="quarter" idx="3"/>
          </p:nvPr>
        </p:nvSpPr>
        <p:spPr>
          <a:xfrm>
            <a:off x="549275" y="9182100"/>
            <a:ext cx="5148000" cy="220317"/>
          </a:xfrm>
        </p:spPr>
        <p:txBody>
          <a:bodyPr/>
          <a:lstStyle/>
          <a:p>
            <a:r>
              <a:rPr lang="en-US" dirty="0">
                <a:solidFill>
                  <a:schemeClr val="bg1"/>
                </a:solidFill>
              </a:rPr>
              <a:t>Communicating in space </a:t>
            </a:r>
            <a:r>
              <a:rPr lang="en-US" dirty="0"/>
              <a:t>TEACHER GUIDE</a:t>
            </a:r>
            <a:endParaRPr lang="en-AU" dirty="0"/>
          </a:p>
        </p:txBody>
      </p:sp>
      <p:sp>
        <p:nvSpPr>
          <p:cNvPr id="6" name="TextBox 5">
            <a:extLst>
              <a:ext uri="{FF2B5EF4-FFF2-40B4-BE49-F238E27FC236}">
                <a16:creationId xmlns:a16="http://schemas.microsoft.com/office/drawing/2014/main" id="{EA5E19E5-C4FA-4EAE-A44E-455880C3F1BD}"/>
              </a:ext>
            </a:extLst>
          </p:cNvPr>
          <p:cNvSpPr txBox="1"/>
          <p:nvPr/>
        </p:nvSpPr>
        <p:spPr>
          <a:xfrm>
            <a:off x="549275" y="9304308"/>
            <a:ext cx="5400000" cy="397743"/>
          </a:xfrm>
          <a:prstGeom prst="rect">
            <a:avLst/>
          </a:prstGeom>
        </p:spPr>
        <p:txBody>
          <a:bodyPr vert="horz" lIns="72000" tIns="72000" rIns="72000" bIns="72000" rtlCol="0" anchor="t"/>
          <a:lstStyle>
            <a:defPPr>
              <a:defRPr lang="en-US"/>
            </a:defPPr>
            <a:lvl1pPr>
              <a:defRPr sz="800" cap="all" baseline="0">
                <a:solidFill>
                  <a:schemeClr val="bg1"/>
                </a:solidFill>
              </a:defRPr>
            </a:lvl1pPr>
          </a:lstStyle>
          <a:p>
            <a:r>
              <a:rPr lang="en-AU" sz="1000" b="1" cap="none" dirty="0">
                <a:solidFill>
                  <a:schemeClr val="accent1"/>
                </a:solidFill>
              </a:rPr>
              <a:t>SPACE CAREERS WAYFINDER IS A COLLABORATION BETWEEN </a:t>
            </a:r>
            <a:br>
              <a:rPr lang="en-AU" sz="1000" b="1" cap="none" dirty="0">
                <a:solidFill>
                  <a:schemeClr val="accent1"/>
                </a:solidFill>
              </a:rPr>
            </a:br>
            <a:r>
              <a:rPr lang="en-AU" sz="1000" b="1" cap="none" dirty="0">
                <a:solidFill>
                  <a:schemeClr val="accent1"/>
                </a:solidFill>
              </a:rPr>
              <a:t>THE CSIRO AND THE AUSTRALIAN NATIONAL UNIVERSITY</a:t>
            </a:r>
          </a:p>
        </p:txBody>
      </p:sp>
    </p:spTree>
    <p:extLst>
      <p:ext uri="{BB962C8B-B14F-4D97-AF65-F5344CB8AC3E}">
        <p14:creationId xmlns:p14="http://schemas.microsoft.com/office/powerpoint/2010/main" val="29374961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_Resources">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53369D1CD1B61448F62ED7191B0A361" ma:contentTypeVersion="11" ma:contentTypeDescription="Create a new document." ma:contentTypeScope="" ma:versionID="9fa718f4d8f4bbefcc64bedee5bfc52e">
  <xsd:schema xmlns:xsd="http://www.w3.org/2001/XMLSchema" xmlns:xs="http://www.w3.org/2001/XMLSchema" xmlns:p="http://schemas.microsoft.com/office/2006/metadata/properties" xmlns:ns2="ebbfb97d-8400-4246-978d-8b68e4a1ec72" xmlns:ns3="a774ea9e-c034-4ea9-adc9-463ee3fef49f" targetNamespace="http://schemas.microsoft.com/office/2006/metadata/properties" ma:root="true" ma:fieldsID="196f744a603421bb36edf33224f8f500" ns2:_="" ns3:_="">
    <xsd:import namespace="ebbfb97d-8400-4246-978d-8b68e4a1ec72"/>
    <xsd:import namespace="a774ea9e-c034-4ea9-adc9-463ee3fef49f"/>
    <xsd:element name="properties">
      <xsd:complexType>
        <xsd:sequence>
          <xsd:element name="documentManagement">
            <xsd:complexType>
              <xsd:all>
                <xsd:element ref="ns2:_dlc_DocId" minOccurs="0"/>
                <xsd:element ref="ns2:_dlc_DocIdUrl" minOccurs="0"/>
                <xsd:element ref="ns2:_dlc_DocIdPersistId" minOccurs="0"/>
                <xsd:element ref="ns3:Programname" minOccurs="0"/>
                <xsd:element ref="ns3:Resourcetype" minOccurs="0"/>
                <xsd:element ref="ns3:Evaluation" minOccurs="0"/>
                <xsd:element ref="ns3:MediaServiceMetadata" minOccurs="0"/>
                <xsd:element ref="ns3:MediaServiceFastMetadata" minOccurs="0"/>
                <xsd:element ref="ns3:MediaServiceObjectDetectorVersions" minOccurs="0"/>
                <xsd:element ref="ns3:MediaServiceSearchProperties" minOccurs="0"/>
                <xsd:element ref="ns2:SharedWithUsers" minOccurs="0"/>
                <xsd:element ref="ns2:SharedWithDetail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fb97d-8400-4246-978d-8b68e4a1ec7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4ea9e-c034-4ea9-adc9-463ee3fef49f" elementFormDefault="qualified">
    <xsd:import namespace="http://schemas.microsoft.com/office/2006/documentManagement/types"/>
    <xsd:import namespace="http://schemas.microsoft.com/office/infopath/2007/PartnerControls"/>
    <xsd:element name="Programname" ma:index="11" nillable="true" ma:displayName="Owner of resource" ma:format="Dropdown" ma:internalName="Programname">
      <xsd:complexType>
        <xsd:complexContent>
          <xsd:extension base="dms:MultiChoiceFillIn">
            <xsd:sequence>
              <xsd:element name="Value" maxOccurs="unbounded" minOccurs="0" nillable="true">
                <xsd:simpleType>
                  <xsd:union memberTypes="dms:Text">
                    <xsd:simpleType>
                      <xsd:restriction base="dms:Choice">
                        <xsd:enumeration value="Digital Careers"/>
                        <xsd:enumeration value="STEM Together"/>
                        <xsd:enumeration value="STEM Professionals in Schools"/>
                        <xsd:enumeration value="GenSTEM"/>
                        <xsd:enumeration value="Legacy"/>
                        <xsd:enumeration value="CEdO Comms"/>
                      </xsd:restriction>
                    </xsd:simpleType>
                  </xsd:union>
                </xsd:simpleType>
              </xsd:element>
            </xsd:sequence>
          </xsd:extension>
        </xsd:complexContent>
      </xsd:complexType>
    </xsd:element>
    <xsd:element name="Resourcetype" ma:index="12" nillable="true" ma:displayName="Resource type" ma:format="Dropdown" ma:internalName="Resourcetype">
      <xsd:complexType>
        <xsd:complexContent>
          <xsd:extension base="dms:MultiChoice">
            <xsd:sequence>
              <xsd:element name="Value" maxOccurs="unbounded" minOccurs="0" nillable="true">
                <xsd:simpleType>
                  <xsd:restriction base="dms:Choice">
                    <xsd:enumeration value="Video resource"/>
                    <xsd:enumeration value="Student resource"/>
                    <xsd:enumeration value="Teacher resource"/>
                  </xsd:restriction>
                </xsd:simpleType>
              </xsd:element>
            </xsd:sequence>
          </xsd:extension>
        </xsd:complexContent>
      </xsd:complexType>
    </xsd:element>
    <xsd:element name="Evaluation" ma:index="14" nillable="true" ma:displayName="Status" ma:format="Dropdown" ma:internalName="Evaluation">
      <xsd:simpleType>
        <xsd:restriction base="dms:Choice">
          <xsd:enumeration value="Requires Review"/>
          <xsd:enumeration value="Live on Library"/>
          <xsd:enumeration value="Admin"/>
          <xsd:enumeration value="Awaiting QA Panel"/>
          <xsd:enumeration value="Internal Document"/>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21" nillable="true" ma:displayName="Notes" ma:format="Dropdown" ma:internalName="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ebbfb97d-8400-4246-978d-8b68e4a1ec72">ZE3VX6JE3FAU-1152004265-283</_dlc_DocId>
    <_dlc_DocIdUrl xmlns="ebbfb97d-8400-4246-978d-8b68e4a1ec72">
      <Url>https://csiroau.sharepoint.com/sites/CSIROEducationOutreach2/_layouts/15/DocIdRedir.aspx?ID=ZE3VX6JE3FAU-1152004265-283</Url>
      <Description>ZE3VX6JE3FAU-1152004265-283</Description>
    </_dlc_DocIdUrl>
    <Resourcetype xmlns="a774ea9e-c034-4ea9-adc9-463ee3fef49f" xsi:nil="true"/>
    <Evaluation xmlns="a774ea9e-c034-4ea9-adc9-463ee3fef49f" xsi:nil="true"/>
    <Programname xmlns="a774ea9e-c034-4ea9-adc9-463ee3fef49f" xsi:nil="true"/>
    <Notes xmlns="a774ea9e-c034-4ea9-adc9-463ee3fef49f" xsi:nil="true"/>
  </documentManagement>
</p:properties>
</file>

<file path=customXml/itemProps1.xml><?xml version="1.0" encoding="utf-8"?>
<ds:datastoreItem xmlns:ds="http://schemas.openxmlformats.org/officeDocument/2006/customXml" ds:itemID="{6F9C84EF-45D8-48B5-8D73-73F37D64933D}">
  <ds:schemaRefs>
    <ds:schemaRef ds:uri="http://schemas.microsoft.com/sharepoint/v3/contenttype/forms"/>
  </ds:schemaRefs>
</ds:datastoreItem>
</file>

<file path=customXml/itemProps2.xml><?xml version="1.0" encoding="utf-8"?>
<ds:datastoreItem xmlns:ds="http://schemas.openxmlformats.org/officeDocument/2006/customXml" ds:itemID="{FECDA789-F301-48A8-B68D-2FB840400808}">
  <ds:schemaRefs>
    <ds:schemaRef ds:uri="http://schemas.microsoft.com/sharepoint/events"/>
  </ds:schemaRefs>
</ds:datastoreItem>
</file>

<file path=customXml/itemProps3.xml><?xml version="1.0" encoding="utf-8"?>
<ds:datastoreItem xmlns:ds="http://schemas.openxmlformats.org/officeDocument/2006/customXml" ds:itemID="{83109CEE-361F-4ED7-8900-63AF080CE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fb97d-8400-4246-978d-8b68e4a1ec72"/>
    <ds:schemaRef ds:uri="a774ea9e-c034-4ea9-adc9-463ee3fef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882366C-4542-433C-8227-26CFD840C3CB}">
  <ds:schemaRefs>
    <ds:schemaRef ds:uri="ebbfb97d-8400-4246-978d-8b68e4a1ec72"/>
    <ds:schemaRef ds:uri="http://www.w3.org/XML/1998/namespace"/>
    <ds:schemaRef ds:uri="a774ea9e-c034-4ea9-adc9-463ee3fef49f"/>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395</TotalTime>
  <Words>1914</Words>
  <PresentationFormat>A4 Paper (210x297 mm)</PresentationFormat>
  <Paragraphs>123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Open Sans</vt:lpstr>
      <vt:lpstr>Office Theme</vt:lpstr>
      <vt:lpstr>Space Careers Communicating in Space</vt:lpstr>
      <vt:lpstr>Communicating in Space, page 2</vt:lpstr>
      <vt:lpstr>Communicating in Space, page 3</vt:lpstr>
      <vt:lpstr>Communicating in Space, page 4</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in space teacher resource</dc:title>
  <dcterms:created xsi:type="dcterms:W3CDTF">2023-04-19T21:44:39Z</dcterms:created>
  <dcterms:modified xsi:type="dcterms:W3CDTF">2024-07-22T02:37:22Z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0x010100353369D1CD1B61448F62ED7191B0A361</vt:lpwstr>
  </property>
  <property fmtid="{D5CDD505-2E9C-101B-9397-08002B2CF9AE}" pid="3" name="_dlc_DocIdItemGuid">
    <vt:lpwstr>71557d44-02e8-43ce-bafd-ede3aa7dbba0</vt:lpwstr>
  </property>
  <property fmtid="{D5CDD505-2E9C-101B-9397-08002B2CF9AE}" pid="4" name="MediaServiceImageTags">
    <vt:lpwstr/>
  </property>
</Properties>
</file>