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9"/>
  </p:notesMasterIdLst>
  <p:sldIdLst>
    <p:sldId id="256" r:id="rId6"/>
    <p:sldId id="257" r:id="rId7"/>
    <p:sldId id="258" r:id="rId8"/>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51" userDrawn="1">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2077"/>
    <a:srgbClr val="78BE2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48391B-E505-4917-9550-FCF19F87BB14}" v="56" dt="2024-03-18T02:47:53.53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859" autoAdjust="0"/>
    <p:restoredTop sz="86386" autoAdjust="0"/>
  </p:normalViewPr>
  <p:slideViewPr>
    <p:cSldViewPr snapToGrid="0" showGuides="1">
      <p:cViewPr varScale="1">
        <p:scale>
          <a:sx n="99" d="100"/>
          <a:sy n="99" d="100"/>
        </p:scale>
        <p:origin x="340" y="76"/>
      </p:cViewPr>
      <p:guideLst>
        <p:guide orient="horz" pos="351"/>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1.xml"/><Relationship Id="rId10"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notesMaster" Target="notesMasters/notesMaster1.xml"/><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3EC548-5A07-4952-A39F-B71329637647}" type="datetimeFigureOut">
              <a:rPr lang="en-AU" smtClean="0"/>
              <a:t>23/07/2024</a:t>
            </a:fld>
            <a:endParaRPr lang="en-AU"/>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B0B948-7F29-4D1C-8BB5-2D9CD9756C48}" type="slidenum">
              <a:rPr lang="en-AU" smtClean="0"/>
              <a:t>‹#›</a:t>
            </a:fld>
            <a:endParaRPr lang="en-AU"/>
          </a:p>
        </p:txBody>
      </p:sp>
    </p:spTree>
    <p:extLst>
      <p:ext uri="{BB962C8B-B14F-4D97-AF65-F5344CB8AC3E}">
        <p14:creationId xmlns:p14="http://schemas.microsoft.com/office/powerpoint/2010/main" val="643892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50B0B948-7F29-4D1C-8BB5-2D9CD9756C48}" type="slidenum">
              <a:rPr lang="en-AU" smtClean="0"/>
              <a:t>2</a:t>
            </a:fld>
            <a:endParaRPr lang="en-AU"/>
          </a:p>
        </p:txBody>
      </p:sp>
    </p:spTree>
    <p:extLst>
      <p:ext uri="{BB962C8B-B14F-4D97-AF65-F5344CB8AC3E}">
        <p14:creationId xmlns:p14="http://schemas.microsoft.com/office/powerpoint/2010/main" val="75275634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1BDCEB6-0FF0-B391-7674-BE39F8E27870}"/>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0" y="1"/>
            <a:ext cx="6858000" cy="2024427"/>
          </a:xfrm>
          <a:prstGeom prst="rect">
            <a:avLst/>
          </a:prstGeom>
        </p:spPr>
      </p:pic>
      <p:sp>
        <p:nvSpPr>
          <p:cNvPr id="19" name="Rectangle 18">
            <a:extLst>
              <a:ext uri="{FF2B5EF4-FFF2-40B4-BE49-F238E27FC236}">
                <a16:creationId xmlns:a16="http://schemas.microsoft.com/office/drawing/2014/main" id="{85FA0577-548C-A514-48E3-6470D7A9F54F}"/>
              </a:ext>
            </a:extLst>
          </p:cNvPr>
          <p:cNvSpPr/>
          <p:nvPr userDrawn="1"/>
        </p:nvSpPr>
        <p:spPr>
          <a:xfrm>
            <a:off x="3220294" y="1"/>
            <a:ext cx="3637707" cy="2024428"/>
          </a:xfrm>
          <a:prstGeom prst="rect">
            <a:avLst/>
          </a:prstGeom>
          <a:solidFill>
            <a:srgbClr val="00A9CE">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AU"/>
          </a:p>
        </p:txBody>
      </p:sp>
      <p:sp>
        <p:nvSpPr>
          <p:cNvPr id="4" name="Footer Placeholder 7">
            <a:extLst>
              <a:ext uri="{FF2B5EF4-FFF2-40B4-BE49-F238E27FC236}">
                <a16:creationId xmlns:a16="http://schemas.microsoft.com/office/drawing/2014/main" id="{7501E023-17D5-EA6E-7BB6-CAB0357946F3}"/>
              </a:ext>
            </a:extLst>
          </p:cNvPr>
          <p:cNvSpPr>
            <a:spLocks noGrp="1"/>
          </p:cNvSpPr>
          <p:nvPr>
            <p:ph type="ftr" sz="quarter" idx="3"/>
          </p:nvPr>
        </p:nvSpPr>
        <p:spPr>
          <a:xfrm>
            <a:off x="549275" y="9182100"/>
            <a:ext cx="5148000" cy="220317"/>
          </a:xfrm>
          <a:prstGeom prst="rect">
            <a:avLst/>
          </a:prstGeom>
        </p:spPr>
        <p:txBody>
          <a:bodyPr vert="horz" lIns="72000" tIns="72000" rIns="72000" bIns="72000" rtlCol="0" anchor="ctr"/>
          <a:lstStyle>
            <a:lvl1pPr algn="l">
              <a:defRPr sz="800" cap="all" baseline="0">
                <a:solidFill>
                  <a:schemeClr val="accent1"/>
                </a:solidFill>
              </a:defRPr>
            </a:lvl1pPr>
          </a:lstStyle>
          <a:p>
            <a:endParaRPr lang="en-AU" dirty="0"/>
          </a:p>
        </p:txBody>
      </p:sp>
      <p:sp>
        <p:nvSpPr>
          <p:cNvPr id="6" name="Slide Number Placeholder 8">
            <a:extLst>
              <a:ext uri="{FF2B5EF4-FFF2-40B4-BE49-F238E27FC236}">
                <a16:creationId xmlns:a16="http://schemas.microsoft.com/office/drawing/2014/main" id="{F5780259-F3A4-9F26-0EDA-9A9A86E49BA8}"/>
              </a:ext>
            </a:extLst>
          </p:cNvPr>
          <p:cNvSpPr>
            <a:spLocks noGrp="1"/>
          </p:cNvSpPr>
          <p:nvPr>
            <p:ph type="sldNum" sz="quarter" idx="4"/>
          </p:nvPr>
        </p:nvSpPr>
        <p:spPr>
          <a:xfrm>
            <a:off x="5697275" y="9182100"/>
            <a:ext cx="576000" cy="220317"/>
          </a:xfrm>
          <a:prstGeom prst="rect">
            <a:avLst/>
          </a:prstGeom>
        </p:spPr>
        <p:txBody>
          <a:bodyPr vert="horz" lIns="72000" tIns="72000" rIns="72000" bIns="72000" rtlCol="0" anchor="ctr"/>
          <a:lstStyle>
            <a:lvl1pPr algn="r">
              <a:defRPr sz="1200">
                <a:solidFill>
                  <a:schemeClr val="accent1"/>
                </a:solidFill>
              </a:defRPr>
            </a:lvl1pPr>
          </a:lstStyle>
          <a:p>
            <a:fld id="{24F48773-4115-48EA-A802-25D4069CDE66}" type="slidenum">
              <a:rPr lang="en-AU" smtClean="0"/>
              <a:pPr/>
              <a:t>‹#›</a:t>
            </a:fld>
            <a:endParaRPr lang="en-AU" dirty="0"/>
          </a:p>
        </p:txBody>
      </p:sp>
      <p:cxnSp>
        <p:nvCxnSpPr>
          <p:cNvPr id="7" name="Straight Connector 6">
            <a:extLst>
              <a:ext uri="{FF2B5EF4-FFF2-40B4-BE49-F238E27FC236}">
                <a16:creationId xmlns:a16="http://schemas.microsoft.com/office/drawing/2014/main" id="{A28FEE01-22D1-10A5-516A-AA0CA952CE78}"/>
              </a:ext>
            </a:extLst>
          </p:cNvPr>
          <p:cNvCxnSpPr/>
          <p:nvPr userDrawn="1"/>
        </p:nvCxnSpPr>
        <p:spPr>
          <a:xfrm>
            <a:off x="6280030" y="9182100"/>
            <a:ext cx="0" cy="226443"/>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7970BCA5-BD77-0CC6-BAA1-8874A4B3C50E}"/>
              </a:ext>
            </a:extLst>
          </p:cNvPr>
          <p:cNvSpPr/>
          <p:nvPr userDrawn="1"/>
        </p:nvSpPr>
        <p:spPr>
          <a:xfrm>
            <a:off x="5063490" y="1771650"/>
            <a:ext cx="1794511" cy="20152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lnSpc>
                <a:spcPct val="107000"/>
              </a:lnSpc>
              <a:spcAft>
                <a:spcPts val="600"/>
              </a:spcAft>
              <a:tabLst>
                <a:tab pos="1154113" algn="r"/>
              </a:tabLst>
            </a:pPr>
            <a:r>
              <a:rPr lang="en-AU" sz="800" dirty="0">
                <a:solidFill>
                  <a:schemeClr val="bg1"/>
                </a:solidFill>
                <a:effectLst/>
                <a:ea typeface="Calibri" panose="020F0502020204030204" pitchFamily="34" charset="0"/>
                <a:cs typeface="Times New Roman" panose="02020603050405020304" pitchFamily="18" charset="0"/>
              </a:rPr>
              <a:t>	STUDENT RESOURCE</a:t>
            </a:r>
            <a:endParaRPr lang="en-AU" sz="1100" dirty="0">
              <a:solidFill>
                <a:schemeClr val="bg1"/>
              </a:solidFill>
              <a:effectLst/>
              <a:ea typeface="Calibri" panose="020F0502020204030204" pitchFamily="34" charset="0"/>
              <a:cs typeface="Times New Roman" panose="02020603050405020304" pitchFamily="18" charset="0"/>
            </a:endParaRPr>
          </a:p>
        </p:txBody>
      </p:sp>
      <p:pic>
        <p:nvPicPr>
          <p:cNvPr id="3" name="Picture 2">
            <a:extLst>
              <a:ext uri="{FF2B5EF4-FFF2-40B4-BE49-F238E27FC236}">
                <a16:creationId xmlns:a16="http://schemas.microsoft.com/office/drawing/2014/main" id="{D8890BAA-3C90-0664-FDD1-5ED2B307510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7182" y="565513"/>
            <a:ext cx="726061" cy="726061"/>
          </a:xfrm>
          <a:prstGeom prst="rect">
            <a:avLst/>
          </a:prstGeom>
        </p:spPr>
      </p:pic>
    </p:spTree>
    <p:extLst>
      <p:ext uri="{BB962C8B-B14F-4D97-AF65-F5344CB8AC3E}">
        <p14:creationId xmlns:p14="http://schemas.microsoft.com/office/powerpoint/2010/main" val="1972623687"/>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Footer Placeholder 7">
            <a:extLst>
              <a:ext uri="{FF2B5EF4-FFF2-40B4-BE49-F238E27FC236}">
                <a16:creationId xmlns:a16="http://schemas.microsoft.com/office/drawing/2014/main" id="{13E96F6E-E478-4482-E8D0-48B784F9828E}"/>
              </a:ext>
            </a:extLst>
          </p:cNvPr>
          <p:cNvSpPr>
            <a:spLocks noGrp="1"/>
          </p:cNvSpPr>
          <p:nvPr>
            <p:ph type="ftr" sz="quarter" idx="3"/>
          </p:nvPr>
        </p:nvSpPr>
        <p:spPr>
          <a:xfrm>
            <a:off x="549275" y="9182100"/>
            <a:ext cx="5148000" cy="220317"/>
          </a:xfrm>
          <a:prstGeom prst="rect">
            <a:avLst/>
          </a:prstGeom>
        </p:spPr>
        <p:txBody>
          <a:bodyPr vert="horz" lIns="72000" tIns="72000" rIns="72000" bIns="72000" rtlCol="0" anchor="ctr"/>
          <a:lstStyle>
            <a:lvl1pPr algn="l">
              <a:defRPr sz="800" cap="all" baseline="0">
                <a:solidFill>
                  <a:schemeClr val="accent1"/>
                </a:solidFill>
              </a:defRPr>
            </a:lvl1pPr>
          </a:lstStyle>
          <a:p>
            <a:endParaRPr lang="en-AU" dirty="0"/>
          </a:p>
        </p:txBody>
      </p:sp>
      <p:sp>
        <p:nvSpPr>
          <p:cNvPr id="7" name="Slide Number Placeholder 8">
            <a:extLst>
              <a:ext uri="{FF2B5EF4-FFF2-40B4-BE49-F238E27FC236}">
                <a16:creationId xmlns:a16="http://schemas.microsoft.com/office/drawing/2014/main" id="{7601F452-C26C-9A0E-95E4-ADDF6BA11398}"/>
              </a:ext>
            </a:extLst>
          </p:cNvPr>
          <p:cNvSpPr>
            <a:spLocks noGrp="1"/>
          </p:cNvSpPr>
          <p:nvPr>
            <p:ph type="sldNum" sz="quarter" idx="4"/>
          </p:nvPr>
        </p:nvSpPr>
        <p:spPr>
          <a:xfrm>
            <a:off x="5697275" y="9182100"/>
            <a:ext cx="576000" cy="220317"/>
          </a:xfrm>
          <a:prstGeom prst="rect">
            <a:avLst/>
          </a:prstGeom>
        </p:spPr>
        <p:txBody>
          <a:bodyPr vert="horz" lIns="72000" tIns="72000" rIns="72000" bIns="72000" rtlCol="0" anchor="ctr"/>
          <a:lstStyle>
            <a:lvl1pPr algn="r">
              <a:defRPr sz="1200">
                <a:solidFill>
                  <a:schemeClr val="accent1"/>
                </a:solidFill>
              </a:defRPr>
            </a:lvl1pPr>
          </a:lstStyle>
          <a:p>
            <a:fld id="{24F48773-4115-48EA-A802-25D4069CDE66}" type="slidenum">
              <a:rPr lang="en-AU" smtClean="0"/>
              <a:pPr/>
              <a:t>‹#›</a:t>
            </a:fld>
            <a:endParaRPr lang="en-AU" dirty="0"/>
          </a:p>
        </p:txBody>
      </p:sp>
      <p:cxnSp>
        <p:nvCxnSpPr>
          <p:cNvPr id="8" name="Straight Connector 7">
            <a:extLst>
              <a:ext uri="{FF2B5EF4-FFF2-40B4-BE49-F238E27FC236}">
                <a16:creationId xmlns:a16="http://schemas.microsoft.com/office/drawing/2014/main" id="{D69ECAD7-A7AB-A0A4-3616-12292843B218}"/>
              </a:ext>
            </a:extLst>
          </p:cNvPr>
          <p:cNvCxnSpPr/>
          <p:nvPr userDrawn="1"/>
        </p:nvCxnSpPr>
        <p:spPr>
          <a:xfrm>
            <a:off x="6280030" y="9182100"/>
            <a:ext cx="0" cy="226443"/>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941485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B08549C-7496-9165-2067-01E31BFA0DAA}"/>
              </a:ext>
            </a:extLst>
          </p:cNvPr>
          <p:cNvSpPr/>
          <p:nvPr userDrawn="1"/>
        </p:nvSpPr>
        <p:spPr>
          <a:xfrm>
            <a:off x="0" y="9066178"/>
            <a:ext cx="6858000" cy="83982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Footer Placeholder 7">
            <a:extLst>
              <a:ext uri="{FF2B5EF4-FFF2-40B4-BE49-F238E27FC236}">
                <a16:creationId xmlns:a16="http://schemas.microsoft.com/office/drawing/2014/main" id="{DEAF15A3-906B-2086-AA2C-931B76C2A4BC}"/>
              </a:ext>
            </a:extLst>
          </p:cNvPr>
          <p:cNvSpPr>
            <a:spLocks noGrp="1"/>
          </p:cNvSpPr>
          <p:nvPr>
            <p:ph type="ftr" sz="quarter" idx="3"/>
          </p:nvPr>
        </p:nvSpPr>
        <p:spPr>
          <a:xfrm>
            <a:off x="549275" y="9182100"/>
            <a:ext cx="5148000" cy="220317"/>
          </a:xfrm>
          <a:prstGeom prst="rect">
            <a:avLst/>
          </a:prstGeom>
        </p:spPr>
        <p:txBody>
          <a:bodyPr vert="horz" lIns="72000" tIns="72000" rIns="72000" bIns="72000" rtlCol="0" anchor="ctr"/>
          <a:lstStyle>
            <a:lvl1pPr algn="l">
              <a:defRPr sz="800" cap="all" baseline="0">
                <a:solidFill>
                  <a:schemeClr val="accent1"/>
                </a:solidFill>
              </a:defRPr>
            </a:lvl1pPr>
          </a:lstStyle>
          <a:p>
            <a:endParaRPr lang="en-AU" dirty="0"/>
          </a:p>
        </p:txBody>
      </p:sp>
      <p:sp>
        <p:nvSpPr>
          <p:cNvPr id="6" name="Slide Number Placeholder 8">
            <a:extLst>
              <a:ext uri="{FF2B5EF4-FFF2-40B4-BE49-F238E27FC236}">
                <a16:creationId xmlns:a16="http://schemas.microsoft.com/office/drawing/2014/main" id="{2FC31DF7-3385-26DF-4BAD-41CE9DD50019}"/>
              </a:ext>
            </a:extLst>
          </p:cNvPr>
          <p:cNvSpPr>
            <a:spLocks noGrp="1"/>
          </p:cNvSpPr>
          <p:nvPr>
            <p:ph type="sldNum" sz="quarter" idx="4"/>
          </p:nvPr>
        </p:nvSpPr>
        <p:spPr>
          <a:xfrm>
            <a:off x="5697275" y="9182100"/>
            <a:ext cx="576000" cy="220317"/>
          </a:xfrm>
          <a:prstGeom prst="rect">
            <a:avLst/>
          </a:prstGeom>
        </p:spPr>
        <p:txBody>
          <a:bodyPr vert="horz" lIns="72000" tIns="72000" rIns="72000" bIns="72000" rtlCol="0" anchor="ctr"/>
          <a:lstStyle>
            <a:lvl1pPr algn="r">
              <a:defRPr sz="1200">
                <a:solidFill>
                  <a:schemeClr val="accent1"/>
                </a:solidFill>
              </a:defRPr>
            </a:lvl1pPr>
          </a:lstStyle>
          <a:p>
            <a:fld id="{24F48773-4115-48EA-A802-25D4069CDE66}" type="slidenum">
              <a:rPr lang="en-AU" smtClean="0"/>
              <a:pPr/>
              <a:t>‹#›</a:t>
            </a:fld>
            <a:endParaRPr lang="en-AU" dirty="0"/>
          </a:p>
        </p:txBody>
      </p:sp>
      <p:cxnSp>
        <p:nvCxnSpPr>
          <p:cNvPr id="10" name="Straight Connector 9">
            <a:extLst>
              <a:ext uri="{FF2B5EF4-FFF2-40B4-BE49-F238E27FC236}">
                <a16:creationId xmlns:a16="http://schemas.microsoft.com/office/drawing/2014/main" id="{B5103935-10D1-3BA7-9EA5-870FC99BB158}"/>
              </a:ext>
            </a:extLst>
          </p:cNvPr>
          <p:cNvCxnSpPr/>
          <p:nvPr userDrawn="1"/>
        </p:nvCxnSpPr>
        <p:spPr>
          <a:xfrm>
            <a:off x="6280030" y="9182100"/>
            <a:ext cx="0" cy="226443"/>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5691199"/>
      </p:ext>
    </p:extLst>
  </p:cSld>
  <p:clrMap bg1="lt1" tx1="dk1" bg2="lt2" tx2="dk2" accent1="accent1" accent2="accent2" accent3="accent3" accent4="accent4" accent5="accent5" accent6="accent6" hlink="hlink" folHlink="folHlink"/>
  <p:sldLayoutIdLst>
    <p:sldLayoutId id="2147483661" r:id="rId1"/>
    <p:sldLayoutId id="2147483662" r:id="rId2"/>
  </p:sldLayoutIdLst>
  <p:hf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46" userDrawn="1">
          <p15:clr>
            <a:srgbClr val="F26B43"/>
          </p15:clr>
        </p15:guide>
        <p15:guide id="2" pos="397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sv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3.xml.rels><?xml version="1.0" encoding="UTF-8" standalone="yes"?>
<Relationships xmlns="http://schemas.openxmlformats.org/package/2006/relationships"><Relationship Id="rId3" Type="http://schemas.openxmlformats.org/officeDocument/2006/relationships/hyperlink" Target="https://museumsvictoria.com.au/learning/small-object-big-story/5-exhibition-basics/" TargetMode="External"/><Relationship Id="rId2" Type="http://schemas.openxmlformats.org/officeDocument/2006/relationships/hyperlink" Target="https://youtu.be/bmC-FwibsZ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DBDF2-B6DB-D23C-64BA-CEC69F16649E}"/>
              </a:ext>
            </a:extLst>
          </p:cNvPr>
          <p:cNvSpPr txBox="1">
            <a:spLocks noGrp="1"/>
          </p:cNvSpPr>
          <p:nvPr>
            <p:ph type="title" idx="4294967295"/>
          </p:nvPr>
        </p:nvSpPr>
        <p:spPr>
          <a:xfrm>
            <a:off x="552093" y="2265464"/>
            <a:ext cx="5756634" cy="1068736"/>
          </a:xfrm>
          <a:prstGeom prst="rect">
            <a:avLst/>
          </a:prstGeom>
          <a:solidFill>
            <a:schemeClr val="bg1"/>
          </a:solidFill>
          <a:ln>
            <a:noFill/>
            <a:prstDash/>
          </a:ln>
          <a:effectLst/>
        </p:spPr>
        <p:txBody>
          <a:bodyPr rot="0" spcFirstLastPara="0" vertOverflow="overflow" horzOverflow="overflow" vert="horz" wrap="square" lIns="72000" tIns="72000" rIns="72000" bIns="7200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3600" dirty="0">
                <a:latin typeface="Open Sans" pitchFamily="2" charset="0"/>
                <a:ea typeface="Open Sans" pitchFamily="2" charset="0"/>
                <a:cs typeface="Open Sans" pitchFamily="2" charset="0"/>
              </a:rPr>
              <a:t>Space Careers</a:t>
            </a:r>
            <a:br>
              <a:rPr kumimoji="0" lang="en-US" sz="2400" b="1" i="0" u="none" strike="noStrike" kern="1200" cap="none" spc="0" normalizeH="0" baseline="0" noProof="0" dirty="0">
                <a:ln>
                  <a:noFill/>
                </a:ln>
                <a:solidFill>
                  <a:schemeClr val="accent6"/>
                </a:solidFill>
                <a:effectLst/>
                <a:uLnTx/>
                <a:uFillTx/>
                <a:latin typeface="Open Sans" pitchFamily="2" charset="0"/>
                <a:ea typeface="Open Sans" pitchFamily="2" charset="0"/>
                <a:cs typeface="Open Sans" pitchFamily="2" charset="0"/>
              </a:rPr>
            </a:br>
            <a:r>
              <a:rPr kumimoji="0" lang="en-US" sz="2400" b="1" i="0" u="none" strike="noStrike" kern="1200" cap="none" spc="0" normalizeH="0" baseline="0" noProof="0" dirty="0">
                <a:ln>
                  <a:noFill/>
                </a:ln>
                <a:solidFill>
                  <a:schemeClr val="accent6"/>
                </a:solidFill>
                <a:effectLst/>
                <a:uLnTx/>
                <a:uFillTx/>
                <a:latin typeface="Open Sans" pitchFamily="2" charset="0"/>
                <a:ea typeface="Open Sans" pitchFamily="2" charset="0"/>
                <a:cs typeface="Open Sans" pitchFamily="2" charset="0"/>
              </a:rPr>
              <a:t>Design new exhibition</a:t>
            </a:r>
            <a:endParaRPr kumimoji="0" lang="en-AU" sz="2400" b="1" i="0" u="none" strike="noStrike" kern="1200" cap="none" spc="0" normalizeH="0" baseline="0" noProof="0" dirty="0">
              <a:ln>
                <a:noFill/>
              </a:ln>
              <a:solidFill>
                <a:schemeClr val="accent6"/>
              </a:solidFill>
              <a:effectLst/>
              <a:uLnTx/>
              <a:uFillTx/>
              <a:latin typeface="Open Sans" pitchFamily="2" charset="0"/>
              <a:ea typeface="Open Sans" pitchFamily="2" charset="0"/>
              <a:cs typeface="Open Sans" pitchFamily="2" charset="0"/>
            </a:endParaRPr>
          </a:p>
        </p:txBody>
      </p:sp>
      <p:sp>
        <p:nvSpPr>
          <p:cNvPr id="8" name="TextBox 7">
            <a:extLst>
              <a:ext uri="{FF2B5EF4-FFF2-40B4-BE49-F238E27FC236}">
                <a16:creationId xmlns:a16="http://schemas.microsoft.com/office/drawing/2014/main" id="{24B1556E-57A4-471D-286D-26134AA5A2A3}"/>
              </a:ext>
            </a:extLst>
          </p:cNvPr>
          <p:cNvSpPr txBox="1">
            <a:spLocks/>
          </p:cNvSpPr>
          <p:nvPr/>
        </p:nvSpPr>
        <p:spPr>
          <a:xfrm>
            <a:off x="549276" y="3474720"/>
            <a:ext cx="5759450" cy="5426339"/>
          </a:xfrm>
          <a:prstGeom prst="rect">
            <a:avLst/>
          </a:prstGeom>
          <a:solidFill>
            <a:schemeClr val="bg1"/>
          </a:solidFill>
        </p:spPr>
        <p:txBody>
          <a:bodyPr wrap="square" lIns="72000" tIns="72000" rIns="72000" bIns="72000">
            <a:spAutoFit/>
          </a:bodyPr>
          <a:lstStyle/>
          <a:p>
            <a:pPr>
              <a:spcBef>
                <a:spcPts val="1800"/>
              </a:spcBef>
              <a:spcAft>
                <a:spcPts val="1200"/>
              </a:spcAft>
            </a:pPr>
            <a:r>
              <a:rPr lang="en-AU" dirty="0">
                <a:solidFill>
                  <a:schemeClr val="accent6"/>
                </a:solidFill>
                <a:effectLst/>
                <a:latin typeface="Open Sans" pitchFamily="2" charset="0"/>
                <a:ea typeface="Open Sans" pitchFamily="2" charset="0"/>
                <a:cs typeface="Open Sans" pitchFamily="2" charset="0"/>
              </a:rPr>
              <a:t>Exhibition – Artemis Program</a:t>
            </a:r>
          </a:p>
          <a:p>
            <a:pPr>
              <a:spcBef>
                <a:spcPts val="300"/>
              </a:spcBef>
              <a:spcAft>
                <a:spcPts val="300"/>
              </a:spcAft>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Public facilities such as museums, galleries and education centres frequently have a rolling program of activities and events. They do this to maintain and/or increase visitor numbers as well as keep abreast of the latest trends and developments.</a:t>
            </a:r>
          </a:p>
          <a:p>
            <a:pPr>
              <a:spcBef>
                <a:spcPts val="1800"/>
              </a:spcBef>
              <a:spcAft>
                <a:spcPts val="600"/>
              </a:spcAft>
            </a:pPr>
            <a:r>
              <a:rPr lang="en-AU" dirty="0">
                <a:solidFill>
                  <a:schemeClr val="accent6"/>
                </a:solidFill>
                <a:latin typeface="Open Sans" pitchFamily="2" charset="0"/>
                <a:ea typeface="Open Sans" pitchFamily="2" charset="0"/>
                <a:cs typeface="Open Sans" pitchFamily="2" charset="0"/>
              </a:rPr>
              <a:t>The Brief</a:t>
            </a:r>
          </a:p>
          <a:p>
            <a:pPr>
              <a:spcBef>
                <a:spcPts val="300"/>
              </a:spcBef>
              <a:spcAft>
                <a:spcPts val="300"/>
              </a:spcAft>
            </a:pPr>
            <a:r>
              <a:rPr lang="en-AU" sz="1000" dirty="0">
                <a:solidFill>
                  <a:srgbClr val="57575A"/>
                </a:solidFill>
                <a:latin typeface="Calibri" panose="020F0502020204030204" pitchFamily="34" charset="0"/>
                <a:cs typeface="Calibri" panose="020F0502020204030204" pitchFamily="34" charset="0"/>
              </a:rPr>
              <a:t>The state/territory and federal governments have provided joint funding for the development of a new exhibition which will feature NASA’s Artemis Program. The Artemis Program aims to land humans on the surface of the Moon, and eventually to build a base there to support human settlement. The base could ultimately be the launchpad for a mission to Mars.</a:t>
            </a:r>
            <a:r>
              <a:rPr lang="en-AU" sz="1000" dirty="0">
                <a:effectLst/>
                <a:latin typeface="Calibri" panose="020F0502020204030204" pitchFamily="34" charset="0"/>
                <a:ea typeface="Calibri" panose="020F0502020204030204" pitchFamily="34" charset="0"/>
                <a:cs typeface="Times New Roman" panose="02020603050405020304" pitchFamily="18" charset="0"/>
              </a:rPr>
              <a:t> </a:t>
            </a:r>
          </a:p>
          <a:p>
            <a:pPr>
              <a:spcBef>
                <a:spcPts val="1800"/>
              </a:spcBef>
              <a:spcAft>
                <a:spcPts val="600"/>
              </a:spcAft>
            </a:pPr>
            <a:r>
              <a:rPr lang="en-AU" dirty="0">
                <a:solidFill>
                  <a:schemeClr val="accent6"/>
                </a:solidFill>
                <a:latin typeface="Open Sans" pitchFamily="2" charset="0"/>
                <a:ea typeface="Open Sans" pitchFamily="2" charset="0"/>
                <a:cs typeface="Open Sans" pitchFamily="2" charset="0"/>
              </a:rPr>
              <a:t>The Task</a:t>
            </a:r>
          </a:p>
          <a:p>
            <a:pPr>
              <a:spcBef>
                <a:spcPts val="300"/>
              </a:spcBef>
              <a:spcAft>
                <a:spcPts val="300"/>
              </a:spcAft>
            </a:pPr>
            <a:r>
              <a:rPr lang="en-AU" sz="1000" dirty="0">
                <a:solidFill>
                  <a:srgbClr val="57575A"/>
                </a:solidFill>
                <a:latin typeface="Calibri" panose="020F0502020204030204" pitchFamily="34" charset="0"/>
                <a:cs typeface="Calibri" panose="020F0502020204030204" pitchFamily="34" charset="0"/>
              </a:rPr>
              <a:t>In this activity you are a partner in the business of exhibition design. Your company designs, develops and installs exhibits in museums and education centres. You are hoping to secure the contract for developing the new Artemis exhibition space. To do this you will need to submit a proposal for the work. Your proposal will need (NOTE – restrictions in caps): </a:t>
            </a:r>
          </a:p>
          <a:p>
            <a:pPr marL="171450" lvl="0" indent="-171450">
              <a:spcBef>
                <a:spcPts val="100"/>
              </a:spcBef>
              <a:spcAft>
                <a:spcPts val="100"/>
              </a:spcAft>
              <a:buClr>
                <a:srgbClr val="A6A6A6"/>
              </a:buClr>
              <a:buFont typeface="Arial" panose="020B0604020202020204" pitchFamily="34" charset="0"/>
              <a:buChar char="•"/>
            </a:pPr>
            <a:r>
              <a:rPr lang="en-AU" sz="1000" dirty="0">
                <a:solidFill>
                  <a:srgbClr val="57575A"/>
                </a:solidFill>
                <a:latin typeface="Calibri" panose="020F0502020204030204" pitchFamily="34" charset="0"/>
                <a:cs typeface="Calibri" panose="020F0502020204030204" pitchFamily="34" charset="0"/>
              </a:rPr>
              <a:t>Floor plan, including the location of exhibits (to scale) – ONE SIDE OF A4 or A3</a:t>
            </a:r>
          </a:p>
          <a:p>
            <a:pPr marL="171450" lvl="0" indent="-171450">
              <a:spcBef>
                <a:spcPts val="100"/>
              </a:spcBef>
              <a:spcAft>
                <a:spcPts val="100"/>
              </a:spcAft>
              <a:buClr>
                <a:srgbClr val="A6A6A6"/>
              </a:buClr>
              <a:buFont typeface="Arial" panose="020B0604020202020204" pitchFamily="34" charset="0"/>
              <a:buChar char="•"/>
            </a:pPr>
            <a:r>
              <a:rPr lang="en-AU" sz="1000" dirty="0">
                <a:solidFill>
                  <a:srgbClr val="57575A"/>
                </a:solidFill>
                <a:latin typeface="Calibri" panose="020F0502020204030204" pitchFamily="34" charset="0"/>
                <a:cs typeface="Calibri" panose="020F0502020204030204" pitchFamily="34" charset="0"/>
              </a:rPr>
              <a:t>List of the exhibits (preferably hands-on/interactive) – MAXIMUM THREE SIDES OF A4 INCLUDING BRIEF EXPLANATION AND ANY LEARNING OUTCOMES FROM EXHIBITS</a:t>
            </a:r>
          </a:p>
          <a:p>
            <a:pPr marL="171450" lvl="0" indent="-171450">
              <a:spcBef>
                <a:spcPts val="100"/>
              </a:spcBef>
              <a:spcAft>
                <a:spcPts val="100"/>
              </a:spcAft>
              <a:buClr>
                <a:srgbClr val="A6A6A6"/>
              </a:buClr>
              <a:buFont typeface="Arial" panose="020B0604020202020204" pitchFamily="34" charset="0"/>
              <a:buChar char="•"/>
            </a:pPr>
            <a:r>
              <a:rPr lang="en-AU" sz="1000" dirty="0">
                <a:solidFill>
                  <a:srgbClr val="57575A"/>
                </a:solidFill>
                <a:latin typeface="Calibri" panose="020F0502020204030204" pitchFamily="34" charset="0"/>
                <a:cs typeface="Calibri" panose="020F0502020204030204" pitchFamily="34" charset="0"/>
              </a:rPr>
              <a:t>A quote with approximate costings – MAXIMUM TWO SIDES OF A4</a:t>
            </a:r>
          </a:p>
          <a:p>
            <a:pPr marL="171450" lvl="0" indent="-171450">
              <a:spcBef>
                <a:spcPts val="100"/>
              </a:spcBef>
              <a:spcAft>
                <a:spcPts val="100"/>
              </a:spcAft>
              <a:buClr>
                <a:srgbClr val="A6A6A6"/>
              </a:buClr>
              <a:buFont typeface="Arial" panose="020B0604020202020204" pitchFamily="34" charset="0"/>
              <a:buChar char="•"/>
            </a:pPr>
            <a:r>
              <a:rPr lang="en-AU" sz="1000" dirty="0">
                <a:solidFill>
                  <a:srgbClr val="57575A"/>
                </a:solidFill>
                <a:latin typeface="Calibri" panose="020F0502020204030204" pitchFamily="34" charset="0"/>
                <a:cs typeface="Calibri" panose="020F0502020204030204" pitchFamily="34" charset="0"/>
              </a:rPr>
              <a:t>A timeline for development/installation</a:t>
            </a:r>
          </a:p>
          <a:p>
            <a:pPr marL="171450" lvl="0" indent="-171450">
              <a:spcBef>
                <a:spcPts val="100"/>
              </a:spcBef>
              <a:spcAft>
                <a:spcPts val="100"/>
              </a:spcAft>
              <a:buClr>
                <a:srgbClr val="A6A6A6"/>
              </a:buClr>
              <a:buFont typeface="Arial" panose="020B0604020202020204" pitchFamily="34" charset="0"/>
              <a:buChar char="•"/>
            </a:pPr>
            <a:r>
              <a:rPr lang="en-AU" sz="1000" dirty="0">
                <a:solidFill>
                  <a:srgbClr val="57575A"/>
                </a:solidFill>
                <a:latin typeface="Calibri" panose="020F0502020204030204" pitchFamily="34" charset="0"/>
                <a:cs typeface="Calibri" panose="020F0502020204030204" pitchFamily="34" charset="0"/>
              </a:rPr>
              <a:t>Etc</a:t>
            </a:r>
          </a:p>
          <a:p>
            <a:pPr>
              <a:spcBef>
                <a:spcPts val="300"/>
              </a:spcBef>
              <a:spcAft>
                <a:spcPts val="300"/>
              </a:spcAft>
            </a:pPr>
            <a:r>
              <a:rPr lang="en-AU" sz="1000" dirty="0">
                <a:solidFill>
                  <a:srgbClr val="57575A"/>
                </a:solidFill>
                <a:latin typeface="Calibri" panose="020F0502020204030204" pitchFamily="34" charset="0"/>
                <a:cs typeface="Calibri" panose="020F0502020204030204" pitchFamily="34" charset="0"/>
              </a:rPr>
              <a:t>Working in a group your proposal should include a presentation which could be used to demonstrate your ideas to the centre’s board of directors. The presentation should be no longer than 5 minutes. Along with the presentation your group will need to produce a document which addresses the above bullet points complying with the Board of Directors restrictions. </a:t>
            </a:r>
          </a:p>
        </p:txBody>
      </p:sp>
      <p:sp>
        <p:nvSpPr>
          <p:cNvPr id="6" name="Slide Number Placeholder 5">
            <a:extLst>
              <a:ext uri="{FF2B5EF4-FFF2-40B4-BE49-F238E27FC236}">
                <a16:creationId xmlns:a16="http://schemas.microsoft.com/office/drawing/2014/main" id="{A6217B97-624F-EAC2-D90F-8C698D7BAC4C}"/>
              </a:ext>
              <a:ext uri="{C183D7F6-B498-43B3-948B-1728B52AA6E4}">
                <adec:decorative xmlns:adec="http://schemas.microsoft.com/office/drawing/2017/decorative" val="1"/>
              </a:ext>
            </a:extLst>
          </p:cNvPr>
          <p:cNvSpPr>
            <a:spLocks noGrp="1"/>
          </p:cNvSpPr>
          <p:nvPr>
            <p:ph type="sldNum" sz="quarter" idx="4"/>
          </p:nvPr>
        </p:nvSpPr>
        <p:spPr/>
        <p:txBody>
          <a:bodyPr/>
          <a:lstStyle/>
          <a:p>
            <a:fld id="{24F48773-4115-48EA-A802-25D4069CDE66}" type="slidenum">
              <a:rPr lang="en-AU" smtClean="0"/>
              <a:pPr/>
              <a:t>1</a:t>
            </a:fld>
            <a:endParaRPr lang="en-AU" dirty="0"/>
          </a:p>
        </p:txBody>
      </p:sp>
      <p:sp>
        <p:nvSpPr>
          <p:cNvPr id="5" name="Footer Placeholder 4">
            <a:extLst>
              <a:ext uri="{FF2B5EF4-FFF2-40B4-BE49-F238E27FC236}">
                <a16:creationId xmlns:a16="http://schemas.microsoft.com/office/drawing/2014/main" id="{31834FBF-CFB9-F9BE-4EFA-A5576401F59F}"/>
              </a:ext>
              <a:ext uri="{C183D7F6-B498-43B3-948B-1728B52AA6E4}">
                <adec:decorative xmlns:adec="http://schemas.microsoft.com/office/drawing/2017/decorative" val="1"/>
              </a:ext>
            </a:extLst>
          </p:cNvPr>
          <p:cNvSpPr>
            <a:spLocks noGrp="1"/>
          </p:cNvSpPr>
          <p:nvPr>
            <p:ph type="ftr" sz="quarter" idx="3"/>
          </p:nvPr>
        </p:nvSpPr>
        <p:spPr/>
        <p:txBody>
          <a:bodyPr/>
          <a:lstStyle/>
          <a:p>
            <a:r>
              <a:rPr lang="en-US" dirty="0">
                <a:solidFill>
                  <a:schemeClr val="bg1"/>
                </a:solidFill>
              </a:rPr>
              <a:t>DESIGN NEW EXHIBITION </a:t>
            </a:r>
            <a:r>
              <a:rPr lang="en-US" dirty="0"/>
              <a:t>STUDENT RESOURCE</a:t>
            </a:r>
            <a:endParaRPr lang="en-AU" dirty="0"/>
          </a:p>
        </p:txBody>
      </p:sp>
      <p:pic>
        <p:nvPicPr>
          <p:cNvPr id="3" name="Graphic 2">
            <a:extLst>
              <a:ext uri="{FF2B5EF4-FFF2-40B4-BE49-F238E27FC236}">
                <a16:creationId xmlns:a16="http://schemas.microsoft.com/office/drawing/2014/main" id="{79B07CA1-F56B-971C-8E9E-FBDFADCEF594}"/>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648805" y="5846865"/>
            <a:ext cx="430516" cy="430516"/>
          </a:xfrm>
          <a:prstGeom prst="rect">
            <a:avLst/>
          </a:prstGeom>
        </p:spPr>
      </p:pic>
      <p:pic>
        <p:nvPicPr>
          <p:cNvPr id="4" name="Graphic 3">
            <a:extLst>
              <a:ext uri="{FF2B5EF4-FFF2-40B4-BE49-F238E27FC236}">
                <a16:creationId xmlns:a16="http://schemas.microsoft.com/office/drawing/2014/main" id="{45C1E471-5CD5-FBCA-7AC4-2621C9786859}"/>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672471" y="4573542"/>
            <a:ext cx="431902" cy="431902"/>
          </a:xfrm>
          <a:prstGeom prst="rect">
            <a:avLst/>
          </a:prstGeom>
        </p:spPr>
      </p:pic>
    </p:spTree>
    <p:extLst>
      <p:ext uri="{BB962C8B-B14F-4D97-AF65-F5344CB8AC3E}">
        <p14:creationId xmlns:p14="http://schemas.microsoft.com/office/powerpoint/2010/main" val="1706847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639A629-0483-1ABA-AC78-283B210CF7D2}"/>
              </a:ext>
            </a:extLst>
          </p:cNvPr>
          <p:cNvSpPr>
            <a:spLocks noGrp="1"/>
          </p:cNvSpPr>
          <p:nvPr>
            <p:ph type="title" idx="4294967295"/>
          </p:nvPr>
        </p:nvSpPr>
        <p:spPr>
          <a:xfrm>
            <a:off x="471488" y="-1914525"/>
            <a:ext cx="5915025" cy="1914525"/>
          </a:xfrm>
          <a:prstGeom prst="rect">
            <a:avLst/>
          </a:prstGeom>
        </p:spPr>
        <p:txBody>
          <a:bodyPr anchor="b"/>
          <a:lstStyle/>
          <a:p>
            <a:r>
              <a:rPr lang="en-US" sz="3600" b="1" dirty="0">
                <a:solidFill>
                  <a:schemeClr val="accent6"/>
                </a:solidFill>
                <a:latin typeface="Open Sans" pitchFamily="2" charset="0"/>
                <a:ea typeface="Open Sans" pitchFamily="2" charset="0"/>
                <a:cs typeface="Open Sans" pitchFamily="2" charset="0"/>
              </a:rPr>
              <a:t>Design new exhibition – page 2</a:t>
            </a:r>
            <a:endParaRPr lang="en-AU" dirty="0"/>
          </a:p>
        </p:txBody>
      </p:sp>
      <p:sp>
        <p:nvSpPr>
          <p:cNvPr id="17" name="TextBox 16">
            <a:extLst>
              <a:ext uri="{FF2B5EF4-FFF2-40B4-BE49-F238E27FC236}">
                <a16:creationId xmlns:a16="http://schemas.microsoft.com/office/drawing/2014/main" id="{84C684C2-CF7B-7D75-2DBA-12BF864D7FEF}"/>
              </a:ext>
            </a:extLst>
          </p:cNvPr>
          <p:cNvSpPr txBox="1"/>
          <p:nvPr/>
        </p:nvSpPr>
        <p:spPr>
          <a:xfrm>
            <a:off x="549276" y="576194"/>
            <a:ext cx="5759450" cy="2638396"/>
          </a:xfrm>
          <a:prstGeom prst="rect">
            <a:avLst/>
          </a:prstGeom>
          <a:solidFill>
            <a:schemeClr val="bg1"/>
          </a:solidFill>
        </p:spPr>
        <p:txBody>
          <a:bodyPr wrap="square" lIns="72000" tIns="72000" rIns="72000" bIns="72000">
            <a:spAutoFit/>
          </a:bodyPr>
          <a:lstStyle/>
          <a:p>
            <a:pPr>
              <a:spcBef>
                <a:spcPts val="1800"/>
              </a:spcBef>
              <a:spcAft>
                <a:spcPts val="600"/>
              </a:spcAft>
            </a:pPr>
            <a:r>
              <a:rPr lang="en-AU" dirty="0">
                <a:solidFill>
                  <a:schemeClr val="accent6"/>
                </a:solidFill>
                <a:latin typeface="Open Sans" pitchFamily="2" charset="0"/>
                <a:ea typeface="Open Sans" pitchFamily="2" charset="0"/>
                <a:cs typeface="Open Sans" pitchFamily="2" charset="0"/>
              </a:rPr>
              <a:t>Information</a:t>
            </a:r>
            <a:endParaRPr lang="en-AU" sz="1900" dirty="0">
              <a:solidFill>
                <a:schemeClr val="accent6"/>
              </a:solidFill>
              <a:latin typeface="Open Sans" pitchFamily="2" charset="0"/>
              <a:ea typeface="Open Sans" pitchFamily="2" charset="0"/>
              <a:cs typeface="Open Sans" pitchFamily="2" charset="0"/>
            </a:endParaRPr>
          </a:p>
          <a:p>
            <a:pPr marL="171450" indent="-171450">
              <a:spcBef>
                <a:spcPts val="300"/>
              </a:spcBef>
              <a:spcAft>
                <a:spcPts val="300"/>
              </a:spcAft>
              <a:buFont typeface="Arial" panose="020B0604020202020204" pitchFamily="34" charset="0"/>
              <a:buChar char="•"/>
            </a:pPr>
            <a:r>
              <a:rPr lang="en-AU" sz="1000" dirty="0">
                <a:solidFill>
                  <a:srgbClr val="57575A"/>
                </a:solidFill>
                <a:latin typeface="Calibri" panose="020F0502020204030204" pitchFamily="34" charset="0"/>
                <a:cs typeface="Calibri" panose="020F0502020204030204" pitchFamily="34" charset="0"/>
              </a:rPr>
              <a:t>The area for the new exhibition will need to be refurbished with new lighting, floor covering and upgraded access for wheelchair users</a:t>
            </a:r>
          </a:p>
          <a:p>
            <a:pPr marL="171450" indent="-171450">
              <a:spcBef>
                <a:spcPts val="300"/>
              </a:spcBef>
              <a:spcAft>
                <a:spcPts val="300"/>
              </a:spcAft>
              <a:buFont typeface="Arial" panose="020B0604020202020204" pitchFamily="34" charset="0"/>
              <a:buChar char="•"/>
            </a:pPr>
            <a:r>
              <a:rPr lang="en-AU" sz="1000" dirty="0">
                <a:solidFill>
                  <a:srgbClr val="57575A"/>
                </a:solidFill>
                <a:latin typeface="Calibri" panose="020F0502020204030204" pitchFamily="34" charset="0"/>
                <a:cs typeface="Calibri" panose="020F0502020204030204" pitchFamily="34" charset="0"/>
              </a:rPr>
              <a:t>The area housing the new exhibit is rectangular with dimensions 30m x 35m</a:t>
            </a:r>
          </a:p>
          <a:p>
            <a:pPr marL="171450" indent="-171450">
              <a:spcBef>
                <a:spcPts val="300"/>
              </a:spcBef>
              <a:spcAft>
                <a:spcPts val="300"/>
              </a:spcAft>
              <a:buFont typeface="Arial" panose="020B0604020202020204" pitchFamily="34" charset="0"/>
              <a:buChar char="•"/>
            </a:pPr>
            <a:r>
              <a:rPr lang="en-AU" sz="1000" dirty="0">
                <a:solidFill>
                  <a:srgbClr val="57575A"/>
                </a:solidFill>
                <a:latin typeface="Calibri" panose="020F0502020204030204" pitchFamily="34" charset="0"/>
                <a:cs typeface="Calibri" panose="020F0502020204030204" pitchFamily="34" charset="0"/>
              </a:rPr>
              <a:t>The area is on a single level with 2 entry/exit points, one in the centre of the north facing wall and one in the southwestern corner </a:t>
            </a:r>
          </a:p>
          <a:p>
            <a:pPr marL="171450" indent="-171450">
              <a:spcBef>
                <a:spcPts val="300"/>
              </a:spcBef>
              <a:spcAft>
                <a:spcPts val="300"/>
              </a:spcAft>
              <a:buFont typeface="Arial" panose="020B0604020202020204" pitchFamily="34" charset="0"/>
              <a:buChar char="•"/>
            </a:pPr>
            <a:r>
              <a:rPr lang="en-AU" sz="1000" dirty="0">
                <a:solidFill>
                  <a:srgbClr val="57575A"/>
                </a:solidFill>
                <a:latin typeface="Calibri" panose="020F0502020204030204" pitchFamily="34" charset="0"/>
                <a:cs typeface="Calibri" panose="020F0502020204030204" pitchFamily="34" charset="0"/>
              </a:rPr>
              <a:t>Toilets and public services are available in an adjoining room, so not required in this area</a:t>
            </a:r>
          </a:p>
          <a:p>
            <a:pPr marL="171450" indent="-171450">
              <a:spcBef>
                <a:spcPts val="300"/>
              </a:spcBef>
              <a:spcAft>
                <a:spcPts val="300"/>
              </a:spcAft>
              <a:buFont typeface="Arial" panose="020B0604020202020204" pitchFamily="34" charset="0"/>
              <a:buChar char="•"/>
            </a:pPr>
            <a:r>
              <a:rPr lang="en-AU" sz="1000" dirty="0">
                <a:solidFill>
                  <a:srgbClr val="57575A"/>
                </a:solidFill>
                <a:latin typeface="Calibri" panose="020F0502020204030204" pitchFamily="34" charset="0"/>
                <a:cs typeface="Calibri" panose="020F0502020204030204" pitchFamily="34" charset="0"/>
              </a:rPr>
              <a:t>Your quote shouldn’t exceed $1,500,000 and you should be working on a profit margin around 20% for the job</a:t>
            </a:r>
          </a:p>
          <a:p>
            <a:pPr>
              <a:spcBef>
                <a:spcPts val="1800"/>
              </a:spcBef>
              <a:spcAft>
                <a:spcPts val="600"/>
              </a:spcAft>
            </a:pPr>
            <a:r>
              <a:rPr lang="en-AU" dirty="0">
                <a:solidFill>
                  <a:schemeClr val="accent6"/>
                </a:solidFill>
                <a:latin typeface="Open Sans" pitchFamily="2" charset="0"/>
                <a:ea typeface="Open Sans" pitchFamily="2" charset="0"/>
                <a:cs typeface="Open Sans" pitchFamily="2" charset="0"/>
              </a:rPr>
              <a:t>Considerations</a:t>
            </a:r>
            <a:r>
              <a:rPr lang="en-AU" sz="1900" dirty="0">
                <a:solidFill>
                  <a:schemeClr val="accent6"/>
                </a:solidFill>
                <a:latin typeface="Open Sans" pitchFamily="2" charset="0"/>
                <a:ea typeface="Open Sans" pitchFamily="2" charset="0"/>
                <a:cs typeface="Open Sans" pitchFamily="2" charset="0"/>
              </a:rPr>
              <a:t> </a:t>
            </a:r>
            <a:r>
              <a:rPr lang="en-AU" sz="1200" dirty="0">
                <a:solidFill>
                  <a:schemeClr val="accent6"/>
                </a:solidFill>
                <a:latin typeface="Open Sans" pitchFamily="2" charset="0"/>
                <a:ea typeface="Open Sans" pitchFamily="2" charset="0"/>
                <a:cs typeface="Open Sans" pitchFamily="2" charset="0"/>
              </a:rPr>
              <a:t>(number of items to be included in parentheses)</a:t>
            </a:r>
            <a:endParaRPr lang="en-AU" sz="1050" dirty="0">
              <a:solidFill>
                <a:schemeClr val="accent6"/>
              </a:solidFill>
              <a:latin typeface="Calibri" panose="020F0502020204030204" pitchFamily="34" charset="0"/>
              <a:cs typeface="Calibri" panose="020F0502020204030204" pitchFamily="34" charset="0"/>
            </a:endParaRPr>
          </a:p>
        </p:txBody>
      </p:sp>
      <p:sp>
        <p:nvSpPr>
          <p:cNvPr id="18" name="TextBox 17">
            <a:extLst>
              <a:ext uri="{FF2B5EF4-FFF2-40B4-BE49-F238E27FC236}">
                <a16:creationId xmlns:a16="http://schemas.microsoft.com/office/drawing/2014/main" id="{2841E6EE-20DA-5261-1903-8D967D42AC18}"/>
              </a:ext>
            </a:extLst>
          </p:cNvPr>
          <p:cNvSpPr txBox="1"/>
          <p:nvPr/>
        </p:nvSpPr>
        <p:spPr>
          <a:xfrm>
            <a:off x="549276" y="3194290"/>
            <a:ext cx="5759450" cy="2875519"/>
          </a:xfrm>
          <a:prstGeom prst="rect">
            <a:avLst/>
          </a:prstGeom>
          <a:solidFill>
            <a:schemeClr val="bg1"/>
          </a:solidFill>
        </p:spPr>
        <p:txBody>
          <a:bodyPr wrap="square" lIns="72000" tIns="72000" rIns="72000" bIns="72000" numCol="2" spcCol="360000">
            <a:noAutofit/>
          </a:bodyPr>
          <a:lstStyle/>
          <a:p>
            <a:pPr marL="171450" lvl="0" indent="-171450">
              <a:spcBef>
                <a:spcPts val="300"/>
              </a:spcBef>
              <a:spcAft>
                <a:spcPts val="300"/>
              </a:spcAft>
              <a:buClr>
                <a:srgbClr val="A6A6A6"/>
              </a:buClr>
              <a:buFont typeface="Arial" panose="020B0604020202020204" pitchFamily="34" charset="0"/>
              <a:buChar char="•"/>
            </a:pPr>
            <a:r>
              <a:rPr lang="en-AU" sz="1000" dirty="0">
                <a:solidFill>
                  <a:srgbClr val="57575A"/>
                </a:solidFill>
                <a:latin typeface="Calibri" panose="020F0502020204030204" pitchFamily="34" charset="0"/>
                <a:cs typeface="Calibri" panose="020F0502020204030204" pitchFamily="34" charset="0"/>
              </a:rPr>
              <a:t>55-inch video display will cost $4500 (3 off), 165-inch video wall will cost $90 000 (1 off). Freestanding view only (information focused) exhibits will cost your company $4000 each to manufacture (6 off). Hands on/interactive exhibits will cost $11,000 to manufacture (12 off). This is materials only and doesn’t include labour</a:t>
            </a:r>
          </a:p>
          <a:p>
            <a:pPr marL="171450" lvl="0" indent="-171450">
              <a:spcBef>
                <a:spcPts val="300"/>
              </a:spcBef>
              <a:spcAft>
                <a:spcPts val="300"/>
              </a:spcAft>
              <a:buClr>
                <a:srgbClr val="A6A6A6"/>
              </a:buClr>
              <a:buFont typeface="Arial" panose="020B0604020202020204" pitchFamily="34" charset="0"/>
              <a:buChar char="•"/>
            </a:pPr>
            <a:r>
              <a:rPr lang="en-AU" sz="1000" dirty="0">
                <a:solidFill>
                  <a:srgbClr val="57575A"/>
                </a:solidFill>
                <a:latin typeface="Calibri" panose="020F0502020204030204" pitchFamily="34" charset="0"/>
                <a:cs typeface="Calibri" panose="020F0502020204030204" pitchFamily="34" charset="0"/>
              </a:rPr>
              <a:t>In-house labour cost per exhibit will be $1000 for freestanding (6 off) and $3000 for interactive exhibits (12 off). This will cover installation, commissioning and any trouble shooting</a:t>
            </a:r>
          </a:p>
          <a:p>
            <a:pPr marL="171450" lvl="0" indent="-171450">
              <a:spcBef>
                <a:spcPts val="300"/>
              </a:spcBef>
              <a:spcAft>
                <a:spcPts val="300"/>
              </a:spcAft>
              <a:buClr>
                <a:srgbClr val="A6A6A6"/>
              </a:buClr>
              <a:buFont typeface="Arial" panose="020B0604020202020204" pitchFamily="34" charset="0"/>
              <a:buChar char="•"/>
            </a:pPr>
            <a:r>
              <a:rPr lang="en-AU" sz="1000" dirty="0">
                <a:solidFill>
                  <a:srgbClr val="57575A"/>
                </a:solidFill>
                <a:latin typeface="Calibri" panose="020F0502020204030204" pitchFamily="34" charset="0"/>
                <a:cs typeface="Calibri" panose="020F0502020204030204" pitchFamily="34" charset="0"/>
              </a:rPr>
              <a:t>Onsite labour costs for projects of this type are typically $5000 per day. This includes all structural work, electrical, plumbing etc.</a:t>
            </a:r>
          </a:p>
          <a:p>
            <a:pPr marL="171450" lvl="0" indent="-171450">
              <a:spcBef>
                <a:spcPts val="300"/>
              </a:spcBef>
              <a:spcAft>
                <a:spcPts val="300"/>
              </a:spcAft>
              <a:buClr>
                <a:srgbClr val="A6A6A6"/>
              </a:buClr>
              <a:buFont typeface="Arial" panose="020B0604020202020204" pitchFamily="34" charset="0"/>
              <a:buChar char="•"/>
            </a:pPr>
            <a:r>
              <a:rPr lang="en-AU" sz="1000" dirty="0">
                <a:solidFill>
                  <a:srgbClr val="57575A"/>
                </a:solidFill>
                <a:latin typeface="Calibri" panose="020F0502020204030204" pitchFamily="34" charset="0"/>
                <a:cs typeface="Calibri" panose="020F0502020204030204" pitchFamily="34" charset="0"/>
              </a:rPr>
              <a:t>Software including development to run screens/exhibits/AR/VR $115 000 (1 off)</a:t>
            </a:r>
          </a:p>
          <a:p>
            <a:pPr marL="171450" lvl="0" indent="-171450">
              <a:spcBef>
                <a:spcPts val="300"/>
              </a:spcBef>
              <a:spcAft>
                <a:spcPts val="300"/>
              </a:spcAft>
              <a:buClr>
                <a:srgbClr val="A6A6A6"/>
              </a:buClr>
              <a:buFont typeface="Arial" panose="020B0604020202020204" pitchFamily="34" charset="0"/>
              <a:buChar char="•"/>
            </a:pPr>
            <a:r>
              <a:rPr lang="en-AU" sz="1000" dirty="0">
                <a:solidFill>
                  <a:srgbClr val="57575A"/>
                </a:solidFill>
                <a:latin typeface="Calibri" panose="020F0502020204030204" pitchFamily="34" charset="0"/>
                <a:cs typeface="Calibri" panose="020F0502020204030204" pitchFamily="34" charset="0"/>
              </a:rPr>
              <a:t>Estimated cost of fit out materials e.g.  floor coverings, electrical work, gyprock, timber etc. $175 000 (1 off)</a:t>
            </a:r>
          </a:p>
          <a:p>
            <a:pPr marL="171450" lvl="0" indent="-171450">
              <a:spcBef>
                <a:spcPts val="300"/>
              </a:spcBef>
              <a:spcAft>
                <a:spcPts val="300"/>
              </a:spcAft>
              <a:buClr>
                <a:srgbClr val="A6A6A6"/>
              </a:buClr>
              <a:buFont typeface="Arial" panose="020B0604020202020204" pitchFamily="34" charset="0"/>
              <a:buChar char="•"/>
            </a:pPr>
            <a:r>
              <a:rPr lang="en-AU" sz="1000" dirty="0">
                <a:solidFill>
                  <a:srgbClr val="57575A"/>
                </a:solidFill>
                <a:latin typeface="Calibri" panose="020F0502020204030204" pitchFamily="34" charset="0"/>
                <a:cs typeface="Calibri" panose="020F0502020204030204" pitchFamily="34" charset="0"/>
              </a:rPr>
              <a:t>Time allocated for completion 20 weeks</a:t>
            </a:r>
          </a:p>
          <a:p>
            <a:pPr marL="171450" lvl="0" indent="-171450">
              <a:spcBef>
                <a:spcPts val="300"/>
              </a:spcBef>
              <a:spcAft>
                <a:spcPts val="300"/>
              </a:spcAft>
              <a:buClr>
                <a:srgbClr val="A6A6A6"/>
              </a:buClr>
              <a:buFont typeface="Arial" panose="020B0604020202020204" pitchFamily="34" charset="0"/>
              <a:buChar char="•"/>
            </a:pPr>
            <a:r>
              <a:rPr lang="en-AU" sz="1000" dirty="0">
                <a:solidFill>
                  <a:srgbClr val="57575A"/>
                </a:solidFill>
                <a:latin typeface="Calibri" panose="020F0502020204030204" pitchFamily="34" charset="0"/>
                <a:cs typeface="Calibri" panose="020F0502020204030204" pitchFamily="34" charset="0"/>
              </a:rPr>
              <a:t>Any partitions and interior walls fitted by your group will be $1000 each</a:t>
            </a:r>
          </a:p>
          <a:p>
            <a:pPr marL="171450" lvl="0" indent="-171450">
              <a:spcBef>
                <a:spcPts val="300"/>
              </a:spcBef>
              <a:spcAft>
                <a:spcPts val="300"/>
              </a:spcAft>
              <a:buClr>
                <a:srgbClr val="A6A6A6"/>
              </a:buClr>
              <a:buFont typeface="Arial" panose="020B0604020202020204" pitchFamily="34" charset="0"/>
              <a:buChar char="•"/>
            </a:pPr>
            <a:r>
              <a:rPr lang="en-AU" sz="1000" dirty="0">
                <a:solidFill>
                  <a:srgbClr val="57575A"/>
                </a:solidFill>
                <a:latin typeface="Calibri" panose="020F0502020204030204" pitchFamily="34" charset="0"/>
                <a:cs typeface="Calibri" panose="020F0502020204030204" pitchFamily="34" charset="0"/>
              </a:rPr>
              <a:t>Average size of a freestanding view only exhibit is 1.5m long x 0.5m wide, and a hands-on/interactive is m long 1.5m long x 1m wide</a:t>
            </a:r>
          </a:p>
          <a:p>
            <a:pPr marL="171450" lvl="0" indent="-171450">
              <a:spcBef>
                <a:spcPts val="300"/>
              </a:spcBef>
              <a:spcAft>
                <a:spcPts val="300"/>
              </a:spcAft>
              <a:buClr>
                <a:srgbClr val="A6A6A6"/>
              </a:buClr>
              <a:buFont typeface="Arial" panose="020B0604020202020204" pitchFamily="34" charset="0"/>
              <a:buChar char="•"/>
            </a:pPr>
            <a:r>
              <a:rPr lang="en-AU" sz="1000" dirty="0">
                <a:solidFill>
                  <a:srgbClr val="57575A"/>
                </a:solidFill>
                <a:latin typeface="Calibri" panose="020F0502020204030204" pitchFamily="34" charset="0"/>
                <a:cs typeface="Calibri" panose="020F0502020204030204" pitchFamily="34" charset="0"/>
              </a:rPr>
              <a:t>Sufficient free space will be needed around each exhibit to allow wheelchair access</a:t>
            </a:r>
          </a:p>
          <a:p>
            <a:pPr marL="171450" lvl="0" indent="-171450">
              <a:spcBef>
                <a:spcPts val="300"/>
              </a:spcBef>
              <a:spcAft>
                <a:spcPts val="300"/>
              </a:spcAft>
              <a:buClr>
                <a:srgbClr val="A6A6A6"/>
              </a:buClr>
              <a:buFont typeface="Arial" panose="020B0604020202020204" pitchFamily="34" charset="0"/>
              <a:buChar char="•"/>
            </a:pPr>
            <a:r>
              <a:rPr lang="en-AU" sz="1000" dirty="0">
                <a:solidFill>
                  <a:srgbClr val="57575A"/>
                </a:solidFill>
                <a:latin typeface="Calibri" panose="020F0502020204030204" pitchFamily="34" charset="0"/>
                <a:cs typeface="Calibri" panose="020F0502020204030204" pitchFamily="34" charset="0"/>
              </a:rPr>
              <a:t>AR or VR technology set up is typically $35 000 (1 off)</a:t>
            </a:r>
          </a:p>
        </p:txBody>
      </p:sp>
      <p:sp>
        <p:nvSpPr>
          <p:cNvPr id="7" name="Rectangle 6">
            <a:extLst>
              <a:ext uri="{FF2B5EF4-FFF2-40B4-BE49-F238E27FC236}">
                <a16:creationId xmlns:a16="http://schemas.microsoft.com/office/drawing/2014/main" id="{DC6E6F8D-19AD-ED7C-1691-40E72DAE9B65}"/>
              </a:ext>
              <a:ext uri="{C183D7F6-B498-43B3-948B-1728B52AA6E4}">
                <adec:decorative xmlns:adec="http://schemas.microsoft.com/office/drawing/2017/decorative" val="1"/>
              </a:ext>
            </a:extLst>
          </p:cNvPr>
          <p:cNvSpPr/>
          <p:nvPr/>
        </p:nvSpPr>
        <p:spPr>
          <a:xfrm>
            <a:off x="0" y="6158286"/>
            <a:ext cx="6858000" cy="302547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TextBox 18">
            <a:extLst>
              <a:ext uri="{FF2B5EF4-FFF2-40B4-BE49-F238E27FC236}">
                <a16:creationId xmlns:a16="http://schemas.microsoft.com/office/drawing/2014/main" id="{48C45E45-CF29-2F28-349D-7F6FBE4B735B}"/>
              </a:ext>
            </a:extLst>
          </p:cNvPr>
          <p:cNvSpPr txBox="1"/>
          <p:nvPr/>
        </p:nvSpPr>
        <p:spPr>
          <a:xfrm>
            <a:off x="549276" y="6427526"/>
            <a:ext cx="6050308" cy="1968982"/>
          </a:xfrm>
          <a:prstGeom prst="rect">
            <a:avLst/>
          </a:prstGeom>
          <a:solidFill>
            <a:schemeClr val="accent2"/>
          </a:solidFill>
        </p:spPr>
        <p:txBody>
          <a:bodyPr wrap="square" lIns="72000" tIns="72000" rIns="72000" bIns="72000">
            <a:spAutoFit/>
          </a:bodyPr>
          <a:lstStyle/>
          <a:p>
            <a:pPr>
              <a:spcBef>
                <a:spcPts val="1800"/>
              </a:spcBef>
              <a:spcAft>
                <a:spcPts val="1200"/>
              </a:spcAft>
            </a:pPr>
            <a:r>
              <a:rPr lang="en-AU" dirty="0">
                <a:solidFill>
                  <a:schemeClr val="accent1"/>
                </a:solidFill>
                <a:latin typeface="Open Sans" pitchFamily="2" charset="0"/>
                <a:ea typeface="Open Sans" pitchFamily="2" charset="0"/>
                <a:cs typeface="Open Sans" pitchFamily="2" charset="0"/>
              </a:rPr>
              <a:t>Questions</a:t>
            </a:r>
            <a:endParaRPr lang="en-AU" sz="1900" dirty="0">
              <a:solidFill>
                <a:schemeClr val="accent1"/>
              </a:solidFill>
              <a:latin typeface="Open Sans" pitchFamily="2" charset="0"/>
              <a:ea typeface="Open Sans" pitchFamily="2" charset="0"/>
              <a:cs typeface="Open Sans" pitchFamily="2" charset="0"/>
            </a:endParaRPr>
          </a:p>
          <a:p>
            <a:pPr marL="266700">
              <a:spcBef>
                <a:spcPts val="300"/>
              </a:spcBef>
              <a:spcAft>
                <a:spcPts val="300"/>
              </a:spcAft>
            </a:pPr>
            <a:r>
              <a:rPr lang="en-AU" sz="1000" dirty="0">
                <a:solidFill>
                  <a:schemeClr val="bg1"/>
                </a:solidFill>
                <a:latin typeface="Calibri" panose="020F0502020204030204" pitchFamily="34" charset="0"/>
                <a:cs typeface="Calibri" panose="020F0502020204030204" pitchFamily="34" charset="0"/>
              </a:rPr>
              <a:t>Will your set up tell a story, will there be stories within the story?</a:t>
            </a:r>
          </a:p>
          <a:p>
            <a:pPr marL="266700">
              <a:spcBef>
                <a:spcPts val="300"/>
              </a:spcBef>
              <a:spcAft>
                <a:spcPts val="300"/>
              </a:spcAft>
            </a:pPr>
            <a:r>
              <a:rPr lang="en-AU" sz="1000" dirty="0">
                <a:solidFill>
                  <a:schemeClr val="bg1"/>
                </a:solidFill>
                <a:latin typeface="Calibri" panose="020F0502020204030204" pitchFamily="34" charset="0"/>
                <a:cs typeface="Calibri" panose="020F0502020204030204" pitchFamily="34" charset="0"/>
              </a:rPr>
              <a:t>Will you focus on the past, the present or the future?</a:t>
            </a:r>
          </a:p>
          <a:p>
            <a:pPr marL="266700">
              <a:spcBef>
                <a:spcPts val="300"/>
              </a:spcBef>
              <a:spcAft>
                <a:spcPts val="300"/>
              </a:spcAft>
            </a:pPr>
            <a:r>
              <a:rPr lang="en-AU" sz="1000" dirty="0">
                <a:solidFill>
                  <a:schemeClr val="bg1"/>
                </a:solidFill>
                <a:latin typeface="Calibri" panose="020F0502020204030204" pitchFamily="34" charset="0"/>
                <a:cs typeface="Calibri" panose="020F0502020204030204" pitchFamily="34" charset="0"/>
              </a:rPr>
              <a:t>Will the exhibition have a linear flow, or will it be divided up into sections using partitions/interior walls?</a:t>
            </a:r>
          </a:p>
          <a:p>
            <a:pPr marL="266700">
              <a:spcBef>
                <a:spcPts val="300"/>
              </a:spcBef>
              <a:spcAft>
                <a:spcPts val="300"/>
              </a:spcAft>
            </a:pPr>
            <a:r>
              <a:rPr lang="en-AU" sz="1000" dirty="0">
                <a:solidFill>
                  <a:schemeClr val="bg1"/>
                </a:solidFill>
                <a:latin typeface="Calibri" panose="020F0502020204030204" pitchFamily="34" charset="0"/>
                <a:cs typeface="Calibri" panose="020F0502020204030204" pitchFamily="34" charset="0"/>
              </a:rPr>
              <a:t>Will you use gamification in your setup or simple family-oriented tasks such as a treasure hunt, or both?</a:t>
            </a:r>
          </a:p>
          <a:p>
            <a:pPr marL="266700">
              <a:spcBef>
                <a:spcPts val="300"/>
              </a:spcBef>
              <a:spcAft>
                <a:spcPts val="300"/>
              </a:spcAft>
            </a:pPr>
            <a:r>
              <a:rPr lang="en-AU" sz="1000" dirty="0">
                <a:solidFill>
                  <a:schemeClr val="bg1"/>
                </a:solidFill>
                <a:latin typeface="Calibri" panose="020F0502020204030204" pitchFamily="34" charset="0"/>
                <a:cs typeface="Calibri" panose="020F0502020204030204" pitchFamily="34" charset="0"/>
              </a:rPr>
              <a:t>Will you use AR or VR as part of the exhibition?</a:t>
            </a:r>
          </a:p>
          <a:p>
            <a:pPr marL="266700">
              <a:spcBef>
                <a:spcPts val="300"/>
              </a:spcBef>
              <a:spcAft>
                <a:spcPts val="300"/>
              </a:spcAft>
            </a:pPr>
            <a:r>
              <a:rPr lang="en-AU" sz="1000" dirty="0">
                <a:solidFill>
                  <a:schemeClr val="bg1"/>
                </a:solidFill>
                <a:latin typeface="Calibri" panose="020F0502020204030204" pitchFamily="34" charset="0"/>
                <a:cs typeface="Calibri" panose="020F0502020204030204" pitchFamily="34" charset="0"/>
              </a:rPr>
              <a:t>Will you offer a virtual online tour of the exhibition?</a:t>
            </a:r>
          </a:p>
        </p:txBody>
      </p:sp>
      <p:sp>
        <p:nvSpPr>
          <p:cNvPr id="11" name="Freeform: Shape 10">
            <a:extLst>
              <a:ext uri="{FF2B5EF4-FFF2-40B4-BE49-F238E27FC236}">
                <a16:creationId xmlns:a16="http://schemas.microsoft.com/office/drawing/2014/main" id="{E49656A5-44A3-5BAE-B2A7-73DEFF2F19AD}"/>
              </a:ext>
              <a:ext uri="{C183D7F6-B498-43B3-948B-1728B52AA6E4}">
                <adec:decorative xmlns:adec="http://schemas.microsoft.com/office/drawing/2017/decorative" val="1"/>
              </a:ext>
            </a:extLst>
          </p:cNvPr>
          <p:cNvSpPr/>
          <p:nvPr/>
        </p:nvSpPr>
        <p:spPr>
          <a:xfrm>
            <a:off x="626596" y="6972515"/>
            <a:ext cx="138889" cy="138889"/>
          </a:xfrm>
          <a:custGeom>
            <a:avLst/>
            <a:gdLst/>
            <a:ahLst/>
            <a:cxnLst/>
            <a:rect l="l" t="t" r="r" b="b"/>
            <a:pathLst>
              <a:path w="603850" h="603850">
                <a:moveTo>
                  <a:pt x="266944" y="423300"/>
                </a:moveTo>
                <a:lnTo>
                  <a:pt x="266944" y="476749"/>
                </a:lnTo>
                <a:lnTo>
                  <a:pt x="320393" y="476749"/>
                </a:lnTo>
                <a:lnTo>
                  <a:pt x="320393" y="423300"/>
                </a:lnTo>
                <a:close/>
                <a:moveTo>
                  <a:pt x="300725" y="119396"/>
                </a:moveTo>
                <a:cubicBezTo>
                  <a:pt x="273691" y="119563"/>
                  <a:pt x="253317" y="127296"/>
                  <a:pt x="239603" y="142596"/>
                </a:cubicBezTo>
                <a:cubicBezTo>
                  <a:pt x="225889" y="157896"/>
                  <a:pt x="219016" y="179761"/>
                  <a:pt x="218986" y="208192"/>
                </a:cubicBezTo>
                <a:lnTo>
                  <a:pt x="218986" y="243034"/>
                </a:lnTo>
                <a:lnTo>
                  <a:pt x="271425" y="243034"/>
                </a:lnTo>
                <a:lnTo>
                  <a:pt x="271425" y="204658"/>
                </a:lnTo>
                <a:cubicBezTo>
                  <a:pt x="271477" y="192160"/>
                  <a:pt x="273899" y="183197"/>
                  <a:pt x="278690" y="177769"/>
                </a:cubicBezTo>
                <a:cubicBezTo>
                  <a:pt x="283481" y="172340"/>
                  <a:pt x="290324" y="169689"/>
                  <a:pt x="299222" y="169815"/>
                </a:cubicBezTo>
                <a:cubicBezTo>
                  <a:pt x="308119" y="169689"/>
                  <a:pt x="314963" y="172340"/>
                  <a:pt x="319753" y="177769"/>
                </a:cubicBezTo>
                <a:cubicBezTo>
                  <a:pt x="324544" y="183197"/>
                  <a:pt x="326966" y="192160"/>
                  <a:pt x="327019" y="204658"/>
                </a:cubicBezTo>
                <a:cubicBezTo>
                  <a:pt x="327240" y="221100"/>
                  <a:pt x="325029" y="236312"/>
                  <a:pt x="320385" y="250292"/>
                </a:cubicBezTo>
                <a:cubicBezTo>
                  <a:pt x="315742" y="264273"/>
                  <a:pt x="307339" y="279863"/>
                  <a:pt x="295178" y="297063"/>
                </a:cubicBezTo>
                <a:cubicBezTo>
                  <a:pt x="284496" y="312096"/>
                  <a:pt x="276996" y="325709"/>
                  <a:pt x="272679" y="337901"/>
                </a:cubicBezTo>
                <a:cubicBezTo>
                  <a:pt x="268362" y="350093"/>
                  <a:pt x="266282" y="363075"/>
                  <a:pt x="266440" y="376845"/>
                </a:cubicBezTo>
                <a:cubicBezTo>
                  <a:pt x="266440" y="381348"/>
                  <a:pt x="266692" y="385345"/>
                  <a:pt x="267196" y="388838"/>
                </a:cubicBezTo>
                <a:cubicBezTo>
                  <a:pt x="267700" y="392330"/>
                  <a:pt x="268456" y="395570"/>
                  <a:pt x="269465" y="398558"/>
                </a:cubicBezTo>
                <a:lnTo>
                  <a:pt x="318891" y="398558"/>
                </a:lnTo>
                <a:cubicBezTo>
                  <a:pt x="318140" y="395276"/>
                  <a:pt x="317610" y="391994"/>
                  <a:pt x="317304" y="388711"/>
                </a:cubicBezTo>
                <a:cubicBezTo>
                  <a:pt x="316997" y="385429"/>
                  <a:pt x="316848" y="382147"/>
                  <a:pt x="316859" y="378865"/>
                </a:cubicBezTo>
                <a:cubicBezTo>
                  <a:pt x="316682" y="367872"/>
                  <a:pt x="318687" y="357163"/>
                  <a:pt x="322875" y="346738"/>
                </a:cubicBezTo>
                <a:cubicBezTo>
                  <a:pt x="327062" y="336312"/>
                  <a:pt x="334494" y="323962"/>
                  <a:pt x="345172" y="309687"/>
                </a:cubicBezTo>
                <a:cubicBezTo>
                  <a:pt x="358640" y="291919"/>
                  <a:pt x="368262" y="275193"/>
                  <a:pt x="374040" y="259508"/>
                </a:cubicBezTo>
                <a:cubicBezTo>
                  <a:pt x="379818" y="243823"/>
                  <a:pt x="382633" y="226718"/>
                  <a:pt x="382486" y="208192"/>
                </a:cubicBezTo>
                <a:cubicBezTo>
                  <a:pt x="382456" y="179761"/>
                  <a:pt x="375583" y="157896"/>
                  <a:pt x="361866" y="142596"/>
                </a:cubicBezTo>
                <a:cubicBezTo>
                  <a:pt x="348149" y="127296"/>
                  <a:pt x="327769" y="119563"/>
                  <a:pt x="300725" y="119396"/>
                </a:cubicBezTo>
                <a:close/>
                <a:moveTo>
                  <a:pt x="301925" y="0"/>
                </a:moveTo>
                <a:cubicBezTo>
                  <a:pt x="468674" y="0"/>
                  <a:pt x="603850" y="135176"/>
                  <a:pt x="603850" y="301925"/>
                </a:cubicBezTo>
                <a:cubicBezTo>
                  <a:pt x="603850" y="468674"/>
                  <a:pt x="468674" y="603850"/>
                  <a:pt x="301925" y="603850"/>
                </a:cubicBezTo>
                <a:cubicBezTo>
                  <a:pt x="135176" y="603850"/>
                  <a:pt x="0" y="468674"/>
                  <a:pt x="0" y="301925"/>
                </a:cubicBezTo>
                <a:cubicBezTo>
                  <a:pt x="0" y="135176"/>
                  <a:pt x="135176" y="0"/>
                  <a:pt x="301925"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Freeform: Shape 11">
            <a:extLst>
              <a:ext uri="{FF2B5EF4-FFF2-40B4-BE49-F238E27FC236}">
                <a16:creationId xmlns:a16="http://schemas.microsoft.com/office/drawing/2014/main" id="{CD0C714C-C7F2-D004-CCF6-11CA6CF37ADC}"/>
              </a:ext>
              <a:ext uri="{C183D7F6-B498-43B3-948B-1728B52AA6E4}">
                <adec:decorative xmlns:adec="http://schemas.microsoft.com/office/drawing/2017/decorative" val="1"/>
              </a:ext>
            </a:extLst>
          </p:cNvPr>
          <p:cNvSpPr/>
          <p:nvPr/>
        </p:nvSpPr>
        <p:spPr>
          <a:xfrm>
            <a:off x="626596" y="7199879"/>
            <a:ext cx="138889" cy="138889"/>
          </a:xfrm>
          <a:custGeom>
            <a:avLst/>
            <a:gdLst/>
            <a:ahLst/>
            <a:cxnLst/>
            <a:rect l="l" t="t" r="r" b="b"/>
            <a:pathLst>
              <a:path w="603850" h="603850">
                <a:moveTo>
                  <a:pt x="266944" y="423300"/>
                </a:moveTo>
                <a:lnTo>
                  <a:pt x="266944" y="476749"/>
                </a:lnTo>
                <a:lnTo>
                  <a:pt x="320393" y="476749"/>
                </a:lnTo>
                <a:lnTo>
                  <a:pt x="320393" y="423300"/>
                </a:lnTo>
                <a:close/>
                <a:moveTo>
                  <a:pt x="300725" y="119396"/>
                </a:moveTo>
                <a:cubicBezTo>
                  <a:pt x="273691" y="119563"/>
                  <a:pt x="253317" y="127296"/>
                  <a:pt x="239603" y="142596"/>
                </a:cubicBezTo>
                <a:cubicBezTo>
                  <a:pt x="225889" y="157896"/>
                  <a:pt x="219016" y="179761"/>
                  <a:pt x="218986" y="208192"/>
                </a:cubicBezTo>
                <a:lnTo>
                  <a:pt x="218986" y="243034"/>
                </a:lnTo>
                <a:lnTo>
                  <a:pt x="271425" y="243034"/>
                </a:lnTo>
                <a:lnTo>
                  <a:pt x="271425" y="204658"/>
                </a:lnTo>
                <a:cubicBezTo>
                  <a:pt x="271477" y="192160"/>
                  <a:pt x="273899" y="183197"/>
                  <a:pt x="278690" y="177769"/>
                </a:cubicBezTo>
                <a:cubicBezTo>
                  <a:pt x="283481" y="172340"/>
                  <a:pt x="290324" y="169689"/>
                  <a:pt x="299222" y="169815"/>
                </a:cubicBezTo>
                <a:cubicBezTo>
                  <a:pt x="308119" y="169689"/>
                  <a:pt x="314963" y="172340"/>
                  <a:pt x="319753" y="177769"/>
                </a:cubicBezTo>
                <a:cubicBezTo>
                  <a:pt x="324544" y="183197"/>
                  <a:pt x="326966" y="192160"/>
                  <a:pt x="327019" y="204658"/>
                </a:cubicBezTo>
                <a:cubicBezTo>
                  <a:pt x="327240" y="221100"/>
                  <a:pt x="325029" y="236312"/>
                  <a:pt x="320385" y="250292"/>
                </a:cubicBezTo>
                <a:cubicBezTo>
                  <a:pt x="315742" y="264273"/>
                  <a:pt x="307339" y="279863"/>
                  <a:pt x="295178" y="297063"/>
                </a:cubicBezTo>
                <a:cubicBezTo>
                  <a:pt x="284496" y="312096"/>
                  <a:pt x="276996" y="325709"/>
                  <a:pt x="272679" y="337901"/>
                </a:cubicBezTo>
                <a:cubicBezTo>
                  <a:pt x="268362" y="350093"/>
                  <a:pt x="266282" y="363075"/>
                  <a:pt x="266440" y="376845"/>
                </a:cubicBezTo>
                <a:cubicBezTo>
                  <a:pt x="266440" y="381348"/>
                  <a:pt x="266692" y="385345"/>
                  <a:pt x="267196" y="388838"/>
                </a:cubicBezTo>
                <a:cubicBezTo>
                  <a:pt x="267700" y="392330"/>
                  <a:pt x="268456" y="395570"/>
                  <a:pt x="269465" y="398558"/>
                </a:cubicBezTo>
                <a:lnTo>
                  <a:pt x="318891" y="398558"/>
                </a:lnTo>
                <a:cubicBezTo>
                  <a:pt x="318140" y="395276"/>
                  <a:pt x="317610" y="391994"/>
                  <a:pt x="317304" y="388711"/>
                </a:cubicBezTo>
                <a:cubicBezTo>
                  <a:pt x="316997" y="385429"/>
                  <a:pt x="316848" y="382147"/>
                  <a:pt x="316859" y="378865"/>
                </a:cubicBezTo>
                <a:cubicBezTo>
                  <a:pt x="316682" y="367872"/>
                  <a:pt x="318687" y="357163"/>
                  <a:pt x="322875" y="346738"/>
                </a:cubicBezTo>
                <a:cubicBezTo>
                  <a:pt x="327062" y="336312"/>
                  <a:pt x="334494" y="323962"/>
                  <a:pt x="345172" y="309687"/>
                </a:cubicBezTo>
                <a:cubicBezTo>
                  <a:pt x="358640" y="291919"/>
                  <a:pt x="368262" y="275193"/>
                  <a:pt x="374040" y="259508"/>
                </a:cubicBezTo>
                <a:cubicBezTo>
                  <a:pt x="379818" y="243823"/>
                  <a:pt x="382633" y="226718"/>
                  <a:pt x="382486" y="208192"/>
                </a:cubicBezTo>
                <a:cubicBezTo>
                  <a:pt x="382456" y="179761"/>
                  <a:pt x="375583" y="157896"/>
                  <a:pt x="361866" y="142596"/>
                </a:cubicBezTo>
                <a:cubicBezTo>
                  <a:pt x="348149" y="127296"/>
                  <a:pt x="327769" y="119563"/>
                  <a:pt x="300725" y="119396"/>
                </a:cubicBezTo>
                <a:close/>
                <a:moveTo>
                  <a:pt x="301925" y="0"/>
                </a:moveTo>
                <a:cubicBezTo>
                  <a:pt x="468674" y="0"/>
                  <a:pt x="603850" y="135176"/>
                  <a:pt x="603850" y="301925"/>
                </a:cubicBezTo>
                <a:cubicBezTo>
                  <a:pt x="603850" y="468674"/>
                  <a:pt x="468674" y="603850"/>
                  <a:pt x="301925" y="603850"/>
                </a:cubicBezTo>
                <a:cubicBezTo>
                  <a:pt x="135176" y="603850"/>
                  <a:pt x="0" y="468674"/>
                  <a:pt x="0" y="301925"/>
                </a:cubicBezTo>
                <a:cubicBezTo>
                  <a:pt x="0" y="135176"/>
                  <a:pt x="135176" y="0"/>
                  <a:pt x="301925"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3" name="Freeform: Shape 12">
            <a:extLst>
              <a:ext uri="{FF2B5EF4-FFF2-40B4-BE49-F238E27FC236}">
                <a16:creationId xmlns:a16="http://schemas.microsoft.com/office/drawing/2014/main" id="{281C5F4C-41A8-38DE-324E-8D089E554E88}"/>
              </a:ext>
              <a:ext uri="{C183D7F6-B498-43B3-948B-1728B52AA6E4}">
                <adec:decorative xmlns:adec="http://schemas.microsoft.com/office/drawing/2017/decorative" val="1"/>
              </a:ext>
            </a:extLst>
          </p:cNvPr>
          <p:cNvSpPr/>
          <p:nvPr/>
        </p:nvSpPr>
        <p:spPr>
          <a:xfrm>
            <a:off x="626596" y="7427243"/>
            <a:ext cx="138889" cy="138889"/>
          </a:xfrm>
          <a:custGeom>
            <a:avLst/>
            <a:gdLst/>
            <a:ahLst/>
            <a:cxnLst/>
            <a:rect l="l" t="t" r="r" b="b"/>
            <a:pathLst>
              <a:path w="603850" h="603850">
                <a:moveTo>
                  <a:pt x="266944" y="423300"/>
                </a:moveTo>
                <a:lnTo>
                  <a:pt x="266944" y="476749"/>
                </a:lnTo>
                <a:lnTo>
                  <a:pt x="320393" y="476749"/>
                </a:lnTo>
                <a:lnTo>
                  <a:pt x="320393" y="423300"/>
                </a:lnTo>
                <a:close/>
                <a:moveTo>
                  <a:pt x="300725" y="119396"/>
                </a:moveTo>
                <a:cubicBezTo>
                  <a:pt x="273691" y="119563"/>
                  <a:pt x="253317" y="127296"/>
                  <a:pt x="239603" y="142596"/>
                </a:cubicBezTo>
                <a:cubicBezTo>
                  <a:pt x="225889" y="157896"/>
                  <a:pt x="219016" y="179761"/>
                  <a:pt x="218986" y="208192"/>
                </a:cubicBezTo>
                <a:lnTo>
                  <a:pt x="218986" y="243034"/>
                </a:lnTo>
                <a:lnTo>
                  <a:pt x="271425" y="243034"/>
                </a:lnTo>
                <a:lnTo>
                  <a:pt x="271425" y="204658"/>
                </a:lnTo>
                <a:cubicBezTo>
                  <a:pt x="271477" y="192160"/>
                  <a:pt x="273899" y="183197"/>
                  <a:pt x="278690" y="177769"/>
                </a:cubicBezTo>
                <a:cubicBezTo>
                  <a:pt x="283481" y="172340"/>
                  <a:pt x="290324" y="169689"/>
                  <a:pt x="299222" y="169815"/>
                </a:cubicBezTo>
                <a:cubicBezTo>
                  <a:pt x="308119" y="169689"/>
                  <a:pt x="314963" y="172340"/>
                  <a:pt x="319753" y="177769"/>
                </a:cubicBezTo>
                <a:cubicBezTo>
                  <a:pt x="324544" y="183197"/>
                  <a:pt x="326966" y="192160"/>
                  <a:pt x="327019" y="204658"/>
                </a:cubicBezTo>
                <a:cubicBezTo>
                  <a:pt x="327240" y="221100"/>
                  <a:pt x="325029" y="236312"/>
                  <a:pt x="320385" y="250292"/>
                </a:cubicBezTo>
                <a:cubicBezTo>
                  <a:pt x="315742" y="264273"/>
                  <a:pt x="307339" y="279863"/>
                  <a:pt x="295178" y="297063"/>
                </a:cubicBezTo>
                <a:cubicBezTo>
                  <a:pt x="284496" y="312096"/>
                  <a:pt x="276996" y="325709"/>
                  <a:pt x="272679" y="337901"/>
                </a:cubicBezTo>
                <a:cubicBezTo>
                  <a:pt x="268362" y="350093"/>
                  <a:pt x="266282" y="363075"/>
                  <a:pt x="266440" y="376845"/>
                </a:cubicBezTo>
                <a:cubicBezTo>
                  <a:pt x="266440" y="381348"/>
                  <a:pt x="266692" y="385345"/>
                  <a:pt x="267196" y="388838"/>
                </a:cubicBezTo>
                <a:cubicBezTo>
                  <a:pt x="267700" y="392330"/>
                  <a:pt x="268456" y="395570"/>
                  <a:pt x="269465" y="398558"/>
                </a:cubicBezTo>
                <a:lnTo>
                  <a:pt x="318891" y="398558"/>
                </a:lnTo>
                <a:cubicBezTo>
                  <a:pt x="318140" y="395276"/>
                  <a:pt x="317610" y="391994"/>
                  <a:pt x="317304" y="388711"/>
                </a:cubicBezTo>
                <a:cubicBezTo>
                  <a:pt x="316997" y="385429"/>
                  <a:pt x="316848" y="382147"/>
                  <a:pt x="316859" y="378865"/>
                </a:cubicBezTo>
                <a:cubicBezTo>
                  <a:pt x="316682" y="367872"/>
                  <a:pt x="318687" y="357163"/>
                  <a:pt x="322875" y="346738"/>
                </a:cubicBezTo>
                <a:cubicBezTo>
                  <a:pt x="327062" y="336312"/>
                  <a:pt x="334494" y="323962"/>
                  <a:pt x="345172" y="309687"/>
                </a:cubicBezTo>
                <a:cubicBezTo>
                  <a:pt x="358640" y="291919"/>
                  <a:pt x="368262" y="275193"/>
                  <a:pt x="374040" y="259508"/>
                </a:cubicBezTo>
                <a:cubicBezTo>
                  <a:pt x="379818" y="243823"/>
                  <a:pt x="382633" y="226718"/>
                  <a:pt x="382486" y="208192"/>
                </a:cubicBezTo>
                <a:cubicBezTo>
                  <a:pt x="382456" y="179761"/>
                  <a:pt x="375583" y="157896"/>
                  <a:pt x="361866" y="142596"/>
                </a:cubicBezTo>
                <a:cubicBezTo>
                  <a:pt x="348149" y="127296"/>
                  <a:pt x="327769" y="119563"/>
                  <a:pt x="300725" y="119396"/>
                </a:cubicBezTo>
                <a:close/>
                <a:moveTo>
                  <a:pt x="301925" y="0"/>
                </a:moveTo>
                <a:cubicBezTo>
                  <a:pt x="468674" y="0"/>
                  <a:pt x="603850" y="135176"/>
                  <a:pt x="603850" y="301925"/>
                </a:cubicBezTo>
                <a:cubicBezTo>
                  <a:pt x="603850" y="468674"/>
                  <a:pt x="468674" y="603850"/>
                  <a:pt x="301925" y="603850"/>
                </a:cubicBezTo>
                <a:cubicBezTo>
                  <a:pt x="135176" y="603850"/>
                  <a:pt x="0" y="468674"/>
                  <a:pt x="0" y="301925"/>
                </a:cubicBezTo>
                <a:cubicBezTo>
                  <a:pt x="0" y="135176"/>
                  <a:pt x="135176" y="0"/>
                  <a:pt x="301925"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Freeform: Shape 13">
            <a:extLst>
              <a:ext uri="{FF2B5EF4-FFF2-40B4-BE49-F238E27FC236}">
                <a16:creationId xmlns:a16="http://schemas.microsoft.com/office/drawing/2014/main" id="{0217B006-52E6-0467-B9B7-0DE1D7BF3237}"/>
              </a:ext>
              <a:ext uri="{C183D7F6-B498-43B3-948B-1728B52AA6E4}">
                <adec:decorative xmlns:adec="http://schemas.microsoft.com/office/drawing/2017/decorative" val="1"/>
              </a:ext>
            </a:extLst>
          </p:cNvPr>
          <p:cNvSpPr/>
          <p:nvPr/>
        </p:nvSpPr>
        <p:spPr>
          <a:xfrm>
            <a:off x="626596" y="7654607"/>
            <a:ext cx="138889" cy="138889"/>
          </a:xfrm>
          <a:custGeom>
            <a:avLst/>
            <a:gdLst/>
            <a:ahLst/>
            <a:cxnLst/>
            <a:rect l="l" t="t" r="r" b="b"/>
            <a:pathLst>
              <a:path w="603850" h="603850">
                <a:moveTo>
                  <a:pt x="266944" y="423300"/>
                </a:moveTo>
                <a:lnTo>
                  <a:pt x="266944" y="476749"/>
                </a:lnTo>
                <a:lnTo>
                  <a:pt x="320393" y="476749"/>
                </a:lnTo>
                <a:lnTo>
                  <a:pt x="320393" y="423300"/>
                </a:lnTo>
                <a:close/>
                <a:moveTo>
                  <a:pt x="300725" y="119396"/>
                </a:moveTo>
                <a:cubicBezTo>
                  <a:pt x="273691" y="119563"/>
                  <a:pt x="253317" y="127296"/>
                  <a:pt x="239603" y="142596"/>
                </a:cubicBezTo>
                <a:cubicBezTo>
                  <a:pt x="225889" y="157896"/>
                  <a:pt x="219016" y="179761"/>
                  <a:pt x="218986" y="208192"/>
                </a:cubicBezTo>
                <a:lnTo>
                  <a:pt x="218986" y="243034"/>
                </a:lnTo>
                <a:lnTo>
                  <a:pt x="271425" y="243034"/>
                </a:lnTo>
                <a:lnTo>
                  <a:pt x="271425" y="204658"/>
                </a:lnTo>
                <a:cubicBezTo>
                  <a:pt x="271477" y="192160"/>
                  <a:pt x="273899" y="183197"/>
                  <a:pt x="278690" y="177769"/>
                </a:cubicBezTo>
                <a:cubicBezTo>
                  <a:pt x="283481" y="172340"/>
                  <a:pt x="290324" y="169689"/>
                  <a:pt x="299222" y="169815"/>
                </a:cubicBezTo>
                <a:cubicBezTo>
                  <a:pt x="308119" y="169689"/>
                  <a:pt x="314963" y="172340"/>
                  <a:pt x="319753" y="177769"/>
                </a:cubicBezTo>
                <a:cubicBezTo>
                  <a:pt x="324544" y="183197"/>
                  <a:pt x="326966" y="192160"/>
                  <a:pt x="327019" y="204658"/>
                </a:cubicBezTo>
                <a:cubicBezTo>
                  <a:pt x="327240" y="221100"/>
                  <a:pt x="325029" y="236312"/>
                  <a:pt x="320385" y="250292"/>
                </a:cubicBezTo>
                <a:cubicBezTo>
                  <a:pt x="315742" y="264273"/>
                  <a:pt x="307339" y="279863"/>
                  <a:pt x="295178" y="297063"/>
                </a:cubicBezTo>
                <a:cubicBezTo>
                  <a:pt x="284496" y="312096"/>
                  <a:pt x="276996" y="325709"/>
                  <a:pt x="272679" y="337901"/>
                </a:cubicBezTo>
                <a:cubicBezTo>
                  <a:pt x="268362" y="350093"/>
                  <a:pt x="266282" y="363075"/>
                  <a:pt x="266440" y="376845"/>
                </a:cubicBezTo>
                <a:cubicBezTo>
                  <a:pt x="266440" y="381348"/>
                  <a:pt x="266692" y="385345"/>
                  <a:pt x="267196" y="388838"/>
                </a:cubicBezTo>
                <a:cubicBezTo>
                  <a:pt x="267700" y="392330"/>
                  <a:pt x="268456" y="395570"/>
                  <a:pt x="269465" y="398558"/>
                </a:cubicBezTo>
                <a:lnTo>
                  <a:pt x="318891" y="398558"/>
                </a:lnTo>
                <a:cubicBezTo>
                  <a:pt x="318140" y="395276"/>
                  <a:pt x="317610" y="391994"/>
                  <a:pt x="317304" y="388711"/>
                </a:cubicBezTo>
                <a:cubicBezTo>
                  <a:pt x="316997" y="385429"/>
                  <a:pt x="316848" y="382147"/>
                  <a:pt x="316859" y="378865"/>
                </a:cubicBezTo>
                <a:cubicBezTo>
                  <a:pt x="316682" y="367872"/>
                  <a:pt x="318687" y="357163"/>
                  <a:pt x="322875" y="346738"/>
                </a:cubicBezTo>
                <a:cubicBezTo>
                  <a:pt x="327062" y="336312"/>
                  <a:pt x="334494" y="323962"/>
                  <a:pt x="345172" y="309687"/>
                </a:cubicBezTo>
                <a:cubicBezTo>
                  <a:pt x="358640" y="291919"/>
                  <a:pt x="368262" y="275193"/>
                  <a:pt x="374040" y="259508"/>
                </a:cubicBezTo>
                <a:cubicBezTo>
                  <a:pt x="379818" y="243823"/>
                  <a:pt x="382633" y="226718"/>
                  <a:pt x="382486" y="208192"/>
                </a:cubicBezTo>
                <a:cubicBezTo>
                  <a:pt x="382456" y="179761"/>
                  <a:pt x="375583" y="157896"/>
                  <a:pt x="361866" y="142596"/>
                </a:cubicBezTo>
                <a:cubicBezTo>
                  <a:pt x="348149" y="127296"/>
                  <a:pt x="327769" y="119563"/>
                  <a:pt x="300725" y="119396"/>
                </a:cubicBezTo>
                <a:close/>
                <a:moveTo>
                  <a:pt x="301925" y="0"/>
                </a:moveTo>
                <a:cubicBezTo>
                  <a:pt x="468674" y="0"/>
                  <a:pt x="603850" y="135176"/>
                  <a:pt x="603850" y="301925"/>
                </a:cubicBezTo>
                <a:cubicBezTo>
                  <a:pt x="603850" y="468674"/>
                  <a:pt x="468674" y="603850"/>
                  <a:pt x="301925" y="603850"/>
                </a:cubicBezTo>
                <a:cubicBezTo>
                  <a:pt x="135176" y="603850"/>
                  <a:pt x="0" y="468674"/>
                  <a:pt x="0" y="301925"/>
                </a:cubicBezTo>
                <a:cubicBezTo>
                  <a:pt x="0" y="135176"/>
                  <a:pt x="135176" y="0"/>
                  <a:pt x="301925"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Freeform: Shape 14">
            <a:extLst>
              <a:ext uri="{FF2B5EF4-FFF2-40B4-BE49-F238E27FC236}">
                <a16:creationId xmlns:a16="http://schemas.microsoft.com/office/drawing/2014/main" id="{B2CC437E-DB7F-9B87-FE26-4187848C4D7E}"/>
              </a:ext>
              <a:ext uri="{C183D7F6-B498-43B3-948B-1728B52AA6E4}">
                <adec:decorative xmlns:adec="http://schemas.microsoft.com/office/drawing/2017/decorative" val="1"/>
              </a:ext>
            </a:extLst>
          </p:cNvPr>
          <p:cNvSpPr/>
          <p:nvPr/>
        </p:nvSpPr>
        <p:spPr>
          <a:xfrm>
            <a:off x="626596" y="7881971"/>
            <a:ext cx="138889" cy="138889"/>
          </a:xfrm>
          <a:custGeom>
            <a:avLst/>
            <a:gdLst/>
            <a:ahLst/>
            <a:cxnLst/>
            <a:rect l="l" t="t" r="r" b="b"/>
            <a:pathLst>
              <a:path w="603850" h="603850">
                <a:moveTo>
                  <a:pt x="266944" y="423300"/>
                </a:moveTo>
                <a:lnTo>
                  <a:pt x="266944" y="476749"/>
                </a:lnTo>
                <a:lnTo>
                  <a:pt x="320393" y="476749"/>
                </a:lnTo>
                <a:lnTo>
                  <a:pt x="320393" y="423300"/>
                </a:lnTo>
                <a:close/>
                <a:moveTo>
                  <a:pt x="300725" y="119396"/>
                </a:moveTo>
                <a:cubicBezTo>
                  <a:pt x="273691" y="119563"/>
                  <a:pt x="253317" y="127296"/>
                  <a:pt x="239603" y="142596"/>
                </a:cubicBezTo>
                <a:cubicBezTo>
                  <a:pt x="225889" y="157896"/>
                  <a:pt x="219016" y="179761"/>
                  <a:pt x="218986" y="208192"/>
                </a:cubicBezTo>
                <a:lnTo>
                  <a:pt x="218986" y="243034"/>
                </a:lnTo>
                <a:lnTo>
                  <a:pt x="271425" y="243034"/>
                </a:lnTo>
                <a:lnTo>
                  <a:pt x="271425" y="204658"/>
                </a:lnTo>
                <a:cubicBezTo>
                  <a:pt x="271477" y="192160"/>
                  <a:pt x="273899" y="183197"/>
                  <a:pt x="278690" y="177769"/>
                </a:cubicBezTo>
                <a:cubicBezTo>
                  <a:pt x="283481" y="172340"/>
                  <a:pt x="290324" y="169689"/>
                  <a:pt x="299222" y="169815"/>
                </a:cubicBezTo>
                <a:cubicBezTo>
                  <a:pt x="308119" y="169689"/>
                  <a:pt x="314963" y="172340"/>
                  <a:pt x="319753" y="177769"/>
                </a:cubicBezTo>
                <a:cubicBezTo>
                  <a:pt x="324544" y="183197"/>
                  <a:pt x="326966" y="192160"/>
                  <a:pt x="327019" y="204658"/>
                </a:cubicBezTo>
                <a:cubicBezTo>
                  <a:pt x="327240" y="221100"/>
                  <a:pt x="325029" y="236312"/>
                  <a:pt x="320385" y="250292"/>
                </a:cubicBezTo>
                <a:cubicBezTo>
                  <a:pt x="315742" y="264273"/>
                  <a:pt x="307339" y="279863"/>
                  <a:pt x="295178" y="297063"/>
                </a:cubicBezTo>
                <a:cubicBezTo>
                  <a:pt x="284496" y="312096"/>
                  <a:pt x="276996" y="325709"/>
                  <a:pt x="272679" y="337901"/>
                </a:cubicBezTo>
                <a:cubicBezTo>
                  <a:pt x="268362" y="350093"/>
                  <a:pt x="266282" y="363075"/>
                  <a:pt x="266440" y="376845"/>
                </a:cubicBezTo>
                <a:cubicBezTo>
                  <a:pt x="266440" y="381348"/>
                  <a:pt x="266692" y="385345"/>
                  <a:pt x="267196" y="388838"/>
                </a:cubicBezTo>
                <a:cubicBezTo>
                  <a:pt x="267700" y="392330"/>
                  <a:pt x="268456" y="395570"/>
                  <a:pt x="269465" y="398558"/>
                </a:cubicBezTo>
                <a:lnTo>
                  <a:pt x="318891" y="398558"/>
                </a:lnTo>
                <a:cubicBezTo>
                  <a:pt x="318140" y="395276"/>
                  <a:pt x="317610" y="391994"/>
                  <a:pt x="317304" y="388711"/>
                </a:cubicBezTo>
                <a:cubicBezTo>
                  <a:pt x="316997" y="385429"/>
                  <a:pt x="316848" y="382147"/>
                  <a:pt x="316859" y="378865"/>
                </a:cubicBezTo>
                <a:cubicBezTo>
                  <a:pt x="316682" y="367872"/>
                  <a:pt x="318687" y="357163"/>
                  <a:pt x="322875" y="346738"/>
                </a:cubicBezTo>
                <a:cubicBezTo>
                  <a:pt x="327062" y="336312"/>
                  <a:pt x="334494" y="323962"/>
                  <a:pt x="345172" y="309687"/>
                </a:cubicBezTo>
                <a:cubicBezTo>
                  <a:pt x="358640" y="291919"/>
                  <a:pt x="368262" y="275193"/>
                  <a:pt x="374040" y="259508"/>
                </a:cubicBezTo>
                <a:cubicBezTo>
                  <a:pt x="379818" y="243823"/>
                  <a:pt x="382633" y="226718"/>
                  <a:pt x="382486" y="208192"/>
                </a:cubicBezTo>
                <a:cubicBezTo>
                  <a:pt x="382456" y="179761"/>
                  <a:pt x="375583" y="157896"/>
                  <a:pt x="361866" y="142596"/>
                </a:cubicBezTo>
                <a:cubicBezTo>
                  <a:pt x="348149" y="127296"/>
                  <a:pt x="327769" y="119563"/>
                  <a:pt x="300725" y="119396"/>
                </a:cubicBezTo>
                <a:close/>
                <a:moveTo>
                  <a:pt x="301925" y="0"/>
                </a:moveTo>
                <a:cubicBezTo>
                  <a:pt x="468674" y="0"/>
                  <a:pt x="603850" y="135176"/>
                  <a:pt x="603850" y="301925"/>
                </a:cubicBezTo>
                <a:cubicBezTo>
                  <a:pt x="603850" y="468674"/>
                  <a:pt x="468674" y="603850"/>
                  <a:pt x="301925" y="603850"/>
                </a:cubicBezTo>
                <a:cubicBezTo>
                  <a:pt x="135176" y="603850"/>
                  <a:pt x="0" y="468674"/>
                  <a:pt x="0" y="301925"/>
                </a:cubicBezTo>
                <a:cubicBezTo>
                  <a:pt x="0" y="135176"/>
                  <a:pt x="135176" y="0"/>
                  <a:pt x="301925"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Freeform: Shape 15">
            <a:extLst>
              <a:ext uri="{FF2B5EF4-FFF2-40B4-BE49-F238E27FC236}">
                <a16:creationId xmlns:a16="http://schemas.microsoft.com/office/drawing/2014/main" id="{113BA263-F05B-5F31-52B2-9773054B388B}"/>
              </a:ext>
              <a:ext uri="{C183D7F6-B498-43B3-948B-1728B52AA6E4}">
                <adec:decorative xmlns:adec="http://schemas.microsoft.com/office/drawing/2017/decorative" val="1"/>
              </a:ext>
            </a:extLst>
          </p:cNvPr>
          <p:cNvSpPr/>
          <p:nvPr/>
        </p:nvSpPr>
        <p:spPr>
          <a:xfrm>
            <a:off x="626596" y="8109337"/>
            <a:ext cx="138889" cy="138889"/>
          </a:xfrm>
          <a:custGeom>
            <a:avLst/>
            <a:gdLst/>
            <a:ahLst/>
            <a:cxnLst/>
            <a:rect l="l" t="t" r="r" b="b"/>
            <a:pathLst>
              <a:path w="603850" h="603850">
                <a:moveTo>
                  <a:pt x="266944" y="423300"/>
                </a:moveTo>
                <a:lnTo>
                  <a:pt x="266944" y="476749"/>
                </a:lnTo>
                <a:lnTo>
                  <a:pt x="320393" y="476749"/>
                </a:lnTo>
                <a:lnTo>
                  <a:pt x="320393" y="423300"/>
                </a:lnTo>
                <a:close/>
                <a:moveTo>
                  <a:pt x="300725" y="119396"/>
                </a:moveTo>
                <a:cubicBezTo>
                  <a:pt x="273691" y="119563"/>
                  <a:pt x="253317" y="127296"/>
                  <a:pt x="239603" y="142596"/>
                </a:cubicBezTo>
                <a:cubicBezTo>
                  <a:pt x="225889" y="157896"/>
                  <a:pt x="219016" y="179761"/>
                  <a:pt x="218986" y="208192"/>
                </a:cubicBezTo>
                <a:lnTo>
                  <a:pt x="218986" y="243034"/>
                </a:lnTo>
                <a:lnTo>
                  <a:pt x="271425" y="243034"/>
                </a:lnTo>
                <a:lnTo>
                  <a:pt x="271425" y="204658"/>
                </a:lnTo>
                <a:cubicBezTo>
                  <a:pt x="271477" y="192160"/>
                  <a:pt x="273899" y="183197"/>
                  <a:pt x="278690" y="177769"/>
                </a:cubicBezTo>
                <a:cubicBezTo>
                  <a:pt x="283481" y="172340"/>
                  <a:pt x="290324" y="169689"/>
                  <a:pt x="299222" y="169815"/>
                </a:cubicBezTo>
                <a:cubicBezTo>
                  <a:pt x="308119" y="169689"/>
                  <a:pt x="314963" y="172340"/>
                  <a:pt x="319753" y="177769"/>
                </a:cubicBezTo>
                <a:cubicBezTo>
                  <a:pt x="324544" y="183197"/>
                  <a:pt x="326966" y="192160"/>
                  <a:pt x="327019" y="204658"/>
                </a:cubicBezTo>
                <a:cubicBezTo>
                  <a:pt x="327240" y="221100"/>
                  <a:pt x="325029" y="236312"/>
                  <a:pt x="320385" y="250292"/>
                </a:cubicBezTo>
                <a:cubicBezTo>
                  <a:pt x="315742" y="264273"/>
                  <a:pt x="307339" y="279863"/>
                  <a:pt x="295178" y="297063"/>
                </a:cubicBezTo>
                <a:cubicBezTo>
                  <a:pt x="284496" y="312096"/>
                  <a:pt x="276996" y="325709"/>
                  <a:pt x="272679" y="337901"/>
                </a:cubicBezTo>
                <a:cubicBezTo>
                  <a:pt x="268362" y="350093"/>
                  <a:pt x="266282" y="363075"/>
                  <a:pt x="266440" y="376845"/>
                </a:cubicBezTo>
                <a:cubicBezTo>
                  <a:pt x="266440" y="381348"/>
                  <a:pt x="266692" y="385345"/>
                  <a:pt x="267196" y="388838"/>
                </a:cubicBezTo>
                <a:cubicBezTo>
                  <a:pt x="267700" y="392330"/>
                  <a:pt x="268456" y="395570"/>
                  <a:pt x="269465" y="398558"/>
                </a:cubicBezTo>
                <a:lnTo>
                  <a:pt x="318891" y="398558"/>
                </a:lnTo>
                <a:cubicBezTo>
                  <a:pt x="318140" y="395276"/>
                  <a:pt x="317610" y="391994"/>
                  <a:pt x="317304" y="388711"/>
                </a:cubicBezTo>
                <a:cubicBezTo>
                  <a:pt x="316997" y="385429"/>
                  <a:pt x="316848" y="382147"/>
                  <a:pt x="316859" y="378865"/>
                </a:cubicBezTo>
                <a:cubicBezTo>
                  <a:pt x="316682" y="367872"/>
                  <a:pt x="318687" y="357163"/>
                  <a:pt x="322875" y="346738"/>
                </a:cubicBezTo>
                <a:cubicBezTo>
                  <a:pt x="327062" y="336312"/>
                  <a:pt x="334494" y="323962"/>
                  <a:pt x="345172" y="309687"/>
                </a:cubicBezTo>
                <a:cubicBezTo>
                  <a:pt x="358640" y="291919"/>
                  <a:pt x="368262" y="275193"/>
                  <a:pt x="374040" y="259508"/>
                </a:cubicBezTo>
                <a:cubicBezTo>
                  <a:pt x="379818" y="243823"/>
                  <a:pt x="382633" y="226718"/>
                  <a:pt x="382486" y="208192"/>
                </a:cubicBezTo>
                <a:cubicBezTo>
                  <a:pt x="382456" y="179761"/>
                  <a:pt x="375583" y="157896"/>
                  <a:pt x="361866" y="142596"/>
                </a:cubicBezTo>
                <a:cubicBezTo>
                  <a:pt x="348149" y="127296"/>
                  <a:pt x="327769" y="119563"/>
                  <a:pt x="300725" y="119396"/>
                </a:cubicBezTo>
                <a:close/>
                <a:moveTo>
                  <a:pt x="301925" y="0"/>
                </a:moveTo>
                <a:cubicBezTo>
                  <a:pt x="468674" y="0"/>
                  <a:pt x="603850" y="135176"/>
                  <a:pt x="603850" y="301925"/>
                </a:cubicBezTo>
                <a:cubicBezTo>
                  <a:pt x="603850" y="468674"/>
                  <a:pt x="468674" y="603850"/>
                  <a:pt x="301925" y="603850"/>
                </a:cubicBezTo>
                <a:cubicBezTo>
                  <a:pt x="135176" y="603850"/>
                  <a:pt x="0" y="468674"/>
                  <a:pt x="0" y="301925"/>
                </a:cubicBezTo>
                <a:cubicBezTo>
                  <a:pt x="0" y="135176"/>
                  <a:pt x="135176" y="0"/>
                  <a:pt x="301925"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Footer Placeholder 1">
            <a:extLst>
              <a:ext uri="{FF2B5EF4-FFF2-40B4-BE49-F238E27FC236}">
                <a16:creationId xmlns:a16="http://schemas.microsoft.com/office/drawing/2014/main" id="{A3D88067-952E-2AE9-45C5-5F390B61A6F1}"/>
              </a:ext>
              <a:ext uri="{C183D7F6-B498-43B3-948B-1728B52AA6E4}">
                <adec:decorative xmlns:adec="http://schemas.microsoft.com/office/drawing/2017/decorative" val="1"/>
              </a:ext>
            </a:extLst>
          </p:cNvPr>
          <p:cNvSpPr>
            <a:spLocks noGrp="1"/>
          </p:cNvSpPr>
          <p:nvPr>
            <p:ph type="ftr" sz="quarter" idx="3"/>
          </p:nvPr>
        </p:nvSpPr>
        <p:spPr/>
        <p:txBody>
          <a:bodyPr/>
          <a:lstStyle/>
          <a:p>
            <a:r>
              <a:rPr lang="en-US" dirty="0">
                <a:solidFill>
                  <a:schemeClr val="bg1"/>
                </a:solidFill>
              </a:rPr>
              <a:t>DESIGN NEW EXHIBITION </a:t>
            </a:r>
            <a:r>
              <a:rPr lang="en-US" dirty="0"/>
              <a:t>STUDENT RESOURCE</a:t>
            </a:r>
            <a:endParaRPr lang="en-AU" dirty="0"/>
          </a:p>
        </p:txBody>
      </p:sp>
      <p:sp>
        <p:nvSpPr>
          <p:cNvPr id="3" name="Slide Number Placeholder 2">
            <a:extLst>
              <a:ext uri="{FF2B5EF4-FFF2-40B4-BE49-F238E27FC236}">
                <a16:creationId xmlns:a16="http://schemas.microsoft.com/office/drawing/2014/main" id="{A25AC609-B568-90E1-ED49-EB21B4FF225D}"/>
              </a:ext>
              <a:ext uri="{C183D7F6-B498-43B3-948B-1728B52AA6E4}">
                <adec:decorative xmlns:adec="http://schemas.microsoft.com/office/drawing/2017/decorative" val="1"/>
              </a:ext>
            </a:extLst>
          </p:cNvPr>
          <p:cNvSpPr>
            <a:spLocks noGrp="1"/>
          </p:cNvSpPr>
          <p:nvPr>
            <p:ph type="sldNum" sz="quarter" idx="4"/>
          </p:nvPr>
        </p:nvSpPr>
        <p:spPr/>
        <p:txBody>
          <a:bodyPr/>
          <a:lstStyle/>
          <a:p>
            <a:fld id="{24F48773-4115-48EA-A802-25D4069CDE66}" type="slidenum">
              <a:rPr lang="en-AU" smtClean="0"/>
              <a:pPr/>
              <a:t>2</a:t>
            </a:fld>
            <a:endParaRPr lang="en-AU" dirty="0"/>
          </a:p>
        </p:txBody>
      </p:sp>
      <p:sp>
        <p:nvSpPr>
          <p:cNvPr id="10" name="Isosceles Triangle 9">
            <a:extLst>
              <a:ext uri="{FF2B5EF4-FFF2-40B4-BE49-F238E27FC236}">
                <a16:creationId xmlns:a16="http://schemas.microsoft.com/office/drawing/2014/main" id="{E18710C5-82C5-5555-4A50-BA04E4AF2838}"/>
              </a:ext>
              <a:ext uri="{C183D7F6-B498-43B3-948B-1728B52AA6E4}">
                <adec:decorative xmlns:adec="http://schemas.microsoft.com/office/drawing/2017/decorative" val="1"/>
              </a:ext>
            </a:extLst>
          </p:cNvPr>
          <p:cNvSpPr/>
          <p:nvPr/>
        </p:nvSpPr>
        <p:spPr>
          <a:xfrm rot="10800000">
            <a:off x="3200400" y="6142384"/>
            <a:ext cx="457200" cy="145229"/>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20" name="Graphic 19">
            <a:extLst>
              <a:ext uri="{FF2B5EF4-FFF2-40B4-BE49-F238E27FC236}">
                <a16:creationId xmlns:a16="http://schemas.microsoft.com/office/drawing/2014/main" id="{984FB576-F20C-D49B-0EBD-DA9C1C58D1AA}"/>
              </a:ext>
              <a:ext uri="{C183D7F6-B498-43B3-948B-1728B52AA6E4}">
                <adec:decorative xmlns:adec="http://schemas.microsoft.com/office/drawing/2017/decorative" val="1"/>
              </a:ext>
            </a:extLst>
          </p:cNvPr>
          <p:cNvPicPr>
            <a:picLocks noChangeAspect="1"/>
          </p:cNvPicPr>
          <p:nvPr/>
        </p:nvPicPr>
        <p:blipFill rotWithShape="1">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l="15873" t="14052" r="14286" b="16106"/>
          <a:stretch/>
        </p:blipFill>
        <p:spPr>
          <a:xfrm>
            <a:off x="1954060" y="462102"/>
            <a:ext cx="551146" cy="551146"/>
          </a:xfrm>
          <a:prstGeom prst="rect">
            <a:avLst/>
          </a:prstGeom>
        </p:spPr>
      </p:pic>
    </p:spTree>
    <p:extLst>
      <p:ext uri="{BB962C8B-B14F-4D97-AF65-F5344CB8AC3E}">
        <p14:creationId xmlns:p14="http://schemas.microsoft.com/office/powerpoint/2010/main" val="1174614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54A317F-A3D9-E46F-04CA-D9134BE2905C}"/>
              </a:ext>
            </a:extLst>
          </p:cNvPr>
          <p:cNvSpPr>
            <a:spLocks noGrp="1"/>
          </p:cNvSpPr>
          <p:nvPr>
            <p:ph type="title" idx="4294967295"/>
          </p:nvPr>
        </p:nvSpPr>
        <p:spPr>
          <a:xfrm>
            <a:off x="471488" y="-1914525"/>
            <a:ext cx="5915025" cy="1914525"/>
          </a:xfrm>
          <a:prstGeom prst="rect">
            <a:avLst/>
          </a:prstGeom>
        </p:spPr>
        <p:txBody>
          <a:bodyPr anchor="b"/>
          <a:lstStyle/>
          <a:p>
            <a:r>
              <a:rPr lang="en-US" sz="3600" b="1" dirty="0">
                <a:solidFill>
                  <a:schemeClr val="accent6"/>
                </a:solidFill>
                <a:latin typeface="Open Sans" pitchFamily="2" charset="0"/>
                <a:ea typeface="Open Sans" pitchFamily="2" charset="0"/>
                <a:cs typeface="Open Sans" pitchFamily="2" charset="0"/>
              </a:rPr>
              <a:t>Design new exhibition – page 3</a:t>
            </a:r>
            <a:endParaRPr lang="en-AU" dirty="0"/>
          </a:p>
        </p:txBody>
      </p:sp>
      <p:sp>
        <p:nvSpPr>
          <p:cNvPr id="10" name="TextBox 9">
            <a:extLst>
              <a:ext uri="{FF2B5EF4-FFF2-40B4-BE49-F238E27FC236}">
                <a16:creationId xmlns:a16="http://schemas.microsoft.com/office/drawing/2014/main" id="{AF7AF252-D99B-E7FB-A3F6-8FFEB6E946D1}"/>
              </a:ext>
            </a:extLst>
          </p:cNvPr>
          <p:cNvSpPr txBox="1"/>
          <p:nvPr/>
        </p:nvSpPr>
        <p:spPr>
          <a:xfrm>
            <a:off x="569153" y="580928"/>
            <a:ext cx="5719693" cy="1253402"/>
          </a:xfrm>
          <a:prstGeom prst="rect">
            <a:avLst/>
          </a:prstGeom>
          <a:solidFill>
            <a:schemeClr val="bg1"/>
          </a:solidFill>
        </p:spPr>
        <p:txBody>
          <a:bodyPr wrap="square" lIns="72000" tIns="72000" rIns="72000" bIns="72000">
            <a:spAutoFit/>
          </a:bodyPr>
          <a:lstStyle/>
          <a:p>
            <a:pPr>
              <a:spcBef>
                <a:spcPts val="1800"/>
              </a:spcBef>
              <a:spcAft>
                <a:spcPts val="600"/>
              </a:spcAft>
            </a:pPr>
            <a:r>
              <a:rPr lang="en-AU" dirty="0">
                <a:solidFill>
                  <a:schemeClr val="accent6"/>
                </a:solidFill>
                <a:latin typeface="Open Sans" pitchFamily="2" charset="0"/>
                <a:ea typeface="Open Sans" pitchFamily="2" charset="0"/>
                <a:cs typeface="Open Sans" pitchFamily="2" charset="0"/>
              </a:rPr>
              <a:t>Where to start</a:t>
            </a:r>
            <a:endParaRPr lang="en-AU" sz="1900" dirty="0">
              <a:solidFill>
                <a:schemeClr val="accent6"/>
              </a:solidFill>
              <a:latin typeface="Open Sans" pitchFamily="2" charset="0"/>
              <a:ea typeface="Open Sans" pitchFamily="2" charset="0"/>
              <a:cs typeface="Open Sans" pitchFamily="2" charset="0"/>
            </a:endParaRPr>
          </a:p>
          <a:p>
            <a:pPr>
              <a:spcBef>
                <a:spcPts val="300"/>
              </a:spcBef>
              <a:spcAft>
                <a:spcPts val="300"/>
              </a:spcAft>
            </a:pPr>
            <a:r>
              <a:rPr lang="en-AU" sz="1000" dirty="0">
                <a:solidFill>
                  <a:srgbClr val="57575A"/>
                </a:solidFill>
                <a:latin typeface="Calibri" panose="020F0502020204030204" pitchFamily="34" charset="0"/>
                <a:cs typeface="Calibri" panose="020F0502020204030204" pitchFamily="34" charset="0"/>
              </a:rPr>
              <a:t>This task is best undertaken in a small group!</a:t>
            </a:r>
          </a:p>
          <a:p>
            <a:pPr>
              <a:spcBef>
                <a:spcPts val="1800"/>
              </a:spcBef>
              <a:spcAft>
                <a:spcPts val="600"/>
              </a:spcAft>
            </a:pPr>
            <a:r>
              <a:rPr lang="en-AU" dirty="0">
                <a:solidFill>
                  <a:schemeClr val="accent6"/>
                </a:solidFill>
                <a:latin typeface="Open Sans" pitchFamily="2" charset="0"/>
                <a:ea typeface="Open Sans" pitchFamily="2" charset="0"/>
                <a:cs typeface="Open Sans" pitchFamily="2" charset="0"/>
              </a:rPr>
              <a:t>Possible roles within the team:</a:t>
            </a:r>
            <a:endParaRPr lang="en-AU" sz="1100" dirty="0">
              <a:solidFill>
                <a:schemeClr val="accent6"/>
              </a:solidFill>
              <a:latin typeface="Calibri" panose="020F0502020204030204" pitchFamily="34" charset="0"/>
              <a:cs typeface="Calibri" panose="020F0502020204030204" pitchFamily="34" charset="0"/>
            </a:endParaRPr>
          </a:p>
        </p:txBody>
      </p:sp>
      <p:graphicFrame>
        <p:nvGraphicFramePr>
          <p:cNvPr id="12" name="Table 11">
            <a:extLst>
              <a:ext uri="{FF2B5EF4-FFF2-40B4-BE49-F238E27FC236}">
                <a16:creationId xmlns:a16="http://schemas.microsoft.com/office/drawing/2014/main" id="{62AE5DF1-632D-609A-FF00-405BC5F59652}"/>
              </a:ext>
            </a:extLst>
          </p:cNvPr>
          <p:cNvGraphicFramePr>
            <a:graphicFrameLocks noGrp="1"/>
          </p:cNvGraphicFramePr>
          <p:nvPr>
            <p:extLst>
              <p:ext uri="{D42A27DB-BD31-4B8C-83A1-F6EECF244321}">
                <p14:modId xmlns:p14="http://schemas.microsoft.com/office/powerpoint/2010/main" val="4091912330"/>
              </p:ext>
            </p:extLst>
          </p:nvPr>
        </p:nvGraphicFramePr>
        <p:xfrm>
          <a:off x="569154" y="1834330"/>
          <a:ext cx="5704121" cy="3006720"/>
        </p:xfrm>
        <a:graphic>
          <a:graphicData uri="http://schemas.openxmlformats.org/drawingml/2006/table">
            <a:tbl>
              <a:tblPr firstRow="1" firstCol="1" bandRow="1"/>
              <a:tblGrid>
                <a:gridCol w="1159326">
                  <a:extLst>
                    <a:ext uri="{9D8B030D-6E8A-4147-A177-3AD203B41FA5}">
                      <a16:colId xmlns:a16="http://schemas.microsoft.com/office/drawing/2014/main" val="3556690534"/>
                    </a:ext>
                  </a:extLst>
                </a:gridCol>
                <a:gridCol w="4544795">
                  <a:extLst>
                    <a:ext uri="{9D8B030D-6E8A-4147-A177-3AD203B41FA5}">
                      <a16:colId xmlns:a16="http://schemas.microsoft.com/office/drawing/2014/main" val="1470812374"/>
                    </a:ext>
                  </a:extLst>
                </a:gridCol>
              </a:tblGrid>
              <a:tr h="601344">
                <a:tc>
                  <a:txBody>
                    <a:bodyPr/>
                    <a:lstStyle/>
                    <a:p>
                      <a:pPr marL="0" algn="l" defTabSz="685800" rtl="0" eaLnBrk="1" latinLnBrk="0" hangingPunct="1">
                        <a:spcBef>
                          <a:spcPts val="600"/>
                        </a:spcBef>
                        <a:spcAft>
                          <a:spcPts val="600"/>
                        </a:spcAft>
                      </a:pPr>
                      <a:r>
                        <a:rPr lang="en-AU" sz="1000" b="1" kern="1200" dirty="0">
                          <a:solidFill>
                            <a:srgbClr val="57575A"/>
                          </a:solidFill>
                          <a:effectLst/>
                          <a:latin typeface="+mn-lt"/>
                          <a:ea typeface="Calibri" panose="020F0502020204030204" pitchFamily="34" charset="0"/>
                          <a:cs typeface="Calibri" panose="020F0502020204030204" pitchFamily="34" charset="0"/>
                        </a:rPr>
                        <a:t>Project Manager</a:t>
                      </a:r>
                    </a:p>
                  </a:txBody>
                  <a:tcPr marL="72000" marR="72000" marT="36000" marB="36000">
                    <a:lnL w="12700" cap="flat" cmpd="sng" algn="ctr">
                      <a:no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3">
                        <a:lumMod val="20000"/>
                        <a:lumOff val="80000"/>
                      </a:schemeClr>
                    </a:solidFill>
                  </a:tcPr>
                </a:tc>
                <a:tc>
                  <a:txBody>
                    <a:bodyPr/>
                    <a:lstStyle/>
                    <a:p>
                      <a:pPr>
                        <a:spcBef>
                          <a:spcPts val="600"/>
                        </a:spcBef>
                        <a:spcAft>
                          <a:spcPts val="600"/>
                        </a:spcAft>
                      </a:pPr>
                      <a:r>
                        <a:rPr lang="en-AU" sz="1000" dirty="0">
                          <a:solidFill>
                            <a:srgbClr val="57575A"/>
                          </a:solidFill>
                          <a:effectLst/>
                          <a:latin typeface="+mn-lt"/>
                          <a:ea typeface="Calibri" panose="020F0502020204030204" pitchFamily="34" charset="0"/>
                          <a:cs typeface="Calibri" panose="020F0502020204030204" pitchFamily="34" charset="0"/>
                        </a:rPr>
                        <a:t>Oversees the project through the various stages from concept to delivery. Ensures the project stays on schedule and within budget, coordinating/supervising the individuals and teams involved in the project.  </a:t>
                      </a:r>
                    </a:p>
                  </a:txBody>
                  <a:tcPr marL="72000" marR="72000" marT="36000" marB="36000">
                    <a:lnL w="12700" cap="flat" cmpd="sng" algn="ctr">
                      <a:solidFill>
                        <a:schemeClr val="accent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109743876"/>
                  </a:ext>
                </a:extLst>
              </a:tr>
              <a:tr h="601344">
                <a:tc>
                  <a:txBody>
                    <a:bodyPr/>
                    <a:lstStyle/>
                    <a:p>
                      <a:pPr marL="0" algn="l" defTabSz="685800" rtl="0" eaLnBrk="1" latinLnBrk="0" hangingPunct="1">
                        <a:spcBef>
                          <a:spcPts val="600"/>
                        </a:spcBef>
                        <a:spcAft>
                          <a:spcPts val="600"/>
                        </a:spcAft>
                      </a:pPr>
                      <a:r>
                        <a:rPr lang="en-AU" sz="1000" b="1" kern="1200" dirty="0">
                          <a:solidFill>
                            <a:srgbClr val="57575A"/>
                          </a:solidFill>
                          <a:effectLst/>
                          <a:latin typeface="+mn-lt"/>
                          <a:ea typeface="Calibri" panose="020F0502020204030204" pitchFamily="34" charset="0"/>
                          <a:cs typeface="Calibri" panose="020F0502020204030204" pitchFamily="34" charset="0"/>
                        </a:rPr>
                        <a:t>Architect</a:t>
                      </a:r>
                    </a:p>
                  </a:txBody>
                  <a:tcPr marL="72000" marR="72000" marT="36000" marB="36000">
                    <a:lnL w="12700" cap="flat" cmpd="sng" algn="ctr">
                      <a:no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3">
                        <a:lumMod val="20000"/>
                        <a:lumOff val="80000"/>
                      </a:schemeClr>
                    </a:solidFill>
                  </a:tcPr>
                </a:tc>
                <a:tc>
                  <a:txBody>
                    <a:bodyPr/>
                    <a:lstStyle/>
                    <a:p>
                      <a:pPr>
                        <a:spcBef>
                          <a:spcPts val="600"/>
                        </a:spcBef>
                        <a:spcAft>
                          <a:spcPts val="600"/>
                        </a:spcAft>
                      </a:pPr>
                      <a:r>
                        <a:rPr lang="en-AU" sz="1000" dirty="0">
                          <a:solidFill>
                            <a:srgbClr val="57575A"/>
                          </a:solidFill>
                          <a:effectLst/>
                          <a:latin typeface="+mn-lt"/>
                          <a:ea typeface="Calibri" panose="020F0502020204030204" pitchFamily="34" charset="0"/>
                          <a:cs typeface="Calibri" panose="020F0502020204030204" pitchFamily="34" charset="0"/>
                        </a:rPr>
                        <a:t>Designs/co-designs the facility, particularly if the facility requires structural modifications.</a:t>
                      </a:r>
                    </a:p>
                  </a:txBody>
                  <a:tcPr marL="72000" marR="72000" marT="36000" marB="36000">
                    <a:lnL w="12700" cap="flat" cmpd="sng" algn="ctr">
                      <a:solidFill>
                        <a:schemeClr val="accent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4006288415"/>
                  </a:ext>
                </a:extLst>
              </a:tr>
              <a:tr h="601344">
                <a:tc>
                  <a:txBody>
                    <a:bodyPr/>
                    <a:lstStyle/>
                    <a:p>
                      <a:pPr marL="0" algn="l" defTabSz="685800" rtl="0" eaLnBrk="1" latinLnBrk="0" hangingPunct="1">
                        <a:spcBef>
                          <a:spcPts val="600"/>
                        </a:spcBef>
                        <a:spcAft>
                          <a:spcPts val="600"/>
                        </a:spcAft>
                      </a:pPr>
                      <a:r>
                        <a:rPr lang="en-AU" sz="1000" b="1" kern="1200" dirty="0">
                          <a:solidFill>
                            <a:srgbClr val="57575A"/>
                          </a:solidFill>
                          <a:effectLst/>
                          <a:latin typeface="+mn-lt"/>
                          <a:ea typeface="Calibri" panose="020F0502020204030204" pitchFamily="34" charset="0"/>
                          <a:cs typeface="Calibri" panose="020F0502020204030204" pitchFamily="34" charset="0"/>
                        </a:rPr>
                        <a:t>Designer</a:t>
                      </a:r>
                    </a:p>
                  </a:txBody>
                  <a:tcPr marL="72000" marR="72000" marT="36000" marB="36000">
                    <a:lnL w="12700" cap="flat" cmpd="sng" algn="ctr">
                      <a:no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3">
                        <a:lumMod val="20000"/>
                        <a:lumOff val="80000"/>
                      </a:schemeClr>
                    </a:solidFill>
                  </a:tcPr>
                </a:tc>
                <a:tc>
                  <a:txBody>
                    <a:bodyPr/>
                    <a:lstStyle/>
                    <a:p>
                      <a:pPr>
                        <a:spcBef>
                          <a:spcPts val="600"/>
                        </a:spcBef>
                        <a:spcAft>
                          <a:spcPts val="600"/>
                        </a:spcAft>
                      </a:pPr>
                      <a:r>
                        <a:rPr lang="en-AU" sz="1000" dirty="0">
                          <a:solidFill>
                            <a:srgbClr val="57575A"/>
                          </a:solidFill>
                          <a:effectLst/>
                          <a:latin typeface="+mn-lt"/>
                          <a:ea typeface="Calibri" panose="020F0502020204030204" pitchFamily="34" charset="0"/>
                          <a:cs typeface="Calibri" panose="020F0502020204030204" pitchFamily="34" charset="0"/>
                        </a:rPr>
                        <a:t>Responsible for the physical and sensory layout of the space. Working with the exhibit developer they ensure the exhibition is accessible and engaging.</a:t>
                      </a:r>
                    </a:p>
                  </a:txBody>
                  <a:tcPr marL="72000" marR="72000" marT="36000" marB="36000">
                    <a:lnL w="12700" cap="flat" cmpd="sng" algn="ctr">
                      <a:solidFill>
                        <a:schemeClr val="accent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735772342"/>
                  </a:ext>
                </a:extLst>
              </a:tr>
              <a:tr h="601344">
                <a:tc>
                  <a:txBody>
                    <a:bodyPr/>
                    <a:lstStyle/>
                    <a:p>
                      <a:pPr marL="0" algn="l" defTabSz="685800" rtl="0" eaLnBrk="1" latinLnBrk="0" hangingPunct="1">
                        <a:spcBef>
                          <a:spcPts val="600"/>
                        </a:spcBef>
                        <a:spcAft>
                          <a:spcPts val="600"/>
                        </a:spcAft>
                      </a:pPr>
                      <a:r>
                        <a:rPr lang="en-AU" sz="1000" b="1" kern="1200" dirty="0">
                          <a:solidFill>
                            <a:srgbClr val="57575A"/>
                          </a:solidFill>
                          <a:effectLst/>
                          <a:latin typeface="+mn-lt"/>
                          <a:ea typeface="Calibri" panose="020F0502020204030204" pitchFamily="34" charset="0"/>
                          <a:cs typeface="Calibri" panose="020F0502020204030204" pitchFamily="34" charset="0"/>
                        </a:rPr>
                        <a:t>Exhibit Developer</a:t>
                      </a:r>
                    </a:p>
                  </a:txBody>
                  <a:tcPr marL="72000" marR="72000" marT="36000" marB="36000">
                    <a:lnL w="12700" cap="flat" cmpd="sng" algn="ctr">
                      <a:no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3">
                        <a:lumMod val="20000"/>
                        <a:lumOff val="80000"/>
                      </a:schemeClr>
                    </a:solidFill>
                  </a:tcPr>
                </a:tc>
                <a:tc>
                  <a:txBody>
                    <a:bodyPr/>
                    <a:lstStyle/>
                    <a:p>
                      <a:pPr>
                        <a:spcBef>
                          <a:spcPts val="600"/>
                        </a:spcBef>
                        <a:spcAft>
                          <a:spcPts val="600"/>
                        </a:spcAft>
                      </a:pPr>
                      <a:r>
                        <a:rPr lang="en-AU" sz="1000" dirty="0">
                          <a:solidFill>
                            <a:srgbClr val="57575A"/>
                          </a:solidFill>
                          <a:effectLst/>
                          <a:latin typeface="+mn-lt"/>
                          <a:ea typeface="Calibri" panose="020F0502020204030204" pitchFamily="34" charset="0"/>
                          <a:cs typeface="Calibri" panose="020F0502020204030204" pitchFamily="34" charset="0"/>
                        </a:rPr>
                        <a:t>Working with the designer and curator/s they design and build or commission the building of exhibits for the exhibition.</a:t>
                      </a:r>
                    </a:p>
                  </a:txBody>
                  <a:tcPr marL="72000" marR="72000" marT="36000" marB="36000">
                    <a:lnL w="12700" cap="flat" cmpd="sng" algn="ctr">
                      <a:solidFill>
                        <a:schemeClr val="accent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937304007"/>
                  </a:ext>
                </a:extLst>
              </a:tr>
              <a:tr h="601344">
                <a:tc>
                  <a:txBody>
                    <a:bodyPr/>
                    <a:lstStyle/>
                    <a:p>
                      <a:pPr marL="0" algn="l" defTabSz="685800" rtl="0" eaLnBrk="1" latinLnBrk="0" hangingPunct="1">
                        <a:spcBef>
                          <a:spcPts val="600"/>
                        </a:spcBef>
                        <a:spcAft>
                          <a:spcPts val="600"/>
                        </a:spcAft>
                      </a:pPr>
                      <a:r>
                        <a:rPr lang="en-AU" sz="1000" b="1" kern="1200" dirty="0">
                          <a:solidFill>
                            <a:srgbClr val="57575A"/>
                          </a:solidFill>
                          <a:effectLst/>
                          <a:latin typeface="+mn-lt"/>
                          <a:ea typeface="Calibri" panose="020F0502020204030204" pitchFamily="34" charset="0"/>
                          <a:cs typeface="Calibri" panose="020F0502020204030204" pitchFamily="34" charset="0"/>
                        </a:rPr>
                        <a:t>Other roles</a:t>
                      </a:r>
                    </a:p>
                  </a:txBody>
                  <a:tcPr marL="72000" marR="72000" marT="36000" marB="36000">
                    <a:lnL w="12700" cap="flat" cmpd="sng" algn="ctr">
                      <a:no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3">
                        <a:lumMod val="20000"/>
                        <a:lumOff val="80000"/>
                      </a:schemeClr>
                    </a:solidFill>
                  </a:tcPr>
                </a:tc>
                <a:tc>
                  <a:txBody>
                    <a:bodyPr/>
                    <a:lstStyle/>
                    <a:p>
                      <a:pPr>
                        <a:spcBef>
                          <a:spcPts val="600"/>
                        </a:spcBef>
                        <a:spcAft>
                          <a:spcPts val="600"/>
                        </a:spcAft>
                      </a:pPr>
                      <a:r>
                        <a:rPr lang="en-AU" sz="1000" dirty="0">
                          <a:solidFill>
                            <a:srgbClr val="57575A"/>
                          </a:solidFill>
                          <a:effectLst/>
                          <a:latin typeface="+mn-lt"/>
                          <a:ea typeface="Calibri" panose="020F0502020204030204" pitchFamily="34" charset="0"/>
                          <a:cs typeface="Calibri" panose="020F0502020204030204" pitchFamily="34" charset="0"/>
                        </a:rPr>
                        <a:t>These might include an </a:t>
                      </a:r>
                      <a:r>
                        <a:rPr lang="en-AU" sz="1000" b="1" dirty="0">
                          <a:solidFill>
                            <a:srgbClr val="57575A"/>
                          </a:solidFill>
                          <a:effectLst/>
                          <a:latin typeface="+mn-lt"/>
                          <a:ea typeface="Calibri" panose="020F0502020204030204" pitchFamily="34" charset="0"/>
                          <a:cs typeface="Calibri" panose="020F0502020204030204" pitchFamily="34" charset="0"/>
                        </a:rPr>
                        <a:t>education officer</a:t>
                      </a:r>
                      <a:r>
                        <a:rPr lang="en-AU" sz="1000" dirty="0">
                          <a:solidFill>
                            <a:srgbClr val="57575A"/>
                          </a:solidFill>
                          <a:effectLst/>
                          <a:latin typeface="+mn-lt"/>
                          <a:ea typeface="Calibri" panose="020F0502020204030204" pitchFamily="34" charset="0"/>
                          <a:cs typeface="Calibri" panose="020F0502020204030204" pitchFamily="34" charset="0"/>
                        </a:rPr>
                        <a:t> advising on the educational aspects depending on the nature of the project.</a:t>
                      </a:r>
                    </a:p>
                  </a:txBody>
                  <a:tcPr marL="72000" marR="72000" marT="36000" marB="36000">
                    <a:lnL w="12700" cap="flat" cmpd="sng" algn="ctr">
                      <a:solidFill>
                        <a:schemeClr val="accent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137608307"/>
                  </a:ext>
                </a:extLst>
              </a:tr>
            </a:tbl>
          </a:graphicData>
        </a:graphic>
      </p:graphicFrame>
      <p:sp>
        <p:nvSpPr>
          <p:cNvPr id="13" name="TextBox 12">
            <a:extLst>
              <a:ext uri="{FF2B5EF4-FFF2-40B4-BE49-F238E27FC236}">
                <a16:creationId xmlns:a16="http://schemas.microsoft.com/office/drawing/2014/main" id="{E7559F8F-BA80-C95E-8694-732D02D6B98B}"/>
              </a:ext>
            </a:extLst>
          </p:cNvPr>
          <p:cNvSpPr txBox="1"/>
          <p:nvPr/>
        </p:nvSpPr>
        <p:spPr>
          <a:xfrm>
            <a:off x="569153" y="5122105"/>
            <a:ext cx="5704121" cy="922542"/>
          </a:xfrm>
          <a:prstGeom prst="rect">
            <a:avLst/>
          </a:prstGeom>
          <a:solidFill>
            <a:schemeClr val="bg1"/>
          </a:solidFill>
        </p:spPr>
        <p:txBody>
          <a:bodyPr wrap="square" lIns="72000" tIns="72000" rIns="72000" bIns="72000">
            <a:spAutoFit/>
          </a:bodyPr>
          <a:lstStyle/>
          <a:p>
            <a:pPr>
              <a:spcBef>
                <a:spcPts val="1800"/>
              </a:spcBef>
              <a:spcAft>
                <a:spcPts val="600"/>
              </a:spcAft>
            </a:pPr>
            <a:r>
              <a:rPr lang="en-AU" dirty="0">
                <a:solidFill>
                  <a:schemeClr val="accent6"/>
                </a:solidFill>
                <a:latin typeface="Open Sans" pitchFamily="2" charset="0"/>
                <a:ea typeface="Open Sans" pitchFamily="2" charset="0"/>
                <a:cs typeface="Open Sans" pitchFamily="2" charset="0"/>
              </a:rPr>
              <a:t>Links</a:t>
            </a:r>
            <a:endParaRPr lang="en-AU" sz="1900" dirty="0">
              <a:solidFill>
                <a:schemeClr val="accent6"/>
              </a:solidFill>
              <a:latin typeface="Open Sans" pitchFamily="2" charset="0"/>
              <a:ea typeface="Open Sans" pitchFamily="2" charset="0"/>
              <a:cs typeface="Open Sans" pitchFamily="2" charset="0"/>
            </a:endParaRPr>
          </a:p>
          <a:p>
            <a:pPr>
              <a:spcBef>
                <a:spcPts val="300"/>
              </a:spcBef>
              <a:spcAft>
                <a:spcPts val="300"/>
              </a:spcAft>
            </a:pPr>
            <a:r>
              <a:rPr lang="en-AU" sz="1000" dirty="0">
                <a:solidFill>
                  <a:srgbClr val="57575A"/>
                </a:solidFill>
                <a:latin typeface="Calibri" panose="020F0502020204030204" pitchFamily="34" charset="0"/>
                <a:cs typeface="Calibri" panose="020F0502020204030204" pitchFamily="34" charset="0"/>
                <a:hlinkClick r:id="rId2"/>
              </a:rPr>
              <a:t>https://youtu.be/bmC-FwibsZg</a:t>
            </a:r>
            <a:r>
              <a:rPr lang="en-AU" sz="1000" dirty="0">
                <a:solidFill>
                  <a:srgbClr val="57575A"/>
                </a:solidFill>
                <a:latin typeface="Calibri" panose="020F0502020204030204" pitchFamily="34" charset="0"/>
                <a:cs typeface="Calibri" panose="020F0502020204030204" pitchFamily="34" charset="0"/>
              </a:rPr>
              <a:t> </a:t>
            </a:r>
          </a:p>
          <a:p>
            <a:pPr>
              <a:spcBef>
                <a:spcPts val="300"/>
              </a:spcBef>
              <a:spcAft>
                <a:spcPts val="300"/>
              </a:spcAft>
            </a:pPr>
            <a:r>
              <a:rPr lang="en-AU" sz="1000" dirty="0">
                <a:solidFill>
                  <a:srgbClr val="57575A"/>
                </a:solidFill>
                <a:latin typeface="Calibri" panose="020F0502020204030204" pitchFamily="34" charset="0"/>
                <a:cs typeface="Calibri" panose="020F0502020204030204" pitchFamily="34" charset="0"/>
                <a:hlinkClick r:id="rId3"/>
              </a:rPr>
              <a:t>https://museumsvictoria.com.au/learning/small-object-big-story/5-exhibition-basics/</a:t>
            </a:r>
            <a:r>
              <a:rPr lang="en-AU" sz="1000" dirty="0">
                <a:solidFill>
                  <a:srgbClr val="57575A"/>
                </a:solidFill>
                <a:latin typeface="Calibri" panose="020F0502020204030204" pitchFamily="34" charset="0"/>
                <a:cs typeface="Calibri" panose="020F0502020204030204" pitchFamily="34" charset="0"/>
              </a:rPr>
              <a:t> </a:t>
            </a:r>
          </a:p>
        </p:txBody>
      </p:sp>
      <p:sp>
        <p:nvSpPr>
          <p:cNvPr id="2" name="Footer Placeholder 1">
            <a:extLst>
              <a:ext uri="{FF2B5EF4-FFF2-40B4-BE49-F238E27FC236}">
                <a16:creationId xmlns:a16="http://schemas.microsoft.com/office/drawing/2014/main" id="{2A253C24-0616-BA6D-457D-88EAF223AB06}"/>
              </a:ext>
              <a:ext uri="{C183D7F6-B498-43B3-948B-1728B52AA6E4}">
                <adec:decorative xmlns:adec="http://schemas.microsoft.com/office/drawing/2017/decorative" val="1"/>
              </a:ext>
            </a:extLst>
          </p:cNvPr>
          <p:cNvSpPr>
            <a:spLocks noGrp="1"/>
          </p:cNvSpPr>
          <p:nvPr>
            <p:ph type="ftr" sz="quarter" idx="3"/>
          </p:nvPr>
        </p:nvSpPr>
        <p:spPr>
          <a:xfrm>
            <a:off x="549275" y="9182100"/>
            <a:ext cx="5148000" cy="220317"/>
          </a:xfrm>
        </p:spPr>
        <p:txBody>
          <a:bodyPr/>
          <a:lstStyle/>
          <a:p>
            <a:r>
              <a:rPr lang="en-US" dirty="0">
                <a:solidFill>
                  <a:schemeClr val="bg1"/>
                </a:solidFill>
              </a:rPr>
              <a:t>DESIGN NEW EXHIBITION </a:t>
            </a:r>
            <a:r>
              <a:rPr lang="en-US" dirty="0"/>
              <a:t>STUDENT RESOURCE</a:t>
            </a:r>
            <a:endParaRPr lang="en-AU" dirty="0"/>
          </a:p>
        </p:txBody>
      </p:sp>
      <p:sp>
        <p:nvSpPr>
          <p:cNvPr id="5" name="TextBox 4">
            <a:extLst>
              <a:ext uri="{FF2B5EF4-FFF2-40B4-BE49-F238E27FC236}">
                <a16:creationId xmlns:a16="http://schemas.microsoft.com/office/drawing/2014/main" id="{BC4EAD43-528B-3E27-78D7-8CF53B52D216}"/>
              </a:ext>
              <a:ext uri="{C183D7F6-B498-43B3-948B-1728B52AA6E4}">
                <adec:decorative xmlns:adec="http://schemas.microsoft.com/office/drawing/2017/decorative" val="1"/>
              </a:ext>
            </a:extLst>
          </p:cNvPr>
          <p:cNvSpPr txBox="1"/>
          <p:nvPr/>
        </p:nvSpPr>
        <p:spPr>
          <a:xfrm>
            <a:off x="549275" y="9304308"/>
            <a:ext cx="5400000" cy="397743"/>
          </a:xfrm>
          <a:prstGeom prst="rect">
            <a:avLst/>
          </a:prstGeom>
        </p:spPr>
        <p:txBody>
          <a:bodyPr vert="horz" lIns="72000" tIns="72000" rIns="72000" bIns="72000" rtlCol="0" anchor="t"/>
          <a:lstStyle>
            <a:defPPr>
              <a:defRPr lang="en-US"/>
            </a:defPPr>
            <a:lvl1pPr>
              <a:defRPr sz="800" cap="all" baseline="0">
                <a:solidFill>
                  <a:schemeClr val="bg1"/>
                </a:solidFill>
              </a:defRPr>
            </a:lvl1pPr>
          </a:lstStyle>
          <a:p>
            <a:r>
              <a:rPr lang="en-AU" sz="1000" b="1" cap="none" dirty="0">
                <a:solidFill>
                  <a:schemeClr val="accent1"/>
                </a:solidFill>
              </a:rPr>
              <a:t>SPACE CAREERS WAYFINDER IS A COLLABORATION BETWEEN </a:t>
            </a:r>
            <a:br>
              <a:rPr lang="en-AU" sz="1000" b="1" cap="none" dirty="0">
                <a:solidFill>
                  <a:schemeClr val="accent1"/>
                </a:solidFill>
              </a:rPr>
            </a:br>
            <a:r>
              <a:rPr lang="en-AU" sz="1000" b="1" cap="none" dirty="0">
                <a:solidFill>
                  <a:schemeClr val="accent1"/>
                </a:solidFill>
              </a:rPr>
              <a:t>THE CSIRO AND THE AUSTRALIAN NATIONAL UNIVERSITY</a:t>
            </a:r>
          </a:p>
        </p:txBody>
      </p:sp>
      <p:sp>
        <p:nvSpPr>
          <p:cNvPr id="3" name="Slide Number Placeholder 2">
            <a:extLst>
              <a:ext uri="{FF2B5EF4-FFF2-40B4-BE49-F238E27FC236}">
                <a16:creationId xmlns:a16="http://schemas.microsoft.com/office/drawing/2014/main" id="{2FA6251B-DB6F-B3C6-05F0-8269AD8C36A0}"/>
              </a:ext>
              <a:ext uri="{C183D7F6-B498-43B3-948B-1728B52AA6E4}">
                <adec:decorative xmlns:adec="http://schemas.microsoft.com/office/drawing/2017/decorative" val="1"/>
              </a:ext>
            </a:extLst>
          </p:cNvPr>
          <p:cNvSpPr>
            <a:spLocks noGrp="1"/>
          </p:cNvSpPr>
          <p:nvPr>
            <p:ph type="sldNum" sz="quarter" idx="4"/>
          </p:nvPr>
        </p:nvSpPr>
        <p:spPr/>
        <p:txBody>
          <a:bodyPr/>
          <a:lstStyle/>
          <a:p>
            <a:fld id="{24F48773-4115-48EA-A802-25D4069CDE66}" type="slidenum">
              <a:rPr lang="en-AU" smtClean="0"/>
              <a:pPr/>
              <a:t>3</a:t>
            </a:fld>
            <a:endParaRPr lang="en-AU" dirty="0"/>
          </a:p>
        </p:txBody>
      </p:sp>
    </p:spTree>
    <p:extLst>
      <p:ext uri="{BB962C8B-B14F-4D97-AF65-F5344CB8AC3E}">
        <p14:creationId xmlns:p14="http://schemas.microsoft.com/office/powerpoint/2010/main" val="1699532888"/>
      </p:ext>
    </p:extLst>
  </p:cSld>
  <p:clrMapOvr>
    <a:masterClrMapping/>
  </p:clrMapOvr>
</p:sld>
</file>

<file path=ppt/theme/theme1.xml><?xml version="1.0" encoding="utf-8"?>
<a:theme xmlns:a="http://schemas.openxmlformats.org/drawingml/2006/main" name="Office Theme">
  <a:themeElements>
    <a:clrScheme name="CSIRO">
      <a:dk1>
        <a:sysClr val="windowText" lastClr="000000"/>
      </a:dk1>
      <a:lt1>
        <a:srgbClr val="FFFFFF"/>
      </a:lt1>
      <a:dk2>
        <a:srgbClr val="000000"/>
      </a:dk2>
      <a:lt2>
        <a:srgbClr val="FFFFFF"/>
      </a:lt2>
      <a:accent1>
        <a:srgbClr val="00A9CE"/>
      </a:accent1>
      <a:accent2>
        <a:srgbClr val="001D34"/>
      </a:accent2>
      <a:accent3>
        <a:srgbClr val="757579"/>
      </a:accent3>
      <a:accent4>
        <a:srgbClr val="1E22AA"/>
      </a:accent4>
      <a:accent5>
        <a:srgbClr val="78BE20"/>
      </a:accent5>
      <a:accent6>
        <a:srgbClr val="6D2077"/>
      </a:accent6>
      <a:hlink>
        <a:srgbClr val="001D34"/>
      </a:hlink>
      <a:folHlink>
        <a:srgbClr val="00A9CE"/>
      </a:folHlink>
    </a:clrScheme>
    <a:fontScheme name="CSIRO_Resources">
      <a:majorFont>
        <a:latin typeface="Open Sans"/>
        <a:ea typeface=""/>
        <a:cs typeface=""/>
      </a:majorFont>
      <a:minorFont>
        <a:latin typeface="Calibri"/>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53369D1CD1B61448F62ED7191B0A361" ma:contentTypeVersion="11" ma:contentTypeDescription="Create a new document." ma:contentTypeScope="" ma:versionID="9fa718f4d8f4bbefcc64bedee5bfc52e">
  <xsd:schema xmlns:xsd="http://www.w3.org/2001/XMLSchema" xmlns:xs="http://www.w3.org/2001/XMLSchema" xmlns:p="http://schemas.microsoft.com/office/2006/metadata/properties" xmlns:ns2="ebbfb97d-8400-4246-978d-8b68e4a1ec72" xmlns:ns3="a774ea9e-c034-4ea9-adc9-463ee3fef49f" targetNamespace="http://schemas.microsoft.com/office/2006/metadata/properties" ma:root="true" ma:fieldsID="196f744a603421bb36edf33224f8f500" ns2:_="" ns3:_="">
    <xsd:import namespace="ebbfb97d-8400-4246-978d-8b68e4a1ec72"/>
    <xsd:import namespace="a774ea9e-c034-4ea9-adc9-463ee3fef49f"/>
    <xsd:element name="properties">
      <xsd:complexType>
        <xsd:sequence>
          <xsd:element name="documentManagement">
            <xsd:complexType>
              <xsd:all>
                <xsd:element ref="ns2:_dlc_DocId" minOccurs="0"/>
                <xsd:element ref="ns2:_dlc_DocIdUrl" minOccurs="0"/>
                <xsd:element ref="ns2:_dlc_DocIdPersistId" minOccurs="0"/>
                <xsd:element ref="ns3:Programname" minOccurs="0"/>
                <xsd:element ref="ns3:Resourcetype" minOccurs="0"/>
                <xsd:element ref="ns3:Evaluation" minOccurs="0"/>
                <xsd:element ref="ns3:MediaServiceMetadata" minOccurs="0"/>
                <xsd:element ref="ns3:MediaServiceFastMetadata" minOccurs="0"/>
                <xsd:element ref="ns3:MediaServiceObjectDetectorVersions" minOccurs="0"/>
                <xsd:element ref="ns3:MediaServiceSearchProperties" minOccurs="0"/>
                <xsd:element ref="ns2:SharedWithUsers" minOccurs="0"/>
                <xsd:element ref="ns2:SharedWithDetails" minOccurs="0"/>
                <xsd:element ref="ns3:Not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bfb97d-8400-4246-978d-8b68e4a1ec72"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774ea9e-c034-4ea9-adc9-463ee3fef49f" elementFormDefault="qualified">
    <xsd:import namespace="http://schemas.microsoft.com/office/2006/documentManagement/types"/>
    <xsd:import namespace="http://schemas.microsoft.com/office/infopath/2007/PartnerControls"/>
    <xsd:element name="Programname" ma:index="11" nillable="true" ma:displayName="Owner of resource" ma:format="Dropdown" ma:internalName="Programname">
      <xsd:complexType>
        <xsd:complexContent>
          <xsd:extension base="dms:MultiChoiceFillIn">
            <xsd:sequence>
              <xsd:element name="Value" maxOccurs="unbounded" minOccurs="0" nillable="true">
                <xsd:simpleType>
                  <xsd:union memberTypes="dms:Text">
                    <xsd:simpleType>
                      <xsd:restriction base="dms:Choice">
                        <xsd:enumeration value="Digital Careers"/>
                        <xsd:enumeration value="STEM Together"/>
                        <xsd:enumeration value="STEM Professionals in Schools"/>
                        <xsd:enumeration value="GenSTEM"/>
                        <xsd:enumeration value="Legacy"/>
                        <xsd:enumeration value="CEdO Comms"/>
                      </xsd:restriction>
                    </xsd:simpleType>
                  </xsd:union>
                </xsd:simpleType>
              </xsd:element>
            </xsd:sequence>
          </xsd:extension>
        </xsd:complexContent>
      </xsd:complexType>
    </xsd:element>
    <xsd:element name="Resourcetype" ma:index="12" nillable="true" ma:displayName="Resource type" ma:format="Dropdown" ma:internalName="Resourcetype">
      <xsd:complexType>
        <xsd:complexContent>
          <xsd:extension base="dms:MultiChoice">
            <xsd:sequence>
              <xsd:element name="Value" maxOccurs="unbounded" minOccurs="0" nillable="true">
                <xsd:simpleType>
                  <xsd:restriction base="dms:Choice">
                    <xsd:enumeration value="Video resource"/>
                    <xsd:enumeration value="Student resource"/>
                    <xsd:enumeration value="Teacher resource"/>
                  </xsd:restriction>
                </xsd:simpleType>
              </xsd:element>
            </xsd:sequence>
          </xsd:extension>
        </xsd:complexContent>
      </xsd:complexType>
    </xsd:element>
    <xsd:element name="Evaluation" ma:index="14" nillable="true" ma:displayName="Status" ma:format="Dropdown" ma:internalName="Evaluation">
      <xsd:simpleType>
        <xsd:restriction base="dms:Choice">
          <xsd:enumeration value="Requires Review"/>
          <xsd:enumeration value="Live on Library"/>
          <xsd:enumeration value="Admin"/>
          <xsd:enumeration value="Awaiting QA Panel"/>
          <xsd:enumeration value="Internal Document"/>
        </xsd:restriction>
      </xsd:simpleType>
    </xsd:element>
    <xsd:element name="MediaServiceMetadata" ma:index="15" nillable="true" ma:displayName="MediaServiceMetadata" ma:hidden="true" ma:internalName="MediaServiceMetadata" ma:readOnly="true">
      <xsd:simpleType>
        <xsd:restriction base="dms:Note"/>
      </xsd:simpleType>
    </xsd:element>
    <xsd:element name="MediaServiceFastMetadata" ma:index="16" nillable="true" ma:displayName="MediaServiceFastMetadata" ma:hidden="true" ma:internalName="MediaServiceFastMetadata" ma:readOnly="true">
      <xsd:simpleType>
        <xsd:restriction base="dms:Note"/>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SearchProperties" ma:index="18" nillable="true" ma:displayName="MediaServiceSearchProperties" ma:hidden="true" ma:internalName="MediaServiceSearchProperties" ma:readOnly="true">
      <xsd:simpleType>
        <xsd:restriction base="dms:Note"/>
      </xsd:simpleType>
    </xsd:element>
    <xsd:element name="Notes" ma:index="21" nillable="true" ma:displayName="Notes" ma:format="Dropdown" ma:internalName="Notes">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13" ma:displayName="Subject"/>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_dlc_DocId xmlns="ebbfb97d-8400-4246-978d-8b68e4a1ec72">ZE3VX6JE3FAU-1152004265-281</_dlc_DocId>
    <_dlc_DocIdUrl xmlns="ebbfb97d-8400-4246-978d-8b68e4a1ec72">
      <Url>https://csiroau.sharepoint.com/sites/CSIROEducationOutreach2/_layouts/15/DocIdRedir.aspx?ID=ZE3VX6JE3FAU-1152004265-281</Url>
      <Description>ZE3VX6JE3FAU-1152004265-281</Description>
    </_dlc_DocIdUrl>
    <Resourcetype xmlns="a774ea9e-c034-4ea9-adc9-463ee3fef49f" xsi:nil="true"/>
    <Evaluation xmlns="a774ea9e-c034-4ea9-adc9-463ee3fef49f" xsi:nil="true"/>
    <Programname xmlns="a774ea9e-c034-4ea9-adc9-463ee3fef49f" xsi:nil="true"/>
    <Notes xmlns="a774ea9e-c034-4ea9-adc9-463ee3fef49f" xsi:nil="true"/>
  </documentManagement>
</p:properties>
</file>

<file path=customXml/itemProps1.xml><?xml version="1.0" encoding="utf-8"?>
<ds:datastoreItem xmlns:ds="http://schemas.openxmlformats.org/officeDocument/2006/customXml" ds:itemID="{62803F21-66C1-4917-B457-2C540BDD2011}">
  <ds:schemaRefs>
    <ds:schemaRef ds:uri="http://schemas.microsoft.com/sharepoint/v3/contenttype/forms"/>
  </ds:schemaRefs>
</ds:datastoreItem>
</file>

<file path=customXml/itemProps2.xml><?xml version="1.0" encoding="utf-8"?>
<ds:datastoreItem xmlns:ds="http://schemas.openxmlformats.org/officeDocument/2006/customXml" ds:itemID="{DA4F6A44-451E-4BEE-999B-78994B7EFB4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bfb97d-8400-4246-978d-8b68e4a1ec72"/>
    <ds:schemaRef ds:uri="a774ea9e-c034-4ea9-adc9-463ee3fef4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9B8BA38-DDD1-406A-8ECD-8ED159B8AD79}">
  <ds:schemaRefs>
    <ds:schemaRef ds:uri="http://schemas.microsoft.com/sharepoint/events"/>
  </ds:schemaRefs>
</ds:datastoreItem>
</file>

<file path=customXml/itemProps4.xml><?xml version="1.0" encoding="utf-8"?>
<ds:datastoreItem xmlns:ds="http://schemas.openxmlformats.org/officeDocument/2006/customXml" ds:itemID="{A67AED10-315C-4DEF-BBC2-E60818EE08B5}">
  <ds:schemaRefs>
    <ds:schemaRef ds:uri="http://schemas.microsoft.com/office/infopath/2007/PartnerControls"/>
    <ds:schemaRef ds:uri="http://schemas.openxmlformats.org/package/2006/metadata/core-properties"/>
    <ds:schemaRef ds:uri="cbf74718-704d-415e-8c81-199debd1d983"/>
    <ds:schemaRef ds:uri="http://purl.org/dc/terms/"/>
    <ds:schemaRef ds:uri="http://purl.org/dc/dcmitype/"/>
    <ds:schemaRef ds:uri="http://schemas.microsoft.com/office/2006/documentManagement/types"/>
    <ds:schemaRef ds:uri="http://purl.org/dc/elements/1.1/"/>
    <ds:schemaRef ds:uri="16086451-6d37-4935-be9a-a54fea279158"/>
    <ds:schemaRef ds:uri="http://schemas.microsoft.com/office/2006/metadata/properties"/>
    <ds:schemaRef ds:uri="http://www.w3.org/XML/1998/namespace"/>
    <ds:schemaRef ds:uri="ebbfb97d-8400-4246-978d-8b68e4a1ec72"/>
    <ds:schemaRef ds:uri="a774ea9e-c034-4ea9-adc9-463ee3fef49f"/>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395</TotalTime>
  <Words>982</Words>
  <PresentationFormat>A4 Paper (210x297 mm)</PresentationFormat>
  <Paragraphs>63</Paragraphs>
  <Slides>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Open Sans</vt:lpstr>
      <vt:lpstr>Office Theme</vt:lpstr>
      <vt:lpstr>Space Careers Design new exhibition</vt:lpstr>
      <vt:lpstr>Design new exhibition – page 2</vt:lpstr>
      <vt:lpstr>Design new exhibition – page 3</vt:lpstr>
    </vt:vector>
  </TitlesOfParts>
  <Company>CSIRO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 new exhibition student resource</dc:title>
  <dcterms:created xsi:type="dcterms:W3CDTF">2023-04-19T21:44:39Z</dcterms:created>
  <dcterms:modified xsi:type="dcterms:W3CDTF">2024-07-23T01:11:54Z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0x010100353369D1CD1B61448F62ED7191B0A361</vt:lpwstr>
  </property>
  <property fmtid="{D5CDD505-2E9C-101B-9397-08002B2CF9AE}" pid="3" name="_dlc_DocIdItemGuid">
    <vt:lpwstr>e082c337-d9ce-4eab-8b27-dd0cb090c5a2</vt:lpwstr>
  </property>
  <property fmtid="{D5CDD505-2E9C-101B-9397-08002B2CF9AE}" pid="4" name="MediaServiceImageTags">
    <vt:lpwstr/>
  </property>
</Properties>
</file>