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9"/>
  </p:notesMasterIdLst>
  <p:sldIdLst>
    <p:sldId id="256" r:id="rId6"/>
    <p:sldId id="257" r:id="rId7"/>
    <p:sldId id="258" r:id="rId8"/>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2077"/>
    <a:srgbClr val="78BE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48391B-E505-4917-9550-FCF19F87BB14}" v="56" dt="2024-03-18T02:47:53.5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59" autoAdjust="0"/>
    <p:restoredTop sz="86386" autoAdjust="0"/>
  </p:normalViewPr>
  <p:slideViewPr>
    <p:cSldViewPr snapToGrid="0" showGuides="1">
      <p:cViewPr varScale="1">
        <p:scale>
          <a:sx n="99" d="100"/>
          <a:sy n="99" d="100"/>
        </p:scale>
        <p:origin x="340" y="76"/>
      </p:cViewPr>
      <p:guideLst>
        <p:guide orient="horz" pos="351"/>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1.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23/07/2024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0B0B948-7F29-4D1C-8BB5-2D9CD9756C48}" type="slidenum">
              <a:rPr lang="en-AU" smtClean="0"/>
              <a:t>2</a:t>
            </a:fld>
            <a:endParaRPr lang="en-AU"/>
          </a:p>
        </p:txBody>
      </p:sp>
    </p:spTree>
    <p:extLst>
      <p:ext uri="{BB962C8B-B14F-4D97-AF65-F5344CB8AC3E}">
        <p14:creationId xmlns:p14="http://schemas.microsoft.com/office/powerpoint/2010/main" val="7527563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BDCEB6-0FF0-B391-7674-BE39F8E2787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6858000" cy="2024427"/>
          </a:xfrm>
          <a:prstGeom prst="rect">
            <a:avLst/>
          </a:prstGeom>
        </p:spPr>
      </p:pic>
      <p:sp>
        <p:nvSpPr>
          <p:cNvPr id="19" name="Rectangle 18">
            <a:extLst>
              <a:ext uri="{FF2B5EF4-FFF2-40B4-BE49-F238E27FC236}">
                <a16:creationId xmlns:a16="http://schemas.microsoft.com/office/drawing/2014/main" id="{85FA0577-548C-A514-48E3-6470D7A9F54F}"/>
              </a:ext>
            </a:extLst>
          </p:cNvPr>
          <p:cNvSpPr/>
          <p:nvPr userDrawn="1"/>
        </p:nvSpPr>
        <p:spPr>
          <a:xfrm>
            <a:off x="3220294" y="1"/>
            <a:ext cx="3637707" cy="2024428"/>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4" name="Footer Placeholder 7">
            <a:extLst>
              <a:ext uri="{FF2B5EF4-FFF2-40B4-BE49-F238E27FC236}">
                <a16:creationId xmlns:a16="http://schemas.microsoft.com/office/drawing/2014/main" id="{7501E023-17D5-EA6E-7BB6-CAB0357946F3}"/>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F5780259-F3A4-9F26-0EDA-9A9A86E49BA8}"/>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7" name="Straight Connector 6">
            <a:extLst>
              <a:ext uri="{FF2B5EF4-FFF2-40B4-BE49-F238E27FC236}">
                <a16:creationId xmlns:a16="http://schemas.microsoft.com/office/drawing/2014/main" id="{A28FEE01-22D1-10A5-516A-AA0CA952CE7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970BCA5-BD77-0CC6-BAA1-8874A4B3C50E}"/>
              </a:ext>
            </a:extLst>
          </p:cNvPr>
          <p:cNvSpPr/>
          <p:nvPr userDrawn="1"/>
        </p:nvSpPr>
        <p:spPr>
          <a:xfrm>
            <a:off x="5063490" y="1771650"/>
            <a:ext cx="1794511" cy="2015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chemeClr val="bg1"/>
                </a:solidFill>
                <a:effectLst/>
                <a:ea typeface="Calibri" panose="020F0502020204030204" pitchFamily="34" charset="0"/>
                <a:cs typeface="Times New Roman" panose="02020603050405020304" pitchFamily="18" charset="0"/>
              </a:rPr>
              <a:t>	STUDENT RESOURCE</a:t>
            </a:r>
            <a:endParaRPr lang="en-AU" sz="1100" dirty="0">
              <a:solidFill>
                <a:schemeClr val="bg1"/>
              </a:solidFill>
              <a:effectLst/>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D8890BAA-3C90-0664-FDD1-5ED2B30751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13E96F6E-E478-4482-E8D0-48B784F9828E}"/>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7601F452-C26C-9A0E-95E4-ADDF6BA11398}"/>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D69ECAD7-A7AB-A0A4-3616-12292843B21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DEAF15A3-906B-2086-AA2C-931B76C2A4BC}"/>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2FC31DF7-3385-26DF-4BAD-41CE9DD50019}"/>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B5103935-10D1-3BA7-9EA5-870FC99BB15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hyperlink" Target="https://museumsvictoria.com.au/learning/small-object-big-story/5-exhibition-basics/" TargetMode="External"/><Relationship Id="rId2" Type="http://schemas.openxmlformats.org/officeDocument/2006/relationships/hyperlink" Target="https://youtu.be/bmC-FwibsZ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DBDF2-B6DB-D23C-64BA-CEC69F16649E}"/>
              </a:ext>
            </a:extLst>
          </p:cNvPr>
          <p:cNvSpPr txBox="1">
            <a:spLocks noGrp="1"/>
          </p:cNvSpPr>
          <p:nvPr>
            <p:ph type="title" idx="4294967295"/>
          </p:nvPr>
        </p:nvSpPr>
        <p:spPr>
          <a:xfrm>
            <a:off x="552093" y="2265464"/>
            <a:ext cx="5756634" cy="1068736"/>
          </a:xfrm>
          <a:prstGeom prst="rect">
            <a:avLst/>
          </a:prstGeom>
          <a:solidFill>
            <a:schemeClr val="bg1"/>
          </a:solid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600" dirty="0">
                <a:latin typeface="Open Sans" pitchFamily="2" charset="0"/>
                <a:ea typeface="Open Sans" pitchFamily="2" charset="0"/>
                <a:cs typeface="Open Sans" pitchFamily="2" charset="0"/>
              </a:rPr>
              <a:t>Space Careers</a:t>
            </a:r>
            <a:br>
              <a:rPr kumimoji="0" lang="en-US"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br>
            <a:r>
              <a:rPr kumimoji="0" lang="en-US"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t>Design new exhibition</a:t>
            </a:r>
            <a:endParaRPr kumimoji="0" lang="en-AU"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endParaRPr>
          </a:p>
        </p:txBody>
      </p:sp>
      <p:sp>
        <p:nvSpPr>
          <p:cNvPr id="8" name="TextBox 7">
            <a:extLst>
              <a:ext uri="{FF2B5EF4-FFF2-40B4-BE49-F238E27FC236}">
                <a16:creationId xmlns:a16="http://schemas.microsoft.com/office/drawing/2014/main" id="{24B1556E-57A4-471D-286D-26134AA5A2A3}"/>
              </a:ext>
            </a:extLst>
          </p:cNvPr>
          <p:cNvSpPr txBox="1">
            <a:spLocks/>
          </p:cNvSpPr>
          <p:nvPr/>
        </p:nvSpPr>
        <p:spPr>
          <a:xfrm>
            <a:off x="549276" y="3474720"/>
            <a:ext cx="5759450" cy="5426339"/>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6"/>
                </a:solidFill>
                <a:effectLst/>
                <a:latin typeface="Open Sans" pitchFamily="2" charset="0"/>
                <a:ea typeface="Open Sans" pitchFamily="2" charset="0"/>
                <a:cs typeface="Open Sans" pitchFamily="2" charset="0"/>
              </a:rPr>
              <a:t>Exhibition – Artemis Program</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Public facilities such as museums, galleries and education centres frequently have a rolling program of activities and events. They do this to maintain and/or increase visitor numbers as well as keep abreast of the latest trends and developments.</a:t>
            </a:r>
          </a:p>
          <a:p>
            <a:pPr>
              <a:spcBef>
                <a:spcPts val="1800"/>
              </a:spcBef>
              <a:spcAft>
                <a:spcPts val="600"/>
              </a:spcAft>
            </a:pPr>
            <a:r>
              <a:rPr lang="en-AU" dirty="0">
                <a:solidFill>
                  <a:schemeClr val="accent6"/>
                </a:solidFill>
                <a:latin typeface="Open Sans" pitchFamily="2" charset="0"/>
                <a:ea typeface="Open Sans" pitchFamily="2" charset="0"/>
                <a:cs typeface="Open Sans" pitchFamily="2" charset="0"/>
              </a:rPr>
              <a:t>The Brief</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 state/territory and federal governments have provided joint funding for the development of a new exhibition which will feature NASA’s Artemis Program. The Artemis Program aims to land humans on the surface of the Moon, and eventually to build a base there to support human settlement. The base could ultimately be the launchpad for a mission to Mars.</a:t>
            </a:r>
            <a:r>
              <a:rPr lang="en-AU" sz="1000" dirty="0">
                <a:effectLst/>
                <a:latin typeface="Calibri" panose="020F0502020204030204" pitchFamily="34" charset="0"/>
                <a:ea typeface="Calibri" panose="020F0502020204030204" pitchFamily="34" charset="0"/>
                <a:cs typeface="Times New Roman" panose="02020603050405020304" pitchFamily="18" charset="0"/>
              </a:rPr>
              <a:t> </a:t>
            </a:r>
          </a:p>
          <a:p>
            <a:pPr>
              <a:spcBef>
                <a:spcPts val="1800"/>
              </a:spcBef>
              <a:spcAft>
                <a:spcPts val="600"/>
              </a:spcAft>
            </a:pPr>
            <a:r>
              <a:rPr lang="en-AU" dirty="0">
                <a:solidFill>
                  <a:schemeClr val="accent6"/>
                </a:solidFill>
                <a:latin typeface="Open Sans" pitchFamily="2" charset="0"/>
                <a:ea typeface="Open Sans" pitchFamily="2" charset="0"/>
                <a:cs typeface="Open Sans" pitchFamily="2" charset="0"/>
              </a:rPr>
              <a:t>The Task</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In this activity you are a partner in the business of exhibition design. Your company designs, develops and installs exhibits in museums and education centres. You are hoping to secure the contract for developing the new Artemis exhibition space. To do this you will need to submit a proposal for the work. Your proposal will need (NOTE – restrictions in caps): </a:t>
            </a:r>
          </a:p>
          <a:p>
            <a:pPr marL="171450" lvl="0" indent="-171450">
              <a:spcBef>
                <a:spcPts val="100"/>
              </a:spcBef>
              <a:spcAft>
                <a:spcPts val="100"/>
              </a:spcAft>
              <a:buClr>
                <a:srgbClr val="A6A6A6"/>
              </a:buClr>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Floor plan, including the location of exhibits (to scale) – ONE SIDE OF A4 or A3</a:t>
            </a:r>
          </a:p>
          <a:p>
            <a:pPr marL="171450" lvl="0" indent="-171450">
              <a:spcBef>
                <a:spcPts val="100"/>
              </a:spcBef>
              <a:spcAft>
                <a:spcPts val="100"/>
              </a:spcAft>
              <a:buClr>
                <a:srgbClr val="A6A6A6"/>
              </a:buClr>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List of the exhibits (preferably hands-on/interactive) – MAXIMUM THREE SIDES OF A4 INCLUDING BRIEF EXPLANATION AND ANY LEARNING OUTCOMES FROM EXHIBITS</a:t>
            </a:r>
          </a:p>
          <a:p>
            <a:pPr marL="171450" lvl="0" indent="-171450">
              <a:spcBef>
                <a:spcPts val="100"/>
              </a:spcBef>
              <a:spcAft>
                <a:spcPts val="100"/>
              </a:spcAft>
              <a:buClr>
                <a:srgbClr val="A6A6A6"/>
              </a:buClr>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A quote with approximate costings – MAXIMUM TWO SIDES OF A4</a:t>
            </a:r>
          </a:p>
          <a:p>
            <a:pPr marL="171450" lvl="0" indent="-171450">
              <a:spcBef>
                <a:spcPts val="100"/>
              </a:spcBef>
              <a:spcAft>
                <a:spcPts val="100"/>
              </a:spcAft>
              <a:buClr>
                <a:srgbClr val="A6A6A6"/>
              </a:buClr>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A timeline for development/installation</a:t>
            </a:r>
          </a:p>
          <a:p>
            <a:pPr marL="171450" lvl="0" indent="-171450">
              <a:spcBef>
                <a:spcPts val="100"/>
              </a:spcBef>
              <a:spcAft>
                <a:spcPts val="100"/>
              </a:spcAft>
              <a:buClr>
                <a:srgbClr val="A6A6A6"/>
              </a:buClr>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Etc</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Working in a group your proposal should include a presentation which could be used to demonstrate your ideas to the centre’s board of directors. The presentation should be no longer than 5 minutes. Along with the presentation your group will need to produce a document which addresses the above bullet points complying with the Board of Directors restrictions. </a:t>
            </a:r>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1</a:t>
            </a:fld>
            <a:endParaRPr lang="en-AU" dirty="0"/>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DESIGN NEW EXHIBITION </a:t>
            </a:r>
            <a:r>
              <a:rPr lang="en-US" dirty="0"/>
              <a:t>STUDENT RESOURCE</a:t>
            </a:r>
            <a:endParaRPr lang="en-AU" dirty="0"/>
          </a:p>
        </p:txBody>
      </p:sp>
      <p:pic>
        <p:nvPicPr>
          <p:cNvPr id="3" name="Graphic 2">
            <a:extLst>
              <a:ext uri="{FF2B5EF4-FFF2-40B4-BE49-F238E27FC236}">
                <a16:creationId xmlns:a16="http://schemas.microsoft.com/office/drawing/2014/main" id="{79B07CA1-F56B-971C-8E9E-FBDFADCEF59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48805" y="5846865"/>
            <a:ext cx="430516" cy="430516"/>
          </a:xfrm>
          <a:prstGeom prst="rect">
            <a:avLst/>
          </a:prstGeom>
        </p:spPr>
      </p:pic>
      <p:pic>
        <p:nvPicPr>
          <p:cNvPr id="4" name="Graphic 3">
            <a:extLst>
              <a:ext uri="{FF2B5EF4-FFF2-40B4-BE49-F238E27FC236}">
                <a16:creationId xmlns:a16="http://schemas.microsoft.com/office/drawing/2014/main" id="{45C1E471-5CD5-FBCA-7AC4-2621C978685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72471" y="4573542"/>
            <a:ext cx="431902" cy="431902"/>
          </a:xfrm>
          <a:prstGeom prst="rect">
            <a:avLst/>
          </a:prstGeom>
        </p:spPr>
      </p:pic>
    </p:spTree>
    <p:extLst>
      <p:ext uri="{BB962C8B-B14F-4D97-AF65-F5344CB8AC3E}">
        <p14:creationId xmlns:p14="http://schemas.microsoft.com/office/powerpoint/2010/main" val="1706847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39A629-0483-1ABA-AC78-283B210CF7D2}"/>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Design new exhibition – page 2</a:t>
            </a:r>
            <a:endParaRPr lang="en-AU" dirty="0"/>
          </a:p>
        </p:txBody>
      </p:sp>
      <p:sp>
        <p:nvSpPr>
          <p:cNvPr id="17" name="TextBox 16">
            <a:extLst>
              <a:ext uri="{FF2B5EF4-FFF2-40B4-BE49-F238E27FC236}">
                <a16:creationId xmlns:a16="http://schemas.microsoft.com/office/drawing/2014/main" id="{84C684C2-CF7B-7D75-2DBA-12BF864D7FEF}"/>
              </a:ext>
            </a:extLst>
          </p:cNvPr>
          <p:cNvSpPr txBox="1"/>
          <p:nvPr/>
        </p:nvSpPr>
        <p:spPr>
          <a:xfrm>
            <a:off x="549276" y="576194"/>
            <a:ext cx="5759450" cy="2638396"/>
          </a:xfrm>
          <a:prstGeom prst="rect">
            <a:avLst/>
          </a:prstGeom>
          <a:solidFill>
            <a:schemeClr val="bg1"/>
          </a:solidFill>
        </p:spPr>
        <p:txBody>
          <a:bodyPr wrap="square" lIns="72000" tIns="72000" rIns="72000" bIns="72000">
            <a:spAutoFit/>
          </a:bodyPr>
          <a:lstStyle/>
          <a:p>
            <a:pPr>
              <a:spcBef>
                <a:spcPts val="1800"/>
              </a:spcBef>
              <a:spcAft>
                <a:spcPts val="600"/>
              </a:spcAft>
            </a:pPr>
            <a:r>
              <a:rPr lang="en-AU" dirty="0">
                <a:solidFill>
                  <a:schemeClr val="accent6"/>
                </a:solidFill>
                <a:latin typeface="Open Sans" pitchFamily="2" charset="0"/>
                <a:ea typeface="Open Sans" pitchFamily="2" charset="0"/>
                <a:cs typeface="Open Sans" pitchFamily="2" charset="0"/>
              </a:rPr>
              <a:t>Information</a:t>
            </a:r>
            <a:endParaRPr lang="en-AU" sz="1900" dirty="0">
              <a:solidFill>
                <a:schemeClr val="accent6"/>
              </a:solidFill>
              <a:latin typeface="Open Sans" pitchFamily="2" charset="0"/>
              <a:ea typeface="Open Sans" pitchFamily="2" charset="0"/>
              <a:cs typeface="Open Sans" pitchFamily="2" charset="0"/>
            </a:endParaRPr>
          </a:p>
          <a:p>
            <a:pPr marL="171450" indent="-171450">
              <a:spcBef>
                <a:spcPts val="300"/>
              </a:spcBef>
              <a:spcAft>
                <a:spcPts val="3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The area for the new exhibition will need to be refurbished with new lighting, floor covering and upgraded access for wheelchair users</a:t>
            </a:r>
          </a:p>
          <a:p>
            <a:pPr marL="171450" indent="-171450">
              <a:spcBef>
                <a:spcPts val="300"/>
              </a:spcBef>
              <a:spcAft>
                <a:spcPts val="3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The area housing the new exhibit is rectangular with dimensions 30m x 35m</a:t>
            </a:r>
          </a:p>
          <a:p>
            <a:pPr marL="171450" indent="-171450">
              <a:spcBef>
                <a:spcPts val="300"/>
              </a:spcBef>
              <a:spcAft>
                <a:spcPts val="3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The area is on a single level with 2 entry/exit points, one in the centre of the north facing wall and one in the southwestern corner </a:t>
            </a:r>
          </a:p>
          <a:p>
            <a:pPr marL="171450" indent="-171450">
              <a:spcBef>
                <a:spcPts val="300"/>
              </a:spcBef>
              <a:spcAft>
                <a:spcPts val="3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Toilets and public services are available in an adjoining room, so not required in this area</a:t>
            </a:r>
          </a:p>
          <a:p>
            <a:pPr marL="171450" indent="-171450">
              <a:spcBef>
                <a:spcPts val="300"/>
              </a:spcBef>
              <a:spcAft>
                <a:spcPts val="3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Your quote shouldn’t exceed $1,500,000 and you should be working on a profit margin around 20% for the job</a:t>
            </a:r>
          </a:p>
          <a:p>
            <a:pPr>
              <a:spcBef>
                <a:spcPts val="1800"/>
              </a:spcBef>
              <a:spcAft>
                <a:spcPts val="600"/>
              </a:spcAft>
            </a:pPr>
            <a:r>
              <a:rPr lang="en-AU" dirty="0">
                <a:solidFill>
                  <a:schemeClr val="accent6"/>
                </a:solidFill>
                <a:latin typeface="Open Sans" pitchFamily="2" charset="0"/>
                <a:ea typeface="Open Sans" pitchFamily="2" charset="0"/>
                <a:cs typeface="Open Sans" pitchFamily="2" charset="0"/>
              </a:rPr>
              <a:t>Considerations</a:t>
            </a:r>
            <a:r>
              <a:rPr lang="en-AU" sz="1900" dirty="0">
                <a:solidFill>
                  <a:schemeClr val="accent6"/>
                </a:solidFill>
                <a:latin typeface="Open Sans" pitchFamily="2" charset="0"/>
                <a:ea typeface="Open Sans" pitchFamily="2" charset="0"/>
                <a:cs typeface="Open Sans" pitchFamily="2" charset="0"/>
              </a:rPr>
              <a:t> </a:t>
            </a:r>
            <a:r>
              <a:rPr lang="en-AU" sz="1200" dirty="0">
                <a:solidFill>
                  <a:schemeClr val="accent6"/>
                </a:solidFill>
                <a:latin typeface="Open Sans" pitchFamily="2" charset="0"/>
                <a:ea typeface="Open Sans" pitchFamily="2" charset="0"/>
                <a:cs typeface="Open Sans" pitchFamily="2" charset="0"/>
              </a:rPr>
              <a:t>(number of items to be included in parentheses)</a:t>
            </a:r>
            <a:endParaRPr lang="en-AU" sz="1050" dirty="0">
              <a:solidFill>
                <a:schemeClr val="accent6"/>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2841E6EE-20DA-5261-1903-8D967D42AC18}"/>
              </a:ext>
            </a:extLst>
          </p:cNvPr>
          <p:cNvSpPr txBox="1"/>
          <p:nvPr/>
        </p:nvSpPr>
        <p:spPr>
          <a:xfrm>
            <a:off x="549276" y="3194290"/>
            <a:ext cx="5759450" cy="2875519"/>
          </a:xfrm>
          <a:prstGeom prst="rect">
            <a:avLst/>
          </a:prstGeom>
          <a:solidFill>
            <a:schemeClr val="bg1"/>
          </a:solidFill>
        </p:spPr>
        <p:txBody>
          <a:bodyPr wrap="square" lIns="72000" tIns="72000" rIns="72000" bIns="72000" numCol="2" spcCol="360000">
            <a:noAutofit/>
          </a:bodyPr>
          <a:lstStyle/>
          <a:p>
            <a:pPr marL="171450" lvl="0" indent="-171450">
              <a:spcBef>
                <a:spcPts val="300"/>
              </a:spcBef>
              <a:spcAft>
                <a:spcPts val="300"/>
              </a:spcAft>
              <a:buClr>
                <a:srgbClr val="A6A6A6"/>
              </a:buClr>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55-inch video display will cost $4500 (3 off), 165-inch video wall will cost $90 000 (1 off). Freestanding view only (information focused) exhibits will cost your company $4000 each to manufacture (6 off). Hands on/interactive exhibits will cost $11,000 to manufacture (12 off). This is materials only and doesn’t include labour</a:t>
            </a:r>
          </a:p>
          <a:p>
            <a:pPr marL="171450" lvl="0" indent="-171450">
              <a:spcBef>
                <a:spcPts val="300"/>
              </a:spcBef>
              <a:spcAft>
                <a:spcPts val="300"/>
              </a:spcAft>
              <a:buClr>
                <a:srgbClr val="A6A6A6"/>
              </a:buClr>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In-house labour cost per exhibit will be $1000 for freestanding (6 off) and $3000 for interactive exhibits (12 off). This will cover installation, commissioning and any trouble shooting</a:t>
            </a:r>
          </a:p>
          <a:p>
            <a:pPr marL="171450" lvl="0" indent="-171450">
              <a:spcBef>
                <a:spcPts val="300"/>
              </a:spcBef>
              <a:spcAft>
                <a:spcPts val="300"/>
              </a:spcAft>
              <a:buClr>
                <a:srgbClr val="A6A6A6"/>
              </a:buClr>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Onsite labour costs for projects of this type are typically $5000 per day. This includes all structural work, electrical, plumbing etc.</a:t>
            </a:r>
          </a:p>
          <a:p>
            <a:pPr marL="171450" lvl="0" indent="-171450">
              <a:spcBef>
                <a:spcPts val="300"/>
              </a:spcBef>
              <a:spcAft>
                <a:spcPts val="300"/>
              </a:spcAft>
              <a:buClr>
                <a:srgbClr val="A6A6A6"/>
              </a:buClr>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Software including development to run screens/exhibits/AR/VR $115 000 (1 off)</a:t>
            </a:r>
          </a:p>
          <a:p>
            <a:pPr marL="171450" lvl="0" indent="-171450">
              <a:spcBef>
                <a:spcPts val="300"/>
              </a:spcBef>
              <a:spcAft>
                <a:spcPts val="300"/>
              </a:spcAft>
              <a:buClr>
                <a:srgbClr val="A6A6A6"/>
              </a:buClr>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Estimated cost of fit out materials e.g.  floor coverings, electrical work, gyprock, timber etc. $175 000 (1 off)</a:t>
            </a:r>
          </a:p>
          <a:p>
            <a:pPr marL="171450" lvl="0" indent="-171450">
              <a:spcBef>
                <a:spcPts val="300"/>
              </a:spcBef>
              <a:spcAft>
                <a:spcPts val="300"/>
              </a:spcAft>
              <a:buClr>
                <a:srgbClr val="A6A6A6"/>
              </a:buClr>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Time allocated for completion 20 weeks</a:t>
            </a:r>
          </a:p>
          <a:p>
            <a:pPr marL="171450" lvl="0" indent="-171450">
              <a:spcBef>
                <a:spcPts val="300"/>
              </a:spcBef>
              <a:spcAft>
                <a:spcPts val="300"/>
              </a:spcAft>
              <a:buClr>
                <a:srgbClr val="A6A6A6"/>
              </a:buClr>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Any partitions and interior walls fitted by your group will be $1000 each</a:t>
            </a:r>
          </a:p>
          <a:p>
            <a:pPr marL="171450" lvl="0" indent="-171450">
              <a:spcBef>
                <a:spcPts val="300"/>
              </a:spcBef>
              <a:spcAft>
                <a:spcPts val="300"/>
              </a:spcAft>
              <a:buClr>
                <a:srgbClr val="A6A6A6"/>
              </a:buClr>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Average size of a freestanding view only exhibit is 1.5m long x 0.5m wide, and a hands-on/interactive is m long 1.5m long x 1m wide</a:t>
            </a:r>
          </a:p>
          <a:p>
            <a:pPr marL="171450" lvl="0" indent="-171450">
              <a:spcBef>
                <a:spcPts val="300"/>
              </a:spcBef>
              <a:spcAft>
                <a:spcPts val="300"/>
              </a:spcAft>
              <a:buClr>
                <a:srgbClr val="A6A6A6"/>
              </a:buClr>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Sufficient free space will be needed around each exhibit to allow wheelchair access</a:t>
            </a:r>
          </a:p>
          <a:p>
            <a:pPr marL="171450" lvl="0" indent="-171450">
              <a:spcBef>
                <a:spcPts val="300"/>
              </a:spcBef>
              <a:spcAft>
                <a:spcPts val="300"/>
              </a:spcAft>
              <a:buClr>
                <a:srgbClr val="A6A6A6"/>
              </a:buClr>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AR or VR technology set up is typically $35 000 (1 off)</a:t>
            </a:r>
          </a:p>
        </p:txBody>
      </p:sp>
      <p:sp>
        <p:nvSpPr>
          <p:cNvPr id="7" name="Rectangle 6">
            <a:extLst>
              <a:ext uri="{FF2B5EF4-FFF2-40B4-BE49-F238E27FC236}">
                <a16:creationId xmlns:a16="http://schemas.microsoft.com/office/drawing/2014/main" id="{DC6E6F8D-19AD-ED7C-1691-40E72DAE9B65}"/>
              </a:ext>
              <a:ext uri="{C183D7F6-B498-43B3-948B-1728B52AA6E4}">
                <adec:decorative xmlns:adec="http://schemas.microsoft.com/office/drawing/2017/decorative" val="1"/>
              </a:ext>
            </a:extLst>
          </p:cNvPr>
          <p:cNvSpPr/>
          <p:nvPr/>
        </p:nvSpPr>
        <p:spPr>
          <a:xfrm>
            <a:off x="0" y="6158286"/>
            <a:ext cx="6858000" cy="302547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TextBox 18">
            <a:extLst>
              <a:ext uri="{FF2B5EF4-FFF2-40B4-BE49-F238E27FC236}">
                <a16:creationId xmlns:a16="http://schemas.microsoft.com/office/drawing/2014/main" id="{48C45E45-CF29-2F28-349D-7F6FBE4B735B}"/>
              </a:ext>
            </a:extLst>
          </p:cNvPr>
          <p:cNvSpPr txBox="1"/>
          <p:nvPr/>
        </p:nvSpPr>
        <p:spPr>
          <a:xfrm>
            <a:off x="549276" y="6427526"/>
            <a:ext cx="6050308" cy="1968982"/>
          </a:xfrm>
          <a:prstGeom prst="rect">
            <a:avLst/>
          </a:prstGeom>
          <a:solidFill>
            <a:schemeClr val="accent2"/>
          </a:solidFill>
        </p:spPr>
        <p:txBody>
          <a:bodyPr wrap="square" lIns="72000" tIns="72000" rIns="72000" bIns="72000">
            <a:spAutoFit/>
          </a:bodyPr>
          <a:lstStyle/>
          <a:p>
            <a:pPr>
              <a:spcBef>
                <a:spcPts val="1800"/>
              </a:spcBef>
              <a:spcAft>
                <a:spcPts val="1200"/>
              </a:spcAft>
            </a:pPr>
            <a:r>
              <a:rPr lang="en-AU" dirty="0">
                <a:solidFill>
                  <a:schemeClr val="accent1"/>
                </a:solidFill>
                <a:latin typeface="Open Sans" pitchFamily="2" charset="0"/>
                <a:ea typeface="Open Sans" pitchFamily="2" charset="0"/>
                <a:cs typeface="Open Sans" pitchFamily="2" charset="0"/>
              </a:rPr>
              <a:t>Questions</a:t>
            </a:r>
            <a:endParaRPr lang="en-AU" sz="1900" dirty="0">
              <a:solidFill>
                <a:schemeClr val="accent1"/>
              </a:solidFill>
              <a:latin typeface="Open Sans" pitchFamily="2" charset="0"/>
              <a:ea typeface="Open Sans" pitchFamily="2" charset="0"/>
              <a:cs typeface="Open Sans" pitchFamily="2" charset="0"/>
            </a:endParaRPr>
          </a:p>
          <a:p>
            <a:pPr marL="266700">
              <a:spcBef>
                <a:spcPts val="300"/>
              </a:spcBef>
              <a:spcAft>
                <a:spcPts val="300"/>
              </a:spcAft>
            </a:pPr>
            <a:r>
              <a:rPr lang="en-AU" sz="1000" dirty="0">
                <a:solidFill>
                  <a:schemeClr val="bg1"/>
                </a:solidFill>
                <a:latin typeface="Calibri" panose="020F0502020204030204" pitchFamily="34" charset="0"/>
                <a:cs typeface="Calibri" panose="020F0502020204030204" pitchFamily="34" charset="0"/>
              </a:rPr>
              <a:t>Will your set up tell a story, will there be stories within the story?</a:t>
            </a:r>
          </a:p>
          <a:p>
            <a:pPr marL="266700">
              <a:spcBef>
                <a:spcPts val="300"/>
              </a:spcBef>
              <a:spcAft>
                <a:spcPts val="300"/>
              </a:spcAft>
            </a:pPr>
            <a:r>
              <a:rPr lang="en-AU" sz="1000" dirty="0">
                <a:solidFill>
                  <a:schemeClr val="bg1"/>
                </a:solidFill>
                <a:latin typeface="Calibri" panose="020F0502020204030204" pitchFamily="34" charset="0"/>
                <a:cs typeface="Calibri" panose="020F0502020204030204" pitchFamily="34" charset="0"/>
              </a:rPr>
              <a:t>Will you focus on the past, the present or the future?</a:t>
            </a:r>
          </a:p>
          <a:p>
            <a:pPr marL="266700">
              <a:spcBef>
                <a:spcPts val="300"/>
              </a:spcBef>
              <a:spcAft>
                <a:spcPts val="300"/>
              </a:spcAft>
            </a:pPr>
            <a:r>
              <a:rPr lang="en-AU" sz="1000" dirty="0">
                <a:solidFill>
                  <a:schemeClr val="bg1"/>
                </a:solidFill>
                <a:latin typeface="Calibri" panose="020F0502020204030204" pitchFamily="34" charset="0"/>
                <a:cs typeface="Calibri" panose="020F0502020204030204" pitchFamily="34" charset="0"/>
              </a:rPr>
              <a:t>Will the exhibition have a linear flow, or will it be divided up into sections using partitions/interior walls?</a:t>
            </a:r>
          </a:p>
          <a:p>
            <a:pPr marL="266700">
              <a:spcBef>
                <a:spcPts val="300"/>
              </a:spcBef>
              <a:spcAft>
                <a:spcPts val="300"/>
              </a:spcAft>
            </a:pPr>
            <a:r>
              <a:rPr lang="en-AU" sz="1000" dirty="0">
                <a:solidFill>
                  <a:schemeClr val="bg1"/>
                </a:solidFill>
                <a:latin typeface="Calibri" panose="020F0502020204030204" pitchFamily="34" charset="0"/>
                <a:cs typeface="Calibri" panose="020F0502020204030204" pitchFamily="34" charset="0"/>
              </a:rPr>
              <a:t>Will you use gamification in your setup or simple family-oriented tasks such as a treasure hunt, or both?</a:t>
            </a:r>
          </a:p>
          <a:p>
            <a:pPr marL="266700">
              <a:spcBef>
                <a:spcPts val="300"/>
              </a:spcBef>
              <a:spcAft>
                <a:spcPts val="300"/>
              </a:spcAft>
            </a:pPr>
            <a:r>
              <a:rPr lang="en-AU" sz="1000" dirty="0">
                <a:solidFill>
                  <a:schemeClr val="bg1"/>
                </a:solidFill>
                <a:latin typeface="Calibri" panose="020F0502020204030204" pitchFamily="34" charset="0"/>
                <a:cs typeface="Calibri" panose="020F0502020204030204" pitchFamily="34" charset="0"/>
              </a:rPr>
              <a:t>Will you use AR or VR as part of the exhibition?</a:t>
            </a:r>
          </a:p>
          <a:p>
            <a:pPr marL="266700">
              <a:spcBef>
                <a:spcPts val="300"/>
              </a:spcBef>
              <a:spcAft>
                <a:spcPts val="300"/>
              </a:spcAft>
            </a:pPr>
            <a:r>
              <a:rPr lang="en-AU" sz="1000" dirty="0">
                <a:solidFill>
                  <a:schemeClr val="bg1"/>
                </a:solidFill>
                <a:latin typeface="Calibri" panose="020F0502020204030204" pitchFamily="34" charset="0"/>
                <a:cs typeface="Calibri" panose="020F0502020204030204" pitchFamily="34" charset="0"/>
              </a:rPr>
              <a:t>Will you offer a virtual online tour of the exhibition?</a:t>
            </a:r>
          </a:p>
        </p:txBody>
      </p:sp>
      <p:sp>
        <p:nvSpPr>
          <p:cNvPr id="11" name="Freeform: Shape 10">
            <a:extLst>
              <a:ext uri="{FF2B5EF4-FFF2-40B4-BE49-F238E27FC236}">
                <a16:creationId xmlns:a16="http://schemas.microsoft.com/office/drawing/2014/main" id="{E49656A5-44A3-5BAE-B2A7-73DEFF2F19AD}"/>
              </a:ext>
              <a:ext uri="{C183D7F6-B498-43B3-948B-1728B52AA6E4}">
                <adec:decorative xmlns:adec="http://schemas.microsoft.com/office/drawing/2017/decorative" val="1"/>
              </a:ext>
            </a:extLst>
          </p:cNvPr>
          <p:cNvSpPr/>
          <p:nvPr/>
        </p:nvSpPr>
        <p:spPr>
          <a:xfrm>
            <a:off x="626596" y="6972515"/>
            <a:ext cx="138889" cy="138889"/>
          </a:xfrm>
          <a:custGeom>
            <a:avLst/>
            <a:gdLst/>
            <a:ahLst/>
            <a:cxnLst/>
            <a:rect l="l" t="t" r="r" b="b"/>
            <a:pathLst>
              <a:path w="603850" h="603850">
                <a:moveTo>
                  <a:pt x="266944" y="423300"/>
                </a:moveTo>
                <a:lnTo>
                  <a:pt x="266944" y="476749"/>
                </a:lnTo>
                <a:lnTo>
                  <a:pt x="320393" y="476749"/>
                </a:lnTo>
                <a:lnTo>
                  <a:pt x="320393" y="423300"/>
                </a:lnTo>
                <a:close/>
                <a:moveTo>
                  <a:pt x="300725" y="119396"/>
                </a:moveTo>
                <a:cubicBezTo>
                  <a:pt x="273691" y="119563"/>
                  <a:pt x="253317" y="127296"/>
                  <a:pt x="239603" y="142596"/>
                </a:cubicBezTo>
                <a:cubicBezTo>
                  <a:pt x="225889" y="157896"/>
                  <a:pt x="219016" y="179761"/>
                  <a:pt x="218986" y="208192"/>
                </a:cubicBezTo>
                <a:lnTo>
                  <a:pt x="218986" y="243034"/>
                </a:lnTo>
                <a:lnTo>
                  <a:pt x="271425" y="243034"/>
                </a:lnTo>
                <a:lnTo>
                  <a:pt x="271425" y="204658"/>
                </a:lnTo>
                <a:cubicBezTo>
                  <a:pt x="271477" y="192160"/>
                  <a:pt x="273899" y="183197"/>
                  <a:pt x="278690" y="177769"/>
                </a:cubicBezTo>
                <a:cubicBezTo>
                  <a:pt x="283481" y="172340"/>
                  <a:pt x="290324" y="169689"/>
                  <a:pt x="299222" y="169815"/>
                </a:cubicBezTo>
                <a:cubicBezTo>
                  <a:pt x="308119" y="169689"/>
                  <a:pt x="314963" y="172340"/>
                  <a:pt x="319753" y="177769"/>
                </a:cubicBezTo>
                <a:cubicBezTo>
                  <a:pt x="324544" y="183197"/>
                  <a:pt x="326966" y="192160"/>
                  <a:pt x="327019" y="204658"/>
                </a:cubicBezTo>
                <a:cubicBezTo>
                  <a:pt x="327240" y="221100"/>
                  <a:pt x="325029" y="236312"/>
                  <a:pt x="320385" y="250292"/>
                </a:cubicBezTo>
                <a:cubicBezTo>
                  <a:pt x="315742" y="264273"/>
                  <a:pt x="307339" y="279863"/>
                  <a:pt x="295178" y="297063"/>
                </a:cubicBezTo>
                <a:cubicBezTo>
                  <a:pt x="284496" y="312096"/>
                  <a:pt x="276996" y="325709"/>
                  <a:pt x="272679" y="337901"/>
                </a:cubicBezTo>
                <a:cubicBezTo>
                  <a:pt x="268362" y="350093"/>
                  <a:pt x="266282" y="363075"/>
                  <a:pt x="266440" y="376845"/>
                </a:cubicBezTo>
                <a:cubicBezTo>
                  <a:pt x="266440" y="381348"/>
                  <a:pt x="266692" y="385345"/>
                  <a:pt x="267196" y="388838"/>
                </a:cubicBezTo>
                <a:cubicBezTo>
                  <a:pt x="267700" y="392330"/>
                  <a:pt x="268456" y="395570"/>
                  <a:pt x="269465" y="398558"/>
                </a:cubicBezTo>
                <a:lnTo>
                  <a:pt x="318891" y="398558"/>
                </a:lnTo>
                <a:cubicBezTo>
                  <a:pt x="318140" y="395276"/>
                  <a:pt x="317610" y="391994"/>
                  <a:pt x="317304" y="388711"/>
                </a:cubicBezTo>
                <a:cubicBezTo>
                  <a:pt x="316997" y="385429"/>
                  <a:pt x="316848" y="382147"/>
                  <a:pt x="316859" y="378865"/>
                </a:cubicBezTo>
                <a:cubicBezTo>
                  <a:pt x="316682" y="367872"/>
                  <a:pt x="318687" y="357163"/>
                  <a:pt x="322875" y="346738"/>
                </a:cubicBezTo>
                <a:cubicBezTo>
                  <a:pt x="327062" y="336312"/>
                  <a:pt x="334494" y="323962"/>
                  <a:pt x="345172" y="309687"/>
                </a:cubicBezTo>
                <a:cubicBezTo>
                  <a:pt x="358640" y="291919"/>
                  <a:pt x="368262" y="275193"/>
                  <a:pt x="374040" y="259508"/>
                </a:cubicBezTo>
                <a:cubicBezTo>
                  <a:pt x="379818" y="243823"/>
                  <a:pt x="382633" y="226718"/>
                  <a:pt x="382486" y="208192"/>
                </a:cubicBezTo>
                <a:cubicBezTo>
                  <a:pt x="382456" y="179761"/>
                  <a:pt x="375583" y="157896"/>
                  <a:pt x="361866" y="142596"/>
                </a:cubicBezTo>
                <a:cubicBezTo>
                  <a:pt x="348149" y="127296"/>
                  <a:pt x="327769" y="119563"/>
                  <a:pt x="300725" y="119396"/>
                </a:cubicBezTo>
                <a:close/>
                <a:moveTo>
                  <a:pt x="301925" y="0"/>
                </a:moveTo>
                <a:cubicBezTo>
                  <a:pt x="468674" y="0"/>
                  <a:pt x="603850" y="135176"/>
                  <a:pt x="603850" y="301925"/>
                </a:cubicBezTo>
                <a:cubicBezTo>
                  <a:pt x="603850" y="468674"/>
                  <a:pt x="468674" y="603850"/>
                  <a:pt x="301925" y="603850"/>
                </a:cubicBezTo>
                <a:cubicBezTo>
                  <a:pt x="135176" y="603850"/>
                  <a:pt x="0" y="468674"/>
                  <a:pt x="0" y="301925"/>
                </a:cubicBezTo>
                <a:cubicBezTo>
                  <a:pt x="0" y="135176"/>
                  <a:pt x="135176" y="0"/>
                  <a:pt x="30192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Freeform: Shape 11">
            <a:extLst>
              <a:ext uri="{FF2B5EF4-FFF2-40B4-BE49-F238E27FC236}">
                <a16:creationId xmlns:a16="http://schemas.microsoft.com/office/drawing/2014/main" id="{CD0C714C-C7F2-D004-CCF6-11CA6CF37ADC}"/>
              </a:ext>
              <a:ext uri="{C183D7F6-B498-43B3-948B-1728B52AA6E4}">
                <adec:decorative xmlns:adec="http://schemas.microsoft.com/office/drawing/2017/decorative" val="1"/>
              </a:ext>
            </a:extLst>
          </p:cNvPr>
          <p:cNvSpPr/>
          <p:nvPr/>
        </p:nvSpPr>
        <p:spPr>
          <a:xfrm>
            <a:off x="626596" y="7199879"/>
            <a:ext cx="138889" cy="138889"/>
          </a:xfrm>
          <a:custGeom>
            <a:avLst/>
            <a:gdLst/>
            <a:ahLst/>
            <a:cxnLst/>
            <a:rect l="l" t="t" r="r" b="b"/>
            <a:pathLst>
              <a:path w="603850" h="603850">
                <a:moveTo>
                  <a:pt x="266944" y="423300"/>
                </a:moveTo>
                <a:lnTo>
                  <a:pt x="266944" y="476749"/>
                </a:lnTo>
                <a:lnTo>
                  <a:pt x="320393" y="476749"/>
                </a:lnTo>
                <a:lnTo>
                  <a:pt x="320393" y="423300"/>
                </a:lnTo>
                <a:close/>
                <a:moveTo>
                  <a:pt x="300725" y="119396"/>
                </a:moveTo>
                <a:cubicBezTo>
                  <a:pt x="273691" y="119563"/>
                  <a:pt x="253317" y="127296"/>
                  <a:pt x="239603" y="142596"/>
                </a:cubicBezTo>
                <a:cubicBezTo>
                  <a:pt x="225889" y="157896"/>
                  <a:pt x="219016" y="179761"/>
                  <a:pt x="218986" y="208192"/>
                </a:cubicBezTo>
                <a:lnTo>
                  <a:pt x="218986" y="243034"/>
                </a:lnTo>
                <a:lnTo>
                  <a:pt x="271425" y="243034"/>
                </a:lnTo>
                <a:lnTo>
                  <a:pt x="271425" y="204658"/>
                </a:lnTo>
                <a:cubicBezTo>
                  <a:pt x="271477" y="192160"/>
                  <a:pt x="273899" y="183197"/>
                  <a:pt x="278690" y="177769"/>
                </a:cubicBezTo>
                <a:cubicBezTo>
                  <a:pt x="283481" y="172340"/>
                  <a:pt x="290324" y="169689"/>
                  <a:pt x="299222" y="169815"/>
                </a:cubicBezTo>
                <a:cubicBezTo>
                  <a:pt x="308119" y="169689"/>
                  <a:pt x="314963" y="172340"/>
                  <a:pt x="319753" y="177769"/>
                </a:cubicBezTo>
                <a:cubicBezTo>
                  <a:pt x="324544" y="183197"/>
                  <a:pt x="326966" y="192160"/>
                  <a:pt x="327019" y="204658"/>
                </a:cubicBezTo>
                <a:cubicBezTo>
                  <a:pt x="327240" y="221100"/>
                  <a:pt x="325029" y="236312"/>
                  <a:pt x="320385" y="250292"/>
                </a:cubicBezTo>
                <a:cubicBezTo>
                  <a:pt x="315742" y="264273"/>
                  <a:pt x="307339" y="279863"/>
                  <a:pt x="295178" y="297063"/>
                </a:cubicBezTo>
                <a:cubicBezTo>
                  <a:pt x="284496" y="312096"/>
                  <a:pt x="276996" y="325709"/>
                  <a:pt x="272679" y="337901"/>
                </a:cubicBezTo>
                <a:cubicBezTo>
                  <a:pt x="268362" y="350093"/>
                  <a:pt x="266282" y="363075"/>
                  <a:pt x="266440" y="376845"/>
                </a:cubicBezTo>
                <a:cubicBezTo>
                  <a:pt x="266440" y="381348"/>
                  <a:pt x="266692" y="385345"/>
                  <a:pt x="267196" y="388838"/>
                </a:cubicBezTo>
                <a:cubicBezTo>
                  <a:pt x="267700" y="392330"/>
                  <a:pt x="268456" y="395570"/>
                  <a:pt x="269465" y="398558"/>
                </a:cubicBezTo>
                <a:lnTo>
                  <a:pt x="318891" y="398558"/>
                </a:lnTo>
                <a:cubicBezTo>
                  <a:pt x="318140" y="395276"/>
                  <a:pt x="317610" y="391994"/>
                  <a:pt x="317304" y="388711"/>
                </a:cubicBezTo>
                <a:cubicBezTo>
                  <a:pt x="316997" y="385429"/>
                  <a:pt x="316848" y="382147"/>
                  <a:pt x="316859" y="378865"/>
                </a:cubicBezTo>
                <a:cubicBezTo>
                  <a:pt x="316682" y="367872"/>
                  <a:pt x="318687" y="357163"/>
                  <a:pt x="322875" y="346738"/>
                </a:cubicBezTo>
                <a:cubicBezTo>
                  <a:pt x="327062" y="336312"/>
                  <a:pt x="334494" y="323962"/>
                  <a:pt x="345172" y="309687"/>
                </a:cubicBezTo>
                <a:cubicBezTo>
                  <a:pt x="358640" y="291919"/>
                  <a:pt x="368262" y="275193"/>
                  <a:pt x="374040" y="259508"/>
                </a:cubicBezTo>
                <a:cubicBezTo>
                  <a:pt x="379818" y="243823"/>
                  <a:pt x="382633" y="226718"/>
                  <a:pt x="382486" y="208192"/>
                </a:cubicBezTo>
                <a:cubicBezTo>
                  <a:pt x="382456" y="179761"/>
                  <a:pt x="375583" y="157896"/>
                  <a:pt x="361866" y="142596"/>
                </a:cubicBezTo>
                <a:cubicBezTo>
                  <a:pt x="348149" y="127296"/>
                  <a:pt x="327769" y="119563"/>
                  <a:pt x="300725" y="119396"/>
                </a:cubicBezTo>
                <a:close/>
                <a:moveTo>
                  <a:pt x="301925" y="0"/>
                </a:moveTo>
                <a:cubicBezTo>
                  <a:pt x="468674" y="0"/>
                  <a:pt x="603850" y="135176"/>
                  <a:pt x="603850" y="301925"/>
                </a:cubicBezTo>
                <a:cubicBezTo>
                  <a:pt x="603850" y="468674"/>
                  <a:pt x="468674" y="603850"/>
                  <a:pt x="301925" y="603850"/>
                </a:cubicBezTo>
                <a:cubicBezTo>
                  <a:pt x="135176" y="603850"/>
                  <a:pt x="0" y="468674"/>
                  <a:pt x="0" y="301925"/>
                </a:cubicBezTo>
                <a:cubicBezTo>
                  <a:pt x="0" y="135176"/>
                  <a:pt x="135176" y="0"/>
                  <a:pt x="30192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Freeform: Shape 12">
            <a:extLst>
              <a:ext uri="{FF2B5EF4-FFF2-40B4-BE49-F238E27FC236}">
                <a16:creationId xmlns:a16="http://schemas.microsoft.com/office/drawing/2014/main" id="{281C5F4C-41A8-38DE-324E-8D089E554E88}"/>
              </a:ext>
              <a:ext uri="{C183D7F6-B498-43B3-948B-1728B52AA6E4}">
                <adec:decorative xmlns:adec="http://schemas.microsoft.com/office/drawing/2017/decorative" val="1"/>
              </a:ext>
            </a:extLst>
          </p:cNvPr>
          <p:cNvSpPr/>
          <p:nvPr/>
        </p:nvSpPr>
        <p:spPr>
          <a:xfrm>
            <a:off x="626596" y="7427243"/>
            <a:ext cx="138889" cy="138889"/>
          </a:xfrm>
          <a:custGeom>
            <a:avLst/>
            <a:gdLst/>
            <a:ahLst/>
            <a:cxnLst/>
            <a:rect l="l" t="t" r="r" b="b"/>
            <a:pathLst>
              <a:path w="603850" h="603850">
                <a:moveTo>
                  <a:pt x="266944" y="423300"/>
                </a:moveTo>
                <a:lnTo>
                  <a:pt x="266944" y="476749"/>
                </a:lnTo>
                <a:lnTo>
                  <a:pt x="320393" y="476749"/>
                </a:lnTo>
                <a:lnTo>
                  <a:pt x="320393" y="423300"/>
                </a:lnTo>
                <a:close/>
                <a:moveTo>
                  <a:pt x="300725" y="119396"/>
                </a:moveTo>
                <a:cubicBezTo>
                  <a:pt x="273691" y="119563"/>
                  <a:pt x="253317" y="127296"/>
                  <a:pt x="239603" y="142596"/>
                </a:cubicBezTo>
                <a:cubicBezTo>
                  <a:pt x="225889" y="157896"/>
                  <a:pt x="219016" y="179761"/>
                  <a:pt x="218986" y="208192"/>
                </a:cubicBezTo>
                <a:lnTo>
                  <a:pt x="218986" y="243034"/>
                </a:lnTo>
                <a:lnTo>
                  <a:pt x="271425" y="243034"/>
                </a:lnTo>
                <a:lnTo>
                  <a:pt x="271425" y="204658"/>
                </a:lnTo>
                <a:cubicBezTo>
                  <a:pt x="271477" y="192160"/>
                  <a:pt x="273899" y="183197"/>
                  <a:pt x="278690" y="177769"/>
                </a:cubicBezTo>
                <a:cubicBezTo>
                  <a:pt x="283481" y="172340"/>
                  <a:pt x="290324" y="169689"/>
                  <a:pt x="299222" y="169815"/>
                </a:cubicBezTo>
                <a:cubicBezTo>
                  <a:pt x="308119" y="169689"/>
                  <a:pt x="314963" y="172340"/>
                  <a:pt x="319753" y="177769"/>
                </a:cubicBezTo>
                <a:cubicBezTo>
                  <a:pt x="324544" y="183197"/>
                  <a:pt x="326966" y="192160"/>
                  <a:pt x="327019" y="204658"/>
                </a:cubicBezTo>
                <a:cubicBezTo>
                  <a:pt x="327240" y="221100"/>
                  <a:pt x="325029" y="236312"/>
                  <a:pt x="320385" y="250292"/>
                </a:cubicBezTo>
                <a:cubicBezTo>
                  <a:pt x="315742" y="264273"/>
                  <a:pt x="307339" y="279863"/>
                  <a:pt x="295178" y="297063"/>
                </a:cubicBezTo>
                <a:cubicBezTo>
                  <a:pt x="284496" y="312096"/>
                  <a:pt x="276996" y="325709"/>
                  <a:pt x="272679" y="337901"/>
                </a:cubicBezTo>
                <a:cubicBezTo>
                  <a:pt x="268362" y="350093"/>
                  <a:pt x="266282" y="363075"/>
                  <a:pt x="266440" y="376845"/>
                </a:cubicBezTo>
                <a:cubicBezTo>
                  <a:pt x="266440" y="381348"/>
                  <a:pt x="266692" y="385345"/>
                  <a:pt x="267196" y="388838"/>
                </a:cubicBezTo>
                <a:cubicBezTo>
                  <a:pt x="267700" y="392330"/>
                  <a:pt x="268456" y="395570"/>
                  <a:pt x="269465" y="398558"/>
                </a:cubicBezTo>
                <a:lnTo>
                  <a:pt x="318891" y="398558"/>
                </a:lnTo>
                <a:cubicBezTo>
                  <a:pt x="318140" y="395276"/>
                  <a:pt x="317610" y="391994"/>
                  <a:pt x="317304" y="388711"/>
                </a:cubicBezTo>
                <a:cubicBezTo>
                  <a:pt x="316997" y="385429"/>
                  <a:pt x="316848" y="382147"/>
                  <a:pt x="316859" y="378865"/>
                </a:cubicBezTo>
                <a:cubicBezTo>
                  <a:pt x="316682" y="367872"/>
                  <a:pt x="318687" y="357163"/>
                  <a:pt x="322875" y="346738"/>
                </a:cubicBezTo>
                <a:cubicBezTo>
                  <a:pt x="327062" y="336312"/>
                  <a:pt x="334494" y="323962"/>
                  <a:pt x="345172" y="309687"/>
                </a:cubicBezTo>
                <a:cubicBezTo>
                  <a:pt x="358640" y="291919"/>
                  <a:pt x="368262" y="275193"/>
                  <a:pt x="374040" y="259508"/>
                </a:cubicBezTo>
                <a:cubicBezTo>
                  <a:pt x="379818" y="243823"/>
                  <a:pt x="382633" y="226718"/>
                  <a:pt x="382486" y="208192"/>
                </a:cubicBezTo>
                <a:cubicBezTo>
                  <a:pt x="382456" y="179761"/>
                  <a:pt x="375583" y="157896"/>
                  <a:pt x="361866" y="142596"/>
                </a:cubicBezTo>
                <a:cubicBezTo>
                  <a:pt x="348149" y="127296"/>
                  <a:pt x="327769" y="119563"/>
                  <a:pt x="300725" y="119396"/>
                </a:cubicBezTo>
                <a:close/>
                <a:moveTo>
                  <a:pt x="301925" y="0"/>
                </a:moveTo>
                <a:cubicBezTo>
                  <a:pt x="468674" y="0"/>
                  <a:pt x="603850" y="135176"/>
                  <a:pt x="603850" y="301925"/>
                </a:cubicBezTo>
                <a:cubicBezTo>
                  <a:pt x="603850" y="468674"/>
                  <a:pt x="468674" y="603850"/>
                  <a:pt x="301925" y="603850"/>
                </a:cubicBezTo>
                <a:cubicBezTo>
                  <a:pt x="135176" y="603850"/>
                  <a:pt x="0" y="468674"/>
                  <a:pt x="0" y="301925"/>
                </a:cubicBezTo>
                <a:cubicBezTo>
                  <a:pt x="0" y="135176"/>
                  <a:pt x="135176" y="0"/>
                  <a:pt x="30192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Freeform: Shape 13">
            <a:extLst>
              <a:ext uri="{FF2B5EF4-FFF2-40B4-BE49-F238E27FC236}">
                <a16:creationId xmlns:a16="http://schemas.microsoft.com/office/drawing/2014/main" id="{0217B006-52E6-0467-B9B7-0DE1D7BF3237}"/>
              </a:ext>
              <a:ext uri="{C183D7F6-B498-43B3-948B-1728B52AA6E4}">
                <adec:decorative xmlns:adec="http://schemas.microsoft.com/office/drawing/2017/decorative" val="1"/>
              </a:ext>
            </a:extLst>
          </p:cNvPr>
          <p:cNvSpPr/>
          <p:nvPr/>
        </p:nvSpPr>
        <p:spPr>
          <a:xfrm>
            <a:off x="626596" y="7654607"/>
            <a:ext cx="138889" cy="138889"/>
          </a:xfrm>
          <a:custGeom>
            <a:avLst/>
            <a:gdLst/>
            <a:ahLst/>
            <a:cxnLst/>
            <a:rect l="l" t="t" r="r" b="b"/>
            <a:pathLst>
              <a:path w="603850" h="603850">
                <a:moveTo>
                  <a:pt x="266944" y="423300"/>
                </a:moveTo>
                <a:lnTo>
                  <a:pt x="266944" y="476749"/>
                </a:lnTo>
                <a:lnTo>
                  <a:pt x="320393" y="476749"/>
                </a:lnTo>
                <a:lnTo>
                  <a:pt x="320393" y="423300"/>
                </a:lnTo>
                <a:close/>
                <a:moveTo>
                  <a:pt x="300725" y="119396"/>
                </a:moveTo>
                <a:cubicBezTo>
                  <a:pt x="273691" y="119563"/>
                  <a:pt x="253317" y="127296"/>
                  <a:pt x="239603" y="142596"/>
                </a:cubicBezTo>
                <a:cubicBezTo>
                  <a:pt x="225889" y="157896"/>
                  <a:pt x="219016" y="179761"/>
                  <a:pt x="218986" y="208192"/>
                </a:cubicBezTo>
                <a:lnTo>
                  <a:pt x="218986" y="243034"/>
                </a:lnTo>
                <a:lnTo>
                  <a:pt x="271425" y="243034"/>
                </a:lnTo>
                <a:lnTo>
                  <a:pt x="271425" y="204658"/>
                </a:lnTo>
                <a:cubicBezTo>
                  <a:pt x="271477" y="192160"/>
                  <a:pt x="273899" y="183197"/>
                  <a:pt x="278690" y="177769"/>
                </a:cubicBezTo>
                <a:cubicBezTo>
                  <a:pt x="283481" y="172340"/>
                  <a:pt x="290324" y="169689"/>
                  <a:pt x="299222" y="169815"/>
                </a:cubicBezTo>
                <a:cubicBezTo>
                  <a:pt x="308119" y="169689"/>
                  <a:pt x="314963" y="172340"/>
                  <a:pt x="319753" y="177769"/>
                </a:cubicBezTo>
                <a:cubicBezTo>
                  <a:pt x="324544" y="183197"/>
                  <a:pt x="326966" y="192160"/>
                  <a:pt x="327019" y="204658"/>
                </a:cubicBezTo>
                <a:cubicBezTo>
                  <a:pt x="327240" y="221100"/>
                  <a:pt x="325029" y="236312"/>
                  <a:pt x="320385" y="250292"/>
                </a:cubicBezTo>
                <a:cubicBezTo>
                  <a:pt x="315742" y="264273"/>
                  <a:pt x="307339" y="279863"/>
                  <a:pt x="295178" y="297063"/>
                </a:cubicBezTo>
                <a:cubicBezTo>
                  <a:pt x="284496" y="312096"/>
                  <a:pt x="276996" y="325709"/>
                  <a:pt x="272679" y="337901"/>
                </a:cubicBezTo>
                <a:cubicBezTo>
                  <a:pt x="268362" y="350093"/>
                  <a:pt x="266282" y="363075"/>
                  <a:pt x="266440" y="376845"/>
                </a:cubicBezTo>
                <a:cubicBezTo>
                  <a:pt x="266440" y="381348"/>
                  <a:pt x="266692" y="385345"/>
                  <a:pt x="267196" y="388838"/>
                </a:cubicBezTo>
                <a:cubicBezTo>
                  <a:pt x="267700" y="392330"/>
                  <a:pt x="268456" y="395570"/>
                  <a:pt x="269465" y="398558"/>
                </a:cubicBezTo>
                <a:lnTo>
                  <a:pt x="318891" y="398558"/>
                </a:lnTo>
                <a:cubicBezTo>
                  <a:pt x="318140" y="395276"/>
                  <a:pt x="317610" y="391994"/>
                  <a:pt x="317304" y="388711"/>
                </a:cubicBezTo>
                <a:cubicBezTo>
                  <a:pt x="316997" y="385429"/>
                  <a:pt x="316848" y="382147"/>
                  <a:pt x="316859" y="378865"/>
                </a:cubicBezTo>
                <a:cubicBezTo>
                  <a:pt x="316682" y="367872"/>
                  <a:pt x="318687" y="357163"/>
                  <a:pt x="322875" y="346738"/>
                </a:cubicBezTo>
                <a:cubicBezTo>
                  <a:pt x="327062" y="336312"/>
                  <a:pt x="334494" y="323962"/>
                  <a:pt x="345172" y="309687"/>
                </a:cubicBezTo>
                <a:cubicBezTo>
                  <a:pt x="358640" y="291919"/>
                  <a:pt x="368262" y="275193"/>
                  <a:pt x="374040" y="259508"/>
                </a:cubicBezTo>
                <a:cubicBezTo>
                  <a:pt x="379818" y="243823"/>
                  <a:pt x="382633" y="226718"/>
                  <a:pt x="382486" y="208192"/>
                </a:cubicBezTo>
                <a:cubicBezTo>
                  <a:pt x="382456" y="179761"/>
                  <a:pt x="375583" y="157896"/>
                  <a:pt x="361866" y="142596"/>
                </a:cubicBezTo>
                <a:cubicBezTo>
                  <a:pt x="348149" y="127296"/>
                  <a:pt x="327769" y="119563"/>
                  <a:pt x="300725" y="119396"/>
                </a:cubicBezTo>
                <a:close/>
                <a:moveTo>
                  <a:pt x="301925" y="0"/>
                </a:moveTo>
                <a:cubicBezTo>
                  <a:pt x="468674" y="0"/>
                  <a:pt x="603850" y="135176"/>
                  <a:pt x="603850" y="301925"/>
                </a:cubicBezTo>
                <a:cubicBezTo>
                  <a:pt x="603850" y="468674"/>
                  <a:pt x="468674" y="603850"/>
                  <a:pt x="301925" y="603850"/>
                </a:cubicBezTo>
                <a:cubicBezTo>
                  <a:pt x="135176" y="603850"/>
                  <a:pt x="0" y="468674"/>
                  <a:pt x="0" y="301925"/>
                </a:cubicBezTo>
                <a:cubicBezTo>
                  <a:pt x="0" y="135176"/>
                  <a:pt x="135176" y="0"/>
                  <a:pt x="30192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Freeform: Shape 14">
            <a:extLst>
              <a:ext uri="{FF2B5EF4-FFF2-40B4-BE49-F238E27FC236}">
                <a16:creationId xmlns:a16="http://schemas.microsoft.com/office/drawing/2014/main" id="{B2CC437E-DB7F-9B87-FE26-4187848C4D7E}"/>
              </a:ext>
              <a:ext uri="{C183D7F6-B498-43B3-948B-1728B52AA6E4}">
                <adec:decorative xmlns:adec="http://schemas.microsoft.com/office/drawing/2017/decorative" val="1"/>
              </a:ext>
            </a:extLst>
          </p:cNvPr>
          <p:cNvSpPr/>
          <p:nvPr/>
        </p:nvSpPr>
        <p:spPr>
          <a:xfrm>
            <a:off x="626596" y="7881971"/>
            <a:ext cx="138889" cy="138889"/>
          </a:xfrm>
          <a:custGeom>
            <a:avLst/>
            <a:gdLst/>
            <a:ahLst/>
            <a:cxnLst/>
            <a:rect l="l" t="t" r="r" b="b"/>
            <a:pathLst>
              <a:path w="603850" h="603850">
                <a:moveTo>
                  <a:pt x="266944" y="423300"/>
                </a:moveTo>
                <a:lnTo>
                  <a:pt x="266944" y="476749"/>
                </a:lnTo>
                <a:lnTo>
                  <a:pt x="320393" y="476749"/>
                </a:lnTo>
                <a:lnTo>
                  <a:pt x="320393" y="423300"/>
                </a:lnTo>
                <a:close/>
                <a:moveTo>
                  <a:pt x="300725" y="119396"/>
                </a:moveTo>
                <a:cubicBezTo>
                  <a:pt x="273691" y="119563"/>
                  <a:pt x="253317" y="127296"/>
                  <a:pt x="239603" y="142596"/>
                </a:cubicBezTo>
                <a:cubicBezTo>
                  <a:pt x="225889" y="157896"/>
                  <a:pt x="219016" y="179761"/>
                  <a:pt x="218986" y="208192"/>
                </a:cubicBezTo>
                <a:lnTo>
                  <a:pt x="218986" y="243034"/>
                </a:lnTo>
                <a:lnTo>
                  <a:pt x="271425" y="243034"/>
                </a:lnTo>
                <a:lnTo>
                  <a:pt x="271425" y="204658"/>
                </a:lnTo>
                <a:cubicBezTo>
                  <a:pt x="271477" y="192160"/>
                  <a:pt x="273899" y="183197"/>
                  <a:pt x="278690" y="177769"/>
                </a:cubicBezTo>
                <a:cubicBezTo>
                  <a:pt x="283481" y="172340"/>
                  <a:pt x="290324" y="169689"/>
                  <a:pt x="299222" y="169815"/>
                </a:cubicBezTo>
                <a:cubicBezTo>
                  <a:pt x="308119" y="169689"/>
                  <a:pt x="314963" y="172340"/>
                  <a:pt x="319753" y="177769"/>
                </a:cubicBezTo>
                <a:cubicBezTo>
                  <a:pt x="324544" y="183197"/>
                  <a:pt x="326966" y="192160"/>
                  <a:pt x="327019" y="204658"/>
                </a:cubicBezTo>
                <a:cubicBezTo>
                  <a:pt x="327240" y="221100"/>
                  <a:pt x="325029" y="236312"/>
                  <a:pt x="320385" y="250292"/>
                </a:cubicBezTo>
                <a:cubicBezTo>
                  <a:pt x="315742" y="264273"/>
                  <a:pt x="307339" y="279863"/>
                  <a:pt x="295178" y="297063"/>
                </a:cubicBezTo>
                <a:cubicBezTo>
                  <a:pt x="284496" y="312096"/>
                  <a:pt x="276996" y="325709"/>
                  <a:pt x="272679" y="337901"/>
                </a:cubicBezTo>
                <a:cubicBezTo>
                  <a:pt x="268362" y="350093"/>
                  <a:pt x="266282" y="363075"/>
                  <a:pt x="266440" y="376845"/>
                </a:cubicBezTo>
                <a:cubicBezTo>
                  <a:pt x="266440" y="381348"/>
                  <a:pt x="266692" y="385345"/>
                  <a:pt x="267196" y="388838"/>
                </a:cubicBezTo>
                <a:cubicBezTo>
                  <a:pt x="267700" y="392330"/>
                  <a:pt x="268456" y="395570"/>
                  <a:pt x="269465" y="398558"/>
                </a:cubicBezTo>
                <a:lnTo>
                  <a:pt x="318891" y="398558"/>
                </a:lnTo>
                <a:cubicBezTo>
                  <a:pt x="318140" y="395276"/>
                  <a:pt x="317610" y="391994"/>
                  <a:pt x="317304" y="388711"/>
                </a:cubicBezTo>
                <a:cubicBezTo>
                  <a:pt x="316997" y="385429"/>
                  <a:pt x="316848" y="382147"/>
                  <a:pt x="316859" y="378865"/>
                </a:cubicBezTo>
                <a:cubicBezTo>
                  <a:pt x="316682" y="367872"/>
                  <a:pt x="318687" y="357163"/>
                  <a:pt x="322875" y="346738"/>
                </a:cubicBezTo>
                <a:cubicBezTo>
                  <a:pt x="327062" y="336312"/>
                  <a:pt x="334494" y="323962"/>
                  <a:pt x="345172" y="309687"/>
                </a:cubicBezTo>
                <a:cubicBezTo>
                  <a:pt x="358640" y="291919"/>
                  <a:pt x="368262" y="275193"/>
                  <a:pt x="374040" y="259508"/>
                </a:cubicBezTo>
                <a:cubicBezTo>
                  <a:pt x="379818" y="243823"/>
                  <a:pt x="382633" y="226718"/>
                  <a:pt x="382486" y="208192"/>
                </a:cubicBezTo>
                <a:cubicBezTo>
                  <a:pt x="382456" y="179761"/>
                  <a:pt x="375583" y="157896"/>
                  <a:pt x="361866" y="142596"/>
                </a:cubicBezTo>
                <a:cubicBezTo>
                  <a:pt x="348149" y="127296"/>
                  <a:pt x="327769" y="119563"/>
                  <a:pt x="300725" y="119396"/>
                </a:cubicBezTo>
                <a:close/>
                <a:moveTo>
                  <a:pt x="301925" y="0"/>
                </a:moveTo>
                <a:cubicBezTo>
                  <a:pt x="468674" y="0"/>
                  <a:pt x="603850" y="135176"/>
                  <a:pt x="603850" y="301925"/>
                </a:cubicBezTo>
                <a:cubicBezTo>
                  <a:pt x="603850" y="468674"/>
                  <a:pt x="468674" y="603850"/>
                  <a:pt x="301925" y="603850"/>
                </a:cubicBezTo>
                <a:cubicBezTo>
                  <a:pt x="135176" y="603850"/>
                  <a:pt x="0" y="468674"/>
                  <a:pt x="0" y="301925"/>
                </a:cubicBezTo>
                <a:cubicBezTo>
                  <a:pt x="0" y="135176"/>
                  <a:pt x="135176" y="0"/>
                  <a:pt x="30192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Freeform: Shape 15">
            <a:extLst>
              <a:ext uri="{FF2B5EF4-FFF2-40B4-BE49-F238E27FC236}">
                <a16:creationId xmlns:a16="http://schemas.microsoft.com/office/drawing/2014/main" id="{113BA263-F05B-5F31-52B2-9773054B388B}"/>
              </a:ext>
              <a:ext uri="{C183D7F6-B498-43B3-948B-1728B52AA6E4}">
                <adec:decorative xmlns:adec="http://schemas.microsoft.com/office/drawing/2017/decorative" val="1"/>
              </a:ext>
            </a:extLst>
          </p:cNvPr>
          <p:cNvSpPr/>
          <p:nvPr/>
        </p:nvSpPr>
        <p:spPr>
          <a:xfrm>
            <a:off x="626596" y="8109337"/>
            <a:ext cx="138889" cy="138889"/>
          </a:xfrm>
          <a:custGeom>
            <a:avLst/>
            <a:gdLst/>
            <a:ahLst/>
            <a:cxnLst/>
            <a:rect l="l" t="t" r="r" b="b"/>
            <a:pathLst>
              <a:path w="603850" h="603850">
                <a:moveTo>
                  <a:pt x="266944" y="423300"/>
                </a:moveTo>
                <a:lnTo>
                  <a:pt x="266944" y="476749"/>
                </a:lnTo>
                <a:lnTo>
                  <a:pt x="320393" y="476749"/>
                </a:lnTo>
                <a:lnTo>
                  <a:pt x="320393" y="423300"/>
                </a:lnTo>
                <a:close/>
                <a:moveTo>
                  <a:pt x="300725" y="119396"/>
                </a:moveTo>
                <a:cubicBezTo>
                  <a:pt x="273691" y="119563"/>
                  <a:pt x="253317" y="127296"/>
                  <a:pt x="239603" y="142596"/>
                </a:cubicBezTo>
                <a:cubicBezTo>
                  <a:pt x="225889" y="157896"/>
                  <a:pt x="219016" y="179761"/>
                  <a:pt x="218986" y="208192"/>
                </a:cubicBezTo>
                <a:lnTo>
                  <a:pt x="218986" y="243034"/>
                </a:lnTo>
                <a:lnTo>
                  <a:pt x="271425" y="243034"/>
                </a:lnTo>
                <a:lnTo>
                  <a:pt x="271425" y="204658"/>
                </a:lnTo>
                <a:cubicBezTo>
                  <a:pt x="271477" y="192160"/>
                  <a:pt x="273899" y="183197"/>
                  <a:pt x="278690" y="177769"/>
                </a:cubicBezTo>
                <a:cubicBezTo>
                  <a:pt x="283481" y="172340"/>
                  <a:pt x="290324" y="169689"/>
                  <a:pt x="299222" y="169815"/>
                </a:cubicBezTo>
                <a:cubicBezTo>
                  <a:pt x="308119" y="169689"/>
                  <a:pt x="314963" y="172340"/>
                  <a:pt x="319753" y="177769"/>
                </a:cubicBezTo>
                <a:cubicBezTo>
                  <a:pt x="324544" y="183197"/>
                  <a:pt x="326966" y="192160"/>
                  <a:pt x="327019" y="204658"/>
                </a:cubicBezTo>
                <a:cubicBezTo>
                  <a:pt x="327240" y="221100"/>
                  <a:pt x="325029" y="236312"/>
                  <a:pt x="320385" y="250292"/>
                </a:cubicBezTo>
                <a:cubicBezTo>
                  <a:pt x="315742" y="264273"/>
                  <a:pt x="307339" y="279863"/>
                  <a:pt x="295178" y="297063"/>
                </a:cubicBezTo>
                <a:cubicBezTo>
                  <a:pt x="284496" y="312096"/>
                  <a:pt x="276996" y="325709"/>
                  <a:pt x="272679" y="337901"/>
                </a:cubicBezTo>
                <a:cubicBezTo>
                  <a:pt x="268362" y="350093"/>
                  <a:pt x="266282" y="363075"/>
                  <a:pt x="266440" y="376845"/>
                </a:cubicBezTo>
                <a:cubicBezTo>
                  <a:pt x="266440" y="381348"/>
                  <a:pt x="266692" y="385345"/>
                  <a:pt x="267196" y="388838"/>
                </a:cubicBezTo>
                <a:cubicBezTo>
                  <a:pt x="267700" y="392330"/>
                  <a:pt x="268456" y="395570"/>
                  <a:pt x="269465" y="398558"/>
                </a:cubicBezTo>
                <a:lnTo>
                  <a:pt x="318891" y="398558"/>
                </a:lnTo>
                <a:cubicBezTo>
                  <a:pt x="318140" y="395276"/>
                  <a:pt x="317610" y="391994"/>
                  <a:pt x="317304" y="388711"/>
                </a:cubicBezTo>
                <a:cubicBezTo>
                  <a:pt x="316997" y="385429"/>
                  <a:pt x="316848" y="382147"/>
                  <a:pt x="316859" y="378865"/>
                </a:cubicBezTo>
                <a:cubicBezTo>
                  <a:pt x="316682" y="367872"/>
                  <a:pt x="318687" y="357163"/>
                  <a:pt x="322875" y="346738"/>
                </a:cubicBezTo>
                <a:cubicBezTo>
                  <a:pt x="327062" y="336312"/>
                  <a:pt x="334494" y="323962"/>
                  <a:pt x="345172" y="309687"/>
                </a:cubicBezTo>
                <a:cubicBezTo>
                  <a:pt x="358640" y="291919"/>
                  <a:pt x="368262" y="275193"/>
                  <a:pt x="374040" y="259508"/>
                </a:cubicBezTo>
                <a:cubicBezTo>
                  <a:pt x="379818" y="243823"/>
                  <a:pt x="382633" y="226718"/>
                  <a:pt x="382486" y="208192"/>
                </a:cubicBezTo>
                <a:cubicBezTo>
                  <a:pt x="382456" y="179761"/>
                  <a:pt x="375583" y="157896"/>
                  <a:pt x="361866" y="142596"/>
                </a:cubicBezTo>
                <a:cubicBezTo>
                  <a:pt x="348149" y="127296"/>
                  <a:pt x="327769" y="119563"/>
                  <a:pt x="300725" y="119396"/>
                </a:cubicBezTo>
                <a:close/>
                <a:moveTo>
                  <a:pt x="301925" y="0"/>
                </a:moveTo>
                <a:cubicBezTo>
                  <a:pt x="468674" y="0"/>
                  <a:pt x="603850" y="135176"/>
                  <a:pt x="603850" y="301925"/>
                </a:cubicBezTo>
                <a:cubicBezTo>
                  <a:pt x="603850" y="468674"/>
                  <a:pt x="468674" y="603850"/>
                  <a:pt x="301925" y="603850"/>
                </a:cubicBezTo>
                <a:cubicBezTo>
                  <a:pt x="135176" y="603850"/>
                  <a:pt x="0" y="468674"/>
                  <a:pt x="0" y="301925"/>
                </a:cubicBezTo>
                <a:cubicBezTo>
                  <a:pt x="0" y="135176"/>
                  <a:pt x="135176" y="0"/>
                  <a:pt x="30192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Footer Placeholder 1">
            <a:extLst>
              <a:ext uri="{FF2B5EF4-FFF2-40B4-BE49-F238E27FC236}">
                <a16:creationId xmlns:a16="http://schemas.microsoft.com/office/drawing/2014/main" id="{A3D88067-952E-2AE9-45C5-5F390B61A6F1}"/>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DESIGN NEW EXHIBITION </a:t>
            </a:r>
            <a:r>
              <a:rPr lang="en-US" dirty="0"/>
              <a:t>STUDENT RESOURCE</a:t>
            </a:r>
            <a:endParaRPr lang="en-AU" dirty="0"/>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2</a:t>
            </a:fld>
            <a:endParaRPr lang="en-AU" dirty="0"/>
          </a:p>
        </p:txBody>
      </p:sp>
      <p:sp>
        <p:nvSpPr>
          <p:cNvPr id="10" name="Isosceles Triangle 9">
            <a:extLst>
              <a:ext uri="{FF2B5EF4-FFF2-40B4-BE49-F238E27FC236}">
                <a16:creationId xmlns:a16="http://schemas.microsoft.com/office/drawing/2014/main" id="{E18710C5-82C5-5555-4A50-BA04E4AF2838}"/>
              </a:ext>
              <a:ext uri="{C183D7F6-B498-43B3-948B-1728B52AA6E4}">
                <adec:decorative xmlns:adec="http://schemas.microsoft.com/office/drawing/2017/decorative" val="1"/>
              </a:ext>
            </a:extLst>
          </p:cNvPr>
          <p:cNvSpPr/>
          <p:nvPr/>
        </p:nvSpPr>
        <p:spPr>
          <a:xfrm rot="10800000">
            <a:off x="3200400" y="6142384"/>
            <a:ext cx="457200" cy="14522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9">
            <a:extLst>
              <a:ext uri="{FF2B5EF4-FFF2-40B4-BE49-F238E27FC236}">
                <a16:creationId xmlns:a16="http://schemas.microsoft.com/office/drawing/2014/main" id="{984FB576-F20C-D49B-0EBD-DA9C1C58D1AA}"/>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5873" t="14052" r="14286" b="16106"/>
          <a:stretch/>
        </p:blipFill>
        <p:spPr>
          <a:xfrm>
            <a:off x="1954060" y="462102"/>
            <a:ext cx="551146" cy="551146"/>
          </a:xfrm>
          <a:prstGeom prst="rect">
            <a:avLst/>
          </a:prstGeom>
        </p:spPr>
      </p:pic>
    </p:spTree>
    <p:extLst>
      <p:ext uri="{BB962C8B-B14F-4D97-AF65-F5344CB8AC3E}">
        <p14:creationId xmlns:p14="http://schemas.microsoft.com/office/powerpoint/2010/main" val="1174614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4A317F-A3D9-E46F-04CA-D9134BE2905C}"/>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Design new exhibition – page 3</a:t>
            </a:r>
            <a:endParaRPr lang="en-AU" dirty="0"/>
          </a:p>
        </p:txBody>
      </p:sp>
      <p:sp>
        <p:nvSpPr>
          <p:cNvPr id="10" name="TextBox 9">
            <a:extLst>
              <a:ext uri="{FF2B5EF4-FFF2-40B4-BE49-F238E27FC236}">
                <a16:creationId xmlns:a16="http://schemas.microsoft.com/office/drawing/2014/main" id="{AF7AF252-D99B-E7FB-A3F6-8FFEB6E946D1}"/>
              </a:ext>
            </a:extLst>
          </p:cNvPr>
          <p:cNvSpPr txBox="1"/>
          <p:nvPr/>
        </p:nvSpPr>
        <p:spPr>
          <a:xfrm>
            <a:off x="569153" y="580928"/>
            <a:ext cx="5719693" cy="1253402"/>
          </a:xfrm>
          <a:prstGeom prst="rect">
            <a:avLst/>
          </a:prstGeom>
          <a:solidFill>
            <a:schemeClr val="bg1"/>
          </a:solidFill>
        </p:spPr>
        <p:txBody>
          <a:bodyPr wrap="square" lIns="72000" tIns="72000" rIns="72000" bIns="72000">
            <a:spAutoFit/>
          </a:bodyPr>
          <a:lstStyle/>
          <a:p>
            <a:pPr>
              <a:spcBef>
                <a:spcPts val="1800"/>
              </a:spcBef>
              <a:spcAft>
                <a:spcPts val="600"/>
              </a:spcAft>
            </a:pPr>
            <a:r>
              <a:rPr lang="en-AU" dirty="0">
                <a:solidFill>
                  <a:schemeClr val="accent6"/>
                </a:solidFill>
                <a:latin typeface="Open Sans" pitchFamily="2" charset="0"/>
                <a:ea typeface="Open Sans" pitchFamily="2" charset="0"/>
                <a:cs typeface="Open Sans" pitchFamily="2" charset="0"/>
              </a:rPr>
              <a:t>Where to start</a:t>
            </a:r>
            <a:endParaRPr lang="en-AU" sz="1900" dirty="0">
              <a:solidFill>
                <a:schemeClr val="accent6"/>
              </a:solidFill>
              <a:latin typeface="Open Sans" pitchFamily="2" charset="0"/>
              <a:ea typeface="Open Sans" pitchFamily="2" charset="0"/>
              <a:cs typeface="Open Sans" pitchFamily="2" charset="0"/>
            </a:endParaRP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This task is best undertaken in a small group!</a:t>
            </a:r>
          </a:p>
          <a:p>
            <a:pPr>
              <a:spcBef>
                <a:spcPts val="1800"/>
              </a:spcBef>
              <a:spcAft>
                <a:spcPts val="600"/>
              </a:spcAft>
            </a:pPr>
            <a:r>
              <a:rPr lang="en-AU" dirty="0">
                <a:solidFill>
                  <a:schemeClr val="accent6"/>
                </a:solidFill>
                <a:latin typeface="Open Sans" pitchFamily="2" charset="0"/>
                <a:ea typeface="Open Sans" pitchFamily="2" charset="0"/>
                <a:cs typeface="Open Sans" pitchFamily="2" charset="0"/>
              </a:rPr>
              <a:t>Possible roles within the team:</a:t>
            </a:r>
            <a:endParaRPr lang="en-AU" sz="1100" dirty="0">
              <a:solidFill>
                <a:schemeClr val="accent6"/>
              </a:solidFill>
              <a:latin typeface="Calibri" panose="020F0502020204030204" pitchFamily="34" charset="0"/>
              <a:cs typeface="Calibri" panose="020F0502020204030204" pitchFamily="34" charset="0"/>
            </a:endParaRPr>
          </a:p>
        </p:txBody>
      </p:sp>
      <p:graphicFrame>
        <p:nvGraphicFramePr>
          <p:cNvPr id="12" name="Table 11">
            <a:extLst>
              <a:ext uri="{FF2B5EF4-FFF2-40B4-BE49-F238E27FC236}">
                <a16:creationId xmlns:a16="http://schemas.microsoft.com/office/drawing/2014/main" id="{62AE5DF1-632D-609A-FF00-405BC5F59652}"/>
              </a:ext>
            </a:extLst>
          </p:cNvPr>
          <p:cNvGraphicFramePr>
            <a:graphicFrameLocks noGrp="1"/>
          </p:cNvGraphicFramePr>
          <p:nvPr>
            <p:extLst>
              <p:ext uri="{D42A27DB-BD31-4B8C-83A1-F6EECF244321}">
                <p14:modId xmlns:p14="http://schemas.microsoft.com/office/powerpoint/2010/main" val="4091912330"/>
              </p:ext>
            </p:extLst>
          </p:nvPr>
        </p:nvGraphicFramePr>
        <p:xfrm>
          <a:off x="569154" y="1834330"/>
          <a:ext cx="5704121" cy="3006720"/>
        </p:xfrm>
        <a:graphic>
          <a:graphicData uri="http://schemas.openxmlformats.org/drawingml/2006/table">
            <a:tbl>
              <a:tblPr firstRow="1" firstCol="1" bandRow="1"/>
              <a:tblGrid>
                <a:gridCol w="1159326">
                  <a:extLst>
                    <a:ext uri="{9D8B030D-6E8A-4147-A177-3AD203B41FA5}">
                      <a16:colId xmlns:a16="http://schemas.microsoft.com/office/drawing/2014/main" val="3556690534"/>
                    </a:ext>
                  </a:extLst>
                </a:gridCol>
                <a:gridCol w="4544795">
                  <a:extLst>
                    <a:ext uri="{9D8B030D-6E8A-4147-A177-3AD203B41FA5}">
                      <a16:colId xmlns:a16="http://schemas.microsoft.com/office/drawing/2014/main" val="1470812374"/>
                    </a:ext>
                  </a:extLst>
                </a:gridCol>
              </a:tblGrid>
              <a:tr h="601344">
                <a:tc>
                  <a:txBody>
                    <a:bodyPr/>
                    <a:lstStyle/>
                    <a:p>
                      <a:pPr marL="0" algn="l" defTabSz="685800" rtl="0" eaLnBrk="1" latinLnBrk="0" hangingPunct="1">
                        <a:spcBef>
                          <a:spcPts val="600"/>
                        </a:spcBef>
                        <a:spcAft>
                          <a:spcPts val="600"/>
                        </a:spcAft>
                      </a:pPr>
                      <a:r>
                        <a:rPr lang="en-AU" sz="1000" b="1" kern="1200" dirty="0">
                          <a:solidFill>
                            <a:srgbClr val="57575A"/>
                          </a:solidFill>
                          <a:effectLst/>
                          <a:latin typeface="+mn-lt"/>
                          <a:ea typeface="Calibri" panose="020F0502020204030204" pitchFamily="34" charset="0"/>
                          <a:cs typeface="Calibri" panose="020F0502020204030204" pitchFamily="34" charset="0"/>
                        </a:rPr>
                        <a:t>Project Manager</a:t>
                      </a:r>
                    </a:p>
                  </a:txBody>
                  <a:tcPr marL="72000" marR="72000"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3">
                        <a:lumMod val="20000"/>
                        <a:lumOff val="80000"/>
                      </a:schemeClr>
                    </a:solidFill>
                  </a:tcPr>
                </a:tc>
                <a:tc>
                  <a:txBody>
                    <a:bodyPr/>
                    <a:lstStyle/>
                    <a:p>
                      <a:pPr>
                        <a:spcBef>
                          <a:spcPts val="600"/>
                        </a:spcBef>
                        <a:spcAft>
                          <a:spcPts val="600"/>
                        </a:spcAft>
                      </a:pPr>
                      <a:r>
                        <a:rPr lang="en-AU" sz="1000" dirty="0">
                          <a:solidFill>
                            <a:srgbClr val="57575A"/>
                          </a:solidFill>
                          <a:effectLst/>
                          <a:latin typeface="+mn-lt"/>
                          <a:ea typeface="Calibri" panose="020F0502020204030204" pitchFamily="34" charset="0"/>
                          <a:cs typeface="Calibri" panose="020F0502020204030204" pitchFamily="34" charset="0"/>
                        </a:rPr>
                        <a:t>Oversees the project through the various stages from concept to delivery. Ensures the project stays on schedule and within budget, coordinating/supervising the individuals and teams involved in the project.  </a:t>
                      </a:r>
                    </a:p>
                  </a:txBody>
                  <a:tcPr marL="72000" marR="72000"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109743876"/>
                  </a:ext>
                </a:extLst>
              </a:tr>
              <a:tr h="601344">
                <a:tc>
                  <a:txBody>
                    <a:bodyPr/>
                    <a:lstStyle/>
                    <a:p>
                      <a:pPr marL="0" algn="l" defTabSz="685800" rtl="0" eaLnBrk="1" latinLnBrk="0" hangingPunct="1">
                        <a:spcBef>
                          <a:spcPts val="600"/>
                        </a:spcBef>
                        <a:spcAft>
                          <a:spcPts val="600"/>
                        </a:spcAft>
                      </a:pPr>
                      <a:r>
                        <a:rPr lang="en-AU" sz="1000" b="1" kern="1200" dirty="0">
                          <a:solidFill>
                            <a:srgbClr val="57575A"/>
                          </a:solidFill>
                          <a:effectLst/>
                          <a:latin typeface="+mn-lt"/>
                          <a:ea typeface="Calibri" panose="020F0502020204030204" pitchFamily="34" charset="0"/>
                          <a:cs typeface="Calibri" panose="020F0502020204030204" pitchFamily="34" charset="0"/>
                        </a:rPr>
                        <a:t>Architect</a:t>
                      </a:r>
                    </a:p>
                  </a:txBody>
                  <a:tcPr marL="72000" marR="72000"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3">
                        <a:lumMod val="20000"/>
                        <a:lumOff val="80000"/>
                      </a:schemeClr>
                    </a:solidFill>
                  </a:tcPr>
                </a:tc>
                <a:tc>
                  <a:txBody>
                    <a:bodyPr/>
                    <a:lstStyle/>
                    <a:p>
                      <a:pPr>
                        <a:spcBef>
                          <a:spcPts val="600"/>
                        </a:spcBef>
                        <a:spcAft>
                          <a:spcPts val="600"/>
                        </a:spcAft>
                      </a:pPr>
                      <a:r>
                        <a:rPr lang="en-AU" sz="1000" dirty="0">
                          <a:solidFill>
                            <a:srgbClr val="57575A"/>
                          </a:solidFill>
                          <a:effectLst/>
                          <a:latin typeface="+mn-lt"/>
                          <a:ea typeface="Calibri" panose="020F0502020204030204" pitchFamily="34" charset="0"/>
                          <a:cs typeface="Calibri" panose="020F0502020204030204" pitchFamily="34" charset="0"/>
                        </a:rPr>
                        <a:t>Designs/co-designs the facility, particularly if the facility requires structural modifications.</a:t>
                      </a:r>
                    </a:p>
                  </a:txBody>
                  <a:tcPr marL="72000" marR="72000"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006288415"/>
                  </a:ext>
                </a:extLst>
              </a:tr>
              <a:tr h="601344">
                <a:tc>
                  <a:txBody>
                    <a:bodyPr/>
                    <a:lstStyle/>
                    <a:p>
                      <a:pPr marL="0" algn="l" defTabSz="685800" rtl="0" eaLnBrk="1" latinLnBrk="0" hangingPunct="1">
                        <a:spcBef>
                          <a:spcPts val="600"/>
                        </a:spcBef>
                        <a:spcAft>
                          <a:spcPts val="600"/>
                        </a:spcAft>
                      </a:pPr>
                      <a:r>
                        <a:rPr lang="en-AU" sz="1000" b="1" kern="1200" dirty="0">
                          <a:solidFill>
                            <a:srgbClr val="57575A"/>
                          </a:solidFill>
                          <a:effectLst/>
                          <a:latin typeface="+mn-lt"/>
                          <a:ea typeface="Calibri" panose="020F0502020204030204" pitchFamily="34" charset="0"/>
                          <a:cs typeface="Calibri" panose="020F0502020204030204" pitchFamily="34" charset="0"/>
                        </a:rPr>
                        <a:t>Designer</a:t>
                      </a:r>
                    </a:p>
                  </a:txBody>
                  <a:tcPr marL="72000" marR="72000"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3">
                        <a:lumMod val="20000"/>
                        <a:lumOff val="80000"/>
                      </a:schemeClr>
                    </a:solidFill>
                  </a:tcPr>
                </a:tc>
                <a:tc>
                  <a:txBody>
                    <a:bodyPr/>
                    <a:lstStyle/>
                    <a:p>
                      <a:pPr>
                        <a:spcBef>
                          <a:spcPts val="600"/>
                        </a:spcBef>
                        <a:spcAft>
                          <a:spcPts val="600"/>
                        </a:spcAft>
                      </a:pPr>
                      <a:r>
                        <a:rPr lang="en-AU" sz="1000" dirty="0">
                          <a:solidFill>
                            <a:srgbClr val="57575A"/>
                          </a:solidFill>
                          <a:effectLst/>
                          <a:latin typeface="+mn-lt"/>
                          <a:ea typeface="Calibri" panose="020F0502020204030204" pitchFamily="34" charset="0"/>
                          <a:cs typeface="Calibri" panose="020F0502020204030204" pitchFamily="34" charset="0"/>
                        </a:rPr>
                        <a:t>Responsible for the physical and sensory layout of the space. Working with the exhibit developer they ensure the exhibition is accessible and engaging.</a:t>
                      </a:r>
                    </a:p>
                  </a:txBody>
                  <a:tcPr marL="72000" marR="72000"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735772342"/>
                  </a:ext>
                </a:extLst>
              </a:tr>
              <a:tr h="601344">
                <a:tc>
                  <a:txBody>
                    <a:bodyPr/>
                    <a:lstStyle/>
                    <a:p>
                      <a:pPr marL="0" algn="l" defTabSz="685800" rtl="0" eaLnBrk="1" latinLnBrk="0" hangingPunct="1">
                        <a:spcBef>
                          <a:spcPts val="600"/>
                        </a:spcBef>
                        <a:spcAft>
                          <a:spcPts val="600"/>
                        </a:spcAft>
                      </a:pPr>
                      <a:r>
                        <a:rPr lang="en-AU" sz="1000" b="1" kern="1200" dirty="0">
                          <a:solidFill>
                            <a:srgbClr val="57575A"/>
                          </a:solidFill>
                          <a:effectLst/>
                          <a:latin typeface="+mn-lt"/>
                          <a:ea typeface="Calibri" panose="020F0502020204030204" pitchFamily="34" charset="0"/>
                          <a:cs typeface="Calibri" panose="020F0502020204030204" pitchFamily="34" charset="0"/>
                        </a:rPr>
                        <a:t>Exhibit Developer</a:t>
                      </a:r>
                    </a:p>
                  </a:txBody>
                  <a:tcPr marL="72000" marR="72000"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3">
                        <a:lumMod val="20000"/>
                        <a:lumOff val="80000"/>
                      </a:schemeClr>
                    </a:solidFill>
                  </a:tcPr>
                </a:tc>
                <a:tc>
                  <a:txBody>
                    <a:bodyPr/>
                    <a:lstStyle/>
                    <a:p>
                      <a:pPr>
                        <a:spcBef>
                          <a:spcPts val="600"/>
                        </a:spcBef>
                        <a:spcAft>
                          <a:spcPts val="600"/>
                        </a:spcAft>
                      </a:pPr>
                      <a:r>
                        <a:rPr lang="en-AU" sz="1000" dirty="0">
                          <a:solidFill>
                            <a:srgbClr val="57575A"/>
                          </a:solidFill>
                          <a:effectLst/>
                          <a:latin typeface="+mn-lt"/>
                          <a:ea typeface="Calibri" panose="020F0502020204030204" pitchFamily="34" charset="0"/>
                          <a:cs typeface="Calibri" panose="020F0502020204030204" pitchFamily="34" charset="0"/>
                        </a:rPr>
                        <a:t>Working with the designer and curator/s they design and build or commission the building of exhibits for the exhibition.</a:t>
                      </a:r>
                    </a:p>
                  </a:txBody>
                  <a:tcPr marL="72000" marR="72000"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937304007"/>
                  </a:ext>
                </a:extLst>
              </a:tr>
              <a:tr h="601344">
                <a:tc>
                  <a:txBody>
                    <a:bodyPr/>
                    <a:lstStyle/>
                    <a:p>
                      <a:pPr marL="0" algn="l" defTabSz="685800" rtl="0" eaLnBrk="1" latinLnBrk="0" hangingPunct="1">
                        <a:spcBef>
                          <a:spcPts val="600"/>
                        </a:spcBef>
                        <a:spcAft>
                          <a:spcPts val="600"/>
                        </a:spcAft>
                      </a:pPr>
                      <a:r>
                        <a:rPr lang="en-AU" sz="1000" b="1" kern="1200" dirty="0">
                          <a:solidFill>
                            <a:srgbClr val="57575A"/>
                          </a:solidFill>
                          <a:effectLst/>
                          <a:latin typeface="+mn-lt"/>
                          <a:ea typeface="Calibri" panose="020F0502020204030204" pitchFamily="34" charset="0"/>
                          <a:cs typeface="Calibri" panose="020F0502020204030204" pitchFamily="34" charset="0"/>
                        </a:rPr>
                        <a:t>Other roles</a:t>
                      </a:r>
                    </a:p>
                  </a:txBody>
                  <a:tcPr marL="72000" marR="72000"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3">
                        <a:lumMod val="20000"/>
                        <a:lumOff val="80000"/>
                      </a:schemeClr>
                    </a:solidFill>
                  </a:tcPr>
                </a:tc>
                <a:tc>
                  <a:txBody>
                    <a:bodyPr/>
                    <a:lstStyle/>
                    <a:p>
                      <a:pPr>
                        <a:spcBef>
                          <a:spcPts val="600"/>
                        </a:spcBef>
                        <a:spcAft>
                          <a:spcPts val="600"/>
                        </a:spcAft>
                      </a:pPr>
                      <a:r>
                        <a:rPr lang="en-AU" sz="1000" dirty="0">
                          <a:solidFill>
                            <a:srgbClr val="57575A"/>
                          </a:solidFill>
                          <a:effectLst/>
                          <a:latin typeface="+mn-lt"/>
                          <a:ea typeface="Calibri" panose="020F0502020204030204" pitchFamily="34" charset="0"/>
                          <a:cs typeface="Calibri" panose="020F0502020204030204" pitchFamily="34" charset="0"/>
                        </a:rPr>
                        <a:t>These might include an </a:t>
                      </a:r>
                      <a:r>
                        <a:rPr lang="en-AU" sz="1000" b="1" dirty="0">
                          <a:solidFill>
                            <a:srgbClr val="57575A"/>
                          </a:solidFill>
                          <a:effectLst/>
                          <a:latin typeface="+mn-lt"/>
                          <a:ea typeface="Calibri" panose="020F0502020204030204" pitchFamily="34" charset="0"/>
                          <a:cs typeface="Calibri" panose="020F0502020204030204" pitchFamily="34" charset="0"/>
                        </a:rPr>
                        <a:t>education officer</a:t>
                      </a:r>
                      <a:r>
                        <a:rPr lang="en-AU" sz="1000" dirty="0">
                          <a:solidFill>
                            <a:srgbClr val="57575A"/>
                          </a:solidFill>
                          <a:effectLst/>
                          <a:latin typeface="+mn-lt"/>
                          <a:ea typeface="Calibri" panose="020F0502020204030204" pitchFamily="34" charset="0"/>
                          <a:cs typeface="Calibri" panose="020F0502020204030204" pitchFamily="34" charset="0"/>
                        </a:rPr>
                        <a:t> advising on the educational aspects depending on the nature of the project.</a:t>
                      </a:r>
                    </a:p>
                  </a:txBody>
                  <a:tcPr marL="72000" marR="72000"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137608307"/>
                  </a:ext>
                </a:extLst>
              </a:tr>
            </a:tbl>
          </a:graphicData>
        </a:graphic>
      </p:graphicFrame>
      <p:sp>
        <p:nvSpPr>
          <p:cNvPr id="13" name="TextBox 12">
            <a:extLst>
              <a:ext uri="{FF2B5EF4-FFF2-40B4-BE49-F238E27FC236}">
                <a16:creationId xmlns:a16="http://schemas.microsoft.com/office/drawing/2014/main" id="{E7559F8F-BA80-C95E-8694-732D02D6B98B}"/>
              </a:ext>
            </a:extLst>
          </p:cNvPr>
          <p:cNvSpPr txBox="1"/>
          <p:nvPr/>
        </p:nvSpPr>
        <p:spPr>
          <a:xfrm>
            <a:off x="569153" y="5122105"/>
            <a:ext cx="5704121" cy="922542"/>
          </a:xfrm>
          <a:prstGeom prst="rect">
            <a:avLst/>
          </a:prstGeom>
          <a:solidFill>
            <a:schemeClr val="bg1"/>
          </a:solidFill>
        </p:spPr>
        <p:txBody>
          <a:bodyPr wrap="square" lIns="72000" tIns="72000" rIns="72000" bIns="72000">
            <a:spAutoFit/>
          </a:bodyPr>
          <a:lstStyle/>
          <a:p>
            <a:pPr>
              <a:spcBef>
                <a:spcPts val="1800"/>
              </a:spcBef>
              <a:spcAft>
                <a:spcPts val="600"/>
              </a:spcAft>
            </a:pPr>
            <a:r>
              <a:rPr lang="en-AU" dirty="0">
                <a:solidFill>
                  <a:schemeClr val="accent6"/>
                </a:solidFill>
                <a:latin typeface="Open Sans" pitchFamily="2" charset="0"/>
                <a:ea typeface="Open Sans" pitchFamily="2" charset="0"/>
                <a:cs typeface="Open Sans" pitchFamily="2" charset="0"/>
              </a:rPr>
              <a:t>Links</a:t>
            </a:r>
            <a:endParaRPr lang="en-AU" sz="1900" dirty="0">
              <a:solidFill>
                <a:schemeClr val="accent6"/>
              </a:solidFill>
              <a:latin typeface="Open Sans" pitchFamily="2" charset="0"/>
              <a:ea typeface="Open Sans" pitchFamily="2" charset="0"/>
              <a:cs typeface="Open Sans" pitchFamily="2" charset="0"/>
            </a:endParaRP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hlinkClick r:id="rId2"/>
              </a:rPr>
              <a:t>https://youtu.be/bmC-FwibsZg</a:t>
            </a:r>
            <a:r>
              <a:rPr lang="en-AU" sz="1000" dirty="0">
                <a:solidFill>
                  <a:srgbClr val="57575A"/>
                </a:solidFill>
                <a:latin typeface="Calibri" panose="020F0502020204030204" pitchFamily="34" charset="0"/>
                <a:cs typeface="Calibri" panose="020F0502020204030204" pitchFamily="34" charset="0"/>
              </a:rPr>
              <a:t> </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hlinkClick r:id="rId3"/>
              </a:rPr>
              <a:t>https://museumsvictoria.com.au/learning/small-object-big-story/5-exhibition-basics/</a:t>
            </a:r>
            <a:r>
              <a:rPr lang="en-AU" sz="1000" dirty="0">
                <a:solidFill>
                  <a:srgbClr val="57575A"/>
                </a:solidFill>
                <a:latin typeface="Calibri" panose="020F0502020204030204" pitchFamily="34" charset="0"/>
                <a:cs typeface="Calibri" panose="020F0502020204030204" pitchFamily="34" charset="0"/>
              </a:rPr>
              <a:t> </a:t>
            </a:r>
          </a:p>
        </p:txBody>
      </p:sp>
      <p:sp>
        <p:nvSpPr>
          <p:cNvPr id="2" name="Footer Placeholder 1">
            <a:extLst>
              <a:ext uri="{FF2B5EF4-FFF2-40B4-BE49-F238E27FC236}">
                <a16:creationId xmlns:a16="http://schemas.microsoft.com/office/drawing/2014/main" id="{2A253C24-0616-BA6D-457D-88EAF223AB06}"/>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US" dirty="0">
                <a:solidFill>
                  <a:schemeClr val="bg1"/>
                </a:solidFill>
              </a:rPr>
              <a:t>DESIGN NEW EXHIBITION </a:t>
            </a:r>
            <a:r>
              <a:rPr lang="en-US" dirty="0"/>
              <a:t>STUDENT RESOURCE</a:t>
            </a:r>
            <a:endParaRPr lang="en-AU" dirty="0"/>
          </a:p>
        </p:txBody>
      </p:sp>
      <p:sp>
        <p:nvSpPr>
          <p:cNvPr id="5" name="TextBox 4">
            <a:extLst>
              <a:ext uri="{FF2B5EF4-FFF2-40B4-BE49-F238E27FC236}">
                <a16:creationId xmlns:a16="http://schemas.microsoft.com/office/drawing/2014/main" id="{BC4EAD43-528B-3E27-78D7-8CF53B52D216}"/>
              </a:ext>
              <a:ext uri="{C183D7F6-B498-43B3-948B-1728B52AA6E4}">
                <adec:decorative xmlns:adec="http://schemas.microsoft.com/office/drawing/2017/decorative" val="1"/>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
        <p:nvSpPr>
          <p:cNvPr id="3" name="Slide Number Placeholder 2">
            <a:extLst>
              <a:ext uri="{FF2B5EF4-FFF2-40B4-BE49-F238E27FC236}">
                <a16:creationId xmlns:a16="http://schemas.microsoft.com/office/drawing/2014/main" id="{2FA6251B-DB6F-B3C6-05F0-8269AD8C36A0}"/>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3</a:t>
            </a:fld>
            <a:endParaRPr lang="en-AU" dirty="0"/>
          </a:p>
        </p:txBody>
      </p:sp>
    </p:spTree>
    <p:extLst>
      <p:ext uri="{BB962C8B-B14F-4D97-AF65-F5344CB8AC3E}">
        <p14:creationId xmlns:p14="http://schemas.microsoft.com/office/powerpoint/2010/main" val="1699532888"/>
      </p:ext>
    </p:extLst>
  </p:cSld>
  <p:clrMapOvr>
    <a:masterClrMapping/>
  </p:clrMapOvr>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78BE20"/>
      </a:accent5>
      <a:accent6>
        <a:srgbClr val="6D2077"/>
      </a:accent6>
      <a:hlink>
        <a:srgbClr val="001D34"/>
      </a:hlink>
      <a:folHlink>
        <a:srgbClr val="00A9CE"/>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ZE3VX6JE3FAU-1152004265-281</_dlc_DocId>
    <_dlc_DocIdUrl xmlns="ebbfb97d-8400-4246-978d-8b68e4a1ec72">
      <Url>https://csiroau.sharepoint.com/sites/CSIROEducationOutreach2/_layouts/15/DocIdRedir.aspx?ID=ZE3VX6JE3FAU-1152004265-281</Url>
      <Description>ZE3VX6JE3FAU-1152004265-281</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Props1.xml><?xml version="1.0" encoding="utf-8"?>
<ds:datastoreItem xmlns:ds="http://schemas.openxmlformats.org/officeDocument/2006/customXml" ds:itemID="{62803F21-66C1-4917-B457-2C540BDD2011}">
  <ds:schemaRefs>
    <ds:schemaRef ds:uri="http://schemas.microsoft.com/sharepoint/v3/contenttype/forms"/>
  </ds:schemaRefs>
</ds:datastoreItem>
</file>

<file path=customXml/itemProps2.xml><?xml version="1.0" encoding="utf-8"?>
<ds:datastoreItem xmlns:ds="http://schemas.openxmlformats.org/officeDocument/2006/customXml" ds:itemID="{DA4F6A44-451E-4BEE-999B-78994B7EFB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9B8BA38-DDD1-406A-8ECD-8ED159B8AD79}">
  <ds:schemaRefs>
    <ds:schemaRef ds:uri="http://schemas.microsoft.com/sharepoint/events"/>
  </ds:schemaRefs>
</ds:datastoreItem>
</file>

<file path=customXml/itemProps4.xml><?xml version="1.0" encoding="utf-8"?>
<ds:datastoreItem xmlns:ds="http://schemas.openxmlformats.org/officeDocument/2006/customXml" ds:itemID="{A67AED10-315C-4DEF-BBC2-E60818EE08B5}">
  <ds:schemaRefs>
    <ds:schemaRef ds:uri="http://schemas.microsoft.com/office/infopath/2007/PartnerControls"/>
    <ds:schemaRef ds:uri="http://schemas.openxmlformats.org/package/2006/metadata/core-properties"/>
    <ds:schemaRef ds:uri="cbf74718-704d-415e-8c81-199debd1d983"/>
    <ds:schemaRef ds:uri="http://purl.org/dc/terms/"/>
    <ds:schemaRef ds:uri="http://purl.org/dc/dcmitype/"/>
    <ds:schemaRef ds:uri="http://schemas.microsoft.com/office/2006/documentManagement/types"/>
    <ds:schemaRef ds:uri="http://purl.org/dc/elements/1.1/"/>
    <ds:schemaRef ds:uri="16086451-6d37-4935-be9a-a54fea279158"/>
    <ds:schemaRef ds:uri="http://schemas.microsoft.com/office/2006/metadata/properties"/>
    <ds:schemaRef ds:uri="http://www.w3.org/XML/1998/namespace"/>
    <ds:schemaRef ds:uri="ebbfb97d-8400-4246-978d-8b68e4a1ec72"/>
    <ds:schemaRef ds:uri="a774ea9e-c034-4ea9-adc9-463ee3fef49f"/>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395</TotalTime>
  <Words>982</Words>
  <PresentationFormat>A4 Paper (210x297 mm)</PresentationFormat>
  <Paragraphs>63</Paragraphs>
  <Slides>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Open Sans</vt:lpstr>
      <vt:lpstr>Office Theme</vt:lpstr>
      <vt:lpstr>Space Careers Design new exhibition</vt:lpstr>
      <vt:lpstr>Design new exhibition – page 2</vt:lpstr>
      <vt:lpstr>Design new exhibition – page 3</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new exhibition student resource</dc:title>
  <dcterms:created xsi:type="dcterms:W3CDTF">2023-04-19T21:44:39Z</dcterms:created>
  <dcterms:modified xsi:type="dcterms:W3CDTF">2024-07-23T01:11:54Z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e082c337-d9ce-4eab-8b27-dd0cb090c5a2</vt:lpwstr>
  </property>
  <property fmtid="{D5CDD505-2E9C-101B-9397-08002B2CF9AE}" pid="4" name="MediaServiceImageTags">
    <vt:lpwstr/>
  </property>
</Properties>
</file>