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8"/>
  </p:notesMasterIdLst>
  <p:sldIdLst>
    <p:sldId id="256" r:id="rId6"/>
    <p:sldId id="257"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D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9FECC4-6139-444F-8838-66DE91FDC4DB}" v="1" dt="2024-03-18T23:16:40.7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6357" autoAdjust="0"/>
  </p:normalViewPr>
  <p:slideViewPr>
    <p:cSldViewPr snapToGrid="0" showGuides="1">
      <p:cViewPr varScale="1">
        <p:scale>
          <a:sx n="108" d="100"/>
          <a:sy n="108" d="100"/>
        </p:scale>
        <p:origin x="132" y="92"/>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Nerissa (Science Connect, Newcastle)" userId="0504c394-0c19-49de-9df6-9a6d59b8a886" providerId="ADAL" clId="{D89FECC4-6139-444F-8838-66DE91FDC4DB}"/>
    <pc:docChg chg="undo custSel delSld modSld">
      <pc:chgData name="Jones, Nerissa (Science Connect, Newcastle)" userId="0504c394-0c19-49de-9df6-9a6d59b8a886" providerId="ADAL" clId="{D89FECC4-6139-444F-8838-66DE91FDC4DB}" dt="2024-03-18T23:16:46.584" v="3" actId="47"/>
      <pc:docMkLst>
        <pc:docMk/>
      </pc:docMkLst>
      <pc:sldChg chg="addSp delSp modSp mod">
        <pc:chgData name="Jones, Nerissa (Science Connect, Newcastle)" userId="0504c394-0c19-49de-9df6-9a6d59b8a886" providerId="ADAL" clId="{D89FECC4-6139-444F-8838-66DE91FDC4DB}" dt="2024-03-18T23:16:40.774" v="2"/>
        <pc:sldMkLst>
          <pc:docMk/>
          <pc:sldMk cId="1174614916" sldId="257"/>
        </pc:sldMkLst>
        <pc:spChg chg="add del">
          <ac:chgData name="Jones, Nerissa (Science Connect, Newcastle)" userId="0504c394-0c19-49de-9df6-9a6d59b8a886" providerId="ADAL" clId="{D89FECC4-6139-444F-8838-66DE91FDC4DB}" dt="2024-03-18T23:16:36.689" v="1" actId="22"/>
          <ac:spMkLst>
            <pc:docMk/>
            <pc:sldMk cId="1174614916" sldId="257"/>
            <ac:spMk id="10" creationId="{4986C88B-5CDA-2C0F-4EFC-0C4279FF6008}"/>
          </ac:spMkLst>
        </pc:spChg>
        <pc:spChg chg="add mod">
          <ac:chgData name="Jones, Nerissa (Science Connect, Newcastle)" userId="0504c394-0c19-49de-9df6-9a6d59b8a886" providerId="ADAL" clId="{D89FECC4-6139-444F-8838-66DE91FDC4DB}" dt="2024-03-18T23:16:40.774" v="2"/>
          <ac:spMkLst>
            <pc:docMk/>
            <pc:sldMk cId="1174614916" sldId="257"/>
            <ac:spMk id="11" creationId="{3CD92796-94C7-AE9F-BC3C-3F8E314EE3B0}"/>
          </ac:spMkLst>
        </pc:spChg>
      </pc:sldChg>
      <pc:sldChg chg="del">
        <pc:chgData name="Jones, Nerissa (Science Connect, Newcastle)" userId="0504c394-0c19-49de-9df6-9a6d59b8a886" providerId="ADAL" clId="{D89FECC4-6139-444F-8838-66DE91FDC4DB}" dt="2024-03-18T23:16:46.584" v="3" actId="47"/>
        <pc:sldMkLst>
          <pc:docMk/>
          <pc:sldMk cId="1699532888"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 uri="{C183D7F6-B498-43B3-948B-1728B52AA6E4}">
                <adec:decorative xmlns:adec="http://schemas.microsoft.com/office/drawing/2017/decorative" val="1"/>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 uri="{C183D7F6-B498-43B3-948B-1728B52AA6E4}">
                <adec:decorative xmlns:adec="http://schemas.microsoft.com/office/drawing/2017/decorative" val="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 uri="{C183D7F6-B498-43B3-948B-1728B52AA6E4}">
                <adec:decorative xmlns:adec="http://schemas.microsoft.com/office/drawing/2017/decorative" val="1"/>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 uri="{C183D7F6-B498-43B3-948B-1728B52AA6E4}">
                <adec:decorative xmlns:adec="http://schemas.microsoft.com/office/drawing/2017/decorative" val="1"/>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 uri="{C183D7F6-B498-43B3-948B-1728B52AA6E4}">
                <adec:decorative xmlns:adec="http://schemas.microsoft.com/office/drawing/2017/decorative" val="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 uri="{C183D7F6-B498-43B3-948B-1728B52AA6E4}">
                <adec:decorative xmlns:adec="http://schemas.microsoft.com/office/drawing/2017/decorative" val="1"/>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 uri="{C183D7F6-B498-43B3-948B-1728B52AA6E4}">
                <adec:decorative xmlns:adec="http://schemas.microsoft.com/office/drawing/2017/decorative" val="1"/>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 uri="{C183D7F6-B498-43B3-948B-1728B52AA6E4}">
                <adec:decorative xmlns:adec="http://schemas.microsoft.com/office/drawing/2017/decorative" val="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 uri="{C183D7F6-B498-43B3-948B-1728B52AA6E4}">
                <adec:decorative xmlns:adec="http://schemas.microsoft.com/office/drawing/2017/decorative" val="1"/>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youtu.be/bmC-FwibsZg" TargetMode="External"/><Relationship Id="rId2" Type="http://schemas.openxmlformats.org/officeDocument/2006/relationships/hyperlink" Target="https://youtu.be/ODC-_0kh0Gg" TargetMode="External"/><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hyperlink" Target="https://www.nasa.gov/specials/artemi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B45D87-5AAD-F0FA-B02F-449CF85D49BB}"/>
              </a:ext>
            </a:extLst>
          </p:cNvPr>
          <p:cNvSpPr txBox="1">
            <a:spLocks noGrp="1"/>
          </p:cNvSpPr>
          <p:nvPr>
            <p:ph type="title" idx="4294967295"/>
          </p:nvPr>
        </p:nvSpPr>
        <p:spPr>
          <a:xfrm>
            <a:off x="552093" y="2284478"/>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Space Careers </a:t>
            </a:r>
            <a:r>
              <a:rPr kumimoji="0" lang="en-US" sz="3600" b="0" i="0" u="none" strike="noStrike" kern="1200" cap="none" spc="0" normalizeH="0" baseline="0" noProof="0" dirty="0" err="1">
                <a:ln>
                  <a:noFill/>
                </a:ln>
                <a:solidFill>
                  <a:prstClr val="black"/>
                </a:solidFill>
                <a:effectLst/>
                <a:uLnTx/>
                <a:uFillTx/>
                <a:latin typeface="Open Sans" pitchFamily="2" charset="0"/>
                <a:ea typeface="Open Sans" pitchFamily="2" charset="0"/>
                <a:cs typeface="Open Sans" pitchFamily="2" charset="0"/>
              </a:rPr>
              <a:t>Wayfinder</a:t>
            </a:r>
            <a:br>
              <a:rPr kumimoji="0" lang="en-AU" sz="36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Design new exhibition</a:t>
            </a:r>
            <a:endParaRPr kumimoji="0" lang="en-AU"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52092" y="3474720"/>
            <a:ext cx="5756634" cy="4200362"/>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effectLst/>
                <a:latin typeface="Open Sans" pitchFamily="2" charset="0"/>
                <a:ea typeface="Open Sans" pitchFamily="2" charset="0"/>
                <a:cs typeface="Open Sans" pitchFamily="2" charset="0"/>
              </a:rPr>
              <a:t>Exhibition – Artemis Program</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 this activity students are invited to develop an exhibition space which features NASA’s Artemis Program.</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Artemis Program is a collaboration between commercial and international space industry partners, and currently has three missions planned. The first mission was a test flight of the Space Launch System (SLS) rocket and the Orion capsule which will carry the astronauts. The second mission will carry four astronauts in the capsule and will complete a lunar orbit before returning to Earth. Finally in the third mission, NASA and their partners will land the first woman and first person of colour on the Moon. The astronauts will spend a week exploring the Moon’s surface, conducting scientific studies before returning to Earth.</a:t>
            </a:r>
          </a:p>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guidelines set out in the task are intended to reflect the main components of a contract submission. Information gathered through discussions with the client are used to develop the proposal. To control/limit the amount of information students are likely to include in the proposal a number of confines are made for each of the components. This is not a comprehensive list as a project of this scale would likely run into several months.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Students are given background information regarding the facility to be utilised for the exhibition. Along with a cap on the value of the project, which is to include a target profit margin of around 20%. </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In the considerations, students are given individual costs for items they might include in their proposal. Costings are also supplied for different types of exhibits and the associated labour, items such as display screens, AR and VR, and on-site daily labour costs.</a:t>
            </a:r>
            <a:r>
              <a:rPr lang="en-AU" sz="10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19F65D59-603C-4AD7-BE72-83CFCFAC82E5}"/>
              </a:ext>
            </a:extLst>
          </p:cNvPr>
          <p:cNvSpPr txBox="1"/>
          <p:nvPr/>
        </p:nvSpPr>
        <p:spPr>
          <a:xfrm>
            <a:off x="549275" y="8699744"/>
            <a:ext cx="1523490" cy="360850"/>
          </a:xfrm>
          <a:prstGeom prst="rect">
            <a:avLst/>
          </a:prstGeom>
          <a:solidFill>
            <a:schemeClr val="bg1"/>
          </a:solid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2"/>
              </a:rPr>
              <a:t>https://youtu.be/ODC-_0kh0Gg</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p>
            <a:r>
              <a:rPr lang="en-AU" sz="700" u="sng" dirty="0">
                <a:solidFill>
                  <a:schemeClr val="accent3"/>
                </a:solidFill>
                <a:latin typeface="Calibri" panose="020F0502020204030204" pitchFamily="34" charset="0"/>
                <a:ea typeface="Calibri" panose="020F0502020204030204" pitchFamily="34" charset="0"/>
                <a:cs typeface="Times New Roman" panose="02020603050405020304" pitchFamily="18" charset="0"/>
                <a:hlinkClick r:id="rId3"/>
              </a:rPr>
              <a:t>https://youtu.be/bmC-FwibsZg</a:t>
            </a:r>
            <a:r>
              <a:rPr lang="en-AU" sz="700" u="sng" dirty="0">
                <a:solidFill>
                  <a:schemeClr val="accent3"/>
                </a:solidFill>
                <a:latin typeface="Calibri" panose="020F0502020204030204" pitchFamily="34" charset="0"/>
                <a:ea typeface="Calibri" panose="020F0502020204030204" pitchFamily="34" charset="0"/>
                <a:cs typeface="Times New Roman" panose="02020603050405020304" pitchFamily="18" charset="0"/>
              </a:rPr>
              <a:t> </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1C9860E4-4AF2-426B-2640-C4A8E295934F}"/>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DESIGN NEW EXHIBITION </a:t>
            </a:r>
            <a:r>
              <a:rPr lang="en-US" dirty="0"/>
              <a:t>TEACHER GUIDE</a:t>
            </a:r>
            <a:endParaRPr lang="en-AU" dirty="0"/>
          </a:p>
        </p:txBody>
      </p:sp>
      <p:pic>
        <p:nvPicPr>
          <p:cNvPr id="4" name="Graphic 3">
            <a:extLst>
              <a:ext uri="{FF2B5EF4-FFF2-40B4-BE49-F238E27FC236}">
                <a16:creationId xmlns:a16="http://schemas.microsoft.com/office/drawing/2014/main" id="{96B1B111-BCE7-4D31-CB48-F759A1973020}"/>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873" t="14052" r="14286" b="16106"/>
          <a:stretch/>
        </p:blipFill>
        <p:spPr>
          <a:xfrm>
            <a:off x="1966586" y="5232172"/>
            <a:ext cx="551146" cy="551146"/>
          </a:xfrm>
          <a:prstGeom prst="rect">
            <a:avLst/>
          </a:prstGeom>
        </p:spPr>
      </p:pic>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C6E6F8D-19AD-ED7C-1691-40E72DAE9B65}"/>
              </a:ext>
              <a:ext uri="{C183D7F6-B498-43B3-948B-1728B52AA6E4}">
                <adec:decorative xmlns:adec="http://schemas.microsoft.com/office/drawing/2017/decorative" val="1"/>
              </a:ext>
            </a:extLst>
          </p:cNvPr>
          <p:cNvSpPr/>
          <p:nvPr/>
        </p:nvSpPr>
        <p:spPr>
          <a:xfrm>
            <a:off x="0" y="3995531"/>
            <a:ext cx="6858000" cy="51087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itle 7">
            <a:extLst>
              <a:ext uri="{FF2B5EF4-FFF2-40B4-BE49-F238E27FC236}">
                <a16:creationId xmlns:a16="http://schemas.microsoft.com/office/drawing/2014/main" id="{A0B96634-0896-19C1-6577-3A3A38F49E78}"/>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Design new exhibition – page 2</a:t>
            </a:r>
            <a:endParaRPr lang="en-AU" dirty="0"/>
          </a:p>
        </p:txBody>
      </p:sp>
      <p:sp>
        <p:nvSpPr>
          <p:cNvPr id="4" name="TextBox 3">
            <a:extLst>
              <a:ext uri="{FF2B5EF4-FFF2-40B4-BE49-F238E27FC236}">
                <a16:creationId xmlns:a16="http://schemas.microsoft.com/office/drawing/2014/main" id="{84C684C2-CF7B-7D75-2DBA-12BF864D7FEF}"/>
              </a:ext>
            </a:extLst>
          </p:cNvPr>
          <p:cNvSpPr txBox="1"/>
          <p:nvPr/>
        </p:nvSpPr>
        <p:spPr>
          <a:xfrm>
            <a:off x="549275" y="585118"/>
            <a:ext cx="5759449" cy="3030812"/>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Questions / Where to start</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A range of questions rather than suggestions are used to provoke discussion and/or ideas regarding the look and feel of the exhibition. The scenario itself includes a number of individual roles. These roles would typically make up the team undertaking the design and implementation of such a project. Ideally students will collaborate, agreeing on which role/s they will fill. By pre-selecting specific roles or reducing the number of roles available to students the activity could be undertaken as an individual task if this is the preference.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It’s anticipated that students would familiarise themselves with the </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Artemis Project</a:t>
            </a:r>
            <a:r>
              <a:rPr lang="en-AU" sz="1000" dirty="0">
                <a:solidFill>
                  <a:srgbClr val="57575A"/>
                </a:solidFill>
                <a:latin typeface="Calibri" panose="020F0502020204030204" pitchFamily="34" charset="0"/>
                <a:cs typeface="Calibri" panose="020F0502020204030204" pitchFamily="34" charset="0"/>
              </a:rPr>
              <a:t> before commencing the activity. It’s most likely students will bring a plethora of ideas and suggestions to the table and active debate is encouraged within and between groups.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Tight teaching schedules are often a consideration when giving what could potentially be an open task. If time constraints are a factor, restricting the initial ideas (questions) for the look and feel of the exhibition to a more structured option should go some way to addressing any time constraints. Providing students with a precise number and type of exhibit, along with the number of onsite labour days and other information will also offer a high degree of structure to the activity. The following table is an example of the extra detail that might be included in the information section and presented as supplied by the client (minus costs!).</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24D45FFB-DDF7-3A81-284A-977450B62988}"/>
              </a:ext>
            </a:extLst>
          </p:cNvPr>
          <p:cNvGraphicFramePr>
            <a:graphicFrameLocks noGrp="1"/>
          </p:cNvGraphicFramePr>
          <p:nvPr>
            <p:extLst>
              <p:ext uri="{D42A27DB-BD31-4B8C-83A1-F6EECF244321}">
                <p14:modId xmlns:p14="http://schemas.microsoft.com/office/powerpoint/2010/main" val="3909882702"/>
              </p:ext>
            </p:extLst>
          </p:nvPr>
        </p:nvGraphicFramePr>
        <p:xfrm>
          <a:off x="549275" y="4607369"/>
          <a:ext cx="5759450" cy="3392594"/>
        </p:xfrm>
        <a:graphic>
          <a:graphicData uri="http://schemas.openxmlformats.org/drawingml/2006/table">
            <a:tbl>
              <a:tblPr firstRow="1" firstCol="1" bandRow="1"/>
              <a:tblGrid>
                <a:gridCol w="2598315">
                  <a:extLst>
                    <a:ext uri="{9D8B030D-6E8A-4147-A177-3AD203B41FA5}">
                      <a16:colId xmlns:a16="http://schemas.microsoft.com/office/drawing/2014/main" val="2649590641"/>
                    </a:ext>
                  </a:extLst>
                </a:gridCol>
                <a:gridCol w="753777">
                  <a:extLst>
                    <a:ext uri="{9D8B030D-6E8A-4147-A177-3AD203B41FA5}">
                      <a16:colId xmlns:a16="http://schemas.microsoft.com/office/drawing/2014/main" val="829435294"/>
                    </a:ext>
                  </a:extLst>
                </a:gridCol>
                <a:gridCol w="1203679">
                  <a:extLst>
                    <a:ext uri="{9D8B030D-6E8A-4147-A177-3AD203B41FA5}">
                      <a16:colId xmlns:a16="http://schemas.microsoft.com/office/drawing/2014/main" val="536554197"/>
                    </a:ext>
                  </a:extLst>
                </a:gridCol>
                <a:gridCol w="1203679">
                  <a:extLst>
                    <a:ext uri="{9D8B030D-6E8A-4147-A177-3AD203B41FA5}">
                      <a16:colId xmlns:a16="http://schemas.microsoft.com/office/drawing/2014/main" val="1788905498"/>
                    </a:ext>
                  </a:extLst>
                </a:gridCol>
              </a:tblGrid>
              <a:tr h="189436">
                <a:tc>
                  <a:txBody>
                    <a:bodyPr/>
                    <a:lstStyle/>
                    <a:p>
                      <a:pPr>
                        <a:spcBef>
                          <a:spcPts val="600"/>
                        </a:spcBef>
                        <a:spcAft>
                          <a:spcPts val="600"/>
                        </a:spcAft>
                      </a:pPr>
                      <a:r>
                        <a:rPr lang="en-AU" sz="1000" b="1" dirty="0">
                          <a:solidFill>
                            <a:srgbClr val="00A9CE"/>
                          </a:solidFill>
                          <a:effectLst/>
                          <a:latin typeface="Open Sans" pitchFamily="2" charset="0"/>
                          <a:ea typeface="Open Sans" pitchFamily="2" charset="0"/>
                          <a:cs typeface="Open Sans" pitchFamily="2" charset="0"/>
                        </a:rPr>
                        <a:t>Item</a:t>
                      </a:r>
                      <a:endParaRPr lang="en-AU" sz="1000" b="1" dirty="0">
                        <a:solidFill>
                          <a:srgbClr val="000000"/>
                        </a:solidFill>
                        <a:effectLst/>
                        <a:latin typeface="Open Sans" pitchFamily="2" charset="0"/>
                        <a:ea typeface="Open Sans" pitchFamily="2" charset="0"/>
                        <a:cs typeface="Open Sans" pitchFamily="2"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b="1" dirty="0">
                          <a:solidFill>
                            <a:srgbClr val="00A9CE"/>
                          </a:solidFill>
                          <a:effectLst/>
                          <a:latin typeface="Open Sans" pitchFamily="2" charset="0"/>
                          <a:ea typeface="Open Sans" pitchFamily="2" charset="0"/>
                          <a:cs typeface="Open Sans" pitchFamily="2" charset="0"/>
                        </a:rPr>
                        <a:t>Quantity</a:t>
                      </a:r>
                      <a:endParaRPr lang="en-AU" sz="1000" b="1" dirty="0">
                        <a:solidFill>
                          <a:srgbClr val="000000"/>
                        </a:solidFill>
                        <a:effectLst/>
                        <a:latin typeface="Open Sans" pitchFamily="2" charset="0"/>
                        <a:ea typeface="Open Sans" pitchFamily="2" charset="0"/>
                        <a:cs typeface="Open Sans" pitchFamily="2"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b="1" dirty="0">
                          <a:solidFill>
                            <a:srgbClr val="00A9CE"/>
                          </a:solidFill>
                          <a:effectLst/>
                          <a:latin typeface="Open Sans" pitchFamily="2" charset="0"/>
                          <a:ea typeface="Open Sans" pitchFamily="2" charset="0"/>
                          <a:cs typeface="Open Sans" pitchFamily="2" charset="0"/>
                        </a:rPr>
                        <a:t>Item cost</a:t>
                      </a:r>
                      <a:endParaRPr lang="en-AU" sz="1000" b="1" dirty="0">
                        <a:solidFill>
                          <a:srgbClr val="000000"/>
                        </a:solidFill>
                        <a:effectLst/>
                        <a:latin typeface="Open Sans" pitchFamily="2" charset="0"/>
                        <a:ea typeface="Open Sans" pitchFamily="2" charset="0"/>
                        <a:cs typeface="Open Sans" pitchFamily="2"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b="1" dirty="0">
                          <a:solidFill>
                            <a:srgbClr val="00A9CE"/>
                          </a:solidFill>
                          <a:effectLst/>
                          <a:latin typeface="Open Sans" pitchFamily="2" charset="0"/>
                          <a:ea typeface="Open Sans" pitchFamily="2" charset="0"/>
                          <a:cs typeface="Open Sans" pitchFamily="2" charset="0"/>
                        </a:rPr>
                        <a:t>Total ($)</a:t>
                      </a:r>
                      <a:endParaRPr lang="en-AU" sz="1000" b="1" dirty="0">
                        <a:solidFill>
                          <a:srgbClr val="000000"/>
                        </a:solidFill>
                        <a:effectLst/>
                        <a:latin typeface="Open Sans" pitchFamily="2" charset="0"/>
                        <a:ea typeface="Open Sans" pitchFamily="2" charset="0"/>
                        <a:cs typeface="Open Sans" pitchFamily="2"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1120984808"/>
                  </a:ext>
                </a:extLst>
              </a:tr>
              <a:tr h="241045">
                <a:tc>
                  <a:txBody>
                    <a:bodyPr/>
                    <a:lstStyle/>
                    <a:p>
                      <a:pP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Video wall</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90 000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90 000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1312281159"/>
                  </a:ext>
                </a:extLst>
              </a:tr>
              <a:tr h="241045">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55inch displays</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3</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4500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13 500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549027915"/>
                  </a:ext>
                </a:extLst>
              </a:tr>
              <a:tr h="241045">
                <a:tc>
                  <a:txBody>
                    <a:bodyPr/>
                    <a:lstStyle/>
                    <a:p>
                      <a:pP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Free standing exhibits</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6</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4000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21 000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906379699"/>
                  </a:ext>
                </a:extLst>
              </a:tr>
              <a:tr h="241045">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Labour cost free standing exhibits</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6</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15 000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1034975186"/>
                  </a:ext>
                </a:extLst>
              </a:tr>
              <a:tr h="241045">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Hands-on/interactive exhibits</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12</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11 000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132 000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256998246"/>
                  </a:ext>
                </a:extLst>
              </a:tr>
              <a:tr h="241045">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Labour cost hands-on/interactive exhibits</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12</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3000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54 000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829503042"/>
                  </a:ext>
                </a:extLst>
              </a:tr>
              <a:tr h="241045">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AR/VR</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1</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35 000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35 000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3662818859"/>
                  </a:ext>
                </a:extLst>
              </a:tr>
              <a:tr h="241045">
                <a:tc>
                  <a:txBody>
                    <a:bodyPr/>
                    <a:lstStyle/>
                    <a:p>
                      <a:pP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software</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1</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115 000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115 000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92942083"/>
                  </a:ext>
                </a:extLst>
              </a:tr>
              <a:tr h="241045">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Profit (20% min)</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1</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250 000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250 000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3469979041"/>
                  </a:ext>
                </a:extLst>
              </a:tr>
              <a:tr h="241045">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Fit out materials</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1</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175 000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175 000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325474134"/>
                  </a:ext>
                </a:extLst>
              </a:tr>
              <a:tr h="241045">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Labour (days)</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100</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5000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500 000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1487117138"/>
                  </a:ext>
                </a:extLst>
              </a:tr>
              <a:tr h="241045">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Incidental costs (5%)</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1</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75 000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75 000</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extLst>
                  <a:ext uri="{0D108BD9-81ED-4DB2-BD59-A6C34878D82A}">
                    <a16:rowId xmlns:a16="http://schemas.microsoft.com/office/drawing/2014/main" val="3557332443"/>
                  </a:ext>
                </a:extLst>
              </a:tr>
              <a:tr h="275654">
                <a:tc>
                  <a:txBody>
                    <a:bodyPr/>
                    <a:lstStyle/>
                    <a:p>
                      <a:pP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a:noFill/>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ctr">
                        <a:spcBef>
                          <a:spcPts val="600"/>
                        </a:spcBef>
                        <a:spcAft>
                          <a:spcPts val="600"/>
                        </a:spcAft>
                      </a:pPr>
                      <a:r>
                        <a:rPr lang="en-AU" sz="100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en-AU" sz="100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tcPr>
                </a:tc>
                <a:tc>
                  <a:txBody>
                    <a:bodyPr/>
                    <a:lstStyle/>
                    <a:p>
                      <a:pPr algn="r">
                        <a:spcBef>
                          <a:spcPts val="600"/>
                        </a:spcBef>
                        <a:spcAft>
                          <a:spcPts val="600"/>
                        </a:spcAft>
                      </a:pPr>
                      <a:r>
                        <a:rPr lang="en-AU" sz="1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Total</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w="12700" cap="flat" cmpd="sng" algn="ctr">
                      <a:solidFill>
                        <a:srgbClr val="00A9CE"/>
                      </a:solidFill>
                      <a:prstDash val="solid"/>
                      <a:round/>
                      <a:headEnd type="none" w="med" len="med"/>
                      <a:tailEnd type="none" w="med" len="med"/>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solidFill>
                      <a:srgbClr val="001D34"/>
                    </a:solidFill>
                  </a:tcPr>
                </a:tc>
                <a:tc>
                  <a:txBody>
                    <a:bodyPr/>
                    <a:lstStyle/>
                    <a:p>
                      <a:pPr algn="r">
                        <a:spcBef>
                          <a:spcPts val="600"/>
                        </a:spcBef>
                        <a:spcAft>
                          <a:spcPts val="600"/>
                        </a:spcAft>
                      </a:pPr>
                      <a:r>
                        <a:rPr lang="en-AU" sz="1000" b="1" dirty="0">
                          <a:solidFill>
                            <a:srgbClr val="001D34"/>
                          </a:solidFill>
                          <a:effectLst/>
                          <a:latin typeface="Calibri" panose="020F0502020204030204" pitchFamily="34" charset="0"/>
                          <a:ea typeface="Calibri" panose="020F0502020204030204" pitchFamily="34" charset="0"/>
                          <a:cs typeface="Calibri" panose="020F0502020204030204" pitchFamily="34" charset="0"/>
                        </a:rPr>
                        <a:t>1 451 500</a:t>
                      </a:r>
                      <a:endParaRPr lang="en-AU" sz="1000" dirty="0">
                        <a:solidFill>
                          <a:srgbClr val="001D34"/>
                        </a:solidFill>
                        <a:effectLst/>
                        <a:latin typeface="Calibri" panose="020F0502020204030204" pitchFamily="34" charset="0"/>
                        <a:ea typeface="Calibri" panose="020F0502020204030204" pitchFamily="34" charset="0"/>
                        <a:cs typeface="Calibri" panose="020F0502020204030204" pitchFamily="34" charset="0"/>
                      </a:endParaRPr>
                    </a:p>
                  </a:txBody>
                  <a:tcPr marL="72000" marR="72000" marT="36000" marB="36000" anchor="ctr">
                    <a:lnL w="12700" cap="flat" cmpd="sng" algn="ctr">
                      <a:solidFill>
                        <a:srgbClr val="00A9CE"/>
                      </a:solidFill>
                      <a:prstDash val="solid"/>
                      <a:round/>
                      <a:headEnd type="none" w="med" len="med"/>
                      <a:tailEnd type="none" w="med" len="med"/>
                    </a:lnL>
                    <a:lnR>
                      <a:noFill/>
                    </a:lnR>
                    <a:lnT w="12700" cap="flat" cmpd="sng" algn="ctr">
                      <a:solidFill>
                        <a:srgbClr val="00A9CE"/>
                      </a:solidFill>
                      <a:prstDash val="solid"/>
                      <a:round/>
                      <a:headEnd type="none" w="med" len="med"/>
                      <a:tailEnd type="none" w="med" len="med"/>
                    </a:lnT>
                    <a:lnB w="12700" cap="flat" cmpd="sng" algn="ctr">
                      <a:solidFill>
                        <a:srgbClr val="00A9CE"/>
                      </a:solidFill>
                      <a:prstDash val="solid"/>
                      <a:round/>
                      <a:headEnd type="none" w="med" len="med"/>
                      <a:tailEnd type="none" w="med" len="med"/>
                    </a:lnB>
                    <a:solidFill>
                      <a:srgbClr val="00A9CE"/>
                    </a:solidFill>
                  </a:tcPr>
                </a:tc>
                <a:extLst>
                  <a:ext uri="{0D108BD9-81ED-4DB2-BD59-A6C34878D82A}">
                    <a16:rowId xmlns:a16="http://schemas.microsoft.com/office/drawing/2014/main" val="2702710293"/>
                  </a:ext>
                </a:extLst>
              </a:tr>
            </a:tbl>
          </a:graphicData>
        </a:graphic>
      </p:graphicFrame>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DESIGN NEW EXHIBITION </a:t>
            </a:r>
            <a:r>
              <a:rPr lang="en-US" dirty="0"/>
              <a:t>TEACHER GUIDE</a:t>
            </a:r>
            <a:endParaRPr lang="en-AU" dirty="0"/>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5" name="Isosceles Triangle 4">
            <a:extLst>
              <a:ext uri="{FF2B5EF4-FFF2-40B4-BE49-F238E27FC236}">
                <a16:creationId xmlns:a16="http://schemas.microsoft.com/office/drawing/2014/main" id="{C8C3CB20-6DB8-2355-2237-4888608FEAB5}"/>
              </a:ext>
              <a:ext uri="{C183D7F6-B498-43B3-948B-1728B52AA6E4}">
                <adec:decorative xmlns:adec="http://schemas.microsoft.com/office/drawing/2017/decorative" val="1"/>
              </a:ext>
            </a:extLst>
          </p:cNvPr>
          <p:cNvSpPr/>
          <p:nvPr/>
        </p:nvSpPr>
        <p:spPr>
          <a:xfrm rot="10800000">
            <a:off x="3200401" y="3975653"/>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3CD92796-94C7-AE9F-BC3C-3F8E314EE3B0}"/>
              </a:ext>
              <a:ext uri="{C183D7F6-B498-43B3-948B-1728B52AA6E4}">
                <adec:decorative xmlns:adec="http://schemas.microsoft.com/office/drawing/2017/decorative" val="1"/>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Tree>
    <p:extLst>
      <p:ext uri="{BB962C8B-B14F-4D97-AF65-F5344CB8AC3E}">
        <p14:creationId xmlns:p14="http://schemas.microsoft.com/office/powerpoint/2010/main" val="1174614916"/>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ZE3VX6JE3FAU-1152004265-284</_dlc_DocId>
    <_dlc_DocIdUrl xmlns="ebbfb97d-8400-4246-978d-8b68e4a1ec72">
      <Url>https://csiroau.sharepoint.com/sites/CSIROEducationOutreach2/_layouts/15/DocIdRedir.aspx?ID=ZE3VX6JE3FAU-1152004265-284</Url>
      <Description>ZE3VX6JE3FAU-1152004265-284</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529B0028-683F-4352-B204-447D46E20037}">
  <ds:schemaRefs>
    <ds:schemaRef ds:uri="http://schemas.microsoft.com/sharepoint/v3/contenttype/forms"/>
  </ds:schemaRefs>
</ds:datastoreItem>
</file>

<file path=customXml/itemProps2.xml><?xml version="1.0" encoding="utf-8"?>
<ds:datastoreItem xmlns:ds="http://schemas.openxmlformats.org/officeDocument/2006/customXml" ds:itemID="{3F7CD00B-749F-43DA-8728-8413554F5236}">
  <ds:schemaRefs>
    <ds:schemaRef ds:uri="http://schemas.microsoft.com/sharepoint/events"/>
  </ds:schemaRefs>
</ds:datastoreItem>
</file>

<file path=customXml/itemProps3.xml><?xml version="1.0" encoding="utf-8"?>
<ds:datastoreItem xmlns:ds="http://schemas.openxmlformats.org/officeDocument/2006/customXml" ds:itemID="{1B0048D0-2CD3-4BEE-93ED-896BCD8236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834ECBE-4530-4D57-B133-4AF7854CA3B1}">
  <ds:schemaRefs>
    <ds:schemaRef ds:uri="cbf74718-704d-415e-8c81-199debd1d983"/>
    <ds:schemaRef ds:uri="http://schemas.microsoft.com/office/infopath/2007/PartnerControls"/>
    <ds:schemaRef ds:uri="http://schemas.microsoft.com/office/2006/metadata/properties"/>
    <ds:schemaRef ds:uri="16086451-6d37-4935-be9a-a54fea279158"/>
    <ds:schemaRef ds:uri="http://schemas.microsoft.com/office/2006/documentManagement/types"/>
    <ds:schemaRef ds:uri="http://schemas.openxmlformats.org/package/2006/metadata/core-properties"/>
    <ds:schemaRef ds:uri="http://purl.org/dc/dcmitype/"/>
    <ds:schemaRef ds:uri="http://purl.org/dc/terms/"/>
    <ds:schemaRef ds:uri="http://www.w3.org/XML/1998/namespace"/>
    <ds:schemaRef ds:uri="http://purl.org/dc/elements/1.1/"/>
    <ds:schemaRef ds:uri="ebbfb97d-8400-4246-978d-8b68e4a1ec72"/>
    <ds:schemaRef ds:uri="a774ea9e-c034-4ea9-adc9-463ee3fef49f"/>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207</TotalTime>
  <Words>726</Words>
  <PresentationFormat>A4 Paper (210x297 mm)</PresentationFormat>
  <Paragraphs>76</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Open Sans</vt:lpstr>
      <vt:lpstr>Office Theme</vt:lpstr>
      <vt:lpstr>Space Careers Wayfinder Design new exhibition</vt:lpstr>
      <vt:lpstr>Design new exhibition – page 2</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new exhibition teacher resource</dc:title>
  <dcterms:created xsi:type="dcterms:W3CDTF">2023-04-19T21:44:39Z</dcterms:created>
  <dcterms:modified xsi:type="dcterms:W3CDTF">2024-07-23T01:31:44Z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48f1a4b9-1ad1-4587-91ca-8bfa24bc394b</vt:lpwstr>
  </property>
  <property fmtid="{D5CDD505-2E9C-101B-9397-08002B2CF9AE}" pid="4" name="MediaServiceImageTags">
    <vt:lpwstr/>
  </property>
</Properties>
</file>