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2"/>
  </p:notesMasterIdLst>
  <p:sldIdLst>
    <p:sldId id="256" r:id="rId6"/>
    <p:sldId id="259" r:id="rId7"/>
    <p:sldId id="260" r:id="rId8"/>
    <p:sldId id="261" r:id="rId9"/>
    <p:sldId id="262" r:id="rId10"/>
    <p:sldId id="263" r:id="rId11"/>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2077"/>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F3CD93-9F78-4463-84E2-06FF21EFE949}" v="84" dt="2024-04-02T05:48:52.3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6357" autoAdjust="0"/>
  </p:normalViewPr>
  <p:slideViewPr>
    <p:cSldViewPr snapToGrid="0" showGuides="1">
      <p:cViewPr varScale="1">
        <p:scale>
          <a:sx n="108" d="100"/>
          <a:sy n="108" d="100"/>
        </p:scale>
        <p:origin x="3400" y="100"/>
      </p:cViewPr>
      <p:guideLst>
        <p:guide orient="horz" pos="351"/>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EC548-5A07-4952-A39F-B71329637647}" type="datetimeFigureOut">
              <a:rPr lang="en-AU" smtClean="0"/>
              <a:t>23/07/2024</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0B948-7F29-4D1C-8BB5-2D9CD9756C48}" type="slidenum">
              <a:rPr lang="en-AU" smtClean="0"/>
              <a:t>‹#›</a:t>
            </a:fld>
            <a:endParaRPr lang="en-AU"/>
          </a:p>
        </p:txBody>
      </p:sp>
    </p:spTree>
    <p:extLst>
      <p:ext uri="{BB962C8B-B14F-4D97-AF65-F5344CB8AC3E}">
        <p14:creationId xmlns:p14="http://schemas.microsoft.com/office/powerpoint/2010/main" val="64389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BDCEB6-0FF0-B391-7674-BE39F8E2787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6858000" cy="2024427"/>
          </a:xfrm>
          <a:prstGeom prst="rect">
            <a:avLst/>
          </a:prstGeom>
        </p:spPr>
      </p:pic>
      <p:sp>
        <p:nvSpPr>
          <p:cNvPr id="19" name="Rectangle 18">
            <a:extLst>
              <a:ext uri="{FF2B5EF4-FFF2-40B4-BE49-F238E27FC236}">
                <a16:creationId xmlns:a16="http://schemas.microsoft.com/office/drawing/2014/main" id="{85FA0577-548C-A514-48E3-6470D7A9F54F}"/>
              </a:ext>
            </a:extLst>
          </p:cNvPr>
          <p:cNvSpPr/>
          <p:nvPr userDrawn="1"/>
        </p:nvSpPr>
        <p:spPr>
          <a:xfrm>
            <a:off x="3220294" y="1"/>
            <a:ext cx="3637707" cy="2024428"/>
          </a:xfrm>
          <a:prstGeom prst="rect">
            <a:avLst/>
          </a:prstGeom>
          <a:solidFill>
            <a:srgbClr val="00A9CE">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4" name="Footer Placeholder 7">
            <a:extLst>
              <a:ext uri="{FF2B5EF4-FFF2-40B4-BE49-F238E27FC236}">
                <a16:creationId xmlns:a16="http://schemas.microsoft.com/office/drawing/2014/main" id="{7501E023-17D5-EA6E-7BB6-CAB0357946F3}"/>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F5780259-F3A4-9F26-0EDA-9A9A86E49BA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7" name="Straight Connector 6">
            <a:extLst>
              <a:ext uri="{FF2B5EF4-FFF2-40B4-BE49-F238E27FC236}">
                <a16:creationId xmlns:a16="http://schemas.microsoft.com/office/drawing/2014/main" id="{A28FEE01-22D1-10A5-516A-AA0CA952CE7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970BCA5-BD77-0CC6-BAA1-8874A4B3C50E}"/>
              </a:ext>
            </a:extLst>
          </p:cNvPr>
          <p:cNvSpPr/>
          <p:nvPr userDrawn="1"/>
        </p:nvSpPr>
        <p:spPr>
          <a:xfrm>
            <a:off x="5063490" y="1771650"/>
            <a:ext cx="1794511" cy="201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600"/>
              </a:spcAft>
              <a:tabLst>
                <a:tab pos="1154113" algn="r"/>
              </a:tabLst>
            </a:pPr>
            <a:r>
              <a:rPr lang="en-AU" sz="800" dirty="0">
                <a:solidFill>
                  <a:schemeClr val="bg1"/>
                </a:solidFill>
                <a:effectLst/>
                <a:ea typeface="Calibri" panose="020F0502020204030204" pitchFamily="34" charset="0"/>
                <a:cs typeface="Times New Roman" panose="02020603050405020304" pitchFamily="18" charset="0"/>
              </a:rPr>
              <a:t>	STUDENT RESOURCE</a:t>
            </a:r>
            <a:endParaRPr lang="en-AU" sz="1100" dirty="0">
              <a:solidFill>
                <a:schemeClr val="bg1"/>
              </a:solidFill>
              <a:effectLst/>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8890BAA-3C90-0664-FDD1-5ED2B30751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182" y="565513"/>
            <a:ext cx="726061" cy="726061"/>
          </a:xfrm>
          <a:prstGeom prst="rect">
            <a:avLst/>
          </a:prstGeom>
        </p:spPr>
      </p:pic>
    </p:spTree>
    <p:extLst>
      <p:ext uri="{BB962C8B-B14F-4D97-AF65-F5344CB8AC3E}">
        <p14:creationId xmlns:p14="http://schemas.microsoft.com/office/powerpoint/2010/main" val="197262368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Footer Placeholder 7">
            <a:extLst>
              <a:ext uri="{FF2B5EF4-FFF2-40B4-BE49-F238E27FC236}">
                <a16:creationId xmlns:a16="http://schemas.microsoft.com/office/drawing/2014/main" id="{13E96F6E-E478-4482-E8D0-48B784F9828E}"/>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7" name="Slide Number Placeholder 8">
            <a:extLst>
              <a:ext uri="{FF2B5EF4-FFF2-40B4-BE49-F238E27FC236}">
                <a16:creationId xmlns:a16="http://schemas.microsoft.com/office/drawing/2014/main" id="{7601F452-C26C-9A0E-95E4-ADDF6BA1139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8" name="Straight Connector 7">
            <a:extLst>
              <a:ext uri="{FF2B5EF4-FFF2-40B4-BE49-F238E27FC236}">
                <a16:creationId xmlns:a16="http://schemas.microsoft.com/office/drawing/2014/main" id="{D69ECAD7-A7AB-A0A4-3616-12292843B21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414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08549C-7496-9165-2067-01E31BFA0DAA}"/>
              </a:ext>
            </a:extLst>
          </p:cNvPr>
          <p:cNvSpPr/>
          <p:nvPr userDrawn="1"/>
        </p:nvSpPr>
        <p:spPr>
          <a:xfrm>
            <a:off x="0" y="9066178"/>
            <a:ext cx="6858000" cy="8398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7">
            <a:extLst>
              <a:ext uri="{FF2B5EF4-FFF2-40B4-BE49-F238E27FC236}">
                <a16:creationId xmlns:a16="http://schemas.microsoft.com/office/drawing/2014/main" id="{DEAF15A3-906B-2086-AA2C-931B76C2A4BC}"/>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2FC31DF7-3385-26DF-4BAD-41CE9DD50019}"/>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10" name="Straight Connector 9">
            <a:extLst>
              <a:ext uri="{FF2B5EF4-FFF2-40B4-BE49-F238E27FC236}">
                <a16:creationId xmlns:a16="http://schemas.microsoft.com/office/drawing/2014/main" id="{B5103935-10D1-3BA7-9EA5-870FC99BB15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69119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6" userDrawn="1">
          <p15:clr>
            <a:srgbClr val="F26B43"/>
          </p15:clr>
        </p15:guide>
        <p15:guide id="2" pos="397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foto.wuestenigel.com/wp-content/uploads/api/aluminum-foil-close-up.jpeg" TargetMode="Externa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hyperlink" Target="https://foto.wuestenigel.com/aluminum-foil-close-up/"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mindsetsonline.co.uk/shop/metal-wires-by-the-reel/" TargetMode="External"/><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hyperlink" Target="https://www.tec-science.com/material-science/material-testing/tensile-test/" TargetMode="External"/><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AEB4347C-2B13-1891-C722-3B5A3F9A402C}"/>
              </a:ext>
            </a:extLst>
          </p:cNvPr>
          <p:cNvSpPr txBox="1">
            <a:spLocks noGrp="1"/>
          </p:cNvSpPr>
          <p:nvPr>
            <p:ph type="title" idx="4294967295"/>
          </p:nvPr>
        </p:nvSpPr>
        <p:spPr>
          <a:xfrm>
            <a:off x="552093" y="2264594"/>
            <a:ext cx="5756634" cy="1068736"/>
          </a:xfrm>
          <a:prstGeom prst="rect">
            <a:avLst/>
          </a:prstGeom>
          <a:no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defTabSz="457200">
              <a:lnSpc>
                <a:spcPct val="100000"/>
              </a:lnSpc>
              <a:spcBef>
                <a:spcPts val="0"/>
              </a:spcBef>
              <a:defRPr/>
            </a:pPr>
            <a:r>
              <a:rPr lang="en-US" sz="3600" dirty="0">
                <a:latin typeface="Open Sans" pitchFamily="2" charset="0"/>
                <a:ea typeface="Open Sans" pitchFamily="2" charset="0"/>
                <a:cs typeface="Open Sans" pitchFamily="2" charset="0"/>
              </a:rPr>
              <a:t>Space Careers </a:t>
            </a:r>
            <a:r>
              <a:rPr lang="en-US" sz="3600" dirty="0" err="1">
                <a:latin typeface="Open Sans" pitchFamily="2" charset="0"/>
                <a:ea typeface="Open Sans" pitchFamily="2" charset="0"/>
                <a:cs typeface="Open Sans" pitchFamily="2" charset="0"/>
              </a:rPr>
              <a:t>Wayfinder</a:t>
            </a:r>
            <a:br>
              <a:rPr lang="en-AU" sz="2400" dirty="0">
                <a:latin typeface="Open Sans" pitchFamily="2" charset="0"/>
                <a:ea typeface="Open Sans" pitchFamily="2" charset="0"/>
                <a:cs typeface="Open Sans" pitchFamily="2" charset="0"/>
              </a:rPr>
            </a:br>
            <a: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Engineering Solutions</a:t>
            </a:r>
            <a:endParaRPr kumimoji="0" lang="en-AU"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endParaRPr>
          </a:p>
        </p:txBody>
      </p:sp>
      <p:sp>
        <p:nvSpPr>
          <p:cNvPr id="9" name="TextBox 8">
            <a:extLst>
              <a:ext uri="{FF2B5EF4-FFF2-40B4-BE49-F238E27FC236}">
                <a16:creationId xmlns:a16="http://schemas.microsoft.com/office/drawing/2014/main" id="{1ADA1156-8BD3-C535-5FEC-01718E75320B}"/>
              </a:ext>
            </a:extLst>
          </p:cNvPr>
          <p:cNvSpPr txBox="1"/>
          <p:nvPr/>
        </p:nvSpPr>
        <p:spPr>
          <a:xfrm>
            <a:off x="552092" y="3474720"/>
            <a:ext cx="5756634" cy="2076704"/>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Background</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The physical conditions for launching and orbiting a satellite can be harsh and demanding. During launch, it must withstand extreme vibrational movement. and while in orbit the satellite needs to withstand high energy radiation, exceptionally low pressures and temperature ranges from -65 to +125 degrees Celsius. Everything needs to be meticulously planned for the satellite while it is still on the Earth’s surface because once launched into orbit, it will be extremely expensive to send something to fix the issue if that is even possible. </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Space materials engineers need to ensure that materials used will withstand these difficult conditions and perform as expected. There are multiple factors that need to be assessed when considering potential materials. The table below lists just three of the properties and characteristics which have to be considered.</a:t>
            </a:r>
            <a:r>
              <a:rPr lang="en-AU" sz="10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13" name="Table 12">
            <a:extLst>
              <a:ext uri="{FF2B5EF4-FFF2-40B4-BE49-F238E27FC236}">
                <a16:creationId xmlns:a16="http://schemas.microsoft.com/office/drawing/2014/main" id="{B1674B8F-EDB0-ECCC-B828-60CDEC646E4B}"/>
              </a:ext>
            </a:extLst>
          </p:cNvPr>
          <p:cNvGraphicFramePr>
            <a:graphicFrameLocks noGrp="1"/>
          </p:cNvGraphicFramePr>
          <p:nvPr>
            <p:extLst>
              <p:ext uri="{D42A27DB-BD31-4B8C-83A1-F6EECF244321}">
                <p14:modId xmlns:p14="http://schemas.microsoft.com/office/powerpoint/2010/main" val="378847710"/>
              </p:ext>
            </p:extLst>
          </p:nvPr>
        </p:nvGraphicFramePr>
        <p:xfrm>
          <a:off x="566420" y="5587673"/>
          <a:ext cx="5725160" cy="1715001"/>
        </p:xfrm>
        <a:graphic>
          <a:graphicData uri="http://schemas.openxmlformats.org/drawingml/2006/table">
            <a:tbl>
              <a:tblPr>
                <a:tableStyleId>{5C22544A-7EE6-4342-B048-85BDC9FD1C3A}</a:tableStyleId>
              </a:tblPr>
              <a:tblGrid>
                <a:gridCol w="1076960">
                  <a:extLst>
                    <a:ext uri="{9D8B030D-6E8A-4147-A177-3AD203B41FA5}">
                      <a16:colId xmlns:a16="http://schemas.microsoft.com/office/drawing/2014/main" val="2455129326"/>
                    </a:ext>
                  </a:extLst>
                </a:gridCol>
                <a:gridCol w="4648200">
                  <a:extLst>
                    <a:ext uri="{9D8B030D-6E8A-4147-A177-3AD203B41FA5}">
                      <a16:colId xmlns:a16="http://schemas.microsoft.com/office/drawing/2014/main" val="2940849968"/>
                    </a:ext>
                  </a:extLst>
                </a:gridCol>
              </a:tblGrid>
              <a:tr h="571667">
                <a:tc>
                  <a:txBody>
                    <a:bodyPr/>
                    <a:lstStyle/>
                    <a:p>
                      <a:pPr>
                        <a:lnSpc>
                          <a:spcPct val="107000"/>
                        </a:lnSpc>
                        <a:spcAft>
                          <a:spcPts val="800"/>
                        </a:spcAft>
                      </a:pPr>
                      <a:r>
                        <a:rPr lang="en-AU" sz="1000" b="1" dirty="0">
                          <a:solidFill>
                            <a:srgbClr val="57575A"/>
                          </a:solidFill>
                          <a:effectLst/>
                        </a:rPr>
                        <a:t>Malleable</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Aft>
                          <a:spcPts val="800"/>
                        </a:spcAft>
                      </a:pPr>
                      <a:r>
                        <a:rPr lang="en-AU" sz="1000" dirty="0">
                          <a:solidFill>
                            <a:srgbClr val="57575A"/>
                          </a:solidFill>
                          <a:effectLst/>
                        </a:rPr>
                        <a:t>The ability of a material to be beaten into a sheet or squeezed into a shape without breaking/shattering. </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282909018"/>
                  </a:ext>
                </a:extLst>
              </a:tr>
              <a:tr h="571667">
                <a:tc>
                  <a:txBody>
                    <a:bodyPr/>
                    <a:lstStyle/>
                    <a:p>
                      <a:pPr>
                        <a:lnSpc>
                          <a:spcPct val="107000"/>
                        </a:lnSpc>
                        <a:spcAft>
                          <a:spcPts val="800"/>
                        </a:spcAft>
                      </a:pPr>
                      <a:r>
                        <a:rPr lang="en-AU" sz="1000" b="1" dirty="0">
                          <a:solidFill>
                            <a:srgbClr val="57575A"/>
                          </a:solidFill>
                          <a:effectLst/>
                        </a:rPr>
                        <a:t>Ductile</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Aft>
                          <a:spcPts val="800"/>
                        </a:spcAft>
                      </a:pPr>
                      <a:r>
                        <a:rPr lang="en-AU" sz="1000" dirty="0">
                          <a:solidFill>
                            <a:srgbClr val="57575A"/>
                          </a:solidFill>
                          <a:effectLst/>
                        </a:rPr>
                        <a:t>The ability of a material to be stretched into a wire or to be bent. </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2851101379"/>
                  </a:ext>
                </a:extLst>
              </a:tr>
              <a:tr h="571667">
                <a:tc>
                  <a:txBody>
                    <a:bodyPr/>
                    <a:lstStyle/>
                    <a:p>
                      <a:pPr>
                        <a:lnSpc>
                          <a:spcPct val="107000"/>
                        </a:lnSpc>
                        <a:spcAft>
                          <a:spcPts val="800"/>
                        </a:spcAft>
                      </a:pPr>
                      <a:r>
                        <a:rPr lang="en-AU" sz="1000" b="1" dirty="0">
                          <a:solidFill>
                            <a:srgbClr val="57575A"/>
                          </a:solidFill>
                          <a:effectLst/>
                        </a:rPr>
                        <a:t>Tensile strength</a:t>
                      </a:r>
                      <a:endParaRPr lang="en-AU" sz="1000" b="1"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7000"/>
                        </a:lnSpc>
                        <a:spcAft>
                          <a:spcPts val="800"/>
                        </a:spcAft>
                      </a:pPr>
                      <a:r>
                        <a:rPr lang="en-AU" sz="1000" dirty="0">
                          <a:solidFill>
                            <a:srgbClr val="57575A"/>
                          </a:solidFill>
                          <a:effectLst/>
                        </a:rPr>
                        <a:t>Is calculated by dividing the force required to break a material by its cross-sectional area. </a:t>
                      </a:r>
                      <a:endParaRPr lang="en-AU" sz="10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000"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2444393151"/>
                  </a:ext>
                </a:extLst>
              </a:tr>
            </a:tbl>
          </a:graphicData>
        </a:graphic>
      </p:graphicFrame>
      <p:pic>
        <p:nvPicPr>
          <p:cNvPr id="12" name="Graphic 11">
            <a:extLst>
              <a:ext uri="{FF2B5EF4-FFF2-40B4-BE49-F238E27FC236}">
                <a16:creationId xmlns:a16="http://schemas.microsoft.com/office/drawing/2014/main" id="{3769228A-4A2A-56AA-D751-657B9D69B189}"/>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5873" t="14052" r="14286" b="16106"/>
          <a:stretch/>
        </p:blipFill>
        <p:spPr>
          <a:xfrm>
            <a:off x="1966586" y="3353268"/>
            <a:ext cx="551146" cy="551146"/>
          </a:xfrm>
          <a:prstGeom prst="rect">
            <a:avLst/>
          </a:prstGeom>
        </p:spPr>
      </p:pic>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ENGINEERING SOLUTIONS </a:t>
            </a:r>
            <a:r>
              <a:rPr lang="en-US" dirty="0"/>
              <a:t>STUDENT RESOURCE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1</a:t>
            </a:fld>
            <a:endParaRPr lang="en-AU" dirty="0"/>
          </a:p>
        </p:txBody>
      </p:sp>
    </p:spTree>
    <p:extLst>
      <p:ext uri="{BB962C8B-B14F-4D97-AF65-F5344CB8AC3E}">
        <p14:creationId xmlns:p14="http://schemas.microsoft.com/office/powerpoint/2010/main" val="1706847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DE13A01-25CB-2EF8-9114-E4708830983E}"/>
              </a:ext>
            </a:extLst>
          </p:cNvPr>
          <p:cNvSpPr txBox="1"/>
          <p:nvPr/>
        </p:nvSpPr>
        <p:spPr>
          <a:xfrm>
            <a:off x="552092" y="568682"/>
            <a:ext cx="5756634" cy="1691983"/>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Task</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To determine the effect of temperature on the tensile strength, ductility and malleability of a material at frozen and ‘warm’ conditions.</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Gummy snakes are a type of polymer made from proteins. They display similar properties to most other polymers when subjected to varying temperatures.</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Your challenge is to determine the effect of temperature on the malleability, ductility and tensile strength of this polymer.</a:t>
            </a:r>
          </a:p>
        </p:txBody>
      </p:sp>
      <p:pic>
        <p:nvPicPr>
          <p:cNvPr id="7" name="Graphic 6">
            <a:extLst>
              <a:ext uri="{FF2B5EF4-FFF2-40B4-BE49-F238E27FC236}">
                <a16:creationId xmlns:a16="http://schemas.microsoft.com/office/drawing/2014/main" id="{BCD1348E-3668-FA03-FCB2-90D1197929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36279" y="456968"/>
            <a:ext cx="430516" cy="430516"/>
          </a:xfrm>
          <a:prstGeom prst="rect">
            <a:avLst/>
          </a:prstGeom>
        </p:spPr>
      </p:pic>
      <p:sp>
        <p:nvSpPr>
          <p:cNvPr id="9" name="TextBox 8">
            <a:extLst>
              <a:ext uri="{FF2B5EF4-FFF2-40B4-BE49-F238E27FC236}">
                <a16:creationId xmlns:a16="http://schemas.microsoft.com/office/drawing/2014/main" id="{B37620A4-C88F-6979-87BE-4A6476871AC1}"/>
              </a:ext>
              <a:ext uri="{C183D7F6-B498-43B3-948B-1728B52AA6E4}">
                <adec:decorative xmlns:adec="http://schemas.microsoft.com/office/drawing/2017/decorative" val="0"/>
              </a:ext>
            </a:extLst>
          </p:cNvPr>
          <p:cNvSpPr txBox="1"/>
          <p:nvPr/>
        </p:nvSpPr>
        <p:spPr>
          <a:xfrm>
            <a:off x="552092" y="2397482"/>
            <a:ext cx="5756634" cy="4018261"/>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The Student Activity</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Materials required for each lab group:</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6 x gummy snakes frozen for a minimum 48 hours. Collect these one at a time only immediately prior to use to prevent them warming up</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6 x gummy snakes at room temperature</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mass carrier (or available alternative such as small ‘sandcastle’ bucket with handle, sand and digital balance) and masses to allow maximum mass load capacity of at least </a:t>
            </a:r>
            <a:r>
              <a:rPr lang="en-AU" sz="1000" dirty="0" err="1">
                <a:solidFill>
                  <a:srgbClr val="57575A"/>
                </a:solidFill>
                <a:latin typeface="Calibri" panose="020F0502020204030204" pitchFamily="34" charset="0"/>
                <a:cs typeface="Calibri" panose="020F0502020204030204" pitchFamily="34" charset="0"/>
              </a:rPr>
              <a:t>500g</a:t>
            </a:r>
            <a:endParaRPr lang="en-AU" sz="1000" dirty="0">
              <a:solidFill>
                <a:srgbClr val="57575A"/>
              </a:solidFill>
              <a:latin typeface="Calibri" panose="020F0502020204030204" pitchFamily="34" charset="0"/>
              <a:cs typeface="Calibri" panose="020F0502020204030204" pitchFamily="34" charset="0"/>
            </a:endParaRP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standard science laboratory equipment e.g., retort stand, boss head, clamp</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scissors</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2 x medium bulldog clips</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30 cm rulers</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approximately 4 cm x 4 cm section of sheet graph paper with mm markings</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marker pen</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calculator</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small hammer or equivalent hard mass for hitting sample</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optional - spring balance of at least up to </a:t>
            </a:r>
            <a:r>
              <a:rPr lang="en-AU" sz="1000" dirty="0" err="1">
                <a:solidFill>
                  <a:srgbClr val="57575A"/>
                </a:solidFill>
                <a:latin typeface="Calibri" panose="020F0502020204030204" pitchFamily="34" charset="0"/>
                <a:cs typeface="Calibri" panose="020F0502020204030204" pitchFamily="34" charset="0"/>
              </a:rPr>
              <a:t>10N</a:t>
            </a:r>
            <a:r>
              <a:rPr lang="en-AU" sz="1000" dirty="0">
                <a:solidFill>
                  <a:srgbClr val="57575A"/>
                </a:solidFill>
                <a:latin typeface="Calibri" panose="020F0502020204030204" pitchFamily="34" charset="0"/>
                <a:cs typeface="Calibri" panose="020F0502020204030204" pitchFamily="34" charset="0"/>
              </a:rPr>
              <a:t> (=1 kg) maximum scale. If you have an accurate set, you can replace the use of any weight calculations and associated mass carrier and mass related equipment and use the numerical figures directly using the Newtons scale</a:t>
            </a:r>
          </a:p>
          <a:p>
            <a:pPr marL="171450" indent="-1714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optional - student own phone camera if allowed in class. User must maintain dry hands and their own duty of care of their own device</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The following three tests should be performed separately on both the cold and warm samples while wearing safety glasses.</a:t>
            </a:r>
          </a:p>
        </p:txBody>
      </p:sp>
      <p:sp>
        <p:nvSpPr>
          <p:cNvPr id="2" name="Footer Placeholder 1">
            <a:extLst>
              <a:ext uri="{FF2B5EF4-FFF2-40B4-BE49-F238E27FC236}">
                <a16:creationId xmlns:a16="http://schemas.microsoft.com/office/drawing/2014/main" id="{0C65A478-58CE-3B1A-3813-EE120A1D65DD}"/>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ENGINEERING SOLUTIONS </a:t>
            </a:r>
            <a:r>
              <a:rPr lang="en-US" dirty="0"/>
              <a:t>STUDENT RESOURCE</a:t>
            </a:r>
            <a:endParaRPr lang="en-AU" dirty="0"/>
          </a:p>
        </p:txBody>
      </p:sp>
      <p:sp>
        <p:nvSpPr>
          <p:cNvPr id="4" name="Title 3">
            <a:extLst>
              <a:ext uri="{FF2B5EF4-FFF2-40B4-BE49-F238E27FC236}">
                <a16:creationId xmlns:a16="http://schemas.microsoft.com/office/drawing/2014/main" id="{1B8BEC68-51FF-F0BC-D6D6-55A56B15A5FB}"/>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Engineering Solutions – page 2</a:t>
            </a:r>
            <a:endParaRPr lang="en-AU" sz="3600" b="1" dirty="0">
              <a:solidFill>
                <a:schemeClr val="accent6"/>
              </a:solidFill>
              <a:latin typeface="Open Sans" pitchFamily="2" charset="0"/>
              <a:ea typeface="Open Sans" pitchFamily="2" charset="0"/>
              <a:cs typeface="Open Sans" pitchFamily="2" charset="0"/>
            </a:endParaRPr>
          </a:p>
        </p:txBody>
      </p:sp>
      <p:sp>
        <p:nvSpPr>
          <p:cNvPr id="3" name="Slide Number Placeholder 2">
            <a:extLst>
              <a:ext uri="{FF2B5EF4-FFF2-40B4-BE49-F238E27FC236}">
                <a16:creationId xmlns:a16="http://schemas.microsoft.com/office/drawing/2014/main" id="{8AE085C6-5DFA-24A2-1632-FEBAFCDDA02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2</a:t>
            </a:fld>
            <a:endParaRPr lang="en-AU" dirty="0"/>
          </a:p>
        </p:txBody>
      </p:sp>
      <p:sp>
        <p:nvSpPr>
          <p:cNvPr id="10" name="Rectangle 9">
            <a:extLst>
              <a:ext uri="{FF2B5EF4-FFF2-40B4-BE49-F238E27FC236}">
                <a16:creationId xmlns:a16="http://schemas.microsoft.com/office/drawing/2014/main" id="{18CCCC92-B838-3CA9-DBE2-2B67CF5530AD}"/>
              </a:ext>
              <a:ext uri="{C183D7F6-B498-43B3-948B-1728B52AA6E4}">
                <adec:decorative xmlns:adec="http://schemas.microsoft.com/office/drawing/2017/decorative" val="1"/>
              </a:ext>
            </a:extLst>
          </p:cNvPr>
          <p:cNvSpPr/>
          <p:nvPr/>
        </p:nvSpPr>
        <p:spPr>
          <a:xfrm>
            <a:off x="0" y="6533651"/>
            <a:ext cx="6858000" cy="25351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Isosceles Triangle 11">
            <a:extLst>
              <a:ext uri="{FF2B5EF4-FFF2-40B4-BE49-F238E27FC236}">
                <a16:creationId xmlns:a16="http://schemas.microsoft.com/office/drawing/2014/main" id="{A3C014C9-0E16-5100-7277-9D43ABFC2CA2}"/>
              </a:ext>
              <a:ext uri="{C183D7F6-B498-43B3-948B-1728B52AA6E4}">
                <adec:decorative xmlns:adec="http://schemas.microsoft.com/office/drawing/2017/decorative" val="1"/>
              </a:ext>
            </a:extLst>
          </p:cNvPr>
          <p:cNvSpPr/>
          <p:nvPr/>
        </p:nvSpPr>
        <p:spPr>
          <a:xfrm rot="10800000">
            <a:off x="3200401" y="6513772"/>
            <a:ext cx="457200" cy="14522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035507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CDFE76D-E3CB-6973-E740-F74F38659864}"/>
              </a:ext>
            </a:extLst>
          </p:cNvPr>
          <p:cNvSpPr txBox="1"/>
          <p:nvPr/>
        </p:nvSpPr>
        <p:spPr>
          <a:xfrm>
            <a:off x="552092" y="566213"/>
            <a:ext cx="5756634" cy="2915395"/>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Malleability </a:t>
            </a:r>
            <a:r>
              <a:rPr lang="en-AU" sz="1000" dirty="0">
                <a:solidFill>
                  <a:srgbClr val="57575A"/>
                </a:solidFill>
                <a:latin typeface="Calibri" panose="020F0502020204030204" pitchFamily="34" charset="0"/>
                <a:cs typeface="Calibri" panose="020F0502020204030204" pitchFamily="34" charset="0"/>
              </a:rPr>
              <a:t>– The ability to be beaten or rolled into sheets.</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Collect the frozen sample.</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Place it onto a solid surface like concrete </a:t>
            </a:r>
            <a:br>
              <a:rPr lang="en-AU" sz="1000" dirty="0">
                <a:solidFill>
                  <a:srgbClr val="57575A"/>
                </a:solidFill>
                <a:latin typeface="Calibri" panose="020F0502020204030204" pitchFamily="34" charset="0"/>
                <a:cs typeface="Calibri" panose="020F0502020204030204" pitchFamily="34" charset="0"/>
              </a:rPr>
            </a:br>
            <a:r>
              <a:rPr lang="en-AU" sz="1000" b="1" dirty="0">
                <a:solidFill>
                  <a:srgbClr val="57575A"/>
                </a:solidFill>
                <a:latin typeface="Calibri" panose="020F0502020204030204" pitchFamily="34" charset="0"/>
                <a:cs typeface="Calibri" panose="020F0502020204030204" pitchFamily="34" charset="0"/>
              </a:rPr>
              <a:t>NOTE</a:t>
            </a:r>
            <a:r>
              <a:rPr lang="en-AU" sz="1000" dirty="0">
                <a:solidFill>
                  <a:srgbClr val="57575A"/>
                </a:solidFill>
                <a:latin typeface="Calibri" panose="020F0502020204030204" pitchFamily="34" charset="0"/>
                <a:cs typeface="Calibri" panose="020F0502020204030204" pitchFamily="34" charset="0"/>
              </a:rPr>
              <a:t> Protect any surface likely to be marked or damaged before commencing the activity.</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While keeping all fingers away from the sample for safety, give it a tap with the hammer by allowing it to do a guided ‘drop’ from a height of 15 cm while holding onto the end of the handle with your other hand.</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Write a description of what happens to the sample and dispose it into the bin.</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Repeat steps 1 – 4</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Collect two ‘room temperature’ samples and warm these by using the warmth from your hands for one minute. </a:t>
            </a:r>
            <a:r>
              <a:rPr lang="en-AU" sz="1000" b="1" dirty="0">
                <a:solidFill>
                  <a:srgbClr val="57575A"/>
                </a:solidFill>
                <a:latin typeface="Calibri" panose="020F0502020204030204" pitchFamily="34" charset="0"/>
                <a:cs typeface="Calibri" panose="020F0502020204030204" pitchFamily="34" charset="0"/>
              </a:rPr>
              <a:t>This is how you will make the </a:t>
            </a:r>
            <a:r>
              <a:rPr lang="en-AU" sz="1000" b="1" i="1" dirty="0">
                <a:solidFill>
                  <a:srgbClr val="57575A"/>
                </a:solidFill>
                <a:latin typeface="Calibri" panose="020F0502020204030204" pitchFamily="34" charset="0"/>
                <a:cs typeface="Calibri" panose="020F0502020204030204" pitchFamily="34" charset="0"/>
              </a:rPr>
              <a:t>warmed</a:t>
            </a:r>
            <a:r>
              <a:rPr lang="en-AU" sz="1000" b="1" dirty="0">
                <a:solidFill>
                  <a:srgbClr val="57575A"/>
                </a:solidFill>
                <a:latin typeface="Calibri" panose="020F0502020204030204" pitchFamily="34" charset="0"/>
                <a:cs typeface="Calibri" panose="020F0502020204030204" pitchFamily="34" charset="0"/>
              </a:rPr>
              <a:t> samples for all further testing.</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Repeat steps 2 - 4 with both warmed samples.</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Using your understanding of the definition of malleability in the table, what can you infer about the effect of temperature on the malleability of a substance?</a:t>
            </a:r>
          </a:p>
        </p:txBody>
      </p:sp>
      <p:sp>
        <p:nvSpPr>
          <p:cNvPr id="12" name="TextBox 11">
            <a:extLst>
              <a:ext uri="{FF2B5EF4-FFF2-40B4-BE49-F238E27FC236}">
                <a16:creationId xmlns:a16="http://schemas.microsoft.com/office/drawing/2014/main" id="{9F82BAF5-1B24-7405-F22F-0E3079BBF81B}"/>
              </a:ext>
              <a:ext uri="{C183D7F6-B498-43B3-948B-1728B52AA6E4}">
                <adec:decorative xmlns:adec="http://schemas.microsoft.com/office/drawing/2017/decorative" val="1"/>
              </a:ext>
            </a:extLst>
          </p:cNvPr>
          <p:cNvSpPr txBox="1"/>
          <p:nvPr/>
        </p:nvSpPr>
        <p:spPr>
          <a:xfrm>
            <a:off x="1993651" y="4179615"/>
            <a:ext cx="3614682" cy="437794"/>
          </a:xfrm>
          <a:prstGeom prst="rect">
            <a:avLst/>
          </a:prstGeom>
          <a:solidFill>
            <a:schemeClr val="bg1"/>
          </a:solidFill>
        </p:spPr>
        <p:txBody>
          <a:bodyPr wrap="square" lIns="72000" tIns="72000" rIns="72000" bIns="72000">
            <a:spAutoFit/>
          </a:bodyPr>
          <a:lstStyle/>
          <a:p>
            <a:pPr>
              <a:spcBef>
                <a:spcPts val="300"/>
              </a:spcBef>
              <a:spcAft>
                <a:spcPts val="300"/>
              </a:spcAft>
            </a:pPr>
            <a:r>
              <a:rPr lang="en-AU" sz="700" dirty="0">
                <a:solidFill>
                  <a:srgbClr val="57575A"/>
                </a:solidFill>
                <a:latin typeface="Calibri" panose="020F0502020204030204" pitchFamily="34" charset="0"/>
                <a:cs typeface="Calibri" panose="020F0502020204030204" pitchFamily="34" charset="0"/>
              </a:rPr>
              <a:t>Photo credit:</a:t>
            </a:r>
          </a:p>
          <a:p>
            <a:pPr>
              <a:spcBef>
                <a:spcPts val="300"/>
              </a:spcBef>
              <a:spcAft>
                <a:spcPts val="300"/>
              </a:spcAft>
            </a:pPr>
            <a:r>
              <a:rPr lang="en-AU" sz="700" dirty="0">
                <a:solidFill>
                  <a:srgbClr val="57575A"/>
                </a:solidFill>
                <a:latin typeface="Calibri" panose="020F0502020204030204" pitchFamily="34" charset="0"/>
                <a:cs typeface="Calibri" panose="020F0502020204030204" pitchFamily="34" charset="0"/>
                <a:hlinkClick r:id="rId2"/>
              </a:rPr>
              <a:t>https://</a:t>
            </a:r>
            <a:r>
              <a:rPr lang="en-AU" sz="700" dirty="0" err="1">
                <a:solidFill>
                  <a:srgbClr val="57575A"/>
                </a:solidFill>
                <a:latin typeface="Calibri" panose="020F0502020204030204" pitchFamily="34" charset="0"/>
                <a:cs typeface="Calibri" panose="020F0502020204030204" pitchFamily="34" charset="0"/>
                <a:hlinkClick r:id="rId2"/>
              </a:rPr>
              <a:t>foto.wuestenigel.com</a:t>
            </a:r>
            <a:r>
              <a:rPr lang="en-AU" sz="700" dirty="0">
                <a:solidFill>
                  <a:srgbClr val="57575A"/>
                </a:solidFill>
                <a:latin typeface="Calibri" panose="020F0502020204030204" pitchFamily="34" charset="0"/>
                <a:cs typeface="Calibri" panose="020F0502020204030204" pitchFamily="34" charset="0"/>
                <a:hlinkClick r:id="rId2"/>
              </a:rPr>
              <a:t>/wp-content/uploads/</a:t>
            </a:r>
            <a:r>
              <a:rPr lang="en-AU" sz="700" dirty="0" err="1">
                <a:solidFill>
                  <a:srgbClr val="57575A"/>
                </a:solidFill>
                <a:latin typeface="Calibri" panose="020F0502020204030204" pitchFamily="34" charset="0"/>
                <a:cs typeface="Calibri" panose="020F0502020204030204" pitchFamily="34" charset="0"/>
                <a:hlinkClick r:id="rId2"/>
              </a:rPr>
              <a:t>api</a:t>
            </a:r>
            <a:r>
              <a:rPr lang="en-AU" sz="700" dirty="0">
                <a:solidFill>
                  <a:srgbClr val="57575A"/>
                </a:solidFill>
                <a:latin typeface="Calibri" panose="020F0502020204030204" pitchFamily="34" charset="0"/>
                <a:cs typeface="Calibri" panose="020F0502020204030204" pitchFamily="34" charset="0"/>
                <a:hlinkClick r:id="rId2"/>
              </a:rPr>
              <a:t>/</a:t>
            </a:r>
            <a:r>
              <a:rPr lang="en-AU" sz="700" dirty="0" err="1">
                <a:solidFill>
                  <a:srgbClr val="57575A"/>
                </a:solidFill>
                <a:latin typeface="Calibri" panose="020F0502020204030204" pitchFamily="34" charset="0"/>
                <a:cs typeface="Calibri" panose="020F0502020204030204" pitchFamily="34" charset="0"/>
                <a:hlinkClick r:id="rId2"/>
              </a:rPr>
              <a:t>aluminum</a:t>
            </a:r>
            <a:r>
              <a:rPr lang="en-AU" sz="700" dirty="0">
                <a:solidFill>
                  <a:srgbClr val="57575A"/>
                </a:solidFill>
                <a:latin typeface="Calibri" panose="020F0502020204030204" pitchFamily="34" charset="0"/>
                <a:cs typeface="Calibri" panose="020F0502020204030204" pitchFamily="34" charset="0"/>
                <a:hlinkClick r:id="rId2"/>
              </a:rPr>
              <a:t>-foil-close-</a:t>
            </a:r>
            <a:r>
              <a:rPr lang="en-AU" sz="700" dirty="0" err="1">
                <a:solidFill>
                  <a:srgbClr val="57575A"/>
                </a:solidFill>
                <a:latin typeface="Calibri" panose="020F0502020204030204" pitchFamily="34" charset="0"/>
                <a:cs typeface="Calibri" panose="020F0502020204030204" pitchFamily="34" charset="0"/>
                <a:hlinkClick r:id="rId2"/>
              </a:rPr>
              <a:t>up.jpeg</a:t>
            </a:r>
            <a:r>
              <a:rPr lang="en-AU" sz="700" dirty="0">
                <a:solidFill>
                  <a:srgbClr val="57575A"/>
                </a:solidFill>
                <a:latin typeface="Calibri" panose="020F0502020204030204" pitchFamily="34" charset="0"/>
                <a:cs typeface="Calibri" panose="020F0502020204030204" pitchFamily="34" charset="0"/>
              </a:rPr>
              <a:t> </a:t>
            </a:r>
          </a:p>
        </p:txBody>
      </p:sp>
      <p:pic>
        <p:nvPicPr>
          <p:cNvPr id="15" name="Picture 14">
            <a:extLst>
              <a:ext uri="{FF2B5EF4-FFF2-40B4-BE49-F238E27FC236}">
                <a16:creationId xmlns:a16="http://schemas.microsoft.com/office/drawing/2014/main" id="{F3FC3722-2F5D-EADE-1055-0C8B33C3F623}"/>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8177" t="13102" r="11133"/>
          <a:stretch/>
        </p:blipFill>
        <p:spPr>
          <a:xfrm flipH="1">
            <a:off x="807396" y="3536243"/>
            <a:ext cx="1157591" cy="1105849"/>
          </a:xfrm>
          <a:prstGeom prst="ellipse">
            <a:avLst/>
          </a:prstGeom>
          <a:ln>
            <a:noFill/>
          </a:ln>
        </p:spPr>
      </p:pic>
      <p:sp>
        <p:nvSpPr>
          <p:cNvPr id="13" name="Rectangle 12" descr="Text box to enter response">
            <a:extLst>
              <a:ext uri="{FF2B5EF4-FFF2-40B4-BE49-F238E27FC236}">
                <a16:creationId xmlns:a16="http://schemas.microsoft.com/office/drawing/2014/main" id="{074777AA-08B2-D5C3-0CC0-3F630D03DBF2}"/>
              </a:ext>
            </a:extLst>
          </p:cNvPr>
          <p:cNvSpPr/>
          <p:nvPr/>
        </p:nvSpPr>
        <p:spPr>
          <a:xfrm>
            <a:off x="563401" y="4816388"/>
            <a:ext cx="5745324" cy="413972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Footer Placeholder 1">
            <a:extLst>
              <a:ext uri="{FF2B5EF4-FFF2-40B4-BE49-F238E27FC236}">
                <a16:creationId xmlns:a16="http://schemas.microsoft.com/office/drawing/2014/main" id="{0C65A478-58CE-3B1A-3813-EE120A1D65DD}"/>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ENGINEERING SOLUTIONS </a:t>
            </a:r>
            <a:r>
              <a:rPr lang="en-US" dirty="0"/>
              <a:t>STUDENT RESOURCE</a:t>
            </a:r>
            <a:endParaRPr lang="en-AU" dirty="0"/>
          </a:p>
        </p:txBody>
      </p:sp>
      <p:sp>
        <p:nvSpPr>
          <p:cNvPr id="3" name="Slide Number Placeholder 2">
            <a:extLst>
              <a:ext uri="{FF2B5EF4-FFF2-40B4-BE49-F238E27FC236}">
                <a16:creationId xmlns:a16="http://schemas.microsoft.com/office/drawing/2014/main" id="{8AE085C6-5DFA-24A2-1632-FEBAFCDDA02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3</a:t>
            </a:fld>
            <a:endParaRPr lang="en-AU" dirty="0"/>
          </a:p>
        </p:txBody>
      </p:sp>
      <p:sp>
        <p:nvSpPr>
          <p:cNvPr id="4" name="Title 3">
            <a:extLst>
              <a:ext uri="{FF2B5EF4-FFF2-40B4-BE49-F238E27FC236}">
                <a16:creationId xmlns:a16="http://schemas.microsoft.com/office/drawing/2014/main" id="{CD0A30B1-CBF2-C021-A148-B40A0818247B}"/>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Engineering Solutions- page 3</a:t>
            </a:r>
            <a:endParaRPr lang="en-AU" sz="3600" b="1" dirty="0">
              <a:solidFill>
                <a:schemeClr val="accent6"/>
              </a:solidFill>
              <a:latin typeface="Open Sans" pitchFamily="2" charset="0"/>
              <a:ea typeface="Open Sans" pitchFamily="2" charset="0"/>
              <a:cs typeface="Open Sans" pitchFamily="2" charset="0"/>
            </a:endParaRPr>
          </a:p>
        </p:txBody>
      </p:sp>
      <p:pic>
        <p:nvPicPr>
          <p:cNvPr id="14" name="Graphic 13">
            <a:extLst>
              <a:ext uri="{FF2B5EF4-FFF2-40B4-BE49-F238E27FC236}">
                <a16:creationId xmlns:a16="http://schemas.microsoft.com/office/drawing/2014/main" id="{E4C15026-AE7F-03D0-BE54-7CE1FDBA127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2254" y="4871023"/>
            <a:ext cx="316523" cy="316523"/>
          </a:xfrm>
          <a:prstGeom prst="rect">
            <a:avLst/>
          </a:prstGeom>
        </p:spPr>
      </p:pic>
    </p:spTree>
    <p:extLst>
      <p:ext uri="{BB962C8B-B14F-4D97-AF65-F5344CB8AC3E}">
        <p14:creationId xmlns:p14="http://schemas.microsoft.com/office/powerpoint/2010/main" val="2916914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CDFE76D-E3CB-6973-E740-F74F38659864}"/>
              </a:ext>
            </a:extLst>
          </p:cNvPr>
          <p:cNvSpPr txBox="1"/>
          <p:nvPr/>
        </p:nvSpPr>
        <p:spPr>
          <a:xfrm>
            <a:off x="552092" y="566876"/>
            <a:ext cx="5756634" cy="4915943"/>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Ductility </a:t>
            </a:r>
            <a:r>
              <a:rPr lang="en-AU" sz="1000" dirty="0">
                <a:solidFill>
                  <a:srgbClr val="57575A"/>
                </a:solidFill>
                <a:latin typeface="Calibri" panose="020F0502020204030204" pitchFamily="34" charset="0"/>
                <a:cs typeface="Calibri" panose="020F0502020204030204" pitchFamily="34" charset="0"/>
              </a:rPr>
              <a:t>– The ability to be drawn into a wire or to be bent.</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The ability to be drawn into a wire or to be bent. Ductility does not have units, but it is a ratio calculated by dividing the final length of stretching by the original length section that is being tested. The larger the ratio, the greater the ductility. The lowest ratio possible is a value of 1, where the initial and final lengths are the same. That is, where no discernible stretching occurred.</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Use the top flat surface of a table/bench, near a straight edge for easy measurements of length.</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Collect the frozen sample.</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Use the </a:t>
            </a:r>
            <a:r>
              <a:rPr lang="en-AU" sz="1000" i="1" dirty="0">
                <a:solidFill>
                  <a:srgbClr val="57575A"/>
                </a:solidFill>
                <a:latin typeface="Calibri" panose="020F0502020204030204" pitchFamily="34" charset="0"/>
                <a:cs typeface="Calibri" panose="020F0502020204030204" pitchFamily="34" charset="0"/>
              </a:rPr>
              <a:t>force of a pressing thumb </a:t>
            </a:r>
            <a:r>
              <a:rPr lang="en-AU" sz="1000" dirty="0">
                <a:solidFill>
                  <a:srgbClr val="57575A"/>
                </a:solidFill>
                <a:latin typeface="Calibri" panose="020F0502020204030204" pitchFamily="34" charset="0"/>
                <a:cs typeface="Calibri" panose="020F0502020204030204" pitchFamily="34" charset="0"/>
              </a:rPr>
              <a:t>to clamp the head of the snake near the table edge. The force need only be firm and steady, but not so hard as to decapitate the head.</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Place a ruler along the table edge with the zero mark at the clamping point. Ignore measuring the part of the head under the thumb. Do not try to bend it to align it along the ruler. Just place it so the longest resting length is visible next to the ruler.</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Record the length from the clamping point to the tail. This is called the resting length. </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Using your index finger and thumb, grab a point 2 cm from the bottom of the tail. Then slowly and gently stretch the sample along the ruler edge with group members watching the tip of the tail and </a:t>
            </a:r>
            <a:r>
              <a:rPr lang="en-AU" sz="1000" i="1" dirty="0">
                <a:solidFill>
                  <a:srgbClr val="57575A"/>
                </a:solidFill>
                <a:latin typeface="Calibri" panose="020F0502020204030204" pitchFamily="34" charset="0"/>
                <a:cs typeface="Calibri" panose="020F0502020204030204" pitchFamily="34" charset="0"/>
              </a:rPr>
              <a:t>continually verbalising </a:t>
            </a:r>
            <a:r>
              <a:rPr lang="en-AU" sz="1000" dirty="0">
                <a:solidFill>
                  <a:srgbClr val="57575A"/>
                </a:solidFill>
                <a:latin typeface="Calibri" panose="020F0502020204030204" pitchFamily="34" charset="0"/>
                <a:cs typeface="Calibri" panose="020F0502020204030204" pitchFamily="34" charset="0"/>
              </a:rPr>
              <a:t>the total length of the sample every half centimetre length. If possible, this could be recorded by a group member using a phone video ensuring that the sample and ruler are clearly focused. Playback would allow accurate recording of the length before breaking. If so, skip step 6.</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Continue until it snaps and record the last said length before it snapped.</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Calculate the ductility ratio as a single number to two decimal places, by dividing the final length recorded (before snapping) by the resting length.</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Repeat this once more and calculate an average ratio of ductility for the frozen samples.</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Repeat steps 2 – 8 but using the warmed samples.</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Using your understanding of the definition of ductility in the table, what can you infer about the effect of temperature on the ductility of a substance?</a:t>
            </a:r>
          </a:p>
        </p:txBody>
      </p:sp>
      <p:sp>
        <p:nvSpPr>
          <p:cNvPr id="12" name="TextBox 11">
            <a:extLst>
              <a:ext uri="{FF2B5EF4-FFF2-40B4-BE49-F238E27FC236}">
                <a16:creationId xmlns:a16="http://schemas.microsoft.com/office/drawing/2014/main" id="{9F82BAF5-1B24-7405-F22F-0E3079BBF81B}"/>
              </a:ext>
              <a:ext uri="{C183D7F6-B498-43B3-948B-1728B52AA6E4}">
                <adec:decorative xmlns:adec="http://schemas.microsoft.com/office/drawing/2017/decorative" val="1"/>
              </a:ext>
            </a:extLst>
          </p:cNvPr>
          <p:cNvSpPr txBox="1"/>
          <p:nvPr/>
        </p:nvSpPr>
        <p:spPr>
          <a:xfrm>
            <a:off x="1993651" y="6110223"/>
            <a:ext cx="2442161" cy="437794"/>
          </a:xfrm>
          <a:prstGeom prst="rect">
            <a:avLst/>
          </a:prstGeom>
          <a:solidFill>
            <a:schemeClr val="bg1"/>
          </a:solidFill>
        </p:spPr>
        <p:txBody>
          <a:bodyPr wrap="square" lIns="72000" tIns="72000" rIns="72000" bIns="72000">
            <a:spAutoFit/>
          </a:bodyPr>
          <a:lstStyle/>
          <a:p>
            <a:pPr>
              <a:spcBef>
                <a:spcPts val="300"/>
              </a:spcBef>
              <a:spcAft>
                <a:spcPts val="300"/>
              </a:spcAft>
            </a:pPr>
            <a:r>
              <a:rPr lang="en-AU" sz="700" dirty="0">
                <a:solidFill>
                  <a:srgbClr val="57575A"/>
                </a:solidFill>
                <a:latin typeface="Calibri" panose="020F0502020204030204" pitchFamily="34" charset="0"/>
                <a:cs typeface="Calibri" panose="020F0502020204030204" pitchFamily="34" charset="0"/>
              </a:rPr>
              <a:t>Photo credit:</a:t>
            </a:r>
          </a:p>
          <a:p>
            <a:pPr>
              <a:spcBef>
                <a:spcPts val="300"/>
              </a:spcBef>
              <a:spcAft>
                <a:spcPts val="300"/>
              </a:spcAft>
            </a:pPr>
            <a:r>
              <a:rPr lang="en-AU" sz="700" dirty="0">
                <a:solidFill>
                  <a:srgbClr val="57575A"/>
                </a:solidFill>
                <a:latin typeface="Calibri" panose="020F0502020204030204" pitchFamily="34" charset="0"/>
                <a:cs typeface="Calibri" panose="020F0502020204030204" pitchFamily="34" charset="0"/>
                <a:hlinkClick r:id="rId2"/>
              </a:rPr>
              <a:t>https://</a:t>
            </a:r>
            <a:r>
              <a:rPr lang="en-AU" sz="700" dirty="0" err="1">
                <a:solidFill>
                  <a:srgbClr val="57575A"/>
                </a:solidFill>
                <a:latin typeface="Calibri" panose="020F0502020204030204" pitchFamily="34" charset="0"/>
                <a:cs typeface="Calibri" panose="020F0502020204030204" pitchFamily="34" charset="0"/>
                <a:hlinkClick r:id="rId2"/>
              </a:rPr>
              <a:t>mindsetsonline.co.uk</a:t>
            </a:r>
            <a:r>
              <a:rPr lang="en-AU" sz="700" dirty="0">
                <a:solidFill>
                  <a:srgbClr val="57575A"/>
                </a:solidFill>
                <a:latin typeface="Calibri" panose="020F0502020204030204" pitchFamily="34" charset="0"/>
                <a:cs typeface="Calibri" panose="020F0502020204030204" pitchFamily="34" charset="0"/>
                <a:hlinkClick r:id="rId2"/>
              </a:rPr>
              <a:t>/shop/metal-wires-by-the-reel/</a:t>
            </a:r>
            <a:r>
              <a:rPr lang="en-AU" sz="700" dirty="0">
                <a:solidFill>
                  <a:srgbClr val="57575A"/>
                </a:solidFill>
                <a:latin typeface="Calibri" panose="020F0502020204030204" pitchFamily="34" charset="0"/>
                <a:cs typeface="Calibri" panose="020F0502020204030204" pitchFamily="34" charset="0"/>
              </a:rPr>
              <a:t> </a:t>
            </a:r>
          </a:p>
        </p:txBody>
      </p:sp>
      <p:sp>
        <p:nvSpPr>
          <p:cNvPr id="2" name="Footer Placeholder 1">
            <a:extLst>
              <a:ext uri="{FF2B5EF4-FFF2-40B4-BE49-F238E27FC236}">
                <a16:creationId xmlns:a16="http://schemas.microsoft.com/office/drawing/2014/main" id="{0C65A478-58CE-3B1A-3813-EE120A1D65DD}"/>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ENGINEERING SOLUTIONS </a:t>
            </a:r>
            <a:r>
              <a:rPr lang="en-US" dirty="0"/>
              <a:t>STUDENT RESOURCE</a:t>
            </a:r>
            <a:endParaRPr lang="en-AU" dirty="0"/>
          </a:p>
        </p:txBody>
      </p:sp>
      <p:sp>
        <p:nvSpPr>
          <p:cNvPr id="6" name="Rectangle 5" descr="Text box to enter response">
            <a:extLst>
              <a:ext uri="{FF2B5EF4-FFF2-40B4-BE49-F238E27FC236}">
                <a16:creationId xmlns:a16="http://schemas.microsoft.com/office/drawing/2014/main" id="{FF1A0511-95A7-8221-68DA-1D50AD010C72}"/>
              </a:ext>
            </a:extLst>
          </p:cNvPr>
          <p:cNvSpPr/>
          <p:nvPr/>
        </p:nvSpPr>
        <p:spPr>
          <a:xfrm>
            <a:off x="563401" y="6770449"/>
            <a:ext cx="5745324" cy="218566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8AE085C6-5DFA-24A2-1632-FEBAFCDDA02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4</a:t>
            </a:fld>
            <a:endParaRPr lang="en-AU" dirty="0"/>
          </a:p>
        </p:txBody>
      </p:sp>
      <p:sp>
        <p:nvSpPr>
          <p:cNvPr id="7" name="Title 6">
            <a:extLst>
              <a:ext uri="{FF2B5EF4-FFF2-40B4-BE49-F238E27FC236}">
                <a16:creationId xmlns:a16="http://schemas.microsoft.com/office/drawing/2014/main" id="{28E2CEF6-1D4F-5C84-000C-4D4421F0CA44}"/>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Engineering Solutions – page 4</a:t>
            </a:r>
            <a:endParaRPr lang="en-AU" sz="3600" b="1" dirty="0">
              <a:solidFill>
                <a:schemeClr val="accent6"/>
              </a:solidFill>
              <a:latin typeface="Open Sans" pitchFamily="2" charset="0"/>
              <a:ea typeface="Open Sans" pitchFamily="2" charset="0"/>
              <a:cs typeface="Open Sans" pitchFamily="2" charset="0"/>
            </a:endParaRPr>
          </a:p>
        </p:txBody>
      </p:sp>
      <p:pic>
        <p:nvPicPr>
          <p:cNvPr id="4" name="Picture 3">
            <a:extLst>
              <a:ext uri="{FF2B5EF4-FFF2-40B4-BE49-F238E27FC236}">
                <a16:creationId xmlns:a16="http://schemas.microsoft.com/office/drawing/2014/main" id="{E66AA542-476E-43FD-CE35-DD06028D2A0B}"/>
              </a:ext>
              <a:ext uri="{C183D7F6-B498-43B3-948B-1728B52AA6E4}">
                <adec:decorative xmlns:adec="http://schemas.microsoft.com/office/drawing/2017/decorative" val="1"/>
              </a:ext>
            </a:extLst>
          </p:cNvPr>
          <p:cNvPicPr>
            <a:picLocks noChangeAspect="1"/>
          </p:cNvPicPr>
          <p:nvPr/>
        </p:nvPicPr>
        <p:blipFill rotWithShape="1">
          <a:blip r:embed="rId3"/>
          <a:srcRect l="15586" t="8294" r="11622" b="776"/>
          <a:stretch/>
        </p:blipFill>
        <p:spPr>
          <a:xfrm>
            <a:off x="807396" y="5482206"/>
            <a:ext cx="1157592" cy="1141868"/>
          </a:xfrm>
          <a:prstGeom prst="ellipse">
            <a:avLst/>
          </a:prstGeom>
          <a:ln>
            <a:noFill/>
          </a:ln>
        </p:spPr>
      </p:pic>
      <p:pic>
        <p:nvPicPr>
          <p:cNvPr id="10" name="Graphic 9">
            <a:extLst>
              <a:ext uri="{FF2B5EF4-FFF2-40B4-BE49-F238E27FC236}">
                <a16:creationId xmlns:a16="http://schemas.microsoft.com/office/drawing/2014/main" id="{C28AD409-5EFF-A708-F90F-55A3880A90DF}"/>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6825084"/>
            <a:ext cx="316523" cy="316523"/>
          </a:xfrm>
          <a:prstGeom prst="rect">
            <a:avLst/>
          </a:prstGeom>
        </p:spPr>
      </p:pic>
    </p:spTree>
    <p:extLst>
      <p:ext uri="{BB962C8B-B14F-4D97-AF65-F5344CB8AC3E}">
        <p14:creationId xmlns:p14="http://schemas.microsoft.com/office/powerpoint/2010/main" val="1424982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AC151B7-F5F7-BAE8-9113-9744725C347B}"/>
              </a:ext>
            </a:extLst>
          </p:cNvPr>
          <p:cNvSpPr txBox="1"/>
          <p:nvPr/>
        </p:nvSpPr>
        <p:spPr>
          <a:xfrm>
            <a:off x="552092" y="566876"/>
            <a:ext cx="5756634" cy="6967787"/>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Tensile strength </a:t>
            </a:r>
            <a:r>
              <a:rPr lang="en-AU" sz="1000" dirty="0">
                <a:solidFill>
                  <a:srgbClr val="57575A"/>
                </a:solidFill>
                <a:latin typeface="Calibri" panose="020F0502020204030204" pitchFamily="34" charset="0"/>
                <a:cs typeface="Calibri" panose="020F0502020204030204" pitchFamily="34" charset="0"/>
              </a:rPr>
              <a:t>– The ability to resist a force of stretching until breaking.</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Collect the frozen sample.</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Suspend the sample vertically by using the retort stand, boss head, clamp and bulldog clip, with the tail dangling downwards.</a:t>
            </a: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Bulldog clip the mass carrier (or bucket handle) with the bottom of the clip two centimetres from the tail of the snake. Ensure you can add masses after clipping.</a:t>
            </a:r>
          </a:p>
          <a:p>
            <a:pPr>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Note </a:t>
            </a:r>
            <a:r>
              <a:rPr lang="en-AU" sz="1000" dirty="0">
                <a:solidFill>
                  <a:srgbClr val="57575A"/>
                </a:solidFill>
                <a:latin typeface="Calibri" panose="020F0502020204030204" pitchFamily="34" charset="0"/>
                <a:cs typeface="Calibri" panose="020F0502020204030204" pitchFamily="34" charset="0"/>
              </a:rPr>
              <a:t>If using the bucket and sand option. To prevent spillage and the bucket breaking, when sand is being added and when the sample breaks, a team member should be ready to catch the bucket by the handle. The mass can be determined using the digital balance.</a:t>
            </a:r>
          </a:p>
          <a:p>
            <a:pPr marL="228600" indent="-228600">
              <a:spcBef>
                <a:spcPts val="300"/>
              </a:spcBef>
              <a:spcAft>
                <a:spcPts val="300"/>
              </a:spcAft>
              <a:buFont typeface="+mj-lt"/>
              <a:buAutoNum type="arabicPeriod" startAt="4"/>
            </a:pPr>
            <a:r>
              <a:rPr lang="en-AU" sz="1000" dirty="0">
                <a:solidFill>
                  <a:srgbClr val="57575A"/>
                </a:solidFill>
                <a:latin typeface="Calibri" panose="020F0502020204030204" pitchFamily="34" charset="0"/>
                <a:cs typeface="Calibri" panose="020F0502020204030204" pitchFamily="34" charset="0"/>
              </a:rPr>
              <a:t>Gradually add masses of 25 - 50 g increments until it continues stretching of its own accord to breaking. Record the total mass the sample was able to support before breaking. If it supports more than your maximum load, then record it with a greater than (&gt;) symbol. E.g., If your maximum load is </a:t>
            </a:r>
            <a:r>
              <a:rPr lang="en-AU" sz="1000" dirty="0" err="1">
                <a:solidFill>
                  <a:srgbClr val="57575A"/>
                </a:solidFill>
                <a:latin typeface="Calibri" panose="020F0502020204030204" pitchFamily="34" charset="0"/>
                <a:cs typeface="Calibri" panose="020F0502020204030204" pitchFamily="34" charset="0"/>
              </a:rPr>
              <a:t>500g</a:t>
            </a:r>
            <a:r>
              <a:rPr lang="en-AU" sz="1000" dirty="0">
                <a:solidFill>
                  <a:srgbClr val="57575A"/>
                </a:solidFill>
                <a:latin typeface="Calibri" panose="020F0502020204030204" pitchFamily="34" charset="0"/>
                <a:cs typeface="Calibri" panose="020F0502020204030204" pitchFamily="34" charset="0"/>
              </a:rPr>
              <a:t>, then record as &gt;</a:t>
            </a:r>
            <a:r>
              <a:rPr lang="en-AU" sz="1000" dirty="0" err="1">
                <a:solidFill>
                  <a:srgbClr val="57575A"/>
                </a:solidFill>
                <a:latin typeface="Calibri" panose="020F0502020204030204" pitchFamily="34" charset="0"/>
                <a:cs typeface="Calibri" panose="020F0502020204030204" pitchFamily="34" charset="0"/>
              </a:rPr>
              <a:t>500g</a:t>
            </a:r>
            <a:r>
              <a:rPr lang="en-AU" sz="1000" dirty="0">
                <a:solidFill>
                  <a:srgbClr val="57575A"/>
                </a:solidFill>
                <a:latin typeface="Calibri" panose="020F0502020204030204" pitchFamily="34" charset="0"/>
                <a:cs typeface="Calibri" panose="020F0502020204030204" pitchFamily="34" charset="0"/>
              </a:rPr>
              <a:t> and for any further calculations using this figure, use the &gt; symbol instead of the = symbol.</a:t>
            </a:r>
          </a:p>
          <a:p>
            <a:pPr marL="228600" indent="-228600">
              <a:spcBef>
                <a:spcPts val="300"/>
              </a:spcBef>
              <a:spcAft>
                <a:spcPts val="300"/>
              </a:spcAft>
              <a:buFont typeface="+mj-lt"/>
              <a:buAutoNum type="arabicPeriod" startAt="4"/>
            </a:pPr>
            <a:r>
              <a:rPr lang="en-AU" sz="1000" dirty="0">
                <a:solidFill>
                  <a:srgbClr val="57575A"/>
                </a:solidFill>
                <a:latin typeface="Calibri" panose="020F0502020204030204" pitchFamily="34" charset="0"/>
                <a:cs typeface="Calibri" panose="020F0502020204030204" pitchFamily="34" charset="0"/>
              </a:rPr>
              <a:t>Calculate the weight by using the following formula</a:t>
            </a:r>
          </a:p>
          <a:p>
            <a:pPr defTabSz="219075">
              <a:spcBef>
                <a:spcPts val="300"/>
              </a:spcBef>
              <a:spcAft>
                <a:spcPts val="300"/>
              </a:spcAft>
              <a:tabLst>
                <a:tab pos="242888" algn="l"/>
                <a:tab pos="885825" algn="l"/>
                <a:tab pos="1098550" algn="l"/>
              </a:tabLst>
            </a:pPr>
            <a:r>
              <a:rPr lang="en-AU" sz="1000" dirty="0">
                <a:solidFill>
                  <a:srgbClr val="57575A"/>
                </a:solidFill>
                <a:latin typeface="Calibri" panose="020F0502020204030204" pitchFamily="34" charset="0"/>
                <a:cs typeface="Calibri" panose="020F0502020204030204" pitchFamily="34" charset="0"/>
              </a:rPr>
              <a:t>		W	= 	mg</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Where	W	= 	Weight in Newtons (N)</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M	= 	mass in kilograms (kg)	</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g	= 	acceleration due to Earth’s gravity</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 	</a:t>
            </a:r>
            <a:r>
              <a:rPr lang="en-AU" sz="1000" dirty="0" err="1">
                <a:solidFill>
                  <a:srgbClr val="57575A"/>
                </a:solidFill>
                <a:latin typeface="Calibri" panose="020F0502020204030204" pitchFamily="34" charset="0"/>
                <a:cs typeface="Calibri" panose="020F0502020204030204" pitchFamily="34" charset="0"/>
              </a:rPr>
              <a:t>9.8m</a:t>
            </a:r>
            <a:r>
              <a:rPr lang="en-AU" sz="1000" dirty="0">
                <a:solidFill>
                  <a:srgbClr val="57575A"/>
                </a:solidFill>
                <a:latin typeface="Calibri" panose="020F0502020204030204" pitchFamily="34" charset="0"/>
                <a:cs typeface="Calibri" panose="020F0502020204030204" pitchFamily="34" charset="0"/>
              </a:rPr>
              <a:t>/</a:t>
            </a:r>
            <a:r>
              <a:rPr lang="en-AU" sz="1000" dirty="0" err="1">
                <a:solidFill>
                  <a:srgbClr val="57575A"/>
                </a:solidFill>
                <a:latin typeface="Calibri" panose="020F0502020204030204" pitchFamily="34" charset="0"/>
                <a:cs typeface="Calibri" panose="020F0502020204030204" pitchFamily="34" charset="0"/>
              </a:rPr>
              <a:t>s</a:t>
            </a:r>
            <a:r>
              <a:rPr lang="en-AU" sz="1000" baseline="30000" dirty="0" err="1">
                <a:solidFill>
                  <a:srgbClr val="57575A"/>
                </a:solidFill>
                <a:latin typeface="Calibri" panose="020F0502020204030204" pitchFamily="34" charset="0"/>
                <a:cs typeface="Calibri" panose="020F0502020204030204" pitchFamily="34" charset="0"/>
              </a:rPr>
              <a:t>2</a:t>
            </a:r>
            <a:endParaRPr lang="en-AU" sz="1000" baseline="30000" dirty="0">
              <a:solidFill>
                <a:srgbClr val="57575A"/>
              </a:solidFill>
              <a:latin typeface="Calibri" panose="020F0502020204030204" pitchFamily="34" charset="0"/>
              <a:cs typeface="Calibri" panose="020F0502020204030204" pitchFamily="34" charset="0"/>
            </a:endParaRPr>
          </a:p>
          <a:p>
            <a:pPr marL="228600" indent="-228600">
              <a:spcBef>
                <a:spcPts val="300"/>
              </a:spcBef>
              <a:spcAft>
                <a:spcPts val="300"/>
              </a:spcAft>
              <a:buFont typeface="+mj-lt"/>
              <a:buAutoNum type="arabicPeriod" startAt="6"/>
            </a:pPr>
            <a:r>
              <a:rPr lang="en-AU" sz="1000" dirty="0">
                <a:solidFill>
                  <a:srgbClr val="57575A"/>
                </a:solidFill>
                <a:latin typeface="Calibri" panose="020F0502020204030204" pitchFamily="34" charset="0"/>
                <a:cs typeface="Calibri" panose="020F0502020204030204" pitchFamily="34" charset="0"/>
              </a:rPr>
              <a:t>Repeat steps 1 – 5</a:t>
            </a:r>
          </a:p>
          <a:p>
            <a:pPr marL="228600" indent="-228600">
              <a:spcBef>
                <a:spcPts val="300"/>
              </a:spcBef>
              <a:spcAft>
                <a:spcPts val="300"/>
              </a:spcAft>
              <a:buFont typeface="+mj-lt"/>
              <a:buAutoNum type="arabicPeriod" startAt="6"/>
            </a:pPr>
            <a:r>
              <a:rPr lang="en-AU" sz="1000" dirty="0">
                <a:solidFill>
                  <a:srgbClr val="57575A"/>
                </a:solidFill>
                <a:latin typeface="Calibri" panose="020F0502020204030204" pitchFamily="34" charset="0"/>
                <a:cs typeface="Calibri" panose="020F0502020204030204" pitchFamily="34" charset="0"/>
              </a:rPr>
              <a:t>Repeat steps 2 – 5 twice using the warmed samples</a:t>
            </a:r>
          </a:p>
          <a:p>
            <a:pPr marL="228600" indent="-228600">
              <a:spcBef>
                <a:spcPts val="300"/>
              </a:spcBef>
              <a:spcAft>
                <a:spcPts val="300"/>
              </a:spcAft>
              <a:buFont typeface="+mj-lt"/>
              <a:buAutoNum type="arabicPeriod" startAt="6"/>
            </a:pPr>
            <a:r>
              <a:rPr lang="en-AU" sz="1000" dirty="0">
                <a:solidFill>
                  <a:srgbClr val="57575A"/>
                </a:solidFill>
                <a:latin typeface="Calibri" panose="020F0502020204030204" pitchFamily="34" charset="0"/>
                <a:cs typeface="Calibri" panose="020F0502020204030204" pitchFamily="34" charset="0"/>
              </a:rPr>
              <a:t>You will use the following method </a:t>
            </a:r>
            <a:r>
              <a:rPr lang="en-AU" sz="1000" b="1" dirty="0">
                <a:solidFill>
                  <a:srgbClr val="57575A"/>
                </a:solidFill>
                <a:latin typeface="Calibri" panose="020F0502020204030204" pitchFamily="34" charset="0"/>
                <a:cs typeface="Calibri" panose="020F0502020204030204" pitchFamily="34" charset="0"/>
              </a:rPr>
              <a:t>once</a:t>
            </a:r>
            <a:r>
              <a:rPr lang="en-AU" sz="1000" dirty="0">
                <a:solidFill>
                  <a:srgbClr val="57575A"/>
                </a:solidFill>
                <a:latin typeface="Calibri" panose="020F0502020204030204" pitchFamily="34" charset="0"/>
                <a:cs typeface="Calibri" panose="020F0502020204030204" pitchFamily="34" charset="0"/>
              </a:rPr>
              <a:t> to find the approximate cross-sectional area (</a:t>
            </a:r>
            <a:r>
              <a:rPr lang="en-AU" sz="1000" dirty="0" err="1">
                <a:solidFill>
                  <a:srgbClr val="57575A"/>
                </a:solidFill>
                <a:latin typeface="Calibri" panose="020F0502020204030204" pitchFamily="34" charset="0"/>
                <a:cs typeface="Calibri" panose="020F0502020204030204" pitchFamily="34" charset="0"/>
              </a:rPr>
              <a:t>m</a:t>
            </a:r>
            <a:r>
              <a:rPr lang="en-AU" sz="1000" baseline="30000" dirty="0" err="1">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by:</a:t>
            </a:r>
          </a:p>
          <a:p>
            <a:pPr marL="360363" indent="-1079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Use the scissors to make a sharp cut about halfway between the head and the tail</a:t>
            </a:r>
          </a:p>
          <a:p>
            <a:pPr marL="360363" indent="-1079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Use the marker pen to colour in the cut surface of both exposed cut ends</a:t>
            </a:r>
          </a:p>
          <a:p>
            <a:pPr marL="360363" indent="-1079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Stamp each end fully within a different 1 </a:t>
            </a:r>
            <a:r>
              <a:rPr lang="en-AU" sz="1000" dirty="0" err="1">
                <a:solidFill>
                  <a:srgbClr val="57575A"/>
                </a:solidFill>
                <a:latin typeface="Calibri" panose="020F0502020204030204" pitchFamily="34" charset="0"/>
                <a:cs typeface="Calibri" panose="020F0502020204030204" pitchFamily="34" charset="0"/>
              </a:rPr>
              <a:t>cm</a:t>
            </a:r>
            <a:r>
              <a:rPr lang="en-AU" sz="1000" baseline="30000" dirty="0" err="1">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box on the graph paper</a:t>
            </a:r>
          </a:p>
          <a:p>
            <a:pPr marL="360363" indent="-1079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The important part of the print is the external outline. After printing, use a pencil to shade the interior part of the shape</a:t>
            </a:r>
          </a:p>
          <a:p>
            <a:pPr marL="360363" indent="-107950">
              <a:spcBef>
                <a:spcPts val="100"/>
              </a:spcBef>
              <a:spcAft>
                <a:spcPts val="100"/>
              </a:spcAft>
              <a:buFont typeface="Arial" panose="020B0604020202020204" pitchFamily="34" charset="0"/>
              <a:buChar char="•"/>
            </a:pPr>
            <a:r>
              <a:rPr lang="en-AU" sz="1000" dirty="0">
                <a:solidFill>
                  <a:srgbClr val="57575A"/>
                </a:solidFill>
                <a:latin typeface="Calibri" panose="020F0502020204030204" pitchFamily="34" charset="0"/>
                <a:cs typeface="Calibri" panose="020F0502020204030204" pitchFamily="34" charset="0"/>
              </a:rPr>
              <a:t>Knowing that 1 </a:t>
            </a:r>
            <a:r>
              <a:rPr lang="en-AU" sz="1000" dirty="0" err="1">
                <a:solidFill>
                  <a:srgbClr val="57575A"/>
                </a:solidFill>
                <a:latin typeface="Calibri" panose="020F0502020204030204" pitchFamily="34" charset="0"/>
                <a:cs typeface="Calibri" panose="020F0502020204030204" pitchFamily="34" charset="0"/>
              </a:rPr>
              <a:t>cm</a:t>
            </a:r>
            <a:r>
              <a:rPr lang="en-AU" sz="1000" baseline="30000" dirty="0" err="1">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 100 </a:t>
            </a:r>
            <a:r>
              <a:rPr lang="en-AU" sz="1000" dirty="0" err="1">
                <a:solidFill>
                  <a:srgbClr val="57575A"/>
                </a:solidFill>
                <a:latin typeface="Calibri" panose="020F0502020204030204" pitchFamily="34" charset="0"/>
                <a:cs typeface="Calibri" panose="020F0502020204030204" pitchFamily="34" charset="0"/>
              </a:rPr>
              <a:t>mm</a:t>
            </a:r>
            <a:r>
              <a:rPr lang="en-AU" sz="1000" baseline="30000" dirty="0" err="1">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estimate the shaded area in </a:t>
            </a:r>
            <a:r>
              <a:rPr lang="en-AU" sz="1000" dirty="0" err="1">
                <a:solidFill>
                  <a:srgbClr val="57575A"/>
                </a:solidFill>
                <a:latin typeface="Calibri" panose="020F0502020204030204" pitchFamily="34" charset="0"/>
                <a:cs typeface="Calibri" panose="020F0502020204030204" pitchFamily="34" charset="0"/>
              </a:rPr>
              <a:t>mm</a:t>
            </a:r>
            <a:r>
              <a:rPr lang="en-AU" sz="1000" baseline="30000" dirty="0" err="1">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and then convert this to a figure in </a:t>
            </a:r>
            <a:r>
              <a:rPr lang="en-AU" sz="1000" dirty="0" err="1">
                <a:solidFill>
                  <a:srgbClr val="57575A"/>
                </a:solidFill>
                <a:latin typeface="Calibri" panose="020F0502020204030204" pitchFamily="34" charset="0"/>
                <a:cs typeface="Calibri" panose="020F0502020204030204" pitchFamily="34" charset="0"/>
              </a:rPr>
              <a:t>m</a:t>
            </a:r>
            <a:r>
              <a:rPr lang="en-AU" sz="1000" baseline="30000" dirty="0" err="1">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Hint – This is an area, not a length. How many </a:t>
            </a:r>
            <a:r>
              <a:rPr lang="en-AU" sz="1000" dirty="0" err="1">
                <a:solidFill>
                  <a:srgbClr val="57575A"/>
                </a:solidFill>
                <a:latin typeface="Calibri" panose="020F0502020204030204" pitchFamily="34" charset="0"/>
                <a:cs typeface="Calibri" panose="020F0502020204030204" pitchFamily="34" charset="0"/>
              </a:rPr>
              <a:t>mm2</a:t>
            </a:r>
            <a:r>
              <a:rPr lang="en-AU" sz="1000" dirty="0">
                <a:solidFill>
                  <a:srgbClr val="57575A"/>
                </a:solidFill>
                <a:latin typeface="Calibri" panose="020F0502020204030204" pitchFamily="34" charset="0"/>
                <a:cs typeface="Calibri" panose="020F0502020204030204" pitchFamily="34" charset="0"/>
              </a:rPr>
              <a:t> are in 1 </a:t>
            </a:r>
            <a:r>
              <a:rPr lang="en-AU" sz="1000" dirty="0" err="1">
                <a:solidFill>
                  <a:srgbClr val="57575A"/>
                </a:solidFill>
                <a:latin typeface="Calibri" panose="020F0502020204030204" pitchFamily="34" charset="0"/>
                <a:cs typeface="Calibri" panose="020F0502020204030204" pitchFamily="34" charset="0"/>
              </a:rPr>
              <a:t>m</a:t>
            </a:r>
            <a:r>
              <a:rPr lang="en-AU" sz="1000" baseline="30000" dirty="0" err="1">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a:t>
            </a:r>
          </a:p>
          <a:p>
            <a:pPr marL="228600" indent="-228600">
              <a:spcBef>
                <a:spcPts val="300"/>
              </a:spcBef>
              <a:spcAft>
                <a:spcPts val="300"/>
              </a:spcAft>
              <a:buFont typeface="+mj-lt"/>
              <a:buAutoNum type="arabicPeriod" startAt="9"/>
            </a:pPr>
            <a:r>
              <a:rPr lang="en-AU" sz="1000" dirty="0">
                <a:solidFill>
                  <a:srgbClr val="57575A"/>
                </a:solidFill>
                <a:latin typeface="Calibri" panose="020F0502020204030204" pitchFamily="34" charset="0"/>
                <a:cs typeface="Calibri" panose="020F0502020204030204" pitchFamily="34" charset="0"/>
              </a:rPr>
              <a:t>Calculate the tensile strength using the following formula</a:t>
            </a:r>
          </a:p>
          <a:p>
            <a:pPr defTabSz="219075">
              <a:spcBef>
                <a:spcPts val="300"/>
              </a:spcBef>
              <a:spcAft>
                <a:spcPts val="300"/>
              </a:spcAft>
              <a:tabLst>
                <a:tab pos="242888" algn="l"/>
                <a:tab pos="885825" algn="l"/>
                <a:tab pos="1098550" algn="l"/>
              </a:tabLst>
            </a:pPr>
            <a:r>
              <a:rPr lang="en-AU" sz="1000" dirty="0">
                <a:solidFill>
                  <a:srgbClr val="57575A"/>
                </a:solidFill>
                <a:latin typeface="Calibri" panose="020F0502020204030204" pitchFamily="34" charset="0"/>
                <a:cs typeface="Calibri" panose="020F0502020204030204" pitchFamily="34" charset="0"/>
              </a:rPr>
              <a:t>		FT	= 	W ÷ A</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Where	FT	= 	Tensile strength (N/</a:t>
            </a:r>
            <a:r>
              <a:rPr lang="en-AU" sz="1000" dirty="0" err="1">
                <a:solidFill>
                  <a:srgbClr val="57575A"/>
                </a:solidFill>
                <a:latin typeface="Calibri" panose="020F0502020204030204" pitchFamily="34" charset="0"/>
                <a:cs typeface="Calibri" panose="020F0502020204030204" pitchFamily="34" charset="0"/>
              </a:rPr>
              <a:t>m2</a:t>
            </a:r>
            <a:r>
              <a:rPr lang="en-AU" sz="1000" dirty="0">
                <a:solidFill>
                  <a:srgbClr val="57575A"/>
                </a:solidFill>
                <a:latin typeface="Calibri" panose="020F0502020204030204" pitchFamily="34" charset="0"/>
                <a:cs typeface="Calibri" panose="020F0502020204030204" pitchFamily="34" charset="0"/>
              </a:rPr>
              <a:t>)</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W	= 	Weight in Newtons (N)	</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A	= 	cross-sectional area (</a:t>
            </a:r>
            <a:r>
              <a:rPr lang="en-AU" sz="1000" dirty="0" err="1">
                <a:solidFill>
                  <a:srgbClr val="57575A"/>
                </a:solidFill>
                <a:latin typeface="Calibri" panose="020F0502020204030204" pitchFamily="34" charset="0"/>
                <a:cs typeface="Calibri" panose="020F0502020204030204" pitchFamily="34" charset="0"/>
              </a:rPr>
              <a:t>m2</a:t>
            </a:r>
            <a:r>
              <a:rPr lang="en-AU" sz="1000" dirty="0">
                <a:solidFill>
                  <a:srgbClr val="57575A"/>
                </a:solidFill>
                <a:latin typeface="Calibri" panose="020F0502020204030204" pitchFamily="34" charset="0"/>
                <a:cs typeface="Calibri" panose="020F0502020204030204" pitchFamily="34" charset="0"/>
              </a:rPr>
              <a:t>)</a:t>
            </a:r>
          </a:p>
          <a:p>
            <a:pPr marL="228600" indent="-228600">
              <a:spcBef>
                <a:spcPts val="300"/>
              </a:spcBef>
              <a:spcAft>
                <a:spcPts val="300"/>
              </a:spcAft>
              <a:buFont typeface="+mj-lt"/>
              <a:buAutoNum type="arabicPeriod" startAt="10"/>
            </a:pPr>
            <a:r>
              <a:rPr lang="en-AU" sz="1000" dirty="0">
                <a:solidFill>
                  <a:srgbClr val="57575A"/>
                </a:solidFill>
                <a:latin typeface="Calibri" panose="020F0502020204030204" pitchFamily="34" charset="0"/>
                <a:cs typeface="Calibri" panose="020F0502020204030204" pitchFamily="34" charset="0"/>
              </a:rPr>
              <a:t>Using your understanding of the definition of tensile strength in the table, what can you infer about the effect of temperature on the tensile strength of a substance?</a:t>
            </a:r>
          </a:p>
        </p:txBody>
      </p:sp>
      <p:pic>
        <p:nvPicPr>
          <p:cNvPr id="5" name="Picture 4" descr="Image of a brittle fracture and a deformation fracture">
            <a:extLst>
              <a:ext uri="{FF2B5EF4-FFF2-40B4-BE49-F238E27FC236}">
                <a16:creationId xmlns:a16="http://schemas.microsoft.com/office/drawing/2014/main" id="{BCEDAFE2-4446-2305-F5DB-E76CA1AD38FE}"/>
              </a:ext>
            </a:extLst>
          </p:cNvPr>
          <p:cNvPicPr>
            <a:picLocks noChangeAspect="1"/>
          </p:cNvPicPr>
          <p:nvPr/>
        </p:nvPicPr>
        <p:blipFill>
          <a:blip r:embed="rId2"/>
          <a:stretch>
            <a:fillRect/>
          </a:stretch>
        </p:blipFill>
        <p:spPr>
          <a:xfrm>
            <a:off x="3929975" y="3143904"/>
            <a:ext cx="2023353" cy="1330703"/>
          </a:xfrm>
          <a:prstGeom prst="rect">
            <a:avLst/>
          </a:prstGeom>
        </p:spPr>
      </p:pic>
      <p:sp>
        <p:nvSpPr>
          <p:cNvPr id="12" name="TextBox 11">
            <a:extLst>
              <a:ext uri="{FF2B5EF4-FFF2-40B4-BE49-F238E27FC236}">
                <a16:creationId xmlns:a16="http://schemas.microsoft.com/office/drawing/2014/main" id="{9F82BAF5-1B24-7405-F22F-0E3079BBF81B}"/>
              </a:ext>
              <a:ext uri="{C183D7F6-B498-43B3-948B-1728B52AA6E4}">
                <adec:decorative xmlns:adec="http://schemas.microsoft.com/office/drawing/2017/decorative" val="1"/>
              </a:ext>
            </a:extLst>
          </p:cNvPr>
          <p:cNvSpPr txBox="1"/>
          <p:nvPr/>
        </p:nvSpPr>
        <p:spPr>
          <a:xfrm>
            <a:off x="5252936" y="3778783"/>
            <a:ext cx="1060315" cy="760959"/>
          </a:xfrm>
          <a:prstGeom prst="rect">
            <a:avLst/>
          </a:prstGeom>
          <a:solidFill>
            <a:schemeClr val="bg1"/>
          </a:solidFill>
        </p:spPr>
        <p:txBody>
          <a:bodyPr wrap="square" lIns="72000" tIns="72000" rIns="72000" bIns="72000">
            <a:spAutoFit/>
          </a:bodyPr>
          <a:lstStyle/>
          <a:p>
            <a:pPr>
              <a:spcBef>
                <a:spcPts val="300"/>
              </a:spcBef>
              <a:spcAft>
                <a:spcPts val="300"/>
              </a:spcAft>
            </a:pPr>
            <a:r>
              <a:rPr lang="en-AU" sz="700" dirty="0">
                <a:solidFill>
                  <a:srgbClr val="57575A"/>
                </a:solidFill>
                <a:latin typeface="Calibri" panose="020F0502020204030204" pitchFamily="34" charset="0"/>
                <a:cs typeface="Calibri" panose="020F0502020204030204" pitchFamily="34" charset="0"/>
              </a:rPr>
              <a:t>Photo credit:</a:t>
            </a:r>
          </a:p>
          <a:p>
            <a:pPr>
              <a:spcBef>
                <a:spcPts val="300"/>
              </a:spcBef>
              <a:spcAft>
                <a:spcPts val="300"/>
              </a:spcAft>
            </a:pPr>
            <a:r>
              <a:rPr lang="en-AU" sz="700" dirty="0">
                <a:solidFill>
                  <a:srgbClr val="57575A"/>
                </a:solidFill>
                <a:latin typeface="Calibri" panose="020F0502020204030204" pitchFamily="34" charset="0"/>
                <a:cs typeface="Calibri" panose="020F0502020204030204" pitchFamily="34" charset="0"/>
                <a:hlinkClick r:id="rId3"/>
              </a:rPr>
              <a:t>https://</a:t>
            </a:r>
            <a:r>
              <a:rPr lang="en-AU" sz="700" dirty="0" err="1">
                <a:solidFill>
                  <a:srgbClr val="57575A"/>
                </a:solidFill>
                <a:latin typeface="Calibri" panose="020F0502020204030204" pitchFamily="34" charset="0"/>
                <a:cs typeface="Calibri" panose="020F0502020204030204" pitchFamily="34" charset="0"/>
                <a:hlinkClick r:id="rId3"/>
              </a:rPr>
              <a:t>www.tec-science.com</a:t>
            </a:r>
            <a:r>
              <a:rPr lang="en-AU" sz="700" dirty="0">
                <a:solidFill>
                  <a:srgbClr val="57575A"/>
                </a:solidFill>
                <a:latin typeface="Calibri" panose="020F0502020204030204" pitchFamily="34" charset="0"/>
                <a:cs typeface="Calibri" panose="020F0502020204030204" pitchFamily="34" charset="0"/>
                <a:hlinkClick r:id="rId3"/>
              </a:rPr>
              <a:t>/material-science/material-testing/tensile-test/</a:t>
            </a:r>
            <a:r>
              <a:rPr lang="en-AU" sz="700" dirty="0">
                <a:solidFill>
                  <a:srgbClr val="57575A"/>
                </a:solidFill>
                <a:latin typeface="Calibri" panose="020F0502020204030204" pitchFamily="34" charset="0"/>
                <a:cs typeface="Calibri" panose="020F0502020204030204" pitchFamily="34" charset="0"/>
              </a:rPr>
              <a:t>  </a:t>
            </a:r>
          </a:p>
        </p:txBody>
      </p:sp>
      <p:sp>
        <p:nvSpPr>
          <p:cNvPr id="8" name="Rectangle 7" descr="Text box to enter response">
            <a:extLst>
              <a:ext uri="{FF2B5EF4-FFF2-40B4-BE49-F238E27FC236}">
                <a16:creationId xmlns:a16="http://schemas.microsoft.com/office/drawing/2014/main" id="{19583FD3-D063-4315-CB48-1EAA128D940F}"/>
              </a:ext>
            </a:extLst>
          </p:cNvPr>
          <p:cNvSpPr/>
          <p:nvPr/>
        </p:nvSpPr>
        <p:spPr>
          <a:xfrm>
            <a:off x="563401" y="7471907"/>
            <a:ext cx="5745324" cy="148420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Footer Placeholder 1">
            <a:extLst>
              <a:ext uri="{FF2B5EF4-FFF2-40B4-BE49-F238E27FC236}">
                <a16:creationId xmlns:a16="http://schemas.microsoft.com/office/drawing/2014/main" id="{0C65A478-58CE-3B1A-3813-EE120A1D65DD}"/>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ENGINEERING SOLUTIONS </a:t>
            </a:r>
            <a:r>
              <a:rPr lang="en-US" dirty="0"/>
              <a:t>STUDENT RESOURCE</a:t>
            </a:r>
            <a:endParaRPr lang="en-AU" dirty="0"/>
          </a:p>
        </p:txBody>
      </p:sp>
      <p:sp>
        <p:nvSpPr>
          <p:cNvPr id="3" name="Slide Number Placeholder 2">
            <a:extLst>
              <a:ext uri="{FF2B5EF4-FFF2-40B4-BE49-F238E27FC236}">
                <a16:creationId xmlns:a16="http://schemas.microsoft.com/office/drawing/2014/main" id="{8AE085C6-5DFA-24A2-1632-FEBAFCDDA02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5</a:t>
            </a:fld>
            <a:endParaRPr lang="en-AU" dirty="0"/>
          </a:p>
        </p:txBody>
      </p:sp>
      <p:sp>
        <p:nvSpPr>
          <p:cNvPr id="6" name="Title 5">
            <a:extLst>
              <a:ext uri="{FF2B5EF4-FFF2-40B4-BE49-F238E27FC236}">
                <a16:creationId xmlns:a16="http://schemas.microsoft.com/office/drawing/2014/main" id="{188AD93E-1F1D-5BB2-F209-7E1186293E7A}"/>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Engineering Solutions – page 5</a:t>
            </a:r>
            <a:endParaRPr lang="en-AU" sz="3600" b="1" dirty="0">
              <a:solidFill>
                <a:schemeClr val="accent6"/>
              </a:solidFill>
              <a:latin typeface="Open Sans" pitchFamily="2" charset="0"/>
              <a:ea typeface="Open Sans" pitchFamily="2" charset="0"/>
              <a:cs typeface="Open Sans" pitchFamily="2" charset="0"/>
            </a:endParaRPr>
          </a:p>
        </p:txBody>
      </p:sp>
      <p:pic>
        <p:nvPicPr>
          <p:cNvPr id="9" name="Graphic 8">
            <a:extLst>
              <a:ext uri="{FF2B5EF4-FFF2-40B4-BE49-F238E27FC236}">
                <a16:creationId xmlns:a16="http://schemas.microsoft.com/office/drawing/2014/main" id="{C1176C2F-248F-D6CD-8C91-AE432C987820}"/>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2254" y="7526541"/>
            <a:ext cx="316523" cy="316523"/>
          </a:xfrm>
          <a:prstGeom prst="rect">
            <a:avLst/>
          </a:prstGeom>
        </p:spPr>
      </p:pic>
    </p:spTree>
    <p:extLst>
      <p:ext uri="{BB962C8B-B14F-4D97-AF65-F5344CB8AC3E}">
        <p14:creationId xmlns:p14="http://schemas.microsoft.com/office/powerpoint/2010/main" val="4009470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AC151B7-F5F7-BAE8-9113-9744725C347B}"/>
              </a:ext>
            </a:extLst>
          </p:cNvPr>
          <p:cNvSpPr txBox="1"/>
          <p:nvPr/>
        </p:nvSpPr>
        <p:spPr>
          <a:xfrm>
            <a:off x="552092" y="566876"/>
            <a:ext cx="5756634" cy="299295"/>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i="1" dirty="0">
                <a:solidFill>
                  <a:srgbClr val="57575A"/>
                </a:solidFill>
                <a:latin typeface="Calibri" panose="020F0502020204030204" pitchFamily="34" charset="0"/>
                <a:cs typeface="Calibri" panose="020F0502020204030204" pitchFamily="34" charset="0"/>
              </a:rPr>
              <a:t>Make an overall summary statement of how temperature affects each of the three properties tested.</a:t>
            </a:r>
          </a:p>
        </p:txBody>
      </p:sp>
      <p:sp>
        <p:nvSpPr>
          <p:cNvPr id="13" name="Rectangle 12" descr="Text box to enter response">
            <a:extLst>
              <a:ext uri="{FF2B5EF4-FFF2-40B4-BE49-F238E27FC236}">
                <a16:creationId xmlns:a16="http://schemas.microsoft.com/office/drawing/2014/main" id="{A39F250C-693F-4FFD-4BE5-ADDE19F525EE}"/>
              </a:ext>
            </a:extLst>
          </p:cNvPr>
          <p:cNvSpPr/>
          <p:nvPr/>
        </p:nvSpPr>
        <p:spPr>
          <a:xfrm>
            <a:off x="563401" y="870691"/>
            <a:ext cx="5745324" cy="148420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E48C3C4B-C5C7-AFB0-7223-2C24AECC1BF9}"/>
              </a:ext>
            </a:extLst>
          </p:cNvPr>
          <p:cNvSpPr txBox="1"/>
          <p:nvPr/>
        </p:nvSpPr>
        <p:spPr>
          <a:xfrm>
            <a:off x="552092" y="2470832"/>
            <a:ext cx="5756634" cy="1068736"/>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Research task</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Composite materials are formed by combining two or more varied materials. Composite have a number of benefits over traditional materials</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Research composite materials used in satellites and the useful properties of each of these materials. Tabulate your findings.</a:t>
            </a:r>
          </a:p>
        </p:txBody>
      </p:sp>
      <p:sp>
        <p:nvSpPr>
          <p:cNvPr id="2" name="Footer Placeholder 1">
            <a:extLst>
              <a:ext uri="{FF2B5EF4-FFF2-40B4-BE49-F238E27FC236}">
                <a16:creationId xmlns:a16="http://schemas.microsoft.com/office/drawing/2014/main" id="{0C65A478-58CE-3B1A-3813-EE120A1D65DD}"/>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ENGINEERING SOLUTIONS </a:t>
            </a:r>
            <a:r>
              <a:rPr lang="en-US" dirty="0"/>
              <a:t>STUDENT RESOURCE</a:t>
            </a:r>
            <a:endParaRPr lang="en-AU" dirty="0"/>
          </a:p>
        </p:txBody>
      </p:sp>
      <p:sp>
        <p:nvSpPr>
          <p:cNvPr id="3" name="Slide Number Placeholder 2">
            <a:extLst>
              <a:ext uri="{FF2B5EF4-FFF2-40B4-BE49-F238E27FC236}">
                <a16:creationId xmlns:a16="http://schemas.microsoft.com/office/drawing/2014/main" id="{8AE085C6-5DFA-24A2-1632-FEBAFCDDA02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6</a:t>
            </a:fld>
            <a:endParaRPr lang="en-AU" dirty="0"/>
          </a:p>
        </p:txBody>
      </p:sp>
      <p:sp>
        <p:nvSpPr>
          <p:cNvPr id="5" name="Title 4">
            <a:extLst>
              <a:ext uri="{FF2B5EF4-FFF2-40B4-BE49-F238E27FC236}">
                <a16:creationId xmlns:a16="http://schemas.microsoft.com/office/drawing/2014/main" id="{3CE625AB-04AC-94B1-8936-A584EE006ED8}"/>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Engineering Solutions – page 6</a:t>
            </a:r>
            <a:endParaRPr lang="en-AU" sz="3600" b="1" dirty="0">
              <a:solidFill>
                <a:schemeClr val="accent6"/>
              </a:solidFill>
              <a:latin typeface="Open Sans" pitchFamily="2" charset="0"/>
              <a:ea typeface="Open Sans" pitchFamily="2" charset="0"/>
              <a:cs typeface="Open Sans" pitchFamily="2" charset="0"/>
            </a:endParaRPr>
          </a:p>
        </p:txBody>
      </p:sp>
      <p:sp>
        <p:nvSpPr>
          <p:cNvPr id="6" name="TextBox 5">
            <a:extLst>
              <a:ext uri="{FF2B5EF4-FFF2-40B4-BE49-F238E27FC236}">
                <a16:creationId xmlns:a16="http://schemas.microsoft.com/office/drawing/2014/main" id="{927A801F-5E60-B470-B3E5-4B80D8BD3082}"/>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pic>
        <p:nvPicPr>
          <p:cNvPr id="14" name="Graphic 13">
            <a:extLst>
              <a:ext uri="{FF2B5EF4-FFF2-40B4-BE49-F238E27FC236}">
                <a16:creationId xmlns:a16="http://schemas.microsoft.com/office/drawing/2014/main" id="{246C33FB-BE13-EA94-BAB0-C90093E08EF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2254" y="925325"/>
            <a:ext cx="316523" cy="316523"/>
          </a:xfrm>
          <a:prstGeom prst="rect">
            <a:avLst/>
          </a:prstGeom>
        </p:spPr>
      </p:pic>
      <p:sp>
        <p:nvSpPr>
          <p:cNvPr id="15" name="Rectangle 14">
            <a:extLst>
              <a:ext uri="{FF2B5EF4-FFF2-40B4-BE49-F238E27FC236}">
                <a16:creationId xmlns:a16="http://schemas.microsoft.com/office/drawing/2014/main" id="{74E6737A-154A-92BD-B2A8-F697DEAD3644}"/>
              </a:ext>
              <a:ext uri="{C183D7F6-B498-43B3-948B-1728B52AA6E4}">
                <adec:decorative xmlns:adec="http://schemas.microsoft.com/office/drawing/2017/decorative" val="1"/>
              </a:ext>
            </a:extLst>
          </p:cNvPr>
          <p:cNvSpPr/>
          <p:nvPr/>
        </p:nvSpPr>
        <p:spPr>
          <a:xfrm>
            <a:off x="0" y="3715295"/>
            <a:ext cx="6858000" cy="54161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Isosceles Triangle 15">
            <a:extLst>
              <a:ext uri="{FF2B5EF4-FFF2-40B4-BE49-F238E27FC236}">
                <a16:creationId xmlns:a16="http://schemas.microsoft.com/office/drawing/2014/main" id="{91B361AA-F4A7-8C58-B704-17E65EA01190}"/>
              </a:ext>
              <a:ext uri="{C183D7F6-B498-43B3-948B-1728B52AA6E4}">
                <adec:decorative xmlns:adec="http://schemas.microsoft.com/office/drawing/2017/decorative" val="1"/>
              </a:ext>
            </a:extLst>
          </p:cNvPr>
          <p:cNvSpPr/>
          <p:nvPr/>
        </p:nvSpPr>
        <p:spPr>
          <a:xfrm rot="10800000">
            <a:off x="3200401" y="3695416"/>
            <a:ext cx="457200" cy="145229"/>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575948895"/>
      </p:ext>
    </p:extLst>
  </p:cSld>
  <p:clrMapOvr>
    <a:masterClrMapping/>
  </p:clrMapOvr>
</p:sld>
</file>

<file path=ppt/theme/theme1.xml><?xml version="1.0" encoding="utf-8"?>
<a:theme xmlns:a="http://schemas.openxmlformats.org/drawingml/2006/main" name="Office Theme">
  <a:themeElements>
    <a:clrScheme name="CSIRO">
      <a:dk1>
        <a:sysClr val="windowText" lastClr="000000"/>
      </a:dk1>
      <a:lt1>
        <a:srgbClr val="FFFFFF"/>
      </a:lt1>
      <a:dk2>
        <a:srgbClr val="000000"/>
      </a:dk2>
      <a:lt2>
        <a:srgbClr val="FFFFFF"/>
      </a:lt2>
      <a:accent1>
        <a:srgbClr val="00A9CE"/>
      </a:accent1>
      <a:accent2>
        <a:srgbClr val="001D34"/>
      </a:accent2>
      <a:accent3>
        <a:srgbClr val="757579"/>
      </a:accent3>
      <a:accent4>
        <a:srgbClr val="1E22AA"/>
      </a:accent4>
      <a:accent5>
        <a:srgbClr val="78BE20"/>
      </a:accent5>
      <a:accent6>
        <a:srgbClr val="6D2077"/>
      </a:accent6>
      <a:hlink>
        <a:srgbClr val="001D34"/>
      </a:hlink>
      <a:folHlink>
        <a:srgbClr val="00A9CE"/>
      </a:folHlink>
    </a:clrScheme>
    <a:fontScheme name="CSIRO_Resources">
      <a:majorFont>
        <a:latin typeface="Open San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ebbfb97d-8400-4246-978d-8b68e4a1ec72">ZE3VX6JE3FAU-1152004265-285</_dlc_DocId>
    <_dlc_DocIdUrl xmlns="ebbfb97d-8400-4246-978d-8b68e4a1ec72">
      <Url>https://csiroau.sharepoint.com/sites/CSIROEducationOutreach2/_layouts/15/DocIdRedir.aspx?ID=ZE3VX6JE3FAU-1152004265-285</Url>
      <Description>ZE3VX6JE3FAU-1152004265-285</Description>
    </_dlc_DocIdUrl>
    <Resourcetype xmlns="a774ea9e-c034-4ea9-adc9-463ee3fef49f" xsi:nil="true"/>
    <Evaluation xmlns="a774ea9e-c034-4ea9-adc9-463ee3fef49f" xsi:nil="true"/>
    <Programname xmlns="a774ea9e-c034-4ea9-adc9-463ee3fef49f" xsi:nil="true"/>
    <Notes xmlns="a774ea9e-c034-4ea9-adc9-463ee3fef49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353369D1CD1B61448F62ED7191B0A361" ma:contentTypeVersion="11" ma:contentTypeDescription="Create a new document." ma:contentTypeScope="" ma:versionID="9fa718f4d8f4bbefcc64bedee5bfc52e">
  <xsd:schema xmlns:xsd="http://www.w3.org/2001/XMLSchema" xmlns:xs="http://www.w3.org/2001/XMLSchema" xmlns:p="http://schemas.microsoft.com/office/2006/metadata/properties" xmlns:ns2="ebbfb97d-8400-4246-978d-8b68e4a1ec72" xmlns:ns3="a774ea9e-c034-4ea9-adc9-463ee3fef49f" targetNamespace="http://schemas.microsoft.com/office/2006/metadata/properties" ma:root="true" ma:fieldsID="196f744a603421bb36edf33224f8f500" ns2:_="" ns3:_="">
    <xsd:import namespace="ebbfb97d-8400-4246-978d-8b68e4a1ec72"/>
    <xsd:import namespace="a774ea9e-c034-4ea9-adc9-463ee3fef49f"/>
    <xsd:element name="properties">
      <xsd:complexType>
        <xsd:sequence>
          <xsd:element name="documentManagement">
            <xsd:complexType>
              <xsd:all>
                <xsd:element ref="ns2:_dlc_DocId" minOccurs="0"/>
                <xsd:element ref="ns2:_dlc_DocIdUrl" minOccurs="0"/>
                <xsd:element ref="ns2:_dlc_DocIdPersistId" minOccurs="0"/>
                <xsd:element ref="ns3:Programname" minOccurs="0"/>
                <xsd:element ref="ns3:Resourcetype" minOccurs="0"/>
                <xsd:element ref="ns3:Evalua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fb97d-8400-4246-978d-8b68e4a1ec7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74ea9e-c034-4ea9-adc9-463ee3fef49f" elementFormDefault="qualified">
    <xsd:import namespace="http://schemas.microsoft.com/office/2006/documentManagement/types"/>
    <xsd:import namespace="http://schemas.microsoft.com/office/infopath/2007/PartnerControls"/>
    <xsd:element name="Programname" ma:index="11" nillable="true" ma:displayName="Owner of resource" ma:format="Dropdown" ma:internalName="Programname">
      <xsd:complexType>
        <xsd:complexContent>
          <xsd:extension base="dms:MultiChoiceFillIn">
            <xsd:sequence>
              <xsd:element name="Value" maxOccurs="unbounded" minOccurs="0" nillable="true">
                <xsd:simpleType>
                  <xsd:union memberTypes="dms:Text">
                    <xsd:simpleType>
                      <xsd:restriction base="dms:Choice">
                        <xsd:enumeration value="Digital Careers"/>
                        <xsd:enumeration value="STEM Together"/>
                        <xsd:enumeration value="STEM Professionals in Schools"/>
                        <xsd:enumeration value="GenSTEM"/>
                        <xsd:enumeration value="Legacy"/>
                        <xsd:enumeration value="CEdO Comms"/>
                      </xsd:restriction>
                    </xsd:simpleType>
                  </xsd:union>
                </xsd:simpleType>
              </xsd:element>
            </xsd:sequence>
          </xsd:extension>
        </xsd:complexContent>
      </xsd:complexType>
    </xsd:element>
    <xsd:element name="Resourcetype" ma:index="12" nillable="true" ma:displayName="Resource type" ma:format="Dropdown" ma:internalName="Resourcetype">
      <xsd:complexType>
        <xsd:complexContent>
          <xsd:extension base="dms:MultiChoice">
            <xsd:sequence>
              <xsd:element name="Value" maxOccurs="unbounded" minOccurs="0" nillable="true">
                <xsd:simpleType>
                  <xsd:restriction base="dms:Choice">
                    <xsd:enumeration value="Video resource"/>
                    <xsd:enumeration value="Student resource"/>
                    <xsd:enumeration value="Teacher resource"/>
                  </xsd:restriction>
                </xsd:simpleType>
              </xsd:element>
            </xsd:sequence>
          </xsd:extension>
        </xsd:complexContent>
      </xsd:complexType>
    </xsd:element>
    <xsd:element name="Evaluation" ma:index="14" nillable="true" ma:displayName="Status" ma:format="Dropdown" ma:internalName="Evaluation">
      <xsd:simpleType>
        <xsd:restriction base="dms:Choice">
          <xsd:enumeration value="Requires Review"/>
          <xsd:enumeration value="Live on Library"/>
          <xsd:enumeration value="Admin"/>
          <xsd:enumeration value="Awaiting QA Panel"/>
          <xsd:enumeration value="Internal Document"/>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21" nillable="true" ma:displayName="Notes" ma:format="Dropdown" ma:internalName="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AA4157-1908-459B-B3E8-AD8555DA5F0C}">
  <ds:schemaRefs>
    <ds:schemaRef ds:uri="http://purl.org/dc/terms/"/>
    <ds:schemaRef ds:uri="http://schemas.microsoft.com/office/infopath/2007/PartnerControls"/>
    <ds:schemaRef ds:uri="16086451-6d37-4935-be9a-a54fea279158"/>
    <ds:schemaRef ds:uri="http://www.w3.org/XML/1998/namespace"/>
    <ds:schemaRef ds:uri="http://purl.org/dc/elements/1.1/"/>
    <ds:schemaRef ds:uri="http://schemas.microsoft.com/office/2006/metadata/properties"/>
    <ds:schemaRef ds:uri="http://schemas.microsoft.com/office/2006/documentManagement/types"/>
    <ds:schemaRef ds:uri="http://purl.org/dc/dcmitype/"/>
    <ds:schemaRef ds:uri="http://schemas.openxmlformats.org/package/2006/metadata/core-properties"/>
    <ds:schemaRef ds:uri="cbf74718-704d-415e-8c81-199debd1d983"/>
    <ds:schemaRef ds:uri="ebbfb97d-8400-4246-978d-8b68e4a1ec72"/>
    <ds:schemaRef ds:uri="a774ea9e-c034-4ea9-adc9-463ee3fef49f"/>
  </ds:schemaRefs>
</ds:datastoreItem>
</file>

<file path=customXml/itemProps2.xml><?xml version="1.0" encoding="utf-8"?>
<ds:datastoreItem xmlns:ds="http://schemas.openxmlformats.org/officeDocument/2006/customXml" ds:itemID="{33D06D63-40EA-441F-811F-7FFF1FC9689F}">
  <ds:schemaRefs>
    <ds:schemaRef ds:uri="http://schemas.microsoft.com/sharepoint/v3/contenttype/forms"/>
  </ds:schemaRefs>
</ds:datastoreItem>
</file>

<file path=customXml/itemProps3.xml><?xml version="1.0" encoding="utf-8"?>
<ds:datastoreItem xmlns:ds="http://schemas.openxmlformats.org/officeDocument/2006/customXml" ds:itemID="{9C21A697-C37F-49A0-96AD-31372F25F793}">
  <ds:schemaRefs>
    <ds:schemaRef ds:uri="http://schemas.microsoft.com/sharepoint/events"/>
  </ds:schemaRefs>
</ds:datastoreItem>
</file>

<file path=customXml/itemProps4.xml><?xml version="1.0" encoding="utf-8"?>
<ds:datastoreItem xmlns:ds="http://schemas.openxmlformats.org/officeDocument/2006/customXml" ds:itemID="{942EDCA1-99C7-4AE1-BE2D-E91562D927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fb97d-8400-4246-978d-8b68e4a1ec72"/>
    <ds:schemaRef ds:uri="a774ea9e-c034-4ea9-adc9-463ee3fef4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245</TotalTime>
  <Words>1806</Words>
  <PresentationFormat>A4 Paper (210x297 mm)</PresentationFormat>
  <Paragraphs>99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Open Sans</vt:lpstr>
      <vt:lpstr>Office Theme</vt:lpstr>
      <vt:lpstr>Space Careers Wayfinder Engineering Solutions</vt:lpstr>
      <vt:lpstr>Engineering Solutions – page 2</vt:lpstr>
      <vt:lpstr>Engineering Solutions- page 3</vt:lpstr>
      <vt:lpstr>Engineering Solutions – page 4</vt:lpstr>
      <vt:lpstr>Engineering Solutions – page 5</vt:lpstr>
      <vt:lpstr>Engineering Solutions – page 6</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solutions student resource</dc:title>
  <dcterms:created xsi:type="dcterms:W3CDTF">2023-04-19T21:44:39Z</dcterms:created>
  <dcterms:modified xsi:type="dcterms:W3CDTF">2024-07-23T05:37:47Z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0x010100353369D1CD1B61448F62ED7191B0A361</vt:lpwstr>
  </property>
  <property fmtid="{D5CDD505-2E9C-101B-9397-08002B2CF9AE}" pid="3" name="_dlc_DocIdItemGuid">
    <vt:lpwstr>c62fd31b-fc38-4315-87a2-026642f9db75</vt:lpwstr>
  </property>
</Properties>
</file>