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11"/>
  </p:notesMasterIdLst>
  <p:sldIdLst>
    <p:sldId id="256" r:id="rId6"/>
    <p:sldId id="259" r:id="rId7"/>
    <p:sldId id="260" r:id="rId8"/>
    <p:sldId id="261" r:id="rId9"/>
    <p:sldId id="262" r:id="rId10"/>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1" userDrawn="1">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57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DDD0C0-6738-43A9-97FB-91E2366E91F9}" v="44" dt="2024-04-02T06:03:31.2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385" autoAdjust="0"/>
  </p:normalViewPr>
  <p:slideViewPr>
    <p:cSldViewPr snapToGrid="0" showGuides="1">
      <p:cViewPr>
        <p:scale>
          <a:sx n="75" d="100"/>
          <a:sy n="75" d="100"/>
        </p:scale>
        <p:origin x="4096" y="940"/>
      </p:cViewPr>
      <p:guideLst>
        <p:guide orient="horz" pos="351"/>
        <p:guide pos="216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tableStyles" Target="tableStyles.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es, Nerissa (Science Connect, Newcastle)" userId="0504c394-0c19-49de-9df6-9a6d59b8a886" providerId="ADAL" clId="{E7DDD0C0-6738-43A9-97FB-91E2366E91F9}"/>
    <pc:docChg chg="delSld modSld">
      <pc:chgData name="Jones, Nerissa (Science Connect, Newcastle)" userId="0504c394-0c19-49de-9df6-9a6d59b8a886" providerId="ADAL" clId="{E7DDD0C0-6738-43A9-97FB-91E2366E91F9}" dt="2024-04-02T06:03:31.238" v="184" actId="20577"/>
      <pc:docMkLst>
        <pc:docMk/>
      </pc:docMkLst>
      <pc:sldChg chg="modSp mod">
        <pc:chgData name="Jones, Nerissa (Science Connect, Newcastle)" userId="0504c394-0c19-49de-9df6-9a6d59b8a886" providerId="ADAL" clId="{E7DDD0C0-6738-43A9-97FB-91E2366E91F9}" dt="2024-04-02T06:03:06.352" v="137" actId="33553"/>
        <pc:sldMkLst>
          <pc:docMk/>
          <pc:sldMk cId="1706847361" sldId="256"/>
        </pc:sldMkLst>
        <pc:spChg chg="mod">
          <ac:chgData name="Jones, Nerissa (Science Connect, Newcastle)" userId="0504c394-0c19-49de-9df6-9a6d59b8a886" providerId="ADAL" clId="{E7DDD0C0-6738-43A9-97FB-91E2366E91F9}" dt="2024-04-02T06:03:06.352" v="137" actId="33553"/>
          <ac:spMkLst>
            <pc:docMk/>
            <pc:sldMk cId="1706847361" sldId="256"/>
            <ac:spMk id="7" creationId="{C7B45D87-5AAD-F0FA-B02F-449CF85D49BB}"/>
          </ac:spMkLst>
        </pc:spChg>
        <pc:picChg chg="mod">
          <ac:chgData name="Jones, Nerissa (Science Connect, Newcastle)" userId="0504c394-0c19-49de-9df6-9a6d59b8a886" providerId="ADAL" clId="{E7DDD0C0-6738-43A9-97FB-91E2366E91F9}" dt="2024-04-02T06:02:09.623" v="2" actId="962"/>
          <ac:picMkLst>
            <pc:docMk/>
            <pc:sldMk cId="1706847361" sldId="256"/>
            <ac:picMk id="4" creationId="{96B1B111-BCE7-4D31-CB48-F759A1973020}"/>
          </ac:picMkLst>
        </pc:picChg>
      </pc:sldChg>
      <pc:sldChg chg="del">
        <pc:chgData name="Jones, Nerissa (Science Connect, Newcastle)" userId="0504c394-0c19-49de-9df6-9a6d59b8a886" providerId="ADAL" clId="{E7DDD0C0-6738-43A9-97FB-91E2366E91F9}" dt="2024-04-02T06:02:01.328" v="1" actId="47"/>
        <pc:sldMkLst>
          <pc:docMk/>
          <pc:sldMk cId="1699532888" sldId="258"/>
        </pc:sldMkLst>
      </pc:sldChg>
      <pc:sldChg chg="addSp modSp mod">
        <pc:chgData name="Jones, Nerissa (Science Connect, Newcastle)" userId="0504c394-0c19-49de-9df6-9a6d59b8a886" providerId="ADAL" clId="{E7DDD0C0-6738-43A9-97FB-91E2366E91F9}" dt="2024-04-02T06:03:11.015" v="149" actId="20577"/>
        <pc:sldMkLst>
          <pc:docMk/>
          <pc:sldMk cId="2035507536" sldId="259"/>
        </pc:sldMkLst>
        <pc:spChg chg="add mod">
          <ac:chgData name="Jones, Nerissa (Science Connect, Newcastle)" userId="0504c394-0c19-49de-9df6-9a6d59b8a886" providerId="ADAL" clId="{E7DDD0C0-6738-43A9-97FB-91E2366E91F9}" dt="2024-04-02T06:03:11.015" v="149" actId="20577"/>
          <ac:spMkLst>
            <pc:docMk/>
            <pc:sldMk cId="2035507536" sldId="259"/>
            <ac:spMk id="9" creationId="{AEC34EC7-1605-4C7F-B434-0D81C50DAF02}"/>
          </ac:spMkLst>
        </pc:spChg>
        <pc:picChg chg="mod">
          <ac:chgData name="Jones, Nerissa (Science Connect, Newcastle)" userId="0504c394-0c19-49de-9df6-9a6d59b8a886" providerId="ADAL" clId="{E7DDD0C0-6738-43A9-97FB-91E2366E91F9}" dt="2024-04-02T06:02:11.151" v="3" actId="962"/>
          <ac:picMkLst>
            <pc:docMk/>
            <pc:sldMk cId="2035507536" sldId="259"/>
            <ac:picMk id="7" creationId="{BCD1348E-3668-FA03-FCB2-90D1197929E5}"/>
          </ac:picMkLst>
        </pc:picChg>
        <pc:picChg chg="mod">
          <ac:chgData name="Jones, Nerissa (Science Connect, Newcastle)" userId="0504c394-0c19-49de-9df6-9a6d59b8a886" providerId="ADAL" clId="{E7DDD0C0-6738-43A9-97FB-91E2366E91F9}" dt="2024-04-02T06:02:12.898" v="4" actId="962"/>
          <ac:picMkLst>
            <pc:docMk/>
            <pc:sldMk cId="2035507536" sldId="259"/>
            <ac:picMk id="8" creationId="{01CCEDBE-D3E2-3762-5A74-28913F3AD7C7}"/>
          </ac:picMkLst>
        </pc:picChg>
      </pc:sldChg>
      <pc:sldChg chg="addSp modSp mod">
        <pc:chgData name="Jones, Nerissa (Science Connect, Newcastle)" userId="0504c394-0c19-49de-9df6-9a6d59b8a886" providerId="ADAL" clId="{E7DDD0C0-6738-43A9-97FB-91E2366E91F9}" dt="2024-04-02T06:03:17.705" v="161" actId="20577"/>
        <pc:sldMkLst>
          <pc:docMk/>
          <pc:sldMk cId="2916914916" sldId="260"/>
        </pc:sldMkLst>
        <pc:spChg chg="add mod">
          <ac:chgData name="Jones, Nerissa (Science Connect, Newcastle)" userId="0504c394-0c19-49de-9df6-9a6d59b8a886" providerId="ADAL" clId="{E7DDD0C0-6738-43A9-97FB-91E2366E91F9}" dt="2024-04-02T06:03:17.705" v="161" actId="20577"/>
          <ac:spMkLst>
            <pc:docMk/>
            <pc:sldMk cId="2916914916" sldId="260"/>
            <ac:spMk id="4" creationId="{0112FFE5-548F-8B7E-5E17-73C296F72E7B}"/>
          </ac:spMkLst>
        </pc:spChg>
        <pc:picChg chg="mod">
          <ac:chgData name="Jones, Nerissa (Science Connect, Newcastle)" userId="0504c394-0c19-49de-9df6-9a6d59b8a886" providerId="ADAL" clId="{E7DDD0C0-6738-43A9-97FB-91E2366E91F9}" dt="2024-04-02T06:02:15.147" v="5" actId="962"/>
          <ac:picMkLst>
            <pc:docMk/>
            <pc:sldMk cId="2916914916" sldId="260"/>
            <ac:picMk id="10" creationId="{CC79FA1F-E4D8-DEA2-3E64-E84FEF11842A}"/>
          </ac:picMkLst>
        </pc:picChg>
      </pc:sldChg>
      <pc:sldChg chg="addSp modSp mod">
        <pc:chgData name="Jones, Nerissa (Science Connect, Newcastle)" userId="0504c394-0c19-49de-9df6-9a6d59b8a886" providerId="ADAL" clId="{E7DDD0C0-6738-43A9-97FB-91E2366E91F9}" dt="2024-04-02T06:03:25.618" v="172"/>
        <pc:sldMkLst>
          <pc:docMk/>
          <pc:sldMk cId="1424982880" sldId="261"/>
        </pc:sldMkLst>
        <pc:spChg chg="add mod">
          <ac:chgData name="Jones, Nerissa (Science Connect, Newcastle)" userId="0504c394-0c19-49de-9df6-9a6d59b8a886" providerId="ADAL" clId="{E7DDD0C0-6738-43A9-97FB-91E2366E91F9}" dt="2024-04-02T06:03:25.618" v="172"/>
          <ac:spMkLst>
            <pc:docMk/>
            <pc:sldMk cId="1424982880" sldId="261"/>
            <ac:spMk id="5" creationId="{5E0DDE87-D874-3BCB-2417-BDEF5C8567C3}"/>
          </ac:spMkLst>
        </pc:spChg>
        <pc:spChg chg="mod">
          <ac:chgData name="Jones, Nerissa (Science Connect, Newcastle)" userId="0504c394-0c19-49de-9df6-9a6d59b8a886" providerId="ADAL" clId="{E7DDD0C0-6738-43A9-97FB-91E2366E91F9}" dt="2024-04-02T06:02:19.570" v="7" actId="962"/>
          <ac:spMkLst>
            <pc:docMk/>
            <pc:sldMk cId="1424982880" sldId="261"/>
            <ac:spMk id="7" creationId="{D9440780-2C1F-06B8-FAD2-D970F8757847}"/>
          </ac:spMkLst>
        </pc:spChg>
        <pc:spChg chg="mod">
          <ac:chgData name="Jones, Nerissa (Science Connect, Newcastle)" userId="0504c394-0c19-49de-9df6-9a6d59b8a886" providerId="ADAL" clId="{E7DDD0C0-6738-43A9-97FB-91E2366E91F9}" dt="2024-04-02T06:02:21.085" v="8" actId="962"/>
          <ac:spMkLst>
            <pc:docMk/>
            <pc:sldMk cId="1424982880" sldId="261"/>
            <ac:spMk id="8" creationId="{A812976D-B787-2717-4C4F-BB7EEFE76261}"/>
          </ac:spMkLst>
        </pc:spChg>
        <pc:picChg chg="mod">
          <ac:chgData name="Jones, Nerissa (Science Connect, Newcastle)" userId="0504c394-0c19-49de-9df6-9a6d59b8a886" providerId="ADAL" clId="{E7DDD0C0-6738-43A9-97FB-91E2366E91F9}" dt="2024-04-02T06:02:17.510" v="6" actId="962"/>
          <ac:picMkLst>
            <pc:docMk/>
            <pc:sldMk cId="1424982880" sldId="261"/>
            <ac:picMk id="4" creationId="{E66AA542-476E-43FD-CE35-DD06028D2A0B}"/>
          </ac:picMkLst>
        </pc:picChg>
      </pc:sldChg>
      <pc:sldChg chg="addSp modSp mod">
        <pc:chgData name="Jones, Nerissa (Science Connect, Newcastle)" userId="0504c394-0c19-49de-9df6-9a6d59b8a886" providerId="ADAL" clId="{E7DDD0C0-6738-43A9-97FB-91E2366E91F9}" dt="2024-04-02T06:03:31.238" v="184" actId="20577"/>
        <pc:sldMkLst>
          <pc:docMk/>
          <pc:sldMk cId="4009470480" sldId="262"/>
        </pc:sldMkLst>
        <pc:spChg chg="add mod">
          <ac:chgData name="Jones, Nerissa (Science Connect, Newcastle)" userId="0504c394-0c19-49de-9df6-9a6d59b8a886" providerId="ADAL" clId="{E7DDD0C0-6738-43A9-97FB-91E2366E91F9}" dt="2024-04-02T06:01:59.650" v="0"/>
          <ac:spMkLst>
            <pc:docMk/>
            <pc:sldMk cId="4009470480" sldId="262"/>
            <ac:spMk id="6" creationId="{BDC81C28-4410-0636-EF3E-D1294448CDE7}"/>
          </ac:spMkLst>
        </pc:spChg>
        <pc:spChg chg="add mod">
          <ac:chgData name="Jones, Nerissa (Science Connect, Newcastle)" userId="0504c394-0c19-49de-9df6-9a6d59b8a886" providerId="ADAL" clId="{E7DDD0C0-6738-43A9-97FB-91E2366E91F9}" dt="2024-04-02T06:03:31.238" v="184" actId="20577"/>
          <ac:spMkLst>
            <pc:docMk/>
            <pc:sldMk cId="4009470480" sldId="262"/>
            <ac:spMk id="7" creationId="{DBFEBC1C-5E62-F11E-0A63-9F9282AAB2F9}"/>
          </ac:spMkLst>
        </pc:spChg>
        <pc:picChg chg="mod">
          <ac:chgData name="Jones, Nerissa (Science Connect, Newcastle)" userId="0504c394-0c19-49de-9df6-9a6d59b8a886" providerId="ADAL" clId="{E7DDD0C0-6738-43A9-97FB-91E2366E91F9}" dt="2024-04-02T06:02:51.427" v="136" actId="962"/>
          <ac:picMkLst>
            <pc:docMk/>
            <pc:sldMk cId="4009470480" sldId="262"/>
            <ac:picMk id="5" creationId="{BCEDAFE2-4446-2305-F5DB-E76CA1AD38F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3EC548-5A07-4952-A39F-B71329637647}" type="datetimeFigureOut">
              <a:rPr lang="en-AU" smtClean="0"/>
              <a:t>23/07/2024</a:t>
            </a:fld>
            <a:endParaRPr lang="en-AU"/>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B0B948-7F29-4D1C-8BB5-2D9CD9756C48}" type="slidenum">
              <a:rPr lang="en-AU" smtClean="0"/>
              <a:t>‹#›</a:t>
            </a:fld>
            <a:endParaRPr lang="en-AU"/>
          </a:p>
        </p:txBody>
      </p:sp>
    </p:spTree>
    <p:extLst>
      <p:ext uri="{BB962C8B-B14F-4D97-AF65-F5344CB8AC3E}">
        <p14:creationId xmlns:p14="http://schemas.microsoft.com/office/powerpoint/2010/main" val="643892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815135E-A4B9-9143-5B0F-5419479D90A5}"/>
              </a:ext>
            </a:extLst>
          </p:cNvPr>
          <p:cNvGrpSpPr/>
          <p:nvPr userDrawn="1"/>
        </p:nvGrpSpPr>
        <p:grpSpPr>
          <a:xfrm>
            <a:off x="1" y="1"/>
            <a:ext cx="6858000" cy="2024428"/>
            <a:chOff x="0" y="0"/>
            <a:chExt cx="7647305" cy="2257425"/>
          </a:xfrm>
        </p:grpSpPr>
        <p:pic>
          <p:nvPicPr>
            <p:cNvPr id="7" name="Picture 6">
              <a:extLst>
                <a:ext uri="{FF2B5EF4-FFF2-40B4-BE49-F238E27FC236}">
                  <a16:creationId xmlns:a16="http://schemas.microsoft.com/office/drawing/2014/main" id="{32F8E56B-E2D4-53E7-94CB-2824591CFD6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177" b="29593"/>
            <a:stretch/>
          </p:blipFill>
          <p:spPr bwMode="auto">
            <a:xfrm>
              <a:off x="0" y="0"/>
              <a:ext cx="7647305" cy="2257425"/>
            </a:xfrm>
            <a:prstGeom prst="rect">
              <a:avLst/>
            </a:prstGeom>
            <a:ln>
              <a:noFill/>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2840A6C2-C083-007F-3ED6-0520A96E4C97}"/>
                </a:ext>
              </a:extLst>
            </p:cNvPr>
            <p:cNvSpPr/>
            <p:nvPr userDrawn="1"/>
          </p:nvSpPr>
          <p:spPr>
            <a:xfrm>
              <a:off x="3590925" y="0"/>
              <a:ext cx="4056380" cy="2257425"/>
            </a:xfrm>
            <a:prstGeom prst="rect">
              <a:avLst/>
            </a:prstGeom>
            <a:solidFill>
              <a:srgbClr val="00A9C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grpSp>
      <p:sp>
        <p:nvSpPr>
          <p:cNvPr id="2" name="Footer Placeholder 7">
            <a:extLst>
              <a:ext uri="{FF2B5EF4-FFF2-40B4-BE49-F238E27FC236}">
                <a16:creationId xmlns:a16="http://schemas.microsoft.com/office/drawing/2014/main" id="{FD2C2717-609F-BA4E-6A70-E03E13BE91FF}"/>
              </a:ext>
            </a:extLst>
          </p:cNvPr>
          <p:cNvSpPr>
            <a:spLocks noGrp="1"/>
          </p:cNvSpPr>
          <p:nvPr>
            <p:ph type="ftr" sz="quarter" idx="3"/>
          </p:nvPr>
        </p:nvSpPr>
        <p:spPr>
          <a:xfrm>
            <a:off x="549275" y="9182100"/>
            <a:ext cx="5148000" cy="220317"/>
          </a:xfrm>
          <a:prstGeom prst="rect">
            <a:avLst/>
          </a:prstGeom>
        </p:spPr>
        <p:txBody>
          <a:bodyPr vert="horz" lIns="72000" tIns="72000" rIns="72000" bIns="72000" rtlCol="0" anchor="ctr"/>
          <a:lstStyle>
            <a:lvl1pPr algn="l">
              <a:defRPr sz="800" cap="all" baseline="0">
                <a:solidFill>
                  <a:schemeClr val="accent1"/>
                </a:solidFill>
              </a:defRPr>
            </a:lvl1pPr>
          </a:lstStyle>
          <a:p>
            <a:endParaRPr lang="en-AU" dirty="0"/>
          </a:p>
        </p:txBody>
      </p:sp>
      <p:sp>
        <p:nvSpPr>
          <p:cNvPr id="3" name="Slide Number Placeholder 8">
            <a:extLst>
              <a:ext uri="{FF2B5EF4-FFF2-40B4-BE49-F238E27FC236}">
                <a16:creationId xmlns:a16="http://schemas.microsoft.com/office/drawing/2014/main" id="{E0604226-B5E1-B6DB-2A57-4DDAE260473C}"/>
              </a:ext>
            </a:extLst>
          </p:cNvPr>
          <p:cNvSpPr>
            <a:spLocks noGrp="1"/>
          </p:cNvSpPr>
          <p:nvPr>
            <p:ph type="sldNum" sz="quarter" idx="4"/>
          </p:nvPr>
        </p:nvSpPr>
        <p:spPr>
          <a:xfrm>
            <a:off x="5697275" y="9182100"/>
            <a:ext cx="576000" cy="220317"/>
          </a:xfrm>
          <a:prstGeom prst="rect">
            <a:avLst/>
          </a:prstGeom>
        </p:spPr>
        <p:txBody>
          <a:bodyPr vert="horz" lIns="72000" tIns="72000" rIns="72000" bIns="72000" rtlCol="0" anchor="ctr"/>
          <a:lstStyle>
            <a:lvl1pPr algn="r">
              <a:defRPr sz="1200">
                <a:solidFill>
                  <a:schemeClr val="accent1"/>
                </a:solidFill>
              </a:defRPr>
            </a:lvl1pPr>
          </a:lstStyle>
          <a:p>
            <a:fld id="{24F48773-4115-48EA-A802-25D4069CDE66}" type="slidenum">
              <a:rPr lang="en-AU" smtClean="0"/>
              <a:pPr/>
              <a:t>‹#›</a:t>
            </a:fld>
            <a:endParaRPr lang="en-AU" dirty="0"/>
          </a:p>
        </p:txBody>
      </p:sp>
      <p:cxnSp>
        <p:nvCxnSpPr>
          <p:cNvPr id="4" name="Straight Connector 3">
            <a:extLst>
              <a:ext uri="{FF2B5EF4-FFF2-40B4-BE49-F238E27FC236}">
                <a16:creationId xmlns:a16="http://schemas.microsoft.com/office/drawing/2014/main" id="{05A93FF2-4439-B7FE-7CE7-CDF8E97970AA}"/>
              </a:ext>
            </a:extLst>
          </p:cNvPr>
          <p:cNvCxnSpPr/>
          <p:nvPr userDrawn="1"/>
        </p:nvCxnSpPr>
        <p:spPr>
          <a:xfrm>
            <a:off x="6280030" y="9182100"/>
            <a:ext cx="0" cy="22644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B2AFEA94-D4D0-5D32-25AB-3F96F80411B5}"/>
              </a:ext>
            </a:extLst>
          </p:cNvPr>
          <p:cNvSpPr/>
          <p:nvPr userDrawn="1"/>
        </p:nvSpPr>
        <p:spPr>
          <a:xfrm>
            <a:off x="5063490" y="1771650"/>
            <a:ext cx="1794511" cy="2015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ct val="107000"/>
              </a:lnSpc>
              <a:spcAft>
                <a:spcPts val="600"/>
              </a:spcAft>
              <a:tabLst>
                <a:tab pos="1154113" algn="r"/>
              </a:tabLst>
            </a:pPr>
            <a:r>
              <a:rPr lang="en-AU" sz="800" dirty="0">
                <a:solidFill>
                  <a:srgbClr val="00A9CE"/>
                </a:solidFill>
                <a:effectLst/>
                <a:ea typeface="Calibri" panose="020F0502020204030204" pitchFamily="34" charset="0"/>
                <a:cs typeface="Times New Roman" panose="02020603050405020304" pitchFamily="18" charset="0"/>
              </a:rPr>
              <a:t>	TEACHER GUIDE</a:t>
            </a:r>
            <a:endParaRPr lang="en-AU" sz="1100" dirty="0">
              <a:effectLst/>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CAC34B74-7091-E444-4382-6E7F3C9BE64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7182" y="565513"/>
            <a:ext cx="726061" cy="726061"/>
          </a:xfrm>
          <a:prstGeom prst="rect">
            <a:avLst/>
          </a:prstGeom>
        </p:spPr>
      </p:pic>
    </p:spTree>
    <p:extLst>
      <p:ext uri="{BB962C8B-B14F-4D97-AF65-F5344CB8AC3E}">
        <p14:creationId xmlns:p14="http://schemas.microsoft.com/office/powerpoint/2010/main" val="197262368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Footer Placeholder 7">
            <a:extLst>
              <a:ext uri="{FF2B5EF4-FFF2-40B4-BE49-F238E27FC236}">
                <a16:creationId xmlns:a16="http://schemas.microsoft.com/office/drawing/2014/main" id="{66E23B81-460C-3291-0E98-7F67A4EF247D}"/>
              </a:ext>
            </a:extLst>
          </p:cNvPr>
          <p:cNvSpPr>
            <a:spLocks noGrp="1"/>
          </p:cNvSpPr>
          <p:nvPr>
            <p:ph type="ftr" sz="quarter" idx="3"/>
          </p:nvPr>
        </p:nvSpPr>
        <p:spPr>
          <a:xfrm>
            <a:off x="549275" y="9182100"/>
            <a:ext cx="5148000" cy="220317"/>
          </a:xfrm>
          <a:prstGeom prst="rect">
            <a:avLst/>
          </a:prstGeom>
        </p:spPr>
        <p:txBody>
          <a:bodyPr vert="horz" lIns="72000" tIns="72000" rIns="72000" bIns="72000" rtlCol="0" anchor="ctr"/>
          <a:lstStyle>
            <a:lvl1pPr algn="l">
              <a:defRPr sz="800" cap="all" baseline="0">
                <a:solidFill>
                  <a:schemeClr val="accent1"/>
                </a:solidFill>
              </a:defRPr>
            </a:lvl1pPr>
          </a:lstStyle>
          <a:p>
            <a:endParaRPr lang="en-AU" dirty="0"/>
          </a:p>
        </p:txBody>
      </p:sp>
      <p:sp>
        <p:nvSpPr>
          <p:cNvPr id="7" name="Slide Number Placeholder 8">
            <a:extLst>
              <a:ext uri="{FF2B5EF4-FFF2-40B4-BE49-F238E27FC236}">
                <a16:creationId xmlns:a16="http://schemas.microsoft.com/office/drawing/2014/main" id="{D960CDE5-8A3D-A7E6-90AE-113682822F33}"/>
              </a:ext>
            </a:extLst>
          </p:cNvPr>
          <p:cNvSpPr>
            <a:spLocks noGrp="1"/>
          </p:cNvSpPr>
          <p:nvPr>
            <p:ph type="sldNum" sz="quarter" idx="4"/>
          </p:nvPr>
        </p:nvSpPr>
        <p:spPr>
          <a:xfrm>
            <a:off x="5697275" y="9182100"/>
            <a:ext cx="576000" cy="220317"/>
          </a:xfrm>
          <a:prstGeom prst="rect">
            <a:avLst/>
          </a:prstGeom>
        </p:spPr>
        <p:txBody>
          <a:bodyPr vert="horz" lIns="72000" tIns="72000" rIns="72000" bIns="72000" rtlCol="0" anchor="ctr"/>
          <a:lstStyle>
            <a:lvl1pPr algn="r">
              <a:defRPr sz="1200">
                <a:solidFill>
                  <a:schemeClr val="accent1"/>
                </a:solidFill>
              </a:defRPr>
            </a:lvl1pPr>
          </a:lstStyle>
          <a:p>
            <a:fld id="{24F48773-4115-48EA-A802-25D4069CDE66}" type="slidenum">
              <a:rPr lang="en-AU" smtClean="0"/>
              <a:pPr/>
              <a:t>‹#›</a:t>
            </a:fld>
            <a:endParaRPr lang="en-AU" dirty="0"/>
          </a:p>
        </p:txBody>
      </p:sp>
      <p:cxnSp>
        <p:nvCxnSpPr>
          <p:cNvPr id="8" name="Straight Connector 7">
            <a:extLst>
              <a:ext uri="{FF2B5EF4-FFF2-40B4-BE49-F238E27FC236}">
                <a16:creationId xmlns:a16="http://schemas.microsoft.com/office/drawing/2014/main" id="{F04A8852-96B6-5613-E2D5-BF05C2B771E7}"/>
              </a:ext>
            </a:extLst>
          </p:cNvPr>
          <p:cNvCxnSpPr/>
          <p:nvPr userDrawn="1"/>
        </p:nvCxnSpPr>
        <p:spPr>
          <a:xfrm>
            <a:off x="6280030" y="9182100"/>
            <a:ext cx="0" cy="226443"/>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94148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08549C-7496-9165-2067-01E31BFA0DAA}"/>
              </a:ext>
            </a:extLst>
          </p:cNvPr>
          <p:cNvSpPr/>
          <p:nvPr userDrawn="1"/>
        </p:nvSpPr>
        <p:spPr>
          <a:xfrm>
            <a:off x="0" y="9066178"/>
            <a:ext cx="6858000" cy="8398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Footer Placeholder 7">
            <a:extLst>
              <a:ext uri="{FF2B5EF4-FFF2-40B4-BE49-F238E27FC236}">
                <a16:creationId xmlns:a16="http://schemas.microsoft.com/office/drawing/2014/main" id="{481371E2-35B3-98CE-A3D0-A51E5AA977EA}"/>
              </a:ext>
            </a:extLst>
          </p:cNvPr>
          <p:cNvSpPr>
            <a:spLocks noGrp="1"/>
          </p:cNvSpPr>
          <p:nvPr>
            <p:ph type="ftr" sz="quarter" idx="3"/>
          </p:nvPr>
        </p:nvSpPr>
        <p:spPr>
          <a:xfrm>
            <a:off x="549275" y="9182100"/>
            <a:ext cx="5148000" cy="220317"/>
          </a:xfrm>
          <a:prstGeom prst="rect">
            <a:avLst/>
          </a:prstGeom>
        </p:spPr>
        <p:txBody>
          <a:bodyPr vert="horz" lIns="72000" tIns="72000" rIns="72000" bIns="72000" rtlCol="0" anchor="ctr"/>
          <a:lstStyle>
            <a:lvl1pPr algn="l">
              <a:defRPr sz="800" cap="all" baseline="0">
                <a:solidFill>
                  <a:schemeClr val="accent1"/>
                </a:solidFill>
              </a:defRPr>
            </a:lvl1pPr>
          </a:lstStyle>
          <a:p>
            <a:endParaRPr lang="en-AU" dirty="0"/>
          </a:p>
        </p:txBody>
      </p:sp>
      <p:sp>
        <p:nvSpPr>
          <p:cNvPr id="6" name="Slide Number Placeholder 8">
            <a:extLst>
              <a:ext uri="{FF2B5EF4-FFF2-40B4-BE49-F238E27FC236}">
                <a16:creationId xmlns:a16="http://schemas.microsoft.com/office/drawing/2014/main" id="{E71B1684-73D3-A30B-C65D-921B7E675051}"/>
              </a:ext>
            </a:extLst>
          </p:cNvPr>
          <p:cNvSpPr>
            <a:spLocks noGrp="1"/>
          </p:cNvSpPr>
          <p:nvPr>
            <p:ph type="sldNum" sz="quarter" idx="4"/>
          </p:nvPr>
        </p:nvSpPr>
        <p:spPr>
          <a:xfrm>
            <a:off x="5697275" y="9182100"/>
            <a:ext cx="576000" cy="220317"/>
          </a:xfrm>
          <a:prstGeom prst="rect">
            <a:avLst/>
          </a:prstGeom>
        </p:spPr>
        <p:txBody>
          <a:bodyPr vert="horz" lIns="72000" tIns="72000" rIns="72000" bIns="72000" rtlCol="0" anchor="ctr"/>
          <a:lstStyle>
            <a:lvl1pPr algn="r">
              <a:defRPr sz="1200">
                <a:solidFill>
                  <a:schemeClr val="accent1"/>
                </a:solidFill>
              </a:defRPr>
            </a:lvl1pPr>
          </a:lstStyle>
          <a:p>
            <a:fld id="{24F48773-4115-48EA-A802-25D4069CDE66}" type="slidenum">
              <a:rPr lang="en-AU" smtClean="0"/>
              <a:pPr/>
              <a:t>‹#›</a:t>
            </a:fld>
            <a:endParaRPr lang="en-AU" dirty="0"/>
          </a:p>
        </p:txBody>
      </p:sp>
      <p:cxnSp>
        <p:nvCxnSpPr>
          <p:cNvPr id="10" name="Straight Connector 9">
            <a:extLst>
              <a:ext uri="{FF2B5EF4-FFF2-40B4-BE49-F238E27FC236}">
                <a16:creationId xmlns:a16="http://schemas.microsoft.com/office/drawing/2014/main" id="{460C6023-210F-D4A7-6F5F-4D79568BDF83}"/>
              </a:ext>
            </a:extLst>
          </p:cNvPr>
          <p:cNvCxnSpPr/>
          <p:nvPr userDrawn="1"/>
        </p:nvCxnSpPr>
        <p:spPr>
          <a:xfrm>
            <a:off x="6280030" y="9182100"/>
            <a:ext cx="0" cy="226443"/>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5691199"/>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6" userDrawn="1">
          <p15:clr>
            <a:srgbClr val="F26B43"/>
          </p15:clr>
        </p15:guide>
        <p15:guide id="2" pos="397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link.springer.com/chapter/10.1007/978-1-4899-0502-4_23" TargetMode="Externa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aluminummetals.com/products/colored-aluminum-sheet-metal-near-me-143.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mindsetsonline.co.uk/shop/metal-wires-by-the-ree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tec-science.com/material-science/material-testing/tensile-test/"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7B45D87-5AAD-F0FA-B02F-449CF85D49BB}"/>
              </a:ext>
            </a:extLst>
          </p:cNvPr>
          <p:cNvSpPr txBox="1">
            <a:spLocks noGrp="1"/>
          </p:cNvSpPr>
          <p:nvPr>
            <p:ph type="title" idx="4294967295"/>
          </p:nvPr>
        </p:nvSpPr>
        <p:spPr>
          <a:xfrm>
            <a:off x="552093" y="2264594"/>
            <a:ext cx="5756634" cy="1068736"/>
          </a:xfrm>
          <a:prstGeom prst="rect">
            <a:avLst/>
          </a:prstGeom>
          <a:noFill/>
          <a:ln>
            <a:noFill/>
            <a:prstDash/>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spAutoFit/>
          </a:bodyPr>
          <a:lstStyle/>
          <a:p>
            <a:pPr defTabSz="457200">
              <a:lnSpc>
                <a:spcPct val="100000"/>
              </a:lnSpc>
              <a:spcBef>
                <a:spcPts val="0"/>
              </a:spcBef>
              <a:defRPr/>
            </a:pPr>
            <a:r>
              <a:rPr lang="en-US" sz="3600" dirty="0">
                <a:latin typeface="Open Sans" pitchFamily="2" charset="0"/>
                <a:ea typeface="Open Sans" pitchFamily="2" charset="0"/>
                <a:cs typeface="Open Sans" pitchFamily="2" charset="0"/>
              </a:rPr>
              <a:t>Space Careers </a:t>
            </a:r>
            <a:r>
              <a:rPr lang="en-US" sz="3600" dirty="0" err="1">
                <a:latin typeface="Open Sans" pitchFamily="2" charset="0"/>
                <a:ea typeface="Open Sans" pitchFamily="2" charset="0"/>
                <a:cs typeface="Open Sans" pitchFamily="2" charset="0"/>
              </a:rPr>
              <a:t>Wayfinder</a:t>
            </a:r>
            <a:br>
              <a:rPr kumimoji="0" lang="en-US" sz="2400" b="1" i="0" u="none" strike="noStrike" kern="1200" cap="none" spc="0" normalizeH="0" baseline="0" noProof="0" dirty="0">
                <a:ln>
                  <a:noFill/>
                </a:ln>
                <a:solidFill>
                  <a:schemeClr val="accent5"/>
                </a:solidFill>
                <a:effectLst/>
                <a:uLnTx/>
                <a:uFillTx/>
                <a:latin typeface="Open Sans" pitchFamily="2" charset="0"/>
                <a:ea typeface="Open Sans" pitchFamily="2" charset="0"/>
                <a:cs typeface="Open Sans" pitchFamily="2" charset="0"/>
              </a:rPr>
            </a:br>
            <a:r>
              <a:rPr kumimoji="0" lang="en-US" sz="2400" b="1" i="0" u="none" strike="noStrike" kern="1200" cap="none" spc="0" normalizeH="0" baseline="0" noProof="0" dirty="0">
                <a:ln>
                  <a:noFill/>
                </a:ln>
                <a:solidFill>
                  <a:schemeClr val="accent5"/>
                </a:solidFill>
                <a:effectLst/>
                <a:uLnTx/>
                <a:uFillTx/>
                <a:latin typeface="Open Sans" pitchFamily="2" charset="0"/>
                <a:ea typeface="Open Sans" pitchFamily="2" charset="0"/>
                <a:cs typeface="Open Sans" pitchFamily="2" charset="0"/>
              </a:rPr>
              <a:t>Engineering Solutions</a:t>
            </a:r>
            <a:endParaRPr kumimoji="0" lang="en-AU" sz="2400" b="1" i="0" u="none" strike="noStrike" kern="1200" cap="none" spc="0" normalizeH="0" baseline="0" noProof="0" dirty="0">
              <a:ln>
                <a:noFill/>
              </a:ln>
              <a:solidFill>
                <a:schemeClr val="accent5"/>
              </a:solidFill>
              <a:effectLst/>
              <a:uLnTx/>
              <a:uFillTx/>
              <a:latin typeface="Open Sans" pitchFamily="2" charset="0"/>
              <a:ea typeface="Open Sans" pitchFamily="2" charset="0"/>
              <a:cs typeface="Open Sans" pitchFamily="2" charset="0"/>
            </a:endParaRPr>
          </a:p>
        </p:txBody>
      </p:sp>
      <p:sp>
        <p:nvSpPr>
          <p:cNvPr id="8" name="TextBox 7">
            <a:extLst>
              <a:ext uri="{FF2B5EF4-FFF2-40B4-BE49-F238E27FC236}">
                <a16:creationId xmlns:a16="http://schemas.microsoft.com/office/drawing/2014/main" id="{24B1556E-57A4-471D-286D-26134AA5A2A3}"/>
              </a:ext>
            </a:extLst>
          </p:cNvPr>
          <p:cNvSpPr txBox="1"/>
          <p:nvPr/>
        </p:nvSpPr>
        <p:spPr>
          <a:xfrm>
            <a:off x="552092" y="3474720"/>
            <a:ext cx="5756634" cy="2076704"/>
          </a:xfrm>
          <a:prstGeom prst="rect">
            <a:avLst/>
          </a:prstGeom>
          <a:solidFill>
            <a:schemeClr val="bg1"/>
          </a:solidFill>
        </p:spPr>
        <p:txBody>
          <a:bodyPr wrap="square" lIns="72000" tIns="72000" rIns="72000" bIns="72000">
            <a:spAutoFit/>
          </a:bodyPr>
          <a:lstStyle/>
          <a:p>
            <a:pPr>
              <a:spcBef>
                <a:spcPts val="1800"/>
              </a:spcBef>
              <a:spcAft>
                <a:spcPts val="1200"/>
              </a:spcAft>
            </a:pPr>
            <a:r>
              <a:rPr lang="en-AU" dirty="0">
                <a:solidFill>
                  <a:schemeClr val="accent5"/>
                </a:solidFill>
                <a:latin typeface="Open Sans" pitchFamily="2" charset="0"/>
                <a:ea typeface="Open Sans" pitchFamily="2" charset="0"/>
                <a:cs typeface="Open Sans" pitchFamily="2" charset="0"/>
              </a:rPr>
              <a:t>Background</a:t>
            </a:r>
          </a:p>
          <a:p>
            <a:pPr>
              <a:spcBef>
                <a:spcPts val="300"/>
              </a:spcBef>
              <a:spcAft>
                <a:spcPts val="300"/>
              </a:spcAft>
            </a:pPr>
            <a:r>
              <a:rPr lang="en-AU" sz="1000" dirty="0">
                <a:solidFill>
                  <a:srgbClr val="57575A"/>
                </a:solidFill>
                <a:latin typeface="Calibri" panose="020F0502020204030204" pitchFamily="34" charset="0"/>
                <a:cs typeface="Calibri" panose="020F0502020204030204" pitchFamily="34" charset="0"/>
              </a:rPr>
              <a:t>The physical conditions for launching and orbiting a satellite can be harsh and demanding. During launch, it must withstand extreme vibrational movement. and while in orbit the satellite needs to withstand high energy radiation, exceptionally low pressures and temperature ranges from -65 to +125 degrees Celsius. Everything needs to be meticulously planned for the satellite while it is still on the Earth’s surface because once launched into orbit, it will be extremely expensive to send something to fix the issue if that is even possible. </a:t>
            </a:r>
          </a:p>
          <a:p>
            <a:pPr>
              <a:spcBef>
                <a:spcPts val="300"/>
              </a:spcBef>
              <a:spcAft>
                <a:spcPts val="300"/>
              </a:spcAft>
            </a:pPr>
            <a:r>
              <a:rPr lang="en-AU" sz="1000" dirty="0">
                <a:solidFill>
                  <a:srgbClr val="57575A"/>
                </a:solidFill>
                <a:latin typeface="Calibri" panose="020F0502020204030204" pitchFamily="34" charset="0"/>
                <a:cs typeface="Calibri" panose="020F0502020204030204" pitchFamily="34" charset="0"/>
              </a:rPr>
              <a:t>Space materials engineers need to ensure that materials used will withstand these difficult conditions and perform as expected. There are multiple factors that need to be assessed when considering potential materials. The table below lists just three of the properties and characteristics which have to be considered.</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p>
        </p:txBody>
      </p:sp>
      <p:graphicFrame>
        <p:nvGraphicFramePr>
          <p:cNvPr id="10" name="Table 9">
            <a:extLst>
              <a:ext uri="{FF2B5EF4-FFF2-40B4-BE49-F238E27FC236}">
                <a16:creationId xmlns:a16="http://schemas.microsoft.com/office/drawing/2014/main" id="{DEB4F164-1257-3550-F6F2-DE7DFD2BA342}"/>
              </a:ext>
            </a:extLst>
          </p:cNvPr>
          <p:cNvGraphicFramePr>
            <a:graphicFrameLocks noGrp="1"/>
          </p:cNvGraphicFramePr>
          <p:nvPr>
            <p:extLst>
              <p:ext uri="{D42A27DB-BD31-4B8C-83A1-F6EECF244321}">
                <p14:modId xmlns:p14="http://schemas.microsoft.com/office/powerpoint/2010/main" val="2392121891"/>
              </p:ext>
            </p:extLst>
          </p:nvPr>
        </p:nvGraphicFramePr>
        <p:xfrm>
          <a:off x="566420" y="5587673"/>
          <a:ext cx="5725160" cy="2366355"/>
        </p:xfrm>
        <a:graphic>
          <a:graphicData uri="http://schemas.openxmlformats.org/drawingml/2006/table">
            <a:tbl>
              <a:tblPr>
                <a:tableStyleId>{5C22544A-7EE6-4342-B048-85BDC9FD1C3A}</a:tableStyleId>
              </a:tblPr>
              <a:tblGrid>
                <a:gridCol w="1076960">
                  <a:extLst>
                    <a:ext uri="{9D8B030D-6E8A-4147-A177-3AD203B41FA5}">
                      <a16:colId xmlns:a16="http://schemas.microsoft.com/office/drawing/2014/main" val="2455129326"/>
                    </a:ext>
                  </a:extLst>
                </a:gridCol>
                <a:gridCol w="4648200">
                  <a:extLst>
                    <a:ext uri="{9D8B030D-6E8A-4147-A177-3AD203B41FA5}">
                      <a16:colId xmlns:a16="http://schemas.microsoft.com/office/drawing/2014/main" val="2940849968"/>
                    </a:ext>
                  </a:extLst>
                </a:gridCol>
              </a:tblGrid>
              <a:tr h="609399">
                <a:tc>
                  <a:txBody>
                    <a:bodyPr/>
                    <a:lstStyle/>
                    <a:p>
                      <a:pPr>
                        <a:lnSpc>
                          <a:spcPct val="107000"/>
                        </a:lnSpc>
                        <a:spcAft>
                          <a:spcPts val="800"/>
                        </a:spcAft>
                      </a:pPr>
                      <a:r>
                        <a:rPr lang="en-AU" sz="1000" b="1" dirty="0">
                          <a:solidFill>
                            <a:srgbClr val="57575A"/>
                          </a:solidFill>
                          <a:effectLst/>
                        </a:rPr>
                        <a:t>Malleable</a:t>
                      </a:r>
                      <a:endParaRPr lang="en-AU" sz="1000" b="1" dirty="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nSpc>
                          <a:spcPct val="107000"/>
                        </a:lnSpc>
                        <a:spcAft>
                          <a:spcPts val="800"/>
                        </a:spcAft>
                      </a:pPr>
                      <a:r>
                        <a:rPr lang="en-AU" sz="1000" dirty="0">
                          <a:solidFill>
                            <a:srgbClr val="57575A"/>
                          </a:solidFill>
                          <a:effectLst/>
                        </a:rPr>
                        <a:t>The ability of a material to be beaten into a sheet or squeezed into a shape without breaking/shattering. The results of the investigation the students will conduct for this property will be qualitative (descriptive) in nature.</a:t>
                      </a:r>
                      <a:endParaRPr lang="en-AU" sz="1000" dirty="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1282909018"/>
                  </a:ext>
                </a:extLst>
              </a:tr>
              <a:tr h="968171">
                <a:tc>
                  <a:txBody>
                    <a:bodyPr/>
                    <a:lstStyle/>
                    <a:p>
                      <a:pPr>
                        <a:lnSpc>
                          <a:spcPct val="107000"/>
                        </a:lnSpc>
                        <a:spcAft>
                          <a:spcPts val="800"/>
                        </a:spcAft>
                      </a:pPr>
                      <a:r>
                        <a:rPr lang="en-AU" sz="1000" b="1" dirty="0">
                          <a:solidFill>
                            <a:srgbClr val="57575A"/>
                          </a:solidFill>
                          <a:effectLst/>
                        </a:rPr>
                        <a:t>Ductile</a:t>
                      </a:r>
                      <a:endParaRPr lang="en-AU" sz="1000" b="1" dirty="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nSpc>
                          <a:spcPct val="107000"/>
                        </a:lnSpc>
                        <a:spcAft>
                          <a:spcPts val="800"/>
                        </a:spcAft>
                      </a:pPr>
                      <a:r>
                        <a:rPr lang="en-AU" sz="1000" dirty="0">
                          <a:solidFill>
                            <a:srgbClr val="57575A"/>
                          </a:solidFill>
                          <a:effectLst/>
                        </a:rPr>
                        <a:t>The ability of a material to be stretched into a wire or to be bent. It does not have any units, but it is a ratio calculated by dividing the final length of stretching by the original length section that is being tested. The larger the ratio, the greater the ductility. The lowest ratio possible is a value of 1, where the initial and final lengths are the same. That is, where no discernible stretching occurred.</a:t>
                      </a:r>
                      <a:endParaRPr lang="en-AU" sz="1000" dirty="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2851101379"/>
                  </a:ext>
                </a:extLst>
              </a:tr>
              <a:tr h="788785">
                <a:tc>
                  <a:txBody>
                    <a:bodyPr/>
                    <a:lstStyle/>
                    <a:p>
                      <a:pPr>
                        <a:lnSpc>
                          <a:spcPct val="107000"/>
                        </a:lnSpc>
                        <a:spcAft>
                          <a:spcPts val="800"/>
                        </a:spcAft>
                      </a:pPr>
                      <a:r>
                        <a:rPr lang="en-AU" sz="1000" b="1" dirty="0">
                          <a:solidFill>
                            <a:srgbClr val="57575A"/>
                          </a:solidFill>
                          <a:effectLst/>
                        </a:rPr>
                        <a:t>Tensile strength</a:t>
                      </a:r>
                      <a:endParaRPr lang="en-AU" sz="1000" b="1" dirty="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nSpc>
                          <a:spcPct val="107000"/>
                        </a:lnSpc>
                        <a:spcAft>
                          <a:spcPts val="800"/>
                        </a:spcAft>
                      </a:pPr>
                      <a:r>
                        <a:rPr lang="en-AU" sz="1000" dirty="0">
                          <a:solidFill>
                            <a:srgbClr val="57575A"/>
                          </a:solidFill>
                          <a:effectLst/>
                        </a:rPr>
                        <a:t>Is calculated by dividing the force required to break a material by its cross-sectional area. The force of a dangling mass is equal to mass (kg) times gravity (9.81 m/</a:t>
                      </a:r>
                      <a:r>
                        <a:rPr lang="en-AU" sz="1000" dirty="0" err="1">
                          <a:solidFill>
                            <a:srgbClr val="57575A"/>
                          </a:solidFill>
                          <a:effectLst/>
                        </a:rPr>
                        <a:t>s</a:t>
                      </a:r>
                      <a:r>
                        <a:rPr lang="en-AU" sz="1000" baseline="30000" dirty="0" err="1">
                          <a:solidFill>
                            <a:srgbClr val="57575A"/>
                          </a:solidFill>
                          <a:effectLst/>
                        </a:rPr>
                        <a:t>2</a:t>
                      </a:r>
                      <a:r>
                        <a:rPr lang="en-AU" sz="1000" dirty="0">
                          <a:solidFill>
                            <a:srgbClr val="57575A"/>
                          </a:solidFill>
                          <a:effectLst/>
                        </a:rPr>
                        <a:t>) and is also known as the weight, measured in Newtons (N). The cross-sectional area (</a:t>
                      </a:r>
                      <a:r>
                        <a:rPr lang="en-AU" sz="1000" dirty="0" err="1">
                          <a:solidFill>
                            <a:srgbClr val="57575A"/>
                          </a:solidFill>
                          <a:effectLst/>
                        </a:rPr>
                        <a:t>m</a:t>
                      </a:r>
                      <a:r>
                        <a:rPr lang="en-AU" sz="1000" baseline="30000" dirty="0" err="1">
                          <a:solidFill>
                            <a:srgbClr val="57575A"/>
                          </a:solidFill>
                          <a:effectLst/>
                        </a:rPr>
                        <a:t>2</a:t>
                      </a:r>
                      <a:r>
                        <a:rPr lang="en-AU" sz="1000" dirty="0">
                          <a:solidFill>
                            <a:srgbClr val="57575A"/>
                          </a:solidFill>
                          <a:effectLst/>
                        </a:rPr>
                        <a:t>) is the area of a sliced cross-section cut at right angles to the long axis.</a:t>
                      </a:r>
                      <a:endParaRPr lang="en-AU" sz="1000" dirty="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2444393151"/>
                  </a:ext>
                </a:extLst>
              </a:tr>
            </a:tbl>
          </a:graphicData>
        </a:graphic>
      </p:graphicFrame>
      <p:sp>
        <p:nvSpPr>
          <p:cNvPr id="5" name="Footer Placeholder 4">
            <a:extLst>
              <a:ext uri="{FF2B5EF4-FFF2-40B4-BE49-F238E27FC236}">
                <a16:creationId xmlns:a16="http://schemas.microsoft.com/office/drawing/2014/main" id="{31834FBF-CFB9-F9BE-4EFA-A5576401F59F}"/>
              </a:ext>
            </a:extLst>
          </p:cNvPr>
          <p:cNvSpPr>
            <a:spLocks noGrp="1"/>
          </p:cNvSpPr>
          <p:nvPr>
            <p:ph type="ftr" sz="quarter" idx="3"/>
          </p:nvPr>
        </p:nvSpPr>
        <p:spPr/>
        <p:txBody>
          <a:bodyPr/>
          <a:lstStyle/>
          <a:p>
            <a:r>
              <a:rPr lang="en-US" dirty="0">
                <a:solidFill>
                  <a:schemeClr val="bg1"/>
                </a:solidFill>
              </a:rPr>
              <a:t>ENGINEERING SOLUTIONS </a:t>
            </a:r>
            <a:r>
              <a:rPr lang="en-US" dirty="0"/>
              <a:t>TEACHER GUIDE</a:t>
            </a:r>
            <a:endParaRPr lang="en-AU" dirty="0"/>
          </a:p>
        </p:txBody>
      </p:sp>
      <p:sp>
        <p:nvSpPr>
          <p:cNvPr id="6" name="Slide Number Placeholder 5">
            <a:extLst>
              <a:ext uri="{FF2B5EF4-FFF2-40B4-BE49-F238E27FC236}">
                <a16:creationId xmlns:a16="http://schemas.microsoft.com/office/drawing/2014/main" id="{A6217B97-624F-EAC2-D90F-8C698D7BAC4C}"/>
              </a:ext>
            </a:extLst>
          </p:cNvPr>
          <p:cNvSpPr>
            <a:spLocks noGrp="1"/>
          </p:cNvSpPr>
          <p:nvPr>
            <p:ph type="sldNum" sz="quarter" idx="4"/>
          </p:nvPr>
        </p:nvSpPr>
        <p:spPr/>
        <p:txBody>
          <a:bodyPr/>
          <a:lstStyle/>
          <a:p>
            <a:fld id="{24F48773-4115-48EA-A802-25D4069CDE66}" type="slidenum">
              <a:rPr lang="en-AU" smtClean="0"/>
              <a:pPr/>
              <a:t>1</a:t>
            </a:fld>
            <a:endParaRPr lang="en-AU" dirty="0"/>
          </a:p>
        </p:txBody>
      </p:sp>
      <p:pic>
        <p:nvPicPr>
          <p:cNvPr id="4" name="Graphic 3">
            <a:extLst>
              <a:ext uri="{FF2B5EF4-FFF2-40B4-BE49-F238E27FC236}">
                <a16:creationId xmlns:a16="http://schemas.microsoft.com/office/drawing/2014/main" id="{96B1B111-BCE7-4D31-CB48-F759A1973020}"/>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5873" t="14052" r="14286" b="16106"/>
          <a:stretch/>
        </p:blipFill>
        <p:spPr>
          <a:xfrm>
            <a:off x="1966586" y="3353268"/>
            <a:ext cx="551146" cy="551146"/>
          </a:xfrm>
          <a:prstGeom prst="rect">
            <a:avLst/>
          </a:prstGeom>
        </p:spPr>
      </p:pic>
    </p:spTree>
    <p:extLst>
      <p:ext uri="{BB962C8B-B14F-4D97-AF65-F5344CB8AC3E}">
        <p14:creationId xmlns:p14="http://schemas.microsoft.com/office/powerpoint/2010/main" val="1706847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07E37C9-7897-72C4-E0C0-5CB4AE127ED3}"/>
              </a:ext>
            </a:extLst>
          </p:cNvPr>
          <p:cNvSpPr txBox="1"/>
          <p:nvPr/>
        </p:nvSpPr>
        <p:spPr>
          <a:xfrm>
            <a:off x="552092" y="556155"/>
            <a:ext cx="5756634" cy="760959"/>
          </a:xfrm>
          <a:prstGeom prst="rect">
            <a:avLst/>
          </a:prstGeom>
          <a:solidFill>
            <a:schemeClr val="bg1"/>
          </a:solidFill>
        </p:spPr>
        <p:txBody>
          <a:bodyPr wrap="square" lIns="72000" tIns="72000" rIns="72000" bIns="72000">
            <a:spAutoFit/>
          </a:bodyPr>
          <a:lstStyle/>
          <a:p>
            <a:pPr>
              <a:spcBef>
                <a:spcPts val="300"/>
              </a:spcBef>
              <a:spcAft>
                <a:spcPts val="300"/>
              </a:spcAft>
            </a:pPr>
            <a:r>
              <a:rPr lang="en-AU" sz="1000" dirty="0">
                <a:solidFill>
                  <a:srgbClr val="57575A"/>
                </a:solidFill>
                <a:latin typeface="Calibri" panose="020F0502020204030204" pitchFamily="34" charset="0"/>
                <a:cs typeface="Calibri" panose="020F0502020204030204" pitchFamily="34" charset="0"/>
              </a:rPr>
              <a:t>Many materials used for space craft are composed of polymers. These can include “thermal control coatings, adhesives, tapes, potting compounds, toughening/damping materials, seals, thin film substrates, thermal insulations in addition to composite structures” </a:t>
            </a:r>
            <a:r>
              <a:rPr lang="en-AU" sz="1000" dirty="0">
                <a:solidFill>
                  <a:srgbClr val="57575A"/>
                </a:solidFill>
                <a:latin typeface="Calibri" panose="020F0502020204030204" pitchFamily="34" charset="0"/>
                <a:cs typeface="Calibri" panose="020F0502020204030204" pitchFamily="34" charset="0"/>
                <a:hlinkClick r:id="rId2"/>
              </a:rPr>
              <a:t>https://</a:t>
            </a:r>
            <a:r>
              <a:rPr lang="en-AU" sz="1000" dirty="0" err="1">
                <a:solidFill>
                  <a:srgbClr val="57575A"/>
                </a:solidFill>
                <a:latin typeface="Calibri" panose="020F0502020204030204" pitchFamily="34" charset="0"/>
                <a:cs typeface="Calibri" panose="020F0502020204030204" pitchFamily="34" charset="0"/>
                <a:hlinkClick r:id="rId2"/>
              </a:rPr>
              <a:t>link.springer.com</a:t>
            </a:r>
            <a:r>
              <a:rPr lang="en-AU" sz="1000" dirty="0">
                <a:solidFill>
                  <a:srgbClr val="57575A"/>
                </a:solidFill>
                <a:latin typeface="Calibri" panose="020F0502020204030204" pitchFamily="34" charset="0"/>
                <a:cs typeface="Calibri" panose="020F0502020204030204" pitchFamily="34" charset="0"/>
                <a:hlinkClick r:id="rId2"/>
              </a:rPr>
              <a:t>/chapter/10.1007/978-1-4899-0502-4_23</a:t>
            </a:r>
            <a:r>
              <a:rPr lang="en-AU" sz="1000" dirty="0">
                <a:solidFill>
                  <a:srgbClr val="57575A"/>
                </a:solidFill>
                <a:latin typeface="Calibri" panose="020F0502020204030204" pitchFamily="34" charset="0"/>
                <a:cs typeface="Calibri" panose="020F0502020204030204" pitchFamily="34" charset="0"/>
              </a:rPr>
              <a:t> </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396AF61-B803-B6E9-F109-44949B2CE0B1}"/>
              </a:ext>
            </a:extLst>
          </p:cNvPr>
          <p:cNvSpPr txBox="1"/>
          <p:nvPr/>
        </p:nvSpPr>
        <p:spPr>
          <a:xfrm>
            <a:off x="552092" y="1483081"/>
            <a:ext cx="5756634" cy="1076430"/>
          </a:xfrm>
          <a:prstGeom prst="rect">
            <a:avLst/>
          </a:prstGeom>
          <a:solidFill>
            <a:schemeClr val="bg1"/>
          </a:solidFill>
        </p:spPr>
        <p:txBody>
          <a:bodyPr wrap="square" lIns="72000" tIns="72000" rIns="72000" bIns="72000">
            <a:spAutoFit/>
          </a:bodyPr>
          <a:lstStyle/>
          <a:p>
            <a:pPr>
              <a:spcBef>
                <a:spcPts val="1800"/>
              </a:spcBef>
              <a:spcAft>
                <a:spcPts val="1200"/>
              </a:spcAft>
            </a:pPr>
            <a:r>
              <a:rPr lang="en-AU" dirty="0">
                <a:solidFill>
                  <a:schemeClr val="accent5"/>
                </a:solidFill>
                <a:latin typeface="Open Sans" pitchFamily="2" charset="0"/>
                <a:ea typeface="Open Sans" pitchFamily="2" charset="0"/>
                <a:cs typeface="Open Sans" pitchFamily="2" charset="0"/>
              </a:rPr>
              <a:t>The Brief</a:t>
            </a:r>
          </a:p>
          <a:p>
            <a:pPr>
              <a:spcBef>
                <a:spcPts val="300"/>
              </a:spcBef>
              <a:spcAft>
                <a:spcPts val="300"/>
              </a:spcAft>
            </a:pPr>
            <a:r>
              <a:rPr lang="en-AU" sz="1000" dirty="0">
                <a:solidFill>
                  <a:srgbClr val="57575A"/>
                </a:solidFill>
                <a:latin typeface="Calibri" panose="020F0502020204030204" pitchFamily="34" charset="0"/>
                <a:cs typeface="Calibri" panose="020F0502020204030204" pitchFamily="34" charset="0"/>
              </a:rPr>
              <a:t>Engineers need to understand the effect the wide range of temperatures are likely to have on an orbiting satellite. As well as increased exposure to radiation, temperatures will typically fall in the range between -</a:t>
            </a:r>
            <a:r>
              <a:rPr lang="en-AU" sz="1000" dirty="0" err="1">
                <a:solidFill>
                  <a:srgbClr val="57575A"/>
                </a:solidFill>
                <a:latin typeface="Calibri" panose="020F0502020204030204" pitchFamily="34" charset="0"/>
                <a:cs typeface="Calibri" panose="020F0502020204030204" pitchFamily="34" charset="0"/>
              </a:rPr>
              <a:t>65</a:t>
            </a:r>
            <a:r>
              <a:rPr lang="en-AU" sz="1000" baseline="30000" dirty="0" err="1">
                <a:solidFill>
                  <a:srgbClr val="57575A"/>
                </a:solidFill>
                <a:latin typeface="Calibri" panose="020F0502020204030204" pitchFamily="34" charset="0"/>
                <a:cs typeface="Calibri" panose="020F0502020204030204" pitchFamily="34" charset="0"/>
              </a:rPr>
              <a:t>o</a:t>
            </a:r>
            <a:r>
              <a:rPr lang="en-AU" sz="1000" dirty="0" err="1">
                <a:solidFill>
                  <a:srgbClr val="57575A"/>
                </a:solidFill>
                <a:latin typeface="Calibri" panose="020F0502020204030204" pitchFamily="34" charset="0"/>
                <a:cs typeface="Calibri" panose="020F0502020204030204" pitchFamily="34" charset="0"/>
              </a:rPr>
              <a:t>C</a:t>
            </a:r>
            <a:r>
              <a:rPr lang="en-AU" sz="1000" dirty="0">
                <a:solidFill>
                  <a:srgbClr val="57575A"/>
                </a:solidFill>
                <a:latin typeface="Calibri" panose="020F0502020204030204" pitchFamily="34" charset="0"/>
                <a:cs typeface="Calibri" panose="020F0502020204030204" pitchFamily="34" charset="0"/>
              </a:rPr>
              <a:t> and +</a:t>
            </a:r>
            <a:r>
              <a:rPr lang="en-AU" sz="1000" dirty="0" err="1">
                <a:solidFill>
                  <a:srgbClr val="57575A"/>
                </a:solidFill>
                <a:latin typeface="Calibri" panose="020F0502020204030204" pitchFamily="34" charset="0"/>
                <a:cs typeface="Calibri" panose="020F0502020204030204" pitchFamily="34" charset="0"/>
              </a:rPr>
              <a:t>125</a:t>
            </a:r>
            <a:r>
              <a:rPr lang="en-AU" sz="1000" baseline="30000" dirty="0" err="1">
                <a:solidFill>
                  <a:srgbClr val="57575A"/>
                </a:solidFill>
                <a:latin typeface="Calibri" panose="020F0502020204030204" pitchFamily="34" charset="0"/>
                <a:cs typeface="Calibri" panose="020F0502020204030204" pitchFamily="34" charset="0"/>
              </a:rPr>
              <a:t>o</a:t>
            </a:r>
            <a:r>
              <a:rPr lang="en-AU" sz="1000" dirty="0" err="1">
                <a:solidFill>
                  <a:srgbClr val="57575A"/>
                </a:solidFill>
                <a:latin typeface="Calibri" panose="020F0502020204030204" pitchFamily="34" charset="0"/>
                <a:cs typeface="Calibri" panose="020F0502020204030204" pitchFamily="34" charset="0"/>
              </a:rPr>
              <a:t>C</a:t>
            </a:r>
            <a:r>
              <a:rPr lang="en-AU" sz="1000" dirty="0">
                <a:solidFill>
                  <a:srgbClr val="57575A"/>
                </a:solidFill>
                <a:latin typeface="Calibri" panose="020F0502020204030204" pitchFamily="34" charset="0"/>
                <a:cs typeface="Calibri" panose="020F0502020204030204" pitchFamily="34" charset="0"/>
              </a:rPr>
              <a:t> for a satellite orbiting in Low Earth Orbit (around 2000 km or less).</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BDE13A01-25CB-2EF8-9114-E4708830983E}"/>
              </a:ext>
            </a:extLst>
          </p:cNvPr>
          <p:cNvSpPr txBox="1"/>
          <p:nvPr/>
        </p:nvSpPr>
        <p:spPr>
          <a:xfrm>
            <a:off x="552092" y="2835892"/>
            <a:ext cx="5756634" cy="1691983"/>
          </a:xfrm>
          <a:prstGeom prst="rect">
            <a:avLst/>
          </a:prstGeom>
          <a:solidFill>
            <a:schemeClr val="bg1"/>
          </a:solidFill>
        </p:spPr>
        <p:txBody>
          <a:bodyPr wrap="square" lIns="72000" tIns="72000" rIns="72000" bIns="72000">
            <a:spAutoFit/>
          </a:bodyPr>
          <a:lstStyle/>
          <a:p>
            <a:pPr>
              <a:spcBef>
                <a:spcPts val="1800"/>
              </a:spcBef>
              <a:spcAft>
                <a:spcPts val="1200"/>
              </a:spcAft>
            </a:pPr>
            <a:r>
              <a:rPr lang="en-AU" dirty="0">
                <a:solidFill>
                  <a:schemeClr val="accent5"/>
                </a:solidFill>
                <a:latin typeface="Open Sans" pitchFamily="2" charset="0"/>
                <a:ea typeface="Open Sans" pitchFamily="2" charset="0"/>
                <a:cs typeface="Open Sans" pitchFamily="2" charset="0"/>
              </a:rPr>
              <a:t>The Task</a:t>
            </a:r>
          </a:p>
          <a:p>
            <a:pPr>
              <a:spcBef>
                <a:spcPts val="300"/>
              </a:spcBef>
              <a:spcAft>
                <a:spcPts val="300"/>
              </a:spcAft>
            </a:pPr>
            <a:r>
              <a:rPr lang="en-AU" sz="1000" dirty="0">
                <a:solidFill>
                  <a:srgbClr val="57575A"/>
                </a:solidFill>
                <a:latin typeface="Calibri" panose="020F0502020204030204" pitchFamily="34" charset="0"/>
                <a:cs typeface="Calibri" panose="020F0502020204030204" pitchFamily="34" charset="0"/>
              </a:rPr>
              <a:t>To determine the effect of temperature on the tensile strength, ductility and malleability of a material at frozen and ‘warm’ conditions.</a:t>
            </a:r>
          </a:p>
          <a:p>
            <a:pPr>
              <a:spcBef>
                <a:spcPts val="300"/>
              </a:spcBef>
              <a:spcAft>
                <a:spcPts val="300"/>
              </a:spcAft>
            </a:pPr>
            <a:r>
              <a:rPr lang="en-AU" sz="1000" dirty="0">
                <a:solidFill>
                  <a:srgbClr val="57575A"/>
                </a:solidFill>
                <a:latin typeface="Calibri" panose="020F0502020204030204" pitchFamily="34" charset="0"/>
                <a:cs typeface="Calibri" panose="020F0502020204030204" pitchFamily="34" charset="0"/>
              </a:rPr>
              <a:t>Gummy snakes are a type of polymer made from proteins. They display similar properties to most other polymers when subjected to varying temperatures.</a:t>
            </a:r>
          </a:p>
          <a:p>
            <a:pPr>
              <a:spcBef>
                <a:spcPts val="300"/>
              </a:spcBef>
              <a:spcAft>
                <a:spcPts val="300"/>
              </a:spcAft>
            </a:pPr>
            <a:r>
              <a:rPr lang="en-AU" sz="1000" dirty="0">
                <a:solidFill>
                  <a:srgbClr val="57575A"/>
                </a:solidFill>
                <a:latin typeface="Calibri" panose="020F0502020204030204" pitchFamily="34" charset="0"/>
                <a:cs typeface="Calibri" panose="020F0502020204030204" pitchFamily="34" charset="0"/>
              </a:rPr>
              <a:t>Your challenge is to determine the effect of temperature on the malleability, ductility and tensile strength of this polymer.</a:t>
            </a:r>
          </a:p>
        </p:txBody>
      </p:sp>
      <p:sp>
        <p:nvSpPr>
          <p:cNvPr id="11" name="TextBox 10">
            <a:extLst>
              <a:ext uri="{FF2B5EF4-FFF2-40B4-BE49-F238E27FC236}">
                <a16:creationId xmlns:a16="http://schemas.microsoft.com/office/drawing/2014/main" id="{3751B583-0968-7351-100A-6FE2595C849B}"/>
              </a:ext>
            </a:extLst>
          </p:cNvPr>
          <p:cNvSpPr txBox="1"/>
          <p:nvPr/>
        </p:nvSpPr>
        <p:spPr>
          <a:xfrm>
            <a:off x="552092" y="4664692"/>
            <a:ext cx="5756634" cy="3582245"/>
          </a:xfrm>
          <a:prstGeom prst="rect">
            <a:avLst/>
          </a:prstGeom>
          <a:solidFill>
            <a:schemeClr val="bg1"/>
          </a:solidFill>
        </p:spPr>
        <p:txBody>
          <a:bodyPr wrap="square" lIns="72000" tIns="72000" rIns="72000" bIns="72000">
            <a:spAutoFit/>
          </a:bodyPr>
          <a:lstStyle/>
          <a:p>
            <a:pPr>
              <a:spcBef>
                <a:spcPts val="300"/>
              </a:spcBef>
              <a:spcAft>
                <a:spcPts val="300"/>
              </a:spcAft>
            </a:pPr>
            <a:r>
              <a:rPr lang="en-AU" sz="1000" b="1" dirty="0">
                <a:solidFill>
                  <a:srgbClr val="57575A"/>
                </a:solidFill>
                <a:latin typeface="Calibri" panose="020F0502020204030204" pitchFamily="34" charset="0"/>
                <a:cs typeface="Calibri" panose="020F0502020204030204" pitchFamily="34" charset="0"/>
              </a:rPr>
              <a:t>Teacher prior preparation for a class of 30</a:t>
            </a:r>
          </a:p>
          <a:p>
            <a:pPr>
              <a:spcBef>
                <a:spcPts val="300"/>
              </a:spcBef>
              <a:spcAft>
                <a:spcPts val="300"/>
              </a:spcAft>
            </a:pPr>
            <a:r>
              <a:rPr lang="en-AU" sz="1000" dirty="0">
                <a:solidFill>
                  <a:srgbClr val="57575A"/>
                </a:solidFill>
                <a:latin typeface="Calibri" panose="020F0502020204030204" pitchFamily="34" charset="0"/>
                <a:cs typeface="Calibri" panose="020F0502020204030204" pitchFamily="34" charset="0"/>
              </a:rPr>
              <a:t>Pre-testing each of these procedures is recommended to ensure that the brand of snakes, the mass carriers and masses are appropriate to the task to determine if modifications to the method are necessary for their available resources.</a:t>
            </a:r>
          </a:p>
          <a:p>
            <a:pPr marL="171450" indent="-171450">
              <a:spcBef>
                <a:spcPts val="100"/>
              </a:spcBef>
              <a:spcAft>
                <a:spcPts val="100"/>
              </a:spcAft>
              <a:buFont typeface="Arial" panose="020B0604020202020204" pitchFamily="34" charset="0"/>
              <a:buChar char="•"/>
            </a:pPr>
            <a:r>
              <a:rPr lang="en-AU" sz="1000" dirty="0">
                <a:solidFill>
                  <a:srgbClr val="57575A"/>
                </a:solidFill>
                <a:latin typeface="Calibri" panose="020F0502020204030204" pitchFamily="34" charset="0"/>
                <a:cs typeface="Calibri" panose="020F0502020204030204" pitchFamily="34" charset="0"/>
              </a:rPr>
              <a:t>6 sandwich sized brown paper bags</a:t>
            </a:r>
          </a:p>
          <a:p>
            <a:pPr marL="171450" indent="-171450">
              <a:spcBef>
                <a:spcPts val="100"/>
              </a:spcBef>
              <a:spcAft>
                <a:spcPts val="100"/>
              </a:spcAft>
              <a:buFont typeface="Arial" panose="020B0604020202020204" pitchFamily="34" charset="0"/>
              <a:buChar char="•"/>
            </a:pPr>
            <a:r>
              <a:rPr lang="en-AU" sz="1000" dirty="0">
                <a:solidFill>
                  <a:srgbClr val="57575A"/>
                </a:solidFill>
                <a:latin typeface="Calibri" panose="020F0502020204030204" pitchFamily="34" charset="0"/>
                <a:cs typeface="Calibri" panose="020F0502020204030204" pitchFamily="34" charset="0"/>
              </a:rPr>
              <a:t>6 gummy snakes (‘The Natural’ brand works) placed in a straight position into the bottom of each paper bag. Total 36 frozen snakes</a:t>
            </a:r>
          </a:p>
          <a:p>
            <a:pPr marL="171450" indent="-171450">
              <a:spcBef>
                <a:spcPts val="100"/>
              </a:spcBef>
              <a:spcAft>
                <a:spcPts val="100"/>
              </a:spcAft>
              <a:buFont typeface="Arial" panose="020B0604020202020204" pitchFamily="34" charset="0"/>
              <a:buChar char="•"/>
            </a:pPr>
            <a:r>
              <a:rPr lang="en-AU" sz="1000" dirty="0">
                <a:solidFill>
                  <a:srgbClr val="57575A"/>
                </a:solidFill>
                <a:latin typeface="Calibri" panose="020F0502020204030204" pitchFamily="34" charset="0"/>
                <a:cs typeface="Calibri" panose="020F0502020204030204" pitchFamily="34" charset="0"/>
              </a:rPr>
              <a:t>tray for freezing the cold samples</a:t>
            </a:r>
          </a:p>
          <a:p>
            <a:pPr marL="171450" indent="-171450">
              <a:spcBef>
                <a:spcPts val="100"/>
              </a:spcBef>
              <a:spcAft>
                <a:spcPts val="100"/>
              </a:spcAft>
              <a:buFont typeface="Arial" panose="020B0604020202020204" pitchFamily="34" charset="0"/>
              <a:buChar char="•"/>
            </a:pPr>
            <a:r>
              <a:rPr lang="en-AU" sz="1000" dirty="0">
                <a:solidFill>
                  <a:srgbClr val="57575A"/>
                </a:solidFill>
                <a:latin typeface="Calibri" panose="020F0502020204030204" pitchFamily="34" charset="0"/>
                <a:cs typeface="Calibri" panose="020F0502020204030204" pitchFamily="34" charset="0"/>
              </a:rPr>
              <a:t>36 room temperature snakes</a:t>
            </a:r>
          </a:p>
          <a:p>
            <a:pPr marL="171450" indent="-171450">
              <a:spcBef>
                <a:spcPts val="100"/>
              </a:spcBef>
              <a:spcAft>
                <a:spcPts val="100"/>
              </a:spcAft>
              <a:buFont typeface="Arial" panose="020B0604020202020204" pitchFamily="34" charset="0"/>
              <a:buChar char="•"/>
            </a:pPr>
            <a:r>
              <a:rPr lang="en-AU" sz="1000" dirty="0">
                <a:solidFill>
                  <a:srgbClr val="57575A"/>
                </a:solidFill>
                <a:latin typeface="Calibri" panose="020F0502020204030204" pitchFamily="34" charset="0"/>
                <a:cs typeface="Calibri" panose="020F0502020204030204" pitchFamily="34" charset="0"/>
              </a:rPr>
              <a:t>cold esky</a:t>
            </a:r>
          </a:p>
          <a:p>
            <a:pPr>
              <a:spcBef>
                <a:spcPts val="300"/>
              </a:spcBef>
              <a:spcAft>
                <a:spcPts val="300"/>
              </a:spcAft>
            </a:pPr>
            <a:r>
              <a:rPr lang="en-AU" sz="1000" dirty="0">
                <a:solidFill>
                  <a:srgbClr val="57575A"/>
                </a:solidFill>
                <a:latin typeface="Calibri" panose="020F0502020204030204" pitchFamily="34" charset="0"/>
                <a:cs typeface="Calibri" panose="020F0502020204030204" pitchFamily="34" charset="0"/>
              </a:rPr>
              <a:t>This gives a leeway of 6 spares or cold and warm samples. </a:t>
            </a:r>
          </a:p>
          <a:p>
            <a:pPr>
              <a:spcBef>
                <a:spcPts val="300"/>
              </a:spcBef>
              <a:spcAft>
                <a:spcPts val="300"/>
              </a:spcAft>
            </a:pPr>
            <a:r>
              <a:rPr lang="en-AU" sz="1000" b="1" dirty="0">
                <a:solidFill>
                  <a:srgbClr val="57575A"/>
                </a:solidFill>
                <a:latin typeface="Calibri" panose="020F0502020204030204" pitchFamily="34" charset="0"/>
                <a:cs typeface="Calibri" panose="020F0502020204030204" pitchFamily="34" charset="0"/>
              </a:rPr>
              <a:t>IMPORTANT</a:t>
            </a:r>
            <a:r>
              <a:rPr lang="en-AU" sz="1000" dirty="0">
                <a:solidFill>
                  <a:srgbClr val="57575A"/>
                </a:solidFill>
                <a:latin typeface="Calibri" panose="020F0502020204030204" pitchFamily="34" charset="0"/>
                <a:cs typeface="Calibri" panose="020F0502020204030204" pitchFamily="34" charset="0"/>
              </a:rPr>
              <a:t> Students should not eat any of the samples as they will no longer be food grade and are liable to contamination in a laboratory environment.</a:t>
            </a:r>
          </a:p>
          <a:p>
            <a:pPr>
              <a:spcBef>
                <a:spcPts val="300"/>
              </a:spcBef>
              <a:spcAft>
                <a:spcPts val="300"/>
              </a:spcAft>
            </a:pPr>
            <a:r>
              <a:rPr lang="en-AU" sz="1000" dirty="0">
                <a:solidFill>
                  <a:srgbClr val="57575A"/>
                </a:solidFill>
                <a:latin typeface="Calibri" panose="020F0502020204030204" pitchFamily="34" charset="0"/>
                <a:cs typeface="Calibri" panose="020F0502020204030204" pitchFamily="34" charset="0"/>
              </a:rPr>
              <a:t>The six bags of samples should be placed in a freezer for at least </a:t>
            </a:r>
            <a:r>
              <a:rPr lang="en-AU" sz="1000" dirty="0" err="1">
                <a:solidFill>
                  <a:srgbClr val="57575A"/>
                </a:solidFill>
                <a:latin typeface="Calibri" panose="020F0502020204030204" pitchFamily="34" charset="0"/>
                <a:cs typeface="Calibri" panose="020F0502020204030204" pitchFamily="34" charset="0"/>
              </a:rPr>
              <a:t>48h</a:t>
            </a:r>
            <a:r>
              <a:rPr lang="en-AU" sz="1000" dirty="0">
                <a:solidFill>
                  <a:srgbClr val="57575A"/>
                </a:solidFill>
                <a:latin typeface="Calibri" panose="020F0502020204030204" pitchFamily="34" charset="0"/>
                <a:cs typeface="Calibri" panose="020F0502020204030204" pitchFamily="34" charset="0"/>
              </a:rPr>
              <a:t> prior to the activity, </a:t>
            </a:r>
            <a:r>
              <a:rPr lang="en-AU" sz="1000" b="1" dirty="0">
                <a:solidFill>
                  <a:srgbClr val="57575A"/>
                </a:solidFill>
                <a:latin typeface="Calibri" panose="020F0502020204030204" pitchFamily="34" charset="0"/>
                <a:cs typeface="Calibri" panose="020F0502020204030204" pitchFamily="34" charset="0"/>
              </a:rPr>
              <a:t>only to be taken out of the freezer and placed into the cold esky immediately before use.</a:t>
            </a:r>
            <a:r>
              <a:rPr lang="en-AU" sz="1000" dirty="0">
                <a:solidFill>
                  <a:srgbClr val="57575A"/>
                </a:solidFill>
                <a:latin typeface="Calibri" panose="020F0502020204030204" pitchFamily="34" charset="0"/>
                <a:cs typeface="Calibri" panose="020F0502020204030204" pitchFamily="34" charset="0"/>
              </a:rPr>
              <a:t> These will be referred to as the ‘frozen samples’ and are at a temperature of approximately -</a:t>
            </a:r>
            <a:r>
              <a:rPr lang="en-AU" sz="1000" dirty="0" err="1">
                <a:solidFill>
                  <a:srgbClr val="57575A"/>
                </a:solidFill>
                <a:latin typeface="Calibri" panose="020F0502020204030204" pitchFamily="34" charset="0"/>
                <a:cs typeface="Calibri" panose="020F0502020204030204" pitchFamily="34" charset="0"/>
              </a:rPr>
              <a:t>18°C</a:t>
            </a:r>
            <a:r>
              <a:rPr lang="en-AU" sz="1000" dirty="0">
                <a:solidFill>
                  <a:srgbClr val="57575A"/>
                </a:solidFill>
                <a:latin typeface="Calibri" panose="020F0502020204030204" pitchFamily="34" charset="0"/>
                <a:cs typeface="Calibri" panose="020F0502020204030204" pitchFamily="34" charset="0"/>
              </a:rPr>
              <a:t>. Students will only collect these one at a time from the esky to prevent samples from warming up due to ambient room temperature.</a:t>
            </a:r>
          </a:p>
          <a:p>
            <a:pPr>
              <a:spcBef>
                <a:spcPts val="300"/>
              </a:spcBef>
              <a:spcAft>
                <a:spcPts val="300"/>
              </a:spcAft>
            </a:pPr>
            <a:r>
              <a:rPr lang="en-AU" sz="1000" dirty="0">
                <a:solidFill>
                  <a:srgbClr val="57575A"/>
                </a:solidFill>
                <a:latin typeface="Calibri" panose="020F0502020204030204" pitchFamily="34" charset="0"/>
                <a:cs typeface="Calibri" panose="020F0502020204030204" pitchFamily="34" charset="0"/>
              </a:rPr>
              <a:t>The warm samples will be warmed by students holding the room temperature snakes in their hands for one minute, causing an estimated temperature of </a:t>
            </a:r>
            <a:r>
              <a:rPr lang="en-AU" sz="1000" dirty="0" err="1">
                <a:solidFill>
                  <a:srgbClr val="57575A"/>
                </a:solidFill>
                <a:latin typeface="Calibri" panose="020F0502020204030204" pitchFamily="34" charset="0"/>
                <a:cs typeface="Calibri" panose="020F0502020204030204" pitchFamily="34" charset="0"/>
              </a:rPr>
              <a:t>25°C</a:t>
            </a:r>
            <a:r>
              <a:rPr lang="en-AU" sz="1000" dirty="0">
                <a:solidFill>
                  <a:srgbClr val="57575A"/>
                </a:solidFill>
                <a:latin typeface="Calibri" panose="020F0502020204030204" pitchFamily="34" charset="0"/>
                <a:cs typeface="Calibri" panose="020F0502020204030204" pitchFamily="34" charset="0"/>
              </a:rPr>
              <a:t> – </a:t>
            </a:r>
            <a:r>
              <a:rPr lang="en-AU" sz="1000" dirty="0" err="1">
                <a:solidFill>
                  <a:srgbClr val="57575A"/>
                </a:solidFill>
                <a:latin typeface="Calibri" panose="020F0502020204030204" pitchFamily="34" charset="0"/>
                <a:cs typeface="Calibri" panose="020F0502020204030204" pitchFamily="34" charset="0"/>
              </a:rPr>
              <a:t>30°C</a:t>
            </a:r>
            <a:r>
              <a:rPr lang="en-AU" sz="1000" dirty="0">
                <a:solidFill>
                  <a:srgbClr val="57575A"/>
                </a:solidFill>
                <a:latin typeface="Calibri" panose="020F0502020204030204" pitchFamily="34" charset="0"/>
                <a:cs typeface="Calibri" panose="020F0502020204030204" pitchFamily="34" charset="0"/>
              </a:rPr>
              <a:t>.</a:t>
            </a:r>
          </a:p>
        </p:txBody>
      </p:sp>
      <p:sp>
        <p:nvSpPr>
          <p:cNvPr id="2" name="Footer Placeholder 1">
            <a:extLst>
              <a:ext uri="{FF2B5EF4-FFF2-40B4-BE49-F238E27FC236}">
                <a16:creationId xmlns:a16="http://schemas.microsoft.com/office/drawing/2014/main" id="{0C65A478-58CE-3B1A-3813-EE120A1D65DD}"/>
              </a:ext>
            </a:extLst>
          </p:cNvPr>
          <p:cNvSpPr>
            <a:spLocks noGrp="1"/>
          </p:cNvSpPr>
          <p:nvPr>
            <p:ph type="ftr" sz="quarter" idx="3"/>
          </p:nvPr>
        </p:nvSpPr>
        <p:spPr/>
        <p:txBody>
          <a:bodyPr/>
          <a:lstStyle/>
          <a:p>
            <a:r>
              <a:rPr lang="en-US" dirty="0">
                <a:solidFill>
                  <a:schemeClr val="bg1"/>
                </a:solidFill>
              </a:rPr>
              <a:t>ENGINEERING SOLUTIONS </a:t>
            </a:r>
            <a:r>
              <a:rPr lang="en-US" dirty="0"/>
              <a:t>TEACHER GUIDE</a:t>
            </a:r>
            <a:endParaRPr lang="en-AU" dirty="0"/>
          </a:p>
        </p:txBody>
      </p:sp>
      <p:sp>
        <p:nvSpPr>
          <p:cNvPr id="3" name="Slide Number Placeholder 2">
            <a:extLst>
              <a:ext uri="{FF2B5EF4-FFF2-40B4-BE49-F238E27FC236}">
                <a16:creationId xmlns:a16="http://schemas.microsoft.com/office/drawing/2014/main" id="{8AE085C6-5DFA-24A2-1632-FEBAFCDDA02C}"/>
              </a:ext>
            </a:extLst>
          </p:cNvPr>
          <p:cNvSpPr>
            <a:spLocks noGrp="1"/>
          </p:cNvSpPr>
          <p:nvPr>
            <p:ph type="sldNum" sz="quarter" idx="4"/>
          </p:nvPr>
        </p:nvSpPr>
        <p:spPr/>
        <p:txBody>
          <a:bodyPr/>
          <a:lstStyle/>
          <a:p>
            <a:fld id="{24F48773-4115-48EA-A802-25D4069CDE66}" type="slidenum">
              <a:rPr lang="en-AU" smtClean="0"/>
              <a:pPr/>
              <a:t>2</a:t>
            </a:fld>
            <a:endParaRPr lang="en-AU" dirty="0"/>
          </a:p>
        </p:txBody>
      </p:sp>
      <p:pic>
        <p:nvPicPr>
          <p:cNvPr id="7" name="Graphic 6">
            <a:extLst>
              <a:ext uri="{FF2B5EF4-FFF2-40B4-BE49-F238E27FC236}">
                <a16:creationId xmlns:a16="http://schemas.microsoft.com/office/drawing/2014/main" id="{BCD1348E-3668-FA03-FCB2-90D1197929E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36279" y="2724178"/>
            <a:ext cx="430516" cy="430516"/>
          </a:xfrm>
          <a:prstGeom prst="rect">
            <a:avLst/>
          </a:prstGeom>
        </p:spPr>
      </p:pic>
      <p:pic>
        <p:nvPicPr>
          <p:cNvPr id="8" name="Graphic 7">
            <a:extLst>
              <a:ext uri="{FF2B5EF4-FFF2-40B4-BE49-F238E27FC236}">
                <a16:creationId xmlns:a16="http://schemas.microsoft.com/office/drawing/2014/main" id="{01CCEDBE-D3E2-3762-5A74-28913F3AD7C7}"/>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22575" y="1395032"/>
            <a:ext cx="431902" cy="431902"/>
          </a:xfrm>
          <a:prstGeom prst="rect">
            <a:avLst/>
          </a:prstGeom>
        </p:spPr>
      </p:pic>
      <p:sp>
        <p:nvSpPr>
          <p:cNvPr id="9" name="Title 8">
            <a:extLst>
              <a:ext uri="{FF2B5EF4-FFF2-40B4-BE49-F238E27FC236}">
                <a16:creationId xmlns:a16="http://schemas.microsoft.com/office/drawing/2014/main" id="{AEC34EC7-1605-4C7F-B434-0D81C50DAF02}"/>
              </a:ext>
            </a:extLst>
          </p:cNvPr>
          <p:cNvSpPr>
            <a:spLocks noGrp="1"/>
          </p:cNvSpPr>
          <p:nvPr>
            <p:ph type="title" idx="4294967295"/>
          </p:nvPr>
        </p:nvSpPr>
        <p:spPr>
          <a:xfrm>
            <a:off x="471488" y="-1914525"/>
            <a:ext cx="5915025" cy="1914525"/>
          </a:xfrm>
          <a:prstGeom prst="rect">
            <a:avLst/>
          </a:prstGeom>
        </p:spPr>
        <p:txBody>
          <a:bodyPr anchor="b"/>
          <a:lstStyle/>
          <a:p>
            <a:r>
              <a:rPr lang="en-US" sz="3600" b="1" dirty="0">
                <a:solidFill>
                  <a:schemeClr val="accent5"/>
                </a:solidFill>
                <a:latin typeface="Open Sans" pitchFamily="2" charset="0"/>
                <a:ea typeface="Open Sans" pitchFamily="2" charset="0"/>
                <a:cs typeface="Open Sans" pitchFamily="2" charset="0"/>
              </a:rPr>
              <a:t>Engineering Solutions – page 2</a:t>
            </a:r>
            <a:endParaRPr lang="en-AU" dirty="0"/>
          </a:p>
        </p:txBody>
      </p:sp>
    </p:spTree>
    <p:extLst>
      <p:ext uri="{BB962C8B-B14F-4D97-AF65-F5344CB8AC3E}">
        <p14:creationId xmlns:p14="http://schemas.microsoft.com/office/powerpoint/2010/main" val="2035507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751B583-0968-7351-100A-6FE2595C849B}"/>
              </a:ext>
            </a:extLst>
          </p:cNvPr>
          <p:cNvSpPr txBox="1"/>
          <p:nvPr/>
        </p:nvSpPr>
        <p:spPr>
          <a:xfrm>
            <a:off x="552092" y="566213"/>
            <a:ext cx="5756634" cy="4018261"/>
          </a:xfrm>
          <a:prstGeom prst="rect">
            <a:avLst/>
          </a:prstGeom>
          <a:solidFill>
            <a:schemeClr val="bg1"/>
          </a:solidFill>
        </p:spPr>
        <p:txBody>
          <a:bodyPr wrap="square" lIns="72000" tIns="72000" rIns="72000" bIns="72000">
            <a:spAutoFit/>
          </a:bodyPr>
          <a:lstStyle/>
          <a:p>
            <a:pPr>
              <a:spcBef>
                <a:spcPts val="300"/>
              </a:spcBef>
              <a:spcAft>
                <a:spcPts val="300"/>
              </a:spcAft>
            </a:pPr>
            <a:r>
              <a:rPr lang="en-AU" sz="1000" b="1" dirty="0">
                <a:solidFill>
                  <a:srgbClr val="57575A"/>
                </a:solidFill>
                <a:latin typeface="Calibri" panose="020F0502020204030204" pitchFamily="34" charset="0"/>
                <a:cs typeface="Calibri" panose="020F0502020204030204" pitchFamily="34" charset="0"/>
              </a:rPr>
              <a:t>The Student Activity</a:t>
            </a:r>
          </a:p>
          <a:p>
            <a:pPr>
              <a:spcBef>
                <a:spcPts val="300"/>
              </a:spcBef>
              <a:spcAft>
                <a:spcPts val="300"/>
              </a:spcAft>
            </a:pPr>
            <a:r>
              <a:rPr lang="en-AU" sz="1000" dirty="0">
                <a:solidFill>
                  <a:srgbClr val="57575A"/>
                </a:solidFill>
                <a:latin typeface="Calibri" panose="020F0502020204030204" pitchFamily="34" charset="0"/>
                <a:cs typeface="Calibri" panose="020F0502020204030204" pitchFamily="34" charset="0"/>
              </a:rPr>
              <a:t>Materials required for each lab group:</a:t>
            </a:r>
          </a:p>
          <a:p>
            <a:pPr marL="171450" indent="-171450">
              <a:spcBef>
                <a:spcPts val="100"/>
              </a:spcBef>
              <a:spcAft>
                <a:spcPts val="100"/>
              </a:spcAft>
              <a:buFont typeface="Arial" panose="020B0604020202020204" pitchFamily="34" charset="0"/>
              <a:buChar char="•"/>
            </a:pPr>
            <a:r>
              <a:rPr lang="en-AU" sz="1000" dirty="0">
                <a:solidFill>
                  <a:srgbClr val="57575A"/>
                </a:solidFill>
                <a:latin typeface="Calibri" panose="020F0502020204030204" pitchFamily="34" charset="0"/>
                <a:cs typeface="Calibri" panose="020F0502020204030204" pitchFamily="34" charset="0"/>
              </a:rPr>
              <a:t>6 x gummy snakes frozen for a minimum 48 hours. Collect these one at a time only immediately prior to use to prevent them warming up</a:t>
            </a:r>
          </a:p>
          <a:p>
            <a:pPr marL="171450" indent="-171450">
              <a:spcBef>
                <a:spcPts val="100"/>
              </a:spcBef>
              <a:spcAft>
                <a:spcPts val="100"/>
              </a:spcAft>
              <a:buFont typeface="Arial" panose="020B0604020202020204" pitchFamily="34" charset="0"/>
              <a:buChar char="•"/>
            </a:pPr>
            <a:r>
              <a:rPr lang="en-AU" sz="1000" dirty="0">
                <a:solidFill>
                  <a:srgbClr val="57575A"/>
                </a:solidFill>
                <a:latin typeface="Calibri" panose="020F0502020204030204" pitchFamily="34" charset="0"/>
                <a:cs typeface="Calibri" panose="020F0502020204030204" pitchFamily="34" charset="0"/>
              </a:rPr>
              <a:t>6 x gummy snakes at room temperature</a:t>
            </a:r>
          </a:p>
          <a:p>
            <a:pPr marL="171450" indent="-171450">
              <a:spcBef>
                <a:spcPts val="100"/>
              </a:spcBef>
              <a:spcAft>
                <a:spcPts val="100"/>
              </a:spcAft>
              <a:buFont typeface="Arial" panose="020B0604020202020204" pitchFamily="34" charset="0"/>
              <a:buChar char="•"/>
            </a:pPr>
            <a:r>
              <a:rPr lang="en-AU" sz="1000" dirty="0">
                <a:solidFill>
                  <a:srgbClr val="57575A"/>
                </a:solidFill>
                <a:latin typeface="Calibri" panose="020F0502020204030204" pitchFamily="34" charset="0"/>
                <a:cs typeface="Calibri" panose="020F0502020204030204" pitchFamily="34" charset="0"/>
              </a:rPr>
              <a:t>mass carrier (or available alternative such as small ‘sandcastle’ bucket with handle, sand and digital balance) and masses to allow maximum mass load capacity of at least </a:t>
            </a:r>
            <a:r>
              <a:rPr lang="en-AU" sz="1000" dirty="0" err="1">
                <a:solidFill>
                  <a:srgbClr val="57575A"/>
                </a:solidFill>
                <a:latin typeface="Calibri" panose="020F0502020204030204" pitchFamily="34" charset="0"/>
                <a:cs typeface="Calibri" panose="020F0502020204030204" pitchFamily="34" charset="0"/>
              </a:rPr>
              <a:t>500g</a:t>
            </a:r>
            <a:endParaRPr lang="en-AU" sz="1000" dirty="0">
              <a:solidFill>
                <a:srgbClr val="57575A"/>
              </a:solidFill>
              <a:latin typeface="Calibri" panose="020F0502020204030204" pitchFamily="34" charset="0"/>
              <a:cs typeface="Calibri" panose="020F0502020204030204" pitchFamily="34" charset="0"/>
            </a:endParaRPr>
          </a:p>
          <a:p>
            <a:pPr marL="171450" indent="-171450">
              <a:spcBef>
                <a:spcPts val="100"/>
              </a:spcBef>
              <a:spcAft>
                <a:spcPts val="100"/>
              </a:spcAft>
              <a:buFont typeface="Arial" panose="020B0604020202020204" pitchFamily="34" charset="0"/>
              <a:buChar char="•"/>
            </a:pPr>
            <a:r>
              <a:rPr lang="en-AU" sz="1000" dirty="0">
                <a:solidFill>
                  <a:srgbClr val="57575A"/>
                </a:solidFill>
                <a:latin typeface="Calibri" panose="020F0502020204030204" pitchFamily="34" charset="0"/>
                <a:cs typeface="Calibri" panose="020F0502020204030204" pitchFamily="34" charset="0"/>
              </a:rPr>
              <a:t>standard science laboratory equipment e.g., retort stand, boss head, clamp</a:t>
            </a:r>
          </a:p>
          <a:p>
            <a:pPr marL="171450" indent="-171450">
              <a:spcBef>
                <a:spcPts val="100"/>
              </a:spcBef>
              <a:spcAft>
                <a:spcPts val="100"/>
              </a:spcAft>
              <a:buFont typeface="Arial" panose="020B0604020202020204" pitchFamily="34" charset="0"/>
              <a:buChar char="•"/>
            </a:pPr>
            <a:r>
              <a:rPr lang="en-AU" sz="1000" dirty="0">
                <a:solidFill>
                  <a:srgbClr val="57575A"/>
                </a:solidFill>
                <a:latin typeface="Calibri" panose="020F0502020204030204" pitchFamily="34" charset="0"/>
                <a:cs typeface="Calibri" panose="020F0502020204030204" pitchFamily="34" charset="0"/>
              </a:rPr>
              <a:t>scissors</a:t>
            </a:r>
          </a:p>
          <a:p>
            <a:pPr marL="171450" indent="-171450">
              <a:spcBef>
                <a:spcPts val="100"/>
              </a:spcBef>
              <a:spcAft>
                <a:spcPts val="100"/>
              </a:spcAft>
              <a:buFont typeface="Arial" panose="020B0604020202020204" pitchFamily="34" charset="0"/>
              <a:buChar char="•"/>
            </a:pPr>
            <a:r>
              <a:rPr lang="en-AU" sz="1000" dirty="0">
                <a:solidFill>
                  <a:srgbClr val="57575A"/>
                </a:solidFill>
                <a:latin typeface="Calibri" panose="020F0502020204030204" pitchFamily="34" charset="0"/>
                <a:cs typeface="Calibri" panose="020F0502020204030204" pitchFamily="34" charset="0"/>
              </a:rPr>
              <a:t>2 x medium bulldog clips</a:t>
            </a:r>
          </a:p>
          <a:p>
            <a:pPr marL="171450" indent="-171450">
              <a:spcBef>
                <a:spcPts val="100"/>
              </a:spcBef>
              <a:spcAft>
                <a:spcPts val="100"/>
              </a:spcAft>
              <a:buFont typeface="Arial" panose="020B0604020202020204" pitchFamily="34" charset="0"/>
              <a:buChar char="•"/>
            </a:pPr>
            <a:r>
              <a:rPr lang="en-AU" sz="1000" dirty="0">
                <a:solidFill>
                  <a:srgbClr val="57575A"/>
                </a:solidFill>
                <a:latin typeface="Calibri" panose="020F0502020204030204" pitchFamily="34" charset="0"/>
                <a:cs typeface="Calibri" panose="020F0502020204030204" pitchFamily="34" charset="0"/>
              </a:rPr>
              <a:t>30 cm rulers</a:t>
            </a:r>
          </a:p>
          <a:p>
            <a:pPr marL="171450" indent="-171450">
              <a:spcBef>
                <a:spcPts val="100"/>
              </a:spcBef>
              <a:spcAft>
                <a:spcPts val="100"/>
              </a:spcAft>
              <a:buFont typeface="Arial" panose="020B0604020202020204" pitchFamily="34" charset="0"/>
              <a:buChar char="•"/>
            </a:pPr>
            <a:r>
              <a:rPr lang="en-AU" sz="1000" dirty="0">
                <a:solidFill>
                  <a:srgbClr val="57575A"/>
                </a:solidFill>
                <a:latin typeface="Calibri" panose="020F0502020204030204" pitchFamily="34" charset="0"/>
                <a:cs typeface="Calibri" panose="020F0502020204030204" pitchFamily="34" charset="0"/>
              </a:rPr>
              <a:t>approximately 4 cm x 4 cm section of sheet graph paper with mm markings</a:t>
            </a:r>
          </a:p>
          <a:p>
            <a:pPr marL="171450" indent="-171450">
              <a:spcBef>
                <a:spcPts val="100"/>
              </a:spcBef>
              <a:spcAft>
                <a:spcPts val="100"/>
              </a:spcAft>
              <a:buFont typeface="Arial" panose="020B0604020202020204" pitchFamily="34" charset="0"/>
              <a:buChar char="•"/>
            </a:pPr>
            <a:r>
              <a:rPr lang="en-AU" sz="1000" dirty="0">
                <a:solidFill>
                  <a:srgbClr val="57575A"/>
                </a:solidFill>
                <a:latin typeface="Calibri" panose="020F0502020204030204" pitchFamily="34" charset="0"/>
                <a:cs typeface="Calibri" panose="020F0502020204030204" pitchFamily="34" charset="0"/>
              </a:rPr>
              <a:t>marker pen</a:t>
            </a:r>
          </a:p>
          <a:p>
            <a:pPr marL="171450" indent="-171450">
              <a:spcBef>
                <a:spcPts val="100"/>
              </a:spcBef>
              <a:spcAft>
                <a:spcPts val="100"/>
              </a:spcAft>
              <a:buFont typeface="Arial" panose="020B0604020202020204" pitchFamily="34" charset="0"/>
              <a:buChar char="•"/>
            </a:pPr>
            <a:r>
              <a:rPr lang="en-AU" sz="1000" dirty="0">
                <a:solidFill>
                  <a:srgbClr val="57575A"/>
                </a:solidFill>
                <a:latin typeface="Calibri" panose="020F0502020204030204" pitchFamily="34" charset="0"/>
                <a:cs typeface="Calibri" panose="020F0502020204030204" pitchFamily="34" charset="0"/>
              </a:rPr>
              <a:t>calculator</a:t>
            </a:r>
          </a:p>
          <a:p>
            <a:pPr marL="171450" indent="-171450">
              <a:spcBef>
                <a:spcPts val="100"/>
              </a:spcBef>
              <a:spcAft>
                <a:spcPts val="100"/>
              </a:spcAft>
              <a:buFont typeface="Arial" panose="020B0604020202020204" pitchFamily="34" charset="0"/>
              <a:buChar char="•"/>
            </a:pPr>
            <a:r>
              <a:rPr lang="en-AU" sz="1000" dirty="0">
                <a:solidFill>
                  <a:srgbClr val="57575A"/>
                </a:solidFill>
                <a:latin typeface="Calibri" panose="020F0502020204030204" pitchFamily="34" charset="0"/>
                <a:cs typeface="Calibri" panose="020F0502020204030204" pitchFamily="34" charset="0"/>
              </a:rPr>
              <a:t>small hammer or equivalent hard mass for hitting sample</a:t>
            </a:r>
          </a:p>
          <a:p>
            <a:pPr marL="171450" indent="-171450">
              <a:spcBef>
                <a:spcPts val="100"/>
              </a:spcBef>
              <a:spcAft>
                <a:spcPts val="100"/>
              </a:spcAft>
              <a:buFont typeface="Arial" panose="020B0604020202020204" pitchFamily="34" charset="0"/>
              <a:buChar char="•"/>
            </a:pPr>
            <a:r>
              <a:rPr lang="en-AU" sz="1000" dirty="0">
                <a:solidFill>
                  <a:srgbClr val="57575A"/>
                </a:solidFill>
                <a:latin typeface="Calibri" panose="020F0502020204030204" pitchFamily="34" charset="0"/>
                <a:cs typeface="Calibri" panose="020F0502020204030204" pitchFamily="34" charset="0"/>
              </a:rPr>
              <a:t>optional - spring balance of at least up to </a:t>
            </a:r>
            <a:r>
              <a:rPr lang="en-AU" sz="1000" dirty="0" err="1">
                <a:solidFill>
                  <a:srgbClr val="57575A"/>
                </a:solidFill>
                <a:latin typeface="Calibri" panose="020F0502020204030204" pitchFamily="34" charset="0"/>
                <a:cs typeface="Calibri" panose="020F0502020204030204" pitchFamily="34" charset="0"/>
              </a:rPr>
              <a:t>10N</a:t>
            </a:r>
            <a:r>
              <a:rPr lang="en-AU" sz="1000" dirty="0">
                <a:solidFill>
                  <a:srgbClr val="57575A"/>
                </a:solidFill>
                <a:latin typeface="Calibri" panose="020F0502020204030204" pitchFamily="34" charset="0"/>
                <a:cs typeface="Calibri" panose="020F0502020204030204" pitchFamily="34" charset="0"/>
              </a:rPr>
              <a:t> (=1 kg) maximum scale. If you have an accurate set, you can replace the use of any weight calculations and associated mass carrier and mass related equipment and use the numerical figures directly using the Newtons scale</a:t>
            </a:r>
          </a:p>
          <a:p>
            <a:pPr marL="171450" indent="-171450">
              <a:spcBef>
                <a:spcPts val="100"/>
              </a:spcBef>
              <a:spcAft>
                <a:spcPts val="100"/>
              </a:spcAft>
              <a:buFont typeface="Arial" panose="020B0604020202020204" pitchFamily="34" charset="0"/>
              <a:buChar char="•"/>
            </a:pPr>
            <a:r>
              <a:rPr lang="en-AU" sz="1000" dirty="0">
                <a:solidFill>
                  <a:srgbClr val="57575A"/>
                </a:solidFill>
                <a:latin typeface="Calibri" panose="020F0502020204030204" pitchFamily="34" charset="0"/>
                <a:cs typeface="Calibri" panose="020F0502020204030204" pitchFamily="34" charset="0"/>
              </a:rPr>
              <a:t>optional - student own phone camera if allowed in class. User must maintain dry hands and their own duty of care of their own device</a:t>
            </a:r>
          </a:p>
          <a:p>
            <a:pPr>
              <a:spcBef>
                <a:spcPts val="300"/>
              </a:spcBef>
              <a:spcAft>
                <a:spcPts val="300"/>
              </a:spcAft>
            </a:pPr>
            <a:r>
              <a:rPr lang="en-AU" sz="1000" dirty="0">
                <a:solidFill>
                  <a:srgbClr val="57575A"/>
                </a:solidFill>
                <a:latin typeface="Calibri" panose="020F0502020204030204" pitchFamily="34" charset="0"/>
                <a:cs typeface="Calibri" panose="020F0502020204030204" pitchFamily="34" charset="0"/>
              </a:rPr>
              <a:t>The following three tests should be performed separately on both the cold and warm samples while wearing safety glasses.</a:t>
            </a:r>
          </a:p>
        </p:txBody>
      </p:sp>
      <p:sp>
        <p:nvSpPr>
          <p:cNvPr id="9" name="TextBox 8">
            <a:extLst>
              <a:ext uri="{FF2B5EF4-FFF2-40B4-BE49-F238E27FC236}">
                <a16:creationId xmlns:a16="http://schemas.microsoft.com/office/drawing/2014/main" id="{DCDFE76D-E3CB-6973-E740-F74F38659864}"/>
              </a:ext>
            </a:extLst>
          </p:cNvPr>
          <p:cNvSpPr txBox="1"/>
          <p:nvPr/>
        </p:nvSpPr>
        <p:spPr>
          <a:xfrm>
            <a:off x="552092" y="4662224"/>
            <a:ext cx="5756634" cy="2915395"/>
          </a:xfrm>
          <a:prstGeom prst="rect">
            <a:avLst/>
          </a:prstGeom>
          <a:solidFill>
            <a:schemeClr val="bg1"/>
          </a:solidFill>
        </p:spPr>
        <p:txBody>
          <a:bodyPr wrap="square" lIns="72000" tIns="72000" rIns="72000" bIns="72000">
            <a:spAutoFit/>
          </a:bodyPr>
          <a:lstStyle/>
          <a:p>
            <a:pPr>
              <a:spcBef>
                <a:spcPts val="300"/>
              </a:spcBef>
              <a:spcAft>
                <a:spcPts val="300"/>
              </a:spcAft>
            </a:pPr>
            <a:r>
              <a:rPr lang="en-AU" sz="1000" b="1" dirty="0">
                <a:solidFill>
                  <a:srgbClr val="57575A"/>
                </a:solidFill>
                <a:latin typeface="Calibri" panose="020F0502020204030204" pitchFamily="34" charset="0"/>
                <a:cs typeface="Calibri" panose="020F0502020204030204" pitchFamily="34" charset="0"/>
              </a:rPr>
              <a:t>Malleability </a:t>
            </a:r>
            <a:r>
              <a:rPr lang="en-AU" sz="1000" dirty="0">
                <a:solidFill>
                  <a:srgbClr val="57575A"/>
                </a:solidFill>
                <a:latin typeface="Calibri" panose="020F0502020204030204" pitchFamily="34" charset="0"/>
                <a:cs typeface="Calibri" panose="020F0502020204030204" pitchFamily="34" charset="0"/>
              </a:rPr>
              <a:t>– The ability to be beaten or rolled into sheets.</a:t>
            </a:r>
          </a:p>
          <a:p>
            <a:pPr marL="228600" indent="-228600">
              <a:spcBef>
                <a:spcPts val="300"/>
              </a:spcBef>
              <a:spcAft>
                <a:spcPts val="300"/>
              </a:spcAft>
              <a:buFont typeface="+mj-lt"/>
              <a:buAutoNum type="arabicPeriod"/>
            </a:pPr>
            <a:r>
              <a:rPr lang="en-AU" sz="1000" dirty="0">
                <a:solidFill>
                  <a:srgbClr val="57575A"/>
                </a:solidFill>
                <a:latin typeface="Calibri" panose="020F0502020204030204" pitchFamily="34" charset="0"/>
                <a:cs typeface="Calibri" panose="020F0502020204030204" pitchFamily="34" charset="0"/>
              </a:rPr>
              <a:t>Collect the frozen sample.</a:t>
            </a:r>
          </a:p>
          <a:p>
            <a:pPr marL="228600" indent="-228600">
              <a:spcBef>
                <a:spcPts val="300"/>
              </a:spcBef>
              <a:spcAft>
                <a:spcPts val="300"/>
              </a:spcAft>
              <a:buFont typeface="+mj-lt"/>
              <a:buAutoNum type="arabicPeriod"/>
            </a:pPr>
            <a:r>
              <a:rPr lang="en-AU" sz="1000" dirty="0">
                <a:solidFill>
                  <a:srgbClr val="57575A"/>
                </a:solidFill>
                <a:latin typeface="Calibri" panose="020F0502020204030204" pitchFamily="34" charset="0"/>
                <a:cs typeface="Calibri" panose="020F0502020204030204" pitchFamily="34" charset="0"/>
              </a:rPr>
              <a:t>Place it onto a solid surface like concrete </a:t>
            </a:r>
            <a:br>
              <a:rPr lang="en-AU" sz="1000" dirty="0">
                <a:solidFill>
                  <a:srgbClr val="57575A"/>
                </a:solidFill>
                <a:latin typeface="Calibri" panose="020F0502020204030204" pitchFamily="34" charset="0"/>
                <a:cs typeface="Calibri" panose="020F0502020204030204" pitchFamily="34" charset="0"/>
              </a:rPr>
            </a:br>
            <a:r>
              <a:rPr lang="en-AU" sz="1000" b="1" dirty="0">
                <a:solidFill>
                  <a:srgbClr val="57575A"/>
                </a:solidFill>
                <a:latin typeface="Calibri" panose="020F0502020204030204" pitchFamily="34" charset="0"/>
                <a:cs typeface="Calibri" panose="020F0502020204030204" pitchFamily="34" charset="0"/>
              </a:rPr>
              <a:t>NOTE</a:t>
            </a:r>
            <a:r>
              <a:rPr lang="en-AU" sz="1000" dirty="0">
                <a:solidFill>
                  <a:srgbClr val="57575A"/>
                </a:solidFill>
                <a:latin typeface="Calibri" panose="020F0502020204030204" pitchFamily="34" charset="0"/>
                <a:cs typeface="Calibri" panose="020F0502020204030204" pitchFamily="34" charset="0"/>
              </a:rPr>
              <a:t> Protect any surface likely to be marked or damaged before commencing the activity.</a:t>
            </a:r>
          </a:p>
          <a:p>
            <a:pPr marL="228600" indent="-228600">
              <a:spcBef>
                <a:spcPts val="300"/>
              </a:spcBef>
              <a:spcAft>
                <a:spcPts val="300"/>
              </a:spcAft>
              <a:buFont typeface="+mj-lt"/>
              <a:buAutoNum type="arabicPeriod"/>
            </a:pPr>
            <a:r>
              <a:rPr lang="en-AU" sz="1000" dirty="0">
                <a:solidFill>
                  <a:srgbClr val="57575A"/>
                </a:solidFill>
                <a:latin typeface="Calibri" panose="020F0502020204030204" pitchFamily="34" charset="0"/>
                <a:cs typeface="Calibri" panose="020F0502020204030204" pitchFamily="34" charset="0"/>
              </a:rPr>
              <a:t>While keeping all fingers away from the sample for safety, give it a tap with the hammer by allowing it to do a guided ‘drop’ from a height of 15 cm while holding onto the end of the handle with your other hand.</a:t>
            </a:r>
          </a:p>
          <a:p>
            <a:pPr marL="228600" indent="-228600">
              <a:spcBef>
                <a:spcPts val="300"/>
              </a:spcBef>
              <a:spcAft>
                <a:spcPts val="300"/>
              </a:spcAft>
              <a:buFont typeface="+mj-lt"/>
              <a:buAutoNum type="arabicPeriod"/>
            </a:pPr>
            <a:r>
              <a:rPr lang="en-AU" sz="1000" dirty="0">
                <a:solidFill>
                  <a:srgbClr val="57575A"/>
                </a:solidFill>
                <a:latin typeface="Calibri" panose="020F0502020204030204" pitchFamily="34" charset="0"/>
                <a:cs typeface="Calibri" panose="020F0502020204030204" pitchFamily="34" charset="0"/>
              </a:rPr>
              <a:t>Write a description of what happens to the sample and dispose it into the bin.</a:t>
            </a:r>
          </a:p>
          <a:p>
            <a:pPr marL="228600" indent="-228600">
              <a:spcBef>
                <a:spcPts val="300"/>
              </a:spcBef>
              <a:spcAft>
                <a:spcPts val="300"/>
              </a:spcAft>
              <a:buFont typeface="+mj-lt"/>
              <a:buAutoNum type="arabicPeriod"/>
            </a:pPr>
            <a:r>
              <a:rPr lang="en-AU" sz="1000" dirty="0">
                <a:solidFill>
                  <a:srgbClr val="57575A"/>
                </a:solidFill>
                <a:latin typeface="Calibri" panose="020F0502020204030204" pitchFamily="34" charset="0"/>
                <a:cs typeface="Calibri" panose="020F0502020204030204" pitchFamily="34" charset="0"/>
              </a:rPr>
              <a:t>Repeat steps 1 – 4</a:t>
            </a:r>
          </a:p>
          <a:p>
            <a:pPr marL="228600" indent="-228600">
              <a:spcBef>
                <a:spcPts val="300"/>
              </a:spcBef>
              <a:spcAft>
                <a:spcPts val="300"/>
              </a:spcAft>
              <a:buFont typeface="+mj-lt"/>
              <a:buAutoNum type="arabicPeriod"/>
            </a:pPr>
            <a:r>
              <a:rPr lang="en-AU" sz="1000" dirty="0">
                <a:solidFill>
                  <a:srgbClr val="57575A"/>
                </a:solidFill>
                <a:latin typeface="Calibri" panose="020F0502020204030204" pitchFamily="34" charset="0"/>
                <a:cs typeface="Calibri" panose="020F0502020204030204" pitchFamily="34" charset="0"/>
              </a:rPr>
              <a:t>Collect two ‘room temperature’ samples and warm these by using the warmth from your hands for one minute. </a:t>
            </a:r>
            <a:r>
              <a:rPr lang="en-AU" sz="1000" b="1" dirty="0">
                <a:solidFill>
                  <a:srgbClr val="57575A"/>
                </a:solidFill>
                <a:latin typeface="Calibri" panose="020F0502020204030204" pitchFamily="34" charset="0"/>
                <a:cs typeface="Calibri" panose="020F0502020204030204" pitchFamily="34" charset="0"/>
              </a:rPr>
              <a:t>This is how you will make the </a:t>
            </a:r>
            <a:r>
              <a:rPr lang="en-AU" sz="1000" b="1" i="1" dirty="0">
                <a:solidFill>
                  <a:srgbClr val="57575A"/>
                </a:solidFill>
                <a:latin typeface="Calibri" panose="020F0502020204030204" pitchFamily="34" charset="0"/>
                <a:cs typeface="Calibri" panose="020F0502020204030204" pitchFamily="34" charset="0"/>
              </a:rPr>
              <a:t>warmed</a:t>
            </a:r>
            <a:r>
              <a:rPr lang="en-AU" sz="1000" b="1" dirty="0">
                <a:solidFill>
                  <a:srgbClr val="57575A"/>
                </a:solidFill>
                <a:latin typeface="Calibri" panose="020F0502020204030204" pitchFamily="34" charset="0"/>
                <a:cs typeface="Calibri" panose="020F0502020204030204" pitchFamily="34" charset="0"/>
              </a:rPr>
              <a:t> samples for all further testing.</a:t>
            </a:r>
          </a:p>
          <a:p>
            <a:pPr marL="228600" indent="-228600">
              <a:spcBef>
                <a:spcPts val="300"/>
              </a:spcBef>
              <a:spcAft>
                <a:spcPts val="300"/>
              </a:spcAft>
              <a:buFont typeface="+mj-lt"/>
              <a:buAutoNum type="arabicPeriod"/>
            </a:pPr>
            <a:r>
              <a:rPr lang="en-AU" sz="1000" dirty="0">
                <a:solidFill>
                  <a:srgbClr val="57575A"/>
                </a:solidFill>
                <a:latin typeface="Calibri" panose="020F0502020204030204" pitchFamily="34" charset="0"/>
                <a:cs typeface="Calibri" panose="020F0502020204030204" pitchFamily="34" charset="0"/>
              </a:rPr>
              <a:t>Repeat steps 2 - 4 with both warmed samples.</a:t>
            </a:r>
          </a:p>
          <a:p>
            <a:pPr marL="228600" indent="-228600">
              <a:spcBef>
                <a:spcPts val="300"/>
              </a:spcBef>
              <a:spcAft>
                <a:spcPts val="300"/>
              </a:spcAft>
              <a:buFont typeface="+mj-lt"/>
              <a:buAutoNum type="arabicPeriod"/>
            </a:pPr>
            <a:r>
              <a:rPr lang="en-AU" sz="1000" dirty="0">
                <a:solidFill>
                  <a:srgbClr val="57575A"/>
                </a:solidFill>
                <a:latin typeface="Calibri" panose="020F0502020204030204" pitchFamily="34" charset="0"/>
                <a:cs typeface="Calibri" panose="020F0502020204030204" pitchFamily="34" charset="0"/>
              </a:rPr>
              <a:t>Using your understanding of the definition of malleability in the table, what can you infer about the effect of temperature on the malleability of a substance?</a:t>
            </a:r>
          </a:p>
        </p:txBody>
      </p:sp>
      <p:sp>
        <p:nvSpPr>
          <p:cNvPr id="12" name="TextBox 11">
            <a:extLst>
              <a:ext uri="{FF2B5EF4-FFF2-40B4-BE49-F238E27FC236}">
                <a16:creationId xmlns:a16="http://schemas.microsoft.com/office/drawing/2014/main" id="{9F82BAF5-1B24-7405-F22F-0E3079BBF81B}"/>
              </a:ext>
            </a:extLst>
          </p:cNvPr>
          <p:cNvSpPr txBox="1"/>
          <p:nvPr/>
        </p:nvSpPr>
        <p:spPr>
          <a:xfrm>
            <a:off x="1993651" y="8350782"/>
            <a:ext cx="3614682" cy="437794"/>
          </a:xfrm>
          <a:prstGeom prst="rect">
            <a:avLst/>
          </a:prstGeom>
          <a:solidFill>
            <a:schemeClr val="bg1"/>
          </a:solidFill>
        </p:spPr>
        <p:txBody>
          <a:bodyPr wrap="square" lIns="72000" tIns="72000" rIns="72000" bIns="72000">
            <a:spAutoFit/>
          </a:bodyPr>
          <a:lstStyle/>
          <a:p>
            <a:pPr>
              <a:spcBef>
                <a:spcPts val="300"/>
              </a:spcBef>
              <a:spcAft>
                <a:spcPts val="300"/>
              </a:spcAft>
            </a:pPr>
            <a:r>
              <a:rPr lang="en-AU" sz="700" dirty="0">
                <a:solidFill>
                  <a:srgbClr val="57575A"/>
                </a:solidFill>
                <a:latin typeface="Calibri" panose="020F0502020204030204" pitchFamily="34" charset="0"/>
                <a:cs typeface="Calibri" panose="020F0502020204030204" pitchFamily="34" charset="0"/>
              </a:rPr>
              <a:t>Photo credit:</a:t>
            </a:r>
          </a:p>
          <a:p>
            <a:pPr>
              <a:spcBef>
                <a:spcPts val="300"/>
              </a:spcBef>
              <a:spcAft>
                <a:spcPts val="300"/>
              </a:spcAft>
            </a:pPr>
            <a:r>
              <a:rPr lang="en-AU" sz="700" dirty="0">
                <a:solidFill>
                  <a:srgbClr val="57575A"/>
                </a:solidFill>
                <a:latin typeface="Calibri" panose="020F0502020204030204" pitchFamily="34" charset="0"/>
                <a:cs typeface="Calibri" panose="020F0502020204030204" pitchFamily="34" charset="0"/>
                <a:hlinkClick r:id="rId2"/>
              </a:rPr>
              <a:t>http://</a:t>
            </a:r>
            <a:r>
              <a:rPr lang="en-AU" sz="700" dirty="0" err="1">
                <a:solidFill>
                  <a:srgbClr val="57575A"/>
                </a:solidFill>
                <a:latin typeface="Calibri" panose="020F0502020204030204" pitchFamily="34" charset="0"/>
                <a:cs typeface="Calibri" panose="020F0502020204030204" pitchFamily="34" charset="0"/>
                <a:hlinkClick r:id="rId2"/>
              </a:rPr>
              <a:t>www.aluminummetals.com</a:t>
            </a:r>
            <a:r>
              <a:rPr lang="en-AU" sz="700" dirty="0">
                <a:solidFill>
                  <a:srgbClr val="57575A"/>
                </a:solidFill>
                <a:latin typeface="Calibri" panose="020F0502020204030204" pitchFamily="34" charset="0"/>
                <a:cs typeface="Calibri" panose="020F0502020204030204" pitchFamily="34" charset="0"/>
                <a:hlinkClick r:id="rId2"/>
              </a:rPr>
              <a:t>/products/</a:t>
            </a:r>
            <a:r>
              <a:rPr lang="en-AU" sz="700" dirty="0" err="1">
                <a:solidFill>
                  <a:srgbClr val="57575A"/>
                </a:solidFill>
                <a:latin typeface="Calibri" panose="020F0502020204030204" pitchFamily="34" charset="0"/>
                <a:cs typeface="Calibri" panose="020F0502020204030204" pitchFamily="34" charset="0"/>
                <a:hlinkClick r:id="rId2"/>
              </a:rPr>
              <a:t>colored</a:t>
            </a:r>
            <a:r>
              <a:rPr lang="en-AU" sz="700" dirty="0">
                <a:solidFill>
                  <a:srgbClr val="57575A"/>
                </a:solidFill>
                <a:latin typeface="Calibri" panose="020F0502020204030204" pitchFamily="34" charset="0"/>
                <a:cs typeface="Calibri" panose="020F0502020204030204" pitchFamily="34" charset="0"/>
                <a:hlinkClick r:id="rId2"/>
              </a:rPr>
              <a:t>-</a:t>
            </a:r>
            <a:r>
              <a:rPr lang="en-AU" sz="700" dirty="0" err="1">
                <a:solidFill>
                  <a:srgbClr val="57575A"/>
                </a:solidFill>
                <a:latin typeface="Calibri" panose="020F0502020204030204" pitchFamily="34" charset="0"/>
                <a:cs typeface="Calibri" panose="020F0502020204030204" pitchFamily="34" charset="0"/>
                <a:hlinkClick r:id="rId2"/>
              </a:rPr>
              <a:t>aluminum</a:t>
            </a:r>
            <a:r>
              <a:rPr lang="en-AU" sz="700" dirty="0">
                <a:solidFill>
                  <a:srgbClr val="57575A"/>
                </a:solidFill>
                <a:latin typeface="Calibri" panose="020F0502020204030204" pitchFamily="34" charset="0"/>
                <a:cs typeface="Calibri" panose="020F0502020204030204" pitchFamily="34" charset="0"/>
                <a:hlinkClick r:id="rId2"/>
              </a:rPr>
              <a:t>-sheet-metal-near-me-</a:t>
            </a:r>
            <a:r>
              <a:rPr lang="en-AU" sz="700" dirty="0" err="1">
                <a:solidFill>
                  <a:srgbClr val="57575A"/>
                </a:solidFill>
                <a:latin typeface="Calibri" panose="020F0502020204030204" pitchFamily="34" charset="0"/>
                <a:cs typeface="Calibri" panose="020F0502020204030204" pitchFamily="34" charset="0"/>
                <a:hlinkClick r:id="rId2"/>
              </a:rPr>
              <a:t>143.html</a:t>
            </a:r>
            <a:r>
              <a:rPr lang="en-AU" sz="700" dirty="0">
                <a:solidFill>
                  <a:srgbClr val="57575A"/>
                </a:solidFill>
                <a:latin typeface="Calibri" panose="020F0502020204030204" pitchFamily="34" charset="0"/>
                <a:cs typeface="Calibri" panose="020F0502020204030204" pitchFamily="34" charset="0"/>
              </a:rPr>
              <a:t> </a:t>
            </a:r>
          </a:p>
        </p:txBody>
      </p:sp>
      <p:sp>
        <p:nvSpPr>
          <p:cNvPr id="2" name="Footer Placeholder 1">
            <a:extLst>
              <a:ext uri="{FF2B5EF4-FFF2-40B4-BE49-F238E27FC236}">
                <a16:creationId xmlns:a16="http://schemas.microsoft.com/office/drawing/2014/main" id="{0C65A478-58CE-3B1A-3813-EE120A1D65DD}"/>
              </a:ext>
            </a:extLst>
          </p:cNvPr>
          <p:cNvSpPr>
            <a:spLocks noGrp="1"/>
          </p:cNvSpPr>
          <p:nvPr>
            <p:ph type="ftr" sz="quarter" idx="3"/>
          </p:nvPr>
        </p:nvSpPr>
        <p:spPr/>
        <p:txBody>
          <a:bodyPr/>
          <a:lstStyle/>
          <a:p>
            <a:r>
              <a:rPr lang="en-US" dirty="0">
                <a:solidFill>
                  <a:schemeClr val="bg1"/>
                </a:solidFill>
              </a:rPr>
              <a:t>ENGINEERING SOLUTIONS </a:t>
            </a:r>
            <a:r>
              <a:rPr lang="en-US" dirty="0"/>
              <a:t>TEACHER GUIDE</a:t>
            </a:r>
            <a:endParaRPr lang="en-AU" dirty="0"/>
          </a:p>
        </p:txBody>
      </p:sp>
      <p:sp>
        <p:nvSpPr>
          <p:cNvPr id="3" name="Slide Number Placeholder 2">
            <a:extLst>
              <a:ext uri="{FF2B5EF4-FFF2-40B4-BE49-F238E27FC236}">
                <a16:creationId xmlns:a16="http://schemas.microsoft.com/office/drawing/2014/main" id="{8AE085C6-5DFA-24A2-1632-FEBAFCDDA02C}"/>
              </a:ext>
            </a:extLst>
          </p:cNvPr>
          <p:cNvSpPr>
            <a:spLocks noGrp="1"/>
          </p:cNvSpPr>
          <p:nvPr>
            <p:ph type="sldNum" sz="quarter" idx="4"/>
          </p:nvPr>
        </p:nvSpPr>
        <p:spPr/>
        <p:txBody>
          <a:bodyPr/>
          <a:lstStyle/>
          <a:p>
            <a:fld id="{24F48773-4115-48EA-A802-25D4069CDE66}" type="slidenum">
              <a:rPr lang="en-AU" smtClean="0"/>
              <a:pPr/>
              <a:t>3</a:t>
            </a:fld>
            <a:endParaRPr lang="en-AU" dirty="0"/>
          </a:p>
        </p:txBody>
      </p:sp>
      <p:pic>
        <p:nvPicPr>
          <p:cNvPr id="10" name="Picture 9">
            <a:extLst>
              <a:ext uri="{FF2B5EF4-FFF2-40B4-BE49-F238E27FC236}">
                <a16:creationId xmlns:a16="http://schemas.microsoft.com/office/drawing/2014/main" id="{CC79FA1F-E4D8-DEA2-3E64-E84FEF11842A}"/>
              </a:ext>
              <a:ext uri="{C183D7F6-B498-43B3-948B-1728B52AA6E4}">
                <adec:decorative xmlns:adec="http://schemas.microsoft.com/office/drawing/2017/decorative" val="1"/>
              </a:ext>
            </a:extLst>
          </p:cNvPr>
          <p:cNvPicPr>
            <a:picLocks noChangeAspect="1"/>
          </p:cNvPicPr>
          <p:nvPr/>
        </p:nvPicPr>
        <p:blipFill rotWithShape="1">
          <a:blip r:embed="rId3"/>
          <a:srcRect l="5886" t="33877" r="34454" b="7939"/>
          <a:stretch/>
        </p:blipFill>
        <p:spPr bwMode="auto">
          <a:xfrm>
            <a:off x="807396" y="7684330"/>
            <a:ext cx="1157591" cy="1128929"/>
          </a:xfrm>
          <a:prstGeom prst="ellipse">
            <a:avLst/>
          </a:prstGeom>
          <a:ln>
            <a:noFill/>
          </a:ln>
          <a:extLst>
            <a:ext uri="{53640926-AAD7-44D8-BBD7-CCE9431645EC}">
              <a14:shadowObscured xmlns:a14="http://schemas.microsoft.com/office/drawing/2010/main"/>
            </a:ext>
          </a:extLst>
        </p:spPr>
      </p:pic>
      <p:sp>
        <p:nvSpPr>
          <p:cNvPr id="4" name="Title 3">
            <a:extLst>
              <a:ext uri="{FF2B5EF4-FFF2-40B4-BE49-F238E27FC236}">
                <a16:creationId xmlns:a16="http://schemas.microsoft.com/office/drawing/2014/main" id="{0112FFE5-548F-8B7E-5E17-73C296F72E7B}"/>
              </a:ext>
            </a:extLst>
          </p:cNvPr>
          <p:cNvSpPr>
            <a:spLocks noGrp="1"/>
          </p:cNvSpPr>
          <p:nvPr>
            <p:ph type="title" idx="4294967295"/>
          </p:nvPr>
        </p:nvSpPr>
        <p:spPr>
          <a:xfrm>
            <a:off x="471488" y="-1914525"/>
            <a:ext cx="5915025" cy="1914525"/>
          </a:xfrm>
          <a:prstGeom prst="rect">
            <a:avLst/>
          </a:prstGeom>
        </p:spPr>
        <p:txBody>
          <a:bodyPr anchor="b"/>
          <a:lstStyle/>
          <a:p>
            <a:r>
              <a:rPr lang="en-US" sz="3600" b="1" dirty="0">
                <a:solidFill>
                  <a:schemeClr val="accent5"/>
                </a:solidFill>
                <a:latin typeface="Open Sans" pitchFamily="2" charset="0"/>
                <a:ea typeface="Open Sans" pitchFamily="2" charset="0"/>
                <a:cs typeface="Open Sans" pitchFamily="2" charset="0"/>
              </a:rPr>
              <a:t>Engineering Solutions – page 3</a:t>
            </a:r>
            <a:endParaRPr lang="en-AU" dirty="0"/>
          </a:p>
        </p:txBody>
      </p:sp>
    </p:spTree>
    <p:extLst>
      <p:ext uri="{BB962C8B-B14F-4D97-AF65-F5344CB8AC3E}">
        <p14:creationId xmlns:p14="http://schemas.microsoft.com/office/powerpoint/2010/main" val="2916914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CDFE76D-E3CB-6973-E740-F74F38659864}"/>
              </a:ext>
            </a:extLst>
          </p:cNvPr>
          <p:cNvSpPr txBox="1"/>
          <p:nvPr/>
        </p:nvSpPr>
        <p:spPr>
          <a:xfrm>
            <a:off x="552092" y="566876"/>
            <a:ext cx="5756634" cy="4223446"/>
          </a:xfrm>
          <a:prstGeom prst="rect">
            <a:avLst/>
          </a:prstGeom>
          <a:solidFill>
            <a:schemeClr val="bg1"/>
          </a:solidFill>
        </p:spPr>
        <p:txBody>
          <a:bodyPr wrap="square" lIns="72000" tIns="72000" rIns="72000" bIns="72000">
            <a:spAutoFit/>
          </a:bodyPr>
          <a:lstStyle/>
          <a:p>
            <a:pPr>
              <a:spcBef>
                <a:spcPts val="300"/>
              </a:spcBef>
              <a:spcAft>
                <a:spcPts val="300"/>
              </a:spcAft>
            </a:pPr>
            <a:r>
              <a:rPr lang="en-AU" sz="1000" b="1" dirty="0">
                <a:solidFill>
                  <a:srgbClr val="57575A"/>
                </a:solidFill>
                <a:latin typeface="Calibri" panose="020F0502020204030204" pitchFamily="34" charset="0"/>
                <a:cs typeface="Calibri" panose="020F0502020204030204" pitchFamily="34" charset="0"/>
              </a:rPr>
              <a:t>Ductility </a:t>
            </a:r>
            <a:r>
              <a:rPr lang="en-AU" sz="1000" dirty="0">
                <a:solidFill>
                  <a:srgbClr val="57575A"/>
                </a:solidFill>
                <a:latin typeface="Calibri" panose="020F0502020204030204" pitchFamily="34" charset="0"/>
                <a:cs typeface="Calibri" panose="020F0502020204030204" pitchFamily="34" charset="0"/>
              </a:rPr>
              <a:t>– The ability to be drawn into a wire or to be bent.</a:t>
            </a:r>
          </a:p>
          <a:p>
            <a:pPr>
              <a:spcBef>
                <a:spcPts val="300"/>
              </a:spcBef>
              <a:spcAft>
                <a:spcPts val="300"/>
              </a:spcAft>
            </a:pPr>
            <a:r>
              <a:rPr lang="en-AU" sz="1000" dirty="0">
                <a:solidFill>
                  <a:srgbClr val="57575A"/>
                </a:solidFill>
                <a:latin typeface="Calibri" panose="020F0502020204030204" pitchFamily="34" charset="0"/>
                <a:cs typeface="Calibri" panose="020F0502020204030204" pitchFamily="34" charset="0"/>
              </a:rPr>
              <a:t>Use the top flat surface of a table/bench, near a straight edge for easy measurements of length.</a:t>
            </a:r>
          </a:p>
          <a:p>
            <a:pPr marL="228600" indent="-228600">
              <a:spcBef>
                <a:spcPts val="300"/>
              </a:spcBef>
              <a:spcAft>
                <a:spcPts val="300"/>
              </a:spcAft>
              <a:buFont typeface="+mj-lt"/>
              <a:buAutoNum type="arabicPeriod"/>
            </a:pPr>
            <a:r>
              <a:rPr lang="en-AU" sz="1000" dirty="0">
                <a:solidFill>
                  <a:srgbClr val="57575A"/>
                </a:solidFill>
                <a:latin typeface="Calibri" panose="020F0502020204030204" pitchFamily="34" charset="0"/>
                <a:cs typeface="Calibri" panose="020F0502020204030204" pitchFamily="34" charset="0"/>
              </a:rPr>
              <a:t>Collect the frozen sample.</a:t>
            </a:r>
          </a:p>
          <a:p>
            <a:pPr marL="228600" indent="-228600">
              <a:spcBef>
                <a:spcPts val="300"/>
              </a:spcBef>
              <a:spcAft>
                <a:spcPts val="300"/>
              </a:spcAft>
              <a:buFont typeface="+mj-lt"/>
              <a:buAutoNum type="arabicPeriod"/>
            </a:pPr>
            <a:r>
              <a:rPr lang="en-AU" sz="1000" dirty="0">
                <a:solidFill>
                  <a:srgbClr val="57575A"/>
                </a:solidFill>
                <a:latin typeface="Calibri" panose="020F0502020204030204" pitchFamily="34" charset="0"/>
                <a:cs typeface="Calibri" panose="020F0502020204030204" pitchFamily="34" charset="0"/>
              </a:rPr>
              <a:t>Use the </a:t>
            </a:r>
            <a:r>
              <a:rPr lang="en-AU" sz="1000" i="1" dirty="0">
                <a:solidFill>
                  <a:srgbClr val="57575A"/>
                </a:solidFill>
                <a:latin typeface="Calibri" panose="020F0502020204030204" pitchFamily="34" charset="0"/>
                <a:cs typeface="Calibri" panose="020F0502020204030204" pitchFamily="34" charset="0"/>
              </a:rPr>
              <a:t>force of a pressing thumb </a:t>
            </a:r>
            <a:r>
              <a:rPr lang="en-AU" sz="1000" dirty="0">
                <a:solidFill>
                  <a:srgbClr val="57575A"/>
                </a:solidFill>
                <a:latin typeface="Calibri" panose="020F0502020204030204" pitchFamily="34" charset="0"/>
                <a:cs typeface="Calibri" panose="020F0502020204030204" pitchFamily="34" charset="0"/>
              </a:rPr>
              <a:t>to clamp the head of the snake near the table edge. The force need only be firm and steady, but not so hard as to decapitate the head.</a:t>
            </a:r>
          </a:p>
          <a:p>
            <a:pPr marL="228600" indent="-228600">
              <a:spcBef>
                <a:spcPts val="300"/>
              </a:spcBef>
              <a:spcAft>
                <a:spcPts val="300"/>
              </a:spcAft>
              <a:buFont typeface="+mj-lt"/>
              <a:buAutoNum type="arabicPeriod"/>
            </a:pPr>
            <a:r>
              <a:rPr lang="en-AU" sz="1000" dirty="0">
                <a:solidFill>
                  <a:srgbClr val="57575A"/>
                </a:solidFill>
                <a:latin typeface="Calibri" panose="020F0502020204030204" pitchFamily="34" charset="0"/>
                <a:cs typeface="Calibri" panose="020F0502020204030204" pitchFamily="34" charset="0"/>
              </a:rPr>
              <a:t>Place a ruler along the table edge with the zero mark at the clamping point. Ignore measuring the part of the head under the thumb. Do not try to bend it to align it along the ruler. Just place it so the longest resting length is visible next to the ruler.</a:t>
            </a:r>
          </a:p>
          <a:p>
            <a:pPr marL="228600" indent="-228600">
              <a:spcBef>
                <a:spcPts val="300"/>
              </a:spcBef>
              <a:spcAft>
                <a:spcPts val="300"/>
              </a:spcAft>
              <a:buFont typeface="+mj-lt"/>
              <a:buAutoNum type="arabicPeriod"/>
            </a:pPr>
            <a:r>
              <a:rPr lang="en-AU" sz="1000" dirty="0">
                <a:solidFill>
                  <a:srgbClr val="57575A"/>
                </a:solidFill>
                <a:latin typeface="Calibri" panose="020F0502020204030204" pitchFamily="34" charset="0"/>
                <a:cs typeface="Calibri" panose="020F0502020204030204" pitchFamily="34" charset="0"/>
              </a:rPr>
              <a:t>Record the length from the clamping point to the tail. This is called the resting length. </a:t>
            </a:r>
          </a:p>
          <a:p>
            <a:pPr marL="228600" indent="-228600">
              <a:spcBef>
                <a:spcPts val="300"/>
              </a:spcBef>
              <a:spcAft>
                <a:spcPts val="300"/>
              </a:spcAft>
              <a:buFont typeface="+mj-lt"/>
              <a:buAutoNum type="arabicPeriod"/>
            </a:pPr>
            <a:r>
              <a:rPr lang="en-AU" sz="1000" dirty="0">
                <a:solidFill>
                  <a:srgbClr val="57575A"/>
                </a:solidFill>
                <a:latin typeface="Calibri" panose="020F0502020204030204" pitchFamily="34" charset="0"/>
                <a:cs typeface="Calibri" panose="020F0502020204030204" pitchFamily="34" charset="0"/>
              </a:rPr>
              <a:t>Using your index finger and thumb, grab a point 2 cm from the bottom of the tail. Then slowly and gently stretch the sample along the ruler edge with group members watching the tip of the tail and </a:t>
            </a:r>
            <a:r>
              <a:rPr lang="en-AU" sz="1000" i="1" dirty="0">
                <a:solidFill>
                  <a:srgbClr val="57575A"/>
                </a:solidFill>
                <a:latin typeface="Calibri" panose="020F0502020204030204" pitchFamily="34" charset="0"/>
                <a:cs typeface="Calibri" panose="020F0502020204030204" pitchFamily="34" charset="0"/>
              </a:rPr>
              <a:t>continually verbalising </a:t>
            </a:r>
            <a:r>
              <a:rPr lang="en-AU" sz="1000" dirty="0">
                <a:solidFill>
                  <a:srgbClr val="57575A"/>
                </a:solidFill>
                <a:latin typeface="Calibri" panose="020F0502020204030204" pitchFamily="34" charset="0"/>
                <a:cs typeface="Calibri" panose="020F0502020204030204" pitchFamily="34" charset="0"/>
              </a:rPr>
              <a:t>the total length of the sample every half centimetre length. If possible, this could be recorded by a group member using a phone video ensuring that the sample and ruler are clearly focused. Playback would allow accurate recording of the length before breaking. If so, skip step 6.</a:t>
            </a:r>
          </a:p>
          <a:p>
            <a:pPr marL="228600" indent="-228600">
              <a:spcBef>
                <a:spcPts val="300"/>
              </a:spcBef>
              <a:spcAft>
                <a:spcPts val="300"/>
              </a:spcAft>
              <a:buFont typeface="+mj-lt"/>
              <a:buAutoNum type="arabicPeriod"/>
            </a:pPr>
            <a:r>
              <a:rPr lang="en-AU" sz="1000" dirty="0">
                <a:solidFill>
                  <a:srgbClr val="57575A"/>
                </a:solidFill>
                <a:latin typeface="Calibri" panose="020F0502020204030204" pitchFamily="34" charset="0"/>
                <a:cs typeface="Calibri" panose="020F0502020204030204" pitchFamily="34" charset="0"/>
              </a:rPr>
              <a:t>Continue until it snaps and record the last said length before it snapped.</a:t>
            </a:r>
          </a:p>
          <a:p>
            <a:pPr marL="228600" indent="-228600">
              <a:spcBef>
                <a:spcPts val="300"/>
              </a:spcBef>
              <a:spcAft>
                <a:spcPts val="300"/>
              </a:spcAft>
              <a:buFont typeface="+mj-lt"/>
              <a:buAutoNum type="arabicPeriod"/>
            </a:pPr>
            <a:r>
              <a:rPr lang="en-AU" sz="1000" dirty="0">
                <a:solidFill>
                  <a:srgbClr val="57575A"/>
                </a:solidFill>
                <a:latin typeface="Calibri" panose="020F0502020204030204" pitchFamily="34" charset="0"/>
                <a:cs typeface="Calibri" panose="020F0502020204030204" pitchFamily="34" charset="0"/>
              </a:rPr>
              <a:t>Calculate the ductility ratio as a single number to two decimal places, by dividing the final length recorded (before snapping) by the resting length.</a:t>
            </a:r>
          </a:p>
          <a:p>
            <a:pPr marL="228600" indent="-228600">
              <a:spcBef>
                <a:spcPts val="300"/>
              </a:spcBef>
              <a:spcAft>
                <a:spcPts val="300"/>
              </a:spcAft>
              <a:buFont typeface="+mj-lt"/>
              <a:buAutoNum type="arabicPeriod"/>
            </a:pPr>
            <a:r>
              <a:rPr lang="en-AU" sz="1000" dirty="0">
                <a:solidFill>
                  <a:srgbClr val="57575A"/>
                </a:solidFill>
                <a:latin typeface="Calibri" panose="020F0502020204030204" pitchFamily="34" charset="0"/>
                <a:cs typeface="Calibri" panose="020F0502020204030204" pitchFamily="34" charset="0"/>
              </a:rPr>
              <a:t>Repeat this once more and calculate an average ratio of ductility for the frozen samples.</a:t>
            </a:r>
          </a:p>
          <a:p>
            <a:pPr marL="228600" indent="-228600">
              <a:spcBef>
                <a:spcPts val="300"/>
              </a:spcBef>
              <a:spcAft>
                <a:spcPts val="300"/>
              </a:spcAft>
              <a:buFont typeface="+mj-lt"/>
              <a:buAutoNum type="arabicPeriod"/>
            </a:pPr>
            <a:r>
              <a:rPr lang="en-AU" sz="1000" dirty="0">
                <a:solidFill>
                  <a:srgbClr val="57575A"/>
                </a:solidFill>
                <a:latin typeface="Calibri" panose="020F0502020204030204" pitchFamily="34" charset="0"/>
                <a:cs typeface="Calibri" panose="020F0502020204030204" pitchFamily="34" charset="0"/>
              </a:rPr>
              <a:t>Repeat steps 2 – 8 but using the warmed samples.</a:t>
            </a:r>
          </a:p>
          <a:p>
            <a:pPr marL="228600" indent="-228600">
              <a:spcBef>
                <a:spcPts val="300"/>
              </a:spcBef>
              <a:spcAft>
                <a:spcPts val="300"/>
              </a:spcAft>
              <a:buFont typeface="+mj-lt"/>
              <a:buAutoNum type="arabicPeriod"/>
            </a:pPr>
            <a:r>
              <a:rPr lang="en-AU" sz="1000" dirty="0">
                <a:solidFill>
                  <a:srgbClr val="57575A"/>
                </a:solidFill>
                <a:latin typeface="Calibri" panose="020F0502020204030204" pitchFamily="34" charset="0"/>
                <a:cs typeface="Calibri" panose="020F0502020204030204" pitchFamily="34" charset="0"/>
              </a:rPr>
              <a:t>Using your understanding of the definition of ductility in the table, what can you infer about the effect of temperature on the ductility of a substance?</a:t>
            </a:r>
          </a:p>
        </p:txBody>
      </p:sp>
      <p:sp>
        <p:nvSpPr>
          <p:cNvPr id="12" name="TextBox 11">
            <a:extLst>
              <a:ext uri="{FF2B5EF4-FFF2-40B4-BE49-F238E27FC236}">
                <a16:creationId xmlns:a16="http://schemas.microsoft.com/office/drawing/2014/main" id="{9F82BAF5-1B24-7405-F22F-0E3079BBF81B}"/>
              </a:ext>
            </a:extLst>
          </p:cNvPr>
          <p:cNvSpPr txBox="1"/>
          <p:nvPr/>
        </p:nvSpPr>
        <p:spPr>
          <a:xfrm>
            <a:off x="1993651" y="5471395"/>
            <a:ext cx="2442161" cy="437794"/>
          </a:xfrm>
          <a:prstGeom prst="rect">
            <a:avLst/>
          </a:prstGeom>
          <a:solidFill>
            <a:schemeClr val="bg1"/>
          </a:solidFill>
        </p:spPr>
        <p:txBody>
          <a:bodyPr wrap="square" lIns="72000" tIns="72000" rIns="72000" bIns="72000">
            <a:spAutoFit/>
          </a:bodyPr>
          <a:lstStyle/>
          <a:p>
            <a:pPr>
              <a:spcBef>
                <a:spcPts val="300"/>
              </a:spcBef>
              <a:spcAft>
                <a:spcPts val="300"/>
              </a:spcAft>
            </a:pPr>
            <a:r>
              <a:rPr lang="en-AU" sz="700" dirty="0">
                <a:solidFill>
                  <a:srgbClr val="57575A"/>
                </a:solidFill>
                <a:latin typeface="Calibri" panose="020F0502020204030204" pitchFamily="34" charset="0"/>
                <a:cs typeface="Calibri" panose="020F0502020204030204" pitchFamily="34" charset="0"/>
              </a:rPr>
              <a:t>Photo credit:</a:t>
            </a:r>
          </a:p>
          <a:p>
            <a:pPr>
              <a:spcBef>
                <a:spcPts val="300"/>
              </a:spcBef>
              <a:spcAft>
                <a:spcPts val="300"/>
              </a:spcAft>
            </a:pPr>
            <a:r>
              <a:rPr lang="en-AU" sz="700" dirty="0">
                <a:solidFill>
                  <a:srgbClr val="57575A"/>
                </a:solidFill>
                <a:latin typeface="Calibri" panose="020F0502020204030204" pitchFamily="34" charset="0"/>
                <a:cs typeface="Calibri" panose="020F0502020204030204" pitchFamily="34" charset="0"/>
                <a:hlinkClick r:id="rId2"/>
              </a:rPr>
              <a:t>https://</a:t>
            </a:r>
            <a:r>
              <a:rPr lang="en-AU" sz="700" dirty="0" err="1">
                <a:solidFill>
                  <a:srgbClr val="57575A"/>
                </a:solidFill>
                <a:latin typeface="Calibri" panose="020F0502020204030204" pitchFamily="34" charset="0"/>
                <a:cs typeface="Calibri" panose="020F0502020204030204" pitchFamily="34" charset="0"/>
                <a:hlinkClick r:id="rId2"/>
              </a:rPr>
              <a:t>mindsetsonline.co.uk</a:t>
            </a:r>
            <a:r>
              <a:rPr lang="en-AU" sz="700" dirty="0">
                <a:solidFill>
                  <a:srgbClr val="57575A"/>
                </a:solidFill>
                <a:latin typeface="Calibri" panose="020F0502020204030204" pitchFamily="34" charset="0"/>
                <a:cs typeface="Calibri" panose="020F0502020204030204" pitchFamily="34" charset="0"/>
                <a:hlinkClick r:id="rId2"/>
              </a:rPr>
              <a:t>/shop/metal-wires-by-the-reel/</a:t>
            </a:r>
            <a:r>
              <a:rPr lang="en-AU" sz="700" dirty="0">
                <a:solidFill>
                  <a:srgbClr val="57575A"/>
                </a:solidFill>
                <a:latin typeface="Calibri" panose="020F0502020204030204" pitchFamily="34" charset="0"/>
                <a:cs typeface="Calibri" panose="020F0502020204030204" pitchFamily="34" charset="0"/>
              </a:rPr>
              <a:t> </a:t>
            </a:r>
          </a:p>
        </p:txBody>
      </p:sp>
      <p:sp>
        <p:nvSpPr>
          <p:cNvPr id="2" name="Footer Placeholder 1">
            <a:extLst>
              <a:ext uri="{FF2B5EF4-FFF2-40B4-BE49-F238E27FC236}">
                <a16:creationId xmlns:a16="http://schemas.microsoft.com/office/drawing/2014/main" id="{0C65A478-58CE-3B1A-3813-EE120A1D65DD}"/>
              </a:ext>
            </a:extLst>
          </p:cNvPr>
          <p:cNvSpPr>
            <a:spLocks noGrp="1"/>
          </p:cNvSpPr>
          <p:nvPr>
            <p:ph type="ftr" sz="quarter" idx="3"/>
          </p:nvPr>
        </p:nvSpPr>
        <p:spPr/>
        <p:txBody>
          <a:bodyPr/>
          <a:lstStyle/>
          <a:p>
            <a:r>
              <a:rPr lang="en-US" dirty="0">
                <a:solidFill>
                  <a:schemeClr val="bg1"/>
                </a:solidFill>
              </a:rPr>
              <a:t>ENGINEERING SOLUTIONS </a:t>
            </a:r>
            <a:r>
              <a:rPr lang="en-US" dirty="0"/>
              <a:t>TEACHER GUIDE</a:t>
            </a:r>
            <a:endParaRPr lang="en-AU" dirty="0"/>
          </a:p>
        </p:txBody>
      </p:sp>
      <p:sp>
        <p:nvSpPr>
          <p:cNvPr id="3" name="Slide Number Placeholder 2">
            <a:extLst>
              <a:ext uri="{FF2B5EF4-FFF2-40B4-BE49-F238E27FC236}">
                <a16:creationId xmlns:a16="http://schemas.microsoft.com/office/drawing/2014/main" id="{8AE085C6-5DFA-24A2-1632-FEBAFCDDA02C}"/>
              </a:ext>
            </a:extLst>
          </p:cNvPr>
          <p:cNvSpPr>
            <a:spLocks noGrp="1"/>
          </p:cNvSpPr>
          <p:nvPr>
            <p:ph type="sldNum" sz="quarter" idx="4"/>
          </p:nvPr>
        </p:nvSpPr>
        <p:spPr/>
        <p:txBody>
          <a:bodyPr/>
          <a:lstStyle/>
          <a:p>
            <a:fld id="{24F48773-4115-48EA-A802-25D4069CDE66}" type="slidenum">
              <a:rPr lang="en-AU" smtClean="0"/>
              <a:pPr/>
              <a:t>4</a:t>
            </a:fld>
            <a:endParaRPr lang="en-AU" dirty="0"/>
          </a:p>
        </p:txBody>
      </p:sp>
      <p:pic>
        <p:nvPicPr>
          <p:cNvPr id="4" name="Picture 3">
            <a:extLst>
              <a:ext uri="{FF2B5EF4-FFF2-40B4-BE49-F238E27FC236}">
                <a16:creationId xmlns:a16="http://schemas.microsoft.com/office/drawing/2014/main" id="{E66AA542-476E-43FD-CE35-DD06028D2A0B}"/>
              </a:ext>
              <a:ext uri="{C183D7F6-B498-43B3-948B-1728B52AA6E4}">
                <adec:decorative xmlns:adec="http://schemas.microsoft.com/office/drawing/2017/decorative" val="1"/>
              </a:ext>
            </a:extLst>
          </p:cNvPr>
          <p:cNvPicPr>
            <a:picLocks noChangeAspect="1"/>
          </p:cNvPicPr>
          <p:nvPr/>
        </p:nvPicPr>
        <p:blipFill rotWithShape="1">
          <a:blip r:embed="rId3"/>
          <a:srcRect l="15586" t="8294" r="11622" b="776"/>
          <a:stretch/>
        </p:blipFill>
        <p:spPr>
          <a:xfrm>
            <a:off x="807396" y="4843378"/>
            <a:ext cx="1157592" cy="1141868"/>
          </a:xfrm>
          <a:prstGeom prst="ellipse">
            <a:avLst/>
          </a:prstGeom>
          <a:ln>
            <a:noFill/>
          </a:ln>
        </p:spPr>
      </p:pic>
      <p:sp>
        <p:nvSpPr>
          <p:cNvPr id="7" name="Rectangle 6">
            <a:extLst>
              <a:ext uri="{FF2B5EF4-FFF2-40B4-BE49-F238E27FC236}">
                <a16:creationId xmlns:a16="http://schemas.microsoft.com/office/drawing/2014/main" id="{D9440780-2C1F-06B8-FAD2-D970F8757847}"/>
              </a:ext>
              <a:ext uri="{C183D7F6-B498-43B3-948B-1728B52AA6E4}">
                <adec:decorative xmlns:adec="http://schemas.microsoft.com/office/drawing/2017/decorative" val="1"/>
              </a:ext>
            </a:extLst>
          </p:cNvPr>
          <p:cNvSpPr/>
          <p:nvPr/>
        </p:nvSpPr>
        <p:spPr>
          <a:xfrm>
            <a:off x="0" y="6533651"/>
            <a:ext cx="6858000" cy="25351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Isosceles Triangle 7">
            <a:extLst>
              <a:ext uri="{FF2B5EF4-FFF2-40B4-BE49-F238E27FC236}">
                <a16:creationId xmlns:a16="http://schemas.microsoft.com/office/drawing/2014/main" id="{A812976D-B787-2717-4C4F-BB7EEFE76261}"/>
              </a:ext>
              <a:ext uri="{C183D7F6-B498-43B3-948B-1728B52AA6E4}">
                <adec:decorative xmlns:adec="http://schemas.microsoft.com/office/drawing/2017/decorative" val="1"/>
              </a:ext>
            </a:extLst>
          </p:cNvPr>
          <p:cNvSpPr/>
          <p:nvPr/>
        </p:nvSpPr>
        <p:spPr>
          <a:xfrm rot="10800000">
            <a:off x="3200401" y="6513772"/>
            <a:ext cx="457200" cy="14522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itle 4">
            <a:extLst>
              <a:ext uri="{FF2B5EF4-FFF2-40B4-BE49-F238E27FC236}">
                <a16:creationId xmlns:a16="http://schemas.microsoft.com/office/drawing/2014/main" id="{5E0DDE87-D874-3BCB-2417-BDEF5C8567C3}"/>
              </a:ext>
            </a:extLst>
          </p:cNvPr>
          <p:cNvSpPr>
            <a:spLocks noGrp="1"/>
          </p:cNvSpPr>
          <p:nvPr>
            <p:ph type="title" idx="4294967295"/>
          </p:nvPr>
        </p:nvSpPr>
        <p:spPr>
          <a:xfrm>
            <a:off x="471488" y="-1914525"/>
            <a:ext cx="5915025" cy="1914525"/>
          </a:xfrm>
          <a:prstGeom prst="rect">
            <a:avLst/>
          </a:prstGeom>
        </p:spPr>
        <p:txBody>
          <a:bodyPr anchor="b"/>
          <a:lstStyle/>
          <a:p>
            <a:r>
              <a:rPr lang="en-AU" dirty="0"/>
              <a:t> </a:t>
            </a:r>
            <a:r>
              <a:rPr lang="en-US" sz="3600" b="1" dirty="0">
                <a:solidFill>
                  <a:schemeClr val="accent5"/>
                </a:solidFill>
                <a:latin typeface="Open Sans" pitchFamily="2" charset="0"/>
                <a:ea typeface="Open Sans" pitchFamily="2" charset="0"/>
                <a:cs typeface="Open Sans" pitchFamily="2" charset="0"/>
              </a:rPr>
              <a:t>Engineering Solutions</a:t>
            </a:r>
            <a:r>
              <a:rPr lang="en-AU" dirty="0"/>
              <a:t>- page 4</a:t>
            </a:r>
          </a:p>
        </p:txBody>
      </p:sp>
    </p:spTree>
    <p:extLst>
      <p:ext uri="{BB962C8B-B14F-4D97-AF65-F5344CB8AC3E}">
        <p14:creationId xmlns:p14="http://schemas.microsoft.com/office/powerpoint/2010/main" val="1424982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AC151B7-F5F7-BAE8-9113-9744725C347B}"/>
              </a:ext>
            </a:extLst>
          </p:cNvPr>
          <p:cNvSpPr txBox="1"/>
          <p:nvPr/>
        </p:nvSpPr>
        <p:spPr>
          <a:xfrm>
            <a:off x="552092" y="566876"/>
            <a:ext cx="5756634" cy="8198893"/>
          </a:xfrm>
          <a:prstGeom prst="rect">
            <a:avLst/>
          </a:prstGeom>
          <a:solidFill>
            <a:schemeClr val="bg1"/>
          </a:solidFill>
        </p:spPr>
        <p:txBody>
          <a:bodyPr wrap="square" lIns="72000" tIns="72000" rIns="72000" bIns="72000">
            <a:spAutoFit/>
          </a:bodyPr>
          <a:lstStyle/>
          <a:p>
            <a:pPr>
              <a:spcBef>
                <a:spcPts val="300"/>
              </a:spcBef>
              <a:spcAft>
                <a:spcPts val="300"/>
              </a:spcAft>
            </a:pPr>
            <a:r>
              <a:rPr lang="en-AU" sz="1000" b="1" dirty="0">
                <a:solidFill>
                  <a:srgbClr val="57575A"/>
                </a:solidFill>
                <a:latin typeface="Calibri" panose="020F0502020204030204" pitchFamily="34" charset="0"/>
                <a:cs typeface="Calibri" panose="020F0502020204030204" pitchFamily="34" charset="0"/>
              </a:rPr>
              <a:t>Tensile strength </a:t>
            </a:r>
            <a:r>
              <a:rPr lang="en-AU" sz="1000" dirty="0">
                <a:solidFill>
                  <a:srgbClr val="57575A"/>
                </a:solidFill>
                <a:latin typeface="Calibri" panose="020F0502020204030204" pitchFamily="34" charset="0"/>
                <a:cs typeface="Calibri" panose="020F0502020204030204" pitchFamily="34" charset="0"/>
              </a:rPr>
              <a:t>– The ability to resist a force of stretching until breaking.</a:t>
            </a:r>
          </a:p>
          <a:p>
            <a:pPr marL="228600" indent="-228600">
              <a:spcBef>
                <a:spcPts val="300"/>
              </a:spcBef>
              <a:spcAft>
                <a:spcPts val="300"/>
              </a:spcAft>
              <a:buFont typeface="+mj-lt"/>
              <a:buAutoNum type="arabicPeriod"/>
            </a:pPr>
            <a:r>
              <a:rPr lang="en-AU" sz="1000" dirty="0">
                <a:solidFill>
                  <a:srgbClr val="57575A"/>
                </a:solidFill>
                <a:latin typeface="Calibri" panose="020F0502020204030204" pitchFamily="34" charset="0"/>
                <a:cs typeface="Calibri" panose="020F0502020204030204" pitchFamily="34" charset="0"/>
              </a:rPr>
              <a:t>Collect the frozen sample.</a:t>
            </a:r>
          </a:p>
          <a:p>
            <a:pPr marL="228600" indent="-228600">
              <a:spcBef>
                <a:spcPts val="300"/>
              </a:spcBef>
              <a:spcAft>
                <a:spcPts val="300"/>
              </a:spcAft>
              <a:buFont typeface="+mj-lt"/>
              <a:buAutoNum type="arabicPeriod"/>
            </a:pPr>
            <a:r>
              <a:rPr lang="en-AU" sz="1000" dirty="0">
                <a:solidFill>
                  <a:srgbClr val="57575A"/>
                </a:solidFill>
                <a:latin typeface="Calibri" panose="020F0502020204030204" pitchFamily="34" charset="0"/>
                <a:cs typeface="Calibri" panose="020F0502020204030204" pitchFamily="34" charset="0"/>
              </a:rPr>
              <a:t>Suspend the sample vertically by using the retort stand, boss head, clamp and bulldog clip, with the tail dangling downwards.</a:t>
            </a:r>
          </a:p>
          <a:p>
            <a:pPr marL="228600" indent="-228600">
              <a:spcBef>
                <a:spcPts val="300"/>
              </a:spcBef>
              <a:spcAft>
                <a:spcPts val="300"/>
              </a:spcAft>
              <a:buFont typeface="+mj-lt"/>
              <a:buAutoNum type="arabicPeriod"/>
            </a:pPr>
            <a:r>
              <a:rPr lang="en-AU" sz="1000" dirty="0">
                <a:solidFill>
                  <a:srgbClr val="57575A"/>
                </a:solidFill>
                <a:latin typeface="Calibri" panose="020F0502020204030204" pitchFamily="34" charset="0"/>
                <a:cs typeface="Calibri" panose="020F0502020204030204" pitchFamily="34" charset="0"/>
              </a:rPr>
              <a:t>Bulldog clip the mass carrier (or bucket handle) with the bottom of the clip two centimetres from the tail of the snake. Ensure you can add masses after clipping.</a:t>
            </a:r>
          </a:p>
          <a:p>
            <a:pPr>
              <a:spcBef>
                <a:spcPts val="300"/>
              </a:spcBef>
              <a:spcAft>
                <a:spcPts val="300"/>
              </a:spcAft>
            </a:pPr>
            <a:r>
              <a:rPr lang="en-AU" sz="1000" b="1" dirty="0">
                <a:solidFill>
                  <a:srgbClr val="57575A"/>
                </a:solidFill>
                <a:latin typeface="Calibri" panose="020F0502020204030204" pitchFamily="34" charset="0"/>
                <a:cs typeface="Calibri" panose="020F0502020204030204" pitchFamily="34" charset="0"/>
              </a:rPr>
              <a:t>Note </a:t>
            </a:r>
            <a:r>
              <a:rPr lang="en-AU" sz="1000" dirty="0">
                <a:solidFill>
                  <a:srgbClr val="57575A"/>
                </a:solidFill>
                <a:latin typeface="Calibri" panose="020F0502020204030204" pitchFamily="34" charset="0"/>
                <a:cs typeface="Calibri" panose="020F0502020204030204" pitchFamily="34" charset="0"/>
              </a:rPr>
              <a:t>If using the bucket and sand option. To prevent spillage and the bucket breaking, when sand is being added and when the sample breaks, a team member should be ready to catch the bucket by the handle. The mass can be determined using the digital balance.</a:t>
            </a:r>
          </a:p>
          <a:p>
            <a:pPr marL="228600" indent="-228600">
              <a:spcBef>
                <a:spcPts val="300"/>
              </a:spcBef>
              <a:spcAft>
                <a:spcPts val="300"/>
              </a:spcAft>
              <a:buFont typeface="+mj-lt"/>
              <a:buAutoNum type="arabicPeriod" startAt="4"/>
            </a:pPr>
            <a:r>
              <a:rPr lang="en-AU" sz="1000" dirty="0">
                <a:solidFill>
                  <a:srgbClr val="57575A"/>
                </a:solidFill>
                <a:latin typeface="Calibri" panose="020F0502020204030204" pitchFamily="34" charset="0"/>
                <a:cs typeface="Calibri" panose="020F0502020204030204" pitchFamily="34" charset="0"/>
              </a:rPr>
              <a:t>Gradually add masses of 25 - 50 g increments until it continues stretching of its own accord to breaking. Record the total mass the sample was able to support before breaking. If it supports more than your maximum load, then record it with a greater than (&gt;) symbol. E.g., If your maximum load is </a:t>
            </a:r>
            <a:r>
              <a:rPr lang="en-AU" sz="1000" dirty="0" err="1">
                <a:solidFill>
                  <a:srgbClr val="57575A"/>
                </a:solidFill>
                <a:latin typeface="Calibri" panose="020F0502020204030204" pitchFamily="34" charset="0"/>
                <a:cs typeface="Calibri" panose="020F0502020204030204" pitchFamily="34" charset="0"/>
              </a:rPr>
              <a:t>500g</a:t>
            </a:r>
            <a:r>
              <a:rPr lang="en-AU" sz="1000" dirty="0">
                <a:solidFill>
                  <a:srgbClr val="57575A"/>
                </a:solidFill>
                <a:latin typeface="Calibri" panose="020F0502020204030204" pitchFamily="34" charset="0"/>
                <a:cs typeface="Calibri" panose="020F0502020204030204" pitchFamily="34" charset="0"/>
              </a:rPr>
              <a:t>, then record as &gt;</a:t>
            </a:r>
            <a:r>
              <a:rPr lang="en-AU" sz="1000" dirty="0" err="1">
                <a:solidFill>
                  <a:srgbClr val="57575A"/>
                </a:solidFill>
                <a:latin typeface="Calibri" panose="020F0502020204030204" pitchFamily="34" charset="0"/>
                <a:cs typeface="Calibri" panose="020F0502020204030204" pitchFamily="34" charset="0"/>
              </a:rPr>
              <a:t>500g</a:t>
            </a:r>
            <a:r>
              <a:rPr lang="en-AU" sz="1000" dirty="0">
                <a:solidFill>
                  <a:srgbClr val="57575A"/>
                </a:solidFill>
                <a:latin typeface="Calibri" panose="020F0502020204030204" pitchFamily="34" charset="0"/>
                <a:cs typeface="Calibri" panose="020F0502020204030204" pitchFamily="34" charset="0"/>
              </a:rPr>
              <a:t> and for any further calculations using this figure, use the &gt; symbol instead of the = symbol.</a:t>
            </a:r>
          </a:p>
          <a:p>
            <a:pPr marL="228600" indent="-228600">
              <a:spcBef>
                <a:spcPts val="300"/>
              </a:spcBef>
              <a:spcAft>
                <a:spcPts val="300"/>
              </a:spcAft>
              <a:buFont typeface="+mj-lt"/>
              <a:buAutoNum type="arabicPeriod" startAt="4"/>
            </a:pPr>
            <a:r>
              <a:rPr lang="en-AU" sz="1000" dirty="0">
                <a:solidFill>
                  <a:srgbClr val="57575A"/>
                </a:solidFill>
                <a:latin typeface="Calibri" panose="020F0502020204030204" pitchFamily="34" charset="0"/>
                <a:cs typeface="Calibri" panose="020F0502020204030204" pitchFamily="34" charset="0"/>
              </a:rPr>
              <a:t>Calculate the weight by using the following formula</a:t>
            </a:r>
          </a:p>
          <a:p>
            <a:pPr defTabSz="219075">
              <a:spcBef>
                <a:spcPts val="300"/>
              </a:spcBef>
              <a:spcAft>
                <a:spcPts val="300"/>
              </a:spcAft>
              <a:tabLst>
                <a:tab pos="242888" algn="l"/>
                <a:tab pos="885825" algn="l"/>
                <a:tab pos="1098550" algn="l"/>
              </a:tabLst>
            </a:pPr>
            <a:r>
              <a:rPr lang="en-AU" sz="1000" dirty="0">
                <a:solidFill>
                  <a:srgbClr val="57575A"/>
                </a:solidFill>
                <a:latin typeface="Calibri" panose="020F0502020204030204" pitchFamily="34" charset="0"/>
                <a:cs typeface="Calibri" panose="020F0502020204030204" pitchFamily="34" charset="0"/>
              </a:rPr>
              <a:t>		W	= 	mg</a:t>
            </a:r>
            <a:br>
              <a:rPr lang="en-AU" sz="1000" dirty="0">
                <a:solidFill>
                  <a:srgbClr val="57575A"/>
                </a:solidFill>
                <a:latin typeface="Calibri" panose="020F0502020204030204" pitchFamily="34" charset="0"/>
                <a:cs typeface="Calibri" panose="020F0502020204030204" pitchFamily="34" charset="0"/>
              </a:rPr>
            </a:br>
            <a:r>
              <a:rPr lang="en-AU" sz="1000" dirty="0">
                <a:solidFill>
                  <a:srgbClr val="57575A"/>
                </a:solidFill>
                <a:latin typeface="Calibri" panose="020F0502020204030204" pitchFamily="34" charset="0"/>
                <a:cs typeface="Calibri" panose="020F0502020204030204" pitchFamily="34" charset="0"/>
              </a:rPr>
              <a:t>	Where	W	= 	Weight in Newtons (N)</a:t>
            </a:r>
            <a:br>
              <a:rPr lang="en-AU" sz="1000" dirty="0">
                <a:solidFill>
                  <a:srgbClr val="57575A"/>
                </a:solidFill>
                <a:latin typeface="Calibri" panose="020F0502020204030204" pitchFamily="34" charset="0"/>
                <a:cs typeface="Calibri" panose="020F0502020204030204" pitchFamily="34" charset="0"/>
              </a:rPr>
            </a:br>
            <a:r>
              <a:rPr lang="en-AU" sz="1000" dirty="0">
                <a:solidFill>
                  <a:srgbClr val="57575A"/>
                </a:solidFill>
                <a:latin typeface="Calibri" panose="020F0502020204030204" pitchFamily="34" charset="0"/>
                <a:cs typeface="Calibri" panose="020F0502020204030204" pitchFamily="34" charset="0"/>
              </a:rPr>
              <a:t>		M	= 	mass in kilograms (kg)	</a:t>
            </a:r>
            <a:br>
              <a:rPr lang="en-AU" sz="1000" dirty="0">
                <a:solidFill>
                  <a:srgbClr val="57575A"/>
                </a:solidFill>
                <a:latin typeface="Calibri" panose="020F0502020204030204" pitchFamily="34" charset="0"/>
                <a:cs typeface="Calibri" panose="020F0502020204030204" pitchFamily="34" charset="0"/>
              </a:rPr>
            </a:br>
            <a:r>
              <a:rPr lang="en-AU" sz="1000" dirty="0">
                <a:solidFill>
                  <a:srgbClr val="57575A"/>
                </a:solidFill>
                <a:latin typeface="Calibri" panose="020F0502020204030204" pitchFamily="34" charset="0"/>
                <a:cs typeface="Calibri" panose="020F0502020204030204" pitchFamily="34" charset="0"/>
              </a:rPr>
              <a:t>		g	= 	acceleration due to Earth’s gravity</a:t>
            </a:r>
            <a:br>
              <a:rPr lang="en-AU" sz="1000" dirty="0">
                <a:solidFill>
                  <a:srgbClr val="57575A"/>
                </a:solidFill>
                <a:latin typeface="Calibri" panose="020F0502020204030204" pitchFamily="34" charset="0"/>
                <a:cs typeface="Calibri" panose="020F0502020204030204" pitchFamily="34" charset="0"/>
              </a:rPr>
            </a:br>
            <a:r>
              <a:rPr lang="en-AU" sz="1000" dirty="0">
                <a:solidFill>
                  <a:srgbClr val="57575A"/>
                </a:solidFill>
                <a:latin typeface="Calibri" panose="020F0502020204030204" pitchFamily="34" charset="0"/>
                <a:cs typeface="Calibri" panose="020F0502020204030204" pitchFamily="34" charset="0"/>
              </a:rPr>
              <a:t>			= 	</a:t>
            </a:r>
            <a:r>
              <a:rPr lang="en-AU" sz="1000" dirty="0" err="1">
                <a:solidFill>
                  <a:srgbClr val="57575A"/>
                </a:solidFill>
                <a:latin typeface="Calibri" panose="020F0502020204030204" pitchFamily="34" charset="0"/>
                <a:cs typeface="Calibri" panose="020F0502020204030204" pitchFamily="34" charset="0"/>
              </a:rPr>
              <a:t>9.8m</a:t>
            </a:r>
            <a:r>
              <a:rPr lang="en-AU" sz="1000" dirty="0">
                <a:solidFill>
                  <a:srgbClr val="57575A"/>
                </a:solidFill>
                <a:latin typeface="Calibri" panose="020F0502020204030204" pitchFamily="34" charset="0"/>
                <a:cs typeface="Calibri" panose="020F0502020204030204" pitchFamily="34" charset="0"/>
              </a:rPr>
              <a:t>/</a:t>
            </a:r>
            <a:r>
              <a:rPr lang="en-AU" sz="1000" dirty="0" err="1">
                <a:solidFill>
                  <a:srgbClr val="57575A"/>
                </a:solidFill>
                <a:latin typeface="Calibri" panose="020F0502020204030204" pitchFamily="34" charset="0"/>
                <a:cs typeface="Calibri" panose="020F0502020204030204" pitchFamily="34" charset="0"/>
              </a:rPr>
              <a:t>s</a:t>
            </a:r>
            <a:r>
              <a:rPr lang="en-AU" sz="1000" baseline="30000" dirty="0" err="1">
                <a:solidFill>
                  <a:srgbClr val="57575A"/>
                </a:solidFill>
                <a:latin typeface="Calibri" panose="020F0502020204030204" pitchFamily="34" charset="0"/>
                <a:cs typeface="Calibri" panose="020F0502020204030204" pitchFamily="34" charset="0"/>
              </a:rPr>
              <a:t>2</a:t>
            </a:r>
            <a:endParaRPr lang="en-AU" sz="1000" baseline="30000" dirty="0">
              <a:solidFill>
                <a:srgbClr val="57575A"/>
              </a:solidFill>
              <a:latin typeface="Calibri" panose="020F0502020204030204" pitchFamily="34" charset="0"/>
              <a:cs typeface="Calibri" panose="020F0502020204030204" pitchFamily="34" charset="0"/>
            </a:endParaRPr>
          </a:p>
          <a:p>
            <a:pPr marL="228600" indent="-228600">
              <a:spcBef>
                <a:spcPts val="300"/>
              </a:spcBef>
              <a:spcAft>
                <a:spcPts val="300"/>
              </a:spcAft>
              <a:buFont typeface="+mj-lt"/>
              <a:buAutoNum type="arabicPeriod" startAt="6"/>
            </a:pPr>
            <a:r>
              <a:rPr lang="en-AU" sz="1000" dirty="0">
                <a:solidFill>
                  <a:srgbClr val="57575A"/>
                </a:solidFill>
                <a:latin typeface="Calibri" panose="020F0502020204030204" pitchFamily="34" charset="0"/>
                <a:cs typeface="Calibri" panose="020F0502020204030204" pitchFamily="34" charset="0"/>
              </a:rPr>
              <a:t>Repeat steps 1 – 5</a:t>
            </a:r>
          </a:p>
          <a:p>
            <a:pPr marL="228600" indent="-228600">
              <a:spcBef>
                <a:spcPts val="300"/>
              </a:spcBef>
              <a:spcAft>
                <a:spcPts val="300"/>
              </a:spcAft>
              <a:buFont typeface="+mj-lt"/>
              <a:buAutoNum type="arabicPeriod" startAt="6"/>
            </a:pPr>
            <a:r>
              <a:rPr lang="en-AU" sz="1000" dirty="0">
                <a:solidFill>
                  <a:srgbClr val="57575A"/>
                </a:solidFill>
                <a:latin typeface="Calibri" panose="020F0502020204030204" pitchFamily="34" charset="0"/>
                <a:cs typeface="Calibri" panose="020F0502020204030204" pitchFamily="34" charset="0"/>
              </a:rPr>
              <a:t>Repeat steps 2 – 5 twice using the warmed samples</a:t>
            </a:r>
          </a:p>
          <a:p>
            <a:pPr marL="228600" indent="-228600">
              <a:spcBef>
                <a:spcPts val="300"/>
              </a:spcBef>
              <a:spcAft>
                <a:spcPts val="300"/>
              </a:spcAft>
              <a:buFont typeface="+mj-lt"/>
              <a:buAutoNum type="arabicPeriod" startAt="6"/>
            </a:pPr>
            <a:r>
              <a:rPr lang="en-AU" sz="1000" dirty="0">
                <a:solidFill>
                  <a:srgbClr val="57575A"/>
                </a:solidFill>
                <a:latin typeface="Calibri" panose="020F0502020204030204" pitchFamily="34" charset="0"/>
                <a:cs typeface="Calibri" panose="020F0502020204030204" pitchFamily="34" charset="0"/>
              </a:rPr>
              <a:t>You will use the following method </a:t>
            </a:r>
            <a:r>
              <a:rPr lang="en-AU" sz="1000" b="1" dirty="0">
                <a:solidFill>
                  <a:srgbClr val="57575A"/>
                </a:solidFill>
                <a:latin typeface="Calibri" panose="020F0502020204030204" pitchFamily="34" charset="0"/>
                <a:cs typeface="Calibri" panose="020F0502020204030204" pitchFamily="34" charset="0"/>
              </a:rPr>
              <a:t>once</a:t>
            </a:r>
            <a:r>
              <a:rPr lang="en-AU" sz="1000" dirty="0">
                <a:solidFill>
                  <a:srgbClr val="57575A"/>
                </a:solidFill>
                <a:latin typeface="Calibri" panose="020F0502020204030204" pitchFamily="34" charset="0"/>
                <a:cs typeface="Calibri" panose="020F0502020204030204" pitchFamily="34" charset="0"/>
              </a:rPr>
              <a:t> to find the approximate cross-sectional area (</a:t>
            </a:r>
            <a:r>
              <a:rPr lang="en-AU" sz="1000" dirty="0" err="1">
                <a:solidFill>
                  <a:srgbClr val="57575A"/>
                </a:solidFill>
                <a:latin typeface="Calibri" panose="020F0502020204030204" pitchFamily="34" charset="0"/>
                <a:cs typeface="Calibri" panose="020F0502020204030204" pitchFamily="34" charset="0"/>
              </a:rPr>
              <a:t>m</a:t>
            </a:r>
            <a:r>
              <a:rPr lang="en-AU" sz="1000" baseline="30000" dirty="0" err="1">
                <a:solidFill>
                  <a:srgbClr val="57575A"/>
                </a:solidFill>
                <a:latin typeface="Calibri" panose="020F0502020204030204" pitchFamily="34" charset="0"/>
                <a:cs typeface="Calibri" panose="020F0502020204030204" pitchFamily="34" charset="0"/>
              </a:rPr>
              <a:t>2</a:t>
            </a:r>
            <a:r>
              <a:rPr lang="en-AU" sz="1000" dirty="0">
                <a:solidFill>
                  <a:srgbClr val="57575A"/>
                </a:solidFill>
                <a:latin typeface="Calibri" panose="020F0502020204030204" pitchFamily="34" charset="0"/>
                <a:cs typeface="Calibri" panose="020F0502020204030204" pitchFamily="34" charset="0"/>
              </a:rPr>
              <a:t>) by:</a:t>
            </a:r>
          </a:p>
          <a:p>
            <a:pPr marL="360363" indent="-107950">
              <a:spcBef>
                <a:spcPts val="100"/>
              </a:spcBef>
              <a:spcAft>
                <a:spcPts val="100"/>
              </a:spcAft>
              <a:buFont typeface="Arial" panose="020B0604020202020204" pitchFamily="34" charset="0"/>
              <a:buChar char="•"/>
            </a:pPr>
            <a:r>
              <a:rPr lang="en-AU" sz="1000" dirty="0">
                <a:solidFill>
                  <a:srgbClr val="57575A"/>
                </a:solidFill>
                <a:latin typeface="Calibri" panose="020F0502020204030204" pitchFamily="34" charset="0"/>
                <a:cs typeface="Calibri" panose="020F0502020204030204" pitchFamily="34" charset="0"/>
              </a:rPr>
              <a:t>Use the scissors to make a sharp cut about halfway between the head and the tail</a:t>
            </a:r>
          </a:p>
          <a:p>
            <a:pPr marL="360363" indent="-107950">
              <a:spcBef>
                <a:spcPts val="100"/>
              </a:spcBef>
              <a:spcAft>
                <a:spcPts val="100"/>
              </a:spcAft>
              <a:buFont typeface="Arial" panose="020B0604020202020204" pitchFamily="34" charset="0"/>
              <a:buChar char="•"/>
            </a:pPr>
            <a:r>
              <a:rPr lang="en-AU" sz="1000" dirty="0">
                <a:solidFill>
                  <a:srgbClr val="57575A"/>
                </a:solidFill>
                <a:latin typeface="Calibri" panose="020F0502020204030204" pitchFamily="34" charset="0"/>
                <a:cs typeface="Calibri" panose="020F0502020204030204" pitchFamily="34" charset="0"/>
              </a:rPr>
              <a:t>Use the marker pen to colour in the cut surface of both exposed cut ends</a:t>
            </a:r>
          </a:p>
          <a:p>
            <a:pPr marL="360363" indent="-107950">
              <a:spcBef>
                <a:spcPts val="100"/>
              </a:spcBef>
              <a:spcAft>
                <a:spcPts val="100"/>
              </a:spcAft>
              <a:buFont typeface="Arial" panose="020B0604020202020204" pitchFamily="34" charset="0"/>
              <a:buChar char="•"/>
            </a:pPr>
            <a:r>
              <a:rPr lang="en-AU" sz="1000" dirty="0">
                <a:solidFill>
                  <a:srgbClr val="57575A"/>
                </a:solidFill>
                <a:latin typeface="Calibri" panose="020F0502020204030204" pitchFamily="34" charset="0"/>
                <a:cs typeface="Calibri" panose="020F0502020204030204" pitchFamily="34" charset="0"/>
              </a:rPr>
              <a:t>Stamp each end fully within a different 1 </a:t>
            </a:r>
            <a:r>
              <a:rPr lang="en-AU" sz="1000" dirty="0" err="1">
                <a:solidFill>
                  <a:srgbClr val="57575A"/>
                </a:solidFill>
                <a:latin typeface="Calibri" panose="020F0502020204030204" pitchFamily="34" charset="0"/>
                <a:cs typeface="Calibri" panose="020F0502020204030204" pitchFamily="34" charset="0"/>
              </a:rPr>
              <a:t>cm</a:t>
            </a:r>
            <a:r>
              <a:rPr lang="en-AU" sz="1000" baseline="30000" dirty="0" err="1">
                <a:solidFill>
                  <a:srgbClr val="57575A"/>
                </a:solidFill>
                <a:latin typeface="Calibri" panose="020F0502020204030204" pitchFamily="34" charset="0"/>
                <a:cs typeface="Calibri" panose="020F0502020204030204" pitchFamily="34" charset="0"/>
              </a:rPr>
              <a:t>2</a:t>
            </a:r>
            <a:r>
              <a:rPr lang="en-AU" sz="1000" dirty="0">
                <a:solidFill>
                  <a:srgbClr val="57575A"/>
                </a:solidFill>
                <a:latin typeface="Calibri" panose="020F0502020204030204" pitchFamily="34" charset="0"/>
                <a:cs typeface="Calibri" panose="020F0502020204030204" pitchFamily="34" charset="0"/>
              </a:rPr>
              <a:t> box on the graph paper</a:t>
            </a:r>
          </a:p>
          <a:p>
            <a:pPr marL="360363" indent="-107950">
              <a:spcBef>
                <a:spcPts val="100"/>
              </a:spcBef>
              <a:spcAft>
                <a:spcPts val="100"/>
              </a:spcAft>
              <a:buFont typeface="Arial" panose="020B0604020202020204" pitchFamily="34" charset="0"/>
              <a:buChar char="•"/>
            </a:pPr>
            <a:r>
              <a:rPr lang="en-AU" sz="1000" dirty="0">
                <a:solidFill>
                  <a:srgbClr val="57575A"/>
                </a:solidFill>
                <a:latin typeface="Calibri" panose="020F0502020204030204" pitchFamily="34" charset="0"/>
                <a:cs typeface="Calibri" panose="020F0502020204030204" pitchFamily="34" charset="0"/>
              </a:rPr>
              <a:t>The important part of the print is the external outline. After printing, use a pencil to shade the interior part of the shape</a:t>
            </a:r>
          </a:p>
          <a:p>
            <a:pPr marL="360363" indent="-107950">
              <a:spcBef>
                <a:spcPts val="100"/>
              </a:spcBef>
              <a:spcAft>
                <a:spcPts val="100"/>
              </a:spcAft>
              <a:buFont typeface="Arial" panose="020B0604020202020204" pitchFamily="34" charset="0"/>
              <a:buChar char="•"/>
            </a:pPr>
            <a:r>
              <a:rPr lang="en-AU" sz="1000" dirty="0">
                <a:solidFill>
                  <a:srgbClr val="57575A"/>
                </a:solidFill>
                <a:latin typeface="Calibri" panose="020F0502020204030204" pitchFamily="34" charset="0"/>
                <a:cs typeface="Calibri" panose="020F0502020204030204" pitchFamily="34" charset="0"/>
              </a:rPr>
              <a:t>Knowing that 1 </a:t>
            </a:r>
            <a:r>
              <a:rPr lang="en-AU" sz="1000" dirty="0" err="1">
                <a:solidFill>
                  <a:srgbClr val="57575A"/>
                </a:solidFill>
                <a:latin typeface="Calibri" panose="020F0502020204030204" pitchFamily="34" charset="0"/>
                <a:cs typeface="Calibri" panose="020F0502020204030204" pitchFamily="34" charset="0"/>
              </a:rPr>
              <a:t>cm</a:t>
            </a:r>
            <a:r>
              <a:rPr lang="en-AU" sz="1000" baseline="30000" dirty="0" err="1">
                <a:solidFill>
                  <a:srgbClr val="57575A"/>
                </a:solidFill>
                <a:latin typeface="Calibri" panose="020F0502020204030204" pitchFamily="34" charset="0"/>
                <a:cs typeface="Calibri" panose="020F0502020204030204" pitchFamily="34" charset="0"/>
              </a:rPr>
              <a:t>2</a:t>
            </a:r>
            <a:r>
              <a:rPr lang="en-AU" sz="1000" dirty="0">
                <a:solidFill>
                  <a:srgbClr val="57575A"/>
                </a:solidFill>
                <a:latin typeface="Calibri" panose="020F0502020204030204" pitchFamily="34" charset="0"/>
                <a:cs typeface="Calibri" panose="020F0502020204030204" pitchFamily="34" charset="0"/>
              </a:rPr>
              <a:t> = 100 </a:t>
            </a:r>
            <a:r>
              <a:rPr lang="en-AU" sz="1000" dirty="0" err="1">
                <a:solidFill>
                  <a:srgbClr val="57575A"/>
                </a:solidFill>
                <a:latin typeface="Calibri" panose="020F0502020204030204" pitchFamily="34" charset="0"/>
                <a:cs typeface="Calibri" panose="020F0502020204030204" pitchFamily="34" charset="0"/>
              </a:rPr>
              <a:t>mm</a:t>
            </a:r>
            <a:r>
              <a:rPr lang="en-AU" sz="1000" baseline="30000" dirty="0" err="1">
                <a:solidFill>
                  <a:srgbClr val="57575A"/>
                </a:solidFill>
                <a:latin typeface="Calibri" panose="020F0502020204030204" pitchFamily="34" charset="0"/>
                <a:cs typeface="Calibri" panose="020F0502020204030204" pitchFamily="34" charset="0"/>
              </a:rPr>
              <a:t>2</a:t>
            </a:r>
            <a:r>
              <a:rPr lang="en-AU" sz="1000" dirty="0">
                <a:solidFill>
                  <a:srgbClr val="57575A"/>
                </a:solidFill>
                <a:latin typeface="Calibri" panose="020F0502020204030204" pitchFamily="34" charset="0"/>
                <a:cs typeface="Calibri" panose="020F0502020204030204" pitchFamily="34" charset="0"/>
              </a:rPr>
              <a:t>, estimate the shaded area in </a:t>
            </a:r>
            <a:r>
              <a:rPr lang="en-AU" sz="1000" dirty="0" err="1">
                <a:solidFill>
                  <a:srgbClr val="57575A"/>
                </a:solidFill>
                <a:latin typeface="Calibri" panose="020F0502020204030204" pitchFamily="34" charset="0"/>
                <a:cs typeface="Calibri" panose="020F0502020204030204" pitchFamily="34" charset="0"/>
              </a:rPr>
              <a:t>mm</a:t>
            </a:r>
            <a:r>
              <a:rPr lang="en-AU" sz="1000" baseline="30000" dirty="0" err="1">
                <a:solidFill>
                  <a:srgbClr val="57575A"/>
                </a:solidFill>
                <a:latin typeface="Calibri" panose="020F0502020204030204" pitchFamily="34" charset="0"/>
                <a:cs typeface="Calibri" panose="020F0502020204030204" pitchFamily="34" charset="0"/>
              </a:rPr>
              <a:t>2</a:t>
            </a:r>
            <a:r>
              <a:rPr lang="en-AU" sz="1000" dirty="0">
                <a:solidFill>
                  <a:srgbClr val="57575A"/>
                </a:solidFill>
                <a:latin typeface="Calibri" panose="020F0502020204030204" pitchFamily="34" charset="0"/>
                <a:cs typeface="Calibri" panose="020F0502020204030204" pitchFamily="34" charset="0"/>
              </a:rPr>
              <a:t> and then convert this to a figure in </a:t>
            </a:r>
            <a:r>
              <a:rPr lang="en-AU" sz="1000" dirty="0" err="1">
                <a:solidFill>
                  <a:srgbClr val="57575A"/>
                </a:solidFill>
                <a:latin typeface="Calibri" panose="020F0502020204030204" pitchFamily="34" charset="0"/>
                <a:cs typeface="Calibri" panose="020F0502020204030204" pitchFamily="34" charset="0"/>
              </a:rPr>
              <a:t>m</a:t>
            </a:r>
            <a:r>
              <a:rPr lang="en-AU" sz="1000" baseline="30000" dirty="0" err="1">
                <a:solidFill>
                  <a:srgbClr val="57575A"/>
                </a:solidFill>
                <a:latin typeface="Calibri" panose="020F0502020204030204" pitchFamily="34" charset="0"/>
                <a:cs typeface="Calibri" panose="020F0502020204030204" pitchFamily="34" charset="0"/>
              </a:rPr>
              <a:t>2</a:t>
            </a:r>
            <a:r>
              <a:rPr lang="en-AU" sz="1000" dirty="0">
                <a:solidFill>
                  <a:srgbClr val="57575A"/>
                </a:solidFill>
                <a:latin typeface="Calibri" panose="020F0502020204030204" pitchFamily="34" charset="0"/>
                <a:cs typeface="Calibri" panose="020F0502020204030204" pitchFamily="34" charset="0"/>
              </a:rPr>
              <a:t>. Hint – This is an area, not a length. How many </a:t>
            </a:r>
            <a:r>
              <a:rPr lang="en-AU" sz="1000" dirty="0" err="1">
                <a:solidFill>
                  <a:srgbClr val="57575A"/>
                </a:solidFill>
                <a:latin typeface="Calibri" panose="020F0502020204030204" pitchFamily="34" charset="0"/>
                <a:cs typeface="Calibri" panose="020F0502020204030204" pitchFamily="34" charset="0"/>
              </a:rPr>
              <a:t>mm2</a:t>
            </a:r>
            <a:r>
              <a:rPr lang="en-AU" sz="1000" dirty="0">
                <a:solidFill>
                  <a:srgbClr val="57575A"/>
                </a:solidFill>
                <a:latin typeface="Calibri" panose="020F0502020204030204" pitchFamily="34" charset="0"/>
                <a:cs typeface="Calibri" panose="020F0502020204030204" pitchFamily="34" charset="0"/>
              </a:rPr>
              <a:t> are in 1 </a:t>
            </a:r>
            <a:r>
              <a:rPr lang="en-AU" sz="1000" dirty="0" err="1">
                <a:solidFill>
                  <a:srgbClr val="57575A"/>
                </a:solidFill>
                <a:latin typeface="Calibri" panose="020F0502020204030204" pitchFamily="34" charset="0"/>
                <a:cs typeface="Calibri" panose="020F0502020204030204" pitchFamily="34" charset="0"/>
              </a:rPr>
              <a:t>m</a:t>
            </a:r>
            <a:r>
              <a:rPr lang="en-AU" sz="1000" baseline="30000" dirty="0" err="1">
                <a:solidFill>
                  <a:srgbClr val="57575A"/>
                </a:solidFill>
                <a:latin typeface="Calibri" panose="020F0502020204030204" pitchFamily="34" charset="0"/>
                <a:cs typeface="Calibri" panose="020F0502020204030204" pitchFamily="34" charset="0"/>
              </a:rPr>
              <a:t>2</a:t>
            </a:r>
            <a:r>
              <a:rPr lang="en-AU" sz="1000" dirty="0">
                <a:solidFill>
                  <a:srgbClr val="57575A"/>
                </a:solidFill>
                <a:latin typeface="Calibri" panose="020F0502020204030204" pitchFamily="34" charset="0"/>
                <a:cs typeface="Calibri" panose="020F0502020204030204" pitchFamily="34" charset="0"/>
              </a:rPr>
              <a:t>?</a:t>
            </a:r>
          </a:p>
          <a:p>
            <a:pPr marL="228600" indent="-228600">
              <a:spcBef>
                <a:spcPts val="300"/>
              </a:spcBef>
              <a:spcAft>
                <a:spcPts val="300"/>
              </a:spcAft>
              <a:buFont typeface="+mj-lt"/>
              <a:buAutoNum type="arabicPeriod" startAt="9"/>
            </a:pPr>
            <a:r>
              <a:rPr lang="en-AU" sz="1000" dirty="0">
                <a:solidFill>
                  <a:srgbClr val="57575A"/>
                </a:solidFill>
                <a:latin typeface="Calibri" panose="020F0502020204030204" pitchFamily="34" charset="0"/>
                <a:cs typeface="Calibri" panose="020F0502020204030204" pitchFamily="34" charset="0"/>
              </a:rPr>
              <a:t>Calculate the tensile strength using the following formula</a:t>
            </a:r>
          </a:p>
          <a:p>
            <a:pPr defTabSz="219075">
              <a:spcBef>
                <a:spcPts val="300"/>
              </a:spcBef>
              <a:spcAft>
                <a:spcPts val="300"/>
              </a:spcAft>
              <a:tabLst>
                <a:tab pos="242888" algn="l"/>
                <a:tab pos="885825" algn="l"/>
                <a:tab pos="1098550" algn="l"/>
              </a:tabLst>
            </a:pPr>
            <a:r>
              <a:rPr lang="en-AU" sz="1000" dirty="0">
                <a:solidFill>
                  <a:srgbClr val="57575A"/>
                </a:solidFill>
                <a:latin typeface="Calibri" panose="020F0502020204030204" pitchFamily="34" charset="0"/>
                <a:cs typeface="Calibri" panose="020F0502020204030204" pitchFamily="34" charset="0"/>
              </a:rPr>
              <a:t>		FT	= 	W ÷ A</a:t>
            </a:r>
            <a:br>
              <a:rPr lang="en-AU" sz="1000" dirty="0">
                <a:solidFill>
                  <a:srgbClr val="57575A"/>
                </a:solidFill>
                <a:latin typeface="Calibri" panose="020F0502020204030204" pitchFamily="34" charset="0"/>
                <a:cs typeface="Calibri" panose="020F0502020204030204" pitchFamily="34" charset="0"/>
              </a:rPr>
            </a:br>
            <a:r>
              <a:rPr lang="en-AU" sz="1000" dirty="0">
                <a:solidFill>
                  <a:srgbClr val="57575A"/>
                </a:solidFill>
                <a:latin typeface="Calibri" panose="020F0502020204030204" pitchFamily="34" charset="0"/>
                <a:cs typeface="Calibri" panose="020F0502020204030204" pitchFamily="34" charset="0"/>
              </a:rPr>
              <a:t>	Where	FT	= 	Tensile strength (N/</a:t>
            </a:r>
            <a:r>
              <a:rPr lang="en-AU" sz="1000" dirty="0" err="1">
                <a:solidFill>
                  <a:srgbClr val="57575A"/>
                </a:solidFill>
                <a:latin typeface="Calibri" panose="020F0502020204030204" pitchFamily="34" charset="0"/>
                <a:cs typeface="Calibri" panose="020F0502020204030204" pitchFamily="34" charset="0"/>
              </a:rPr>
              <a:t>m2</a:t>
            </a:r>
            <a:r>
              <a:rPr lang="en-AU" sz="1000" dirty="0">
                <a:solidFill>
                  <a:srgbClr val="57575A"/>
                </a:solidFill>
                <a:latin typeface="Calibri" panose="020F0502020204030204" pitchFamily="34" charset="0"/>
                <a:cs typeface="Calibri" panose="020F0502020204030204" pitchFamily="34" charset="0"/>
              </a:rPr>
              <a:t>)</a:t>
            </a:r>
            <a:br>
              <a:rPr lang="en-AU" sz="1000" dirty="0">
                <a:solidFill>
                  <a:srgbClr val="57575A"/>
                </a:solidFill>
                <a:latin typeface="Calibri" panose="020F0502020204030204" pitchFamily="34" charset="0"/>
                <a:cs typeface="Calibri" panose="020F0502020204030204" pitchFamily="34" charset="0"/>
              </a:rPr>
            </a:br>
            <a:r>
              <a:rPr lang="en-AU" sz="1000" dirty="0">
                <a:solidFill>
                  <a:srgbClr val="57575A"/>
                </a:solidFill>
                <a:latin typeface="Calibri" panose="020F0502020204030204" pitchFamily="34" charset="0"/>
                <a:cs typeface="Calibri" panose="020F0502020204030204" pitchFamily="34" charset="0"/>
              </a:rPr>
              <a:t>		W	= 	Weight in Newtons (N)	</a:t>
            </a:r>
            <a:br>
              <a:rPr lang="en-AU" sz="1000" dirty="0">
                <a:solidFill>
                  <a:srgbClr val="57575A"/>
                </a:solidFill>
                <a:latin typeface="Calibri" panose="020F0502020204030204" pitchFamily="34" charset="0"/>
                <a:cs typeface="Calibri" panose="020F0502020204030204" pitchFamily="34" charset="0"/>
              </a:rPr>
            </a:br>
            <a:r>
              <a:rPr lang="en-AU" sz="1000" dirty="0">
                <a:solidFill>
                  <a:srgbClr val="57575A"/>
                </a:solidFill>
                <a:latin typeface="Calibri" panose="020F0502020204030204" pitchFamily="34" charset="0"/>
                <a:cs typeface="Calibri" panose="020F0502020204030204" pitchFamily="34" charset="0"/>
              </a:rPr>
              <a:t>		A	= 	cross-sectional area (</a:t>
            </a:r>
            <a:r>
              <a:rPr lang="en-AU" sz="1000" dirty="0" err="1">
                <a:solidFill>
                  <a:srgbClr val="57575A"/>
                </a:solidFill>
                <a:latin typeface="Calibri" panose="020F0502020204030204" pitchFamily="34" charset="0"/>
                <a:cs typeface="Calibri" panose="020F0502020204030204" pitchFamily="34" charset="0"/>
              </a:rPr>
              <a:t>m2</a:t>
            </a:r>
            <a:r>
              <a:rPr lang="en-AU" sz="1000" dirty="0">
                <a:solidFill>
                  <a:srgbClr val="57575A"/>
                </a:solidFill>
                <a:latin typeface="Calibri" panose="020F0502020204030204" pitchFamily="34" charset="0"/>
                <a:cs typeface="Calibri" panose="020F0502020204030204" pitchFamily="34" charset="0"/>
              </a:rPr>
              <a:t>)</a:t>
            </a:r>
          </a:p>
          <a:p>
            <a:pPr marL="228600" indent="-228600">
              <a:spcBef>
                <a:spcPts val="300"/>
              </a:spcBef>
              <a:spcAft>
                <a:spcPts val="300"/>
              </a:spcAft>
              <a:buFont typeface="+mj-lt"/>
              <a:buAutoNum type="arabicPeriod" startAt="10"/>
            </a:pPr>
            <a:r>
              <a:rPr lang="en-AU" sz="1000" dirty="0">
                <a:solidFill>
                  <a:srgbClr val="57575A"/>
                </a:solidFill>
                <a:latin typeface="Calibri" panose="020F0502020204030204" pitchFamily="34" charset="0"/>
                <a:cs typeface="Calibri" panose="020F0502020204030204" pitchFamily="34" charset="0"/>
              </a:rPr>
              <a:t>Using your understanding of the definition of tensile strength in the table, what can you infer about the effect of temperature on the tensile strength of a substance?</a:t>
            </a:r>
          </a:p>
          <a:p>
            <a:pPr>
              <a:spcBef>
                <a:spcPts val="300"/>
              </a:spcBef>
              <a:spcAft>
                <a:spcPts val="300"/>
              </a:spcAft>
            </a:pPr>
            <a:r>
              <a:rPr lang="en-AU" sz="1000" i="1" dirty="0">
                <a:solidFill>
                  <a:srgbClr val="57575A"/>
                </a:solidFill>
                <a:latin typeface="Calibri" panose="020F0502020204030204" pitchFamily="34" charset="0"/>
                <a:cs typeface="Calibri" panose="020F0502020204030204" pitchFamily="34" charset="0"/>
              </a:rPr>
              <a:t>Make an overall summary statement of how temperature affects each of the three properties tested.</a:t>
            </a:r>
          </a:p>
          <a:p>
            <a:pPr>
              <a:spcBef>
                <a:spcPts val="300"/>
              </a:spcBef>
              <a:spcAft>
                <a:spcPts val="300"/>
              </a:spcAft>
            </a:pPr>
            <a:r>
              <a:rPr lang="en-AU" sz="1000" b="1" dirty="0">
                <a:solidFill>
                  <a:srgbClr val="57575A"/>
                </a:solidFill>
                <a:latin typeface="Calibri" panose="020F0502020204030204" pitchFamily="34" charset="0"/>
                <a:cs typeface="Calibri" panose="020F0502020204030204" pitchFamily="34" charset="0"/>
              </a:rPr>
              <a:t>Research task</a:t>
            </a:r>
          </a:p>
          <a:p>
            <a:pPr>
              <a:spcBef>
                <a:spcPts val="300"/>
              </a:spcBef>
              <a:spcAft>
                <a:spcPts val="300"/>
              </a:spcAft>
            </a:pPr>
            <a:r>
              <a:rPr lang="en-AU" sz="1000" dirty="0">
                <a:solidFill>
                  <a:srgbClr val="57575A"/>
                </a:solidFill>
                <a:latin typeface="Calibri" panose="020F0502020204030204" pitchFamily="34" charset="0"/>
                <a:cs typeface="Calibri" panose="020F0502020204030204" pitchFamily="34" charset="0"/>
              </a:rPr>
              <a:t>Composite materials are formed by combining two or more varied materials. Composite have a number of benefits over traditional materials</a:t>
            </a:r>
          </a:p>
          <a:p>
            <a:pPr>
              <a:spcBef>
                <a:spcPts val="300"/>
              </a:spcBef>
              <a:spcAft>
                <a:spcPts val="300"/>
              </a:spcAft>
            </a:pPr>
            <a:r>
              <a:rPr lang="en-AU" sz="1000" dirty="0">
                <a:solidFill>
                  <a:srgbClr val="57575A"/>
                </a:solidFill>
                <a:latin typeface="Calibri" panose="020F0502020204030204" pitchFamily="34" charset="0"/>
                <a:cs typeface="Calibri" panose="020F0502020204030204" pitchFamily="34" charset="0"/>
              </a:rPr>
              <a:t>Research composite materials used in satellites and the useful properties of each of these materials. Tabulate your findings.</a:t>
            </a:r>
          </a:p>
        </p:txBody>
      </p:sp>
      <p:pic>
        <p:nvPicPr>
          <p:cNvPr id="5" name="Picture 4" descr="Image showing brittle fracture and deformation fracture.">
            <a:extLst>
              <a:ext uri="{FF2B5EF4-FFF2-40B4-BE49-F238E27FC236}">
                <a16:creationId xmlns:a16="http://schemas.microsoft.com/office/drawing/2014/main" id="{BCEDAFE2-4446-2305-F5DB-E76CA1AD38FE}"/>
              </a:ext>
            </a:extLst>
          </p:cNvPr>
          <p:cNvPicPr>
            <a:picLocks noChangeAspect="1"/>
          </p:cNvPicPr>
          <p:nvPr/>
        </p:nvPicPr>
        <p:blipFill>
          <a:blip r:embed="rId2"/>
          <a:stretch>
            <a:fillRect/>
          </a:stretch>
        </p:blipFill>
        <p:spPr>
          <a:xfrm>
            <a:off x="3929975" y="3143904"/>
            <a:ext cx="2023353" cy="1330703"/>
          </a:xfrm>
          <a:prstGeom prst="rect">
            <a:avLst/>
          </a:prstGeom>
        </p:spPr>
      </p:pic>
      <p:sp>
        <p:nvSpPr>
          <p:cNvPr id="12" name="TextBox 11">
            <a:extLst>
              <a:ext uri="{FF2B5EF4-FFF2-40B4-BE49-F238E27FC236}">
                <a16:creationId xmlns:a16="http://schemas.microsoft.com/office/drawing/2014/main" id="{9F82BAF5-1B24-7405-F22F-0E3079BBF81B}"/>
              </a:ext>
            </a:extLst>
          </p:cNvPr>
          <p:cNvSpPr txBox="1"/>
          <p:nvPr/>
        </p:nvSpPr>
        <p:spPr>
          <a:xfrm>
            <a:off x="5252936" y="3778783"/>
            <a:ext cx="1060315" cy="760959"/>
          </a:xfrm>
          <a:prstGeom prst="rect">
            <a:avLst/>
          </a:prstGeom>
          <a:solidFill>
            <a:schemeClr val="bg1"/>
          </a:solidFill>
        </p:spPr>
        <p:txBody>
          <a:bodyPr wrap="square" lIns="72000" tIns="72000" rIns="72000" bIns="72000">
            <a:spAutoFit/>
          </a:bodyPr>
          <a:lstStyle/>
          <a:p>
            <a:pPr>
              <a:spcBef>
                <a:spcPts val="300"/>
              </a:spcBef>
              <a:spcAft>
                <a:spcPts val="300"/>
              </a:spcAft>
            </a:pPr>
            <a:r>
              <a:rPr lang="en-AU" sz="700" dirty="0">
                <a:solidFill>
                  <a:srgbClr val="57575A"/>
                </a:solidFill>
                <a:latin typeface="Calibri" panose="020F0502020204030204" pitchFamily="34" charset="0"/>
                <a:cs typeface="Calibri" panose="020F0502020204030204" pitchFamily="34" charset="0"/>
              </a:rPr>
              <a:t>Photo credit:</a:t>
            </a:r>
          </a:p>
          <a:p>
            <a:pPr>
              <a:spcBef>
                <a:spcPts val="300"/>
              </a:spcBef>
              <a:spcAft>
                <a:spcPts val="300"/>
              </a:spcAft>
            </a:pPr>
            <a:r>
              <a:rPr lang="en-AU" sz="700" dirty="0">
                <a:solidFill>
                  <a:srgbClr val="57575A"/>
                </a:solidFill>
                <a:latin typeface="Calibri" panose="020F0502020204030204" pitchFamily="34" charset="0"/>
                <a:cs typeface="Calibri" panose="020F0502020204030204" pitchFamily="34" charset="0"/>
                <a:hlinkClick r:id="rId3"/>
              </a:rPr>
              <a:t>https://</a:t>
            </a:r>
            <a:r>
              <a:rPr lang="en-AU" sz="700" dirty="0" err="1">
                <a:solidFill>
                  <a:srgbClr val="57575A"/>
                </a:solidFill>
                <a:latin typeface="Calibri" panose="020F0502020204030204" pitchFamily="34" charset="0"/>
                <a:cs typeface="Calibri" panose="020F0502020204030204" pitchFamily="34" charset="0"/>
                <a:hlinkClick r:id="rId3"/>
              </a:rPr>
              <a:t>www.tec-science.com</a:t>
            </a:r>
            <a:r>
              <a:rPr lang="en-AU" sz="700" dirty="0">
                <a:solidFill>
                  <a:srgbClr val="57575A"/>
                </a:solidFill>
                <a:latin typeface="Calibri" panose="020F0502020204030204" pitchFamily="34" charset="0"/>
                <a:cs typeface="Calibri" panose="020F0502020204030204" pitchFamily="34" charset="0"/>
                <a:hlinkClick r:id="rId3"/>
              </a:rPr>
              <a:t>/material-science/material-testing/tensile-test/</a:t>
            </a:r>
            <a:r>
              <a:rPr lang="en-AU" sz="700" dirty="0">
                <a:solidFill>
                  <a:srgbClr val="57575A"/>
                </a:solidFill>
                <a:latin typeface="Calibri" panose="020F0502020204030204" pitchFamily="34" charset="0"/>
                <a:cs typeface="Calibri" panose="020F0502020204030204" pitchFamily="34" charset="0"/>
              </a:rPr>
              <a:t>  </a:t>
            </a:r>
          </a:p>
        </p:txBody>
      </p:sp>
      <p:sp>
        <p:nvSpPr>
          <p:cNvPr id="2" name="Footer Placeholder 1">
            <a:extLst>
              <a:ext uri="{FF2B5EF4-FFF2-40B4-BE49-F238E27FC236}">
                <a16:creationId xmlns:a16="http://schemas.microsoft.com/office/drawing/2014/main" id="{0C65A478-58CE-3B1A-3813-EE120A1D65DD}"/>
              </a:ext>
            </a:extLst>
          </p:cNvPr>
          <p:cNvSpPr>
            <a:spLocks noGrp="1"/>
          </p:cNvSpPr>
          <p:nvPr>
            <p:ph type="ftr" sz="quarter" idx="3"/>
          </p:nvPr>
        </p:nvSpPr>
        <p:spPr/>
        <p:txBody>
          <a:bodyPr/>
          <a:lstStyle/>
          <a:p>
            <a:r>
              <a:rPr lang="en-US" dirty="0">
                <a:solidFill>
                  <a:schemeClr val="bg1"/>
                </a:solidFill>
              </a:rPr>
              <a:t>ENGINEERING SOLUTIONS </a:t>
            </a:r>
            <a:r>
              <a:rPr lang="en-US" dirty="0"/>
              <a:t>TEACHER GUIDE</a:t>
            </a:r>
            <a:endParaRPr lang="en-AU" dirty="0"/>
          </a:p>
        </p:txBody>
      </p:sp>
      <p:sp>
        <p:nvSpPr>
          <p:cNvPr id="3" name="Slide Number Placeholder 2">
            <a:extLst>
              <a:ext uri="{FF2B5EF4-FFF2-40B4-BE49-F238E27FC236}">
                <a16:creationId xmlns:a16="http://schemas.microsoft.com/office/drawing/2014/main" id="{8AE085C6-5DFA-24A2-1632-FEBAFCDDA02C}"/>
              </a:ext>
            </a:extLst>
          </p:cNvPr>
          <p:cNvSpPr>
            <a:spLocks noGrp="1"/>
          </p:cNvSpPr>
          <p:nvPr>
            <p:ph type="sldNum" sz="quarter" idx="4"/>
          </p:nvPr>
        </p:nvSpPr>
        <p:spPr/>
        <p:txBody>
          <a:bodyPr/>
          <a:lstStyle/>
          <a:p>
            <a:fld id="{24F48773-4115-48EA-A802-25D4069CDE66}" type="slidenum">
              <a:rPr lang="en-AU" smtClean="0"/>
              <a:pPr/>
              <a:t>5</a:t>
            </a:fld>
            <a:endParaRPr lang="en-AU" dirty="0"/>
          </a:p>
        </p:txBody>
      </p:sp>
      <p:sp>
        <p:nvSpPr>
          <p:cNvPr id="6" name="TextBox 5">
            <a:extLst>
              <a:ext uri="{FF2B5EF4-FFF2-40B4-BE49-F238E27FC236}">
                <a16:creationId xmlns:a16="http://schemas.microsoft.com/office/drawing/2014/main" id="{BDC81C28-4410-0636-EF3E-D1294448CDE7}"/>
              </a:ext>
            </a:extLst>
          </p:cNvPr>
          <p:cNvSpPr txBox="1"/>
          <p:nvPr/>
        </p:nvSpPr>
        <p:spPr>
          <a:xfrm>
            <a:off x="549275" y="9304308"/>
            <a:ext cx="5400000" cy="397743"/>
          </a:xfrm>
          <a:prstGeom prst="rect">
            <a:avLst/>
          </a:prstGeom>
        </p:spPr>
        <p:txBody>
          <a:bodyPr vert="horz" lIns="72000" tIns="72000" rIns="72000" bIns="72000" rtlCol="0" anchor="t"/>
          <a:lstStyle>
            <a:defPPr>
              <a:defRPr lang="en-US"/>
            </a:defPPr>
            <a:lvl1pPr>
              <a:defRPr sz="800" cap="all" baseline="0">
                <a:solidFill>
                  <a:schemeClr val="bg1"/>
                </a:solidFill>
              </a:defRPr>
            </a:lvl1pPr>
          </a:lstStyle>
          <a:p>
            <a:r>
              <a:rPr lang="en-AU" sz="1000" b="1" cap="none" dirty="0">
                <a:solidFill>
                  <a:schemeClr val="accent1"/>
                </a:solidFill>
              </a:rPr>
              <a:t>SPACE CAREERS WAYFINDER IS A COLLABORATION BETWEEN </a:t>
            </a:r>
            <a:br>
              <a:rPr lang="en-AU" sz="1000" b="1" cap="none" dirty="0">
                <a:solidFill>
                  <a:schemeClr val="accent1"/>
                </a:solidFill>
              </a:rPr>
            </a:br>
            <a:r>
              <a:rPr lang="en-AU" sz="1000" b="1" cap="none" dirty="0">
                <a:solidFill>
                  <a:schemeClr val="accent1"/>
                </a:solidFill>
              </a:rPr>
              <a:t>THE CSIRO AND THE AUSTRALIAN NATIONAL UNIVERSITY</a:t>
            </a:r>
          </a:p>
        </p:txBody>
      </p:sp>
      <p:sp>
        <p:nvSpPr>
          <p:cNvPr id="7" name="Title 6">
            <a:extLst>
              <a:ext uri="{FF2B5EF4-FFF2-40B4-BE49-F238E27FC236}">
                <a16:creationId xmlns:a16="http://schemas.microsoft.com/office/drawing/2014/main" id="{DBFEBC1C-5E62-F11E-0A63-9F9282AAB2F9}"/>
              </a:ext>
            </a:extLst>
          </p:cNvPr>
          <p:cNvSpPr>
            <a:spLocks noGrp="1"/>
          </p:cNvSpPr>
          <p:nvPr>
            <p:ph type="title" idx="4294967295"/>
          </p:nvPr>
        </p:nvSpPr>
        <p:spPr>
          <a:xfrm>
            <a:off x="471488" y="-1914525"/>
            <a:ext cx="5915025" cy="1914525"/>
          </a:xfrm>
          <a:prstGeom prst="rect">
            <a:avLst/>
          </a:prstGeom>
        </p:spPr>
        <p:txBody>
          <a:bodyPr anchor="b"/>
          <a:lstStyle/>
          <a:p>
            <a:r>
              <a:rPr lang="en-US" sz="3600" b="1" dirty="0">
                <a:solidFill>
                  <a:schemeClr val="accent5"/>
                </a:solidFill>
                <a:latin typeface="Open Sans" pitchFamily="2" charset="0"/>
                <a:ea typeface="Open Sans" pitchFamily="2" charset="0"/>
                <a:cs typeface="Open Sans" pitchFamily="2" charset="0"/>
              </a:rPr>
              <a:t>Engineering Solutions – page 5</a:t>
            </a:r>
            <a:endParaRPr lang="en-AU" dirty="0"/>
          </a:p>
        </p:txBody>
      </p:sp>
    </p:spTree>
    <p:extLst>
      <p:ext uri="{BB962C8B-B14F-4D97-AF65-F5344CB8AC3E}">
        <p14:creationId xmlns:p14="http://schemas.microsoft.com/office/powerpoint/2010/main" val="4009470480"/>
      </p:ext>
    </p:extLst>
  </p:cSld>
  <p:clrMapOvr>
    <a:masterClrMapping/>
  </p:clrMapOvr>
</p:sld>
</file>

<file path=ppt/theme/theme1.xml><?xml version="1.0" encoding="utf-8"?>
<a:theme xmlns:a="http://schemas.openxmlformats.org/drawingml/2006/main" name="Office Theme">
  <a:themeElements>
    <a:clrScheme name="CSIRO">
      <a:dk1>
        <a:sysClr val="windowText" lastClr="000000"/>
      </a:dk1>
      <a:lt1>
        <a:srgbClr val="FFFFFF"/>
      </a:lt1>
      <a:dk2>
        <a:srgbClr val="000000"/>
      </a:dk2>
      <a:lt2>
        <a:srgbClr val="FFFFFF"/>
      </a:lt2>
      <a:accent1>
        <a:srgbClr val="00A9CE"/>
      </a:accent1>
      <a:accent2>
        <a:srgbClr val="001D34"/>
      </a:accent2>
      <a:accent3>
        <a:srgbClr val="757579"/>
      </a:accent3>
      <a:accent4>
        <a:srgbClr val="1E22AA"/>
      </a:accent4>
      <a:accent5>
        <a:srgbClr val="007377"/>
      </a:accent5>
      <a:accent6>
        <a:srgbClr val="6D2077"/>
      </a:accent6>
      <a:hlink>
        <a:srgbClr val="004B87"/>
      </a:hlink>
      <a:folHlink>
        <a:srgbClr val="007A53"/>
      </a:folHlink>
    </a:clrScheme>
    <a:fontScheme name="CSIRO_Resources">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3369D1CD1B61448F62ED7191B0A361" ma:contentTypeVersion="11" ma:contentTypeDescription="Create a new document." ma:contentTypeScope="" ma:versionID="9fa718f4d8f4bbefcc64bedee5bfc52e">
  <xsd:schema xmlns:xsd="http://www.w3.org/2001/XMLSchema" xmlns:xs="http://www.w3.org/2001/XMLSchema" xmlns:p="http://schemas.microsoft.com/office/2006/metadata/properties" xmlns:ns2="ebbfb97d-8400-4246-978d-8b68e4a1ec72" xmlns:ns3="a774ea9e-c034-4ea9-adc9-463ee3fef49f" targetNamespace="http://schemas.microsoft.com/office/2006/metadata/properties" ma:root="true" ma:fieldsID="196f744a603421bb36edf33224f8f500" ns2:_="" ns3:_="">
    <xsd:import namespace="ebbfb97d-8400-4246-978d-8b68e4a1ec72"/>
    <xsd:import namespace="a774ea9e-c034-4ea9-adc9-463ee3fef49f"/>
    <xsd:element name="properties">
      <xsd:complexType>
        <xsd:sequence>
          <xsd:element name="documentManagement">
            <xsd:complexType>
              <xsd:all>
                <xsd:element ref="ns2:_dlc_DocId" minOccurs="0"/>
                <xsd:element ref="ns2:_dlc_DocIdUrl" minOccurs="0"/>
                <xsd:element ref="ns2:_dlc_DocIdPersistId" minOccurs="0"/>
                <xsd:element ref="ns3:Programname" minOccurs="0"/>
                <xsd:element ref="ns3:Resourcetype" minOccurs="0"/>
                <xsd:element ref="ns3:Evaluation" minOccurs="0"/>
                <xsd:element ref="ns3:MediaServiceMetadata" minOccurs="0"/>
                <xsd:element ref="ns3:MediaServiceFastMetadata" minOccurs="0"/>
                <xsd:element ref="ns3:MediaServiceObjectDetectorVersions" minOccurs="0"/>
                <xsd:element ref="ns3:MediaServiceSearchProperties" minOccurs="0"/>
                <xsd:element ref="ns2:SharedWithUsers" minOccurs="0"/>
                <xsd:element ref="ns2:SharedWithDetails" minOccurs="0"/>
                <xsd:element ref="ns3: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bfb97d-8400-4246-978d-8b68e4a1ec7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774ea9e-c034-4ea9-adc9-463ee3fef49f" elementFormDefault="qualified">
    <xsd:import namespace="http://schemas.microsoft.com/office/2006/documentManagement/types"/>
    <xsd:import namespace="http://schemas.microsoft.com/office/infopath/2007/PartnerControls"/>
    <xsd:element name="Programname" ma:index="11" nillable="true" ma:displayName="Owner of resource" ma:format="Dropdown" ma:internalName="Programname">
      <xsd:complexType>
        <xsd:complexContent>
          <xsd:extension base="dms:MultiChoiceFillIn">
            <xsd:sequence>
              <xsd:element name="Value" maxOccurs="unbounded" minOccurs="0" nillable="true">
                <xsd:simpleType>
                  <xsd:union memberTypes="dms:Text">
                    <xsd:simpleType>
                      <xsd:restriction base="dms:Choice">
                        <xsd:enumeration value="Digital Careers"/>
                        <xsd:enumeration value="STEM Together"/>
                        <xsd:enumeration value="STEM Professionals in Schools"/>
                        <xsd:enumeration value="GenSTEM"/>
                        <xsd:enumeration value="Legacy"/>
                        <xsd:enumeration value="CEdO Comms"/>
                      </xsd:restriction>
                    </xsd:simpleType>
                  </xsd:union>
                </xsd:simpleType>
              </xsd:element>
            </xsd:sequence>
          </xsd:extension>
        </xsd:complexContent>
      </xsd:complexType>
    </xsd:element>
    <xsd:element name="Resourcetype" ma:index="12" nillable="true" ma:displayName="Resource type" ma:format="Dropdown" ma:internalName="Resourcetype">
      <xsd:complexType>
        <xsd:complexContent>
          <xsd:extension base="dms:MultiChoice">
            <xsd:sequence>
              <xsd:element name="Value" maxOccurs="unbounded" minOccurs="0" nillable="true">
                <xsd:simpleType>
                  <xsd:restriction base="dms:Choice">
                    <xsd:enumeration value="Video resource"/>
                    <xsd:enumeration value="Student resource"/>
                    <xsd:enumeration value="Teacher resource"/>
                  </xsd:restriction>
                </xsd:simpleType>
              </xsd:element>
            </xsd:sequence>
          </xsd:extension>
        </xsd:complexContent>
      </xsd:complexType>
    </xsd:element>
    <xsd:element name="Evaluation" ma:index="14" nillable="true" ma:displayName="Status" ma:format="Dropdown" ma:internalName="Evaluation">
      <xsd:simpleType>
        <xsd:restriction base="dms:Choice">
          <xsd:enumeration value="Requires Review"/>
          <xsd:enumeration value="Live on Library"/>
          <xsd:enumeration value="Admin"/>
          <xsd:enumeration value="Awaiting QA Panel"/>
          <xsd:enumeration value="Internal Document"/>
        </xsd:restriction>
      </xsd:simpleType>
    </xsd:element>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Notes" ma:index="21" nillable="true" ma:displayName="Notes" ma:format="Dropdown" ma:internalName="Notes">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13"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ebbfb97d-8400-4246-978d-8b68e4a1ec72">ZE3VX6JE3FAU-1152004265-289</_dlc_DocId>
    <_dlc_DocIdUrl xmlns="ebbfb97d-8400-4246-978d-8b68e4a1ec72">
      <Url>https://csiroau.sharepoint.com/sites/CSIROEducationOutreach2/_layouts/15/DocIdRedir.aspx?ID=ZE3VX6JE3FAU-1152004265-289</Url>
      <Description>ZE3VX6JE3FAU-1152004265-289</Description>
    </_dlc_DocIdUrl>
    <Resourcetype xmlns="a774ea9e-c034-4ea9-adc9-463ee3fef49f" xsi:nil="true"/>
    <Evaluation xmlns="a774ea9e-c034-4ea9-adc9-463ee3fef49f" xsi:nil="true"/>
    <Programname xmlns="a774ea9e-c034-4ea9-adc9-463ee3fef49f" xsi:nil="true"/>
    <Notes xmlns="a774ea9e-c034-4ea9-adc9-463ee3fef49f" xsi:nil="true"/>
  </documentManagement>
</p:properties>
</file>

<file path=customXml/itemProps1.xml><?xml version="1.0" encoding="utf-8"?>
<ds:datastoreItem xmlns:ds="http://schemas.openxmlformats.org/officeDocument/2006/customXml" ds:itemID="{F8C36BEA-205C-4925-BC8C-D3DF45CA9A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bfb97d-8400-4246-978d-8b68e4a1ec72"/>
    <ds:schemaRef ds:uri="a774ea9e-c034-4ea9-adc9-463ee3fef4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B9ADB9B-67E3-42E4-9B74-6D59E592A04E}">
  <ds:schemaRefs>
    <ds:schemaRef ds:uri="http://schemas.microsoft.com/sharepoint/events"/>
  </ds:schemaRefs>
</ds:datastoreItem>
</file>

<file path=customXml/itemProps3.xml><?xml version="1.0" encoding="utf-8"?>
<ds:datastoreItem xmlns:ds="http://schemas.openxmlformats.org/officeDocument/2006/customXml" ds:itemID="{E0A01250-E25E-4BA1-8E18-729194915022}">
  <ds:schemaRefs>
    <ds:schemaRef ds:uri="http://schemas.microsoft.com/sharepoint/v3/contenttype/forms"/>
  </ds:schemaRefs>
</ds:datastoreItem>
</file>

<file path=customXml/itemProps4.xml><?xml version="1.0" encoding="utf-8"?>
<ds:datastoreItem xmlns:ds="http://schemas.openxmlformats.org/officeDocument/2006/customXml" ds:itemID="{7C0F930C-FC32-456B-8112-B7268A6B69EF}">
  <ds:schemaRefs>
    <ds:schemaRef ds:uri="cbf74718-704d-415e-8c81-199debd1d983"/>
    <ds:schemaRef ds:uri="http://purl.org/dc/terms/"/>
    <ds:schemaRef ds:uri="http://schemas.microsoft.com/office/2006/metadata/properties"/>
    <ds:schemaRef ds:uri="http://www.w3.org/XML/1998/namespace"/>
    <ds:schemaRef ds:uri="http://purl.org/dc/dcmitype/"/>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16086451-6d37-4935-be9a-a54fea279158"/>
    <ds:schemaRef ds:uri="ebbfb97d-8400-4246-978d-8b68e4a1ec72"/>
    <ds:schemaRef ds:uri="a774ea9e-c034-4ea9-adc9-463ee3fef49f"/>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219</TotalTime>
  <Words>2224</Words>
  <PresentationFormat>A4 Paper (210x297 mm)</PresentationFormat>
  <Paragraphs>109</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Open Sans</vt:lpstr>
      <vt:lpstr>Office Theme</vt:lpstr>
      <vt:lpstr>Space Careers Wayfinder Engineering Solutions</vt:lpstr>
      <vt:lpstr>Engineering Solutions – page 2</vt:lpstr>
      <vt:lpstr>Engineering Solutions – page 3</vt:lpstr>
      <vt:lpstr> Engineering Solutions- page 4</vt:lpstr>
      <vt:lpstr>Engineering Solutions – page 5</vt:lpstr>
    </vt:vector>
  </TitlesOfParts>
  <Company>CSIRO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Engineering solutions teacher resource</dc:title>
  <dcterms:created xsi:type="dcterms:W3CDTF">2023-04-19T21:44:39Z</dcterms:created>
  <dcterms:modified xsi:type="dcterms:W3CDTF">2024-07-23T05:53:50Z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0x010100353369D1CD1B61448F62ED7191B0A361</vt:lpwstr>
  </property>
  <property fmtid="{D5CDD505-2E9C-101B-9397-08002B2CF9AE}" pid="3" name="_dlc_DocIdItemGuid">
    <vt:lpwstr>ba894de2-215f-4297-a532-3272567316c8</vt:lpwstr>
  </property>
  <property fmtid="{D5CDD505-2E9C-101B-9397-08002B2CF9AE}" pid="4" name="MediaServiceImageTags">
    <vt:lpwstr/>
  </property>
</Properties>
</file>