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12"/>
  </p:notesMasterIdLst>
  <p:sldIdLst>
    <p:sldId id="256" r:id="rId6"/>
    <p:sldId id="257" r:id="rId7"/>
    <p:sldId id="259" r:id="rId8"/>
    <p:sldId id="260" r:id="rId9"/>
    <p:sldId id="261" r:id="rId10"/>
    <p:sldId id="258" r:id="rId11"/>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51" userDrawn="1">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319D50C-30B3-559F-70B6-43BE6D3599E3}" name="Poon, Peter (Science Connect, Eveleigh)" initials="PP(CE" userId="S::poo044@csiro.au::35eb187c-4f9b-4f4e-b896-33e91774846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575A"/>
    <a:srgbClr val="6D2077"/>
    <a:srgbClr val="78BE2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B2A9909-FDCE-46E3-94C7-C61C91871B7B}" v="104" dt="2024-03-19T22:29:28.6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9" autoAdjust="0"/>
    <p:restoredTop sz="96357" autoAdjust="0"/>
  </p:normalViewPr>
  <p:slideViewPr>
    <p:cSldViewPr snapToGrid="0" showGuides="1">
      <p:cViewPr>
        <p:scale>
          <a:sx n="93" d="100"/>
          <a:sy n="93" d="100"/>
        </p:scale>
        <p:origin x="3732" y="1060"/>
      </p:cViewPr>
      <p:guideLst>
        <p:guide orient="horz" pos="351"/>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3EC548-5A07-4952-A39F-B71329637647}" type="datetimeFigureOut">
              <a:rPr lang="en-AU" smtClean="0"/>
              <a:t>23/07/2024</a:t>
            </a:fld>
            <a:endParaRPr lang="en-AU"/>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B0B948-7F29-4D1C-8BB5-2D9CD9756C48}" type="slidenum">
              <a:rPr lang="en-AU" smtClean="0"/>
              <a:t>‹#›</a:t>
            </a:fld>
            <a:endParaRPr lang="en-AU"/>
          </a:p>
        </p:txBody>
      </p:sp>
    </p:spTree>
    <p:extLst>
      <p:ext uri="{BB962C8B-B14F-4D97-AF65-F5344CB8AC3E}">
        <p14:creationId xmlns:p14="http://schemas.microsoft.com/office/powerpoint/2010/main" val="643892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1BDCEB6-0FF0-B391-7674-BE39F8E27870}"/>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0" y="1"/>
            <a:ext cx="6858000" cy="2024427"/>
          </a:xfrm>
          <a:prstGeom prst="rect">
            <a:avLst/>
          </a:prstGeom>
        </p:spPr>
      </p:pic>
      <p:sp>
        <p:nvSpPr>
          <p:cNvPr id="19" name="Rectangle 18">
            <a:extLst>
              <a:ext uri="{FF2B5EF4-FFF2-40B4-BE49-F238E27FC236}">
                <a16:creationId xmlns:a16="http://schemas.microsoft.com/office/drawing/2014/main" id="{85FA0577-548C-A514-48E3-6470D7A9F54F}"/>
              </a:ext>
            </a:extLst>
          </p:cNvPr>
          <p:cNvSpPr/>
          <p:nvPr userDrawn="1"/>
        </p:nvSpPr>
        <p:spPr>
          <a:xfrm>
            <a:off x="3220294" y="1"/>
            <a:ext cx="3637707" cy="2024428"/>
          </a:xfrm>
          <a:prstGeom prst="rect">
            <a:avLst/>
          </a:prstGeom>
          <a:solidFill>
            <a:srgbClr val="00A9CE">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AU"/>
          </a:p>
        </p:txBody>
      </p:sp>
      <p:sp>
        <p:nvSpPr>
          <p:cNvPr id="4" name="Footer Placeholder 7">
            <a:extLst>
              <a:ext uri="{FF2B5EF4-FFF2-40B4-BE49-F238E27FC236}">
                <a16:creationId xmlns:a16="http://schemas.microsoft.com/office/drawing/2014/main" id="{7501E023-17D5-EA6E-7BB6-CAB0357946F3}"/>
              </a:ext>
            </a:extLst>
          </p:cNvPr>
          <p:cNvSpPr>
            <a:spLocks noGrp="1"/>
          </p:cNvSpPr>
          <p:nvPr>
            <p:ph type="ftr" sz="quarter" idx="3"/>
          </p:nvPr>
        </p:nvSpPr>
        <p:spPr>
          <a:xfrm>
            <a:off x="549275" y="9182100"/>
            <a:ext cx="5148000" cy="220317"/>
          </a:xfrm>
          <a:prstGeom prst="rect">
            <a:avLst/>
          </a:prstGeom>
        </p:spPr>
        <p:txBody>
          <a:bodyPr vert="horz" lIns="72000" tIns="72000" rIns="72000" bIns="72000" rtlCol="0" anchor="ctr"/>
          <a:lstStyle>
            <a:lvl1pPr algn="l">
              <a:defRPr sz="800" cap="all" baseline="0">
                <a:solidFill>
                  <a:schemeClr val="accent1"/>
                </a:solidFill>
              </a:defRPr>
            </a:lvl1pPr>
          </a:lstStyle>
          <a:p>
            <a:endParaRPr lang="en-AU" dirty="0"/>
          </a:p>
        </p:txBody>
      </p:sp>
      <p:sp>
        <p:nvSpPr>
          <p:cNvPr id="6" name="Slide Number Placeholder 8">
            <a:extLst>
              <a:ext uri="{FF2B5EF4-FFF2-40B4-BE49-F238E27FC236}">
                <a16:creationId xmlns:a16="http://schemas.microsoft.com/office/drawing/2014/main" id="{F5780259-F3A4-9F26-0EDA-9A9A86E49BA8}"/>
              </a:ext>
            </a:extLst>
          </p:cNvPr>
          <p:cNvSpPr>
            <a:spLocks noGrp="1"/>
          </p:cNvSpPr>
          <p:nvPr>
            <p:ph type="sldNum" sz="quarter" idx="4"/>
          </p:nvPr>
        </p:nvSpPr>
        <p:spPr>
          <a:xfrm>
            <a:off x="5697275" y="9182100"/>
            <a:ext cx="576000" cy="220317"/>
          </a:xfrm>
          <a:prstGeom prst="rect">
            <a:avLst/>
          </a:prstGeom>
        </p:spPr>
        <p:txBody>
          <a:bodyPr vert="horz" lIns="72000" tIns="72000" rIns="72000" bIns="72000" rtlCol="0" anchor="ctr"/>
          <a:lstStyle>
            <a:lvl1pPr algn="r">
              <a:defRPr sz="1200">
                <a:solidFill>
                  <a:schemeClr val="accent1"/>
                </a:solidFill>
              </a:defRPr>
            </a:lvl1pPr>
          </a:lstStyle>
          <a:p>
            <a:fld id="{24F48773-4115-48EA-A802-25D4069CDE66}" type="slidenum">
              <a:rPr lang="en-AU" smtClean="0"/>
              <a:pPr/>
              <a:t>‹#›</a:t>
            </a:fld>
            <a:endParaRPr lang="en-AU" dirty="0"/>
          </a:p>
        </p:txBody>
      </p:sp>
      <p:cxnSp>
        <p:nvCxnSpPr>
          <p:cNvPr id="7" name="Straight Connector 6">
            <a:extLst>
              <a:ext uri="{FF2B5EF4-FFF2-40B4-BE49-F238E27FC236}">
                <a16:creationId xmlns:a16="http://schemas.microsoft.com/office/drawing/2014/main" id="{A28FEE01-22D1-10A5-516A-AA0CA952CE78}"/>
              </a:ext>
            </a:extLst>
          </p:cNvPr>
          <p:cNvCxnSpPr/>
          <p:nvPr userDrawn="1"/>
        </p:nvCxnSpPr>
        <p:spPr>
          <a:xfrm>
            <a:off x="6280030" y="9182100"/>
            <a:ext cx="0" cy="226443"/>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7970BCA5-BD77-0CC6-BAA1-8874A4B3C50E}"/>
              </a:ext>
            </a:extLst>
          </p:cNvPr>
          <p:cNvSpPr/>
          <p:nvPr userDrawn="1"/>
        </p:nvSpPr>
        <p:spPr>
          <a:xfrm>
            <a:off x="5063490" y="1771650"/>
            <a:ext cx="1794511" cy="20152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lnSpc>
                <a:spcPct val="107000"/>
              </a:lnSpc>
              <a:spcAft>
                <a:spcPts val="600"/>
              </a:spcAft>
              <a:tabLst>
                <a:tab pos="1154113" algn="r"/>
              </a:tabLst>
            </a:pPr>
            <a:r>
              <a:rPr lang="en-AU" sz="800" dirty="0">
                <a:solidFill>
                  <a:schemeClr val="bg1"/>
                </a:solidFill>
                <a:effectLst/>
                <a:ea typeface="Calibri" panose="020F0502020204030204" pitchFamily="34" charset="0"/>
                <a:cs typeface="Times New Roman" panose="02020603050405020304" pitchFamily="18" charset="0"/>
              </a:rPr>
              <a:t>	STUDENT RESOURCE</a:t>
            </a:r>
            <a:endParaRPr lang="en-AU" sz="1100" dirty="0">
              <a:solidFill>
                <a:schemeClr val="bg1"/>
              </a:solidFill>
              <a:effectLst/>
              <a:ea typeface="Calibri" panose="020F0502020204030204" pitchFamily="34" charset="0"/>
              <a:cs typeface="Times New Roman" panose="02020603050405020304" pitchFamily="18" charset="0"/>
            </a:endParaRPr>
          </a:p>
        </p:txBody>
      </p:sp>
      <p:pic>
        <p:nvPicPr>
          <p:cNvPr id="3" name="Picture 2">
            <a:extLst>
              <a:ext uri="{FF2B5EF4-FFF2-40B4-BE49-F238E27FC236}">
                <a16:creationId xmlns:a16="http://schemas.microsoft.com/office/drawing/2014/main" id="{D8890BAA-3C90-0664-FDD1-5ED2B307510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7182" y="565513"/>
            <a:ext cx="726061" cy="726061"/>
          </a:xfrm>
          <a:prstGeom prst="rect">
            <a:avLst/>
          </a:prstGeom>
        </p:spPr>
      </p:pic>
    </p:spTree>
    <p:extLst>
      <p:ext uri="{BB962C8B-B14F-4D97-AF65-F5344CB8AC3E}">
        <p14:creationId xmlns:p14="http://schemas.microsoft.com/office/powerpoint/2010/main" val="1972623687"/>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Footer Placeholder 7">
            <a:extLst>
              <a:ext uri="{FF2B5EF4-FFF2-40B4-BE49-F238E27FC236}">
                <a16:creationId xmlns:a16="http://schemas.microsoft.com/office/drawing/2014/main" id="{13E96F6E-E478-4482-E8D0-48B784F9828E}"/>
              </a:ext>
            </a:extLst>
          </p:cNvPr>
          <p:cNvSpPr>
            <a:spLocks noGrp="1"/>
          </p:cNvSpPr>
          <p:nvPr>
            <p:ph type="ftr" sz="quarter" idx="3"/>
          </p:nvPr>
        </p:nvSpPr>
        <p:spPr>
          <a:xfrm>
            <a:off x="549275" y="9182100"/>
            <a:ext cx="5148000" cy="220317"/>
          </a:xfrm>
          <a:prstGeom prst="rect">
            <a:avLst/>
          </a:prstGeom>
        </p:spPr>
        <p:txBody>
          <a:bodyPr vert="horz" lIns="72000" tIns="72000" rIns="72000" bIns="72000" rtlCol="0" anchor="ctr"/>
          <a:lstStyle>
            <a:lvl1pPr algn="l">
              <a:defRPr sz="800" cap="all" baseline="0">
                <a:solidFill>
                  <a:schemeClr val="accent1"/>
                </a:solidFill>
              </a:defRPr>
            </a:lvl1pPr>
          </a:lstStyle>
          <a:p>
            <a:endParaRPr lang="en-AU" dirty="0"/>
          </a:p>
        </p:txBody>
      </p:sp>
      <p:sp>
        <p:nvSpPr>
          <p:cNvPr id="7" name="Slide Number Placeholder 8">
            <a:extLst>
              <a:ext uri="{FF2B5EF4-FFF2-40B4-BE49-F238E27FC236}">
                <a16:creationId xmlns:a16="http://schemas.microsoft.com/office/drawing/2014/main" id="{7601F452-C26C-9A0E-95E4-ADDF6BA11398}"/>
              </a:ext>
            </a:extLst>
          </p:cNvPr>
          <p:cNvSpPr>
            <a:spLocks noGrp="1"/>
          </p:cNvSpPr>
          <p:nvPr>
            <p:ph type="sldNum" sz="quarter" idx="4"/>
          </p:nvPr>
        </p:nvSpPr>
        <p:spPr>
          <a:xfrm>
            <a:off x="5697275" y="9182100"/>
            <a:ext cx="576000" cy="220317"/>
          </a:xfrm>
          <a:prstGeom prst="rect">
            <a:avLst/>
          </a:prstGeom>
        </p:spPr>
        <p:txBody>
          <a:bodyPr vert="horz" lIns="72000" tIns="72000" rIns="72000" bIns="72000" rtlCol="0" anchor="ctr"/>
          <a:lstStyle>
            <a:lvl1pPr algn="r">
              <a:defRPr sz="1200">
                <a:solidFill>
                  <a:schemeClr val="accent1"/>
                </a:solidFill>
              </a:defRPr>
            </a:lvl1pPr>
          </a:lstStyle>
          <a:p>
            <a:fld id="{24F48773-4115-48EA-A802-25D4069CDE66}" type="slidenum">
              <a:rPr lang="en-AU" smtClean="0"/>
              <a:pPr/>
              <a:t>‹#›</a:t>
            </a:fld>
            <a:endParaRPr lang="en-AU" dirty="0"/>
          </a:p>
        </p:txBody>
      </p:sp>
      <p:cxnSp>
        <p:nvCxnSpPr>
          <p:cNvPr id="8" name="Straight Connector 7">
            <a:extLst>
              <a:ext uri="{FF2B5EF4-FFF2-40B4-BE49-F238E27FC236}">
                <a16:creationId xmlns:a16="http://schemas.microsoft.com/office/drawing/2014/main" id="{D69ECAD7-A7AB-A0A4-3616-12292843B218}"/>
              </a:ext>
            </a:extLst>
          </p:cNvPr>
          <p:cNvCxnSpPr/>
          <p:nvPr userDrawn="1"/>
        </p:nvCxnSpPr>
        <p:spPr>
          <a:xfrm>
            <a:off x="6280030" y="9182100"/>
            <a:ext cx="0" cy="226443"/>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94148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B08549C-7496-9165-2067-01E31BFA0DAA}"/>
              </a:ext>
            </a:extLst>
          </p:cNvPr>
          <p:cNvSpPr/>
          <p:nvPr userDrawn="1"/>
        </p:nvSpPr>
        <p:spPr>
          <a:xfrm>
            <a:off x="0" y="9066178"/>
            <a:ext cx="6858000" cy="83982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Footer Placeholder 7">
            <a:extLst>
              <a:ext uri="{FF2B5EF4-FFF2-40B4-BE49-F238E27FC236}">
                <a16:creationId xmlns:a16="http://schemas.microsoft.com/office/drawing/2014/main" id="{DEAF15A3-906B-2086-AA2C-931B76C2A4BC}"/>
              </a:ext>
            </a:extLst>
          </p:cNvPr>
          <p:cNvSpPr>
            <a:spLocks noGrp="1"/>
          </p:cNvSpPr>
          <p:nvPr>
            <p:ph type="ftr" sz="quarter" idx="3"/>
          </p:nvPr>
        </p:nvSpPr>
        <p:spPr>
          <a:xfrm>
            <a:off x="549275" y="9182100"/>
            <a:ext cx="5148000" cy="220317"/>
          </a:xfrm>
          <a:prstGeom prst="rect">
            <a:avLst/>
          </a:prstGeom>
        </p:spPr>
        <p:txBody>
          <a:bodyPr vert="horz" lIns="72000" tIns="72000" rIns="72000" bIns="72000" rtlCol="0" anchor="ctr"/>
          <a:lstStyle>
            <a:lvl1pPr algn="l">
              <a:defRPr sz="800" cap="all" baseline="0">
                <a:solidFill>
                  <a:schemeClr val="accent1"/>
                </a:solidFill>
              </a:defRPr>
            </a:lvl1pPr>
          </a:lstStyle>
          <a:p>
            <a:endParaRPr lang="en-AU" dirty="0"/>
          </a:p>
        </p:txBody>
      </p:sp>
      <p:sp>
        <p:nvSpPr>
          <p:cNvPr id="6" name="Slide Number Placeholder 8">
            <a:extLst>
              <a:ext uri="{FF2B5EF4-FFF2-40B4-BE49-F238E27FC236}">
                <a16:creationId xmlns:a16="http://schemas.microsoft.com/office/drawing/2014/main" id="{2FC31DF7-3385-26DF-4BAD-41CE9DD50019}"/>
              </a:ext>
            </a:extLst>
          </p:cNvPr>
          <p:cNvSpPr>
            <a:spLocks noGrp="1"/>
          </p:cNvSpPr>
          <p:nvPr>
            <p:ph type="sldNum" sz="quarter" idx="4"/>
          </p:nvPr>
        </p:nvSpPr>
        <p:spPr>
          <a:xfrm>
            <a:off x="5697275" y="9182100"/>
            <a:ext cx="576000" cy="220317"/>
          </a:xfrm>
          <a:prstGeom prst="rect">
            <a:avLst/>
          </a:prstGeom>
        </p:spPr>
        <p:txBody>
          <a:bodyPr vert="horz" lIns="72000" tIns="72000" rIns="72000" bIns="72000" rtlCol="0" anchor="ctr"/>
          <a:lstStyle>
            <a:lvl1pPr algn="r">
              <a:defRPr sz="1200">
                <a:solidFill>
                  <a:schemeClr val="accent1"/>
                </a:solidFill>
              </a:defRPr>
            </a:lvl1pPr>
          </a:lstStyle>
          <a:p>
            <a:fld id="{24F48773-4115-48EA-A802-25D4069CDE66}" type="slidenum">
              <a:rPr lang="en-AU" smtClean="0"/>
              <a:pPr/>
              <a:t>‹#›</a:t>
            </a:fld>
            <a:endParaRPr lang="en-AU" dirty="0"/>
          </a:p>
        </p:txBody>
      </p:sp>
      <p:cxnSp>
        <p:nvCxnSpPr>
          <p:cNvPr id="10" name="Straight Connector 9">
            <a:extLst>
              <a:ext uri="{FF2B5EF4-FFF2-40B4-BE49-F238E27FC236}">
                <a16:creationId xmlns:a16="http://schemas.microsoft.com/office/drawing/2014/main" id="{B5103935-10D1-3BA7-9EA5-870FC99BB158}"/>
              </a:ext>
            </a:extLst>
          </p:cNvPr>
          <p:cNvCxnSpPr/>
          <p:nvPr userDrawn="1"/>
        </p:nvCxnSpPr>
        <p:spPr>
          <a:xfrm>
            <a:off x="6280030" y="9182100"/>
            <a:ext cx="0" cy="226443"/>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5691199"/>
      </p:ext>
    </p:extLst>
  </p:cSld>
  <p:clrMap bg1="lt1" tx1="dk1" bg2="lt2" tx2="dk2" accent1="accent1" accent2="accent2" accent3="accent3" accent4="accent4" accent5="accent5" accent6="accent6" hlink="hlink" folHlink="folHlink"/>
  <p:sldLayoutIdLst>
    <p:sldLayoutId id="2147483661" r:id="rId1"/>
    <p:sldLayoutId id="2147483662" r:id="rId2"/>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46" userDrawn="1">
          <p15:clr>
            <a:srgbClr val="F26B43"/>
          </p15:clr>
        </p15:guide>
        <p15:guide id="2" pos="397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youtu.be/sPZ2bjW53c8" TargetMode="Externa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hyperlink" Target="https://research.csiro.au/cceo/" TargetMode="External"/><Relationship Id="rId3" Type="http://schemas.openxmlformats.org/officeDocument/2006/relationships/hyperlink" Target="https://research.csiro.au/space/about/" TargetMode="External"/><Relationship Id="rId7" Type="http://schemas.openxmlformats.org/officeDocument/2006/relationships/hyperlink" Target="https://www.csiro.au/en/news/news-releases/2018/cubesat-to-lift-veil-on-our-environments-extremes" TargetMode="External"/><Relationship Id="rId12" Type="http://schemas.openxmlformats.org/officeDocument/2006/relationships/hyperlink" Target="https://www1.grc.nasa.gov/beginners-guide-to-aeronautics/guide-to-rockets/rnoz/" TargetMode="External"/><Relationship Id="rId2" Type="http://schemas.openxmlformats.org/officeDocument/2006/relationships/hyperlink" Target="https://codeclubau.org/projects/rocket-launch/" TargetMode="External"/><Relationship Id="rId1" Type="http://schemas.openxmlformats.org/officeDocument/2006/relationships/slideLayout" Target="../slideLayouts/slideLayout2.xml"/><Relationship Id="rId6" Type="http://schemas.openxmlformats.org/officeDocument/2006/relationships/hyperlink" Target="file:///C:\Users\hen298\Downloads\18-00349_SER-FUT_SpaceRoadmap_WEB_180904.pdf" TargetMode="External"/><Relationship Id="rId11" Type="http://schemas.openxmlformats.org/officeDocument/2006/relationships/hyperlink" Target="https://www1.grc.nasa.gov/beginners-guide-to-aeronautics/what-is-thrust/" TargetMode="External"/><Relationship Id="rId5" Type="http://schemas.openxmlformats.org/officeDocument/2006/relationships/hyperlink" Target="https://www.esa.int/Space_Safety/Space_Debris/ESA_s_Space_Environment_Report_2022" TargetMode="External"/><Relationship Id="rId10" Type="http://schemas.openxmlformats.org/officeDocument/2006/relationships/hyperlink" Target="https://www1.grc.nasa.gov/beginners-guide-to-aeronautics/newtons-laws-of-motion/" TargetMode="External"/><Relationship Id="rId4" Type="http://schemas.openxmlformats.org/officeDocument/2006/relationships/hyperlink" Target="https://platform.leolabs.space/visualization" TargetMode="External"/><Relationship Id="rId9" Type="http://schemas.openxmlformats.org/officeDocument/2006/relationships/hyperlink" Target="https://www.atnf.csiro.au/outreach/education/senior/cosmicengine/galileo_newton.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DBDF2-B6DB-D23C-64BA-CEC69F16649E}"/>
              </a:ext>
            </a:extLst>
          </p:cNvPr>
          <p:cNvSpPr txBox="1">
            <a:spLocks noGrp="1"/>
          </p:cNvSpPr>
          <p:nvPr>
            <p:ph type="title" idx="4294967295"/>
          </p:nvPr>
        </p:nvSpPr>
        <p:spPr>
          <a:xfrm>
            <a:off x="552093" y="2264594"/>
            <a:ext cx="5979336" cy="1068736"/>
          </a:xfrm>
          <a:prstGeom prst="rect">
            <a:avLst/>
          </a:prstGeom>
          <a:noFill/>
          <a:ln>
            <a:noFill/>
            <a:prstDash/>
          </a:ln>
          <a:effectLst/>
        </p:spPr>
        <p:txBody>
          <a:bodyPr rot="0" spcFirstLastPara="0" vertOverflow="overflow" horzOverflow="overflow" vert="horz" wrap="square" lIns="72000" tIns="72000" rIns="72000" bIns="72000" numCol="1" spcCol="0" rtlCol="0" fromWordArt="0" anchor="t" anchorCtr="0" forceAA="0" compatLnSpc="1">
            <a:prstTxWarp prst="textNoShape">
              <a:avLst/>
            </a:prstTxWarp>
            <a:spAutoFit/>
          </a:bodyPr>
          <a:lstStyle/>
          <a:p>
            <a:pPr defTabSz="457200">
              <a:lnSpc>
                <a:spcPct val="100000"/>
              </a:lnSpc>
              <a:spcBef>
                <a:spcPts val="0"/>
              </a:spcBef>
              <a:defRPr/>
            </a:pPr>
            <a:r>
              <a:rPr lang="en-US" sz="3600" dirty="0">
                <a:latin typeface="Open Sans" pitchFamily="2" charset="0"/>
                <a:ea typeface="Open Sans" pitchFamily="2" charset="0"/>
                <a:cs typeface="Open Sans" pitchFamily="2" charset="0"/>
              </a:rPr>
              <a:t>Space Careers </a:t>
            </a:r>
            <a:r>
              <a:rPr lang="en-US" sz="3600" dirty="0" err="1">
                <a:latin typeface="Open Sans" pitchFamily="2" charset="0"/>
                <a:ea typeface="Open Sans" pitchFamily="2" charset="0"/>
                <a:cs typeface="Open Sans" pitchFamily="2" charset="0"/>
              </a:rPr>
              <a:t>Wayfinder</a:t>
            </a:r>
            <a:br>
              <a:rPr lang="en-AU" sz="3600" dirty="0">
                <a:latin typeface="Open Sans" pitchFamily="2" charset="0"/>
                <a:ea typeface="Open Sans" pitchFamily="2" charset="0"/>
                <a:cs typeface="Open Sans" pitchFamily="2" charset="0"/>
              </a:rPr>
            </a:br>
            <a:r>
              <a:rPr kumimoji="0" lang="en-US" sz="2400" b="1" i="0" u="none" strike="noStrike" kern="1200" cap="none" spc="0" normalizeH="0" baseline="0" noProof="0" dirty="0">
                <a:ln>
                  <a:noFill/>
                </a:ln>
                <a:solidFill>
                  <a:schemeClr val="accent6"/>
                </a:solidFill>
                <a:effectLst/>
                <a:uLnTx/>
                <a:uFillTx/>
                <a:latin typeface="Open Sans" pitchFamily="2" charset="0"/>
                <a:ea typeface="Open Sans" pitchFamily="2" charset="0"/>
                <a:cs typeface="Open Sans" pitchFamily="2" charset="0"/>
              </a:rPr>
              <a:t>Forces and Newton’s Laws</a:t>
            </a:r>
          </a:p>
        </p:txBody>
      </p:sp>
      <p:sp>
        <p:nvSpPr>
          <p:cNvPr id="8" name="TextBox 7">
            <a:extLst>
              <a:ext uri="{FF2B5EF4-FFF2-40B4-BE49-F238E27FC236}">
                <a16:creationId xmlns:a16="http://schemas.microsoft.com/office/drawing/2014/main" id="{24B1556E-57A4-471D-286D-26134AA5A2A3}"/>
              </a:ext>
            </a:extLst>
          </p:cNvPr>
          <p:cNvSpPr txBox="1"/>
          <p:nvPr/>
        </p:nvSpPr>
        <p:spPr>
          <a:xfrm>
            <a:off x="549276" y="3474720"/>
            <a:ext cx="5759449" cy="3069284"/>
          </a:xfrm>
          <a:prstGeom prst="rect">
            <a:avLst/>
          </a:prstGeom>
          <a:solidFill>
            <a:schemeClr val="bg1"/>
          </a:solidFill>
        </p:spPr>
        <p:txBody>
          <a:bodyPr wrap="square" lIns="72000" tIns="72000" rIns="72000" bIns="72000">
            <a:spAutoFit/>
          </a:bodyPr>
          <a:lstStyle/>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The number of objects reported to be floating around in space vary, but scientific models estimate around 27 000 objects larger than 10 cm. As we add to this number the likelihood of a collision increases. The US Space Surveillance Network (</a:t>
            </a:r>
            <a:r>
              <a:rPr lang="en-AU" sz="1000" dirty="0" err="1">
                <a:solidFill>
                  <a:srgbClr val="57575A"/>
                </a:solidFill>
                <a:effectLst/>
                <a:latin typeface="Calibri" panose="020F0502020204030204" pitchFamily="34" charset="0"/>
                <a:ea typeface="Calibri" panose="020F0502020204030204" pitchFamily="34" charset="0"/>
                <a:cs typeface="Calibri" panose="020F0502020204030204" pitchFamily="34" charset="0"/>
              </a:rPr>
              <a:t>SSN</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 monitors the majority of these objects and advises relevant parties of any potential impacts. Depending on the probability of a collision any craft likely to be impacted can be manoeuvred out of harm’s way. </a:t>
            </a:r>
          </a:p>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Neumann Space have developed a propulsion system which is capable of carrying out such evasive manoeuvres on small CubeSat sized satellites. The propulsion system is unique in utilising a solid metallic rod as propellant. The metallic rod can be made on Earth and in space from any solid conductive metal or alloy, including the various metals already in orbit around the Earth.</a:t>
            </a:r>
          </a:p>
          <a:p>
            <a:pPr>
              <a:spcBef>
                <a:spcPts val="300"/>
              </a:spcBef>
              <a:spcAft>
                <a:spcPts val="300"/>
              </a:spcAft>
            </a:pPr>
            <a:r>
              <a:rPr lang="en-AU" sz="1000" b="1" dirty="0">
                <a:solidFill>
                  <a:schemeClr val="accent6"/>
                </a:solidFill>
                <a:effectLst/>
                <a:latin typeface="Calibri" panose="020F0502020204030204" pitchFamily="34" charset="0"/>
                <a:ea typeface="Calibri" panose="020F0502020204030204" pitchFamily="34" charset="0"/>
                <a:cs typeface="Calibri" panose="020F0502020204030204" pitchFamily="34" charset="0"/>
              </a:rPr>
              <a:t>Newton’s laws of motion</a:t>
            </a:r>
          </a:p>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A rocket leaving the Earth’s surface does so as a result of the immense energy from the hot gases expelled through the nozzles of the engines. Propulsion systems which may not have the capacity to launch a craft into space from Earth may well find application under different conditions. Neumann’s Drive is one such in space propulsion system. The system developed by Neumann Space produces a plasma from a solid metal fuel. The generated plasma is then used to provide thrust and propel the craft.</a:t>
            </a:r>
          </a:p>
          <a:p>
            <a:pPr marL="228600" indent="-228600">
              <a:spcBef>
                <a:spcPts val="300"/>
              </a:spcBef>
              <a:spcAft>
                <a:spcPts val="300"/>
              </a:spcAft>
              <a:buAutoNum type="arabicPeriod"/>
            </a:pPr>
            <a:r>
              <a:rPr lang="en-AU" sz="1000" b="1"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Why is it possible to move a craft in space with a propulsion system of much lower output than needed to get the craft out into space?</a:t>
            </a:r>
          </a:p>
        </p:txBody>
      </p:sp>
      <p:sp>
        <p:nvSpPr>
          <p:cNvPr id="24" name="Rectangle 23" descr="Text box to enter response">
            <a:extLst>
              <a:ext uri="{FF2B5EF4-FFF2-40B4-BE49-F238E27FC236}">
                <a16:creationId xmlns:a16="http://schemas.microsoft.com/office/drawing/2014/main" id="{74E9B7AD-6EC4-F6D9-400E-C0D1713670C1}"/>
              </a:ext>
            </a:extLst>
          </p:cNvPr>
          <p:cNvSpPr/>
          <p:nvPr/>
        </p:nvSpPr>
        <p:spPr>
          <a:xfrm>
            <a:off x="563401" y="6494877"/>
            <a:ext cx="5745324" cy="849970"/>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25" name="Graphic 24">
            <a:extLst>
              <a:ext uri="{FF2B5EF4-FFF2-40B4-BE49-F238E27FC236}">
                <a16:creationId xmlns:a16="http://schemas.microsoft.com/office/drawing/2014/main" id="{EAD27A43-8C6D-9924-3E3D-54CDD1B0942F}"/>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2254" y="6549511"/>
            <a:ext cx="316523" cy="316523"/>
          </a:xfrm>
          <a:prstGeom prst="rect">
            <a:avLst/>
          </a:prstGeom>
        </p:spPr>
      </p:pic>
      <p:sp>
        <p:nvSpPr>
          <p:cNvPr id="3" name="TextBox 2">
            <a:extLst>
              <a:ext uri="{FF2B5EF4-FFF2-40B4-BE49-F238E27FC236}">
                <a16:creationId xmlns:a16="http://schemas.microsoft.com/office/drawing/2014/main" id="{492C8703-247B-3DBB-CA15-D8470D45019A}"/>
              </a:ext>
            </a:extLst>
          </p:cNvPr>
          <p:cNvSpPr txBox="1"/>
          <p:nvPr/>
        </p:nvSpPr>
        <p:spPr>
          <a:xfrm>
            <a:off x="549276" y="7389898"/>
            <a:ext cx="5806448" cy="760959"/>
          </a:xfrm>
          <a:prstGeom prst="rect">
            <a:avLst/>
          </a:prstGeom>
          <a:solidFill>
            <a:schemeClr val="bg1"/>
          </a:solidFill>
        </p:spPr>
        <p:txBody>
          <a:bodyPr wrap="square" lIns="72000" tIns="72000" rIns="72000" bIns="72000">
            <a:spAutoFit/>
          </a:bodyPr>
          <a:lstStyle/>
          <a:p>
            <a:pPr marL="219075" indent="-219075">
              <a:spcBef>
                <a:spcPts val="300"/>
              </a:spcBef>
              <a:spcAft>
                <a:spcPts val="300"/>
              </a:spcAft>
            </a:pPr>
            <a:r>
              <a:rPr lang="en-AU" sz="1000" b="1"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2.	Earth orbiting craft such as satellites including the International Space Station are monitored closely by ground stations. Should the craft begin to deviate from its planned trajectory an onboard propulsion system is initiated to correct the deviation. During the correction process which of Newton’s Laws of Motion apply? Assume the craft is travelling at a constant speed. Explain your choice.</a:t>
            </a:r>
          </a:p>
        </p:txBody>
      </p:sp>
      <p:sp>
        <p:nvSpPr>
          <p:cNvPr id="9" name="Rectangle 8" descr="Text box to enter response">
            <a:extLst>
              <a:ext uri="{FF2B5EF4-FFF2-40B4-BE49-F238E27FC236}">
                <a16:creationId xmlns:a16="http://schemas.microsoft.com/office/drawing/2014/main" id="{4911C490-B084-6486-8649-9C1F0654A4E9}"/>
              </a:ext>
            </a:extLst>
          </p:cNvPr>
          <p:cNvSpPr/>
          <p:nvPr/>
        </p:nvSpPr>
        <p:spPr>
          <a:xfrm>
            <a:off x="563401" y="8136933"/>
            <a:ext cx="5745324" cy="849970"/>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Graphic 9">
            <a:extLst>
              <a:ext uri="{FF2B5EF4-FFF2-40B4-BE49-F238E27FC236}">
                <a16:creationId xmlns:a16="http://schemas.microsoft.com/office/drawing/2014/main" id="{FE63431F-EFB9-EDCE-22C1-34CEAC6540D6}"/>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2254" y="8191567"/>
            <a:ext cx="316523" cy="316523"/>
          </a:xfrm>
          <a:prstGeom prst="rect">
            <a:avLst/>
          </a:prstGeom>
        </p:spPr>
      </p:pic>
      <p:sp>
        <p:nvSpPr>
          <p:cNvPr id="5" name="Footer Placeholder 4">
            <a:extLst>
              <a:ext uri="{FF2B5EF4-FFF2-40B4-BE49-F238E27FC236}">
                <a16:creationId xmlns:a16="http://schemas.microsoft.com/office/drawing/2014/main" id="{31834FBF-CFB9-F9BE-4EFA-A5576401F59F}"/>
              </a:ext>
              <a:ext uri="{C183D7F6-B498-43B3-948B-1728B52AA6E4}">
                <adec:decorative xmlns:adec="http://schemas.microsoft.com/office/drawing/2017/decorative" val="1"/>
              </a:ext>
            </a:extLst>
          </p:cNvPr>
          <p:cNvSpPr>
            <a:spLocks noGrp="1"/>
          </p:cNvSpPr>
          <p:nvPr>
            <p:ph type="ftr" sz="quarter" idx="3"/>
          </p:nvPr>
        </p:nvSpPr>
        <p:spPr/>
        <p:txBody>
          <a:bodyPr/>
          <a:lstStyle/>
          <a:p>
            <a:r>
              <a:rPr lang="en-US" dirty="0">
                <a:solidFill>
                  <a:schemeClr val="bg1"/>
                </a:solidFill>
              </a:rPr>
              <a:t>Forces and Newton’s Laws </a:t>
            </a:r>
            <a:r>
              <a:rPr lang="en-US" dirty="0"/>
              <a:t>STUDENT RESOURCE</a:t>
            </a:r>
            <a:endParaRPr lang="en-AU" dirty="0"/>
          </a:p>
        </p:txBody>
      </p:sp>
      <p:sp>
        <p:nvSpPr>
          <p:cNvPr id="6" name="Slide Number Placeholder 5">
            <a:extLst>
              <a:ext uri="{FF2B5EF4-FFF2-40B4-BE49-F238E27FC236}">
                <a16:creationId xmlns:a16="http://schemas.microsoft.com/office/drawing/2014/main" id="{A6217B97-624F-EAC2-D90F-8C698D7BAC4C}"/>
              </a:ext>
              <a:ext uri="{C183D7F6-B498-43B3-948B-1728B52AA6E4}">
                <adec:decorative xmlns:adec="http://schemas.microsoft.com/office/drawing/2017/decorative" val="1"/>
              </a:ext>
            </a:extLst>
          </p:cNvPr>
          <p:cNvSpPr>
            <a:spLocks noGrp="1"/>
          </p:cNvSpPr>
          <p:nvPr>
            <p:ph type="sldNum" sz="quarter" idx="4"/>
          </p:nvPr>
        </p:nvSpPr>
        <p:spPr/>
        <p:txBody>
          <a:bodyPr/>
          <a:lstStyle/>
          <a:p>
            <a:fld id="{24F48773-4115-48EA-A802-25D4069CDE66}" type="slidenum">
              <a:rPr lang="en-AU" smtClean="0"/>
              <a:pPr/>
              <a:t>1</a:t>
            </a:fld>
            <a:endParaRPr lang="en-AU" dirty="0"/>
          </a:p>
        </p:txBody>
      </p:sp>
    </p:spTree>
    <p:extLst>
      <p:ext uri="{BB962C8B-B14F-4D97-AF65-F5344CB8AC3E}">
        <p14:creationId xmlns:p14="http://schemas.microsoft.com/office/powerpoint/2010/main" val="1706847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a:extLst>
              <a:ext uri="{FF2B5EF4-FFF2-40B4-BE49-F238E27FC236}">
                <a16:creationId xmlns:a16="http://schemas.microsoft.com/office/drawing/2014/main" id="{0CA125BA-C82B-A155-B568-E4CE94186460}"/>
              </a:ext>
            </a:extLst>
          </p:cNvPr>
          <p:cNvSpPr txBox="1"/>
          <p:nvPr/>
        </p:nvSpPr>
        <p:spPr>
          <a:xfrm>
            <a:off x="549276" y="567152"/>
            <a:ext cx="5759449" cy="991792"/>
          </a:xfrm>
          <a:prstGeom prst="rect">
            <a:avLst/>
          </a:prstGeom>
          <a:solidFill>
            <a:schemeClr val="bg1"/>
          </a:solidFill>
        </p:spPr>
        <p:txBody>
          <a:bodyPr wrap="square" lIns="72000" tIns="72000" rIns="72000" bIns="72000">
            <a:spAutoFit/>
          </a:bodyPr>
          <a:lstStyle/>
          <a:p>
            <a:pPr>
              <a:spcBef>
                <a:spcPts val="300"/>
              </a:spcBef>
              <a:spcAft>
                <a:spcPts val="300"/>
              </a:spcAft>
            </a:pPr>
            <a:r>
              <a:rPr lang="en-AU" sz="1000" b="1" dirty="0">
                <a:solidFill>
                  <a:schemeClr val="accent6"/>
                </a:solidFill>
                <a:effectLst/>
                <a:latin typeface="Calibri" panose="020F0502020204030204" pitchFamily="34" charset="0"/>
                <a:ea typeface="Calibri" panose="020F0502020204030204" pitchFamily="34" charset="0"/>
                <a:cs typeface="Calibri" panose="020F0502020204030204" pitchFamily="34" charset="0"/>
              </a:rPr>
              <a:t>Newton’s First Law</a:t>
            </a:r>
          </a:p>
          <a:p>
            <a:pPr marL="219075" indent="-219075">
              <a:spcBef>
                <a:spcPts val="300"/>
              </a:spcBef>
              <a:spcAft>
                <a:spcPts val="300"/>
              </a:spcAft>
            </a:pPr>
            <a:r>
              <a:rPr lang="en-AU" sz="1000" b="1" dirty="0">
                <a:solidFill>
                  <a:srgbClr val="57575A"/>
                </a:solidFill>
                <a:latin typeface="Calibri" panose="020F0502020204030204" pitchFamily="34" charset="0"/>
                <a:cs typeface="Calibri" panose="020F0502020204030204" pitchFamily="34" charset="0"/>
              </a:rPr>
              <a:t>3.	A spacecraft travelling at a constant velocity on course for the Earth’s Moon begins to change velocity as it approaches the surface of the Moon. The change in velocity becomes more pronounced as the craft gets closer to the surface of the Moon, all this happens without any input from the crew. What could be causing the change in velocity and how does this relate to Newton’s 1st Law?</a:t>
            </a:r>
            <a:endPar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25" name="Rectangle 24" descr="Text box to enter response">
            <a:extLst>
              <a:ext uri="{FF2B5EF4-FFF2-40B4-BE49-F238E27FC236}">
                <a16:creationId xmlns:a16="http://schemas.microsoft.com/office/drawing/2014/main" id="{7816F2BC-20B3-13B3-6839-1A805127C3C0}"/>
              </a:ext>
            </a:extLst>
          </p:cNvPr>
          <p:cNvSpPr/>
          <p:nvPr/>
        </p:nvSpPr>
        <p:spPr>
          <a:xfrm>
            <a:off x="563401" y="1571751"/>
            <a:ext cx="5745324" cy="1828271"/>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TextBox 3">
            <a:extLst>
              <a:ext uri="{FF2B5EF4-FFF2-40B4-BE49-F238E27FC236}">
                <a16:creationId xmlns:a16="http://schemas.microsoft.com/office/drawing/2014/main" id="{6B58E732-4807-6EC9-515A-92F03A592832}"/>
              </a:ext>
            </a:extLst>
          </p:cNvPr>
          <p:cNvSpPr txBox="1"/>
          <p:nvPr/>
        </p:nvSpPr>
        <p:spPr>
          <a:xfrm>
            <a:off x="549276" y="3547364"/>
            <a:ext cx="5759449" cy="1171328"/>
          </a:xfrm>
          <a:prstGeom prst="rect">
            <a:avLst/>
          </a:prstGeom>
          <a:solidFill>
            <a:schemeClr val="bg1"/>
          </a:solidFill>
        </p:spPr>
        <p:txBody>
          <a:bodyPr wrap="square" lIns="72000" tIns="72000" rIns="72000" bIns="72000">
            <a:spAutoFit/>
          </a:bodyPr>
          <a:lstStyle/>
          <a:p>
            <a:pPr marL="219075" indent="-219075">
              <a:spcBef>
                <a:spcPts val="300"/>
              </a:spcBef>
              <a:spcAft>
                <a:spcPts val="300"/>
              </a:spcAft>
            </a:pPr>
            <a:r>
              <a:rPr lang="en-AU" sz="1000" b="1" dirty="0">
                <a:solidFill>
                  <a:srgbClr val="57575A"/>
                </a:solidFill>
                <a:latin typeface="Calibri" panose="020F0502020204030204" pitchFamily="34" charset="0"/>
                <a:cs typeface="Calibri" panose="020F0502020204030204" pitchFamily="34" charset="0"/>
              </a:rPr>
              <a:t>4.	If you were travelling in the spacecraft towards the Moon at a constant speed of 32 000 km/h and your friend in their spacecraft is travelling at a constant speed of 20 000 km/h. Who is experiencing the greater acceleration?</a:t>
            </a:r>
          </a:p>
          <a:p>
            <a:pPr marL="357188" indent="-138113">
              <a:spcBef>
                <a:spcPts val="100"/>
              </a:spcBef>
              <a:spcAft>
                <a:spcPts val="1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a.	You </a:t>
            </a:r>
          </a:p>
          <a:p>
            <a:pPr marL="357188" indent="-138113">
              <a:spcBef>
                <a:spcPts val="100"/>
              </a:spcBef>
              <a:spcAft>
                <a:spcPts val="1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b.	Your friend</a:t>
            </a:r>
          </a:p>
          <a:p>
            <a:pPr marL="357188" indent="-138113">
              <a:spcBef>
                <a:spcPts val="100"/>
              </a:spcBef>
              <a:spcAft>
                <a:spcPts val="1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c.	Neither you nor your friend</a:t>
            </a:r>
            <a:endParaRPr lang="en-AU" sz="1000" dirty="0">
              <a:solidFill>
                <a:srgbClr val="57575A"/>
              </a:solidFill>
              <a:latin typeface="Calibri" panose="020F0502020204030204" pitchFamily="34" charset="0"/>
              <a:cs typeface="Calibri" panose="020F0502020204030204" pitchFamily="34" charset="0"/>
            </a:endParaRPr>
          </a:p>
        </p:txBody>
      </p:sp>
      <p:sp>
        <p:nvSpPr>
          <p:cNvPr id="8" name="Rectangle 7" descr="Text box to enter response">
            <a:extLst>
              <a:ext uri="{FF2B5EF4-FFF2-40B4-BE49-F238E27FC236}">
                <a16:creationId xmlns:a16="http://schemas.microsoft.com/office/drawing/2014/main" id="{291029E6-2AC0-0859-767F-D9C0DCB79F39}"/>
              </a:ext>
            </a:extLst>
          </p:cNvPr>
          <p:cNvSpPr/>
          <p:nvPr/>
        </p:nvSpPr>
        <p:spPr>
          <a:xfrm>
            <a:off x="563401" y="4721192"/>
            <a:ext cx="5745324" cy="849970"/>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TextBox 4">
            <a:extLst>
              <a:ext uri="{FF2B5EF4-FFF2-40B4-BE49-F238E27FC236}">
                <a16:creationId xmlns:a16="http://schemas.microsoft.com/office/drawing/2014/main" id="{F256E3E6-320F-C027-29E3-9F43DAC103B2}"/>
              </a:ext>
            </a:extLst>
          </p:cNvPr>
          <p:cNvSpPr txBox="1"/>
          <p:nvPr/>
        </p:nvSpPr>
        <p:spPr>
          <a:xfrm>
            <a:off x="549276" y="5718505"/>
            <a:ext cx="5759449" cy="1043088"/>
          </a:xfrm>
          <a:prstGeom prst="rect">
            <a:avLst/>
          </a:prstGeom>
          <a:solidFill>
            <a:schemeClr val="bg1"/>
          </a:solidFill>
        </p:spPr>
        <p:txBody>
          <a:bodyPr wrap="square" lIns="72000" tIns="72000" rIns="72000" bIns="72000">
            <a:spAutoFit/>
          </a:bodyPr>
          <a:lstStyle/>
          <a:p>
            <a:pPr marL="219075" indent="-219075">
              <a:spcBef>
                <a:spcPts val="300"/>
              </a:spcBef>
              <a:spcAft>
                <a:spcPts val="300"/>
              </a:spcAft>
            </a:pPr>
            <a:r>
              <a:rPr lang="en-AU" sz="1000" b="1" dirty="0">
                <a:solidFill>
                  <a:srgbClr val="57575A"/>
                </a:solidFill>
                <a:latin typeface="Calibri" panose="020F0502020204030204" pitchFamily="34" charset="0"/>
                <a:cs typeface="Calibri" panose="020F0502020204030204" pitchFamily="34" charset="0"/>
              </a:rPr>
              <a:t>5.	Which one of the following best describes Newton’s First Law?</a:t>
            </a:r>
          </a:p>
          <a:p>
            <a:pPr marL="357188" indent="-138113">
              <a:spcBef>
                <a:spcPts val="100"/>
              </a:spcBef>
              <a:spcAft>
                <a:spcPts val="100"/>
              </a:spcAft>
            </a:pPr>
            <a:r>
              <a:rPr lang="en-AU" sz="1000" dirty="0">
                <a:solidFill>
                  <a:srgbClr val="57575A"/>
                </a:solidFill>
                <a:latin typeface="Calibri" panose="020F0502020204030204" pitchFamily="34" charset="0"/>
                <a:cs typeface="Calibri" panose="020F0502020204030204" pitchFamily="34" charset="0"/>
              </a:rPr>
              <a:t>a.	Every action has an equal reaction</a:t>
            </a:r>
          </a:p>
          <a:p>
            <a:pPr marL="357188" indent="-138113">
              <a:spcBef>
                <a:spcPts val="100"/>
              </a:spcBef>
              <a:spcAft>
                <a:spcPts val="100"/>
              </a:spcAft>
            </a:pPr>
            <a:r>
              <a:rPr lang="en-AU" sz="1000" dirty="0">
                <a:solidFill>
                  <a:srgbClr val="57575A"/>
                </a:solidFill>
                <a:latin typeface="Calibri" panose="020F0502020204030204" pitchFamily="34" charset="0"/>
                <a:cs typeface="Calibri" panose="020F0502020204030204" pitchFamily="34" charset="0"/>
              </a:rPr>
              <a:t>b.	Objects tend to stay at the same velocity unless an external force acts on it</a:t>
            </a:r>
          </a:p>
          <a:p>
            <a:pPr marL="357188" indent="-138113">
              <a:spcBef>
                <a:spcPts val="100"/>
              </a:spcBef>
              <a:spcAft>
                <a:spcPts val="100"/>
              </a:spcAft>
            </a:pPr>
            <a:r>
              <a:rPr lang="en-AU" sz="1000" dirty="0">
                <a:solidFill>
                  <a:srgbClr val="57575A"/>
                </a:solidFill>
                <a:latin typeface="Calibri" panose="020F0502020204030204" pitchFamily="34" charset="0"/>
                <a:cs typeface="Calibri" panose="020F0502020204030204" pitchFamily="34" charset="0"/>
              </a:rPr>
              <a:t>c.	Acceleration of an object is proportional to the force</a:t>
            </a:r>
          </a:p>
          <a:p>
            <a:pPr marL="357188" indent="-138113">
              <a:spcBef>
                <a:spcPts val="100"/>
              </a:spcBef>
              <a:spcAft>
                <a:spcPts val="100"/>
              </a:spcAft>
            </a:pPr>
            <a:r>
              <a:rPr lang="en-AU" sz="1000" dirty="0">
                <a:solidFill>
                  <a:srgbClr val="57575A"/>
                </a:solidFill>
                <a:latin typeface="Calibri" panose="020F0502020204030204" pitchFamily="34" charset="0"/>
                <a:cs typeface="Calibri" panose="020F0502020204030204" pitchFamily="34" charset="0"/>
              </a:rPr>
              <a:t>d.	A force that holds an object in orbit</a:t>
            </a:r>
          </a:p>
        </p:txBody>
      </p:sp>
      <p:sp>
        <p:nvSpPr>
          <p:cNvPr id="11" name="Rectangle 10" descr="Text box to enter response">
            <a:extLst>
              <a:ext uri="{FF2B5EF4-FFF2-40B4-BE49-F238E27FC236}">
                <a16:creationId xmlns:a16="http://schemas.microsoft.com/office/drawing/2014/main" id="{3363ADBB-1A19-6732-4DDB-5012DAF13E87}"/>
              </a:ext>
            </a:extLst>
          </p:cNvPr>
          <p:cNvSpPr/>
          <p:nvPr/>
        </p:nvSpPr>
        <p:spPr>
          <a:xfrm>
            <a:off x="563401" y="6756654"/>
            <a:ext cx="5745324" cy="849970"/>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6" name="Group 5">
            <a:extLst>
              <a:ext uri="{FF2B5EF4-FFF2-40B4-BE49-F238E27FC236}">
                <a16:creationId xmlns:a16="http://schemas.microsoft.com/office/drawing/2014/main" id="{9697D31E-95D3-5526-13DB-35AADE3E130E}"/>
              </a:ext>
              <a:ext uri="{C183D7F6-B498-43B3-948B-1728B52AA6E4}">
                <adec:decorative xmlns:adec="http://schemas.microsoft.com/office/drawing/2017/decorative" val="1"/>
              </a:ext>
            </a:extLst>
          </p:cNvPr>
          <p:cNvGrpSpPr/>
          <p:nvPr/>
        </p:nvGrpSpPr>
        <p:grpSpPr>
          <a:xfrm>
            <a:off x="0" y="7813430"/>
            <a:ext cx="6858000" cy="1368671"/>
            <a:chOff x="0" y="7813430"/>
            <a:chExt cx="6858000" cy="1368671"/>
          </a:xfrm>
        </p:grpSpPr>
        <p:sp>
          <p:nvSpPr>
            <p:cNvPr id="15" name="Rectangle 14">
              <a:extLst>
                <a:ext uri="{FF2B5EF4-FFF2-40B4-BE49-F238E27FC236}">
                  <a16:creationId xmlns:a16="http://schemas.microsoft.com/office/drawing/2014/main" id="{E77ED4B8-639D-208B-161A-C621E72C8B75}"/>
                </a:ext>
              </a:extLst>
            </p:cNvPr>
            <p:cNvSpPr/>
            <p:nvPr/>
          </p:nvSpPr>
          <p:spPr>
            <a:xfrm>
              <a:off x="0" y="7829333"/>
              <a:ext cx="6858000" cy="13527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Isosceles Triangle 15">
              <a:extLst>
                <a:ext uri="{FF2B5EF4-FFF2-40B4-BE49-F238E27FC236}">
                  <a16:creationId xmlns:a16="http://schemas.microsoft.com/office/drawing/2014/main" id="{2A4AF664-4B84-2EC5-55EB-8428B2AB56E1}"/>
                </a:ext>
              </a:extLst>
            </p:cNvPr>
            <p:cNvSpPr/>
            <p:nvPr/>
          </p:nvSpPr>
          <p:spPr>
            <a:xfrm rot="10800000">
              <a:off x="3200400" y="7813430"/>
              <a:ext cx="457200" cy="145229"/>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2" name="Footer Placeholder 1">
            <a:extLst>
              <a:ext uri="{FF2B5EF4-FFF2-40B4-BE49-F238E27FC236}">
                <a16:creationId xmlns:a16="http://schemas.microsoft.com/office/drawing/2014/main" id="{A3D88067-952E-2AE9-45C5-5F390B61A6F1}"/>
              </a:ext>
              <a:ext uri="{C183D7F6-B498-43B3-948B-1728B52AA6E4}">
                <adec:decorative xmlns:adec="http://schemas.microsoft.com/office/drawing/2017/decorative" val="1"/>
              </a:ext>
            </a:extLst>
          </p:cNvPr>
          <p:cNvSpPr>
            <a:spLocks noGrp="1"/>
          </p:cNvSpPr>
          <p:nvPr>
            <p:ph type="ftr" sz="quarter" idx="3"/>
          </p:nvPr>
        </p:nvSpPr>
        <p:spPr/>
        <p:txBody>
          <a:bodyPr/>
          <a:lstStyle/>
          <a:p>
            <a:r>
              <a:rPr lang="en-US" dirty="0">
                <a:solidFill>
                  <a:schemeClr val="bg1"/>
                </a:solidFill>
              </a:rPr>
              <a:t>Forces and Newton’s Laws </a:t>
            </a:r>
            <a:r>
              <a:rPr lang="en-US" dirty="0"/>
              <a:t>STUDENT RESOURCE</a:t>
            </a:r>
            <a:endParaRPr lang="en-AU" dirty="0"/>
          </a:p>
        </p:txBody>
      </p:sp>
      <p:sp>
        <p:nvSpPr>
          <p:cNvPr id="3" name="Slide Number Placeholder 2">
            <a:extLst>
              <a:ext uri="{FF2B5EF4-FFF2-40B4-BE49-F238E27FC236}">
                <a16:creationId xmlns:a16="http://schemas.microsoft.com/office/drawing/2014/main" id="{A25AC609-B568-90E1-ED49-EB21B4FF225D}"/>
              </a:ext>
              <a:ext uri="{C183D7F6-B498-43B3-948B-1728B52AA6E4}">
                <adec:decorative xmlns:adec="http://schemas.microsoft.com/office/drawing/2017/decorative" val="1"/>
              </a:ext>
            </a:extLst>
          </p:cNvPr>
          <p:cNvSpPr>
            <a:spLocks noGrp="1"/>
          </p:cNvSpPr>
          <p:nvPr>
            <p:ph type="sldNum" sz="quarter" idx="4"/>
          </p:nvPr>
        </p:nvSpPr>
        <p:spPr/>
        <p:txBody>
          <a:bodyPr/>
          <a:lstStyle/>
          <a:p>
            <a:fld id="{24F48773-4115-48EA-A802-25D4069CDE66}" type="slidenum">
              <a:rPr lang="en-AU" smtClean="0"/>
              <a:pPr/>
              <a:t>2</a:t>
            </a:fld>
            <a:endParaRPr lang="en-AU" dirty="0"/>
          </a:p>
        </p:txBody>
      </p:sp>
      <p:sp>
        <p:nvSpPr>
          <p:cNvPr id="17" name="Title 16">
            <a:extLst>
              <a:ext uri="{FF2B5EF4-FFF2-40B4-BE49-F238E27FC236}">
                <a16:creationId xmlns:a16="http://schemas.microsoft.com/office/drawing/2014/main" id="{7B3E99FE-BEBF-5835-44DD-35640D6242E4}"/>
              </a:ext>
            </a:extLst>
          </p:cNvPr>
          <p:cNvSpPr>
            <a:spLocks noGrp="1"/>
          </p:cNvSpPr>
          <p:nvPr>
            <p:ph type="title" idx="4294967295"/>
          </p:nvPr>
        </p:nvSpPr>
        <p:spPr>
          <a:xfrm>
            <a:off x="471488" y="-1914525"/>
            <a:ext cx="5915025" cy="1914525"/>
          </a:xfrm>
          <a:prstGeom prst="rect">
            <a:avLst/>
          </a:prstGeom>
        </p:spPr>
        <p:txBody>
          <a:bodyPr anchor="b"/>
          <a:lstStyle/>
          <a:p>
            <a:r>
              <a:rPr lang="en-US" sz="3600" b="1" dirty="0">
                <a:solidFill>
                  <a:schemeClr val="accent6"/>
                </a:solidFill>
                <a:latin typeface="Open Sans" pitchFamily="2" charset="0"/>
                <a:ea typeface="Open Sans" pitchFamily="2" charset="0"/>
                <a:cs typeface="Open Sans" pitchFamily="2" charset="0"/>
              </a:rPr>
              <a:t>Forces and Newton’s Laws – page 2</a:t>
            </a:r>
            <a:endParaRPr lang="en-AU" dirty="0"/>
          </a:p>
        </p:txBody>
      </p:sp>
      <p:pic>
        <p:nvPicPr>
          <p:cNvPr id="26" name="Graphic 25">
            <a:extLst>
              <a:ext uri="{FF2B5EF4-FFF2-40B4-BE49-F238E27FC236}">
                <a16:creationId xmlns:a16="http://schemas.microsoft.com/office/drawing/2014/main" id="{62FA405E-A29C-C7BA-E70A-ADA49BB22CBD}"/>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2254" y="1626386"/>
            <a:ext cx="316523" cy="316523"/>
          </a:xfrm>
          <a:prstGeom prst="rect">
            <a:avLst/>
          </a:prstGeom>
        </p:spPr>
      </p:pic>
      <p:pic>
        <p:nvPicPr>
          <p:cNvPr id="9" name="Graphic 8">
            <a:extLst>
              <a:ext uri="{FF2B5EF4-FFF2-40B4-BE49-F238E27FC236}">
                <a16:creationId xmlns:a16="http://schemas.microsoft.com/office/drawing/2014/main" id="{3475B4D4-AE0A-0BF3-5840-B6276C10485B}"/>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2254" y="4775826"/>
            <a:ext cx="316523" cy="316523"/>
          </a:xfrm>
          <a:prstGeom prst="rect">
            <a:avLst/>
          </a:prstGeom>
        </p:spPr>
      </p:pic>
      <p:pic>
        <p:nvPicPr>
          <p:cNvPr id="12" name="Graphic 11">
            <a:extLst>
              <a:ext uri="{FF2B5EF4-FFF2-40B4-BE49-F238E27FC236}">
                <a16:creationId xmlns:a16="http://schemas.microsoft.com/office/drawing/2014/main" id="{B05280E8-B41C-E2A0-2540-5B08BA64A25F}"/>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2254" y="6811288"/>
            <a:ext cx="316523" cy="316523"/>
          </a:xfrm>
          <a:prstGeom prst="rect">
            <a:avLst/>
          </a:prstGeom>
        </p:spPr>
      </p:pic>
    </p:spTree>
    <p:extLst>
      <p:ext uri="{BB962C8B-B14F-4D97-AF65-F5344CB8AC3E}">
        <p14:creationId xmlns:p14="http://schemas.microsoft.com/office/powerpoint/2010/main" val="1174614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60C76FA-490F-A8CB-54A5-4C39E61ED409}"/>
              </a:ext>
            </a:extLst>
          </p:cNvPr>
          <p:cNvSpPr txBox="1"/>
          <p:nvPr/>
        </p:nvSpPr>
        <p:spPr>
          <a:xfrm>
            <a:off x="549276" y="557213"/>
            <a:ext cx="5759449" cy="1222624"/>
          </a:xfrm>
          <a:prstGeom prst="rect">
            <a:avLst/>
          </a:prstGeom>
          <a:solidFill>
            <a:schemeClr val="bg1"/>
          </a:solidFill>
        </p:spPr>
        <p:txBody>
          <a:bodyPr wrap="square" lIns="72000" tIns="72000" rIns="72000" bIns="72000">
            <a:spAutoFit/>
          </a:bodyPr>
          <a:lstStyle/>
          <a:p>
            <a:pPr marL="219075" indent="-219075">
              <a:spcBef>
                <a:spcPts val="300"/>
              </a:spcBef>
              <a:spcAft>
                <a:spcPts val="300"/>
              </a:spcAft>
            </a:pPr>
            <a:r>
              <a:rPr lang="en-AU" sz="1000" b="1" dirty="0">
                <a:solidFill>
                  <a:schemeClr val="accent6"/>
                </a:solidFill>
                <a:latin typeface="Calibri" panose="020F0502020204030204" pitchFamily="34" charset="0"/>
                <a:cs typeface="Calibri" panose="020F0502020204030204" pitchFamily="34" charset="0"/>
              </a:rPr>
              <a:t>Newton’s Second Law</a:t>
            </a:r>
          </a:p>
          <a:p>
            <a:pPr>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rPr>
              <a:t>Watch this </a:t>
            </a:r>
            <a:r>
              <a:rPr lang="en-AU" sz="1000" dirty="0">
                <a:solidFill>
                  <a:srgbClr val="57575A"/>
                </a:solidFill>
                <a:latin typeface="Calibri" panose="020F0502020204030204" pitchFamily="34" charset="0"/>
                <a:cs typeface="Calibri" panose="020F0502020204030204" pitchFamily="34" charset="0"/>
                <a:hlinkClick r:id="rId2"/>
              </a:rPr>
              <a:t>NASA “</a:t>
            </a:r>
            <a:r>
              <a:rPr lang="en-AU" sz="1000" dirty="0" err="1">
                <a:solidFill>
                  <a:srgbClr val="57575A"/>
                </a:solidFill>
                <a:latin typeface="Calibri" panose="020F0502020204030204" pitchFamily="34" charset="0"/>
                <a:cs typeface="Calibri" panose="020F0502020204030204" pitchFamily="34" charset="0"/>
                <a:hlinkClick r:id="rId2"/>
              </a:rPr>
              <a:t>STEMonstrations</a:t>
            </a:r>
            <a:r>
              <a:rPr lang="en-AU" sz="1000" dirty="0">
                <a:solidFill>
                  <a:srgbClr val="57575A"/>
                </a:solidFill>
                <a:latin typeface="Calibri" panose="020F0502020204030204" pitchFamily="34" charset="0"/>
                <a:cs typeface="Calibri" panose="020F0502020204030204" pitchFamily="34" charset="0"/>
                <a:hlinkClick r:id="rId2"/>
              </a:rPr>
              <a:t>” video </a:t>
            </a:r>
            <a:r>
              <a:rPr lang="en-AU" sz="1000" dirty="0">
                <a:solidFill>
                  <a:srgbClr val="57575A"/>
                </a:solidFill>
                <a:latin typeface="Calibri" panose="020F0502020204030204" pitchFamily="34" charset="0"/>
                <a:cs typeface="Calibri" panose="020F0502020204030204" pitchFamily="34" charset="0"/>
              </a:rPr>
              <a:t>on the demonstration of Newton’s Second Law on the International Space Station.</a:t>
            </a:r>
          </a:p>
          <a:p>
            <a:pPr marL="219075" indent="-219075">
              <a:spcBef>
                <a:spcPts val="300"/>
              </a:spcBef>
              <a:spcAft>
                <a:spcPts val="300"/>
              </a:spcAft>
            </a:pPr>
            <a:r>
              <a:rPr lang="en-AU" sz="1000" b="1" dirty="0">
                <a:solidFill>
                  <a:srgbClr val="57575A"/>
                </a:solidFill>
                <a:latin typeface="Calibri" panose="020F0502020204030204" pitchFamily="34" charset="0"/>
                <a:cs typeface="Calibri" panose="020F0502020204030204" pitchFamily="34" charset="0"/>
              </a:rPr>
              <a:t>6.	If you apply the same force of 100 N to three different objects with masses 1 g, 1 kg, and 100 kg respectively, then determine the resultant acceleration in each case and fill in your answer in the table below:</a:t>
            </a:r>
          </a:p>
        </p:txBody>
      </p:sp>
      <p:graphicFrame>
        <p:nvGraphicFramePr>
          <p:cNvPr id="9" name="Table 8">
            <a:extLst>
              <a:ext uri="{FF2B5EF4-FFF2-40B4-BE49-F238E27FC236}">
                <a16:creationId xmlns:a16="http://schemas.microsoft.com/office/drawing/2014/main" id="{40ED972B-6C71-4A1F-818F-8D0CC25C1A92}"/>
              </a:ext>
            </a:extLst>
          </p:cNvPr>
          <p:cNvGraphicFramePr>
            <a:graphicFrameLocks noGrp="1"/>
          </p:cNvGraphicFramePr>
          <p:nvPr>
            <p:extLst>
              <p:ext uri="{D42A27DB-BD31-4B8C-83A1-F6EECF244321}">
                <p14:modId xmlns:p14="http://schemas.microsoft.com/office/powerpoint/2010/main" val="4225841633"/>
              </p:ext>
            </p:extLst>
          </p:nvPr>
        </p:nvGraphicFramePr>
        <p:xfrm>
          <a:off x="836350" y="1788354"/>
          <a:ext cx="3237230" cy="1044300"/>
        </p:xfrm>
        <a:graphic>
          <a:graphicData uri="http://schemas.openxmlformats.org/drawingml/2006/table">
            <a:tbl>
              <a:tblPr firstRow="1">
                <a:tableStyleId>{5C22544A-7EE6-4342-B048-85BDC9FD1C3A}</a:tableStyleId>
              </a:tblPr>
              <a:tblGrid>
                <a:gridCol w="1527175">
                  <a:extLst>
                    <a:ext uri="{9D8B030D-6E8A-4147-A177-3AD203B41FA5}">
                      <a16:colId xmlns:a16="http://schemas.microsoft.com/office/drawing/2014/main" val="2204047923"/>
                    </a:ext>
                  </a:extLst>
                </a:gridCol>
                <a:gridCol w="1710055">
                  <a:extLst>
                    <a:ext uri="{9D8B030D-6E8A-4147-A177-3AD203B41FA5}">
                      <a16:colId xmlns:a16="http://schemas.microsoft.com/office/drawing/2014/main" val="975143538"/>
                    </a:ext>
                  </a:extLst>
                </a:gridCol>
              </a:tblGrid>
              <a:tr h="261075">
                <a:tc>
                  <a:txBody>
                    <a:bodyPr/>
                    <a:lstStyle/>
                    <a:p>
                      <a:pPr algn="ctr">
                        <a:lnSpc>
                          <a:spcPct val="110000"/>
                        </a:lnSpc>
                        <a:spcBef>
                          <a:spcPts val="600"/>
                        </a:spcBef>
                        <a:spcAft>
                          <a:spcPts val="600"/>
                        </a:spcAft>
                      </a:pPr>
                      <a:r>
                        <a:rPr lang="en-AU" sz="1000" b="1" dirty="0">
                          <a:solidFill>
                            <a:srgbClr val="57575A"/>
                          </a:solidFill>
                          <a:effectLst/>
                        </a:rPr>
                        <a:t>Mass (kg)</a:t>
                      </a:r>
                      <a:endParaRPr lang="en-AU" sz="1000" b="1"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lumMod val="95000"/>
                      </a:schemeClr>
                    </a:solidFill>
                  </a:tcPr>
                </a:tc>
                <a:tc>
                  <a:txBody>
                    <a:bodyPr/>
                    <a:lstStyle/>
                    <a:p>
                      <a:pPr algn="ctr">
                        <a:lnSpc>
                          <a:spcPct val="110000"/>
                        </a:lnSpc>
                        <a:spcBef>
                          <a:spcPts val="600"/>
                        </a:spcBef>
                        <a:spcAft>
                          <a:spcPts val="600"/>
                        </a:spcAft>
                      </a:pPr>
                      <a:r>
                        <a:rPr lang="en-AU" sz="1000" b="1" dirty="0">
                          <a:solidFill>
                            <a:srgbClr val="57575A"/>
                          </a:solidFill>
                          <a:effectLst/>
                        </a:rPr>
                        <a:t>Acceleration (m/</a:t>
                      </a:r>
                      <a:r>
                        <a:rPr lang="en-AU" sz="1000" b="1" dirty="0" err="1">
                          <a:solidFill>
                            <a:srgbClr val="57575A"/>
                          </a:solidFill>
                          <a:effectLst/>
                        </a:rPr>
                        <a:t>s</a:t>
                      </a:r>
                      <a:r>
                        <a:rPr lang="en-AU" sz="1000" b="1" baseline="30000" dirty="0" err="1">
                          <a:solidFill>
                            <a:srgbClr val="57575A"/>
                          </a:solidFill>
                          <a:effectLst/>
                        </a:rPr>
                        <a:t>2</a:t>
                      </a:r>
                      <a:r>
                        <a:rPr lang="en-AU" sz="1000" b="1" dirty="0">
                          <a:solidFill>
                            <a:srgbClr val="57575A"/>
                          </a:solidFill>
                          <a:effectLst/>
                        </a:rPr>
                        <a:t>)</a:t>
                      </a:r>
                      <a:endParaRPr lang="en-AU" sz="1000" b="1"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28502942"/>
                  </a:ext>
                </a:extLst>
              </a:tr>
              <a:tr h="261075">
                <a:tc>
                  <a:txBody>
                    <a:bodyPr/>
                    <a:lstStyle/>
                    <a:p>
                      <a:pPr algn="ctr">
                        <a:lnSpc>
                          <a:spcPct val="110000"/>
                        </a:lnSpc>
                        <a:spcBef>
                          <a:spcPts val="600"/>
                        </a:spcBef>
                        <a:spcAft>
                          <a:spcPts val="600"/>
                        </a:spcAft>
                      </a:pPr>
                      <a:r>
                        <a:rPr lang="en-AU" sz="1000">
                          <a:solidFill>
                            <a:srgbClr val="57575A"/>
                          </a:solidFill>
                          <a:effectLst/>
                        </a:rPr>
                        <a:t>0.001</a:t>
                      </a:r>
                      <a:endParaRPr lang="en-AU" sz="100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lumMod val="95000"/>
                      </a:schemeClr>
                    </a:solidFill>
                  </a:tcPr>
                </a:tc>
                <a:tc>
                  <a:txBody>
                    <a:bodyPr/>
                    <a:lstStyle/>
                    <a:p>
                      <a:pPr algn="ctr">
                        <a:lnSpc>
                          <a:spcPct val="110000"/>
                        </a:lnSpc>
                        <a:spcBef>
                          <a:spcPts val="600"/>
                        </a:spcBef>
                        <a:spcAft>
                          <a:spcPts val="600"/>
                        </a:spcAft>
                      </a:pPr>
                      <a:r>
                        <a:rPr lang="en-AU" sz="1000">
                          <a:solidFill>
                            <a:srgbClr val="57575A"/>
                          </a:solidFill>
                          <a:effectLst/>
                        </a:rPr>
                        <a:t> </a:t>
                      </a:r>
                      <a:endParaRPr lang="en-AU" sz="100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935383510"/>
                  </a:ext>
                </a:extLst>
              </a:tr>
              <a:tr h="261075">
                <a:tc>
                  <a:txBody>
                    <a:bodyPr/>
                    <a:lstStyle/>
                    <a:p>
                      <a:pPr algn="ctr">
                        <a:lnSpc>
                          <a:spcPct val="110000"/>
                        </a:lnSpc>
                        <a:spcBef>
                          <a:spcPts val="600"/>
                        </a:spcBef>
                        <a:spcAft>
                          <a:spcPts val="600"/>
                        </a:spcAft>
                      </a:pPr>
                      <a:r>
                        <a:rPr lang="en-AU" sz="1000" dirty="0">
                          <a:solidFill>
                            <a:srgbClr val="57575A"/>
                          </a:solidFill>
                          <a:effectLst/>
                        </a:rPr>
                        <a:t>1</a:t>
                      </a:r>
                      <a:endParaRPr lang="en-AU" sz="10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lumMod val="95000"/>
                      </a:schemeClr>
                    </a:solidFill>
                  </a:tcPr>
                </a:tc>
                <a:tc>
                  <a:txBody>
                    <a:bodyPr/>
                    <a:lstStyle/>
                    <a:p>
                      <a:pPr algn="ctr">
                        <a:lnSpc>
                          <a:spcPct val="110000"/>
                        </a:lnSpc>
                        <a:spcBef>
                          <a:spcPts val="600"/>
                        </a:spcBef>
                        <a:spcAft>
                          <a:spcPts val="600"/>
                        </a:spcAft>
                      </a:pPr>
                      <a:r>
                        <a:rPr lang="en-AU" sz="1000">
                          <a:solidFill>
                            <a:srgbClr val="57575A"/>
                          </a:solidFill>
                          <a:effectLst/>
                        </a:rPr>
                        <a:t> </a:t>
                      </a:r>
                      <a:endParaRPr lang="en-AU" sz="100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335193308"/>
                  </a:ext>
                </a:extLst>
              </a:tr>
              <a:tr h="261075">
                <a:tc>
                  <a:txBody>
                    <a:bodyPr/>
                    <a:lstStyle/>
                    <a:p>
                      <a:pPr algn="ctr">
                        <a:lnSpc>
                          <a:spcPct val="110000"/>
                        </a:lnSpc>
                        <a:spcBef>
                          <a:spcPts val="600"/>
                        </a:spcBef>
                        <a:spcAft>
                          <a:spcPts val="600"/>
                        </a:spcAft>
                      </a:pPr>
                      <a:r>
                        <a:rPr lang="en-AU" sz="1000" dirty="0">
                          <a:solidFill>
                            <a:srgbClr val="57575A"/>
                          </a:solidFill>
                          <a:effectLst/>
                        </a:rPr>
                        <a:t>100</a:t>
                      </a:r>
                      <a:endParaRPr lang="en-AU" sz="10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lumMod val="95000"/>
                      </a:schemeClr>
                    </a:solidFill>
                  </a:tcPr>
                </a:tc>
                <a:tc>
                  <a:txBody>
                    <a:bodyPr/>
                    <a:lstStyle/>
                    <a:p>
                      <a:pPr algn="ctr">
                        <a:lnSpc>
                          <a:spcPct val="110000"/>
                        </a:lnSpc>
                        <a:spcBef>
                          <a:spcPts val="600"/>
                        </a:spcBef>
                        <a:spcAft>
                          <a:spcPts val="600"/>
                        </a:spcAft>
                      </a:pPr>
                      <a:r>
                        <a:rPr lang="en-AU" sz="1000" dirty="0">
                          <a:solidFill>
                            <a:srgbClr val="57575A"/>
                          </a:solidFill>
                          <a:effectLst/>
                        </a:rPr>
                        <a:t> </a:t>
                      </a:r>
                      <a:endParaRPr lang="en-AU" sz="10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682719666"/>
                  </a:ext>
                </a:extLst>
              </a:tr>
            </a:tbl>
          </a:graphicData>
        </a:graphic>
      </p:graphicFrame>
      <p:sp>
        <p:nvSpPr>
          <p:cNvPr id="10" name="TextBox 9">
            <a:extLst>
              <a:ext uri="{FF2B5EF4-FFF2-40B4-BE49-F238E27FC236}">
                <a16:creationId xmlns:a16="http://schemas.microsoft.com/office/drawing/2014/main" id="{3A6EDA02-8459-9A41-DBF6-ECDB1B218AE5}"/>
              </a:ext>
            </a:extLst>
          </p:cNvPr>
          <p:cNvSpPr txBox="1"/>
          <p:nvPr/>
        </p:nvSpPr>
        <p:spPr>
          <a:xfrm>
            <a:off x="549276" y="3008192"/>
            <a:ext cx="5759449" cy="299295"/>
          </a:xfrm>
          <a:prstGeom prst="rect">
            <a:avLst/>
          </a:prstGeom>
          <a:solidFill>
            <a:schemeClr val="bg1"/>
          </a:solidFill>
        </p:spPr>
        <p:txBody>
          <a:bodyPr wrap="square" lIns="72000" tIns="72000" rIns="72000" bIns="72000">
            <a:spAutoFit/>
          </a:bodyPr>
          <a:lstStyle/>
          <a:p>
            <a:pPr marL="219075" indent="-219075">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rPr>
              <a:t>Describe the relationship between mass and acceleration.</a:t>
            </a:r>
          </a:p>
        </p:txBody>
      </p:sp>
      <p:sp>
        <p:nvSpPr>
          <p:cNvPr id="7" name="Rectangle 6" descr="Text box to enter response">
            <a:extLst>
              <a:ext uri="{FF2B5EF4-FFF2-40B4-BE49-F238E27FC236}">
                <a16:creationId xmlns:a16="http://schemas.microsoft.com/office/drawing/2014/main" id="{EFF442F0-16A1-31EA-B4D0-6BBC2EB76B72}"/>
              </a:ext>
            </a:extLst>
          </p:cNvPr>
          <p:cNvSpPr/>
          <p:nvPr/>
        </p:nvSpPr>
        <p:spPr>
          <a:xfrm>
            <a:off x="563401" y="3331576"/>
            <a:ext cx="5745324" cy="849970"/>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TextBox 3">
            <a:extLst>
              <a:ext uri="{FF2B5EF4-FFF2-40B4-BE49-F238E27FC236}">
                <a16:creationId xmlns:a16="http://schemas.microsoft.com/office/drawing/2014/main" id="{3DA9895E-FBCB-07FF-36C9-38BFB87E6479}"/>
              </a:ext>
            </a:extLst>
          </p:cNvPr>
          <p:cNvSpPr txBox="1"/>
          <p:nvPr/>
        </p:nvSpPr>
        <p:spPr>
          <a:xfrm>
            <a:off x="549276" y="4357084"/>
            <a:ext cx="5759449" cy="299295"/>
          </a:xfrm>
          <a:prstGeom prst="rect">
            <a:avLst/>
          </a:prstGeom>
          <a:solidFill>
            <a:schemeClr val="bg1"/>
          </a:solidFill>
        </p:spPr>
        <p:txBody>
          <a:bodyPr wrap="square" lIns="72000" tIns="72000" rIns="72000" bIns="72000">
            <a:spAutoFit/>
          </a:bodyPr>
          <a:lstStyle/>
          <a:p>
            <a:pPr marL="219075" indent="-219075">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rPr>
              <a:t>Does this make sense? In your answer refer to Newton’s First Law.</a:t>
            </a:r>
          </a:p>
        </p:txBody>
      </p:sp>
      <p:sp>
        <p:nvSpPr>
          <p:cNvPr id="17" name="Rectangle 16" descr="Text box to enter response">
            <a:extLst>
              <a:ext uri="{FF2B5EF4-FFF2-40B4-BE49-F238E27FC236}">
                <a16:creationId xmlns:a16="http://schemas.microsoft.com/office/drawing/2014/main" id="{5FCA38A1-FDA4-A97F-F946-D1A413E55D33}"/>
              </a:ext>
            </a:extLst>
          </p:cNvPr>
          <p:cNvSpPr/>
          <p:nvPr/>
        </p:nvSpPr>
        <p:spPr>
          <a:xfrm>
            <a:off x="563401" y="4680469"/>
            <a:ext cx="5745324" cy="849970"/>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TextBox 10">
            <a:extLst>
              <a:ext uri="{FF2B5EF4-FFF2-40B4-BE49-F238E27FC236}">
                <a16:creationId xmlns:a16="http://schemas.microsoft.com/office/drawing/2014/main" id="{628C5306-8413-CED1-E669-84417B8BB6CC}"/>
              </a:ext>
            </a:extLst>
          </p:cNvPr>
          <p:cNvSpPr txBox="1"/>
          <p:nvPr/>
        </p:nvSpPr>
        <p:spPr>
          <a:xfrm>
            <a:off x="549276" y="5877487"/>
            <a:ext cx="5759449" cy="735311"/>
          </a:xfrm>
          <a:prstGeom prst="rect">
            <a:avLst/>
          </a:prstGeom>
          <a:solidFill>
            <a:schemeClr val="bg1"/>
          </a:solidFill>
        </p:spPr>
        <p:txBody>
          <a:bodyPr wrap="square" lIns="72000" tIns="72000" rIns="72000" bIns="72000">
            <a:spAutoFit/>
          </a:bodyPr>
          <a:lstStyle/>
          <a:p>
            <a:pPr marL="219075" indent="-219075">
              <a:spcBef>
                <a:spcPts val="300"/>
              </a:spcBef>
              <a:spcAft>
                <a:spcPts val="300"/>
              </a:spcAft>
            </a:pPr>
            <a:r>
              <a:rPr lang="en-AU" sz="1000" b="1" dirty="0">
                <a:solidFill>
                  <a:schemeClr val="accent6"/>
                </a:solidFill>
                <a:latin typeface="Calibri" panose="020F0502020204030204" pitchFamily="34" charset="0"/>
                <a:cs typeface="Calibri" panose="020F0502020204030204" pitchFamily="34" charset="0"/>
              </a:rPr>
              <a:t>Newton’s Third Law</a:t>
            </a:r>
          </a:p>
          <a:p>
            <a:pPr marL="228600" indent="-228600">
              <a:spcBef>
                <a:spcPts val="300"/>
              </a:spcBef>
              <a:spcAft>
                <a:spcPts val="300"/>
              </a:spcAft>
              <a:buAutoNum type="arabicPeriod" startAt="7"/>
            </a:pPr>
            <a:r>
              <a:rPr lang="en-AU" sz="1000" b="1" dirty="0">
                <a:solidFill>
                  <a:srgbClr val="57575A"/>
                </a:solidFill>
                <a:latin typeface="Calibri" panose="020F0502020204030204" pitchFamily="34" charset="0"/>
                <a:cs typeface="Calibri" panose="020F0502020204030204" pitchFamily="34" charset="0"/>
              </a:rPr>
              <a:t>Imagine an inflated balloon full of air where the hole is currently being pinched.</a:t>
            </a:r>
          </a:p>
          <a:p>
            <a:pPr marL="357188" indent="-138113">
              <a:spcBef>
                <a:spcPts val="100"/>
              </a:spcBef>
              <a:spcAft>
                <a:spcPts val="1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a.	Identify the action/ reaction pair of forces on the image below when the balloon is released.</a:t>
            </a:r>
            <a:endParaRPr lang="en-AU" sz="1000" b="1" dirty="0">
              <a:solidFill>
                <a:srgbClr val="57575A"/>
              </a:solidFill>
              <a:latin typeface="Calibri" panose="020F0502020204030204" pitchFamily="34" charset="0"/>
              <a:cs typeface="Calibri" panose="020F0502020204030204" pitchFamily="34" charset="0"/>
            </a:endParaRPr>
          </a:p>
        </p:txBody>
      </p:sp>
      <p:pic>
        <p:nvPicPr>
          <p:cNvPr id="21" name="Picture 20" descr="Image of an inflated balloon where the hole is currently being pinched closed.">
            <a:extLst>
              <a:ext uri="{FF2B5EF4-FFF2-40B4-BE49-F238E27FC236}">
                <a16:creationId xmlns:a16="http://schemas.microsoft.com/office/drawing/2014/main" id="{49A6BAF8-6264-910D-52F7-D992AD2932B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95998" y="7040537"/>
            <a:ext cx="1695450" cy="1085850"/>
          </a:xfrm>
          <a:prstGeom prst="rect">
            <a:avLst/>
          </a:prstGeom>
        </p:spPr>
      </p:pic>
      <p:sp>
        <p:nvSpPr>
          <p:cNvPr id="2" name="Footer Placeholder 1">
            <a:extLst>
              <a:ext uri="{FF2B5EF4-FFF2-40B4-BE49-F238E27FC236}">
                <a16:creationId xmlns:a16="http://schemas.microsoft.com/office/drawing/2014/main" id="{83AE7A59-9345-DBBE-A3CD-5F6E42A1A5D4}"/>
              </a:ext>
              <a:ext uri="{C183D7F6-B498-43B3-948B-1728B52AA6E4}">
                <adec:decorative xmlns:adec="http://schemas.microsoft.com/office/drawing/2017/decorative" val="1"/>
              </a:ext>
            </a:extLst>
          </p:cNvPr>
          <p:cNvSpPr>
            <a:spLocks noGrp="1"/>
          </p:cNvSpPr>
          <p:nvPr>
            <p:ph type="ftr" sz="quarter" idx="3"/>
          </p:nvPr>
        </p:nvSpPr>
        <p:spPr/>
        <p:txBody>
          <a:bodyPr/>
          <a:lstStyle/>
          <a:p>
            <a:r>
              <a:rPr lang="en-US" dirty="0">
                <a:solidFill>
                  <a:schemeClr val="bg1"/>
                </a:solidFill>
              </a:rPr>
              <a:t>Forces and Newton’s Laws </a:t>
            </a:r>
            <a:r>
              <a:rPr lang="en-US" dirty="0"/>
              <a:t>STUDENT RESOURCE</a:t>
            </a:r>
            <a:endParaRPr lang="en-AU" dirty="0"/>
          </a:p>
        </p:txBody>
      </p:sp>
      <p:sp>
        <p:nvSpPr>
          <p:cNvPr id="3" name="Slide Number Placeholder 2">
            <a:extLst>
              <a:ext uri="{FF2B5EF4-FFF2-40B4-BE49-F238E27FC236}">
                <a16:creationId xmlns:a16="http://schemas.microsoft.com/office/drawing/2014/main" id="{5643BBB3-C0E1-6A43-FA7E-36BA80CBD4A2}"/>
              </a:ext>
              <a:ext uri="{C183D7F6-B498-43B3-948B-1728B52AA6E4}">
                <adec:decorative xmlns:adec="http://schemas.microsoft.com/office/drawing/2017/decorative" val="1"/>
              </a:ext>
            </a:extLst>
          </p:cNvPr>
          <p:cNvSpPr>
            <a:spLocks noGrp="1"/>
          </p:cNvSpPr>
          <p:nvPr>
            <p:ph type="sldNum" sz="quarter" idx="4"/>
          </p:nvPr>
        </p:nvSpPr>
        <p:spPr/>
        <p:txBody>
          <a:bodyPr/>
          <a:lstStyle/>
          <a:p>
            <a:fld id="{24F48773-4115-48EA-A802-25D4069CDE66}" type="slidenum">
              <a:rPr lang="en-AU" smtClean="0"/>
              <a:pPr/>
              <a:t>3</a:t>
            </a:fld>
            <a:endParaRPr lang="en-AU" dirty="0"/>
          </a:p>
        </p:txBody>
      </p:sp>
      <p:sp>
        <p:nvSpPr>
          <p:cNvPr id="12" name="Title 11">
            <a:extLst>
              <a:ext uri="{FF2B5EF4-FFF2-40B4-BE49-F238E27FC236}">
                <a16:creationId xmlns:a16="http://schemas.microsoft.com/office/drawing/2014/main" id="{4F8F15B7-D493-4611-03F3-788EEF4F31B9}"/>
              </a:ext>
            </a:extLst>
          </p:cNvPr>
          <p:cNvSpPr>
            <a:spLocks noGrp="1"/>
          </p:cNvSpPr>
          <p:nvPr>
            <p:ph type="title" idx="4294967295"/>
          </p:nvPr>
        </p:nvSpPr>
        <p:spPr>
          <a:xfrm>
            <a:off x="471488" y="-1914525"/>
            <a:ext cx="5915025" cy="1914525"/>
          </a:xfrm>
          <a:prstGeom prst="rect">
            <a:avLst/>
          </a:prstGeom>
        </p:spPr>
        <p:txBody>
          <a:bodyPr anchor="b"/>
          <a:lstStyle/>
          <a:p>
            <a:r>
              <a:rPr lang="en-US" sz="3600" b="1" dirty="0">
                <a:solidFill>
                  <a:schemeClr val="accent6"/>
                </a:solidFill>
                <a:latin typeface="Open Sans" pitchFamily="2" charset="0"/>
                <a:ea typeface="Open Sans" pitchFamily="2" charset="0"/>
                <a:cs typeface="Open Sans" pitchFamily="2" charset="0"/>
              </a:rPr>
              <a:t>Forces and Newton’s Laws – page 3</a:t>
            </a:r>
            <a:endParaRPr lang="en-AU" dirty="0"/>
          </a:p>
        </p:txBody>
      </p:sp>
      <p:pic>
        <p:nvPicPr>
          <p:cNvPr id="8" name="Graphic 7">
            <a:extLst>
              <a:ext uri="{FF2B5EF4-FFF2-40B4-BE49-F238E27FC236}">
                <a16:creationId xmlns:a16="http://schemas.microsoft.com/office/drawing/2014/main" id="{9C97EE5D-2F3B-FE98-55F9-3D91A08FCB6E}"/>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92254" y="3386210"/>
            <a:ext cx="316523" cy="316523"/>
          </a:xfrm>
          <a:prstGeom prst="rect">
            <a:avLst/>
          </a:prstGeom>
        </p:spPr>
      </p:pic>
      <p:pic>
        <p:nvPicPr>
          <p:cNvPr id="18" name="Graphic 17">
            <a:extLst>
              <a:ext uri="{FF2B5EF4-FFF2-40B4-BE49-F238E27FC236}">
                <a16:creationId xmlns:a16="http://schemas.microsoft.com/office/drawing/2014/main" id="{43ABB150-0ADC-5CA3-BE42-04CC15FF5CEA}"/>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92254" y="4735103"/>
            <a:ext cx="316523" cy="316523"/>
          </a:xfrm>
          <a:prstGeom prst="rect">
            <a:avLst/>
          </a:prstGeom>
        </p:spPr>
      </p:pic>
    </p:spTree>
    <p:extLst>
      <p:ext uri="{BB962C8B-B14F-4D97-AF65-F5344CB8AC3E}">
        <p14:creationId xmlns:p14="http://schemas.microsoft.com/office/powerpoint/2010/main" val="1518672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2C823BCC-EC7F-1F81-219A-69394E518895}"/>
              </a:ext>
            </a:extLst>
          </p:cNvPr>
          <p:cNvSpPr txBox="1"/>
          <p:nvPr/>
        </p:nvSpPr>
        <p:spPr>
          <a:xfrm>
            <a:off x="549276" y="566266"/>
            <a:ext cx="5759449" cy="7070379"/>
          </a:xfrm>
          <a:prstGeom prst="rect">
            <a:avLst/>
          </a:prstGeom>
          <a:solidFill>
            <a:schemeClr val="bg1"/>
          </a:solidFill>
        </p:spPr>
        <p:txBody>
          <a:bodyPr wrap="square" lIns="72000" tIns="72000" rIns="72000" bIns="72000">
            <a:spAutoFit/>
          </a:bodyPr>
          <a:lstStyle/>
          <a:p>
            <a:pPr>
              <a:spcBef>
                <a:spcPts val="300"/>
              </a:spcBef>
              <a:spcAft>
                <a:spcPts val="300"/>
              </a:spcAft>
            </a:pPr>
            <a:r>
              <a:rPr lang="en-AU" sz="1000" b="1" dirty="0">
                <a:solidFill>
                  <a:schemeClr val="accent6"/>
                </a:solidFill>
                <a:effectLst/>
                <a:latin typeface="Calibri" panose="020F0502020204030204" pitchFamily="34" charset="0"/>
                <a:ea typeface="Calibri" panose="020F0502020204030204" pitchFamily="34" charset="0"/>
                <a:cs typeface="Calibri" panose="020F0502020204030204" pitchFamily="34" charset="0"/>
              </a:rPr>
              <a:t>Hands-on activity: Balloon cars</a:t>
            </a:r>
          </a:p>
          <a:p>
            <a:pPr>
              <a:spcBef>
                <a:spcPts val="300"/>
              </a:spcBef>
              <a:spcAft>
                <a:spcPts val="300"/>
              </a:spcAft>
            </a:pPr>
            <a:r>
              <a:rPr lang="en-AU" sz="1000" b="1"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Materials</a:t>
            </a:r>
          </a:p>
          <a:p>
            <a:pPr marL="171450" indent="-171450">
              <a:spcBef>
                <a:spcPts val="100"/>
              </a:spcBef>
              <a:spcAft>
                <a:spcPts val="100"/>
              </a:spcAft>
              <a:buFont typeface="Arial" panose="020B0604020202020204" pitchFamily="34" charset="0"/>
              <a:buChar char="•"/>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Balloon</a:t>
            </a:r>
          </a:p>
          <a:p>
            <a:pPr marL="171450" indent="-171450">
              <a:spcBef>
                <a:spcPts val="100"/>
              </a:spcBef>
              <a:spcAft>
                <a:spcPts val="100"/>
              </a:spcAft>
              <a:buFont typeface="Arial" panose="020B0604020202020204" pitchFamily="34" charset="0"/>
              <a:buChar char="•"/>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Cardboard – for body</a:t>
            </a:r>
          </a:p>
          <a:p>
            <a:pPr marL="171450" indent="-171450">
              <a:spcBef>
                <a:spcPts val="100"/>
              </a:spcBef>
              <a:spcAft>
                <a:spcPts val="100"/>
              </a:spcAft>
              <a:buFont typeface="Arial" panose="020B0604020202020204" pitchFamily="34" charset="0"/>
              <a:buChar char="•"/>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Cardboard – for wheels (alternative: bottle tops, CDs)</a:t>
            </a:r>
          </a:p>
          <a:p>
            <a:pPr marL="171450" indent="-171450">
              <a:spcBef>
                <a:spcPts val="100"/>
              </a:spcBef>
              <a:spcAft>
                <a:spcPts val="100"/>
              </a:spcAft>
              <a:buFont typeface="Arial" panose="020B0604020202020204" pitchFamily="34" charset="0"/>
              <a:buChar char="•"/>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1 straw, </a:t>
            </a:r>
            <a:r>
              <a:rPr lang="en-AU" sz="1000" dirty="0" err="1">
                <a:solidFill>
                  <a:srgbClr val="57575A"/>
                </a:solidFill>
                <a:effectLst/>
                <a:latin typeface="Calibri" panose="020F0502020204030204" pitchFamily="34" charset="0"/>
                <a:ea typeface="Calibri" panose="020F0502020204030204" pitchFamily="34" charset="0"/>
                <a:cs typeface="Calibri" panose="020F0502020204030204" pitchFamily="34" charset="0"/>
              </a:rPr>
              <a:t>x2</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 BBQ skewers</a:t>
            </a:r>
          </a:p>
          <a:p>
            <a:pPr marL="171450" indent="-171450">
              <a:spcBef>
                <a:spcPts val="100"/>
              </a:spcBef>
              <a:spcAft>
                <a:spcPts val="100"/>
              </a:spcAft>
              <a:buFont typeface="Arial" panose="020B0604020202020204" pitchFamily="34" charset="0"/>
              <a:buChar char="•"/>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Sticky tape</a:t>
            </a:r>
          </a:p>
          <a:p>
            <a:pPr marL="171450" indent="-171450">
              <a:spcBef>
                <a:spcPts val="100"/>
              </a:spcBef>
              <a:spcAft>
                <a:spcPts val="100"/>
              </a:spcAft>
              <a:buFont typeface="Arial" panose="020B0604020202020204" pitchFamily="34" charset="0"/>
              <a:buChar char="•"/>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Blu tack</a:t>
            </a:r>
          </a:p>
          <a:p>
            <a:pPr marL="171450" indent="-171450">
              <a:spcBef>
                <a:spcPts val="100"/>
              </a:spcBef>
              <a:spcAft>
                <a:spcPts val="100"/>
              </a:spcAft>
              <a:buFont typeface="Arial" panose="020B0604020202020204" pitchFamily="34" charset="0"/>
              <a:buChar char="•"/>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Scissors</a:t>
            </a:r>
          </a:p>
          <a:p>
            <a:pPr>
              <a:spcBef>
                <a:spcPts val="300"/>
              </a:spcBef>
              <a:spcAft>
                <a:spcPts val="300"/>
              </a:spcAft>
            </a:pPr>
            <a:r>
              <a:rPr lang="en-AU" sz="1000" b="1"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Instructions</a:t>
            </a:r>
          </a:p>
          <a:p>
            <a:pPr marL="228600" indent="-228600">
              <a:spcBef>
                <a:spcPts val="100"/>
              </a:spcBef>
              <a:spcAft>
                <a:spcPts val="100"/>
              </a:spcAft>
              <a:buFont typeface="+mj-lt"/>
              <a:buAutoNum type="arabicPeriod"/>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Cut the cardboard into a rectangle, where the width is just shorter (20 mm-30 mm) than the length of a straw or skewer – this becomes the ‘body’ of the car</a:t>
            </a:r>
          </a:p>
          <a:p>
            <a:pPr marL="228600" indent="-228600">
              <a:spcBef>
                <a:spcPts val="100"/>
              </a:spcBef>
              <a:spcAft>
                <a:spcPts val="100"/>
              </a:spcAft>
              <a:buFont typeface="+mj-lt"/>
              <a:buAutoNum type="arabicPeriod"/>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Cut four equal sized circles with the cardboard. Puncture a hole in the centre of each circle or fill the bottle top with Blu tack. These will be the ‘wheels’</a:t>
            </a:r>
          </a:p>
          <a:p>
            <a:pPr marL="228600" indent="-228600">
              <a:spcBef>
                <a:spcPts val="100"/>
              </a:spcBef>
              <a:spcAft>
                <a:spcPts val="100"/>
              </a:spcAft>
              <a:buFont typeface="+mj-lt"/>
              <a:buAutoNum type="arabicPeriod"/>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Cut the straw in half. These straws become the </a:t>
            </a:r>
            <a:r>
              <a:rPr lang="en-AU" sz="1000" b="1"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housing</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 of the ‘axles’. Tape the straw axles down near the ends of the body of the car</a:t>
            </a:r>
          </a:p>
          <a:p>
            <a:pPr marL="228600" indent="-228600">
              <a:spcBef>
                <a:spcPts val="100"/>
              </a:spcBef>
              <a:spcAft>
                <a:spcPts val="100"/>
              </a:spcAft>
              <a:buFont typeface="+mj-lt"/>
              <a:buAutoNum type="arabicPeriod"/>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Insert skewers into both axle housings. Attach the wheels to the ends of the skewers</a:t>
            </a:r>
          </a:p>
          <a:p>
            <a:pPr marL="228600" indent="-228600">
              <a:spcBef>
                <a:spcPts val="100"/>
              </a:spcBef>
              <a:spcAft>
                <a:spcPts val="100"/>
              </a:spcAft>
              <a:buFont typeface="+mj-lt"/>
              <a:buAutoNum type="arabicPeriod"/>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Attached balloon’s hole over a straw using sticky tape and attached on the top rear end of the body of the car, such that the straw becomes the ‘exhaust pipe’</a:t>
            </a:r>
          </a:p>
          <a:p>
            <a:pPr marL="228600" indent="-228600">
              <a:spcBef>
                <a:spcPts val="100"/>
              </a:spcBef>
              <a:spcAft>
                <a:spcPts val="100"/>
              </a:spcAft>
              <a:buFont typeface="+mj-lt"/>
              <a:buAutoNum type="arabicPeriod"/>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Blow up balloon via straw</a:t>
            </a:r>
          </a:p>
          <a:p>
            <a:pPr marL="228600" indent="-228600">
              <a:spcBef>
                <a:spcPts val="100"/>
              </a:spcBef>
              <a:spcAft>
                <a:spcPts val="100"/>
              </a:spcAft>
              <a:buFont typeface="+mj-lt"/>
              <a:buAutoNum type="arabicPeriod"/>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Place car on the ground and let it go</a:t>
            </a:r>
          </a:p>
          <a:p>
            <a:pPr marL="228600" indent="-228600">
              <a:spcBef>
                <a:spcPts val="100"/>
              </a:spcBef>
              <a:spcAft>
                <a:spcPts val="100"/>
              </a:spcAft>
              <a:buFont typeface="+mj-lt"/>
              <a:buAutoNum type="arabicPeriod"/>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Think about improvements in design and/or have fun by performing races with fellow students</a:t>
            </a:r>
          </a:p>
          <a:p>
            <a:pPr>
              <a:spcBef>
                <a:spcPts val="300"/>
              </a:spcBef>
              <a:spcAft>
                <a:spcPts val="300"/>
              </a:spcAft>
            </a:pPr>
            <a:r>
              <a:rPr lang="en-AU" sz="1000" b="1" dirty="0">
                <a:solidFill>
                  <a:schemeClr val="accent6"/>
                </a:solidFill>
                <a:effectLst/>
                <a:latin typeface="Calibri" panose="020F0502020204030204" pitchFamily="34" charset="0"/>
                <a:ea typeface="Calibri" panose="020F0502020204030204" pitchFamily="34" charset="0"/>
                <a:cs typeface="Calibri" panose="020F0502020204030204" pitchFamily="34" charset="0"/>
              </a:rPr>
              <a:t>Exercise using the Balloon car</a:t>
            </a:r>
          </a:p>
          <a:p>
            <a:pPr>
              <a:spcBef>
                <a:spcPts val="300"/>
              </a:spcBef>
              <a:spcAft>
                <a:spcPts val="300"/>
              </a:spcAft>
            </a:pPr>
            <a:r>
              <a:rPr lang="en-AU" sz="1000" b="1"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Additional material:</a:t>
            </a:r>
          </a:p>
          <a:p>
            <a:pPr marL="171450" indent="-171450">
              <a:spcBef>
                <a:spcPts val="100"/>
              </a:spcBef>
              <a:spcAft>
                <a:spcPts val="100"/>
              </a:spcAft>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Pen and paper / computer</a:t>
            </a:r>
          </a:p>
          <a:p>
            <a:pPr marL="171450" indent="-171450">
              <a:spcBef>
                <a:spcPts val="100"/>
              </a:spcBef>
              <a:spcAft>
                <a:spcPts val="100"/>
              </a:spcAft>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Measuring tape</a:t>
            </a:r>
          </a:p>
          <a:p>
            <a:pPr marL="171450" indent="-171450">
              <a:spcBef>
                <a:spcPts val="100"/>
              </a:spcBef>
              <a:spcAft>
                <a:spcPts val="100"/>
              </a:spcAft>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String</a:t>
            </a:r>
          </a:p>
          <a:p>
            <a:pPr>
              <a:spcBef>
                <a:spcPts val="300"/>
              </a:spcBef>
              <a:spcAft>
                <a:spcPts val="300"/>
              </a:spcAft>
            </a:pPr>
            <a:r>
              <a:rPr lang="en-AU" sz="1000" b="1"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Instructions:</a:t>
            </a:r>
          </a:p>
          <a:p>
            <a:pPr marL="228600" indent="-228600">
              <a:spcBef>
                <a:spcPts val="100"/>
              </a:spcBef>
              <a:spcAft>
                <a:spcPts val="100"/>
              </a:spcAft>
              <a:buFont typeface="+mj-lt"/>
              <a:buAutoNum type="arabicPeriod"/>
            </a:pPr>
            <a:r>
              <a:rPr lang="en-AU" sz="1000" dirty="0">
                <a:solidFill>
                  <a:srgbClr val="57575A"/>
                </a:solidFill>
                <a:latin typeface="Calibri" panose="020F0502020204030204" pitchFamily="34" charset="0"/>
                <a:cs typeface="Calibri" panose="020F0502020204030204" pitchFamily="34" charset="0"/>
              </a:rPr>
              <a:t>Blow up balloon to a particular size (e.g., quarter, half, three-quarters, or full)</a:t>
            </a:r>
          </a:p>
          <a:p>
            <a:pPr marL="228600" indent="-228600">
              <a:spcBef>
                <a:spcPts val="100"/>
              </a:spcBef>
              <a:spcAft>
                <a:spcPts val="100"/>
              </a:spcAft>
              <a:buFont typeface="+mj-lt"/>
              <a:buAutoNum type="arabicPeriod"/>
            </a:pPr>
            <a:r>
              <a:rPr lang="en-AU" sz="1000" dirty="0">
                <a:solidFill>
                  <a:srgbClr val="57575A"/>
                </a:solidFill>
                <a:latin typeface="Calibri" panose="020F0502020204030204" pitchFamily="34" charset="0"/>
                <a:cs typeface="Calibri" panose="020F0502020204030204" pitchFamily="34" charset="0"/>
              </a:rPr>
              <a:t>Use string in combination with measuring tape to measure circumference of balloon after gently squeezing it into a more spherical shape (record in table)</a:t>
            </a:r>
          </a:p>
          <a:p>
            <a:pPr marL="228600" indent="-228600">
              <a:spcBef>
                <a:spcPts val="100"/>
              </a:spcBef>
              <a:spcAft>
                <a:spcPts val="100"/>
              </a:spcAft>
              <a:buFont typeface="+mj-lt"/>
              <a:buAutoNum type="arabicPeriod"/>
            </a:pPr>
            <a:r>
              <a:rPr lang="en-AU" sz="1000" dirty="0">
                <a:solidFill>
                  <a:srgbClr val="57575A"/>
                </a:solidFill>
                <a:latin typeface="Calibri" panose="020F0502020204030204" pitchFamily="34" charset="0"/>
                <a:cs typeface="Calibri" panose="020F0502020204030204" pitchFamily="34" charset="0"/>
              </a:rPr>
              <a:t>Estimate the volume of the balloon using the volume of a sphere equation </a:t>
            </a:r>
          </a:p>
          <a:p>
            <a:pPr marL="228600" indent="-228600">
              <a:spcBef>
                <a:spcPts val="100"/>
              </a:spcBef>
              <a:spcAft>
                <a:spcPts val="100"/>
              </a:spcAft>
              <a:buFont typeface="+mj-lt"/>
              <a:buAutoNum type="arabicPeriod"/>
            </a:pPr>
            <a:r>
              <a:rPr lang="en-AU" sz="1000" dirty="0">
                <a:solidFill>
                  <a:srgbClr val="57575A"/>
                </a:solidFill>
                <a:latin typeface="Calibri" panose="020F0502020204030204" pitchFamily="34" charset="0"/>
                <a:cs typeface="Calibri" panose="020F0502020204030204" pitchFamily="34" charset="0"/>
              </a:rPr>
              <a:t>V = 4/3 x π x </a:t>
            </a:r>
            <a:r>
              <a:rPr lang="en-AU" sz="1000" dirty="0" err="1">
                <a:solidFill>
                  <a:srgbClr val="57575A"/>
                </a:solidFill>
                <a:latin typeface="Calibri" panose="020F0502020204030204" pitchFamily="34" charset="0"/>
                <a:cs typeface="Calibri" panose="020F0502020204030204" pitchFamily="34" charset="0"/>
              </a:rPr>
              <a:t>radius</a:t>
            </a:r>
            <a:r>
              <a:rPr lang="en-AU" sz="1000" baseline="30000" dirty="0" err="1">
                <a:solidFill>
                  <a:srgbClr val="57575A"/>
                </a:solidFill>
                <a:latin typeface="Calibri" panose="020F0502020204030204" pitchFamily="34" charset="0"/>
                <a:cs typeface="Calibri" panose="020F0502020204030204" pitchFamily="34" charset="0"/>
              </a:rPr>
              <a:t>3</a:t>
            </a:r>
            <a:r>
              <a:rPr lang="en-AU" sz="1000" dirty="0">
                <a:solidFill>
                  <a:srgbClr val="57575A"/>
                </a:solidFill>
                <a:latin typeface="Calibri" panose="020F0502020204030204" pitchFamily="34" charset="0"/>
                <a:cs typeface="Calibri" panose="020F0502020204030204" pitchFamily="34" charset="0"/>
              </a:rPr>
              <a:t>, where radius = Circumference/(2π) (record in table)</a:t>
            </a:r>
          </a:p>
          <a:p>
            <a:pPr marL="228600" indent="-228600">
              <a:spcBef>
                <a:spcPts val="100"/>
              </a:spcBef>
              <a:spcAft>
                <a:spcPts val="100"/>
              </a:spcAft>
              <a:buFont typeface="+mj-lt"/>
              <a:buAutoNum type="arabicPeriod"/>
            </a:pPr>
            <a:r>
              <a:rPr lang="en-AU" sz="1000" dirty="0">
                <a:solidFill>
                  <a:srgbClr val="57575A"/>
                </a:solidFill>
                <a:latin typeface="Calibri" panose="020F0502020204030204" pitchFamily="34" charset="0"/>
                <a:cs typeface="Calibri" panose="020F0502020204030204" pitchFamily="34" charset="0"/>
              </a:rPr>
              <a:t>Calculate the volume of balloon (record in table)</a:t>
            </a:r>
          </a:p>
          <a:p>
            <a:pPr marL="228600" indent="-228600">
              <a:spcBef>
                <a:spcPts val="100"/>
              </a:spcBef>
              <a:spcAft>
                <a:spcPts val="100"/>
              </a:spcAft>
              <a:buFont typeface="+mj-lt"/>
              <a:buAutoNum type="arabicPeriod"/>
            </a:pPr>
            <a:r>
              <a:rPr lang="en-AU" sz="1000" dirty="0">
                <a:solidFill>
                  <a:srgbClr val="57575A"/>
                </a:solidFill>
                <a:latin typeface="Calibri" panose="020F0502020204030204" pitchFamily="34" charset="0"/>
                <a:cs typeface="Calibri" panose="020F0502020204030204" pitchFamily="34" charset="0"/>
              </a:rPr>
              <a:t>Release balloon from starting location and measure distance travelled (record in table)</a:t>
            </a:r>
          </a:p>
          <a:p>
            <a:pPr marL="228600" indent="-228600">
              <a:spcBef>
                <a:spcPts val="100"/>
              </a:spcBef>
              <a:spcAft>
                <a:spcPts val="100"/>
              </a:spcAft>
              <a:buFont typeface="+mj-lt"/>
              <a:buAutoNum type="arabicPeriod"/>
            </a:pPr>
            <a:r>
              <a:rPr lang="en-AU" sz="1000" dirty="0">
                <a:solidFill>
                  <a:srgbClr val="57575A"/>
                </a:solidFill>
                <a:latin typeface="Calibri" panose="020F0502020204030204" pitchFamily="34" charset="0"/>
                <a:cs typeface="Calibri" panose="020F0502020204030204" pitchFamily="34" charset="0"/>
              </a:rPr>
              <a:t>Repeats steps 1 – 5 for different balloon sizes as desired.</a:t>
            </a:r>
          </a:p>
          <a:p>
            <a:pPr marL="228600" indent="-228600">
              <a:spcBef>
                <a:spcPts val="100"/>
              </a:spcBef>
              <a:spcAft>
                <a:spcPts val="100"/>
              </a:spcAft>
              <a:buFont typeface="+mj-lt"/>
              <a:buAutoNum type="arabicPeriod"/>
            </a:pPr>
            <a:r>
              <a:rPr lang="en-AU" sz="1000" dirty="0">
                <a:solidFill>
                  <a:srgbClr val="57575A"/>
                </a:solidFill>
                <a:latin typeface="Calibri" panose="020F0502020204030204" pitchFamily="34" charset="0"/>
                <a:cs typeface="Calibri" panose="020F0502020204030204" pitchFamily="34" charset="0"/>
              </a:rPr>
              <a:t>Plot values Distance travelled against Volume of balloon using pen and paper or computer.  Determine which is the independent variable and the dependent variable.</a:t>
            </a:r>
          </a:p>
        </p:txBody>
      </p:sp>
      <p:graphicFrame>
        <p:nvGraphicFramePr>
          <p:cNvPr id="7" name="Table 6">
            <a:extLst>
              <a:ext uri="{FF2B5EF4-FFF2-40B4-BE49-F238E27FC236}">
                <a16:creationId xmlns:a16="http://schemas.microsoft.com/office/drawing/2014/main" id="{2D516758-5FFF-8CF6-3EDC-D143D84E749F}"/>
              </a:ext>
            </a:extLst>
          </p:cNvPr>
          <p:cNvGraphicFramePr>
            <a:graphicFrameLocks noGrp="1"/>
          </p:cNvGraphicFramePr>
          <p:nvPr>
            <p:extLst>
              <p:ext uri="{D42A27DB-BD31-4B8C-83A1-F6EECF244321}">
                <p14:modId xmlns:p14="http://schemas.microsoft.com/office/powerpoint/2010/main" val="31703733"/>
              </p:ext>
            </p:extLst>
          </p:nvPr>
        </p:nvGraphicFramePr>
        <p:xfrm>
          <a:off x="549275" y="7596889"/>
          <a:ext cx="5759450" cy="1351769"/>
        </p:xfrm>
        <a:graphic>
          <a:graphicData uri="http://schemas.openxmlformats.org/drawingml/2006/table">
            <a:tbl>
              <a:tblPr firstRow="1">
                <a:tableStyleId>{5C22544A-7EE6-4342-B048-85BDC9FD1C3A}</a:tableStyleId>
              </a:tblPr>
              <a:tblGrid>
                <a:gridCol w="1151890">
                  <a:extLst>
                    <a:ext uri="{9D8B030D-6E8A-4147-A177-3AD203B41FA5}">
                      <a16:colId xmlns:a16="http://schemas.microsoft.com/office/drawing/2014/main" val="2228546839"/>
                    </a:ext>
                  </a:extLst>
                </a:gridCol>
                <a:gridCol w="1151890">
                  <a:extLst>
                    <a:ext uri="{9D8B030D-6E8A-4147-A177-3AD203B41FA5}">
                      <a16:colId xmlns:a16="http://schemas.microsoft.com/office/drawing/2014/main" val="3052636860"/>
                    </a:ext>
                  </a:extLst>
                </a:gridCol>
                <a:gridCol w="1151890">
                  <a:extLst>
                    <a:ext uri="{9D8B030D-6E8A-4147-A177-3AD203B41FA5}">
                      <a16:colId xmlns:a16="http://schemas.microsoft.com/office/drawing/2014/main" val="2541558374"/>
                    </a:ext>
                  </a:extLst>
                </a:gridCol>
                <a:gridCol w="1151890">
                  <a:extLst>
                    <a:ext uri="{9D8B030D-6E8A-4147-A177-3AD203B41FA5}">
                      <a16:colId xmlns:a16="http://schemas.microsoft.com/office/drawing/2014/main" val="2922730858"/>
                    </a:ext>
                  </a:extLst>
                </a:gridCol>
                <a:gridCol w="1151890">
                  <a:extLst>
                    <a:ext uri="{9D8B030D-6E8A-4147-A177-3AD203B41FA5}">
                      <a16:colId xmlns:a16="http://schemas.microsoft.com/office/drawing/2014/main" val="150328516"/>
                    </a:ext>
                  </a:extLst>
                </a:gridCol>
              </a:tblGrid>
              <a:tr h="673765">
                <a:tc>
                  <a:txBody>
                    <a:bodyPr/>
                    <a:lstStyle/>
                    <a:p>
                      <a:pPr algn="l">
                        <a:lnSpc>
                          <a:spcPct val="110000"/>
                        </a:lnSpc>
                        <a:spcBef>
                          <a:spcPts val="600"/>
                        </a:spcBef>
                        <a:spcAft>
                          <a:spcPts val="600"/>
                        </a:spcAft>
                      </a:pPr>
                      <a:r>
                        <a:rPr lang="en-AU" sz="1000" b="1" dirty="0">
                          <a:solidFill>
                            <a:srgbClr val="57575A"/>
                          </a:solidFill>
                          <a:effectLst/>
                        </a:rPr>
                        <a:t>Approximate amount of air</a:t>
                      </a:r>
                    </a:p>
                    <a:p>
                      <a:pPr algn="l">
                        <a:lnSpc>
                          <a:spcPct val="110000"/>
                        </a:lnSpc>
                        <a:spcBef>
                          <a:spcPts val="600"/>
                        </a:spcBef>
                        <a:spcAft>
                          <a:spcPts val="600"/>
                        </a:spcAft>
                      </a:pPr>
                      <a:r>
                        <a:rPr lang="en-AU" sz="1000" b="1" dirty="0">
                          <a:solidFill>
                            <a:srgbClr val="57575A"/>
                          </a:solidFill>
                          <a:effectLst/>
                        </a:rPr>
                        <a:t>[suggested sizes]</a:t>
                      </a:r>
                      <a:endParaRPr lang="en-AU" sz="1000" b="1"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66351" marR="66351" marT="0" marB="0">
                    <a:solidFill>
                      <a:schemeClr val="bg1">
                        <a:lumMod val="95000"/>
                      </a:schemeClr>
                    </a:solidFill>
                  </a:tcPr>
                </a:tc>
                <a:tc>
                  <a:txBody>
                    <a:bodyPr/>
                    <a:lstStyle/>
                    <a:p>
                      <a:pPr algn="l">
                        <a:lnSpc>
                          <a:spcPct val="110000"/>
                        </a:lnSpc>
                        <a:spcBef>
                          <a:spcPts val="600"/>
                        </a:spcBef>
                        <a:spcAft>
                          <a:spcPts val="600"/>
                        </a:spcAft>
                      </a:pPr>
                      <a:r>
                        <a:rPr lang="en-AU" sz="1000" b="1" dirty="0">
                          <a:solidFill>
                            <a:srgbClr val="57575A"/>
                          </a:solidFill>
                          <a:effectLst/>
                        </a:rPr>
                        <a:t>Circumference of balloon</a:t>
                      </a:r>
                    </a:p>
                    <a:p>
                      <a:pPr algn="l">
                        <a:lnSpc>
                          <a:spcPct val="110000"/>
                        </a:lnSpc>
                        <a:spcBef>
                          <a:spcPts val="600"/>
                        </a:spcBef>
                        <a:spcAft>
                          <a:spcPts val="600"/>
                        </a:spcAft>
                      </a:pPr>
                      <a:r>
                        <a:rPr lang="en-AU" sz="1000" b="1" dirty="0">
                          <a:solidFill>
                            <a:srgbClr val="57575A"/>
                          </a:solidFill>
                          <a:effectLst/>
                        </a:rPr>
                        <a:t>[cm]</a:t>
                      </a:r>
                      <a:endParaRPr lang="en-AU" sz="1000" b="1"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66351" marR="66351" marT="0" marB="0">
                    <a:solidFill>
                      <a:schemeClr val="bg1">
                        <a:lumMod val="95000"/>
                      </a:schemeClr>
                    </a:solidFill>
                  </a:tcPr>
                </a:tc>
                <a:tc>
                  <a:txBody>
                    <a:bodyPr/>
                    <a:lstStyle/>
                    <a:p>
                      <a:pPr algn="l">
                        <a:lnSpc>
                          <a:spcPct val="110000"/>
                        </a:lnSpc>
                        <a:spcBef>
                          <a:spcPts val="600"/>
                        </a:spcBef>
                        <a:spcAft>
                          <a:spcPts val="600"/>
                        </a:spcAft>
                      </a:pPr>
                      <a:r>
                        <a:rPr lang="en-AU" sz="1000" b="1" dirty="0">
                          <a:solidFill>
                            <a:srgbClr val="57575A"/>
                          </a:solidFill>
                          <a:effectLst/>
                        </a:rPr>
                        <a:t>Radius of</a:t>
                      </a:r>
                      <a:br>
                        <a:rPr lang="en-AU" sz="1000" b="1" dirty="0">
                          <a:solidFill>
                            <a:srgbClr val="57575A"/>
                          </a:solidFill>
                          <a:effectLst/>
                        </a:rPr>
                      </a:br>
                      <a:r>
                        <a:rPr lang="en-AU" sz="1000" b="1" dirty="0">
                          <a:solidFill>
                            <a:srgbClr val="57575A"/>
                          </a:solidFill>
                          <a:effectLst/>
                        </a:rPr>
                        <a:t>balloon</a:t>
                      </a:r>
                    </a:p>
                    <a:p>
                      <a:pPr algn="l">
                        <a:lnSpc>
                          <a:spcPct val="110000"/>
                        </a:lnSpc>
                        <a:spcBef>
                          <a:spcPts val="600"/>
                        </a:spcBef>
                        <a:spcAft>
                          <a:spcPts val="600"/>
                        </a:spcAft>
                      </a:pPr>
                      <a:r>
                        <a:rPr lang="en-AU" sz="1000" b="1" dirty="0">
                          <a:solidFill>
                            <a:srgbClr val="57575A"/>
                          </a:solidFill>
                          <a:effectLst/>
                        </a:rPr>
                        <a:t>[cm]</a:t>
                      </a:r>
                      <a:endParaRPr lang="en-AU" sz="1000" b="1"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66351" marR="66351" marT="0" marB="0">
                    <a:solidFill>
                      <a:schemeClr val="bg1">
                        <a:lumMod val="95000"/>
                      </a:schemeClr>
                    </a:solidFill>
                  </a:tcPr>
                </a:tc>
                <a:tc>
                  <a:txBody>
                    <a:bodyPr/>
                    <a:lstStyle/>
                    <a:p>
                      <a:pPr algn="l">
                        <a:lnSpc>
                          <a:spcPct val="110000"/>
                        </a:lnSpc>
                        <a:spcBef>
                          <a:spcPts val="600"/>
                        </a:spcBef>
                        <a:spcAft>
                          <a:spcPts val="600"/>
                        </a:spcAft>
                      </a:pPr>
                      <a:r>
                        <a:rPr lang="en-AU" sz="1000" b="1" dirty="0">
                          <a:solidFill>
                            <a:srgbClr val="57575A"/>
                          </a:solidFill>
                          <a:effectLst/>
                        </a:rPr>
                        <a:t>Approx. Volume of Balloon </a:t>
                      </a:r>
                    </a:p>
                    <a:p>
                      <a:pPr algn="l">
                        <a:lnSpc>
                          <a:spcPct val="110000"/>
                        </a:lnSpc>
                        <a:spcBef>
                          <a:spcPts val="600"/>
                        </a:spcBef>
                        <a:spcAft>
                          <a:spcPts val="600"/>
                        </a:spcAft>
                      </a:pPr>
                      <a:r>
                        <a:rPr lang="en-AU" sz="1000" b="1" dirty="0">
                          <a:solidFill>
                            <a:srgbClr val="57575A"/>
                          </a:solidFill>
                          <a:effectLst/>
                        </a:rPr>
                        <a:t>[</a:t>
                      </a:r>
                      <a:r>
                        <a:rPr lang="en-AU" sz="1000" b="1" dirty="0" err="1">
                          <a:solidFill>
                            <a:srgbClr val="57575A"/>
                          </a:solidFill>
                          <a:effectLst/>
                        </a:rPr>
                        <a:t>cm</a:t>
                      </a:r>
                      <a:r>
                        <a:rPr lang="en-AU" sz="1000" b="1" baseline="30000" dirty="0" err="1">
                          <a:solidFill>
                            <a:srgbClr val="57575A"/>
                          </a:solidFill>
                          <a:effectLst/>
                        </a:rPr>
                        <a:t>3</a:t>
                      </a:r>
                      <a:r>
                        <a:rPr lang="en-AU" sz="1000" b="1" dirty="0">
                          <a:solidFill>
                            <a:srgbClr val="57575A"/>
                          </a:solidFill>
                          <a:effectLst/>
                        </a:rPr>
                        <a:t>]</a:t>
                      </a:r>
                      <a:endParaRPr lang="en-AU" sz="1000" b="1"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66351" marR="66351" marT="0" marB="0">
                    <a:solidFill>
                      <a:schemeClr val="bg1">
                        <a:lumMod val="95000"/>
                      </a:schemeClr>
                    </a:solidFill>
                  </a:tcPr>
                </a:tc>
                <a:tc>
                  <a:txBody>
                    <a:bodyPr/>
                    <a:lstStyle/>
                    <a:p>
                      <a:pPr algn="l">
                        <a:lnSpc>
                          <a:spcPct val="110000"/>
                        </a:lnSpc>
                        <a:spcBef>
                          <a:spcPts val="600"/>
                        </a:spcBef>
                        <a:spcAft>
                          <a:spcPts val="600"/>
                        </a:spcAft>
                      </a:pPr>
                      <a:r>
                        <a:rPr lang="en-AU" sz="1000" b="1" dirty="0">
                          <a:solidFill>
                            <a:srgbClr val="57575A"/>
                          </a:solidFill>
                          <a:effectLst/>
                        </a:rPr>
                        <a:t>Distance travelled by balloon Car</a:t>
                      </a:r>
                    </a:p>
                    <a:p>
                      <a:pPr algn="l">
                        <a:lnSpc>
                          <a:spcPct val="110000"/>
                        </a:lnSpc>
                        <a:spcBef>
                          <a:spcPts val="600"/>
                        </a:spcBef>
                        <a:spcAft>
                          <a:spcPts val="600"/>
                        </a:spcAft>
                      </a:pPr>
                      <a:r>
                        <a:rPr lang="en-AU" sz="1000" b="1" dirty="0">
                          <a:solidFill>
                            <a:srgbClr val="57575A"/>
                          </a:solidFill>
                          <a:effectLst/>
                        </a:rPr>
                        <a:t>[cm]</a:t>
                      </a:r>
                      <a:endParaRPr lang="en-AU" sz="1000" b="1"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66351" marR="66351" marT="0" marB="0">
                    <a:solidFill>
                      <a:schemeClr val="bg1">
                        <a:lumMod val="95000"/>
                      </a:schemeClr>
                    </a:solidFill>
                  </a:tcPr>
                </a:tc>
                <a:extLst>
                  <a:ext uri="{0D108BD9-81ED-4DB2-BD59-A6C34878D82A}">
                    <a16:rowId xmlns:a16="http://schemas.microsoft.com/office/drawing/2014/main" val="2789786627"/>
                  </a:ext>
                </a:extLst>
              </a:tr>
              <a:tr h="169501">
                <a:tc>
                  <a:txBody>
                    <a:bodyPr/>
                    <a:lstStyle/>
                    <a:p>
                      <a:pPr algn="l">
                        <a:lnSpc>
                          <a:spcPct val="110000"/>
                        </a:lnSpc>
                        <a:spcBef>
                          <a:spcPts val="600"/>
                        </a:spcBef>
                        <a:spcAft>
                          <a:spcPts val="600"/>
                        </a:spcAft>
                      </a:pPr>
                      <a:r>
                        <a:rPr lang="en-AU" sz="1000">
                          <a:solidFill>
                            <a:srgbClr val="57575A"/>
                          </a:solidFill>
                          <a:effectLst/>
                        </a:rPr>
                        <a:t>Quarter full</a:t>
                      </a:r>
                      <a:endParaRPr lang="en-AU" sz="100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66351" marR="66351" marT="0" marB="0">
                    <a:solidFill>
                      <a:schemeClr val="bg1">
                        <a:lumMod val="95000"/>
                      </a:schemeClr>
                    </a:solidFill>
                  </a:tcPr>
                </a:tc>
                <a:tc>
                  <a:txBody>
                    <a:bodyPr/>
                    <a:lstStyle/>
                    <a:p>
                      <a:pPr algn="l">
                        <a:lnSpc>
                          <a:spcPct val="110000"/>
                        </a:lnSpc>
                        <a:spcBef>
                          <a:spcPts val="600"/>
                        </a:spcBef>
                        <a:spcAft>
                          <a:spcPts val="600"/>
                        </a:spcAft>
                      </a:pPr>
                      <a:r>
                        <a:rPr lang="en-AU" sz="1000">
                          <a:solidFill>
                            <a:srgbClr val="57575A"/>
                          </a:solidFill>
                          <a:effectLst/>
                        </a:rPr>
                        <a:t> </a:t>
                      </a:r>
                      <a:endParaRPr lang="en-AU" sz="100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66351" marR="66351" marT="0" marB="0">
                    <a:solidFill>
                      <a:schemeClr val="bg1">
                        <a:lumMod val="95000"/>
                      </a:schemeClr>
                    </a:solidFill>
                  </a:tcPr>
                </a:tc>
                <a:tc>
                  <a:txBody>
                    <a:bodyPr/>
                    <a:lstStyle/>
                    <a:p>
                      <a:pPr algn="l">
                        <a:lnSpc>
                          <a:spcPct val="110000"/>
                        </a:lnSpc>
                        <a:spcBef>
                          <a:spcPts val="600"/>
                        </a:spcBef>
                        <a:spcAft>
                          <a:spcPts val="600"/>
                        </a:spcAft>
                      </a:pPr>
                      <a:r>
                        <a:rPr lang="en-AU" sz="1000">
                          <a:solidFill>
                            <a:srgbClr val="57575A"/>
                          </a:solidFill>
                          <a:effectLst/>
                        </a:rPr>
                        <a:t> </a:t>
                      </a:r>
                      <a:endParaRPr lang="en-AU" sz="100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66351" marR="66351" marT="0" marB="0">
                    <a:solidFill>
                      <a:schemeClr val="bg1">
                        <a:lumMod val="95000"/>
                      </a:schemeClr>
                    </a:solidFill>
                  </a:tcPr>
                </a:tc>
                <a:tc>
                  <a:txBody>
                    <a:bodyPr/>
                    <a:lstStyle/>
                    <a:p>
                      <a:pPr algn="l">
                        <a:lnSpc>
                          <a:spcPct val="110000"/>
                        </a:lnSpc>
                        <a:spcBef>
                          <a:spcPts val="600"/>
                        </a:spcBef>
                        <a:spcAft>
                          <a:spcPts val="600"/>
                        </a:spcAft>
                      </a:pPr>
                      <a:r>
                        <a:rPr lang="en-AU" sz="1000">
                          <a:solidFill>
                            <a:srgbClr val="57575A"/>
                          </a:solidFill>
                          <a:effectLst/>
                        </a:rPr>
                        <a:t> </a:t>
                      </a:r>
                      <a:endParaRPr lang="en-AU" sz="100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66351" marR="66351" marT="0" marB="0">
                    <a:solidFill>
                      <a:schemeClr val="bg1">
                        <a:lumMod val="95000"/>
                      </a:schemeClr>
                    </a:solidFill>
                  </a:tcPr>
                </a:tc>
                <a:tc>
                  <a:txBody>
                    <a:bodyPr/>
                    <a:lstStyle/>
                    <a:p>
                      <a:pPr algn="l">
                        <a:lnSpc>
                          <a:spcPct val="110000"/>
                        </a:lnSpc>
                        <a:spcBef>
                          <a:spcPts val="600"/>
                        </a:spcBef>
                        <a:spcAft>
                          <a:spcPts val="600"/>
                        </a:spcAft>
                      </a:pPr>
                      <a:r>
                        <a:rPr lang="en-AU" sz="1000">
                          <a:solidFill>
                            <a:srgbClr val="57575A"/>
                          </a:solidFill>
                          <a:effectLst/>
                        </a:rPr>
                        <a:t> </a:t>
                      </a:r>
                      <a:endParaRPr lang="en-AU" sz="100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66351" marR="66351" marT="0" marB="0">
                    <a:solidFill>
                      <a:schemeClr val="bg1">
                        <a:lumMod val="95000"/>
                      </a:schemeClr>
                    </a:solidFill>
                  </a:tcPr>
                </a:tc>
                <a:extLst>
                  <a:ext uri="{0D108BD9-81ED-4DB2-BD59-A6C34878D82A}">
                    <a16:rowId xmlns:a16="http://schemas.microsoft.com/office/drawing/2014/main" val="160880356"/>
                  </a:ext>
                </a:extLst>
              </a:tr>
              <a:tr h="169501">
                <a:tc>
                  <a:txBody>
                    <a:bodyPr/>
                    <a:lstStyle/>
                    <a:p>
                      <a:pPr algn="l">
                        <a:lnSpc>
                          <a:spcPct val="110000"/>
                        </a:lnSpc>
                        <a:spcBef>
                          <a:spcPts val="600"/>
                        </a:spcBef>
                        <a:spcAft>
                          <a:spcPts val="600"/>
                        </a:spcAft>
                      </a:pPr>
                      <a:r>
                        <a:rPr lang="en-AU" sz="1000">
                          <a:solidFill>
                            <a:srgbClr val="57575A"/>
                          </a:solidFill>
                          <a:effectLst/>
                        </a:rPr>
                        <a:t>Half full</a:t>
                      </a:r>
                      <a:endParaRPr lang="en-AU" sz="100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66351" marR="66351" marT="0" marB="0">
                    <a:solidFill>
                      <a:schemeClr val="bg1">
                        <a:lumMod val="95000"/>
                      </a:schemeClr>
                    </a:solidFill>
                  </a:tcPr>
                </a:tc>
                <a:tc>
                  <a:txBody>
                    <a:bodyPr/>
                    <a:lstStyle/>
                    <a:p>
                      <a:pPr algn="l">
                        <a:lnSpc>
                          <a:spcPct val="110000"/>
                        </a:lnSpc>
                        <a:spcBef>
                          <a:spcPts val="600"/>
                        </a:spcBef>
                        <a:spcAft>
                          <a:spcPts val="600"/>
                        </a:spcAft>
                      </a:pPr>
                      <a:r>
                        <a:rPr lang="en-AU" sz="1000">
                          <a:solidFill>
                            <a:srgbClr val="57575A"/>
                          </a:solidFill>
                          <a:effectLst/>
                        </a:rPr>
                        <a:t> </a:t>
                      </a:r>
                      <a:endParaRPr lang="en-AU" sz="100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66351" marR="66351" marT="0" marB="0">
                    <a:solidFill>
                      <a:schemeClr val="bg1">
                        <a:lumMod val="95000"/>
                      </a:schemeClr>
                    </a:solidFill>
                  </a:tcPr>
                </a:tc>
                <a:tc>
                  <a:txBody>
                    <a:bodyPr/>
                    <a:lstStyle/>
                    <a:p>
                      <a:pPr algn="l">
                        <a:lnSpc>
                          <a:spcPct val="110000"/>
                        </a:lnSpc>
                        <a:spcBef>
                          <a:spcPts val="600"/>
                        </a:spcBef>
                        <a:spcAft>
                          <a:spcPts val="600"/>
                        </a:spcAft>
                      </a:pPr>
                      <a:r>
                        <a:rPr lang="en-AU" sz="1000">
                          <a:solidFill>
                            <a:srgbClr val="57575A"/>
                          </a:solidFill>
                          <a:effectLst/>
                        </a:rPr>
                        <a:t> </a:t>
                      </a:r>
                      <a:endParaRPr lang="en-AU" sz="100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66351" marR="66351" marT="0" marB="0">
                    <a:solidFill>
                      <a:schemeClr val="bg1">
                        <a:lumMod val="95000"/>
                      </a:schemeClr>
                    </a:solidFill>
                  </a:tcPr>
                </a:tc>
                <a:tc>
                  <a:txBody>
                    <a:bodyPr/>
                    <a:lstStyle/>
                    <a:p>
                      <a:pPr algn="l">
                        <a:lnSpc>
                          <a:spcPct val="110000"/>
                        </a:lnSpc>
                        <a:spcBef>
                          <a:spcPts val="600"/>
                        </a:spcBef>
                        <a:spcAft>
                          <a:spcPts val="600"/>
                        </a:spcAft>
                      </a:pPr>
                      <a:r>
                        <a:rPr lang="en-AU" sz="1000">
                          <a:solidFill>
                            <a:srgbClr val="57575A"/>
                          </a:solidFill>
                          <a:effectLst/>
                        </a:rPr>
                        <a:t> </a:t>
                      </a:r>
                      <a:endParaRPr lang="en-AU" sz="100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66351" marR="66351" marT="0" marB="0">
                    <a:solidFill>
                      <a:schemeClr val="bg1">
                        <a:lumMod val="95000"/>
                      </a:schemeClr>
                    </a:solidFill>
                  </a:tcPr>
                </a:tc>
                <a:tc>
                  <a:txBody>
                    <a:bodyPr/>
                    <a:lstStyle/>
                    <a:p>
                      <a:pPr algn="l">
                        <a:lnSpc>
                          <a:spcPct val="110000"/>
                        </a:lnSpc>
                        <a:spcBef>
                          <a:spcPts val="600"/>
                        </a:spcBef>
                        <a:spcAft>
                          <a:spcPts val="600"/>
                        </a:spcAft>
                      </a:pPr>
                      <a:r>
                        <a:rPr lang="en-AU" sz="1000">
                          <a:solidFill>
                            <a:srgbClr val="57575A"/>
                          </a:solidFill>
                          <a:effectLst/>
                        </a:rPr>
                        <a:t> </a:t>
                      </a:r>
                      <a:endParaRPr lang="en-AU" sz="100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66351" marR="66351" marT="0" marB="0">
                    <a:solidFill>
                      <a:schemeClr val="bg1">
                        <a:lumMod val="95000"/>
                      </a:schemeClr>
                    </a:solidFill>
                  </a:tcPr>
                </a:tc>
                <a:extLst>
                  <a:ext uri="{0D108BD9-81ED-4DB2-BD59-A6C34878D82A}">
                    <a16:rowId xmlns:a16="http://schemas.microsoft.com/office/drawing/2014/main" val="2564960063"/>
                  </a:ext>
                </a:extLst>
              </a:tr>
              <a:tr h="169501">
                <a:tc>
                  <a:txBody>
                    <a:bodyPr/>
                    <a:lstStyle/>
                    <a:p>
                      <a:pPr algn="l">
                        <a:lnSpc>
                          <a:spcPct val="110000"/>
                        </a:lnSpc>
                        <a:spcBef>
                          <a:spcPts val="600"/>
                        </a:spcBef>
                        <a:spcAft>
                          <a:spcPts val="600"/>
                        </a:spcAft>
                      </a:pPr>
                      <a:r>
                        <a:rPr lang="en-AU" sz="1000">
                          <a:solidFill>
                            <a:srgbClr val="57575A"/>
                          </a:solidFill>
                          <a:effectLst/>
                        </a:rPr>
                        <a:t>Three quarters full</a:t>
                      </a:r>
                      <a:endParaRPr lang="en-AU" sz="100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66351" marR="66351" marT="0" marB="0">
                    <a:solidFill>
                      <a:schemeClr val="bg1">
                        <a:lumMod val="95000"/>
                      </a:schemeClr>
                    </a:solidFill>
                  </a:tcPr>
                </a:tc>
                <a:tc>
                  <a:txBody>
                    <a:bodyPr/>
                    <a:lstStyle/>
                    <a:p>
                      <a:pPr algn="l">
                        <a:lnSpc>
                          <a:spcPct val="110000"/>
                        </a:lnSpc>
                        <a:spcBef>
                          <a:spcPts val="600"/>
                        </a:spcBef>
                        <a:spcAft>
                          <a:spcPts val="600"/>
                        </a:spcAft>
                      </a:pPr>
                      <a:r>
                        <a:rPr lang="en-AU" sz="1000">
                          <a:solidFill>
                            <a:srgbClr val="57575A"/>
                          </a:solidFill>
                          <a:effectLst/>
                        </a:rPr>
                        <a:t> </a:t>
                      </a:r>
                      <a:endParaRPr lang="en-AU" sz="100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66351" marR="66351" marT="0" marB="0">
                    <a:solidFill>
                      <a:schemeClr val="bg1">
                        <a:lumMod val="95000"/>
                      </a:schemeClr>
                    </a:solidFill>
                  </a:tcPr>
                </a:tc>
                <a:tc>
                  <a:txBody>
                    <a:bodyPr/>
                    <a:lstStyle/>
                    <a:p>
                      <a:pPr algn="l">
                        <a:lnSpc>
                          <a:spcPct val="110000"/>
                        </a:lnSpc>
                        <a:spcBef>
                          <a:spcPts val="600"/>
                        </a:spcBef>
                        <a:spcAft>
                          <a:spcPts val="600"/>
                        </a:spcAft>
                      </a:pPr>
                      <a:r>
                        <a:rPr lang="en-AU" sz="1000">
                          <a:solidFill>
                            <a:srgbClr val="57575A"/>
                          </a:solidFill>
                          <a:effectLst/>
                        </a:rPr>
                        <a:t> </a:t>
                      </a:r>
                      <a:endParaRPr lang="en-AU" sz="100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66351" marR="66351" marT="0" marB="0">
                    <a:solidFill>
                      <a:schemeClr val="bg1">
                        <a:lumMod val="95000"/>
                      </a:schemeClr>
                    </a:solidFill>
                  </a:tcPr>
                </a:tc>
                <a:tc>
                  <a:txBody>
                    <a:bodyPr/>
                    <a:lstStyle/>
                    <a:p>
                      <a:pPr algn="l">
                        <a:lnSpc>
                          <a:spcPct val="110000"/>
                        </a:lnSpc>
                        <a:spcBef>
                          <a:spcPts val="600"/>
                        </a:spcBef>
                        <a:spcAft>
                          <a:spcPts val="600"/>
                        </a:spcAft>
                      </a:pPr>
                      <a:r>
                        <a:rPr lang="en-AU" sz="1000">
                          <a:solidFill>
                            <a:srgbClr val="57575A"/>
                          </a:solidFill>
                          <a:effectLst/>
                        </a:rPr>
                        <a:t> </a:t>
                      </a:r>
                      <a:endParaRPr lang="en-AU" sz="100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66351" marR="66351" marT="0" marB="0">
                    <a:solidFill>
                      <a:schemeClr val="bg1">
                        <a:lumMod val="95000"/>
                      </a:schemeClr>
                    </a:solidFill>
                  </a:tcPr>
                </a:tc>
                <a:tc>
                  <a:txBody>
                    <a:bodyPr/>
                    <a:lstStyle/>
                    <a:p>
                      <a:pPr algn="l">
                        <a:lnSpc>
                          <a:spcPct val="110000"/>
                        </a:lnSpc>
                        <a:spcBef>
                          <a:spcPts val="600"/>
                        </a:spcBef>
                        <a:spcAft>
                          <a:spcPts val="600"/>
                        </a:spcAft>
                      </a:pPr>
                      <a:r>
                        <a:rPr lang="en-AU" sz="1000">
                          <a:solidFill>
                            <a:srgbClr val="57575A"/>
                          </a:solidFill>
                          <a:effectLst/>
                        </a:rPr>
                        <a:t> </a:t>
                      </a:r>
                      <a:endParaRPr lang="en-AU" sz="100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66351" marR="66351" marT="0" marB="0">
                    <a:solidFill>
                      <a:schemeClr val="bg1">
                        <a:lumMod val="95000"/>
                      </a:schemeClr>
                    </a:solidFill>
                  </a:tcPr>
                </a:tc>
                <a:extLst>
                  <a:ext uri="{0D108BD9-81ED-4DB2-BD59-A6C34878D82A}">
                    <a16:rowId xmlns:a16="http://schemas.microsoft.com/office/drawing/2014/main" val="1745102436"/>
                  </a:ext>
                </a:extLst>
              </a:tr>
              <a:tr h="169501">
                <a:tc>
                  <a:txBody>
                    <a:bodyPr/>
                    <a:lstStyle/>
                    <a:p>
                      <a:pPr algn="l">
                        <a:lnSpc>
                          <a:spcPct val="110000"/>
                        </a:lnSpc>
                        <a:spcBef>
                          <a:spcPts val="600"/>
                        </a:spcBef>
                        <a:spcAft>
                          <a:spcPts val="600"/>
                        </a:spcAft>
                      </a:pPr>
                      <a:r>
                        <a:rPr lang="en-AU" sz="1000">
                          <a:solidFill>
                            <a:srgbClr val="57575A"/>
                          </a:solidFill>
                          <a:effectLst/>
                        </a:rPr>
                        <a:t>Full</a:t>
                      </a:r>
                      <a:endParaRPr lang="en-AU" sz="100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66351" marR="66351" marT="0" marB="0">
                    <a:solidFill>
                      <a:schemeClr val="bg1">
                        <a:lumMod val="95000"/>
                      </a:schemeClr>
                    </a:solidFill>
                  </a:tcPr>
                </a:tc>
                <a:tc>
                  <a:txBody>
                    <a:bodyPr/>
                    <a:lstStyle/>
                    <a:p>
                      <a:pPr algn="l">
                        <a:lnSpc>
                          <a:spcPct val="110000"/>
                        </a:lnSpc>
                        <a:spcBef>
                          <a:spcPts val="600"/>
                        </a:spcBef>
                        <a:spcAft>
                          <a:spcPts val="600"/>
                        </a:spcAft>
                      </a:pPr>
                      <a:r>
                        <a:rPr lang="en-AU" sz="1000">
                          <a:solidFill>
                            <a:srgbClr val="57575A"/>
                          </a:solidFill>
                          <a:effectLst/>
                        </a:rPr>
                        <a:t> </a:t>
                      </a:r>
                      <a:endParaRPr lang="en-AU" sz="100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66351" marR="66351" marT="0" marB="0">
                    <a:solidFill>
                      <a:schemeClr val="bg1">
                        <a:lumMod val="95000"/>
                      </a:schemeClr>
                    </a:solidFill>
                  </a:tcPr>
                </a:tc>
                <a:tc>
                  <a:txBody>
                    <a:bodyPr/>
                    <a:lstStyle/>
                    <a:p>
                      <a:pPr algn="l">
                        <a:lnSpc>
                          <a:spcPct val="110000"/>
                        </a:lnSpc>
                        <a:spcBef>
                          <a:spcPts val="600"/>
                        </a:spcBef>
                        <a:spcAft>
                          <a:spcPts val="600"/>
                        </a:spcAft>
                      </a:pPr>
                      <a:r>
                        <a:rPr lang="en-AU" sz="1000">
                          <a:solidFill>
                            <a:srgbClr val="57575A"/>
                          </a:solidFill>
                          <a:effectLst/>
                        </a:rPr>
                        <a:t> </a:t>
                      </a:r>
                      <a:endParaRPr lang="en-AU" sz="100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66351" marR="66351" marT="0" marB="0">
                    <a:solidFill>
                      <a:schemeClr val="bg1">
                        <a:lumMod val="95000"/>
                      </a:schemeClr>
                    </a:solidFill>
                  </a:tcPr>
                </a:tc>
                <a:tc>
                  <a:txBody>
                    <a:bodyPr/>
                    <a:lstStyle/>
                    <a:p>
                      <a:pPr algn="l">
                        <a:lnSpc>
                          <a:spcPct val="110000"/>
                        </a:lnSpc>
                        <a:spcBef>
                          <a:spcPts val="600"/>
                        </a:spcBef>
                        <a:spcAft>
                          <a:spcPts val="600"/>
                        </a:spcAft>
                      </a:pPr>
                      <a:r>
                        <a:rPr lang="en-AU" sz="1000">
                          <a:solidFill>
                            <a:srgbClr val="57575A"/>
                          </a:solidFill>
                          <a:effectLst/>
                        </a:rPr>
                        <a:t> </a:t>
                      </a:r>
                      <a:endParaRPr lang="en-AU" sz="100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66351" marR="66351" marT="0" marB="0">
                    <a:solidFill>
                      <a:schemeClr val="bg1">
                        <a:lumMod val="95000"/>
                      </a:schemeClr>
                    </a:solidFill>
                  </a:tcPr>
                </a:tc>
                <a:tc>
                  <a:txBody>
                    <a:bodyPr/>
                    <a:lstStyle/>
                    <a:p>
                      <a:pPr algn="l">
                        <a:lnSpc>
                          <a:spcPct val="110000"/>
                        </a:lnSpc>
                        <a:spcBef>
                          <a:spcPts val="600"/>
                        </a:spcBef>
                        <a:spcAft>
                          <a:spcPts val="600"/>
                        </a:spcAft>
                      </a:pPr>
                      <a:r>
                        <a:rPr lang="en-AU" sz="1000" dirty="0">
                          <a:solidFill>
                            <a:srgbClr val="57575A"/>
                          </a:solidFill>
                          <a:effectLst/>
                        </a:rPr>
                        <a:t> </a:t>
                      </a:r>
                      <a:endParaRPr lang="en-AU" sz="10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66351" marR="66351" marT="0" marB="0">
                    <a:solidFill>
                      <a:schemeClr val="bg1">
                        <a:lumMod val="95000"/>
                      </a:schemeClr>
                    </a:solidFill>
                  </a:tcPr>
                </a:tc>
                <a:extLst>
                  <a:ext uri="{0D108BD9-81ED-4DB2-BD59-A6C34878D82A}">
                    <a16:rowId xmlns:a16="http://schemas.microsoft.com/office/drawing/2014/main" val="1193680655"/>
                  </a:ext>
                </a:extLst>
              </a:tr>
            </a:tbl>
          </a:graphicData>
        </a:graphic>
      </p:graphicFrame>
      <p:sp>
        <p:nvSpPr>
          <p:cNvPr id="2" name="Footer Placeholder 1">
            <a:extLst>
              <a:ext uri="{FF2B5EF4-FFF2-40B4-BE49-F238E27FC236}">
                <a16:creationId xmlns:a16="http://schemas.microsoft.com/office/drawing/2014/main" id="{365E2C73-E0AA-6CF3-ADB7-68441F9CEB41}"/>
              </a:ext>
              <a:ext uri="{C183D7F6-B498-43B3-948B-1728B52AA6E4}">
                <adec:decorative xmlns:adec="http://schemas.microsoft.com/office/drawing/2017/decorative" val="1"/>
              </a:ext>
            </a:extLst>
          </p:cNvPr>
          <p:cNvSpPr>
            <a:spLocks noGrp="1"/>
          </p:cNvSpPr>
          <p:nvPr>
            <p:ph type="ftr" sz="quarter" idx="3"/>
          </p:nvPr>
        </p:nvSpPr>
        <p:spPr/>
        <p:txBody>
          <a:bodyPr/>
          <a:lstStyle/>
          <a:p>
            <a:r>
              <a:rPr lang="en-US" dirty="0">
                <a:solidFill>
                  <a:schemeClr val="bg1"/>
                </a:solidFill>
              </a:rPr>
              <a:t>Forces and Newton’s Laws </a:t>
            </a:r>
            <a:r>
              <a:rPr lang="en-US" dirty="0"/>
              <a:t>STUDENT RESOURCE</a:t>
            </a:r>
            <a:endParaRPr lang="en-AU" dirty="0"/>
          </a:p>
        </p:txBody>
      </p:sp>
      <p:sp>
        <p:nvSpPr>
          <p:cNvPr id="3" name="Slide Number Placeholder 2">
            <a:extLst>
              <a:ext uri="{FF2B5EF4-FFF2-40B4-BE49-F238E27FC236}">
                <a16:creationId xmlns:a16="http://schemas.microsoft.com/office/drawing/2014/main" id="{55C8717D-BE3D-D992-B69F-55FF4519A240}"/>
              </a:ext>
              <a:ext uri="{C183D7F6-B498-43B3-948B-1728B52AA6E4}">
                <adec:decorative xmlns:adec="http://schemas.microsoft.com/office/drawing/2017/decorative" val="1"/>
              </a:ext>
            </a:extLst>
          </p:cNvPr>
          <p:cNvSpPr>
            <a:spLocks noGrp="1"/>
          </p:cNvSpPr>
          <p:nvPr>
            <p:ph type="sldNum" sz="quarter" idx="4"/>
          </p:nvPr>
        </p:nvSpPr>
        <p:spPr/>
        <p:txBody>
          <a:bodyPr/>
          <a:lstStyle/>
          <a:p>
            <a:fld id="{24F48773-4115-48EA-A802-25D4069CDE66}" type="slidenum">
              <a:rPr lang="en-AU" smtClean="0"/>
              <a:pPr/>
              <a:t>4</a:t>
            </a:fld>
            <a:endParaRPr lang="en-AU" dirty="0"/>
          </a:p>
        </p:txBody>
      </p:sp>
      <p:sp>
        <p:nvSpPr>
          <p:cNvPr id="4" name="Title 3">
            <a:extLst>
              <a:ext uri="{FF2B5EF4-FFF2-40B4-BE49-F238E27FC236}">
                <a16:creationId xmlns:a16="http://schemas.microsoft.com/office/drawing/2014/main" id="{8838C62A-D91F-6752-85CD-D59C4B3AF2CC}"/>
              </a:ext>
            </a:extLst>
          </p:cNvPr>
          <p:cNvSpPr>
            <a:spLocks noGrp="1"/>
          </p:cNvSpPr>
          <p:nvPr>
            <p:ph type="title" idx="4294967295"/>
          </p:nvPr>
        </p:nvSpPr>
        <p:spPr>
          <a:xfrm>
            <a:off x="471488" y="-1914525"/>
            <a:ext cx="5915025" cy="1914525"/>
          </a:xfrm>
          <a:prstGeom prst="rect">
            <a:avLst/>
          </a:prstGeom>
        </p:spPr>
        <p:txBody>
          <a:bodyPr anchor="b"/>
          <a:lstStyle/>
          <a:p>
            <a:r>
              <a:rPr lang="en-US" sz="3600" b="1" dirty="0">
                <a:solidFill>
                  <a:schemeClr val="accent6"/>
                </a:solidFill>
                <a:latin typeface="Open Sans" pitchFamily="2" charset="0"/>
                <a:ea typeface="Open Sans" pitchFamily="2" charset="0"/>
                <a:cs typeface="Open Sans" pitchFamily="2" charset="0"/>
              </a:rPr>
              <a:t>Forces and Newton’s Laws – page 4</a:t>
            </a:r>
            <a:endParaRPr lang="en-AU" dirty="0"/>
          </a:p>
        </p:txBody>
      </p:sp>
    </p:spTree>
    <p:extLst>
      <p:ext uri="{BB962C8B-B14F-4D97-AF65-F5344CB8AC3E}">
        <p14:creationId xmlns:p14="http://schemas.microsoft.com/office/powerpoint/2010/main" val="3357800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2C823BCC-EC7F-1F81-219A-69394E518895}"/>
              </a:ext>
            </a:extLst>
          </p:cNvPr>
          <p:cNvSpPr txBox="1"/>
          <p:nvPr/>
        </p:nvSpPr>
        <p:spPr>
          <a:xfrm>
            <a:off x="549276" y="566266"/>
            <a:ext cx="5759449" cy="863552"/>
          </a:xfrm>
          <a:prstGeom prst="rect">
            <a:avLst/>
          </a:prstGeom>
          <a:solidFill>
            <a:schemeClr val="bg1"/>
          </a:solidFill>
        </p:spPr>
        <p:txBody>
          <a:bodyPr wrap="square" lIns="72000" tIns="72000" rIns="72000" bIns="72000">
            <a:spAutoFit/>
          </a:bodyPr>
          <a:lstStyle/>
          <a:p>
            <a:pPr>
              <a:spcBef>
                <a:spcPts val="300"/>
              </a:spcBef>
              <a:spcAft>
                <a:spcPts val="300"/>
              </a:spcAft>
            </a:pPr>
            <a:r>
              <a:rPr lang="en-AU" sz="1000" b="1" dirty="0">
                <a:solidFill>
                  <a:schemeClr val="accent6"/>
                </a:solidFill>
                <a:effectLst/>
                <a:latin typeface="Calibri" panose="020F0502020204030204" pitchFamily="34" charset="0"/>
                <a:ea typeface="Calibri" panose="020F0502020204030204" pitchFamily="34" charset="0"/>
                <a:cs typeface="Calibri" panose="020F0502020204030204" pitchFamily="34" charset="0"/>
              </a:rPr>
              <a:t>Discussion questions:</a:t>
            </a:r>
          </a:p>
          <a:p>
            <a:pPr marL="171450" indent="-171450">
              <a:spcBef>
                <a:spcPts val="100"/>
              </a:spcBef>
              <a:spcAft>
                <a:spcPts val="100"/>
              </a:spcAft>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What is the relationship between distance travelled and the volume of the balloon?</a:t>
            </a:r>
          </a:p>
          <a:p>
            <a:pPr marL="171450" indent="-171450">
              <a:spcBef>
                <a:spcPts val="100"/>
              </a:spcBef>
              <a:spcAft>
                <a:spcPts val="100"/>
              </a:spcAft>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How does this relate to Newton’s Third Law?</a:t>
            </a:r>
          </a:p>
          <a:p>
            <a:pPr marL="171450" indent="-171450">
              <a:spcBef>
                <a:spcPts val="100"/>
              </a:spcBef>
              <a:spcAft>
                <a:spcPts val="100"/>
              </a:spcAft>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What are variables that contribute to the uncertainty of the results?</a:t>
            </a:r>
          </a:p>
        </p:txBody>
      </p:sp>
      <p:sp>
        <p:nvSpPr>
          <p:cNvPr id="28" name="Rectangle 27" descr="Text box to enter response">
            <a:extLst>
              <a:ext uri="{FF2B5EF4-FFF2-40B4-BE49-F238E27FC236}">
                <a16:creationId xmlns:a16="http://schemas.microsoft.com/office/drawing/2014/main" id="{623C32C9-41B7-0EBC-6A55-FC3FD713A406}"/>
              </a:ext>
            </a:extLst>
          </p:cNvPr>
          <p:cNvSpPr/>
          <p:nvPr/>
        </p:nvSpPr>
        <p:spPr>
          <a:xfrm>
            <a:off x="563401" y="1460752"/>
            <a:ext cx="5745324" cy="849970"/>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0" name="TextBox 19">
            <a:extLst>
              <a:ext uri="{FF2B5EF4-FFF2-40B4-BE49-F238E27FC236}">
                <a16:creationId xmlns:a16="http://schemas.microsoft.com/office/drawing/2014/main" id="{40179242-7F4C-CB0F-1D2C-B6BAE2FB8B01}"/>
              </a:ext>
            </a:extLst>
          </p:cNvPr>
          <p:cNvSpPr txBox="1"/>
          <p:nvPr/>
        </p:nvSpPr>
        <p:spPr>
          <a:xfrm>
            <a:off x="549276" y="2423301"/>
            <a:ext cx="5759449" cy="1761233"/>
          </a:xfrm>
          <a:prstGeom prst="rect">
            <a:avLst/>
          </a:prstGeom>
          <a:solidFill>
            <a:schemeClr val="bg1"/>
          </a:solidFill>
        </p:spPr>
        <p:txBody>
          <a:bodyPr wrap="square" lIns="72000" tIns="72000" rIns="72000" bIns="72000">
            <a:spAutoFit/>
          </a:bodyPr>
          <a:lstStyle/>
          <a:p>
            <a:pPr>
              <a:spcBef>
                <a:spcPts val="300"/>
              </a:spcBef>
              <a:spcAft>
                <a:spcPts val="300"/>
              </a:spcAft>
            </a:pPr>
            <a:r>
              <a:rPr lang="en-AU" sz="1000" b="1"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Safety</a:t>
            </a:r>
          </a:p>
          <a:p>
            <a:pPr>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rPr>
              <a:t>Hazard: Use of scissors</a:t>
            </a:r>
          </a:p>
          <a:p>
            <a:pPr>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rPr>
              <a:t>Potential harm: bodily injury	Control: When using scissors always cut away from the body and fingers.</a:t>
            </a:r>
          </a:p>
          <a:p>
            <a:pPr>
              <a:spcBef>
                <a:spcPts val="300"/>
              </a:spcBef>
              <a:spcAft>
                <a:spcPts val="300"/>
              </a:spcAft>
            </a:pPr>
            <a:r>
              <a:rPr lang="en-AU" sz="1000" b="1" dirty="0">
                <a:solidFill>
                  <a:schemeClr val="accent6"/>
                </a:solidFill>
                <a:latin typeface="Calibri" panose="020F0502020204030204" pitchFamily="34" charset="0"/>
                <a:cs typeface="Calibri" panose="020F0502020204030204" pitchFamily="34" charset="0"/>
              </a:rPr>
              <a:t>Classroom Activity 2: Space Travel </a:t>
            </a:r>
          </a:p>
          <a:p>
            <a:pPr>
              <a:spcBef>
                <a:spcPts val="300"/>
              </a:spcBef>
              <a:spcAft>
                <a:spcPts val="300"/>
              </a:spcAft>
            </a:pPr>
            <a:r>
              <a:rPr lang="en-AU" sz="1000" i="1" dirty="0">
                <a:solidFill>
                  <a:srgbClr val="57575A"/>
                </a:solidFill>
                <a:latin typeface="Calibri" panose="020F0502020204030204" pitchFamily="34" charset="0"/>
                <a:cs typeface="Calibri" panose="020F0502020204030204" pitchFamily="34" charset="0"/>
              </a:rPr>
              <a:t>Skill focus: Problem solving</a:t>
            </a:r>
          </a:p>
          <a:p>
            <a:pPr marL="228600" indent="-228600">
              <a:spcBef>
                <a:spcPts val="100"/>
              </a:spcBef>
              <a:spcAft>
                <a:spcPts val="100"/>
              </a:spcAft>
              <a:buFont typeface="+mj-lt"/>
              <a:buAutoNum type="arabicPeriod"/>
            </a:pPr>
            <a:r>
              <a:rPr lang="en-AU" sz="1000" dirty="0">
                <a:solidFill>
                  <a:srgbClr val="57575A"/>
                </a:solidFill>
                <a:latin typeface="Calibri" panose="020F0502020204030204" pitchFamily="34" charset="0"/>
                <a:cs typeface="Calibri" panose="020F0502020204030204" pitchFamily="34" charset="0"/>
              </a:rPr>
              <a:t>Draw force diagrams for a rocket in two situations:</a:t>
            </a:r>
          </a:p>
          <a:p>
            <a:pPr marL="357188" indent="-138113">
              <a:spcBef>
                <a:spcPts val="100"/>
              </a:spcBef>
              <a:spcAft>
                <a:spcPts val="100"/>
              </a:spcAft>
              <a:tabLst>
                <a:tab pos="2792413" algn="l"/>
                <a:tab pos="2922588" algn="l"/>
              </a:tabLst>
            </a:pPr>
            <a:r>
              <a:rPr lang="en-AU" sz="1000" dirty="0">
                <a:solidFill>
                  <a:srgbClr val="57575A"/>
                </a:solidFill>
                <a:latin typeface="Calibri" panose="020F0502020204030204" pitchFamily="34" charset="0"/>
                <a:cs typeface="Calibri" panose="020F0502020204030204" pitchFamily="34" charset="0"/>
              </a:rPr>
              <a:t>a.	At rest on the ground	b.	Travelling at constant speed</a:t>
            </a:r>
            <a:br>
              <a:rPr lang="en-AU" sz="1000" dirty="0">
                <a:solidFill>
                  <a:srgbClr val="57575A"/>
                </a:solidFill>
                <a:latin typeface="Calibri" panose="020F0502020204030204" pitchFamily="34" charset="0"/>
                <a:cs typeface="Calibri" panose="020F0502020204030204" pitchFamily="34" charset="0"/>
              </a:rPr>
            </a:br>
            <a:r>
              <a:rPr lang="en-AU" sz="1000" dirty="0">
                <a:solidFill>
                  <a:srgbClr val="57575A"/>
                </a:solidFill>
                <a:latin typeface="Calibri" panose="020F0502020204030204" pitchFamily="34" charset="0"/>
                <a:cs typeface="Calibri" panose="020F0502020204030204" pitchFamily="34" charset="0"/>
              </a:rPr>
              <a:t>		(Assuming only vertical motion)</a:t>
            </a:r>
          </a:p>
        </p:txBody>
      </p:sp>
      <p:pic>
        <p:nvPicPr>
          <p:cNvPr id="8" name="Picture 7" descr="Rocket grounded yet to take off">
            <a:extLst>
              <a:ext uri="{FF2B5EF4-FFF2-40B4-BE49-F238E27FC236}">
                <a16:creationId xmlns:a16="http://schemas.microsoft.com/office/drawing/2014/main" id="{A99C0089-ACD6-721C-603C-20ED28A3E85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338" y="4128731"/>
            <a:ext cx="1847850" cy="1847850"/>
          </a:xfrm>
          <a:prstGeom prst="rect">
            <a:avLst/>
          </a:prstGeom>
        </p:spPr>
      </p:pic>
      <p:pic>
        <p:nvPicPr>
          <p:cNvPr id="5" name="Picture 4" descr="Rocket travelling at a constant speed in space">
            <a:extLst>
              <a:ext uri="{FF2B5EF4-FFF2-40B4-BE49-F238E27FC236}">
                <a16:creationId xmlns:a16="http://schemas.microsoft.com/office/drawing/2014/main" id="{66474D0E-520B-DF7F-848E-80CADC31B76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03408" y="4148914"/>
            <a:ext cx="1805912" cy="1805912"/>
          </a:xfrm>
          <a:prstGeom prst="rect">
            <a:avLst/>
          </a:prstGeom>
        </p:spPr>
      </p:pic>
      <p:sp>
        <p:nvSpPr>
          <p:cNvPr id="31" name="TextBox 30">
            <a:extLst>
              <a:ext uri="{FF2B5EF4-FFF2-40B4-BE49-F238E27FC236}">
                <a16:creationId xmlns:a16="http://schemas.microsoft.com/office/drawing/2014/main" id="{2DC65590-C77F-3521-70D1-BE57C6766DFF}"/>
              </a:ext>
            </a:extLst>
          </p:cNvPr>
          <p:cNvSpPr txBox="1"/>
          <p:nvPr/>
        </p:nvSpPr>
        <p:spPr>
          <a:xfrm>
            <a:off x="549276" y="5772639"/>
            <a:ext cx="5759449" cy="478831"/>
          </a:xfrm>
          <a:prstGeom prst="rect">
            <a:avLst/>
          </a:prstGeom>
          <a:solidFill>
            <a:schemeClr val="bg1"/>
          </a:solidFill>
        </p:spPr>
        <p:txBody>
          <a:bodyPr wrap="square" lIns="72000" tIns="72000" rIns="72000" bIns="72000">
            <a:spAutoFit/>
          </a:bodyPr>
          <a:lstStyle/>
          <a:p>
            <a:pPr marL="228600" indent="-228600">
              <a:spcBef>
                <a:spcPts val="100"/>
              </a:spcBef>
              <a:spcAft>
                <a:spcPts val="100"/>
              </a:spcAft>
              <a:buFont typeface="+mj-lt"/>
              <a:buAutoNum type="arabicPeriod" startAt="2"/>
            </a:pPr>
            <a:r>
              <a:rPr lang="en-AU" sz="1000" dirty="0">
                <a:solidFill>
                  <a:srgbClr val="57575A"/>
                </a:solidFill>
                <a:latin typeface="Calibri" panose="020F0502020204030204" pitchFamily="34" charset="0"/>
                <a:cs typeface="Calibri" panose="020F0502020204030204" pitchFamily="34" charset="0"/>
              </a:rPr>
              <a:t>If a rocket has a mass of 1000 tonnes plus a starting fuel mass of 500 tonnes:</a:t>
            </a:r>
          </a:p>
          <a:p>
            <a:pPr marL="357188" indent="-138113">
              <a:spcBef>
                <a:spcPts val="100"/>
              </a:spcBef>
              <a:spcAft>
                <a:spcPts val="100"/>
              </a:spcAft>
              <a:tabLst>
                <a:tab pos="2792413" algn="l"/>
                <a:tab pos="2922588" algn="l"/>
              </a:tabLst>
            </a:pPr>
            <a:r>
              <a:rPr lang="en-AU" sz="1000" dirty="0">
                <a:solidFill>
                  <a:srgbClr val="57575A"/>
                </a:solidFill>
                <a:latin typeface="Calibri" panose="020F0502020204030204" pitchFamily="34" charset="0"/>
                <a:cs typeface="Calibri" panose="020F0502020204030204" pitchFamily="34" charset="0"/>
              </a:rPr>
              <a:t>a.	Calculate the total rocket (+ fuel) weight at rest.</a:t>
            </a:r>
          </a:p>
        </p:txBody>
      </p:sp>
      <p:sp>
        <p:nvSpPr>
          <p:cNvPr id="32" name="Rectangle 31" descr="Text box to enter response">
            <a:extLst>
              <a:ext uri="{FF2B5EF4-FFF2-40B4-BE49-F238E27FC236}">
                <a16:creationId xmlns:a16="http://schemas.microsoft.com/office/drawing/2014/main" id="{64EDCF00-D053-8CC2-A85E-323C1B261701}"/>
              </a:ext>
              <a:ext uri="{C183D7F6-B498-43B3-948B-1728B52AA6E4}">
                <adec:decorative xmlns:adec="http://schemas.microsoft.com/office/drawing/2017/decorative" val="1"/>
              </a:ext>
            </a:extLst>
          </p:cNvPr>
          <p:cNvSpPr/>
          <p:nvPr/>
        </p:nvSpPr>
        <p:spPr>
          <a:xfrm>
            <a:off x="563401" y="6257521"/>
            <a:ext cx="5745324" cy="849970"/>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TextBox 13">
            <a:extLst>
              <a:ext uri="{FF2B5EF4-FFF2-40B4-BE49-F238E27FC236}">
                <a16:creationId xmlns:a16="http://schemas.microsoft.com/office/drawing/2014/main" id="{74162933-54F3-164B-3AC4-88FA7E0FAD87}"/>
              </a:ext>
            </a:extLst>
          </p:cNvPr>
          <p:cNvSpPr txBox="1"/>
          <p:nvPr/>
        </p:nvSpPr>
        <p:spPr>
          <a:xfrm>
            <a:off x="549276" y="7196625"/>
            <a:ext cx="5759449" cy="991792"/>
          </a:xfrm>
          <a:prstGeom prst="rect">
            <a:avLst/>
          </a:prstGeom>
          <a:solidFill>
            <a:schemeClr val="bg1"/>
          </a:solidFill>
        </p:spPr>
        <p:txBody>
          <a:bodyPr wrap="square" lIns="72000" tIns="72000" rIns="72000" bIns="72000">
            <a:spAutoFit/>
          </a:bodyPr>
          <a:lstStyle/>
          <a:p>
            <a:pPr marL="447675" indent="-228600">
              <a:spcBef>
                <a:spcPts val="100"/>
              </a:spcBef>
              <a:spcAft>
                <a:spcPts val="100"/>
              </a:spcAft>
              <a:buAutoNum type="alphaLcPeriod" startAt="2"/>
              <a:tabLst>
                <a:tab pos="2792413" algn="l"/>
                <a:tab pos="2922588" algn="l"/>
              </a:tabLst>
            </a:pPr>
            <a:r>
              <a:rPr lang="en-AU" sz="1000" dirty="0">
                <a:solidFill>
                  <a:srgbClr val="57575A"/>
                </a:solidFill>
                <a:latin typeface="Calibri" panose="020F0502020204030204" pitchFamily="34" charset="0"/>
                <a:cs typeface="Calibri" panose="020F0502020204030204" pitchFamily="34" charset="0"/>
              </a:rPr>
              <a:t>For five minutes after take-off, the rocket expends all its fuel.  Calculate the rocket’s thrust if it managed to keep a constant velocity of 6000 m/s. Ignore any drag components</a:t>
            </a:r>
          </a:p>
          <a:p>
            <a:pPr marL="219075">
              <a:spcBef>
                <a:spcPts val="100"/>
              </a:spcBef>
              <a:spcAft>
                <a:spcPts val="100"/>
              </a:spcAft>
              <a:tabLst>
                <a:tab pos="2792413" algn="l"/>
                <a:tab pos="2922588" algn="l"/>
              </a:tabLst>
            </a:pPr>
            <a:r>
              <a:rPr lang="en-AU" sz="1000" dirty="0">
                <a:solidFill>
                  <a:srgbClr val="57575A"/>
                </a:solidFill>
                <a:latin typeface="Calibri" panose="020F0502020204030204" pitchFamily="34" charset="0"/>
                <a:cs typeface="Calibri" panose="020F0502020204030204" pitchFamily="34" charset="0"/>
              </a:rPr>
              <a:t>Using: Thrust = velocity x change in mass (kg) / change in time (s)</a:t>
            </a:r>
          </a:p>
          <a:p>
            <a:pPr marL="219075">
              <a:spcBef>
                <a:spcPts val="100"/>
              </a:spcBef>
              <a:spcAft>
                <a:spcPts val="100"/>
              </a:spcAft>
              <a:tabLst>
                <a:tab pos="2792413" algn="l"/>
                <a:tab pos="2922588" algn="l"/>
              </a:tabLst>
            </a:pPr>
            <a:r>
              <a:rPr lang="en-AU" sz="1000" dirty="0">
                <a:solidFill>
                  <a:srgbClr val="57575A"/>
                </a:solidFill>
                <a:latin typeface="Calibri" panose="020F0502020204030204" pitchFamily="34" charset="0"/>
                <a:cs typeface="Calibri" panose="020F0502020204030204" pitchFamily="34" charset="0"/>
              </a:rPr>
              <a:t>                      T = v x dm/dt</a:t>
            </a:r>
          </a:p>
          <a:p>
            <a:pPr marL="219075">
              <a:spcBef>
                <a:spcPts val="100"/>
              </a:spcBef>
              <a:spcAft>
                <a:spcPts val="100"/>
              </a:spcAft>
              <a:tabLst>
                <a:tab pos="2792413" algn="l"/>
                <a:tab pos="2922588" algn="l"/>
              </a:tabLst>
            </a:pPr>
            <a:endParaRPr lang="en-AU" sz="1000" dirty="0">
              <a:solidFill>
                <a:srgbClr val="57575A"/>
              </a:solidFill>
              <a:latin typeface="Calibri" panose="020F0502020204030204" pitchFamily="34" charset="0"/>
              <a:cs typeface="Calibri" panose="020F0502020204030204" pitchFamily="34" charset="0"/>
            </a:endParaRPr>
          </a:p>
        </p:txBody>
      </p:sp>
      <p:sp>
        <p:nvSpPr>
          <p:cNvPr id="7" name="Rectangle 6" descr="Text box to enter response">
            <a:extLst>
              <a:ext uri="{FF2B5EF4-FFF2-40B4-BE49-F238E27FC236}">
                <a16:creationId xmlns:a16="http://schemas.microsoft.com/office/drawing/2014/main" id="{757E8F0D-B453-F759-8AD4-5FC2329AD39B}"/>
              </a:ext>
            </a:extLst>
          </p:cNvPr>
          <p:cNvSpPr/>
          <p:nvPr/>
        </p:nvSpPr>
        <p:spPr>
          <a:xfrm>
            <a:off x="563401" y="8003219"/>
            <a:ext cx="5745324" cy="849970"/>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Footer Placeholder 1">
            <a:extLst>
              <a:ext uri="{FF2B5EF4-FFF2-40B4-BE49-F238E27FC236}">
                <a16:creationId xmlns:a16="http://schemas.microsoft.com/office/drawing/2014/main" id="{365E2C73-E0AA-6CF3-ADB7-68441F9CEB41}"/>
              </a:ext>
              <a:ext uri="{C183D7F6-B498-43B3-948B-1728B52AA6E4}">
                <adec:decorative xmlns:adec="http://schemas.microsoft.com/office/drawing/2017/decorative" val="1"/>
              </a:ext>
            </a:extLst>
          </p:cNvPr>
          <p:cNvSpPr>
            <a:spLocks noGrp="1"/>
          </p:cNvSpPr>
          <p:nvPr>
            <p:ph type="ftr" sz="quarter" idx="3"/>
          </p:nvPr>
        </p:nvSpPr>
        <p:spPr/>
        <p:txBody>
          <a:bodyPr/>
          <a:lstStyle/>
          <a:p>
            <a:r>
              <a:rPr lang="en-US" dirty="0">
                <a:solidFill>
                  <a:schemeClr val="bg1"/>
                </a:solidFill>
              </a:rPr>
              <a:t>Forces and Newton’s Laws </a:t>
            </a:r>
            <a:r>
              <a:rPr lang="en-US" dirty="0"/>
              <a:t>STUDENT RESOURCE</a:t>
            </a:r>
            <a:endParaRPr lang="en-AU" dirty="0"/>
          </a:p>
        </p:txBody>
      </p:sp>
      <p:sp>
        <p:nvSpPr>
          <p:cNvPr id="3" name="Slide Number Placeholder 2">
            <a:extLst>
              <a:ext uri="{FF2B5EF4-FFF2-40B4-BE49-F238E27FC236}">
                <a16:creationId xmlns:a16="http://schemas.microsoft.com/office/drawing/2014/main" id="{55C8717D-BE3D-D992-B69F-55FF4519A240}"/>
              </a:ext>
              <a:ext uri="{C183D7F6-B498-43B3-948B-1728B52AA6E4}">
                <adec:decorative xmlns:adec="http://schemas.microsoft.com/office/drawing/2017/decorative" val="1"/>
              </a:ext>
            </a:extLst>
          </p:cNvPr>
          <p:cNvSpPr>
            <a:spLocks noGrp="1"/>
          </p:cNvSpPr>
          <p:nvPr>
            <p:ph type="sldNum" sz="quarter" idx="4"/>
          </p:nvPr>
        </p:nvSpPr>
        <p:spPr/>
        <p:txBody>
          <a:bodyPr/>
          <a:lstStyle/>
          <a:p>
            <a:fld id="{24F48773-4115-48EA-A802-25D4069CDE66}" type="slidenum">
              <a:rPr lang="en-AU" smtClean="0"/>
              <a:pPr/>
              <a:t>5</a:t>
            </a:fld>
            <a:endParaRPr lang="en-AU" dirty="0"/>
          </a:p>
        </p:txBody>
      </p:sp>
      <p:sp>
        <p:nvSpPr>
          <p:cNvPr id="4" name="Title 3">
            <a:extLst>
              <a:ext uri="{FF2B5EF4-FFF2-40B4-BE49-F238E27FC236}">
                <a16:creationId xmlns:a16="http://schemas.microsoft.com/office/drawing/2014/main" id="{56900456-18B1-5C19-2CD1-8FB4EE1D7CE2}"/>
              </a:ext>
            </a:extLst>
          </p:cNvPr>
          <p:cNvSpPr>
            <a:spLocks noGrp="1"/>
          </p:cNvSpPr>
          <p:nvPr>
            <p:ph type="title" idx="4294967295"/>
          </p:nvPr>
        </p:nvSpPr>
        <p:spPr>
          <a:xfrm>
            <a:off x="471488" y="-1914525"/>
            <a:ext cx="5915025" cy="1914525"/>
          </a:xfrm>
          <a:prstGeom prst="rect">
            <a:avLst/>
          </a:prstGeom>
        </p:spPr>
        <p:txBody>
          <a:bodyPr anchor="b"/>
          <a:lstStyle/>
          <a:p>
            <a:r>
              <a:rPr lang="en-US" sz="3600" b="1" dirty="0">
                <a:solidFill>
                  <a:schemeClr val="accent6"/>
                </a:solidFill>
                <a:latin typeface="Open Sans" pitchFamily="2" charset="0"/>
                <a:ea typeface="Open Sans" pitchFamily="2" charset="0"/>
                <a:cs typeface="Open Sans" pitchFamily="2" charset="0"/>
              </a:rPr>
              <a:t>Forces and Newton’s Laws – page 5</a:t>
            </a:r>
            <a:endParaRPr lang="en-AU" dirty="0"/>
          </a:p>
        </p:txBody>
      </p:sp>
      <p:pic>
        <p:nvPicPr>
          <p:cNvPr id="12" name="Graphic 11">
            <a:extLst>
              <a:ext uri="{FF2B5EF4-FFF2-40B4-BE49-F238E27FC236}">
                <a16:creationId xmlns:a16="http://schemas.microsoft.com/office/drawing/2014/main" id="{83D602AC-CC5E-66B9-A66D-DDC51BC0B182}"/>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92254" y="8057853"/>
            <a:ext cx="316523" cy="316523"/>
          </a:xfrm>
          <a:prstGeom prst="rect">
            <a:avLst/>
          </a:prstGeom>
        </p:spPr>
      </p:pic>
      <p:pic>
        <p:nvPicPr>
          <p:cNvPr id="29" name="Graphic 28">
            <a:extLst>
              <a:ext uri="{FF2B5EF4-FFF2-40B4-BE49-F238E27FC236}">
                <a16:creationId xmlns:a16="http://schemas.microsoft.com/office/drawing/2014/main" id="{77B9560F-E0FF-8AE2-1974-4139CE2102BA}"/>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92254" y="1515386"/>
            <a:ext cx="316523" cy="316523"/>
          </a:xfrm>
          <a:prstGeom prst="rect">
            <a:avLst/>
          </a:prstGeom>
        </p:spPr>
      </p:pic>
      <p:pic>
        <p:nvPicPr>
          <p:cNvPr id="33" name="Graphic 32">
            <a:extLst>
              <a:ext uri="{FF2B5EF4-FFF2-40B4-BE49-F238E27FC236}">
                <a16:creationId xmlns:a16="http://schemas.microsoft.com/office/drawing/2014/main" id="{C5789689-0BB4-F536-EF5D-D02F4732C99F}"/>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92254" y="6312155"/>
            <a:ext cx="316523" cy="316523"/>
          </a:xfrm>
          <a:prstGeom prst="rect">
            <a:avLst/>
          </a:prstGeom>
        </p:spPr>
      </p:pic>
    </p:spTree>
    <p:extLst>
      <p:ext uri="{BB962C8B-B14F-4D97-AF65-F5344CB8AC3E}">
        <p14:creationId xmlns:p14="http://schemas.microsoft.com/office/powerpoint/2010/main" val="4197985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52000E3-CC4F-DB78-7564-759295C690F2}"/>
              </a:ext>
            </a:extLst>
          </p:cNvPr>
          <p:cNvSpPr txBox="1"/>
          <p:nvPr/>
        </p:nvSpPr>
        <p:spPr>
          <a:xfrm>
            <a:off x="549276" y="566266"/>
            <a:ext cx="5759449" cy="2761507"/>
          </a:xfrm>
          <a:prstGeom prst="rect">
            <a:avLst/>
          </a:prstGeom>
          <a:solidFill>
            <a:schemeClr val="bg1"/>
          </a:solidFill>
        </p:spPr>
        <p:txBody>
          <a:bodyPr wrap="square" lIns="72000" tIns="72000" rIns="72000" bIns="72000">
            <a:spAutoFit/>
          </a:bodyPr>
          <a:lstStyle/>
          <a:p>
            <a:pPr>
              <a:spcBef>
                <a:spcPts val="300"/>
              </a:spcBef>
              <a:spcAft>
                <a:spcPts val="300"/>
              </a:spcAft>
            </a:pPr>
            <a:r>
              <a:rPr lang="en-AU" sz="1000" b="1" dirty="0">
                <a:solidFill>
                  <a:schemeClr val="accent6"/>
                </a:solidFill>
                <a:effectLst/>
                <a:latin typeface="Calibri" panose="020F0502020204030204" pitchFamily="34" charset="0"/>
                <a:ea typeface="Calibri" panose="020F0502020204030204" pitchFamily="34" charset="0"/>
                <a:cs typeface="Calibri" panose="020F0502020204030204" pitchFamily="34" charset="0"/>
              </a:rPr>
              <a:t>Hands-on activity: Water rocket activity or stomp rocket activity (Optional if equipment is available)</a:t>
            </a:r>
          </a:p>
          <a:p>
            <a:pPr>
              <a:spcBef>
                <a:spcPts val="300"/>
              </a:spcBef>
              <a:spcAft>
                <a:spcPts val="300"/>
              </a:spcAft>
            </a:pPr>
            <a:r>
              <a:rPr lang="en-AU" sz="1000" b="1"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Safety</a:t>
            </a:r>
          </a:p>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Hazard: Pressure build-up in plastic bottle to create projectile</a:t>
            </a:r>
          </a:p>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Potential harm: bodily injury</a:t>
            </a:r>
          </a:p>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Control: Always have a teacher and/or supervisor present and make sure any projectile is pointed away from people when ready to launch.</a:t>
            </a:r>
          </a:p>
          <a:p>
            <a:pPr>
              <a:spcBef>
                <a:spcPts val="300"/>
              </a:spcBef>
              <a:spcAft>
                <a:spcPts val="300"/>
              </a:spcAft>
            </a:pPr>
            <a:r>
              <a:rPr lang="en-AU" sz="1000" dirty="0">
                <a:solidFill>
                  <a:srgbClr val="57575A"/>
                </a:solidFill>
                <a:latin typeface="Calibri" panose="020F0502020204030204" pitchFamily="34" charset="0"/>
                <a:ea typeface="Calibri" panose="020F0502020204030204" pitchFamily="34" charset="0"/>
                <a:cs typeface="Calibri" panose="020F0502020204030204" pitchFamily="34" charset="0"/>
              </a:rPr>
              <a:t>Wear safety glasses for this activity</a:t>
            </a:r>
            <a:endPar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endParaRPr>
          </a:p>
          <a:p>
            <a:pPr>
              <a:spcBef>
                <a:spcPts val="300"/>
              </a:spcBef>
              <a:spcAft>
                <a:spcPts val="300"/>
              </a:spcAft>
            </a:pPr>
            <a:endParaRPr lang="en-AU" sz="1000" b="1" dirty="0">
              <a:solidFill>
                <a:schemeClr val="accent6"/>
              </a:solidFill>
              <a:effectLst/>
              <a:latin typeface="Calibri" panose="020F0502020204030204" pitchFamily="34" charset="0"/>
              <a:ea typeface="Calibri" panose="020F0502020204030204" pitchFamily="34" charset="0"/>
              <a:cs typeface="Calibri" panose="020F0502020204030204" pitchFamily="34" charset="0"/>
            </a:endParaRPr>
          </a:p>
          <a:p>
            <a:pPr>
              <a:spcBef>
                <a:spcPts val="300"/>
              </a:spcBef>
              <a:spcAft>
                <a:spcPts val="300"/>
              </a:spcAft>
            </a:pPr>
            <a:r>
              <a:rPr lang="en-AU" sz="1000" b="1" dirty="0">
                <a:solidFill>
                  <a:schemeClr val="accent6"/>
                </a:solidFill>
                <a:effectLst/>
                <a:latin typeface="Calibri" panose="020F0502020204030204" pitchFamily="34" charset="0"/>
                <a:ea typeface="Calibri" panose="020F0502020204030204" pitchFamily="34" charset="0"/>
                <a:cs typeface="Calibri" panose="020F0502020204030204" pitchFamily="34" charset="0"/>
              </a:rPr>
              <a:t>Classroom Activity 3: Rocket Launch – Code Club Australia</a:t>
            </a:r>
          </a:p>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Skill focus: coding</a:t>
            </a:r>
          </a:p>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Rocket Launch – Code Club Australia</a:t>
            </a:r>
          </a:p>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hlinkClick r:id="rId2"/>
              </a:rPr>
              <a:t>Rocket Launch | Code Club Australia</a:t>
            </a:r>
            <a:endPar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10" name="Rectangle: Rounded Corners 9">
            <a:extLst>
              <a:ext uri="{FF2B5EF4-FFF2-40B4-BE49-F238E27FC236}">
                <a16:creationId xmlns:a16="http://schemas.microsoft.com/office/drawing/2014/main" id="{107FF25A-14DE-6F5B-CB00-BE4F933A98F3}"/>
              </a:ext>
              <a:ext uri="{C183D7F6-B498-43B3-948B-1728B52AA6E4}">
                <adec:decorative xmlns:adec="http://schemas.microsoft.com/office/drawing/2017/decorative" val="1"/>
              </a:ext>
            </a:extLst>
          </p:cNvPr>
          <p:cNvSpPr/>
          <p:nvPr/>
        </p:nvSpPr>
        <p:spPr>
          <a:xfrm>
            <a:off x="377686" y="3786809"/>
            <a:ext cx="6142383" cy="2842590"/>
          </a:xfrm>
          <a:prstGeom prst="roundRect">
            <a:avLst>
              <a:gd name="adj" fmla="val 0"/>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AU"/>
          </a:p>
        </p:txBody>
      </p:sp>
      <p:sp>
        <p:nvSpPr>
          <p:cNvPr id="13" name="TextBox 12">
            <a:extLst>
              <a:ext uri="{FF2B5EF4-FFF2-40B4-BE49-F238E27FC236}">
                <a16:creationId xmlns:a16="http://schemas.microsoft.com/office/drawing/2014/main" id="{1D48BC72-B317-6490-B286-EA225A1FCC67}"/>
              </a:ext>
            </a:extLst>
          </p:cNvPr>
          <p:cNvSpPr txBox="1"/>
          <p:nvPr/>
        </p:nvSpPr>
        <p:spPr>
          <a:xfrm>
            <a:off x="549275" y="3919649"/>
            <a:ext cx="5759449" cy="422405"/>
          </a:xfrm>
          <a:prstGeom prst="rect">
            <a:avLst/>
          </a:prstGeom>
          <a:noFill/>
        </p:spPr>
        <p:txBody>
          <a:bodyPr wrap="square" lIns="72000" tIns="72000" rIns="72000" bIns="72000">
            <a:spAutoFit/>
          </a:bodyPr>
          <a:lstStyle/>
          <a:p>
            <a:pPr>
              <a:spcBef>
                <a:spcPts val="1800"/>
              </a:spcBef>
              <a:spcAft>
                <a:spcPts val="1200"/>
              </a:spcAft>
            </a:pPr>
            <a:r>
              <a:rPr lang="en-AU" dirty="0">
                <a:solidFill>
                  <a:schemeClr val="accent6"/>
                </a:solidFill>
                <a:latin typeface="Open Sans" pitchFamily="2" charset="0"/>
                <a:ea typeface="Open Sans" pitchFamily="2" charset="0"/>
                <a:cs typeface="Open Sans" pitchFamily="2" charset="0"/>
              </a:rPr>
              <a:t>Additional resources</a:t>
            </a:r>
            <a:endParaRPr lang="en-AU" sz="105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TextBox 11">
            <a:extLst>
              <a:ext uri="{FF2B5EF4-FFF2-40B4-BE49-F238E27FC236}">
                <a16:creationId xmlns:a16="http://schemas.microsoft.com/office/drawing/2014/main" id="{ED489A8C-6CA7-66F4-C8DA-637CAA72A97B}"/>
              </a:ext>
            </a:extLst>
          </p:cNvPr>
          <p:cNvSpPr txBox="1"/>
          <p:nvPr/>
        </p:nvSpPr>
        <p:spPr>
          <a:xfrm>
            <a:off x="549276" y="4384831"/>
            <a:ext cx="5759450" cy="2006030"/>
          </a:xfrm>
          <a:prstGeom prst="rect">
            <a:avLst/>
          </a:prstGeom>
          <a:noFill/>
        </p:spPr>
        <p:txBody>
          <a:bodyPr wrap="square" lIns="72000" tIns="72000" rIns="72000" bIns="72000" numCol="2" spcCol="180000">
            <a:noAutofit/>
          </a:bodyPr>
          <a:lstStyle/>
          <a:p>
            <a:pPr lvl="0">
              <a:lnSpc>
                <a:spcPct val="110000"/>
              </a:lnSpc>
              <a:spcBef>
                <a:spcPts val="600"/>
              </a:spcBef>
              <a:spcAft>
                <a:spcPts val="600"/>
              </a:spcAft>
            </a:pPr>
            <a:r>
              <a:rPr lang="en-AU" sz="1000" b="1" u="sng" dirty="0">
                <a:solidFill>
                  <a:srgbClr val="57575A"/>
                </a:solidFill>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Space Technology Future Science Platform</a:t>
            </a:r>
            <a:r>
              <a:rPr lang="en-AU" sz="1000" b="1"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 –</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 CSIRO</a:t>
            </a:r>
            <a:endParaRPr lang="en-AU" sz="10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10000"/>
              </a:lnSpc>
              <a:spcBef>
                <a:spcPts val="600"/>
              </a:spcBef>
              <a:spcAft>
                <a:spcPts val="600"/>
              </a:spcAft>
            </a:pPr>
            <a:r>
              <a:rPr lang="en-AU" sz="1000" b="1" u="sng" dirty="0">
                <a:solidFill>
                  <a:srgbClr val="57575A"/>
                </a:solidFill>
                <a:effectLst/>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Low Earth Orbit Visualization</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 – </a:t>
            </a:r>
            <a:r>
              <a:rPr lang="en-AU" sz="1000" dirty="0" err="1">
                <a:solidFill>
                  <a:srgbClr val="57575A"/>
                </a:solidFill>
                <a:effectLst/>
                <a:latin typeface="Calibri" panose="020F0502020204030204" pitchFamily="34" charset="0"/>
                <a:ea typeface="Calibri" panose="020F0502020204030204" pitchFamily="34" charset="0"/>
                <a:cs typeface="Calibri" panose="020F0502020204030204" pitchFamily="34" charset="0"/>
              </a:rPr>
              <a:t>LeoLabs</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 Inc (2023)</a:t>
            </a:r>
            <a:endParaRPr lang="en-AU" sz="10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10000"/>
              </a:lnSpc>
              <a:spcBef>
                <a:spcPts val="600"/>
              </a:spcBef>
              <a:spcAft>
                <a:spcPts val="600"/>
              </a:spcAft>
            </a:pPr>
            <a:r>
              <a:rPr lang="en-AU" sz="1000" b="1" u="sng" dirty="0">
                <a:solidFill>
                  <a:srgbClr val="57575A"/>
                </a:solidFill>
                <a:effectLst/>
                <a:latin typeface="Calibri" panose="020F0502020204030204" pitchFamily="34" charset="0"/>
                <a:ea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ESA’s Space Environment Report</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 – European Space Agency (2022)</a:t>
            </a:r>
            <a:endParaRPr lang="en-AU" sz="10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10000"/>
              </a:lnSpc>
              <a:spcBef>
                <a:spcPts val="600"/>
              </a:spcBef>
              <a:spcAft>
                <a:spcPts val="600"/>
              </a:spcAft>
            </a:pPr>
            <a:r>
              <a:rPr lang="en-AU" sz="1000" b="1" u="sng" dirty="0">
                <a:solidFill>
                  <a:srgbClr val="57575A"/>
                </a:solidFill>
                <a:effectLst/>
                <a:latin typeface="Calibri" panose="020F0502020204030204" pitchFamily="34" charset="0"/>
                <a:ea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Space: A Roadmap for unlocking future growth opportunities for Australia</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 – CSIRO (2018)</a:t>
            </a:r>
            <a:endParaRPr lang="en-AU" sz="10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10000"/>
              </a:lnSpc>
              <a:spcBef>
                <a:spcPts val="600"/>
              </a:spcBef>
              <a:spcAft>
                <a:spcPts val="600"/>
              </a:spcAft>
            </a:pPr>
            <a:r>
              <a:rPr lang="en-AU" sz="1000" b="1" u="sng" dirty="0">
                <a:solidFill>
                  <a:srgbClr val="57575A"/>
                </a:solidFill>
                <a:effectLst/>
                <a:latin typeface="Calibri" panose="020F0502020204030204" pitchFamily="34" charset="0"/>
                <a:ea typeface="Calibri" panose="020F0502020204030204" pitchFamily="34" charset="0"/>
                <a:cs typeface="Calibri" panose="020F0502020204030204" pitchFamily="34" charset="0"/>
                <a:hlinkClick r:id="rId7">
                  <a:extLst>
                    <a:ext uri="{A12FA001-AC4F-418D-AE19-62706E023703}">
                      <ahyp:hlinkClr xmlns:ahyp="http://schemas.microsoft.com/office/drawing/2018/hyperlinkcolor" val="tx"/>
                    </a:ext>
                  </a:extLst>
                </a:hlinkClick>
              </a:rPr>
              <a:t>CubeSat</a:t>
            </a:r>
            <a:r>
              <a:rPr lang="en-AU" sz="1000" b="1"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 </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 CSIRO (December 2018)</a:t>
            </a:r>
            <a:endParaRPr lang="en-AU" sz="10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10000"/>
              </a:lnSpc>
              <a:spcBef>
                <a:spcPts val="600"/>
              </a:spcBef>
              <a:spcAft>
                <a:spcPts val="600"/>
              </a:spcAft>
            </a:pPr>
            <a:r>
              <a:rPr lang="en-AU" sz="1000" b="1" u="sng" dirty="0">
                <a:solidFill>
                  <a:srgbClr val="57575A"/>
                </a:solidFill>
                <a:effectLst/>
                <a:latin typeface="Calibri" panose="020F0502020204030204" pitchFamily="34" charset="0"/>
                <a:ea typeface="Calibri" panose="020F0502020204030204" pitchFamily="34" charset="0"/>
                <a:cs typeface="Calibri" panose="020F0502020204030204" pitchFamily="34" charset="0"/>
                <a:hlinkClick r:id="rId8">
                  <a:extLst>
                    <a:ext uri="{A12FA001-AC4F-418D-AE19-62706E023703}">
                      <ahyp:hlinkClr xmlns:ahyp="http://schemas.microsoft.com/office/drawing/2018/hyperlinkcolor" val="tx"/>
                    </a:ext>
                  </a:extLst>
                </a:hlinkClick>
              </a:rPr>
              <a:t>Centre for Earth Observation</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 – CSIRO</a:t>
            </a:r>
            <a:endParaRPr lang="en-AU" sz="10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10000"/>
              </a:lnSpc>
              <a:spcBef>
                <a:spcPts val="600"/>
              </a:spcBef>
              <a:spcAft>
                <a:spcPts val="600"/>
              </a:spcAft>
            </a:pPr>
            <a:r>
              <a:rPr lang="en-AU" sz="1000" b="1" u="sng" dirty="0">
                <a:solidFill>
                  <a:srgbClr val="57575A"/>
                </a:solidFill>
                <a:effectLst/>
                <a:latin typeface="Calibri" panose="020F0502020204030204" pitchFamily="34" charset="0"/>
                <a:ea typeface="Calibri" panose="020F0502020204030204" pitchFamily="34" charset="0"/>
                <a:cs typeface="Calibri" panose="020F0502020204030204" pitchFamily="34" charset="0"/>
                <a:hlinkClick r:id="rId9">
                  <a:extLst>
                    <a:ext uri="{A12FA001-AC4F-418D-AE19-62706E023703}">
                      <ahyp:hlinkClr xmlns:ahyp="http://schemas.microsoft.com/office/drawing/2018/hyperlinkcolor" val="tx"/>
                    </a:ext>
                  </a:extLst>
                </a:hlinkClick>
              </a:rPr>
              <a:t>Galileo &amp; Newton</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 – CSIRO/</a:t>
            </a:r>
            <a:r>
              <a:rPr lang="en-AU" sz="1000" dirty="0" err="1">
                <a:solidFill>
                  <a:srgbClr val="57575A"/>
                </a:solidFill>
                <a:effectLst/>
                <a:latin typeface="Calibri" panose="020F0502020204030204" pitchFamily="34" charset="0"/>
                <a:ea typeface="Calibri" panose="020F0502020204030204" pitchFamily="34" charset="0"/>
                <a:cs typeface="Calibri" panose="020F0502020204030204" pitchFamily="34" charset="0"/>
              </a:rPr>
              <a:t>ATNF</a:t>
            </a:r>
            <a:endParaRPr lang="en-AU" sz="10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10000"/>
              </a:lnSpc>
              <a:spcBef>
                <a:spcPts val="600"/>
              </a:spcBef>
              <a:spcAft>
                <a:spcPts val="600"/>
              </a:spcAft>
            </a:pPr>
            <a:r>
              <a:rPr lang="en-AU" sz="1000" b="1" u="sng" dirty="0">
                <a:solidFill>
                  <a:srgbClr val="57575A"/>
                </a:solidFill>
                <a:effectLst/>
                <a:latin typeface="Calibri" panose="020F0502020204030204" pitchFamily="34" charset="0"/>
                <a:ea typeface="Calibri" panose="020F0502020204030204" pitchFamily="34" charset="0"/>
                <a:cs typeface="Calibri" panose="020F0502020204030204" pitchFamily="34" charset="0"/>
                <a:hlinkClick r:id="rId10">
                  <a:extLst>
                    <a:ext uri="{A12FA001-AC4F-418D-AE19-62706E023703}">
                      <ahyp:hlinkClr xmlns:ahyp="http://schemas.microsoft.com/office/drawing/2018/hyperlinkcolor" val="tx"/>
                    </a:ext>
                  </a:extLst>
                </a:hlinkClick>
              </a:rPr>
              <a:t>What are Newton’s Laws of Motion?</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 – NASA (October 2022)</a:t>
            </a:r>
            <a:endParaRPr lang="en-AU" sz="10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10000"/>
              </a:lnSpc>
              <a:spcBef>
                <a:spcPts val="600"/>
              </a:spcBef>
              <a:spcAft>
                <a:spcPts val="600"/>
              </a:spcAft>
            </a:pPr>
            <a:r>
              <a:rPr lang="en-AU" sz="1000" b="1" u="sng" dirty="0">
                <a:solidFill>
                  <a:srgbClr val="57575A"/>
                </a:solidFill>
                <a:effectLst/>
                <a:latin typeface="Calibri" panose="020F0502020204030204" pitchFamily="34" charset="0"/>
                <a:ea typeface="Calibri" panose="020F0502020204030204" pitchFamily="34" charset="0"/>
                <a:cs typeface="Calibri" panose="020F0502020204030204" pitchFamily="34" charset="0"/>
                <a:hlinkClick r:id="rId11">
                  <a:extLst>
                    <a:ext uri="{A12FA001-AC4F-418D-AE19-62706E023703}">
                      <ahyp:hlinkClr xmlns:ahyp="http://schemas.microsoft.com/office/drawing/2018/hyperlinkcolor" val="tx"/>
                    </a:ext>
                  </a:extLst>
                </a:hlinkClick>
              </a:rPr>
              <a:t>What is Thrust</a:t>
            </a:r>
            <a:r>
              <a:rPr lang="en-AU" sz="1000" b="1" u="sng"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 – NASA (July 2022)</a:t>
            </a:r>
            <a:endParaRPr lang="en-AU" sz="10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10000"/>
              </a:lnSpc>
              <a:spcBef>
                <a:spcPts val="600"/>
              </a:spcBef>
              <a:spcAft>
                <a:spcPts val="600"/>
              </a:spcAft>
            </a:pPr>
            <a:r>
              <a:rPr lang="en-AU" sz="1000" b="1" u="sng" dirty="0">
                <a:solidFill>
                  <a:srgbClr val="57575A"/>
                </a:solidFill>
                <a:effectLst/>
                <a:latin typeface="Calibri" panose="020F0502020204030204" pitchFamily="34" charset="0"/>
                <a:ea typeface="Calibri" panose="020F0502020204030204" pitchFamily="34" charset="0"/>
                <a:cs typeface="Calibri" panose="020F0502020204030204" pitchFamily="34" charset="0"/>
                <a:hlinkClick r:id="rId12">
                  <a:extLst>
                    <a:ext uri="{A12FA001-AC4F-418D-AE19-62706E023703}">
                      <ahyp:hlinkClr xmlns:ahyp="http://schemas.microsoft.com/office/drawing/2018/hyperlinkcolor" val="tx"/>
                    </a:ext>
                  </a:extLst>
                </a:hlinkClick>
              </a:rPr>
              <a:t>Rocket Nozzle Interactive Simulator</a:t>
            </a: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 – NASA (August 2022)</a:t>
            </a:r>
            <a:endParaRPr lang="en-AU" sz="10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Footer Placeholder 1">
            <a:extLst>
              <a:ext uri="{FF2B5EF4-FFF2-40B4-BE49-F238E27FC236}">
                <a16:creationId xmlns:a16="http://schemas.microsoft.com/office/drawing/2014/main" id="{2A253C24-0616-BA6D-457D-88EAF223AB06}"/>
              </a:ext>
              <a:ext uri="{C183D7F6-B498-43B3-948B-1728B52AA6E4}">
                <adec:decorative xmlns:adec="http://schemas.microsoft.com/office/drawing/2017/decorative" val="1"/>
              </a:ext>
            </a:extLst>
          </p:cNvPr>
          <p:cNvSpPr>
            <a:spLocks noGrp="1"/>
          </p:cNvSpPr>
          <p:nvPr>
            <p:ph type="ftr" sz="quarter" idx="3"/>
          </p:nvPr>
        </p:nvSpPr>
        <p:spPr>
          <a:xfrm>
            <a:off x="549275" y="9182100"/>
            <a:ext cx="5148000" cy="220317"/>
          </a:xfrm>
        </p:spPr>
        <p:txBody>
          <a:bodyPr/>
          <a:lstStyle/>
          <a:p>
            <a:r>
              <a:rPr lang="en-US" dirty="0">
                <a:solidFill>
                  <a:schemeClr val="bg1"/>
                </a:solidFill>
              </a:rPr>
              <a:t>Forces and Newton’s Laws </a:t>
            </a:r>
            <a:r>
              <a:rPr lang="en-US" dirty="0"/>
              <a:t>STUDENT RESOURCE</a:t>
            </a:r>
            <a:endParaRPr lang="en-AU" dirty="0"/>
          </a:p>
        </p:txBody>
      </p:sp>
      <p:sp>
        <p:nvSpPr>
          <p:cNvPr id="3" name="Slide Number Placeholder 2">
            <a:extLst>
              <a:ext uri="{FF2B5EF4-FFF2-40B4-BE49-F238E27FC236}">
                <a16:creationId xmlns:a16="http://schemas.microsoft.com/office/drawing/2014/main" id="{2FA6251B-DB6F-B3C6-05F0-8269AD8C36A0}"/>
              </a:ext>
              <a:ext uri="{C183D7F6-B498-43B3-948B-1728B52AA6E4}">
                <adec:decorative xmlns:adec="http://schemas.microsoft.com/office/drawing/2017/decorative" val="1"/>
              </a:ext>
            </a:extLst>
          </p:cNvPr>
          <p:cNvSpPr>
            <a:spLocks noGrp="1"/>
          </p:cNvSpPr>
          <p:nvPr>
            <p:ph type="sldNum" sz="quarter" idx="4"/>
          </p:nvPr>
        </p:nvSpPr>
        <p:spPr/>
        <p:txBody>
          <a:bodyPr/>
          <a:lstStyle/>
          <a:p>
            <a:fld id="{24F48773-4115-48EA-A802-25D4069CDE66}" type="slidenum">
              <a:rPr lang="en-AU" smtClean="0"/>
              <a:pPr/>
              <a:t>6</a:t>
            </a:fld>
            <a:endParaRPr lang="en-AU" dirty="0"/>
          </a:p>
        </p:txBody>
      </p:sp>
      <p:sp>
        <p:nvSpPr>
          <p:cNvPr id="8" name="Title 7">
            <a:extLst>
              <a:ext uri="{FF2B5EF4-FFF2-40B4-BE49-F238E27FC236}">
                <a16:creationId xmlns:a16="http://schemas.microsoft.com/office/drawing/2014/main" id="{124579AA-FB0F-187B-A594-5AFA4EDC1225}"/>
              </a:ext>
            </a:extLst>
          </p:cNvPr>
          <p:cNvSpPr>
            <a:spLocks noGrp="1"/>
          </p:cNvSpPr>
          <p:nvPr>
            <p:ph type="title" idx="4294967295"/>
          </p:nvPr>
        </p:nvSpPr>
        <p:spPr>
          <a:xfrm>
            <a:off x="471488" y="-1914525"/>
            <a:ext cx="5915025" cy="1914525"/>
          </a:xfrm>
          <a:prstGeom prst="rect">
            <a:avLst/>
          </a:prstGeom>
        </p:spPr>
        <p:txBody>
          <a:bodyPr anchor="b"/>
          <a:lstStyle/>
          <a:p>
            <a:r>
              <a:rPr lang="en-US" sz="3600" b="1" dirty="0">
                <a:solidFill>
                  <a:schemeClr val="accent6"/>
                </a:solidFill>
                <a:latin typeface="Open Sans" pitchFamily="2" charset="0"/>
                <a:ea typeface="Open Sans" pitchFamily="2" charset="0"/>
                <a:cs typeface="Open Sans" pitchFamily="2" charset="0"/>
              </a:rPr>
              <a:t>Forces and Newton’s Laws – page 6</a:t>
            </a:r>
            <a:endParaRPr lang="en-AU" dirty="0"/>
          </a:p>
        </p:txBody>
      </p:sp>
      <p:sp>
        <p:nvSpPr>
          <p:cNvPr id="5" name="TextBox 4">
            <a:extLst>
              <a:ext uri="{FF2B5EF4-FFF2-40B4-BE49-F238E27FC236}">
                <a16:creationId xmlns:a16="http://schemas.microsoft.com/office/drawing/2014/main" id="{BC4EAD43-528B-3E27-78D7-8CF53B52D216}"/>
              </a:ext>
              <a:ext uri="{C183D7F6-B498-43B3-948B-1728B52AA6E4}">
                <adec:decorative xmlns:adec="http://schemas.microsoft.com/office/drawing/2017/decorative" val="1"/>
              </a:ext>
            </a:extLst>
          </p:cNvPr>
          <p:cNvSpPr txBox="1"/>
          <p:nvPr/>
        </p:nvSpPr>
        <p:spPr>
          <a:xfrm>
            <a:off x="549275" y="9304308"/>
            <a:ext cx="5400000" cy="397743"/>
          </a:xfrm>
          <a:prstGeom prst="rect">
            <a:avLst/>
          </a:prstGeom>
        </p:spPr>
        <p:txBody>
          <a:bodyPr vert="horz" lIns="72000" tIns="72000" rIns="72000" bIns="72000" rtlCol="0" anchor="t"/>
          <a:lstStyle>
            <a:defPPr>
              <a:defRPr lang="en-US"/>
            </a:defPPr>
            <a:lvl1pPr>
              <a:defRPr sz="800" cap="all" baseline="0">
                <a:solidFill>
                  <a:schemeClr val="bg1"/>
                </a:solidFill>
              </a:defRPr>
            </a:lvl1pPr>
          </a:lstStyle>
          <a:p>
            <a:r>
              <a:rPr lang="en-AU" sz="1000" b="1" cap="none" dirty="0">
                <a:solidFill>
                  <a:schemeClr val="accent1"/>
                </a:solidFill>
              </a:rPr>
              <a:t>SPACE CAREERS WAYFINDER IS A COLLABORATION BETWEEN </a:t>
            </a:r>
            <a:br>
              <a:rPr lang="en-AU" sz="1000" b="1" cap="none" dirty="0">
                <a:solidFill>
                  <a:schemeClr val="accent1"/>
                </a:solidFill>
              </a:rPr>
            </a:br>
            <a:r>
              <a:rPr lang="en-AU" sz="1000" b="1" cap="none" dirty="0">
                <a:solidFill>
                  <a:schemeClr val="accent1"/>
                </a:solidFill>
              </a:rPr>
              <a:t>THE CSIRO AND THE AUSTRALIAN NATIONAL UNIVERSITY</a:t>
            </a:r>
          </a:p>
        </p:txBody>
      </p:sp>
      <p:sp>
        <p:nvSpPr>
          <p:cNvPr id="4" name="Rectangle 3">
            <a:extLst>
              <a:ext uri="{FF2B5EF4-FFF2-40B4-BE49-F238E27FC236}">
                <a16:creationId xmlns:a16="http://schemas.microsoft.com/office/drawing/2014/main" id="{86937D5A-91ED-786D-F246-933404B76DF2}"/>
              </a:ext>
              <a:ext uri="{C183D7F6-B498-43B3-948B-1728B52AA6E4}">
                <adec:decorative xmlns:adec="http://schemas.microsoft.com/office/drawing/2017/decorative" val="1"/>
              </a:ext>
            </a:extLst>
          </p:cNvPr>
          <p:cNvSpPr/>
          <p:nvPr/>
        </p:nvSpPr>
        <p:spPr>
          <a:xfrm>
            <a:off x="0" y="7353343"/>
            <a:ext cx="6858000" cy="176349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Isosceles Triangle 5">
            <a:extLst>
              <a:ext uri="{FF2B5EF4-FFF2-40B4-BE49-F238E27FC236}">
                <a16:creationId xmlns:a16="http://schemas.microsoft.com/office/drawing/2014/main" id="{2BFD6E79-CE24-2AA4-F651-8BD77FFE6125}"/>
              </a:ext>
              <a:ext uri="{C183D7F6-B498-43B3-948B-1728B52AA6E4}">
                <adec:decorative xmlns:adec="http://schemas.microsoft.com/office/drawing/2017/decorative" val="1"/>
              </a:ext>
            </a:extLst>
          </p:cNvPr>
          <p:cNvSpPr/>
          <p:nvPr/>
        </p:nvSpPr>
        <p:spPr>
          <a:xfrm rot="10800000">
            <a:off x="3200400" y="7337441"/>
            <a:ext cx="457200" cy="145229"/>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699532888"/>
      </p:ext>
    </p:extLst>
  </p:cSld>
  <p:clrMapOvr>
    <a:masterClrMapping/>
  </p:clrMapOvr>
</p:sld>
</file>

<file path=ppt/theme/theme1.xml><?xml version="1.0" encoding="utf-8"?>
<a:theme xmlns:a="http://schemas.openxmlformats.org/drawingml/2006/main" name="Office Theme">
  <a:themeElements>
    <a:clrScheme name="CSIRO">
      <a:dk1>
        <a:sysClr val="windowText" lastClr="000000"/>
      </a:dk1>
      <a:lt1>
        <a:srgbClr val="FFFFFF"/>
      </a:lt1>
      <a:dk2>
        <a:srgbClr val="000000"/>
      </a:dk2>
      <a:lt2>
        <a:srgbClr val="FFFFFF"/>
      </a:lt2>
      <a:accent1>
        <a:srgbClr val="00A9CE"/>
      </a:accent1>
      <a:accent2>
        <a:srgbClr val="001D34"/>
      </a:accent2>
      <a:accent3>
        <a:srgbClr val="757579"/>
      </a:accent3>
      <a:accent4>
        <a:srgbClr val="1E22AA"/>
      </a:accent4>
      <a:accent5>
        <a:srgbClr val="78BE20"/>
      </a:accent5>
      <a:accent6>
        <a:srgbClr val="6D2077"/>
      </a:accent6>
      <a:hlink>
        <a:srgbClr val="001D34"/>
      </a:hlink>
      <a:folHlink>
        <a:srgbClr val="00A9CE"/>
      </a:folHlink>
    </a:clrScheme>
    <a:fontScheme name="CSIRO_Resources">
      <a:majorFont>
        <a:latin typeface="Open Sans"/>
        <a:ea typeface=""/>
        <a:cs typeface=""/>
      </a:majorFont>
      <a:minorFont>
        <a:latin typeface="Calibri"/>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53369D1CD1B61448F62ED7191B0A361" ma:contentTypeVersion="11" ma:contentTypeDescription="Create a new document." ma:contentTypeScope="" ma:versionID="9fa718f4d8f4bbefcc64bedee5bfc52e">
  <xsd:schema xmlns:xsd="http://www.w3.org/2001/XMLSchema" xmlns:xs="http://www.w3.org/2001/XMLSchema" xmlns:p="http://schemas.microsoft.com/office/2006/metadata/properties" xmlns:ns2="ebbfb97d-8400-4246-978d-8b68e4a1ec72" xmlns:ns3="a774ea9e-c034-4ea9-adc9-463ee3fef49f" targetNamespace="http://schemas.microsoft.com/office/2006/metadata/properties" ma:root="true" ma:fieldsID="196f744a603421bb36edf33224f8f500" ns2:_="" ns3:_="">
    <xsd:import namespace="ebbfb97d-8400-4246-978d-8b68e4a1ec72"/>
    <xsd:import namespace="a774ea9e-c034-4ea9-adc9-463ee3fef49f"/>
    <xsd:element name="properties">
      <xsd:complexType>
        <xsd:sequence>
          <xsd:element name="documentManagement">
            <xsd:complexType>
              <xsd:all>
                <xsd:element ref="ns2:_dlc_DocId" minOccurs="0"/>
                <xsd:element ref="ns2:_dlc_DocIdUrl" minOccurs="0"/>
                <xsd:element ref="ns2:_dlc_DocIdPersistId" minOccurs="0"/>
                <xsd:element ref="ns3:Programname" minOccurs="0"/>
                <xsd:element ref="ns3:Resourcetype" minOccurs="0"/>
                <xsd:element ref="ns3:Evaluation" minOccurs="0"/>
                <xsd:element ref="ns3:MediaServiceMetadata" minOccurs="0"/>
                <xsd:element ref="ns3:MediaServiceFastMetadata" minOccurs="0"/>
                <xsd:element ref="ns3:MediaServiceObjectDetectorVersions" minOccurs="0"/>
                <xsd:element ref="ns3:MediaServiceSearchProperties" minOccurs="0"/>
                <xsd:element ref="ns2:SharedWithUsers" minOccurs="0"/>
                <xsd:element ref="ns2:SharedWithDetails" minOccurs="0"/>
                <xsd:element ref="ns3:Not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bfb97d-8400-4246-978d-8b68e4a1ec72"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774ea9e-c034-4ea9-adc9-463ee3fef49f" elementFormDefault="qualified">
    <xsd:import namespace="http://schemas.microsoft.com/office/2006/documentManagement/types"/>
    <xsd:import namespace="http://schemas.microsoft.com/office/infopath/2007/PartnerControls"/>
    <xsd:element name="Programname" ma:index="11" nillable="true" ma:displayName="Owner of resource" ma:format="Dropdown" ma:internalName="Programname">
      <xsd:complexType>
        <xsd:complexContent>
          <xsd:extension base="dms:MultiChoiceFillIn">
            <xsd:sequence>
              <xsd:element name="Value" maxOccurs="unbounded" minOccurs="0" nillable="true">
                <xsd:simpleType>
                  <xsd:union memberTypes="dms:Text">
                    <xsd:simpleType>
                      <xsd:restriction base="dms:Choice">
                        <xsd:enumeration value="Digital Careers"/>
                        <xsd:enumeration value="STEM Together"/>
                        <xsd:enumeration value="STEM Professionals in Schools"/>
                        <xsd:enumeration value="GenSTEM"/>
                        <xsd:enumeration value="Legacy"/>
                        <xsd:enumeration value="CEdO Comms"/>
                      </xsd:restriction>
                    </xsd:simpleType>
                  </xsd:union>
                </xsd:simpleType>
              </xsd:element>
            </xsd:sequence>
          </xsd:extension>
        </xsd:complexContent>
      </xsd:complexType>
    </xsd:element>
    <xsd:element name="Resourcetype" ma:index="12" nillable="true" ma:displayName="Resource type" ma:format="Dropdown" ma:internalName="Resourcetype">
      <xsd:complexType>
        <xsd:complexContent>
          <xsd:extension base="dms:MultiChoice">
            <xsd:sequence>
              <xsd:element name="Value" maxOccurs="unbounded" minOccurs="0" nillable="true">
                <xsd:simpleType>
                  <xsd:restriction base="dms:Choice">
                    <xsd:enumeration value="Video resource"/>
                    <xsd:enumeration value="Student resource"/>
                    <xsd:enumeration value="Teacher resource"/>
                  </xsd:restriction>
                </xsd:simpleType>
              </xsd:element>
            </xsd:sequence>
          </xsd:extension>
        </xsd:complexContent>
      </xsd:complexType>
    </xsd:element>
    <xsd:element name="Evaluation" ma:index="14" nillable="true" ma:displayName="Status" ma:format="Dropdown" ma:internalName="Evaluation">
      <xsd:simpleType>
        <xsd:restriction base="dms:Choice">
          <xsd:enumeration value="Requires Review"/>
          <xsd:enumeration value="Live on Library"/>
          <xsd:enumeration value="Admin"/>
          <xsd:enumeration value="Awaiting QA Panel"/>
          <xsd:enumeration value="Internal Document"/>
        </xsd:restriction>
      </xsd:simpleType>
    </xsd:element>
    <xsd:element name="MediaServiceMetadata" ma:index="15" nillable="true" ma:displayName="MediaServiceMetadata" ma:hidden="true" ma:internalName="MediaServiceMetadata" ma:readOnly="true">
      <xsd:simpleType>
        <xsd:restriction base="dms:Note"/>
      </xsd:simpleType>
    </xsd:element>
    <xsd:element name="MediaServiceFastMetadata" ma:index="16" nillable="true" ma:displayName="MediaServiceFastMetadata" ma:hidden="true" ma:internalName="MediaServiceFastMetadata" ma:readOnly="true">
      <xsd:simpleType>
        <xsd:restriction base="dms:Note"/>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SearchProperties" ma:index="18" nillable="true" ma:displayName="MediaServiceSearchProperties" ma:hidden="true" ma:internalName="MediaServiceSearchProperties" ma:readOnly="true">
      <xsd:simpleType>
        <xsd:restriction base="dms:Note"/>
      </xsd:simpleType>
    </xsd:element>
    <xsd:element name="Notes" ma:index="21" nillable="true" ma:displayName="Notes" ma:format="Dropdown" ma:internalName="Notes">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13" ma:displayName="Subject"/>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ebbfb97d-8400-4246-978d-8b68e4a1ec72">ZE3VX6JE3FAU-1152004265-287</_dlc_DocId>
    <_dlc_DocIdUrl xmlns="ebbfb97d-8400-4246-978d-8b68e4a1ec72">
      <Url>https://csiroau.sharepoint.com/sites/CSIROEducationOutreach2/_layouts/15/DocIdRedir.aspx?ID=ZE3VX6JE3FAU-1152004265-287</Url>
      <Description>ZE3VX6JE3FAU-1152004265-287</Description>
    </_dlc_DocIdUrl>
    <Resourcetype xmlns="a774ea9e-c034-4ea9-adc9-463ee3fef49f" xsi:nil="true"/>
    <Evaluation xmlns="a774ea9e-c034-4ea9-adc9-463ee3fef49f" xsi:nil="true"/>
    <Programname xmlns="a774ea9e-c034-4ea9-adc9-463ee3fef49f" xsi:nil="true"/>
    <Notes xmlns="a774ea9e-c034-4ea9-adc9-463ee3fef49f" xsi:nil="true"/>
  </documentManagement>
</p:properties>
</file>

<file path=customXml/itemProps1.xml><?xml version="1.0" encoding="utf-8"?>
<ds:datastoreItem xmlns:ds="http://schemas.openxmlformats.org/officeDocument/2006/customXml" ds:itemID="{5E711F09-370C-4471-8A71-7656C3878E3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bfb97d-8400-4246-978d-8b68e4a1ec72"/>
    <ds:schemaRef ds:uri="a774ea9e-c034-4ea9-adc9-463ee3fef4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02D4DC0-A1B6-4D47-97CF-FDF40446CA88}">
  <ds:schemaRefs>
    <ds:schemaRef ds:uri="http://schemas.microsoft.com/sharepoint/events"/>
  </ds:schemaRefs>
</ds:datastoreItem>
</file>

<file path=customXml/itemProps3.xml><?xml version="1.0" encoding="utf-8"?>
<ds:datastoreItem xmlns:ds="http://schemas.openxmlformats.org/officeDocument/2006/customXml" ds:itemID="{3838057D-16BE-4A72-8270-80FC8BA83D07}">
  <ds:schemaRefs>
    <ds:schemaRef ds:uri="http://schemas.microsoft.com/sharepoint/v3/contenttype/forms"/>
  </ds:schemaRefs>
</ds:datastoreItem>
</file>

<file path=customXml/itemProps4.xml><?xml version="1.0" encoding="utf-8"?>
<ds:datastoreItem xmlns:ds="http://schemas.openxmlformats.org/officeDocument/2006/customXml" ds:itemID="{CDA8C000-A78C-4CAA-9610-647BC2A4D75D}">
  <ds:schemaRefs>
    <ds:schemaRef ds:uri="http://schemas.microsoft.com/office/2006/documentManagement/types"/>
    <ds:schemaRef ds:uri="http://purl.org/dc/dcmitype/"/>
    <ds:schemaRef ds:uri="http://schemas.openxmlformats.org/package/2006/metadata/core-properties"/>
    <ds:schemaRef ds:uri="http://purl.org/dc/elements/1.1/"/>
    <ds:schemaRef ds:uri="http://purl.org/dc/terms/"/>
    <ds:schemaRef ds:uri="http://schemas.microsoft.com/office/infopath/2007/PartnerControls"/>
    <ds:schemaRef ds:uri="http://www.w3.org/XML/1998/namespace"/>
    <ds:schemaRef ds:uri="16086451-6d37-4935-be9a-a54fea279158"/>
    <ds:schemaRef ds:uri="cbf74718-704d-415e-8c81-199debd1d983"/>
    <ds:schemaRef ds:uri="http://schemas.microsoft.com/office/2006/metadata/properties"/>
    <ds:schemaRef ds:uri="ebbfb97d-8400-4246-978d-8b68e4a1ec72"/>
    <ds:schemaRef ds:uri="a774ea9e-c034-4ea9-adc9-463ee3fef49f"/>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1869</TotalTime>
  <Words>1625</Words>
  <PresentationFormat>A4 Paper (210x297 mm)</PresentationFormat>
  <Paragraphs>152</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Open Sans</vt:lpstr>
      <vt:lpstr>Office Theme</vt:lpstr>
      <vt:lpstr>Space Careers Wayfinder Forces and Newton’s Laws</vt:lpstr>
      <vt:lpstr>Forces and Newton’s Laws – page 2</vt:lpstr>
      <vt:lpstr>Forces and Newton’s Laws – page 3</vt:lpstr>
      <vt:lpstr>Forces and Newton’s Laws – page 4</vt:lpstr>
      <vt:lpstr>Forces and Newton’s Laws – page 5</vt:lpstr>
      <vt:lpstr>Forces and Newton’s Laws – page 6</vt:lpstr>
    </vt:vector>
  </TitlesOfParts>
  <Company>CSIRO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Forces and newtons laws student resource</dc:title>
  <dcterms:created xsi:type="dcterms:W3CDTF">2023-04-19T21:44:39Z</dcterms:created>
  <dcterms:modified xsi:type="dcterms:W3CDTF">2024-07-23T06:18:32Z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0x010100353369D1CD1B61448F62ED7191B0A361</vt:lpwstr>
  </property>
  <property fmtid="{D5CDD505-2E9C-101B-9397-08002B2CF9AE}" pid="3" name="_dlc_DocIdItemGuid">
    <vt:lpwstr>7ea6fe7f-b9dc-49b7-b36e-892ebce69502</vt:lpwstr>
  </property>
  <property fmtid="{D5CDD505-2E9C-101B-9397-08002B2CF9AE}" pid="4" name="MediaServiceImageTags">
    <vt:lpwstr/>
  </property>
</Properties>
</file>