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5"/>
  </p:sldMasterIdLst>
  <p:notesMasterIdLst>
    <p:notesMasterId r:id="rId12"/>
  </p:notesMasterIdLst>
  <p:sldIdLst>
    <p:sldId id="256" r:id="rId6"/>
    <p:sldId id="257" r:id="rId7"/>
    <p:sldId id="259" r:id="rId8"/>
    <p:sldId id="260" r:id="rId9"/>
    <p:sldId id="261" r:id="rId10"/>
    <p:sldId id="258" r:id="rId11"/>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1" userDrawn="1">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319D50C-30B3-559F-70B6-43BE6D3599E3}" name="Poon, Peter (Science Connect, Eveleigh)" initials="PP(CE" userId="S::poo044@csiro.au::35eb187c-4f9b-4f4e-b896-33e91774846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575A"/>
    <a:srgbClr val="6D2077"/>
    <a:srgbClr val="78BE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37F707-C501-4E65-8EE3-D3FD141142B0}" v="1" dt="2024-03-19T23:10:33.5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11" autoAdjust="0"/>
    <p:restoredTop sz="96357" autoAdjust="0"/>
  </p:normalViewPr>
  <p:slideViewPr>
    <p:cSldViewPr snapToGrid="0" showGuides="1">
      <p:cViewPr varScale="1">
        <p:scale>
          <a:sx n="64" d="100"/>
          <a:sy n="64" d="100"/>
        </p:scale>
        <p:origin x="1567" y="48"/>
      </p:cViewPr>
      <p:guideLst>
        <p:guide orient="horz" pos="351"/>
        <p:guide pos="216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theme" Target="theme/theme1.xml"/><Relationship Id="rId10" Type="http://schemas.openxmlformats.org/officeDocument/2006/relationships/slide" Target="slides/slide5.xml"/><Relationship Id="rId19"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es, Nerissa (Science Connect, Newcastle)" userId="0504c394-0c19-49de-9df6-9a6d59b8a886" providerId="ADAL" clId="{3A37F707-C501-4E65-8EE3-D3FD141142B0}"/>
    <pc:docChg chg="delSld modSld">
      <pc:chgData name="Jones, Nerissa (Science Connect, Newcastle)" userId="0504c394-0c19-49de-9df6-9a6d59b8a886" providerId="ADAL" clId="{3A37F707-C501-4E65-8EE3-D3FD141142B0}" dt="2024-03-19T23:10:35.406" v="1" actId="47"/>
      <pc:docMkLst>
        <pc:docMk/>
      </pc:docMkLst>
      <pc:sldChg chg="addSp modSp">
        <pc:chgData name="Jones, Nerissa (Science Connect, Newcastle)" userId="0504c394-0c19-49de-9df6-9a6d59b8a886" providerId="ADAL" clId="{3A37F707-C501-4E65-8EE3-D3FD141142B0}" dt="2024-03-19T23:10:33.533" v="0"/>
        <pc:sldMkLst>
          <pc:docMk/>
          <pc:sldMk cId="1699532888" sldId="258"/>
        </pc:sldMkLst>
        <pc:spChg chg="add mod">
          <ac:chgData name="Jones, Nerissa (Science Connect, Newcastle)" userId="0504c394-0c19-49de-9df6-9a6d59b8a886" providerId="ADAL" clId="{3A37F707-C501-4E65-8EE3-D3FD141142B0}" dt="2024-03-19T23:10:33.533" v="0"/>
          <ac:spMkLst>
            <pc:docMk/>
            <pc:sldMk cId="1699532888" sldId="258"/>
            <ac:spMk id="5" creationId="{E79C9899-95B3-CC05-1543-6F6D675DA738}"/>
          </ac:spMkLst>
        </pc:spChg>
      </pc:sldChg>
      <pc:sldChg chg="del">
        <pc:chgData name="Jones, Nerissa (Science Connect, Newcastle)" userId="0504c394-0c19-49de-9df6-9a6d59b8a886" providerId="ADAL" clId="{3A37F707-C501-4E65-8EE3-D3FD141142B0}" dt="2024-03-19T23:10:35.406" v="1" actId="47"/>
        <pc:sldMkLst>
          <pc:docMk/>
          <pc:sldMk cId="311652321" sldId="26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3EC548-5A07-4952-A39F-B71329637647}" type="datetimeFigureOut">
              <a:rPr lang="en-AU" smtClean="0"/>
              <a:t>23/07/2024</a:t>
            </a:fld>
            <a:endParaRPr lang="en-AU"/>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B0B948-7F29-4D1C-8BB5-2D9CD9756C48}" type="slidenum">
              <a:rPr lang="en-AU" smtClean="0"/>
              <a:t>‹#›</a:t>
            </a:fld>
            <a:endParaRPr lang="en-AU"/>
          </a:p>
        </p:txBody>
      </p:sp>
    </p:spTree>
    <p:extLst>
      <p:ext uri="{BB962C8B-B14F-4D97-AF65-F5344CB8AC3E}">
        <p14:creationId xmlns:p14="http://schemas.microsoft.com/office/powerpoint/2010/main" val="643892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815135E-A4B9-9143-5B0F-5419479D90A5}"/>
              </a:ext>
            </a:extLst>
          </p:cNvPr>
          <p:cNvGrpSpPr/>
          <p:nvPr userDrawn="1"/>
        </p:nvGrpSpPr>
        <p:grpSpPr>
          <a:xfrm>
            <a:off x="1" y="1"/>
            <a:ext cx="6858000" cy="2024428"/>
            <a:chOff x="0" y="0"/>
            <a:chExt cx="7647305" cy="2257425"/>
          </a:xfrm>
        </p:grpSpPr>
        <p:pic>
          <p:nvPicPr>
            <p:cNvPr id="7" name="Picture 6">
              <a:extLst>
                <a:ext uri="{FF2B5EF4-FFF2-40B4-BE49-F238E27FC236}">
                  <a16:creationId xmlns:a16="http://schemas.microsoft.com/office/drawing/2014/main" id="{32F8E56B-E2D4-53E7-94CB-2824591CFD6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177" b="29593"/>
            <a:stretch/>
          </p:blipFill>
          <p:spPr bwMode="auto">
            <a:xfrm>
              <a:off x="0" y="0"/>
              <a:ext cx="7647305" cy="2257425"/>
            </a:xfrm>
            <a:prstGeom prst="rect">
              <a:avLst/>
            </a:prstGeom>
            <a:ln>
              <a:noFill/>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2840A6C2-C083-007F-3ED6-0520A96E4C97}"/>
                </a:ext>
              </a:extLst>
            </p:cNvPr>
            <p:cNvSpPr/>
            <p:nvPr userDrawn="1"/>
          </p:nvSpPr>
          <p:spPr>
            <a:xfrm>
              <a:off x="3590925" y="0"/>
              <a:ext cx="4056380" cy="2257425"/>
            </a:xfrm>
            <a:prstGeom prst="rect">
              <a:avLst/>
            </a:prstGeom>
            <a:solidFill>
              <a:srgbClr val="00A9C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grpSp>
      <p:sp>
        <p:nvSpPr>
          <p:cNvPr id="2" name="Footer Placeholder 7">
            <a:extLst>
              <a:ext uri="{FF2B5EF4-FFF2-40B4-BE49-F238E27FC236}">
                <a16:creationId xmlns:a16="http://schemas.microsoft.com/office/drawing/2014/main" id="{FD2C2717-609F-BA4E-6A70-E03E13BE91FF}"/>
              </a:ext>
            </a:extLst>
          </p:cNvPr>
          <p:cNvSpPr>
            <a:spLocks noGrp="1"/>
          </p:cNvSpPr>
          <p:nvPr>
            <p:ph type="ftr" sz="quarter" idx="3"/>
          </p:nvPr>
        </p:nvSpPr>
        <p:spPr>
          <a:xfrm>
            <a:off x="549275" y="9182100"/>
            <a:ext cx="5148000" cy="220317"/>
          </a:xfrm>
          <a:prstGeom prst="rect">
            <a:avLst/>
          </a:prstGeom>
        </p:spPr>
        <p:txBody>
          <a:bodyPr vert="horz" lIns="72000" tIns="72000" rIns="72000" bIns="72000" rtlCol="0" anchor="ctr"/>
          <a:lstStyle>
            <a:lvl1pPr algn="l">
              <a:defRPr sz="800" cap="all" baseline="0">
                <a:solidFill>
                  <a:schemeClr val="accent1"/>
                </a:solidFill>
              </a:defRPr>
            </a:lvl1pPr>
          </a:lstStyle>
          <a:p>
            <a:endParaRPr lang="en-AU" dirty="0"/>
          </a:p>
        </p:txBody>
      </p:sp>
      <p:sp>
        <p:nvSpPr>
          <p:cNvPr id="3" name="Slide Number Placeholder 8">
            <a:extLst>
              <a:ext uri="{FF2B5EF4-FFF2-40B4-BE49-F238E27FC236}">
                <a16:creationId xmlns:a16="http://schemas.microsoft.com/office/drawing/2014/main" id="{E0604226-B5E1-B6DB-2A57-4DDAE260473C}"/>
              </a:ext>
            </a:extLst>
          </p:cNvPr>
          <p:cNvSpPr>
            <a:spLocks noGrp="1"/>
          </p:cNvSpPr>
          <p:nvPr>
            <p:ph type="sldNum" sz="quarter" idx="4"/>
          </p:nvPr>
        </p:nvSpPr>
        <p:spPr>
          <a:xfrm>
            <a:off x="5697275" y="9182100"/>
            <a:ext cx="576000" cy="220317"/>
          </a:xfrm>
          <a:prstGeom prst="rect">
            <a:avLst/>
          </a:prstGeom>
        </p:spPr>
        <p:txBody>
          <a:bodyPr vert="horz" lIns="72000" tIns="72000" rIns="72000" bIns="72000" rtlCol="0" anchor="ctr"/>
          <a:lstStyle>
            <a:lvl1pPr algn="r">
              <a:defRPr sz="1200">
                <a:solidFill>
                  <a:schemeClr val="accent1"/>
                </a:solidFill>
              </a:defRPr>
            </a:lvl1pPr>
          </a:lstStyle>
          <a:p>
            <a:fld id="{24F48773-4115-48EA-A802-25D4069CDE66}" type="slidenum">
              <a:rPr lang="en-AU" smtClean="0"/>
              <a:pPr/>
              <a:t>‹#›</a:t>
            </a:fld>
            <a:endParaRPr lang="en-AU" dirty="0"/>
          </a:p>
        </p:txBody>
      </p:sp>
      <p:cxnSp>
        <p:nvCxnSpPr>
          <p:cNvPr id="4" name="Straight Connector 3">
            <a:extLst>
              <a:ext uri="{FF2B5EF4-FFF2-40B4-BE49-F238E27FC236}">
                <a16:creationId xmlns:a16="http://schemas.microsoft.com/office/drawing/2014/main" id="{05A93FF2-4439-B7FE-7CE7-CDF8E97970AA}"/>
              </a:ext>
            </a:extLst>
          </p:cNvPr>
          <p:cNvCxnSpPr/>
          <p:nvPr userDrawn="1"/>
        </p:nvCxnSpPr>
        <p:spPr>
          <a:xfrm>
            <a:off x="6280030" y="9182100"/>
            <a:ext cx="0" cy="22644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B2AFEA94-D4D0-5D32-25AB-3F96F80411B5}"/>
              </a:ext>
            </a:extLst>
          </p:cNvPr>
          <p:cNvSpPr/>
          <p:nvPr userDrawn="1"/>
        </p:nvSpPr>
        <p:spPr>
          <a:xfrm>
            <a:off x="5063490" y="1771650"/>
            <a:ext cx="1794511" cy="2015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ct val="107000"/>
              </a:lnSpc>
              <a:spcAft>
                <a:spcPts val="600"/>
              </a:spcAft>
              <a:tabLst>
                <a:tab pos="1154113" algn="r"/>
              </a:tabLst>
            </a:pPr>
            <a:r>
              <a:rPr lang="en-AU" sz="800" dirty="0">
                <a:solidFill>
                  <a:srgbClr val="00A9CE"/>
                </a:solidFill>
                <a:effectLst/>
                <a:ea typeface="Calibri" panose="020F0502020204030204" pitchFamily="34" charset="0"/>
                <a:cs typeface="Times New Roman" panose="02020603050405020304" pitchFamily="18" charset="0"/>
              </a:rPr>
              <a:t>	TEACHER GUIDE</a:t>
            </a:r>
            <a:endParaRPr lang="en-AU" sz="1100" dirty="0">
              <a:effectLst/>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CAC34B74-7091-E444-4382-6E7F3C9BE64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7182" y="565513"/>
            <a:ext cx="726061" cy="726061"/>
          </a:xfrm>
          <a:prstGeom prst="rect">
            <a:avLst/>
          </a:prstGeom>
        </p:spPr>
      </p:pic>
    </p:spTree>
    <p:extLst>
      <p:ext uri="{BB962C8B-B14F-4D97-AF65-F5344CB8AC3E}">
        <p14:creationId xmlns:p14="http://schemas.microsoft.com/office/powerpoint/2010/main" val="105462321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Footer Placeholder 7">
            <a:extLst>
              <a:ext uri="{FF2B5EF4-FFF2-40B4-BE49-F238E27FC236}">
                <a16:creationId xmlns:a16="http://schemas.microsoft.com/office/drawing/2014/main" id="{66E23B81-460C-3291-0E98-7F67A4EF247D}"/>
              </a:ext>
            </a:extLst>
          </p:cNvPr>
          <p:cNvSpPr>
            <a:spLocks noGrp="1"/>
          </p:cNvSpPr>
          <p:nvPr>
            <p:ph type="ftr" sz="quarter" idx="3"/>
          </p:nvPr>
        </p:nvSpPr>
        <p:spPr>
          <a:xfrm>
            <a:off x="549275" y="9182100"/>
            <a:ext cx="5148000" cy="220317"/>
          </a:xfrm>
          <a:prstGeom prst="rect">
            <a:avLst/>
          </a:prstGeom>
        </p:spPr>
        <p:txBody>
          <a:bodyPr vert="horz" lIns="72000" tIns="72000" rIns="72000" bIns="72000" rtlCol="0" anchor="ctr"/>
          <a:lstStyle>
            <a:lvl1pPr algn="l">
              <a:defRPr sz="800" cap="all" baseline="0">
                <a:solidFill>
                  <a:schemeClr val="accent1"/>
                </a:solidFill>
              </a:defRPr>
            </a:lvl1pPr>
          </a:lstStyle>
          <a:p>
            <a:endParaRPr lang="en-AU" dirty="0"/>
          </a:p>
        </p:txBody>
      </p:sp>
      <p:sp>
        <p:nvSpPr>
          <p:cNvPr id="7" name="Slide Number Placeholder 8">
            <a:extLst>
              <a:ext uri="{FF2B5EF4-FFF2-40B4-BE49-F238E27FC236}">
                <a16:creationId xmlns:a16="http://schemas.microsoft.com/office/drawing/2014/main" id="{D960CDE5-8A3D-A7E6-90AE-113682822F33}"/>
              </a:ext>
            </a:extLst>
          </p:cNvPr>
          <p:cNvSpPr>
            <a:spLocks noGrp="1"/>
          </p:cNvSpPr>
          <p:nvPr>
            <p:ph type="sldNum" sz="quarter" idx="4"/>
          </p:nvPr>
        </p:nvSpPr>
        <p:spPr>
          <a:xfrm>
            <a:off x="5697275" y="9182100"/>
            <a:ext cx="576000" cy="220317"/>
          </a:xfrm>
          <a:prstGeom prst="rect">
            <a:avLst/>
          </a:prstGeom>
        </p:spPr>
        <p:txBody>
          <a:bodyPr vert="horz" lIns="72000" tIns="72000" rIns="72000" bIns="72000" rtlCol="0" anchor="ctr"/>
          <a:lstStyle>
            <a:lvl1pPr algn="r">
              <a:defRPr sz="1200">
                <a:solidFill>
                  <a:schemeClr val="accent1"/>
                </a:solidFill>
              </a:defRPr>
            </a:lvl1pPr>
          </a:lstStyle>
          <a:p>
            <a:fld id="{24F48773-4115-48EA-A802-25D4069CDE66}" type="slidenum">
              <a:rPr lang="en-AU" smtClean="0"/>
              <a:pPr/>
              <a:t>‹#›</a:t>
            </a:fld>
            <a:endParaRPr lang="en-AU" dirty="0"/>
          </a:p>
        </p:txBody>
      </p:sp>
      <p:cxnSp>
        <p:nvCxnSpPr>
          <p:cNvPr id="8" name="Straight Connector 7">
            <a:extLst>
              <a:ext uri="{FF2B5EF4-FFF2-40B4-BE49-F238E27FC236}">
                <a16:creationId xmlns:a16="http://schemas.microsoft.com/office/drawing/2014/main" id="{F04A8852-96B6-5613-E2D5-BF05C2B771E7}"/>
              </a:ext>
            </a:extLst>
          </p:cNvPr>
          <p:cNvCxnSpPr/>
          <p:nvPr userDrawn="1"/>
        </p:nvCxnSpPr>
        <p:spPr>
          <a:xfrm>
            <a:off x="6280030" y="9182100"/>
            <a:ext cx="0" cy="226443"/>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76342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08549C-7496-9165-2067-01E31BFA0DAA}"/>
              </a:ext>
            </a:extLst>
          </p:cNvPr>
          <p:cNvSpPr/>
          <p:nvPr userDrawn="1"/>
        </p:nvSpPr>
        <p:spPr>
          <a:xfrm>
            <a:off x="0" y="9066178"/>
            <a:ext cx="6858000" cy="8398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Footer Placeholder 7">
            <a:extLst>
              <a:ext uri="{FF2B5EF4-FFF2-40B4-BE49-F238E27FC236}">
                <a16:creationId xmlns:a16="http://schemas.microsoft.com/office/drawing/2014/main" id="{481371E2-35B3-98CE-A3D0-A51E5AA977EA}"/>
              </a:ext>
            </a:extLst>
          </p:cNvPr>
          <p:cNvSpPr>
            <a:spLocks noGrp="1"/>
          </p:cNvSpPr>
          <p:nvPr>
            <p:ph type="ftr" sz="quarter" idx="3"/>
          </p:nvPr>
        </p:nvSpPr>
        <p:spPr>
          <a:xfrm>
            <a:off x="549275" y="9182100"/>
            <a:ext cx="5148000" cy="220317"/>
          </a:xfrm>
          <a:prstGeom prst="rect">
            <a:avLst/>
          </a:prstGeom>
        </p:spPr>
        <p:txBody>
          <a:bodyPr vert="horz" lIns="72000" tIns="72000" rIns="72000" bIns="72000" rtlCol="0" anchor="ctr"/>
          <a:lstStyle>
            <a:lvl1pPr algn="l">
              <a:defRPr sz="800" cap="all" baseline="0">
                <a:solidFill>
                  <a:schemeClr val="accent1"/>
                </a:solidFill>
              </a:defRPr>
            </a:lvl1pPr>
          </a:lstStyle>
          <a:p>
            <a:endParaRPr lang="en-AU" dirty="0"/>
          </a:p>
        </p:txBody>
      </p:sp>
      <p:sp>
        <p:nvSpPr>
          <p:cNvPr id="6" name="Slide Number Placeholder 8">
            <a:extLst>
              <a:ext uri="{FF2B5EF4-FFF2-40B4-BE49-F238E27FC236}">
                <a16:creationId xmlns:a16="http://schemas.microsoft.com/office/drawing/2014/main" id="{E71B1684-73D3-A30B-C65D-921B7E675051}"/>
              </a:ext>
            </a:extLst>
          </p:cNvPr>
          <p:cNvSpPr>
            <a:spLocks noGrp="1"/>
          </p:cNvSpPr>
          <p:nvPr>
            <p:ph type="sldNum" sz="quarter" idx="4"/>
          </p:nvPr>
        </p:nvSpPr>
        <p:spPr>
          <a:xfrm>
            <a:off x="5697275" y="9182100"/>
            <a:ext cx="576000" cy="220317"/>
          </a:xfrm>
          <a:prstGeom prst="rect">
            <a:avLst/>
          </a:prstGeom>
        </p:spPr>
        <p:txBody>
          <a:bodyPr vert="horz" lIns="72000" tIns="72000" rIns="72000" bIns="72000" rtlCol="0" anchor="ctr"/>
          <a:lstStyle>
            <a:lvl1pPr algn="r">
              <a:defRPr sz="1200">
                <a:solidFill>
                  <a:schemeClr val="accent1"/>
                </a:solidFill>
              </a:defRPr>
            </a:lvl1pPr>
          </a:lstStyle>
          <a:p>
            <a:fld id="{24F48773-4115-48EA-A802-25D4069CDE66}" type="slidenum">
              <a:rPr lang="en-AU" smtClean="0"/>
              <a:pPr/>
              <a:t>‹#›</a:t>
            </a:fld>
            <a:endParaRPr lang="en-AU" dirty="0"/>
          </a:p>
        </p:txBody>
      </p:sp>
      <p:cxnSp>
        <p:nvCxnSpPr>
          <p:cNvPr id="10" name="Straight Connector 9">
            <a:extLst>
              <a:ext uri="{FF2B5EF4-FFF2-40B4-BE49-F238E27FC236}">
                <a16:creationId xmlns:a16="http://schemas.microsoft.com/office/drawing/2014/main" id="{460C6023-210F-D4A7-6F5F-4D79568BDF83}"/>
              </a:ext>
            </a:extLst>
          </p:cNvPr>
          <p:cNvCxnSpPr/>
          <p:nvPr userDrawn="1"/>
        </p:nvCxnSpPr>
        <p:spPr>
          <a:xfrm>
            <a:off x="6280030" y="9182100"/>
            <a:ext cx="0" cy="226443"/>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6073747"/>
      </p:ext>
    </p:extLst>
  </p:cSld>
  <p:clrMap bg1="lt1" tx1="dk1" bg2="lt2" tx2="dk2" accent1="accent1" accent2="accent2" accent3="accent3" accent4="accent4" accent5="accent5" accent6="accent6" hlink="hlink" folHlink="folHlink"/>
  <p:sldLayoutIdLst>
    <p:sldLayoutId id="2147483664" r:id="rId1"/>
    <p:sldLayoutId id="2147483665" r:id="rId2"/>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6">
          <p15:clr>
            <a:srgbClr val="F26B43"/>
          </p15:clr>
        </p15:guide>
        <p15:guide id="2" pos="397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youtu.be/sPZ2bjW53c8"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research.csiro.au/cceo/" TargetMode="External"/><Relationship Id="rId3" Type="http://schemas.openxmlformats.org/officeDocument/2006/relationships/hyperlink" Target="https://research.csiro.au/space/about/" TargetMode="External"/><Relationship Id="rId7" Type="http://schemas.openxmlformats.org/officeDocument/2006/relationships/hyperlink" Target="https://www.csiro.au/en/news/news-releases/2018/cubesat-to-lift-veil-on-our-environments-extremes" TargetMode="External"/><Relationship Id="rId12" Type="http://schemas.openxmlformats.org/officeDocument/2006/relationships/hyperlink" Target="https://www1.grc.nasa.gov/beginners-guide-to-aeronautics/guide-to-rockets/rnoz/" TargetMode="External"/><Relationship Id="rId2" Type="http://schemas.openxmlformats.org/officeDocument/2006/relationships/hyperlink" Target="https://codeclubau.org/projects/rocket-launch/" TargetMode="External"/><Relationship Id="rId1" Type="http://schemas.openxmlformats.org/officeDocument/2006/relationships/slideLayout" Target="../slideLayouts/slideLayout2.xml"/><Relationship Id="rId6" Type="http://schemas.openxmlformats.org/officeDocument/2006/relationships/hyperlink" Target="file:///C:\Users\hen298\Downloads\18-00349_SER-FUT_SpaceRoadmap_WEB_180904.pdf" TargetMode="External"/><Relationship Id="rId11" Type="http://schemas.openxmlformats.org/officeDocument/2006/relationships/hyperlink" Target="https://www1.grc.nasa.gov/beginners-guide-to-aeronautics/what-is-thrust/" TargetMode="External"/><Relationship Id="rId5" Type="http://schemas.openxmlformats.org/officeDocument/2006/relationships/hyperlink" Target="https://www.esa.int/Space_Safety/Space_Debris/ESA_s_Space_Environment_Report_2022" TargetMode="External"/><Relationship Id="rId10" Type="http://schemas.openxmlformats.org/officeDocument/2006/relationships/hyperlink" Target="https://www1.grc.nasa.gov/beginners-guide-to-aeronautics/newtons-laws-of-motion/" TargetMode="External"/><Relationship Id="rId4" Type="http://schemas.openxmlformats.org/officeDocument/2006/relationships/hyperlink" Target="https://platform.leolabs.space/visualization" TargetMode="External"/><Relationship Id="rId9" Type="http://schemas.openxmlformats.org/officeDocument/2006/relationships/hyperlink" Target="https://www.atnf.csiro.au/outreach/education/senior/cosmicengine/galileo_newton.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DBDF2-B6DB-D23C-64BA-CEC69F16649E}"/>
              </a:ext>
            </a:extLst>
          </p:cNvPr>
          <p:cNvSpPr txBox="1">
            <a:spLocks noGrp="1"/>
          </p:cNvSpPr>
          <p:nvPr>
            <p:ph type="title" idx="4294967295"/>
          </p:nvPr>
        </p:nvSpPr>
        <p:spPr>
          <a:xfrm>
            <a:off x="552093" y="2264594"/>
            <a:ext cx="5979336" cy="1068736"/>
          </a:xfrm>
          <a:prstGeom prst="rect">
            <a:avLst/>
          </a:prstGeom>
          <a:solidFill>
            <a:schemeClr val="bg1"/>
          </a:solidFill>
          <a:ln>
            <a:noFill/>
            <a:prstDash/>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spAutoFit/>
          </a:bodyPr>
          <a:lstStyle/>
          <a:p>
            <a:pPr defTabSz="457200">
              <a:lnSpc>
                <a:spcPct val="100000"/>
              </a:lnSpc>
              <a:spcBef>
                <a:spcPts val="0"/>
              </a:spcBef>
              <a:defRPr/>
            </a:pPr>
            <a:r>
              <a:rPr lang="en-US" sz="3600" dirty="0">
                <a:latin typeface="Open Sans" pitchFamily="2" charset="0"/>
                <a:ea typeface="Open Sans" pitchFamily="2" charset="0"/>
                <a:cs typeface="Open Sans" pitchFamily="2" charset="0"/>
              </a:rPr>
              <a:t>Space Careers </a:t>
            </a:r>
            <a:r>
              <a:rPr lang="en-US" sz="3600" dirty="0" err="1">
                <a:latin typeface="Open Sans" pitchFamily="2" charset="0"/>
                <a:ea typeface="Open Sans" pitchFamily="2" charset="0"/>
                <a:cs typeface="Open Sans" pitchFamily="2" charset="0"/>
              </a:rPr>
              <a:t>Wayfinder</a:t>
            </a:r>
            <a:br>
              <a:rPr kumimoji="0" lang="en-US" sz="2400" b="1" i="0" u="none" strike="noStrike" kern="1200" cap="none" spc="0" normalizeH="0" baseline="0" noProof="0" dirty="0">
                <a:ln>
                  <a:noFill/>
                </a:ln>
                <a:solidFill>
                  <a:schemeClr val="accent5"/>
                </a:solidFill>
                <a:effectLst/>
                <a:uLnTx/>
                <a:uFillTx/>
                <a:latin typeface="Open Sans" pitchFamily="2" charset="0"/>
                <a:ea typeface="Open Sans" pitchFamily="2" charset="0"/>
                <a:cs typeface="Open Sans" pitchFamily="2" charset="0"/>
              </a:rPr>
            </a:br>
            <a:r>
              <a:rPr kumimoji="0" lang="en-US" sz="2400" b="1" i="0" u="none" strike="noStrike" kern="1200" cap="none" spc="0" normalizeH="0" baseline="0" noProof="0" dirty="0">
                <a:ln>
                  <a:noFill/>
                </a:ln>
                <a:solidFill>
                  <a:schemeClr val="accent5"/>
                </a:solidFill>
                <a:effectLst/>
                <a:uLnTx/>
                <a:uFillTx/>
                <a:latin typeface="Open Sans" pitchFamily="2" charset="0"/>
                <a:ea typeface="Open Sans" pitchFamily="2" charset="0"/>
                <a:cs typeface="Open Sans" pitchFamily="2" charset="0"/>
              </a:rPr>
              <a:t>Forces and Newton’s Laws</a:t>
            </a:r>
            <a:endParaRPr kumimoji="0" lang="en-AU" sz="2400" b="1" i="0" u="none" strike="noStrike" kern="1200" cap="none" spc="0" normalizeH="0" baseline="0" noProof="0" dirty="0">
              <a:ln>
                <a:noFill/>
              </a:ln>
              <a:solidFill>
                <a:schemeClr val="accent5"/>
              </a:solidFill>
              <a:effectLst/>
              <a:uLnTx/>
              <a:uFillTx/>
              <a:latin typeface="Open Sans" pitchFamily="2" charset="0"/>
              <a:ea typeface="Open Sans" pitchFamily="2" charset="0"/>
              <a:cs typeface="Open Sans" pitchFamily="2" charset="0"/>
            </a:endParaRPr>
          </a:p>
        </p:txBody>
      </p:sp>
      <p:sp>
        <p:nvSpPr>
          <p:cNvPr id="8" name="TextBox 7">
            <a:extLst>
              <a:ext uri="{FF2B5EF4-FFF2-40B4-BE49-F238E27FC236}">
                <a16:creationId xmlns:a16="http://schemas.microsoft.com/office/drawing/2014/main" id="{24B1556E-57A4-471D-286D-26134AA5A2A3}"/>
              </a:ext>
            </a:extLst>
          </p:cNvPr>
          <p:cNvSpPr txBox="1"/>
          <p:nvPr/>
        </p:nvSpPr>
        <p:spPr>
          <a:xfrm>
            <a:off x="549276" y="3474720"/>
            <a:ext cx="5759449" cy="3069284"/>
          </a:xfrm>
          <a:prstGeom prst="rect">
            <a:avLst/>
          </a:prstGeom>
          <a:solidFill>
            <a:schemeClr val="bg1"/>
          </a:solidFill>
        </p:spPr>
        <p:txBody>
          <a:bodyPr wrap="square" lIns="72000" tIns="72000" rIns="72000" bIns="72000">
            <a:spAutoFit/>
          </a:bodyPr>
          <a:lstStyle/>
          <a:p>
            <a:pPr>
              <a:spcBef>
                <a:spcPts val="300"/>
              </a:spcBef>
              <a:spcAft>
                <a:spcPts val="300"/>
              </a:spcAft>
            </a:pP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The number of objects reported to be floating around in space vary, but scientific models estimate around 27 000 objects larger than 10 cm. As we add to this number the likelihood of a collision increases. The US Space Surveillance Network (</a:t>
            </a:r>
            <a:r>
              <a:rPr lang="en-AU" sz="1000" dirty="0" err="1">
                <a:solidFill>
                  <a:srgbClr val="57575A"/>
                </a:solidFill>
                <a:effectLst/>
                <a:latin typeface="Calibri" panose="020F0502020204030204" pitchFamily="34" charset="0"/>
                <a:ea typeface="Calibri" panose="020F0502020204030204" pitchFamily="34" charset="0"/>
                <a:cs typeface="Calibri" panose="020F0502020204030204" pitchFamily="34" charset="0"/>
              </a:rPr>
              <a:t>SSN</a:t>
            </a: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 monitors the majority of these objects and advises relevant parties of any potential impacts. Depending on the probability of a collision any craft likely to be impacted can be manoeuvred out of harm’s way. </a:t>
            </a:r>
          </a:p>
          <a:p>
            <a:pPr>
              <a:spcBef>
                <a:spcPts val="300"/>
              </a:spcBef>
              <a:spcAft>
                <a:spcPts val="300"/>
              </a:spcAft>
            </a:pP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Neumann Space have developed a propulsion system which is capable of carrying out such evasive manoeuvres on small CubeSat sized satellites. The propulsion system is unique in utilising a solid metallic rod as propellant. The metallic rod can be made on Earth and in space from any solid conductive metal or alloy, including the various metals already in orbit around the Earth.</a:t>
            </a:r>
          </a:p>
          <a:p>
            <a:pPr>
              <a:spcBef>
                <a:spcPts val="300"/>
              </a:spcBef>
              <a:spcAft>
                <a:spcPts val="300"/>
              </a:spcAft>
            </a:pPr>
            <a:r>
              <a:rPr lang="en-AU" sz="1000" b="1" dirty="0">
                <a:solidFill>
                  <a:schemeClr val="accent5"/>
                </a:solidFill>
                <a:effectLst/>
                <a:latin typeface="Calibri" panose="020F0502020204030204" pitchFamily="34" charset="0"/>
                <a:ea typeface="Calibri" panose="020F0502020204030204" pitchFamily="34" charset="0"/>
                <a:cs typeface="Calibri" panose="020F0502020204030204" pitchFamily="34" charset="0"/>
              </a:rPr>
              <a:t>Newton’s laws of motion</a:t>
            </a:r>
          </a:p>
          <a:p>
            <a:pPr>
              <a:spcBef>
                <a:spcPts val="300"/>
              </a:spcBef>
              <a:spcAft>
                <a:spcPts val="300"/>
              </a:spcAft>
            </a:pP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A rocket leaving the Earth’s surface does so as a result of the immense energy from the hot gases expelled through the nozzles of the engines. Propulsion systems which may not have the capacity to launch a craft into space from Earth may well find application under different conditions. Neumann’s Drive is one such in space propulsion system. The system developed by Neumann Space produces a plasma from a solid metal fuel. The generated plasma is then used to provide thrust and propel the craft.</a:t>
            </a:r>
          </a:p>
          <a:p>
            <a:pPr marL="228600" indent="-228600">
              <a:spcBef>
                <a:spcPts val="300"/>
              </a:spcBef>
              <a:spcAft>
                <a:spcPts val="300"/>
              </a:spcAft>
              <a:buAutoNum type="arabicPeriod"/>
            </a:pPr>
            <a:r>
              <a:rPr lang="en-AU" sz="1000" b="1"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Why is it possible to move a craft in space with a propulsion system of much lower output than needed to get the craft out into space?</a:t>
            </a:r>
          </a:p>
        </p:txBody>
      </p:sp>
      <p:sp>
        <p:nvSpPr>
          <p:cNvPr id="27" name="TextBox 26">
            <a:extLst>
              <a:ext uri="{FF2B5EF4-FFF2-40B4-BE49-F238E27FC236}">
                <a16:creationId xmlns:a16="http://schemas.microsoft.com/office/drawing/2014/main" id="{2E97ADE0-F35F-7B80-DFC9-65D933802A44}"/>
              </a:ext>
            </a:extLst>
          </p:cNvPr>
          <p:cNvSpPr txBox="1"/>
          <p:nvPr/>
        </p:nvSpPr>
        <p:spPr>
          <a:xfrm>
            <a:off x="561802" y="6434367"/>
            <a:ext cx="5763842" cy="607071"/>
          </a:xfrm>
          <a:prstGeom prst="rect">
            <a:avLst/>
          </a:prstGeom>
          <a:solidFill>
            <a:schemeClr val="bg1"/>
          </a:solidFill>
        </p:spPr>
        <p:txBody>
          <a:bodyPr wrap="square" lIns="72000" tIns="72000" rIns="72000" bIns="72000">
            <a:spAutoFit/>
          </a:bodyPr>
          <a:lstStyle/>
          <a:p>
            <a:pPr>
              <a:spcBef>
                <a:spcPts val="300"/>
              </a:spcBef>
              <a:spcAft>
                <a:spcPts val="300"/>
              </a:spcAft>
            </a:pPr>
            <a:r>
              <a:rPr lang="en-AU" sz="1000" dirty="0">
                <a:solidFill>
                  <a:schemeClr val="accent4"/>
                </a:solidFill>
                <a:latin typeface="Calibri" panose="020F0502020204030204" pitchFamily="34" charset="0"/>
                <a:cs typeface="Calibri" panose="020F0502020204030204" pitchFamily="34" charset="0"/>
              </a:rPr>
              <a:t>A propulsion system capable of launching a craft from Earth into space has to overcome the planet’s gravitational pull and frictional forces. Once in space the craft is no longer exposed to the same level of gravitational force and friction (due to air resistance).</a:t>
            </a:r>
          </a:p>
        </p:txBody>
      </p:sp>
      <p:sp>
        <p:nvSpPr>
          <p:cNvPr id="3" name="TextBox 2">
            <a:extLst>
              <a:ext uri="{FF2B5EF4-FFF2-40B4-BE49-F238E27FC236}">
                <a16:creationId xmlns:a16="http://schemas.microsoft.com/office/drawing/2014/main" id="{492C8703-247B-3DBB-CA15-D8470D45019A}"/>
              </a:ext>
            </a:extLst>
          </p:cNvPr>
          <p:cNvSpPr txBox="1"/>
          <p:nvPr/>
        </p:nvSpPr>
        <p:spPr>
          <a:xfrm>
            <a:off x="549276" y="6992333"/>
            <a:ext cx="5806448" cy="760959"/>
          </a:xfrm>
          <a:prstGeom prst="rect">
            <a:avLst/>
          </a:prstGeom>
          <a:solidFill>
            <a:schemeClr val="bg1"/>
          </a:solidFill>
        </p:spPr>
        <p:txBody>
          <a:bodyPr wrap="square" lIns="72000" tIns="72000" rIns="72000" bIns="72000">
            <a:spAutoFit/>
          </a:bodyPr>
          <a:lstStyle/>
          <a:p>
            <a:pPr marL="219075" indent="-219075">
              <a:spcBef>
                <a:spcPts val="300"/>
              </a:spcBef>
              <a:spcAft>
                <a:spcPts val="300"/>
              </a:spcAft>
            </a:pPr>
            <a:r>
              <a:rPr lang="en-AU" sz="1000" b="1"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2.	Earth orbiting craft such as satellites including the International Space Station are monitored closely by ground stations. Should the craft begin to deviate from its planned trajectory an onboard propulsion system is initiated to correct the deviation. During the correction process which of Newton’s Laws of Motion apply? Assume the craft is travelling at a constant speed. Explain your choice.</a:t>
            </a:r>
          </a:p>
        </p:txBody>
      </p:sp>
      <p:sp>
        <p:nvSpPr>
          <p:cNvPr id="28" name="TextBox 27">
            <a:extLst>
              <a:ext uri="{FF2B5EF4-FFF2-40B4-BE49-F238E27FC236}">
                <a16:creationId xmlns:a16="http://schemas.microsoft.com/office/drawing/2014/main" id="{A83DCBF4-D4B8-8DE2-3E2A-40FE74BB79EE}"/>
              </a:ext>
            </a:extLst>
          </p:cNvPr>
          <p:cNvSpPr txBox="1"/>
          <p:nvPr/>
        </p:nvSpPr>
        <p:spPr>
          <a:xfrm>
            <a:off x="561802" y="7676759"/>
            <a:ext cx="5763842" cy="1068736"/>
          </a:xfrm>
          <a:prstGeom prst="rect">
            <a:avLst/>
          </a:prstGeom>
          <a:solidFill>
            <a:schemeClr val="bg1"/>
          </a:solidFill>
        </p:spPr>
        <p:txBody>
          <a:bodyPr wrap="square" lIns="72000" tIns="72000" rIns="72000" bIns="72000">
            <a:spAutoFit/>
          </a:bodyPr>
          <a:lstStyle/>
          <a:p>
            <a:pPr>
              <a:spcBef>
                <a:spcPts val="300"/>
              </a:spcBef>
              <a:spcAft>
                <a:spcPts val="300"/>
              </a:spcAft>
            </a:pPr>
            <a:r>
              <a:rPr lang="en-AU" sz="1000" dirty="0">
                <a:solidFill>
                  <a:schemeClr val="accent4"/>
                </a:solidFill>
                <a:latin typeface="Calibri" panose="020F0502020204030204" pitchFamily="34" charset="0"/>
                <a:cs typeface="Calibri" panose="020F0502020204030204" pitchFamily="34" charset="0"/>
              </a:rPr>
              <a:t>1st law - Every object will remain at rest or in uniform motion unless compelled to change its state by the action of an external force.</a:t>
            </a:r>
          </a:p>
          <a:p>
            <a:pPr>
              <a:spcBef>
                <a:spcPts val="300"/>
              </a:spcBef>
              <a:spcAft>
                <a:spcPts val="300"/>
              </a:spcAft>
            </a:pPr>
            <a:r>
              <a:rPr lang="en-AU" sz="1000" dirty="0">
                <a:solidFill>
                  <a:schemeClr val="accent4"/>
                </a:solidFill>
                <a:latin typeface="Calibri" panose="020F0502020204030204" pitchFamily="34" charset="0"/>
                <a:cs typeface="Calibri" panose="020F0502020204030204" pitchFamily="34" charset="0"/>
              </a:rPr>
              <a:t>Without correction, it will continue on the deviated path.</a:t>
            </a:r>
          </a:p>
          <a:p>
            <a:pPr>
              <a:spcBef>
                <a:spcPts val="300"/>
              </a:spcBef>
              <a:spcAft>
                <a:spcPts val="300"/>
              </a:spcAft>
            </a:pPr>
            <a:r>
              <a:rPr lang="en-AU" sz="1000" dirty="0">
                <a:solidFill>
                  <a:schemeClr val="accent4"/>
                </a:solidFill>
                <a:latin typeface="Calibri" panose="020F0502020204030204" pitchFamily="34" charset="0"/>
                <a:cs typeface="Calibri" panose="020F0502020204030204" pitchFamily="34" charset="0"/>
              </a:rPr>
              <a:t>2nd law - The acceleration on an object is proportional to the applied force and inversely proportional to the mass. </a:t>
            </a:r>
          </a:p>
        </p:txBody>
      </p:sp>
      <p:sp>
        <p:nvSpPr>
          <p:cNvPr id="5" name="Footer Placeholder 4">
            <a:extLst>
              <a:ext uri="{FF2B5EF4-FFF2-40B4-BE49-F238E27FC236}">
                <a16:creationId xmlns:a16="http://schemas.microsoft.com/office/drawing/2014/main" id="{31834FBF-CFB9-F9BE-4EFA-A5576401F59F}"/>
              </a:ext>
              <a:ext uri="{C183D7F6-B498-43B3-948B-1728B52AA6E4}">
                <adec:decorative xmlns:adec="http://schemas.microsoft.com/office/drawing/2017/decorative" val="1"/>
              </a:ext>
            </a:extLst>
          </p:cNvPr>
          <p:cNvSpPr>
            <a:spLocks noGrp="1"/>
          </p:cNvSpPr>
          <p:nvPr>
            <p:ph type="ftr" sz="quarter" idx="3"/>
          </p:nvPr>
        </p:nvSpPr>
        <p:spPr/>
        <p:txBody>
          <a:bodyPr/>
          <a:lstStyle/>
          <a:p>
            <a:r>
              <a:rPr lang="en-US" dirty="0">
                <a:solidFill>
                  <a:schemeClr val="bg1"/>
                </a:solidFill>
              </a:rPr>
              <a:t>Forces and Newton’s Laws </a:t>
            </a:r>
            <a:r>
              <a:rPr lang="en-US" dirty="0"/>
              <a:t>TEACHER GUIDE</a:t>
            </a:r>
          </a:p>
        </p:txBody>
      </p:sp>
      <p:sp>
        <p:nvSpPr>
          <p:cNvPr id="6" name="Slide Number Placeholder 5">
            <a:extLst>
              <a:ext uri="{FF2B5EF4-FFF2-40B4-BE49-F238E27FC236}">
                <a16:creationId xmlns:a16="http://schemas.microsoft.com/office/drawing/2014/main" id="{A6217B97-624F-EAC2-D90F-8C698D7BAC4C}"/>
              </a:ext>
              <a:ext uri="{C183D7F6-B498-43B3-948B-1728B52AA6E4}">
                <adec:decorative xmlns:adec="http://schemas.microsoft.com/office/drawing/2017/decorative" val="1"/>
              </a:ext>
            </a:extLst>
          </p:cNvPr>
          <p:cNvSpPr>
            <a:spLocks noGrp="1"/>
          </p:cNvSpPr>
          <p:nvPr>
            <p:ph type="sldNum" sz="quarter" idx="4"/>
          </p:nvPr>
        </p:nvSpPr>
        <p:spPr/>
        <p:txBody>
          <a:bodyPr/>
          <a:lstStyle/>
          <a:p>
            <a:fld id="{24F48773-4115-48EA-A802-25D4069CDE66}" type="slidenum">
              <a:rPr lang="en-AU" smtClean="0"/>
              <a:pPr/>
              <a:t>1</a:t>
            </a:fld>
            <a:endParaRPr lang="en-AU" dirty="0"/>
          </a:p>
        </p:txBody>
      </p:sp>
    </p:spTree>
    <p:extLst>
      <p:ext uri="{BB962C8B-B14F-4D97-AF65-F5344CB8AC3E}">
        <p14:creationId xmlns:p14="http://schemas.microsoft.com/office/powerpoint/2010/main" val="1706847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48B3E5F-991D-C5CB-EB98-8A75E46B53C2}"/>
              </a:ext>
            </a:extLst>
          </p:cNvPr>
          <p:cNvSpPr txBox="1"/>
          <p:nvPr/>
        </p:nvSpPr>
        <p:spPr>
          <a:xfrm>
            <a:off x="561802" y="560259"/>
            <a:ext cx="5763842" cy="1068736"/>
          </a:xfrm>
          <a:prstGeom prst="rect">
            <a:avLst/>
          </a:prstGeom>
          <a:solidFill>
            <a:schemeClr val="bg1"/>
          </a:solidFill>
        </p:spPr>
        <p:txBody>
          <a:bodyPr wrap="square" lIns="72000" tIns="72000" rIns="72000" bIns="72000">
            <a:spAutoFit/>
          </a:bodyPr>
          <a:lstStyle/>
          <a:p>
            <a:pPr>
              <a:spcBef>
                <a:spcPts val="300"/>
              </a:spcBef>
              <a:spcAft>
                <a:spcPts val="300"/>
              </a:spcAft>
            </a:pPr>
            <a:r>
              <a:rPr lang="en-AU" sz="1000" dirty="0">
                <a:solidFill>
                  <a:schemeClr val="accent4"/>
                </a:solidFill>
                <a:latin typeface="Calibri" panose="020F0502020204030204" pitchFamily="34" charset="0"/>
                <a:cs typeface="Calibri" panose="020F0502020204030204" pitchFamily="34" charset="0"/>
              </a:rPr>
              <a:t>Applying an external force via a thrust correction is required to correct the deviated path. It causes an acceleration via a directional change and/or change in speed.</a:t>
            </a:r>
          </a:p>
          <a:p>
            <a:pPr>
              <a:spcBef>
                <a:spcPts val="300"/>
              </a:spcBef>
              <a:spcAft>
                <a:spcPts val="300"/>
              </a:spcAft>
            </a:pPr>
            <a:r>
              <a:rPr lang="en-AU" sz="1000" dirty="0">
                <a:solidFill>
                  <a:schemeClr val="accent4"/>
                </a:solidFill>
                <a:latin typeface="Calibri" panose="020F0502020204030204" pitchFamily="34" charset="0"/>
                <a:cs typeface="Calibri" panose="020F0502020204030204" pitchFamily="34" charset="0"/>
              </a:rPr>
              <a:t>3rd law - For every action there is an equal and opposite reaction.</a:t>
            </a:r>
          </a:p>
          <a:p>
            <a:pPr>
              <a:spcBef>
                <a:spcPts val="300"/>
              </a:spcBef>
              <a:spcAft>
                <a:spcPts val="300"/>
              </a:spcAft>
            </a:pPr>
            <a:r>
              <a:rPr lang="en-AU" sz="1000" dirty="0">
                <a:solidFill>
                  <a:schemeClr val="accent4"/>
                </a:solidFill>
                <a:latin typeface="Calibri" panose="020F0502020204030204" pitchFamily="34" charset="0"/>
                <a:cs typeface="Calibri" panose="020F0502020204030204" pitchFamily="34" charset="0"/>
              </a:rPr>
              <a:t>As gas is thrust out in one direction (via either burning fuels or compressed gas) it pushes the object in the other direction.</a:t>
            </a:r>
          </a:p>
        </p:txBody>
      </p:sp>
      <p:sp>
        <p:nvSpPr>
          <p:cNvPr id="20" name="TextBox 19">
            <a:extLst>
              <a:ext uri="{FF2B5EF4-FFF2-40B4-BE49-F238E27FC236}">
                <a16:creationId xmlns:a16="http://schemas.microsoft.com/office/drawing/2014/main" id="{0CA125BA-C82B-A155-B568-E4CE94186460}"/>
              </a:ext>
            </a:extLst>
          </p:cNvPr>
          <p:cNvSpPr txBox="1"/>
          <p:nvPr/>
        </p:nvSpPr>
        <p:spPr>
          <a:xfrm>
            <a:off x="549276" y="1732641"/>
            <a:ext cx="5759449" cy="991792"/>
          </a:xfrm>
          <a:prstGeom prst="rect">
            <a:avLst/>
          </a:prstGeom>
          <a:solidFill>
            <a:schemeClr val="bg1"/>
          </a:solidFill>
        </p:spPr>
        <p:txBody>
          <a:bodyPr wrap="square" lIns="72000" tIns="72000" rIns="72000" bIns="72000">
            <a:spAutoFit/>
          </a:bodyPr>
          <a:lstStyle/>
          <a:p>
            <a:pPr>
              <a:spcBef>
                <a:spcPts val="300"/>
              </a:spcBef>
              <a:spcAft>
                <a:spcPts val="300"/>
              </a:spcAft>
            </a:pPr>
            <a:r>
              <a:rPr lang="en-AU" sz="1000" b="1" dirty="0">
                <a:solidFill>
                  <a:schemeClr val="accent5"/>
                </a:solidFill>
                <a:effectLst/>
                <a:latin typeface="Calibri" panose="020F0502020204030204" pitchFamily="34" charset="0"/>
                <a:ea typeface="Calibri" panose="020F0502020204030204" pitchFamily="34" charset="0"/>
                <a:cs typeface="Calibri" panose="020F0502020204030204" pitchFamily="34" charset="0"/>
              </a:rPr>
              <a:t>Newton’s First Law</a:t>
            </a:r>
          </a:p>
          <a:p>
            <a:pPr marL="219075" indent="-219075">
              <a:spcBef>
                <a:spcPts val="300"/>
              </a:spcBef>
              <a:spcAft>
                <a:spcPts val="300"/>
              </a:spcAft>
            </a:pPr>
            <a:r>
              <a:rPr lang="en-AU" sz="1000" b="1" dirty="0">
                <a:solidFill>
                  <a:srgbClr val="57575A"/>
                </a:solidFill>
                <a:latin typeface="Calibri" panose="020F0502020204030204" pitchFamily="34" charset="0"/>
                <a:cs typeface="Calibri" panose="020F0502020204030204" pitchFamily="34" charset="0"/>
              </a:rPr>
              <a:t>3.	A spacecraft travelling at a constant velocity on course for the Earth’s Moon begins to change velocity as it approaches the surface of the Moon. The change in velocity becomes more pronounced as the craft gets closer to the surface of the Moon, all this happens without any input from the crew. What could be causing the change in velocity and how does this relate to Newton’s 1st Law?</a:t>
            </a:r>
            <a:endPar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8B3879A8-BAF7-B7B6-109B-E38DB14096C7}"/>
              </a:ext>
            </a:extLst>
          </p:cNvPr>
          <p:cNvSpPr txBox="1"/>
          <p:nvPr/>
        </p:nvSpPr>
        <p:spPr>
          <a:xfrm>
            <a:off x="561802" y="2631655"/>
            <a:ext cx="5763842" cy="2069010"/>
          </a:xfrm>
          <a:prstGeom prst="rect">
            <a:avLst/>
          </a:prstGeom>
          <a:solidFill>
            <a:schemeClr val="bg1"/>
          </a:solidFill>
        </p:spPr>
        <p:txBody>
          <a:bodyPr wrap="square" lIns="72000" tIns="72000" rIns="72000" bIns="72000">
            <a:spAutoFit/>
          </a:bodyPr>
          <a:lstStyle/>
          <a:p>
            <a:pPr>
              <a:spcBef>
                <a:spcPts val="300"/>
              </a:spcBef>
              <a:spcAft>
                <a:spcPts val="300"/>
              </a:spcAft>
            </a:pPr>
            <a:r>
              <a:rPr lang="en-AU" sz="1000" dirty="0">
                <a:solidFill>
                  <a:schemeClr val="accent4"/>
                </a:solidFill>
                <a:latin typeface="Calibri" panose="020F0502020204030204" pitchFamily="34" charset="0"/>
                <a:cs typeface="Calibri" panose="020F0502020204030204" pitchFamily="34" charset="0"/>
              </a:rPr>
              <a:t>The gravitational force of the Moon can be felt at any distance, as gravity is a force that extends infinitely into space. However, the strength of the Moon's gravitational force decreases with distance from the Moon.</a:t>
            </a:r>
          </a:p>
          <a:p>
            <a:pPr>
              <a:spcBef>
                <a:spcPts val="300"/>
              </a:spcBef>
              <a:spcAft>
                <a:spcPts val="300"/>
              </a:spcAft>
            </a:pPr>
            <a:r>
              <a:rPr lang="en-AU" sz="1000" dirty="0">
                <a:solidFill>
                  <a:schemeClr val="accent4"/>
                </a:solidFill>
                <a:latin typeface="Calibri" panose="020F0502020204030204" pitchFamily="34" charset="0"/>
                <a:cs typeface="Calibri" panose="020F0502020204030204" pitchFamily="34" charset="0"/>
              </a:rPr>
              <a:t>To give you an idea, the gravitational force of the Moon is about one-sixth (1/6) the strength of Earth's gravitational force. </a:t>
            </a:r>
          </a:p>
          <a:p>
            <a:pPr>
              <a:spcBef>
                <a:spcPts val="300"/>
              </a:spcBef>
              <a:spcAft>
                <a:spcPts val="300"/>
              </a:spcAft>
            </a:pPr>
            <a:r>
              <a:rPr lang="en-AU" sz="1000" dirty="0">
                <a:solidFill>
                  <a:schemeClr val="accent4"/>
                </a:solidFill>
                <a:latin typeface="Calibri" panose="020F0502020204030204" pitchFamily="34" charset="0"/>
                <a:cs typeface="Calibri" panose="020F0502020204030204" pitchFamily="34" charset="0"/>
              </a:rPr>
              <a:t>The distance at which the Moon's gravity is strong enough to have a noticeable effect on an object's motion depends on the mass of the object and its distance from the Moon. For example, the tides on Earth are caused by the gravitational pull of the Moon, which is strongest at the point on Earth closest to the Moon.</a:t>
            </a:r>
          </a:p>
          <a:p>
            <a:pPr>
              <a:spcBef>
                <a:spcPts val="300"/>
              </a:spcBef>
              <a:spcAft>
                <a:spcPts val="300"/>
              </a:spcAft>
            </a:pPr>
            <a:r>
              <a:rPr lang="en-AU" sz="1000" dirty="0">
                <a:solidFill>
                  <a:schemeClr val="accent4"/>
                </a:solidFill>
                <a:latin typeface="Calibri" panose="020F0502020204030204" pitchFamily="34" charset="0"/>
                <a:cs typeface="Calibri" panose="020F0502020204030204" pitchFamily="34" charset="0"/>
              </a:rPr>
              <a:t>In terms of distance, the point where the gravitational force of the Moon is strongest is at the surface of the Moon itself. At an altitude of 100 km above the Moon's surface, the gravitational force is only about 83% of the force at the surface. At a distance of 1,000 km from the Moon's surface, the gravitational force is only about 0.008% of the force at the surface.</a:t>
            </a:r>
          </a:p>
        </p:txBody>
      </p:sp>
      <p:sp>
        <p:nvSpPr>
          <p:cNvPr id="4" name="TextBox 3">
            <a:extLst>
              <a:ext uri="{FF2B5EF4-FFF2-40B4-BE49-F238E27FC236}">
                <a16:creationId xmlns:a16="http://schemas.microsoft.com/office/drawing/2014/main" id="{6B58E732-4807-6EC9-515A-92F03A592832}"/>
              </a:ext>
            </a:extLst>
          </p:cNvPr>
          <p:cNvSpPr txBox="1"/>
          <p:nvPr/>
        </p:nvSpPr>
        <p:spPr>
          <a:xfrm>
            <a:off x="549276" y="4804311"/>
            <a:ext cx="5759449" cy="1171328"/>
          </a:xfrm>
          <a:prstGeom prst="rect">
            <a:avLst/>
          </a:prstGeom>
          <a:solidFill>
            <a:schemeClr val="bg1"/>
          </a:solidFill>
        </p:spPr>
        <p:txBody>
          <a:bodyPr wrap="square" lIns="72000" tIns="72000" rIns="72000" bIns="72000">
            <a:spAutoFit/>
          </a:bodyPr>
          <a:lstStyle/>
          <a:p>
            <a:pPr marL="219075" indent="-219075">
              <a:spcBef>
                <a:spcPts val="300"/>
              </a:spcBef>
              <a:spcAft>
                <a:spcPts val="300"/>
              </a:spcAft>
            </a:pPr>
            <a:r>
              <a:rPr lang="en-AU" sz="1000" b="1" dirty="0">
                <a:solidFill>
                  <a:srgbClr val="57575A"/>
                </a:solidFill>
                <a:latin typeface="Calibri" panose="020F0502020204030204" pitchFamily="34" charset="0"/>
                <a:cs typeface="Calibri" panose="020F0502020204030204" pitchFamily="34" charset="0"/>
              </a:rPr>
              <a:t>4.	If you were travelling in the spacecraft towards the Moon at a constant speed of 32 000 km/h and your friend in their spacecraft is travelling at a constant speed of 20 000 km/h. Who is experiencing the greater acceleration?</a:t>
            </a:r>
          </a:p>
          <a:p>
            <a:pPr marL="357188" indent="-138113">
              <a:spcBef>
                <a:spcPts val="100"/>
              </a:spcBef>
              <a:spcAft>
                <a:spcPts val="100"/>
              </a:spcAft>
            </a:pP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a.	You </a:t>
            </a:r>
          </a:p>
          <a:p>
            <a:pPr marL="357188" indent="-138113">
              <a:spcBef>
                <a:spcPts val="100"/>
              </a:spcBef>
              <a:spcAft>
                <a:spcPts val="100"/>
              </a:spcAft>
            </a:pP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b.	Your friend</a:t>
            </a:r>
          </a:p>
          <a:p>
            <a:pPr marL="357188" indent="-138113">
              <a:spcBef>
                <a:spcPts val="100"/>
              </a:spcBef>
              <a:spcAft>
                <a:spcPts val="100"/>
              </a:spcAft>
            </a:pP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c.	Neither you nor your friend</a:t>
            </a:r>
            <a:endParaRPr lang="en-AU" sz="1000" dirty="0">
              <a:solidFill>
                <a:srgbClr val="57575A"/>
              </a:solidFill>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E94F954E-266F-B59A-9E0D-4D57B1E7057D}"/>
              </a:ext>
            </a:extLst>
          </p:cNvPr>
          <p:cNvSpPr txBox="1"/>
          <p:nvPr/>
        </p:nvSpPr>
        <p:spPr>
          <a:xfrm>
            <a:off x="561802" y="5870615"/>
            <a:ext cx="5763842" cy="299295"/>
          </a:xfrm>
          <a:prstGeom prst="rect">
            <a:avLst/>
          </a:prstGeom>
          <a:solidFill>
            <a:schemeClr val="bg1"/>
          </a:solidFill>
        </p:spPr>
        <p:txBody>
          <a:bodyPr wrap="square" lIns="72000" tIns="72000" rIns="72000" bIns="72000">
            <a:spAutoFit/>
          </a:bodyPr>
          <a:lstStyle>
            <a:defPPr>
              <a:defRPr lang="en-US"/>
            </a:defPPr>
            <a:lvl1pPr>
              <a:spcBef>
                <a:spcPts val="300"/>
              </a:spcBef>
              <a:spcAft>
                <a:spcPts val="300"/>
              </a:spcAft>
              <a:defRPr sz="1000">
                <a:solidFill>
                  <a:schemeClr val="accent4"/>
                </a:solidFill>
                <a:latin typeface="Calibri" panose="020F0502020204030204" pitchFamily="34" charset="0"/>
                <a:cs typeface="Calibri" panose="020F0502020204030204" pitchFamily="34" charset="0"/>
              </a:defRPr>
            </a:lvl1pPr>
          </a:lstStyle>
          <a:p>
            <a:r>
              <a:rPr lang="en-AU" dirty="0"/>
              <a:t>c. Both are travelling at a constant speed – no acceleration.</a:t>
            </a:r>
          </a:p>
        </p:txBody>
      </p:sp>
      <p:sp>
        <p:nvSpPr>
          <p:cNvPr id="5" name="TextBox 4">
            <a:extLst>
              <a:ext uri="{FF2B5EF4-FFF2-40B4-BE49-F238E27FC236}">
                <a16:creationId xmlns:a16="http://schemas.microsoft.com/office/drawing/2014/main" id="{F256E3E6-320F-C027-29E3-9F43DAC103B2}"/>
              </a:ext>
            </a:extLst>
          </p:cNvPr>
          <p:cNvSpPr txBox="1"/>
          <p:nvPr/>
        </p:nvSpPr>
        <p:spPr>
          <a:xfrm>
            <a:off x="549276" y="6273557"/>
            <a:ext cx="5759449" cy="1043088"/>
          </a:xfrm>
          <a:prstGeom prst="rect">
            <a:avLst/>
          </a:prstGeom>
          <a:solidFill>
            <a:schemeClr val="bg1"/>
          </a:solidFill>
        </p:spPr>
        <p:txBody>
          <a:bodyPr wrap="square" lIns="72000" tIns="72000" rIns="72000" bIns="72000">
            <a:spAutoFit/>
          </a:bodyPr>
          <a:lstStyle/>
          <a:p>
            <a:pPr marL="219075" indent="-219075">
              <a:spcBef>
                <a:spcPts val="300"/>
              </a:spcBef>
              <a:spcAft>
                <a:spcPts val="300"/>
              </a:spcAft>
            </a:pPr>
            <a:r>
              <a:rPr lang="en-AU" sz="1000" b="1" dirty="0">
                <a:solidFill>
                  <a:srgbClr val="57575A"/>
                </a:solidFill>
                <a:latin typeface="Calibri" panose="020F0502020204030204" pitchFamily="34" charset="0"/>
                <a:cs typeface="Calibri" panose="020F0502020204030204" pitchFamily="34" charset="0"/>
              </a:rPr>
              <a:t>5.	Which one of the following best describes Newton’s First Law?</a:t>
            </a:r>
          </a:p>
          <a:p>
            <a:pPr marL="357188" indent="-138113">
              <a:spcBef>
                <a:spcPts val="100"/>
              </a:spcBef>
              <a:spcAft>
                <a:spcPts val="100"/>
              </a:spcAft>
            </a:pPr>
            <a:r>
              <a:rPr lang="en-AU" sz="1000" dirty="0">
                <a:solidFill>
                  <a:srgbClr val="57575A"/>
                </a:solidFill>
                <a:latin typeface="Calibri" panose="020F0502020204030204" pitchFamily="34" charset="0"/>
                <a:cs typeface="Calibri" panose="020F0502020204030204" pitchFamily="34" charset="0"/>
              </a:rPr>
              <a:t>a.	Every action has an equal reaction</a:t>
            </a:r>
          </a:p>
          <a:p>
            <a:pPr marL="357188" indent="-138113">
              <a:spcBef>
                <a:spcPts val="100"/>
              </a:spcBef>
              <a:spcAft>
                <a:spcPts val="100"/>
              </a:spcAft>
            </a:pPr>
            <a:r>
              <a:rPr lang="en-AU" sz="1000" dirty="0">
                <a:solidFill>
                  <a:srgbClr val="57575A"/>
                </a:solidFill>
                <a:latin typeface="Calibri" panose="020F0502020204030204" pitchFamily="34" charset="0"/>
                <a:cs typeface="Calibri" panose="020F0502020204030204" pitchFamily="34" charset="0"/>
              </a:rPr>
              <a:t>b.	Objects tend to stay at the same velocity unless an external force acts on it</a:t>
            </a:r>
          </a:p>
          <a:p>
            <a:pPr marL="357188" indent="-138113">
              <a:spcBef>
                <a:spcPts val="100"/>
              </a:spcBef>
              <a:spcAft>
                <a:spcPts val="100"/>
              </a:spcAft>
            </a:pPr>
            <a:r>
              <a:rPr lang="en-AU" sz="1000" dirty="0">
                <a:solidFill>
                  <a:srgbClr val="57575A"/>
                </a:solidFill>
                <a:latin typeface="Calibri" panose="020F0502020204030204" pitchFamily="34" charset="0"/>
                <a:cs typeface="Calibri" panose="020F0502020204030204" pitchFamily="34" charset="0"/>
              </a:rPr>
              <a:t>c.	Acceleration of an object is proportional to the force</a:t>
            </a:r>
          </a:p>
          <a:p>
            <a:pPr marL="357188" indent="-138113">
              <a:spcBef>
                <a:spcPts val="100"/>
              </a:spcBef>
              <a:spcAft>
                <a:spcPts val="100"/>
              </a:spcAft>
            </a:pPr>
            <a:r>
              <a:rPr lang="en-AU" sz="1000" dirty="0">
                <a:solidFill>
                  <a:srgbClr val="57575A"/>
                </a:solidFill>
                <a:latin typeface="Calibri" panose="020F0502020204030204" pitchFamily="34" charset="0"/>
                <a:cs typeface="Calibri" panose="020F0502020204030204" pitchFamily="34" charset="0"/>
              </a:rPr>
              <a:t>d.	A force that holds an object in orbit</a:t>
            </a:r>
          </a:p>
        </p:txBody>
      </p:sp>
      <p:sp>
        <p:nvSpPr>
          <p:cNvPr id="39" name="TextBox 38">
            <a:extLst>
              <a:ext uri="{FF2B5EF4-FFF2-40B4-BE49-F238E27FC236}">
                <a16:creationId xmlns:a16="http://schemas.microsoft.com/office/drawing/2014/main" id="{6297A9DF-CA45-1A79-98B5-90C198E11024}"/>
              </a:ext>
            </a:extLst>
          </p:cNvPr>
          <p:cNvSpPr txBox="1"/>
          <p:nvPr/>
        </p:nvSpPr>
        <p:spPr>
          <a:xfrm>
            <a:off x="561802" y="7209849"/>
            <a:ext cx="5763842" cy="453183"/>
          </a:xfrm>
          <a:prstGeom prst="rect">
            <a:avLst/>
          </a:prstGeom>
          <a:solidFill>
            <a:schemeClr val="bg1"/>
          </a:solidFill>
        </p:spPr>
        <p:txBody>
          <a:bodyPr wrap="square" lIns="72000" tIns="72000" rIns="72000" bIns="72000">
            <a:spAutoFit/>
          </a:bodyPr>
          <a:lstStyle/>
          <a:p>
            <a:pPr>
              <a:spcBef>
                <a:spcPts val="300"/>
              </a:spcBef>
              <a:spcAft>
                <a:spcPts val="300"/>
              </a:spcAft>
            </a:pPr>
            <a:r>
              <a:rPr lang="en-AU" sz="1000" dirty="0">
                <a:solidFill>
                  <a:schemeClr val="accent4"/>
                </a:solidFill>
                <a:latin typeface="Calibri" panose="020F0502020204030204" pitchFamily="34" charset="0"/>
                <a:cs typeface="Calibri" panose="020F0502020204030204" pitchFamily="34" charset="0"/>
              </a:rPr>
              <a:t>b. A body at rest or moving at a constant speed in a straight line, will remain at rest or keep moving in a straight line at constant speed unless it is acted upon by an external force.</a:t>
            </a:r>
          </a:p>
        </p:txBody>
      </p:sp>
      <p:sp>
        <p:nvSpPr>
          <p:cNvPr id="2" name="Footer Placeholder 1">
            <a:extLst>
              <a:ext uri="{FF2B5EF4-FFF2-40B4-BE49-F238E27FC236}">
                <a16:creationId xmlns:a16="http://schemas.microsoft.com/office/drawing/2014/main" id="{A3D88067-952E-2AE9-45C5-5F390B61A6F1}"/>
              </a:ext>
              <a:ext uri="{C183D7F6-B498-43B3-948B-1728B52AA6E4}">
                <adec:decorative xmlns:adec="http://schemas.microsoft.com/office/drawing/2017/decorative" val="1"/>
              </a:ext>
            </a:extLst>
          </p:cNvPr>
          <p:cNvSpPr>
            <a:spLocks noGrp="1"/>
          </p:cNvSpPr>
          <p:nvPr>
            <p:ph type="ftr" sz="quarter" idx="3"/>
          </p:nvPr>
        </p:nvSpPr>
        <p:spPr/>
        <p:txBody>
          <a:bodyPr/>
          <a:lstStyle/>
          <a:p>
            <a:r>
              <a:rPr lang="en-US" dirty="0">
                <a:solidFill>
                  <a:schemeClr val="bg1"/>
                </a:solidFill>
              </a:rPr>
              <a:t>Forces and Newton’s Laws </a:t>
            </a:r>
            <a:r>
              <a:rPr lang="en-US" dirty="0"/>
              <a:t>TEACHER GUIDE</a:t>
            </a:r>
          </a:p>
        </p:txBody>
      </p:sp>
      <p:sp>
        <p:nvSpPr>
          <p:cNvPr id="3" name="Slide Number Placeholder 2">
            <a:extLst>
              <a:ext uri="{FF2B5EF4-FFF2-40B4-BE49-F238E27FC236}">
                <a16:creationId xmlns:a16="http://schemas.microsoft.com/office/drawing/2014/main" id="{A25AC609-B568-90E1-ED49-EB21B4FF225D}"/>
              </a:ext>
              <a:ext uri="{C183D7F6-B498-43B3-948B-1728B52AA6E4}">
                <adec:decorative xmlns:adec="http://schemas.microsoft.com/office/drawing/2017/decorative" val="1"/>
              </a:ext>
            </a:extLst>
          </p:cNvPr>
          <p:cNvSpPr>
            <a:spLocks noGrp="1"/>
          </p:cNvSpPr>
          <p:nvPr>
            <p:ph type="sldNum" sz="quarter" idx="4"/>
          </p:nvPr>
        </p:nvSpPr>
        <p:spPr/>
        <p:txBody>
          <a:bodyPr/>
          <a:lstStyle/>
          <a:p>
            <a:fld id="{24F48773-4115-48EA-A802-25D4069CDE66}" type="slidenum">
              <a:rPr lang="en-AU" smtClean="0"/>
              <a:pPr/>
              <a:t>2</a:t>
            </a:fld>
            <a:endParaRPr lang="en-AU" dirty="0"/>
          </a:p>
        </p:txBody>
      </p:sp>
      <p:grpSp>
        <p:nvGrpSpPr>
          <p:cNvPr id="7" name="Group 6">
            <a:extLst>
              <a:ext uri="{FF2B5EF4-FFF2-40B4-BE49-F238E27FC236}">
                <a16:creationId xmlns:a16="http://schemas.microsoft.com/office/drawing/2014/main" id="{7DF98ACA-A06F-BA2C-08CB-973BF4E7038D}"/>
              </a:ext>
              <a:ext uri="{C183D7F6-B498-43B3-948B-1728B52AA6E4}">
                <adec:decorative xmlns:adec="http://schemas.microsoft.com/office/drawing/2017/decorative" val="1"/>
              </a:ext>
            </a:extLst>
          </p:cNvPr>
          <p:cNvGrpSpPr/>
          <p:nvPr/>
        </p:nvGrpSpPr>
        <p:grpSpPr>
          <a:xfrm>
            <a:off x="0" y="7813430"/>
            <a:ext cx="6858000" cy="1368671"/>
            <a:chOff x="0" y="7813430"/>
            <a:chExt cx="6858000" cy="1368671"/>
          </a:xfrm>
        </p:grpSpPr>
        <p:sp>
          <p:nvSpPr>
            <p:cNvPr id="24" name="Rectangle 23">
              <a:extLst>
                <a:ext uri="{FF2B5EF4-FFF2-40B4-BE49-F238E27FC236}">
                  <a16:creationId xmlns:a16="http://schemas.microsoft.com/office/drawing/2014/main" id="{7B3D3E6A-2FA1-94C9-9F38-988132EFB86A}"/>
                </a:ext>
              </a:extLst>
            </p:cNvPr>
            <p:cNvSpPr/>
            <p:nvPr/>
          </p:nvSpPr>
          <p:spPr>
            <a:xfrm>
              <a:off x="0" y="7829333"/>
              <a:ext cx="6858000" cy="13527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Isosceles Triangle 35">
              <a:extLst>
                <a:ext uri="{FF2B5EF4-FFF2-40B4-BE49-F238E27FC236}">
                  <a16:creationId xmlns:a16="http://schemas.microsoft.com/office/drawing/2014/main" id="{C0ECCB79-55BB-08A7-9FCA-34384C72E04F}"/>
                </a:ext>
              </a:extLst>
            </p:cNvPr>
            <p:cNvSpPr/>
            <p:nvPr/>
          </p:nvSpPr>
          <p:spPr>
            <a:xfrm rot="10800000">
              <a:off x="3200400" y="7813430"/>
              <a:ext cx="457200" cy="14522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Title 7">
            <a:extLst>
              <a:ext uri="{FF2B5EF4-FFF2-40B4-BE49-F238E27FC236}">
                <a16:creationId xmlns:a16="http://schemas.microsoft.com/office/drawing/2014/main" id="{C0018ED4-47B6-0AAE-4E52-10A86CDCBDDC}"/>
              </a:ext>
            </a:extLst>
          </p:cNvPr>
          <p:cNvSpPr>
            <a:spLocks noGrp="1"/>
          </p:cNvSpPr>
          <p:nvPr>
            <p:ph type="title" idx="4294967295"/>
          </p:nvPr>
        </p:nvSpPr>
        <p:spPr>
          <a:xfrm>
            <a:off x="471488" y="-1914525"/>
            <a:ext cx="5915025" cy="1914525"/>
          </a:xfrm>
          <a:prstGeom prst="rect">
            <a:avLst/>
          </a:prstGeom>
        </p:spPr>
        <p:txBody>
          <a:bodyPr anchor="b"/>
          <a:lstStyle/>
          <a:p>
            <a:r>
              <a:rPr lang="en-US" sz="3600" b="1" dirty="0">
                <a:solidFill>
                  <a:schemeClr val="accent5"/>
                </a:solidFill>
                <a:latin typeface="Open Sans" pitchFamily="2" charset="0"/>
                <a:ea typeface="Open Sans" pitchFamily="2" charset="0"/>
                <a:cs typeface="Open Sans" pitchFamily="2" charset="0"/>
              </a:rPr>
              <a:t>Forces and Newton’s Laws – page 2</a:t>
            </a:r>
            <a:endParaRPr lang="en-AU" dirty="0"/>
          </a:p>
        </p:txBody>
      </p:sp>
    </p:spTree>
    <p:extLst>
      <p:ext uri="{BB962C8B-B14F-4D97-AF65-F5344CB8AC3E}">
        <p14:creationId xmlns:p14="http://schemas.microsoft.com/office/powerpoint/2010/main" val="1174614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0C76FA-490F-A8CB-54A5-4C39E61ED409}"/>
              </a:ext>
            </a:extLst>
          </p:cNvPr>
          <p:cNvSpPr txBox="1"/>
          <p:nvPr/>
        </p:nvSpPr>
        <p:spPr>
          <a:xfrm>
            <a:off x="549276" y="557213"/>
            <a:ext cx="5759449" cy="1222624"/>
          </a:xfrm>
          <a:prstGeom prst="rect">
            <a:avLst/>
          </a:prstGeom>
          <a:solidFill>
            <a:schemeClr val="bg1"/>
          </a:solidFill>
        </p:spPr>
        <p:txBody>
          <a:bodyPr wrap="square" lIns="72000" tIns="72000" rIns="72000" bIns="72000">
            <a:spAutoFit/>
          </a:bodyPr>
          <a:lstStyle/>
          <a:p>
            <a:pPr marL="219075" indent="-219075">
              <a:spcBef>
                <a:spcPts val="300"/>
              </a:spcBef>
              <a:spcAft>
                <a:spcPts val="300"/>
              </a:spcAft>
            </a:pPr>
            <a:r>
              <a:rPr lang="en-AU" sz="1000" b="1" dirty="0">
                <a:solidFill>
                  <a:schemeClr val="accent5"/>
                </a:solidFill>
                <a:latin typeface="Calibri" panose="020F0502020204030204" pitchFamily="34" charset="0"/>
                <a:cs typeface="Calibri" panose="020F0502020204030204" pitchFamily="34" charset="0"/>
              </a:rPr>
              <a:t>Newton’s Second Law</a:t>
            </a:r>
          </a:p>
          <a:p>
            <a:pPr>
              <a:spcBef>
                <a:spcPts val="300"/>
              </a:spcBef>
              <a:spcAft>
                <a:spcPts val="300"/>
              </a:spcAft>
            </a:pPr>
            <a:r>
              <a:rPr lang="en-AU" sz="1000" dirty="0">
                <a:solidFill>
                  <a:srgbClr val="57575A"/>
                </a:solidFill>
                <a:latin typeface="Calibri" panose="020F0502020204030204" pitchFamily="34" charset="0"/>
                <a:cs typeface="Calibri" panose="020F0502020204030204" pitchFamily="34" charset="0"/>
              </a:rPr>
              <a:t>Watch this </a:t>
            </a:r>
            <a:r>
              <a:rPr lang="en-AU" sz="1000" dirty="0">
                <a:solidFill>
                  <a:srgbClr val="57575A"/>
                </a:solidFill>
                <a:latin typeface="Calibri" panose="020F0502020204030204" pitchFamily="34" charset="0"/>
                <a:cs typeface="Calibri" panose="020F0502020204030204" pitchFamily="34" charset="0"/>
                <a:hlinkClick r:id="rId2"/>
              </a:rPr>
              <a:t>NASA “</a:t>
            </a:r>
            <a:r>
              <a:rPr lang="en-AU" sz="1000" dirty="0" err="1">
                <a:solidFill>
                  <a:srgbClr val="57575A"/>
                </a:solidFill>
                <a:latin typeface="Calibri" panose="020F0502020204030204" pitchFamily="34" charset="0"/>
                <a:cs typeface="Calibri" panose="020F0502020204030204" pitchFamily="34" charset="0"/>
                <a:hlinkClick r:id="rId2"/>
              </a:rPr>
              <a:t>STEMonstrations</a:t>
            </a:r>
            <a:r>
              <a:rPr lang="en-AU" sz="1000" dirty="0">
                <a:solidFill>
                  <a:srgbClr val="57575A"/>
                </a:solidFill>
                <a:latin typeface="Calibri" panose="020F0502020204030204" pitchFamily="34" charset="0"/>
                <a:cs typeface="Calibri" panose="020F0502020204030204" pitchFamily="34" charset="0"/>
                <a:hlinkClick r:id="rId2"/>
              </a:rPr>
              <a:t>” video </a:t>
            </a:r>
            <a:r>
              <a:rPr lang="en-AU" sz="1000" dirty="0">
                <a:solidFill>
                  <a:srgbClr val="57575A"/>
                </a:solidFill>
                <a:latin typeface="Calibri" panose="020F0502020204030204" pitchFamily="34" charset="0"/>
                <a:cs typeface="Calibri" panose="020F0502020204030204" pitchFamily="34" charset="0"/>
              </a:rPr>
              <a:t>on the demonstration of Newton’s Second Law on the International Space Station.</a:t>
            </a:r>
          </a:p>
          <a:p>
            <a:pPr marL="219075" indent="-219075">
              <a:spcBef>
                <a:spcPts val="300"/>
              </a:spcBef>
              <a:spcAft>
                <a:spcPts val="300"/>
              </a:spcAft>
            </a:pPr>
            <a:r>
              <a:rPr lang="en-AU" sz="1000" b="1" dirty="0">
                <a:solidFill>
                  <a:srgbClr val="57575A"/>
                </a:solidFill>
                <a:latin typeface="Calibri" panose="020F0502020204030204" pitchFamily="34" charset="0"/>
                <a:cs typeface="Calibri" panose="020F0502020204030204" pitchFamily="34" charset="0"/>
              </a:rPr>
              <a:t>6.	If you apply the same force of 100 N to three different objects with masses 1 g, 1 kg, and 100 kg respectively, then determine the resultant acceleration in each case and fill in your answer in the table below:</a:t>
            </a:r>
          </a:p>
        </p:txBody>
      </p:sp>
      <p:graphicFrame>
        <p:nvGraphicFramePr>
          <p:cNvPr id="9" name="Table 8">
            <a:extLst>
              <a:ext uri="{FF2B5EF4-FFF2-40B4-BE49-F238E27FC236}">
                <a16:creationId xmlns:a16="http://schemas.microsoft.com/office/drawing/2014/main" id="{40ED972B-6C71-4A1F-818F-8D0CC25C1A92}"/>
              </a:ext>
            </a:extLst>
          </p:cNvPr>
          <p:cNvGraphicFramePr>
            <a:graphicFrameLocks noGrp="1"/>
          </p:cNvGraphicFramePr>
          <p:nvPr>
            <p:extLst>
              <p:ext uri="{D42A27DB-BD31-4B8C-83A1-F6EECF244321}">
                <p14:modId xmlns:p14="http://schemas.microsoft.com/office/powerpoint/2010/main" val="2315758009"/>
              </p:ext>
            </p:extLst>
          </p:nvPr>
        </p:nvGraphicFramePr>
        <p:xfrm>
          <a:off x="836350" y="1788354"/>
          <a:ext cx="3237230" cy="1044300"/>
        </p:xfrm>
        <a:graphic>
          <a:graphicData uri="http://schemas.openxmlformats.org/drawingml/2006/table">
            <a:tbl>
              <a:tblPr firstRow="1">
                <a:tableStyleId>{5C22544A-7EE6-4342-B048-85BDC9FD1C3A}</a:tableStyleId>
              </a:tblPr>
              <a:tblGrid>
                <a:gridCol w="1527175">
                  <a:extLst>
                    <a:ext uri="{9D8B030D-6E8A-4147-A177-3AD203B41FA5}">
                      <a16:colId xmlns:a16="http://schemas.microsoft.com/office/drawing/2014/main" val="2204047923"/>
                    </a:ext>
                  </a:extLst>
                </a:gridCol>
                <a:gridCol w="1710055">
                  <a:extLst>
                    <a:ext uri="{9D8B030D-6E8A-4147-A177-3AD203B41FA5}">
                      <a16:colId xmlns:a16="http://schemas.microsoft.com/office/drawing/2014/main" val="975143538"/>
                    </a:ext>
                  </a:extLst>
                </a:gridCol>
              </a:tblGrid>
              <a:tr h="261075">
                <a:tc>
                  <a:txBody>
                    <a:bodyPr/>
                    <a:lstStyle/>
                    <a:p>
                      <a:pPr algn="ctr">
                        <a:lnSpc>
                          <a:spcPct val="110000"/>
                        </a:lnSpc>
                        <a:spcBef>
                          <a:spcPts val="600"/>
                        </a:spcBef>
                        <a:spcAft>
                          <a:spcPts val="600"/>
                        </a:spcAft>
                      </a:pPr>
                      <a:r>
                        <a:rPr lang="en-AU" sz="1000" b="1" dirty="0">
                          <a:solidFill>
                            <a:srgbClr val="57575A"/>
                          </a:solidFill>
                          <a:effectLst/>
                        </a:rPr>
                        <a:t>Mass (kg)</a:t>
                      </a:r>
                      <a:endParaRPr lang="en-AU" sz="1000" b="1" dirty="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lumMod val="95000"/>
                      </a:schemeClr>
                    </a:solidFill>
                  </a:tcPr>
                </a:tc>
                <a:tc>
                  <a:txBody>
                    <a:bodyPr/>
                    <a:lstStyle/>
                    <a:p>
                      <a:pPr algn="ctr">
                        <a:lnSpc>
                          <a:spcPct val="110000"/>
                        </a:lnSpc>
                        <a:spcBef>
                          <a:spcPts val="600"/>
                        </a:spcBef>
                        <a:spcAft>
                          <a:spcPts val="600"/>
                        </a:spcAft>
                      </a:pPr>
                      <a:r>
                        <a:rPr lang="en-AU" sz="1000" b="1" dirty="0">
                          <a:solidFill>
                            <a:srgbClr val="57575A"/>
                          </a:solidFill>
                          <a:effectLst/>
                        </a:rPr>
                        <a:t>Acceleration (m/</a:t>
                      </a:r>
                      <a:r>
                        <a:rPr lang="en-AU" sz="1000" b="1" dirty="0" err="1">
                          <a:solidFill>
                            <a:srgbClr val="57575A"/>
                          </a:solidFill>
                          <a:effectLst/>
                        </a:rPr>
                        <a:t>s</a:t>
                      </a:r>
                      <a:r>
                        <a:rPr lang="en-AU" sz="1000" b="1" baseline="30000" dirty="0" err="1">
                          <a:solidFill>
                            <a:srgbClr val="57575A"/>
                          </a:solidFill>
                          <a:effectLst/>
                        </a:rPr>
                        <a:t>2</a:t>
                      </a:r>
                      <a:r>
                        <a:rPr lang="en-AU" sz="1000" b="1" dirty="0">
                          <a:solidFill>
                            <a:srgbClr val="57575A"/>
                          </a:solidFill>
                          <a:effectLst/>
                        </a:rPr>
                        <a:t>)</a:t>
                      </a:r>
                      <a:endParaRPr lang="en-AU" sz="1000" b="1" dirty="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28502942"/>
                  </a:ext>
                </a:extLst>
              </a:tr>
              <a:tr h="261075">
                <a:tc>
                  <a:txBody>
                    <a:bodyPr/>
                    <a:lstStyle/>
                    <a:p>
                      <a:pPr algn="ctr">
                        <a:lnSpc>
                          <a:spcPct val="110000"/>
                        </a:lnSpc>
                        <a:spcBef>
                          <a:spcPts val="600"/>
                        </a:spcBef>
                        <a:spcAft>
                          <a:spcPts val="600"/>
                        </a:spcAft>
                      </a:pPr>
                      <a:r>
                        <a:rPr lang="en-AU" sz="1000">
                          <a:solidFill>
                            <a:srgbClr val="57575A"/>
                          </a:solidFill>
                          <a:effectLst/>
                        </a:rPr>
                        <a:t>0.001</a:t>
                      </a:r>
                      <a:endParaRPr lang="en-AU" sz="100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lumMod val="95000"/>
                      </a:schemeClr>
                    </a:solidFill>
                  </a:tcPr>
                </a:tc>
                <a:tc>
                  <a:txBody>
                    <a:bodyPr/>
                    <a:lstStyle/>
                    <a:p>
                      <a:pPr algn="ctr">
                        <a:lnSpc>
                          <a:spcPct val="110000"/>
                        </a:lnSpc>
                        <a:spcBef>
                          <a:spcPts val="600"/>
                        </a:spcBef>
                        <a:spcAft>
                          <a:spcPts val="600"/>
                        </a:spcAft>
                      </a:pPr>
                      <a:r>
                        <a:rPr lang="en-AU" sz="1000" dirty="0">
                          <a:solidFill>
                            <a:schemeClr val="accent4"/>
                          </a:solidFill>
                          <a:effectLst/>
                        </a:rPr>
                        <a:t> 10 000</a:t>
                      </a:r>
                      <a:endParaRPr lang="en-AU" sz="10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35383510"/>
                  </a:ext>
                </a:extLst>
              </a:tr>
              <a:tr h="261075">
                <a:tc>
                  <a:txBody>
                    <a:bodyPr/>
                    <a:lstStyle/>
                    <a:p>
                      <a:pPr algn="ctr">
                        <a:lnSpc>
                          <a:spcPct val="110000"/>
                        </a:lnSpc>
                        <a:spcBef>
                          <a:spcPts val="600"/>
                        </a:spcBef>
                        <a:spcAft>
                          <a:spcPts val="600"/>
                        </a:spcAft>
                      </a:pPr>
                      <a:r>
                        <a:rPr lang="en-AU" sz="1000" dirty="0">
                          <a:solidFill>
                            <a:srgbClr val="57575A"/>
                          </a:solidFill>
                          <a:effectLst/>
                        </a:rPr>
                        <a:t>1</a:t>
                      </a:r>
                      <a:endParaRPr lang="en-AU" sz="1000" dirty="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lumMod val="95000"/>
                      </a:schemeClr>
                    </a:solidFill>
                  </a:tcPr>
                </a:tc>
                <a:tc>
                  <a:txBody>
                    <a:bodyPr/>
                    <a:lstStyle/>
                    <a:p>
                      <a:pPr algn="ctr">
                        <a:lnSpc>
                          <a:spcPct val="110000"/>
                        </a:lnSpc>
                        <a:spcBef>
                          <a:spcPts val="600"/>
                        </a:spcBef>
                        <a:spcAft>
                          <a:spcPts val="600"/>
                        </a:spcAft>
                      </a:pPr>
                      <a:r>
                        <a:rPr lang="en-AU" sz="1000" dirty="0">
                          <a:solidFill>
                            <a:schemeClr val="accent4"/>
                          </a:solidFill>
                          <a:effectLst/>
                        </a:rPr>
                        <a:t> 100</a:t>
                      </a:r>
                      <a:endParaRPr lang="en-AU" sz="10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35193308"/>
                  </a:ext>
                </a:extLst>
              </a:tr>
              <a:tr h="261075">
                <a:tc>
                  <a:txBody>
                    <a:bodyPr/>
                    <a:lstStyle/>
                    <a:p>
                      <a:pPr algn="ctr">
                        <a:lnSpc>
                          <a:spcPct val="110000"/>
                        </a:lnSpc>
                        <a:spcBef>
                          <a:spcPts val="600"/>
                        </a:spcBef>
                        <a:spcAft>
                          <a:spcPts val="600"/>
                        </a:spcAft>
                      </a:pPr>
                      <a:r>
                        <a:rPr lang="en-AU" sz="1000" dirty="0">
                          <a:solidFill>
                            <a:srgbClr val="57575A"/>
                          </a:solidFill>
                          <a:effectLst/>
                        </a:rPr>
                        <a:t>100</a:t>
                      </a:r>
                      <a:endParaRPr lang="en-AU" sz="1000" dirty="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lumMod val="95000"/>
                      </a:schemeClr>
                    </a:solidFill>
                  </a:tcPr>
                </a:tc>
                <a:tc>
                  <a:txBody>
                    <a:bodyPr/>
                    <a:lstStyle/>
                    <a:p>
                      <a:pPr algn="ctr">
                        <a:lnSpc>
                          <a:spcPct val="110000"/>
                        </a:lnSpc>
                        <a:spcBef>
                          <a:spcPts val="600"/>
                        </a:spcBef>
                        <a:spcAft>
                          <a:spcPts val="600"/>
                        </a:spcAft>
                      </a:pPr>
                      <a:r>
                        <a:rPr lang="en-AU" sz="1000" dirty="0">
                          <a:solidFill>
                            <a:schemeClr val="accent4"/>
                          </a:solidFill>
                          <a:effectLst/>
                        </a:rPr>
                        <a:t> 1</a:t>
                      </a:r>
                      <a:endParaRPr lang="en-AU" sz="10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82719666"/>
                  </a:ext>
                </a:extLst>
              </a:tr>
            </a:tbl>
          </a:graphicData>
        </a:graphic>
      </p:graphicFrame>
      <p:sp>
        <p:nvSpPr>
          <p:cNvPr id="10" name="TextBox 9">
            <a:extLst>
              <a:ext uri="{FF2B5EF4-FFF2-40B4-BE49-F238E27FC236}">
                <a16:creationId xmlns:a16="http://schemas.microsoft.com/office/drawing/2014/main" id="{3A6EDA02-8459-9A41-DBF6-ECDB1B218AE5}"/>
              </a:ext>
            </a:extLst>
          </p:cNvPr>
          <p:cNvSpPr txBox="1"/>
          <p:nvPr/>
        </p:nvSpPr>
        <p:spPr>
          <a:xfrm>
            <a:off x="549276" y="2972422"/>
            <a:ext cx="5759449" cy="299295"/>
          </a:xfrm>
          <a:prstGeom prst="rect">
            <a:avLst/>
          </a:prstGeom>
          <a:solidFill>
            <a:schemeClr val="bg1"/>
          </a:solidFill>
        </p:spPr>
        <p:txBody>
          <a:bodyPr wrap="square" lIns="72000" tIns="72000" rIns="72000" bIns="72000">
            <a:spAutoFit/>
          </a:bodyPr>
          <a:lstStyle/>
          <a:p>
            <a:pPr marL="219075" indent="-219075">
              <a:spcBef>
                <a:spcPts val="300"/>
              </a:spcBef>
              <a:spcAft>
                <a:spcPts val="300"/>
              </a:spcAft>
            </a:pPr>
            <a:r>
              <a:rPr lang="en-AU" sz="1000" dirty="0">
                <a:solidFill>
                  <a:srgbClr val="57575A"/>
                </a:solidFill>
                <a:latin typeface="Calibri" panose="020F0502020204030204" pitchFamily="34" charset="0"/>
                <a:cs typeface="Calibri" panose="020F0502020204030204" pitchFamily="34" charset="0"/>
              </a:rPr>
              <a:t>Describe the relationship between mass and acceleration.</a:t>
            </a:r>
          </a:p>
        </p:txBody>
      </p:sp>
      <p:sp>
        <p:nvSpPr>
          <p:cNvPr id="16" name="TextBox 15">
            <a:extLst>
              <a:ext uri="{FF2B5EF4-FFF2-40B4-BE49-F238E27FC236}">
                <a16:creationId xmlns:a16="http://schemas.microsoft.com/office/drawing/2014/main" id="{147ED5BB-9F7D-BC00-F51A-9E8DFD449B0A}"/>
              </a:ext>
            </a:extLst>
          </p:cNvPr>
          <p:cNvSpPr txBox="1"/>
          <p:nvPr/>
        </p:nvSpPr>
        <p:spPr>
          <a:xfrm>
            <a:off x="561802" y="3170270"/>
            <a:ext cx="5763842" cy="299295"/>
          </a:xfrm>
          <a:prstGeom prst="rect">
            <a:avLst/>
          </a:prstGeom>
          <a:solidFill>
            <a:schemeClr val="bg1"/>
          </a:solidFill>
        </p:spPr>
        <p:txBody>
          <a:bodyPr wrap="square" lIns="72000" tIns="72000" rIns="72000" bIns="72000">
            <a:spAutoFit/>
          </a:bodyPr>
          <a:lstStyle>
            <a:defPPr>
              <a:defRPr lang="en-US"/>
            </a:defPPr>
            <a:lvl1pPr>
              <a:spcBef>
                <a:spcPts val="300"/>
              </a:spcBef>
              <a:spcAft>
                <a:spcPts val="300"/>
              </a:spcAft>
              <a:defRPr sz="1000">
                <a:solidFill>
                  <a:schemeClr val="accent4"/>
                </a:solidFill>
                <a:latin typeface="Calibri" panose="020F0502020204030204" pitchFamily="34" charset="0"/>
                <a:cs typeface="Calibri" panose="020F0502020204030204" pitchFamily="34" charset="0"/>
              </a:defRPr>
            </a:lvl1pPr>
          </a:lstStyle>
          <a:p>
            <a:r>
              <a:rPr lang="en-AU" dirty="0"/>
              <a:t>As the mass of an object is increased, the acceleration of the object decreases with the same applied force.</a:t>
            </a:r>
          </a:p>
        </p:txBody>
      </p:sp>
      <p:sp>
        <p:nvSpPr>
          <p:cNvPr id="18" name="TextBox 17">
            <a:extLst>
              <a:ext uri="{FF2B5EF4-FFF2-40B4-BE49-F238E27FC236}">
                <a16:creationId xmlns:a16="http://schemas.microsoft.com/office/drawing/2014/main" id="{2B53D72C-8B6E-C22C-27CA-84C60D0F399D}"/>
              </a:ext>
            </a:extLst>
          </p:cNvPr>
          <p:cNvSpPr txBox="1"/>
          <p:nvPr/>
        </p:nvSpPr>
        <p:spPr>
          <a:xfrm>
            <a:off x="549276" y="3529014"/>
            <a:ext cx="5759449" cy="299295"/>
          </a:xfrm>
          <a:prstGeom prst="rect">
            <a:avLst/>
          </a:prstGeom>
          <a:solidFill>
            <a:schemeClr val="bg1"/>
          </a:solidFill>
        </p:spPr>
        <p:txBody>
          <a:bodyPr wrap="square" lIns="72000" tIns="72000" rIns="72000" bIns="72000">
            <a:spAutoFit/>
          </a:bodyPr>
          <a:lstStyle/>
          <a:p>
            <a:pPr marL="219075" indent="-219075">
              <a:spcBef>
                <a:spcPts val="300"/>
              </a:spcBef>
              <a:spcAft>
                <a:spcPts val="300"/>
              </a:spcAft>
            </a:pPr>
            <a:r>
              <a:rPr lang="en-AU" sz="1000" dirty="0">
                <a:solidFill>
                  <a:srgbClr val="57575A"/>
                </a:solidFill>
                <a:latin typeface="Calibri" panose="020F0502020204030204" pitchFamily="34" charset="0"/>
                <a:cs typeface="Calibri" panose="020F0502020204030204" pitchFamily="34" charset="0"/>
              </a:rPr>
              <a:t>Does this make sense? In your answer refer to Newton’s First Law.</a:t>
            </a:r>
          </a:p>
        </p:txBody>
      </p:sp>
      <p:sp>
        <p:nvSpPr>
          <p:cNvPr id="17" name="TextBox 16">
            <a:extLst>
              <a:ext uri="{FF2B5EF4-FFF2-40B4-BE49-F238E27FC236}">
                <a16:creationId xmlns:a16="http://schemas.microsoft.com/office/drawing/2014/main" id="{243FAB5E-8681-640E-7940-351B0B2AC0CA}"/>
              </a:ext>
            </a:extLst>
          </p:cNvPr>
          <p:cNvSpPr txBox="1"/>
          <p:nvPr/>
        </p:nvSpPr>
        <p:spPr>
          <a:xfrm>
            <a:off x="561802" y="3726861"/>
            <a:ext cx="5763842" cy="607071"/>
          </a:xfrm>
          <a:prstGeom prst="rect">
            <a:avLst/>
          </a:prstGeom>
          <a:solidFill>
            <a:schemeClr val="bg1"/>
          </a:solidFill>
        </p:spPr>
        <p:txBody>
          <a:bodyPr wrap="square" lIns="72000" tIns="72000" rIns="72000" bIns="72000">
            <a:spAutoFit/>
          </a:bodyPr>
          <a:lstStyle>
            <a:defPPr>
              <a:defRPr lang="en-US"/>
            </a:defPPr>
            <a:lvl1pPr>
              <a:spcBef>
                <a:spcPts val="300"/>
              </a:spcBef>
              <a:spcAft>
                <a:spcPts val="300"/>
              </a:spcAft>
              <a:defRPr sz="1000">
                <a:solidFill>
                  <a:schemeClr val="accent4"/>
                </a:solidFill>
                <a:latin typeface="Calibri" panose="020F0502020204030204" pitchFamily="34" charset="0"/>
                <a:cs typeface="Calibri" panose="020F0502020204030204" pitchFamily="34" charset="0"/>
              </a:defRPr>
            </a:lvl1pPr>
          </a:lstStyle>
          <a:p>
            <a:r>
              <a:rPr lang="en-AU" dirty="0"/>
              <a:t>Yes.  As an object with mass has a resistance to an external force (i.e., inertia).  If the same amount of force is applied, then the resultant acceleration will be dependent on the object’s mass, making it harder to move heavier objects.</a:t>
            </a:r>
          </a:p>
        </p:txBody>
      </p:sp>
      <p:sp>
        <p:nvSpPr>
          <p:cNvPr id="11" name="TextBox 10">
            <a:extLst>
              <a:ext uri="{FF2B5EF4-FFF2-40B4-BE49-F238E27FC236}">
                <a16:creationId xmlns:a16="http://schemas.microsoft.com/office/drawing/2014/main" id="{628C5306-8413-CED1-E669-84417B8BB6CC}"/>
              </a:ext>
            </a:extLst>
          </p:cNvPr>
          <p:cNvSpPr txBox="1"/>
          <p:nvPr/>
        </p:nvSpPr>
        <p:spPr>
          <a:xfrm>
            <a:off x="549276" y="4701830"/>
            <a:ext cx="5759449" cy="735311"/>
          </a:xfrm>
          <a:prstGeom prst="rect">
            <a:avLst/>
          </a:prstGeom>
          <a:solidFill>
            <a:schemeClr val="bg1"/>
          </a:solidFill>
        </p:spPr>
        <p:txBody>
          <a:bodyPr wrap="square" lIns="72000" tIns="72000" rIns="72000" bIns="72000">
            <a:spAutoFit/>
          </a:bodyPr>
          <a:lstStyle/>
          <a:p>
            <a:pPr marL="219075" indent="-219075">
              <a:spcBef>
                <a:spcPts val="300"/>
              </a:spcBef>
              <a:spcAft>
                <a:spcPts val="300"/>
              </a:spcAft>
            </a:pPr>
            <a:r>
              <a:rPr lang="en-AU" sz="1000" b="1" dirty="0">
                <a:solidFill>
                  <a:schemeClr val="accent5"/>
                </a:solidFill>
                <a:latin typeface="Calibri" panose="020F0502020204030204" pitchFamily="34" charset="0"/>
                <a:cs typeface="Calibri" panose="020F0502020204030204" pitchFamily="34" charset="0"/>
              </a:rPr>
              <a:t>Newton’s Third Law</a:t>
            </a:r>
          </a:p>
          <a:p>
            <a:pPr marL="228600" indent="-228600">
              <a:spcBef>
                <a:spcPts val="300"/>
              </a:spcBef>
              <a:spcAft>
                <a:spcPts val="300"/>
              </a:spcAft>
              <a:buAutoNum type="arabicPeriod" startAt="7"/>
            </a:pPr>
            <a:r>
              <a:rPr lang="en-AU" sz="1000" b="1" dirty="0">
                <a:solidFill>
                  <a:srgbClr val="57575A"/>
                </a:solidFill>
                <a:latin typeface="Calibri" panose="020F0502020204030204" pitchFamily="34" charset="0"/>
                <a:cs typeface="Calibri" panose="020F0502020204030204" pitchFamily="34" charset="0"/>
              </a:rPr>
              <a:t>Imagine an inflated balloon full of air where the hole is currently being pinched.</a:t>
            </a:r>
          </a:p>
          <a:p>
            <a:pPr marL="357188" indent="-138113">
              <a:spcBef>
                <a:spcPts val="100"/>
              </a:spcBef>
              <a:spcAft>
                <a:spcPts val="100"/>
              </a:spcAft>
            </a:pP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a.	Identify the action/ reaction pair of forces on the image below when the balloon is released.</a:t>
            </a:r>
            <a:endParaRPr lang="en-AU" sz="1000" b="1" dirty="0">
              <a:solidFill>
                <a:srgbClr val="57575A"/>
              </a:solidFill>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FF3AFF21-0610-90A5-1ECD-625029AEAFBB}"/>
              </a:ext>
            </a:extLst>
          </p:cNvPr>
          <p:cNvSpPr txBox="1"/>
          <p:nvPr/>
        </p:nvSpPr>
        <p:spPr>
          <a:xfrm>
            <a:off x="561802" y="5872760"/>
            <a:ext cx="1952798" cy="991792"/>
          </a:xfrm>
          <a:prstGeom prst="rect">
            <a:avLst/>
          </a:prstGeom>
          <a:solidFill>
            <a:schemeClr val="bg1"/>
          </a:solidFill>
        </p:spPr>
        <p:txBody>
          <a:bodyPr wrap="square" lIns="72000" tIns="72000" rIns="72000" bIns="72000">
            <a:spAutoFit/>
          </a:bodyPr>
          <a:lstStyle>
            <a:defPPr>
              <a:defRPr lang="en-US"/>
            </a:defPPr>
            <a:lvl1pPr>
              <a:spcBef>
                <a:spcPts val="300"/>
              </a:spcBef>
              <a:spcAft>
                <a:spcPts val="300"/>
              </a:spcAft>
              <a:defRPr sz="1000">
                <a:solidFill>
                  <a:schemeClr val="accent4"/>
                </a:solidFill>
                <a:latin typeface="Calibri" panose="020F0502020204030204" pitchFamily="34" charset="0"/>
                <a:cs typeface="Calibri" panose="020F0502020204030204" pitchFamily="34" charset="0"/>
              </a:defRPr>
            </a:lvl1pPr>
          </a:lstStyle>
          <a:p>
            <a:pPr algn="r"/>
            <a:r>
              <a:rPr lang="en-AU" dirty="0"/>
              <a:t>REACTION</a:t>
            </a:r>
          </a:p>
          <a:p>
            <a:pPr algn="r"/>
            <a:r>
              <a:rPr lang="en-AU" dirty="0"/>
              <a:t>Balloon propelled</a:t>
            </a:r>
          </a:p>
          <a:p>
            <a:pPr algn="r"/>
            <a:endParaRPr lang="en-AU" dirty="0"/>
          </a:p>
          <a:p>
            <a:pPr algn="r"/>
            <a:r>
              <a:rPr lang="en-AU" dirty="0"/>
              <a:t>In opposite direction</a:t>
            </a:r>
          </a:p>
        </p:txBody>
      </p:sp>
      <p:cxnSp>
        <p:nvCxnSpPr>
          <p:cNvPr id="24" name="Straight Arrow Connector 23" descr="Arrow pointing away from the balloon in the opposite direction.">
            <a:extLst>
              <a:ext uri="{FF2B5EF4-FFF2-40B4-BE49-F238E27FC236}">
                <a16:creationId xmlns:a16="http://schemas.microsoft.com/office/drawing/2014/main" id="{FCA4C03B-0C47-2C39-6FC6-E9E50F560687}"/>
              </a:ext>
            </a:extLst>
          </p:cNvPr>
          <p:cNvCxnSpPr/>
          <p:nvPr/>
        </p:nvCxnSpPr>
        <p:spPr>
          <a:xfrm flipH="1">
            <a:off x="986596" y="6488485"/>
            <a:ext cx="1418590" cy="0"/>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descr="Red balloon full on air with hole pinched">
            <a:extLst>
              <a:ext uri="{FF2B5EF4-FFF2-40B4-BE49-F238E27FC236}">
                <a16:creationId xmlns:a16="http://schemas.microsoft.com/office/drawing/2014/main" id="{69045A1B-7559-F267-4019-7F6484012E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5998" y="5820478"/>
            <a:ext cx="1695450" cy="1085850"/>
          </a:xfrm>
          <a:prstGeom prst="rect">
            <a:avLst/>
          </a:prstGeom>
        </p:spPr>
      </p:pic>
      <p:sp>
        <p:nvSpPr>
          <p:cNvPr id="23" name="TextBox 22">
            <a:extLst>
              <a:ext uri="{FF2B5EF4-FFF2-40B4-BE49-F238E27FC236}">
                <a16:creationId xmlns:a16="http://schemas.microsoft.com/office/drawing/2014/main" id="{38E21ED6-F3B5-46FC-22F4-FE15341F8151}"/>
              </a:ext>
            </a:extLst>
          </p:cNvPr>
          <p:cNvSpPr txBox="1"/>
          <p:nvPr/>
        </p:nvSpPr>
        <p:spPr>
          <a:xfrm>
            <a:off x="4348611" y="5872760"/>
            <a:ext cx="1952798" cy="991792"/>
          </a:xfrm>
          <a:prstGeom prst="rect">
            <a:avLst/>
          </a:prstGeom>
          <a:solidFill>
            <a:schemeClr val="bg1"/>
          </a:solidFill>
        </p:spPr>
        <p:txBody>
          <a:bodyPr wrap="square" lIns="72000" tIns="72000" rIns="72000" bIns="72000">
            <a:spAutoFit/>
          </a:bodyPr>
          <a:lstStyle>
            <a:defPPr>
              <a:defRPr lang="en-US"/>
            </a:defPPr>
            <a:lvl1pPr>
              <a:spcBef>
                <a:spcPts val="300"/>
              </a:spcBef>
              <a:spcAft>
                <a:spcPts val="300"/>
              </a:spcAft>
              <a:defRPr sz="1000">
                <a:solidFill>
                  <a:schemeClr val="accent4"/>
                </a:solidFill>
                <a:latin typeface="Calibri" panose="020F0502020204030204" pitchFamily="34" charset="0"/>
                <a:cs typeface="Calibri" panose="020F0502020204030204" pitchFamily="34" charset="0"/>
              </a:defRPr>
            </a:lvl1pPr>
          </a:lstStyle>
          <a:p>
            <a:r>
              <a:rPr lang="en-AU" dirty="0"/>
              <a:t>ACTION</a:t>
            </a:r>
          </a:p>
          <a:p>
            <a:r>
              <a:rPr lang="en-AU" dirty="0"/>
              <a:t>Air being pushed</a:t>
            </a:r>
          </a:p>
          <a:p>
            <a:endParaRPr lang="en-AU" dirty="0"/>
          </a:p>
          <a:p>
            <a:r>
              <a:rPr lang="en-AU" dirty="0"/>
              <a:t>Out of the hole of the balloon</a:t>
            </a:r>
          </a:p>
        </p:txBody>
      </p:sp>
      <p:cxnSp>
        <p:nvCxnSpPr>
          <p:cNvPr id="25" name="Straight Arrow Connector 24" descr="Arrow pointing away from the balloon in the direction of the air being pushed. ">
            <a:extLst>
              <a:ext uri="{FF2B5EF4-FFF2-40B4-BE49-F238E27FC236}">
                <a16:creationId xmlns:a16="http://schemas.microsoft.com/office/drawing/2014/main" id="{BA4E5899-927F-747B-167E-083DEFF88805}"/>
              </a:ext>
            </a:extLst>
          </p:cNvPr>
          <p:cNvCxnSpPr/>
          <p:nvPr/>
        </p:nvCxnSpPr>
        <p:spPr>
          <a:xfrm rot="10680000" flipH="1" flipV="1">
            <a:off x="4428628" y="6469435"/>
            <a:ext cx="1360170" cy="46355"/>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3AE7A59-9345-DBBE-A3CD-5F6E42A1A5D4}"/>
              </a:ext>
              <a:ext uri="{C183D7F6-B498-43B3-948B-1728B52AA6E4}">
                <adec:decorative xmlns:adec="http://schemas.microsoft.com/office/drawing/2017/decorative" val="1"/>
              </a:ext>
            </a:extLst>
          </p:cNvPr>
          <p:cNvSpPr>
            <a:spLocks noGrp="1"/>
          </p:cNvSpPr>
          <p:nvPr>
            <p:ph type="ftr" sz="quarter" idx="3"/>
          </p:nvPr>
        </p:nvSpPr>
        <p:spPr/>
        <p:txBody>
          <a:bodyPr/>
          <a:lstStyle/>
          <a:p>
            <a:r>
              <a:rPr lang="en-US" dirty="0">
                <a:solidFill>
                  <a:schemeClr val="bg1"/>
                </a:solidFill>
              </a:rPr>
              <a:t>Forces and Newton’s Laws </a:t>
            </a:r>
            <a:r>
              <a:rPr lang="en-US" dirty="0"/>
              <a:t>TEACHER GUIDE</a:t>
            </a:r>
          </a:p>
        </p:txBody>
      </p:sp>
      <p:sp>
        <p:nvSpPr>
          <p:cNvPr id="3" name="Slide Number Placeholder 2">
            <a:extLst>
              <a:ext uri="{FF2B5EF4-FFF2-40B4-BE49-F238E27FC236}">
                <a16:creationId xmlns:a16="http://schemas.microsoft.com/office/drawing/2014/main" id="{5643BBB3-C0E1-6A43-FA7E-36BA80CBD4A2}"/>
              </a:ext>
              <a:ext uri="{C183D7F6-B498-43B3-948B-1728B52AA6E4}">
                <adec:decorative xmlns:adec="http://schemas.microsoft.com/office/drawing/2017/decorative" val="1"/>
              </a:ext>
            </a:extLst>
          </p:cNvPr>
          <p:cNvSpPr>
            <a:spLocks noGrp="1"/>
          </p:cNvSpPr>
          <p:nvPr>
            <p:ph type="sldNum" sz="quarter" idx="4"/>
          </p:nvPr>
        </p:nvSpPr>
        <p:spPr/>
        <p:txBody>
          <a:bodyPr/>
          <a:lstStyle/>
          <a:p>
            <a:fld id="{24F48773-4115-48EA-A802-25D4069CDE66}" type="slidenum">
              <a:rPr lang="en-AU" smtClean="0"/>
              <a:pPr/>
              <a:t>3</a:t>
            </a:fld>
            <a:endParaRPr lang="en-AU" dirty="0"/>
          </a:p>
        </p:txBody>
      </p:sp>
      <p:sp>
        <p:nvSpPr>
          <p:cNvPr id="7" name="Title 6">
            <a:extLst>
              <a:ext uri="{FF2B5EF4-FFF2-40B4-BE49-F238E27FC236}">
                <a16:creationId xmlns:a16="http://schemas.microsoft.com/office/drawing/2014/main" id="{DDB12AD7-83FD-A497-C397-95207BA57A87}"/>
              </a:ext>
            </a:extLst>
          </p:cNvPr>
          <p:cNvSpPr>
            <a:spLocks noGrp="1"/>
          </p:cNvSpPr>
          <p:nvPr>
            <p:ph type="title" idx="4294967295"/>
          </p:nvPr>
        </p:nvSpPr>
        <p:spPr>
          <a:xfrm>
            <a:off x="471488" y="-1914525"/>
            <a:ext cx="5915025" cy="1914525"/>
          </a:xfrm>
          <a:prstGeom prst="rect">
            <a:avLst/>
          </a:prstGeom>
        </p:spPr>
        <p:txBody>
          <a:bodyPr anchor="b"/>
          <a:lstStyle/>
          <a:p>
            <a:r>
              <a:rPr lang="en-US" sz="3600" b="1" dirty="0">
                <a:solidFill>
                  <a:schemeClr val="accent5"/>
                </a:solidFill>
                <a:latin typeface="Open Sans" pitchFamily="2" charset="0"/>
                <a:ea typeface="Open Sans" pitchFamily="2" charset="0"/>
                <a:cs typeface="Open Sans" pitchFamily="2" charset="0"/>
              </a:rPr>
              <a:t>Forces and Newton’s Laws – page 3</a:t>
            </a:r>
            <a:endParaRPr lang="en-AU" dirty="0"/>
          </a:p>
        </p:txBody>
      </p:sp>
      <p:sp>
        <p:nvSpPr>
          <p:cNvPr id="4" name="Rectangle 3">
            <a:extLst>
              <a:ext uri="{FF2B5EF4-FFF2-40B4-BE49-F238E27FC236}">
                <a16:creationId xmlns:a16="http://schemas.microsoft.com/office/drawing/2014/main" id="{C9516A6A-DC5E-B443-D9A5-4B639AC19EBD}"/>
              </a:ext>
              <a:ext uri="{C183D7F6-B498-43B3-948B-1728B52AA6E4}">
                <adec:decorative xmlns:adec="http://schemas.microsoft.com/office/drawing/2017/decorative" val="1"/>
              </a:ext>
            </a:extLst>
          </p:cNvPr>
          <p:cNvSpPr/>
          <p:nvPr/>
        </p:nvSpPr>
        <p:spPr>
          <a:xfrm>
            <a:off x="0" y="7829333"/>
            <a:ext cx="6858000" cy="13527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Isosceles Triangle 5">
            <a:extLst>
              <a:ext uri="{FF2B5EF4-FFF2-40B4-BE49-F238E27FC236}">
                <a16:creationId xmlns:a16="http://schemas.microsoft.com/office/drawing/2014/main" id="{74332B19-8F8C-0FCD-2D03-985469410D78}"/>
              </a:ext>
              <a:ext uri="{C183D7F6-B498-43B3-948B-1728B52AA6E4}">
                <adec:decorative xmlns:adec="http://schemas.microsoft.com/office/drawing/2017/decorative" val="1"/>
              </a:ext>
            </a:extLst>
          </p:cNvPr>
          <p:cNvSpPr/>
          <p:nvPr/>
        </p:nvSpPr>
        <p:spPr>
          <a:xfrm rot="10800000">
            <a:off x="3200400" y="7813430"/>
            <a:ext cx="457200" cy="14522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518672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C823BCC-EC7F-1F81-219A-69394E518895}"/>
              </a:ext>
            </a:extLst>
          </p:cNvPr>
          <p:cNvSpPr txBox="1"/>
          <p:nvPr/>
        </p:nvSpPr>
        <p:spPr>
          <a:xfrm>
            <a:off x="549276" y="566266"/>
            <a:ext cx="5759449" cy="7070379"/>
          </a:xfrm>
          <a:prstGeom prst="rect">
            <a:avLst/>
          </a:prstGeom>
          <a:solidFill>
            <a:schemeClr val="bg1"/>
          </a:solidFill>
        </p:spPr>
        <p:txBody>
          <a:bodyPr wrap="square" lIns="72000" tIns="72000" rIns="72000" bIns="72000">
            <a:spAutoFit/>
          </a:bodyPr>
          <a:lstStyle/>
          <a:p>
            <a:pPr>
              <a:spcBef>
                <a:spcPts val="300"/>
              </a:spcBef>
              <a:spcAft>
                <a:spcPts val="300"/>
              </a:spcAft>
            </a:pPr>
            <a:r>
              <a:rPr lang="en-AU" sz="1000" b="1" dirty="0">
                <a:solidFill>
                  <a:schemeClr val="accent5"/>
                </a:solidFill>
                <a:effectLst/>
                <a:latin typeface="Calibri" panose="020F0502020204030204" pitchFamily="34" charset="0"/>
                <a:ea typeface="Calibri" panose="020F0502020204030204" pitchFamily="34" charset="0"/>
                <a:cs typeface="Calibri" panose="020F0502020204030204" pitchFamily="34" charset="0"/>
              </a:rPr>
              <a:t>Hands-on activity: Balloon cars</a:t>
            </a:r>
          </a:p>
          <a:p>
            <a:pPr>
              <a:spcBef>
                <a:spcPts val="300"/>
              </a:spcBef>
              <a:spcAft>
                <a:spcPts val="300"/>
              </a:spcAft>
            </a:pPr>
            <a:r>
              <a:rPr lang="en-AU" sz="1000" b="1"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Materials</a:t>
            </a:r>
          </a:p>
          <a:p>
            <a:pPr marL="171450" indent="-171450">
              <a:spcBef>
                <a:spcPts val="100"/>
              </a:spcBef>
              <a:spcAft>
                <a:spcPts val="100"/>
              </a:spcAft>
              <a:buFont typeface="Arial" panose="020B0604020202020204" pitchFamily="34" charset="0"/>
              <a:buChar char="•"/>
            </a:pP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Balloon</a:t>
            </a:r>
          </a:p>
          <a:p>
            <a:pPr marL="171450" indent="-171450">
              <a:spcBef>
                <a:spcPts val="100"/>
              </a:spcBef>
              <a:spcAft>
                <a:spcPts val="100"/>
              </a:spcAft>
              <a:buFont typeface="Arial" panose="020B0604020202020204" pitchFamily="34" charset="0"/>
              <a:buChar char="•"/>
            </a:pP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Cardboard – for body</a:t>
            </a:r>
          </a:p>
          <a:p>
            <a:pPr marL="171450" indent="-171450">
              <a:spcBef>
                <a:spcPts val="100"/>
              </a:spcBef>
              <a:spcAft>
                <a:spcPts val="100"/>
              </a:spcAft>
              <a:buFont typeface="Arial" panose="020B0604020202020204" pitchFamily="34" charset="0"/>
              <a:buChar char="•"/>
            </a:pP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Cardboard – for wheels (alternative: bottle tops, CDs)</a:t>
            </a:r>
          </a:p>
          <a:p>
            <a:pPr marL="171450" indent="-171450">
              <a:spcBef>
                <a:spcPts val="100"/>
              </a:spcBef>
              <a:spcAft>
                <a:spcPts val="100"/>
              </a:spcAft>
              <a:buFont typeface="Arial" panose="020B0604020202020204" pitchFamily="34" charset="0"/>
              <a:buChar char="•"/>
            </a:pP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1 straw, </a:t>
            </a:r>
            <a:r>
              <a:rPr lang="en-AU" sz="1000" dirty="0" err="1">
                <a:solidFill>
                  <a:srgbClr val="57575A"/>
                </a:solidFill>
                <a:effectLst/>
                <a:latin typeface="Calibri" panose="020F0502020204030204" pitchFamily="34" charset="0"/>
                <a:ea typeface="Calibri" panose="020F0502020204030204" pitchFamily="34" charset="0"/>
                <a:cs typeface="Calibri" panose="020F0502020204030204" pitchFamily="34" charset="0"/>
              </a:rPr>
              <a:t>x2</a:t>
            </a: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 BBQ skewers</a:t>
            </a:r>
          </a:p>
          <a:p>
            <a:pPr marL="171450" indent="-171450">
              <a:spcBef>
                <a:spcPts val="100"/>
              </a:spcBef>
              <a:spcAft>
                <a:spcPts val="100"/>
              </a:spcAft>
              <a:buFont typeface="Arial" panose="020B0604020202020204" pitchFamily="34" charset="0"/>
              <a:buChar char="•"/>
            </a:pP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Sticky tape</a:t>
            </a:r>
          </a:p>
          <a:p>
            <a:pPr marL="171450" indent="-171450">
              <a:spcBef>
                <a:spcPts val="100"/>
              </a:spcBef>
              <a:spcAft>
                <a:spcPts val="100"/>
              </a:spcAft>
              <a:buFont typeface="Arial" panose="020B0604020202020204" pitchFamily="34" charset="0"/>
              <a:buChar char="•"/>
            </a:pP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Blu tack</a:t>
            </a:r>
          </a:p>
          <a:p>
            <a:pPr marL="171450" indent="-171450">
              <a:spcBef>
                <a:spcPts val="100"/>
              </a:spcBef>
              <a:spcAft>
                <a:spcPts val="100"/>
              </a:spcAft>
              <a:buFont typeface="Arial" panose="020B0604020202020204" pitchFamily="34" charset="0"/>
              <a:buChar char="•"/>
            </a:pP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Scissors</a:t>
            </a:r>
          </a:p>
          <a:p>
            <a:pPr>
              <a:spcBef>
                <a:spcPts val="300"/>
              </a:spcBef>
              <a:spcAft>
                <a:spcPts val="300"/>
              </a:spcAft>
            </a:pPr>
            <a:r>
              <a:rPr lang="en-AU" sz="1000" b="1"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Instructions</a:t>
            </a:r>
          </a:p>
          <a:p>
            <a:pPr marL="228600" indent="-228600">
              <a:spcBef>
                <a:spcPts val="100"/>
              </a:spcBef>
              <a:spcAft>
                <a:spcPts val="100"/>
              </a:spcAft>
              <a:buFont typeface="+mj-lt"/>
              <a:buAutoNum type="arabicPeriod"/>
            </a:pP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Cut the cardboard into a rectangle, where the width is just shorter (20 mm-30 mm) than the length of a straw or skewer – this becomes the ‘body’ of the car</a:t>
            </a:r>
          </a:p>
          <a:p>
            <a:pPr marL="228600" indent="-228600">
              <a:spcBef>
                <a:spcPts val="100"/>
              </a:spcBef>
              <a:spcAft>
                <a:spcPts val="100"/>
              </a:spcAft>
              <a:buFont typeface="+mj-lt"/>
              <a:buAutoNum type="arabicPeriod"/>
            </a:pP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Cut four equal sized circles with the cardboard. Puncture a hole in the centre of each circle or fill the bottle top with Blu tack. These will be the ‘wheels’</a:t>
            </a:r>
          </a:p>
          <a:p>
            <a:pPr marL="228600" indent="-228600">
              <a:spcBef>
                <a:spcPts val="100"/>
              </a:spcBef>
              <a:spcAft>
                <a:spcPts val="100"/>
              </a:spcAft>
              <a:buFont typeface="+mj-lt"/>
              <a:buAutoNum type="arabicPeriod"/>
            </a:pP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Cut the straw in half. These straws become the </a:t>
            </a:r>
            <a:r>
              <a:rPr lang="en-AU" sz="1000" b="1"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housing</a:t>
            </a: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 of the ‘axles’. Tape the straw axles down near the ends of the body of the car</a:t>
            </a:r>
          </a:p>
          <a:p>
            <a:pPr marL="228600" indent="-228600">
              <a:spcBef>
                <a:spcPts val="100"/>
              </a:spcBef>
              <a:spcAft>
                <a:spcPts val="100"/>
              </a:spcAft>
              <a:buFont typeface="+mj-lt"/>
              <a:buAutoNum type="arabicPeriod"/>
            </a:pP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Insert skewers into both axle housings. Attach the wheels to the ends of the skewers</a:t>
            </a:r>
          </a:p>
          <a:p>
            <a:pPr marL="228600" indent="-228600">
              <a:spcBef>
                <a:spcPts val="100"/>
              </a:spcBef>
              <a:spcAft>
                <a:spcPts val="100"/>
              </a:spcAft>
              <a:buFont typeface="+mj-lt"/>
              <a:buAutoNum type="arabicPeriod"/>
            </a:pP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Attached balloon’s hole over a straw using sticky tape and attached on the top rear end of the body of the car, such that the straw becomes the ‘exhaust pipe’</a:t>
            </a:r>
          </a:p>
          <a:p>
            <a:pPr marL="228600" indent="-228600">
              <a:spcBef>
                <a:spcPts val="100"/>
              </a:spcBef>
              <a:spcAft>
                <a:spcPts val="100"/>
              </a:spcAft>
              <a:buFont typeface="+mj-lt"/>
              <a:buAutoNum type="arabicPeriod"/>
            </a:pP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Blow up balloon via straw</a:t>
            </a:r>
          </a:p>
          <a:p>
            <a:pPr marL="228600" indent="-228600">
              <a:spcBef>
                <a:spcPts val="100"/>
              </a:spcBef>
              <a:spcAft>
                <a:spcPts val="100"/>
              </a:spcAft>
              <a:buFont typeface="+mj-lt"/>
              <a:buAutoNum type="arabicPeriod"/>
            </a:pP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Place car on the ground and let it go</a:t>
            </a:r>
          </a:p>
          <a:p>
            <a:pPr marL="228600" indent="-228600">
              <a:spcBef>
                <a:spcPts val="100"/>
              </a:spcBef>
              <a:spcAft>
                <a:spcPts val="100"/>
              </a:spcAft>
              <a:buFont typeface="+mj-lt"/>
              <a:buAutoNum type="arabicPeriod"/>
            </a:pP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Think about improvements in design and/or have fun by performing races with fellow students</a:t>
            </a:r>
          </a:p>
          <a:p>
            <a:pPr>
              <a:spcBef>
                <a:spcPts val="300"/>
              </a:spcBef>
              <a:spcAft>
                <a:spcPts val="300"/>
              </a:spcAft>
            </a:pPr>
            <a:r>
              <a:rPr lang="en-AU" sz="1000" b="1" dirty="0">
                <a:solidFill>
                  <a:schemeClr val="accent5"/>
                </a:solidFill>
                <a:effectLst/>
                <a:latin typeface="Calibri" panose="020F0502020204030204" pitchFamily="34" charset="0"/>
                <a:ea typeface="Calibri" panose="020F0502020204030204" pitchFamily="34" charset="0"/>
                <a:cs typeface="Calibri" panose="020F0502020204030204" pitchFamily="34" charset="0"/>
              </a:rPr>
              <a:t>Exercise using the Balloon car</a:t>
            </a:r>
          </a:p>
          <a:p>
            <a:pPr>
              <a:spcBef>
                <a:spcPts val="300"/>
              </a:spcBef>
              <a:spcAft>
                <a:spcPts val="300"/>
              </a:spcAft>
            </a:pPr>
            <a:r>
              <a:rPr lang="en-AU" sz="1000" b="1"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Additional material:</a:t>
            </a:r>
          </a:p>
          <a:p>
            <a:pPr marL="171450" indent="-171450">
              <a:spcBef>
                <a:spcPts val="100"/>
              </a:spcBef>
              <a:spcAft>
                <a:spcPts val="100"/>
              </a:spcAft>
              <a:buFont typeface="Arial" panose="020B0604020202020204" pitchFamily="34" charset="0"/>
              <a:buChar char="•"/>
            </a:pPr>
            <a:r>
              <a:rPr lang="en-AU" sz="1000" dirty="0">
                <a:solidFill>
                  <a:srgbClr val="57575A"/>
                </a:solidFill>
                <a:latin typeface="Calibri" panose="020F0502020204030204" pitchFamily="34" charset="0"/>
                <a:cs typeface="Calibri" panose="020F0502020204030204" pitchFamily="34" charset="0"/>
              </a:rPr>
              <a:t>Pen and paper / computer</a:t>
            </a:r>
          </a:p>
          <a:p>
            <a:pPr marL="171450" indent="-171450">
              <a:spcBef>
                <a:spcPts val="100"/>
              </a:spcBef>
              <a:spcAft>
                <a:spcPts val="100"/>
              </a:spcAft>
              <a:buFont typeface="Arial" panose="020B0604020202020204" pitchFamily="34" charset="0"/>
              <a:buChar char="•"/>
            </a:pPr>
            <a:r>
              <a:rPr lang="en-AU" sz="1000" dirty="0">
                <a:solidFill>
                  <a:srgbClr val="57575A"/>
                </a:solidFill>
                <a:latin typeface="Calibri" panose="020F0502020204030204" pitchFamily="34" charset="0"/>
                <a:cs typeface="Calibri" panose="020F0502020204030204" pitchFamily="34" charset="0"/>
              </a:rPr>
              <a:t>Measuring tape</a:t>
            </a:r>
          </a:p>
          <a:p>
            <a:pPr marL="171450" indent="-171450">
              <a:spcBef>
                <a:spcPts val="100"/>
              </a:spcBef>
              <a:spcAft>
                <a:spcPts val="100"/>
              </a:spcAft>
              <a:buFont typeface="Arial" panose="020B0604020202020204" pitchFamily="34" charset="0"/>
              <a:buChar char="•"/>
            </a:pPr>
            <a:r>
              <a:rPr lang="en-AU" sz="1000" dirty="0">
                <a:solidFill>
                  <a:srgbClr val="57575A"/>
                </a:solidFill>
                <a:latin typeface="Calibri" panose="020F0502020204030204" pitchFamily="34" charset="0"/>
                <a:cs typeface="Calibri" panose="020F0502020204030204" pitchFamily="34" charset="0"/>
              </a:rPr>
              <a:t>String</a:t>
            </a:r>
          </a:p>
          <a:p>
            <a:pPr>
              <a:spcBef>
                <a:spcPts val="300"/>
              </a:spcBef>
              <a:spcAft>
                <a:spcPts val="300"/>
              </a:spcAft>
            </a:pPr>
            <a:r>
              <a:rPr lang="en-AU" sz="1000" b="1"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Instructions:</a:t>
            </a:r>
          </a:p>
          <a:p>
            <a:pPr marL="228600" indent="-228600">
              <a:spcBef>
                <a:spcPts val="100"/>
              </a:spcBef>
              <a:spcAft>
                <a:spcPts val="100"/>
              </a:spcAft>
              <a:buFont typeface="+mj-lt"/>
              <a:buAutoNum type="arabicPeriod"/>
            </a:pPr>
            <a:r>
              <a:rPr lang="en-AU" sz="1000" dirty="0">
                <a:solidFill>
                  <a:srgbClr val="57575A"/>
                </a:solidFill>
                <a:latin typeface="Calibri" panose="020F0502020204030204" pitchFamily="34" charset="0"/>
                <a:cs typeface="Calibri" panose="020F0502020204030204" pitchFamily="34" charset="0"/>
              </a:rPr>
              <a:t>Blow up balloon to a particular size (e.g., quarter, half, three-quarters, or full)</a:t>
            </a:r>
          </a:p>
          <a:p>
            <a:pPr marL="228600" indent="-228600">
              <a:spcBef>
                <a:spcPts val="100"/>
              </a:spcBef>
              <a:spcAft>
                <a:spcPts val="100"/>
              </a:spcAft>
              <a:buFont typeface="+mj-lt"/>
              <a:buAutoNum type="arabicPeriod"/>
            </a:pPr>
            <a:r>
              <a:rPr lang="en-AU" sz="1000" dirty="0">
                <a:solidFill>
                  <a:srgbClr val="57575A"/>
                </a:solidFill>
                <a:latin typeface="Calibri" panose="020F0502020204030204" pitchFamily="34" charset="0"/>
                <a:cs typeface="Calibri" panose="020F0502020204030204" pitchFamily="34" charset="0"/>
              </a:rPr>
              <a:t>Use string in combination with measuring tape to measure circumference of balloon after gently squeezing it into a more spherical shape (record in table)</a:t>
            </a:r>
          </a:p>
          <a:p>
            <a:pPr marL="228600" indent="-228600">
              <a:spcBef>
                <a:spcPts val="100"/>
              </a:spcBef>
              <a:spcAft>
                <a:spcPts val="100"/>
              </a:spcAft>
              <a:buFont typeface="+mj-lt"/>
              <a:buAutoNum type="arabicPeriod"/>
            </a:pPr>
            <a:r>
              <a:rPr lang="en-AU" sz="1000" dirty="0">
                <a:solidFill>
                  <a:srgbClr val="57575A"/>
                </a:solidFill>
                <a:latin typeface="Calibri" panose="020F0502020204030204" pitchFamily="34" charset="0"/>
                <a:cs typeface="Calibri" panose="020F0502020204030204" pitchFamily="34" charset="0"/>
              </a:rPr>
              <a:t>Estimate the volume of the balloon using the volume of a sphere equation </a:t>
            </a:r>
          </a:p>
          <a:p>
            <a:pPr marL="228600" indent="-228600">
              <a:spcBef>
                <a:spcPts val="100"/>
              </a:spcBef>
              <a:spcAft>
                <a:spcPts val="100"/>
              </a:spcAft>
              <a:buFont typeface="+mj-lt"/>
              <a:buAutoNum type="arabicPeriod"/>
            </a:pPr>
            <a:r>
              <a:rPr lang="en-AU" sz="1000" dirty="0">
                <a:solidFill>
                  <a:srgbClr val="57575A"/>
                </a:solidFill>
                <a:latin typeface="Calibri" panose="020F0502020204030204" pitchFamily="34" charset="0"/>
                <a:cs typeface="Calibri" panose="020F0502020204030204" pitchFamily="34" charset="0"/>
              </a:rPr>
              <a:t>V = 4/3 x π x </a:t>
            </a:r>
            <a:r>
              <a:rPr lang="en-AU" sz="1000" dirty="0" err="1">
                <a:solidFill>
                  <a:srgbClr val="57575A"/>
                </a:solidFill>
                <a:latin typeface="Calibri" panose="020F0502020204030204" pitchFamily="34" charset="0"/>
                <a:cs typeface="Calibri" panose="020F0502020204030204" pitchFamily="34" charset="0"/>
              </a:rPr>
              <a:t>radius</a:t>
            </a:r>
            <a:r>
              <a:rPr lang="en-AU" sz="1000" baseline="30000" dirty="0" err="1">
                <a:solidFill>
                  <a:srgbClr val="57575A"/>
                </a:solidFill>
                <a:latin typeface="Calibri" panose="020F0502020204030204" pitchFamily="34" charset="0"/>
                <a:cs typeface="Calibri" panose="020F0502020204030204" pitchFamily="34" charset="0"/>
              </a:rPr>
              <a:t>3</a:t>
            </a:r>
            <a:r>
              <a:rPr lang="en-AU" sz="1000" dirty="0">
                <a:solidFill>
                  <a:srgbClr val="57575A"/>
                </a:solidFill>
                <a:latin typeface="Calibri" panose="020F0502020204030204" pitchFamily="34" charset="0"/>
                <a:cs typeface="Calibri" panose="020F0502020204030204" pitchFamily="34" charset="0"/>
              </a:rPr>
              <a:t>, where radius = Circumference/(2π) (record in table)</a:t>
            </a:r>
          </a:p>
          <a:p>
            <a:pPr marL="228600" indent="-228600">
              <a:spcBef>
                <a:spcPts val="100"/>
              </a:spcBef>
              <a:spcAft>
                <a:spcPts val="100"/>
              </a:spcAft>
              <a:buFont typeface="+mj-lt"/>
              <a:buAutoNum type="arabicPeriod"/>
            </a:pPr>
            <a:r>
              <a:rPr lang="en-AU" sz="1000" dirty="0">
                <a:solidFill>
                  <a:srgbClr val="57575A"/>
                </a:solidFill>
                <a:latin typeface="Calibri" panose="020F0502020204030204" pitchFamily="34" charset="0"/>
                <a:cs typeface="Calibri" panose="020F0502020204030204" pitchFamily="34" charset="0"/>
              </a:rPr>
              <a:t>Calculate the volume of balloon (record in table)</a:t>
            </a:r>
          </a:p>
          <a:p>
            <a:pPr marL="228600" indent="-228600">
              <a:spcBef>
                <a:spcPts val="100"/>
              </a:spcBef>
              <a:spcAft>
                <a:spcPts val="100"/>
              </a:spcAft>
              <a:buFont typeface="+mj-lt"/>
              <a:buAutoNum type="arabicPeriod"/>
            </a:pPr>
            <a:r>
              <a:rPr lang="en-AU" sz="1000" dirty="0">
                <a:solidFill>
                  <a:srgbClr val="57575A"/>
                </a:solidFill>
                <a:latin typeface="Calibri" panose="020F0502020204030204" pitchFamily="34" charset="0"/>
                <a:cs typeface="Calibri" panose="020F0502020204030204" pitchFamily="34" charset="0"/>
              </a:rPr>
              <a:t>Release balloon from starting location and measure distance travelled (record in table)</a:t>
            </a:r>
          </a:p>
          <a:p>
            <a:pPr marL="228600" indent="-228600">
              <a:spcBef>
                <a:spcPts val="100"/>
              </a:spcBef>
              <a:spcAft>
                <a:spcPts val="100"/>
              </a:spcAft>
              <a:buFont typeface="+mj-lt"/>
              <a:buAutoNum type="arabicPeriod"/>
            </a:pPr>
            <a:r>
              <a:rPr lang="en-AU" sz="1000" dirty="0">
                <a:solidFill>
                  <a:srgbClr val="57575A"/>
                </a:solidFill>
                <a:latin typeface="Calibri" panose="020F0502020204030204" pitchFamily="34" charset="0"/>
                <a:cs typeface="Calibri" panose="020F0502020204030204" pitchFamily="34" charset="0"/>
              </a:rPr>
              <a:t>Repeats steps 1 – 5 for different balloon sizes as desired.</a:t>
            </a:r>
          </a:p>
          <a:p>
            <a:pPr marL="228600" indent="-228600">
              <a:spcBef>
                <a:spcPts val="100"/>
              </a:spcBef>
              <a:spcAft>
                <a:spcPts val="100"/>
              </a:spcAft>
              <a:buFont typeface="+mj-lt"/>
              <a:buAutoNum type="arabicPeriod"/>
            </a:pPr>
            <a:r>
              <a:rPr lang="en-AU" sz="1000" dirty="0">
                <a:solidFill>
                  <a:srgbClr val="57575A"/>
                </a:solidFill>
                <a:latin typeface="Calibri" panose="020F0502020204030204" pitchFamily="34" charset="0"/>
                <a:cs typeface="Calibri" panose="020F0502020204030204" pitchFamily="34" charset="0"/>
              </a:rPr>
              <a:t>Plot values Distance travelled against Volume of balloon using pen and paper or computer.  Determine which is the independent variable and the dependent variable.</a:t>
            </a:r>
          </a:p>
        </p:txBody>
      </p:sp>
      <p:pic>
        <p:nvPicPr>
          <p:cNvPr id="8" name="Picture 7" descr="Image of a constructed balloon car using a balloon, cardboard, wheels, a straw, skewers, sticky tape and Blu tack. ">
            <a:extLst>
              <a:ext uri="{FF2B5EF4-FFF2-40B4-BE49-F238E27FC236}">
                <a16:creationId xmlns:a16="http://schemas.microsoft.com/office/drawing/2014/main" id="{2F4B31E3-A18D-2427-6808-143B79CD6FA6}"/>
              </a:ext>
            </a:extLst>
          </p:cNvPr>
          <p:cNvPicPr>
            <a:picLocks noChangeAspect="1"/>
          </p:cNvPicPr>
          <p:nvPr/>
        </p:nvPicPr>
        <p:blipFill rotWithShape="1">
          <a:blip r:embed="rId2">
            <a:extLst>
              <a:ext uri="{28A0092B-C50C-407E-A947-70E740481C1C}">
                <a14:useLocalDpi xmlns:a14="http://schemas.microsoft.com/office/drawing/2010/main" val="0"/>
              </a:ext>
            </a:extLst>
          </a:blip>
          <a:srcRect t="4406" b="6292"/>
          <a:stretch/>
        </p:blipFill>
        <p:spPr>
          <a:xfrm>
            <a:off x="4522304" y="560510"/>
            <a:ext cx="1798389" cy="1208655"/>
          </a:xfrm>
          <a:prstGeom prst="rect">
            <a:avLst/>
          </a:prstGeom>
        </p:spPr>
      </p:pic>
      <p:sp>
        <p:nvSpPr>
          <p:cNvPr id="9" name="Text Box 8">
            <a:extLst>
              <a:ext uri="{FF2B5EF4-FFF2-40B4-BE49-F238E27FC236}">
                <a16:creationId xmlns:a16="http://schemas.microsoft.com/office/drawing/2014/main" id="{13D319A9-592F-D7A7-7704-8D3507043209}"/>
              </a:ext>
            </a:extLst>
          </p:cNvPr>
          <p:cNvSpPr txBox="1"/>
          <p:nvPr/>
        </p:nvSpPr>
        <p:spPr>
          <a:xfrm>
            <a:off x="4472609" y="1778067"/>
            <a:ext cx="1879531" cy="627201"/>
          </a:xfrm>
          <a:prstGeom prst="rect">
            <a:avLst/>
          </a:prstGeom>
          <a:solidFill>
            <a:schemeClr val="bg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Bef>
                <a:spcPts val="600"/>
              </a:spcBef>
              <a:spcAft>
                <a:spcPts val="600"/>
              </a:spcAft>
            </a:pPr>
            <a:r>
              <a:rPr lang="en-AU" sz="8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https://</a:t>
            </a:r>
            <a:r>
              <a:rPr lang="en-AU" sz="800" dirty="0" err="1">
                <a:solidFill>
                  <a:srgbClr val="57575A"/>
                </a:solidFill>
                <a:effectLst/>
                <a:latin typeface="Calibri" panose="020F0502020204030204" pitchFamily="34" charset="0"/>
                <a:ea typeface="Calibri" panose="020F0502020204030204" pitchFamily="34" charset="0"/>
                <a:cs typeface="Calibri" panose="020F0502020204030204" pitchFamily="34" charset="0"/>
              </a:rPr>
              <a:t>www.sciencebuddies.org</a:t>
            </a:r>
            <a:r>
              <a:rPr lang="en-AU" sz="8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a:t>
            </a:r>
            <a:r>
              <a:rPr lang="en-AU" sz="800" dirty="0" err="1">
                <a:solidFill>
                  <a:srgbClr val="57575A"/>
                </a:solidFill>
                <a:effectLst/>
                <a:latin typeface="Calibri" panose="020F0502020204030204" pitchFamily="34" charset="0"/>
                <a:ea typeface="Calibri" panose="020F0502020204030204" pitchFamily="34" charset="0"/>
                <a:cs typeface="Calibri" panose="020F0502020204030204" pitchFamily="34" charset="0"/>
              </a:rPr>
              <a:t>XeADNH7x9cxhdbxlZ1qZ_xsLxNo</a:t>
            </a:r>
            <a:r>
              <a:rPr lang="en-AU" sz="8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a:t>
            </a:r>
            <a:r>
              <a:rPr lang="en-AU" sz="800" dirty="0" err="1">
                <a:solidFill>
                  <a:srgbClr val="57575A"/>
                </a:solidFill>
                <a:effectLst/>
                <a:latin typeface="Calibri" panose="020F0502020204030204" pitchFamily="34" charset="0"/>
                <a:ea typeface="Calibri" panose="020F0502020204030204" pitchFamily="34" charset="0"/>
                <a:cs typeface="Calibri" panose="020F0502020204030204" pitchFamily="34" charset="0"/>
              </a:rPr>
              <a:t>400x300</a:t>
            </a:r>
            <a:r>
              <a:rPr lang="en-AU" sz="8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/-/https/</a:t>
            </a:r>
            <a:r>
              <a:rPr lang="en-AU" sz="800" dirty="0" err="1">
                <a:solidFill>
                  <a:srgbClr val="57575A"/>
                </a:solidFill>
                <a:effectLst/>
                <a:latin typeface="Calibri" panose="020F0502020204030204" pitchFamily="34" charset="0"/>
                <a:ea typeface="Calibri" panose="020F0502020204030204" pitchFamily="34" charset="0"/>
                <a:cs typeface="Calibri" panose="020F0502020204030204" pitchFamily="34" charset="0"/>
              </a:rPr>
              <a:t>www.sciencebuddies.org</a:t>
            </a:r>
            <a:r>
              <a:rPr lang="en-AU" sz="8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a:t>
            </a:r>
            <a:r>
              <a:rPr lang="en-AU" sz="800" dirty="0" err="1">
                <a:solidFill>
                  <a:srgbClr val="57575A"/>
                </a:solidFill>
                <a:effectLst/>
                <a:latin typeface="Calibri" panose="020F0502020204030204" pitchFamily="34" charset="0"/>
                <a:ea typeface="Calibri" panose="020F0502020204030204" pitchFamily="34" charset="0"/>
                <a:cs typeface="Calibri" panose="020F0502020204030204" pitchFamily="34" charset="0"/>
              </a:rPr>
              <a:t>cdn</a:t>
            </a:r>
            <a:r>
              <a:rPr lang="en-AU" sz="8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/Files/6747/7/balloon-car-</a:t>
            </a:r>
            <a:r>
              <a:rPr lang="en-AU" sz="800" dirty="0" err="1">
                <a:solidFill>
                  <a:srgbClr val="57575A"/>
                </a:solidFill>
                <a:effectLst/>
                <a:latin typeface="Calibri" panose="020F0502020204030204" pitchFamily="34" charset="0"/>
                <a:ea typeface="Calibri" panose="020F0502020204030204" pitchFamily="34" charset="0"/>
                <a:cs typeface="Calibri" panose="020F0502020204030204" pitchFamily="34" charset="0"/>
              </a:rPr>
              <a:t>CD.jpg</a:t>
            </a:r>
            <a:endParaRPr lang="en-AU" sz="1050" dirty="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2D516758-5FFF-8CF6-3EDC-D143D84E749F}"/>
              </a:ext>
            </a:extLst>
          </p:cNvPr>
          <p:cNvGraphicFramePr>
            <a:graphicFrameLocks noGrp="1"/>
          </p:cNvGraphicFramePr>
          <p:nvPr>
            <p:extLst>
              <p:ext uri="{D42A27DB-BD31-4B8C-83A1-F6EECF244321}">
                <p14:modId xmlns:p14="http://schemas.microsoft.com/office/powerpoint/2010/main" val="4184919241"/>
              </p:ext>
            </p:extLst>
          </p:nvPr>
        </p:nvGraphicFramePr>
        <p:xfrm>
          <a:off x="549275" y="7596889"/>
          <a:ext cx="5759450" cy="1351769"/>
        </p:xfrm>
        <a:graphic>
          <a:graphicData uri="http://schemas.openxmlformats.org/drawingml/2006/table">
            <a:tbl>
              <a:tblPr firstRow="1">
                <a:tableStyleId>{5C22544A-7EE6-4342-B048-85BDC9FD1C3A}</a:tableStyleId>
              </a:tblPr>
              <a:tblGrid>
                <a:gridCol w="1151890">
                  <a:extLst>
                    <a:ext uri="{9D8B030D-6E8A-4147-A177-3AD203B41FA5}">
                      <a16:colId xmlns:a16="http://schemas.microsoft.com/office/drawing/2014/main" val="2228546839"/>
                    </a:ext>
                  </a:extLst>
                </a:gridCol>
                <a:gridCol w="1151890">
                  <a:extLst>
                    <a:ext uri="{9D8B030D-6E8A-4147-A177-3AD203B41FA5}">
                      <a16:colId xmlns:a16="http://schemas.microsoft.com/office/drawing/2014/main" val="3052636860"/>
                    </a:ext>
                  </a:extLst>
                </a:gridCol>
                <a:gridCol w="1151890">
                  <a:extLst>
                    <a:ext uri="{9D8B030D-6E8A-4147-A177-3AD203B41FA5}">
                      <a16:colId xmlns:a16="http://schemas.microsoft.com/office/drawing/2014/main" val="2541558374"/>
                    </a:ext>
                  </a:extLst>
                </a:gridCol>
                <a:gridCol w="1151890">
                  <a:extLst>
                    <a:ext uri="{9D8B030D-6E8A-4147-A177-3AD203B41FA5}">
                      <a16:colId xmlns:a16="http://schemas.microsoft.com/office/drawing/2014/main" val="2922730858"/>
                    </a:ext>
                  </a:extLst>
                </a:gridCol>
                <a:gridCol w="1151890">
                  <a:extLst>
                    <a:ext uri="{9D8B030D-6E8A-4147-A177-3AD203B41FA5}">
                      <a16:colId xmlns:a16="http://schemas.microsoft.com/office/drawing/2014/main" val="150328516"/>
                    </a:ext>
                  </a:extLst>
                </a:gridCol>
              </a:tblGrid>
              <a:tr h="673765">
                <a:tc>
                  <a:txBody>
                    <a:bodyPr/>
                    <a:lstStyle/>
                    <a:p>
                      <a:pPr algn="l">
                        <a:lnSpc>
                          <a:spcPct val="110000"/>
                        </a:lnSpc>
                        <a:spcBef>
                          <a:spcPts val="600"/>
                        </a:spcBef>
                        <a:spcAft>
                          <a:spcPts val="600"/>
                        </a:spcAft>
                      </a:pPr>
                      <a:r>
                        <a:rPr lang="en-AU" sz="1000" b="1" dirty="0">
                          <a:solidFill>
                            <a:srgbClr val="57575A"/>
                          </a:solidFill>
                          <a:effectLst/>
                        </a:rPr>
                        <a:t>Approximate amount of air</a:t>
                      </a:r>
                    </a:p>
                    <a:p>
                      <a:pPr algn="l">
                        <a:lnSpc>
                          <a:spcPct val="110000"/>
                        </a:lnSpc>
                        <a:spcBef>
                          <a:spcPts val="600"/>
                        </a:spcBef>
                        <a:spcAft>
                          <a:spcPts val="600"/>
                        </a:spcAft>
                      </a:pPr>
                      <a:r>
                        <a:rPr lang="en-AU" sz="1000" b="1" dirty="0">
                          <a:solidFill>
                            <a:srgbClr val="57575A"/>
                          </a:solidFill>
                          <a:effectLst/>
                        </a:rPr>
                        <a:t>[suggested sizes]</a:t>
                      </a:r>
                      <a:endParaRPr lang="en-AU" sz="1000" b="1" dirty="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66351" marR="66351" marT="0" marB="0">
                    <a:solidFill>
                      <a:schemeClr val="bg1">
                        <a:lumMod val="95000"/>
                      </a:schemeClr>
                    </a:solidFill>
                  </a:tcPr>
                </a:tc>
                <a:tc>
                  <a:txBody>
                    <a:bodyPr/>
                    <a:lstStyle/>
                    <a:p>
                      <a:pPr algn="l">
                        <a:lnSpc>
                          <a:spcPct val="110000"/>
                        </a:lnSpc>
                        <a:spcBef>
                          <a:spcPts val="600"/>
                        </a:spcBef>
                        <a:spcAft>
                          <a:spcPts val="600"/>
                        </a:spcAft>
                      </a:pPr>
                      <a:r>
                        <a:rPr lang="en-AU" sz="1000" b="1" dirty="0">
                          <a:solidFill>
                            <a:srgbClr val="57575A"/>
                          </a:solidFill>
                          <a:effectLst/>
                        </a:rPr>
                        <a:t>Circumference of balloon</a:t>
                      </a:r>
                    </a:p>
                    <a:p>
                      <a:pPr algn="l">
                        <a:lnSpc>
                          <a:spcPct val="110000"/>
                        </a:lnSpc>
                        <a:spcBef>
                          <a:spcPts val="600"/>
                        </a:spcBef>
                        <a:spcAft>
                          <a:spcPts val="600"/>
                        </a:spcAft>
                      </a:pPr>
                      <a:r>
                        <a:rPr lang="en-AU" sz="1000" b="1" dirty="0">
                          <a:solidFill>
                            <a:srgbClr val="57575A"/>
                          </a:solidFill>
                          <a:effectLst/>
                        </a:rPr>
                        <a:t>[cm]</a:t>
                      </a:r>
                      <a:endParaRPr lang="en-AU" sz="1000" b="1" dirty="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66351" marR="66351" marT="0" marB="0">
                    <a:solidFill>
                      <a:schemeClr val="bg1">
                        <a:lumMod val="95000"/>
                      </a:schemeClr>
                    </a:solidFill>
                  </a:tcPr>
                </a:tc>
                <a:tc>
                  <a:txBody>
                    <a:bodyPr/>
                    <a:lstStyle/>
                    <a:p>
                      <a:pPr algn="l">
                        <a:lnSpc>
                          <a:spcPct val="110000"/>
                        </a:lnSpc>
                        <a:spcBef>
                          <a:spcPts val="600"/>
                        </a:spcBef>
                        <a:spcAft>
                          <a:spcPts val="600"/>
                        </a:spcAft>
                      </a:pPr>
                      <a:r>
                        <a:rPr lang="en-AU" sz="1000" b="1" dirty="0">
                          <a:solidFill>
                            <a:srgbClr val="57575A"/>
                          </a:solidFill>
                          <a:effectLst/>
                        </a:rPr>
                        <a:t>Radius of</a:t>
                      </a:r>
                      <a:br>
                        <a:rPr lang="en-AU" sz="1000" b="1" dirty="0">
                          <a:solidFill>
                            <a:srgbClr val="57575A"/>
                          </a:solidFill>
                          <a:effectLst/>
                        </a:rPr>
                      </a:br>
                      <a:r>
                        <a:rPr lang="en-AU" sz="1000" b="1" dirty="0">
                          <a:solidFill>
                            <a:srgbClr val="57575A"/>
                          </a:solidFill>
                          <a:effectLst/>
                        </a:rPr>
                        <a:t>balloon</a:t>
                      </a:r>
                    </a:p>
                    <a:p>
                      <a:pPr algn="l">
                        <a:lnSpc>
                          <a:spcPct val="110000"/>
                        </a:lnSpc>
                        <a:spcBef>
                          <a:spcPts val="600"/>
                        </a:spcBef>
                        <a:spcAft>
                          <a:spcPts val="600"/>
                        </a:spcAft>
                      </a:pPr>
                      <a:r>
                        <a:rPr lang="en-AU" sz="1000" b="1" dirty="0">
                          <a:solidFill>
                            <a:srgbClr val="57575A"/>
                          </a:solidFill>
                          <a:effectLst/>
                        </a:rPr>
                        <a:t>[cm]</a:t>
                      </a:r>
                      <a:endParaRPr lang="en-AU" sz="1000" b="1" dirty="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66351" marR="66351" marT="0" marB="0">
                    <a:solidFill>
                      <a:schemeClr val="bg1">
                        <a:lumMod val="95000"/>
                      </a:schemeClr>
                    </a:solidFill>
                  </a:tcPr>
                </a:tc>
                <a:tc>
                  <a:txBody>
                    <a:bodyPr/>
                    <a:lstStyle/>
                    <a:p>
                      <a:pPr algn="l">
                        <a:lnSpc>
                          <a:spcPct val="110000"/>
                        </a:lnSpc>
                        <a:spcBef>
                          <a:spcPts val="600"/>
                        </a:spcBef>
                        <a:spcAft>
                          <a:spcPts val="600"/>
                        </a:spcAft>
                      </a:pPr>
                      <a:r>
                        <a:rPr lang="en-AU" sz="1000" b="1" dirty="0">
                          <a:solidFill>
                            <a:srgbClr val="57575A"/>
                          </a:solidFill>
                          <a:effectLst/>
                        </a:rPr>
                        <a:t>Approx. Volume of Balloon </a:t>
                      </a:r>
                    </a:p>
                    <a:p>
                      <a:pPr algn="l">
                        <a:lnSpc>
                          <a:spcPct val="110000"/>
                        </a:lnSpc>
                        <a:spcBef>
                          <a:spcPts val="600"/>
                        </a:spcBef>
                        <a:spcAft>
                          <a:spcPts val="600"/>
                        </a:spcAft>
                      </a:pPr>
                      <a:r>
                        <a:rPr lang="en-AU" sz="1000" b="1" dirty="0">
                          <a:solidFill>
                            <a:srgbClr val="57575A"/>
                          </a:solidFill>
                          <a:effectLst/>
                        </a:rPr>
                        <a:t>[</a:t>
                      </a:r>
                      <a:r>
                        <a:rPr lang="en-AU" sz="1000" b="1" dirty="0" err="1">
                          <a:solidFill>
                            <a:srgbClr val="57575A"/>
                          </a:solidFill>
                          <a:effectLst/>
                        </a:rPr>
                        <a:t>cm</a:t>
                      </a:r>
                      <a:r>
                        <a:rPr lang="en-AU" sz="1000" b="1" baseline="30000" dirty="0" err="1">
                          <a:solidFill>
                            <a:srgbClr val="57575A"/>
                          </a:solidFill>
                          <a:effectLst/>
                        </a:rPr>
                        <a:t>3</a:t>
                      </a:r>
                      <a:r>
                        <a:rPr lang="en-AU" sz="1000" b="1" dirty="0">
                          <a:solidFill>
                            <a:srgbClr val="57575A"/>
                          </a:solidFill>
                          <a:effectLst/>
                        </a:rPr>
                        <a:t>]</a:t>
                      </a:r>
                      <a:endParaRPr lang="en-AU" sz="1000" b="1" dirty="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66351" marR="66351" marT="0" marB="0">
                    <a:solidFill>
                      <a:schemeClr val="bg1">
                        <a:lumMod val="95000"/>
                      </a:schemeClr>
                    </a:solidFill>
                  </a:tcPr>
                </a:tc>
                <a:tc>
                  <a:txBody>
                    <a:bodyPr/>
                    <a:lstStyle/>
                    <a:p>
                      <a:pPr algn="l">
                        <a:lnSpc>
                          <a:spcPct val="110000"/>
                        </a:lnSpc>
                        <a:spcBef>
                          <a:spcPts val="600"/>
                        </a:spcBef>
                        <a:spcAft>
                          <a:spcPts val="600"/>
                        </a:spcAft>
                      </a:pPr>
                      <a:r>
                        <a:rPr lang="en-AU" sz="1000" b="1" dirty="0">
                          <a:solidFill>
                            <a:srgbClr val="57575A"/>
                          </a:solidFill>
                          <a:effectLst/>
                        </a:rPr>
                        <a:t>Distance travelled by balloon Car</a:t>
                      </a:r>
                    </a:p>
                    <a:p>
                      <a:pPr algn="l">
                        <a:lnSpc>
                          <a:spcPct val="110000"/>
                        </a:lnSpc>
                        <a:spcBef>
                          <a:spcPts val="600"/>
                        </a:spcBef>
                        <a:spcAft>
                          <a:spcPts val="600"/>
                        </a:spcAft>
                      </a:pPr>
                      <a:r>
                        <a:rPr lang="en-AU" sz="1000" b="1" dirty="0">
                          <a:solidFill>
                            <a:srgbClr val="57575A"/>
                          </a:solidFill>
                          <a:effectLst/>
                        </a:rPr>
                        <a:t>[cm]</a:t>
                      </a:r>
                      <a:endParaRPr lang="en-AU" sz="1000" b="1" dirty="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66351" marR="66351" marT="0" marB="0">
                    <a:solidFill>
                      <a:schemeClr val="bg1">
                        <a:lumMod val="95000"/>
                      </a:schemeClr>
                    </a:solidFill>
                  </a:tcPr>
                </a:tc>
                <a:extLst>
                  <a:ext uri="{0D108BD9-81ED-4DB2-BD59-A6C34878D82A}">
                    <a16:rowId xmlns:a16="http://schemas.microsoft.com/office/drawing/2014/main" val="2789786627"/>
                  </a:ext>
                </a:extLst>
              </a:tr>
              <a:tr h="169501">
                <a:tc>
                  <a:txBody>
                    <a:bodyPr/>
                    <a:lstStyle/>
                    <a:p>
                      <a:pPr algn="l">
                        <a:lnSpc>
                          <a:spcPct val="110000"/>
                        </a:lnSpc>
                        <a:spcBef>
                          <a:spcPts val="600"/>
                        </a:spcBef>
                        <a:spcAft>
                          <a:spcPts val="600"/>
                        </a:spcAft>
                      </a:pPr>
                      <a:r>
                        <a:rPr lang="en-AU" sz="1000">
                          <a:solidFill>
                            <a:srgbClr val="57575A"/>
                          </a:solidFill>
                          <a:effectLst/>
                        </a:rPr>
                        <a:t>Quarter full</a:t>
                      </a:r>
                      <a:endParaRPr lang="en-AU" sz="100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66351" marR="66351" marT="0" marB="0">
                    <a:solidFill>
                      <a:schemeClr val="bg1">
                        <a:lumMod val="95000"/>
                      </a:schemeClr>
                    </a:solidFill>
                  </a:tcPr>
                </a:tc>
                <a:tc>
                  <a:txBody>
                    <a:bodyPr/>
                    <a:lstStyle/>
                    <a:p>
                      <a:pPr algn="l">
                        <a:lnSpc>
                          <a:spcPct val="110000"/>
                        </a:lnSpc>
                        <a:spcBef>
                          <a:spcPts val="600"/>
                        </a:spcBef>
                        <a:spcAft>
                          <a:spcPts val="600"/>
                        </a:spcAft>
                      </a:pPr>
                      <a:r>
                        <a:rPr lang="en-AU" sz="1000">
                          <a:solidFill>
                            <a:srgbClr val="57575A"/>
                          </a:solidFill>
                          <a:effectLst/>
                        </a:rPr>
                        <a:t> </a:t>
                      </a:r>
                      <a:endParaRPr lang="en-AU" sz="100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66351" marR="66351" marT="0" marB="0">
                    <a:solidFill>
                      <a:schemeClr val="bg1">
                        <a:lumMod val="95000"/>
                      </a:schemeClr>
                    </a:solidFill>
                  </a:tcPr>
                </a:tc>
                <a:tc>
                  <a:txBody>
                    <a:bodyPr/>
                    <a:lstStyle/>
                    <a:p>
                      <a:pPr algn="l">
                        <a:lnSpc>
                          <a:spcPct val="110000"/>
                        </a:lnSpc>
                        <a:spcBef>
                          <a:spcPts val="600"/>
                        </a:spcBef>
                        <a:spcAft>
                          <a:spcPts val="600"/>
                        </a:spcAft>
                      </a:pPr>
                      <a:r>
                        <a:rPr lang="en-AU" sz="1000">
                          <a:solidFill>
                            <a:srgbClr val="57575A"/>
                          </a:solidFill>
                          <a:effectLst/>
                        </a:rPr>
                        <a:t> </a:t>
                      </a:r>
                      <a:endParaRPr lang="en-AU" sz="100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66351" marR="66351" marT="0" marB="0">
                    <a:solidFill>
                      <a:schemeClr val="bg1">
                        <a:lumMod val="95000"/>
                      </a:schemeClr>
                    </a:solidFill>
                  </a:tcPr>
                </a:tc>
                <a:tc>
                  <a:txBody>
                    <a:bodyPr/>
                    <a:lstStyle/>
                    <a:p>
                      <a:pPr algn="l">
                        <a:lnSpc>
                          <a:spcPct val="110000"/>
                        </a:lnSpc>
                        <a:spcBef>
                          <a:spcPts val="600"/>
                        </a:spcBef>
                        <a:spcAft>
                          <a:spcPts val="600"/>
                        </a:spcAft>
                      </a:pPr>
                      <a:r>
                        <a:rPr lang="en-AU" sz="1000">
                          <a:solidFill>
                            <a:srgbClr val="57575A"/>
                          </a:solidFill>
                          <a:effectLst/>
                        </a:rPr>
                        <a:t> </a:t>
                      </a:r>
                      <a:endParaRPr lang="en-AU" sz="100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66351" marR="66351" marT="0" marB="0">
                    <a:solidFill>
                      <a:schemeClr val="bg1">
                        <a:lumMod val="95000"/>
                      </a:schemeClr>
                    </a:solidFill>
                  </a:tcPr>
                </a:tc>
                <a:tc>
                  <a:txBody>
                    <a:bodyPr/>
                    <a:lstStyle/>
                    <a:p>
                      <a:pPr algn="l">
                        <a:lnSpc>
                          <a:spcPct val="110000"/>
                        </a:lnSpc>
                        <a:spcBef>
                          <a:spcPts val="600"/>
                        </a:spcBef>
                        <a:spcAft>
                          <a:spcPts val="600"/>
                        </a:spcAft>
                      </a:pPr>
                      <a:r>
                        <a:rPr lang="en-AU" sz="1000">
                          <a:solidFill>
                            <a:srgbClr val="57575A"/>
                          </a:solidFill>
                          <a:effectLst/>
                        </a:rPr>
                        <a:t> </a:t>
                      </a:r>
                      <a:endParaRPr lang="en-AU" sz="100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66351" marR="66351" marT="0" marB="0">
                    <a:solidFill>
                      <a:schemeClr val="bg1">
                        <a:lumMod val="95000"/>
                      </a:schemeClr>
                    </a:solidFill>
                  </a:tcPr>
                </a:tc>
                <a:extLst>
                  <a:ext uri="{0D108BD9-81ED-4DB2-BD59-A6C34878D82A}">
                    <a16:rowId xmlns:a16="http://schemas.microsoft.com/office/drawing/2014/main" val="160880356"/>
                  </a:ext>
                </a:extLst>
              </a:tr>
              <a:tr h="169501">
                <a:tc>
                  <a:txBody>
                    <a:bodyPr/>
                    <a:lstStyle/>
                    <a:p>
                      <a:pPr algn="l">
                        <a:lnSpc>
                          <a:spcPct val="110000"/>
                        </a:lnSpc>
                        <a:spcBef>
                          <a:spcPts val="600"/>
                        </a:spcBef>
                        <a:spcAft>
                          <a:spcPts val="600"/>
                        </a:spcAft>
                      </a:pPr>
                      <a:r>
                        <a:rPr lang="en-AU" sz="1000">
                          <a:solidFill>
                            <a:srgbClr val="57575A"/>
                          </a:solidFill>
                          <a:effectLst/>
                        </a:rPr>
                        <a:t>Half full</a:t>
                      </a:r>
                      <a:endParaRPr lang="en-AU" sz="100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66351" marR="66351" marT="0" marB="0">
                    <a:solidFill>
                      <a:schemeClr val="bg1">
                        <a:lumMod val="95000"/>
                      </a:schemeClr>
                    </a:solidFill>
                  </a:tcPr>
                </a:tc>
                <a:tc>
                  <a:txBody>
                    <a:bodyPr/>
                    <a:lstStyle/>
                    <a:p>
                      <a:pPr algn="l">
                        <a:lnSpc>
                          <a:spcPct val="110000"/>
                        </a:lnSpc>
                        <a:spcBef>
                          <a:spcPts val="600"/>
                        </a:spcBef>
                        <a:spcAft>
                          <a:spcPts val="600"/>
                        </a:spcAft>
                      </a:pPr>
                      <a:r>
                        <a:rPr lang="en-AU" sz="1000">
                          <a:solidFill>
                            <a:srgbClr val="57575A"/>
                          </a:solidFill>
                          <a:effectLst/>
                        </a:rPr>
                        <a:t> </a:t>
                      </a:r>
                      <a:endParaRPr lang="en-AU" sz="100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66351" marR="66351" marT="0" marB="0">
                    <a:solidFill>
                      <a:schemeClr val="bg1">
                        <a:lumMod val="95000"/>
                      </a:schemeClr>
                    </a:solidFill>
                  </a:tcPr>
                </a:tc>
                <a:tc>
                  <a:txBody>
                    <a:bodyPr/>
                    <a:lstStyle/>
                    <a:p>
                      <a:pPr algn="l">
                        <a:lnSpc>
                          <a:spcPct val="110000"/>
                        </a:lnSpc>
                        <a:spcBef>
                          <a:spcPts val="600"/>
                        </a:spcBef>
                        <a:spcAft>
                          <a:spcPts val="600"/>
                        </a:spcAft>
                      </a:pPr>
                      <a:r>
                        <a:rPr lang="en-AU" sz="1000">
                          <a:solidFill>
                            <a:srgbClr val="57575A"/>
                          </a:solidFill>
                          <a:effectLst/>
                        </a:rPr>
                        <a:t> </a:t>
                      </a:r>
                      <a:endParaRPr lang="en-AU" sz="100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66351" marR="66351" marT="0" marB="0">
                    <a:solidFill>
                      <a:schemeClr val="bg1">
                        <a:lumMod val="95000"/>
                      </a:schemeClr>
                    </a:solidFill>
                  </a:tcPr>
                </a:tc>
                <a:tc>
                  <a:txBody>
                    <a:bodyPr/>
                    <a:lstStyle/>
                    <a:p>
                      <a:pPr algn="l">
                        <a:lnSpc>
                          <a:spcPct val="110000"/>
                        </a:lnSpc>
                        <a:spcBef>
                          <a:spcPts val="600"/>
                        </a:spcBef>
                        <a:spcAft>
                          <a:spcPts val="600"/>
                        </a:spcAft>
                      </a:pPr>
                      <a:r>
                        <a:rPr lang="en-AU" sz="1000">
                          <a:solidFill>
                            <a:srgbClr val="57575A"/>
                          </a:solidFill>
                          <a:effectLst/>
                        </a:rPr>
                        <a:t> </a:t>
                      </a:r>
                      <a:endParaRPr lang="en-AU" sz="100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66351" marR="66351" marT="0" marB="0">
                    <a:solidFill>
                      <a:schemeClr val="bg1">
                        <a:lumMod val="95000"/>
                      </a:schemeClr>
                    </a:solidFill>
                  </a:tcPr>
                </a:tc>
                <a:tc>
                  <a:txBody>
                    <a:bodyPr/>
                    <a:lstStyle/>
                    <a:p>
                      <a:pPr algn="l">
                        <a:lnSpc>
                          <a:spcPct val="110000"/>
                        </a:lnSpc>
                        <a:spcBef>
                          <a:spcPts val="600"/>
                        </a:spcBef>
                        <a:spcAft>
                          <a:spcPts val="600"/>
                        </a:spcAft>
                      </a:pPr>
                      <a:r>
                        <a:rPr lang="en-AU" sz="1000">
                          <a:solidFill>
                            <a:srgbClr val="57575A"/>
                          </a:solidFill>
                          <a:effectLst/>
                        </a:rPr>
                        <a:t> </a:t>
                      </a:r>
                      <a:endParaRPr lang="en-AU" sz="100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66351" marR="66351" marT="0" marB="0">
                    <a:solidFill>
                      <a:schemeClr val="bg1">
                        <a:lumMod val="95000"/>
                      </a:schemeClr>
                    </a:solidFill>
                  </a:tcPr>
                </a:tc>
                <a:extLst>
                  <a:ext uri="{0D108BD9-81ED-4DB2-BD59-A6C34878D82A}">
                    <a16:rowId xmlns:a16="http://schemas.microsoft.com/office/drawing/2014/main" val="2564960063"/>
                  </a:ext>
                </a:extLst>
              </a:tr>
              <a:tr h="169501">
                <a:tc>
                  <a:txBody>
                    <a:bodyPr/>
                    <a:lstStyle/>
                    <a:p>
                      <a:pPr algn="l">
                        <a:lnSpc>
                          <a:spcPct val="110000"/>
                        </a:lnSpc>
                        <a:spcBef>
                          <a:spcPts val="600"/>
                        </a:spcBef>
                        <a:spcAft>
                          <a:spcPts val="600"/>
                        </a:spcAft>
                      </a:pPr>
                      <a:r>
                        <a:rPr lang="en-AU" sz="1000">
                          <a:solidFill>
                            <a:srgbClr val="57575A"/>
                          </a:solidFill>
                          <a:effectLst/>
                        </a:rPr>
                        <a:t>Three quarters full</a:t>
                      </a:r>
                      <a:endParaRPr lang="en-AU" sz="100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66351" marR="66351" marT="0" marB="0">
                    <a:solidFill>
                      <a:schemeClr val="bg1">
                        <a:lumMod val="95000"/>
                      </a:schemeClr>
                    </a:solidFill>
                  </a:tcPr>
                </a:tc>
                <a:tc>
                  <a:txBody>
                    <a:bodyPr/>
                    <a:lstStyle/>
                    <a:p>
                      <a:pPr algn="l">
                        <a:lnSpc>
                          <a:spcPct val="110000"/>
                        </a:lnSpc>
                        <a:spcBef>
                          <a:spcPts val="600"/>
                        </a:spcBef>
                        <a:spcAft>
                          <a:spcPts val="600"/>
                        </a:spcAft>
                      </a:pPr>
                      <a:r>
                        <a:rPr lang="en-AU" sz="1000">
                          <a:solidFill>
                            <a:srgbClr val="57575A"/>
                          </a:solidFill>
                          <a:effectLst/>
                        </a:rPr>
                        <a:t> </a:t>
                      </a:r>
                      <a:endParaRPr lang="en-AU" sz="100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66351" marR="66351" marT="0" marB="0">
                    <a:solidFill>
                      <a:schemeClr val="bg1">
                        <a:lumMod val="95000"/>
                      </a:schemeClr>
                    </a:solidFill>
                  </a:tcPr>
                </a:tc>
                <a:tc>
                  <a:txBody>
                    <a:bodyPr/>
                    <a:lstStyle/>
                    <a:p>
                      <a:pPr algn="l">
                        <a:lnSpc>
                          <a:spcPct val="110000"/>
                        </a:lnSpc>
                        <a:spcBef>
                          <a:spcPts val="600"/>
                        </a:spcBef>
                        <a:spcAft>
                          <a:spcPts val="600"/>
                        </a:spcAft>
                      </a:pPr>
                      <a:r>
                        <a:rPr lang="en-AU" sz="1000">
                          <a:solidFill>
                            <a:srgbClr val="57575A"/>
                          </a:solidFill>
                          <a:effectLst/>
                        </a:rPr>
                        <a:t> </a:t>
                      </a:r>
                      <a:endParaRPr lang="en-AU" sz="100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66351" marR="66351" marT="0" marB="0">
                    <a:solidFill>
                      <a:schemeClr val="bg1">
                        <a:lumMod val="95000"/>
                      </a:schemeClr>
                    </a:solidFill>
                  </a:tcPr>
                </a:tc>
                <a:tc>
                  <a:txBody>
                    <a:bodyPr/>
                    <a:lstStyle/>
                    <a:p>
                      <a:pPr algn="l">
                        <a:lnSpc>
                          <a:spcPct val="110000"/>
                        </a:lnSpc>
                        <a:spcBef>
                          <a:spcPts val="600"/>
                        </a:spcBef>
                        <a:spcAft>
                          <a:spcPts val="600"/>
                        </a:spcAft>
                      </a:pPr>
                      <a:r>
                        <a:rPr lang="en-AU" sz="1000">
                          <a:solidFill>
                            <a:srgbClr val="57575A"/>
                          </a:solidFill>
                          <a:effectLst/>
                        </a:rPr>
                        <a:t> </a:t>
                      </a:r>
                      <a:endParaRPr lang="en-AU" sz="100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66351" marR="66351" marT="0" marB="0">
                    <a:solidFill>
                      <a:schemeClr val="bg1">
                        <a:lumMod val="95000"/>
                      </a:schemeClr>
                    </a:solidFill>
                  </a:tcPr>
                </a:tc>
                <a:tc>
                  <a:txBody>
                    <a:bodyPr/>
                    <a:lstStyle/>
                    <a:p>
                      <a:pPr algn="l">
                        <a:lnSpc>
                          <a:spcPct val="110000"/>
                        </a:lnSpc>
                        <a:spcBef>
                          <a:spcPts val="600"/>
                        </a:spcBef>
                        <a:spcAft>
                          <a:spcPts val="600"/>
                        </a:spcAft>
                      </a:pPr>
                      <a:r>
                        <a:rPr lang="en-AU" sz="1000">
                          <a:solidFill>
                            <a:srgbClr val="57575A"/>
                          </a:solidFill>
                          <a:effectLst/>
                        </a:rPr>
                        <a:t> </a:t>
                      </a:r>
                      <a:endParaRPr lang="en-AU" sz="100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66351" marR="66351" marT="0" marB="0">
                    <a:solidFill>
                      <a:schemeClr val="bg1">
                        <a:lumMod val="95000"/>
                      </a:schemeClr>
                    </a:solidFill>
                  </a:tcPr>
                </a:tc>
                <a:extLst>
                  <a:ext uri="{0D108BD9-81ED-4DB2-BD59-A6C34878D82A}">
                    <a16:rowId xmlns:a16="http://schemas.microsoft.com/office/drawing/2014/main" val="1745102436"/>
                  </a:ext>
                </a:extLst>
              </a:tr>
              <a:tr h="169501">
                <a:tc>
                  <a:txBody>
                    <a:bodyPr/>
                    <a:lstStyle/>
                    <a:p>
                      <a:pPr algn="l">
                        <a:lnSpc>
                          <a:spcPct val="110000"/>
                        </a:lnSpc>
                        <a:spcBef>
                          <a:spcPts val="600"/>
                        </a:spcBef>
                        <a:spcAft>
                          <a:spcPts val="600"/>
                        </a:spcAft>
                      </a:pPr>
                      <a:r>
                        <a:rPr lang="en-AU" sz="1000">
                          <a:solidFill>
                            <a:srgbClr val="57575A"/>
                          </a:solidFill>
                          <a:effectLst/>
                        </a:rPr>
                        <a:t>Full</a:t>
                      </a:r>
                      <a:endParaRPr lang="en-AU" sz="100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66351" marR="66351" marT="0" marB="0">
                    <a:solidFill>
                      <a:schemeClr val="bg1">
                        <a:lumMod val="95000"/>
                      </a:schemeClr>
                    </a:solidFill>
                  </a:tcPr>
                </a:tc>
                <a:tc>
                  <a:txBody>
                    <a:bodyPr/>
                    <a:lstStyle/>
                    <a:p>
                      <a:pPr algn="l">
                        <a:lnSpc>
                          <a:spcPct val="110000"/>
                        </a:lnSpc>
                        <a:spcBef>
                          <a:spcPts val="600"/>
                        </a:spcBef>
                        <a:spcAft>
                          <a:spcPts val="600"/>
                        </a:spcAft>
                      </a:pPr>
                      <a:r>
                        <a:rPr lang="en-AU" sz="1000">
                          <a:solidFill>
                            <a:srgbClr val="57575A"/>
                          </a:solidFill>
                          <a:effectLst/>
                        </a:rPr>
                        <a:t> </a:t>
                      </a:r>
                      <a:endParaRPr lang="en-AU" sz="100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66351" marR="66351" marT="0" marB="0">
                    <a:solidFill>
                      <a:schemeClr val="bg1">
                        <a:lumMod val="95000"/>
                      </a:schemeClr>
                    </a:solidFill>
                  </a:tcPr>
                </a:tc>
                <a:tc>
                  <a:txBody>
                    <a:bodyPr/>
                    <a:lstStyle/>
                    <a:p>
                      <a:pPr algn="l">
                        <a:lnSpc>
                          <a:spcPct val="110000"/>
                        </a:lnSpc>
                        <a:spcBef>
                          <a:spcPts val="600"/>
                        </a:spcBef>
                        <a:spcAft>
                          <a:spcPts val="600"/>
                        </a:spcAft>
                      </a:pPr>
                      <a:r>
                        <a:rPr lang="en-AU" sz="1000">
                          <a:solidFill>
                            <a:srgbClr val="57575A"/>
                          </a:solidFill>
                          <a:effectLst/>
                        </a:rPr>
                        <a:t> </a:t>
                      </a:r>
                      <a:endParaRPr lang="en-AU" sz="100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66351" marR="66351" marT="0" marB="0">
                    <a:solidFill>
                      <a:schemeClr val="bg1">
                        <a:lumMod val="95000"/>
                      </a:schemeClr>
                    </a:solidFill>
                  </a:tcPr>
                </a:tc>
                <a:tc>
                  <a:txBody>
                    <a:bodyPr/>
                    <a:lstStyle/>
                    <a:p>
                      <a:pPr algn="l">
                        <a:lnSpc>
                          <a:spcPct val="110000"/>
                        </a:lnSpc>
                        <a:spcBef>
                          <a:spcPts val="600"/>
                        </a:spcBef>
                        <a:spcAft>
                          <a:spcPts val="600"/>
                        </a:spcAft>
                      </a:pPr>
                      <a:r>
                        <a:rPr lang="en-AU" sz="1000">
                          <a:solidFill>
                            <a:srgbClr val="57575A"/>
                          </a:solidFill>
                          <a:effectLst/>
                        </a:rPr>
                        <a:t> </a:t>
                      </a:r>
                      <a:endParaRPr lang="en-AU" sz="100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66351" marR="66351" marT="0" marB="0">
                    <a:solidFill>
                      <a:schemeClr val="bg1">
                        <a:lumMod val="95000"/>
                      </a:schemeClr>
                    </a:solidFill>
                  </a:tcPr>
                </a:tc>
                <a:tc>
                  <a:txBody>
                    <a:bodyPr/>
                    <a:lstStyle/>
                    <a:p>
                      <a:pPr algn="l">
                        <a:lnSpc>
                          <a:spcPct val="110000"/>
                        </a:lnSpc>
                        <a:spcBef>
                          <a:spcPts val="600"/>
                        </a:spcBef>
                        <a:spcAft>
                          <a:spcPts val="600"/>
                        </a:spcAft>
                      </a:pPr>
                      <a:r>
                        <a:rPr lang="en-AU" sz="1000" dirty="0">
                          <a:solidFill>
                            <a:srgbClr val="57575A"/>
                          </a:solidFill>
                          <a:effectLst/>
                        </a:rPr>
                        <a:t> </a:t>
                      </a:r>
                      <a:endParaRPr lang="en-AU" sz="1000" dirty="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66351" marR="66351" marT="0" marB="0">
                    <a:solidFill>
                      <a:schemeClr val="bg1">
                        <a:lumMod val="95000"/>
                      </a:schemeClr>
                    </a:solidFill>
                  </a:tcPr>
                </a:tc>
                <a:extLst>
                  <a:ext uri="{0D108BD9-81ED-4DB2-BD59-A6C34878D82A}">
                    <a16:rowId xmlns:a16="http://schemas.microsoft.com/office/drawing/2014/main" val="1193680655"/>
                  </a:ext>
                </a:extLst>
              </a:tr>
            </a:tbl>
          </a:graphicData>
        </a:graphic>
      </p:graphicFrame>
      <p:sp>
        <p:nvSpPr>
          <p:cNvPr id="2" name="Footer Placeholder 1">
            <a:extLst>
              <a:ext uri="{FF2B5EF4-FFF2-40B4-BE49-F238E27FC236}">
                <a16:creationId xmlns:a16="http://schemas.microsoft.com/office/drawing/2014/main" id="{365E2C73-E0AA-6CF3-ADB7-68441F9CEB41}"/>
              </a:ext>
              <a:ext uri="{C183D7F6-B498-43B3-948B-1728B52AA6E4}">
                <adec:decorative xmlns:adec="http://schemas.microsoft.com/office/drawing/2017/decorative" val="1"/>
              </a:ext>
            </a:extLst>
          </p:cNvPr>
          <p:cNvSpPr>
            <a:spLocks noGrp="1"/>
          </p:cNvSpPr>
          <p:nvPr>
            <p:ph type="ftr" sz="quarter" idx="3"/>
          </p:nvPr>
        </p:nvSpPr>
        <p:spPr/>
        <p:txBody>
          <a:bodyPr/>
          <a:lstStyle/>
          <a:p>
            <a:r>
              <a:rPr lang="en-US" dirty="0">
                <a:solidFill>
                  <a:schemeClr val="bg1"/>
                </a:solidFill>
              </a:rPr>
              <a:t>Forces and Newton’s Laws </a:t>
            </a:r>
            <a:r>
              <a:rPr lang="en-US" dirty="0"/>
              <a:t>TEACHER GUIDE</a:t>
            </a:r>
          </a:p>
        </p:txBody>
      </p:sp>
      <p:sp>
        <p:nvSpPr>
          <p:cNvPr id="3" name="Slide Number Placeholder 2">
            <a:extLst>
              <a:ext uri="{FF2B5EF4-FFF2-40B4-BE49-F238E27FC236}">
                <a16:creationId xmlns:a16="http://schemas.microsoft.com/office/drawing/2014/main" id="{55C8717D-BE3D-D992-B69F-55FF4519A240}"/>
              </a:ext>
              <a:ext uri="{C183D7F6-B498-43B3-948B-1728B52AA6E4}">
                <adec:decorative xmlns:adec="http://schemas.microsoft.com/office/drawing/2017/decorative" val="1"/>
              </a:ext>
            </a:extLst>
          </p:cNvPr>
          <p:cNvSpPr>
            <a:spLocks noGrp="1"/>
          </p:cNvSpPr>
          <p:nvPr>
            <p:ph type="sldNum" sz="quarter" idx="4"/>
          </p:nvPr>
        </p:nvSpPr>
        <p:spPr/>
        <p:txBody>
          <a:bodyPr/>
          <a:lstStyle/>
          <a:p>
            <a:fld id="{24F48773-4115-48EA-A802-25D4069CDE66}" type="slidenum">
              <a:rPr lang="en-AU" smtClean="0"/>
              <a:pPr/>
              <a:t>4</a:t>
            </a:fld>
            <a:endParaRPr lang="en-AU" dirty="0"/>
          </a:p>
        </p:txBody>
      </p:sp>
      <p:sp>
        <p:nvSpPr>
          <p:cNvPr id="4" name="Title 3">
            <a:extLst>
              <a:ext uri="{FF2B5EF4-FFF2-40B4-BE49-F238E27FC236}">
                <a16:creationId xmlns:a16="http://schemas.microsoft.com/office/drawing/2014/main" id="{C474B6DF-B2D6-D072-A3C6-CEAD144E0539}"/>
              </a:ext>
            </a:extLst>
          </p:cNvPr>
          <p:cNvSpPr>
            <a:spLocks noGrp="1"/>
          </p:cNvSpPr>
          <p:nvPr>
            <p:ph type="title" idx="4294967295"/>
          </p:nvPr>
        </p:nvSpPr>
        <p:spPr>
          <a:xfrm>
            <a:off x="471488" y="-1914525"/>
            <a:ext cx="5915025" cy="1914525"/>
          </a:xfrm>
          <a:prstGeom prst="rect">
            <a:avLst/>
          </a:prstGeom>
        </p:spPr>
        <p:txBody>
          <a:bodyPr anchor="b"/>
          <a:lstStyle/>
          <a:p>
            <a:r>
              <a:rPr lang="en-US" sz="3600" b="1" dirty="0">
                <a:solidFill>
                  <a:schemeClr val="accent5"/>
                </a:solidFill>
                <a:latin typeface="Open Sans" pitchFamily="2" charset="0"/>
                <a:ea typeface="Open Sans" pitchFamily="2" charset="0"/>
                <a:cs typeface="Open Sans" pitchFamily="2" charset="0"/>
              </a:rPr>
              <a:t>Forces and Newton’s Laws – page 4</a:t>
            </a:r>
            <a:endParaRPr lang="en-AU" dirty="0"/>
          </a:p>
        </p:txBody>
      </p:sp>
    </p:spTree>
    <p:extLst>
      <p:ext uri="{BB962C8B-B14F-4D97-AF65-F5344CB8AC3E}">
        <p14:creationId xmlns:p14="http://schemas.microsoft.com/office/powerpoint/2010/main" val="3357800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C823BCC-EC7F-1F81-219A-69394E518895}"/>
              </a:ext>
            </a:extLst>
          </p:cNvPr>
          <p:cNvSpPr txBox="1"/>
          <p:nvPr/>
        </p:nvSpPr>
        <p:spPr>
          <a:xfrm>
            <a:off x="549276" y="566266"/>
            <a:ext cx="5759449" cy="3300116"/>
          </a:xfrm>
          <a:prstGeom prst="rect">
            <a:avLst/>
          </a:prstGeom>
          <a:solidFill>
            <a:schemeClr val="bg1"/>
          </a:solidFill>
        </p:spPr>
        <p:txBody>
          <a:bodyPr wrap="square" lIns="72000" tIns="72000" rIns="72000" bIns="72000">
            <a:spAutoFit/>
          </a:bodyPr>
          <a:lstStyle/>
          <a:p>
            <a:pPr>
              <a:spcBef>
                <a:spcPts val="300"/>
              </a:spcBef>
              <a:spcAft>
                <a:spcPts val="300"/>
              </a:spcAft>
            </a:pPr>
            <a:r>
              <a:rPr lang="en-AU" sz="1000" b="1" dirty="0">
                <a:solidFill>
                  <a:schemeClr val="accent5"/>
                </a:solidFill>
                <a:effectLst/>
                <a:latin typeface="Calibri" panose="020F0502020204030204" pitchFamily="34" charset="0"/>
                <a:ea typeface="Calibri" panose="020F0502020204030204" pitchFamily="34" charset="0"/>
                <a:cs typeface="Calibri" panose="020F0502020204030204" pitchFamily="34" charset="0"/>
              </a:rPr>
              <a:t>Discussion questions:</a:t>
            </a:r>
          </a:p>
          <a:p>
            <a:pPr marL="171450" indent="-171450">
              <a:spcBef>
                <a:spcPts val="100"/>
              </a:spcBef>
              <a:spcAft>
                <a:spcPts val="100"/>
              </a:spcAft>
              <a:buFont typeface="Arial" panose="020B0604020202020204" pitchFamily="34" charset="0"/>
              <a:buChar char="•"/>
            </a:pPr>
            <a:r>
              <a:rPr lang="en-AU" sz="1000" dirty="0">
                <a:solidFill>
                  <a:srgbClr val="57575A"/>
                </a:solidFill>
                <a:latin typeface="Calibri" panose="020F0502020204030204" pitchFamily="34" charset="0"/>
                <a:cs typeface="Calibri" panose="020F0502020204030204" pitchFamily="34" charset="0"/>
              </a:rPr>
              <a:t>What is the relationship between distance travelled and the volume of the balloon?</a:t>
            </a:r>
            <a:br>
              <a:rPr lang="en-AU" sz="1000" dirty="0">
                <a:solidFill>
                  <a:srgbClr val="57575A"/>
                </a:solidFill>
                <a:latin typeface="Calibri" panose="020F0502020204030204" pitchFamily="34" charset="0"/>
                <a:cs typeface="Calibri" panose="020F0502020204030204" pitchFamily="34" charset="0"/>
              </a:rPr>
            </a:br>
            <a:r>
              <a:rPr lang="en-AU" sz="1000" dirty="0">
                <a:solidFill>
                  <a:schemeClr val="accent4"/>
                </a:solidFill>
                <a:latin typeface="Calibri" panose="020F0502020204030204" pitchFamily="34" charset="0"/>
                <a:cs typeface="Calibri" panose="020F0502020204030204" pitchFamily="34" charset="0"/>
              </a:rPr>
              <a:t>Distance travelled increases with increase in volume.</a:t>
            </a:r>
          </a:p>
          <a:p>
            <a:pPr marL="171450" indent="-171450">
              <a:spcBef>
                <a:spcPts val="100"/>
              </a:spcBef>
              <a:spcAft>
                <a:spcPts val="100"/>
              </a:spcAft>
              <a:buFont typeface="Arial" panose="020B0604020202020204" pitchFamily="34" charset="0"/>
              <a:buChar char="•"/>
            </a:pPr>
            <a:r>
              <a:rPr lang="en-AU" sz="1000" dirty="0">
                <a:solidFill>
                  <a:srgbClr val="57575A"/>
                </a:solidFill>
                <a:latin typeface="Calibri" panose="020F0502020204030204" pitchFamily="34" charset="0"/>
                <a:cs typeface="Calibri" panose="020F0502020204030204" pitchFamily="34" charset="0"/>
              </a:rPr>
              <a:t>How does this relate to Newton’s Third Law?</a:t>
            </a:r>
            <a:br>
              <a:rPr lang="en-AU" sz="1000" dirty="0">
                <a:solidFill>
                  <a:srgbClr val="57575A"/>
                </a:solidFill>
                <a:latin typeface="Calibri" panose="020F0502020204030204" pitchFamily="34" charset="0"/>
                <a:cs typeface="Calibri" panose="020F0502020204030204" pitchFamily="34" charset="0"/>
              </a:rPr>
            </a:br>
            <a:r>
              <a:rPr lang="en-AU" sz="1000" dirty="0">
                <a:solidFill>
                  <a:schemeClr val="accent4"/>
                </a:solidFill>
                <a:latin typeface="Calibri" panose="020F0502020204030204" pitchFamily="34" charset="0"/>
                <a:cs typeface="Calibri" panose="020F0502020204030204" pitchFamily="34" charset="0"/>
              </a:rPr>
              <a:t>For every action there is an equal and opposite reaction. In this case the car is propelled forward from the air rushing backwards out of the balloon.</a:t>
            </a:r>
          </a:p>
          <a:p>
            <a:pPr marL="171450" indent="-171450">
              <a:spcBef>
                <a:spcPts val="100"/>
              </a:spcBef>
              <a:spcAft>
                <a:spcPts val="100"/>
              </a:spcAft>
              <a:buFont typeface="Arial" panose="020B0604020202020204" pitchFamily="34" charset="0"/>
              <a:buChar char="•"/>
            </a:pPr>
            <a:r>
              <a:rPr lang="en-AU" sz="1000" dirty="0">
                <a:solidFill>
                  <a:srgbClr val="57575A"/>
                </a:solidFill>
                <a:latin typeface="Calibri" panose="020F0502020204030204" pitchFamily="34" charset="0"/>
                <a:cs typeface="Calibri" panose="020F0502020204030204" pitchFamily="34" charset="0"/>
              </a:rPr>
              <a:t>What are variables that contribute to the uncertainty of the results?</a:t>
            </a:r>
            <a:br>
              <a:rPr lang="en-AU" sz="1000" dirty="0">
                <a:solidFill>
                  <a:srgbClr val="57575A"/>
                </a:solidFill>
                <a:latin typeface="Calibri" panose="020F0502020204030204" pitchFamily="34" charset="0"/>
                <a:cs typeface="Calibri" panose="020F0502020204030204" pitchFamily="34" charset="0"/>
              </a:rPr>
            </a:br>
            <a:r>
              <a:rPr lang="en-AU" sz="1000" dirty="0">
                <a:solidFill>
                  <a:schemeClr val="accent4"/>
                </a:solidFill>
                <a:latin typeface="Calibri" panose="020F0502020204030204" pitchFamily="34" charset="0"/>
                <a:cs typeface="Calibri" panose="020F0502020204030204" pitchFamily="34" charset="0"/>
              </a:rPr>
              <a:t>Many - volume of air in balloon, surface friction and air friction, mass, decreasing elasticity of the balloon etc.</a:t>
            </a:r>
          </a:p>
          <a:p>
            <a:pPr>
              <a:spcBef>
                <a:spcPts val="300"/>
              </a:spcBef>
              <a:spcAft>
                <a:spcPts val="300"/>
              </a:spcAft>
            </a:pPr>
            <a:r>
              <a:rPr lang="en-AU" sz="1000" b="1"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Safety</a:t>
            </a:r>
          </a:p>
          <a:p>
            <a:pPr>
              <a:spcBef>
                <a:spcPts val="300"/>
              </a:spcBef>
              <a:spcAft>
                <a:spcPts val="300"/>
              </a:spcAft>
            </a:pPr>
            <a:r>
              <a:rPr lang="en-AU" sz="1000" dirty="0">
                <a:solidFill>
                  <a:srgbClr val="57575A"/>
                </a:solidFill>
                <a:latin typeface="Calibri" panose="020F0502020204030204" pitchFamily="34" charset="0"/>
                <a:cs typeface="Calibri" panose="020F0502020204030204" pitchFamily="34" charset="0"/>
              </a:rPr>
              <a:t>Hazard: Use of scissors</a:t>
            </a:r>
          </a:p>
          <a:p>
            <a:pPr>
              <a:spcBef>
                <a:spcPts val="300"/>
              </a:spcBef>
              <a:spcAft>
                <a:spcPts val="300"/>
              </a:spcAft>
            </a:pPr>
            <a:r>
              <a:rPr lang="en-AU" sz="1000" dirty="0">
                <a:solidFill>
                  <a:srgbClr val="57575A"/>
                </a:solidFill>
                <a:latin typeface="Calibri" panose="020F0502020204030204" pitchFamily="34" charset="0"/>
                <a:cs typeface="Calibri" panose="020F0502020204030204" pitchFamily="34" charset="0"/>
              </a:rPr>
              <a:t>Potential harm: bodily injury	Control: When using scissors always cut away from the body and fingers.</a:t>
            </a:r>
          </a:p>
          <a:p>
            <a:pPr>
              <a:spcBef>
                <a:spcPts val="300"/>
              </a:spcBef>
              <a:spcAft>
                <a:spcPts val="300"/>
              </a:spcAft>
            </a:pPr>
            <a:r>
              <a:rPr lang="en-AU" sz="1000" b="1" dirty="0">
                <a:solidFill>
                  <a:schemeClr val="accent5"/>
                </a:solidFill>
                <a:latin typeface="Calibri" panose="020F0502020204030204" pitchFamily="34" charset="0"/>
                <a:cs typeface="Calibri" panose="020F0502020204030204" pitchFamily="34" charset="0"/>
              </a:rPr>
              <a:t>Classroom Activity 2: Space Travel </a:t>
            </a:r>
          </a:p>
          <a:p>
            <a:pPr>
              <a:spcBef>
                <a:spcPts val="300"/>
              </a:spcBef>
              <a:spcAft>
                <a:spcPts val="300"/>
              </a:spcAft>
            </a:pPr>
            <a:r>
              <a:rPr lang="en-AU" sz="1000" i="1" dirty="0">
                <a:solidFill>
                  <a:srgbClr val="57575A"/>
                </a:solidFill>
                <a:latin typeface="Calibri" panose="020F0502020204030204" pitchFamily="34" charset="0"/>
                <a:cs typeface="Calibri" panose="020F0502020204030204" pitchFamily="34" charset="0"/>
              </a:rPr>
              <a:t>Skill focus: Problem solving</a:t>
            </a:r>
          </a:p>
          <a:p>
            <a:pPr marL="228600" indent="-228600">
              <a:spcBef>
                <a:spcPts val="100"/>
              </a:spcBef>
              <a:spcAft>
                <a:spcPts val="100"/>
              </a:spcAft>
              <a:buFont typeface="+mj-lt"/>
              <a:buAutoNum type="arabicPeriod"/>
            </a:pPr>
            <a:r>
              <a:rPr lang="en-AU" sz="1000" dirty="0">
                <a:solidFill>
                  <a:srgbClr val="57575A"/>
                </a:solidFill>
                <a:latin typeface="Calibri" panose="020F0502020204030204" pitchFamily="34" charset="0"/>
                <a:cs typeface="Calibri" panose="020F0502020204030204" pitchFamily="34" charset="0"/>
              </a:rPr>
              <a:t>Draw force diagrams for a rocket in two situations:</a:t>
            </a:r>
          </a:p>
          <a:p>
            <a:pPr marL="357188" indent="-138113">
              <a:spcBef>
                <a:spcPts val="100"/>
              </a:spcBef>
              <a:spcAft>
                <a:spcPts val="100"/>
              </a:spcAft>
              <a:tabLst>
                <a:tab pos="2792413" algn="l"/>
                <a:tab pos="2922588" algn="l"/>
              </a:tabLst>
            </a:pPr>
            <a:r>
              <a:rPr lang="en-AU" sz="1000" dirty="0">
                <a:solidFill>
                  <a:srgbClr val="57575A"/>
                </a:solidFill>
                <a:latin typeface="Calibri" panose="020F0502020204030204" pitchFamily="34" charset="0"/>
                <a:cs typeface="Calibri" panose="020F0502020204030204" pitchFamily="34" charset="0"/>
              </a:rPr>
              <a:t>a.	At rest on the ground	b.	Travelling at constant speed</a:t>
            </a:r>
            <a:br>
              <a:rPr lang="en-AU" sz="1000" dirty="0">
                <a:solidFill>
                  <a:srgbClr val="57575A"/>
                </a:solidFill>
                <a:latin typeface="Calibri" panose="020F0502020204030204" pitchFamily="34" charset="0"/>
                <a:cs typeface="Calibri" panose="020F0502020204030204" pitchFamily="34" charset="0"/>
              </a:rPr>
            </a:br>
            <a:r>
              <a:rPr lang="en-AU" sz="1000" dirty="0">
                <a:solidFill>
                  <a:srgbClr val="57575A"/>
                </a:solidFill>
                <a:latin typeface="Calibri" panose="020F0502020204030204" pitchFamily="34" charset="0"/>
                <a:cs typeface="Calibri" panose="020F0502020204030204" pitchFamily="34" charset="0"/>
              </a:rPr>
              <a:t>		(Assuming only vertical motion)</a:t>
            </a:r>
          </a:p>
        </p:txBody>
      </p:sp>
      <p:pic>
        <p:nvPicPr>
          <p:cNvPr id="8" name="Picture 7" descr="Rocket grounded">
            <a:extLst>
              <a:ext uri="{FF2B5EF4-FFF2-40B4-BE49-F238E27FC236}">
                <a16:creationId xmlns:a16="http://schemas.microsoft.com/office/drawing/2014/main" id="{A99C0089-ACD6-721C-603C-20ED28A3E8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338" y="3756688"/>
            <a:ext cx="1847850" cy="1847850"/>
          </a:xfrm>
          <a:prstGeom prst="rect">
            <a:avLst/>
          </a:prstGeom>
        </p:spPr>
      </p:pic>
      <p:grpSp>
        <p:nvGrpSpPr>
          <p:cNvPr id="13" name="Group 12" descr="Arrow point upward and downward indicating the reaction force and weight of the rocket on the ground.">
            <a:extLst>
              <a:ext uri="{FF2B5EF4-FFF2-40B4-BE49-F238E27FC236}">
                <a16:creationId xmlns:a16="http://schemas.microsoft.com/office/drawing/2014/main" id="{4A98E5C8-71A7-7C3E-6794-FDB1ED2500FF}"/>
              </a:ext>
            </a:extLst>
          </p:cNvPr>
          <p:cNvGrpSpPr/>
          <p:nvPr/>
        </p:nvGrpSpPr>
        <p:grpSpPr>
          <a:xfrm>
            <a:off x="2419355" y="3913776"/>
            <a:ext cx="104775" cy="1331595"/>
            <a:chOff x="0" y="0"/>
            <a:chExt cx="104775" cy="1368000"/>
          </a:xfrm>
          <a:solidFill>
            <a:schemeClr val="bg1"/>
          </a:solidFill>
        </p:grpSpPr>
        <p:cxnSp>
          <p:nvCxnSpPr>
            <p:cNvPr id="16" name="Straight Arrow Connector 15">
              <a:extLst>
                <a:ext uri="{FF2B5EF4-FFF2-40B4-BE49-F238E27FC236}">
                  <a16:creationId xmlns:a16="http://schemas.microsoft.com/office/drawing/2014/main" id="{DA38DBDA-F2E7-7AF7-E709-58110DEE1979}"/>
                </a:ext>
              </a:extLst>
            </p:cNvPr>
            <p:cNvCxnSpPr/>
            <p:nvPr/>
          </p:nvCxnSpPr>
          <p:spPr>
            <a:xfrm flipV="1">
              <a:off x="57150" y="0"/>
              <a:ext cx="0" cy="1368000"/>
            </a:xfrm>
            <a:prstGeom prst="straightConnector1">
              <a:avLst/>
            </a:prstGeom>
            <a:grpFill/>
            <a:ln w="28575">
              <a:solidFill>
                <a:schemeClr val="accent4"/>
              </a:solidFill>
              <a:roun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C84E12E9-3927-F054-6AA4-7FF4273E39E1}"/>
                </a:ext>
              </a:extLst>
            </p:cNvPr>
            <p:cNvSpPr/>
            <p:nvPr/>
          </p:nvSpPr>
          <p:spPr>
            <a:xfrm>
              <a:off x="0" y="609600"/>
              <a:ext cx="104775" cy="104775"/>
            </a:xfrm>
            <a:prstGeom prst="ellips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grpSp>
      <p:sp>
        <p:nvSpPr>
          <p:cNvPr id="14" name="Text Box 23">
            <a:extLst>
              <a:ext uri="{FF2B5EF4-FFF2-40B4-BE49-F238E27FC236}">
                <a16:creationId xmlns:a16="http://schemas.microsoft.com/office/drawing/2014/main" id="{0A92B499-F96C-15CD-065D-10A388AA8443}"/>
              </a:ext>
            </a:extLst>
          </p:cNvPr>
          <p:cNvSpPr txBox="1"/>
          <p:nvPr/>
        </p:nvSpPr>
        <p:spPr>
          <a:xfrm>
            <a:off x="2554764" y="3988504"/>
            <a:ext cx="895350" cy="146174"/>
          </a:xfrm>
          <a:prstGeom prst="rect">
            <a:avLst/>
          </a:prstGeom>
          <a:solidFill>
            <a:schemeClr val="bg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Bef>
                <a:spcPts val="600"/>
              </a:spcBef>
              <a:spcAft>
                <a:spcPts val="600"/>
              </a:spcAft>
            </a:pPr>
            <a:r>
              <a:rPr lang="en-AU" sz="1000" dirty="0">
                <a:solidFill>
                  <a:schemeClr val="accent4"/>
                </a:solidFill>
                <a:latin typeface="Calibri" panose="020F0502020204030204" pitchFamily="34" charset="0"/>
                <a:cs typeface="Calibri" panose="020F0502020204030204" pitchFamily="34" charset="0"/>
              </a:rPr>
              <a:t>Reaction force</a:t>
            </a:r>
          </a:p>
        </p:txBody>
      </p:sp>
      <p:sp>
        <p:nvSpPr>
          <p:cNvPr id="7" name="Text Box 23">
            <a:extLst>
              <a:ext uri="{FF2B5EF4-FFF2-40B4-BE49-F238E27FC236}">
                <a16:creationId xmlns:a16="http://schemas.microsoft.com/office/drawing/2014/main" id="{5FB53A81-DC27-D0EA-6382-DB5AAE4269E7}"/>
              </a:ext>
            </a:extLst>
          </p:cNvPr>
          <p:cNvSpPr txBox="1"/>
          <p:nvPr/>
        </p:nvSpPr>
        <p:spPr>
          <a:xfrm>
            <a:off x="2554764" y="4994344"/>
            <a:ext cx="895350" cy="146174"/>
          </a:xfrm>
          <a:prstGeom prst="rect">
            <a:avLst/>
          </a:prstGeom>
          <a:solidFill>
            <a:schemeClr val="bg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Bef>
                <a:spcPts val="600"/>
              </a:spcBef>
              <a:spcAft>
                <a:spcPts val="600"/>
              </a:spcAft>
            </a:pPr>
            <a:r>
              <a:rPr lang="en-AU" sz="1000" dirty="0">
                <a:solidFill>
                  <a:schemeClr val="accent4"/>
                </a:solidFill>
                <a:latin typeface="Calibri" panose="020F0502020204030204" pitchFamily="34" charset="0"/>
                <a:cs typeface="Calibri" panose="020F0502020204030204" pitchFamily="34" charset="0"/>
              </a:rPr>
              <a:t>Weight</a:t>
            </a:r>
          </a:p>
        </p:txBody>
      </p:sp>
      <p:pic>
        <p:nvPicPr>
          <p:cNvPr id="5" name="Picture 4" descr="Rocket in motion">
            <a:extLst>
              <a:ext uri="{FF2B5EF4-FFF2-40B4-BE49-F238E27FC236}">
                <a16:creationId xmlns:a16="http://schemas.microsoft.com/office/drawing/2014/main" id="{66474D0E-520B-DF7F-848E-80CADC31B7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9351" y="3776871"/>
            <a:ext cx="1805912" cy="1805912"/>
          </a:xfrm>
          <a:prstGeom prst="rect">
            <a:avLst/>
          </a:prstGeom>
        </p:spPr>
      </p:pic>
      <p:grpSp>
        <p:nvGrpSpPr>
          <p:cNvPr id="9" name="Group 8" descr="Arrow pointing upwards and downwards indicating the thrust (upwards) and the weight and drag (downwards) for a rocket in motion in space.">
            <a:extLst>
              <a:ext uri="{FF2B5EF4-FFF2-40B4-BE49-F238E27FC236}">
                <a16:creationId xmlns:a16="http://schemas.microsoft.com/office/drawing/2014/main" id="{A6E1993E-3D5B-AB59-8DF4-74BB362465B8}"/>
              </a:ext>
            </a:extLst>
          </p:cNvPr>
          <p:cNvGrpSpPr/>
          <p:nvPr/>
        </p:nvGrpSpPr>
        <p:grpSpPr>
          <a:xfrm>
            <a:off x="4914361" y="3913776"/>
            <a:ext cx="104775" cy="1331595"/>
            <a:chOff x="0" y="0"/>
            <a:chExt cx="104775" cy="1368000"/>
          </a:xfrm>
          <a:solidFill>
            <a:schemeClr val="bg1"/>
          </a:solidFill>
        </p:grpSpPr>
        <p:cxnSp>
          <p:nvCxnSpPr>
            <p:cNvPr id="10" name="Straight Arrow Connector 9">
              <a:extLst>
                <a:ext uri="{FF2B5EF4-FFF2-40B4-BE49-F238E27FC236}">
                  <a16:creationId xmlns:a16="http://schemas.microsoft.com/office/drawing/2014/main" id="{6D067102-5275-6C89-548A-40E2AC461323}"/>
                </a:ext>
              </a:extLst>
            </p:cNvPr>
            <p:cNvCxnSpPr/>
            <p:nvPr/>
          </p:nvCxnSpPr>
          <p:spPr>
            <a:xfrm flipV="1">
              <a:off x="57150" y="0"/>
              <a:ext cx="0" cy="1368000"/>
            </a:xfrm>
            <a:prstGeom prst="straightConnector1">
              <a:avLst/>
            </a:prstGeom>
            <a:grpFill/>
            <a:ln w="28575">
              <a:solidFill>
                <a:schemeClr val="accent4"/>
              </a:solidFill>
              <a:roun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1BE6ADAC-AD12-EABE-781A-FFDC33AF38E1}"/>
                </a:ext>
              </a:extLst>
            </p:cNvPr>
            <p:cNvSpPr/>
            <p:nvPr/>
          </p:nvSpPr>
          <p:spPr>
            <a:xfrm>
              <a:off x="0" y="609600"/>
              <a:ext cx="104775" cy="104775"/>
            </a:xfrm>
            <a:prstGeom prst="ellips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grpSp>
      <p:sp>
        <p:nvSpPr>
          <p:cNvPr id="12" name="Text Box 23">
            <a:extLst>
              <a:ext uri="{FF2B5EF4-FFF2-40B4-BE49-F238E27FC236}">
                <a16:creationId xmlns:a16="http://schemas.microsoft.com/office/drawing/2014/main" id="{2CCB969B-E4B4-D986-86EF-5DC681C38E9D}"/>
              </a:ext>
            </a:extLst>
          </p:cNvPr>
          <p:cNvSpPr txBox="1"/>
          <p:nvPr/>
        </p:nvSpPr>
        <p:spPr>
          <a:xfrm>
            <a:off x="5049770" y="3988504"/>
            <a:ext cx="895350" cy="146174"/>
          </a:xfrm>
          <a:prstGeom prst="rect">
            <a:avLst/>
          </a:prstGeom>
          <a:solidFill>
            <a:schemeClr val="bg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Bef>
                <a:spcPts val="600"/>
              </a:spcBef>
              <a:spcAft>
                <a:spcPts val="600"/>
              </a:spcAft>
            </a:pPr>
            <a:r>
              <a:rPr lang="en-AU" sz="1000" dirty="0">
                <a:solidFill>
                  <a:schemeClr val="accent4"/>
                </a:solidFill>
                <a:latin typeface="Calibri" panose="020F0502020204030204" pitchFamily="34" charset="0"/>
                <a:cs typeface="Calibri" panose="020F0502020204030204" pitchFamily="34" charset="0"/>
              </a:rPr>
              <a:t>Thrust</a:t>
            </a:r>
          </a:p>
        </p:txBody>
      </p:sp>
      <p:sp>
        <p:nvSpPr>
          <p:cNvPr id="18" name="Text Box 23">
            <a:extLst>
              <a:ext uri="{FF2B5EF4-FFF2-40B4-BE49-F238E27FC236}">
                <a16:creationId xmlns:a16="http://schemas.microsoft.com/office/drawing/2014/main" id="{797A5442-5EA7-56B4-1537-B856629D0386}"/>
              </a:ext>
            </a:extLst>
          </p:cNvPr>
          <p:cNvSpPr txBox="1"/>
          <p:nvPr/>
        </p:nvSpPr>
        <p:spPr>
          <a:xfrm>
            <a:off x="5049770" y="4994344"/>
            <a:ext cx="895350" cy="146174"/>
          </a:xfrm>
          <a:prstGeom prst="rect">
            <a:avLst/>
          </a:prstGeom>
          <a:solidFill>
            <a:schemeClr val="bg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Bef>
                <a:spcPts val="600"/>
              </a:spcBef>
              <a:spcAft>
                <a:spcPts val="600"/>
              </a:spcAft>
            </a:pPr>
            <a:r>
              <a:rPr lang="en-AU" sz="1000" dirty="0">
                <a:solidFill>
                  <a:schemeClr val="accent4"/>
                </a:solidFill>
                <a:latin typeface="Calibri" panose="020F0502020204030204" pitchFamily="34" charset="0"/>
                <a:cs typeface="Calibri" panose="020F0502020204030204" pitchFamily="34" charset="0"/>
              </a:rPr>
              <a:t>Weight + drag</a:t>
            </a:r>
          </a:p>
        </p:txBody>
      </p:sp>
      <p:sp>
        <p:nvSpPr>
          <p:cNvPr id="4" name="TextBox 3">
            <a:extLst>
              <a:ext uri="{FF2B5EF4-FFF2-40B4-BE49-F238E27FC236}">
                <a16:creationId xmlns:a16="http://schemas.microsoft.com/office/drawing/2014/main" id="{C85C9D6A-F698-D837-4359-091D2B74A2F1}"/>
              </a:ext>
            </a:extLst>
          </p:cNvPr>
          <p:cNvSpPr txBox="1"/>
          <p:nvPr/>
        </p:nvSpPr>
        <p:spPr>
          <a:xfrm>
            <a:off x="549276" y="5651125"/>
            <a:ext cx="5759449" cy="478831"/>
          </a:xfrm>
          <a:prstGeom prst="rect">
            <a:avLst/>
          </a:prstGeom>
          <a:solidFill>
            <a:schemeClr val="bg1"/>
          </a:solidFill>
        </p:spPr>
        <p:txBody>
          <a:bodyPr wrap="square" lIns="72000" tIns="72000" rIns="72000" bIns="72000">
            <a:spAutoFit/>
          </a:bodyPr>
          <a:lstStyle/>
          <a:p>
            <a:pPr marL="228600" indent="-228600">
              <a:spcBef>
                <a:spcPts val="100"/>
              </a:spcBef>
              <a:spcAft>
                <a:spcPts val="100"/>
              </a:spcAft>
              <a:buFont typeface="+mj-lt"/>
              <a:buAutoNum type="arabicPeriod" startAt="2"/>
            </a:pPr>
            <a:r>
              <a:rPr lang="en-AU" sz="1000" dirty="0">
                <a:solidFill>
                  <a:srgbClr val="57575A"/>
                </a:solidFill>
                <a:latin typeface="Calibri" panose="020F0502020204030204" pitchFamily="34" charset="0"/>
                <a:cs typeface="Calibri" panose="020F0502020204030204" pitchFamily="34" charset="0"/>
              </a:rPr>
              <a:t>If a rocket has a mass of 1000 tonnes plus a starting fuel mass of 500 tonnes:</a:t>
            </a:r>
          </a:p>
          <a:p>
            <a:pPr marL="357188" indent="-138113">
              <a:spcBef>
                <a:spcPts val="100"/>
              </a:spcBef>
              <a:spcAft>
                <a:spcPts val="100"/>
              </a:spcAft>
              <a:tabLst>
                <a:tab pos="2792413" algn="l"/>
                <a:tab pos="2922588" algn="l"/>
              </a:tabLst>
            </a:pPr>
            <a:r>
              <a:rPr lang="en-AU" sz="1000" dirty="0">
                <a:solidFill>
                  <a:srgbClr val="57575A"/>
                </a:solidFill>
                <a:latin typeface="Calibri" panose="020F0502020204030204" pitchFamily="34" charset="0"/>
                <a:cs typeface="Calibri" panose="020F0502020204030204" pitchFamily="34" charset="0"/>
              </a:rPr>
              <a:t>a.	Calculate the total rocket (+ fuel) weight at rest.</a:t>
            </a:r>
          </a:p>
        </p:txBody>
      </p:sp>
      <p:sp>
        <p:nvSpPr>
          <p:cNvPr id="20" name="TextBox 19">
            <a:extLst>
              <a:ext uri="{FF2B5EF4-FFF2-40B4-BE49-F238E27FC236}">
                <a16:creationId xmlns:a16="http://schemas.microsoft.com/office/drawing/2014/main" id="{36370D9E-C075-DCC3-E0BC-97813EAB282F}"/>
              </a:ext>
            </a:extLst>
          </p:cNvPr>
          <p:cNvSpPr txBox="1"/>
          <p:nvPr/>
        </p:nvSpPr>
        <p:spPr>
          <a:xfrm>
            <a:off x="796934" y="6038985"/>
            <a:ext cx="5763842" cy="837904"/>
          </a:xfrm>
          <a:prstGeom prst="rect">
            <a:avLst/>
          </a:prstGeom>
          <a:solidFill>
            <a:schemeClr val="bg1"/>
          </a:solidFill>
        </p:spPr>
        <p:txBody>
          <a:bodyPr wrap="square" lIns="72000" tIns="72000" rIns="72000" bIns="72000">
            <a:spAutoFit/>
          </a:bodyPr>
          <a:lstStyle>
            <a:defPPr>
              <a:defRPr lang="en-US"/>
            </a:defPPr>
            <a:lvl1pPr>
              <a:spcBef>
                <a:spcPts val="300"/>
              </a:spcBef>
              <a:spcAft>
                <a:spcPts val="300"/>
              </a:spcAft>
              <a:defRPr sz="1000">
                <a:solidFill>
                  <a:schemeClr val="accent4"/>
                </a:solidFill>
                <a:latin typeface="Calibri" panose="020F0502020204030204" pitchFamily="34" charset="0"/>
                <a:cs typeface="Calibri" panose="020F0502020204030204" pitchFamily="34" charset="0"/>
              </a:defRPr>
            </a:lvl1pPr>
          </a:lstStyle>
          <a:p>
            <a:pPr>
              <a:spcBef>
                <a:spcPts val="100"/>
              </a:spcBef>
              <a:spcAft>
                <a:spcPts val="100"/>
              </a:spcAft>
              <a:tabLst>
                <a:tab pos="469900" algn="l"/>
              </a:tabLst>
            </a:pPr>
            <a:r>
              <a:rPr lang="en-AU" dirty="0"/>
              <a:t>Weight 	= mass x acceleration due to gravity</a:t>
            </a:r>
          </a:p>
          <a:p>
            <a:pPr>
              <a:spcBef>
                <a:spcPts val="100"/>
              </a:spcBef>
              <a:spcAft>
                <a:spcPts val="100"/>
              </a:spcAft>
              <a:tabLst>
                <a:tab pos="469900" algn="l"/>
              </a:tabLst>
            </a:pPr>
            <a:r>
              <a:rPr lang="en-AU" dirty="0"/>
              <a:t>W 	= mg</a:t>
            </a:r>
          </a:p>
          <a:p>
            <a:pPr>
              <a:spcBef>
                <a:spcPts val="100"/>
              </a:spcBef>
              <a:spcAft>
                <a:spcPts val="100"/>
              </a:spcAft>
              <a:tabLst>
                <a:tab pos="469900" algn="l"/>
              </a:tabLst>
            </a:pPr>
            <a:r>
              <a:rPr lang="en-AU" dirty="0"/>
              <a:t>	= (1000 + 500) x 1000 kg x 9.8 m/s</a:t>
            </a:r>
            <a:r>
              <a:rPr lang="en-AU" baseline="30000" dirty="0"/>
              <a:t>2</a:t>
            </a:r>
          </a:p>
          <a:p>
            <a:pPr>
              <a:spcBef>
                <a:spcPts val="100"/>
              </a:spcBef>
              <a:spcAft>
                <a:spcPts val="100"/>
              </a:spcAft>
              <a:tabLst>
                <a:tab pos="469900" algn="l"/>
              </a:tabLst>
            </a:pPr>
            <a:r>
              <a:rPr lang="en-AU" dirty="0"/>
              <a:t>	= 14 700 000 N</a:t>
            </a:r>
          </a:p>
        </p:txBody>
      </p:sp>
      <p:sp>
        <p:nvSpPr>
          <p:cNvPr id="19" name="TextBox 18">
            <a:extLst>
              <a:ext uri="{FF2B5EF4-FFF2-40B4-BE49-F238E27FC236}">
                <a16:creationId xmlns:a16="http://schemas.microsoft.com/office/drawing/2014/main" id="{0675C129-E632-70A7-AD5A-6D64772366C9}"/>
              </a:ext>
            </a:extLst>
          </p:cNvPr>
          <p:cNvSpPr txBox="1"/>
          <p:nvPr/>
        </p:nvSpPr>
        <p:spPr>
          <a:xfrm>
            <a:off x="549276" y="6931284"/>
            <a:ext cx="5759449" cy="453183"/>
          </a:xfrm>
          <a:prstGeom prst="rect">
            <a:avLst/>
          </a:prstGeom>
          <a:solidFill>
            <a:schemeClr val="bg1"/>
          </a:solidFill>
        </p:spPr>
        <p:txBody>
          <a:bodyPr wrap="square" lIns="72000" tIns="72000" rIns="72000" bIns="72000">
            <a:spAutoFit/>
          </a:bodyPr>
          <a:lstStyle/>
          <a:p>
            <a:pPr marL="357188" indent="-138113">
              <a:spcBef>
                <a:spcPts val="100"/>
              </a:spcBef>
              <a:spcAft>
                <a:spcPts val="100"/>
              </a:spcAft>
              <a:tabLst>
                <a:tab pos="2792413" algn="l"/>
                <a:tab pos="2922588" algn="l"/>
              </a:tabLst>
            </a:pPr>
            <a:r>
              <a:rPr lang="en-AU" sz="1000" dirty="0">
                <a:solidFill>
                  <a:srgbClr val="57575A"/>
                </a:solidFill>
                <a:latin typeface="Calibri" panose="020F0502020204030204" pitchFamily="34" charset="0"/>
                <a:cs typeface="Calibri" panose="020F0502020204030204" pitchFamily="34" charset="0"/>
              </a:rPr>
              <a:t>b.	For five minutes after take-off, the rocket expends all its fuel.  Calculate the rocket’s thrust if it managed to keep a constant velocity of 6000 m/s. Ignore any drag components</a:t>
            </a:r>
          </a:p>
        </p:txBody>
      </p:sp>
      <p:sp>
        <p:nvSpPr>
          <p:cNvPr id="15" name="TextBox 14">
            <a:extLst>
              <a:ext uri="{FF2B5EF4-FFF2-40B4-BE49-F238E27FC236}">
                <a16:creationId xmlns:a16="http://schemas.microsoft.com/office/drawing/2014/main" id="{24E5FFD0-18D2-F657-1B63-2B20ED94B7E8}"/>
              </a:ext>
            </a:extLst>
          </p:cNvPr>
          <p:cNvSpPr txBox="1"/>
          <p:nvPr/>
        </p:nvSpPr>
        <p:spPr>
          <a:xfrm>
            <a:off x="796934" y="7293020"/>
            <a:ext cx="5763842" cy="837904"/>
          </a:xfrm>
          <a:prstGeom prst="rect">
            <a:avLst/>
          </a:prstGeom>
          <a:solidFill>
            <a:schemeClr val="bg1"/>
          </a:solidFill>
        </p:spPr>
        <p:txBody>
          <a:bodyPr wrap="square" lIns="72000" tIns="72000" rIns="72000" bIns="72000">
            <a:spAutoFit/>
          </a:bodyPr>
          <a:lstStyle>
            <a:defPPr>
              <a:defRPr lang="en-US"/>
            </a:defPPr>
            <a:lvl1pPr>
              <a:spcBef>
                <a:spcPts val="300"/>
              </a:spcBef>
              <a:spcAft>
                <a:spcPts val="300"/>
              </a:spcAft>
              <a:defRPr sz="1000">
                <a:solidFill>
                  <a:schemeClr val="accent4"/>
                </a:solidFill>
                <a:latin typeface="Calibri" panose="020F0502020204030204" pitchFamily="34" charset="0"/>
                <a:cs typeface="Calibri" panose="020F0502020204030204" pitchFamily="34" charset="0"/>
              </a:defRPr>
            </a:lvl1pPr>
          </a:lstStyle>
          <a:p>
            <a:pPr>
              <a:spcBef>
                <a:spcPts val="100"/>
              </a:spcBef>
              <a:spcAft>
                <a:spcPts val="100"/>
              </a:spcAft>
              <a:tabLst>
                <a:tab pos="469900" algn="l"/>
              </a:tabLst>
            </a:pPr>
            <a:r>
              <a:rPr lang="en-AU" dirty="0"/>
              <a:t>Thrust	= velocity x change in mass / change in time</a:t>
            </a:r>
          </a:p>
          <a:p>
            <a:pPr>
              <a:spcBef>
                <a:spcPts val="100"/>
              </a:spcBef>
              <a:spcAft>
                <a:spcPts val="100"/>
              </a:spcAft>
              <a:tabLst>
                <a:tab pos="469900" algn="l"/>
              </a:tabLst>
            </a:pPr>
            <a:r>
              <a:rPr lang="en-AU" dirty="0"/>
              <a:t>T 	= v x dm/dt</a:t>
            </a:r>
          </a:p>
          <a:p>
            <a:pPr>
              <a:spcBef>
                <a:spcPts val="100"/>
              </a:spcBef>
              <a:spcAft>
                <a:spcPts val="100"/>
              </a:spcAft>
              <a:tabLst>
                <a:tab pos="469900" algn="l"/>
              </a:tabLst>
            </a:pPr>
            <a:r>
              <a:rPr lang="en-AU" dirty="0"/>
              <a:t>	= 6000 m/s x (500 x 1000 kg)/(5 x 60 s)</a:t>
            </a:r>
          </a:p>
          <a:p>
            <a:pPr>
              <a:spcBef>
                <a:spcPts val="100"/>
              </a:spcBef>
              <a:spcAft>
                <a:spcPts val="100"/>
              </a:spcAft>
              <a:tabLst>
                <a:tab pos="469900" algn="l"/>
              </a:tabLst>
            </a:pPr>
            <a:r>
              <a:rPr lang="en-AU" dirty="0"/>
              <a:t> 	= 10 000 000 N</a:t>
            </a:r>
          </a:p>
        </p:txBody>
      </p:sp>
      <p:sp>
        <p:nvSpPr>
          <p:cNvPr id="2" name="Footer Placeholder 1">
            <a:extLst>
              <a:ext uri="{FF2B5EF4-FFF2-40B4-BE49-F238E27FC236}">
                <a16:creationId xmlns:a16="http://schemas.microsoft.com/office/drawing/2014/main" id="{365E2C73-E0AA-6CF3-ADB7-68441F9CEB41}"/>
              </a:ext>
              <a:ext uri="{C183D7F6-B498-43B3-948B-1728B52AA6E4}">
                <adec:decorative xmlns:adec="http://schemas.microsoft.com/office/drawing/2017/decorative" val="1"/>
              </a:ext>
            </a:extLst>
          </p:cNvPr>
          <p:cNvSpPr>
            <a:spLocks noGrp="1"/>
          </p:cNvSpPr>
          <p:nvPr>
            <p:ph type="ftr" sz="quarter" idx="3"/>
          </p:nvPr>
        </p:nvSpPr>
        <p:spPr/>
        <p:txBody>
          <a:bodyPr/>
          <a:lstStyle/>
          <a:p>
            <a:r>
              <a:rPr lang="en-US" dirty="0">
                <a:solidFill>
                  <a:schemeClr val="bg1"/>
                </a:solidFill>
              </a:rPr>
              <a:t>Forces and Newton’s Laws </a:t>
            </a:r>
            <a:r>
              <a:rPr lang="en-US" dirty="0"/>
              <a:t>TEACHER GUIDE</a:t>
            </a:r>
          </a:p>
        </p:txBody>
      </p:sp>
      <p:sp>
        <p:nvSpPr>
          <p:cNvPr id="3" name="Slide Number Placeholder 2">
            <a:extLst>
              <a:ext uri="{FF2B5EF4-FFF2-40B4-BE49-F238E27FC236}">
                <a16:creationId xmlns:a16="http://schemas.microsoft.com/office/drawing/2014/main" id="{55C8717D-BE3D-D992-B69F-55FF4519A240}"/>
              </a:ext>
              <a:ext uri="{C183D7F6-B498-43B3-948B-1728B52AA6E4}">
                <adec:decorative xmlns:adec="http://schemas.microsoft.com/office/drawing/2017/decorative" val="1"/>
              </a:ext>
            </a:extLst>
          </p:cNvPr>
          <p:cNvSpPr>
            <a:spLocks noGrp="1"/>
          </p:cNvSpPr>
          <p:nvPr>
            <p:ph type="sldNum" sz="quarter" idx="4"/>
          </p:nvPr>
        </p:nvSpPr>
        <p:spPr/>
        <p:txBody>
          <a:bodyPr/>
          <a:lstStyle/>
          <a:p>
            <a:fld id="{24F48773-4115-48EA-A802-25D4069CDE66}" type="slidenum">
              <a:rPr lang="en-AU" smtClean="0"/>
              <a:pPr/>
              <a:t>5</a:t>
            </a:fld>
            <a:endParaRPr lang="en-AU" dirty="0"/>
          </a:p>
        </p:txBody>
      </p:sp>
      <p:sp>
        <p:nvSpPr>
          <p:cNvPr id="21" name="Title 20">
            <a:extLst>
              <a:ext uri="{FF2B5EF4-FFF2-40B4-BE49-F238E27FC236}">
                <a16:creationId xmlns:a16="http://schemas.microsoft.com/office/drawing/2014/main" id="{F8040DD3-D2B7-BC6B-9020-4C471E9807DD}"/>
              </a:ext>
            </a:extLst>
          </p:cNvPr>
          <p:cNvSpPr>
            <a:spLocks noGrp="1"/>
          </p:cNvSpPr>
          <p:nvPr>
            <p:ph type="title" idx="4294967295"/>
          </p:nvPr>
        </p:nvSpPr>
        <p:spPr>
          <a:xfrm>
            <a:off x="471488" y="-1914525"/>
            <a:ext cx="5915025" cy="1914525"/>
          </a:xfrm>
          <a:prstGeom prst="rect">
            <a:avLst/>
          </a:prstGeom>
        </p:spPr>
        <p:txBody>
          <a:bodyPr anchor="b"/>
          <a:lstStyle/>
          <a:p>
            <a:r>
              <a:rPr lang="en-US" sz="3600" b="1" dirty="0">
                <a:solidFill>
                  <a:schemeClr val="accent5"/>
                </a:solidFill>
                <a:latin typeface="Open Sans" pitchFamily="2" charset="0"/>
                <a:ea typeface="Open Sans" pitchFamily="2" charset="0"/>
                <a:cs typeface="Open Sans" pitchFamily="2" charset="0"/>
              </a:rPr>
              <a:t>Forces and Newton’s Laws – page 5</a:t>
            </a:r>
            <a:endParaRPr lang="en-AU" dirty="0"/>
          </a:p>
        </p:txBody>
      </p:sp>
    </p:spTree>
    <p:extLst>
      <p:ext uri="{BB962C8B-B14F-4D97-AF65-F5344CB8AC3E}">
        <p14:creationId xmlns:p14="http://schemas.microsoft.com/office/powerpoint/2010/main" val="4197985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52000E3-CC4F-DB78-7564-759295C690F2}"/>
              </a:ext>
            </a:extLst>
          </p:cNvPr>
          <p:cNvSpPr txBox="1"/>
          <p:nvPr/>
        </p:nvSpPr>
        <p:spPr>
          <a:xfrm>
            <a:off x="549276" y="566266"/>
            <a:ext cx="5759449" cy="3377060"/>
          </a:xfrm>
          <a:prstGeom prst="rect">
            <a:avLst/>
          </a:prstGeom>
          <a:solidFill>
            <a:schemeClr val="bg1"/>
          </a:solidFill>
        </p:spPr>
        <p:txBody>
          <a:bodyPr wrap="square" lIns="72000" tIns="72000" rIns="72000" bIns="72000">
            <a:spAutoFit/>
          </a:bodyPr>
          <a:lstStyle/>
          <a:p>
            <a:pPr>
              <a:spcBef>
                <a:spcPts val="300"/>
              </a:spcBef>
              <a:spcAft>
                <a:spcPts val="300"/>
              </a:spcAft>
            </a:pPr>
            <a:r>
              <a:rPr lang="en-AU" sz="1000" b="1" dirty="0">
                <a:solidFill>
                  <a:schemeClr val="accent5"/>
                </a:solidFill>
                <a:effectLst/>
                <a:latin typeface="Calibri" panose="020F0502020204030204" pitchFamily="34" charset="0"/>
                <a:ea typeface="Calibri" panose="020F0502020204030204" pitchFamily="34" charset="0"/>
                <a:cs typeface="Calibri" panose="020F0502020204030204" pitchFamily="34" charset="0"/>
              </a:rPr>
              <a:t>Hands-on activity: Water rocket activity or stomp rocket activity (Optional if equipment is available)</a:t>
            </a:r>
          </a:p>
          <a:p>
            <a:pPr>
              <a:spcBef>
                <a:spcPts val="300"/>
              </a:spcBef>
              <a:spcAft>
                <a:spcPts val="300"/>
              </a:spcAft>
            </a:pPr>
            <a:r>
              <a:rPr lang="en-AU" sz="1000" dirty="0">
                <a:solidFill>
                  <a:schemeClr val="accent4"/>
                </a:solidFill>
                <a:latin typeface="Calibri" panose="020F0502020204030204" pitchFamily="34" charset="0"/>
                <a:ea typeface="Calibri" panose="020F0502020204030204" pitchFamily="34" charset="0"/>
                <a:cs typeface="Calibri" panose="020F0502020204030204" pitchFamily="34" charset="0"/>
              </a:rPr>
              <a:t>Note: A number of launch kits are available through educational supplies for this activity. </a:t>
            </a:r>
          </a:p>
          <a:p>
            <a:pPr>
              <a:spcBef>
                <a:spcPts val="300"/>
              </a:spcBef>
              <a:spcAft>
                <a:spcPts val="300"/>
              </a:spcAft>
            </a:pPr>
            <a:r>
              <a:rPr lang="en-AU" sz="1000" dirty="0">
                <a:solidFill>
                  <a:schemeClr val="accent4"/>
                </a:solidFill>
                <a:latin typeface="Calibri" panose="020F0502020204030204" pitchFamily="34" charset="0"/>
                <a:ea typeface="Calibri" panose="020F0502020204030204" pitchFamily="34" charset="0"/>
                <a:cs typeface="Calibri" panose="020F0502020204030204" pitchFamily="34" charset="0"/>
              </a:rPr>
              <a:t>NASA have an online example of a stomp rocket using </a:t>
            </a:r>
            <a:r>
              <a:rPr lang="en-AU" sz="1000" dirty="0" err="1">
                <a:solidFill>
                  <a:schemeClr val="accent4"/>
                </a:solidFill>
                <a:latin typeface="Calibri" panose="020F0502020204030204" pitchFamily="34" charset="0"/>
                <a:ea typeface="Calibri" panose="020F0502020204030204" pitchFamily="34" charset="0"/>
                <a:cs typeface="Calibri" panose="020F0502020204030204" pitchFamily="34" charset="0"/>
              </a:rPr>
              <a:t>pvc</a:t>
            </a:r>
            <a:r>
              <a:rPr lang="en-AU" sz="1000" dirty="0">
                <a:solidFill>
                  <a:schemeClr val="accent4"/>
                </a:solidFill>
                <a:latin typeface="Calibri" panose="020F0502020204030204" pitchFamily="34" charset="0"/>
                <a:ea typeface="Calibri" panose="020F0502020204030204" pitchFamily="34" charset="0"/>
                <a:cs typeface="Calibri" panose="020F0502020204030204" pitchFamily="34" charset="0"/>
              </a:rPr>
              <a:t> pipe and paper rockets https://</a:t>
            </a:r>
            <a:r>
              <a:rPr lang="en-AU" sz="1000" dirty="0" err="1">
                <a:solidFill>
                  <a:schemeClr val="accent4"/>
                </a:solidFill>
                <a:latin typeface="Calibri" panose="020F0502020204030204" pitchFamily="34" charset="0"/>
                <a:ea typeface="Calibri" panose="020F0502020204030204" pitchFamily="34" charset="0"/>
                <a:cs typeface="Calibri" panose="020F0502020204030204" pitchFamily="34" charset="0"/>
              </a:rPr>
              <a:t>www.youtube.com</a:t>
            </a:r>
            <a:r>
              <a:rPr lang="en-AU" sz="1000" dirty="0">
                <a:solidFill>
                  <a:schemeClr val="accent4"/>
                </a:solidFill>
                <a:latin typeface="Calibri" panose="020F0502020204030204" pitchFamily="34" charset="0"/>
                <a:ea typeface="Calibri" panose="020F0502020204030204" pitchFamily="34" charset="0"/>
                <a:cs typeface="Calibri" panose="020F0502020204030204" pitchFamily="34" charset="0"/>
              </a:rPr>
              <a:t>/</a:t>
            </a:r>
            <a:r>
              <a:rPr lang="en-AU" sz="1000" dirty="0" err="1">
                <a:solidFill>
                  <a:schemeClr val="accent4"/>
                </a:solidFill>
                <a:latin typeface="Calibri" panose="020F0502020204030204" pitchFamily="34" charset="0"/>
                <a:ea typeface="Calibri" panose="020F0502020204030204" pitchFamily="34" charset="0"/>
                <a:cs typeface="Calibri" panose="020F0502020204030204" pitchFamily="34" charset="0"/>
              </a:rPr>
              <a:t>watch?v</a:t>
            </a:r>
            <a:r>
              <a:rPr lang="en-AU" sz="1000" dirty="0">
                <a:solidFill>
                  <a:schemeClr val="accent4"/>
                </a:solidFill>
                <a:latin typeface="Calibri" panose="020F0502020204030204" pitchFamily="34" charset="0"/>
                <a:ea typeface="Calibri" panose="020F0502020204030204" pitchFamily="34" charset="0"/>
                <a:cs typeface="Calibri" panose="020F0502020204030204" pitchFamily="34" charset="0"/>
              </a:rPr>
              <a:t>=</a:t>
            </a:r>
            <a:r>
              <a:rPr lang="en-AU" sz="1000" dirty="0" err="1">
                <a:solidFill>
                  <a:schemeClr val="accent4"/>
                </a:solidFill>
                <a:latin typeface="Calibri" panose="020F0502020204030204" pitchFamily="34" charset="0"/>
                <a:ea typeface="Calibri" panose="020F0502020204030204" pitchFamily="34" charset="0"/>
                <a:cs typeface="Calibri" panose="020F0502020204030204" pitchFamily="34" charset="0"/>
              </a:rPr>
              <a:t>5bO8dpPuG4E</a:t>
            </a:r>
            <a:endParaRPr lang="en-AU" sz="1000" dirty="0">
              <a:solidFill>
                <a:schemeClr val="accent4"/>
              </a:solidFill>
              <a:latin typeface="Calibri" panose="020F0502020204030204" pitchFamily="34" charset="0"/>
              <a:ea typeface="Calibri" panose="020F0502020204030204" pitchFamily="34" charset="0"/>
              <a:cs typeface="Calibri" panose="020F0502020204030204" pitchFamily="34" charset="0"/>
            </a:endParaRPr>
          </a:p>
          <a:p>
            <a:pPr>
              <a:spcBef>
                <a:spcPts val="300"/>
              </a:spcBef>
              <a:spcAft>
                <a:spcPts val="300"/>
              </a:spcAft>
            </a:pPr>
            <a:r>
              <a:rPr lang="en-AU" sz="1000" b="1"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Safety</a:t>
            </a:r>
          </a:p>
          <a:p>
            <a:pPr>
              <a:spcBef>
                <a:spcPts val="300"/>
              </a:spcBef>
              <a:spcAft>
                <a:spcPts val="300"/>
              </a:spcAft>
            </a:pP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Hazard: Pressure build-up in plastic bottle to create projectile</a:t>
            </a:r>
          </a:p>
          <a:p>
            <a:pPr>
              <a:spcBef>
                <a:spcPts val="300"/>
              </a:spcBef>
              <a:spcAft>
                <a:spcPts val="300"/>
              </a:spcAft>
            </a:pP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Potential harm: bodily injury</a:t>
            </a:r>
          </a:p>
          <a:p>
            <a:pPr>
              <a:spcBef>
                <a:spcPts val="300"/>
              </a:spcBef>
              <a:spcAft>
                <a:spcPts val="300"/>
              </a:spcAft>
            </a:pP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Control: Always have a teacher and/or supervisor present and make sure any projectile is pointed away from people when ready to launch.</a:t>
            </a:r>
          </a:p>
          <a:p>
            <a:pPr>
              <a:spcBef>
                <a:spcPts val="300"/>
              </a:spcBef>
              <a:spcAft>
                <a:spcPts val="300"/>
              </a:spcAft>
            </a:pPr>
            <a:r>
              <a:rPr lang="en-AU" sz="1000" dirty="0">
                <a:solidFill>
                  <a:srgbClr val="57575A"/>
                </a:solidFill>
                <a:latin typeface="Calibri" panose="020F0502020204030204" pitchFamily="34" charset="0"/>
                <a:ea typeface="Calibri" panose="020F0502020204030204" pitchFamily="34" charset="0"/>
                <a:cs typeface="Calibri" panose="020F0502020204030204" pitchFamily="34" charset="0"/>
              </a:rPr>
              <a:t>Wear safety glasses for this </a:t>
            </a:r>
            <a:r>
              <a:rPr lang="en-AU" sz="1000" dirty="0" err="1">
                <a:solidFill>
                  <a:srgbClr val="57575A"/>
                </a:solidFill>
                <a:latin typeface="Calibri" panose="020F0502020204030204" pitchFamily="34" charset="0"/>
                <a:ea typeface="Calibri" panose="020F0502020204030204" pitchFamily="34" charset="0"/>
                <a:cs typeface="Calibri" panose="020F0502020204030204" pitchFamily="34" charset="0"/>
              </a:rPr>
              <a:t>activitiy</a:t>
            </a:r>
            <a:endPar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endParaRPr>
          </a:p>
          <a:p>
            <a:pPr>
              <a:spcBef>
                <a:spcPts val="300"/>
              </a:spcBef>
              <a:spcAft>
                <a:spcPts val="300"/>
              </a:spcAft>
            </a:pPr>
            <a:endParaRPr lang="en-AU" sz="1000" b="1" dirty="0">
              <a:solidFill>
                <a:schemeClr val="accent6"/>
              </a:solidFill>
              <a:effectLst/>
              <a:latin typeface="Calibri" panose="020F0502020204030204" pitchFamily="34" charset="0"/>
              <a:ea typeface="Calibri" panose="020F0502020204030204" pitchFamily="34" charset="0"/>
              <a:cs typeface="Calibri" panose="020F0502020204030204" pitchFamily="34" charset="0"/>
            </a:endParaRPr>
          </a:p>
          <a:p>
            <a:pPr>
              <a:spcBef>
                <a:spcPts val="300"/>
              </a:spcBef>
              <a:spcAft>
                <a:spcPts val="300"/>
              </a:spcAft>
            </a:pPr>
            <a:r>
              <a:rPr lang="en-AU" sz="1000" b="1" dirty="0">
                <a:solidFill>
                  <a:schemeClr val="accent5"/>
                </a:solidFill>
                <a:effectLst/>
                <a:latin typeface="Calibri" panose="020F0502020204030204" pitchFamily="34" charset="0"/>
                <a:ea typeface="Calibri" panose="020F0502020204030204" pitchFamily="34" charset="0"/>
                <a:cs typeface="Calibri" panose="020F0502020204030204" pitchFamily="34" charset="0"/>
              </a:rPr>
              <a:t>Classroom Activity 3: Rocket Launch – Code Club Australia</a:t>
            </a:r>
          </a:p>
          <a:p>
            <a:pPr>
              <a:spcBef>
                <a:spcPts val="300"/>
              </a:spcBef>
              <a:spcAft>
                <a:spcPts val="300"/>
              </a:spcAft>
            </a:pP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Skill focus: coding</a:t>
            </a:r>
          </a:p>
          <a:p>
            <a:pPr>
              <a:spcBef>
                <a:spcPts val="300"/>
              </a:spcBef>
              <a:spcAft>
                <a:spcPts val="300"/>
              </a:spcAft>
            </a:pP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Rocket Launch – Code Club Australia</a:t>
            </a:r>
          </a:p>
          <a:p>
            <a:pPr>
              <a:spcBef>
                <a:spcPts val="300"/>
              </a:spcBef>
              <a:spcAft>
                <a:spcPts val="300"/>
              </a:spcAft>
            </a:pP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hlinkClick r:id="rId2"/>
              </a:rPr>
              <a:t>Rocket Launch | Code Club Australia</a:t>
            </a:r>
            <a:endPar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107FF25A-14DE-6F5B-CB00-BE4F933A98F3}"/>
              </a:ext>
              <a:ext uri="{C183D7F6-B498-43B3-948B-1728B52AA6E4}">
                <adec:decorative xmlns:adec="http://schemas.microsoft.com/office/drawing/2017/decorative" val="1"/>
              </a:ext>
            </a:extLst>
          </p:cNvPr>
          <p:cNvSpPr/>
          <p:nvPr/>
        </p:nvSpPr>
        <p:spPr>
          <a:xfrm>
            <a:off x="377686" y="4008877"/>
            <a:ext cx="6142383" cy="2842590"/>
          </a:xfrm>
          <a:prstGeom prst="roundRect">
            <a:avLst>
              <a:gd name="adj" fmla="val 0"/>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3" name="TextBox 12">
            <a:extLst>
              <a:ext uri="{FF2B5EF4-FFF2-40B4-BE49-F238E27FC236}">
                <a16:creationId xmlns:a16="http://schemas.microsoft.com/office/drawing/2014/main" id="{1D48BC72-B317-6490-B286-EA225A1FCC67}"/>
              </a:ext>
            </a:extLst>
          </p:cNvPr>
          <p:cNvSpPr txBox="1"/>
          <p:nvPr/>
        </p:nvSpPr>
        <p:spPr>
          <a:xfrm>
            <a:off x="549275" y="4141717"/>
            <a:ext cx="5759449" cy="422405"/>
          </a:xfrm>
          <a:prstGeom prst="rect">
            <a:avLst/>
          </a:prstGeom>
          <a:noFill/>
        </p:spPr>
        <p:txBody>
          <a:bodyPr wrap="square" lIns="72000" tIns="72000" rIns="72000" bIns="72000">
            <a:spAutoFit/>
          </a:bodyPr>
          <a:lstStyle/>
          <a:p>
            <a:pPr>
              <a:spcBef>
                <a:spcPts val="1800"/>
              </a:spcBef>
              <a:spcAft>
                <a:spcPts val="1200"/>
              </a:spcAft>
            </a:pPr>
            <a:r>
              <a:rPr lang="en-AU" dirty="0">
                <a:solidFill>
                  <a:schemeClr val="accent5"/>
                </a:solidFill>
                <a:latin typeface="Open Sans" pitchFamily="2" charset="0"/>
                <a:ea typeface="Open Sans" pitchFamily="2" charset="0"/>
                <a:cs typeface="Open Sans" pitchFamily="2" charset="0"/>
              </a:rPr>
              <a:t>Additional resources</a:t>
            </a:r>
            <a:endParaRPr lang="en-AU" sz="105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ED489A8C-6CA7-66F4-C8DA-637CAA72A97B}"/>
              </a:ext>
            </a:extLst>
          </p:cNvPr>
          <p:cNvSpPr txBox="1"/>
          <p:nvPr/>
        </p:nvSpPr>
        <p:spPr>
          <a:xfrm>
            <a:off x="549276" y="4606899"/>
            <a:ext cx="5759450" cy="2006030"/>
          </a:xfrm>
          <a:prstGeom prst="rect">
            <a:avLst/>
          </a:prstGeom>
          <a:noFill/>
        </p:spPr>
        <p:txBody>
          <a:bodyPr wrap="square" lIns="72000" tIns="72000" rIns="72000" bIns="72000" numCol="2" spcCol="180000">
            <a:noAutofit/>
          </a:bodyPr>
          <a:lstStyle/>
          <a:p>
            <a:pPr lvl="0">
              <a:lnSpc>
                <a:spcPct val="110000"/>
              </a:lnSpc>
              <a:spcBef>
                <a:spcPts val="600"/>
              </a:spcBef>
              <a:spcAft>
                <a:spcPts val="600"/>
              </a:spcAft>
            </a:pPr>
            <a:r>
              <a:rPr lang="en-AU" sz="1000" b="1" u="sng" dirty="0">
                <a:solidFill>
                  <a:srgbClr val="57575A"/>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Space Technology Future Science Platform</a:t>
            </a:r>
            <a:r>
              <a:rPr lang="en-AU" sz="1000" b="1"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 –</a:t>
            </a: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 CSIRO</a:t>
            </a:r>
            <a:endParaRPr lang="en-AU" sz="1000" dirty="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10000"/>
              </a:lnSpc>
              <a:spcBef>
                <a:spcPts val="600"/>
              </a:spcBef>
              <a:spcAft>
                <a:spcPts val="600"/>
              </a:spcAft>
            </a:pPr>
            <a:r>
              <a:rPr lang="en-AU" sz="1000" b="1" u="sng" dirty="0">
                <a:solidFill>
                  <a:srgbClr val="57575A"/>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Low Earth Orbit Visualization</a:t>
            </a: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 – </a:t>
            </a:r>
            <a:r>
              <a:rPr lang="en-AU" sz="1000" dirty="0" err="1">
                <a:solidFill>
                  <a:srgbClr val="57575A"/>
                </a:solidFill>
                <a:effectLst/>
                <a:latin typeface="Calibri" panose="020F0502020204030204" pitchFamily="34" charset="0"/>
                <a:ea typeface="Calibri" panose="020F0502020204030204" pitchFamily="34" charset="0"/>
                <a:cs typeface="Calibri" panose="020F0502020204030204" pitchFamily="34" charset="0"/>
              </a:rPr>
              <a:t>LeoLabs</a:t>
            </a: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 Inc (2023)</a:t>
            </a:r>
            <a:endParaRPr lang="en-AU" sz="1000" dirty="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10000"/>
              </a:lnSpc>
              <a:spcBef>
                <a:spcPts val="600"/>
              </a:spcBef>
              <a:spcAft>
                <a:spcPts val="600"/>
              </a:spcAft>
            </a:pPr>
            <a:r>
              <a:rPr lang="en-AU" sz="1000" b="1" u="sng" dirty="0">
                <a:solidFill>
                  <a:srgbClr val="57575A"/>
                </a:solidFill>
                <a:effectLst/>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ESA’s Space Environment Report</a:t>
            </a: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 – European Space Agency (2022)</a:t>
            </a:r>
            <a:endParaRPr lang="en-AU" sz="1000" dirty="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10000"/>
              </a:lnSpc>
              <a:spcBef>
                <a:spcPts val="600"/>
              </a:spcBef>
              <a:spcAft>
                <a:spcPts val="600"/>
              </a:spcAft>
            </a:pPr>
            <a:r>
              <a:rPr lang="en-AU" sz="1000" b="1" u="sng" dirty="0">
                <a:solidFill>
                  <a:srgbClr val="57575A"/>
                </a:solidFill>
                <a:effectLst/>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Space: A Roadmap for unlocking future growth opportunities for Australia</a:t>
            </a: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 – CSIRO (2018)</a:t>
            </a:r>
            <a:endParaRPr lang="en-AU" sz="1000" dirty="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10000"/>
              </a:lnSpc>
              <a:spcBef>
                <a:spcPts val="600"/>
              </a:spcBef>
              <a:spcAft>
                <a:spcPts val="600"/>
              </a:spcAft>
            </a:pPr>
            <a:r>
              <a:rPr lang="en-AU" sz="1000" b="1" u="sng" dirty="0">
                <a:solidFill>
                  <a:srgbClr val="57575A"/>
                </a:solidFill>
                <a:effectLst/>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CubeSat</a:t>
            </a:r>
            <a:r>
              <a:rPr lang="en-AU" sz="1000" b="1"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 </a:t>
            </a: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 CSIRO (December 2018)</a:t>
            </a:r>
            <a:endParaRPr lang="en-AU" sz="1000" dirty="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10000"/>
              </a:lnSpc>
              <a:spcBef>
                <a:spcPts val="600"/>
              </a:spcBef>
              <a:spcAft>
                <a:spcPts val="600"/>
              </a:spcAft>
            </a:pPr>
            <a:r>
              <a:rPr lang="en-AU" sz="1000" b="1" u="sng" dirty="0">
                <a:solidFill>
                  <a:srgbClr val="57575A"/>
                </a:solidFill>
                <a:effectLst/>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Centre for Earth Observation</a:t>
            </a: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 – CSIRO</a:t>
            </a:r>
            <a:endParaRPr lang="en-AU" sz="1000" dirty="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10000"/>
              </a:lnSpc>
              <a:spcBef>
                <a:spcPts val="600"/>
              </a:spcBef>
              <a:spcAft>
                <a:spcPts val="600"/>
              </a:spcAft>
            </a:pPr>
            <a:r>
              <a:rPr lang="en-AU" sz="1000" b="1" u="sng" dirty="0">
                <a:solidFill>
                  <a:srgbClr val="57575A"/>
                </a:solidFill>
                <a:effectLst/>
                <a:latin typeface="Calibri" panose="020F0502020204030204" pitchFamily="34" charset="0"/>
                <a:ea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Galileo &amp; Newton</a:t>
            </a: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 – CSIRO/</a:t>
            </a:r>
            <a:r>
              <a:rPr lang="en-AU" sz="1000" dirty="0" err="1">
                <a:solidFill>
                  <a:srgbClr val="57575A"/>
                </a:solidFill>
                <a:effectLst/>
                <a:latin typeface="Calibri" panose="020F0502020204030204" pitchFamily="34" charset="0"/>
                <a:ea typeface="Calibri" panose="020F0502020204030204" pitchFamily="34" charset="0"/>
                <a:cs typeface="Calibri" panose="020F0502020204030204" pitchFamily="34" charset="0"/>
              </a:rPr>
              <a:t>ATNF</a:t>
            </a:r>
            <a:endParaRPr lang="en-AU" sz="1000" dirty="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10000"/>
              </a:lnSpc>
              <a:spcBef>
                <a:spcPts val="600"/>
              </a:spcBef>
              <a:spcAft>
                <a:spcPts val="600"/>
              </a:spcAft>
            </a:pPr>
            <a:r>
              <a:rPr lang="en-AU" sz="1000" b="1" u="sng" dirty="0">
                <a:solidFill>
                  <a:srgbClr val="57575A"/>
                </a:solidFill>
                <a:effectLst/>
                <a:latin typeface="Calibri" panose="020F0502020204030204" pitchFamily="34" charset="0"/>
                <a:ea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What are Newton’s Laws of Motion?</a:t>
            </a: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 – NASA (October 2022)</a:t>
            </a:r>
            <a:endParaRPr lang="en-AU" sz="1000" dirty="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10000"/>
              </a:lnSpc>
              <a:spcBef>
                <a:spcPts val="600"/>
              </a:spcBef>
              <a:spcAft>
                <a:spcPts val="600"/>
              </a:spcAft>
            </a:pPr>
            <a:r>
              <a:rPr lang="en-AU" sz="1000" b="1" u="sng" dirty="0">
                <a:solidFill>
                  <a:srgbClr val="57575A"/>
                </a:solidFill>
                <a:effectLst/>
                <a:latin typeface="Calibri" panose="020F0502020204030204" pitchFamily="34" charset="0"/>
                <a:ea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What is Thrust</a:t>
            </a:r>
            <a:r>
              <a:rPr lang="en-AU" sz="1000" b="1" u="sng"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a:t>
            </a: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 – NASA (July 2022)</a:t>
            </a:r>
            <a:endParaRPr lang="en-AU" sz="1000" dirty="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10000"/>
              </a:lnSpc>
              <a:spcBef>
                <a:spcPts val="600"/>
              </a:spcBef>
              <a:spcAft>
                <a:spcPts val="600"/>
              </a:spcAft>
            </a:pPr>
            <a:r>
              <a:rPr lang="en-AU" sz="1000" b="1" u="sng" dirty="0">
                <a:solidFill>
                  <a:srgbClr val="57575A"/>
                </a:solidFill>
                <a:effectLst/>
                <a:latin typeface="Calibri" panose="020F0502020204030204" pitchFamily="34" charset="0"/>
                <a:ea typeface="Calibri" panose="020F0502020204030204" pitchFamily="34" charset="0"/>
                <a:cs typeface="Calibri" panose="020F0502020204030204" pitchFamily="34" charset="0"/>
                <a:hlinkClick r:id="rId12">
                  <a:extLst>
                    <a:ext uri="{A12FA001-AC4F-418D-AE19-62706E023703}">
                      <ahyp:hlinkClr xmlns:ahyp="http://schemas.microsoft.com/office/drawing/2018/hyperlinkcolor" val="tx"/>
                    </a:ext>
                  </a:extLst>
                </a:hlinkClick>
              </a:rPr>
              <a:t>Rocket Nozzle Interactive Simulator</a:t>
            </a: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 – NASA (August 2022)</a:t>
            </a:r>
            <a:endParaRPr lang="en-AU" sz="1000" dirty="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F5FA492C-DA98-6F10-517A-89A522ACBF1C}"/>
              </a:ext>
              <a:ext uri="{C183D7F6-B498-43B3-948B-1728B52AA6E4}">
                <adec:decorative xmlns:adec="http://schemas.microsoft.com/office/drawing/2017/decorative" val="1"/>
              </a:ext>
            </a:extLst>
          </p:cNvPr>
          <p:cNvSpPr/>
          <p:nvPr/>
        </p:nvSpPr>
        <p:spPr>
          <a:xfrm>
            <a:off x="0" y="7353343"/>
            <a:ext cx="6858000" cy="17634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Isosceles Triangle 8">
            <a:extLst>
              <a:ext uri="{FF2B5EF4-FFF2-40B4-BE49-F238E27FC236}">
                <a16:creationId xmlns:a16="http://schemas.microsoft.com/office/drawing/2014/main" id="{F86BDE61-F113-AD19-4325-7D7BC122CFC2}"/>
              </a:ext>
              <a:ext uri="{C183D7F6-B498-43B3-948B-1728B52AA6E4}">
                <adec:decorative xmlns:adec="http://schemas.microsoft.com/office/drawing/2017/decorative" val="1"/>
              </a:ext>
            </a:extLst>
          </p:cNvPr>
          <p:cNvSpPr/>
          <p:nvPr/>
        </p:nvSpPr>
        <p:spPr>
          <a:xfrm rot="10800000">
            <a:off x="3200400" y="7337441"/>
            <a:ext cx="457200" cy="14522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Footer Placeholder 1">
            <a:extLst>
              <a:ext uri="{FF2B5EF4-FFF2-40B4-BE49-F238E27FC236}">
                <a16:creationId xmlns:a16="http://schemas.microsoft.com/office/drawing/2014/main" id="{2A253C24-0616-BA6D-457D-88EAF223AB06}"/>
              </a:ext>
              <a:ext uri="{C183D7F6-B498-43B3-948B-1728B52AA6E4}">
                <adec:decorative xmlns:adec="http://schemas.microsoft.com/office/drawing/2017/decorative" val="1"/>
              </a:ext>
            </a:extLst>
          </p:cNvPr>
          <p:cNvSpPr>
            <a:spLocks noGrp="1"/>
          </p:cNvSpPr>
          <p:nvPr>
            <p:ph type="ftr" sz="quarter" idx="3"/>
          </p:nvPr>
        </p:nvSpPr>
        <p:spPr/>
        <p:txBody>
          <a:bodyPr/>
          <a:lstStyle/>
          <a:p>
            <a:r>
              <a:rPr lang="en-US" dirty="0">
                <a:solidFill>
                  <a:schemeClr val="bg1"/>
                </a:solidFill>
              </a:rPr>
              <a:t>Forces and Newton’s Laws </a:t>
            </a:r>
            <a:r>
              <a:rPr lang="en-US" dirty="0"/>
              <a:t>TEACHER GUIDE</a:t>
            </a:r>
          </a:p>
        </p:txBody>
      </p:sp>
      <p:sp>
        <p:nvSpPr>
          <p:cNvPr id="3" name="Slide Number Placeholder 2">
            <a:extLst>
              <a:ext uri="{FF2B5EF4-FFF2-40B4-BE49-F238E27FC236}">
                <a16:creationId xmlns:a16="http://schemas.microsoft.com/office/drawing/2014/main" id="{2FA6251B-DB6F-B3C6-05F0-8269AD8C36A0}"/>
              </a:ext>
              <a:ext uri="{C183D7F6-B498-43B3-948B-1728B52AA6E4}">
                <adec:decorative xmlns:adec="http://schemas.microsoft.com/office/drawing/2017/decorative" val="1"/>
              </a:ext>
            </a:extLst>
          </p:cNvPr>
          <p:cNvSpPr>
            <a:spLocks noGrp="1"/>
          </p:cNvSpPr>
          <p:nvPr>
            <p:ph type="sldNum" sz="quarter" idx="4"/>
          </p:nvPr>
        </p:nvSpPr>
        <p:spPr/>
        <p:txBody>
          <a:bodyPr/>
          <a:lstStyle/>
          <a:p>
            <a:fld id="{24F48773-4115-48EA-A802-25D4069CDE66}" type="slidenum">
              <a:rPr lang="en-AU" smtClean="0"/>
              <a:pPr/>
              <a:t>6</a:t>
            </a:fld>
            <a:endParaRPr lang="en-AU" dirty="0"/>
          </a:p>
        </p:txBody>
      </p:sp>
      <p:sp>
        <p:nvSpPr>
          <p:cNvPr id="4" name="Title 3">
            <a:extLst>
              <a:ext uri="{FF2B5EF4-FFF2-40B4-BE49-F238E27FC236}">
                <a16:creationId xmlns:a16="http://schemas.microsoft.com/office/drawing/2014/main" id="{6FD244D3-5601-2A6A-6F22-CC20157E3C26}"/>
              </a:ext>
            </a:extLst>
          </p:cNvPr>
          <p:cNvSpPr>
            <a:spLocks noGrp="1"/>
          </p:cNvSpPr>
          <p:nvPr>
            <p:ph type="title" idx="4294967295"/>
          </p:nvPr>
        </p:nvSpPr>
        <p:spPr>
          <a:xfrm>
            <a:off x="471488" y="-1914525"/>
            <a:ext cx="5915025" cy="1914525"/>
          </a:xfrm>
          <a:prstGeom prst="rect">
            <a:avLst/>
          </a:prstGeom>
        </p:spPr>
        <p:txBody>
          <a:bodyPr anchor="b"/>
          <a:lstStyle/>
          <a:p>
            <a:r>
              <a:rPr lang="en-US" sz="3600" b="1" dirty="0">
                <a:solidFill>
                  <a:schemeClr val="accent5"/>
                </a:solidFill>
                <a:latin typeface="Open Sans" pitchFamily="2" charset="0"/>
                <a:ea typeface="Open Sans" pitchFamily="2" charset="0"/>
                <a:cs typeface="Open Sans" pitchFamily="2" charset="0"/>
              </a:rPr>
              <a:t>Forces and Newton’s Laws – page 6</a:t>
            </a:r>
            <a:endParaRPr lang="en-AU" dirty="0"/>
          </a:p>
        </p:txBody>
      </p:sp>
      <p:sp>
        <p:nvSpPr>
          <p:cNvPr id="5" name="TextBox 4">
            <a:extLst>
              <a:ext uri="{FF2B5EF4-FFF2-40B4-BE49-F238E27FC236}">
                <a16:creationId xmlns:a16="http://schemas.microsoft.com/office/drawing/2014/main" id="{E79C9899-95B3-CC05-1543-6F6D675DA738}"/>
              </a:ext>
            </a:extLst>
          </p:cNvPr>
          <p:cNvSpPr txBox="1"/>
          <p:nvPr/>
        </p:nvSpPr>
        <p:spPr>
          <a:xfrm>
            <a:off x="549275" y="9304308"/>
            <a:ext cx="5400000" cy="397743"/>
          </a:xfrm>
          <a:prstGeom prst="rect">
            <a:avLst/>
          </a:prstGeom>
        </p:spPr>
        <p:txBody>
          <a:bodyPr vert="horz" lIns="72000" tIns="72000" rIns="72000" bIns="72000" rtlCol="0" anchor="t"/>
          <a:lstStyle>
            <a:defPPr>
              <a:defRPr lang="en-US"/>
            </a:defPPr>
            <a:lvl1pPr>
              <a:defRPr sz="800" cap="all" baseline="0">
                <a:solidFill>
                  <a:schemeClr val="bg1"/>
                </a:solidFill>
              </a:defRPr>
            </a:lvl1pPr>
          </a:lstStyle>
          <a:p>
            <a:r>
              <a:rPr lang="en-AU" sz="1000" b="1" cap="none" dirty="0">
                <a:solidFill>
                  <a:schemeClr val="accent1"/>
                </a:solidFill>
              </a:rPr>
              <a:t>SPACE CAREERS WAYFINDER IS A COLLABORATION BETWEEN </a:t>
            </a:r>
            <a:br>
              <a:rPr lang="en-AU" sz="1000" b="1" cap="none" dirty="0">
                <a:solidFill>
                  <a:schemeClr val="accent1"/>
                </a:solidFill>
              </a:rPr>
            </a:br>
            <a:r>
              <a:rPr lang="en-AU" sz="1000" b="1" cap="none" dirty="0">
                <a:solidFill>
                  <a:schemeClr val="accent1"/>
                </a:solidFill>
              </a:rPr>
              <a:t>THE CSIRO AND THE AUSTRALIAN NATIONAL UNIVERSITY</a:t>
            </a:r>
          </a:p>
        </p:txBody>
      </p:sp>
    </p:spTree>
    <p:extLst>
      <p:ext uri="{BB962C8B-B14F-4D97-AF65-F5344CB8AC3E}">
        <p14:creationId xmlns:p14="http://schemas.microsoft.com/office/powerpoint/2010/main" val="1699532888"/>
      </p:ext>
    </p:extLst>
  </p:cSld>
  <p:clrMapOvr>
    <a:masterClrMapping/>
  </p:clrMapOvr>
</p:sld>
</file>

<file path=ppt/theme/theme1.xml><?xml version="1.0" encoding="utf-8"?>
<a:theme xmlns:a="http://schemas.openxmlformats.org/drawingml/2006/main" name="1_Office Theme">
  <a:themeElements>
    <a:clrScheme name="CSIRO">
      <a:dk1>
        <a:sysClr val="windowText" lastClr="000000"/>
      </a:dk1>
      <a:lt1>
        <a:srgbClr val="FFFFFF"/>
      </a:lt1>
      <a:dk2>
        <a:srgbClr val="000000"/>
      </a:dk2>
      <a:lt2>
        <a:srgbClr val="FFFFFF"/>
      </a:lt2>
      <a:accent1>
        <a:srgbClr val="00A9CE"/>
      </a:accent1>
      <a:accent2>
        <a:srgbClr val="001D34"/>
      </a:accent2>
      <a:accent3>
        <a:srgbClr val="757579"/>
      </a:accent3>
      <a:accent4>
        <a:srgbClr val="1E22AA"/>
      </a:accent4>
      <a:accent5>
        <a:srgbClr val="007377"/>
      </a:accent5>
      <a:accent6>
        <a:srgbClr val="6D2077"/>
      </a:accent6>
      <a:hlink>
        <a:srgbClr val="004B87"/>
      </a:hlink>
      <a:folHlink>
        <a:srgbClr val="007A53"/>
      </a:folHlink>
    </a:clrScheme>
    <a:fontScheme name="CSIRO_Resources">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ebbfb97d-8400-4246-978d-8b68e4a1ec72">ZE3VX6JE3FAU-1152004265-290</_dlc_DocId>
    <_dlc_DocIdUrl xmlns="ebbfb97d-8400-4246-978d-8b68e4a1ec72">
      <Url>https://csiroau.sharepoint.com/sites/CSIROEducationOutreach2/_layouts/15/DocIdRedir.aspx?ID=ZE3VX6JE3FAU-1152004265-290</Url>
      <Description>ZE3VX6JE3FAU-1152004265-290</Description>
    </_dlc_DocIdUrl>
    <Resourcetype xmlns="a774ea9e-c034-4ea9-adc9-463ee3fef49f" xsi:nil="true"/>
    <Evaluation xmlns="a774ea9e-c034-4ea9-adc9-463ee3fef49f" xsi:nil="true"/>
    <Programname xmlns="a774ea9e-c034-4ea9-adc9-463ee3fef49f" xsi:nil="true"/>
    <Notes xmlns="a774ea9e-c034-4ea9-adc9-463ee3fef49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53369D1CD1B61448F62ED7191B0A361" ma:contentTypeVersion="11" ma:contentTypeDescription="Create a new document." ma:contentTypeScope="" ma:versionID="9fa718f4d8f4bbefcc64bedee5bfc52e">
  <xsd:schema xmlns:xsd="http://www.w3.org/2001/XMLSchema" xmlns:xs="http://www.w3.org/2001/XMLSchema" xmlns:p="http://schemas.microsoft.com/office/2006/metadata/properties" xmlns:ns2="ebbfb97d-8400-4246-978d-8b68e4a1ec72" xmlns:ns3="a774ea9e-c034-4ea9-adc9-463ee3fef49f" targetNamespace="http://schemas.microsoft.com/office/2006/metadata/properties" ma:root="true" ma:fieldsID="196f744a603421bb36edf33224f8f500" ns2:_="" ns3:_="">
    <xsd:import namespace="ebbfb97d-8400-4246-978d-8b68e4a1ec72"/>
    <xsd:import namespace="a774ea9e-c034-4ea9-adc9-463ee3fef49f"/>
    <xsd:element name="properties">
      <xsd:complexType>
        <xsd:sequence>
          <xsd:element name="documentManagement">
            <xsd:complexType>
              <xsd:all>
                <xsd:element ref="ns2:_dlc_DocId" minOccurs="0"/>
                <xsd:element ref="ns2:_dlc_DocIdUrl" minOccurs="0"/>
                <xsd:element ref="ns2:_dlc_DocIdPersistId" minOccurs="0"/>
                <xsd:element ref="ns3:Programname" minOccurs="0"/>
                <xsd:element ref="ns3:Resourcetype" minOccurs="0"/>
                <xsd:element ref="ns3:Evaluation" minOccurs="0"/>
                <xsd:element ref="ns3:MediaServiceMetadata" minOccurs="0"/>
                <xsd:element ref="ns3:MediaServiceFastMetadata" minOccurs="0"/>
                <xsd:element ref="ns3:MediaServiceObjectDetectorVersions" minOccurs="0"/>
                <xsd:element ref="ns3:MediaServiceSearchProperties" minOccurs="0"/>
                <xsd:element ref="ns2:SharedWithUsers" minOccurs="0"/>
                <xsd:element ref="ns2:SharedWithDetails" minOccurs="0"/>
                <xsd:element ref="ns3: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bfb97d-8400-4246-978d-8b68e4a1ec7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774ea9e-c034-4ea9-adc9-463ee3fef49f" elementFormDefault="qualified">
    <xsd:import namespace="http://schemas.microsoft.com/office/2006/documentManagement/types"/>
    <xsd:import namespace="http://schemas.microsoft.com/office/infopath/2007/PartnerControls"/>
    <xsd:element name="Programname" ma:index="11" nillable="true" ma:displayName="Owner of resource" ma:format="Dropdown" ma:internalName="Programname">
      <xsd:complexType>
        <xsd:complexContent>
          <xsd:extension base="dms:MultiChoiceFillIn">
            <xsd:sequence>
              <xsd:element name="Value" maxOccurs="unbounded" minOccurs="0" nillable="true">
                <xsd:simpleType>
                  <xsd:union memberTypes="dms:Text">
                    <xsd:simpleType>
                      <xsd:restriction base="dms:Choice">
                        <xsd:enumeration value="Digital Careers"/>
                        <xsd:enumeration value="STEM Together"/>
                        <xsd:enumeration value="STEM Professionals in Schools"/>
                        <xsd:enumeration value="GenSTEM"/>
                        <xsd:enumeration value="Legacy"/>
                        <xsd:enumeration value="CEdO Comms"/>
                      </xsd:restriction>
                    </xsd:simpleType>
                  </xsd:union>
                </xsd:simpleType>
              </xsd:element>
            </xsd:sequence>
          </xsd:extension>
        </xsd:complexContent>
      </xsd:complexType>
    </xsd:element>
    <xsd:element name="Resourcetype" ma:index="12" nillable="true" ma:displayName="Resource type" ma:format="Dropdown" ma:internalName="Resourcetype">
      <xsd:complexType>
        <xsd:complexContent>
          <xsd:extension base="dms:MultiChoice">
            <xsd:sequence>
              <xsd:element name="Value" maxOccurs="unbounded" minOccurs="0" nillable="true">
                <xsd:simpleType>
                  <xsd:restriction base="dms:Choice">
                    <xsd:enumeration value="Video resource"/>
                    <xsd:enumeration value="Student resource"/>
                    <xsd:enumeration value="Teacher resource"/>
                  </xsd:restriction>
                </xsd:simpleType>
              </xsd:element>
            </xsd:sequence>
          </xsd:extension>
        </xsd:complexContent>
      </xsd:complexType>
    </xsd:element>
    <xsd:element name="Evaluation" ma:index="14" nillable="true" ma:displayName="Status" ma:format="Dropdown" ma:internalName="Evaluation">
      <xsd:simpleType>
        <xsd:restriction base="dms:Choice">
          <xsd:enumeration value="Requires Review"/>
          <xsd:enumeration value="Live on Library"/>
          <xsd:enumeration value="Admin"/>
          <xsd:enumeration value="Awaiting QA Panel"/>
          <xsd:enumeration value="Internal Document"/>
        </xsd:restriction>
      </xsd:simpleType>
    </xsd:element>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Notes" ma:index="21" nillable="true" ma:displayName="Notes" ma:format="Dropdown" ma:internalName="Notes">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13"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CF43DCB-884A-4216-BB67-8C1F6349DCB3}">
  <ds:schemaRefs>
    <ds:schemaRef ds:uri="http://schemas.microsoft.com/sharepoint/v3/contenttype/forms"/>
  </ds:schemaRefs>
</ds:datastoreItem>
</file>

<file path=customXml/itemProps2.xml><?xml version="1.0" encoding="utf-8"?>
<ds:datastoreItem xmlns:ds="http://schemas.openxmlformats.org/officeDocument/2006/customXml" ds:itemID="{6342BFB7-7719-431F-B89D-5BAAE5393F58}">
  <ds:schemaRefs>
    <ds:schemaRef ds:uri="http://purl.org/dc/terms/"/>
    <ds:schemaRef ds:uri="http://www.w3.org/XML/1998/namespace"/>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http://purl.org/dc/dcmitype/"/>
    <ds:schemaRef ds:uri="16086451-6d37-4935-be9a-a54fea279158"/>
    <ds:schemaRef ds:uri="cbf74718-704d-415e-8c81-199debd1d983"/>
    <ds:schemaRef ds:uri="http://schemas.microsoft.com/office/2006/metadata/properties"/>
    <ds:schemaRef ds:uri="ebbfb97d-8400-4246-978d-8b68e4a1ec72"/>
    <ds:schemaRef ds:uri="a774ea9e-c034-4ea9-adc9-463ee3fef49f"/>
  </ds:schemaRefs>
</ds:datastoreItem>
</file>

<file path=customXml/itemProps3.xml><?xml version="1.0" encoding="utf-8"?>
<ds:datastoreItem xmlns:ds="http://schemas.openxmlformats.org/officeDocument/2006/customXml" ds:itemID="{2848EC28-ED01-4877-A4AF-32E0B67F93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bfb97d-8400-4246-978d-8b68e4a1ec72"/>
    <ds:schemaRef ds:uri="a774ea9e-c034-4ea9-adc9-463ee3fef4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73FAF10-1C58-4E44-85EC-1F5DBC2C39E4}">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558</TotalTime>
  <Words>2353</Words>
  <PresentationFormat>A4 Paper (210x297 mm)</PresentationFormat>
  <Paragraphs>188</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Open Sans</vt:lpstr>
      <vt:lpstr>1_Office Theme</vt:lpstr>
      <vt:lpstr>Space Careers Wayfinder Forces and Newton’s Laws</vt:lpstr>
      <vt:lpstr>Forces and Newton’s Laws – page 2</vt:lpstr>
      <vt:lpstr>Forces and Newton’s Laws – page 3</vt:lpstr>
      <vt:lpstr>Forces and Newton’s Laws – page 4</vt:lpstr>
      <vt:lpstr>Forces and Newton’s Laws – page 5</vt:lpstr>
      <vt:lpstr>Forces and Newton’s Laws – page 6</vt:lpstr>
    </vt:vector>
  </TitlesOfParts>
  <Company>CSIRO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Forces and newtons laws teacher resource</dc:title>
  <dcterms:created xsi:type="dcterms:W3CDTF">2023-04-19T21:44:39Z</dcterms:created>
  <dcterms:modified xsi:type="dcterms:W3CDTF">2024-07-23T06:29:27Z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0x010100353369D1CD1B61448F62ED7191B0A361</vt:lpwstr>
  </property>
  <property fmtid="{D5CDD505-2E9C-101B-9397-08002B2CF9AE}" pid="3" name="_dlc_DocIdItemGuid">
    <vt:lpwstr>ed658dee-e716-4002-920a-fee2ac878868</vt:lpwstr>
  </property>
  <property fmtid="{D5CDD505-2E9C-101B-9397-08002B2CF9AE}" pid="4" name="MediaServiceImageTags">
    <vt:lpwstr/>
  </property>
</Properties>
</file>