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2"/>
  </p:notesMasterIdLst>
  <p:sldIdLst>
    <p:sldId id="257" r:id="rId6"/>
    <p:sldId id="258" r:id="rId7"/>
    <p:sldId id="259" r:id="rId8"/>
    <p:sldId id="260" r:id="rId9"/>
    <p:sldId id="261" r:id="rId10"/>
    <p:sldId id="262" r:id="rId11"/>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8" userDrawn="1">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5A81411-8E01-5FD5-2AD8-99039C8591A5}" name="Flynn, Bill (Science Connect, Adelaide K. Ave)" initials="FA" userId="S::fly035@csiro.au::863802e0-baeb-45a8-8104-a153845b130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A"/>
    <a:srgbClr val="6D2077"/>
    <a:srgbClr val="78BE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13D58A-44E0-4C38-9B27-AA001D748435}" v="157" dt="2024-03-20T03:07:11.2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7" autoAdjust="0"/>
    <p:restoredTop sz="86385" autoAdjust="0"/>
  </p:normalViewPr>
  <p:slideViewPr>
    <p:cSldViewPr snapToGrid="0" showGuides="1">
      <p:cViewPr>
        <p:scale>
          <a:sx n="50" d="100"/>
          <a:sy n="50" d="100"/>
        </p:scale>
        <p:origin x="1570" y="617"/>
      </p:cViewPr>
      <p:guideLst>
        <p:guide orient="horz" pos="348"/>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3EC548-5A07-4952-A39F-B71329637647}" type="datetimeFigureOut">
              <a:rPr lang="en-AU" smtClean="0"/>
              <a:t>23/07/2024</a:t>
            </a:fld>
            <a:endParaRPr lang="en-AU" dirty="0"/>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B0B948-7F29-4D1C-8BB5-2D9CD9756C48}" type="slidenum">
              <a:rPr lang="en-AU" smtClean="0"/>
              <a:t>‹#›</a:t>
            </a:fld>
            <a:endParaRPr lang="en-AU" dirty="0"/>
          </a:p>
        </p:txBody>
      </p:sp>
    </p:spTree>
    <p:extLst>
      <p:ext uri="{BB962C8B-B14F-4D97-AF65-F5344CB8AC3E}">
        <p14:creationId xmlns:p14="http://schemas.microsoft.com/office/powerpoint/2010/main" val="643892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1BDCEB6-0FF0-B391-7674-BE39F8E27870}"/>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0" y="1"/>
            <a:ext cx="6858000" cy="2024427"/>
          </a:xfrm>
          <a:prstGeom prst="rect">
            <a:avLst/>
          </a:prstGeom>
        </p:spPr>
      </p:pic>
      <p:sp>
        <p:nvSpPr>
          <p:cNvPr id="19" name="Rectangle 18">
            <a:extLst>
              <a:ext uri="{FF2B5EF4-FFF2-40B4-BE49-F238E27FC236}">
                <a16:creationId xmlns:a16="http://schemas.microsoft.com/office/drawing/2014/main" id="{85FA0577-548C-A514-48E3-6470D7A9F54F}"/>
              </a:ext>
            </a:extLst>
          </p:cNvPr>
          <p:cNvSpPr/>
          <p:nvPr userDrawn="1"/>
        </p:nvSpPr>
        <p:spPr>
          <a:xfrm>
            <a:off x="3220294" y="1"/>
            <a:ext cx="3637707" cy="2024428"/>
          </a:xfrm>
          <a:prstGeom prst="rect">
            <a:avLst/>
          </a:prstGeom>
          <a:solidFill>
            <a:srgbClr val="00A9CE">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dirty="0"/>
          </a:p>
        </p:txBody>
      </p:sp>
      <p:sp>
        <p:nvSpPr>
          <p:cNvPr id="2" name="Footer Placeholder 7">
            <a:extLst>
              <a:ext uri="{FF2B5EF4-FFF2-40B4-BE49-F238E27FC236}">
                <a16:creationId xmlns:a16="http://schemas.microsoft.com/office/drawing/2014/main" id="{670A6999-0CE0-F184-8ECC-D1ABDB1D9BC4}"/>
              </a:ext>
            </a:extLst>
          </p:cNvPr>
          <p:cNvSpPr>
            <a:spLocks noGrp="1"/>
          </p:cNvSpPr>
          <p:nvPr>
            <p:ph type="ftr" sz="quarter" idx="3"/>
          </p:nvPr>
        </p:nvSpPr>
        <p:spPr>
          <a:xfrm>
            <a:off x="549275" y="9182100"/>
            <a:ext cx="5148000" cy="220317"/>
          </a:xfrm>
          <a:prstGeom prst="rect">
            <a:avLst/>
          </a:prstGeom>
        </p:spPr>
        <p:txBody>
          <a:bodyPr vert="horz" lIns="72000" tIns="72000" rIns="72000" bIns="72000" rtlCol="0" anchor="ctr"/>
          <a:lstStyle>
            <a:lvl1pPr algn="l">
              <a:defRPr sz="800" cap="all" baseline="0">
                <a:solidFill>
                  <a:schemeClr val="accent1"/>
                </a:solidFill>
              </a:defRPr>
            </a:lvl1pPr>
          </a:lstStyle>
          <a:p>
            <a:endParaRPr lang="en-AU" dirty="0"/>
          </a:p>
        </p:txBody>
      </p:sp>
      <p:sp>
        <p:nvSpPr>
          <p:cNvPr id="3" name="Slide Number Placeholder 8">
            <a:extLst>
              <a:ext uri="{FF2B5EF4-FFF2-40B4-BE49-F238E27FC236}">
                <a16:creationId xmlns:a16="http://schemas.microsoft.com/office/drawing/2014/main" id="{03517877-4897-3CBE-7918-6181250F28DD}"/>
              </a:ext>
            </a:extLst>
          </p:cNvPr>
          <p:cNvSpPr>
            <a:spLocks noGrp="1"/>
          </p:cNvSpPr>
          <p:nvPr>
            <p:ph type="sldNum" sz="quarter" idx="4"/>
          </p:nvPr>
        </p:nvSpPr>
        <p:spPr>
          <a:xfrm>
            <a:off x="5697275" y="9182100"/>
            <a:ext cx="576000" cy="220317"/>
          </a:xfrm>
          <a:prstGeom prst="rect">
            <a:avLst/>
          </a:prstGeom>
        </p:spPr>
        <p:txBody>
          <a:bodyPr vert="horz" lIns="72000" tIns="72000" rIns="72000" bIns="72000" rtlCol="0" anchor="ctr"/>
          <a:lstStyle>
            <a:lvl1pPr algn="r">
              <a:defRPr sz="1200">
                <a:solidFill>
                  <a:schemeClr val="accent1"/>
                </a:solidFill>
              </a:defRPr>
            </a:lvl1pPr>
          </a:lstStyle>
          <a:p>
            <a:fld id="{24F48773-4115-48EA-A802-25D4069CDE66}" type="slidenum">
              <a:rPr lang="en-AU" smtClean="0"/>
              <a:pPr/>
              <a:t>‹#›</a:t>
            </a:fld>
            <a:endParaRPr lang="en-AU" dirty="0"/>
          </a:p>
        </p:txBody>
      </p:sp>
      <p:cxnSp>
        <p:nvCxnSpPr>
          <p:cNvPr id="4" name="Straight Connector 3">
            <a:extLst>
              <a:ext uri="{FF2B5EF4-FFF2-40B4-BE49-F238E27FC236}">
                <a16:creationId xmlns:a16="http://schemas.microsoft.com/office/drawing/2014/main" id="{5262BA33-BD2B-D0E7-080F-CD81EFA19B74}"/>
              </a:ext>
            </a:extLst>
          </p:cNvPr>
          <p:cNvCxnSpPr/>
          <p:nvPr userDrawn="1"/>
        </p:nvCxnSpPr>
        <p:spPr>
          <a:xfrm>
            <a:off x="6280030" y="9182100"/>
            <a:ext cx="0" cy="226443"/>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FFD4BB4D-C60E-C9AF-7E2B-271FC456DBE6}"/>
              </a:ext>
            </a:extLst>
          </p:cNvPr>
          <p:cNvSpPr/>
          <p:nvPr userDrawn="1"/>
        </p:nvSpPr>
        <p:spPr>
          <a:xfrm>
            <a:off x="5063490" y="1771650"/>
            <a:ext cx="1794511" cy="20152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ct val="107000"/>
              </a:lnSpc>
              <a:spcAft>
                <a:spcPts val="600"/>
              </a:spcAft>
              <a:tabLst>
                <a:tab pos="1154113" algn="r"/>
              </a:tabLst>
            </a:pPr>
            <a:r>
              <a:rPr lang="en-AU" sz="800" dirty="0">
                <a:solidFill>
                  <a:schemeClr val="bg1"/>
                </a:solidFill>
                <a:effectLst/>
                <a:ea typeface="Calibri" panose="020F0502020204030204" pitchFamily="34" charset="0"/>
                <a:cs typeface="Times New Roman" panose="02020603050405020304" pitchFamily="18" charset="0"/>
              </a:rPr>
              <a:t>	STUDENT RESOURCE</a:t>
            </a:r>
            <a:endParaRPr lang="en-AU" sz="1100" dirty="0">
              <a:solidFill>
                <a:schemeClr val="bg1"/>
              </a:solidFill>
              <a:effectLst/>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F059B251-2EA4-3BBC-564E-13C40D28A88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7182" y="565513"/>
            <a:ext cx="726061" cy="726061"/>
          </a:xfrm>
          <a:prstGeom prst="rect">
            <a:avLst/>
          </a:prstGeom>
        </p:spPr>
      </p:pic>
    </p:spTree>
    <p:extLst>
      <p:ext uri="{BB962C8B-B14F-4D97-AF65-F5344CB8AC3E}">
        <p14:creationId xmlns:p14="http://schemas.microsoft.com/office/powerpoint/2010/main" val="1972623687"/>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Footer Placeholder 7">
            <a:extLst>
              <a:ext uri="{FF2B5EF4-FFF2-40B4-BE49-F238E27FC236}">
                <a16:creationId xmlns:a16="http://schemas.microsoft.com/office/drawing/2014/main" id="{87B3C866-B846-BB9F-3CCB-E80650A13E48}"/>
              </a:ext>
            </a:extLst>
          </p:cNvPr>
          <p:cNvSpPr>
            <a:spLocks noGrp="1"/>
          </p:cNvSpPr>
          <p:nvPr>
            <p:ph type="ftr" sz="quarter" idx="3"/>
          </p:nvPr>
        </p:nvSpPr>
        <p:spPr>
          <a:xfrm>
            <a:off x="549275" y="9182100"/>
            <a:ext cx="5148000" cy="220317"/>
          </a:xfrm>
          <a:prstGeom prst="rect">
            <a:avLst/>
          </a:prstGeom>
        </p:spPr>
        <p:txBody>
          <a:bodyPr vert="horz" lIns="72000" tIns="72000" rIns="72000" bIns="72000" rtlCol="0" anchor="ctr"/>
          <a:lstStyle>
            <a:lvl1pPr algn="l">
              <a:defRPr sz="800" cap="all" baseline="0">
                <a:solidFill>
                  <a:schemeClr val="accent1"/>
                </a:solidFill>
              </a:defRPr>
            </a:lvl1pPr>
          </a:lstStyle>
          <a:p>
            <a:endParaRPr lang="en-AU" dirty="0"/>
          </a:p>
        </p:txBody>
      </p:sp>
      <p:sp>
        <p:nvSpPr>
          <p:cNvPr id="6" name="Slide Number Placeholder 8">
            <a:extLst>
              <a:ext uri="{FF2B5EF4-FFF2-40B4-BE49-F238E27FC236}">
                <a16:creationId xmlns:a16="http://schemas.microsoft.com/office/drawing/2014/main" id="{C33F8E86-9005-B0E8-3DFB-6D8E02AE1035}"/>
              </a:ext>
            </a:extLst>
          </p:cNvPr>
          <p:cNvSpPr>
            <a:spLocks noGrp="1"/>
          </p:cNvSpPr>
          <p:nvPr>
            <p:ph type="sldNum" sz="quarter" idx="4"/>
          </p:nvPr>
        </p:nvSpPr>
        <p:spPr>
          <a:xfrm>
            <a:off x="5697275" y="9182100"/>
            <a:ext cx="576000" cy="220317"/>
          </a:xfrm>
          <a:prstGeom prst="rect">
            <a:avLst/>
          </a:prstGeom>
        </p:spPr>
        <p:txBody>
          <a:bodyPr vert="horz" lIns="72000" tIns="72000" rIns="72000" bIns="72000" rtlCol="0" anchor="ctr"/>
          <a:lstStyle>
            <a:lvl1pPr algn="r">
              <a:defRPr sz="1200">
                <a:solidFill>
                  <a:schemeClr val="accent1"/>
                </a:solidFill>
              </a:defRPr>
            </a:lvl1pPr>
          </a:lstStyle>
          <a:p>
            <a:fld id="{24F48773-4115-48EA-A802-25D4069CDE66}" type="slidenum">
              <a:rPr lang="en-AU" smtClean="0"/>
              <a:pPr/>
              <a:t>‹#›</a:t>
            </a:fld>
            <a:endParaRPr lang="en-AU" dirty="0"/>
          </a:p>
        </p:txBody>
      </p:sp>
      <p:cxnSp>
        <p:nvCxnSpPr>
          <p:cNvPr id="7" name="Straight Connector 6">
            <a:extLst>
              <a:ext uri="{FF2B5EF4-FFF2-40B4-BE49-F238E27FC236}">
                <a16:creationId xmlns:a16="http://schemas.microsoft.com/office/drawing/2014/main" id="{420FD8EE-99D3-F947-527D-07871FCE00F7}"/>
              </a:ext>
            </a:extLst>
          </p:cNvPr>
          <p:cNvCxnSpPr/>
          <p:nvPr userDrawn="1"/>
        </p:nvCxnSpPr>
        <p:spPr>
          <a:xfrm>
            <a:off x="6280030" y="9182100"/>
            <a:ext cx="0" cy="226443"/>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94148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B08549C-7496-9165-2067-01E31BFA0DAA}"/>
              </a:ext>
            </a:extLst>
          </p:cNvPr>
          <p:cNvSpPr/>
          <p:nvPr userDrawn="1"/>
        </p:nvSpPr>
        <p:spPr>
          <a:xfrm>
            <a:off x="0" y="9066178"/>
            <a:ext cx="6858000" cy="8398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 name="Footer Placeholder 7">
            <a:extLst>
              <a:ext uri="{FF2B5EF4-FFF2-40B4-BE49-F238E27FC236}">
                <a16:creationId xmlns:a16="http://schemas.microsoft.com/office/drawing/2014/main" id="{138E5593-71E4-F725-3433-1F04CB35F730}"/>
              </a:ext>
            </a:extLst>
          </p:cNvPr>
          <p:cNvSpPr>
            <a:spLocks noGrp="1"/>
          </p:cNvSpPr>
          <p:nvPr>
            <p:ph type="ftr" sz="quarter" idx="3"/>
          </p:nvPr>
        </p:nvSpPr>
        <p:spPr>
          <a:xfrm>
            <a:off x="549275" y="9182100"/>
            <a:ext cx="5148000" cy="220317"/>
          </a:xfrm>
          <a:prstGeom prst="rect">
            <a:avLst/>
          </a:prstGeom>
        </p:spPr>
        <p:txBody>
          <a:bodyPr vert="horz" lIns="72000" tIns="72000" rIns="72000" bIns="72000" rtlCol="0" anchor="ctr"/>
          <a:lstStyle>
            <a:lvl1pPr algn="l">
              <a:defRPr sz="800" cap="all" baseline="0">
                <a:solidFill>
                  <a:schemeClr val="accent1"/>
                </a:solidFill>
              </a:defRPr>
            </a:lvl1pPr>
          </a:lstStyle>
          <a:p>
            <a:endParaRPr lang="en-AU" dirty="0"/>
          </a:p>
        </p:txBody>
      </p:sp>
      <p:sp>
        <p:nvSpPr>
          <p:cNvPr id="6" name="Slide Number Placeholder 8">
            <a:extLst>
              <a:ext uri="{FF2B5EF4-FFF2-40B4-BE49-F238E27FC236}">
                <a16:creationId xmlns:a16="http://schemas.microsoft.com/office/drawing/2014/main" id="{6F11E56F-6F58-A2CE-5ED1-16438109B396}"/>
              </a:ext>
            </a:extLst>
          </p:cNvPr>
          <p:cNvSpPr>
            <a:spLocks noGrp="1"/>
          </p:cNvSpPr>
          <p:nvPr>
            <p:ph type="sldNum" sz="quarter" idx="4"/>
          </p:nvPr>
        </p:nvSpPr>
        <p:spPr>
          <a:xfrm>
            <a:off x="5697275" y="9182100"/>
            <a:ext cx="576000" cy="220317"/>
          </a:xfrm>
          <a:prstGeom prst="rect">
            <a:avLst/>
          </a:prstGeom>
        </p:spPr>
        <p:txBody>
          <a:bodyPr vert="horz" lIns="72000" tIns="72000" rIns="72000" bIns="72000" rtlCol="0" anchor="ctr"/>
          <a:lstStyle>
            <a:lvl1pPr algn="r">
              <a:defRPr sz="1200">
                <a:solidFill>
                  <a:schemeClr val="accent1"/>
                </a:solidFill>
              </a:defRPr>
            </a:lvl1pPr>
          </a:lstStyle>
          <a:p>
            <a:fld id="{24F48773-4115-48EA-A802-25D4069CDE66}" type="slidenum">
              <a:rPr lang="en-AU" smtClean="0"/>
              <a:pPr/>
              <a:t>‹#›</a:t>
            </a:fld>
            <a:endParaRPr lang="en-AU" dirty="0"/>
          </a:p>
        </p:txBody>
      </p:sp>
      <p:cxnSp>
        <p:nvCxnSpPr>
          <p:cNvPr id="10" name="Straight Connector 9">
            <a:extLst>
              <a:ext uri="{FF2B5EF4-FFF2-40B4-BE49-F238E27FC236}">
                <a16:creationId xmlns:a16="http://schemas.microsoft.com/office/drawing/2014/main" id="{196F9EAE-639A-5BF5-A7CB-103E02F64775}"/>
              </a:ext>
            </a:extLst>
          </p:cNvPr>
          <p:cNvCxnSpPr/>
          <p:nvPr userDrawn="1"/>
        </p:nvCxnSpPr>
        <p:spPr>
          <a:xfrm>
            <a:off x="6280030" y="9182100"/>
            <a:ext cx="0" cy="226443"/>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5691199"/>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46" userDrawn="1">
          <p15:clr>
            <a:srgbClr val="F26B43"/>
          </p15:clr>
        </p15:guide>
        <p15:guide id="2" pos="397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www.youtube.com/watch?v=Vg9WolsXbIA" TargetMode="External"/><Relationship Id="rId1" Type="http://schemas.openxmlformats.org/officeDocument/2006/relationships/slideLayout" Target="../slideLayouts/slideLayout2.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www.youtube.com/watch?v=lSRXacd8wU8" TargetMode="Externa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5.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B54748FC-5CFD-AF5F-939E-80B44FD92CD3}"/>
              </a:ext>
            </a:extLst>
          </p:cNvPr>
          <p:cNvSpPr txBox="1">
            <a:spLocks noGrp="1"/>
          </p:cNvSpPr>
          <p:nvPr>
            <p:ph type="title" idx="4294967295"/>
          </p:nvPr>
        </p:nvSpPr>
        <p:spPr>
          <a:xfrm>
            <a:off x="552093" y="2264594"/>
            <a:ext cx="5756634" cy="1068736"/>
          </a:xfrm>
          <a:prstGeom prst="rect">
            <a:avLst/>
          </a:prstGeom>
          <a:solidFill>
            <a:schemeClr val="bg1"/>
          </a:solidFill>
          <a:ln>
            <a:noFill/>
            <a:prstDash/>
          </a:ln>
          <a:effectLst/>
        </p:spPr>
        <p:txBody>
          <a:bodyPr rot="0" spcFirstLastPara="0" vertOverflow="overflow" horzOverflow="overflow" vert="horz" wrap="square" lIns="72000" tIns="72000" rIns="72000" bIns="72000" numCol="1" spcCol="0" rtlCol="0" fromWordArt="0" anchor="t" anchorCtr="0" forceAA="0" compatLnSpc="1">
            <a:prstTxWarp prst="textNoShape">
              <a:avLst/>
            </a:prstTxWarp>
            <a:spAutoFit/>
          </a:bodyPr>
          <a:lstStyle/>
          <a:p>
            <a:pPr defTabSz="457200">
              <a:lnSpc>
                <a:spcPct val="100000"/>
              </a:lnSpc>
              <a:spcBef>
                <a:spcPts val="0"/>
              </a:spcBef>
              <a:defRPr/>
            </a:pPr>
            <a:r>
              <a:rPr lang="en-US" sz="3600" dirty="0">
                <a:latin typeface="Open Sans" pitchFamily="2" charset="0"/>
                <a:ea typeface="Open Sans" pitchFamily="2" charset="0"/>
                <a:cs typeface="Open Sans" pitchFamily="2" charset="0"/>
              </a:rPr>
              <a:t>Space Careers </a:t>
            </a:r>
            <a:r>
              <a:rPr lang="en-US" sz="3600" dirty="0" err="1">
                <a:latin typeface="Open Sans" pitchFamily="2" charset="0"/>
                <a:ea typeface="Open Sans" pitchFamily="2" charset="0"/>
                <a:cs typeface="Open Sans" pitchFamily="2" charset="0"/>
              </a:rPr>
              <a:t>Wayfinder</a:t>
            </a:r>
            <a:br>
              <a:rPr kumimoji="0" lang="en-US" sz="2400" b="1" i="0" u="none" strike="noStrike" kern="1200" cap="none" spc="0" normalizeH="0" baseline="0" noProof="0" dirty="0">
                <a:ln>
                  <a:noFill/>
                </a:ln>
                <a:solidFill>
                  <a:schemeClr val="accent6"/>
                </a:solidFill>
                <a:effectLst/>
                <a:uLnTx/>
                <a:uFillTx/>
                <a:latin typeface="Open Sans" pitchFamily="2" charset="0"/>
                <a:ea typeface="Open Sans" pitchFamily="2" charset="0"/>
                <a:cs typeface="Open Sans" pitchFamily="2" charset="0"/>
              </a:rPr>
            </a:br>
            <a:r>
              <a:rPr kumimoji="0" lang="en-US" sz="2400" b="1" i="0" u="none" strike="noStrike" kern="1200" cap="none" spc="0" normalizeH="0" baseline="0" noProof="0" dirty="0">
                <a:ln>
                  <a:noFill/>
                </a:ln>
                <a:solidFill>
                  <a:schemeClr val="accent6"/>
                </a:solidFill>
                <a:effectLst/>
                <a:uLnTx/>
                <a:uFillTx/>
                <a:latin typeface="Open Sans" pitchFamily="2" charset="0"/>
                <a:ea typeface="Open Sans" pitchFamily="2" charset="0"/>
                <a:cs typeface="Open Sans" pitchFamily="2" charset="0"/>
              </a:rPr>
              <a:t>Getting off the ground</a:t>
            </a:r>
            <a:endParaRPr kumimoji="0" lang="en-AU" sz="2400" b="1" i="0" u="none" strike="noStrike" kern="1200" cap="none" spc="0" normalizeH="0" baseline="0" noProof="0" dirty="0">
              <a:ln>
                <a:noFill/>
              </a:ln>
              <a:solidFill>
                <a:schemeClr val="accent6"/>
              </a:solidFill>
              <a:effectLst/>
              <a:uLnTx/>
              <a:uFillTx/>
              <a:latin typeface="Open Sans" pitchFamily="2" charset="0"/>
              <a:ea typeface="Open Sans" pitchFamily="2" charset="0"/>
              <a:cs typeface="Open Sans" pitchFamily="2" charset="0"/>
            </a:endParaRPr>
          </a:p>
        </p:txBody>
      </p:sp>
      <p:sp>
        <p:nvSpPr>
          <p:cNvPr id="8" name="TextBox 7">
            <a:extLst>
              <a:ext uri="{FF2B5EF4-FFF2-40B4-BE49-F238E27FC236}">
                <a16:creationId xmlns:a16="http://schemas.microsoft.com/office/drawing/2014/main" id="{24B1556E-57A4-471D-286D-26134AA5A2A3}"/>
              </a:ext>
            </a:extLst>
          </p:cNvPr>
          <p:cNvSpPr txBox="1"/>
          <p:nvPr/>
        </p:nvSpPr>
        <p:spPr>
          <a:xfrm>
            <a:off x="549276" y="3921287"/>
            <a:ext cx="5759450" cy="4323473"/>
          </a:xfrm>
          <a:prstGeom prst="rect">
            <a:avLst/>
          </a:prstGeom>
          <a:solidFill>
            <a:schemeClr val="bg1"/>
          </a:solidFill>
        </p:spPr>
        <p:txBody>
          <a:bodyPr wrap="square" lIns="72000" tIns="72000" rIns="72000" bIns="72000">
            <a:spAutoFit/>
          </a:bodyPr>
          <a:lstStyle/>
          <a:p>
            <a:pPr>
              <a:spcBef>
                <a:spcPts val="1800"/>
              </a:spcBef>
              <a:spcAft>
                <a:spcPts val="1200"/>
              </a:spcAft>
            </a:pPr>
            <a:r>
              <a:rPr lang="en-AU" dirty="0">
                <a:solidFill>
                  <a:schemeClr val="accent6"/>
                </a:solidFill>
                <a:effectLst/>
                <a:latin typeface="Open Sans" pitchFamily="2" charset="0"/>
                <a:ea typeface="Open Sans" pitchFamily="2" charset="0"/>
                <a:cs typeface="Open Sans" pitchFamily="2" charset="0"/>
              </a:rPr>
              <a:t>Background</a:t>
            </a:r>
            <a:endParaRPr lang="en-AU" sz="1900" dirty="0">
              <a:solidFill>
                <a:schemeClr val="accent6"/>
              </a:solidFill>
              <a:effectLst/>
              <a:latin typeface="Open Sans" pitchFamily="2" charset="0"/>
              <a:ea typeface="Open Sans" pitchFamily="2" charset="0"/>
              <a:cs typeface="Open Sans" pitchFamily="2" charset="0"/>
            </a:endParaRP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A group made up of some of the world’s leading space agencies, including the Australian Space Agency are working with NASA on a mission to return to the moon. The Artemis Program not only intends to put humans on the surface of the moon, but the plan for the program includes a long-term lunar presence. This could eventually serve as a steppingstone for future missions to Mars.</a:t>
            </a:r>
          </a:p>
          <a:p>
            <a:pPr>
              <a:spcBef>
                <a:spcPts val="300"/>
              </a:spcBef>
              <a:spcAft>
                <a:spcPts val="300"/>
              </a:spcAft>
            </a:pPr>
            <a:r>
              <a:rPr lang="en-AU" sz="1000" dirty="0">
                <a:solidFill>
                  <a:srgbClr val="57575A"/>
                </a:solidFill>
                <a:effectLst/>
                <a:latin typeface="Calibri" panose="020F0502020204030204" pitchFamily="34" charset="0"/>
                <a:ea typeface="Calibri" panose="020F0502020204030204" pitchFamily="34" charset="0"/>
                <a:cs typeface="Calibri" panose="020F0502020204030204" pitchFamily="34" charset="0"/>
              </a:rPr>
              <a:t>To get any space craft from Earth to the Moon requires a huge collaborative effort. From construction of the craft, to launch into space, every component and every element of the process is subject to meticulous quality and safety controls.</a:t>
            </a:r>
          </a:p>
          <a:p>
            <a:pPr>
              <a:spcBef>
                <a:spcPts val="1800"/>
              </a:spcBef>
              <a:spcAft>
                <a:spcPts val="1200"/>
              </a:spcAft>
            </a:pPr>
            <a:r>
              <a:rPr lang="en-AU" dirty="0">
                <a:solidFill>
                  <a:schemeClr val="accent6"/>
                </a:solidFill>
                <a:latin typeface="Open Sans" pitchFamily="2" charset="0"/>
                <a:ea typeface="Open Sans" pitchFamily="2" charset="0"/>
                <a:cs typeface="Open Sans" pitchFamily="2" charset="0"/>
              </a:rPr>
              <a:t>The Brief</a:t>
            </a: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The education program manager of a space education centre has put together a student activity for use in senior school. The activity is based around the mission to develop a base on the moon and some of the challenges associated with the mission. The manager is now looking to trial the activity with students from Year 9 and Year 10. Completing the activity will provide her with valuable feedback and allow her to modify the content where necessary.</a:t>
            </a:r>
            <a:r>
              <a:rPr lang="en-AU" sz="1000" dirty="0">
                <a:effectLst/>
                <a:latin typeface="Calibri" panose="020F0502020204030204" pitchFamily="34" charset="0"/>
                <a:ea typeface="Calibri" panose="020F0502020204030204" pitchFamily="34" charset="0"/>
                <a:cs typeface="Times New Roman" panose="02020603050405020304" pitchFamily="18" charset="0"/>
              </a:rPr>
              <a:t> </a:t>
            </a:r>
          </a:p>
          <a:p>
            <a:pPr>
              <a:spcBef>
                <a:spcPts val="1800"/>
              </a:spcBef>
              <a:spcAft>
                <a:spcPts val="1200"/>
              </a:spcAft>
            </a:pPr>
            <a:r>
              <a:rPr lang="en-AU" dirty="0">
                <a:solidFill>
                  <a:schemeClr val="accent6"/>
                </a:solidFill>
                <a:latin typeface="Open Sans" pitchFamily="2" charset="0"/>
                <a:ea typeface="Open Sans" pitchFamily="2" charset="0"/>
                <a:cs typeface="Open Sans" pitchFamily="2" charset="0"/>
              </a:rPr>
              <a:t>The Task</a:t>
            </a: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Check through the activity developed by the space education program manager, checking their calculations, and working through their ideas. Complete the tasks marked </a:t>
            </a:r>
            <a:r>
              <a:rPr lang="en-AU" sz="1000" dirty="0">
                <a:solidFill>
                  <a:schemeClr val="accent1"/>
                </a:solidFill>
                <a:effectLst/>
                <a:latin typeface="Wingdings 2" panose="05020102010507070707" pitchFamily="18" charset="2"/>
                <a:ea typeface="Wingdings 2" panose="05020102010507070707" pitchFamily="18" charset="2"/>
                <a:cs typeface="Wingdings 2" panose="05020102010507070707" pitchFamily="18" charset="2"/>
              </a:rPr>
              <a:t>ó</a:t>
            </a:r>
            <a:endParaRPr lang="en-AU" sz="10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4">
            <a:extLst>
              <a:ext uri="{FF2B5EF4-FFF2-40B4-BE49-F238E27FC236}">
                <a16:creationId xmlns:a16="http://schemas.microsoft.com/office/drawing/2014/main" id="{31834FBF-CFB9-F9BE-4EFA-A5576401F59F}"/>
              </a:ext>
              <a:ext uri="{C183D7F6-B498-43B3-948B-1728B52AA6E4}">
                <adec:decorative xmlns:adec="http://schemas.microsoft.com/office/drawing/2017/decorative" val="1"/>
              </a:ext>
            </a:extLst>
          </p:cNvPr>
          <p:cNvSpPr>
            <a:spLocks noGrp="1"/>
          </p:cNvSpPr>
          <p:nvPr>
            <p:ph type="ftr" sz="quarter" idx="3"/>
          </p:nvPr>
        </p:nvSpPr>
        <p:spPr/>
        <p:txBody>
          <a:bodyPr/>
          <a:lstStyle/>
          <a:p>
            <a:r>
              <a:rPr lang="en-US" dirty="0">
                <a:solidFill>
                  <a:schemeClr val="bg1"/>
                </a:solidFill>
              </a:rPr>
              <a:t>GETTING OFF THE GROUND </a:t>
            </a:r>
            <a:r>
              <a:rPr lang="en-US" dirty="0"/>
              <a:t>STUDENT RESOURCE</a:t>
            </a:r>
            <a:endParaRPr lang="en-AU" dirty="0"/>
          </a:p>
        </p:txBody>
      </p:sp>
      <p:sp>
        <p:nvSpPr>
          <p:cNvPr id="6" name="Slide Number Placeholder 5">
            <a:extLst>
              <a:ext uri="{FF2B5EF4-FFF2-40B4-BE49-F238E27FC236}">
                <a16:creationId xmlns:a16="http://schemas.microsoft.com/office/drawing/2014/main" id="{A6217B97-624F-EAC2-D90F-8C698D7BAC4C}"/>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1</a:t>
            </a:fld>
            <a:endParaRPr lang="en-AU" dirty="0"/>
          </a:p>
        </p:txBody>
      </p:sp>
      <p:pic>
        <p:nvPicPr>
          <p:cNvPr id="2" name="Graphic 1">
            <a:extLst>
              <a:ext uri="{FF2B5EF4-FFF2-40B4-BE49-F238E27FC236}">
                <a16:creationId xmlns:a16="http://schemas.microsoft.com/office/drawing/2014/main" id="{646801C4-35DB-ECC7-208D-A0417D0F1786}"/>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5873" t="14052" r="14286" b="16106"/>
          <a:stretch/>
        </p:blipFill>
        <p:spPr>
          <a:xfrm>
            <a:off x="1954060" y="3791016"/>
            <a:ext cx="551146" cy="551146"/>
          </a:xfrm>
          <a:prstGeom prst="rect">
            <a:avLst/>
          </a:prstGeom>
        </p:spPr>
      </p:pic>
      <p:pic>
        <p:nvPicPr>
          <p:cNvPr id="3" name="Graphic 2">
            <a:extLst>
              <a:ext uri="{FF2B5EF4-FFF2-40B4-BE49-F238E27FC236}">
                <a16:creationId xmlns:a16="http://schemas.microsoft.com/office/drawing/2014/main" id="{26236CD8-BAD8-A66B-3985-D111858C80AF}"/>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648805" y="7207832"/>
            <a:ext cx="430516" cy="430516"/>
          </a:xfrm>
          <a:prstGeom prst="rect">
            <a:avLst/>
          </a:prstGeom>
        </p:spPr>
      </p:pic>
      <p:pic>
        <p:nvPicPr>
          <p:cNvPr id="7" name="Graphic 6">
            <a:extLst>
              <a:ext uri="{FF2B5EF4-FFF2-40B4-BE49-F238E27FC236}">
                <a16:creationId xmlns:a16="http://schemas.microsoft.com/office/drawing/2014/main" id="{65E45B54-36D3-53DC-4CAA-06C028DFC026}"/>
              </a:ex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672471" y="5715848"/>
            <a:ext cx="431902" cy="431902"/>
          </a:xfrm>
          <a:prstGeom prst="rect">
            <a:avLst/>
          </a:prstGeom>
        </p:spPr>
      </p:pic>
    </p:spTree>
    <p:extLst>
      <p:ext uri="{BB962C8B-B14F-4D97-AF65-F5344CB8AC3E}">
        <p14:creationId xmlns:p14="http://schemas.microsoft.com/office/powerpoint/2010/main" val="180441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4C684C2-CF7B-7D75-2DBA-12BF864D7FEF}"/>
              </a:ext>
            </a:extLst>
          </p:cNvPr>
          <p:cNvSpPr txBox="1"/>
          <p:nvPr/>
        </p:nvSpPr>
        <p:spPr>
          <a:xfrm>
            <a:off x="564266" y="788242"/>
            <a:ext cx="5744460" cy="1307263"/>
          </a:xfrm>
          <a:prstGeom prst="rect">
            <a:avLst/>
          </a:prstGeom>
          <a:solidFill>
            <a:schemeClr val="bg1"/>
          </a:solidFill>
        </p:spPr>
        <p:txBody>
          <a:bodyPr wrap="square" lIns="72000" tIns="72000" rIns="72000" bIns="72000">
            <a:spAutoFit/>
          </a:bodyPr>
          <a:lstStyle/>
          <a:p>
            <a:pPr>
              <a:spcBef>
                <a:spcPts val="1800"/>
              </a:spcBef>
              <a:spcAft>
                <a:spcPts val="1200"/>
              </a:spcAft>
            </a:pPr>
            <a:r>
              <a:rPr lang="en-AU" dirty="0">
                <a:solidFill>
                  <a:schemeClr val="accent6"/>
                </a:solidFill>
                <a:latin typeface="Open Sans" pitchFamily="2" charset="0"/>
                <a:ea typeface="Open Sans" pitchFamily="2" charset="0"/>
                <a:cs typeface="Open Sans" pitchFamily="2" charset="0"/>
              </a:rPr>
              <a:t>The Student Activity</a:t>
            </a:r>
          </a:p>
          <a:p>
            <a:pPr>
              <a:spcBef>
                <a:spcPts val="300"/>
              </a:spcBef>
              <a:spcAft>
                <a:spcPts val="300"/>
              </a:spcAft>
            </a:pPr>
            <a:r>
              <a:rPr lang="en-AU" sz="1000" b="1" dirty="0">
                <a:solidFill>
                  <a:srgbClr val="57575A"/>
                </a:solidFill>
                <a:latin typeface="Calibri" panose="020F0502020204030204" pitchFamily="34" charset="0"/>
                <a:cs typeface="Calibri" panose="020F0502020204030204" pitchFamily="34" charset="0"/>
              </a:rPr>
              <a:t>Earth’s gravity </a:t>
            </a:r>
            <a:r>
              <a:rPr lang="en-AU" sz="1000" dirty="0">
                <a:solidFill>
                  <a:srgbClr val="57575A"/>
                </a:solidFill>
                <a:latin typeface="Calibri" panose="020F0502020204030204" pitchFamily="34" charset="0"/>
                <a:cs typeface="Calibri" panose="020F0502020204030204" pitchFamily="34" charset="0"/>
              </a:rPr>
              <a:t>is what prevents us from ‘floating off’ the planet. For any object to escape the pull from Earth’s gravity and explore deep space scientists have calculated it would need to reach a velocity of 11.2 km/s or 40 243 km/h.</a:t>
            </a:r>
          </a:p>
          <a:p>
            <a:pPr marL="138113" indent="-138113">
              <a:spcBef>
                <a:spcPts val="300"/>
              </a:spcBef>
              <a:spcAft>
                <a:spcPts val="300"/>
              </a:spcAft>
            </a:pPr>
            <a:r>
              <a:rPr lang="en-AU" sz="1000" dirty="0">
                <a:solidFill>
                  <a:schemeClr val="accent1"/>
                </a:solidFill>
                <a:effectLst/>
                <a:latin typeface="Wingdings 2" panose="05020102010507070707" pitchFamily="18" charset="2"/>
                <a:ea typeface="Wingdings 2" panose="05020102010507070707" pitchFamily="18" charset="2"/>
                <a:cs typeface="Wingdings 2" panose="05020102010507070707" pitchFamily="18" charset="2"/>
              </a:rPr>
              <a:t>ó</a:t>
            </a:r>
            <a:r>
              <a:rPr lang="en-AU" sz="1000" dirty="0">
                <a:solidFill>
                  <a:srgbClr val="FF0000"/>
                </a:solidFill>
                <a:effectLst/>
                <a:latin typeface="Wingdings 2" panose="05020102010507070707" pitchFamily="18" charset="2"/>
                <a:ea typeface="Wingdings 2" panose="05020102010507070707" pitchFamily="18" charset="2"/>
                <a:cs typeface="Wingdings 2" panose="05020102010507070707" pitchFamily="18" charset="2"/>
              </a:rPr>
              <a:t>	</a:t>
            </a:r>
            <a:r>
              <a:rPr lang="en-AU" sz="1000" dirty="0">
                <a:solidFill>
                  <a:srgbClr val="57575A"/>
                </a:solidFill>
                <a:latin typeface="Calibri" panose="020F0502020204030204" pitchFamily="34" charset="0"/>
                <a:cs typeface="Calibri" panose="020F0502020204030204" pitchFamily="34" charset="0"/>
              </a:rPr>
              <a:t>Use the following formula and information to prove, or disprove the above velocity value</a:t>
            </a:r>
            <a:r>
              <a:rPr lang="en-AU" sz="1000" dirty="0">
                <a:solidFill>
                  <a:srgbClr val="57575A"/>
                </a:solidFill>
                <a:latin typeface="Calibri" panose="020F0502020204030204" pitchFamily="34" charset="0"/>
                <a:cs typeface="Times New Roman" panose="02020603050405020304" pitchFamily="18" charset="0"/>
              </a:rPr>
              <a:t>:</a:t>
            </a:r>
            <a:endParaRPr lang="en-AU" sz="10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2" name="Group 11" descr="Formula provided">
            <a:extLst>
              <a:ext uri="{FF2B5EF4-FFF2-40B4-BE49-F238E27FC236}">
                <a16:creationId xmlns:a16="http://schemas.microsoft.com/office/drawing/2014/main" id="{618ED67C-639F-C9B8-ACED-4ED29B41B75D}"/>
              </a:ext>
            </a:extLst>
          </p:cNvPr>
          <p:cNvGrpSpPr/>
          <p:nvPr/>
        </p:nvGrpSpPr>
        <p:grpSpPr>
          <a:xfrm>
            <a:off x="564265" y="2206570"/>
            <a:ext cx="1778809" cy="671292"/>
            <a:chOff x="564265" y="2376691"/>
            <a:chExt cx="1778809" cy="671292"/>
          </a:xfrm>
        </p:grpSpPr>
        <p:sp>
          <p:nvSpPr>
            <p:cNvPr id="11" name="TextBox 10">
              <a:extLst>
                <a:ext uri="{FF2B5EF4-FFF2-40B4-BE49-F238E27FC236}">
                  <a16:creationId xmlns:a16="http://schemas.microsoft.com/office/drawing/2014/main" id="{115C0924-9860-E909-2059-C3CADAB042D0}"/>
                </a:ext>
              </a:extLst>
            </p:cNvPr>
            <p:cNvSpPr txBox="1"/>
            <p:nvPr/>
          </p:nvSpPr>
          <p:spPr>
            <a:xfrm>
              <a:off x="564265" y="2376691"/>
              <a:ext cx="1778809" cy="671292"/>
            </a:xfrm>
            <a:prstGeom prst="rect">
              <a:avLst/>
            </a:prstGeom>
            <a:solidFill>
              <a:schemeClr val="accent3">
                <a:lumMod val="20000"/>
                <a:lumOff val="80000"/>
              </a:schemeClr>
            </a:solidFill>
          </p:spPr>
          <p:txBody>
            <a:bodyPr wrap="square" lIns="180000" tIns="180000" rIns="180000" bIns="180000">
              <a:spAutoFit/>
            </a:bodyPr>
            <a:lstStyle/>
            <a:p>
              <a:pPr>
                <a:spcBef>
                  <a:spcPts val="300"/>
                </a:spcBef>
                <a:spcAft>
                  <a:spcPts val="300"/>
                </a:spcAft>
                <a:tabLst>
                  <a:tab pos="1089025" algn="ctr"/>
                </a:tabLst>
              </a:pPr>
              <a:r>
                <a:rPr lang="en-AU" sz="1000" dirty="0">
                  <a:solidFill>
                    <a:srgbClr val="57575A"/>
                  </a:solidFill>
                  <a:latin typeface="Calibri" panose="020F0502020204030204" pitchFamily="34" charset="0"/>
                  <a:cs typeface="Calibri" panose="020F0502020204030204" pitchFamily="34" charset="0"/>
                </a:rPr>
                <a:t>Formula: Ve = 	2GM</a:t>
              </a:r>
              <a:br>
                <a:rPr lang="en-AU" sz="1000" dirty="0">
                  <a:solidFill>
                    <a:srgbClr val="57575A"/>
                  </a:solidFill>
                  <a:latin typeface="Calibri" panose="020F0502020204030204" pitchFamily="34" charset="0"/>
                  <a:cs typeface="Calibri" panose="020F0502020204030204" pitchFamily="34" charset="0"/>
                </a:rPr>
              </a:br>
              <a:r>
                <a:rPr lang="en-AU" sz="1000" dirty="0">
                  <a:solidFill>
                    <a:srgbClr val="57575A"/>
                  </a:solidFill>
                  <a:latin typeface="Calibri" panose="020F0502020204030204" pitchFamily="34" charset="0"/>
                  <a:cs typeface="Calibri" panose="020F0502020204030204" pitchFamily="34" charset="0"/>
                </a:rPr>
                <a:t>	r</a:t>
              </a:r>
            </a:p>
          </p:txBody>
        </p:sp>
        <p:sp>
          <p:nvSpPr>
            <p:cNvPr id="15" name="Freeform: Shape 14">
              <a:extLst>
                <a:ext uri="{FF2B5EF4-FFF2-40B4-BE49-F238E27FC236}">
                  <a16:creationId xmlns:a16="http://schemas.microsoft.com/office/drawing/2014/main" id="{C377FB6A-7983-2130-E3D7-6B51F4ADACF7}"/>
                </a:ext>
              </a:extLst>
            </p:cNvPr>
            <p:cNvSpPr/>
            <p:nvPr/>
          </p:nvSpPr>
          <p:spPr>
            <a:xfrm>
              <a:off x="1528200" y="2452935"/>
              <a:ext cx="503853" cy="354563"/>
            </a:xfrm>
            <a:custGeom>
              <a:avLst/>
              <a:gdLst>
                <a:gd name="connsiteX0" fmla="*/ 0 w 503853"/>
                <a:gd name="connsiteY0" fmla="*/ 267477 h 354563"/>
                <a:gd name="connsiteX1" fmla="*/ 55984 w 503853"/>
                <a:gd name="connsiteY1" fmla="*/ 354563 h 354563"/>
                <a:gd name="connsiteX2" fmla="*/ 87086 w 503853"/>
                <a:gd name="connsiteY2" fmla="*/ 0 h 354563"/>
                <a:gd name="connsiteX3" fmla="*/ 503853 w 503853"/>
                <a:gd name="connsiteY3" fmla="*/ 0 h 354563"/>
              </a:gdLst>
              <a:ahLst/>
              <a:cxnLst>
                <a:cxn ang="0">
                  <a:pos x="connsiteX0" y="connsiteY0"/>
                </a:cxn>
                <a:cxn ang="0">
                  <a:pos x="connsiteX1" y="connsiteY1"/>
                </a:cxn>
                <a:cxn ang="0">
                  <a:pos x="connsiteX2" y="connsiteY2"/>
                </a:cxn>
                <a:cxn ang="0">
                  <a:pos x="connsiteX3" y="connsiteY3"/>
                </a:cxn>
              </a:cxnLst>
              <a:rect l="l" t="t" r="r" b="b"/>
              <a:pathLst>
                <a:path w="503853" h="354563">
                  <a:moveTo>
                    <a:pt x="0" y="267477"/>
                  </a:moveTo>
                  <a:lnTo>
                    <a:pt x="55984" y="354563"/>
                  </a:lnTo>
                  <a:lnTo>
                    <a:pt x="87086" y="0"/>
                  </a:lnTo>
                  <a:lnTo>
                    <a:pt x="503853" y="0"/>
                  </a:lnTo>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cxnSp>
          <p:nvCxnSpPr>
            <p:cNvPr id="17" name="Straight Connector 16">
              <a:extLst>
                <a:ext uri="{FF2B5EF4-FFF2-40B4-BE49-F238E27FC236}">
                  <a16:creationId xmlns:a16="http://schemas.microsoft.com/office/drawing/2014/main" id="{196BE0E3-8FE5-2D1C-CE19-121C4DE36E72}"/>
                </a:ext>
              </a:extLst>
            </p:cNvPr>
            <p:cNvCxnSpPr>
              <a:cxnSpLocks/>
            </p:cNvCxnSpPr>
            <p:nvPr/>
          </p:nvCxnSpPr>
          <p:spPr>
            <a:xfrm>
              <a:off x="1640168" y="2679596"/>
              <a:ext cx="391885" cy="0"/>
            </a:xfrm>
            <a:prstGeom prst="lin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cxnSp>
      </p:grpSp>
      <p:graphicFrame>
        <p:nvGraphicFramePr>
          <p:cNvPr id="19" name="Table 18">
            <a:extLst>
              <a:ext uri="{FF2B5EF4-FFF2-40B4-BE49-F238E27FC236}">
                <a16:creationId xmlns:a16="http://schemas.microsoft.com/office/drawing/2014/main" id="{6F3196C7-1C20-AB14-B1EE-9895CF540656}"/>
              </a:ext>
            </a:extLst>
          </p:cNvPr>
          <p:cNvGraphicFramePr>
            <a:graphicFrameLocks noGrp="1"/>
          </p:cNvGraphicFramePr>
          <p:nvPr>
            <p:extLst>
              <p:ext uri="{D42A27DB-BD31-4B8C-83A1-F6EECF244321}">
                <p14:modId xmlns:p14="http://schemas.microsoft.com/office/powerpoint/2010/main" val="1455386465"/>
              </p:ext>
            </p:extLst>
          </p:nvPr>
        </p:nvGraphicFramePr>
        <p:xfrm>
          <a:off x="564266" y="3003128"/>
          <a:ext cx="5744460" cy="718920"/>
        </p:xfrm>
        <a:graphic>
          <a:graphicData uri="http://schemas.openxmlformats.org/drawingml/2006/table">
            <a:tbl>
              <a:tblPr firstRow="1" firstCol="1" bandRow="1"/>
              <a:tblGrid>
                <a:gridCol w="2883472">
                  <a:extLst>
                    <a:ext uri="{9D8B030D-6E8A-4147-A177-3AD203B41FA5}">
                      <a16:colId xmlns:a16="http://schemas.microsoft.com/office/drawing/2014/main" val="594413115"/>
                    </a:ext>
                  </a:extLst>
                </a:gridCol>
                <a:gridCol w="1037895">
                  <a:extLst>
                    <a:ext uri="{9D8B030D-6E8A-4147-A177-3AD203B41FA5}">
                      <a16:colId xmlns:a16="http://schemas.microsoft.com/office/drawing/2014/main" val="3824855457"/>
                    </a:ext>
                  </a:extLst>
                </a:gridCol>
                <a:gridCol w="1823093">
                  <a:extLst>
                    <a:ext uri="{9D8B030D-6E8A-4147-A177-3AD203B41FA5}">
                      <a16:colId xmlns:a16="http://schemas.microsoft.com/office/drawing/2014/main" val="3273557450"/>
                    </a:ext>
                  </a:extLst>
                </a:gridCol>
              </a:tblGrid>
              <a:tr h="222993">
                <a:tc>
                  <a:txBody>
                    <a:bodyPr/>
                    <a:lstStyle/>
                    <a:p>
                      <a:pPr algn="l">
                        <a:lnSpc>
                          <a:spcPct val="100000"/>
                        </a:lnSpc>
                        <a:spcAft>
                          <a:spcPts val="600"/>
                        </a:spcAft>
                      </a:pPr>
                      <a:r>
                        <a:rPr lang="en-AU" sz="1100" dirty="0">
                          <a:solidFill>
                            <a:srgbClr val="57575A"/>
                          </a:solidFill>
                          <a:effectLst/>
                          <a:latin typeface="+mn-lt"/>
                          <a:ea typeface="Yu Mincho" panose="020B0400000000000000" pitchFamily="18" charset="-128"/>
                          <a:cs typeface="Arial" panose="020B0604020202020204" pitchFamily="34" charset="0"/>
                        </a:rPr>
                        <a:t>Ve (m/s) = Escape Velocity from Earth</a:t>
                      </a:r>
                      <a:endParaRPr lang="en-AU" sz="1100" dirty="0">
                        <a:solidFill>
                          <a:srgbClr val="57575A"/>
                        </a:solidFill>
                        <a:effectLst/>
                        <a:latin typeface="+mn-lt"/>
                        <a:ea typeface="Calibri" panose="020F0502020204030204" pitchFamily="34" charset="0"/>
                        <a:cs typeface="Arial" panose="020B0604020202020204" pitchFamily="34" charset="0"/>
                      </a:endParaRPr>
                    </a:p>
                  </a:txBody>
                  <a:tcPr marL="72000" marR="72000" marT="36000" marB="36000">
                    <a:lnL>
                      <a:noFill/>
                    </a:lnL>
                    <a:lnR>
                      <a:noFill/>
                    </a:lnR>
                    <a:lnT>
                      <a:noFill/>
                    </a:lnT>
                    <a:lnB>
                      <a:noFill/>
                    </a:lnB>
                    <a:solidFill>
                      <a:schemeClr val="accent3">
                        <a:lumMod val="20000"/>
                        <a:lumOff val="80000"/>
                      </a:schemeClr>
                    </a:solidFill>
                  </a:tcPr>
                </a:tc>
                <a:tc gridSpan="2">
                  <a:txBody>
                    <a:bodyPr/>
                    <a:lstStyle/>
                    <a:p>
                      <a:pPr algn="r">
                        <a:lnSpc>
                          <a:spcPct val="100000"/>
                        </a:lnSpc>
                        <a:spcAft>
                          <a:spcPts val="600"/>
                        </a:spcAft>
                      </a:pPr>
                      <a:r>
                        <a:rPr lang="en-AU" sz="1100" dirty="0">
                          <a:solidFill>
                            <a:srgbClr val="57575A"/>
                          </a:solidFill>
                          <a:effectLst/>
                          <a:latin typeface="+mn-lt"/>
                          <a:ea typeface="Yu Mincho" panose="020B0400000000000000" pitchFamily="18" charset="-128"/>
                          <a:cs typeface="Arial" panose="020B0604020202020204" pitchFamily="34" charset="0"/>
                        </a:rPr>
                        <a:t>G = 6.674 x 10</a:t>
                      </a:r>
                      <a:r>
                        <a:rPr lang="en-AU" sz="1100" baseline="30000" dirty="0">
                          <a:solidFill>
                            <a:srgbClr val="57575A"/>
                          </a:solidFill>
                          <a:effectLst/>
                          <a:latin typeface="+mn-lt"/>
                          <a:ea typeface="Yu Mincho" panose="020B0400000000000000" pitchFamily="18" charset="-128"/>
                          <a:cs typeface="Arial" panose="020B0604020202020204" pitchFamily="34" charset="0"/>
                        </a:rPr>
                        <a:t>-11</a:t>
                      </a:r>
                      <a:r>
                        <a:rPr lang="en-AU" sz="1100" dirty="0">
                          <a:solidFill>
                            <a:srgbClr val="57575A"/>
                          </a:solidFill>
                          <a:effectLst/>
                          <a:latin typeface="+mn-lt"/>
                          <a:ea typeface="Yu Mincho" panose="020B0400000000000000" pitchFamily="18" charset="-128"/>
                          <a:cs typeface="Arial" panose="020B0604020202020204" pitchFamily="34" charset="0"/>
                        </a:rPr>
                        <a:t> m</a:t>
                      </a:r>
                      <a:r>
                        <a:rPr lang="en-AU" sz="1100" baseline="30000" dirty="0">
                          <a:solidFill>
                            <a:srgbClr val="57575A"/>
                          </a:solidFill>
                          <a:effectLst/>
                          <a:latin typeface="+mn-lt"/>
                          <a:ea typeface="Yu Mincho" panose="020B0400000000000000" pitchFamily="18" charset="-128"/>
                          <a:cs typeface="Arial" panose="020B0604020202020204" pitchFamily="34" charset="0"/>
                        </a:rPr>
                        <a:t>3</a:t>
                      </a:r>
                      <a:r>
                        <a:rPr lang="en-AU" sz="1100" dirty="0">
                          <a:solidFill>
                            <a:srgbClr val="57575A"/>
                          </a:solidFill>
                          <a:effectLst/>
                          <a:latin typeface="+mn-lt"/>
                          <a:ea typeface="Yu Mincho" panose="020B0400000000000000" pitchFamily="18" charset="-128"/>
                          <a:cs typeface="Arial" panose="020B0604020202020204" pitchFamily="34" charset="0"/>
                        </a:rPr>
                        <a:t>kg</a:t>
                      </a:r>
                      <a:r>
                        <a:rPr lang="en-AU" sz="1100" baseline="30000" dirty="0">
                          <a:solidFill>
                            <a:srgbClr val="57575A"/>
                          </a:solidFill>
                          <a:effectLst/>
                          <a:latin typeface="+mn-lt"/>
                          <a:ea typeface="Yu Mincho" panose="020B0400000000000000" pitchFamily="18" charset="-128"/>
                          <a:cs typeface="Arial" panose="020B0604020202020204" pitchFamily="34" charset="0"/>
                        </a:rPr>
                        <a:t>-1</a:t>
                      </a:r>
                      <a:r>
                        <a:rPr lang="en-AU" sz="1100" dirty="0">
                          <a:solidFill>
                            <a:srgbClr val="57575A"/>
                          </a:solidFill>
                          <a:effectLst/>
                          <a:latin typeface="+mn-lt"/>
                          <a:ea typeface="Yu Mincho" panose="020B0400000000000000" pitchFamily="18" charset="-128"/>
                          <a:cs typeface="Arial" panose="020B0604020202020204" pitchFamily="34" charset="0"/>
                        </a:rPr>
                        <a:t>s</a:t>
                      </a:r>
                      <a:r>
                        <a:rPr lang="en-AU" sz="1100" baseline="30000" dirty="0">
                          <a:solidFill>
                            <a:srgbClr val="57575A"/>
                          </a:solidFill>
                          <a:effectLst/>
                          <a:latin typeface="+mn-lt"/>
                          <a:ea typeface="Yu Mincho" panose="020B0400000000000000" pitchFamily="18" charset="-128"/>
                          <a:cs typeface="Arial" panose="020B0604020202020204" pitchFamily="34" charset="0"/>
                        </a:rPr>
                        <a:t>-2 </a:t>
                      </a:r>
                      <a:r>
                        <a:rPr lang="en-AU" sz="1100" dirty="0">
                          <a:solidFill>
                            <a:srgbClr val="57575A"/>
                          </a:solidFill>
                          <a:effectLst/>
                          <a:latin typeface="+mn-lt"/>
                          <a:ea typeface="Yu Mincho" panose="020B0400000000000000" pitchFamily="18" charset="-128"/>
                          <a:cs typeface="Arial" panose="020B0604020202020204" pitchFamily="34" charset="0"/>
                        </a:rPr>
                        <a:t>(Newton’s universal</a:t>
                      </a:r>
                      <a:endParaRPr lang="en-AU" sz="1100" dirty="0">
                        <a:solidFill>
                          <a:srgbClr val="57575A"/>
                        </a:solidFill>
                        <a:effectLst/>
                        <a:latin typeface="+mn-lt"/>
                        <a:ea typeface="Calibri" panose="020F0502020204030204" pitchFamily="34" charset="0"/>
                        <a:cs typeface="Arial" panose="020B0604020202020204" pitchFamily="34" charset="0"/>
                      </a:endParaRPr>
                    </a:p>
                  </a:txBody>
                  <a:tcPr marL="72000" marR="72000" marT="36000" marB="36000">
                    <a:lnL>
                      <a:noFill/>
                    </a:lnL>
                    <a:lnR>
                      <a:noFill/>
                    </a:lnR>
                    <a:lnT>
                      <a:noFill/>
                    </a:lnT>
                    <a:lnB>
                      <a:noFill/>
                    </a:lnB>
                    <a:solidFill>
                      <a:schemeClr val="accent3">
                        <a:lumMod val="20000"/>
                        <a:lumOff val="80000"/>
                      </a:schemeClr>
                    </a:solidFill>
                  </a:tcPr>
                </a:tc>
                <a:tc hMerge="1">
                  <a:txBody>
                    <a:bodyPr/>
                    <a:lstStyle/>
                    <a:p>
                      <a:endParaRPr lang="en-AU"/>
                    </a:p>
                  </a:txBody>
                  <a:tcPr/>
                </a:tc>
                <a:extLst>
                  <a:ext uri="{0D108BD9-81ED-4DB2-BD59-A6C34878D82A}">
                    <a16:rowId xmlns:a16="http://schemas.microsoft.com/office/drawing/2014/main" val="1715721928"/>
                  </a:ext>
                </a:extLst>
              </a:tr>
              <a:tr h="224149">
                <a:tc gridSpan="2">
                  <a:txBody>
                    <a:bodyPr/>
                    <a:lstStyle/>
                    <a:p>
                      <a:pPr algn="l">
                        <a:lnSpc>
                          <a:spcPct val="100000"/>
                        </a:lnSpc>
                        <a:spcAft>
                          <a:spcPts val="600"/>
                        </a:spcAft>
                      </a:pPr>
                      <a:r>
                        <a:rPr lang="en-AU" sz="1100" dirty="0">
                          <a:solidFill>
                            <a:srgbClr val="57575A"/>
                          </a:solidFill>
                          <a:effectLst/>
                          <a:latin typeface="+mn-lt"/>
                          <a:ea typeface="Yu Mincho" panose="020B0400000000000000" pitchFamily="18" charset="-128"/>
                          <a:cs typeface="Arial" panose="020B0604020202020204" pitchFamily="34" charset="0"/>
                        </a:rPr>
                        <a:t>M = 5.972 × 10</a:t>
                      </a:r>
                      <a:r>
                        <a:rPr lang="en-AU" sz="1100" baseline="30000" dirty="0">
                          <a:solidFill>
                            <a:srgbClr val="57575A"/>
                          </a:solidFill>
                          <a:effectLst/>
                          <a:latin typeface="+mn-lt"/>
                          <a:ea typeface="Yu Mincho" panose="020B0400000000000000" pitchFamily="18" charset="-128"/>
                          <a:cs typeface="Arial" panose="020B0604020202020204" pitchFamily="34" charset="0"/>
                        </a:rPr>
                        <a:t>24</a:t>
                      </a:r>
                      <a:r>
                        <a:rPr lang="en-AU" sz="1100" dirty="0">
                          <a:solidFill>
                            <a:srgbClr val="57575A"/>
                          </a:solidFill>
                          <a:effectLst/>
                          <a:latin typeface="+mn-lt"/>
                          <a:ea typeface="Yu Mincho" panose="020B0400000000000000" pitchFamily="18" charset="-128"/>
                          <a:cs typeface="Arial" panose="020B0604020202020204" pitchFamily="34" charset="0"/>
                        </a:rPr>
                        <a:t> kg (mass of planet leaving from – [Earth])                                                </a:t>
                      </a:r>
                      <a:endParaRPr lang="en-AU" sz="1100" dirty="0">
                        <a:solidFill>
                          <a:srgbClr val="57575A"/>
                        </a:solidFill>
                        <a:effectLst/>
                        <a:latin typeface="+mn-lt"/>
                        <a:ea typeface="Calibri" panose="020F0502020204030204" pitchFamily="34" charset="0"/>
                        <a:cs typeface="Arial" panose="020B0604020202020204" pitchFamily="34" charset="0"/>
                      </a:endParaRPr>
                    </a:p>
                  </a:txBody>
                  <a:tcPr marL="72000" marR="72000" marT="36000" marB="36000">
                    <a:lnL>
                      <a:noFill/>
                    </a:lnL>
                    <a:lnR>
                      <a:noFill/>
                    </a:lnR>
                    <a:lnT>
                      <a:noFill/>
                    </a:lnT>
                    <a:lnB>
                      <a:noFill/>
                    </a:lnB>
                    <a:solidFill>
                      <a:schemeClr val="accent3">
                        <a:lumMod val="20000"/>
                        <a:lumOff val="80000"/>
                      </a:schemeClr>
                    </a:solidFill>
                  </a:tcPr>
                </a:tc>
                <a:tc hMerge="1">
                  <a:txBody>
                    <a:bodyPr/>
                    <a:lstStyle/>
                    <a:p>
                      <a:endParaRPr lang="en-AU"/>
                    </a:p>
                  </a:txBody>
                  <a:tcPr/>
                </a:tc>
                <a:tc>
                  <a:txBody>
                    <a:bodyPr/>
                    <a:lstStyle/>
                    <a:p>
                      <a:pPr algn="r">
                        <a:lnSpc>
                          <a:spcPct val="100000"/>
                        </a:lnSpc>
                        <a:spcAft>
                          <a:spcPts val="600"/>
                        </a:spcAft>
                      </a:pPr>
                      <a:r>
                        <a:rPr lang="en-AU" sz="1100" dirty="0">
                          <a:solidFill>
                            <a:srgbClr val="57575A"/>
                          </a:solidFill>
                          <a:effectLst/>
                          <a:latin typeface="+mn-lt"/>
                          <a:ea typeface="Yu Mincho" panose="020B0400000000000000" pitchFamily="18" charset="-128"/>
                          <a:cs typeface="Arial" panose="020B0604020202020204" pitchFamily="34" charset="0"/>
                        </a:rPr>
                        <a:t>    constant of gravity)</a:t>
                      </a:r>
                      <a:endParaRPr lang="en-AU" sz="1100" dirty="0">
                        <a:solidFill>
                          <a:srgbClr val="57575A"/>
                        </a:solidFill>
                        <a:effectLst/>
                        <a:latin typeface="+mn-lt"/>
                        <a:ea typeface="Calibri" panose="020F0502020204030204" pitchFamily="34" charset="0"/>
                        <a:cs typeface="Arial" panose="020B0604020202020204" pitchFamily="34" charset="0"/>
                      </a:endParaRPr>
                    </a:p>
                  </a:txBody>
                  <a:tcPr marL="72000" marR="72000" marT="36000" marB="36000">
                    <a:lnL>
                      <a:noFill/>
                    </a:lnL>
                    <a:lnR>
                      <a:noFill/>
                    </a:lnR>
                    <a:lnT>
                      <a:noFill/>
                    </a:lnT>
                    <a:lnB>
                      <a:noFill/>
                    </a:lnB>
                    <a:solidFill>
                      <a:schemeClr val="accent3">
                        <a:lumMod val="20000"/>
                        <a:lumOff val="80000"/>
                      </a:schemeClr>
                    </a:solidFill>
                  </a:tcPr>
                </a:tc>
                <a:extLst>
                  <a:ext uri="{0D108BD9-81ED-4DB2-BD59-A6C34878D82A}">
                    <a16:rowId xmlns:a16="http://schemas.microsoft.com/office/drawing/2014/main" val="3808861524"/>
                  </a:ext>
                </a:extLst>
              </a:tr>
              <a:tr h="224149">
                <a:tc gridSpan="3">
                  <a:txBody>
                    <a:bodyPr/>
                    <a:lstStyle/>
                    <a:p>
                      <a:pPr algn="l">
                        <a:lnSpc>
                          <a:spcPct val="100000"/>
                        </a:lnSpc>
                        <a:spcAft>
                          <a:spcPts val="600"/>
                        </a:spcAft>
                      </a:pPr>
                      <a:r>
                        <a:rPr lang="en-AU" sz="1100" dirty="0">
                          <a:solidFill>
                            <a:srgbClr val="57575A"/>
                          </a:solidFill>
                          <a:effectLst/>
                          <a:latin typeface="+mn-lt"/>
                          <a:ea typeface="Yu Mincho" panose="020B0400000000000000" pitchFamily="18" charset="-128"/>
                          <a:cs typeface="Arial" panose="020B0604020202020204" pitchFamily="34" charset="0"/>
                        </a:rPr>
                        <a:t>r = 6.378 × 10</a:t>
                      </a:r>
                      <a:r>
                        <a:rPr lang="en-AU" sz="1100" baseline="30000" dirty="0">
                          <a:solidFill>
                            <a:srgbClr val="57575A"/>
                          </a:solidFill>
                          <a:effectLst/>
                          <a:latin typeface="+mn-lt"/>
                          <a:ea typeface="Yu Mincho" panose="020B0400000000000000" pitchFamily="18" charset="-128"/>
                          <a:cs typeface="Arial" panose="020B0604020202020204" pitchFamily="34" charset="0"/>
                        </a:rPr>
                        <a:t>6</a:t>
                      </a:r>
                      <a:r>
                        <a:rPr lang="en-AU" sz="1100" dirty="0">
                          <a:solidFill>
                            <a:srgbClr val="57575A"/>
                          </a:solidFill>
                          <a:effectLst/>
                          <a:latin typeface="+mn-lt"/>
                          <a:ea typeface="Yu Mincho" panose="020B0400000000000000" pitchFamily="18" charset="-128"/>
                          <a:cs typeface="Arial" panose="020B0604020202020204" pitchFamily="34" charset="0"/>
                        </a:rPr>
                        <a:t> m (radius of planet – [Earth])</a:t>
                      </a:r>
                      <a:endParaRPr lang="en-AU" sz="1100" dirty="0">
                        <a:solidFill>
                          <a:srgbClr val="57575A"/>
                        </a:solidFill>
                        <a:effectLst/>
                        <a:latin typeface="+mn-lt"/>
                        <a:ea typeface="Calibri" panose="020F0502020204030204" pitchFamily="34" charset="0"/>
                        <a:cs typeface="Arial" panose="020B0604020202020204" pitchFamily="34" charset="0"/>
                      </a:endParaRPr>
                    </a:p>
                  </a:txBody>
                  <a:tcPr marL="72000" marR="72000" marT="36000" marB="36000">
                    <a:lnL>
                      <a:noFill/>
                    </a:lnL>
                    <a:lnR>
                      <a:noFill/>
                    </a:lnR>
                    <a:lnT>
                      <a:noFill/>
                    </a:lnT>
                    <a:lnB>
                      <a:noFill/>
                    </a:lnB>
                    <a:solidFill>
                      <a:schemeClr val="accent3">
                        <a:lumMod val="20000"/>
                        <a:lumOff val="80000"/>
                      </a:schemeClr>
                    </a:solidFill>
                  </a:tcPr>
                </a:tc>
                <a:tc hMerge="1">
                  <a:txBody>
                    <a:bodyPr/>
                    <a:lstStyle/>
                    <a:p>
                      <a:pPr algn="l">
                        <a:lnSpc>
                          <a:spcPct val="107000"/>
                        </a:lnSpc>
                        <a:spcAft>
                          <a:spcPts val="600"/>
                        </a:spcAft>
                      </a:pPr>
                      <a:endParaRPr lang="en-AU" sz="1100" dirty="0">
                        <a:solidFill>
                          <a:srgbClr val="57575A"/>
                        </a:solidFill>
                        <a:effectLst/>
                        <a:latin typeface="+mn-lt"/>
                        <a:ea typeface="Calibri" panose="020F0502020204030204" pitchFamily="34" charset="0"/>
                        <a:cs typeface="Arial" panose="020B0604020202020204" pitchFamily="34" charset="0"/>
                      </a:endParaRPr>
                    </a:p>
                  </a:txBody>
                  <a:tcPr marL="66309" marR="66309" marT="0" marB="0">
                    <a:lnL>
                      <a:noFill/>
                    </a:lnL>
                    <a:lnR>
                      <a:noFill/>
                    </a:lnR>
                    <a:lnT>
                      <a:noFill/>
                    </a:lnT>
                    <a:lnB>
                      <a:noFill/>
                    </a:lnB>
                    <a:solidFill>
                      <a:srgbClr val="C8C8CA"/>
                    </a:solidFill>
                  </a:tcPr>
                </a:tc>
                <a:tc hMerge="1">
                  <a:txBody>
                    <a:bodyPr/>
                    <a:lstStyle/>
                    <a:p>
                      <a:endParaRPr lang="en-AU"/>
                    </a:p>
                  </a:txBody>
                  <a:tcPr/>
                </a:tc>
                <a:extLst>
                  <a:ext uri="{0D108BD9-81ED-4DB2-BD59-A6C34878D82A}">
                    <a16:rowId xmlns:a16="http://schemas.microsoft.com/office/drawing/2014/main" val="982616433"/>
                  </a:ext>
                </a:extLst>
              </a:tr>
            </a:tbl>
          </a:graphicData>
        </a:graphic>
      </p:graphicFrame>
      <p:sp>
        <p:nvSpPr>
          <p:cNvPr id="5" name="TextBox 4">
            <a:extLst>
              <a:ext uri="{FF2B5EF4-FFF2-40B4-BE49-F238E27FC236}">
                <a16:creationId xmlns:a16="http://schemas.microsoft.com/office/drawing/2014/main" id="{923C01CC-CA1E-C89B-7811-4F38896F817A}"/>
              </a:ext>
            </a:extLst>
          </p:cNvPr>
          <p:cNvSpPr txBox="1"/>
          <p:nvPr/>
        </p:nvSpPr>
        <p:spPr>
          <a:xfrm>
            <a:off x="564266" y="3897740"/>
            <a:ext cx="5744460" cy="299295"/>
          </a:xfrm>
          <a:prstGeom prst="rect">
            <a:avLst/>
          </a:prstGeom>
          <a:solidFill>
            <a:schemeClr val="bg1"/>
          </a:solidFill>
        </p:spPr>
        <p:txBody>
          <a:bodyPr wrap="square" lIns="72000" tIns="72000" rIns="72000" bIns="72000">
            <a:spAutoFit/>
          </a:bodyPr>
          <a:lstStyle/>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What would your value be in km/h?</a:t>
            </a:r>
          </a:p>
        </p:txBody>
      </p:sp>
      <p:sp>
        <p:nvSpPr>
          <p:cNvPr id="7" name="Rectangle 6" descr="Text box to enter response">
            <a:extLst>
              <a:ext uri="{FF2B5EF4-FFF2-40B4-BE49-F238E27FC236}">
                <a16:creationId xmlns:a16="http://schemas.microsoft.com/office/drawing/2014/main" id="{697822CB-4108-FF33-11EB-BBCF861C1747}"/>
              </a:ext>
              <a:ext uri="{C183D7F6-B498-43B3-948B-1728B52AA6E4}">
                <adec:decorative xmlns:adec="http://schemas.microsoft.com/office/drawing/2017/decorative" val="0"/>
              </a:ext>
            </a:extLst>
          </p:cNvPr>
          <p:cNvSpPr/>
          <p:nvPr/>
        </p:nvSpPr>
        <p:spPr>
          <a:xfrm>
            <a:off x="563401" y="4165649"/>
            <a:ext cx="5745324" cy="634455"/>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6" name="TextBox 25">
            <a:extLst>
              <a:ext uri="{FF2B5EF4-FFF2-40B4-BE49-F238E27FC236}">
                <a16:creationId xmlns:a16="http://schemas.microsoft.com/office/drawing/2014/main" id="{3F8D7A2F-2032-0F49-6AFD-53815AFDFB96}"/>
              </a:ext>
            </a:extLst>
          </p:cNvPr>
          <p:cNvSpPr txBox="1"/>
          <p:nvPr/>
        </p:nvSpPr>
        <p:spPr>
          <a:xfrm>
            <a:off x="564266" y="4955814"/>
            <a:ext cx="5744460" cy="1145680"/>
          </a:xfrm>
          <a:prstGeom prst="rect">
            <a:avLst/>
          </a:prstGeom>
          <a:solidFill>
            <a:schemeClr val="bg1"/>
          </a:solidFill>
        </p:spPr>
        <p:txBody>
          <a:bodyPr wrap="square" lIns="72000" tIns="72000" rIns="72000" bIns="72000">
            <a:spAutoFit/>
          </a:bodyPr>
          <a:lstStyle/>
          <a:p>
            <a:pPr>
              <a:spcBef>
                <a:spcPts val="300"/>
              </a:spcBef>
              <a:spcAft>
                <a:spcPts val="300"/>
              </a:spcAft>
            </a:pPr>
            <a:r>
              <a:rPr lang="en-AU" sz="1000" b="1" dirty="0">
                <a:solidFill>
                  <a:srgbClr val="57575A"/>
                </a:solidFill>
                <a:latin typeface="Calibri" panose="020F0502020204030204" pitchFamily="34" charset="0"/>
                <a:cs typeface="Calibri" panose="020F0502020204030204" pitchFamily="34" charset="0"/>
              </a:rPr>
              <a:t>The gravitational constant </a:t>
            </a:r>
            <a:r>
              <a:rPr lang="en-AU" sz="1000" dirty="0">
                <a:solidFill>
                  <a:srgbClr val="57575A"/>
                </a:solidFill>
                <a:latin typeface="Calibri" panose="020F0502020204030204" pitchFamily="34" charset="0"/>
                <a:cs typeface="Calibri" panose="020F0502020204030204" pitchFamily="34" charset="0"/>
              </a:rPr>
              <a:t>g is a measure of acceleration due to gravity. The force we experience on the surface of the Earth is equal to 1g. Astronauts aboard the Apollo 11 mission to the moon experienced up to 4.5 g, during take-off.</a:t>
            </a:r>
          </a:p>
          <a:p>
            <a:pPr>
              <a:spcBef>
                <a:spcPts val="300"/>
              </a:spcBef>
              <a:spcAft>
                <a:spcPts val="300"/>
              </a:spcAft>
            </a:pPr>
            <a:r>
              <a:rPr lang="en-AU" sz="1000" dirty="0">
                <a:solidFill>
                  <a:schemeClr val="accent1"/>
                </a:solidFill>
                <a:effectLst/>
                <a:latin typeface="Wingdings 2" panose="05020102010507070707" pitchFamily="18" charset="2"/>
                <a:ea typeface="Wingdings 2" panose="05020102010507070707" pitchFamily="18" charset="2"/>
                <a:cs typeface="Wingdings 2" panose="05020102010507070707" pitchFamily="18" charset="2"/>
              </a:rPr>
              <a:t>ó</a:t>
            </a:r>
            <a:r>
              <a:rPr lang="en-AU" sz="1000" dirty="0">
                <a:solidFill>
                  <a:srgbClr val="57575A"/>
                </a:solidFill>
                <a:latin typeface="Calibri" panose="020F0502020204030204" pitchFamily="34" charset="0"/>
                <a:cs typeface="Calibri" panose="020F0502020204030204" pitchFamily="34" charset="0"/>
              </a:rPr>
              <a:t> Using the Apollo 11 launch footage (</a:t>
            </a:r>
            <a:r>
              <a:rPr lang="en-AU" sz="1000" dirty="0">
                <a:solidFill>
                  <a:srgbClr val="57575A"/>
                </a:solidFill>
                <a:latin typeface="Calibri" panose="020F0502020204030204" pitchFamily="34" charset="0"/>
                <a:cs typeface="Calibri" panose="020F0502020204030204" pitchFamily="34" charset="0"/>
                <a:hlinkClick r:id="rId2"/>
              </a:rPr>
              <a:t>https://www.youtube.com/watch?v=Vg9WolsXbIA</a:t>
            </a:r>
            <a:r>
              <a:rPr lang="en-AU" sz="1000" dirty="0">
                <a:solidFill>
                  <a:srgbClr val="57575A"/>
                </a:solidFill>
                <a:latin typeface="Calibri" panose="020F0502020204030204" pitchFamily="34" charset="0"/>
                <a:cs typeface="Calibri" panose="020F0502020204030204" pitchFamily="34" charset="0"/>
              </a:rPr>
              <a:t>) slowed to 0.5 normal speed. Record the time and velocity of the launch every 5 seconds from take-off (0 seconds) to 60 seconds, plot your recordings and answer the following:</a:t>
            </a:r>
          </a:p>
        </p:txBody>
      </p:sp>
      <p:graphicFrame>
        <p:nvGraphicFramePr>
          <p:cNvPr id="27" name="Table 26">
            <a:extLst>
              <a:ext uri="{FF2B5EF4-FFF2-40B4-BE49-F238E27FC236}">
                <a16:creationId xmlns:a16="http://schemas.microsoft.com/office/drawing/2014/main" id="{A2F65341-529B-E81E-9EFB-18E386CF6386}"/>
              </a:ext>
            </a:extLst>
          </p:cNvPr>
          <p:cNvGraphicFramePr>
            <a:graphicFrameLocks noGrp="1"/>
          </p:cNvGraphicFramePr>
          <p:nvPr>
            <p:extLst>
              <p:ext uri="{D42A27DB-BD31-4B8C-83A1-F6EECF244321}">
                <p14:modId xmlns:p14="http://schemas.microsoft.com/office/powerpoint/2010/main" val="2282729068"/>
              </p:ext>
            </p:extLst>
          </p:nvPr>
        </p:nvGraphicFramePr>
        <p:xfrm>
          <a:off x="564266" y="6138893"/>
          <a:ext cx="1360806" cy="2621242"/>
        </p:xfrm>
        <a:graphic>
          <a:graphicData uri="http://schemas.openxmlformats.org/drawingml/2006/table">
            <a:tbl>
              <a:tblPr firstRow="1" firstCol="1" bandRow="1">
                <a:tableStyleId>{5C22544A-7EE6-4342-B048-85BDC9FD1C3A}</a:tableStyleId>
              </a:tblPr>
              <a:tblGrid>
                <a:gridCol w="680403">
                  <a:extLst>
                    <a:ext uri="{9D8B030D-6E8A-4147-A177-3AD203B41FA5}">
                      <a16:colId xmlns:a16="http://schemas.microsoft.com/office/drawing/2014/main" val="767056661"/>
                    </a:ext>
                  </a:extLst>
                </a:gridCol>
                <a:gridCol w="680403">
                  <a:extLst>
                    <a:ext uri="{9D8B030D-6E8A-4147-A177-3AD203B41FA5}">
                      <a16:colId xmlns:a16="http://schemas.microsoft.com/office/drawing/2014/main" val="3168598424"/>
                    </a:ext>
                  </a:extLst>
                </a:gridCol>
              </a:tblGrid>
              <a:tr h="356512">
                <a:tc>
                  <a:txBody>
                    <a:bodyPr/>
                    <a:lstStyle/>
                    <a:p>
                      <a:pPr algn="ctr">
                        <a:lnSpc>
                          <a:spcPct val="107000"/>
                        </a:lnSpc>
                        <a:spcAft>
                          <a:spcPts val="600"/>
                        </a:spcAft>
                      </a:pPr>
                      <a:r>
                        <a:rPr lang="en-AU" sz="1000" dirty="0">
                          <a:solidFill>
                            <a:srgbClr val="57575A"/>
                          </a:solidFill>
                          <a:effectLst/>
                        </a:rPr>
                        <a:t>Time (s)</a:t>
                      </a:r>
                      <a:endParaRPr lang="en-AU" sz="100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r>
                        <a:rPr lang="en-AU" sz="1000" dirty="0">
                          <a:solidFill>
                            <a:srgbClr val="57575A"/>
                          </a:solidFill>
                          <a:effectLst/>
                        </a:rPr>
                        <a:t>Velocity (m/s)</a:t>
                      </a:r>
                      <a:endParaRPr lang="en-AU" sz="100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916999356"/>
                  </a:ext>
                </a:extLst>
              </a:tr>
              <a:tr h="174210">
                <a:tc>
                  <a:txBody>
                    <a:bodyPr/>
                    <a:lstStyle/>
                    <a:p>
                      <a:pPr algn="ctr">
                        <a:lnSpc>
                          <a:spcPct val="107000"/>
                        </a:lnSpc>
                        <a:spcAft>
                          <a:spcPts val="600"/>
                        </a:spcAft>
                      </a:pPr>
                      <a:r>
                        <a:rPr lang="en-AU" sz="1000" b="0" dirty="0">
                          <a:solidFill>
                            <a:srgbClr val="57575A"/>
                          </a:solidFill>
                          <a:effectLst/>
                        </a:rPr>
                        <a:t>0</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endParaRPr lang="en-AU" sz="100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8C8CA"/>
                    </a:solidFill>
                  </a:tcPr>
                </a:tc>
                <a:extLst>
                  <a:ext uri="{0D108BD9-81ED-4DB2-BD59-A6C34878D82A}">
                    <a16:rowId xmlns:a16="http://schemas.microsoft.com/office/drawing/2014/main" val="3378251374"/>
                  </a:ext>
                </a:extLst>
              </a:tr>
              <a:tr h="174210">
                <a:tc>
                  <a:txBody>
                    <a:bodyPr/>
                    <a:lstStyle/>
                    <a:p>
                      <a:pPr algn="ctr">
                        <a:lnSpc>
                          <a:spcPct val="107000"/>
                        </a:lnSpc>
                        <a:spcAft>
                          <a:spcPts val="600"/>
                        </a:spcAft>
                      </a:pPr>
                      <a:r>
                        <a:rPr lang="en-AU" sz="1000" b="0" dirty="0">
                          <a:solidFill>
                            <a:srgbClr val="57575A"/>
                          </a:solidFill>
                          <a:effectLst/>
                        </a:rPr>
                        <a:t>5</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endParaRPr lang="en-AU" sz="100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8C8CA"/>
                    </a:solidFill>
                  </a:tcPr>
                </a:tc>
                <a:extLst>
                  <a:ext uri="{0D108BD9-81ED-4DB2-BD59-A6C34878D82A}">
                    <a16:rowId xmlns:a16="http://schemas.microsoft.com/office/drawing/2014/main" val="2623198519"/>
                  </a:ext>
                </a:extLst>
              </a:tr>
              <a:tr h="174210">
                <a:tc>
                  <a:txBody>
                    <a:bodyPr/>
                    <a:lstStyle/>
                    <a:p>
                      <a:pPr algn="ctr">
                        <a:lnSpc>
                          <a:spcPct val="107000"/>
                        </a:lnSpc>
                        <a:spcAft>
                          <a:spcPts val="600"/>
                        </a:spcAft>
                      </a:pPr>
                      <a:r>
                        <a:rPr lang="en-AU" sz="1000" b="0" dirty="0">
                          <a:solidFill>
                            <a:srgbClr val="57575A"/>
                          </a:solidFill>
                          <a:effectLst/>
                        </a:rPr>
                        <a:t>10</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endParaRPr lang="en-AU" sz="100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8C8CA"/>
                    </a:solidFill>
                  </a:tcPr>
                </a:tc>
                <a:extLst>
                  <a:ext uri="{0D108BD9-81ED-4DB2-BD59-A6C34878D82A}">
                    <a16:rowId xmlns:a16="http://schemas.microsoft.com/office/drawing/2014/main" val="2503924881"/>
                  </a:ext>
                </a:extLst>
              </a:tr>
              <a:tr h="174210">
                <a:tc>
                  <a:txBody>
                    <a:bodyPr/>
                    <a:lstStyle/>
                    <a:p>
                      <a:pPr algn="ctr">
                        <a:lnSpc>
                          <a:spcPct val="107000"/>
                        </a:lnSpc>
                        <a:spcAft>
                          <a:spcPts val="600"/>
                        </a:spcAft>
                      </a:pPr>
                      <a:r>
                        <a:rPr lang="en-AU" sz="1000" b="0" dirty="0">
                          <a:solidFill>
                            <a:srgbClr val="57575A"/>
                          </a:solidFill>
                          <a:effectLst/>
                        </a:rPr>
                        <a:t>15</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endParaRPr lang="en-AU" sz="100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8C8CA"/>
                    </a:solidFill>
                  </a:tcPr>
                </a:tc>
                <a:extLst>
                  <a:ext uri="{0D108BD9-81ED-4DB2-BD59-A6C34878D82A}">
                    <a16:rowId xmlns:a16="http://schemas.microsoft.com/office/drawing/2014/main" val="1891883061"/>
                  </a:ext>
                </a:extLst>
              </a:tr>
              <a:tr h="174210">
                <a:tc>
                  <a:txBody>
                    <a:bodyPr/>
                    <a:lstStyle/>
                    <a:p>
                      <a:pPr algn="ctr">
                        <a:lnSpc>
                          <a:spcPct val="107000"/>
                        </a:lnSpc>
                        <a:spcAft>
                          <a:spcPts val="600"/>
                        </a:spcAft>
                      </a:pPr>
                      <a:r>
                        <a:rPr lang="en-AU" sz="1000" b="0" dirty="0">
                          <a:solidFill>
                            <a:srgbClr val="57575A"/>
                          </a:solidFill>
                          <a:effectLst/>
                        </a:rPr>
                        <a:t>20</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endParaRPr lang="en-AU" sz="100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8C8CA"/>
                    </a:solidFill>
                  </a:tcPr>
                </a:tc>
                <a:extLst>
                  <a:ext uri="{0D108BD9-81ED-4DB2-BD59-A6C34878D82A}">
                    <a16:rowId xmlns:a16="http://schemas.microsoft.com/office/drawing/2014/main" val="1731743202"/>
                  </a:ext>
                </a:extLst>
              </a:tr>
              <a:tr h="174210">
                <a:tc>
                  <a:txBody>
                    <a:bodyPr/>
                    <a:lstStyle/>
                    <a:p>
                      <a:pPr algn="ctr">
                        <a:lnSpc>
                          <a:spcPct val="107000"/>
                        </a:lnSpc>
                        <a:spcAft>
                          <a:spcPts val="600"/>
                        </a:spcAft>
                      </a:pPr>
                      <a:r>
                        <a:rPr lang="en-AU" sz="1000" b="0" dirty="0">
                          <a:solidFill>
                            <a:srgbClr val="57575A"/>
                          </a:solidFill>
                          <a:effectLst/>
                        </a:rPr>
                        <a:t>25</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endParaRPr lang="en-AU" sz="100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8C8CA"/>
                    </a:solidFill>
                  </a:tcPr>
                </a:tc>
                <a:extLst>
                  <a:ext uri="{0D108BD9-81ED-4DB2-BD59-A6C34878D82A}">
                    <a16:rowId xmlns:a16="http://schemas.microsoft.com/office/drawing/2014/main" val="3308443458"/>
                  </a:ext>
                </a:extLst>
              </a:tr>
              <a:tr h="174210">
                <a:tc>
                  <a:txBody>
                    <a:bodyPr/>
                    <a:lstStyle/>
                    <a:p>
                      <a:pPr algn="ctr">
                        <a:lnSpc>
                          <a:spcPct val="107000"/>
                        </a:lnSpc>
                        <a:spcAft>
                          <a:spcPts val="600"/>
                        </a:spcAft>
                      </a:pPr>
                      <a:r>
                        <a:rPr lang="en-AU" sz="1000" b="0" dirty="0">
                          <a:solidFill>
                            <a:srgbClr val="57575A"/>
                          </a:solidFill>
                          <a:effectLst/>
                        </a:rPr>
                        <a:t>30</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endParaRPr lang="en-AU" sz="100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8C8CA"/>
                    </a:solidFill>
                  </a:tcPr>
                </a:tc>
                <a:extLst>
                  <a:ext uri="{0D108BD9-81ED-4DB2-BD59-A6C34878D82A}">
                    <a16:rowId xmlns:a16="http://schemas.microsoft.com/office/drawing/2014/main" val="2732864234"/>
                  </a:ext>
                </a:extLst>
              </a:tr>
              <a:tr h="174210">
                <a:tc>
                  <a:txBody>
                    <a:bodyPr/>
                    <a:lstStyle/>
                    <a:p>
                      <a:pPr algn="ctr">
                        <a:lnSpc>
                          <a:spcPct val="107000"/>
                        </a:lnSpc>
                        <a:spcAft>
                          <a:spcPts val="600"/>
                        </a:spcAft>
                      </a:pPr>
                      <a:r>
                        <a:rPr lang="en-AU" sz="1000" b="0" dirty="0">
                          <a:solidFill>
                            <a:srgbClr val="57575A"/>
                          </a:solidFill>
                          <a:effectLst/>
                        </a:rPr>
                        <a:t>35</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endParaRPr lang="en-AU" sz="100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8C8CA"/>
                    </a:solidFill>
                  </a:tcPr>
                </a:tc>
                <a:extLst>
                  <a:ext uri="{0D108BD9-81ED-4DB2-BD59-A6C34878D82A}">
                    <a16:rowId xmlns:a16="http://schemas.microsoft.com/office/drawing/2014/main" val="3799181186"/>
                  </a:ext>
                </a:extLst>
              </a:tr>
              <a:tr h="174210">
                <a:tc>
                  <a:txBody>
                    <a:bodyPr/>
                    <a:lstStyle/>
                    <a:p>
                      <a:pPr algn="ctr">
                        <a:lnSpc>
                          <a:spcPct val="107000"/>
                        </a:lnSpc>
                        <a:spcAft>
                          <a:spcPts val="600"/>
                        </a:spcAft>
                      </a:pPr>
                      <a:r>
                        <a:rPr lang="en-AU" sz="1000" b="0" dirty="0">
                          <a:solidFill>
                            <a:srgbClr val="57575A"/>
                          </a:solidFill>
                          <a:effectLst/>
                        </a:rPr>
                        <a:t>40</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endParaRPr lang="en-AU" sz="100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8C8CA"/>
                    </a:solidFill>
                  </a:tcPr>
                </a:tc>
                <a:extLst>
                  <a:ext uri="{0D108BD9-81ED-4DB2-BD59-A6C34878D82A}">
                    <a16:rowId xmlns:a16="http://schemas.microsoft.com/office/drawing/2014/main" val="4259086584"/>
                  </a:ext>
                </a:extLst>
              </a:tr>
              <a:tr h="174210">
                <a:tc>
                  <a:txBody>
                    <a:bodyPr/>
                    <a:lstStyle/>
                    <a:p>
                      <a:pPr algn="ctr">
                        <a:lnSpc>
                          <a:spcPct val="107000"/>
                        </a:lnSpc>
                        <a:spcAft>
                          <a:spcPts val="600"/>
                        </a:spcAft>
                      </a:pPr>
                      <a:r>
                        <a:rPr lang="en-AU" sz="1000" b="0" dirty="0">
                          <a:solidFill>
                            <a:srgbClr val="57575A"/>
                          </a:solidFill>
                          <a:effectLst/>
                        </a:rPr>
                        <a:t>45</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endParaRPr lang="en-AU" sz="100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8C8CA"/>
                    </a:solidFill>
                  </a:tcPr>
                </a:tc>
                <a:extLst>
                  <a:ext uri="{0D108BD9-81ED-4DB2-BD59-A6C34878D82A}">
                    <a16:rowId xmlns:a16="http://schemas.microsoft.com/office/drawing/2014/main" val="3039283273"/>
                  </a:ext>
                </a:extLst>
              </a:tr>
              <a:tr h="174210">
                <a:tc>
                  <a:txBody>
                    <a:bodyPr/>
                    <a:lstStyle/>
                    <a:p>
                      <a:pPr algn="ctr">
                        <a:lnSpc>
                          <a:spcPct val="107000"/>
                        </a:lnSpc>
                        <a:spcAft>
                          <a:spcPts val="600"/>
                        </a:spcAft>
                      </a:pPr>
                      <a:r>
                        <a:rPr lang="en-AU" sz="1000" b="0" dirty="0">
                          <a:solidFill>
                            <a:srgbClr val="57575A"/>
                          </a:solidFill>
                          <a:effectLst/>
                        </a:rPr>
                        <a:t>50</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endParaRPr lang="en-AU" sz="100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8C8CA"/>
                    </a:solidFill>
                  </a:tcPr>
                </a:tc>
                <a:extLst>
                  <a:ext uri="{0D108BD9-81ED-4DB2-BD59-A6C34878D82A}">
                    <a16:rowId xmlns:a16="http://schemas.microsoft.com/office/drawing/2014/main" val="4182969440"/>
                  </a:ext>
                </a:extLst>
              </a:tr>
              <a:tr h="174210">
                <a:tc>
                  <a:txBody>
                    <a:bodyPr/>
                    <a:lstStyle/>
                    <a:p>
                      <a:pPr algn="ctr">
                        <a:lnSpc>
                          <a:spcPct val="107000"/>
                        </a:lnSpc>
                        <a:spcAft>
                          <a:spcPts val="600"/>
                        </a:spcAft>
                      </a:pPr>
                      <a:r>
                        <a:rPr lang="en-AU" sz="1000" b="0" dirty="0">
                          <a:solidFill>
                            <a:srgbClr val="57575A"/>
                          </a:solidFill>
                          <a:effectLst/>
                        </a:rPr>
                        <a:t>55</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endParaRPr lang="en-AU" sz="100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8C8CA"/>
                    </a:solidFill>
                  </a:tcPr>
                </a:tc>
                <a:extLst>
                  <a:ext uri="{0D108BD9-81ED-4DB2-BD59-A6C34878D82A}">
                    <a16:rowId xmlns:a16="http://schemas.microsoft.com/office/drawing/2014/main" val="689199398"/>
                  </a:ext>
                </a:extLst>
              </a:tr>
              <a:tr h="174210">
                <a:tc>
                  <a:txBody>
                    <a:bodyPr/>
                    <a:lstStyle/>
                    <a:p>
                      <a:pPr algn="ctr">
                        <a:lnSpc>
                          <a:spcPct val="107000"/>
                        </a:lnSpc>
                        <a:spcAft>
                          <a:spcPts val="600"/>
                        </a:spcAft>
                      </a:pPr>
                      <a:r>
                        <a:rPr lang="en-AU" sz="1000" b="0" dirty="0">
                          <a:solidFill>
                            <a:srgbClr val="57575A"/>
                          </a:solidFill>
                          <a:effectLst/>
                        </a:rPr>
                        <a:t>60</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endParaRPr lang="en-AU" sz="100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8C8CA"/>
                    </a:solidFill>
                  </a:tcPr>
                </a:tc>
                <a:extLst>
                  <a:ext uri="{0D108BD9-81ED-4DB2-BD59-A6C34878D82A}">
                    <a16:rowId xmlns:a16="http://schemas.microsoft.com/office/drawing/2014/main" val="3133846055"/>
                  </a:ext>
                </a:extLst>
              </a:tr>
            </a:tbl>
          </a:graphicData>
        </a:graphic>
      </p:graphicFrame>
      <p:sp>
        <p:nvSpPr>
          <p:cNvPr id="6" name="Rectangle 5" descr="Text box to enter response">
            <a:extLst>
              <a:ext uri="{FF2B5EF4-FFF2-40B4-BE49-F238E27FC236}">
                <a16:creationId xmlns:a16="http://schemas.microsoft.com/office/drawing/2014/main" id="{93D10564-9C43-F2A9-5364-13323CF08DB2}"/>
              </a:ext>
              <a:ext uri="{C183D7F6-B498-43B3-948B-1728B52AA6E4}">
                <adec:decorative xmlns:adec="http://schemas.microsoft.com/office/drawing/2017/decorative" val="0"/>
              </a:ext>
            </a:extLst>
          </p:cNvPr>
          <p:cNvSpPr/>
          <p:nvPr/>
        </p:nvSpPr>
        <p:spPr>
          <a:xfrm>
            <a:off x="2032054" y="6138893"/>
            <a:ext cx="4276672" cy="2621242"/>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 name="Footer Placeholder 1">
            <a:extLst>
              <a:ext uri="{FF2B5EF4-FFF2-40B4-BE49-F238E27FC236}">
                <a16:creationId xmlns:a16="http://schemas.microsoft.com/office/drawing/2014/main" id="{A3D88067-952E-2AE9-45C5-5F390B61A6F1}"/>
              </a:ext>
              <a:ext uri="{C183D7F6-B498-43B3-948B-1728B52AA6E4}">
                <adec:decorative xmlns:adec="http://schemas.microsoft.com/office/drawing/2017/decorative" val="1"/>
              </a:ext>
            </a:extLst>
          </p:cNvPr>
          <p:cNvSpPr>
            <a:spLocks noGrp="1"/>
          </p:cNvSpPr>
          <p:nvPr>
            <p:ph type="ftr" sz="quarter" idx="3"/>
          </p:nvPr>
        </p:nvSpPr>
        <p:spPr>
          <a:xfrm>
            <a:off x="549275" y="9272041"/>
            <a:ext cx="5148000" cy="220317"/>
          </a:xfrm>
        </p:spPr>
        <p:txBody>
          <a:bodyPr/>
          <a:lstStyle/>
          <a:p>
            <a:r>
              <a:rPr lang="en-US" dirty="0">
                <a:solidFill>
                  <a:schemeClr val="bg1"/>
                </a:solidFill>
              </a:rPr>
              <a:t>GETTING OFF THE GROUND </a:t>
            </a:r>
            <a:r>
              <a:rPr lang="en-US" dirty="0"/>
              <a:t>STUDENT RESOURCE</a:t>
            </a:r>
            <a:endParaRPr lang="en-AU" dirty="0"/>
          </a:p>
        </p:txBody>
      </p:sp>
      <p:sp>
        <p:nvSpPr>
          <p:cNvPr id="3" name="Slide Number Placeholder 2">
            <a:extLst>
              <a:ext uri="{FF2B5EF4-FFF2-40B4-BE49-F238E27FC236}">
                <a16:creationId xmlns:a16="http://schemas.microsoft.com/office/drawing/2014/main" id="{A25AC609-B568-90E1-ED49-EB21B4FF225D}"/>
              </a:ext>
              <a:ext uri="{C183D7F6-B498-43B3-948B-1728B52AA6E4}">
                <adec:decorative xmlns:adec="http://schemas.microsoft.com/office/drawing/2017/decorative" val="1"/>
              </a:ext>
            </a:extLst>
          </p:cNvPr>
          <p:cNvSpPr>
            <a:spLocks noGrp="1"/>
          </p:cNvSpPr>
          <p:nvPr>
            <p:ph type="sldNum" sz="quarter" idx="4"/>
          </p:nvPr>
        </p:nvSpPr>
        <p:spPr>
          <a:xfrm>
            <a:off x="5697275" y="9272041"/>
            <a:ext cx="576000" cy="220317"/>
          </a:xfrm>
        </p:spPr>
        <p:txBody>
          <a:bodyPr/>
          <a:lstStyle/>
          <a:p>
            <a:fld id="{24F48773-4115-48EA-A802-25D4069CDE66}" type="slidenum">
              <a:rPr lang="en-AU" smtClean="0"/>
              <a:pPr/>
              <a:t>2</a:t>
            </a:fld>
            <a:endParaRPr lang="en-AU" dirty="0"/>
          </a:p>
        </p:txBody>
      </p:sp>
      <p:sp>
        <p:nvSpPr>
          <p:cNvPr id="10" name="Title 9">
            <a:extLst>
              <a:ext uri="{FF2B5EF4-FFF2-40B4-BE49-F238E27FC236}">
                <a16:creationId xmlns:a16="http://schemas.microsoft.com/office/drawing/2014/main" id="{384E3F64-D838-5F2E-8091-26DBDBAFC270}"/>
              </a:ext>
            </a:extLst>
          </p:cNvPr>
          <p:cNvSpPr>
            <a:spLocks noGrp="1"/>
          </p:cNvSpPr>
          <p:nvPr>
            <p:ph type="title" idx="4294967295"/>
          </p:nvPr>
        </p:nvSpPr>
        <p:spPr>
          <a:xfrm>
            <a:off x="471488" y="-1914525"/>
            <a:ext cx="5915025" cy="1914525"/>
          </a:xfrm>
          <a:prstGeom prst="rect">
            <a:avLst/>
          </a:prstGeom>
        </p:spPr>
        <p:txBody>
          <a:bodyPr anchor="b"/>
          <a:lstStyle/>
          <a:p>
            <a:r>
              <a:rPr lang="en-US" sz="3600" b="1" dirty="0">
                <a:solidFill>
                  <a:schemeClr val="accent6"/>
                </a:solidFill>
                <a:latin typeface="Open Sans" pitchFamily="2" charset="0"/>
                <a:ea typeface="Open Sans" pitchFamily="2" charset="0"/>
                <a:cs typeface="Open Sans" pitchFamily="2" charset="0"/>
              </a:rPr>
              <a:t>Getting off the ground – page 2</a:t>
            </a:r>
            <a:endParaRPr lang="en-AU" dirty="0"/>
          </a:p>
        </p:txBody>
      </p:sp>
      <p:pic>
        <p:nvPicPr>
          <p:cNvPr id="21" name="Graphic 20">
            <a:extLst>
              <a:ext uri="{FF2B5EF4-FFF2-40B4-BE49-F238E27FC236}">
                <a16:creationId xmlns:a16="http://schemas.microsoft.com/office/drawing/2014/main" id="{2703D134-9A38-976C-D73F-427397310653}"/>
              </a:ext>
              <a:ext uri="{C183D7F6-B498-43B3-948B-1728B52AA6E4}">
                <adec:decorative xmlns:adec="http://schemas.microsoft.com/office/drawing/2017/decorative" val="1"/>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l="26370" t="21927" r="22667" b="20296"/>
          <a:stretch/>
        </p:blipFill>
        <p:spPr>
          <a:xfrm>
            <a:off x="2839527" y="521386"/>
            <a:ext cx="601877" cy="725234"/>
          </a:xfrm>
          <a:prstGeom prst="rect">
            <a:avLst/>
          </a:prstGeom>
        </p:spPr>
      </p:pic>
      <p:pic>
        <p:nvPicPr>
          <p:cNvPr id="8" name="Graphic 7">
            <a:extLst>
              <a:ext uri="{FF2B5EF4-FFF2-40B4-BE49-F238E27FC236}">
                <a16:creationId xmlns:a16="http://schemas.microsoft.com/office/drawing/2014/main" id="{B52BA30C-FD0A-F14E-A733-0B76CBBF7B50}"/>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92254" y="4193122"/>
            <a:ext cx="316523" cy="316523"/>
          </a:xfrm>
          <a:prstGeom prst="rect">
            <a:avLst/>
          </a:prstGeom>
        </p:spPr>
      </p:pic>
      <p:pic>
        <p:nvPicPr>
          <p:cNvPr id="9" name="Graphic 8">
            <a:extLst>
              <a:ext uri="{FF2B5EF4-FFF2-40B4-BE49-F238E27FC236}">
                <a16:creationId xmlns:a16="http://schemas.microsoft.com/office/drawing/2014/main" id="{9F39D3A6-554D-1CC4-B8D4-BA172D1977EF}"/>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062701" y="6169556"/>
            <a:ext cx="316523" cy="316523"/>
          </a:xfrm>
          <a:prstGeom prst="rect">
            <a:avLst/>
          </a:prstGeom>
        </p:spPr>
      </p:pic>
    </p:spTree>
    <p:extLst>
      <p:ext uri="{BB962C8B-B14F-4D97-AF65-F5344CB8AC3E}">
        <p14:creationId xmlns:p14="http://schemas.microsoft.com/office/powerpoint/2010/main" val="1174614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38F9AB9-ECD2-775B-F698-71097C45614B}"/>
              </a:ext>
            </a:extLst>
          </p:cNvPr>
          <p:cNvSpPr txBox="1"/>
          <p:nvPr/>
        </p:nvSpPr>
        <p:spPr>
          <a:xfrm>
            <a:off x="550530" y="573715"/>
            <a:ext cx="5758196" cy="2761507"/>
          </a:xfrm>
          <a:prstGeom prst="rect">
            <a:avLst/>
          </a:prstGeom>
          <a:solidFill>
            <a:schemeClr val="bg1"/>
          </a:solidFill>
        </p:spPr>
        <p:txBody>
          <a:bodyPr wrap="square" lIns="72000" tIns="72000" rIns="72000" bIns="72000">
            <a:spAutoFit/>
          </a:bodyPr>
          <a:lstStyle/>
          <a:p>
            <a:pPr marL="228600" indent="-228600">
              <a:spcBef>
                <a:spcPts val="300"/>
              </a:spcBef>
              <a:spcAft>
                <a:spcPts val="3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What can you say about Apollo 11 acceleration for the first 60 seconds?</a:t>
            </a:r>
          </a:p>
          <a:p>
            <a:pPr marL="228600" indent="-228600">
              <a:spcBef>
                <a:spcPts val="300"/>
              </a:spcBef>
              <a:spcAft>
                <a:spcPts val="300"/>
              </a:spcAft>
              <a:buFont typeface="+mj-lt"/>
              <a:buAutoNum type="arabicPeriod"/>
            </a:pPr>
            <a:endParaRPr lang="en-AU" sz="1000" dirty="0">
              <a:solidFill>
                <a:srgbClr val="57575A"/>
              </a:solidFill>
              <a:latin typeface="Calibri" panose="020F0502020204030204" pitchFamily="34" charset="0"/>
              <a:cs typeface="Calibri" panose="020F0502020204030204" pitchFamily="34" charset="0"/>
            </a:endParaRPr>
          </a:p>
          <a:p>
            <a:pPr marL="228600" indent="-228600">
              <a:spcBef>
                <a:spcPts val="300"/>
              </a:spcBef>
              <a:spcAft>
                <a:spcPts val="300"/>
              </a:spcAft>
              <a:buFont typeface="+mj-lt"/>
              <a:buAutoNum type="arabicPeriod"/>
            </a:pPr>
            <a:endParaRPr lang="en-AU" sz="1000" dirty="0">
              <a:solidFill>
                <a:srgbClr val="57575A"/>
              </a:solidFill>
              <a:latin typeface="Calibri" panose="020F0502020204030204" pitchFamily="34" charset="0"/>
              <a:cs typeface="Calibri" panose="020F0502020204030204" pitchFamily="34" charset="0"/>
            </a:endParaRPr>
          </a:p>
          <a:p>
            <a:pPr marL="228600" indent="-228600">
              <a:spcBef>
                <a:spcPts val="300"/>
              </a:spcBef>
              <a:spcAft>
                <a:spcPts val="300"/>
              </a:spcAft>
              <a:buFont typeface="+mj-lt"/>
              <a:buAutoNum type="arabicPeriod"/>
            </a:pPr>
            <a:r>
              <a:rPr lang="en-AU" sz="1000" dirty="0">
                <a:solidFill>
                  <a:srgbClr val="57575A"/>
                </a:solidFill>
                <a:latin typeface="Calibri" panose="020F0502020204030204" pitchFamily="34" charset="0"/>
                <a:cs typeface="Calibri" panose="020F0502020204030204" pitchFamily="34" charset="0"/>
              </a:rPr>
              <a:t>What is the rate of acceleration between 50 seconds and 60 seconds?</a:t>
            </a:r>
          </a:p>
          <a:p>
            <a:pPr marL="228600" indent="-228600">
              <a:spcBef>
                <a:spcPts val="300"/>
              </a:spcBef>
              <a:spcAft>
                <a:spcPts val="300"/>
              </a:spcAft>
              <a:buFont typeface="+mj-lt"/>
              <a:buAutoNum type="arabicPeriod"/>
            </a:pPr>
            <a:endParaRPr lang="en-AU" sz="1000" dirty="0">
              <a:solidFill>
                <a:srgbClr val="57575A"/>
              </a:solidFill>
              <a:latin typeface="Calibri" panose="020F0502020204030204" pitchFamily="34" charset="0"/>
              <a:cs typeface="Calibri" panose="020F0502020204030204" pitchFamily="34" charset="0"/>
            </a:endParaRPr>
          </a:p>
          <a:p>
            <a:pPr marL="228600" indent="-228600">
              <a:spcBef>
                <a:spcPts val="300"/>
              </a:spcBef>
              <a:spcAft>
                <a:spcPts val="300"/>
              </a:spcAft>
              <a:buFont typeface="+mj-lt"/>
              <a:buAutoNum type="arabicPeriod"/>
            </a:pPr>
            <a:endParaRPr lang="en-AU" sz="1000" dirty="0">
              <a:solidFill>
                <a:schemeClr val="accent4"/>
              </a:solidFill>
              <a:latin typeface="Calibri" panose="020F0502020204030204" pitchFamily="34" charset="0"/>
              <a:cs typeface="Calibri" panose="020F0502020204030204" pitchFamily="34" charset="0"/>
            </a:endParaRPr>
          </a:p>
          <a:p>
            <a:pPr marL="228600" indent="-228600">
              <a:spcBef>
                <a:spcPts val="300"/>
              </a:spcBef>
              <a:spcAft>
                <a:spcPts val="300"/>
              </a:spcAft>
              <a:buFont typeface="+mj-lt"/>
              <a:buAutoNum type="arabicPeriod"/>
              <a:tabLst>
                <a:tab pos="2105025" algn="l"/>
                <a:tab pos="2795588" algn="l"/>
              </a:tabLst>
            </a:pPr>
            <a:r>
              <a:rPr lang="en-AU" sz="1000" dirty="0">
                <a:solidFill>
                  <a:srgbClr val="57575A"/>
                </a:solidFill>
                <a:latin typeface="Calibri" panose="020F0502020204030204" pitchFamily="34" charset="0"/>
                <a:cs typeface="Calibri" panose="020F0502020204030204" pitchFamily="34" charset="0"/>
              </a:rPr>
              <a:t>Using the g Force formula (below) what would be the approximate g force experienced by the astronauts for the 10 seconds between 50 seconds and 60 seconds after launch? (NOTE – g force would need to be greater than 1 g or the rocket wouldn’t be able to leave the surface)</a:t>
            </a:r>
            <a:br>
              <a:rPr lang="en-AU" sz="1000" dirty="0">
                <a:solidFill>
                  <a:srgbClr val="57575A"/>
                </a:solidFill>
                <a:latin typeface="Calibri" panose="020F0502020204030204" pitchFamily="34" charset="0"/>
                <a:cs typeface="Calibri" panose="020F0502020204030204" pitchFamily="34" charset="0"/>
              </a:rPr>
            </a:br>
            <a:br>
              <a:rPr lang="en-AU" sz="1000" dirty="0">
                <a:solidFill>
                  <a:srgbClr val="57575A"/>
                </a:solidFill>
                <a:latin typeface="Calibri" panose="020F0502020204030204" pitchFamily="34" charset="0"/>
                <a:cs typeface="Calibri" panose="020F0502020204030204" pitchFamily="34" charset="0"/>
              </a:rPr>
            </a:br>
            <a:r>
              <a:rPr lang="en-AU" sz="1000" dirty="0">
                <a:solidFill>
                  <a:srgbClr val="57575A"/>
                </a:solidFill>
                <a:latin typeface="Calibri" panose="020F0502020204030204" pitchFamily="34" charset="0"/>
                <a:cs typeface="Calibri" panose="020F0502020204030204" pitchFamily="34" charset="0"/>
              </a:rPr>
              <a:t>	Where:	v</a:t>
            </a:r>
            <a:r>
              <a:rPr lang="en-AU" sz="1000" baseline="-25000" dirty="0">
                <a:solidFill>
                  <a:srgbClr val="57575A"/>
                </a:solidFill>
                <a:latin typeface="Calibri" panose="020F0502020204030204" pitchFamily="34" charset="0"/>
                <a:cs typeface="Calibri" panose="020F0502020204030204" pitchFamily="34" charset="0"/>
              </a:rPr>
              <a:t>1</a:t>
            </a:r>
            <a:r>
              <a:rPr lang="en-AU" sz="1000" dirty="0">
                <a:solidFill>
                  <a:srgbClr val="57575A"/>
                </a:solidFill>
                <a:latin typeface="Calibri" panose="020F0502020204030204" pitchFamily="34" charset="0"/>
                <a:cs typeface="Calibri" panose="020F0502020204030204" pitchFamily="34" charset="0"/>
              </a:rPr>
              <a:t> = velocity at 60 seconds</a:t>
            </a:r>
            <a:br>
              <a:rPr lang="en-AU" sz="1000" dirty="0">
                <a:solidFill>
                  <a:srgbClr val="57575A"/>
                </a:solidFill>
                <a:latin typeface="Calibri" panose="020F0502020204030204" pitchFamily="34" charset="0"/>
                <a:cs typeface="Calibri" panose="020F0502020204030204" pitchFamily="34" charset="0"/>
              </a:rPr>
            </a:br>
            <a:r>
              <a:rPr lang="en-AU" sz="1000" dirty="0">
                <a:solidFill>
                  <a:srgbClr val="57575A"/>
                </a:solidFill>
                <a:latin typeface="Calibri" panose="020F0502020204030204" pitchFamily="34" charset="0"/>
                <a:cs typeface="Calibri" panose="020F0502020204030204" pitchFamily="34" charset="0"/>
              </a:rPr>
              <a:t>		v</a:t>
            </a:r>
            <a:r>
              <a:rPr lang="en-AU" sz="1000" baseline="-25000" dirty="0">
                <a:solidFill>
                  <a:srgbClr val="57575A"/>
                </a:solidFill>
                <a:latin typeface="Calibri" panose="020F0502020204030204" pitchFamily="34" charset="0"/>
                <a:cs typeface="Calibri" panose="020F0502020204030204" pitchFamily="34" charset="0"/>
              </a:rPr>
              <a:t>0</a:t>
            </a:r>
            <a:r>
              <a:rPr lang="en-AU" sz="1000" dirty="0">
                <a:solidFill>
                  <a:srgbClr val="57575A"/>
                </a:solidFill>
                <a:latin typeface="Calibri" panose="020F0502020204030204" pitchFamily="34" charset="0"/>
                <a:cs typeface="Calibri" panose="020F0502020204030204" pitchFamily="34" charset="0"/>
              </a:rPr>
              <a:t> = velocity at 50 seconds</a:t>
            </a:r>
            <a:br>
              <a:rPr lang="en-AU" sz="1000" dirty="0">
                <a:solidFill>
                  <a:srgbClr val="57575A"/>
                </a:solidFill>
                <a:latin typeface="Calibri" panose="020F0502020204030204" pitchFamily="34" charset="0"/>
                <a:cs typeface="Calibri" panose="020F0502020204030204" pitchFamily="34" charset="0"/>
              </a:rPr>
            </a:br>
            <a:r>
              <a:rPr lang="en-AU" sz="1000" dirty="0">
                <a:solidFill>
                  <a:srgbClr val="57575A"/>
                </a:solidFill>
                <a:latin typeface="Calibri" panose="020F0502020204030204" pitchFamily="34" charset="0"/>
                <a:cs typeface="Calibri" panose="020F0502020204030204" pitchFamily="34" charset="0"/>
              </a:rPr>
              <a:t>		t = time </a:t>
            </a:r>
            <a:br>
              <a:rPr lang="en-AU" sz="1000" dirty="0">
                <a:solidFill>
                  <a:srgbClr val="57575A"/>
                </a:solidFill>
                <a:latin typeface="Calibri" panose="020F0502020204030204" pitchFamily="34" charset="0"/>
                <a:cs typeface="Calibri" panose="020F0502020204030204" pitchFamily="34" charset="0"/>
              </a:rPr>
            </a:br>
            <a:r>
              <a:rPr lang="en-AU" sz="1000" dirty="0">
                <a:solidFill>
                  <a:srgbClr val="57575A"/>
                </a:solidFill>
                <a:latin typeface="Calibri" panose="020F0502020204030204" pitchFamily="34" charset="0"/>
                <a:cs typeface="Calibri" panose="020F0502020204030204" pitchFamily="34" charset="0"/>
              </a:rPr>
              <a:t>		g = acceleration due to gravity (9.81 m/s</a:t>
            </a:r>
            <a:r>
              <a:rPr lang="en-AU" sz="1000" baseline="30000" dirty="0">
                <a:solidFill>
                  <a:srgbClr val="57575A"/>
                </a:solidFill>
                <a:latin typeface="Calibri" panose="020F0502020204030204" pitchFamily="34" charset="0"/>
                <a:cs typeface="Calibri" panose="020F0502020204030204" pitchFamily="34" charset="0"/>
              </a:rPr>
              <a:t>2</a:t>
            </a:r>
            <a:r>
              <a:rPr lang="en-AU" sz="1000" dirty="0">
                <a:solidFill>
                  <a:srgbClr val="57575A"/>
                </a:solidFill>
                <a:latin typeface="Calibri" panose="020F0502020204030204" pitchFamily="34" charset="0"/>
                <a:cs typeface="Calibri" panose="020F0502020204030204" pitchFamily="34" charset="0"/>
              </a:rPr>
              <a:t>)</a:t>
            </a:r>
          </a:p>
        </p:txBody>
      </p:sp>
      <p:sp>
        <p:nvSpPr>
          <p:cNvPr id="7" name="TextBox 6">
            <a:extLst>
              <a:ext uri="{FF2B5EF4-FFF2-40B4-BE49-F238E27FC236}">
                <a16:creationId xmlns:a16="http://schemas.microsoft.com/office/drawing/2014/main" id="{177F7E27-1A23-437B-8D8D-DE0C70B42FD5}"/>
              </a:ext>
            </a:extLst>
          </p:cNvPr>
          <p:cNvSpPr txBox="1"/>
          <p:nvPr/>
        </p:nvSpPr>
        <p:spPr>
          <a:xfrm>
            <a:off x="821910" y="2647462"/>
            <a:ext cx="1778809" cy="748236"/>
          </a:xfrm>
          <a:prstGeom prst="rect">
            <a:avLst/>
          </a:prstGeom>
          <a:solidFill>
            <a:schemeClr val="accent3">
              <a:lumMod val="20000"/>
              <a:lumOff val="80000"/>
            </a:schemeClr>
          </a:solidFill>
        </p:spPr>
        <p:txBody>
          <a:bodyPr wrap="square" lIns="180000" tIns="180000" rIns="180000" bIns="180000">
            <a:spAutoFit/>
          </a:bodyPr>
          <a:lstStyle/>
          <a:p>
            <a:pPr>
              <a:spcBef>
                <a:spcPts val="300"/>
              </a:spcBef>
              <a:spcAft>
                <a:spcPts val="300"/>
              </a:spcAft>
              <a:tabLst>
                <a:tab pos="871538" algn="ctr"/>
              </a:tabLst>
            </a:pPr>
            <a:r>
              <a:rPr lang="en-AU" sz="1000" dirty="0">
                <a:solidFill>
                  <a:srgbClr val="57575A"/>
                </a:solidFill>
                <a:latin typeface="Calibri" panose="020F0502020204030204" pitchFamily="34" charset="0"/>
                <a:cs typeface="Calibri" panose="020F0502020204030204" pitchFamily="34" charset="0"/>
              </a:rPr>
              <a:t>g force = 	V</a:t>
            </a:r>
            <a:r>
              <a:rPr lang="en-AU" sz="1000" baseline="-25000" dirty="0">
                <a:solidFill>
                  <a:srgbClr val="57575A"/>
                </a:solidFill>
                <a:latin typeface="Calibri" panose="020F0502020204030204" pitchFamily="34" charset="0"/>
                <a:cs typeface="Calibri" panose="020F0502020204030204" pitchFamily="34" charset="0"/>
              </a:rPr>
              <a:t>1</a:t>
            </a:r>
            <a:r>
              <a:rPr lang="en-AU" sz="1000" dirty="0">
                <a:solidFill>
                  <a:srgbClr val="57575A"/>
                </a:solidFill>
                <a:latin typeface="Calibri" panose="020F0502020204030204" pitchFamily="34" charset="0"/>
                <a:cs typeface="Calibri" panose="020F0502020204030204" pitchFamily="34" charset="0"/>
              </a:rPr>
              <a:t> – V</a:t>
            </a:r>
            <a:r>
              <a:rPr lang="en-AU" sz="1000" baseline="-25000" dirty="0">
                <a:solidFill>
                  <a:srgbClr val="57575A"/>
                </a:solidFill>
                <a:latin typeface="Calibri" panose="020F0502020204030204" pitchFamily="34" charset="0"/>
                <a:cs typeface="Calibri" panose="020F0502020204030204" pitchFamily="34" charset="0"/>
              </a:rPr>
              <a:t>0</a:t>
            </a:r>
          </a:p>
          <a:p>
            <a:pPr>
              <a:spcBef>
                <a:spcPts val="300"/>
              </a:spcBef>
              <a:spcAft>
                <a:spcPts val="300"/>
              </a:spcAft>
              <a:tabLst>
                <a:tab pos="871538" algn="ctr"/>
              </a:tabLst>
            </a:pPr>
            <a:r>
              <a:rPr lang="en-AU" sz="1000" dirty="0">
                <a:solidFill>
                  <a:srgbClr val="57575A"/>
                </a:solidFill>
                <a:latin typeface="Calibri" panose="020F0502020204030204" pitchFamily="34" charset="0"/>
                <a:cs typeface="Calibri" panose="020F0502020204030204" pitchFamily="34" charset="0"/>
              </a:rPr>
              <a:t>	tg</a:t>
            </a:r>
          </a:p>
        </p:txBody>
      </p:sp>
      <p:sp>
        <p:nvSpPr>
          <p:cNvPr id="5" name="Rectangle 4" descr="Text box to enter response">
            <a:extLst>
              <a:ext uri="{FF2B5EF4-FFF2-40B4-BE49-F238E27FC236}">
                <a16:creationId xmlns:a16="http://schemas.microsoft.com/office/drawing/2014/main" id="{E3BCB4CD-C95A-19CA-5ABB-CF7C436EDDA3}"/>
              </a:ext>
            </a:extLst>
          </p:cNvPr>
          <p:cNvSpPr/>
          <p:nvPr/>
        </p:nvSpPr>
        <p:spPr>
          <a:xfrm>
            <a:off x="562919" y="3541779"/>
            <a:ext cx="5745806" cy="1051208"/>
          </a:xfrm>
          <a:prstGeom prst="rect">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1" name="TextBox 10">
            <a:extLst>
              <a:ext uri="{FF2B5EF4-FFF2-40B4-BE49-F238E27FC236}">
                <a16:creationId xmlns:a16="http://schemas.microsoft.com/office/drawing/2014/main" id="{43C89317-5F38-892C-EC09-9093FE097609}"/>
              </a:ext>
            </a:extLst>
          </p:cNvPr>
          <p:cNvSpPr txBox="1"/>
          <p:nvPr/>
        </p:nvSpPr>
        <p:spPr>
          <a:xfrm>
            <a:off x="556098" y="4777694"/>
            <a:ext cx="5745806" cy="837904"/>
          </a:xfrm>
          <a:prstGeom prst="rect">
            <a:avLst/>
          </a:prstGeom>
          <a:solidFill>
            <a:schemeClr val="bg1"/>
          </a:solidFill>
        </p:spPr>
        <p:txBody>
          <a:bodyPr wrap="square" lIns="72000" tIns="72000" rIns="72000" bIns="72000">
            <a:spAutoFit/>
          </a:bodyPr>
          <a:lstStyle/>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SpaceX is a spacecraft manufacturer, launcher, and a satellite communications corporation based in the US. At the core of their spacecraft fleet is the Falcon 9 rocket. Unlike previous space craft, the Falcon 9 is a reusable rocket, and in January 2023 SpaceX used one of their Falcon 9 rockets on its 15th mission.</a:t>
            </a: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The approximate velocity data below was collected from the live broadcast of the January 2023 launch</a:t>
            </a:r>
            <a:r>
              <a:rPr lang="en-AU" sz="1000" baseline="30000" dirty="0">
                <a:solidFill>
                  <a:srgbClr val="57575A"/>
                </a:solidFill>
                <a:latin typeface="Calibri" panose="020F0502020204030204" pitchFamily="34" charset="0"/>
                <a:cs typeface="Calibri" panose="020F0502020204030204" pitchFamily="34" charset="0"/>
              </a:rPr>
              <a:t>1</a:t>
            </a:r>
          </a:p>
        </p:txBody>
      </p:sp>
      <p:graphicFrame>
        <p:nvGraphicFramePr>
          <p:cNvPr id="16" name="Table 15">
            <a:extLst>
              <a:ext uri="{FF2B5EF4-FFF2-40B4-BE49-F238E27FC236}">
                <a16:creationId xmlns:a16="http://schemas.microsoft.com/office/drawing/2014/main" id="{D232A804-4AE3-3C08-8E49-34C207EFD16C}"/>
              </a:ext>
            </a:extLst>
          </p:cNvPr>
          <p:cNvGraphicFramePr>
            <a:graphicFrameLocks noGrp="1"/>
          </p:cNvGraphicFramePr>
          <p:nvPr>
            <p:extLst>
              <p:ext uri="{D42A27DB-BD31-4B8C-83A1-F6EECF244321}">
                <p14:modId xmlns:p14="http://schemas.microsoft.com/office/powerpoint/2010/main" val="3272330608"/>
              </p:ext>
            </p:extLst>
          </p:nvPr>
        </p:nvGraphicFramePr>
        <p:xfrm>
          <a:off x="556097" y="5588702"/>
          <a:ext cx="5771016" cy="455658"/>
        </p:xfrm>
        <a:graphic>
          <a:graphicData uri="http://schemas.openxmlformats.org/drawingml/2006/table">
            <a:tbl>
              <a:tblPr firstRow="1" firstCol="1" bandRow="1">
                <a:tableStyleId>{5C22544A-7EE6-4342-B048-85BDC9FD1C3A}</a:tableStyleId>
              </a:tblPr>
              <a:tblGrid>
                <a:gridCol w="992265">
                  <a:extLst>
                    <a:ext uri="{9D8B030D-6E8A-4147-A177-3AD203B41FA5}">
                      <a16:colId xmlns:a16="http://schemas.microsoft.com/office/drawing/2014/main" val="1265117750"/>
                    </a:ext>
                  </a:extLst>
                </a:gridCol>
                <a:gridCol w="367505">
                  <a:extLst>
                    <a:ext uri="{9D8B030D-6E8A-4147-A177-3AD203B41FA5}">
                      <a16:colId xmlns:a16="http://schemas.microsoft.com/office/drawing/2014/main" val="3024033240"/>
                    </a:ext>
                  </a:extLst>
                </a:gridCol>
                <a:gridCol w="367505">
                  <a:extLst>
                    <a:ext uri="{9D8B030D-6E8A-4147-A177-3AD203B41FA5}">
                      <a16:colId xmlns:a16="http://schemas.microsoft.com/office/drawing/2014/main" val="3178795550"/>
                    </a:ext>
                  </a:extLst>
                </a:gridCol>
                <a:gridCol w="367505">
                  <a:extLst>
                    <a:ext uri="{9D8B030D-6E8A-4147-A177-3AD203B41FA5}">
                      <a16:colId xmlns:a16="http://schemas.microsoft.com/office/drawing/2014/main" val="2449660944"/>
                    </a:ext>
                  </a:extLst>
                </a:gridCol>
                <a:gridCol w="367505">
                  <a:extLst>
                    <a:ext uri="{9D8B030D-6E8A-4147-A177-3AD203B41FA5}">
                      <a16:colId xmlns:a16="http://schemas.microsoft.com/office/drawing/2014/main" val="3332275964"/>
                    </a:ext>
                  </a:extLst>
                </a:gridCol>
                <a:gridCol w="367505">
                  <a:extLst>
                    <a:ext uri="{9D8B030D-6E8A-4147-A177-3AD203B41FA5}">
                      <a16:colId xmlns:a16="http://schemas.microsoft.com/office/drawing/2014/main" val="817045044"/>
                    </a:ext>
                  </a:extLst>
                </a:gridCol>
                <a:gridCol w="367505">
                  <a:extLst>
                    <a:ext uri="{9D8B030D-6E8A-4147-A177-3AD203B41FA5}">
                      <a16:colId xmlns:a16="http://schemas.microsoft.com/office/drawing/2014/main" val="2490722960"/>
                    </a:ext>
                  </a:extLst>
                </a:gridCol>
                <a:gridCol w="368098">
                  <a:extLst>
                    <a:ext uri="{9D8B030D-6E8A-4147-A177-3AD203B41FA5}">
                      <a16:colId xmlns:a16="http://schemas.microsoft.com/office/drawing/2014/main" val="3890573693"/>
                    </a:ext>
                  </a:extLst>
                </a:gridCol>
                <a:gridCol w="367505">
                  <a:extLst>
                    <a:ext uri="{9D8B030D-6E8A-4147-A177-3AD203B41FA5}">
                      <a16:colId xmlns:a16="http://schemas.microsoft.com/office/drawing/2014/main" val="1191403311"/>
                    </a:ext>
                  </a:extLst>
                </a:gridCol>
                <a:gridCol w="367505">
                  <a:extLst>
                    <a:ext uri="{9D8B030D-6E8A-4147-A177-3AD203B41FA5}">
                      <a16:colId xmlns:a16="http://schemas.microsoft.com/office/drawing/2014/main" val="191860286"/>
                    </a:ext>
                  </a:extLst>
                </a:gridCol>
                <a:gridCol w="367505">
                  <a:extLst>
                    <a:ext uri="{9D8B030D-6E8A-4147-A177-3AD203B41FA5}">
                      <a16:colId xmlns:a16="http://schemas.microsoft.com/office/drawing/2014/main" val="2348875523"/>
                    </a:ext>
                  </a:extLst>
                </a:gridCol>
                <a:gridCol w="367505">
                  <a:extLst>
                    <a:ext uri="{9D8B030D-6E8A-4147-A177-3AD203B41FA5}">
                      <a16:colId xmlns:a16="http://schemas.microsoft.com/office/drawing/2014/main" val="505066727"/>
                    </a:ext>
                  </a:extLst>
                </a:gridCol>
                <a:gridCol w="367505">
                  <a:extLst>
                    <a:ext uri="{9D8B030D-6E8A-4147-A177-3AD203B41FA5}">
                      <a16:colId xmlns:a16="http://schemas.microsoft.com/office/drawing/2014/main" val="583242382"/>
                    </a:ext>
                  </a:extLst>
                </a:gridCol>
                <a:gridCol w="368098">
                  <a:extLst>
                    <a:ext uri="{9D8B030D-6E8A-4147-A177-3AD203B41FA5}">
                      <a16:colId xmlns:a16="http://schemas.microsoft.com/office/drawing/2014/main" val="1935136009"/>
                    </a:ext>
                  </a:extLst>
                </a:gridCol>
              </a:tblGrid>
              <a:tr h="178982">
                <a:tc>
                  <a:txBody>
                    <a:bodyPr/>
                    <a:lstStyle/>
                    <a:p>
                      <a:pPr algn="l">
                        <a:lnSpc>
                          <a:spcPct val="107000"/>
                        </a:lnSpc>
                        <a:spcAft>
                          <a:spcPts val="600"/>
                        </a:spcAft>
                      </a:pPr>
                      <a:r>
                        <a:rPr lang="en-AU" sz="1000" b="0" dirty="0">
                          <a:solidFill>
                            <a:srgbClr val="57575A"/>
                          </a:solidFill>
                          <a:effectLst/>
                        </a:rPr>
                        <a:t>Time (s)</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r>
                        <a:rPr lang="en-AU" sz="1000" b="0" dirty="0">
                          <a:solidFill>
                            <a:srgbClr val="57575A"/>
                          </a:solidFill>
                          <a:effectLst/>
                        </a:rPr>
                        <a:t>0</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r>
                        <a:rPr lang="en-AU" sz="1000" b="0" dirty="0">
                          <a:solidFill>
                            <a:srgbClr val="57575A"/>
                          </a:solidFill>
                          <a:effectLst/>
                        </a:rPr>
                        <a:t>5</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r>
                        <a:rPr lang="en-AU" sz="1000" b="0" dirty="0">
                          <a:solidFill>
                            <a:srgbClr val="57575A"/>
                          </a:solidFill>
                          <a:effectLst/>
                        </a:rPr>
                        <a:t>10</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r>
                        <a:rPr lang="en-AU" sz="1000" b="0" dirty="0">
                          <a:solidFill>
                            <a:srgbClr val="57575A"/>
                          </a:solidFill>
                          <a:effectLst/>
                        </a:rPr>
                        <a:t>15</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r>
                        <a:rPr lang="en-AU" sz="1000" b="0" dirty="0">
                          <a:solidFill>
                            <a:srgbClr val="57575A"/>
                          </a:solidFill>
                          <a:effectLst/>
                        </a:rPr>
                        <a:t>20</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r>
                        <a:rPr lang="en-AU" sz="1000" b="0" dirty="0">
                          <a:solidFill>
                            <a:srgbClr val="57575A"/>
                          </a:solidFill>
                          <a:effectLst/>
                        </a:rPr>
                        <a:t>25</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r>
                        <a:rPr lang="en-AU" sz="1000" b="0" dirty="0">
                          <a:solidFill>
                            <a:srgbClr val="57575A"/>
                          </a:solidFill>
                          <a:effectLst/>
                        </a:rPr>
                        <a:t>30</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r>
                        <a:rPr lang="en-AU" sz="1000" b="0" dirty="0">
                          <a:solidFill>
                            <a:srgbClr val="57575A"/>
                          </a:solidFill>
                          <a:effectLst/>
                        </a:rPr>
                        <a:t>35</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r>
                        <a:rPr lang="en-AU" sz="1000" b="0" dirty="0">
                          <a:solidFill>
                            <a:schemeClr val="tx1">
                              <a:lumMod val="65000"/>
                              <a:lumOff val="35000"/>
                            </a:schemeClr>
                          </a:solidFill>
                          <a:effectLst/>
                        </a:rPr>
                        <a:t>40</a:t>
                      </a:r>
                      <a:endParaRPr lang="en-AU" sz="1000" b="0" dirty="0">
                        <a:solidFill>
                          <a:schemeClr val="tx1">
                            <a:lumMod val="65000"/>
                            <a:lumOff val="35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r>
                        <a:rPr lang="en-AU" sz="1000" b="0" dirty="0">
                          <a:solidFill>
                            <a:srgbClr val="57575A"/>
                          </a:solidFill>
                          <a:effectLst/>
                        </a:rPr>
                        <a:t>45</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r>
                        <a:rPr lang="en-AU" sz="1000" b="0" dirty="0">
                          <a:solidFill>
                            <a:srgbClr val="57575A"/>
                          </a:solidFill>
                          <a:effectLst/>
                        </a:rPr>
                        <a:t>50</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r>
                        <a:rPr lang="en-AU" sz="1000" b="0" dirty="0">
                          <a:solidFill>
                            <a:srgbClr val="57575A"/>
                          </a:solidFill>
                          <a:effectLst/>
                        </a:rPr>
                        <a:t>55</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r>
                        <a:rPr lang="en-AU" sz="1000" b="0" dirty="0">
                          <a:solidFill>
                            <a:srgbClr val="57575A"/>
                          </a:solidFill>
                          <a:effectLst/>
                        </a:rPr>
                        <a:t>60</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829779005"/>
                  </a:ext>
                </a:extLst>
              </a:tr>
              <a:tr h="178982">
                <a:tc>
                  <a:txBody>
                    <a:bodyPr/>
                    <a:lstStyle/>
                    <a:p>
                      <a:pPr algn="l">
                        <a:lnSpc>
                          <a:spcPct val="107000"/>
                        </a:lnSpc>
                        <a:spcAft>
                          <a:spcPts val="600"/>
                        </a:spcAft>
                      </a:pPr>
                      <a:r>
                        <a:rPr lang="en-AU" sz="1000" b="0" dirty="0">
                          <a:solidFill>
                            <a:srgbClr val="57575A"/>
                          </a:solidFill>
                          <a:effectLst/>
                        </a:rPr>
                        <a:t>≈ Velocity (m/s)</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r>
                        <a:rPr lang="en-AU" sz="1000" b="0" dirty="0">
                          <a:solidFill>
                            <a:srgbClr val="57575A"/>
                          </a:solidFill>
                          <a:effectLst/>
                        </a:rPr>
                        <a:t>0</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r>
                        <a:rPr lang="en-AU" sz="1000" b="0" dirty="0">
                          <a:solidFill>
                            <a:srgbClr val="57575A"/>
                          </a:solidFill>
                          <a:effectLst/>
                        </a:rPr>
                        <a:t>9</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r>
                        <a:rPr lang="en-AU" sz="1000" b="0" dirty="0">
                          <a:solidFill>
                            <a:srgbClr val="57575A"/>
                          </a:solidFill>
                          <a:effectLst/>
                        </a:rPr>
                        <a:t>29</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r>
                        <a:rPr lang="en-AU" sz="1000" b="0" dirty="0">
                          <a:solidFill>
                            <a:srgbClr val="57575A"/>
                          </a:solidFill>
                          <a:effectLst/>
                        </a:rPr>
                        <a:t>52</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r>
                        <a:rPr lang="en-AU" sz="1000" b="0" dirty="0">
                          <a:solidFill>
                            <a:srgbClr val="57575A"/>
                          </a:solidFill>
                          <a:effectLst/>
                        </a:rPr>
                        <a:t>76</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r>
                        <a:rPr lang="en-AU" sz="1000" b="0" dirty="0">
                          <a:solidFill>
                            <a:srgbClr val="57575A"/>
                          </a:solidFill>
                          <a:effectLst/>
                        </a:rPr>
                        <a:t>103</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r>
                        <a:rPr lang="en-AU" sz="1000" b="0" dirty="0">
                          <a:solidFill>
                            <a:srgbClr val="57575A"/>
                          </a:solidFill>
                          <a:effectLst/>
                        </a:rPr>
                        <a:t>132</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r>
                        <a:rPr lang="en-AU" sz="1000" b="0" dirty="0">
                          <a:solidFill>
                            <a:srgbClr val="57575A"/>
                          </a:solidFill>
                          <a:effectLst/>
                        </a:rPr>
                        <a:t>162</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r>
                        <a:rPr lang="en-AU" sz="1000" b="0" dirty="0">
                          <a:solidFill>
                            <a:srgbClr val="57575A"/>
                          </a:solidFill>
                          <a:effectLst/>
                        </a:rPr>
                        <a:t>196</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r>
                        <a:rPr lang="en-AU" sz="1000" b="0" dirty="0">
                          <a:solidFill>
                            <a:srgbClr val="57575A"/>
                          </a:solidFill>
                          <a:effectLst/>
                        </a:rPr>
                        <a:t>231</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r>
                        <a:rPr lang="en-AU" sz="1000" b="0" dirty="0">
                          <a:solidFill>
                            <a:srgbClr val="57575A"/>
                          </a:solidFill>
                          <a:effectLst/>
                        </a:rPr>
                        <a:t>251</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r>
                        <a:rPr lang="en-AU" sz="1000" b="0" dirty="0">
                          <a:solidFill>
                            <a:srgbClr val="57575A"/>
                          </a:solidFill>
                          <a:effectLst/>
                        </a:rPr>
                        <a:t>275</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algn="ctr">
                        <a:lnSpc>
                          <a:spcPct val="107000"/>
                        </a:lnSpc>
                        <a:spcAft>
                          <a:spcPts val="600"/>
                        </a:spcAft>
                      </a:pPr>
                      <a:r>
                        <a:rPr lang="en-AU" sz="1000" b="0" dirty="0">
                          <a:solidFill>
                            <a:srgbClr val="57575A"/>
                          </a:solidFill>
                          <a:effectLst/>
                        </a:rPr>
                        <a:t>317</a:t>
                      </a:r>
                      <a:endParaRPr lang="en-AU" sz="1000" b="0" dirty="0">
                        <a:solidFill>
                          <a:srgbClr val="57575A"/>
                        </a:solidFill>
                        <a:effectLst/>
                        <a:latin typeface="Calibri" panose="020F0502020204030204" pitchFamily="34" charset="0"/>
                        <a:ea typeface="Calibri" panose="020F0502020204030204" pitchFamily="34" charset="0"/>
                        <a:cs typeface="Arial" panose="020B0604020202020204" pitchFamily="34"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696869775"/>
                  </a:ext>
                </a:extLst>
              </a:tr>
            </a:tbl>
          </a:graphicData>
        </a:graphic>
      </p:graphicFrame>
      <p:sp>
        <p:nvSpPr>
          <p:cNvPr id="20" name="TextBox 19">
            <a:extLst>
              <a:ext uri="{FF2B5EF4-FFF2-40B4-BE49-F238E27FC236}">
                <a16:creationId xmlns:a16="http://schemas.microsoft.com/office/drawing/2014/main" id="{40EB92AB-FB73-C826-799E-76B630B47D32}"/>
              </a:ext>
            </a:extLst>
          </p:cNvPr>
          <p:cNvSpPr txBox="1"/>
          <p:nvPr/>
        </p:nvSpPr>
        <p:spPr>
          <a:xfrm>
            <a:off x="556098" y="6056831"/>
            <a:ext cx="5771016" cy="299295"/>
          </a:xfrm>
          <a:prstGeom prst="rect">
            <a:avLst/>
          </a:prstGeom>
          <a:solidFill>
            <a:schemeClr val="bg1"/>
          </a:solidFill>
        </p:spPr>
        <p:txBody>
          <a:bodyPr wrap="square" lIns="72000" tIns="72000" rIns="72000" bIns="72000">
            <a:spAutoFit/>
          </a:bodyPr>
          <a:lstStyle/>
          <a:p>
            <a:pPr>
              <a:spcBef>
                <a:spcPts val="300"/>
              </a:spcBef>
              <a:spcAft>
                <a:spcPts val="300"/>
              </a:spcAft>
            </a:pPr>
            <a:r>
              <a:rPr lang="en-AU" sz="1000" dirty="0">
                <a:solidFill>
                  <a:schemeClr val="accent1"/>
                </a:solidFill>
                <a:effectLst/>
                <a:latin typeface="Wingdings 2" panose="05020102010507070707" pitchFamily="18" charset="2"/>
                <a:ea typeface="Wingdings 2" panose="05020102010507070707" pitchFamily="18" charset="2"/>
                <a:cs typeface="Wingdings 2" panose="05020102010507070707" pitchFamily="18" charset="2"/>
              </a:rPr>
              <a:t>ó</a:t>
            </a:r>
            <a:r>
              <a:rPr lang="en-AU" sz="1000" dirty="0">
                <a:solidFill>
                  <a:srgbClr val="57575A"/>
                </a:solidFill>
                <a:latin typeface="Calibri" panose="020F0502020204030204" pitchFamily="34" charset="0"/>
                <a:cs typeface="Calibri" panose="020F0502020204030204" pitchFamily="34" charset="0"/>
              </a:rPr>
              <a:t> Plot the Falcon 9 velocity and time data on your plot of the Apollo 11 velocity vs time plot.</a:t>
            </a:r>
          </a:p>
        </p:txBody>
      </p:sp>
      <p:sp>
        <p:nvSpPr>
          <p:cNvPr id="25" name="Rectangle 24" descr="Text box to enter response">
            <a:extLst>
              <a:ext uri="{FF2B5EF4-FFF2-40B4-BE49-F238E27FC236}">
                <a16:creationId xmlns:a16="http://schemas.microsoft.com/office/drawing/2014/main" id="{DC176D23-70C0-814B-0828-12D831753952}"/>
              </a:ext>
            </a:extLst>
          </p:cNvPr>
          <p:cNvSpPr/>
          <p:nvPr/>
        </p:nvSpPr>
        <p:spPr>
          <a:xfrm>
            <a:off x="562919" y="6408804"/>
            <a:ext cx="5745806" cy="1388834"/>
          </a:xfrm>
          <a:prstGeom prst="rect">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cxnSp>
        <p:nvCxnSpPr>
          <p:cNvPr id="8" name="Straight Connector 7">
            <a:extLst>
              <a:ext uri="{FF2B5EF4-FFF2-40B4-BE49-F238E27FC236}">
                <a16:creationId xmlns:a16="http://schemas.microsoft.com/office/drawing/2014/main" id="{8ECA172C-45A7-1A86-974C-4C04206405CC}"/>
              </a:ext>
              <a:ext uri="{C183D7F6-B498-43B3-948B-1728B52AA6E4}">
                <adec:decorative xmlns:adec="http://schemas.microsoft.com/office/drawing/2017/decorative" val="1"/>
              </a:ext>
            </a:extLst>
          </p:cNvPr>
          <p:cNvCxnSpPr>
            <a:cxnSpLocks/>
          </p:cNvCxnSpPr>
          <p:nvPr/>
        </p:nvCxnSpPr>
        <p:spPr>
          <a:xfrm>
            <a:off x="1568204" y="2995548"/>
            <a:ext cx="664920" cy="0"/>
          </a:xfrm>
          <a:prstGeom prst="lin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a:extLst>
              <a:ext uri="{FF2B5EF4-FFF2-40B4-BE49-F238E27FC236}">
                <a16:creationId xmlns:a16="http://schemas.microsoft.com/office/drawing/2014/main" id="{419457F4-F84E-E36F-3594-AFD52D24C306}"/>
              </a:ext>
              <a:ext uri="{C183D7F6-B498-43B3-948B-1728B52AA6E4}">
                <adec:decorative xmlns:adec="http://schemas.microsoft.com/office/drawing/2017/decorative" val="1"/>
              </a:ext>
            </a:extLst>
          </p:cNvPr>
          <p:cNvSpPr/>
          <p:nvPr/>
        </p:nvSpPr>
        <p:spPr>
          <a:xfrm>
            <a:off x="834267" y="853095"/>
            <a:ext cx="5474458" cy="382499"/>
          </a:xfrm>
          <a:prstGeom prst="rect">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 name="Footer Placeholder 1">
            <a:extLst>
              <a:ext uri="{FF2B5EF4-FFF2-40B4-BE49-F238E27FC236}">
                <a16:creationId xmlns:a16="http://schemas.microsoft.com/office/drawing/2014/main" id="{5470D813-15C7-A9D5-F625-9CC716E70D10}"/>
              </a:ext>
              <a:ext uri="{C183D7F6-B498-43B3-948B-1728B52AA6E4}">
                <adec:decorative xmlns:adec="http://schemas.microsoft.com/office/drawing/2017/decorative" val="1"/>
              </a:ext>
            </a:extLst>
          </p:cNvPr>
          <p:cNvSpPr>
            <a:spLocks noGrp="1"/>
          </p:cNvSpPr>
          <p:nvPr>
            <p:ph type="ftr" sz="quarter" idx="3"/>
          </p:nvPr>
        </p:nvSpPr>
        <p:spPr/>
        <p:txBody>
          <a:bodyPr/>
          <a:lstStyle/>
          <a:p>
            <a:r>
              <a:rPr lang="en-US" dirty="0">
                <a:solidFill>
                  <a:schemeClr val="bg1"/>
                </a:solidFill>
              </a:rPr>
              <a:t>GETTING OFF THE GROUND </a:t>
            </a:r>
            <a:r>
              <a:rPr lang="en-US" dirty="0"/>
              <a:t>STUDENT RESOURCE</a:t>
            </a:r>
            <a:endParaRPr lang="en-AU" dirty="0"/>
          </a:p>
        </p:txBody>
      </p:sp>
      <p:sp>
        <p:nvSpPr>
          <p:cNvPr id="3" name="Slide Number Placeholder 2">
            <a:extLst>
              <a:ext uri="{FF2B5EF4-FFF2-40B4-BE49-F238E27FC236}">
                <a16:creationId xmlns:a16="http://schemas.microsoft.com/office/drawing/2014/main" id="{8AA53183-6CFF-F5E4-C9B6-5E3F811F28BC}"/>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3</a:t>
            </a:fld>
            <a:endParaRPr lang="en-AU" dirty="0"/>
          </a:p>
        </p:txBody>
      </p:sp>
      <p:sp>
        <p:nvSpPr>
          <p:cNvPr id="4" name="Title 3">
            <a:extLst>
              <a:ext uri="{FF2B5EF4-FFF2-40B4-BE49-F238E27FC236}">
                <a16:creationId xmlns:a16="http://schemas.microsoft.com/office/drawing/2014/main" id="{83DD50C6-247B-3734-5EDB-B7277F4A59C3}"/>
              </a:ext>
            </a:extLst>
          </p:cNvPr>
          <p:cNvSpPr>
            <a:spLocks noGrp="1"/>
          </p:cNvSpPr>
          <p:nvPr>
            <p:ph type="title" idx="4294967295"/>
          </p:nvPr>
        </p:nvSpPr>
        <p:spPr>
          <a:xfrm>
            <a:off x="471488" y="-1914525"/>
            <a:ext cx="5915025" cy="1914525"/>
          </a:xfrm>
          <a:prstGeom prst="rect">
            <a:avLst/>
          </a:prstGeom>
        </p:spPr>
        <p:txBody>
          <a:bodyPr anchor="b"/>
          <a:lstStyle/>
          <a:p>
            <a:r>
              <a:rPr lang="en-US" sz="3600" b="1" dirty="0">
                <a:solidFill>
                  <a:schemeClr val="accent6"/>
                </a:solidFill>
                <a:latin typeface="Open Sans" pitchFamily="2" charset="0"/>
                <a:ea typeface="Open Sans" pitchFamily="2" charset="0"/>
                <a:cs typeface="Open Sans" pitchFamily="2" charset="0"/>
              </a:rPr>
              <a:t>Getting off the ground – page 3</a:t>
            </a:r>
            <a:endParaRPr lang="en-AU" dirty="0"/>
          </a:p>
        </p:txBody>
      </p:sp>
      <p:cxnSp>
        <p:nvCxnSpPr>
          <p:cNvPr id="15" name="Straight Connector 14">
            <a:extLst>
              <a:ext uri="{FF2B5EF4-FFF2-40B4-BE49-F238E27FC236}">
                <a16:creationId xmlns:a16="http://schemas.microsoft.com/office/drawing/2014/main" id="{0ABA94AF-459B-143E-EBEB-4B843B3ED5C5}"/>
              </a:ext>
              <a:ext uri="{C183D7F6-B498-43B3-948B-1728B52AA6E4}">
                <adec:decorative xmlns:adec="http://schemas.microsoft.com/office/drawing/2017/decorative" val="1"/>
              </a:ext>
            </a:extLst>
          </p:cNvPr>
          <p:cNvCxnSpPr/>
          <p:nvPr/>
        </p:nvCxnSpPr>
        <p:spPr>
          <a:xfrm>
            <a:off x="556097" y="8686647"/>
            <a:ext cx="379054"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530E9370-5F52-00CC-74E2-DC80898BE7BA}"/>
              </a:ext>
            </a:extLst>
          </p:cNvPr>
          <p:cNvSpPr txBox="1"/>
          <p:nvPr/>
        </p:nvSpPr>
        <p:spPr>
          <a:xfrm>
            <a:off x="556098" y="8699744"/>
            <a:ext cx="3255962" cy="253128"/>
          </a:xfrm>
          <a:prstGeom prst="rect">
            <a:avLst/>
          </a:prstGeom>
          <a:noFill/>
        </p:spPr>
        <p:txBody>
          <a:bodyPr wrap="square" lIns="72000" tIns="72000" rIns="72000" bIns="72000">
            <a:spAutoFit/>
          </a:bodyPr>
          <a:lstStyle/>
          <a:p>
            <a:r>
              <a:rPr lang="en-AU" sz="700" baseline="300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1</a:t>
            </a:r>
            <a:r>
              <a:rPr lang="en-AU" sz="7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 Use this Space X clip: </a:t>
            </a:r>
            <a:r>
              <a:rPr lang="en-AU" sz="7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hlinkClick r:id="rId2"/>
              </a:rPr>
              <a:t>https://www.youtube.com/watch?v=lSRXacd8wU8</a:t>
            </a:r>
            <a:r>
              <a:rPr lang="en-AU" sz="7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12" name="Graphic 11">
            <a:extLst>
              <a:ext uri="{FF2B5EF4-FFF2-40B4-BE49-F238E27FC236}">
                <a16:creationId xmlns:a16="http://schemas.microsoft.com/office/drawing/2014/main" id="{A32F5F0B-DE51-6D3F-7A80-4DA9EB4CEFC5}"/>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7327" y="3612346"/>
            <a:ext cx="315140" cy="316523"/>
          </a:xfrm>
          <a:prstGeom prst="rect">
            <a:avLst/>
          </a:prstGeom>
        </p:spPr>
      </p:pic>
      <p:pic>
        <p:nvPicPr>
          <p:cNvPr id="21" name="Graphic 20">
            <a:extLst>
              <a:ext uri="{FF2B5EF4-FFF2-40B4-BE49-F238E27FC236}">
                <a16:creationId xmlns:a16="http://schemas.microsoft.com/office/drawing/2014/main" id="{DBB6181E-BDD1-D7FB-237A-FF139B80324A}"/>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9860" y="874235"/>
            <a:ext cx="316523" cy="316523"/>
          </a:xfrm>
          <a:prstGeom prst="rect">
            <a:avLst/>
          </a:prstGeom>
        </p:spPr>
      </p:pic>
      <p:sp>
        <p:nvSpPr>
          <p:cNvPr id="22" name="Rectangle 21">
            <a:extLst>
              <a:ext uri="{FF2B5EF4-FFF2-40B4-BE49-F238E27FC236}">
                <a16:creationId xmlns:a16="http://schemas.microsoft.com/office/drawing/2014/main" id="{44EAFF37-CA33-46CE-9B12-BC996931CB0A}"/>
              </a:ext>
              <a:ext uri="{C183D7F6-B498-43B3-948B-1728B52AA6E4}">
                <adec:decorative xmlns:adec="http://schemas.microsoft.com/office/drawing/2017/decorative" val="1"/>
              </a:ext>
            </a:extLst>
          </p:cNvPr>
          <p:cNvSpPr/>
          <p:nvPr/>
        </p:nvSpPr>
        <p:spPr>
          <a:xfrm>
            <a:off x="834267" y="1545618"/>
            <a:ext cx="5474458" cy="382499"/>
          </a:xfrm>
          <a:prstGeom prst="rect">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23" name="Graphic 22">
            <a:extLst>
              <a:ext uri="{FF2B5EF4-FFF2-40B4-BE49-F238E27FC236}">
                <a16:creationId xmlns:a16="http://schemas.microsoft.com/office/drawing/2014/main" id="{DEA54076-346A-EA22-931C-522E5EEC967C}"/>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9860" y="1566758"/>
            <a:ext cx="316523" cy="316523"/>
          </a:xfrm>
          <a:prstGeom prst="rect">
            <a:avLst/>
          </a:prstGeom>
        </p:spPr>
      </p:pic>
      <p:pic>
        <p:nvPicPr>
          <p:cNvPr id="26" name="Graphic 25">
            <a:extLst>
              <a:ext uri="{FF2B5EF4-FFF2-40B4-BE49-F238E27FC236}">
                <a16:creationId xmlns:a16="http://schemas.microsoft.com/office/drawing/2014/main" id="{C64DF882-05A2-2BF8-57B6-3B595D322691}"/>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7327" y="6479371"/>
            <a:ext cx="315140" cy="316523"/>
          </a:xfrm>
          <a:prstGeom prst="rect">
            <a:avLst/>
          </a:prstGeom>
        </p:spPr>
      </p:pic>
    </p:spTree>
    <p:extLst>
      <p:ext uri="{BB962C8B-B14F-4D97-AF65-F5344CB8AC3E}">
        <p14:creationId xmlns:p14="http://schemas.microsoft.com/office/powerpoint/2010/main" val="3203638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0E06A3A-0699-5BE5-5E71-1DACDD0409E4}"/>
              </a:ext>
            </a:extLst>
          </p:cNvPr>
          <p:cNvSpPr txBox="1"/>
          <p:nvPr/>
        </p:nvSpPr>
        <p:spPr>
          <a:xfrm>
            <a:off x="555760" y="573715"/>
            <a:ext cx="5752966" cy="3838725"/>
          </a:xfrm>
          <a:prstGeom prst="rect">
            <a:avLst/>
          </a:prstGeom>
          <a:solidFill>
            <a:schemeClr val="bg1"/>
          </a:solidFill>
        </p:spPr>
        <p:txBody>
          <a:bodyPr wrap="square" lIns="72000" tIns="72000" rIns="72000" bIns="72000">
            <a:spAutoFit/>
          </a:bodyPr>
          <a:lstStyle/>
          <a:p>
            <a:pPr marL="228600" indent="-228600">
              <a:spcBef>
                <a:spcPts val="300"/>
              </a:spcBef>
              <a:spcAft>
                <a:spcPts val="300"/>
              </a:spcAft>
              <a:buFont typeface="+mj-lt"/>
              <a:buAutoNum type="arabicPeriod" startAt="4"/>
            </a:pPr>
            <a:r>
              <a:rPr lang="en-AU" sz="1000" dirty="0">
                <a:solidFill>
                  <a:srgbClr val="57575A"/>
                </a:solidFill>
                <a:latin typeface="Calibri" panose="020F0502020204030204" pitchFamily="34" charset="0"/>
                <a:cs typeface="Calibri" panose="020F0502020204030204" pitchFamily="34" charset="0"/>
              </a:rPr>
              <a:t>Calculate the approximate rate of acceleration for Falcon 9 between 45 to 50 seconds and then between 55 to 60 seconds. What can you say when comparing these two periods during the rocket’s acceleration?</a:t>
            </a:r>
          </a:p>
          <a:p>
            <a:pPr marL="228600" indent="-228600">
              <a:spcBef>
                <a:spcPts val="300"/>
              </a:spcBef>
              <a:spcAft>
                <a:spcPts val="300"/>
              </a:spcAft>
              <a:buFont typeface="+mj-lt"/>
              <a:buAutoNum type="arabicPeriod" startAt="4"/>
            </a:pPr>
            <a:endParaRPr lang="en-AU" sz="1000" dirty="0">
              <a:solidFill>
                <a:srgbClr val="57575A"/>
              </a:solidFill>
              <a:latin typeface="Calibri" panose="020F0502020204030204" pitchFamily="34" charset="0"/>
              <a:cs typeface="Calibri" panose="020F0502020204030204" pitchFamily="34" charset="0"/>
            </a:endParaRPr>
          </a:p>
          <a:p>
            <a:pPr marL="228600" indent="-228600">
              <a:spcBef>
                <a:spcPts val="300"/>
              </a:spcBef>
              <a:spcAft>
                <a:spcPts val="300"/>
              </a:spcAft>
              <a:buFont typeface="+mj-lt"/>
              <a:buAutoNum type="arabicPeriod" startAt="4"/>
            </a:pPr>
            <a:endParaRPr lang="en-AU" sz="1000" dirty="0">
              <a:solidFill>
                <a:srgbClr val="57575A"/>
              </a:solidFill>
              <a:latin typeface="Calibri" panose="020F0502020204030204" pitchFamily="34" charset="0"/>
              <a:cs typeface="Calibri" panose="020F0502020204030204" pitchFamily="34" charset="0"/>
            </a:endParaRPr>
          </a:p>
          <a:p>
            <a:pPr marL="228600" indent="-228600">
              <a:spcBef>
                <a:spcPts val="300"/>
              </a:spcBef>
              <a:spcAft>
                <a:spcPts val="300"/>
              </a:spcAft>
              <a:buFont typeface="+mj-lt"/>
              <a:buAutoNum type="arabicPeriod" startAt="4"/>
            </a:pPr>
            <a:endParaRPr lang="en-AU" sz="1000" dirty="0">
              <a:solidFill>
                <a:srgbClr val="57575A"/>
              </a:solidFill>
              <a:latin typeface="Calibri" panose="020F0502020204030204" pitchFamily="34" charset="0"/>
              <a:cs typeface="Calibri" panose="020F0502020204030204" pitchFamily="34" charset="0"/>
            </a:endParaRPr>
          </a:p>
          <a:p>
            <a:pPr marL="228600" indent="-228600">
              <a:spcBef>
                <a:spcPts val="300"/>
              </a:spcBef>
              <a:spcAft>
                <a:spcPts val="300"/>
              </a:spcAft>
              <a:buFont typeface="+mj-lt"/>
              <a:buAutoNum type="arabicPeriod" startAt="4"/>
            </a:pPr>
            <a:r>
              <a:rPr lang="en-AU" sz="1000" dirty="0">
                <a:solidFill>
                  <a:srgbClr val="57575A"/>
                </a:solidFill>
                <a:latin typeface="Calibri" panose="020F0502020204030204" pitchFamily="34" charset="0"/>
                <a:cs typeface="Calibri" panose="020F0502020204030204" pitchFamily="34" charset="0"/>
              </a:rPr>
              <a:t>Which of the two rockets, Apollo11 and Falcon 9 has the greater rate of acceleration?</a:t>
            </a:r>
            <a:br>
              <a:rPr lang="en-AU" sz="1000" dirty="0">
                <a:solidFill>
                  <a:srgbClr val="57575A"/>
                </a:solidFill>
                <a:latin typeface="Calibri" panose="020F0502020204030204" pitchFamily="34" charset="0"/>
                <a:cs typeface="Calibri" panose="020F0502020204030204" pitchFamily="34" charset="0"/>
              </a:rPr>
            </a:br>
            <a:endParaRPr lang="en-AU" sz="1000" dirty="0">
              <a:solidFill>
                <a:srgbClr val="57575A"/>
              </a:solidFill>
              <a:latin typeface="Calibri" panose="020F0502020204030204" pitchFamily="34" charset="0"/>
              <a:cs typeface="Calibri" panose="020F0502020204030204" pitchFamily="34" charset="0"/>
            </a:endParaRPr>
          </a:p>
          <a:p>
            <a:pPr marL="228600" indent="-228600">
              <a:spcBef>
                <a:spcPts val="300"/>
              </a:spcBef>
              <a:spcAft>
                <a:spcPts val="300"/>
              </a:spcAft>
              <a:buFont typeface="+mj-lt"/>
              <a:buAutoNum type="arabicPeriod" startAt="4"/>
            </a:pPr>
            <a:endParaRPr lang="en-AU" sz="1000" dirty="0">
              <a:solidFill>
                <a:schemeClr val="accent4"/>
              </a:solidFill>
              <a:latin typeface="Calibri" panose="020F0502020204030204" pitchFamily="34" charset="0"/>
              <a:cs typeface="Calibri" panose="020F0502020204030204" pitchFamily="34" charset="0"/>
            </a:endParaRPr>
          </a:p>
          <a:p>
            <a:pPr>
              <a:spcBef>
                <a:spcPts val="300"/>
              </a:spcBef>
              <a:spcAft>
                <a:spcPts val="300"/>
              </a:spcAft>
            </a:pPr>
            <a:r>
              <a:rPr lang="en-AU" sz="1000" b="1" dirty="0">
                <a:solidFill>
                  <a:srgbClr val="57575A"/>
                </a:solidFill>
                <a:latin typeface="Calibri" panose="020F0502020204030204" pitchFamily="34" charset="0"/>
                <a:cs typeface="Calibri" panose="020F0502020204030204" pitchFamily="34" charset="0"/>
              </a:rPr>
              <a:t>The Payload </a:t>
            </a:r>
            <a:r>
              <a:rPr lang="en-AU" sz="1000" dirty="0">
                <a:solidFill>
                  <a:srgbClr val="57575A"/>
                </a:solidFill>
                <a:latin typeface="Calibri" panose="020F0502020204030204" pitchFamily="34" charset="0"/>
                <a:cs typeface="Calibri" panose="020F0502020204030204" pitchFamily="34" charset="0"/>
              </a:rPr>
              <a:t>contents of a rocket vary depending on the mission. The International Space Station for example, required around 40 missions transporting items ranging from crew living quarters to food and toiletries. </a:t>
            </a: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Payload costs have reduced over the years from around $65 000</a:t>
            </a:r>
            <a:r>
              <a:rPr lang="en-AU" sz="1000" baseline="30000" dirty="0">
                <a:solidFill>
                  <a:srgbClr val="57575A"/>
                </a:solidFill>
                <a:latin typeface="Calibri" panose="020F0502020204030204" pitchFamily="34" charset="0"/>
                <a:cs typeface="Calibri" panose="020F0502020204030204" pitchFamily="34" charset="0"/>
              </a:rPr>
              <a:t>2</a:t>
            </a:r>
            <a:r>
              <a:rPr lang="en-AU" sz="1000" dirty="0">
                <a:solidFill>
                  <a:srgbClr val="57575A"/>
                </a:solidFill>
                <a:latin typeface="Calibri" panose="020F0502020204030204" pitchFamily="34" charset="0"/>
                <a:cs typeface="Calibri" panose="020F0502020204030204" pitchFamily="34" charset="0"/>
              </a:rPr>
              <a:t> per kilogram during the space shuttle era, to around $2500 per kilogram using SpaceX’s Falcon Heavy rocket. The payload ratio of a rocket is the maximum payload of the spacecraft divided by the weight of the propellant and non-fuelled spacecraft, and is given the symbol lambda (λ) where:</a:t>
            </a: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md = payload mass	</a:t>
            </a:r>
            <a:br>
              <a:rPr lang="en-AU" sz="1000" dirty="0">
                <a:solidFill>
                  <a:srgbClr val="57575A"/>
                </a:solidFill>
                <a:latin typeface="Calibri" panose="020F0502020204030204" pitchFamily="34" charset="0"/>
                <a:cs typeface="Calibri" panose="020F0502020204030204" pitchFamily="34" charset="0"/>
              </a:rPr>
            </a:br>
            <a:r>
              <a:rPr lang="en-AU" sz="1000" dirty="0">
                <a:solidFill>
                  <a:srgbClr val="57575A"/>
                </a:solidFill>
                <a:latin typeface="Calibri" panose="020F0502020204030204" pitchFamily="34" charset="0"/>
                <a:cs typeface="Calibri" panose="020F0502020204030204" pitchFamily="34" charset="0"/>
              </a:rPr>
              <a:t>mp = total mass of propellant (fuel)	</a:t>
            </a:r>
            <a:br>
              <a:rPr lang="en-AU" sz="1000" dirty="0">
                <a:solidFill>
                  <a:srgbClr val="57575A"/>
                </a:solidFill>
                <a:latin typeface="Calibri" panose="020F0502020204030204" pitchFamily="34" charset="0"/>
                <a:cs typeface="Calibri" panose="020F0502020204030204" pitchFamily="34" charset="0"/>
              </a:rPr>
            </a:br>
            <a:r>
              <a:rPr lang="en-AU" sz="1000" dirty="0">
                <a:solidFill>
                  <a:srgbClr val="57575A"/>
                </a:solidFill>
                <a:latin typeface="Calibri" panose="020F0502020204030204" pitchFamily="34" charset="0"/>
                <a:cs typeface="Calibri" panose="020F0502020204030204" pitchFamily="34" charset="0"/>
              </a:rPr>
              <a:t>ms = mass of the spacecraft including empty tanks and boosters (not including payload mass and propellant mass)</a:t>
            </a:r>
          </a:p>
        </p:txBody>
      </p:sp>
      <p:sp>
        <p:nvSpPr>
          <p:cNvPr id="5" name="TextBox 4">
            <a:extLst>
              <a:ext uri="{FF2B5EF4-FFF2-40B4-BE49-F238E27FC236}">
                <a16:creationId xmlns:a16="http://schemas.microsoft.com/office/drawing/2014/main" id="{282476A7-A6E4-A72E-78C6-024DCA369E3F}"/>
              </a:ext>
            </a:extLst>
          </p:cNvPr>
          <p:cNvSpPr txBox="1"/>
          <p:nvPr/>
        </p:nvSpPr>
        <p:spPr>
          <a:xfrm>
            <a:off x="999750" y="4250363"/>
            <a:ext cx="1371842" cy="517404"/>
          </a:xfrm>
          <a:prstGeom prst="rect">
            <a:avLst/>
          </a:prstGeom>
          <a:solidFill>
            <a:schemeClr val="accent3">
              <a:lumMod val="20000"/>
              <a:lumOff val="80000"/>
            </a:schemeClr>
          </a:solidFill>
        </p:spPr>
        <p:txBody>
          <a:bodyPr wrap="square" lIns="180000" tIns="180000" rIns="180000" bIns="180000">
            <a:spAutoFit/>
          </a:bodyPr>
          <a:lstStyle/>
          <a:p>
            <a:pPr>
              <a:spcBef>
                <a:spcPts val="300"/>
              </a:spcBef>
              <a:spcAft>
                <a:spcPts val="300"/>
              </a:spcAft>
              <a:tabLst>
                <a:tab pos="871538" algn="ctr"/>
              </a:tabLst>
            </a:pPr>
            <a:r>
              <a:rPr lang="el-GR" sz="1000" dirty="0">
                <a:solidFill>
                  <a:srgbClr val="57575A"/>
                </a:solidFill>
                <a:latin typeface="Calibri" panose="020F0502020204030204" pitchFamily="34" charset="0"/>
                <a:cs typeface="Calibri" panose="020F0502020204030204" pitchFamily="34" charset="0"/>
              </a:rPr>
              <a:t>λ = </a:t>
            </a:r>
            <a:r>
              <a:rPr lang="en-AU" sz="1000" dirty="0">
                <a:solidFill>
                  <a:srgbClr val="57575A"/>
                </a:solidFill>
                <a:latin typeface="Calibri" panose="020F0502020204030204" pitchFamily="34" charset="0"/>
                <a:cs typeface="Calibri" panose="020F0502020204030204" pitchFamily="34" charset="0"/>
              </a:rPr>
              <a:t>md / (mp + ms)</a:t>
            </a:r>
          </a:p>
        </p:txBody>
      </p:sp>
      <p:sp>
        <p:nvSpPr>
          <p:cNvPr id="6" name="TextBox 5">
            <a:extLst>
              <a:ext uri="{FF2B5EF4-FFF2-40B4-BE49-F238E27FC236}">
                <a16:creationId xmlns:a16="http://schemas.microsoft.com/office/drawing/2014/main" id="{93C6D6F9-2ADB-5BED-5F23-5D8213533E8B}"/>
              </a:ext>
            </a:extLst>
          </p:cNvPr>
          <p:cNvSpPr txBox="1"/>
          <p:nvPr/>
        </p:nvSpPr>
        <p:spPr>
          <a:xfrm>
            <a:off x="539630" y="4783827"/>
            <a:ext cx="5769096" cy="453183"/>
          </a:xfrm>
          <a:prstGeom prst="rect">
            <a:avLst/>
          </a:prstGeom>
          <a:solidFill>
            <a:schemeClr val="bg1"/>
          </a:solidFill>
        </p:spPr>
        <p:txBody>
          <a:bodyPr wrap="square" lIns="72000" tIns="72000" rIns="72000" bIns="72000">
            <a:spAutoFit/>
          </a:bodyPr>
          <a:lstStyle/>
          <a:p>
            <a:pPr marL="127000" indent="-127000">
              <a:spcBef>
                <a:spcPts val="300"/>
              </a:spcBef>
              <a:spcAft>
                <a:spcPts val="300"/>
              </a:spcAft>
            </a:pPr>
            <a:r>
              <a:rPr lang="en-AU" sz="1000" dirty="0">
                <a:solidFill>
                  <a:schemeClr val="accent1"/>
                </a:solidFill>
                <a:effectLst/>
                <a:latin typeface="Wingdings 2" panose="05020102010507070707" pitchFamily="18" charset="2"/>
                <a:ea typeface="Wingdings 2" panose="05020102010507070707" pitchFamily="18" charset="2"/>
                <a:cs typeface="Wingdings 2" panose="05020102010507070707" pitchFamily="18" charset="2"/>
              </a:rPr>
              <a:t>ó</a:t>
            </a:r>
            <a:r>
              <a:rPr lang="en-AU" sz="1000" dirty="0">
                <a:solidFill>
                  <a:srgbClr val="57575A"/>
                </a:solidFill>
                <a:latin typeface="Calibri" panose="020F0502020204030204" pitchFamily="34" charset="0"/>
                <a:cs typeface="Calibri" panose="020F0502020204030204" pitchFamily="34" charset="0"/>
              </a:rPr>
              <a:t> Use the following information to determine the approximate payload mass for a space shuttle mission to Low-Earth Orbit (LEO) if the shuttle has a payload ratio of 1.25%</a:t>
            </a:r>
          </a:p>
        </p:txBody>
      </p:sp>
      <p:pic>
        <p:nvPicPr>
          <p:cNvPr id="34" name="Picture 33" descr="Image of a rocket with the following information:&#10;External tank 35426kg (empty)&#10;External tank - mass of fuel for mission 718944kg&#10;Solid rocket boosters 83915kg times 2 (empty)&#10;Solid rocket boosters - mass of fuel for mission 498952kg times 2&#10;Oribter 74843kg&#10;Orbiter - mass of fuel for mission 32000kg">
            <a:extLst>
              <a:ext uri="{FF2B5EF4-FFF2-40B4-BE49-F238E27FC236}">
                <a16:creationId xmlns:a16="http://schemas.microsoft.com/office/drawing/2014/main" id="{0B50F896-0BE0-0442-B1C7-62135F38D225}"/>
              </a:ext>
            </a:extLst>
          </p:cNvPr>
          <p:cNvPicPr>
            <a:picLocks noChangeAspect="1"/>
          </p:cNvPicPr>
          <p:nvPr/>
        </p:nvPicPr>
        <p:blipFill>
          <a:blip r:embed="rId2"/>
          <a:stretch>
            <a:fillRect/>
          </a:stretch>
        </p:blipFill>
        <p:spPr>
          <a:xfrm>
            <a:off x="326195" y="5383446"/>
            <a:ext cx="5114987" cy="2877561"/>
          </a:xfrm>
          <a:prstGeom prst="rect">
            <a:avLst/>
          </a:prstGeom>
        </p:spPr>
      </p:pic>
      <p:sp>
        <p:nvSpPr>
          <p:cNvPr id="18" name="Rectangle 17" descr="Text box to enter response">
            <a:extLst>
              <a:ext uri="{FF2B5EF4-FFF2-40B4-BE49-F238E27FC236}">
                <a16:creationId xmlns:a16="http://schemas.microsoft.com/office/drawing/2014/main" id="{B074CD0E-3D30-B13D-5302-F2A684409B4E}"/>
              </a:ext>
              <a:ext uri="{C183D7F6-B498-43B3-948B-1728B52AA6E4}">
                <adec:decorative xmlns:adec="http://schemas.microsoft.com/office/drawing/2017/decorative" val="0"/>
              </a:ext>
            </a:extLst>
          </p:cNvPr>
          <p:cNvSpPr/>
          <p:nvPr/>
        </p:nvSpPr>
        <p:spPr>
          <a:xfrm>
            <a:off x="3268300" y="7495908"/>
            <a:ext cx="3040425" cy="981681"/>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 name="Footer Placeholder 1">
            <a:extLst>
              <a:ext uri="{FF2B5EF4-FFF2-40B4-BE49-F238E27FC236}">
                <a16:creationId xmlns:a16="http://schemas.microsoft.com/office/drawing/2014/main" id="{E75DC433-68D8-AB09-50C6-2439E869179D}"/>
              </a:ext>
              <a:ext uri="{C183D7F6-B498-43B3-948B-1728B52AA6E4}">
                <adec:decorative xmlns:adec="http://schemas.microsoft.com/office/drawing/2017/decorative" val="1"/>
              </a:ext>
            </a:extLst>
          </p:cNvPr>
          <p:cNvSpPr>
            <a:spLocks noGrp="1"/>
          </p:cNvSpPr>
          <p:nvPr>
            <p:ph type="ftr" sz="quarter" idx="3"/>
          </p:nvPr>
        </p:nvSpPr>
        <p:spPr/>
        <p:txBody>
          <a:bodyPr/>
          <a:lstStyle/>
          <a:p>
            <a:r>
              <a:rPr lang="en-US" dirty="0">
                <a:solidFill>
                  <a:schemeClr val="bg1"/>
                </a:solidFill>
              </a:rPr>
              <a:t>GETTING OFF THE GROUND </a:t>
            </a:r>
            <a:r>
              <a:rPr lang="en-US" dirty="0"/>
              <a:t>STUDENT RESOURCE</a:t>
            </a:r>
            <a:endParaRPr lang="en-AU" dirty="0"/>
          </a:p>
        </p:txBody>
      </p:sp>
      <p:sp>
        <p:nvSpPr>
          <p:cNvPr id="3" name="Slide Number Placeholder 2">
            <a:extLst>
              <a:ext uri="{FF2B5EF4-FFF2-40B4-BE49-F238E27FC236}">
                <a16:creationId xmlns:a16="http://schemas.microsoft.com/office/drawing/2014/main" id="{9204224D-0BDD-1A50-E075-078465A14891}"/>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4</a:t>
            </a:fld>
            <a:endParaRPr lang="en-AU" dirty="0"/>
          </a:p>
        </p:txBody>
      </p:sp>
      <p:sp>
        <p:nvSpPr>
          <p:cNvPr id="10" name="Title 9">
            <a:extLst>
              <a:ext uri="{FF2B5EF4-FFF2-40B4-BE49-F238E27FC236}">
                <a16:creationId xmlns:a16="http://schemas.microsoft.com/office/drawing/2014/main" id="{4646D4A0-63D5-C71B-17A6-7DFCDA45A61D}"/>
              </a:ext>
            </a:extLst>
          </p:cNvPr>
          <p:cNvSpPr>
            <a:spLocks noGrp="1"/>
          </p:cNvSpPr>
          <p:nvPr>
            <p:ph type="title" idx="4294967295"/>
          </p:nvPr>
        </p:nvSpPr>
        <p:spPr>
          <a:xfrm>
            <a:off x="471488" y="-1914525"/>
            <a:ext cx="5915025" cy="1914525"/>
          </a:xfrm>
          <a:prstGeom prst="rect">
            <a:avLst/>
          </a:prstGeom>
        </p:spPr>
        <p:txBody>
          <a:bodyPr anchor="b"/>
          <a:lstStyle/>
          <a:p>
            <a:r>
              <a:rPr lang="en-US" sz="3600" b="1" dirty="0">
                <a:solidFill>
                  <a:schemeClr val="accent6"/>
                </a:solidFill>
                <a:latin typeface="Open Sans" pitchFamily="2" charset="0"/>
                <a:ea typeface="Open Sans" pitchFamily="2" charset="0"/>
                <a:cs typeface="Open Sans" pitchFamily="2" charset="0"/>
              </a:rPr>
              <a:t>Getting off the ground – page 4</a:t>
            </a:r>
            <a:endParaRPr lang="en-AU" dirty="0"/>
          </a:p>
        </p:txBody>
      </p:sp>
      <p:sp>
        <p:nvSpPr>
          <p:cNvPr id="7" name="Rectangle 6">
            <a:extLst>
              <a:ext uri="{FF2B5EF4-FFF2-40B4-BE49-F238E27FC236}">
                <a16:creationId xmlns:a16="http://schemas.microsoft.com/office/drawing/2014/main" id="{9BF68456-DFAB-868B-2143-724BFAA70E2E}"/>
              </a:ext>
              <a:ext uri="{C183D7F6-B498-43B3-948B-1728B52AA6E4}">
                <adec:decorative xmlns:adec="http://schemas.microsoft.com/office/drawing/2017/decorative" val="1"/>
              </a:ext>
            </a:extLst>
          </p:cNvPr>
          <p:cNvSpPr/>
          <p:nvPr/>
        </p:nvSpPr>
        <p:spPr>
          <a:xfrm>
            <a:off x="830438" y="1152685"/>
            <a:ext cx="5478288" cy="634455"/>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6" name="Rectangle 15">
            <a:extLst>
              <a:ext uri="{FF2B5EF4-FFF2-40B4-BE49-F238E27FC236}">
                <a16:creationId xmlns:a16="http://schemas.microsoft.com/office/drawing/2014/main" id="{2B5CB740-3332-942E-D265-838760E8F093}"/>
              </a:ext>
              <a:ext uri="{C183D7F6-B498-43B3-948B-1728B52AA6E4}">
                <adec:decorative xmlns:adec="http://schemas.microsoft.com/office/drawing/2017/decorative" val="1"/>
              </a:ext>
            </a:extLst>
          </p:cNvPr>
          <p:cNvSpPr/>
          <p:nvPr/>
        </p:nvSpPr>
        <p:spPr>
          <a:xfrm>
            <a:off x="830438" y="2067086"/>
            <a:ext cx="5478288" cy="338836"/>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20" name="Graphic 19">
            <a:extLst>
              <a:ext uri="{FF2B5EF4-FFF2-40B4-BE49-F238E27FC236}">
                <a16:creationId xmlns:a16="http://schemas.microsoft.com/office/drawing/2014/main" id="{B21AE836-F286-6D6B-01D1-5BA59AF7AF9F}"/>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44574" y="2088179"/>
            <a:ext cx="316523" cy="316523"/>
          </a:xfrm>
          <a:prstGeom prst="rect">
            <a:avLst/>
          </a:prstGeom>
        </p:spPr>
      </p:pic>
      <p:pic>
        <p:nvPicPr>
          <p:cNvPr id="21" name="Graphic 20">
            <a:extLst>
              <a:ext uri="{FF2B5EF4-FFF2-40B4-BE49-F238E27FC236}">
                <a16:creationId xmlns:a16="http://schemas.microsoft.com/office/drawing/2014/main" id="{B2BC520C-1EF6-603A-C953-5D4892E8D8CE}"/>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44574" y="1187226"/>
            <a:ext cx="316523" cy="316523"/>
          </a:xfrm>
          <a:prstGeom prst="rect">
            <a:avLst/>
          </a:prstGeom>
        </p:spPr>
      </p:pic>
      <p:pic>
        <p:nvPicPr>
          <p:cNvPr id="24" name="Graphic 23">
            <a:extLst>
              <a:ext uri="{FF2B5EF4-FFF2-40B4-BE49-F238E27FC236}">
                <a16:creationId xmlns:a16="http://schemas.microsoft.com/office/drawing/2014/main" id="{30203EF8-5607-D125-9170-F8D20E189132}"/>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298988" y="7528264"/>
            <a:ext cx="316523" cy="316523"/>
          </a:xfrm>
          <a:prstGeom prst="rect">
            <a:avLst/>
          </a:prstGeom>
        </p:spPr>
      </p:pic>
      <p:sp>
        <p:nvSpPr>
          <p:cNvPr id="9" name="TextBox 8">
            <a:extLst>
              <a:ext uri="{FF2B5EF4-FFF2-40B4-BE49-F238E27FC236}">
                <a16:creationId xmlns:a16="http://schemas.microsoft.com/office/drawing/2014/main" id="{A1CB024C-03A4-B63E-F240-69FB6525E76D}"/>
              </a:ext>
            </a:extLst>
          </p:cNvPr>
          <p:cNvSpPr txBox="1"/>
          <p:nvPr/>
        </p:nvSpPr>
        <p:spPr>
          <a:xfrm>
            <a:off x="539629" y="8699744"/>
            <a:ext cx="4362749" cy="360850"/>
          </a:xfrm>
          <a:prstGeom prst="rect">
            <a:avLst/>
          </a:prstGeom>
          <a:noFill/>
        </p:spPr>
        <p:txBody>
          <a:bodyPr wrap="square" lIns="72000" tIns="72000" rIns="72000" bIns="72000">
            <a:spAutoFit/>
          </a:bodyPr>
          <a:lstStyle/>
          <a:p>
            <a:pPr>
              <a:spcBef>
                <a:spcPts val="300"/>
              </a:spcBef>
              <a:spcAft>
                <a:spcPts val="300"/>
              </a:spcAft>
              <a:tabLst>
                <a:tab pos="871538" algn="ctr"/>
              </a:tabLst>
            </a:pPr>
            <a:r>
              <a:rPr lang="en-AU" sz="700" dirty="0">
                <a:solidFill>
                  <a:srgbClr val="57575A"/>
                </a:solidFill>
                <a:latin typeface="Calibri" panose="020F0502020204030204" pitchFamily="34" charset="0"/>
                <a:cs typeface="Calibri" panose="020F0502020204030204" pitchFamily="34" charset="0"/>
              </a:rPr>
              <a:t>https://publicdomainvectors.org/ photos/Space-Shuttle.png</a:t>
            </a:r>
            <a:br>
              <a:rPr lang="en-AU" sz="700" dirty="0">
                <a:solidFill>
                  <a:srgbClr val="57575A"/>
                </a:solidFill>
                <a:latin typeface="Calibri" panose="020F0502020204030204" pitchFamily="34" charset="0"/>
                <a:cs typeface="Calibri" panose="020F0502020204030204" pitchFamily="34" charset="0"/>
              </a:rPr>
            </a:br>
            <a:r>
              <a:rPr lang="en-AU" sz="700" baseline="30000" dirty="0">
                <a:solidFill>
                  <a:srgbClr val="57575A"/>
                </a:solidFill>
                <a:latin typeface="Calibri" panose="020F0502020204030204" pitchFamily="34" charset="0"/>
                <a:cs typeface="Calibri" panose="020F0502020204030204" pitchFamily="34" charset="0"/>
              </a:rPr>
              <a:t>2 </a:t>
            </a:r>
            <a:r>
              <a:rPr lang="en-AU" sz="700" dirty="0">
                <a:solidFill>
                  <a:srgbClr val="57575A"/>
                </a:solidFill>
                <a:latin typeface="Calibri" panose="020F0502020204030204" pitchFamily="34" charset="0"/>
                <a:cs typeface="Calibri" panose="020F0502020204030204" pitchFamily="34" charset="0"/>
              </a:rPr>
              <a:t>https://ourworldindata.org/grapher/cost-space-launches-low-earth-orbit</a:t>
            </a:r>
          </a:p>
        </p:txBody>
      </p:sp>
    </p:spTree>
    <p:extLst>
      <p:ext uri="{BB962C8B-B14F-4D97-AF65-F5344CB8AC3E}">
        <p14:creationId xmlns:p14="http://schemas.microsoft.com/office/powerpoint/2010/main" val="1669982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0E06A3A-0699-5BE5-5E71-1DACDD0409E4}"/>
              </a:ext>
            </a:extLst>
          </p:cNvPr>
          <p:cNvSpPr txBox="1"/>
          <p:nvPr/>
        </p:nvSpPr>
        <p:spPr>
          <a:xfrm>
            <a:off x="570540" y="573715"/>
            <a:ext cx="5738185" cy="1504753"/>
          </a:xfrm>
          <a:prstGeom prst="rect">
            <a:avLst/>
          </a:prstGeom>
          <a:solidFill>
            <a:schemeClr val="bg1"/>
          </a:solidFill>
        </p:spPr>
        <p:txBody>
          <a:bodyPr wrap="square" lIns="72000" tIns="72000" rIns="72000" bIns="72000">
            <a:spAutoFit/>
          </a:bodyPr>
          <a:lstStyle/>
          <a:p>
            <a:pPr>
              <a:spcBef>
                <a:spcPts val="300"/>
              </a:spcBef>
              <a:spcAft>
                <a:spcPts val="200"/>
              </a:spcAft>
            </a:pPr>
            <a:r>
              <a:rPr lang="en-AU" sz="1000" dirty="0">
                <a:solidFill>
                  <a:srgbClr val="57575A"/>
                </a:solidFill>
                <a:latin typeface="Calibri" panose="020F0502020204030204" pitchFamily="34" charset="0"/>
                <a:cs typeface="Calibri" panose="020F0502020204030204" pitchFamily="34" charset="0"/>
              </a:rPr>
              <a:t>As of early 2023 SpaceX’s Falcon 9 rocket used on Falcon Heavy is the most powerful rocket in use. As a result of advances in materials and rocket technology along with SpaceX’s ability to recover and reuse the Falcon 9 rockets, they are able to offer a very competitive launch service to space.</a:t>
            </a:r>
          </a:p>
          <a:p>
            <a:pPr>
              <a:spcBef>
                <a:spcPts val="300"/>
              </a:spcBef>
              <a:spcAft>
                <a:spcPts val="200"/>
              </a:spcAft>
            </a:pPr>
            <a:r>
              <a:rPr lang="en-AU" sz="1000" dirty="0">
                <a:solidFill>
                  <a:schemeClr val="accent1"/>
                </a:solidFill>
                <a:effectLst/>
                <a:latin typeface="Wingdings 2" panose="05020102010507070707" pitchFamily="18" charset="2"/>
                <a:ea typeface="Wingdings 2" panose="05020102010507070707" pitchFamily="18" charset="2"/>
                <a:cs typeface="Wingdings 2" panose="05020102010507070707" pitchFamily="18" charset="2"/>
              </a:rPr>
              <a:t>ó</a:t>
            </a:r>
            <a:r>
              <a:rPr lang="en-AU" sz="1000" dirty="0">
                <a:solidFill>
                  <a:srgbClr val="57575A"/>
                </a:solidFill>
                <a:latin typeface="Calibri" panose="020F0502020204030204" pitchFamily="34" charset="0"/>
                <a:cs typeface="Calibri" panose="020F0502020204030204" pitchFamily="34" charset="0"/>
              </a:rPr>
              <a:t> How does Falcon 9’s payload ratio for a LEO launch compare with the approximate payload ratio of 1.25% for a shuttle launch?</a:t>
            </a:r>
          </a:p>
          <a:p>
            <a:pPr>
              <a:spcBef>
                <a:spcPts val="300"/>
              </a:spcBef>
              <a:spcAft>
                <a:spcPts val="200"/>
              </a:spcAft>
              <a:tabLst>
                <a:tab pos="1439863" algn="l"/>
                <a:tab pos="3005138" algn="l"/>
              </a:tabLst>
            </a:pPr>
            <a:r>
              <a:rPr lang="en-AU" sz="1000" dirty="0">
                <a:solidFill>
                  <a:srgbClr val="57575A"/>
                </a:solidFill>
                <a:latin typeface="Calibri" panose="020F0502020204030204" pitchFamily="34" charset="0"/>
                <a:cs typeface="Calibri" panose="020F0502020204030204" pitchFamily="34" charset="0"/>
              </a:rPr>
              <a:t>Falcon 9 statistics:	ms = 72 300 kg</a:t>
            </a:r>
            <a:br>
              <a:rPr lang="en-AU" sz="1000" dirty="0">
                <a:solidFill>
                  <a:srgbClr val="57575A"/>
                </a:solidFill>
                <a:latin typeface="Calibri" panose="020F0502020204030204" pitchFamily="34" charset="0"/>
                <a:cs typeface="Calibri" panose="020F0502020204030204" pitchFamily="34" charset="0"/>
              </a:rPr>
            </a:br>
            <a:r>
              <a:rPr lang="en-AU" sz="1000" dirty="0">
                <a:solidFill>
                  <a:srgbClr val="57575A"/>
                </a:solidFill>
                <a:latin typeface="Calibri" panose="020F0502020204030204" pitchFamily="34" charset="0"/>
                <a:cs typeface="Calibri" panose="020F0502020204030204" pitchFamily="34" charset="0"/>
              </a:rPr>
              <a:t>	mp = 1 338 500 kg</a:t>
            </a:r>
            <a:br>
              <a:rPr lang="en-AU" sz="1000" dirty="0">
                <a:solidFill>
                  <a:srgbClr val="57575A"/>
                </a:solidFill>
                <a:latin typeface="Calibri" panose="020F0502020204030204" pitchFamily="34" charset="0"/>
                <a:cs typeface="Calibri" panose="020F0502020204030204" pitchFamily="34" charset="0"/>
              </a:rPr>
            </a:br>
            <a:r>
              <a:rPr lang="en-AU" sz="1000" dirty="0">
                <a:solidFill>
                  <a:srgbClr val="57575A"/>
                </a:solidFill>
                <a:latin typeface="Calibri" panose="020F0502020204030204" pitchFamily="34" charset="0"/>
                <a:cs typeface="Calibri" panose="020F0502020204030204" pitchFamily="34" charset="0"/>
              </a:rPr>
              <a:t>	md = 63 800 kg</a:t>
            </a:r>
          </a:p>
        </p:txBody>
      </p:sp>
      <p:sp>
        <p:nvSpPr>
          <p:cNvPr id="16" name="TextBox 15">
            <a:extLst>
              <a:ext uri="{FF2B5EF4-FFF2-40B4-BE49-F238E27FC236}">
                <a16:creationId xmlns:a16="http://schemas.microsoft.com/office/drawing/2014/main" id="{A4F9B0E5-8AF8-1A96-3CD6-8D5423F684B7}"/>
              </a:ext>
            </a:extLst>
          </p:cNvPr>
          <p:cNvSpPr txBox="1"/>
          <p:nvPr/>
        </p:nvSpPr>
        <p:spPr>
          <a:xfrm>
            <a:off x="570540" y="2134220"/>
            <a:ext cx="5738185" cy="760959"/>
          </a:xfrm>
          <a:prstGeom prst="rect">
            <a:avLst/>
          </a:prstGeom>
          <a:solidFill>
            <a:schemeClr val="bg1"/>
          </a:solidFill>
        </p:spPr>
        <p:txBody>
          <a:bodyPr wrap="square" lIns="72000" tIns="72000" rIns="72000" bIns="72000">
            <a:spAutoFit/>
          </a:bodyPr>
          <a:lstStyle/>
          <a:p>
            <a:pPr>
              <a:spcBef>
                <a:spcPts val="300"/>
              </a:spcBef>
              <a:spcAft>
                <a:spcPts val="200"/>
              </a:spcAft>
            </a:pPr>
            <a:r>
              <a:rPr lang="en-AU" sz="1000" dirty="0">
                <a:solidFill>
                  <a:schemeClr val="accent1"/>
                </a:solidFill>
                <a:effectLst/>
                <a:latin typeface="Wingdings 2" panose="05020102010507070707" pitchFamily="18" charset="2"/>
                <a:ea typeface="Wingdings 2" panose="05020102010507070707" pitchFamily="18" charset="2"/>
                <a:cs typeface="Wingdings 2" panose="05020102010507070707" pitchFamily="18" charset="2"/>
              </a:rPr>
              <a:t>ó</a:t>
            </a:r>
            <a:r>
              <a:rPr lang="en-AU" sz="1000" dirty="0">
                <a:solidFill>
                  <a:srgbClr val="57575A"/>
                </a:solidFill>
                <a:latin typeface="Calibri" panose="020F0502020204030204" pitchFamily="34" charset="0"/>
                <a:cs typeface="Calibri" panose="020F0502020204030204" pitchFamily="34" charset="0"/>
              </a:rPr>
              <a:t> In 2018 SpaceX launched a car into space. Assuming the car, a Tesla Roadster (1235 kg) launched aboard a Falcon Heavy rocket wasn’t modified in any way and the Starman mannequin added 40 kg to the cars weight. What percentage of the payload mass was the car? And how many Tesla Roadsters with mannequins could they have launched?</a:t>
            </a:r>
          </a:p>
        </p:txBody>
      </p:sp>
      <p:sp>
        <p:nvSpPr>
          <p:cNvPr id="9" name="Rectangle 8" descr="Text box to enter response">
            <a:extLst>
              <a:ext uri="{FF2B5EF4-FFF2-40B4-BE49-F238E27FC236}">
                <a16:creationId xmlns:a16="http://schemas.microsoft.com/office/drawing/2014/main" id="{3C666E88-5D0A-96ED-63C6-95D62AF4B159}"/>
              </a:ext>
            </a:extLst>
          </p:cNvPr>
          <p:cNvSpPr/>
          <p:nvPr/>
        </p:nvSpPr>
        <p:spPr>
          <a:xfrm>
            <a:off x="549276" y="2990784"/>
            <a:ext cx="5759450" cy="792000"/>
          </a:xfrm>
          <a:prstGeom prst="rect">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8" name="TextBox 17">
            <a:extLst>
              <a:ext uri="{FF2B5EF4-FFF2-40B4-BE49-F238E27FC236}">
                <a16:creationId xmlns:a16="http://schemas.microsoft.com/office/drawing/2014/main" id="{5D041EA1-2C69-39DD-1316-9B4368B7320A}"/>
              </a:ext>
            </a:extLst>
          </p:cNvPr>
          <p:cNvSpPr txBox="1"/>
          <p:nvPr/>
        </p:nvSpPr>
        <p:spPr>
          <a:xfrm>
            <a:off x="570540" y="4003103"/>
            <a:ext cx="5738185" cy="760959"/>
          </a:xfrm>
          <a:prstGeom prst="rect">
            <a:avLst/>
          </a:prstGeom>
          <a:solidFill>
            <a:schemeClr val="bg1"/>
          </a:solidFill>
        </p:spPr>
        <p:txBody>
          <a:bodyPr wrap="square" lIns="72000" tIns="72000" rIns="72000" bIns="72000">
            <a:spAutoFit/>
          </a:bodyPr>
          <a:lstStyle/>
          <a:p>
            <a:pPr>
              <a:spcBef>
                <a:spcPts val="300"/>
              </a:spcBef>
              <a:spcAft>
                <a:spcPts val="200"/>
              </a:spcAft>
            </a:pPr>
            <a:r>
              <a:rPr lang="en-AU" sz="1000" dirty="0">
                <a:solidFill>
                  <a:schemeClr val="accent1"/>
                </a:solidFill>
                <a:effectLst/>
                <a:latin typeface="Wingdings 2" panose="05020102010507070707" pitchFamily="18" charset="2"/>
                <a:ea typeface="Wingdings 2" panose="05020102010507070707" pitchFamily="18" charset="2"/>
                <a:cs typeface="Wingdings 2" panose="05020102010507070707" pitchFamily="18" charset="2"/>
              </a:rPr>
              <a:t>ó</a:t>
            </a:r>
            <a:r>
              <a:rPr lang="en-AU" sz="1000" dirty="0">
                <a:solidFill>
                  <a:srgbClr val="57575A"/>
                </a:solidFill>
                <a:latin typeface="Calibri" panose="020F0502020204030204" pitchFamily="34" charset="0"/>
                <a:cs typeface="Calibri" panose="020F0502020204030204" pitchFamily="34" charset="0"/>
              </a:rPr>
              <a:t> If the Falcon Heavy was to be used for a mission to the Moon the payload mass would reduce to around 20 000 kg due to the extra fuel needed. If 2.5% of this was taken up with seating for 10 astronauts and the average weight per astronaut was 78.5 kg. What would be the remaining payload capacity if 10 astronauts were on a Moon mission?</a:t>
            </a:r>
          </a:p>
        </p:txBody>
      </p:sp>
      <p:sp>
        <p:nvSpPr>
          <p:cNvPr id="5" name="Rectangle 4" descr="Text box to enter response">
            <a:extLst>
              <a:ext uri="{FF2B5EF4-FFF2-40B4-BE49-F238E27FC236}">
                <a16:creationId xmlns:a16="http://schemas.microsoft.com/office/drawing/2014/main" id="{0F3B210A-1D9C-2F1A-A95A-55B7C7E2B279}"/>
              </a:ext>
            </a:extLst>
          </p:cNvPr>
          <p:cNvSpPr/>
          <p:nvPr/>
        </p:nvSpPr>
        <p:spPr>
          <a:xfrm>
            <a:off x="549276" y="4859667"/>
            <a:ext cx="5759450" cy="792000"/>
          </a:xfrm>
          <a:prstGeom prst="rect">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9" name="TextBox 18">
            <a:extLst>
              <a:ext uri="{FF2B5EF4-FFF2-40B4-BE49-F238E27FC236}">
                <a16:creationId xmlns:a16="http://schemas.microsoft.com/office/drawing/2014/main" id="{9A651C64-A15E-79BB-3524-CB801FC11C62}"/>
              </a:ext>
            </a:extLst>
          </p:cNvPr>
          <p:cNvSpPr txBox="1"/>
          <p:nvPr/>
        </p:nvSpPr>
        <p:spPr>
          <a:xfrm>
            <a:off x="570540" y="5871986"/>
            <a:ext cx="5738185" cy="760959"/>
          </a:xfrm>
          <a:prstGeom prst="rect">
            <a:avLst/>
          </a:prstGeom>
          <a:solidFill>
            <a:schemeClr val="bg1"/>
          </a:solidFill>
        </p:spPr>
        <p:txBody>
          <a:bodyPr wrap="square" lIns="72000" tIns="72000" rIns="72000" bIns="72000">
            <a:spAutoFit/>
          </a:bodyPr>
          <a:lstStyle/>
          <a:p>
            <a:pPr>
              <a:spcBef>
                <a:spcPts val="300"/>
              </a:spcBef>
              <a:spcAft>
                <a:spcPts val="200"/>
              </a:spcAft>
              <a:tabLst>
                <a:tab pos="3014663" algn="l"/>
              </a:tabLst>
            </a:pPr>
            <a:r>
              <a:rPr lang="en-AU" sz="1000" dirty="0">
                <a:solidFill>
                  <a:srgbClr val="57575A"/>
                </a:solidFill>
                <a:latin typeface="Calibri" panose="020F0502020204030204" pitchFamily="34" charset="0"/>
                <a:cs typeface="Calibri" panose="020F0502020204030204" pitchFamily="34" charset="0"/>
              </a:rPr>
              <a:t>With a higher payload ratio than many of their competitors and the ability to reuse the first stage booster of the Falcon 9 rocket SpaceX have an advantage over many of their competitors. Safely landing the booster required numerous attempts until the first successful landing in 2015 (https://www.youtube.com/watch?v=p9FzWPObsWA)</a:t>
            </a:r>
          </a:p>
        </p:txBody>
      </p:sp>
      <p:sp>
        <p:nvSpPr>
          <p:cNvPr id="8" name="Rectangle 7" descr="Text box to enter response">
            <a:extLst>
              <a:ext uri="{FF2B5EF4-FFF2-40B4-BE49-F238E27FC236}">
                <a16:creationId xmlns:a16="http://schemas.microsoft.com/office/drawing/2014/main" id="{58221034-FC99-880C-37CF-5DAC9EDC79A7}"/>
              </a:ext>
            </a:extLst>
          </p:cNvPr>
          <p:cNvSpPr/>
          <p:nvPr/>
        </p:nvSpPr>
        <p:spPr>
          <a:xfrm>
            <a:off x="549276" y="6728550"/>
            <a:ext cx="5759450" cy="792000"/>
          </a:xfrm>
          <a:prstGeom prst="rect">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 name="Footer Placeholder 1">
            <a:extLst>
              <a:ext uri="{FF2B5EF4-FFF2-40B4-BE49-F238E27FC236}">
                <a16:creationId xmlns:a16="http://schemas.microsoft.com/office/drawing/2014/main" id="{E75DC433-68D8-AB09-50C6-2439E869179D}"/>
              </a:ext>
              <a:ext uri="{C183D7F6-B498-43B3-948B-1728B52AA6E4}">
                <adec:decorative xmlns:adec="http://schemas.microsoft.com/office/drawing/2017/decorative" val="1"/>
              </a:ext>
            </a:extLst>
          </p:cNvPr>
          <p:cNvSpPr>
            <a:spLocks noGrp="1"/>
          </p:cNvSpPr>
          <p:nvPr>
            <p:ph type="ftr" sz="quarter" idx="3"/>
          </p:nvPr>
        </p:nvSpPr>
        <p:spPr/>
        <p:txBody>
          <a:bodyPr/>
          <a:lstStyle/>
          <a:p>
            <a:r>
              <a:rPr lang="en-US" dirty="0">
                <a:solidFill>
                  <a:schemeClr val="bg1"/>
                </a:solidFill>
              </a:rPr>
              <a:t>GETTING OFF THE GROUND </a:t>
            </a:r>
            <a:r>
              <a:rPr lang="en-US" dirty="0"/>
              <a:t>STUDENT RESOURCE</a:t>
            </a:r>
            <a:endParaRPr lang="en-AU" dirty="0"/>
          </a:p>
        </p:txBody>
      </p:sp>
      <p:sp>
        <p:nvSpPr>
          <p:cNvPr id="3" name="Slide Number Placeholder 2">
            <a:extLst>
              <a:ext uri="{FF2B5EF4-FFF2-40B4-BE49-F238E27FC236}">
                <a16:creationId xmlns:a16="http://schemas.microsoft.com/office/drawing/2014/main" id="{9204224D-0BDD-1A50-E075-078465A14891}"/>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5</a:t>
            </a:fld>
            <a:endParaRPr lang="en-AU" dirty="0"/>
          </a:p>
        </p:txBody>
      </p:sp>
      <p:sp>
        <p:nvSpPr>
          <p:cNvPr id="10" name="Title 9">
            <a:extLst>
              <a:ext uri="{FF2B5EF4-FFF2-40B4-BE49-F238E27FC236}">
                <a16:creationId xmlns:a16="http://schemas.microsoft.com/office/drawing/2014/main" id="{CFA144B7-E525-6FE1-B932-8ACF75B4A802}"/>
              </a:ext>
            </a:extLst>
          </p:cNvPr>
          <p:cNvSpPr>
            <a:spLocks noGrp="1"/>
          </p:cNvSpPr>
          <p:nvPr>
            <p:ph type="title" idx="4294967295"/>
          </p:nvPr>
        </p:nvSpPr>
        <p:spPr>
          <a:xfrm>
            <a:off x="471488" y="-1914525"/>
            <a:ext cx="5915025" cy="1914525"/>
          </a:xfrm>
          <a:prstGeom prst="rect">
            <a:avLst/>
          </a:prstGeom>
        </p:spPr>
        <p:txBody>
          <a:bodyPr anchor="b"/>
          <a:lstStyle/>
          <a:p>
            <a:r>
              <a:rPr lang="en-US" sz="3600" b="1" dirty="0">
                <a:solidFill>
                  <a:schemeClr val="accent6"/>
                </a:solidFill>
                <a:latin typeface="Open Sans" pitchFamily="2" charset="0"/>
                <a:ea typeface="Open Sans" pitchFamily="2" charset="0"/>
                <a:cs typeface="Open Sans" pitchFamily="2" charset="0"/>
              </a:rPr>
              <a:t>Getting off the ground – page 5</a:t>
            </a:r>
            <a:endParaRPr lang="en-AU" dirty="0"/>
          </a:p>
        </p:txBody>
      </p:sp>
      <p:pic>
        <p:nvPicPr>
          <p:cNvPr id="11" name="Graphic 10">
            <a:extLst>
              <a:ext uri="{FF2B5EF4-FFF2-40B4-BE49-F238E27FC236}">
                <a16:creationId xmlns:a16="http://schemas.microsoft.com/office/drawing/2014/main" id="{ED9BB3DA-ADCF-EFA5-1F87-A16AD7F2EA0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0242" y="6787853"/>
            <a:ext cx="316523" cy="316523"/>
          </a:xfrm>
          <a:prstGeom prst="rect">
            <a:avLst/>
          </a:prstGeom>
        </p:spPr>
      </p:pic>
      <p:pic>
        <p:nvPicPr>
          <p:cNvPr id="12" name="Graphic 11">
            <a:extLst>
              <a:ext uri="{FF2B5EF4-FFF2-40B4-BE49-F238E27FC236}">
                <a16:creationId xmlns:a16="http://schemas.microsoft.com/office/drawing/2014/main" id="{DE5C9B93-1E42-A3F2-9C67-D355644318D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0242" y="4904491"/>
            <a:ext cx="316523" cy="316523"/>
          </a:xfrm>
          <a:prstGeom prst="rect">
            <a:avLst/>
          </a:prstGeom>
        </p:spPr>
      </p:pic>
      <p:pic>
        <p:nvPicPr>
          <p:cNvPr id="14" name="Graphic 13">
            <a:extLst>
              <a:ext uri="{FF2B5EF4-FFF2-40B4-BE49-F238E27FC236}">
                <a16:creationId xmlns:a16="http://schemas.microsoft.com/office/drawing/2014/main" id="{BA1FCF1F-785D-8673-3DC2-A722597188E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0242" y="3029576"/>
            <a:ext cx="316523" cy="316523"/>
          </a:xfrm>
          <a:prstGeom prst="rect">
            <a:avLst/>
          </a:prstGeom>
        </p:spPr>
      </p:pic>
    </p:spTree>
    <p:extLst>
      <p:ext uri="{BB962C8B-B14F-4D97-AF65-F5344CB8AC3E}">
        <p14:creationId xmlns:p14="http://schemas.microsoft.com/office/powerpoint/2010/main" val="735266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8C1D1BD-61A1-B489-76A4-239602964D34}"/>
              </a:ext>
            </a:extLst>
          </p:cNvPr>
          <p:cNvSpPr txBox="1"/>
          <p:nvPr/>
        </p:nvSpPr>
        <p:spPr>
          <a:xfrm>
            <a:off x="549273" y="576739"/>
            <a:ext cx="5772153" cy="1823576"/>
          </a:xfrm>
          <a:prstGeom prst="rect">
            <a:avLst/>
          </a:prstGeom>
          <a:solidFill>
            <a:schemeClr val="bg1"/>
          </a:solidFill>
        </p:spPr>
        <p:txBody>
          <a:bodyPr wrap="square">
            <a:spAutoFit/>
          </a:bodyPr>
          <a:lstStyle/>
          <a:p>
            <a:pPr>
              <a:spcBef>
                <a:spcPts val="300"/>
              </a:spcBef>
              <a:spcAft>
                <a:spcPts val="200"/>
              </a:spcAft>
              <a:tabLst>
                <a:tab pos="144463" algn="l"/>
                <a:tab pos="3014663" algn="l"/>
              </a:tabLst>
            </a:pPr>
            <a:r>
              <a:rPr lang="en-AU" sz="1000" dirty="0">
                <a:solidFill>
                  <a:schemeClr val="accent1"/>
                </a:solidFill>
                <a:effectLst/>
                <a:latin typeface="Wingdings 2" panose="05020102010507070707" pitchFamily="18" charset="2"/>
                <a:ea typeface="Wingdings 2" panose="05020102010507070707" pitchFamily="18" charset="2"/>
                <a:cs typeface="Wingdings 2" panose="05020102010507070707" pitchFamily="18" charset="2"/>
              </a:rPr>
              <a:t>ó	</a:t>
            </a:r>
            <a:r>
              <a:rPr lang="en-AU" sz="1000" b="1" dirty="0">
                <a:solidFill>
                  <a:srgbClr val="57575A"/>
                </a:solidFill>
                <a:latin typeface="Calibri" panose="020F0502020204030204" pitchFamily="34" charset="0"/>
                <a:cs typeface="Calibri" panose="020F0502020204030204" pitchFamily="34" charset="0"/>
              </a:rPr>
              <a:t>Extension question </a:t>
            </a:r>
            <a:r>
              <a:rPr lang="en-AU" sz="1000" dirty="0">
                <a:solidFill>
                  <a:srgbClr val="57575A"/>
                </a:solidFill>
                <a:latin typeface="Calibri" panose="020F0502020204030204" pitchFamily="34" charset="0"/>
                <a:cs typeface="Calibri" panose="020F0502020204030204" pitchFamily="34" charset="0"/>
              </a:rPr>
              <a:t>If the first stage booster rocket was released at a height of 80 km and fell vertically to Earth. Approximately how long would it take the booster rocket to reach the earth’s surface, if the boosters freefall terminal velocity was 450 m/s and the booster accelerated at 9.8 ms</a:t>
            </a:r>
            <a:r>
              <a:rPr lang="en-AU" sz="1000" baseline="30000" dirty="0">
                <a:solidFill>
                  <a:srgbClr val="57575A"/>
                </a:solidFill>
                <a:latin typeface="Calibri" panose="020F0502020204030204" pitchFamily="34" charset="0"/>
                <a:cs typeface="Calibri" panose="020F0502020204030204" pitchFamily="34" charset="0"/>
              </a:rPr>
              <a:t>2</a:t>
            </a:r>
            <a:r>
              <a:rPr lang="en-AU" sz="1000" dirty="0">
                <a:solidFill>
                  <a:srgbClr val="57575A"/>
                </a:solidFill>
                <a:latin typeface="Calibri" panose="020F0502020204030204" pitchFamily="34" charset="0"/>
                <a:cs typeface="Calibri" panose="020F0502020204030204" pitchFamily="34" charset="0"/>
              </a:rPr>
              <a:t> until it reached terminal velocity?</a:t>
            </a:r>
          </a:p>
          <a:p>
            <a:pPr>
              <a:spcBef>
                <a:spcPts val="300"/>
              </a:spcBef>
              <a:spcAft>
                <a:spcPts val="200"/>
              </a:spcAft>
              <a:tabLst>
                <a:tab pos="144463" algn="l"/>
                <a:tab pos="3014663" algn="l"/>
              </a:tabLst>
            </a:pPr>
            <a:r>
              <a:rPr lang="en-AU" sz="1000" b="1" dirty="0">
                <a:solidFill>
                  <a:srgbClr val="57575A"/>
                </a:solidFill>
                <a:latin typeface="Calibri" panose="020F0502020204030204" pitchFamily="34" charset="0"/>
                <a:cs typeface="Calibri" panose="020F0502020204030204" pitchFamily="34" charset="0"/>
              </a:rPr>
              <a:t>NOTE We are assuming air resistance is negligible and terminal velocity was 450 m/s</a:t>
            </a:r>
          </a:p>
          <a:p>
            <a:pPr>
              <a:spcBef>
                <a:spcPts val="300"/>
              </a:spcBef>
              <a:spcAft>
                <a:spcPts val="200"/>
              </a:spcAft>
              <a:tabLst>
                <a:tab pos="144463" algn="l"/>
                <a:tab pos="3014663" algn="l"/>
              </a:tabLst>
            </a:pPr>
            <a:r>
              <a:rPr lang="en-AU" sz="1000" dirty="0">
                <a:solidFill>
                  <a:srgbClr val="57575A"/>
                </a:solidFill>
                <a:latin typeface="Calibri" panose="020F0502020204030204" pitchFamily="34" charset="0"/>
                <a:cs typeface="Calibri" panose="020F0502020204030204" pitchFamily="34" charset="0"/>
              </a:rPr>
              <a:t>STEP 1 – Determine time taken to reach terminal velocity using v = u + at</a:t>
            </a:r>
          </a:p>
          <a:p>
            <a:pPr>
              <a:spcBef>
                <a:spcPts val="300"/>
              </a:spcBef>
              <a:spcAft>
                <a:spcPts val="200"/>
              </a:spcAft>
              <a:tabLst>
                <a:tab pos="606425" algn="l"/>
                <a:tab pos="3014663" algn="l"/>
              </a:tabLst>
            </a:pPr>
            <a:r>
              <a:rPr lang="en-AU" sz="1000" dirty="0">
                <a:solidFill>
                  <a:srgbClr val="57575A"/>
                </a:solidFill>
                <a:latin typeface="Calibri" panose="020F0502020204030204" pitchFamily="34" charset="0"/>
                <a:cs typeface="Calibri" panose="020F0502020204030204" pitchFamily="34" charset="0"/>
              </a:rPr>
              <a:t>Where: 	v= final velocity (in this case, 450 m/s)</a:t>
            </a:r>
            <a:br>
              <a:rPr lang="en-AU" sz="1000" dirty="0">
                <a:solidFill>
                  <a:srgbClr val="57575A"/>
                </a:solidFill>
                <a:latin typeface="Calibri" panose="020F0502020204030204" pitchFamily="34" charset="0"/>
                <a:cs typeface="Calibri" panose="020F0502020204030204" pitchFamily="34" charset="0"/>
              </a:rPr>
            </a:br>
            <a:r>
              <a:rPr lang="en-AU" sz="1000" dirty="0">
                <a:solidFill>
                  <a:srgbClr val="57575A"/>
                </a:solidFill>
                <a:latin typeface="Calibri" panose="020F0502020204030204" pitchFamily="34" charset="0"/>
                <a:cs typeface="Calibri" panose="020F0502020204030204" pitchFamily="34" charset="0"/>
              </a:rPr>
              <a:t>	t = time taken</a:t>
            </a:r>
            <a:br>
              <a:rPr lang="en-AU" sz="1000" dirty="0">
                <a:solidFill>
                  <a:srgbClr val="57575A"/>
                </a:solidFill>
                <a:latin typeface="Calibri" panose="020F0502020204030204" pitchFamily="34" charset="0"/>
                <a:cs typeface="Calibri" panose="020F0502020204030204" pitchFamily="34" charset="0"/>
              </a:rPr>
            </a:br>
            <a:r>
              <a:rPr lang="en-AU" sz="1000" dirty="0">
                <a:solidFill>
                  <a:srgbClr val="57575A"/>
                </a:solidFill>
                <a:latin typeface="Calibri" panose="020F0502020204030204" pitchFamily="34" charset="0"/>
                <a:cs typeface="Calibri" panose="020F0502020204030204" pitchFamily="34" charset="0"/>
              </a:rPr>
              <a:t>	a = acceleration (9.8 m/s</a:t>
            </a:r>
            <a:r>
              <a:rPr lang="en-AU" sz="1000" baseline="30000" dirty="0">
                <a:solidFill>
                  <a:srgbClr val="57575A"/>
                </a:solidFill>
                <a:latin typeface="Calibri" panose="020F0502020204030204" pitchFamily="34" charset="0"/>
                <a:cs typeface="Calibri" panose="020F0502020204030204" pitchFamily="34" charset="0"/>
              </a:rPr>
              <a:t>2</a:t>
            </a:r>
            <a:r>
              <a:rPr lang="en-AU" sz="1000" dirty="0">
                <a:solidFill>
                  <a:srgbClr val="57575A"/>
                </a:solidFill>
                <a:latin typeface="Calibri" panose="020F0502020204030204" pitchFamily="34" charset="0"/>
                <a:cs typeface="Calibri" panose="020F0502020204030204" pitchFamily="34" charset="0"/>
              </a:rPr>
              <a:t>)</a:t>
            </a:r>
            <a:br>
              <a:rPr lang="en-AU" sz="1000" dirty="0">
                <a:solidFill>
                  <a:srgbClr val="57575A"/>
                </a:solidFill>
                <a:latin typeface="Calibri" panose="020F0502020204030204" pitchFamily="34" charset="0"/>
                <a:cs typeface="Calibri" panose="020F0502020204030204" pitchFamily="34" charset="0"/>
              </a:rPr>
            </a:br>
            <a:r>
              <a:rPr lang="en-AU" sz="1000" dirty="0">
                <a:solidFill>
                  <a:srgbClr val="57575A"/>
                </a:solidFill>
                <a:latin typeface="Calibri" panose="020F0502020204030204" pitchFamily="34" charset="0"/>
                <a:cs typeface="Calibri" panose="020F0502020204030204" pitchFamily="34" charset="0"/>
              </a:rPr>
              <a:t>	u = initial velocity (0 m/s since we are starting from rest)</a:t>
            </a:r>
          </a:p>
        </p:txBody>
      </p:sp>
      <p:sp>
        <p:nvSpPr>
          <p:cNvPr id="12" name="Rectangle 11" descr="Text box to enter response">
            <a:extLst>
              <a:ext uri="{FF2B5EF4-FFF2-40B4-BE49-F238E27FC236}">
                <a16:creationId xmlns:a16="http://schemas.microsoft.com/office/drawing/2014/main" id="{5139016A-278E-B6DB-67A6-A6E5A4C1E076}"/>
              </a:ext>
            </a:extLst>
          </p:cNvPr>
          <p:cNvSpPr/>
          <p:nvPr/>
        </p:nvSpPr>
        <p:spPr>
          <a:xfrm>
            <a:off x="549276" y="2405891"/>
            <a:ext cx="5759450" cy="792000"/>
          </a:xfrm>
          <a:prstGeom prst="rect">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 name="TextBox 3">
            <a:extLst>
              <a:ext uri="{FF2B5EF4-FFF2-40B4-BE49-F238E27FC236}">
                <a16:creationId xmlns:a16="http://schemas.microsoft.com/office/drawing/2014/main" id="{C0E06A3A-0699-5BE5-5E71-1DACDD0409E4}"/>
              </a:ext>
            </a:extLst>
          </p:cNvPr>
          <p:cNvSpPr txBox="1"/>
          <p:nvPr/>
        </p:nvSpPr>
        <p:spPr>
          <a:xfrm>
            <a:off x="549273" y="3238900"/>
            <a:ext cx="5759450" cy="453183"/>
          </a:xfrm>
          <a:prstGeom prst="rect">
            <a:avLst/>
          </a:prstGeom>
          <a:solidFill>
            <a:schemeClr val="bg1"/>
          </a:solidFill>
        </p:spPr>
        <p:txBody>
          <a:bodyPr wrap="square" lIns="72000" tIns="72000" rIns="72000" bIns="72000">
            <a:spAutoFit/>
          </a:bodyPr>
          <a:lstStyle/>
          <a:p>
            <a:pPr>
              <a:tabLst>
                <a:tab pos="968375" algn="l"/>
                <a:tab pos="1095375" algn="l"/>
                <a:tab pos="3014663" algn="l"/>
              </a:tabLst>
            </a:pPr>
            <a:r>
              <a:rPr lang="en-AU" sz="1000" dirty="0">
                <a:solidFill>
                  <a:srgbClr val="57575A"/>
                </a:solidFill>
                <a:latin typeface="Calibri" panose="020F0502020204030204" pitchFamily="34" charset="0"/>
                <a:cs typeface="Calibri" panose="020F0502020204030204" pitchFamily="34" charset="0"/>
              </a:rPr>
              <a:t>STEP 2 – Determine distance travelled up to reaching terminal velocity using d</a:t>
            </a:r>
            <a:r>
              <a:rPr lang="en-AU" sz="1000" baseline="-25000" dirty="0">
                <a:solidFill>
                  <a:srgbClr val="57575A"/>
                </a:solidFill>
                <a:latin typeface="Calibri" panose="020F0502020204030204" pitchFamily="34" charset="0"/>
                <a:cs typeface="Calibri" panose="020F0502020204030204" pitchFamily="34" charset="0"/>
              </a:rPr>
              <a:t>initial</a:t>
            </a:r>
            <a:r>
              <a:rPr lang="en-AU" sz="1000" dirty="0">
                <a:solidFill>
                  <a:srgbClr val="57575A"/>
                </a:solidFill>
                <a:latin typeface="Calibri" panose="020F0502020204030204" pitchFamily="34" charset="0"/>
                <a:cs typeface="Calibri" panose="020F0502020204030204" pitchFamily="34" charset="0"/>
              </a:rPr>
              <a:t> = ½ at</a:t>
            </a:r>
            <a:r>
              <a:rPr lang="en-AU" sz="1000" baseline="30000" dirty="0">
                <a:solidFill>
                  <a:srgbClr val="57575A"/>
                </a:solidFill>
                <a:latin typeface="Calibri" panose="020F0502020204030204" pitchFamily="34" charset="0"/>
                <a:cs typeface="Calibri" panose="020F0502020204030204" pitchFamily="34" charset="0"/>
              </a:rPr>
              <a:t>2</a:t>
            </a:r>
          </a:p>
          <a:p>
            <a:pPr>
              <a:tabLst>
                <a:tab pos="968375" algn="l"/>
                <a:tab pos="1095375" algn="l"/>
                <a:tab pos="3014663" algn="l"/>
              </a:tabLst>
            </a:pPr>
            <a:r>
              <a:rPr lang="en-AU" sz="1000" dirty="0">
                <a:solidFill>
                  <a:srgbClr val="57575A"/>
                </a:solidFill>
                <a:latin typeface="Calibri" panose="020F0502020204030204" pitchFamily="34" charset="0"/>
                <a:cs typeface="Calibri" panose="020F0502020204030204" pitchFamily="34" charset="0"/>
              </a:rPr>
              <a:t>Where: 	d	= initial distance (m)</a:t>
            </a:r>
            <a:endParaRPr lang="en-AU" sz="1000" dirty="0">
              <a:solidFill>
                <a:schemeClr val="accent4"/>
              </a:solidFill>
              <a:latin typeface="Calibri" panose="020F0502020204030204" pitchFamily="34" charset="0"/>
              <a:cs typeface="Calibri" panose="020F0502020204030204" pitchFamily="34" charset="0"/>
            </a:endParaRPr>
          </a:p>
        </p:txBody>
      </p:sp>
      <p:sp>
        <p:nvSpPr>
          <p:cNvPr id="9" name="Rectangle 8" descr="Text box to enter response">
            <a:extLst>
              <a:ext uri="{FF2B5EF4-FFF2-40B4-BE49-F238E27FC236}">
                <a16:creationId xmlns:a16="http://schemas.microsoft.com/office/drawing/2014/main" id="{B89304CF-F7F7-4A7F-2E53-B272A3DF71CB}"/>
              </a:ext>
            </a:extLst>
          </p:cNvPr>
          <p:cNvSpPr/>
          <p:nvPr/>
        </p:nvSpPr>
        <p:spPr>
          <a:xfrm>
            <a:off x="561977" y="3700161"/>
            <a:ext cx="5759450" cy="792000"/>
          </a:xfrm>
          <a:prstGeom prst="rect">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5" name="TextBox 24">
            <a:extLst>
              <a:ext uri="{FF2B5EF4-FFF2-40B4-BE49-F238E27FC236}">
                <a16:creationId xmlns:a16="http://schemas.microsoft.com/office/drawing/2014/main" id="{5B3F3334-AADB-55B9-4890-F099D349B83E}"/>
              </a:ext>
            </a:extLst>
          </p:cNvPr>
          <p:cNvSpPr txBox="1"/>
          <p:nvPr/>
        </p:nvSpPr>
        <p:spPr>
          <a:xfrm>
            <a:off x="549273" y="4679647"/>
            <a:ext cx="5759450" cy="299295"/>
          </a:xfrm>
          <a:prstGeom prst="rect">
            <a:avLst/>
          </a:prstGeom>
          <a:solidFill>
            <a:schemeClr val="bg1"/>
          </a:solidFill>
        </p:spPr>
        <p:txBody>
          <a:bodyPr wrap="square" lIns="72000" tIns="72000" rIns="72000" bIns="72000">
            <a:spAutoFit/>
          </a:bodyPr>
          <a:lstStyle/>
          <a:p>
            <a:pPr>
              <a:spcBef>
                <a:spcPts val="300"/>
              </a:spcBef>
              <a:spcAft>
                <a:spcPts val="300"/>
              </a:spcAft>
              <a:tabLst>
                <a:tab pos="968375" algn="l"/>
                <a:tab pos="1095375" algn="l"/>
                <a:tab pos="3014663" algn="l"/>
              </a:tabLst>
            </a:pPr>
            <a:r>
              <a:rPr lang="en-AU" sz="1000" dirty="0">
                <a:solidFill>
                  <a:srgbClr val="57575A"/>
                </a:solidFill>
                <a:latin typeface="Calibri" panose="020F0502020204030204" pitchFamily="34" charset="0"/>
                <a:cs typeface="Calibri" panose="020F0502020204030204" pitchFamily="34" charset="0"/>
              </a:rPr>
              <a:t>STEP 3 – Determine distance travelled at terminal velocity (d</a:t>
            </a:r>
            <a:r>
              <a:rPr lang="en-AU" sz="1000" baseline="-25000" dirty="0">
                <a:solidFill>
                  <a:srgbClr val="57575A"/>
                </a:solidFill>
                <a:latin typeface="Calibri" panose="020F0502020204030204" pitchFamily="34" charset="0"/>
                <a:cs typeface="Calibri" panose="020F0502020204030204" pitchFamily="34" charset="0"/>
              </a:rPr>
              <a:t>terminal</a:t>
            </a:r>
            <a:r>
              <a:rPr lang="en-AU" sz="1000" dirty="0">
                <a:solidFill>
                  <a:srgbClr val="57575A"/>
                </a:solidFill>
                <a:latin typeface="Calibri" panose="020F0502020204030204" pitchFamily="34" charset="0"/>
                <a:cs typeface="Calibri" panose="020F0502020204030204" pitchFamily="34" charset="0"/>
              </a:rPr>
              <a:t>): d</a:t>
            </a:r>
            <a:r>
              <a:rPr lang="en-AU" sz="1000" baseline="-25000" dirty="0">
                <a:solidFill>
                  <a:srgbClr val="57575A"/>
                </a:solidFill>
                <a:latin typeface="Calibri" panose="020F0502020204030204" pitchFamily="34" charset="0"/>
                <a:cs typeface="Calibri" panose="020F0502020204030204" pitchFamily="34" charset="0"/>
              </a:rPr>
              <a:t>total</a:t>
            </a:r>
            <a:r>
              <a:rPr lang="en-AU" sz="1000" dirty="0">
                <a:solidFill>
                  <a:srgbClr val="57575A"/>
                </a:solidFill>
                <a:latin typeface="Calibri" panose="020F0502020204030204" pitchFamily="34" charset="0"/>
                <a:cs typeface="Calibri" panose="020F0502020204030204" pitchFamily="34" charset="0"/>
              </a:rPr>
              <a:t> – d</a:t>
            </a:r>
            <a:r>
              <a:rPr lang="en-AU" sz="1000" baseline="-25000" dirty="0">
                <a:solidFill>
                  <a:srgbClr val="57575A"/>
                </a:solidFill>
                <a:latin typeface="Calibri" panose="020F0502020204030204" pitchFamily="34" charset="0"/>
                <a:cs typeface="Calibri" panose="020F0502020204030204" pitchFamily="34" charset="0"/>
              </a:rPr>
              <a:t>initial</a:t>
            </a:r>
            <a:endParaRPr lang="en-AU" sz="1000" dirty="0">
              <a:solidFill>
                <a:schemeClr val="accent4"/>
              </a:solidFill>
              <a:latin typeface="Calibri" panose="020F0502020204030204" pitchFamily="34" charset="0"/>
              <a:cs typeface="Calibri" panose="020F0502020204030204" pitchFamily="34" charset="0"/>
            </a:endParaRPr>
          </a:p>
        </p:txBody>
      </p:sp>
      <p:sp>
        <p:nvSpPr>
          <p:cNvPr id="10" name="Rectangle 9" descr="Text box to enter response">
            <a:extLst>
              <a:ext uri="{FF2B5EF4-FFF2-40B4-BE49-F238E27FC236}">
                <a16:creationId xmlns:a16="http://schemas.microsoft.com/office/drawing/2014/main" id="{CACB79C5-8788-B072-6045-8997696105A5}"/>
              </a:ext>
            </a:extLst>
          </p:cNvPr>
          <p:cNvSpPr/>
          <p:nvPr/>
        </p:nvSpPr>
        <p:spPr>
          <a:xfrm>
            <a:off x="561977" y="4970985"/>
            <a:ext cx="5759450" cy="792000"/>
          </a:xfrm>
          <a:prstGeom prst="rect">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6" name="TextBox 25">
            <a:extLst>
              <a:ext uri="{FF2B5EF4-FFF2-40B4-BE49-F238E27FC236}">
                <a16:creationId xmlns:a16="http://schemas.microsoft.com/office/drawing/2014/main" id="{074CD96E-C55D-BF81-5B98-9FFCE69CB9C8}"/>
              </a:ext>
            </a:extLst>
          </p:cNvPr>
          <p:cNvSpPr txBox="1"/>
          <p:nvPr/>
        </p:nvSpPr>
        <p:spPr>
          <a:xfrm>
            <a:off x="549273" y="5937863"/>
            <a:ext cx="5759450" cy="299295"/>
          </a:xfrm>
          <a:prstGeom prst="rect">
            <a:avLst/>
          </a:prstGeom>
          <a:solidFill>
            <a:schemeClr val="bg1"/>
          </a:solidFill>
        </p:spPr>
        <p:txBody>
          <a:bodyPr wrap="square" lIns="72000" tIns="72000" rIns="72000" bIns="72000">
            <a:spAutoFit/>
          </a:bodyPr>
          <a:lstStyle/>
          <a:p>
            <a:pPr>
              <a:spcBef>
                <a:spcPts val="300"/>
              </a:spcBef>
              <a:spcAft>
                <a:spcPts val="300"/>
              </a:spcAft>
              <a:tabLst>
                <a:tab pos="968375" algn="l"/>
                <a:tab pos="1095375" algn="l"/>
                <a:tab pos="3014663" algn="l"/>
              </a:tabLst>
            </a:pPr>
            <a:r>
              <a:rPr lang="en-AU" sz="1000" dirty="0">
                <a:solidFill>
                  <a:srgbClr val="57575A"/>
                </a:solidFill>
                <a:latin typeface="Calibri" panose="020F0502020204030204" pitchFamily="34" charset="0"/>
                <a:cs typeface="Calibri" panose="020F0502020204030204" pitchFamily="34" charset="0"/>
              </a:rPr>
              <a:t>STEP 4 – Determine time taken to travel 69 631.6m at 450 m/s using  t = d / v</a:t>
            </a:r>
            <a:endParaRPr lang="en-AU" sz="1000" dirty="0">
              <a:solidFill>
                <a:schemeClr val="accent4"/>
              </a:solidFill>
              <a:latin typeface="Calibri" panose="020F0502020204030204" pitchFamily="34" charset="0"/>
              <a:cs typeface="Calibri" panose="020F0502020204030204" pitchFamily="34" charset="0"/>
            </a:endParaRPr>
          </a:p>
        </p:txBody>
      </p:sp>
      <p:sp>
        <p:nvSpPr>
          <p:cNvPr id="8" name="Rectangle 7" descr="Text box to enter response">
            <a:extLst>
              <a:ext uri="{FF2B5EF4-FFF2-40B4-BE49-F238E27FC236}">
                <a16:creationId xmlns:a16="http://schemas.microsoft.com/office/drawing/2014/main" id="{822F2704-61F1-E0BA-4B94-2BA6F786649E}"/>
              </a:ext>
            </a:extLst>
          </p:cNvPr>
          <p:cNvSpPr/>
          <p:nvPr/>
        </p:nvSpPr>
        <p:spPr>
          <a:xfrm>
            <a:off x="561977" y="6241809"/>
            <a:ext cx="5759450" cy="792000"/>
          </a:xfrm>
          <a:prstGeom prst="rect">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4" name="TextBox 23">
            <a:extLst>
              <a:ext uri="{FF2B5EF4-FFF2-40B4-BE49-F238E27FC236}">
                <a16:creationId xmlns:a16="http://schemas.microsoft.com/office/drawing/2014/main" id="{E3DD037C-0268-064D-7B23-766E208A119A}"/>
              </a:ext>
            </a:extLst>
          </p:cNvPr>
          <p:cNvSpPr txBox="1"/>
          <p:nvPr/>
        </p:nvSpPr>
        <p:spPr>
          <a:xfrm>
            <a:off x="549273" y="7051234"/>
            <a:ext cx="5759450" cy="453183"/>
          </a:xfrm>
          <a:prstGeom prst="rect">
            <a:avLst/>
          </a:prstGeom>
          <a:solidFill>
            <a:schemeClr val="bg1"/>
          </a:solidFill>
        </p:spPr>
        <p:txBody>
          <a:bodyPr wrap="square" lIns="72000" tIns="72000" rIns="72000" bIns="72000">
            <a:spAutoFit/>
          </a:bodyPr>
          <a:lstStyle/>
          <a:p>
            <a:pPr>
              <a:spcBef>
                <a:spcPts val="300"/>
              </a:spcBef>
              <a:spcAft>
                <a:spcPts val="300"/>
              </a:spcAft>
              <a:tabLst>
                <a:tab pos="806450" algn="l"/>
                <a:tab pos="1095375" algn="l"/>
                <a:tab pos="3014663" algn="l"/>
              </a:tabLst>
            </a:pPr>
            <a:r>
              <a:rPr lang="en-AU" sz="1000" dirty="0">
                <a:solidFill>
                  <a:srgbClr val="57575A"/>
                </a:solidFill>
                <a:latin typeface="Calibri" panose="020F0502020204030204" pitchFamily="34" charset="0"/>
                <a:cs typeface="Calibri" panose="020F0502020204030204" pitchFamily="34" charset="0"/>
              </a:rPr>
              <a:t>∴ Total time taken for the booster to reach the surface = time during acceleration + time during terminal velocity	</a:t>
            </a:r>
            <a:endParaRPr lang="en-AU" sz="1000" dirty="0">
              <a:solidFill>
                <a:schemeClr val="accent4"/>
              </a:solidFill>
              <a:latin typeface="Calibri" panose="020F0502020204030204" pitchFamily="34" charset="0"/>
              <a:cs typeface="Calibri" panose="020F0502020204030204" pitchFamily="34" charset="0"/>
            </a:endParaRPr>
          </a:p>
        </p:txBody>
      </p:sp>
      <p:sp>
        <p:nvSpPr>
          <p:cNvPr id="11" name="Rectangle 10" descr="Text box to enter response">
            <a:extLst>
              <a:ext uri="{FF2B5EF4-FFF2-40B4-BE49-F238E27FC236}">
                <a16:creationId xmlns:a16="http://schemas.microsoft.com/office/drawing/2014/main" id="{484968EE-4D7D-3277-3F98-B7EA0B802D39}"/>
              </a:ext>
            </a:extLst>
          </p:cNvPr>
          <p:cNvSpPr/>
          <p:nvPr/>
        </p:nvSpPr>
        <p:spPr>
          <a:xfrm>
            <a:off x="561977" y="7512631"/>
            <a:ext cx="5759450" cy="792000"/>
          </a:xfrm>
          <a:prstGeom prst="rect">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 name="Footer Placeholder 1">
            <a:extLst>
              <a:ext uri="{FF2B5EF4-FFF2-40B4-BE49-F238E27FC236}">
                <a16:creationId xmlns:a16="http://schemas.microsoft.com/office/drawing/2014/main" id="{E75DC433-68D8-AB09-50C6-2439E869179D}"/>
              </a:ext>
              <a:ext uri="{C183D7F6-B498-43B3-948B-1728B52AA6E4}">
                <adec:decorative xmlns:adec="http://schemas.microsoft.com/office/drawing/2017/decorative" val="1"/>
              </a:ext>
            </a:extLst>
          </p:cNvPr>
          <p:cNvSpPr>
            <a:spLocks noGrp="1"/>
          </p:cNvSpPr>
          <p:nvPr>
            <p:ph type="ftr" sz="quarter" idx="3"/>
          </p:nvPr>
        </p:nvSpPr>
        <p:spPr/>
        <p:txBody>
          <a:bodyPr/>
          <a:lstStyle/>
          <a:p>
            <a:r>
              <a:rPr lang="en-US" dirty="0">
                <a:solidFill>
                  <a:schemeClr val="bg1"/>
                </a:solidFill>
              </a:rPr>
              <a:t>GETTING OFF THE GROUND </a:t>
            </a:r>
            <a:r>
              <a:rPr lang="en-US" dirty="0"/>
              <a:t>STUDENT RESOURCE</a:t>
            </a:r>
            <a:endParaRPr lang="en-AU" dirty="0"/>
          </a:p>
        </p:txBody>
      </p:sp>
      <p:sp>
        <p:nvSpPr>
          <p:cNvPr id="3" name="Slide Number Placeholder 2">
            <a:extLst>
              <a:ext uri="{FF2B5EF4-FFF2-40B4-BE49-F238E27FC236}">
                <a16:creationId xmlns:a16="http://schemas.microsoft.com/office/drawing/2014/main" id="{9204224D-0BDD-1A50-E075-078465A14891}"/>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dirty="0" smtClean="0"/>
              <a:pPr/>
              <a:t>6</a:t>
            </a:fld>
            <a:endParaRPr lang="en-AU" dirty="0"/>
          </a:p>
        </p:txBody>
      </p:sp>
      <p:sp>
        <p:nvSpPr>
          <p:cNvPr id="5" name="Title 4">
            <a:extLst>
              <a:ext uri="{FF2B5EF4-FFF2-40B4-BE49-F238E27FC236}">
                <a16:creationId xmlns:a16="http://schemas.microsoft.com/office/drawing/2014/main" id="{A0648911-50C3-6EEF-1509-5459051DB75E}"/>
              </a:ext>
            </a:extLst>
          </p:cNvPr>
          <p:cNvSpPr>
            <a:spLocks noGrp="1"/>
          </p:cNvSpPr>
          <p:nvPr>
            <p:ph type="title" idx="4294967295"/>
          </p:nvPr>
        </p:nvSpPr>
        <p:spPr>
          <a:xfrm>
            <a:off x="471488" y="-1914525"/>
            <a:ext cx="5915025" cy="1914525"/>
          </a:xfrm>
          <a:prstGeom prst="rect">
            <a:avLst/>
          </a:prstGeom>
        </p:spPr>
        <p:txBody>
          <a:bodyPr anchor="b"/>
          <a:lstStyle/>
          <a:p>
            <a:r>
              <a:rPr lang="en-US" sz="3600" b="1" dirty="0">
                <a:solidFill>
                  <a:schemeClr val="accent6"/>
                </a:solidFill>
                <a:latin typeface="Open Sans" pitchFamily="2" charset="0"/>
                <a:ea typeface="Open Sans" pitchFamily="2" charset="0"/>
                <a:cs typeface="Open Sans" pitchFamily="2" charset="0"/>
              </a:rPr>
              <a:t>Getting off the ground – page 6</a:t>
            </a:r>
            <a:endParaRPr lang="en-AU" dirty="0"/>
          </a:p>
        </p:txBody>
      </p:sp>
      <p:pic>
        <p:nvPicPr>
          <p:cNvPr id="13" name="Graphic 12">
            <a:extLst>
              <a:ext uri="{FF2B5EF4-FFF2-40B4-BE49-F238E27FC236}">
                <a16:creationId xmlns:a16="http://schemas.microsoft.com/office/drawing/2014/main" id="{C3934649-6EBB-2A85-8CB2-27D2EDF911C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8977" y="3745328"/>
            <a:ext cx="316523" cy="316523"/>
          </a:xfrm>
          <a:prstGeom prst="rect">
            <a:avLst/>
          </a:prstGeom>
        </p:spPr>
      </p:pic>
      <p:pic>
        <p:nvPicPr>
          <p:cNvPr id="14" name="Graphic 13">
            <a:extLst>
              <a:ext uri="{FF2B5EF4-FFF2-40B4-BE49-F238E27FC236}">
                <a16:creationId xmlns:a16="http://schemas.microsoft.com/office/drawing/2014/main" id="{56FFBFF8-540B-ED89-92B5-3E34FBA55481}"/>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8977" y="5006671"/>
            <a:ext cx="316523" cy="316523"/>
          </a:xfrm>
          <a:prstGeom prst="rect">
            <a:avLst/>
          </a:prstGeom>
        </p:spPr>
      </p:pic>
      <p:pic>
        <p:nvPicPr>
          <p:cNvPr id="15" name="Graphic 14">
            <a:extLst>
              <a:ext uri="{FF2B5EF4-FFF2-40B4-BE49-F238E27FC236}">
                <a16:creationId xmlns:a16="http://schemas.microsoft.com/office/drawing/2014/main" id="{8FCB5414-E396-EACB-5E1D-AC620707FED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8977" y="6284563"/>
            <a:ext cx="316523" cy="316523"/>
          </a:xfrm>
          <a:prstGeom prst="rect">
            <a:avLst/>
          </a:prstGeom>
        </p:spPr>
      </p:pic>
      <p:pic>
        <p:nvPicPr>
          <p:cNvPr id="16" name="Graphic 15">
            <a:extLst>
              <a:ext uri="{FF2B5EF4-FFF2-40B4-BE49-F238E27FC236}">
                <a16:creationId xmlns:a16="http://schemas.microsoft.com/office/drawing/2014/main" id="{3656EB8E-097E-1BE2-2CC5-9CF4F5F3EB1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8977" y="7547280"/>
            <a:ext cx="316523" cy="316523"/>
          </a:xfrm>
          <a:prstGeom prst="rect">
            <a:avLst/>
          </a:prstGeom>
        </p:spPr>
      </p:pic>
      <p:pic>
        <p:nvPicPr>
          <p:cNvPr id="17" name="Graphic 16">
            <a:extLst>
              <a:ext uri="{FF2B5EF4-FFF2-40B4-BE49-F238E27FC236}">
                <a16:creationId xmlns:a16="http://schemas.microsoft.com/office/drawing/2014/main" id="{9ADE8775-1DAF-8385-BB8A-76BC966FA67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0242" y="2438987"/>
            <a:ext cx="316523" cy="316523"/>
          </a:xfrm>
          <a:prstGeom prst="rect">
            <a:avLst/>
          </a:prstGeom>
        </p:spPr>
      </p:pic>
      <p:sp>
        <p:nvSpPr>
          <p:cNvPr id="6" name="TextBox 5">
            <a:extLst>
              <a:ext uri="{FF2B5EF4-FFF2-40B4-BE49-F238E27FC236}">
                <a16:creationId xmlns:a16="http://schemas.microsoft.com/office/drawing/2014/main" id="{9A9ADEDC-47BE-0381-5776-9F9078F0973F}"/>
              </a:ext>
            </a:extLst>
          </p:cNvPr>
          <p:cNvSpPr txBox="1"/>
          <p:nvPr/>
        </p:nvSpPr>
        <p:spPr>
          <a:xfrm>
            <a:off x="549275" y="9304308"/>
            <a:ext cx="5400000" cy="397743"/>
          </a:xfrm>
          <a:prstGeom prst="rect">
            <a:avLst/>
          </a:prstGeom>
        </p:spPr>
        <p:txBody>
          <a:bodyPr vert="horz" lIns="72000" tIns="72000" rIns="72000" bIns="72000" rtlCol="0" anchor="t"/>
          <a:lstStyle>
            <a:defPPr>
              <a:defRPr lang="en-US"/>
            </a:defPPr>
            <a:lvl1pPr>
              <a:defRPr sz="800" cap="all" baseline="0">
                <a:solidFill>
                  <a:schemeClr val="bg1"/>
                </a:solidFill>
              </a:defRPr>
            </a:lvl1pPr>
          </a:lstStyle>
          <a:p>
            <a:r>
              <a:rPr lang="en-AU" sz="1000" b="1" cap="none" dirty="0">
                <a:solidFill>
                  <a:schemeClr val="accent1"/>
                </a:solidFill>
              </a:rPr>
              <a:t>SPACE CAREERS WAYFINDER IS A COLLABORATION BETWEEN </a:t>
            </a:r>
            <a:br>
              <a:rPr lang="en-AU" sz="1000" b="1" cap="none" dirty="0">
                <a:solidFill>
                  <a:schemeClr val="accent1"/>
                </a:solidFill>
              </a:rPr>
            </a:br>
            <a:r>
              <a:rPr lang="en-AU" sz="1000" b="1" cap="none" dirty="0">
                <a:solidFill>
                  <a:schemeClr val="accent1"/>
                </a:solidFill>
              </a:rPr>
              <a:t>THE CSIRO AND THE AUSTRALIAN NATIONAL UNIVERSITY</a:t>
            </a:r>
          </a:p>
        </p:txBody>
      </p:sp>
    </p:spTree>
    <p:extLst>
      <p:ext uri="{BB962C8B-B14F-4D97-AF65-F5344CB8AC3E}">
        <p14:creationId xmlns:p14="http://schemas.microsoft.com/office/powerpoint/2010/main" val="1819171684"/>
      </p:ext>
    </p:extLst>
  </p:cSld>
  <p:clrMapOvr>
    <a:masterClrMapping/>
  </p:clrMapOvr>
</p:sld>
</file>

<file path=ppt/theme/theme1.xml><?xml version="1.0" encoding="utf-8"?>
<a:theme xmlns:a="http://schemas.openxmlformats.org/drawingml/2006/main" name="Office Theme">
  <a:themeElements>
    <a:clrScheme name="CSIRO">
      <a:dk1>
        <a:sysClr val="windowText" lastClr="000000"/>
      </a:dk1>
      <a:lt1>
        <a:srgbClr val="FFFFFF"/>
      </a:lt1>
      <a:dk2>
        <a:srgbClr val="000000"/>
      </a:dk2>
      <a:lt2>
        <a:srgbClr val="FFFFFF"/>
      </a:lt2>
      <a:accent1>
        <a:srgbClr val="00A9CE"/>
      </a:accent1>
      <a:accent2>
        <a:srgbClr val="001D34"/>
      </a:accent2>
      <a:accent3>
        <a:srgbClr val="757579"/>
      </a:accent3>
      <a:accent4>
        <a:srgbClr val="1E22AA"/>
      </a:accent4>
      <a:accent5>
        <a:srgbClr val="78BE20"/>
      </a:accent5>
      <a:accent6>
        <a:srgbClr val="6D2077"/>
      </a:accent6>
      <a:hlink>
        <a:srgbClr val="001D34"/>
      </a:hlink>
      <a:folHlink>
        <a:srgbClr val="00A9CE"/>
      </a:folHlink>
    </a:clrScheme>
    <a:fontScheme name="CSIRO_Resources">
      <a:majorFont>
        <a:latin typeface="Open Sans"/>
        <a:ea typeface=""/>
        <a:cs typeface=""/>
      </a:majorFont>
      <a:minorFont>
        <a:latin typeface="Calibr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53369D1CD1B61448F62ED7191B0A361" ma:contentTypeVersion="11" ma:contentTypeDescription="Create a new document." ma:contentTypeScope="" ma:versionID="9fa718f4d8f4bbefcc64bedee5bfc52e">
  <xsd:schema xmlns:xsd="http://www.w3.org/2001/XMLSchema" xmlns:xs="http://www.w3.org/2001/XMLSchema" xmlns:p="http://schemas.microsoft.com/office/2006/metadata/properties" xmlns:ns2="ebbfb97d-8400-4246-978d-8b68e4a1ec72" xmlns:ns3="a774ea9e-c034-4ea9-adc9-463ee3fef49f" targetNamespace="http://schemas.microsoft.com/office/2006/metadata/properties" ma:root="true" ma:fieldsID="196f744a603421bb36edf33224f8f500" ns2:_="" ns3:_="">
    <xsd:import namespace="ebbfb97d-8400-4246-978d-8b68e4a1ec72"/>
    <xsd:import namespace="a774ea9e-c034-4ea9-adc9-463ee3fef49f"/>
    <xsd:element name="properties">
      <xsd:complexType>
        <xsd:sequence>
          <xsd:element name="documentManagement">
            <xsd:complexType>
              <xsd:all>
                <xsd:element ref="ns2:_dlc_DocId" minOccurs="0"/>
                <xsd:element ref="ns2:_dlc_DocIdUrl" minOccurs="0"/>
                <xsd:element ref="ns2:_dlc_DocIdPersistId" minOccurs="0"/>
                <xsd:element ref="ns3:Programname" minOccurs="0"/>
                <xsd:element ref="ns3:Resourcetype" minOccurs="0"/>
                <xsd:element ref="ns3:Evaluation" minOccurs="0"/>
                <xsd:element ref="ns3:MediaServiceMetadata" minOccurs="0"/>
                <xsd:element ref="ns3:MediaServiceFastMetadata" minOccurs="0"/>
                <xsd:element ref="ns3:MediaServiceObjectDetectorVersions" minOccurs="0"/>
                <xsd:element ref="ns3:MediaServiceSearchProperties" minOccurs="0"/>
                <xsd:element ref="ns2:SharedWithUsers" minOccurs="0"/>
                <xsd:element ref="ns2:SharedWithDetails" minOccurs="0"/>
                <xsd:element ref="ns3: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bfb97d-8400-4246-978d-8b68e4a1ec7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774ea9e-c034-4ea9-adc9-463ee3fef49f" elementFormDefault="qualified">
    <xsd:import namespace="http://schemas.microsoft.com/office/2006/documentManagement/types"/>
    <xsd:import namespace="http://schemas.microsoft.com/office/infopath/2007/PartnerControls"/>
    <xsd:element name="Programname" ma:index="11" nillable="true" ma:displayName="Owner of resource" ma:format="Dropdown" ma:internalName="Programname">
      <xsd:complexType>
        <xsd:complexContent>
          <xsd:extension base="dms:MultiChoiceFillIn">
            <xsd:sequence>
              <xsd:element name="Value" maxOccurs="unbounded" minOccurs="0" nillable="true">
                <xsd:simpleType>
                  <xsd:union memberTypes="dms:Text">
                    <xsd:simpleType>
                      <xsd:restriction base="dms:Choice">
                        <xsd:enumeration value="Digital Careers"/>
                        <xsd:enumeration value="STEM Together"/>
                        <xsd:enumeration value="STEM Professionals in Schools"/>
                        <xsd:enumeration value="GenSTEM"/>
                        <xsd:enumeration value="Legacy"/>
                        <xsd:enumeration value="CEdO Comms"/>
                      </xsd:restriction>
                    </xsd:simpleType>
                  </xsd:union>
                </xsd:simpleType>
              </xsd:element>
            </xsd:sequence>
          </xsd:extension>
        </xsd:complexContent>
      </xsd:complexType>
    </xsd:element>
    <xsd:element name="Resourcetype" ma:index="12" nillable="true" ma:displayName="Resource type" ma:format="Dropdown" ma:internalName="Resourcetype">
      <xsd:complexType>
        <xsd:complexContent>
          <xsd:extension base="dms:MultiChoice">
            <xsd:sequence>
              <xsd:element name="Value" maxOccurs="unbounded" minOccurs="0" nillable="true">
                <xsd:simpleType>
                  <xsd:restriction base="dms:Choice">
                    <xsd:enumeration value="Video resource"/>
                    <xsd:enumeration value="Student resource"/>
                    <xsd:enumeration value="Teacher resource"/>
                  </xsd:restriction>
                </xsd:simpleType>
              </xsd:element>
            </xsd:sequence>
          </xsd:extension>
        </xsd:complexContent>
      </xsd:complexType>
    </xsd:element>
    <xsd:element name="Evaluation" ma:index="14" nillable="true" ma:displayName="Status" ma:format="Dropdown" ma:internalName="Evaluation">
      <xsd:simpleType>
        <xsd:restriction base="dms:Choice">
          <xsd:enumeration value="Requires Review"/>
          <xsd:enumeration value="Live on Library"/>
          <xsd:enumeration value="Admin"/>
          <xsd:enumeration value="Awaiting QA Panel"/>
          <xsd:enumeration value="Internal Document"/>
        </xsd:restriction>
      </xsd:simpleType>
    </xsd:element>
    <xsd:element name="MediaServiceMetadata" ma:index="15" nillable="true" ma:displayName="MediaServiceMetadata" ma:hidden="true" ma:internalName="MediaServiceMetadata" ma:readOnly="true">
      <xsd:simpleType>
        <xsd:restriction base="dms:Note"/>
      </xsd:simpleType>
    </xsd:element>
    <xsd:element name="MediaServiceFastMetadata" ma:index="16" nillable="true" ma:displayName="MediaServiceFastMetadata" ma:hidden="true" ma:internalName="MediaServiceFastMetadata" ma:readOnly="true">
      <xsd:simpleType>
        <xsd:restriction base="dms:Note"/>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Notes" ma:index="21" nillable="true" ma:displayName="Notes" ma:format="Dropdown" ma:internalName="Notes">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3" ma:displayName="Subject"/>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ebbfb97d-8400-4246-978d-8b68e4a1ec72">ZE3VX6JE3FAU-1152004265-288</_dlc_DocId>
    <_dlc_DocIdUrl xmlns="ebbfb97d-8400-4246-978d-8b68e4a1ec72">
      <Url>https://csiroau.sharepoint.com/sites/CSIROEducationOutreach2/_layouts/15/DocIdRedir.aspx?ID=ZE3VX6JE3FAU-1152004265-288</Url>
      <Description>ZE3VX6JE3FAU-1152004265-288</Description>
    </_dlc_DocIdUrl>
    <Resourcetype xmlns="a774ea9e-c034-4ea9-adc9-463ee3fef49f" xsi:nil="true"/>
    <Evaluation xmlns="a774ea9e-c034-4ea9-adc9-463ee3fef49f" xsi:nil="true"/>
    <Programname xmlns="a774ea9e-c034-4ea9-adc9-463ee3fef49f" xsi:nil="true"/>
    <Notes xmlns="a774ea9e-c034-4ea9-adc9-463ee3fef49f" xsi:nil="true"/>
  </documentManagement>
</p:properties>
</file>

<file path=customXml/itemProps1.xml><?xml version="1.0" encoding="utf-8"?>
<ds:datastoreItem xmlns:ds="http://schemas.openxmlformats.org/officeDocument/2006/customXml" ds:itemID="{BD74FF03-6780-42F8-A8B9-231E7946FB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bfb97d-8400-4246-978d-8b68e4a1ec72"/>
    <ds:schemaRef ds:uri="a774ea9e-c034-4ea9-adc9-463ee3fef4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EBA0E30-3DD7-426F-A40A-619F8A53C206}">
  <ds:schemaRefs>
    <ds:schemaRef ds:uri="http://schemas.microsoft.com/sharepoint/events"/>
  </ds:schemaRefs>
</ds:datastoreItem>
</file>

<file path=customXml/itemProps3.xml><?xml version="1.0" encoding="utf-8"?>
<ds:datastoreItem xmlns:ds="http://schemas.openxmlformats.org/officeDocument/2006/customXml" ds:itemID="{08E9CCEF-1662-4151-8A91-EB0CD9BA3CF4}">
  <ds:schemaRefs>
    <ds:schemaRef ds:uri="http://schemas.microsoft.com/sharepoint/v3/contenttype/forms"/>
  </ds:schemaRefs>
</ds:datastoreItem>
</file>

<file path=customXml/itemProps4.xml><?xml version="1.0" encoding="utf-8"?>
<ds:datastoreItem xmlns:ds="http://schemas.openxmlformats.org/officeDocument/2006/customXml" ds:itemID="{A6B83010-E42B-4AC4-B511-3ED031A58DCB}">
  <ds:schemaRefs>
    <ds:schemaRef ds:uri="http://purl.org/dc/terms/"/>
    <ds:schemaRef ds:uri="http://purl.org/dc/elements/1.1/"/>
    <ds:schemaRef ds:uri="cbf74718-704d-415e-8c81-199debd1d983"/>
    <ds:schemaRef ds:uri="http://purl.org/dc/dcmitype/"/>
    <ds:schemaRef ds:uri="http://schemas.microsoft.com/office/2006/documentManagement/types"/>
    <ds:schemaRef ds:uri="http://schemas.openxmlformats.org/package/2006/metadata/core-properties"/>
    <ds:schemaRef ds:uri="http://www.w3.org/XML/1998/namespace"/>
    <ds:schemaRef ds:uri="http://schemas.microsoft.com/office/infopath/2007/PartnerControls"/>
    <ds:schemaRef ds:uri="16086451-6d37-4935-be9a-a54fea279158"/>
    <ds:schemaRef ds:uri="http://schemas.microsoft.com/office/2006/metadata/properties"/>
    <ds:schemaRef ds:uri="ebbfb97d-8400-4246-978d-8b68e4a1ec72"/>
    <ds:schemaRef ds:uri="a774ea9e-c034-4ea9-adc9-463ee3fef49f"/>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428</TotalTime>
  <Words>1684</Words>
  <PresentationFormat>A4 Paper (210x297 mm)</PresentationFormat>
  <Paragraphs>121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Open Sans</vt:lpstr>
      <vt:lpstr>Wingdings 2</vt:lpstr>
      <vt:lpstr>Office Theme</vt:lpstr>
      <vt:lpstr>Space Careers Wayfinder Getting off the ground</vt:lpstr>
      <vt:lpstr>Getting off the ground – page 2</vt:lpstr>
      <vt:lpstr>Getting off the ground – page 3</vt:lpstr>
      <vt:lpstr>Getting off the ground – page 4</vt:lpstr>
      <vt:lpstr>Getting off the ground – page 5</vt:lpstr>
      <vt:lpstr>Getting off the ground – page 6</vt:lpstr>
    </vt:vector>
  </TitlesOfParts>
  <Company>CSIRO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off the ground student resource</dc:title>
  <dcterms:created xsi:type="dcterms:W3CDTF">2023-04-19T21:44:39Z</dcterms:created>
  <dcterms:modified xsi:type="dcterms:W3CDTF">2024-07-23T06:40:37Z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0x010100353369D1CD1B61448F62ED7191B0A361</vt:lpwstr>
  </property>
  <property fmtid="{D5CDD505-2E9C-101B-9397-08002B2CF9AE}" pid="3" name="_dlc_DocIdItemGuid">
    <vt:lpwstr>e40a1e0a-7317-4508-a233-db1006349aea</vt:lpwstr>
  </property>
  <property fmtid="{D5CDD505-2E9C-101B-9397-08002B2CF9AE}" pid="4" name="MediaServiceImageTags">
    <vt:lpwstr/>
  </property>
</Properties>
</file>