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0"/>
  </p:notesMasterIdLst>
  <p:sldIdLst>
    <p:sldId id="259" r:id="rId6"/>
    <p:sldId id="260" r:id="rId7"/>
    <p:sldId id="256" r:id="rId8"/>
    <p:sldId id="258" r:id="rId9"/>
  </p:sldIdLst>
  <p:sldSz cx="6858000" cy="9906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51" userDrawn="1">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D2077"/>
    <a:srgbClr val="78BE2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9DBEB3-79E6-D6F8-0E6F-1AA1C4B03C58}" v="17" dt="2024-07-10T06:10:20.81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96357" autoAdjust="0"/>
  </p:normalViewPr>
  <p:slideViewPr>
    <p:cSldViewPr snapToGrid="0" showGuides="1">
      <p:cViewPr varScale="1">
        <p:scale>
          <a:sx n="108" d="100"/>
          <a:sy n="108" d="100"/>
        </p:scale>
        <p:origin x="4260" y="76"/>
      </p:cViewPr>
      <p:guideLst>
        <p:guide orient="horz" pos="351"/>
        <p:guide pos="216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presProps" Target="presProps.xml"/><Relationship Id="rId5" Type="http://schemas.openxmlformats.org/officeDocument/2006/relationships/slideMaster" Target="slideMasters/slideMaster1.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lynn, Bill (Science Connect, Adelaide K. Ave)" userId="S::fly035@csiro.au::863802e0-baeb-45a8-8104-a153845b130d" providerId="AD" clId="Web-{AA9DBEB3-79E6-D6F8-0E6F-1AA1C4B03C58}"/>
    <pc:docChg chg="modSld">
      <pc:chgData name="Flynn, Bill (Science Connect, Adelaide K. Ave)" userId="S::fly035@csiro.au::863802e0-baeb-45a8-8104-a153845b130d" providerId="AD" clId="Web-{AA9DBEB3-79E6-D6F8-0E6F-1AA1C4B03C58}" dt="2024-07-10T06:10:20.814" v="6" actId="20577"/>
      <pc:docMkLst>
        <pc:docMk/>
      </pc:docMkLst>
      <pc:sldChg chg="modSp">
        <pc:chgData name="Flynn, Bill (Science Connect, Adelaide K. Ave)" userId="S::fly035@csiro.au::863802e0-baeb-45a8-8104-a153845b130d" providerId="AD" clId="Web-{AA9DBEB3-79E6-D6F8-0E6F-1AA1C4B03C58}" dt="2024-07-10T06:10:20.814" v="6" actId="20577"/>
        <pc:sldMkLst>
          <pc:docMk/>
          <pc:sldMk cId="1706847361" sldId="256"/>
        </pc:sldMkLst>
        <pc:spChg chg="mod">
          <ac:chgData name="Flynn, Bill (Science Connect, Adelaide K. Ave)" userId="S::fly035@csiro.au::863802e0-baeb-45a8-8104-a153845b130d" providerId="AD" clId="Web-{AA9DBEB3-79E6-D6F8-0E6F-1AA1C4B03C58}" dt="2024-07-10T06:10:20.814" v="6" actId="20577"/>
          <ac:spMkLst>
            <pc:docMk/>
            <pc:sldMk cId="1706847361" sldId="256"/>
            <ac:spMk id="8" creationId="{24B1556E-57A4-471D-286D-26134AA5A2A3}"/>
          </ac:spMkLst>
        </pc:spChg>
      </pc:sldChg>
      <pc:sldChg chg="modSp">
        <pc:chgData name="Flynn, Bill (Science Connect, Adelaide K. Ave)" userId="S::fly035@csiro.au::863802e0-baeb-45a8-8104-a153845b130d" providerId="AD" clId="Web-{AA9DBEB3-79E6-D6F8-0E6F-1AA1C4B03C58}" dt="2024-07-10T06:09:27.781" v="2" actId="20577"/>
        <pc:sldMkLst>
          <pc:docMk/>
          <pc:sldMk cId="1997529153" sldId="259"/>
        </pc:sldMkLst>
        <pc:spChg chg="mod">
          <ac:chgData name="Flynn, Bill (Science Connect, Adelaide K. Ave)" userId="S::fly035@csiro.au::863802e0-baeb-45a8-8104-a153845b130d" providerId="AD" clId="Web-{AA9DBEB3-79E6-D6F8-0E6F-1AA1C4B03C58}" dt="2024-07-10T06:09:27.781" v="2" actId="20577"/>
          <ac:spMkLst>
            <pc:docMk/>
            <pc:sldMk cId="1997529153" sldId="259"/>
            <ac:spMk id="15" creationId="{7337B2F5-F608-B16D-14A6-8768B77DBD69}"/>
          </ac:spMkLst>
        </pc:spChg>
      </pc:sldChg>
    </pc:docChg>
  </pc:docChgLst>
  <pc:docChgLst>
    <pc:chgData name="Jones, Nerissa (Science Connect, Newcastle)" userId="0504c394-0c19-49de-9df6-9a6d59b8a886" providerId="ADAL" clId="{352F228B-0F69-4F0D-97C4-71F13E97F6A7}"/>
    <pc:docChg chg="addSld modSld sldOrd">
      <pc:chgData name="Jones, Nerissa (Science Connect, Newcastle)" userId="0504c394-0c19-49de-9df6-9a6d59b8a886" providerId="ADAL" clId="{352F228B-0F69-4F0D-97C4-71F13E97F6A7}" dt="2024-04-02T05:25:46.840" v="2"/>
      <pc:docMkLst>
        <pc:docMk/>
      </pc:docMkLst>
      <pc:sldChg chg="add ord">
        <pc:chgData name="Jones, Nerissa (Science Connect, Newcastle)" userId="0504c394-0c19-49de-9df6-9a6d59b8a886" providerId="ADAL" clId="{352F228B-0F69-4F0D-97C4-71F13E97F6A7}" dt="2024-04-02T05:25:46.840" v="2"/>
        <pc:sldMkLst>
          <pc:docMk/>
          <pc:sldMk cId="1997529153" sldId="259"/>
        </pc:sldMkLst>
      </pc:sldChg>
      <pc:sldChg chg="add ord">
        <pc:chgData name="Jones, Nerissa (Science Connect, Newcastle)" userId="0504c394-0c19-49de-9df6-9a6d59b8a886" providerId="ADAL" clId="{352F228B-0F69-4F0D-97C4-71F13E97F6A7}" dt="2024-04-02T05:25:46.840" v="2"/>
        <pc:sldMkLst>
          <pc:docMk/>
          <pc:sldMk cId="3001443271" sldId="26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3EC548-5A07-4952-A39F-B71329637647}" type="datetimeFigureOut">
              <a:rPr lang="en-AU" smtClean="0"/>
              <a:t>24/07/2024</a:t>
            </a:fld>
            <a:endParaRPr lang="en-AU"/>
          </a:p>
        </p:txBody>
      </p:sp>
      <p:sp>
        <p:nvSpPr>
          <p:cNvPr id="4" name="Slide Image Placehold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0B0B948-7F29-4D1C-8BB5-2D9CD9756C48}" type="slidenum">
              <a:rPr lang="en-AU" smtClean="0"/>
              <a:t>‹#›</a:t>
            </a:fld>
            <a:endParaRPr lang="en-AU"/>
          </a:p>
        </p:txBody>
      </p:sp>
    </p:spTree>
    <p:extLst>
      <p:ext uri="{BB962C8B-B14F-4D97-AF65-F5344CB8AC3E}">
        <p14:creationId xmlns:p14="http://schemas.microsoft.com/office/powerpoint/2010/main" val="6438928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1BDCEB6-0FF0-B391-7674-BE39F8E27870}"/>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a:stretch/>
        </p:blipFill>
        <p:spPr>
          <a:xfrm>
            <a:off x="0" y="1"/>
            <a:ext cx="6858000" cy="2024427"/>
          </a:xfrm>
          <a:prstGeom prst="rect">
            <a:avLst/>
          </a:prstGeom>
        </p:spPr>
      </p:pic>
      <p:sp>
        <p:nvSpPr>
          <p:cNvPr id="19" name="Rectangle 18">
            <a:extLst>
              <a:ext uri="{FF2B5EF4-FFF2-40B4-BE49-F238E27FC236}">
                <a16:creationId xmlns:a16="http://schemas.microsoft.com/office/drawing/2014/main" id="{85FA0577-548C-A514-48E3-6470D7A9F54F}"/>
              </a:ext>
            </a:extLst>
          </p:cNvPr>
          <p:cNvSpPr/>
          <p:nvPr userDrawn="1"/>
        </p:nvSpPr>
        <p:spPr>
          <a:xfrm>
            <a:off x="3220294" y="1"/>
            <a:ext cx="3637707" cy="2024428"/>
          </a:xfrm>
          <a:prstGeom prst="rect">
            <a:avLst/>
          </a:prstGeom>
          <a:solidFill>
            <a:srgbClr val="00A9CE">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AU"/>
          </a:p>
        </p:txBody>
      </p:sp>
      <p:sp>
        <p:nvSpPr>
          <p:cNvPr id="4" name="Footer Placeholder 7">
            <a:extLst>
              <a:ext uri="{FF2B5EF4-FFF2-40B4-BE49-F238E27FC236}">
                <a16:creationId xmlns:a16="http://schemas.microsoft.com/office/drawing/2014/main" id="{7501E023-17D5-EA6E-7BB6-CAB0357946F3}"/>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F5780259-F3A4-9F26-0EDA-9A9A86E49BA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7" name="Straight Connector 6">
            <a:extLst>
              <a:ext uri="{FF2B5EF4-FFF2-40B4-BE49-F238E27FC236}">
                <a16:creationId xmlns:a16="http://schemas.microsoft.com/office/drawing/2014/main" id="{A28FEE01-22D1-10A5-516A-AA0CA952CE7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7970BCA5-BD77-0CC6-BAA1-8874A4B3C50E}"/>
              </a:ext>
            </a:extLst>
          </p:cNvPr>
          <p:cNvSpPr/>
          <p:nvPr userDrawn="1"/>
        </p:nvSpPr>
        <p:spPr>
          <a:xfrm>
            <a:off x="5063490" y="1771650"/>
            <a:ext cx="1794511" cy="201527"/>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lnSpc>
                <a:spcPct val="107000"/>
              </a:lnSpc>
              <a:spcAft>
                <a:spcPts val="600"/>
              </a:spcAft>
              <a:tabLst>
                <a:tab pos="1154113" algn="r"/>
              </a:tabLst>
            </a:pPr>
            <a:r>
              <a:rPr lang="en-AU" sz="800" dirty="0">
                <a:solidFill>
                  <a:schemeClr val="bg1"/>
                </a:solidFill>
                <a:effectLst/>
                <a:ea typeface="Calibri" panose="020F0502020204030204" pitchFamily="34" charset="0"/>
                <a:cs typeface="Times New Roman" panose="02020603050405020304" pitchFamily="18" charset="0"/>
              </a:rPr>
              <a:t>	STUDENT RESOURCE</a:t>
            </a:r>
            <a:endParaRPr lang="en-AU" sz="1100" dirty="0">
              <a:solidFill>
                <a:schemeClr val="bg1"/>
              </a:solidFill>
              <a:effectLst/>
              <a:ea typeface="Calibri" panose="020F0502020204030204" pitchFamily="34" charset="0"/>
              <a:cs typeface="Times New Roman" panose="02020603050405020304" pitchFamily="18" charset="0"/>
            </a:endParaRPr>
          </a:p>
        </p:txBody>
      </p:sp>
      <p:pic>
        <p:nvPicPr>
          <p:cNvPr id="3" name="Picture 2">
            <a:extLst>
              <a:ext uri="{FF2B5EF4-FFF2-40B4-BE49-F238E27FC236}">
                <a16:creationId xmlns:a16="http://schemas.microsoft.com/office/drawing/2014/main" id="{D8890BAA-3C90-0664-FDD1-5ED2B307510C}"/>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7182" y="565513"/>
            <a:ext cx="726061" cy="726061"/>
          </a:xfrm>
          <a:prstGeom prst="rect">
            <a:avLst/>
          </a:prstGeom>
        </p:spPr>
      </p:pic>
    </p:spTree>
    <p:extLst>
      <p:ext uri="{BB962C8B-B14F-4D97-AF65-F5344CB8AC3E}">
        <p14:creationId xmlns:p14="http://schemas.microsoft.com/office/powerpoint/2010/main" val="197262368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Footer Placeholder 7">
            <a:extLst>
              <a:ext uri="{FF2B5EF4-FFF2-40B4-BE49-F238E27FC236}">
                <a16:creationId xmlns:a16="http://schemas.microsoft.com/office/drawing/2014/main" id="{13E96F6E-E478-4482-E8D0-48B784F9828E}"/>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7" name="Slide Number Placeholder 8">
            <a:extLst>
              <a:ext uri="{FF2B5EF4-FFF2-40B4-BE49-F238E27FC236}">
                <a16:creationId xmlns:a16="http://schemas.microsoft.com/office/drawing/2014/main" id="{7601F452-C26C-9A0E-95E4-ADDF6BA11398}"/>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8" name="Straight Connector 7">
            <a:extLst>
              <a:ext uri="{FF2B5EF4-FFF2-40B4-BE49-F238E27FC236}">
                <a16:creationId xmlns:a16="http://schemas.microsoft.com/office/drawing/2014/main" id="{D69ECAD7-A7AB-A0A4-3616-12292843B21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941485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B08549C-7496-9165-2067-01E31BFA0DAA}"/>
              </a:ext>
            </a:extLst>
          </p:cNvPr>
          <p:cNvSpPr/>
          <p:nvPr userDrawn="1"/>
        </p:nvSpPr>
        <p:spPr>
          <a:xfrm>
            <a:off x="0" y="9066178"/>
            <a:ext cx="6858000" cy="83982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Footer Placeholder 7">
            <a:extLst>
              <a:ext uri="{FF2B5EF4-FFF2-40B4-BE49-F238E27FC236}">
                <a16:creationId xmlns:a16="http://schemas.microsoft.com/office/drawing/2014/main" id="{DEAF15A3-906B-2086-AA2C-931B76C2A4BC}"/>
              </a:ext>
            </a:extLst>
          </p:cNvPr>
          <p:cNvSpPr>
            <a:spLocks noGrp="1"/>
          </p:cNvSpPr>
          <p:nvPr>
            <p:ph type="ftr" sz="quarter" idx="3"/>
          </p:nvPr>
        </p:nvSpPr>
        <p:spPr>
          <a:xfrm>
            <a:off x="549275" y="9182100"/>
            <a:ext cx="5148000" cy="220317"/>
          </a:xfrm>
          <a:prstGeom prst="rect">
            <a:avLst/>
          </a:prstGeom>
        </p:spPr>
        <p:txBody>
          <a:bodyPr vert="horz" lIns="72000" tIns="72000" rIns="72000" bIns="72000" rtlCol="0" anchor="ctr"/>
          <a:lstStyle>
            <a:lvl1pPr algn="l">
              <a:defRPr sz="800" cap="all" baseline="0">
                <a:solidFill>
                  <a:schemeClr val="accent1"/>
                </a:solidFill>
              </a:defRPr>
            </a:lvl1pPr>
          </a:lstStyle>
          <a:p>
            <a:endParaRPr lang="en-AU" dirty="0"/>
          </a:p>
        </p:txBody>
      </p:sp>
      <p:sp>
        <p:nvSpPr>
          <p:cNvPr id="6" name="Slide Number Placeholder 8">
            <a:extLst>
              <a:ext uri="{FF2B5EF4-FFF2-40B4-BE49-F238E27FC236}">
                <a16:creationId xmlns:a16="http://schemas.microsoft.com/office/drawing/2014/main" id="{2FC31DF7-3385-26DF-4BAD-41CE9DD50019}"/>
              </a:ext>
            </a:extLst>
          </p:cNvPr>
          <p:cNvSpPr>
            <a:spLocks noGrp="1"/>
          </p:cNvSpPr>
          <p:nvPr>
            <p:ph type="sldNum" sz="quarter" idx="4"/>
          </p:nvPr>
        </p:nvSpPr>
        <p:spPr>
          <a:xfrm>
            <a:off x="5697275" y="9182100"/>
            <a:ext cx="576000" cy="220317"/>
          </a:xfrm>
          <a:prstGeom prst="rect">
            <a:avLst/>
          </a:prstGeom>
        </p:spPr>
        <p:txBody>
          <a:bodyPr vert="horz" lIns="72000" tIns="72000" rIns="72000" bIns="72000" rtlCol="0" anchor="ctr"/>
          <a:lstStyle>
            <a:lvl1pPr algn="r">
              <a:defRPr sz="1200">
                <a:solidFill>
                  <a:schemeClr val="accent1"/>
                </a:solidFill>
              </a:defRPr>
            </a:lvl1pPr>
          </a:lstStyle>
          <a:p>
            <a:fld id="{24F48773-4115-48EA-A802-25D4069CDE66}" type="slidenum">
              <a:rPr lang="en-AU" smtClean="0"/>
              <a:pPr/>
              <a:t>‹#›</a:t>
            </a:fld>
            <a:endParaRPr lang="en-AU" dirty="0"/>
          </a:p>
        </p:txBody>
      </p:sp>
      <p:cxnSp>
        <p:nvCxnSpPr>
          <p:cNvPr id="10" name="Straight Connector 9">
            <a:extLst>
              <a:ext uri="{FF2B5EF4-FFF2-40B4-BE49-F238E27FC236}">
                <a16:creationId xmlns:a16="http://schemas.microsoft.com/office/drawing/2014/main" id="{B5103935-10D1-3BA7-9EA5-870FC99BB158}"/>
              </a:ext>
            </a:extLst>
          </p:cNvPr>
          <p:cNvCxnSpPr/>
          <p:nvPr userDrawn="1"/>
        </p:nvCxnSpPr>
        <p:spPr>
          <a:xfrm>
            <a:off x="6280030" y="9182100"/>
            <a:ext cx="0" cy="226443"/>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5691199"/>
      </p:ext>
    </p:extLst>
  </p:cSld>
  <p:clrMap bg1="lt1" tx1="dk1" bg2="lt2" tx2="dk2" accent1="accent1" accent2="accent2" accent3="accent3" accent4="accent4" accent5="accent5" accent6="accent6" hlink="hlink" folHlink="folHlink"/>
  <p:sldLayoutIdLst>
    <p:sldLayoutId id="2147483661" r:id="rId1"/>
    <p:sldLayoutId id="2147483662" r:id="rId2"/>
  </p:sldLayoutIdLst>
  <p:hf hd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46" userDrawn="1">
          <p15:clr>
            <a:srgbClr val="F26B43"/>
          </p15:clr>
        </p15:guide>
        <p15:guide id="2" pos="397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1.xml"/><Relationship Id="rId5" Type="http://schemas.openxmlformats.org/officeDocument/2006/relationships/image" Target="../media/image6.svg"/><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pixabay.com/en/male-figure-human-body-form-shape-37479/" TargetMode="External"/><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a:extLst>
              <a:ext uri="{FF2B5EF4-FFF2-40B4-BE49-F238E27FC236}">
                <a16:creationId xmlns:a16="http://schemas.microsoft.com/office/drawing/2014/main" id="{E22FCB10-C257-D784-F7C9-AFE3F78FF47E}"/>
              </a:ext>
            </a:extLst>
          </p:cNvPr>
          <p:cNvSpPr txBox="1">
            <a:spLocks noGrp="1"/>
          </p:cNvSpPr>
          <p:nvPr>
            <p:ph type="title" idx="4294967295"/>
          </p:nvPr>
        </p:nvSpPr>
        <p:spPr>
          <a:xfrm>
            <a:off x="552093" y="2264594"/>
            <a:ext cx="5756634" cy="1068736"/>
          </a:xfrm>
          <a:prstGeom prst="rect">
            <a:avLst/>
          </a:prstGeom>
          <a:solidFill>
            <a:schemeClr val="bg1"/>
          </a:solid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 </a:t>
            </a:r>
            <a:r>
              <a:rPr lang="en-US" sz="3600" dirty="0" err="1">
                <a:latin typeface="Open Sans" pitchFamily="2" charset="0"/>
                <a:ea typeface="Open Sans" pitchFamily="2" charset="0"/>
                <a:cs typeface="Open Sans" pitchFamily="2" charset="0"/>
              </a:rPr>
              <a:t>Wayfinder</a:t>
            </a:r>
            <a:b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br>
            <a:r>
              <a:rPr kumimoji="0" lang="en-US"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Humans in Deep Space</a:t>
            </a:r>
            <a:endParaRPr kumimoji="0" lang="en-AU" sz="24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9" name="TextBox 8">
            <a:extLst>
              <a:ext uri="{FF2B5EF4-FFF2-40B4-BE49-F238E27FC236}">
                <a16:creationId xmlns:a16="http://schemas.microsoft.com/office/drawing/2014/main" id="{ECE627A6-8F90-6A33-D47A-44E998C51141}"/>
              </a:ext>
            </a:extLst>
          </p:cNvPr>
          <p:cNvSpPr txBox="1"/>
          <p:nvPr/>
        </p:nvSpPr>
        <p:spPr>
          <a:xfrm>
            <a:off x="552092" y="3474720"/>
            <a:ext cx="5756634" cy="1768928"/>
          </a:xfrm>
          <a:prstGeom prst="rect">
            <a:avLst/>
          </a:prstGeom>
          <a:solidFill>
            <a:schemeClr val="bg1"/>
          </a:solidFill>
        </p:spPr>
        <p:txBody>
          <a:bodyPr wrap="square" lIns="72000" tIns="72000" rIns="72000" bIns="72000">
            <a:spAutoFit/>
          </a:bodyPr>
          <a:lstStyle/>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Background</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From the second a crew enters a space craft they are faced with countless hazards and challenges. Even before the craft leaves the Earth’s surface, they find themselves atop huge cylinders filled with highly flammable fuels, typically around 400 000 kilograms or 300 000 litres. As the craft accelerates to a top speed in excess of 40 000 km/h crew members experience a gravitational force around 3 G, this is 3 times the force normally felt on the earth’s surface.</a:t>
            </a:r>
          </a:p>
          <a:p>
            <a:pPr>
              <a:spcBef>
                <a:spcPts val="300"/>
              </a:spcBef>
              <a:spcAft>
                <a:spcPts val="300"/>
              </a:spcAft>
            </a:pPr>
            <a:r>
              <a:rPr lang="en-AU" sz="1000" dirty="0">
                <a:solidFill>
                  <a:srgbClr val="57575A"/>
                </a:solidFill>
                <a:latin typeface="Calibri" panose="020F0502020204030204" pitchFamily="34" charset="0"/>
                <a:cs typeface="Calibri" panose="020F0502020204030204" pitchFamily="34" charset="0"/>
              </a:rPr>
              <a:t>Once off the ground the crew face higher levels of radiation, the effects of microgravity, hostile space environments etc.</a:t>
            </a:r>
            <a:r>
              <a:rPr lang="en-AU" sz="10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15" name="TextBox 14">
            <a:extLst>
              <a:ext uri="{FF2B5EF4-FFF2-40B4-BE49-F238E27FC236}">
                <a16:creationId xmlns:a16="http://schemas.microsoft.com/office/drawing/2014/main" id="{7337B2F5-F608-B16D-14A6-8768B77DBD69}"/>
              </a:ext>
            </a:extLst>
          </p:cNvPr>
          <p:cNvSpPr txBox="1"/>
          <p:nvPr/>
        </p:nvSpPr>
        <p:spPr>
          <a:xfrm>
            <a:off x="552092" y="5353624"/>
            <a:ext cx="5756634" cy="1076430"/>
          </a:xfrm>
          <a:prstGeom prst="rect">
            <a:avLst/>
          </a:prstGeom>
          <a:solidFill>
            <a:schemeClr val="bg1"/>
          </a:solidFill>
        </p:spPr>
        <p:txBody>
          <a:bodyPr wrap="square" lIns="72000" tIns="72000" rIns="72000" bIns="72000" anchor="t">
            <a:spAutoFit/>
          </a:bodyPr>
          <a:lstStyle/>
          <a:p>
            <a:pPr>
              <a:spcBef>
                <a:spcPts val="1800"/>
              </a:spcBef>
              <a:spcAft>
                <a:spcPts val="1200"/>
              </a:spcAft>
            </a:pPr>
            <a:r>
              <a:rPr lang="en-AU" dirty="0">
                <a:solidFill>
                  <a:schemeClr val="accent6"/>
                </a:solidFill>
                <a:latin typeface="Open Sans" pitchFamily="2" charset="0"/>
                <a:ea typeface="Open Sans" pitchFamily="2" charset="0"/>
                <a:cs typeface="Open Sans" pitchFamily="2" charset="0"/>
              </a:rPr>
              <a:t>The</a:t>
            </a:r>
            <a:r>
              <a:rPr lang="en-AU" dirty="0">
                <a:solidFill>
                  <a:schemeClr val="accent5"/>
                </a:solidFill>
                <a:latin typeface="Open Sans" pitchFamily="2" charset="0"/>
                <a:ea typeface="Open Sans" pitchFamily="2" charset="0"/>
                <a:cs typeface="Open Sans" pitchFamily="2" charset="0"/>
              </a:rPr>
              <a:t> </a:t>
            </a:r>
            <a:r>
              <a:rPr lang="en-AU" dirty="0">
                <a:solidFill>
                  <a:schemeClr val="accent6"/>
                </a:solidFill>
                <a:latin typeface="Open Sans" pitchFamily="2" charset="0"/>
                <a:ea typeface="Open Sans" pitchFamily="2" charset="0"/>
                <a:cs typeface="Open Sans" pitchFamily="2" charset="0"/>
              </a:rPr>
              <a:t>task</a:t>
            </a:r>
          </a:p>
          <a:p>
            <a:pPr marL="228600" indent="-228600">
              <a:spcBef>
                <a:spcPts val="300"/>
              </a:spcBef>
              <a:spcAft>
                <a:spcPts val="300"/>
              </a:spcAft>
              <a:buAutoNum type="arabicPeriod"/>
            </a:pPr>
            <a:r>
              <a:rPr lang="en-AU" sz="1000" dirty="0">
                <a:solidFill>
                  <a:srgbClr val="57575A"/>
                </a:solidFill>
                <a:latin typeface="Calibri"/>
                <a:ea typeface="Calibri"/>
                <a:cs typeface="Calibri"/>
              </a:rPr>
              <a:t>Use the internet and other sources to complete the table on the next page identifying the hazards and challenges faced by a crew in deep space. These might have physiological and psychological effects. Describe how the risks are minimised.</a:t>
            </a:r>
            <a:endParaRPr lang="en-AU" sz="1000" dirty="0">
              <a:effectLst/>
              <a:latin typeface="Calibri"/>
              <a:ea typeface="Calibri"/>
              <a:cs typeface="Calibri"/>
            </a:endParaRPr>
          </a:p>
        </p:txBody>
      </p:sp>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HUMANS IN DEEP SPACE </a:t>
            </a:r>
            <a:r>
              <a:rPr lang="en-US" dirty="0"/>
              <a:t>STUDENT RESOURCE</a:t>
            </a:r>
            <a:endParaRPr lang="en-AU" dirty="0"/>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1</a:t>
            </a:fld>
            <a:endParaRPr lang="en-AU" dirty="0"/>
          </a:p>
        </p:txBody>
      </p:sp>
      <p:cxnSp>
        <p:nvCxnSpPr>
          <p:cNvPr id="11" name="Straight Connector 10">
            <a:extLst>
              <a:ext uri="{FF2B5EF4-FFF2-40B4-BE49-F238E27FC236}">
                <a16:creationId xmlns:a16="http://schemas.microsoft.com/office/drawing/2014/main" id="{A60677D2-5E3C-440C-043A-6B23FEA6C8EF}"/>
              </a:ext>
              <a:ext uri="{C183D7F6-B498-43B3-948B-1728B52AA6E4}">
                <adec:decorative xmlns:adec="http://schemas.microsoft.com/office/drawing/2017/decorative" val="1"/>
              </a:ext>
            </a:extLst>
          </p:cNvPr>
          <p:cNvCxnSpPr/>
          <p:nvPr/>
        </p:nvCxnSpPr>
        <p:spPr>
          <a:xfrm>
            <a:off x="549274" y="8686647"/>
            <a:ext cx="379054"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pic>
        <p:nvPicPr>
          <p:cNvPr id="14" name="Graphic 13">
            <a:extLst>
              <a:ext uri="{FF2B5EF4-FFF2-40B4-BE49-F238E27FC236}">
                <a16:creationId xmlns:a16="http://schemas.microsoft.com/office/drawing/2014/main" id="{102C11A4-04C9-09DC-C663-D3D76EC6C2B4}"/>
              </a:ext>
              <a:ext uri="{C183D7F6-B498-43B3-948B-1728B52AA6E4}">
                <adec:decorative xmlns:adec="http://schemas.microsoft.com/office/drawing/2017/decorative" val="1"/>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15873" t="14052" r="14286" b="16106"/>
          <a:stretch/>
        </p:blipFill>
        <p:spPr>
          <a:xfrm>
            <a:off x="1966586" y="3365794"/>
            <a:ext cx="551146" cy="551146"/>
          </a:xfrm>
          <a:prstGeom prst="rect">
            <a:avLst/>
          </a:prstGeom>
        </p:spPr>
      </p:pic>
      <p:sp>
        <p:nvSpPr>
          <p:cNvPr id="10" name="TextBox 9">
            <a:extLst>
              <a:ext uri="{FF2B5EF4-FFF2-40B4-BE49-F238E27FC236}">
                <a16:creationId xmlns:a16="http://schemas.microsoft.com/office/drawing/2014/main" id="{2471C87D-F3CE-B51B-14D8-AA62B1ACEDA9}"/>
              </a:ext>
            </a:extLst>
          </p:cNvPr>
          <p:cNvSpPr txBox="1"/>
          <p:nvPr/>
        </p:nvSpPr>
        <p:spPr>
          <a:xfrm>
            <a:off x="549274" y="8699744"/>
            <a:ext cx="2879725" cy="253128"/>
          </a:xfrm>
          <a:prstGeom prst="rect">
            <a:avLst/>
          </a:prstGeom>
          <a:noFill/>
        </p:spPr>
        <p:txBody>
          <a:bodyPr wrap="square" lIns="72000" tIns="72000" rIns="72000" bIns="72000">
            <a:spAutoFit/>
          </a:bodyPr>
          <a:lstStyle/>
          <a:p>
            <a:r>
              <a:rPr lang="en-AU" sz="700" u="sng"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https://</a:t>
            </a:r>
            <a:r>
              <a:rPr lang="en-AU" sz="700" u="sng"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www.youtube.com</a:t>
            </a:r>
            <a:r>
              <a:rPr lang="en-AU" sz="700" u="sng"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a:t>
            </a:r>
            <a:r>
              <a:rPr lang="en-AU" sz="700" u="sng"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watch?v</a:t>
            </a:r>
            <a:r>
              <a:rPr lang="en-AU" sz="700" u="sng"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a:t>
            </a:r>
            <a:r>
              <a:rPr lang="en-AU" sz="700" u="sng" dirty="0" err="1">
                <a:solidFill>
                  <a:schemeClr val="accent3"/>
                </a:solidFill>
                <a:effectLst/>
                <a:latin typeface="Calibri" panose="020F0502020204030204" pitchFamily="34" charset="0"/>
                <a:ea typeface="Calibri" panose="020F0502020204030204" pitchFamily="34" charset="0"/>
                <a:cs typeface="Times New Roman" panose="02020603050405020304" pitchFamily="18" charset="0"/>
              </a:rPr>
              <a:t>TZkuQUCUYgM</a:t>
            </a:r>
            <a:endParaRPr lang="en-AU" sz="700" dirty="0">
              <a:solidFill>
                <a:schemeClr val="accent3"/>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6" name="Graphic 15">
            <a:extLst>
              <a:ext uri="{FF2B5EF4-FFF2-40B4-BE49-F238E27FC236}">
                <a16:creationId xmlns:a16="http://schemas.microsoft.com/office/drawing/2014/main" id="{EE7EAA5F-6AB4-D79C-7049-D76241A8C7FF}"/>
              </a:ext>
              <a:ext uri="{C183D7F6-B498-43B3-948B-1728B52AA6E4}">
                <adec:decorative xmlns:adec="http://schemas.microsoft.com/office/drawing/2017/decorative" val="1"/>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648805" y="5270161"/>
            <a:ext cx="430516" cy="430516"/>
          </a:xfrm>
          <a:prstGeom prst="rect">
            <a:avLst/>
          </a:prstGeom>
        </p:spPr>
      </p:pic>
    </p:spTree>
    <p:extLst>
      <p:ext uri="{BB962C8B-B14F-4D97-AF65-F5344CB8AC3E}">
        <p14:creationId xmlns:p14="http://schemas.microsoft.com/office/powerpoint/2010/main" val="19975291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AB3F0E7-485D-310B-FB66-D4CFF8E99CBE}"/>
              </a:ext>
            </a:extLst>
          </p:cNvPr>
          <p:cNvGraphicFramePr>
            <a:graphicFrameLocks noGrp="1"/>
          </p:cNvGraphicFramePr>
          <p:nvPr>
            <p:extLst>
              <p:ext uri="{D42A27DB-BD31-4B8C-83A1-F6EECF244321}">
                <p14:modId xmlns:p14="http://schemas.microsoft.com/office/powerpoint/2010/main" val="1500942662"/>
              </p:ext>
            </p:extLst>
          </p:nvPr>
        </p:nvGraphicFramePr>
        <p:xfrm>
          <a:off x="549275" y="557214"/>
          <a:ext cx="5759449" cy="8325251"/>
        </p:xfrm>
        <a:graphic>
          <a:graphicData uri="http://schemas.openxmlformats.org/drawingml/2006/table">
            <a:tbl>
              <a:tblPr firstRow="1">
                <a:tableStyleId>{5C22544A-7EE6-4342-B048-85BDC9FD1C3A}</a:tableStyleId>
              </a:tblPr>
              <a:tblGrid>
                <a:gridCol w="1129213">
                  <a:extLst>
                    <a:ext uri="{9D8B030D-6E8A-4147-A177-3AD203B41FA5}">
                      <a16:colId xmlns:a16="http://schemas.microsoft.com/office/drawing/2014/main" val="3724175499"/>
                    </a:ext>
                  </a:extLst>
                </a:gridCol>
                <a:gridCol w="2315118">
                  <a:extLst>
                    <a:ext uri="{9D8B030D-6E8A-4147-A177-3AD203B41FA5}">
                      <a16:colId xmlns:a16="http://schemas.microsoft.com/office/drawing/2014/main" val="19119092"/>
                    </a:ext>
                  </a:extLst>
                </a:gridCol>
                <a:gridCol w="2315118">
                  <a:extLst>
                    <a:ext uri="{9D8B030D-6E8A-4147-A177-3AD203B41FA5}">
                      <a16:colId xmlns:a16="http://schemas.microsoft.com/office/drawing/2014/main" val="994764122"/>
                    </a:ext>
                  </a:extLst>
                </a:gridCol>
              </a:tblGrid>
              <a:tr h="230346">
                <a:tc>
                  <a:txBody>
                    <a:bodyPr/>
                    <a:lstStyle/>
                    <a:p>
                      <a:pPr>
                        <a:lnSpc>
                          <a:spcPct val="100000"/>
                        </a:lnSpc>
                        <a:spcBef>
                          <a:spcPts val="200"/>
                        </a:spcBef>
                        <a:spcAft>
                          <a:spcPts val="200"/>
                        </a:spcAft>
                      </a:pPr>
                      <a:r>
                        <a:rPr lang="en-AU" sz="900" b="1" dirty="0">
                          <a:solidFill>
                            <a:schemeClr val="bg1"/>
                          </a:solidFill>
                          <a:effectLst/>
                        </a:rPr>
                        <a:t>Hazard/Challenge</a:t>
                      </a:r>
                      <a:endParaRPr lang="en-AU" sz="9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solidFill>
                  </a:tcPr>
                </a:tc>
                <a:tc>
                  <a:txBody>
                    <a:bodyPr/>
                    <a:lstStyle/>
                    <a:p>
                      <a:pPr>
                        <a:lnSpc>
                          <a:spcPct val="100000"/>
                        </a:lnSpc>
                        <a:spcBef>
                          <a:spcPts val="200"/>
                        </a:spcBef>
                        <a:spcAft>
                          <a:spcPts val="200"/>
                        </a:spcAft>
                      </a:pPr>
                      <a:r>
                        <a:rPr lang="en-AU" sz="900" b="1" dirty="0">
                          <a:solidFill>
                            <a:schemeClr val="bg1"/>
                          </a:solidFill>
                          <a:effectLst/>
                        </a:rPr>
                        <a:t>Effect/Impact</a:t>
                      </a:r>
                      <a:endParaRPr lang="en-AU" sz="9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solidFill>
                  </a:tcPr>
                </a:tc>
                <a:tc>
                  <a:txBody>
                    <a:bodyPr/>
                    <a:lstStyle/>
                    <a:p>
                      <a:pPr>
                        <a:lnSpc>
                          <a:spcPct val="100000"/>
                        </a:lnSpc>
                        <a:spcBef>
                          <a:spcPts val="200"/>
                        </a:spcBef>
                        <a:spcAft>
                          <a:spcPts val="200"/>
                        </a:spcAft>
                      </a:pPr>
                      <a:r>
                        <a:rPr lang="en-AU" sz="900" b="1" dirty="0">
                          <a:solidFill>
                            <a:schemeClr val="bg1"/>
                          </a:solidFill>
                          <a:effectLst/>
                        </a:rPr>
                        <a:t>Mitigation!</a:t>
                      </a:r>
                      <a:endParaRPr lang="en-AU" sz="900" b="1"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accent6"/>
                    </a:solidFill>
                  </a:tcPr>
                </a:tc>
                <a:extLst>
                  <a:ext uri="{0D108BD9-81ED-4DB2-BD59-A6C34878D82A}">
                    <a16:rowId xmlns:a16="http://schemas.microsoft.com/office/drawing/2014/main" val="3650532004"/>
                  </a:ext>
                </a:extLst>
              </a:tr>
              <a:tr h="437345">
                <a:tc>
                  <a:txBody>
                    <a:bodyPr/>
                    <a:lstStyle/>
                    <a:p>
                      <a:pPr>
                        <a:lnSpc>
                          <a:spcPct val="100000"/>
                        </a:lnSpc>
                        <a:spcBef>
                          <a:spcPts val="200"/>
                        </a:spcBef>
                        <a:spcAft>
                          <a:spcPts val="200"/>
                        </a:spcAft>
                      </a:pPr>
                      <a:r>
                        <a:rPr lang="en-AU" sz="900" b="0" dirty="0">
                          <a:solidFill>
                            <a:srgbClr val="57575A"/>
                          </a:solidFill>
                          <a:effectLst/>
                        </a:rPr>
                        <a:t>Launch pad potential explosion/fire</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Fatality, critical or severe injury.</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Mission abort protocol.</a:t>
                      </a:r>
                    </a:p>
                    <a:p>
                      <a:pPr>
                        <a:lnSpc>
                          <a:spcPct val="100000"/>
                        </a:lnSpc>
                        <a:spcBef>
                          <a:spcPts val="200"/>
                        </a:spcBef>
                        <a:spcAft>
                          <a:spcPts val="200"/>
                        </a:spcAft>
                      </a:pPr>
                      <a:r>
                        <a:rPr lang="en-AU" sz="900" dirty="0">
                          <a:solidFill>
                            <a:srgbClr val="57575A"/>
                          </a:solidFill>
                          <a:effectLst/>
                        </a:rPr>
                        <a:t>Launch pad water deluge systems.</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913123017"/>
                  </a:ext>
                </a:extLst>
              </a:tr>
              <a:tr h="588398">
                <a:tc>
                  <a:txBody>
                    <a:bodyPr/>
                    <a:lstStyle/>
                    <a:p>
                      <a:pPr>
                        <a:lnSpc>
                          <a:spcPct val="100000"/>
                        </a:lnSpc>
                        <a:spcBef>
                          <a:spcPts val="200"/>
                        </a:spcBef>
                        <a:spcAft>
                          <a:spcPts val="200"/>
                        </a:spcAft>
                      </a:pPr>
                      <a:r>
                        <a:rPr lang="en-AU" sz="900" b="0" dirty="0">
                          <a:solidFill>
                            <a:srgbClr val="57575A"/>
                          </a:solidFill>
                          <a:effectLst/>
                        </a:rPr>
                        <a:t>Radiation</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Forecasting the Sun’s solar energetic particle ejections.</a:t>
                      </a:r>
                    </a:p>
                    <a:p>
                      <a:pPr>
                        <a:lnSpc>
                          <a:spcPct val="100000"/>
                        </a:lnSpc>
                        <a:spcBef>
                          <a:spcPts val="200"/>
                        </a:spcBef>
                        <a:spcAft>
                          <a:spcPts val="200"/>
                        </a:spcAft>
                      </a:pPr>
                      <a:r>
                        <a:rPr lang="en-AU" sz="900">
                          <a:solidFill>
                            <a:srgbClr val="57575A"/>
                          </a:solidFill>
                          <a:effectLst/>
                        </a:rPr>
                        <a:t>Magnetic shields.</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809491506"/>
                  </a:ext>
                </a:extLst>
              </a:tr>
              <a:tr h="588398">
                <a:tc>
                  <a:txBody>
                    <a:bodyPr/>
                    <a:lstStyle/>
                    <a:p>
                      <a:pPr>
                        <a:lnSpc>
                          <a:spcPct val="100000"/>
                        </a:lnSpc>
                        <a:spcBef>
                          <a:spcPts val="200"/>
                        </a:spcBef>
                        <a:spcAft>
                          <a:spcPts val="200"/>
                        </a:spcAft>
                      </a:pP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Reduced flow of blood to the eyes.</a:t>
                      </a:r>
                    </a:p>
                    <a:p>
                      <a:pPr>
                        <a:lnSpc>
                          <a:spcPct val="100000"/>
                        </a:lnSpc>
                        <a:spcBef>
                          <a:spcPts val="200"/>
                        </a:spcBef>
                        <a:spcAft>
                          <a:spcPts val="200"/>
                        </a:spcAft>
                      </a:pPr>
                      <a:r>
                        <a:rPr lang="en-AU" sz="900" dirty="0">
                          <a:solidFill>
                            <a:srgbClr val="57575A"/>
                          </a:solidFill>
                          <a:effectLst/>
                        </a:rPr>
                        <a:t>Reduced flow of blood to the head with possible blackout.</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Gravity suit which contains an air bladder. Air bladder inflates preventing blood pooling in the feet and legs.</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102948225"/>
                  </a:ext>
                </a:extLst>
              </a:tr>
              <a:tr h="451323">
                <a:tc>
                  <a:txBody>
                    <a:bodyPr/>
                    <a:lstStyle/>
                    <a:p>
                      <a:pPr>
                        <a:lnSpc>
                          <a:spcPct val="100000"/>
                        </a:lnSpc>
                        <a:spcBef>
                          <a:spcPts val="200"/>
                        </a:spcBef>
                        <a:spcAft>
                          <a:spcPts val="200"/>
                        </a:spcAft>
                      </a:pPr>
                      <a:r>
                        <a:rPr lang="en-AU" sz="900" b="0" dirty="0">
                          <a:solidFill>
                            <a:srgbClr val="57575A"/>
                          </a:solidFill>
                          <a:effectLst/>
                        </a:rPr>
                        <a:t>Collision with other objects in space</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Fatality, critical or severe injury.</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2356786594"/>
                  </a:ext>
                </a:extLst>
              </a:tr>
              <a:tr h="588398">
                <a:tc>
                  <a:txBody>
                    <a:bodyPr/>
                    <a:lstStyle/>
                    <a:p>
                      <a:pPr>
                        <a:lnSpc>
                          <a:spcPct val="100000"/>
                        </a:lnSpc>
                        <a:spcBef>
                          <a:spcPts val="200"/>
                        </a:spcBef>
                        <a:spcAft>
                          <a:spcPts val="200"/>
                        </a:spcAft>
                      </a:pPr>
                      <a:r>
                        <a:rPr lang="en-AU" sz="900" b="0">
                          <a:solidFill>
                            <a:srgbClr val="57575A"/>
                          </a:solidFill>
                          <a:effectLst/>
                        </a:rPr>
                        <a:t>Microgravity</a:t>
                      </a:r>
                      <a:endParaRPr lang="en-AU" sz="900" b="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Aerobic and resistive exercise.</a:t>
                      </a:r>
                    </a:p>
                    <a:p>
                      <a:pPr>
                        <a:lnSpc>
                          <a:spcPct val="100000"/>
                        </a:lnSpc>
                        <a:spcBef>
                          <a:spcPts val="200"/>
                        </a:spcBef>
                        <a:spcAft>
                          <a:spcPts val="200"/>
                        </a:spcAft>
                      </a:pPr>
                      <a:r>
                        <a:rPr lang="en-AU" sz="900">
                          <a:solidFill>
                            <a:srgbClr val="57575A"/>
                          </a:solidFill>
                          <a:effectLst/>
                        </a:rPr>
                        <a:t>Pressure cuffs/lower body negative pressure suit.</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345390131"/>
                  </a:ext>
                </a:extLst>
              </a:tr>
              <a:tr h="739452">
                <a:tc>
                  <a:txBody>
                    <a:bodyPr/>
                    <a:lstStyle/>
                    <a:p>
                      <a:pPr>
                        <a:lnSpc>
                          <a:spcPct val="100000"/>
                        </a:lnSpc>
                        <a:spcBef>
                          <a:spcPts val="200"/>
                        </a:spcBef>
                        <a:spcAft>
                          <a:spcPts val="200"/>
                        </a:spcAft>
                      </a:pPr>
                      <a:r>
                        <a:rPr lang="en-AU" sz="900" b="0" dirty="0">
                          <a:solidFill>
                            <a:srgbClr val="57575A"/>
                          </a:solidFill>
                          <a:effectLst/>
                        </a:rPr>
                        <a:t>Hostile environment</a:t>
                      </a:r>
                    </a:p>
                    <a:p>
                      <a:pPr>
                        <a:lnSpc>
                          <a:spcPct val="100000"/>
                        </a:lnSpc>
                        <a:spcBef>
                          <a:spcPts val="200"/>
                        </a:spcBef>
                        <a:spcAft>
                          <a:spcPts val="200"/>
                        </a:spcAft>
                      </a:pPr>
                      <a:r>
                        <a:rPr lang="en-AU" sz="900" b="0" dirty="0">
                          <a:solidFill>
                            <a:srgbClr val="57575A"/>
                          </a:solidFill>
                          <a:effectLst/>
                        </a:rPr>
                        <a:t>(Temperature and vacuum in deep space)</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Air drawn from lungs causing suffocation, water in the body would boil with swelling of body tissue.</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292904161"/>
                  </a:ext>
                </a:extLst>
              </a:tr>
              <a:tr h="1041558">
                <a:tc>
                  <a:txBody>
                    <a:bodyPr/>
                    <a:lstStyle/>
                    <a:p>
                      <a:pPr>
                        <a:lnSpc>
                          <a:spcPct val="100000"/>
                        </a:lnSpc>
                        <a:spcBef>
                          <a:spcPts val="200"/>
                        </a:spcBef>
                        <a:spcAft>
                          <a:spcPts val="200"/>
                        </a:spcAft>
                      </a:pPr>
                      <a:r>
                        <a:rPr lang="en-AU" sz="900" b="0" dirty="0">
                          <a:solidFill>
                            <a:srgbClr val="57575A"/>
                          </a:solidFill>
                          <a:effectLst/>
                        </a:rPr>
                        <a:t>Isolation</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Psychological screening and rigorous assessment including Temperament Structure Scale (TSS) and a NEO Personality Inventory-Revised (NEO PI-R)</a:t>
                      </a:r>
                    </a:p>
                    <a:p>
                      <a:pPr>
                        <a:lnSpc>
                          <a:spcPct val="100000"/>
                        </a:lnSpc>
                        <a:spcBef>
                          <a:spcPts val="200"/>
                        </a:spcBef>
                        <a:spcAft>
                          <a:spcPts val="200"/>
                        </a:spcAft>
                      </a:pPr>
                      <a:r>
                        <a:rPr lang="en-AU" sz="900" dirty="0">
                          <a:solidFill>
                            <a:srgbClr val="57575A"/>
                          </a:solidFill>
                          <a:effectLst/>
                        </a:rPr>
                        <a:t>Intensive training in space analogue environments.</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3392360056"/>
                  </a:ext>
                </a:extLst>
              </a:tr>
              <a:tr h="1097504">
                <a:tc>
                  <a:txBody>
                    <a:bodyPr/>
                    <a:lstStyle/>
                    <a:p>
                      <a:pPr>
                        <a:lnSpc>
                          <a:spcPct val="100000"/>
                        </a:lnSpc>
                        <a:spcBef>
                          <a:spcPts val="200"/>
                        </a:spcBef>
                        <a:spcAft>
                          <a:spcPts val="200"/>
                        </a:spcAft>
                      </a:pP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 Injury, illness, possible fatality.</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Training</a:t>
                      </a:r>
                    </a:p>
                    <a:p>
                      <a:pPr>
                        <a:lnSpc>
                          <a:spcPct val="100000"/>
                        </a:lnSpc>
                        <a:spcBef>
                          <a:spcPts val="200"/>
                        </a:spcBef>
                        <a:spcAft>
                          <a:spcPts val="200"/>
                        </a:spcAft>
                      </a:pPr>
                      <a:r>
                        <a:rPr lang="en-AU" sz="900" dirty="0">
                          <a:solidFill>
                            <a:srgbClr val="57575A"/>
                          </a:solidFill>
                          <a:effectLst/>
                        </a:rPr>
                        <a:t>SMART medical systems including telemedicine.</a:t>
                      </a:r>
                    </a:p>
                    <a:p>
                      <a:pPr>
                        <a:lnSpc>
                          <a:spcPct val="100000"/>
                        </a:lnSpc>
                        <a:spcBef>
                          <a:spcPts val="200"/>
                        </a:spcBef>
                        <a:spcAft>
                          <a:spcPts val="200"/>
                        </a:spcAft>
                      </a:pPr>
                      <a:r>
                        <a:rPr lang="en-AU" sz="900" dirty="0">
                          <a:solidFill>
                            <a:srgbClr val="57575A"/>
                          </a:solidFill>
                          <a:effectLst/>
                        </a:rPr>
                        <a:t>Flight surgeon who overseas health care and medical training of crew. And conducts weekly private medical conference with each crew member.</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745489389"/>
                  </a:ext>
                </a:extLst>
              </a:tr>
              <a:tr h="434556">
                <a:tc>
                  <a:txBody>
                    <a:bodyPr/>
                    <a:lstStyle/>
                    <a:p>
                      <a:pPr>
                        <a:lnSpc>
                          <a:spcPct val="100000"/>
                        </a:lnSpc>
                        <a:spcBef>
                          <a:spcPts val="200"/>
                        </a:spcBef>
                        <a:spcAft>
                          <a:spcPts val="200"/>
                        </a:spcAft>
                      </a:pPr>
                      <a:r>
                        <a:rPr lang="en-AU" sz="900" b="0" dirty="0">
                          <a:solidFill>
                            <a:srgbClr val="57575A"/>
                          </a:solidFill>
                          <a:effectLst/>
                        </a:rPr>
                        <a:t>Water and food</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Starvation, dehydration potentially fatal consequences.</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0560671"/>
                  </a:ext>
                </a:extLst>
              </a:tr>
              <a:tr h="532453">
                <a:tc>
                  <a:txBody>
                    <a:bodyPr/>
                    <a:lstStyle/>
                    <a:p>
                      <a:pPr>
                        <a:lnSpc>
                          <a:spcPct val="100000"/>
                        </a:lnSpc>
                        <a:spcBef>
                          <a:spcPts val="200"/>
                        </a:spcBef>
                        <a:spcAft>
                          <a:spcPts val="200"/>
                        </a:spcAft>
                      </a:pPr>
                      <a:r>
                        <a:rPr lang="en-AU" sz="900" b="0" dirty="0">
                          <a:solidFill>
                            <a:srgbClr val="57575A"/>
                          </a:solidFill>
                          <a:effectLst/>
                        </a:rPr>
                        <a:t>Breathable air and essential items</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Initially liquid oxygen in tanks eventually splitting water into hydrogen and oxygen, air filtration system. Exercise equipment etc.</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985945281"/>
                  </a:ext>
                </a:extLst>
              </a:tr>
              <a:tr h="381399">
                <a:tc>
                  <a:txBody>
                    <a:bodyPr/>
                    <a:lstStyle/>
                    <a:p>
                      <a:pPr>
                        <a:lnSpc>
                          <a:spcPct val="100000"/>
                        </a:lnSpc>
                        <a:spcBef>
                          <a:spcPts val="200"/>
                        </a:spcBef>
                        <a:spcAft>
                          <a:spcPts val="200"/>
                        </a:spcAft>
                      </a:pPr>
                      <a:r>
                        <a:rPr lang="en-AU" sz="900" b="0" dirty="0">
                          <a:solidFill>
                            <a:srgbClr val="57575A"/>
                          </a:solidFill>
                          <a:effectLst/>
                        </a:rPr>
                        <a:t>Personal hygiene and bodily functions</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Dental caries, unpleasant odours, bacterial infections</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430062023"/>
                  </a:ext>
                </a:extLst>
              </a:tr>
              <a:tr h="381399">
                <a:tc>
                  <a:txBody>
                    <a:bodyPr/>
                    <a:lstStyle/>
                    <a:p>
                      <a:pPr>
                        <a:lnSpc>
                          <a:spcPct val="100000"/>
                        </a:lnSpc>
                        <a:spcBef>
                          <a:spcPts val="200"/>
                        </a:spcBef>
                        <a:spcAft>
                          <a:spcPts val="200"/>
                        </a:spcAft>
                      </a:pP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Life support systems fail, means of manoeuvring space craft lost.</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a:solidFill>
                            <a:srgbClr val="57575A"/>
                          </a:solidFill>
                          <a:effectLst/>
                        </a:rPr>
                        <a:t>Solar panels, batteries, fuel cells.</a:t>
                      </a:r>
                      <a:endParaRPr lang="en-AU" sz="90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00499689"/>
                  </a:ext>
                </a:extLst>
              </a:tr>
              <a:tr h="451323">
                <a:tc>
                  <a:txBody>
                    <a:bodyPr/>
                    <a:lstStyle/>
                    <a:p>
                      <a:pPr>
                        <a:lnSpc>
                          <a:spcPct val="100000"/>
                        </a:lnSpc>
                        <a:spcBef>
                          <a:spcPts val="200"/>
                        </a:spcBef>
                        <a:spcAft>
                          <a:spcPts val="200"/>
                        </a:spcAft>
                      </a:pPr>
                      <a:r>
                        <a:rPr lang="en-AU" sz="900" b="0" dirty="0">
                          <a:solidFill>
                            <a:srgbClr val="57575A"/>
                          </a:solidFill>
                          <a:effectLst/>
                        </a:rPr>
                        <a:t>Navigation</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Spacecraft and crew lost indefinitely resulting in fatality, collision with another object.</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1769359812"/>
                  </a:ext>
                </a:extLst>
              </a:tr>
              <a:tr h="381399">
                <a:tc>
                  <a:txBody>
                    <a:bodyPr/>
                    <a:lstStyle/>
                    <a:p>
                      <a:pPr>
                        <a:lnSpc>
                          <a:spcPct val="100000"/>
                        </a:lnSpc>
                        <a:spcBef>
                          <a:spcPts val="200"/>
                        </a:spcBef>
                        <a:spcAft>
                          <a:spcPts val="200"/>
                        </a:spcAft>
                      </a:pPr>
                      <a:r>
                        <a:rPr lang="en-AU" sz="900" b="0" dirty="0">
                          <a:solidFill>
                            <a:srgbClr val="57575A"/>
                          </a:solidFill>
                          <a:effectLst/>
                        </a:rPr>
                        <a:t>Communication</a:t>
                      </a:r>
                      <a:endParaRPr lang="en-AU" sz="900" b="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no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solidFill>
                        <a:schemeClr val="accent6"/>
                      </a:solid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tc>
                  <a:txBody>
                    <a:bodyPr/>
                    <a:lstStyle/>
                    <a:p>
                      <a:pPr>
                        <a:lnSpc>
                          <a:spcPct val="100000"/>
                        </a:lnSpc>
                        <a:spcBef>
                          <a:spcPts val="200"/>
                        </a:spcBef>
                        <a:spcAft>
                          <a:spcPts val="200"/>
                        </a:spcAft>
                      </a:pPr>
                      <a:r>
                        <a:rPr lang="en-AU" sz="900" dirty="0">
                          <a:solidFill>
                            <a:srgbClr val="57575A"/>
                          </a:solidFill>
                          <a:effectLst/>
                        </a:rPr>
                        <a:t>Deep Space Networks, development of optical communication systems using laser technology.</a:t>
                      </a:r>
                      <a:endParaRPr lang="en-AU" sz="900" dirty="0">
                        <a:solidFill>
                          <a:srgbClr val="57575A"/>
                        </a:solidFill>
                        <a:effectLst/>
                        <a:latin typeface="Calibri" panose="020F0502020204030204" pitchFamily="34" charset="0"/>
                        <a:ea typeface="Calibri" panose="020F0502020204030204" pitchFamily="34" charset="0"/>
                        <a:cs typeface="Times New Roman" panose="02020603050405020304" pitchFamily="18" charset="0"/>
                      </a:endParaRPr>
                    </a:p>
                  </a:txBody>
                  <a:tcPr marL="36000" marR="36235" marT="36000" marB="36000">
                    <a:lnL w="12700" cap="flat" cmpd="sng" algn="ctr">
                      <a:solidFill>
                        <a:schemeClr val="accent6"/>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12700" cap="flat" cmpd="sng" algn="ctr">
                      <a:solidFill>
                        <a:schemeClr val="accent6"/>
                      </a:solidFill>
                      <a:prstDash val="solid"/>
                      <a:round/>
                      <a:headEnd type="none" w="med" len="med"/>
                      <a:tailEnd type="none" w="med" len="med"/>
                    </a:lnB>
                    <a:solidFill>
                      <a:schemeClr val="bg1"/>
                    </a:solidFill>
                  </a:tcPr>
                </a:tc>
                <a:extLst>
                  <a:ext uri="{0D108BD9-81ED-4DB2-BD59-A6C34878D82A}">
                    <a16:rowId xmlns:a16="http://schemas.microsoft.com/office/drawing/2014/main" val="4170569834"/>
                  </a:ext>
                </a:extLst>
              </a:tr>
            </a:tbl>
          </a:graphicData>
        </a:graphic>
      </p:graphicFrame>
      <p:sp>
        <p:nvSpPr>
          <p:cNvPr id="2" name="Footer Placeholder 1">
            <a:extLst>
              <a:ext uri="{FF2B5EF4-FFF2-40B4-BE49-F238E27FC236}">
                <a16:creationId xmlns:a16="http://schemas.microsoft.com/office/drawing/2014/main" id="{2A253C24-0616-BA6D-457D-88EAF223AB06}"/>
              </a:ext>
              <a:ext uri="{C183D7F6-B498-43B3-948B-1728B52AA6E4}">
                <adec:decorative xmlns:adec="http://schemas.microsoft.com/office/drawing/2017/decorative" val="1"/>
              </a:ext>
            </a:extLst>
          </p:cNvPr>
          <p:cNvSpPr>
            <a:spLocks noGrp="1"/>
          </p:cNvSpPr>
          <p:nvPr>
            <p:ph type="ftr" sz="quarter" idx="3"/>
          </p:nvPr>
        </p:nvSpPr>
        <p:spPr>
          <a:xfrm>
            <a:off x="549275" y="9182100"/>
            <a:ext cx="5148000" cy="220317"/>
          </a:xfrm>
        </p:spPr>
        <p:txBody>
          <a:bodyPr/>
          <a:lstStyle/>
          <a:p>
            <a:r>
              <a:rPr lang="en-US" dirty="0">
                <a:solidFill>
                  <a:schemeClr val="bg1"/>
                </a:solidFill>
              </a:rPr>
              <a:t>HUMANS IN DEEP SPACE </a:t>
            </a:r>
            <a:r>
              <a:rPr lang="en-US" dirty="0"/>
              <a:t>STUDENT RESOURCE</a:t>
            </a:r>
            <a:endParaRPr lang="en-AU" dirty="0"/>
          </a:p>
        </p:txBody>
      </p:sp>
      <p:sp>
        <p:nvSpPr>
          <p:cNvPr id="3" name="Slide Number Placeholder 2">
            <a:extLst>
              <a:ext uri="{FF2B5EF4-FFF2-40B4-BE49-F238E27FC236}">
                <a16:creationId xmlns:a16="http://schemas.microsoft.com/office/drawing/2014/main" id="{2FA6251B-DB6F-B3C6-05F0-8269AD8C36A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2</a:t>
            </a:fld>
            <a:endParaRPr lang="en-AU" dirty="0"/>
          </a:p>
        </p:txBody>
      </p:sp>
      <p:sp>
        <p:nvSpPr>
          <p:cNvPr id="6" name="Title 5">
            <a:extLst>
              <a:ext uri="{FF2B5EF4-FFF2-40B4-BE49-F238E27FC236}">
                <a16:creationId xmlns:a16="http://schemas.microsoft.com/office/drawing/2014/main" id="{8AA21E1B-A9A3-B3E5-439C-6B03789B5E28}"/>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Humans in Deep Space – page 2</a:t>
            </a:r>
            <a:endParaRPr lang="en-AU" dirty="0"/>
          </a:p>
        </p:txBody>
      </p:sp>
      <p:sp>
        <p:nvSpPr>
          <p:cNvPr id="5" name="TextBox 4">
            <a:extLst>
              <a:ext uri="{FF2B5EF4-FFF2-40B4-BE49-F238E27FC236}">
                <a16:creationId xmlns:a16="http://schemas.microsoft.com/office/drawing/2014/main" id="{BC4EAD43-528B-3E27-78D7-8CF53B52D216}"/>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Tree>
    <p:extLst>
      <p:ext uri="{BB962C8B-B14F-4D97-AF65-F5344CB8AC3E}">
        <p14:creationId xmlns:p14="http://schemas.microsoft.com/office/powerpoint/2010/main" val="30014432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DDBDF2-B6DB-D23C-64BA-CEC69F16649E}"/>
              </a:ext>
            </a:extLst>
          </p:cNvPr>
          <p:cNvSpPr txBox="1">
            <a:spLocks noGrp="1"/>
          </p:cNvSpPr>
          <p:nvPr>
            <p:ph type="title" idx="4294967295"/>
          </p:nvPr>
        </p:nvSpPr>
        <p:spPr>
          <a:xfrm>
            <a:off x="552093" y="2264594"/>
            <a:ext cx="5756634" cy="1314957"/>
          </a:xfrm>
          <a:prstGeom prst="rect">
            <a:avLst/>
          </a:prstGeom>
          <a:solidFill>
            <a:schemeClr val="bg1"/>
          </a:solidFill>
          <a:ln>
            <a:noFill/>
            <a:prstDash/>
          </a:ln>
          <a:effectLst/>
        </p:spPr>
        <p:txBody>
          <a:bodyPr rot="0" spcFirstLastPara="0" vertOverflow="overflow" horzOverflow="overflow" vert="horz" wrap="square" lIns="72000" tIns="72000" rIns="72000" bIns="72000" numCol="1" spcCol="0" rtlCol="0" fromWordArt="0" anchor="t" anchorCtr="0" forceAA="0" compatLnSpc="1">
            <a:prstTxWarp prst="textNoShape">
              <a:avLst/>
            </a:prstTxWarp>
            <a:spAutoFit/>
          </a:bodyPr>
          <a:lstStyle/>
          <a:p>
            <a:pPr defTabSz="457200">
              <a:lnSpc>
                <a:spcPct val="100000"/>
              </a:lnSpc>
              <a:spcBef>
                <a:spcPts val="0"/>
              </a:spcBef>
              <a:defRPr/>
            </a:pPr>
            <a:r>
              <a:rPr lang="en-US" sz="3600" dirty="0">
                <a:latin typeface="Open Sans" pitchFamily="2" charset="0"/>
                <a:ea typeface="Open Sans" pitchFamily="2" charset="0"/>
                <a:cs typeface="Open Sans" pitchFamily="2" charset="0"/>
              </a:rPr>
              <a:t>Space Careers </a:t>
            </a:r>
            <a:r>
              <a:rPr lang="en-US" sz="3600" dirty="0" err="1">
                <a:latin typeface="Open Sans" pitchFamily="2" charset="0"/>
                <a:ea typeface="Open Sans" pitchFamily="2" charset="0"/>
                <a:cs typeface="Open Sans" pitchFamily="2" charset="0"/>
              </a:rPr>
              <a:t>Wayfinder</a:t>
            </a:r>
            <a:br>
              <a:rPr kumimoji="0" lang="en-US" sz="20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br>
            <a:r>
              <a:rPr kumimoji="0" lang="en-US" sz="20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rPr>
              <a:t>Identify and label effects of prolonged space travel on the human body</a:t>
            </a:r>
            <a:endParaRPr kumimoji="0" lang="en-AU" sz="2000" b="1" i="0" u="none" strike="noStrike" kern="1200" cap="none" spc="0" normalizeH="0" baseline="0" noProof="0" dirty="0">
              <a:ln>
                <a:noFill/>
              </a:ln>
              <a:solidFill>
                <a:schemeClr val="accent6"/>
              </a:solidFill>
              <a:effectLst/>
              <a:uLnTx/>
              <a:uFillTx/>
              <a:latin typeface="Open Sans" pitchFamily="2" charset="0"/>
              <a:ea typeface="Open Sans" pitchFamily="2" charset="0"/>
              <a:cs typeface="Open Sans" pitchFamily="2" charset="0"/>
            </a:endParaRPr>
          </a:p>
        </p:txBody>
      </p:sp>
      <p:sp>
        <p:nvSpPr>
          <p:cNvPr id="8" name="TextBox 7">
            <a:extLst>
              <a:ext uri="{FF2B5EF4-FFF2-40B4-BE49-F238E27FC236}">
                <a16:creationId xmlns:a16="http://schemas.microsoft.com/office/drawing/2014/main" id="{24B1556E-57A4-471D-286D-26134AA5A2A3}"/>
              </a:ext>
            </a:extLst>
          </p:cNvPr>
          <p:cNvSpPr txBox="1"/>
          <p:nvPr/>
        </p:nvSpPr>
        <p:spPr>
          <a:xfrm>
            <a:off x="549276" y="3650084"/>
            <a:ext cx="5759450" cy="607071"/>
          </a:xfrm>
          <a:prstGeom prst="rect">
            <a:avLst/>
          </a:prstGeom>
          <a:solidFill>
            <a:schemeClr val="bg1"/>
          </a:solidFill>
        </p:spPr>
        <p:txBody>
          <a:bodyPr wrap="square" lIns="72000" tIns="72000" rIns="72000" bIns="72000" anchor="t">
            <a:spAutoFit/>
          </a:bodyPr>
          <a:lstStyle/>
          <a:p>
            <a:pPr>
              <a:spcBef>
                <a:spcPts val="300"/>
              </a:spcBef>
              <a:spcAft>
                <a:spcPts val="300"/>
              </a:spcAft>
            </a:pPr>
            <a:r>
              <a:rPr lang="en-AU" sz="1000" dirty="0">
                <a:solidFill>
                  <a:srgbClr val="57575A"/>
                </a:solidFill>
                <a:latin typeface="Calibri"/>
                <a:ea typeface="Calibri"/>
                <a:cs typeface="Calibri"/>
              </a:rPr>
              <a:t>2. Identify</a:t>
            </a:r>
            <a:r>
              <a:rPr lang="en-AU" sz="1000" dirty="0">
                <a:solidFill>
                  <a:srgbClr val="57575A"/>
                </a:solidFill>
                <a:effectLst/>
                <a:latin typeface="Calibri"/>
                <a:ea typeface="Calibri"/>
                <a:cs typeface="Calibri"/>
              </a:rPr>
              <a:t> the major organs/systems of the body which are affected by long term space flight. Use the internet to add images for the organ/system or sketch them on the body </a:t>
            </a:r>
            <a:r>
              <a:rPr lang="en-AU" sz="1000" dirty="0">
                <a:solidFill>
                  <a:srgbClr val="57575A"/>
                </a:solidFill>
                <a:latin typeface="Calibri"/>
                <a:ea typeface="Calibri"/>
                <a:cs typeface="Calibri"/>
              </a:rPr>
              <a:t>on the next page</a:t>
            </a:r>
            <a:r>
              <a:rPr lang="en-AU" sz="1000" dirty="0">
                <a:solidFill>
                  <a:srgbClr val="57575A"/>
                </a:solidFill>
                <a:effectLst/>
                <a:latin typeface="Calibri"/>
                <a:ea typeface="Calibri"/>
                <a:cs typeface="Calibri"/>
              </a:rPr>
              <a:t>. Include the likely impact on the organ/system from long term space flight</a:t>
            </a:r>
            <a:r>
              <a:rPr lang="en-AU" sz="1000" dirty="0">
                <a:solidFill>
                  <a:srgbClr val="57575A"/>
                </a:solidFill>
                <a:latin typeface="Calibri"/>
                <a:ea typeface="Calibri"/>
                <a:cs typeface="Calibri"/>
              </a:rPr>
              <a:t>.</a:t>
            </a:r>
          </a:p>
        </p:txBody>
      </p:sp>
      <p:sp>
        <p:nvSpPr>
          <p:cNvPr id="5" name="Footer Placeholder 4">
            <a:extLst>
              <a:ext uri="{FF2B5EF4-FFF2-40B4-BE49-F238E27FC236}">
                <a16:creationId xmlns:a16="http://schemas.microsoft.com/office/drawing/2014/main" id="{31834FBF-CFB9-F9BE-4EFA-A5576401F59F}"/>
              </a:ext>
              <a:ext uri="{C183D7F6-B498-43B3-948B-1728B52AA6E4}">
                <adec:decorative xmlns:adec="http://schemas.microsoft.com/office/drawing/2017/decorative" val="1"/>
              </a:ext>
            </a:extLst>
          </p:cNvPr>
          <p:cNvSpPr>
            <a:spLocks noGrp="1"/>
          </p:cNvSpPr>
          <p:nvPr>
            <p:ph type="ftr" sz="quarter" idx="3"/>
          </p:nvPr>
        </p:nvSpPr>
        <p:spPr/>
        <p:txBody>
          <a:bodyPr/>
          <a:lstStyle/>
          <a:p>
            <a:r>
              <a:rPr lang="en-US" dirty="0">
                <a:solidFill>
                  <a:schemeClr val="bg1"/>
                </a:solidFill>
              </a:rPr>
              <a:t>EFFECTS OF PROLONGED SPACE TRAVEL ON THE HUMAN BODY </a:t>
            </a:r>
            <a:r>
              <a:rPr lang="en-US" dirty="0"/>
              <a:t>STUDENT RESOURCE</a:t>
            </a:r>
            <a:endParaRPr lang="en-AU" dirty="0"/>
          </a:p>
        </p:txBody>
      </p:sp>
      <p:sp>
        <p:nvSpPr>
          <p:cNvPr id="6" name="Slide Number Placeholder 5">
            <a:extLst>
              <a:ext uri="{FF2B5EF4-FFF2-40B4-BE49-F238E27FC236}">
                <a16:creationId xmlns:a16="http://schemas.microsoft.com/office/drawing/2014/main" id="{A6217B97-624F-EAC2-D90F-8C698D7BAC4C}"/>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3</a:t>
            </a:fld>
            <a:endParaRPr lang="en-AU" dirty="0"/>
          </a:p>
        </p:txBody>
      </p:sp>
    </p:spTree>
    <p:extLst>
      <p:ext uri="{BB962C8B-B14F-4D97-AF65-F5344CB8AC3E}">
        <p14:creationId xmlns:p14="http://schemas.microsoft.com/office/powerpoint/2010/main" val="1706847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utline of a human body.">
            <a:extLst>
              <a:ext uri="{FF2B5EF4-FFF2-40B4-BE49-F238E27FC236}">
                <a16:creationId xmlns:a16="http://schemas.microsoft.com/office/drawing/2014/main" id="{7A200892-D1A5-5B74-C077-886A578C5D3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762442" y="1318942"/>
            <a:ext cx="3333115" cy="6666865"/>
          </a:xfrm>
          <a:prstGeom prst="rect">
            <a:avLst/>
          </a:prstGeom>
        </p:spPr>
      </p:pic>
      <p:sp>
        <p:nvSpPr>
          <p:cNvPr id="2" name="Footer Placeholder 1">
            <a:extLst>
              <a:ext uri="{FF2B5EF4-FFF2-40B4-BE49-F238E27FC236}">
                <a16:creationId xmlns:a16="http://schemas.microsoft.com/office/drawing/2014/main" id="{2A253C24-0616-BA6D-457D-88EAF223AB06}"/>
              </a:ext>
              <a:ext uri="{C183D7F6-B498-43B3-948B-1728B52AA6E4}">
                <adec:decorative xmlns:adec="http://schemas.microsoft.com/office/drawing/2017/decorative" val="1"/>
              </a:ext>
            </a:extLst>
          </p:cNvPr>
          <p:cNvSpPr>
            <a:spLocks noGrp="1"/>
          </p:cNvSpPr>
          <p:nvPr>
            <p:ph type="ftr" sz="quarter" idx="3"/>
          </p:nvPr>
        </p:nvSpPr>
        <p:spPr>
          <a:xfrm>
            <a:off x="549275" y="9182100"/>
            <a:ext cx="5148000" cy="220317"/>
          </a:xfrm>
        </p:spPr>
        <p:txBody>
          <a:bodyPr/>
          <a:lstStyle/>
          <a:p>
            <a:r>
              <a:rPr lang="en-US" dirty="0">
                <a:solidFill>
                  <a:schemeClr val="bg1"/>
                </a:solidFill>
              </a:rPr>
              <a:t>EFFECTS OF PROLONGED SPACE TRAVEL ON THE HUMAN BODY </a:t>
            </a:r>
            <a:r>
              <a:rPr lang="en-US" dirty="0"/>
              <a:t>STUDENT RESOURCE</a:t>
            </a:r>
            <a:endParaRPr lang="en-AU" dirty="0"/>
          </a:p>
        </p:txBody>
      </p:sp>
      <p:sp>
        <p:nvSpPr>
          <p:cNvPr id="3" name="Slide Number Placeholder 2">
            <a:extLst>
              <a:ext uri="{FF2B5EF4-FFF2-40B4-BE49-F238E27FC236}">
                <a16:creationId xmlns:a16="http://schemas.microsoft.com/office/drawing/2014/main" id="{2FA6251B-DB6F-B3C6-05F0-8269AD8C36A0}"/>
              </a:ext>
              <a:ext uri="{C183D7F6-B498-43B3-948B-1728B52AA6E4}">
                <adec:decorative xmlns:adec="http://schemas.microsoft.com/office/drawing/2017/decorative" val="1"/>
              </a:ext>
            </a:extLst>
          </p:cNvPr>
          <p:cNvSpPr>
            <a:spLocks noGrp="1"/>
          </p:cNvSpPr>
          <p:nvPr>
            <p:ph type="sldNum" sz="quarter" idx="4"/>
          </p:nvPr>
        </p:nvSpPr>
        <p:spPr/>
        <p:txBody>
          <a:bodyPr/>
          <a:lstStyle/>
          <a:p>
            <a:fld id="{24F48773-4115-48EA-A802-25D4069CDE66}" type="slidenum">
              <a:rPr lang="en-AU" smtClean="0"/>
              <a:pPr/>
              <a:t>4</a:t>
            </a:fld>
            <a:endParaRPr lang="en-AU" dirty="0"/>
          </a:p>
        </p:txBody>
      </p:sp>
      <p:sp>
        <p:nvSpPr>
          <p:cNvPr id="6" name="Title 5">
            <a:extLst>
              <a:ext uri="{FF2B5EF4-FFF2-40B4-BE49-F238E27FC236}">
                <a16:creationId xmlns:a16="http://schemas.microsoft.com/office/drawing/2014/main" id="{78A4F536-6F5D-7E84-ECE1-0EBDEE0934B3}"/>
              </a:ext>
            </a:extLst>
          </p:cNvPr>
          <p:cNvSpPr>
            <a:spLocks noGrp="1"/>
          </p:cNvSpPr>
          <p:nvPr>
            <p:ph type="title" idx="4294967295"/>
          </p:nvPr>
        </p:nvSpPr>
        <p:spPr>
          <a:xfrm>
            <a:off x="471488" y="-1914525"/>
            <a:ext cx="5915025" cy="1914525"/>
          </a:xfrm>
          <a:prstGeom prst="rect">
            <a:avLst/>
          </a:prstGeom>
        </p:spPr>
        <p:txBody>
          <a:bodyPr anchor="b"/>
          <a:lstStyle/>
          <a:p>
            <a:r>
              <a:rPr lang="en-US" sz="3600" b="1" dirty="0">
                <a:solidFill>
                  <a:schemeClr val="accent6"/>
                </a:solidFill>
                <a:latin typeface="Open Sans" pitchFamily="2" charset="0"/>
                <a:ea typeface="Open Sans" pitchFamily="2" charset="0"/>
                <a:cs typeface="Open Sans" pitchFamily="2" charset="0"/>
              </a:rPr>
              <a:t>Identify and label effects of prolonged space travel on the human body – page 2</a:t>
            </a:r>
            <a:endParaRPr lang="en-AU" dirty="0"/>
          </a:p>
        </p:txBody>
      </p:sp>
      <p:sp>
        <p:nvSpPr>
          <p:cNvPr id="5" name="TextBox 4">
            <a:extLst>
              <a:ext uri="{FF2B5EF4-FFF2-40B4-BE49-F238E27FC236}">
                <a16:creationId xmlns:a16="http://schemas.microsoft.com/office/drawing/2014/main" id="{BC4EAD43-528B-3E27-78D7-8CF53B52D216}"/>
              </a:ext>
            </a:extLst>
          </p:cNvPr>
          <p:cNvSpPr txBox="1"/>
          <p:nvPr/>
        </p:nvSpPr>
        <p:spPr>
          <a:xfrm>
            <a:off x="549275" y="9304308"/>
            <a:ext cx="5400000" cy="397743"/>
          </a:xfrm>
          <a:prstGeom prst="rect">
            <a:avLst/>
          </a:prstGeom>
        </p:spPr>
        <p:txBody>
          <a:bodyPr vert="horz" lIns="72000" tIns="72000" rIns="72000" bIns="72000" rtlCol="0" anchor="t"/>
          <a:lstStyle>
            <a:defPPr>
              <a:defRPr lang="en-US"/>
            </a:defPPr>
            <a:lvl1pPr>
              <a:defRPr sz="800" cap="all" baseline="0">
                <a:solidFill>
                  <a:schemeClr val="bg1"/>
                </a:solidFill>
              </a:defRPr>
            </a:lvl1pPr>
          </a:lstStyle>
          <a:p>
            <a:r>
              <a:rPr lang="en-AU" sz="1000" b="1" cap="none" dirty="0">
                <a:solidFill>
                  <a:schemeClr val="accent1"/>
                </a:solidFill>
              </a:rPr>
              <a:t>SPACE CAREERS WAYFINDER IS A COLLABORATION BETWEEN </a:t>
            </a:r>
            <a:br>
              <a:rPr lang="en-AU" sz="1000" b="1" cap="none" dirty="0">
                <a:solidFill>
                  <a:schemeClr val="accent1"/>
                </a:solidFill>
              </a:rPr>
            </a:br>
            <a:r>
              <a:rPr lang="en-AU" sz="1000" b="1" cap="none" dirty="0">
                <a:solidFill>
                  <a:schemeClr val="accent1"/>
                </a:solidFill>
              </a:rPr>
              <a:t>THE CSIRO AND THE AUSTRALIAN NATIONAL UNIVERSITY</a:t>
            </a:r>
          </a:p>
        </p:txBody>
      </p:sp>
    </p:spTree>
    <p:extLst>
      <p:ext uri="{BB962C8B-B14F-4D97-AF65-F5344CB8AC3E}">
        <p14:creationId xmlns:p14="http://schemas.microsoft.com/office/powerpoint/2010/main" val="1699532888"/>
      </p:ext>
    </p:extLst>
  </p:cSld>
  <p:clrMapOvr>
    <a:masterClrMapping/>
  </p:clrMapOvr>
</p:sld>
</file>

<file path=ppt/theme/theme1.xml><?xml version="1.0" encoding="utf-8"?>
<a:theme xmlns:a="http://schemas.openxmlformats.org/drawingml/2006/main" name="Office Theme">
  <a:themeElements>
    <a:clrScheme name="CSIRO">
      <a:dk1>
        <a:sysClr val="windowText" lastClr="000000"/>
      </a:dk1>
      <a:lt1>
        <a:srgbClr val="FFFFFF"/>
      </a:lt1>
      <a:dk2>
        <a:srgbClr val="000000"/>
      </a:dk2>
      <a:lt2>
        <a:srgbClr val="FFFFFF"/>
      </a:lt2>
      <a:accent1>
        <a:srgbClr val="00A9CE"/>
      </a:accent1>
      <a:accent2>
        <a:srgbClr val="001D34"/>
      </a:accent2>
      <a:accent3>
        <a:srgbClr val="757579"/>
      </a:accent3>
      <a:accent4>
        <a:srgbClr val="1E22AA"/>
      </a:accent4>
      <a:accent5>
        <a:srgbClr val="78BE20"/>
      </a:accent5>
      <a:accent6>
        <a:srgbClr val="6D2077"/>
      </a:accent6>
      <a:hlink>
        <a:srgbClr val="001D34"/>
      </a:hlink>
      <a:folHlink>
        <a:srgbClr val="00A9CE"/>
      </a:folHlink>
    </a:clrScheme>
    <a:fontScheme name="CSIRO_Resources">
      <a:majorFont>
        <a:latin typeface="Open Sans"/>
        <a:ea typeface=""/>
        <a:cs typeface=""/>
      </a:majorFont>
      <a:minorFont>
        <a:latin typeface="Calibri"/>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3369D1CD1B61448F62ED7191B0A361" ma:contentTypeVersion="11" ma:contentTypeDescription="Create a new document." ma:contentTypeScope="" ma:versionID="9fa718f4d8f4bbefcc64bedee5bfc52e">
  <xsd:schema xmlns:xsd="http://www.w3.org/2001/XMLSchema" xmlns:xs="http://www.w3.org/2001/XMLSchema" xmlns:p="http://schemas.microsoft.com/office/2006/metadata/properties" xmlns:ns2="ebbfb97d-8400-4246-978d-8b68e4a1ec72" xmlns:ns3="a774ea9e-c034-4ea9-adc9-463ee3fef49f" targetNamespace="http://schemas.microsoft.com/office/2006/metadata/properties" ma:root="true" ma:fieldsID="196f744a603421bb36edf33224f8f500" ns2:_="" ns3:_="">
    <xsd:import namespace="ebbfb97d-8400-4246-978d-8b68e4a1ec72"/>
    <xsd:import namespace="a774ea9e-c034-4ea9-adc9-463ee3fef49f"/>
    <xsd:element name="properties">
      <xsd:complexType>
        <xsd:sequence>
          <xsd:element name="documentManagement">
            <xsd:complexType>
              <xsd:all>
                <xsd:element ref="ns2:_dlc_DocId" minOccurs="0"/>
                <xsd:element ref="ns2:_dlc_DocIdUrl" minOccurs="0"/>
                <xsd:element ref="ns2:_dlc_DocIdPersistId" minOccurs="0"/>
                <xsd:element ref="ns3:Programname" minOccurs="0"/>
                <xsd:element ref="ns3:Resourcetype" minOccurs="0"/>
                <xsd:element ref="ns3:Evaluation" minOccurs="0"/>
                <xsd:element ref="ns3:MediaServiceMetadata" minOccurs="0"/>
                <xsd:element ref="ns3:MediaServiceFastMetadata" minOccurs="0"/>
                <xsd:element ref="ns3:MediaServiceObjectDetectorVersions" minOccurs="0"/>
                <xsd:element ref="ns3:MediaServiceSearchProperties" minOccurs="0"/>
                <xsd:element ref="ns2:SharedWithUsers" minOccurs="0"/>
                <xsd:element ref="ns2:SharedWithDetails" minOccurs="0"/>
                <xsd:element ref="ns3: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bfb97d-8400-4246-978d-8b68e4a1ec72"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774ea9e-c034-4ea9-adc9-463ee3fef49f" elementFormDefault="qualified">
    <xsd:import namespace="http://schemas.microsoft.com/office/2006/documentManagement/types"/>
    <xsd:import namespace="http://schemas.microsoft.com/office/infopath/2007/PartnerControls"/>
    <xsd:element name="Programname" ma:index="11" nillable="true" ma:displayName="Owner of resource" ma:format="Dropdown" ma:internalName="Programname">
      <xsd:complexType>
        <xsd:complexContent>
          <xsd:extension base="dms:MultiChoiceFillIn">
            <xsd:sequence>
              <xsd:element name="Value" maxOccurs="unbounded" minOccurs="0" nillable="true">
                <xsd:simpleType>
                  <xsd:union memberTypes="dms:Text">
                    <xsd:simpleType>
                      <xsd:restriction base="dms:Choice">
                        <xsd:enumeration value="Digital Careers"/>
                        <xsd:enumeration value="STEM Together"/>
                        <xsd:enumeration value="STEM Professionals in Schools"/>
                        <xsd:enumeration value="GenSTEM"/>
                        <xsd:enumeration value="Legacy"/>
                        <xsd:enumeration value="CEdO Comms"/>
                      </xsd:restriction>
                    </xsd:simpleType>
                  </xsd:union>
                </xsd:simpleType>
              </xsd:element>
            </xsd:sequence>
          </xsd:extension>
        </xsd:complexContent>
      </xsd:complexType>
    </xsd:element>
    <xsd:element name="Resourcetype" ma:index="12" nillable="true" ma:displayName="Resource type" ma:format="Dropdown" ma:internalName="Resourcetype">
      <xsd:complexType>
        <xsd:complexContent>
          <xsd:extension base="dms:MultiChoice">
            <xsd:sequence>
              <xsd:element name="Value" maxOccurs="unbounded" minOccurs="0" nillable="true">
                <xsd:simpleType>
                  <xsd:restriction base="dms:Choice">
                    <xsd:enumeration value="Video resource"/>
                    <xsd:enumeration value="Student resource"/>
                    <xsd:enumeration value="Teacher resource"/>
                  </xsd:restriction>
                </xsd:simpleType>
              </xsd:element>
            </xsd:sequence>
          </xsd:extension>
        </xsd:complexContent>
      </xsd:complexType>
    </xsd:element>
    <xsd:element name="Evaluation" ma:index="14" nillable="true" ma:displayName="Status" ma:format="Dropdown" ma:internalName="Evaluation">
      <xsd:simpleType>
        <xsd:restriction base="dms:Choice">
          <xsd:enumeration value="Requires Review"/>
          <xsd:enumeration value="Live on Library"/>
          <xsd:enumeration value="Admin"/>
          <xsd:enumeration value="Awaiting QA Panel"/>
          <xsd:enumeration value="Internal Document"/>
        </xsd:restriction>
      </xsd:simpleType>
    </xsd:element>
    <xsd:element name="MediaServiceMetadata" ma:index="15" nillable="true" ma:displayName="MediaServiceMetadata" ma:hidden="true" ma:internalName="MediaServiceMetadata" ma:readOnly="true">
      <xsd:simpleType>
        <xsd:restriction base="dms:Note"/>
      </xsd:simpleType>
    </xsd:element>
    <xsd:element name="MediaServiceFastMetadata" ma:index="16" nillable="true" ma:displayName="MediaServiceFastMetadata" ma:hidden="true" ma:internalName="MediaServiceFastMetadata" ma:readOnly="true">
      <xsd:simpleType>
        <xsd:restriction base="dms:Note"/>
      </xsd:simpleType>
    </xsd:element>
    <xsd:element name="MediaServiceObjectDetectorVersions" ma:index="17" nillable="true" ma:displayName="MediaServiceObjectDetectorVersions" ma:hidden="true" ma:indexed="true" ma:internalName="MediaServiceObjectDetectorVersions" ma:readOnly="true">
      <xsd:simpleType>
        <xsd:restriction base="dms:Text"/>
      </xsd:simpleType>
    </xsd:element>
    <xsd:element name="MediaServiceSearchProperties" ma:index="18" nillable="true" ma:displayName="MediaServiceSearchProperties" ma:hidden="true" ma:internalName="MediaServiceSearchProperties" ma:readOnly="true">
      <xsd:simpleType>
        <xsd:restriction base="dms:Note"/>
      </xsd:simpleType>
    </xsd:element>
    <xsd:element name="Notes" ma:index="21" nillable="true" ma:displayName="Notes" ma:format="Dropdown" ma:internalName="Notes">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3" ma:displayName="Subject"/>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dlc_DocId xmlns="ebbfb97d-8400-4246-978d-8b68e4a1ec72">ZE3VX6JE3FAU-1152004265-291</_dlc_DocId>
    <_dlc_DocIdUrl xmlns="ebbfb97d-8400-4246-978d-8b68e4a1ec72">
      <Url>https://csiroau.sharepoint.com/sites/CSIROEducationOutreach2/_layouts/15/DocIdRedir.aspx?ID=ZE3VX6JE3FAU-1152004265-291</Url>
      <Description>ZE3VX6JE3FAU-1152004265-291</Description>
    </_dlc_DocIdUrl>
    <Resourcetype xmlns="a774ea9e-c034-4ea9-adc9-463ee3fef49f" xsi:nil="true"/>
    <Evaluation xmlns="a774ea9e-c034-4ea9-adc9-463ee3fef49f" xsi:nil="true"/>
    <Programname xmlns="a774ea9e-c034-4ea9-adc9-463ee3fef49f" xsi:nil="true"/>
    <Notes xmlns="a774ea9e-c034-4ea9-adc9-463ee3fef49f" xsi:nil="true"/>
  </documentManagement>
</p:properties>
</file>

<file path=customXml/itemProps1.xml><?xml version="1.0" encoding="utf-8"?>
<ds:datastoreItem xmlns:ds="http://schemas.openxmlformats.org/officeDocument/2006/customXml" ds:itemID="{51AA0615-A663-4008-BA65-A1AF400C3E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bfb97d-8400-4246-978d-8b68e4a1ec72"/>
    <ds:schemaRef ds:uri="a774ea9e-c034-4ea9-adc9-463ee3fef49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2164C65-3D6C-4FB3-BBD7-41616554D5CA}">
  <ds:schemaRefs>
    <ds:schemaRef ds:uri="http://schemas.microsoft.com/sharepoint/events"/>
  </ds:schemaRefs>
</ds:datastoreItem>
</file>

<file path=customXml/itemProps3.xml><?xml version="1.0" encoding="utf-8"?>
<ds:datastoreItem xmlns:ds="http://schemas.openxmlformats.org/officeDocument/2006/customXml" ds:itemID="{339643AD-7BE0-42CA-9981-B14A45359759}">
  <ds:schemaRefs>
    <ds:schemaRef ds:uri="http://schemas.microsoft.com/sharepoint/v3/contenttype/forms"/>
  </ds:schemaRefs>
</ds:datastoreItem>
</file>

<file path=customXml/itemProps4.xml><?xml version="1.0" encoding="utf-8"?>
<ds:datastoreItem xmlns:ds="http://schemas.openxmlformats.org/officeDocument/2006/customXml" ds:itemID="{4E7A78C8-9757-4A7F-8046-6B67217E9F58}">
  <ds:schemaRefs>
    <ds:schemaRef ds:uri="http://schemas.microsoft.com/office/2006/metadata/properties"/>
    <ds:schemaRef ds:uri="http://schemas.microsoft.com/office/infopath/2007/PartnerControls"/>
    <ds:schemaRef ds:uri="cbf74718-704d-415e-8c81-199debd1d983"/>
    <ds:schemaRef ds:uri="16086451-6d37-4935-be9a-a54fea279158"/>
    <ds:schemaRef ds:uri="ebbfb97d-8400-4246-978d-8b68e4a1ec72"/>
    <ds:schemaRef ds:uri="a774ea9e-c034-4ea9-adc9-463ee3fef49f"/>
  </ds:schemaRefs>
</ds:datastoreItem>
</file>

<file path=docProps/app.xml><?xml version="1.0" encoding="utf-8"?>
<Properties xmlns="http://schemas.openxmlformats.org/officeDocument/2006/extended-properties" xmlns:vt="http://schemas.openxmlformats.org/officeDocument/2006/docPropsVTypes">
  <Template>Office Theme 2013 - 2022</Template>
  <TotalTime>234</TotalTime>
  <Words>643</Words>
  <PresentationFormat>A4 Paper (210x297 mm)</PresentationFormat>
  <Paragraphs>61</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Open Sans</vt:lpstr>
      <vt:lpstr>Office Theme</vt:lpstr>
      <vt:lpstr>Space Careers Wayfinder Humans in Deep Space</vt:lpstr>
      <vt:lpstr>Humans in Deep Space – page 2</vt:lpstr>
      <vt:lpstr>Space Careers Wayfinder Identify and label effects of prolonged space travel on the human body</vt:lpstr>
      <vt:lpstr>Identify and label effects of prolonged space travel on the human body – page 2</vt:lpstr>
    </vt:vector>
  </TitlesOfParts>
  <Company>CSIRO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Humans in deep space student resource</dc:title>
  <dcterms:created xsi:type="dcterms:W3CDTF">2023-04-19T21:44:39Z</dcterms:created>
  <dcterms:modified xsi:type="dcterms:W3CDTF">2024-07-24T00:34:50Z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0x010100353369D1CD1B61448F62ED7191B0A361</vt:lpwstr>
  </property>
  <property fmtid="{D5CDD505-2E9C-101B-9397-08002B2CF9AE}" pid="3" name="_dlc_DocIdItemGuid">
    <vt:lpwstr>89d778b8-c000-4cf8-a327-6249c4a38f14</vt:lpwstr>
  </property>
  <property fmtid="{D5CDD505-2E9C-101B-9397-08002B2CF9AE}" pid="4" name="MediaServiceImageTags">
    <vt:lpwstr/>
  </property>
</Properties>
</file>