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0"/>
  </p:notesMasterIdLst>
  <p:sldIdLst>
    <p:sldId id="256" r:id="rId6"/>
    <p:sldId id="257" r:id="rId7"/>
    <p:sldId id="258" r:id="rId8"/>
    <p:sldId id="259" r:id="rId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1"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86385" autoAdjust="0"/>
  </p:normalViewPr>
  <p:slideViewPr>
    <p:cSldViewPr snapToGrid="0" showGuides="1">
      <p:cViewPr varScale="1">
        <p:scale>
          <a:sx n="97" d="100"/>
          <a:sy n="97" d="100"/>
        </p:scale>
        <p:origin x="4500" y="68"/>
      </p:cViewPr>
      <p:guideLst>
        <p:guide orient="horz" pos="351"/>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EC548-5A07-4952-A39F-B71329637647}" type="datetimeFigureOut">
              <a:rPr lang="en-AU" smtClean="0"/>
              <a:t>24/07/2024</a:t>
            </a:fld>
            <a:endParaRPr lang="en-AU"/>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0B948-7F29-4D1C-8BB5-2D9CD9756C48}" type="slidenum">
              <a:rPr lang="en-AU" smtClean="0"/>
              <a:t>‹#›</a:t>
            </a:fld>
            <a:endParaRPr lang="en-AU"/>
          </a:p>
        </p:txBody>
      </p:sp>
    </p:spTree>
    <p:extLst>
      <p:ext uri="{BB962C8B-B14F-4D97-AF65-F5344CB8AC3E}">
        <p14:creationId xmlns:p14="http://schemas.microsoft.com/office/powerpoint/2010/main" val="64389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815135E-A4B9-9143-5B0F-5419479D90A5}"/>
              </a:ext>
            </a:extLst>
          </p:cNvPr>
          <p:cNvGrpSpPr/>
          <p:nvPr userDrawn="1"/>
        </p:nvGrpSpPr>
        <p:grpSpPr>
          <a:xfrm>
            <a:off x="1" y="1"/>
            <a:ext cx="6858000" cy="2024428"/>
            <a:chOff x="0" y="0"/>
            <a:chExt cx="7647305" cy="2257425"/>
          </a:xfrm>
        </p:grpSpPr>
        <p:pic>
          <p:nvPicPr>
            <p:cNvPr id="7" name="Picture 6">
              <a:extLst>
                <a:ext uri="{FF2B5EF4-FFF2-40B4-BE49-F238E27FC236}">
                  <a16:creationId xmlns:a16="http://schemas.microsoft.com/office/drawing/2014/main" id="{32F8E56B-E2D4-53E7-94CB-2824591CFD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177" b="29593"/>
            <a:stretch/>
          </p:blipFill>
          <p:spPr bwMode="auto">
            <a:xfrm>
              <a:off x="0" y="0"/>
              <a:ext cx="7647305" cy="225742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2840A6C2-C083-007F-3ED6-0520A96E4C97}"/>
                </a:ext>
              </a:extLst>
            </p:cNvPr>
            <p:cNvSpPr/>
            <p:nvPr userDrawn="1"/>
          </p:nvSpPr>
          <p:spPr>
            <a:xfrm>
              <a:off x="3590925" y="0"/>
              <a:ext cx="4056380" cy="2257425"/>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2" name="Footer Placeholder 7">
            <a:extLst>
              <a:ext uri="{FF2B5EF4-FFF2-40B4-BE49-F238E27FC236}">
                <a16:creationId xmlns:a16="http://schemas.microsoft.com/office/drawing/2014/main" id="{FD2C2717-609F-BA4E-6A70-E03E13BE91FF}"/>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3" name="Slide Number Placeholder 8">
            <a:extLst>
              <a:ext uri="{FF2B5EF4-FFF2-40B4-BE49-F238E27FC236}">
                <a16:creationId xmlns:a16="http://schemas.microsoft.com/office/drawing/2014/main" id="{E0604226-B5E1-B6DB-2A57-4DDAE260473C}"/>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4" name="Straight Connector 3">
            <a:extLst>
              <a:ext uri="{FF2B5EF4-FFF2-40B4-BE49-F238E27FC236}">
                <a16:creationId xmlns:a16="http://schemas.microsoft.com/office/drawing/2014/main" id="{05A93FF2-4439-B7FE-7CE7-CDF8E97970AA}"/>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2AFEA94-D4D0-5D32-25AB-3F96F80411B5}"/>
              </a:ext>
            </a:extLst>
          </p:cNvPr>
          <p:cNvSpPr/>
          <p:nvPr userDrawn="1"/>
        </p:nvSpPr>
        <p:spPr>
          <a:xfrm>
            <a:off x="5063490" y="1771650"/>
            <a:ext cx="1794511" cy="201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07000"/>
              </a:lnSpc>
              <a:spcAft>
                <a:spcPts val="600"/>
              </a:spcAft>
              <a:tabLst>
                <a:tab pos="1154113" algn="r"/>
              </a:tabLst>
            </a:pPr>
            <a:r>
              <a:rPr lang="en-AU" sz="800" dirty="0">
                <a:solidFill>
                  <a:srgbClr val="00A9CE"/>
                </a:solidFill>
                <a:effectLst/>
                <a:ea typeface="Calibri" panose="020F0502020204030204" pitchFamily="34" charset="0"/>
                <a:cs typeface="Times New Roman" panose="02020603050405020304" pitchFamily="18" charset="0"/>
              </a:rPr>
              <a:t>	TEACHER GUIDE</a:t>
            </a:r>
            <a:endParaRPr lang="en-AU" sz="1100" dirty="0">
              <a:effectLs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AC34B74-7091-E444-4382-6E7F3C9BE6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182" y="565513"/>
            <a:ext cx="726061" cy="726061"/>
          </a:xfrm>
          <a:prstGeom prst="rect">
            <a:avLst/>
          </a:prstGeom>
        </p:spPr>
      </p:pic>
    </p:spTree>
    <p:extLst>
      <p:ext uri="{BB962C8B-B14F-4D97-AF65-F5344CB8AC3E}">
        <p14:creationId xmlns:p14="http://schemas.microsoft.com/office/powerpoint/2010/main" val="19726236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7">
            <a:extLst>
              <a:ext uri="{FF2B5EF4-FFF2-40B4-BE49-F238E27FC236}">
                <a16:creationId xmlns:a16="http://schemas.microsoft.com/office/drawing/2014/main" id="{66E23B81-460C-3291-0E98-7F67A4EF247D}"/>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7" name="Slide Number Placeholder 8">
            <a:extLst>
              <a:ext uri="{FF2B5EF4-FFF2-40B4-BE49-F238E27FC236}">
                <a16:creationId xmlns:a16="http://schemas.microsoft.com/office/drawing/2014/main" id="{D960CDE5-8A3D-A7E6-90AE-113682822F33}"/>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8" name="Straight Connector 7">
            <a:extLst>
              <a:ext uri="{FF2B5EF4-FFF2-40B4-BE49-F238E27FC236}">
                <a16:creationId xmlns:a16="http://schemas.microsoft.com/office/drawing/2014/main" id="{F04A8852-96B6-5613-E2D5-BF05C2B771E7}"/>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414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08549C-7496-9165-2067-01E31BFA0DAA}"/>
              </a:ext>
            </a:extLst>
          </p:cNvPr>
          <p:cNvSpPr/>
          <p:nvPr userDrawn="1"/>
        </p:nvSpPr>
        <p:spPr>
          <a:xfrm>
            <a:off x="0" y="9066178"/>
            <a:ext cx="6858000" cy="839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ooter Placeholder 7">
            <a:extLst>
              <a:ext uri="{FF2B5EF4-FFF2-40B4-BE49-F238E27FC236}">
                <a16:creationId xmlns:a16="http://schemas.microsoft.com/office/drawing/2014/main" id="{481371E2-35B3-98CE-A3D0-A51E5AA977EA}"/>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6" name="Slide Number Placeholder 8">
            <a:extLst>
              <a:ext uri="{FF2B5EF4-FFF2-40B4-BE49-F238E27FC236}">
                <a16:creationId xmlns:a16="http://schemas.microsoft.com/office/drawing/2014/main" id="{E71B1684-73D3-A30B-C65D-921B7E675051}"/>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10" name="Straight Connector 9">
            <a:extLst>
              <a:ext uri="{FF2B5EF4-FFF2-40B4-BE49-F238E27FC236}">
                <a16:creationId xmlns:a16="http://schemas.microsoft.com/office/drawing/2014/main" id="{460C6023-210F-D4A7-6F5F-4D79568BDF83}"/>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69119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6" userDrawn="1">
          <p15:clr>
            <a:srgbClr val="F26B43"/>
          </p15:clr>
        </p15:guide>
        <p15:guide id="2"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pixabay.com/en/male-figure-human-body-form-shape-37479/" TargetMode="External"/><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B45D87-5AAD-F0FA-B02F-449CF85D49BB}"/>
              </a:ext>
            </a:extLst>
          </p:cNvPr>
          <p:cNvSpPr txBox="1">
            <a:spLocks noGrp="1"/>
          </p:cNvSpPr>
          <p:nvPr>
            <p:ph type="title" idx="4294967295"/>
          </p:nvPr>
        </p:nvSpPr>
        <p:spPr>
          <a:xfrm>
            <a:off x="552093" y="2264594"/>
            <a:ext cx="5756634" cy="1068736"/>
          </a:xfrm>
          <a:prstGeom prst="rect">
            <a:avLst/>
          </a:prstGeom>
          <a:solidFill>
            <a:schemeClr val="bg1"/>
          </a:solid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defTabSz="457200">
              <a:lnSpc>
                <a:spcPct val="100000"/>
              </a:lnSpc>
              <a:spcBef>
                <a:spcPts val="0"/>
              </a:spcBef>
              <a:defRPr/>
            </a:pPr>
            <a:r>
              <a:rPr lang="en-US" sz="3600" dirty="0">
                <a:latin typeface="Open Sans" pitchFamily="2" charset="0"/>
                <a:ea typeface="Open Sans" pitchFamily="2" charset="0"/>
                <a:cs typeface="Open Sans" pitchFamily="2" charset="0"/>
              </a:rPr>
              <a:t>Space Careers </a:t>
            </a:r>
            <a:r>
              <a:rPr lang="en-US" sz="3600" dirty="0" err="1">
                <a:latin typeface="Open Sans" pitchFamily="2" charset="0"/>
                <a:ea typeface="Open Sans" pitchFamily="2" charset="0"/>
                <a:cs typeface="Open Sans" pitchFamily="2" charset="0"/>
              </a:rPr>
              <a:t>Wayfinder</a:t>
            </a:r>
            <a:br>
              <a:rPr kumimoji="0" lang="en-US"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br>
            <a:r>
              <a:rPr kumimoji="0" lang="en-US"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t>Humans in Deep Space</a:t>
            </a:r>
            <a:endParaRPr kumimoji="0" lang="en-AU"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endParaRPr>
          </a:p>
        </p:txBody>
      </p:sp>
      <p:sp>
        <p:nvSpPr>
          <p:cNvPr id="8" name="TextBox 7">
            <a:extLst>
              <a:ext uri="{FF2B5EF4-FFF2-40B4-BE49-F238E27FC236}">
                <a16:creationId xmlns:a16="http://schemas.microsoft.com/office/drawing/2014/main" id="{24B1556E-57A4-471D-286D-26134AA5A2A3}"/>
              </a:ext>
            </a:extLst>
          </p:cNvPr>
          <p:cNvSpPr txBox="1"/>
          <p:nvPr/>
        </p:nvSpPr>
        <p:spPr>
          <a:xfrm>
            <a:off x="552092" y="3474720"/>
            <a:ext cx="5756634" cy="1768928"/>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Background</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From the second a crew enters a space craft they are faced with countless hazards and challenges. Even before the craft leaves the Earth’s surface, they find themselves atop huge cylinders filled with highly flammable fuels, typically around 400 000 kilograms or 300 000 litres. As the craft accelerates to a top speed in excess of 40 000 km/h crew members experience a gravitational force around 3 G, this is 3 times the force normally felt on the earth’s surface.</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Once off the ground the crew face higher levels of radiation, the effects of microgravity, hostile space environments etc.</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Box 9">
            <a:extLst>
              <a:ext uri="{FF2B5EF4-FFF2-40B4-BE49-F238E27FC236}">
                <a16:creationId xmlns:a16="http://schemas.microsoft.com/office/drawing/2014/main" id="{042CA100-8795-713E-F88C-3E94206285ED}"/>
              </a:ext>
            </a:extLst>
          </p:cNvPr>
          <p:cNvSpPr txBox="1"/>
          <p:nvPr/>
        </p:nvSpPr>
        <p:spPr>
          <a:xfrm>
            <a:off x="552092" y="5353624"/>
            <a:ext cx="5756634" cy="1076430"/>
          </a:xfrm>
          <a:prstGeom prst="rect">
            <a:avLst/>
          </a:prstGeom>
          <a:solidFill>
            <a:schemeClr val="bg1"/>
          </a:solidFill>
        </p:spPr>
        <p:txBody>
          <a:bodyPr wrap="square" lIns="72000" tIns="72000" rIns="72000" bIns="72000">
            <a:spAutoFit/>
          </a:bodyPr>
          <a:lstStyle/>
          <a:p>
            <a:pPr>
              <a:spcBef>
                <a:spcPts val="1800"/>
              </a:spcBef>
              <a:spcAft>
                <a:spcPts val="1200"/>
              </a:spcAft>
            </a:pPr>
            <a:r>
              <a:rPr lang="en-AU" dirty="0">
                <a:solidFill>
                  <a:schemeClr val="accent5"/>
                </a:solidFill>
                <a:latin typeface="Open Sans" pitchFamily="2" charset="0"/>
                <a:ea typeface="Open Sans" pitchFamily="2" charset="0"/>
                <a:cs typeface="Open Sans" pitchFamily="2" charset="0"/>
              </a:rPr>
              <a:t>The task</a:t>
            </a:r>
          </a:p>
          <a:p>
            <a:pPr>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Use the internet and other sources to complete the table on the </a:t>
            </a:r>
            <a:r>
              <a:rPr lang="en-AU" sz="1000">
                <a:solidFill>
                  <a:srgbClr val="57575A"/>
                </a:solidFill>
                <a:latin typeface="Calibri" panose="020F0502020204030204" pitchFamily="34" charset="0"/>
                <a:cs typeface="Calibri" panose="020F0502020204030204" pitchFamily="34" charset="0"/>
              </a:rPr>
              <a:t>next page </a:t>
            </a:r>
            <a:r>
              <a:rPr lang="en-AU" sz="1000" dirty="0">
                <a:solidFill>
                  <a:srgbClr val="57575A"/>
                </a:solidFill>
                <a:latin typeface="Calibri" panose="020F0502020204030204" pitchFamily="34" charset="0"/>
                <a:cs typeface="Calibri" panose="020F0502020204030204" pitchFamily="34" charset="0"/>
              </a:rPr>
              <a:t>identifying the hazards and challenges faced by a crew in deep space. These might have physiological and psychological effects. Describe how the risks are minimised.</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HUMANS IN DEEP SPACE </a:t>
            </a:r>
            <a:r>
              <a:rPr lang="en-US" dirty="0"/>
              <a:t>TEACHER GUIDE</a:t>
            </a:r>
            <a:endParaRPr lang="en-AU" dirty="0"/>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1</a:t>
            </a:fld>
            <a:endParaRPr lang="en-AU" dirty="0"/>
          </a:p>
        </p:txBody>
      </p:sp>
      <p:cxnSp>
        <p:nvCxnSpPr>
          <p:cNvPr id="9" name="Straight Connector 8">
            <a:extLst>
              <a:ext uri="{FF2B5EF4-FFF2-40B4-BE49-F238E27FC236}">
                <a16:creationId xmlns:a16="http://schemas.microsoft.com/office/drawing/2014/main" id="{1C9860E4-4AF2-426B-2640-C4A8E295934F}"/>
              </a:ext>
              <a:ext uri="{C183D7F6-B498-43B3-948B-1728B52AA6E4}">
                <adec:decorative xmlns:adec="http://schemas.microsoft.com/office/drawing/2017/decorative" val="1"/>
              </a:ext>
            </a:extLst>
          </p:cNvPr>
          <p:cNvCxnSpPr/>
          <p:nvPr/>
        </p:nvCxnSpPr>
        <p:spPr>
          <a:xfrm>
            <a:off x="549274" y="8686647"/>
            <a:ext cx="37905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9F65D59-603C-4AD7-BE72-83CFCFAC82E5}"/>
              </a:ext>
            </a:extLst>
          </p:cNvPr>
          <p:cNvSpPr txBox="1"/>
          <p:nvPr/>
        </p:nvSpPr>
        <p:spPr>
          <a:xfrm>
            <a:off x="549274" y="8699744"/>
            <a:ext cx="2879725" cy="253128"/>
          </a:xfrm>
          <a:prstGeom prst="rect">
            <a:avLst/>
          </a:prstGeom>
          <a:noFill/>
        </p:spPr>
        <p:txBody>
          <a:bodyPr wrap="square" lIns="72000" tIns="72000" rIns="72000" bIns="72000">
            <a:spAutoFit/>
          </a:bodyPr>
          <a:lstStyle/>
          <a:p>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https://</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www.youtube.com</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watch?v</a:t>
            </a:r>
            <a:r>
              <a:rPr lang="en-AU" sz="700" u="sng"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a:t>
            </a:r>
            <a:r>
              <a:rPr lang="en-AU" sz="700" u="sng"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TZkuQUCUYgM</a:t>
            </a:r>
            <a:endPar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phic 3">
            <a:extLst>
              <a:ext uri="{FF2B5EF4-FFF2-40B4-BE49-F238E27FC236}">
                <a16:creationId xmlns:a16="http://schemas.microsoft.com/office/drawing/2014/main" id="{96B1B111-BCE7-4D31-CB48-F759A197302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5873" t="14052" r="14286" b="16106"/>
          <a:stretch/>
        </p:blipFill>
        <p:spPr>
          <a:xfrm>
            <a:off x="1966586" y="3365794"/>
            <a:ext cx="551146" cy="551146"/>
          </a:xfrm>
          <a:prstGeom prst="rect">
            <a:avLst/>
          </a:prstGeom>
        </p:spPr>
      </p:pic>
      <p:pic>
        <p:nvPicPr>
          <p:cNvPr id="11" name="Graphic 10">
            <a:extLst>
              <a:ext uri="{FF2B5EF4-FFF2-40B4-BE49-F238E27FC236}">
                <a16:creationId xmlns:a16="http://schemas.microsoft.com/office/drawing/2014/main" id="{8E3BBBE0-6F5F-B37C-E5A9-82DA5701A99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48805" y="5270161"/>
            <a:ext cx="430516" cy="430516"/>
          </a:xfrm>
          <a:prstGeom prst="rect">
            <a:avLst/>
          </a:prstGeom>
        </p:spPr>
      </p:pic>
    </p:spTree>
    <p:extLst>
      <p:ext uri="{BB962C8B-B14F-4D97-AF65-F5344CB8AC3E}">
        <p14:creationId xmlns:p14="http://schemas.microsoft.com/office/powerpoint/2010/main" val="170684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55D473C-A053-1B57-9ED6-0A6221DA276A}"/>
              </a:ext>
            </a:extLst>
          </p:cNvPr>
          <p:cNvGraphicFramePr>
            <a:graphicFrameLocks noGrp="1"/>
          </p:cNvGraphicFramePr>
          <p:nvPr>
            <p:extLst>
              <p:ext uri="{D42A27DB-BD31-4B8C-83A1-F6EECF244321}">
                <p14:modId xmlns:p14="http://schemas.microsoft.com/office/powerpoint/2010/main" val="512445628"/>
              </p:ext>
            </p:extLst>
          </p:nvPr>
        </p:nvGraphicFramePr>
        <p:xfrm>
          <a:off x="549275" y="557214"/>
          <a:ext cx="5759449" cy="8344400"/>
        </p:xfrm>
        <a:graphic>
          <a:graphicData uri="http://schemas.openxmlformats.org/drawingml/2006/table">
            <a:tbl>
              <a:tblPr firstRow="1">
                <a:tableStyleId>{5C22544A-7EE6-4342-B048-85BDC9FD1C3A}</a:tableStyleId>
              </a:tblPr>
              <a:tblGrid>
                <a:gridCol w="1129213">
                  <a:extLst>
                    <a:ext uri="{9D8B030D-6E8A-4147-A177-3AD203B41FA5}">
                      <a16:colId xmlns:a16="http://schemas.microsoft.com/office/drawing/2014/main" val="3724175499"/>
                    </a:ext>
                  </a:extLst>
                </a:gridCol>
                <a:gridCol w="2315118">
                  <a:extLst>
                    <a:ext uri="{9D8B030D-6E8A-4147-A177-3AD203B41FA5}">
                      <a16:colId xmlns:a16="http://schemas.microsoft.com/office/drawing/2014/main" val="19119092"/>
                    </a:ext>
                  </a:extLst>
                </a:gridCol>
                <a:gridCol w="2315118">
                  <a:extLst>
                    <a:ext uri="{9D8B030D-6E8A-4147-A177-3AD203B41FA5}">
                      <a16:colId xmlns:a16="http://schemas.microsoft.com/office/drawing/2014/main" val="994764122"/>
                    </a:ext>
                  </a:extLst>
                </a:gridCol>
              </a:tblGrid>
              <a:tr h="108750">
                <a:tc>
                  <a:txBody>
                    <a:bodyPr/>
                    <a:lstStyle/>
                    <a:p>
                      <a:pPr>
                        <a:lnSpc>
                          <a:spcPct val="100000"/>
                        </a:lnSpc>
                        <a:spcBef>
                          <a:spcPts val="200"/>
                        </a:spcBef>
                        <a:spcAft>
                          <a:spcPts val="200"/>
                        </a:spcAft>
                      </a:pPr>
                      <a:r>
                        <a:rPr lang="en-AU" sz="900" b="1" dirty="0">
                          <a:solidFill>
                            <a:schemeClr val="bg1"/>
                          </a:solidFill>
                          <a:effectLst/>
                        </a:rPr>
                        <a:t>Hazard/Challenge</a:t>
                      </a:r>
                      <a:endParaRPr lang="en-AU"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nSpc>
                          <a:spcPct val="100000"/>
                        </a:lnSpc>
                        <a:spcBef>
                          <a:spcPts val="200"/>
                        </a:spcBef>
                        <a:spcAft>
                          <a:spcPts val="200"/>
                        </a:spcAft>
                      </a:pPr>
                      <a:r>
                        <a:rPr lang="en-AU" sz="900" b="1" dirty="0">
                          <a:solidFill>
                            <a:schemeClr val="bg1"/>
                          </a:solidFill>
                          <a:effectLst/>
                        </a:rPr>
                        <a:t>Effect/Impact</a:t>
                      </a:r>
                      <a:endParaRPr lang="en-AU"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nSpc>
                          <a:spcPct val="100000"/>
                        </a:lnSpc>
                        <a:spcBef>
                          <a:spcPts val="200"/>
                        </a:spcBef>
                        <a:spcAft>
                          <a:spcPts val="200"/>
                        </a:spcAft>
                      </a:pPr>
                      <a:r>
                        <a:rPr lang="en-AU" sz="900" b="1" dirty="0">
                          <a:solidFill>
                            <a:schemeClr val="bg1"/>
                          </a:solidFill>
                          <a:effectLst/>
                        </a:rPr>
                        <a:t>Mitigation!</a:t>
                      </a:r>
                      <a:endParaRPr lang="en-AU"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3650532004"/>
                  </a:ext>
                </a:extLst>
              </a:tr>
              <a:tr h="256971">
                <a:tc>
                  <a:txBody>
                    <a:bodyPr/>
                    <a:lstStyle/>
                    <a:p>
                      <a:pPr>
                        <a:lnSpc>
                          <a:spcPct val="100000"/>
                        </a:lnSpc>
                        <a:spcBef>
                          <a:spcPts val="200"/>
                        </a:spcBef>
                        <a:spcAft>
                          <a:spcPts val="200"/>
                        </a:spcAft>
                      </a:pPr>
                      <a:r>
                        <a:rPr lang="en-AU" sz="900" b="0" dirty="0">
                          <a:solidFill>
                            <a:srgbClr val="57575A"/>
                          </a:solidFill>
                          <a:effectLst/>
                        </a:rPr>
                        <a:t>Launch pad potential explosion/fire</a:t>
                      </a:r>
                      <a:endParaRPr lang="en-AU" sz="9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Fatality, critical or severe injury.</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Mission abort protocol.</a:t>
                      </a:r>
                    </a:p>
                    <a:p>
                      <a:pPr>
                        <a:lnSpc>
                          <a:spcPct val="100000"/>
                        </a:lnSpc>
                        <a:spcBef>
                          <a:spcPts val="200"/>
                        </a:spcBef>
                        <a:spcAft>
                          <a:spcPts val="200"/>
                        </a:spcAft>
                      </a:pPr>
                      <a:r>
                        <a:rPr lang="en-AU" sz="900" dirty="0">
                          <a:solidFill>
                            <a:srgbClr val="57575A"/>
                          </a:solidFill>
                          <a:effectLst/>
                        </a:rPr>
                        <a:t>Launch pad water deluge systems.</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913123017"/>
                  </a:ext>
                </a:extLst>
              </a:tr>
              <a:tr h="273985">
                <a:tc>
                  <a:txBody>
                    <a:bodyPr/>
                    <a:lstStyle/>
                    <a:p>
                      <a:pPr>
                        <a:lnSpc>
                          <a:spcPct val="100000"/>
                        </a:lnSpc>
                        <a:spcBef>
                          <a:spcPts val="200"/>
                        </a:spcBef>
                        <a:spcAft>
                          <a:spcPts val="200"/>
                        </a:spcAft>
                      </a:pPr>
                      <a:r>
                        <a:rPr lang="en-AU" sz="900" b="0" dirty="0">
                          <a:solidFill>
                            <a:srgbClr val="57575A"/>
                          </a:solidFill>
                          <a:effectLst/>
                        </a:rPr>
                        <a:t>Radiation</a:t>
                      </a:r>
                      <a:endParaRPr lang="en-AU" sz="9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chemeClr val="accent4"/>
                          </a:solidFill>
                          <a:effectLst/>
                        </a:rPr>
                        <a:t>Cancer, central nervous system damage, cardiovascular disease, degenerative tissue defects.</a:t>
                      </a:r>
                      <a:endParaRPr lang="en-AU" sz="9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Forecasting the Sun’s solar energetic particle ejections.</a:t>
                      </a:r>
                    </a:p>
                    <a:p>
                      <a:pPr>
                        <a:lnSpc>
                          <a:spcPct val="100000"/>
                        </a:lnSpc>
                        <a:spcBef>
                          <a:spcPts val="200"/>
                        </a:spcBef>
                        <a:spcAft>
                          <a:spcPts val="200"/>
                        </a:spcAft>
                      </a:pPr>
                      <a:r>
                        <a:rPr lang="en-AU" sz="900" dirty="0">
                          <a:solidFill>
                            <a:srgbClr val="57575A"/>
                          </a:solidFill>
                          <a:effectLst/>
                        </a:rPr>
                        <a:t>Magnetic shields.</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809491506"/>
                  </a:ext>
                </a:extLst>
              </a:tr>
              <a:tr h="273985">
                <a:tc>
                  <a:txBody>
                    <a:bodyPr/>
                    <a:lstStyle/>
                    <a:p>
                      <a:pPr>
                        <a:lnSpc>
                          <a:spcPct val="100000"/>
                        </a:lnSpc>
                        <a:spcBef>
                          <a:spcPts val="200"/>
                        </a:spcBef>
                        <a:spcAft>
                          <a:spcPts val="200"/>
                        </a:spcAft>
                      </a:pPr>
                      <a:r>
                        <a:rPr lang="en-AU" sz="900" b="0" dirty="0">
                          <a:solidFill>
                            <a:schemeClr val="accent4"/>
                          </a:solidFill>
                          <a:effectLst/>
                        </a:rPr>
                        <a:t>Earth’s gravitational force</a:t>
                      </a:r>
                      <a:endParaRPr lang="en-AU" sz="9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Reduced flow of blood to the eyes.</a:t>
                      </a:r>
                    </a:p>
                    <a:p>
                      <a:pPr>
                        <a:lnSpc>
                          <a:spcPct val="100000"/>
                        </a:lnSpc>
                        <a:spcBef>
                          <a:spcPts val="200"/>
                        </a:spcBef>
                        <a:spcAft>
                          <a:spcPts val="200"/>
                        </a:spcAft>
                      </a:pPr>
                      <a:r>
                        <a:rPr lang="en-AU" sz="900" dirty="0">
                          <a:solidFill>
                            <a:srgbClr val="57575A"/>
                          </a:solidFill>
                          <a:effectLst/>
                        </a:rPr>
                        <a:t>Reduced flow of blood to the head with possible blackout.</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Gravity suit which contains an air bladder. Air bladder inflates preventing blood pooling in the feet and legs.</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4102948225"/>
                  </a:ext>
                </a:extLst>
              </a:tr>
              <a:tr h="409812">
                <a:tc>
                  <a:txBody>
                    <a:bodyPr/>
                    <a:lstStyle/>
                    <a:p>
                      <a:pPr>
                        <a:lnSpc>
                          <a:spcPct val="100000"/>
                        </a:lnSpc>
                        <a:spcBef>
                          <a:spcPts val="200"/>
                        </a:spcBef>
                        <a:spcAft>
                          <a:spcPts val="200"/>
                        </a:spcAft>
                      </a:pPr>
                      <a:r>
                        <a:rPr lang="en-AU" sz="900" b="0" dirty="0">
                          <a:solidFill>
                            <a:srgbClr val="57575A"/>
                          </a:solidFill>
                          <a:effectLst/>
                        </a:rPr>
                        <a:t>Collision with other objects in space</a:t>
                      </a:r>
                      <a:endParaRPr lang="en-AU" sz="9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Fatality, critical or severe injury.</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chemeClr val="accent4"/>
                          </a:solidFill>
                          <a:effectLst/>
                        </a:rPr>
                        <a:t>Track space debris and other active objects in space. Preventative measures and launch trajectories determined and implemented to avoid objects in space.</a:t>
                      </a:r>
                      <a:endParaRPr lang="en-AU" sz="9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356786594"/>
                  </a:ext>
                </a:extLst>
              </a:tr>
              <a:tr h="313869">
                <a:tc>
                  <a:txBody>
                    <a:bodyPr/>
                    <a:lstStyle/>
                    <a:p>
                      <a:pPr>
                        <a:lnSpc>
                          <a:spcPct val="100000"/>
                        </a:lnSpc>
                        <a:spcBef>
                          <a:spcPts val="200"/>
                        </a:spcBef>
                        <a:spcAft>
                          <a:spcPts val="200"/>
                        </a:spcAft>
                      </a:pPr>
                      <a:r>
                        <a:rPr lang="en-AU" sz="900" b="0" dirty="0">
                          <a:solidFill>
                            <a:srgbClr val="57575A"/>
                          </a:solidFill>
                          <a:effectLst/>
                        </a:rPr>
                        <a:t>Microgravity</a:t>
                      </a:r>
                      <a:endParaRPr lang="en-AU" sz="9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chemeClr val="accent4"/>
                          </a:solidFill>
                          <a:effectLst/>
                        </a:rPr>
                        <a:t>Loss in bone density and muscle mass. Increased fluids in the head causing vision impairment and increased pressure on the brain.</a:t>
                      </a:r>
                      <a:endParaRPr lang="en-AU" sz="9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Aerobic and resistive exercise.</a:t>
                      </a:r>
                    </a:p>
                    <a:p>
                      <a:pPr>
                        <a:lnSpc>
                          <a:spcPct val="100000"/>
                        </a:lnSpc>
                        <a:spcBef>
                          <a:spcPts val="200"/>
                        </a:spcBef>
                        <a:spcAft>
                          <a:spcPts val="200"/>
                        </a:spcAft>
                      </a:pPr>
                      <a:r>
                        <a:rPr lang="en-AU" sz="900" dirty="0">
                          <a:solidFill>
                            <a:srgbClr val="57575A"/>
                          </a:solidFill>
                          <a:effectLst/>
                        </a:rPr>
                        <a:t>Pressure cuffs/lower body negative pressure suit.</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345390131"/>
                  </a:ext>
                </a:extLst>
              </a:tr>
              <a:tr h="394587">
                <a:tc>
                  <a:txBody>
                    <a:bodyPr/>
                    <a:lstStyle/>
                    <a:p>
                      <a:pPr>
                        <a:lnSpc>
                          <a:spcPct val="100000"/>
                        </a:lnSpc>
                        <a:spcBef>
                          <a:spcPts val="200"/>
                        </a:spcBef>
                        <a:spcAft>
                          <a:spcPts val="200"/>
                        </a:spcAft>
                      </a:pPr>
                      <a:r>
                        <a:rPr lang="en-AU" sz="900" b="0" dirty="0">
                          <a:solidFill>
                            <a:srgbClr val="57575A"/>
                          </a:solidFill>
                          <a:effectLst/>
                        </a:rPr>
                        <a:t>Hostile environment</a:t>
                      </a:r>
                    </a:p>
                    <a:p>
                      <a:pPr>
                        <a:lnSpc>
                          <a:spcPct val="100000"/>
                        </a:lnSpc>
                        <a:spcBef>
                          <a:spcPts val="200"/>
                        </a:spcBef>
                        <a:spcAft>
                          <a:spcPts val="200"/>
                        </a:spcAft>
                      </a:pPr>
                      <a:r>
                        <a:rPr lang="en-AU" sz="900" b="0" dirty="0">
                          <a:solidFill>
                            <a:srgbClr val="57575A"/>
                          </a:solidFill>
                          <a:effectLst/>
                        </a:rPr>
                        <a:t>(Temperature and vacuum in deep space)</a:t>
                      </a:r>
                      <a:endParaRPr lang="en-AU" sz="9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Air drawn from lungs causing suffocation, water in the body would boil with swelling of body tissue.</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chemeClr val="accent4"/>
                          </a:solidFill>
                          <a:effectLst/>
                        </a:rPr>
                        <a:t>Environmental control and life support system.</a:t>
                      </a:r>
                    </a:p>
                    <a:p>
                      <a:pPr>
                        <a:lnSpc>
                          <a:spcPct val="100000"/>
                        </a:lnSpc>
                        <a:spcBef>
                          <a:spcPts val="200"/>
                        </a:spcBef>
                        <a:spcAft>
                          <a:spcPts val="200"/>
                        </a:spcAft>
                      </a:pPr>
                      <a:r>
                        <a:rPr lang="en-AU" sz="900" dirty="0">
                          <a:solidFill>
                            <a:schemeClr val="accent4"/>
                          </a:solidFill>
                          <a:effectLst/>
                        </a:rPr>
                        <a:t>Temperature and pressure-controlled space suit with a built-in life support system.</a:t>
                      </a:r>
                      <a:endParaRPr lang="en-AU" sz="9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292904161"/>
                  </a:ext>
                </a:extLst>
              </a:tr>
              <a:tr h="532203">
                <a:tc>
                  <a:txBody>
                    <a:bodyPr/>
                    <a:lstStyle/>
                    <a:p>
                      <a:pPr>
                        <a:lnSpc>
                          <a:spcPct val="100000"/>
                        </a:lnSpc>
                        <a:spcBef>
                          <a:spcPts val="200"/>
                        </a:spcBef>
                        <a:spcAft>
                          <a:spcPts val="200"/>
                        </a:spcAft>
                      </a:pPr>
                      <a:r>
                        <a:rPr lang="en-AU" sz="900" b="0" dirty="0">
                          <a:solidFill>
                            <a:srgbClr val="57575A"/>
                          </a:solidFill>
                          <a:effectLst/>
                        </a:rPr>
                        <a:t>Isolation</a:t>
                      </a:r>
                      <a:endParaRPr lang="en-AU" sz="9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chemeClr val="accent4"/>
                          </a:solidFill>
                          <a:effectLst/>
                        </a:rPr>
                        <a:t>Cognitive dysfunction, behavioural changes, mental disorder.</a:t>
                      </a:r>
                      <a:endParaRPr lang="en-AU" sz="9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Psychological screening and rigorous assessment including Temperament Structure Scale (TSS) and a NEO Personality Inventory-Revised (NEO PI-R)</a:t>
                      </a:r>
                    </a:p>
                    <a:p>
                      <a:pPr>
                        <a:lnSpc>
                          <a:spcPct val="100000"/>
                        </a:lnSpc>
                        <a:spcBef>
                          <a:spcPts val="200"/>
                        </a:spcBef>
                        <a:spcAft>
                          <a:spcPts val="200"/>
                        </a:spcAft>
                      </a:pPr>
                      <a:r>
                        <a:rPr lang="en-AU" sz="900" dirty="0">
                          <a:solidFill>
                            <a:srgbClr val="57575A"/>
                          </a:solidFill>
                          <a:effectLst/>
                        </a:rPr>
                        <a:t>Intensive training in space analogue environments.</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392360056"/>
                  </a:ext>
                </a:extLst>
              </a:tr>
              <a:tr h="654593">
                <a:tc>
                  <a:txBody>
                    <a:bodyPr/>
                    <a:lstStyle/>
                    <a:p>
                      <a:pPr>
                        <a:lnSpc>
                          <a:spcPct val="100000"/>
                        </a:lnSpc>
                        <a:spcBef>
                          <a:spcPts val="200"/>
                        </a:spcBef>
                        <a:spcAft>
                          <a:spcPts val="200"/>
                        </a:spcAft>
                      </a:pPr>
                      <a:r>
                        <a:rPr lang="en-AU" sz="900" b="0" dirty="0">
                          <a:solidFill>
                            <a:schemeClr val="accent4"/>
                          </a:solidFill>
                          <a:effectLst/>
                        </a:rPr>
                        <a:t>Medical situation/emergency</a:t>
                      </a:r>
                      <a:endParaRPr lang="en-AU" sz="9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 Injury, illness, possible fatality.</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Training</a:t>
                      </a:r>
                    </a:p>
                    <a:p>
                      <a:pPr>
                        <a:lnSpc>
                          <a:spcPct val="100000"/>
                        </a:lnSpc>
                        <a:spcBef>
                          <a:spcPts val="200"/>
                        </a:spcBef>
                        <a:spcAft>
                          <a:spcPts val="200"/>
                        </a:spcAft>
                      </a:pPr>
                      <a:r>
                        <a:rPr lang="en-AU" sz="900" dirty="0">
                          <a:solidFill>
                            <a:srgbClr val="57575A"/>
                          </a:solidFill>
                          <a:effectLst/>
                        </a:rPr>
                        <a:t>SMART medical systems including telemedicine.</a:t>
                      </a:r>
                    </a:p>
                    <a:p>
                      <a:pPr>
                        <a:lnSpc>
                          <a:spcPct val="100000"/>
                        </a:lnSpc>
                        <a:spcBef>
                          <a:spcPts val="200"/>
                        </a:spcBef>
                        <a:spcAft>
                          <a:spcPts val="200"/>
                        </a:spcAft>
                      </a:pPr>
                      <a:r>
                        <a:rPr lang="en-AU" sz="900" dirty="0">
                          <a:solidFill>
                            <a:srgbClr val="57575A"/>
                          </a:solidFill>
                          <a:effectLst/>
                        </a:rPr>
                        <a:t>Flight surgeon who overseas health care and medical training of crew. And conducts weekly private medical conference with each crew member.</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745489389"/>
                  </a:ext>
                </a:extLst>
              </a:tr>
              <a:tr h="394587">
                <a:tc>
                  <a:txBody>
                    <a:bodyPr/>
                    <a:lstStyle/>
                    <a:p>
                      <a:pPr>
                        <a:lnSpc>
                          <a:spcPct val="100000"/>
                        </a:lnSpc>
                        <a:spcBef>
                          <a:spcPts val="200"/>
                        </a:spcBef>
                        <a:spcAft>
                          <a:spcPts val="200"/>
                        </a:spcAft>
                      </a:pPr>
                      <a:r>
                        <a:rPr lang="en-AU" sz="900" b="0" dirty="0">
                          <a:solidFill>
                            <a:srgbClr val="57575A"/>
                          </a:solidFill>
                          <a:effectLst/>
                        </a:rPr>
                        <a:t>Water and food</a:t>
                      </a:r>
                      <a:endParaRPr lang="en-AU" sz="9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Starvation, dehydration potentially fatal consequences.</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chemeClr val="accent4"/>
                          </a:solidFill>
                          <a:effectLst/>
                        </a:rPr>
                        <a:t>Recycle urine and sweat. Extract CO</a:t>
                      </a:r>
                      <a:r>
                        <a:rPr lang="en-AU" sz="900" baseline="-25000" dirty="0">
                          <a:solidFill>
                            <a:schemeClr val="accent4"/>
                          </a:solidFill>
                          <a:effectLst/>
                        </a:rPr>
                        <a:t>2</a:t>
                      </a:r>
                      <a:r>
                        <a:rPr lang="en-AU" sz="900" dirty="0">
                          <a:solidFill>
                            <a:schemeClr val="accent4"/>
                          </a:solidFill>
                          <a:effectLst/>
                        </a:rPr>
                        <a:t> and process to make water and methane.</a:t>
                      </a:r>
                    </a:p>
                    <a:p>
                      <a:pPr>
                        <a:lnSpc>
                          <a:spcPct val="100000"/>
                        </a:lnSpc>
                        <a:spcBef>
                          <a:spcPts val="200"/>
                        </a:spcBef>
                        <a:spcAft>
                          <a:spcPts val="200"/>
                        </a:spcAft>
                      </a:pPr>
                      <a:r>
                        <a:rPr lang="en-AU" sz="900" dirty="0">
                          <a:solidFill>
                            <a:schemeClr val="accent4"/>
                          </a:solidFill>
                          <a:effectLst/>
                        </a:rPr>
                        <a:t>Dehydrate food to reduce weight.</a:t>
                      </a:r>
                      <a:endParaRPr lang="en-AU" sz="9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0560671"/>
                  </a:ext>
                </a:extLst>
              </a:tr>
              <a:tr h="341005">
                <a:tc>
                  <a:txBody>
                    <a:bodyPr/>
                    <a:lstStyle/>
                    <a:p>
                      <a:pPr>
                        <a:lnSpc>
                          <a:spcPct val="100000"/>
                        </a:lnSpc>
                        <a:spcBef>
                          <a:spcPts val="200"/>
                        </a:spcBef>
                        <a:spcAft>
                          <a:spcPts val="200"/>
                        </a:spcAft>
                      </a:pPr>
                      <a:r>
                        <a:rPr lang="en-AU" sz="900" b="0" dirty="0">
                          <a:solidFill>
                            <a:srgbClr val="57575A"/>
                          </a:solidFill>
                          <a:effectLst/>
                        </a:rPr>
                        <a:t>Breathable air and essential items</a:t>
                      </a:r>
                      <a:endParaRPr lang="en-AU" sz="9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chemeClr val="accent4"/>
                          </a:solidFill>
                          <a:effectLst/>
                        </a:rPr>
                        <a:t>Suffocation from lack of oxygen, asphyxiation from contaminated air. Muscle and bone wasting </a:t>
                      </a:r>
                      <a:endParaRPr lang="en-AU" sz="9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Initially liquid oxygen in tanks eventually splitting water into hydrogen and oxygen, air filtration system. Exercise equipment etc.</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985945281"/>
                  </a:ext>
                </a:extLst>
              </a:tr>
              <a:tr h="203388">
                <a:tc>
                  <a:txBody>
                    <a:bodyPr/>
                    <a:lstStyle/>
                    <a:p>
                      <a:pPr>
                        <a:lnSpc>
                          <a:spcPct val="100000"/>
                        </a:lnSpc>
                        <a:spcBef>
                          <a:spcPts val="200"/>
                        </a:spcBef>
                        <a:spcAft>
                          <a:spcPts val="200"/>
                        </a:spcAft>
                      </a:pPr>
                      <a:r>
                        <a:rPr lang="en-AU" sz="900" b="0" dirty="0">
                          <a:solidFill>
                            <a:srgbClr val="57575A"/>
                          </a:solidFill>
                          <a:effectLst/>
                        </a:rPr>
                        <a:t>Personal hygiene and bodily functions</a:t>
                      </a:r>
                      <a:endParaRPr lang="en-AU" sz="9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Dental caries, unpleasant odours, bacterial infections</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chemeClr val="accent4"/>
                          </a:solidFill>
                          <a:effectLst/>
                        </a:rPr>
                        <a:t>Sanitisers, change of clothing, follow human waste disposal process and protocol.</a:t>
                      </a:r>
                      <a:endParaRPr lang="en-AU" sz="9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430062023"/>
                  </a:ext>
                </a:extLst>
              </a:tr>
              <a:tr h="177123">
                <a:tc>
                  <a:txBody>
                    <a:bodyPr/>
                    <a:lstStyle/>
                    <a:p>
                      <a:pPr>
                        <a:lnSpc>
                          <a:spcPct val="100000"/>
                        </a:lnSpc>
                        <a:spcBef>
                          <a:spcPts val="200"/>
                        </a:spcBef>
                        <a:spcAft>
                          <a:spcPts val="200"/>
                        </a:spcAft>
                      </a:pPr>
                      <a:r>
                        <a:rPr lang="en-AU" sz="900" b="0" dirty="0">
                          <a:solidFill>
                            <a:schemeClr val="accent4"/>
                          </a:solidFill>
                          <a:effectLst/>
                        </a:rPr>
                        <a:t>Power supply</a:t>
                      </a:r>
                      <a:endParaRPr lang="en-AU" sz="9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Life support systems fail, means of manoeuvring space craft lost.</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Solar panels, batteries, fuel cells.</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400499689"/>
                  </a:ext>
                </a:extLst>
              </a:tr>
              <a:tr h="409812">
                <a:tc>
                  <a:txBody>
                    <a:bodyPr/>
                    <a:lstStyle/>
                    <a:p>
                      <a:pPr>
                        <a:lnSpc>
                          <a:spcPct val="100000"/>
                        </a:lnSpc>
                        <a:spcBef>
                          <a:spcPts val="200"/>
                        </a:spcBef>
                        <a:spcAft>
                          <a:spcPts val="200"/>
                        </a:spcAft>
                      </a:pPr>
                      <a:r>
                        <a:rPr lang="en-AU" sz="900" b="0" dirty="0">
                          <a:solidFill>
                            <a:srgbClr val="57575A"/>
                          </a:solidFill>
                          <a:effectLst/>
                        </a:rPr>
                        <a:t>Navigation</a:t>
                      </a:r>
                      <a:endParaRPr lang="en-AU" sz="9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Spacecraft and crew lost indefinitely resulting in fatality, collision with another object.</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chemeClr val="accent4"/>
                          </a:solidFill>
                          <a:effectLst/>
                        </a:rPr>
                        <a:t>No GPS beyond medium Earth orbit. Sophisticated radios, large antennas, computers, and precise timing equipment. Pulsars are being explored as a means of navigation.</a:t>
                      </a:r>
                      <a:endParaRPr lang="en-AU" sz="9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769359812"/>
                  </a:ext>
                </a:extLst>
              </a:tr>
              <a:tr h="272196">
                <a:tc>
                  <a:txBody>
                    <a:bodyPr/>
                    <a:lstStyle/>
                    <a:p>
                      <a:pPr>
                        <a:lnSpc>
                          <a:spcPct val="100000"/>
                        </a:lnSpc>
                        <a:spcBef>
                          <a:spcPts val="200"/>
                        </a:spcBef>
                        <a:spcAft>
                          <a:spcPts val="200"/>
                        </a:spcAft>
                      </a:pPr>
                      <a:r>
                        <a:rPr lang="en-AU" sz="900" b="0" dirty="0">
                          <a:solidFill>
                            <a:srgbClr val="57575A"/>
                          </a:solidFill>
                          <a:effectLst/>
                        </a:rPr>
                        <a:t>Communication</a:t>
                      </a:r>
                      <a:endParaRPr lang="en-AU" sz="900" b="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chemeClr val="accent4"/>
                          </a:solidFill>
                          <a:effectLst/>
                        </a:rPr>
                        <a:t>Psychological impact on crew, impact available support from groundcrew.</a:t>
                      </a:r>
                      <a:endParaRPr lang="en-AU" sz="9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nSpc>
                          <a:spcPct val="100000"/>
                        </a:lnSpc>
                        <a:spcBef>
                          <a:spcPts val="200"/>
                        </a:spcBef>
                        <a:spcAft>
                          <a:spcPts val="200"/>
                        </a:spcAft>
                      </a:pPr>
                      <a:r>
                        <a:rPr lang="en-AU" sz="900" dirty="0">
                          <a:solidFill>
                            <a:srgbClr val="57575A"/>
                          </a:solidFill>
                          <a:effectLst/>
                        </a:rPr>
                        <a:t>Deep Space Networks, development of optical communication systems using laser technology.</a:t>
                      </a:r>
                      <a:endParaRPr lang="en-AU" sz="9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235"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4170569834"/>
                  </a:ext>
                </a:extLst>
              </a:tr>
            </a:tbl>
          </a:graphicData>
        </a:graphic>
      </p:graphicFrame>
      <p:sp>
        <p:nvSpPr>
          <p:cNvPr id="2" name="Footer Placeholder 1">
            <a:extLst>
              <a:ext uri="{FF2B5EF4-FFF2-40B4-BE49-F238E27FC236}">
                <a16:creationId xmlns:a16="http://schemas.microsoft.com/office/drawing/2014/main" id="{A3D88067-952E-2AE9-45C5-5F390B61A6F1}"/>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HUMANS IN DEEP SPACE </a:t>
            </a:r>
            <a:r>
              <a:rPr lang="en-US" dirty="0"/>
              <a:t>TEACHER GUIDE</a:t>
            </a:r>
            <a:endParaRPr lang="en-AU" dirty="0"/>
          </a:p>
        </p:txBody>
      </p:sp>
      <p:sp>
        <p:nvSpPr>
          <p:cNvPr id="3" name="Slide Number Placeholder 2">
            <a:extLst>
              <a:ext uri="{FF2B5EF4-FFF2-40B4-BE49-F238E27FC236}">
                <a16:creationId xmlns:a16="http://schemas.microsoft.com/office/drawing/2014/main" id="{A25AC609-B568-90E1-ED49-EB21B4FF225D}"/>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2</a:t>
            </a:fld>
            <a:endParaRPr lang="en-AU" dirty="0"/>
          </a:p>
        </p:txBody>
      </p:sp>
      <p:sp>
        <p:nvSpPr>
          <p:cNvPr id="4" name="Title 3">
            <a:extLst>
              <a:ext uri="{FF2B5EF4-FFF2-40B4-BE49-F238E27FC236}">
                <a16:creationId xmlns:a16="http://schemas.microsoft.com/office/drawing/2014/main" id="{8B3D0769-4D2B-0979-675B-54846F270D1A}"/>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Humans in Deep Space – page 2</a:t>
            </a:r>
            <a:endParaRPr lang="en-AU" dirty="0"/>
          </a:p>
        </p:txBody>
      </p:sp>
      <p:sp>
        <p:nvSpPr>
          <p:cNvPr id="5" name="TextBox 4">
            <a:extLst>
              <a:ext uri="{FF2B5EF4-FFF2-40B4-BE49-F238E27FC236}">
                <a16:creationId xmlns:a16="http://schemas.microsoft.com/office/drawing/2014/main" id="{E80DFB95-EEB0-91D1-22B9-0870496A18E8}"/>
              </a:ext>
            </a:extLst>
          </p:cNvPr>
          <p:cNvSpPr txBox="1"/>
          <p:nvPr/>
        </p:nvSpPr>
        <p:spPr>
          <a:xfrm>
            <a:off x="549275" y="9304308"/>
            <a:ext cx="5400000" cy="397743"/>
          </a:xfrm>
          <a:prstGeom prst="rect">
            <a:avLst/>
          </a:prstGeom>
        </p:spPr>
        <p:txBody>
          <a:bodyPr vert="horz" lIns="72000" tIns="72000" rIns="72000" bIns="72000" rtlCol="0" anchor="t"/>
          <a:lstStyle>
            <a:defPPr>
              <a:defRPr lang="en-US"/>
            </a:defPPr>
            <a:lvl1pPr>
              <a:defRPr sz="800" cap="all" baseline="0">
                <a:solidFill>
                  <a:schemeClr val="bg1"/>
                </a:solidFill>
              </a:defRPr>
            </a:lvl1pPr>
          </a:lstStyle>
          <a:p>
            <a:r>
              <a:rPr lang="en-AU" sz="1000" b="1" cap="none" dirty="0">
                <a:solidFill>
                  <a:schemeClr val="accent1"/>
                </a:solidFill>
              </a:rPr>
              <a:t>SPACE CAREERS WAYFINDER IS A COLLABORATION BETWEEN </a:t>
            </a:r>
            <a:br>
              <a:rPr lang="en-AU" sz="1000" b="1" cap="none" dirty="0">
                <a:solidFill>
                  <a:schemeClr val="accent1"/>
                </a:solidFill>
              </a:rPr>
            </a:br>
            <a:r>
              <a:rPr lang="en-AU" sz="1000" b="1" cap="none" dirty="0">
                <a:solidFill>
                  <a:schemeClr val="accent1"/>
                </a:solidFill>
              </a:rPr>
              <a:t>THE CSIRO AND THE AUSTRALIAN NATIONAL UNIVERSITY</a:t>
            </a:r>
          </a:p>
        </p:txBody>
      </p:sp>
    </p:spTree>
    <p:extLst>
      <p:ext uri="{BB962C8B-B14F-4D97-AF65-F5344CB8AC3E}">
        <p14:creationId xmlns:p14="http://schemas.microsoft.com/office/powerpoint/2010/main" val="117461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7E343C6-206A-D4C2-E00D-33E41F87E1D8}"/>
              </a:ext>
            </a:extLst>
          </p:cNvPr>
          <p:cNvSpPr txBox="1">
            <a:spLocks noGrp="1"/>
          </p:cNvSpPr>
          <p:nvPr>
            <p:ph type="title" idx="4294967295"/>
          </p:nvPr>
        </p:nvSpPr>
        <p:spPr>
          <a:xfrm>
            <a:off x="552093" y="2264594"/>
            <a:ext cx="5756634" cy="1314957"/>
          </a:xfrm>
          <a:prstGeom prst="rect">
            <a:avLst/>
          </a:prstGeom>
          <a:solidFill>
            <a:schemeClr val="bg1"/>
          </a:solid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defTabSz="457200">
              <a:lnSpc>
                <a:spcPct val="100000"/>
              </a:lnSpc>
              <a:spcBef>
                <a:spcPts val="0"/>
              </a:spcBef>
              <a:defRPr/>
            </a:pPr>
            <a:r>
              <a:rPr lang="en-US" sz="3600" dirty="0">
                <a:latin typeface="Open Sans" pitchFamily="2" charset="0"/>
                <a:ea typeface="Open Sans" pitchFamily="2" charset="0"/>
                <a:cs typeface="Open Sans" pitchFamily="2" charset="0"/>
              </a:rPr>
              <a:t>Space Careers </a:t>
            </a:r>
            <a:r>
              <a:rPr lang="en-US" sz="3600" dirty="0" err="1">
                <a:latin typeface="Open Sans" pitchFamily="2" charset="0"/>
                <a:ea typeface="Open Sans" pitchFamily="2" charset="0"/>
                <a:cs typeface="Open Sans" pitchFamily="2" charset="0"/>
              </a:rPr>
              <a:t>Wayfinder</a:t>
            </a:r>
            <a:br>
              <a:rPr lang="en-AU" sz="3600" dirty="0">
                <a:latin typeface="Open Sans" pitchFamily="2" charset="0"/>
                <a:ea typeface="Open Sans" pitchFamily="2" charset="0"/>
                <a:cs typeface="Open Sans" pitchFamily="2" charset="0"/>
              </a:rPr>
            </a:br>
            <a:r>
              <a:rPr kumimoji="0" lang="en-US" sz="20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t>Identify and label effects of prolonged space travel on the human body</a:t>
            </a:r>
            <a:endParaRPr kumimoji="0" lang="en-AU" sz="20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endParaRPr>
          </a:p>
        </p:txBody>
      </p:sp>
      <p:sp>
        <p:nvSpPr>
          <p:cNvPr id="10" name="TextBox 9">
            <a:extLst>
              <a:ext uri="{FF2B5EF4-FFF2-40B4-BE49-F238E27FC236}">
                <a16:creationId xmlns:a16="http://schemas.microsoft.com/office/drawing/2014/main" id="{4662572E-518B-FDAF-DDEB-C95174CE612A}"/>
              </a:ext>
            </a:extLst>
          </p:cNvPr>
          <p:cNvSpPr txBox="1"/>
          <p:nvPr/>
        </p:nvSpPr>
        <p:spPr>
          <a:xfrm>
            <a:off x="549276" y="3650084"/>
            <a:ext cx="5759450" cy="607071"/>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Identify the major organs/systems of the body which are affected by long term space flight. Use the internet to add images for the organ/system or sketch them on the body </a:t>
            </a:r>
            <a:r>
              <a:rPr lang="en-AU" sz="1000" dirty="0">
                <a:solidFill>
                  <a:srgbClr val="57575A"/>
                </a:solidFill>
                <a:latin typeface="Calibri"/>
                <a:ea typeface="Calibri"/>
                <a:cs typeface="Calibri"/>
              </a:rPr>
              <a:t>on the next page</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Include the likely impact on the organ/system from long term space flight</a:t>
            </a:r>
            <a:endParaRPr lang="en-AU" sz="1000" dirty="0">
              <a:solidFill>
                <a:srgbClr val="57575A"/>
              </a:solidFill>
              <a:latin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EFFECTS OF PROLONGED SPACE TRAVEL ON THE HUMAN BODY </a:t>
            </a:r>
            <a:r>
              <a:rPr lang="en-US" dirty="0"/>
              <a:t>TEACHER GUIDE</a:t>
            </a:r>
            <a:endParaRPr lang="en-AU" dirty="0"/>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3</a:t>
            </a:fld>
            <a:endParaRPr lang="en-AU" dirty="0"/>
          </a:p>
        </p:txBody>
      </p:sp>
    </p:spTree>
    <p:extLst>
      <p:ext uri="{BB962C8B-B14F-4D97-AF65-F5344CB8AC3E}">
        <p14:creationId xmlns:p14="http://schemas.microsoft.com/office/powerpoint/2010/main" val="125167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allout: Bent Line 59">
            <a:extLst>
              <a:ext uri="{FF2B5EF4-FFF2-40B4-BE49-F238E27FC236}">
                <a16:creationId xmlns:a16="http://schemas.microsoft.com/office/drawing/2014/main" id="{0C488BF7-CDE0-07ED-7204-DA04BF222682}"/>
              </a:ext>
              <a:ext uri="{C183D7F6-B498-43B3-948B-1728B52AA6E4}">
                <adec:decorative xmlns:adec="http://schemas.microsoft.com/office/drawing/2017/decorative" val="1"/>
              </a:ext>
            </a:extLst>
          </p:cNvPr>
          <p:cNvSpPr/>
          <p:nvPr/>
        </p:nvSpPr>
        <p:spPr>
          <a:xfrm>
            <a:off x="4843463" y="5774500"/>
            <a:ext cx="1732701" cy="713983"/>
          </a:xfrm>
          <a:prstGeom prst="borderCallout2">
            <a:avLst>
              <a:gd name="adj1" fmla="val 18750"/>
              <a:gd name="adj2" fmla="val -8333"/>
              <a:gd name="adj3" fmla="val 18750"/>
              <a:gd name="adj4" fmla="val -16667"/>
              <a:gd name="adj5" fmla="val 37207"/>
              <a:gd name="adj6" fmla="val -5389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accent4"/>
              </a:solidFill>
            </a:endParaRPr>
          </a:p>
        </p:txBody>
      </p:sp>
      <p:sp>
        <p:nvSpPr>
          <p:cNvPr id="57" name="Callout: Bent Line 56">
            <a:extLst>
              <a:ext uri="{FF2B5EF4-FFF2-40B4-BE49-F238E27FC236}">
                <a16:creationId xmlns:a16="http://schemas.microsoft.com/office/drawing/2014/main" id="{B79A939E-E89A-AFBA-DA4A-035D7578D2E2}"/>
              </a:ext>
              <a:ext uri="{C183D7F6-B498-43B3-948B-1728B52AA6E4}">
                <adec:decorative xmlns:adec="http://schemas.microsoft.com/office/drawing/2017/decorative" val="1"/>
              </a:ext>
            </a:extLst>
          </p:cNvPr>
          <p:cNvSpPr/>
          <p:nvPr/>
        </p:nvSpPr>
        <p:spPr>
          <a:xfrm>
            <a:off x="4843463" y="1039661"/>
            <a:ext cx="1732701" cy="713983"/>
          </a:xfrm>
          <a:prstGeom prst="borderCallout2">
            <a:avLst>
              <a:gd name="adj1" fmla="val 18750"/>
              <a:gd name="adj2" fmla="val -8333"/>
              <a:gd name="adj3" fmla="val 18750"/>
              <a:gd name="adj4" fmla="val -16667"/>
              <a:gd name="adj5" fmla="val 300364"/>
              <a:gd name="adj6" fmla="val -69078"/>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accent4"/>
              </a:solidFill>
            </a:endParaRPr>
          </a:p>
        </p:txBody>
      </p:sp>
      <p:sp>
        <p:nvSpPr>
          <p:cNvPr id="2" name="Footer Placeholder 1">
            <a:extLst>
              <a:ext uri="{FF2B5EF4-FFF2-40B4-BE49-F238E27FC236}">
                <a16:creationId xmlns:a16="http://schemas.microsoft.com/office/drawing/2014/main" id="{2A253C24-0616-BA6D-457D-88EAF223AB06}"/>
              </a:ext>
              <a:ext uri="{C183D7F6-B498-43B3-948B-1728B52AA6E4}">
                <adec:decorative xmlns:adec="http://schemas.microsoft.com/office/drawing/2017/decorative" val="1"/>
              </a:ext>
            </a:extLst>
          </p:cNvPr>
          <p:cNvSpPr>
            <a:spLocks noGrp="1"/>
          </p:cNvSpPr>
          <p:nvPr>
            <p:ph type="ftr" sz="quarter" idx="3"/>
          </p:nvPr>
        </p:nvSpPr>
        <p:spPr>
          <a:xfrm>
            <a:off x="549275" y="9182100"/>
            <a:ext cx="5148000" cy="220317"/>
          </a:xfrm>
        </p:spPr>
        <p:txBody>
          <a:bodyPr/>
          <a:lstStyle/>
          <a:p>
            <a:r>
              <a:rPr lang="en-US" dirty="0">
                <a:solidFill>
                  <a:schemeClr val="bg1"/>
                </a:solidFill>
              </a:rPr>
              <a:t>EFFECTS OF PROLONGED SPACE TRAVEL ON THE HUMAN BODY </a:t>
            </a:r>
            <a:r>
              <a:rPr lang="en-US" dirty="0"/>
              <a:t>TEACHER GUIDE</a:t>
            </a:r>
            <a:endParaRPr lang="en-AU" dirty="0"/>
          </a:p>
        </p:txBody>
      </p:sp>
      <p:sp>
        <p:nvSpPr>
          <p:cNvPr id="3" name="Slide Number Placeholder 2">
            <a:extLst>
              <a:ext uri="{FF2B5EF4-FFF2-40B4-BE49-F238E27FC236}">
                <a16:creationId xmlns:a16="http://schemas.microsoft.com/office/drawing/2014/main" id="{2FA6251B-DB6F-B3C6-05F0-8269AD8C36A0}"/>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4</a:t>
            </a:fld>
            <a:endParaRPr lang="en-AU" dirty="0"/>
          </a:p>
        </p:txBody>
      </p:sp>
      <p:sp>
        <p:nvSpPr>
          <p:cNvPr id="4" name="Title 3">
            <a:extLst>
              <a:ext uri="{FF2B5EF4-FFF2-40B4-BE49-F238E27FC236}">
                <a16:creationId xmlns:a16="http://schemas.microsoft.com/office/drawing/2014/main" id="{11D004F4-880F-3CEE-B53B-A6CB5760C7CB}"/>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Identify and label effects of prolonged space travel on the human body – page 2</a:t>
            </a:r>
            <a:endParaRPr lang="en-AU" dirty="0"/>
          </a:p>
        </p:txBody>
      </p:sp>
      <p:pic>
        <p:nvPicPr>
          <p:cNvPr id="19" name="Picture 18" descr="Outline of human body">
            <a:extLst>
              <a:ext uri="{FF2B5EF4-FFF2-40B4-BE49-F238E27FC236}">
                <a16:creationId xmlns:a16="http://schemas.microsoft.com/office/drawing/2014/main" id="{E3B38774-81F7-69DD-F689-4A64DD7F6F9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28788" y="1643063"/>
            <a:ext cx="3333115" cy="6666865"/>
          </a:xfrm>
          <a:prstGeom prst="rect">
            <a:avLst/>
          </a:prstGeom>
        </p:spPr>
      </p:pic>
      <p:pic>
        <p:nvPicPr>
          <p:cNvPr id="20" name="Picture 19" descr="Symmetrical body parts free icon">
            <a:extLst>
              <a:ext uri="{FF2B5EF4-FFF2-40B4-BE49-F238E27FC236}">
                <a16:creationId xmlns:a16="http://schemas.microsoft.com/office/drawing/2014/main" id="{F62007F2-BE79-8079-F823-CF4CAAF654E7}"/>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167063" y="1652588"/>
            <a:ext cx="445770" cy="361315"/>
          </a:xfrm>
          <a:prstGeom prst="rect">
            <a:avLst/>
          </a:prstGeom>
          <a:noFill/>
          <a:ln>
            <a:noFill/>
          </a:ln>
        </p:spPr>
      </p:pic>
      <p:pic>
        <p:nvPicPr>
          <p:cNvPr id="12" name="Picture 11" descr="Illustration of human lungs ">
            <a:extLst>
              <a:ext uri="{FF2B5EF4-FFF2-40B4-BE49-F238E27FC236}">
                <a16:creationId xmlns:a16="http://schemas.microsoft.com/office/drawing/2014/main" id="{0697FFE2-470E-BF35-4B3C-5CFA39AE3F93}"/>
              </a:ext>
            </a:extLst>
          </p:cNvPr>
          <p:cNvPicPr>
            <a:picLocks noChangeAspect="1"/>
          </p:cNvPicPr>
          <p:nvPr/>
        </p:nvPicPr>
        <p:blipFill>
          <a:blip r:embed="rId5" cstate="print">
            <a:alphaModFix amt="2000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09888" y="2624138"/>
            <a:ext cx="965835" cy="1352550"/>
          </a:xfrm>
          <a:prstGeom prst="rect">
            <a:avLst/>
          </a:prstGeom>
          <a:noFill/>
          <a:ln>
            <a:noFill/>
          </a:ln>
        </p:spPr>
      </p:pic>
      <p:pic>
        <p:nvPicPr>
          <p:cNvPr id="26" name="Picture 25" descr="Outline of human heart">
            <a:extLst>
              <a:ext uri="{FF2B5EF4-FFF2-40B4-BE49-F238E27FC236}">
                <a16:creationId xmlns:a16="http://schemas.microsoft.com/office/drawing/2014/main" id="{448F1D82-141F-504F-293A-E953AAA03535}"/>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81363" y="3195638"/>
            <a:ext cx="438150" cy="438150"/>
          </a:xfrm>
          <a:prstGeom prst="rect">
            <a:avLst/>
          </a:prstGeom>
          <a:noFill/>
          <a:ln>
            <a:noFill/>
          </a:ln>
        </p:spPr>
      </p:pic>
      <p:pic>
        <p:nvPicPr>
          <p:cNvPr id="23" name="Picture 22">
            <a:extLst>
              <a:ext uri="{FF2B5EF4-FFF2-40B4-BE49-F238E27FC236}">
                <a16:creationId xmlns:a16="http://schemas.microsoft.com/office/drawing/2014/main" id="{EC6E32A4-95F5-1FB9-A2F0-677F1FA13AA7}"/>
              </a:ext>
              <a:ext uri="{C183D7F6-B498-43B3-948B-1728B52AA6E4}">
                <adec:decorative xmlns:adec="http://schemas.microsoft.com/office/drawing/2017/decorative" val="1"/>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05188" y="1919288"/>
            <a:ext cx="209550" cy="209550"/>
          </a:xfrm>
          <a:prstGeom prst="rect">
            <a:avLst/>
          </a:prstGeom>
          <a:noFill/>
          <a:ln>
            <a:noFill/>
          </a:ln>
        </p:spPr>
      </p:pic>
      <p:sp>
        <p:nvSpPr>
          <p:cNvPr id="50" name="Callout: Bent Line 49">
            <a:extLst>
              <a:ext uri="{FF2B5EF4-FFF2-40B4-BE49-F238E27FC236}">
                <a16:creationId xmlns:a16="http://schemas.microsoft.com/office/drawing/2014/main" id="{6DE86C4B-0EBF-41A4-EB45-0D76D35BB35E}"/>
              </a:ext>
            </a:extLst>
          </p:cNvPr>
          <p:cNvSpPr/>
          <p:nvPr/>
        </p:nvSpPr>
        <p:spPr>
          <a:xfrm>
            <a:off x="4843463" y="713984"/>
            <a:ext cx="1732701" cy="1205304"/>
          </a:xfrm>
          <a:prstGeom prst="borderCallout2">
            <a:avLst>
              <a:gd name="adj1" fmla="val 18750"/>
              <a:gd name="adj2" fmla="val -8333"/>
              <a:gd name="adj3" fmla="val 18750"/>
              <a:gd name="adj4" fmla="val -16667"/>
              <a:gd name="adj5" fmla="val 77166"/>
              <a:gd name="adj6" fmla="val -7052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accent4"/>
                </a:solidFill>
              </a:rPr>
              <a:t>Radiation</a:t>
            </a:r>
          </a:p>
          <a:p>
            <a:r>
              <a:rPr lang="en-AU" sz="1100" dirty="0">
                <a:solidFill>
                  <a:schemeClr val="accent4"/>
                </a:solidFill>
              </a:rPr>
              <a:t>Cancer, central nervous system damage, cardiovascular disease, degenerative tissue defects</a:t>
            </a:r>
          </a:p>
        </p:txBody>
      </p:sp>
      <p:pic>
        <p:nvPicPr>
          <p:cNvPr id="15" name="Picture 14" descr="Illustration signifying muscle mass ">
            <a:extLst>
              <a:ext uri="{FF2B5EF4-FFF2-40B4-BE49-F238E27FC236}">
                <a16:creationId xmlns:a16="http://schemas.microsoft.com/office/drawing/2014/main" id="{88658E6A-2069-4FC5-2056-166FD41B1973}"/>
              </a:ext>
            </a:extLst>
          </p:cNvPr>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146376">
            <a:off x="3576638" y="5767388"/>
            <a:ext cx="390525" cy="390525"/>
          </a:xfrm>
          <a:prstGeom prst="rect">
            <a:avLst/>
          </a:prstGeom>
          <a:noFill/>
          <a:ln>
            <a:noFill/>
          </a:ln>
        </p:spPr>
      </p:pic>
      <p:pic>
        <p:nvPicPr>
          <p:cNvPr id="16" name="Picture 15" descr="Illustration signifying bone density">
            <a:extLst>
              <a:ext uri="{FF2B5EF4-FFF2-40B4-BE49-F238E27FC236}">
                <a16:creationId xmlns:a16="http://schemas.microsoft.com/office/drawing/2014/main" id="{464CCDEC-DF89-280D-A61A-91CD7C6FB659}"/>
              </a:ext>
            </a:extLst>
          </p:cNvPr>
          <p:cNvPicPr>
            <a:picLocks noChangeAspect="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48113" y="4262438"/>
            <a:ext cx="419100" cy="419100"/>
          </a:xfrm>
          <a:prstGeom prst="rect">
            <a:avLst/>
          </a:prstGeom>
          <a:noFill/>
          <a:ln>
            <a:noFill/>
          </a:ln>
        </p:spPr>
      </p:pic>
      <p:sp>
        <p:nvSpPr>
          <p:cNvPr id="61" name="Callout: Bent Line 60">
            <a:extLst>
              <a:ext uri="{FF2B5EF4-FFF2-40B4-BE49-F238E27FC236}">
                <a16:creationId xmlns:a16="http://schemas.microsoft.com/office/drawing/2014/main" id="{B52C9F1A-193D-4B3E-15D7-1F8EF2EA0236}"/>
              </a:ext>
            </a:extLst>
          </p:cNvPr>
          <p:cNvSpPr/>
          <p:nvPr/>
        </p:nvSpPr>
        <p:spPr>
          <a:xfrm>
            <a:off x="4843463" y="5448823"/>
            <a:ext cx="1732701" cy="1453018"/>
          </a:xfrm>
          <a:prstGeom prst="borderCallout2">
            <a:avLst>
              <a:gd name="adj1" fmla="val 18750"/>
              <a:gd name="adj2" fmla="val -8333"/>
              <a:gd name="adj3" fmla="val 18750"/>
              <a:gd name="adj4" fmla="val -16667"/>
              <a:gd name="adj5" fmla="val -59826"/>
              <a:gd name="adj6" fmla="val -27149"/>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accent4"/>
                </a:solidFill>
              </a:rPr>
              <a:t>Microgravity</a:t>
            </a:r>
          </a:p>
          <a:p>
            <a:r>
              <a:rPr lang="en-AU" sz="1100" dirty="0">
                <a:solidFill>
                  <a:schemeClr val="accent4"/>
                </a:solidFill>
              </a:rPr>
              <a:t>Loss in bone density and muscle mass. Increased fluids in the head causing vision impairment and increased pressure on the brain.</a:t>
            </a:r>
          </a:p>
        </p:txBody>
      </p:sp>
      <p:cxnSp>
        <p:nvCxnSpPr>
          <p:cNvPr id="59" name="Straight Connector 58">
            <a:extLst>
              <a:ext uri="{FF2B5EF4-FFF2-40B4-BE49-F238E27FC236}">
                <a16:creationId xmlns:a16="http://schemas.microsoft.com/office/drawing/2014/main" id="{9AD18A09-1858-BC2D-6891-B75AB79D09B1}"/>
              </a:ext>
              <a:ext uri="{C183D7F6-B498-43B3-948B-1728B52AA6E4}">
                <adec:decorative xmlns:adec="http://schemas.microsoft.com/office/drawing/2017/decorative" val="1"/>
              </a:ext>
            </a:extLst>
          </p:cNvPr>
          <p:cNvCxnSpPr/>
          <p:nvPr/>
        </p:nvCxnSpPr>
        <p:spPr>
          <a:xfrm>
            <a:off x="549274" y="8686647"/>
            <a:ext cx="37905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2" name="Callout: Bent Line 61">
            <a:extLst>
              <a:ext uri="{FF2B5EF4-FFF2-40B4-BE49-F238E27FC236}">
                <a16:creationId xmlns:a16="http://schemas.microsoft.com/office/drawing/2014/main" id="{228CA16B-F510-3E70-C83A-112479CB57D7}"/>
              </a:ext>
              <a:ext uri="{C183D7F6-B498-43B3-948B-1728B52AA6E4}">
                <adec:decorative xmlns:adec="http://schemas.microsoft.com/office/drawing/2017/decorative" val="1"/>
              </a:ext>
            </a:extLst>
          </p:cNvPr>
          <p:cNvSpPr/>
          <p:nvPr/>
        </p:nvSpPr>
        <p:spPr>
          <a:xfrm flipH="1">
            <a:off x="559562" y="1816275"/>
            <a:ext cx="1732701" cy="713983"/>
          </a:xfrm>
          <a:prstGeom prst="borderCallout2">
            <a:avLst>
              <a:gd name="adj1" fmla="val 18750"/>
              <a:gd name="adj2" fmla="val -8333"/>
              <a:gd name="adj3" fmla="val 18750"/>
              <a:gd name="adj4" fmla="val -16667"/>
              <a:gd name="adj5" fmla="val 28435"/>
              <a:gd name="adj6" fmla="val -58957"/>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accent4"/>
              </a:solidFill>
            </a:endParaRPr>
          </a:p>
        </p:txBody>
      </p:sp>
      <p:sp>
        <p:nvSpPr>
          <p:cNvPr id="63" name="Callout: Bent Line 62">
            <a:extLst>
              <a:ext uri="{FF2B5EF4-FFF2-40B4-BE49-F238E27FC236}">
                <a16:creationId xmlns:a16="http://schemas.microsoft.com/office/drawing/2014/main" id="{724274D7-C972-8573-7B99-A0A636044EF5}"/>
              </a:ext>
            </a:extLst>
          </p:cNvPr>
          <p:cNvSpPr/>
          <p:nvPr/>
        </p:nvSpPr>
        <p:spPr>
          <a:xfrm flipH="1">
            <a:off x="559562" y="1490598"/>
            <a:ext cx="1732701" cy="1453018"/>
          </a:xfrm>
          <a:prstGeom prst="borderCallout2">
            <a:avLst>
              <a:gd name="adj1" fmla="val 18750"/>
              <a:gd name="adj2" fmla="val -8333"/>
              <a:gd name="adj3" fmla="val 18750"/>
              <a:gd name="adj4" fmla="val -16667"/>
              <a:gd name="adj5" fmla="val 22071"/>
              <a:gd name="adj6" fmla="val -4233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accent4"/>
                </a:solidFill>
              </a:rPr>
              <a:t>Earth’s gravitational force</a:t>
            </a:r>
          </a:p>
          <a:p>
            <a:r>
              <a:rPr lang="en-AU" sz="1100" dirty="0">
                <a:solidFill>
                  <a:schemeClr val="accent4"/>
                </a:solidFill>
              </a:rPr>
              <a:t>Reduced flow of blood to the eyes.</a:t>
            </a:r>
          </a:p>
          <a:p>
            <a:r>
              <a:rPr lang="en-AU" sz="1100" dirty="0">
                <a:solidFill>
                  <a:schemeClr val="accent4"/>
                </a:solidFill>
              </a:rPr>
              <a:t>Reduced flow of blood to the head with possible blackout.</a:t>
            </a:r>
          </a:p>
        </p:txBody>
      </p:sp>
      <p:sp>
        <p:nvSpPr>
          <p:cNvPr id="64" name="Callout: Bent Line 63">
            <a:extLst>
              <a:ext uri="{FF2B5EF4-FFF2-40B4-BE49-F238E27FC236}">
                <a16:creationId xmlns:a16="http://schemas.microsoft.com/office/drawing/2014/main" id="{6E2BB93D-3F9D-95BB-BBF7-6519890FFD99}"/>
              </a:ext>
            </a:extLst>
          </p:cNvPr>
          <p:cNvSpPr/>
          <p:nvPr/>
        </p:nvSpPr>
        <p:spPr>
          <a:xfrm flipH="1">
            <a:off x="559562" y="3544867"/>
            <a:ext cx="1732701" cy="1453018"/>
          </a:xfrm>
          <a:prstGeom prst="borderCallout2">
            <a:avLst>
              <a:gd name="adj1" fmla="val 18750"/>
              <a:gd name="adj2" fmla="val -8333"/>
              <a:gd name="adj3" fmla="val 18750"/>
              <a:gd name="adj4" fmla="val -16667"/>
              <a:gd name="adj5" fmla="val 6554"/>
              <a:gd name="adj6" fmla="val -30763"/>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accent4"/>
                </a:solidFill>
              </a:rPr>
              <a:t>Hostile environment</a:t>
            </a:r>
          </a:p>
          <a:p>
            <a:r>
              <a:rPr lang="en-AU" sz="1100" i="1" dirty="0">
                <a:solidFill>
                  <a:schemeClr val="accent4"/>
                </a:solidFill>
              </a:rPr>
              <a:t>(Temperature and vacuum in deep space)</a:t>
            </a:r>
          </a:p>
          <a:p>
            <a:r>
              <a:rPr lang="en-AU" sz="1100" dirty="0">
                <a:solidFill>
                  <a:schemeClr val="accent4"/>
                </a:solidFill>
              </a:rPr>
              <a:t>Air drawn from lungs causing suffocation, water in the body would boil with swelling of body tissue. </a:t>
            </a:r>
          </a:p>
        </p:txBody>
      </p:sp>
      <p:sp>
        <p:nvSpPr>
          <p:cNvPr id="6" name="TextBox 5">
            <a:extLst>
              <a:ext uri="{FF2B5EF4-FFF2-40B4-BE49-F238E27FC236}">
                <a16:creationId xmlns:a16="http://schemas.microsoft.com/office/drawing/2014/main" id="{79242C92-E7D2-2D73-6935-8D5AA60FA29B}"/>
              </a:ext>
            </a:extLst>
          </p:cNvPr>
          <p:cNvSpPr txBox="1"/>
          <p:nvPr/>
        </p:nvSpPr>
        <p:spPr>
          <a:xfrm>
            <a:off x="549275" y="9304308"/>
            <a:ext cx="5400000" cy="397743"/>
          </a:xfrm>
          <a:prstGeom prst="rect">
            <a:avLst/>
          </a:prstGeom>
        </p:spPr>
        <p:txBody>
          <a:bodyPr vert="horz" lIns="72000" tIns="72000" rIns="72000" bIns="72000" rtlCol="0" anchor="t"/>
          <a:lstStyle>
            <a:defPPr>
              <a:defRPr lang="en-US"/>
            </a:defPPr>
            <a:lvl1pPr>
              <a:defRPr sz="800" cap="all" baseline="0">
                <a:solidFill>
                  <a:schemeClr val="bg1"/>
                </a:solidFill>
              </a:defRPr>
            </a:lvl1pPr>
          </a:lstStyle>
          <a:p>
            <a:r>
              <a:rPr lang="en-AU" sz="1000" b="1" cap="none" dirty="0">
                <a:solidFill>
                  <a:schemeClr val="accent1"/>
                </a:solidFill>
              </a:rPr>
              <a:t>SPACE CAREERS WAYFINDER IS A COLLABORATION BETWEEN </a:t>
            </a:r>
            <a:br>
              <a:rPr lang="en-AU" sz="1000" b="1" cap="none" dirty="0">
                <a:solidFill>
                  <a:schemeClr val="accent1"/>
                </a:solidFill>
              </a:rPr>
            </a:br>
            <a:r>
              <a:rPr lang="en-AU" sz="1000" b="1" cap="none" dirty="0">
                <a:solidFill>
                  <a:schemeClr val="accent1"/>
                </a:solidFill>
              </a:rPr>
              <a:t>THE CSIRO AND THE AUSTRALIAN NATIONAL UNIVERSITY</a:t>
            </a:r>
          </a:p>
        </p:txBody>
      </p:sp>
      <p:sp>
        <p:nvSpPr>
          <p:cNvPr id="58" name="TextBox 57">
            <a:extLst>
              <a:ext uri="{FF2B5EF4-FFF2-40B4-BE49-F238E27FC236}">
                <a16:creationId xmlns:a16="http://schemas.microsoft.com/office/drawing/2014/main" id="{02508405-B058-AC78-76D0-041C88484AE1}"/>
              </a:ext>
            </a:extLst>
          </p:cNvPr>
          <p:cNvSpPr txBox="1"/>
          <p:nvPr/>
        </p:nvSpPr>
        <p:spPr>
          <a:xfrm>
            <a:off x="549275" y="8699744"/>
            <a:ext cx="1523490" cy="253128"/>
          </a:xfrm>
          <a:prstGeom prst="rect">
            <a:avLst/>
          </a:prstGeom>
          <a:noFill/>
        </p:spPr>
        <p:txBody>
          <a:bodyPr wrap="square" lIns="72000" tIns="72000" rIns="72000" bIns="72000">
            <a:spAutoFit/>
          </a:bodyPr>
          <a:lstStyle/>
          <a:p>
            <a:r>
              <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All images courtesy of </a:t>
            </a:r>
            <a:r>
              <a:rPr lang="en-AU" sz="700"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Flaticon.com</a:t>
            </a:r>
            <a:endPar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532888"/>
      </p:ext>
    </p:extLst>
  </p:cSld>
  <p:clrMapOvr>
    <a:masterClrMapping/>
  </p:clrMapOvr>
</p:sld>
</file>

<file path=ppt/theme/theme1.xml><?xml version="1.0" encoding="utf-8"?>
<a:theme xmlns:a="http://schemas.openxmlformats.org/drawingml/2006/main" name="Office Theme">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_Resources">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ebbfb97d-8400-4246-978d-8b68e4a1ec72">ZE3VX6JE3FAU-1152004265-294</_dlc_DocId>
    <_dlc_DocIdUrl xmlns="ebbfb97d-8400-4246-978d-8b68e4a1ec72">
      <Url>https://csiroau.sharepoint.com/sites/CSIROEducationOutreach2/_layouts/15/DocIdRedir.aspx?ID=ZE3VX6JE3FAU-1152004265-294</Url>
      <Description>ZE3VX6JE3FAU-1152004265-294</Description>
    </_dlc_DocIdUrl>
    <Resourcetype xmlns="a774ea9e-c034-4ea9-adc9-463ee3fef49f" xsi:nil="true"/>
    <Evaluation xmlns="a774ea9e-c034-4ea9-adc9-463ee3fef49f" xsi:nil="true"/>
    <Programname xmlns="a774ea9e-c034-4ea9-adc9-463ee3fef49f" xsi:nil="true"/>
    <Notes xmlns="a774ea9e-c034-4ea9-adc9-463ee3fef4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3369D1CD1B61448F62ED7191B0A361" ma:contentTypeVersion="11" ma:contentTypeDescription="Create a new document." ma:contentTypeScope="" ma:versionID="9fa718f4d8f4bbefcc64bedee5bfc52e">
  <xsd:schema xmlns:xsd="http://www.w3.org/2001/XMLSchema" xmlns:xs="http://www.w3.org/2001/XMLSchema" xmlns:p="http://schemas.microsoft.com/office/2006/metadata/properties" xmlns:ns2="ebbfb97d-8400-4246-978d-8b68e4a1ec72" xmlns:ns3="a774ea9e-c034-4ea9-adc9-463ee3fef49f" targetNamespace="http://schemas.microsoft.com/office/2006/metadata/properties" ma:root="true" ma:fieldsID="196f744a603421bb36edf33224f8f500" ns2:_="" ns3:_="">
    <xsd:import namespace="ebbfb97d-8400-4246-978d-8b68e4a1ec72"/>
    <xsd:import namespace="a774ea9e-c034-4ea9-adc9-463ee3fef49f"/>
    <xsd:element name="properties">
      <xsd:complexType>
        <xsd:sequence>
          <xsd:element name="documentManagement">
            <xsd:complexType>
              <xsd:all>
                <xsd:element ref="ns2:_dlc_DocId" minOccurs="0"/>
                <xsd:element ref="ns2:_dlc_DocIdUrl" minOccurs="0"/>
                <xsd:element ref="ns2:_dlc_DocIdPersistId" minOccurs="0"/>
                <xsd:element ref="ns3:Programname" minOccurs="0"/>
                <xsd:element ref="ns3:Resourcetype" minOccurs="0"/>
                <xsd:element ref="ns3:Evaluation" minOccurs="0"/>
                <xsd:element ref="ns3:MediaServiceMetadata" minOccurs="0"/>
                <xsd:element ref="ns3:MediaServiceFastMetadata" minOccurs="0"/>
                <xsd:element ref="ns3:MediaServiceObjectDetectorVersions" minOccurs="0"/>
                <xsd:element ref="ns3:MediaServiceSearchProperties" minOccurs="0"/>
                <xsd:element ref="ns2:SharedWithUsers" minOccurs="0"/>
                <xsd:element ref="ns2:SharedWithDetails"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fb97d-8400-4246-978d-8b68e4a1ec7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4ea9e-c034-4ea9-adc9-463ee3fef49f" elementFormDefault="qualified">
    <xsd:import namespace="http://schemas.microsoft.com/office/2006/documentManagement/types"/>
    <xsd:import namespace="http://schemas.microsoft.com/office/infopath/2007/PartnerControls"/>
    <xsd:element name="Programname" ma:index="11" nillable="true" ma:displayName="Owner of resource" ma:format="Dropdown" ma:internalName="Programname">
      <xsd:complexType>
        <xsd:complexContent>
          <xsd:extension base="dms:MultiChoiceFillIn">
            <xsd:sequence>
              <xsd:element name="Value" maxOccurs="unbounded" minOccurs="0" nillable="true">
                <xsd:simpleType>
                  <xsd:union memberTypes="dms:Text">
                    <xsd:simpleType>
                      <xsd:restriction base="dms:Choice">
                        <xsd:enumeration value="Digital Careers"/>
                        <xsd:enumeration value="STEM Together"/>
                        <xsd:enumeration value="STEM Professionals in Schools"/>
                        <xsd:enumeration value="GenSTEM"/>
                        <xsd:enumeration value="Legacy"/>
                        <xsd:enumeration value="CEdO Comms"/>
                      </xsd:restriction>
                    </xsd:simpleType>
                  </xsd:union>
                </xsd:simpleType>
              </xsd:element>
            </xsd:sequence>
          </xsd:extension>
        </xsd:complexContent>
      </xsd:complexType>
    </xsd:element>
    <xsd:element name="Resourcetype" ma:index="12" nillable="true" ma:displayName="Resource type" ma:format="Dropdown" ma:internalName="Resourcetype">
      <xsd:complexType>
        <xsd:complexContent>
          <xsd:extension base="dms:MultiChoice">
            <xsd:sequence>
              <xsd:element name="Value" maxOccurs="unbounded" minOccurs="0" nillable="true">
                <xsd:simpleType>
                  <xsd:restriction base="dms:Choice">
                    <xsd:enumeration value="Video resource"/>
                    <xsd:enumeration value="Student resource"/>
                    <xsd:enumeration value="Teacher resource"/>
                  </xsd:restriction>
                </xsd:simpleType>
              </xsd:element>
            </xsd:sequence>
          </xsd:extension>
        </xsd:complexContent>
      </xsd:complexType>
    </xsd:element>
    <xsd:element name="Evaluation" ma:index="14" nillable="true" ma:displayName="Status" ma:format="Dropdown" ma:internalName="Evaluation">
      <xsd:simpleType>
        <xsd:restriction base="dms:Choice">
          <xsd:enumeration value="Requires Review"/>
          <xsd:enumeration value="Live on Library"/>
          <xsd:enumeration value="Admin"/>
          <xsd:enumeration value="Awaiting QA Panel"/>
          <xsd:enumeration value="Internal Document"/>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21" nillable="true" ma:displayName="Notes" ma:format="Dropdown" ma:internalName="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DCF8859-484B-4539-A23B-848943A74F7B}">
  <ds:schemaRefs>
    <ds:schemaRef ds:uri="http://schemas.microsoft.com/sharepoint/v3/contenttype/forms"/>
  </ds:schemaRefs>
</ds:datastoreItem>
</file>

<file path=customXml/itemProps2.xml><?xml version="1.0" encoding="utf-8"?>
<ds:datastoreItem xmlns:ds="http://schemas.openxmlformats.org/officeDocument/2006/customXml" ds:itemID="{B611E81F-57DD-45C8-A856-2687EB4F5362}">
  <ds:schemaRefs>
    <ds:schemaRef ds:uri="http://schemas.microsoft.com/office/2006/metadata/properties"/>
    <ds:schemaRef ds:uri="http://schemas.microsoft.com/office/infopath/2007/PartnerControls"/>
    <ds:schemaRef ds:uri="cbf74718-704d-415e-8c81-199debd1d983"/>
    <ds:schemaRef ds:uri="16086451-6d37-4935-be9a-a54fea279158"/>
    <ds:schemaRef ds:uri="ebbfb97d-8400-4246-978d-8b68e4a1ec72"/>
    <ds:schemaRef ds:uri="a774ea9e-c034-4ea9-adc9-463ee3fef49f"/>
  </ds:schemaRefs>
</ds:datastoreItem>
</file>

<file path=customXml/itemProps3.xml><?xml version="1.0" encoding="utf-8"?>
<ds:datastoreItem xmlns:ds="http://schemas.openxmlformats.org/officeDocument/2006/customXml" ds:itemID="{3D89DDF6-31EE-425C-93A8-EB00B6D738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fb97d-8400-4246-978d-8b68e4a1ec72"/>
    <ds:schemaRef ds:uri="a774ea9e-c034-4ea9-adc9-463ee3fef4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183C99E-B92D-4511-8631-C156BE6293B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206</TotalTime>
  <Words>925</Words>
  <PresentationFormat>A4 Paper (210x297 mm)</PresentationFormat>
  <Paragraphs>87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Open Sans</vt:lpstr>
      <vt:lpstr>Office Theme</vt:lpstr>
      <vt:lpstr>Space Careers Wayfinder Humans in Deep Space</vt:lpstr>
      <vt:lpstr>Humans in Deep Space – page 2</vt:lpstr>
      <vt:lpstr>Space Careers Wayfinder Identify and label effects of prolonged space travel on the human body</vt:lpstr>
      <vt:lpstr>Identify and label effects of prolonged space travel on the human body – page 2</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Humans in deep space teacher resource</dc:title>
  <dcterms:created xsi:type="dcterms:W3CDTF">2023-04-19T21:44:39Z</dcterms:created>
  <dcterms:modified xsi:type="dcterms:W3CDTF">2024-07-24T00:36:32Z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0x010100353369D1CD1B61448F62ED7191B0A361</vt:lpwstr>
  </property>
  <property fmtid="{D5CDD505-2E9C-101B-9397-08002B2CF9AE}" pid="3" name="_dlc_DocIdItemGuid">
    <vt:lpwstr>e57b0e57-25f2-4b93-92f7-716f5a0f12e2</vt:lpwstr>
  </property>
  <property fmtid="{D5CDD505-2E9C-101B-9397-08002B2CF9AE}" pid="4" name="MediaServiceImageTags">
    <vt:lpwstr/>
  </property>
</Properties>
</file>