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0"/>
  </p:notesMasterIdLst>
  <p:sldIdLst>
    <p:sldId id="256" r:id="rId6"/>
    <p:sldId id="257" r:id="rId7"/>
    <p:sldId id="259" r:id="rId8"/>
    <p:sldId id="258"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19D50C-30B3-559F-70B6-43BE6D3599E3}" name="Poon, Peter (Science Connect, Eveleigh)" initials="PP(CE" userId="S::poo044@csiro.au::35eb187c-4f9b-4f4e-b896-33e9177484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A"/>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357" autoAdjust="0"/>
  </p:normalViewPr>
  <p:slideViewPr>
    <p:cSldViewPr snapToGrid="0" showGuides="1">
      <p:cViewPr>
        <p:scale>
          <a:sx n="75" d="100"/>
          <a:sy n="75" d="100"/>
        </p:scale>
        <p:origin x="4108" y="1096"/>
      </p:cViewPr>
      <p:guideLst>
        <p:guide orient="horz" pos="351"/>
        <p:guide pos="216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ynn, Bill (Science Connect, Adelaide K. Ave)" userId="863802e0-baeb-45a8-8104-a153845b130d" providerId="ADAL" clId="{E1CDDC2D-8CE8-4D9B-9956-1D0134C7D143}"/>
    <pc:docChg chg="modSld">
      <pc:chgData name="Flynn, Bill (Science Connect, Adelaide K. Ave)" userId="863802e0-baeb-45a8-8104-a153845b130d" providerId="ADAL" clId="{E1CDDC2D-8CE8-4D9B-9956-1D0134C7D143}" dt="2024-07-10T05:41:49.240" v="41" actId="20577"/>
      <pc:docMkLst>
        <pc:docMk/>
      </pc:docMkLst>
      <pc:sldChg chg="modSp mod">
        <pc:chgData name="Flynn, Bill (Science Connect, Adelaide K. Ave)" userId="863802e0-baeb-45a8-8104-a153845b130d" providerId="ADAL" clId="{E1CDDC2D-8CE8-4D9B-9956-1D0134C7D143}" dt="2024-07-10T05:39:15.397" v="2" actId="20577"/>
        <pc:sldMkLst>
          <pc:docMk/>
          <pc:sldMk cId="1706847361" sldId="256"/>
        </pc:sldMkLst>
        <pc:spChg chg="mod">
          <ac:chgData name="Flynn, Bill (Science Connect, Adelaide K. Ave)" userId="863802e0-baeb-45a8-8104-a153845b130d" providerId="ADAL" clId="{E1CDDC2D-8CE8-4D9B-9956-1D0134C7D143}" dt="2024-07-10T05:39:15.397" v="2" actId="20577"/>
          <ac:spMkLst>
            <pc:docMk/>
            <pc:sldMk cId="1706847361" sldId="256"/>
            <ac:spMk id="8" creationId="{24B1556E-57A4-471D-286D-26134AA5A2A3}"/>
          </ac:spMkLst>
        </pc:spChg>
      </pc:sldChg>
      <pc:sldChg chg="modSp mod">
        <pc:chgData name="Flynn, Bill (Science Connect, Adelaide K. Ave)" userId="863802e0-baeb-45a8-8104-a153845b130d" providerId="ADAL" clId="{E1CDDC2D-8CE8-4D9B-9956-1D0134C7D143}" dt="2024-07-10T05:41:18.424" v="29" actId="20577"/>
        <pc:sldMkLst>
          <pc:docMk/>
          <pc:sldMk cId="1174614916" sldId="257"/>
        </pc:sldMkLst>
        <pc:spChg chg="mod">
          <ac:chgData name="Flynn, Bill (Science Connect, Adelaide K. Ave)" userId="863802e0-baeb-45a8-8104-a153845b130d" providerId="ADAL" clId="{E1CDDC2D-8CE8-4D9B-9956-1D0134C7D143}" dt="2024-07-10T05:40:50.454" v="17" actId="20577"/>
          <ac:spMkLst>
            <pc:docMk/>
            <pc:sldMk cId="1174614916" sldId="257"/>
            <ac:spMk id="20" creationId="{0CA125BA-C82B-A155-B568-E4CE94186460}"/>
          </ac:spMkLst>
        </pc:spChg>
        <pc:spChg chg="mod">
          <ac:chgData name="Flynn, Bill (Science Connect, Adelaide K. Ave)" userId="863802e0-baeb-45a8-8104-a153845b130d" providerId="ADAL" clId="{E1CDDC2D-8CE8-4D9B-9956-1D0134C7D143}" dt="2024-07-10T05:41:06.841" v="23" actId="20577"/>
          <ac:spMkLst>
            <pc:docMk/>
            <pc:sldMk cId="1174614916" sldId="257"/>
            <ac:spMk id="27" creationId="{E3E452FA-2CEC-B3B8-AB9E-7DD0D0875496}"/>
          </ac:spMkLst>
        </pc:spChg>
        <pc:spChg chg="mod">
          <ac:chgData name="Flynn, Bill (Science Connect, Adelaide K. Ave)" userId="863802e0-baeb-45a8-8104-a153845b130d" providerId="ADAL" clId="{E1CDDC2D-8CE8-4D9B-9956-1D0134C7D143}" dt="2024-07-10T05:41:18.424" v="29" actId="20577"/>
          <ac:spMkLst>
            <pc:docMk/>
            <pc:sldMk cId="1174614916" sldId="257"/>
            <ac:spMk id="32" creationId="{D081DB40-D9B9-87E6-0D29-5EE866EFC4DA}"/>
          </ac:spMkLst>
        </pc:spChg>
      </pc:sldChg>
      <pc:sldChg chg="modSp mod">
        <pc:chgData name="Flynn, Bill (Science Connect, Adelaide K. Ave)" userId="863802e0-baeb-45a8-8104-a153845b130d" providerId="ADAL" clId="{E1CDDC2D-8CE8-4D9B-9956-1D0134C7D143}" dt="2024-07-10T05:41:49.240" v="41" actId="20577"/>
        <pc:sldMkLst>
          <pc:docMk/>
          <pc:sldMk cId="1699532888" sldId="258"/>
        </pc:sldMkLst>
        <pc:spChg chg="mod">
          <ac:chgData name="Flynn, Bill (Science Connect, Adelaide K. Ave)" userId="863802e0-baeb-45a8-8104-a153845b130d" providerId="ADAL" clId="{E1CDDC2D-8CE8-4D9B-9956-1D0134C7D143}" dt="2024-07-10T05:41:49.240" v="41" actId="20577"/>
          <ac:spMkLst>
            <pc:docMk/>
            <pc:sldMk cId="1699532888" sldId="258"/>
            <ac:spMk id="7" creationId="{C52000E3-CC4F-DB78-7564-759295C690F2}"/>
          </ac:spMkLst>
        </pc:spChg>
      </pc:sldChg>
      <pc:sldChg chg="modSp mod">
        <pc:chgData name="Flynn, Bill (Science Connect, Adelaide K. Ave)" userId="863802e0-baeb-45a8-8104-a153845b130d" providerId="ADAL" clId="{E1CDDC2D-8CE8-4D9B-9956-1D0134C7D143}" dt="2024-07-10T05:41:37.467" v="38" actId="20577"/>
        <pc:sldMkLst>
          <pc:docMk/>
          <pc:sldMk cId="2399409862" sldId="259"/>
        </pc:sldMkLst>
        <pc:spChg chg="mod">
          <ac:chgData name="Flynn, Bill (Science Connect, Adelaide K. Ave)" userId="863802e0-baeb-45a8-8104-a153845b130d" providerId="ADAL" clId="{E1CDDC2D-8CE8-4D9B-9956-1D0134C7D143}" dt="2024-07-10T05:41:26.856" v="32" actId="20577"/>
          <ac:spMkLst>
            <pc:docMk/>
            <pc:sldMk cId="2399409862" sldId="259"/>
            <ac:spMk id="6" creationId="{3C87D3FD-34D3-02D1-67ED-77A290EA82E6}"/>
          </ac:spMkLst>
        </pc:spChg>
        <pc:spChg chg="mod">
          <ac:chgData name="Flynn, Bill (Science Connect, Adelaide K. Ave)" userId="863802e0-baeb-45a8-8104-a153845b130d" providerId="ADAL" clId="{E1CDDC2D-8CE8-4D9B-9956-1D0134C7D143}" dt="2024-07-10T05:41:31.703" v="35" actId="20577"/>
          <ac:spMkLst>
            <pc:docMk/>
            <pc:sldMk cId="2399409862" sldId="259"/>
            <ac:spMk id="21" creationId="{252EDC0C-979B-73D5-FEBB-CFFB70E65CD9}"/>
          </ac:spMkLst>
        </pc:spChg>
        <pc:spChg chg="mod">
          <ac:chgData name="Flynn, Bill (Science Connect, Adelaide K. Ave)" userId="863802e0-baeb-45a8-8104-a153845b130d" providerId="ADAL" clId="{E1CDDC2D-8CE8-4D9B-9956-1D0134C7D143}" dt="2024-07-10T05:41:37.467" v="38" actId="20577"/>
          <ac:spMkLst>
            <pc:docMk/>
            <pc:sldMk cId="2399409862" sldId="259"/>
            <ac:spMk id="27" creationId="{9389A599-2855-6F31-CF74-25F13496E3D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23/07/2024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1dO0dO__wmE" TargetMode="External"/><Relationship Id="rId2" Type="http://schemas.openxmlformats.org/officeDocument/2006/relationships/hyperlink" Target="https://youtu.be/2QVxg-QgmOU" TargetMode="Externa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DF2-B6DB-D23C-64BA-CEC69F16649E}"/>
              </a:ext>
            </a:extLst>
          </p:cNvPr>
          <p:cNvSpPr txBox="1">
            <a:spLocks noGrp="1"/>
          </p:cNvSpPr>
          <p:nvPr>
            <p:ph type="title" idx="4294967295"/>
          </p:nvPr>
        </p:nvSpPr>
        <p:spPr>
          <a:xfrm>
            <a:off x="552093" y="2264594"/>
            <a:ext cx="5756634" cy="1068736"/>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Identifying Your Market</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8" name="TextBox 7">
            <a:extLst>
              <a:ext uri="{FF2B5EF4-FFF2-40B4-BE49-F238E27FC236}">
                <a16:creationId xmlns:a16="http://schemas.microsoft.com/office/drawing/2014/main" id="{24B1556E-57A4-471D-286D-26134AA5A2A3}"/>
              </a:ext>
            </a:extLst>
          </p:cNvPr>
          <p:cNvSpPr txBox="1"/>
          <p:nvPr/>
        </p:nvSpPr>
        <p:spPr>
          <a:xfrm>
            <a:off x="549276" y="3474720"/>
            <a:ext cx="3968403" cy="1530401"/>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product developed by Ilana and the team at Quasar Satellite Technologies can definitely be considered innovative. But what is innovation?</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There are many forms of innovation. Some relate to product, some to technology, others might be related to service or process.</a:t>
            </a:r>
          </a:p>
          <a:p>
            <a:pPr>
              <a:spcBef>
                <a:spcPts val="300"/>
              </a:spcBef>
              <a:spcAft>
                <a:spcPts val="300"/>
              </a:spcAft>
            </a:pPr>
            <a:r>
              <a:rPr lang="en-AU" sz="1000" b="1" dirty="0">
                <a:solidFill>
                  <a:srgbClr val="57575A"/>
                </a:solidFill>
                <a:latin typeface="Calibri" panose="020F0502020204030204" pitchFamily="34" charset="0"/>
                <a:ea typeface="Calibri" panose="020F0502020204030204" pitchFamily="34" charset="0"/>
                <a:cs typeface="Calibri" panose="020F0502020204030204" pitchFamily="34" charset="0"/>
              </a:rPr>
              <a:t>1. Add a brief description to each of the four forms of innovation listed below. And where possible find an example of a service or product that fits with that form of innovation.</a:t>
            </a:r>
            <a:endPar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15" name="Picture 14" descr="Quasar's satellite communication technology enables ground stations to communicate with hundreds of satellites at a time, rather than just one.">
            <a:extLst>
              <a:ext uri="{FF2B5EF4-FFF2-40B4-BE49-F238E27FC236}">
                <a16:creationId xmlns:a16="http://schemas.microsoft.com/office/drawing/2014/main" id="{C3BB12E0-CFFF-3EBE-0057-33AF78E72C93}"/>
              </a:ext>
              <a:ext uri="{C183D7F6-B498-43B3-948B-1728B52AA6E4}">
                <adec:decorative xmlns:adec="http://schemas.microsoft.com/office/drawing/2017/decorative" val="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26322" y="3483475"/>
            <a:ext cx="1729322" cy="1655771"/>
          </a:xfrm>
          <a:prstGeom prst="rect">
            <a:avLst/>
          </a:prstGeom>
          <a:noFill/>
          <a:ln>
            <a:noFill/>
          </a:ln>
        </p:spPr>
      </p:pic>
      <p:sp>
        <p:nvSpPr>
          <p:cNvPr id="17" name="TextBox 16">
            <a:extLst>
              <a:ext uri="{FF2B5EF4-FFF2-40B4-BE49-F238E27FC236}">
                <a16:creationId xmlns:a16="http://schemas.microsoft.com/office/drawing/2014/main" id="{CFD728E7-7220-1310-EF0E-0704A479481C}"/>
              </a:ext>
            </a:extLst>
          </p:cNvPr>
          <p:cNvSpPr txBox="1"/>
          <p:nvPr/>
        </p:nvSpPr>
        <p:spPr>
          <a:xfrm>
            <a:off x="4970351" y="5081342"/>
            <a:ext cx="1403287" cy="202556"/>
          </a:xfrm>
          <a:prstGeom prst="rect">
            <a:avLst/>
          </a:prstGeom>
          <a:noFill/>
        </p:spPr>
        <p:txBody>
          <a:bodyPr wrap="square">
            <a:spAutoFit/>
          </a:bodyPr>
          <a:lstStyle/>
          <a:p>
            <a:pPr algn="r">
              <a:lnSpc>
                <a:spcPct val="107000"/>
              </a:lnSpc>
              <a:spcBef>
                <a:spcPts val="600"/>
              </a:spcBef>
              <a:spcAft>
                <a:spcPts val="600"/>
              </a:spcAft>
            </a:pPr>
            <a:r>
              <a:rPr lang="en-AU" sz="700" dirty="0" err="1">
                <a:solidFill>
                  <a:srgbClr val="57575A"/>
                </a:solidFill>
                <a:latin typeface="Calibri" panose="020F0502020204030204" pitchFamily="34" charset="0"/>
                <a:cs typeface="Calibri" panose="020F0502020204030204" pitchFamily="34" charset="0"/>
              </a:rPr>
              <a:t>www.quasarsat.com</a:t>
            </a:r>
            <a:endParaRPr lang="en-AU" sz="700" dirty="0">
              <a:solidFill>
                <a:srgbClr val="57575A"/>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5B584B5E-B7C4-2E3D-44F4-B026B438B23F}"/>
              </a:ext>
            </a:extLst>
          </p:cNvPr>
          <p:cNvSpPr txBox="1"/>
          <p:nvPr/>
        </p:nvSpPr>
        <p:spPr>
          <a:xfrm>
            <a:off x="564266" y="5192386"/>
            <a:ext cx="5744460" cy="299295"/>
          </a:xfrm>
          <a:prstGeom prst="rect">
            <a:avLst/>
          </a:prstGeom>
          <a:noFill/>
        </p:spPr>
        <p:txBody>
          <a:bodyPr wrap="square" lIns="72000" tIns="72000" rIns="72000" bIns="72000">
            <a:spAutoFit/>
          </a:bodyPr>
          <a:lstStyle/>
          <a:p>
            <a:pPr>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Incremental Innovation</a:t>
            </a:r>
          </a:p>
        </p:txBody>
      </p:sp>
      <p:sp>
        <p:nvSpPr>
          <p:cNvPr id="12" name="Rectangle 11" descr="Text box to enter response">
            <a:extLst>
              <a:ext uri="{FF2B5EF4-FFF2-40B4-BE49-F238E27FC236}">
                <a16:creationId xmlns:a16="http://schemas.microsoft.com/office/drawing/2014/main" id="{4F3699D0-98EC-CC85-64A0-62272CEC3E43}"/>
              </a:ext>
            </a:extLst>
          </p:cNvPr>
          <p:cNvSpPr/>
          <p:nvPr/>
        </p:nvSpPr>
        <p:spPr>
          <a:xfrm>
            <a:off x="563401" y="5460295"/>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AC8F31E5-5D41-E9B1-46F5-0FBD685E00AD}"/>
              </a:ext>
            </a:extLst>
          </p:cNvPr>
          <p:cNvSpPr txBox="1"/>
          <p:nvPr/>
        </p:nvSpPr>
        <p:spPr>
          <a:xfrm>
            <a:off x="564266" y="6459871"/>
            <a:ext cx="5744460" cy="299295"/>
          </a:xfrm>
          <a:prstGeom prst="rect">
            <a:avLst/>
          </a:prstGeom>
          <a:noFill/>
        </p:spPr>
        <p:txBody>
          <a:bodyPr wrap="square" lIns="72000" tIns="72000" rIns="72000" bIns="72000">
            <a:spAutoFit/>
          </a:bodyPr>
          <a:lstStyle/>
          <a:p>
            <a:pPr>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Radical Innovation</a:t>
            </a:r>
          </a:p>
        </p:txBody>
      </p:sp>
      <p:sp>
        <p:nvSpPr>
          <p:cNvPr id="20" name="Rectangle 19" descr="Text box to enter response">
            <a:extLst>
              <a:ext uri="{FF2B5EF4-FFF2-40B4-BE49-F238E27FC236}">
                <a16:creationId xmlns:a16="http://schemas.microsoft.com/office/drawing/2014/main" id="{CB1190D1-198D-3034-8E0C-F50E54C660EC}"/>
              </a:ext>
            </a:extLst>
          </p:cNvPr>
          <p:cNvSpPr/>
          <p:nvPr/>
        </p:nvSpPr>
        <p:spPr>
          <a:xfrm>
            <a:off x="563401" y="6727780"/>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TextBox 22">
            <a:extLst>
              <a:ext uri="{FF2B5EF4-FFF2-40B4-BE49-F238E27FC236}">
                <a16:creationId xmlns:a16="http://schemas.microsoft.com/office/drawing/2014/main" id="{2D66DF54-C94E-0A32-2911-36A916589FFB}"/>
              </a:ext>
            </a:extLst>
          </p:cNvPr>
          <p:cNvSpPr txBox="1"/>
          <p:nvPr/>
        </p:nvSpPr>
        <p:spPr>
          <a:xfrm>
            <a:off x="564266" y="7727356"/>
            <a:ext cx="5744460" cy="299295"/>
          </a:xfrm>
          <a:prstGeom prst="rect">
            <a:avLst/>
          </a:prstGeom>
          <a:noFill/>
        </p:spPr>
        <p:txBody>
          <a:bodyPr wrap="square" lIns="72000" tIns="72000" rIns="72000" bIns="72000">
            <a:spAutoFit/>
          </a:bodyPr>
          <a:lstStyle/>
          <a:p>
            <a:pPr>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Recombinant Innovation</a:t>
            </a:r>
          </a:p>
        </p:txBody>
      </p:sp>
      <p:sp>
        <p:nvSpPr>
          <p:cNvPr id="24" name="Rectangle 23" descr="Text box to enter response">
            <a:extLst>
              <a:ext uri="{FF2B5EF4-FFF2-40B4-BE49-F238E27FC236}">
                <a16:creationId xmlns:a16="http://schemas.microsoft.com/office/drawing/2014/main" id="{74E9B7AD-6EC4-F6D9-400E-C0D1713670C1}"/>
              </a:ext>
            </a:extLst>
          </p:cNvPr>
          <p:cNvSpPr/>
          <p:nvPr/>
        </p:nvSpPr>
        <p:spPr>
          <a:xfrm>
            <a:off x="563401" y="7995265"/>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IDENTIFYING YOUR MARKET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pic>
        <p:nvPicPr>
          <p:cNvPr id="13" name="Graphic 12">
            <a:extLst>
              <a:ext uri="{FF2B5EF4-FFF2-40B4-BE49-F238E27FC236}">
                <a16:creationId xmlns:a16="http://schemas.microsoft.com/office/drawing/2014/main" id="{A8591158-B349-B526-E291-374BDCEF570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5514929"/>
            <a:ext cx="316523" cy="316523"/>
          </a:xfrm>
          <a:prstGeom prst="rect">
            <a:avLst/>
          </a:prstGeom>
        </p:spPr>
      </p:pic>
      <p:pic>
        <p:nvPicPr>
          <p:cNvPr id="21" name="Graphic 20">
            <a:extLst>
              <a:ext uri="{FF2B5EF4-FFF2-40B4-BE49-F238E27FC236}">
                <a16:creationId xmlns:a16="http://schemas.microsoft.com/office/drawing/2014/main" id="{230C68D3-07D0-0C3D-10EF-390129DED5E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6782414"/>
            <a:ext cx="316523" cy="316523"/>
          </a:xfrm>
          <a:prstGeom prst="rect">
            <a:avLst/>
          </a:prstGeom>
        </p:spPr>
      </p:pic>
      <p:pic>
        <p:nvPicPr>
          <p:cNvPr id="25" name="Graphic 24">
            <a:extLst>
              <a:ext uri="{FF2B5EF4-FFF2-40B4-BE49-F238E27FC236}">
                <a16:creationId xmlns:a16="http://schemas.microsoft.com/office/drawing/2014/main" id="{EAD27A43-8C6D-9924-3E3D-54CDD1B0942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8049899"/>
            <a:ext cx="316523" cy="316523"/>
          </a:xfrm>
          <a:prstGeom prst="rect">
            <a:avLst/>
          </a:prstGeom>
        </p:spPr>
      </p:pic>
    </p:spTree>
    <p:extLst>
      <p:ext uri="{BB962C8B-B14F-4D97-AF65-F5344CB8AC3E}">
        <p14:creationId xmlns:p14="http://schemas.microsoft.com/office/powerpoint/2010/main" val="170684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5AD599-5789-02DD-DA68-18E3362827E4}"/>
              </a:ext>
            </a:extLst>
          </p:cNvPr>
          <p:cNvSpPr txBox="1"/>
          <p:nvPr/>
        </p:nvSpPr>
        <p:spPr>
          <a:xfrm>
            <a:off x="564266" y="564504"/>
            <a:ext cx="5744460" cy="299295"/>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Disruptive Innovation</a:t>
            </a:r>
          </a:p>
        </p:txBody>
      </p:sp>
      <p:sp>
        <p:nvSpPr>
          <p:cNvPr id="18" name="Rectangle 17" descr="Text box to enter response">
            <a:extLst>
              <a:ext uri="{FF2B5EF4-FFF2-40B4-BE49-F238E27FC236}">
                <a16:creationId xmlns:a16="http://schemas.microsoft.com/office/drawing/2014/main" id="{4DCC88C5-481A-95A4-F978-39C550318557}"/>
              </a:ext>
            </a:extLst>
          </p:cNvPr>
          <p:cNvSpPr/>
          <p:nvPr/>
        </p:nvSpPr>
        <p:spPr>
          <a:xfrm>
            <a:off x="563401" y="832413"/>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0CA125BA-C82B-A155-B568-E4CE94186460}"/>
              </a:ext>
            </a:extLst>
          </p:cNvPr>
          <p:cNvSpPr txBox="1"/>
          <p:nvPr/>
        </p:nvSpPr>
        <p:spPr>
          <a:xfrm>
            <a:off x="549276" y="1700271"/>
            <a:ext cx="5759449" cy="1145680"/>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misquoted phrase, “build it, and they will come” from the 1989 movie Field of Dreams has now become” a business mantra. Ilana uses the term and the well-known Seth Godin quote “Don’t find customers for your products, find products for your customers.” The misquoted phrase contradicts basic marketing principles, the need to determine a demand for your product or service before investing significant resources, time and funds. </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2. How might you gauge the market and potential demand for your product, service or idea?</a:t>
            </a:r>
          </a:p>
        </p:txBody>
      </p:sp>
      <p:sp>
        <p:nvSpPr>
          <p:cNvPr id="25" name="Rectangle 24" descr="Text box to enter response">
            <a:extLst>
              <a:ext uri="{FF2B5EF4-FFF2-40B4-BE49-F238E27FC236}">
                <a16:creationId xmlns:a16="http://schemas.microsoft.com/office/drawing/2014/main" id="{7816F2BC-20B3-13B3-6839-1A805127C3C0}"/>
              </a:ext>
            </a:extLst>
          </p:cNvPr>
          <p:cNvSpPr/>
          <p:nvPr/>
        </p:nvSpPr>
        <p:spPr>
          <a:xfrm>
            <a:off x="563401" y="2863839"/>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TextBox 26">
            <a:extLst>
              <a:ext uri="{FF2B5EF4-FFF2-40B4-BE49-F238E27FC236}">
                <a16:creationId xmlns:a16="http://schemas.microsoft.com/office/drawing/2014/main" id="{E3E452FA-2CEC-B3B8-AB9E-7DD0D0875496}"/>
              </a:ext>
            </a:extLst>
          </p:cNvPr>
          <p:cNvSpPr txBox="1"/>
          <p:nvPr/>
        </p:nvSpPr>
        <p:spPr>
          <a:xfrm>
            <a:off x="549276" y="3731697"/>
            <a:ext cx="5759449" cy="2069010"/>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There is an art to asking the right questions and in a way that will provide the information you are trying to get from a conversation. Some people have a natural ability to ask questions. These people tend to be inquisitive with the ability to read people and situations. However, even those among us who find effective questioning challenging can improve their questioning techniques. By asking more questions and following a few simple guidelines it is possible to gather the information you are seeking.</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Watch the 2 videos – “The skill of asking questions” </a:t>
            </a:r>
            <a:r>
              <a:rPr lang="en-AU" sz="1000" dirty="0">
                <a:solidFill>
                  <a:srgbClr val="57575A"/>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a:t>
            </a:r>
            <a:r>
              <a:rPr lang="en-AU" sz="1000" dirty="0" err="1">
                <a:solidFill>
                  <a:srgbClr val="57575A"/>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youtu.be</a:t>
            </a:r>
            <a:r>
              <a:rPr lang="en-AU" sz="1000" dirty="0">
                <a:solidFill>
                  <a:srgbClr val="57575A"/>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t>
            </a:r>
            <a:r>
              <a:rPr lang="en-AU" sz="1000" dirty="0" err="1">
                <a:solidFill>
                  <a:srgbClr val="57575A"/>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2QVxg-QgmOU</a:t>
            </a:r>
            <a:r>
              <a:rPr lang="en-AU" sz="1000" dirty="0">
                <a:solidFill>
                  <a:srgbClr val="57575A"/>
                </a:solidFill>
                <a:latin typeface="Calibri" panose="020F0502020204030204" pitchFamily="34" charset="0"/>
                <a:cs typeface="Calibri" panose="020F0502020204030204" pitchFamily="34" charset="0"/>
              </a:rPr>
              <a:t> </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Power of Effective Questioning” </a:t>
            </a:r>
            <a:r>
              <a:rPr lang="en-AU" sz="1000" dirty="0">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a:t>
            </a:r>
            <a:r>
              <a:rPr lang="en-AU" sz="1000" dirty="0" err="1">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www.youtube.com</a:t>
            </a:r>
            <a:r>
              <a:rPr lang="en-AU" sz="1000" dirty="0">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AU" sz="1000" dirty="0" err="1">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watch?v</a:t>
            </a:r>
            <a:r>
              <a:rPr lang="en-AU" sz="1000" dirty="0">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AU" sz="1000" dirty="0" err="1">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1dO0dO</a:t>
            </a:r>
            <a:r>
              <a:rPr lang="en-AU" sz="1000" dirty="0">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__</a:t>
            </a:r>
            <a:r>
              <a:rPr lang="en-AU" sz="1000" dirty="0" err="1">
                <a:solidFill>
                  <a:srgbClr val="57575A"/>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wmE</a:t>
            </a:r>
            <a:r>
              <a:rPr lang="en-AU" sz="1000" dirty="0">
                <a:solidFill>
                  <a:srgbClr val="57575A"/>
                </a:solidFill>
                <a:latin typeface="Calibri" panose="020F0502020204030204" pitchFamily="34" charset="0"/>
                <a:cs typeface="Calibri" panose="020F0502020204030204" pitchFamily="34" charset="0"/>
              </a:rPr>
              <a:t> </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3. Working with another student use the questioning techniques demonstrated in the videos to lead a conversation to gather as much relevant information as you can. Choose a topic your partner is not knowledgeable in or familiar with. For example, one partner might choose a hobby they have, while the other partner may have been to a recent event or activity.</a:t>
            </a:r>
          </a:p>
        </p:txBody>
      </p:sp>
      <p:sp>
        <p:nvSpPr>
          <p:cNvPr id="30" name="Rectangle 29" descr="Text box to enter response">
            <a:extLst>
              <a:ext uri="{FF2B5EF4-FFF2-40B4-BE49-F238E27FC236}">
                <a16:creationId xmlns:a16="http://schemas.microsoft.com/office/drawing/2014/main" id="{A825109B-9516-0E5D-B20B-E5CC402CEEB7}"/>
              </a:ext>
            </a:extLst>
          </p:cNvPr>
          <p:cNvSpPr/>
          <p:nvPr/>
        </p:nvSpPr>
        <p:spPr>
          <a:xfrm>
            <a:off x="563401" y="5818595"/>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TextBox 31">
            <a:extLst>
              <a:ext uri="{FF2B5EF4-FFF2-40B4-BE49-F238E27FC236}">
                <a16:creationId xmlns:a16="http://schemas.microsoft.com/office/drawing/2014/main" id="{D081DB40-D9B9-87E6-0D29-5EE866EFC4DA}"/>
              </a:ext>
            </a:extLst>
          </p:cNvPr>
          <p:cNvSpPr txBox="1"/>
          <p:nvPr/>
        </p:nvSpPr>
        <p:spPr>
          <a:xfrm>
            <a:off x="549276" y="6686453"/>
            <a:ext cx="5759449" cy="1453457"/>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Occasionally the stark reality begins to emerge as you continue your research – you have misread the market for your product. Or perhaps you have a product already, but the demand for your product is falling or not as healthy as you anticipated. If you are fortunate and are still at the development stage with your idea, product or service, you may be in a position to change tack with minimum effort. Or identify a new market not previously considered. In the world of business this is referred to as pivoting. The Royal Automobile Association (RAA) has been around for 120 years. For a company or organisation to exist as long as this it is likely they’ve gone through a number of transitional phases and possible pivots.</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4. How does the RAA of today differ from the original organisation formed in 1903?</a:t>
            </a:r>
          </a:p>
        </p:txBody>
      </p:sp>
      <p:sp>
        <p:nvSpPr>
          <p:cNvPr id="34" name="Rectangle 33" descr="Text box to enter response">
            <a:extLst>
              <a:ext uri="{FF2B5EF4-FFF2-40B4-BE49-F238E27FC236}">
                <a16:creationId xmlns:a16="http://schemas.microsoft.com/office/drawing/2014/main" id="{CCDF6CC4-DCDC-9953-B9DC-B6AEEB633021}"/>
              </a:ext>
            </a:extLst>
          </p:cNvPr>
          <p:cNvSpPr/>
          <p:nvPr/>
        </p:nvSpPr>
        <p:spPr>
          <a:xfrm>
            <a:off x="563401" y="8121584"/>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IDENTIFYING YOUR MARKET </a:t>
            </a:r>
            <a:r>
              <a:rPr lang="en-US" dirty="0"/>
              <a:t>STUDENT RESOURCE</a:t>
            </a:r>
            <a:endParaRPr lang="en-AU" dirty="0"/>
          </a:p>
        </p:txBody>
      </p:sp>
      <p:sp>
        <p:nvSpPr>
          <p:cNvPr id="3" name="Slide Number Placeholder 2">
            <a:extLst>
              <a:ext uri="{FF2B5EF4-FFF2-40B4-BE49-F238E27FC236}">
                <a16:creationId xmlns:a16="http://schemas.microsoft.com/office/drawing/2014/main" id="{A25AC609-B568-90E1-ED49-EB21B4FF225D}"/>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2</a:t>
            </a:fld>
            <a:endParaRPr lang="en-AU" dirty="0"/>
          </a:p>
        </p:txBody>
      </p:sp>
      <p:pic>
        <p:nvPicPr>
          <p:cNvPr id="19" name="Graphic 18">
            <a:extLst>
              <a:ext uri="{FF2B5EF4-FFF2-40B4-BE49-F238E27FC236}">
                <a16:creationId xmlns:a16="http://schemas.microsoft.com/office/drawing/2014/main" id="{64764AB8-9E30-97A9-F49E-BBC17FAC382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887047"/>
            <a:ext cx="316523" cy="316523"/>
          </a:xfrm>
          <a:prstGeom prst="rect">
            <a:avLst/>
          </a:prstGeom>
        </p:spPr>
      </p:pic>
      <p:pic>
        <p:nvPicPr>
          <p:cNvPr id="26" name="Graphic 25">
            <a:extLst>
              <a:ext uri="{FF2B5EF4-FFF2-40B4-BE49-F238E27FC236}">
                <a16:creationId xmlns:a16="http://schemas.microsoft.com/office/drawing/2014/main" id="{62FA405E-A29C-C7BA-E70A-ADA49BB22CB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2918473"/>
            <a:ext cx="316523" cy="316523"/>
          </a:xfrm>
          <a:prstGeom prst="rect">
            <a:avLst/>
          </a:prstGeom>
        </p:spPr>
      </p:pic>
      <p:pic>
        <p:nvPicPr>
          <p:cNvPr id="31" name="Graphic 30">
            <a:extLst>
              <a:ext uri="{FF2B5EF4-FFF2-40B4-BE49-F238E27FC236}">
                <a16:creationId xmlns:a16="http://schemas.microsoft.com/office/drawing/2014/main" id="{8491000A-2FC8-0CFE-8F73-C82D8CBE8AA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5873229"/>
            <a:ext cx="316523" cy="316523"/>
          </a:xfrm>
          <a:prstGeom prst="rect">
            <a:avLst/>
          </a:prstGeom>
        </p:spPr>
      </p:pic>
      <p:pic>
        <p:nvPicPr>
          <p:cNvPr id="35" name="Graphic 34">
            <a:extLst>
              <a:ext uri="{FF2B5EF4-FFF2-40B4-BE49-F238E27FC236}">
                <a16:creationId xmlns:a16="http://schemas.microsoft.com/office/drawing/2014/main" id="{0CA3BFE1-35FB-40DD-71D2-84B602435CD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8176218"/>
            <a:ext cx="316523" cy="316523"/>
          </a:xfrm>
          <a:prstGeom prst="rect">
            <a:avLst/>
          </a:prstGeom>
        </p:spPr>
      </p:pic>
      <p:sp>
        <p:nvSpPr>
          <p:cNvPr id="4" name="Title 3">
            <a:extLst>
              <a:ext uri="{FF2B5EF4-FFF2-40B4-BE49-F238E27FC236}">
                <a16:creationId xmlns:a16="http://schemas.microsoft.com/office/drawing/2014/main" id="{6FE1B2BA-C2DE-4AB8-5A72-25B298458C94}"/>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Identifying Your Market – page 2</a:t>
            </a:r>
            <a:endParaRPr lang="en-AU" dirty="0"/>
          </a:p>
        </p:txBody>
      </p:sp>
    </p:spTree>
    <p:extLst>
      <p:ext uri="{BB962C8B-B14F-4D97-AF65-F5344CB8AC3E}">
        <p14:creationId xmlns:p14="http://schemas.microsoft.com/office/powerpoint/2010/main" val="117461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C87D3FD-34D3-02D1-67ED-77A290EA82E6}"/>
              </a:ext>
            </a:extLst>
          </p:cNvPr>
          <p:cNvSpPr txBox="1"/>
          <p:nvPr/>
        </p:nvSpPr>
        <p:spPr>
          <a:xfrm>
            <a:off x="549276" y="566266"/>
            <a:ext cx="4439393" cy="1299568"/>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Quasar Satellite Technologies were awarded the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Tech23</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Greatest Potential Award for 2021 (https://</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tech23.com.au</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/2021/quasar/).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Tech23</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brings together the Australian innovation ecosystem to celebrate young companies creating great things with deep tech. To get to this stage demands hard work, strategic planning, effective communication and a clear understanding of your market. </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5. What is the problem or challenge the team at Quasar Satellite Technologies are looking to solve?</a:t>
            </a:r>
          </a:p>
        </p:txBody>
      </p:sp>
      <p:pic>
        <p:nvPicPr>
          <p:cNvPr id="20" name="Picture 19">
            <a:extLst>
              <a:ext uri="{FF2B5EF4-FFF2-40B4-BE49-F238E27FC236}">
                <a16:creationId xmlns:a16="http://schemas.microsoft.com/office/drawing/2014/main" id="{397F4E58-A3C0-70D6-2DFC-9CDA1642D31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88670" y="574138"/>
            <a:ext cx="1320054" cy="1381598"/>
          </a:xfrm>
          <a:prstGeom prst="rect">
            <a:avLst/>
          </a:prstGeom>
          <a:noFill/>
          <a:ln>
            <a:noFill/>
          </a:ln>
        </p:spPr>
      </p:pic>
      <p:sp>
        <p:nvSpPr>
          <p:cNvPr id="18" name="Rectangle 17" descr="Text box to enter response">
            <a:extLst>
              <a:ext uri="{FF2B5EF4-FFF2-40B4-BE49-F238E27FC236}">
                <a16:creationId xmlns:a16="http://schemas.microsoft.com/office/drawing/2014/main" id="{CEFBBA7E-260B-AF22-0B7C-78D41C959DE6}"/>
              </a:ext>
            </a:extLst>
          </p:cNvPr>
          <p:cNvSpPr/>
          <p:nvPr/>
        </p:nvSpPr>
        <p:spPr>
          <a:xfrm>
            <a:off x="563401" y="2028311"/>
            <a:ext cx="5745324" cy="10800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A3D88067-952E-2AE9-45C5-5F390B61A6F1}"/>
              </a:ext>
            </a:extLst>
          </p:cNvPr>
          <p:cNvSpPr>
            <a:spLocks noGrp="1"/>
          </p:cNvSpPr>
          <p:nvPr>
            <p:ph type="ftr" sz="quarter" idx="3"/>
          </p:nvPr>
        </p:nvSpPr>
        <p:spPr/>
        <p:txBody>
          <a:bodyPr/>
          <a:lstStyle/>
          <a:p>
            <a:r>
              <a:rPr lang="en-US" dirty="0">
                <a:solidFill>
                  <a:schemeClr val="bg1"/>
                </a:solidFill>
              </a:rPr>
              <a:t>IDENTIFYING YOUR MARKET </a:t>
            </a:r>
            <a:r>
              <a:rPr lang="en-US" dirty="0"/>
              <a:t>STUDENT RESOURCE</a:t>
            </a:r>
            <a:endParaRPr lang="en-AU" dirty="0"/>
          </a:p>
        </p:txBody>
      </p:sp>
      <p:sp>
        <p:nvSpPr>
          <p:cNvPr id="21" name="TextBox 20">
            <a:extLst>
              <a:ext uri="{FF2B5EF4-FFF2-40B4-BE49-F238E27FC236}">
                <a16:creationId xmlns:a16="http://schemas.microsoft.com/office/drawing/2014/main" id="{252EDC0C-979B-73D5-FEBB-CFFB70E65CD9}"/>
              </a:ext>
            </a:extLst>
          </p:cNvPr>
          <p:cNvSpPr txBox="1"/>
          <p:nvPr/>
        </p:nvSpPr>
        <p:spPr>
          <a:xfrm>
            <a:off x="549276" y="3258980"/>
            <a:ext cx="5759449" cy="1145680"/>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Imagine you are a partner in Quasar in the early stages of establishing the business. You believe you have an idea which could lead to a ground-breaking product, a ground-based station which will have the capability of communicating with hundreds of satellites simultaneously.</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6. What might the open questions, probing questions, and closed questions have looked like when Ilana and the Quasar team were investigating the viability of their idea during conversations with existing ground station owners and managers?</a:t>
            </a:r>
          </a:p>
        </p:txBody>
      </p:sp>
      <p:sp>
        <p:nvSpPr>
          <p:cNvPr id="23" name="Rectangle 22" descr="Text box to enter response">
            <a:extLst>
              <a:ext uri="{FF2B5EF4-FFF2-40B4-BE49-F238E27FC236}">
                <a16:creationId xmlns:a16="http://schemas.microsoft.com/office/drawing/2014/main" id="{EA568420-40BA-FFB9-35EA-BEDF93F2E967}"/>
              </a:ext>
            </a:extLst>
          </p:cNvPr>
          <p:cNvSpPr/>
          <p:nvPr/>
        </p:nvSpPr>
        <p:spPr>
          <a:xfrm>
            <a:off x="563401" y="4446687"/>
            <a:ext cx="5745324" cy="10800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TextBox 26">
            <a:extLst>
              <a:ext uri="{FF2B5EF4-FFF2-40B4-BE49-F238E27FC236}">
                <a16:creationId xmlns:a16="http://schemas.microsoft.com/office/drawing/2014/main" id="{9389A599-2855-6F31-CF74-25F13496E3DE}"/>
              </a:ext>
            </a:extLst>
          </p:cNvPr>
          <p:cNvSpPr txBox="1"/>
          <p:nvPr/>
        </p:nvSpPr>
        <p:spPr>
          <a:xfrm>
            <a:off x="549276" y="5785998"/>
            <a:ext cx="5759449" cy="1145680"/>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Start-up businesses like Quasar satellite Technologies are crucial to the economy. In a CSIRO media release</a:t>
            </a:r>
            <a:r>
              <a:rPr lang="en-AU" sz="1000" baseline="30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1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compiled by Simon Hanson, Director SME Connect. The article identifies Small and Medium Enterprises (SMEs) as Australia’s largest employer. Contributing more than half of Australia’s GDP (57%) and making up 99.8% of all business.</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7. In monetary terms what is the estimated value of SMEs to the Australian economy in 2021 (assuming the figure above has remained unchanged since 2021)?</a:t>
            </a:r>
          </a:p>
        </p:txBody>
      </p:sp>
      <p:sp>
        <p:nvSpPr>
          <p:cNvPr id="29" name="Rectangle 28" descr="Text box to enter response">
            <a:extLst>
              <a:ext uri="{FF2B5EF4-FFF2-40B4-BE49-F238E27FC236}">
                <a16:creationId xmlns:a16="http://schemas.microsoft.com/office/drawing/2014/main" id="{A71F58F0-E640-64CD-3F95-BFAA40A32C36}"/>
              </a:ext>
            </a:extLst>
          </p:cNvPr>
          <p:cNvSpPr/>
          <p:nvPr/>
        </p:nvSpPr>
        <p:spPr>
          <a:xfrm>
            <a:off x="563401" y="6973706"/>
            <a:ext cx="5745324" cy="10800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TextBox 30">
            <a:extLst>
              <a:ext uri="{FF2B5EF4-FFF2-40B4-BE49-F238E27FC236}">
                <a16:creationId xmlns:a16="http://schemas.microsoft.com/office/drawing/2014/main" id="{B89526D8-2E35-A83F-80EC-1039E857E17E}"/>
              </a:ext>
            </a:extLst>
          </p:cNvPr>
          <p:cNvSpPr txBox="1"/>
          <p:nvPr/>
        </p:nvSpPr>
        <p:spPr>
          <a:xfrm>
            <a:off x="556097" y="8699744"/>
            <a:ext cx="5752627" cy="253128"/>
          </a:xfrm>
          <a:prstGeom prst="rect">
            <a:avLst/>
          </a:prstGeom>
          <a:noFill/>
        </p:spPr>
        <p:txBody>
          <a:bodyPr wrap="square" lIns="72000" tIns="72000" rIns="72000" bIns="72000">
            <a:spAutoFit/>
          </a:bodyPr>
          <a:lstStyle/>
          <a:p>
            <a:r>
              <a:rPr lang="en-AU" sz="700" baseline="30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1</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 https://</a:t>
            </a:r>
            <a:r>
              <a:rPr lang="en-AU" sz="700"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www.csiro.au</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/en/news/news-releases/2022/small-and-medium-businesses-key-to-driving-growth-in-</a:t>
            </a:r>
            <a:r>
              <a:rPr lang="en-AU" sz="700"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australia</a:t>
            </a:r>
            <a:endPar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25AC609-B568-90E1-ED49-EB21B4FF225D}"/>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pic>
        <p:nvPicPr>
          <p:cNvPr id="19" name="Graphic 18">
            <a:extLst>
              <a:ext uri="{FF2B5EF4-FFF2-40B4-BE49-F238E27FC236}">
                <a16:creationId xmlns:a16="http://schemas.microsoft.com/office/drawing/2014/main" id="{80C885CF-F563-55BB-5B9B-E2A985519DC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2082945"/>
            <a:ext cx="316523" cy="316523"/>
          </a:xfrm>
          <a:prstGeom prst="rect">
            <a:avLst/>
          </a:prstGeom>
        </p:spPr>
      </p:pic>
      <p:pic>
        <p:nvPicPr>
          <p:cNvPr id="24" name="Graphic 23">
            <a:extLst>
              <a:ext uri="{FF2B5EF4-FFF2-40B4-BE49-F238E27FC236}">
                <a16:creationId xmlns:a16="http://schemas.microsoft.com/office/drawing/2014/main" id="{91196DBF-623F-B822-D70C-969F5D6C083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4501321"/>
            <a:ext cx="316523" cy="316523"/>
          </a:xfrm>
          <a:prstGeom prst="rect">
            <a:avLst/>
          </a:prstGeom>
        </p:spPr>
      </p:pic>
      <p:pic>
        <p:nvPicPr>
          <p:cNvPr id="30" name="Graphic 29">
            <a:extLst>
              <a:ext uri="{FF2B5EF4-FFF2-40B4-BE49-F238E27FC236}">
                <a16:creationId xmlns:a16="http://schemas.microsoft.com/office/drawing/2014/main" id="{04CB8A95-D3B8-DBCF-CAA7-32269E29CC0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254" y="7028340"/>
            <a:ext cx="316523" cy="316523"/>
          </a:xfrm>
          <a:prstGeom prst="rect">
            <a:avLst/>
          </a:prstGeom>
        </p:spPr>
      </p:pic>
      <p:cxnSp>
        <p:nvCxnSpPr>
          <p:cNvPr id="32" name="Straight Connector 31">
            <a:extLst>
              <a:ext uri="{FF2B5EF4-FFF2-40B4-BE49-F238E27FC236}">
                <a16:creationId xmlns:a16="http://schemas.microsoft.com/office/drawing/2014/main" id="{09E98CAA-E2D4-EB7F-E3EC-F317BBB744F0}"/>
              </a:ext>
              <a:ext uri="{C183D7F6-B498-43B3-948B-1728B52AA6E4}">
                <adec:decorative xmlns:adec="http://schemas.microsoft.com/office/drawing/2017/decorative" val="1"/>
              </a:ext>
            </a:extLst>
          </p:cNvPr>
          <p:cNvCxnSpPr/>
          <p:nvPr/>
        </p:nvCxnSpPr>
        <p:spPr>
          <a:xfrm>
            <a:off x="556097" y="8686647"/>
            <a:ext cx="379054"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94EA69A5-7EA7-96C8-3864-2578AA31D41B}"/>
              </a:ext>
              <a:ext uri="{C183D7F6-B498-43B3-948B-1728B52AA6E4}">
                <adec:decorative xmlns:adec="http://schemas.microsoft.com/office/drawing/2017/decorative" val="1"/>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Identifying Your Market – page 3</a:t>
            </a:r>
            <a:endParaRPr lang="en-AU" dirty="0"/>
          </a:p>
        </p:txBody>
      </p:sp>
    </p:spTree>
    <p:extLst>
      <p:ext uri="{BB962C8B-B14F-4D97-AF65-F5344CB8AC3E}">
        <p14:creationId xmlns:p14="http://schemas.microsoft.com/office/powerpoint/2010/main" val="239940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52000E3-CC4F-DB78-7564-759295C690F2}"/>
              </a:ext>
            </a:extLst>
          </p:cNvPr>
          <p:cNvSpPr txBox="1"/>
          <p:nvPr/>
        </p:nvSpPr>
        <p:spPr>
          <a:xfrm>
            <a:off x="549276" y="566266"/>
            <a:ext cx="5759449" cy="1684289"/>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In a review of the Australian Space Industry provided to the Department of Industry, Innovation and Science by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ACIL</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Allen Consulting, the authors of the review concluded that an estimate of $3 billion to $4 billion in revenue and around 10 000 full time equivalent staff (FTE)</a:t>
            </a:r>
            <a:r>
              <a:rPr lang="en-AU" sz="1000" baseline="30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2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was a reasonable estimate for the size of the space industry in 2015. With the establishment of the Australian Space Agency in 2018 the government set the agency goals to triple revenue to $12 billion and create a further 20 000 jobs by 2030.</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8. Using the information below develop an infographic which compares the Australian Space Industry around the year 2015 and the industry in 2020.</a:t>
            </a:r>
          </a:p>
          <a:p>
            <a:pPr>
              <a:spcBef>
                <a:spcPts val="300"/>
              </a:spcBef>
              <a:spcAft>
                <a:spcPts val="300"/>
              </a:spcAft>
            </a:pPr>
            <a:r>
              <a:rPr lang="en-AU" sz="1000" i="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NOTE Values and figures listed are estimates and approximations based on information from several online sources.</a:t>
            </a:r>
          </a:p>
        </p:txBody>
      </p:sp>
      <p:graphicFrame>
        <p:nvGraphicFramePr>
          <p:cNvPr id="14" name="Table 13">
            <a:extLst>
              <a:ext uri="{FF2B5EF4-FFF2-40B4-BE49-F238E27FC236}">
                <a16:creationId xmlns:a16="http://schemas.microsoft.com/office/drawing/2014/main" id="{4BFA1E8A-A7B1-2CFD-1040-86203F978BB7}"/>
              </a:ext>
            </a:extLst>
          </p:cNvPr>
          <p:cNvGraphicFramePr>
            <a:graphicFrameLocks noGrp="1"/>
          </p:cNvGraphicFramePr>
          <p:nvPr>
            <p:extLst>
              <p:ext uri="{D42A27DB-BD31-4B8C-83A1-F6EECF244321}">
                <p14:modId xmlns:p14="http://schemas.microsoft.com/office/powerpoint/2010/main" val="2776721722"/>
              </p:ext>
            </p:extLst>
          </p:nvPr>
        </p:nvGraphicFramePr>
        <p:xfrm>
          <a:off x="549275" y="2277301"/>
          <a:ext cx="5776594" cy="1892700"/>
        </p:xfrm>
        <a:graphic>
          <a:graphicData uri="http://schemas.openxmlformats.org/drawingml/2006/table">
            <a:tbl>
              <a:tblPr firstRow="1">
                <a:tableStyleId>{5C22544A-7EE6-4342-B048-85BDC9FD1C3A}</a:tableStyleId>
              </a:tblPr>
              <a:tblGrid>
                <a:gridCol w="2888297">
                  <a:extLst>
                    <a:ext uri="{9D8B030D-6E8A-4147-A177-3AD203B41FA5}">
                      <a16:colId xmlns:a16="http://schemas.microsoft.com/office/drawing/2014/main" val="3268283252"/>
                    </a:ext>
                  </a:extLst>
                </a:gridCol>
                <a:gridCol w="2888297">
                  <a:extLst>
                    <a:ext uri="{9D8B030D-6E8A-4147-A177-3AD203B41FA5}">
                      <a16:colId xmlns:a16="http://schemas.microsoft.com/office/drawing/2014/main" val="2727652647"/>
                    </a:ext>
                  </a:extLst>
                </a:gridCol>
              </a:tblGrid>
              <a:tr h="280715">
                <a:tc>
                  <a:txBody>
                    <a:bodyPr/>
                    <a:lstStyle/>
                    <a:p>
                      <a:pPr marL="0" indent="0" algn="l">
                        <a:lnSpc>
                          <a:spcPct val="107000"/>
                        </a:lnSpc>
                        <a:spcBef>
                          <a:spcPts val="600"/>
                        </a:spcBef>
                      </a:pPr>
                      <a:r>
                        <a:rPr lang="en-AU" sz="1100" b="1" dirty="0">
                          <a:solidFill>
                            <a:srgbClr val="57575A"/>
                          </a:solidFill>
                          <a:effectLst/>
                        </a:rPr>
                        <a:t>2015</a:t>
                      </a:r>
                      <a:endParaRPr lang="en-AU" sz="11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b="1" dirty="0">
                          <a:solidFill>
                            <a:srgbClr val="57575A"/>
                          </a:solidFill>
                          <a:effectLst/>
                        </a:rPr>
                        <a:t>2020</a:t>
                      </a:r>
                      <a:endParaRPr lang="en-AU" sz="11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5292548"/>
                  </a:ext>
                </a:extLst>
              </a:tr>
              <a:tr h="280715">
                <a:tc>
                  <a:txBody>
                    <a:bodyPr/>
                    <a:lstStyle/>
                    <a:p>
                      <a:pPr marL="0" indent="0" algn="l">
                        <a:lnSpc>
                          <a:spcPct val="107000"/>
                        </a:lnSpc>
                        <a:spcBef>
                          <a:spcPts val="600"/>
                        </a:spcBef>
                      </a:pPr>
                      <a:r>
                        <a:rPr lang="en-AU" sz="1100" dirty="0">
                          <a:solidFill>
                            <a:srgbClr val="57575A"/>
                          </a:solidFill>
                          <a:effectLst/>
                        </a:rPr>
                        <a:t>Global share 0.8%</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a:solidFill>
                            <a:srgbClr val="57575A"/>
                          </a:solidFill>
                          <a:effectLst/>
                        </a:rPr>
                        <a:t>Global share 1.2%</a:t>
                      </a:r>
                      <a:endParaRPr lang="en-AU" sz="11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2449227"/>
                  </a:ext>
                </a:extLst>
              </a:tr>
              <a:tr h="280715">
                <a:tc>
                  <a:txBody>
                    <a:bodyPr/>
                    <a:lstStyle/>
                    <a:p>
                      <a:pPr marL="0" indent="0" algn="l">
                        <a:lnSpc>
                          <a:spcPct val="107000"/>
                        </a:lnSpc>
                        <a:spcBef>
                          <a:spcPts val="600"/>
                        </a:spcBef>
                      </a:pPr>
                      <a:r>
                        <a:rPr lang="en-AU" sz="1100" dirty="0">
                          <a:solidFill>
                            <a:srgbClr val="57575A"/>
                          </a:solidFill>
                          <a:effectLst/>
                        </a:rPr>
                        <a:t>Revenue $3 bn-$4 bn </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a:solidFill>
                            <a:srgbClr val="57575A"/>
                          </a:solidFill>
                          <a:effectLst/>
                        </a:rPr>
                        <a:t>Revenue $5.7 bn </a:t>
                      </a:r>
                      <a:endParaRPr lang="en-AU" sz="11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71513108"/>
                  </a:ext>
                </a:extLst>
              </a:tr>
              <a:tr h="280715">
                <a:tc>
                  <a:txBody>
                    <a:bodyPr/>
                    <a:lstStyle/>
                    <a:p>
                      <a:pPr marL="0" indent="0" algn="l">
                        <a:lnSpc>
                          <a:spcPct val="107000"/>
                        </a:lnSpc>
                        <a:spcBef>
                          <a:spcPts val="600"/>
                        </a:spcBef>
                      </a:pPr>
                      <a:r>
                        <a:rPr lang="en-AU" sz="1100" dirty="0">
                          <a:solidFill>
                            <a:srgbClr val="57575A"/>
                          </a:solidFill>
                          <a:effectLst/>
                        </a:rPr>
                        <a:t>FTE staff 10 000 </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dirty="0">
                          <a:solidFill>
                            <a:srgbClr val="57575A"/>
                          </a:solidFill>
                          <a:effectLst/>
                        </a:rPr>
                        <a:t>FTE staff 15 200 </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01112627"/>
                  </a:ext>
                </a:extLst>
              </a:tr>
              <a:tr h="280715">
                <a:tc>
                  <a:txBody>
                    <a:bodyPr/>
                    <a:lstStyle/>
                    <a:p>
                      <a:pPr marL="0" indent="0" algn="l">
                        <a:lnSpc>
                          <a:spcPct val="107000"/>
                        </a:lnSpc>
                        <a:spcBef>
                          <a:spcPts val="600"/>
                        </a:spcBef>
                      </a:pPr>
                      <a:r>
                        <a:rPr lang="en-AU" sz="1100">
                          <a:solidFill>
                            <a:srgbClr val="57575A"/>
                          </a:solidFill>
                          <a:effectLst/>
                        </a:rPr>
                        <a:t>Number of companies 388 </a:t>
                      </a:r>
                      <a:endParaRPr lang="en-AU" sz="11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dirty="0">
                          <a:solidFill>
                            <a:srgbClr val="57575A"/>
                          </a:solidFill>
                          <a:effectLst/>
                        </a:rPr>
                        <a:t>Number of companies 829 </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28982669"/>
                  </a:ext>
                </a:extLst>
              </a:tr>
              <a:tr h="280715">
                <a:tc>
                  <a:txBody>
                    <a:bodyPr/>
                    <a:lstStyle/>
                    <a:p>
                      <a:pPr marL="0" indent="0" algn="l">
                        <a:lnSpc>
                          <a:spcPct val="107000"/>
                        </a:lnSpc>
                        <a:spcBef>
                          <a:spcPts val="600"/>
                        </a:spcBef>
                      </a:pPr>
                      <a:r>
                        <a:rPr lang="en-AU" sz="1100">
                          <a:solidFill>
                            <a:srgbClr val="57575A"/>
                          </a:solidFill>
                          <a:effectLst/>
                        </a:rPr>
                        <a:t>14 satellites in orbit</a:t>
                      </a:r>
                      <a:endParaRPr lang="en-AU" sz="11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7000"/>
                        </a:lnSpc>
                        <a:spcAft>
                          <a:spcPts val="600"/>
                        </a:spcAft>
                      </a:pPr>
                      <a:r>
                        <a:rPr lang="en-AU" sz="1100" dirty="0">
                          <a:solidFill>
                            <a:srgbClr val="57575A"/>
                          </a:solidFill>
                          <a:effectLst/>
                        </a:rPr>
                        <a:t>28 satellites in orbit </a:t>
                      </a:r>
                      <a:endParaRPr lang="en-AU" sz="11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72000" marB="72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81536877"/>
                  </a:ext>
                </a:extLst>
              </a:tr>
            </a:tbl>
          </a:graphicData>
        </a:graphic>
      </p:graphicFrame>
      <p:sp>
        <p:nvSpPr>
          <p:cNvPr id="9" name="Rectangle 8" descr="Text box to enter response">
            <a:extLst>
              <a:ext uri="{FF2B5EF4-FFF2-40B4-BE49-F238E27FC236}">
                <a16:creationId xmlns:a16="http://schemas.microsoft.com/office/drawing/2014/main" id="{5544CF2A-47EA-786C-230F-E8B617231746}"/>
              </a:ext>
            </a:extLst>
          </p:cNvPr>
          <p:cNvSpPr/>
          <p:nvPr/>
        </p:nvSpPr>
        <p:spPr>
          <a:xfrm>
            <a:off x="563401" y="4291677"/>
            <a:ext cx="5745324" cy="4200969"/>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D1164F64-58DB-5809-A2BB-6CF7B6E9333F}"/>
              </a:ext>
            </a:extLst>
          </p:cNvPr>
          <p:cNvSpPr txBox="1"/>
          <p:nvPr/>
        </p:nvSpPr>
        <p:spPr>
          <a:xfrm>
            <a:off x="556097" y="8699124"/>
            <a:ext cx="5752627" cy="253128"/>
          </a:xfrm>
          <a:prstGeom prst="rect">
            <a:avLst/>
          </a:prstGeom>
          <a:noFill/>
        </p:spPr>
        <p:txBody>
          <a:bodyPr wrap="square" lIns="72000" tIns="72000" rIns="72000" bIns="72000">
            <a:spAutoFit/>
          </a:bodyPr>
          <a:lstStyle/>
          <a:p>
            <a:r>
              <a:rPr lang="en-AU" sz="700" baseline="30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2</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 https://</a:t>
            </a:r>
            <a:r>
              <a:rPr lang="en-AU" sz="700"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www.industry.gov.au</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/sites/default/files/2019-03/australian_space_industry_capability_-_</a:t>
            </a:r>
            <a:r>
              <a:rPr lang="en-AU" sz="700"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a_review.pdf</a:t>
            </a:r>
            <a:endPar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C4EAD43-528B-3E27-78D7-8CF53B52D216}"/>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
        <p:nvSpPr>
          <p:cNvPr id="2" name="Footer Placeholder 1">
            <a:extLst>
              <a:ext uri="{FF2B5EF4-FFF2-40B4-BE49-F238E27FC236}">
                <a16:creationId xmlns:a16="http://schemas.microsoft.com/office/drawing/2014/main" id="{2A253C24-0616-BA6D-457D-88EAF223AB06}"/>
              </a:ext>
              <a:ext uri="{C183D7F6-B498-43B3-948B-1728B52AA6E4}">
                <adec:decorative xmlns:adec="http://schemas.microsoft.com/office/drawing/2017/decorative" val="1"/>
              </a:ext>
            </a:extLst>
          </p:cNvPr>
          <p:cNvSpPr>
            <a:spLocks noGrp="1"/>
          </p:cNvSpPr>
          <p:nvPr>
            <p:ph type="ftr" sz="quarter" idx="3"/>
          </p:nvPr>
        </p:nvSpPr>
        <p:spPr>
          <a:xfrm>
            <a:off x="549275" y="9182100"/>
            <a:ext cx="5148000" cy="220317"/>
          </a:xfrm>
        </p:spPr>
        <p:txBody>
          <a:bodyPr/>
          <a:lstStyle/>
          <a:p>
            <a:r>
              <a:rPr lang="en-US" dirty="0">
                <a:solidFill>
                  <a:schemeClr val="bg1"/>
                </a:solidFill>
              </a:rPr>
              <a:t>IDENTIFYING YOUR MARKET </a:t>
            </a:r>
            <a:r>
              <a:rPr lang="en-US" dirty="0"/>
              <a:t>STUDENT RESOURCE</a:t>
            </a:r>
            <a:endParaRPr lang="en-AU" dirty="0"/>
          </a:p>
        </p:txBody>
      </p:sp>
      <p:sp>
        <p:nvSpPr>
          <p:cNvPr id="3" name="Slide Number Placeholder 2">
            <a:extLst>
              <a:ext uri="{FF2B5EF4-FFF2-40B4-BE49-F238E27FC236}">
                <a16:creationId xmlns:a16="http://schemas.microsoft.com/office/drawing/2014/main" id="{2FA6251B-DB6F-B3C6-05F0-8269AD8C36A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4</a:t>
            </a:fld>
            <a:endParaRPr lang="en-AU" dirty="0"/>
          </a:p>
        </p:txBody>
      </p:sp>
      <p:pic>
        <p:nvPicPr>
          <p:cNvPr id="11" name="Graphic 10">
            <a:extLst>
              <a:ext uri="{FF2B5EF4-FFF2-40B4-BE49-F238E27FC236}">
                <a16:creationId xmlns:a16="http://schemas.microsoft.com/office/drawing/2014/main" id="{42E3E42F-A17A-0685-2F59-310177633A3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4346312"/>
            <a:ext cx="316523" cy="316523"/>
          </a:xfrm>
          <a:prstGeom prst="rect">
            <a:avLst/>
          </a:prstGeom>
        </p:spPr>
      </p:pic>
      <p:cxnSp>
        <p:nvCxnSpPr>
          <p:cNvPr id="16" name="Straight Connector 15">
            <a:extLst>
              <a:ext uri="{FF2B5EF4-FFF2-40B4-BE49-F238E27FC236}">
                <a16:creationId xmlns:a16="http://schemas.microsoft.com/office/drawing/2014/main" id="{2D87D5B4-EB86-F0E3-CCDF-AF5B8DAB9564}"/>
              </a:ext>
              <a:ext uri="{C183D7F6-B498-43B3-948B-1728B52AA6E4}">
                <adec:decorative xmlns:adec="http://schemas.microsoft.com/office/drawing/2017/decorative" val="1"/>
              </a:ext>
            </a:extLst>
          </p:cNvPr>
          <p:cNvCxnSpPr/>
          <p:nvPr/>
        </p:nvCxnSpPr>
        <p:spPr>
          <a:xfrm>
            <a:off x="556097" y="8686027"/>
            <a:ext cx="379054"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92359171-3138-EF33-1B52-E75259A271F2}"/>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Identifying Your Market – page 4</a:t>
            </a:r>
            <a:endParaRPr lang="en-AU" dirty="0"/>
          </a:p>
        </p:txBody>
      </p:sp>
    </p:spTree>
    <p:extLst>
      <p:ext uri="{BB962C8B-B14F-4D97-AF65-F5344CB8AC3E}">
        <p14:creationId xmlns:p14="http://schemas.microsoft.com/office/powerpoint/2010/main" val="1699532888"/>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ZE3VX6JE3FAU-1152004265-292</_dlc_DocId>
    <_dlc_DocIdUrl xmlns="ebbfb97d-8400-4246-978d-8b68e4a1ec72">
      <Url>https://csiroau.sharepoint.com/sites/CSIROEducationOutreach2/_layouts/15/DocIdRedir.aspx?ID=ZE3VX6JE3FAU-1152004265-292</Url>
      <Description>ZE3VX6JE3FAU-1152004265-292</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714B7C-7152-4C92-8878-F222D4595B1E}">
  <ds:schemaRefs>
    <ds:schemaRef ds:uri="http://purl.org/dc/elements/1.1/"/>
    <ds:schemaRef ds:uri="http://schemas.openxmlformats.org/package/2006/metadata/core-properties"/>
    <ds:schemaRef ds:uri="http://purl.org/dc/dcmitype/"/>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a774ea9e-c034-4ea9-adc9-463ee3fef49f"/>
    <ds:schemaRef ds:uri="ebbfb97d-8400-4246-978d-8b68e4a1ec72"/>
    <ds:schemaRef ds:uri="http://purl.org/dc/terms/"/>
  </ds:schemaRefs>
</ds:datastoreItem>
</file>

<file path=customXml/itemProps2.xml><?xml version="1.0" encoding="utf-8"?>
<ds:datastoreItem xmlns:ds="http://schemas.openxmlformats.org/officeDocument/2006/customXml" ds:itemID="{98D86A46-8A87-40B6-8C01-246FB56D31BC}">
  <ds:schemaRefs>
    <ds:schemaRef ds:uri="http://schemas.microsoft.com/sharepoint/v3/contenttype/forms"/>
  </ds:schemaRefs>
</ds:datastoreItem>
</file>

<file path=customXml/itemProps3.xml><?xml version="1.0" encoding="utf-8"?>
<ds:datastoreItem xmlns:ds="http://schemas.openxmlformats.org/officeDocument/2006/customXml" ds:itemID="{6E59538A-0B84-4B31-98ED-7B5393B46029}">
  <ds:schemaRefs>
    <ds:schemaRef ds:uri="http://schemas.microsoft.com/sharepoint/events"/>
  </ds:schemaRefs>
</ds:datastoreItem>
</file>

<file path=customXml/itemProps4.xml><?xml version="1.0" encoding="utf-8"?>
<ds:datastoreItem xmlns:ds="http://schemas.openxmlformats.org/officeDocument/2006/customXml" ds:itemID="{D42F4EE7-18A4-423F-AD6C-BF91059A59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450</TotalTime>
  <Words>1111</Words>
  <PresentationFormat>A4 Paper (210x297 mm)</PresentationFormat>
  <Paragraphs>52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Open Sans</vt:lpstr>
      <vt:lpstr>Office Theme</vt:lpstr>
      <vt:lpstr>Space Careers Wayfinder Identifying Your Market</vt:lpstr>
      <vt:lpstr>Identifying Your Market – page 2</vt:lpstr>
      <vt:lpstr>Identifying Your Market – page 3</vt:lpstr>
      <vt:lpstr>Identifying Your Market – page 4</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your market student resource</dc:title>
  <dcterms:created xsi:type="dcterms:W3CDTF">2023-04-19T21:44:39Z</dcterms:created>
  <dcterms:modified xsi:type="dcterms:W3CDTF">2024-07-23T07:06:33Z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05431a3f-7c9a-4cc9-a7f8-ba28b982ab8f</vt:lpwstr>
  </property>
  <property fmtid="{D5CDD505-2E9C-101B-9397-08002B2CF9AE}" pid="4" name="MediaServiceImageTags">
    <vt:lpwstr/>
  </property>
</Properties>
</file>