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9"/>
  </p:notesMasterIdLst>
  <p:sldIdLst>
    <p:sldId id="256" r:id="rId6"/>
    <p:sldId id="259" r:id="rId7"/>
    <p:sldId id="257" r:id="rId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1"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148D2-9135-5E34-602A-0E9A9734C8EA}" v="65" dt="2024-07-10T06:23:25.9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6357" autoAdjust="0"/>
  </p:normalViewPr>
  <p:slideViewPr>
    <p:cSldViewPr snapToGrid="0" showGuides="1">
      <p:cViewPr varScale="1">
        <p:scale>
          <a:sx n="108" d="100"/>
          <a:sy n="108" d="100"/>
        </p:scale>
        <p:origin x="3400" y="1352"/>
      </p:cViewPr>
      <p:guideLst>
        <p:guide orient="horz" pos="351"/>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Nerissa (Science Connect, Newcastle)" userId="0504c394-0c19-49de-9df6-9a6d59b8a886" providerId="ADAL" clId="{176FCD32-DE32-48CD-83D8-EE5754864F9F}"/>
    <pc:docChg chg="undo custSel addSld delSld modSld">
      <pc:chgData name="Jones, Nerissa (Science Connect, Newcastle)" userId="0504c394-0c19-49de-9df6-9a6d59b8a886" providerId="ADAL" clId="{176FCD32-DE32-48CD-83D8-EE5754864F9F}" dt="2024-04-02T05:42:08.701" v="3" actId="47"/>
      <pc:docMkLst>
        <pc:docMk/>
      </pc:docMkLst>
      <pc:sldChg chg="addSp modSp">
        <pc:chgData name="Jones, Nerissa (Science Connect, Newcastle)" userId="0504c394-0c19-49de-9df6-9a6d59b8a886" providerId="ADAL" clId="{176FCD32-DE32-48CD-83D8-EE5754864F9F}" dt="2024-04-02T05:42:07.141" v="2"/>
        <pc:sldMkLst>
          <pc:docMk/>
          <pc:sldMk cId="1174614916" sldId="257"/>
        </pc:sldMkLst>
        <pc:spChg chg="add mod">
          <ac:chgData name="Jones, Nerissa (Science Connect, Newcastle)" userId="0504c394-0c19-49de-9df6-9a6d59b8a886" providerId="ADAL" clId="{176FCD32-DE32-48CD-83D8-EE5754864F9F}" dt="2024-04-02T05:42:07.141" v="2"/>
          <ac:spMkLst>
            <pc:docMk/>
            <pc:sldMk cId="1174614916" sldId="257"/>
            <ac:spMk id="6" creationId="{926A8787-5D3E-44EC-5286-B62AA0A5F7BA}"/>
          </ac:spMkLst>
        </pc:spChg>
      </pc:sldChg>
      <pc:sldChg chg="add del">
        <pc:chgData name="Jones, Nerissa (Science Connect, Newcastle)" userId="0504c394-0c19-49de-9df6-9a6d59b8a886" providerId="ADAL" clId="{176FCD32-DE32-48CD-83D8-EE5754864F9F}" dt="2024-04-02T05:42:08.701" v="3" actId="47"/>
        <pc:sldMkLst>
          <pc:docMk/>
          <pc:sldMk cId="1699532888" sldId="258"/>
        </pc:sldMkLst>
      </pc:sldChg>
    </pc:docChg>
  </pc:docChgLst>
  <pc:docChgLst>
    <pc:chgData name="Flynn, Bill (Science Connect, Adelaide K. Ave)" userId="S::fly035@csiro.au::863802e0-baeb-45a8-8104-a153845b130d" providerId="AD" clId="Web-{D49148D2-9135-5E34-602A-0E9A9734C8EA}"/>
    <pc:docChg chg="modSld">
      <pc:chgData name="Flynn, Bill (Science Connect, Adelaide K. Ave)" userId="S::fly035@csiro.au::863802e0-baeb-45a8-8104-a153845b130d" providerId="AD" clId="Web-{D49148D2-9135-5E34-602A-0E9A9734C8EA}" dt="2024-07-10T06:23:25.921" v="33" actId="20577"/>
      <pc:docMkLst>
        <pc:docMk/>
      </pc:docMkLst>
      <pc:sldChg chg="modSp">
        <pc:chgData name="Flynn, Bill (Science Connect, Adelaide K. Ave)" userId="S::fly035@csiro.au::863802e0-baeb-45a8-8104-a153845b130d" providerId="AD" clId="Web-{D49148D2-9135-5E34-602A-0E9A9734C8EA}" dt="2024-07-10T06:23:25.921" v="33" actId="20577"/>
        <pc:sldMkLst>
          <pc:docMk/>
          <pc:sldMk cId="1174614916" sldId="257"/>
        </pc:sldMkLst>
        <pc:spChg chg="mod">
          <ac:chgData name="Flynn, Bill (Science Connect, Adelaide K. Ave)" userId="S::fly035@csiro.au::863802e0-baeb-45a8-8104-a153845b130d" providerId="AD" clId="Web-{D49148D2-9135-5E34-602A-0E9A9734C8EA}" dt="2024-07-10T06:21:11.713" v="0" actId="14100"/>
          <ac:spMkLst>
            <pc:docMk/>
            <pc:sldMk cId="1174614916" sldId="257"/>
            <ac:spMk id="7" creationId="{DC6E6F8D-19AD-ED7C-1691-40E72DAE9B65}"/>
          </ac:spMkLst>
        </pc:spChg>
        <pc:spChg chg="mod">
          <ac:chgData name="Flynn, Bill (Science Connect, Adelaide K. Ave)" userId="S::fly035@csiro.au::863802e0-baeb-45a8-8104-a153845b130d" providerId="AD" clId="Web-{D49148D2-9135-5E34-602A-0E9A9734C8EA}" dt="2024-07-10T06:23:25.921" v="33" actId="20577"/>
          <ac:spMkLst>
            <pc:docMk/>
            <pc:sldMk cId="1174614916" sldId="257"/>
            <ac:spMk id="8" creationId="{7C13C5B8-F593-2A9C-295F-CA007EEF81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EC548-5A07-4952-A39F-B71329637647}" type="datetimeFigureOut">
              <a:rPr lang="en-AU" smtClean="0"/>
              <a:t>23/07/2024</a:t>
            </a:fld>
            <a:endParaRPr lang="en-AU"/>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0B948-7F29-4D1C-8BB5-2D9CD9756C48}" type="slidenum">
              <a:rPr lang="en-AU" smtClean="0"/>
              <a:t>‹#›</a:t>
            </a:fld>
            <a:endParaRPr lang="en-AU"/>
          </a:p>
        </p:txBody>
      </p:sp>
    </p:spTree>
    <p:extLst>
      <p:ext uri="{BB962C8B-B14F-4D97-AF65-F5344CB8AC3E}">
        <p14:creationId xmlns:p14="http://schemas.microsoft.com/office/powerpoint/2010/main" val="64389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815135E-A4B9-9143-5B0F-5419479D90A5}"/>
              </a:ext>
            </a:extLst>
          </p:cNvPr>
          <p:cNvGrpSpPr/>
          <p:nvPr userDrawn="1"/>
        </p:nvGrpSpPr>
        <p:grpSpPr>
          <a:xfrm>
            <a:off x="1" y="1"/>
            <a:ext cx="6858000" cy="2024428"/>
            <a:chOff x="0" y="0"/>
            <a:chExt cx="7647305" cy="2257425"/>
          </a:xfrm>
        </p:grpSpPr>
        <p:pic>
          <p:nvPicPr>
            <p:cNvPr id="7" name="Picture 6">
              <a:extLst>
                <a:ext uri="{FF2B5EF4-FFF2-40B4-BE49-F238E27FC236}">
                  <a16:creationId xmlns:a16="http://schemas.microsoft.com/office/drawing/2014/main" id="{32F8E56B-E2D4-53E7-94CB-2824591CFD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177" b="29593"/>
            <a:stretch/>
          </p:blipFill>
          <p:spPr bwMode="auto">
            <a:xfrm>
              <a:off x="0" y="0"/>
              <a:ext cx="7647305" cy="225742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2840A6C2-C083-007F-3ED6-0520A96E4C97}"/>
                </a:ext>
              </a:extLst>
            </p:cNvPr>
            <p:cNvSpPr/>
            <p:nvPr userDrawn="1"/>
          </p:nvSpPr>
          <p:spPr>
            <a:xfrm>
              <a:off x="3590925" y="0"/>
              <a:ext cx="4056380" cy="2257425"/>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2" name="Footer Placeholder 7">
            <a:extLst>
              <a:ext uri="{FF2B5EF4-FFF2-40B4-BE49-F238E27FC236}">
                <a16:creationId xmlns:a16="http://schemas.microsoft.com/office/drawing/2014/main" id="{FD2C2717-609F-BA4E-6A70-E03E13BE91FF}"/>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3" name="Slide Number Placeholder 8">
            <a:extLst>
              <a:ext uri="{FF2B5EF4-FFF2-40B4-BE49-F238E27FC236}">
                <a16:creationId xmlns:a16="http://schemas.microsoft.com/office/drawing/2014/main" id="{E0604226-B5E1-B6DB-2A57-4DDAE260473C}"/>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4" name="Straight Connector 3">
            <a:extLst>
              <a:ext uri="{FF2B5EF4-FFF2-40B4-BE49-F238E27FC236}">
                <a16:creationId xmlns:a16="http://schemas.microsoft.com/office/drawing/2014/main" id="{05A93FF2-4439-B7FE-7CE7-CDF8E97970AA}"/>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2AFEA94-D4D0-5D32-25AB-3F96F80411B5}"/>
              </a:ext>
            </a:extLst>
          </p:cNvPr>
          <p:cNvSpPr/>
          <p:nvPr userDrawn="1"/>
        </p:nvSpPr>
        <p:spPr>
          <a:xfrm>
            <a:off x="5063490" y="1771650"/>
            <a:ext cx="1794511" cy="201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07000"/>
              </a:lnSpc>
              <a:spcAft>
                <a:spcPts val="600"/>
              </a:spcAft>
              <a:tabLst>
                <a:tab pos="1154113" algn="r"/>
              </a:tabLst>
            </a:pPr>
            <a:r>
              <a:rPr lang="en-AU" sz="800" dirty="0">
                <a:solidFill>
                  <a:srgbClr val="00A9CE"/>
                </a:solidFill>
                <a:effectLst/>
                <a:ea typeface="Calibri" panose="020F0502020204030204" pitchFamily="34" charset="0"/>
                <a:cs typeface="Times New Roman" panose="02020603050405020304" pitchFamily="18" charset="0"/>
              </a:rPr>
              <a:t>	TEACHER GUIDE</a:t>
            </a:r>
            <a:endParaRPr lang="en-AU" sz="1100" dirty="0">
              <a:effectLs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AC34B74-7091-E444-4382-6E7F3C9BE6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182" y="565513"/>
            <a:ext cx="726061" cy="726061"/>
          </a:xfrm>
          <a:prstGeom prst="rect">
            <a:avLst/>
          </a:prstGeom>
        </p:spPr>
      </p:pic>
    </p:spTree>
    <p:extLst>
      <p:ext uri="{BB962C8B-B14F-4D97-AF65-F5344CB8AC3E}">
        <p14:creationId xmlns:p14="http://schemas.microsoft.com/office/powerpoint/2010/main" val="19726236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7">
            <a:extLst>
              <a:ext uri="{FF2B5EF4-FFF2-40B4-BE49-F238E27FC236}">
                <a16:creationId xmlns:a16="http://schemas.microsoft.com/office/drawing/2014/main" id="{66E23B81-460C-3291-0E98-7F67A4EF247D}"/>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7" name="Slide Number Placeholder 8">
            <a:extLst>
              <a:ext uri="{FF2B5EF4-FFF2-40B4-BE49-F238E27FC236}">
                <a16:creationId xmlns:a16="http://schemas.microsoft.com/office/drawing/2014/main" id="{D960CDE5-8A3D-A7E6-90AE-113682822F33}"/>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8" name="Straight Connector 7">
            <a:extLst>
              <a:ext uri="{FF2B5EF4-FFF2-40B4-BE49-F238E27FC236}">
                <a16:creationId xmlns:a16="http://schemas.microsoft.com/office/drawing/2014/main" id="{F04A8852-96B6-5613-E2D5-BF05C2B771E7}"/>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414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08549C-7496-9165-2067-01E31BFA0DAA}"/>
              </a:ext>
            </a:extLst>
          </p:cNvPr>
          <p:cNvSpPr/>
          <p:nvPr userDrawn="1"/>
        </p:nvSpPr>
        <p:spPr>
          <a:xfrm>
            <a:off x="0" y="9066178"/>
            <a:ext cx="6858000" cy="839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ooter Placeholder 7">
            <a:extLst>
              <a:ext uri="{FF2B5EF4-FFF2-40B4-BE49-F238E27FC236}">
                <a16:creationId xmlns:a16="http://schemas.microsoft.com/office/drawing/2014/main" id="{481371E2-35B3-98CE-A3D0-A51E5AA977EA}"/>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6" name="Slide Number Placeholder 8">
            <a:extLst>
              <a:ext uri="{FF2B5EF4-FFF2-40B4-BE49-F238E27FC236}">
                <a16:creationId xmlns:a16="http://schemas.microsoft.com/office/drawing/2014/main" id="{E71B1684-73D3-A30B-C65D-921B7E675051}"/>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10" name="Straight Connector 9">
            <a:extLst>
              <a:ext uri="{FF2B5EF4-FFF2-40B4-BE49-F238E27FC236}">
                <a16:creationId xmlns:a16="http://schemas.microsoft.com/office/drawing/2014/main" id="{460C6023-210F-D4A7-6F5F-4D79568BDF83}"/>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69119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6" userDrawn="1">
          <p15:clr>
            <a:srgbClr val="F26B43"/>
          </p15:clr>
        </p15:guide>
        <p15:guide id="2"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VQYAdqHjcc" TargetMode="External"/><Relationship Id="rId7" Type="http://schemas.openxmlformats.org/officeDocument/2006/relationships/image" Target="../media/image7.svg"/><Relationship Id="rId2" Type="http://schemas.openxmlformats.org/officeDocument/2006/relationships/hyperlink" Target="https://www.youtube.com/watch?v=3KqjRPV9_PY"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youtube.com/watch?v=pC7cRqVmXXo" TargetMode="External"/><Relationship Id="rId4" Type="http://schemas.openxmlformats.org/officeDocument/2006/relationships/hyperlink" Target="https://www.youtube.com/watch?v=YOaYSCm4Yc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space.com/" TargetMode="External"/><Relationship Id="rId2" Type="http://schemas.openxmlformats.org/officeDocument/2006/relationships/hyperlink" Target="https://www.youtube.com/watch?v=YOaYSCm4Yc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B45D87-5AAD-F0FA-B02F-449CF85D49BB}"/>
              </a:ext>
            </a:extLst>
          </p:cNvPr>
          <p:cNvSpPr txBox="1">
            <a:spLocks noGrp="1"/>
          </p:cNvSpPr>
          <p:nvPr>
            <p:ph type="title" idx="4294967295"/>
          </p:nvPr>
        </p:nvSpPr>
        <p:spPr>
          <a:xfrm>
            <a:off x="552093" y="2264594"/>
            <a:ext cx="5756634" cy="1068736"/>
          </a:xfrm>
          <a:prstGeom prst="rect">
            <a:avLst/>
          </a:prstGeom>
          <a:solidFill>
            <a:schemeClr val="bg1"/>
          </a:solid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defTabSz="457200">
              <a:lnSpc>
                <a:spcPct val="100000"/>
              </a:lnSpc>
              <a:spcBef>
                <a:spcPts val="0"/>
              </a:spcBef>
              <a:defRPr/>
            </a:pPr>
            <a:r>
              <a:rPr lang="en-US" sz="3600" dirty="0">
                <a:latin typeface="Open Sans" pitchFamily="2" charset="0"/>
                <a:ea typeface="Open Sans" pitchFamily="2" charset="0"/>
                <a:cs typeface="Open Sans" pitchFamily="2" charset="0"/>
              </a:rPr>
              <a:t>Space Careers </a:t>
            </a:r>
            <a:r>
              <a:rPr lang="en-US" sz="3600" dirty="0" err="1">
                <a:latin typeface="Open Sans" pitchFamily="2" charset="0"/>
                <a:ea typeface="Open Sans" pitchFamily="2" charset="0"/>
                <a:cs typeface="Open Sans" pitchFamily="2" charset="0"/>
              </a:rPr>
              <a:t>Wayfinder</a:t>
            </a:r>
            <a:br>
              <a:rPr kumimoji="0" lang="en-US"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br>
            <a:r>
              <a:rPr kumimoji="0" lang="en-US"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t>Iterative Design Process</a:t>
            </a:r>
            <a:endParaRPr kumimoji="0" lang="en-AU"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endParaRPr>
          </a:p>
        </p:txBody>
      </p:sp>
      <p:sp>
        <p:nvSpPr>
          <p:cNvPr id="8" name="TextBox 7">
            <a:extLst>
              <a:ext uri="{FF2B5EF4-FFF2-40B4-BE49-F238E27FC236}">
                <a16:creationId xmlns:a16="http://schemas.microsoft.com/office/drawing/2014/main" id="{24B1556E-57A4-471D-286D-26134AA5A2A3}"/>
              </a:ext>
            </a:extLst>
          </p:cNvPr>
          <p:cNvSpPr txBox="1"/>
          <p:nvPr/>
        </p:nvSpPr>
        <p:spPr>
          <a:xfrm>
            <a:off x="552092" y="3474720"/>
            <a:ext cx="5756634" cy="3564291"/>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Background</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The Iterative process can be applied to many different situations. Common in business and professional roles, iteration or repeating a process until the goal is achieved is also used in everyday life. A relatively straightforward task such as preparing and cooking a meal can be an iterative process. Suitable ingredients have to be selected and added to the dish in the correct quantities. Appropriate cooking times and temperatures used to produce the desired result, and maybe even a few tweaks to the ingredients to give a more personalised dish.</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In Luke’s video he talks about the design process he first learned at school and how he still uses the iterative design process in his role as a manufacturing supervisor at Gilmour Space Technologies. By following the key stages manufacturers and in some cases service providers can be reasonably confident their product is fit for purpose before they invest in full scale production. </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The iterative design process involves the following:</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Identify a challenge or need</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Brainstorm ideas and variables</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Design a prototype</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Test</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Modify, redesign and retest</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Repeat the previous step to determine the best outcome from combining different ideas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Image of an aeroplane flying through the atmosphere. Labels the lift with an upward arrow, the thrust with a forward arrow, the drag with a backward arrow and the gravitational with a downward arrow. ">
            <a:extLst>
              <a:ext uri="{FF2B5EF4-FFF2-40B4-BE49-F238E27FC236}">
                <a16:creationId xmlns:a16="http://schemas.microsoft.com/office/drawing/2014/main" id="{3CDE99C4-BC67-E4F6-AA91-D69324626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921" y="7085457"/>
            <a:ext cx="2991485" cy="1797685"/>
          </a:xfrm>
          <a:prstGeom prst="rect">
            <a:avLst/>
          </a:prstGeom>
        </p:spPr>
      </p:pic>
      <p:sp>
        <p:nvSpPr>
          <p:cNvPr id="12" name="TextBox 11">
            <a:extLst>
              <a:ext uri="{FF2B5EF4-FFF2-40B4-BE49-F238E27FC236}">
                <a16:creationId xmlns:a16="http://schemas.microsoft.com/office/drawing/2014/main" id="{0DE54A99-788D-6947-B36A-25E9BB3557C0}"/>
              </a:ext>
            </a:extLst>
          </p:cNvPr>
          <p:cNvSpPr txBox="1"/>
          <p:nvPr/>
        </p:nvSpPr>
        <p:spPr>
          <a:xfrm>
            <a:off x="3608443" y="7057164"/>
            <a:ext cx="2700282" cy="1915121"/>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Aerodynamics is study of how objects move through air. It includes how the air moves around the object and can help explain the flight of an aeroplane through an atmosphere.</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Both the iterative design process and the study of aerodynamics can be investigated by using the humble paper plane. Unlike the childhood efforts of building the most basic paper planes that often have random flights, intentional modifications can be made to the plane, enabling more specific goals.</a:t>
            </a:r>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Iterative Design Process </a:t>
            </a:r>
            <a:r>
              <a:rPr lang="en-US" dirty="0"/>
              <a:t>TEACHER GUIDE</a:t>
            </a:r>
            <a:endParaRPr lang="en-AU" dirty="0"/>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1</a:t>
            </a:fld>
            <a:endParaRPr lang="en-AU" dirty="0"/>
          </a:p>
        </p:txBody>
      </p:sp>
      <p:pic>
        <p:nvPicPr>
          <p:cNvPr id="10" name="Graphic 9">
            <a:extLst>
              <a:ext uri="{FF2B5EF4-FFF2-40B4-BE49-F238E27FC236}">
                <a16:creationId xmlns:a16="http://schemas.microsoft.com/office/drawing/2014/main" id="{ADABC1FD-6A14-05F7-4017-EDACC2D24500}"/>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873" t="14052" r="14286" b="16106"/>
          <a:stretch/>
        </p:blipFill>
        <p:spPr>
          <a:xfrm>
            <a:off x="1966586" y="3353268"/>
            <a:ext cx="551146" cy="551146"/>
          </a:xfrm>
          <a:prstGeom prst="rect">
            <a:avLst/>
          </a:prstGeom>
        </p:spPr>
      </p:pic>
      <p:sp>
        <p:nvSpPr>
          <p:cNvPr id="13" name="Rectangle 2">
            <a:extLst>
              <a:ext uri="{FF2B5EF4-FFF2-40B4-BE49-F238E27FC236}">
                <a16:creationId xmlns:a16="http://schemas.microsoft.com/office/drawing/2014/main" id="{3812A3FF-6D02-5DC1-F141-E1352334CE7C}"/>
              </a:ext>
              <a:ext uri="{C183D7F6-B498-43B3-948B-1728B52AA6E4}">
                <adec:decorative xmlns:adec="http://schemas.microsoft.com/office/drawing/2017/decorative" val="1"/>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170684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7B62120-236D-78EB-192A-E1D4970B0EEF}"/>
              </a:ext>
            </a:extLst>
          </p:cNvPr>
          <p:cNvSpPr txBox="1"/>
          <p:nvPr/>
        </p:nvSpPr>
        <p:spPr>
          <a:xfrm>
            <a:off x="552092" y="566213"/>
            <a:ext cx="5756634" cy="2607619"/>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See 2021 world record holder, John Collins’ detailed video </a:t>
            </a:r>
            <a:r>
              <a:rPr lang="en-AU" sz="1000" dirty="0">
                <a:solidFill>
                  <a:srgbClr val="57575A"/>
                </a:solidFill>
                <a:latin typeface="Calibri" panose="020F0502020204030204" pitchFamily="34" charset="0"/>
                <a:cs typeface="Calibri" panose="020F0502020204030204" pitchFamily="34" charset="0"/>
                <a:hlinkClick r:id="rId2"/>
              </a:rPr>
              <a:t>https://</a:t>
            </a:r>
            <a:r>
              <a:rPr lang="en-AU" sz="1000" dirty="0" err="1">
                <a:solidFill>
                  <a:srgbClr val="57575A"/>
                </a:solidFill>
                <a:latin typeface="Calibri" panose="020F0502020204030204" pitchFamily="34" charset="0"/>
                <a:cs typeface="Calibri" panose="020F0502020204030204" pitchFamily="34" charset="0"/>
                <a:hlinkClick r:id="rId2"/>
              </a:rPr>
              <a:t>www.youtube.com</a:t>
            </a:r>
            <a:r>
              <a:rPr lang="en-AU" sz="1000" dirty="0">
                <a:solidFill>
                  <a:srgbClr val="57575A"/>
                </a:solidFill>
                <a:latin typeface="Calibri" panose="020F0502020204030204" pitchFamily="34" charset="0"/>
                <a:cs typeface="Calibri" panose="020F0502020204030204" pitchFamily="34" charset="0"/>
                <a:hlinkClick r:id="rId2"/>
              </a:rPr>
              <a:t>/</a:t>
            </a:r>
            <a:r>
              <a:rPr lang="en-AU" sz="1000" dirty="0" err="1">
                <a:solidFill>
                  <a:srgbClr val="57575A"/>
                </a:solidFill>
                <a:latin typeface="Calibri" panose="020F0502020204030204" pitchFamily="34" charset="0"/>
                <a:cs typeface="Calibri" panose="020F0502020204030204" pitchFamily="34" charset="0"/>
                <a:hlinkClick r:id="rId2"/>
              </a:rPr>
              <a:t>watch?v</a:t>
            </a:r>
            <a:r>
              <a:rPr lang="en-AU" sz="1000" dirty="0">
                <a:solidFill>
                  <a:srgbClr val="57575A"/>
                </a:solidFill>
                <a:latin typeface="Calibri" panose="020F0502020204030204" pitchFamily="34" charset="0"/>
                <a:cs typeface="Calibri" panose="020F0502020204030204" pitchFamily="34" charset="0"/>
                <a:hlinkClick r:id="rId2"/>
              </a:rPr>
              <a:t>=</a:t>
            </a:r>
            <a:r>
              <a:rPr lang="en-AU" sz="1000" dirty="0" err="1">
                <a:solidFill>
                  <a:srgbClr val="57575A"/>
                </a:solidFill>
                <a:latin typeface="Calibri" panose="020F0502020204030204" pitchFamily="34" charset="0"/>
                <a:cs typeface="Calibri" panose="020F0502020204030204" pitchFamily="34" charset="0"/>
                <a:hlinkClick r:id="rId2"/>
              </a:rPr>
              <a:t>3KqjRPV9_PY</a:t>
            </a:r>
            <a:r>
              <a:rPr lang="en-AU" sz="1000" dirty="0">
                <a:solidFill>
                  <a:srgbClr val="57575A"/>
                </a:solidFill>
                <a:latin typeface="Calibri" panose="020F0502020204030204" pitchFamily="34" charset="0"/>
                <a:cs typeface="Calibri" panose="020F0502020204030204" pitchFamily="34" charset="0"/>
              </a:rPr>
              <a:t>  John explains the aerodynamics of paper planes and the science behind a number of plane designs. Students might incorporate some of the science into their own investigation.</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hlinkClick r:id="rId3"/>
              </a:rPr>
              <a:t>https://</a:t>
            </a:r>
            <a:r>
              <a:rPr lang="en-AU" sz="1000" dirty="0" err="1">
                <a:solidFill>
                  <a:srgbClr val="57575A"/>
                </a:solidFill>
                <a:latin typeface="Calibri" panose="020F0502020204030204" pitchFamily="34" charset="0"/>
                <a:cs typeface="Calibri" panose="020F0502020204030204" pitchFamily="34" charset="0"/>
                <a:hlinkClick r:id="rId3"/>
              </a:rPr>
              <a:t>www.youtube.com</a:t>
            </a:r>
            <a:r>
              <a:rPr lang="en-AU" sz="1000" dirty="0">
                <a:solidFill>
                  <a:srgbClr val="57575A"/>
                </a:solidFill>
                <a:latin typeface="Calibri" panose="020F0502020204030204" pitchFamily="34" charset="0"/>
                <a:cs typeface="Calibri" panose="020F0502020204030204" pitchFamily="34" charset="0"/>
                <a:hlinkClick r:id="rId3"/>
              </a:rPr>
              <a:t>/</a:t>
            </a:r>
            <a:r>
              <a:rPr lang="en-AU" sz="1000" dirty="0" err="1">
                <a:solidFill>
                  <a:srgbClr val="57575A"/>
                </a:solidFill>
                <a:latin typeface="Calibri" panose="020F0502020204030204" pitchFamily="34" charset="0"/>
                <a:cs typeface="Calibri" panose="020F0502020204030204" pitchFamily="34" charset="0"/>
                <a:hlinkClick r:id="rId3"/>
              </a:rPr>
              <a:t>watch?v</a:t>
            </a:r>
            <a:r>
              <a:rPr lang="en-AU" sz="1000" dirty="0">
                <a:solidFill>
                  <a:srgbClr val="57575A"/>
                </a:solidFill>
                <a:latin typeface="Calibri" panose="020F0502020204030204" pitchFamily="34" charset="0"/>
                <a:cs typeface="Calibri" panose="020F0502020204030204" pitchFamily="34" charset="0"/>
                <a:hlinkClick r:id="rId3"/>
              </a:rPr>
              <a:t>=</a:t>
            </a:r>
            <a:r>
              <a:rPr lang="en-AU" sz="1000" dirty="0" err="1">
                <a:solidFill>
                  <a:srgbClr val="57575A"/>
                </a:solidFill>
                <a:latin typeface="Calibri" panose="020F0502020204030204" pitchFamily="34" charset="0"/>
                <a:cs typeface="Calibri" panose="020F0502020204030204" pitchFamily="34" charset="0"/>
                <a:hlinkClick r:id="rId3"/>
              </a:rPr>
              <a:t>lVQYAdqHjcc</a:t>
            </a:r>
            <a:r>
              <a:rPr lang="en-AU" sz="1000" dirty="0">
                <a:solidFill>
                  <a:srgbClr val="57575A"/>
                </a:solidFill>
                <a:latin typeface="Calibri" panose="020F0502020204030204" pitchFamily="34" charset="0"/>
                <a:cs typeface="Calibri" panose="020F0502020204030204" pitchFamily="34" charset="0"/>
              </a:rPr>
              <a:t> </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Longest Paper Airplane Throw Ever - Guinness World Records 2022</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The world record set in 2022 for the indoor greatest distance thrown was more than one and a half times longer than an Olympic pool at just over 77 metres. This video gives an idea of how far it flew in an indoor space. It is not so open in the sharing of their ‘secret’ knowledge paper folds.</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There are multiple other videos available on YouTube, the following videos give tips on throwing and adjusting paper planes to modify their flight. </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hlinkClick r:id="rId4"/>
              </a:rPr>
              <a:t>https://</a:t>
            </a:r>
            <a:r>
              <a:rPr lang="en-AU" sz="1000" dirty="0" err="1">
                <a:solidFill>
                  <a:srgbClr val="57575A"/>
                </a:solidFill>
                <a:latin typeface="Calibri" panose="020F0502020204030204" pitchFamily="34" charset="0"/>
                <a:cs typeface="Calibri" panose="020F0502020204030204" pitchFamily="34" charset="0"/>
                <a:hlinkClick r:id="rId4"/>
              </a:rPr>
              <a:t>www.youtube.com</a:t>
            </a:r>
            <a:r>
              <a:rPr lang="en-AU" sz="1000" dirty="0">
                <a:solidFill>
                  <a:srgbClr val="57575A"/>
                </a:solidFill>
                <a:latin typeface="Calibri" panose="020F0502020204030204" pitchFamily="34" charset="0"/>
                <a:cs typeface="Calibri" panose="020F0502020204030204" pitchFamily="34" charset="0"/>
                <a:hlinkClick r:id="rId4"/>
              </a:rPr>
              <a:t>/</a:t>
            </a:r>
            <a:r>
              <a:rPr lang="en-AU" sz="1000" dirty="0" err="1">
                <a:solidFill>
                  <a:srgbClr val="57575A"/>
                </a:solidFill>
                <a:latin typeface="Calibri" panose="020F0502020204030204" pitchFamily="34" charset="0"/>
                <a:cs typeface="Calibri" panose="020F0502020204030204" pitchFamily="34" charset="0"/>
                <a:hlinkClick r:id="rId4"/>
              </a:rPr>
              <a:t>watch?v</a:t>
            </a:r>
            <a:r>
              <a:rPr lang="en-AU" sz="1000" dirty="0">
                <a:solidFill>
                  <a:srgbClr val="57575A"/>
                </a:solidFill>
                <a:latin typeface="Calibri" panose="020F0502020204030204" pitchFamily="34" charset="0"/>
                <a:cs typeface="Calibri" panose="020F0502020204030204" pitchFamily="34" charset="0"/>
                <a:hlinkClick r:id="rId4"/>
              </a:rPr>
              <a:t>=</a:t>
            </a:r>
            <a:r>
              <a:rPr lang="en-AU" sz="1000" dirty="0" err="1">
                <a:solidFill>
                  <a:srgbClr val="57575A"/>
                </a:solidFill>
                <a:latin typeface="Calibri" panose="020F0502020204030204" pitchFamily="34" charset="0"/>
                <a:cs typeface="Calibri" panose="020F0502020204030204" pitchFamily="34" charset="0"/>
                <a:hlinkClick r:id="rId4"/>
              </a:rPr>
              <a:t>YOaYSCm4YcY</a:t>
            </a:r>
            <a:r>
              <a:rPr lang="en-AU" sz="1000" dirty="0">
                <a:solidFill>
                  <a:srgbClr val="57575A"/>
                </a:solidFill>
                <a:latin typeface="Calibri" panose="020F0502020204030204" pitchFamily="34" charset="0"/>
                <a:cs typeface="Calibri" panose="020F0502020204030204" pitchFamily="34" charset="0"/>
              </a:rPr>
              <a:t> </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hlinkClick r:id="rId5"/>
              </a:rPr>
              <a:t>https://</a:t>
            </a:r>
            <a:r>
              <a:rPr lang="en-AU" sz="1000" dirty="0" err="1">
                <a:solidFill>
                  <a:srgbClr val="57575A"/>
                </a:solidFill>
                <a:latin typeface="Calibri" panose="020F0502020204030204" pitchFamily="34" charset="0"/>
                <a:cs typeface="Calibri" panose="020F0502020204030204" pitchFamily="34" charset="0"/>
                <a:hlinkClick r:id="rId5"/>
              </a:rPr>
              <a:t>www.youtube.com</a:t>
            </a:r>
            <a:r>
              <a:rPr lang="en-AU" sz="1000" dirty="0">
                <a:solidFill>
                  <a:srgbClr val="57575A"/>
                </a:solidFill>
                <a:latin typeface="Calibri" panose="020F0502020204030204" pitchFamily="34" charset="0"/>
                <a:cs typeface="Calibri" panose="020F0502020204030204" pitchFamily="34" charset="0"/>
                <a:hlinkClick r:id="rId5"/>
              </a:rPr>
              <a:t>/</a:t>
            </a:r>
            <a:r>
              <a:rPr lang="en-AU" sz="1000" dirty="0" err="1">
                <a:solidFill>
                  <a:srgbClr val="57575A"/>
                </a:solidFill>
                <a:latin typeface="Calibri" panose="020F0502020204030204" pitchFamily="34" charset="0"/>
                <a:cs typeface="Calibri" panose="020F0502020204030204" pitchFamily="34" charset="0"/>
                <a:hlinkClick r:id="rId5"/>
              </a:rPr>
              <a:t>watch?v</a:t>
            </a:r>
            <a:r>
              <a:rPr lang="en-AU" sz="1000" dirty="0">
                <a:solidFill>
                  <a:srgbClr val="57575A"/>
                </a:solidFill>
                <a:latin typeface="Calibri" panose="020F0502020204030204" pitchFamily="34" charset="0"/>
                <a:cs typeface="Calibri" panose="020F0502020204030204" pitchFamily="34" charset="0"/>
                <a:hlinkClick r:id="rId5"/>
              </a:rPr>
              <a:t>=</a:t>
            </a:r>
            <a:r>
              <a:rPr lang="en-AU" sz="1000" dirty="0" err="1">
                <a:solidFill>
                  <a:srgbClr val="57575A"/>
                </a:solidFill>
                <a:latin typeface="Calibri" panose="020F0502020204030204" pitchFamily="34" charset="0"/>
                <a:cs typeface="Calibri" panose="020F0502020204030204" pitchFamily="34" charset="0"/>
                <a:hlinkClick r:id="rId5"/>
              </a:rPr>
              <a:t>pC7cRqVmXXo</a:t>
            </a:r>
            <a:r>
              <a:rPr lang="en-AU" sz="1000" dirty="0">
                <a:solidFill>
                  <a:srgbClr val="57575A"/>
                </a:solidFill>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F18375EF-3A52-0858-C44B-5DD78209FD78}"/>
              </a:ext>
            </a:extLst>
          </p:cNvPr>
          <p:cNvSpPr txBox="1"/>
          <p:nvPr/>
        </p:nvSpPr>
        <p:spPr>
          <a:xfrm>
            <a:off x="552092" y="3488005"/>
            <a:ext cx="5756634" cy="5231414"/>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The Task</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In this activity we have listed five possible options for the teacher to choose from:</a:t>
            </a:r>
          </a:p>
          <a:p>
            <a:pPr marL="228600" indent="-228600">
              <a:spcBef>
                <a:spcPts val="100"/>
              </a:spcBef>
              <a:spcAft>
                <a:spcPts val="1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Longest flight time</a:t>
            </a:r>
          </a:p>
          <a:p>
            <a:pPr marL="228600" indent="-228600">
              <a:spcBef>
                <a:spcPts val="100"/>
              </a:spcBef>
              <a:spcAft>
                <a:spcPts val="1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Greatest glide distance</a:t>
            </a:r>
          </a:p>
          <a:p>
            <a:pPr marL="228600" indent="-228600">
              <a:spcBef>
                <a:spcPts val="100"/>
              </a:spcBef>
              <a:spcAft>
                <a:spcPts val="1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Most accurate landing closest to an open marker spot</a:t>
            </a:r>
          </a:p>
          <a:p>
            <a:pPr marL="228600" indent="-228600">
              <a:spcBef>
                <a:spcPts val="100"/>
              </a:spcBef>
              <a:spcAft>
                <a:spcPts val="1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Most accurate landing closest to a marker spot around an obstacle</a:t>
            </a:r>
          </a:p>
          <a:p>
            <a:pPr marL="228600" indent="-228600">
              <a:spcBef>
                <a:spcPts val="100"/>
              </a:spcBef>
              <a:spcAft>
                <a:spcPts val="1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Through two hula hoops that are not collinear. E.g., Second hoop at a slightly higher or lower location but in the same horizontal direction. Alternatively, at a different horizontal angle.</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The selected option may be dependent upon the type of indoor open area available for the session.</a:t>
            </a:r>
          </a:p>
          <a:p>
            <a:pPr>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NOTE</a:t>
            </a:r>
            <a:r>
              <a:rPr lang="en-AU" sz="1000" dirty="0">
                <a:solidFill>
                  <a:srgbClr val="57575A"/>
                </a:solidFill>
                <a:latin typeface="Calibri" panose="020F0502020204030204" pitchFamily="34" charset="0"/>
                <a:cs typeface="Calibri" panose="020F0502020204030204" pitchFamily="34" charset="0"/>
              </a:rPr>
              <a:t> – the activity can be done outdoors on a calm day, but prevailing conditions will affect student results.</a:t>
            </a:r>
          </a:p>
          <a:p>
            <a:pPr>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Considerations:</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Option 4 – Place the marker inside the maximum throwing distance with the obstacle in the direct path to the marker, somewhere between the launch position and the marker. To qualify the plane must pass around the obstacle, not under or over the obstacle.</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Option 5 – If using the height difference option, the students will investigate the elevator flap changes, whereas the rudder flap option is needed to change horizontal direction. An advanced option would involve both flaps to be adjusted for a height and horizontal directional change.</a:t>
            </a:r>
          </a:p>
          <a:p>
            <a:pPr>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Equipment</a:t>
            </a:r>
          </a:p>
          <a:p>
            <a:pPr marL="171450" indent="-171450">
              <a:spcBef>
                <a:spcPts val="100"/>
              </a:spcBef>
              <a:spcAft>
                <a:spcPts val="100"/>
              </a:spcAft>
              <a:buFont typeface="Arial" panose="020B0604020202020204" pitchFamily="34" charset="0"/>
              <a:buChar char="•"/>
            </a:pPr>
            <a:r>
              <a:rPr lang="en-AU" sz="1000" dirty="0" err="1">
                <a:solidFill>
                  <a:srgbClr val="57575A"/>
                </a:solidFill>
                <a:latin typeface="Calibri" panose="020F0502020204030204" pitchFamily="34" charset="0"/>
                <a:cs typeface="Calibri" panose="020F0502020204030204" pitchFamily="34" charset="0"/>
              </a:rPr>
              <a:t>A4</a:t>
            </a:r>
            <a:r>
              <a:rPr lang="en-AU" sz="1000" dirty="0">
                <a:solidFill>
                  <a:srgbClr val="57575A"/>
                </a:solidFill>
                <a:latin typeface="Calibri" panose="020F0502020204030204" pitchFamily="34" charset="0"/>
                <a:cs typeface="Calibri" panose="020F0502020204030204" pitchFamily="34" charset="0"/>
              </a:rPr>
              <a:t> paper – recycled if available.</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Ruler</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Long tape measure (20 – 50 m) and/or ball of string with every metre marked out with some electrical tape and number written in permanent marker for each metre.</a:t>
            </a:r>
          </a:p>
          <a:p>
            <a:pPr marL="171450" indent="-171450">
              <a:spcBef>
                <a:spcPts val="100"/>
              </a:spcBef>
              <a:spcAft>
                <a:spcPts val="100"/>
              </a:spcAft>
              <a:buFont typeface="Arial" panose="020B0604020202020204" pitchFamily="34" charset="0"/>
              <a:buChar char="•"/>
            </a:pPr>
            <a:r>
              <a:rPr lang="en-AU" sz="1000" dirty="0" err="1">
                <a:solidFill>
                  <a:srgbClr val="57575A"/>
                </a:solidFill>
                <a:latin typeface="Calibri" panose="020F0502020204030204" pitchFamily="34" charset="0"/>
                <a:cs typeface="Calibri" panose="020F0502020204030204" pitchFamily="34" charset="0"/>
              </a:rPr>
              <a:t>1m</a:t>
            </a:r>
            <a:r>
              <a:rPr lang="en-AU" sz="1000" dirty="0">
                <a:solidFill>
                  <a:srgbClr val="57575A"/>
                </a:solidFill>
                <a:latin typeface="Calibri" panose="020F0502020204030204" pitchFamily="34" charset="0"/>
                <a:cs typeface="Calibri" panose="020F0502020204030204" pitchFamily="34" charset="0"/>
              </a:rPr>
              <a:t> ruler</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Mobile phone (if permissible) for photos of flap angle modifications and then to video flights and outcomes.</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Safety glasses</a:t>
            </a:r>
          </a:p>
        </p:txBody>
      </p:sp>
      <p:sp>
        <p:nvSpPr>
          <p:cNvPr id="2" name="Footer Placeholder 1">
            <a:extLst>
              <a:ext uri="{FF2B5EF4-FFF2-40B4-BE49-F238E27FC236}">
                <a16:creationId xmlns:a16="http://schemas.microsoft.com/office/drawing/2014/main" id="{B3773CD2-E36A-A2F5-D540-EB6749BEA116}"/>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Iterative Design Process </a:t>
            </a:r>
            <a:r>
              <a:rPr lang="en-US" dirty="0"/>
              <a:t>TEACHER GUIDE</a:t>
            </a:r>
            <a:endParaRPr lang="en-AU" dirty="0"/>
          </a:p>
        </p:txBody>
      </p:sp>
      <p:sp>
        <p:nvSpPr>
          <p:cNvPr id="3" name="Slide Number Placeholder 2">
            <a:extLst>
              <a:ext uri="{FF2B5EF4-FFF2-40B4-BE49-F238E27FC236}">
                <a16:creationId xmlns:a16="http://schemas.microsoft.com/office/drawing/2014/main" id="{84B732F1-ECFC-DA71-0215-911249A36692}"/>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2</a:t>
            </a:fld>
            <a:endParaRPr lang="en-AU" dirty="0"/>
          </a:p>
        </p:txBody>
      </p:sp>
      <p:sp>
        <p:nvSpPr>
          <p:cNvPr id="4" name="Title 3">
            <a:extLst>
              <a:ext uri="{FF2B5EF4-FFF2-40B4-BE49-F238E27FC236}">
                <a16:creationId xmlns:a16="http://schemas.microsoft.com/office/drawing/2014/main" id="{B125512B-FAAC-DEBF-FBE3-40ED3603C6B3}"/>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Iterative Design Process – page 2</a:t>
            </a:r>
            <a:endParaRPr lang="en-AU" dirty="0"/>
          </a:p>
        </p:txBody>
      </p:sp>
      <p:pic>
        <p:nvPicPr>
          <p:cNvPr id="8" name="Graphic 7">
            <a:extLst>
              <a:ext uri="{FF2B5EF4-FFF2-40B4-BE49-F238E27FC236}">
                <a16:creationId xmlns:a16="http://schemas.microsoft.com/office/drawing/2014/main" id="{BEF8F25F-DB4A-3947-CFED-D6927F7D276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36279" y="3376291"/>
            <a:ext cx="430516" cy="430516"/>
          </a:xfrm>
          <a:prstGeom prst="rect">
            <a:avLst/>
          </a:prstGeom>
        </p:spPr>
      </p:pic>
    </p:spTree>
    <p:extLst>
      <p:ext uri="{BB962C8B-B14F-4D97-AF65-F5344CB8AC3E}">
        <p14:creationId xmlns:p14="http://schemas.microsoft.com/office/powerpoint/2010/main" val="155851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C13C5B8-F593-2A9C-295F-CA007EEF8114}"/>
              </a:ext>
            </a:extLst>
          </p:cNvPr>
          <p:cNvSpPr txBox="1"/>
          <p:nvPr/>
        </p:nvSpPr>
        <p:spPr>
          <a:xfrm>
            <a:off x="552092" y="556914"/>
            <a:ext cx="5756634" cy="7121675"/>
          </a:xfrm>
          <a:prstGeom prst="rect">
            <a:avLst/>
          </a:prstGeom>
          <a:solidFill>
            <a:schemeClr val="bg1"/>
          </a:solidFill>
        </p:spPr>
        <p:txBody>
          <a:bodyPr wrap="square" lIns="72000" tIns="72000" rIns="72000" bIns="72000" anchor="t">
            <a:spAutoFit/>
          </a:bodyPr>
          <a:lstStyle/>
          <a:p>
            <a:pPr>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Other variables for modifications</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Several types (gsm) of paper.</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Additional extras such as paper clips or sticky tape and their exact locations.</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Any other materials that the teacher or students can easily source that is cheap and does not present an extra risk, such as breaking into sharp pieces.</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Once the plane is built, use the videos to see how the following three variables can be altered. These are crucial for all full-sized airplane designs. </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Wing angle from vertical centre line (dihedral angle)</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Rudder angles</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Elevator angles</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Watch </a:t>
            </a:r>
            <a:r>
              <a:rPr lang="en-AU" sz="1000" dirty="0">
                <a:solidFill>
                  <a:srgbClr val="57575A"/>
                </a:solidFill>
                <a:latin typeface="Calibri" panose="020F0502020204030204" pitchFamily="34" charset="0"/>
                <a:cs typeface="Calibri" panose="020F0502020204030204" pitchFamily="34" charset="0"/>
                <a:hlinkClick r:id="rId2"/>
              </a:rPr>
              <a:t>https://</a:t>
            </a:r>
            <a:r>
              <a:rPr lang="en-AU" sz="1000" dirty="0" err="1">
                <a:solidFill>
                  <a:srgbClr val="57575A"/>
                </a:solidFill>
                <a:latin typeface="Calibri" panose="020F0502020204030204" pitchFamily="34" charset="0"/>
                <a:cs typeface="Calibri" panose="020F0502020204030204" pitchFamily="34" charset="0"/>
                <a:hlinkClick r:id="rId2"/>
              </a:rPr>
              <a:t>www.youtube.com</a:t>
            </a:r>
            <a:r>
              <a:rPr lang="en-AU" sz="1000" dirty="0">
                <a:solidFill>
                  <a:srgbClr val="57575A"/>
                </a:solidFill>
                <a:latin typeface="Calibri" panose="020F0502020204030204" pitchFamily="34" charset="0"/>
                <a:cs typeface="Calibri" panose="020F0502020204030204" pitchFamily="34" charset="0"/>
                <a:hlinkClick r:id="rId2"/>
              </a:rPr>
              <a:t>/</a:t>
            </a:r>
            <a:r>
              <a:rPr lang="en-AU" sz="1000" dirty="0" err="1">
                <a:solidFill>
                  <a:srgbClr val="57575A"/>
                </a:solidFill>
                <a:latin typeface="Calibri" panose="020F0502020204030204" pitchFamily="34" charset="0"/>
                <a:cs typeface="Calibri" panose="020F0502020204030204" pitchFamily="34" charset="0"/>
                <a:hlinkClick r:id="rId2"/>
              </a:rPr>
              <a:t>watch?v</a:t>
            </a:r>
            <a:r>
              <a:rPr lang="en-AU" sz="1000" dirty="0">
                <a:solidFill>
                  <a:srgbClr val="57575A"/>
                </a:solidFill>
                <a:latin typeface="Calibri" panose="020F0502020204030204" pitchFamily="34" charset="0"/>
                <a:cs typeface="Calibri" panose="020F0502020204030204" pitchFamily="34" charset="0"/>
                <a:hlinkClick r:id="rId2"/>
              </a:rPr>
              <a:t>=</a:t>
            </a:r>
            <a:r>
              <a:rPr lang="en-AU" sz="1000" dirty="0" err="1">
                <a:solidFill>
                  <a:srgbClr val="57575A"/>
                </a:solidFill>
                <a:latin typeface="Calibri" panose="020F0502020204030204" pitchFamily="34" charset="0"/>
                <a:cs typeface="Calibri" panose="020F0502020204030204" pitchFamily="34" charset="0"/>
                <a:hlinkClick r:id="rId2"/>
              </a:rPr>
              <a:t>YOaYSCm4YcY</a:t>
            </a:r>
            <a:r>
              <a:rPr lang="en-AU" sz="1000" dirty="0">
                <a:solidFill>
                  <a:srgbClr val="57575A"/>
                </a:solidFill>
                <a:latin typeface="Calibri" panose="020F0502020204030204" pitchFamily="34" charset="0"/>
                <a:cs typeface="Calibri" panose="020F0502020204030204" pitchFamily="34" charset="0"/>
              </a:rPr>
              <a:t> especially from two minutes, 25 seconds onwards for how to adjust each of these variables.</a:t>
            </a:r>
          </a:p>
          <a:p>
            <a:pPr>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Bear in mind, small adjustments can cause noticeable change, so no need to make wildly exaggerated bends in surfaces. It is the modifications, retesting and application of new-found knowledge that will bring about the best final designs. It is important to record the changes and the outcomes of each individual change, so that ideas regarding combined changes can be designed and tested.</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To gain an element of consistency, the groups should devise a way so that the launching force is constant. Hint – What physical limitations could be used to have a consistent release length for the hand to move before releasing the plane? Additionally, students can practise throwing a small ball of crumpled paper to land close to the same spot every time. Then use this same force for launching every flight. They can practise a few times before each flight to maintain consistency.</a:t>
            </a:r>
          </a:p>
          <a:p>
            <a:pPr>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Research task</a:t>
            </a:r>
          </a:p>
          <a:p>
            <a:pPr marL="228600" indent="-228600">
              <a:spcBef>
                <a:spcPts val="100"/>
              </a:spcBef>
              <a:spcAft>
                <a:spcPts val="1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Draw what is meant by positive and negative dihedral angle. Use an ‘end-on’ angle of view.</a:t>
            </a:r>
            <a:br>
              <a:rPr lang="en-AU" sz="1000" dirty="0">
                <a:solidFill>
                  <a:srgbClr val="57575A"/>
                </a:solidFill>
                <a:latin typeface="Calibri" panose="020F0502020204030204" pitchFamily="34" charset="0"/>
                <a:cs typeface="Calibri" panose="020F0502020204030204" pitchFamily="34" charset="0"/>
              </a:rPr>
            </a:br>
            <a:r>
              <a:rPr lang="en-AU" sz="1000" dirty="0">
                <a:solidFill>
                  <a:srgbClr val="57575A"/>
                </a:solidFill>
                <a:latin typeface="Calibri" panose="020F0502020204030204" pitchFamily="34" charset="0"/>
                <a:cs typeface="Calibri" panose="020F0502020204030204" pitchFamily="34" charset="0"/>
              </a:rPr>
              <a:t>Which one is better for flight?</a:t>
            </a:r>
          </a:p>
          <a:p>
            <a:pPr marL="228600" indent="-228600">
              <a:spcBef>
                <a:spcPts val="100"/>
              </a:spcBef>
              <a:spcAft>
                <a:spcPts val="1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What things may happen if the plane is not symmetrical?</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The following two questions refer to wing control surfaces.</a:t>
            </a:r>
          </a:p>
          <a:p>
            <a:pPr marL="228600" indent="-228600">
              <a:spcBef>
                <a:spcPts val="100"/>
              </a:spcBef>
              <a:spcAft>
                <a:spcPts val="100"/>
              </a:spcAft>
              <a:buFont typeface="+mj-lt"/>
              <a:buAutoNum type="arabicPeriod" startAt="3"/>
            </a:pPr>
            <a:r>
              <a:rPr lang="en-AU" sz="1000" dirty="0">
                <a:solidFill>
                  <a:srgbClr val="57575A"/>
                </a:solidFill>
                <a:latin typeface="Calibri" panose="020F0502020204030204" pitchFamily="34" charset="0"/>
                <a:cs typeface="Calibri" panose="020F0502020204030204" pitchFamily="34" charset="0"/>
              </a:rPr>
              <a:t>If a plane is curving to the left, describe with aid of a diagram what you could do to straighten the flight path.</a:t>
            </a:r>
          </a:p>
          <a:p>
            <a:pPr marL="228600" indent="-228600">
              <a:spcBef>
                <a:spcPts val="100"/>
              </a:spcBef>
              <a:spcAft>
                <a:spcPts val="100"/>
              </a:spcAft>
              <a:buFont typeface="+mj-lt"/>
              <a:buAutoNum type="arabicPeriod" startAt="3"/>
            </a:pPr>
            <a:r>
              <a:rPr lang="en-AU" sz="1000" dirty="0">
                <a:solidFill>
                  <a:srgbClr val="57575A"/>
                </a:solidFill>
                <a:latin typeface="Calibri" panose="020F0502020204030204" pitchFamily="34" charset="0"/>
                <a:cs typeface="Calibri" panose="020F0502020204030204" pitchFamily="34" charset="0"/>
              </a:rPr>
              <a:t>If a plane nose dips too much toward the ground, describe with aid of a diagram what you could do to give it extra lift.</a:t>
            </a:r>
          </a:p>
          <a:p>
            <a:pPr>
              <a:spcBef>
                <a:spcPts val="100"/>
              </a:spcBef>
              <a:spcAft>
                <a:spcPts val="100"/>
              </a:spcAft>
            </a:pPr>
            <a:r>
              <a:rPr lang="en-AU" sz="1000" dirty="0">
                <a:solidFill>
                  <a:srgbClr val="57575A"/>
                </a:solidFill>
                <a:latin typeface="Calibri"/>
                <a:cs typeface="Calibri"/>
              </a:rPr>
              <a:t>The following relate to careers in the space and allied industries.</a:t>
            </a:r>
          </a:p>
          <a:p>
            <a:pPr marL="228600" indent="-228600">
              <a:spcBef>
                <a:spcPts val="100"/>
              </a:spcBef>
              <a:spcAft>
                <a:spcPts val="100"/>
              </a:spcAft>
              <a:buFont typeface="+mj-lt"/>
              <a:buAutoNum type="arabicPeriod" startAt="3"/>
            </a:pPr>
            <a:r>
              <a:rPr lang="en-AU" sz="1000" dirty="0">
                <a:solidFill>
                  <a:srgbClr val="57575A"/>
                </a:solidFill>
                <a:latin typeface="Calibri" panose="020F0502020204030204" pitchFamily="34" charset="0"/>
                <a:cs typeface="Calibri" panose="020F0502020204030204" pitchFamily="34" charset="0"/>
              </a:rPr>
              <a:t>Brainstorm potential trades that go into making rockets/ satellites. Think of existing trade skills and newer ones like 3D printing and composite materials.</a:t>
            </a:r>
          </a:p>
          <a:p>
            <a:pPr marL="228600" indent="-228600">
              <a:spcBef>
                <a:spcPts val="100"/>
              </a:spcBef>
              <a:spcAft>
                <a:spcPts val="100"/>
              </a:spcAft>
              <a:buFont typeface="+mj-lt"/>
              <a:buAutoNum type="arabicPeriod" startAt="3"/>
            </a:pPr>
            <a:r>
              <a:rPr lang="en-AU" sz="1000" dirty="0">
                <a:solidFill>
                  <a:srgbClr val="57575A"/>
                </a:solidFill>
                <a:latin typeface="Calibri" panose="020F0502020204030204" pitchFamily="34" charset="0"/>
                <a:cs typeface="Calibri" panose="020F0502020204030204" pitchFamily="34" charset="0"/>
              </a:rPr>
              <a:t>Use the website (</a:t>
            </a:r>
            <a:r>
              <a:rPr lang="en-AU" sz="1000" dirty="0">
                <a:solidFill>
                  <a:srgbClr val="57575A"/>
                </a:solidFill>
                <a:latin typeface="Calibri" panose="020F0502020204030204" pitchFamily="34" charset="0"/>
                <a:cs typeface="Calibri" panose="020F0502020204030204" pitchFamily="34" charset="0"/>
                <a:hlinkClick r:id="rId3"/>
              </a:rPr>
              <a:t>https://</a:t>
            </a:r>
            <a:r>
              <a:rPr lang="en-AU" sz="1000" dirty="0" err="1">
                <a:solidFill>
                  <a:srgbClr val="57575A"/>
                </a:solidFill>
                <a:latin typeface="Calibri" panose="020F0502020204030204" pitchFamily="34" charset="0"/>
                <a:cs typeface="Calibri" panose="020F0502020204030204" pitchFamily="34" charset="0"/>
                <a:hlinkClick r:id="rId3"/>
              </a:rPr>
              <a:t>www.gspace.com</a:t>
            </a:r>
            <a:r>
              <a:rPr lang="en-AU" sz="1000" dirty="0">
                <a:solidFill>
                  <a:srgbClr val="57575A"/>
                </a:solidFill>
                <a:latin typeface="Calibri" panose="020F0502020204030204" pitchFamily="34" charset="0"/>
                <a:cs typeface="Calibri" panose="020F0502020204030204" pitchFamily="34" charset="0"/>
                <a:hlinkClick r:id="rId3"/>
              </a:rPr>
              <a:t>/</a:t>
            </a:r>
            <a:r>
              <a:rPr lang="en-AU" sz="1000" dirty="0">
                <a:solidFill>
                  <a:srgbClr val="57575A"/>
                </a:solidFill>
                <a:latin typeface="Calibri" panose="020F0502020204030204" pitchFamily="34" charset="0"/>
                <a:cs typeface="Calibri" panose="020F0502020204030204" pitchFamily="34" charset="0"/>
              </a:rPr>
              <a:t>) to find three career options that may interest you in future. Write a paragraph description of the career and include why you may be interested in the role. Bear in mind there are manufacturing, engineering and ‘other roles’ available.</a:t>
            </a:r>
          </a:p>
          <a:p>
            <a:pPr marL="228600" indent="-228600">
              <a:spcBef>
                <a:spcPts val="100"/>
              </a:spcBef>
              <a:spcAft>
                <a:spcPts val="100"/>
              </a:spcAft>
              <a:buFont typeface="+mj-lt"/>
              <a:buAutoNum type="arabicPeriod" startAt="3"/>
            </a:pPr>
            <a:r>
              <a:rPr lang="en-AU" sz="1000" dirty="0">
                <a:solidFill>
                  <a:srgbClr val="57575A"/>
                </a:solidFill>
                <a:latin typeface="Calibri" panose="020F0502020204030204" pitchFamily="34" charset="0"/>
                <a:cs typeface="Calibri" panose="020F0502020204030204" pitchFamily="34" charset="0"/>
              </a:rPr>
              <a:t>Define the following types of jobs – fitter, turner, fabricator, aviator, electrical/propulsion and avionics engineers.</a:t>
            </a:r>
          </a:p>
          <a:p>
            <a:pPr marL="228600" indent="-228600">
              <a:spcBef>
                <a:spcPts val="100"/>
              </a:spcBef>
              <a:spcAft>
                <a:spcPts val="100"/>
              </a:spcAft>
              <a:buFont typeface="+mj-lt"/>
              <a:buAutoNum type="arabicPeriod" startAt="3"/>
            </a:pPr>
            <a:r>
              <a:rPr lang="en-AU" sz="1000" dirty="0">
                <a:solidFill>
                  <a:srgbClr val="57575A"/>
                </a:solidFill>
                <a:latin typeface="Calibri" panose="020F0502020204030204" pitchFamily="34" charset="0"/>
                <a:cs typeface="Calibri" panose="020F0502020204030204" pitchFamily="34" charset="0"/>
              </a:rPr>
              <a:t>Look at TAFE site for your state or territory and speak with your career’s advisor. Identify five courses that can be useful for space industry.</a:t>
            </a:r>
          </a:p>
        </p:txBody>
      </p:sp>
      <p:sp>
        <p:nvSpPr>
          <p:cNvPr id="6" name="TextBox 5">
            <a:extLst>
              <a:ext uri="{FF2B5EF4-FFF2-40B4-BE49-F238E27FC236}">
                <a16:creationId xmlns:a16="http://schemas.microsoft.com/office/drawing/2014/main" id="{926A8787-5D3E-44EC-5286-B62AA0A5F7BA}"/>
              </a:ext>
            </a:extLst>
          </p:cNvPr>
          <p:cNvSpPr txBox="1"/>
          <p:nvPr/>
        </p:nvSpPr>
        <p:spPr>
          <a:xfrm>
            <a:off x="549275" y="9304308"/>
            <a:ext cx="5400000" cy="397743"/>
          </a:xfrm>
          <a:prstGeom prst="rect">
            <a:avLst/>
          </a:prstGeom>
        </p:spPr>
        <p:txBody>
          <a:bodyPr vert="horz" lIns="72000" tIns="72000" rIns="72000" bIns="72000" rtlCol="0" anchor="t"/>
          <a:lstStyle>
            <a:defPPr>
              <a:defRPr lang="en-US"/>
            </a:defPPr>
            <a:lvl1pPr>
              <a:defRPr sz="800" cap="all" baseline="0">
                <a:solidFill>
                  <a:schemeClr val="bg1"/>
                </a:solidFill>
              </a:defRPr>
            </a:lvl1pPr>
          </a:lstStyle>
          <a:p>
            <a:r>
              <a:rPr lang="en-AU" sz="1000" b="1" cap="none" dirty="0">
                <a:solidFill>
                  <a:schemeClr val="accent1"/>
                </a:solidFill>
              </a:rPr>
              <a:t>SPACE CAREERS WAYFINDER IS A COLLABORATION BETWEEN </a:t>
            </a:r>
            <a:br>
              <a:rPr lang="en-AU" sz="1000" b="1" cap="none" dirty="0">
                <a:solidFill>
                  <a:schemeClr val="accent1"/>
                </a:solidFill>
              </a:rPr>
            </a:br>
            <a:r>
              <a:rPr lang="en-AU" sz="1000" b="1" cap="none" dirty="0">
                <a:solidFill>
                  <a:schemeClr val="accent1"/>
                </a:solidFill>
              </a:rPr>
              <a:t>THE CSIRO AND THE AUSTRALIAN NATIONAL UNIVERSITY</a:t>
            </a:r>
          </a:p>
        </p:txBody>
      </p:sp>
      <p:sp>
        <p:nvSpPr>
          <p:cNvPr id="7" name="Rectangle 6">
            <a:extLst>
              <a:ext uri="{FF2B5EF4-FFF2-40B4-BE49-F238E27FC236}">
                <a16:creationId xmlns:a16="http://schemas.microsoft.com/office/drawing/2014/main" id="{DC6E6F8D-19AD-ED7C-1691-40E72DAE9B65}"/>
              </a:ext>
              <a:ext uri="{C183D7F6-B498-43B3-948B-1728B52AA6E4}">
                <adec:decorative xmlns:adec="http://schemas.microsoft.com/office/drawing/2017/decorative" val="1"/>
              </a:ext>
            </a:extLst>
          </p:cNvPr>
          <p:cNvSpPr/>
          <p:nvPr/>
        </p:nvSpPr>
        <p:spPr>
          <a:xfrm>
            <a:off x="0" y="7998024"/>
            <a:ext cx="6858000" cy="1183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Footer Placeholder 1">
            <a:extLst>
              <a:ext uri="{FF2B5EF4-FFF2-40B4-BE49-F238E27FC236}">
                <a16:creationId xmlns:a16="http://schemas.microsoft.com/office/drawing/2014/main" id="{A3D88067-952E-2AE9-45C5-5F390B61A6F1}"/>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Iterative Design Process </a:t>
            </a:r>
            <a:r>
              <a:rPr lang="en-US" dirty="0"/>
              <a:t>TEACHER GUIDE</a:t>
            </a:r>
            <a:endParaRPr lang="en-AU" dirty="0"/>
          </a:p>
        </p:txBody>
      </p:sp>
      <p:sp>
        <p:nvSpPr>
          <p:cNvPr id="3" name="Slide Number Placeholder 2">
            <a:extLst>
              <a:ext uri="{FF2B5EF4-FFF2-40B4-BE49-F238E27FC236}">
                <a16:creationId xmlns:a16="http://schemas.microsoft.com/office/drawing/2014/main" id="{A25AC609-B568-90E1-ED49-EB21B4FF225D}"/>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3</a:t>
            </a:fld>
            <a:endParaRPr lang="en-AU" dirty="0"/>
          </a:p>
        </p:txBody>
      </p:sp>
      <p:sp>
        <p:nvSpPr>
          <p:cNvPr id="5" name="Isosceles Triangle 4">
            <a:extLst>
              <a:ext uri="{FF2B5EF4-FFF2-40B4-BE49-F238E27FC236}">
                <a16:creationId xmlns:a16="http://schemas.microsoft.com/office/drawing/2014/main" id="{C8C3CB20-6DB8-2355-2237-4888608FEAB5}"/>
              </a:ext>
              <a:ext uri="{C183D7F6-B498-43B3-948B-1728B52AA6E4}">
                <adec:decorative xmlns:adec="http://schemas.microsoft.com/office/drawing/2017/decorative" val="1"/>
              </a:ext>
            </a:extLst>
          </p:cNvPr>
          <p:cNvSpPr/>
          <p:nvPr/>
        </p:nvSpPr>
        <p:spPr>
          <a:xfrm rot="10800000">
            <a:off x="3200401" y="7595675"/>
            <a:ext cx="457200" cy="14522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D9534D8-BBDB-8A49-832A-06D324DBDDE9}"/>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Iterative Design Process – page 3</a:t>
            </a:r>
            <a:endParaRPr lang="en-AU" dirty="0"/>
          </a:p>
        </p:txBody>
      </p:sp>
    </p:spTree>
    <p:extLst>
      <p:ext uri="{BB962C8B-B14F-4D97-AF65-F5344CB8AC3E}">
        <p14:creationId xmlns:p14="http://schemas.microsoft.com/office/powerpoint/2010/main" val="1174614916"/>
      </p:ext>
    </p:extLst>
  </p:cSld>
  <p:clrMapOvr>
    <a:masterClrMapping/>
  </p:clrMapOvr>
</p:sld>
</file>

<file path=ppt/theme/theme1.xml><?xml version="1.0" encoding="utf-8"?>
<a:theme xmlns:a="http://schemas.openxmlformats.org/drawingml/2006/main" name="Office Theme">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_Resources">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53369D1CD1B61448F62ED7191B0A361" ma:contentTypeVersion="11" ma:contentTypeDescription="Create a new document." ma:contentTypeScope="" ma:versionID="9fa718f4d8f4bbefcc64bedee5bfc52e">
  <xsd:schema xmlns:xsd="http://www.w3.org/2001/XMLSchema" xmlns:xs="http://www.w3.org/2001/XMLSchema" xmlns:p="http://schemas.microsoft.com/office/2006/metadata/properties" xmlns:ns2="ebbfb97d-8400-4246-978d-8b68e4a1ec72" xmlns:ns3="a774ea9e-c034-4ea9-adc9-463ee3fef49f" targetNamespace="http://schemas.microsoft.com/office/2006/metadata/properties" ma:root="true" ma:fieldsID="196f744a603421bb36edf33224f8f500" ns2:_="" ns3:_="">
    <xsd:import namespace="ebbfb97d-8400-4246-978d-8b68e4a1ec72"/>
    <xsd:import namespace="a774ea9e-c034-4ea9-adc9-463ee3fef49f"/>
    <xsd:element name="properties">
      <xsd:complexType>
        <xsd:sequence>
          <xsd:element name="documentManagement">
            <xsd:complexType>
              <xsd:all>
                <xsd:element ref="ns2:_dlc_DocId" minOccurs="0"/>
                <xsd:element ref="ns2:_dlc_DocIdUrl" minOccurs="0"/>
                <xsd:element ref="ns2:_dlc_DocIdPersistId" minOccurs="0"/>
                <xsd:element ref="ns3:Programname" minOccurs="0"/>
                <xsd:element ref="ns3:Resourcetype" minOccurs="0"/>
                <xsd:element ref="ns3:Evaluation" minOccurs="0"/>
                <xsd:element ref="ns3:MediaServiceMetadata" minOccurs="0"/>
                <xsd:element ref="ns3:MediaServiceFastMetadata" minOccurs="0"/>
                <xsd:element ref="ns3:MediaServiceObjectDetectorVersions" minOccurs="0"/>
                <xsd:element ref="ns3:MediaServiceSearchProperties" minOccurs="0"/>
                <xsd:element ref="ns2:SharedWithUsers" minOccurs="0"/>
                <xsd:element ref="ns2:SharedWithDetails"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fb97d-8400-4246-978d-8b68e4a1ec7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74ea9e-c034-4ea9-adc9-463ee3fef49f" elementFormDefault="qualified">
    <xsd:import namespace="http://schemas.microsoft.com/office/2006/documentManagement/types"/>
    <xsd:import namespace="http://schemas.microsoft.com/office/infopath/2007/PartnerControls"/>
    <xsd:element name="Programname" ma:index="11" nillable="true" ma:displayName="Owner of resource" ma:format="Dropdown" ma:internalName="Programname">
      <xsd:complexType>
        <xsd:complexContent>
          <xsd:extension base="dms:MultiChoiceFillIn">
            <xsd:sequence>
              <xsd:element name="Value" maxOccurs="unbounded" minOccurs="0" nillable="true">
                <xsd:simpleType>
                  <xsd:union memberTypes="dms:Text">
                    <xsd:simpleType>
                      <xsd:restriction base="dms:Choice">
                        <xsd:enumeration value="Digital Careers"/>
                        <xsd:enumeration value="STEM Together"/>
                        <xsd:enumeration value="STEM Professionals in Schools"/>
                        <xsd:enumeration value="GenSTEM"/>
                        <xsd:enumeration value="Legacy"/>
                        <xsd:enumeration value="CEdO Comms"/>
                      </xsd:restriction>
                    </xsd:simpleType>
                  </xsd:union>
                </xsd:simpleType>
              </xsd:element>
            </xsd:sequence>
          </xsd:extension>
        </xsd:complexContent>
      </xsd:complexType>
    </xsd:element>
    <xsd:element name="Resourcetype" ma:index="12" nillable="true" ma:displayName="Resource type" ma:format="Dropdown" ma:internalName="Resourcetype">
      <xsd:complexType>
        <xsd:complexContent>
          <xsd:extension base="dms:MultiChoice">
            <xsd:sequence>
              <xsd:element name="Value" maxOccurs="unbounded" minOccurs="0" nillable="true">
                <xsd:simpleType>
                  <xsd:restriction base="dms:Choice">
                    <xsd:enumeration value="Video resource"/>
                    <xsd:enumeration value="Student resource"/>
                    <xsd:enumeration value="Teacher resource"/>
                  </xsd:restriction>
                </xsd:simpleType>
              </xsd:element>
            </xsd:sequence>
          </xsd:extension>
        </xsd:complexContent>
      </xsd:complexType>
    </xsd:element>
    <xsd:element name="Evaluation" ma:index="14" nillable="true" ma:displayName="Status" ma:format="Dropdown" ma:internalName="Evaluation">
      <xsd:simpleType>
        <xsd:restriction base="dms:Choice">
          <xsd:enumeration value="Requires Review"/>
          <xsd:enumeration value="Live on Library"/>
          <xsd:enumeration value="Admin"/>
          <xsd:enumeration value="Awaiting QA Panel"/>
          <xsd:enumeration value="Internal Document"/>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21" nillable="true" ma:displayName="Notes" ma:format="Dropdown" ma:internalName="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ebbfb97d-8400-4246-978d-8b68e4a1ec72">ZE3VX6JE3FAU-1152004265-297</_dlc_DocId>
    <_dlc_DocIdUrl xmlns="ebbfb97d-8400-4246-978d-8b68e4a1ec72">
      <Url>https://csiroau.sharepoint.com/sites/CSIROEducationOutreach2/_layouts/15/DocIdRedir.aspx?ID=ZE3VX6JE3FAU-1152004265-297</Url>
      <Description>ZE3VX6JE3FAU-1152004265-297</Description>
    </_dlc_DocIdUrl>
    <Resourcetype xmlns="a774ea9e-c034-4ea9-adc9-463ee3fef49f" xsi:nil="true"/>
    <Evaluation xmlns="a774ea9e-c034-4ea9-adc9-463ee3fef49f" xsi:nil="true"/>
    <Programname xmlns="a774ea9e-c034-4ea9-adc9-463ee3fef49f" xsi:nil="true"/>
    <Notes xmlns="a774ea9e-c034-4ea9-adc9-463ee3fef49f" xsi:nil="true"/>
  </documentManagement>
</p:properties>
</file>

<file path=customXml/itemProps1.xml><?xml version="1.0" encoding="utf-8"?>
<ds:datastoreItem xmlns:ds="http://schemas.openxmlformats.org/officeDocument/2006/customXml" ds:itemID="{5249FD7B-D1B1-4E08-9348-037F4CBB1177}">
  <ds:schemaRefs>
    <ds:schemaRef ds:uri="http://schemas.microsoft.com/sharepoint/v3/contenttype/forms"/>
  </ds:schemaRefs>
</ds:datastoreItem>
</file>

<file path=customXml/itemProps2.xml><?xml version="1.0" encoding="utf-8"?>
<ds:datastoreItem xmlns:ds="http://schemas.openxmlformats.org/officeDocument/2006/customXml" ds:itemID="{AFC5524F-60C3-4E41-BBBA-E6E8FC000EDF}">
  <ds:schemaRefs>
    <ds:schemaRef ds:uri="http://schemas.microsoft.com/sharepoint/events"/>
  </ds:schemaRefs>
</ds:datastoreItem>
</file>

<file path=customXml/itemProps3.xml><?xml version="1.0" encoding="utf-8"?>
<ds:datastoreItem xmlns:ds="http://schemas.openxmlformats.org/officeDocument/2006/customXml" ds:itemID="{73E5EB75-5824-45F9-AF0C-D049AF14EA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fb97d-8400-4246-978d-8b68e4a1ec72"/>
    <ds:schemaRef ds:uri="a774ea9e-c034-4ea9-adc9-463ee3fef4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FA43D14-23B6-44D6-A499-564B2F86B1EE}">
  <ds:schemaRefs>
    <ds:schemaRef ds:uri="http://schemas.openxmlformats.org/package/2006/metadata/core-properties"/>
    <ds:schemaRef ds:uri="http://schemas.microsoft.com/office/infopath/2007/PartnerControls"/>
    <ds:schemaRef ds:uri="16086451-6d37-4935-be9a-a54fea279158"/>
    <ds:schemaRef ds:uri="http://www.w3.org/XML/1998/namespace"/>
    <ds:schemaRef ds:uri="http://purl.org/dc/dcmitype/"/>
    <ds:schemaRef ds:uri="http://schemas.microsoft.com/office/2006/metadata/properties"/>
    <ds:schemaRef ds:uri="http://schemas.microsoft.com/office/2006/documentManagement/types"/>
    <ds:schemaRef ds:uri="cbf74718-704d-415e-8c81-199debd1d983"/>
    <ds:schemaRef ds:uri="http://purl.org/dc/terms/"/>
    <ds:schemaRef ds:uri="http://purl.org/dc/elements/1.1/"/>
    <ds:schemaRef ds:uri="ebbfb97d-8400-4246-978d-8b68e4a1ec72"/>
    <ds:schemaRef ds:uri="a774ea9e-c034-4ea9-adc9-463ee3fef49f"/>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204</TotalTime>
  <Words>1349</Words>
  <PresentationFormat>A4 Paper (210x297 mm)</PresentationFormat>
  <Paragraphs>70</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Open Sans</vt:lpstr>
      <vt:lpstr>Office Theme</vt:lpstr>
      <vt:lpstr>Space Careers Wayfinder Iterative Design Process</vt:lpstr>
      <vt:lpstr>Iterative Design Process – page 2</vt:lpstr>
      <vt:lpstr>Iterative Design Process – page 3</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Iterative design process teacher resource</dc:title>
  <dcterms:created xsi:type="dcterms:W3CDTF">2023-04-19T21:44:39Z</dcterms:created>
  <dcterms:modified xsi:type="dcterms:W3CDTF">2024-07-23T07:19:01Z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0x010100353369D1CD1B61448F62ED7191B0A361</vt:lpwstr>
  </property>
  <property fmtid="{D5CDD505-2E9C-101B-9397-08002B2CF9AE}" pid="3" name="_dlc_DocIdItemGuid">
    <vt:lpwstr>501e78ae-925a-489b-bdd4-e4837d13bc5c</vt:lpwstr>
  </property>
  <property fmtid="{D5CDD505-2E9C-101B-9397-08002B2CF9AE}" pid="4" name="MediaServiceImageTags">
    <vt:lpwstr/>
  </property>
</Properties>
</file>