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11"/>
  </p:notesMasterIdLst>
  <p:sldIdLst>
    <p:sldId id="256" r:id="rId6"/>
    <p:sldId id="262" r:id="rId7"/>
    <p:sldId id="257" r:id="rId8"/>
    <p:sldId id="259" r:id="rId9"/>
    <p:sldId id="263" r:id="rId10"/>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51" userDrawn="1">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575A"/>
    <a:srgbClr val="6D2077"/>
    <a:srgbClr val="78BE2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57B623C-F543-453A-9DC2-D8DD6C92BEB4}" v="59" dt="2024-04-02T06:07:49.33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9" autoAdjust="0"/>
    <p:restoredTop sz="96357" autoAdjust="0"/>
  </p:normalViewPr>
  <p:slideViewPr>
    <p:cSldViewPr snapToGrid="0" showGuides="1">
      <p:cViewPr>
        <p:scale>
          <a:sx n="75" d="100"/>
          <a:sy n="75" d="100"/>
        </p:scale>
        <p:origin x="4108" y="1096"/>
      </p:cViewPr>
      <p:guideLst>
        <p:guide orient="horz" pos="351"/>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tableStyles" Target="tableStyles.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3EC548-5A07-4952-A39F-B71329637647}" type="datetimeFigureOut">
              <a:rPr lang="en-AU" smtClean="0"/>
              <a:t>23/07/2024</a:t>
            </a:fld>
            <a:endParaRPr lang="en-AU"/>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B0B948-7F29-4D1C-8BB5-2D9CD9756C48}" type="slidenum">
              <a:rPr lang="en-AU" smtClean="0"/>
              <a:t>‹#›</a:t>
            </a:fld>
            <a:endParaRPr lang="en-AU"/>
          </a:p>
        </p:txBody>
      </p:sp>
    </p:spTree>
    <p:extLst>
      <p:ext uri="{BB962C8B-B14F-4D97-AF65-F5344CB8AC3E}">
        <p14:creationId xmlns:p14="http://schemas.microsoft.com/office/powerpoint/2010/main" val="643892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1BDCEB6-0FF0-B391-7674-BE39F8E27870}"/>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0" y="1"/>
            <a:ext cx="6858000" cy="2024427"/>
          </a:xfrm>
          <a:prstGeom prst="rect">
            <a:avLst/>
          </a:prstGeom>
        </p:spPr>
      </p:pic>
      <p:sp>
        <p:nvSpPr>
          <p:cNvPr id="19" name="Rectangle 18">
            <a:extLst>
              <a:ext uri="{FF2B5EF4-FFF2-40B4-BE49-F238E27FC236}">
                <a16:creationId xmlns:a16="http://schemas.microsoft.com/office/drawing/2014/main" id="{85FA0577-548C-A514-48E3-6470D7A9F54F}"/>
              </a:ext>
            </a:extLst>
          </p:cNvPr>
          <p:cNvSpPr/>
          <p:nvPr userDrawn="1"/>
        </p:nvSpPr>
        <p:spPr>
          <a:xfrm>
            <a:off x="3220294" y="1"/>
            <a:ext cx="3637707" cy="2024428"/>
          </a:xfrm>
          <a:prstGeom prst="rect">
            <a:avLst/>
          </a:prstGeom>
          <a:solidFill>
            <a:srgbClr val="00A9CE">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AU"/>
          </a:p>
        </p:txBody>
      </p:sp>
      <p:sp>
        <p:nvSpPr>
          <p:cNvPr id="4" name="Footer Placeholder 7">
            <a:extLst>
              <a:ext uri="{FF2B5EF4-FFF2-40B4-BE49-F238E27FC236}">
                <a16:creationId xmlns:a16="http://schemas.microsoft.com/office/drawing/2014/main" id="{7501E023-17D5-EA6E-7BB6-CAB0357946F3}"/>
              </a:ext>
            </a:extLst>
          </p:cNvPr>
          <p:cNvSpPr>
            <a:spLocks noGrp="1"/>
          </p:cNvSpPr>
          <p:nvPr>
            <p:ph type="ftr" sz="quarter" idx="3"/>
          </p:nvPr>
        </p:nvSpPr>
        <p:spPr>
          <a:xfrm>
            <a:off x="549275" y="9182100"/>
            <a:ext cx="5148000" cy="220317"/>
          </a:xfrm>
          <a:prstGeom prst="rect">
            <a:avLst/>
          </a:prstGeom>
        </p:spPr>
        <p:txBody>
          <a:bodyPr vert="horz" lIns="72000" tIns="72000" rIns="72000" bIns="72000" rtlCol="0" anchor="ctr"/>
          <a:lstStyle>
            <a:lvl1pPr algn="l">
              <a:defRPr sz="800" cap="all" baseline="0">
                <a:solidFill>
                  <a:schemeClr val="accent1"/>
                </a:solidFill>
              </a:defRPr>
            </a:lvl1pPr>
          </a:lstStyle>
          <a:p>
            <a:endParaRPr lang="en-AU" dirty="0"/>
          </a:p>
        </p:txBody>
      </p:sp>
      <p:sp>
        <p:nvSpPr>
          <p:cNvPr id="6" name="Slide Number Placeholder 8">
            <a:extLst>
              <a:ext uri="{FF2B5EF4-FFF2-40B4-BE49-F238E27FC236}">
                <a16:creationId xmlns:a16="http://schemas.microsoft.com/office/drawing/2014/main" id="{F5780259-F3A4-9F26-0EDA-9A9A86E49BA8}"/>
              </a:ext>
            </a:extLst>
          </p:cNvPr>
          <p:cNvSpPr>
            <a:spLocks noGrp="1"/>
          </p:cNvSpPr>
          <p:nvPr>
            <p:ph type="sldNum" sz="quarter" idx="4"/>
          </p:nvPr>
        </p:nvSpPr>
        <p:spPr>
          <a:xfrm>
            <a:off x="5697275" y="9182100"/>
            <a:ext cx="576000" cy="220317"/>
          </a:xfrm>
          <a:prstGeom prst="rect">
            <a:avLst/>
          </a:prstGeom>
        </p:spPr>
        <p:txBody>
          <a:bodyPr vert="horz" lIns="72000" tIns="72000" rIns="72000" bIns="72000" rtlCol="0" anchor="ctr"/>
          <a:lstStyle>
            <a:lvl1pPr algn="r">
              <a:defRPr sz="1200">
                <a:solidFill>
                  <a:schemeClr val="accent1"/>
                </a:solidFill>
              </a:defRPr>
            </a:lvl1pPr>
          </a:lstStyle>
          <a:p>
            <a:fld id="{24F48773-4115-48EA-A802-25D4069CDE66}" type="slidenum">
              <a:rPr lang="en-AU" smtClean="0"/>
              <a:pPr/>
              <a:t>‹#›</a:t>
            </a:fld>
            <a:endParaRPr lang="en-AU" dirty="0"/>
          </a:p>
        </p:txBody>
      </p:sp>
      <p:cxnSp>
        <p:nvCxnSpPr>
          <p:cNvPr id="7" name="Straight Connector 6">
            <a:extLst>
              <a:ext uri="{FF2B5EF4-FFF2-40B4-BE49-F238E27FC236}">
                <a16:creationId xmlns:a16="http://schemas.microsoft.com/office/drawing/2014/main" id="{A28FEE01-22D1-10A5-516A-AA0CA952CE78}"/>
              </a:ext>
            </a:extLst>
          </p:cNvPr>
          <p:cNvCxnSpPr/>
          <p:nvPr userDrawn="1"/>
        </p:nvCxnSpPr>
        <p:spPr>
          <a:xfrm>
            <a:off x="6280030" y="9182100"/>
            <a:ext cx="0" cy="226443"/>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7970BCA5-BD77-0CC6-BAA1-8874A4B3C50E}"/>
              </a:ext>
            </a:extLst>
          </p:cNvPr>
          <p:cNvSpPr/>
          <p:nvPr userDrawn="1"/>
        </p:nvSpPr>
        <p:spPr>
          <a:xfrm>
            <a:off x="5063490" y="1771650"/>
            <a:ext cx="1794511" cy="20152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lnSpc>
                <a:spcPct val="107000"/>
              </a:lnSpc>
              <a:spcAft>
                <a:spcPts val="600"/>
              </a:spcAft>
              <a:tabLst>
                <a:tab pos="1154113" algn="r"/>
              </a:tabLst>
            </a:pPr>
            <a:r>
              <a:rPr lang="en-AU" sz="800" dirty="0">
                <a:solidFill>
                  <a:schemeClr val="bg1"/>
                </a:solidFill>
                <a:effectLst/>
                <a:ea typeface="Calibri" panose="020F0502020204030204" pitchFamily="34" charset="0"/>
                <a:cs typeface="Times New Roman" panose="02020603050405020304" pitchFamily="18" charset="0"/>
              </a:rPr>
              <a:t>	STUDENT RESOURCE</a:t>
            </a:r>
            <a:endParaRPr lang="en-AU" sz="1100" dirty="0">
              <a:solidFill>
                <a:schemeClr val="bg1"/>
              </a:solidFill>
              <a:effectLst/>
              <a:ea typeface="Calibri" panose="020F0502020204030204" pitchFamily="34" charset="0"/>
              <a:cs typeface="Times New Roman" panose="02020603050405020304" pitchFamily="18" charset="0"/>
            </a:endParaRPr>
          </a:p>
        </p:txBody>
      </p:sp>
      <p:pic>
        <p:nvPicPr>
          <p:cNvPr id="3" name="Picture 2">
            <a:extLst>
              <a:ext uri="{FF2B5EF4-FFF2-40B4-BE49-F238E27FC236}">
                <a16:creationId xmlns:a16="http://schemas.microsoft.com/office/drawing/2014/main" id="{D8890BAA-3C90-0664-FDD1-5ED2B307510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7182" y="565513"/>
            <a:ext cx="726061" cy="726061"/>
          </a:xfrm>
          <a:prstGeom prst="rect">
            <a:avLst/>
          </a:prstGeom>
        </p:spPr>
      </p:pic>
    </p:spTree>
    <p:extLst>
      <p:ext uri="{BB962C8B-B14F-4D97-AF65-F5344CB8AC3E}">
        <p14:creationId xmlns:p14="http://schemas.microsoft.com/office/powerpoint/2010/main" val="1972623687"/>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Footer Placeholder 7">
            <a:extLst>
              <a:ext uri="{FF2B5EF4-FFF2-40B4-BE49-F238E27FC236}">
                <a16:creationId xmlns:a16="http://schemas.microsoft.com/office/drawing/2014/main" id="{13E96F6E-E478-4482-E8D0-48B784F9828E}"/>
              </a:ext>
            </a:extLst>
          </p:cNvPr>
          <p:cNvSpPr>
            <a:spLocks noGrp="1"/>
          </p:cNvSpPr>
          <p:nvPr>
            <p:ph type="ftr" sz="quarter" idx="3"/>
          </p:nvPr>
        </p:nvSpPr>
        <p:spPr>
          <a:xfrm>
            <a:off x="549275" y="9182100"/>
            <a:ext cx="5148000" cy="220317"/>
          </a:xfrm>
          <a:prstGeom prst="rect">
            <a:avLst/>
          </a:prstGeom>
        </p:spPr>
        <p:txBody>
          <a:bodyPr vert="horz" lIns="72000" tIns="72000" rIns="72000" bIns="72000" rtlCol="0" anchor="ctr"/>
          <a:lstStyle>
            <a:lvl1pPr algn="l">
              <a:defRPr sz="800" cap="all" baseline="0">
                <a:solidFill>
                  <a:schemeClr val="accent1"/>
                </a:solidFill>
              </a:defRPr>
            </a:lvl1pPr>
          </a:lstStyle>
          <a:p>
            <a:endParaRPr lang="en-AU" dirty="0"/>
          </a:p>
        </p:txBody>
      </p:sp>
      <p:sp>
        <p:nvSpPr>
          <p:cNvPr id="7" name="Slide Number Placeholder 8">
            <a:extLst>
              <a:ext uri="{FF2B5EF4-FFF2-40B4-BE49-F238E27FC236}">
                <a16:creationId xmlns:a16="http://schemas.microsoft.com/office/drawing/2014/main" id="{7601F452-C26C-9A0E-95E4-ADDF6BA11398}"/>
              </a:ext>
            </a:extLst>
          </p:cNvPr>
          <p:cNvSpPr>
            <a:spLocks noGrp="1"/>
          </p:cNvSpPr>
          <p:nvPr>
            <p:ph type="sldNum" sz="quarter" idx="4"/>
          </p:nvPr>
        </p:nvSpPr>
        <p:spPr>
          <a:xfrm>
            <a:off x="5697275" y="9182100"/>
            <a:ext cx="576000" cy="220317"/>
          </a:xfrm>
          <a:prstGeom prst="rect">
            <a:avLst/>
          </a:prstGeom>
        </p:spPr>
        <p:txBody>
          <a:bodyPr vert="horz" lIns="72000" tIns="72000" rIns="72000" bIns="72000" rtlCol="0" anchor="ctr"/>
          <a:lstStyle>
            <a:lvl1pPr algn="r">
              <a:defRPr sz="1200">
                <a:solidFill>
                  <a:schemeClr val="accent1"/>
                </a:solidFill>
              </a:defRPr>
            </a:lvl1pPr>
          </a:lstStyle>
          <a:p>
            <a:fld id="{24F48773-4115-48EA-A802-25D4069CDE66}" type="slidenum">
              <a:rPr lang="en-AU" smtClean="0"/>
              <a:pPr/>
              <a:t>‹#›</a:t>
            </a:fld>
            <a:endParaRPr lang="en-AU" dirty="0"/>
          </a:p>
        </p:txBody>
      </p:sp>
      <p:cxnSp>
        <p:nvCxnSpPr>
          <p:cNvPr id="8" name="Straight Connector 7">
            <a:extLst>
              <a:ext uri="{FF2B5EF4-FFF2-40B4-BE49-F238E27FC236}">
                <a16:creationId xmlns:a16="http://schemas.microsoft.com/office/drawing/2014/main" id="{D69ECAD7-A7AB-A0A4-3616-12292843B218}"/>
              </a:ext>
            </a:extLst>
          </p:cNvPr>
          <p:cNvCxnSpPr/>
          <p:nvPr userDrawn="1"/>
        </p:nvCxnSpPr>
        <p:spPr>
          <a:xfrm>
            <a:off x="6280030" y="9182100"/>
            <a:ext cx="0" cy="226443"/>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941485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B08549C-7496-9165-2067-01E31BFA0DAA}"/>
              </a:ext>
            </a:extLst>
          </p:cNvPr>
          <p:cNvSpPr/>
          <p:nvPr userDrawn="1"/>
        </p:nvSpPr>
        <p:spPr>
          <a:xfrm>
            <a:off x="0" y="9066178"/>
            <a:ext cx="6858000" cy="83982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Footer Placeholder 7">
            <a:extLst>
              <a:ext uri="{FF2B5EF4-FFF2-40B4-BE49-F238E27FC236}">
                <a16:creationId xmlns:a16="http://schemas.microsoft.com/office/drawing/2014/main" id="{DEAF15A3-906B-2086-AA2C-931B76C2A4BC}"/>
              </a:ext>
            </a:extLst>
          </p:cNvPr>
          <p:cNvSpPr>
            <a:spLocks noGrp="1"/>
          </p:cNvSpPr>
          <p:nvPr>
            <p:ph type="ftr" sz="quarter" idx="3"/>
          </p:nvPr>
        </p:nvSpPr>
        <p:spPr>
          <a:xfrm>
            <a:off x="549275" y="9182100"/>
            <a:ext cx="5148000" cy="220317"/>
          </a:xfrm>
          <a:prstGeom prst="rect">
            <a:avLst/>
          </a:prstGeom>
        </p:spPr>
        <p:txBody>
          <a:bodyPr vert="horz" lIns="72000" tIns="72000" rIns="72000" bIns="72000" rtlCol="0" anchor="ctr"/>
          <a:lstStyle>
            <a:lvl1pPr algn="l">
              <a:defRPr sz="800" cap="all" baseline="0">
                <a:solidFill>
                  <a:schemeClr val="accent1"/>
                </a:solidFill>
              </a:defRPr>
            </a:lvl1pPr>
          </a:lstStyle>
          <a:p>
            <a:endParaRPr lang="en-AU" dirty="0"/>
          </a:p>
        </p:txBody>
      </p:sp>
      <p:sp>
        <p:nvSpPr>
          <p:cNvPr id="6" name="Slide Number Placeholder 8">
            <a:extLst>
              <a:ext uri="{FF2B5EF4-FFF2-40B4-BE49-F238E27FC236}">
                <a16:creationId xmlns:a16="http://schemas.microsoft.com/office/drawing/2014/main" id="{2FC31DF7-3385-26DF-4BAD-41CE9DD50019}"/>
              </a:ext>
            </a:extLst>
          </p:cNvPr>
          <p:cNvSpPr>
            <a:spLocks noGrp="1"/>
          </p:cNvSpPr>
          <p:nvPr>
            <p:ph type="sldNum" sz="quarter" idx="4"/>
          </p:nvPr>
        </p:nvSpPr>
        <p:spPr>
          <a:xfrm>
            <a:off x="5697275" y="9182100"/>
            <a:ext cx="576000" cy="220317"/>
          </a:xfrm>
          <a:prstGeom prst="rect">
            <a:avLst/>
          </a:prstGeom>
        </p:spPr>
        <p:txBody>
          <a:bodyPr vert="horz" lIns="72000" tIns="72000" rIns="72000" bIns="72000" rtlCol="0" anchor="ctr"/>
          <a:lstStyle>
            <a:lvl1pPr algn="r">
              <a:defRPr sz="1200">
                <a:solidFill>
                  <a:schemeClr val="accent1"/>
                </a:solidFill>
              </a:defRPr>
            </a:lvl1pPr>
          </a:lstStyle>
          <a:p>
            <a:fld id="{24F48773-4115-48EA-A802-25D4069CDE66}" type="slidenum">
              <a:rPr lang="en-AU" smtClean="0"/>
              <a:pPr/>
              <a:t>‹#›</a:t>
            </a:fld>
            <a:endParaRPr lang="en-AU" dirty="0"/>
          </a:p>
        </p:txBody>
      </p:sp>
      <p:cxnSp>
        <p:nvCxnSpPr>
          <p:cNvPr id="10" name="Straight Connector 9">
            <a:extLst>
              <a:ext uri="{FF2B5EF4-FFF2-40B4-BE49-F238E27FC236}">
                <a16:creationId xmlns:a16="http://schemas.microsoft.com/office/drawing/2014/main" id="{B5103935-10D1-3BA7-9EA5-870FC99BB158}"/>
              </a:ext>
            </a:extLst>
          </p:cNvPr>
          <p:cNvCxnSpPr/>
          <p:nvPr userDrawn="1"/>
        </p:nvCxnSpPr>
        <p:spPr>
          <a:xfrm>
            <a:off x="6280030" y="9182100"/>
            <a:ext cx="0" cy="226443"/>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5691199"/>
      </p:ext>
    </p:extLst>
  </p:cSld>
  <p:clrMap bg1="lt1" tx1="dk1" bg2="lt2" tx2="dk2" accent1="accent1" accent2="accent2" accent3="accent3" accent4="accent4" accent5="accent5" accent6="accent6" hlink="hlink" folHlink="folHlink"/>
  <p:sldLayoutIdLst>
    <p:sldLayoutId id="2147483661" r:id="rId1"/>
    <p:sldLayoutId id="2147483662" r:id="rId2"/>
  </p:sldLayoutIdLst>
  <p:hf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46" userDrawn="1">
          <p15:clr>
            <a:srgbClr val="F26B43"/>
          </p15:clr>
        </p15:guide>
        <p15:guide id="2" pos="3974"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hyperlink" Target="https://www.ucsusa.org/resources/satellite-database" TargetMode="External"/><Relationship Id="rId7" Type="http://schemas.openxmlformats.org/officeDocument/2006/relationships/image" Target="../media/image5.png"/><Relationship Id="rId2" Type="http://schemas.openxmlformats.org/officeDocument/2006/relationships/hyperlink" Target="https://tarot.saberastro.com/" TargetMode="External"/><Relationship Id="rId1" Type="http://schemas.openxmlformats.org/officeDocument/2006/relationships/slideLayout" Target="../slideLayouts/slideLayout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hyperlink" Target="https://www.nasa.gov/mission_pages/station/news/orbital_debris.html"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hyperlink" Target="https://www.unhcr.org/news/stories/jordans-zaatari-refugee-camp-10-facts-10-years" TargetMode="External"/><Relationship Id="rId1" Type="http://schemas.openxmlformats.org/officeDocument/2006/relationships/slideLayout" Target="../slideLayouts/slideLayout2.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vingatlas.arcgis.com/wayback/#active=37890&amp;ext=-115.33219,36.04511,-115.26481,36.08289" TargetMode="External"/><Relationship Id="rId1" Type="http://schemas.openxmlformats.org/officeDocument/2006/relationships/slideLayout" Target="../slideLayouts/slideLayout2.xml"/><Relationship Id="rId4" Type="http://schemas.openxmlformats.org/officeDocument/2006/relationships/image" Target="../media/image8.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DBDF2-B6DB-D23C-64BA-CEC69F16649E}"/>
              </a:ext>
            </a:extLst>
          </p:cNvPr>
          <p:cNvSpPr txBox="1">
            <a:spLocks noGrp="1"/>
          </p:cNvSpPr>
          <p:nvPr>
            <p:ph type="title" idx="4294967295"/>
          </p:nvPr>
        </p:nvSpPr>
        <p:spPr>
          <a:xfrm>
            <a:off x="552093" y="2264594"/>
            <a:ext cx="5979336" cy="1068736"/>
          </a:xfrm>
          <a:prstGeom prst="rect">
            <a:avLst/>
          </a:prstGeom>
          <a:solidFill>
            <a:schemeClr val="bg1"/>
          </a:solidFill>
          <a:ln>
            <a:noFill/>
            <a:prstDash/>
          </a:ln>
          <a:effectLst/>
        </p:spPr>
        <p:txBody>
          <a:bodyPr rot="0" spcFirstLastPara="0" vertOverflow="overflow" horzOverflow="overflow" vert="horz" wrap="square" lIns="72000" tIns="72000" rIns="72000" bIns="72000" numCol="1" spcCol="0" rtlCol="0" fromWordArt="0" anchor="t" anchorCtr="0" forceAA="0" compatLnSpc="1">
            <a:prstTxWarp prst="textNoShape">
              <a:avLst/>
            </a:prstTxWarp>
            <a:spAutoFit/>
          </a:bodyPr>
          <a:lstStyle/>
          <a:p>
            <a:pPr defTabSz="457200">
              <a:lnSpc>
                <a:spcPct val="100000"/>
              </a:lnSpc>
              <a:spcBef>
                <a:spcPts val="0"/>
              </a:spcBef>
              <a:defRPr/>
            </a:pPr>
            <a:r>
              <a:rPr lang="en-US" sz="3600" dirty="0">
                <a:latin typeface="Open Sans" pitchFamily="2" charset="0"/>
                <a:ea typeface="Open Sans" pitchFamily="2" charset="0"/>
                <a:cs typeface="Open Sans" pitchFamily="2" charset="0"/>
              </a:rPr>
              <a:t>Space Careers </a:t>
            </a:r>
            <a:r>
              <a:rPr lang="en-US" sz="3600" dirty="0" err="1">
                <a:latin typeface="Open Sans" pitchFamily="2" charset="0"/>
                <a:ea typeface="Open Sans" pitchFamily="2" charset="0"/>
                <a:cs typeface="Open Sans" pitchFamily="2" charset="0"/>
              </a:rPr>
              <a:t>Wayfinder</a:t>
            </a:r>
            <a:br>
              <a:rPr kumimoji="0" lang="en-AU" sz="2400" b="1" i="0" u="none" strike="noStrike" kern="1200" cap="none" spc="0" normalizeH="0" baseline="0" noProof="0" dirty="0">
                <a:ln>
                  <a:noFill/>
                </a:ln>
                <a:solidFill>
                  <a:schemeClr val="accent6"/>
                </a:solidFill>
                <a:effectLst/>
                <a:uLnTx/>
                <a:uFillTx/>
                <a:latin typeface="Open Sans" pitchFamily="2" charset="0"/>
                <a:ea typeface="Open Sans" pitchFamily="2" charset="0"/>
                <a:cs typeface="Open Sans" pitchFamily="2" charset="0"/>
              </a:rPr>
            </a:br>
            <a:r>
              <a:rPr kumimoji="0" lang="en-AU" sz="2400" b="1" i="0" u="none" strike="noStrike" kern="1200" cap="none" spc="0" normalizeH="0" baseline="0" noProof="0" dirty="0">
                <a:ln>
                  <a:noFill/>
                </a:ln>
                <a:solidFill>
                  <a:schemeClr val="accent6"/>
                </a:solidFill>
                <a:effectLst/>
                <a:uLnTx/>
                <a:uFillTx/>
                <a:latin typeface="Open Sans" pitchFamily="2" charset="0"/>
                <a:ea typeface="Open Sans" pitchFamily="2" charset="0"/>
                <a:cs typeface="Open Sans" pitchFamily="2" charset="0"/>
              </a:rPr>
              <a:t>Satellites: The eyes in the sky</a:t>
            </a:r>
          </a:p>
        </p:txBody>
      </p:sp>
      <p:sp>
        <p:nvSpPr>
          <p:cNvPr id="11" name="TextBox 10">
            <a:extLst>
              <a:ext uri="{FF2B5EF4-FFF2-40B4-BE49-F238E27FC236}">
                <a16:creationId xmlns:a16="http://schemas.microsoft.com/office/drawing/2014/main" id="{F3B660CE-F813-2516-AC0A-E271D5EAE48E}"/>
              </a:ext>
            </a:extLst>
          </p:cNvPr>
          <p:cNvSpPr txBox="1"/>
          <p:nvPr/>
        </p:nvSpPr>
        <p:spPr>
          <a:xfrm>
            <a:off x="552092" y="3474720"/>
            <a:ext cx="5756634" cy="3892586"/>
          </a:xfrm>
          <a:prstGeom prst="rect">
            <a:avLst/>
          </a:prstGeom>
          <a:solidFill>
            <a:schemeClr val="bg1"/>
          </a:solidFill>
        </p:spPr>
        <p:txBody>
          <a:bodyPr wrap="square" lIns="72000" tIns="72000" rIns="72000" bIns="72000">
            <a:spAutoFit/>
          </a:bodyPr>
          <a:lstStyle/>
          <a:p>
            <a:pPr>
              <a:spcBef>
                <a:spcPts val="1800"/>
              </a:spcBef>
              <a:spcAft>
                <a:spcPts val="1200"/>
              </a:spcAft>
            </a:pPr>
            <a:r>
              <a:rPr lang="en-AU" dirty="0">
                <a:solidFill>
                  <a:schemeClr val="accent6"/>
                </a:solidFill>
                <a:effectLst/>
                <a:latin typeface="Open Sans" pitchFamily="2" charset="0"/>
                <a:ea typeface="Open Sans" pitchFamily="2" charset="0"/>
                <a:cs typeface="Open Sans" pitchFamily="2" charset="0"/>
              </a:rPr>
              <a:t>Background: Part A</a:t>
            </a:r>
          </a:p>
          <a:p>
            <a:pPr>
              <a:spcBef>
                <a:spcPts val="300"/>
              </a:spcBef>
              <a:spcAft>
                <a:spcPts val="300"/>
              </a:spcAft>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From the smallest satellite in space, the </a:t>
            </a:r>
            <a:r>
              <a:rPr lang="en-AU" sz="1000" dirty="0" err="1">
                <a:solidFill>
                  <a:srgbClr val="57575A"/>
                </a:solidFill>
                <a:effectLst/>
                <a:latin typeface="Calibri" panose="020F0502020204030204" pitchFamily="34" charset="0"/>
                <a:ea typeface="Calibri" panose="020F0502020204030204" pitchFamily="34" charset="0"/>
                <a:cs typeface="Calibri" panose="020F0502020204030204" pitchFamily="34" charset="0"/>
              </a:rPr>
              <a:t>Kalamsat</a:t>
            </a: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 to the largest, the International Space Station. The movement of these Earth orbiting craft needs to be carefully monitored in order to avoid a catastrophic and costly collision.</a:t>
            </a:r>
          </a:p>
          <a:p>
            <a:pPr>
              <a:spcBef>
                <a:spcPts val="300"/>
              </a:spcBef>
              <a:spcAft>
                <a:spcPts val="300"/>
              </a:spcAft>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There are an estimated half a million objects in Earth orbit </a:t>
            </a:r>
            <a:r>
              <a:rPr lang="en-AU" sz="1000" dirty="0" err="1">
                <a:solidFill>
                  <a:srgbClr val="57575A"/>
                </a:solidFill>
                <a:effectLst/>
                <a:latin typeface="Calibri" panose="020F0502020204030204" pitchFamily="34" charset="0"/>
                <a:ea typeface="Calibri" panose="020F0502020204030204" pitchFamily="34" charset="0"/>
                <a:cs typeface="Calibri" panose="020F0502020204030204" pitchFamily="34" charset="0"/>
              </a:rPr>
              <a:t>today</a:t>
            </a:r>
            <a:r>
              <a:rPr lang="en-AU" sz="1000" baseline="30000" dirty="0" err="1">
                <a:solidFill>
                  <a:srgbClr val="57575A"/>
                </a:solidFill>
                <a:effectLst/>
                <a:latin typeface="Calibri" panose="020F0502020204030204" pitchFamily="34" charset="0"/>
                <a:ea typeface="Calibri" panose="020F0502020204030204" pitchFamily="34" charset="0"/>
                <a:cs typeface="Calibri" panose="020F0502020204030204" pitchFamily="34" charset="0"/>
              </a:rPr>
              <a:t>1</a:t>
            </a: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 The nature of these ranges from debris from collisions between orbiting craft and debris from deliberately targeted craft, up to fully operational craft. </a:t>
            </a:r>
            <a:r>
              <a:rPr lang="en-AU" sz="1000" dirty="0" err="1">
                <a:solidFill>
                  <a:srgbClr val="57575A"/>
                </a:solidFill>
                <a:effectLst/>
                <a:latin typeface="Calibri" panose="020F0502020204030204" pitchFamily="34" charset="0"/>
                <a:ea typeface="Calibri" panose="020F0502020204030204" pitchFamily="34" charset="0"/>
                <a:cs typeface="Calibri" panose="020F0502020204030204" pitchFamily="34" charset="0"/>
              </a:rPr>
              <a:t>Saber</a:t>
            </a: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 Astronautics is just one of the many private companies joining governments efforts to track these objects. Their Terrestrial and Astronomical Rapid Observation Toolkit (</a:t>
            </a: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hlinkClick r:id="rId2"/>
              </a:rPr>
              <a:t>T.A.R.O.T.)</a:t>
            </a: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 gives users some idea of the scale of the problem.</a:t>
            </a:r>
          </a:p>
          <a:p>
            <a:pPr>
              <a:spcBef>
                <a:spcPts val="300"/>
              </a:spcBef>
              <a:spcAft>
                <a:spcPts val="300"/>
              </a:spcAft>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As society depends increasingly on the services provided through satellite technology, governments and private enterprise are scrambling to stay apace of the demand. The need to monitor the ever-increasing use of space has never been greater. The Union of Concerned Scientists (UCS) have compiled a satellite database (</a:t>
            </a: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hlinkClick r:id="rId3"/>
              </a:rPr>
              <a:t>excel format</a:t>
            </a: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 containing comprehensive details of satellite launches since September 1988 to Apr 2022</a:t>
            </a:r>
            <a:r>
              <a:rPr lang="en-AU" sz="1000" baseline="30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2</a:t>
            </a: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a:t>
            </a:r>
          </a:p>
          <a:p>
            <a:pPr>
              <a:spcBef>
                <a:spcPts val="1800"/>
              </a:spcBef>
              <a:spcAft>
                <a:spcPts val="1200"/>
              </a:spcAft>
            </a:pPr>
            <a:r>
              <a:rPr lang="en-AU" dirty="0">
                <a:solidFill>
                  <a:schemeClr val="accent6"/>
                </a:solidFill>
                <a:latin typeface="Open Sans" pitchFamily="2" charset="0"/>
                <a:ea typeface="Open Sans" pitchFamily="2" charset="0"/>
                <a:cs typeface="Open Sans" pitchFamily="2" charset="0"/>
              </a:rPr>
              <a:t>The task</a:t>
            </a:r>
          </a:p>
          <a:p>
            <a:pPr>
              <a:spcBef>
                <a:spcPts val="300"/>
              </a:spcBef>
              <a:spcAft>
                <a:spcPts val="300"/>
              </a:spcAft>
            </a:pPr>
            <a:r>
              <a:rPr lang="en-AU" sz="1000" dirty="0">
                <a:solidFill>
                  <a:srgbClr val="57575A"/>
                </a:solidFill>
                <a:latin typeface="Calibri" panose="020F0502020204030204" pitchFamily="34" charset="0"/>
                <a:cs typeface="Calibri" panose="020F0502020204030204" pitchFamily="34" charset="0"/>
              </a:rPr>
              <a:t>Use the UCS spreadsheet to complete the following:</a:t>
            </a:r>
          </a:p>
          <a:p>
            <a:pPr marL="360363" indent="-185738">
              <a:spcBef>
                <a:spcPts val="300"/>
              </a:spcBef>
              <a:spcAft>
                <a:spcPts val="300"/>
              </a:spcAft>
            </a:pPr>
            <a:r>
              <a:rPr lang="en-AU" sz="1000" dirty="0">
                <a:solidFill>
                  <a:srgbClr val="57575A"/>
                </a:solidFill>
                <a:latin typeface="Calibri" panose="020F0502020204030204" pitchFamily="34" charset="0"/>
                <a:cs typeface="Calibri" panose="020F0502020204030204" pitchFamily="34" charset="0"/>
              </a:rPr>
              <a:t>1.	From the Date of Launch data in the spreadsheet produce a column chart illustrating the number of satellites launched per year from 1988 to 2022.</a:t>
            </a:r>
            <a:endParaRPr lang="en-AU" sz="1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TextBox 13">
            <a:extLst>
              <a:ext uri="{FF2B5EF4-FFF2-40B4-BE49-F238E27FC236}">
                <a16:creationId xmlns:a16="http://schemas.microsoft.com/office/drawing/2014/main" id="{B19C2134-8A8E-4244-973B-F2458BF65769}"/>
              </a:ext>
            </a:extLst>
          </p:cNvPr>
          <p:cNvSpPr txBox="1"/>
          <p:nvPr/>
        </p:nvSpPr>
        <p:spPr>
          <a:xfrm>
            <a:off x="549274" y="8699744"/>
            <a:ext cx="3190703" cy="360850"/>
          </a:xfrm>
          <a:prstGeom prst="rect">
            <a:avLst/>
          </a:prstGeom>
          <a:noFill/>
        </p:spPr>
        <p:txBody>
          <a:bodyPr wrap="square" lIns="72000" tIns="72000" rIns="72000" bIns="72000">
            <a:spAutoFit/>
          </a:bodyPr>
          <a:lstStyle/>
          <a:p>
            <a:r>
              <a:rPr lang="en-AU" sz="700" baseline="30000"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rPr>
              <a:t>1</a:t>
            </a:r>
            <a:r>
              <a:rPr lang="en-AU" sz="700"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rPr>
              <a:t> </a:t>
            </a:r>
            <a:r>
              <a:rPr lang="en-AU" sz="700" u="sng"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hlinkClick r:id="rId4"/>
              </a:rPr>
              <a:t>https://</a:t>
            </a:r>
            <a:r>
              <a:rPr lang="en-AU" sz="700" u="sng" dirty="0" err="1">
                <a:solidFill>
                  <a:schemeClr val="accent3"/>
                </a:solidFill>
                <a:effectLst/>
                <a:latin typeface="Calibri" panose="020F0502020204030204" pitchFamily="34" charset="0"/>
                <a:ea typeface="Calibri" panose="020F0502020204030204" pitchFamily="34" charset="0"/>
                <a:cs typeface="Times New Roman" panose="02020603050405020304" pitchFamily="18" charset="0"/>
                <a:hlinkClick r:id="rId4"/>
              </a:rPr>
              <a:t>www.nasa.gov</a:t>
            </a:r>
            <a:r>
              <a:rPr lang="en-AU" sz="700" u="sng"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hlinkClick r:id="rId4"/>
              </a:rPr>
              <a:t>/</a:t>
            </a:r>
            <a:r>
              <a:rPr lang="en-AU" sz="700" u="sng" dirty="0" err="1">
                <a:solidFill>
                  <a:schemeClr val="accent3"/>
                </a:solidFill>
                <a:effectLst/>
                <a:latin typeface="Calibri" panose="020F0502020204030204" pitchFamily="34" charset="0"/>
                <a:ea typeface="Calibri" panose="020F0502020204030204" pitchFamily="34" charset="0"/>
                <a:cs typeface="Times New Roman" panose="02020603050405020304" pitchFamily="18" charset="0"/>
                <a:hlinkClick r:id="rId4"/>
              </a:rPr>
              <a:t>mission_pages</a:t>
            </a:r>
            <a:r>
              <a:rPr lang="en-AU" sz="700" u="sng"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hlinkClick r:id="rId4"/>
              </a:rPr>
              <a:t>/station/news/</a:t>
            </a:r>
            <a:r>
              <a:rPr lang="en-AU" sz="700" u="sng" dirty="0" err="1">
                <a:solidFill>
                  <a:schemeClr val="accent3"/>
                </a:solidFill>
                <a:effectLst/>
                <a:latin typeface="Calibri" panose="020F0502020204030204" pitchFamily="34" charset="0"/>
                <a:ea typeface="Calibri" panose="020F0502020204030204" pitchFamily="34" charset="0"/>
                <a:cs typeface="Times New Roman" panose="02020603050405020304" pitchFamily="18" charset="0"/>
                <a:hlinkClick r:id="rId4"/>
              </a:rPr>
              <a:t>orbital_debris.html</a:t>
            </a:r>
            <a:endParaRPr lang="en-AU" sz="700" u="sng" dirty="0">
              <a:solidFill>
                <a:schemeClr val="accent3"/>
              </a:solidFill>
              <a:latin typeface="Calibri" panose="020F0502020204030204" pitchFamily="34" charset="0"/>
              <a:ea typeface="Calibri" panose="020F0502020204030204" pitchFamily="34" charset="0"/>
              <a:cs typeface="Times New Roman" panose="02020603050405020304" pitchFamily="18" charset="0"/>
            </a:endParaRPr>
          </a:p>
          <a:p>
            <a:r>
              <a:rPr lang="en-AU" sz="700" baseline="30000"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rPr>
              <a:t>2</a:t>
            </a:r>
            <a:r>
              <a:rPr lang="en-AU" sz="700"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rPr>
              <a:t> </a:t>
            </a:r>
            <a:r>
              <a:rPr lang="en-AU" sz="700" u="sng"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hlinkClick r:id="rId3"/>
              </a:rPr>
              <a:t>https://</a:t>
            </a:r>
            <a:r>
              <a:rPr lang="en-AU" sz="700" u="sng" dirty="0" err="1">
                <a:solidFill>
                  <a:schemeClr val="accent3"/>
                </a:solidFill>
                <a:effectLst/>
                <a:latin typeface="Calibri" panose="020F0502020204030204" pitchFamily="34" charset="0"/>
                <a:ea typeface="Calibri" panose="020F0502020204030204" pitchFamily="34" charset="0"/>
                <a:cs typeface="Times New Roman" panose="02020603050405020304" pitchFamily="18" charset="0"/>
                <a:hlinkClick r:id="rId3"/>
              </a:rPr>
              <a:t>www.ucsusa.org</a:t>
            </a:r>
            <a:r>
              <a:rPr lang="en-AU" sz="700" u="sng"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hlinkClick r:id="rId3"/>
              </a:rPr>
              <a:t>/resources/satellite-database</a:t>
            </a:r>
            <a:r>
              <a:rPr lang="en-AU" sz="700" u="sng"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rPr>
              <a:t> </a:t>
            </a:r>
            <a:endParaRPr lang="en-AU" sz="700"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Footer Placeholder 4">
            <a:extLst>
              <a:ext uri="{FF2B5EF4-FFF2-40B4-BE49-F238E27FC236}">
                <a16:creationId xmlns:a16="http://schemas.microsoft.com/office/drawing/2014/main" id="{31834FBF-CFB9-F9BE-4EFA-A5576401F59F}"/>
              </a:ext>
              <a:ext uri="{C183D7F6-B498-43B3-948B-1728B52AA6E4}">
                <adec:decorative xmlns:adec="http://schemas.microsoft.com/office/drawing/2017/decorative" val="1"/>
              </a:ext>
            </a:extLst>
          </p:cNvPr>
          <p:cNvSpPr>
            <a:spLocks noGrp="1"/>
          </p:cNvSpPr>
          <p:nvPr>
            <p:ph type="ftr" sz="quarter" idx="3"/>
          </p:nvPr>
        </p:nvSpPr>
        <p:spPr/>
        <p:txBody>
          <a:bodyPr/>
          <a:lstStyle/>
          <a:p>
            <a:r>
              <a:rPr lang="en-AU" dirty="0">
                <a:solidFill>
                  <a:schemeClr val="bg1"/>
                </a:solidFill>
              </a:rPr>
              <a:t>Satellites – The eyes in the sky </a:t>
            </a:r>
            <a:r>
              <a:rPr lang="en-US" dirty="0"/>
              <a:t>STUDENT RESOURCE</a:t>
            </a:r>
            <a:endParaRPr lang="en-AU" dirty="0"/>
          </a:p>
        </p:txBody>
      </p:sp>
      <p:sp>
        <p:nvSpPr>
          <p:cNvPr id="6" name="Slide Number Placeholder 5">
            <a:extLst>
              <a:ext uri="{FF2B5EF4-FFF2-40B4-BE49-F238E27FC236}">
                <a16:creationId xmlns:a16="http://schemas.microsoft.com/office/drawing/2014/main" id="{A6217B97-624F-EAC2-D90F-8C698D7BAC4C}"/>
              </a:ext>
              <a:ext uri="{C183D7F6-B498-43B3-948B-1728B52AA6E4}">
                <adec:decorative xmlns:adec="http://schemas.microsoft.com/office/drawing/2017/decorative" val="1"/>
              </a:ext>
            </a:extLst>
          </p:cNvPr>
          <p:cNvSpPr>
            <a:spLocks noGrp="1"/>
          </p:cNvSpPr>
          <p:nvPr>
            <p:ph type="sldNum" sz="quarter" idx="4"/>
          </p:nvPr>
        </p:nvSpPr>
        <p:spPr/>
        <p:txBody>
          <a:bodyPr/>
          <a:lstStyle/>
          <a:p>
            <a:fld id="{24F48773-4115-48EA-A802-25D4069CDE66}" type="slidenum">
              <a:rPr lang="en-AU" smtClean="0"/>
              <a:pPr/>
              <a:t>1</a:t>
            </a:fld>
            <a:endParaRPr lang="en-AU" dirty="0"/>
          </a:p>
        </p:txBody>
      </p:sp>
      <p:pic>
        <p:nvPicPr>
          <p:cNvPr id="12" name="Graphic 11">
            <a:extLst>
              <a:ext uri="{FF2B5EF4-FFF2-40B4-BE49-F238E27FC236}">
                <a16:creationId xmlns:a16="http://schemas.microsoft.com/office/drawing/2014/main" id="{1A97DCEC-9F84-B86A-30D8-8DEBFCD28DB1}"/>
              </a:ext>
              <a:ext uri="{C183D7F6-B498-43B3-948B-1728B52AA6E4}">
                <adec:decorative xmlns:adec="http://schemas.microsoft.com/office/drawing/2017/decorative" val="1"/>
              </a:ext>
            </a:extLst>
          </p:cNvPr>
          <p:cNvPicPr>
            <a:picLocks noChangeAspect="1"/>
          </p:cNvPicPr>
          <p:nvPr/>
        </p:nvPicPr>
        <p:blipFill rotWithShape="1">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l="15873" t="14052" r="14286" b="16106"/>
          <a:stretch/>
        </p:blipFill>
        <p:spPr>
          <a:xfrm>
            <a:off x="2685625" y="3370945"/>
            <a:ext cx="551146" cy="551146"/>
          </a:xfrm>
          <a:prstGeom prst="rect">
            <a:avLst/>
          </a:prstGeom>
        </p:spPr>
      </p:pic>
      <p:pic>
        <p:nvPicPr>
          <p:cNvPr id="13" name="Graphic 12">
            <a:extLst>
              <a:ext uri="{FF2B5EF4-FFF2-40B4-BE49-F238E27FC236}">
                <a16:creationId xmlns:a16="http://schemas.microsoft.com/office/drawing/2014/main" id="{9C68DF04-76C9-69E6-2DF5-F2257F3601F1}"/>
              </a:ext>
              <a:ext uri="{C183D7F6-B498-43B3-948B-1728B52AA6E4}">
                <adec:decorative xmlns:adec="http://schemas.microsoft.com/office/drawing/2017/decorative" val="1"/>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648805" y="6096879"/>
            <a:ext cx="430516" cy="430516"/>
          </a:xfrm>
          <a:prstGeom prst="rect">
            <a:avLst/>
          </a:prstGeom>
        </p:spPr>
      </p:pic>
      <p:cxnSp>
        <p:nvCxnSpPr>
          <p:cNvPr id="15" name="Straight Connector 14">
            <a:extLst>
              <a:ext uri="{FF2B5EF4-FFF2-40B4-BE49-F238E27FC236}">
                <a16:creationId xmlns:a16="http://schemas.microsoft.com/office/drawing/2014/main" id="{9F4EF4FF-E845-D094-D706-7A78A3F0BF88}"/>
              </a:ext>
              <a:ext uri="{C183D7F6-B498-43B3-948B-1728B52AA6E4}">
                <adec:decorative xmlns:adec="http://schemas.microsoft.com/office/drawing/2017/decorative" val="1"/>
              </a:ext>
            </a:extLst>
          </p:cNvPr>
          <p:cNvCxnSpPr/>
          <p:nvPr/>
        </p:nvCxnSpPr>
        <p:spPr>
          <a:xfrm>
            <a:off x="549274" y="8686647"/>
            <a:ext cx="379054"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6847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descr="Text box to enter response">
            <a:extLst>
              <a:ext uri="{FF2B5EF4-FFF2-40B4-BE49-F238E27FC236}">
                <a16:creationId xmlns:a16="http://schemas.microsoft.com/office/drawing/2014/main" id="{BBB54EEE-C9DD-83E9-A3FD-4516FCE7D37B}"/>
              </a:ext>
            </a:extLst>
          </p:cNvPr>
          <p:cNvSpPr/>
          <p:nvPr/>
        </p:nvSpPr>
        <p:spPr>
          <a:xfrm>
            <a:off x="563401" y="546351"/>
            <a:ext cx="5745324" cy="3649867"/>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TextBox 3">
            <a:extLst>
              <a:ext uri="{FF2B5EF4-FFF2-40B4-BE49-F238E27FC236}">
                <a16:creationId xmlns:a16="http://schemas.microsoft.com/office/drawing/2014/main" id="{C25F22F6-6CE5-1374-D1FF-CE088A96FEDA}"/>
              </a:ext>
            </a:extLst>
          </p:cNvPr>
          <p:cNvSpPr txBox="1"/>
          <p:nvPr/>
        </p:nvSpPr>
        <p:spPr>
          <a:xfrm>
            <a:off x="552092" y="4278022"/>
            <a:ext cx="5756634" cy="453183"/>
          </a:xfrm>
          <a:prstGeom prst="rect">
            <a:avLst/>
          </a:prstGeom>
          <a:solidFill>
            <a:schemeClr val="bg1"/>
          </a:solidFill>
        </p:spPr>
        <p:txBody>
          <a:bodyPr wrap="square" lIns="72000" tIns="72000" rIns="72000" bIns="72000">
            <a:spAutoFit/>
          </a:bodyPr>
          <a:lstStyle/>
          <a:p>
            <a:pPr marL="360363" indent="-185738">
              <a:spcBef>
                <a:spcPts val="300"/>
              </a:spcBef>
              <a:spcAft>
                <a:spcPts val="300"/>
              </a:spcAft>
            </a:pPr>
            <a:r>
              <a:rPr lang="en-AU" sz="1000" dirty="0" err="1">
                <a:solidFill>
                  <a:srgbClr val="57575A"/>
                </a:solidFill>
                <a:latin typeface="Calibri" panose="020F0502020204030204" pitchFamily="34" charset="0"/>
                <a:cs typeface="Calibri" panose="020F0502020204030204" pitchFamily="34" charset="0"/>
              </a:rPr>
              <a:t>2a</a:t>
            </a:r>
            <a:r>
              <a:rPr lang="en-AU" sz="1000" dirty="0">
                <a:solidFill>
                  <a:srgbClr val="57575A"/>
                </a:solidFill>
                <a:latin typeface="Calibri" panose="020F0502020204030204" pitchFamily="34" charset="0"/>
                <a:cs typeface="Calibri" panose="020F0502020204030204" pitchFamily="34" charset="0"/>
              </a:rPr>
              <a:t>.	Categorise the satellite data based on their purpose as listed in the database. Order the data in a table with the most common purpose to the least common.</a:t>
            </a:r>
            <a:endParaRPr lang="en-AU" sz="1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tangle 11" descr="Text box to enter response">
            <a:extLst>
              <a:ext uri="{FF2B5EF4-FFF2-40B4-BE49-F238E27FC236}">
                <a16:creationId xmlns:a16="http://schemas.microsoft.com/office/drawing/2014/main" id="{1F9856B0-69BA-D372-BDE0-F8DF47272A15}"/>
              </a:ext>
            </a:extLst>
          </p:cNvPr>
          <p:cNvSpPr/>
          <p:nvPr/>
        </p:nvSpPr>
        <p:spPr>
          <a:xfrm>
            <a:off x="563401" y="4742570"/>
            <a:ext cx="5745324" cy="4150909"/>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Footer Placeholder 4">
            <a:extLst>
              <a:ext uri="{FF2B5EF4-FFF2-40B4-BE49-F238E27FC236}">
                <a16:creationId xmlns:a16="http://schemas.microsoft.com/office/drawing/2014/main" id="{31834FBF-CFB9-F9BE-4EFA-A5576401F59F}"/>
              </a:ext>
              <a:ext uri="{C183D7F6-B498-43B3-948B-1728B52AA6E4}">
                <adec:decorative xmlns:adec="http://schemas.microsoft.com/office/drawing/2017/decorative" val="1"/>
              </a:ext>
            </a:extLst>
          </p:cNvPr>
          <p:cNvSpPr>
            <a:spLocks noGrp="1"/>
          </p:cNvSpPr>
          <p:nvPr>
            <p:ph type="ftr" sz="quarter" idx="3"/>
          </p:nvPr>
        </p:nvSpPr>
        <p:spPr/>
        <p:txBody>
          <a:bodyPr/>
          <a:lstStyle/>
          <a:p>
            <a:r>
              <a:rPr lang="en-AU" dirty="0">
                <a:solidFill>
                  <a:schemeClr val="bg1"/>
                </a:solidFill>
              </a:rPr>
              <a:t>Satellites – The eyes in the sky </a:t>
            </a:r>
            <a:r>
              <a:rPr lang="en-US" dirty="0"/>
              <a:t>TEACHER GUIDE</a:t>
            </a:r>
            <a:endParaRPr lang="en-AU" dirty="0"/>
          </a:p>
        </p:txBody>
      </p:sp>
      <p:sp>
        <p:nvSpPr>
          <p:cNvPr id="6" name="Slide Number Placeholder 5">
            <a:extLst>
              <a:ext uri="{FF2B5EF4-FFF2-40B4-BE49-F238E27FC236}">
                <a16:creationId xmlns:a16="http://schemas.microsoft.com/office/drawing/2014/main" id="{A6217B97-624F-EAC2-D90F-8C698D7BAC4C}"/>
              </a:ext>
              <a:ext uri="{C183D7F6-B498-43B3-948B-1728B52AA6E4}">
                <adec:decorative xmlns:adec="http://schemas.microsoft.com/office/drawing/2017/decorative" val="1"/>
              </a:ext>
            </a:extLst>
          </p:cNvPr>
          <p:cNvSpPr>
            <a:spLocks noGrp="1"/>
          </p:cNvSpPr>
          <p:nvPr>
            <p:ph type="sldNum" sz="quarter" idx="4"/>
          </p:nvPr>
        </p:nvSpPr>
        <p:spPr/>
        <p:txBody>
          <a:bodyPr/>
          <a:lstStyle/>
          <a:p>
            <a:fld id="{24F48773-4115-48EA-A802-25D4069CDE66}" type="slidenum">
              <a:rPr lang="en-AU" smtClean="0"/>
              <a:pPr/>
              <a:t>2</a:t>
            </a:fld>
            <a:endParaRPr lang="en-AU" dirty="0"/>
          </a:p>
        </p:txBody>
      </p:sp>
      <p:sp>
        <p:nvSpPr>
          <p:cNvPr id="2" name="Title 1">
            <a:extLst>
              <a:ext uri="{FF2B5EF4-FFF2-40B4-BE49-F238E27FC236}">
                <a16:creationId xmlns:a16="http://schemas.microsoft.com/office/drawing/2014/main" id="{4CBF9E26-9B85-0812-B095-DC9F5724FAC0}"/>
              </a:ext>
            </a:extLst>
          </p:cNvPr>
          <p:cNvSpPr>
            <a:spLocks noGrp="1"/>
          </p:cNvSpPr>
          <p:nvPr>
            <p:ph type="title" idx="4294967295"/>
          </p:nvPr>
        </p:nvSpPr>
        <p:spPr>
          <a:xfrm>
            <a:off x="471488" y="-1914525"/>
            <a:ext cx="5915025" cy="1914525"/>
          </a:xfrm>
          <a:prstGeom prst="rect">
            <a:avLst/>
          </a:prstGeom>
        </p:spPr>
        <p:txBody>
          <a:bodyPr anchor="b"/>
          <a:lstStyle/>
          <a:p>
            <a:r>
              <a:rPr lang="en-AU" sz="3600" b="1" dirty="0">
                <a:solidFill>
                  <a:schemeClr val="accent6"/>
                </a:solidFill>
                <a:latin typeface="Open Sans" pitchFamily="2" charset="0"/>
                <a:ea typeface="Open Sans" pitchFamily="2" charset="0"/>
                <a:cs typeface="Open Sans" pitchFamily="2" charset="0"/>
              </a:rPr>
              <a:t>Satellites: The eyes in the sky – page 2</a:t>
            </a:r>
            <a:endParaRPr lang="en-AU" dirty="0"/>
          </a:p>
        </p:txBody>
      </p:sp>
      <p:pic>
        <p:nvPicPr>
          <p:cNvPr id="10" name="Graphic 9">
            <a:extLst>
              <a:ext uri="{FF2B5EF4-FFF2-40B4-BE49-F238E27FC236}">
                <a16:creationId xmlns:a16="http://schemas.microsoft.com/office/drawing/2014/main" id="{D03277A4-73C7-929E-B992-F1A7F421BC53}"/>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2254" y="600986"/>
            <a:ext cx="316523" cy="316523"/>
          </a:xfrm>
          <a:prstGeom prst="rect">
            <a:avLst/>
          </a:prstGeom>
        </p:spPr>
      </p:pic>
      <p:pic>
        <p:nvPicPr>
          <p:cNvPr id="13" name="Graphic 12">
            <a:extLst>
              <a:ext uri="{FF2B5EF4-FFF2-40B4-BE49-F238E27FC236}">
                <a16:creationId xmlns:a16="http://schemas.microsoft.com/office/drawing/2014/main" id="{B33FC20D-F06A-C209-08BF-F122BAC8EEA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2254" y="4797205"/>
            <a:ext cx="316523" cy="316523"/>
          </a:xfrm>
          <a:prstGeom prst="rect">
            <a:avLst/>
          </a:prstGeom>
        </p:spPr>
      </p:pic>
    </p:spTree>
    <p:extLst>
      <p:ext uri="{BB962C8B-B14F-4D97-AF65-F5344CB8AC3E}">
        <p14:creationId xmlns:p14="http://schemas.microsoft.com/office/powerpoint/2010/main" val="110231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D004E6F-6BCC-0414-82BE-A765C92934DE}"/>
              </a:ext>
            </a:extLst>
          </p:cNvPr>
          <p:cNvSpPr txBox="1"/>
          <p:nvPr/>
        </p:nvSpPr>
        <p:spPr>
          <a:xfrm>
            <a:off x="552092" y="565759"/>
            <a:ext cx="5756634" cy="453183"/>
          </a:xfrm>
          <a:prstGeom prst="rect">
            <a:avLst/>
          </a:prstGeom>
          <a:noFill/>
        </p:spPr>
        <p:txBody>
          <a:bodyPr wrap="square" lIns="72000" tIns="72000" rIns="72000" bIns="72000">
            <a:spAutoFit/>
          </a:bodyPr>
          <a:lstStyle/>
          <a:p>
            <a:pPr marL="360363" indent="-185738">
              <a:spcBef>
                <a:spcPts val="300"/>
              </a:spcBef>
              <a:spcAft>
                <a:spcPts val="300"/>
              </a:spcAft>
            </a:pPr>
            <a:r>
              <a:rPr lang="en-AU" sz="1000" dirty="0" err="1">
                <a:solidFill>
                  <a:srgbClr val="57575A"/>
                </a:solidFill>
                <a:latin typeface="Calibri" panose="020F0502020204030204" pitchFamily="34" charset="0"/>
                <a:cs typeface="Calibri" panose="020F0502020204030204" pitchFamily="34" charset="0"/>
              </a:rPr>
              <a:t>2b</a:t>
            </a:r>
            <a:r>
              <a:rPr lang="en-AU" sz="1000" dirty="0">
                <a:solidFill>
                  <a:srgbClr val="57575A"/>
                </a:solidFill>
                <a:latin typeface="Calibri" panose="020F0502020204030204" pitchFamily="34" charset="0"/>
                <a:cs typeface="Calibri" panose="020F0502020204030204" pitchFamily="34" charset="0"/>
              </a:rPr>
              <a:t>.	What percentage of the total satellites launched between 1988 and 2002 are owned or operated by Space X?</a:t>
            </a:r>
            <a:endParaRPr lang="en-AU" sz="1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Rectangle 14" descr="Text box to enter response">
            <a:extLst>
              <a:ext uri="{FF2B5EF4-FFF2-40B4-BE49-F238E27FC236}">
                <a16:creationId xmlns:a16="http://schemas.microsoft.com/office/drawing/2014/main" id="{FAC9CFCC-BEF6-6273-1B3E-CF4E69B91685}"/>
              </a:ext>
            </a:extLst>
          </p:cNvPr>
          <p:cNvSpPr/>
          <p:nvPr/>
        </p:nvSpPr>
        <p:spPr>
          <a:xfrm>
            <a:off x="563401" y="1009815"/>
            <a:ext cx="5745324" cy="849970"/>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TextBox 8">
            <a:extLst>
              <a:ext uri="{FF2B5EF4-FFF2-40B4-BE49-F238E27FC236}">
                <a16:creationId xmlns:a16="http://schemas.microsoft.com/office/drawing/2014/main" id="{84F78B44-82F2-6443-A6EB-FFB3C4AFCCFB}"/>
              </a:ext>
            </a:extLst>
          </p:cNvPr>
          <p:cNvSpPr txBox="1"/>
          <p:nvPr/>
        </p:nvSpPr>
        <p:spPr>
          <a:xfrm>
            <a:off x="552092" y="1884855"/>
            <a:ext cx="5756634" cy="607071"/>
          </a:xfrm>
          <a:prstGeom prst="rect">
            <a:avLst/>
          </a:prstGeom>
          <a:noFill/>
        </p:spPr>
        <p:txBody>
          <a:bodyPr wrap="square" lIns="72000" tIns="72000" rIns="72000" bIns="72000">
            <a:spAutoFit/>
          </a:bodyPr>
          <a:lstStyle/>
          <a:p>
            <a:pPr marL="360363" indent="-185738">
              <a:spcBef>
                <a:spcPts val="300"/>
              </a:spcBef>
              <a:spcAft>
                <a:spcPts val="300"/>
              </a:spcAft>
            </a:pPr>
            <a:r>
              <a:rPr lang="en-AU" sz="1000" dirty="0">
                <a:solidFill>
                  <a:srgbClr val="57575A"/>
                </a:solidFill>
                <a:latin typeface="Calibri" panose="020F0502020204030204" pitchFamily="34" charset="0"/>
                <a:cs typeface="Calibri" panose="020F0502020204030204" pitchFamily="34" charset="0"/>
              </a:rPr>
              <a:t>3.	The UCS spreadsheet also lists the number of countries operating/owning satellites. Choose a suitable format to display the ten operator/owner countries with the highest number of listed satellites in the database.</a:t>
            </a:r>
            <a:endParaRPr lang="en-AU" sz="1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descr="Text box to enter response">
            <a:extLst>
              <a:ext uri="{FF2B5EF4-FFF2-40B4-BE49-F238E27FC236}">
                <a16:creationId xmlns:a16="http://schemas.microsoft.com/office/drawing/2014/main" id="{C1A449B9-7826-3AFF-6530-6F22F15AC97C}"/>
              </a:ext>
            </a:extLst>
          </p:cNvPr>
          <p:cNvSpPr/>
          <p:nvPr/>
        </p:nvSpPr>
        <p:spPr>
          <a:xfrm>
            <a:off x="563401" y="2525463"/>
            <a:ext cx="5745324" cy="5503721"/>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Rectangle 11">
            <a:extLst>
              <a:ext uri="{FF2B5EF4-FFF2-40B4-BE49-F238E27FC236}">
                <a16:creationId xmlns:a16="http://schemas.microsoft.com/office/drawing/2014/main" id="{D7E98CF4-8D8F-518F-0007-0D78C1E9FF6D}"/>
              </a:ext>
              <a:ext uri="{C183D7F6-B498-43B3-948B-1728B52AA6E4}">
                <adec:decorative xmlns:adec="http://schemas.microsoft.com/office/drawing/2017/decorative" val="1"/>
              </a:ext>
            </a:extLst>
          </p:cNvPr>
          <p:cNvSpPr/>
          <p:nvPr/>
        </p:nvSpPr>
        <p:spPr>
          <a:xfrm>
            <a:off x="0" y="8177586"/>
            <a:ext cx="6858000" cy="9789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3" name="Isosceles Triangle 12">
            <a:extLst>
              <a:ext uri="{FF2B5EF4-FFF2-40B4-BE49-F238E27FC236}">
                <a16:creationId xmlns:a16="http://schemas.microsoft.com/office/drawing/2014/main" id="{1DD89C3B-40E3-F164-E559-F8CCB4B0CCC5}"/>
              </a:ext>
              <a:ext uri="{C183D7F6-B498-43B3-948B-1728B52AA6E4}">
                <adec:decorative xmlns:adec="http://schemas.microsoft.com/office/drawing/2017/decorative" val="1"/>
              </a:ext>
            </a:extLst>
          </p:cNvPr>
          <p:cNvSpPr/>
          <p:nvPr/>
        </p:nvSpPr>
        <p:spPr>
          <a:xfrm rot="10800000">
            <a:off x="3200401" y="8157707"/>
            <a:ext cx="457200" cy="145229"/>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 name="Slide Number Placeholder 2">
            <a:extLst>
              <a:ext uri="{FF2B5EF4-FFF2-40B4-BE49-F238E27FC236}">
                <a16:creationId xmlns:a16="http://schemas.microsoft.com/office/drawing/2014/main" id="{A25AC609-B568-90E1-ED49-EB21B4FF225D}"/>
              </a:ext>
              <a:ext uri="{C183D7F6-B498-43B3-948B-1728B52AA6E4}">
                <adec:decorative xmlns:adec="http://schemas.microsoft.com/office/drawing/2017/decorative" val="1"/>
              </a:ext>
            </a:extLst>
          </p:cNvPr>
          <p:cNvSpPr>
            <a:spLocks noGrp="1"/>
          </p:cNvSpPr>
          <p:nvPr>
            <p:ph type="sldNum" sz="quarter" idx="4"/>
          </p:nvPr>
        </p:nvSpPr>
        <p:spPr/>
        <p:txBody>
          <a:bodyPr/>
          <a:lstStyle/>
          <a:p>
            <a:fld id="{24F48773-4115-48EA-A802-25D4069CDE66}" type="slidenum">
              <a:rPr lang="en-AU" smtClean="0"/>
              <a:pPr/>
              <a:t>3</a:t>
            </a:fld>
            <a:endParaRPr lang="en-AU" dirty="0"/>
          </a:p>
        </p:txBody>
      </p:sp>
      <p:sp>
        <p:nvSpPr>
          <p:cNvPr id="8" name="Footer Placeholder 4">
            <a:extLst>
              <a:ext uri="{FF2B5EF4-FFF2-40B4-BE49-F238E27FC236}">
                <a16:creationId xmlns:a16="http://schemas.microsoft.com/office/drawing/2014/main" id="{746098D3-E79F-0375-81AF-1B79481F26B4}"/>
              </a:ext>
              <a:ext uri="{C183D7F6-B498-43B3-948B-1728B52AA6E4}">
                <adec:decorative xmlns:adec="http://schemas.microsoft.com/office/drawing/2017/decorative" val="1"/>
              </a:ext>
            </a:extLst>
          </p:cNvPr>
          <p:cNvSpPr>
            <a:spLocks noGrp="1"/>
          </p:cNvSpPr>
          <p:nvPr>
            <p:ph type="ftr" sz="quarter" idx="3"/>
          </p:nvPr>
        </p:nvSpPr>
        <p:spPr>
          <a:xfrm>
            <a:off x="549275" y="9182100"/>
            <a:ext cx="5148000" cy="220317"/>
          </a:xfrm>
        </p:spPr>
        <p:txBody>
          <a:bodyPr/>
          <a:lstStyle/>
          <a:p>
            <a:r>
              <a:rPr lang="en-AU" dirty="0">
                <a:solidFill>
                  <a:schemeClr val="bg1"/>
                </a:solidFill>
              </a:rPr>
              <a:t>Satellites – The eyes in the sky </a:t>
            </a:r>
            <a:r>
              <a:rPr lang="en-US" dirty="0"/>
              <a:t>TEACHER GUIDE</a:t>
            </a:r>
            <a:endParaRPr lang="en-AU" dirty="0"/>
          </a:p>
        </p:txBody>
      </p:sp>
      <p:sp>
        <p:nvSpPr>
          <p:cNvPr id="6" name="Title 5">
            <a:extLst>
              <a:ext uri="{FF2B5EF4-FFF2-40B4-BE49-F238E27FC236}">
                <a16:creationId xmlns:a16="http://schemas.microsoft.com/office/drawing/2014/main" id="{3381F86E-CFF4-7D34-7D3A-8EA2C3CC6853}"/>
              </a:ext>
            </a:extLst>
          </p:cNvPr>
          <p:cNvSpPr>
            <a:spLocks noGrp="1"/>
          </p:cNvSpPr>
          <p:nvPr>
            <p:ph type="title" idx="4294967295"/>
          </p:nvPr>
        </p:nvSpPr>
        <p:spPr>
          <a:xfrm>
            <a:off x="471488" y="-1914525"/>
            <a:ext cx="5915025" cy="1914525"/>
          </a:xfrm>
          <a:prstGeom prst="rect">
            <a:avLst/>
          </a:prstGeom>
        </p:spPr>
        <p:txBody>
          <a:bodyPr anchor="b"/>
          <a:lstStyle/>
          <a:p>
            <a:r>
              <a:rPr lang="en-AU" sz="3600" b="1" dirty="0">
                <a:solidFill>
                  <a:schemeClr val="accent6"/>
                </a:solidFill>
                <a:latin typeface="Open Sans" pitchFamily="2" charset="0"/>
                <a:ea typeface="Open Sans" pitchFamily="2" charset="0"/>
                <a:cs typeface="Open Sans" pitchFamily="2" charset="0"/>
              </a:rPr>
              <a:t>Satellites: The eyes in the sky – page 3</a:t>
            </a:r>
            <a:endParaRPr lang="en-AU" dirty="0"/>
          </a:p>
        </p:txBody>
      </p:sp>
      <p:pic>
        <p:nvPicPr>
          <p:cNvPr id="7" name="Graphic 6">
            <a:extLst>
              <a:ext uri="{FF2B5EF4-FFF2-40B4-BE49-F238E27FC236}">
                <a16:creationId xmlns:a16="http://schemas.microsoft.com/office/drawing/2014/main" id="{8ACCC0D4-63A6-5269-D2F3-D34AADE06AB3}"/>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2254" y="2580098"/>
            <a:ext cx="316523" cy="316523"/>
          </a:xfrm>
          <a:prstGeom prst="rect">
            <a:avLst/>
          </a:prstGeom>
        </p:spPr>
      </p:pic>
      <p:pic>
        <p:nvPicPr>
          <p:cNvPr id="16" name="Graphic 15">
            <a:extLst>
              <a:ext uri="{FF2B5EF4-FFF2-40B4-BE49-F238E27FC236}">
                <a16:creationId xmlns:a16="http://schemas.microsoft.com/office/drawing/2014/main" id="{7AB5D4D4-37E8-199E-5439-E783199D7886}"/>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2254" y="1064449"/>
            <a:ext cx="316523" cy="316523"/>
          </a:xfrm>
          <a:prstGeom prst="rect">
            <a:avLst/>
          </a:prstGeom>
        </p:spPr>
      </p:pic>
    </p:spTree>
    <p:extLst>
      <p:ext uri="{BB962C8B-B14F-4D97-AF65-F5344CB8AC3E}">
        <p14:creationId xmlns:p14="http://schemas.microsoft.com/office/powerpoint/2010/main" val="1174614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02098C9-FB73-4283-61C4-9D1A6E8CD3ED}"/>
              </a:ext>
            </a:extLst>
          </p:cNvPr>
          <p:cNvSpPr txBox="1"/>
          <p:nvPr/>
        </p:nvSpPr>
        <p:spPr>
          <a:xfrm>
            <a:off x="552092" y="560563"/>
            <a:ext cx="5756634" cy="7970625"/>
          </a:xfrm>
          <a:prstGeom prst="rect">
            <a:avLst/>
          </a:prstGeom>
          <a:solidFill>
            <a:schemeClr val="bg1"/>
          </a:solidFill>
        </p:spPr>
        <p:txBody>
          <a:bodyPr wrap="square" lIns="72000" tIns="72000" rIns="72000" bIns="72000">
            <a:spAutoFit/>
          </a:bodyPr>
          <a:lstStyle/>
          <a:p>
            <a:pPr>
              <a:spcBef>
                <a:spcPts val="1800"/>
              </a:spcBef>
              <a:spcAft>
                <a:spcPts val="1200"/>
              </a:spcAft>
            </a:pPr>
            <a:r>
              <a:rPr lang="en-AU" dirty="0">
                <a:solidFill>
                  <a:schemeClr val="accent6"/>
                </a:solidFill>
                <a:effectLst/>
                <a:latin typeface="Open Sans" pitchFamily="2" charset="0"/>
                <a:ea typeface="Open Sans" pitchFamily="2" charset="0"/>
                <a:cs typeface="Open Sans" pitchFamily="2" charset="0"/>
              </a:rPr>
              <a:t>Background: Part B</a:t>
            </a:r>
          </a:p>
          <a:p>
            <a:pPr>
              <a:spcBef>
                <a:spcPts val="300"/>
              </a:spcBef>
              <a:spcAft>
                <a:spcPts val="300"/>
              </a:spcAft>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Around 20% of the satellites listed on the UCS satellite database are used for Earth Observation (</a:t>
            </a:r>
            <a:r>
              <a:rPr lang="en-AU" sz="1000" dirty="0" err="1">
                <a:solidFill>
                  <a:srgbClr val="57575A"/>
                </a:solidFill>
                <a:effectLst/>
                <a:latin typeface="Calibri" panose="020F0502020204030204" pitchFamily="34" charset="0"/>
                <a:ea typeface="Calibri" panose="020F0502020204030204" pitchFamily="34" charset="0"/>
                <a:cs typeface="Calibri" panose="020F0502020204030204" pitchFamily="34" charset="0"/>
              </a:rPr>
              <a:t>EO</a:t>
            </a: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 The data and images collected by </a:t>
            </a:r>
            <a:r>
              <a:rPr lang="en-AU" sz="1000" dirty="0" err="1">
                <a:solidFill>
                  <a:srgbClr val="57575A"/>
                </a:solidFill>
                <a:effectLst/>
                <a:latin typeface="Calibri" panose="020F0502020204030204" pitchFamily="34" charset="0"/>
                <a:ea typeface="Calibri" panose="020F0502020204030204" pitchFamily="34" charset="0"/>
                <a:cs typeface="Calibri" panose="020F0502020204030204" pitchFamily="34" charset="0"/>
              </a:rPr>
              <a:t>EO</a:t>
            </a: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 satellites varies, from monitoring changes to the environment to particulate measurements in the atmosphere. Our understanding of the planets health and ecosystems is mainly derived from the data collected from space.</a:t>
            </a:r>
          </a:p>
          <a:p>
            <a:pPr>
              <a:spcBef>
                <a:spcPts val="300"/>
              </a:spcBef>
              <a:spcAft>
                <a:spcPts val="300"/>
              </a:spcAft>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A considerable amount of data and images recorded using satellites is freely available through a number of online platforms. In this activity we will use two of these platforms, Google Earth Pro (desktop version of Google Earth) and World Imagery </a:t>
            </a:r>
            <a:r>
              <a:rPr lang="en-AU" sz="1000" dirty="0" err="1">
                <a:solidFill>
                  <a:srgbClr val="57575A"/>
                </a:solidFill>
                <a:effectLst/>
                <a:latin typeface="Calibri" panose="020F0502020204030204" pitchFamily="34" charset="0"/>
                <a:ea typeface="Calibri" panose="020F0502020204030204" pitchFamily="34" charset="0"/>
                <a:cs typeface="Calibri" panose="020F0502020204030204" pitchFamily="34" charset="0"/>
              </a:rPr>
              <a:t>Wayback</a:t>
            </a: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 Both platforms have similar tools and properties along with a couple of options specific to each platform. </a:t>
            </a:r>
          </a:p>
          <a:p>
            <a:pPr>
              <a:spcBef>
                <a:spcPts val="300"/>
              </a:spcBef>
              <a:spcAft>
                <a:spcPts val="300"/>
              </a:spcAft>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The activity uses historical images collected over several years to follow the establishment and growth of the </a:t>
            </a:r>
            <a:r>
              <a:rPr lang="en-AU" sz="1000" dirty="0" err="1">
                <a:solidFill>
                  <a:srgbClr val="57575A"/>
                </a:solidFill>
                <a:effectLst/>
                <a:latin typeface="Calibri" panose="020F0502020204030204" pitchFamily="34" charset="0"/>
                <a:ea typeface="Calibri" panose="020F0502020204030204" pitchFamily="34" charset="0"/>
                <a:cs typeface="Calibri" panose="020F0502020204030204" pitchFamily="34" charset="0"/>
              </a:rPr>
              <a:t>Za’atari</a:t>
            </a: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 refugee camp (</a:t>
            </a: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hlinkClick r:id="rId2"/>
              </a:rPr>
              <a:t>https://</a:t>
            </a:r>
            <a:r>
              <a:rPr lang="en-AU" sz="1000" dirty="0" err="1">
                <a:solidFill>
                  <a:srgbClr val="57575A"/>
                </a:solidFill>
                <a:effectLst/>
                <a:latin typeface="Calibri" panose="020F0502020204030204" pitchFamily="34" charset="0"/>
                <a:ea typeface="Calibri" panose="020F0502020204030204" pitchFamily="34" charset="0"/>
                <a:cs typeface="Calibri" panose="020F0502020204030204" pitchFamily="34" charset="0"/>
                <a:hlinkClick r:id="rId2"/>
              </a:rPr>
              <a:t>www.unhcr.org</a:t>
            </a: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hlinkClick r:id="rId2"/>
              </a:rPr>
              <a:t>/news/stories/</a:t>
            </a:r>
            <a:r>
              <a:rPr lang="en-AU" sz="1000" dirty="0" err="1">
                <a:solidFill>
                  <a:srgbClr val="57575A"/>
                </a:solidFill>
                <a:effectLst/>
                <a:latin typeface="Calibri" panose="020F0502020204030204" pitchFamily="34" charset="0"/>
                <a:ea typeface="Calibri" panose="020F0502020204030204" pitchFamily="34" charset="0"/>
                <a:cs typeface="Calibri" panose="020F0502020204030204" pitchFamily="34" charset="0"/>
                <a:hlinkClick r:id="rId2"/>
              </a:rPr>
              <a:t>jordans</a:t>
            </a: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hlinkClick r:id="rId2"/>
              </a:rPr>
              <a:t>-</a:t>
            </a:r>
            <a:r>
              <a:rPr lang="en-AU" sz="1000" dirty="0" err="1">
                <a:solidFill>
                  <a:srgbClr val="57575A"/>
                </a:solidFill>
                <a:effectLst/>
                <a:latin typeface="Calibri" panose="020F0502020204030204" pitchFamily="34" charset="0"/>
                <a:ea typeface="Calibri" panose="020F0502020204030204" pitchFamily="34" charset="0"/>
                <a:cs typeface="Calibri" panose="020F0502020204030204" pitchFamily="34" charset="0"/>
                <a:hlinkClick r:id="rId2"/>
              </a:rPr>
              <a:t>zaatari</a:t>
            </a: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hlinkClick r:id="rId2"/>
              </a:rPr>
              <a:t>-refugee-camp-10-facts-10-years</a:t>
            </a: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 in the Middle east country of Jordan. The refugee camp is the world’s largest  camp for Syrian refugees.</a:t>
            </a:r>
          </a:p>
          <a:p>
            <a:pPr>
              <a:spcBef>
                <a:spcPts val="1800"/>
              </a:spcBef>
              <a:spcAft>
                <a:spcPts val="1200"/>
              </a:spcAft>
            </a:pPr>
            <a:r>
              <a:rPr lang="en-AU" dirty="0">
                <a:solidFill>
                  <a:schemeClr val="accent6"/>
                </a:solidFill>
                <a:latin typeface="Open Sans" pitchFamily="2" charset="0"/>
                <a:ea typeface="Open Sans" pitchFamily="2" charset="0"/>
                <a:cs typeface="Open Sans" pitchFamily="2" charset="0"/>
              </a:rPr>
              <a:t>The task</a:t>
            </a:r>
          </a:p>
          <a:p>
            <a:pPr marL="179388" indent="-179388">
              <a:spcBef>
                <a:spcPts val="300"/>
              </a:spcBef>
              <a:spcAft>
                <a:spcPts val="300"/>
              </a:spcAft>
            </a:pPr>
            <a:r>
              <a:rPr lang="en-AU" sz="1000" dirty="0">
                <a:solidFill>
                  <a:srgbClr val="57575A"/>
                </a:solidFill>
                <a:latin typeface="Calibri" panose="020F0502020204030204" pitchFamily="34" charset="0"/>
                <a:cs typeface="Calibri" panose="020F0502020204030204" pitchFamily="34" charset="0"/>
              </a:rPr>
              <a:t>1.	Open Google Earth Pro. Search </a:t>
            </a:r>
            <a:r>
              <a:rPr lang="en-AU" sz="1000" dirty="0" err="1">
                <a:solidFill>
                  <a:srgbClr val="57575A"/>
                </a:solidFill>
                <a:latin typeface="Calibri" panose="020F0502020204030204" pitchFamily="34" charset="0"/>
                <a:cs typeface="Calibri" panose="020F0502020204030204" pitchFamily="34" charset="0"/>
              </a:rPr>
              <a:t>Za’atari</a:t>
            </a:r>
            <a:r>
              <a:rPr lang="en-AU" sz="1000" dirty="0">
                <a:solidFill>
                  <a:srgbClr val="57575A"/>
                </a:solidFill>
                <a:latin typeface="Calibri" panose="020F0502020204030204" pitchFamily="34" charset="0"/>
                <a:cs typeface="Calibri" panose="020F0502020204030204" pitchFamily="34" charset="0"/>
              </a:rPr>
              <a:t> Refugee Camp. Zoom in to the camp. Use the tools available on the platform to answer the following.</a:t>
            </a:r>
          </a:p>
          <a:p>
            <a:pPr marL="358775" indent="-179388">
              <a:spcBef>
                <a:spcPts val="300"/>
              </a:spcBef>
              <a:spcAft>
                <a:spcPts val="300"/>
              </a:spcAft>
            </a:pPr>
            <a:r>
              <a:rPr lang="en-AU" sz="1000" dirty="0">
                <a:solidFill>
                  <a:srgbClr val="57575A"/>
                </a:solidFill>
                <a:latin typeface="Calibri" panose="020F0502020204030204" pitchFamily="34" charset="0"/>
                <a:cs typeface="Calibri" panose="020F0502020204030204" pitchFamily="34" charset="0"/>
              </a:rPr>
              <a:t>a.	What are the coordinates for the structure which appears to be a solar farm located south of the main camp?</a:t>
            </a:r>
          </a:p>
          <a:p>
            <a:pPr marL="358775" indent="-179388">
              <a:spcBef>
                <a:spcPts val="300"/>
              </a:spcBef>
              <a:spcAft>
                <a:spcPts val="300"/>
              </a:spcAft>
            </a:pPr>
            <a:br>
              <a:rPr lang="en-AU" sz="1000" dirty="0">
                <a:solidFill>
                  <a:srgbClr val="57575A"/>
                </a:solidFill>
                <a:latin typeface="Calibri" panose="020F0502020204030204" pitchFamily="34" charset="0"/>
                <a:cs typeface="Calibri" panose="020F0502020204030204" pitchFamily="34" charset="0"/>
              </a:rPr>
            </a:br>
            <a:endParaRPr lang="en-AU" sz="1000" dirty="0">
              <a:solidFill>
                <a:srgbClr val="57575A"/>
              </a:solidFill>
              <a:latin typeface="Calibri" panose="020F0502020204030204" pitchFamily="34" charset="0"/>
              <a:cs typeface="Calibri" panose="020F0502020204030204" pitchFamily="34" charset="0"/>
            </a:endParaRPr>
          </a:p>
          <a:p>
            <a:pPr marL="358775">
              <a:spcBef>
                <a:spcPts val="300"/>
              </a:spcBef>
              <a:spcAft>
                <a:spcPts val="300"/>
              </a:spcAft>
            </a:pPr>
            <a:endParaRPr lang="en-AU" sz="1000" dirty="0">
              <a:solidFill>
                <a:schemeClr val="accent4"/>
              </a:solidFill>
              <a:latin typeface="Calibri" panose="020F0502020204030204" pitchFamily="34" charset="0"/>
              <a:cs typeface="Calibri" panose="020F0502020204030204" pitchFamily="34" charset="0"/>
            </a:endParaRPr>
          </a:p>
          <a:p>
            <a:pPr marL="358775" indent="-179388">
              <a:spcBef>
                <a:spcPts val="300"/>
              </a:spcBef>
              <a:spcAft>
                <a:spcPts val="300"/>
              </a:spcAft>
            </a:pPr>
            <a:r>
              <a:rPr lang="en-AU" sz="1000" dirty="0">
                <a:solidFill>
                  <a:srgbClr val="57575A"/>
                </a:solidFill>
                <a:latin typeface="Calibri" panose="020F0502020204030204" pitchFamily="34" charset="0"/>
                <a:cs typeface="Calibri" panose="020F0502020204030204" pitchFamily="34" charset="0"/>
              </a:rPr>
              <a:t>b.	What year did this structure first appear?</a:t>
            </a:r>
          </a:p>
          <a:p>
            <a:pPr marL="358775">
              <a:spcBef>
                <a:spcPts val="300"/>
              </a:spcBef>
              <a:spcAft>
                <a:spcPts val="300"/>
              </a:spcAft>
            </a:pPr>
            <a:br>
              <a:rPr lang="en-AU" sz="1000" dirty="0">
                <a:solidFill>
                  <a:schemeClr val="accent4"/>
                </a:solidFill>
                <a:latin typeface="Calibri" panose="020F0502020204030204" pitchFamily="34" charset="0"/>
                <a:cs typeface="Calibri" panose="020F0502020204030204" pitchFamily="34" charset="0"/>
              </a:rPr>
            </a:br>
            <a:endParaRPr lang="en-AU" sz="1000" dirty="0">
              <a:solidFill>
                <a:schemeClr val="accent4"/>
              </a:solidFill>
              <a:latin typeface="Calibri" panose="020F0502020204030204" pitchFamily="34" charset="0"/>
              <a:cs typeface="Calibri" panose="020F0502020204030204" pitchFamily="34" charset="0"/>
            </a:endParaRPr>
          </a:p>
          <a:p>
            <a:pPr marL="358775">
              <a:spcBef>
                <a:spcPts val="300"/>
              </a:spcBef>
              <a:spcAft>
                <a:spcPts val="300"/>
              </a:spcAft>
            </a:pPr>
            <a:endParaRPr lang="en-AU" sz="1000" dirty="0">
              <a:solidFill>
                <a:schemeClr val="accent4"/>
              </a:solidFill>
              <a:latin typeface="Calibri" panose="020F0502020204030204" pitchFamily="34" charset="0"/>
              <a:cs typeface="Calibri" panose="020F0502020204030204" pitchFamily="34" charset="0"/>
            </a:endParaRPr>
          </a:p>
          <a:p>
            <a:pPr marL="358775" indent="-179388">
              <a:spcBef>
                <a:spcPts val="300"/>
              </a:spcBef>
              <a:spcAft>
                <a:spcPts val="300"/>
              </a:spcAft>
            </a:pPr>
            <a:r>
              <a:rPr lang="en-AU" sz="1000" dirty="0">
                <a:solidFill>
                  <a:srgbClr val="57575A"/>
                </a:solidFill>
                <a:latin typeface="Calibri" panose="020F0502020204030204" pitchFamily="34" charset="0"/>
                <a:cs typeface="Calibri" panose="020F0502020204030204" pitchFamily="34" charset="0"/>
              </a:rPr>
              <a:t>c.	What is the approximate area and perimeter of the refugee camp</a:t>
            </a:r>
          </a:p>
          <a:p>
            <a:pPr marL="358775" indent="-179388">
              <a:spcBef>
                <a:spcPts val="300"/>
              </a:spcBef>
              <a:spcAft>
                <a:spcPts val="300"/>
              </a:spcAft>
            </a:pPr>
            <a:endParaRPr lang="en-AU" sz="1000" dirty="0">
              <a:solidFill>
                <a:srgbClr val="57575A"/>
              </a:solidFill>
              <a:latin typeface="Calibri" panose="020F0502020204030204" pitchFamily="34" charset="0"/>
              <a:cs typeface="Calibri" panose="020F0502020204030204" pitchFamily="34" charset="0"/>
            </a:endParaRPr>
          </a:p>
          <a:p>
            <a:pPr marL="358775" indent="-179388">
              <a:spcBef>
                <a:spcPts val="300"/>
              </a:spcBef>
              <a:spcAft>
                <a:spcPts val="300"/>
              </a:spcAft>
            </a:pPr>
            <a:br>
              <a:rPr lang="en-AU" sz="1000" dirty="0">
                <a:solidFill>
                  <a:srgbClr val="57575A"/>
                </a:solidFill>
                <a:latin typeface="Calibri" panose="020F0502020204030204" pitchFamily="34" charset="0"/>
                <a:cs typeface="Calibri" panose="020F0502020204030204" pitchFamily="34" charset="0"/>
              </a:rPr>
            </a:br>
            <a:endParaRPr lang="en-AU" sz="1000" dirty="0">
              <a:solidFill>
                <a:srgbClr val="57575A"/>
              </a:solidFill>
              <a:latin typeface="Calibri" panose="020F0502020204030204" pitchFamily="34" charset="0"/>
              <a:cs typeface="Calibri" panose="020F0502020204030204" pitchFamily="34" charset="0"/>
            </a:endParaRPr>
          </a:p>
          <a:p>
            <a:pPr marL="358775" indent="-179388">
              <a:spcBef>
                <a:spcPts val="300"/>
              </a:spcBef>
              <a:spcAft>
                <a:spcPts val="300"/>
              </a:spcAft>
            </a:pPr>
            <a:r>
              <a:rPr lang="en-AU" sz="1000" dirty="0">
                <a:solidFill>
                  <a:srgbClr val="57575A"/>
                </a:solidFill>
                <a:latin typeface="Calibri" panose="020F0502020204030204" pitchFamily="34" charset="0"/>
                <a:cs typeface="Calibri" panose="020F0502020204030204" pitchFamily="34" charset="0"/>
              </a:rPr>
              <a:t>d.	The UNHCR recommend an average area per person of 45 </a:t>
            </a:r>
            <a:r>
              <a:rPr lang="en-AU" sz="1000" dirty="0" err="1">
                <a:solidFill>
                  <a:srgbClr val="57575A"/>
                </a:solidFill>
                <a:latin typeface="Calibri" panose="020F0502020204030204" pitchFamily="34" charset="0"/>
                <a:cs typeface="Calibri" panose="020F0502020204030204" pitchFamily="34" charset="0"/>
              </a:rPr>
              <a:t>m</a:t>
            </a:r>
            <a:r>
              <a:rPr lang="en-AU" sz="1000" baseline="30000" dirty="0" err="1">
                <a:solidFill>
                  <a:srgbClr val="57575A"/>
                </a:solidFill>
                <a:latin typeface="Calibri" panose="020F0502020204030204" pitchFamily="34" charset="0"/>
                <a:cs typeface="Calibri" panose="020F0502020204030204" pitchFamily="34" charset="0"/>
              </a:rPr>
              <a:t>2</a:t>
            </a:r>
            <a:r>
              <a:rPr lang="en-AU" sz="1000" dirty="0">
                <a:solidFill>
                  <a:srgbClr val="57575A"/>
                </a:solidFill>
                <a:latin typeface="Calibri" panose="020F0502020204030204" pitchFamily="34" charset="0"/>
                <a:cs typeface="Calibri" panose="020F0502020204030204" pitchFamily="34" charset="0"/>
              </a:rPr>
              <a:t> in refugee camps. At its peak, the </a:t>
            </a:r>
            <a:r>
              <a:rPr lang="en-AU" sz="1000" dirty="0" err="1">
                <a:solidFill>
                  <a:srgbClr val="57575A"/>
                </a:solidFill>
                <a:latin typeface="Calibri" panose="020F0502020204030204" pitchFamily="34" charset="0"/>
                <a:cs typeface="Calibri" panose="020F0502020204030204" pitchFamily="34" charset="0"/>
              </a:rPr>
              <a:t>Za’atari</a:t>
            </a:r>
            <a:r>
              <a:rPr lang="en-AU" sz="1000" dirty="0">
                <a:solidFill>
                  <a:srgbClr val="57575A"/>
                </a:solidFill>
                <a:latin typeface="Calibri" panose="020F0502020204030204" pitchFamily="34" charset="0"/>
                <a:cs typeface="Calibri" panose="020F0502020204030204" pitchFamily="34" charset="0"/>
              </a:rPr>
              <a:t> camp held 120 000 refugees. Did the camp meet the recommended area per person during that period? The estimated number in the camp is now 80 000 refugees. Does the current number meet the UNHCR recommendation?</a:t>
            </a:r>
          </a:p>
          <a:p>
            <a:pPr marL="358775">
              <a:spcBef>
                <a:spcPts val="300"/>
              </a:spcBef>
              <a:spcAft>
                <a:spcPts val="300"/>
              </a:spcAft>
            </a:pPr>
            <a:br>
              <a:rPr lang="en-AU" sz="1000" dirty="0">
                <a:solidFill>
                  <a:schemeClr val="accent4"/>
                </a:solidFill>
                <a:latin typeface="Calibri" panose="020F0502020204030204" pitchFamily="34" charset="0"/>
                <a:cs typeface="Calibri" panose="020F0502020204030204" pitchFamily="34" charset="0"/>
              </a:rPr>
            </a:br>
            <a:br>
              <a:rPr lang="en-AU" sz="1000" dirty="0">
                <a:solidFill>
                  <a:schemeClr val="accent4"/>
                </a:solidFill>
                <a:latin typeface="Calibri" panose="020F0502020204030204" pitchFamily="34" charset="0"/>
                <a:cs typeface="Calibri" panose="020F0502020204030204" pitchFamily="34" charset="0"/>
              </a:rPr>
            </a:br>
            <a:endParaRPr lang="en-AU" sz="1000" dirty="0">
              <a:solidFill>
                <a:schemeClr val="accent4"/>
              </a:solidFill>
              <a:latin typeface="Calibri" panose="020F0502020204030204" pitchFamily="34" charset="0"/>
              <a:cs typeface="Calibri" panose="020F0502020204030204" pitchFamily="34" charset="0"/>
            </a:endParaRPr>
          </a:p>
          <a:p>
            <a:pPr marL="358775" indent="-179388">
              <a:spcBef>
                <a:spcPts val="300"/>
              </a:spcBef>
              <a:spcAft>
                <a:spcPts val="300"/>
              </a:spcAft>
            </a:pPr>
            <a:r>
              <a:rPr lang="en-AU" sz="1000" dirty="0">
                <a:solidFill>
                  <a:srgbClr val="57575A"/>
                </a:solidFill>
                <a:latin typeface="Calibri" panose="020F0502020204030204" pitchFamily="34" charset="0"/>
                <a:cs typeface="Calibri" panose="020F0502020204030204" pitchFamily="34" charset="0"/>
              </a:rPr>
              <a:t>e.	The Melbourne Cricket Ground (MCG) covers an area of around 20 000 </a:t>
            </a:r>
            <a:r>
              <a:rPr lang="en-AU" sz="1000" dirty="0" err="1">
                <a:solidFill>
                  <a:srgbClr val="57575A"/>
                </a:solidFill>
                <a:latin typeface="Calibri" panose="020F0502020204030204" pitchFamily="34" charset="0"/>
                <a:cs typeface="Calibri" panose="020F0502020204030204" pitchFamily="34" charset="0"/>
              </a:rPr>
              <a:t>m</a:t>
            </a:r>
            <a:r>
              <a:rPr lang="en-AU" sz="1000" baseline="30000" dirty="0" err="1">
                <a:solidFill>
                  <a:srgbClr val="57575A"/>
                </a:solidFill>
                <a:latin typeface="Calibri" panose="020F0502020204030204" pitchFamily="34" charset="0"/>
                <a:cs typeface="Calibri" panose="020F0502020204030204" pitchFamily="34" charset="0"/>
              </a:rPr>
              <a:t>2</a:t>
            </a:r>
            <a:r>
              <a:rPr lang="en-AU" sz="1000" dirty="0">
                <a:solidFill>
                  <a:srgbClr val="57575A"/>
                </a:solidFill>
                <a:latin typeface="Calibri" panose="020F0502020204030204" pitchFamily="34" charset="0"/>
                <a:cs typeface="Calibri" panose="020F0502020204030204" pitchFamily="34" charset="0"/>
              </a:rPr>
              <a:t>. How many </a:t>
            </a:r>
            <a:r>
              <a:rPr lang="en-AU" sz="1000" dirty="0" err="1">
                <a:solidFill>
                  <a:srgbClr val="57575A"/>
                </a:solidFill>
                <a:latin typeface="Calibri" panose="020F0502020204030204" pitchFamily="34" charset="0"/>
                <a:cs typeface="Calibri" panose="020F0502020204030204" pitchFamily="34" charset="0"/>
              </a:rPr>
              <a:t>MCGs</a:t>
            </a:r>
            <a:r>
              <a:rPr lang="en-AU" sz="1000" dirty="0">
                <a:solidFill>
                  <a:srgbClr val="57575A"/>
                </a:solidFill>
                <a:latin typeface="Calibri" panose="020F0502020204030204" pitchFamily="34" charset="0"/>
                <a:cs typeface="Calibri" panose="020F0502020204030204" pitchFamily="34" charset="0"/>
              </a:rPr>
              <a:t> would fit within the area covered by the </a:t>
            </a:r>
            <a:r>
              <a:rPr lang="en-AU" sz="1000" dirty="0" err="1">
                <a:solidFill>
                  <a:srgbClr val="57575A"/>
                </a:solidFill>
                <a:latin typeface="Calibri" panose="020F0502020204030204" pitchFamily="34" charset="0"/>
                <a:cs typeface="Calibri" panose="020F0502020204030204" pitchFamily="34" charset="0"/>
              </a:rPr>
              <a:t>Za’atari</a:t>
            </a:r>
            <a:r>
              <a:rPr lang="en-AU" sz="1000" dirty="0">
                <a:solidFill>
                  <a:srgbClr val="57575A"/>
                </a:solidFill>
                <a:latin typeface="Calibri" panose="020F0502020204030204" pitchFamily="34" charset="0"/>
                <a:cs typeface="Calibri" panose="020F0502020204030204" pitchFamily="34" charset="0"/>
              </a:rPr>
              <a:t> Refugee Camp?</a:t>
            </a:r>
          </a:p>
        </p:txBody>
      </p:sp>
      <p:sp>
        <p:nvSpPr>
          <p:cNvPr id="3" name="Slide Number Placeholder 2">
            <a:extLst>
              <a:ext uri="{FF2B5EF4-FFF2-40B4-BE49-F238E27FC236}">
                <a16:creationId xmlns:a16="http://schemas.microsoft.com/office/drawing/2014/main" id="{A25AC609-B568-90E1-ED49-EB21B4FF225D}"/>
              </a:ext>
              <a:ext uri="{C183D7F6-B498-43B3-948B-1728B52AA6E4}">
                <adec:decorative xmlns:adec="http://schemas.microsoft.com/office/drawing/2017/decorative" val="1"/>
              </a:ext>
            </a:extLst>
          </p:cNvPr>
          <p:cNvSpPr>
            <a:spLocks noGrp="1"/>
          </p:cNvSpPr>
          <p:nvPr>
            <p:ph type="sldNum" sz="quarter" idx="4"/>
          </p:nvPr>
        </p:nvSpPr>
        <p:spPr/>
        <p:txBody>
          <a:bodyPr/>
          <a:lstStyle/>
          <a:p>
            <a:fld id="{24F48773-4115-48EA-A802-25D4069CDE66}" type="slidenum">
              <a:rPr lang="en-AU" smtClean="0"/>
              <a:pPr/>
              <a:t>4</a:t>
            </a:fld>
            <a:endParaRPr lang="en-AU" dirty="0"/>
          </a:p>
        </p:txBody>
      </p:sp>
      <p:sp>
        <p:nvSpPr>
          <p:cNvPr id="4" name="Footer Placeholder 4">
            <a:extLst>
              <a:ext uri="{FF2B5EF4-FFF2-40B4-BE49-F238E27FC236}">
                <a16:creationId xmlns:a16="http://schemas.microsoft.com/office/drawing/2014/main" id="{D48D7890-0C39-AAD7-22D9-BFDC5202DE7E}"/>
              </a:ext>
              <a:ext uri="{C183D7F6-B498-43B3-948B-1728B52AA6E4}">
                <adec:decorative xmlns:adec="http://schemas.microsoft.com/office/drawing/2017/decorative" val="1"/>
              </a:ext>
            </a:extLst>
          </p:cNvPr>
          <p:cNvSpPr>
            <a:spLocks noGrp="1"/>
          </p:cNvSpPr>
          <p:nvPr>
            <p:ph type="ftr" sz="quarter" idx="3"/>
          </p:nvPr>
        </p:nvSpPr>
        <p:spPr>
          <a:xfrm>
            <a:off x="549275" y="9182100"/>
            <a:ext cx="5148000" cy="220317"/>
          </a:xfrm>
        </p:spPr>
        <p:txBody>
          <a:bodyPr/>
          <a:lstStyle/>
          <a:p>
            <a:r>
              <a:rPr lang="en-AU" dirty="0">
                <a:solidFill>
                  <a:schemeClr val="bg1"/>
                </a:solidFill>
              </a:rPr>
              <a:t>Satellites – The eyes in the sky </a:t>
            </a:r>
            <a:r>
              <a:rPr lang="en-US" dirty="0"/>
              <a:t>TEACHER GUIDE</a:t>
            </a:r>
            <a:endParaRPr lang="en-AU" dirty="0"/>
          </a:p>
        </p:txBody>
      </p:sp>
      <p:sp>
        <p:nvSpPr>
          <p:cNvPr id="19" name="Title 18">
            <a:extLst>
              <a:ext uri="{FF2B5EF4-FFF2-40B4-BE49-F238E27FC236}">
                <a16:creationId xmlns:a16="http://schemas.microsoft.com/office/drawing/2014/main" id="{8C09184C-337E-AE8E-F5E8-04E8C83674AC}"/>
              </a:ext>
            </a:extLst>
          </p:cNvPr>
          <p:cNvSpPr>
            <a:spLocks noGrp="1"/>
          </p:cNvSpPr>
          <p:nvPr>
            <p:ph type="title" idx="4294967295"/>
          </p:nvPr>
        </p:nvSpPr>
        <p:spPr>
          <a:xfrm>
            <a:off x="471488" y="-1914525"/>
            <a:ext cx="5915025" cy="1914525"/>
          </a:xfrm>
          <a:prstGeom prst="rect">
            <a:avLst/>
          </a:prstGeom>
        </p:spPr>
        <p:txBody>
          <a:bodyPr anchor="b"/>
          <a:lstStyle/>
          <a:p>
            <a:r>
              <a:rPr lang="en-AU" sz="3600" b="1" dirty="0">
                <a:solidFill>
                  <a:schemeClr val="accent6"/>
                </a:solidFill>
                <a:latin typeface="Open Sans" pitchFamily="2" charset="0"/>
                <a:ea typeface="Open Sans" pitchFamily="2" charset="0"/>
                <a:cs typeface="Open Sans" pitchFamily="2" charset="0"/>
              </a:rPr>
              <a:t>Satellites: The eyes in the sky – page 4</a:t>
            </a:r>
            <a:endParaRPr lang="en-AU" dirty="0"/>
          </a:p>
        </p:txBody>
      </p:sp>
      <p:pic>
        <p:nvPicPr>
          <p:cNvPr id="10" name="Graphic 9">
            <a:extLst>
              <a:ext uri="{FF2B5EF4-FFF2-40B4-BE49-F238E27FC236}">
                <a16:creationId xmlns:a16="http://schemas.microsoft.com/office/drawing/2014/main" id="{86B714D1-DE91-A534-1DF8-A38A7CD97A99}"/>
              </a:ext>
              <a:ext uri="{C183D7F6-B498-43B3-948B-1728B52AA6E4}">
                <adec:decorative xmlns:adec="http://schemas.microsoft.com/office/drawing/2017/decorative" val="1"/>
              </a:ext>
            </a:extLst>
          </p:cNvPr>
          <p:cNvPicPr>
            <a:picLocks noChangeAspect="1"/>
          </p:cNvPicPr>
          <p:nvPr/>
        </p:nvPicPr>
        <p:blipFill rotWithShape="1">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l="15873" t="14052" r="14286" b="16106"/>
          <a:stretch/>
        </p:blipFill>
        <p:spPr>
          <a:xfrm>
            <a:off x="2685625" y="482466"/>
            <a:ext cx="551146" cy="551146"/>
          </a:xfrm>
          <a:prstGeom prst="rect">
            <a:avLst/>
          </a:prstGeom>
        </p:spPr>
      </p:pic>
      <p:pic>
        <p:nvPicPr>
          <p:cNvPr id="26" name="Graphic 25">
            <a:extLst>
              <a:ext uri="{FF2B5EF4-FFF2-40B4-BE49-F238E27FC236}">
                <a16:creationId xmlns:a16="http://schemas.microsoft.com/office/drawing/2014/main" id="{73E794E0-F4DC-9D32-2840-59E776A55FCA}"/>
              </a:ex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648805" y="3174217"/>
            <a:ext cx="430516" cy="430516"/>
          </a:xfrm>
          <a:prstGeom prst="rect">
            <a:avLst/>
          </a:prstGeom>
        </p:spPr>
      </p:pic>
      <p:sp>
        <p:nvSpPr>
          <p:cNvPr id="6" name="Rectangle 5">
            <a:extLst>
              <a:ext uri="{FF2B5EF4-FFF2-40B4-BE49-F238E27FC236}">
                <a16:creationId xmlns:a16="http://schemas.microsoft.com/office/drawing/2014/main" id="{925F99CC-ADDA-E36D-2A4D-36A1FD675901}"/>
              </a:ext>
              <a:ext uri="{C183D7F6-B498-43B3-948B-1728B52AA6E4}">
                <adec:decorative xmlns:adec="http://schemas.microsoft.com/office/drawing/2017/decorative" val="1"/>
              </a:ext>
            </a:extLst>
          </p:cNvPr>
          <p:cNvSpPr/>
          <p:nvPr/>
        </p:nvSpPr>
        <p:spPr>
          <a:xfrm>
            <a:off x="563401" y="4579733"/>
            <a:ext cx="5745324" cy="493308"/>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7" name="Graphic 6">
            <a:extLst>
              <a:ext uri="{FF2B5EF4-FFF2-40B4-BE49-F238E27FC236}">
                <a16:creationId xmlns:a16="http://schemas.microsoft.com/office/drawing/2014/main" id="{CC7CC0F8-2E61-CF44-00E3-8A5BF2D2BC65}"/>
              </a:ext>
              <a:ext uri="{C183D7F6-B498-43B3-948B-1728B52AA6E4}">
                <adec:decorative xmlns:adec="http://schemas.microsoft.com/office/drawing/2017/decorative" val="1"/>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92254" y="4634367"/>
            <a:ext cx="316523" cy="316523"/>
          </a:xfrm>
          <a:prstGeom prst="rect">
            <a:avLst/>
          </a:prstGeom>
        </p:spPr>
      </p:pic>
      <p:sp>
        <p:nvSpPr>
          <p:cNvPr id="9" name="Rectangle 8">
            <a:extLst>
              <a:ext uri="{FF2B5EF4-FFF2-40B4-BE49-F238E27FC236}">
                <a16:creationId xmlns:a16="http://schemas.microsoft.com/office/drawing/2014/main" id="{075073E7-0152-B352-8A1B-3CB157CE85F9}"/>
              </a:ext>
              <a:ext uri="{C183D7F6-B498-43B3-948B-1728B52AA6E4}">
                <adec:decorative xmlns:adec="http://schemas.microsoft.com/office/drawing/2017/decorative" val="1"/>
              </a:ext>
            </a:extLst>
          </p:cNvPr>
          <p:cNvSpPr/>
          <p:nvPr/>
        </p:nvSpPr>
        <p:spPr>
          <a:xfrm>
            <a:off x="563401" y="5406451"/>
            <a:ext cx="5745324" cy="493308"/>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1" name="Graphic 10">
            <a:extLst>
              <a:ext uri="{FF2B5EF4-FFF2-40B4-BE49-F238E27FC236}">
                <a16:creationId xmlns:a16="http://schemas.microsoft.com/office/drawing/2014/main" id="{6CE5D537-B68F-70F9-63EF-50ED9C2D68B5}"/>
              </a:ext>
              <a:ext uri="{C183D7F6-B498-43B3-948B-1728B52AA6E4}">
                <adec:decorative xmlns:adec="http://schemas.microsoft.com/office/drawing/2017/decorative" val="1"/>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92254" y="5461085"/>
            <a:ext cx="316523" cy="316523"/>
          </a:xfrm>
          <a:prstGeom prst="rect">
            <a:avLst/>
          </a:prstGeom>
        </p:spPr>
      </p:pic>
      <p:sp>
        <p:nvSpPr>
          <p:cNvPr id="13" name="Rectangle 12">
            <a:extLst>
              <a:ext uri="{FF2B5EF4-FFF2-40B4-BE49-F238E27FC236}">
                <a16:creationId xmlns:a16="http://schemas.microsoft.com/office/drawing/2014/main" id="{B249A02F-7A32-A4BF-22AC-E471891887DC}"/>
              </a:ext>
              <a:ext uri="{C183D7F6-B498-43B3-948B-1728B52AA6E4}">
                <adec:decorative xmlns:adec="http://schemas.microsoft.com/office/drawing/2017/decorative" val="1"/>
              </a:ext>
            </a:extLst>
          </p:cNvPr>
          <p:cNvSpPr/>
          <p:nvPr/>
        </p:nvSpPr>
        <p:spPr>
          <a:xfrm>
            <a:off x="563401" y="6258220"/>
            <a:ext cx="5745324" cy="493308"/>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4" name="Graphic 13">
            <a:extLst>
              <a:ext uri="{FF2B5EF4-FFF2-40B4-BE49-F238E27FC236}">
                <a16:creationId xmlns:a16="http://schemas.microsoft.com/office/drawing/2014/main" id="{464DC66D-C738-ED4E-E4DE-15BDC0C3B427}"/>
              </a:ext>
              <a:ext uri="{C183D7F6-B498-43B3-948B-1728B52AA6E4}">
                <adec:decorative xmlns:adec="http://schemas.microsoft.com/office/drawing/2017/decorative" val="1"/>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92254" y="6312854"/>
            <a:ext cx="316523" cy="316523"/>
          </a:xfrm>
          <a:prstGeom prst="rect">
            <a:avLst/>
          </a:prstGeom>
        </p:spPr>
      </p:pic>
      <p:sp>
        <p:nvSpPr>
          <p:cNvPr id="16" name="Rectangle 15">
            <a:extLst>
              <a:ext uri="{FF2B5EF4-FFF2-40B4-BE49-F238E27FC236}">
                <a16:creationId xmlns:a16="http://schemas.microsoft.com/office/drawing/2014/main" id="{91A23979-F47B-994F-9597-69B99279E27E}"/>
              </a:ext>
              <a:ext uri="{C183D7F6-B498-43B3-948B-1728B52AA6E4}">
                <adec:decorative xmlns:adec="http://schemas.microsoft.com/office/drawing/2017/decorative" val="1"/>
              </a:ext>
            </a:extLst>
          </p:cNvPr>
          <p:cNvSpPr/>
          <p:nvPr/>
        </p:nvSpPr>
        <p:spPr>
          <a:xfrm>
            <a:off x="563401" y="7535875"/>
            <a:ext cx="5745324" cy="493308"/>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7" name="Graphic 16">
            <a:extLst>
              <a:ext uri="{FF2B5EF4-FFF2-40B4-BE49-F238E27FC236}">
                <a16:creationId xmlns:a16="http://schemas.microsoft.com/office/drawing/2014/main" id="{BBE03D4A-D8D1-0D43-E6A1-76F2372BA97F}"/>
              </a:ext>
              <a:ext uri="{C183D7F6-B498-43B3-948B-1728B52AA6E4}">
                <adec:decorative xmlns:adec="http://schemas.microsoft.com/office/drawing/2017/decorative" val="1"/>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92254" y="7590509"/>
            <a:ext cx="316523" cy="316523"/>
          </a:xfrm>
          <a:prstGeom prst="rect">
            <a:avLst/>
          </a:prstGeom>
        </p:spPr>
      </p:pic>
      <p:sp>
        <p:nvSpPr>
          <p:cNvPr id="20" name="Rectangle 19">
            <a:extLst>
              <a:ext uri="{FF2B5EF4-FFF2-40B4-BE49-F238E27FC236}">
                <a16:creationId xmlns:a16="http://schemas.microsoft.com/office/drawing/2014/main" id="{0BA99900-CC89-BAAC-0B45-3C6C76654B90}"/>
              </a:ext>
              <a:ext uri="{C183D7F6-B498-43B3-948B-1728B52AA6E4}">
                <adec:decorative xmlns:adec="http://schemas.microsoft.com/office/drawing/2017/decorative" val="1"/>
              </a:ext>
            </a:extLst>
          </p:cNvPr>
          <p:cNvSpPr/>
          <p:nvPr/>
        </p:nvSpPr>
        <p:spPr>
          <a:xfrm>
            <a:off x="563401" y="8437749"/>
            <a:ext cx="5745324" cy="493308"/>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21" name="Graphic 20">
            <a:extLst>
              <a:ext uri="{FF2B5EF4-FFF2-40B4-BE49-F238E27FC236}">
                <a16:creationId xmlns:a16="http://schemas.microsoft.com/office/drawing/2014/main" id="{B29B11E8-4E4E-D5E9-F370-408554A040D1}"/>
              </a:ext>
              <a:ext uri="{C183D7F6-B498-43B3-948B-1728B52AA6E4}">
                <adec:decorative xmlns:adec="http://schemas.microsoft.com/office/drawing/2017/decorative" val="1"/>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92254" y="8492383"/>
            <a:ext cx="316523" cy="316523"/>
          </a:xfrm>
          <a:prstGeom prst="rect">
            <a:avLst/>
          </a:prstGeom>
        </p:spPr>
      </p:pic>
    </p:spTree>
    <p:extLst>
      <p:ext uri="{BB962C8B-B14F-4D97-AF65-F5344CB8AC3E}">
        <p14:creationId xmlns:p14="http://schemas.microsoft.com/office/powerpoint/2010/main" val="2399409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02098C9-FB73-4283-61C4-9D1A6E8CD3ED}"/>
              </a:ext>
            </a:extLst>
          </p:cNvPr>
          <p:cNvSpPr txBox="1"/>
          <p:nvPr/>
        </p:nvSpPr>
        <p:spPr>
          <a:xfrm>
            <a:off x="552092" y="560563"/>
            <a:ext cx="5756634" cy="5223720"/>
          </a:xfrm>
          <a:prstGeom prst="rect">
            <a:avLst/>
          </a:prstGeom>
          <a:solidFill>
            <a:schemeClr val="bg1"/>
          </a:solidFill>
        </p:spPr>
        <p:txBody>
          <a:bodyPr wrap="square" lIns="72000" tIns="72000" rIns="72000" bIns="72000">
            <a:spAutoFit/>
          </a:bodyPr>
          <a:lstStyle/>
          <a:p>
            <a:pPr marL="179388" indent="-179388">
              <a:spcBef>
                <a:spcPts val="300"/>
              </a:spcBef>
              <a:spcAft>
                <a:spcPts val="300"/>
              </a:spcAft>
            </a:pPr>
            <a:r>
              <a:rPr lang="en-AU" sz="1000" dirty="0">
                <a:solidFill>
                  <a:srgbClr val="57575A"/>
                </a:solidFill>
                <a:latin typeface="Calibri" panose="020F0502020204030204" pitchFamily="34" charset="0"/>
                <a:cs typeface="Calibri" panose="020F0502020204030204" pitchFamily="34" charset="0"/>
              </a:rPr>
              <a:t>2.	Open </a:t>
            </a:r>
            <a:r>
              <a:rPr lang="en-AU" sz="1000" dirty="0">
                <a:solidFill>
                  <a:srgbClr val="57575A"/>
                </a:solidFill>
                <a:latin typeface="Calibri" panose="020F0502020204030204" pitchFamily="34" charset="0"/>
                <a:cs typeface="Calibri" panose="020F0502020204030204" pitchFamily="34" charset="0"/>
                <a:hlinkClick r:id="rId2"/>
              </a:rPr>
              <a:t>World Imagery </a:t>
            </a:r>
            <a:r>
              <a:rPr lang="en-AU" sz="1000" dirty="0" err="1">
                <a:solidFill>
                  <a:srgbClr val="57575A"/>
                </a:solidFill>
                <a:latin typeface="Calibri" panose="020F0502020204030204" pitchFamily="34" charset="0"/>
                <a:cs typeface="Calibri" panose="020F0502020204030204" pitchFamily="34" charset="0"/>
                <a:hlinkClick r:id="rId2"/>
              </a:rPr>
              <a:t>Wayback</a:t>
            </a:r>
            <a:r>
              <a:rPr lang="en-AU" sz="1000" dirty="0">
                <a:solidFill>
                  <a:srgbClr val="57575A"/>
                </a:solidFill>
                <a:latin typeface="Calibri" panose="020F0502020204030204" pitchFamily="34" charset="0"/>
                <a:cs typeface="Calibri" panose="020F0502020204030204" pitchFamily="34" charset="0"/>
                <a:hlinkClick r:id="rId2"/>
              </a:rPr>
              <a:t> </a:t>
            </a:r>
            <a:r>
              <a:rPr lang="en-AU" sz="1000" dirty="0">
                <a:solidFill>
                  <a:srgbClr val="57575A"/>
                </a:solidFill>
                <a:latin typeface="Calibri" panose="020F0502020204030204" pitchFamily="34" charset="0"/>
                <a:cs typeface="Calibri" panose="020F0502020204030204" pitchFamily="34" charset="0"/>
              </a:rPr>
              <a:t>Type in Mogo, NSW in the Find address or place, and open the link  which appears. Using the timeline down the left of the screen answer the following.</a:t>
            </a:r>
          </a:p>
          <a:p>
            <a:pPr marL="179388" indent="-179388">
              <a:spcBef>
                <a:spcPts val="300"/>
              </a:spcBef>
              <a:spcAft>
                <a:spcPts val="300"/>
              </a:spcAft>
            </a:pPr>
            <a:r>
              <a:rPr lang="en-AU" sz="1000" dirty="0">
                <a:solidFill>
                  <a:srgbClr val="57575A"/>
                </a:solidFill>
                <a:latin typeface="Calibri" panose="020F0502020204030204" pitchFamily="34" charset="0"/>
                <a:cs typeface="Calibri" panose="020F0502020204030204" pitchFamily="34" charset="0"/>
              </a:rPr>
              <a:t>	One useful feature of the World Imagery </a:t>
            </a:r>
            <a:r>
              <a:rPr lang="en-AU" sz="1000" dirty="0" err="1">
                <a:solidFill>
                  <a:srgbClr val="57575A"/>
                </a:solidFill>
                <a:latin typeface="Calibri" panose="020F0502020204030204" pitchFamily="34" charset="0"/>
                <a:cs typeface="Calibri" panose="020F0502020204030204" pitchFamily="34" charset="0"/>
              </a:rPr>
              <a:t>Wayback</a:t>
            </a:r>
            <a:r>
              <a:rPr lang="en-AU" sz="1000" dirty="0">
                <a:solidFill>
                  <a:srgbClr val="57575A"/>
                </a:solidFill>
                <a:latin typeface="Calibri" panose="020F0502020204030204" pitchFamily="34" charset="0"/>
                <a:cs typeface="Calibri" panose="020F0502020204030204" pitchFamily="34" charset="0"/>
              </a:rPr>
              <a:t> platform is the Toggle Swipe Mode. This allows users to select two different dates and compare changes between the 2 dates. As an example, the area around Mogo in NSW was severely affected by the severe bushfires in late 2019. The fire damage captured in an image from an Earth Observation satellite is not that obvious when viewed alone. By selecting dates prior to the fire and after the fire passed through, the impact is far more apparent.</a:t>
            </a:r>
          </a:p>
          <a:p>
            <a:pPr marL="358775" indent="-179388">
              <a:spcBef>
                <a:spcPts val="300"/>
              </a:spcBef>
              <a:spcAft>
                <a:spcPts val="300"/>
              </a:spcAft>
            </a:pPr>
            <a:r>
              <a:rPr lang="en-AU" sz="1000" dirty="0">
                <a:solidFill>
                  <a:srgbClr val="57575A"/>
                </a:solidFill>
                <a:latin typeface="Calibri" panose="020F0502020204030204" pitchFamily="34" charset="0"/>
                <a:cs typeface="Calibri" panose="020F0502020204030204" pitchFamily="34" charset="0"/>
              </a:rPr>
              <a:t>a.	Using the Toggle Swipe Mode identify which of the ‘before and after’ dates give the clearest indication of fire damage. </a:t>
            </a:r>
            <a:r>
              <a:rPr lang="en-AU" sz="1000" b="1" dirty="0">
                <a:solidFill>
                  <a:srgbClr val="57575A"/>
                </a:solidFill>
                <a:latin typeface="Calibri" panose="020F0502020204030204" pitchFamily="34" charset="0"/>
                <a:cs typeface="Calibri" panose="020F0502020204030204" pitchFamily="34" charset="0"/>
              </a:rPr>
              <a:t>NOTE</a:t>
            </a:r>
            <a:r>
              <a:rPr lang="en-AU" sz="1000" dirty="0">
                <a:solidFill>
                  <a:srgbClr val="57575A"/>
                </a:solidFill>
                <a:latin typeface="Calibri" panose="020F0502020204030204" pitchFamily="34" charset="0"/>
                <a:cs typeface="Calibri" panose="020F0502020204030204" pitchFamily="34" charset="0"/>
              </a:rPr>
              <a:t> The actual date the image was captured is revealed by right clicking on the satellite image either side of the toggle.</a:t>
            </a:r>
          </a:p>
          <a:p>
            <a:pPr marL="358775" indent="-179388">
              <a:spcBef>
                <a:spcPts val="300"/>
              </a:spcBef>
              <a:spcAft>
                <a:spcPts val="300"/>
              </a:spcAft>
            </a:pPr>
            <a:endParaRPr lang="en-AU" sz="1000" dirty="0">
              <a:solidFill>
                <a:schemeClr val="accent4"/>
              </a:solidFill>
              <a:latin typeface="Calibri" panose="020F0502020204030204" pitchFamily="34" charset="0"/>
              <a:cs typeface="Calibri" panose="020F0502020204030204" pitchFamily="34" charset="0"/>
            </a:endParaRPr>
          </a:p>
          <a:p>
            <a:pPr marL="358775" indent="-179388">
              <a:spcBef>
                <a:spcPts val="300"/>
              </a:spcBef>
              <a:spcAft>
                <a:spcPts val="300"/>
              </a:spcAft>
            </a:pPr>
            <a:endParaRPr lang="en-AU" sz="1000" dirty="0">
              <a:solidFill>
                <a:schemeClr val="accent4"/>
              </a:solidFill>
              <a:latin typeface="Calibri" panose="020F0502020204030204" pitchFamily="34" charset="0"/>
              <a:cs typeface="Calibri" panose="020F0502020204030204" pitchFamily="34" charset="0"/>
            </a:endParaRPr>
          </a:p>
          <a:p>
            <a:pPr marL="358775" indent="-179388">
              <a:spcBef>
                <a:spcPts val="300"/>
              </a:spcBef>
              <a:spcAft>
                <a:spcPts val="300"/>
              </a:spcAft>
            </a:pPr>
            <a:endParaRPr lang="en-AU" sz="1000" dirty="0">
              <a:solidFill>
                <a:schemeClr val="accent4"/>
              </a:solidFill>
              <a:latin typeface="Calibri" panose="020F0502020204030204" pitchFamily="34" charset="0"/>
              <a:cs typeface="Calibri" panose="020F0502020204030204" pitchFamily="34" charset="0"/>
            </a:endParaRPr>
          </a:p>
          <a:p>
            <a:pPr marL="358775" indent="-179388">
              <a:spcBef>
                <a:spcPts val="300"/>
              </a:spcBef>
              <a:spcAft>
                <a:spcPts val="300"/>
              </a:spcAft>
            </a:pPr>
            <a:endParaRPr lang="en-AU" sz="1000" dirty="0">
              <a:solidFill>
                <a:schemeClr val="accent4"/>
              </a:solidFill>
              <a:latin typeface="Calibri" panose="020F0502020204030204" pitchFamily="34" charset="0"/>
              <a:cs typeface="Calibri" panose="020F0502020204030204" pitchFamily="34" charset="0"/>
            </a:endParaRPr>
          </a:p>
          <a:p>
            <a:pPr marL="358775" indent="-179388">
              <a:spcBef>
                <a:spcPts val="300"/>
              </a:spcBef>
              <a:spcAft>
                <a:spcPts val="300"/>
              </a:spcAft>
            </a:pPr>
            <a:endParaRPr lang="en-AU" sz="1000" dirty="0">
              <a:solidFill>
                <a:schemeClr val="accent4"/>
              </a:solidFill>
              <a:latin typeface="Calibri" panose="020F0502020204030204" pitchFamily="34" charset="0"/>
              <a:cs typeface="Calibri" panose="020F0502020204030204" pitchFamily="34" charset="0"/>
            </a:endParaRPr>
          </a:p>
          <a:p>
            <a:pPr marL="358775" indent="-179388">
              <a:spcBef>
                <a:spcPts val="300"/>
              </a:spcBef>
              <a:spcAft>
                <a:spcPts val="300"/>
              </a:spcAft>
            </a:pPr>
            <a:r>
              <a:rPr lang="en-AU" sz="1000" dirty="0">
                <a:solidFill>
                  <a:srgbClr val="57575A"/>
                </a:solidFill>
                <a:latin typeface="Calibri" panose="020F0502020204030204" pitchFamily="34" charset="0"/>
                <a:cs typeface="Calibri" panose="020F0502020204030204" pitchFamily="34" charset="0"/>
              </a:rPr>
              <a:t>b.	Imagine you are a member of the emergency services monitoring the fire behaviour using live satellite images. What advice would you have given to anyone planning to use Mitchells Road while the fire was burning in the area around Mogo.</a:t>
            </a:r>
          </a:p>
          <a:p>
            <a:pPr marL="358775" indent="-179388">
              <a:spcBef>
                <a:spcPts val="300"/>
              </a:spcBef>
              <a:spcAft>
                <a:spcPts val="300"/>
              </a:spcAft>
            </a:pPr>
            <a:endParaRPr lang="en-AU" sz="1000" dirty="0">
              <a:solidFill>
                <a:schemeClr val="accent4"/>
              </a:solidFill>
              <a:latin typeface="Calibri" panose="020F0502020204030204" pitchFamily="34" charset="0"/>
              <a:cs typeface="Calibri" panose="020F0502020204030204" pitchFamily="34" charset="0"/>
            </a:endParaRPr>
          </a:p>
          <a:p>
            <a:pPr marL="358775" indent="-179388">
              <a:spcBef>
                <a:spcPts val="300"/>
              </a:spcBef>
              <a:spcAft>
                <a:spcPts val="300"/>
              </a:spcAft>
            </a:pPr>
            <a:endParaRPr lang="en-AU" sz="1000" dirty="0">
              <a:solidFill>
                <a:schemeClr val="accent4"/>
              </a:solidFill>
              <a:latin typeface="Calibri" panose="020F0502020204030204" pitchFamily="34" charset="0"/>
              <a:cs typeface="Calibri" panose="020F0502020204030204" pitchFamily="34" charset="0"/>
            </a:endParaRPr>
          </a:p>
          <a:p>
            <a:pPr marL="358775" indent="-179388">
              <a:spcBef>
                <a:spcPts val="300"/>
              </a:spcBef>
              <a:spcAft>
                <a:spcPts val="300"/>
              </a:spcAft>
            </a:pPr>
            <a:endParaRPr lang="en-AU" sz="1000" dirty="0">
              <a:solidFill>
                <a:schemeClr val="accent4"/>
              </a:solidFill>
              <a:latin typeface="Calibri" panose="020F0502020204030204" pitchFamily="34" charset="0"/>
              <a:cs typeface="Calibri" panose="020F0502020204030204" pitchFamily="34" charset="0"/>
            </a:endParaRPr>
          </a:p>
          <a:p>
            <a:pPr marL="358775" indent="-179388">
              <a:spcBef>
                <a:spcPts val="300"/>
              </a:spcBef>
              <a:spcAft>
                <a:spcPts val="300"/>
              </a:spcAft>
            </a:pPr>
            <a:endParaRPr lang="en-AU" sz="1000" dirty="0">
              <a:solidFill>
                <a:schemeClr val="accent4"/>
              </a:solidFill>
              <a:latin typeface="Calibri" panose="020F0502020204030204" pitchFamily="34" charset="0"/>
              <a:cs typeface="Calibri" panose="020F0502020204030204" pitchFamily="34" charset="0"/>
            </a:endParaRPr>
          </a:p>
          <a:p>
            <a:pPr marL="358775" indent="-179388">
              <a:spcBef>
                <a:spcPts val="300"/>
              </a:spcBef>
              <a:spcAft>
                <a:spcPts val="300"/>
              </a:spcAft>
            </a:pPr>
            <a:endParaRPr lang="en-AU" sz="1000" dirty="0">
              <a:solidFill>
                <a:schemeClr val="accent4"/>
              </a:solidFill>
              <a:latin typeface="Calibri" panose="020F0502020204030204" pitchFamily="34" charset="0"/>
              <a:cs typeface="Calibri" panose="020F0502020204030204" pitchFamily="34" charset="0"/>
            </a:endParaRPr>
          </a:p>
          <a:p>
            <a:pPr marL="358775" indent="-179388">
              <a:spcBef>
                <a:spcPts val="300"/>
              </a:spcBef>
              <a:spcAft>
                <a:spcPts val="300"/>
              </a:spcAft>
            </a:pPr>
            <a:r>
              <a:rPr lang="en-AU" sz="1000" dirty="0">
                <a:solidFill>
                  <a:srgbClr val="57575A"/>
                </a:solidFill>
                <a:latin typeface="Calibri" panose="020F0502020204030204" pitchFamily="34" charset="0"/>
                <a:cs typeface="Calibri" panose="020F0502020204030204" pitchFamily="34" charset="0"/>
              </a:rPr>
              <a:t>c.	The owners of Mogo Zoo (Wildlife Park) were justifiably concerned for the welfare of their animals. What man made structure may have provided a break between the zoo and the area impacted by the fire?</a:t>
            </a:r>
          </a:p>
        </p:txBody>
      </p:sp>
      <p:sp>
        <p:nvSpPr>
          <p:cNvPr id="5" name="TextBox 4">
            <a:extLst>
              <a:ext uri="{FF2B5EF4-FFF2-40B4-BE49-F238E27FC236}">
                <a16:creationId xmlns:a16="http://schemas.microsoft.com/office/drawing/2014/main" id="{B4292F73-C5B7-DFE1-DD90-8F386A3444D8}"/>
              </a:ext>
            </a:extLst>
          </p:cNvPr>
          <p:cNvSpPr txBox="1"/>
          <p:nvPr/>
        </p:nvSpPr>
        <p:spPr>
          <a:xfrm>
            <a:off x="549274" y="8699744"/>
            <a:ext cx="4168005" cy="253128"/>
          </a:xfrm>
          <a:prstGeom prst="rect">
            <a:avLst/>
          </a:prstGeom>
          <a:noFill/>
        </p:spPr>
        <p:txBody>
          <a:bodyPr wrap="square" lIns="72000" tIns="72000" rIns="72000" bIns="72000">
            <a:spAutoFit/>
          </a:bodyPr>
          <a:lstStyle/>
          <a:p>
            <a:r>
              <a:rPr lang="en-AU" sz="700" baseline="30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3</a:t>
            </a:r>
            <a:r>
              <a:rPr lang="en-AU" sz="7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AU" sz="700" u="sng"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https://</a:t>
            </a:r>
            <a:r>
              <a:rPr lang="en-AU" sz="700" u="sng"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www.unhcr.org</a:t>
            </a:r>
            <a:r>
              <a:rPr lang="en-AU" sz="700" u="sng"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/news/stories/</a:t>
            </a:r>
            <a:r>
              <a:rPr lang="en-AU" sz="700" u="sng"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jordans</a:t>
            </a:r>
            <a:r>
              <a:rPr lang="en-AU" sz="700" u="sng"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t>
            </a:r>
            <a:r>
              <a:rPr lang="en-AU" sz="700" u="sng"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zaatari</a:t>
            </a:r>
            <a:r>
              <a:rPr lang="en-AU" sz="700" u="sng"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-refugee-camp-10-facts-10-years</a:t>
            </a:r>
            <a:endParaRPr lang="en-AU" sz="7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6" name="Footer Placeholder 1">
            <a:extLst>
              <a:ext uri="{FF2B5EF4-FFF2-40B4-BE49-F238E27FC236}">
                <a16:creationId xmlns:a16="http://schemas.microsoft.com/office/drawing/2014/main" id="{83DA9EE2-39C2-BE2A-97B7-6BFBCBB2000A}"/>
              </a:ext>
              <a:ext uri="{C183D7F6-B498-43B3-948B-1728B52AA6E4}">
                <adec:decorative xmlns:adec="http://schemas.microsoft.com/office/drawing/2017/decorative" val="1"/>
              </a:ext>
            </a:extLst>
          </p:cNvPr>
          <p:cNvSpPr>
            <a:spLocks noGrp="1"/>
          </p:cNvSpPr>
          <p:nvPr>
            <p:ph type="ftr" sz="quarter" idx="3"/>
          </p:nvPr>
        </p:nvSpPr>
        <p:spPr>
          <a:xfrm>
            <a:off x="549275" y="9182100"/>
            <a:ext cx="5148000" cy="220317"/>
          </a:xfrm>
        </p:spPr>
        <p:txBody>
          <a:bodyPr/>
          <a:lstStyle/>
          <a:p>
            <a:r>
              <a:rPr lang="en-AU" dirty="0">
                <a:solidFill>
                  <a:schemeClr val="bg1"/>
                </a:solidFill>
              </a:rPr>
              <a:t>Satellites – The eyes in the sky </a:t>
            </a:r>
            <a:r>
              <a:rPr lang="en-US" dirty="0"/>
              <a:t>STUDENT RESOURCE</a:t>
            </a:r>
            <a:endParaRPr lang="en-AU" dirty="0"/>
          </a:p>
        </p:txBody>
      </p:sp>
      <p:sp>
        <p:nvSpPr>
          <p:cNvPr id="17" name="TextBox 16">
            <a:extLst>
              <a:ext uri="{FF2B5EF4-FFF2-40B4-BE49-F238E27FC236}">
                <a16:creationId xmlns:a16="http://schemas.microsoft.com/office/drawing/2014/main" id="{18795E9F-E416-AE66-EBF0-0DDA499911E5}"/>
              </a:ext>
              <a:ext uri="{C183D7F6-B498-43B3-948B-1728B52AA6E4}">
                <adec:decorative xmlns:adec="http://schemas.microsoft.com/office/drawing/2017/decorative" val="1"/>
              </a:ext>
            </a:extLst>
          </p:cNvPr>
          <p:cNvSpPr txBox="1"/>
          <p:nvPr/>
        </p:nvSpPr>
        <p:spPr>
          <a:xfrm>
            <a:off x="549275" y="9304308"/>
            <a:ext cx="5400000" cy="397743"/>
          </a:xfrm>
          <a:prstGeom prst="rect">
            <a:avLst/>
          </a:prstGeom>
        </p:spPr>
        <p:txBody>
          <a:bodyPr vert="horz" lIns="72000" tIns="72000" rIns="72000" bIns="72000" rtlCol="0" anchor="t"/>
          <a:lstStyle>
            <a:defPPr>
              <a:defRPr lang="en-US"/>
            </a:defPPr>
            <a:lvl1pPr>
              <a:defRPr sz="800" cap="all" baseline="0">
                <a:solidFill>
                  <a:schemeClr val="bg1"/>
                </a:solidFill>
              </a:defRPr>
            </a:lvl1pPr>
          </a:lstStyle>
          <a:p>
            <a:r>
              <a:rPr lang="en-AU" sz="1000" b="1" cap="none" dirty="0">
                <a:solidFill>
                  <a:schemeClr val="accent1"/>
                </a:solidFill>
              </a:rPr>
              <a:t>SPACE CAREERS WAYFINDER IS A COLLABORATION BETWEEN </a:t>
            </a:r>
            <a:br>
              <a:rPr lang="en-AU" sz="1000" b="1" cap="none" dirty="0">
                <a:solidFill>
                  <a:schemeClr val="accent1"/>
                </a:solidFill>
              </a:rPr>
            </a:br>
            <a:r>
              <a:rPr lang="en-AU" sz="1000" b="1" cap="none" dirty="0">
                <a:solidFill>
                  <a:schemeClr val="accent1"/>
                </a:solidFill>
              </a:rPr>
              <a:t>THE CSIRO AND THE AUSTRALIAN NATIONAL UNIVERSITY</a:t>
            </a:r>
          </a:p>
        </p:txBody>
      </p:sp>
      <p:sp>
        <p:nvSpPr>
          <p:cNvPr id="18" name="Rectangle 17">
            <a:extLst>
              <a:ext uri="{FF2B5EF4-FFF2-40B4-BE49-F238E27FC236}">
                <a16:creationId xmlns:a16="http://schemas.microsoft.com/office/drawing/2014/main" id="{EDDCD12A-19B7-DD93-8F25-148F98A91343}"/>
              </a:ext>
              <a:ext uri="{C183D7F6-B498-43B3-948B-1728B52AA6E4}">
                <adec:decorative xmlns:adec="http://schemas.microsoft.com/office/drawing/2017/decorative" val="1"/>
              </a:ext>
            </a:extLst>
          </p:cNvPr>
          <p:cNvSpPr/>
          <p:nvPr/>
        </p:nvSpPr>
        <p:spPr>
          <a:xfrm>
            <a:off x="0" y="7353343"/>
            <a:ext cx="6858000" cy="176349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Title 3">
            <a:extLst>
              <a:ext uri="{FF2B5EF4-FFF2-40B4-BE49-F238E27FC236}">
                <a16:creationId xmlns:a16="http://schemas.microsoft.com/office/drawing/2014/main" id="{C41F70B3-8C24-1B8E-371F-1B4DE03FC869}"/>
              </a:ext>
            </a:extLst>
          </p:cNvPr>
          <p:cNvSpPr>
            <a:spLocks noGrp="1"/>
          </p:cNvSpPr>
          <p:nvPr>
            <p:ph type="title" idx="4294967295"/>
          </p:nvPr>
        </p:nvSpPr>
        <p:spPr>
          <a:xfrm>
            <a:off x="471488" y="-1914525"/>
            <a:ext cx="5915025" cy="1914525"/>
          </a:xfrm>
          <a:prstGeom prst="rect">
            <a:avLst/>
          </a:prstGeom>
        </p:spPr>
        <p:txBody>
          <a:bodyPr anchor="b"/>
          <a:lstStyle/>
          <a:p>
            <a:r>
              <a:rPr lang="en-AU" sz="3600" b="1" dirty="0">
                <a:solidFill>
                  <a:schemeClr val="accent6"/>
                </a:solidFill>
                <a:latin typeface="Open Sans" pitchFamily="2" charset="0"/>
                <a:ea typeface="Open Sans" pitchFamily="2" charset="0"/>
                <a:cs typeface="Open Sans" pitchFamily="2" charset="0"/>
              </a:rPr>
              <a:t>Satellites: The eyes in the sky – page 5</a:t>
            </a:r>
            <a:endParaRPr lang="en-AU" dirty="0"/>
          </a:p>
        </p:txBody>
      </p:sp>
      <p:sp>
        <p:nvSpPr>
          <p:cNvPr id="3" name="Slide Number Placeholder 2">
            <a:extLst>
              <a:ext uri="{FF2B5EF4-FFF2-40B4-BE49-F238E27FC236}">
                <a16:creationId xmlns:a16="http://schemas.microsoft.com/office/drawing/2014/main" id="{A25AC609-B568-90E1-ED49-EB21B4FF225D}"/>
              </a:ext>
              <a:ext uri="{C183D7F6-B498-43B3-948B-1728B52AA6E4}">
                <adec:decorative xmlns:adec="http://schemas.microsoft.com/office/drawing/2017/decorative" val="1"/>
              </a:ext>
            </a:extLst>
          </p:cNvPr>
          <p:cNvSpPr>
            <a:spLocks noGrp="1"/>
          </p:cNvSpPr>
          <p:nvPr>
            <p:ph type="sldNum" sz="quarter" idx="4"/>
          </p:nvPr>
        </p:nvSpPr>
        <p:spPr/>
        <p:txBody>
          <a:bodyPr/>
          <a:lstStyle/>
          <a:p>
            <a:fld id="{24F48773-4115-48EA-A802-25D4069CDE66}" type="slidenum">
              <a:rPr lang="en-AU" smtClean="0"/>
              <a:pPr/>
              <a:t>5</a:t>
            </a:fld>
            <a:endParaRPr lang="en-AU" dirty="0"/>
          </a:p>
        </p:txBody>
      </p:sp>
      <p:cxnSp>
        <p:nvCxnSpPr>
          <p:cNvPr id="6" name="Straight Connector 5">
            <a:extLst>
              <a:ext uri="{FF2B5EF4-FFF2-40B4-BE49-F238E27FC236}">
                <a16:creationId xmlns:a16="http://schemas.microsoft.com/office/drawing/2014/main" id="{4B84ED91-222B-8778-0B93-6080C0C88B0D}"/>
              </a:ext>
              <a:ext uri="{C183D7F6-B498-43B3-948B-1728B52AA6E4}">
                <adec:decorative xmlns:adec="http://schemas.microsoft.com/office/drawing/2017/decorative" val="1"/>
              </a:ext>
            </a:extLst>
          </p:cNvPr>
          <p:cNvCxnSpPr/>
          <p:nvPr/>
        </p:nvCxnSpPr>
        <p:spPr>
          <a:xfrm>
            <a:off x="549274" y="8686647"/>
            <a:ext cx="379054"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D026D7A8-A97D-83C8-3A53-E203CF60D402}"/>
              </a:ext>
              <a:ext uri="{C183D7F6-B498-43B3-948B-1728B52AA6E4}">
                <adec:decorative xmlns:adec="http://schemas.microsoft.com/office/drawing/2017/decorative" val="1"/>
              </a:ext>
            </a:extLst>
          </p:cNvPr>
          <p:cNvSpPr/>
          <p:nvPr/>
        </p:nvSpPr>
        <p:spPr>
          <a:xfrm>
            <a:off x="563401" y="2412730"/>
            <a:ext cx="5745324" cy="849970"/>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9" name="Graphic 8">
            <a:extLst>
              <a:ext uri="{FF2B5EF4-FFF2-40B4-BE49-F238E27FC236}">
                <a16:creationId xmlns:a16="http://schemas.microsoft.com/office/drawing/2014/main" id="{90DF3492-7FB9-1F9D-4A34-5A69446C8565}"/>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92254" y="2467364"/>
            <a:ext cx="316523" cy="316523"/>
          </a:xfrm>
          <a:prstGeom prst="rect">
            <a:avLst/>
          </a:prstGeom>
        </p:spPr>
      </p:pic>
      <p:sp>
        <p:nvSpPr>
          <p:cNvPr id="11" name="Rectangle 10">
            <a:extLst>
              <a:ext uri="{FF2B5EF4-FFF2-40B4-BE49-F238E27FC236}">
                <a16:creationId xmlns:a16="http://schemas.microsoft.com/office/drawing/2014/main" id="{5B5CC440-0E4B-4EB9-B9C4-AEC5411041B1}"/>
              </a:ext>
              <a:ext uri="{C183D7F6-B498-43B3-948B-1728B52AA6E4}">
                <adec:decorative xmlns:adec="http://schemas.microsoft.com/office/drawing/2017/decorative" val="1"/>
              </a:ext>
            </a:extLst>
          </p:cNvPr>
          <p:cNvSpPr/>
          <p:nvPr/>
        </p:nvSpPr>
        <p:spPr>
          <a:xfrm>
            <a:off x="563401" y="4103743"/>
            <a:ext cx="5745324" cy="849970"/>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2" name="Graphic 11">
            <a:extLst>
              <a:ext uri="{FF2B5EF4-FFF2-40B4-BE49-F238E27FC236}">
                <a16:creationId xmlns:a16="http://schemas.microsoft.com/office/drawing/2014/main" id="{A81B7A43-0873-7AF8-5924-D234066D546C}"/>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92254" y="4158377"/>
            <a:ext cx="316523" cy="316523"/>
          </a:xfrm>
          <a:prstGeom prst="rect">
            <a:avLst/>
          </a:prstGeom>
        </p:spPr>
      </p:pic>
      <p:sp>
        <p:nvSpPr>
          <p:cNvPr id="14" name="Rectangle 13">
            <a:extLst>
              <a:ext uri="{FF2B5EF4-FFF2-40B4-BE49-F238E27FC236}">
                <a16:creationId xmlns:a16="http://schemas.microsoft.com/office/drawing/2014/main" id="{5ACF6941-BF79-661C-5401-D542BECB3DBF}"/>
              </a:ext>
              <a:ext uri="{C183D7F6-B498-43B3-948B-1728B52AA6E4}">
                <adec:decorative xmlns:adec="http://schemas.microsoft.com/office/drawing/2017/decorative" val="1"/>
              </a:ext>
            </a:extLst>
          </p:cNvPr>
          <p:cNvSpPr/>
          <p:nvPr/>
        </p:nvSpPr>
        <p:spPr>
          <a:xfrm>
            <a:off x="563401" y="5769704"/>
            <a:ext cx="5745324" cy="849970"/>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5" name="Graphic 14">
            <a:extLst>
              <a:ext uri="{FF2B5EF4-FFF2-40B4-BE49-F238E27FC236}">
                <a16:creationId xmlns:a16="http://schemas.microsoft.com/office/drawing/2014/main" id="{577D84CF-0711-CDDA-8FAE-621A76D16C1A}"/>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92254" y="5824338"/>
            <a:ext cx="316523" cy="316523"/>
          </a:xfrm>
          <a:prstGeom prst="rect">
            <a:avLst/>
          </a:prstGeom>
        </p:spPr>
      </p:pic>
    </p:spTree>
    <p:extLst>
      <p:ext uri="{BB962C8B-B14F-4D97-AF65-F5344CB8AC3E}">
        <p14:creationId xmlns:p14="http://schemas.microsoft.com/office/powerpoint/2010/main" val="3684923834"/>
      </p:ext>
    </p:extLst>
  </p:cSld>
  <p:clrMapOvr>
    <a:masterClrMapping/>
  </p:clrMapOvr>
</p:sld>
</file>

<file path=ppt/theme/theme1.xml><?xml version="1.0" encoding="utf-8"?>
<a:theme xmlns:a="http://schemas.openxmlformats.org/drawingml/2006/main" name="Office Theme">
  <a:themeElements>
    <a:clrScheme name="CSIRO">
      <a:dk1>
        <a:sysClr val="windowText" lastClr="000000"/>
      </a:dk1>
      <a:lt1>
        <a:srgbClr val="FFFFFF"/>
      </a:lt1>
      <a:dk2>
        <a:srgbClr val="000000"/>
      </a:dk2>
      <a:lt2>
        <a:srgbClr val="FFFFFF"/>
      </a:lt2>
      <a:accent1>
        <a:srgbClr val="00A9CE"/>
      </a:accent1>
      <a:accent2>
        <a:srgbClr val="001D34"/>
      </a:accent2>
      <a:accent3>
        <a:srgbClr val="757579"/>
      </a:accent3>
      <a:accent4>
        <a:srgbClr val="1E22AA"/>
      </a:accent4>
      <a:accent5>
        <a:srgbClr val="78BE20"/>
      </a:accent5>
      <a:accent6>
        <a:srgbClr val="6D2077"/>
      </a:accent6>
      <a:hlink>
        <a:srgbClr val="001D34"/>
      </a:hlink>
      <a:folHlink>
        <a:srgbClr val="00A9CE"/>
      </a:folHlink>
    </a:clrScheme>
    <a:fontScheme name="CSIRO_Resources">
      <a:majorFont>
        <a:latin typeface="Open Sans"/>
        <a:ea typeface=""/>
        <a:cs typeface=""/>
      </a:majorFont>
      <a:minorFont>
        <a:latin typeface="Calibri"/>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353369D1CD1B61448F62ED7191B0A361" ma:contentTypeVersion="11" ma:contentTypeDescription="Create a new document." ma:contentTypeScope="" ma:versionID="9fa718f4d8f4bbefcc64bedee5bfc52e">
  <xsd:schema xmlns:xsd="http://www.w3.org/2001/XMLSchema" xmlns:xs="http://www.w3.org/2001/XMLSchema" xmlns:p="http://schemas.microsoft.com/office/2006/metadata/properties" xmlns:ns2="ebbfb97d-8400-4246-978d-8b68e4a1ec72" xmlns:ns3="a774ea9e-c034-4ea9-adc9-463ee3fef49f" targetNamespace="http://schemas.microsoft.com/office/2006/metadata/properties" ma:root="true" ma:fieldsID="196f744a603421bb36edf33224f8f500" ns2:_="" ns3:_="">
    <xsd:import namespace="ebbfb97d-8400-4246-978d-8b68e4a1ec72"/>
    <xsd:import namespace="a774ea9e-c034-4ea9-adc9-463ee3fef49f"/>
    <xsd:element name="properties">
      <xsd:complexType>
        <xsd:sequence>
          <xsd:element name="documentManagement">
            <xsd:complexType>
              <xsd:all>
                <xsd:element ref="ns2:_dlc_DocId" minOccurs="0"/>
                <xsd:element ref="ns2:_dlc_DocIdUrl" minOccurs="0"/>
                <xsd:element ref="ns2:_dlc_DocIdPersistId" minOccurs="0"/>
                <xsd:element ref="ns3:Programname" minOccurs="0"/>
                <xsd:element ref="ns3:Resourcetype" minOccurs="0"/>
                <xsd:element ref="ns3:Evaluation" minOccurs="0"/>
                <xsd:element ref="ns3:MediaServiceMetadata" minOccurs="0"/>
                <xsd:element ref="ns3:MediaServiceFastMetadata" minOccurs="0"/>
                <xsd:element ref="ns3:MediaServiceObjectDetectorVersions" minOccurs="0"/>
                <xsd:element ref="ns3:MediaServiceSearchProperties" minOccurs="0"/>
                <xsd:element ref="ns2:SharedWithUsers" minOccurs="0"/>
                <xsd:element ref="ns2:SharedWithDetails" minOccurs="0"/>
                <xsd:element ref="ns3:Not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bfb97d-8400-4246-978d-8b68e4a1ec72"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774ea9e-c034-4ea9-adc9-463ee3fef49f" elementFormDefault="qualified">
    <xsd:import namespace="http://schemas.microsoft.com/office/2006/documentManagement/types"/>
    <xsd:import namespace="http://schemas.microsoft.com/office/infopath/2007/PartnerControls"/>
    <xsd:element name="Programname" ma:index="11" nillable="true" ma:displayName="Owner of resource" ma:format="Dropdown" ma:internalName="Programname">
      <xsd:complexType>
        <xsd:complexContent>
          <xsd:extension base="dms:MultiChoiceFillIn">
            <xsd:sequence>
              <xsd:element name="Value" maxOccurs="unbounded" minOccurs="0" nillable="true">
                <xsd:simpleType>
                  <xsd:union memberTypes="dms:Text">
                    <xsd:simpleType>
                      <xsd:restriction base="dms:Choice">
                        <xsd:enumeration value="Digital Careers"/>
                        <xsd:enumeration value="STEM Together"/>
                        <xsd:enumeration value="STEM Professionals in Schools"/>
                        <xsd:enumeration value="GenSTEM"/>
                        <xsd:enumeration value="Legacy"/>
                        <xsd:enumeration value="CEdO Comms"/>
                      </xsd:restriction>
                    </xsd:simpleType>
                  </xsd:union>
                </xsd:simpleType>
              </xsd:element>
            </xsd:sequence>
          </xsd:extension>
        </xsd:complexContent>
      </xsd:complexType>
    </xsd:element>
    <xsd:element name="Resourcetype" ma:index="12" nillable="true" ma:displayName="Resource type" ma:format="Dropdown" ma:internalName="Resourcetype">
      <xsd:complexType>
        <xsd:complexContent>
          <xsd:extension base="dms:MultiChoice">
            <xsd:sequence>
              <xsd:element name="Value" maxOccurs="unbounded" minOccurs="0" nillable="true">
                <xsd:simpleType>
                  <xsd:restriction base="dms:Choice">
                    <xsd:enumeration value="Video resource"/>
                    <xsd:enumeration value="Student resource"/>
                    <xsd:enumeration value="Teacher resource"/>
                  </xsd:restriction>
                </xsd:simpleType>
              </xsd:element>
            </xsd:sequence>
          </xsd:extension>
        </xsd:complexContent>
      </xsd:complexType>
    </xsd:element>
    <xsd:element name="Evaluation" ma:index="14" nillable="true" ma:displayName="Status" ma:format="Dropdown" ma:internalName="Evaluation">
      <xsd:simpleType>
        <xsd:restriction base="dms:Choice">
          <xsd:enumeration value="Requires Review"/>
          <xsd:enumeration value="Live on Library"/>
          <xsd:enumeration value="Admin"/>
          <xsd:enumeration value="Awaiting QA Panel"/>
          <xsd:enumeration value="Internal Document"/>
        </xsd:restriction>
      </xsd:simpleType>
    </xsd:element>
    <xsd:element name="MediaServiceMetadata" ma:index="15" nillable="true" ma:displayName="MediaServiceMetadata" ma:hidden="true" ma:internalName="MediaServiceMetadata" ma:readOnly="true">
      <xsd:simpleType>
        <xsd:restriction base="dms:Note"/>
      </xsd:simpleType>
    </xsd:element>
    <xsd:element name="MediaServiceFastMetadata" ma:index="16" nillable="true" ma:displayName="MediaServiceFastMetadata" ma:hidden="true" ma:internalName="MediaServiceFastMetadata" ma:readOnly="true">
      <xsd:simpleType>
        <xsd:restriction base="dms:Note"/>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SearchProperties" ma:index="18" nillable="true" ma:displayName="MediaServiceSearchProperties" ma:hidden="true" ma:internalName="MediaServiceSearchProperties" ma:readOnly="true">
      <xsd:simpleType>
        <xsd:restriction base="dms:Note"/>
      </xsd:simpleType>
    </xsd:element>
    <xsd:element name="Notes" ma:index="21" nillable="true" ma:displayName="Notes" ma:format="Dropdown" ma:internalName="Notes">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13" ma:displayName="Subject"/>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_dlc_DocId xmlns="ebbfb97d-8400-4246-978d-8b68e4a1ec72">ZE3VX6JE3FAU-1152004265-298</_dlc_DocId>
    <_dlc_DocIdUrl xmlns="ebbfb97d-8400-4246-978d-8b68e4a1ec72">
      <Url>https://csiroau.sharepoint.com/sites/CSIROEducationOutreach2/_layouts/15/DocIdRedir.aspx?ID=ZE3VX6JE3FAU-1152004265-298</Url>
      <Description>ZE3VX6JE3FAU-1152004265-298</Description>
    </_dlc_DocIdUrl>
    <Resourcetype xmlns="a774ea9e-c034-4ea9-adc9-463ee3fef49f" xsi:nil="true"/>
    <Evaluation xmlns="a774ea9e-c034-4ea9-adc9-463ee3fef49f" xsi:nil="true"/>
    <Programname xmlns="a774ea9e-c034-4ea9-adc9-463ee3fef49f" xsi:nil="true"/>
    <Notes xmlns="a774ea9e-c034-4ea9-adc9-463ee3fef49f" xsi:nil="true"/>
  </documentManagement>
</p:properties>
</file>

<file path=customXml/itemProps1.xml><?xml version="1.0" encoding="utf-8"?>
<ds:datastoreItem xmlns:ds="http://schemas.openxmlformats.org/officeDocument/2006/customXml" ds:itemID="{B0EDFB17-296B-4861-ACBC-5E1AD18C4C68}">
  <ds:schemaRefs>
    <ds:schemaRef ds:uri="http://schemas.microsoft.com/sharepoint/v3/contenttype/forms"/>
  </ds:schemaRefs>
</ds:datastoreItem>
</file>

<file path=customXml/itemProps2.xml><?xml version="1.0" encoding="utf-8"?>
<ds:datastoreItem xmlns:ds="http://schemas.openxmlformats.org/officeDocument/2006/customXml" ds:itemID="{D88741B1-70D4-4371-AE7B-90CDFE7622AB}">
  <ds:schemaRefs>
    <ds:schemaRef ds:uri="http://schemas.microsoft.com/sharepoint/events"/>
  </ds:schemaRefs>
</ds:datastoreItem>
</file>

<file path=customXml/itemProps3.xml><?xml version="1.0" encoding="utf-8"?>
<ds:datastoreItem xmlns:ds="http://schemas.openxmlformats.org/officeDocument/2006/customXml" ds:itemID="{F639527D-34A2-4642-AC39-26F2D83CDB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bfb97d-8400-4246-978d-8b68e4a1ec72"/>
    <ds:schemaRef ds:uri="a774ea9e-c034-4ea9-adc9-463ee3fef4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37DD4943-F072-486C-A104-BB40C029A03F}">
  <ds:schemaRefs>
    <ds:schemaRef ds:uri="http://purl.org/dc/dcmitype/"/>
    <ds:schemaRef ds:uri="http://www.w3.org/XML/1998/namespace"/>
    <ds:schemaRef ds:uri="http://schemas.microsoft.com/office/2006/metadata/properties"/>
    <ds:schemaRef ds:uri="http://schemas.openxmlformats.org/package/2006/metadata/core-properties"/>
    <ds:schemaRef ds:uri="16086451-6d37-4935-be9a-a54fea279158"/>
    <ds:schemaRef ds:uri="http://schemas.microsoft.com/office/2006/documentManagement/types"/>
    <ds:schemaRef ds:uri="http://purl.org/dc/terms/"/>
    <ds:schemaRef ds:uri="http://schemas.microsoft.com/office/infopath/2007/PartnerControls"/>
    <ds:schemaRef ds:uri="cbf74718-704d-415e-8c81-199debd1d983"/>
    <ds:schemaRef ds:uri="http://purl.org/dc/elements/1.1/"/>
    <ds:schemaRef ds:uri="ebbfb97d-8400-4246-978d-8b68e4a1ec72"/>
    <ds:schemaRef ds:uri="a774ea9e-c034-4ea9-adc9-463ee3fef49f"/>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416</TotalTime>
  <Words>1136</Words>
  <PresentationFormat>A4 Paper (210x297 mm)</PresentationFormat>
  <Paragraphs>62</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Open Sans</vt:lpstr>
      <vt:lpstr>Office Theme</vt:lpstr>
      <vt:lpstr>Space Careers Wayfinder Satellites: The eyes in the sky</vt:lpstr>
      <vt:lpstr>Satellites: The eyes in the sky – page 2</vt:lpstr>
      <vt:lpstr>Satellites: The eyes in the sky – page 3</vt:lpstr>
      <vt:lpstr>Satellites: The eyes in the sky – page 4</vt:lpstr>
      <vt:lpstr>Satellites: The eyes in the sky – page 5</vt:lpstr>
    </vt:vector>
  </TitlesOfParts>
  <Company>CSIRO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Satellites the eyes in the sky student resource</dc:title>
  <dcterms:created xsi:type="dcterms:W3CDTF">2023-04-19T21:44:39Z</dcterms:created>
  <dcterms:modified xsi:type="dcterms:W3CDTF">2024-07-23T07:26:08Z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0x010100353369D1CD1B61448F62ED7191B0A361</vt:lpwstr>
  </property>
  <property fmtid="{D5CDD505-2E9C-101B-9397-08002B2CF9AE}" pid="3" name="_dlc_DocIdItemGuid">
    <vt:lpwstr>fcd4edc7-ed08-4a6b-be8e-92704b34d1a8</vt:lpwstr>
  </property>
</Properties>
</file>