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1"/>
  </p:notesMasterIdLst>
  <p:sldIdLst>
    <p:sldId id="256" r:id="rId6"/>
    <p:sldId id="262" r:id="rId7"/>
    <p:sldId id="257" r:id="rId8"/>
    <p:sldId id="259" r:id="rId9"/>
    <p:sldId id="263"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B623C-F543-453A-9DC2-D8DD6C92BEB4}" v="59" dt="2024-04-02T06:07:49.3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p:scale>
          <a:sx n="75" d="100"/>
          <a:sy n="75" d="100"/>
        </p:scale>
        <p:origin x="4108" y="1096"/>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hyperlink" Target="https://www.ucsusa.org/resources/satellite-database" TargetMode="External"/><Relationship Id="rId7" Type="http://schemas.openxmlformats.org/officeDocument/2006/relationships/image" Target="../media/image5.png"/><Relationship Id="rId2" Type="http://schemas.openxmlformats.org/officeDocument/2006/relationships/hyperlink" Target="https://tarot.saberastro.com/" TargetMode="Externa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hyperlink" Target="https://www.nasa.gov/mission_pages/station/news/orbital_debri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s://www.unhcr.org/news/stories/jordans-zaatari-refugee-camp-10-facts-10-years" TargetMode="Externa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livingatlas.arcgis.com/wayback/#active=37890&amp;ext=-115.33219,36.04511,-115.26481,36.08289" TargetMode="External"/><Relationship Id="rId1" Type="http://schemas.openxmlformats.org/officeDocument/2006/relationships/slideLayout" Target="../slideLayouts/slideLayout2.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979336"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Satellites: The eyes in the sky</a:t>
            </a:r>
          </a:p>
        </p:txBody>
      </p:sp>
      <p:sp>
        <p:nvSpPr>
          <p:cNvPr id="11" name="TextBox 10">
            <a:extLst>
              <a:ext uri="{FF2B5EF4-FFF2-40B4-BE49-F238E27FC236}">
                <a16:creationId xmlns:a16="http://schemas.microsoft.com/office/drawing/2014/main" id="{F3B660CE-F813-2516-AC0A-E271D5EAE48E}"/>
              </a:ext>
            </a:extLst>
          </p:cNvPr>
          <p:cNvSpPr txBox="1"/>
          <p:nvPr/>
        </p:nvSpPr>
        <p:spPr>
          <a:xfrm>
            <a:off x="552092" y="3474720"/>
            <a:ext cx="5756634" cy="389258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 Part 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From the smallest satellite in space,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Kalamsat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to the largest, the International Space Station. The movement of these Earth orbiting craft needs to be carefully monitored in order to avoid a catastrophic and costly collision.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an estimated half a million objects in Earth orbit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today</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nature of these ranges from debris from collisions between orbiting craft and debris from deliberately targeted craft, up to fully operational craft.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Saber</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Astronautics is just one of the many private companies joining governments efforts to track these objects. Their Terrestrial and Astronomical Rapid Observation Toolkit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T.A.R.O.T.)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gives users some idea of the scale of the problem.</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 society depends increasingly on the services provided through satellite technology, governments and private enterprise are scrambling to stay apace of the demand. The need to monitor the ever-increasing use of space has never been greater. The Union of Concerned Scientists (UCS) have compiled a satellite database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3"/>
              </a:rPr>
              <a:t>excel format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containing comprehensive details of satellite launches since September 1988 to Apr 2022</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Use the UCS spreadsheet to complete the following:</a:t>
            </a:r>
          </a:p>
          <a:p>
            <a:pPr marL="360363" indent="-18573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1.	From the Date of Launch data in the spreadsheet produce a column chart illustrating the number of satellites launched per year from 1988 to 2022.</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B19C2134-8A8E-4244-973B-F2458BF65769}"/>
              </a:ext>
            </a:extLst>
          </p:cNvPr>
          <p:cNvSpPr txBox="1"/>
          <p:nvPr/>
        </p:nvSpPr>
        <p:spPr>
          <a:xfrm>
            <a:off x="549274" y="8699744"/>
            <a:ext cx="3190703" cy="360850"/>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www.nasa.gov</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mission_pages</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/station/news/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orbital_debris.html</a:t>
            </a:r>
            <a:endParaRPr lang="en-AU" sz="700" u="sng" dirty="0">
              <a:solidFill>
                <a:schemeClr val="accent3"/>
              </a:solidFill>
              <a:latin typeface="Calibri" panose="020F0502020204030204" pitchFamily="34" charset="0"/>
              <a:ea typeface="Calibri" panose="020F0502020204030204" pitchFamily="34" charset="0"/>
              <a:cs typeface="Times New Roman" panose="02020603050405020304" pitchFamily="18" charset="0"/>
            </a:endParaRPr>
          </a:p>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www.ucsusa.org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/resources/satellite-database</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Satellites – The eyes in the sky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12" name="Graphic 11">
            <a:extLst>
              <a:ext uri="{FF2B5EF4-FFF2-40B4-BE49-F238E27FC236}">
                <a16:creationId xmlns:a16="http://schemas.microsoft.com/office/drawing/2014/main" id="{1A97DCEC-9F84-B86A-30D8-8DEBFCD28DB1}"/>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873" t="14052" r="14286" b="16106"/>
          <a:stretch/>
        </p:blipFill>
        <p:spPr>
          <a:xfrm>
            <a:off x="2685625" y="3370945"/>
            <a:ext cx="551146" cy="551146"/>
          </a:xfrm>
          <a:prstGeom prst="rect">
            <a:avLst/>
          </a:prstGeom>
        </p:spPr>
      </p:pic>
      <p:pic>
        <p:nvPicPr>
          <p:cNvPr id="13" name="Graphic 12">
            <a:extLst>
              <a:ext uri="{FF2B5EF4-FFF2-40B4-BE49-F238E27FC236}">
                <a16:creationId xmlns:a16="http://schemas.microsoft.com/office/drawing/2014/main" id="{9C68DF04-76C9-69E6-2DF5-F2257F3601F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48805" y="6096879"/>
            <a:ext cx="430516" cy="430516"/>
          </a:xfrm>
          <a:prstGeom prst="rect">
            <a:avLst/>
          </a:prstGeom>
        </p:spPr>
      </p:pic>
      <p:cxnSp>
        <p:nvCxnSpPr>
          <p:cNvPr id="15" name="Straight Connector 14">
            <a:extLst>
              <a:ext uri="{FF2B5EF4-FFF2-40B4-BE49-F238E27FC236}">
                <a16:creationId xmlns:a16="http://schemas.microsoft.com/office/drawing/2014/main" id="{9F4EF4FF-E845-D094-D706-7A78A3F0BF88}"/>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Text box to enter response">
            <a:extLst>
              <a:ext uri="{FF2B5EF4-FFF2-40B4-BE49-F238E27FC236}">
                <a16:creationId xmlns:a16="http://schemas.microsoft.com/office/drawing/2014/main" id="{BBB54EEE-C9DD-83E9-A3FD-4516FCE7D37B}"/>
              </a:ext>
            </a:extLst>
          </p:cNvPr>
          <p:cNvSpPr/>
          <p:nvPr/>
        </p:nvSpPr>
        <p:spPr>
          <a:xfrm>
            <a:off x="563401" y="546351"/>
            <a:ext cx="5745324" cy="364986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C25F22F6-6CE5-1374-D1FF-CE088A96FEDA}"/>
              </a:ext>
            </a:extLst>
          </p:cNvPr>
          <p:cNvSpPr txBox="1"/>
          <p:nvPr/>
        </p:nvSpPr>
        <p:spPr>
          <a:xfrm>
            <a:off x="552092" y="4278022"/>
            <a:ext cx="5756634" cy="453183"/>
          </a:xfrm>
          <a:prstGeom prst="rect">
            <a:avLst/>
          </a:prstGeom>
          <a:solidFill>
            <a:schemeClr val="bg1"/>
          </a:solidFill>
        </p:spPr>
        <p:txBody>
          <a:bodyPr wrap="square" lIns="72000" tIns="72000" rIns="72000" bIns="72000">
            <a:spAutoFit/>
          </a:bodyPr>
          <a:lstStyle/>
          <a:p>
            <a:pPr marL="360363" indent="-185738">
              <a:spcBef>
                <a:spcPts val="300"/>
              </a:spcBef>
              <a:spcAft>
                <a:spcPts val="300"/>
              </a:spcAft>
            </a:pPr>
            <a:r>
              <a:rPr lang="en-AU" sz="1000" dirty="0" err="1">
                <a:solidFill>
                  <a:srgbClr val="57575A"/>
                </a:solidFill>
                <a:latin typeface="Calibri" panose="020F0502020204030204" pitchFamily="34" charset="0"/>
                <a:cs typeface="Calibri" panose="020F0502020204030204" pitchFamily="34" charset="0"/>
              </a:rPr>
              <a:t>2a</a:t>
            </a:r>
            <a:r>
              <a:rPr lang="en-AU" sz="1000" dirty="0">
                <a:solidFill>
                  <a:srgbClr val="57575A"/>
                </a:solidFill>
                <a:latin typeface="Calibri" panose="020F0502020204030204" pitchFamily="34" charset="0"/>
                <a:cs typeface="Calibri" panose="020F0502020204030204" pitchFamily="34" charset="0"/>
              </a:rPr>
              <a:t>.	Categorise the satellite data based on their purpose as listed in the database. Order the data in a table with the most common purpose to the least common.</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descr="Text box to enter response">
            <a:extLst>
              <a:ext uri="{FF2B5EF4-FFF2-40B4-BE49-F238E27FC236}">
                <a16:creationId xmlns:a16="http://schemas.microsoft.com/office/drawing/2014/main" id="{1F9856B0-69BA-D372-BDE0-F8DF47272A15}"/>
              </a:ext>
            </a:extLst>
          </p:cNvPr>
          <p:cNvSpPr/>
          <p:nvPr/>
        </p:nvSpPr>
        <p:spPr>
          <a:xfrm>
            <a:off x="563401" y="4742570"/>
            <a:ext cx="5745324" cy="415090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Satellites – The eyes in the sky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2" name="Title 1">
            <a:extLst>
              <a:ext uri="{FF2B5EF4-FFF2-40B4-BE49-F238E27FC236}">
                <a16:creationId xmlns:a16="http://schemas.microsoft.com/office/drawing/2014/main" id="{4CBF9E26-9B85-0812-B095-DC9F5724FAC0}"/>
              </a:ext>
            </a:extLst>
          </p:cNvPr>
          <p:cNvSpPr>
            <a:spLocks noGrp="1"/>
          </p:cNvSpPr>
          <p:nvPr>
            <p:ph type="title" idx="4294967295"/>
          </p:nvPr>
        </p:nvSpPr>
        <p:spPr>
          <a:xfrm>
            <a:off x="471488" y="-1914525"/>
            <a:ext cx="5915025" cy="1914525"/>
          </a:xfrm>
          <a:prstGeom prst="rect">
            <a:avLst/>
          </a:prstGeom>
        </p:spPr>
        <p:txBody>
          <a:bodyPr anchor="b"/>
          <a:lstStyle/>
          <a:p>
            <a:r>
              <a:rPr lang="en-AU" sz="3600" b="1" dirty="0">
                <a:solidFill>
                  <a:schemeClr val="accent6"/>
                </a:solidFill>
                <a:latin typeface="Open Sans" pitchFamily="2" charset="0"/>
                <a:ea typeface="Open Sans" pitchFamily="2" charset="0"/>
                <a:cs typeface="Open Sans" pitchFamily="2" charset="0"/>
              </a:rPr>
              <a:t>Satellites: The eyes in the sky – page 2</a:t>
            </a:r>
            <a:endParaRPr lang="en-AU" dirty="0"/>
          </a:p>
        </p:txBody>
      </p:sp>
      <p:pic>
        <p:nvPicPr>
          <p:cNvPr id="10" name="Graphic 9">
            <a:extLst>
              <a:ext uri="{FF2B5EF4-FFF2-40B4-BE49-F238E27FC236}">
                <a16:creationId xmlns:a16="http://schemas.microsoft.com/office/drawing/2014/main" id="{D03277A4-73C7-929E-B992-F1A7F421BC5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600986"/>
            <a:ext cx="316523" cy="316523"/>
          </a:xfrm>
          <a:prstGeom prst="rect">
            <a:avLst/>
          </a:prstGeom>
        </p:spPr>
      </p:pic>
      <p:pic>
        <p:nvPicPr>
          <p:cNvPr id="13" name="Graphic 12">
            <a:extLst>
              <a:ext uri="{FF2B5EF4-FFF2-40B4-BE49-F238E27FC236}">
                <a16:creationId xmlns:a16="http://schemas.microsoft.com/office/drawing/2014/main" id="{B33FC20D-F06A-C209-08BF-F122BAC8EEA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4797205"/>
            <a:ext cx="316523" cy="316523"/>
          </a:xfrm>
          <a:prstGeom prst="rect">
            <a:avLst/>
          </a:prstGeom>
        </p:spPr>
      </p:pic>
    </p:spTree>
    <p:extLst>
      <p:ext uri="{BB962C8B-B14F-4D97-AF65-F5344CB8AC3E}">
        <p14:creationId xmlns:p14="http://schemas.microsoft.com/office/powerpoint/2010/main" val="11023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04E6F-6BCC-0414-82BE-A765C92934DE}"/>
              </a:ext>
            </a:extLst>
          </p:cNvPr>
          <p:cNvSpPr txBox="1"/>
          <p:nvPr/>
        </p:nvSpPr>
        <p:spPr>
          <a:xfrm>
            <a:off x="552092" y="565759"/>
            <a:ext cx="5756634" cy="453183"/>
          </a:xfrm>
          <a:prstGeom prst="rect">
            <a:avLst/>
          </a:prstGeom>
          <a:noFill/>
        </p:spPr>
        <p:txBody>
          <a:bodyPr wrap="square" lIns="72000" tIns="72000" rIns="72000" bIns="72000">
            <a:spAutoFit/>
          </a:bodyPr>
          <a:lstStyle/>
          <a:p>
            <a:pPr marL="360363" indent="-185738">
              <a:spcBef>
                <a:spcPts val="300"/>
              </a:spcBef>
              <a:spcAft>
                <a:spcPts val="300"/>
              </a:spcAft>
            </a:pPr>
            <a:r>
              <a:rPr lang="en-AU" sz="1000" dirty="0" err="1">
                <a:solidFill>
                  <a:srgbClr val="57575A"/>
                </a:solidFill>
                <a:latin typeface="Calibri" panose="020F0502020204030204" pitchFamily="34" charset="0"/>
                <a:cs typeface="Calibri" panose="020F0502020204030204" pitchFamily="34" charset="0"/>
              </a:rPr>
              <a:t>2b</a:t>
            </a:r>
            <a:r>
              <a:rPr lang="en-AU" sz="1000" dirty="0">
                <a:solidFill>
                  <a:srgbClr val="57575A"/>
                </a:solidFill>
                <a:latin typeface="Calibri" panose="020F0502020204030204" pitchFamily="34" charset="0"/>
                <a:cs typeface="Calibri" panose="020F0502020204030204" pitchFamily="34" charset="0"/>
              </a:rPr>
              <a:t>.	What percentage of the total satellites launched between 1988 and 2002 are owned or operated by Space X?</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descr="Text box to enter response">
            <a:extLst>
              <a:ext uri="{FF2B5EF4-FFF2-40B4-BE49-F238E27FC236}">
                <a16:creationId xmlns:a16="http://schemas.microsoft.com/office/drawing/2014/main" id="{FAC9CFCC-BEF6-6273-1B3E-CF4E69B91685}"/>
              </a:ext>
            </a:extLst>
          </p:cNvPr>
          <p:cNvSpPr/>
          <p:nvPr/>
        </p:nvSpPr>
        <p:spPr>
          <a:xfrm>
            <a:off x="563401" y="1009815"/>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84F78B44-82F2-6443-A6EB-FFB3C4AFCCFB}"/>
              </a:ext>
            </a:extLst>
          </p:cNvPr>
          <p:cNvSpPr txBox="1"/>
          <p:nvPr/>
        </p:nvSpPr>
        <p:spPr>
          <a:xfrm>
            <a:off x="552092" y="1884855"/>
            <a:ext cx="5756634" cy="607071"/>
          </a:xfrm>
          <a:prstGeom prst="rect">
            <a:avLst/>
          </a:prstGeom>
          <a:noFill/>
        </p:spPr>
        <p:txBody>
          <a:bodyPr wrap="square" lIns="72000" tIns="72000" rIns="72000" bIns="72000">
            <a:spAutoFit/>
          </a:bodyPr>
          <a:lstStyle/>
          <a:p>
            <a:pPr marL="360363" indent="-18573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3.	The UCS spreadsheet also lists the number of countries operating/owning satellites. Choose a suitable format to display the ten operator/owner countries with the highest number of listed satellites in the database.</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descr="Text box to enter response">
            <a:extLst>
              <a:ext uri="{FF2B5EF4-FFF2-40B4-BE49-F238E27FC236}">
                <a16:creationId xmlns:a16="http://schemas.microsoft.com/office/drawing/2014/main" id="{C1A449B9-7826-3AFF-6530-6F22F15AC97C}"/>
              </a:ext>
            </a:extLst>
          </p:cNvPr>
          <p:cNvSpPr/>
          <p:nvPr/>
        </p:nvSpPr>
        <p:spPr>
          <a:xfrm>
            <a:off x="563401" y="2525463"/>
            <a:ext cx="5745324" cy="550372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D7E98CF4-8D8F-518F-0007-0D78C1E9FF6D}"/>
              </a:ext>
              <a:ext uri="{C183D7F6-B498-43B3-948B-1728B52AA6E4}">
                <adec:decorative xmlns:adec="http://schemas.microsoft.com/office/drawing/2017/decorative" val="1"/>
              </a:ext>
            </a:extLst>
          </p:cNvPr>
          <p:cNvSpPr/>
          <p:nvPr/>
        </p:nvSpPr>
        <p:spPr>
          <a:xfrm>
            <a:off x="0" y="8177586"/>
            <a:ext cx="6858000" cy="978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a:extLst>
              <a:ext uri="{FF2B5EF4-FFF2-40B4-BE49-F238E27FC236}">
                <a16:creationId xmlns:a16="http://schemas.microsoft.com/office/drawing/2014/main" id="{1DD89C3B-40E3-F164-E559-F8CCB4B0CCC5}"/>
              </a:ext>
              <a:ext uri="{C183D7F6-B498-43B3-948B-1728B52AA6E4}">
                <adec:decorative xmlns:adec="http://schemas.microsoft.com/office/drawing/2017/decorative" val="1"/>
              </a:ext>
            </a:extLst>
          </p:cNvPr>
          <p:cNvSpPr/>
          <p:nvPr/>
        </p:nvSpPr>
        <p:spPr>
          <a:xfrm rot="10800000">
            <a:off x="3200401" y="8157707"/>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8" name="Footer Placeholder 4">
            <a:extLst>
              <a:ext uri="{FF2B5EF4-FFF2-40B4-BE49-F238E27FC236}">
                <a16:creationId xmlns:a16="http://schemas.microsoft.com/office/drawing/2014/main" id="{746098D3-E79F-0375-81AF-1B79481F26B4}"/>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TEACHER GUIDE</a:t>
            </a:r>
            <a:endParaRPr lang="en-AU" dirty="0"/>
          </a:p>
        </p:txBody>
      </p:sp>
      <p:sp>
        <p:nvSpPr>
          <p:cNvPr id="6" name="Title 5">
            <a:extLst>
              <a:ext uri="{FF2B5EF4-FFF2-40B4-BE49-F238E27FC236}">
                <a16:creationId xmlns:a16="http://schemas.microsoft.com/office/drawing/2014/main" id="{3381F86E-CFF4-7D34-7D3A-8EA2C3CC6853}"/>
              </a:ext>
            </a:extLst>
          </p:cNvPr>
          <p:cNvSpPr>
            <a:spLocks noGrp="1"/>
          </p:cNvSpPr>
          <p:nvPr>
            <p:ph type="title" idx="4294967295"/>
          </p:nvPr>
        </p:nvSpPr>
        <p:spPr>
          <a:xfrm>
            <a:off x="471488" y="-1914525"/>
            <a:ext cx="5915025" cy="1914525"/>
          </a:xfrm>
          <a:prstGeom prst="rect">
            <a:avLst/>
          </a:prstGeom>
        </p:spPr>
        <p:txBody>
          <a:bodyPr anchor="b"/>
          <a:lstStyle/>
          <a:p>
            <a:r>
              <a:rPr lang="en-AU" sz="3600" b="1" dirty="0">
                <a:solidFill>
                  <a:schemeClr val="accent6"/>
                </a:solidFill>
                <a:latin typeface="Open Sans" pitchFamily="2" charset="0"/>
                <a:ea typeface="Open Sans" pitchFamily="2" charset="0"/>
                <a:cs typeface="Open Sans" pitchFamily="2" charset="0"/>
              </a:rPr>
              <a:t>Satellites: The eyes in the sky – page 3</a:t>
            </a:r>
            <a:endParaRPr lang="en-AU" dirty="0"/>
          </a:p>
        </p:txBody>
      </p:sp>
      <p:pic>
        <p:nvPicPr>
          <p:cNvPr id="7" name="Graphic 6">
            <a:extLst>
              <a:ext uri="{FF2B5EF4-FFF2-40B4-BE49-F238E27FC236}">
                <a16:creationId xmlns:a16="http://schemas.microsoft.com/office/drawing/2014/main" id="{8ACCC0D4-63A6-5269-D2F3-D34AADE06AB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2580098"/>
            <a:ext cx="316523" cy="316523"/>
          </a:xfrm>
          <a:prstGeom prst="rect">
            <a:avLst/>
          </a:prstGeom>
        </p:spPr>
      </p:pic>
      <p:pic>
        <p:nvPicPr>
          <p:cNvPr id="16" name="Graphic 15">
            <a:extLst>
              <a:ext uri="{FF2B5EF4-FFF2-40B4-BE49-F238E27FC236}">
                <a16:creationId xmlns:a16="http://schemas.microsoft.com/office/drawing/2014/main" id="{7AB5D4D4-37E8-199E-5439-E783199D788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254" y="1064449"/>
            <a:ext cx="316523" cy="316523"/>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2098C9-FB73-4283-61C4-9D1A6E8CD3ED}"/>
              </a:ext>
            </a:extLst>
          </p:cNvPr>
          <p:cNvSpPr txBox="1"/>
          <p:nvPr/>
        </p:nvSpPr>
        <p:spPr>
          <a:xfrm>
            <a:off x="552092" y="560563"/>
            <a:ext cx="5756634" cy="7970625"/>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 Part B</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Around 20% of the satellites listed on the UCS satellite database are used for Earth Observation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EO</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data and images collected by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EO</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satellites varies, from monitoring changes to the environment to particulate measurements in the atmosphere. Our understanding of the planets health and ecosystems is mainly derived from the data collected from space.</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considerable amount of data and images recorded using satellites is freely available through a number of online platforms. In this activity we will use two of these platforms, Google Earth Pro (desktop version of Google Earth) and World Imagery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Wayback</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Both platforms have similar tools and properties along with a couple of options specific to each platform.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activity uses historical images collected over several years to follow the establishment and growth of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Za’atari</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refugee camp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https://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www.unhcr.org</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/news/stories/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jordans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zaatari</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-refugee-camp-10-facts-10-years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in the Middle east country of Jordan. The refugee camp is the world’s largest  camp for Syrian refugees.</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1.	Open Google Earth Pro. Search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Refugee Camp. Zoom in to the camp. Use the tools available on the platform to answer the following.</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	What are the coordinates for the structure which appears to be a solar farm located south of the main camp?</a:t>
            </a:r>
          </a:p>
          <a:p>
            <a:pPr marL="358775" indent="-179388">
              <a:spcBef>
                <a:spcPts val="300"/>
              </a:spcBef>
              <a:spcAft>
                <a:spcPts val="300"/>
              </a:spcAft>
            </a:pPr>
            <a:br>
              <a:rPr lang="en-AU" sz="1000" dirty="0">
                <a:solidFill>
                  <a:srgbClr val="57575A"/>
                </a:solidFill>
                <a:latin typeface="Calibri" panose="020F0502020204030204" pitchFamily="34" charset="0"/>
                <a:cs typeface="Calibri" panose="020F0502020204030204" pitchFamily="34" charset="0"/>
              </a:rPr>
            </a:br>
            <a:endParaRPr lang="en-AU" sz="1000" dirty="0">
              <a:solidFill>
                <a:srgbClr val="57575A"/>
              </a:solidFill>
              <a:latin typeface="Calibri" panose="020F0502020204030204" pitchFamily="34" charset="0"/>
              <a:cs typeface="Calibri" panose="020F0502020204030204" pitchFamily="34" charset="0"/>
            </a:endParaRPr>
          </a:p>
          <a:p>
            <a:pPr marL="358775">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b.	What year did this structure first appear?</a:t>
            </a:r>
          </a:p>
          <a:p>
            <a:pPr marL="358775">
              <a:spcBef>
                <a:spcPts val="300"/>
              </a:spcBef>
              <a:spcAft>
                <a:spcPts val="300"/>
              </a:spcAft>
            </a:pPr>
            <a:br>
              <a:rPr lang="en-AU" sz="1000" dirty="0">
                <a:solidFill>
                  <a:schemeClr val="accent4"/>
                </a:solidFill>
                <a:latin typeface="Calibri" panose="020F0502020204030204" pitchFamily="34" charset="0"/>
                <a:cs typeface="Calibri" panose="020F0502020204030204" pitchFamily="34" charset="0"/>
              </a:rPr>
            </a:br>
            <a:endParaRPr lang="en-AU" sz="1000" dirty="0">
              <a:solidFill>
                <a:schemeClr val="accent4"/>
              </a:solidFill>
              <a:latin typeface="Calibri" panose="020F0502020204030204" pitchFamily="34" charset="0"/>
              <a:cs typeface="Calibri" panose="020F0502020204030204" pitchFamily="34" charset="0"/>
            </a:endParaRPr>
          </a:p>
          <a:p>
            <a:pPr marL="358775">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	What is the approximate area and perimeter of the refugee camp</a:t>
            </a:r>
          </a:p>
          <a:p>
            <a:pPr marL="358775" indent="-179388">
              <a:spcBef>
                <a:spcPts val="300"/>
              </a:spcBef>
              <a:spcAft>
                <a:spcPts val="300"/>
              </a:spcAft>
            </a:pPr>
            <a:endParaRPr lang="en-AU" sz="1000" dirty="0">
              <a:solidFill>
                <a:srgbClr val="57575A"/>
              </a:solidFill>
              <a:latin typeface="Calibri" panose="020F0502020204030204" pitchFamily="34" charset="0"/>
              <a:cs typeface="Calibri" panose="020F0502020204030204" pitchFamily="34" charset="0"/>
            </a:endParaRPr>
          </a:p>
          <a:p>
            <a:pPr marL="358775" indent="-179388">
              <a:spcBef>
                <a:spcPts val="300"/>
              </a:spcBef>
              <a:spcAft>
                <a:spcPts val="300"/>
              </a:spcAft>
            </a:pPr>
            <a:br>
              <a:rPr lang="en-AU" sz="1000" dirty="0">
                <a:solidFill>
                  <a:srgbClr val="57575A"/>
                </a:solidFill>
                <a:latin typeface="Calibri" panose="020F0502020204030204" pitchFamily="34" charset="0"/>
                <a:cs typeface="Calibri" panose="020F0502020204030204" pitchFamily="34" charset="0"/>
              </a:rPr>
            </a:br>
            <a:endParaRPr lang="en-AU" sz="1000" dirty="0">
              <a:solidFill>
                <a:srgbClr val="57575A"/>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	The UNHCR recommend an average area per person of 45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in refugee camps. At its peak, the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camp held 120 000 refugees. Did the camp meet the recommended area per person during that period? The estimated number in the camp is now 80 000 refugees. Does the current number meet the UNHCR recommendation?</a:t>
            </a:r>
          </a:p>
          <a:p>
            <a:pPr marL="358775">
              <a:spcBef>
                <a:spcPts val="300"/>
              </a:spcBef>
              <a:spcAft>
                <a:spcPts val="300"/>
              </a:spcAft>
            </a:pPr>
            <a:br>
              <a:rPr lang="en-AU" sz="1000" dirty="0">
                <a:solidFill>
                  <a:schemeClr val="accent4"/>
                </a:solidFill>
                <a:latin typeface="Calibri" panose="020F0502020204030204" pitchFamily="34" charset="0"/>
                <a:cs typeface="Calibri" panose="020F0502020204030204" pitchFamily="34" charset="0"/>
              </a:rPr>
            </a:br>
            <a:br>
              <a:rPr lang="en-AU" sz="1000" dirty="0">
                <a:solidFill>
                  <a:schemeClr val="accent4"/>
                </a:solidFill>
                <a:latin typeface="Calibri" panose="020F0502020204030204" pitchFamily="34" charset="0"/>
                <a:cs typeface="Calibri" panose="020F0502020204030204" pitchFamily="34" charset="0"/>
              </a:rPr>
            </a:b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e.	The Melbourne Cricket Ground (MCG) covers an area of around 20 000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How many </a:t>
            </a:r>
            <a:r>
              <a:rPr lang="en-AU" sz="1000" dirty="0" err="1">
                <a:solidFill>
                  <a:srgbClr val="57575A"/>
                </a:solidFill>
                <a:latin typeface="Calibri" panose="020F0502020204030204" pitchFamily="34" charset="0"/>
                <a:cs typeface="Calibri" panose="020F0502020204030204" pitchFamily="34" charset="0"/>
              </a:rPr>
              <a:t>MCGs</a:t>
            </a:r>
            <a:r>
              <a:rPr lang="en-AU" sz="1000" dirty="0">
                <a:solidFill>
                  <a:srgbClr val="57575A"/>
                </a:solidFill>
                <a:latin typeface="Calibri" panose="020F0502020204030204" pitchFamily="34" charset="0"/>
                <a:cs typeface="Calibri" panose="020F0502020204030204" pitchFamily="34" charset="0"/>
              </a:rPr>
              <a:t> would fit within the area covered by the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Refugee Camp?</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Footer Placeholder 4">
            <a:extLst>
              <a:ext uri="{FF2B5EF4-FFF2-40B4-BE49-F238E27FC236}">
                <a16:creationId xmlns:a16="http://schemas.microsoft.com/office/drawing/2014/main" id="{D48D7890-0C39-AAD7-22D9-BFDC5202DE7E}"/>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TEACHER GUIDE</a:t>
            </a:r>
            <a:endParaRPr lang="en-AU" dirty="0"/>
          </a:p>
        </p:txBody>
      </p:sp>
      <p:sp>
        <p:nvSpPr>
          <p:cNvPr id="19" name="Title 18">
            <a:extLst>
              <a:ext uri="{FF2B5EF4-FFF2-40B4-BE49-F238E27FC236}">
                <a16:creationId xmlns:a16="http://schemas.microsoft.com/office/drawing/2014/main" id="{8C09184C-337E-AE8E-F5E8-04E8C83674AC}"/>
              </a:ext>
            </a:extLst>
          </p:cNvPr>
          <p:cNvSpPr>
            <a:spLocks noGrp="1"/>
          </p:cNvSpPr>
          <p:nvPr>
            <p:ph type="title" idx="4294967295"/>
          </p:nvPr>
        </p:nvSpPr>
        <p:spPr>
          <a:xfrm>
            <a:off x="471488" y="-1914525"/>
            <a:ext cx="5915025" cy="1914525"/>
          </a:xfrm>
          <a:prstGeom prst="rect">
            <a:avLst/>
          </a:prstGeom>
        </p:spPr>
        <p:txBody>
          <a:bodyPr anchor="b"/>
          <a:lstStyle/>
          <a:p>
            <a:r>
              <a:rPr lang="en-AU" sz="3600" b="1" dirty="0">
                <a:solidFill>
                  <a:schemeClr val="accent6"/>
                </a:solidFill>
                <a:latin typeface="Open Sans" pitchFamily="2" charset="0"/>
                <a:ea typeface="Open Sans" pitchFamily="2" charset="0"/>
                <a:cs typeface="Open Sans" pitchFamily="2" charset="0"/>
              </a:rPr>
              <a:t>Satellites: The eyes in the sky – page 4</a:t>
            </a:r>
            <a:endParaRPr lang="en-AU" dirty="0"/>
          </a:p>
        </p:txBody>
      </p:sp>
      <p:pic>
        <p:nvPicPr>
          <p:cNvPr id="10" name="Graphic 9">
            <a:extLst>
              <a:ext uri="{FF2B5EF4-FFF2-40B4-BE49-F238E27FC236}">
                <a16:creationId xmlns:a16="http://schemas.microsoft.com/office/drawing/2014/main" id="{86B714D1-DE91-A534-1DF8-A38A7CD97A9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2685625" y="482466"/>
            <a:ext cx="551146" cy="551146"/>
          </a:xfrm>
          <a:prstGeom prst="rect">
            <a:avLst/>
          </a:prstGeom>
        </p:spPr>
      </p:pic>
      <p:pic>
        <p:nvPicPr>
          <p:cNvPr id="26" name="Graphic 25">
            <a:extLst>
              <a:ext uri="{FF2B5EF4-FFF2-40B4-BE49-F238E27FC236}">
                <a16:creationId xmlns:a16="http://schemas.microsoft.com/office/drawing/2014/main" id="{73E794E0-F4DC-9D32-2840-59E776A55FC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48805" y="3174217"/>
            <a:ext cx="430516" cy="430516"/>
          </a:xfrm>
          <a:prstGeom prst="rect">
            <a:avLst/>
          </a:prstGeom>
        </p:spPr>
      </p:pic>
      <p:sp>
        <p:nvSpPr>
          <p:cNvPr id="6" name="Rectangle 5">
            <a:extLst>
              <a:ext uri="{FF2B5EF4-FFF2-40B4-BE49-F238E27FC236}">
                <a16:creationId xmlns:a16="http://schemas.microsoft.com/office/drawing/2014/main" id="{925F99CC-ADDA-E36D-2A4D-36A1FD675901}"/>
              </a:ext>
              <a:ext uri="{C183D7F6-B498-43B3-948B-1728B52AA6E4}">
                <adec:decorative xmlns:adec="http://schemas.microsoft.com/office/drawing/2017/decorative" val="1"/>
              </a:ext>
            </a:extLst>
          </p:cNvPr>
          <p:cNvSpPr/>
          <p:nvPr/>
        </p:nvSpPr>
        <p:spPr>
          <a:xfrm>
            <a:off x="563401" y="4579733"/>
            <a:ext cx="5745324" cy="49330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CC7CC0F8-2E61-CF44-00E3-8A5BF2D2BC6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4634367"/>
            <a:ext cx="316523" cy="316523"/>
          </a:xfrm>
          <a:prstGeom prst="rect">
            <a:avLst/>
          </a:prstGeom>
        </p:spPr>
      </p:pic>
      <p:sp>
        <p:nvSpPr>
          <p:cNvPr id="9" name="Rectangle 8">
            <a:extLst>
              <a:ext uri="{FF2B5EF4-FFF2-40B4-BE49-F238E27FC236}">
                <a16:creationId xmlns:a16="http://schemas.microsoft.com/office/drawing/2014/main" id="{075073E7-0152-B352-8A1B-3CB157CE85F9}"/>
              </a:ext>
              <a:ext uri="{C183D7F6-B498-43B3-948B-1728B52AA6E4}">
                <adec:decorative xmlns:adec="http://schemas.microsoft.com/office/drawing/2017/decorative" val="1"/>
              </a:ext>
            </a:extLst>
          </p:cNvPr>
          <p:cNvSpPr/>
          <p:nvPr/>
        </p:nvSpPr>
        <p:spPr>
          <a:xfrm>
            <a:off x="563401" y="5406451"/>
            <a:ext cx="5745324" cy="49330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CE5D537-B68F-70F9-63EF-50ED9C2D68B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5461085"/>
            <a:ext cx="316523" cy="316523"/>
          </a:xfrm>
          <a:prstGeom prst="rect">
            <a:avLst/>
          </a:prstGeom>
        </p:spPr>
      </p:pic>
      <p:sp>
        <p:nvSpPr>
          <p:cNvPr id="13" name="Rectangle 12">
            <a:extLst>
              <a:ext uri="{FF2B5EF4-FFF2-40B4-BE49-F238E27FC236}">
                <a16:creationId xmlns:a16="http://schemas.microsoft.com/office/drawing/2014/main" id="{B249A02F-7A32-A4BF-22AC-E471891887DC}"/>
              </a:ext>
              <a:ext uri="{C183D7F6-B498-43B3-948B-1728B52AA6E4}">
                <adec:decorative xmlns:adec="http://schemas.microsoft.com/office/drawing/2017/decorative" val="1"/>
              </a:ext>
            </a:extLst>
          </p:cNvPr>
          <p:cNvSpPr/>
          <p:nvPr/>
        </p:nvSpPr>
        <p:spPr>
          <a:xfrm>
            <a:off x="563401" y="6258220"/>
            <a:ext cx="5745324" cy="49330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464DC66D-C738-ED4E-E4DE-15BDC0C3B42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6312854"/>
            <a:ext cx="316523" cy="316523"/>
          </a:xfrm>
          <a:prstGeom prst="rect">
            <a:avLst/>
          </a:prstGeom>
        </p:spPr>
      </p:pic>
      <p:sp>
        <p:nvSpPr>
          <p:cNvPr id="16" name="Rectangle 15">
            <a:extLst>
              <a:ext uri="{FF2B5EF4-FFF2-40B4-BE49-F238E27FC236}">
                <a16:creationId xmlns:a16="http://schemas.microsoft.com/office/drawing/2014/main" id="{91A23979-F47B-994F-9597-69B99279E27E}"/>
              </a:ext>
              <a:ext uri="{C183D7F6-B498-43B3-948B-1728B52AA6E4}">
                <adec:decorative xmlns:adec="http://schemas.microsoft.com/office/drawing/2017/decorative" val="1"/>
              </a:ext>
            </a:extLst>
          </p:cNvPr>
          <p:cNvSpPr/>
          <p:nvPr/>
        </p:nvSpPr>
        <p:spPr>
          <a:xfrm>
            <a:off x="563401" y="7535875"/>
            <a:ext cx="5745324" cy="49330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6">
            <a:extLst>
              <a:ext uri="{FF2B5EF4-FFF2-40B4-BE49-F238E27FC236}">
                <a16:creationId xmlns:a16="http://schemas.microsoft.com/office/drawing/2014/main" id="{BBE03D4A-D8D1-0D43-E6A1-76F2372BA97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7590509"/>
            <a:ext cx="316523" cy="316523"/>
          </a:xfrm>
          <a:prstGeom prst="rect">
            <a:avLst/>
          </a:prstGeom>
        </p:spPr>
      </p:pic>
      <p:sp>
        <p:nvSpPr>
          <p:cNvPr id="20" name="Rectangle 19">
            <a:extLst>
              <a:ext uri="{FF2B5EF4-FFF2-40B4-BE49-F238E27FC236}">
                <a16:creationId xmlns:a16="http://schemas.microsoft.com/office/drawing/2014/main" id="{0BA99900-CC89-BAAC-0B45-3C6C76654B90}"/>
              </a:ext>
              <a:ext uri="{C183D7F6-B498-43B3-948B-1728B52AA6E4}">
                <adec:decorative xmlns:adec="http://schemas.microsoft.com/office/drawing/2017/decorative" val="1"/>
              </a:ext>
            </a:extLst>
          </p:cNvPr>
          <p:cNvSpPr/>
          <p:nvPr/>
        </p:nvSpPr>
        <p:spPr>
          <a:xfrm>
            <a:off x="563401" y="8437749"/>
            <a:ext cx="5745324" cy="493308"/>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1" name="Graphic 20">
            <a:extLst>
              <a:ext uri="{FF2B5EF4-FFF2-40B4-BE49-F238E27FC236}">
                <a16:creationId xmlns:a16="http://schemas.microsoft.com/office/drawing/2014/main" id="{B29B11E8-4E4E-D5E9-F370-408554A040D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254" y="8492383"/>
            <a:ext cx="316523" cy="316523"/>
          </a:xfrm>
          <a:prstGeom prst="rect">
            <a:avLst/>
          </a:prstGeom>
        </p:spPr>
      </p:pic>
    </p:spTree>
    <p:extLst>
      <p:ext uri="{BB962C8B-B14F-4D97-AF65-F5344CB8AC3E}">
        <p14:creationId xmlns:p14="http://schemas.microsoft.com/office/powerpoint/2010/main" val="239940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2098C9-FB73-4283-61C4-9D1A6E8CD3ED}"/>
              </a:ext>
            </a:extLst>
          </p:cNvPr>
          <p:cNvSpPr txBox="1"/>
          <p:nvPr/>
        </p:nvSpPr>
        <p:spPr>
          <a:xfrm>
            <a:off x="552092" y="560563"/>
            <a:ext cx="5756634" cy="5223720"/>
          </a:xfrm>
          <a:prstGeom prst="rect">
            <a:avLst/>
          </a:prstGeom>
          <a:solidFill>
            <a:schemeClr val="bg1"/>
          </a:solidFill>
        </p:spPr>
        <p:txBody>
          <a:bodyPr wrap="square" lIns="72000" tIns="72000" rIns="72000" bIns="72000">
            <a:spAutoFit/>
          </a:bodyPr>
          <a:lstStyle/>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2.	Open </a:t>
            </a:r>
            <a:r>
              <a:rPr lang="en-AU" sz="1000" dirty="0">
                <a:solidFill>
                  <a:srgbClr val="57575A"/>
                </a:solidFill>
                <a:latin typeface="Calibri" panose="020F0502020204030204" pitchFamily="34" charset="0"/>
                <a:cs typeface="Calibri" panose="020F0502020204030204" pitchFamily="34" charset="0"/>
                <a:hlinkClick r:id="rId2"/>
              </a:rPr>
              <a:t>World Imagery </a:t>
            </a:r>
            <a:r>
              <a:rPr lang="en-AU" sz="1000" dirty="0" err="1">
                <a:solidFill>
                  <a:srgbClr val="57575A"/>
                </a:solidFill>
                <a:latin typeface="Calibri" panose="020F0502020204030204" pitchFamily="34" charset="0"/>
                <a:cs typeface="Calibri" panose="020F0502020204030204" pitchFamily="34" charset="0"/>
                <a:hlinkClick r:id="rId2"/>
              </a:rPr>
              <a:t>Wayback</a:t>
            </a:r>
            <a:r>
              <a:rPr lang="en-AU" sz="1000" dirty="0">
                <a:solidFill>
                  <a:srgbClr val="57575A"/>
                </a:solidFill>
                <a:latin typeface="Calibri" panose="020F0502020204030204" pitchFamily="34" charset="0"/>
                <a:cs typeface="Calibri" panose="020F0502020204030204" pitchFamily="34" charset="0"/>
                <a:hlinkClick r:id="rId2"/>
              </a:rPr>
              <a:t> </a:t>
            </a:r>
            <a:r>
              <a:rPr lang="en-AU" sz="1000" dirty="0">
                <a:solidFill>
                  <a:srgbClr val="57575A"/>
                </a:solidFill>
                <a:latin typeface="Calibri" panose="020F0502020204030204" pitchFamily="34" charset="0"/>
                <a:cs typeface="Calibri" panose="020F0502020204030204" pitchFamily="34" charset="0"/>
              </a:rPr>
              <a:t>Type in Mogo, NSW in the Find address or place, and open the link  which appears. Using the timeline down the left of the screen answer the following.</a:t>
            </a:r>
          </a:p>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One useful feature of the World Imagery </a:t>
            </a:r>
            <a:r>
              <a:rPr lang="en-AU" sz="1000" dirty="0" err="1">
                <a:solidFill>
                  <a:srgbClr val="57575A"/>
                </a:solidFill>
                <a:latin typeface="Calibri" panose="020F0502020204030204" pitchFamily="34" charset="0"/>
                <a:cs typeface="Calibri" panose="020F0502020204030204" pitchFamily="34" charset="0"/>
              </a:rPr>
              <a:t>Wayback</a:t>
            </a:r>
            <a:r>
              <a:rPr lang="en-AU" sz="1000" dirty="0">
                <a:solidFill>
                  <a:srgbClr val="57575A"/>
                </a:solidFill>
                <a:latin typeface="Calibri" panose="020F0502020204030204" pitchFamily="34" charset="0"/>
                <a:cs typeface="Calibri" panose="020F0502020204030204" pitchFamily="34" charset="0"/>
              </a:rPr>
              <a:t> platform is the Toggle Swipe Mode. This allows users to select two different dates and compare changes between the 2 dates. As an example, the area around Mogo in NSW was severely affected by the severe bushfires in late 2019. The fire damage captured in an image from an Earth Observation satellite is not that obvious when viewed alone. By selecting dates prior to the fire and after the fire passed through, the impact is far more apparent.</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	Using the Toggle Swipe Mode identify which of the ‘before and after’ dates give the clearest indication of fire damage. </a:t>
            </a:r>
            <a:r>
              <a:rPr lang="en-AU" sz="1000" b="1" dirty="0">
                <a:solidFill>
                  <a:srgbClr val="57575A"/>
                </a:solidFill>
                <a:latin typeface="Calibri" panose="020F0502020204030204" pitchFamily="34" charset="0"/>
                <a:cs typeface="Calibri" panose="020F0502020204030204" pitchFamily="34" charset="0"/>
              </a:rPr>
              <a:t>NOTE</a:t>
            </a:r>
            <a:r>
              <a:rPr lang="en-AU" sz="1000" dirty="0">
                <a:solidFill>
                  <a:srgbClr val="57575A"/>
                </a:solidFill>
                <a:latin typeface="Calibri" panose="020F0502020204030204" pitchFamily="34" charset="0"/>
                <a:cs typeface="Calibri" panose="020F0502020204030204" pitchFamily="34" charset="0"/>
              </a:rPr>
              <a:t> The actual date the image was captured is revealed by right clicking on the satellite image either side of the toggle.</a:t>
            </a: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b.	Imagine you are a member of the emergency services monitoring the fire behaviour using live satellite images. What advice would you have given to anyone planning to use Mitchells Road while the fire was burning in the area around Mogo.</a:t>
            </a: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endParaRPr lang="en-AU" sz="1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	The owners of Mogo Zoo (Wildlife Park) were justifiably concerned for the welfare of their animals. What man made structure may have provided a break between the zoo and the area impacted by the fire?</a:t>
            </a:r>
          </a:p>
        </p:txBody>
      </p:sp>
      <p:sp>
        <p:nvSpPr>
          <p:cNvPr id="5" name="TextBox 4">
            <a:extLst>
              <a:ext uri="{FF2B5EF4-FFF2-40B4-BE49-F238E27FC236}">
                <a16:creationId xmlns:a16="http://schemas.microsoft.com/office/drawing/2014/main" id="{B4292F73-C5B7-DFE1-DD90-8F386A3444D8}"/>
              </a:ext>
            </a:extLst>
          </p:cNvPr>
          <p:cNvSpPr txBox="1"/>
          <p:nvPr/>
        </p:nvSpPr>
        <p:spPr>
          <a:xfrm>
            <a:off x="549274" y="8699744"/>
            <a:ext cx="4168005" cy="253128"/>
          </a:xfrm>
          <a:prstGeom prst="rect">
            <a:avLst/>
          </a:prstGeom>
          <a:noFill/>
        </p:spPr>
        <p:txBody>
          <a:bodyPr wrap="square" lIns="72000" tIns="72000" rIns="72000" bIns="72000">
            <a:spAutoFit/>
          </a:bodyPr>
          <a:lstStyle/>
          <a:p>
            <a:r>
              <a:rPr lang="en-AU" sz="700"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a:t>
            </a:r>
            <a:r>
              <a:rPr lang="en-AU" sz="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www.unhcr.org</a:t>
            </a:r>
            <a:r>
              <a:rPr lang="en-AU" sz="7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/news/stories/</a:t>
            </a:r>
            <a:r>
              <a:rPr lang="en-AU" sz="7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jordans</a:t>
            </a:r>
            <a:r>
              <a:rPr lang="en-AU" sz="7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zaatari</a:t>
            </a:r>
            <a:r>
              <a:rPr lang="en-AU" sz="7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-refugee-camp-10-facts-10-years</a:t>
            </a:r>
            <a:endParaRPr lang="en-AU" sz="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Footer Placeholder 1">
            <a:extLst>
              <a:ext uri="{FF2B5EF4-FFF2-40B4-BE49-F238E27FC236}">
                <a16:creationId xmlns:a16="http://schemas.microsoft.com/office/drawing/2014/main" id="{83DA9EE2-39C2-BE2A-97B7-6BFBCBB2000A}"/>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STUDENT RESOURCE</a:t>
            </a:r>
            <a:endParaRPr lang="en-AU" dirty="0"/>
          </a:p>
        </p:txBody>
      </p:sp>
      <p:sp>
        <p:nvSpPr>
          <p:cNvPr id="17" name="TextBox 16">
            <a:extLst>
              <a:ext uri="{FF2B5EF4-FFF2-40B4-BE49-F238E27FC236}">
                <a16:creationId xmlns:a16="http://schemas.microsoft.com/office/drawing/2014/main" id="{18795E9F-E416-AE66-EBF0-0DDA499911E5}"/>
              </a:ext>
              <a:ext uri="{C183D7F6-B498-43B3-948B-1728B52AA6E4}">
                <adec:decorative xmlns:adec="http://schemas.microsoft.com/office/drawing/2017/decorative" val="1"/>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18" name="Rectangle 17">
            <a:extLst>
              <a:ext uri="{FF2B5EF4-FFF2-40B4-BE49-F238E27FC236}">
                <a16:creationId xmlns:a16="http://schemas.microsoft.com/office/drawing/2014/main" id="{EDDCD12A-19B7-DD93-8F25-148F98A91343}"/>
              </a:ext>
              <a:ext uri="{C183D7F6-B498-43B3-948B-1728B52AA6E4}">
                <adec:decorative xmlns:adec="http://schemas.microsoft.com/office/drawing/2017/decorative" val="1"/>
              </a:ext>
            </a:extLst>
          </p:cNvPr>
          <p:cNvSpPr/>
          <p:nvPr/>
        </p:nvSpPr>
        <p:spPr>
          <a:xfrm>
            <a:off x="0" y="7353343"/>
            <a:ext cx="6858000" cy="17634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C41F70B3-8C24-1B8E-371F-1B4DE03FC869}"/>
              </a:ext>
            </a:extLst>
          </p:cNvPr>
          <p:cNvSpPr>
            <a:spLocks noGrp="1"/>
          </p:cNvSpPr>
          <p:nvPr>
            <p:ph type="title" idx="4294967295"/>
          </p:nvPr>
        </p:nvSpPr>
        <p:spPr>
          <a:xfrm>
            <a:off x="471488" y="-1914525"/>
            <a:ext cx="5915025" cy="1914525"/>
          </a:xfrm>
          <a:prstGeom prst="rect">
            <a:avLst/>
          </a:prstGeom>
        </p:spPr>
        <p:txBody>
          <a:bodyPr anchor="b"/>
          <a:lstStyle/>
          <a:p>
            <a:r>
              <a:rPr lang="en-AU" sz="3600" b="1" dirty="0">
                <a:solidFill>
                  <a:schemeClr val="accent6"/>
                </a:solidFill>
                <a:latin typeface="Open Sans" pitchFamily="2" charset="0"/>
                <a:ea typeface="Open Sans" pitchFamily="2" charset="0"/>
                <a:cs typeface="Open Sans" pitchFamily="2" charset="0"/>
              </a:rPr>
              <a:t>Satellites: The eyes in the sky – page 5</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5</a:t>
            </a:fld>
            <a:endParaRPr lang="en-AU" dirty="0"/>
          </a:p>
        </p:txBody>
      </p:sp>
      <p:cxnSp>
        <p:nvCxnSpPr>
          <p:cNvPr id="6" name="Straight Connector 5">
            <a:extLst>
              <a:ext uri="{FF2B5EF4-FFF2-40B4-BE49-F238E27FC236}">
                <a16:creationId xmlns:a16="http://schemas.microsoft.com/office/drawing/2014/main" id="{4B84ED91-222B-8778-0B93-6080C0C88B0D}"/>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026D7A8-A97D-83C8-3A53-E203CF60D402}"/>
              </a:ext>
              <a:ext uri="{C183D7F6-B498-43B3-948B-1728B52AA6E4}">
                <adec:decorative xmlns:adec="http://schemas.microsoft.com/office/drawing/2017/decorative" val="1"/>
              </a:ext>
            </a:extLst>
          </p:cNvPr>
          <p:cNvSpPr/>
          <p:nvPr/>
        </p:nvSpPr>
        <p:spPr>
          <a:xfrm>
            <a:off x="563401" y="2412730"/>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90DF3492-7FB9-1F9D-4A34-5A69446C85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2467364"/>
            <a:ext cx="316523" cy="316523"/>
          </a:xfrm>
          <a:prstGeom prst="rect">
            <a:avLst/>
          </a:prstGeom>
        </p:spPr>
      </p:pic>
      <p:sp>
        <p:nvSpPr>
          <p:cNvPr id="11" name="Rectangle 10">
            <a:extLst>
              <a:ext uri="{FF2B5EF4-FFF2-40B4-BE49-F238E27FC236}">
                <a16:creationId xmlns:a16="http://schemas.microsoft.com/office/drawing/2014/main" id="{5B5CC440-0E4B-4EB9-B9C4-AEC5411041B1}"/>
              </a:ext>
              <a:ext uri="{C183D7F6-B498-43B3-948B-1728B52AA6E4}">
                <adec:decorative xmlns:adec="http://schemas.microsoft.com/office/drawing/2017/decorative" val="1"/>
              </a:ext>
            </a:extLst>
          </p:cNvPr>
          <p:cNvSpPr/>
          <p:nvPr/>
        </p:nvSpPr>
        <p:spPr>
          <a:xfrm>
            <a:off x="563401" y="4103743"/>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A81B7A43-0873-7AF8-5924-D234066D546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4158377"/>
            <a:ext cx="316523" cy="316523"/>
          </a:xfrm>
          <a:prstGeom prst="rect">
            <a:avLst/>
          </a:prstGeom>
        </p:spPr>
      </p:pic>
      <p:sp>
        <p:nvSpPr>
          <p:cNvPr id="14" name="Rectangle 13">
            <a:extLst>
              <a:ext uri="{FF2B5EF4-FFF2-40B4-BE49-F238E27FC236}">
                <a16:creationId xmlns:a16="http://schemas.microsoft.com/office/drawing/2014/main" id="{5ACF6941-BF79-661C-5401-D542BECB3DBF}"/>
              </a:ext>
              <a:ext uri="{C183D7F6-B498-43B3-948B-1728B52AA6E4}">
                <adec:decorative xmlns:adec="http://schemas.microsoft.com/office/drawing/2017/decorative" val="1"/>
              </a:ext>
            </a:extLst>
          </p:cNvPr>
          <p:cNvSpPr/>
          <p:nvPr/>
        </p:nvSpPr>
        <p:spPr>
          <a:xfrm>
            <a:off x="563401" y="5769704"/>
            <a:ext cx="5745324" cy="84997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577D84CF-0711-CDDA-8FAE-621A76D16C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254" y="5824338"/>
            <a:ext cx="316523" cy="316523"/>
          </a:xfrm>
          <a:prstGeom prst="rect">
            <a:avLst/>
          </a:prstGeom>
        </p:spPr>
      </p:pic>
    </p:spTree>
    <p:extLst>
      <p:ext uri="{BB962C8B-B14F-4D97-AF65-F5344CB8AC3E}">
        <p14:creationId xmlns:p14="http://schemas.microsoft.com/office/powerpoint/2010/main" val="3684923834"/>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ZE3VX6JE3FAU-1152004265-298</_dlc_DocId>
    <_dlc_DocIdUrl xmlns="ebbfb97d-8400-4246-978d-8b68e4a1ec72">
      <Url>https://csiroau.sharepoint.com/sites/CSIROEducationOutreach2/_layouts/15/DocIdRedir.aspx?ID=ZE3VX6JE3FAU-1152004265-298</Url>
      <Description>ZE3VX6JE3FAU-1152004265-298</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B0EDFB17-296B-4861-ACBC-5E1AD18C4C68}">
  <ds:schemaRefs>
    <ds:schemaRef ds:uri="http://schemas.microsoft.com/sharepoint/v3/contenttype/forms"/>
  </ds:schemaRefs>
</ds:datastoreItem>
</file>

<file path=customXml/itemProps2.xml><?xml version="1.0" encoding="utf-8"?>
<ds:datastoreItem xmlns:ds="http://schemas.openxmlformats.org/officeDocument/2006/customXml" ds:itemID="{D88741B1-70D4-4371-AE7B-90CDFE7622AB}">
  <ds:schemaRefs>
    <ds:schemaRef ds:uri="http://schemas.microsoft.com/sharepoint/events"/>
  </ds:schemaRefs>
</ds:datastoreItem>
</file>

<file path=customXml/itemProps3.xml><?xml version="1.0" encoding="utf-8"?>
<ds:datastoreItem xmlns:ds="http://schemas.openxmlformats.org/officeDocument/2006/customXml" ds:itemID="{F639527D-34A2-4642-AC39-26F2D83CDB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7DD4943-F072-486C-A104-BB40C029A03F}">
  <ds:schemaRefs>
    <ds:schemaRef ds:uri="http://purl.org/dc/dcmitype/"/>
    <ds:schemaRef ds:uri="http://www.w3.org/XML/1998/namespace"/>
    <ds:schemaRef ds:uri="http://schemas.microsoft.com/office/2006/metadata/properties"/>
    <ds:schemaRef ds:uri="http://schemas.openxmlformats.org/package/2006/metadata/core-properties"/>
    <ds:schemaRef ds:uri="16086451-6d37-4935-be9a-a54fea279158"/>
    <ds:schemaRef ds:uri="http://schemas.microsoft.com/office/2006/documentManagement/types"/>
    <ds:schemaRef ds:uri="http://purl.org/dc/terms/"/>
    <ds:schemaRef ds:uri="http://schemas.microsoft.com/office/infopath/2007/PartnerControls"/>
    <ds:schemaRef ds:uri="cbf74718-704d-415e-8c81-199debd1d983"/>
    <ds:schemaRef ds:uri="http://purl.org/dc/elements/1.1/"/>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416</TotalTime>
  <Words>1136</Words>
  <PresentationFormat>A4 Paper (210x297 mm)</PresentationFormat>
  <Paragraphs>62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vt:lpstr>
      <vt:lpstr>Office Theme</vt:lpstr>
      <vt:lpstr>Space Careers Wayfinder Satellites: The eyes in the sky</vt:lpstr>
      <vt:lpstr>Satellites: The eyes in the sky – page 2</vt:lpstr>
      <vt:lpstr>Satellites: The eyes in the sky – page 3</vt:lpstr>
      <vt:lpstr>Satellites: The eyes in the sky – page 4</vt:lpstr>
      <vt:lpstr>Satellites: The eyes in the sky – page 5</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Satellites the eyes in the sky student resource</dc:title>
  <dcterms:created xsi:type="dcterms:W3CDTF">2023-04-19T21:44:39Z</dcterms:created>
  <dcterms:modified xsi:type="dcterms:W3CDTF">2024-07-23T07:26:08Z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fcd4edc7-ed08-4a6b-be8e-92704b34d1a8</vt:lpwstr>
  </property>
</Properties>
</file>