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Lst>
  <p:notesMasterIdLst>
    <p:notesMasterId r:id="rId11"/>
  </p:notesMasterIdLst>
  <p:sldIdLst>
    <p:sldId id="261" r:id="rId6"/>
    <p:sldId id="256" r:id="rId7"/>
    <p:sldId id="257" r:id="rId8"/>
    <p:sldId id="259" r:id="rId9"/>
    <p:sldId id="262" r:id="rId10"/>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B2CA52-09D5-4C65-BDCB-3EF16A889B91}" v="454" dt="2024-04-02T06:13:02.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varScale="1">
        <p:scale>
          <a:sx n="97" d="100"/>
          <a:sy n="97" d="100"/>
        </p:scale>
        <p:origin x="3632" y="68"/>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es, Nerissa (Science Connect, Newcastle)" userId="0504c394-0c19-49de-9df6-9a6d59b8a886" providerId="ADAL" clId="{C8B2CA52-09D5-4C65-BDCB-3EF16A889B91}"/>
    <pc:docChg chg="delSld modSld">
      <pc:chgData name="Jones, Nerissa (Science Connect, Newcastle)" userId="0504c394-0c19-49de-9df6-9a6d59b8a886" providerId="ADAL" clId="{C8B2CA52-09D5-4C65-BDCB-3EF16A889B91}" dt="2024-04-02T06:13:02.263" v="470" actId="13244"/>
      <pc:docMkLst>
        <pc:docMk/>
      </pc:docMkLst>
      <pc:sldChg chg="addSp modSp mod">
        <pc:chgData name="Jones, Nerissa (Science Connect, Newcastle)" userId="0504c394-0c19-49de-9df6-9a6d59b8a886" providerId="ADAL" clId="{C8B2CA52-09D5-4C65-BDCB-3EF16A889B91}" dt="2024-04-02T06:12:34.792" v="461" actId="13244"/>
        <pc:sldMkLst>
          <pc:docMk/>
          <pc:sldMk cId="1706847361" sldId="256"/>
        </pc:sldMkLst>
        <pc:spChg chg="mod">
          <ac:chgData name="Jones, Nerissa (Science Connect, Newcastle)" userId="0504c394-0c19-49de-9df6-9a6d59b8a886" providerId="ADAL" clId="{C8B2CA52-09D5-4C65-BDCB-3EF16A889B91}" dt="2024-04-02T06:12:28.501" v="458" actId="962"/>
          <ac:spMkLst>
            <pc:docMk/>
            <pc:sldMk cId="1706847361" sldId="256"/>
            <ac:spMk id="5" creationId="{31834FBF-CFB9-F9BE-4EFA-A5576401F59F}"/>
          </ac:spMkLst>
        </pc:spChg>
        <pc:spChg chg="mod">
          <ac:chgData name="Jones, Nerissa (Science Connect, Newcastle)" userId="0504c394-0c19-49de-9df6-9a6d59b8a886" providerId="ADAL" clId="{C8B2CA52-09D5-4C65-BDCB-3EF16A889B91}" dt="2024-04-02T06:12:29.512" v="459" actId="962"/>
          <ac:spMkLst>
            <pc:docMk/>
            <pc:sldMk cId="1706847361" sldId="256"/>
            <ac:spMk id="6" creationId="{A6217B97-624F-EAC2-D90F-8C698D7BAC4C}"/>
          </ac:spMkLst>
        </pc:spChg>
        <pc:spChg chg="add mod">
          <ac:chgData name="Jones, Nerissa (Science Connect, Newcastle)" userId="0504c394-0c19-49de-9df6-9a6d59b8a886" providerId="ADAL" clId="{C8B2CA52-09D5-4C65-BDCB-3EF16A889B91}" dt="2024-04-02T06:12:31.932" v="460" actId="13244"/>
          <ac:spMkLst>
            <pc:docMk/>
            <pc:sldMk cId="1706847361" sldId="256"/>
            <ac:spMk id="8" creationId="{C698BF4D-3FD8-8187-0844-885878DC4BCC}"/>
          </ac:spMkLst>
        </pc:spChg>
        <pc:graphicFrameChg chg="mod">
          <ac:chgData name="Jones, Nerissa (Science Connect, Newcastle)" userId="0504c394-0c19-49de-9df6-9a6d59b8a886" providerId="ADAL" clId="{C8B2CA52-09D5-4C65-BDCB-3EF16A889B91}" dt="2024-04-02T06:10:31.651" v="216" actId="962"/>
          <ac:graphicFrameMkLst>
            <pc:docMk/>
            <pc:sldMk cId="1706847361" sldId="256"/>
            <ac:graphicFrameMk id="2" creationId="{5D75534F-7BBC-D3F5-0BC8-AC3F58A7F8D5}"/>
          </ac:graphicFrameMkLst>
        </pc:graphicFrameChg>
        <pc:graphicFrameChg chg="mod">
          <ac:chgData name="Jones, Nerissa (Science Connect, Newcastle)" userId="0504c394-0c19-49de-9df6-9a6d59b8a886" providerId="ADAL" clId="{C8B2CA52-09D5-4C65-BDCB-3EF16A889B91}" dt="2024-04-02T06:12:34.792" v="461" actId="13244"/>
          <ac:graphicFrameMkLst>
            <pc:docMk/>
            <pc:sldMk cId="1706847361" sldId="256"/>
            <ac:graphicFrameMk id="3" creationId="{C3438C90-0FEF-9CC5-6A85-B56F21262046}"/>
          </ac:graphicFrameMkLst>
        </pc:graphicFrameChg>
      </pc:sldChg>
      <pc:sldChg chg="addSp modSp mod">
        <pc:chgData name="Jones, Nerissa (Science Connect, Newcastle)" userId="0504c394-0c19-49de-9df6-9a6d59b8a886" providerId="ADAL" clId="{C8B2CA52-09D5-4C65-BDCB-3EF16A889B91}" dt="2024-04-02T06:12:43.092" v="464" actId="13244"/>
        <pc:sldMkLst>
          <pc:docMk/>
          <pc:sldMk cId="1174614916" sldId="257"/>
        </pc:sldMkLst>
        <pc:spChg chg="mod">
          <ac:chgData name="Jones, Nerissa (Science Connect, Newcastle)" userId="0504c394-0c19-49de-9df6-9a6d59b8a886" providerId="ADAL" clId="{C8B2CA52-09D5-4C65-BDCB-3EF16A889B91}" dt="2024-04-02T06:12:41.210" v="462" actId="962"/>
          <ac:spMkLst>
            <pc:docMk/>
            <pc:sldMk cId="1174614916" sldId="257"/>
            <ac:spMk id="3" creationId="{A25AC609-B568-90E1-ED49-EB21B4FF225D}"/>
          </ac:spMkLst>
        </pc:spChg>
        <pc:spChg chg="add mod">
          <ac:chgData name="Jones, Nerissa (Science Connect, Newcastle)" userId="0504c394-0c19-49de-9df6-9a6d59b8a886" providerId="ADAL" clId="{C8B2CA52-09D5-4C65-BDCB-3EF16A889B91}" dt="2024-04-02T06:12:43.092" v="464" actId="13244"/>
          <ac:spMkLst>
            <pc:docMk/>
            <pc:sldMk cId="1174614916" sldId="257"/>
            <ac:spMk id="4" creationId="{3F05A022-7B7A-7050-55F4-AEA868775379}"/>
          </ac:spMkLst>
        </pc:spChg>
        <pc:spChg chg="mod">
          <ac:chgData name="Jones, Nerissa (Science Connect, Newcastle)" userId="0504c394-0c19-49de-9df6-9a6d59b8a886" providerId="ADAL" clId="{C8B2CA52-09D5-4C65-BDCB-3EF16A889B91}" dt="2024-04-02T06:12:41.704" v="463" actId="962"/>
          <ac:spMkLst>
            <pc:docMk/>
            <pc:sldMk cId="1174614916" sldId="257"/>
            <ac:spMk id="8" creationId="{746098D3-E79F-0375-81AF-1B79481F26B4}"/>
          </ac:spMkLst>
        </pc:spChg>
        <pc:spChg chg="mod">
          <ac:chgData name="Jones, Nerissa (Science Connect, Newcastle)" userId="0504c394-0c19-49de-9df6-9a6d59b8a886" providerId="ADAL" clId="{C8B2CA52-09D5-4C65-BDCB-3EF16A889B91}" dt="2024-04-02T06:10:36.840" v="217" actId="962"/>
          <ac:spMkLst>
            <pc:docMk/>
            <pc:sldMk cId="1174614916" sldId="257"/>
            <ac:spMk id="12" creationId="{D7E98CF4-8D8F-518F-0007-0D78C1E9FF6D}"/>
          </ac:spMkLst>
        </pc:spChg>
        <pc:spChg chg="mod">
          <ac:chgData name="Jones, Nerissa (Science Connect, Newcastle)" userId="0504c394-0c19-49de-9df6-9a6d59b8a886" providerId="ADAL" clId="{C8B2CA52-09D5-4C65-BDCB-3EF16A889B91}" dt="2024-04-02T06:10:38.830" v="218" actId="962"/>
          <ac:spMkLst>
            <pc:docMk/>
            <pc:sldMk cId="1174614916" sldId="257"/>
            <ac:spMk id="13" creationId="{1DD89C3B-40E3-F164-E559-F8CCB4B0CCC5}"/>
          </ac:spMkLst>
        </pc:spChg>
        <pc:graphicFrameChg chg="mod">
          <ac:chgData name="Jones, Nerissa (Science Connect, Newcastle)" userId="0504c394-0c19-49de-9df6-9a6d59b8a886" providerId="ADAL" clId="{C8B2CA52-09D5-4C65-BDCB-3EF16A889B91}" dt="2024-04-02T06:11:01.088" v="394" actId="962"/>
          <ac:graphicFrameMkLst>
            <pc:docMk/>
            <pc:sldMk cId="1174614916" sldId="257"/>
            <ac:graphicFrameMk id="11" creationId="{D3DBA2F2-2CBB-8CA0-3935-C8F350991706}"/>
          </ac:graphicFrameMkLst>
        </pc:graphicFrameChg>
      </pc:sldChg>
      <pc:sldChg chg="del">
        <pc:chgData name="Jones, Nerissa (Science Connect, Newcastle)" userId="0504c394-0c19-49de-9df6-9a6d59b8a886" providerId="ADAL" clId="{C8B2CA52-09D5-4C65-BDCB-3EF16A889B91}" dt="2024-04-02T06:09:36.655" v="1" actId="47"/>
        <pc:sldMkLst>
          <pc:docMk/>
          <pc:sldMk cId="1699532888" sldId="258"/>
        </pc:sldMkLst>
      </pc:sldChg>
      <pc:sldChg chg="addSp modSp mod">
        <pc:chgData name="Jones, Nerissa (Science Connect, Newcastle)" userId="0504c394-0c19-49de-9df6-9a6d59b8a886" providerId="ADAL" clId="{C8B2CA52-09D5-4C65-BDCB-3EF16A889B91}" dt="2024-04-02T06:12:55.418" v="467" actId="13244"/>
        <pc:sldMkLst>
          <pc:docMk/>
          <pc:sldMk cId="2399409862" sldId="259"/>
        </pc:sldMkLst>
        <pc:spChg chg="mod">
          <ac:chgData name="Jones, Nerissa (Science Connect, Newcastle)" userId="0504c394-0c19-49de-9df6-9a6d59b8a886" providerId="ADAL" clId="{C8B2CA52-09D5-4C65-BDCB-3EF16A889B91}" dt="2024-04-02T06:12:53.615" v="465" actId="962"/>
          <ac:spMkLst>
            <pc:docMk/>
            <pc:sldMk cId="2399409862" sldId="259"/>
            <ac:spMk id="3" creationId="{A25AC609-B568-90E1-ED49-EB21B4FF225D}"/>
          </ac:spMkLst>
        </pc:spChg>
        <pc:spChg chg="mod">
          <ac:chgData name="Jones, Nerissa (Science Connect, Newcastle)" userId="0504c394-0c19-49de-9df6-9a6d59b8a886" providerId="ADAL" clId="{C8B2CA52-09D5-4C65-BDCB-3EF16A889B91}" dt="2024-04-02T06:12:54.042" v="466" actId="962"/>
          <ac:spMkLst>
            <pc:docMk/>
            <pc:sldMk cId="2399409862" sldId="259"/>
            <ac:spMk id="4" creationId="{D48D7890-0C39-AAD7-22D9-BFDC5202DE7E}"/>
          </ac:spMkLst>
        </pc:spChg>
        <pc:spChg chg="add mod">
          <ac:chgData name="Jones, Nerissa (Science Connect, Newcastle)" userId="0504c394-0c19-49de-9df6-9a6d59b8a886" providerId="ADAL" clId="{C8B2CA52-09D5-4C65-BDCB-3EF16A889B91}" dt="2024-04-02T06:12:55.418" v="467" actId="13244"/>
          <ac:spMkLst>
            <pc:docMk/>
            <pc:sldMk cId="2399409862" sldId="259"/>
            <ac:spMk id="5" creationId="{6EAAF6EB-608A-FA55-B803-5BD6286AFF05}"/>
          </ac:spMkLst>
        </pc:spChg>
        <pc:picChg chg="mod">
          <ac:chgData name="Jones, Nerissa (Science Connect, Newcastle)" userId="0504c394-0c19-49de-9df6-9a6d59b8a886" providerId="ADAL" clId="{C8B2CA52-09D5-4C65-BDCB-3EF16A889B91}" dt="2024-04-02T06:11:05.667" v="395" actId="962"/>
          <ac:picMkLst>
            <pc:docMk/>
            <pc:sldMk cId="2399409862" sldId="259"/>
            <ac:picMk id="10" creationId="{86B714D1-DE91-A534-1DF8-A38A7CD97A99}"/>
          </ac:picMkLst>
        </pc:picChg>
        <pc:picChg chg="mod">
          <ac:chgData name="Jones, Nerissa (Science Connect, Newcastle)" userId="0504c394-0c19-49de-9df6-9a6d59b8a886" providerId="ADAL" clId="{C8B2CA52-09D5-4C65-BDCB-3EF16A889B91}" dt="2024-04-02T06:11:07.646" v="396" actId="962"/>
          <ac:picMkLst>
            <pc:docMk/>
            <pc:sldMk cId="2399409862" sldId="259"/>
            <ac:picMk id="19" creationId="{8897C295-542D-67D1-211E-DFFAAA9CDD79}"/>
          </ac:picMkLst>
        </pc:picChg>
        <pc:picChg chg="mod">
          <ac:chgData name="Jones, Nerissa (Science Connect, Newcastle)" userId="0504c394-0c19-49de-9df6-9a6d59b8a886" providerId="ADAL" clId="{C8B2CA52-09D5-4C65-BDCB-3EF16A889B91}" dt="2024-04-02T06:11:16.163" v="397" actId="962"/>
          <ac:picMkLst>
            <pc:docMk/>
            <pc:sldMk cId="2399409862" sldId="259"/>
            <ac:picMk id="22" creationId="{1F8E8FEF-BA33-E3B4-0A6E-B2ADDC5C0332}"/>
          </ac:picMkLst>
        </pc:picChg>
        <pc:picChg chg="mod">
          <ac:chgData name="Jones, Nerissa (Science Connect, Newcastle)" userId="0504c394-0c19-49de-9df6-9a6d59b8a886" providerId="ADAL" clId="{C8B2CA52-09D5-4C65-BDCB-3EF16A889B91}" dt="2024-04-02T06:11:17.788" v="398" actId="962"/>
          <ac:picMkLst>
            <pc:docMk/>
            <pc:sldMk cId="2399409862" sldId="259"/>
            <ac:picMk id="25" creationId="{12E21E58-109F-4108-5092-805CB0ECD5FF}"/>
          </ac:picMkLst>
        </pc:picChg>
        <pc:picChg chg="mod">
          <ac:chgData name="Jones, Nerissa (Science Connect, Newcastle)" userId="0504c394-0c19-49de-9df6-9a6d59b8a886" providerId="ADAL" clId="{C8B2CA52-09D5-4C65-BDCB-3EF16A889B91}" dt="2024-04-02T06:11:19.681" v="399" actId="962"/>
          <ac:picMkLst>
            <pc:docMk/>
            <pc:sldMk cId="2399409862" sldId="259"/>
            <ac:picMk id="26" creationId="{73E794E0-F4DC-9D32-2840-59E776A55FCA}"/>
          </ac:picMkLst>
        </pc:picChg>
      </pc:sldChg>
      <pc:sldChg chg="modSp mod">
        <pc:chgData name="Jones, Nerissa (Science Connect, Newcastle)" userId="0504c394-0c19-49de-9df6-9a6d59b8a886" providerId="ADAL" clId="{C8B2CA52-09D5-4C65-BDCB-3EF16A889B91}" dt="2024-04-02T06:12:23.503" v="457" actId="13244"/>
        <pc:sldMkLst>
          <pc:docMk/>
          <pc:sldMk cId="1707669140" sldId="261"/>
        </pc:sldMkLst>
        <pc:spChg chg="mod">
          <ac:chgData name="Jones, Nerissa (Science Connect, Newcastle)" userId="0504c394-0c19-49de-9df6-9a6d59b8a886" providerId="ADAL" clId="{C8B2CA52-09D5-4C65-BDCB-3EF16A889B91}" dt="2024-04-02T06:12:14.265" v="455" actId="13244"/>
          <ac:spMkLst>
            <pc:docMk/>
            <pc:sldMk cId="1707669140" sldId="261"/>
            <ac:spMk id="2" creationId="{8C8C720D-1E4D-F17B-7D28-5C15AD0CD476}"/>
          </ac:spMkLst>
        </pc:spChg>
        <pc:spChg chg="mod">
          <ac:chgData name="Jones, Nerissa (Science Connect, Newcastle)" userId="0504c394-0c19-49de-9df6-9a6d59b8a886" providerId="ADAL" clId="{C8B2CA52-09D5-4C65-BDCB-3EF16A889B91}" dt="2024-04-02T06:12:10.620" v="453" actId="962"/>
          <ac:spMkLst>
            <pc:docMk/>
            <pc:sldMk cId="1707669140" sldId="261"/>
            <ac:spMk id="5" creationId="{31834FBF-CFB9-F9BE-4EFA-A5576401F59F}"/>
          </ac:spMkLst>
        </pc:spChg>
        <pc:spChg chg="mod">
          <ac:chgData name="Jones, Nerissa (Science Connect, Newcastle)" userId="0504c394-0c19-49de-9df6-9a6d59b8a886" providerId="ADAL" clId="{C8B2CA52-09D5-4C65-BDCB-3EF16A889B91}" dt="2024-04-02T06:12:11.087" v="454" actId="962"/>
          <ac:spMkLst>
            <pc:docMk/>
            <pc:sldMk cId="1707669140" sldId="261"/>
            <ac:spMk id="6" creationId="{A6217B97-624F-EAC2-D90F-8C698D7BAC4C}"/>
          </ac:spMkLst>
        </pc:spChg>
        <pc:spChg chg="mod">
          <ac:chgData name="Jones, Nerissa (Science Connect, Newcastle)" userId="0504c394-0c19-49de-9df6-9a6d59b8a886" providerId="ADAL" clId="{C8B2CA52-09D5-4C65-BDCB-3EF16A889B91}" dt="2024-04-02T06:12:18.625" v="456" actId="13244"/>
          <ac:spMkLst>
            <pc:docMk/>
            <pc:sldMk cId="1707669140" sldId="261"/>
            <ac:spMk id="7" creationId="{C7B45D87-5AAD-F0FA-B02F-449CF85D49BB}"/>
          </ac:spMkLst>
        </pc:spChg>
        <pc:spChg chg="mod">
          <ac:chgData name="Jones, Nerissa (Science Connect, Newcastle)" userId="0504c394-0c19-49de-9df6-9a6d59b8a886" providerId="ADAL" clId="{C8B2CA52-09D5-4C65-BDCB-3EF16A889B91}" dt="2024-04-02T06:12:23.503" v="457" actId="13244"/>
          <ac:spMkLst>
            <pc:docMk/>
            <pc:sldMk cId="1707669140" sldId="261"/>
            <ac:spMk id="13" creationId="{77D94B34-802B-B88D-1CBD-FD15A5CD6A07}"/>
          </ac:spMkLst>
        </pc:spChg>
        <pc:picChg chg="mod">
          <ac:chgData name="Jones, Nerissa (Science Connect, Newcastle)" userId="0504c394-0c19-49de-9df6-9a6d59b8a886" providerId="ADAL" clId="{C8B2CA52-09D5-4C65-BDCB-3EF16A889B91}" dt="2024-04-02T06:09:51.130" v="3" actId="962"/>
          <ac:picMkLst>
            <pc:docMk/>
            <pc:sldMk cId="1707669140" sldId="261"/>
            <ac:picMk id="4" creationId="{96B1B111-BCE7-4D31-CB48-F759A1973020}"/>
          </ac:picMkLst>
        </pc:picChg>
        <pc:picChg chg="mod">
          <ac:chgData name="Jones, Nerissa (Science Connect, Newcastle)" userId="0504c394-0c19-49de-9df6-9a6d59b8a886" providerId="ADAL" clId="{C8B2CA52-09D5-4C65-BDCB-3EF16A889B91}" dt="2024-04-02T06:09:52.839" v="4" actId="962"/>
          <ac:picMkLst>
            <pc:docMk/>
            <pc:sldMk cId="1707669140" sldId="261"/>
            <ac:picMk id="20" creationId="{11535EBD-36F8-1E3B-2296-EBF9D82290A6}"/>
          </ac:picMkLst>
        </pc:picChg>
        <pc:cxnChg chg="mod">
          <ac:chgData name="Jones, Nerissa (Science Connect, Newcastle)" userId="0504c394-0c19-49de-9df6-9a6d59b8a886" providerId="ADAL" clId="{C8B2CA52-09D5-4C65-BDCB-3EF16A889B91}" dt="2024-04-02T06:09:46.985" v="2" actId="962"/>
          <ac:cxnSpMkLst>
            <pc:docMk/>
            <pc:sldMk cId="1707669140" sldId="261"/>
            <ac:cxnSpMk id="9" creationId="{1C9860E4-4AF2-426B-2640-C4A8E295934F}"/>
          </ac:cxnSpMkLst>
        </pc:cxnChg>
      </pc:sldChg>
      <pc:sldChg chg="addSp modSp mod">
        <pc:chgData name="Jones, Nerissa (Science Connect, Newcastle)" userId="0504c394-0c19-49de-9df6-9a6d59b8a886" providerId="ADAL" clId="{C8B2CA52-09D5-4C65-BDCB-3EF16A889B91}" dt="2024-04-02T06:13:02.263" v="470" actId="13244"/>
        <pc:sldMkLst>
          <pc:docMk/>
          <pc:sldMk cId="3684923834" sldId="262"/>
        </pc:sldMkLst>
        <pc:spChg chg="mod">
          <ac:chgData name="Jones, Nerissa (Science Connect, Newcastle)" userId="0504c394-0c19-49de-9df6-9a6d59b8a886" providerId="ADAL" clId="{C8B2CA52-09D5-4C65-BDCB-3EF16A889B91}" dt="2024-04-02T06:12:59.872" v="468" actId="962"/>
          <ac:spMkLst>
            <pc:docMk/>
            <pc:sldMk cId="3684923834" sldId="262"/>
            <ac:spMk id="3" creationId="{A25AC609-B568-90E1-ED49-EB21B4FF225D}"/>
          </ac:spMkLst>
        </pc:spChg>
        <pc:spChg chg="mod">
          <ac:chgData name="Jones, Nerissa (Science Connect, Newcastle)" userId="0504c394-0c19-49de-9df6-9a6d59b8a886" providerId="ADAL" clId="{C8B2CA52-09D5-4C65-BDCB-3EF16A889B91}" dt="2024-04-02T06:13:00.456" v="469" actId="962"/>
          <ac:spMkLst>
            <pc:docMk/>
            <pc:sldMk cId="3684923834" sldId="262"/>
            <ac:spMk id="4" creationId="{D48D7890-0C39-AAD7-22D9-BFDC5202DE7E}"/>
          </ac:spMkLst>
        </pc:spChg>
        <pc:spChg chg="add mod">
          <ac:chgData name="Jones, Nerissa (Science Connect, Newcastle)" userId="0504c394-0c19-49de-9df6-9a6d59b8a886" providerId="ADAL" clId="{C8B2CA52-09D5-4C65-BDCB-3EF16A889B91}" dt="2024-04-02T06:09:35.104" v="0"/>
          <ac:spMkLst>
            <pc:docMk/>
            <pc:sldMk cId="3684923834" sldId="262"/>
            <ac:spMk id="7" creationId="{4F569F9F-AB46-DAAA-D45E-919447509A10}"/>
          </ac:spMkLst>
        </pc:spChg>
        <pc:spChg chg="add mod">
          <ac:chgData name="Jones, Nerissa (Science Connect, Newcastle)" userId="0504c394-0c19-49de-9df6-9a6d59b8a886" providerId="ADAL" clId="{C8B2CA52-09D5-4C65-BDCB-3EF16A889B91}" dt="2024-04-02T06:13:02.263" v="470" actId="13244"/>
          <ac:spMkLst>
            <pc:docMk/>
            <pc:sldMk cId="3684923834" sldId="262"/>
            <ac:spMk id="8" creationId="{39C4BAB2-23CF-FAEC-A2F0-F7CD76F06AA3}"/>
          </ac:spMkLst>
        </pc:spChg>
        <pc:cxnChg chg="mod">
          <ac:chgData name="Jones, Nerissa (Science Connect, Newcastle)" userId="0504c394-0c19-49de-9df6-9a6d59b8a886" providerId="ADAL" clId="{C8B2CA52-09D5-4C65-BDCB-3EF16A889B91}" dt="2024-04-02T06:11:21.620" v="400" actId="962"/>
          <ac:cxnSpMkLst>
            <pc:docMk/>
            <pc:sldMk cId="3684923834" sldId="262"/>
            <ac:cxnSpMk id="6" creationId="{4B84ED91-222B-8778-0B93-6080C0C88B0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24/07/2024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hyperlink" Target="https://www.ucsusa.org/resources/satellite-database" TargetMode="External"/><Relationship Id="rId7" Type="http://schemas.openxmlformats.org/officeDocument/2006/relationships/image" Target="../media/image5.png"/><Relationship Id="rId2" Type="http://schemas.openxmlformats.org/officeDocument/2006/relationships/hyperlink" Target="https://tarot.saberastro.com/" TargetMode="Externa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hyperlink" Target="https://www.nasa.gov/mission_pages/station/news/orbital_debris.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hyperlink" Target="https://www.unhcr.org/news/stories/jordans-zaatari-refugee-camp-10-facts-10-years"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svg"/><Relationship Id="rId9"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hyperlink" Target="https://livingatlas.arcgis.com/wayback/#active=37890&amp;ext=-115.33219,36.04511,-115.26481,36.0828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Satellites: The eyes in the sky</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3892586"/>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Background: Part A</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From the smallest satellite in space,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Kalamsat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to the largest, the International Space Station. The movement of these Earth orbiting craft needs to be carefully monitored in order to avoid a catastrophic and costly collision.</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There are an estimated half a million objects in Earth orbit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today</a:t>
            </a:r>
            <a:r>
              <a:rPr lang="en-AU" sz="1000" baseline="30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1</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 nature of these ranges from debris from collisions between orbiting craft and debris from deliberately targeted craft, up to fully operational craft.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Saber</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Astronautics is just one of the many private companies joining governments efforts to track these objects. Their Terrestrial and Astronomical Rapid Observation Toolkit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T.A.R.O.T.)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gives users some idea of the scale of the problem.</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As society depends increasingly on the services provided through satellite technology, governments and private enterprise are scrambling to stay apace of the demand. The need to monitor the ever-increasing use of space has never been greater. The Union of Concerned Scientists (UCS) have compiled a satellite database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3"/>
              </a:rPr>
              <a:t>excel format</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containing comprehensive details of satellite launches since September 1988 to Apr 2022</a:t>
            </a:r>
            <a:r>
              <a:rPr lang="en-AU" sz="1000" baseline="30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2</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Use the UCS spreadsheet to complete the following:</a:t>
            </a:r>
          </a:p>
          <a:p>
            <a:pPr marL="360363" indent="-18573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1.	From the Date of Launch data in the spreadsheet produce a column chart illustrating the number of satellites launched per year from 1988 to 2022.</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77D94B34-802B-B88D-1CBD-FD15A5CD6A07}"/>
              </a:ext>
            </a:extLst>
          </p:cNvPr>
          <p:cNvSpPr txBox="1"/>
          <p:nvPr/>
        </p:nvSpPr>
        <p:spPr>
          <a:xfrm>
            <a:off x="561802" y="7302902"/>
            <a:ext cx="5763842" cy="45318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There are a number of ways this task can be performed and displayed. Using a pivot table to extract the data from the UCS database is just one option.</a:t>
            </a:r>
          </a:p>
        </p:txBody>
      </p:sp>
      <p:sp>
        <p:nvSpPr>
          <p:cNvPr id="3" name="TextBox 2">
            <a:extLst>
              <a:ext uri="{FF2B5EF4-FFF2-40B4-BE49-F238E27FC236}">
                <a16:creationId xmlns:a16="http://schemas.microsoft.com/office/drawing/2014/main" id="{19F65D59-603C-4AD7-BE72-83CFCFAC82E5}"/>
              </a:ext>
            </a:extLst>
          </p:cNvPr>
          <p:cNvSpPr txBox="1"/>
          <p:nvPr/>
        </p:nvSpPr>
        <p:spPr>
          <a:xfrm>
            <a:off x="549274" y="8699744"/>
            <a:ext cx="3190703" cy="360850"/>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www.nasa.gov</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mission_pages</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/station/news/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4"/>
              </a:rPr>
              <a:t>orbital_debris.html</a:t>
            </a:r>
            <a:endParaRPr lang="en-AU" sz="700" u="sng" dirty="0">
              <a:solidFill>
                <a:schemeClr val="accent3"/>
              </a:solidFill>
              <a:latin typeface="Calibri" panose="020F0502020204030204" pitchFamily="34" charset="0"/>
              <a:ea typeface="Calibri" panose="020F0502020204030204" pitchFamily="34" charset="0"/>
              <a:cs typeface="Times New Roman" panose="02020603050405020304" pitchFamily="18" charset="0"/>
            </a:endParaRPr>
          </a:p>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2</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rPr>
              <a:t>www.ucsusa.org</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3"/>
              </a:rPr>
              <a:t>/resources/satellite-database</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Satellites – The eyes in the sky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cxnSp>
        <p:nvCxnSpPr>
          <p:cNvPr id="9" name="Straight Connector 8">
            <a:extLst>
              <a:ext uri="{FF2B5EF4-FFF2-40B4-BE49-F238E27FC236}">
                <a16:creationId xmlns:a16="http://schemas.microsoft.com/office/drawing/2014/main" id="{1C9860E4-4AF2-426B-2640-C4A8E295934F}"/>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96B1B111-BCE7-4D31-CB48-F759A1973020}"/>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5873" t="14052" r="14286" b="16106"/>
          <a:stretch/>
        </p:blipFill>
        <p:spPr>
          <a:xfrm>
            <a:off x="2685625" y="3370945"/>
            <a:ext cx="551146" cy="551146"/>
          </a:xfrm>
          <a:prstGeom prst="rect">
            <a:avLst/>
          </a:prstGeom>
        </p:spPr>
      </p:pic>
      <p:pic>
        <p:nvPicPr>
          <p:cNvPr id="20" name="Graphic 19">
            <a:extLst>
              <a:ext uri="{FF2B5EF4-FFF2-40B4-BE49-F238E27FC236}">
                <a16:creationId xmlns:a16="http://schemas.microsoft.com/office/drawing/2014/main" id="{11535EBD-36F8-1E3B-2296-EBF9D82290A6}"/>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48805" y="6096879"/>
            <a:ext cx="430516" cy="430516"/>
          </a:xfrm>
          <a:prstGeom prst="rect">
            <a:avLst/>
          </a:prstGeom>
        </p:spPr>
      </p:pic>
    </p:spTree>
    <p:extLst>
      <p:ext uri="{BB962C8B-B14F-4D97-AF65-F5344CB8AC3E}">
        <p14:creationId xmlns:p14="http://schemas.microsoft.com/office/powerpoint/2010/main" val="1707669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3438C90-0FEF-9CC5-6A85-B56F21262046}"/>
              </a:ext>
            </a:extLst>
          </p:cNvPr>
          <p:cNvGraphicFramePr>
            <a:graphicFrameLocks noGrp="1"/>
          </p:cNvGraphicFramePr>
          <p:nvPr>
            <p:extLst>
              <p:ext uri="{D42A27DB-BD31-4B8C-83A1-F6EECF244321}">
                <p14:modId xmlns:p14="http://schemas.microsoft.com/office/powerpoint/2010/main" val="1951062638"/>
              </p:ext>
            </p:extLst>
          </p:nvPr>
        </p:nvGraphicFramePr>
        <p:xfrm>
          <a:off x="561975" y="555826"/>
          <a:ext cx="5756590" cy="1316981"/>
        </p:xfrm>
        <a:graphic>
          <a:graphicData uri="http://schemas.openxmlformats.org/drawingml/2006/table">
            <a:tbl>
              <a:tblPr firstRow="1" firstCol="1" bandRow="1">
                <a:tableStyleId>{5C22544A-7EE6-4342-B048-85BDC9FD1C3A}</a:tableStyleId>
              </a:tblPr>
              <a:tblGrid>
                <a:gridCol w="164474">
                  <a:extLst>
                    <a:ext uri="{9D8B030D-6E8A-4147-A177-3AD203B41FA5}">
                      <a16:colId xmlns:a16="http://schemas.microsoft.com/office/drawing/2014/main" val="172820863"/>
                    </a:ext>
                  </a:extLst>
                </a:gridCol>
                <a:gridCol w="164474">
                  <a:extLst>
                    <a:ext uri="{9D8B030D-6E8A-4147-A177-3AD203B41FA5}">
                      <a16:colId xmlns:a16="http://schemas.microsoft.com/office/drawing/2014/main" val="427993996"/>
                    </a:ext>
                  </a:extLst>
                </a:gridCol>
                <a:gridCol w="164474">
                  <a:extLst>
                    <a:ext uri="{9D8B030D-6E8A-4147-A177-3AD203B41FA5}">
                      <a16:colId xmlns:a16="http://schemas.microsoft.com/office/drawing/2014/main" val="847174806"/>
                    </a:ext>
                  </a:extLst>
                </a:gridCol>
                <a:gridCol w="164474">
                  <a:extLst>
                    <a:ext uri="{9D8B030D-6E8A-4147-A177-3AD203B41FA5}">
                      <a16:colId xmlns:a16="http://schemas.microsoft.com/office/drawing/2014/main" val="1939141166"/>
                    </a:ext>
                  </a:extLst>
                </a:gridCol>
                <a:gridCol w="164474">
                  <a:extLst>
                    <a:ext uri="{9D8B030D-6E8A-4147-A177-3AD203B41FA5}">
                      <a16:colId xmlns:a16="http://schemas.microsoft.com/office/drawing/2014/main" val="3148781839"/>
                    </a:ext>
                  </a:extLst>
                </a:gridCol>
                <a:gridCol w="164474">
                  <a:extLst>
                    <a:ext uri="{9D8B030D-6E8A-4147-A177-3AD203B41FA5}">
                      <a16:colId xmlns:a16="http://schemas.microsoft.com/office/drawing/2014/main" val="3351393302"/>
                    </a:ext>
                  </a:extLst>
                </a:gridCol>
                <a:gridCol w="164474">
                  <a:extLst>
                    <a:ext uri="{9D8B030D-6E8A-4147-A177-3AD203B41FA5}">
                      <a16:colId xmlns:a16="http://schemas.microsoft.com/office/drawing/2014/main" val="463372972"/>
                    </a:ext>
                  </a:extLst>
                </a:gridCol>
                <a:gridCol w="164474">
                  <a:extLst>
                    <a:ext uri="{9D8B030D-6E8A-4147-A177-3AD203B41FA5}">
                      <a16:colId xmlns:a16="http://schemas.microsoft.com/office/drawing/2014/main" val="1491763538"/>
                    </a:ext>
                  </a:extLst>
                </a:gridCol>
                <a:gridCol w="164474">
                  <a:extLst>
                    <a:ext uri="{9D8B030D-6E8A-4147-A177-3AD203B41FA5}">
                      <a16:colId xmlns:a16="http://schemas.microsoft.com/office/drawing/2014/main" val="559101092"/>
                    </a:ext>
                  </a:extLst>
                </a:gridCol>
                <a:gridCol w="164474">
                  <a:extLst>
                    <a:ext uri="{9D8B030D-6E8A-4147-A177-3AD203B41FA5}">
                      <a16:colId xmlns:a16="http://schemas.microsoft.com/office/drawing/2014/main" val="2249483908"/>
                    </a:ext>
                  </a:extLst>
                </a:gridCol>
                <a:gridCol w="164474">
                  <a:extLst>
                    <a:ext uri="{9D8B030D-6E8A-4147-A177-3AD203B41FA5}">
                      <a16:colId xmlns:a16="http://schemas.microsoft.com/office/drawing/2014/main" val="3938034000"/>
                    </a:ext>
                  </a:extLst>
                </a:gridCol>
                <a:gridCol w="164474">
                  <a:extLst>
                    <a:ext uri="{9D8B030D-6E8A-4147-A177-3AD203B41FA5}">
                      <a16:colId xmlns:a16="http://schemas.microsoft.com/office/drawing/2014/main" val="2301421374"/>
                    </a:ext>
                  </a:extLst>
                </a:gridCol>
                <a:gridCol w="164474">
                  <a:extLst>
                    <a:ext uri="{9D8B030D-6E8A-4147-A177-3AD203B41FA5}">
                      <a16:colId xmlns:a16="http://schemas.microsoft.com/office/drawing/2014/main" val="780396943"/>
                    </a:ext>
                  </a:extLst>
                </a:gridCol>
                <a:gridCol w="164474">
                  <a:extLst>
                    <a:ext uri="{9D8B030D-6E8A-4147-A177-3AD203B41FA5}">
                      <a16:colId xmlns:a16="http://schemas.microsoft.com/office/drawing/2014/main" val="3964660030"/>
                    </a:ext>
                  </a:extLst>
                </a:gridCol>
                <a:gridCol w="164474">
                  <a:extLst>
                    <a:ext uri="{9D8B030D-6E8A-4147-A177-3AD203B41FA5}">
                      <a16:colId xmlns:a16="http://schemas.microsoft.com/office/drawing/2014/main" val="403790464"/>
                    </a:ext>
                  </a:extLst>
                </a:gridCol>
                <a:gridCol w="164474">
                  <a:extLst>
                    <a:ext uri="{9D8B030D-6E8A-4147-A177-3AD203B41FA5}">
                      <a16:colId xmlns:a16="http://schemas.microsoft.com/office/drawing/2014/main" val="4061534595"/>
                    </a:ext>
                  </a:extLst>
                </a:gridCol>
                <a:gridCol w="164474">
                  <a:extLst>
                    <a:ext uri="{9D8B030D-6E8A-4147-A177-3AD203B41FA5}">
                      <a16:colId xmlns:a16="http://schemas.microsoft.com/office/drawing/2014/main" val="3652826922"/>
                    </a:ext>
                  </a:extLst>
                </a:gridCol>
                <a:gridCol w="164474">
                  <a:extLst>
                    <a:ext uri="{9D8B030D-6E8A-4147-A177-3AD203B41FA5}">
                      <a16:colId xmlns:a16="http://schemas.microsoft.com/office/drawing/2014/main" val="2758964428"/>
                    </a:ext>
                  </a:extLst>
                </a:gridCol>
                <a:gridCol w="164474">
                  <a:extLst>
                    <a:ext uri="{9D8B030D-6E8A-4147-A177-3AD203B41FA5}">
                      <a16:colId xmlns:a16="http://schemas.microsoft.com/office/drawing/2014/main" val="1814433644"/>
                    </a:ext>
                  </a:extLst>
                </a:gridCol>
                <a:gridCol w="164474">
                  <a:extLst>
                    <a:ext uri="{9D8B030D-6E8A-4147-A177-3AD203B41FA5}">
                      <a16:colId xmlns:a16="http://schemas.microsoft.com/office/drawing/2014/main" val="3017862268"/>
                    </a:ext>
                  </a:extLst>
                </a:gridCol>
                <a:gridCol w="164474">
                  <a:extLst>
                    <a:ext uri="{9D8B030D-6E8A-4147-A177-3AD203B41FA5}">
                      <a16:colId xmlns:a16="http://schemas.microsoft.com/office/drawing/2014/main" val="2872690508"/>
                    </a:ext>
                  </a:extLst>
                </a:gridCol>
                <a:gridCol w="164474">
                  <a:extLst>
                    <a:ext uri="{9D8B030D-6E8A-4147-A177-3AD203B41FA5}">
                      <a16:colId xmlns:a16="http://schemas.microsoft.com/office/drawing/2014/main" val="1024749827"/>
                    </a:ext>
                  </a:extLst>
                </a:gridCol>
                <a:gridCol w="164474">
                  <a:extLst>
                    <a:ext uri="{9D8B030D-6E8A-4147-A177-3AD203B41FA5}">
                      <a16:colId xmlns:a16="http://schemas.microsoft.com/office/drawing/2014/main" val="532553298"/>
                    </a:ext>
                  </a:extLst>
                </a:gridCol>
                <a:gridCol w="164474">
                  <a:extLst>
                    <a:ext uri="{9D8B030D-6E8A-4147-A177-3AD203B41FA5}">
                      <a16:colId xmlns:a16="http://schemas.microsoft.com/office/drawing/2014/main" val="1658609142"/>
                    </a:ext>
                  </a:extLst>
                </a:gridCol>
                <a:gridCol w="164474">
                  <a:extLst>
                    <a:ext uri="{9D8B030D-6E8A-4147-A177-3AD203B41FA5}">
                      <a16:colId xmlns:a16="http://schemas.microsoft.com/office/drawing/2014/main" val="3061065430"/>
                    </a:ext>
                  </a:extLst>
                </a:gridCol>
                <a:gridCol w="164474">
                  <a:extLst>
                    <a:ext uri="{9D8B030D-6E8A-4147-A177-3AD203B41FA5}">
                      <a16:colId xmlns:a16="http://schemas.microsoft.com/office/drawing/2014/main" val="2239191670"/>
                    </a:ext>
                  </a:extLst>
                </a:gridCol>
                <a:gridCol w="164474">
                  <a:extLst>
                    <a:ext uri="{9D8B030D-6E8A-4147-A177-3AD203B41FA5}">
                      <a16:colId xmlns:a16="http://schemas.microsoft.com/office/drawing/2014/main" val="1368206083"/>
                    </a:ext>
                  </a:extLst>
                </a:gridCol>
                <a:gridCol w="164474">
                  <a:extLst>
                    <a:ext uri="{9D8B030D-6E8A-4147-A177-3AD203B41FA5}">
                      <a16:colId xmlns:a16="http://schemas.microsoft.com/office/drawing/2014/main" val="3450954791"/>
                    </a:ext>
                  </a:extLst>
                </a:gridCol>
                <a:gridCol w="164474">
                  <a:extLst>
                    <a:ext uri="{9D8B030D-6E8A-4147-A177-3AD203B41FA5}">
                      <a16:colId xmlns:a16="http://schemas.microsoft.com/office/drawing/2014/main" val="3970514630"/>
                    </a:ext>
                  </a:extLst>
                </a:gridCol>
                <a:gridCol w="164474">
                  <a:extLst>
                    <a:ext uri="{9D8B030D-6E8A-4147-A177-3AD203B41FA5}">
                      <a16:colId xmlns:a16="http://schemas.microsoft.com/office/drawing/2014/main" val="2730356496"/>
                    </a:ext>
                  </a:extLst>
                </a:gridCol>
                <a:gridCol w="164474">
                  <a:extLst>
                    <a:ext uri="{9D8B030D-6E8A-4147-A177-3AD203B41FA5}">
                      <a16:colId xmlns:a16="http://schemas.microsoft.com/office/drawing/2014/main" val="3516855108"/>
                    </a:ext>
                  </a:extLst>
                </a:gridCol>
                <a:gridCol w="164474">
                  <a:extLst>
                    <a:ext uri="{9D8B030D-6E8A-4147-A177-3AD203B41FA5}">
                      <a16:colId xmlns:a16="http://schemas.microsoft.com/office/drawing/2014/main" val="1141855317"/>
                    </a:ext>
                  </a:extLst>
                </a:gridCol>
                <a:gridCol w="164474">
                  <a:extLst>
                    <a:ext uri="{9D8B030D-6E8A-4147-A177-3AD203B41FA5}">
                      <a16:colId xmlns:a16="http://schemas.microsoft.com/office/drawing/2014/main" val="2603120367"/>
                    </a:ext>
                  </a:extLst>
                </a:gridCol>
                <a:gridCol w="164474">
                  <a:extLst>
                    <a:ext uri="{9D8B030D-6E8A-4147-A177-3AD203B41FA5}">
                      <a16:colId xmlns:a16="http://schemas.microsoft.com/office/drawing/2014/main" val="2695356554"/>
                    </a:ext>
                  </a:extLst>
                </a:gridCol>
                <a:gridCol w="164474">
                  <a:extLst>
                    <a:ext uri="{9D8B030D-6E8A-4147-A177-3AD203B41FA5}">
                      <a16:colId xmlns:a16="http://schemas.microsoft.com/office/drawing/2014/main" val="3733157761"/>
                    </a:ext>
                  </a:extLst>
                </a:gridCol>
              </a:tblGrid>
              <a:tr h="180000">
                <a:tc gridSpan="35">
                  <a:txBody>
                    <a:bodyPr/>
                    <a:lstStyle/>
                    <a:p>
                      <a:pPr algn="ctr">
                        <a:lnSpc>
                          <a:spcPct val="107000"/>
                        </a:lnSpc>
                        <a:spcBef>
                          <a:spcPts val="600"/>
                        </a:spcBef>
                        <a:spcAft>
                          <a:spcPts val="600"/>
                        </a:spcAft>
                      </a:pPr>
                      <a:r>
                        <a:rPr lang="en-AU" sz="1000" b="1" dirty="0">
                          <a:solidFill>
                            <a:schemeClr val="tx1"/>
                          </a:solidFill>
                          <a:effectLst/>
                        </a:rPr>
                        <a:t>Year</a:t>
                      </a:r>
                      <a:endParaRPr lang="en-AU"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022792149"/>
                  </a:ext>
                </a:extLst>
              </a:tr>
              <a:tr h="412756">
                <a:tc>
                  <a:txBody>
                    <a:bodyPr/>
                    <a:lstStyle/>
                    <a:p>
                      <a:pPr algn="ctr">
                        <a:lnSpc>
                          <a:spcPct val="107000"/>
                        </a:lnSpc>
                        <a:spcBef>
                          <a:spcPts val="600"/>
                        </a:spcBef>
                        <a:spcAft>
                          <a:spcPts val="600"/>
                        </a:spcAft>
                      </a:pPr>
                      <a:r>
                        <a:rPr lang="en-AU" sz="800" b="0" dirty="0">
                          <a:solidFill>
                            <a:srgbClr val="57575A"/>
                          </a:solidFill>
                          <a:effectLst/>
                        </a:rPr>
                        <a:t>1988</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1989</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1990</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1991</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1992</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1993</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1994</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1995</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1996</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1997</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1998</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1999</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2000</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2002</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2003</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2004</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2005</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2006</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2007</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2008</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2009</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2010</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2012</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2013</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2014</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2015</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2016</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2017</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2018</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2019</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2020</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a:solidFill>
                            <a:srgbClr val="57575A"/>
                          </a:solidFill>
                          <a:effectLst/>
                        </a:rPr>
                        <a:t>2021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algn="ctr">
                        <a:lnSpc>
                          <a:spcPct val="107000"/>
                        </a:lnSpc>
                        <a:spcBef>
                          <a:spcPts val="600"/>
                        </a:spcBef>
                        <a:spcAft>
                          <a:spcPts val="600"/>
                        </a:spcAft>
                      </a:pPr>
                      <a:r>
                        <a:rPr lang="en-AU" sz="800" b="0" dirty="0">
                          <a:solidFill>
                            <a:srgbClr val="57575A"/>
                          </a:solidFill>
                          <a:effectLst/>
                        </a:rPr>
                        <a:t>2022</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902061487"/>
                  </a:ext>
                </a:extLst>
              </a:tr>
              <a:tr h="448567">
                <a:tc>
                  <a:txBody>
                    <a:bodyPr/>
                    <a:lstStyle/>
                    <a:p>
                      <a:pPr marL="71755" marR="71755" algn="ctr">
                        <a:lnSpc>
                          <a:spcPct val="107000"/>
                        </a:lnSpc>
                        <a:spcBef>
                          <a:spcPts val="600"/>
                        </a:spcBef>
                        <a:spcAft>
                          <a:spcPts val="600"/>
                        </a:spcAft>
                      </a:pPr>
                      <a:r>
                        <a:rPr lang="en-AU" sz="800" b="0">
                          <a:solidFill>
                            <a:srgbClr val="57575A"/>
                          </a:solidFill>
                          <a:effectLst/>
                        </a:rPr>
                        <a:t>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2</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3</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2</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4</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4</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17</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17</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18</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27</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16</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25</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25</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25</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27</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39</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55</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49</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61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66</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84</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80</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96</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118</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135</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111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240</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a:solidFill>
                            <a:srgbClr val="57575A"/>
                          </a:solidFill>
                          <a:effectLst/>
                        </a:rPr>
                        <a:t>321</a:t>
                      </a:r>
                      <a:endParaRPr lang="en-AU" sz="11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299</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1122</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1673</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tc>
                  <a:txBody>
                    <a:bodyPr/>
                    <a:lstStyle/>
                    <a:p>
                      <a:pPr marL="71755" marR="71755" algn="ctr">
                        <a:lnSpc>
                          <a:spcPct val="107000"/>
                        </a:lnSpc>
                        <a:spcBef>
                          <a:spcPts val="600"/>
                        </a:spcBef>
                        <a:spcAft>
                          <a:spcPts val="600"/>
                        </a:spcAft>
                      </a:pPr>
                      <a:r>
                        <a:rPr lang="en-AU" sz="800" b="0" dirty="0">
                          <a:solidFill>
                            <a:srgbClr val="57575A"/>
                          </a:solidFill>
                          <a:effectLst/>
                        </a:rPr>
                        <a:t>699</a:t>
                      </a:r>
                      <a:endParaRPr lang="en-AU" sz="11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vert="vert27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692679532"/>
                  </a:ext>
                </a:extLst>
              </a:tr>
              <a:tr h="180000">
                <a:tc gridSpan="35">
                  <a:txBody>
                    <a:bodyPr/>
                    <a:lstStyle/>
                    <a:p>
                      <a:pPr algn="ctr">
                        <a:lnSpc>
                          <a:spcPct val="107000"/>
                        </a:lnSpc>
                        <a:spcBef>
                          <a:spcPts val="600"/>
                        </a:spcBef>
                        <a:spcAft>
                          <a:spcPts val="600"/>
                        </a:spcAft>
                      </a:pPr>
                      <a:r>
                        <a:rPr lang="en-AU" sz="1000" b="1" kern="1200" dirty="0">
                          <a:solidFill>
                            <a:schemeClr val="tx1"/>
                          </a:solidFill>
                          <a:effectLst/>
                          <a:latin typeface="+mn-lt"/>
                          <a:ea typeface="+mn-ea"/>
                          <a:cs typeface="+mn-cs"/>
                        </a:rPr>
                        <a:t>Launches</a:t>
                      </a:r>
                      <a:r>
                        <a:rPr lang="en-AU" sz="800" b="0" dirty="0">
                          <a:solidFill>
                            <a:schemeClr val="tx1"/>
                          </a:solidFill>
                          <a:effectLst/>
                        </a:rPr>
                        <a:t> </a:t>
                      </a:r>
                      <a:endParaRPr lang="en-A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1"/>
                      </a:solidFill>
                      <a:prstDash val="solid"/>
                      <a:round/>
                      <a:headEnd type="none" w="med" len="med"/>
                      <a:tailEnd type="none" w="med" len="med"/>
                    </a:lnL>
                    <a:lnR w="9525" cap="flat" cmpd="sng" algn="ctr">
                      <a:solidFill>
                        <a:schemeClr val="accent1"/>
                      </a:solid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746811797"/>
                  </a:ext>
                </a:extLst>
              </a:tr>
            </a:tbl>
          </a:graphicData>
        </a:graphic>
      </p:graphicFrame>
      <p:pic>
        <p:nvPicPr>
          <p:cNvPr id="9" name="Picture 8" descr="Bar chart with the total satellite launches verses the year of the launch.">
            <a:extLst>
              <a:ext uri="{FF2B5EF4-FFF2-40B4-BE49-F238E27FC236}">
                <a16:creationId xmlns:a16="http://schemas.microsoft.com/office/drawing/2014/main" id="{76062B58-9E46-C97A-AEC2-E57A788FDF01}"/>
              </a:ext>
            </a:extLst>
          </p:cNvPr>
          <p:cNvPicPr>
            <a:picLocks noChangeAspect="1"/>
          </p:cNvPicPr>
          <p:nvPr/>
        </p:nvPicPr>
        <p:blipFill>
          <a:blip r:embed="rId2"/>
          <a:stretch>
            <a:fillRect/>
          </a:stretch>
        </p:blipFill>
        <p:spPr>
          <a:xfrm>
            <a:off x="560584" y="1978863"/>
            <a:ext cx="5736833" cy="2261812"/>
          </a:xfrm>
          <a:prstGeom prst="rect">
            <a:avLst/>
          </a:prstGeom>
        </p:spPr>
      </p:pic>
      <p:sp>
        <p:nvSpPr>
          <p:cNvPr id="4" name="TextBox 3">
            <a:extLst>
              <a:ext uri="{FF2B5EF4-FFF2-40B4-BE49-F238E27FC236}">
                <a16:creationId xmlns:a16="http://schemas.microsoft.com/office/drawing/2014/main" id="{C25F22F6-6CE5-1374-D1FF-CE088A96FEDA}"/>
              </a:ext>
            </a:extLst>
          </p:cNvPr>
          <p:cNvSpPr txBox="1"/>
          <p:nvPr/>
        </p:nvSpPr>
        <p:spPr>
          <a:xfrm>
            <a:off x="552092" y="4278022"/>
            <a:ext cx="5756634" cy="453183"/>
          </a:xfrm>
          <a:prstGeom prst="rect">
            <a:avLst/>
          </a:prstGeom>
          <a:solidFill>
            <a:schemeClr val="bg1"/>
          </a:solidFill>
        </p:spPr>
        <p:txBody>
          <a:bodyPr wrap="square" lIns="72000" tIns="72000" rIns="72000" bIns="72000">
            <a:spAutoFit/>
          </a:bodyPr>
          <a:lstStyle/>
          <a:p>
            <a:pPr marL="360363" indent="-185738">
              <a:spcBef>
                <a:spcPts val="300"/>
              </a:spcBef>
              <a:spcAft>
                <a:spcPts val="300"/>
              </a:spcAft>
            </a:pPr>
            <a:r>
              <a:rPr lang="en-AU" sz="1000" dirty="0" err="1">
                <a:solidFill>
                  <a:srgbClr val="57575A"/>
                </a:solidFill>
                <a:latin typeface="Calibri" panose="020F0502020204030204" pitchFamily="34" charset="0"/>
                <a:cs typeface="Calibri" panose="020F0502020204030204" pitchFamily="34" charset="0"/>
              </a:rPr>
              <a:t>2a</a:t>
            </a:r>
            <a:r>
              <a:rPr lang="en-AU" sz="1000" dirty="0">
                <a:solidFill>
                  <a:srgbClr val="57575A"/>
                </a:solidFill>
                <a:latin typeface="Calibri" panose="020F0502020204030204" pitchFamily="34" charset="0"/>
                <a:cs typeface="Calibri" panose="020F0502020204030204" pitchFamily="34" charset="0"/>
              </a:rPr>
              <a:t>.	Categorise the satellite data based on their purpose as listed in the database. Order the data in a table with the most common purpose to the least common.</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666D6F6C-1617-A498-AF45-4FBC7AD3DD6C}"/>
              </a:ext>
            </a:extLst>
          </p:cNvPr>
          <p:cNvGraphicFramePr>
            <a:graphicFrameLocks noGrp="1"/>
          </p:cNvGraphicFramePr>
          <p:nvPr>
            <p:extLst>
              <p:ext uri="{D42A27DB-BD31-4B8C-83A1-F6EECF244321}">
                <p14:modId xmlns:p14="http://schemas.microsoft.com/office/powerpoint/2010/main" val="3668546011"/>
              </p:ext>
            </p:extLst>
          </p:nvPr>
        </p:nvGraphicFramePr>
        <p:xfrm>
          <a:off x="957129" y="4768552"/>
          <a:ext cx="5338896" cy="4153266"/>
        </p:xfrm>
        <a:graphic>
          <a:graphicData uri="http://schemas.openxmlformats.org/drawingml/2006/table">
            <a:tbl>
              <a:tblPr firstRow="1" firstCol="1" bandRow="1">
                <a:tableStyleId>{C083E6E3-FA7D-4D7B-A595-EF9225AFEA82}</a:tableStyleId>
              </a:tblPr>
              <a:tblGrid>
                <a:gridCol w="4017425">
                  <a:extLst>
                    <a:ext uri="{9D8B030D-6E8A-4147-A177-3AD203B41FA5}">
                      <a16:colId xmlns:a16="http://schemas.microsoft.com/office/drawing/2014/main" val="2811175829"/>
                    </a:ext>
                  </a:extLst>
                </a:gridCol>
                <a:gridCol w="1321471">
                  <a:extLst>
                    <a:ext uri="{9D8B030D-6E8A-4147-A177-3AD203B41FA5}">
                      <a16:colId xmlns:a16="http://schemas.microsoft.com/office/drawing/2014/main" val="3356357042"/>
                    </a:ext>
                  </a:extLst>
                </a:gridCol>
              </a:tblGrid>
              <a:tr h="138981">
                <a:tc>
                  <a:txBody>
                    <a:bodyPr/>
                    <a:lstStyle/>
                    <a:p>
                      <a:pPr marL="0" indent="0" algn="l">
                        <a:lnSpc>
                          <a:spcPct val="107000"/>
                        </a:lnSpc>
                        <a:spcBef>
                          <a:spcPts val="600"/>
                        </a:spcBef>
                        <a:spcAft>
                          <a:spcPts val="600"/>
                        </a:spcAft>
                      </a:pPr>
                      <a:r>
                        <a:rPr lang="en-AU" sz="800" dirty="0">
                          <a:solidFill>
                            <a:srgbClr val="57575A"/>
                          </a:solidFill>
                          <a:effectLst/>
                        </a:rPr>
                        <a:t>Purpose</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tcPr>
                </a:tc>
                <a:tc>
                  <a:txBody>
                    <a:bodyPr/>
                    <a:lstStyle/>
                    <a:p>
                      <a:pPr marL="0" indent="0" algn="ctr">
                        <a:lnSpc>
                          <a:spcPct val="107000"/>
                        </a:lnSpc>
                        <a:spcBef>
                          <a:spcPts val="600"/>
                        </a:spcBef>
                        <a:spcAft>
                          <a:spcPts val="600"/>
                        </a:spcAft>
                      </a:pPr>
                      <a:r>
                        <a:rPr lang="en-AU" sz="800" dirty="0">
                          <a:solidFill>
                            <a:srgbClr val="57575A"/>
                          </a:solidFill>
                          <a:effectLst/>
                        </a:rPr>
                        <a:t>Number of satellites</a:t>
                      </a:r>
                      <a:endParaRPr lang="en-AU" sz="8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901036654"/>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Communications</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lnT w="9525" cap="flat" cmpd="sng" algn="ctr">
                      <a:solidFill>
                        <a:schemeClr val="accent1"/>
                      </a:solidFill>
                      <a:prstDash val="solid"/>
                      <a:round/>
                      <a:headEnd type="none" w="med" len="med"/>
                      <a:tailEnd type="none" w="med" len="med"/>
                    </a:lnT>
                  </a:tcPr>
                </a:tc>
                <a:tc>
                  <a:txBody>
                    <a:bodyPr/>
                    <a:lstStyle/>
                    <a:p>
                      <a:pPr algn="ctr">
                        <a:lnSpc>
                          <a:spcPct val="107000"/>
                        </a:lnSpc>
                        <a:spcBef>
                          <a:spcPts val="600"/>
                        </a:spcBef>
                        <a:spcAft>
                          <a:spcPts val="600"/>
                        </a:spcAft>
                      </a:pPr>
                      <a:r>
                        <a:rPr lang="en-AU" sz="700" dirty="0">
                          <a:solidFill>
                            <a:schemeClr val="accent4"/>
                          </a:solidFill>
                          <a:effectLst/>
                        </a:rPr>
                        <a:t>3602</a:t>
                      </a:r>
                      <a:endParaRPr lang="en-AU" sz="7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lnT w="9525"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3503798171"/>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Earth Observation</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1113</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541019663"/>
                  </a:ext>
                </a:extLst>
              </a:tr>
              <a:tr h="121645">
                <a:tc>
                  <a:txBody>
                    <a:bodyPr/>
                    <a:lstStyle/>
                    <a:p>
                      <a:pPr marL="0" indent="0" algn="l">
                        <a:lnSpc>
                          <a:spcPct val="107000"/>
                        </a:lnSpc>
                        <a:spcBef>
                          <a:spcPts val="600"/>
                        </a:spcBef>
                        <a:spcAft>
                          <a:spcPts val="600"/>
                        </a:spcAft>
                      </a:pPr>
                      <a:r>
                        <a:rPr lang="en-AU" sz="700" b="0">
                          <a:solidFill>
                            <a:schemeClr val="accent4"/>
                          </a:solidFill>
                          <a:effectLst/>
                        </a:rPr>
                        <a:t>Technology Development</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361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017975083"/>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Navigation/Global Positioning</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139</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881407510"/>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Space Science</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  98</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694934546"/>
                  </a:ext>
                </a:extLst>
              </a:tr>
              <a:tr h="121645">
                <a:tc>
                  <a:txBody>
                    <a:bodyPr/>
                    <a:lstStyle/>
                    <a:p>
                      <a:pPr marL="0" indent="0" algn="l">
                        <a:lnSpc>
                          <a:spcPct val="107000"/>
                        </a:lnSpc>
                        <a:spcBef>
                          <a:spcPts val="600"/>
                        </a:spcBef>
                        <a:spcAft>
                          <a:spcPts val="600"/>
                        </a:spcAft>
                      </a:pPr>
                      <a:r>
                        <a:rPr lang="en-AU" sz="700" b="0">
                          <a:solidFill>
                            <a:schemeClr val="accent4"/>
                          </a:solidFill>
                          <a:effectLst/>
                        </a:rPr>
                        <a:t>Technology Demonstration</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40</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787647712"/>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Earth Science</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23</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982428463"/>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Navigation/Regional Positioning</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13</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650113912"/>
                  </a:ext>
                </a:extLst>
              </a:tr>
              <a:tr h="121645">
                <a:tc>
                  <a:txBody>
                    <a:bodyPr/>
                    <a:lstStyle/>
                    <a:p>
                      <a:pPr marL="0" indent="0" algn="l">
                        <a:lnSpc>
                          <a:spcPct val="107000"/>
                        </a:lnSpc>
                        <a:spcBef>
                          <a:spcPts val="600"/>
                        </a:spcBef>
                        <a:spcAft>
                          <a:spcPts val="600"/>
                        </a:spcAft>
                      </a:pPr>
                      <a:r>
                        <a:rPr lang="en-AU" sz="700" b="0">
                          <a:solidFill>
                            <a:schemeClr val="accent4"/>
                          </a:solidFill>
                          <a:effectLst/>
                        </a:rPr>
                        <a:t>Surveillance</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12</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010084835"/>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Space Observation</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9</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596176865"/>
                  </a:ext>
                </a:extLst>
              </a:tr>
              <a:tr h="121645">
                <a:tc>
                  <a:txBody>
                    <a:bodyPr/>
                    <a:lstStyle/>
                    <a:p>
                      <a:pPr marL="0" indent="0" algn="l">
                        <a:lnSpc>
                          <a:spcPct val="107000"/>
                        </a:lnSpc>
                        <a:spcBef>
                          <a:spcPts val="600"/>
                        </a:spcBef>
                        <a:spcAft>
                          <a:spcPts val="600"/>
                        </a:spcAft>
                      </a:pPr>
                      <a:r>
                        <a:rPr lang="en-AU" sz="700" b="0">
                          <a:solidFill>
                            <a:schemeClr val="accent4"/>
                          </a:solidFill>
                          <a:effectLst/>
                        </a:rPr>
                        <a:t>Amateur Radio</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8</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817534797"/>
                  </a:ext>
                </a:extLst>
              </a:tr>
              <a:tr h="121645">
                <a:tc>
                  <a:txBody>
                    <a:bodyPr/>
                    <a:lstStyle/>
                    <a:p>
                      <a:pPr marL="0" indent="0" algn="l">
                        <a:lnSpc>
                          <a:spcPct val="107000"/>
                        </a:lnSpc>
                        <a:spcBef>
                          <a:spcPts val="600"/>
                        </a:spcBef>
                        <a:spcAft>
                          <a:spcPts val="600"/>
                        </a:spcAft>
                      </a:pPr>
                      <a:r>
                        <a:rPr lang="en-AU" sz="700" b="0">
                          <a:solidFill>
                            <a:schemeClr val="accent4"/>
                          </a:solidFill>
                          <a:effectLst/>
                        </a:rPr>
                        <a:t>Earth Observation/Technology Development</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7</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784840729"/>
                  </a:ext>
                </a:extLst>
              </a:tr>
              <a:tr h="121645">
                <a:tc>
                  <a:txBody>
                    <a:bodyPr/>
                    <a:lstStyle/>
                    <a:p>
                      <a:pPr marL="0" indent="0" algn="l">
                        <a:lnSpc>
                          <a:spcPct val="107000"/>
                        </a:lnSpc>
                        <a:spcBef>
                          <a:spcPts val="600"/>
                        </a:spcBef>
                        <a:spcAft>
                          <a:spcPts val="600"/>
                        </a:spcAft>
                      </a:pPr>
                      <a:r>
                        <a:rPr lang="en-AU" sz="700" b="0">
                          <a:solidFill>
                            <a:schemeClr val="accent4"/>
                          </a:solidFill>
                          <a:effectLst/>
                        </a:rPr>
                        <a:t>Unknown</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6</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767527156"/>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Communications/Maritime Tracking</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5</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793814501"/>
                  </a:ext>
                </a:extLst>
              </a:tr>
              <a:tr h="121645">
                <a:tc>
                  <a:txBody>
                    <a:bodyPr/>
                    <a:lstStyle/>
                    <a:p>
                      <a:pPr marL="0" indent="0" algn="l">
                        <a:lnSpc>
                          <a:spcPct val="107000"/>
                        </a:lnSpc>
                        <a:spcBef>
                          <a:spcPts val="600"/>
                        </a:spcBef>
                        <a:spcAft>
                          <a:spcPts val="600"/>
                        </a:spcAft>
                      </a:pPr>
                      <a:r>
                        <a:rPr lang="en-AU" sz="700" b="0">
                          <a:solidFill>
                            <a:schemeClr val="accent4"/>
                          </a:solidFill>
                          <a:effectLst/>
                        </a:rPr>
                        <a:t>Communications/Technology Development</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5</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152306409"/>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Earth Observation </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4</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722394034"/>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Mission Extension Technology</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dirty="0">
                          <a:solidFill>
                            <a:schemeClr val="accent4"/>
                          </a:solidFill>
                          <a:effectLst/>
                        </a:rPr>
                        <a:t>2</a:t>
                      </a:r>
                      <a:endParaRPr lang="en-AU" sz="7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642716236"/>
                  </a:ext>
                </a:extLst>
              </a:tr>
              <a:tr h="121645">
                <a:tc>
                  <a:txBody>
                    <a:bodyPr/>
                    <a:lstStyle/>
                    <a:p>
                      <a:pPr marL="0" indent="0" algn="l">
                        <a:lnSpc>
                          <a:spcPct val="107000"/>
                        </a:lnSpc>
                        <a:spcBef>
                          <a:spcPts val="600"/>
                        </a:spcBef>
                        <a:spcAft>
                          <a:spcPts val="600"/>
                        </a:spcAft>
                      </a:pPr>
                      <a:r>
                        <a:rPr lang="en-AU" sz="700" b="0">
                          <a:solidFill>
                            <a:schemeClr val="accent4"/>
                          </a:solidFill>
                          <a:effectLst/>
                        </a:rPr>
                        <a:t>Earth Observation/Communications</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2</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839169878"/>
                  </a:ext>
                </a:extLst>
              </a:tr>
              <a:tr h="121645">
                <a:tc>
                  <a:txBody>
                    <a:bodyPr/>
                    <a:lstStyle/>
                    <a:p>
                      <a:pPr marL="0" indent="0" algn="l">
                        <a:lnSpc>
                          <a:spcPct val="107000"/>
                        </a:lnSpc>
                        <a:spcBef>
                          <a:spcPts val="600"/>
                        </a:spcBef>
                        <a:spcAft>
                          <a:spcPts val="600"/>
                        </a:spcAft>
                      </a:pPr>
                      <a:r>
                        <a:rPr lang="en-AU" sz="700" b="0">
                          <a:solidFill>
                            <a:schemeClr val="accent4"/>
                          </a:solidFill>
                          <a:effectLst/>
                        </a:rPr>
                        <a:t>Technology Development/Educational</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2</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561819296"/>
                  </a:ext>
                </a:extLst>
              </a:tr>
              <a:tr h="121645">
                <a:tc>
                  <a:txBody>
                    <a:bodyPr/>
                    <a:lstStyle/>
                    <a:p>
                      <a:pPr marL="0" indent="0" algn="l">
                        <a:lnSpc>
                          <a:spcPct val="107000"/>
                        </a:lnSpc>
                        <a:spcBef>
                          <a:spcPts val="600"/>
                        </a:spcBef>
                        <a:spcAft>
                          <a:spcPts val="600"/>
                        </a:spcAft>
                      </a:pPr>
                      <a:r>
                        <a:rPr lang="en-AU" sz="700" b="0">
                          <a:solidFill>
                            <a:schemeClr val="accent4"/>
                          </a:solidFill>
                          <a:effectLst/>
                        </a:rPr>
                        <a:t>Earth/Space Observation</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2</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189116996"/>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Earth Observation/Earth Science</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375286636"/>
                  </a:ext>
                </a:extLst>
              </a:tr>
              <a:tr h="121645">
                <a:tc>
                  <a:txBody>
                    <a:bodyPr/>
                    <a:lstStyle/>
                    <a:p>
                      <a:pPr marL="0" indent="0" algn="l">
                        <a:lnSpc>
                          <a:spcPct val="107000"/>
                        </a:lnSpc>
                        <a:spcBef>
                          <a:spcPts val="600"/>
                        </a:spcBef>
                        <a:spcAft>
                          <a:spcPts val="600"/>
                        </a:spcAft>
                      </a:pPr>
                      <a:r>
                        <a:rPr lang="en-AU" sz="700" b="0">
                          <a:solidFill>
                            <a:schemeClr val="accent4"/>
                          </a:solidFill>
                          <a:effectLst/>
                        </a:rPr>
                        <a:t>Platform</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929441164"/>
                  </a:ext>
                </a:extLst>
              </a:tr>
              <a:tr h="121645">
                <a:tc>
                  <a:txBody>
                    <a:bodyPr/>
                    <a:lstStyle/>
                    <a:p>
                      <a:pPr marL="0" indent="0" algn="l">
                        <a:lnSpc>
                          <a:spcPct val="107000"/>
                        </a:lnSpc>
                        <a:spcBef>
                          <a:spcPts val="600"/>
                        </a:spcBef>
                        <a:spcAft>
                          <a:spcPts val="600"/>
                        </a:spcAft>
                      </a:pPr>
                      <a:r>
                        <a:rPr lang="en-AU" sz="700" b="0">
                          <a:solidFill>
                            <a:schemeClr val="accent4"/>
                          </a:solidFill>
                          <a:effectLst/>
                        </a:rPr>
                        <a:t>Earth Observation</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311045332"/>
                  </a:ext>
                </a:extLst>
              </a:tr>
              <a:tr h="121645">
                <a:tc>
                  <a:txBody>
                    <a:bodyPr/>
                    <a:lstStyle/>
                    <a:p>
                      <a:pPr marL="0" indent="0" algn="l">
                        <a:lnSpc>
                          <a:spcPct val="107000"/>
                        </a:lnSpc>
                        <a:spcBef>
                          <a:spcPts val="600"/>
                        </a:spcBef>
                        <a:spcAft>
                          <a:spcPts val="600"/>
                        </a:spcAft>
                      </a:pPr>
                      <a:r>
                        <a:rPr lang="en-AU" sz="700" b="0">
                          <a:solidFill>
                            <a:schemeClr val="accent4"/>
                          </a:solidFill>
                          <a:effectLst/>
                        </a:rPr>
                        <a:t>Satellite Positioning</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631688891"/>
                  </a:ext>
                </a:extLst>
              </a:tr>
              <a:tr h="121645">
                <a:tc>
                  <a:txBody>
                    <a:bodyPr/>
                    <a:lstStyle/>
                    <a:p>
                      <a:pPr marL="0" indent="0" algn="l">
                        <a:lnSpc>
                          <a:spcPct val="107000"/>
                        </a:lnSpc>
                        <a:spcBef>
                          <a:spcPts val="600"/>
                        </a:spcBef>
                        <a:spcAft>
                          <a:spcPts val="600"/>
                        </a:spcAft>
                      </a:pPr>
                      <a:r>
                        <a:rPr lang="en-AU" sz="700" b="0">
                          <a:solidFill>
                            <a:schemeClr val="accent4"/>
                          </a:solidFill>
                          <a:effectLst/>
                        </a:rPr>
                        <a:t>Space Science/Technology Development</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689438027"/>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Signals Intelligence</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dirty="0">
                          <a:solidFill>
                            <a:schemeClr val="accent4"/>
                          </a:solidFill>
                          <a:effectLst/>
                        </a:rPr>
                        <a:t>1</a:t>
                      </a:r>
                      <a:endParaRPr lang="en-AU" sz="7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2481690744"/>
                  </a:ext>
                </a:extLst>
              </a:tr>
              <a:tr h="121645">
                <a:tc>
                  <a:txBody>
                    <a:bodyPr/>
                    <a:lstStyle/>
                    <a:p>
                      <a:pPr marL="0" indent="0" algn="l">
                        <a:lnSpc>
                          <a:spcPct val="107000"/>
                        </a:lnSpc>
                        <a:spcBef>
                          <a:spcPts val="600"/>
                        </a:spcBef>
                        <a:spcAft>
                          <a:spcPts val="600"/>
                        </a:spcAft>
                      </a:pPr>
                      <a:r>
                        <a:rPr lang="en-AU" sz="700" b="0">
                          <a:solidFill>
                            <a:schemeClr val="accent4"/>
                          </a:solidFill>
                          <a:effectLst/>
                        </a:rPr>
                        <a:t>Earth Observation/Space Science</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dirty="0">
                          <a:solidFill>
                            <a:schemeClr val="accent4"/>
                          </a:solidFill>
                          <a:effectLst/>
                        </a:rPr>
                        <a:t>1</a:t>
                      </a:r>
                      <a:endParaRPr lang="en-AU" sz="7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895154245"/>
                  </a:ext>
                </a:extLst>
              </a:tr>
              <a:tr h="121645">
                <a:tc>
                  <a:txBody>
                    <a:bodyPr/>
                    <a:lstStyle/>
                    <a:p>
                      <a:pPr marL="0" indent="0" algn="l">
                        <a:lnSpc>
                          <a:spcPct val="107000"/>
                        </a:lnSpc>
                        <a:spcBef>
                          <a:spcPts val="600"/>
                        </a:spcBef>
                        <a:spcAft>
                          <a:spcPts val="600"/>
                        </a:spcAft>
                      </a:pPr>
                      <a:r>
                        <a:rPr lang="en-AU" sz="700" b="0">
                          <a:solidFill>
                            <a:schemeClr val="accent4"/>
                          </a:solidFill>
                          <a:effectLst/>
                        </a:rPr>
                        <a:t>Earth Science/Earth Observation</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530467105"/>
                  </a:ext>
                </a:extLst>
              </a:tr>
              <a:tr h="121645">
                <a:tc>
                  <a:txBody>
                    <a:bodyPr/>
                    <a:lstStyle/>
                    <a:p>
                      <a:pPr marL="0" indent="0" algn="l">
                        <a:lnSpc>
                          <a:spcPct val="107000"/>
                        </a:lnSpc>
                        <a:spcBef>
                          <a:spcPts val="600"/>
                        </a:spcBef>
                        <a:spcAft>
                          <a:spcPts val="600"/>
                        </a:spcAft>
                      </a:pPr>
                      <a:r>
                        <a:rPr lang="en-AU" sz="700" b="0">
                          <a:solidFill>
                            <a:schemeClr val="accent4"/>
                          </a:solidFill>
                          <a:effectLst/>
                        </a:rPr>
                        <a:t>Communications/Navigation</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393091991"/>
                  </a:ext>
                </a:extLst>
              </a:tr>
              <a:tr h="121645">
                <a:tc>
                  <a:txBody>
                    <a:bodyPr/>
                    <a:lstStyle/>
                    <a:p>
                      <a:pPr marL="0" indent="0" algn="l">
                        <a:lnSpc>
                          <a:spcPct val="107000"/>
                        </a:lnSpc>
                        <a:spcBef>
                          <a:spcPts val="600"/>
                        </a:spcBef>
                        <a:spcAft>
                          <a:spcPts val="600"/>
                        </a:spcAft>
                      </a:pPr>
                      <a:r>
                        <a:rPr lang="en-AU" sz="700" b="0">
                          <a:solidFill>
                            <a:schemeClr val="accent4"/>
                          </a:solidFill>
                          <a:effectLst/>
                        </a:rPr>
                        <a:t>Earth Observation/Communications/Space Science</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546160476"/>
                  </a:ext>
                </a:extLst>
              </a:tr>
              <a:tr h="121645">
                <a:tc>
                  <a:txBody>
                    <a:bodyPr/>
                    <a:lstStyle/>
                    <a:p>
                      <a:pPr marL="0" indent="0" algn="l">
                        <a:lnSpc>
                          <a:spcPct val="107000"/>
                        </a:lnSpc>
                        <a:spcBef>
                          <a:spcPts val="600"/>
                        </a:spcBef>
                        <a:spcAft>
                          <a:spcPts val="600"/>
                        </a:spcAft>
                      </a:pPr>
                      <a:r>
                        <a:rPr lang="en-AU" sz="700" b="0">
                          <a:solidFill>
                            <a:schemeClr val="accent4"/>
                          </a:solidFill>
                          <a:effectLst/>
                        </a:rPr>
                        <a:t>Space Science/Technology Demonstration</a:t>
                      </a:r>
                      <a:endParaRPr lang="en-AU" sz="7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a:solidFill>
                            <a:schemeClr val="accent4"/>
                          </a:solidFill>
                          <a:effectLst/>
                        </a:rPr>
                        <a:t>1</a:t>
                      </a:r>
                      <a:endParaRPr lang="en-AU" sz="70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736912928"/>
                  </a:ext>
                </a:extLst>
              </a:tr>
              <a:tr h="121645">
                <a:tc>
                  <a:txBody>
                    <a:bodyPr/>
                    <a:lstStyle/>
                    <a:p>
                      <a:pPr marL="0" indent="0" algn="l">
                        <a:lnSpc>
                          <a:spcPct val="107000"/>
                        </a:lnSpc>
                        <a:spcBef>
                          <a:spcPts val="600"/>
                        </a:spcBef>
                        <a:spcAft>
                          <a:spcPts val="600"/>
                        </a:spcAft>
                      </a:pPr>
                      <a:r>
                        <a:rPr lang="en-AU" sz="700" b="0" dirty="0">
                          <a:solidFill>
                            <a:schemeClr val="accent4"/>
                          </a:solidFill>
                          <a:effectLst/>
                        </a:rPr>
                        <a:t>Educational</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dirty="0">
                          <a:solidFill>
                            <a:schemeClr val="accent4"/>
                          </a:solidFill>
                          <a:effectLst/>
                        </a:rPr>
                        <a:t>1</a:t>
                      </a:r>
                      <a:endParaRPr lang="en-AU" sz="7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1419594885"/>
                  </a:ext>
                </a:extLst>
              </a:tr>
              <a:tr h="121645">
                <a:tc>
                  <a:txBody>
                    <a:bodyPr/>
                    <a:lstStyle/>
                    <a:p>
                      <a:pPr marL="0" indent="0" algn="r">
                        <a:lnSpc>
                          <a:spcPct val="107000"/>
                        </a:lnSpc>
                        <a:spcBef>
                          <a:spcPts val="600"/>
                        </a:spcBef>
                        <a:spcAft>
                          <a:spcPts val="600"/>
                        </a:spcAft>
                      </a:pPr>
                      <a:r>
                        <a:rPr lang="en-AU" sz="700" b="0" dirty="0">
                          <a:solidFill>
                            <a:schemeClr val="accent4"/>
                          </a:solidFill>
                          <a:effectLst/>
                        </a:rPr>
                        <a:t>Total</a:t>
                      </a:r>
                      <a:endParaRPr lang="en-AU" sz="7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tc>
                  <a:txBody>
                    <a:bodyPr/>
                    <a:lstStyle/>
                    <a:p>
                      <a:pPr algn="ctr">
                        <a:lnSpc>
                          <a:spcPct val="107000"/>
                        </a:lnSpc>
                        <a:spcBef>
                          <a:spcPts val="600"/>
                        </a:spcBef>
                        <a:spcAft>
                          <a:spcPts val="600"/>
                        </a:spcAft>
                      </a:pPr>
                      <a:r>
                        <a:rPr lang="en-AU" sz="700" dirty="0">
                          <a:solidFill>
                            <a:schemeClr val="accent4"/>
                          </a:solidFill>
                          <a:effectLst/>
                        </a:rPr>
                        <a:t>5465</a:t>
                      </a:r>
                      <a:endParaRPr lang="en-AU" sz="70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000" marT="0" marB="0" anchor="ctr"/>
                </a:tc>
                <a:extLst>
                  <a:ext uri="{0D108BD9-81ED-4DB2-BD59-A6C34878D82A}">
                    <a16:rowId xmlns:a16="http://schemas.microsoft.com/office/drawing/2014/main" val="3361906159"/>
                  </a:ext>
                </a:extLst>
              </a:tr>
            </a:tbl>
          </a:graphicData>
        </a:graphic>
      </p:graphicFrame>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AU" dirty="0">
                <a:solidFill>
                  <a:schemeClr val="bg1"/>
                </a:solidFill>
              </a:rPr>
              <a:t>Satellites – The eyes in the sky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8" name="Title 7">
            <a:extLst>
              <a:ext uri="{FF2B5EF4-FFF2-40B4-BE49-F238E27FC236}">
                <a16:creationId xmlns:a16="http://schemas.microsoft.com/office/drawing/2014/main" id="{C698BF4D-3FD8-8187-0844-885878DC4BCC}"/>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Satellites: The eyes in the sky – page 2</a:t>
            </a:r>
            <a:endParaRPr lang="en-AU" dirty="0"/>
          </a:p>
        </p:txBody>
      </p:sp>
    </p:spTree>
    <p:extLst>
      <p:ext uri="{BB962C8B-B14F-4D97-AF65-F5344CB8AC3E}">
        <p14:creationId xmlns:p14="http://schemas.microsoft.com/office/powerpoint/2010/main" val="170684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004E6F-6BCC-0414-82BE-A765C92934DE}"/>
              </a:ext>
            </a:extLst>
          </p:cNvPr>
          <p:cNvSpPr txBox="1"/>
          <p:nvPr/>
        </p:nvSpPr>
        <p:spPr>
          <a:xfrm>
            <a:off x="552092" y="565759"/>
            <a:ext cx="5756634" cy="453183"/>
          </a:xfrm>
          <a:prstGeom prst="rect">
            <a:avLst/>
          </a:prstGeom>
          <a:solidFill>
            <a:schemeClr val="bg1"/>
          </a:solidFill>
        </p:spPr>
        <p:txBody>
          <a:bodyPr wrap="square" lIns="72000" tIns="72000" rIns="72000" bIns="72000">
            <a:spAutoFit/>
          </a:bodyPr>
          <a:lstStyle/>
          <a:p>
            <a:pPr marL="360363" indent="-185738">
              <a:spcBef>
                <a:spcPts val="300"/>
              </a:spcBef>
              <a:spcAft>
                <a:spcPts val="300"/>
              </a:spcAft>
            </a:pPr>
            <a:r>
              <a:rPr lang="en-AU" sz="1000" dirty="0" err="1">
                <a:solidFill>
                  <a:srgbClr val="57575A"/>
                </a:solidFill>
                <a:latin typeface="Calibri" panose="020F0502020204030204" pitchFamily="34" charset="0"/>
                <a:cs typeface="Calibri" panose="020F0502020204030204" pitchFamily="34" charset="0"/>
              </a:rPr>
              <a:t>2b</a:t>
            </a:r>
            <a:r>
              <a:rPr lang="en-AU" sz="1000" dirty="0">
                <a:solidFill>
                  <a:srgbClr val="57575A"/>
                </a:solidFill>
                <a:latin typeface="Calibri" panose="020F0502020204030204" pitchFamily="34" charset="0"/>
                <a:cs typeface="Calibri" panose="020F0502020204030204" pitchFamily="34" charset="0"/>
              </a:rPr>
              <a:t>.	What percentage of the total satellites launched between 1988 and 2002 are owned or operated by Space X?</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5B543149-5284-057D-EB7C-2E730DCB6D3A}"/>
              </a:ext>
            </a:extLst>
          </p:cNvPr>
          <p:cNvSpPr txBox="1"/>
          <p:nvPr/>
        </p:nvSpPr>
        <p:spPr>
          <a:xfrm>
            <a:off x="905854" y="924349"/>
            <a:ext cx="5419790"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2219/5465 x 100 = 40.6% </a:t>
            </a:r>
          </a:p>
        </p:txBody>
      </p:sp>
      <p:sp>
        <p:nvSpPr>
          <p:cNvPr id="9" name="TextBox 8">
            <a:extLst>
              <a:ext uri="{FF2B5EF4-FFF2-40B4-BE49-F238E27FC236}">
                <a16:creationId xmlns:a16="http://schemas.microsoft.com/office/drawing/2014/main" id="{84F78B44-82F2-6443-A6EB-FFB3C4AFCCFB}"/>
              </a:ext>
            </a:extLst>
          </p:cNvPr>
          <p:cNvSpPr txBox="1"/>
          <p:nvPr/>
        </p:nvSpPr>
        <p:spPr>
          <a:xfrm>
            <a:off x="552092" y="1283606"/>
            <a:ext cx="5756634" cy="607071"/>
          </a:xfrm>
          <a:prstGeom prst="rect">
            <a:avLst/>
          </a:prstGeom>
          <a:solidFill>
            <a:schemeClr val="bg1"/>
          </a:solidFill>
        </p:spPr>
        <p:txBody>
          <a:bodyPr wrap="square" lIns="72000" tIns="72000" rIns="72000" bIns="72000">
            <a:spAutoFit/>
          </a:bodyPr>
          <a:lstStyle/>
          <a:p>
            <a:pPr marL="360363" indent="-18573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3.	2.	The UCS spreadsheet also lists the number of countries operating/owning satellites. Choose a suitable format to display the ten operator/owner countries with the highest number of listed satellites in the database.</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509DBD6E-5CD6-F22A-4B41-C085F73D8DC1}"/>
              </a:ext>
            </a:extLst>
          </p:cNvPr>
          <p:cNvSpPr txBox="1"/>
          <p:nvPr/>
        </p:nvSpPr>
        <p:spPr>
          <a:xfrm>
            <a:off x="905854" y="1796020"/>
            <a:ext cx="5419790" cy="453183"/>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There are a number of ways this task can be performed and displayed. Selecting the appropriate field in the Pivot Chart Fields builds on task #1. A pie chart is just one way to display the data.</a:t>
            </a:r>
          </a:p>
        </p:txBody>
      </p:sp>
      <p:pic>
        <p:nvPicPr>
          <p:cNvPr id="5" name="Picture 4" descr="Pie chart with the top ten countries operating/owning satellites.">
            <a:extLst>
              <a:ext uri="{FF2B5EF4-FFF2-40B4-BE49-F238E27FC236}">
                <a16:creationId xmlns:a16="http://schemas.microsoft.com/office/drawing/2014/main" id="{D5099597-6688-D05F-2592-D02FDA60E0CC}"/>
              </a:ext>
            </a:extLst>
          </p:cNvPr>
          <p:cNvPicPr>
            <a:picLocks noChangeAspect="1"/>
          </p:cNvPicPr>
          <p:nvPr/>
        </p:nvPicPr>
        <p:blipFill>
          <a:blip r:embed="rId2"/>
          <a:stretch>
            <a:fillRect/>
          </a:stretch>
        </p:blipFill>
        <p:spPr>
          <a:xfrm>
            <a:off x="572777" y="2463053"/>
            <a:ext cx="5712447" cy="3999323"/>
          </a:xfrm>
          <a:prstGeom prst="rect">
            <a:avLst/>
          </a:prstGeom>
        </p:spPr>
      </p:pic>
      <p:sp>
        <p:nvSpPr>
          <p:cNvPr id="12" name="Rectangle 11">
            <a:extLst>
              <a:ext uri="{FF2B5EF4-FFF2-40B4-BE49-F238E27FC236}">
                <a16:creationId xmlns:a16="http://schemas.microsoft.com/office/drawing/2014/main" id="{D7E98CF4-8D8F-518F-0007-0D78C1E9FF6D}"/>
              </a:ext>
              <a:ext uri="{C183D7F6-B498-43B3-948B-1728B52AA6E4}">
                <adec:decorative xmlns:adec="http://schemas.microsoft.com/office/drawing/2017/decorative" val="1"/>
              </a:ext>
            </a:extLst>
          </p:cNvPr>
          <p:cNvSpPr/>
          <p:nvPr/>
        </p:nvSpPr>
        <p:spPr>
          <a:xfrm>
            <a:off x="0" y="6849827"/>
            <a:ext cx="6858000" cy="22770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Isosceles Triangle 12">
            <a:extLst>
              <a:ext uri="{FF2B5EF4-FFF2-40B4-BE49-F238E27FC236}">
                <a16:creationId xmlns:a16="http://schemas.microsoft.com/office/drawing/2014/main" id="{1DD89C3B-40E3-F164-E559-F8CCB4B0CCC5}"/>
              </a:ext>
              <a:ext uri="{C183D7F6-B498-43B3-948B-1728B52AA6E4}">
                <adec:decorative xmlns:adec="http://schemas.microsoft.com/office/drawing/2017/decorative" val="1"/>
              </a:ext>
            </a:extLst>
          </p:cNvPr>
          <p:cNvSpPr/>
          <p:nvPr/>
        </p:nvSpPr>
        <p:spPr>
          <a:xfrm rot="10800000">
            <a:off x="3200401" y="6829948"/>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8" name="Footer Placeholder 4">
            <a:extLst>
              <a:ext uri="{FF2B5EF4-FFF2-40B4-BE49-F238E27FC236}">
                <a16:creationId xmlns:a16="http://schemas.microsoft.com/office/drawing/2014/main" id="{746098D3-E79F-0375-81AF-1B79481F26B4}"/>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Satellites – The eyes in the sky </a:t>
            </a:r>
            <a:r>
              <a:rPr lang="en-US" dirty="0"/>
              <a:t>TEACHER GUIDE</a:t>
            </a:r>
            <a:endParaRPr lang="en-AU" dirty="0"/>
          </a:p>
        </p:txBody>
      </p:sp>
      <p:sp>
        <p:nvSpPr>
          <p:cNvPr id="4" name="Title 3">
            <a:extLst>
              <a:ext uri="{FF2B5EF4-FFF2-40B4-BE49-F238E27FC236}">
                <a16:creationId xmlns:a16="http://schemas.microsoft.com/office/drawing/2014/main" id="{3F05A022-7B7A-7050-55F4-AEA868775379}"/>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Satellites: The eyes in the sky – page 3</a:t>
            </a:r>
            <a:endParaRPr lang="en-AU" dirty="0"/>
          </a:p>
        </p:txBody>
      </p:sp>
    </p:spTree>
    <p:extLst>
      <p:ext uri="{BB962C8B-B14F-4D97-AF65-F5344CB8AC3E}">
        <p14:creationId xmlns:p14="http://schemas.microsoft.com/office/powerpoint/2010/main" val="1174614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2098C9-FB73-4283-61C4-9D1A6E8CD3ED}"/>
              </a:ext>
            </a:extLst>
          </p:cNvPr>
          <p:cNvSpPr txBox="1"/>
          <p:nvPr/>
        </p:nvSpPr>
        <p:spPr>
          <a:xfrm>
            <a:off x="552092" y="560563"/>
            <a:ext cx="5756634" cy="7585905"/>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Background: Part B</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Around 20% of the satellites listed on the UCS satellite database are used for Earth Observation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EO</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The data and images collected by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EO</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satellites varies, from monitoring changes to the environment to particulate measurements in the atmosphere. Our understanding of the planets health and ecosystems is mainly derived from the data collected from space.</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considerable amount of data and images recorded using satellites is freely available through a number of online platforms. In this activity we will use two of these platforms, Google Earth Pro (desktop version of Google Earth) and World Imagery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Wayback</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Both platforms have similar tools and properties along with a couple of options specific to each platform. </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The activity uses historical images collected over several years to follow the establishment and growth of the </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rPr>
              <a:t>Za’atari</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refugee camp (</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https://</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www.unhcr.org</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/news/stories/</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jordans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a:t>
            </a:r>
            <a:r>
              <a:rPr lang="en-AU" sz="1000" dirty="0" err="1">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zaatari</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hlinkClick r:id="rId2"/>
              </a:rPr>
              <a:t>-refugee-camp-10-facts-10-years</a:t>
            </a: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 in the Middle east country of Jordan. The refugee camp is the world’s largest  camp for Syrian refugees.</a:t>
            </a:r>
          </a:p>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marL="179388"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1.	Open Google Earth Pro. Search </a:t>
            </a:r>
            <a:r>
              <a:rPr lang="en-AU" sz="1000" dirty="0" err="1">
                <a:solidFill>
                  <a:srgbClr val="57575A"/>
                </a:solidFill>
                <a:latin typeface="Calibri" panose="020F0502020204030204" pitchFamily="34" charset="0"/>
                <a:cs typeface="Calibri" panose="020F0502020204030204" pitchFamily="34" charset="0"/>
              </a:rPr>
              <a:t>Za’atari</a:t>
            </a:r>
            <a:r>
              <a:rPr lang="en-AU" sz="1000" dirty="0">
                <a:solidFill>
                  <a:srgbClr val="57575A"/>
                </a:solidFill>
                <a:latin typeface="Calibri" panose="020F0502020204030204" pitchFamily="34" charset="0"/>
                <a:cs typeface="Calibri" panose="020F0502020204030204" pitchFamily="34" charset="0"/>
              </a:rPr>
              <a:t> Refugee Camp. Zoom in to the camp. Use the tools available on the platform to answer the following.</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a.	What are the coordinates for the structure which appears to be a solar farm located south of the main camp?</a:t>
            </a:r>
          </a:p>
          <a:p>
            <a:pPr marL="35877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Selecting Add Placemark         and placing the pin on the structure reveals the coordinates </a:t>
            </a:r>
            <a:br>
              <a:rPr lang="en-AU" sz="1000" dirty="0">
                <a:solidFill>
                  <a:schemeClr val="accent4"/>
                </a:solidFill>
                <a:latin typeface="Calibri" panose="020F0502020204030204" pitchFamily="34" charset="0"/>
                <a:cs typeface="Calibri" panose="020F0502020204030204" pitchFamily="34" charset="0"/>
              </a:rPr>
            </a:br>
            <a:r>
              <a:rPr lang="en-AU" sz="1000" dirty="0" err="1">
                <a:solidFill>
                  <a:schemeClr val="accent4"/>
                </a:solidFill>
                <a:latin typeface="Calibri" panose="020F0502020204030204" pitchFamily="34" charset="0"/>
                <a:cs typeface="Calibri" panose="020F0502020204030204" pitchFamily="34" charset="0"/>
              </a:rPr>
              <a:t>32°16’55.22N</a:t>
            </a:r>
            <a:r>
              <a:rPr lang="en-AU" sz="1000" dirty="0">
                <a:solidFill>
                  <a:schemeClr val="accent4"/>
                </a:solidFill>
                <a:latin typeface="Calibri" panose="020F0502020204030204" pitchFamily="34" charset="0"/>
                <a:cs typeface="Calibri" panose="020F0502020204030204" pitchFamily="34" charset="0"/>
              </a:rPr>
              <a:t>	</a:t>
            </a:r>
            <a:r>
              <a:rPr lang="en-AU" sz="1000" dirty="0" err="1">
                <a:solidFill>
                  <a:schemeClr val="accent4"/>
                </a:solidFill>
                <a:latin typeface="Calibri" panose="020F0502020204030204" pitchFamily="34" charset="0"/>
                <a:cs typeface="Calibri" panose="020F0502020204030204" pitchFamily="34" charset="0"/>
              </a:rPr>
              <a:t>36°19’25.94E</a:t>
            </a:r>
            <a:r>
              <a:rPr lang="en-AU" sz="1000" dirty="0">
                <a:solidFill>
                  <a:schemeClr val="accent4"/>
                </a:solidFill>
                <a:latin typeface="Calibri" panose="020F0502020204030204" pitchFamily="34" charset="0"/>
                <a:cs typeface="Calibri" panose="020F0502020204030204" pitchFamily="34" charset="0"/>
              </a:rPr>
              <a:t> </a:t>
            </a:r>
            <a:br>
              <a:rPr lang="en-AU" sz="1000" dirty="0">
                <a:solidFill>
                  <a:schemeClr val="accent4"/>
                </a:solidFill>
                <a:latin typeface="Calibri" panose="020F0502020204030204" pitchFamily="34" charset="0"/>
                <a:cs typeface="Calibri" panose="020F0502020204030204" pitchFamily="34" charset="0"/>
              </a:rPr>
            </a:br>
            <a:r>
              <a:rPr lang="en-AU" sz="1000" dirty="0">
                <a:solidFill>
                  <a:schemeClr val="accent4"/>
                </a:solidFill>
                <a:latin typeface="Calibri" panose="020F0502020204030204" pitchFamily="34" charset="0"/>
                <a:cs typeface="Calibri" panose="020F0502020204030204" pitchFamily="34" charset="0"/>
              </a:rPr>
              <a:t>NOTE Exact location will vary depending on siting of placemark</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b.	What year did this structure first appear?</a:t>
            </a:r>
          </a:p>
          <a:p>
            <a:pPr marL="35877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Selecting Show historical imagery           opens this function</a:t>
            </a:r>
            <a:br>
              <a:rPr lang="en-AU" sz="1000" dirty="0">
                <a:solidFill>
                  <a:schemeClr val="accent4"/>
                </a:solidFill>
                <a:latin typeface="Calibri" panose="020F0502020204030204" pitchFamily="34" charset="0"/>
                <a:cs typeface="Calibri" panose="020F0502020204030204" pitchFamily="34" charset="0"/>
              </a:rPr>
            </a:br>
            <a:r>
              <a:rPr lang="en-AU" sz="1000" dirty="0">
                <a:solidFill>
                  <a:schemeClr val="accent4"/>
                </a:solidFill>
                <a:latin typeface="Calibri" panose="020F0502020204030204" pitchFamily="34" charset="0"/>
                <a:cs typeface="Calibri" panose="020F0502020204030204" pitchFamily="34" charset="0"/>
              </a:rPr>
              <a:t>June/July 2017</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c.	What is the approximate area and perimeter of the refugee camp</a:t>
            </a:r>
          </a:p>
          <a:p>
            <a:pPr marL="35877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Selecting Add Polygon          opens this function</a:t>
            </a:r>
            <a:br>
              <a:rPr lang="en-AU" sz="1000" dirty="0">
                <a:solidFill>
                  <a:schemeClr val="accent4"/>
                </a:solidFill>
                <a:latin typeface="Calibri" panose="020F0502020204030204" pitchFamily="34" charset="0"/>
                <a:cs typeface="Calibri" panose="020F0502020204030204" pitchFamily="34" charset="0"/>
              </a:rPr>
            </a:br>
            <a:r>
              <a:rPr lang="en-AU" sz="1000" dirty="0">
                <a:solidFill>
                  <a:schemeClr val="accent4"/>
                </a:solidFill>
                <a:latin typeface="Calibri" panose="020F0502020204030204" pitchFamily="34" charset="0"/>
                <a:cs typeface="Calibri" panose="020F0502020204030204" pitchFamily="34" charset="0"/>
              </a:rPr>
              <a:t>Perimeter ≈ 8.7 km		area ≈ 4 991 647 </a:t>
            </a:r>
            <a:r>
              <a:rPr lang="en-AU" sz="1000" dirty="0" err="1">
                <a:solidFill>
                  <a:schemeClr val="accent4"/>
                </a:solidFill>
                <a:latin typeface="Calibri" panose="020F0502020204030204" pitchFamily="34" charset="0"/>
                <a:cs typeface="Calibri" panose="020F0502020204030204" pitchFamily="34" charset="0"/>
              </a:rPr>
              <a:t>m</a:t>
            </a:r>
            <a:r>
              <a:rPr lang="en-AU" sz="1000" baseline="30000" dirty="0" err="1">
                <a:solidFill>
                  <a:schemeClr val="accent4"/>
                </a:solidFill>
                <a:latin typeface="Calibri" panose="020F0502020204030204" pitchFamily="34" charset="0"/>
                <a:cs typeface="Calibri" panose="020F0502020204030204" pitchFamily="34" charset="0"/>
              </a:rPr>
              <a:t>2</a:t>
            </a:r>
            <a:endParaRPr lang="en-AU" sz="1000" baseline="30000" dirty="0">
              <a:solidFill>
                <a:schemeClr val="accent4"/>
              </a:solidFill>
              <a:latin typeface="Calibri" panose="020F0502020204030204" pitchFamily="34" charset="0"/>
              <a:cs typeface="Calibri" panose="020F0502020204030204" pitchFamily="34" charset="0"/>
            </a:endParaRP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d.	The UNHCR recommend an average area per person of 45 </a:t>
            </a:r>
            <a:r>
              <a:rPr lang="en-AU" sz="1000" dirty="0" err="1">
                <a:solidFill>
                  <a:srgbClr val="57575A"/>
                </a:solidFill>
                <a:latin typeface="Calibri" panose="020F0502020204030204" pitchFamily="34" charset="0"/>
                <a:cs typeface="Calibri" panose="020F0502020204030204" pitchFamily="34" charset="0"/>
              </a:rPr>
              <a:t>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in refugee camps. At its peak, the </a:t>
            </a:r>
            <a:r>
              <a:rPr lang="en-AU" sz="1000" dirty="0" err="1">
                <a:solidFill>
                  <a:srgbClr val="57575A"/>
                </a:solidFill>
                <a:latin typeface="Calibri" panose="020F0502020204030204" pitchFamily="34" charset="0"/>
                <a:cs typeface="Calibri" panose="020F0502020204030204" pitchFamily="34" charset="0"/>
              </a:rPr>
              <a:t>Za’atari</a:t>
            </a:r>
            <a:r>
              <a:rPr lang="en-AU" sz="1000" dirty="0">
                <a:solidFill>
                  <a:srgbClr val="57575A"/>
                </a:solidFill>
                <a:latin typeface="Calibri" panose="020F0502020204030204" pitchFamily="34" charset="0"/>
                <a:cs typeface="Calibri" panose="020F0502020204030204" pitchFamily="34" charset="0"/>
              </a:rPr>
              <a:t> camp held 120 000 refugees. Did the camp meet the recommended area per person during that period? The estimated number in the camp is now 80 000 refugees. Does the current number meet the UNHCR recommendation?</a:t>
            </a:r>
          </a:p>
          <a:p>
            <a:pPr marL="35877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4 991 647 </a:t>
            </a:r>
            <a:r>
              <a:rPr lang="en-AU" sz="1000" dirty="0" err="1">
                <a:solidFill>
                  <a:schemeClr val="accent4"/>
                </a:solidFill>
                <a:latin typeface="Calibri" panose="020F0502020204030204" pitchFamily="34" charset="0"/>
                <a:cs typeface="Calibri" panose="020F0502020204030204" pitchFamily="34" charset="0"/>
              </a:rPr>
              <a:t>m</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 120 000 refugees = 41.6 </a:t>
            </a:r>
            <a:r>
              <a:rPr lang="en-AU" sz="1000" dirty="0" err="1">
                <a:solidFill>
                  <a:schemeClr val="accent4"/>
                </a:solidFill>
                <a:latin typeface="Calibri" panose="020F0502020204030204" pitchFamily="34" charset="0"/>
                <a:cs typeface="Calibri" panose="020F0502020204030204" pitchFamily="34" charset="0"/>
              </a:rPr>
              <a:t>m</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per person (below recommendation)</a:t>
            </a:r>
          </a:p>
          <a:p>
            <a:pPr marL="35877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4 991 647 </a:t>
            </a:r>
            <a:r>
              <a:rPr lang="en-AU" sz="1000" dirty="0" err="1">
                <a:solidFill>
                  <a:schemeClr val="accent4"/>
                </a:solidFill>
                <a:latin typeface="Calibri" panose="020F0502020204030204" pitchFamily="34" charset="0"/>
                <a:cs typeface="Calibri" panose="020F0502020204030204" pitchFamily="34" charset="0"/>
              </a:rPr>
              <a:t>m</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 80 000 refugees = 62.4 </a:t>
            </a:r>
            <a:r>
              <a:rPr lang="en-AU" sz="1000" dirty="0" err="1">
                <a:solidFill>
                  <a:schemeClr val="accent4"/>
                </a:solidFill>
                <a:latin typeface="Calibri" panose="020F0502020204030204" pitchFamily="34" charset="0"/>
                <a:cs typeface="Calibri" panose="020F0502020204030204" pitchFamily="34" charset="0"/>
              </a:rPr>
              <a:t>m</a:t>
            </a:r>
            <a:r>
              <a:rPr lang="en-AU" sz="1000" baseline="30000" dirty="0" err="1">
                <a:solidFill>
                  <a:schemeClr val="accent4"/>
                </a:solidFill>
                <a:latin typeface="Calibri" panose="020F0502020204030204" pitchFamily="34" charset="0"/>
                <a:cs typeface="Calibri" panose="020F0502020204030204" pitchFamily="34" charset="0"/>
              </a:rPr>
              <a:t>2</a:t>
            </a:r>
            <a:r>
              <a:rPr lang="en-AU" sz="1000" dirty="0">
                <a:solidFill>
                  <a:schemeClr val="accent4"/>
                </a:solidFill>
                <a:latin typeface="Calibri" panose="020F0502020204030204" pitchFamily="34" charset="0"/>
                <a:cs typeface="Calibri" panose="020F0502020204030204" pitchFamily="34" charset="0"/>
              </a:rPr>
              <a:t> per person (higher than recommendation)</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e.	The Melbourne Cricket Ground (MCG) covers an area of around 20 000 </a:t>
            </a:r>
            <a:r>
              <a:rPr lang="en-AU" sz="1000" dirty="0" err="1">
                <a:solidFill>
                  <a:srgbClr val="57575A"/>
                </a:solidFill>
                <a:latin typeface="Calibri" panose="020F0502020204030204" pitchFamily="34" charset="0"/>
                <a:cs typeface="Calibri" panose="020F0502020204030204" pitchFamily="34" charset="0"/>
              </a:rPr>
              <a:t>m</a:t>
            </a:r>
            <a:r>
              <a:rPr lang="en-AU" sz="1000" baseline="30000" dirty="0" err="1">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How many </a:t>
            </a:r>
            <a:r>
              <a:rPr lang="en-AU" sz="1000" dirty="0" err="1">
                <a:solidFill>
                  <a:srgbClr val="57575A"/>
                </a:solidFill>
                <a:latin typeface="Calibri" panose="020F0502020204030204" pitchFamily="34" charset="0"/>
                <a:cs typeface="Calibri" panose="020F0502020204030204" pitchFamily="34" charset="0"/>
              </a:rPr>
              <a:t>MCGs</a:t>
            </a:r>
            <a:r>
              <a:rPr lang="en-AU" sz="1000" dirty="0">
                <a:solidFill>
                  <a:srgbClr val="57575A"/>
                </a:solidFill>
                <a:latin typeface="Calibri" panose="020F0502020204030204" pitchFamily="34" charset="0"/>
                <a:cs typeface="Calibri" panose="020F0502020204030204" pitchFamily="34" charset="0"/>
              </a:rPr>
              <a:t> would fit within the area covered by the </a:t>
            </a:r>
            <a:r>
              <a:rPr lang="en-AU" sz="1000" dirty="0" err="1">
                <a:solidFill>
                  <a:srgbClr val="57575A"/>
                </a:solidFill>
                <a:latin typeface="Calibri" panose="020F0502020204030204" pitchFamily="34" charset="0"/>
                <a:cs typeface="Calibri" panose="020F0502020204030204" pitchFamily="34" charset="0"/>
              </a:rPr>
              <a:t>Za’atari</a:t>
            </a:r>
            <a:r>
              <a:rPr lang="en-AU" sz="1000" dirty="0">
                <a:solidFill>
                  <a:srgbClr val="57575A"/>
                </a:solidFill>
                <a:latin typeface="Calibri" panose="020F0502020204030204" pitchFamily="34" charset="0"/>
                <a:cs typeface="Calibri" panose="020F0502020204030204" pitchFamily="34" charset="0"/>
              </a:rPr>
              <a:t> Refugee Camp?</a:t>
            </a:r>
          </a:p>
          <a:p>
            <a:pPr marL="358775">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4 991 647 / 20 000 ≈ 250</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Footer Placeholder 4">
            <a:extLst>
              <a:ext uri="{FF2B5EF4-FFF2-40B4-BE49-F238E27FC236}">
                <a16:creationId xmlns:a16="http://schemas.microsoft.com/office/drawing/2014/main" id="{D48D7890-0C39-AAD7-22D9-BFDC5202DE7E}"/>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Satellites – The eyes in the sky </a:t>
            </a:r>
            <a:r>
              <a:rPr lang="en-US" dirty="0"/>
              <a:t>TEACHER GUIDE</a:t>
            </a:r>
            <a:endParaRPr lang="en-AU" dirty="0"/>
          </a:p>
        </p:txBody>
      </p:sp>
      <p:sp>
        <p:nvSpPr>
          <p:cNvPr id="5" name="Title 4">
            <a:extLst>
              <a:ext uri="{FF2B5EF4-FFF2-40B4-BE49-F238E27FC236}">
                <a16:creationId xmlns:a16="http://schemas.microsoft.com/office/drawing/2014/main" id="{6EAAF6EB-608A-FA55-B803-5BD6286AFF05}"/>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Satellites: The eyes in the sky – page 4</a:t>
            </a:r>
            <a:endParaRPr lang="en-AU" dirty="0"/>
          </a:p>
        </p:txBody>
      </p:sp>
      <p:pic>
        <p:nvPicPr>
          <p:cNvPr id="10" name="Graphic 9">
            <a:extLst>
              <a:ext uri="{FF2B5EF4-FFF2-40B4-BE49-F238E27FC236}">
                <a16:creationId xmlns:a16="http://schemas.microsoft.com/office/drawing/2014/main" id="{86B714D1-DE91-A534-1DF8-A38A7CD97A9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873" t="14052" r="14286" b="16106"/>
          <a:stretch/>
        </p:blipFill>
        <p:spPr>
          <a:xfrm>
            <a:off x="2685625" y="482466"/>
            <a:ext cx="551146" cy="551146"/>
          </a:xfrm>
          <a:prstGeom prst="rect">
            <a:avLst/>
          </a:prstGeom>
        </p:spPr>
      </p:pic>
      <p:pic>
        <p:nvPicPr>
          <p:cNvPr id="19" name="Picture 18">
            <a:extLst>
              <a:ext uri="{FF2B5EF4-FFF2-40B4-BE49-F238E27FC236}">
                <a16:creationId xmlns:a16="http://schemas.microsoft.com/office/drawing/2014/main" id="{8897C295-542D-67D1-211E-DFFAAA9CDD7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9468" y="4521316"/>
            <a:ext cx="179705" cy="179705"/>
          </a:xfrm>
          <a:prstGeom prst="rect">
            <a:avLst/>
          </a:prstGeom>
        </p:spPr>
      </p:pic>
      <p:pic>
        <p:nvPicPr>
          <p:cNvPr id="22" name="Picture 21">
            <a:extLst>
              <a:ext uri="{FF2B5EF4-FFF2-40B4-BE49-F238E27FC236}">
                <a16:creationId xmlns:a16="http://schemas.microsoft.com/office/drawing/2014/main" id="{1F8E8FEF-BA33-E3B4-0A6E-B2ADDC5C0332}"/>
              </a:ext>
              <a:ext uri="{C183D7F6-B498-43B3-948B-1728B52AA6E4}">
                <adec:decorative xmlns:adec="http://schemas.microsoft.com/office/drawing/2017/decorative" val="1"/>
              </a:ext>
            </a:extLst>
          </p:cNvPr>
          <p:cNvPicPr>
            <a:picLocks noChangeAspect="1"/>
          </p:cNvPicPr>
          <p:nvPr/>
        </p:nvPicPr>
        <p:blipFill rotWithShape="1">
          <a:blip r:embed="rId6">
            <a:extLst>
              <a:ext uri="{28A0092B-C50C-407E-A947-70E740481C1C}">
                <a14:useLocalDpi xmlns:a14="http://schemas.microsoft.com/office/drawing/2010/main" val="0"/>
              </a:ext>
            </a:extLst>
          </a:blip>
          <a:srcRect l="9342" t="5783" r="15289" b="11588"/>
          <a:stretch/>
        </p:blipFill>
        <p:spPr bwMode="auto">
          <a:xfrm>
            <a:off x="2758932" y="5304036"/>
            <a:ext cx="212090" cy="186690"/>
          </a:xfrm>
          <a:prstGeom prst="rect">
            <a:avLst/>
          </a:prstGeom>
          <a:ln>
            <a:noFill/>
          </a:ln>
          <a:extLst>
            <a:ext uri="{53640926-AAD7-44D8-BBD7-CCE9431645EC}">
              <a14:shadowObscured xmlns:a14="http://schemas.microsoft.com/office/drawing/2010/main"/>
            </a:ext>
          </a:extLst>
        </p:spPr>
      </p:pic>
      <p:pic>
        <p:nvPicPr>
          <p:cNvPr id="25" name="Picture 24">
            <a:extLst>
              <a:ext uri="{FF2B5EF4-FFF2-40B4-BE49-F238E27FC236}">
                <a16:creationId xmlns:a16="http://schemas.microsoft.com/office/drawing/2014/main" id="{12E21E58-109F-4108-5092-805CB0ECD5FF}"/>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1164" y="5928224"/>
            <a:ext cx="215900" cy="168910"/>
          </a:xfrm>
          <a:prstGeom prst="rect">
            <a:avLst/>
          </a:prstGeom>
        </p:spPr>
      </p:pic>
      <p:pic>
        <p:nvPicPr>
          <p:cNvPr id="26" name="Graphic 25">
            <a:extLst>
              <a:ext uri="{FF2B5EF4-FFF2-40B4-BE49-F238E27FC236}">
                <a16:creationId xmlns:a16="http://schemas.microsoft.com/office/drawing/2014/main" id="{73E794E0-F4DC-9D32-2840-59E776A55FCA}"/>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48805" y="3174217"/>
            <a:ext cx="430516" cy="430516"/>
          </a:xfrm>
          <a:prstGeom prst="rect">
            <a:avLst/>
          </a:prstGeom>
        </p:spPr>
      </p:pic>
    </p:spTree>
    <p:extLst>
      <p:ext uri="{BB962C8B-B14F-4D97-AF65-F5344CB8AC3E}">
        <p14:creationId xmlns:p14="http://schemas.microsoft.com/office/powerpoint/2010/main" val="239940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2098C9-FB73-4283-61C4-9D1A6E8CD3ED}"/>
              </a:ext>
            </a:extLst>
          </p:cNvPr>
          <p:cNvSpPr txBox="1"/>
          <p:nvPr/>
        </p:nvSpPr>
        <p:spPr>
          <a:xfrm>
            <a:off x="552092" y="560563"/>
            <a:ext cx="5756634" cy="4223446"/>
          </a:xfrm>
          <a:prstGeom prst="rect">
            <a:avLst/>
          </a:prstGeom>
          <a:solidFill>
            <a:schemeClr val="bg1"/>
          </a:solidFill>
        </p:spPr>
        <p:txBody>
          <a:bodyPr wrap="square" lIns="72000" tIns="72000" rIns="72000" bIns="72000">
            <a:spAutoFit/>
          </a:bodyPr>
          <a:lstStyle/>
          <a:p>
            <a:pPr marL="179388"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2.	Open </a:t>
            </a:r>
            <a:r>
              <a:rPr lang="en-AU" sz="1000" dirty="0">
                <a:solidFill>
                  <a:srgbClr val="57575A"/>
                </a:solidFill>
                <a:latin typeface="Calibri" panose="020F0502020204030204" pitchFamily="34" charset="0"/>
                <a:cs typeface="Calibri" panose="020F0502020204030204" pitchFamily="34" charset="0"/>
                <a:hlinkClick r:id="rId2"/>
              </a:rPr>
              <a:t>World Imagery </a:t>
            </a:r>
            <a:r>
              <a:rPr lang="en-AU" sz="1000" dirty="0" err="1">
                <a:solidFill>
                  <a:srgbClr val="57575A"/>
                </a:solidFill>
                <a:latin typeface="Calibri" panose="020F0502020204030204" pitchFamily="34" charset="0"/>
                <a:cs typeface="Calibri" panose="020F0502020204030204" pitchFamily="34" charset="0"/>
                <a:hlinkClick r:id="rId2"/>
              </a:rPr>
              <a:t>Wayback</a:t>
            </a:r>
            <a:r>
              <a:rPr lang="en-AU" sz="1000" dirty="0">
                <a:solidFill>
                  <a:srgbClr val="57575A"/>
                </a:solidFill>
                <a:latin typeface="Calibri" panose="020F0502020204030204" pitchFamily="34" charset="0"/>
                <a:cs typeface="Calibri" panose="020F0502020204030204" pitchFamily="34" charset="0"/>
                <a:hlinkClick r:id="rId2"/>
              </a:rPr>
              <a:t> </a:t>
            </a:r>
            <a:r>
              <a:rPr lang="en-AU" sz="1000" dirty="0">
                <a:solidFill>
                  <a:srgbClr val="57575A"/>
                </a:solidFill>
                <a:latin typeface="Calibri" panose="020F0502020204030204" pitchFamily="34" charset="0"/>
                <a:cs typeface="Calibri" panose="020F0502020204030204" pitchFamily="34" charset="0"/>
              </a:rPr>
              <a:t>Type in Mogo, NSW in the Find address or place, and open the link  which appears. Using the timeline down the left of the screen answer the following.</a:t>
            </a:r>
          </a:p>
          <a:p>
            <a:pPr marL="179388"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	One useful feature of the World Imagery </a:t>
            </a:r>
            <a:r>
              <a:rPr lang="en-AU" sz="1000" dirty="0" err="1">
                <a:solidFill>
                  <a:srgbClr val="57575A"/>
                </a:solidFill>
                <a:latin typeface="Calibri" panose="020F0502020204030204" pitchFamily="34" charset="0"/>
                <a:cs typeface="Calibri" panose="020F0502020204030204" pitchFamily="34" charset="0"/>
              </a:rPr>
              <a:t>Wayback</a:t>
            </a:r>
            <a:r>
              <a:rPr lang="en-AU" sz="1000" dirty="0">
                <a:solidFill>
                  <a:srgbClr val="57575A"/>
                </a:solidFill>
                <a:latin typeface="Calibri" panose="020F0502020204030204" pitchFamily="34" charset="0"/>
                <a:cs typeface="Calibri" panose="020F0502020204030204" pitchFamily="34" charset="0"/>
              </a:rPr>
              <a:t> platform is the Toggle Swipe Mode. This allows users to select two different dates and compare changes between the 2 dates. As an example, the area around Mogo in NSW was severely affected by the severe bushfires in late 2019. The fire damage captured in an image from an Earth Observation satellite is not that obvious when viewed alone. By selecting dates prior to the fire and after the fire passed through, the impact is far more apparent.</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a.	Using the Toggle Swipe Mode identify which of the ‘before and after’ dates give the clearest indication of fire damage. </a:t>
            </a:r>
            <a:r>
              <a:rPr lang="en-AU" sz="1000" b="1" dirty="0">
                <a:solidFill>
                  <a:srgbClr val="57575A"/>
                </a:solidFill>
                <a:latin typeface="Calibri" panose="020F0502020204030204" pitchFamily="34" charset="0"/>
                <a:cs typeface="Calibri" panose="020F0502020204030204" pitchFamily="34" charset="0"/>
              </a:rPr>
              <a:t>NOTE</a:t>
            </a:r>
            <a:r>
              <a:rPr lang="en-AU" sz="1000" dirty="0">
                <a:solidFill>
                  <a:srgbClr val="57575A"/>
                </a:solidFill>
                <a:latin typeface="Calibri" panose="020F0502020204030204" pitchFamily="34" charset="0"/>
                <a:cs typeface="Calibri" panose="020F0502020204030204" pitchFamily="34" charset="0"/>
              </a:rPr>
              <a:t> The actual date the image was captured is revealed by right clicking on the satellite image either side of the toggle.</a:t>
            </a:r>
          </a:p>
          <a:p>
            <a:pPr marL="358775" indent="-179388">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2021-02-24 and 2020-01-30 NOTE The images were recorded 2020-03-15 and 2019-07-23 respectively</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b.	Imagine you are a member of the emergency services monitoring the fire behaviour using live satellite images. What advice would you have given to anyone planning to use Mitchells Road while the fire was burning in the area around Mogo.</a:t>
            </a:r>
          </a:p>
          <a:p>
            <a:pPr marL="358775" indent="-179388">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The area between Mitchells Rd, Tomakin Rd, and the Princess Hwy/Sydney St were badly impacted by the fires. It’s highly likely anyone in the vicinity would have been advised to avoid this area.</a:t>
            </a:r>
          </a:p>
          <a:p>
            <a:pPr marL="358775" indent="-179388">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c.	The owners of Mogo Zoo (Wildlife Park) were justifiably concerned for the welfare of their animals. What man made structure may have provided a break between the zoo and the area impacted by the fire?</a:t>
            </a:r>
          </a:p>
          <a:p>
            <a:pPr marL="358775" indent="-179388">
              <a:spcBef>
                <a:spcPts val="300"/>
              </a:spcBef>
              <a:spcAft>
                <a:spcPts val="300"/>
              </a:spcAft>
            </a:pPr>
            <a:r>
              <a:rPr lang="en-AU" sz="1000" dirty="0">
                <a:solidFill>
                  <a:schemeClr val="accent4"/>
                </a:solidFill>
                <a:latin typeface="Calibri" panose="020F0502020204030204" pitchFamily="34" charset="0"/>
                <a:cs typeface="Calibri" panose="020F0502020204030204" pitchFamily="34" charset="0"/>
              </a:rPr>
              <a:t>	The Tomakin Rd may have proved crucial as a fire break between the fire and the zoo. It’s highly likely other prevailing conditions would have been influential during the fires, such as wind direction, humidity etc.</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B4292F73-C5B7-DFE1-DD90-8F386A3444D8}"/>
              </a:ext>
            </a:extLst>
          </p:cNvPr>
          <p:cNvSpPr txBox="1"/>
          <p:nvPr/>
        </p:nvSpPr>
        <p:spPr>
          <a:xfrm>
            <a:off x="549274" y="8699744"/>
            <a:ext cx="4168005"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3</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www.unhcr.org</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/news/stories/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jordans</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zaatari</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-refugee-camp-10-facts-10-years</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F569F9F-AB46-DAAA-D45E-919447509A10}"/>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5</a:t>
            </a:fld>
            <a:endParaRPr lang="en-AU" dirty="0"/>
          </a:p>
        </p:txBody>
      </p:sp>
      <p:sp>
        <p:nvSpPr>
          <p:cNvPr id="4" name="Footer Placeholder 4">
            <a:extLst>
              <a:ext uri="{FF2B5EF4-FFF2-40B4-BE49-F238E27FC236}">
                <a16:creationId xmlns:a16="http://schemas.microsoft.com/office/drawing/2014/main" id="{D48D7890-0C39-AAD7-22D9-BFDC5202DE7E}"/>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AU" dirty="0">
                <a:solidFill>
                  <a:schemeClr val="bg1"/>
                </a:solidFill>
              </a:rPr>
              <a:t>Satellites – The eyes in the sky </a:t>
            </a:r>
            <a:r>
              <a:rPr lang="en-US" dirty="0"/>
              <a:t>TEACHER GUIDE</a:t>
            </a:r>
            <a:endParaRPr lang="en-AU" dirty="0"/>
          </a:p>
        </p:txBody>
      </p:sp>
      <p:sp>
        <p:nvSpPr>
          <p:cNvPr id="8" name="Title 7">
            <a:extLst>
              <a:ext uri="{FF2B5EF4-FFF2-40B4-BE49-F238E27FC236}">
                <a16:creationId xmlns:a16="http://schemas.microsoft.com/office/drawing/2014/main" id="{39C4BAB2-23CF-FAEC-A2F0-F7CD76F06AA3}"/>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Satellites: The eyes in the sky – page 5</a:t>
            </a:r>
            <a:endParaRPr lang="en-AU" dirty="0"/>
          </a:p>
        </p:txBody>
      </p:sp>
      <p:cxnSp>
        <p:nvCxnSpPr>
          <p:cNvPr id="6" name="Straight Connector 5">
            <a:extLst>
              <a:ext uri="{FF2B5EF4-FFF2-40B4-BE49-F238E27FC236}">
                <a16:creationId xmlns:a16="http://schemas.microsoft.com/office/drawing/2014/main" id="{4B84ED91-222B-8778-0B93-6080C0C88B0D}"/>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923834"/>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ZE3VX6JE3FAU-1152004265-301</_dlc_DocId>
    <_dlc_DocIdUrl xmlns="ebbfb97d-8400-4246-978d-8b68e4a1ec72">
      <Url>https://csiroau.sharepoint.com/sites/CSIROEducationOutreach2/_layouts/15/DocIdRedir.aspx?ID=ZE3VX6JE3FAU-1152004265-301</Url>
      <Description>ZE3VX6JE3FAU-1152004265-301</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B641253C-C187-45E1-A060-1B112C4BB4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C5A5E-E97C-4392-B965-FEB4AE35892D}">
  <ds:schemaRefs>
    <ds:schemaRef ds:uri="http://schemas.microsoft.com/sharepoint/events"/>
  </ds:schemaRefs>
</ds:datastoreItem>
</file>

<file path=customXml/itemProps3.xml><?xml version="1.0" encoding="utf-8"?>
<ds:datastoreItem xmlns:ds="http://schemas.openxmlformats.org/officeDocument/2006/customXml" ds:itemID="{B59F2961-BC11-4EC1-A497-42F8D4A6EC3F}">
  <ds:schemaRefs>
    <ds:schemaRef ds:uri="http://schemas.microsoft.com/sharepoint/v3/contenttype/forms"/>
  </ds:schemaRefs>
</ds:datastoreItem>
</file>

<file path=customXml/itemProps4.xml><?xml version="1.0" encoding="utf-8"?>
<ds:datastoreItem xmlns:ds="http://schemas.openxmlformats.org/officeDocument/2006/customXml" ds:itemID="{580AC740-B64C-466A-AF9C-381E043142FE}">
  <ds:schemaRefs>
    <ds:schemaRef ds:uri="http://purl.org/dc/terms/"/>
    <ds:schemaRef ds:uri="http://schemas.microsoft.com/office/2006/documentManagement/types"/>
    <ds:schemaRef ds:uri="http://schemas.openxmlformats.org/package/2006/metadata/core-properties"/>
    <ds:schemaRef ds:uri="http://www.w3.org/XML/1998/namespace"/>
    <ds:schemaRef ds:uri="cbf74718-704d-415e-8c81-199debd1d983"/>
    <ds:schemaRef ds:uri="16086451-6d37-4935-be9a-a54fea279158"/>
    <ds:schemaRef ds:uri="http://schemas.microsoft.com/office/infopath/2007/PartnerControls"/>
    <ds:schemaRef ds:uri="http://schemas.microsoft.com/office/2006/metadata/properties"/>
    <ds:schemaRef ds:uri="http://purl.org/dc/dcmitype/"/>
    <ds:schemaRef ds:uri="http://purl.org/dc/elements/1.1/"/>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273</TotalTime>
  <Words>1617</Words>
  <PresentationFormat>A4 Paper (210x297 mm)</PresentationFormat>
  <Paragraphs>197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Open Sans</vt:lpstr>
      <vt:lpstr>Office Theme</vt:lpstr>
      <vt:lpstr>Space Careers Wayfinder Satellites: The eyes in the sky</vt:lpstr>
      <vt:lpstr>Satellites: The eyes in the sky – page 2</vt:lpstr>
      <vt:lpstr>Satellites: The eyes in the sky – page 3</vt:lpstr>
      <vt:lpstr>Satellites: The eyes in the sky – page 4</vt:lpstr>
      <vt:lpstr>Satellites: The eyes in the sky – page 5</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Satellites the eyes in the sky teacher resource</dc:title>
  <dcterms:created xsi:type="dcterms:W3CDTF">2023-04-19T21:44:39Z</dcterms:created>
  <dcterms:modified xsi:type="dcterms:W3CDTF">2024-07-24T00:02:05Z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888fd972-ef0d-4534-b663-987af9c666c9</vt:lpwstr>
  </property>
  <property fmtid="{D5CDD505-2E9C-101B-9397-08002B2CF9AE}" pid="4" name="MediaServiceImageTags">
    <vt:lpwstr/>
  </property>
</Properties>
</file>