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3" r:id="rId5"/>
  </p:sldMasterIdLst>
  <p:notesMasterIdLst>
    <p:notesMasterId r:id="rId10"/>
  </p:notesMasterIdLst>
  <p:sldIdLst>
    <p:sldId id="261" r:id="rId6"/>
    <p:sldId id="256" r:id="rId7"/>
    <p:sldId id="257" r:id="rId8"/>
    <p:sldId id="259" r:id="rId9"/>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1" userDrawn="1">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977F37-C3DA-4E6D-865D-7507FC41492C}" v="47" dt="2024-04-02T05:03:34.7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7" autoAdjust="0"/>
    <p:restoredTop sz="86385" autoAdjust="0"/>
  </p:normalViewPr>
  <p:slideViewPr>
    <p:cSldViewPr snapToGrid="0" showGuides="1">
      <p:cViewPr>
        <p:scale>
          <a:sx n="75" d="100"/>
          <a:sy n="75" d="100"/>
        </p:scale>
        <p:origin x="4096" y="740"/>
      </p:cViewPr>
      <p:guideLst>
        <p:guide orient="horz" pos="351"/>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3EC548-5A07-4952-A39F-B71329637647}" type="datetimeFigureOut">
              <a:rPr lang="en-AU" smtClean="0"/>
              <a:t>24/07/2024</a:t>
            </a:fld>
            <a:endParaRPr lang="en-AU"/>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B0B948-7F29-4D1C-8BB5-2D9CD9756C48}" type="slidenum">
              <a:rPr lang="en-AU" smtClean="0"/>
              <a:t>‹#›</a:t>
            </a:fld>
            <a:endParaRPr lang="en-AU"/>
          </a:p>
        </p:txBody>
      </p:sp>
    </p:spTree>
    <p:extLst>
      <p:ext uri="{BB962C8B-B14F-4D97-AF65-F5344CB8AC3E}">
        <p14:creationId xmlns:p14="http://schemas.microsoft.com/office/powerpoint/2010/main" val="64389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1BDCEB6-0FF0-B391-7674-BE39F8E27870}"/>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1"/>
            <a:ext cx="6858000" cy="2024427"/>
          </a:xfrm>
          <a:prstGeom prst="rect">
            <a:avLst/>
          </a:prstGeom>
        </p:spPr>
      </p:pic>
      <p:sp>
        <p:nvSpPr>
          <p:cNvPr id="19" name="Rectangle 18">
            <a:extLst>
              <a:ext uri="{FF2B5EF4-FFF2-40B4-BE49-F238E27FC236}">
                <a16:creationId xmlns:a16="http://schemas.microsoft.com/office/drawing/2014/main" id="{85FA0577-548C-A514-48E3-6470D7A9F54F}"/>
              </a:ext>
            </a:extLst>
          </p:cNvPr>
          <p:cNvSpPr/>
          <p:nvPr userDrawn="1"/>
        </p:nvSpPr>
        <p:spPr>
          <a:xfrm>
            <a:off x="3220294" y="1"/>
            <a:ext cx="3637707" cy="2024428"/>
          </a:xfrm>
          <a:prstGeom prst="rect">
            <a:avLst/>
          </a:prstGeom>
          <a:solidFill>
            <a:srgbClr val="00A9CE">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4" name="Footer Placeholder 7">
            <a:extLst>
              <a:ext uri="{FF2B5EF4-FFF2-40B4-BE49-F238E27FC236}">
                <a16:creationId xmlns:a16="http://schemas.microsoft.com/office/drawing/2014/main" id="{7501E023-17D5-EA6E-7BB6-CAB0357946F3}"/>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F5780259-F3A4-9F26-0EDA-9A9A86E49BA8}"/>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7" name="Straight Connector 6">
            <a:extLst>
              <a:ext uri="{FF2B5EF4-FFF2-40B4-BE49-F238E27FC236}">
                <a16:creationId xmlns:a16="http://schemas.microsoft.com/office/drawing/2014/main" id="{A28FEE01-22D1-10A5-516A-AA0CA952CE7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7970BCA5-BD77-0CC6-BAA1-8874A4B3C50E}"/>
              </a:ext>
            </a:extLst>
          </p:cNvPr>
          <p:cNvSpPr/>
          <p:nvPr userDrawn="1"/>
        </p:nvSpPr>
        <p:spPr>
          <a:xfrm>
            <a:off x="5063490" y="1771650"/>
            <a:ext cx="1794511" cy="2015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ct val="107000"/>
              </a:lnSpc>
              <a:spcAft>
                <a:spcPts val="600"/>
              </a:spcAft>
              <a:tabLst>
                <a:tab pos="1154113" algn="r"/>
              </a:tabLst>
            </a:pPr>
            <a:r>
              <a:rPr lang="en-AU" sz="800" dirty="0">
                <a:solidFill>
                  <a:schemeClr val="bg1"/>
                </a:solidFill>
                <a:effectLst/>
                <a:ea typeface="Calibri" panose="020F0502020204030204" pitchFamily="34" charset="0"/>
                <a:cs typeface="Times New Roman" panose="02020603050405020304" pitchFamily="18" charset="0"/>
              </a:rPr>
              <a:t>	STUDENT RESOURCE</a:t>
            </a:r>
            <a:endParaRPr lang="en-AU" sz="1100" dirty="0">
              <a:solidFill>
                <a:schemeClr val="bg1"/>
              </a:solidFill>
              <a:effectLst/>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D8890BAA-3C90-0664-FDD1-5ED2B30751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182" y="565513"/>
            <a:ext cx="726061" cy="726061"/>
          </a:xfrm>
          <a:prstGeom prst="rect">
            <a:avLst/>
          </a:prstGeom>
        </p:spPr>
      </p:pic>
    </p:spTree>
    <p:extLst>
      <p:ext uri="{BB962C8B-B14F-4D97-AF65-F5344CB8AC3E}">
        <p14:creationId xmlns:p14="http://schemas.microsoft.com/office/powerpoint/2010/main" val="1590573011"/>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Footer Placeholder 7">
            <a:extLst>
              <a:ext uri="{FF2B5EF4-FFF2-40B4-BE49-F238E27FC236}">
                <a16:creationId xmlns:a16="http://schemas.microsoft.com/office/drawing/2014/main" id="{13E96F6E-E478-4482-E8D0-48B784F9828E}"/>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7" name="Slide Number Placeholder 8">
            <a:extLst>
              <a:ext uri="{FF2B5EF4-FFF2-40B4-BE49-F238E27FC236}">
                <a16:creationId xmlns:a16="http://schemas.microsoft.com/office/drawing/2014/main" id="{7601F452-C26C-9A0E-95E4-ADDF6BA11398}"/>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8" name="Straight Connector 7">
            <a:extLst>
              <a:ext uri="{FF2B5EF4-FFF2-40B4-BE49-F238E27FC236}">
                <a16:creationId xmlns:a16="http://schemas.microsoft.com/office/drawing/2014/main" id="{D69ECAD7-A7AB-A0A4-3616-12292843B21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5686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B08549C-7496-9165-2067-01E31BFA0DAA}"/>
              </a:ext>
            </a:extLst>
          </p:cNvPr>
          <p:cNvSpPr/>
          <p:nvPr userDrawn="1"/>
        </p:nvSpPr>
        <p:spPr>
          <a:xfrm>
            <a:off x="0" y="9066178"/>
            <a:ext cx="6858000" cy="8398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ooter Placeholder 7">
            <a:extLst>
              <a:ext uri="{FF2B5EF4-FFF2-40B4-BE49-F238E27FC236}">
                <a16:creationId xmlns:a16="http://schemas.microsoft.com/office/drawing/2014/main" id="{DEAF15A3-906B-2086-AA2C-931B76C2A4BC}"/>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2FC31DF7-3385-26DF-4BAD-41CE9DD50019}"/>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10" name="Straight Connector 9">
            <a:extLst>
              <a:ext uri="{FF2B5EF4-FFF2-40B4-BE49-F238E27FC236}">
                <a16:creationId xmlns:a16="http://schemas.microsoft.com/office/drawing/2014/main" id="{B5103935-10D1-3BA7-9EA5-870FC99BB15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382561"/>
      </p:ext>
    </p:extLst>
  </p:cSld>
  <p:clrMap bg1="lt1" tx1="dk1" bg2="lt2" tx2="dk2" accent1="accent1" accent2="accent2" accent3="accent3" accent4="accent4" accent5="accent5" accent6="accent6" hlink="hlink" folHlink="folHlink"/>
  <p:sldLayoutIdLst>
    <p:sldLayoutId id="2147483664" r:id="rId1"/>
    <p:sldLayoutId id="2147483665" r:id="rId2"/>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6">
          <p15:clr>
            <a:srgbClr val="F26B43"/>
          </p15:clr>
        </p15:guide>
        <p15:guide id="2" pos="397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hyperlink" Target="https://2009-2017.state.gov/t/isn/5181.htm#:~:text=The%20provisions%20of%20this%20Treaty,including%20cases%20where%20they%20are" TargetMode="Externa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7B45D87-5AAD-F0FA-B02F-449CF85D49BB}"/>
              </a:ext>
            </a:extLst>
          </p:cNvPr>
          <p:cNvSpPr txBox="1">
            <a:spLocks noGrp="1"/>
          </p:cNvSpPr>
          <p:nvPr>
            <p:ph type="title" idx="4294967295"/>
          </p:nvPr>
        </p:nvSpPr>
        <p:spPr>
          <a:xfrm>
            <a:off x="552093" y="2264594"/>
            <a:ext cx="6111754" cy="1022569"/>
          </a:xfrm>
          <a:prstGeom prst="rect">
            <a:avLst/>
          </a:prstGeom>
          <a:solidFill>
            <a:schemeClr val="bg1"/>
          </a:solidFill>
          <a:ln>
            <a:noFill/>
            <a:prstDash/>
          </a:ln>
          <a:effectLst/>
        </p:spPr>
        <p:txBody>
          <a:bodyPr rot="0" spcFirstLastPara="0" vertOverflow="overflow" horzOverflow="overflow" vert="horz" wrap="square" lIns="72000" tIns="72000" rIns="72000" bIns="72000" numCol="1" spcCol="0" rtlCol="0" fromWordArt="0" anchor="t" anchorCtr="0" forceAA="0" compatLnSpc="1">
            <a:prstTxWarp prst="textNoShape">
              <a:avLst/>
            </a:prstTxWarp>
            <a:spAutoFit/>
          </a:bodyPr>
          <a:lstStyle/>
          <a:p>
            <a:pPr defTabSz="457200">
              <a:lnSpc>
                <a:spcPct val="100000"/>
              </a:lnSpc>
              <a:spcBef>
                <a:spcPts val="0"/>
              </a:spcBef>
              <a:defRPr/>
            </a:pPr>
            <a:r>
              <a:rPr lang="en-US" sz="3600" dirty="0">
                <a:latin typeface="Open Sans" pitchFamily="2" charset="0"/>
                <a:ea typeface="Open Sans" pitchFamily="2" charset="0"/>
                <a:cs typeface="Open Sans" pitchFamily="2" charset="0"/>
              </a:rPr>
              <a:t>Space Careers </a:t>
            </a:r>
            <a:r>
              <a:rPr lang="en-US" sz="3600" dirty="0" err="1">
                <a:latin typeface="Open Sans" pitchFamily="2" charset="0"/>
                <a:ea typeface="Open Sans" pitchFamily="2" charset="0"/>
                <a:cs typeface="Open Sans" pitchFamily="2" charset="0"/>
              </a:rPr>
              <a:t>Wayfinder</a:t>
            </a:r>
            <a:br>
              <a:rPr kumimoji="0" lang="en-US" sz="21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br>
            <a:r>
              <a:rPr kumimoji="0" lang="en-US" sz="21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t>Space: The legal, the ethical and the moral</a:t>
            </a:r>
            <a:endParaRPr kumimoji="0" lang="en-AU" sz="21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endParaRPr>
          </a:p>
        </p:txBody>
      </p:sp>
      <p:sp>
        <p:nvSpPr>
          <p:cNvPr id="8" name="TextBox 7">
            <a:extLst>
              <a:ext uri="{FF2B5EF4-FFF2-40B4-BE49-F238E27FC236}">
                <a16:creationId xmlns:a16="http://schemas.microsoft.com/office/drawing/2014/main" id="{24B1556E-57A4-471D-286D-26134AA5A2A3}"/>
              </a:ext>
            </a:extLst>
          </p:cNvPr>
          <p:cNvSpPr txBox="1"/>
          <p:nvPr/>
        </p:nvSpPr>
        <p:spPr>
          <a:xfrm>
            <a:off x="552092" y="3474720"/>
            <a:ext cx="5756634" cy="2738424"/>
          </a:xfrm>
          <a:prstGeom prst="rect">
            <a:avLst/>
          </a:prstGeom>
          <a:solidFill>
            <a:schemeClr val="bg1"/>
          </a:solidFill>
        </p:spPr>
        <p:txBody>
          <a:bodyPr wrap="square" lIns="72000" tIns="72000" rIns="72000" bIns="72000">
            <a:spAutoFit/>
          </a:bodyPr>
          <a:lstStyle/>
          <a:p>
            <a:pPr>
              <a:spcBef>
                <a:spcPts val="1800"/>
              </a:spcBef>
              <a:spcAft>
                <a:spcPts val="1200"/>
              </a:spcAft>
            </a:pPr>
            <a:r>
              <a:rPr lang="en-AU" dirty="0">
                <a:solidFill>
                  <a:schemeClr val="accent6"/>
                </a:solidFill>
                <a:effectLst/>
                <a:latin typeface="Open Sans" pitchFamily="2" charset="0"/>
                <a:ea typeface="Open Sans" pitchFamily="2" charset="0"/>
                <a:cs typeface="Open Sans" pitchFamily="2" charset="0"/>
              </a:rPr>
              <a:t>Background</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Australia is a country with a democratically elected government (parliament). The Australian Constitution contains the rules by which the country is governed. The constitution covers the structure, powers, and responsibilities of the federal parliament which includes the law-making powers of the parliament. For new national laws or amendments to existing national laws ministers of the parliament prepare and enter a bill in the form of a draft Act. The bill becomes an Act or law only after it has been passed by both Houses of the Parliament (the Senate and the House of Representatives) and has been assented to by the Governor-General.</a:t>
            </a:r>
          </a:p>
          <a:p>
            <a:pPr>
              <a:spcBef>
                <a:spcPts val="1800"/>
              </a:spcBef>
              <a:spcAft>
                <a:spcPts val="1200"/>
              </a:spcAft>
            </a:pPr>
            <a:r>
              <a:rPr lang="en-AU" dirty="0">
                <a:solidFill>
                  <a:schemeClr val="accent6"/>
                </a:solidFill>
                <a:latin typeface="Open Sans" pitchFamily="2" charset="0"/>
                <a:ea typeface="Open Sans" pitchFamily="2" charset="0"/>
                <a:cs typeface="Open Sans" pitchFamily="2" charset="0"/>
              </a:rPr>
              <a:t>The task</a:t>
            </a:r>
          </a:p>
          <a:p>
            <a:pPr marL="174625" indent="-174625">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sym typeface="Wingdings" panose="05000000000000000000" pitchFamily="2" charset="2"/>
              </a:rPr>
              <a:t></a:t>
            </a:r>
            <a:r>
              <a:rPr lang="en-AU" sz="1000" dirty="0">
                <a:solidFill>
                  <a:srgbClr val="57575A"/>
                </a:solidFill>
                <a:latin typeface="Calibri" panose="020F0502020204030204" pitchFamily="34" charset="0"/>
                <a:cs typeface="Calibri" panose="020F0502020204030204" pitchFamily="34" charset="0"/>
              </a:rPr>
              <a:t>	In his video </a:t>
            </a:r>
            <a:r>
              <a:rPr lang="en-AU" sz="1000" dirty="0" err="1">
                <a:solidFill>
                  <a:srgbClr val="57575A"/>
                </a:solidFill>
                <a:latin typeface="Calibri" panose="020F0502020204030204" pitchFamily="34" charset="0"/>
                <a:cs typeface="Calibri" panose="020F0502020204030204" pitchFamily="34" charset="0"/>
              </a:rPr>
              <a:t>Deen</a:t>
            </a:r>
            <a:r>
              <a:rPr lang="en-AU" sz="1000" dirty="0">
                <a:solidFill>
                  <a:srgbClr val="57575A"/>
                </a:solidFill>
                <a:latin typeface="Calibri" panose="020F0502020204030204" pitchFamily="34" charset="0"/>
                <a:cs typeface="Calibri" panose="020F0502020204030204" pitchFamily="34" charset="0"/>
              </a:rPr>
              <a:t> mentions law, ethics and morals. Complete the table with a definition and example of each of the listed obligations.</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Table 9">
            <a:extLst>
              <a:ext uri="{FF2B5EF4-FFF2-40B4-BE49-F238E27FC236}">
                <a16:creationId xmlns:a16="http://schemas.microsoft.com/office/drawing/2014/main" id="{3BED4494-D393-29E7-29A4-C6B971EFF18E}"/>
              </a:ext>
            </a:extLst>
          </p:cNvPr>
          <p:cNvGraphicFramePr>
            <a:graphicFrameLocks noGrp="1"/>
          </p:cNvGraphicFramePr>
          <p:nvPr>
            <p:extLst>
              <p:ext uri="{D42A27DB-BD31-4B8C-83A1-F6EECF244321}">
                <p14:modId xmlns:p14="http://schemas.microsoft.com/office/powerpoint/2010/main" val="445040548"/>
              </p:ext>
            </p:extLst>
          </p:nvPr>
        </p:nvGraphicFramePr>
        <p:xfrm>
          <a:off x="566420" y="6210300"/>
          <a:ext cx="5759224" cy="2658126"/>
        </p:xfrm>
        <a:graphic>
          <a:graphicData uri="http://schemas.openxmlformats.org/drawingml/2006/table">
            <a:tbl>
              <a:tblPr firstRow="1" firstCol="1" bandRow="1">
                <a:tableStyleId>{5C22544A-7EE6-4342-B048-85BDC9FD1C3A}</a:tableStyleId>
              </a:tblPr>
              <a:tblGrid>
                <a:gridCol w="854072">
                  <a:extLst>
                    <a:ext uri="{9D8B030D-6E8A-4147-A177-3AD203B41FA5}">
                      <a16:colId xmlns:a16="http://schemas.microsoft.com/office/drawing/2014/main" val="3943618115"/>
                    </a:ext>
                  </a:extLst>
                </a:gridCol>
                <a:gridCol w="2452576">
                  <a:extLst>
                    <a:ext uri="{9D8B030D-6E8A-4147-A177-3AD203B41FA5}">
                      <a16:colId xmlns:a16="http://schemas.microsoft.com/office/drawing/2014/main" val="229667694"/>
                    </a:ext>
                  </a:extLst>
                </a:gridCol>
                <a:gridCol w="2452576">
                  <a:extLst>
                    <a:ext uri="{9D8B030D-6E8A-4147-A177-3AD203B41FA5}">
                      <a16:colId xmlns:a16="http://schemas.microsoft.com/office/drawing/2014/main" val="3521282161"/>
                    </a:ext>
                  </a:extLst>
                </a:gridCol>
              </a:tblGrid>
              <a:tr h="250050">
                <a:tc>
                  <a:txBody>
                    <a:bodyPr/>
                    <a:lstStyle/>
                    <a:p>
                      <a:pPr>
                        <a:lnSpc>
                          <a:spcPct val="107000"/>
                        </a:lnSpc>
                        <a:spcBef>
                          <a:spcPts val="600"/>
                        </a:spcBef>
                        <a:spcAft>
                          <a:spcPts val="600"/>
                        </a:spcAft>
                      </a:pPr>
                      <a:r>
                        <a:rPr lang="en-AU" sz="800" dirty="0">
                          <a:solidFill>
                            <a:srgbClr val="57575A"/>
                          </a:solidFill>
                          <a:effectLst/>
                        </a:rPr>
                        <a:t> </a:t>
                      </a:r>
                      <a:endParaRPr lang="en-AU" sz="8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7000"/>
                        </a:lnSpc>
                        <a:spcBef>
                          <a:spcPts val="600"/>
                        </a:spcBef>
                        <a:spcAft>
                          <a:spcPts val="600"/>
                        </a:spcAft>
                      </a:pPr>
                      <a:r>
                        <a:rPr lang="en-AU" sz="800" dirty="0">
                          <a:solidFill>
                            <a:srgbClr val="57575A"/>
                          </a:solidFill>
                          <a:effectLst/>
                        </a:rPr>
                        <a:t>Definition</a:t>
                      </a:r>
                      <a:endParaRPr lang="en-AU" sz="8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7000"/>
                        </a:lnSpc>
                        <a:spcBef>
                          <a:spcPts val="600"/>
                        </a:spcBef>
                        <a:spcAft>
                          <a:spcPts val="600"/>
                        </a:spcAft>
                      </a:pPr>
                      <a:r>
                        <a:rPr lang="en-AU" sz="800">
                          <a:solidFill>
                            <a:srgbClr val="57575A"/>
                          </a:solidFill>
                          <a:effectLst/>
                        </a:rPr>
                        <a:t>Example</a:t>
                      </a:r>
                      <a:endParaRPr lang="en-AU" sz="8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868776243"/>
                  </a:ext>
                </a:extLst>
              </a:tr>
              <a:tr h="802692">
                <a:tc>
                  <a:txBody>
                    <a:bodyPr/>
                    <a:lstStyle/>
                    <a:p>
                      <a:pPr>
                        <a:lnSpc>
                          <a:spcPct val="107000"/>
                        </a:lnSpc>
                        <a:spcBef>
                          <a:spcPts val="600"/>
                        </a:spcBef>
                        <a:spcAft>
                          <a:spcPts val="600"/>
                        </a:spcAft>
                      </a:pPr>
                      <a:r>
                        <a:rPr lang="en-AU" sz="800" dirty="0">
                          <a:solidFill>
                            <a:srgbClr val="57575A"/>
                          </a:solidFill>
                          <a:effectLst/>
                        </a:rPr>
                        <a:t>Legal Obligation</a:t>
                      </a:r>
                      <a:endParaRPr lang="en-AU" sz="8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7000"/>
                        </a:lnSpc>
                        <a:spcBef>
                          <a:spcPts val="600"/>
                        </a:spcBef>
                        <a:spcAft>
                          <a:spcPts val="600"/>
                        </a:spcAft>
                      </a:pPr>
                      <a:endParaRPr lang="en-AU" sz="8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7000"/>
                        </a:lnSpc>
                        <a:spcBef>
                          <a:spcPts val="600"/>
                        </a:spcBef>
                        <a:spcAft>
                          <a:spcPts val="600"/>
                        </a:spcAft>
                      </a:pPr>
                      <a:endParaRPr lang="en-AU" sz="80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389020359"/>
                  </a:ext>
                </a:extLst>
              </a:tr>
              <a:tr h="802692">
                <a:tc>
                  <a:txBody>
                    <a:bodyPr/>
                    <a:lstStyle/>
                    <a:p>
                      <a:pPr>
                        <a:lnSpc>
                          <a:spcPct val="107000"/>
                        </a:lnSpc>
                        <a:spcBef>
                          <a:spcPts val="600"/>
                        </a:spcBef>
                        <a:spcAft>
                          <a:spcPts val="600"/>
                        </a:spcAft>
                      </a:pPr>
                      <a:r>
                        <a:rPr lang="en-AU" sz="800">
                          <a:solidFill>
                            <a:srgbClr val="57575A"/>
                          </a:solidFill>
                          <a:effectLst/>
                        </a:rPr>
                        <a:t>Ethical Obligation</a:t>
                      </a:r>
                      <a:endParaRPr lang="en-AU" sz="8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7000"/>
                        </a:lnSpc>
                        <a:spcBef>
                          <a:spcPts val="600"/>
                        </a:spcBef>
                        <a:spcAft>
                          <a:spcPts val="600"/>
                        </a:spcAft>
                      </a:pPr>
                      <a:endParaRPr lang="en-AU" sz="8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7000"/>
                        </a:lnSpc>
                        <a:spcBef>
                          <a:spcPts val="600"/>
                        </a:spcBef>
                        <a:spcAft>
                          <a:spcPts val="600"/>
                        </a:spcAft>
                      </a:pPr>
                      <a:endParaRPr lang="en-AU" sz="80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525612948"/>
                  </a:ext>
                </a:extLst>
              </a:tr>
              <a:tr h="802692">
                <a:tc>
                  <a:txBody>
                    <a:bodyPr/>
                    <a:lstStyle/>
                    <a:p>
                      <a:pPr>
                        <a:lnSpc>
                          <a:spcPct val="107000"/>
                        </a:lnSpc>
                        <a:spcBef>
                          <a:spcPts val="600"/>
                        </a:spcBef>
                        <a:spcAft>
                          <a:spcPts val="600"/>
                        </a:spcAft>
                      </a:pPr>
                      <a:r>
                        <a:rPr lang="en-AU" sz="800">
                          <a:solidFill>
                            <a:srgbClr val="57575A"/>
                          </a:solidFill>
                          <a:effectLst/>
                        </a:rPr>
                        <a:t>Moral Obligation</a:t>
                      </a:r>
                      <a:endParaRPr lang="en-AU" sz="8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7000"/>
                        </a:lnSpc>
                        <a:spcBef>
                          <a:spcPts val="600"/>
                        </a:spcBef>
                        <a:spcAft>
                          <a:spcPts val="600"/>
                        </a:spcAft>
                      </a:pPr>
                      <a:endParaRPr lang="en-AU" sz="8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7000"/>
                        </a:lnSpc>
                        <a:spcBef>
                          <a:spcPts val="600"/>
                        </a:spcBef>
                        <a:spcAft>
                          <a:spcPts val="600"/>
                        </a:spcAft>
                      </a:pPr>
                      <a:endParaRPr lang="en-AU" sz="8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3372291186"/>
                  </a:ext>
                </a:extLst>
              </a:tr>
            </a:tbl>
          </a:graphicData>
        </a:graphic>
      </p:graphicFrame>
      <p:sp>
        <p:nvSpPr>
          <p:cNvPr id="5" name="Footer Placeholder 4">
            <a:extLst>
              <a:ext uri="{FF2B5EF4-FFF2-40B4-BE49-F238E27FC236}">
                <a16:creationId xmlns:a16="http://schemas.microsoft.com/office/drawing/2014/main" id="{31834FBF-CFB9-F9BE-4EFA-A5576401F59F}"/>
              </a:ext>
              <a:ext uri="{C183D7F6-B498-43B3-948B-1728B52AA6E4}">
                <adec:decorative xmlns:adec="http://schemas.microsoft.com/office/drawing/2017/decorative" val="1"/>
              </a:ext>
            </a:extLst>
          </p:cNvPr>
          <p:cNvSpPr>
            <a:spLocks noGrp="1"/>
          </p:cNvSpPr>
          <p:nvPr>
            <p:ph type="ftr" sz="quarter" idx="3"/>
          </p:nvPr>
        </p:nvSpPr>
        <p:spPr/>
        <p:txBody>
          <a:bodyPr/>
          <a:lstStyle/>
          <a:p>
            <a:r>
              <a:rPr lang="en-AU" dirty="0">
                <a:solidFill>
                  <a:schemeClr val="bg1"/>
                </a:solidFill>
              </a:rPr>
              <a:t>Space: The legal, the ethical and the moral </a:t>
            </a:r>
            <a:r>
              <a:rPr lang="en-US" dirty="0"/>
              <a:t>STUDENT RESOURCE</a:t>
            </a:r>
            <a:endParaRPr lang="en-AU" dirty="0"/>
          </a:p>
        </p:txBody>
      </p:sp>
      <p:sp>
        <p:nvSpPr>
          <p:cNvPr id="6" name="Slide Number Placeholder 5">
            <a:extLst>
              <a:ext uri="{FF2B5EF4-FFF2-40B4-BE49-F238E27FC236}">
                <a16:creationId xmlns:a16="http://schemas.microsoft.com/office/drawing/2014/main" id="{A6217B97-624F-EAC2-D90F-8C698D7BAC4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1</a:t>
            </a:fld>
            <a:endParaRPr lang="en-AU" dirty="0"/>
          </a:p>
        </p:txBody>
      </p:sp>
      <p:pic>
        <p:nvPicPr>
          <p:cNvPr id="4" name="Graphic 3">
            <a:extLst>
              <a:ext uri="{FF2B5EF4-FFF2-40B4-BE49-F238E27FC236}">
                <a16:creationId xmlns:a16="http://schemas.microsoft.com/office/drawing/2014/main" id="{96B1B111-BCE7-4D31-CB48-F759A1973020}"/>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5873" t="14052" r="14286" b="16106"/>
          <a:stretch/>
        </p:blipFill>
        <p:spPr>
          <a:xfrm>
            <a:off x="1934063" y="3370945"/>
            <a:ext cx="551146" cy="551146"/>
          </a:xfrm>
          <a:prstGeom prst="rect">
            <a:avLst/>
          </a:prstGeom>
        </p:spPr>
      </p:pic>
      <p:pic>
        <p:nvPicPr>
          <p:cNvPr id="20" name="Graphic 19">
            <a:extLst>
              <a:ext uri="{FF2B5EF4-FFF2-40B4-BE49-F238E27FC236}">
                <a16:creationId xmlns:a16="http://schemas.microsoft.com/office/drawing/2014/main" id="{11535EBD-36F8-1E3B-2296-EBF9D82290A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98701" y="5195005"/>
            <a:ext cx="430516" cy="430516"/>
          </a:xfrm>
          <a:prstGeom prst="rect">
            <a:avLst/>
          </a:prstGeom>
        </p:spPr>
      </p:pic>
    </p:spTree>
    <p:extLst>
      <p:ext uri="{BB962C8B-B14F-4D97-AF65-F5344CB8AC3E}">
        <p14:creationId xmlns:p14="http://schemas.microsoft.com/office/powerpoint/2010/main" val="1707669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F9FD53E-8BD4-BC99-219E-9CE57FCC391F}"/>
              </a:ext>
            </a:extLst>
          </p:cNvPr>
          <p:cNvSpPr txBox="1"/>
          <p:nvPr/>
        </p:nvSpPr>
        <p:spPr>
          <a:xfrm>
            <a:off x="552092" y="568681"/>
            <a:ext cx="5756634" cy="2430647"/>
          </a:xfrm>
          <a:prstGeom prst="rect">
            <a:avLst/>
          </a:prstGeom>
          <a:solidFill>
            <a:schemeClr val="bg1"/>
          </a:solidFill>
        </p:spPr>
        <p:txBody>
          <a:bodyPr wrap="square" lIns="72000" tIns="72000" rIns="72000" bIns="72000">
            <a:spAutoFit/>
          </a:bodyPr>
          <a:lstStyle/>
          <a:p>
            <a:pPr>
              <a:spcBef>
                <a:spcPts val="1800"/>
              </a:spcBef>
              <a:spcAft>
                <a:spcPts val="1200"/>
              </a:spcAft>
            </a:pPr>
            <a:r>
              <a:rPr lang="en-AU" dirty="0">
                <a:solidFill>
                  <a:schemeClr val="accent6"/>
                </a:solidFill>
                <a:effectLst/>
                <a:latin typeface="Open Sans" pitchFamily="2" charset="0"/>
                <a:ea typeface="Open Sans" pitchFamily="2" charset="0"/>
                <a:cs typeface="Open Sans" pitchFamily="2" charset="0"/>
              </a:rPr>
              <a:t>Background</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Shortly after World War II in 1945 representatives from fifty countries gathered in San Francisco to sign the United Nations Charter, with Australia playing a key role. Today the 193 member states uphold the objectives of the United Nations (UN). In 1967 appointed government officials from the Russian Federation, the Unites States of America and the United Kingdom were all signatories to a UN Outer Space Treaty. As of March 2023, 113 countries are parties to the treaty, with another twenty-three countries signing the treaty but yet to complete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ratification</a:t>
            </a:r>
            <a:r>
              <a:rPr lang="en-AU" sz="1000" baseline="30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1</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a:t>
            </a:r>
          </a:p>
          <a:p>
            <a:pPr>
              <a:spcBef>
                <a:spcPts val="1800"/>
              </a:spcBef>
              <a:spcAft>
                <a:spcPts val="1200"/>
              </a:spcAft>
            </a:pPr>
            <a:r>
              <a:rPr lang="en-AU" dirty="0">
                <a:solidFill>
                  <a:schemeClr val="accent6"/>
                </a:solidFill>
                <a:latin typeface="Open Sans" pitchFamily="2" charset="0"/>
                <a:ea typeface="Open Sans" pitchFamily="2" charset="0"/>
                <a:cs typeface="Open Sans" pitchFamily="2" charset="0"/>
              </a:rPr>
              <a:t>The task</a:t>
            </a:r>
          </a:p>
          <a:p>
            <a:pPr marL="174625" indent="-174625">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sym typeface="Wingdings" panose="05000000000000000000" pitchFamily="2" charset="2"/>
              </a:rPr>
              <a:t></a:t>
            </a:r>
            <a:r>
              <a:rPr lang="en-AU" sz="1000" dirty="0">
                <a:solidFill>
                  <a:srgbClr val="57575A"/>
                </a:solidFill>
                <a:latin typeface="Calibri" panose="020F0502020204030204" pitchFamily="34" charset="0"/>
                <a:cs typeface="Calibri" panose="020F0502020204030204" pitchFamily="34" charset="0"/>
              </a:rPr>
              <a:t>	How would you summarise the </a:t>
            </a:r>
            <a:r>
              <a:rPr lang="en-AU" sz="1000" dirty="0">
                <a:solidFill>
                  <a:srgbClr val="57575A"/>
                </a:solidFill>
                <a:latin typeface="Calibri" panose="020F0502020204030204" pitchFamily="34" charset="0"/>
                <a:cs typeface="Calibri" panose="020F0502020204030204" pitchFamily="34" charset="0"/>
                <a:hlinkClick r:id="rId2"/>
              </a:rPr>
              <a:t>Outer Space Treaty</a:t>
            </a:r>
            <a:r>
              <a:rPr lang="en-AU" sz="1000" dirty="0">
                <a:solidFill>
                  <a:srgbClr val="57575A"/>
                </a:solidFill>
                <a:latin typeface="Calibri" panose="020F0502020204030204" pitchFamily="34" charset="0"/>
                <a:cs typeface="Calibri" panose="020F0502020204030204" pitchFamily="34" charset="0"/>
              </a:rPr>
              <a:t>?</a:t>
            </a:r>
            <a:endParaRPr lang="en-AU" sz="1000" dirty="0">
              <a:solidFill>
                <a:schemeClr val="accent4"/>
              </a:solidFill>
              <a:latin typeface="Calibri" panose="020F0502020204030204" pitchFamily="34" charset="0"/>
              <a:cs typeface="Calibri" panose="020F0502020204030204" pitchFamily="34" charset="0"/>
            </a:endParaRPr>
          </a:p>
        </p:txBody>
      </p:sp>
      <p:sp>
        <p:nvSpPr>
          <p:cNvPr id="3" name="Rectangle 2" descr="Text box to enter response">
            <a:extLst>
              <a:ext uri="{FF2B5EF4-FFF2-40B4-BE49-F238E27FC236}">
                <a16:creationId xmlns:a16="http://schemas.microsoft.com/office/drawing/2014/main" id="{BD40E92B-B082-62B1-7398-A4072A747038}"/>
              </a:ext>
            </a:extLst>
          </p:cNvPr>
          <p:cNvSpPr/>
          <p:nvPr/>
        </p:nvSpPr>
        <p:spPr>
          <a:xfrm>
            <a:off x="563401" y="3011537"/>
            <a:ext cx="5745324" cy="2217688"/>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0">
            <a:extLst>
              <a:ext uri="{FF2B5EF4-FFF2-40B4-BE49-F238E27FC236}">
                <a16:creationId xmlns:a16="http://schemas.microsoft.com/office/drawing/2014/main" id="{72925B39-D637-5949-E449-E17639C918C8}"/>
              </a:ext>
            </a:extLst>
          </p:cNvPr>
          <p:cNvSpPr txBox="1"/>
          <p:nvPr/>
        </p:nvSpPr>
        <p:spPr>
          <a:xfrm>
            <a:off x="552092" y="5466358"/>
            <a:ext cx="5756634" cy="2430647"/>
          </a:xfrm>
          <a:prstGeom prst="rect">
            <a:avLst/>
          </a:prstGeom>
          <a:solidFill>
            <a:schemeClr val="bg1"/>
          </a:solidFill>
        </p:spPr>
        <p:txBody>
          <a:bodyPr wrap="square" lIns="72000" tIns="72000" rIns="72000" bIns="72000">
            <a:spAutoFit/>
          </a:bodyPr>
          <a:lstStyle/>
          <a:p>
            <a:pPr>
              <a:spcBef>
                <a:spcPts val="1800"/>
              </a:spcBef>
              <a:spcAft>
                <a:spcPts val="1200"/>
              </a:spcAft>
            </a:pPr>
            <a:r>
              <a:rPr lang="en-AU" dirty="0">
                <a:solidFill>
                  <a:schemeClr val="accent6"/>
                </a:solidFill>
                <a:effectLst/>
                <a:latin typeface="Open Sans" pitchFamily="2" charset="0"/>
                <a:ea typeface="Open Sans" pitchFamily="2" charset="0"/>
                <a:cs typeface="Open Sans" pitchFamily="2" charset="0"/>
              </a:rPr>
              <a:t>Background</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Countries around the world are defined by international borders. Borders can be determined by international agreements or treaties and may be based on geographical features, cultural, religious or historical factors. A countries sovereign right to the airspace vertically above its territory is governed by international law. However, the vertical height above sea level (altitude) to which sovereignty extends is not clearly defined. </a:t>
            </a:r>
          </a:p>
          <a:p>
            <a:pPr>
              <a:spcBef>
                <a:spcPts val="1800"/>
              </a:spcBef>
              <a:spcAft>
                <a:spcPts val="1200"/>
              </a:spcAft>
            </a:pPr>
            <a:r>
              <a:rPr lang="en-AU" dirty="0">
                <a:solidFill>
                  <a:schemeClr val="accent6"/>
                </a:solidFill>
                <a:latin typeface="Open Sans" pitchFamily="2" charset="0"/>
                <a:ea typeface="Open Sans" pitchFamily="2" charset="0"/>
                <a:cs typeface="Open Sans" pitchFamily="2" charset="0"/>
              </a:rPr>
              <a:t>The task</a:t>
            </a:r>
          </a:p>
          <a:p>
            <a:pPr marL="174625" indent="-174625">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sym typeface="Wingdings" panose="05000000000000000000" pitchFamily="2" charset="2"/>
              </a:rPr>
              <a:t></a:t>
            </a:r>
            <a:r>
              <a:rPr lang="en-AU" sz="1000" dirty="0">
                <a:solidFill>
                  <a:srgbClr val="57575A"/>
                </a:solidFill>
                <a:latin typeface="Calibri" panose="020F0502020204030204" pitchFamily="34" charset="0"/>
                <a:cs typeface="Calibri" panose="020F0502020204030204" pitchFamily="34" charset="0"/>
              </a:rPr>
              <a:t>	If the airspace vertical height relating to sovereignty is not defined, how is it possible for signatories to comply with underlying principles of the Outer Space Treaty?</a:t>
            </a:r>
          </a:p>
        </p:txBody>
      </p:sp>
      <p:sp>
        <p:nvSpPr>
          <p:cNvPr id="16" name="Rectangle 15" descr="Text box to enter response">
            <a:extLst>
              <a:ext uri="{FF2B5EF4-FFF2-40B4-BE49-F238E27FC236}">
                <a16:creationId xmlns:a16="http://schemas.microsoft.com/office/drawing/2014/main" id="{0D705261-8762-8DB1-B919-BDFC526359CF}"/>
              </a:ext>
            </a:extLst>
          </p:cNvPr>
          <p:cNvSpPr/>
          <p:nvPr/>
        </p:nvSpPr>
        <p:spPr>
          <a:xfrm>
            <a:off x="563401" y="7878812"/>
            <a:ext cx="5745324" cy="68416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TextBox 13">
            <a:extLst>
              <a:ext uri="{FF2B5EF4-FFF2-40B4-BE49-F238E27FC236}">
                <a16:creationId xmlns:a16="http://schemas.microsoft.com/office/drawing/2014/main" id="{9BA9D8C3-BE75-C9A4-12CB-214C97A0577E}"/>
              </a:ext>
            </a:extLst>
          </p:cNvPr>
          <p:cNvSpPr txBox="1"/>
          <p:nvPr/>
        </p:nvSpPr>
        <p:spPr>
          <a:xfrm>
            <a:off x="549274" y="8699744"/>
            <a:ext cx="4168005" cy="253128"/>
          </a:xfrm>
          <a:prstGeom prst="rect">
            <a:avLst/>
          </a:prstGeom>
          <a:noFill/>
        </p:spPr>
        <p:txBody>
          <a:bodyPr wrap="square" lIns="72000" tIns="72000" rIns="72000" bIns="72000">
            <a:spAutoFit/>
          </a:bodyPr>
          <a:lstStyle/>
          <a:p>
            <a:r>
              <a:rPr lang="en-AU" sz="700" baseline="300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1 </a:t>
            </a:r>
            <a:r>
              <a:rPr lang="en-AU" sz="700" u="sng"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https://</a:t>
            </a:r>
            <a:r>
              <a:rPr lang="en-AU" sz="700" u="sng"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en.wikipedia.org</a:t>
            </a:r>
            <a:r>
              <a:rPr lang="en-AU" sz="700" u="sng"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/wiki/</a:t>
            </a:r>
            <a:r>
              <a:rPr lang="en-AU" sz="700" u="sng"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Outer_Space_Treaty#cite_note-unoda-1</a:t>
            </a:r>
            <a:endPar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31834FBF-CFB9-F9BE-4EFA-A5576401F59F}"/>
              </a:ext>
              <a:ext uri="{C183D7F6-B498-43B3-948B-1728B52AA6E4}">
                <adec:decorative xmlns:adec="http://schemas.microsoft.com/office/drawing/2017/decorative" val="1"/>
              </a:ext>
            </a:extLst>
          </p:cNvPr>
          <p:cNvSpPr>
            <a:spLocks noGrp="1"/>
          </p:cNvSpPr>
          <p:nvPr>
            <p:ph type="ftr" sz="quarter" idx="3"/>
          </p:nvPr>
        </p:nvSpPr>
        <p:spPr/>
        <p:txBody>
          <a:bodyPr/>
          <a:lstStyle/>
          <a:p>
            <a:r>
              <a:rPr lang="en-AU" dirty="0">
                <a:solidFill>
                  <a:schemeClr val="bg1"/>
                </a:solidFill>
              </a:rPr>
              <a:t>Space: The legal, the ethical and the moral </a:t>
            </a:r>
            <a:r>
              <a:rPr lang="en-US" dirty="0"/>
              <a:t>STUDENT RESOURCE</a:t>
            </a:r>
            <a:endParaRPr lang="en-AU" dirty="0"/>
          </a:p>
        </p:txBody>
      </p:sp>
      <p:sp>
        <p:nvSpPr>
          <p:cNvPr id="6" name="Slide Number Placeholder 5">
            <a:extLst>
              <a:ext uri="{FF2B5EF4-FFF2-40B4-BE49-F238E27FC236}">
                <a16:creationId xmlns:a16="http://schemas.microsoft.com/office/drawing/2014/main" id="{A6217B97-624F-EAC2-D90F-8C698D7BAC4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2</a:t>
            </a:fld>
            <a:endParaRPr lang="en-AU" dirty="0"/>
          </a:p>
        </p:txBody>
      </p:sp>
      <p:sp>
        <p:nvSpPr>
          <p:cNvPr id="18" name="Title 17">
            <a:extLst>
              <a:ext uri="{FF2B5EF4-FFF2-40B4-BE49-F238E27FC236}">
                <a16:creationId xmlns:a16="http://schemas.microsoft.com/office/drawing/2014/main" id="{A256AC9A-0AF2-5160-B8A5-407951879D92}"/>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Space: The legal, the ethical and the moral – page 2</a:t>
            </a:r>
            <a:endParaRPr lang="en-AU" sz="3600" b="1" dirty="0">
              <a:solidFill>
                <a:schemeClr val="accent6"/>
              </a:solidFill>
              <a:latin typeface="Open Sans" pitchFamily="2" charset="0"/>
              <a:ea typeface="Open Sans" pitchFamily="2" charset="0"/>
              <a:cs typeface="Open Sans" pitchFamily="2" charset="0"/>
            </a:endParaRPr>
          </a:p>
        </p:txBody>
      </p:sp>
      <p:pic>
        <p:nvPicPr>
          <p:cNvPr id="9" name="Graphic 8">
            <a:extLst>
              <a:ext uri="{FF2B5EF4-FFF2-40B4-BE49-F238E27FC236}">
                <a16:creationId xmlns:a16="http://schemas.microsoft.com/office/drawing/2014/main" id="{B6C77FC1-FB93-F368-F538-00BF79C31397}"/>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15873" t="14052" r="14286" b="16106"/>
          <a:stretch/>
        </p:blipFill>
        <p:spPr>
          <a:xfrm>
            <a:off x="1934063" y="464906"/>
            <a:ext cx="551146" cy="551146"/>
          </a:xfrm>
          <a:prstGeom prst="rect">
            <a:avLst/>
          </a:prstGeom>
        </p:spPr>
      </p:pic>
      <p:pic>
        <p:nvPicPr>
          <p:cNvPr id="10" name="Graphic 9">
            <a:extLst>
              <a:ext uri="{FF2B5EF4-FFF2-40B4-BE49-F238E27FC236}">
                <a16:creationId xmlns:a16="http://schemas.microsoft.com/office/drawing/2014/main" id="{914BA9C7-ED2C-4A93-28A7-66F1B2CAA575}"/>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98701" y="2163706"/>
            <a:ext cx="430516" cy="430516"/>
          </a:xfrm>
          <a:prstGeom prst="rect">
            <a:avLst/>
          </a:prstGeom>
        </p:spPr>
      </p:pic>
      <p:pic>
        <p:nvPicPr>
          <p:cNvPr id="12" name="Graphic 11">
            <a:extLst>
              <a:ext uri="{FF2B5EF4-FFF2-40B4-BE49-F238E27FC236}">
                <a16:creationId xmlns:a16="http://schemas.microsoft.com/office/drawing/2014/main" id="{387E18E5-8DF3-72FF-EE43-D7A2ADE7B117}"/>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15873" t="14052" r="14286" b="16106"/>
          <a:stretch/>
        </p:blipFill>
        <p:spPr>
          <a:xfrm>
            <a:off x="1934063" y="5362583"/>
            <a:ext cx="551146" cy="551146"/>
          </a:xfrm>
          <a:prstGeom prst="rect">
            <a:avLst/>
          </a:prstGeom>
        </p:spPr>
      </p:pic>
      <p:pic>
        <p:nvPicPr>
          <p:cNvPr id="13" name="Graphic 12">
            <a:extLst>
              <a:ext uri="{FF2B5EF4-FFF2-40B4-BE49-F238E27FC236}">
                <a16:creationId xmlns:a16="http://schemas.microsoft.com/office/drawing/2014/main" id="{DE1B8544-3283-F31D-96E1-17278726EEA7}"/>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98701" y="6873492"/>
            <a:ext cx="430516" cy="430516"/>
          </a:xfrm>
          <a:prstGeom prst="rect">
            <a:avLst/>
          </a:prstGeom>
        </p:spPr>
      </p:pic>
      <p:cxnSp>
        <p:nvCxnSpPr>
          <p:cNvPr id="15" name="Straight Connector 14">
            <a:extLst>
              <a:ext uri="{FF2B5EF4-FFF2-40B4-BE49-F238E27FC236}">
                <a16:creationId xmlns:a16="http://schemas.microsoft.com/office/drawing/2014/main" id="{1EE4E6C3-B9D5-ACCE-288F-32C0020A7137}"/>
              </a:ext>
              <a:ext uri="{C183D7F6-B498-43B3-948B-1728B52AA6E4}">
                <adec:decorative xmlns:adec="http://schemas.microsoft.com/office/drawing/2017/decorative" val="1"/>
              </a:ext>
            </a:extLst>
          </p:cNvPr>
          <p:cNvCxnSpPr/>
          <p:nvPr/>
        </p:nvCxnSpPr>
        <p:spPr>
          <a:xfrm>
            <a:off x="549274" y="8686647"/>
            <a:ext cx="37905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Graphic 3">
            <a:extLst>
              <a:ext uri="{FF2B5EF4-FFF2-40B4-BE49-F238E27FC236}">
                <a16:creationId xmlns:a16="http://schemas.microsoft.com/office/drawing/2014/main" id="{DE35B58C-C79C-828F-3F5B-59FB19426D05}"/>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2254" y="3066171"/>
            <a:ext cx="316523" cy="316523"/>
          </a:xfrm>
          <a:prstGeom prst="rect">
            <a:avLst/>
          </a:prstGeom>
        </p:spPr>
      </p:pic>
      <p:pic>
        <p:nvPicPr>
          <p:cNvPr id="17" name="Graphic 16">
            <a:extLst>
              <a:ext uri="{FF2B5EF4-FFF2-40B4-BE49-F238E27FC236}">
                <a16:creationId xmlns:a16="http://schemas.microsoft.com/office/drawing/2014/main" id="{89B1BFDA-902E-48E2-35B3-0D87FE03E136}"/>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2254" y="7933446"/>
            <a:ext cx="316523" cy="316523"/>
          </a:xfrm>
          <a:prstGeom prst="rect">
            <a:avLst/>
          </a:prstGeom>
        </p:spPr>
      </p:pic>
    </p:spTree>
    <p:extLst>
      <p:ext uri="{BB962C8B-B14F-4D97-AF65-F5344CB8AC3E}">
        <p14:creationId xmlns:p14="http://schemas.microsoft.com/office/powerpoint/2010/main" val="1706847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F0615F-A3F0-F87A-9F6E-DE187F20A57D}"/>
              </a:ext>
            </a:extLst>
          </p:cNvPr>
          <p:cNvSpPr txBox="1"/>
          <p:nvPr/>
        </p:nvSpPr>
        <p:spPr>
          <a:xfrm>
            <a:off x="552092" y="566149"/>
            <a:ext cx="5756634" cy="1915121"/>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For over 50 years the treaty has worked well with very few challenges to the status quo. Arguably the two most serious challenges occurred just over a decade apart. The first in 1976 in what was later referred to as the ‘Bogota Declaration’, and then again in 2007 when China was thought to have violated the treaty. </a:t>
            </a:r>
          </a:p>
          <a:p>
            <a:pPr marL="174625" indent="-174625">
              <a:spcBef>
                <a:spcPts val="300"/>
              </a:spcBef>
              <a:spcAft>
                <a:spcPts val="300"/>
              </a:spcAft>
              <a:buFont typeface="Wingdings" panose="05000000000000000000" pitchFamily="2" charset="2"/>
              <a:buChar char="v"/>
            </a:pPr>
            <a:r>
              <a:rPr lang="en-AU" sz="1000" dirty="0">
                <a:solidFill>
                  <a:srgbClr val="57575A"/>
                </a:solidFill>
                <a:latin typeface="Calibri" panose="020F0502020204030204" pitchFamily="34" charset="0"/>
                <a:cs typeface="Calibri" panose="020F0502020204030204" pitchFamily="34" charset="0"/>
              </a:rPr>
              <a:t>What was the basis of the Bogota Declaration?</a:t>
            </a:r>
          </a:p>
          <a:p>
            <a:pPr marL="174625" indent="-174625">
              <a:spcBef>
                <a:spcPts val="300"/>
              </a:spcBef>
              <a:spcAft>
                <a:spcPts val="300"/>
              </a:spcAft>
              <a:buFont typeface="Wingdings" panose="05000000000000000000" pitchFamily="2" charset="2"/>
              <a:buChar char="v"/>
            </a:pPr>
            <a:endParaRPr lang="en-AU" sz="1000" dirty="0">
              <a:solidFill>
                <a:srgbClr val="57575A"/>
              </a:solidFill>
              <a:latin typeface="Calibri" panose="020F0502020204030204" pitchFamily="34" charset="0"/>
              <a:cs typeface="Calibri" panose="020F0502020204030204" pitchFamily="34" charset="0"/>
            </a:endParaRPr>
          </a:p>
          <a:p>
            <a:pPr marL="174625" indent="-174625">
              <a:spcBef>
                <a:spcPts val="300"/>
              </a:spcBef>
              <a:spcAft>
                <a:spcPts val="300"/>
              </a:spcAft>
              <a:buFont typeface="Wingdings" panose="05000000000000000000" pitchFamily="2" charset="2"/>
              <a:buChar char="v"/>
            </a:pPr>
            <a:endParaRPr lang="en-AU" sz="1000" dirty="0">
              <a:solidFill>
                <a:srgbClr val="57575A"/>
              </a:solidFill>
              <a:latin typeface="Calibri" panose="020F0502020204030204" pitchFamily="34" charset="0"/>
              <a:cs typeface="Calibri" panose="020F0502020204030204" pitchFamily="34" charset="0"/>
            </a:endParaRPr>
          </a:p>
          <a:p>
            <a:pPr marL="174625" indent="-174625">
              <a:spcBef>
                <a:spcPts val="300"/>
              </a:spcBef>
              <a:spcAft>
                <a:spcPts val="300"/>
              </a:spcAft>
            </a:pPr>
            <a:r>
              <a:rPr lang="en-AU" sz="1000" dirty="0">
                <a:solidFill>
                  <a:schemeClr val="accent4"/>
                </a:solidFill>
                <a:latin typeface="Calibri" panose="020F0502020204030204" pitchFamily="34" charset="0"/>
                <a:cs typeface="Calibri" panose="020F0502020204030204" pitchFamily="34" charset="0"/>
              </a:rPr>
              <a:t>	</a:t>
            </a:r>
            <a:br>
              <a:rPr lang="en-AU" sz="1000" dirty="0">
                <a:solidFill>
                  <a:schemeClr val="accent4"/>
                </a:solidFill>
                <a:latin typeface="Calibri" panose="020F0502020204030204" pitchFamily="34" charset="0"/>
                <a:cs typeface="Calibri" panose="020F0502020204030204" pitchFamily="34" charset="0"/>
              </a:rPr>
            </a:br>
            <a:endParaRPr lang="en-AU" sz="1000" dirty="0">
              <a:solidFill>
                <a:schemeClr val="accent4"/>
              </a:solidFill>
              <a:latin typeface="Calibri" panose="020F0502020204030204" pitchFamily="34" charset="0"/>
              <a:cs typeface="Calibri" panose="020F0502020204030204" pitchFamily="34" charset="0"/>
            </a:endParaRPr>
          </a:p>
          <a:p>
            <a:pPr marL="174625" indent="-174625">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sym typeface="Wingdings" panose="05000000000000000000" pitchFamily="2" charset="2"/>
              </a:rPr>
              <a:t></a:t>
            </a:r>
            <a:r>
              <a:rPr lang="en-AU" sz="1000" dirty="0">
                <a:solidFill>
                  <a:srgbClr val="57575A"/>
                </a:solidFill>
                <a:latin typeface="Calibri" panose="020F0502020204030204" pitchFamily="34" charset="0"/>
                <a:cs typeface="Calibri" panose="020F0502020204030204" pitchFamily="34" charset="0"/>
              </a:rPr>
              <a:t>	How was China thought to have violated the treaty?</a:t>
            </a:r>
          </a:p>
        </p:txBody>
      </p:sp>
      <p:sp>
        <p:nvSpPr>
          <p:cNvPr id="11" name="Rectangle 10" descr="Text box to enter response">
            <a:extLst>
              <a:ext uri="{FF2B5EF4-FFF2-40B4-BE49-F238E27FC236}">
                <a16:creationId xmlns:a16="http://schemas.microsoft.com/office/drawing/2014/main" id="{1BEE96F7-50D1-EE3B-91BF-D8BD10837CB8}"/>
              </a:ext>
            </a:extLst>
          </p:cNvPr>
          <p:cNvSpPr/>
          <p:nvPr/>
        </p:nvSpPr>
        <p:spPr>
          <a:xfrm>
            <a:off x="563401" y="2449562"/>
            <a:ext cx="5745324" cy="68416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a:extLst>
              <a:ext uri="{FF2B5EF4-FFF2-40B4-BE49-F238E27FC236}">
                <a16:creationId xmlns:a16="http://schemas.microsoft.com/office/drawing/2014/main" id="{691DC6CE-C3B9-EE3F-7426-CAB48CD4B06E}"/>
              </a:ext>
            </a:extLst>
          </p:cNvPr>
          <p:cNvSpPr txBox="1"/>
          <p:nvPr/>
        </p:nvSpPr>
        <p:spPr>
          <a:xfrm>
            <a:off x="552092" y="3449668"/>
            <a:ext cx="5756634" cy="2969256"/>
          </a:xfrm>
          <a:prstGeom prst="rect">
            <a:avLst/>
          </a:prstGeom>
          <a:solidFill>
            <a:schemeClr val="bg1"/>
          </a:solidFill>
        </p:spPr>
        <p:txBody>
          <a:bodyPr wrap="square" lIns="72000" tIns="72000" rIns="72000" bIns="72000">
            <a:spAutoFit/>
          </a:bodyPr>
          <a:lstStyle/>
          <a:p>
            <a:pPr>
              <a:spcBef>
                <a:spcPts val="1800"/>
              </a:spcBef>
              <a:spcAft>
                <a:spcPts val="1200"/>
              </a:spcAft>
            </a:pPr>
            <a:r>
              <a:rPr lang="en-AU" dirty="0">
                <a:solidFill>
                  <a:schemeClr val="accent6"/>
                </a:solidFill>
                <a:effectLst/>
                <a:latin typeface="Open Sans" pitchFamily="2" charset="0"/>
                <a:ea typeface="Open Sans" pitchFamily="2" charset="0"/>
                <a:cs typeface="Open Sans" pitchFamily="2" charset="0"/>
              </a:rPr>
              <a:t>Background</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During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Deen’s</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video he talks about space belonging to all of us and at the same time belonging to none of us, “Space belongs to all of us, and it belongs to none of us. It is something that every single human being on this planet sees every single night. It's one of the few things that we genuinely share. We don't always share the same country. We don't always share the same language. We all of us share the same skies. And those stars that tell us their stories, they belong to all of us.”</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Aboriginal and Torres Strait Islanders have used the night sky for over 50 000 years They have used the night sky to predict seasonal changes to the environment, the availability of native foods and the behaviour of plants and animals.</a:t>
            </a:r>
          </a:p>
          <a:p>
            <a:pPr>
              <a:spcBef>
                <a:spcPts val="1800"/>
              </a:spcBef>
              <a:spcAft>
                <a:spcPts val="1200"/>
              </a:spcAft>
            </a:pPr>
            <a:r>
              <a:rPr lang="en-AU" dirty="0">
                <a:solidFill>
                  <a:schemeClr val="accent6"/>
                </a:solidFill>
                <a:latin typeface="Open Sans" pitchFamily="2" charset="0"/>
                <a:ea typeface="Open Sans" pitchFamily="2" charset="0"/>
                <a:cs typeface="Open Sans" pitchFamily="2" charset="0"/>
              </a:rPr>
              <a:t>The</a:t>
            </a:r>
            <a:r>
              <a:rPr lang="en-AU" dirty="0">
                <a:solidFill>
                  <a:schemeClr val="accent5"/>
                </a:solidFill>
                <a:latin typeface="Open Sans" pitchFamily="2" charset="0"/>
                <a:ea typeface="Open Sans" pitchFamily="2" charset="0"/>
                <a:cs typeface="Open Sans" pitchFamily="2" charset="0"/>
              </a:rPr>
              <a:t> </a:t>
            </a:r>
            <a:r>
              <a:rPr lang="en-AU" dirty="0">
                <a:solidFill>
                  <a:schemeClr val="accent6"/>
                </a:solidFill>
                <a:latin typeface="Open Sans" pitchFamily="2" charset="0"/>
                <a:ea typeface="Open Sans" pitchFamily="2" charset="0"/>
                <a:cs typeface="Open Sans" pitchFamily="2" charset="0"/>
              </a:rPr>
              <a:t>task</a:t>
            </a:r>
          </a:p>
          <a:p>
            <a:pPr marL="174625" indent="-174625">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sym typeface="Wingdings" panose="05000000000000000000" pitchFamily="2" charset="2"/>
              </a:rPr>
              <a:t></a:t>
            </a:r>
            <a:r>
              <a:rPr lang="en-AU" sz="1000" dirty="0">
                <a:solidFill>
                  <a:srgbClr val="57575A"/>
                </a:solidFill>
                <a:latin typeface="Calibri" panose="020F0502020204030204" pitchFamily="34" charset="0"/>
                <a:cs typeface="Calibri" panose="020F0502020204030204" pitchFamily="34" charset="0"/>
              </a:rPr>
              <a:t>	Choose an area of the night sky which has a particular relevance to Aboriginal and Torres Strait Islanders and describe the feature and its relevance.</a:t>
            </a:r>
            <a:endParaRPr lang="en-AU" sz="1000" dirty="0">
              <a:solidFill>
                <a:schemeClr val="accent4"/>
              </a:solidFill>
              <a:latin typeface="Calibri" panose="020F0502020204030204" pitchFamily="34" charset="0"/>
              <a:cs typeface="Calibri" panose="020F0502020204030204" pitchFamily="34" charset="0"/>
            </a:endParaRPr>
          </a:p>
        </p:txBody>
      </p:sp>
      <p:sp>
        <p:nvSpPr>
          <p:cNvPr id="15" name="Rectangle 14" descr="Text box to enter response">
            <a:extLst>
              <a:ext uri="{FF2B5EF4-FFF2-40B4-BE49-F238E27FC236}">
                <a16:creationId xmlns:a16="http://schemas.microsoft.com/office/drawing/2014/main" id="{C0A9E6D6-BDE7-5F27-EC2D-3A8B0C9BA791}"/>
              </a:ext>
            </a:extLst>
          </p:cNvPr>
          <p:cNvSpPr/>
          <p:nvPr/>
        </p:nvSpPr>
        <p:spPr>
          <a:xfrm>
            <a:off x="563401" y="6373861"/>
            <a:ext cx="5745324" cy="258916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Footer Placeholder 4">
            <a:extLst>
              <a:ext uri="{FF2B5EF4-FFF2-40B4-BE49-F238E27FC236}">
                <a16:creationId xmlns:a16="http://schemas.microsoft.com/office/drawing/2014/main" id="{746098D3-E79F-0375-81AF-1B79481F26B4}"/>
              </a:ext>
              <a:ext uri="{C183D7F6-B498-43B3-948B-1728B52AA6E4}">
                <adec:decorative xmlns:adec="http://schemas.microsoft.com/office/drawing/2017/decorative" val="1"/>
              </a:ext>
            </a:extLst>
          </p:cNvPr>
          <p:cNvSpPr>
            <a:spLocks noGrp="1"/>
          </p:cNvSpPr>
          <p:nvPr>
            <p:ph type="ftr" sz="quarter" idx="3"/>
          </p:nvPr>
        </p:nvSpPr>
        <p:spPr/>
        <p:txBody>
          <a:bodyPr/>
          <a:lstStyle/>
          <a:p>
            <a:r>
              <a:rPr lang="en-AU" dirty="0">
                <a:solidFill>
                  <a:schemeClr val="bg1"/>
                </a:solidFill>
              </a:rPr>
              <a:t>Space: The legal, the ethical and the moral </a:t>
            </a:r>
            <a:r>
              <a:rPr lang="en-US" dirty="0"/>
              <a:t>STUDENT RESOURCE</a:t>
            </a:r>
            <a:endParaRPr lang="en-AU" dirty="0"/>
          </a:p>
        </p:txBody>
      </p:sp>
      <p:sp>
        <p:nvSpPr>
          <p:cNvPr id="3" name="Slide Number Placeholder 2">
            <a:extLst>
              <a:ext uri="{FF2B5EF4-FFF2-40B4-BE49-F238E27FC236}">
                <a16:creationId xmlns:a16="http://schemas.microsoft.com/office/drawing/2014/main" id="{A25AC609-B568-90E1-ED49-EB21B4FF225D}"/>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3</a:t>
            </a:fld>
            <a:endParaRPr lang="en-AU" dirty="0"/>
          </a:p>
        </p:txBody>
      </p:sp>
      <p:sp>
        <p:nvSpPr>
          <p:cNvPr id="17" name="Title 16">
            <a:extLst>
              <a:ext uri="{FF2B5EF4-FFF2-40B4-BE49-F238E27FC236}">
                <a16:creationId xmlns:a16="http://schemas.microsoft.com/office/drawing/2014/main" id="{E1D93002-0EB5-88AF-E87F-5A73A2564791}"/>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Space: The legal, the ethical and the moral – page 3</a:t>
            </a:r>
            <a:endParaRPr lang="en-AU" sz="3600" b="1" dirty="0">
              <a:solidFill>
                <a:schemeClr val="accent6"/>
              </a:solidFill>
              <a:latin typeface="Open Sans" pitchFamily="2" charset="0"/>
              <a:ea typeface="Open Sans" pitchFamily="2" charset="0"/>
              <a:cs typeface="Open Sans" pitchFamily="2" charset="0"/>
            </a:endParaRPr>
          </a:p>
        </p:txBody>
      </p:sp>
      <p:pic>
        <p:nvPicPr>
          <p:cNvPr id="7" name="Graphic 6">
            <a:extLst>
              <a:ext uri="{FF2B5EF4-FFF2-40B4-BE49-F238E27FC236}">
                <a16:creationId xmlns:a16="http://schemas.microsoft.com/office/drawing/2014/main" id="{A03C4185-1FCC-A515-860E-680DA6A29CD3}"/>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5873" t="14052" r="14286" b="16106"/>
          <a:stretch/>
        </p:blipFill>
        <p:spPr>
          <a:xfrm>
            <a:off x="1934063" y="3345893"/>
            <a:ext cx="551146" cy="551146"/>
          </a:xfrm>
          <a:prstGeom prst="rect">
            <a:avLst/>
          </a:prstGeom>
        </p:spPr>
      </p:pic>
      <p:pic>
        <p:nvPicPr>
          <p:cNvPr id="14" name="Graphic 13">
            <a:extLst>
              <a:ext uri="{FF2B5EF4-FFF2-40B4-BE49-F238E27FC236}">
                <a16:creationId xmlns:a16="http://schemas.microsoft.com/office/drawing/2014/main" id="{81431C3E-6F5E-1A2C-66DD-A19D2B067968}"/>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98701" y="5382895"/>
            <a:ext cx="430516" cy="430516"/>
          </a:xfrm>
          <a:prstGeom prst="rect">
            <a:avLst/>
          </a:prstGeom>
        </p:spPr>
      </p:pic>
      <p:sp>
        <p:nvSpPr>
          <p:cNvPr id="6" name="Rectangle 5">
            <a:extLst>
              <a:ext uri="{FF2B5EF4-FFF2-40B4-BE49-F238E27FC236}">
                <a16:creationId xmlns:a16="http://schemas.microsoft.com/office/drawing/2014/main" id="{8E76567E-23A5-715E-94E9-7107DFF8DC8F}"/>
              </a:ext>
              <a:ext uri="{C183D7F6-B498-43B3-948B-1728B52AA6E4}">
                <adec:decorative xmlns:adec="http://schemas.microsoft.com/office/drawing/2017/decorative" val="1"/>
              </a:ext>
            </a:extLst>
          </p:cNvPr>
          <p:cNvSpPr/>
          <p:nvPr/>
        </p:nvSpPr>
        <p:spPr>
          <a:xfrm>
            <a:off x="563401" y="1373237"/>
            <a:ext cx="5745324" cy="68416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9" name="Graphic 8">
            <a:extLst>
              <a:ext uri="{FF2B5EF4-FFF2-40B4-BE49-F238E27FC236}">
                <a16:creationId xmlns:a16="http://schemas.microsoft.com/office/drawing/2014/main" id="{7E918349-09E2-6BD3-EBB6-5A5BA5012151}"/>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92254" y="1427871"/>
            <a:ext cx="316523" cy="316523"/>
          </a:xfrm>
          <a:prstGeom prst="rect">
            <a:avLst/>
          </a:prstGeom>
        </p:spPr>
      </p:pic>
      <p:pic>
        <p:nvPicPr>
          <p:cNvPr id="12" name="Graphic 11">
            <a:extLst>
              <a:ext uri="{FF2B5EF4-FFF2-40B4-BE49-F238E27FC236}">
                <a16:creationId xmlns:a16="http://schemas.microsoft.com/office/drawing/2014/main" id="{2E7A4274-F41F-6F17-7A16-26860BC62734}"/>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92254" y="2504196"/>
            <a:ext cx="316523" cy="316523"/>
          </a:xfrm>
          <a:prstGeom prst="rect">
            <a:avLst/>
          </a:prstGeom>
        </p:spPr>
      </p:pic>
      <p:pic>
        <p:nvPicPr>
          <p:cNvPr id="16" name="Graphic 15">
            <a:extLst>
              <a:ext uri="{FF2B5EF4-FFF2-40B4-BE49-F238E27FC236}">
                <a16:creationId xmlns:a16="http://schemas.microsoft.com/office/drawing/2014/main" id="{F272E394-719D-773D-D25B-28DF019A2D0A}"/>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92254" y="6428496"/>
            <a:ext cx="316523" cy="316523"/>
          </a:xfrm>
          <a:prstGeom prst="rect">
            <a:avLst/>
          </a:prstGeom>
        </p:spPr>
      </p:pic>
    </p:spTree>
    <p:extLst>
      <p:ext uri="{BB962C8B-B14F-4D97-AF65-F5344CB8AC3E}">
        <p14:creationId xmlns:p14="http://schemas.microsoft.com/office/powerpoint/2010/main" val="1174614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6663F87-7737-D49C-1B30-D0A6F260100F}"/>
              </a:ext>
            </a:extLst>
          </p:cNvPr>
          <p:cNvSpPr txBox="1"/>
          <p:nvPr/>
        </p:nvSpPr>
        <p:spPr>
          <a:xfrm>
            <a:off x="552092" y="568681"/>
            <a:ext cx="5756634" cy="3277033"/>
          </a:xfrm>
          <a:prstGeom prst="rect">
            <a:avLst/>
          </a:prstGeom>
          <a:solidFill>
            <a:schemeClr val="bg1"/>
          </a:solidFill>
        </p:spPr>
        <p:txBody>
          <a:bodyPr wrap="square" lIns="72000" tIns="72000" rIns="72000" bIns="72000">
            <a:spAutoFit/>
          </a:bodyPr>
          <a:lstStyle/>
          <a:p>
            <a:pPr>
              <a:spcBef>
                <a:spcPts val="1800"/>
              </a:spcBef>
              <a:spcAft>
                <a:spcPts val="1200"/>
              </a:spcAft>
            </a:pPr>
            <a:r>
              <a:rPr lang="en-AU" dirty="0">
                <a:solidFill>
                  <a:schemeClr val="accent6"/>
                </a:solidFill>
                <a:effectLst/>
                <a:latin typeface="Open Sans" pitchFamily="2" charset="0"/>
                <a:ea typeface="Open Sans" pitchFamily="2" charset="0"/>
                <a:cs typeface="Open Sans" pitchFamily="2" charset="0"/>
              </a:rPr>
              <a:t>Background</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To many Aboriginal and Torres Strait Islander cultures the Sun and the Moon have a place in the Dreaming Stories. To some the Moon is a powerful man, to the people of the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Nuenonne</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territories of Southeast Tasmania the Sun is a man named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Puywin</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and the Moon his wife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Venna</a:t>
            </a:r>
            <a:r>
              <a:rPr lang="en-AU" sz="1000" baseline="30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2</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The associated rise and fall of the seas and oceans with the phases of the Moon was recognised by the Yolngu people of East Arnhem Land.</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According to the Outer Space Treaty 1967 ‘No country has a unique ownership of the Moon, and all  nations are accorded equal rights an access.’ The treaty also states, ‘The Moon and other celestial bodies shall be used exclusively for peaceful purposes.’ </a:t>
            </a:r>
          </a:p>
          <a:p>
            <a:pPr>
              <a:spcBef>
                <a:spcPts val="1800"/>
              </a:spcBef>
              <a:spcAft>
                <a:spcPts val="1200"/>
              </a:spcAft>
            </a:pPr>
            <a:r>
              <a:rPr lang="en-AU" dirty="0">
                <a:solidFill>
                  <a:schemeClr val="accent6"/>
                </a:solidFill>
                <a:latin typeface="Open Sans" pitchFamily="2" charset="0"/>
                <a:ea typeface="Open Sans" pitchFamily="2" charset="0"/>
                <a:cs typeface="Open Sans" pitchFamily="2" charset="0"/>
              </a:rPr>
              <a:t>The task</a:t>
            </a:r>
          </a:p>
          <a:p>
            <a:pPr marL="174625" indent="-174625">
              <a:spcBef>
                <a:spcPts val="300"/>
              </a:spcBef>
              <a:spcAft>
                <a:spcPts val="300"/>
              </a:spcAft>
              <a:buFont typeface="Wingdings" panose="05000000000000000000" pitchFamily="2" charset="2"/>
              <a:buChar char="v"/>
            </a:pPr>
            <a:r>
              <a:rPr lang="en-AU" sz="1000" dirty="0">
                <a:solidFill>
                  <a:srgbClr val="57575A"/>
                </a:solidFill>
                <a:latin typeface="Calibri" panose="020F0502020204030204" pitchFamily="34" charset="0"/>
                <a:cs typeface="Calibri" panose="020F0502020204030204" pitchFamily="34" charset="0"/>
              </a:rPr>
              <a:t>Imagine a well-developed nation with an established space program are proposing to build a settlement on the Moon and mine the mineral resources there. They plan to ship the minerals back to Earth for use in consumer goods. Many Aboriginal and Torres Strait Islanders have a strong cultural connection to the Moon and the stars. What do you think their reaction might be to a settlement on the Moon and mining of the Moon?</a:t>
            </a:r>
            <a:endParaRPr lang="en-AU" sz="1000" dirty="0">
              <a:solidFill>
                <a:schemeClr val="accent4"/>
              </a:solidFill>
              <a:latin typeface="Calibri" panose="020F0502020204030204" pitchFamily="34" charset="0"/>
              <a:cs typeface="Calibri" panose="020F0502020204030204" pitchFamily="34" charset="0"/>
            </a:endParaRPr>
          </a:p>
        </p:txBody>
      </p:sp>
      <p:sp>
        <p:nvSpPr>
          <p:cNvPr id="10" name="Rectangle 9" descr="Text box to enter response">
            <a:extLst>
              <a:ext uri="{FF2B5EF4-FFF2-40B4-BE49-F238E27FC236}">
                <a16:creationId xmlns:a16="http://schemas.microsoft.com/office/drawing/2014/main" id="{6A4DE497-E9AE-9FFC-B09D-B07AE2B6C1F7}"/>
              </a:ext>
            </a:extLst>
          </p:cNvPr>
          <p:cNvSpPr/>
          <p:nvPr/>
        </p:nvSpPr>
        <p:spPr>
          <a:xfrm>
            <a:off x="563401" y="3792585"/>
            <a:ext cx="5745324" cy="3741689"/>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0">
            <a:extLst>
              <a:ext uri="{FF2B5EF4-FFF2-40B4-BE49-F238E27FC236}">
                <a16:creationId xmlns:a16="http://schemas.microsoft.com/office/drawing/2014/main" id="{41AFB4F9-2F08-4EDC-A3B6-74BE2F43BCA9}"/>
              </a:ext>
            </a:extLst>
          </p:cNvPr>
          <p:cNvSpPr txBox="1"/>
          <p:nvPr/>
        </p:nvSpPr>
        <p:spPr>
          <a:xfrm>
            <a:off x="549274" y="7720887"/>
            <a:ext cx="4168005" cy="253128"/>
          </a:xfrm>
          <a:prstGeom prst="rect">
            <a:avLst/>
          </a:prstGeom>
          <a:noFill/>
        </p:spPr>
        <p:txBody>
          <a:bodyPr wrap="square" lIns="72000" tIns="72000" rIns="72000" bIns="72000">
            <a:spAutoFit/>
          </a:bodyPr>
          <a:lstStyle/>
          <a:p>
            <a:r>
              <a:rPr lang="en-AU" sz="700" baseline="300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2 </a:t>
            </a:r>
            <a:r>
              <a:rPr lang="en-AU" sz="700" u="sng"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https://</a:t>
            </a:r>
            <a:r>
              <a:rPr lang="en-AU" sz="700" u="sng"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cosmosmagazine.com</a:t>
            </a:r>
            <a:r>
              <a:rPr lang="en-AU" sz="700" u="sng"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/space/lunar-traditions-of-the-first-</a:t>
            </a:r>
            <a:r>
              <a:rPr lang="en-AU" sz="700" u="sng"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australians</a:t>
            </a:r>
            <a:r>
              <a:rPr lang="en-AU" sz="700" u="sng"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-2/</a:t>
            </a:r>
            <a:endPar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Box 14">
            <a:extLst>
              <a:ext uri="{FF2B5EF4-FFF2-40B4-BE49-F238E27FC236}">
                <a16:creationId xmlns:a16="http://schemas.microsoft.com/office/drawing/2014/main" id="{5597876F-A065-BE62-D216-D5465FBE4313}"/>
              </a:ext>
            </a:extLst>
          </p:cNvPr>
          <p:cNvSpPr txBox="1"/>
          <p:nvPr/>
        </p:nvSpPr>
        <p:spPr>
          <a:xfrm>
            <a:off x="549275" y="9304308"/>
            <a:ext cx="5400000" cy="397743"/>
          </a:xfrm>
          <a:prstGeom prst="rect">
            <a:avLst/>
          </a:prstGeom>
        </p:spPr>
        <p:txBody>
          <a:bodyPr vert="horz" lIns="72000" tIns="72000" rIns="72000" bIns="72000" rtlCol="0" anchor="t"/>
          <a:lstStyle>
            <a:defPPr>
              <a:defRPr lang="en-US"/>
            </a:defPPr>
            <a:lvl1pPr>
              <a:defRPr sz="800" cap="all" baseline="0">
                <a:solidFill>
                  <a:schemeClr val="bg1"/>
                </a:solidFill>
              </a:defRPr>
            </a:lvl1pPr>
          </a:lstStyle>
          <a:p>
            <a:r>
              <a:rPr lang="en-AU" sz="1000" b="1" cap="none" dirty="0">
                <a:solidFill>
                  <a:schemeClr val="accent1"/>
                </a:solidFill>
              </a:rPr>
              <a:t>SPACE CAREERS WAYFINDER IS A COLLABORATION BETWEEN </a:t>
            </a:r>
            <a:br>
              <a:rPr lang="en-AU" sz="1000" b="1" cap="none" dirty="0">
                <a:solidFill>
                  <a:schemeClr val="accent1"/>
                </a:solidFill>
              </a:rPr>
            </a:br>
            <a:r>
              <a:rPr lang="en-AU" sz="1000" b="1" cap="none" dirty="0">
                <a:solidFill>
                  <a:schemeClr val="accent1"/>
                </a:solidFill>
              </a:rPr>
              <a:t>THE CSIRO AND THE AUSTRALIAN NATIONAL UNIVERSITY</a:t>
            </a:r>
          </a:p>
        </p:txBody>
      </p:sp>
      <p:sp>
        <p:nvSpPr>
          <p:cNvPr id="3" name="Slide Number Placeholder 2">
            <a:extLst>
              <a:ext uri="{FF2B5EF4-FFF2-40B4-BE49-F238E27FC236}">
                <a16:creationId xmlns:a16="http://schemas.microsoft.com/office/drawing/2014/main" id="{A25AC609-B568-90E1-ED49-EB21B4FF225D}"/>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4</a:t>
            </a:fld>
            <a:endParaRPr lang="en-AU" dirty="0"/>
          </a:p>
        </p:txBody>
      </p:sp>
      <p:sp>
        <p:nvSpPr>
          <p:cNvPr id="4" name="Title 3">
            <a:extLst>
              <a:ext uri="{FF2B5EF4-FFF2-40B4-BE49-F238E27FC236}">
                <a16:creationId xmlns:a16="http://schemas.microsoft.com/office/drawing/2014/main" id="{4CB11EF8-9C24-F8A7-3275-D7E67E780ADD}"/>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Space: The legal, the ethical and the moral – page 4</a:t>
            </a:r>
            <a:endParaRPr lang="en-AU" sz="3600" b="1" dirty="0">
              <a:solidFill>
                <a:schemeClr val="accent6"/>
              </a:solidFill>
              <a:latin typeface="Open Sans" pitchFamily="2" charset="0"/>
              <a:ea typeface="Open Sans" pitchFamily="2" charset="0"/>
              <a:cs typeface="Open Sans" pitchFamily="2" charset="0"/>
            </a:endParaRPr>
          </a:p>
        </p:txBody>
      </p:sp>
      <p:pic>
        <p:nvPicPr>
          <p:cNvPr id="6" name="Graphic 5">
            <a:extLst>
              <a:ext uri="{FF2B5EF4-FFF2-40B4-BE49-F238E27FC236}">
                <a16:creationId xmlns:a16="http://schemas.microsoft.com/office/drawing/2014/main" id="{0FA3FFB3-A055-200A-462B-2B454BE76113}"/>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5873" t="14052" r="14286" b="16106"/>
          <a:stretch/>
        </p:blipFill>
        <p:spPr>
          <a:xfrm>
            <a:off x="1934063" y="464906"/>
            <a:ext cx="551146" cy="551146"/>
          </a:xfrm>
          <a:prstGeom prst="rect">
            <a:avLst/>
          </a:prstGeom>
        </p:spPr>
      </p:pic>
      <p:pic>
        <p:nvPicPr>
          <p:cNvPr id="7" name="Graphic 6">
            <a:extLst>
              <a:ext uri="{FF2B5EF4-FFF2-40B4-BE49-F238E27FC236}">
                <a16:creationId xmlns:a16="http://schemas.microsoft.com/office/drawing/2014/main" id="{A4AD121F-665C-6291-EE0E-618B1B71132C}"/>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98701" y="2376649"/>
            <a:ext cx="430516" cy="430516"/>
          </a:xfrm>
          <a:prstGeom prst="rect">
            <a:avLst/>
          </a:prstGeom>
        </p:spPr>
      </p:pic>
      <p:sp>
        <p:nvSpPr>
          <p:cNvPr id="8" name="Rectangle 7">
            <a:extLst>
              <a:ext uri="{FF2B5EF4-FFF2-40B4-BE49-F238E27FC236}">
                <a16:creationId xmlns:a16="http://schemas.microsoft.com/office/drawing/2014/main" id="{5CD11755-16AA-D6DC-1DAF-8DEBDB05DA43}"/>
              </a:ext>
              <a:ext uri="{C183D7F6-B498-43B3-948B-1728B52AA6E4}">
                <adec:decorative xmlns:adec="http://schemas.microsoft.com/office/drawing/2017/decorative" val="1"/>
              </a:ext>
            </a:extLst>
          </p:cNvPr>
          <p:cNvSpPr/>
          <p:nvPr/>
        </p:nvSpPr>
        <p:spPr>
          <a:xfrm>
            <a:off x="0" y="8040452"/>
            <a:ext cx="6858000" cy="11225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Isosceles Triangle 8">
            <a:extLst>
              <a:ext uri="{FF2B5EF4-FFF2-40B4-BE49-F238E27FC236}">
                <a16:creationId xmlns:a16="http://schemas.microsoft.com/office/drawing/2014/main" id="{E5BAF3C1-2D93-FAE3-52DD-37F88C56FEFD}"/>
              </a:ext>
              <a:ext uri="{C183D7F6-B498-43B3-948B-1728B52AA6E4}">
                <adec:decorative xmlns:adec="http://schemas.microsoft.com/office/drawing/2017/decorative" val="1"/>
              </a:ext>
            </a:extLst>
          </p:cNvPr>
          <p:cNvSpPr/>
          <p:nvPr/>
        </p:nvSpPr>
        <p:spPr>
          <a:xfrm rot="10800000">
            <a:off x="3200401" y="8020573"/>
            <a:ext cx="457200" cy="14522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2" name="Straight Connector 11">
            <a:extLst>
              <a:ext uri="{FF2B5EF4-FFF2-40B4-BE49-F238E27FC236}">
                <a16:creationId xmlns:a16="http://schemas.microsoft.com/office/drawing/2014/main" id="{4DE8379D-1053-163E-69DC-A59B746BF600}"/>
              </a:ext>
              <a:ext uri="{C183D7F6-B498-43B3-948B-1728B52AA6E4}">
                <adec:decorative xmlns:adec="http://schemas.microsoft.com/office/drawing/2017/decorative" val="1"/>
              </a:ext>
            </a:extLst>
          </p:cNvPr>
          <p:cNvCxnSpPr/>
          <p:nvPr/>
        </p:nvCxnSpPr>
        <p:spPr>
          <a:xfrm>
            <a:off x="549274" y="7707790"/>
            <a:ext cx="37905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3" name="Graphic 12">
            <a:extLst>
              <a:ext uri="{FF2B5EF4-FFF2-40B4-BE49-F238E27FC236}">
                <a16:creationId xmlns:a16="http://schemas.microsoft.com/office/drawing/2014/main" id="{0E9FB6AB-E87F-0812-9B1C-08D8E2FB3C9A}"/>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92254" y="3847221"/>
            <a:ext cx="316523" cy="316523"/>
          </a:xfrm>
          <a:prstGeom prst="rect">
            <a:avLst/>
          </a:prstGeom>
        </p:spPr>
      </p:pic>
      <p:sp>
        <p:nvSpPr>
          <p:cNvPr id="14" name="Footer Placeholder 1">
            <a:extLst>
              <a:ext uri="{FF2B5EF4-FFF2-40B4-BE49-F238E27FC236}">
                <a16:creationId xmlns:a16="http://schemas.microsoft.com/office/drawing/2014/main" id="{4DDCD5A5-E3FA-0F5C-9C91-354B73962433}"/>
              </a:ext>
              <a:ext uri="{C183D7F6-B498-43B3-948B-1728B52AA6E4}">
                <adec:decorative xmlns:adec="http://schemas.microsoft.com/office/drawing/2017/decorative" val="1"/>
              </a:ext>
            </a:extLst>
          </p:cNvPr>
          <p:cNvSpPr>
            <a:spLocks noGrp="1"/>
          </p:cNvSpPr>
          <p:nvPr>
            <p:ph type="ftr" sz="quarter" idx="3"/>
          </p:nvPr>
        </p:nvSpPr>
        <p:spPr>
          <a:xfrm>
            <a:off x="549275" y="9182100"/>
            <a:ext cx="5148000" cy="220317"/>
          </a:xfrm>
        </p:spPr>
        <p:txBody>
          <a:bodyPr/>
          <a:lstStyle/>
          <a:p>
            <a:r>
              <a:rPr lang="en-AU" dirty="0">
                <a:solidFill>
                  <a:schemeClr val="bg1"/>
                </a:solidFill>
              </a:rPr>
              <a:t>Space: The legal, the ethical and the moral </a:t>
            </a:r>
            <a:r>
              <a:rPr lang="en-US" dirty="0"/>
              <a:t>STUDENT RESOURCE</a:t>
            </a:r>
            <a:endParaRPr lang="en-AU" dirty="0"/>
          </a:p>
        </p:txBody>
      </p:sp>
    </p:spTree>
    <p:extLst>
      <p:ext uri="{BB962C8B-B14F-4D97-AF65-F5344CB8AC3E}">
        <p14:creationId xmlns:p14="http://schemas.microsoft.com/office/powerpoint/2010/main" val="2399409862"/>
      </p:ext>
    </p:extLst>
  </p:cSld>
  <p:clrMapOvr>
    <a:masterClrMapping/>
  </p:clrMapOvr>
</p:sld>
</file>

<file path=ppt/theme/theme1.xml><?xml version="1.0" encoding="utf-8"?>
<a:theme xmlns:a="http://schemas.openxmlformats.org/drawingml/2006/main" name="1_Office Theme">
  <a:themeElements>
    <a:clrScheme name="CSIRO">
      <a:dk1>
        <a:sysClr val="windowText" lastClr="000000"/>
      </a:dk1>
      <a:lt1>
        <a:srgbClr val="FFFFFF"/>
      </a:lt1>
      <a:dk2>
        <a:srgbClr val="000000"/>
      </a:dk2>
      <a:lt2>
        <a:srgbClr val="FFFFFF"/>
      </a:lt2>
      <a:accent1>
        <a:srgbClr val="00A9CE"/>
      </a:accent1>
      <a:accent2>
        <a:srgbClr val="001D34"/>
      </a:accent2>
      <a:accent3>
        <a:srgbClr val="757579"/>
      </a:accent3>
      <a:accent4>
        <a:srgbClr val="1E22AA"/>
      </a:accent4>
      <a:accent5>
        <a:srgbClr val="78BE20"/>
      </a:accent5>
      <a:accent6>
        <a:srgbClr val="6D2077"/>
      </a:accent6>
      <a:hlink>
        <a:srgbClr val="001D34"/>
      </a:hlink>
      <a:folHlink>
        <a:srgbClr val="00A9CE"/>
      </a:folHlink>
    </a:clrScheme>
    <a:fontScheme name="CSIRO_Resources">
      <a:majorFont>
        <a:latin typeface="Open Sans"/>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ebbfb97d-8400-4246-978d-8b68e4a1ec72">ZE3VX6JE3FAU-1152004265-299</_dlc_DocId>
    <_dlc_DocIdUrl xmlns="ebbfb97d-8400-4246-978d-8b68e4a1ec72">
      <Url>https://csiroau.sharepoint.com/sites/CSIROEducationOutreach2/_layouts/15/DocIdRedir.aspx?ID=ZE3VX6JE3FAU-1152004265-299</Url>
      <Description>ZE3VX6JE3FAU-1152004265-299</Description>
    </_dlc_DocIdUrl>
    <Resourcetype xmlns="a774ea9e-c034-4ea9-adc9-463ee3fef49f" xsi:nil="true"/>
    <Evaluation xmlns="a774ea9e-c034-4ea9-adc9-463ee3fef49f" xsi:nil="true"/>
    <Programname xmlns="a774ea9e-c034-4ea9-adc9-463ee3fef49f" xsi:nil="true"/>
    <Notes xmlns="a774ea9e-c034-4ea9-adc9-463ee3fef49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53369D1CD1B61448F62ED7191B0A361" ma:contentTypeVersion="11" ma:contentTypeDescription="Create a new document." ma:contentTypeScope="" ma:versionID="9fa718f4d8f4bbefcc64bedee5bfc52e">
  <xsd:schema xmlns:xsd="http://www.w3.org/2001/XMLSchema" xmlns:xs="http://www.w3.org/2001/XMLSchema" xmlns:p="http://schemas.microsoft.com/office/2006/metadata/properties" xmlns:ns2="ebbfb97d-8400-4246-978d-8b68e4a1ec72" xmlns:ns3="a774ea9e-c034-4ea9-adc9-463ee3fef49f" targetNamespace="http://schemas.microsoft.com/office/2006/metadata/properties" ma:root="true" ma:fieldsID="196f744a603421bb36edf33224f8f500" ns2:_="" ns3:_="">
    <xsd:import namespace="ebbfb97d-8400-4246-978d-8b68e4a1ec72"/>
    <xsd:import namespace="a774ea9e-c034-4ea9-adc9-463ee3fef49f"/>
    <xsd:element name="properties">
      <xsd:complexType>
        <xsd:sequence>
          <xsd:element name="documentManagement">
            <xsd:complexType>
              <xsd:all>
                <xsd:element ref="ns2:_dlc_DocId" minOccurs="0"/>
                <xsd:element ref="ns2:_dlc_DocIdUrl" minOccurs="0"/>
                <xsd:element ref="ns2:_dlc_DocIdPersistId" minOccurs="0"/>
                <xsd:element ref="ns3:Programname" minOccurs="0"/>
                <xsd:element ref="ns3:Resourcetype" minOccurs="0"/>
                <xsd:element ref="ns3:Evaluation" minOccurs="0"/>
                <xsd:element ref="ns3:MediaServiceMetadata" minOccurs="0"/>
                <xsd:element ref="ns3:MediaServiceFastMetadata" minOccurs="0"/>
                <xsd:element ref="ns3:MediaServiceObjectDetectorVersions" minOccurs="0"/>
                <xsd:element ref="ns3:MediaServiceSearchProperties" minOccurs="0"/>
                <xsd:element ref="ns2:SharedWithUsers" minOccurs="0"/>
                <xsd:element ref="ns2:SharedWithDetails" minOccurs="0"/>
                <xsd:element ref="ns3: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bfb97d-8400-4246-978d-8b68e4a1ec7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774ea9e-c034-4ea9-adc9-463ee3fef49f" elementFormDefault="qualified">
    <xsd:import namespace="http://schemas.microsoft.com/office/2006/documentManagement/types"/>
    <xsd:import namespace="http://schemas.microsoft.com/office/infopath/2007/PartnerControls"/>
    <xsd:element name="Programname" ma:index="11" nillable="true" ma:displayName="Owner of resource" ma:format="Dropdown" ma:internalName="Programname">
      <xsd:complexType>
        <xsd:complexContent>
          <xsd:extension base="dms:MultiChoiceFillIn">
            <xsd:sequence>
              <xsd:element name="Value" maxOccurs="unbounded" minOccurs="0" nillable="true">
                <xsd:simpleType>
                  <xsd:union memberTypes="dms:Text">
                    <xsd:simpleType>
                      <xsd:restriction base="dms:Choice">
                        <xsd:enumeration value="Digital Careers"/>
                        <xsd:enumeration value="STEM Together"/>
                        <xsd:enumeration value="STEM Professionals in Schools"/>
                        <xsd:enumeration value="GenSTEM"/>
                        <xsd:enumeration value="Legacy"/>
                        <xsd:enumeration value="CEdO Comms"/>
                      </xsd:restriction>
                    </xsd:simpleType>
                  </xsd:union>
                </xsd:simpleType>
              </xsd:element>
            </xsd:sequence>
          </xsd:extension>
        </xsd:complexContent>
      </xsd:complexType>
    </xsd:element>
    <xsd:element name="Resourcetype" ma:index="12" nillable="true" ma:displayName="Resource type" ma:format="Dropdown" ma:internalName="Resourcetype">
      <xsd:complexType>
        <xsd:complexContent>
          <xsd:extension base="dms:MultiChoice">
            <xsd:sequence>
              <xsd:element name="Value" maxOccurs="unbounded" minOccurs="0" nillable="true">
                <xsd:simpleType>
                  <xsd:restriction base="dms:Choice">
                    <xsd:enumeration value="Video resource"/>
                    <xsd:enumeration value="Student resource"/>
                    <xsd:enumeration value="Teacher resource"/>
                  </xsd:restriction>
                </xsd:simpleType>
              </xsd:element>
            </xsd:sequence>
          </xsd:extension>
        </xsd:complexContent>
      </xsd:complexType>
    </xsd:element>
    <xsd:element name="Evaluation" ma:index="14" nillable="true" ma:displayName="Status" ma:format="Dropdown" ma:internalName="Evaluation">
      <xsd:simpleType>
        <xsd:restriction base="dms:Choice">
          <xsd:enumeration value="Requires Review"/>
          <xsd:enumeration value="Live on Library"/>
          <xsd:enumeration value="Admin"/>
          <xsd:enumeration value="Awaiting QA Panel"/>
          <xsd:enumeration value="Internal Document"/>
        </xsd:restriction>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Notes" ma:index="21" nillable="true" ma:displayName="Notes" ma:format="Dropdown" ma:internalName="Note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3"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055E88F-56E0-4A92-B871-2859570AB8DA}">
  <ds:schemaRefs>
    <ds:schemaRef ds:uri="http://schemas.microsoft.com/sharepoint/v3/contenttype/forms"/>
  </ds:schemaRefs>
</ds:datastoreItem>
</file>

<file path=customXml/itemProps2.xml><?xml version="1.0" encoding="utf-8"?>
<ds:datastoreItem xmlns:ds="http://schemas.openxmlformats.org/officeDocument/2006/customXml" ds:itemID="{D5BE63B6-FDED-485F-A6F7-26B9F1E6BC9D}">
  <ds:schemaRefs>
    <ds:schemaRef ds:uri="http://schemas.microsoft.com/office/2006/documentManagement/types"/>
    <ds:schemaRef ds:uri="http://www.w3.org/XML/1998/namespace"/>
    <ds:schemaRef ds:uri="http://purl.org/dc/terms/"/>
    <ds:schemaRef ds:uri="http://purl.org/dc/elements/1.1/"/>
    <ds:schemaRef ds:uri="16086451-6d37-4935-be9a-a54fea279158"/>
    <ds:schemaRef ds:uri="http://schemas.microsoft.com/office/infopath/2007/PartnerControls"/>
    <ds:schemaRef ds:uri="http://purl.org/dc/dcmitype/"/>
    <ds:schemaRef ds:uri="cbf74718-704d-415e-8c81-199debd1d983"/>
    <ds:schemaRef ds:uri="http://schemas.openxmlformats.org/package/2006/metadata/core-properties"/>
    <ds:schemaRef ds:uri="http://schemas.microsoft.com/office/2006/metadata/properties"/>
    <ds:schemaRef ds:uri="ebbfb97d-8400-4246-978d-8b68e4a1ec72"/>
    <ds:schemaRef ds:uri="a774ea9e-c034-4ea9-adc9-463ee3fef49f"/>
  </ds:schemaRefs>
</ds:datastoreItem>
</file>

<file path=customXml/itemProps3.xml><?xml version="1.0" encoding="utf-8"?>
<ds:datastoreItem xmlns:ds="http://schemas.openxmlformats.org/officeDocument/2006/customXml" ds:itemID="{935DF54D-D155-4B9B-98E8-F0AC8D538C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bfb97d-8400-4246-978d-8b68e4a1ec72"/>
    <ds:schemaRef ds:uri="a774ea9e-c034-4ea9-adc9-463ee3fef4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44C381EA-29A9-45A8-8FFC-92F8EE8AD3CC}">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442</TotalTime>
  <Words>996</Words>
  <PresentationFormat>A4 Paper (210x297 mm)</PresentationFormat>
  <Paragraphs>49</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Open Sans</vt:lpstr>
      <vt:lpstr>Wingdings</vt:lpstr>
      <vt:lpstr>1_Office Theme</vt:lpstr>
      <vt:lpstr>Space Careers Wayfinder Space: The legal, the ethical and the moral</vt:lpstr>
      <vt:lpstr>Space: The legal, the ethical and the moral – page 2</vt:lpstr>
      <vt:lpstr>Space: The legal, the ethical and the moral – page 3</vt:lpstr>
      <vt:lpstr>Space: The legal, the ethical and the moral – page 4</vt:lpstr>
    </vt:vector>
  </TitlesOfParts>
  <Company>CSIRO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Space the legal ethical and the moral student resource</dc:title>
  <dcterms:created xsi:type="dcterms:W3CDTF">2023-04-19T21:44:39Z</dcterms:created>
  <dcterms:modified xsi:type="dcterms:W3CDTF">2024-07-24T00:07:49Z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0x010100353369D1CD1B61448F62ED7191B0A361</vt:lpwstr>
  </property>
  <property fmtid="{D5CDD505-2E9C-101B-9397-08002B2CF9AE}" pid="3" name="_dlc_DocIdItemGuid">
    <vt:lpwstr>6291d37a-67e6-4af3-a0c1-1f76dc1e62c5</vt:lpwstr>
  </property>
  <property fmtid="{D5CDD505-2E9C-101B-9397-08002B2CF9AE}" pid="4" name="MediaServiceImageTags">
    <vt:lpwstr/>
  </property>
</Properties>
</file>