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5"/>
  </p:sldMasterIdLst>
  <p:notesMasterIdLst>
    <p:notesMasterId r:id="rId10"/>
  </p:notesMasterIdLst>
  <p:sldIdLst>
    <p:sldId id="261" r:id="rId6"/>
    <p:sldId id="256" r:id="rId7"/>
    <p:sldId id="257" r:id="rId8"/>
    <p:sldId id="259" r:id="rId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1"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6357" autoAdjust="0"/>
  </p:normalViewPr>
  <p:slideViewPr>
    <p:cSldViewPr snapToGrid="0" showGuides="1">
      <p:cViewPr varScale="1">
        <p:scale>
          <a:sx n="64" d="100"/>
          <a:sy n="64" d="100"/>
        </p:scale>
        <p:origin x="1742" y="77"/>
      </p:cViewPr>
      <p:guideLst>
        <p:guide orient="horz" pos="351"/>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erissa (Science Connect, Newcastle)" userId="0504c394-0c19-49de-9df6-9a6d59b8a886" providerId="ADAL" clId="{9E2712EA-82F3-4253-99E4-DA1E8BFAAD53}"/>
    <pc:docChg chg="delSld">
      <pc:chgData name="Jones, Nerissa (Science Connect, Newcastle)" userId="0504c394-0c19-49de-9df6-9a6d59b8a886" providerId="ADAL" clId="{9E2712EA-82F3-4253-99E4-DA1E8BFAAD53}" dt="2024-04-02T05:10:32.252" v="0" actId="47"/>
      <pc:docMkLst>
        <pc:docMk/>
      </pc:docMkLst>
      <pc:sldChg chg="del">
        <pc:chgData name="Jones, Nerissa (Science Connect, Newcastle)" userId="0504c394-0c19-49de-9df6-9a6d59b8a886" providerId="ADAL" clId="{9E2712EA-82F3-4253-99E4-DA1E8BFAAD53}" dt="2024-04-02T05:10:32.252" v="0" actId="47"/>
        <pc:sldMkLst>
          <pc:docMk/>
          <pc:sldMk cId="1699532888"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EC548-5A07-4952-A39F-B71329637647}" type="datetimeFigureOut">
              <a:rPr lang="en-AU" smtClean="0"/>
              <a:t>24/07/2024</a:t>
            </a:fld>
            <a:endParaRPr lang="en-AU"/>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0B948-7F29-4D1C-8BB5-2D9CD9756C48}" type="slidenum">
              <a:rPr lang="en-AU" smtClean="0"/>
              <a:t>‹#›</a:t>
            </a:fld>
            <a:endParaRPr lang="en-AU"/>
          </a:p>
        </p:txBody>
      </p:sp>
    </p:spTree>
    <p:extLst>
      <p:ext uri="{BB962C8B-B14F-4D97-AF65-F5344CB8AC3E}">
        <p14:creationId xmlns:p14="http://schemas.microsoft.com/office/powerpoint/2010/main" val="64389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815135E-A4B9-9143-5B0F-5419479D90A5}"/>
              </a:ext>
            </a:extLst>
          </p:cNvPr>
          <p:cNvGrpSpPr/>
          <p:nvPr userDrawn="1"/>
        </p:nvGrpSpPr>
        <p:grpSpPr>
          <a:xfrm>
            <a:off x="1" y="1"/>
            <a:ext cx="6858000" cy="2024428"/>
            <a:chOff x="0" y="0"/>
            <a:chExt cx="7647305" cy="2257425"/>
          </a:xfrm>
        </p:grpSpPr>
        <p:pic>
          <p:nvPicPr>
            <p:cNvPr id="7" name="Picture 6">
              <a:extLst>
                <a:ext uri="{FF2B5EF4-FFF2-40B4-BE49-F238E27FC236}">
                  <a16:creationId xmlns:a16="http://schemas.microsoft.com/office/drawing/2014/main" id="{32F8E56B-E2D4-53E7-94CB-2824591CFD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177" b="29593"/>
            <a:stretch/>
          </p:blipFill>
          <p:spPr bwMode="auto">
            <a:xfrm>
              <a:off x="0" y="0"/>
              <a:ext cx="7647305" cy="225742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2840A6C2-C083-007F-3ED6-0520A96E4C97}"/>
                </a:ext>
              </a:extLst>
            </p:cNvPr>
            <p:cNvSpPr/>
            <p:nvPr userDrawn="1"/>
          </p:nvSpPr>
          <p:spPr>
            <a:xfrm>
              <a:off x="3590925" y="0"/>
              <a:ext cx="4056380" cy="2257425"/>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2" name="Footer Placeholder 7">
            <a:extLst>
              <a:ext uri="{FF2B5EF4-FFF2-40B4-BE49-F238E27FC236}">
                <a16:creationId xmlns:a16="http://schemas.microsoft.com/office/drawing/2014/main" id="{FD2C2717-609F-BA4E-6A70-E03E13BE91FF}"/>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3" name="Slide Number Placeholder 8">
            <a:extLst>
              <a:ext uri="{FF2B5EF4-FFF2-40B4-BE49-F238E27FC236}">
                <a16:creationId xmlns:a16="http://schemas.microsoft.com/office/drawing/2014/main" id="{E0604226-B5E1-B6DB-2A57-4DDAE260473C}"/>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4" name="Straight Connector 3">
            <a:extLst>
              <a:ext uri="{FF2B5EF4-FFF2-40B4-BE49-F238E27FC236}">
                <a16:creationId xmlns:a16="http://schemas.microsoft.com/office/drawing/2014/main" id="{05A93FF2-4439-B7FE-7CE7-CDF8E97970AA}"/>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2AFEA94-D4D0-5D32-25AB-3F96F80411B5}"/>
              </a:ext>
            </a:extLst>
          </p:cNvPr>
          <p:cNvSpPr/>
          <p:nvPr userDrawn="1"/>
        </p:nvSpPr>
        <p:spPr>
          <a:xfrm>
            <a:off x="5063490" y="1771650"/>
            <a:ext cx="1794511" cy="201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07000"/>
              </a:lnSpc>
              <a:spcAft>
                <a:spcPts val="600"/>
              </a:spcAft>
              <a:tabLst>
                <a:tab pos="1154113" algn="r"/>
              </a:tabLst>
            </a:pPr>
            <a:r>
              <a:rPr lang="en-AU" sz="800" dirty="0">
                <a:solidFill>
                  <a:srgbClr val="00A9CE"/>
                </a:solidFill>
                <a:effectLst/>
                <a:ea typeface="Calibri" panose="020F0502020204030204" pitchFamily="34" charset="0"/>
                <a:cs typeface="Times New Roman" panose="02020603050405020304" pitchFamily="18" charset="0"/>
              </a:rPr>
              <a:t>	TEACHER GUIDE</a:t>
            </a:r>
            <a:endParaRPr lang="en-AU" sz="1100" dirty="0">
              <a:effectLs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AC34B74-7091-E444-4382-6E7F3C9BE6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182" y="565513"/>
            <a:ext cx="726061" cy="726061"/>
          </a:xfrm>
          <a:prstGeom prst="rect">
            <a:avLst/>
          </a:prstGeom>
        </p:spPr>
      </p:pic>
    </p:spTree>
    <p:extLst>
      <p:ext uri="{BB962C8B-B14F-4D97-AF65-F5344CB8AC3E}">
        <p14:creationId xmlns:p14="http://schemas.microsoft.com/office/powerpoint/2010/main" val="1972623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7">
            <a:extLst>
              <a:ext uri="{FF2B5EF4-FFF2-40B4-BE49-F238E27FC236}">
                <a16:creationId xmlns:a16="http://schemas.microsoft.com/office/drawing/2014/main" id="{66E23B81-460C-3291-0E98-7F67A4EF247D}"/>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7" name="Slide Number Placeholder 8">
            <a:extLst>
              <a:ext uri="{FF2B5EF4-FFF2-40B4-BE49-F238E27FC236}">
                <a16:creationId xmlns:a16="http://schemas.microsoft.com/office/drawing/2014/main" id="{D960CDE5-8A3D-A7E6-90AE-113682822F33}"/>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8" name="Straight Connector 7">
            <a:extLst>
              <a:ext uri="{FF2B5EF4-FFF2-40B4-BE49-F238E27FC236}">
                <a16:creationId xmlns:a16="http://schemas.microsoft.com/office/drawing/2014/main" id="{F04A8852-96B6-5613-E2D5-BF05C2B771E7}"/>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14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08549C-7496-9165-2067-01E31BFA0DAA}"/>
              </a:ext>
            </a:extLst>
          </p:cNvPr>
          <p:cNvSpPr/>
          <p:nvPr userDrawn="1"/>
        </p:nvSpPr>
        <p:spPr>
          <a:xfrm>
            <a:off x="0" y="9066178"/>
            <a:ext cx="6858000" cy="839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7">
            <a:extLst>
              <a:ext uri="{FF2B5EF4-FFF2-40B4-BE49-F238E27FC236}">
                <a16:creationId xmlns:a16="http://schemas.microsoft.com/office/drawing/2014/main" id="{481371E2-35B3-98CE-A3D0-A51E5AA977EA}"/>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6" name="Slide Number Placeholder 8">
            <a:extLst>
              <a:ext uri="{FF2B5EF4-FFF2-40B4-BE49-F238E27FC236}">
                <a16:creationId xmlns:a16="http://schemas.microsoft.com/office/drawing/2014/main" id="{E71B1684-73D3-A30B-C65D-921B7E675051}"/>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10" name="Straight Connector 9">
            <a:extLst>
              <a:ext uri="{FF2B5EF4-FFF2-40B4-BE49-F238E27FC236}">
                <a16:creationId xmlns:a16="http://schemas.microsoft.com/office/drawing/2014/main" id="{460C6023-210F-D4A7-6F5F-4D79568BDF83}"/>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69119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6" userDrawn="1">
          <p15:clr>
            <a:srgbClr val="F26B43"/>
          </p15:clr>
        </p15:guide>
        <p15:guide id="2"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2009-2017.state.gov/t/isn/5181.htm#:~:text=The%20provisions%20of%20this%20Treaty,including%20cases%20where%20they%20are" TargetMode="Externa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hyperlink" Target="https://arxiv.org/ftp/arxiv/papers/1009/1009.4753.pdf" TargetMode="External"/><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B45D87-5AAD-F0FA-B02F-449CF85D49BB}"/>
              </a:ext>
            </a:extLst>
          </p:cNvPr>
          <p:cNvSpPr txBox="1">
            <a:spLocks noGrp="1"/>
          </p:cNvSpPr>
          <p:nvPr>
            <p:ph type="title" idx="4294967295"/>
          </p:nvPr>
        </p:nvSpPr>
        <p:spPr>
          <a:xfrm>
            <a:off x="552093" y="2264594"/>
            <a:ext cx="6111754" cy="1022569"/>
          </a:xfrm>
          <a:prstGeom prst="rect">
            <a:avLst/>
          </a:prstGeom>
          <a:solidFill>
            <a:schemeClr val="bg1"/>
          </a:solid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defTabSz="457200">
              <a:lnSpc>
                <a:spcPct val="100000"/>
              </a:lnSpc>
              <a:spcBef>
                <a:spcPts val="0"/>
              </a:spcBef>
              <a:defRPr/>
            </a:pPr>
            <a:r>
              <a:rPr lang="en-US" sz="3600" dirty="0">
                <a:latin typeface="Open Sans" pitchFamily="2" charset="0"/>
                <a:ea typeface="Open Sans" pitchFamily="2" charset="0"/>
                <a:cs typeface="Open Sans" pitchFamily="2" charset="0"/>
              </a:rPr>
              <a:t>Space Careers </a:t>
            </a:r>
            <a:r>
              <a:rPr lang="en-US" sz="3600" dirty="0" err="1">
                <a:latin typeface="Open Sans" pitchFamily="2" charset="0"/>
                <a:ea typeface="Open Sans" pitchFamily="2" charset="0"/>
                <a:cs typeface="Open Sans" pitchFamily="2" charset="0"/>
              </a:rPr>
              <a:t>Wayfinder</a:t>
            </a:r>
            <a:br>
              <a:rPr kumimoji="0" lang="en-US" sz="21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br>
            <a:r>
              <a:rPr kumimoji="0" lang="en-US" sz="21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t>Space: The legal, the ethical and the moral</a:t>
            </a:r>
            <a:endParaRPr kumimoji="0" lang="en-AU" sz="21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endParaRPr>
          </a:p>
        </p:txBody>
      </p:sp>
      <p:sp>
        <p:nvSpPr>
          <p:cNvPr id="8" name="TextBox 7">
            <a:extLst>
              <a:ext uri="{FF2B5EF4-FFF2-40B4-BE49-F238E27FC236}">
                <a16:creationId xmlns:a16="http://schemas.microsoft.com/office/drawing/2014/main" id="{24B1556E-57A4-471D-286D-26134AA5A2A3}"/>
              </a:ext>
            </a:extLst>
          </p:cNvPr>
          <p:cNvSpPr txBox="1"/>
          <p:nvPr/>
        </p:nvSpPr>
        <p:spPr>
          <a:xfrm>
            <a:off x="552092" y="3474720"/>
            <a:ext cx="5756634" cy="2738424"/>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effectLst/>
                <a:latin typeface="Open Sans" pitchFamily="2" charset="0"/>
                <a:ea typeface="Open Sans" pitchFamily="2" charset="0"/>
                <a:cs typeface="Open Sans" pitchFamily="2" charset="0"/>
              </a:rPr>
              <a:t>Background</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Australia is a country with a democratically elected government (parliament). The Australian Constitution contains the rules by which the country is governed. The constitution covers the structure, powers, and responsibilities of the federal parliament which includes the law-making powers of the parliament. For new national laws or amendments to existing national laws ministers of the parliament prepare and enter a bill in the form of a draft Act. The bill becomes an Act or law only after it has been passed by both Houses of the Parliament (the Senate and the House of Representatives) and has been assented to by the Governor-General.</a:t>
            </a:r>
          </a:p>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The task</a:t>
            </a:r>
          </a:p>
          <a:p>
            <a:pPr marL="174625" indent="-174625">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sym typeface="Wingdings" panose="05000000000000000000" pitchFamily="2" charset="2"/>
              </a:rPr>
              <a:t></a:t>
            </a:r>
            <a:r>
              <a:rPr lang="en-AU" sz="1000" dirty="0">
                <a:solidFill>
                  <a:srgbClr val="57575A"/>
                </a:solidFill>
                <a:latin typeface="Calibri" panose="020F0502020204030204" pitchFamily="34" charset="0"/>
                <a:cs typeface="Calibri" panose="020F0502020204030204" pitchFamily="34" charset="0"/>
              </a:rPr>
              <a:t>	In his video </a:t>
            </a:r>
            <a:r>
              <a:rPr lang="en-AU" sz="1000" dirty="0" err="1">
                <a:solidFill>
                  <a:srgbClr val="57575A"/>
                </a:solidFill>
                <a:latin typeface="Calibri" panose="020F0502020204030204" pitchFamily="34" charset="0"/>
                <a:cs typeface="Calibri" panose="020F0502020204030204" pitchFamily="34" charset="0"/>
              </a:rPr>
              <a:t>Deen</a:t>
            </a:r>
            <a:r>
              <a:rPr lang="en-AU" sz="1000" dirty="0">
                <a:solidFill>
                  <a:srgbClr val="57575A"/>
                </a:solidFill>
                <a:latin typeface="Calibri" panose="020F0502020204030204" pitchFamily="34" charset="0"/>
                <a:cs typeface="Calibri" panose="020F0502020204030204" pitchFamily="34" charset="0"/>
              </a:rPr>
              <a:t> mentions law, ethics and morals. Complete the table with a definition and example of each of the listed obligations.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7D94B34-802B-B88D-1CBD-FD15A5CD6A07}"/>
              </a:ext>
            </a:extLst>
          </p:cNvPr>
          <p:cNvSpPr txBox="1"/>
          <p:nvPr/>
        </p:nvSpPr>
        <p:spPr>
          <a:xfrm>
            <a:off x="561802" y="6100404"/>
            <a:ext cx="5763842" cy="453183"/>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Responses to this activity are likely to vary particularly in defining ethical responsibility and moral responsibility.</a:t>
            </a:r>
          </a:p>
        </p:txBody>
      </p:sp>
      <p:graphicFrame>
        <p:nvGraphicFramePr>
          <p:cNvPr id="10" name="Table 9">
            <a:extLst>
              <a:ext uri="{FF2B5EF4-FFF2-40B4-BE49-F238E27FC236}">
                <a16:creationId xmlns:a16="http://schemas.microsoft.com/office/drawing/2014/main" id="{3BED4494-D393-29E7-29A4-C6B971EFF18E}"/>
              </a:ext>
            </a:extLst>
          </p:cNvPr>
          <p:cNvGraphicFramePr>
            <a:graphicFrameLocks noGrp="1"/>
          </p:cNvGraphicFramePr>
          <p:nvPr>
            <p:extLst>
              <p:ext uri="{D42A27DB-BD31-4B8C-83A1-F6EECF244321}">
                <p14:modId xmlns:p14="http://schemas.microsoft.com/office/powerpoint/2010/main" val="1009779524"/>
              </p:ext>
            </p:extLst>
          </p:nvPr>
        </p:nvGraphicFramePr>
        <p:xfrm>
          <a:off x="566420" y="6596649"/>
          <a:ext cx="5759224" cy="2271778"/>
        </p:xfrm>
        <a:graphic>
          <a:graphicData uri="http://schemas.openxmlformats.org/drawingml/2006/table">
            <a:tbl>
              <a:tblPr firstRow="1" firstCol="1" bandRow="1">
                <a:tableStyleId>{5C22544A-7EE6-4342-B048-85BDC9FD1C3A}</a:tableStyleId>
              </a:tblPr>
              <a:tblGrid>
                <a:gridCol w="854072">
                  <a:extLst>
                    <a:ext uri="{9D8B030D-6E8A-4147-A177-3AD203B41FA5}">
                      <a16:colId xmlns:a16="http://schemas.microsoft.com/office/drawing/2014/main" val="3943618115"/>
                    </a:ext>
                  </a:extLst>
                </a:gridCol>
                <a:gridCol w="2452576">
                  <a:extLst>
                    <a:ext uri="{9D8B030D-6E8A-4147-A177-3AD203B41FA5}">
                      <a16:colId xmlns:a16="http://schemas.microsoft.com/office/drawing/2014/main" val="229667694"/>
                    </a:ext>
                  </a:extLst>
                </a:gridCol>
                <a:gridCol w="2452576">
                  <a:extLst>
                    <a:ext uri="{9D8B030D-6E8A-4147-A177-3AD203B41FA5}">
                      <a16:colId xmlns:a16="http://schemas.microsoft.com/office/drawing/2014/main" val="3521282161"/>
                    </a:ext>
                  </a:extLst>
                </a:gridCol>
              </a:tblGrid>
              <a:tr h="213706">
                <a:tc>
                  <a:txBody>
                    <a:bodyPr/>
                    <a:lstStyle/>
                    <a:p>
                      <a:pPr>
                        <a:lnSpc>
                          <a:spcPct val="107000"/>
                        </a:lnSpc>
                        <a:spcBef>
                          <a:spcPts val="600"/>
                        </a:spcBef>
                        <a:spcAft>
                          <a:spcPts val="600"/>
                        </a:spcAft>
                      </a:pPr>
                      <a:r>
                        <a:rPr lang="en-AU" sz="800" dirty="0">
                          <a:solidFill>
                            <a:srgbClr val="57575A"/>
                          </a:solidFill>
                          <a:effectLst/>
                        </a:rPr>
                        <a:t> </a:t>
                      </a:r>
                      <a:endParaRPr lang="en-AU" sz="8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nSpc>
                          <a:spcPct val="107000"/>
                        </a:lnSpc>
                        <a:spcBef>
                          <a:spcPts val="600"/>
                        </a:spcBef>
                        <a:spcAft>
                          <a:spcPts val="600"/>
                        </a:spcAft>
                      </a:pPr>
                      <a:r>
                        <a:rPr lang="en-AU" sz="800" dirty="0">
                          <a:solidFill>
                            <a:srgbClr val="57575A"/>
                          </a:solidFill>
                          <a:effectLst/>
                        </a:rPr>
                        <a:t>Definition</a:t>
                      </a:r>
                      <a:endParaRPr lang="en-AU" sz="8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nSpc>
                          <a:spcPct val="107000"/>
                        </a:lnSpc>
                        <a:spcBef>
                          <a:spcPts val="600"/>
                        </a:spcBef>
                        <a:spcAft>
                          <a:spcPts val="600"/>
                        </a:spcAft>
                      </a:pPr>
                      <a:r>
                        <a:rPr lang="en-AU" sz="800">
                          <a:solidFill>
                            <a:srgbClr val="57575A"/>
                          </a:solidFill>
                          <a:effectLst/>
                        </a:rPr>
                        <a:t>Example</a:t>
                      </a:r>
                      <a:endParaRPr lang="en-AU" sz="8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68776243"/>
                  </a:ext>
                </a:extLst>
              </a:tr>
              <a:tr h="638792">
                <a:tc>
                  <a:txBody>
                    <a:bodyPr/>
                    <a:lstStyle/>
                    <a:p>
                      <a:pPr>
                        <a:lnSpc>
                          <a:spcPct val="107000"/>
                        </a:lnSpc>
                        <a:spcBef>
                          <a:spcPts val="600"/>
                        </a:spcBef>
                        <a:spcAft>
                          <a:spcPts val="600"/>
                        </a:spcAft>
                      </a:pPr>
                      <a:r>
                        <a:rPr lang="en-AU" sz="800" dirty="0">
                          <a:solidFill>
                            <a:srgbClr val="57575A"/>
                          </a:solidFill>
                          <a:effectLst/>
                        </a:rPr>
                        <a:t>Legal Obligation</a:t>
                      </a:r>
                      <a:endParaRPr lang="en-AU" sz="8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nSpc>
                          <a:spcPct val="107000"/>
                        </a:lnSpc>
                        <a:spcBef>
                          <a:spcPts val="600"/>
                        </a:spcBef>
                        <a:spcAft>
                          <a:spcPts val="600"/>
                        </a:spcAft>
                      </a:pPr>
                      <a:r>
                        <a:rPr lang="en-AU" sz="800" dirty="0">
                          <a:solidFill>
                            <a:schemeClr val="accent4"/>
                          </a:solidFill>
                          <a:effectLst/>
                        </a:rPr>
                        <a:t>A set of duties/rules passed by state and federal parliaments and  imposed on individual members of society, institutions, associations, organisations and corporations.</a:t>
                      </a:r>
                      <a:endParaRPr lang="en-AU" sz="8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nSpc>
                          <a:spcPct val="107000"/>
                        </a:lnSpc>
                        <a:spcBef>
                          <a:spcPts val="600"/>
                        </a:spcBef>
                        <a:spcAft>
                          <a:spcPts val="600"/>
                        </a:spcAft>
                      </a:pPr>
                      <a:r>
                        <a:rPr lang="en-AU" sz="800">
                          <a:solidFill>
                            <a:schemeClr val="accent4"/>
                          </a:solidFill>
                          <a:effectLst/>
                        </a:rPr>
                        <a:t>Requirement to hold a full drivers licence to drive a vehicle unaccompanied on Australian roads.</a:t>
                      </a:r>
                      <a:endParaRPr lang="en-AU" sz="8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9020359"/>
                  </a:ext>
                </a:extLst>
              </a:tr>
              <a:tr h="638792">
                <a:tc>
                  <a:txBody>
                    <a:bodyPr/>
                    <a:lstStyle/>
                    <a:p>
                      <a:pPr>
                        <a:lnSpc>
                          <a:spcPct val="107000"/>
                        </a:lnSpc>
                        <a:spcBef>
                          <a:spcPts val="600"/>
                        </a:spcBef>
                        <a:spcAft>
                          <a:spcPts val="600"/>
                        </a:spcAft>
                      </a:pPr>
                      <a:r>
                        <a:rPr lang="en-AU" sz="800">
                          <a:solidFill>
                            <a:srgbClr val="57575A"/>
                          </a:solidFill>
                          <a:effectLst/>
                        </a:rPr>
                        <a:t>Ethical Obligation</a:t>
                      </a:r>
                      <a:endParaRPr lang="en-AU" sz="8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nSpc>
                          <a:spcPct val="107000"/>
                        </a:lnSpc>
                        <a:spcBef>
                          <a:spcPts val="600"/>
                        </a:spcBef>
                        <a:spcAft>
                          <a:spcPts val="600"/>
                        </a:spcAft>
                      </a:pPr>
                      <a:r>
                        <a:rPr lang="en-AU" sz="800" dirty="0">
                          <a:solidFill>
                            <a:schemeClr val="accent4"/>
                          </a:solidFill>
                          <a:effectLst/>
                        </a:rPr>
                        <a:t>A set of guiding principles which help inform individual members of society, institutions, associations, organisations and corporations what is right or wrong/good or bad.</a:t>
                      </a:r>
                      <a:endParaRPr lang="en-AU" sz="8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nSpc>
                          <a:spcPct val="107000"/>
                        </a:lnSpc>
                        <a:spcBef>
                          <a:spcPts val="600"/>
                        </a:spcBef>
                        <a:spcAft>
                          <a:spcPts val="600"/>
                        </a:spcAft>
                      </a:pPr>
                      <a:r>
                        <a:rPr lang="en-AU" sz="800">
                          <a:solidFill>
                            <a:schemeClr val="accent4"/>
                          </a:solidFill>
                          <a:effectLst/>
                        </a:rPr>
                        <a:t>Companies/retailers purchasing ethically sourced goods which respect the rights, health and welfare, and working conditions of the people involved.</a:t>
                      </a:r>
                      <a:endParaRPr lang="en-AU" sz="80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525612948"/>
                  </a:ext>
                </a:extLst>
              </a:tr>
              <a:tr h="780488">
                <a:tc>
                  <a:txBody>
                    <a:bodyPr/>
                    <a:lstStyle/>
                    <a:p>
                      <a:pPr>
                        <a:lnSpc>
                          <a:spcPct val="107000"/>
                        </a:lnSpc>
                        <a:spcBef>
                          <a:spcPts val="600"/>
                        </a:spcBef>
                        <a:spcAft>
                          <a:spcPts val="600"/>
                        </a:spcAft>
                      </a:pPr>
                      <a:r>
                        <a:rPr lang="en-AU" sz="800">
                          <a:solidFill>
                            <a:srgbClr val="57575A"/>
                          </a:solidFill>
                          <a:effectLst/>
                        </a:rPr>
                        <a:t>Moral Obligation</a:t>
                      </a:r>
                      <a:endParaRPr lang="en-AU" sz="8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nSpc>
                          <a:spcPct val="107000"/>
                        </a:lnSpc>
                        <a:spcBef>
                          <a:spcPts val="600"/>
                        </a:spcBef>
                        <a:spcAft>
                          <a:spcPts val="600"/>
                        </a:spcAft>
                      </a:pPr>
                      <a:r>
                        <a:rPr lang="en-AU" sz="800" dirty="0">
                          <a:solidFill>
                            <a:schemeClr val="accent4"/>
                          </a:solidFill>
                          <a:effectLst/>
                        </a:rPr>
                        <a:t>Tend to be values, based on a shared belief about how individuals and groups ought to behave. Morals are typically adopted through social and cultural interactions.</a:t>
                      </a:r>
                      <a:endParaRPr lang="en-AU" sz="8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nSpc>
                          <a:spcPct val="107000"/>
                        </a:lnSpc>
                        <a:spcBef>
                          <a:spcPts val="600"/>
                        </a:spcBef>
                        <a:spcAft>
                          <a:spcPts val="600"/>
                        </a:spcAft>
                      </a:pPr>
                      <a:r>
                        <a:rPr lang="en-AU" sz="800" dirty="0">
                          <a:solidFill>
                            <a:schemeClr val="accent4"/>
                          </a:solidFill>
                          <a:effectLst/>
                        </a:rPr>
                        <a:t>A student sitting a crucial test which will directly impact their end of year grade is, struggling on the last question of the test which is worth 20% of the total. Sitting opposite is the class whizz and the student is close enough to see the class whizz’s solution – do they copy?</a:t>
                      </a:r>
                      <a:endParaRPr lang="en-AU" sz="8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72291186"/>
                  </a:ext>
                </a:extLst>
              </a:tr>
            </a:tbl>
          </a:graphicData>
        </a:graphic>
      </p:graphicFrame>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dirty="0">
                <a:solidFill>
                  <a:schemeClr val="bg1"/>
                </a:solidFill>
              </a:rPr>
              <a:t>Space: The legal, the ethical and the moral </a:t>
            </a:r>
            <a:r>
              <a:rPr lang="en-US" dirty="0"/>
              <a:t>TEACHER GUIDE</a:t>
            </a:r>
            <a:endParaRPr lang="en-AU" dirty="0"/>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1</a:t>
            </a:fld>
            <a:endParaRPr lang="en-AU" dirty="0"/>
          </a:p>
        </p:txBody>
      </p:sp>
      <p:pic>
        <p:nvPicPr>
          <p:cNvPr id="4" name="Graphic 3">
            <a:extLst>
              <a:ext uri="{FF2B5EF4-FFF2-40B4-BE49-F238E27FC236}">
                <a16:creationId xmlns:a16="http://schemas.microsoft.com/office/drawing/2014/main" id="{96B1B111-BCE7-4D31-CB48-F759A197302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5873" t="14052" r="14286" b="16106"/>
          <a:stretch/>
        </p:blipFill>
        <p:spPr>
          <a:xfrm>
            <a:off x="1934063" y="3370945"/>
            <a:ext cx="551146" cy="551146"/>
          </a:xfrm>
          <a:prstGeom prst="rect">
            <a:avLst/>
          </a:prstGeom>
        </p:spPr>
      </p:pic>
      <p:pic>
        <p:nvPicPr>
          <p:cNvPr id="20" name="Graphic 19">
            <a:extLst>
              <a:ext uri="{FF2B5EF4-FFF2-40B4-BE49-F238E27FC236}">
                <a16:creationId xmlns:a16="http://schemas.microsoft.com/office/drawing/2014/main" id="{11535EBD-36F8-1E3B-2296-EBF9D82290A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8701" y="5195005"/>
            <a:ext cx="430516" cy="430516"/>
          </a:xfrm>
          <a:prstGeom prst="rect">
            <a:avLst/>
          </a:prstGeom>
        </p:spPr>
      </p:pic>
    </p:spTree>
    <p:extLst>
      <p:ext uri="{BB962C8B-B14F-4D97-AF65-F5344CB8AC3E}">
        <p14:creationId xmlns:p14="http://schemas.microsoft.com/office/powerpoint/2010/main" val="170766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F9FD53E-8BD4-BC99-219E-9CE57FCC391F}"/>
              </a:ext>
            </a:extLst>
          </p:cNvPr>
          <p:cNvSpPr txBox="1"/>
          <p:nvPr/>
        </p:nvSpPr>
        <p:spPr>
          <a:xfrm>
            <a:off x="552092" y="568681"/>
            <a:ext cx="5756634" cy="4764619"/>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effectLst/>
                <a:latin typeface="Open Sans" pitchFamily="2" charset="0"/>
                <a:ea typeface="Open Sans" pitchFamily="2" charset="0"/>
                <a:cs typeface="Open Sans" pitchFamily="2" charset="0"/>
              </a:rPr>
              <a:t>Background</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Shortly after World War II in 1945 representatives from fifty countries gathered in San Francisco to sign the United Nations Charter, with Australia playing a key role. Today the 193 member states uphold the objectives of the United Nations (UN). In 1967 appointed government officials from the Russian Federation, the Unites States of America and the United Kingdom were all signatories to a UN Outer Space Treaty. As of March 2023, 113 countries are parties to the treaty, with another twenty-three countries signing the treaty but yet to complete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ratification</a:t>
            </a:r>
            <a:r>
              <a:rPr lang="en-AU" sz="1000" baseline="30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1</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a:t>
            </a:r>
          </a:p>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The task</a:t>
            </a:r>
          </a:p>
          <a:p>
            <a:pPr marL="174625" indent="-174625">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sym typeface="Wingdings" panose="05000000000000000000" pitchFamily="2" charset="2"/>
              </a:rPr>
              <a:t></a:t>
            </a:r>
            <a:r>
              <a:rPr lang="en-AU" sz="1000" dirty="0">
                <a:solidFill>
                  <a:srgbClr val="57575A"/>
                </a:solidFill>
                <a:latin typeface="Calibri" panose="020F0502020204030204" pitchFamily="34" charset="0"/>
                <a:cs typeface="Calibri" panose="020F0502020204030204" pitchFamily="34" charset="0"/>
              </a:rPr>
              <a:t>	How would you summarise the </a:t>
            </a:r>
            <a:r>
              <a:rPr lang="en-AU" sz="1000" dirty="0">
                <a:solidFill>
                  <a:srgbClr val="57575A"/>
                </a:solidFill>
                <a:latin typeface="Calibri" panose="020F0502020204030204" pitchFamily="34" charset="0"/>
                <a:cs typeface="Calibri" panose="020F0502020204030204" pitchFamily="34" charset="0"/>
                <a:hlinkClick r:id="rId2"/>
              </a:rPr>
              <a:t>Outer Space Treaty</a:t>
            </a:r>
            <a:r>
              <a:rPr lang="en-AU" sz="1000" dirty="0">
                <a:solidFill>
                  <a:srgbClr val="57575A"/>
                </a:solidFill>
                <a:latin typeface="Calibri" panose="020F0502020204030204" pitchFamily="34" charset="0"/>
                <a:cs typeface="Calibri" panose="020F0502020204030204" pitchFamily="34" charset="0"/>
              </a:rPr>
              <a:t>?</a:t>
            </a:r>
          </a:p>
          <a:p>
            <a:pPr marL="174625" indent="-174625">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	</a:t>
            </a:r>
            <a:r>
              <a:rPr lang="en-AU" sz="1000" dirty="0">
                <a:solidFill>
                  <a:schemeClr val="accent4"/>
                </a:solidFill>
                <a:latin typeface="Calibri" panose="020F0502020204030204" pitchFamily="34" charset="0"/>
                <a:cs typeface="Calibri" panose="020F0502020204030204" pitchFamily="34" charset="0"/>
              </a:rPr>
              <a:t>The Outer Space Treaty is an international agreement that establishes fundamental principles governing the exploration and use of outer space. Promoting the peaceful exploration and use of outer space for the benefit of all humankind.</a:t>
            </a:r>
          </a:p>
          <a:p>
            <a:pPr marL="174625" indent="-174625">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	 </a:t>
            </a:r>
            <a:r>
              <a:rPr lang="en-AU" sz="1000" b="1" dirty="0">
                <a:solidFill>
                  <a:schemeClr val="accent4"/>
                </a:solidFill>
                <a:latin typeface="Calibri" panose="020F0502020204030204" pitchFamily="34" charset="0"/>
                <a:cs typeface="Calibri" panose="020F0502020204030204" pitchFamily="34" charset="0"/>
              </a:rPr>
              <a:t>The key provisions</a:t>
            </a:r>
          </a:p>
          <a:p>
            <a:pPr marL="363538" indent="-188913">
              <a:spcBef>
                <a:spcPts val="100"/>
              </a:spcBef>
              <a:spcAft>
                <a:spcPts val="1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Outer space is a global common and cannot be claimed by any country as their own</a:t>
            </a:r>
          </a:p>
          <a:p>
            <a:pPr marL="363538" indent="-188913">
              <a:spcBef>
                <a:spcPts val="100"/>
              </a:spcBef>
              <a:spcAft>
                <a:spcPts val="1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Space exploration and use must be for peaceful purposes only</a:t>
            </a:r>
          </a:p>
          <a:p>
            <a:pPr marL="363538" indent="-188913">
              <a:spcBef>
                <a:spcPts val="100"/>
              </a:spcBef>
              <a:spcAft>
                <a:spcPts val="1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Military activities, such as the placement of weapons of mass destruction, are prohibited in outer space</a:t>
            </a:r>
          </a:p>
          <a:p>
            <a:pPr marL="363538" indent="-188913">
              <a:spcBef>
                <a:spcPts val="100"/>
              </a:spcBef>
              <a:spcAft>
                <a:spcPts val="1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Countries are responsible for their own space activities and must avoid harmful interference with the activities of other countries</a:t>
            </a:r>
          </a:p>
          <a:p>
            <a:pPr marL="363538" indent="-188913">
              <a:spcBef>
                <a:spcPts val="100"/>
              </a:spcBef>
              <a:spcAft>
                <a:spcPts val="1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Astronauts must be treated humanely and returned to their home country in the event of an accident</a:t>
            </a:r>
          </a:p>
          <a:p>
            <a:pPr marL="363538" indent="-188913">
              <a:spcBef>
                <a:spcPts val="100"/>
              </a:spcBef>
              <a:spcAft>
                <a:spcPts val="1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Countries must conduct space activities in accordance with international law and bear responsibility for any damage caused by their activities</a:t>
            </a:r>
          </a:p>
        </p:txBody>
      </p:sp>
      <p:sp>
        <p:nvSpPr>
          <p:cNvPr id="11" name="TextBox 10">
            <a:extLst>
              <a:ext uri="{FF2B5EF4-FFF2-40B4-BE49-F238E27FC236}">
                <a16:creationId xmlns:a16="http://schemas.microsoft.com/office/drawing/2014/main" id="{72925B39-D637-5949-E449-E17639C918C8}"/>
              </a:ext>
            </a:extLst>
          </p:cNvPr>
          <p:cNvSpPr txBox="1"/>
          <p:nvPr/>
        </p:nvSpPr>
        <p:spPr>
          <a:xfrm>
            <a:off x="552092" y="5466358"/>
            <a:ext cx="5756634" cy="3123144"/>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effectLst/>
                <a:latin typeface="Open Sans" pitchFamily="2" charset="0"/>
                <a:ea typeface="Open Sans" pitchFamily="2" charset="0"/>
                <a:cs typeface="Open Sans" pitchFamily="2" charset="0"/>
              </a:rPr>
              <a:t>Background</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Countries around the world are defined by international borders. Borders can be determined by international agreements or treaties and may be based on geographical features, cultural, religious or historical factors. A countries sovereign right to the airspace vertically above its territory is governed by international law. However, the vertical height above sea level (altitude) to which sovereignty extends is not clearly defined. </a:t>
            </a:r>
          </a:p>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The task</a:t>
            </a:r>
          </a:p>
          <a:p>
            <a:pPr marL="174625" indent="-174625">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sym typeface="Wingdings" panose="05000000000000000000" pitchFamily="2" charset="2"/>
              </a:rPr>
              <a:t></a:t>
            </a:r>
            <a:r>
              <a:rPr lang="en-AU" sz="1000" dirty="0">
                <a:solidFill>
                  <a:srgbClr val="57575A"/>
                </a:solidFill>
                <a:latin typeface="Calibri" panose="020F0502020204030204" pitchFamily="34" charset="0"/>
                <a:cs typeface="Calibri" panose="020F0502020204030204" pitchFamily="34" charset="0"/>
              </a:rPr>
              <a:t>	If the airspace vertical height relating to sovereignty is not defined, how is it possible for signatories to comply with underlying principles of the Outer Space Treaty?</a:t>
            </a:r>
          </a:p>
          <a:p>
            <a:pPr marL="174625" indent="-174625">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	</a:t>
            </a:r>
            <a:r>
              <a:rPr lang="en-AU" sz="1000" dirty="0">
                <a:solidFill>
                  <a:schemeClr val="accent4"/>
                </a:solidFill>
                <a:latin typeface="Calibri" panose="020F0502020204030204" pitchFamily="34" charset="0"/>
                <a:cs typeface="Calibri" panose="020F0502020204030204" pitchFamily="34" charset="0"/>
              </a:rPr>
              <a:t>Outer space is broadly accepted to begin at an altitude of 100 km above sea level. The Outer Space Treaty of 1967 states that outer space is not subject to national appropriation or ownership. Therefore, any claim to sovereignty beyond 100 km above sea level is not recognised by the international community.</a:t>
            </a:r>
          </a:p>
        </p:txBody>
      </p:sp>
      <p:sp>
        <p:nvSpPr>
          <p:cNvPr id="14" name="TextBox 13">
            <a:extLst>
              <a:ext uri="{FF2B5EF4-FFF2-40B4-BE49-F238E27FC236}">
                <a16:creationId xmlns:a16="http://schemas.microsoft.com/office/drawing/2014/main" id="{9BA9D8C3-BE75-C9A4-12CB-214C97A0577E}"/>
              </a:ext>
            </a:extLst>
          </p:cNvPr>
          <p:cNvSpPr txBox="1"/>
          <p:nvPr/>
        </p:nvSpPr>
        <p:spPr>
          <a:xfrm>
            <a:off x="549274" y="8699744"/>
            <a:ext cx="4168005" cy="253128"/>
          </a:xfrm>
          <a:prstGeom prst="rect">
            <a:avLst/>
          </a:prstGeom>
          <a:noFill/>
        </p:spPr>
        <p:txBody>
          <a:bodyPr wrap="square" lIns="72000" tIns="72000" rIns="72000" bIns="72000">
            <a:spAutoFit/>
          </a:bodyPr>
          <a:lstStyle/>
          <a:p>
            <a:r>
              <a:rPr lang="en-AU" sz="700" baseline="30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1 </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https://</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en.wikipedia.org</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/wiki/</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Outer_Space_Treaty#cite_note-unoda-1</a:t>
            </a:r>
            <a:endPar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dirty="0">
                <a:solidFill>
                  <a:schemeClr val="bg1"/>
                </a:solidFill>
              </a:rPr>
              <a:t>Space: The legal, the ethical and the moral </a:t>
            </a:r>
            <a:r>
              <a:rPr lang="en-US" dirty="0"/>
              <a:t>TEACHER GUIDE</a:t>
            </a:r>
            <a:endParaRPr lang="en-AU" dirty="0"/>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2</a:t>
            </a:fld>
            <a:endParaRPr lang="en-AU" dirty="0"/>
          </a:p>
        </p:txBody>
      </p:sp>
      <p:sp>
        <p:nvSpPr>
          <p:cNvPr id="2" name="Title 1">
            <a:extLst>
              <a:ext uri="{FF2B5EF4-FFF2-40B4-BE49-F238E27FC236}">
                <a16:creationId xmlns:a16="http://schemas.microsoft.com/office/drawing/2014/main" id="{8E5CCF47-8EC3-B340-5C53-870F8A016D8E}"/>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Space: The legal, the ethical and the moral – page 2</a:t>
            </a:r>
            <a:endParaRPr lang="en-AU" sz="3600" b="1" dirty="0">
              <a:solidFill>
                <a:schemeClr val="accent5"/>
              </a:solidFill>
              <a:latin typeface="Open Sans" pitchFamily="2" charset="0"/>
              <a:ea typeface="Open Sans" pitchFamily="2" charset="0"/>
              <a:cs typeface="Open Sans" pitchFamily="2" charset="0"/>
            </a:endParaRPr>
          </a:p>
        </p:txBody>
      </p:sp>
      <p:pic>
        <p:nvPicPr>
          <p:cNvPr id="9" name="Graphic 8">
            <a:extLst>
              <a:ext uri="{FF2B5EF4-FFF2-40B4-BE49-F238E27FC236}">
                <a16:creationId xmlns:a16="http://schemas.microsoft.com/office/drawing/2014/main" id="{B6C77FC1-FB93-F368-F538-00BF79C3139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873" t="14052" r="14286" b="16106"/>
          <a:stretch/>
        </p:blipFill>
        <p:spPr>
          <a:xfrm>
            <a:off x="1934063" y="464906"/>
            <a:ext cx="551146" cy="551146"/>
          </a:xfrm>
          <a:prstGeom prst="rect">
            <a:avLst/>
          </a:prstGeom>
        </p:spPr>
      </p:pic>
      <p:pic>
        <p:nvPicPr>
          <p:cNvPr id="10" name="Graphic 9">
            <a:extLst>
              <a:ext uri="{FF2B5EF4-FFF2-40B4-BE49-F238E27FC236}">
                <a16:creationId xmlns:a16="http://schemas.microsoft.com/office/drawing/2014/main" id="{914BA9C7-ED2C-4A93-28A7-66F1B2CAA57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8701" y="2163706"/>
            <a:ext cx="430516" cy="430516"/>
          </a:xfrm>
          <a:prstGeom prst="rect">
            <a:avLst/>
          </a:prstGeom>
        </p:spPr>
      </p:pic>
      <p:pic>
        <p:nvPicPr>
          <p:cNvPr id="12" name="Graphic 11">
            <a:extLst>
              <a:ext uri="{FF2B5EF4-FFF2-40B4-BE49-F238E27FC236}">
                <a16:creationId xmlns:a16="http://schemas.microsoft.com/office/drawing/2014/main" id="{387E18E5-8DF3-72FF-EE43-D7A2ADE7B11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873" t="14052" r="14286" b="16106"/>
          <a:stretch/>
        </p:blipFill>
        <p:spPr>
          <a:xfrm>
            <a:off x="1934063" y="5362583"/>
            <a:ext cx="551146" cy="551146"/>
          </a:xfrm>
          <a:prstGeom prst="rect">
            <a:avLst/>
          </a:prstGeom>
        </p:spPr>
      </p:pic>
      <p:pic>
        <p:nvPicPr>
          <p:cNvPr id="13" name="Graphic 12">
            <a:extLst>
              <a:ext uri="{FF2B5EF4-FFF2-40B4-BE49-F238E27FC236}">
                <a16:creationId xmlns:a16="http://schemas.microsoft.com/office/drawing/2014/main" id="{DE1B8544-3283-F31D-96E1-17278726EEA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8701" y="6873492"/>
            <a:ext cx="430516" cy="430516"/>
          </a:xfrm>
          <a:prstGeom prst="rect">
            <a:avLst/>
          </a:prstGeom>
        </p:spPr>
      </p:pic>
      <p:cxnSp>
        <p:nvCxnSpPr>
          <p:cNvPr id="15" name="Straight Connector 14">
            <a:extLst>
              <a:ext uri="{FF2B5EF4-FFF2-40B4-BE49-F238E27FC236}">
                <a16:creationId xmlns:a16="http://schemas.microsoft.com/office/drawing/2014/main" id="{1EE4E6C3-B9D5-ACCE-288F-32C0020A7137}"/>
              </a:ext>
              <a:ext uri="{C183D7F6-B498-43B3-948B-1728B52AA6E4}">
                <adec:decorative xmlns:adec="http://schemas.microsoft.com/office/drawing/2017/decorative" val="1"/>
              </a:ext>
            </a:extLst>
          </p:cNvPr>
          <p:cNvCxnSpPr/>
          <p:nvPr/>
        </p:nvCxnSpPr>
        <p:spPr>
          <a:xfrm>
            <a:off x="549274" y="8686647"/>
            <a:ext cx="37905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84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F0615F-A3F0-F87A-9F6E-DE187F20A57D}"/>
              </a:ext>
            </a:extLst>
          </p:cNvPr>
          <p:cNvSpPr txBox="1"/>
          <p:nvPr/>
        </p:nvSpPr>
        <p:spPr>
          <a:xfrm>
            <a:off x="552092" y="566149"/>
            <a:ext cx="5756634" cy="2684563"/>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For over 50 years the treaty has worked well with very few challenges to the status quo. Arguably the two most serious challenges occurred just over a decade apart. The first in 1976 in what was later referred to as the ‘Bogota Declaration’, and then again in 2007 when China was thought to have violated the treaty. </a:t>
            </a:r>
          </a:p>
          <a:p>
            <a:pPr marL="174625" indent="-174625">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sym typeface="Wingdings" panose="05000000000000000000" pitchFamily="2" charset="2"/>
              </a:rPr>
              <a:t></a:t>
            </a:r>
            <a:r>
              <a:rPr lang="en-AU" sz="1000" dirty="0">
                <a:solidFill>
                  <a:srgbClr val="57575A"/>
                </a:solidFill>
                <a:latin typeface="Calibri" panose="020F0502020204030204" pitchFamily="34" charset="0"/>
                <a:cs typeface="Calibri" panose="020F0502020204030204" pitchFamily="34" charset="0"/>
              </a:rPr>
              <a:t>	What was the basis of the Bogota Declaration?</a:t>
            </a:r>
          </a:p>
          <a:p>
            <a:pPr marL="174625" indent="-174625">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	Eight states crossed by the equator (Colombia, Ecuador, Congo, Indonesia, Kenya, Uganda, and Zaire-Democratic Republic of the Congo with Brazil observing) argued that a geostationary object placed in orbit (GEO) in space remains directly above a specific location of Earth. The countries argued the fact that this area was ‘permanently’ above their territory and if the countries territories were projected vertically into space, they should have sovereignty of that region.</a:t>
            </a:r>
          </a:p>
          <a:p>
            <a:pPr marL="174625" indent="-174625">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	Their claim to sovereignty failed.</a:t>
            </a:r>
          </a:p>
          <a:p>
            <a:pPr marL="174625" indent="-174625">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sym typeface="Wingdings" panose="05000000000000000000" pitchFamily="2" charset="2"/>
              </a:rPr>
              <a:t></a:t>
            </a:r>
            <a:r>
              <a:rPr lang="en-AU" sz="1000" dirty="0">
                <a:solidFill>
                  <a:srgbClr val="57575A"/>
                </a:solidFill>
                <a:latin typeface="Calibri" panose="020F0502020204030204" pitchFamily="34" charset="0"/>
                <a:cs typeface="Calibri" panose="020F0502020204030204" pitchFamily="34" charset="0"/>
              </a:rPr>
              <a:t>	How was China thought to have violated the treaty?</a:t>
            </a:r>
          </a:p>
          <a:p>
            <a:pPr marL="174625" indent="-174625">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	In 2007 China shot down one of its weather observation satellites. The satellite was destroyed using a ground based medium range missile. As the missile wasn’t considered a ‘weapon of mass destruction’ they were found not to have violated the treaty.</a:t>
            </a:r>
          </a:p>
        </p:txBody>
      </p:sp>
      <p:sp>
        <p:nvSpPr>
          <p:cNvPr id="5" name="TextBox 4">
            <a:extLst>
              <a:ext uri="{FF2B5EF4-FFF2-40B4-BE49-F238E27FC236}">
                <a16:creationId xmlns:a16="http://schemas.microsoft.com/office/drawing/2014/main" id="{691DC6CE-C3B9-EE3F-7426-CAB48CD4B06E}"/>
              </a:ext>
            </a:extLst>
          </p:cNvPr>
          <p:cNvSpPr txBox="1"/>
          <p:nvPr/>
        </p:nvSpPr>
        <p:spPr>
          <a:xfrm>
            <a:off x="552092" y="3449668"/>
            <a:ext cx="5756634" cy="2969256"/>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effectLst/>
                <a:latin typeface="Open Sans" pitchFamily="2" charset="0"/>
                <a:ea typeface="Open Sans" pitchFamily="2" charset="0"/>
                <a:cs typeface="Open Sans" pitchFamily="2" charset="0"/>
              </a:rPr>
              <a:t>Background</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During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Deen’s</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video he talks about space belonging to all of us and at the same time belonging to none of us, “Space belongs to all of us, and it belongs to none of us. It is something that every single human being on this planet sees every single night. It's one of the few things that we genuinely share. We don't always share the same country. We don't always share the same language. We all of us share the same skies. And those stars that tell us their stories, they belong to all of us.”</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Aboriginal and Torres Strait Islanders have used the night sky for over 50 000 years They have used the night sky to predict seasonal changes to the environment, the availability of native foods and the behaviour of plants and animals.</a:t>
            </a:r>
          </a:p>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The task</a:t>
            </a:r>
          </a:p>
          <a:p>
            <a:pPr marL="174625" indent="-174625">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sym typeface="Wingdings" panose="05000000000000000000" pitchFamily="2" charset="2"/>
              </a:rPr>
              <a:t></a:t>
            </a:r>
            <a:r>
              <a:rPr lang="en-AU" sz="1000" dirty="0">
                <a:solidFill>
                  <a:srgbClr val="57575A"/>
                </a:solidFill>
                <a:latin typeface="Calibri" panose="020F0502020204030204" pitchFamily="34" charset="0"/>
                <a:cs typeface="Calibri" panose="020F0502020204030204" pitchFamily="34" charset="0"/>
              </a:rPr>
              <a:t>	Choose an area of the night sky which has a particular relevance to Aboriginal and Torres Strait Islanders and describe the feature and its relevance.</a:t>
            </a:r>
            <a:endParaRPr lang="en-AU" sz="1000" dirty="0">
              <a:solidFill>
                <a:schemeClr val="accent4"/>
              </a:solidFill>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EA0A82C0-D0F1-E038-4C68-E6005C1E342A}"/>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7147" b="1037"/>
          <a:stretch/>
        </p:blipFill>
        <p:spPr>
          <a:xfrm>
            <a:off x="762295" y="6402479"/>
            <a:ext cx="3279140" cy="2237668"/>
          </a:xfrm>
          <a:prstGeom prst="rect">
            <a:avLst/>
          </a:prstGeom>
        </p:spPr>
      </p:pic>
      <p:sp>
        <p:nvSpPr>
          <p:cNvPr id="22" name="Text Box 3">
            <a:extLst>
              <a:ext uri="{FF2B5EF4-FFF2-40B4-BE49-F238E27FC236}">
                <a16:creationId xmlns:a16="http://schemas.microsoft.com/office/drawing/2014/main" id="{724123F0-0B81-5711-9919-160321507824}"/>
              </a:ext>
            </a:extLst>
          </p:cNvPr>
          <p:cNvSpPr txBox="1"/>
          <p:nvPr/>
        </p:nvSpPr>
        <p:spPr>
          <a:xfrm>
            <a:off x="805506" y="8673942"/>
            <a:ext cx="3217268" cy="23990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Bef>
                <a:spcPts val="600"/>
              </a:spcBef>
              <a:spcAft>
                <a:spcPts val="600"/>
              </a:spcAft>
            </a:pPr>
            <a:r>
              <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Photo by Barnaby Norris (2007) </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arxiv.org</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/ftp/</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arxiv</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/papers/1009/</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1009.4753.pdf</a:t>
            </a:r>
            <a:r>
              <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 Astronomical Symbolism in Australian Aboriginal Rock Art</a:t>
            </a:r>
            <a:r>
              <a:rPr lang="en-AU" sz="7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a:t>
            </a:r>
            <a:endPar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FCC48840-C0C1-2399-6BDA-BEEE9612AEC1}"/>
              </a:ext>
            </a:extLst>
          </p:cNvPr>
          <p:cNvSpPr txBox="1"/>
          <p:nvPr/>
        </p:nvSpPr>
        <p:spPr>
          <a:xfrm>
            <a:off x="4084943" y="6316278"/>
            <a:ext cx="2223782" cy="2646091"/>
          </a:xfrm>
          <a:prstGeom prst="rect">
            <a:avLst/>
          </a:prstGeom>
          <a:solidFill>
            <a:schemeClr val="bg1"/>
          </a:solidFill>
        </p:spPr>
        <p:txBody>
          <a:bodyPr wrap="square" lIns="72000" tIns="72000" rIns="72000" bIns="72000">
            <a:spAutoFit/>
          </a:bodyPr>
          <a:lstStyle/>
          <a:p>
            <a:pPr>
              <a:lnSpc>
                <a:spcPts val="940"/>
              </a:lnSpc>
              <a:spcBef>
                <a:spcPts val="100"/>
              </a:spcBef>
              <a:spcAft>
                <a:spcPts val="100"/>
              </a:spcAft>
            </a:pPr>
            <a:r>
              <a:rPr lang="en-AU" sz="800" dirty="0">
                <a:solidFill>
                  <a:schemeClr val="accent4"/>
                </a:solidFill>
                <a:latin typeface="Calibri" panose="020F0502020204030204" pitchFamily="34" charset="0"/>
                <a:cs typeface="Calibri" panose="020F0502020204030204" pitchFamily="34" charset="0"/>
              </a:rPr>
              <a:t>One example: </a:t>
            </a:r>
          </a:p>
          <a:p>
            <a:pPr>
              <a:lnSpc>
                <a:spcPts val="940"/>
              </a:lnSpc>
              <a:spcBef>
                <a:spcPts val="100"/>
              </a:spcBef>
              <a:spcAft>
                <a:spcPts val="100"/>
              </a:spcAft>
            </a:pPr>
            <a:r>
              <a:rPr lang="en-AU" sz="800" dirty="0">
                <a:solidFill>
                  <a:schemeClr val="accent4"/>
                </a:solidFill>
                <a:latin typeface="Calibri" panose="020F0502020204030204" pitchFamily="34" charset="0"/>
                <a:cs typeface="Calibri" panose="020F0502020204030204" pitchFamily="34" charset="0"/>
              </a:rPr>
              <a:t>The Emu in the Sky is perhaps one of the most widely known. Emus were considered creator spirits, looking over the land from the skies above. The Emu in the Sky constellation appears in the Milky way and can be found by looking for the Southern Cross. It’s the dark areas between the stars in the constellation that make up the emu. Depending on the time of year the Emu in the Sky has a different orientation. In April-May the Emu in the Sky appears to be upright and running. This represents the female emu chasing the male during mating season. In June-July the emu in the constellation shifts to a horizontal position in the sky. Signifying the terrestrial male emu sitting on eggs which have embryos in them. A time to stop collecting eggs for food to ensure survival of the emu and a future food source. During October-November only the tail of the emu is visible in the night sky, the emu is ‘sitting in the billabong’ marking the coming of the summer rain.</a:t>
            </a:r>
          </a:p>
        </p:txBody>
      </p:sp>
      <p:sp>
        <p:nvSpPr>
          <p:cNvPr id="3" name="Slide Number Placeholder 2">
            <a:extLst>
              <a:ext uri="{FF2B5EF4-FFF2-40B4-BE49-F238E27FC236}">
                <a16:creationId xmlns:a16="http://schemas.microsoft.com/office/drawing/2014/main" id="{A25AC609-B568-90E1-ED49-EB21B4FF225D}"/>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3</a:t>
            </a:fld>
            <a:endParaRPr lang="en-AU" dirty="0"/>
          </a:p>
        </p:txBody>
      </p:sp>
      <p:sp>
        <p:nvSpPr>
          <p:cNvPr id="8" name="Footer Placeholder 4">
            <a:extLst>
              <a:ext uri="{FF2B5EF4-FFF2-40B4-BE49-F238E27FC236}">
                <a16:creationId xmlns:a16="http://schemas.microsoft.com/office/drawing/2014/main" id="{746098D3-E79F-0375-81AF-1B79481F26B4}"/>
              </a:ext>
              <a:ext uri="{C183D7F6-B498-43B3-948B-1728B52AA6E4}">
                <adec:decorative xmlns:adec="http://schemas.microsoft.com/office/drawing/2017/decorative" val="1"/>
              </a:ext>
            </a:extLst>
          </p:cNvPr>
          <p:cNvSpPr>
            <a:spLocks noGrp="1"/>
          </p:cNvSpPr>
          <p:nvPr>
            <p:ph type="ftr" sz="quarter" idx="3"/>
          </p:nvPr>
        </p:nvSpPr>
        <p:spPr>
          <a:xfrm>
            <a:off x="549275" y="9182100"/>
            <a:ext cx="5148000" cy="220317"/>
          </a:xfrm>
        </p:spPr>
        <p:txBody>
          <a:bodyPr/>
          <a:lstStyle/>
          <a:p>
            <a:r>
              <a:rPr lang="en-AU" dirty="0">
                <a:solidFill>
                  <a:schemeClr val="bg1"/>
                </a:solidFill>
              </a:rPr>
              <a:t>Space: The legal, the ethical and the moral </a:t>
            </a:r>
            <a:r>
              <a:rPr lang="en-US" dirty="0"/>
              <a:t>TEACHER GUIDE</a:t>
            </a:r>
            <a:endParaRPr lang="en-AU" dirty="0"/>
          </a:p>
        </p:txBody>
      </p:sp>
      <p:sp>
        <p:nvSpPr>
          <p:cNvPr id="2" name="Title 1">
            <a:extLst>
              <a:ext uri="{FF2B5EF4-FFF2-40B4-BE49-F238E27FC236}">
                <a16:creationId xmlns:a16="http://schemas.microsoft.com/office/drawing/2014/main" id="{78BBCBE6-2172-0668-61DA-8F49774FC2E6}"/>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Space: The legal, the ethical and the moral – page 3</a:t>
            </a:r>
            <a:endParaRPr lang="en-AU" sz="3600" b="1" dirty="0">
              <a:solidFill>
                <a:schemeClr val="accent5"/>
              </a:solidFill>
              <a:latin typeface="Open Sans" pitchFamily="2" charset="0"/>
              <a:ea typeface="Open Sans" pitchFamily="2" charset="0"/>
              <a:cs typeface="Open Sans" pitchFamily="2" charset="0"/>
            </a:endParaRPr>
          </a:p>
        </p:txBody>
      </p:sp>
      <p:pic>
        <p:nvPicPr>
          <p:cNvPr id="7" name="Graphic 6">
            <a:extLst>
              <a:ext uri="{FF2B5EF4-FFF2-40B4-BE49-F238E27FC236}">
                <a16:creationId xmlns:a16="http://schemas.microsoft.com/office/drawing/2014/main" id="{A03C4185-1FCC-A515-860E-680DA6A29CD3}"/>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873" t="14052" r="14286" b="16106"/>
          <a:stretch/>
        </p:blipFill>
        <p:spPr>
          <a:xfrm>
            <a:off x="1934063" y="3345893"/>
            <a:ext cx="551146" cy="551146"/>
          </a:xfrm>
          <a:prstGeom prst="rect">
            <a:avLst/>
          </a:prstGeom>
        </p:spPr>
      </p:pic>
      <p:pic>
        <p:nvPicPr>
          <p:cNvPr id="14" name="Graphic 13">
            <a:extLst>
              <a:ext uri="{FF2B5EF4-FFF2-40B4-BE49-F238E27FC236}">
                <a16:creationId xmlns:a16="http://schemas.microsoft.com/office/drawing/2014/main" id="{81431C3E-6F5E-1A2C-66DD-A19D2B06796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8701" y="5382895"/>
            <a:ext cx="430516" cy="430516"/>
          </a:xfrm>
          <a:prstGeom prst="rect">
            <a:avLst/>
          </a:prstGeom>
        </p:spPr>
      </p:pic>
    </p:spTree>
    <p:extLst>
      <p:ext uri="{BB962C8B-B14F-4D97-AF65-F5344CB8AC3E}">
        <p14:creationId xmlns:p14="http://schemas.microsoft.com/office/powerpoint/2010/main" val="117461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663F87-7737-D49C-1B30-D0A6F260100F}"/>
              </a:ext>
            </a:extLst>
          </p:cNvPr>
          <p:cNvSpPr txBox="1"/>
          <p:nvPr/>
        </p:nvSpPr>
        <p:spPr>
          <a:xfrm>
            <a:off x="552092" y="568681"/>
            <a:ext cx="5756634" cy="4815916"/>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effectLst/>
                <a:latin typeface="Open Sans" pitchFamily="2" charset="0"/>
                <a:ea typeface="Open Sans" pitchFamily="2" charset="0"/>
                <a:cs typeface="Open Sans" pitchFamily="2" charset="0"/>
              </a:rPr>
              <a:t>Background</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To many Aboriginal and Torres Strait Islander cultures the Sun and the Moon have a place in the Dreaming Stories. To some the Moon is a powerful man, to the people of the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Nuenonne</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territories of Southeast Tasmania the Sun is a man named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Puywin</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and the Moon his wife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Venna</a:t>
            </a:r>
            <a:r>
              <a:rPr lang="en-AU" sz="1000" baseline="30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2</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The associated rise and fall of the seas and oceans with the phases of the Moon was recognised by the Yolngu people of East Arnhem Land.</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According to the Outer Space Treaty 1967 ‘No country has a unique ownership of the Moon, and all  nations are accorded equal rights an access.’ The treaty also states, ‘The Moon and other celestial bodies shall be used exclusively for peaceful purposes.’ </a:t>
            </a:r>
          </a:p>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The task</a:t>
            </a:r>
          </a:p>
          <a:p>
            <a:pPr marL="174625" indent="-174625">
              <a:spcBef>
                <a:spcPts val="300"/>
              </a:spcBef>
              <a:spcAft>
                <a:spcPts val="300"/>
              </a:spcAft>
              <a:buFont typeface="Wingdings" panose="05000000000000000000" pitchFamily="2" charset="2"/>
              <a:buChar char="v"/>
            </a:pPr>
            <a:r>
              <a:rPr lang="en-AU" sz="1000" dirty="0">
                <a:solidFill>
                  <a:srgbClr val="57575A"/>
                </a:solidFill>
                <a:latin typeface="Calibri" panose="020F0502020204030204" pitchFamily="34" charset="0"/>
                <a:cs typeface="Calibri" panose="020F0502020204030204" pitchFamily="34" charset="0"/>
              </a:rPr>
              <a:t>Imagine a well-developed nation with an established space program are proposing to build a settlement on the Moon and mine the mineral resources there. They plan to ship the minerals back to Earth for use in consumer goods. Many Aboriginal and Torres Strait Islanders have a strong cultural connection to the Moon and the stars. What do you think their reaction might be to a settlement on the Moon and mining of the Moon?</a:t>
            </a:r>
          </a:p>
          <a:p>
            <a:pPr marL="174625">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There is no definitive answer to this activity, providing students with an excellent opportunity to debate aspects of this conundrum.</a:t>
            </a:r>
          </a:p>
          <a:p>
            <a:pPr marL="174625">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For example:</a:t>
            </a:r>
          </a:p>
          <a:p>
            <a:pPr marL="363538" indent="-188913">
              <a:spcBef>
                <a:spcPts val="100"/>
              </a:spcBef>
              <a:spcAft>
                <a:spcPts val="1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The historical significance of the Moon to many cultures around the world</a:t>
            </a:r>
          </a:p>
          <a:p>
            <a:pPr marL="363538" indent="-188913">
              <a:spcBef>
                <a:spcPts val="100"/>
              </a:spcBef>
              <a:spcAft>
                <a:spcPts val="1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The inequity of access</a:t>
            </a:r>
          </a:p>
          <a:p>
            <a:pPr marL="363538" indent="-188913">
              <a:spcBef>
                <a:spcPts val="100"/>
              </a:spcBef>
              <a:spcAft>
                <a:spcPts val="1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Prioritising investment here on Earth against the investment in outer space</a:t>
            </a:r>
          </a:p>
          <a:p>
            <a:pPr marL="363538" indent="-188913">
              <a:spcBef>
                <a:spcPts val="100"/>
              </a:spcBef>
              <a:spcAft>
                <a:spcPts val="1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Where might the UN Sustainable Development Goals feature in the proposal</a:t>
            </a:r>
          </a:p>
          <a:p>
            <a:pPr marL="363538" indent="-188913">
              <a:spcBef>
                <a:spcPts val="100"/>
              </a:spcBef>
              <a:spcAft>
                <a:spcPts val="1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Etc.</a:t>
            </a:r>
          </a:p>
        </p:txBody>
      </p:sp>
      <p:sp>
        <p:nvSpPr>
          <p:cNvPr id="11" name="TextBox 10">
            <a:extLst>
              <a:ext uri="{FF2B5EF4-FFF2-40B4-BE49-F238E27FC236}">
                <a16:creationId xmlns:a16="http://schemas.microsoft.com/office/drawing/2014/main" id="{41AFB4F9-2F08-4EDC-A3B6-74BE2F43BCA9}"/>
              </a:ext>
            </a:extLst>
          </p:cNvPr>
          <p:cNvSpPr txBox="1"/>
          <p:nvPr/>
        </p:nvSpPr>
        <p:spPr>
          <a:xfrm>
            <a:off x="549274" y="6482637"/>
            <a:ext cx="4168005" cy="253128"/>
          </a:xfrm>
          <a:prstGeom prst="rect">
            <a:avLst/>
          </a:prstGeom>
          <a:noFill/>
        </p:spPr>
        <p:txBody>
          <a:bodyPr wrap="square" lIns="72000" tIns="72000" rIns="72000" bIns="72000">
            <a:spAutoFit/>
          </a:bodyPr>
          <a:lstStyle/>
          <a:p>
            <a:r>
              <a:rPr lang="en-AU" sz="700" baseline="30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2 </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https://</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cosmosmagazine.com</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/space/lunar-traditions-of-the-first-</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australians</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-2/</a:t>
            </a:r>
            <a:endPar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25AC609-B568-90E1-ED49-EB21B4FF225D}"/>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4</a:t>
            </a:fld>
            <a:endParaRPr lang="en-AU" dirty="0"/>
          </a:p>
        </p:txBody>
      </p:sp>
      <p:sp>
        <p:nvSpPr>
          <p:cNvPr id="4" name="Footer Placeholder 4">
            <a:extLst>
              <a:ext uri="{FF2B5EF4-FFF2-40B4-BE49-F238E27FC236}">
                <a16:creationId xmlns:a16="http://schemas.microsoft.com/office/drawing/2014/main" id="{D48D7890-0C39-AAD7-22D9-BFDC5202DE7E}"/>
              </a:ext>
              <a:ext uri="{C183D7F6-B498-43B3-948B-1728B52AA6E4}">
                <adec:decorative xmlns:adec="http://schemas.microsoft.com/office/drawing/2017/decorative" val="1"/>
              </a:ext>
            </a:extLst>
          </p:cNvPr>
          <p:cNvSpPr>
            <a:spLocks noGrp="1"/>
          </p:cNvSpPr>
          <p:nvPr>
            <p:ph type="ftr" sz="quarter" idx="3"/>
          </p:nvPr>
        </p:nvSpPr>
        <p:spPr>
          <a:xfrm>
            <a:off x="549275" y="9182100"/>
            <a:ext cx="5148000" cy="220317"/>
          </a:xfrm>
        </p:spPr>
        <p:txBody>
          <a:bodyPr/>
          <a:lstStyle/>
          <a:p>
            <a:r>
              <a:rPr lang="en-AU" dirty="0">
                <a:solidFill>
                  <a:schemeClr val="bg1"/>
                </a:solidFill>
              </a:rPr>
              <a:t>Space: The legal, the ethical and the moral </a:t>
            </a:r>
            <a:r>
              <a:rPr lang="en-US" dirty="0"/>
              <a:t>TEACHER GUIDE</a:t>
            </a:r>
            <a:endParaRPr lang="en-AU" dirty="0"/>
          </a:p>
        </p:txBody>
      </p:sp>
      <p:sp>
        <p:nvSpPr>
          <p:cNvPr id="2" name="Title 1">
            <a:extLst>
              <a:ext uri="{FF2B5EF4-FFF2-40B4-BE49-F238E27FC236}">
                <a16:creationId xmlns:a16="http://schemas.microsoft.com/office/drawing/2014/main" id="{71E5B362-164D-9A0A-BA2F-DD9F8F775070}"/>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Space: The legal, the ethical and the moral – page 4</a:t>
            </a:r>
            <a:endParaRPr lang="en-AU" sz="3600" b="1" dirty="0">
              <a:solidFill>
                <a:schemeClr val="accent5"/>
              </a:solidFill>
              <a:latin typeface="Open Sans" pitchFamily="2" charset="0"/>
              <a:ea typeface="Open Sans" pitchFamily="2" charset="0"/>
              <a:cs typeface="Open Sans" pitchFamily="2" charset="0"/>
            </a:endParaRPr>
          </a:p>
        </p:txBody>
      </p:sp>
      <p:pic>
        <p:nvPicPr>
          <p:cNvPr id="6" name="Graphic 5">
            <a:extLst>
              <a:ext uri="{FF2B5EF4-FFF2-40B4-BE49-F238E27FC236}">
                <a16:creationId xmlns:a16="http://schemas.microsoft.com/office/drawing/2014/main" id="{0FA3FFB3-A055-200A-462B-2B454BE7611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5873" t="14052" r="14286" b="16106"/>
          <a:stretch/>
        </p:blipFill>
        <p:spPr>
          <a:xfrm>
            <a:off x="1934063" y="464906"/>
            <a:ext cx="551146" cy="551146"/>
          </a:xfrm>
          <a:prstGeom prst="rect">
            <a:avLst/>
          </a:prstGeom>
        </p:spPr>
      </p:pic>
      <p:pic>
        <p:nvPicPr>
          <p:cNvPr id="7" name="Graphic 6">
            <a:extLst>
              <a:ext uri="{FF2B5EF4-FFF2-40B4-BE49-F238E27FC236}">
                <a16:creationId xmlns:a16="http://schemas.microsoft.com/office/drawing/2014/main" id="{A4AD121F-665C-6291-EE0E-618B1B71132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8701" y="2376649"/>
            <a:ext cx="430516" cy="430516"/>
          </a:xfrm>
          <a:prstGeom prst="rect">
            <a:avLst/>
          </a:prstGeom>
        </p:spPr>
      </p:pic>
      <p:sp>
        <p:nvSpPr>
          <p:cNvPr id="8" name="Rectangle 7">
            <a:extLst>
              <a:ext uri="{FF2B5EF4-FFF2-40B4-BE49-F238E27FC236}">
                <a16:creationId xmlns:a16="http://schemas.microsoft.com/office/drawing/2014/main" id="{5CD11755-16AA-D6DC-1DAF-8DEBDB05DA43}"/>
              </a:ext>
              <a:ext uri="{C183D7F6-B498-43B3-948B-1728B52AA6E4}">
                <adec:decorative xmlns:adec="http://schemas.microsoft.com/office/drawing/2017/decorative" val="1"/>
              </a:ext>
            </a:extLst>
          </p:cNvPr>
          <p:cNvSpPr/>
          <p:nvPr/>
        </p:nvSpPr>
        <p:spPr>
          <a:xfrm>
            <a:off x="0" y="6849827"/>
            <a:ext cx="6858000" cy="22770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Isosceles Triangle 8">
            <a:extLst>
              <a:ext uri="{FF2B5EF4-FFF2-40B4-BE49-F238E27FC236}">
                <a16:creationId xmlns:a16="http://schemas.microsoft.com/office/drawing/2014/main" id="{E5BAF3C1-2D93-FAE3-52DD-37F88C56FEFD}"/>
              </a:ext>
              <a:ext uri="{C183D7F6-B498-43B3-948B-1728B52AA6E4}">
                <adec:decorative xmlns:adec="http://schemas.microsoft.com/office/drawing/2017/decorative" val="1"/>
              </a:ext>
            </a:extLst>
          </p:cNvPr>
          <p:cNvSpPr/>
          <p:nvPr/>
        </p:nvSpPr>
        <p:spPr>
          <a:xfrm rot="10800000">
            <a:off x="3200401" y="6829948"/>
            <a:ext cx="457200" cy="1452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Connector 11">
            <a:extLst>
              <a:ext uri="{FF2B5EF4-FFF2-40B4-BE49-F238E27FC236}">
                <a16:creationId xmlns:a16="http://schemas.microsoft.com/office/drawing/2014/main" id="{4DE8379D-1053-163E-69DC-A59B746BF600}"/>
              </a:ext>
              <a:ext uri="{C183D7F6-B498-43B3-948B-1728B52AA6E4}">
                <adec:decorative xmlns:adec="http://schemas.microsoft.com/office/drawing/2017/decorative" val="1"/>
              </a:ext>
            </a:extLst>
          </p:cNvPr>
          <p:cNvCxnSpPr/>
          <p:nvPr/>
        </p:nvCxnSpPr>
        <p:spPr>
          <a:xfrm>
            <a:off x="549274" y="6469540"/>
            <a:ext cx="37905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409862"/>
      </p:ext>
    </p:extLst>
  </p:cSld>
  <p:clrMapOvr>
    <a:masterClrMapping/>
  </p:clrMapOvr>
</p:sld>
</file>

<file path=ppt/theme/theme1.xml><?xml version="1.0" encoding="utf-8"?>
<a:theme xmlns:a="http://schemas.openxmlformats.org/drawingml/2006/main" name="Office Theme">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_Resources">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369D1CD1B61448F62ED7191B0A361" ma:contentTypeVersion="11" ma:contentTypeDescription="Create a new document." ma:contentTypeScope="" ma:versionID="9fa718f4d8f4bbefcc64bedee5bfc52e">
  <xsd:schema xmlns:xsd="http://www.w3.org/2001/XMLSchema" xmlns:xs="http://www.w3.org/2001/XMLSchema" xmlns:p="http://schemas.microsoft.com/office/2006/metadata/properties" xmlns:ns2="ebbfb97d-8400-4246-978d-8b68e4a1ec72" xmlns:ns3="a774ea9e-c034-4ea9-adc9-463ee3fef49f" targetNamespace="http://schemas.microsoft.com/office/2006/metadata/properties" ma:root="true" ma:fieldsID="196f744a603421bb36edf33224f8f500" ns2:_="" ns3:_="">
    <xsd:import namespace="ebbfb97d-8400-4246-978d-8b68e4a1ec72"/>
    <xsd:import namespace="a774ea9e-c034-4ea9-adc9-463ee3fef49f"/>
    <xsd:element name="properties">
      <xsd:complexType>
        <xsd:sequence>
          <xsd:element name="documentManagement">
            <xsd:complexType>
              <xsd:all>
                <xsd:element ref="ns2:_dlc_DocId" minOccurs="0"/>
                <xsd:element ref="ns2:_dlc_DocIdUrl" minOccurs="0"/>
                <xsd:element ref="ns2:_dlc_DocIdPersistId" minOccurs="0"/>
                <xsd:element ref="ns3:Programname" minOccurs="0"/>
                <xsd:element ref="ns3:Resourcetype" minOccurs="0"/>
                <xsd:element ref="ns3:Evaluation" minOccurs="0"/>
                <xsd:element ref="ns3:MediaServiceMetadata" minOccurs="0"/>
                <xsd:element ref="ns3:MediaServiceFastMetadata" minOccurs="0"/>
                <xsd:element ref="ns3:MediaServiceObjectDetectorVersions" minOccurs="0"/>
                <xsd:element ref="ns3:MediaServiceSearchProperties" minOccurs="0"/>
                <xsd:element ref="ns2:SharedWithUsers" minOccurs="0"/>
                <xsd:element ref="ns2:SharedWithDetail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fb97d-8400-4246-978d-8b68e4a1ec7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4ea9e-c034-4ea9-adc9-463ee3fef49f" elementFormDefault="qualified">
    <xsd:import namespace="http://schemas.microsoft.com/office/2006/documentManagement/types"/>
    <xsd:import namespace="http://schemas.microsoft.com/office/infopath/2007/PartnerControls"/>
    <xsd:element name="Programname" ma:index="11" nillable="true" ma:displayName="Owner of resource" ma:format="Dropdown" ma:internalName="Programname">
      <xsd:complexType>
        <xsd:complexContent>
          <xsd:extension base="dms:MultiChoiceFillIn">
            <xsd:sequence>
              <xsd:element name="Value" maxOccurs="unbounded" minOccurs="0" nillable="true">
                <xsd:simpleType>
                  <xsd:union memberTypes="dms:Text">
                    <xsd:simpleType>
                      <xsd:restriction base="dms:Choice">
                        <xsd:enumeration value="Digital Careers"/>
                        <xsd:enumeration value="STEM Together"/>
                        <xsd:enumeration value="STEM Professionals in Schools"/>
                        <xsd:enumeration value="GenSTEM"/>
                        <xsd:enumeration value="Legacy"/>
                        <xsd:enumeration value="CEdO Comms"/>
                      </xsd:restriction>
                    </xsd:simpleType>
                  </xsd:union>
                </xsd:simpleType>
              </xsd:element>
            </xsd:sequence>
          </xsd:extension>
        </xsd:complexContent>
      </xsd:complexType>
    </xsd:element>
    <xsd:element name="Resourcetype" ma:index="12" nillable="true" ma:displayName="Resource type" ma:format="Dropdown" ma:internalName="Resourcetype">
      <xsd:complexType>
        <xsd:complexContent>
          <xsd:extension base="dms:MultiChoice">
            <xsd:sequence>
              <xsd:element name="Value" maxOccurs="unbounded" minOccurs="0" nillable="true">
                <xsd:simpleType>
                  <xsd:restriction base="dms:Choice">
                    <xsd:enumeration value="Video resource"/>
                    <xsd:enumeration value="Student resource"/>
                    <xsd:enumeration value="Teacher resource"/>
                  </xsd:restriction>
                </xsd:simpleType>
              </xsd:element>
            </xsd:sequence>
          </xsd:extension>
        </xsd:complexContent>
      </xsd:complexType>
    </xsd:element>
    <xsd:element name="Evaluation" ma:index="14" nillable="true" ma:displayName="Status" ma:format="Dropdown" ma:internalName="Evaluation">
      <xsd:simpleType>
        <xsd:restriction base="dms:Choice">
          <xsd:enumeration value="Requires Review"/>
          <xsd:enumeration value="Live on Library"/>
          <xsd:enumeration value="Admin"/>
          <xsd:enumeration value="Awaiting QA Panel"/>
          <xsd:enumeration value="Internal Document"/>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21" nillable="true" ma:displayName="Notes" ma:format="Dropdown" ma:internalName="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ebbfb97d-8400-4246-978d-8b68e4a1ec72">ZE3VX6JE3FAU-1152004265-302</_dlc_DocId>
    <_dlc_DocIdUrl xmlns="ebbfb97d-8400-4246-978d-8b68e4a1ec72">
      <Url>https://csiroau.sharepoint.com/sites/CSIROEducationOutreach2/_layouts/15/DocIdRedir.aspx?ID=ZE3VX6JE3FAU-1152004265-302</Url>
      <Description>ZE3VX6JE3FAU-1152004265-302</Description>
    </_dlc_DocIdUrl>
    <Resourcetype xmlns="a774ea9e-c034-4ea9-adc9-463ee3fef49f" xsi:nil="true"/>
    <Evaluation xmlns="a774ea9e-c034-4ea9-adc9-463ee3fef49f" xsi:nil="true"/>
    <Programname xmlns="a774ea9e-c034-4ea9-adc9-463ee3fef49f" xsi:nil="true"/>
    <Notes xmlns="a774ea9e-c034-4ea9-adc9-463ee3fef49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1C2DE5C-58D3-4202-A017-D73A71379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fb97d-8400-4246-978d-8b68e4a1ec72"/>
    <ds:schemaRef ds:uri="a774ea9e-c034-4ea9-adc9-463ee3fef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3F5ABE-7FDB-4EFC-8BA9-EDA55BABCCB7}">
  <ds:schemaRefs>
    <ds:schemaRef ds:uri="http://www.w3.org/XML/1998/namespac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dcmitype/"/>
    <ds:schemaRef ds:uri="http://purl.org/dc/terms/"/>
    <ds:schemaRef ds:uri="http://schemas.openxmlformats.org/package/2006/metadata/core-properties"/>
    <ds:schemaRef ds:uri="16086451-6d37-4935-be9a-a54fea279158"/>
    <ds:schemaRef ds:uri="cbf74718-704d-415e-8c81-199debd1d983"/>
    <ds:schemaRef ds:uri="ebbfb97d-8400-4246-978d-8b68e4a1ec72"/>
    <ds:schemaRef ds:uri="a774ea9e-c034-4ea9-adc9-463ee3fef49f"/>
  </ds:schemaRefs>
</ds:datastoreItem>
</file>

<file path=customXml/itemProps3.xml><?xml version="1.0" encoding="utf-8"?>
<ds:datastoreItem xmlns:ds="http://schemas.openxmlformats.org/officeDocument/2006/customXml" ds:itemID="{F864EA88-B562-476A-9AF6-0279381BF9FE}">
  <ds:schemaRefs>
    <ds:schemaRef ds:uri="http://schemas.microsoft.com/sharepoint/v3/contenttype/forms"/>
  </ds:schemaRefs>
</ds:datastoreItem>
</file>

<file path=customXml/itemProps4.xml><?xml version="1.0" encoding="utf-8"?>
<ds:datastoreItem xmlns:ds="http://schemas.openxmlformats.org/officeDocument/2006/customXml" ds:itemID="{ACE453A9-FB0D-4D33-883F-44558F182EA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437</TotalTime>
  <Words>1811</Words>
  <PresentationFormat>A4 Paper (210x297 mm)</PresentationFormat>
  <Paragraphs>74</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Open Sans</vt:lpstr>
      <vt:lpstr>Wingdings</vt:lpstr>
      <vt:lpstr>Office Theme</vt:lpstr>
      <vt:lpstr>Space Careers Wayfinder Space: The legal, the ethical and the moral</vt:lpstr>
      <vt:lpstr>Space: The legal, the ethical and the moral – page 2</vt:lpstr>
      <vt:lpstr>Space: The legal, the ethical and the moral – page 3</vt:lpstr>
      <vt:lpstr>Space: The legal, the ethical and the moral – page 4</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the legal ethical and the moral teacher resource</dc:title>
  <dcterms:created xsi:type="dcterms:W3CDTF">2023-04-19T21:44:39Z</dcterms:created>
  <dcterms:modified xsi:type="dcterms:W3CDTF">2024-07-24T00:21:25Z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0x010100353369D1CD1B61448F62ED7191B0A361</vt:lpwstr>
  </property>
  <property fmtid="{D5CDD505-2E9C-101B-9397-08002B2CF9AE}" pid="3" name="_dlc_DocIdItemGuid">
    <vt:lpwstr>6c5b0656-5ba7-437e-b51a-fd163242fe13</vt:lpwstr>
  </property>
  <property fmtid="{D5CDD505-2E9C-101B-9397-08002B2CF9AE}" pid="4" name="MediaServiceImageTags">
    <vt:lpwstr/>
  </property>
</Properties>
</file>