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22"/>
        </w:rPr>
        <w:id w:val="673003491"/>
        <w:docPartObj>
          <w:docPartGallery w:val="Cover Pages"/>
          <w:docPartUnique/>
        </w:docPartObj>
      </w:sdtPr>
      <w:sdtContent>
        <w:p w14:paraId="5FD234DE" w14:textId="77777777" w:rsidR="00CB4923" w:rsidRDefault="00CB4923">
          <w:pPr>
            <w:pStyle w:val="BodyText"/>
          </w:pPr>
          <w:r>
            <w:rPr>
              <w:noProof/>
            </w:rPr>
            <mc:AlternateContent>
              <mc:Choice Requires="wps">
                <w:drawing>
                  <wp:anchor distT="0" distB="0" distL="114300" distR="114300" simplePos="0" relativeHeight="251658245" behindDoc="0" locked="1" layoutInCell="1" allowOverlap="1" wp14:anchorId="4A3BB175" wp14:editId="6F13B376">
                    <wp:simplePos x="0" y="0"/>
                    <wp:positionH relativeFrom="page">
                      <wp:posOffset>5082540</wp:posOffset>
                    </wp:positionH>
                    <wp:positionV relativeFrom="page">
                      <wp:posOffset>950595</wp:posOffset>
                    </wp:positionV>
                    <wp:extent cx="1745615" cy="409575"/>
                    <wp:effectExtent l="0" t="0" r="1270" b="1905"/>
                    <wp:wrapSquare wrapText="bothSides"/>
                    <wp:docPr id="71"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45615"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0F6F488" w14:textId="77777777" w:rsidR="00CB4923" w:rsidRPr="00883E43" w:rsidRDefault="00CB4923">
                                <w:pPr>
                                  <w:pStyle w:val="BodyText"/>
                                  <w:spacing w:before="0" w:after="0" w:line="240" w:lineRule="auto"/>
                                  <w:jc w:val="right"/>
                                  <w:rPr>
                                    <w:b/>
                                    <w:noProof/>
                                    <w:color w:val="757579" w:themeColor="accent3"/>
                                  </w:rPr>
                                </w:pPr>
                                <w:r w:rsidRPr="00883E43">
                                  <w:rPr>
                                    <w:noProof/>
                                    <w:color w:val="757579" w:themeColor="accent3"/>
                                  </w:rPr>
                                  <w:t>Australia’s National</w:t>
                                </w:r>
                                <w:r w:rsidRPr="00883E43">
                                  <w:rPr>
                                    <w:noProof/>
                                    <w:color w:val="757579" w:themeColor="accent3"/>
                                  </w:rPr>
                                  <w:br/>
                                  <w:t>Science Agency</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A3BB175" id="_x0000_t202" coordsize="21600,21600" o:spt="202" path="m,l,21600r21600,l21600,xe">
                    <v:stroke joinstyle="miter"/>
                    <v:path gradientshapeok="t" o:connecttype="rect"/>
                  </v:shapetype>
                  <v:shape id="Text Box 6" o:spid="_x0000_s1026" type="#_x0000_t202" style="position:absolute;margin-left:400.2pt;margin-top:74.85pt;width:137.45pt;height:32.2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3Mcj1wEAAJEDAAAOAAAAZHJzL2Uyb0RvYy54bWysU9tu2zAMfR+wfxD0vtgpmnYz4hRdiw4D&#10;ugvQ7QNoWbaF2aJGKbGzrx8lx+kub8NeBEqiDs85pLY309CLgyZv0JZyvcql0FZhbWxbyq9fHl69&#10;lsIHsDX0aHUpj9rLm93LF9vRFfoCO+xrTYJBrC9GV8ouBFdkmVedHsCv0GnLlw3SAIG31GY1wcjo&#10;Q59d5PlVNiLVjlBp7/n0fr6Uu4TfNFqFT03jdRB9KZlbSCultYprtttC0RK4zqgTDfgHFgMYy0XP&#10;UPcQQOzJ/AU1GEXosQkrhUOGTWOUThpYzTr/Q81TB04nLWyOd2eb/P+DVR8PT+4ziTC9xYkbmER4&#10;94jqmxcW7zqwrb4lwrHTUHPhdbQsG50vTk+j1b7wEaQaP2DNTYZ9wAQ0NTREV1inYHRuwPFsup6C&#10;ULHk9eXmar2RQvHdZf5mc71JJaBYXjvy4Z3GQcSglMRNTehwePQhsoFiSYnFLD6Yvk+N7e1vB5wY&#10;TxL7SHimHqZq4uyoosL6yDoI5znhueagQ/ohxcgzUkr/fQ+kpejfW/YiDtQS0BJUSwBW8dNSBinm&#10;8C7Mg7d3ZNqOkWe3Ld6yX41JUp5ZnHhy35PC04zGwfp1n7Kef9LuJwAAAP//AwBQSwMEFAAGAAgA&#10;AAAhAMYnMVnhAAAADAEAAA8AAABkcnMvZG93bnJldi54bWxMj8tOwzAQRfdI/IM1SOyonRBoCXEq&#10;xGPHqy1IsHPiIYmIx5HtpOHvcVewHN2je88U69n0bELnO0sSkoUAhlRb3VEj4W33cLYC5oMirXpL&#10;KOEHPazL46NC5druaYPTNjQslpDPlYQ2hCHn3NctGuUXdkCK2Zd1RoV4uoZrp/ax3PQ8FeKSG9VR&#10;XGjVgLct1t/b0UjoP7x7rET4nO6ap/D6wsf3++RZytOT+eYaWMA5/MFw0I/qUEanyo6kPeslrITI&#10;IhqD7GoJ7ECI5cU5sEpCmmQp8LLg/58ofwEAAP//AwBQSwECLQAUAAYACAAAACEAtoM4kv4AAADh&#10;AQAAEwAAAAAAAAAAAAAAAAAAAAAAW0NvbnRlbnRfVHlwZXNdLnhtbFBLAQItABQABgAIAAAAIQA4&#10;/SH/1gAAAJQBAAALAAAAAAAAAAAAAAAAAC8BAABfcmVscy8ucmVsc1BLAQItABQABgAIAAAAIQAo&#10;3Mcj1wEAAJEDAAAOAAAAAAAAAAAAAAAAAC4CAABkcnMvZTJvRG9jLnhtbFBLAQItABQABgAIAAAA&#10;IQDGJzFZ4QAAAAwBAAAPAAAAAAAAAAAAAAAAADEEAABkcnMvZG93bnJldi54bWxQSwUGAAAAAAQA&#10;BADzAAAAPwUAAAAA&#10;" filled="f" stroked="f" strokeweight=".5pt">
                    <v:textbox inset="0,0,0,0">
                      <w:txbxContent>
                        <w:p w14:paraId="60F6F488" w14:textId="77777777" w:rsidR="00CB4923" w:rsidRPr="00883E43" w:rsidRDefault="00CB4923">
                          <w:pPr>
                            <w:pStyle w:val="BodyText"/>
                            <w:spacing w:before="0" w:after="0" w:line="240" w:lineRule="auto"/>
                            <w:jc w:val="right"/>
                            <w:rPr>
                              <w:b/>
                              <w:noProof/>
                              <w:color w:val="757579" w:themeColor="accent3"/>
                            </w:rPr>
                          </w:pPr>
                          <w:r w:rsidRPr="00883E43">
                            <w:rPr>
                              <w:noProof/>
                              <w:color w:val="757579" w:themeColor="accent3"/>
                            </w:rPr>
                            <w:t>Australia’s National</w:t>
                          </w:r>
                          <w:r w:rsidRPr="00883E43">
                            <w:rPr>
                              <w:noProof/>
                              <w:color w:val="757579" w:themeColor="accent3"/>
                            </w:rPr>
                            <w:br/>
                            <w:t>Science Agency</w:t>
                          </w:r>
                        </w:p>
                      </w:txbxContent>
                    </v:textbox>
                    <w10:wrap type="square" anchorx="page" anchory="page"/>
                    <w10:anchorlock/>
                  </v:shape>
                </w:pict>
              </mc:Fallback>
            </mc:AlternateContent>
          </w:r>
          <w:r>
            <w:rPr>
              <w:noProof/>
            </w:rPr>
            <w:drawing>
              <wp:anchor distT="0" distB="180340" distL="114300" distR="360045" simplePos="0" relativeHeight="251658244" behindDoc="1" locked="1" layoutInCell="1" allowOverlap="1" wp14:anchorId="61D8AD87" wp14:editId="056D439A">
                <wp:simplePos x="0" y="0"/>
                <wp:positionH relativeFrom="page">
                  <wp:posOffset>723900</wp:posOffset>
                </wp:positionH>
                <wp:positionV relativeFrom="page">
                  <wp:posOffset>725805</wp:posOffset>
                </wp:positionV>
                <wp:extent cx="791362" cy="792000"/>
                <wp:effectExtent l="0" t="0" r="8890" b="8255"/>
                <wp:wrapTopAndBottom/>
                <wp:docPr id="77" name="Picture 77">
                  <a:hlinkClick xmlns:a="http://schemas.openxmlformats.org/drawingml/2006/main" r:id="rId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Picture 77">
                          <a:hlinkClick r:id="rId11"/>
                          <a:extLst>
                            <a:ext uri="{C183D7F6-B498-43B3-948B-1728B52AA6E4}">
                              <adec:decorative xmlns:adec="http://schemas.microsoft.com/office/drawing/2017/decorative" val="1"/>
                            </a:ext>
                          </a:extLst>
                        </pic:cNvPr>
                        <pic:cNvPicPr>
                          <a:picLocks noChangeAspect="1" noChangeArrowheads="1"/>
                        </pic:cNvPicPr>
                      </pic:nvPicPr>
                      <pic:blipFill>
                        <a:blip r:embed="rId12"/>
                        <a:stretch>
                          <a:fillRect/>
                        </a:stretch>
                      </pic:blipFill>
                      <pic:spPr bwMode="auto">
                        <a:xfrm>
                          <a:off x="0" y="0"/>
                          <a:ext cx="791362" cy="792000"/>
                        </a:xfrm>
                        <a:prstGeom prst="rect">
                          <a:avLst/>
                        </a:prstGeom>
                        <a:noFill/>
                      </pic:spPr>
                    </pic:pic>
                  </a:graphicData>
                </a:graphic>
                <wp14:sizeRelH relativeFrom="page">
                  <wp14:pctWidth>0</wp14:pctWidth>
                </wp14:sizeRelH>
                <wp14:sizeRelV relativeFrom="page">
                  <wp14:pctHeight>0</wp14:pctHeight>
                </wp14:sizeRelV>
              </wp:anchor>
            </w:drawing>
          </w:r>
        </w:p>
        <w:p w14:paraId="36A28BC9" w14:textId="3DF2CDA4" w:rsidR="00E2112F" w:rsidRDefault="00DF61B6" w:rsidP="00E2112F">
          <w:pPr>
            <w:pStyle w:val="CoverTitle"/>
          </w:pPr>
          <w:r>
            <w:t xml:space="preserve">AR-PST </w:t>
          </w:r>
          <w:r w:rsidR="00E2112F">
            <w:t>Topic 5 Stage 5</w:t>
          </w:r>
        </w:p>
        <w:p w14:paraId="1E4308C9" w14:textId="137DF6F5" w:rsidR="00CB4923" w:rsidRPr="008F64BD" w:rsidRDefault="00E2112F" w:rsidP="00E2112F">
          <w:pPr>
            <w:pStyle w:val="CoverTitle"/>
          </w:pPr>
          <w:r>
            <w:t>Restoration and Black Start</w:t>
          </w:r>
          <w:r w:rsidR="00CB4923" w:rsidRPr="008F64BD">
            <w:t xml:space="preserve">  </w:t>
          </w:r>
        </w:p>
        <w:p w14:paraId="0CB4BC39" w14:textId="08EEE959" w:rsidR="00CB4923" w:rsidRDefault="00CB4923">
          <w:pPr>
            <w:pStyle w:val="BodyText"/>
          </w:pPr>
        </w:p>
        <w:p w14:paraId="6F02DA8D" w14:textId="094E446F" w:rsidR="001C63C0" w:rsidRDefault="007815CE" w:rsidP="001C63C0">
          <w:pPr>
            <w:pStyle w:val="CoverSubtitle"/>
            <w:framePr w:w="5897" w:h="4899" w:hRule="exact" w:hSpace="113" w:vSpace="680" w:wrap="around" w:vAnchor="page" w:hAnchor="page" w:x="1135" w:y="9294" w:anchorLock="1"/>
          </w:pPr>
          <w:r>
            <w:t xml:space="preserve">Final </w:t>
          </w:r>
          <w:r w:rsidR="001C63C0">
            <w:t>Report</w:t>
          </w:r>
        </w:p>
        <w:p w14:paraId="5B873441" w14:textId="1CC2C6CF" w:rsidR="001C63C0" w:rsidRDefault="001C63C0" w:rsidP="001C63C0">
          <w:pPr>
            <w:pStyle w:val="BodyText"/>
            <w:framePr w:w="5897" w:h="4899" w:hRule="exact" w:hSpace="113" w:vSpace="680" w:wrap="around" w:vAnchor="page" w:hAnchor="page" w:x="1135" w:y="9294" w:anchorLock="1"/>
          </w:pPr>
          <w:r>
            <w:t>Sorrell Grogan, Babak Badrzadeh</w:t>
          </w:r>
          <w:r w:rsidR="00A06093">
            <w:t>, Nilesh Modi</w:t>
          </w:r>
        </w:p>
        <w:p w14:paraId="6CEC8424" w14:textId="1AA41C16" w:rsidR="001C63C0" w:rsidRDefault="00D164E2" w:rsidP="001C63C0">
          <w:pPr>
            <w:pStyle w:val="BodyText"/>
            <w:framePr w:w="5897" w:h="4899" w:hRule="exact" w:hSpace="113" w:vSpace="680" w:wrap="around" w:vAnchor="page" w:hAnchor="page" w:x="1135" w:y="9294" w:anchorLock="1"/>
          </w:pPr>
          <w:r>
            <w:t xml:space="preserve">May </w:t>
          </w:r>
          <w:r w:rsidR="001C63C0">
            <w:t>2026</w:t>
          </w:r>
        </w:p>
        <w:p w14:paraId="489653CF" w14:textId="77777777" w:rsidR="001C63C0" w:rsidRDefault="001C63C0" w:rsidP="001C63C0">
          <w:pPr>
            <w:pStyle w:val="BodyText"/>
            <w:framePr w:w="5897" w:h="4899" w:hRule="exact" w:hSpace="113" w:vSpace="680" w:wrap="around" w:vAnchor="page" w:hAnchor="page" w:x="1135" w:y="9294" w:anchorLock="1"/>
          </w:pPr>
        </w:p>
        <w:p w14:paraId="0CA588D6" w14:textId="4A1A1A6B" w:rsidR="00CB4923" w:rsidRPr="00716588" w:rsidRDefault="001C63C0" w:rsidP="001C63C0">
          <w:pPr>
            <w:pStyle w:val="BodyText"/>
            <w:framePr w:w="5897" w:h="4899" w:hRule="exact" w:hSpace="113" w:vSpace="680" w:wrap="around" w:vAnchor="page" w:hAnchor="page" w:x="1135" w:y="9294" w:anchorLock="1"/>
          </w:pPr>
          <w:r>
            <w:t>Australian Research in Power System Transition</w:t>
          </w:r>
        </w:p>
        <w:p w14:paraId="5C23E36D" w14:textId="162C2761" w:rsidR="00CB4923" w:rsidRPr="00B224A0" w:rsidRDefault="00CB4923" w:rsidP="001C63C0">
          <w:pPr>
            <w:pStyle w:val="BodyText"/>
            <w:framePr w:w="5897" w:h="4899" w:hRule="exact" w:hSpace="113" w:vSpace="680" w:wrap="around" w:vAnchor="page" w:hAnchor="page" w:x="1135" w:y="9294" w:anchorLock="1"/>
          </w:pPr>
        </w:p>
        <w:p w14:paraId="508EDBA5" w14:textId="0BC1CB4E" w:rsidR="00CB4923" w:rsidRPr="008F7A9C" w:rsidRDefault="00F04B0B">
          <w:pPr>
            <w:pStyle w:val="BodyText"/>
            <w:framePr w:w="9809" w:h="1701" w:hRule="exact" w:wrap="notBeside" w:hAnchor="margin" w:yAlign="bottom" w:anchorLock="1"/>
            <w:spacing w:before="0" w:after="0"/>
          </w:pPr>
          <w:r>
            <w:rPr>
              <w:noProof/>
            </w:rPr>
            <w:drawing>
              <wp:inline distT="0" distB="0" distL="0" distR="0" wp14:anchorId="3EED0D7D" wp14:editId="41A34290">
                <wp:extent cx="2600076" cy="1031613"/>
                <wp:effectExtent l="0" t="0" r="0" b="0"/>
                <wp:docPr id="1304638597" name="Picture 1" descr="A white text on a purple background&#10;&#10;AI-generated content may be incorrect.">
                  <a:hlinkClick xmlns:a="http://schemas.openxmlformats.org/drawingml/2006/main" r:id="rId1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4638597" name="Picture 1" descr="A white text on a purple background&#10;&#10;AI-generated content may be incorrect.">
                          <a:hlinkClick r:id="rId13"/>
                        </pic:cNvPr>
                        <pic:cNvPicPr/>
                      </pic:nvPicPr>
                      <pic: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ic:blipFill>
                      <pic:spPr>
                        <a:xfrm>
                          <a:off x="0" y="0"/>
                          <a:ext cx="2630163" cy="1043550"/>
                        </a:xfrm>
                        <a:prstGeom prst="rect">
                          <a:avLst/>
                        </a:prstGeom>
                      </pic:spPr>
                    </pic:pic>
                  </a:graphicData>
                </a:graphic>
              </wp:inline>
            </w:drawing>
          </w:r>
          <w:r w:rsidRPr="008F7A9C">
            <w:t xml:space="preserve"> </w:t>
          </w:r>
          <w:r w:rsidR="00CB4923">
            <w:t xml:space="preserve"> </w:t>
          </w:r>
        </w:p>
        <w:p w14:paraId="138D2BC6" w14:textId="77777777" w:rsidR="00CB4923" w:rsidRDefault="00CB4923">
          <w:pPr>
            <w:spacing w:after="0"/>
            <w:rPr>
              <w:sz w:val="24"/>
            </w:rPr>
          </w:pPr>
          <w:r w:rsidRPr="004F3C06">
            <w:rPr>
              <w:noProof/>
            </w:rPr>
            <mc:AlternateContent>
              <mc:Choice Requires="wps">
                <w:drawing>
                  <wp:anchor distT="0" distB="0" distL="114300" distR="114300" simplePos="0" relativeHeight="251658246" behindDoc="1" locked="1" layoutInCell="1" allowOverlap="1" wp14:anchorId="3E6E9988" wp14:editId="3B81346F">
                    <wp:simplePos x="0" y="0"/>
                    <wp:positionH relativeFrom="page">
                      <wp:posOffset>0</wp:posOffset>
                    </wp:positionH>
                    <wp:positionV relativeFrom="page">
                      <wp:posOffset>5325110</wp:posOffset>
                    </wp:positionV>
                    <wp:extent cx="7560000" cy="0"/>
                    <wp:effectExtent l="0" t="19050" r="22225" b="19050"/>
                    <wp:wrapNone/>
                    <wp:docPr id="108" name="Straight Connector 10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560000" cy="0"/>
                            </a:xfrm>
                            <a:prstGeom prst="line">
                              <a:avLst/>
                            </a:prstGeom>
                            <a:ln w="38100">
                              <a:solidFill>
                                <a:srgbClr val="8C508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54EE2446" id="Straight Connector 108" o:spid="_x0000_s1026" alt="&quot;&quot;" style="position:absolute;z-index:-251658234;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 from="0,419.3pt" to="595.3pt,419.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Pc7SwAEAAN8DAAAOAAAAZHJzL2Uyb0RvYy54bWysU02P0zAQvSPxHyzfaZKiXaqo6R66Wi4I&#10;Vnz8ANcZN5Zsj2WbJv33jN00XQFCApGDk7HnvXnzPNk+TNawE4So0XW8WdWcgZPYa3fs+LevT282&#10;nMUkXC8MOuj4GSJ/2L1+tR19C2sc0PQQGJG42I6+40NKvq2qKAewIq7Qg6NDhcGKRGE4Vn0QI7Fb&#10;U63r+r4aMfQ+oIQYaffxcsh3hV8pkOmTUhESMx0nbamsoayHvFa7rWiPQfhBy1mG+AcVVmhHRReq&#10;R5EE+x70L1RWy4ARVVpJtBUqpSWUHqibpv6pmy+D8FB6IXOiX2yK/49Wfjzt3XMgG0Yf2+ifQ+5i&#10;UsHmN+ljUzHrvJgFU2KSNt/d3df0cCavZ9UN6ENM7wEtyx8dN9rlPkQrTh9iomKUek3J28axseNv&#10;Nw3x5Tii0f2TNqYE4XjYm8BOgu5ws7+rN+t8bUTxIo0i42jz1kX5SmcDlwKfQTHdk+7mUiEPGCy0&#10;QkpwqZl5jaPsDFMkYQHO0v4EnPMzFMrw/Q14QZTK6NICttph+J3sNF0lq0v+1YFL39mCA/bncr/F&#10;Gpqi4tw88XlMX8YFfvsvdz8AAAD//wMAUEsDBBQABgAIAAAAIQDKLNoK3QAAAAkBAAAPAAAAZHJz&#10;L2Rvd25yZXYueG1sTI9PS8NAEMXvgt9hGcGLtJtWKGnMpPgHD960FcHbNDsmwexs2N026bd3C4Le&#10;ZuY93vxeuZlsr47sQ+cEYTHPQLHUznTSILzvnmc5qBBJDPVOGOHEATbV5UVJhXGjvPFxGxuVQiQU&#10;hNDGOBRah7plS2HuBpakfTlvKabVN9p4GlO47fUyy1baUifpQ0sDP7Zcf28PFiHqh+XHadzdvHhr&#10;n1z3GcbXPCBeX033d6AiT/HPDGf8hA5VYtq7g5igeoRUJCLkt/kK1FlerLM07X9Puir1/wbVDwAA&#10;AP//AwBQSwECLQAUAAYACAAAACEAtoM4kv4AAADhAQAAEwAAAAAAAAAAAAAAAAAAAAAAW0NvbnRl&#10;bnRfVHlwZXNdLnhtbFBLAQItABQABgAIAAAAIQA4/SH/1gAAAJQBAAALAAAAAAAAAAAAAAAAAC8B&#10;AABfcmVscy8ucmVsc1BLAQItABQABgAIAAAAIQDJPc7SwAEAAN8DAAAOAAAAAAAAAAAAAAAAAC4C&#10;AABkcnMvZTJvRG9jLnhtbFBLAQItABQABgAIAAAAIQDKLNoK3QAAAAkBAAAPAAAAAAAAAAAAAAAA&#10;ABoEAABkcnMvZG93bnJldi54bWxQSwUGAAAAAAQABADzAAAAJAUAAAAA&#10;" strokecolor="#8c5082" strokeweight="3pt">
                    <w10:wrap anchorx="page" anchory="page"/>
                    <w10:anchorlock/>
                  </v:line>
                </w:pict>
              </mc:Fallback>
            </mc:AlternateContent>
          </w:r>
          <w:r w:rsidRPr="004F3C06">
            <w:rPr>
              <w:noProof/>
            </w:rPr>
            <mc:AlternateContent>
              <mc:Choice Requires="wpg">
                <w:drawing>
                  <wp:anchor distT="0" distB="0" distL="720090" distR="114300" simplePos="0" relativeHeight="251658243" behindDoc="1" locked="1" layoutInCell="1" allowOverlap="1" wp14:anchorId="3673E10B" wp14:editId="3B17E4A0">
                    <wp:simplePos x="0" y="0"/>
                    <wp:positionH relativeFrom="page">
                      <wp:posOffset>4770755</wp:posOffset>
                    </wp:positionH>
                    <wp:positionV relativeFrom="page">
                      <wp:posOffset>2570480</wp:posOffset>
                    </wp:positionV>
                    <wp:extent cx="5551200" cy="5544000"/>
                    <wp:effectExtent l="19050" t="19050" r="11430" b="19050"/>
                    <wp:wrapTight wrapText="bothSides">
                      <wp:wrapPolygon edited="0">
                        <wp:start x="9562" y="-74"/>
                        <wp:lineTo x="8524" y="-74"/>
                        <wp:lineTo x="5559" y="816"/>
                        <wp:lineTo x="5559" y="1113"/>
                        <wp:lineTo x="3780" y="2153"/>
                        <wp:lineTo x="2520" y="3340"/>
                        <wp:lineTo x="1631" y="4528"/>
                        <wp:lineTo x="667" y="6235"/>
                        <wp:lineTo x="74" y="8016"/>
                        <wp:lineTo x="-74" y="9427"/>
                        <wp:lineTo x="-74" y="12693"/>
                        <wp:lineTo x="296" y="14177"/>
                        <wp:lineTo x="741" y="15365"/>
                        <wp:lineTo x="1334" y="16553"/>
                        <wp:lineTo x="2150" y="17740"/>
                        <wp:lineTo x="3336" y="18928"/>
                        <wp:lineTo x="5040" y="20190"/>
                        <wp:lineTo x="7635" y="21303"/>
                        <wp:lineTo x="7857" y="21303"/>
                        <wp:lineTo x="9340" y="21600"/>
                        <wp:lineTo x="9414" y="21600"/>
                        <wp:lineTo x="12156" y="21600"/>
                        <wp:lineTo x="12231" y="21600"/>
                        <wp:lineTo x="13713" y="21303"/>
                        <wp:lineTo x="13787" y="21303"/>
                        <wp:lineTo x="16456" y="20115"/>
                        <wp:lineTo x="16530" y="20115"/>
                        <wp:lineTo x="18161" y="18928"/>
                        <wp:lineTo x="19347" y="17740"/>
                        <wp:lineTo x="20162" y="16553"/>
                        <wp:lineTo x="20755" y="15365"/>
                        <wp:lineTo x="21570" y="12990"/>
                        <wp:lineTo x="21570" y="9427"/>
                        <wp:lineTo x="21422" y="8313"/>
                        <wp:lineTo x="21422" y="8239"/>
                        <wp:lineTo x="21126" y="7052"/>
                        <wp:lineTo x="20607" y="5864"/>
                        <wp:lineTo x="19940" y="4676"/>
                        <wp:lineTo x="18976" y="3489"/>
                        <wp:lineTo x="17716" y="2227"/>
                        <wp:lineTo x="16307" y="1262"/>
                        <wp:lineTo x="15937" y="1113"/>
                        <wp:lineTo x="15937" y="816"/>
                        <wp:lineTo x="12898" y="-74"/>
                        <wp:lineTo x="11934" y="-74"/>
                        <wp:lineTo x="9562" y="-74"/>
                      </wp:wrapPolygon>
                    </wp:wrapTight>
                    <wp:docPr id="109" name="Group 1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5551200" cy="5544000"/>
                              <a:chOff x="0" y="0"/>
                              <a:chExt cx="5410200" cy="5403215"/>
                            </a:xfrm>
                          </wpg:grpSpPr>
                          <wps:wsp>
                            <wps:cNvPr id="110" name="Oval 110"/>
                            <wps:cNvSpPr>
                              <a:spLocks noChangeAspect="1"/>
                            </wps:cNvSpPr>
                            <wps:spPr>
                              <a:xfrm>
                                <a:off x="0" y="0"/>
                                <a:ext cx="5410200" cy="5403215"/>
                              </a:xfrm>
                              <a:prstGeom prst="ellipse">
                                <a:avLst/>
                              </a:prstGeom>
                              <a:noFill/>
                              <a:ln w="38100">
                                <a:solidFill>
                                  <a:srgbClr val="8C508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1" name="Pie 53"/>
                            <wps:cNvSpPr>
                              <a:spLocks noChangeAspect="1"/>
                            </wps:cNvSpPr>
                            <wps:spPr>
                              <a:xfrm rot="16200000">
                                <a:off x="1355834" y="1340070"/>
                                <a:ext cx="2704465" cy="5403215"/>
                              </a:xfrm>
                              <a:custGeom>
                                <a:avLst/>
                                <a:gdLst>
                                  <a:gd name="connsiteX0" fmla="*/ 5153594 w 5153594"/>
                                  <a:gd name="connsiteY0" fmla="*/ 2576797 h 5153594"/>
                                  <a:gd name="connsiteX1" fmla="*/ 2576797 w 5153594"/>
                                  <a:gd name="connsiteY1" fmla="*/ 5153594 h 5153594"/>
                                  <a:gd name="connsiteX2" fmla="*/ 0 w 5153594"/>
                                  <a:gd name="connsiteY2" fmla="*/ 2576797 h 5153594"/>
                                  <a:gd name="connsiteX3" fmla="*/ 2576797 w 5153594"/>
                                  <a:gd name="connsiteY3" fmla="*/ 0 h 5153594"/>
                                  <a:gd name="connsiteX4" fmla="*/ 2576797 w 5153594"/>
                                  <a:gd name="connsiteY4" fmla="*/ 2576797 h 5153594"/>
                                  <a:gd name="connsiteX5" fmla="*/ 5153594 w 5153594"/>
                                  <a:gd name="connsiteY5" fmla="*/ 2576797 h 5153594"/>
                                  <a:gd name="connsiteX0" fmla="*/ 2576797 w 2576797"/>
                                  <a:gd name="connsiteY0" fmla="*/ 2576797 h 5153594"/>
                                  <a:gd name="connsiteX1" fmla="*/ 2576797 w 2576797"/>
                                  <a:gd name="connsiteY1" fmla="*/ 5153594 h 5153594"/>
                                  <a:gd name="connsiteX2" fmla="*/ 0 w 2576797"/>
                                  <a:gd name="connsiteY2" fmla="*/ 2576797 h 5153594"/>
                                  <a:gd name="connsiteX3" fmla="*/ 2576797 w 2576797"/>
                                  <a:gd name="connsiteY3" fmla="*/ 0 h 5153594"/>
                                  <a:gd name="connsiteX4" fmla="*/ 2576797 w 2576797"/>
                                  <a:gd name="connsiteY4" fmla="*/ 2576797 h 5153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6797" h="5153594">
                                    <a:moveTo>
                                      <a:pt x="2576797" y="2576797"/>
                                    </a:moveTo>
                                    <a:lnTo>
                                      <a:pt x="2576797" y="5153594"/>
                                    </a:lnTo>
                                    <a:cubicBezTo>
                                      <a:pt x="1153671" y="5153594"/>
                                      <a:pt x="0" y="3999923"/>
                                      <a:pt x="0" y="2576797"/>
                                    </a:cubicBezTo>
                                    <a:cubicBezTo>
                                      <a:pt x="0" y="1153671"/>
                                      <a:pt x="1153671" y="0"/>
                                      <a:pt x="2576797" y="0"/>
                                    </a:cubicBezTo>
                                    <a:lnTo>
                                      <a:pt x="2576797" y="2576797"/>
                                    </a:lnTo>
                                    <a:close/>
                                  </a:path>
                                </a:pathLst>
                              </a:custGeom>
                              <a:gradFill flip="none" rotWithShape="1">
                                <a:gsLst>
                                  <a:gs pos="0">
                                    <a:srgbClr val="8C5082"/>
                                  </a:gs>
                                  <a:gs pos="55000">
                                    <a:srgbClr val="505AA0"/>
                                  </a:gs>
                                </a:gsLst>
                                <a:lin ang="5400000" scaled="1"/>
                                <a:tileRect/>
                              </a:gradFill>
                              <a:ln w="38100">
                                <a:solidFill>
                                  <a:srgbClr val="8C508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0FD4823" id="Group 109" o:spid="_x0000_s1026" alt="&quot;&quot;" style="position:absolute;margin-left:375.65pt;margin-top:202.4pt;width:437.1pt;height:436.55pt;z-index:-251658237;mso-wrap-distance-left:56.7pt;mso-position-horizontal-relative:page;mso-position-vertical-relative:page;mso-width-relative:margin;mso-height-relative:margin" coordsize="54102,540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R6trMwUAALATAAAOAAAAZHJzL2Uyb0RvYy54bWzsWF1v2zYUfR+w/0DoccBiy7bixKhTeOka&#10;DAiaoO2Q7pGhqQ+MIjWSjp3++h2Soqwk7pR1QR+G+sEQRZ57ec+9PCT16vWuFuSOa1MpuUzSo3FC&#10;uGRqXclimfz+8e3PJwkxlso1FUryZXLPTfL67McfXm2bBZ+oUok11wRGpFlsm2VSWtssRiPDSl5T&#10;c6QaLtGZK11Ti6YuRmtNt7Bei9FkPD4ebZVeN1oxbgzevgmdyZm3n+ec2as8N9wSsUwwN+v/tf+/&#10;df+js1d0UWjalBVrp0G/YhY1rSScdqbeUEvJRldPTNUV08qo3B4xVY9UnleM+xgQTTp+FM2FVpvG&#10;x1IstkXT0QRqH/H01WbZu7sL3XxornWYPR4vFfvTEKnOSyoLvjINSERqHVWjbVMs+hDXLvb4Xa5r&#10;ZwdxkZ0n+b4jme8sYXiZZVmKzCWEoS/LZrMxGj4NrESunuBY+WtEztLxHjkbTydp5mdFF8Gxn143&#10;nW2DkjJ71sx/Y+1DSRvuk2EcBdeaVGvQkiISSWuU9tUdFcS1EYzzjUGRVzNAam+wQ5o2Hc+ic4gU&#10;umi0sRdc1cQ9LBMuRNUYFwpd0LtLY11i96Pca6neVkL4pAhJtstkepIiS67LKFGtXa9v6OL2XGiC&#10;yJfJyXk2Ppm0CekNg20hfe3EyHyM9l5wZ0PI9zwHlyiNSfDg1j7vzFLGuLRp6CrpmgdvGcrGUw3z&#10;Xi0cwgfiDTrLOWbZ2W4NHLYdGGjHOyj30tGB29D/CdwhvGclbQeuK6n0ocgEomo9h/GRpECNY+lW&#10;re9RaVoF4TINe1shiZfU2GuqoVSoPqivvcJfLhQypdqnhJRKfz703o3HUkBvQrZQvmVi/tpQzRMi&#10;fpNYJKcp1iSk0jdm2XyChu733PZ75KY+V8h+Cp1vmH90462Ij7lW9Q1EeuW8ootKBt/LhFkdG+c2&#10;KDJknvHVyg+DPDbUXsoPDXPGHauufD/ubqhu2kq20JR3Ki7MJ9UcxjqkVKuNVXnlS33Pa8s3RCKs&#10;2G+gFqApqMV1xUk2fVmtCHWSHkMk3eJwkbdKnE6z7GQ6Swg0N51Ccuet5kZVnszHs9lx1qryAW2l&#10;C7YJMuLMRt3AhreGgrhXxbqNjCkpTWX5JyQ7rwWK9KcRydJsmp3OyDY+ucgPgP7ogybZ/Hh+Oifl&#10;AOgTWO08RdCgpz4oTm/Q06TnaTwcTX94nNigj2nPRwQNRtMHjYcZQyn8e8YOgQajQU11niLNg9H0&#10;QZGCQU+HSmdLWvg3qLcBTy9SbwM+XrDeBjy9SL0N+BisN+z9nf7QMhxlIFQ72WoSnrDf4LgcxLBR&#10;xh0v+wIFPYxNSE/YjYFy2jQARjr74LiVPw+MPPXB8dT0PDCo74P9JgImngcOe0AX86wfczDScqdx&#10;7He3JuFvTRZ7+jLRCcGt6TasJWzPjnJHlXt0x8SYT1LiaB8U3+9CNU4lH5UfaV0GunGIIz4H7vcj&#10;hfwSIloOiDiObW4r9gv/3EelmMPxPGSqh8KE/TQgGJjA9BS/iWfxYcfDmT20/7DVNxd9YnbRXHzl&#10;vLX7bkBED12Hy8CDOGJ0T8dH7CMWhDI8vHJJ8QfiLlHe+n4Tx7XXn+RJjgvBMpG4oCPLyt5UtvSH&#10;qnjwKkyb58IQrKG4nMwXT/+FccHH0Zk7q4cDcB+RjbPVKq45h8D0Ok+ialdu5u6HgBPDqOBrNyXP&#10;rK0Ef48SDbHGUJzb7zcWrLDvN5b//Y3Ff+3AZ6GwcMInLPfdqd/Gc/9D29nfAAAA//8DAFBLAwQU&#10;AAYACAAAACEAoy2a2OMAAAANAQAADwAAAGRycy9kb3ducmV2LnhtbEyPwWqDQBCG74W+wzKF3ppV&#10;E2NrXUMIbU8h0KRQetvoRCXurLgbNW/fyam9zTAf/3x/tppMKwbsXWNJQTgLQCAVtmyoUvB1eH96&#10;BuG8plK3llDBFR2s8vu7TKelHekTh72vBIeQS7WC2vsuldIVNRrtZrZD4tvJ9kZ7XvtKlr0eOdy0&#10;MgqCpTS6If5Q6w43NRbn/cUo+Bj1uJ6Hb8P2fNpcfw7x7nsbolKPD9P6FYTHyf/BcNNndcjZ6Wgv&#10;VDrRKkjicM6ogkWw4A43YhnFMYgjT1GSvIDMM/m/Rf4LAAD//wMAUEsBAi0AFAAGAAgAAAAhALaD&#10;OJL+AAAA4QEAABMAAAAAAAAAAAAAAAAAAAAAAFtDb250ZW50X1R5cGVzXS54bWxQSwECLQAUAAYA&#10;CAAAACEAOP0h/9YAAACUAQAACwAAAAAAAAAAAAAAAAAvAQAAX3JlbHMvLnJlbHNQSwECLQAUAAYA&#10;CAAAACEAqEerazMFAACwEwAADgAAAAAAAAAAAAAAAAAuAgAAZHJzL2Uyb0RvYy54bWxQSwECLQAU&#10;AAYACAAAACEAoy2a2OMAAAANAQAADwAAAAAAAAAAAAAAAACNBwAAZHJzL2Rvd25yZXYueG1sUEsF&#10;BgAAAAAEAAQA8wAAAJ0IAAAAAA==&#10;">
                    <o:lock v:ext="edit" aspectratio="t"/>
                    <v:oval id="Oval 110" o:spid="_x0000_s1027" style="position:absolute;width:54102;height:540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sERqxQAAANwAAAAPAAAAZHJzL2Rvd25yZXYueG1sRI9Ba8JA&#10;EIXvhf6HZQq91U1CKSW6iopiCr1EW89DdkyC2dmQXTX+e+dQ6G2G9+a9b2aL0XXqSkNoPRtIJwko&#10;4srblmsDP4ft2yeoEJEtdp7JwJ0CLObPTzPMrb9xSdd9rJWEcMjRQBNjn2sdqoYchonviUU7+cFh&#10;lHWotR3wJuGu01mSfGiHLUtDgz2tG6rO+4szEHa/x/rrO82q1ca/J9usPBRFaczry7icgoo0xn/z&#10;33VhBT8VfHlGJtDzBwAAAP//AwBQSwECLQAUAAYACAAAACEA2+H2y+4AAACFAQAAEwAAAAAAAAAA&#10;AAAAAAAAAAAAW0NvbnRlbnRfVHlwZXNdLnhtbFBLAQItABQABgAIAAAAIQBa9CxbvwAAABUBAAAL&#10;AAAAAAAAAAAAAAAAAB8BAABfcmVscy8ucmVsc1BLAQItABQABgAIAAAAIQDcsERqxQAAANwAAAAP&#10;AAAAAAAAAAAAAAAAAAcCAABkcnMvZG93bnJldi54bWxQSwUGAAAAAAMAAwC3AAAA+QIAAAAA&#10;" filled="f" strokecolor="#8c5082" strokeweight="3pt">
                      <v:path arrowok="t"/>
                      <o:lock v:ext="edit" aspectratio="t"/>
                    </v:oval>
                    <v:shape id="Pie 53" o:spid="_x0000_s1028" style="position:absolute;left:13557;top:13401;width:27045;height:54032;rotation:-90;visibility:visible;mso-wrap-style:square;v-text-anchor:middle" coordsize="2576797,5153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9/YGxQAAANwAAAAPAAAAZHJzL2Rvd25yZXYueG1sRI9Ba8JA&#10;EIXvQv/DMgVvukmVVqKriFD0IAateh6yY5I2Oxuyq4n/3i0I3mZ4b973ZrboTCVu1LjSsoJ4GIEg&#10;zqwuOVdw/PkeTEA4j6yxskwK7uRgMX/rzTDRtuU93Q4+FyGEXYIKCu/rREqXFWTQDW1NHLSLbQz6&#10;sDa51A22IdxU8iOKPqXBkgOhwJpWBWV/h6sJ3LFL49Xpa5Sud+e02l6X6/y3Var/3i2nIDx1/mV+&#10;Xm90qB/H8P9MmEDOHwAAAP//AwBQSwECLQAUAAYACAAAACEA2+H2y+4AAACFAQAAEwAAAAAAAAAA&#10;AAAAAAAAAAAAW0NvbnRlbnRfVHlwZXNdLnhtbFBLAQItABQABgAIAAAAIQBa9CxbvwAAABUBAAAL&#10;AAAAAAAAAAAAAAAAAB8BAABfcmVscy8ucmVsc1BLAQItABQABgAIAAAAIQDW9/YGxQAAANwAAAAP&#10;AAAAAAAAAAAAAAAAAAcCAABkcnMvZG93bnJldi54bWxQSwUGAAAAAAMAAwC3AAAA+QIAAAAA&#10;" path="m2576797,2576797r,2576797c1153671,5153594,,3999923,,2576797,,1153671,1153671,,2576797,r,2576797xe" fillcolor="#8c5082" strokecolor="#8c5082" strokeweight="3pt">
                      <v:fill color2="#505aa0" rotate="t" colors="0 #8c5082;36045f #505aa0" focus="100%" type="gradient"/>
                      <v:path arrowok="t" o:connecttype="custom" o:connectlocs="2704465,2701608;2704465,5403215;0,2701608;2704465,0;2704465,2701608" o:connectangles="0,0,0,0,0"/>
                      <o:lock v:ext="edit" aspectratio="t"/>
                    </v:shape>
                    <w10:wrap type="tight" anchorx="page" anchory="page"/>
                    <w10:anchorlock/>
                  </v:group>
                </w:pict>
              </mc:Fallback>
            </mc:AlternateContent>
          </w:r>
          <w:r>
            <w:br w:type="page"/>
          </w:r>
        </w:p>
      </w:sdtContent>
    </w:sdt>
    <w:p w14:paraId="6E8C26C8" w14:textId="38633DB0" w:rsidR="00A943B2" w:rsidRDefault="00A943B2" w:rsidP="002E1553">
      <w:pPr>
        <w:pStyle w:val="BodyText"/>
      </w:pPr>
    </w:p>
    <w:p w14:paraId="11B8C1D7" w14:textId="77777777" w:rsidR="00A943B2" w:rsidRPr="00D1044D" w:rsidRDefault="00A943B2" w:rsidP="00D1044D">
      <w:pPr>
        <w:pStyle w:val="VersoPageHeading"/>
      </w:pPr>
      <w:r w:rsidRPr="00D1044D">
        <w:t>Citation</w:t>
      </w:r>
    </w:p>
    <w:p w14:paraId="0B9E0B3E" w14:textId="57BD0614" w:rsidR="003E4131" w:rsidRDefault="003E4131" w:rsidP="00DC2413">
      <w:pPr>
        <w:pStyle w:val="BodyText"/>
      </w:pPr>
      <w:r>
        <w:t>Grogan</w:t>
      </w:r>
      <w:r w:rsidR="00664DE3">
        <w:t>,</w:t>
      </w:r>
      <w:r>
        <w:t xml:space="preserve"> S</w:t>
      </w:r>
      <w:r w:rsidR="00664DE3">
        <w:t>.</w:t>
      </w:r>
      <w:r w:rsidR="006E617F">
        <w:t xml:space="preserve">, </w:t>
      </w:r>
      <w:r>
        <w:t>Badrzadeh</w:t>
      </w:r>
      <w:r w:rsidR="00664DE3">
        <w:t>,</w:t>
      </w:r>
      <w:r>
        <w:t xml:space="preserve"> B</w:t>
      </w:r>
      <w:r w:rsidR="00664DE3">
        <w:t>.</w:t>
      </w:r>
      <w:r w:rsidR="003D2FD4">
        <w:t xml:space="preserve">, and Modi, N. </w:t>
      </w:r>
      <w:r w:rsidR="00AB1DF7">
        <w:t>(2026)</w:t>
      </w:r>
      <w:r w:rsidR="006A778F">
        <w:t xml:space="preserve"> </w:t>
      </w:r>
      <w:r w:rsidR="00DF61B6">
        <w:t xml:space="preserve">AR-PST </w:t>
      </w:r>
      <w:r w:rsidR="006A778F" w:rsidRPr="006A778F">
        <w:t xml:space="preserve">Topic 5 Stage </w:t>
      </w:r>
      <w:r w:rsidR="006A778F">
        <w:t>5</w:t>
      </w:r>
      <w:r w:rsidR="006A778F" w:rsidRPr="006A778F">
        <w:t xml:space="preserve"> Restoration and Black Start. CSIRO, Australia.</w:t>
      </w:r>
    </w:p>
    <w:p w14:paraId="786F64EE" w14:textId="77777777" w:rsidR="00A943B2" w:rsidRDefault="00A943B2" w:rsidP="00D1044D">
      <w:pPr>
        <w:pStyle w:val="VersoPageHeading"/>
      </w:pPr>
      <w:r>
        <w:t xml:space="preserve">Copyright </w:t>
      </w:r>
    </w:p>
    <w:p w14:paraId="64800076" w14:textId="2054FD58" w:rsidR="00A943B2" w:rsidRDefault="004D7860" w:rsidP="00DC2413">
      <w:pPr>
        <w:pStyle w:val="BodyText"/>
      </w:pPr>
      <w:r w:rsidRPr="004D7860">
        <w:t>© Commonwealth Scientific and Industrial Research Organisation 20</w:t>
      </w:r>
      <w:r w:rsidR="003E4131">
        <w:t>26</w:t>
      </w:r>
      <w:r>
        <w:t xml:space="preserve">. </w:t>
      </w:r>
      <w:r w:rsidR="00A943B2">
        <w:t>To the extent permitted by law, all rights are reserved and no part of this publication covered by copyright may be reproduced or copied in any form or by any means except with the written permission of CSIRO.</w:t>
      </w:r>
    </w:p>
    <w:p w14:paraId="1D9E8E67" w14:textId="77777777" w:rsidR="00A943B2" w:rsidRDefault="00A943B2" w:rsidP="00D1044D">
      <w:pPr>
        <w:pStyle w:val="VersoPageHeading"/>
      </w:pPr>
      <w:r>
        <w:t>Important disclaimer</w:t>
      </w:r>
    </w:p>
    <w:p w14:paraId="66C9CF98" w14:textId="77777777" w:rsidR="00A943B2" w:rsidRDefault="00A943B2" w:rsidP="00DC2413">
      <w:pPr>
        <w:pStyle w:val="BodyText"/>
      </w:pPr>
      <w:r>
        <w:t>CSIRO advises that the information contained in this publication comprises general statements based on scientific research. The reader is advised and needs to be aware that such information may be incomplete or unable to be used in any specific situation. No reliance or actions must therefore be made on that information without seeking prior expert professional, scientific and technical advice. To the extent permitted by law, CSIRO (including its employees and consultants) excludes all liability to any person for any consequences, including but not limited to all losses, damages, costs, expenses and any other compensation, arising directly or indirectly from using this publication (in part or in whole) and any information or material contained in it.</w:t>
      </w:r>
    </w:p>
    <w:p w14:paraId="672DF3AD" w14:textId="099F101A" w:rsidR="00590FC9" w:rsidRDefault="004D1FAA" w:rsidP="00590FC9">
      <w:pPr>
        <w:pStyle w:val="BodyText"/>
      </w:pPr>
      <w:bookmarkStart w:id="0" w:name="_Hlk85218697"/>
      <w:r>
        <w:t>CSIRO i</w:t>
      </w:r>
      <w:r w:rsidRPr="002F6753">
        <w:t xml:space="preserve">s committed to providing web accessible content wherever possible. If you are having difficulties with accessing this </w:t>
      </w:r>
      <w:r w:rsidR="003979C4" w:rsidRPr="002F6753">
        <w:t>document,</w:t>
      </w:r>
      <w:r w:rsidRPr="002F6753">
        <w:t xml:space="preserve"> please contact</w:t>
      </w:r>
      <w:r>
        <w:t xml:space="preserve"> </w:t>
      </w:r>
      <w:hyperlink r:id="rId15" w:tooltip="Contact CSIRO" w:history="1">
        <w:r>
          <w:rPr>
            <w:rStyle w:val="Hyperlink"/>
          </w:rPr>
          <w:t>csiro.au</w:t>
        </w:r>
      </w:hyperlink>
      <w:r>
        <w:rPr>
          <w:rStyle w:val="Hyperlink"/>
        </w:rPr>
        <w:t>/contact</w:t>
      </w:r>
      <w:bookmarkEnd w:id="0"/>
      <w:r w:rsidR="002F6753">
        <w:t>.</w:t>
      </w:r>
    </w:p>
    <w:p w14:paraId="68EA1E8B" w14:textId="77777777" w:rsidR="004A6521" w:rsidRDefault="004A6521" w:rsidP="004A6521">
      <w:pPr>
        <w:pStyle w:val="VersoPageHeading"/>
      </w:pPr>
      <w:r>
        <w:t>Acknowledgement of Country</w:t>
      </w:r>
    </w:p>
    <w:p w14:paraId="78A2AD82" w14:textId="0B49ED06" w:rsidR="004A6521" w:rsidRDefault="004A6521" w:rsidP="004A6521">
      <w:pPr>
        <w:pStyle w:val="BodyText"/>
      </w:pPr>
      <w:r>
        <w:t>CSIRO acknowledges the Traditional Owners of the lands, seas and waters of the are</w:t>
      </w:r>
      <w:r w:rsidR="0083246E">
        <w:t>a</w:t>
      </w:r>
      <w:r>
        <w:t xml:space="preserve"> that we live and work on across Australia and pays its respects to Elders past and present. CSIRO recognises that Aboriginal and Torres Strait Islander peoples have made, and will continue to make, extraordinary contributions to Australian life including in cultural, economic, and scientific domains.</w:t>
      </w:r>
    </w:p>
    <w:p w14:paraId="13E74D77" w14:textId="77777777" w:rsidR="004A6521" w:rsidRDefault="004A6521" w:rsidP="00590FC9">
      <w:pPr>
        <w:pStyle w:val="BodyText"/>
        <w:sectPr w:rsidR="004A6521" w:rsidSect="00AE0D97">
          <w:footerReference w:type="first" r:id="rId16"/>
          <w:pgSz w:w="11906" w:h="16838" w:code="9"/>
          <w:pgMar w:top="1134" w:right="1134" w:bottom="1134" w:left="1134" w:header="510" w:footer="624" w:gutter="0"/>
          <w:pgNumType w:fmt="lowerRoman" w:start="1"/>
          <w:cols w:space="284"/>
          <w:docGrid w:linePitch="360"/>
        </w:sectPr>
      </w:pPr>
    </w:p>
    <w:p w14:paraId="2612E198" w14:textId="77777777" w:rsidR="00A943B2" w:rsidRDefault="00A943B2" w:rsidP="00D1044D">
      <w:pPr>
        <w:pStyle w:val="Heading1noTOC"/>
      </w:pPr>
      <w:r w:rsidRPr="00890BD7">
        <w:lastRenderedPageBreak/>
        <w:t>Contents</w:t>
      </w:r>
    </w:p>
    <w:p w14:paraId="6BD1AF6F" w14:textId="64BA7067" w:rsidR="0083246E" w:rsidRDefault="009959BB">
      <w:pPr>
        <w:pStyle w:val="TOC2"/>
        <w:rPr>
          <w:rFonts w:asciiTheme="minorHAnsi" w:eastAsiaTheme="minorEastAsia" w:hAnsiTheme="minorHAnsi" w:cstheme="minorBidi"/>
          <w:color w:val="auto"/>
          <w:kern w:val="2"/>
          <w:szCs w:val="24"/>
          <w:lang w:eastAsia="zh-CN"/>
          <w14:ligatures w14:val="standardContextual"/>
        </w:rPr>
      </w:pPr>
      <w:r>
        <w:fldChar w:fldCharType="begin"/>
      </w:r>
      <w:r w:rsidR="00462182" w:rsidRPr="003972BC">
        <w:instrText xml:space="preserve"> TOC \h \z \t "Heading 1,2,Heading 2,3,PartTitle,1,Heading 1 Numbered,2,Heading 1 not numbered,2,Heading 2 not numbered,3,Appendix Heading 1,2" </w:instrText>
      </w:r>
      <w:r>
        <w:fldChar w:fldCharType="separate"/>
      </w:r>
      <w:hyperlink w:anchor="_Toc226981507" w:history="1">
        <w:r w:rsidR="0083246E" w:rsidRPr="002A7CAE">
          <w:rPr>
            <w:rStyle w:val="Hyperlink"/>
          </w:rPr>
          <w:t>Abbreviations</w:t>
        </w:r>
        <w:r w:rsidR="0083246E">
          <w:rPr>
            <w:webHidden/>
          </w:rPr>
          <w:tab/>
        </w:r>
        <w:r w:rsidR="0083246E">
          <w:rPr>
            <w:webHidden/>
          </w:rPr>
          <w:tab/>
        </w:r>
        <w:r w:rsidR="0083246E">
          <w:rPr>
            <w:webHidden/>
          </w:rPr>
          <w:fldChar w:fldCharType="begin"/>
        </w:r>
        <w:r w:rsidR="0083246E">
          <w:rPr>
            <w:webHidden/>
          </w:rPr>
          <w:instrText xml:space="preserve"> PAGEREF _Toc226981507 \h </w:instrText>
        </w:r>
        <w:r w:rsidR="0083246E">
          <w:rPr>
            <w:webHidden/>
          </w:rPr>
        </w:r>
        <w:r w:rsidR="0083246E">
          <w:rPr>
            <w:webHidden/>
          </w:rPr>
          <w:fldChar w:fldCharType="separate"/>
        </w:r>
        <w:r w:rsidR="00211758">
          <w:rPr>
            <w:webHidden/>
          </w:rPr>
          <w:t>4</w:t>
        </w:r>
        <w:r w:rsidR="0083246E">
          <w:rPr>
            <w:webHidden/>
          </w:rPr>
          <w:fldChar w:fldCharType="end"/>
        </w:r>
      </w:hyperlink>
    </w:p>
    <w:p w14:paraId="664434DA" w14:textId="60758B92"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08" w:history="1">
        <w:r w:rsidRPr="002A7CAE">
          <w:rPr>
            <w:rStyle w:val="Hyperlink"/>
          </w:rPr>
          <w:t>Acknowledgements</w:t>
        </w:r>
        <w:r>
          <w:rPr>
            <w:webHidden/>
          </w:rPr>
          <w:tab/>
        </w:r>
        <w:r>
          <w:rPr>
            <w:webHidden/>
          </w:rPr>
          <w:fldChar w:fldCharType="begin"/>
        </w:r>
        <w:r>
          <w:rPr>
            <w:webHidden/>
          </w:rPr>
          <w:instrText xml:space="preserve"> PAGEREF _Toc226981508 \h </w:instrText>
        </w:r>
        <w:r>
          <w:rPr>
            <w:webHidden/>
          </w:rPr>
        </w:r>
        <w:r>
          <w:rPr>
            <w:webHidden/>
          </w:rPr>
          <w:fldChar w:fldCharType="separate"/>
        </w:r>
        <w:r w:rsidR="00211758">
          <w:rPr>
            <w:webHidden/>
          </w:rPr>
          <w:t>6</w:t>
        </w:r>
        <w:r>
          <w:rPr>
            <w:webHidden/>
          </w:rPr>
          <w:fldChar w:fldCharType="end"/>
        </w:r>
      </w:hyperlink>
    </w:p>
    <w:p w14:paraId="61AC6F07" w14:textId="58AA2EE4"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09" w:history="1">
        <w:r w:rsidRPr="002A7CAE">
          <w:rPr>
            <w:rStyle w:val="Hyperlink"/>
          </w:rPr>
          <w:t>Executive Summary</w:t>
        </w:r>
        <w:r>
          <w:rPr>
            <w:webHidden/>
          </w:rPr>
          <w:tab/>
        </w:r>
        <w:r>
          <w:rPr>
            <w:webHidden/>
          </w:rPr>
          <w:fldChar w:fldCharType="begin"/>
        </w:r>
        <w:r>
          <w:rPr>
            <w:webHidden/>
          </w:rPr>
          <w:instrText xml:space="preserve"> PAGEREF _Toc226981509 \h </w:instrText>
        </w:r>
        <w:r>
          <w:rPr>
            <w:webHidden/>
          </w:rPr>
        </w:r>
        <w:r>
          <w:rPr>
            <w:webHidden/>
          </w:rPr>
          <w:fldChar w:fldCharType="separate"/>
        </w:r>
        <w:r w:rsidR="00211758">
          <w:rPr>
            <w:webHidden/>
          </w:rPr>
          <w:t>7</w:t>
        </w:r>
        <w:r>
          <w:rPr>
            <w:webHidden/>
          </w:rPr>
          <w:fldChar w:fldCharType="end"/>
        </w:r>
      </w:hyperlink>
    </w:p>
    <w:p w14:paraId="2F2C4599" w14:textId="09F6BD55"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10" w:history="1">
        <w:r w:rsidRPr="002A7CAE">
          <w:rPr>
            <w:rStyle w:val="Hyperlink"/>
          </w:rPr>
          <w:t>1</w:t>
        </w:r>
        <w:r>
          <w:rPr>
            <w:rFonts w:asciiTheme="minorHAnsi" w:eastAsiaTheme="minorEastAsia" w:hAnsiTheme="minorHAnsi" w:cstheme="minorBidi"/>
            <w:color w:val="auto"/>
            <w:kern w:val="2"/>
            <w:szCs w:val="24"/>
            <w:lang w:eastAsia="zh-CN"/>
            <w14:ligatures w14:val="standardContextual"/>
          </w:rPr>
          <w:tab/>
        </w:r>
        <w:r w:rsidRPr="002A7CAE">
          <w:rPr>
            <w:rStyle w:val="Hyperlink"/>
          </w:rPr>
          <w:t>Introduction</w:t>
        </w:r>
        <w:r>
          <w:rPr>
            <w:webHidden/>
          </w:rPr>
          <w:tab/>
        </w:r>
        <w:r>
          <w:rPr>
            <w:webHidden/>
          </w:rPr>
          <w:fldChar w:fldCharType="begin"/>
        </w:r>
        <w:r>
          <w:rPr>
            <w:webHidden/>
          </w:rPr>
          <w:instrText xml:space="preserve"> PAGEREF _Toc226981510 \h </w:instrText>
        </w:r>
        <w:r>
          <w:rPr>
            <w:webHidden/>
          </w:rPr>
        </w:r>
        <w:r>
          <w:rPr>
            <w:webHidden/>
          </w:rPr>
          <w:fldChar w:fldCharType="separate"/>
        </w:r>
        <w:r w:rsidR="00211758">
          <w:rPr>
            <w:webHidden/>
          </w:rPr>
          <w:t>11</w:t>
        </w:r>
        <w:r>
          <w:rPr>
            <w:webHidden/>
          </w:rPr>
          <w:fldChar w:fldCharType="end"/>
        </w:r>
      </w:hyperlink>
    </w:p>
    <w:p w14:paraId="5076C131" w14:textId="37082314"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1" w:history="1">
        <w:r w:rsidRPr="002A7CAE">
          <w:rPr>
            <w:rStyle w:val="Hyperlink"/>
            <w:noProof/>
          </w:rPr>
          <w:t>1.1</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REZ Self-Energisation and Remote Hybrid Configurations (Milestones 1 &amp; 2)</w:t>
        </w:r>
        <w:r>
          <w:rPr>
            <w:noProof/>
            <w:webHidden/>
          </w:rPr>
          <w:tab/>
        </w:r>
        <w:r>
          <w:rPr>
            <w:noProof/>
            <w:webHidden/>
          </w:rPr>
          <w:fldChar w:fldCharType="begin"/>
        </w:r>
        <w:r>
          <w:rPr>
            <w:noProof/>
            <w:webHidden/>
          </w:rPr>
          <w:instrText xml:space="preserve"> PAGEREF _Toc226981511 \h </w:instrText>
        </w:r>
        <w:r>
          <w:rPr>
            <w:noProof/>
            <w:webHidden/>
          </w:rPr>
        </w:r>
        <w:r>
          <w:rPr>
            <w:noProof/>
            <w:webHidden/>
          </w:rPr>
          <w:fldChar w:fldCharType="separate"/>
        </w:r>
        <w:r w:rsidR="00211758">
          <w:rPr>
            <w:noProof/>
            <w:webHidden/>
          </w:rPr>
          <w:t>11</w:t>
        </w:r>
        <w:r>
          <w:rPr>
            <w:noProof/>
            <w:webHidden/>
          </w:rPr>
          <w:fldChar w:fldCharType="end"/>
        </w:r>
      </w:hyperlink>
    </w:p>
    <w:p w14:paraId="76DE60FF" w14:textId="1E826AA3"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2" w:history="1">
        <w:r w:rsidRPr="002A7CAE">
          <w:rPr>
            <w:rStyle w:val="Hyperlink"/>
            <w:noProof/>
          </w:rPr>
          <w:t>1.2</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IBR technical standards for restart (Milestone 3)</w:t>
        </w:r>
        <w:r>
          <w:rPr>
            <w:noProof/>
            <w:webHidden/>
          </w:rPr>
          <w:tab/>
        </w:r>
        <w:r>
          <w:rPr>
            <w:noProof/>
            <w:webHidden/>
          </w:rPr>
          <w:fldChar w:fldCharType="begin"/>
        </w:r>
        <w:r>
          <w:rPr>
            <w:noProof/>
            <w:webHidden/>
          </w:rPr>
          <w:instrText xml:space="preserve"> PAGEREF _Toc226981512 \h </w:instrText>
        </w:r>
        <w:r>
          <w:rPr>
            <w:noProof/>
            <w:webHidden/>
          </w:rPr>
        </w:r>
        <w:r>
          <w:rPr>
            <w:noProof/>
            <w:webHidden/>
          </w:rPr>
          <w:fldChar w:fldCharType="separate"/>
        </w:r>
        <w:r w:rsidR="00211758">
          <w:rPr>
            <w:noProof/>
            <w:webHidden/>
          </w:rPr>
          <w:t>12</w:t>
        </w:r>
        <w:r>
          <w:rPr>
            <w:noProof/>
            <w:webHidden/>
          </w:rPr>
          <w:fldChar w:fldCharType="end"/>
        </w:r>
      </w:hyperlink>
    </w:p>
    <w:p w14:paraId="4C3BFB91" w14:textId="50A30896"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3" w:history="1">
        <w:r w:rsidRPr="002A7CAE">
          <w:rPr>
            <w:rStyle w:val="Hyperlink"/>
            <w:noProof/>
          </w:rPr>
          <w:t>1.3</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Development of a GFM-BESS restart test plan template (Milestone 4)</w:t>
        </w:r>
        <w:r>
          <w:rPr>
            <w:noProof/>
            <w:webHidden/>
          </w:rPr>
          <w:tab/>
        </w:r>
        <w:r>
          <w:rPr>
            <w:noProof/>
            <w:webHidden/>
          </w:rPr>
          <w:fldChar w:fldCharType="begin"/>
        </w:r>
        <w:r>
          <w:rPr>
            <w:noProof/>
            <w:webHidden/>
          </w:rPr>
          <w:instrText xml:space="preserve"> PAGEREF _Toc226981513 \h </w:instrText>
        </w:r>
        <w:r>
          <w:rPr>
            <w:noProof/>
            <w:webHidden/>
          </w:rPr>
        </w:r>
        <w:r>
          <w:rPr>
            <w:noProof/>
            <w:webHidden/>
          </w:rPr>
          <w:fldChar w:fldCharType="separate"/>
        </w:r>
        <w:r w:rsidR="00211758">
          <w:rPr>
            <w:noProof/>
            <w:webHidden/>
          </w:rPr>
          <w:t>13</w:t>
        </w:r>
        <w:r>
          <w:rPr>
            <w:noProof/>
            <w:webHidden/>
          </w:rPr>
          <w:fldChar w:fldCharType="end"/>
        </w:r>
      </w:hyperlink>
    </w:p>
    <w:p w14:paraId="342EB6EE" w14:textId="5DD6F1F1"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5" w:history="1">
        <w:r w:rsidRPr="002A7CAE">
          <w:rPr>
            <w:rStyle w:val="Hyperlink"/>
            <w:noProof/>
          </w:rPr>
          <w:t>1.4</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Progress against the research roadmap</w:t>
        </w:r>
        <w:r>
          <w:rPr>
            <w:noProof/>
            <w:webHidden/>
          </w:rPr>
          <w:tab/>
        </w:r>
        <w:r>
          <w:rPr>
            <w:noProof/>
            <w:webHidden/>
          </w:rPr>
          <w:fldChar w:fldCharType="begin"/>
        </w:r>
        <w:r>
          <w:rPr>
            <w:noProof/>
            <w:webHidden/>
          </w:rPr>
          <w:instrText xml:space="preserve"> PAGEREF _Toc226981515 \h </w:instrText>
        </w:r>
        <w:r>
          <w:rPr>
            <w:noProof/>
            <w:webHidden/>
          </w:rPr>
        </w:r>
        <w:r>
          <w:rPr>
            <w:noProof/>
            <w:webHidden/>
          </w:rPr>
          <w:fldChar w:fldCharType="separate"/>
        </w:r>
        <w:r w:rsidR="00211758">
          <w:rPr>
            <w:noProof/>
            <w:webHidden/>
          </w:rPr>
          <w:t>14</w:t>
        </w:r>
        <w:r>
          <w:rPr>
            <w:noProof/>
            <w:webHidden/>
          </w:rPr>
          <w:fldChar w:fldCharType="end"/>
        </w:r>
      </w:hyperlink>
    </w:p>
    <w:p w14:paraId="7F2C8659" w14:textId="2460EB93"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16" w:history="1">
        <w:r w:rsidRPr="002A7CAE">
          <w:rPr>
            <w:rStyle w:val="Hyperlink"/>
          </w:rPr>
          <w:t>2</w:t>
        </w:r>
        <w:r>
          <w:rPr>
            <w:rFonts w:asciiTheme="minorHAnsi" w:eastAsiaTheme="minorEastAsia" w:hAnsiTheme="minorHAnsi" w:cstheme="minorBidi"/>
            <w:color w:val="auto"/>
            <w:kern w:val="2"/>
            <w:szCs w:val="24"/>
            <w:lang w:eastAsia="zh-CN"/>
            <w14:ligatures w14:val="standardContextual"/>
          </w:rPr>
          <w:tab/>
        </w:r>
        <w:r w:rsidRPr="002A7CAE">
          <w:rPr>
            <w:rStyle w:val="Hyperlink"/>
          </w:rPr>
          <w:t>Methodology</w:t>
        </w:r>
        <w:r>
          <w:rPr>
            <w:webHidden/>
          </w:rPr>
          <w:tab/>
        </w:r>
        <w:r>
          <w:rPr>
            <w:webHidden/>
          </w:rPr>
          <w:fldChar w:fldCharType="begin"/>
        </w:r>
        <w:r>
          <w:rPr>
            <w:webHidden/>
          </w:rPr>
          <w:instrText xml:space="preserve"> PAGEREF _Toc226981516 \h </w:instrText>
        </w:r>
        <w:r>
          <w:rPr>
            <w:webHidden/>
          </w:rPr>
        </w:r>
        <w:r>
          <w:rPr>
            <w:webHidden/>
          </w:rPr>
          <w:fldChar w:fldCharType="separate"/>
        </w:r>
        <w:r w:rsidR="00211758">
          <w:rPr>
            <w:webHidden/>
          </w:rPr>
          <w:t>17</w:t>
        </w:r>
        <w:r>
          <w:rPr>
            <w:webHidden/>
          </w:rPr>
          <w:fldChar w:fldCharType="end"/>
        </w:r>
      </w:hyperlink>
    </w:p>
    <w:p w14:paraId="6A2B05E1" w14:textId="353A3694"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7" w:history="1">
        <w:r w:rsidRPr="002A7CAE">
          <w:rPr>
            <w:rStyle w:val="Hyperlink"/>
            <w:noProof/>
          </w:rPr>
          <w:t>2.1</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REZ Model Development</w:t>
        </w:r>
        <w:r>
          <w:rPr>
            <w:noProof/>
            <w:webHidden/>
          </w:rPr>
          <w:tab/>
        </w:r>
        <w:r>
          <w:rPr>
            <w:noProof/>
            <w:webHidden/>
          </w:rPr>
          <w:fldChar w:fldCharType="begin"/>
        </w:r>
        <w:r>
          <w:rPr>
            <w:noProof/>
            <w:webHidden/>
          </w:rPr>
          <w:instrText xml:space="preserve"> PAGEREF _Toc226981517 \h </w:instrText>
        </w:r>
        <w:r>
          <w:rPr>
            <w:noProof/>
            <w:webHidden/>
          </w:rPr>
        </w:r>
        <w:r>
          <w:rPr>
            <w:noProof/>
            <w:webHidden/>
          </w:rPr>
          <w:fldChar w:fldCharType="separate"/>
        </w:r>
        <w:r w:rsidR="00211758">
          <w:rPr>
            <w:noProof/>
            <w:webHidden/>
          </w:rPr>
          <w:t>18</w:t>
        </w:r>
        <w:r>
          <w:rPr>
            <w:noProof/>
            <w:webHidden/>
          </w:rPr>
          <w:fldChar w:fldCharType="end"/>
        </w:r>
      </w:hyperlink>
    </w:p>
    <w:p w14:paraId="0F8D8B31" w14:textId="154C8CE2"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8" w:history="1">
        <w:r w:rsidRPr="002A7CAE">
          <w:rPr>
            <w:rStyle w:val="Hyperlink"/>
            <w:noProof/>
          </w:rPr>
          <w:t>2.2</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Synchronous condensers</w:t>
        </w:r>
        <w:r>
          <w:rPr>
            <w:noProof/>
            <w:webHidden/>
          </w:rPr>
          <w:tab/>
        </w:r>
        <w:r>
          <w:rPr>
            <w:noProof/>
            <w:webHidden/>
          </w:rPr>
          <w:fldChar w:fldCharType="begin"/>
        </w:r>
        <w:r>
          <w:rPr>
            <w:noProof/>
            <w:webHidden/>
          </w:rPr>
          <w:instrText xml:space="preserve"> PAGEREF _Toc226981518 \h </w:instrText>
        </w:r>
        <w:r>
          <w:rPr>
            <w:noProof/>
            <w:webHidden/>
          </w:rPr>
        </w:r>
        <w:r>
          <w:rPr>
            <w:noProof/>
            <w:webHidden/>
          </w:rPr>
          <w:fldChar w:fldCharType="separate"/>
        </w:r>
        <w:r w:rsidR="00211758">
          <w:rPr>
            <w:noProof/>
            <w:webHidden/>
          </w:rPr>
          <w:t>20</w:t>
        </w:r>
        <w:r>
          <w:rPr>
            <w:noProof/>
            <w:webHidden/>
          </w:rPr>
          <w:fldChar w:fldCharType="end"/>
        </w:r>
      </w:hyperlink>
    </w:p>
    <w:p w14:paraId="44219358" w14:textId="34C567A9"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19" w:history="1">
        <w:r w:rsidRPr="002A7CAE">
          <w:rPr>
            <w:rStyle w:val="Hyperlink"/>
            <w:noProof/>
          </w:rPr>
          <w:t>2.3</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Plant Models developed</w:t>
        </w:r>
        <w:r>
          <w:rPr>
            <w:noProof/>
            <w:webHidden/>
          </w:rPr>
          <w:tab/>
        </w:r>
        <w:r>
          <w:rPr>
            <w:noProof/>
            <w:webHidden/>
          </w:rPr>
          <w:fldChar w:fldCharType="begin"/>
        </w:r>
        <w:r>
          <w:rPr>
            <w:noProof/>
            <w:webHidden/>
          </w:rPr>
          <w:instrText xml:space="preserve"> PAGEREF _Toc226981519 \h </w:instrText>
        </w:r>
        <w:r>
          <w:rPr>
            <w:noProof/>
            <w:webHidden/>
          </w:rPr>
        </w:r>
        <w:r>
          <w:rPr>
            <w:noProof/>
            <w:webHidden/>
          </w:rPr>
          <w:fldChar w:fldCharType="separate"/>
        </w:r>
        <w:r w:rsidR="00211758">
          <w:rPr>
            <w:noProof/>
            <w:webHidden/>
          </w:rPr>
          <w:t>21</w:t>
        </w:r>
        <w:r>
          <w:rPr>
            <w:noProof/>
            <w:webHidden/>
          </w:rPr>
          <w:fldChar w:fldCharType="end"/>
        </w:r>
      </w:hyperlink>
    </w:p>
    <w:p w14:paraId="571E67D1" w14:textId="142682A8"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20" w:history="1">
        <w:r w:rsidRPr="002A7CAE">
          <w:rPr>
            <w:rStyle w:val="Hyperlink"/>
            <w:noProof/>
          </w:rPr>
          <w:t>2.4</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Analysis</w:t>
        </w:r>
        <w:r>
          <w:rPr>
            <w:noProof/>
            <w:webHidden/>
          </w:rPr>
          <w:tab/>
        </w:r>
        <w:r>
          <w:rPr>
            <w:noProof/>
            <w:webHidden/>
          </w:rPr>
          <w:fldChar w:fldCharType="begin"/>
        </w:r>
        <w:r>
          <w:rPr>
            <w:noProof/>
            <w:webHidden/>
          </w:rPr>
          <w:instrText xml:space="preserve"> PAGEREF _Toc226981520 \h </w:instrText>
        </w:r>
        <w:r>
          <w:rPr>
            <w:noProof/>
            <w:webHidden/>
          </w:rPr>
        </w:r>
        <w:r>
          <w:rPr>
            <w:noProof/>
            <w:webHidden/>
          </w:rPr>
          <w:fldChar w:fldCharType="separate"/>
        </w:r>
        <w:r w:rsidR="00211758">
          <w:rPr>
            <w:noProof/>
            <w:webHidden/>
          </w:rPr>
          <w:t>21</w:t>
        </w:r>
        <w:r>
          <w:rPr>
            <w:noProof/>
            <w:webHidden/>
          </w:rPr>
          <w:fldChar w:fldCharType="end"/>
        </w:r>
      </w:hyperlink>
    </w:p>
    <w:p w14:paraId="44819664" w14:textId="246F2CB7"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84" w:history="1">
        <w:r w:rsidRPr="002A7CAE">
          <w:rPr>
            <w:rStyle w:val="Hyperlink"/>
          </w:rPr>
          <w:t>3</w:t>
        </w:r>
        <w:r>
          <w:rPr>
            <w:rFonts w:asciiTheme="minorHAnsi" w:eastAsiaTheme="minorEastAsia" w:hAnsiTheme="minorHAnsi" w:cstheme="minorBidi"/>
            <w:color w:val="auto"/>
            <w:kern w:val="2"/>
            <w:szCs w:val="24"/>
            <w:lang w:eastAsia="zh-CN"/>
            <w14:ligatures w14:val="standardContextual"/>
          </w:rPr>
          <w:tab/>
        </w:r>
        <w:r w:rsidRPr="002A7CAE">
          <w:rPr>
            <w:rStyle w:val="Hyperlink"/>
          </w:rPr>
          <w:t>Results and discussion</w:t>
        </w:r>
        <w:r>
          <w:rPr>
            <w:webHidden/>
          </w:rPr>
          <w:tab/>
        </w:r>
        <w:r>
          <w:rPr>
            <w:webHidden/>
          </w:rPr>
          <w:fldChar w:fldCharType="begin"/>
        </w:r>
        <w:r>
          <w:rPr>
            <w:webHidden/>
          </w:rPr>
          <w:instrText xml:space="preserve"> PAGEREF _Toc226981584 \h </w:instrText>
        </w:r>
        <w:r>
          <w:rPr>
            <w:webHidden/>
          </w:rPr>
        </w:r>
        <w:r>
          <w:rPr>
            <w:webHidden/>
          </w:rPr>
          <w:fldChar w:fldCharType="separate"/>
        </w:r>
        <w:r w:rsidR="00211758">
          <w:rPr>
            <w:webHidden/>
          </w:rPr>
          <w:t>24</w:t>
        </w:r>
        <w:r>
          <w:rPr>
            <w:webHidden/>
          </w:rPr>
          <w:fldChar w:fldCharType="end"/>
        </w:r>
      </w:hyperlink>
    </w:p>
    <w:p w14:paraId="3A734F86" w14:textId="58133F79"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85" w:history="1">
        <w:r w:rsidRPr="002A7CAE">
          <w:rPr>
            <w:rStyle w:val="Hyperlink"/>
            <w:noProof/>
          </w:rPr>
          <w:t>3.1</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REZ Self-Energisation Challenges and Strategies</w:t>
        </w:r>
        <w:r>
          <w:rPr>
            <w:noProof/>
            <w:webHidden/>
          </w:rPr>
          <w:tab/>
        </w:r>
        <w:r>
          <w:rPr>
            <w:noProof/>
            <w:webHidden/>
          </w:rPr>
          <w:fldChar w:fldCharType="begin"/>
        </w:r>
        <w:r>
          <w:rPr>
            <w:noProof/>
            <w:webHidden/>
          </w:rPr>
          <w:instrText xml:space="preserve"> PAGEREF _Toc226981585 \h </w:instrText>
        </w:r>
        <w:r>
          <w:rPr>
            <w:noProof/>
            <w:webHidden/>
          </w:rPr>
        </w:r>
        <w:r>
          <w:rPr>
            <w:noProof/>
            <w:webHidden/>
          </w:rPr>
          <w:fldChar w:fldCharType="separate"/>
        </w:r>
        <w:r w:rsidR="00211758">
          <w:rPr>
            <w:noProof/>
            <w:webHidden/>
          </w:rPr>
          <w:t>24</w:t>
        </w:r>
        <w:r>
          <w:rPr>
            <w:noProof/>
            <w:webHidden/>
          </w:rPr>
          <w:fldChar w:fldCharType="end"/>
        </w:r>
      </w:hyperlink>
    </w:p>
    <w:p w14:paraId="74BE8F4F" w14:textId="7576DA5F"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86" w:history="1">
        <w:r w:rsidRPr="002A7CAE">
          <w:rPr>
            <w:rStyle w:val="Hyperlink"/>
            <w:noProof/>
          </w:rPr>
          <w:t>3.2</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Remote Hybrid Configuration</w:t>
        </w:r>
        <w:r>
          <w:rPr>
            <w:noProof/>
            <w:webHidden/>
          </w:rPr>
          <w:tab/>
        </w:r>
        <w:r>
          <w:rPr>
            <w:noProof/>
            <w:webHidden/>
          </w:rPr>
          <w:fldChar w:fldCharType="begin"/>
        </w:r>
        <w:r>
          <w:rPr>
            <w:noProof/>
            <w:webHidden/>
          </w:rPr>
          <w:instrText xml:space="preserve"> PAGEREF _Toc226981586 \h </w:instrText>
        </w:r>
        <w:r>
          <w:rPr>
            <w:noProof/>
            <w:webHidden/>
          </w:rPr>
        </w:r>
        <w:r>
          <w:rPr>
            <w:noProof/>
            <w:webHidden/>
          </w:rPr>
          <w:fldChar w:fldCharType="separate"/>
        </w:r>
        <w:r w:rsidR="00211758">
          <w:rPr>
            <w:noProof/>
            <w:webHidden/>
          </w:rPr>
          <w:t>53</w:t>
        </w:r>
        <w:r>
          <w:rPr>
            <w:noProof/>
            <w:webHidden/>
          </w:rPr>
          <w:fldChar w:fldCharType="end"/>
        </w:r>
      </w:hyperlink>
    </w:p>
    <w:p w14:paraId="4D8CBC6A" w14:textId="6BA47169"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87" w:history="1">
        <w:r w:rsidRPr="002A7CAE">
          <w:rPr>
            <w:rStyle w:val="Hyperlink"/>
            <w:noProof/>
          </w:rPr>
          <w:t>3.3</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Restart-Capable IBR Plant Standards</w:t>
        </w:r>
        <w:r>
          <w:rPr>
            <w:noProof/>
            <w:webHidden/>
          </w:rPr>
          <w:tab/>
        </w:r>
        <w:r>
          <w:rPr>
            <w:noProof/>
            <w:webHidden/>
          </w:rPr>
          <w:fldChar w:fldCharType="begin"/>
        </w:r>
        <w:r>
          <w:rPr>
            <w:noProof/>
            <w:webHidden/>
          </w:rPr>
          <w:instrText xml:space="preserve"> PAGEREF _Toc226981587 \h </w:instrText>
        </w:r>
        <w:r>
          <w:rPr>
            <w:noProof/>
            <w:webHidden/>
          </w:rPr>
        </w:r>
        <w:r>
          <w:rPr>
            <w:noProof/>
            <w:webHidden/>
          </w:rPr>
          <w:fldChar w:fldCharType="separate"/>
        </w:r>
        <w:r w:rsidR="00211758">
          <w:rPr>
            <w:noProof/>
            <w:webHidden/>
          </w:rPr>
          <w:t>67</w:t>
        </w:r>
        <w:r>
          <w:rPr>
            <w:noProof/>
            <w:webHidden/>
          </w:rPr>
          <w:fldChar w:fldCharType="end"/>
        </w:r>
      </w:hyperlink>
    </w:p>
    <w:p w14:paraId="2B250BF2" w14:textId="1E9FAF93" w:rsidR="0083246E" w:rsidRDefault="0083246E">
      <w:pPr>
        <w:pStyle w:val="TOC3"/>
        <w:rPr>
          <w:rFonts w:asciiTheme="minorHAnsi" w:eastAsiaTheme="minorEastAsia" w:hAnsiTheme="minorHAnsi" w:cstheme="minorBidi"/>
          <w:noProof/>
          <w:color w:val="auto"/>
          <w:kern w:val="2"/>
          <w:szCs w:val="24"/>
          <w:lang w:eastAsia="zh-CN"/>
          <w14:ligatures w14:val="standardContextual"/>
        </w:rPr>
      </w:pPr>
      <w:hyperlink w:anchor="_Toc226981588" w:history="1">
        <w:r w:rsidRPr="002A7CAE">
          <w:rPr>
            <w:rStyle w:val="Hyperlink"/>
            <w:noProof/>
          </w:rPr>
          <w:t>3.4</w:t>
        </w:r>
        <w:r>
          <w:rPr>
            <w:rFonts w:asciiTheme="minorHAnsi" w:eastAsiaTheme="minorEastAsia" w:hAnsiTheme="minorHAnsi" w:cstheme="minorBidi"/>
            <w:noProof/>
            <w:color w:val="auto"/>
            <w:kern w:val="2"/>
            <w:szCs w:val="24"/>
            <w:lang w:eastAsia="zh-CN"/>
            <w14:ligatures w14:val="standardContextual"/>
          </w:rPr>
          <w:tab/>
        </w:r>
        <w:r w:rsidRPr="002A7CAE">
          <w:rPr>
            <w:rStyle w:val="Hyperlink"/>
            <w:noProof/>
          </w:rPr>
          <w:t>GFM BESS restart test plan template</w:t>
        </w:r>
        <w:r>
          <w:rPr>
            <w:noProof/>
            <w:webHidden/>
          </w:rPr>
          <w:tab/>
        </w:r>
        <w:r>
          <w:rPr>
            <w:noProof/>
            <w:webHidden/>
          </w:rPr>
          <w:fldChar w:fldCharType="begin"/>
        </w:r>
        <w:r>
          <w:rPr>
            <w:noProof/>
            <w:webHidden/>
          </w:rPr>
          <w:instrText xml:space="preserve"> PAGEREF _Toc226981588 \h </w:instrText>
        </w:r>
        <w:r>
          <w:rPr>
            <w:noProof/>
            <w:webHidden/>
          </w:rPr>
        </w:r>
        <w:r>
          <w:rPr>
            <w:noProof/>
            <w:webHidden/>
          </w:rPr>
          <w:fldChar w:fldCharType="separate"/>
        </w:r>
        <w:r w:rsidR="00211758">
          <w:rPr>
            <w:noProof/>
            <w:webHidden/>
          </w:rPr>
          <w:t>74</w:t>
        </w:r>
        <w:r>
          <w:rPr>
            <w:noProof/>
            <w:webHidden/>
          </w:rPr>
          <w:fldChar w:fldCharType="end"/>
        </w:r>
      </w:hyperlink>
    </w:p>
    <w:p w14:paraId="474809CC" w14:textId="6F1F5990"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89" w:history="1">
        <w:r w:rsidRPr="002A7CAE">
          <w:rPr>
            <w:rStyle w:val="Hyperlink"/>
          </w:rPr>
          <w:t>4</w:t>
        </w:r>
        <w:r>
          <w:rPr>
            <w:rFonts w:asciiTheme="minorHAnsi" w:eastAsiaTheme="minorEastAsia" w:hAnsiTheme="minorHAnsi" w:cstheme="minorBidi"/>
            <w:color w:val="auto"/>
            <w:kern w:val="2"/>
            <w:szCs w:val="24"/>
            <w:lang w:eastAsia="zh-CN"/>
            <w14:ligatures w14:val="standardContextual"/>
          </w:rPr>
          <w:tab/>
        </w:r>
        <w:r w:rsidRPr="002A7CAE">
          <w:rPr>
            <w:rStyle w:val="Hyperlink"/>
          </w:rPr>
          <w:t>Discussion</w:t>
        </w:r>
        <w:r>
          <w:rPr>
            <w:webHidden/>
          </w:rPr>
          <w:tab/>
        </w:r>
        <w:r>
          <w:rPr>
            <w:webHidden/>
          </w:rPr>
          <w:fldChar w:fldCharType="begin"/>
        </w:r>
        <w:r>
          <w:rPr>
            <w:webHidden/>
          </w:rPr>
          <w:instrText xml:space="preserve"> PAGEREF _Toc226981589 \h </w:instrText>
        </w:r>
        <w:r>
          <w:rPr>
            <w:webHidden/>
          </w:rPr>
        </w:r>
        <w:r>
          <w:rPr>
            <w:webHidden/>
          </w:rPr>
          <w:fldChar w:fldCharType="separate"/>
        </w:r>
        <w:r w:rsidR="00211758">
          <w:rPr>
            <w:webHidden/>
          </w:rPr>
          <w:t>82</w:t>
        </w:r>
        <w:r>
          <w:rPr>
            <w:webHidden/>
          </w:rPr>
          <w:fldChar w:fldCharType="end"/>
        </w:r>
      </w:hyperlink>
    </w:p>
    <w:p w14:paraId="31ACAA81" w14:textId="20BBEE3D"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90" w:history="1">
        <w:r w:rsidRPr="002A7CAE">
          <w:rPr>
            <w:rStyle w:val="Hyperlink"/>
          </w:rPr>
          <w:t>5</w:t>
        </w:r>
        <w:r>
          <w:rPr>
            <w:rFonts w:asciiTheme="minorHAnsi" w:eastAsiaTheme="minorEastAsia" w:hAnsiTheme="minorHAnsi" w:cstheme="minorBidi"/>
            <w:color w:val="auto"/>
            <w:kern w:val="2"/>
            <w:szCs w:val="24"/>
            <w:lang w:eastAsia="zh-CN"/>
            <w14:ligatures w14:val="standardContextual"/>
          </w:rPr>
          <w:tab/>
        </w:r>
        <w:r w:rsidRPr="002A7CAE">
          <w:rPr>
            <w:rStyle w:val="Hyperlink"/>
          </w:rPr>
          <w:t>Insights</w:t>
        </w:r>
        <w:r>
          <w:rPr>
            <w:webHidden/>
          </w:rPr>
          <w:tab/>
        </w:r>
        <w:r>
          <w:rPr>
            <w:webHidden/>
          </w:rPr>
          <w:tab/>
        </w:r>
        <w:r>
          <w:rPr>
            <w:webHidden/>
          </w:rPr>
          <w:fldChar w:fldCharType="begin"/>
        </w:r>
        <w:r>
          <w:rPr>
            <w:webHidden/>
          </w:rPr>
          <w:instrText xml:space="preserve"> PAGEREF _Toc226981590 \h </w:instrText>
        </w:r>
        <w:r>
          <w:rPr>
            <w:webHidden/>
          </w:rPr>
        </w:r>
        <w:r>
          <w:rPr>
            <w:webHidden/>
          </w:rPr>
          <w:fldChar w:fldCharType="separate"/>
        </w:r>
        <w:r w:rsidR="00211758">
          <w:rPr>
            <w:webHidden/>
          </w:rPr>
          <w:t>85</w:t>
        </w:r>
        <w:r>
          <w:rPr>
            <w:webHidden/>
          </w:rPr>
          <w:fldChar w:fldCharType="end"/>
        </w:r>
      </w:hyperlink>
    </w:p>
    <w:p w14:paraId="4815F712" w14:textId="64AF56A0"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91" w:history="1">
        <w:r w:rsidRPr="002A7CAE">
          <w:rPr>
            <w:rStyle w:val="Hyperlink"/>
          </w:rPr>
          <w:t>6</w:t>
        </w:r>
        <w:r>
          <w:rPr>
            <w:rFonts w:asciiTheme="minorHAnsi" w:eastAsiaTheme="minorEastAsia" w:hAnsiTheme="minorHAnsi" w:cstheme="minorBidi"/>
            <w:color w:val="auto"/>
            <w:kern w:val="2"/>
            <w:szCs w:val="24"/>
            <w:lang w:eastAsia="zh-CN"/>
            <w14:ligatures w14:val="standardContextual"/>
          </w:rPr>
          <w:tab/>
        </w:r>
        <w:r w:rsidRPr="002A7CAE">
          <w:rPr>
            <w:rStyle w:val="Hyperlink"/>
          </w:rPr>
          <w:t>Future work recommendations</w:t>
        </w:r>
        <w:r>
          <w:rPr>
            <w:webHidden/>
          </w:rPr>
          <w:tab/>
        </w:r>
        <w:r>
          <w:rPr>
            <w:webHidden/>
          </w:rPr>
          <w:fldChar w:fldCharType="begin"/>
        </w:r>
        <w:r>
          <w:rPr>
            <w:webHidden/>
          </w:rPr>
          <w:instrText xml:space="preserve"> PAGEREF _Toc226981591 \h </w:instrText>
        </w:r>
        <w:r>
          <w:rPr>
            <w:webHidden/>
          </w:rPr>
        </w:r>
        <w:r>
          <w:rPr>
            <w:webHidden/>
          </w:rPr>
          <w:fldChar w:fldCharType="separate"/>
        </w:r>
        <w:r w:rsidR="00211758">
          <w:rPr>
            <w:webHidden/>
          </w:rPr>
          <w:t>87</w:t>
        </w:r>
        <w:r>
          <w:rPr>
            <w:webHidden/>
          </w:rPr>
          <w:fldChar w:fldCharType="end"/>
        </w:r>
      </w:hyperlink>
    </w:p>
    <w:p w14:paraId="0DB45013" w14:textId="359B285E"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92" w:history="1">
        <w:r w:rsidRPr="002A7CAE">
          <w:rPr>
            <w:rStyle w:val="Hyperlink"/>
          </w:rPr>
          <w:t>7</w:t>
        </w:r>
        <w:r>
          <w:rPr>
            <w:rFonts w:asciiTheme="minorHAnsi" w:eastAsiaTheme="minorEastAsia" w:hAnsiTheme="minorHAnsi" w:cstheme="minorBidi"/>
            <w:color w:val="auto"/>
            <w:kern w:val="2"/>
            <w:szCs w:val="24"/>
            <w:lang w:eastAsia="zh-CN"/>
            <w14:ligatures w14:val="standardContextual"/>
          </w:rPr>
          <w:tab/>
        </w:r>
        <w:r w:rsidRPr="002A7CAE">
          <w:rPr>
            <w:rStyle w:val="Hyperlink"/>
          </w:rPr>
          <w:t>References</w:t>
        </w:r>
        <w:r>
          <w:rPr>
            <w:webHidden/>
          </w:rPr>
          <w:tab/>
        </w:r>
        <w:r>
          <w:rPr>
            <w:webHidden/>
          </w:rPr>
          <w:fldChar w:fldCharType="begin"/>
        </w:r>
        <w:r>
          <w:rPr>
            <w:webHidden/>
          </w:rPr>
          <w:instrText xml:space="preserve"> PAGEREF _Toc226981592 \h </w:instrText>
        </w:r>
        <w:r>
          <w:rPr>
            <w:webHidden/>
          </w:rPr>
        </w:r>
        <w:r>
          <w:rPr>
            <w:webHidden/>
          </w:rPr>
          <w:fldChar w:fldCharType="separate"/>
        </w:r>
        <w:r w:rsidR="00211758">
          <w:rPr>
            <w:webHidden/>
          </w:rPr>
          <w:t>90</w:t>
        </w:r>
        <w:r>
          <w:rPr>
            <w:webHidden/>
          </w:rPr>
          <w:fldChar w:fldCharType="end"/>
        </w:r>
      </w:hyperlink>
    </w:p>
    <w:p w14:paraId="597096E8" w14:textId="1C687BBD" w:rsidR="0083246E" w:rsidRDefault="0083246E">
      <w:pPr>
        <w:pStyle w:val="TOC2"/>
        <w:rPr>
          <w:rFonts w:asciiTheme="minorHAnsi" w:eastAsiaTheme="minorEastAsia" w:hAnsiTheme="minorHAnsi" w:cstheme="minorBidi"/>
          <w:color w:val="auto"/>
          <w:kern w:val="2"/>
          <w:szCs w:val="24"/>
          <w:lang w:eastAsia="zh-CN"/>
          <w14:ligatures w14:val="standardContextual"/>
        </w:rPr>
      </w:pPr>
      <w:hyperlink w:anchor="_Toc226981593" w:history="1">
        <w:r w:rsidRPr="002A7CAE">
          <w:rPr>
            <w:rStyle w:val="Hyperlink"/>
          </w:rPr>
          <w:t>8</w:t>
        </w:r>
        <w:r>
          <w:rPr>
            <w:rFonts w:asciiTheme="minorHAnsi" w:eastAsiaTheme="minorEastAsia" w:hAnsiTheme="minorHAnsi" w:cstheme="minorBidi"/>
            <w:color w:val="auto"/>
            <w:kern w:val="2"/>
            <w:szCs w:val="24"/>
            <w:lang w:eastAsia="zh-CN"/>
            <w14:ligatures w14:val="standardContextual"/>
          </w:rPr>
          <w:tab/>
        </w:r>
        <w:r w:rsidRPr="002A7CAE">
          <w:rPr>
            <w:rStyle w:val="Hyperlink"/>
          </w:rPr>
          <w:t>Appendix</w:t>
        </w:r>
        <w:r>
          <w:rPr>
            <w:webHidden/>
          </w:rPr>
          <w:tab/>
        </w:r>
        <w:r>
          <w:rPr>
            <w:webHidden/>
          </w:rPr>
          <w:fldChar w:fldCharType="begin"/>
        </w:r>
        <w:r>
          <w:rPr>
            <w:webHidden/>
          </w:rPr>
          <w:instrText xml:space="preserve"> PAGEREF _Toc226981593 \h </w:instrText>
        </w:r>
        <w:r>
          <w:rPr>
            <w:webHidden/>
          </w:rPr>
        </w:r>
        <w:r>
          <w:rPr>
            <w:webHidden/>
          </w:rPr>
          <w:fldChar w:fldCharType="separate"/>
        </w:r>
        <w:r w:rsidR="00211758">
          <w:rPr>
            <w:webHidden/>
          </w:rPr>
          <w:t>95</w:t>
        </w:r>
        <w:r>
          <w:rPr>
            <w:webHidden/>
          </w:rPr>
          <w:fldChar w:fldCharType="end"/>
        </w:r>
      </w:hyperlink>
    </w:p>
    <w:p w14:paraId="00701CA8" w14:textId="3018F2F1" w:rsidR="003053C7" w:rsidRPr="004D1FAA" w:rsidRDefault="009959BB" w:rsidP="004D1FAA">
      <w:pPr>
        <w:pStyle w:val="BodyText"/>
      </w:pPr>
      <w:r>
        <w:fldChar w:fldCharType="end"/>
      </w:r>
    </w:p>
    <w:p w14:paraId="4EB059BD" w14:textId="77777777" w:rsidR="006D5C2A" w:rsidRDefault="006D5C2A">
      <w:pPr>
        <w:spacing w:after="0"/>
        <w:rPr>
          <w:rFonts w:eastAsiaTheme="majorEastAsia" w:cstheme="majorBidi"/>
          <w:color w:val="757579" w:themeColor="accent3"/>
          <w:sz w:val="44"/>
          <w:szCs w:val="28"/>
        </w:rPr>
      </w:pPr>
      <w:r>
        <w:br w:type="page"/>
      </w:r>
    </w:p>
    <w:p w14:paraId="6808040A" w14:textId="4DEE6BF4" w:rsidR="00A943B2" w:rsidRDefault="004D139E" w:rsidP="00D1044D">
      <w:pPr>
        <w:pStyle w:val="ListofFiguresandTablesTOCHeading"/>
      </w:pPr>
      <w:r w:rsidRPr="00D1044D">
        <w:lastRenderedPageBreak/>
        <w:t>F</w:t>
      </w:r>
      <w:r w:rsidR="00A943B2" w:rsidRPr="00D1044D">
        <w:t>igures</w:t>
      </w:r>
    </w:p>
    <w:p w14:paraId="520A5355" w14:textId="6F5FB01D" w:rsidR="0083246E" w:rsidRDefault="009959BB">
      <w:pPr>
        <w:pStyle w:val="TableofFigures"/>
        <w:rPr>
          <w:rFonts w:asciiTheme="minorHAnsi" w:eastAsiaTheme="minorEastAsia" w:hAnsiTheme="minorHAnsi" w:cstheme="minorBidi"/>
          <w:noProof/>
          <w:color w:val="auto"/>
          <w:kern w:val="2"/>
          <w:szCs w:val="24"/>
          <w:lang w:eastAsia="zh-CN"/>
          <w14:ligatures w14:val="standardContextual"/>
        </w:rPr>
      </w:pPr>
      <w:r>
        <w:fldChar w:fldCharType="begin"/>
      </w:r>
      <w:r w:rsidR="00A943B2">
        <w:instrText xml:space="preserve"> TOC \h \z \c "Figure" </w:instrText>
      </w:r>
      <w:r>
        <w:fldChar w:fldCharType="separate"/>
      </w:r>
      <w:hyperlink w:anchor="_Toc226981457" w:history="1">
        <w:r w:rsidR="0083246E" w:rsidRPr="00B80612">
          <w:rPr>
            <w:rStyle w:val="Hyperlink"/>
            <w:noProof/>
          </w:rPr>
          <w:t>Figure 1 REZ layout for this work</w:t>
        </w:r>
        <w:r w:rsidR="0083246E">
          <w:rPr>
            <w:noProof/>
            <w:webHidden/>
          </w:rPr>
          <w:tab/>
        </w:r>
        <w:r w:rsidR="0083246E">
          <w:rPr>
            <w:noProof/>
            <w:webHidden/>
          </w:rPr>
          <w:fldChar w:fldCharType="begin"/>
        </w:r>
        <w:r w:rsidR="0083246E">
          <w:rPr>
            <w:noProof/>
            <w:webHidden/>
          </w:rPr>
          <w:instrText xml:space="preserve"> PAGEREF _Toc226981457 \h </w:instrText>
        </w:r>
        <w:r w:rsidR="0083246E">
          <w:rPr>
            <w:noProof/>
            <w:webHidden/>
          </w:rPr>
        </w:r>
        <w:r w:rsidR="0083246E">
          <w:rPr>
            <w:noProof/>
            <w:webHidden/>
          </w:rPr>
          <w:fldChar w:fldCharType="separate"/>
        </w:r>
        <w:r w:rsidR="00211758">
          <w:rPr>
            <w:noProof/>
            <w:webHidden/>
          </w:rPr>
          <w:t>19</w:t>
        </w:r>
        <w:r w:rsidR="0083246E">
          <w:rPr>
            <w:noProof/>
            <w:webHidden/>
          </w:rPr>
          <w:fldChar w:fldCharType="end"/>
        </w:r>
      </w:hyperlink>
    </w:p>
    <w:p w14:paraId="712BD611" w14:textId="44F43A0D"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58" w:history="1">
        <w:r w:rsidRPr="00B80612">
          <w:rPr>
            <w:rStyle w:val="Hyperlink"/>
            <w:noProof/>
          </w:rPr>
          <w:t>Figure 2 Sync-con ramping to speed and sync-check relay operation</w:t>
        </w:r>
        <w:r>
          <w:rPr>
            <w:noProof/>
            <w:webHidden/>
          </w:rPr>
          <w:tab/>
        </w:r>
        <w:r>
          <w:rPr>
            <w:noProof/>
            <w:webHidden/>
          </w:rPr>
          <w:fldChar w:fldCharType="begin"/>
        </w:r>
        <w:r>
          <w:rPr>
            <w:noProof/>
            <w:webHidden/>
          </w:rPr>
          <w:instrText xml:space="preserve"> PAGEREF _Toc226981458 \h </w:instrText>
        </w:r>
        <w:r>
          <w:rPr>
            <w:noProof/>
            <w:webHidden/>
          </w:rPr>
        </w:r>
        <w:r>
          <w:rPr>
            <w:noProof/>
            <w:webHidden/>
          </w:rPr>
          <w:fldChar w:fldCharType="separate"/>
        </w:r>
        <w:r w:rsidR="00211758">
          <w:rPr>
            <w:noProof/>
            <w:webHidden/>
          </w:rPr>
          <w:t>27</w:t>
        </w:r>
        <w:r>
          <w:rPr>
            <w:noProof/>
            <w:webHidden/>
          </w:rPr>
          <w:fldChar w:fldCharType="end"/>
        </w:r>
      </w:hyperlink>
    </w:p>
    <w:p w14:paraId="39C0437C" w14:textId="6863E5C1"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59" w:history="1">
        <w:r w:rsidRPr="00B80612">
          <w:rPr>
            <w:rStyle w:val="Hyperlink"/>
            <w:noProof/>
          </w:rPr>
          <w:t>Figure 3 Following grid voltage prior to synchronisation</w:t>
        </w:r>
        <w:r>
          <w:rPr>
            <w:noProof/>
            <w:webHidden/>
          </w:rPr>
          <w:tab/>
        </w:r>
        <w:r>
          <w:rPr>
            <w:noProof/>
            <w:webHidden/>
          </w:rPr>
          <w:fldChar w:fldCharType="begin"/>
        </w:r>
        <w:r>
          <w:rPr>
            <w:noProof/>
            <w:webHidden/>
          </w:rPr>
          <w:instrText xml:space="preserve"> PAGEREF _Toc226981459 \h </w:instrText>
        </w:r>
        <w:r>
          <w:rPr>
            <w:noProof/>
            <w:webHidden/>
          </w:rPr>
        </w:r>
        <w:r>
          <w:rPr>
            <w:noProof/>
            <w:webHidden/>
          </w:rPr>
          <w:fldChar w:fldCharType="separate"/>
        </w:r>
        <w:r w:rsidR="00211758">
          <w:rPr>
            <w:noProof/>
            <w:webHidden/>
          </w:rPr>
          <w:t>28</w:t>
        </w:r>
        <w:r>
          <w:rPr>
            <w:noProof/>
            <w:webHidden/>
          </w:rPr>
          <w:fldChar w:fldCharType="end"/>
        </w:r>
      </w:hyperlink>
    </w:p>
    <w:p w14:paraId="1FE9C8E3" w14:textId="5B71FF91"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0" w:history="1">
        <w:r w:rsidRPr="00B80612">
          <w:rPr>
            <w:rStyle w:val="Hyperlink"/>
            <w:noProof/>
          </w:rPr>
          <w:t>Figure 4 Arbitrary REZ for energy consumption prediction testing</w:t>
        </w:r>
        <w:r>
          <w:rPr>
            <w:noProof/>
            <w:webHidden/>
          </w:rPr>
          <w:tab/>
        </w:r>
        <w:r>
          <w:rPr>
            <w:noProof/>
            <w:webHidden/>
          </w:rPr>
          <w:fldChar w:fldCharType="begin"/>
        </w:r>
        <w:r>
          <w:rPr>
            <w:noProof/>
            <w:webHidden/>
          </w:rPr>
          <w:instrText xml:space="preserve"> PAGEREF _Toc226981460 \h </w:instrText>
        </w:r>
        <w:r>
          <w:rPr>
            <w:noProof/>
            <w:webHidden/>
          </w:rPr>
        </w:r>
        <w:r>
          <w:rPr>
            <w:noProof/>
            <w:webHidden/>
          </w:rPr>
          <w:fldChar w:fldCharType="separate"/>
        </w:r>
        <w:r w:rsidR="00211758">
          <w:rPr>
            <w:noProof/>
            <w:webHidden/>
          </w:rPr>
          <w:t>29</w:t>
        </w:r>
        <w:r>
          <w:rPr>
            <w:noProof/>
            <w:webHidden/>
          </w:rPr>
          <w:fldChar w:fldCharType="end"/>
        </w:r>
      </w:hyperlink>
    </w:p>
    <w:p w14:paraId="66CC61F6" w14:textId="3F665171"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1" w:history="1">
        <w:r w:rsidRPr="00B80612">
          <w:rPr>
            <w:rStyle w:val="Hyperlink"/>
            <w:noProof/>
          </w:rPr>
          <w:t>Figure 5 Simple two-site REZ forming a restart service</w:t>
        </w:r>
        <w:r>
          <w:rPr>
            <w:noProof/>
            <w:webHidden/>
          </w:rPr>
          <w:tab/>
        </w:r>
        <w:r>
          <w:rPr>
            <w:noProof/>
            <w:webHidden/>
          </w:rPr>
          <w:fldChar w:fldCharType="begin"/>
        </w:r>
        <w:r>
          <w:rPr>
            <w:noProof/>
            <w:webHidden/>
          </w:rPr>
          <w:instrText xml:space="preserve"> PAGEREF _Toc226981461 \h </w:instrText>
        </w:r>
        <w:r>
          <w:rPr>
            <w:noProof/>
            <w:webHidden/>
          </w:rPr>
        </w:r>
        <w:r>
          <w:rPr>
            <w:noProof/>
            <w:webHidden/>
          </w:rPr>
          <w:fldChar w:fldCharType="separate"/>
        </w:r>
        <w:r w:rsidR="00211758">
          <w:rPr>
            <w:noProof/>
            <w:webHidden/>
          </w:rPr>
          <w:t>31</w:t>
        </w:r>
        <w:r>
          <w:rPr>
            <w:noProof/>
            <w:webHidden/>
          </w:rPr>
          <w:fldChar w:fldCharType="end"/>
        </w:r>
      </w:hyperlink>
    </w:p>
    <w:p w14:paraId="49D70EBB" w14:textId="534F27E1"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2" w:history="1">
        <w:r w:rsidRPr="00B80612">
          <w:rPr>
            <w:rStyle w:val="Hyperlink"/>
            <w:noProof/>
          </w:rPr>
          <w:t>Figure 6 Unbounded resonance in early network restoration</w:t>
        </w:r>
        <w:r>
          <w:rPr>
            <w:noProof/>
            <w:webHidden/>
          </w:rPr>
          <w:tab/>
        </w:r>
        <w:r>
          <w:rPr>
            <w:noProof/>
            <w:webHidden/>
          </w:rPr>
          <w:fldChar w:fldCharType="begin"/>
        </w:r>
        <w:r>
          <w:rPr>
            <w:noProof/>
            <w:webHidden/>
          </w:rPr>
          <w:instrText xml:space="preserve"> PAGEREF _Toc226981462 \h </w:instrText>
        </w:r>
        <w:r>
          <w:rPr>
            <w:noProof/>
            <w:webHidden/>
          </w:rPr>
        </w:r>
        <w:r>
          <w:rPr>
            <w:noProof/>
            <w:webHidden/>
          </w:rPr>
          <w:fldChar w:fldCharType="separate"/>
        </w:r>
        <w:r w:rsidR="00211758">
          <w:rPr>
            <w:noProof/>
            <w:webHidden/>
          </w:rPr>
          <w:t>35</w:t>
        </w:r>
        <w:r>
          <w:rPr>
            <w:noProof/>
            <w:webHidden/>
          </w:rPr>
          <w:fldChar w:fldCharType="end"/>
        </w:r>
      </w:hyperlink>
    </w:p>
    <w:p w14:paraId="5A5CF925" w14:textId="1EB9B5B0"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3" w:history="1">
        <w:r w:rsidRPr="00B80612">
          <w:rPr>
            <w:rStyle w:val="Hyperlink"/>
            <w:noProof/>
          </w:rPr>
          <w:t>Figure 7 Transformer associated with the black-start unit</w:t>
        </w:r>
        <w:r>
          <w:rPr>
            <w:noProof/>
            <w:webHidden/>
          </w:rPr>
          <w:tab/>
        </w:r>
        <w:r>
          <w:rPr>
            <w:noProof/>
            <w:webHidden/>
          </w:rPr>
          <w:fldChar w:fldCharType="begin"/>
        </w:r>
        <w:r>
          <w:rPr>
            <w:noProof/>
            <w:webHidden/>
          </w:rPr>
          <w:instrText xml:space="preserve"> PAGEREF _Toc226981463 \h </w:instrText>
        </w:r>
        <w:r>
          <w:rPr>
            <w:noProof/>
            <w:webHidden/>
          </w:rPr>
        </w:r>
        <w:r>
          <w:rPr>
            <w:noProof/>
            <w:webHidden/>
          </w:rPr>
          <w:fldChar w:fldCharType="separate"/>
        </w:r>
        <w:r w:rsidR="00211758">
          <w:rPr>
            <w:noProof/>
            <w:webHidden/>
          </w:rPr>
          <w:t>35</w:t>
        </w:r>
        <w:r>
          <w:rPr>
            <w:noProof/>
            <w:webHidden/>
          </w:rPr>
          <w:fldChar w:fldCharType="end"/>
        </w:r>
      </w:hyperlink>
    </w:p>
    <w:p w14:paraId="3BCED8C8" w14:textId="557BD756"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4" w:history="1">
        <w:r w:rsidRPr="00B80612">
          <w:rPr>
            <w:rStyle w:val="Hyperlink"/>
            <w:noProof/>
          </w:rPr>
          <w:t>Figure 8 Harmonic profile of early REZ network (left), early REZ network plus a centralised filter capacitor (right)</w:t>
        </w:r>
        <w:r>
          <w:rPr>
            <w:noProof/>
            <w:webHidden/>
          </w:rPr>
          <w:tab/>
        </w:r>
        <w:r>
          <w:rPr>
            <w:noProof/>
            <w:webHidden/>
          </w:rPr>
          <w:fldChar w:fldCharType="begin"/>
        </w:r>
        <w:r>
          <w:rPr>
            <w:noProof/>
            <w:webHidden/>
          </w:rPr>
          <w:instrText xml:space="preserve"> PAGEREF _Toc226981464 \h </w:instrText>
        </w:r>
        <w:r>
          <w:rPr>
            <w:noProof/>
            <w:webHidden/>
          </w:rPr>
        </w:r>
        <w:r>
          <w:rPr>
            <w:noProof/>
            <w:webHidden/>
          </w:rPr>
          <w:fldChar w:fldCharType="separate"/>
        </w:r>
        <w:r w:rsidR="00211758">
          <w:rPr>
            <w:noProof/>
            <w:webHidden/>
          </w:rPr>
          <w:t>36</w:t>
        </w:r>
        <w:r>
          <w:rPr>
            <w:noProof/>
            <w:webHidden/>
          </w:rPr>
          <w:fldChar w:fldCharType="end"/>
        </w:r>
      </w:hyperlink>
    </w:p>
    <w:p w14:paraId="095F506B" w14:textId="0B00D324"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5" w:history="1">
        <w:r w:rsidRPr="00B80612">
          <w:rPr>
            <w:rStyle w:val="Hyperlink"/>
            <w:noProof/>
          </w:rPr>
          <w:t>Figure 9 Simplified typical capability curves for synchronous machines (red) and BESS (blue)</w:t>
        </w:r>
        <w:r>
          <w:rPr>
            <w:noProof/>
            <w:webHidden/>
          </w:rPr>
          <w:tab/>
        </w:r>
        <w:r>
          <w:rPr>
            <w:noProof/>
            <w:webHidden/>
          </w:rPr>
          <w:fldChar w:fldCharType="begin"/>
        </w:r>
        <w:r>
          <w:rPr>
            <w:noProof/>
            <w:webHidden/>
          </w:rPr>
          <w:instrText xml:space="preserve"> PAGEREF _Toc226981465 \h </w:instrText>
        </w:r>
        <w:r>
          <w:rPr>
            <w:noProof/>
            <w:webHidden/>
          </w:rPr>
        </w:r>
        <w:r>
          <w:rPr>
            <w:noProof/>
            <w:webHidden/>
          </w:rPr>
          <w:fldChar w:fldCharType="separate"/>
        </w:r>
        <w:r w:rsidR="00211758">
          <w:rPr>
            <w:noProof/>
            <w:webHidden/>
          </w:rPr>
          <w:t>37</w:t>
        </w:r>
        <w:r>
          <w:rPr>
            <w:noProof/>
            <w:webHidden/>
          </w:rPr>
          <w:fldChar w:fldCharType="end"/>
        </w:r>
      </w:hyperlink>
    </w:p>
    <w:p w14:paraId="289CD198" w14:textId="39B0B7D6"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6" w:history="1">
        <w:r w:rsidRPr="00B80612">
          <w:rPr>
            <w:rStyle w:val="Hyperlink"/>
            <w:noProof/>
          </w:rPr>
          <w:t>Figure 10 Default transformer differential settings used for studies</w:t>
        </w:r>
        <w:r>
          <w:rPr>
            <w:noProof/>
            <w:webHidden/>
          </w:rPr>
          <w:tab/>
        </w:r>
        <w:r>
          <w:rPr>
            <w:noProof/>
            <w:webHidden/>
          </w:rPr>
          <w:fldChar w:fldCharType="begin"/>
        </w:r>
        <w:r>
          <w:rPr>
            <w:noProof/>
            <w:webHidden/>
          </w:rPr>
          <w:instrText xml:space="preserve"> PAGEREF _Toc226981466 \h </w:instrText>
        </w:r>
        <w:r>
          <w:rPr>
            <w:noProof/>
            <w:webHidden/>
          </w:rPr>
        </w:r>
        <w:r>
          <w:rPr>
            <w:noProof/>
            <w:webHidden/>
          </w:rPr>
          <w:fldChar w:fldCharType="separate"/>
        </w:r>
        <w:r w:rsidR="00211758">
          <w:rPr>
            <w:noProof/>
            <w:webHidden/>
          </w:rPr>
          <w:t>37</w:t>
        </w:r>
        <w:r>
          <w:rPr>
            <w:noProof/>
            <w:webHidden/>
          </w:rPr>
          <w:fldChar w:fldCharType="end"/>
        </w:r>
      </w:hyperlink>
    </w:p>
    <w:p w14:paraId="23217AF4" w14:textId="4B896994"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7" w:history="1">
        <w:r w:rsidRPr="00B80612">
          <w:rPr>
            <w:rStyle w:val="Hyperlink"/>
            <w:noProof/>
          </w:rPr>
          <w:t>Figure 11 High-level representation of network energised</w:t>
        </w:r>
        <w:r>
          <w:rPr>
            <w:noProof/>
            <w:webHidden/>
          </w:rPr>
          <w:tab/>
        </w:r>
        <w:r>
          <w:rPr>
            <w:noProof/>
            <w:webHidden/>
          </w:rPr>
          <w:fldChar w:fldCharType="begin"/>
        </w:r>
        <w:r>
          <w:rPr>
            <w:noProof/>
            <w:webHidden/>
          </w:rPr>
          <w:instrText xml:space="preserve"> PAGEREF _Toc226981467 \h </w:instrText>
        </w:r>
        <w:r>
          <w:rPr>
            <w:noProof/>
            <w:webHidden/>
          </w:rPr>
        </w:r>
        <w:r>
          <w:rPr>
            <w:noProof/>
            <w:webHidden/>
          </w:rPr>
          <w:fldChar w:fldCharType="separate"/>
        </w:r>
        <w:r w:rsidR="00211758">
          <w:rPr>
            <w:noProof/>
            <w:webHidden/>
          </w:rPr>
          <w:t>38</w:t>
        </w:r>
        <w:r>
          <w:rPr>
            <w:noProof/>
            <w:webHidden/>
          </w:rPr>
          <w:fldChar w:fldCharType="end"/>
        </w:r>
      </w:hyperlink>
    </w:p>
    <w:p w14:paraId="5676A819" w14:textId="71A42EA0"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8" w:history="1">
        <w:r w:rsidRPr="00B80612">
          <w:rPr>
            <w:rStyle w:val="Hyperlink"/>
            <w:noProof/>
          </w:rPr>
          <w:t>Figure 12 High-level representation of network energised</w:t>
        </w:r>
        <w:r>
          <w:rPr>
            <w:noProof/>
            <w:webHidden/>
          </w:rPr>
          <w:tab/>
        </w:r>
        <w:r>
          <w:rPr>
            <w:noProof/>
            <w:webHidden/>
          </w:rPr>
          <w:fldChar w:fldCharType="begin"/>
        </w:r>
        <w:r>
          <w:rPr>
            <w:noProof/>
            <w:webHidden/>
          </w:rPr>
          <w:instrText xml:space="preserve"> PAGEREF _Toc226981468 \h </w:instrText>
        </w:r>
        <w:r>
          <w:rPr>
            <w:noProof/>
            <w:webHidden/>
          </w:rPr>
        </w:r>
        <w:r>
          <w:rPr>
            <w:noProof/>
            <w:webHidden/>
          </w:rPr>
          <w:fldChar w:fldCharType="separate"/>
        </w:r>
        <w:r w:rsidR="00211758">
          <w:rPr>
            <w:noProof/>
            <w:webHidden/>
          </w:rPr>
          <w:t>40</w:t>
        </w:r>
        <w:r>
          <w:rPr>
            <w:noProof/>
            <w:webHidden/>
          </w:rPr>
          <w:fldChar w:fldCharType="end"/>
        </w:r>
      </w:hyperlink>
    </w:p>
    <w:p w14:paraId="211BAF89" w14:textId="429DA47D"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69" w:history="1">
        <w:r w:rsidRPr="00B80612">
          <w:rPr>
            <w:rStyle w:val="Hyperlink"/>
            <w:noProof/>
          </w:rPr>
          <w:t>Figure 13 Line energisation waveform oscillations</w:t>
        </w:r>
        <w:r>
          <w:rPr>
            <w:noProof/>
            <w:webHidden/>
          </w:rPr>
          <w:tab/>
        </w:r>
        <w:r>
          <w:rPr>
            <w:noProof/>
            <w:webHidden/>
          </w:rPr>
          <w:fldChar w:fldCharType="begin"/>
        </w:r>
        <w:r>
          <w:rPr>
            <w:noProof/>
            <w:webHidden/>
          </w:rPr>
          <w:instrText xml:space="preserve"> PAGEREF _Toc226981469 \h </w:instrText>
        </w:r>
        <w:r>
          <w:rPr>
            <w:noProof/>
            <w:webHidden/>
          </w:rPr>
        </w:r>
        <w:r>
          <w:rPr>
            <w:noProof/>
            <w:webHidden/>
          </w:rPr>
          <w:fldChar w:fldCharType="separate"/>
        </w:r>
        <w:r w:rsidR="00211758">
          <w:rPr>
            <w:noProof/>
            <w:webHidden/>
          </w:rPr>
          <w:t>41</w:t>
        </w:r>
        <w:r>
          <w:rPr>
            <w:noProof/>
            <w:webHidden/>
          </w:rPr>
          <w:fldChar w:fldCharType="end"/>
        </w:r>
      </w:hyperlink>
    </w:p>
    <w:p w14:paraId="3E29D630" w14:textId="34BC2CB2"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0" w:history="1">
        <w:r w:rsidRPr="00B80612">
          <w:rPr>
            <w:rStyle w:val="Hyperlink"/>
            <w:noProof/>
          </w:rPr>
          <w:t>Figure 14 RMS oscillations following line energisation</w:t>
        </w:r>
        <w:r>
          <w:rPr>
            <w:noProof/>
            <w:webHidden/>
          </w:rPr>
          <w:tab/>
        </w:r>
        <w:r>
          <w:rPr>
            <w:noProof/>
            <w:webHidden/>
          </w:rPr>
          <w:fldChar w:fldCharType="begin"/>
        </w:r>
        <w:r>
          <w:rPr>
            <w:noProof/>
            <w:webHidden/>
          </w:rPr>
          <w:instrText xml:space="preserve"> PAGEREF _Toc226981470 \h </w:instrText>
        </w:r>
        <w:r>
          <w:rPr>
            <w:noProof/>
            <w:webHidden/>
          </w:rPr>
        </w:r>
        <w:r>
          <w:rPr>
            <w:noProof/>
            <w:webHidden/>
          </w:rPr>
          <w:fldChar w:fldCharType="separate"/>
        </w:r>
        <w:r w:rsidR="00211758">
          <w:rPr>
            <w:noProof/>
            <w:webHidden/>
          </w:rPr>
          <w:t>41</w:t>
        </w:r>
        <w:r>
          <w:rPr>
            <w:noProof/>
            <w:webHidden/>
          </w:rPr>
          <w:fldChar w:fldCharType="end"/>
        </w:r>
      </w:hyperlink>
    </w:p>
    <w:p w14:paraId="660ACAD9" w14:textId="320B87F9"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1" w:history="1">
        <w:r w:rsidRPr="00B80612">
          <w:rPr>
            <w:rStyle w:val="Hyperlink"/>
            <w:noProof/>
          </w:rPr>
          <w:t>Figure 15 External system restoration source arrangement</w:t>
        </w:r>
        <w:r>
          <w:rPr>
            <w:noProof/>
            <w:webHidden/>
          </w:rPr>
          <w:tab/>
        </w:r>
        <w:r>
          <w:rPr>
            <w:noProof/>
            <w:webHidden/>
          </w:rPr>
          <w:fldChar w:fldCharType="begin"/>
        </w:r>
        <w:r>
          <w:rPr>
            <w:noProof/>
            <w:webHidden/>
          </w:rPr>
          <w:instrText xml:space="preserve"> PAGEREF _Toc226981471 \h </w:instrText>
        </w:r>
        <w:r>
          <w:rPr>
            <w:noProof/>
            <w:webHidden/>
          </w:rPr>
        </w:r>
        <w:r>
          <w:rPr>
            <w:noProof/>
            <w:webHidden/>
          </w:rPr>
          <w:fldChar w:fldCharType="separate"/>
        </w:r>
        <w:r w:rsidR="00211758">
          <w:rPr>
            <w:noProof/>
            <w:webHidden/>
          </w:rPr>
          <w:t>47</w:t>
        </w:r>
        <w:r>
          <w:rPr>
            <w:noProof/>
            <w:webHidden/>
          </w:rPr>
          <w:fldChar w:fldCharType="end"/>
        </w:r>
      </w:hyperlink>
    </w:p>
    <w:p w14:paraId="4714D7C0" w14:textId="7F6C3717"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2" w:history="1">
        <w:r w:rsidRPr="00B80612">
          <w:rPr>
            <w:rStyle w:val="Hyperlink"/>
            <w:noProof/>
          </w:rPr>
          <w:t>Figure 16 System voltages and frequency for a synchronous-machine (only) facilitated restoration</w:t>
        </w:r>
        <w:r>
          <w:rPr>
            <w:noProof/>
            <w:webHidden/>
          </w:rPr>
          <w:tab/>
        </w:r>
        <w:r>
          <w:rPr>
            <w:noProof/>
            <w:webHidden/>
          </w:rPr>
          <w:fldChar w:fldCharType="begin"/>
        </w:r>
        <w:r>
          <w:rPr>
            <w:noProof/>
            <w:webHidden/>
          </w:rPr>
          <w:instrText xml:space="preserve"> PAGEREF _Toc226981472 \h </w:instrText>
        </w:r>
        <w:r>
          <w:rPr>
            <w:noProof/>
            <w:webHidden/>
          </w:rPr>
        </w:r>
        <w:r>
          <w:rPr>
            <w:noProof/>
            <w:webHidden/>
          </w:rPr>
          <w:fldChar w:fldCharType="separate"/>
        </w:r>
        <w:r w:rsidR="00211758">
          <w:rPr>
            <w:noProof/>
            <w:webHidden/>
          </w:rPr>
          <w:t>48</w:t>
        </w:r>
        <w:r>
          <w:rPr>
            <w:noProof/>
            <w:webHidden/>
          </w:rPr>
          <w:fldChar w:fldCharType="end"/>
        </w:r>
      </w:hyperlink>
    </w:p>
    <w:p w14:paraId="05A5B054" w14:textId="758A732D"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3" w:history="1">
        <w:r w:rsidRPr="00B80612">
          <w:rPr>
            <w:rStyle w:val="Hyperlink"/>
            <w:noProof/>
          </w:rPr>
          <w:t>Figure 17 Connection of supporting REZ to the restarting synchronous machine</w:t>
        </w:r>
        <w:r>
          <w:rPr>
            <w:noProof/>
            <w:webHidden/>
          </w:rPr>
          <w:tab/>
        </w:r>
        <w:r>
          <w:rPr>
            <w:noProof/>
            <w:webHidden/>
          </w:rPr>
          <w:fldChar w:fldCharType="begin"/>
        </w:r>
        <w:r>
          <w:rPr>
            <w:noProof/>
            <w:webHidden/>
          </w:rPr>
          <w:instrText xml:space="preserve"> PAGEREF _Toc226981473 \h </w:instrText>
        </w:r>
        <w:r>
          <w:rPr>
            <w:noProof/>
            <w:webHidden/>
          </w:rPr>
        </w:r>
        <w:r>
          <w:rPr>
            <w:noProof/>
            <w:webHidden/>
          </w:rPr>
          <w:fldChar w:fldCharType="separate"/>
        </w:r>
        <w:r w:rsidR="00211758">
          <w:rPr>
            <w:noProof/>
            <w:webHidden/>
          </w:rPr>
          <w:t>49</w:t>
        </w:r>
        <w:r>
          <w:rPr>
            <w:noProof/>
            <w:webHidden/>
          </w:rPr>
          <w:fldChar w:fldCharType="end"/>
        </w:r>
      </w:hyperlink>
    </w:p>
    <w:p w14:paraId="406A363F" w14:textId="5B716F12"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4" w:history="1">
        <w:r w:rsidRPr="00B80612">
          <w:rPr>
            <w:rStyle w:val="Hyperlink"/>
            <w:noProof/>
          </w:rPr>
          <w:t>Figure 18 Comparison of system voltage and frequency with and without REZ support</w:t>
        </w:r>
        <w:r>
          <w:rPr>
            <w:noProof/>
            <w:webHidden/>
          </w:rPr>
          <w:tab/>
        </w:r>
        <w:r>
          <w:rPr>
            <w:noProof/>
            <w:webHidden/>
          </w:rPr>
          <w:fldChar w:fldCharType="begin"/>
        </w:r>
        <w:r>
          <w:rPr>
            <w:noProof/>
            <w:webHidden/>
          </w:rPr>
          <w:instrText xml:space="preserve"> PAGEREF _Toc226981474 \h </w:instrText>
        </w:r>
        <w:r>
          <w:rPr>
            <w:noProof/>
            <w:webHidden/>
          </w:rPr>
        </w:r>
        <w:r>
          <w:rPr>
            <w:noProof/>
            <w:webHidden/>
          </w:rPr>
          <w:fldChar w:fldCharType="separate"/>
        </w:r>
        <w:r w:rsidR="00211758">
          <w:rPr>
            <w:noProof/>
            <w:webHidden/>
          </w:rPr>
          <w:t>50</w:t>
        </w:r>
        <w:r>
          <w:rPr>
            <w:noProof/>
            <w:webHidden/>
          </w:rPr>
          <w:fldChar w:fldCharType="end"/>
        </w:r>
      </w:hyperlink>
    </w:p>
    <w:p w14:paraId="45AFDD69" w14:textId="29BEEAC5"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5" w:history="1">
        <w:r w:rsidRPr="00B80612">
          <w:rPr>
            <w:rStyle w:val="Hyperlink"/>
            <w:noProof/>
          </w:rPr>
          <w:t>Figure 19 Comparison of system voltage and frequency with and without REZ support with highly variable output</w:t>
        </w:r>
        <w:r>
          <w:rPr>
            <w:noProof/>
            <w:webHidden/>
          </w:rPr>
          <w:tab/>
        </w:r>
        <w:r>
          <w:rPr>
            <w:noProof/>
            <w:webHidden/>
          </w:rPr>
          <w:fldChar w:fldCharType="begin"/>
        </w:r>
        <w:r>
          <w:rPr>
            <w:noProof/>
            <w:webHidden/>
          </w:rPr>
          <w:instrText xml:space="preserve"> PAGEREF _Toc226981475 \h </w:instrText>
        </w:r>
        <w:r>
          <w:rPr>
            <w:noProof/>
            <w:webHidden/>
          </w:rPr>
        </w:r>
        <w:r>
          <w:rPr>
            <w:noProof/>
            <w:webHidden/>
          </w:rPr>
          <w:fldChar w:fldCharType="separate"/>
        </w:r>
        <w:r w:rsidR="00211758">
          <w:rPr>
            <w:noProof/>
            <w:webHidden/>
          </w:rPr>
          <w:t>52</w:t>
        </w:r>
        <w:r>
          <w:rPr>
            <w:noProof/>
            <w:webHidden/>
          </w:rPr>
          <w:fldChar w:fldCharType="end"/>
        </w:r>
      </w:hyperlink>
    </w:p>
    <w:p w14:paraId="06CDECC6" w14:textId="1C414A41"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6" w:history="1">
        <w:r w:rsidRPr="00B80612">
          <w:rPr>
            <w:rStyle w:val="Hyperlink"/>
            <w:noProof/>
          </w:rPr>
          <w:t>Figure 20 Graphical representation of extent of network used for remote hybrid configuration 1</w:t>
        </w:r>
        <w:r>
          <w:rPr>
            <w:noProof/>
            <w:webHidden/>
          </w:rPr>
          <w:tab/>
        </w:r>
        <w:r>
          <w:rPr>
            <w:noProof/>
            <w:webHidden/>
          </w:rPr>
          <w:fldChar w:fldCharType="begin"/>
        </w:r>
        <w:r>
          <w:rPr>
            <w:noProof/>
            <w:webHidden/>
          </w:rPr>
          <w:instrText xml:space="preserve"> PAGEREF _Toc226981476 \h </w:instrText>
        </w:r>
        <w:r>
          <w:rPr>
            <w:noProof/>
            <w:webHidden/>
          </w:rPr>
        </w:r>
        <w:r>
          <w:rPr>
            <w:noProof/>
            <w:webHidden/>
          </w:rPr>
          <w:fldChar w:fldCharType="separate"/>
        </w:r>
        <w:r w:rsidR="00211758">
          <w:rPr>
            <w:noProof/>
            <w:webHidden/>
          </w:rPr>
          <w:t>55</w:t>
        </w:r>
        <w:r>
          <w:rPr>
            <w:noProof/>
            <w:webHidden/>
          </w:rPr>
          <w:fldChar w:fldCharType="end"/>
        </w:r>
      </w:hyperlink>
    </w:p>
    <w:p w14:paraId="2501236D" w14:textId="0FCA6C6B"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7" w:history="1">
        <w:r w:rsidRPr="00B80612">
          <w:rPr>
            <w:rStyle w:val="Hyperlink"/>
            <w:noProof/>
          </w:rPr>
          <w:t>Figure 21 Remote Hybrid Configuration 1 Results</w:t>
        </w:r>
        <w:r>
          <w:rPr>
            <w:noProof/>
            <w:webHidden/>
          </w:rPr>
          <w:tab/>
        </w:r>
        <w:r>
          <w:rPr>
            <w:noProof/>
            <w:webHidden/>
          </w:rPr>
          <w:fldChar w:fldCharType="begin"/>
        </w:r>
        <w:r>
          <w:rPr>
            <w:noProof/>
            <w:webHidden/>
          </w:rPr>
          <w:instrText xml:space="preserve"> PAGEREF _Toc226981477 \h </w:instrText>
        </w:r>
        <w:r>
          <w:rPr>
            <w:noProof/>
            <w:webHidden/>
          </w:rPr>
        </w:r>
        <w:r>
          <w:rPr>
            <w:noProof/>
            <w:webHidden/>
          </w:rPr>
          <w:fldChar w:fldCharType="separate"/>
        </w:r>
        <w:r w:rsidR="00211758">
          <w:rPr>
            <w:noProof/>
            <w:webHidden/>
          </w:rPr>
          <w:t>56</w:t>
        </w:r>
        <w:r>
          <w:rPr>
            <w:noProof/>
            <w:webHidden/>
          </w:rPr>
          <w:fldChar w:fldCharType="end"/>
        </w:r>
      </w:hyperlink>
    </w:p>
    <w:p w14:paraId="37B8C89E" w14:textId="63ADFF50"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8" w:history="1">
        <w:r w:rsidRPr="00B80612">
          <w:rPr>
            <w:rStyle w:val="Hyperlink"/>
            <w:noProof/>
          </w:rPr>
          <w:t>Figure 22 Graphical representation of extent of network used for remote hybrid configuration 2</w:t>
        </w:r>
        <w:r>
          <w:rPr>
            <w:noProof/>
            <w:webHidden/>
          </w:rPr>
          <w:tab/>
        </w:r>
        <w:r>
          <w:rPr>
            <w:noProof/>
            <w:webHidden/>
          </w:rPr>
          <w:fldChar w:fldCharType="begin"/>
        </w:r>
        <w:r>
          <w:rPr>
            <w:noProof/>
            <w:webHidden/>
          </w:rPr>
          <w:instrText xml:space="preserve"> PAGEREF _Toc226981478 \h </w:instrText>
        </w:r>
        <w:r>
          <w:rPr>
            <w:noProof/>
            <w:webHidden/>
          </w:rPr>
        </w:r>
        <w:r>
          <w:rPr>
            <w:noProof/>
            <w:webHidden/>
          </w:rPr>
          <w:fldChar w:fldCharType="separate"/>
        </w:r>
        <w:r w:rsidR="00211758">
          <w:rPr>
            <w:noProof/>
            <w:webHidden/>
          </w:rPr>
          <w:t>57</w:t>
        </w:r>
        <w:r>
          <w:rPr>
            <w:noProof/>
            <w:webHidden/>
          </w:rPr>
          <w:fldChar w:fldCharType="end"/>
        </w:r>
      </w:hyperlink>
    </w:p>
    <w:p w14:paraId="46F51BD5" w14:textId="252893FB"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79" w:history="1">
        <w:r w:rsidRPr="00B80612">
          <w:rPr>
            <w:rStyle w:val="Hyperlink"/>
            <w:noProof/>
          </w:rPr>
          <w:t>Figure 23 Remote Hybrid Configuration 2 Results</w:t>
        </w:r>
        <w:r>
          <w:rPr>
            <w:noProof/>
            <w:webHidden/>
          </w:rPr>
          <w:tab/>
        </w:r>
        <w:r>
          <w:rPr>
            <w:noProof/>
            <w:webHidden/>
          </w:rPr>
          <w:fldChar w:fldCharType="begin"/>
        </w:r>
        <w:r>
          <w:rPr>
            <w:noProof/>
            <w:webHidden/>
          </w:rPr>
          <w:instrText xml:space="preserve"> PAGEREF _Toc226981479 \h </w:instrText>
        </w:r>
        <w:r>
          <w:rPr>
            <w:noProof/>
            <w:webHidden/>
          </w:rPr>
        </w:r>
        <w:r>
          <w:rPr>
            <w:noProof/>
            <w:webHidden/>
          </w:rPr>
          <w:fldChar w:fldCharType="separate"/>
        </w:r>
        <w:r w:rsidR="00211758">
          <w:rPr>
            <w:noProof/>
            <w:webHidden/>
          </w:rPr>
          <w:t>58</w:t>
        </w:r>
        <w:r>
          <w:rPr>
            <w:noProof/>
            <w:webHidden/>
          </w:rPr>
          <w:fldChar w:fldCharType="end"/>
        </w:r>
      </w:hyperlink>
    </w:p>
    <w:p w14:paraId="44398A54" w14:textId="20C1B796"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0" w:history="1">
        <w:r w:rsidRPr="00B80612">
          <w:rPr>
            <w:rStyle w:val="Hyperlink"/>
            <w:noProof/>
          </w:rPr>
          <w:t>Figure 24 Overview of the multiple REZ islands to be used to form a single service</w:t>
        </w:r>
        <w:r>
          <w:rPr>
            <w:noProof/>
            <w:webHidden/>
          </w:rPr>
          <w:tab/>
        </w:r>
        <w:r>
          <w:rPr>
            <w:noProof/>
            <w:webHidden/>
          </w:rPr>
          <w:fldChar w:fldCharType="begin"/>
        </w:r>
        <w:r>
          <w:rPr>
            <w:noProof/>
            <w:webHidden/>
          </w:rPr>
          <w:instrText xml:space="preserve"> PAGEREF _Toc226981480 \h </w:instrText>
        </w:r>
        <w:r>
          <w:rPr>
            <w:noProof/>
            <w:webHidden/>
          </w:rPr>
        </w:r>
        <w:r>
          <w:rPr>
            <w:noProof/>
            <w:webHidden/>
          </w:rPr>
          <w:fldChar w:fldCharType="separate"/>
        </w:r>
        <w:r w:rsidR="00211758">
          <w:rPr>
            <w:noProof/>
            <w:webHidden/>
          </w:rPr>
          <w:t>60</w:t>
        </w:r>
        <w:r>
          <w:rPr>
            <w:noProof/>
            <w:webHidden/>
          </w:rPr>
          <w:fldChar w:fldCharType="end"/>
        </w:r>
      </w:hyperlink>
    </w:p>
    <w:p w14:paraId="6E7C8B16" w14:textId="42ACC032"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1" w:history="1">
        <w:r w:rsidRPr="00B80612">
          <w:rPr>
            <w:rStyle w:val="Hyperlink"/>
            <w:noProof/>
          </w:rPr>
          <w:t>Figure 25 Overall performance of a multiple-island REZ forming a singular restart service with extreme active power variations</w:t>
        </w:r>
        <w:r>
          <w:rPr>
            <w:noProof/>
            <w:webHidden/>
          </w:rPr>
          <w:tab/>
        </w:r>
        <w:r>
          <w:rPr>
            <w:noProof/>
            <w:webHidden/>
          </w:rPr>
          <w:fldChar w:fldCharType="begin"/>
        </w:r>
        <w:r>
          <w:rPr>
            <w:noProof/>
            <w:webHidden/>
          </w:rPr>
          <w:instrText xml:space="preserve"> PAGEREF _Toc226981481 \h </w:instrText>
        </w:r>
        <w:r>
          <w:rPr>
            <w:noProof/>
            <w:webHidden/>
          </w:rPr>
        </w:r>
        <w:r>
          <w:rPr>
            <w:noProof/>
            <w:webHidden/>
          </w:rPr>
          <w:fldChar w:fldCharType="separate"/>
        </w:r>
        <w:r w:rsidR="00211758">
          <w:rPr>
            <w:noProof/>
            <w:webHidden/>
          </w:rPr>
          <w:t>62</w:t>
        </w:r>
        <w:r>
          <w:rPr>
            <w:noProof/>
            <w:webHidden/>
          </w:rPr>
          <w:fldChar w:fldCharType="end"/>
        </w:r>
      </w:hyperlink>
    </w:p>
    <w:p w14:paraId="3AF0AB47" w14:textId="78561BAC"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2" w:history="1">
        <w:r w:rsidRPr="00B80612">
          <w:rPr>
            <w:rStyle w:val="Hyperlink"/>
            <w:noProof/>
          </w:rPr>
          <w:t>Figure 26 NSP areas of concern</w:t>
        </w:r>
        <w:r>
          <w:rPr>
            <w:noProof/>
            <w:webHidden/>
          </w:rPr>
          <w:tab/>
        </w:r>
        <w:r>
          <w:rPr>
            <w:noProof/>
            <w:webHidden/>
          </w:rPr>
          <w:fldChar w:fldCharType="begin"/>
        </w:r>
        <w:r>
          <w:rPr>
            <w:noProof/>
            <w:webHidden/>
          </w:rPr>
          <w:instrText xml:space="preserve"> PAGEREF _Toc226981482 \h </w:instrText>
        </w:r>
        <w:r>
          <w:rPr>
            <w:noProof/>
            <w:webHidden/>
          </w:rPr>
        </w:r>
        <w:r>
          <w:rPr>
            <w:noProof/>
            <w:webHidden/>
          </w:rPr>
          <w:fldChar w:fldCharType="separate"/>
        </w:r>
        <w:r w:rsidR="00211758">
          <w:rPr>
            <w:noProof/>
            <w:webHidden/>
          </w:rPr>
          <w:t>76</w:t>
        </w:r>
        <w:r>
          <w:rPr>
            <w:noProof/>
            <w:webHidden/>
          </w:rPr>
          <w:fldChar w:fldCharType="end"/>
        </w:r>
      </w:hyperlink>
    </w:p>
    <w:p w14:paraId="3DE78601" w14:textId="1A7089B3"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3" w:history="1">
        <w:r w:rsidRPr="00B80612">
          <w:rPr>
            <w:rStyle w:val="Hyperlink"/>
            <w:noProof/>
          </w:rPr>
          <w:t>Figure 27 NSP-suggested approach to live network testing for system restart</w:t>
        </w:r>
        <w:r>
          <w:rPr>
            <w:noProof/>
            <w:webHidden/>
          </w:rPr>
          <w:tab/>
        </w:r>
        <w:r>
          <w:rPr>
            <w:noProof/>
            <w:webHidden/>
          </w:rPr>
          <w:fldChar w:fldCharType="begin"/>
        </w:r>
        <w:r>
          <w:rPr>
            <w:noProof/>
            <w:webHidden/>
          </w:rPr>
          <w:instrText xml:space="preserve"> PAGEREF _Toc226981483 \h </w:instrText>
        </w:r>
        <w:r>
          <w:rPr>
            <w:noProof/>
            <w:webHidden/>
          </w:rPr>
        </w:r>
        <w:r>
          <w:rPr>
            <w:noProof/>
            <w:webHidden/>
          </w:rPr>
          <w:fldChar w:fldCharType="separate"/>
        </w:r>
        <w:r w:rsidR="00211758">
          <w:rPr>
            <w:noProof/>
            <w:webHidden/>
          </w:rPr>
          <w:t>78</w:t>
        </w:r>
        <w:r>
          <w:rPr>
            <w:noProof/>
            <w:webHidden/>
          </w:rPr>
          <w:fldChar w:fldCharType="end"/>
        </w:r>
      </w:hyperlink>
    </w:p>
    <w:p w14:paraId="48450B68" w14:textId="4CD643AB" w:rsidR="003A647C" w:rsidRDefault="009959BB" w:rsidP="006D5C2A">
      <w:pPr>
        <w:pStyle w:val="TableofFigures"/>
        <w:rPr>
          <w:rFonts w:asciiTheme="minorHAnsi" w:eastAsiaTheme="minorEastAsia" w:hAnsiTheme="minorHAnsi" w:cstheme="minorBidi"/>
          <w:noProof/>
          <w:color w:val="auto"/>
        </w:rPr>
      </w:pPr>
      <w:r>
        <w:lastRenderedPageBreak/>
        <w:fldChar w:fldCharType="end"/>
      </w:r>
      <w:r>
        <w:rPr>
          <w:sz w:val="22"/>
        </w:rPr>
        <w:fldChar w:fldCharType="begin"/>
      </w:r>
      <w:r w:rsidR="003053C7">
        <w:instrText xml:space="preserve"> TOC \h \z \c "Apx Figure" </w:instrText>
      </w:r>
      <w:r>
        <w:rPr>
          <w:sz w:val="22"/>
        </w:rPr>
        <w:fldChar w:fldCharType="separate"/>
      </w:r>
    </w:p>
    <w:p w14:paraId="1BD367F4" w14:textId="77777777" w:rsidR="00A943B2" w:rsidRDefault="009959BB" w:rsidP="00D1044D">
      <w:pPr>
        <w:pStyle w:val="ListofFiguresandTablesTOCHeading"/>
      </w:pPr>
      <w:r>
        <w:fldChar w:fldCharType="end"/>
      </w:r>
      <w:r w:rsidR="004D139E">
        <w:t>T</w:t>
      </w:r>
      <w:r w:rsidR="00A943B2">
        <w:t>ables</w:t>
      </w:r>
    </w:p>
    <w:p w14:paraId="25158038" w14:textId="018269F2" w:rsidR="0083246E" w:rsidRDefault="009959BB">
      <w:pPr>
        <w:pStyle w:val="TableofFigures"/>
        <w:rPr>
          <w:rFonts w:asciiTheme="minorHAnsi" w:eastAsiaTheme="minorEastAsia" w:hAnsiTheme="minorHAnsi" w:cstheme="minorBidi"/>
          <w:noProof/>
          <w:color w:val="auto"/>
          <w:kern w:val="2"/>
          <w:szCs w:val="24"/>
          <w:lang w:eastAsia="zh-CN"/>
          <w14:ligatures w14:val="standardContextual"/>
        </w:rPr>
      </w:pPr>
      <w:r>
        <w:fldChar w:fldCharType="begin"/>
      </w:r>
      <w:r w:rsidR="00A943B2">
        <w:instrText xml:space="preserve"> TOC \h \z \c "Table" </w:instrText>
      </w:r>
      <w:r>
        <w:fldChar w:fldCharType="separate"/>
      </w:r>
      <w:hyperlink w:anchor="_Toc226981484" w:history="1">
        <w:r w:rsidR="0083246E" w:rsidRPr="00FC1532">
          <w:rPr>
            <w:rStyle w:val="Hyperlink"/>
            <w:noProof/>
          </w:rPr>
          <w:t>Table 1 Research progress</w:t>
        </w:r>
        <w:r w:rsidR="0083246E">
          <w:rPr>
            <w:noProof/>
            <w:webHidden/>
          </w:rPr>
          <w:tab/>
        </w:r>
        <w:r w:rsidR="0083246E">
          <w:rPr>
            <w:noProof/>
            <w:webHidden/>
          </w:rPr>
          <w:fldChar w:fldCharType="begin"/>
        </w:r>
        <w:r w:rsidR="0083246E">
          <w:rPr>
            <w:noProof/>
            <w:webHidden/>
          </w:rPr>
          <w:instrText xml:space="preserve"> PAGEREF _Toc226981484 \h </w:instrText>
        </w:r>
        <w:r w:rsidR="0083246E">
          <w:rPr>
            <w:noProof/>
            <w:webHidden/>
          </w:rPr>
        </w:r>
        <w:r w:rsidR="0083246E">
          <w:rPr>
            <w:noProof/>
            <w:webHidden/>
          </w:rPr>
          <w:fldChar w:fldCharType="separate"/>
        </w:r>
        <w:r w:rsidR="00211758">
          <w:rPr>
            <w:noProof/>
            <w:webHidden/>
          </w:rPr>
          <w:t>15</w:t>
        </w:r>
        <w:r w:rsidR="0083246E">
          <w:rPr>
            <w:noProof/>
            <w:webHidden/>
          </w:rPr>
          <w:fldChar w:fldCharType="end"/>
        </w:r>
      </w:hyperlink>
    </w:p>
    <w:p w14:paraId="44E4A408" w14:textId="6A5F6760"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5" w:history="1">
        <w:r w:rsidRPr="00FC1532">
          <w:rPr>
            <w:rStyle w:val="Hyperlink"/>
            <w:noProof/>
          </w:rPr>
          <w:t>Table 2 Synchronous condenser parameters</w:t>
        </w:r>
        <w:r>
          <w:rPr>
            <w:noProof/>
            <w:webHidden/>
          </w:rPr>
          <w:tab/>
        </w:r>
        <w:r>
          <w:rPr>
            <w:noProof/>
            <w:webHidden/>
          </w:rPr>
          <w:fldChar w:fldCharType="begin"/>
        </w:r>
        <w:r>
          <w:rPr>
            <w:noProof/>
            <w:webHidden/>
          </w:rPr>
          <w:instrText xml:space="preserve"> PAGEREF _Toc226981485 \h </w:instrText>
        </w:r>
        <w:r>
          <w:rPr>
            <w:noProof/>
            <w:webHidden/>
          </w:rPr>
        </w:r>
        <w:r>
          <w:rPr>
            <w:noProof/>
            <w:webHidden/>
          </w:rPr>
          <w:fldChar w:fldCharType="separate"/>
        </w:r>
        <w:r w:rsidR="00211758">
          <w:rPr>
            <w:noProof/>
            <w:webHidden/>
          </w:rPr>
          <w:t>20</w:t>
        </w:r>
        <w:r>
          <w:rPr>
            <w:noProof/>
            <w:webHidden/>
          </w:rPr>
          <w:fldChar w:fldCharType="end"/>
        </w:r>
      </w:hyperlink>
    </w:p>
    <w:p w14:paraId="1275AFE2" w14:textId="690DB56C"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6" w:history="1">
        <w:r w:rsidRPr="00FC1532">
          <w:rPr>
            <w:rStyle w:val="Hyperlink"/>
            <w:noProof/>
          </w:rPr>
          <w:t>Table 3 Plant models developed</w:t>
        </w:r>
        <w:r>
          <w:rPr>
            <w:noProof/>
            <w:webHidden/>
          </w:rPr>
          <w:tab/>
        </w:r>
        <w:r>
          <w:rPr>
            <w:noProof/>
            <w:webHidden/>
          </w:rPr>
          <w:fldChar w:fldCharType="begin"/>
        </w:r>
        <w:r>
          <w:rPr>
            <w:noProof/>
            <w:webHidden/>
          </w:rPr>
          <w:instrText xml:space="preserve"> PAGEREF _Toc226981486 \h </w:instrText>
        </w:r>
        <w:r>
          <w:rPr>
            <w:noProof/>
            <w:webHidden/>
          </w:rPr>
        </w:r>
        <w:r>
          <w:rPr>
            <w:noProof/>
            <w:webHidden/>
          </w:rPr>
          <w:fldChar w:fldCharType="separate"/>
        </w:r>
        <w:r w:rsidR="00211758">
          <w:rPr>
            <w:noProof/>
            <w:webHidden/>
          </w:rPr>
          <w:t>21</w:t>
        </w:r>
        <w:r>
          <w:rPr>
            <w:noProof/>
            <w:webHidden/>
          </w:rPr>
          <w:fldChar w:fldCharType="end"/>
        </w:r>
      </w:hyperlink>
    </w:p>
    <w:p w14:paraId="47E936EF" w14:textId="4DF5F17C"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7" w:history="1">
        <w:r w:rsidRPr="00FC1532">
          <w:rPr>
            <w:rStyle w:val="Hyperlink"/>
            <w:noProof/>
          </w:rPr>
          <w:t>Table 4 Line Energy Consumption</w:t>
        </w:r>
        <w:r>
          <w:rPr>
            <w:noProof/>
            <w:webHidden/>
          </w:rPr>
          <w:tab/>
        </w:r>
        <w:r>
          <w:rPr>
            <w:noProof/>
            <w:webHidden/>
          </w:rPr>
          <w:fldChar w:fldCharType="begin"/>
        </w:r>
        <w:r>
          <w:rPr>
            <w:noProof/>
            <w:webHidden/>
          </w:rPr>
          <w:instrText xml:space="preserve"> PAGEREF _Toc226981487 \h </w:instrText>
        </w:r>
        <w:r>
          <w:rPr>
            <w:noProof/>
            <w:webHidden/>
          </w:rPr>
        </w:r>
        <w:r>
          <w:rPr>
            <w:noProof/>
            <w:webHidden/>
          </w:rPr>
          <w:fldChar w:fldCharType="separate"/>
        </w:r>
        <w:r w:rsidR="00211758">
          <w:rPr>
            <w:noProof/>
            <w:webHidden/>
          </w:rPr>
          <w:t>25</w:t>
        </w:r>
        <w:r>
          <w:rPr>
            <w:noProof/>
            <w:webHidden/>
          </w:rPr>
          <w:fldChar w:fldCharType="end"/>
        </w:r>
      </w:hyperlink>
    </w:p>
    <w:p w14:paraId="58ED53C0" w14:textId="6F3E088C"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8" w:history="1">
        <w:r w:rsidRPr="00FC1532">
          <w:rPr>
            <w:rStyle w:val="Hyperlink"/>
            <w:noProof/>
          </w:rPr>
          <w:t>Table 5 Transformer Energy Consumption</w:t>
        </w:r>
        <w:r>
          <w:rPr>
            <w:noProof/>
            <w:webHidden/>
          </w:rPr>
          <w:tab/>
        </w:r>
        <w:r>
          <w:rPr>
            <w:noProof/>
            <w:webHidden/>
          </w:rPr>
          <w:fldChar w:fldCharType="begin"/>
        </w:r>
        <w:r>
          <w:rPr>
            <w:noProof/>
            <w:webHidden/>
          </w:rPr>
          <w:instrText xml:space="preserve"> PAGEREF _Toc226981488 \h </w:instrText>
        </w:r>
        <w:r>
          <w:rPr>
            <w:noProof/>
            <w:webHidden/>
          </w:rPr>
        </w:r>
        <w:r>
          <w:rPr>
            <w:noProof/>
            <w:webHidden/>
          </w:rPr>
          <w:fldChar w:fldCharType="separate"/>
        </w:r>
        <w:r w:rsidR="00211758">
          <w:rPr>
            <w:noProof/>
            <w:webHidden/>
          </w:rPr>
          <w:t>26</w:t>
        </w:r>
        <w:r>
          <w:rPr>
            <w:noProof/>
            <w:webHidden/>
          </w:rPr>
          <w:fldChar w:fldCharType="end"/>
        </w:r>
      </w:hyperlink>
    </w:p>
    <w:p w14:paraId="23B2E04B" w14:textId="39DACF48"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89" w:history="1">
        <w:r w:rsidRPr="00FC1532">
          <w:rPr>
            <w:rStyle w:val="Hyperlink"/>
            <w:noProof/>
          </w:rPr>
          <w:t>Table 6 Synchronous Condenser Energy Consumption</w:t>
        </w:r>
        <w:r>
          <w:rPr>
            <w:noProof/>
            <w:webHidden/>
          </w:rPr>
          <w:tab/>
        </w:r>
        <w:r>
          <w:rPr>
            <w:noProof/>
            <w:webHidden/>
          </w:rPr>
          <w:fldChar w:fldCharType="begin"/>
        </w:r>
        <w:r>
          <w:rPr>
            <w:noProof/>
            <w:webHidden/>
          </w:rPr>
          <w:instrText xml:space="preserve"> PAGEREF _Toc226981489 \h </w:instrText>
        </w:r>
        <w:r>
          <w:rPr>
            <w:noProof/>
            <w:webHidden/>
          </w:rPr>
        </w:r>
        <w:r>
          <w:rPr>
            <w:noProof/>
            <w:webHidden/>
          </w:rPr>
          <w:fldChar w:fldCharType="separate"/>
        </w:r>
        <w:r w:rsidR="00211758">
          <w:rPr>
            <w:noProof/>
            <w:webHidden/>
          </w:rPr>
          <w:t>26</w:t>
        </w:r>
        <w:r>
          <w:rPr>
            <w:noProof/>
            <w:webHidden/>
          </w:rPr>
          <w:fldChar w:fldCharType="end"/>
        </w:r>
      </w:hyperlink>
    </w:p>
    <w:p w14:paraId="2053542C" w14:textId="1A4ED0B4"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0" w:history="1">
        <w:r w:rsidRPr="00FC1532">
          <w:rPr>
            <w:rStyle w:val="Hyperlink"/>
            <w:noProof/>
          </w:rPr>
          <w:t>Table 7 Arbitrary REZ Inventory and Energy Consumption</w:t>
        </w:r>
        <w:r>
          <w:rPr>
            <w:noProof/>
            <w:webHidden/>
          </w:rPr>
          <w:tab/>
        </w:r>
        <w:r>
          <w:rPr>
            <w:noProof/>
            <w:webHidden/>
          </w:rPr>
          <w:fldChar w:fldCharType="begin"/>
        </w:r>
        <w:r>
          <w:rPr>
            <w:noProof/>
            <w:webHidden/>
          </w:rPr>
          <w:instrText xml:space="preserve"> PAGEREF _Toc226981490 \h </w:instrText>
        </w:r>
        <w:r>
          <w:rPr>
            <w:noProof/>
            <w:webHidden/>
          </w:rPr>
        </w:r>
        <w:r>
          <w:rPr>
            <w:noProof/>
            <w:webHidden/>
          </w:rPr>
          <w:fldChar w:fldCharType="separate"/>
        </w:r>
        <w:r w:rsidR="00211758">
          <w:rPr>
            <w:noProof/>
            <w:webHidden/>
          </w:rPr>
          <w:t>29</w:t>
        </w:r>
        <w:r>
          <w:rPr>
            <w:noProof/>
            <w:webHidden/>
          </w:rPr>
          <w:fldChar w:fldCharType="end"/>
        </w:r>
      </w:hyperlink>
    </w:p>
    <w:p w14:paraId="37D0D4EE" w14:textId="5CA9512C"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1" w:history="1">
        <w:r w:rsidRPr="00FC1532">
          <w:rPr>
            <w:rStyle w:val="Hyperlink"/>
            <w:noProof/>
          </w:rPr>
          <w:t>Table 8 Restarting REZ BESS energy storage requirements to wait at PoC for further instruction, with no additional power source</w:t>
        </w:r>
        <w:r>
          <w:rPr>
            <w:noProof/>
            <w:webHidden/>
          </w:rPr>
          <w:tab/>
        </w:r>
        <w:r>
          <w:rPr>
            <w:noProof/>
            <w:webHidden/>
          </w:rPr>
          <w:fldChar w:fldCharType="begin"/>
        </w:r>
        <w:r>
          <w:rPr>
            <w:noProof/>
            <w:webHidden/>
          </w:rPr>
          <w:instrText xml:space="preserve"> PAGEREF _Toc226981491 \h </w:instrText>
        </w:r>
        <w:r>
          <w:rPr>
            <w:noProof/>
            <w:webHidden/>
          </w:rPr>
        </w:r>
        <w:r>
          <w:rPr>
            <w:noProof/>
            <w:webHidden/>
          </w:rPr>
          <w:fldChar w:fldCharType="separate"/>
        </w:r>
        <w:r w:rsidR="00211758">
          <w:rPr>
            <w:noProof/>
            <w:webHidden/>
          </w:rPr>
          <w:t>31</w:t>
        </w:r>
        <w:r>
          <w:rPr>
            <w:noProof/>
            <w:webHidden/>
          </w:rPr>
          <w:fldChar w:fldCharType="end"/>
        </w:r>
      </w:hyperlink>
    </w:p>
    <w:p w14:paraId="61858A19" w14:textId="669BDF45"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2" w:history="1">
        <w:r w:rsidRPr="00FC1532">
          <w:rPr>
            <w:rStyle w:val="Hyperlink"/>
            <w:noProof/>
          </w:rPr>
          <w:t>Table 9 Internal REZ energisation to the PoC results</w:t>
        </w:r>
        <w:r>
          <w:rPr>
            <w:noProof/>
            <w:webHidden/>
          </w:rPr>
          <w:tab/>
        </w:r>
        <w:r>
          <w:rPr>
            <w:noProof/>
            <w:webHidden/>
          </w:rPr>
          <w:fldChar w:fldCharType="begin"/>
        </w:r>
        <w:r>
          <w:rPr>
            <w:noProof/>
            <w:webHidden/>
          </w:rPr>
          <w:instrText xml:space="preserve"> PAGEREF _Toc226981492 \h </w:instrText>
        </w:r>
        <w:r>
          <w:rPr>
            <w:noProof/>
            <w:webHidden/>
          </w:rPr>
        </w:r>
        <w:r>
          <w:rPr>
            <w:noProof/>
            <w:webHidden/>
          </w:rPr>
          <w:fldChar w:fldCharType="separate"/>
        </w:r>
        <w:r w:rsidR="00211758">
          <w:rPr>
            <w:noProof/>
            <w:webHidden/>
          </w:rPr>
          <w:t>33</w:t>
        </w:r>
        <w:r>
          <w:rPr>
            <w:noProof/>
            <w:webHidden/>
          </w:rPr>
          <w:fldChar w:fldCharType="end"/>
        </w:r>
      </w:hyperlink>
    </w:p>
    <w:p w14:paraId="5B0FC08A" w14:textId="04D1558D"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3" w:history="1">
        <w:r w:rsidRPr="00FC1532">
          <w:rPr>
            <w:rStyle w:val="Hyperlink"/>
            <w:noProof/>
          </w:rPr>
          <w:t>Table 10 Internal REZ energisation to other REZ equipment results</w:t>
        </w:r>
        <w:r>
          <w:rPr>
            <w:noProof/>
            <w:webHidden/>
          </w:rPr>
          <w:tab/>
        </w:r>
        <w:r>
          <w:rPr>
            <w:noProof/>
            <w:webHidden/>
          </w:rPr>
          <w:fldChar w:fldCharType="begin"/>
        </w:r>
        <w:r>
          <w:rPr>
            <w:noProof/>
            <w:webHidden/>
          </w:rPr>
          <w:instrText xml:space="preserve"> PAGEREF _Toc226981493 \h </w:instrText>
        </w:r>
        <w:r>
          <w:rPr>
            <w:noProof/>
            <w:webHidden/>
          </w:rPr>
        </w:r>
        <w:r>
          <w:rPr>
            <w:noProof/>
            <w:webHidden/>
          </w:rPr>
          <w:fldChar w:fldCharType="separate"/>
        </w:r>
        <w:r w:rsidR="00211758">
          <w:rPr>
            <w:noProof/>
            <w:webHidden/>
          </w:rPr>
          <w:t>33</w:t>
        </w:r>
        <w:r>
          <w:rPr>
            <w:noProof/>
            <w:webHidden/>
          </w:rPr>
          <w:fldChar w:fldCharType="end"/>
        </w:r>
      </w:hyperlink>
    </w:p>
    <w:p w14:paraId="065A57B6" w14:textId="6DCBC2E2"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4" w:history="1">
        <w:r w:rsidRPr="00FC1532">
          <w:rPr>
            <w:rStyle w:val="Hyperlink"/>
            <w:noProof/>
          </w:rPr>
          <w:t>Table 11 Energisation capability from a single GFM BESS</w:t>
        </w:r>
        <w:r>
          <w:rPr>
            <w:noProof/>
            <w:webHidden/>
          </w:rPr>
          <w:tab/>
        </w:r>
        <w:r>
          <w:rPr>
            <w:noProof/>
            <w:webHidden/>
          </w:rPr>
          <w:fldChar w:fldCharType="begin"/>
        </w:r>
        <w:r>
          <w:rPr>
            <w:noProof/>
            <w:webHidden/>
          </w:rPr>
          <w:instrText xml:space="preserve"> PAGEREF _Toc226981494 \h </w:instrText>
        </w:r>
        <w:r>
          <w:rPr>
            <w:noProof/>
            <w:webHidden/>
          </w:rPr>
        </w:r>
        <w:r>
          <w:rPr>
            <w:noProof/>
            <w:webHidden/>
          </w:rPr>
          <w:fldChar w:fldCharType="separate"/>
        </w:r>
        <w:r w:rsidR="00211758">
          <w:rPr>
            <w:noProof/>
            <w:webHidden/>
          </w:rPr>
          <w:t>38</w:t>
        </w:r>
        <w:r>
          <w:rPr>
            <w:noProof/>
            <w:webHidden/>
          </w:rPr>
          <w:fldChar w:fldCharType="end"/>
        </w:r>
      </w:hyperlink>
    </w:p>
    <w:p w14:paraId="52E391F8" w14:textId="3D004EF0"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5" w:history="1">
        <w:r w:rsidRPr="00FC1532">
          <w:rPr>
            <w:rStyle w:val="Hyperlink"/>
            <w:noProof/>
          </w:rPr>
          <w:t>Table 12 Devices online</w:t>
        </w:r>
        <w:r>
          <w:rPr>
            <w:noProof/>
            <w:webHidden/>
          </w:rPr>
          <w:tab/>
        </w:r>
        <w:r>
          <w:rPr>
            <w:noProof/>
            <w:webHidden/>
          </w:rPr>
          <w:fldChar w:fldCharType="begin"/>
        </w:r>
        <w:r>
          <w:rPr>
            <w:noProof/>
            <w:webHidden/>
          </w:rPr>
          <w:instrText xml:space="preserve"> PAGEREF _Toc226981495 \h </w:instrText>
        </w:r>
        <w:r>
          <w:rPr>
            <w:noProof/>
            <w:webHidden/>
          </w:rPr>
        </w:r>
        <w:r>
          <w:rPr>
            <w:noProof/>
            <w:webHidden/>
          </w:rPr>
          <w:fldChar w:fldCharType="separate"/>
        </w:r>
        <w:r w:rsidR="00211758">
          <w:rPr>
            <w:noProof/>
            <w:webHidden/>
          </w:rPr>
          <w:t>39</w:t>
        </w:r>
        <w:r>
          <w:rPr>
            <w:noProof/>
            <w:webHidden/>
          </w:rPr>
          <w:fldChar w:fldCharType="end"/>
        </w:r>
      </w:hyperlink>
    </w:p>
    <w:p w14:paraId="7F63C16A" w14:textId="4FE12A53"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6" w:history="1">
        <w:r w:rsidRPr="00FC1532">
          <w:rPr>
            <w:rStyle w:val="Hyperlink"/>
            <w:noProof/>
          </w:rPr>
          <w:t>Table 13 Energisation capability from a semi-energised REZ</w:t>
        </w:r>
        <w:r>
          <w:rPr>
            <w:noProof/>
            <w:webHidden/>
          </w:rPr>
          <w:tab/>
        </w:r>
        <w:r>
          <w:rPr>
            <w:noProof/>
            <w:webHidden/>
          </w:rPr>
          <w:fldChar w:fldCharType="begin"/>
        </w:r>
        <w:r>
          <w:rPr>
            <w:noProof/>
            <w:webHidden/>
          </w:rPr>
          <w:instrText xml:space="preserve"> PAGEREF _Toc226981496 \h </w:instrText>
        </w:r>
        <w:r>
          <w:rPr>
            <w:noProof/>
            <w:webHidden/>
          </w:rPr>
        </w:r>
        <w:r>
          <w:rPr>
            <w:noProof/>
            <w:webHidden/>
          </w:rPr>
          <w:fldChar w:fldCharType="separate"/>
        </w:r>
        <w:r w:rsidR="00211758">
          <w:rPr>
            <w:noProof/>
            <w:webHidden/>
          </w:rPr>
          <w:t>40</w:t>
        </w:r>
        <w:r>
          <w:rPr>
            <w:noProof/>
            <w:webHidden/>
          </w:rPr>
          <w:fldChar w:fldCharType="end"/>
        </w:r>
      </w:hyperlink>
    </w:p>
    <w:p w14:paraId="30FFF60C" w14:textId="0C218387"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7" w:history="1">
        <w:r w:rsidRPr="00FC1532">
          <w:rPr>
            <w:rStyle w:val="Hyperlink"/>
            <w:noProof/>
          </w:rPr>
          <w:t>Table 14 Approximate switching times</w:t>
        </w:r>
        <w:r>
          <w:rPr>
            <w:noProof/>
            <w:webHidden/>
          </w:rPr>
          <w:tab/>
        </w:r>
        <w:r>
          <w:rPr>
            <w:noProof/>
            <w:webHidden/>
          </w:rPr>
          <w:fldChar w:fldCharType="begin"/>
        </w:r>
        <w:r>
          <w:rPr>
            <w:noProof/>
            <w:webHidden/>
          </w:rPr>
          <w:instrText xml:space="preserve"> PAGEREF _Toc226981497 \h </w:instrText>
        </w:r>
        <w:r>
          <w:rPr>
            <w:noProof/>
            <w:webHidden/>
          </w:rPr>
        </w:r>
        <w:r>
          <w:rPr>
            <w:noProof/>
            <w:webHidden/>
          </w:rPr>
          <w:fldChar w:fldCharType="separate"/>
        </w:r>
        <w:r w:rsidR="00211758">
          <w:rPr>
            <w:noProof/>
            <w:webHidden/>
          </w:rPr>
          <w:t>42</w:t>
        </w:r>
        <w:r>
          <w:rPr>
            <w:noProof/>
            <w:webHidden/>
          </w:rPr>
          <w:fldChar w:fldCharType="end"/>
        </w:r>
      </w:hyperlink>
    </w:p>
    <w:p w14:paraId="668EEB9F" w14:textId="7CBF8F8E"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8" w:history="1">
        <w:r w:rsidRPr="00FC1532">
          <w:rPr>
            <w:rStyle w:val="Hyperlink"/>
            <w:noProof/>
          </w:rPr>
          <w:t>Table 15 Plant readying times</w:t>
        </w:r>
        <w:r>
          <w:rPr>
            <w:noProof/>
            <w:webHidden/>
          </w:rPr>
          <w:tab/>
        </w:r>
        <w:r>
          <w:rPr>
            <w:noProof/>
            <w:webHidden/>
          </w:rPr>
          <w:fldChar w:fldCharType="begin"/>
        </w:r>
        <w:r>
          <w:rPr>
            <w:noProof/>
            <w:webHidden/>
          </w:rPr>
          <w:instrText xml:space="preserve"> PAGEREF _Toc226981498 \h </w:instrText>
        </w:r>
        <w:r>
          <w:rPr>
            <w:noProof/>
            <w:webHidden/>
          </w:rPr>
        </w:r>
        <w:r>
          <w:rPr>
            <w:noProof/>
            <w:webHidden/>
          </w:rPr>
          <w:fldChar w:fldCharType="separate"/>
        </w:r>
        <w:r w:rsidR="00211758">
          <w:rPr>
            <w:noProof/>
            <w:webHidden/>
          </w:rPr>
          <w:t>43</w:t>
        </w:r>
        <w:r>
          <w:rPr>
            <w:noProof/>
            <w:webHidden/>
          </w:rPr>
          <w:fldChar w:fldCharType="end"/>
        </w:r>
      </w:hyperlink>
    </w:p>
    <w:p w14:paraId="13F2149F" w14:textId="5BF33FA8"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499" w:history="1">
        <w:r w:rsidRPr="00FC1532">
          <w:rPr>
            <w:rStyle w:val="Hyperlink"/>
            <w:noProof/>
          </w:rPr>
          <w:t>Table 16 Single GFM BESS to PoC Timing</w:t>
        </w:r>
        <w:r>
          <w:rPr>
            <w:noProof/>
            <w:webHidden/>
          </w:rPr>
          <w:tab/>
        </w:r>
        <w:r>
          <w:rPr>
            <w:noProof/>
            <w:webHidden/>
          </w:rPr>
          <w:fldChar w:fldCharType="begin"/>
        </w:r>
        <w:r>
          <w:rPr>
            <w:noProof/>
            <w:webHidden/>
          </w:rPr>
          <w:instrText xml:space="preserve"> PAGEREF _Toc226981499 \h </w:instrText>
        </w:r>
        <w:r>
          <w:rPr>
            <w:noProof/>
            <w:webHidden/>
          </w:rPr>
        </w:r>
        <w:r>
          <w:rPr>
            <w:noProof/>
            <w:webHidden/>
          </w:rPr>
          <w:fldChar w:fldCharType="separate"/>
        </w:r>
        <w:r w:rsidR="00211758">
          <w:rPr>
            <w:noProof/>
            <w:webHidden/>
          </w:rPr>
          <w:t>43</w:t>
        </w:r>
        <w:r>
          <w:rPr>
            <w:noProof/>
            <w:webHidden/>
          </w:rPr>
          <w:fldChar w:fldCharType="end"/>
        </w:r>
      </w:hyperlink>
    </w:p>
    <w:p w14:paraId="490DD3C7" w14:textId="1DDE00A7"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0" w:history="1">
        <w:r w:rsidRPr="00FC1532">
          <w:rPr>
            <w:rStyle w:val="Hyperlink"/>
            <w:noProof/>
          </w:rPr>
          <w:t>Table 17 Semi-energised REZ to PoC Timing (Area A)</w:t>
        </w:r>
        <w:r>
          <w:rPr>
            <w:noProof/>
            <w:webHidden/>
          </w:rPr>
          <w:tab/>
        </w:r>
        <w:r>
          <w:rPr>
            <w:noProof/>
            <w:webHidden/>
          </w:rPr>
          <w:fldChar w:fldCharType="begin"/>
        </w:r>
        <w:r>
          <w:rPr>
            <w:noProof/>
            <w:webHidden/>
          </w:rPr>
          <w:instrText xml:space="preserve"> PAGEREF _Toc226981500 \h </w:instrText>
        </w:r>
        <w:r>
          <w:rPr>
            <w:noProof/>
            <w:webHidden/>
          </w:rPr>
        </w:r>
        <w:r>
          <w:rPr>
            <w:noProof/>
            <w:webHidden/>
          </w:rPr>
          <w:fldChar w:fldCharType="separate"/>
        </w:r>
        <w:r w:rsidR="00211758">
          <w:rPr>
            <w:noProof/>
            <w:webHidden/>
          </w:rPr>
          <w:t>44</w:t>
        </w:r>
        <w:r>
          <w:rPr>
            <w:noProof/>
            <w:webHidden/>
          </w:rPr>
          <w:fldChar w:fldCharType="end"/>
        </w:r>
      </w:hyperlink>
    </w:p>
    <w:p w14:paraId="32826617" w14:textId="68CBBA5E"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1" w:history="1">
        <w:r w:rsidRPr="00FC1532">
          <w:rPr>
            <w:rStyle w:val="Hyperlink"/>
            <w:noProof/>
          </w:rPr>
          <w:t>Table 18 Semi-energised REZ to PoC Timing (Area B)</w:t>
        </w:r>
        <w:r>
          <w:rPr>
            <w:noProof/>
            <w:webHidden/>
          </w:rPr>
          <w:tab/>
        </w:r>
        <w:r>
          <w:rPr>
            <w:noProof/>
            <w:webHidden/>
          </w:rPr>
          <w:fldChar w:fldCharType="begin"/>
        </w:r>
        <w:r>
          <w:rPr>
            <w:noProof/>
            <w:webHidden/>
          </w:rPr>
          <w:instrText xml:space="preserve"> PAGEREF _Toc226981501 \h </w:instrText>
        </w:r>
        <w:r>
          <w:rPr>
            <w:noProof/>
            <w:webHidden/>
          </w:rPr>
        </w:r>
        <w:r>
          <w:rPr>
            <w:noProof/>
            <w:webHidden/>
          </w:rPr>
          <w:fldChar w:fldCharType="separate"/>
        </w:r>
        <w:r w:rsidR="00211758">
          <w:rPr>
            <w:noProof/>
            <w:webHidden/>
          </w:rPr>
          <w:t>45</w:t>
        </w:r>
        <w:r>
          <w:rPr>
            <w:noProof/>
            <w:webHidden/>
          </w:rPr>
          <w:fldChar w:fldCharType="end"/>
        </w:r>
      </w:hyperlink>
    </w:p>
    <w:p w14:paraId="4F93504E" w14:textId="6AB98EB9"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2" w:history="1">
        <w:r w:rsidRPr="00FC1532">
          <w:rPr>
            <w:rStyle w:val="Hyperlink"/>
            <w:noProof/>
          </w:rPr>
          <w:t>Table 19 Semi-energised REZ Further Timing Variability</w:t>
        </w:r>
        <w:r>
          <w:rPr>
            <w:noProof/>
            <w:webHidden/>
          </w:rPr>
          <w:tab/>
        </w:r>
        <w:r>
          <w:rPr>
            <w:noProof/>
            <w:webHidden/>
          </w:rPr>
          <w:fldChar w:fldCharType="begin"/>
        </w:r>
        <w:r>
          <w:rPr>
            <w:noProof/>
            <w:webHidden/>
          </w:rPr>
          <w:instrText xml:space="preserve"> PAGEREF _Toc226981502 \h </w:instrText>
        </w:r>
        <w:r>
          <w:rPr>
            <w:noProof/>
            <w:webHidden/>
          </w:rPr>
        </w:r>
        <w:r>
          <w:rPr>
            <w:noProof/>
            <w:webHidden/>
          </w:rPr>
          <w:fldChar w:fldCharType="separate"/>
        </w:r>
        <w:r w:rsidR="00211758">
          <w:rPr>
            <w:noProof/>
            <w:webHidden/>
          </w:rPr>
          <w:t>46</w:t>
        </w:r>
        <w:r>
          <w:rPr>
            <w:noProof/>
            <w:webHidden/>
          </w:rPr>
          <w:fldChar w:fldCharType="end"/>
        </w:r>
      </w:hyperlink>
    </w:p>
    <w:p w14:paraId="617C92E8" w14:textId="6BA54298"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3" w:history="1">
        <w:r w:rsidRPr="00FC1532">
          <w:rPr>
            <w:rStyle w:val="Hyperlink"/>
            <w:noProof/>
          </w:rPr>
          <w:t>Table 20 Scenario setup – Remote hybrid configuration 1</w:t>
        </w:r>
        <w:r>
          <w:rPr>
            <w:noProof/>
            <w:webHidden/>
          </w:rPr>
          <w:tab/>
        </w:r>
        <w:r>
          <w:rPr>
            <w:noProof/>
            <w:webHidden/>
          </w:rPr>
          <w:fldChar w:fldCharType="begin"/>
        </w:r>
        <w:r>
          <w:rPr>
            <w:noProof/>
            <w:webHidden/>
          </w:rPr>
          <w:instrText xml:space="preserve"> PAGEREF _Toc226981503 \h </w:instrText>
        </w:r>
        <w:r>
          <w:rPr>
            <w:noProof/>
            <w:webHidden/>
          </w:rPr>
        </w:r>
        <w:r>
          <w:rPr>
            <w:noProof/>
            <w:webHidden/>
          </w:rPr>
          <w:fldChar w:fldCharType="separate"/>
        </w:r>
        <w:r w:rsidR="00211758">
          <w:rPr>
            <w:noProof/>
            <w:webHidden/>
          </w:rPr>
          <w:t>55</w:t>
        </w:r>
        <w:r>
          <w:rPr>
            <w:noProof/>
            <w:webHidden/>
          </w:rPr>
          <w:fldChar w:fldCharType="end"/>
        </w:r>
      </w:hyperlink>
    </w:p>
    <w:p w14:paraId="031CAE91" w14:textId="3DF8B6EE"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4" w:history="1">
        <w:r w:rsidRPr="00FC1532">
          <w:rPr>
            <w:rStyle w:val="Hyperlink"/>
            <w:noProof/>
          </w:rPr>
          <w:t>Table 21 Scenario setup – Remote hybrid configuration 2</w:t>
        </w:r>
        <w:r>
          <w:rPr>
            <w:noProof/>
            <w:webHidden/>
          </w:rPr>
          <w:tab/>
        </w:r>
        <w:r>
          <w:rPr>
            <w:noProof/>
            <w:webHidden/>
          </w:rPr>
          <w:fldChar w:fldCharType="begin"/>
        </w:r>
        <w:r>
          <w:rPr>
            <w:noProof/>
            <w:webHidden/>
          </w:rPr>
          <w:instrText xml:space="preserve"> PAGEREF _Toc226981504 \h </w:instrText>
        </w:r>
        <w:r>
          <w:rPr>
            <w:noProof/>
            <w:webHidden/>
          </w:rPr>
        </w:r>
        <w:r>
          <w:rPr>
            <w:noProof/>
            <w:webHidden/>
          </w:rPr>
          <w:fldChar w:fldCharType="separate"/>
        </w:r>
        <w:r w:rsidR="00211758">
          <w:rPr>
            <w:noProof/>
            <w:webHidden/>
          </w:rPr>
          <w:t>57</w:t>
        </w:r>
        <w:r>
          <w:rPr>
            <w:noProof/>
            <w:webHidden/>
          </w:rPr>
          <w:fldChar w:fldCharType="end"/>
        </w:r>
      </w:hyperlink>
    </w:p>
    <w:p w14:paraId="7E61B3CF" w14:textId="098EB017"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5" w:history="1">
        <w:r w:rsidRPr="00FC1532">
          <w:rPr>
            <w:rStyle w:val="Hyperlink"/>
            <w:noProof/>
          </w:rPr>
          <w:t>Table 22 Adjustments and results</w:t>
        </w:r>
        <w:r>
          <w:rPr>
            <w:noProof/>
            <w:webHidden/>
          </w:rPr>
          <w:tab/>
        </w:r>
        <w:r>
          <w:rPr>
            <w:noProof/>
            <w:webHidden/>
          </w:rPr>
          <w:fldChar w:fldCharType="begin"/>
        </w:r>
        <w:r>
          <w:rPr>
            <w:noProof/>
            <w:webHidden/>
          </w:rPr>
          <w:instrText xml:space="preserve"> PAGEREF _Toc226981505 \h </w:instrText>
        </w:r>
        <w:r>
          <w:rPr>
            <w:noProof/>
            <w:webHidden/>
          </w:rPr>
        </w:r>
        <w:r>
          <w:rPr>
            <w:noProof/>
            <w:webHidden/>
          </w:rPr>
          <w:fldChar w:fldCharType="separate"/>
        </w:r>
        <w:r w:rsidR="00211758">
          <w:rPr>
            <w:noProof/>
            <w:webHidden/>
          </w:rPr>
          <w:t>63</w:t>
        </w:r>
        <w:r>
          <w:rPr>
            <w:noProof/>
            <w:webHidden/>
          </w:rPr>
          <w:fldChar w:fldCharType="end"/>
        </w:r>
      </w:hyperlink>
    </w:p>
    <w:p w14:paraId="053C02D1" w14:textId="42061DD9" w:rsidR="0083246E" w:rsidRDefault="0083246E">
      <w:pPr>
        <w:pStyle w:val="TableofFigures"/>
        <w:rPr>
          <w:rFonts w:asciiTheme="minorHAnsi" w:eastAsiaTheme="minorEastAsia" w:hAnsiTheme="minorHAnsi" w:cstheme="minorBidi"/>
          <w:noProof/>
          <w:color w:val="auto"/>
          <w:kern w:val="2"/>
          <w:szCs w:val="24"/>
          <w:lang w:eastAsia="zh-CN"/>
          <w14:ligatures w14:val="standardContextual"/>
        </w:rPr>
      </w:pPr>
      <w:hyperlink w:anchor="_Toc226981506" w:history="1">
        <w:r w:rsidRPr="00FC1532">
          <w:rPr>
            <w:rStyle w:val="Hyperlink"/>
            <w:noProof/>
          </w:rPr>
          <w:t>Table 23 Preferred sources to form a remote hybrid</w:t>
        </w:r>
        <w:r>
          <w:rPr>
            <w:noProof/>
            <w:webHidden/>
          </w:rPr>
          <w:tab/>
        </w:r>
        <w:r>
          <w:rPr>
            <w:noProof/>
            <w:webHidden/>
          </w:rPr>
          <w:fldChar w:fldCharType="begin"/>
        </w:r>
        <w:r>
          <w:rPr>
            <w:noProof/>
            <w:webHidden/>
          </w:rPr>
          <w:instrText xml:space="preserve"> PAGEREF _Toc226981506 \h </w:instrText>
        </w:r>
        <w:r>
          <w:rPr>
            <w:noProof/>
            <w:webHidden/>
          </w:rPr>
        </w:r>
        <w:r>
          <w:rPr>
            <w:noProof/>
            <w:webHidden/>
          </w:rPr>
          <w:fldChar w:fldCharType="separate"/>
        </w:r>
        <w:r w:rsidR="00211758">
          <w:rPr>
            <w:noProof/>
            <w:webHidden/>
          </w:rPr>
          <w:t>65</w:t>
        </w:r>
        <w:r>
          <w:rPr>
            <w:noProof/>
            <w:webHidden/>
          </w:rPr>
          <w:fldChar w:fldCharType="end"/>
        </w:r>
      </w:hyperlink>
    </w:p>
    <w:p w14:paraId="48DADF88" w14:textId="6AAF6CC9" w:rsidR="00A943B2" w:rsidRPr="005871BD" w:rsidRDefault="009959BB" w:rsidP="006D5C2A">
      <w:pPr>
        <w:pStyle w:val="TableofFigures"/>
      </w:pPr>
      <w:r>
        <w:fldChar w:fldCharType="end"/>
      </w:r>
    </w:p>
    <w:p w14:paraId="7180EE5D" w14:textId="77777777" w:rsidR="00FE45CC" w:rsidRDefault="00FE45CC">
      <w:pPr>
        <w:spacing w:after="0"/>
        <w:rPr>
          <w:rFonts w:eastAsiaTheme="majorEastAsia" w:cstheme="majorBidi"/>
          <w:bCs/>
          <w:color w:val="757579" w:themeColor="accent3"/>
          <w:sz w:val="44"/>
          <w:szCs w:val="28"/>
        </w:rPr>
      </w:pPr>
      <w:bookmarkStart w:id="1" w:name="_Toc221522043"/>
      <w:bookmarkStart w:id="2" w:name="_Toc315694429"/>
      <w:r>
        <w:br w:type="page"/>
      </w:r>
    </w:p>
    <w:p w14:paraId="55897207" w14:textId="77777777" w:rsidR="00FE45CC" w:rsidRDefault="00FE45CC" w:rsidP="002715BD">
      <w:pPr>
        <w:pStyle w:val="Heading1notnumbered"/>
      </w:pPr>
      <w:bookmarkStart w:id="3" w:name="_Toc226981507"/>
      <w:r>
        <w:lastRenderedPageBreak/>
        <w:t>Abbreviations</w:t>
      </w:r>
      <w:bookmarkEnd w:id="3"/>
      <w:r>
        <w:t xml:space="preserve"> </w:t>
      </w:r>
    </w:p>
    <w:p w14:paraId="6E5C39F8" w14:textId="77777777" w:rsidR="00FE45CC" w:rsidRDefault="00FE45CC">
      <w:pPr>
        <w:spacing w:after="0"/>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850"/>
        <w:gridCol w:w="7405"/>
      </w:tblGrid>
      <w:tr w:rsidR="00FE45CC" w:rsidRPr="00FE45CC" w14:paraId="24941450"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5F5F5"/>
            <w:vAlign w:val="center"/>
            <w:hideMark/>
          </w:tcPr>
          <w:p w14:paraId="000A40B1" w14:textId="2471B521" w:rsidR="00FE45CC" w:rsidRPr="00FE45CC" w:rsidRDefault="00FE45CC" w:rsidP="00FE45CC">
            <w:pPr>
              <w:spacing w:after="0"/>
              <w:rPr>
                <w:b/>
                <w:bCs/>
              </w:rPr>
            </w:pPr>
            <w:r>
              <w:rPr>
                <w:b/>
                <w:bCs/>
              </w:rPr>
              <w:t>Abb</w:t>
            </w:r>
            <w:r w:rsidRPr="00FE45CC">
              <w:rPr>
                <w:b/>
                <w:bCs/>
              </w:rPr>
              <w:t>reviation</w:t>
            </w:r>
          </w:p>
        </w:tc>
        <w:tc>
          <w:tcPr>
            <w:tcW w:w="0" w:type="auto"/>
            <w:tcBorders>
              <w:top w:val="single" w:sz="6" w:space="0" w:color="E6E6E6"/>
              <w:left w:val="single" w:sz="6" w:space="0" w:color="E6E6E6"/>
              <w:bottom w:val="single" w:sz="6" w:space="0" w:color="E6E6E6"/>
              <w:right w:val="single" w:sz="6" w:space="0" w:color="E6E6E6"/>
            </w:tcBorders>
            <w:shd w:val="clear" w:color="auto" w:fill="F5F5F5"/>
            <w:vAlign w:val="center"/>
            <w:hideMark/>
          </w:tcPr>
          <w:p w14:paraId="24607C7A" w14:textId="77777777" w:rsidR="00FE45CC" w:rsidRPr="00FE45CC" w:rsidRDefault="00FE45CC" w:rsidP="00FE45CC">
            <w:pPr>
              <w:spacing w:after="0"/>
              <w:rPr>
                <w:b/>
                <w:bCs/>
              </w:rPr>
            </w:pPr>
            <w:r w:rsidRPr="00FE45CC">
              <w:rPr>
                <w:b/>
                <w:bCs/>
              </w:rPr>
              <w:t>Meaning</w:t>
            </w:r>
          </w:p>
        </w:tc>
      </w:tr>
      <w:tr w:rsidR="00FE45CC" w:rsidRPr="00FE45CC" w14:paraId="3D245C8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5FDC06D2" w14:textId="77777777" w:rsidR="00FE45CC" w:rsidRPr="00FE45CC" w:rsidRDefault="00FE45CC" w:rsidP="00FE45CC">
            <w:pPr>
              <w:spacing w:after="0"/>
            </w:pPr>
            <w:r w:rsidRPr="00FE45CC">
              <w:t>AEMO</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6FE8441" w14:textId="77777777" w:rsidR="00FE45CC" w:rsidRPr="00FE45CC" w:rsidRDefault="00FE45CC" w:rsidP="00FE45CC">
            <w:pPr>
              <w:spacing w:after="0"/>
            </w:pPr>
            <w:r w:rsidRPr="00FE45CC">
              <w:t>Australian Energy Market Operator</w:t>
            </w:r>
          </w:p>
        </w:tc>
      </w:tr>
      <w:tr w:rsidR="00FE45CC" w:rsidRPr="00FE45CC" w14:paraId="64D675EF"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6FF43C5" w14:textId="77777777" w:rsidR="00FE45CC" w:rsidRPr="00FE45CC" w:rsidRDefault="00FE45CC" w:rsidP="00FE45CC">
            <w:pPr>
              <w:spacing w:after="0"/>
            </w:pPr>
            <w:r w:rsidRPr="00FE45CC">
              <w:t>AR</w:t>
            </w:r>
            <w:r w:rsidRPr="00FE45CC">
              <w:noBreakHyphen/>
              <w:t>PST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9D7BF65" w14:textId="77777777" w:rsidR="00FE45CC" w:rsidRPr="00FE45CC" w:rsidRDefault="00FE45CC" w:rsidP="00FE45CC">
            <w:pPr>
              <w:spacing w:after="0"/>
            </w:pPr>
            <w:r w:rsidRPr="00FE45CC">
              <w:t>Australian Research in Power System Transition</w:t>
            </w:r>
          </w:p>
        </w:tc>
      </w:tr>
      <w:tr w:rsidR="00FE45CC" w:rsidRPr="00FE45CC" w14:paraId="1CC5D9A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2772F90" w14:textId="77777777" w:rsidR="00FE45CC" w:rsidRPr="00FE45CC" w:rsidRDefault="00FE45CC" w:rsidP="00FE45CC">
            <w:pPr>
              <w:spacing w:after="0"/>
            </w:pPr>
            <w:r w:rsidRPr="00FE45CC">
              <w:t>AVR</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016863B5" w14:textId="77777777" w:rsidR="00FE45CC" w:rsidRPr="00FE45CC" w:rsidRDefault="00FE45CC" w:rsidP="00FE45CC">
            <w:pPr>
              <w:spacing w:after="0"/>
            </w:pPr>
            <w:r w:rsidRPr="00FE45CC">
              <w:t>Automatic Voltage Regulator</w:t>
            </w:r>
          </w:p>
        </w:tc>
      </w:tr>
      <w:tr w:rsidR="00FE45CC" w:rsidRPr="00FE45CC" w14:paraId="07CB0CC9"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D3C3077" w14:textId="77777777" w:rsidR="00FE45CC" w:rsidRPr="00FE45CC" w:rsidRDefault="00FE45CC" w:rsidP="00FE45CC">
            <w:pPr>
              <w:spacing w:after="0"/>
            </w:pPr>
            <w:r w:rsidRPr="00FE45CC">
              <w:t>BESS</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91C252D" w14:textId="77777777" w:rsidR="00FE45CC" w:rsidRPr="00FE45CC" w:rsidRDefault="00FE45CC" w:rsidP="00FE45CC">
            <w:pPr>
              <w:spacing w:after="0"/>
            </w:pPr>
            <w:r w:rsidRPr="00FE45CC">
              <w:t>Battery Energy Storage System</w:t>
            </w:r>
          </w:p>
        </w:tc>
      </w:tr>
      <w:tr w:rsidR="00FE45CC" w:rsidRPr="00FE45CC" w14:paraId="0D30F346"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3B641E8" w14:textId="77777777" w:rsidR="00FE45CC" w:rsidRPr="00FE45CC" w:rsidRDefault="00FE45CC" w:rsidP="00FE45CC">
            <w:pPr>
              <w:spacing w:after="0"/>
            </w:pPr>
            <w:r w:rsidRPr="00FE45CC">
              <w:t>CB</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520B0E50" w14:textId="77777777" w:rsidR="00FE45CC" w:rsidRPr="00FE45CC" w:rsidRDefault="00FE45CC" w:rsidP="00FE45CC">
            <w:pPr>
              <w:spacing w:after="0"/>
            </w:pPr>
            <w:r w:rsidRPr="00FE45CC">
              <w:t>Circuit Breaker</w:t>
            </w:r>
          </w:p>
        </w:tc>
      </w:tr>
      <w:tr w:rsidR="00FE45CC" w:rsidRPr="00FE45CC" w14:paraId="7FF1F558"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9F18099" w14:textId="77777777" w:rsidR="00FE45CC" w:rsidRPr="00FE45CC" w:rsidRDefault="00FE45CC" w:rsidP="00FE45CC">
            <w:pPr>
              <w:spacing w:after="0"/>
            </w:pPr>
            <w:r w:rsidRPr="00FE45CC">
              <w:t>CSC</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0DF41F4" w14:textId="77777777" w:rsidR="00FE45CC" w:rsidRPr="00FE45CC" w:rsidRDefault="00FE45CC" w:rsidP="00FE45CC">
            <w:pPr>
              <w:spacing w:after="0"/>
            </w:pPr>
            <w:r w:rsidRPr="00FE45CC">
              <w:t>Centralised Synchronous Condenser</w:t>
            </w:r>
          </w:p>
        </w:tc>
      </w:tr>
      <w:tr w:rsidR="00FE45CC" w:rsidRPr="00FE45CC" w14:paraId="3BFCA7EF"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05E2AA8" w14:textId="77777777" w:rsidR="00FE45CC" w:rsidRPr="00FE45CC" w:rsidRDefault="00FE45CC" w:rsidP="00FE45CC">
            <w:pPr>
              <w:spacing w:after="0"/>
            </w:pPr>
            <w:r w:rsidRPr="00FE45CC">
              <w:t>CT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79721E9" w14:textId="77777777" w:rsidR="00FE45CC" w:rsidRPr="00FE45CC" w:rsidRDefault="00FE45CC" w:rsidP="00FE45CC">
            <w:pPr>
              <w:spacing w:after="0"/>
            </w:pPr>
            <w:r w:rsidRPr="00FE45CC">
              <w:t>Current Transformer</w:t>
            </w:r>
          </w:p>
        </w:tc>
      </w:tr>
      <w:tr w:rsidR="00FE45CC" w:rsidRPr="00FE45CC" w14:paraId="12A278E4"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6C35E34" w14:textId="77777777" w:rsidR="00FE45CC" w:rsidRPr="00FE45CC" w:rsidRDefault="00FE45CC" w:rsidP="00FE45CC">
            <w:pPr>
              <w:spacing w:after="0"/>
            </w:pPr>
            <w:r w:rsidRPr="00FE45CC">
              <w:t>DER</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001DDAF" w14:textId="77777777" w:rsidR="00FE45CC" w:rsidRPr="00FE45CC" w:rsidRDefault="00FE45CC" w:rsidP="00FE45CC">
            <w:pPr>
              <w:spacing w:after="0"/>
            </w:pPr>
            <w:r w:rsidRPr="00FE45CC">
              <w:t>Distributed Energy Resources</w:t>
            </w:r>
          </w:p>
        </w:tc>
      </w:tr>
      <w:tr w:rsidR="00FE45CC" w:rsidRPr="00FE45CC" w14:paraId="027750C4"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7E046F1B" w14:textId="77777777" w:rsidR="00FE45CC" w:rsidRPr="00FE45CC" w:rsidRDefault="00FE45CC" w:rsidP="00FE45CC">
            <w:pPr>
              <w:spacing w:after="0"/>
            </w:pPr>
            <w:r w:rsidRPr="00FE45CC">
              <w:t>DFIG</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0B276C6D" w14:textId="77777777" w:rsidR="00FE45CC" w:rsidRPr="00FE45CC" w:rsidRDefault="00FE45CC" w:rsidP="00FE45CC">
            <w:pPr>
              <w:spacing w:after="0"/>
            </w:pPr>
            <w:r w:rsidRPr="00FE45CC">
              <w:t>Doubly Fed Induction Generator</w:t>
            </w:r>
          </w:p>
        </w:tc>
      </w:tr>
      <w:tr w:rsidR="00FE45CC" w:rsidRPr="00FE45CC" w14:paraId="65A2639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6622766" w14:textId="77777777" w:rsidR="00FE45CC" w:rsidRPr="00FE45CC" w:rsidRDefault="00FE45CC" w:rsidP="00FE45CC">
            <w:pPr>
              <w:spacing w:after="0"/>
            </w:pPr>
            <w:proofErr w:type="spellStart"/>
            <w:r w:rsidRPr="00FE45CC">
              <w:t>dVOC</w:t>
            </w:r>
            <w:proofErr w:type="spellEnd"/>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E8E56BC" w14:textId="77777777" w:rsidR="00FE45CC" w:rsidRPr="00FE45CC" w:rsidRDefault="00FE45CC" w:rsidP="00FE45CC">
            <w:pPr>
              <w:spacing w:after="0"/>
            </w:pPr>
            <w:r w:rsidRPr="00FE45CC">
              <w:t>Dispatchable Virtual Oscillator Control</w:t>
            </w:r>
          </w:p>
        </w:tc>
      </w:tr>
      <w:tr w:rsidR="00FE45CC" w:rsidRPr="00FE45CC" w14:paraId="3BE6E756"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1D40E26" w14:textId="77777777" w:rsidR="00FE45CC" w:rsidRPr="00FE45CC" w:rsidRDefault="00FE45CC" w:rsidP="00FE45CC">
            <w:pPr>
              <w:spacing w:after="0"/>
            </w:pPr>
            <w:r w:rsidRPr="00FE45CC">
              <w:t>EHV</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5F2F7D4D" w14:textId="77777777" w:rsidR="00FE45CC" w:rsidRPr="00FE45CC" w:rsidRDefault="00FE45CC" w:rsidP="00FE45CC">
            <w:pPr>
              <w:spacing w:after="0"/>
            </w:pPr>
            <w:r w:rsidRPr="00FE45CC">
              <w:t>Extra High Voltage</w:t>
            </w:r>
          </w:p>
        </w:tc>
      </w:tr>
      <w:tr w:rsidR="00FE45CC" w:rsidRPr="00FE45CC" w14:paraId="70A8A370"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445AB74" w14:textId="77777777" w:rsidR="00FE45CC" w:rsidRPr="00FE45CC" w:rsidRDefault="00FE45CC" w:rsidP="00FE45CC">
            <w:pPr>
              <w:spacing w:after="0"/>
            </w:pPr>
            <w:r w:rsidRPr="00FE45CC">
              <w:t>EMT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FCF597C" w14:textId="77777777" w:rsidR="00FE45CC" w:rsidRPr="00FE45CC" w:rsidRDefault="00FE45CC" w:rsidP="00FE45CC">
            <w:pPr>
              <w:spacing w:after="0"/>
            </w:pPr>
            <w:r w:rsidRPr="00FE45CC">
              <w:t>Electromagnetic Transient</w:t>
            </w:r>
          </w:p>
        </w:tc>
      </w:tr>
      <w:tr w:rsidR="00FE45CC" w:rsidRPr="00FE45CC" w14:paraId="668A9F1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0930523" w14:textId="77777777" w:rsidR="00FE45CC" w:rsidRPr="00FE45CC" w:rsidRDefault="00FE45CC" w:rsidP="00FE45CC">
            <w:pPr>
              <w:spacing w:after="0"/>
            </w:pPr>
            <w:r w:rsidRPr="00FE45CC">
              <w:t>ERCOT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338D685" w14:textId="77777777" w:rsidR="00FE45CC" w:rsidRPr="00FE45CC" w:rsidRDefault="00FE45CC" w:rsidP="00FE45CC">
            <w:pPr>
              <w:spacing w:after="0"/>
            </w:pPr>
            <w:r w:rsidRPr="00FE45CC">
              <w:t>Electric Reliability Council of Texas</w:t>
            </w:r>
          </w:p>
        </w:tc>
      </w:tr>
      <w:tr w:rsidR="00FE45CC" w:rsidRPr="00FE45CC" w14:paraId="4CED6E0D"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F06B323" w14:textId="77777777" w:rsidR="00FE45CC" w:rsidRPr="00FE45CC" w:rsidRDefault="00FE45CC" w:rsidP="00FE45CC">
            <w:pPr>
              <w:spacing w:after="0"/>
            </w:pPr>
            <w:r w:rsidRPr="00FE45CC">
              <w:t>FAT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F1327DE" w14:textId="77777777" w:rsidR="00FE45CC" w:rsidRPr="00FE45CC" w:rsidRDefault="00FE45CC" w:rsidP="00FE45CC">
            <w:pPr>
              <w:spacing w:after="0"/>
            </w:pPr>
            <w:r w:rsidRPr="00FE45CC">
              <w:t>Factory Acceptance Test</w:t>
            </w:r>
          </w:p>
        </w:tc>
      </w:tr>
      <w:tr w:rsidR="00FE45CC" w:rsidRPr="00FE45CC" w14:paraId="5DFF9FE1"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BA3D30C" w14:textId="77777777" w:rsidR="00FE45CC" w:rsidRPr="00FE45CC" w:rsidRDefault="00FE45CC" w:rsidP="00FE45CC">
            <w:pPr>
              <w:spacing w:after="0"/>
            </w:pPr>
            <w:r w:rsidRPr="00FE45CC">
              <w:t>GASTWD</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6E44388" w14:textId="77777777" w:rsidR="00FE45CC" w:rsidRPr="00FE45CC" w:rsidRDefault="00FE45CC" w:rsidP="00FE45CC">
            <w:pPr>
              <w:spacing w:after="0"/>
            </w:pPr>
            <w:r w:rsidRPr="00FE45CC">
              <w:t>Gas Turbine Governor Model (GASTWD)</w:t>
            </w:r>
          </w:p>
        </w:tc>
      </w:tr>
      <w:tr w:rsidR="00FE45CC" w:rsidRPr="00FE45CC" w14:paraId="2C9A53B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2A57506" w14:textId="77777777" w:rsidR="00FE45CC" w:rsidRPr="00FE45CC" w:rsidRDefault="00FE45CC" w:rsidP="00FE45CC">
            <w:pPr>
              <w:spacing w:after="0"/>
            </w:pPr>
            <w:r w:rsidRPr="00FE45CC">
              <w:t>GFL</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0872B71" w14:textId="77777777" w:rsidR="00FE45CC" w:rsidRPr="00FE45CC" w:rsidRDefault="00FE45CC" w:rsidP="00FE45CC">
            <w:pPr>
              <w:spacing w:after="0"/>
            </w:pPr>
            <w:r w:rsidRPr="00FE45CC">
              <w:t>Grid</w:t>
            </w:r>
            <w:r w:rsidRPr="00FE45CC">
              <w:noBreakHyphen/>
              <w:t>Following</w:t>
            </w:r>
          </w:p>
        </w:tc>
      </w:tr>
      <w:tr w:rsidR="00FE45CC" w:rsidRPr="00FE45CC" w14:paraId="30171C83"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78B2A4A" w14:textId="77777777" w:rsidR="00FE45CC" w:rsidRPr="00FE45CC" w:rsidRDefault="00FE45CC" w:rsidP="00FE45CC">
            <w:pPr>
              <w:spacing w:after="0"/>
            </w:pPr>
            <w:r w:rsidRPr="00FE45CC">
              <w:t>GFM</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0E22E4C" w14:textId="77777777" w:rsidR="00FE45CC" w:rsidRPr="00FE45CC" w:rsidRDefault="00FE45CC" w:rsidP="00FE45CC">
            <w:pPr>
              <w:spacing w:after="0"/>
            </w:pPr>
            <w:r w:rsidRPr="00FE45CC">
              <w:t>Grid</w:t>
            </w:r>
            <w:r w:rsidRPr="00FE45CC">
              <w:noBreakHyphen/>
              <w:t>Forming</w:t>
            </w:r>
          </w:p>
        </w:tc>
      </w:tr>
      <w:tr w:rsidR="00FE45CC" w:rsidRPr="00FE45CC" w14:paraId="3E3CEDD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1AD8DA8" w14:textId="77777777" w:rsidR="00FE45CC" w:rsidRPr="00FE45CC" w:rsidRDefault="00FE45CC" w:rsidP="00FE45CC">
            <w:pPr>
              <w:spacing w:after="0"/>
            </w:pPr>
            <w:r w:rsidRPr="00FE45CC">
              <w:t>HIL</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A20251E" w14:textId="77777777" w:rsidR="00FE45CC" w:rsidRPr="00FE45CC" w:rsidRDefault="00FE45CC" w:rsidP="00FE45CC">
            <w:pPr>
              <w:spacing w:after="0"/>
            </w:pPr>
            <w:r w:rsidRPr="00FE45CC">
              <w:t>Hardware</w:t>
            </w:r>
            <w:r w:rsidRPr="00FE45CC">
              <w:noBreakHyphen/>
              <w:t>in</w:t>
            </w:r>
            <w:r w:rsidRPr="00FE45CC">
              <w:noBreakHyphen/>
              <w:t>the</w:t>
            </w:r>
            <w:r w:rsidRPr="00FE45CC">
              <w:noBreakHyphen/>
              <w:t>Loop</w:t>
            </w:r>
          </w:p>
        </w:tc>
      </w:tr>
      <w:tr w:rsidR="00FE45CC" w:rsidRPr="00FE45CC" w14:paraId="21DFD276"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27DC200" w14:textId="77777777" w:rsidR="00FE45CC" w:rsidRPr="00FE45CC" w:rsidRDefault="00FE45CC" w:rsidP="00FE45CC">
            <w:pPr>
              <w:spacing w:after="0"/>
            </w:pPr>
            <w:r w:rsidRPr="00FE45CC">
              <w:t>HV</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D8852DD" w14:textId="77777777" w:rsidR="00FE45CC" w:rsidRPr="00FE45CC" w:rsidRDefault="00FE45CC" w:rsidP="00FE45CC">
            <w:pPr>
              <w:spacing w:after="0"/>
            </w:pPr>
            <w:r w:rsidRPr="00FE45CC">
              <w:t>High Voltage</w:t>
            </w:r>
          </w:p>
        </w:tc>
      </w:tr>
      <w:tr w:rsidR="00FE45CC" w:rsidRPr="00FE45CC" w14:paraId="0CD7BC53"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299BB2E" w14:textId="77777777" w:rsidR="00FE45CC" w:rsidRPr="00FE45CC" w:rsidRDefault="00FE45CC" w:rsidP="00FE45CC">
            <w:pPr>
              <w:spacing w:after="0"/>
            </w:pPr>
            <w:r w:rsidRPr="00FE45CC">
              <w:t>Hz</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EAEA408" w14:textId="77777777" w:rsidR="00FE45CC" w:rsidRPr="00FE45CC" w:rsidRDefault="00FE45CC" w:rsidP="00FE45CC">
            <w:pPr>
              <w:spacing w:after="0"/>
            </w:pPr>
            <w:r w:rsidRPr="00FE45CC">
              <w:t>Hertz</w:t>
            </w:r>
          </w:p>
        </w:tc>
      </w:tr>
      <w:tr w:rsidR="00FE45CC" w:rsidRPr="00FE45CC" w14:paraId="295F4BD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B60618B" w14:textId="77777777" w:rsidR="00FE45CC" w:rsidRPr="00FE45CC" w:rsidRDefault="00FE45CC" w:rsidP="00FE45CC">
            <w:pPr>
              <w:spacing w:after="0"/>
            </w:pPr>
            <w:r w:rsidRPr="00FE45CC">
              <w:t>IBR</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B8ADD79" w14:textId="77777777" w:rsidR="00FE45CC" w:rsidRPr="00FE45CC" w:rsidRDefault="00FE45CC" w:rsidP="00FE45CC">
            <w:pPr>
              <w:spacing w:after="0"/>
            </w:pPr>
            <w:r w:rsidRPr="00FE45CC">
              <w:t>Inverter</w:t>
            </w:r>
            <w:r w:rsidRPr="00FE45CC">
              <w:noBreakHyphen/>
              <w:t>Based Resource</w:t>
            </w:r>
          </w:p>
        </w:tc>
      </w:tr>
      <w:tr w:rsidR="00FE45CC" w:rsidRPr="00FE45CC" w14:paraId="0CF266A6"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7ED4BA0" w14:textId="77777777" w:rsidR="00FE45CC" w:rsidRPr="00FE45CC" w:rsidRDefault="00FE45CC" w:rsidP="00FE45CC">
            <w:pPr>
              <w:spacing w:after="0"/>
            </w:pPr>
            <w:r w:rsidRPr="00FE45CC">
              <w:t>ISO</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57B0EC4" w14:textId="77777777" w:rsidR="00FE45CC" w:rsidRPr="00FE45CC" w:rsidRDefault="00FE45CC" w:rsidP="00FE45CC">
            <w:pPr>
              <w:spacing w:after="0"/>
            </w:pPr>
            <w:r w:rsidRPr="00FE45CC">
              <w:t>Independent System Operator</w:t>
            </w:r>
          </w:p>
        </w:tc>
      </w:tr>
      <w:tr w:rsidR="00FE45CC" w:rsidRPr="00FE45CC" w14:paraId="7A2DE27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A58A214" w14:textId="77777777" w:rsidR="00FE45CC" w:rsidRPr="00FE45CC" w:rsidRDefault="00FE45CC" w:rsidP="00FE45CC">
            <w:pPr>
              <w:spacing w:after="0"/>
            </w:pPr>
            <w:r w:rsidRPr="00FE45CC">
              <w:t>kV</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54EC6D0" w14:textId="77777777" w:rsidR="00FE45CC" w:rsidRPr="00FE45CC" w:rsidRDefault="00FE45CC" w:rsidP="00FE45CC">
            <w:pPr>
              <w:spacing w:after="0"/>
            </w:pPr>
            <w:r w:rsidRPr="00FE45CC">
              <w:t>kilovolt</w:t>
            </w:r>
          </w:p>
        </w:tc>
      </w:tr>
      <w:tr w:rsidR="00FE45CC" w:rsidRPr="00FE45CC" w14:paraId="27C1A6CA"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D55E551" w14:textId="77777777" w:rsidR="00FE45CC" w:rsidRPr="00FE45CC" w:rsidRDefault="00FE45CC" w:rsidP="00FE45CC">
            <w:pPr>
              <w:spacing w:after="0"/>
            </w:pPr>
            <w:r w:rsidRPr="00FE45CC">
              <w:t>kW</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34B3874" w14:textId="77777777" w:rsidR="00FE45CC" w:rsidRPr="00FE45CC" w:rsidRDefault="00FE45CC" w:rsidP="00FE45CC">
            <w:pPr>
              <w:spacing w:after="0"/>
            </w:pPr>
            <w:r w:rsidRPr="00FE45CC">
              <w:t>kilowatt</w:t>
            </w:r>
          </w:p>
        </w:tc>
      </w:tr>
      <w:tr w:rsidR="00FE45CC" w:rsidRPr="00FE45CC" w14:paraId="7982585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313E5A5" w14:textId="77777777" w:rsidR="00FE45CC" w:rsidRPr="00FE45CC" w:rsidRDefault="00FE45CC" w:rsidP="00FE45CC">
            <w:pPr>
              <w:spacing w:after="0"/>
            </w:pPr>
            <w:r w:rsidRPr="00FE45CC">
              <w:t>LOE</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D5D90A2" w14:textId="77777777" w:rsidR="00FE45CC" w:rsidRPr="00FE45CC" w:rsidRDefault="00FE45CC" w:rsidP="00FE45CC">
            <w:pPr>
              <w:spacing w:after="0"/>
            </w:pPr>
            <w:r w:rsidRPr="00FE45CC">
              <w:t>Loss of Excitation</w:t>
            </w:r>
          </w:p>
        </w:tc>
      </w:tr>
      <w:tr w:rsidR="00FE45CC" w:rsidRPr="00FE45CC" w14:paraId="5A35E19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883E902" w14:textId="77777777" w:rsidR="00FE45CC" w:rsidRPr="00FE45CC" w:rsidRDefault="00FE45CC" w:rsidP="00FE45CC">
            <w:pPr>
              <w:spacing w:after="0"/>
            </w:pPr>
            <w:r w:rsidRPr="00FE45CC">
              <w:t>LV</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78EBEAE" w14:textId="77777777" w:rsidR="00FE45CC" w:rsidRPr="00FE45CC" w:rsidRDefault="00FE45CC" w:rsidP="00FE45CC">
            <w:pPr>
              <w:spacing w:after="0"/>
            </w:pPr>
            <w:r w:rsidRPr="00FE45CC">
              <w:t>Low Voltage</w:t>
            </w:r>
          </w:p>
        </w:tc>
      </w:tr>
      <w:tr w:rsidR="00FE45CC" w:rsidRPr="00FE45CC" w14:paraId="2E5F239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01C4987" w14:textId="77777777" w:rsidR="00FE45CC" w:rsidRPr="00FE45CC" w:rsidRDefault="00FE45CC" w:rsidP="00FE45CC">
            <w:pPr>
              <w:spacing w:after="0"/>
            </w:pPr>
            <w:r w:rsidRPr="00FE45CC">
              <w:t>MHI</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83D9A8F" w14:textId="77777777" w:rsidR="00FE45CC" w:rsidRPr="00FE45CC" w:rsidRDefault="00FE45CC" w:rsidP="00FE45CC">
            <w:pPr>
              <w:spacing w:after="0"/>
            </w:pPr>
            <w:r w:rsidRPr="00FE45CC">
              <w:t>Manitoba Hydro International</w:t>
            </w:r>
          </w:p>
        </w:tc>
      </w:tr>
      <w:tr w:rsidR="00FE45CC" w:rsidRPr="00FE45CC" w14:paraId="6C707086"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2E5F257" w14:textId="77777777" w:rsidR="00FE45CC" w:rsidRPr="00FE45CC" w:rsidRDefault="00FE45CC" w:rsidP="00FE45CC">
            <w:pPr>
              <w:spacing w:after="0"/>
            </w:pPr>
            <w:r w:rsidRPr="00FE45CC">
              <w:t>MPPT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A8E9ED7" w14:textId="77777777" w:rsidR="00FE45CC" w:rsidRPr="00FE45CC" w:rsidRDefault="00FE45CC" w:rsidP="00FE45CC">
            <w:pPr>
              <w:spacing w:after="0"/>
            </w:pPr>
            <w:r w:rsidRPr="00FE45CC">
              <w:t>Maximum Power Point Tracking</w:t>
            </w:r>
          </w:p>
        </w:tc>
      </w:tr>
      <w:tr w:rsidR="00FE45CC" w:rsidRPr="00FE45CC" w14:paraId="400A7F20"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099BD64" w14:textId="77777777" w:rsidR="00FE45CC" w:rsidRPr="00FE45CC" w:rsidRDefault="00FE45CC" w:rsidP="00FE45CC">
            <w:pPr>
              <w:spacing w:after="0"/>
            </w:pPr>
            <w:r w:rsidRPr="00FE45CC">
              <w:t>MV</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50370C9" w14:textId="77777777" w:rsidR="00FE45CC" w:rsidRPr="00FE45CC" w:rsidRDefault="00FE45CC" w:rsidP="00FE45CC">
            <w:pPr>
              <w:spacing w:after="0"/>
            </w:pPr>
            <w:r w:rsidRPr="00FE45CC">
              <w:t>Medium Voltage</w:t>
            </w:r>
          </w:p>
        </w:tc>
      </w:tr>
      <w:tr w:rsidR="00FE45CC" w:rsidRPr="00FE45CC" w14:paraId="3A97E6F5"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DBBB9A0" w14:textId="77777777" w:rsidR="00FE45CC" w:rsidRPr="00FE45CC" w:rsidRDefault="00FE45CC" w:rsidP="00FE45CC">
            <w:pPr>
              <w:spacing w:after="0"/>
            </w:pPr>
            <w:r w:rsidRPr="00FE45CC">
              <w:t>MVAr</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55CD2882" w14:textId="77777777" w:rsidR="00FE45CC" w:rsidRPr="00FE45CC" w:rsidRDefault="00FE45CC" w:rsidP="00FE45CC">
            <w:pPr>
              <w:spacing w:after="0"/>
            </w:pPr>
            <w:r w:rsidRPr="00FE45CC">
              <w:t>Megavolt</w:t>
            </w:r>
            <w:r w:rsidRPr="00FE45CC">
              <w:noBreakHyphen/>
              <w:t>ampere reactive</w:t>
            </w:r>
          </w:p>
        </w:tc>
      </w:tr>
      <w:tr w:rsidR="00FE45CC" w:rsidRPr="00FE45CC" w14:paraId="54362FC5"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708415C6" w14:textId="77777777" w:rsidR="00FE45CC" w:rsidRPr="00FE45CC" w:rsidRDefault="00FE45CC" w:rsidP="00FE45CC">
            <w:pPr>
              <w:spacing w:after="0"/>
            </w:pPr>
            <w:r w:rsidRPr="00FE45CC">
              <w:t>MW</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64445CB" w14:textId="77777777" w:rsidR="00FE45CC" w:rsidRPr="00FE45CC" w:rsidRDefault="00FE45CC" w:rsidP="00FE45CC">
            <w:pPr>
              <w:spacing w:after="0"/>
            </w:pPr>
            <w:r w:rsidRPr="00FE45CC">
              <w:t>Megawatt</w:t>
            </w:r>
          </w:p>
        </w:tc>
      </w:tr>
      <w:tr w:rsidR="00FE45CC" w:rsidRPr="00FE45CC" w14:paraId="2819D380"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DD38D28" w14:textId="77777777" w:rsidR="00FE45CC" w:rsidRPr="00FE45CC" w:rsidRDefault="00FE45CC" w:rsidP="00FE45CC">
            <w:pPr>
              <w:spacing w:after="0"/>
            </w:pPr>
            <w:r w:rsidRPr="00FE45CC">
              <w:t>MVA</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7DB0348" w14:textId="77777777" w:rsidR="00FE45CC" w:rsidRPr="00FE45CC" w:rsidRDefault="00FE45CC" w:rsidP="00FE45CC">
            <w:pPr>
              <w:spacing w:after="0"/>
            </w:pPr>
            <w:r w:rsidRPr="00FE45CC">
              <w:t>Megavolt</w:t>
            </w:r>
            <w:r w:rsidRPr="00FE45CC">
              <w:noBreakHyphen/>
              <w:t>ampere</w:t>
            </w:r>
          </w:p>
        </w:tc>
      </w:tr>
      <w:tr w:rsidR="00FE45CC" w:rsidRPr="00FE45CC" w14:paraId="5FF960A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1D3902C" w14:textId="77777777" w:rsidR="00FE45CC" w:rsidRPr="00FE45CC" w:rsidRDefault="00FE45CC" w:rsidP="00FE45CC">
            <w:pPr>
              <w:spacing w:after="0"/>
            </w:pPr>
            <w:r w:rsidRPr="00FE45CC">
              <w:t>MWh</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C4EA414" w14:textId="77777777" w:rsidR="00FE45CC" w:rsidRPr="00FE45CC" w:rsidRDefault="00FE45CC" w:rsidP="00FE45CC">
            <w:pPr>
              <w:spacing w:after="0"/>
            </w:pPr>
            <w:r w:rsidRPr="00FE45CC">
              <w:t>Megawatt</w:t>
            </w:r>
            <w:r w:rsidRPr="00FE45CC">
              <w:noBreakHyphen/>
              <w:t>hour</w:t>
            </w:r>
          </w:p>
        </w:tc>
      </w:tr>
      <w:tr w:rsidR="00FE45CC" w:rsidRPr="00FE45CC" w14:paraId="5F7F700D"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7CFE62F3" w14:textId="77777777" w:rsidR="00FE45CC" w:rsidRPr="00FE45CC" w:rsidRDefault="00FE45CC" w:rsidP="00FE45CC">
            <w:pPr>
              <w:spacing w:after="0"/>
            </w:pPr>
            <w:r w:rsidRPr="00FE45CC">
              <w:t>NEM</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626F485" w14:textId="77777777" w:rsidR="00FE45CC" w:rsidRPr="00FE45CC" w:rsidRDefault="00FE45CC" w:rsidP="00FE45CC">
            <w:pPr>
              <w:spacing w:after="0"/>
            </w:pPr>
            <w:r w:rsidRPr="00FE45CC">
              <w:t>National Electricity Market (Australia)</w:t>
            </w:r>
          </w:p>
        </w:tc>
      </w:tr>
      <w:tr w:rsidR="00FE45CC" w:rsidRPr="00FE45CC" w14:paraId="70A1E2E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6FA857B" w14:textId="77777777" w:rsidR="00FE45CC" w:rsidRPr="00FE45CC" w:rsidRDefault="00FE45CC" w:rsidP="00FE45CC">
            <w:pPr>
              <w:spacing w:after="0"/>
            </w:pPr>
            <w:r w:rsidRPr="00FE45CC">
              <w:lastRenderedPageBreak/>
              <w:t>NESO</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3DF8298" w14:textId="77777777" w:rsidR="00FE45CC" w:rsidRPr="00FE45CC" w:rsidRDefault="00FE45CC" w:rsidP="00FE45CC">
            <w:pPr>
              <w:spacing w:after="0"/>
            </w:pPr>
            <w:r w:rsidRPr="00FE45CC">
              <w:t>National Energy System Operator (UK)</w:t>
            </w:r>
          </w:p>
        </w:tc>
      </w:tr>
      <w:tr w:rsidR="00FE45CC" w:rsidRPr="00FE45CC" w14:paraId="1827000F"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D8B728C" w14:textId="77777777" w:rsidR="00FE45CC" w:rsidRPr="00FE45CC" w:rsidRDefault="00FE45CC" w:rsidP="00FE45CC">
            <w:pPr>
              <w:spacing w:after="0"/>
            </w:pPr>
            <w:r w:rsidRPr="00FE45CC">
              <w:t>NSP</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9B60D3F" w14:textId="77777777" w:rsidR="00FE45CC" w:rsidRPr="00FE45CC" w:rsidRDefault="00FE45CC" w:rsidP="00FE45CC">
            <w:pPr>
              <w:spacing w:after="0"/>
            </w:pPr>
            <w:r w:rsidRPr="00FE45CC">
              <w:t>Network Service Provider</w:t>
            </w:r>
          </w:p>
        </w:tc>
      </w:tr>
      <w:tr w:rsidR="00FE45CC" w:rsidRPr="00FE45CC" w14:paraId="728C444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B39EE95" w14:textId="77777777" w:rsidR="00FE45CC" w:rsidRPr="00FE45CC" w:rsidRDefault="00FE45CC" w:rsidP="00FE45CC">
            <w:pPr>
              <w:spacing w:after="0"/>
            </w:pPr>
            <w:r w:rsidRPr="00FE45CC">
              <w:t>OEM</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8828745" w14:textId="77777777" w:rsidR="00FE45CC" w:rsidRPr="00FE45CC" w:rsidRDefault="00FE45CC" w:rsidP="00FE45CC">
            <w:pPr>
              <w:spacing w:after="0"/>
            </w:pPr>
            <w:r w:rsidRPr="00FE45CC">
              <w:t>Original Equipment Manufacturer</w:t>
            </w:r>
          </w:p>
        </w:tc>
      </w:tr>
      <w:tr w:rsidR="00FE45CC" w:rsidRPr="00FE45CC" w14:paraId="53587D95"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A24F679" w14:textId="77777777" w:rsidR="00FE45CC" w:rsidRPr="00FE45CC" w:rsidRDefault="00FE45CC" w:rsidP="00FE45CC">
            <w:pPr>
              <w:spacing w:after="0"/>
            </w:pPr>
            <w:r w:rsidRPr="00FE45CC">
              <w:t>OOS</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71031EF" w14:textId="77777777" w:rsidR="00FE45CC" w:rsidRPr="00FE45CC" w:rsidRDefault="00FE45CC" w:rsidP="00FE45CC">
            <w:pPr>
              <w:spacing w:after="0"/>
            </w:pPr>
            <w:r w:rsidRPr="00FE45CC">
              <w:t>Out</w:t>
            </w:r>
            <w:r w:rsidRPr="00FE45CC">
              <w:noBreakHyphen/>
              <w:t>of</w:t>
            </w:r>
            <w:r w:rsidRPr="00FE45CC">
              <w:noBreakHyphen/>
              <w:t>Step</w:t>
            </w:r>
          </w:p>
        </w:tc>
      </w:tr>
      <w:tr w:rsidR="00FE45CC" w:rsidRPr="00FE45CC" w14:paraId="320F21F1"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4D69C38" w14:textId="77777777" w:rsidR="00FE45CC" w:rsidRPr="00FE45CC" w:rsidRDefault="00FE45CC" w:rsidP="00FE45CC">
            <w:pPr>
              <w:spacing w:after="0"/>
            </w:pPr>
            <w:r w:rsidRPr="00FE45CC">
              <w:t>PCC / PoC</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833B0B7" w14:textId="77777777" w:rsidR="00FE45CC" w:rsidRPr="00FE45CC" w:rsidRDefault="00FE45CC" w:rsidP="00FE45CC">
            <w:pPr>
              <w:spacing w:after="0"/>
            </w:pPr>
            <w:r w:rsidRPr="00FE45CC">
              <w:t>Point of Connection</w:t>
            </w:r>
          </w:p>
        </w:tc>
      </w:tr>
      <w:tr w:rsidR="00FE45CC" w:rsidRPr="00FE45CC" w14:paraId="4F6A240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995DCA4" w14:textId="77777777" w:rsidR="00FE45CC" w:rsidRPr="00FE45CC" w:rsidRDefault="00FE45CC" w:rsidP="00FE45CC">
            <w:pPr>
              <w:spacing w:after="0"/>
            </w:pPr>
            <w:r w:rsidRPr="00FE45CC">
              <w:t>PF</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553E3AFF" w14:textId="77777777" w:rsidR="00FE45CC" w:rsidRPr="00FE45CC" w:rsidRDefault="00FE45CC" w:rsidP="00FE45CC">
            <w:pPr>
              <w:spacing w:after="0"/>
            </w:pPr>
            <w:r w:rsidRPr="00FE45CC">
              <w:t>Power Factor</w:t>
            </w:r>
          </w:p>
        </w:tc>
      </w:tr>
      <w:tr w:rsidR="00FE45CC" w:rsidRPr="00FE45CC" w14:paraId="35FFCC3E"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5F5D147" w14:textId="77777777" w:rsidR="00FE45CC" w:rsidRPr="00FE45CC" w:rsidRDefault="00FE45CC" w:rsidP="00FE45CC">
            <w:pPr>
              <w:spacing w:after="0"/>
            </w:pPr>
            <w:r w:rsidRPr="00FE45CC">
              <w:t>PMU</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26A605E" w14:textId="77777777" w:rsidR="00FE45CC" w:rsidRPr="00FE45CC" w:rsidRDefault="00FE45CC" w:rsidP="00FE45CC">
            <w:pPr>
              <w:spacing w:after="0"/>
            </w:pPr>
            <w:r w:rsidRPr="00FE45CC">
              <w:t>Phasor Measurement Unit</w:t>
            </w:r>
          </w:p>
        </w:tc>
      </w:tr>
      <w:tr w:rsidR="00FE45CC" w:rsidRPr="00FE45CC" w14:paraId="6349496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14B350D" w14:textId="77777777" w:rsidR="00FE45CC" w:rsidRPr="00FE45CC" w:rsidRDefault="00FE45CC" w:rsidP="00FE45CC">
            <w:pPr>
              <w:spacing w:after="0"/>
            </w:pPr>
            <w:r w:rsidRPr="00FE45CC">
              <w:t>PPC</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D3EF4FD" w14:textId="77777777" w:rsidR="00FE45CC" w:rsidRPr="00FE45CC" w:rsidRDefault="00FE45CC" w:rsidP="00FE45CC">
            <w:pPr>
              <w:spacing w:after="0"/>
            </w:pPr>
            <w:r w:rsidRPr="00FE45CC">
              <w:t>Power Plant Controller</w:t>
            </w:r>
          </w:p>
        </w:tc>
      </w:tr>
      <w:tr w:rsidR="00FE45CC" w:rsidRPr="00FE45CC" w14:paraId="6B2F603A"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D91D6CD" w14:textId="3D9D0B4D" w:rsidR="00FE45CC" w:rsidRPr="00FE45CC" w:rsidRDefault="00FE45CC" w:rsidP="00FE45CC">
            <w:pPr>
              <w:spacing w:after="0"/>
            </w:pPr>
            <w:r w:rsidRPr="00FE45CC">
              <w:t>PSCAD</w:t>
            </w:r>
            <w:r w:rsidR="007572FF">
              <w:t>™</w:t>
            </w:r>
            <w:r w:rsidRPr="00FE45CC">
              <w:t xml:space="preserve"> / EMTDC</w:t>
            </w:r>
            <w:r w:rsidR="007572FF">
              <w: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EEA3CE8" w14:textId="77777777" w:rsidR="00FE45CC" w:rsidRPr="00FE45CC" w:rsidRDefault="00FE45CC" w:rsidP="00FE45CC">
            <w:pPr>
              <w:spacing w:after="0"/>
            </w:pPr>
            <w:r w:rsidRPr="00FE45CC">
              <w:t>Power Systems Computer Aided Design / Electromagnetic Transients including DC</w:t>
            </w:r>
          </w:p>
        </w:tc>
      </w:tr>
      <w:tr w:rsidR="00FE45CC" w:rsidRPr="00FE45CC" w14:paraId="313BEB2F"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38B8A02" w14:textId="77777777" w:rsidR="00FE45CC" w:rsidRPr="00FE45CC" w:rsidRDefault="00FE45CC" w:rsidP="00FE45CC">
            <w:pPr>
              <w:spacing w:after="0"/>
            </w:pPr>
            <w:r w:rsidRPr="00FE45CC">
              <w:t>PSS</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B3A28CB" w14:textId="77777777" w:rsidR="00FE45CC" w:rsidRPr="00FE45CC" w:rsidRDefault="00FE45CC" w:rsidP="00FE45CC">
            <w:pPr>
              <w:spacing w:after="0"/>
            </w:pPr>
            <w:r w:rsidRPr="00FE45CC">
              <w:t>Power System Stabiliser</w:t>
            </w:r>
          </w:p>
        </w:tc>
      </w:tr>
      <w:tr w:rsidR="00FE45CC" w:rsidRPr="00FE45CC" w14:paraId="72E4036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2BA323A" w14:textId="77777777" w:rsidR="00FE45CC" w:rsidRPr="00FE45CC" w:rsidRDefault="00FE45CC" w:rsidP="00FE45CC">
            <w:pPr>
              <w:spacing w:after="0"/>
            </w:pPr>
            <w:r w:rsidRPr="00FE45CC">
              <w:t>Q</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C25D834" w14:textId="77777777" w:rsidR="00FE45CC" w:rsidRPr="00FE45CC" w:rsidRDefault="00FE45CC" w:rsidP="00FE45CC">
            <w:pPr>
              <w:spacing w:after="0"/>
            </w:pPr>
            <w:r w:rsidRPr="00FE45CC">
              <w:t>Reactive Power</w:t>
            </w:r>
          </w:p>
        </w:tc>
      </w:tr>
      <w:tr w:rsidR="00FE45CC" w:rsidRPr="00FE45CC" w14:paraId="6272FEB7"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0636F52" w14:textId="77777777" w:rsidR="00FE45CC" w:rsidRPr="00FE45CC" w:rsidRDefault="00FE45CC" w:rsidP="00FE45CC">
            <w:pPr>
              <w:spacing w:after="0"/>
            </w:pPr>
            <w:r w:rsidRPr="00FE45CC">
              <w:t>REZ</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1B25BA7" w14:textId="77777777" w:rsidR="00FE45CC" w:rsidRPr="00FE45CC" w:rsidRDefault="00FE45CC" w:rsidP="00FE45CC">
            <w:pPr>
              <w:spacing w:after="0"/>
            </w:pPr>
            <w:r w:rsidRPr="00FE45CC">
              <w:t>Renewable Energy Zone</w:t>
            </w:r>
          </w:p>
        </w:tc>
      </w:tr>
      <w:tr w:rsidR="00FE45CC" w:rsidRPr="00FE45CC" w14:paraId="07BFE63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70A2A5CB" w14:textId="77777777" w:rsidR="00FE45CC" w:rsidRPr="00FE45CC" w:rsidRDefault="00FE45CC" w:rsidP="00FE45CC">
            <w:pPr>
              <w:spacing w:after="0"/>
            </w:pPr>
            <w:r w:rsidRPr="00FE45CC">
              <w:t>RMS</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ABF4B7E" w14:textId="77777777" w:rsidR="00FE45CC" w:rsidRPr="00FE45CC" w:rsidRDefault="00FE45CC" w:rsidP="00FE45CC">
            <w:pPr>
              <w:spacing w:after="0"/>
            </w:pPr>
            <w:r w:rsidRPr="00FE45CC">
              <w:t>Root Mean Square</w:t>
            </w:r>
          </w:p>
        </w:tc>
      </w:tr>
      <w:tr w:rsidR="00FE45CC" w:rsidRPr="00FE45CC" w14:paraId="63099183"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7F04DE2" w14:textId="77777777" w:rsidR="00FE45CC" w:rsidRPr="00FE45CC" w:rsidRDefault="00FE45CC" w:rsidP="00FE45CC">
            <w:pPr>
              <w:spacing w:after="0"/>
            </w:pPr>
            <w:r w:rsidRPr="00FE45CC">
              <w:t>SCR</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08E8B8E3" w14:textId="77777777" w:rsidR="00FE45CC" w:rsidRPr="00FE45CC" w:rsidRDefault="00FE45CC" w:rsidP="00FE45CC">
            <w:pPr>
              <w:spacing w:after="0"/>
            </w:pPr>
            <w:r w:rsidRPr="00FE45CC">
              <w:t>Short Circuit Ratio</w:t>
            </w:r>
          </w:p>
        </w:tc>
      </w:tr>
      <w:tr w:rsidR="00FE45CC" w:rsidRPr="00FE45CC" w14:paraId="72B6E790"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1203F83" w14:textId="77777777" w:rsidR="00FE45CC" w:rsidRPr="00FE45CC" w:rsidRDefault="00FE45CC" w:rsidP="00FE45CC">
            <w:pPr>
              <w:spacing w:after="0"/>
            </w:pPr>
            <w:r w:rsidRPr="00FE45CC">
              <w:t>SCADA</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D312DCD" w14:textId="77777777" w:rsidR="00FE45CC" w:rsidRPr="00FE45CC" w:rsidRDefault="00FE45CC" w:rsidP="00FE45CC">
            <w:pPr>
              <w:spacing w:after="0"/>
            </w:pPr>
            <w:r w:rsidRPr="00FE45CC">
              <w:t>Supervisory Control and Data Acquisition</w:t>
            </w:r>
          </w:p>
        </w:tc>
      </w:tr>
      <w:tr w:rsidR="00FE45CC" w:rsidRPr="00FE45CC" w14:paraId="71B6D33D"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DDE7FAA" w14:textId="77777777" w:rsidR="00FE45CC" w:rsidRPr="00FE45CC" w:rsidRDefault="00FE45CC" w:rsidP="00FE45CC">
            <w:pPr>
              <w:spacing w:after="0"/>
            </w:pPr>
            <w:r w:rsidRPr="00FE45CC">
              <w:t>SG</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0BD47C72" w14:textId="77777777" w:rsidR="00FE45CC" w:rsidRPr="00FE45CC" w:rsidRDefault="00FE45CC" w:rsidP="00FE45CC">
            <w:pPr>
              <w:spacing w:after="0"/>
            </w:pPr>
            <w:r w:rsidRPr="00FE45CC">
              <w:t>Synchronous Generator</w:t>
            </w:r>
          </w:p>
        </w:tc>
      </w:tr>
      <w:tr w:rsidR="00FE45CC" w:rsidRPr="00FE45CC" w14:paraId="446E9F98"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DD2C359" w14:textId="77777777" w:rsidR="00FE45CC" w:rsidRPr="00FE45CC" w:rsidRDefault="00FE45CC" w:rsidP="00FE45CC">
            <w:pPr>
              <w:spacing w:after="0"/>
            </w:pPr>
            <w:r w:rsidRPr="00FE45CC">
              <w:t>SoC</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699CEE4B" w14:textId="77777777" w:rsidR="00FE45CC" w:rsidRPr="00FE45CC" w:rsidRDefault="00FE45CC" w:rsidP="00FE45CC">
            <w:pPr>
              <w:spacing w:after="0"/>
            </w:pPr>
            <w:r w:rsidRPr="00FE45CC">
              <w:t>State of Charge</w:t>
            </w:r>
          </w:p>
        </w:tc>
      </w:tr>
      <w:tr w:rsidR="00FE45CC" w:rsidRPr="00FE45CC" w14:paraId="0A528F1E"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2ED56B8" w14:textId="42F91FFC" w:rsidR="00FE45CC" w:rsidRPr="00FE45CC" w:rsidRDefault="00FE45CC" w:rsidP="00FE45CC">
            <w:pPr>
              <w:spacing w:after="0"/>
            </w:pPr>
            <w:r w:rsidRPr="00FE45CC">
              <w:t>Syn</w:t>
            </w:r>
            <w:r w:rsidR="006E617F">
              <w:t>c</w:t>
            </w:r>
            <w:r w:rsidRPr="00FE45CC">
              <w:t>Con</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4624BC24" w14:textId="77777777" w:rsidR="00FE45CC" w:rsidRPr="00FE45CC" w:rsidRDefault="00FE45CC" w:rsidP="00FE45CC">
            <w:pPr>
              <w:spacing w:after="0"/>
            </w:pPr>
            <w:r w:rsidRPr="00FE45CC">
              <w:t>Synchronous Condenser</w:t>
            </w:r>
          </w:p>
        </w:tc>
      </w:tr>
      <w:tr w:rsidR="00FE45CC" w:rsidRPr="00FE45CC" w14:paraId="42B4158C"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C4923CE" w14:textId="77777777" w:rsidR="00FE45CC" w:rsidRPr="00FE45CC" w:rsidRDefault="00FE45CC" w:rsidP="00FE45CC">
            <w:pPr>
              <w:spacing w:after="0"/>
            </w:pPr>
            <w:r w:rsidRPr="00FE45CC">
              <w:t>THD</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CEF4843" w14:textId="77777777" w:rsidR="00FE45CC" w:rsidRPr="00FE45CC" w:rsidRDefault="00FE45CC" w:rsidP="00FE45CC">
            <w:pPr>
              <w:spacing w:after="0"/>
            </w:pPr>
            <w:r w:rsidRPr="00FE45CC">
              <w:t>Total Harmonic Distortion</w:t>
            </w:r>
          </w:p>
        </w:tc>
      </w:tr>
      <w:tr w:rsidR="00FE45CC" w:rsidRPr="00FE45CC" w14:paraId="1B6291D9"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11AB6238" w14:textId="77777777" w:rsidR="00FE45CC" w:rsidRPr="00FE45CC" w:rsidRDefault="00FE45CC" w:rsidP="00FE45CC">
            <w:pPr>
              <w:spacing w:after="0"/>
            </w:pPr>
            <w:r w:rsidRPr="00FE45CC">
              <w:t>TSO</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76E3C752" w14:textId="77777777" w:rsidR="00FE45CC" w:rsidRPr="00FE45CC" w:rsidRDefault="00FE45CC" w:rsidP="00FE45CC">
            <w:pPr>
              <w:spacing w:after="0"/>
            </w:pPr>
            <w:r w:rsidRPr="00FE45CC">
              <w:t>Transmission System Operator</w:t>
            </w:r>
          </w:p>
        </w:tc>
      </w:tr>
      <w:tr w:rsidR="00FE45CC" w:rsidRPr="00FE45CC" w14:paraId="7C9BD5EF"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F81EB74" w14:textId="77777777" w:rsidR="00FE45CC" w:rsidRPr="00FE45CC" w:rsidRDefault="00FE45CC" w:rsidP="00FE45CC">
            <w:pPr>
              <w:spacing w:after="0"/>
            </w:pPr>
            <w:r w:rsidRPr="00FE45CC">
              <w:t>UPS</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6328EC5" w14:textId="77777777" w:rsidR="00FE45CC" w:rsidRPr="00FE45CC" w:rsidRDefault="00FE45CC" w:rsidP="00FE45CC">
            <w:pPr>
              <w:spacing w:after="0"/>
            </w:pPr>
            <w:r w:rsidRPr="00FE45CC">
              <w:t>Uninterruptible Power Supply</w:t>
            </w:r>
          </w:p>
        </w:tc>
      </w:tr>
      <w:tr w:rsidR="00FE45CC" w:rsidRPr="00FE45CC" w14:paraId="587C7136"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016B1EC6" w14:textId="77777777" w:rsidR="00FE45CC" w:rsidRPr="00FE45CC" w:rsidRDefault="00FE45CC" w:rsidP="00FE45CC">
            <w:pPr>
              <w:spacing w:after="0"/>
            </w:pPr>
            <w:r w:rsidRPr="00FE45CC">
              <w:t>V/Hz</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0588499B" w14:textId="77777777" w:rsidR="00FE45CC" w:rsidRPr="00FE45CC" w:rsidRDefault="00FE45CC" w:rsidP="00FE45CC">
            <w:pPr>
              <w:spacing w:after="0"/>
            </w:pPr>
            <w:r w:rsidRPr="00FE45CC">
              <w:t>Volts</w:t>
            </w:r>
            <w:r w:rsidRPr="00FE45CC">
              <w:noBreakHyphen/>
              <w:t>per</w:t>
            </w:r>
            <w:r w:rsidRPr="00FE45CC">
              <w:noBreakHyphen/>
              <w:t>Hertz Protection</w:t>
            </w:r>
          </w:p>
        </w:tc>
      </w:tr>
      <w:tr w:rsidR="00FE45CC" w:rsidRPr="00FE45CC" w14:paraId="2505EAD4"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91008E8" w14:textId="77777777" w:rsidR="00FE45CC" w:rsidRPr="00FE45CC" w:rsidRDefault="00FE45CC" w:rsidP="00FE45CC">
            <w:pPr>
              <w:spacing w:after="0"/>
            </w:pPr>
            <w:r w:rsidRPr="00FE45CC">
              <w:t>VSD</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3732702B" w14:textId="77777777" w:rsidR="00FE45CC" w:rsidRPr="00FE45CC" w:rsidRDefault="00FE45CC" w:rsidP="00FE45CC">
            <w:pPr>
              <w:spacing w:after="0"/>
            </w:pPr>
            <w:r w:rsidRPr="00FE45CC">
              <w:t>Variable Speed Drive</w:t>
            </w:r>
          </w:p>
        </w:tc>
      </w:tr>
      <w:tr w:rsidR="00FE45CC" w:rsidRPr="00FE45CC" w14:paraId="29D3C7F8"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6F0E8C3F" w14:textId="77777777" w:rsidR="00FE45CC" w:rsidRPr="00FE45CC" w:rsidRDefault="00FE45CC" w:rsidP="00FE45CC">
            <w:pPr>
              <w:spacing w:after="0"/>
            </w:pPr>
            <w:r w:rsidRPr="00FE45CC">
              <w:t>VSM</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1C2746CC" w14:textId="77777777" w:rsidR="00FE45CC" w:rsidRPr="00FE45CC" w:rsidRDefault="00FE45CC" w:rsidP="00FE45CC">
            <w:pPr>
              <w:spacing w:after="0"/>
            </w:pPr>
            <w:r w:rsidRPr="00FE45CC">
              <w:t>Virtual Synchronous Machine</w:t>
            </w:r>
          </w:p>
        </w:tc>
      </w:tr>
      <w:tr w:rsidR="00FE45CC" w:rsidRPr="00FE45CC" w14:paraId="195424AF"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3CAB2FFD" w14:textId="77777777" w:rsidR="00FE45CC" w:rsidRPr="00FE45CC" w:rsidRDefault="00FE45CC" w:rsidP="00FE45CC">
            <w:pPr>
              <w:spacing w:after="0"/>
            </w:pPr>
            <w:r w:rsidRPr="00FE45CC">
              <w:t>VT</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0E5CCDE9" w14:textId="77777777" w:rsidR="00FE45CC" w:rsidRPr="00FE45CC" w:rsidRDefault="00FE45CC" w:rsidP="00FE45CC">
            <w:pPr>
              <w:spacing w:after="0"/>
            </w:pPr>
            <w:r w:rsidRPr="00FE45CC">
              <w:t>Voltage Transformer</w:t>
            </w:r>
          </w:p>
        </w:tc>
      </w:tr>
      <w:tr w:rsidR="00FE45CC" w:rsidRPr="00FE45CC" w14:paraId="5E639BE8"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4C101A86" w14:textId="77777777" w:rsidR="00FE45CC" w:rsidRPr="00FE45CC" w:rsidRDefault="00FE45CC" w:rsidP="00FE45CC">
            <w:pPr>
              <w:spacing w:after="0"/>
            </w:pPr>
            <w:r w:rsidRPr="00FE45CC">
              <w:t>WA</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20D6756D" w14:textId="77777777" w:rsidR="00FE45CC" w:rsidRPr="00FE45CC" w:rsidRDefault="00FE45CC" w:rsidP="00FE45CC">
            <w:pPr>
              <w:spacing w:after="0"/>
            </w:pPr>
            <w:r w:rsidRPr="00FE45CC">
              <w:t>Western Australia</w:t>
            </w:r>
          </w:p>
        </w:tc>
      </w:tr>
      <w:tr w:rsidR="00FE45CC" w:rsidRPr="00FE45CC" w14:paraId="3499563B" w14:textId="77777777">
        <w:trPr>
          <w:tblCellSpacing w:w="15" w:type="dxa"/>
        </w:trPr>
        <w:tc>
          <w:tcPr>
            <w:tcW w:w="0" w:type="auto"/>
            <w:tcBorders>
              <w:top w:val="single" w:sz="6" w:space="0" w:color="E6E6E6"/>
              <w:left w:val="single" w:sz="6" w:space="0" w:color="E6E6E6"/>
              <w:bottom w:val="single" w:sz="6" w:space="0" w:color="E6E6E6"/>
              <w:right w:val="single" w:sz="6" w:space="0" w:color="E6E6E6"/>
            </w:tcBorders>
            <w:vAlign w:val="center"/>
            <w:hideMark/>
          </w:tcPr>
          <w:p w14:paraId="2E60EDCC" w14:textId="77777777" w:rsidR="00FE45CC" w:rsidRPr="00FE45CC" w:rsidRDefault="00FE45CC" w:rsidP="00FE45CC">
            <w:pPr>
              <w:spacing w:after="0"/>
            </w:pPr>
            <w:r w:rsidRPr="00FE45CC">
              <w:t>WF</w:t>
            </w:r>
          </w:p>
        </w:tc>
        <w:tc>
          <w:tcPr>
            <w:tcW w:w="0" w:type="auto"/>
            <w:tcBorders>
              <w:top w:val="single" w:sz="6" w:space="0" w:color="E6E6E6"/>
              <w:left w:val="single" w:sz="6" w:space="0" w:color="E6E6E6"/>
              <w:bottom w:val="single" w:sz="6" w:space="0" w:color="E6E6E6"/>
              <w:right w:val="single" w:sz="6" w:space="0" w:color="E6E6E6"/>
            </w:tcBorders>
            <w:vAlign w:val="center"/>
            <w:hideMark/>
          </w:tcPr>
          <w:p w14:paraId="578F6EC5" w14:textId="77777777" w:rsidR="00FE45CC" w:rsidRPr="00FE45CC" w:rsidRDefault="00FE45CC" w:rsidP="00FE45CC">
            <w:pPr>
              <w:spacing w:after="0"/>
            </w:pPr>
            <w:r w:rsidRPr="00FE45CC">
              <w:t>Wind Farm</w:t>
            </w:r>
          </w:p>
        </w:tc>
      </w:tr>
    </w:tbl>
    <w:p w14:paraId="75BD5FBD" w14:textId="707FB554" w:rsidR="00FE45CC" w:rsidRDefault="00FE45CC">
      <w:pPr>
        <w:spacing w:after="0"/>
        <w:rPr>
          <w:rFonts w:eastAsiaTheme="majorEastAsia" w:cstheme="majorBidi"/>
          <w:bCs/>
          <w:color w:val="757579" w:themeColor="accent3"/>
          <w:sz w:val="44"/>
          <w:szCs w:val="28"/>
        </w:rPr>
      </w:pPr>
      <w:r>
        <w:br w:type="page"/>
      </w:r>
    </w:p>
    <w:p w14:paraId="2203DC9C" w14:textId="738FFBD7" w:rsidR="009C4F3D" w:rsidRDefault="009C4F3D" w:rsidP="009C4F3D">
      <w:pPr>
        <w:pStyle w:val="Heading1notnumbered"/>
      </w:pPr>
      <w:bookmarkStart w:id="4" w:name="_Toc226981508"/>
      <w:r>
        <w:lastRenderedPageBreak/>
        <w:t>Acknowledgements</w:t>
      </w:r>
      <w:bookmarkEnd w:id="4"/>
    </w:p>
    <w:p w14:paraId="0933083E" w14:textId="77777777" w:rsidR="009C4F3D" w:rsidRDefault="009C4F3D" w:rsidP="009C4F3D">
      <w:pPr>
        <w:pStyle w:val="BodyText"/>
      </w:pPr>
      <w:r>
        <w:t>The research presented in this report was funded by CSIRO, Australia’s national science agency, and carried out as part of CSIRO’s contribution to the initiatives of the Australian Power Systems Renewables transition. This research supports Australia's transition to a stable, secure and affordable power system and contributes to critical research identified by the Consortium required to accelerate the decarbonisation of our electricity grid.</w:t>
      </w:r>
    </w:p>
    <w:p w14:paraId="05CFF583" w14:textId="0F083DD9" w:rsidR="009C4F3D" w:rsidRDefault="009C4F3D" w:rsidP="009C4F3D">
      <w:pPr>
        <w:pStyle w:val="BodyText"/>
      </w:pPr>
      <w:r>
        <w:t xml:space="preserve">The research presented in this report was supported by </w:t>
      </w:r>
      <w:r w:rsidR="003613F2" w:rsidRPr="002715BD">
        <w:t>Aus</w:t>
      </w:r>
      <w:r w:rsidR="00FB1D5E">
        <w:t>N</w:t>
      </w:r>
      <w:r w:rsidR="003613F2" w:rsidRPr="002715BD">
        <w:t>et</w:t>
      </w:r>
      <w:r w:rsidR="003613F2" w:rsidRPr="003613F2">
        <w:t>,</w:t>
      </w:r>
      <w:r w:rsidR="003613F2" w:rsidRPr="002715BD">
        <w:t xml:space="preserve"> </w:t>
      </w:r>
      <w:r w:rsidRPr="003613F2">
        <w:t>who</w:t>
      </w:r>
      <w:r>
        <w:t xml:space="preserve"> provided subject matter expertise towards </w:t>
      </w:r>
      <w:r w:rsidR="003613F2">
        <w:t xml:space="preserve">the test plan template </w:t>
      </w:r>
      <w:r w:rsidR="005662F8">
        <w:t xml:space="preserve">and practical operational </w:t>
      </w:r>
      <w:r w:rsidR="005E1815">
        <w:t xml:space="preserve">strategies and </w:t>
      </w:r>
      <w:r w:rsidR="005662F8">
        <w:t>timings for restart</w:t>
      </w:r>
      <w:r w:rsidR="005E1815">
        <w:t xml:space="preserve"> conditions</w:t>
      </w:r>
      <w:r>
        <w:t>.</w:t>
      </w:r>
    </w:p>
    <w:p w14:paraId="160A64E7" w14:textId="183F6BAA" w:rsidR="009C4F3D" w:rsidRDefault="009C4F3D" w:rsidP="009C4F3D">
      <w:pPr>
        <w:pStyle w:val="BodyText"/>
      </w:pPr>
      <w:r>
        <w:t xml:space="preserve">The researchers wish to </w:t>
      </w:r>
      <w:r w:rsidR="009E0FA0">
        <w:t xml:space="preserve">warmly </w:t>
      </w:r>
      <w:r>
        <w:t xml:space="preserve">acknowledge the expertise and efforts provided by </w:t>
      </w:r>
      <w:r w:rsidRPr="002715BD">
        <w:rPr>
          <w:b/>
          <w:bCs/>
        </w:rPr>
        <w:t>Farid Mosallat</w:t>
      </w:r>
      <w:r>
        <w:t xml:space="preserve"> from Manitoba Hydro International for his expert model development and tuning contributions.</w:t>
      </w:r>
    </w:p>
    <w:p w14:paraId="27CDC23E" w14:textId="77777777" w:rsidR="009C4F3D" w:rsidRDefault="009C4F3D" w:rsidP="009C4F3D">
      <w:pPr>
        <w:spacing w:after="160"/>
      </w:pPr>
      <w:r>
        <w:br w:type="page"/>
      </w:r>
    </w:p>
    <w:p w14:paraId="1BA19393" w14:textId="77777777" w:rsidR="009C4F3D" w:rsidRDefault="009C4F3D" w:rsidP="009C4F3D">
      <w:pPr>
        <w:pStyle w:val="Heading1notnumbered"/>
      </w:pPr>
      <w:bookmarkStart w:id="5" w:name="_Toc226981509"/>
      <w:r>
        <w:lastRenderedPageBreak/>
        <w:t>Executive Summary</w:t>
      </w:r>
      <w:bookmarkEnd w:id="5"/>
    </w:p>
    <w:p w14:paraId="457B83AE" w14:textId="39BAA9AD" w:rsidR="00A27875" w:rsidRDefault="00A27875" w:rsidP="00A27875">
      <w:pPr>
        <w:pStyle w:val="BodyText"/>
      </w:pPr>
      <w:r>
        <w:t>Australia’s rapid transition toward an inverter</w:t>
      </w:r>
      <w:r>
        <w:rPr>
          <w:rFonts w:ascii="Cambria Math" w:hAnsi="Cambria Math" w:cs="Cambria Math"/>
        </w:rPr>
        <w:t>‑</w:t>
      </w:r>
      <w:r>
        <w:t>dominated power system is reshaping how black start and system restoration services must be delivered. Traditional synchronous generators, long the cornerstone of restart capability</w:t>
      </w:r>
      <w:r>
        <w:rPr>
          <w:rFonts w:cs="Calibri"/>
        </w:rPr>
        <w:t xml:space="preserve">, </w:t>
      </w:r>
      <w:r>
        <w:t>are retiring rapidly, while new grid</w:t>
      </w:r>
      <w:r>
        <w:rPr>
          <w:rFonts w:ascii="Cambria Math" w:hAnsi="Cambria Math" w:cs="Cambria Math"/>
        </w:rPr>
        <w:t>‑</w:t>
      </w:r>
      <w:r>
        <w:t>forming (GFM) and grid</w:t>
      </w:r>
      <w:r>
        <w:rPr>
          <w:rFonts w:ascii="Cambria Math" w:hAnsi="Cambria Math" w:cs="Cambria Math"/>
        </w:rPr>
        <w:t>‑</w:t>
      </w:r>
      <w:r>
        <w:t>following (GFL) inverter</w:t>
      </w:r>
      <w:r>
        <w:rPr>
          <w:rFonts w:ascii="Cambria Math" w:hAnsi="Cambria Math" w:cs="Cambria Math"/>
        </w:rPr>
        <w:t>‑</w:t>
      </w:r>
      <w:r>
        <w:t>based resources (IBRs) are becoming the dominant form of generation in Renewable Energy Zones (REZs). Despite strong technical progress in recent years, industry confidence in IBR</w:t>
      </w:r>
      <w:r>
        <w:rPr>
          <w:rFonts w:ascii="Cambria Math" w:hAnsi="Cambria Math" w:cs="Cambria Math"/>
        </w:rPr>
        <w:t>‑</w:t>
      </w:r>
      <w:r>
        <w:t>based restart remains low, driven by concerns over energy limitations, protection behaviour, and uncontrolled system dynamics during restoration.</w:t>
      </w:r>
    </w:p>
    <w:p w14:paraId="2E778A6C" w14:textId="1225D87B" w:rsidR="00A27875" w:rsidRDefault="00A27875" w:rsidP="00A27875">
      <w:pPr>
        <w:pStyle w:val="BodyText"/>
      </w:pPr>
      <w:r>
        <w:t>Stage 5 of AR</w:t>
      </w:r>
      <w:r w:rsidRPr="30CBBDFD">
        <w:rPr>
          <w:rFonts w:ascii="Cambria Math" w:hAnsi="Cambria Math" w:cs="Cambria Math"/>
        </w:rPr>
        <w:t>‑</w:t>
      </w:r>
      <w:r>
        <w:t xml:space="preserve">PST Topic 5 builds directly on the previous four stages, delivering </w:t>
      </w:r>
      <w:r w:rsidR="00D96A1F">
        <w:t>a</w:t>
      </w:r>
      <w:r>
        <w:t xml:space="preserve"> comprehensive assessment of a REZ</w:t>
      </w:r>
      <w:r w:rsidRPr="30CBBDFD">
        <w:rPr>
          <w:rFonts w:cs="Calibri"/>
        </w:rPr>
        <w:t>’</w:t>
      </w:r>
      <w:r>
        <w:t>s ability to self</w:t>
      </w:r>
      <w:r w:rsidRPr="30CBBDFD">
        <w:rPr>
          <w:rFonts w:ascii="Cambria Math" w:hAnsi="Cambria Math" w:cs="Cambria Math"/>
        </w:rPr>
        <w:t>‑</w:t>
      </w:r>
      <w:r>
        <w:t xml:space="preserve">energise, form stable islands, support </w:t>
      </w:r>
      <w:r w:rsidR="002D28CB">
        <w:t xml:space="preserve">existing </w:t>
      </w:r>
      <w:r>
        <w:t>system restoration</w:t>
      </w:r>
      <w:r w:rsidR="002D28CB">
        <w:t xml:space="preserve"> pathways</w:t>
      </w:r>
      <w:r>
        <w:t>, and provide a credible black start service using GFM B</w:t>
      </w:r>
      <w:r w:rsidR="03794B9E">
        <w:t xml:space="preserve">attery </w:t>
      </w:r>
      <w:r>
        <w:t>E</w:t>
      </w:r>
      <w:r w:rsidR="51FD43B8">
        <w:t xml:space="preserve">nergy </w:t>
      </w:r>
      <w:r>
        <w:t>S</w:t>
      </w:r>
      <w:r w:rsidR="7E7242E4">
        <w:t xml:space="preserve">torage </w:t>
      </w:r>
      <w:r>
        <w:t>S</w:t>
      </w:r>
      <w:r w:rsidR="7A0E32DE">
        <w:t>ystem (BESS)</w:t>
      </w:r>
      <w:r>
        <w:t xml:space="preserve"> as the primary restart asset. This stage also provides quantitative energy consumption metrics, extensive </w:t>
      </w:r>
      <w:r w:rsidR="2C8F0991">
        <w:t>Electromagnetic transient (</w:t>
      </w:r>
      <w:r>
        <w:t>EMT</w:t>
      </w:r>
      <w:r w:rsidR="374CF6A8">
        <w:t>)</w:t>
      </w:r>
      <w:r w:rsidRPr="30CBBDFD">
        <w:rPr>
          <w:rFonts w:ascii="Cambria Math" w:hAnsi="Cambria Math" w:cs="Cambria Math"/>
        </w:rPr>
        <w:t>‑</w:t>
      </w:r>
      <w:r>
        <w:t>based validation of restoration strategies, an assessment of remote</w:t>
      </w:r>
      <w:r w:rsidRPr="30CBBDFD">
        <w:rPr>
          <w:rFonts w:ascii="Cambria Math" w:hAnsi="Cambria Math" w:cs="Cambria Math"/>
        </w:rPr>
        <w:t>‑</w:t>
      </w:r>
      <w:r>
        <w:t>hybrid configurations, and guidance for plant standards and field test planning.</w:t>
      </w:r>
    </w:p>
    <w:p w14:paraId="198FDAC1" w14:textId="76311EF5" w:rsidR="00A27875" w:rsidRPr="002E446C" w:rsidRDefault="00A27875" w:rsidP="00A27875">
      <w:pPr>
        <w:pStyle w:val="BodyText"/>
        <w:rPr>
          <w:rStyle w:val="Bold"/>
        </w:rPr>
      </w:pPr>
      <w:r w:rsidRPr="002E446C">
        <w:rPr>
          <w:rStyle w:val="Bold"/>
        </w:rPr>
        <w:t>Key Findings</w:t>
      </w:r>
    </w:p>
    <w:p w14:paraId="13B4B48A" w14:textId="5E08CD7E" w:rsidR="00A27875" w:rsidRDefault="00A27875" w:rsidP="002E446C">
      <w:pPr>
        <w:pStyle w:val="ListNumber"/>
      </w:pPr>
      <w:r>
        <w:t>A single GFM BESS can self</w:t>
      </w:r>
      <w:r w:rsidRPr="30CBBDFD">
        <w:rPr>
          <w:rFonts w:ascii="Cambria Math" w:hAnsi="Cambria Math" w:cs="Cambria Math"/>
        </w:rPr>
        <w:t>‑</w:t>
      </w:r>
      <w:r>
        <w:t>energise a REZ and reach the transmission network P</w:t>
      </w:r>
      <w:r w:rsidR="7B7300EE">
        <w:t xml:space="preserve">oint </w:t>
      </w:r>
      <w:r>
        <w:t>o</w:t>
      </w:r>
      <w:r w:rsidR="1BE1BE57">
        <w:t xml:space="preserve">f </w:t>
      </w:r>
      <w:r>
        <w:t>C</w:t>
      </w:r>
      <w:r w:rsidR="37AE7854">
        <w:t>onnection.</w:t>
      </w:r>
    </w:p>
    <w:p w14:paraId="7E644B12" w14:textId="04484051" w:rsidR="00401D80" w:rsidRDefault="00A27875" w:rsidP="0039692C">
      <w:pPr>
        <w:pStyle w:val="BodyText"/>
        <w:ind w:left="397"/>
      </w:pPr>
      <w:r>
        <w:t>Detailed EMT studies show that a 400 MVA GFM BESS is capable of energising the internal H</w:t>
      </w:r>
      <w:r w:rsidR="1F40B1FC">
        <w:t xml:space="preserve">igh </w:t>
      </w:r>
      <w:r>
        <w:t>V</w:t>
      </w:r>
      <w:r w:rsidR="2D0ACAA0">
        <w:t>oltage</w:t>
      </w:r>
      <w:r>
        <w:t xml:space="preserve"> network of a REZ, including large transformers up to 1500 MVA, provided the restoration sequence carefully manages:</w:t>
      </w:r>
    </w:p>
    <w:p w14:paraId="56108180" w14:textId="3513346A" w:rsidR="00E03113" w:rsidRPr="00EE4BFD" w:rsidRDefault="00A27875" w:rsidP="002715BD">
      <w:pPr>
        <w:pStyle w:val="ListBullet2"/>
        <w:ind w:left="794" w:hanging="357"/>
      </w:pPr>
      <w:r>
        <w:t>Reactive power headroom, particularly for long 500 kV transmission lines where line charging dominates</w:t>
      </w:r>
      <w:r w:rsidR="2BE27F19">
        <w:t xml:space="preserve"> reactive power consumption</w:t>
      </w:r>
      <w:r w:rsidR="4B593093">
        <w:t>,</w:t>
      </w:r>
      <w:r w:rsidR="58BC37F3">
        <w:t xml:space="preserve"> and</w:t>
      </w:r>
    </w:p>
    <w:p w14:paraId="7FED7FE1" w14:textId="77777777" w:rsidR="003321F5" w:rsidRPr="00EE4BFD" w:rsidRDefault="00A27875" w:rsidP="002715BD">
      <w:pPr>
        <w:pStyle w:val="ListBullet2"/>
        <w:ind w:left="794" w:hanging="357"/>
      </w:pPr>
      <w:r w:rsidRPr="00EE4BFD">
        <w:t>Passive resonance avoidance, especially low</w:t>
      </w:r>
      <w:r w:rsidRPr="00653B81">
        <w:rPr>
          <w:rFonts w:ascii="Cambria Math" w:hAnsi="Cambria Math" w:cs="Cambria Math"/>
        </w:rPr>
        <w:t>‑</w:t>
      </w:r>
      <w:r w:rsidRPr="00EE4BFD">
        <w:t>frequency resonances excited by early energisation steps.</w:t>
      </w:r>
    </w:p>
    <w:p w14:paraId="33D937D1" w14:textId="0ECD9583" w:rsidR="00A27875" w:rsidRPr="00EE4BFD" w:rsidRDefault="00A27875" w:rsidP="002715BD">
      <w:pPr>
        <w:pStyle w:val="ListBullet2"/>
        <w:ind w:left="794" w:hanging="357"/>
      </w:pPr>
      <w:r w:rsidRPr="00EE4BFD">
        <w:t>A strategically energised harmonic filter can enable progress past early resonance points, after which it may be safely removed to preserve reactive headroom.</w:t>
      </w:r>
    </w:p>
    <w:p w14:paraId="24602325" w14:textId="6B7AB285" w:rsidR="00A27875" w:rsidRDefault="00A27875" w:rsidP="0031624B">
      <w:pPr>
        <w:pStyle w:val="ListNumber"/>
      </w:pPr>
      <w:r>
        <w:t xml:space="preserve">Energy reserve requirements for restart are smaller than </w:t>
      </w:r>
      <w:r w:rsidR="0031624B">
        <w:t>commonly assumed</w:t>
      </w:r>
      <w:r w:rsidR="24E80688">
        <w:t>.</w:t>
      </w:r>
    </w:p>
    <w:p w14:paraId="4F67C6BD" w14:textId="1D2C7D7B" w:rsidR="00A27875" w:rsidRDefault="00A27875" w:rsidP="0039692C">
      <w:pPr>
        <w:pStyle w:val="BodyText"/>
        <w:ind w:left="397"/>
      </w:pPr>
      <w:r>
        <w:t xml:space="preserve">Using measured energisation data </w:t>
      </w:r>
      <w:r w:rsidR="00633CA5">
        <w:t xml:space="preserve">from EMT simulations </w:t>
      </w:r>
      <w:r>
        <w:t xml:space="preserve">for lines, transformers, synchronous condensers and plant auxiliaries, the </w:t>
      </w:r>
      <w:r w:rsidR="00BC3722">
        <w:t>study</w:t>
      </w:r>
      <w:r>
        <w:t xml:space="preserve"> </w:t>
      </w:r>
      <w:r w:rsidR="00633CA5">
        <w:t>found</w:t>
      </w:r>
      <w:r>
        <w:t xml:space="preserve"> </w:t>
      </w:r>
      <w:r w:rsidRPr="0039692C">
        <w:t>that</w:t>
      </w:r>
      <w:r>
        <w:t>:</w:t>
      </w:r>
    </w:p>
    <w:p w14:paraId="4E77F5E9" w14:textId="6B8EAF4E" w:rsidR="00D87887" w:rsidRPr="00EE4BFD" w:rsidRDefault="00A27875" w:rsidP="002715BD">
      <w:pPr>
        <w:pStyle w:val="ListBullet2"/>
        <w:ind w:left="794" w:hanging="357"/>
      </w:pPr>
      <w:r>
        <w:t>A typical 200 MW / 400 MWh BESS operating within its normal S</w:t>
      </w:r>
      <w:r w:rsidR="279DABA7">
        <w:t xml:space="preserve">tate </w:t>
      </w:r>
      <w:r>
        <w:t>o</w:t>
      </w:r>
      <w:r w:rsidR="3584F8C4">
        <w:t xml:space="preserve">f </w:t>
      </w:r>
      <w:r>
        <w:t>C</w:t>
      </w:r>
      <w:r w:rsidR="1A06E60D">
        <w:t>harge</w:t>
      </w:r>
      <w:r>
        <w:t xml:space="preserve"> range (10</w:t>
      </w:r>
      <w:r w:rsidR="00BC3722">
        <w:t xml:space="preserve"> to </w:t>
      </w:r>
      <w:r>
        <w:t>90%) inherently retains adequate energy to re</w:t>
      </w:r>
      <w:r w:rsidRPr="00653B81">
        <w:rPr>
          <w:rFonts w:ascii="Cambria Math" w:hAnsi="Cambria Math" w:cs="Cambria Math"/>
        </w:rPr>
        <w:t>‑</w:t>
      </w:r>
      <w:r>
        <w:t>energise a REZ and wait for instructions.</w:t>
      </w:r>
      <w:r w:rsidR="00D87887">
        <w:t xml:space="preserve"> </w:t>
      </w:r>
    </w:p>
    <w:p w14:paraId="0EA44C4B" w14:textId="0E68E1ED" w:rsidR="00A27875" w:rsidRPr="00EE4BFD" w:rsidRDefault="00A27875" w:rsidP="002715BD">
      <w:pPr>
        <w:pStyle w:val="ListBullet2"/>
        <w:ind w:left="794" w:hanging="357"/>
      </w:pPr>
      <w:r>
        <w:t>In a representative 2</w:t>
      </w:r>
      <w:r w:rsidRPr="00653B81">
        <w:rPr>
          <w:rFonts w:ascii="Cambria Math" w:hAnsi="Cambria Math" w:cs="Cambria Math"/>
        </w:rPr>
        <w:t>‑</w:t>
      </w:r>
      <w:r>
        <w:t>plant scenario, only 2</w:t>
      </w:r>
      <w:r w:rsidR="00752A78">
        <w:t xml:space="preserve"> to </w:t>
      </w:r>
      <w:r>
        <w:t>7% of stored energy</w:t>
      </w:r>
      <w:r w:rsidR="00DE39A4">
        <w:t xml:space="preserve"> capacity</w:t>
      </w:r>
      <w:r>
        <w:t xml:space="preserve"> was required to </w:t>
      </w:r>
      <w:r w:rsidR="00633CA5">
        <w:t xml:space="preserve">restore supply to the REZ point of connection </w:t>
      </w:r>
      <w:r w:rsidR="00D87887">
        <w:t>a</w:t>
      </w:r>
      <w:r>
        <w:t>nd hold it energised for 1</w:t>
      </w:r>
      <w:r w:rsidR="00752A78">
        <w:t xml:space="preserve"> to </w:t>
      </w:r>
      <w:r>
        <w:t>3 hours.</w:t>
      </w:r>
    </w:p>
    <w:p w14:paraId="7FA1E65C" w14:textId="485363A9" w:rsidR="00A27875" w:rsidRDefault="00D87887" w:rsidP="0039692C">
      <w:pPr>
        <w:pStyle w:val="BodyText"/>
        <w:ind w:left="397"/>
      </w:pPr>
      <w:r>
        <w:t>T</w:t>
      </w:r>
      <w:r w:rsidR="00A27875">
        <w:t>his directly challenges the common view that energy</w:t>
      </w:r>
      <w:r w:rsidR="00A27875">
        <w:rPr>
          <w:rFonts w:ascii="Cambria Math" w:hAnsi="Cambria Math" w:cs="Cambria Math"/>
        </w:rPr>
        <w:t>‑</w:t>
      </w:r>
      <w:r w:rsidR="00A27875">
        <w:t>limited BESS cannot reliably provide black start</w:t>
      </w:r>
      <w:r w:rsidR="007D723F">
        <w:t xml:space="preserve">, especially </w:t>
      </w:r>
      <w:r w:rsidR="001E62A5">
        <w:t>as it was</w:t>
      </w:r>
      <w:r w:rsidR="00FD00FF">
        <w:t xml:space="preserve"> also</w:t>
      </w:r>
      <w:r w:rsidR="001E62A5">
        <w:t xml:space="preserve"> demonstrated that </w:t>
      </w:r>
      <w:r w:rsidR="00FD00FF">
        <w:t xml:space="preserve">such a discharged </w:t>
      </w:r>
      <w:r w:rsidR="007D723F">
        <w:t xml:space="preserve">BESS is capable of restoring supply to a nearby primary energy </w:t>
      </w:r>
      <w:r w:rsidR="007D723F" w:rsidRPr="0039692C">
        <w:t>producing</w:t>
      </w:r>
      <w:r w:rsidR="007D723F">
        <w:t xml:space="preserve"> plant to </w:t>
      </w:r>
      <w:r w:rsidR="001E62A5">
        <w:t>begin the recharge process.</w:t>
      </w:r>
    </w:p>
    <w:p w14:paraId="7429F4B8" w14:textId="139DDDAC" w:rsidR="00CD170B" w:rsidRDefault="00A27875">
      <w:pPr>
        <w:pStyle w:val="ListNumber"/>
      </w:pPr>
      <w:r>
        <w:lastRenderedPageBreak/>
        <w:t xml:space="preserve">A partially energised REZ can </w:t>
      </w:r>
      <w:r w:rsidR="3AAF5F3C">
        <w:t xml:space="preserve">further </w:t>
      </w:r>
      <w:r>
        <w:t>energise portions of the external network</w:t>
      </w:r>
      <w:r w:rsidR="00016E3C">
        <w:t xml:space="preserve">, including hard-energising very large (1500 MVA) network transformers. </w:t>
      </w:r>
    </w:p>
    <w:p w14:paraId="46F8A71A" w14:textId="5C6ED913" w:rsidR="001E62A5" w:rsidRDefault="00A27875" w:rsidP="0039692C">
      <w:pPr>
        <w:pStyle w:val="BodyText"/>
        <w:ind w:left="397"/>
      </w:pPr>
      <w:r>
        <w:t>Once additional IBR generation within the REZ is online</w:t>
      </w:r>
      <w:r w:rsidR="00CD170B">
        <w:t xml:space="preserve">, </w:t>
      </w:r>
      <w:r>
        <w:t>forming a hybrid REZ island</w:t>
      </w:r>
      <w:r w:rsidR="00CD170B">
        <w:t xml:space="preserve">, </w:t>
      </w:r>
      <w:r w:rsidR="7ACC40B6">
        <w:t xml:space="preserve">its </w:t>
      </w:r>
      <w:r>
        <w:t xml:space="preserve">external </w:t>
      </w:r>
      <w:r w:rsidR="4ACA879E">
        <w:t xml:space="preserve">restart </w:t>
      </w:r>
      <w:r>
        <w:t xml:space="preserve">reach </w:t>
      </w:r>
      <w:r w:rsidR="2EAE5588">
        <w:t xml:space="preserve">capability </w:t>
      </w:r>
      <w:r>
        <w:t>increases</w:t>
      </w:r>
      <w:r w:rsidR="00CD170B">
        <w:t xml:space="preserve">, but </w:t>
      </w:r>
      <w:r w:rsidR="00D358C8">
        <w:t xml:space="preserve">less than </w:t>
      </w:r>
      <w:r w:rsidR="006F501F">
        <w:t xml:space="preserve">proportionally to the amount of generation online within the REZ. </w:t>
      </w:r>
    </w:p>
    <w:p w14:paraId="6F6AAB59" w14:textId="157D8A94" w:rsidR="00A27875" w:rsidRDefault="006F501F" w:rsidP="0039692C">
      <w:pPr>
        <w:pStyle w:val="BodyText"/>
        <w:ind w:left="397"/>
      </w:pPr>
      <w:r>
        <w:t xml:space="preserve">For a representative scenario with 1700 MVA of </w:t>
      </w:r>
      <w:r w:rsidR="001E62A5">
        <w:t xml:space="preserve">IBR online within a REZ, only 200 km of single-circuit 500 kV line could be reliably energised. </w:t>
      </w:r>
      <w:r w:rsidR="00A27875">
        <w:t xml:space="preserve">Beyond this, excessive reactive absorption demands and protection maloperation become limiting factors, </w:t>
      </w:r>
      <w:r w:rsidR="30491912">
        <w:t>rather than</w:t>
      </w:r>
      <w:r w:rsidR="00A27875">
        <w:t xml:space="preserve"> the BESS’s dynamic performance</w:t>
      </w:r>
      <w:r w:rsidR="00E807EA">
        <w:t xml:space="preserve"> or synchronisation method</w:t>
      </w:r>
      <w:r w:rsidR="00A27875">
        <w:t>.</w:t>
      </w:r>
      <w:r w:rsidR="001E62A5">
        <w:t xml:space="preserve"> This may be problematic given that REZs are typically located </w:t>
      </w:r>
      <w:r w:rsidR="00470D5E">
        <w:t xml:space="preserve">in remote </w:t>
      </w:r>
      <w:r w:rsidR="00521155">
        <w:t>areas</w:t>
      </w:r>
      <w:r w:rsidR="005454A9">
        <w:t>.</w:t>
      </w:r>
      <w:r w:rsidR="00521155">
        <w:t xml:space="preserve"> </w:t>
      </w:r>
      <w:r w:rsidR="005454A9">
        <w:t>N</w:t>
      </w:r>
      <w:r w:rsidR="00470D5E">
        <w:t xml:space="preserve">otably </w:t>
      </w:r>
      <w:r w:rsidR="005454A9">
        <w:t xml:space="preserve">however, it </w:t>
      </w:r>
      <w:r w:rsidR="00470D5E">
        <w:t xml:space="preserve">is not a limitation </w:t>
      </w:r>
      <w:r w:rsidR="62CF0602">
        <w:t xml:space="preserve">that applies only to </w:t>
      </w:r>
      <w:r w:rsidR="00470D5E">
        <w:t xml:space="preserve">IBR technology, as a similarly located synchronous machine </w:t>
      </w:r>
      <w:r w:rsidR="0039692C">
        <w:t xml:space="preserve">would have similar, if not </w:t>
      </w:r>
      <w:r w:rsidR="19CB172C">
        <w:t>greater</w:t>
      </w:r>
      <w:r w:rsidR="00607897">
        <w:t>,</w:t>
      </w:r>
      <w:r w:rsidR="0039692C">
        <w:t xml:space="preserve"> challenges.</w:t>
      </w:r>
    </w:p>
    <w:p w14:paraId="5473D1BA" w14:textId="33C31911" w:rsidR="009F4B3A" w:rsidRDefault="00A27875">
      <w:pPr>
        <w:pStyle w:val="ListNumber"/>
      </w:pPr>
      <w:r>
        <w:t>Remote</w:t>
      </w:r>
      <w:r w:rsidRPr="30CBBDFD">
        <w:rPr>
          <w:rFonts w:ascii="Cambria Math" w:hAnsi="Cambria Math" w:cs="Cambria Math"/>
        </w:rPr>
        <w:t>‑</w:t>
      </w:r>
      <w:r>
        <w:t xml:space="preserve">hybrid restart (GFM </w:t>
      </w:r>
      <w:r w:rsidR="00BE73F0">
        <w:t>plus</w:t>
      </w:r>
      <w:r>
        <w:t xml:space="preserve"> distant GFL generators) is viable without additional coordination layers</w:t>
      </w:r>
      <w:r w:rsidR="57299F9B">
        <w:t>.</w:t>
      </w:r>
    </w:p>
    <w:p w14:paraId="106F4DB9" w14:textId="2E3826BE" w:rsidR="00A27875" w:rsidRDefault="00A27875" w:rsidP="009F4B3A">
      <w:pPr>
        <w:pStyle w:val="BodyText"/>
        <w:ind w:left="397"/>
      </w:pPr>
      <w:r>
        <w:t>A question entering Stage 5 was whether uncoordinated GFL wind</w:t>
      </w:r>
      <w:r w:rsidR="00BE73F0">
        <w:t xml:space="preserve"> or </w:t>
      </w:r>
      <w:r>
        <w:t>solar farms could participate in restart when energized remotely by a GFM BESS.</w:t>
      </w:r>
      <w:r w:rsidR="009F4B3A">
        <w:t xml:space="preserve"> </w:t>
      </w:r>
      <w:r>
        <w:t>Simulation results show:</w:t>
      </w:r>
    </w:p>
    <w:p w14:paraId="7D856E7A" w14:textId="5AF6E3DB" w:rsidR="00A27875" w:rsidRDefault="00A27875" w:rsidP="002715BD">
      <w:pPr>
        <w:pStyle w:val="ListBullet2"/>
        <w:ind w:left="794" w:hanging="357"/>
      </w:pPr>
      <w:r>
        <w:t>No additional wide</w:t>
      </w:r>
      <w:r w:rsidRPr="00653B81">
        <w:rPr>
          <w:rFonts w:ascii="Cambria Math" w:hAnsi="Cambria Math" w:cs="Cambria Math"/>
        </w:rPr>
        <w:t>‑</w:t>
      </w:r>
      <w:r>
        <w:t xml:space="preserve">area coordination or special control schemes </w:t>
      </w:r>
      <w:r w:rsidR="00BE73F0">
        <w:t>were</w:t>
      </w:r>
      <w:r>
        <w:t xml:space="preserve"> needed.</w:t>
      </w:r>
    </w:p>
    <w:p w14:paraId="02EC43B2" w14:textId="6CB18318" w:rsidR="00A27875" w:rsidRDefault="00A27875" w:rsidP="002715BD">
      <w:pPr>
        <w:pStyle w:val="ListBullet2"/>
        <w:ind w:left="794" w:hanging="357"/>
      </w:pPr>
      <w:r>
        <w:t xml:space="preserve">Frequency and voltage settle naturally through droop </w:t>
      </w:r>
      <w:r w:rsidR="00BE73F0">
        <w:t>mechanisms</w:t>
      </w:r>
      <w:r w:rsidR="00EE4BFD">
        <w:t xml:space="preserve">, </w:t>
      </w:r>
      <w:r w:rsidR="00BE73F0">
        <w:t>similarly to</w:t>
      </w:r>
      <w:r>
        <w:t xml:space="preserve"> synchronous systems.</w:t>
      </w:r>
    </w:p>
    <w:p w14:paraId="3CEDC36E" w14:textId="4C44555E" w:rsidR="00A27875" w:rsidRDefault="00A27875" w:rsidP="002715BD">
      <w:pPr>
        <w:pStyle w:val="ListBullet2"/>
        <w:ind w:left="794" w:hanging="357"/>
      </w:pPr>
      <w:r>
        <w:t>Even</w:t>
      </w:r>
      <w:r w:rsidR="00BE73F0">
        <w:t xml:space="preserve"> intentional, </w:t>
      </w:r>
      <w:r>
        <w:t>artificially</w:t>
      </w:r>
      <w:r w:rsidR="48B6FA0F" w:rsidRPr="002715BD">
        <w:t xml:space="preserve"> </w:t>
      </w:r>
      <w:r>
        <w:t>large</w:t>
      </w:r>
      <w:r w:rsidR="00CA2937">
        <w:t>,</w:t>
      </w:r>
      <w:r>
        <w:t xml:space="preserve"> power variations (</w:t>
      </w:r>
      <w:r w:rsidRPr="00653B81">
        <w:t>±</w:t>
      </w:r>
      <w:r>
        <w:t>80%</w:t>
      </w:r>
      <w:r w:rsidR="00EE4BFD">
        <w:t xml:space="preserve"> of nameplate</w:t>
      </w:r>
      <w:r w:rsidR="00BE48A0">
        <w:t>, step-changes</w:t>
      </w:r>
      <w:r>
        <w:t>) from wind</w:t>
      </w:r>
      <w:r w:rsidR="00EE4BFD">
        <w:t xml:space="preserve"> and </w:t>
      </w:r>
      <w:r>
        <w:t>solar</w:t>
      </w:r>
      <w:r w:rsidR="00BE73F0">
        <w:t xml:space="preserve"> plants </w:t>
      </w:r>
      <w:r>
        <w:t>remained manageable.</w:t>
      </w:r>
    </w:p>
    <w:p w14:paraId="29A6D936" w14:textId="30EE8559" w:rsidR="00A27875" w:rsidRDefault="00EE4BFD" w:rsidP="00CA41BF">
      <w:pPr>
        <w:pStyle w:val="ListBullet2"/>
        <w:numPr>
          <w:ilvl w:val="0"/>
          <w:numId w:val="0"/>
        </w:numPr>
        <w:ind w:left="437"/>
      </w:pPr>
      <w:r>
        <w:t>The k</w:t>
      </w:r>
      <w:r w:rsidR="00A27875">
        <w:t xml:space="preserve">ey requirements </w:t>
      </w:r>
      <w:r>
        <w:t>to enable this are</w:t>
      </w:r>
      <w:r w:rsidR="00A27875">
        <w:t>:</w:t>
      </w:r>
    </w:p>
    <w:p w14:paraId="57114409" w14:textId="44158F11" w:rsidR="00A27875" w:rsidRDefault="00A27875" w:rsidP="002715BD">
      <w:pPr>
        <w:pStyle w:val="ListBullet2"/>
        <w:ind w:left="794" w:hanging="357"/>
      </w:pPr>
      <w:r>
        <w:t>Ability to trim</w:t>
      </w:r>
      <w:r w:rsidR="007305F8">
        <w:t>/adjust</w:t>
      </w:r>
      <w:r>
        <w:t xml:space="preserve"> BESS active power </w:t>
      </w:r>
      <w:r w:rsidR="00BE73F0">
        <w:t xml:space="preserve">such that frequency </w:t>
      </w:r>
      <w:r w:rsidR="00715D04">
        <w:t>is</w:t>
      </w:r>
      <w:r>
        <w:t xml:space="preserve"> maintain</w:t>
      </w:r>
      <w:r w:rsidR="00715D04">
        <w:t>ed at</w:t>
      </w:r>
      <w:r>
        <w:t xml:space="preserve"> </w:t>
      </w:r>
      <w:r w:rsidR="00565CC0">
        <w:t xml:space="preserve">approximately </w:t>
      </w:r>
      <w:r>
        <w:t>50 Hz.</w:t>
      </w:r>
    </w:p>
    <w:p w14:paraId="4C6BFC3D" w14:textId="62D823BC" w:rsidR="00A27875" w:rsidRDefault="00A27875" w:rsidP="002715BD">
      <w:pPr>
        <w:pStyle w:val="ListBullet2"/>
        <w:ind w:left="794" w:hanging="357"/>
      </w:pPr>
      <w:r>
        <w:t xml:space="preserve">Ensuring total GFL output never exceeds the BESS’s </w:t>
      </w:r>
      <w:r w:rsidR="00785AB4">
        <w:t xml:space="preserve">active </w:t>
      </w:r>
      <w:r w:rsidR="00D12D70">
        <w:t xml:space="preserve">power </w:t>
      </w:r>
      <w:r>
        <w:t>absorption headroom</w:t>
      </w:r>
      <w:r w:rsidR="004D289F">
        <w:t xml:space="preserve"> capacity</w:t>
      </w:r>
      <w:r>
        <w:t>.</w:t>
      </w:r>
    </w:p>
    <w:p w14:paraId="65B895D6" w14:textId="79AF41E4" w:rsidR="00A27875" w:rsidRDefault="00A27875" w:rsidP="002715BD">
      <w:pPr>
        <w:pStyle w:val="ListBullet2"/>
        <w:ind w:left="794" w:hanging="357"/>
      </w:pPr>
      <w:r>
        <w:t>Maintaining adequate S</w:t>
      </w:r>
      <w:r w:rsidR="00D12D70">
        <w:t xml:space="preserve">tate </w:t>
      </w:r>
      <w:r>
        <w:t>o</w:t>
      </w:r>
      <w:r w:rsidR="00D12D70">
        <w:t xml:space="preserve">f </w:t>
      </w:r>
      <w:r>
        <w:t>C</w:t>
      </w:r>
      <w:r w:rsidR="00D12D70">
        <w:t>harge</w:t>
      </w:r>
      <w:r>
        <w:t xml:space="preserve"> room for charging or discharging depending on system needs.</w:t>
      </w:r>
    </w:p>
    <w:p w14:paraId="68510160" w14:textId="14DB7672" w:rsidR="005A461A" w:rsidRPr="005A461A" w:rsidRDefault="005A461A" w:rsidP="002715BD">
      <w:pPr>
        <w:pStyle w:val="ListBullet2"/>
        <w:ind w:left="794" w:hanging="357"/>
      </w:pPr>
      <w:r>
        <w:t>Terminal voltage control</w:t>
      </w:r>
      <w:r w:rsidR="0BCA0848">
        <w:t>,</w:t>
      </w:r>
      <w:r>
        <w:t xml:space="preserve"> </w:t>
      </w:r>
      <w:r w:rsidR="4836BEA1">
        <w:t xml:space="preserve">in those </w:t>
      </w:r>
      <w:r w:rsidR="00172DF8">
        <w:t xml:space="preserve">circumstances </w:t>
      </w:r>
      <w:r w:rsidR="4836BEA1">
        <w:t xml:space="preserve">where the </w:t>
      </w:r>
      <w:r w:rsidR="2F911A92">
        <w:t xml:space="preserve">GFL </w:t>
      </w:r>
      <w:r>
        <w:t xml:space="preserve">IBR </w:t>
      </w:r>
      <w:r w:rsidR="42693CAF">
        <w:t xml:space="preserve">is </w:t>
      </w:r>
      <w:r>
        <w:t xml:space="preserve">connecting behind </w:t>
      </w:r>
      <w:r w:rsidR="00051894">
        <w:t>appreciable impedance (e.g. wind turbines).</w:t>
      </w:r>
    </w:p>
    <w:p w14:paraId="45B16DB6" w14:textId="58BAFEA6" w:rsidR="00A27875" w:rsidRDefault="00A27875">
      <w:pPr>
        <w:pStyle w:val="ListNumber"/>
      </w:pPr>
      <w:r>
        <w:t>Multiple IBR</w:t>
      </w:r>
      <w:r w:rsidRPr="30CBBDFD">
        <w:rPr>
          <w:rFonts w:ascii="Cambria Math" w:hAnsi="Cambria Math" w:cs="Cambria Math"/>
        </w:rPr>
        <w:t>‑</w:t>
      </w:r>
      <w:r>
        <w:t>only islands can merge to form larger restart systems</w:t>
      </w:r>
      <w:r w:rsidR="790B1237">
        <w:t>.</w:t>
      </w:r>
    </w:p>
    <w:p w14:paraId="77F24BFB" w14:textId="4C3499F0" w:rsidR="00A27875" w:rsidRDefault="00A27875" w:rsidP="00521155">
      <w:pPr>
        <w:pStyle w:val="BodyText"/>
        <w:ind w:left="397"/>
      </w:pPr>
      <w:r>
        <w:t>Two independently</w:t>
      </w:r>
      <w:r>
        <w:rPr>
          <w:rFonts w:ascii="Cambria Math" w:hAnsi="Cambria Math" w:cs="Cambria Math"/>
        </w:rPr>
        <w:t>‑</w:t>
      </w:r>
      <w:r>
        <w:t>energised REZ islands</w:t>
      </w:r>
      <w:r w:rsidR="00C8268F">
        <w:rPr>
          <w:rFonts w:cs="Calibri"/>
        </w:rPr>
        <w:t xml:space="preserve"> (</w:t>
      </w:r>
      <w:r>
        <w:t xml:space="preserve">each using GFM </w:t>
      </w:r>
      <w:r w:rsidRPr="00521155">
        <w:t>BESS</w:t>
      </w:r>
      <w:r>
        <w:t xml:space="preserve"> and variable IBR generation</w:t>
      </w:r>
      <w:r w:rsidR="00C8268F">
        <w:rPr>
          <w:rFonts w:cs="Calibri"/>
        </w:rPr>
        <w:t xml:space="preserve">) </w:t>
      </w:r>
      <w:r>
        <w:t>were shown to:</w:t>
      </w:r>
    </w:p>
    <w:p w14:paraId="2559D4BF" w14:textId="723B7962" w:rsidR="00A27875" w:rsidRDefault="00A27875" w:rsidP="002715BD">
      <w:pPr>
        <w:pStyle w:val="ListBullet2"/>
        <w:ind w:left="794" w:hanging="357"/>
      </w:pPr>
      <w:r>
        <w:t>Synchronise successfully, despite differing control modes</w:t>
      </w:r>
      <w:r w:rsidR="00C8268F">
        <w:t xml:space="preserve"> for the GFM BESS</w:t>
      </w:r>
      <w:r>
        <w:t xml:space="preserve"> (VSM vs droop).</w:t>
      </w:r>
    </w:p>
    <w:p w14:paraId="024360E8" w14:textId="52157F61" w:rsidR="00A27875" w:rsidRDefault="00A27875" w:rsidP="002715BD">
      <w:pPr>
        <w:pStyle w:val="ListBullet2"/>
        <w:ind w:left="794" w:hanging="357"/>
      </w:pPr>
      <w:r>
        <w:t xml:space="preserve">Operate stably </w:t>
      </w:r>
      <w:r w:rsidR="00C8268F">
        <w:t xml:space="preserve">for extended periods and </w:t>
      </w:r>
      <w:r w:rsidR="00E1724F">
        <w:t xml:space="preserve">while being subjected to </w:t>
      </w:r>
      <w:r w:rsidR="00196C14">
        <w:t xml:space="preserve">extreme </w:t>
      </w:r>
      <w:r w:rsidR="00E1724F">
        <w:t xml:space="preserve">transients </w:t>
      </w:r>
      <w:r w:rsidR="442086B3">
        <w:t>arising from</w:t>
      </w:r>
      <w:r w:rsidR="00E1724F">
        <w:t xml:space="preserve"> </w:t>
      </w:r>
      <w:r w:rsidR="27B5C64A">
        <w:t xml:space="preserve">the energisation of </w:t>
      </w:r>
      <w:r w:rsidR="00E1724F">
        <w:t>external network component</w:t>
      </w:r>
      <w:r w:rsidR="49B05567">
        <w:t>s</w:t>
      </w:r>
      <w:r>
        <w:t>.</w:t>
      </w:r>
    </w:p>
    <w:p w14:paraId="2C9356BF" w14:textId="4AF403E5" w:rsidR="00A27875" w:rsidRDefault="00A27875" w:rsidP="002715BD">
      <w:pPr>
        <w:pStyle w:val="ListBullet2"/>
        <w:ind w:left="794" w:hanging="357"/>
      </w:pPr>
      <w:r>
        <w:t xml:space="preserve">Maintain voltage within </w:t>
      </w:r>
      <w:r w:rsidR="00E1724F">
        <w:t xml:space="preserve">approximately </w:t>
      </w:r>
      <w:r>
        <w:t xml:space="preserve">3% </w:t>
      </w:r>
      <w:r w:rsidR="00E1724F">
        <w:t>of nominal</w:t>
      </w:r>
      <w:r w:rsidR="0220D5F5">
        <w:t>,</w:t>
      </w:r>
      <w:r w:rsidR="00E1724F">
        <w:t xml:space="preserve"> </w:t>
      </w:r>
      <w:r>
        <w:t>and frequency within ±0.4 Hz</w:t>
      </w:r>
      <w:r w:rsidR="06B36BBA">
        <w:t>,</w:t>
      </w:r>
      <w:r>
        <w:t xml:space="preserve"> </w:t>
      </w:r>
      <w:r w:rsidR="004653E1">
        <w:t>under extremely heavy and instantaneous active power variations.</w:t>
      </w:r>
    </w:p>
    <w:p w14:paraId="0258C4C7" w14:textId="5B3514D5" w:rsidR="00977486" w:rsidRDefault="00A27875">
      <w:pPr>
        <w:pStyle w:val="ListNumber"/>
      </w:pPr>
      <w:r>
        <w:lastRenderedPageBreak/>
        <w:t xml:space="preserve">A </w:t>
      </w:r>
      <w:r w:rsidR="00674E4F">
        <w:t xml:space="preserve">partially re-energised </w:t>
      </w:r>
      <w:r>
        <w:t xml:space="preserve">REZ </w:t>
      </w:r>
      <w:r w:rsidR="00977486">
        <w:t xml:space="preserve">operating as a restoration support service </w:t>
      </w:r>
      <w:r>
        <w:t xml:space="preserve">can materially improve </w:t>
      </w:r>
      <w:r w:rsidR="7A1C09C0">
        <w:t xml:space="preserve">a </w:t>
      </w:r>
      <w:r>
        <w:t xml:space="preserve">restoration </w:t>
      </w:r>
      <w:r w:rsidR="2EECA910">
        <w:t xml:space="preserve">that is </w:t>
      </w:r>
      <w:r w:rsidR="00977486">
        <w:t xml:space="preserve">primarily </w:t>
      </w:r>
      <w:r>
        <w:t>driven by a synchronous machine</w:t>
      </w:r>
      <w:r w:rsidR="00977486">
        <w:t>.</w:t>
      </w:r>
    </w:p>
    <w:p w14:paraId="3DE1758A" w14:textId="77777777" w:rsidR="005C5F87" w:rsidRDefault="00A27875" w:rsidP="005C5F87">
      <w:pPr>
        <w:pStyle w:val="BodyText"/>
        <w:ind w:left="397"/>
      </w:pPr>
      <w:r>
        <w:t>When supporting an external synchronous</w:t>
      </w:r>
      <w:r w:rsidRPr="00977486">
        <w:rPr>
          <w:rFonts w:ascii="Cambria Math" w:hAnsi="Cambria Math" w:cs="Cambria Math"/>
        </w:rPr>
        <w:t>‑</w:t>
      </w:r>
      <w:r>
        <w:t>machine</w:t>
      </w:r>
      <w:r w:rsidRPr="00977486">
        <w:rPr>
          <w:rFonts w:ascii="Cambria Math" w:hAnsi="Cambria Math" w:cs="Cambria Math"/>
        </w:rPr>
        <w:t>‑</w:t>
      </w:r>
      <w:r>
        <w:t>led restart effort, a partially energised REZ:</w:t>
      </w:r>
    </w:p>
    <w:p w14:paraId="5BB81954" w14:textId="7B6A688A" w:rsidR="005C5F87" w:rsidRDefault="005C5F87" w:rsidP="002715BD">
      <w:pPr>
        <w:pStyle w:val="ListBullet2"/>
        <w:ind w:left="794" w:hanging="357"/>
      </w:pPr>
      <w:r>
        <w:t>T</w:t>
      </w:r>
      <w:r w:rsidR="00A27875">
        <w:t>ightened voltage regulation across all energisation steps.</w:t>
      </w:r>
    </w:p>
    <w:p w14:paraId="5F84C8A4" w14:textId="77777777" w:rsidR="005C5F87" w:rsidRDefault="00A27875" w:rsidP="002715BD">
      <w:pPr>
        <w:pStyle w:val="ListBullet2"/>
        <w:ind w:left="794" w:hanging="357"/>
      </w:pPr>
      <w:r>
        <w:t>Improved frequency nadirs and recovery during transformer and load pickup.</w:t>
      </w:r>
    </w:p>
    <w:p w14:paraId="64469CBD" w14:textId="2EFA9DCF" w:rsidR="00A27875" w:rsidRDefault="00A27875" w:rsidP="002715BD">
      <w:pPr>
        <w:pStyle w:val="ListBullet2"/>
        <w:ind w:left="794" w:hanging="357"/>
      </w:pPr>
      <w:r>
        <w:t>Continued to provide stable support even under large active power variations within the REZ.</w:t>
      </w:r>
    </w:p>
    <w:p w14:paraId="78EB6030" w14:textId="430A09AD" w:rsidR="00A27875" w:rsidRDefault="00A27875" w:rsidP="005C5F87">
      <w:pPr>
        <w:pStyle w:val="ListNumber"/>
      </w:pPr>
      <w:r>
        <w:t>Expected real</w:t>
      </w:r>
      <w:r w:rsidRPr="30CBBDFD">
        <w:rPr>
          <w:rFonts w:ascii="Cambria Math" w:hAnsi="Cambria Math" w:cs="Cambria Math"/>
        </w:rPr>
        <w:t>‑</w:t>
      </w:r>
      <w:r>
        <w:t>world restoration timelines</w:t>
      </w:r>
      <w:r w:rsidR="3621ED91">
        <w:t>.</w:t>
      </w:r>
    </w:p>
    <w:p w14:paraId="4572C94A" w14:textId="272B43C0" w:rsidR="00A27875" w:rsidRDefault="00F94944" w:rsidP="004A176B">
      <w:pPr>
        <w:pStyle w:val="BodyText"/>
        <w:ind w:left="397"/>
      </w:pPr>
      <w:r>
        <w:t>T</w:t>
      </w:r>
      <w:r w:rsidR="00A27875">
        <w:t xml:space="preserve">ypical </w:t>
      </w:r>
      <w:r w:rsidR="00F769BD">
        <w:t xml:space="preserve">network element </w:t>
      </w:r>
      <w:r w:rsidR="00FC25DB">
        <w:t>switching times</w:t>
      </w:r>
      <w:r w:rsidR="004A208C">
        <w:t xml:space="preserve"> </w:t>
      </w:r>
      <w:r w:rsidR="6DCDDA47">
        <w:t xml:space="preserve">for a restart process </w:t>
      </w:r>
      <w:r w:rsidR="00A732FA">
        <w:t>are used for this</w:t>
      </w:r>
      <w:r w:rsidR="004A208C">
        <w:t xml:space="preserve"> example REZ topology</w:t>
      </w:r>
      <w:r w:rsidR="00A27875">
        <w:t>:</w:t>
      </w:r>
    </w:p>
    <w:p w14:paraId="7ACBB1E3" w14:textId="6879D0B0" w:rsidR="00EA61E9" w:rsidRDefault="00222419" w:rsidP="002715BD">
      <w:pPr>
        <w:pStyle w:val="ListBullet2"/>
        <w:ind w:left="794" w:hanging="357"/>
      </w:pPr>
      <w:r>
        <w:t>Once BESS is ready, it will take approximately 17 to 45 minutes to en</w:t>
      </w:r>
      <w:r w:rsidR="00980665">
        <w:t xml:space="preserve">ergise POC. </w:t>
      </w:r>
    </w:p>
    <w:p w14:paraId="00E0330A" w14:textId="41D2EC8D" w:rsidR="00EA61E9" w:rsidRDefault="00B8222D" w:rsidP="002715BD">
      <w:pPr>
        <w:pStyle w:val="ListBullet2"/>
        <w:ind w:left="794" w:hanging="357"/>
      </w:pPr>
      <w:r>
        <w:t>Depending on staffing, parallelism and plant restart sequencing, f</w:t>
      </w:r>
      <w:r w:rsidR="00A7433B">
        <w:t xml:space="preserve">or </w:t>
      </w:r>
      <w:r w:rsidR="0070135B">
        <w:t xml:space="preserve">a </w:t>
      </w:r>
      <w:r w:rsidR="00A27875">
        <w:t xml:space="preserve">REZ </w:t>
      </w:r>
      <w:r w:rsidR="00EC1888">
        <w:t>with multiple plant online</w:t>
      </w:r>
      <w:r w:rsidR="00A7433B">
        <w:t xml:space="preserve">, </w:t>
      </w:r>
      <w:r w:rsidR="00336A44">
        <w:t>can</w:t>
      </w:r>
      <w:r>
        <w:t xml:space="preserve"> take </w:t>
      </w:r>
      <w:r w:rsidR="00336A44">
        <w:t>between</w:t>
      </w:r>
      <w:r w:rsidR="00EA61E9">
        <w:t xml:space="preserve"> </w:t>
      </w:r>
      <w:r w:rsidR="00A27875">
        <w:t>16 minutes to 3 hours</w:t>
      </w:r>
      <w:r>
        <w:t xml:space="preserve"> to energise </w:t>
      </w:r>
      <w:r w:rsidR="00336A44">
        <w:t xml:space="preserve">up to the </w:t>
      </w:r>
      <w:r>
        <w:t>P</w:t>
      </w:r>
      <w:r w:rsidR="00336A44">
        <w:t>o</w:t>
      </w:r>
      <w:r>
        <w:t>C</w:t>
      </w:r>
      <w:r w:rsidR="00A27875">
        <w:t>.</w:t>
      </w:r>
    </w:p>
    <w:p w14:paraId="7AFB6A1F" w14:textId="79533715" w:rsidR="00A27875" w:rsidRDefault="00A27875" w:rsidP="002715BD">
      <w:pPr>
        <w:pStyle w:val="BodyText"/>
        <w:ind w:left="397"/>
      </w:pPr>
      <w:r>
        <w:t xml:space="preserve">These estimates demonstrate that </w:t>
      </w:r>
      <w:r w:rsidR="00EA61E9">
        <w:t>REZ</w:t>
      </w:r>
      <w:r w:rsidR="00974033">
        <w:rPr>
          <w:rFonts w:ascii="Cambria Math" w:hAnsi="Cambria Math" w:cs="Cambria Math"/>
        </w:rPr>
        <w:t>-</w:t>
      </w:r>
      <w:r>
        <w:t xml:space="preserve">led restoration is </w:t>
      </w:r>
      <w:r w:rsidR="0095651D">
        <w:t>comparable</w:t>
      </w:r>
      <w:r>
        <w:t xml:space="preserve"> with timeframes expected from traditional synchronous</w:t>
      </w:r>
      <w:r w:rsidR="00974033">
        <w:rPr>
          <w:rFonts w:ascii="Cambria Math" w:hAnsi="Cambria Math" w:cs="Cambria Math"/>
        </w:rPr>
        <w:t>-</w:t>
      </w:r>
      <w:r>
        <w:t>based strategies</w:t>
      </w:r>
      <w:r w:rsidR="0095651D">
        <w:t xml:space="preserve"> (human resource pending)</w:t>
      </w:r>
      <w:r w:rsidR="00482149">
        <w:t xml:space="preserve">, despite the larger number of individual elements </w:t>
      </w:r>
      <w:r w:rsidR="005524AB">
        <w:t xml:space="preserve">comprising the REZ </w:t>
      </w:r>
      <w:r w:rsidR="00482149">
        <w:t>to be restarted</w:t>
      </w:r>
      <w:r w:rsidR="0095651D">
        <w:t>.</w:t>
      </w:r>
    </w:p>
    <w:p w14:paraId="711CD22F" w14:textId="63EF5CEC" w:rsidR="00023A3E" w:rsidRDefault="00023A3E">
      <w:pPr>
        <w:pStyle w:val="ListNumber"/>
      </w:pPr>
      <w:r>
        <w:t>Restart-capable plant standards.</w:t>
      </w:r>
    </w:p>
    <w:p w14:paraId="1D1751CE" w14:textId="08750962" w:rsidR="00EC072C" w:rsidRDefault="00023A3E">
      <w:pPr>
        <w:pStyle w:val="ListBullet2"/>
        <w:ind w:left="794" w:hanging="357"/>
      </w:pPr>
      <w:r>
        <w:t>System restart using inverter</w:t>
      </w:r>
      <w:r w:rsidRPr="00EC072C">
        <w:rPr>
          <w:rFonts w:ascii="Cambria Math" w:hAnsi="Cambria Math" w:cs="Cambria Math"/>
        </w:rPr>
        <w:t>‑</w:t>
      </w:r>
      <w:r>
        <w:t>based resources requires explicit, purpose</w:t>
      </w:r>
      <w:r w:rsidRPr="00EC072C">
        <w:rPr>
          <w:rFonts w:ascii="Cambria Math" w:hAnsi="Cambria Math" w:cs="Cambria Math"/>
        </w:rPr>
        <w:t>‑</w:t>
      </w:r>
      <w:r>
        <w:t xml:space="preserve">built technical standards, </w:t>
      </w:r>
      <w:r w:rsidR="00B231C4">
        <w:t xml:space="preserve">because </w:t>
      </w:r>
      <w:r>
        <w:t xml:space="preserve">conventional connection and access standards do not adequately capture the extreme conditions and </w:t>
      </w:r>
      <w:r w:rsidR="003538C8">
        <w:t xml:space="preserve">restoration </w:t>
      </w:r>
      <w:r>
        <w:t>risks encountered during restoration of dead or very weak networks.</w:t>
      </w:r>
    </w:p>
    <w:p w14:paraId="4F920591" w14:textId="46E1DD13" w:rsidR="00EC072C" w:rsidRDefault="00023A3E">
      <w:pPr>
        <w:pStyle w:val="ListBullet2"/>
        <w:ind w:left="794" w:hanging="357"/>
      </w:pPr>
      <w:r>
        <w:t>Restart capability must be defined by externally observable plant</w:t>
      </w:r>
      <w:r w:rsidRPr="00EC072C">
        <w:rPr>
          <w:rFonts w:ascii="Cambria Math" w:hAnsi="Cambria Math" w:cs="Cambria Math"/>
        </w:rPr>
        <w:t>‑</w:t>
      </w:r>
      <w:r w:rsidR="001C6CF7">
        <w:t xml:space="preserve">scale </w:t>
      </w:r>
      <w:r>
        <w:t xml:space="preserve">behaviours and testable performance outcomes, rather than inferred from labels such as </w:t>
      </w:r>
      <w:r w:rsidRPr="00EC072C">
        <w:rPr>
          <w:rFonts w:cs="Calibri"/>
        </w:rPr>
        <w:t>“</w:t>
      </w:r>
      <w:r>
        <w:t>grid</w:t>
      </w:r>
      <w:r w:rsidRPr="00EC072C">
        <w:rPr>
          <w:rFonts w:ascii="Cambria Math" w:hAnsi="Cambria Math" w:cs="Cambria Math"/>
        </w:rPr>
        <w:t>‑</w:t>
      </w:r>
      <w:r>
        <w:t>forming</w:t>
      </w:r>
      <w:r w:rsidRPr="00EC072C">
        <w:rPr>
          <w:rFonts w:cs="Calibri"/>
        </w:rPr>
        <w:t>”</w:t>
      </w:r>
      <w:r>
        <w:t xml:space="preserve"> or compliance with normal operating standards, </w:t>
      </w:r>
      <w:r w:rsidR="0036000D">
        <w:t>in order to ensure</w:t>
      </w:r>
      <w:r>
        <w:t xml:space="preserve"> technology</w:t>
      </w:r>
      <w:r w:rsidRPr="00EC072C">
        <w:rPr>
          <w:rFonts w:ascii="Cambria Math" w:hAnsi="Cambria Math" w:cs="Cambria Math"/>
        </w:rPr>
        <w:t>‑</w:t>
      </w:r>
      <w:r>
        <w:t>neutral and verifiable assessment.</w:t>
      </w:r>
    </w:p>
    <w:p w14:paraId="44D86CFD" w14:textId="23E7A738" w:rsidR="00653B81" w:rsidRDefault="00023A3E">
      <w:pPr>
        <w:pStyle w:val="ListBullet2"/>
        <w:ind w:left="794" w:hanging="357"/>
      </w:pPr>
      <w:r>
        <w:t>Effective IBR</w:t>
      </w:r>
      <w:r w:rsidRPr="00653B81">
        <w:rPr>
          <w:rFonts w:ascii="Cambria Math" w:hAnsi="Cambria Math" w:cs="Cambria Math"/>
        </w:rPr>
        <w:t>‑</w:t>
      </w:r>
      <w:r>
        <w:t>based restart depends on stable operation under very low system strength, current</w:t>
      </w:r>
      <w:r w:rsidRPr="00653B81">
        <w:rPr>
          <w:rFonts w:ascii="Cambria Math" w:hAnsi="Cambria Math" w:cs="Cambria Math"/>
        </w:rPr>
        <w:t>‑</w:t>
      </w:r>
      <w:r>
        <w:t>limited conditions, and complex energisation and load</w:t>
      </w:r>
      <w:r w:rsidRPr="00653B81">
        <w:rPr>
          <w:rFonts w:ascii="Cambria Math" w:hAnsi="Cambria Math" w:cs="Cambria Math"/>
        </w:rPr>
        <w:t>‑</w:t>
      </w:r>
      <w:r>
        <w:t>pickup events, with particular emphasis on voltage and frequency control, protection</w:t>
      </w:r>
      <w:r w:rsidRPr="00653B81">
        <w:rPr>
          <w:rFonts w:ascii="Cambria Math" w:hAnsi="Cambria Math" w:cs="Cambria Math"/>
        </w:rPr>
        <w:t>‑</w:t>
      </w:r>
      <w:r>
        <w:t xml:space="preserve">quality fault current, and </w:t>
      </w:r>
      <w:r w:rsidR="00454D6E">
        <w:t xml:space="preserve">ability to dampen </w:t>
      </w:r>
      <w:r>
        <w:t>oscillat</w:t>
      </w:r>
      <w:r w:rsidR="00454D6E">
        <w:t>ory</w:t>
      </w:r>
      <w:r>
        <w:t xml:space="preserve"> behaviour.</w:t>
      </w:r>
    </w:p>
    <w:p w14:paraId="554FBCE1" w14:textId="0906E285" w:rsidR="00023A3E" w:rsidRPr="00023A3E" w:rsidRDefault="00023A3E" w:rsidP="002715BD">
      <w:pPr>
        <w:pStyle w:val="ListBullet2"/>
        <w:ind w:left="794" w:hanging="357"/>
      </w:pPr>
      <w:r>
        <w:t xml:space="preserve">The proposed framework </w:t>
      </w:r>
      <w:r w:rsidR="00653B81">
        <w:t xml:space="preserve">in this report </w:t>
      </w:r>
      <w:r>
        <w:t>provides a structured, repeatable basis for assessing restart</w:t>
      </w:r>
      <w:r w:rsidRPr="00653B81">
        <w:rPr>
          <w:rFonts w:ascii="Cambria Math" w:hAnsi="Cambria Math" w:cs="Cambria Math"/>
        </w:rPr>
        <w:t>‑</w:t>
      </w:r>
      <w:r>
        <w:t xml:space="preserve">capable IBRs at the plant </w:t>
      </w:r>
      <w:r w:rsidR="00AD6F87">
        <w:t>scale</w:t>
      </w:r>
      <w:r>
        <w:t>, while clearly separating generic technical requirements from network</w:t>
      </w:r>
      <w:r w:rsidRPr="00653B81">
        <w:rPr>
          <w:rFonts w:ascii="Cambria Math" w:hAnsi="Cambria Math" w:cs="Cambria Math"/>
        </w:rPr>
        <w:t>‑</w:t>
      </w:r>
      <w:r>
        <w:t xml:space="preserve"> and location</w:t>
      </w:r>
      <w:r w:rsidRPr="00653B81">
        <w:rPr>
          <w:rFonts w:ascii="Cambria Math" w:hAnsi="Cambria Math" w:cs="Cambria Math"/>
        </w:rPr>
        <w:t>‑</w:t>
      </w:r>
      <w:r>
        <w:t>specific restoration planning and procurement considerations.</w:t>
      </w:r>
    </w:p>
    <w:p w14:paraId="0C181588" w14:textId="2EC5B0CF" w:rsidR="00A27875" w:rsidRDefault="00A27875">
      <w:pPr>
        <w:pStyle w:val="ListNumber"/>
      </w:pPr>
      <w:r>
        <w:t>Emerging needs for plant standards and field testing</w:t>
      </w:r>
      <w:r w:rsidR="71037CE7">
        <w:t>.</w:t>
      </w:r>
    </w:p>
    <w:p w14:paraId="12FEC52C" w14:textId="44EB37A2" w:rsidR="00A27875" w:rsidRDefault="00A27875" w:rsidP="00402C7C">
      <w:pPr>
        <w:pStyle w:val="BodyText"/>
        <w:ind w:left="397"/>
      </w:pPr>
      <w:r>
        <w:t xml:space="preserve">Industry remains hesitant </w:t>
      </w:r>
      <w:r w:rsidR="00BB6BC1">
        <w:t xml:space="preserve">to allow IBR to provide primary restart </w:t>
      </w:r>
      <w:r w:rsidR="00402C7C">
        <w:t xml:space="preserve">capability </w:t>
      </w:r>
      <w:r>
        <w:t>due to limited field experience</w:t>
      </w:r>
      <w:r w:rsidR="00C376C5">
        <w:t xml:space="preserve"> and a perceived risk of damage to network equipment</w:t>
      </w:r>
      <w:r>
        <w:t>. Stage 5 therefore:</w:t>
      </w:r>
    </w:p>
    <w:p w14:paraId="49D39704" w14:textId="696A055E" w:rsidR="00A27875" w:rsidRDefault="00A27875" w:rsidP="002715BD">
      <w:pPr>
        <w:pStyle w:val="ListBullet2"/>
        <w:ind w:left="794" w:hanging="357"/>
      </w:pPr>
      <w:r>
        <w:t>Identifies characteristics needed for restart</w:t>
      </w:r>
      <w:r w:rsidRPr="00653B81">
        <w:rPr>
          <w:rFonts w:ascii="Cambria Math" w:hAnsi="Cambria Math" w:cs="Cambria Math"/>
        </w:rPr>
        <w:t>‑</w:t>
      </w:r>
      <w:r>
        <w:t>capable IBR plant standards.</w:t>
      </w:r>
    </w:p>
    <w:p w14:paraId="55554261" w14:textId="0399B576" w:rsidR="00A27875" w:rsidRDefault="00A27875" w:rsidP="002715BD">
      <w:pPr>
        <w:pStyle w:val="ListBullet2"/>
        <w:ind w:left="794" w:hanging="357"/>
      </w:pPr>
      <w:r>
        <w:lastRenderedPageBreak/>
        <w:t>Provides a test plan template</w:t>
      </w:r>
      <w:r w:rsidR="54B12BC5">
        <w:t xml:space="preserve"> for a deep network restart</w:t>
      </w:r>
      <w:r w:rsidR="00EF075F" w:rsidRPr="00CA41BF">
        <w:rPr>
          <w:vertAlign w:val="superscript"/>
        </w:rPr>
        <w:footnoteReference w:id="1"/>
      </w:r>
      <w:r w:rsidR="54B12BC5">
        <w:t xml:space="preserve"> from a GFM BESS</w:t>
      </w:r>
      <w:r>
        <w:t>, incorporating</w:t>
      </w:r>
      <w:r w:rsidR="00847CAA">
        <w:t xml:space="preserve"> specific requirements on</w:t>
      </w:r>
      <w:r w:rsidR="00C376C5">
        <w:t xml:space="preserve"> the following to minimise risk exposure</w:t>
      </w:r>
      <w:r>
        <w:t>:</w:t>
      </w:r>
    </w:p>
    <w:p w14:paraId="42E0597B" w14:textId="682CAD41" w:rsidR="00A27875" w:rsidRDefault="00847CAA" w:rsidP="00847CAA">
      <w:pPr>
        <w:pStyle w:val="ListBullet3"/>
      </w:pPr>
      <w:r>
        <w:t>H</w:t>
      </w:r>
      <w:r w:rsidR="00A27875">
        <w:t>igh</w:t>
      </w:r>
      <w:r w:rsidR="002C5801">
        <w:rPr>
          <w:rFonts w:ascii="Cambria Math" w:hAnsi="Cambria Math" w:cs="Cambria Math"/>
        </w:rPr>
        <w:t>-</w:t>
      </w:r>
      <w:r w:rsidR="00A27875">
        <w:t>speed monitoring</w:t>
      </w:r>
      <w:r w:rsidR="00B144DD">
        <w:t xml:space="preserve"> of key</w:t>
      </w:r>
      <w:r w:rsidR="00994AA2">
        <w:t xml:space="preserve"> node</w:t>
      </w:r>
      <w:r w:rsidR="00B144DD">
        <w:t xml:space="preserve"> </w:t>
      </w:r>
      <w:r w:rsidR="00994AA2">
        <w:t>voltages and energisation currents on the test path</w:t>
      </w:r>
    </w:p>
    <w:p w14:paraId="33D5A025" w14:textId="14FF8583" w:rsidR="00A27875" w:rsidRDefault="00A27875" w:rsidP="00847CAA">
      <w:pPr>
        <w:pStyle w:val="ListBullet3"/>
      </w:pPr>
      <w:r>
        <w:t>Real</w:t>
      </w:r>
      <w:r w:rsidR="002C5801">
        <w:rPr>
          <w:rFonts w:ascii="Cambria Math" w:hAnsi="Cambria Math" w:cs="Cambria Math"/>
        </w:rPr>
        <w:t>-</w:t>
      </w:r>
      <w:r>
        <w:t>time visibility</w:t>
      </w:r>
      <w:r w:rsidR="00994AA2">
        <w:t xml:space="preserve"> of these quantities (as opposed to </w:t>
      </w:r>
      <w:r w:rsidR="00257085">
        <w:t>recording-only)</w:t>
      </w:r>
    </w:p>
    <w:p w14:paraId="256D8AD4" w14:textId="75F75323" w:rsidR="00A27875" w:rsidRDefault="00A27875" w:rsidP="00847CAA">
      <w:pPr>
        <w:pStyle w:val="ListBullet3"/>
      </w:pPr>
      <w:r>
        <w:t>Multi</w:t>
      </w:r>
      <w:r>
        <w:rPr>
          <w:rFonts w:ascii="Cambria Math" w:hAnsi="Cambria Math" w:cs="Cambria Math"/>
        </w:rPr>
        <w:t>‑</w:t>
      </w:r>
      <w:r>
        <w:t>party rehearsals</w:t>
      </w:r>
    </w:p>
    <w:p w14:paraId="7673A341" w14:textId="29B19F79" w:rsidR="00A27875" w:rsidRDefault="00A27875" w:rsidP="00847CAA">
      <w:pPr>
        <w:pStyle w:val="ListBullet3"/>
      </w:pPr>
      <w:r>
        <w:t>Peer</w:t>
      </w:r>
      <w:r w:rsidR="002C5801">
        <w:rPr>
          <w:rFonts w:ascii="Cambria Math" w:hAnsi="Cambria Math" w:cs="Cambria Math"/>
        </w:rPr>
        <w:t>-</w:t>
      </w:r>
      <w:r>
        <w:t>reviewed EMT studies</w:t>
      </w:r>
      <w:r w:rsidR="00257085">
        <w:t xml:space="preserve"> by asset owners as well as operators</w:t>
      </w:r>
    </w:p>
    <w:p w14:paraId="4D4AF650" w14:textId="5063AC8B" w:rsidR="00A27875" w:rsidRDefault="00A27875" w:rsidP="00847CAA">
      <w:pPr>
        <w:pStyle w:val="ListBullet3"/>
      </w:pPr>
      <w:r>
        <w:t>Clear rollback mechanisms</w:t>
      </w:r>
      <w:r w:rsidR="00257085">
        <w:t xml:space="preserve"> to quickly restore the system to a safe and stable state</w:t>
      </w:r>
    </w:p>
    <w:p w14:paraId="66B9B4BE" w14:textId="4DEDAA2C" w:rsidR="00A27875" w:rsidRDefault="00C376C5" w:rsidP="00A27875">
      <w:pPr>
        <w:pStyle w:val="BodyText"/>
      </w:pPr>
      <w:r>
        <w:t>Overall, t</w:t>
      </w:r>
      <w:r w:rsidR="00A27875">
        <w:t>he Stage 5 findings collectively demonstrate that:</w:t>
      </w:r>
    </w:p>
    <w:p w14:paraId="2DBAD829" w14:textId="240A101B" w:rsidR="00A27875" w:rsidRDefault="00A27875" w:rsidP="00CF1A48">
      <w:pPr>
        <w:pStyle w:val="ListBullet"/>
      </w:pPr>
      <w:r>
        <w:t>IBR</w:t>
      </w:r>
      <w:r>
        <w:rPr>
          <w:rFonts w:ascii="Cambria Math" w:hAnsi="Cambria Math" w:cs="Cambria Math"/>
        </w:rPr>
        <w:t>‑</w:t>
      </w:r>
      <w:r>
        <w:t>based REZs</w:t>
      </w:r>
      <w:r w:rsidR="00B12710">
        <w:t xml:space="preserve"> that </w:t>
      </w:r>
      <w:r w:rsidR="006440BD">
        <w:t xml:space="preserve">extensively </w:t>
      </w:r>
      <w:r w:rsidR="00B12710">
        <w:t>use</w:t>
      </w:r>
      <w:r>
        <w:t xml:space="preserve"> GFM BESS are technically capable of providing </w:t>
      </w:r>
      <w:r w:rsidR="006440BD">
        <w:t>comprehensive</w:t>
      </w:r>
      <w:r>
        <w:t xml:space="preserve"> system restart services.</w:t>
      </w:r>
    </w:p>
    <w:p w14:paraId="74035C0E" w14:textId="3F83B11B" w:rsidR="00A27875" w:rsidRDefault="00A27875" w:rsidP="00CF1A48">
      <w:pPr>
        <w:pStyle w:val="ListBullet"/>
      </w:pPr>
      <w:r>
        <w:t xml:space="preserve">Energy </w:t>
      </w:r>
      <w:r w:rsidR="00094176">
        <w:t xml:space="preserve">storage </w:t>
      </w:r>
      <w:r>
        <w:t>requirements</w:t>
      </w:r>
      <w:r w:rsidR="00230B3D">
        <w:t xml:space="preserve"> for BESS facilitating restart within a REZ are less than commonly assumed, while</w:t>
      </w:r>
      <w:r>
        <w:t xml:space="preserve"> dynamic performance </w:t>
      </w:r>
      <w:r w:rsidR="00F631B4">
        <w:t xml:space="preserve">proved to be </w:t>
      </w:r>
      <w:r w:rsidR="00B13D82">
        <w:t>generally more well-regulated when compared</w:t>
      </w:r>
      <w:r w:rsidR="00F631B4">
        <w:t xml:space="preserve"> </w:t>
      </w:r>
      <w:r w:rsidR="00B13D82">
        <w:t>synchronous machine-based restart</w:t>
      </w:r>
      <w:r>
        <w:t>.</w:t>
      </w:r>
    </w:p>
    <w:p w14:paraId="3FEF8A02" w14:textId="30D02BE2" w:rsidR="00A27875" w:rsidRDefault="00A27875" w:rsidP="00CF1A48">
      <w:pPr>
        <w:pStyle w:val="ListBullet"/>
      </w:pPr>
      <w:r>
        <w:t xml:space="preserve">With appropriate planning and </w:t>
      </w:r>
      <w:r w:rsidR="006440BD">
        <w:t xml:space="preserve">in-field </w:t>
      </w:r>
      <w:r>
        <w:t>test validation, REZ</w:t>
      </w:r>
      <w:r>
        <w:rPr>
          <w:rFonts w:ascii="Cambria Math" w:hAnsi="Cambria Math" w:cs="Cambria Math"/>
        </w:rPr>
        <w:t>‑</w:t>
      </w:r>
      <w:r>
        <w:t>based black start can become a credible, scalable replacement for retiring synchronous technology.</w:t>
      </w:r>
    </w:p>
    <w:p w14:paraId="65DBA4D4" w14:textId="18CFE230" w:rsidR="00A27875" w:rsidRDefault="00A27875" w:rsidP="00A27875">
      <w:pPr>
        <w:pStyle w:val="BodyText"/>
      </w:pPr>
      <w:r>
        <w:t>These results represent a major step toward enabling real</w:t>
      </w:r>
      <w:r w:rsidRPr="30CBBDFD">
        <w:rPr>
          <w:rFonts w:ascii="Cambria Math" w:hAnsi="Cambria Math" w:cs="Cambria Math"/>
        </w:rPr>
        <w:t>‑</w:t>
      </w:r>
      <w:r>
        <w:t>world trials and establishing robust restart capabilities for Australia</w:t>
      </w:r>
      <w:r w:rsidRPr="30CBBDFD">
        <w:rPr>
          <w:rFonts w:cs="Calibri"/>
        </w:rPr>
        <w:t>’</w:t>
      </w:r>
      <w:r>
        <w:t>s inverter</w:t>
      </w:r>
      <w:r w:rsidRPr="30CBBDFD">
        <w:rPr>
          <w:rFonts w:ascii="Cambria Math" w:hAnsi="Cambria Math" w:cs="Cambria Math"/>
        </w:rPr>
        <w:t>‑</w:t>
      </w:r>
      <w:r>
        <w:t>dominated future grid.</w:t>
      </w:r>
      <w:r w:rsidR="00054FBD">
        <w:t xml:space="preserve"> </w:t>
      </w:r>
      <w:r w:rsidR="00CC084C">
        <w:t>This comes at a time where</w:t>
      </w:r>
      <w:r w:rsidR="00FE4A6D">
        <w:t xml:space="preserve"> AEMO recently published </w:t>
      </w:r>
      <w:r w:rsidR="005476AE">
        <w:t xml:space="preserve">a request for </w:t>
      </w:r>
      <w:r w:rsidR="00A81C0A">
        <w:t>Type 2 Transitional Services</w:t>
      </w:r>
      <w:r w:rsidR="003C551E">
        <w:rPr>
          <w:rStyle w:val="FootnoteReference"/>
        </w:rPr>
        <w:footnoteReference w:id="2"/>
      </w:r>
      <w:r w:rsidR="00A928B1">
        <w:t>, highlighting the</w:t>
      </w:r>
      <w:r w:rsidR="00A81C0A">
        <w:t xml:space="preserve"> </w:t>
      </w:r>
      <w:r w:rsidR="006125BF">
        <w:t xml:space="preserve">urgent need in the </w:t>
      </w:r>
      <w:r w:rsidR="006635C4">
        <w:t>industry</w:t>
      </w:r>
      <w:r w:rsidR="00A81C0A">
        <w:t xml:space="preserve"> </w:t>
      </w:r>
      <w:r w:rsidR="000D7EC6">
        <w:t xml:space="preserve">to demonstrate black start </w:t>
      </w:r>
      <w:r w:rsidR="0093343E">
        <w:t>capability</w:t>
      </w:r>
      <w:r w:rsidR="000D7EC6">
        <w:t xml:space="preserve"> using </w:t>
      </w:r>
      <w:r w:rsidR="000D0E79">
        <w:t>inverter-based resources</w:t>
      </w:r>
      <w:r w:rsidR="008F6E21">
        <w:t xml:space="preserve"> </w:t>
      </w:r>
      <w:r w:rsidR="000D0E79">
        <w:t xml:space="preserve">including GFM BESS. </w:t>
      </w:r>
      <w:r w:rsidR="00A072C3">
        <w:t xml:space="preserve"> </w:t>
      </w:r>
    </w:p>
    <w:p w14:paraId="20A73A15" w14:textId="77777777" w:rsidR="009C4F3D" w:rsidRPr="0094624A" w:rsidRDefault="009C4F3D" w:rsidP="009C4F3D"/>
    <w:bookmarkEnd w:id="1"/>
    <w:p w14:paraId="4A6BFCA3" w14:textId="77777777" w:rsidR="009C4F3D" w:rsidRPr="0054636A" w:rsidRDefault="009C4F3D" w:rsidP="009C4F3D"/>
    <w:p w14:paraId="2BC7DE38" w14:textId="77777777" w:rsidR="009C4F3D" w:rsidRDefault="009C4F3D" w:rsidP="009C4F3D">
      <w:pPr>
        <w:spacing w:after="160"/>
        <w:rPr>
          <w:rFonts w:eastAsiaTheme="majorEastAsia" w:cstheme="majorBidi"/>
          <w:b/>
          <w:color w:val="00A9CE" w:themeColor="accent1"/>
          <w:sz w:val="40"/>
          <w:szCs w:val="40"/>
        </w:rPr>
      </w:pPr>
      <w:r>
        <w:br w:type="page"/>
      </w:r>
    </w:p>
    <w:p w14:paraId="2DA4DE7D" w14:textId="77777777" w:rsidR="009C4F3D" w:rsidRDefault="009C4F3D" w:rsidP="009C4F3D">
      <w:pPr>
        <w:pStyle w:val="Heading1"/>
      </w:pPr>
      <w:bookmarkStart w:id="6" w:name="_Toc221522044"/>
      <w:bookmarkStart w:id="7" w:name="_Toc226981510"/>
      <w:r>
        <w:lastRenderedPageBreak/>
        <w:t>Introduction</w:t>
      </w:r>
      <w:bookmarkEnd w:id="6"/>
      <w:bookmarkEnd w:id="7"/>
    </w:p>
    <w:p w14:paraId="017EE6C9" w14:textId="30041083" w:rsidR="00A8667C" w:rsidRDefault="00273121" w:rsidP="00667905">
      <w:pPr>
        <w:pStyle w:val="BodyText"/>
      </w:pPr>
      <w:r w:rsidRPr="00273121">
        <w:t xml:space="preserve">The transition to an IBR-dominated NEM shows no sign of abating, along with over 12 GW of traditional synchronous generation forecast to retire by 2034. The NEM is fundamentally changing, and almost all aspects of planning, modelling, analysing and delivering the system services required must evolve – immediately. System restart </w:t>
      </w:r>
      <w:r w:rsidR="00FE0B71">
        <w:t>capacity</w:t>
      </w:r>
      <w:r w:rsidRPr="00273121">
        <w:t xml:space="preserve"> in the NEM is already becoming deficient </w:t>
      </w:r>
      <w:r w:rsidR="00AF098F">
        <w:t>owing to</w:t>
      </w:r>
      <w:r w:rsidR="00AF098F" w:rsidRPr="00273121">
        <w:t xml:space="preserve"> </w:t>
      </w:r>
      <w:r w:rsidRPr="00273121">
        <w:t xml:space="preserve">the early shutdown of traditional thermal restart sources, yet options </w:t>
      </w:r>
      <w:r w:rsidR="0090754C">
        <w:t xml:space="preserve">for, </w:t>
      </w:r>
      <w:r w:rsidRPr="00273121">
        <w:t>and confidence in</w:t>
      </w:r>
      <w:r w:rsidR="0090754C">
        <w:t>,</w:t>
      </w:r>
      <w:r w:rsidRPr="00273121">
        <w:t xml:space="preserve"> relying </w:t>
      </w:r>
      <w:r w:rsidR="00AF098F">
        <w:t>o</w:t>
      </w:r>
      <w:r w:rsidR="00AF098F" w:rsidRPr="00273121">
        <w:t>n</w:t>
      </w:r>
      <w:r w:rsidRPr="00273121">
        <w:t xml:space="preserve"> IBR restart sources are extremely low, largely due a lack of experience and data in what is a necessarily conservative industry. Hence, practical studies, requirements and solutions to enable IBR restart are required today.</w:t>
      </w:r>
    </w:p>
    <w:p w14:paraId="2DB5F1E4" w14:textId="5D7A243A" w:rsidR="004C41E5" w:rsidRPr="00667905" w:rsidRDefault="004C41E5" w:rsidP="00667905">
      <w:pPr>
        <w:pStyle w:val="BodyText"/>
      </w:pPr>
      <w:r>
        <w:t xml:space="preserve">Stage 5 of the topic 5 </w:t>
      </w:r>
      <w:r w:rsidRPr="004C41E5">
        <w:t xml:space="preserve">leverages the work completed by researchers in previous stages which demonstrated that there is ample, strong </w:t>
      </w:r>
      <w:r w:rsidR="00E713CA">
        <w:t xml:space="preserve">simulation-based </w:t>
      </w:r>
      <w:r w:rsidRPr="004C41E5">
        <w:t xml:space="preserve">evidence that GFM-BESS technology can perform well in system restart (and in many cases, better than synchronous machines). The work </w:t>
      </w:r>
      <w:r w:rsidR="0008371A">
        <w:t xml:space="preserve">presented </w:t>
      </w:r>
      <w:r w:rsidRPr="004C41E5">
        <w:t>in this stage now focuses on demonstrations of IBR-based restart in real</w:t>
      </w:r>
      <w:r w:rsidR="00573854">
        <w:t>istic</w:t>
      </w:r>
      <w:r w:rsidRPr="004C41E5">
        <w:t xml:space="preserve"> emerging scenarios in the NEM (e.g. REZs) and defining crucial technical and testing requirements to provide confidence to the industry that IBR can reliably play a leading role in system restart within the NEM</w:t>
      </w:r>
      <w:r w:rsidR="000543A1">
        <w:t xml:space="preserve"> to deliver </w:t>
      </w:r>
      <w:r w:rsidR="000543A1" w:rsidRPr="000543A1">
        <w:t xml:space="preserve">quantitative insights </w:t>
      </w:r>
      <w:r w:rsidR="00FA2EE3">
        <w:t>in</w:t>
      </w:r>
      <w:r w:rsidR="000543A1" w:rsidRPr="000543A1">
        <w:t xml:space="preserve">to what </w:t>
      </w:r>
      <w:r w:rsidR="00FA2EE3" w:rsidRPr="000543A1">
        <w:t>ha</w:t>
      </w:r>
      <w:r w:rsidR="00FA2EE3">
        <w:t>ve</w:t>
      </w:r>
      <w:r w:rsidR="00FA2EE3" w:rsidRPr="000543A1">
        <w:t xml:space="preserve"> </w:t>
      </w:r>
      <w:r w:rsidR="000543A1" w:rsidRPr="000543A1">
        <w:t>been largely anecdotal concerns. Additionally, the work extend</w:t>
      </w:r>
      <w:r w:rsidR="00FA2EE3">
        <w:t>s</w:t>
      </w:r>
      <w:r w:rsidR="000543A1" w:rsidRPr="000543A1">
        <w:t xml:space="preserve"> the hybrid plant concept to multiple geographically diverse sites to determine </w:t>
      </w:r>
      <w:r w:rsidR="00FA2EE3">
        <w:t xml:space="preserve">whether </w:t>
      </w:r>
      <w:r w:rsidR="000543A1" w:rsidRPr="000543A1">
        <w:t>energy reserve or export requirements of black-start sources can be met through a remote hybrid arrangement.</w:t>
      </w:r>
      <w:r w:rsidR="00686222">
        <w:t xml:space="preserve"> Stage 5 of </w:t>
      </w:r>
      <w:r w:rsidR="00FA2EE3">
        <w:t xml:space="preserve">Topic </w:t>
      </w:r>
      <w:r w:rsidR="00686222">
        <w:t xml:space="preserve">5 has four milestones which are </w:t>
      </w:r>
      <w:r w:rsidR="001437E7">
        <w:t xml:space="preserve">briefly </w:t>
      </w:r>
      <w:r w:rsidR="00B560E3">
        <w:t xml:space="preserve">described </w:t>
      </w:r>
      <w:r w:rsidR="001437E7">
        <w:t>following.</w:t>
      </w:r>
    </w:p>
    <w:p w14:paraId="28F83A94" w14:textId="00A73273" w:rsidR="009C4F3D" w:rsidRDefault="1AE371A9" w:rsidP="009C4F3D">
      <w:pPr>
        <w:pStyle w:val="Heading2"/>
      </w:pPr>
      <w:bookmarkStart w:id="8" w:name="_Toc226981511"/>
      <w:r>
        <w:t>REZ Self-Energisation and Remote Hybrid Configurations (</w:t>
      </w:r>
      <w:bookmarkStart w:id="9" w:name="_Ref219910681"/>
      <w:bookmarkStart w:id="10" w:name="_Toc221522045"/>
      <w:r w:rsidR="009C4F3D">
        <w:t>Milestone</w:t>
      </w:r>
      <w:r w:rsidR="4D7A306C">
        <w:t>s</w:t>
      </w:r>
      <w:r w:rsidR="009C4F3D">
        <w:t xml:space="preserve"> 1 &amp; 2</w:t>
      </w:r>
      <w:r w:rsidR="2F9092E8">
        <w:t>)</w:t>
      </w:r>
      <w:bookmarkEnd w:id="8"/>
      <w:bookmarkEnd w:id="9"/>
      <w:bookmarkEnd w:id="10"/>
    </w:p>
    <w:p w14:paraId="55EBF916" w14:textId="07A28428" w:rsidR="009C4F3D" w:rsidRDefault="009C4F3D" w:rsidP="009C4F3D">
      <w:pPr>
        <w:pStyle w:val="BodyText"/>
      </w:pPr>
      <w:r>
        <w:t xml:space="preserve">One of the most pressing concerns in the </w:t>
      </w:r>
      <w:r w:rsidR="3EB24C69">
        <w:t>existing</w:t>
      </w:r>
      <w:r>
        <w:t xml:space="preserve"> power system industry is the role of IBRs in system restart. </w:t>
      </w:r>
      <w:r w:rsidR="6DA47CB0">
        <w:t xml:space="preserve">Although </w:t>
      </w:r>
      <w:r>
        <w:t xml:space="preserve">synchronous generators have provided the service for over 100 years, they are </w:t>
      </w:r>
      <w:r w:rsidR="00B560E3">
        <w:t>decreasing in number</w:t>
      </w:r>
      <w:r>
        <w:t>, with new IBRs now dominating much of the grid</w:t>
      </w:r>
      <w:r w:rsidR="00C94223">
        <w:t xml:space="preserve"> in Austral</w:t>
      </w:r>
      <w:r w:rsidR="007F7E34">
        <w:t>ia</w:t>
      </w:r>
      <w:r>
        <w:t xml:space="preserve">. However, there remains great scepticism in the industry as to whether IBRs can play an effective role in restart. </w:t>
      </w:r>
      <w:r w:rsidR="38EF9560">
        <w:t xml:space="preserve">Although </w:t>
      </w:r>
      <w:r>
        <w:t xml:space="preserve">previous AR-PST research </w:t>
      </w:r>
      <w:r w:rsidR="00153B0B">
        <w:t xml:space="preserve">stages </w:t>
      </w:r>
      <w:r>
        <w:t>have answered many questions regarding the fundamental capabilities of IBR for restart (in particular, the use of GFM BESS</w:t>
      </w:r>
      <w:r w:rsidR="005324B7">
        <w:t>), commonly</w:t>
      </w:r>
      <w:r>
        <w:t xml:space="preserve"> cited concern</w:t>
      </w:r>
      <w:r w:rsidR="10173F73">
        <w:t>s</w:t>
      </w:r>
      <w:r>
        <w:t xml:space="preserve"> of the role of IBR </w:t>
      </w:r>
      <w:r w:rsidR="1DA2616C">
        <w:t>include</w:t>
      </w:r>
      <w:r>
        <w:t xml:space="preserve"> the energy-limited nature of BESS</w:t>
      </w:r>
      <w:r w:rsidR="23FE2B65">
        <w:t>,</w:t>
      </w:r>
      <w:r>
        <w:t xml:space="preserve"> and the unpredictability of energy generation from wind and solar sources. </w:t>
      </w:r>
    </w:p>
    <w:p w14:paraId="58BF991B" w14:textId="00B4947A" w:rsidR="009C4F3D" w:rsidRDefault="009C4F3D" w:rsidP="00CC0170">
      <w:pPr>
        <w:pStyle w:val="BodyText"/>
      </w:pPr>
      <w:r>
        <w:t xml:space="preserve">Hence, this stage of the work </w:t>
      </w:r>
      <w:r w:rsidR="00D20DFE">
        <w:t>sought</w:t>
      </w:r>
      <w:r>
        <w:t xml:space="preserve"> to </w:t>
      </w:r>
      <w:r w:rsidR="323C8B7B">
        <w:t>answer</w:t>
      </w:r>
      <w:r>
        <w:t xml:space="preserve"> the following </w:t>
      </w:r>
      <w:r w:rsidR="003D2B71">
        <w:t>questions:</w:t>
      </w:r>
    </w:p>
    <w:p w14:paraId="49619206" w14:textId="50A23E07" w:rsidR="009C4F3D" w:rsidRDefault="009C4F3D" w:rsidP="009C4F3D">
      <w:pPr>
        <w:pStyle w:val="ListBullet"/>
        <w:tabs>
          <w:tab w:val="clear" w:pos="227"/>
          <w:tab w:val="clear" w:pos="397"/>
        </w:tabs>
        <w:spacing w:before="80" w:after="80" w:line="278" w:lineRule="auto"/>
        <w:ind w:left="360" w:hanging="360"/>
      </w:pPr>
      <w:r>
        <w:t xml:space="preserve">How much energy does a BESS need to </w:t>
      </w:r>
      <w:r w:rsidR="0082BA89">
        <w:t xml:space="preserve">have available in </w:t>
      </w:r>
      <w:r>
        <w:t>stor</w:t>
      </w:r>
      <w:r w:rsidR="6787718C">
        <w:t>ag</w:t>
      </w:r>
      <w:r>
        <w:t xml:space="preserve">e if it is to be a primary black starter? </w:t>
      </w:r>
    </w:p>
    <w:p w14:paraId="3F2BDBA1" w14:textId="77777777" w:rsidR="009C4F3D" w:rsidRDefault="009C4F3D" w:rsidP="009C4F3D">
      <w:pPr>
        <w:pStyle w:val="ListBullet"/>
        <w:tabs>
          <w:tab w:val="clear" w:pos="227"/>
          <w:tab w:val="clear" w:pos="397"/>
        </w:tabs>
        <w:spacing w:before="80" w:after="80" w:line="278" w:lineRule="auto"/>
        <w:ind w:left="360" w:hanging="360"/>
      </w:pPr>
      <w:r>
        <w:t>How much energy do the key network elements consume when being energised?</w:t>
      </w:r>
    </w:p>
    <w:p w14:paraId="1095751A" w14:textId="77777777" w:rsidR="009C4F3D" w:rsidRDefault="009C4F3D" w:rsidP="009C4F3D">
      <w:pPr>
        <w:pStyle w:val="ListBullet"/>
        <w:tabs>
          <w:tab w:val="clear" w:pos="227"/>
          <w:tab w:val="clear" w:pos="397"/>
        </w:tabs>
        <w:spacing w:before="80" w:after="80" w:line="278" w:lineRule="auto"/>
        <w:ind w:left="360" w:hanging="360"/>
      </w:pPr>
      <w:r>
        <w:t>How can the primary BESS be recharged if it doesn’t have enough energy to restart the grid?</w:t>
      </w:r>
    </w:p>
    <w:p w14:paraId="50BA101B" w14:textId="4BCEACC2" w:rsidR="009C4F3D" w:rsidRDefault="009C4F3D" w:rsidP="009C4F3D">
      <w:pPr>
        <w:pStyle w:val="ListBullet"/>
        <w:tabs>
          <w:tab w:val="clear" w:pos="227"/>
          <w:tab w:val="clear" w:pos="397"/>
        </w:tabs>
        <w:spacing w:before="80" w:after="80" w:line="278" w:lineRule="auto"/>
        <w:ind w:left="360" w:hanging="360"/>
      </w:pPr>
      <w:r>
        <w:t>Can a REZ be self-energised</w:t>
      </w:r>
      <w:r w:rsidR="134E12F3">
        <w:t>,</w:t>
      </w:r>
      <w:r>
        <w:t xml:space="preserve"> and </w:t>
      </w:r>
      <w:r w:rsidR="7E1BD67F">
        <w:t xml:space="preserve">then </w:t>
      </w:r>
      <w:r>
        <w:t>go on to provide a restart service for the greater grid?</w:t>
      </w:r>
    </w:p>
    <w:p w14:paraId="0D08B55A" w14:textId="77777777" w:rsidR="009C4F3D" w:rsidRDefault="009C4F3D" w:rsidP="009C4F3D">
      <w:pPr>
        <w:pStyle w:val="ListBullet2"/>
      </w:pPr>
      <w:r>
        <w:t>Can the BESS do it on its own? What else may be required?</w:t>
      </w:r>
    </w:p>
    <w:p w14:paraId="2221F37F" w14:textId="3C5673CD" w:rsidR="009C4F3D" w:rsidRDefault="009C4F3D" w:rsidP="009C4F3D">
      <w:pPr>
        <w:pStyle w:val="ListBullet"/>
        <w:tabs>
          <w:tab w:val="clear" w:pos="227"/>
          <w:tab w:val="clear" w:pos="397"/>
        </w:tabs>
        <w:spacing w:before="80" w:after="80" w:line="278" w:lineRule="auto"/>
        <w:ind w:left="360" w:hanging="360"/>
      </w:pPr>
      <w:r>
        <w:lastRenderedPageBreak/>
        <w:t xml:space="preserve">How </w:t>
      </w:r>
      <w:r w:rsidR="5AA3767A">
        <w:t xml:space="preserve">much </w:t>
      </w:r>
      <w:r w:rsidR="7E46017A">
        <w:t>further</w:t>
      </w:r>
      <w:r>
        <w:t xml:space="preserve"> into the power system could an IBR-based REZ energise? And what </w:t>
      </w:r>
      <w:r w:rsidR="27B0F0D2">
        <w:t xml:space="preserve">are the </w:t>
      </w:r>
      <w:r>
        <w:t xml:space="preserve">limiting </w:t>
      </w:r>
      <w:r w:rsidR="4189F1C2">
        <w:t>factors</w:t>
      </w:r>
      <w:r>
        <w:t>?</w:t>
      </w:r>
    </w:p>
    <w:p w14:paraId="0B8712A7" w14:textId="4D3819D6" w:rsidR="009C4F3D" w:rsidRDefault="009C4F3D" w:rsidP="009C4F3D">
      <w:pPr>
        <w:pStyle w:val="ListBullet"/>
        <w:tabs>
          <w:tab w:val="clear" w:pos="227"/>
          <w:tab w:val="clear" w:pos="397"/>
        </w:tabs>
        <w:spacing w:before="80" w:after="80" w:line="278" w:lineRule="auto"/>
        <w:ind w:left="360" w:hanging="360"/>
      </w:pPr>
      <w:r>
        <w:t xml:space="preserve">What happens when the </w:t>
      </w:r>
      <w:r w:rsidR="00AF30DA">
        <w:t xml:space="preserve">primary </w:t>
      </w:r>
      <w:r>
        <w:t xml:space="preserve">energy </w:t>
      </w:r>
      <w:r w:rsidR="2760475B">
        <w:t>re</w:t>
      </w:r>
      <w:r>
        <w:t xml:space="preserve">sources in the REZ are varying </w:t>
      </w:r>
      <w:r w:rsidR="00AF30DA">
        <w:t>due to weather</w:t>
      </w:r>
      <w:r>
        <w:t xml:space="preserve">? Is the system still controllable? </w:t>
      </w:r>
    </w:p>
    <w:p w14:paraId="57E33708" w14:textId="5DEF4783" w:rsidR="009C4F3D" w:rsidRDefault="009C4F3D" w:rsidP="009C4F3D">
      <w:pPr>
        <w:pStyle w:val="ListBullet"/>
        <w:tabs>
          <w:tab w:val="clear" w:pos="227"/>
          <w:tab w:val="clear" w:pos="397"/>
        </w:tabs>
        <w:spacing w:before="80" w:after="80" w:line="278" w:lineRule="auto"/>
        <w:ind w:left="360" w:hanging="360"/>
      </w:pPr>
      <w:r>
        <w:t>How long would it take to restore a REZ</w:t>
      </w:r>
      <w:r w:rsidR="18191E77">
        <w:t>,</w:t>
      </w:r>
      <w:r>
        <w:t xml:space="preserve"> given its complexity? </w:t>
      </w:r>
    </w:p>
    <w:p w14:paraId="42C307BF" w14:textId="634AC5B1" w:rsidR="009C4F3D" w:rsidRDefault="009C4F3D" w:rsidP="009C4F3D">
      <w:pPr>
        <w:pStyle w:val="ListBullet"/>
        <w:tabs>
          <w:tab w:val="clear" w:pos="227"/>
          <w:tab w:val="clear" w:pos="397"/>
        </w:tabs>
        <w:spacing w:before="80" w:after="80" w:line="278" w:lineRule="auto"/>
        <w:ind w:left="360" w:hanging="360"/>
      </w:pPr>
      <w:r>
        <w:t xml:space="preserve">If a REZ is not </w:t>
      </w:r>
      <w:r w:rsidR="006947F3">
        <w:t xml:space="preserve">given </w:t>
      </w:r>
      <w:r w:rsidR="00B14383">
        <w:t>the</w:t>
      </w:r>
      <w:r w:rsidR="006947F3">
        <w:t xml:space="preserve"> role </w:t>
      </w:r>
      <w:r>
        <w:t xml:space="preserve">as </w:t>
      </w:r>
      <w:r w:rsidR="00B14383">
        <w:t xml:space="preserve">a </w:t>
      </w:r>
      <w:r>
        <w:t xml:space="preserve">primary </w:t>
      </w:r>
      <w:r w:rsidR="00BD7D56">
        <w:t xml:space="preserve">restart </w:t>
      </w:r>
      <w:r>
        <w:t xml:space="preserve">source, could it </w:t>
      </w:r>
      <w:r w:rsidR="00B14383">
        <w:t xml:space="preserve">alternatively </w:t>
      </w:r>
      <w:r>
        <w:t xml:space="preserve">provide </w:t>
      </w:r>
      <w:r w:rsidR="3449DFBA">
        <w:t>restoration support</w:t>
      </w:r>
      <w:r w:rsidR="320520B4">
        <w:t xml:space="preserve"> such as </w:t>
      </w:r>
      <w:r>
        <w:t>voltage and frequency control to a system</w:t>
      </w:r>
      <w:r w:rsidR="00166B1B">
        <w:t xml:space="preserve"> being restored</w:t>
      </w:r>
      <w:r>
        <w:t>?</w:t>
      </w:r>
    </w:p>
    <w:p w14:paraId="4F0CFC0F" w14:textId="1D9AC9E3" w:rsidR="009C4F3D" w:rsidRDefault="009C4F3D" w:rsidP="009C4F3D">
      <w:pPr>
        <w:pStyle w:val="ListBullet"/>
        <w:tabs>
          <w:tab w:val="clear" w:pos="227"/>
          <w:tab w:val="clear" w:pos="397"/>
        </w:tabs>
        <w:spacing w:before="80" w:after="80" w:line="278" w:lineRule="auto"/>
        <w:ind w:left="360" w:hanging="360"/>
      </w:pPr>
      <w:r>
        <w:t xml:space="preserve">What additional control mechanisms are required in </w:t>
      </w:r>
      <w:r w:rsidR="65612B4B">
        <w:t xml:space="preserve">a </w:t>
      </w:r>
      <w:r>
        <w:t>REZ to coordinate the devices contributing to the system restoration?</w:t>
      </w:r>
    </w:p>
    <w:p w14:paraId="402EA4D7" w14:textId="468F0419" w:rsidR="009C4F3D" w:rsidRDefault="009C4F3D" w:rsidP="009C4F3D">
      <w:pPr>
        <w:pStyle w:val="BodyText"/>
      </w:pPr>
      <w:r>
        <w:t>Milestone 1 (</w:t>
      </w:r>
      <w:r w:rsidRPr="003F7999">
        <w:t>REZ Self-Energisation Challenges and Strategies</w:t>
      </w:r>
      <w:r>
        <w:t>) and Milestone 2 (</w:t>
      </w:r>
      <w:r w:rsidRPr="003F7999">
        <w:t>Remote Hybrid Configuration</w:t>
      </w:r>
      <w:r>
        <w:t xml:space="preserve">s) </w:t>
      </w:r>
      <w:r w:rsidR="00166B1B">
        <w:t>answers</w:t>
      </w:r>
      <w:r>
        <w:t xml:space="preserve"> these questions, delivering quantitative metrics wherever feasible to help inform the discussion on the pragmatic capability of IBR-based REZs in restoring the power system.</w:t>
      </w:r>
    </w:p>
    <w:p w14:paraId="64A090A6" w14:textId="1A9E158B" w:rsidR="001E128D" w:rsidRDefault="03F327C6" w:rsidP="001E128D">
      <w:pPr>
        <w:pStyle w:val="Heading2"/>
      </w:pPr>
      <w:bookmarkStart w:id="11" w:name="_Toc226981512"/>
      <w:r>
        <w:t>IBR technical standards for restart (</w:t>
      </w:r>
      <w:r w:rsidR="001E128D">
        <w:t>Milestone 3</w:t>
      </w:r>
      <w:r w:rsidR="06BF399B">
        <w:t>)</w:t>
      </w:r>
      <w:bookmarkEnd w:id="11"/>
    </w:p>
    <w:p w14:paraId="70B28C2F" w14:textId="51D3A5A4" w:rsidR="00B30EF6" w:rsidRPr="00FF3030" w:rsidRDefault="00B30EF6" w:rsidP="002532BA">
      <w:pPr>
        <w:pStyle w:val="BodyText"/>
      </w:pPr>
      <w:r w:rsidRPr="00FF3030">
        <w:t xml:space="preserve">The purpose of this work is to establish an initial technical basis for industry discussion and to support a more standardised approach to defining, assessing and verifying restart-capable inverter-based plant, while aligning, where appropriate, with current and emerging restart procurement and demonstration frameworks, including AEMO initiatives relating to black start capability from inverter-based resources. The </w:t>
      </w:r>
      <w:r w:rsidR="00FD202E">
        <w:t>requirements</w:t>
      </w:r>
      <w:r w:rsidR="00AD60D1">
        <w:t xml:space="preserve"> </w:t>
      </w:r>
      <w:r w:rsidR="0048577E">
        <w:t xml:space="preserve">developed </w:t>
      </w:r>
      <w:r w:rsidRPr="00FF3030">
        <w:t xml:space="preserve">address operating conditions that </w:t>
      </w:r>
      <w:r w:rsidRPr="002715BD">
        <w:t>are</w:t>
      </w:r>
      <w:r w:rsidRPr="00FF3030">
        <w:t xml:space="preserve"> materially more onerous than those typically examined in conventional connection studies and </w:t>
      </w:r>
      <w:r w:rsidR="00163C03">
        <w:t xml:space="preserve">conventional </w:t>
      </w:r>
      <w:r w:rsidRPr="00FF3030">
        <w:t xml:space="preserve">access standard assessments. These </w:t>
      </w:r>
      <w:r w:rsidR="0078368A">
        <w:t>requirements</w:t>
      </w:r>
      <w:r w:rsidRPr="00FF3030">
        <w:t xml:space="preserve"> provide a plant-</w:t>
      </w:r>
      <w:r w:rsidR="00AB0D8C">
        <w:t>scale</w:t>
      </w:r>
      <w:r w:rsidR="00AB0D8C" w:rsidRPr="00FF3030">
        <w:t xml:space="preserve"> </w:t>
      </w:r>
      <w:r w:rsidRPr="00FF3030">
        <w:t>technical reference to support, rather than replace, existing and emerging restart procurement frameworks, including SRAS and Type 2 Transitional Services, and to inform future evolution of those frameworks towards inverter-based restart participation.</w:t>
      </w:r>
    </w:p>
    <w:p w14:paraId="22486534" w14:textId="59B1826B" w:rsidR="00586BD1" w:rsidRDefault="00586BD1">
      <w:pPr>
        <w:pStyle w:val="BodyText"/>
        <w:rPr>
          <w:kern w:val="2"/>
          <w:szCs w:val="24"/>
          <w14:ligatures w14:val="standardContextual"/>
        </w:rPr>
      </w:pPr>
      <w:r>
        <w:t>Conventional connection standards generally assume that a plant connects to a power system with an established voltage waveform, well-characterised operating conditions, and a surrounding network within familiar limits. System restart conditions are materially different</w:t>
      </w:r>
      <w:r w:rsidR="00362217">
        <w:t>;</w:t>
      </w:r>
      <w:r>
        <w:t xml:space="preserve"> they may involve dead network energisation, very low and rapidly changing fault levels, uncertain and discontinuous load pickup, sparse damping, and heightened risks of interaction with passive network elements, protection systems, and other controls. In this context, the key technical question is not only whether the plant can remain connected, but whether the proposed system restart generator can provide a stable source during early restoration and </w:t>
      </w:r>
      <w:r w:rsidR="0097342B">
        <w:t xml:space="preserve">can </w:t>
      </w:r>
      <w:r>
        <w:t>be assessed against defined plant-scale performance outcomes.</w:t>
      </w:r>
    </w:p>
    <w:p w14:paraId="05415ECA" w14:textId="77777777" w:rsidR="006C3DDC" w:rsidRDefault="006C3DDC">
      <w:pPr>
        <w:pStyle w:val="BodyText"/>
        <w:rPr>
          <w:kern w:val="2"/>
          <w:szCs w:val="24"/>
          <w14:ligatures w14:val="standardContextual"/>
        </w:rPr>
      </w:pPr>
      <w:r>
        <w:t>Restart-capable performance should therefore not be inferred solely from conventional grid-connection compliance, nor assumed from a grid-forming label. Intentional participation in system restart is a distinct service capability that requires explicit technical requirements. These requirements should be stated in terms of externally observable plant behaviour and measurable plant-scale outcomes, rather than internal control architecture, original equipment manufacturer terminology, or open-ended assumptions about future network configuration.</w:t>
      </w:r>
    </w:p>
    <w:p w14:paraId="79249316" w14:textId="048A0571" w:rsidR="007B6DF7" w:rsidRDefault="007B6DF7">
      <w:pPr>
        <w:pStyle w:val="BodyText"/>
        <w:rPr>
          <w:kern w:val="2"/>
          <w:szCs w:val="24"/>
          <w14:ligatures w14:val="standardContextual"/>
        </w:rPr>
      </w:pPr>
      <w:r>
        <w:t xml:space="preserve">The </w:t>
      </w:r>
      <w:r w:rsidR="00E12D23">
        <w:t>requirements</w:t>
      </w:r>
      <w:r>
        <w:t xml:space="preserve"> </w:t>
      </w:r>
      <w:r w:rsidR="0032117A">
        <w:t xml:space="preserve">presented </w:t>
      </w:r>
      <w:r w:rsidR="00E12D23">
        <w:t>in this milestone</w:t>
      </w:r>
      <w:r w:rsidR="0032117A">
        <w:t xml:space="preserve"> </w:t>
      </w:r>
      <w:r>
        <w:t xml:space="preserve">is intentionally technology-neutral and does not define compliance by reference to grid-following or grid-forming labels. Instead, it focuses on the </w:t>
      </w:r>
      <w:r>
        <w:lastRenderedPageBreak/>
        <w:t>plant-scale capabilities and externally observable behaviours required for restart service. Some restart duties</w:t>
      </w:r>
      <w:r w:rsidR="00A42102">
        <w:t xml:space="preserve">, </w:t>
      </w:r>
      <w:r>
        <w:t>particularly dead-network energisation, establishment of a stable voltage and frequency reference, and sustained islanded operation as a primary source</w:t>
      </w:r>
      <w:r w:rsidR="00A42102">
        <w:t xml:space="preserve">, </w:t>
      </w:r>
      <w:r>
        <w:t xml:space="preserve">are likely to require voltage-forming behaviour. The </w:t>
      </w:r>
      <w:r w:rsidR="003226C5">
        <w:t>requirements</w:t>
      </w:r>
      <w:r>
        <w:t xml:space="preserve"> therefore remain neutral on implementation while specifying the required performance outcomes.</w:t>
      </w:r>
    </w:p>
    <w:p w14:paraId="446E319C" w14:textId="6C30F9E0" w:rsidR="005147FD" w:rsidRDefault="002A1BD6">
      <w:pPr>
        <w:pStyle w:val="BodyText"/>
      </w:pPr>
      <w:r>
        <w:t xml:space="preserve">The </w:t>
      </w:r>
      <w:r w:rsidR="003226C5">
        <w:t>requirements</w:t>
      </w:r>
      <w:r>
        <w:t xml:space="preserve"> focus on whether the plant can</w:t>
      </w:r>
      <w:r w:rsidR="009358E9">
        <w:t>:</w:t>
      </w:r>
      <w:r>
        <w:t xml:space="preserve"> </w:t>
      </w:r>
    </w:p>
    <w:p w14:paraId="4A9772B4" w14:textId="4421816E" w:rsidR="005147FD" w:rsidRPr="004F06CD" w:rsidRDefault="00A42102" w:rsidP="004F06CD">
      <w:pPr>
        <w:pStyle w:val="ListBullet"/>
      </w:pPr>
      <w:r w:rsidRPr="004F06CD">
        <w:t>E</w:t>
      </w:r>
      <w:r w:rsidR="002A1BD6" w:rsidRPr="004F06CD">
        <w:t xml:space="preserve">nergise and stabilise a dead network section, </w:t>
      </w:r>
    </w:p>
    <w:p w14:paraId="670EC0D1" w14:textId="546F27C9" w:rsidR="005147FD" w:rsidRPr="004F06CD" w:rsidRDefault="00A42102" w:rsidP="004F06CD">
      <w:pPr>
        <w:pStyle w:val="ListBullet"/>
      </w:pPr>
      <w:r w:rsidRPr="004F06CD">
        <w:t>E</w:t>
      </w:r>
      <w:r w:rsidR="002A1BD6" w:rsidRPr="004F06CD">
        <w:t xml:space="preserve">stablish and maintain a controlled local island, </w:t>
      </w:r>
    </w:p>
    <w:p w14:paraId="51427DA7" w14:textId="47562728" w:rsidR="001A44A3" w:rsidRPr="004F06CD" w:rsidRDefault="00A42102" w:rsidP="004F06CD">
      <w:pPr>
        <w:pStyle w:val="ListBullet"/>
      </w:pPr>
      <w:r w:rsidRPr="004F06CD">
        <w:t>O</w:t>
      </w:r>
      <w:r w:rsidR="002A1BD6" w:rsidRPr="004F06CD">
        <w:t xml:space="preserve">perate under very low and varying system strength within a defined test envelope, </w:t>
      </w:r>
    </w:p>
    <w:p w14:paraId="695763EB" w14:textId="4F28FAE7" w:rsidR="009358E9" w:rsidRPr="004F06CD" w:rsidRDefault="004F06CD" w:rsidP="004F06CD">
      <w:pPr>
        <w:pStyle w:val="ListBullet"/>
      </w:pPr>
      <w:r w:rsidRPr="004F06CD">
        <w:t>R</w:t>
      </w:r>
      <w:r w:rsidR="002A1BD6" w:rsidRPr="004F06CD">
        <w:t xml:space="preserve">emain compatible with protection and supervisory control systems, and </w:t>
      </w:r>
    </w:p>
    <w:p w14:paraId="64741955" w14:textId="722E53CB" w:rsidR="009358E9" w:rsidRPr="00CA41BF" w:rsidRDefault="004F06CD" w:rsidP="004F06CD">
      <w:pPr>
        <w:pStyle w:val="ListBullet"/>
      </w:pPr>
      <w:r w:rsidRPr="004F06CD">
        <w:t>A</w:t>
      </w:r>
      <w:r w:rsidR="002A1BD6" w:rsidRPr="004F06CD">
        <w:t xml:space="preserve">void unacceptable oscillatory or power-quality risks during restoration. </w:t>
      </w:r>
    </w:p>
    <w:p w14:paraId="0F481091" w14:textId="578C37A2" w:rsidR="002A1BD6" w:rsidRPr="009358E9" w:rsidRDefault="002A1BD6" w:rsidP="00CA41BF">
      <w:pPr>
        <w:pStyle w:val="ListBullet"/>
        <w:numPr>
          <w:ilvl w:val="0"/>
          <w:numId w:val="0"/>
        </w:numPr>
        <w:rPr>
          <w:kern w:val="2"/>
          <w:szCs w:val="24"/>
          <w14:ligatures w14:val="standardContextual"/>
        </w:rPr>
      </w:pPr>
      <w:r>
        <w:t xml:space="preserve">They also address restart-specific performance requirements, including transformer </w:t>
      </w:r>
      <w:r w:rsidR="00B86E3E">
        <w:t xml:space="preserve">energisation, </w:t>
      </w:r>
      <w:r>
        <w:t xml:space="preserve"> line charging, load pickup, operation under unbalanced conditions, behaviour at current limits, and orderly transitions between defined restoration stages.</w:t>
      </w:r>
    </w:p>
    <w:p w14:paraId="21E708BF" w14:textId="7A30DC2E" w:rsidR="001E128D" w:rsidRDefault="00F87B2A" w:rsidP="001E128D">
      <w:pPr>
        <w:pStyle w:val="Heading2"/>
      </w:pPr>
      <w:bookmarkStart w:id="12" w:name="_Toc226981513"/>
      <w:r w:rsidRPr="00F87B2A">
        <w:t>Development of a GFM-BESS restart test plan template</w:t>
      </w:r>
      <w:r>
        <w:t xml:space="preserve"> (</w:t>
      </w:r>
      <w:r w:rsidR="001E128D">
        <w:t>Milestone 4</w:t>
      </w:r>
      <w:r>
        <w:t>)</w:t>
      </w:r>
      <w:bookmarkEnd w:id="12"/>
    </w:p>
    <w:p w14:paraId="380BF570" w14:textId="6AC2F53A" w:rsidR="00AD7D3B" w:rsidRDefault="00AD7D3B" w:rsidP="00AD7D3B">
      <w:pPr>
        <w:pStyle w:val="BodyText"/>
      </w:pPr>
      <w:r>
        <w:t>Milestone 4 focuses on bridging the gap between desktop based EMT studies and the practical, operational steps required to validate inverter based black start capability in the real power system. While earlier milestones assessed technical feasibility through modelling, Milestone 4 addresses the core challenge raised by Network Service Providers (NSPs)</w:t>
      </w:r>
      <w:r w:rsidR="006A7768">
        <w:t>,</w:t>
      </w:r>
      <w:r w:rsidR="00446087">
        <w:t xml:space="preserve"> </w:t>
      </w:r>
      <w:r w:rsidR="006A7768">
        <w:t>being</w:t>
      </w:r>
      <w:r>
        <w:t xml:space="preserve"> industry hesitation to be the first to expose high value assets to an unproven IBR driven restart process.</w:t>
      </w:r>
    </w:p>
    <w:p w14:paraId="75BE43D2" w14:textId="1BF1DDE5" w:rsidR="001A7F0A" w:rsidRDefault="00AD7D3B" w:rsidP="00AD7D3B">
      <w:pPr>
        <w:pStyle w:val="BodyText"/>
      </w:pPr>
      <w:r>
        <w:t>Despite strong technical results from Stages 1–5 of Topic 5, NSPs</w:t>
      </w:r>
      <w:r w:rsidR="006A7768">
        <w:t xml:space="preserve"> contacted and spoke with as part of this work</w:t>
      </w:r>
      <w:r>
        <w:t xml:space="preserve"> consistently expressed that no amount of simulation alone can replace the confidence gained from carefully controlled, in field network energisation trials. AEMO’s subsequent release of the Type 2 Transitional Services – Black Start Capability from IBR further reinforces the national need for a validated pathway to safely test GFM BESS restart capability. This milestone develops that pathway</w:t>
      </w:r>
      <w:r w:rsidR="00E70097">
        <w:t xml:space="preserve"> </w:t>
      </w:r>
      <w:r w:rsidR="00344C02">
        <w:t>by:</w:t>
      </w:r>
    </w:p>
    <w:p w14:paraId="4A2C0667" w14:textId="42144605" w:rsidR="00642C1A" w:rsidRDefault="00642C1A" w:rsidP="002715BD">
      <w:pPr>
        <w:pStyle w:val="ListBullet"/>
      </w:pPr>
      <w:r>
        <w:t>Developing a test plan template for a GFM BESS to perform deep network energisation, i.e., energising elements beyond the point of connection.</w:t>
      </w:r>
    </w:p>
    <w:p w14:paraId="15FE6C18" w14:textId="1B560DE3" w:rsidR="00642C1A" w:rsidRDefault="00642C1A" w:rsidP="002715BD">
      <w:pPr>
        <w:pStyle w:val="ListBullet"/>
      </w:pPr>
      <w:r>
        <w:t xml:space="preserve">Embedding controls, monitoring, and </w:t>
      </w:r>
      <w:r w:rsidR="005F5B9D">
        <w:t xml:space="preserve">test </w:t>
      </w:r>
      <w:r w:rsidR="00E1341B">
        <w:t>procedures</w:t>
      </w:r>
      <w:r>
        <w:t xml:space="preserve"> to ensure asset protection during testing.</w:t>
      </w:r>
    </w:p>
    <w:p w14:paraId="5C85A3EB" w14:textId="2F3DF5A1" w:rsidR="00642C1A" w:rsidRDefault="00642C1A" w:rsidP="002715BD">
      <w:pPr>
        <w:pStyle w:val="ListBullet"/>
      </w:pPr>
      <w:r>
        <w:t>Reflecting the operational concerns and expectations of NSPs, derived from targeted discussions and stakeholder engagement.</w:t>
      </w:r>
    </w:p>
    <w:p w14:paraId="0DEE47FD" w14:textId="5451369A" w:rsidR="00642C1A" w:rsidRDefault="00642C1A" w:rsidP="002715BD">
      <w:pPr>
        <w:pStyle w:val="ListBullet"/>
      </w:pPr>
      <w:r>
        <w:t>Providing a template that can directly support AEMO’s Type 2 service trials for IBR based restart.</w:t>
      </w:r>
    </w:p>
    <w:p w14:paraId="79D70B09" w14:textId="54469892" w:rsidR="00B822E4" w:rsidRDefault="00642C1A" w:rsidP="002715BD">
      <w:pPr>
        <w:pStyle w:val="BodyText"/>
      </w:pPr>
      <w:r>
        <w:t>This milestone acknowledges the industry environment</w:t>
      </w:r>
      <w:r w:rsidR="007400DD">
        <w:t xml:space="preserve"> that “</w:t>
      </w:r>
      <w:r>
        <w:t>while confidence in GFM BESS is growing, stakeholders require a predictable, peer reviewed, and risk managed testing process before committing to live trials</w:t>
      </w:r>
      <w:r w:rsidR="00B15A09">
        <w:t>”</w:t>
      </w:r>
      <w:r>
        <w:t>.</w:t>
      </w:r>
      <w:r w:rsidR="00D81DEB">
        <w:t xml:space="preserve"> </w:t>
      </w:r>
      <w:r w:rsidR="00D81DEB" w:rsidRPr="00D81DEB">
        <w:t xml:space="preserve">This </w:t>
      </w:r>
      <w:r w:rsidR="00A362DE">
        <w:t>test plan template</w:t>
      </w:r>
      <w:r w:rsidR="00D81DEB" w:rsidRPr="00D81DEB">
        <w:t xml:space="preserve"> is written from the perspective of both the GFM BESS operator and the network operator, ensuring alignment of technical capability, asset protection, and operational processes.</w:t>
      </w:r>
    </w:p>
    <w:p w14:paraId="5B9AF417" w14:textId="77777777" w:rsidR="00B822E4" w:rsidRDefault="007D4E5D" w:rsidP="007D4E5D">
      <w:pPr>
        <w:pStyle w:val="Heading2"/>
      </w:pPr>
      <w:bookmarkStart w:id="13" w:name="_Toc226981514"/>
      <w:bookmarkStart w:id="14" w:name="_Toc226981515"/>
      <w:bookmarkEnd w:id="13"/>
      <w:r>
        <w:lastRenderedPageBreak/>
        <w:t>Progress against the research roadmap</w:t>
      </w:r>
      <w:bookmarkEnd w:id="14"/>
    </w:p>
    <w:p w14:paraId="711BC2A4" w14:textId="52D65356" w:rsidR="004B0D29" w:rsidRDefault="00B82C29">
      <w:pPr>
        <w:pStyle w:val="BodyText"/>
      </w:pPr>
      <w:r>
        <w:fldChar w:fldCharType="begin"/>
      </w:r>
      <w:r>
        <w:instrText xml:space="preserve"> REF _Ref225322649 \h </w:instrText>
      </w:r>
      <w:r>
        <w:fldChar w:fldCharType="separate"/>
      </w:r>
      <w:r w:rsidR="00211758">
        <w:t xml:space="preserve">Table </w:t>
      </w:r>
      <w:r w:rsidR="00211758">
        <w:rPr>
          <w:noProof/>
        </w:rPr>
        <w:t>1</w:t>
      </w:r>
      <w:r>
        <w:fldChar w:fldCharType="end"/>
      </w:r>
      <w:r>
        <w:t xml:space="preserve"> provides progress update against the research roadmap. It highlights </w:t>
      </w:r>
      <w:r w:rsidR="00620309">
        <w:t xml:space="preserve">details of each stage, </w:t>
      </w:r>
      <w:r w:rsidR="00280EE6">
        <w:t xml:space="preserve">tasks carried out during each stage to address research gap and </w:t>
      </w:r>
      <w:r w:rsidR="00620309">
        <w:t>deliverables</w:t>
      </w:r>
      <w:r w:rsidR="00280EE6">
        <w:t xml:space="preserve">. </w:t>
      </w:r>
    </w:p>
    <w:p w14:paraId="7C4230A8" w14:textId="0277237E" w:rsidR="00B822E4" w:rsidRDefault="0022652C">
      <w:pPr>
        <w:pStyle w:val="BodyText"/>
      </w:pPr>
      <w:r>
        <w:t xml:space="preserve">Note that as this research has evolved, </w:t>
      </w:r>
      <w:r w:rsidR="008D6ECB">
        <w:t xml:space="preserve">elements which may have seemed complete or </w:t>
      </w:r>
      <w:r w:rsidR="009831BD">
        <w:t>near complete</w:t>
      </w:r>
      <w:r w:rsidR="008D6ECB">
        <w:t xml:space="preserve"> in previous stages </w:t>
      </w:r>
      <w:r w:rsidR="00703927">
        <w:t>may have been reclassified as less complete as new information and discoveries come to light.</w:t>
      </w:r>
    </w:p>
    <w:p w14:paraId="7F635706" w14:textId="77777777" w:rsidR="00CA41BF" w:rsidRDefault="00CA41BF" w:rsidP="00CA41BF">
      <w:pPr>
        <w:pStyle w:val="Caption"/>
      </w:pPr>
      <w:bookmarkStart w:id="15" w:name="_Ref225322649"/>
      <w:bookmarkStart w:id="16" w:name="_Toc226981484"/>
      <w:r>
        <w:t xml:space="preserve">Table </w:t>
      </w:r>
      <w:fldSimple w:instr=" SEQ Table \* ARABIC ">
        <w:r>
          <w:rPr>
            <w:noProof/>
          </w:rPr>
          <w:t>1</w:t>
        </w:r>
      </w:fldSimple>
      <w:bookmarkEnd w:id="15"/>
      <w:r>
        <w:t xml:space="preserve"> Research </w:t>
      </w:r>
      <w:bookmarkEnd w:id="16"/>
      <w:r>
        <w:t>progress</w:t>
      </w:r>
    </w:p>
    <w:tbl>
      <w:tblPr>
        <w:tblStyle w:val="TableProfessional"/>
        <w:tblW w:w="5000" w:type="pct"/>
        <w:tblLayout w:type="fixed"/>
        <w:tblLook w:val="04A0" w:firstRow="1" w:lastRow="0" w:firstColumn="1" w:lastColumn="0" w:noHBand="0" w:noVBand="1"/>
      </w:tblPr>
      <w:tblGrid>
        <w:gridCol w:w="980"/>
        <w:gridCol w:w="979"/>
        <w:gridCol w:w="839"/>
        <w:gridCol w:w="1230"/>
        <w:gridCol w:w="445"/>
        <w:gridCol w:w="1230"/>
        <w:gridCol w:w="435"/>
        <w:gridCol w:w="1230"/>
        <w:gridCol w:w="616"/>
        <w:gridCol w:w="1230"/>
        <w:gridCol w:w="408"/>
      </w:tblGrid>
      <w:tr w:rsidR="00CA41BF" w:rsidRPr="00143596" w14:paraId="5E680B82" w14:textId="77777777" w:rsidTr="003D5E8F">
        <w:trPr>
          <w:cnfStyle w:val="100000000000" w:firstRow="1" w:lastRow="0" w:firstColumn="0" w:lastColumn="0" w:oddVBand="0" w:evenVBand="0" w:oddHBand="0" w:evenHBand="0" w:firstRowFirstColumn="0" w:firstRowLastColumn="0" w:lastRowFirstColumn="0" w:lastRowLastColumn="0"/>
          <w:trHeight w:val="510"/>
          <w:tblHeader/>
        </w:trPr>
        <w:tc>
          <w:tcPr>
            <w:tcW w:w="510" w:type="pct"/>
            <w:vAlign w:val="center"/>
            <w:hideMark/>
          </w:tcPr>
          <w:p w14:paraId="210E7C84"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Roadmap Major Tasks</w:t>
            </w:r>
          </w:p>
        </w:tc>
        <w:tc>
          <w:tcPr>
            <w:tcW w:w="509" w:type="pct"/>
            <w:vAlign w:val="center"/>
            <w:hideMark/>
          </w:tcPr>
          <w:p w14:paraId="43CB86D4"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Original Roadmap Tasks</w:t>
            </w:r>
          </w:p>
        </w:tc>
        <w:tc>
          <w:tcPr>
            <w:tcW w:w="436" w:type="pct"/>
            <w:vAlign w:val="center"/>
            <w:hideMark/>
          </w:tcPr>
          <w:p w14:paraId="720059AA" w14:textId="77777777" w:rsidR="00CA41BF" w:rsidRPr="00143596" w:rsidRDefault="00CA41BF" w:rsidP="003D5E8F">
            <w:pPr>
              <w:spacing w:after="0"/>
              <w:rPr>
                <w:rFonts w:ascii="Aptos Narrow" w:eastAsia="Times New Roman" w:hAnsi="Aptos Narrow"/>
                <w:b/>
                <w:bCs/>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 xml:space="preserve">Roadmap changes </w:t>
            </w:r>
          </w:p>
          <w:p w14:paraId="127CC91E"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(if any)</w:t>
            </w:r>
          </w:p>
        </w:tc>
        <w:tc>
          <w:tcPr>
            <w:tcW w:w="639" w:type="pct"/>
            <w:vAlign w:val="center"/>
            <w:hideMark/>
          </w:tcPr>
          <w:p w14:paraId="583C4F33"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Stage 2 planned tasks</w:t>
            </w:r>
          </w:p>
        </w:tc>
        <w:tc>
          <w:tcPr>
            <w:tcW w:w="231" w:type="pct"/>
            <w:vAlign w:val="center"/>
            <w:hideMark/>
          </w:tcPr>
          <w:p w14:paraId="1CB7466C"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 xml:space="preserve">% </w:t>
            </w:r>
          </w:p>
        </w:tc>
        <w:tc>
          <w:tcPr>
            <w:tcW w:w="639" w:type="pct"/>
            <w:vAlign w:val="center"/>
            <w:hideMark/>
          </w:tcPr>
          <w:p w14:paraId="3E15707B"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Stage 3 tasks</w:t>
            </w:r>
          </w:p>
        </w:tc>
        <w:tc>
          <w:tcPr>
            <w:tcW w:w="226" w:type="pct"/>
            <w:vAlign w:val="center"/>
            <w:hideMark/>
          </w:tcPr>
          <w:p w14:paraId="5788F0F4"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 xml:space="preserve">% </w:t>
            </w:r>
          </w:p>
        </w:tc>
        <w:tc>
          <w:tcPr>
            <w:tcW w:w="639" w:type="pct"/>
            <w:vAlign w:val="center"/>
            <w:hideMark/>
          </w:tcPr>
          <w:p w14:paraId="3B90AB6A"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Stage 4 tasks</w:t>
            </w:r>
          </w:p>
        </w:tc>
        <w:tc>
          <w:tcPr>
            <w:tcW w:w="320" w:type="pct"/>
            <w:vAlign w:val="center"/>
            <w:hideMark/>
          </w:tcPr>
          <w:p w14:paraId="380CD521"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 xml:space="preserve">% </w:t>
            </w:r>
          </w:p>
        </w:tc>
        <w:tc>
          <w:tcPr>
            <w:tcW w:w="639" w:type="pct"/>
            <w:vAlign w:val="center"/>
            <w:hideMark/>
          </w:tcPr>
          <w:p w14:paraId="5F5921BD"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Stage 5 tasks</w:t>
            </w:r>
          </w:p>
        </w:tc>
        <w:tc>
          <w:tcPr>
            <w:tcW w:w="212" w:type="pct"/>
            <w:vAlign w:val="center"/>
            <w:hideMark/>
          </w:tcPr>
          <w:p w14:paraId="797025D3" w14:textId="77777777" w:rsidR="00CA41BF" w:rsidRPr="00143596" w:rsidRDefault="00CA41BF" w:rsidP="003D5E8F">
            <w:pPr>
              <w:spacing w:after="0"/>
              <w:rPr>
                <w:rFonts w:ascii="Aptos Narrow" w:eastAsia="Times New Roman" w:hAnsi="Aptos Narrow"/>
                <w:color w:val="FFFFFF" w:themeColor="background1"/>
                <w:sz w:val="16"/>
                <w:szCs w:val="16"/>
                <w:lang w:eastAsia="zh-CN"/>
              </w:rPr>
            </w:pPr>
            <w:r w:rsidRPr="00143596">
              <w:rPr>
                <w:rFonts w:ascii="Aptos Narrow" w:eastAsia="Times New Roman" w:hAnsi="Aptos Narrow"/>
                <w:color w:val="FFFFFF" w:themeColor="background1"/>
                <w:sz w:val="16"/>
                <w:szCs w:val="16"/>
                <w:lang w:eastAsia="zh-CN"/>
              </w:rPr>
              <w:t xml:space="preserve">% </w:t>
            </w:r>
          </w:p>
        </w:tc>
      </w:tr>
      <w:tr w:rsidR="00CA41BF" w:rsidRPr="00143596" w14:paraId="5DC79BA9" w14:textId="77777777" w:rsidTr="003D5E8F">
        <w:trPr>
          <w:trHeight w:val="1814"/>
        </w:trPr>
        <w:tc>
          <w:tcPr>
            <w:tcW w:w="510" w:type="pct"/>
            <w:vMerge w:val="restart"/>
            <w:vAlign w:val="center"/>
            <w:hideMark/>
          </w:tcPr>
          <w:p w14:paraId="588E5DC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 Treatment of IBR during system restoration</w:t>
            </w:r>
          </w:p>
        </w:tc>
        <w:tc>
          <w:tcPr>
            <w:tcW w:w="509" w:type="pct"/>
            <w:vAlign w:val="center"/>
            <w:hideMark/>
          </w:tcPr>
          <w:p w14:paraId="68B1910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1-1 Grid-following inverters</w:t>
            </w:r>
          </w:p>
        </w:tc>
        <w:tc>
          <w:tcPr>
            <w:tcW w:w="436" w:type="pct"/>
            <w:vAlign w:val="center"/>
            <w:hideMark/>
          </w:tcPr>
          <w:p w14:paraId="7F15E10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0565E24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Assessed capabilities of GFL IBR (BESS, solar, wind) being restarted by GFM BESS, SG, and SyncCon + GFL BESS black starters. Determined SCR withstand limits and Generator Restart Size Ratios via hundreds of PSCAD™/EMTDC™ studies on simplified power island model.</w:t>
            </w:r>
          </w:p>
        </w:tc>
        <w:tc>
          <w:tcPr>
            <w:tcW w:w="231" w:type="pct"/>
            <w:vAlign w:val="center"/>
            <w:hideMark/>
          </w:tcPr>
          <w:p w14:paraId="30A725B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50%</w:t>
            </w:r>
          </w:p>
        </w:tc>
        <w:tc>
          <w:tcPr>
            <w:tcW w:w="639" w:type="pct"/>
            <w:vAlign w:val="center"/>
            <w:hideMark/>
          </w:tcPr>
          <w:p w14:paraId="175DFE5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Investigated stability boundaries of restarted islands with multiple GFL support devices (up to 1:10 GFM:GFL ratio). Assessed impact of GFL frequency and voltage droop settings on island stability. Studied GFL BESS fault ride-through re-strike behaviour.</w:t>
            </w:r>
          </w:p>
        </w:tc>
        <w:tc>
          <w:tcPr>
            <w:tcW w:w="226" w:type="pct"/>
            <w:vAlign w:val="center"/>
            <w:hideMark/>
          </w:tcPr>
          <w:p w14:paraId="0BF275C5"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65%</w:t>
            </w:r>
          </w:p>
        </w:tc>
        <w:tc>
          <w:tcPr>
            <w:tcW w:w="639" w:type="pct"/>
            <w:vAlign w:val="center"/>
            <w:hideMark/>
          </w:tcPr>
          <w:p w14:paraId="6F9CC235"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Evaluated alterations to GFL IBR operational and operator accessible settings to enhance stability during 100% IBR system restoration.  </w:t>
            </w:r>
          </w:p>
        </w:tc>
        <w:tc>
          <w:tcPr>
            <w:tcW w:w="320" w:type="pct"/>
            <w:vAlign w:val="center"/>
            <w:hideMark/>
          </w:tcPr>
          <w:p w14:paraId="6BD35B9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85%</w:t>
            </w:r>
          </w:p>
        </w:tc>
        <w:tc>
          <w:tcPr>
            <w:tcW w:w="639" w:type="pct"/>
            <w:vAlign w:val="center"/>
            <w:hideMark/>
          </w:tcPr>
          <w:p w14:paraId="266CD4A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A wide variety of GFL-IBR devices were evaluated for stability during IBR-only based restart, including clustering effects from a REZ and highly variable input energy sources. Different terminal control algorithms were explored, and it was noted that terminal voltage control can aid in stability.</w:t>
            </w:r>
          </w:p>
        </w:tc>
        <w:tc>
          <w:tcPr>
            <w:tcW w:w="212" w:type="pct"/>
            <w:vAlign w:val="center"/>
            <w:hideMark/>
          </w:tcPr>
          <w:p w14:paraId="38277BD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100%</w:t>
            </w:r>
          </w:p>
        </w:tc>
      </w:tr>
      <w:tr w:rsidR="00CA41BF" w:rsidRPr="00143596" w14:paraId="3476EF83" w14:textId="77777777" w:rsidTr="003D5E8F">
        <w:trPr>
          <w:trHeight w:val="1984"/>
        </w:trPr>
        <w:tc>
          <w:tcPr>
            <w:tcW w:w="510" w:type="pct"/>
            <w:vMerge/>
            <w:vAlign w:val="center"/>
            <w:hideMark/>
          </w:tcPr>
          <w:p w14:paraId="4DAB7C15"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46C41BBA"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1-2 Grid-forming inverters</w:t>
            </w:r>
          </w:p>
        </w:tc>
        <w:tc>
          <w:tcPr>
            <w:tcW w:w="436" w:type="pct"/>
            <w:vAlign w:val="center"/>
            <w:hideMark/>
          </w:tcPr>
          <w:p w14:paraId="6C68903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0270E85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Assessed GFM BESS as black starter using two vendor-specific OEM EMT models. Found GFM BESS outperforms SG and SyncCon + GFL BESS. Virtual inertia, damping, and fault current parameters had insignificant impact on stability. GFM islanded mode used for all studies.</w:t>
            </w:r>
          </w:p>
        </w:tc>
        <w:tc>
          <w:tcPr>
            <w:tcW w:w="231" w:type="pct"/>
            <w:vAlign w:val="center"/>
            <w:hideMark/>
          </w:tcPr>
          <w:p w14:paraId="408F311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33%</w:t>
            </w:r>
          </w:p>
        </w:tc>
        <w:tc>
          <w:tcPr>
            <w:tcW w:w="639" w:type="pct"/>
            <w:vAlign w:val="center"/>
            <w:hideMark/>
          </w:tcPr>
          <w:p w14:paraId="505B427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Determined 1:10 GFM:GFL ratio as upper stability limit. GFM frequency droop, inertia, and damping sensitivities analysed on wide-area network. GFM BESS location studies: proximity to SGs enables soft energisation of large transformers. Rise and settling time analysis for fault response.</w:t>
            </w:r>
          </w:p>
        </w:tc>
        <w:tc>
          <w:tcPr>
            <w:tcW w:w="226" w:type="pct"/>
            <w:vAlign w:val="center"/>
            <w:hideMark/>
          </w:tcPr>
          <w:p w14:paraId="58125494"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60%</w:t>
            </w:r>
          </w:p>
        </w:tc>
        <w:tc>
          <w:tcPr>
            <w:tcW w:w="639" w:type="pct"/>
            <w:vAlign w:val="center"/>
            <w:hideMark/>
          </w:tcPr>
          <w:p w14:paraId="5243A12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EPRI GFM BESS model used. GFM BESS readily accommodates uncontrolled DER export. Aggressive frequency droop (&lt;3%) increases instability; manual active power biases preferred over aggressive closed-loop control. Slower voltage recovery from GFM BESS increases DER tripping during transformer energisation vs SG.</w:t>
            </w:r>
          </w:p>
        </w:tc>
        <w:tc>
          <w:tcPr>
            <w:tcW w:w="320" w:type="pct"/>
            <w:vAlign w:val="center"/>
            <w:hideMark/>
          </w:tcPr>
          <w:p w14:paraId="078B65B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80%</w:t>
            </w:r>
          </w:p>
        </w:tc>
        <w:tc>
          <w:tcPr>
            <w:tcW w:w="639" w:type="pct"/>
            <w:vAlign w:val="center"/>
            <w:hideMark/>
          </w:tcPr>
          <w:p w14:paraId="09CAB916" w14:textId="34A51AD5" w:rsidR="003D5E8F" w:rsidRPr="003D5E8F"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Explored the use of multiple GFM algorithms and synchronisation of multiple GFM-based islands. Evaluated GFM BESS capability to enhance a synchronous restart. Evaluated the ability of GFM to supplement restarting synchronous islands and found no adverse interactions should droop characteristics be present. Found that once again GFM BESS performance is strong during restart </w:t>
            </w:r>
            <w:r w:rsidRPr="00143596">
              <w:rPr>
                <w:rFonts w:ascii="Aptos Narrow" w:eastAsia="Times New Roman" w:hAnsi="Aptos Narrow"/>
                <w:sz w:val="16"/>
                <w:szCs w:val="16"/>
                <w:lang w:eastAsia="zh-CN"/>
              </w:rPr>
              <w:lastRenderedPageBreak/>
              <w:t>conditions and in many cases superior to synchronous machines.</w:t>
            </w:r>
          </w:p>
        </w:tc>
        <w:tc>
          <w:tcPr>
            <w:tcW w:w="212" w:type="pct"/>
            <w:vAlign w:val="center"/>
            <w:hideMark/>
          </w:tcPr>
          <w:p w14:paraId="412B480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100%</w:t>
            </w:r>
          </w:p>
        </w:tc>
      </w:tr>
      <w:tr w:rsidR="00CA41BF" w:rsidRPr="00143596" w14:paraId="1BA7CC82" w14:textId="77777777" w:rsidTr="003D5E8F">
        <w:trPr>
          <w:trHeight w:val="1814"/>
        </w:trPr>
        <w:tc>
          <w:tcPr>
            <w:tcW w:w="510" w:type="pct"/>
            <w:vMerge/>
            <w:vAlign w:val="center"/>
            <w:hideMark/>
          </w:tcPr>
          <w:p w14:paraId="51CF4C8E"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18B8C6D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1-3 Distributed energy resources</w:t>
            </w:r>
          </w:p>
        </w:tc>
        <w:tc>
          <w:tcPr>
            <w:tcW w:w="436" w:type="pct"/>
            <w:vAlign w:val="center"/>
            <w:hideMark/>
          </w:tcPr>
          <w:p w14:paraId="03B1FFFA"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Scope expanded in Stages 3 and 4</w:t>
            </w:r>
          </w:p>
        </w:tc>
        <w:tc>
          <w:tcPr>
            <w:tcW w:w="639" w:type="pct"/>
            <w:vAlign w:val="center"/>
            <w:hideMark/>
          </w:tcPr>
          <w:p w14:paraId="5EB5DEA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DER PSCAD™ model not available from AEMO at this stage. Deferred to later stages.</w:t>
            </w:r>
          </w:p>
        </w:tc>
        <w:tc>
          <w:tcPr>
            <w:tcW w:w="231" w:type="pct"/>
            <w:vAlign w:val="center"/>
            <w:hideMark/>
          </w:tcPr>
          <w:p w14:paraId="022C904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02A7D02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Commenced DER impact analysis using AEMO composite load model and DER model. 20%+ aggregated DER disconnected following faults. No control interactions observed. DER/load reconnect ramp functionality identified as critical model gap.</w:t>
            </w:r>
          </w:p>
        </w:tc>
        <w:tc>
          <w:tcPr>
            <w:tcW w:w="226" w:type="pct"/>
            <w:vAlign w:val="center"/>
            <w:hideMark/>
          </w:tcPr>
          <w:p w14:paraId="7AEA4D2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35%</w:t>
            </w:r>
          </w:p>
        </w:tc>
        <w:tc>
          <w:tcPr>
            <w:tcW w:w="639" w:type="pct"/>
            <w:vAlign w:val="center"/>
            <w:hideMark/>
          </w:tcPr>
          <w:p w14:paraId="099DC25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EPRI DER model with inner/outer inverter control loops used. GFM BESS accommodates uncontrolled DER export well (reconnection, disconnection, source variations). DER more prone to tripping on undervoltage during transformer energisation with IBR restart source vs SG. Studies ~80% complete.</w:t>
            </w:r>
          </w:p>
        </w:tc>
        <w:tc>
          <w:tcPr>
            <w:tcW w:w="320" w:type="pct"/>
            <w:vAlign w:val="center"/>
            <w:hideMark/>
          </w:tcPr>
          <w:p w14:paraId="0435C11A"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65%</w:t>
            </w:r>
          </w:p>
        </w:tc>
        <w:tc>
          <w:tcPr>
            <w:tcW w:w="639" w:type="pct"/>
            <w:vAlign w:val="center"/>
            <w:hideMark/>
          </w:tcPr>
          <w:p w14:paraId="1D3DC41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12" w:type="pct"/>
            <w:vAlign w:val="center"/>
            <w:hideMark/>
          </w:tcPr>
          <w:p w14:paraId="659837F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65%</w:t>
            </w:r>
          </w:p>
        </w:tc>
      </w:tr>
      <w:tr w:rsidR="00CA41BF" w:rsidRPr="00143596" w14:paraId="519A8991" w14:textId="77777777" w:rsidTr="003D5E8F">
        <w:trPr>
          <w:trHeight w:val="1871"/>
        </w:trPr>
        <w:tc>
          <w:tcPr>
            <w:tcW w:w="510" w:type="pct"/>
            <w:vMerge/>
            <w:vAlign w:val="center"/>
            <w:hideMark/>
          </w:tcPr>
          <w:p w14:paraId="0F5D5F89"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0C26C91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1-4 Role of synchronous generators and condensers in IBR dominated system</w:t>
            </w:r>
          </w:p>
        </w:tc>
        <w:tc>
          <w:tcPr>
            <w:tcW w:w="436" w:type="pct"/>
            <w:vAlign w:val="center"/>
            <w:hideMark/>
          </w:tcPr>
          <w:p w14:paraId="46FE15C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1C97697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Compared SG, GFM BESS, SyncCon + GFL BESS as black starters. SyncCon + GFL least capable (distance sensitivity, collective voltage/frequency control limitations). SG tripped due to negative-sequence and V/Hz relay in one wide-area fault scenario. SG inertia had insignificant impact.</w:t>
            </w:r>
          </w:p>
        </w:tc>
        <w:tc>
          <w:tcPr>
            <w:tcW w:w="231" w:type="pct"/>
            <w:vAlign w:val="center"/>
            <w:hideMark/>
          </w:tcPr>
          <w:p w14:paraId="77B6983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65%</w:t>
            </w:r>
          </w:p>
        </w:tc>
        <w:tc>
          <w:tcPr>
            <w:tcW w:w="639" w:type="pct"/>
            <w:vAlign w:val="center"/>
            <w:hideMark/>
          </w:tcPr>
          <w:p w14:paraId="32FAF5A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Island synchronisation between SG-only and IBR-only islands studied: viable with manageable transients, no sustained oscillations. SG operating mode switchover (isochronous to droop, PSS engagement) assessed during restoration. SG transformer energisation assessed with varied GFM sizes.</w:t>
            </w:r>
          </w:p>
        </w:tc>
        <w:tc>
          <w:tcPr>
            <w:tcW w:w="226" w:type="pct"/>
            <w:vAlign w:val="center"/>
            <w:hideMark/>
          </w:tcPr>
          <w:p w14:paraId="60AE3EC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17AAA2C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Compared SG and GFM BESS as restart sources for DER impact: GFM BESS superior for accommodating DER power variations but slower voltage recovery on transformer energisation causes more DER tripping. SG-based restart benchmarked against IBR-based restart.</w:t>
            </w:r>
          </w:p>
        </w:tc>
        <w:tc>
          <w:tcPr>
            <w:tcW w:w="320" w:type="pct"/>
            <w:vAlign w:val="center"/>
            <w:hideMark/>
          </w:tcPr>
          <w:p w14:paraId="08342B6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100%</w:t>
            </w:r>
          </w:p>
        </w:tc>
        <w:tc>
          <w:tcPr>
            <w:tcW w:w="639" w:type="pct"/>
            <w:vAlign w:val="center"/>
            <w:hideMark/>
          </w:tcPr>
          <w:p w14:paraId="5472BAB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12" w:type="pct"/>
            <w:vAlign w:val="center"/>
            <w:hideMark/>
          </w:tcPr>
          <w:p w14:paraId="5072725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100%</w:t>
            </w:r>
          </w:p>
        </w:tc>
      </w:tr>
      <w:tr w:rsidR="00CA41BF" w:rsidRPr="00143596" w14:paraId="3A64AC2B" w14:textId="77777777" w:rsidTr="003D5E8F">
        <w:trPr>
          <w:trHeight w:val="1871"/>
        </w:trPr>
        <w:tc>
          <w:tcPr>
            <w:tcW w:w="510" w:type="pct"/>
            <w:vMerge w:val="restart"/>
            <w:vAlign w:val="center"/>
            <w:hideMark/>
          </w:tcPr>
          <w:p w14:paraId="309C5E7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 Impact on network control and protection systems</w:t>
            </w:r>
          </w:p>
        </w:tc>
        <w:tc>
          <w:tcPr>
            <w:tcW w:w="509" w:type="pct"/>
            <w:vAlign w:val="center"/>
            <w:hideMark/>
          </w:tcPr>
          <w:p w14:paraId="79E0A61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2-1 Impact on control systems (SVCs, STATCOMs, emergency control schemes)</w:t>
            </w:r>
          </w:p>
        </w:tc>
        <w:tc>
          <w:tcPr>
            <w:tcW w:w="436" w:type="pct"/>
            <w:vAlign w:val="center"/>
            <w:hideMark/>
          </w:tcPr>
          <w:p w14:paraId="3A50964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40A2C8A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SVCs included in wide-area NQREZ model. Reactive power capability identified as key limiting factor for successful energisation. Existing line and substation </w:t>
            </w:r>
            <w:r w:rsidRPr="00143596">
              <w:rPr>
                <w:rFonts w:ascii="Aptos Narrow" w:eastAsia="Times New Roman" w:hAnsi="Aptos Narrow"/>
                <w:sz w:val="16"/>
                <w:szCs w:val="16"/>
                <w:lang w:eastAsia="zh-CN"/>
              </w:rPr>
              <w:lastRenderedPageBreak/>
              <w:t>reactors required to manage reactive power loading. Dynamic reactive support essential for distant restoration paths.</w:t>
            </w:r>
          </w:p>
        </w:tc>
        <w:tc>
          <w:tcPr>
            <w:tcW w:w="231" w:type="pct"/>
            <w:vAlign w:val="center"/>
            <w:hideMark/>
          </w:tcPr>
          <w:p w14:paraId="3FF7E5B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30%</w:t>
            </w:r>
          </w:p>
        </w:tc>
        <w:tc>
          <w:tcPr>
            <w:tcW w:w="639" w:type="pct"/>
            <w:vAlign w:val="center"/>
            <w:hideMark/>
          </w:tcPr>
          <w:p w14:paraId="24336DE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Two site-specific SVCs modelled (230 MVA and 150 MVA). SVC reconnect feature validated. Reactive power management confirmed as critical </w:t>
            </w:r>
            <w:r w:rsidRPr="00143596">
              <w:rPr>
                <w:rFonts w:ascii="Aptos Narrow" w:eastAsia="Times New Roman" w:hAnsi="Aptos Narrow"/>
                <w:sz w:val="16"/>
                <w:szCs w:val="16"/>
                <w:lang w:eastAsia="zh-CN"/>
              </w:rPr>
              <w:lastRenderedPageBreak/>
              <w:t>throughout restoration. IBR full reactive power at no-load capability identified as important.</w:t>
            </w:r>
          </w:p>
        </w:tc>
        <w:tc>
          <w:tcPr>
            <w:tcW w:w="226" w:type="pct"/>
            <w:vAlign w:val="center"/>
            <w:hideMark/>
          </w:tcPr>
          <w:p w14:paraId="640CE08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50%</w:t>
            </w:r>
          </w:p>
        </w:tc>
        <w:tc>
          <w:tcPr>
            <w:tcW w:w="639" w:type="pct"/>
            <w:vAlign w:val="center"/>
            <w:hideMark/>
          </w:tcPr>
          <w:p w14:paraId="5D0EAD8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specifically addressed in current milestone scope. Recommended as future priority: evaluate whether SVCs, STATCOMs, and series-</w:t>
            </w:r>
            <w:r w:rsidRPr="00143596">
              <w:rPr>
                <w:rFonts w:ascii="Aptos Narrow" w:eastAsia="Times New Roman" w:hAnsi="Aptos Narrow"/>
                <w:sz w:val="16"/>
                <w:szCs w:val="16"/>
                <w:lang w:eastAsia="zh-CN"/>
              </w:rPr>
              <w:lastRenderedPageBreak/>
              <w:t>compensated devices need alteration for 100% IBR restart.</w:t>
            </w:r>
          </w:p>
        </w:tc>
        <w:tc>
          <w:tcPr>
            <w:tcW w:w="320" w:type="pct"/>
            <w:vAlign w:val="center"/>
            <w:hideMark/>
          </w:tcPr>
          <w:p w14:paraId="1723F20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50%</w:t>
            </w:r>
          </w:p>
        </w:tc>
        <w:tc>
          <w:tcPr>
            <w:tcW w:w="639" w:type="pct"/>
            <w:vAlign w:val="center"/>
            <w:hideMark/>
          </w:tcPr>
          <w:p w14:paraId="5907E1A9"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12" w:type="pct"/>
            <w:vAlign w:val="center"/>
            <w:hideMark/>
          </w:tcPr>
          <w:p w14:paraId="1E68ED4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50%</w:t>
            </w:r>
          </w:p>
        </w:tc>
      </w:tr>
      <w:tr w:rsidR="00CA41BF" w:rsidRPr="00143596" w14:paraId="2E2120D4" w14:textId="77777777" w:rsidTr="003D5E8F">
        <w:trPr>
          <w:trHeight w:val="1871"/>
        </w:trPr>
        <w:tc>
          <w:tcPr>
            <w:tcW w:w="510" w:type="pct"/>
            <w:vMerge/>
            <w:vAlign w:val="center"/>
            <w:hideMark/>
          </w:tcPr>
          <w:p w14:paraId="432DB780"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4BE5871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2-2 Impact on protection systems</w:t>
            </w:r>
          </w:p>
        </w:tc>
        <w:tc>
          <w:tcPr>
            <w:tcW w:w="436" w:type="pct"/>
            <w:vAlign w:val="center"/>
            <w:hideMark/>
          </w:tcPr>
          <w:p w14:paraId="3F7C2BD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19A995B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Distance and differential line protection relays included in PSCAD™ models. Assessed potential maloperation under low fault level conditions. SG negative-sequence and V/Hz relay operation observed during wide-area faults. Generator protection (LOE, OOS) not assessed due to generic SG models.</w:t>
            </w:r>
          </w:p>
        </w:tc>
        <w:tc>
          <w:tcPr>
            <w:tcW w:w="231" w:type="pct"/>
            <w:vAlign w:val="center"/>
            <w:hideMark/>
          </w:tcPr>
          <w:p w14:paraId="19E16E7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15%</w:t>
            </w:r>
          </w:p>
        </w:tc>
        <w:tc>
          <w:tcPr>
            <w:tcW w:w="639" w:type="pct"/>
            <w:vAlign w:val="center"/>
            <w:hideMark/>
          </w:tcPr>
          <w:p w14:paraId="78569A2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Protection relay behaviour noted during studies but not the primary focus. Recommended protection relays, network protection schemes as key future research priority.</w:t>
            </w:r>
          </w:p>
        </w:tc>
        <w:tc>
          <w:tcPr>
            <w:tcW w:w="226" w:type="pct"/>
            <w:vAlign w:val="center"/>
            <w:hideMark/>
          </w:tcPr>
          <w:p w14:paraId="2D6581D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20%</w:t>
            </w:r>
          </w:p>
        </w:tc>
        <w:tc>
          <w:tcPr>
            <w:tcW w:w="639" w:type="pct"/>
            <w:vAlign w:val="center"/>
            <w:hideMark/>
          </w:tcPr>
          <w:p w14:paraId="2A34137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Parameterisation of network protection relay models specific to limited-area network; studies of relay operation in 100% IBR restart scenarios including multiple transformer energisations in series.</w:t>
            </w:r>
          </w:p>
        </w:tc>
        <w:tc>
          <w:tcPr>
            <w:tcW w:w="320" w:type="pct"/>
            <w:vAlign w:val="center"/>
            <w:hideMark/>
          </w:tcPr>
          <w:p w14:paraId="2ADB92B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40%</w:t>
            </w:r>
          </w:p>
        </w:tc>
        <w:tc>
          <w:tcPr>
            <w:tcW w:w="639" w:type="pct"/>
            <w:vAlign w:val="center"/>
            <w:hideMark/>
          </w:tcPr>
          <w:p w14:paraId="4497A80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Generic protection relays included in all REZ studies showed behaviour consistent to previous stages and continued to show evidence that GFM-based restart options are likely to have less spurious protection tripping compared to synchronous machines. However, it is possible that the limit of offline simulation capabilities has been reached for generic protection relay evaluation, and that next stages should consider HIL setups.</w:t>
            </w:r>
          </w:p>
        </w:tc>
        <w:tc>
          <w:tcPr>
            <w:tcW w:w="212" w:type="pct"/>
            <w:vAlign w:val="center"/>
            <w:hideMark/>
          </w:tcPr>
          <w:p w14:paraId="09160DE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50%</w:t>
            </w:r>
          </w:p>
        </w:tc>
      </w:tr>
      <w:tr w:rsidR="00CA41BF" w:rsidRPr="00143596" w14:paraId="108EC14D" w14:textId="77777777" w:rsidTr="003D5E8F">
        <w:trPr>
          <w:trHeight w:val="1275"/>
        </w:trPr>
        <w:tc>
          <w:tcPr>
            <w:tcW w:w="510" w:type="pct"/>
            <w:vMerge/>
            <w:vAlign w:val="center"/>
            <w:hideMark/>
          </w:tcPr>
          <w:p w14:paraId="47F535CA"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251D58E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2-3 Assessing the need for modifications</w:t>
            </w:r>
          </w:p>
        </w:tc>
        <w:tc>
          <w:tcPr>
            <w:tcW w:w="436" w:type="pct"/>
            <w:vAlign w:val="center"/>
            <w:hideMark/>
          </w:tcPr>
          <w:p w14:paraId="71E7890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5A81A55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Widened GFL protection settings improved stability outcomes in some scenarios. Identified that system normal settings may be too restrictive for restoration.</w:t>
            </w:r>
          </w:p>
        </w:tc>
        <w:tc>
          <w:tcPr>
            <w:tcW w:w="231" w:type="pct"/>
            <w:vAlign w:val="center"/>
            <w:hideMark/>
          </w:tcPr>
          <w:p w14:paraId="3AB0F0E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15%</w:t>
            </w:r>
          </w:p>
        </w:tc>
        <w:tc>
          <w:tcPr>
            <w:tcW w:w="639" w:type="pct"/>
            <w:vAlign w:val="center"/>
            <w:hideMark/>
          </w:tcPr>
          <w:p w14:paraId="311739F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Voltage and frequency protection settings suitable for system restart without alteration from system normal. Frequency droop adjustments provide additional benefit. Standard settings do not present immediate instability.</w:t>
            </w:r>
          </w:p>
        </w:tc>
        <w:tc>
          <w:tcPr>
            <w:tcW w:w="226" w:type="pct"/>
            <w:vAlign w:val="center"/>
            <w:hideMark/>
          </w:tcPr>
          <w:p w14:paraId="6316B2D5"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25%</w:t>
            </w:r>
          </w:p>
        </w:tc>
        <w:tc>
          <w:tcPr>
            <w:tcW w:w="639" w:type="pct"/>
            <w:vAlign w:val="center"/>
            <w:hideMark/>
          </w:tcPr>
          <w:p w14:paraId="78D77EE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Investigated whether protection relays remain fit for purpose with IBR-only restart. Analysis of relay settings matched to network component characteristics.</w:t>
            </w:r>
          </w:p>
        </w:tc>
        <w:tc>
          <w:tcPr>
            <w:tcW w:w="320" w:type="pct"/>
            <w:vAlign w:val="center"/>
            <w:hideMark/>
          </w:tcPr>
          <w:p w14:paraId="7E2B4DF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40%</w:t>
            </w:r>
          </w:p>
        </w:tc>
        <w:tc>
          <w:tcPr>
            <w:tcW w:w="639" w:type="pct"/>
            <w:vAlign w:val="center"/>
            <w:hideMark/>
          </w:tcPr>
          <w:p w14:paraId="5E5BAB1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Refinement of previous findings only, limited by generic nature of protection models.</w:t>
            </w:r>
          </w:p>
        </w:tc>
        <w:tc>
          <w:tcPr>
            <w:tcW w:w="212" w:type="pct"/>
            <w:vAlign w:val="center"/>
            <w:hideMark/>
          </w:tcPr>
          <w:p w14:paraId="7DBE8204"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50%</w:t>
            </w:r>
          </w:p>
        </w:tc>
      </w:tr>
      <w:tr w:rsidR="00CA41BF" w:rsidRPr="00143596" w14:paraId="4E470798" w14:textId="77777777" w:rsidTr="003D5E8F">
        <w:trPr>
          <w:trHeight w:val="1701"/>
        </w:trPr>
        <w:tc>
          <w:tcPr>
            <w:tcW w:w="510" w:type="pct"/>
            <w:vMerge/>
            <w:vAlign w:val="center"/>
            <w:hideMark/>
          </w:tcPr>
          <w:p w14:paraId="4F9A658A"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71362C4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436" w:type="pct"/>
            <w:vAlign w:val="center"/>
            <w:hideMark/>
          </w:tcPr>
          <w:p w14:paraId="464EAFF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2-4 New Task: Operational strategies for existing GFL fleet (Stage 4)</w:t>
            </w:r>
          </w:p>
        </w:tc>
        <w:tc>
          <w:tcPr>
            <w:tcW w:w="639" w:type="pct"/>
            <w:vAlign w:val="center"/>
            <w:hideMark/>
          </w:tcPr>
          <w:p w14:paraId="53C235E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31" w:type="pct"/>
            <w:vAlign w:val="center"/>
            <w:hideMark/>
          </w:tcPr>
          <w:p w14:paraId="5C9BCE1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603D3D8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26" w:type="pct"/>
            <w:vAlign w:val="center"/>
            <w:hideMark/>
          </w:tcPr>
          <w:p w14:paraId="286DB48A"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13B3E5D5"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PPC open-loop mode identified as stabilising strategy. Fixed active/reactive power commands at inverter terminals recommended. Minimise internal hybrid plant power exchange. Frequency band management essential for GFL synchronisation during restart.</w:t>
            </w:r>
          </w:p>
        </w:tc>
        <w:tc>
          <w:tcPr>
            <w:tcW w:w="320" w:type="pct"/>
            <w:vAlign w:val="center"/>
            <w:hideMark/>
          </w:tcPr>
          <w:p w14:paraId="7784CBB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80%</w:t>
            </w:r>
          </w:p>
        </w:tc>
        <w:tc>
          <w:tcPr>
            <w:tcW w:w="639" w:type="pct"/>
            <w:vAlign w:val="center"/>
            <w:hideMark/>
          </w:tcPr>
          <w:p w14:paraId="3C88BD5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Application of previous Stage 4 findings to a REZ found that recommendations held across new IBR-only restart topology types</w:t>
            </w:r>
          </w:p>
        </w:tc>
        <w:tc>
          <w:tcPr>
            <w:tcW w:w="212" w:type="pct"/>
            <w:vAlign w:val="center"/>
            <w:hideMark/>
          </w:tcPr>
          <w:p w14:paraId="64D4AEE9"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85%</w:t>
            </w:r>
          </w:p>
        </w:tc>
      </w:tr>
      <w:tr w:rsidR="00CA41BF" w:rsidRPr="00143596" w14:paraId="612F41CC" w14:textId="77777777" w:rsidTr="003D5E8F">
        <w:trPr>
          <w:trHeight w:val="2041"/>
        </w:trPr>
        <w:tc>
          <w:tcPr>
            <w:tcW w:w="510" w:type="pct"/>
            <w:vMerge w:val="restart"/>
            <w:vAlign w:val="center"/>
            <w:hideMark/>
          </w:tcPr>
          <w:p w14:paraId="15FB421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 Tools and techniques</w:t>
            </w:r>
          </w:p>
        </w:tc>
        <w:tc>
          <w:tcPr>
            <w:tcW w:w="509" w:type="pct"/>
            <w:vAlign w:val="center"/>
            <w:hideMark/>
          </w:tcPr>
          <w:p w14:paraId="63232719"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3-1 Power system modelling and simulation tools</w:t>
            </w:r>
          </w:p>
        </w:tc>
        <w:tc>
          <w:tcPr>
            <w:tcW w:w="436" w:type="pct"/>
            <w:vAlign w:val="center"/>
            <w:hideMark/>
          </w:tcPr>
          <w:p w14:paraId="569FD38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4C81EB8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Developed simplified PSCAD™ power island model with vendor-specific EMT models (GFM BESS x2, GFL BESS, wind, solar, SG, SyncCon). Built wide-area NQREZ EMT model with AEMO. Frequency-dependent line models used. Vendor-specific protection relay models included.</w:t>
            </w:r>
          </w:p>
        </w:tc>
        <w:tc>
          <w:tcPr>
            <w:tcW w:w="231" w:type="pct"/>
            <w:vAlign w:val="center"/>
            <w:hideMark/>
          </w:tcPr>
          <w:p w14:paraId="2F34A66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20%</w:t>
            </w:r>
          </w:p>
        </w:tc>
        <w:tc>
          <w:tcPr>
            <w:tcW w:w="639" w:type="pct"/>
            <w:vAlign w:val="center"/>
            <w:hideMark/>
          </w:tcPr>
          <w:p w14:paraId="11E1996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Enhanced merged wide-area model with breaker-node substation modelling. Frequency-dependent (phase) transmission line models for all restart paths. Jiles-Atherton transformer hysteresis model. Surge arrester models at all substations. Detailed SG models with full control/protection.</w:t>
            </w:r>
          </w:p>
        </w:tc>
        <w:tc>
          <w:tcPr>
            <w:tcW w:w="226" w:type="pct"/>
            <w:vAlign w:val="center"/>
            <w:hideMark/>
          </w:tcPr>
          <w:p w14:paraId="16C6332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30%</w:t>
            </w:r>
          </w:p>
        </w:tc>
        <w:tc>
          <w:tcPr>
            <w:tcW w:w="639" w:type="pct"/>
            <w:vAlign w:val="center"/>
            <w:hideMark/>
          </w:tcPr>
          <w:p w14:paraId="4CA4030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Developed limited-area EMT model (300 km primary restart path) that is realistic but not real, suitable for sharing with research community. Includes EPRI GFM BESS, DER, and wind models; OEM solar/battery/hybrid models; online harmonic visualisation tools. Models to be released.</w:t>
            </w:r>
          </w:p>
        </w:tc>
        <w:tc>
          <w:tcPr>
            <w:tcW w:w="320" w:type="pct"/>
            <w:vAlign w:val="center"/>
            <w:hideMark/>
          </w:tcPr>
          <w:p w14:paraId="4B150A6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70%</w:t>
            </w:r>
          </w:p>
        </w:tc>
        <w:tc>
          <w:tcPr>
            <w:tcW w:w="639" w:type="pct"/>
            <w:vAlign w:val="center"/>
            <w:hideMark/>
          </w:tcPr>
          <w:p w14:paraId="013D93C6"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Developed fully open REZ model including variety of new GFL and GFM models and protection models (via MHI Protection Library).</w:t>
            </w:r>
            <w:r w:rsidRPr="00143596">
              <w:rPr>
                <w:rFonts w:ascii="Aptos Narrow" w:eastAsia="Times New Roman" w:hAnsi="Aptos Narrow"/>
                <w:sz w:val="16"/>
                <w:szCs w:val="16"/>
                <w:lang w:eastAsia="zh-CN"/>
              </w:rPr>
              <w:br/>
            </w:r>
            <w:r w:rsidRPr="00143596">
              <w:rPr>
                <w:rFonts w:ascii="Aptos Narrow" w:eastAsia="Times New Roman" w:hAnsi="Aptos Narrow"/>
                <w:sz w:val="16"/>
                <w:szCs w:val="16"/>
                <w:lang w:eastAsia="zh-CN"/>
              </w:rPr>
              <w:br/>
              <w:t>Developed a highly detailed, generic test plan template for GFM BESS to participate in a physical power system restart test.</w:t>
            </w:r>
          </w:p>
        </w:tc>
        <w:tc>
          <w:tcPr>
            <w:tcW w:w="212" w:type="pct"/>
            <w:vAlign w:val="center"/>
            <w:hideMark/>
          </w:tcPr>
          <w:p w14:paraId="325AD1C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90%</w:t>
            </w:r>
          </w:p>
        </w:tc>
      </w:tr>
      <w:tr w:rsidR="00CA41BF" w:rsidRPr="00143596" w14:paraId="111AEADD" w14:textId="77777777" w:rsidTr="003D5E8F">
        <w:trPr>
          <w:trHeight w:val="964"/>
        </w:trPr>
        <w:tc>
          <w:tcPr>
            <w:tcW w:w="510" w:type="pct"/>
            <w:vMerge/>
            <w:vAlign w:val="center"/>
            <w:hideMark/>
          </w:tcPr>
          <w:p w14:paraId="6CFC0769"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1BB536A4"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3-2 Decision support tools for control centres</w:t>
            </w:r>
          </w:p>
        </w:tc>
        <w:tc>
          <w:tcPr>
            <w:tcW w:w="436" w:type="pct"/>
            <w:vAlign w:val="center"/>
            <w:hideMark/>
          </w:tcPr>
          <w:p w14:paraId="11FDEFD9"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Deprioritised (Stage 3)</w:t>
            </w:r>
          </w:p>
        </w:tc>
        <w:tc>
          <w:tcPr>
            <w:tcW w:w="639" w:type="pct"/>
            <w:vAlign w:val="center"/>
            <w:hideMark/>
          </w:tcPr>
          <w:p w14:paraId="55E7092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31" w:type="pct"/>
            <w:vAlign w:val="center"/>
            <w:hideMark/>
          </w:tcPr>
          <w:p w14:paraId="1B564B2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588CC21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Deprioritised relative to other research areas. Depends on GPST Topic 3 (Control Room of the Future) progress.</w:t>
            </w:r>
          </w:p>
        </w:tc>
        <w:tc>
          <w:tcPr>
            <w:tcW w:w="226" w:type="pct"/>
            <w:vAlign w:val="center"/>
            <w:hideMark/>
          </w:tcPr>
          <w:p w14:paraId="2AFE1644"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70A8ED7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Deprioritised.</w:t>
            </w:r>
          </w:p>
        </w:tc>
        <w:tc>
          <w:tcPr>
            <w:tcW w:w="320" w:type="pct"/>
            <w:vAlign w:val="center"/>
            <w:hideMark/>
          </w:tcPr>
          <w:p w14:paraId="1BABDCD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2B448E8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Deprioritised</w:t>
            </w:r>
          </w:p>
        </w:tc>
        <w:tc>
          <w:tcPr>
            <w:tcW w:w="212" w:type="pct"/>
            <w:vAlign w:val="center"/>
            <w:hideMark/>
          </w:tcPr>
          <w:p w14:paraId="001DC4F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r>
      <w:tr w:rsidR="00CA41BF" w:rsidRPr="00143596" w14:paraId="11D1416F" w14:textId="77777777" w:rsidTr="003D5E8F">
        <w:trPr>
          <w:trHeight w:val="1871"/>
        </w:trPr>
        <w:tc>
          <w:tcPr>
            <w:tcW w:w="510" w:type="pct"/>
            <w:vMerge w:val="restart"/>
            <w:vAlign w:val="center"/>
            <w:hideMark/>
          </w:tcPr>
          <w:p w14:paraId="50B0E8A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4. Technical and regulatory requirements</w:t>
            </w:r>
          </w:p>
        </w:tc>
        <w:tc>
          <w:tcPr>
            <w:tcW w:w="509" w:type="pct"/>
            <w:vAlign w:val="center"/>
            <w:hideMark/>
          </w:tcPr>
          <w:p w14:paraId="2DDABBC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4-1 Grid code specifications and IBR performance requirements for restoration</w:t>
            </w:r>
          </w:p>
        </w:tc>
        <w:tc>
          <w:tcPr>
            <w:tcW w:w="436" w:type="pct"/>
            <w:vAlign w:val="center"/>
            <w:hideMark/>
          </w:tcPr>
          <w:p w14:paraId="3B635EB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6E34A77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Developed high-level functional specifications for GFM and GFL IBR during restoration based on hundreds of PSCAD™ studies. Assessed trade-off between system normal and black start </w:t>
            </w:r>
            <w:r w:rsidRPr="00143596">
              <w:rPr>
                <w:rFonts w:ascii="Aptos Narrow" w:eastAsia="Times New Roman" w:hAnsi="Aptos Narrow"/>
                <w:sz w:val="16"/>
                <w:szCs w:val="16"/>
                <w:lang w:eastAsia="zh-CN"/>
              </w:rPr>
              <w:lastRenderedPageBreak/>
              <w:t>performance (NER S5.2.5.5 and S5.2.5.13).</w:t>
            </w:r>
          </w:p>
        </w:tc>
        <w:tc>
          <w:tcPr>
            <w:tcW w:w="231" w:type="pct"/>
            <w:vAlign w:val="center"/>
            <w:hideMark/>
          </w:tcPr>
          <w:p w14:paraId="750A0B3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15%</w:t>
            </w:r>
          </w:p>
        </w:tc>
        <w:tc>
          <w:tcPr>
            <w:tcW w:w="639" w:type="pct"/>
            <w:vAlign w:val="center"/>
            <w:hideMark/>
          </w:tcPr>
          <w:p w14:paraId="1D5C8490"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GFM:GFL ratio of 1:10 recommended as upper limit. System normal voltage/frequency protection settings suitable without alteration. Frequency droop adjustment and inertia/damping optimisation </w:t>
            </w:r>
            <w:r w:rsidRPr="00143596">
              <w:rPr>
                <w:rFonts w:ascii="Aptos Narrow" w:eastAsia="Times New Roman" w:hAnsi="Aptos Narrow"/>
                <w:sz w:val="16"/>
                <w:szCs w:val="16"/>
                <w:lang w:eastAsia="zh-CN"/>
              </w:rPr>
              <w:lastRenderedPageBreak/>
              <w:t>recommended. Key GFM characteristics identified for black start suitability.</w:t>
            </w:r>
          </w:p>
        </w:tc>
        <w:tc>
          <w:tcPr>
            <w:tcW w:w="226" w:type="pct"/>
            <w:vAlign w:val="center"/>
            <w:hideMark/>
          </w:tcPr>
          <w:p w14:paraId="0156447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30%</w:t>
            </w:r>
          </w:p>
        </w:tc>
        <w:tc>
          <w:tcPr>
            <w:tcW w:w="639" w:type="pct"/>
            <w:vAlign w:val="center"/>
            <w:hideMark/>
          </w:tcPr>
          <w:p w14:paraId="658DF70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xml:space="preserve">Milestone 4: developing analytical screening tool to estimate GFM BESS procurement needs as thermal plant retires across NEM. High-level procurement timeline tool. AEMC System Restart Standard </w:t>
            </w:r>
            <w:r w:rsidRPr="00143596">
              <w:rPr>
                <w:rFonts w:ascii="Aptos Narrow" w:eastAsia="Times New Roman" w:hAnsi="Aptos Narrow"/>
                <w:sz w:val="16"/>
                <w:szCs w:val="16"/>
                <w:lang w:eastAsia="zh-CN"/>
              </w:rPr>
              <w:lastRenderedPageBreak/>
              <w:t>review directly informed by this research.</w:t>
            </w:r>
          </w:p>
        </w:tc>
        <w:tc>
          <w:tcPr>
            <w:tcW w:w="320" w:type="pct"/>
            <w:vMerge w:val="restart"/>
            <w:vAlign w:val="center"/>
            <w:hideMark/>
          </w:tcPr>
          <w:p w14:paraId="124B9BC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lastRenderedPageBreak/>
              <w:t>50%</w:t>
            </w:r>
          </w:p>
        </w:tc>
        <w:tc>
          <w:tcPr>
            <w:tcW w:w="639" w:type="pct"/>
            <w:vAlign w:val="center"/>
            <w:hideMark/>
          </w:tcPr>
          <w:p w14:paraId="79A4998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Recommended grid codes for IBR devices wishing to participate in system restart developed based on recent ISO experiences.</w:t>
            </w:r>
          </w:p>
        </w:tc>
        <w:tc>
          <w:tcPr>
            <w:tcW w:w="212" w:type="pct"/>
            <w:vMerge w:val="restart"/>
            <w:vAlign w:val="center"/>
            <w:hideMark/>
          </w:tcPr>
          <w:p w14:paraId="3AA2C7A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65%</w:t>
            </w:r>
          </w:p>
        </w:tc>
      </w:tr>
      <w:tr w:rsidR="00CA41BF" w:rsidRPr="00143596" w14:paraId="7F39A87F" w14:textId="77777777" w:rsidTr="003D5E8F">
        <w:trPr>
          <w:trHeight w:val="1361"/>
        </w:trPr>
        <w:tc>
          <w:tcPr>
            <w:tcW w:w="510" w:type="pct"/>
            <w:vMerge/>
            <w:vAlign w:val="center"/>
            <w:hideMark/>
          </w:tcPr>
          <w:p w14:paraId="23C7FFEA"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4AB17D8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4-2 Cost and timeframes for system restoration</w:t>
            </w:r>
          </w:p>
        </w:tc>
        <w:tc>
          <w:tcPr>
            <w:tcW w:w="436" w:type="pct"/>
            <w:vAlign w:val="center"/>
            <w:hideMark/>
          </w:tcPr>
          <w:p w14:paraId="1628EBB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4-2 New Task: Planning for replacement of synchronous restart sources with GFM sources. Stage 4.</w:t>
            </w:r>
          </w:p>
        </w:tc>
        <w:tc>
          <w:tcPr>
            <w:tcW w:w="639" w:type="pct"/>
            <w:vAlign w:val="center"/>
            <w:hideMark/>
          </w:tcPr>
          <w:p w14:paraId="3AE6F51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31" w:type="pct"/>
            <w:vAlign w:val="center"/>
            <w:hideMark/>
          </w:tcPr>
          <w:p w14:paraId="49553CA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6604056A"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26" w:type="pct"/>
            <w:vAlign w:val="center"/>
            <w:hideMark/>
          </w:tcPr>
          <w:p w14:paraId="4350A94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087B90C5"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Procurement timeline tool under development: estimating quantity and timing of IBR-based SRAS procurement as conventional plant retires. Based on published retirement dates and GFM BESS restart capability research.</w:t>
            </w:r>
          </w:p>
        </w:tc>
        <w:tc>
          <w:tcPr>
            <w:tcW w:w="320" w:type="pct"/>
            <w:vMerge/>
            <w:vAlign w:val="center"/>
            <w:hideMark/>
          </w:tcPr>
          <w:p w14:paraId="076D85F9" w14:textId="77777777" w:rsidR="00CA41BF" w:rsidRPr="00143596" w:rsidRDefault="00CA41BF" w:rsidP="003D5E8F">
            <w:pPr>
              <w:spacing w:after="0"/>
              <w:rPr>
                <w:rFonts w:ascii="Aptos Narrow" w:eastAsia="Times New Roman" w:hAnsi="Aptos Narrow"/>
                <w:sz w:val="16"/>
                <w:szCs w:val="16"/>
                <w:lang w:eastAsia="zh-CN"/>
              </w:rPr>
            </w:pPr>
          </w:p>
        </w:tc>
        <w:tc>
          <w:tcPr>
            <w:tcW w:w="639" w:type="pct"/>
            <w:vAlign w:val="center"/>
            <w:hideMark/>
          </w:tcPr>
          <w:p w14:paraId="0FB961F9"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Further development of specific findings limited by need to maintain confidentiality.</w:t>
            </w:r>
          </w:p>
        </w:tc>
        <w:tc>
          <w:tcPr>
            <w:tcW w:w="212" w:type="pct"/>
            <w:vMerge/>
            <w:vAlign w:val="center"/>
            <w:hideMark/>
          </w:tcPr>
          <w:p w14:paraId="55F04FFE" w14:textId="77777777" w:rsidR="00CA41BF" w:rsidRPr="00143596" w:rsidRDefault="00CA41BF" w:rsidP="003D5E8F">
            <w:pPr>
              <w:spacing w:after="0"/>
              <w:rPr>
                <w:rFonts w:ascii="Aptos Narrow" w:eastAsia="Times New Roman" w:hAnsi="Aptos Narrow"/>
                <w:sz w:val="16"/>
                <w:szCs w:val="16"/>
                <w:lang w:eastAsia="zh-CN"/>
              </w:rPr>
            </w:pPr>
          </w:p>
        </w:tc>
      </w:tr>
      <w:tr w:rsidR="00CA41BF" w:rsidRPr="00143596" w14:paraId="28920237" w14:textId="77777777" w:rsidTr="003D5E8F">
        <w:trPr>
          <w:trHeight w:val="1701"/>
        </w:trPr>
        <w:tc>
          <w:tcPr>
            <w:tcW w:w="510" w:type="pct"/>
            <w:vMerge w:val="restart"/>
            <w:vAlign w:val="center"/>
            <w:hideMark/>
          </w:tcPr>
          <w:p w14:paraId="62021F8C"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 End-to-end system restoration with high share of IBR</w:t>
            </w:r>
          </w:p>
        </w:tc>
        <w:tc>
          <w:tcPr>
            <w:tcW w:w="509" w:type="pct"/>
            <w:vAlign w:val="center"/>
            <w:hideMark/>
          </w:tcPr>
          <w:p w14:paraId="0681312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5-1 Bottom-up restoration and island synchronisation</w:t>
            </w:r>
          </w:p>
        </w:tc>
        <w:tc>
          <w:tcPr>
            <w:tcW w:w="436" w:type="pct"/>
            <w:vAlign w:val="center"/>
            <w:hideMark/>
          </w:tcPr>
          <w:p w14:paraId="254853B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New focus area from Stage 3</w:t>
            </w:r>
          </w:p>
        </w:tc>
        <w:tc>
          <w:tcPr>
            <w:tcW w:w="639" w:type="pct"/>
            <w:vAlign w:val="center"/>
            <w:hideMark/>
          </w:tcPr>
          <w:p w14:paraId="62C0F23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31" w:type="pct"/>
            <w:vAlign w:val="center"/>
            <w:hideMark/>
          </w:tcPr>
          <w:p w14:paraId="1F1A0F0A"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45BFB64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Island synchronisation studied: SG-only and IBR-only islands synchronised viably with significant but manageable transients. No sustained oscillations post-synchronisation. GFM black start device location near SGs enables soft energisation option.</w:t>
            </w:r>
          </w:p>
        </w:tc>
        <w:tc>
          <w:tcPr>
            <w:tcW w:w="226" w:type="pct"/>
            <w:vAlign w:val="center"/>
            <w:hideMark/>
          </w:tcPr>
          <w:p w14:paraId="66C135E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50%</w:t>
            </w:r>
          </w:p>
        </w:tc>
        <w:tc>
          <w:tcPr>
            <w:tcW w:w="639" w:type="pct"/>
            <w:vAlign w:val="center"/>
            <w:hideMark/>
          </w:tcPr>
          <w:p w14:paraId="1D3DFD3E"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100% IBR restart scenarios studied with realistic limited-area model. Restart sequences optimised. Transformer energisation challenges identified (large network transformers &gt;1 GVA from IBR). REZ restart capability recommended as future priority.</w:t>
            </w:r>
          </w:p>
        </w:tc>
        <w:tc>
          <w:tcPr>
            <w:tcW w:w="320" w:type="pct"/>
            <w:vAlign w:val="center"/>
            <w:hideMark/>
          </w:tcPr>
          <w:p w14:paraId="6E2905F1"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60%</w:t>
            </w:r>
          </w:p>
        </w:tc>
        <w:tc>
          <w:tcPr>
            <w:tcW w:w="639" w:type="pct"/>
            <w:vAlign w:val="center"/>
            <w:hideMark/>
          </w:tcPr>
          <w:p w14:paraId="36D5E743"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Restoration from REZ explicitly investigated, including the ability of the REZ to restart itself, and the extent of the network a REZ is likely to restore. Included investigation of energy storage requirements from GFM BESS and how input source variability can be accommodated.</w:t>
            </w:r>
          </w:p>
        </w:tc>
        <w:tc>
          <w:tcPr>
            <w:tcW w:w="212" w:type="pct"/>
            <w:vAlign w:val="center"/>
            <w:hideMark/>
          </w:tcPr>
          <w:p w14:paraId="4715C0C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75%</w:t>
            </w:r>
          </w:p>
        </w:tc>
      </w:tr>
      <w:tr w:rsidR="00CA41BF" w:rsidRPr="00143596" w14:paraId="1171A1C7" w14:textId="77777777" w:rsidTr="003D5E8F">
        <w:trPr>
          <w:trHeight w:val="1361"/>
        </w:trPr>
        <w:tc>
          <w:tcPr>
            <w:tcW w:w="510" w:type="pct"/>
            <w:vMerge/>
            <w:vAlign w:val="center"/>
            <w:hideMark/>
          </w:tcPr>
          <w:p w14:paraId="046BC2FD" w14:textId="77777777" w:rsidR="00CA41BF" w:rsidRPr="00143596" w:rsidRDefault="00CA41BF" w:rsidP="003D5E8F">
            <w:pPr>
              <w:spacing w:after="0"/>
              <w:rPr>
                <w:rFonts w:ascii="Aptos Narrow" w:eastAsia="Times New Roman" w:hAnsi="Aptos Narrow"/>
                <w:sz w:val="16"/>
                <w:szCs w:val="16"/>
                <w:lang w:eastAsia="zh-CN"/>
              </w:rPr>
            </w:pPr>
          </w:p>
        </w:tc>
        <w:tc>
          <w:tcPr>
            <w:tcW w:w="509" w:type="pct"/>
            <w:vAlign w:val="center"/>
            <w:hideMark/>
          </w:tcPr>
          <w:p w14:paraId="3524109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5-2 Restoration from distribution network and microgrids</w:t>
            </w:r>
          </w:p>
        </w:tc>
        <w:tc>
          <w:tcPr>
            <w:tcW w:w="436" w:type="pct"/>
            <w:vAlign w:val="center"/>
            <w:hideMark/>
          </w:tcPr>
          <w:p w14:paraId="439C6E68"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 </w:t>
            </w:r>
          </w:p>
        </w:tc>
        <w:tc>
          <w:tcPr>
            <w:tcW w:w="639" w:type="pct"/>
            <w:vAlign w:val="center"/>
            <w:hideMark/>
          </w:tcPr>
          <w:p w14:paraId="63445C8D"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Not addressed in this stage.</w:t>
            </w:r>
          </w:p>
        </w:tc>
        <w:tc>
          <w:tcPr>
            <w:tcW w:w="231" w:type="pct"/>
            <w:vAlign w:val="center"/>
            <w:hideMark/>
          </w:tcPr>
          <w:p w14:paraId="509F8615"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w:t>
            </w:r>
          </w:p>
        </w:tc>
        <w:tc>
          <w:tcPr>
            <w:tcW w:w="639" w:type="pct"/>
            <w:vAlign w:val="center"/>
            <w:hideMark/>
          </w:tcPr>
          <w:p w14:paraId="12E7ACF2"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DER and composite load model impact on bottom-up restoration assessed. Voltage management during DER energisation identified as key challenge. Reconnect ramp functionality needed in models.</w:t>
            </w:r>
          </w:p>
        </w:tc>
        <w:tc>
          <w:tcPr>
            <w:tcW w:w="226" w:type="pct"/>
            <w:vAlign w:val="center"/>
            <w:hideMark/>
          </w:tcPr>
          <w:p w14:paraId="5CE2872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30%</w:t>
            </w:r>
          </w:p>
        </w:tc>
        <w:tc>
          <w:tcPr>
            <w:tcW w:w="639" w:type="pct"/>
            <w:vAlign w:val="center"/>
            <w:hideMark/>
          </w:tcPr>
          <w:p w14:paraId="796872DB"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DER impact from distribution system investigated with EPRI model. Delaying restart to avoid daylight DER output discussed as NEM concern. Research directly addresses AEMC Reliability Panel concerns.</w:t>
            </w:r>
          </w:p>
        </w:tc>
        <w:tc>
          <w:tcPr>
            <w:tcW w:w="320" w:type="pct"/>
            <w:vAlign w:val="center"/>
            <w:hideMark/>
          </w:tcPr>
          <w:p w14:paraId="370B2D87"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65%</w:t>
            </w:r>
          </w:p>
        </w:tc>
        <w:tc>
          <w:tcPr>
            <w:tcW w:w="639" w:type="pct"/>
            <w:vAlign w:val="center"/>
            <w:hideMark/>
          </w:tcPr>
          <w:p w14:paraId="42DE5229"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Restoration and synchronisation of two REZ micro-islands investigated, including investigation of coordinating mechanisms required to maintain stability from variable IBR sources</w:t>
            </w:r>
          </w:p>
        </w:tc>
        <w:tc>
          <w:tcPr>
            <w:tcW w:w="212" w:type="pct"/>
            <w:vAlign w:val="center"/>
            <w:hideMark/>
          </w:tcPr>
          <w:p w14:paraId="6602B89F" w14:textId="77777777" w:rsidR="00CA41BF" w:rsidRPr="00143596" w:rsidRDefault="00CA41BF" w:rsidP="003D5E8F">
            <w:pPr>
              <w:spacing w:after="0"/>
              <w:rPr>
                <w:rFonts w:ascii="Aptos Narrow" w:eastAsia="Times New Roman" w:hAnsi="Aptos Narrow"/>
                <w:sz w:val="16"/>
                <w:szCs w:val="16"/>
                <w:lang w:eastAsia="zh-CN"/>
              </w:rPr>
            </w:pPr>
            <w:r w:rsidRPr="00143596">
              <w:rPr>
                <w:rFonts w:ascii="Aptos Narrow" w:eastAsia="Times New Roman" w:hAnsi="Aptos Narrow"/>
                <w:sz w:val="16"/>
                <w:szCs w:val="16"/>
                <w:lang w:eastAsia="zh-CN"/>
              </w:rPr>
              <w:t>70%</w:t>
            </w:r>
          </w:p>
        </w:tc>
      </w:tr>
    </w:tbl>
    <w:p w14:paraId="590B7AA1" w14:textId="6494FECF" w:rsidR="009C4F3D" w:rsidRDefault="009C4F3D" w:rsidP="009C4F3D">
      <w:pPr>
        <w:pStyle w:val="Heading1"/>
      </w:pPr>
      <w:bookmarkStart w:id="17" w:name="_Toc221522046"/>
      <w:bookmarkStart w:id="18" w:name="_Toc226981516"/>
      <w:r>
        <w:lastRenderedPageBreak/>
        <w:t>Methodology</w:t>
      </w:r>
      <w:bookmarkEnd w:id="17"/>
      <w:bookmarkEnd w:id="18"/>
    </w:p>
    <w:p w14:paraId="286C64D5" w14:textId="1E3D0349" w:rsidR="009C4F3D" w:rsidRDefault="00F84969" w:rsidP="00CC0170">
      <w:pPr>
        <w:pStyle w:val="BodyText"/>
      </w:pPr>
      <w:r>
        <w:t>Following provides high level methodology for each milestone.</w:t>
      </w:r>
    </w:p>
    <w:p w14:paraId="485F94A3" w14:textId="3F3F712F" w:rsidR="00902366" w:rsidRDefault="00902366" w:rsidP="009C4F3D">
      <w:pPr>
        <w:pStyle w:val="ListBullet"/>
        <w:tabs>
          <w:tab w:val="clear" w:pos="227"/>
          <w:tab w:val="clear" w:pos="397"/>
        </w:tabs>
        <w:spacing w:before="80" w:after="80" w:line="278" w:lineRule="auto"/>
        <w:ind w:left="360" w:hanging="360"/>
      </w:pPr>
      <w:r>
        <w:t>Milestone</w:t>
      </w:r>
      <w:r w:rsidR="00E2414D">
        <w:t xml:space="preserve"> 1</w:t>
      </w:r>
      <w:r w:rsidR="001F78AC">
        <w:t xml:space="preserve"> - </w:t>
      </w:r>
      <w:r w:rsidR="001F78AC" w:rsidRPr="001F78AC">
        <w:t>REZ Self</w:t>
      </w:r>
      <w:r w:rsidR="001F78AC" w:rsidRPr="001F78AC">
        <w:rPr>
          <w:rFonts w:ascii="Cambria Math" w:hAnsi="Cambria Math" w:cs="Cambria Math"/>
        </w:rPr>
        <w:t>‑</w:t>
      </w:r>
      <w:r w:rsidR="001F78AC" w:rsidRPr="001F78AC">
        <w:t>Energisation</w:t>
      </w:r>
      <w:r w:rsidR="00E2414D">
        <w:t xml:space="preserve">: </w:t>
      </w:r>
    </w:p>
    <w:p w14:paraId="301ACB9D" w14:textId="5ECF0E2C" w:rsidR="00902366" w:rsidRDefault="00AA26B2" w:rsidP="002715BD">
      <w:pPr>
        <w:pStyle w:val="ListBullet2"/>
      </w:pPr>
      <w:r w:rsidRPr="00AA26B2">
        <w:t>Milestone 1 focused on assessing whether a Renewable Energy Zone (REZ) can be self</w:t>
      </w:r>
      <w:r w:rsidRPr="00AA26B2">
        <w:rPr>
          <w:rFonts w:ascii="Cambria Math" w:hAnsi="Cambria Math" w:cs="Cambria Math"/>
        </w:rPr>
        <w:t>‑</w:t>
      </w:r>
      <w:r w:rsidRPr="00AA26B2">
        <w:t>energised using inverter</w:t>
      </w:r>
      <w:r w:rsidRPr="00AA26B2">
        <w:rPr>
          <w:rFonts w:ascii="Cambria Math" w:hAnsi="Cambria Math" w:cs="Cambria Math"/>
        </w:rPr>
        <w:t>‑</w:t>
      </w:r>
      <w:r w:rsidRPr="00AA26B2">
        <w:t>based resources, with a grid</w:t>
      </w:r>
      <w:r w:rsidRPr="00AA26B2">
        <w:rPr>
          <w:rFonts w:ascii="Cambria Math" w:hAnsi="Cambria Math" w:cs="Cambria Math"/>
        </w:rPr>
        <w:t>‑</w:t>
      </w:r>
      <w:r w:rsidRPr="00AA26B2">
        <w:t>forming battery energy storage system (GFM</w:t>
      </w:r>
      <w:r w:rsidRPr="00AA26B2">
        <w:rPr>
          <w:rFonts w:ascii="Cambria Math" w:hAnsi="Cambria Math" w:cs="Cambria Math"/>
        </w:rPr>
        <w:t>‑</w:t>
      </w:r>
      <w:r w:rsidRPr="00AA26B2">
        <w:t>BESS) acting as the primary restart source. The methodology was centred on detailed electromagnetic transient (EMT) simulations, which are essential for capturing fast dynamic interactions between inverter controls, network impedances, transformer saturation, harmonic phenomena, and protection behaviour under weak</w:t>
      </w:r>
      <w:r w:rsidRPr="00AA26B2">
        <w:rPr>
          <w:rFonts w:ascii="Cambria Math" w:hAnsi="Cambria Math" w:cs="Cambria Math"/>
        </w:rPr>
        <w:t>‑</w:t>
      </w:r>
      <w:r w:rsidRPr="00AA26B2">
        <w:t xml:space="preserve">grid conditions. </w:t>
      </w:r>
    </w:p>
    <w:p w14:paraId="51EBA8E7" w14:textId="03ABDA67" w:rsidR="00902366" w:rsidRDefault="00902366" w:rsidP="00902366">
      <w:pPr>
        <w:pStyle w:val="ListBullet2"/>
      </w:pPr>
      <w:r w:rsidRPr="00902366">
        <w:t>A representative</w:t>
      </w:r>
      <w:r w:rsidR="006F1F78">
        <w:t>,</w:t>
      </w:r>
      <w:r w:rsidRPr="00902366">
        <w:t xml:space="preserve"> yet non</w:t>
      </w:r>
      <w:r w:rsidRPr="00902366">
        <w:rPr>
          <w:rFonts w:ascii="Cambria Math" w:hAnsi="Cambria Math" w:cs="Cambria Math"/>
        </w:rPr>
        <w:t>‑</w:t>
      </w:r>
      <w:r w:rsidRPr="00902366">
        <w:t>site</w:t>
      </w:r>
      <w:r w:rsidRPr="00902366">
        <w:rPr>
          <w:rFonts w:ascii="Cambria Math" w:hAnsi="Cambria Math" w:cs="Cambria Math"/>
        </w:rPr>
        <w:t>‑</w:t>
      </w:r>
      <w:r w:rsidRPr="00902366">
        <w:t>specific</w:t>
      </w:r>
      <w:r w:rsidR="006F1F78">
        <w:t>,</w:t>
      </w:r>
      <w:r w:rsidRPr="00902366">
        <w:t xml:space="preserve"> REZ network model was developed in PSCAD</w:t>
      </w:r>
      <w:r w:rsidR="00C07BF1">
        <w:t>™</w:t>
      </w:r>
      <w:r w:rsidRPr="00902366">
        <w:t>, inspired by contemporary Australian REZ topologies. The model included realistic transmission line geometries, large power transformers, switching stations, synchronous condensers, and multiple inverter</w:t>
      </w:r>
      <w:r w:rsidRPr="00902366">
        <w:rPr>
          <w:rFonts w:ascii="Cambria Math" w:hAnsi="Cambria Math" w:cs="Cambria Math"/>
        </w:rPr>
        <w:t>‑</w:t>
      </w:r>
      <w:r w:rsidRPr="00902366">
        <w:t>based generation types. All major plant protection functions remained enabled throughout studies to ensure outcomes reflected operable system conditions.</w:t>
      </w:r>
    </w:p>
    <w:p w14:paraId="0B0F8DBA" w14:textId="2790C0D3" w:rsidR="008164BF" w:rsidRDefault="00260CBE" w:rsidP="00260CBE">
      <w:pPr>
        <w:pStyle w:val="ListBullet2"/>
      </w:pPr>
      <w:r w:rsidRPr="00260CBE">
        <w:t>The energisation process was investigated step</w:t>
      </w:r>
      <w:r w:rsidRPr="00260CBE">
        <w:rPr>
          <w:rFonts w:ascii="Cambria Math" w:hAnsi="Cambria Math" w:cs="Cambria Math"/>
        </w:rPr>
        <w:t>‑</w:t>
      </w:r>
      <w:r w:rsidRPr="00260CBE">
        <w:t>by</w:t>
      </w:r>
      <w:r w:rsidRPr="00260CBE">
        <w:rPr>
          <w:rFonts w:ascii="Cambria Math" w:hAnsi="Cambria Math" w:cs="Cambria Math"/>
        </w:rPr>
        <w:t>‑</w:t>
      </w:r>
      <w:r w:rsidRPr="00260CBE">
        <w:t>step, beginning with BESS self</w:t>
      </w:r>
      <w:r w:rsidRPr="00260CBE">
        <w:rPr>
          <w:rFonts w:ascii="Cambria Math" w:hAnsi="Cambria Math" w:cs="Cambria Math"/>
        </w:rPr>
        <w:t>‑</w:t>
      </w:r>
      <w:r w:rsidRPr="00260CBE">
        <w:t>start and progressing through internal line energisation, transformer energisation (including worst</w:t>
      </w:r>
      <w:r w:rsidRPr="00260CBE">
        <w:rPr>
          <w:rFonts w:ascii="Cambria Math" w:hAnsi="Cambria Math" w:cs="Cambria Math"/>
        </w:rPr>
        <w:t>‑</w:t>
      </w:r>
      <w:r w:rsidRPr="00260CBE">
        <w:t>case residual flux conditions), and establishment of stable voltage and frequency across the REZ. Key evaluation metrics included voltage magnitude and distortion, frequency response, harmonic behaviour, controller stability, transformer inrush performance, and protection relay operation</w:t>
      </w:r>
      <w:r>
        <w:t>.</w:t>
      </w:r>
    </w:p>
    <w:p w14:paraId="3F458C4B" w14:textId="233B0A3A" w:rsidR="00A931A9" w:rsidRPr="00A931A9" w:rsidRDefault="006C1AEF" w:rsidP="00953D44">
      <w:pPr>
        <w:pStyle w:val="ListBullet2"/>
      </w:pPr>
      <w:r>
        <w:t xml:space="preserve">Furthermore, the energy required to energise and maintain each network component was recorded such that approximate values for </w:t>
      </w:r>
      <w:r w:rsidR="00953D44">
        <w:t xml:space="preserve">BESS </w:t>
      </w:r>
      <w:r>
        <w:t>energy storage could be determined</w:t>
      </w:r>
      <w:r w:rsidR="00953D44">
        <w:t xml:space="preserve"> to better inform the </w:t>
      </w:r>
      <w:r w:rsidR="002734BA">
        <w:t xml:space="preserve">quantity </w:t>
      </w:r>
      <w:r w:rsidR="00953D44">
        <w:t xml:space="preserve">of additional storage reserve </w:t>
      </w:r>
      <w:r w:rsidR="00916541">
        <w:t xml:space="preserve">that </w:t>
      </w:r>
      <w:r w:rsidR="00953D44">
        <w:t>must be maintained by a BESS participating in system restoration.</w:t>
      </w:r>
    </w:p>
    <w:p w14:paraId="1D9E74B9" w14:textId="1A09DF96" w:rsidR="00260CBE" w:rsidRDefault="00260CBE" w:rsidP="00260CBE">
      <w:pPr>
        <w:pStyle w:val="ListBullet2"/>
      </w:pPr>
      <w:r w:rsidRPr="00260CBE">
        <w:t>This methodology ensured that conclusions drawn for REZ self</w:t>
      </w:r>
      <w:r w:rsidRPr="00260CBE">
        <w:rPr>
          <w:rFonts w:ascii="Cambria Math" w:hAnsi="Cambria Math" w:cs="Cambria Math"/>
        </w:rPr>
        <w:t>‑</w:t>
      </w:r>
      <w:r w:rsidRPr="00260CBE">
        <w:t>energisation were technically robust, operationally relevant, and transferable to a wide range of Australian REZ scenarios</w:t>
      </w:r>
      <w:r w:rsidR="00F84969">
        <w:t>.</w:t>
      </w:r>
    </w:p>
    <w:p w14:paraId="7B4B8893" w14:textId="44153DF9" w:rsidR="00F84969" w:rsidRDefault="001F78AC" w:rsidP="00F84969">
      <w:pPr>
        <w:pStyle w:val="ListBullet"/>
      </w:pPr>
      <w:r>
        <w:t>Milestone</w:t>
      </w:r>
      <w:r w:rsidR="00F84969">
        <w:t xml:space="preserve"> 2:</w:t>
      </w:r>
      <w:r>
        <w:t xml:space="preserve"> </w:t>
      </w:r>
      <w:r w:rsidRPr="001F78AC">
        <w:t>Remote Hybrid Configurations</w:t>
      </w:r>
    </w:p>
    <w:p w14:paraId="699AD2C2" w14:textId="14988EBA" w:rsidR="00222993" w:rsidRDefault="00222993" w:rsidP="00CA41BF">
      <w:pPr>
        <w:pStyle w:val="ListBullet2"/>
        <w:rPr>
          <w:kern w:val="2"/>
          <w:szCs w:val="24"/>
          <w14:ligatures w14:val="standardContextual"/>
        </w:rPr>
      </w:pPr>
      <w:r>
        <w:t>Milestone 2 extended the Milestone 1 methodology to assess remote hybrid restart configurations, in which a GFM-BESS initiates restoration</w:t>
      </w:r>
      <w:r w:rsidR="000B448A">
        <w:t>,</w:t>
      </w:r>
      <w:r>
        <w:t xml:space="preserve"> and geographically distant grid-following (GFL) wind or solar plants provide supplementary energy once energised. The objective was to determine whether these arrangements could remain stable without pre-coordination or bespoke control schemes, or whether additional schemes are needed to maintain REZ dynamic stability.</w:t>
      </w:r>
    </w:p>
    <w:p w14:paraId="7A539ACC" w14:textId="56171FC0" w:rsidR="00DA357F" w:rsidRDefault="00DA357F" w:rsidP="00DA357F">
      <w:pPr>
        <w:pStyle w:val="ListBullet2"/>
      </w:pPr>
      <w:r w:rsidRPr="00DA357F">
        <w:t xml:space="preserve">The same EMT modelling environment was retained, with additional network corridors and voltage transformations introduced to represent </w:t>
      </w:r>
      <w:r w:rsidR="00271B0A">
        <w:t xml:space="preserve">electrical </w:t>
      </w:r>
      <w:r w:rsidRPr="00DA357F">
        <w:t>distance between restart sources and remote generation. Multiple configurations were studied, varying electrical distance, voltage level transitions, GFM</w:t>
      </w:r>
      <w:r w:rsidR="00870478">
        <w:t>/</w:t>
      </w:r>
      <w:r w:rsidRPr="00DA357F">
        <w:t>GFL capacity ratios, and inverter control modes. Remote generation was subjected to intentionally conservative</w:t>
      </w:r>
      <w:r w:rsidR="004A72B7">
        <w:t>,</w:t>
      </w:r>
      <w:r w:rsidRPr="00DA357F">
        <w:t xml:space="preserve"> and extreme</w:t>
      </w:r>
      <w:r w:rsidR="004A72B7">
        <w:t>,</w:t>
      </w:r>
      <w:r w:rsidRPr="00DA357F">
        <w:t xml:space="preserve"> </w:t>
      </w:r>
      <w:r w:rsidR="00A253D9">
        <w:t>variations in</w:t>
      </w:r>
      <w:r w:rsidRPr="00DA357F">
        <w:t xml:space="preserve"> active</w:t>
      </w:r>
      <w:r w:rsidR="00A253D9">
        <w:rPr>
          <w:rFonts w:ascii="Cambria Math" w:hAnsi="Cambria Math" w:cs="Cambria Math"/>
        </w:rPr>
        <w:t xml:space="preserve"> </w:t>
      </w:r>
      <w:r w:rsidRPr="00DA357F">
        <w:lastRenderedPageBreak/>
        <w:t xml:space="preserve">power (up to </w:t>
      </w:r>
      <w:r w:rsidRPr="00DA357F">
        <w:rPr>
          <w:rFonts w:cs="Calibri"/>
        </w:rPr>
        <w:t>±</w:t>
      </w:r>
      <w:r w:rsidRPr="00DA357F">
        <w:t xml:space="preserve">80%) </w:t>
      </w:r>
      <w:r w:rsidR="00A253D9">
        <w:t xml:space="preserve">in order </w:t>
      </w:r>
      <w:r w:rsidRPr="00DA357F">
        <w:t>to stress frequency and voltage regulation capability under worst</w:t>
      </w:r>
      <w:r w:rsidRPr="00DA357F">
        <w:rPr>
          <w:rFonts w:ascii="Cambria Math" w:hAnsi="Cambria Math" w:cs="Cambria Math"/>
        </w:rPr>
        <w:t>‑</w:t>
      </w:r>
      <w:r w:rsidRPr="00DA357F">
        <w:t>case conditions.</w:t>
      </w:r>
    </w:p>
    <w:p w14:paraId="7BD55E90" w14:textId="77777777" w:rsidR="00A360EC" w:rsidRDefault="009C4F3D" w:rsidP="00966D3D">
      <w:pPr>
        <w:pStyle w:val="ListBullet"/>
      </w:pPr>
      <w:r w:rsidRPr="00966D3D">
        <w:t>Milestone</w:t>
      </w:r>
      <w:r>
        <w:t xml:space="preserve"> 3</w:t>
      </w:r>
      <w:r w:rsidR="00A360EC">
        <w:t>: Restart-Capable IBR Plant Standards</w:t>
      </w:r>
    </w:p>
    <w:p w14:paraId="79D3C112" w14:textId="4E595908" w:rsidR="009C4F3D" w:rsidRDefault="00A360EC" w:rsidP="002715BD">
      <w:pPr>
        <w:pStyle w:val="ListBullet2"/>
      </w:pPr>
      <w:r>
        <w:t>Milestone 3</w:t>
      </w:r>
      <w:r w:rsidR="009C4F3D">
        <w:t xml:space="preserve"> focuses on the survey and development of suggested plant </w:t>
      </w:r>
      <w:r w:rsidR="005C620F">
        <w:t xml:space="preserve">technical </w:t>
      </w:r>
      <w:r w:rsidR="009C4F3D">
        <w:t>standards for IBR devices that are intending to participate in system restart. This work is largely based on the analysis and synthesis of other requirements developed locally and internationally (including those developed by these authors in other works), tailored to meet the needs of IBR participating in restart in the Australian power system. It draws heavily on the author</w:t>
      </w:r>
      <w:r w:rsidR="00E6356B">
        <w:t>s</w:t>
      </w:r>
      <w:r w:rsidR="009C4F3D">
        <w:t>’ experiences and recommendations based on the current state of the art.</w:t>
      </w:r>
    </w:p>
    <w:p w14:paraId="455EAB2F" w14:textId="10C75620" w:rsidR="00542737" w:rsidRDefault="00542737" w:rsidP="009C4F3D">
      <w:pPr>
        <w:pStyle w:val="ListBullet"/>
        <w:tabs>
          <w:tab w:val="clear" w:pos="227"/>
          <w:tab w:val="clear" w:pos="397"/>
        </w:tabs>
        <w:spacing w:before="80" w:after="80" w:line="278" w:lineRule="auto"/>
        <w:ind w:left="360" w:hanging="360"/>
      </w:pPr>
      <w:r>
        <w:t xml:space="preserve">Milestone 4 - </w:t>
      </w:r>
      <w:r w:rsidRPr="00542737">
        <w:t>GFM</w:t>
      </w:r>
      <w:r w:rsidRPr="00542737">
        <w:rPr>
          <w:rFonts w:ascii="Cambria Math" w:hAnsi="Cambria Math" w:cs="Cambria Math"/>
        </w:rPr>
        <w:t>‑</w:t>
      </w:r>
      <w:r w:rsidRPr="00542737">
        <w:t>BESS Restart Test Plan Template</w:t>
      </w:r>
    </w:p>
    <w:p w14:paraId="3E9F5589" w14:textId="70F51763" w:rsidR="000F03AE" w:rsidRDefault="009C4F3D">
      <w:pPr>
        <w:pStyle w:val="ListBullet2"/>
      </w:pPr>
      <w:r>
        <w:t xml:space="preserve">Milestone 4 develops a suggested test plan template for a GFM BESS </w:t>
      </w:r>
      <w:r w:rsidR="00C84B57">
        <w:t xml:space="preserve">intended </w:t>
      </w:r>
      <w:r>
        <w:t>to participate in a live network test. Drawing on the researcher</w:t>
      </w:r>
      <w:r w:rsidR="00EB0390">
        <w:t>s</w:t>
      </w:r>
      <w:r>
        <w:t>’ previous experience</w:t>
      </w:r>
      <w:r w:rsidR="003375AC">
        <w:t>,</w:t>
      </w:r>
      <w:r w:rsidR="00EA1B6A">
        <w:t xml:space="preserve"> deep involvement of system </w:t>
      </w:r>
      <w:r w:rsidR="00222806">
        <w:t>restart</w:t>
      </w:r>
      <w:r w:rsidR="00EA1B6A">
        <w:t xml:space="preserve"> tests</w:t>
      </w:r>
      <w:r>
        <w:t xml:space="preserve"> and in consultation with a network service provider, it is written from multiple perspectives (</w:t>
      </w:r>
      <w:r w:rsidR="00DC20D7">
        <w:t xml:space="preserve">both the </w:t>
      </w:r>
      <w:r>
        <w:t xml:space="preserve">GFM BESS operator and network operator) to consider the needs of each party to protect their assets whilst still delivering a meaningful test to prove the capability of the </w:t>
      </w:r>
      <w:r w:rsidR="00ED0C9F">
        <w:t xml:space="preserve">prospective </w:t>
      </w:r>
      <w:r>
        <w:t>system restart provider.</w:t>
      </w:r>
      <w:r w:rsidR="009708E9" w:rsidRPr="009708E9">
        <w:t xml:space="preserve"> </w:t>
      </w:r>
    </w:p>
    <w:p w14:paraId="62574109" w14:textId="77777777" w:rsidR="000F03AE" w:rsidRDefault="009708E9">
      <w:pPr>
        <w:pStyle w:val="ListBullet2"/>
      </w:pPr>
      <w:r w:rsidRPr="009708E9">
        <w:t>Inputs to the methodology included lessons learned from Milestones 1 and 2, international system operator practices, and AEMO test plan frameworks.</w:t>
      </w:r>
      <w:r>
        <w:t xml:space="preserve"> </w:t>
      </w:r>
      <w:r w:rsidR="009C4F3D">
        <w:t xml:space="preserve"> It leverages and heavily augments the already refined AEMO test plan template, building on its key components to deliver a template tailored for restart tests that address the most common concerns </w:t>
      </w:r>
      <w:r w:rsidR="006432AE">
        <w:t xml:space="preserve">of </w:t>
      </w:r>
      <w:r w:rsidR="009C4F3D">
        <w:t>asset owners.</w:t>
      </w:r>
      <w:r w:rsidR="001174BC">
        <w:t xml:space="preserve"> </w:t>
      </w:r>
    </w:p>
    <w:p w14:paraId="6B241364" w14:textId="6B1407CE" w:rsidR="0010626C" w:rsidRDefault="001440F1">
      <w:pPr>
        <w:pStyle w:val="ListBullet2"/>
      </w:pPr>
      <w:r w:rsidRPr="001440F1">
        <w:t>The test plan template was structured to be modular, enabling NSPs and plant operators to tailor it to site</w:t>
      </w:r>
      <w:r w:rsidRPr="001174BC">
        <w:rPr>
          <w:rFonts w:ascii="Cambria Math" w:hAnsi="Cambria Math" w:cs="Cambria Math"/>
        </w:rPr>
        <w:t>‑</w:t>
      </w:r>
      <w:r w:rsidRPr="001440F1">
        <w:t xml:space="preserve">specific constraints while preserving core safety principles. </w:t>
      </w:r>
      <w:r w:rsidR="001174BC" w:rsidRPr="001174BC">
        <w:t>This methodological approach recognises that successful restart testing is not purely a control or modelling problem but a socio</w:t>
      </w:r>
      <w:r w:rsidR="001174BC" w:rsidRPr="001174BC">
        <w:rPr>
          <w:rFonts w:ascii="Cambria Math" w:hAnsi="Cambria Math" w:cs="Cambria Math"/>
        </w:rPr>
        <w:t>‑</w:t>
      </w:r>
      <w:r w:rsidR="001174BC" w:rsidRPr="001174BC">
        <w:t xml:space="preserve">technical process. </w:t>
      </w:r>
    </w:p>
    <w:p w14:paraId="195ADDAA" w14:textId="10EE9F8A" w:rsidR="001174BC" w:rsidRPr="001174BC" w:rsidRDefault="001174BC" w:rsidP="002715BD">
      <w:pPr>
        <w:pStyle w:val="ListBullet2"/>
      </w:pPr>
      <w:r w:rsidRPr="001174BC">
        <w:t xml:space="preserve">By embedding operational </w:t>
      </w:r>
      <w:r w:rsidR="0010626C">
        <w:t>reality</w:t>
      </w:r>
      <w:r w:rsidRPr="001174BC">
        <w:t xml:space="preserve"> into the test framework, </w:t>
      </w:r>
      <w:r w:rsidR="0010626C">
        <w:t>the aim is to provide</w:t>
      </w:r>
      <w:r w:rsidRPr="001174BC">
        <w:t xml:space="preserve"> a credible pathway for transitioning GFM</w:t>
      </w:r>
      <w:r w:rsidRPr="001174BC">
        <w:rPr>
          <w:rFonts w:ascii="Cambria Math" w:hAnsi="Cambria Math" w:cs="Cambria Math"/>
        </w:rPr>
        <w:t>‑</w:t>
      </w:r>
      <w:r w:rsidRPr="001174BC">
        <w:t>BESS restart capability from simulation to real</w:t>
      </w:r>
      <w:r w:rsidRPr="001174BC">
        <w:rPr>
          <w:rFonts w:ascii="Cambria Math" w:hAnsi="Cambria Math" w:cs="Cambria Math"/>
        </w:rPr>
        <w:t>‑</w:t>
      </w:r>
      <w:r w:rsidRPr="001174BC">
        <w:t>world deployment under AEMO Type 2 Transitional Service trials.</w:t>
      </w:r>
    </w:p>
    <w:p w14:paraId="3F678503" w14:textId="77777777" w:rsidR="009C4F3D" w:rsidRDefault="009C4F3D">
      <w:pPr>
        <w:pStyle w:val="Heading2"/>
      </w:pPr>
      <w:bookmarkStart w:id="19" w:name="_Toc221522047"/>
      <w:bookmarkStart w:id="20" w:name="_Toc226981517"/>
      <w:r>
        <w:t>REZ Model Development</w:t>
      </w:r>
      <w:bookmarkEnd w:id="19"/>
      <w:bookmarkEnd w:id="20"/>
    </w:p>
    <w:p w14:paraId="0166A50D" w14:textId="67548C45" w:rsidR="009C4F3D" w:rsidRDefault="009C4F3D" w:rsidP="00CC0170">
      <w:pPr>
        <w:pStyle w:val="BodyText"/>
      </w:pPr>
      <w:r>
        <w:t>Underpinning the work completed for Milestones 1 and 2 of this work is the development and use of an PSCAD</w:t>
      </w:r>
      <w:r w:rsidR="00C07BF1">
        <w:t>™</w:t>
      </w:r>
      <w:r>
        <w:t xml:space="preserve"> EMT model of a REZ. This model allows for the exploration of phenomena for IBR devices providing system restart </w:t>
      </w:r>
      <w:r w:rsidR="00007A30">
        <w:t>services and</w:t>
      </w:r>
      <w:r>
        <w:t xml:space="preserve"> provides a testbed for ideas and solutions to issues encountered. The REZ network model was developed specifically for this work and is made available to the greater research community to use and improve as needed.</w:t>
      </w:r>
    </w:p>
    <w:p w14:paraId="59D698D8" w14:textId="5466A148" w:rsidR="009C4F3D" w:rsidRDefault="009C4F3D" w:rsidP="00CC0170">
      <w:pPr>
        <w:pStyle w:val="BodyText"/>
      </w:pPr>
      <w:r>
        <w:t xml:space="preserve">The REZ topology developed was inspired by the Central West Orana REZ in New South Wales as currently being developed by EnergyCo and its partners. Note that this does </w:t>
      </w:r>
      <w:r w:rsidRPr="001723E6">
        <w:rPr>
          <w:i/>
          <w:iCs/>
        </w:rPr>
        <w:t>not</w:t>
      </w:r>
      <w:r>
        <w:t xml:space="preserve"> mean that the REZ </w:t>
      </w:r>
      <w:r w:rsidR="00B82B24">
        <w:t xml:space="preserve">model </w:t>
      </w:r>
      <w:r>
        <w:t xml:space="preserve">developed in this work is </w:t>
      </w:r>
      <w:r w:rsidR="006D1971">
        <w:t xml:space="preserve">accurately </w:t>
      </w:r>
      <w:r w:rsidRPr="001723E6">
        <w:t>representative</w:t>
      </w:r>
      <w:r>
        <w:rPr>
          <w:i/>
          <w:iCs/>
        </w:rPr>
        <w:t xml:space="preserve"> </w:t>
      </w:r>
      <w:r>
        <w:t>of the CWO REZ, however it helped steer the development decisions. This REZ was chosen as inspiration because:</w:t>
      </w:r>
    </w:p>
    <w:p w14:paraId="18B28E5C" w14:textId="2B250183" w:rsidR="009C4F3D" w:rsidRDefault="009C4F3D" w:rsidP="009C4F3D">
      <w:pPr>
        <w:pStyle w:val="ListBullet"/>
        <w:tabs>
          <w:tab w:val="clear" w:pos="227"/>
          <w:tab w:val="clear" w:pos="397"/>
        </w:tabs>
        <w:spacing w:before="80" w:after="80" w:line="278" w:lineRule="auto"/>
        <w:ind w:left="360" w:hanging="360"/>
      </w:pPr>
      <w:r>
        <w:t xml:space="preserve">It is a radially connected </w:t>
      </w:r>
      <w:r w:rsidR="008C052E">
        <w:t xml:space="preserve">modern </w:t>
      </w:r>
      <w:r>
        <w:t>REZ, simplifying studies.</w:t>
      </w:r>
    </w:p>
    <w:p w14:paraId="150C0FFA" w14:textId="77777777" w:rsidR="009C4F3D" w:rsidRDefault="009C4F3D" w:rsidP="009C4F3D">
      <w:pPr>
        <w:pStyle w:val="ListBullet"/>
        <w:tabs>
          <w:tab w:val="clear" w:pos="227"/>
          <w:tab w:val="clear" w:pos="397"/>
        </w:tabs>
        <w:spacing w:before="80" w:after="80" w:line="278" w:lineRule="auto"/>
        <w:ind w:left="360" w:hanging="360"/>
      </w:pPr>
      <w:r>
        <w:lastRenderedPageBreak/>
        <w:t>It has been the subject of much consultation and analysis, meaning that there is sufficient data in the public domain to inform estimations of the topology and components of the REZ.</w:t>
      </w:r>
    </w:p>
    <w:p w14:paraId="0ACDB846" w14:textId="77777777" w:rsidR="009C4F3D" w:rsidRDefault="009C4F3D" w:rsidP="009C4F3D">
      <w:pPr>
        <w:pStyle w:val="ListBullet"/>
        <w:tabs>
          <w:tab w:val="clear" w:pos="227"/>
          <w:tab w:val="clear" w:pos="397"/>
        </w:tabs>
        <w:spacing w:before="80" w:after="80" w:line="278" w:lineRule="auto"/>
        <w:ind w:left="360" w:hanging="360"/>
      </w:pPr>
      <w:r>
        <w:t>It consists of the most common types of equipment likely to be deployed in an Australian REZ, predominately solar, wind and BESS equipment.</w:t>
      </w:r>
    </w:p>
    <w:p w14:paraId="11230FBA" w14:textId="77777777" w:rsidR="009C4F3D" w:rsidRDefault="009C4F3D" w:rsidP="009C4F3D">
      <w:pPr>
        <w:pStyle w:val="ListBullet"/>
        <w:tabs>
          <w:tab w:val="clear" w:pos="227"/>
          <w:tab w:val="clear" w:pos="397"/>
        </w:tabs>
        <w:spacing w:before="80" w:after="80" w:line="278" w:lineRule="auto"/>
        <w:ind w:left="360" w:hanging="360"/>
      </w:pPr>
      <w:r>
        <w:t>It connects to a 500 kV network, allowing the consideration of challenges associated with line charging during system restart.</w:t>
      </w:r>
    </w:p>
    <w:p w14:paraId="091F1230" w14:textId="616F4F97" w:rsidR="009C4F3D" w:rsidRDefault="009C4F3D" w:rsidP="00CC0170">
      <w:pPr>
        <w:pStyle w:val="BodyText"/>
      </w:pPr>
      <w:r>
        <w:t xml:space="preserve">CWO layouts and site equipment </w:t>
      </w:r>
      <w:r w:rsidR="00007A30">
        <w:t xml:space="preserve">were </w:t>
      </w:r>
      <w:r>
        <w:t>available from</w:t>
      </w:r>
      <w:r w:rsidR="00007A30">
        <w:t xml:space="preserve"> </w:t>
      </w:r>
      <w:sdt>
        <w:sdtPr>
          <w:id w:val="-1099257642"/>
          <w:citation/>
        </w:sdtPr>
        <w:sdtContent>
          <w:r w:rsidR="00007A30">
            <w:fldChar w:fldCharType="begin"/>
          </w:r>
          <w:r w:rsidR="00007A30">
            <w:instrText xml:space="preserve"> CITATION Ene24 \l 3081 </w:instrText>
          </w:r>
          <w:r w:rsidR="00007A30">
            <w:fldChar w:fldCharType="separate"/>
          </w:r>
          <w:r w:rsidR="00211758" w:rsidRPr="00211758">
            <w:rPr>
              <w:noProof/>
            </w:rPr>
            <w:t>[1]</w:t>
          </w:r>
          <w:r w:rsidR="00007A30">
            <w:fldChar w:fldCharType="end"/>
          </w:r>
        </w:sdtContent>
      </w:sdt>
      <w:r>
        <w:t xml:space="preserve">, which informed the topological arrangement seen in </w:t>
      </w:r>
      <w:r>
        <w:fldChar w:fldCharType="begin"/>
      </w:r>
      <w:r>
        <w:instrText xml:space="preserve"> REF _Ref219736235 \h </w:instrText>
      </w:r>
      <w:r>
        <w:fldChar w:fldCharType="separate"/>
      </w:r>
      <w:r w:rsidR="00211758">
        <w:t xml:space="preserve">Figure </w:t>
      </w:r>
      <w:r w:rsidR="00211758">
        <w:rPr>
          <w:noProof/>
        </w:rPr>
        <w:t>1</w:t>
      </w:r>
      <w:r>
        <w:fldChar w:fldCharType="end"/>
      </w:r>
      <w:r>
        <w:t xml:space="preserve"> below</w:t>
      </w:r>
      <w:r w:rsidR="00515202">
        <w:t xml:space="preserve"> (</w:t>
      </w:r>
      <w:r w:rsidR="0016112C">
        <w:t>numbers in the nodes denote MW of generation</w:t>
      </w:r>
      <w:r w:rsidR="00515202">
        <w:t>)</w:t>
      </w:r>
      <w:r>
        <w:t xml:space="preserve">. </w:t>
      </w:r>
    </w:p>
    <w:p w14:paraId="08097716" w14:textId="77777777" w:rsidR="009C4F3D" w:rsidRDefault="009C4F3D" w:rsidP="009C4F3D">
      <w:pPr>
        <w:keepNext/>
        <w:jc w:val="center"/>
      </w:pPr>
      <w:r>
        <w:rPr>
          <w:noProof/>
        </w:rPr>
        <w:drawing>
          <wp:inline distT="0" distB="0" distL="0" distR="0" wp14:anchorId="6591F931" wp14:editId="107C0FF8">
            <wp:extent cx="5760000" cy="3997576"/>
            <wp:effectExtent l="19050" t="19050" r="12700" b="22225"/>
            <wp:docPr id="1924492636"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4492636" name="Picture 1" descr="A screenshot of a computer&#10;&#10;AI-generated content may be incorrect."/>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760000" cy="3997576"/>
                    </a:xfrm>
                    <a:prstGeom prst="rect">
                      <a:avLst/>
                    </a:prstGeom>
                    <a:noFill/>
                    <a:ln>
                      <a:solidFill>
                        <a:schemeClr val="tx2"/>
                      </a:solidFill>
                    </a:ln>
                  </pic:spPr>
                </pic:pic>
              </a:graphicData>
            </a:graphic>
          </wp:inline>
        </w:drawing>
      </w:r>
    </w:p>
    <w:p w14:paraId="6E2A2A95" w14:textId="3DC39226" w:rsidR="009C4F3D" w:rsidRDefault="009C4F3D" w:rsidP="009C4F3D">
      <w:pPr>
        <w:pStyle w:val="Caption"/>
      </w:pPr>
      <w:bookmarkStart w:id="21" w:name="_Ref219736235"/>
      <w:bookmarkStart w:id="22" w:name="_Toc221522082"/>
      <w:bookmarkStart w:id="23" w:name="_Toc226981457"/>
      <w:r>
        <w:t xml:space="preserve">Figure </w:t>
      </w:r>
      <w:fldSimple w:instr=" SEQ Figure \* ARABIC ">
        <w:r w:rsidR="00211758">
          <w:rPr>
            <w:noProof/>
          </w:rPr>
          <w:t>1</w:t>
        </w:r>
      </w:fldSimple>
      <w:bookmarkEnd w:id="21"/>
      <w:r>
        <w:t xml:space="preserve"> REZ layout for this work</w:t>
      </w:r>
      <w:bookmarkEnd w:id="22"/>
      <w:bookmarkEnd w:id="23"/>
    </w:p>
    <w:p w14:paraId="62B07AAE" w14:textId="77777777" w:rsidR="009C4F3D" w:rsidRDefault="009C4F3D" w:rsidP="00CC0170">
      <w:pPr>
        <w:pStyle w:val="BodyText"/>
      </w:pPr>
      <w:r>
        <w:t>The remaining details of the REZ network were informed largely by the researchers’ previous experience in connections and planning roles in the NEM, with regards to:</w:t>
      </w:r>
    </w:p>
    <w:p w14:paraId="275F5C6C" w14:textId="77777777" w:rsidR="009C4F3D" w:rsidRDefault="009C4F3D" w:rsidP="009C4F3D">
      <w:pPr>
        <w:pStyle w:val="ListBullet"/>
        <w:tabs>
          <w:tab w:val="clear" w:pos="227"/>
          <w:tab w:val="clear" w:pos="397"/>
        </w:tabs>
        <w:spacing w:before="80" w:after="80" w:line="278" w:lineRule="auto"/>
        <w:ind w:left="360" w:hanging="360"/>
      </w:pPr>
      <w:r>
        <w:t>Typical tower size, spacing, cable selection and bundling arrangements.</w:t>
      </w:r>
    </w:p>
    <w:p w14:paraId="106974B4" w14:textId="77777777" w:rsidR="009C4F3D" w:rsidRDefault="009C4F3D" w:rsidP="009C4F3D">
      <w:pPr>
        <w:pStyle w:val="ListBullet"/>
        <w:tabs>
          <w:tab w:val="clear" w:pos="227"/>
          <w:tab w:val="clear" w:pos="397"/>
        </w:tabs>
        <w:spacing w:before="80" w:after="80" w:line="278" w:lineRule="auto"/>
        <w:ind w:left="360" w:hanging="360"/>
      </w:pPr>
      <w:r>
        <w:t>Typical transformer sizes and impedances used in generation-rich areas.</w:t>
      </w:r>
    </w:p>
    <w:p w14:paraId="38AECC39" w14:textId="77777777" w:rsidR="009C4F3D" w:rsidRDefault="009C4F3D" w:rsidP="009C4F3D">
      <w:pPr>
        <w:pStyle w:val="ListBullet"/>
        <w:tabs>
          <w:tab w:val="clear" w:pos="227"/>
          <w:tab w:val="clear" w:pos="397"/>
        </w:tabs>
        <w:spacing w:before="80" w:after="80" w:line="278" w:lineRule="auto"/>
        <w:ind w:left="360" w:hanging="360"/>
      </w:pPr>
      <w:r>
        <w:t>Typical breaker layouts of terminal stations.</w:t>
      </w:r>
    </w:p>
    <w:p w14:paraId="24DD6E57" w14:textId="77777777" w:rsidR="009C4F3D" w:rsidRDefault="009C4F3D" w:rsidP="009C4F3D">
      <w:pPr>
        <w:pStyle w:val="ListBullet"/>
        <w:tabs>
          <w:tab w:val="clear" w:pos="227"/>
          <w:tab w:val="clear" w:pos="397"/>
        </w:tabs>
        <w:spacing w:before="80" w:after="80" w:line="278" w:lineRule="auto"/>
        <w:ind w:left="360" w:hanging="360"/>
      </w:pPr>
      <w:r>
        <w:t>Protection settings for transformer differential and line distance relays.</w:t>
      </w:r>
    </w:p>
    <w:p w14:paraId="5DDECBF5" w14:textId="77777777" w:rsidR="009C4F3D" w:rsidRDefault="009C4F3D" w:rsidP="009C4F3D">
      <w:pPr>
        <w:pStyle w:val="Heading3"/>
      </w:pPr>
      <w:bookmarkStart w:id="24" w:name="_Toc221522048"/>
      <w:r>
        <w:t>Software used</w:t>
      </w:r>
      <w:bookmarkEnd w:id="24"/>
    </w:p>
    <w:p w14:paraId="3430EFFD" w14:textId="77777777" w:rsidR="009C4F3D" w:rsidRPr="002715BD" w:rsidRDefault="009C4F3D" w:rsidP="009C4F3D">
      <w:pPr>
        <w:rPr>
          <w:sz w:val="24"/>
          <w:szCs w:val="24"/>
        </w:rPr>
      </w:pPr>
      <w:r w:rsidRPr="002715BD">
        <w:rPr>
          <w:sz w:val="24"/>
          <w:szCs w:val="24"/>
        </w:rPr>
        <w:t>The following software was used in the development of models and production of results:</w:t>
      </w:r>
    </w:p>
    <w:p w14:paraId="7CE1FD0F" w14:textId="2E7E7879" w:rsidR="009C4F3D" w:rsidRDefault="009C4F3D" w:rsidP="009C4F3D">
      <w:pPr>
        <w:pStyle w:val="ListBullet"/>
        <w:tabs>
          <w:tab w:val="clear" w:pos="227"/>
          <w:tab w:val="clear" w:pos="397"/>
        </w:tabs>
        <w:spacing w:before="80" w:after="80" w:line="278" w:lineRule="auto"/>
        <w:ind w:left="360" w:hanging="360"/>
      </w:pPr>
      <w:r>
        <w:t>PSCAD</w:t>
      </w:r>
      <w:r w:rsidR="00385D34">
        <w:t>™</w:t>
      </w:r>
      <w:r>
        <w:t>/EMTDC</w:t>
      </w:r>
      <w:r w:rsidR="00385D34">
        <w:t>™</w:t>
      </w:r>
      <w:r>
        <w:t xml:space="preserve"> version 5.0.2</w:t>
      </w:r>
    </w:p>
    <w:p w14:paraId="04B62655" w14:textId="1C0F43B0" w:rsidR="009C4F3D" w:rsidRDefault="009C4F3D" w:rsidP="009C4F3D">
      <w:pPr>
        <w:pStyle w:val="ListBullet2"/>
      </w:pPr>
      <w:r>
        <w:lastRenderedPageBreak/>
        <w:t xml:space="preserve">Including the </w:t>
      </w:r>
      <w:r w:rsidR="000F464B">
        <w:t>Manitoba Hydro International (</w:t>
      </w:r>
      <w:r w:rsidR="00D223E6">
        <w:t>MHI</w:t>
      </w:r>
      <w:r w:rsidR="000F464B">
        <w:t>)</w:t>
      </w:r>
      <w:r w:rsidR="00D223E6">
        <w:t xml:space="preserve"> P</w:t>
      </w:r>
      <w:r>
        <w:t xml:space="preserve">rotection </w:t>
      </w:r>
      <w:r w:rsidR="00D223E6">
        <w:t>L</w:t>
      </w:r>
      <w:r>
        <w:t>ibrary add-on</w:t>
      </w:r>
      <w:r w:rsidR="00BF2DA4">
        <w:t>.</w:t>
      </w:r>
    </w:p>
    <w:p w14:paraId="5AE94459" w14:textId="25A04AA3" w:rsidR="009C4F3D" w:rsidRPr="00611172" w:rsidRDefault="00BF2DA4" w:rsidP="009C4F3D">
      <w:pPr>
        <w:pStyle w:val="ListBullet"/>
        <w:tabs>
          <w:tab w:val="clear" w:pos="227"/>
          <w:tab w:val="clear" w:pos="397"/>
        </w:tabs>
        <w:spacing w:before="80" w:after="80" w:line="278" w:lineRule="auto"/>
        <w:ind w:left="360" w:hanging="360"/>
      </w:pPr>
      <w:r w:rsidRPr="00BF2DA4">
        <w:t>Intel® Fortran Compiler Classic 2021.11.0 (64-bit)</w:t>
      </w:r>
      <w:r w:rsidR="00FD45EC">
        <w:t>.</w:t>
      </w:r>
    </w:p>
    <w:p w14:paraId="7E6809A9" w14:textId="77777777" w:rsidR="00E17F4B" w:rsidRDefault="00E17F4B" w:rsidP="00E17F4B">
      <w:pPr>
        <w:pStyle w:val="Heading2"/>
      </w:pPr>
      <w:bookmarkStart w:id="25" w:name="_Toc226981518"/>
      <w:bookmarkStart w:id="26" w:name="_Toc221522049"/>
      <w:bookmarkStart w:id="27" w:name="_Toc190354125"/>
      <w:r>
        <w:t>Synchronous condensers</w:t>
      </w:r>
      <w:bookmarkEnd w:id="25"/>
    </w:p>
    <w:p w14:paraId="553BE6A8" w14:textId="7A705206" w:rsidR="00E214DE" w:rsidRDefault="00E214DE" w:rsidP="00E214DE">
      <w:pPr>
        <w:pStyle w:val="BodyText"/>
      </w:pPr>
      <w:r>
        <w:t>Many new REZs include synchronous condensers within their grid connection infrastructure, often located at central hubs. These units provide critical system strength, voltage support, inertia, and fault current</w:t>
      </w:r>
      <w:r w:rsidR="00A206E9">
        <w:t>, some of which may be</w:t>
      </w:r>
      <w:r>
        <w:t xml:space="preserve"> limited in </w:t>
      </w:r>
      <w:r w:rsidR="00046CF7">
        <w:t xml:space="preserve">grid-following </w:t>
      </w:r>
      <w:r>
        <w:t>inverter-based renewable generation</w:t>
      </w:r>
      <w:r w:rsidR="00A206E9">
        <w:t xml:space="preserve">. </w:t>
      </w:r>
      <w:r w:rsidR="00046CF7">
        <w:t xml:space="preserve">Such characteristics makes </w:t>
      </w:r>
      <w:r>
        <w:t>them a common design feature</w:t>
      </w:r>
      <w:r w:rsidR="00046CF7">
        <w:t xml:space="preserve"> in REZs</w:t>
      </w:r>
      <w:r>
        <w:t xml:space="preserve"> despite </w:t>
      </w:r>
      <w:r w:rsidR="005C4AD7">
        <w:t>increasing evidence that most of these elements can be readily provided by</w:t>
      </w:r>
      <w:r>
        <w:t xml:space="preserve"> grid-forming </w:t>
      </w:r>
      <w:r w:rsidR="005C4AD7">
        <w:t xml:space="preserve">inverter </w:t>
      </w:r>
      <w:r>
        <w:t>technologies.</w:t>
      </w:r>
    </w:p>
    <w:p w14:paraId="63161D70" w14:textId="77777777" w:rsidR="00020F81" w:rsidRDefault="005C4AD7" w:rsidP="00E17F4B">
      <w:pPr>
        <w:pStyle w:val="BodyText"/>
      </w:pPr>
      <w:r>
        <w:t>Regardless, f</w:t>
      </w:r>
      <w:r w:rsidR="00E214DE">
        <w:t xml:space="preserve">or restart scenarios, synchronous condensers </w:t>
      </w:r>
      <w:r>
        <w:t>can be</w:t>
      </w:r>
      <w:r w:rsidR="00E214DE">
        <w:t xml:space="preserve"> valuable</w:t>
      </w:r>
      <w:r>
        <w:t>. T</w:t>
      </w:r>
      <w:r w:rsidR="00E214DE">
        <w:t>hey</w:t>
      </w:r>
      <w:r w:rsidR="005D4A61">
        <w:t xml:space="preserve"> provide additional reactive power control to </w:t>
      </w:r>
      <w:r w:rsidR="00E214DE">
        <w:t>help regulate voltage along cranking paths and</w:t>
      </w:r>
      <w:r w:rsidR="00944907">
        <w:t xml:space="preserve"> where flywheels are added, can</w:t>
      </w:r>
      <w:r w:rsidR="00E214DE">
        <w:t xml:space="preserve"> supply </w:t>
      </w:r>
      <w:r w:rsidR="00944907">
        <w:t xml:space="preserve">appreciable </w:t>
      </w:r>
      <w:r w:rsidR="00E214DE">
        <w:t>inertia to stabilise frequency as the system is progressively restored. Their ability to enhance short-circuit strength is especially important in REZs dominated by inverter-based resources</w:t>
      </w:r>
      <w:r w:rsidR="00944907">
        <w:t xml:space="preserve"> (which are inherently current-limited)</w:t>
      </w:r>
      <w:r w:rsidR="00E214DE">
        <w:t xml:space="preserve">, where energising </w:t>
      </w:r>
      <w:r w:rsidR="00547FB2">
        <w:t>transformers</w:t>
      </w:r>
      <w:r w:rsidR="00E214DE">
        <w:t xml:space="preserve"> or starting large motors </w:t>
      </w:r>
      <w:r w:rsidR="00020F81">
        <w:t>may require the supply of large inrush currents</w:t>
      </w:r>
      <w:r w:rsidR="00E214DE">
        <w:t>.</w:t>
      </w:r>
      <w:r w:rsidR="00020F81">
        <w:t xml:space="preserve"> </w:t>
      </w:r>
    </w:p>
    <w:p w14:paraId="78478E7A" w14:textId="35B44B61" w:rsidR="00E17F4B" w:rsidRDefault="00E17F4B" w:rsidP="00E17F4B">
      <w:pPr>
        <w:pStyle w:val="BodyText"/>
      </w:pPr>
      <w:r>
        <w:t xml:space="preserve">During this work a </w:t>
      </w:r>
      <w:r w:rsidR="00C006DC">
        <w:t xml:space="preserve">suite of </w:t>
      </w:r>
      <w:r>
        <w:t>synchronous condenser</w:t>
      </w:r>
      <w:r w:rsidR="00C006DC">
        <w:t>s</w:t>
      </w:r>
      <w:r>
        <w:t xml:space="preserve"> with parameter</w:t>
      </w:r>
      <w:r w:rsidR="00C006DC">
        <w:t>s</w:t>
      </w:r>
      <w:r>
        <w:t xml:space="preserve"> outlined in</w:t>
      </w:r>
      <w:r w:rsidR="00835377">
        <w:t xml:space="preserve"> </w:t>
      </w:r>
      <w:r w:rsidR="00835377">
        <w:fldChar w:fldCharType="begin"/>
      </w:r>
      <w:r w:rsidR="00835377">
        <w:instrText xml:space="preserve"> REF _Ref225758126 \h </w:instrText>
      </w:r>
      <w:r w:rsidR="00835377">
        <w:fldChar w:fldCharType="separate"/>
      </w:r>
      <w:r w:rsidR="00211758">
        <w:t xml:space="preserve">Table </w:t>
      </w:r>
      <w:r w:rsidR="00211758">
        <w:rPr>
          <w:noProof/>
        </w:rPr>
        <w:t>2</w:t>
      </w:r>
      <w:r w:rsidR="00835377">
        <w:fldChar w:fldCharType="end"/>
      </w:r>
      <w:r w:rsidR="007B5223">
        <w:t xml:space="preserve"> </w:t>
      </w:r>
      <w:r>
        <w:t>w</w:t>
      </w:r>
      <w:r w:rsidR="00C006DC">
        <w:t>ere</w:t>
      </w:r>
      <w:r>
        <w:t xml:space="preserve"> used. </w:t>
      </w:r>
    </w:p>
    <w:p w14:paraId="6C31E8B6" w14:textId="2DC0ACE2" w:rsidR="00E17F4B" w:rsidRDefault="00E17F4B" w:rsidP="00E17F4B">
      <w:pPr>
        <w:pStyle w:val="Caption"/>
      </w:pPr>
      <w:bookmarkStart w:id="28" w:name="_Ref225758126"/>
      <w:bookmarkStart w:id="29" w:name="_Toc226981485"/>
      <w:r>
        <w:t xml:space="preserve">Table </w:t>
      </w:r>
      <w:fldSimple w:instr=" SEQ Table \* ARABIC ">
        <w:r w:rsidR="00211758">
          <w:rPr>
            <w:noProof/>
          </w:rPr>
          <w:t>2</w:t>
        </w:r>
      </w:fldSimple>
      <w:bookmarkEnd w:id="28"/>
      <w:r>
        <w:t xml:space="preserve"> Synchronous condenser parameters</w:t>
      </w:r>
      <w:bookmarkEnd w:id="29"/>
    </w:p>
    <w:tbl>
      <w:tblPr>
        <w:tblStyle w:val="TableCSIRO"/>
        <w:tblW w:w="0" w:type="auto"/>
        <w:tblLook w:val="04A0" w:firstRow="1" w:lastRow="0" w:firstColumn="1" w:lastColumn="0" w:noHBand="0" w:noVBand="1"/>
      </w:tblPr>
      <w:tblGrid>
        <w:gridCol w:w="4675"/>
        <w:gridCol w:w="4675"/>
      </w:tblGrid>
      <w:tr w:rsidR="00E17F4B" w:rsidRPr="00CC19A9" w14:paraId="4845298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51B97AD6" w14:textId="77777777" w:rsidR="00E17F4B" w:rsidRPr="00CC19A9" w:rsidRDefault="00E17F4B">
            <w:pPr>
              <w:pStyle w:val="ColumnHeading"/>
            </w:pPr>
            <w:r w:rsidRPr="00CC19A9">
              <w:t>Characteristic</w:t>
            </w:r>
          </w:p>
        </w:tc>
        <w:tc>
          <w:tcPr>
            <w:tcW w:w="4675" w:type="dxa"/>
          </w:tcPr>
          <w:p w14:paraId="53AA5329" w14:textId="77777777" w:rsidR="00E17F4B" w:rsidRPr="00CC19A9" w:rsidRDefault="00E17F4B">
            <w:pPr>
              <w:pStyle w:val="ColumnHeading"/>
              <w:cnfStyle w:val="100000000000" w:firstRow="1" w:lastRow="0" w:firstColumn="0" w:lastColumn="0" w:oddVBand="0" w:evenVBand="0" w:oddHBand="0" w:evenHBand="0" w:firstRowFirstColumn="0" w:firstRowLastColumn="0" w:lastRowFirstColumn="0" w:lastRowLastColumn="0"/>
            </w:pPr>
            <w:r w:rsidRPr="00CC19A9">
              <w:t>Quantity</w:t>
            </w:r>
          </w:p>
        </w:tc>
      </w:tr>
      <w:tr w:rsidR="00E17F4B" w:rsidRPr="00CC19A9" w14:paraId="5729D29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20580860" w14:textId="77777777" w:rsidR="00E17F4B" w:rsidRPr="00CC19A9" w:rsidRDefault="00E17F4B">
            <w:pPr>
              <w:pStyle w:val="RowHeading"/>
            </w:pPr>
            <w:r w:rsidRPr="00CC19A9">
              <w:t>Rating</w:t>
            </w:r>
          </w:p>
        </w:tc>
        <w:tc>
          <w:tcPr>
            <w:tcW w:w="4675" w:type="dxa"/>
          </w:tcPr>
          <w:p w14:paraId="6C4611E8" w14:textId="7EA53214" w:rsidR="00E17F4B" w:rsidRPr="00CC19A9" w:rsidRDefault="00E17F4B">
            <w:pPr>
              <w:pStyle w:val="TableText"/>
              <w:cnfStyle w:val="000000100000" w:firstRow="0" w:lastRow="0" w:firstColumn="0" w:lastColumn="0" w:oddVBand="0" w:evenVBand="0" w:oddHBand="1" w:evenHBand="0" w:firstRowFirstColumn="0" w:firstRowLastColumn="0" w:lastRowFirstColumn="0" w:lastRowLastColumn="0"/>
            </w:pPr>
            <w:r w:rsidRPr="00CC19A9">
              <w:t>100 MVA</w:t>
            </w:r>
            <w:r w:rsidR="00C006DC">
              <w:t xml:space="preserve"> to 250 MVA</w:t>
            </w:r>
          </w:p>
        </w:tc>
      </w:tr>
      <w:tr w:rsidR="00E17F4B" w:rsidRPr="00CC19A9" w14:paraId="47512986" w14:textId="77777777">
        <w:tc>
          <w:tcPr>
            <w:cnfStyle w:val="001000000000" w:firstRow="0" w:lastRow="0" w:firstColumn="1" w:lastColumn="0" w:oddVBand="0" w:evenVBand="0" w:oddHBand="0" w:evenHBand="0" w:firstRowFirstColumn="0" w:firstRowLastColumn="0" w:lastRowFirstColumn="0" w:lastRowLastColumn="0"/>
            <w:tcW w:w="4675" w:type="dxa"/>
          </w:tcPr>
          <w:p w14:paraId="7A81A913" w14:textId="77777777" w:rsidR="00E17F4B" w:rsidRPr="00CC19A9" w:rsidRDefault="00E17F4B">
            <w:pPr>
              <w:pStyle w:val="RowHeading"/>
            </w:pPr>
            <w:r w:rsidRPr="00CC19A9">
              <w:t>Inertia constant</w:t>
            </w:r>
          </w:p>
        </w:tc>
        <w:tc>
          <w:tcPr>
            <w:tcW w:w="4675" w:type="dxa"/>
          </w:tcPr>
          <w:p w14:paraId="5B402826" w14:textId="77777777" w:rsidR="00E17F4B" w:rsidRPr="00CC19A9" w:rsidRDefault="00E17F4B">
            <w:pPr>
              <w:pStyle w:val="TableText"/>
              <w:cnfStyle w:val="000000000000" w:firstRow="0" w:lastRow="0" w:firstColumn="0" w:lastColumn="0" w:oddVBand="0" w:evenVBand="0" w:oddHBand="0" w:evenHBand="0" w:firstRowFirstColumn="0" w:firstRowLastColumn="0" w:lastRowFirstColumn="0" w:lastRowLastColumn="0"/>
            </w:pPr>
            <w:r w:rsidRPr="00CC19A9">
              <w:t>1.0 s to 7.0 s</w:t>
            </w:r>
          </w:p>
        </w:tc>
      </w:tr>
      <w:tr w:rsidR="00E17F4B" w:rsidRPr="00CC19A9" w14:paraId="4226010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FB2CCDA" w14:textId="77777777" w:rsidR="00E17F4B" w:rsidRPr="00CC19A9" w:rsidRDefault="00E17F4B">
            <w:pPr>
              <w:pStyle w:val="RowHeading"/>
            </w:pPr>
            <w:r w:rsidRPr="00CC19A9">
              <w:t>Losses at synchronous speed</w:t>
            </w:r>
          </w:p>
        </w:tc>
        <w:tc>
          <w:tcPr>
            <w:tcW w:w="4675" w:type="dxa"/>
          </w:tcPr>
          <w:p w14:paraId="5969927F" w14:textId="77777777" w:rsidR="00E17F4B" w:rsidRPr="00CC19A9" w:rsidRDefault="00E17F4B">
            <w:pPr>
              <w:pStyle w:val="TableText"/>
              <w:cnfStyle w:val="000000100000" w:firstRow="0" w:lastRow="0" w:firstColumn="0" w:lastColumn="0" w:oddVBand="0" w:evenVBand="0" w:oddHBand="1" w:evenHBand="0" w:firstRowFirstColumn="0" w:firstRowLastColumn="0" w:lastRowFirstColumn="0" w:lastRowLastColumn="0"/>
            </w:pPr>
            <w:r w:rsidRPr="00CC19A9">
              <w:t>2%</w:t>
            </w:r>
          </w:p>
        </w:tc>
      </w:tr>
      <w:tr w:rsidR="00E17F4B" w:rsidRPr="00CC19A9" w14:paraId="17183077" w14:textId="77777777">
        <w:tc>
          <w:tcPr>
            <w:cnfStyle w:val="001000000000" w:firstRow="0" w:lastRow="0" w:firstColumn="1" w:lastColumn="0" w:oddVBand="0" w:evenVBand="0" w:oddHBand="0" w:evenHBand="0" w:firstRowFirstColumn="0" w:firstRowLastColumn="0" w:lastRowFirstColumn="0" w:lastRowLastColumn="0"/>
            <w:tcW w:w="4675" w:type="dxa"/>
          </w:tcPr>
          <w:p w14:paraId="47026327" w14:textId="77777777" w:rsidR="00E17F4B" w:rsidRPr="00CC19A9" w:rsidRDefault="00E17F4B">
            <w:pPr>
              <w:pStyle w:val="RowHeading"/>
            </w:pPr>
            <w:r w:rsidRPr="00CC19A9">
              <w:t>Excitation system</w:t>
            </w:r>
          </w:p>
        </w:tc>
        <w:tc>
          <w:tcPr>
            <w:tcW w:w="4675" w:type="dxa"/>
          </w:tcPr>
          <w:p w14:paraId="41A2A171" w14:textId="77777777" w:rsidR="00E17F4B" w:rsidRPr="00CC19A9" w:rsidRDefault="00E17F4B">
            <w:pPr>
              <w:pStyle w:val="TableText"/>
              <w:cnfStyle w:val="000000000000" w:firstRow="0" w:lastRow="0" w:firstColumn="0" w:lastColumn="0" w:oddVBand="0" w:evenVBand="0" w:oddHBand="0" w:evenHBand="0" w:firstRowFirstColumn="0" w:firstRowLastColumn="0" w:lastRowFirstColumn="0" w:lastRowLastColumn="0"/>
            </w:pPr>
            <w:r w:rsidRPr="00CC19A9">
              <w:t>Static</w:t>
            </w:r>
          </w:p>
        </w:tc>
      </w:tr>
      <w:tr w:rsidR="00E17F4B" w:rsidRPr="00CC19A9" w14:paraId="5BEB1F1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1607F27D" w14:textId="77777777" w:rsidR="00E17F4B" w:rsidRPr="00CC19A9" w:rsidRDefault="00E17F4B">
            <w:pPr>
              <w:pStyle w:val="RowHeading"/>
            </w:pPr>
            <w:r w:rsidRPr="00CC19A9">
              <w:t>Pony motor size</w:t>
            </w:r>
          </w:p>
        </w:tc>
        <w:tc>
          <w:tcPr>
            <w:tcW w:w="4675" w:type="dxa"/>
          </w:tcPr>
          <w:p w14:paraId="49EE7429" w14:textId="77777777" w:rsidR="00E17F4B" w:rsidRPr="00CC19A9" w:rsidRDefault="00E17F4B">
            <w:pPr>
              <w:pStyle w:val="TableText"/>
              <w:cnfStyle w:val="000000100000" w:firstRow="0" w:lastRow="0" w:firstColumn="0" w:lastColumn="0" w:oddVBand="0" w:evenVBand="0" w:oddHBand="1" w:evenHBand="0" w:firstRowFirstColumn="0" w:firstRowLastColumn="0" w:lastRowFirstColumn="0" w:lastRowLastColumn="0"/>
            </w:pPr>
            <w:r w:rsidRPr="00CC19A9">
              <w:t>2.2 MVA</w:t>
            </w:r>
          </w:p>
        </w:tc>
      </w:tr>
      <w:tr w:rsidR="00E17F4B" w:rsidRPr="00CC19A9" w14:paraId="24406F57" w14:textId="77777777">
        <w:tc>
          <w:tcPr>
            <w:cnfStyle w:val="001000000000" w:firstRow="0" w:lastRow="0" w:firstColumn="1" w:lastColumn="0" w:oddVBand="0" w:evenVBand="0" w:oddHBand="0" w:evenHBand="0" w:firstRowFirstColumn="0" w:firstRowLastColumn="0" w:lastRowFirstColumn="0" w:lastRowLastColumn="0"/>
            <w:tcW w:w="4675" w:type="dxa"/>
          </w:tcPr>
          <w:p w14:paraId="66137E4E" w14:textId="77777777" w:rsidR="00E17F4B" w:rsidRPr="00CC19A9" w:rsidRDefault="00E17F4B">
            <w:pPr>
              <w:pStyle w:val="RowHeading"/>
            </w:pPr>
            <w:r w:rsidRPr="00CC19A9">
              <w:t>Pony motor connection</w:t>
            </w:r>
          </w:p>
        </w:tc>
        <w:tc>
          <w:tcPr>
            <w:tcW w:w="4675" w:type="dxa"/>
          </w:tcPr>
          <w:p w14:paraId="14E159D8" w14:textId="77777777" w:rsidR="00E17F4B" w:rsidRPr="00CC19A9" w:rsidRDefault="00E17F4B">
            <w:pPr>
              <w:pStyle w:val="TableText"/>
              <w:cnfStyle w:val="000000000000" w:firstRow="0" w:lastRow="0" w:firstColumn="0" w:lastColumn="0" w:oddVBand="0" w:evenVBand="0" w:oddHBand="0" w:evenHBand="0" w:firstRowFirstColumn="0" w:firstRowLastColumn="0" w:lastRowFirstColumn="0" w:lastRowLastColumn="0"/>
            </w:pPr>
            <w:r w:rsidRPr="00CC19A9">
              <w:t>Variable speed drive</w:t>
            </w:r>
          </w:p>
        </w:tc>
      </w:tr>
    </w:tbl>
    <w:p w14:paraId="2FA89E44" w14:textId="13A35DAC" w:rsidR="00661EB5" w:rsidRDefault="00661EB5">
      <w:pPr>
        <w:pStyle w:val="BodyText"/>
      </w:pPr>
      <w:r w:rsidRPr="00661EB5">
        <w:t>The synchronous condenser (Syn</w:t>
      </w:r>
      <w:r w:rsidR="009831BD">
        <w:t>c</w:t>
      </w:r>
      <w:r w:rsidRPr="00661EB5">
        <w:t>Con) parameters adopted for the</w:t>
      </w:r>
      <w:r w:rsidR="00A513B3">
        <w:t>se</w:t>
      </w:r>
      <w:r w:rsidRPr="00661EB5">
        <w:t xml:space="preserve"> studies in this report are not sourced from any specific, existing installation. Instead, they are intentionally defined as realistic but not real, meaning they are closely aligned with values commonly observed in field</w:t>
      </w:r>
      <w:r w:rsidRPr="00661EB5">
        <w:rPr>
          <w:rFonts w:ascii="Cambria Math" w:hAnsi="Cambria Math" w:cs="Cambria Math"/>
        </w:rPr>
        <w:t>‑</w:t>
      </w:r>
      <w:r w:rsidRPr="00661EB5">
        <w:t>deployed synchronous condensers, without representing proprietary or site</w:t>
      </w:r>
      <w:r w:rsidRPr="00661EB5">
        <w:rPr>
          <w:rFonts w:ascii="Cambria Math" w:hAnsi="Cambria Math" w:cs="Cambria Math"/>
        </w:rPr>
        <w:t>‑</w:t>
      </w:r>
      <w:r w:rsidRPr="00661EB5">
        <w:t>specific data. This approach ensures technical credibility while avoiding any implication that results are directly transferable to a particular asset.</w:t>
      </w:r>
    </w:p>
    <w:p w14:paraId="2013A2EC" w14:textId="408E6055" w:rsidR="002F27B6" w:rsidRDefault="002F27B6" w:rsidP="002F27B6">
      <w:pPr>
        <w:pStyle w:val="BodyText"/>
      </w:pPr>
      <w:r>
        <w:t xml:space="preserve">As shown in </w:t>
      </w:r>
      <w:r>
        <w:fldChar w:fldCharType="begin"/>
      </w:r>
      <w:r>
        <w:instrText xml:space="preserve"> REF _Ref225758126 \h </w:instrText>
      </w:r>
      <w:r>
        <w:fldChar w:fldCharType="separate"/>
      </w:r>
      <w:r w:rsidR="00211758">
        <w:t xml:space="preserve">Table </w:t>
      </w:r>
      <w:r w:rsidR="00211758">
        <w:rPr>
          <w:noProof/>
        </w:rPr>
        <w:t>2</w:t>
      </w:r>
      <w:r>
        <w:fldChar w:fldCharType="end"/>
      </w:r>
      <w:r>
        <w:t xml:space="preserve">, the assumed </w:t>
      </w:r>
      <w:proofErr w:type="spellStart"/>
      <w:r>
        <w:t>Syn</w:t>
      </w:r>
      <w:r w:rsidR="009831BD">
        <w:t>c</w:t>
      </w:r>
      <w:r>
        <w:t>Con</w:t>
      </w:r>
      <w:proofErr w:type="spellEnd"/>
      <w:r>
        <w:t xml:space="preserve"> ratings (100–250 MVA), inertia </w:t>
      </w:r>
      <w:r w:rsidR="00A060C1">
        <w:t>(</w:t>
      </w:r>
      <w:r w:rsidR="00113B1D">
        <w:t>time</w:t>
      </w:r>
      <w:r w:rsidR="00A060C1">
        <w:t>)</w:t>
      </w:r>
      <w:r w:rsidR="00113B1D">
        <w:t xml:space="preserve"> </w:t>
      </w:r>
      <w:r>
        <w:t>constants (1.0–7.0 s), losses (~2%), and excitation systems are all consistent with values typically specified for modern transmission</w:t>
      </w:r>
      <w:r>
        <w:rPr>
          <w:rFonts w:ascii="Cambria Math" w:hAnsi="Cambria Math" w:cs="Cambria Math"/>
        </w:rPr>
        <w:t>‑</w:t>
      </w:r>
      <w:r>
        <w:t>connected synchronous condensers used for system strength, voltage control, and restoration support. The inertia range captures both low</w:t>
      </w:r>
      <w:r>
        <w:rPr>
          <w:rFonts w:ascii="Cambria Math" w:hAnsi="Cambria Math" w:cs="Cambria Math"/>
        </w:rPr>
        <w:t>‑</w:t>
      </w:r>
      <w:r>
        <w:t>inertia designs (optimised for reduced mechanical stress and faster run</w:t>
      </w:r>
      <w:r>
        <w:rPr>
          <w:rFonts w:ascii="Cambria Math" w:hAnsi="Cambria Math" w:cs="Cambria Math"/>
        </w:rPr>
        <w:t>‑</w:t>
      </w:r>
      <w:r>
        <w:t>up) and higher</w:t>
      </w:r>
      <w:r>
        <w:rPr>
          <w:rFonts w:ascii="Cambria Math" w:hAnsi="Cambria Math" w:cs="Cambria Math"/>
        </w:rPr>
        <w:t>‑</w:t>
      </w:r>
      <w:r>
        <w:t>inertia designs representative of installations intended to deliver stronger inertial response during weak</w:t>
      </w:r>
      <w:r>
        <w:rPr>
          <w:rFonts w:ascii="Cambria Math" w:hAnsi="Cambria Math" w:cs="Cambria Math"/>
        </w:rPr>
        <w:t>‑</w:t>
      </w:r>
      <w:r>
        <w:t>grid or restoration conditions. Similarly, the use of a static excitation system reflects prevailing industry practice for achieving fast and well</w:t>
      </w:r>
      <w:r>
        <w:rPr>
          <w:rFonts w:ascii="Cambria Math" w:hAnsi="Cambria Math" w:cs="Cambria Math"/>
        </w:rPr>
        <w:t>‑</w:t>
      </w:r>
      <w:r>
        <w:t>damped voltage control.</w:t>
      </w:r>
    </w:p>
    <w:p w14:paraId="6C2850E4" w14:textId="7D4D47AD" w:rsidR="002F27B6" w:rsidRDefault="002F27B6" w:rsidP="002F27B6">
      <w:pPr>
        <w:pStyle w:val="BodyText"/>
      </w:pPr>
      <w:r>
        <w:lastRenderedPageBreak/>
        <w:t xml:space="preserve">The inclusion of a pony motor of approximately 2.2 MVA, driven by a variable speed drive, </w:t>
      </w:r>
      <w:r w:rsidR="00080CDD">
        <w:t xml:space="preserve">aligns with common </w:t>
      </w:r>
      <w:r w:rsidR="00F93D53">
        <w:t xml:space="preserve">installations in the NEM </w:t>
      </w:r>
      <w:r>
        <w:t>where reliable self</w:t>
      </w:r>
      <w:r>
        <w:rPr>
          <w:rFonts w:ascii="Cambria Math" w:hAnsi="Cambria Math" w:cs="Cambria Math"/>
        </w:rPr>
        <w:t>‑</w:t>
      </w:r>
      <w:r>
        <w:t>start capability is required independent of grid conditions. Loss levels and auxiliary consumption are also consistent with publicly reported performance of large synchronous condensers, ensuring that the energisation energy and steady</w:t>
      </w:r>
      <w:r>
        <w:rPr>
          <w:rFonts w:ascii="Cambria Math" w:hAnsi="Cambria Math" w:cs="Cambria Math"/>
        </w:rPr>
        <w:t>‑</w:t>
      </w:r>
      <w:r>
        <w:t>state consumption assessed in this work are representative of real</w:t>
      </w:r>
      <w:r>
        <w:rPr>
          <w:rFonts w:ascii="Cambria Math" w:hAnsi="Cambria Math" w:cs="Cambria Math"/>
        </w:rPr>
        <w:t>‑</w:t>
      </w:r>
      <w:r>
        <w:t>world operation.</w:t>
      </w:r>
    </w:p>
    <w:p w14:paraId="27B70DBA" w14:textId="1D02D4D8" w:rsidR="00E17F4B" w:rsidRDefault="00E17F4B" w:rsidP="00E17F4B">
      <w:pPr>
        <w:pStyle w:val="Heading2"/>
      </w:pPr>
      <w:bookmarkStart w:id="30" w:name="_Toc226981519"/>
      <w:r>
        <w:t>Plant Models developed</w:t>
      </w:r>
      <w:bookmarkEnd w:id="30"/>
    </w:p>
    <w:p w14:paraId="349672B6" w14:textId="2D69B69E" w:rsidR="00E17F4B" w:rsidRDefault="00E17F4B" w:rsidP="00E17F4B">
      <w:pPr>
        <w:pStyle w:val="BodyText"/>
      </w:pPr>
      <w:r>
        <w:t xml:space="preserve">As part of the work completed during this stage, the models listed in </w:t>
      </w:r>
      <w:r w:rsidR="00835377">
        <w:fldChar w:fldCharType="begin"/>
      </w:r>
      <w:r w:rsidR="00835377">
        <w:instrText xml:space="preserve"> REF _Ref230789191 \h </w:instrText>
      </w:r>
      <w:r w:rsidR="00835377">
        <w:fldChar w:fldCharType="separate"/>
      </w:r>
      <w:r w:rsidR="00211758">
        <w:t xml:space="preserve">Table </w:t>
      </w:r>
      <w:r w:rsidR="00211758">
        <w:rPr>
          <w:noProof/>
        </w:rPr>
        <w:t>3</w:t>
      </w:r>
      <w:r w:rsidR="00835377">
        <w:fldChar w:fldCharType="end"/>
      </w:r>
      <w:r w:rsidR="00835377">
        <w:t xml:space="preserve"> </w:t>
      </w:r>
      <w:r>
        <w:t>following were either developed or substantially modified from other sources, in PSCAD</w:t>
      </w:r>
      <w:r w:rsidR="007572FF">
        <w:t>™</w:t>
      </w:r>
      <w:r>
        <w:t xml:space="preserve"> format, to support the studies completed. Note that not all models were necessarily required for the studies completed, but all are made available as part of this work regardless.</w:t>
      </w:r>
    </w:p>
    <w:p w14:paraId="0ABB774D" w14:textId="0FBE95BC" w:rsidR="00E17F4B" w:rsidRDefault="00E17F4B" w:rsidP="00E17F4B">
      <w:pPr>
        <w:pStyle w:val="Caption"/>
      </w:pPr>
      <w:bookmarkStart w:id="31" w:name="_Ref230789191"/>
      <w:bookmarkStart w:id="32" w:name="_Toc226981486"/>
      <w:r>
        <w:t xml:space="preserve">Table </w:t>
      </w:r>
      <w:fldSimple w:instr=" SEQ Table \* ARABIC ">
        <w:r w:rsidR="00211758">
          <w:rPr>
            <w:noProof/>
          </w:rPr>
          <w:t>3</w:t>
        </w:r>
      </w:fldSimple>
      <w:bookmarkEnd w:id="31"/>
      <w:r>
        <w:t xml:space="preserve"> Plant models developed</w:t>
      </w:r>
      <w:bookmarkEnd w:id="32"/>
    </w:p>
    <w:tbl>
      <w:tblPr>
        <w:tblStyle w:val="TableCSIRO"/>
        <w:tblW w:w="0" w:type="auto"/>
        <w:tblLook w:val="04A0" w:firstRow="1" w:lastRow="0" w:firstColumn="1" w:lastColumn="0" w:noHBand="0" w:noVBand="1"/>
      </w:tblPr>
      <w:tblGrid>
        <w:gridCol w:w="1546"/>
        <w:gridCol w:w="2877"/>
        <w:gridCol w:w="5102"/>
      </w:tblGrid>
      <w:tr w:rsidR="00E17F4B" w14:paraId="16A007D7" w14:textId="777777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546" w:type="dxa"/>
          </w:tcPr>
          <w:p w14:paraId="54DC8DE0" w14:textId="77777777" w:rsidR="00E17F4B" w:rsidRDefault="00E17F4B">
            <w:pPr>
              <w:pStyle w:val="ColumnHeading"/>
            </w:pPr>
            <w:r>
              <w:t>Class</w:t>
            </w:r>
          </w:p>
        </w:tc>
        <w:tc>
          <w:tcPr>
            <w:tcW w:w="2877" w:type="dxa"/>
          </w:tcPr>
          <w:p w14:paraId="2C3BC077" w14:textId="77777777" w:rsidR="00E17F4B" w:rsidRDefault="00E17F4B">
            <w:pPr>
              <w:pStyle w:val="ColumnHeading"/>
              <w:cnfStyle w:val="100000000000" w:firstRow="1" w:lastRow="0" w:firstColumn="0" w:lastColumn="0" w:oddVBand="0" w:evenVBand="0" w:oddHBand="0" w:evenHBand="0" w:firstRowFirstColumn="0" w:firstRowLastColumn="0" w:lastRowFirstColumn="0" w:lastRowLastColumn="0"/>
            </w:pPr>
            <w:r>
              <w:t>Type</w:t>
            </w:r>
          </w:p>
        </w:tc>
        <w:tc>
          <w:tcPr>
            <w:tcW w:w="5102" w:type="dxa"/>
          </w:tcPr>
          <w:p w14:paraId="0B5352E6" w14:textId="77777777" w:rsidR="00E17F4B" w:rsidRDefault="00E17F4B">
            <w:pPr>
              <w:pStyle w:val="ColumnHeading"/>
              <w:cnfStyle w:val="100000000000" w:firstRow="1" w:lastRow="0" w:firstColumn="0" w:lastColumn="0" w:oddVBand="0" w:evenVBand="0" w:oddHBand="0" w:evenHBand="0" w:firstRowFirstColumn="0" w:firstRowLastColumn="0" w:lastRowFirstColumn="0" w:lastRowLastColumn="0"/>
            </w:pPr>
            <w:r>
              <w:t>Notes</w:t>
            </w:r>
          </w:p>
        </w:tc>
      </w:tr>
      <w:tr w:rsidR="00E17F4B" w14:paraId="5934BBD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6" w:type="dxa"/>
            <w:vMerge w:val="restart"/>
          </w:tcPr>
          <w:p w14:paraId="1459851F" w14:textId="77777777" w:rsidR="00E17F4B" w:rsidRDefault="00E17F4B">
            <w:pPr>
              <w:pStyle w:val="RowHeading"/>
            </w:pPr>
            <w:r>
              <w:t>Generation</w:t>
            </w:r>
          </w:p>
        </w:tc>
        <w:tc>
          <w:tcPr>
            <w:tcW w:w="2877" w:type="dxa"/>
          </w:tcPr>
          <w:p w14:paraId="4954AAB6"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t>Grid-Forming BESS</w:t>
            </w:r>
          </w:p>
        </w:tc>
        <w:tc>
          <w:tcPr>
            <w:tcW w:w="5102" w:type="dxa"/>
          </w:tcPr>
          <w:p w14:paraId="5025E7A6"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rsidRPr="00760AE3">
              <w:t>A virtual synchronous machine-based GFM BESS model was developed and is included for release as part of this package.</w:t>
            </w:r>
          </w:p>
        </w:tc>
      </w:tr>
      <w:tr w:rsidR="00E17F4B" w14:paraId="2A3FEDB6" w14:textId="77777777">
        <w:tc>
          <w:tcPr>
            <w:cnfStyle w:val="001000000000" w:firstRow="0" w:lastRow="0" w:firstColumn="1" w:lastColumn="0" w:oddVBand="0" w:evenVBand="0" w:oddHBand="0" w:evenHBand="0" w:firstRowFirstColumn="0" w:firstRowLastColumn="0" w:lastRowFirstColumn="0" w:lastRowLastColumn="0"/>
            <w:tcW w:w="1546" w:type="dxa"/>
            <w:vMerge/>
          </w:tcPr>
          <w:p w14:paraId="571746ED" w14:textId="77777777" w:rsidR="00E17F4B" w:rsidRDefault="00E17F4B">
            <w:pPr>
              <w:pStyle w:val="RowHeading"/>
            </w:pPr>
          </w:p>
        </w:tc>
        <w:tc>
          <w:tcPr>
            <w:tcW w:w="2877" w:type="dxa"/>
          </w:tcPr>
          <w:p w14:paraId="3308DCCC" w14:textId="77777777"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Type IV wind turbine</w:t>
            </w:r>
          </w:p>
        </w:tc>
        <w:tc>
          <w:tcPr>
            <w:tcW w:w="5102" w:type="dxa"/>
            <w:vMerge w:val="restart"/>
          </w:tcPr>
          <w:p w14:paraId="760B4AC2" w14:textId="0493C3EA" w:rsidR="00E17F4B" w:rsidRDefault="00E17F4B">
            <w:pPr>
              <w:pStyle w:val="TableText"/>
              <w:cnfStyle w:val="000000000000" w:firstRow="0" w:lastRow="0" w:firstColumn="0" w:lastColumn="0" w:oddVBand="0" w:evenVBand="0" w:oddHBand="0" w:evenHBand="0" w:firstRowFirstColumn="0" w:firstRowLastColumn="0" w:lastRowFirstColumn="0" w:lastRowLastColumn="0"/>
            </w:pPr>
            <w:r w:rsidRPr="00760AE3">
              <w:t>Sourced from the public PSCAD</w:t>
            </w:r>
            <w:r w:rsidR="007572FF">
              <w:t>™</w:t>
            </w:r>
            <w:r w:rsidR="00C07BF1">
              <w:t xml:space="preserve"> </w:t>
            </w:r>
            <w:r w:rsidRPr="00760AE3">
              <w:t>application library, but with substantial modifications to the pitch controller, voltage controller feedback loop</w:t>
            </w:r>
            <w:r>
              <w:t>,</w:t>
            </w:r>
            <w:r w:rsidRPr="00760AE3">
              <w:t xml:space="preserve"> and control system parameters</w:t>
            </w:r>
            <w:r>
              <w:t>,</w:t>
            </w:r>
            <w:r w:rsidRPr="00760AE3">
              <w:t xml:space="preserve"> to allow correct operation</w:t>
            </w:r>
            <w:r>
              <w:t xml:space="preserve"> in lower strength grids such as the NEM.</w:t>
            </w:r>
          </w:p>
        </w:tc>
      </w:tr>
      <w:tr w:rsidR="00E17F4B" w14:paraId="34ED359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6" w:type="dxa"/>
            <w:vMerge/>
          </w:tcPr>
          <w:p w14:paraId="718F350F" w14:textId="77777777" w:rsidR="00E17F4B" w:rsidRDefault="00E17F4B">
            <w:pPr>
              <w:pStyle w:val="RowHeading"/>
            </w:pPr>
          </w:p>
        </w:tc>
        <w:tc>
          <w:tcPr>
            <w:tcW w:w="2877" w:type="dxa"/>
          </w:tcPr>
          <w:p w14:paraId="1DF36767"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t>Type III wind turbine</w:t>
            </w:r>
          </w:p>
        </w:tc>
        <w:tc>
          <w:tcPr>
            <w:tcW w:w="5102" w:type="dxa"/>
            <w:vMerge/>
          </w:tcPr>
          <w:p w14:paraId="1DD2A413"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p>
        </w:tc>
      </w:tr>
      <w:tr w:rsidR="00E17F4B" w14:paraId="6660DA50" w14:textId="77777777">
        <w:tc>
          <w:tcPr>
            <w:cnfStyle w:val="001000000000" w:firstRow="0" w:lastRow="0" w:firstColumn="1" w:lastColumn="0" w:oddVBand="0" w:evenVBand="0" w:oddHBand="0" w:evenHBand="0" w:firstRowFirstColumn="0" w:firstRowLastColumn="0" w:lastRowFirstColumn="0" w:lastRowLastColumn="0"/>
            <w:tcW w:w="1546" w:type="dxa"/>
            <w:vMerge/>
          </w:tcPr>
          <w:p w14:paraId="0B2D7650" w14:textId="77777777" w:rsidR="00E17F4B" w:rsidRDefault="00E17F4B">
            <w:pPr>
              <w:pStyle w:val="RowHeading"/>
            </w:pPr>
          </w:p>
        </w:tc>
        <w:tc>
          <w:tcPr>
            <w:tcW w:w="2877" w:type="dxa"/>
          </w:tcPr>
          <w:p w14:paraId="6A20A517" w14:textId="77777777"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Hybrid GFL PV-GFM BESS</w:t>
            </w:r>
          </w:p>
        </w:tc>
        <w:tc>
          <w:tcPr>
            <w:tcW w:w="5102" w:type="dxa"/>
          </w:tcPr>
          <w:p w14:paraId="016A4EE2" w14:textId="0A3C2D93"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 xml:space="preserve">GFL PV sourced from EPRI’s publicly available models, with changes to </w:t>
            </w:r>
            <w:r w:rsidR="005D4F72">
              <w:t>PPC and</w:t>
            </w:r>
            <w:r>
              <w:t xml:space="preserve"> inverter inner control loop parameters for operation at lower strength grids in the NEM. Augmented with EPRI’s GFM BESS model to produce a hybrid GFM-GFL BESS-PV solution.</w:t>
            </w:r>
          </w:p>
        </w:tc>
      </w:tr>
      <w:tr w:rsidR="00E17F4B" w14:paraId="21FE4B7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6" w:type="dxa"/>
            <w:vMerge/>
          </w:tcPr>
          <w:p w14:paraId="2CA42155" w14:textId="77777777" w:rsidR="00E17F4B" w:rsidRDefault="00E17F4B">
            <w:pPr>
              <w:pStyle w:val="RowHeading"/>
            </w:pPr>
          </w:p>
        </w:tc>
        <w:tc>
          <w:tcPr>
            <w:tcW w:w="2877" w:type="dxa"/>
          </w:tcPr>
          <w:p w14:paraId="2F9F78E5"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t>Pumped Hydro with DFIG</w:t>
            </w:r>
          </w:p>
        </w:tc>
        <w:tc>
          <w:tcPr>
            <w:tcW w:w="5102" w:type="dxa"/>
          </w:tcPr>
          <w:p w14:paraId="13EDB9D1"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t>Developed based on the above type III wind turbine model</w:t>
            </w:r>
          </w:p>
        </w:tc>
      </w:tr>
      <w:tr w:rsidR="00E17F4B" w14:paraId="3A013DEB" w14:textId="77777777">
        <w:tc>
          <w:tcPr>
            <w:cnfStyle w:val="001000000000" w:firstRow="0" w:lastRow="0" w:firstColumn="1" w:lastColumn="0" w:oddVBand="0" w:evenVBand="0" w:oddHBand="0" w:evenHBand="0" w:firstRowFirstColumn="0" w:firstRowLastColumn="0" w:lastRowFirstColumn="0" w:lastRowLastColumn="0"/>
            <w:tcW w:w="1546" w:type="dxa"/>
            <w:vMerge/>
          </w:tcPr>
          <w:p w14:paraId="33A2B59B" w14:textId="77777777" w:rsidR="00E17F4B" w:rsidRDefault="00E17F4B">
            <w:pPr>
              <w:pStyle w:val="RowHeading"/>
            </w:pPr>
          </w:p>
        </w:tc>
        <w:tc>
          <w:tcPr>
            <w:tcW w:w="2877" w:type="dxa"/>
          </w:tcPr>
          <w:p w14:paraId="041DC1D2" w14:textId="77777777"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Synchronous condenser</w:t>
            </w:r>
          </w:p>
        </w:tc>
        <w:tc>
          <w:tcPr>
            <w:tcW w:w="5102" w:type="dxa"/>
          </w:tcPr>
          <w:p w14:paraId="04A145D9" w14:textId="77777777"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Developed based on realistic machine data and generic excitation system settings, including a variable speed drive for ramp-up</w:t>
            </w:r>
          </w:p>
        </w:tc>
      </w:tr>
      <w:tr w:rsidR="00E17F4B" w14:paraId="49C0111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6" w:type="dxa"/>
            <w:vMerge/>
          </w:tcPr>
          <w:p w14:paraId="5CB14107" w14:textId="77777777" w:rsidR="00E17F4B" w:rsidRDefault="00E17F4B">
            <w:pPr>
              <w:pStyle w:val="RowHeading"/>
            </w:pPr>
          </w:p>
        </w:tc>
        <w:tc>
          <w:tcPr>
            <w:tcW w:w="2877" w:type="dxa"/>
          </w:tcPr>
          <w:p w14:paraId="17188F86"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t>Hybrid Type IV wind and GFL BESS</w:t>
            </w:r>
          </w:p>
        </w:tc>
        <w:tc>
          <w:tcPr>
            <w:tcW w:w="5102" w:type="dxa"/>
          </w:tcPr>
          <w:p w14:paraId="2446C353"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p>
        </w:tc>
      </w:tr>
      <w:tr w:rsidR="00E17F4B" w14:paraId="150315D7" w14:textId="77777777">
        <w:tc>
          <w:tcPr>
            <w:cnfStyle w:val="001000000000" w:firstRow="0" w:lastRow="0" w:firstColumn="1" w:lastColumn="0" w:oddVBand="0" w:evenVBand="0" w:oddHBand="0" w:evenHBand="0" w:firstRowFirstColumn="0" w:firstRowLastColumn="0" w:lastRowFirstColumn="0" w:lastRowLastColumn="0"/>
            <w:tcW w:w="1546" w:type="dxa"/>
            <w:vMerge w:val="restart"/>
          </w:tcPr>
          <w:p w14:paraId="685D1D5C" w14:textId="77777777" w:rsidR="00E17F4B" w:rsidRDefault="00E17F4B">
            <w:pPr>
              <w:pStyle w:val="RowHeading"/>
            </w:pPr>
            <w:r>
              <w:t>Protection</w:t>
            </w:r>
          </w:p>
        </w:tc>
        <w:tc>
          <w:tcPr>
            <w:tcW w:w="2877" w:type="dxa"/>
          </w:tcPr>
          <w:p w14:paraId="573C497B" w14:textId="77777777"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Line distance protection</w:t>
            </w:r>
          </w:p>
        </w:tc>
        <w:tc>
          <w:tcPr>
            <w:tcW w:w="5102" w:type="dxa"/>
            <w:vMerge w:val="restart"/>
          </w:tcPr>
          <w:p w14:paraId="3EDBE593" w14:textId="02D062B5"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Based on the additional PSCAD</w:t>
            </w:r>
            <w:r w:rsidR="007572FF">
              <w:t>™</w:t>
            </w:r>
            <w:r>
              <w:t xml:space="preserve"> Protection library add-on, available from MHI. </w:t>
            </w:r>
          </w:p>
        </w:tc>
      </w:tr>
      <w:tr w:rsidR="00E17F4B" w14:paraId="7915870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6" w:type="dxa"/>
            <w:vMerge/>
          </w:tcPr>
          <w:p w14:paraId="32699FFD" w14:textId="77777777" w:rsidR="00E17F4B" w:rsidRDefault="00E17F4B"/>
        </w:tc>
        <w:tc>
          <w:tcPr>
            <w:tcW w:w="2877" w:type="dxa"/>
          </w:tcPr>
          <w:p w14:paraId="192B804F"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r>
              <w:t>Transformer differential protection</w:t>
            </w:r>
          </w:p>
        </w:tc>
        <w:tc>
          <w:tcPr>
            <w:tcW w:w="5102" w:type="dxa"/>
            <w:vMerge/>
          </w:tcPr>
          <w:p w14:paraId="34E6108B" w14:textId="77777777" w:rsidR="00E17F4B" w:rsidRDefault="00E17F4B">
            <w:pPr>
              <w:pStyle w:val="TableText"/>
              <w:cnfStyle w:val="000000100000" w:firstRow="0" w:lastRow="0" w:firstColumn="0" w:lastColumn="0" w:oddVBand="0" w:evenVBand="0" w:oddHBand="1" w:evenHBand="0" w:firstRowFirstColumn="0" w:firstRowLastColumn="0" w:lastRowFirstColumn="0" w:lastRowLastColumn="0"/>
            </w:pPr>
          </w:p>
        </w:tc>
      </w:tr>
      <w:tr w:rsidR="00E17F4B" w14:paraId="03E3777F" w14:textId="77777777">
        <w:tc>
          <w:tcPr>
            <w:cnfStyle w:val="001000000000" w:firstRow="0" w:lastRow="0" w:firstColumn="1" w:lastColumn="0" w:oddVBand="0" w:evenVBand="0" w:oddHBand="0" w:evenHBand="0" w:firstRowFirstColumn="0" w:firstRowLastColumn="0" w:lastRowFirstColumn="0" w:lastRowLastColumn="0"/>
            <w:tcW w:w="1546" w:type="dxa"/>
            <w:vMerge/>
          </w:tcPr>
          <w:p w14:paraId="49E9EBE9" w14:textId="77777777" w:rsidR="00E17F4B" w:rsidRDefault="00E17F4B"/>
        </w:tc>
        <w:tc>
          <w:tcPr>
            <w:tcW w:w="2877" w:type="dxa"/>
          </w:tcPr>
          <w:p w14:paraId="2E0C37DE" w14:textId="290F419F" w:rsidR="00E17F4B" w:rsidRDefault="005D4F72">
            <w:pPr>
              <w:pStyle w:val="TableText"/>
              <w:cnfStyle w:val="000000000000" w:firstRow="0" w:lastRow="0" w:firstColumn="0" w:lastColumn="0" w:oddVBand="0" w:evenVBand="0" w:oddHBand="0" w:evenHBand="0" w:firstRowFirstColumn="0" w:firstRowLastColumn="0" w:lastRowFirstColumn="0" w:lastRowLastColumn="0"/>
            </w:pPr>
            <w:r>
              <w:t>Generators</w:t>
            </w:r>
            <w:r w:rsidR="00E17F4B">
              <w:t xml:space="preserve"> point of connection protection</w:t>
            </w:r>
          </w:p>
        </w:tc>
        <w:tc>
          <w:tcPr>
            <w:tcW w:w="5102" w:type="dxa"/>
          </w:tcPr>
          <w:p w14:paraId="25C7FA8B" w14:textId="77777777" w:rsidR="00E17F4B" w:rsidRDefault="00E17F4B">
            <w:pPr>
              <w:pStyle w:val="TableText"/>
              <w:cnfStyle w:val="000000000000" w:firstRow="0" w:lastRow="0" w:firstColumn="0" w:lastColumn="0" w:oddVBand="0" w:evenVBand="0" w:oddHBand="0" w:evenHBand="0" w:firstRowFirstColumn="0" w:firstRowLastColumn="0" w:lastRowFirstColumn="0" w:lastRowLastColumn="0"/>
            </w:pPr>
            <w:r>
              <w:t>Based on commonly implemented voltage and frequency protection settings for the Automatic Access Standard in the NEM</w:t>
            </w:r>
          </w:p>
        </w:tc>
      </w:tr>
    </w:tbl>
    <w:p w14:paraId="486C042D" w14:textId="77777777" w:rsidR="00E17F4B" w:rsidRDefault="00E17F4B" w:rsidP="00E17F4B"/>
    <w:p w14:paraId="41EFF062" w14:textId="77777777" w:rsidR="009C4F3D" w:rsidRDefault="009C4F3D" w:rsidP="009C4F3D">
      <w:pPr>
        <w:pStyle w:val="Heading2"/>
      </w:pPr>
      <w:bookmarkStart w:id="33" w:name="_Toc226981520"/>
      <w:r>
        <w:t>Analysis</w:t>
      </w:r>
      <w:bookmarkEnd w:id="26"/>
      <w:bookmarkEnd w:id="33"/>
    </w:p>
    <w:p w14:paraId="2CE5C894" w14:textId="77777777" w:rsidR="009C4F3D" w:rsidRDefault="009C4F3D" w:rsidP="00CC0170">
      <w:pPr>
        <w:pStyle w:val="BodyText"/>
      </w:pPr>
      <w:r>
        <w:t>The following outlines both the techniques and reasoning used to establish the simulation cases used for this work, and the methods for analysing the output to determine whether a case is robust and stable, or what specific conditions had led to the failure.</w:t>
      </w:r>
    </w:p>
    <w:p w14:paraId="064C9B9A" w14:textId="77777777" w:rsidR="009C4F3D" w:rsidRDefault="009C4F3D" w:rsidP="009C4F3D">
      <w:pPr>
        <w:pStyle w:val="Heading3"/>
      </w:pPr>
      <w:bookmarkStart w:id="34" w:name="_Toc221522050"/>
      <w:r>
        <w:t>Metrics</w:t>
      </w:r>
      <w:bookmarkEnd w:id="27"/>
      <w:bookmarkEnd w:id="34"/>
    </w:p>
    <w:p w14:paraId="43FA2183" w14:textId="45ACC9CD" w:rsidR="009C4F3D" w:rsidRDefault="009C4F3D" w:rsidP="00CC0170">
      <w:pPr>
        <w:pStyle w:val="BodyText"/>
      </w:pPr>
      <w:r>
        <w:t>Evaluation of the performance of the system under test was completed using both qualitative and quantitative metrics, drawing on the experience of the researchers in evaluating real system restart performance studies.</w:t>
      </w:r>
    </w:p>
    <w:p w14:paraId="6DE46BC3" w14:textId="77777777" w:rsidR="009C4F3D" w:rsidRDefault="009C4F3D" w:rsidP="00CC0170">
      <w:pPr>
        <w:pStyle w:val="BodyText"/>
      </w:pPr>
      <w:r>
        <w:lastRenderedPageBreak/>
        <w:t>The following metrics were evaluated within the studies:</w:t>
      </w:r>
    </w:p>
    <w:p w14:paraId="6F071B7C" w14:textId="18C3C0E5" w:rsidR="009C4F3D" w:rsidRDefault="009C4F3D" w:rsidP="009C4F3D">
      <w:pPr>
        <w:pStyle w:val="ListBullet"/>
      </w:pPr>
      <w:r>
        <w:t>Plant protection relay operation (or pickup), indicating failure to ride</w:t>
      </w:r>
      <w:r w:rsidR="00FD70C4">
        <w:t xml:space="preserve"> </w:t>
      </w:r>
      <w:r>
        <w:t>through a given disturbance or self-protection operation due to excessive unstable behaviour or voltage and frequency beyond acceptable bounds.</w:t>
      </w:r>
    </w:p>
    <w:p w14:paraId="7EB669CA" w14:textId="77777777" w:rsidR="009C4F3D" w:rsidRDefault="009C4F3D" w:rsidP="009C4F3D">
      <w:pPr>
        <w:pStyle w:val="ListBullet"/>
      </w:pPr>
      <w:r>
        <w:t>Network protection relay operation and internal measurement quantities, such as transformer differential protection and line distance protection. These can be categorised as follows:</w:t>
      </w:r>
    </w:p>
    <w:p w14:paraId="3705736D" w14:textId="77777777" w:rsidR="009C4F3D" w:rsidRPr="00D558F1" w:rsidRDefault="009C4F3D" w:rsidP="00CC0170">
      <w:pPr>
        <w:pStyle w:val="ListBullet2"/>
      </w:pPr>
      <w:r>
        <w:t>A</w:t>
      </w:r>
      <w:r w:rsidRPr="00D558F1">
        <w:t xml:space="preserve"> true positive, that the system state is beyond what is allowable for the assets in operation (e.g., voltage and/or frequency beyond bounds, asset current beyond acceptable levels), or</w:t>
      </w:r>
    </w:p>
    <w:p w14:paraId="6729FEFA" w14:textId="7581EEEE" w:rsidR="009C4F3D" w:rsidRPr="00D558F1" w:rsidRDefault="009C4F3D" w:rsidP="00CC0170">
      <w:pPr>
        <w:pStyle w:val="ListBullet2"/>
      </w:pPr>
      <w:r>
        <w:t>A</w:t>
      </w:r>
      <w:r w:rsidRPr="00D558F1">
        <w:t xml:space="preserve"> false positive, that the </w:t>
      </w:r>
      <w:r w:rsidR="00507949">
        <w:t>input</w:t>
      </w:r>
      <w:r w:rsidR="00413173">
        <w:t xml:space="preserve"> signal </w:t>
      </w:r>
      <w:r w:rsidRPr="00D558F1">
        <w:t>quantities on which the protection relays operate upon are insufficient / have been corrupted enough to falsely trigger the relay (e.g., excessive voltage or current harmonics results in a miscalculation of system state, resulting in a false trip of the relay).</w:t>
      </w:r>
    </w:p>
    <w:p w14:paraId="5127A99E" w14:textId="2C34EF2A" w:rsidR="009C4F3D" w:rsidRDefault="009C4F3D" w:rsidP="00CC0170">
      <w:pPr>
        <w:pStyle w:val="ListBullet2"/>
      </w:pPr>
      <w:r>
        <w:t xml:space="preserve">A false negative, </w:t>
      </w:r>
      <w:r w:rsidR="00C845D4">
        <w:t xml:space="preserve">where </w:t>
      </w:r>
      <w:r w:rsidR="00113E10">
        <w:t xml:space="preserve">a </w:t>
      </w:r>
      <w:r>
        <w:t xml:space="preserve">disturbance that should result in operation of protection relays fails to </w:t>
      </w:r>
      <w:r w:rsidR="00C845D4">
        <w:t xml:space="preserve">do </w:t>
      </w:r>
      <w:r>
        <w:t>so, resulting in possible damage to primary equipment (e.g., fault current is insufficient to trigger overcurrent-based relays).</w:t>
      </w:r>
    </w:p>
    <w:p w14:paraId="79A2E258" w14:textId="77777777" w:rsidR="009C4F3D" w:rsidRDefault="009C4F3D" w:rsidP="009C4F3D">
      <w:pPr>
        <w:pStyle w:val="ListBullet"/>
      </w:pPr>
      <w:r>
        <w:t>Stability of plant output, ensuring that the active and reactive power of each plant rapidly returns to an equilibrium, within its capability profile, without excessive or unbounded oscillations.</w:t>
      </w:r>
    </w:p>
    <w:p w14:paraId="78D242E6" w14:textId="4A34C905" w:rsidR="009C4F3D" w:rsidRDefault="009C4F3D" w:rsidP="009C4F3D">
      <w:pPr>
        <w:pStyle w:val="ListBullet"/>
      </w:pPr>
      <w:r>
        <w:t xml:space="preserve">Transmission system voltage response, ensuring that disturbances does not result in excessive overvoltages which could be likely to activate protection mechanisms, and that </w:t>
      </w:r>
      <w:r w:rsidR="00796F23">
        <w:t xml:space="preserve">any </w:t>
      </w:r>
      <w:r>
        <w:t>undervoltages are consistent with the disturbance applied and not instead due to the inability of online plant to meet system voltage support needs.</w:t>
      </w:r>
    </w:p>
    <w:p w14:paraId="355D785A" w14:textId="137DA7F4" w:rsidR="009C4F3D" w:rsidRDefault="009C4F3D" w:rsidP="009C4F3D">
      <w:pPr>
        <w:pStyle w:val="ListBullet"/>
      </w:pPr>
      <w:r>
        <w:t>System frequency response, ensuring that the system’s response to disturbances does not result in excessive frequency variations likely to have operated plant or network protection relays</w:t>
      </w:r>
      <w:r w:rsidR="00802914">
        <w:t>.</w:t>
      </w:r>
      <w:r w:rsidR="001368CA">
        <w:t xml:space="preserve"> </w:t>
      </w:r>
      <w:r w:rsidR="00802914">
        <w:t>I</w:t>
      </w:r>
      <w:r>
        <w:t xml:space="preserve">deally, frequency </w:t>
      </w:r>
      <w:r w:rsidR="00802914">
        <w:t xml:space="preserve">should </w:t>
      </w:r>
      <w:r>
        <w:t>remain within the operational frequency tolerance band (49.0 to 51.0 Hz) or at least within the extreme frequency excursion tolerance limit (47.0 to 52.0 Hz)</w:t>
      </w:r>
      <w:r w:rsidR="00ED1BA5">
        <w:t xml:space="preserve"> as per the Frequency Operating Standards of the NEM</w:t>
      </w:r>
      <w:r w:rsidR="00824BF4">
        <w:rPr>
          <w:rStyle w:val="FootnoteReference"/>
        </w:rPr>
        <w:footnoteReference w:id="3"/>
      </w:r>
      <w:r>
        <w:t>.</w:t>
      </w:r>
    </w:p>
    <w:p w14:paraId="5DDEE5D7" w14:textId="7D8826C1" w:rsidR="009C4F3D" w:rsidRDefault="009C4F3D" w:rsidP="009C4F3D">
      <w:pPr>
        <w:pStyle w:val="ListBullet"/>
      </w:pPr>
      <w:r>
        <w:t xml:space="preserve">Surge arrester (absorbed) energy, where </w:t>
      </w:r>
      <w:r w:rsidR="00285538">
        <w:t xml:space="preserve">a </w:t>
      </w:r>
      <w:r>
        <w:t xml:space="preserve">sudden, large increase is indicative of conduction and hence an unacceptably high system peak voltage, indicating potential damage to primary equipment. </w:t>
      </w:r>
    </w:p>
    <w:p w14:paraId="4B245E71" w14:textId="7398B459" w:rsidR="009C4F3D" w:rsidRDefault="009C4F3D" w:rsidP="009C4F3D">
      <w:pPr>
        <w:pStyle w:val="ListBullet"/>
      </w:pPr>
      <w:r>
        <w:t xml:space="preserve">Controller references (direct current: </w:t>
      </w:r>
      <w:proofErr w:type="spellStart"/>
      <w:r>
        <w:t>Id</w:t>
      </w:r>
      <w:r w:rsidRPr="027C96DB">
        <w:rPr>
          <w:vertAlign w:val="subscript"/>
        </w:rPr>
        <w:t>ref</w:t>
      </w:r>
      <w:proofErr w:type="spellEnd"/>
      <w:r>
        <w:t xml:space="preserve">, quadrature current: </w:t>
      </w:r>
      <w:proofErr w:type="spellStart"/>
      <w:r>
        <w:t>Iq</w:t>
      </w:r>
      <w:r w:rsidRPr="027C96DB">
        <w:rPr>
          <w:vertAlign w:val="subscript"/>
        </w:rPr>
        <w:t>ref</w:t>
      </w:r>
      <w:proofErr w:type="spellEnd"/>
      <w:r>
        <w:t xml:space="preserve">, PLL frequency) </w:t>
      </w:r>
      <w:r w:rsidR="003C7CB0">
        <w:t xml:space="preserve">that are </w:t>
      </w:r>
      <w:r>
        <w:t>internal to the inverters</w:t>
      </w:r>
      <w:r w:rsidR="00145C8A">
        <w:t>,</w:t>
      </w:r>
      <w:r>
        <w:t xml:space="preserve"> when major, fast instabilities are observed in resultant quantities. These quantities are strong indicators of inner-controller instability within </w:t>
      </w:r>
      <w:r w:rsidR="00A73D0D">
        <w:t xml:space="preserve">individual </w:t>
      </w:r>
      <w:r>
        <w:t>inverters (as opposed to outer, slow controllers of the PPCs) and are strongly correlated with low system strength conditions.</w:t>
      </w:r>
    </w:p>
    <w:p w14:paraId="4D48001F" w14:textId="2D8C570D" w:rsidR="009C4F3D" w:rsidRDefault="009C4F3D" w:rsidP="009C4F3D">
      <w:pPr>
        <w:pStyle w:val="ListBullet"/>
      </w:pPr>
      <w:r>
        <w:t xml:space="preserve">For transformer energisation studies, current waveforms into the transformer and their harmonic components are monitored, to identify whether an energisation has completed successfully or if </w:t>
      </w:r>
      <w:r w:rsidR="00DB677A">
        <w:t xml:space="preserve">instead </w:t>
      </w:r>
      <w:r>
        <w:t xml:space="preserve">insufficient overcurrent availability from the system has resulted in a </w:t>
      </w:r>
      <w:r>
        <w:lastRenderedPageBreak/>
        <w:t xml:space="preserve">“stalled” energisation that causes extended undervoltages and an inability to establish a stable and </w:t>
      </w:r>
      <w:r w:rsidR="00E96D3D">
        <w:t>balanced</w:t>
      </w:r>
      <w:r>
        <w:t xml:space="preserve"> flux in the transformer core.</w:t>
      </w:r>
    </w:p>
    <w:p w14:paraId="5E3994C1" w14:textId="68BA620E" w:rsidR="009C4F3D" w:rsidRDefault="009C4F3D" w:rsidP="009C4F3D">
      <w:pPr>
        <w:pStyle w:val="ListBullet"/>
      </w:pPr>
      <w:r>
        <w:t>System voltage harmonics, measured at key buses (most notably at the point of connection of the black-start unit) online and continuously throughout the simulation. Sustained harmonics can be an indicator of:</w:t>
      </w:r>
    </w:p>
    <w:p w14:paraId="620C94BD" w14:textId="77777777" w:rsidR="009C4F3D" w:rsidRDefault="009C4F3D" w:rsidP="009C4F3D">
      <w:pPr>
        <w:pStyle w:val="ListBullet2"/>
        <w:numPr>
          <w:ilvl w:val="1"/>
          <w:numId w:val="2"/>
        </w:numPr>
        <w:ind w:left="794" w:hanging="357"/>
      </w:pPr>
      <w:r>
        <w:t>A system that has failed to return to equilibrium.</w:t>
      </w:r>
    </w:p>
    <w:p w14:paraId="17B314B1" w14:textId="77777777" w:rsidR="009C4F3D" w:rsidRDefault="009C4F3D" w:rsidP="009C4F3D">
      <w:pPr>
        <w:pStyle w:val="ListBullet2"/>
        <w:numPr>
          <w:ilvl w:val="1"/>
          <w:numId w:val="2"/>
        </w:numPr>
        <w:ind w:left="794" w:hanging="357"/>
      </w:pPr>
      <w:r>
        <w:t>A network or controller instability that has been excited.</w:t>
      </w:r>
    </w:p>
    <w:p w14:paraId="4C2D91B5" w14:textId="1DC41874" w:rsidR="009C4F3D" w:rsidRDefault="009C4F3D" w:rsidP="009C4F3D">
      <w:pPr>
        <w:pStyle w:val="ListBullet2"/>
        <w:numPr>
          <w:ilvl w:val="1"/>
          <w:numId w:val="2"/>
        </w:numPr>
        <w:ind w:left="794" w:hanging="357"/>
      </w:pPr>
      <w:r>
        <w:t xml:space="preserve">The system lacking a characteristic (e.g., overcurrent) </w:t>
      </w:r>
      <w:r w:rsidR="00545416">
        <w:t xml:space="preserve">that is required </w:t>
      </w:r>
      <w:r>
        <w:t xml:space="preserve">to allow </w:t>
      </w:r>
      <w:r w:rsidR="007A3C44">
        <w:t xml:space="preserve">the </w:t>
      </w:r>
      <w:r>
        <w:t>energisation of assets with minimal sustained distortion.</w:t>
      </w:r>
    </w:p>
    <w:p w14:paraId="0B3BAA91" w14:textId="51509385" w:rsidR="009C4F3D" w:rsidRDefault="009C4F3D" w:rsidP="00CC0170">
      <w:pPr>
        <w:pStyle w:val="BodyText"/>
      </w:pPr>
      <w:r>
        <w:t xml:space="preserve">While some </w:t>
      </w:r>
      <w:r w:rsidR="00D35321">
        <w:t xml:space="preserve">limited </w:t>
      </w:r>
      <w:r>
        <w:t xml:space="preserve">level of harmonics are ever-present in a real system (especially during disturbances), the decay of harmonics following a change </w:t>
      </w:r>
      <w:r w:rsidR="00F30B7F">
        <w:t xml:space="preserve">of state </w:t>
      </w:r>
      <w:r>
        <w:t>gives insight into the ability of the system to recover quickly, and hence of its robustness.</w:t>
      </w:r>
    </w:p>
    <w:p w14:paraId="08477844" w14:textId="5AE591DF" w:rsidR="009C4F3D" w:rsidRDefault="009C4F3D" w:rsidP="009C4F3D">
      <w:pPr>
        <w:pStyle w:val="Heading1"/>
      </w:pPr>
      <w:bookmarkStart w:id="35" w:name="_Toc226981521"/>
      <w:bookmarkStart w:id="36" w:name="_Toc226981522"/>
      <w:bookmarkStart w:id="37" w:name="_Toc226981523"/>
      <w:bookmarkStart w:id="38" w:name="_Toc226981524"/>
      <w:bookmarkStart w:id="39" w:name="_Toc226981546"/>
      <w:bookmarkStart w:id="40" w:name="_Toc226981547"/>
      <w:bookmarkStart w:id="41" w:name="_Toc226981548"/>
      <w:bookmarkStart w:id="42" w:name="_Toc226981583"/>
      <w:bookmarkStart w:id="43" w:name="_Toc221522053"/>
      <w:bookmarkStart w:id="44" w:name="_Toc226981584"/>
      <w:bookmarkEnd w:id="35"/>
      <w:bookmarkEnd w:id="36"/>
      <w:bookmarkEnd w:id="37"/>
      <w:bookmarkEnd w:id="38"/>
      <w:bookmarkEnd w:id="39"/>
      <w:bookmarkEnd w:id="40"/>
      <w:bookmarkEnd w:id="41"/>
      <w:bookmarkEnd w:id="42"/>
      <w:r>
        <w:lastRenderedPageBreak/>
        <w:t>Results</w:t>
      </w:r>
      <w:bookmarkEnd w:id="43"/>
      <w:r w:rsidR="00177E83">
        <w:t xml:space="preserve"> and discussion</w:t>
      </w:r>
      <w:bookmarkEnd w:id="44"/>
      <w:r w:rsidR="00177E83">
        <w:t xml:space="preserve"> </w:t>
      </w:r>
    </w:p>
    <w:p w14:paraId="38DD8B04" w14:textId="77777777" w:rsidR="009C4F3D" w:rsidRDefault="009C4F3D" w:rsidP="009C4F3D">
      <w:pPr>
        <w:pStyle w:val="Heading2"/>
      </w:pPr>
      <w:bookmarkStart w:id="45" w:name="_Toc221522054"/>
      <w:bookmarkStart w:id="46" w:name="_Toc226981585"/>
      <w:r>
        <w:t>REZ Self-Energisation Challenges and Strategies</w:t>
      </w:r>
      <w:bookmarkEnd w:id="45"/>
      <w:bookmarkEnd w:id="46"/>
    </w:p>
    <w:p w14:paraId="56BE3B4E" w14:textId="26EB2510" w:rsidR="009C4F3D" w:rsidRDefault="007E0609" w:rsidP="009C4F3D">
      <w:pPr>
        <w:pStyle w:val="Heading3"/>
      </w:pPr>
      <w:bookmarkStart w:id="47" w:name="_Toc221522056"/>
      <w:r>
        <w:t xml:space="preserve">Energy Consumption of </w:t>
      </w:r>
      <w:r w:rsidR="009C4F3D">
        <w:t>REZ Network Component</w:t>
      </w:r>
      <w:r>
        <w:t>s</w:t>
      </w:r>
      <w:r w:rsidR="009C4F3D">
        <w:t xml:space="preserve"> </w:t>
      </w:r>
      <w:bookmarkEnd w:id="47"/>
    </w:p>
    <w:p w14:paraId="5AF5FB7F" w14:textId="5EEE8CFB" w:rsidR="009C4F3D" w:rsidRDefault="009C4F3D" w:rsidP="00BF4103">
      <w:pPr>
        <w:pStyle w:val="BodyText"/>
      </w:pPr>
      <w:r w:rsidRPr="00400677">
        <w:t xml:space="preserve">This section presents the results of energy consumption associated with the energisation and steady-state operation of </w:t>
      </w:r>
      <w:r>
        <w:t>lines, transformers</w:t>
      </w:r>
      <w:r w:rsidR="000A49D8">
        <w:t>,</w:t>
      </w:r>
      <w:r>
        <w:t xml:space="preserve"> and synchronous condensers</w:t>
      </w:r>
      <w:r w:rsidR="000A49D8">
        <w:t>,</w:t>
      </w:r>
      <w:r>
        <w:t xml:space="preserve"> </w:t>
      </w:r>
      <w:r w:rsidRPr="00400677">
        <w:t>within the REZ</w:t>
      </w:r>
      <w:r>
        <w:t>. The intent of producing t</w:t>
      </w:r>
      <w:r w:rsidRPr="00400677">
        <w:t>he</w:t>
      </w:r>
      <w:r>
        <w:t>se quantitative figures is to demonstrate that the approximate</w:t>
      </w:r>
      <w:r w:rsidRPr="00400677">
        <w:t xml:space="preserve"> sizing </w:t>
      </w:r>
      <w:r>
        <w:t xml:space="preserve">of </w:t>
      </w:r>
      <w:r w:rsidR="000E0382">
        <w:t xml:space="preserve">the energy reserves of </w:t>
      </w:r>
      <w:r>
        <w:t xml:space="preserve">a </w:t>
      </w:r>
      <w:r w:rsidRPr="00400677">
        <w:t>GFM-BESS</w:t>
      </w:r>
      <w:r>
        <w:t xml:space="preserve"> black starter</w:t>
      </w:r>
      <w:r w:rsidR="0092776A">
        <w:t xml:space="preserve"> </w:t>
      </w:r>
      <w:r w:rsidR="00D91941">
        <w:t xml:space="preserve">that are required </w:t>
      </w:r>
      <w:r>
        <w:t xml:space="preserve">to meet REZ network energisation needs can be readily calculated; </w:t>
      </w:r>
      <w:r w:rsidR="0067082D">
        <w:t xml:space="preserve">individual </w:t>
      </w:r>
      <w:r>
        <w:t>components of an arbitrary REZ configuration can be cross-referenced to these tables to determine their energy requirements</w:t>
      </w:r>
      <w:r w:rsidR="00A51F17">
        <w:t>,</w:t>
      </w:r>
      <w:r>
        <w:t xml:space="preserve"> both initially and ongoing</w:t>
      </w:r>
      <w:r w:rsidR="00A51F17">
        <w:t>,</w:t>
      </w:r>
      <w:r>
        <w:t xml:space="preserve"> and </w:t>
      </w:r>
      <w:r w:rsidR="0093718A">
        <w:t xml:space="preserve">aggregated </w:t>
      </w:r>
      <w:r>
        <w:t xml:space="preserve">to provide a </w:t>
      </w:r>
      <w:r w:rsidR="007D570F">
        <w:t xml:space="preserve">calculation </w:t>
      </w:r>
      <w:r>
        <w:t xml:space="preserve">of </w:t>
      </w:r>
      <w:r w:rsidR="007D570F">
        <w:t xml:space="preserve">total </w:t>
      </w:r>
      <w:r>
        <w:t>energy reserve</w:t>
      </w:r>
      <w:r w:rsidR="007D570F">
        <w:t>s</w:t>
      </w:r>
      <w:r>
        <w:t xml:space="preserve"> required.</w:t>
      </w:r>
    </w:p>
    <w:p w14:paraId="29BE2103" w14:textId="454B53C3" w:rsidR="009C4F3D" w:rsidRPr="00400677" w:rsidRDefault="009C4F3D" w:rsidP="00BF4103">
      <w:pPr>
        <w:pStyle w:val="BodyText"/>
      </w:pPr>
      <w:r>
        <w:t xml:space="preserve">For the following components, active power measurements were taken at the AC point of connection of the black-start source (GFM BESS) and were converted to an energy reading by simple integration </w:t>
      </w:r>
      <w:r w:rsidR="00D64335">
        <w:t xml:space="preserve">over time </w:t>
      </w:r>
      <w:r>
        <w:t>of the power value before being converted to a MWh figure.</w:t>
      </w:r>
    </w:p>
    <w:p w14:paraId="7E053CD0" w14:textId="77777777" w:rsidR="009C4F3D" w:rsidRPr="00BF4103" w:rsidRDefault="009C4F3D" w:rsidP="00BF4103">
      <w:pPr>
        <w:pStyle w:val="Heading4"/>
        <w:rPr>
          <w:rStyle w:val="Strong"/>
          <w:rFonts w:cstheme="majorBidi"/>
          <w:b/>
          <w:bCs/>
        </w:rPr>
      </w:pPr>
      <w:r w:rsidRPr="00BF4103">
        <w:rPr>
          <w:rStyle w:val="Strong"/>
          <w:rFonts w:cstheme="majorBidi"/>
          <w:b/>
          <w:bCs/>
        </w:rPr>
        <w:t>Unloaded Line Energisations</w:t>
      </w:r>
    </w:p>
    <w:p w14:paraId="29FAF7C4" w14:textId="4F803346" w:rsidR="009C4F3D" w:rsidRDefault="009C4F3D" w:rsidP="00BF4103">
      <w:pPr>
        <w:pStyle w:val="BodyText"/>
      </w:pPr>
      <w:r>
        <w:t xml:space="preserve">The following </w:t>
      </w:r>
      <w:r w:rsidR="00F64A28">
        <w:t xml:space="preserve">summarises </w:t>
      </w:r>
      <w:r>
        <w:t xml:space="preserve">the energy consumption results of the transmission lines tested. These figures are </w:t>
      </w:r>
      <w:r w:rsidR="005633F0">
        <w:t xml:space="preserve">only </w:t>
      </w:r>
      <w:r>
        <w:t xml:space="preserve">for the unloaded line, as the </w:t>
      </w:r>
      <w:r w:rsidR="005633F0">
        <w:t xml:space="preserve">additional </w:t>
      </w:r>
      <w:r>
        <w:t xml:space="preserve">energy lost through conduction losses can be readily calculated </w:t>
      </w:r>
      <w:r w:rsidR="007A41DB">
        <w:t xml:space="preserve">as </w:t>
      </w:r>
      <w:r>
        <w:t>I</w:t>
      </w:r>
      <w:r w:rsidRPr="008B0EFC">
        <w:rPr>
          <w:vertAlign w:val="superscript"/>
        </w:rPr>
        <w:t>2</w:t>
      </w:r>
      <w:r>
        <w:t>R.</w:t>
      </w:r>
    </w:p>
    <w:p w14:paraId="1BFFEBF4" w14:textId="77777777" w:rsidR="009C4F3D" w:rsidRDefault="009C4F3D" w:rsidP="009C4F3D">
      <w:r>
        <w:t>Note that:</w:t>
      </w:r>
    </w:p>
    <w:p w14:paraId="440BA9A3" w14:textId="137715C7" w:rsidR="009C4F3D" w:rsidRDefault="009C4F3D" w:rsidP="002715BD">
      <w:pPr>
        <w:pStyle w:val="ListBullet"/>
      </w:pPr>
      <w:r>
        <w:t xml:space="preserve">The amount of active power energy required </w:t>
      </w:r>
      <w:r w:rsidR="007E7831">
        <w:t xml:space="preserve">only </w:t>
      </w:r>
      <w:r>
        <w:t xml:space="preserve">to energise the line was so small that it could not be reliably reported, </w:t>
      </w:r>
      <w:r w:rsidRPr="009A52FB">
        <w:t>and</w:t>
      </w:r>
      <w:r>
        <w:t xml:space="preserve"> </w:t>
      </w:r>
      <w:r w:rsidR="00920383">
        <w:t xml:space="preserve">furthermore </w:t>
      </w:r>
      <w:r>
        <w:t xml:space="preserve">generally, unloaded transmission lines consume very small amounts of </w:t>
      </w:r>
      <w:r w:rsidR="009C1EB0">
        <w:t>power</w:t>
      </w:r>
      <w:r>
        <w:t>, despite potentially requiring ample reactive power absorption.</w:t>
      </w:r>
    </w:p>
    <w:p w14:paraId="0E779C53" w14:textId="62F66325" w:rsidR="009C4F3D" w:rsidRDefault="009C4F3D" w:rsidP="002715BD">
      <w:pPr>
        <w:pStyle w:val="ListBullet"/>
      </w:pPr>
      <w:r>
        <w:t>330 kV conductors are Mango conductors</w:t>
      </w:r>
      <w:r w:rsidR="00026B03">
        <w:rPr>
          <w:rStyle w:val="FootnoteReference"/>
        </w:rPr>
        <w:footnoteReference w:id="4"/>
      </w:r>
      <w:r>
        <w:t xml:space="preserve"> in a full </w:t>
      </w:r>
      <w:r w:rsidRPr="009A52FB">
        <w:t>geometric</w:t>
      </w:r>
      <w:r>
        <w:t xml:space="preserve"> line model, dual bundle arrangement.</w:t>
      </w:r>
    </w:p>
    <w:p w14:paraId="1DB4C1EB" w14:textId="77777777" w:rsidR="009C4F3D" w:rsidRDefault="009C4F3D" w:rsidP="009A52FB">
      <w:pPr>
        <w:pStyle w:val="ListBullet"/>
      </w:pPr>
      <w:r>
        <w:t xml:space="preserve">500 kV conductors are Mango conductors in a full </w:t>
      </w:r>
      <w:r w:rsidRPr="009A52FB">
        <w:t>geometric</w:t>
      </w:r>
      <w:r>
        <w:t xml:space="preserve"> line model, quad bundle arrangement.</w:t>
      </w:r>
    </w:p>
    <w:p w14:paraId="5E03702E" w14:textId="50A64568" w:rsidR="009A52FB" w:rsidRPr="009A52FB" w:rsidRDefault="009A52FB" w:rsidP="002715BD">
      <w:pPr>
        <w:pStyle w:val="ListBullet"/>
      </w:pPr>
      <w:r>
        <w:t>Surge arresters of an appropriate voltage are included on both ends of the line.</w:t>
      </w:r>
    </w:p>
    <w:p w14:paraId="3A801CD4" w14:textId="77777777" w:rsidR="009C4F3D" w:rsidRDefault="009C4F3D" w:rsidP="00BF4103">
      <w:pPr>
        <w:pStyle w:val="BodyText"/>
      </w:pPr>
      <w:r>
        <w:t>For each line, it was a</w:t>
      </w:r>
      <w:r w:rsidRPr="00FD5191">
        <w:t>ssumed that</w:t>
      </w:r>
      <w:r>
        <w:t xml:space="preserve"> it is, unloaded, one of two circuits on a dual-circuit line and energised at the peak of the Phase A voltage waveform.</w:t>
      </w:r>
    </w:p>
    <w:p w14:paraId="5FDEBD4A" w14:textId="615E1FD9" w:rsidR="009C4F3D" w:rsidRPr="00FD5191" w:rsidRDefault="009C4F3D" w:rsidP="00BF4103">
      <w:pPr>
        <w:pStyle w:val="BodyText"/>
      </w:pPr>
      <w:r>
        <w:fldChar w:fldCharType="begin"/>
      </w:r>
      <w:r>
        <w:instrText xml:space="preserve"> REF _Ref214459611 \h </w:instrText>
      </w:r>
      <w:r>
        <w:fldChar w:fldCharType="separate"/>
      </w:r>
      <w:r w:rsidR="00211758">
        <w:t xml:space="preserve">Table </w:t>
      </w:r>
      <w:r w:rsidR="00211758">
        <w:rPr>
          <w:noProof/>
        </w:rPr>
        <w:t>4</w:t>
      </w:r>
      <w:r>
        <w:fldChar w:fldCharType="end"/>
      </w:r>
      <w:r>
        <w:t xml:space="preserve"> describes the results.</w:t>
      </w:r>
    </w:p>
    <w:p w14:paraId="7F10BCA3" w14:textId="4A512696" w:rsidR="009C4F3D" w:rsidRDefault="009C4F3D" w:rsidP="009C4F3D">
      <w:pPr>
        <w:pStyle w:val="Caption"/>
      </w:pPr>
      <w:bookmarkStart w:id="48" w:name="_Ref214459611"/>
      <w:bookmarkStart w:id="49" w:name="_Toc221522103"/>
      <w:bookmarkStart w:id="50" w:name="_Ref225514730"/>
      <w:bookmarkStart w:id="51" w:name="_Toc226981487"/>
      <w:r>
        <w:lastRenderedPageBreak/>
        <w:t xml:space="preserve">Table </w:t>
      </w:r>
      <w:fldSimple w:instr=" SEQ Table \* ARABIC ">
        <w:r w:rsidR="00211758">
          <w:rPr>
            <w:noProof/>
          </w:rPr>
          <w:t>4</w:t>
        </w:r>
      </w:fldSimple>
      <w:bookmarkEnd w:id="48"/>
      <w:r>
        <w:t xml:space="preserve"> Line</w:t>
      </w:r>
      <w:r w:rsidRPr="00103D64">
        <w:t xml:space="preserve"> Energy Consumption</w:t>
      </w:r>
      <w:bookmarkEnd w:id="49"/>
      <w:bookmarkEnd w:id="50"/>
      <w:bookmarkEnd w:id="51"/>
    </w:p>
    <w:tbl>
      <w:tblPr>
        <w:tblStyle w:val="TableCSIRO"/>
        <w:tblW w:w="3751" w:type="pct"/>
        <w:tblInd w:w="1134" w:type="dxa"/>
        <w:tblLook w:val="04A0" w:firstRow="1" w:lastRow="0" w:firstColumn="1" w:lastColumn="0" w:noHBand="0" w:noVBand="1"/>
      </w:tblPr>
      <w:tblGrid>
        <w:gridCol w:w="1390"/>
        <w:gridCol w:w="1447"/>
        <w:gridCol w:w="1987"/>
        <w:gridCol w:w="2406"/>
      </w:tblGrid>
      <w:tr w:rsidR="009C4F3D" w14:paraId="6F81EBAC" w14:textId="77777777" w:rsidTr="00CA41B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61" w:type="pct"/>
          </w:tcPr>
          <w:p w14:paraId="4021A39D" w14:textId="77777777" w:rsidR="009C4F3D" w:rsidRDefault="009C4F3D" w:rsidP="00CA41BF">
            <w:pPr>
              <w:pStyle w:val="ColumnHeading"/>
              <w:jc w:val="right"/>
            </w:pPr>
            <w:r>
              <w:t>Voltage [kV]</w:t>
            </w:r>
          </w:p>
        </w:tc>
        <w:tc>
          <w:tcPr>
            <w:tcW w:w="1001" w:type="pct"/>
          </w:tcPr>
          <w:p w14:paraId="658E952D" w14:textId="77777777" w:rsidR="009C4F3D" w:rsidRDefault="009C4F3D" w:rsidP="00CA41BF">
            <w:pPr>
              <w:pStyle w:val="ColumnHeading"/>
              <w:jc w:val="right"/>
              <w:cnfStyle w:val="100000000000" w:firstRow="1" w:lastRow="0" w:firstColumn="0" w:lastColumn="0" w:oddVBand="0" w:evenVBand="0" w:oddHBand="0" w:evenHBand="0" w:firstRowFirstColumn="0" w:firstRowLastColumn="0" w:lastRowFirstColumn="0" w:lastRowLastColumn="0"/>
            </w:pPr>
            <w:r>
              <w:t>Length [km]</w:t>
            </w:r>
          </w:p>
        </w:tc>
        <w:tc>
          <w:tcPr>
            <w:tcW w:w="1374" w:type="pct"/>
          </w:tcPr>
          <w:p w14:paraId="29FDC2B4" w14:textId="1FC15FFB" w:rsidR="009C4F3D" w:rsidRDefault="009C4F3D" w:rsidP="00CA41BF">
            <w:pPr>
              <w:pStyle w:val="ColumnHeading"/>
              <w:jc w:val="right"/>
              <w:cnfStyle w:val="100000000000" w:firstRow="1" w:lastRow="0" w:firstColumn="0" w:lastColumn="0" w:oddVBand="0" w:evenVBand="0" w:oddHBand="0" w:evenHBand="0" w:firstRowFirstColumn="0" w:firstRowLastColumn="0" w:lastRowFirstColumn="0" w:lastRowLastColumn="0"/>
            </w:pPr>
            <w:r>
              <w:t>Energisation Time*</w:t>
            </w:r>
            <w:r w:rsidR="00ED18B5">
              <w:t xml:space="preserve"> [</w:t>
            </w:r>
            <w:r w:rsidR="00ED18B5">
              <w:rPr>
                <w:caps w:val="0"/>
              </w:rPr>
              <w:t>ms</w:t>
            </w:r>
            <w:r w:rsidR="00ED18B5">
              <w:t>]</w:t>
            </w:r>
          </w:p>
        </w:tc>
        <w:tc>
          <w:tcPr>
            <w:tcW w:w="1664" w:type="pct"/>
          </w:tcPr>
          <w:p w14:paraId="072347B0" w14:textId="487308BE" w:rsidR="009C4F3D" w:rsidRDefault="00A41688" w:rsidP="00CA41BF">
            <w:pPr>
              <w:pStyle w:val="ColumnHeading"/>
              <w:jc w:val="right"/>
              <w:cnfStyle w:val="100000000000" w:firstRow="1" w:lastRow="0" w:firstColumn="0" w:lastColumn="0" w:oddVBand="0" w:evenVBand="0" w:oddHBand="0" w:evenHBand="0" w:firstRowFirstColumn="0" w:firstRowLastColumn="0" w:lastRowFirstColumn="0" w:lastRowLastColumn="0"/>
            </w:pPr>
            <w:r>
              <w:t xml:space="preserve">kWh </w:t>
            </w:r>
            <w:r w:rsidR="00366EC5">
              <w:t>/</w:t>
            </w:r>
            <w:r w:rsidR="00731333">
              <w:t xml:space="preserve"> </w:t>
            </w:r>
            <w:r w:rsidR="009C4F3D">
              <w:t>min</w:t>
            </w:r>
            <w:r w:rsidR="00731333">
              <w:t>ute</w:t>
            </w:r>
            <w:r w:rsidR="009C4F3D">
              <w:t xml:space="preserve"> (online)</w:t>
            </w:r>
          </w:p>
        </w:tc>
      </w:tr>
      <w:tr w:rsidR="009C4F3D" w14:paraId="1FF947C8" w14:textId="77777777"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1" w:type="pct"/>
          </w:tcPr>
          <w:p w14:paraId="663B2349" w14:textId="77777777" w:rsidR="009C4F3D" w:rsidRDefault="009C4F3D" w:rsidP="00CA41BF">
            <w:pPr>
              <w:pStyle w:val="RowHeading"/>
              <w:jc w:val="center"/>
            </w:pPr>
            <w:r w:rsidRPr="008453C0">
              <w:t>330</w:t>
            </w:r>
          </w:p>
        </w:tc>
        <w:tc>
          <w:tcPr>
            <w:tcW w:w="1001" w:type="pct"/>
          </w:tcPr>
          <w:p w14:paraId="05C5A6D4"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8453C0">
              <w:t>5</w:t>
            </w:r>
          </w:p>
        </w:tc>
        <w:tc>
          <w:tcPr>
            <w:tcW w:w="1374" w:type="pct"/>
          </w:tcPr>
          <w:p w14:paraId="0A9DB76F" w14:textId="00232E94"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t>&lt; 100</w:t>
            </w:r>
          </w:p>
        </w:tc>
        <w:tc>
          <w:tcPr>
            <w:tcW w:w="1664" w:type="pct"/>
          </w:tcPr>
          <w:p w14:paraId="5F92DB70" w14:textId="0ABA1754"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64238">
              <w:t>0</w:t>
            </w:r>
            <w:r w:rsidR="00A41688">
              <w:t>.</w:t>
            </w:r>
            <w:r>
              <w:t>8</w:t>
            </w:r>
          </w:p>
        </w:tc>
      </w:tr>
      <w:tr w:rsidR="009C4F3D" w14:paraId="66D67211" w14:textId="77777777" w:rsidTr="00CA41BF">
        <w:tc>
          <w:tcPr>
            <w:cnfStyle w:val="001000000000" w:firstRow="0" w:lastRow="0" w:firstColumn="1" w:lastColumn="0" w:oddVBand="0" w:evenVBand="0" w:oddHBand="0" w:evenHBand="0" w:firstRowFirstColumn="0" w:firstRowLastColumn="0" w:lastRowFirstColumn="0" w:lastRowLastColumn="0"/>
            <w:tcW w:w="961" w:type="pct"/>
          </w:tcPr>
          <w:p w14:paraId="3943934E" w14:textId="77777777" w:rsidR="009C4F3D" w:rsidRDefault="009C4F3D" w:rsidP="00CA41BF">
            <w:pPr>
              <w:pStyle w:val="RowHeading"/>
              <w:jc w:val="center"/>
            </w:pPr>
            <w:r w:rsidRPr="008453C0">
              <w:t>330</w:t>
            </w:r>
          </w:p>
        </w:tc>
        <w:tc>
          <w:tcPr>
            <w:tcW w:w="1001" w:type="pct"/>
          </w:tcPr>
          <w:p w14:paraId="7076F465"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8453C0">
              <w:t>10</w:t>
            </w:r>
          </w:p>
        </w:tc>
        <w:tc>
          <w:tcPr>
            <w:tcW w:w="1374" w:type="pct"/>
          </w:tcPr>
          <w:p w14:paraId="1E8AB776" w14:textId="201DB70D"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t>&lt; 100</w:t>
            </w:r>
          </w:p>
        </w:tc>
        <w:tc>
          <w:tcPr>
            <w:tcW w:w="1664" w:type="pct"/>
          </w:tcPr>
          <w:p w14:paraId="4AACEB94" w14:textId="4FB64DF4"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64238">
              <w:t>0</w:t>
            </w:r>
            <w:r w:rsidR="00A41688">
              <w:t>.</w:t>
            </w:r>
            <w:r>
              <w:t>9</w:t>
            </w:r>
          </w:p>
        </w:tc>
      </w:tr>
      <w:tr w:rsidR="009C4F3D" w14:paraId="62AAC32F" w14:textId="77777777"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1" w:type="pct"/>
          </w:tcPr>
          <w:p w14:paraId="4BE2E631" w14:textId="77777777" w:rsidR="009C4F3D" w:rsidRDefault="009C4F3D" w:rsidP="00CA41BF">
            <w:pPr>
              <w:pStyle w:val="RowHeading"/>
              <w:jc w:val="center"/>
            </w:pPr>
            <w:r w:rsidRPr="008453C0">
              <w:t>330</w:t>
            </w:r>
          </w:p>
        </w:tc>
        <w:tc>
          <w:tcPr>
            <w:tcW w:w="1001" w:type="pct"/>
          </w:tcPr>
          <w:p w14:paraId="5AA5D4D8"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8453C0">
              <w:t>20</w:t>
            </w:r>
          </w:p>
        </w:tc>
        <w:tc>
          <w:tcPr>
            <w:tcW w:w="1374" w:type="pct"/>
          </w:tcPr>
          <w:p w14:paraId="26E343A7" w14:textId="1FD9656E"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t>&lt; 100</w:t>
            </w:r>
          </w:p>
        </w:tc>
        <w:tc>
          <w:tcPr>
            <w:tcW w:w="1664" w:type="pct"/>
          </w:tcPr>
          <w:p w14:paraId="77A727B2" w14:textId="28E1389B"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64238">
              <w:t>1</w:t>
            </w:r>
            <w:r w:rsidR="00A41688">
              <w:t>.</w:t>
            </w:r>
            <w:r>
              <w:t>1</w:t>
            </w:r>
          </w:p>
        </w:tc>
      </w:tr>
      <w:tr w:rsidR="009C4F3D" w14:paraId="3B546AAA" w14:textId="77777777" w:rsidTr="00CA41BF">
        <w:tc>
          <w:tcPr>
            <w:cnfStyle w:val="001000000000" w:firstRow="0" w:lastRow="0" w:firstColumn="1" w:lastColumn="0" w:oddVBand="0" w:evenVBand="0" w:oddHBand="0" w:evenHBand="0" w:firstRowFirstColumn="0" w:firstRowLastColumn="0" w:lastRowFirstColumn="0" w:lastRowLastColumn="0"/>
            <w:tcW w:w="961" w:type="pct"/>
          </w:tcPr>
          <w:p w14:paraId="4C0ED517" w14:textId="77777777" w:rsidR="009C4F3D" w:rsidRDefault="009C4F3D" w:rsidP="00CA41BF">
            <w:pPr>
              <w:pStyle w:val="RowHeading"/>
              <w:jc w:val="center"/>
            </w:pPr>
            <w:r w:rsidRPr="008453C0">
              <w:t>330</w:t>
            </w:r>
          </w:p>
        </w:tc>
        <w:tc>
          <w:tcPr>
            <w:tcW w:w="1001" w:type="pct"/>
          </w:tcPr>
          <w:p w14:paraId="7011A639"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8453C0">
              <w:t>50</w:t>
            </w:r>
          </w:p>
        </w:tc>
        <w:tc>
          <w:tcPr>
            <w:tcW w:w="1374" w:type="pct"/>
          </w:tcPr>
          <w:p w14:paraId="7022D4DC" w14:textId="63456A59"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t>&lt; 100</w:t>
            </w:r>
          </w:p>
        </w:tc>
        <w:tc>
          <w:tcPr>
            <w:tcW w:w="1664" w:type="pct"/>
          </w:tcPr>
          <w:p w14:paraId="034CFB61" w14:textId="1FEE9756"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64238">
              <w:t>1</w:t>
            </w:r>
            <w:r w:rsidR="00A41688">
              <w:t>.</w:t>
            </w:r>
            <w:r w:rsidRPr="00A64238">
              <w:t>6</w:t>
            </w:r>
          </w:p>
        </w:tc>
      </w:tr>
      <w:tr w:rsidR="009C4F3D" w14:paraId="75EC96FB" w14:textId="77777777"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1" w:type="pct"/>
          </w:tcPr>
          <w:p w14:paraId="308CDEF7" w14:textId="77777777" w:rsidR="009C4F3D" w:rsidRDefault="009C4F3D" w:rsidP="00CA41BF">
            <w:pPr>
              <w:pStyle w:val="RowHeading"/>
              <w:jc w:val="center"/>
            </w:pPr>
            <w:r w:rsidRPr="008453C0">
              <w:t>330</w:t>
            </w:r>
          </w:p>
        </w:tc>
        <w:tc>
          <w:tcPr>
            <w:tcW w:w="1001" w:type="pct"/>
          </w:tcPr>
          <w:p w14:paraId="27528718"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8453C0">
              <w:t>100</w:t>
            </w:r>
          </w:p>
        </w:tc>
        <w:tc>
          <w:tcPr>
            <w:tcW w:w="1374" w:type="pct"/>
          </w:tcPr>
          <w:p w14:paraId="241563A2" w14:textId="1F30838E"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t>&lt; 100</w:t>
            </w:r>
          </w:p>
        </w:tc>
        <w:tc>
          <w:tcPr>
            <w:tcW w:w="1664" w:type="pct"/>
          </w:tcPr>
          <w:p w14:paraId="639C155E" w14:textId="0C912053"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64238">
              <w:t>2</w:t>
            </w:r>
            <w:r w:rsidR="00A41688">
              <w:t>.</w:t>
            </w:r>
            <w:r>
              <w:t>9</w:t>
            </w:r>
          </w:p>
        </w:tc>
      </w:tr>
      <w:tr w:rsidR="009C4F3D" w14:paraId="335B8426" w14:textId="77777777" w:rsidTr="00CA41BF">
        <w:tc>
          <w:tcPr>
            <w:cnfStyle w:val="001000000000" w:firstRow="0" w:lastRow="0" w:firstColumn="1" w:lastColumn="0" w:oddVBand="0" w:evenVBand="0" w:oddHBand="0" w:evenHBand="0" w:firstRowFirstColumn="0" w:firstRowLastColumn="0" w:lastRowFirstColumn="0" w:lastRowLastColumn="0"/>
            <w:tcW w:w="961" w:type="pct"/>
          </w:tcPr>
          <w:p w14:paraId="1069013D" w14:textId="77777777" w:rsidR="009C4F3D" w:rsidRDefault="009C4F3D" w:rsidP="00CA41BF">
            <w:pPr>
              <w:pStyle w:val="RowHeading"/>
              <w:jc w:val="center"/>
            </w:pPr>
            <w:r w:rsidRPr="00367EC5">
              <w:t>500</w:t>
            </w:r>
          </w:p>
        </w:tc>
        <w:tc>
          <w:tcPr>
            <w:tcW w:w="1001" w:type="pct"/>
          </w:tcPr>
          <w:p w14:paraId="276143EC"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367EC5">
              <w:t>10</w:t>
            </w:r>
          </w:p>
        </w:tc>
        <w:tc>
          <w:tcPr>
            <w:tcW w:w="1374" w:type="pct"/>
          </w:tcPr>
          <w:p w14:paraId="59778881" w14:textId="3691C474"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t>&lt; 100</w:t>
            </w:r>
          </w:p>
        </w:tc>
        <w:tc>
          <w:tcPr>
            <w:tcW w:w="1664" w:type="pct"/>
          </w:tcPr>
          <w:p w14:paraId="59BC998C" w14:textId="22DA9015"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BC07CF">
              <w:t>0</w:t>
            </w:r>
            <w:r w:rsidR="00A41688">
              <w:t>.</w:t>
            </w:r>
            <w:r>
              <w:t>5</w:t>
            </w:r>
          </w:p>
        </w:tc>
      </w:tr>
      <w:tr w:rsidR="009C4F3D" w14:paraId="2A4885B2" w14:textId="77777777"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1" w:type="pct"/>
          </w:tcPr>
          <w:p w14:paraId="58E97C0C" w14:textId="77777777" w:rsidR="009C4F3D" w:rsidRDefault="009C4F3D" w:rsidP="00CA41BF">
            <w:pPr>
              <w:pStyle w:val="RowHeading"/>
              <w:jc w:val="center"/>
            </w:pPr>
            <w:r w:rsidRPr="00367EC5">
              <w:t>500</w:t>
            </w:r>
          </w:p>
        </w:tc>
        <w:tc>
          <w:tcPr>
            <w:tcW w:w="1001" w:type="pct"/>
          </w:tcPr>
          <w:p w14:paraId="1048B4D3"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367EC5">
              <w:t>20</w:t>
            </w:r>
          </w:p>
        </w:tc>
        <w:tc>
          <w:tcPr>
            <w:tcW w:w="1374" w:type="pct"/>
          </w:tcPr>
          <w:p w14:paraId="504DBBAC" w14:textId="35D647FA"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t>&lt; 100</w:t>
            </w:r>
          </w:p>
        </w:tc>
        <w:tc>
          <w:tcPr>
            <w:tcW w:w="1664" w:type="pct"/>
          </w:tcPr>
          <w:p w14:paraId="51259817" w14:textId="62CB2D06"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BC07CF">
              <w:t>0</w:t>
            </w:r>
            <w:r w:rsidR="00A41688">
              <w:t>.</w:t>
            </w:r>
            <w:r w:rsidRPr="00BC07CF">
              <w:t>9</w:t>
            </w:r>
          </w:p>
        </w:tc>
      </w:tr>
      <w:tr w:rsidR="009C4F3D" w14:paraId="778C496B" w14:textId="77777777" w:rsidTr="00CA41BF">
        <w:tc>
          <w:tcPr>
            <w:cnfStyle w:val="001000000000" w:firstRow="0" w:lastRow="0" w:firstColumn="1" w:lastColumn="0" w:oddVBand="0" w:evenVBand="0" w:oddHBand="0" w:evenHBand="0" w:firstRowFirstColumn="0" w:firstRowLastColumn="0" w:lastRowFirstColumn="0" w:lastRowLastColumn="0"/>
            <w:tcW w:w="961" w:type="pct"/>
          </w:tcPr>
          <w:p w14:paraId="3B3DC140" w14:textId="77777777" w:rsidR="009C4F3D" w:rsidRDefault="009C4F3D" w:rsidP="00CA41BF">
            <w:pPr>
              <w:pStyle w:val="RowHeading"/>
              <w:jc w:val="center"/>
            </w:pPr>
            <w:r w:rsidRPr="00367EC5">
              <w:t>500</w:t>
            </w:r>
          </w:p>
        </w:tc>
        <w:tc>
          <w:tcPr>
            <w:tcW w:w="1001" w:type="pct"/>
          </w:tcPr>
          <w:p w14:paraId="4B2B87F2"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367EC5">
              <w:t>50</w:t>
            </w:r>
          </w:p>
        </w:tc>
        <w:tc>
          <w:tcPr>
            <w:tcW w:w="1374" w:type="pct"/>
          </w:tcPr>
          <w:p w14:paraId="600B24A1" w14:textId="278B34BE"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t>&lt; 100</w:t>
            </w:r>
          </w:p>
        </w:tc>
        <w:tc>
          <w:tcPr>
            <w:tcW w:w="1664" w:type="pct"/>
          </w:tcPr>
          <w:p w14:paraId="26892CE6" w14:textId="3903EE59"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BC07CF">
              <w:t>2</w:t>
            </w:r>
            <w:r w:rsidR="00A41688">
              <w:t>.</w:t>
            </w:r>
            <w:r>
              <w:t>2</w:t>
            </w:r>
          </w:p>
        </w:tc>
      </w:tr>
      <w:tr w:rsidR="009C4F3D" w14:paraId="58DC3DAB" w14:textId="77777777"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1" w:type="pct"/>
          </w:tcPr>
          <w:p w14:paraId="5BE99437" w14:textId="77777777" w:rsidR="009C4F3D" w:rsidRDefault="009C4F3D" w:rsidP="00CA41BF">
            <w:pPr>
              <w:pStyle w:val="RowHeading"/>
              <w:jc w:val="center"/>
            </w:pPr>
            <w:r w:rsidRPr="00367EC5">
              <w:t>500</w:t>
            </w:r>
          </w:p>
        </w:tc>
        <w:tc>
          <w:tcPr>
            <w:tcW w:w="1001" w:type="pct"/>
          </w:tcPr>
          <w:p w14:paraId="2AE7F60C"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367EC5">
              <w:t>100</w:t>
            </w:r>
          </w:p>
        </w:tc>
        <w:tc>
          <w:tcPr>
            <w:tcW w:w="1374" w:type="pct"/>
          </w:tcPr>
          <w:p w14:paraId="1FD6EBB3" w14:textId="66DB8BB8"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t>&lt; 100</w:t>
            </w:r>
          </w:p>
        </w:tc>
        <w:tc>
          <w:tcPr>
            <w:tcW w:w="1664" w:type="pct"/>
          </w:tcPr>
          <w:p w14:paraId="131CF47E" w14:textId="09B47E05"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BC07CF">
              <w:t>4</w:t>
            </w:r>
            <w:r w:rsidR="00A41688">
              <w:t>.</w:t>
            </w:r>
            <w:r>
              <w:t>8</w:t>
            </w:r>
          </w:p>
        </w:tc>
      </w:tr>
      <w:tr w:rsidR="009C4F3D" w14:paraId="345960BC" w14:textId="77777777" w:rsidTr="00CA41BF">
        <w:tc>
          <w:tcPr>
            <w:cnfStyle w:val="001000000000" w:firstRow="0" w:lastRow="0" w:firstColumn="1" w:lastColumn="0" w:oddVBand="0" w:evenVBand="0" w:oddHBand="0" w:evenHBand="0" w:firstRowFirstColumn="0" w:firstRowLastColumn="0" w:lastRowFirstColumn="0" w:lastRowLastColumn="0"/>
            <w:tcW w:w="961" w:type="pct"/>
          </w:tcPr>
          <w:p w14:paraId="1436B64B" w14:textId="77777777" w:rsidR="009C4F3D" w:rsidRDefault="009C4F3D" w:rsidP="00CA41BF">
            <w:pPr>
              <w:pStyle w:val="RowHeading"/>
              <w:jc w:val="center"/>
            </w:pPr>
            <w:r w:rsidRPr="00367EC5">
              <w:t>500</w:t>
            </w:r>
          </w:p>
        </w:tc>
        <w:tc>
          <w:tcPr>
            <w:tcW w:w="1001" w:type="pct"/>
          </w:tcPr>
          <w:p w14:paraId="11FC27AD"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367EC5">
              <w:t>200</w:t>
            </w:r>
          </w:p>
        </w:tc>
        <w:tc>
          <w:tcPr>
            <w:tcW w:w="1374" w:type="pct"/>
          </w:tcPr>
          <w:p w14:paraId="118AD5D1" w14:textId="6C5342E1"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t>&lt; 100</w:t>
            </w:r>
          </w:p>
        </w:tc>
        <w:tc>
          <w:tcPr>
            <w:tcW w:w="1664" w:type="pct"/>
          </w:tcPr>
          <w:p w14:paraId="16396EB9" w14:textId="2DA2D9EB"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BC07CF">
              <w:t>12</w:t>
            </w:r>
            <w:r w:rsidR="00A41688">
              <w:t>.</w:t>
            </w:r>
            <w:r w:rsidRPr="00BC07CF">
              <w:t>6</w:t>
            </w:r>
          </w:p>
        </w:tc>
      </w:tr>
      <w:tr w:rsidR="009C4F3D" w14:paraId="46487A1E" w14:textId="77777777"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4"/>
          </w:tcPr>
          <w:p w14:paraId="63E0E89B" w14:textId="77777777" w:rsidR="009C4F3D" w:rsidRPr="0042380A" w:rsidRDefault="009C4F3D" w:rsidP="00BF4103">
            <w:pPr>
              <w:pStyle w:val="TableText"/>
            </w:pPr>
            <w:r w:rsidRPr="0042380A">
              <w:t xml:space="preserve">* </w:t>
            </w:r>
            <w:r>
              <w:t>From the closure of the breaker until the voltage THD reduces below 5%</w:t>
            </w:r>
          </w:p>
        </w:tc>
      </w:tr>
    </w:tbl>
    <w:p w14:paraId="6581BBBF" w14:textId="77777777" w:rsidR="009C4F3D" w:rsidRPr="00BF4103" w:rsidRDefault="009C4F3D" w:rsidP="00BF4103">
      <w:pPr>
        <w:pStyle w:val="Heading4"/>
        <w:rPr>
          <w:rStyle w:val="Strong"/>
          <w:rFonts w:cstheme="majorBidi"/>
          <w:b/>
          <w:bCs/>
        </w:rPr>
      </w:pPr>
      <w:r w:rsidRPr="00BF4103">
        <w:rPr>
          <w:rStyle w:val="Strong"/>
          <w:rFonts w:cstheme="majorBidi"/>
          <w:b/>
          <w:bCs/>
        </w:rPr>
        <w:t>Transformer Energisation</w:t>
      </w:r>
    </w:p>
    <w:p w14:paraId="3D0C68FA" w14:textId="57E7A910" w:rsidR="009C4F3D" w:rsidRDefault="009C4F3D" w:rsidP="00BF4103">
      <w:pPr>
        <w:pStyle w:val="BodyText"/>
      </w:pPr>
      <w:r>
        <w:t xml:space="preserve">The following outlines the energy consumption results of the transformers tested. These figures are for </w:t>
      </w:r>
      <w:r w:rsidR="00F00E2C">
        <w:t xml:space="preserve">only </w:t>
      </w:r>
      <w:r>
        <w:t>the unloaded energy consumption of the transformer, as the energy lost through conduction can be readily calculated through known copper loss figures.</w:t>
      </w:r>
    </w:p>
    <w:p w14:paraId="20240973" w14:textId="12F0DF34" w:rsidR="009C4F3D" w:rsidRDefault="000B176F" w:rsidP="00BF4103">
      <w:pPr>
        <w:pStyle w:val="BodyText"/>
      </w:pPr>
      <w:r>
        <w:t>T</w:t>
      </w:r>
      <w:r w:rsidR="009C4F3D">
        <w:t xml:space="preserve">hese energisation studies also reinforced the findings of AR-PST Stage 4 Topic 5 findings that energisation of such large transformers is entirely possible with a GFM BESS that is smaller </w:t>
      </w:r>
      <w:r w:rsidR="000F41E7">
        <w:t xml:space="preserve">in rated power </w:t>
      </w:r>
      <w:r w:rsidR="009C4F3D">
        <w:t>than the unit being energised. This includes hard energisation at the worst possible moment</w:t>
      </w:r>
      <w:r w:rsidR="009C4F3D">
        <w:rPr>
          <w:rStyle w:val="FootnoteReference"/>
        </w:rPr>
        <w:footnoteReference w:id="5"/>
      </w:r>
      <w:r w:rsidR="009C4F3D">
        <w:t xml:space="preserve"> with </w:t>
      </w:r>
      <w:r w:rsidR="00E56C2E">
        <w:t xml:space="preserve">respect to </w:t>
      </w:r>
      <w:r w:rsidR="009C4F3D">
        <w:t xml:space="preserve">flux remanence, and without tripping transformer differential protection. </w:t>
      </w:r>
    </w:p>
    <w:p w14:paraId="218B5752" w14:textId="7E195313" w:rsidR="009C4F3D" w:rsidRDefault="009C4F3D" w:rsidP="00BF4103">
      <w:pPr>
        <w:pStyle w:val="BodyText"/>
      </w:pPr>
      <w:r>
        <w:t xml:space="preserve">In completing these studies, it was found that passive resonance </w:t>
      </w:r>
      <w:r w:rsidR="002E4245">
        <w:t xml:space="preserve">frequencies </w:t>
      </w:r>
      <w:r>
        <w:t xml:space="preserve">must be </w:t>
      </w:r>
      <w:r w:rsidR="00195C9B">
        <w:t>checked</w:t>
      </w:r>
      <w:r w:rsidR="00DD3F89">
        <w:t xml:space="preserve"> before attempting to energise a transformer</w:t>
      </w:r>
      <w:r>
        <w:t xml:space="preserve">. </w:t>
      </w:r>
      <w:r w:rsidR="00195C9B">
        <w:t>H</w:t>
      </w:r>
      <w:r>
        <w:t xml:space="preserve">armonic filters may aid with shifting or reducing the harmonic profile such that resonances and overvoltages are avoided, but this must be studied </w:t>
      </w:r>
      <w:r w:rsidR="008D48D5">
        <w:t xml:space="preserve">in advance </w:t>
      </w:r>
      <w:r w:rsidR="000D42F3">
        <w:t xml:space="preserve">of </w:t>
      </w:r>
      <w:r w:rsidR="00E4663D">
        <w:t xml:space="preserve">restarting </w:t>
      </w:r>
      <w:r>
        <w:t>to confirm it does not worsen the resonance</w:t>
      </w:r>
      <w:r w:rsidR="00DD3F89">
        <w:t>.</w:t>
      </w:r>
    </w:p>
    <w:p w14:paraId="79A1B6C2" w14:textId="74261238" w:rsidR="009C4F3D" w:rsidRPr="00CA41BF" w:rsidRDefault="009C4F3D" w:rsidP="009C4F3D">
      <w:pPr>
        <w:rPr>
          <w:sz w:val="24"/>
          <w:szCs w:val="24"/>
        </w:rPr>
      </w:pPr>
      <w:r w:rsidRPr="00CA41BF">
        <w:rPr>
          <w:sz w:val="24"/>
          <w:szCs w:val="24"/>
        </w:rPr>
        <w:t xml:space="preserve">Each </w:t>
      </w:r>
      <w:r w:rsidR="00E4663D" w:rsidRPr="00CA41BF">
        <w:rPr>
          <w:sz w:val="24"/>
          <w:szCs w:val="24"/>
        </w:rPr>
        <w:t xml:space="preserve">transformer </w:t>
      </w:r>
      <w:r w:rsidRPr="00CA41BF">
        <w:rPr>
          <w:sz w:val="24"/>
          <w:szCs w:val="24"/>
        </w:rPr>
        <w:t xml:space="preserve">unit, regardless of size </w:t>
      </w:r>
      <w:r w:rsidR="00E4663D" w:rsidRPr="00CA41BF">
        <w:rPr>
          <w:sz w:val="24"/>
          <w:szCs w:val="24"/>
        </w:rPr>
        <w:t>was modelled as having</w:t>
      </w:r>
      <w:r w:rsidRPr="00CA41BF">
        <w:rPr>
          <w:sz w:val="24"/>
          <w:szCs w:val="24"/>
        </w:rPr>
        <w:t>:</w:t>
      </w:r>
    </w:p>
    <w:p w14:paraId="4BED25BD" w14:textId="77777777" w:rsidR="009C4F3D" w:rsidRDefault="009C4F3D" w:rsidP="009C4F3D">
      <w:pPr>
        <w:pStyle w:val="ListBullet"/>
        <w:tabs>
          <w:tab w:val="clear" w:pos="227"/>
          <w:tab w:val="clear" w:pos="397"/>
        </w:tabs>
        <w:spacing w:before="80" w:after="80" w:line="278" w:lineRule="auto"/>
        <w:ind w:left="360" w:hanging="360"/>
      </w:pPr>
      <w:r>
        <w:t>0.5% eddy current losses.</w:t>
      </w:r>
    </w:p>
    <w:p w14:paraId="63CDA7D6" w14:textId="77777777" w:rsidR="009C4F3D" w:rsidRDefault="009C4F3D" w:rsidP="009C4F3D">
      <w:pPr>
        <w:pStyle w:val="ListBullet"/>
        <w:tabs>
          <w:tab w:val="clear" w:pos="227"/>
          <w:tab w:val="clear" w:pos="397"/>
        </w:tabs>
        <w:spacing w:before="80" w:after="80" w:line="278" w:lineRule="auto"/>
        <w:ind w:left="360" w:hanging="360"/>
      </w:pPr>
      <w:r>
        <w:t>0.3% magnetising current.</w:t>
      </w:r>
    </w:p>
    <w:p w14:paraId="63ACB753" w14:textId="77777777" w:rsidR="009C4F3D" w:rsidRDefault="009C4F3D" w:rsidP="009C4F3D">
      <w:pPr>
        <w:pStyle w:val="ListBullet"/>
        <w:tabs>
          <w:tab w:val="clear" w:pos="227"/>
          <w:tab w:val="clear" w:pos="397"/>
        </w:tabs>
        <w:spacing w:before="80" w:after="80" w:line="278" w:lineRule="auto"/>
        <w:ind w:left="360" w:hanging="360"/>
      </w:pPr>
      <w:r>
        <w:t>Air-core reactance double that of the primary energy path leakage reactance.</w:t>
      </w:r>
    </w:p>
    <w:p w14:paraId="7401CB48" w14:textId="20BE2F08" w:rsidR="009C4F3D" w:rsidRDefault="009C4F3D" w:rsidP="009C4F3D">
      <w:pPr>
        <w:pStyle w:val="ListBullet"/>
        <w:tabs>
          <w:tab w:val="clear" w:pos="227"/>
          <w:tab w:val="clear" w:pos="397"/>
        </w:tabs>
        <w:spacing w:before="80" w:after="80" w:line="278" w:lineRule="auto"/>
        <w:ind w:left="360" w:hanging="360"/>
      </w:pPr>
      <w:r>
        <w:t>Flux remanence of 0.8/-0.8/0.0</w:t>
      </w:r>
      <w:r w:rsidR="00550BBE">
        <w:t xml:space="preserve"> (see footnote</w:t>
      </w:r>
      <w:r>
        <w:rPr>
          <w:rStyle w:val="FootnoteReference"/>
        </w:rPr>
        <w:footnoteReference w:id="6"/>
      </w:r>
      <w:r w:rsidR="00550BBE">
        <w:t>)</w:t>
      </w:r>
    </w:p>
    <w:p w14:paraId="03E08B16" w14:textId="6B6B5AF7" w:rsidR="009C4F3D" w:rsidRPr="004E0785" w:rsidRDefault="009C4F3D" w:rsidP="002715BD">
      <w:pPr>
        <w:pStyle w:val="BodyText"/>
      </w:pPr>
      <w:r>
        <w:fldChar w:fldCharType="begin"/>
      </w:r>
      <w:r>
        <w:instrText xml:space="preserve"> REF _Ref214459599 \h </w:instrText>
      </w:r>
      <w:r>
        <w:fldChar w:fldCharType="separate"/>
      </w:r>
      <w:r w:rsidR="00211758">
        <w:t xml:space="preserve">Table </w:t>
      </w:r>
      <w:r w:rsidR="00211758">
        <w:rPr>
          <w:noProof/>
        </w:rPr>
        <w:t>5</w:t>
      </w:r>
      <w:r>
        <w:fldChar w:fldCharType="end"/>
      </w:r>
      <w:r>
        <w:t xml:space="preserve"> describes the results.</w:t>
      </w:r>
    </w:p>
    <w:p w14:paraId="58447D45" w14:textId="712BCD4D" w:rsidR="009C4F3D" w:rsidRDefault="009C4F3D" w:rsidP="009C4F3D">
      <w:pPr>
        <w:pStyle w:val="Caption"/>
      </w:pPr>
      <w:bookmarkStart w:id="52" w:name="_Ref214459599"/>
      <w:bookmarkStart w:id="53" w:name="_Toc221522104"/>
      <w:bookmarkStart w:id="54" w:name="_Toc226981488"/>
      <w:r>
        <w:lastRenderedPageBreak/>
        <w:t xml:space="preserve">Table </w:t>
      </w:r>
      <w:fldSimple w:instr=" SEQ Table \* ARABIC ">
        <w:r w:rsidR="00211758">
          <w:rPr>
            <w:noProof/>
          </w:rPr>
          <w:t>5</w:t>
        </w:r>
      </w:fldSimple>
      <w:bookmarkEnd w:id="52"/>
      <w:r>
        <w:t xml:space="preserve"> Transformer</w:t>
      </w:r>
      <w:r w:rsidRPr="005A2281">
        <w:t xml:space="preserve"> Energy Consumption</w:t>
      </w:r>
      <w:bookmarkEnd w:id="53"/>
      <w:bookmarkEnd w:id="54"/>
    </w:p>
    <w:tbl>
      <w:tblPr>
        <w:tblStyle w:val="TableCSIRO"/>
        <w:tblW w:w="2883" w:type="pct"/>
        <w:jc w:val="center"/>
        <w:tblInd w:w="0" w:type="dxa"/>
        <w:tblLook w:val="04A0" w:firstRow="1" w:lastRow="0" w:firstColumn="1" w:lastColumn="0" w:noHBand="0" w:noVBand="1"/>
      </w:tblPr>
      <w:tblGrid>
        <w:gridCol w:w="1096"/>
        <w:gridCol w:w="1341"/>
        <w:gridCol w:w="1702"/>
        <w:gridCol w:w="1418"/>
      </w:tblGrid>
      <w:tr w:rsidR="009C4F3D" w14:paraId="48D0FB98" w14:textId="77777777" w:rsidTr="00CA41BF">
        <w:trPr>
          <w:cnfStyle w:val="100000000000" w:firstRow="1" w:lastRow="0" w:firstColumn="0" w:lastColumn="0" w:oddVBand="0" w:evenVBand="0" w:oddHBand="0" w:evenHBand="0" w:firstRowFirstColumn="0" w:firstRowLastColumn="0" w:lastRowFirstColumn="0" w:lastRowLastColumn="0"/>
          <w:tblHeader/>
          <w:jc w:val="center"/>
        </w:trPr>
        <w:tc>
          <w:tcPr>
            <w:cnfStyle w:val="001000000000" w:firstRow="0" w:lastRow="0" w:firstColumn="1" w:lastColumn="0" w:oddVBand="0" w:evenVBand="0" w:oddHBand="0" w:evenHBand="0" w:firstRowFirstColumn="0" w:firstRowLastColumn="0" w:lastRowFirstColumn="0" w:lastRowLastColumn="0"/>
            <w:tcW w:w="986" w:type="pct"/>
          </w:tcPr>
          <w:p w14:paraId="56869555" w14:textId="77777777" w:rsidR="009C4F3D" w:rsidRDefault="009C4F3D" w:rsidP="001C5DFB">
            <w:pPr>
              <w:pStyle w:val="ColumnHeading"/>
            </w:pPr>
            <w:r>
              <w:t>MVA</w:t>
            </w:r>
          </w:p>
        </w:tc>
        <w:tc>
          <w:tcPr>
            <w:tcW w:w="1207" w:type="pct"/>
          </w:tcPr>
          <w:p w14:paraId="041BD2D9" w14:textId="77777777" w:rsidR="009C4F3D" w:rsidRDefault="009C4F3D" w:rsidP="001C5DFB">
            <w:pPr>
              <w:pStyle w:val="ColumnHeading"/>
              <w:cnfStyle w:val="100000000000" w:firstRow="1" w:lastRow="0" w:firstColumn="0" w:lastColumn="0" w:oddVBand="0" w:evenVBand="0" w:oddHBand="0" w:evenHBand="0" w:firstRowFirstColumn="0" w:firstRowLastColumn="0" w:lastRowFirstColumn="0" w:lastRowLastColumn="0"/>
            </w:pPr>
            <w:r>
              <w:t>Energisation Time [s]*</w:t>
            </w:r>
          </w:p>
        </w:tc>
        <w:tc>
          <w:tcPr>
            <w:tcW w:w="1531" w:type="pct"/>
          </w:tcPr>
          <w:p w14:paraId="3A7470B3" w14:textId="77777777" w:rsidR="009C4F3D" w:rsidRDefault="009C4F3D" w:rsidP="001C5DFB">
            <w:pPr>
              <w:pStyle w:val="ColumnHeading"/>
              <w:cnfStyle w:val="100000000000" w:firstRow="1" w:lastRow="0" w:firstColumn="0" w:lastColumn="0" w:oddVBand="0" w:evenVBand="0" w:oddHBand="0" w:evenHBand="0" w:firstRowFirstColumn="0" w:firstRowLastColumn="0" w:lastRowFirstColumn="0" w:lastRowLastColumn="0"/>
            </w:pPr>
            <w:r>
              <w:t>MWh (energisation)*</w:t>
            </w:r>
          </w:p>
        </w:tc>
        <w:tc>
          <w:tcPr>
            <w:tcW w:w="1275" w:type="pct"/>
          </w:tcPr>
          <w:p w14:paraId="201460C4" w14:textId="27A9023A" w:rsidR="009C4F3D" w:rsidRDefault="00BF0772" w:rsidP="001C5DFB">
            <w:pPr>
              <w:pStyle w:val="ColumnHeading"/>
              <w:cnfStyle w:val="100000000000" w:firstRow="1" w:lastRow="0" w:firstColumn="0" w:lastColumn="0" w:oddVBand="0" w:evenVBand="0" w:oddHBand="0" w:evenHBand="0" w:firstRowFirstColumn="0" w:firstRowLastColumn="0" w:lastRowFirstColumn="0" w:lastRowLastColumn="0"/>
            </w:pPr>
            <w:proofErr w:type="spellStart"/>
            <w:r>
              <w:t>kW</w:t>
            </w:r>
            <w:r>
              <w:rPr>
                <w:caps w:val="0"/>
              </w:rPr>
              <w:t>h</w:t>
            </w:r>
            <w:proofErr w:type="spellEnd"/>
            <w:r w:rsidR="009C4F3D">
              <w:t>/min</w:t>
            </w:r>
            <w:r w:rsidR="00876E34">
              <w:t>UTE</w:t>
            </w:r>
            <w:r w:rsidR="009C4F3D">
              <w:t xml:space="preserve"> (online)</w:t>
            </w:r>
          </w:p>
        </w:tc>
      </w:tr>
      <w:tr w:rsidR="009C4F3D" w14:paraId="00D461D5"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986" w:type="pct"/>
          </w:tcPr>
          <w:p w14:paraId="1450DF7F" w14:textId="77777777" w:rsidR="009C4F3D" w:rsidRDefault="009C4F3D" w:rsidP="001C5DFB">
            <w:pPr>
              <w:pStyle w:val="RowHeading"/>
            </w:pPr>
            <w:r>
              <w:t>500</w:t>
            </w:r>
          </w:p>
        </w:tc>
        <w:tc>
          <w:tcPr>
            <w:tcW w:w="1207" w:type="pct"/>
          </w:tcPr>
          <w:p w14:paraId="7D9AC67A"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t>25.7</w:t>
            </w:r>
          </w:p>
        </w:tc>
        <w:tc>
          <w:tcPr>
            <w:tcW w:w="1531" w:type="pct"/>
          </w:tcPr>
          <w:p w14:paraId="35BD3121" w14:textId="77777777" w:rsidR="009C4F3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t>0.022</w:t>
            </w:r>
          </w:p>
        </w:tc>
        <w:tc>
          <w:tcPr>
            <w:tcW w:w="1275" w:type="pct"/>
          </w:tcPr>
          <w:p w14:paraId="36128DBD" w14:textId="19C72511" w:rsidR="009C4F3D" w:rsidRPr="00D379E4"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484F85">
              <w:t>42</w:t>
            </w:r>
          </w:p>
        </w:tc>
      </w:tr>
      <w:tr w:rsidR="009C4F3D" w14:paraId="1450D141"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986" w:type="pct"/>
          </w:tcPr>
          <w:p w14:paraId="6EB9D782" w14:textId="77777777" w:rsidR="009C4F3D" w:rsidRDefault="009C4F3D" w:rsidP="001C5DFB">
            <w:pPr>
              <w:pStyle w:val="RowHeading"/>
            </w:pPr>
            <w:r>
              <w:t>750</w:t>
            </w:r>
          </w:p>
        </w:tc>
        <w:tc>
          <w:tcPr>
            <w:tcW w:w="1207" w:type="pct"/>
          </w:tcPr>
          <w:p w14:paraId="6A8D79BB" w14:textId="77777777" w:rsidR="009C4F3D" w:rsidRPr="00F3032A"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F3032A">
              <w:t>26.4</w:t>
            </w:r>
          </w:p>
        </w:tc>
        <w:tc>
          <w:tcPr>
            <w:tcW w:w="1531" w:type="pct"/>
          </w:tcPr>
          <w:p w14:paraId="5083E8B4" w14:textId="77777777" w:rsidR="009C4F3D" w:rsidRPr="00F3032A"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F3032A">
              <w:t>0.032</w:t>
            </w:r>
          </w:p>
        </w:tc>
        <w:tc>
          <w:tcPr>
            <w:tcW w:w="1275" w:type="pct"/>
          </w:tcPr>
          <w:p w14:paraId="6F831F33" w14:textId="07E5C749" w:rsidR="009C4F3D" w:rsidRPr="00F3032A"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F3032A">
              <w:t>63</w:t>
            </w:r>
          </w:p>
        </w:tc>
      </w:tr>
      <w:tr w:rsidR="009C4F3D" w14:paraId="1DE11459"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986" w:type="pct"/>
          </w:tcPr>
          <w:p w14:paraId="7B78697A" w14:textId="77777777" w:rsidR="009C4F3D" w:rsidRDefault="009C4F3D" w:rsidP="001C5DFB">
            <w:pPr>
              <w:pStyle w:val="RowHeading"/>
            </w:pPr>
            <w:r>
              <w:t>1000</w:t>
            </w:r>
          </w:p>
        </w:tc>
        <w:tc>
          <w:tcPr>
            <w:tcW w:w="1207" w:type="pct"/>
          </w:tcPr>
          <w:p w14:paraId="5573565E" w14:textId="77777777" w:rsidR="009C4F3D" w:rsidRPr="00F3032A"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4B561A">
              <w:t>27.1</w:t>
            </w:r>
          </w:p>
        </w:tc>
        <w:tc>
          <w:tcPr>
            <w:tcW w:w="1531" w:type="pct"/>
          </w:tcPr>
          <w:p w14:paraId="44C54777" w14:textId="77777777" w:rsidR="009C4F3D" w:rsidRPr="00F3032A"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A03316">
              <w:t>0.042</w:t>
            </w:r>
          </w:p>
        </w:tc>
        <w:tc>
          <w:tcPr>
            <w:tcW w:w="1275" w:type="pct"/>
          </w:tcPr>
          <w:p w14:paraId="5F53689C" w14:textId="151AE149" w:rsidR="009C4F3D" w:rsidRPr="00F3032A"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286222">
              <w:t>84</w:t>
            </w:r>
          </w:p>
        </w:tc>
      </w:tr>
      <w:tr w:rsidR="009C4F3D" w14:paraId="0B9FB018"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986" w:type="pct"/>
          </w:tcPr>
          <w:p w14:paraId="5ED64E7B" w14:textId="77777777" w:rsidR="009C4F3D" w:rsidRDefault="009C4F3D" w:rsidP="001C5DFB">
            <w:pPr>
              <w:pStyle w:val="RowHeading"/>
            </w:pPr>
            <w:r>
              <w:t>1250</w:t>
            </w:r>
          </w:p>
        </w:tc>
        <w:tc>
          <w:tcPr>
            <w:tcW w:w="1207" w:type="pct"/>
          </w:tcPr>
          <w:p w14:paraId="5E8DAEB5"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4B561A">
              <w:t>27.6</w:t>
            </w:r>
          </w:p>
        </w:tc>
        <w:tc>
          <w:tcPr>
            <w:tcW w:w="1531" w:type="pct"/>
          </w:tcPr>
          <w:p w14:paraId="7C74306A" w14:textId="77777777" w:rsidR="009C4F3D"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A03316">
              <w:t>0.053</w:t>
            </w:r>
          </w:p>
        </w:tc>
        <w:tc>
          <w:tcPr>
            <w:tcW w:w="1275" w:type="pct"/>
          </w:tcPr>
          <w:p w14:paraId="10724A79" w14:textId="434175FA" w:rsidR="009C4F3D" w:rsidRPr="00F3032A"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286222">
              <w:t>102</w:t>
            </w:r>
          </w:p>
        </w:tc>
      </w:tr>
      <w:tr w:rsidR="009C4F3D" w14:paraId="103AAE03"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986" w:type="pct"/>
          </w:tcPr>
          <w:p w14:paraId="08333BAC" w14:textId="77777777" w:rsidR="009C4F3D" w:rsidRDefault="009C4F3D" w:rsidP="001C5DFB">
            <w:pPr>
              <w:pStyle w:val="RowHeading"/>
            </w:pPr>
            <w:r>
              <w:t>1500</w:t>
            </w:r>
          </w:p>
        </w:tc>
        <w:tc>
          <w:tcPr>
            <w:tcW w:w="1207" w:type="pct"/>
          </w:tcPr>
          <w:p w14:paraId="3084FCBE" w14:textId="77777777" w:rsidR="009C4F3D" w:rsidRPr="00A82DBC"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rPr>
                <w:highlight w:val="yellow"/>
              </w:rPr>
            </w:pPr>
            <w:r w:rsidRPr="004B561A">
              <w:t>28.2</w:t>
            </w:r>
          </w:p>
        </w:tc>
        <w:tc>
          <w:tcPr>
            <w:tcW w:w="1531" w:type="pct"/>
          </w:tcPr>
          <w:p w14:paraId="78E0D4E5" w14:textId="77777777" w:rsidR="009C4F3D" w:rsidRPr="00A82DBC"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rPr>
                <w:highlight w:val="yellow"/>
              </w:rPr>
            </w:pPr>
            <w:r w:rsidRPr="00A03316">
              <w:t>0.065</w:t>
            </w:r>
          </w:p>
        </w:tc>
        <w:tc>
          <w:tcPr>
            <w:tcW w:w="1275" w:type="pct"/>
          </w:tcPr>
          <w:p w14:paraId="64544728" w14:textId="4157C419" w:rsidR="009C4F3D" w:rsidRPr="00A82DBC"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rPr>
                <w:highlight w:val="yellow"/>
              </w:rPr>
            </w:pPr>
            <w:r w:rsidRPr="00286222">
              <w:t>12</w:t>
            </w:r>
            <w:r>
              <w:t>0</w:t>
            </w:r>
          </w:p>
        </w:tc>
      </w:tr>
      <w:tr w:rsidR="009C4F3D" w14:paraId="486BB1F0"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5000" w:type="pct"/>
            <w:gridSpan w:val="4"/>
          </w:tcPr>
          <w:p w14:paraId="363272D2" w14:textId="77777777" w:rsidR="009C4F3D" w:rsidRPr="00D63163" w:rsidRDefault="009C4F3D" w:rsidP="001C5DFB">
            <w:pPr>
              <w:pStyle w:val="TableText"/>
              <w:rPr>
                <w:b w:val="0"/>
                <w:bCs w:val="0"/>
              </w:rPr>
            </w:pPr>
            <w:r w:rsidRPr="00D63163">
              <w:rPr>
                <w:b w:val="0"/>
                <w:bCs w:val="0"/>
              </w:rPr>
              <w:t>* Energisation here refers from the moment the circuit breaker is closed until the voltage total harmonic distortion at its terminals has decayed below 5%</w:t>
            </w:r>
          </w:p>
        </w:tc>
      </w:tr>
    </w:tbl>
    <w:p w14:paraId="6696213F" w14:textId="75A2452E" w:rsidR="009C4F3D" w:rsidRPr="002957A2" w:rsidRDefault="009C4F3D" w:rsidP="001C5DFB">
      <w:pPr>
        <w:pStyle w:val="BodyText"/>
      </w:pPr>
      <w:r w:rsidRPr="002957A2">
        <w:t>Note that</w:t>
      </w:r>
      <w:r>
        <w:t xml:space="preserve"> the above transformer energisation figures assume this is the first transformer to be energised in a sequence. Subsequent transformer energisations may result in different figures</w:t>
      </w:r>
      <w:r w:rsidR="008226DB">
        <w:t>, especially</w:t>
      </w:r>
      <w:r>
        <w:t xml:space="preserve"> if the preceding transformer is pushed back into a core-saturated state.</w:t>
      </w:r>
    </w:p>
    <w:p w14:paraId="28865EA8" w14:textId="77777777" w:rsidR="009C4F3D" w:rsidRPr="001C5DFB" w:rsidRDefault="009C4F3D" w:rsidP="001C5DFB">
      <w:pPr>
        <w:pStyle w:val="Heading4"/>
        <w:rPr>
          <w:rStyle w:val="Strong"/>
          <w:rFonts w:cstheme="majorBidi"/>
          <w:b/>
          <w:bCs/>
        </w:rPr>
      </w:pPr>
      <w:r w:rsidRPr="001C5DFB">
        <w:rPr>
          <w:rStyle w:val="Strong"/>
          <w:rFonts w:cstheme="majorBidi"/>
          <w:b/>
          <w:bCs/>
        </w:rPr>
        <w:t>Synchronous Condensers (SyncCon)</w:t>
      </w:r>
    </w:p>
    <w:p w14:paraId="45EA14AB" w14:textId="103E5736" w:rsidR="009C4F3D" w:rsidRDefault="009C4F3D" w:rsidP="001C5DFB">
      <w:pPr>
        <w:pStyle w:val="BodyText"/>
      </w:pPr>
      <w:r>
        <w:t xml:space="preserve">Given that the line-to-line voltage </w:t>
      </w:r>
      <w:r w:rsidR="002849E0">
        <w:t xml:space="preserve">at the output of a synchronous condenser </w:t>
      </w:r>
      <w:r w:rsidR="00C00326">
        <w:t>cannot</w:t>
      </w:r>
      <w:r>
        <w:t xml:space="preserve"> be as high as HV network voltages, it was assumed that the SyncCon </w:t>
      </w:r>
      <w:r w:rsidR="00B176C3">
        <w:t xml:space="preserve">is </w:t>
      </w:r>
      <w:r>
        <w:t xml:space="preserve">connected to the network </w:t>
      </w:r>
      <w:r w:rsidR="00B176C3">
        <w:t xml:space="preserve">via </w:t>
      </w:r>
      <w:r>
        <w:t xml:space="preserve">the tertiary </w:t>
      </w:r>
      <w:r w:rsidR="001A6BAA">
        <w:t xml:space="preserve">winding </w:t>
      </w:r>
      <w:r>
        <w:t>of a REZ network transformer, with a nominal voltage of 22 kV. Once the hosting transformer was energised</w:t>
      </w:r>
      <w:r w:rsidR="00EF66E7">
        <w:t>,</w:t>
      </w:r>
      <w:r>
        <w:t xml:space="preserve"> and transients had decayed such that the voltage THD was below 5%, the </w:t>
      </w:r>
      <w:r w:rsidR="000A05BF">
        <w:t xml:space="preserve">(simulated) </w:t>
      </w:r>
      <w:r>
        <w:t xml:space="preserve">SyncCon was allowed to spin up to </w:t>
      </w:r>
      <w:r w:rsidR="009A40E9">
        <w:t xml:space="preserve">its </w:t>
      </w:r>
      <w:r>
        <w:t xml:space="preserve">rated synchronous speed of 3000 rpm (50 Hz) using a </w:t>
      </w:r>
      <w:r w:rsidR="00F26EE7">
        <w:t xml:space="preserve">pony motor </w:t>
      </w:r>
      <w:r w:rsidR="002972E9">
        <w:t>driven</w:t>
      </w:r>
      <w:r w:rsidR="00F26EE7">
        <w:t xml:space="preserve"> by a </w:t>
      </w:r>
      <w:r>
        <w:t>variable speed drive</w:t>
      </w:r>
      <w:r w:rsidR="002972E9">
        <w:t xml:space="preserve"> controller</w:t>
      </w:r>
      <w:r>
        <w:t xml:space="preserve">. Once synchronous speed was reached, the excitation system was ramped to the same voltage as the network supply. With speed and voltage matching, a sync-check relay closed the main breaker between the machine and the system and signalled for the pony motor to disengage. </w:t>
      </w:r>
    </w:p>
    <w:p w14:paraId="4027C275" w14:textId="0F231D86" w:rsidR="009C4F3D" w:rsidRDefault="009C4F3D" w:rsidP="001C5DFB">
      <w:pPr>
        <w:pStyle w:val="BodyText"/>
      </w:pPr>
      <w:r>
        <w:t xml:space="preserve">Each </w:t>
      </w:r>
      <w:r w:rsidR="00037D8A">
        <w:t xml:space="preserve">SyncCon </w:t>
      </w:r>
      <w:r>
        <w:t>unit, regardless of size</w:t>
      </w:r>
      <w:r w:rsidR="008447B5">
        <w:t xml:space="preserve"> was modelled as</w:t>
      </w:r>
      <w:r>
        <w:t>:</w:t>
      </w:r>
    </w:p>
    <w:p w14:paraId="505BD047" w14:textId="27599655" w:rsidR="009C4F3D" w:rsidRDefault="008447B5" w:rsidP="009C4F3D">
      <w:pPr>
        <w:pStyle w:val="ListBullet"/>
        <w:tabs>
          <w:tab w:val="clear" w:pos="227"/>
          <w:tab w:val="clear" w:pos="397"/>
        </w:tabs>
        <w:spacing w:before="80" w:after="80" w:line="278" w:lineRule="auto"/>
        <w:ind w:left="360" w:hanging="360"/>
      </w:pPr>
      <w:r>
        <w:t xml:space="preserve">ramping </w:t>
      </w:r>
      <w:r w:rsidR="009C4F3D">
        <w:t>to rated speed using a 2.2 MVA pony motor driven through a variable speed drive.</w:t>
      </w:r>
    </w:p>
    <w:p w14:paraId="6D522276" w14:textId="6115F743" w:rsidR="009C4F3D" w:rsidRDefault="008447B5" w:rsidP="009C4F3D">
      <w:pPr>
        <w:pStyle w:val="ListBullet"/>
        <w:tabs>
          <w:tab w:val="clear" w:pos="227"/>
          <w:tab w:val="clear" w:pos="397"/>
        </w:tabs>
        <w:spacing w:before="80" w:after="80" w:line="278" w:lineRule="auto"/>
        <w:ind w:left="360" w:hanging="360"/>
      </w:pPr>
      <w:r>
        <w:t>Having</w:t>
      </w:r>
      <w:r w:rsidR="009C4F3D">
        <w:t xml:space="preserve"> 2% friction and windage losses at rated speed.</w:t>
      </w:r>
    </w:p>
    <w:p w14:paraId="0300ED93" w14:textId="22BBA8FF" w:rsidR="009C4F3D" w:rsidRDefault="008447B5" w:rsidP="009C4F3D">
      <w:pPr>
        <w:pStyle w:val="ListBullet"/>
        <w:tabs>
          <w:tab w:val="clear" w:pos="227"/>
          <w:tab w:val="clear" w:pos="397"/>
        </w:tabs>
        <w:spacing w:before="80" w:after="80" w:line="278" w:lineRule="auto"/>
        <w:ind w:left="360" w:hanging="360"/>
      </w:pPr>
      <w:r>
        <w:t xml:space="preserve">Having </w:t>
      </w:r>
      <w:r w:rsidR="009C4F3D">
        <w:t>50 kW auxiliary system losses.</w:t>
      </w:r>
    </w:p>
    <w:p w14:paraId="55A6D8AC" w14:textId="3BE0115B" w:rsidR="009C4F3D" w:rsidRDefault="009C4F3D" w:rsidP="001C5DFB">
      <w:pPr>
        <w:pStyle w:val="BodyText"/>
      </w:pPr>
      <w:r>
        <w:fldChar w:fldCharType="begin"/>
      </w:r>
      <w:r>
        <w:instrText xml:space="preserve"> REF _Ref214459455 \h </w:instrText>
      </w:r>
      <w:r>
        <w:fldChar w:fldCharType="separate"/>
      </w:r>
      <w:r w:rsidR="00211758">
        <w:t xml:space="preserve">Table </w:t>
      </w:r>
      <w:r w:rsidR="00211758">
        <w:rPr>
          <w:noProof/>
        </w:rPr>
        <w:t>6</w:t>
      </w:r>
      <w:r>
        <w:fldChar w:fldCharType="end"/>
      </w:r>
      <w:r>
        <w:t xml:space="preserve"> describes the results.</w:t>
      </w:r>
    </w:p>
    <w:p w14:paraId="7CD32822" w14:textId="3F07304F" w:rsidR="009C4F3D" w:rsidRDefault="009C4F3D" w:rsidP="009C4F3D">
      <w:pPr>
        <w:pStyle w:val="Caption"/>
      </w:pPr>
      <w:bookmarkStart w:id="55" w:name="_Ref214459455"/>
      <w:bookmarkStart w:id="56" w:name="_Toc221522105"/>
      <w:bookmarkStart w:id="57" w:name="_Toc226981489"/>
      <w:r>
        <w:t xml:space="preserve">Table </w:t>
      </w:r>
      <w:fldSimple w:instr=" SEQ Table \* ARABIC ">
        <w:r w:rsidR="00211758">
          <w:rPr>
            <w:noProof/>
          </w:rPr>
          <w:t>6</w:t>
        </w:r>
      </w:fldSimple>
      <w:bookmarkEnd w:id="55"/>
      <w:r>
        <w:t xml:space="preserve"> Synchronous Condenser Energy Consumption</w:t>
      </w:r>
      <w:bookmarkEnd w:id="56"/>
      <w:bookmarkEnd w:id="57"/>
    </w:p>
    <w:tbl>
      <w:tblPr>
        <w:tblStyle w:val="TableCSIRO"/>
        <w:tblW w:w="5000" w:type="pct"/>
        <w:tblLook w:val="04A0" w:firstRow="1" w:lastRow="0" w:firstColumn="1" w:lastColumn="0" w:noHBand="0" w:noVBand="1"/>
      </w:tblPr>
      <w:tblGrid>
        <w:gridCol w:w="1927"/>
        <w:gridCol w:w="1927"/>
        <w:gridCol w:w="1928"/>
        <w:gridCol w:w="1928"/>
        <w:gridCol w:w="1928"/>
      </w:tblGrid>
      <w:tr w:rsidR="009C4F3D" w14:paraId="6C0F7537" w14:textId="77777777" w:rsidTr="00CA41B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000" w:type="pct"/>
          </w:tcPr>
          <w:p w14:paraId="4BB7958A" w14:textId="77777777" w:rsidR="009C4F3D" w:rsidRDefault="009C4F3D" w:rsidP="001C5DFB">
            <w:pPr>
              <w:pStyle w:val="ColumnHeading"/>
            </w:pPr>
            <w:r>
              <w:t>MVA</w:t>
            </w:r>
          </w:p>
        </w:tc>
        <w:tc>
          <w:tcPr>
            <w:tcW w:w="1000" w:type="pct"/>
          </w:tcPr>
          <w:p w14:paraId="5CF0AC44" w14:textId="77777777" w:rsidR="009C4F3D" w:rsidRDefault="009C4F3D" w:rsidP="001C5DFB">
            <w:pPr>
              <w:pStyle w:val="ColumnHeading"/>
              <w:cnfStyle w:val="100000000000" w:firstRow="1" w:lastRow="0" w:firstColumn="0" w:lastColumn="0" w:oddVBand="0" w:evenVBand="0" w:oddHBand="0" w:evenHBand="0" w:firstRowFirstColumn="0" w:firstRowLastColumn="0" w:lastRowFirstColumn="0" w:lastRowLastColumn="0"/>
            </w:pPr>
            <w:r>
              <w:t>Inertia [s]</w:t>
            </w:r>
          </w:p>
        </w:tc>
        <w:tc>
          <w:tcPr>
            <w:tcW w:w="1000" w:type="pct"/>
          </w:tcPr>
          <w:p w14:paraId="180DA471" w14:textId="77777777" w:rsidR="009C4F3D" w:rsidRDefault="009C4F3D" w:rsidP="001C5DFB">
            <w:pPr>
              <w:pStyle w:val="ColumnHeading"/>
              <w:cnfStyle w:val="100000000000" w:firstRow="1" w:lastRow="0" w:firstColumn="0" w:lastColumn="0" w:oddVBand="0" w:evenVBand="0" w:oddHBand="0" w:evenHBand="0" w:firstRowFirstColumn="0" w:firstRowLastColumn="0" w:lastRowFirstColumn="0" w:lastRowLastColumn="0"/>
            </w:pPr>
            <w:r>
              <w:t>Ramp Time* [s]</w:t>
            </w:r>
          </w:p>
        </w:tc>
        <w:tc>
          <w:tcPr>
            <w:tcW w:w="1000" w:type="pct"/>
          </w:tcPr>
          <w:p w14:paraId="5E6A4091" w14:textId="77777777" w:rsidR="009C4F3D" w:rsidRDefault="009C4F3D" w:rsidP="001C5DFB">
            <w:pPr>
              <w:pStyle w:val="ColumnHeading"/>
              <w:cnfStyle w:val="100000000000" w:firstRow="1" w:lastRow="0" w:firstColumn="0" w:lastColumn="0" w:oddVBand="0" w:evenVBand="0" w:oddHBand="0" w:evenHBand="0" w:firstRowFirstColumn="0" w:firstRowLastColumn="0" w:lastRowFirstColumn="0" w:lastRowLastColumn="0"/>
            </w:pPr>
            <w:r>
              <w:t>MWh (ramp)*</w:t>
            </w:r>
          </w:p>
        </w:tc>
        <w:tc>
          <w:tcPr>
            <w:tcW w:w="1000" w:type="pct"/>
          </w:tcPr>
          <w:p w14:paraId="2D3BD963" w14:textId="00277FDF" w:rsidR="009C4F3D" w:rsidRDefault="009C4F3D" w:rsidP="001C5DFB">
            <w:pPr>
              <w:pStyle w:val="ColumnHeading"/>
              <w:cnfStyle w:val="100000000000" w:firstRow="1" w:lastRow="0" w:firstColumn="0" w:lastColumn="0" w:oddVBand="0" w:evenVBand="0" w:oddHBand="0" w:evenHBand="0" w:firstRowFirstColumn="0" w:firstRowLastColumn="0" w:lastRowFirstColumn="0" w:lastRowLastColumn="0"/>
            </w:pPr>
            <w:r>
              <w:t>MWh/min</w:t>
            </w:r>
            <w:r w:rsidR="00366EC5">
              <w:t>ute</w:t>
            </w:r>
            <w:r>
              <w:t xml:space="preserve"> (online)</w:t>
            </w:r>
          </w:p>
        </w:tc>
      </w:tr>
      <w:tr w:rsidR="009C4F3D" w14:paraId="08AA05FB" w14:textId="77777777" w:rsidTr="001C5D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00" w:type="pct"/>
          </w:tcPr>
          <w:p w14:paraId="2810BF69" w14:textId="77777777" w:rsidR="009C4F3D" w:rsidRDefault="009C4F3D" w:rsidP="001C5DFB">
            <w:pPr>
              <w:pStyle w:val="RowHeading"/>
            </w:pPr>
            <w:r>
              <w:t>100</w:t>
            </w:r>
          </w:p>
        </w:tc>
        <w:tc>
          <w:tcPr>
            <w:tcW w:w="1000" w:type="pct"/>
          </w:tcPr>
          <w:p w14:paraId="258BDF83"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1.0</w:t>
            </w:r>
          </w:p>
        </w:tc>
        <w:tc>
          <w:tcPr>
            <w:tcW w:w="1000" w:type="pct"/>
          </w:tcPr>
          <w:p w14:paraId="020A5932" w14:textId="178CBA02"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292 (</w:t>
            </w:r>
            <w:r>
              <w:rPr>
                <w:rFonts w:cs="Segoe UI Light"/>
              </w:rPr>
              <w:t>≈5</w:t>
            </w:r>
            <w:r>
              <w:t xml:space="preserve"> m</w:t>
            </w:r>
            <w:r w:rsidR="00AC76BF">
              <w:t>in</w:t>
            </w:r>
            <w:r>
              <w:t>)</w:t>
            </w:r>
          </w:p>
        </w:tc>
        <w:tc>
          <w:tcPr>
            <w:tcW w:w="1000" w:type="pct"/>
          </w:tcPr>
          <w:p w14:paraId="620C73E8" w14:textId="77777777" w:rsidR="009C4F3D" w:rsidRPr="00CA64A0"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CA64A0">
              <w:t>0.064</w:t>
            </w:r>
          </w:p>
        </w:tc>
        <w:tc>
          <w:tcPr>
            <w:tcW w:w="1000" w:type="pct"/>
          </w:tcPr>
          <w:p w14:paraId="12C77396" w14:textId="77777777" w:rsidR="009C4F3D" w:rsidRPr="00CA64A0"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CA64A0">
              <w:t>0.042</w:t>
            </w:r>
          </w:p>
        </w:tc>
      </w:tr>
      <w:tr w:rsidR="009C4F3D" w14:paraId="27264FD3" w14:textId="77777777" w:rsidTr="001C5DFB">
        <w:tc>
          <w:tcPr>
            <w:cnfStyle w:val="001000000000" w:firstRow="0" w:lastRow="0" w:firstColumn="1" w:lastColumn="0" w:oddVBand="0" w:evenVBand="0" w:oddHBand="0" w:evenHBand="0" w:firstRowFirstColumn="0" w:firstRowLastColumn="0" w:lastRowFirstColumn="0" w:lastRowLastColumn="0"/>
            <w:tcW w:w="1000" w:type="pct"/>
          </w:tcPr>
          <w:p w14:paraId="7DB42268" w14:textId="77777777" w:rsidR="009C4F3D" w:rsidRDefault="009C4F3D" w:rsidP="001C5DFB">
            <w:pPr>
              <w:pStyle w:val="RowHeading"/>
            </w:pPr>
            <w:r>
              <w:t>100</w:t>
            </w:r>
          </w:p>
        </w:tc>
        <w:tc>
          <w:tcPr>
            <w:tcW w:w="1000" w:type="pct"/>
          </w:tcPr>
          <w:p w14:paraId="0298E0C7"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7.0</w:t>
            </w:r>
          </w:p>
        </w:tc>
        <w:tc>
          <w:tcPr>
            <w:tcW w:w="1000" w:type="pct"/>
          </w:tcPr>
          <w:p w14:paraId="3DF3E279"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1,964 (</w:t>
            </w:r>
            <w:r>
              <w:rPr>
                <w:rFonts w:cs="Segoe UI Light"/>
              </w:rPr>
              <w:t>≈33</w:t>
            </w:r>
            <w:r>
              <w:t xml:space="preserve"> m)</w:t>
            </w:r>
          </w:p>
        </w:tc>
        <w:tc>
          <w:tcPr>
            <w:tcW w:w="1000" w:type="pct"/>
          </w:tcPr>
          <w:p w14:paraId="50440DEE" w14:textId="77777777" w:rsidR="009C4F3D" w:rsidRPr="00CA64A0"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CA64A0">
              <w:t>0.43</w:t>
            </w:r>
          </w:p>
        </w:tc>
        <w:tc>
          <w:tcPr>
            <w:tcW w:w="1000" w:type="pct"/>
          </w:tcPr>
          <w:p w14:paraId="5DD7495D" w14:textId="77777777" w:rsidR="009C4F3D" w:rsidRPr="00CA64A0"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CA64A0">
              <w:t>0.043</w:t>
            </w:r>
          </w:p>
        </w:tc>
      </w:tr>
      <w:tr w:rsidR="009C4F3D" w14:paraId="28DEB858" w14:textId="77777777" w:rsidTr="001C5D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00" w:type="pct"/>
          </w:tcPr>
          <w:p w14:paraId="03D11FBB" w14:textId="77777777" w:rsidR="009C4F3D" w:rsidRDefault="009C4F3D" w:rsidP="001C5DFB">
            <w:pPr>
              <w:pStyle w:val="RowHeading"/>
            </w:pPr>
            <w:r>
              <w:t>150</w:t>
            </w:r>
          </w:p>
        </w:tc>
        <w:tc>
          <w:tcPr>
            <w:tcW w:w="1000" w:type="pct"/>
          </w:tcPr>
          <w:p w14:paraId="08BB06C1"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1.0</w:t>
            </w:r>
          </w:p>
        </w:tc>
        <w:tc>
          <w:tcPr>
            <w:tcW w:w="1000" w:type="pct"/>
          </w:tcPr>
          <w:p w14:paraId="09FEC7F9"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446 (</w:t>
            </w:r>
            <w:r>
              <w:rPr>
                <w:rFonts w:cs="Segoe UI Light"/>
              </w:rPr>
              <w:t>≈7</w:t>
            </w:r>
            <w:r>
              <w:t xml:space="preserve"> m)</w:t>
            </w:r>
          </w:p>
        </w:tc>
        <w:tc>
          <w:tcPr>
            <w:tcW w:w="1000" w:type="pct"/>
          </w:tcPr>
          <w:p w14:paraId="0E4A553B" w14:textId="77777777" w:rsidR="009C4F3D" w:rsidRPr="005762DB"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5762DB">
              <w:t>0.098</w:t>
            </w:r>
          </w:p>
        </w:tc>
        <w:tc>
          <w:tcPr>
            <w:tcW w:w="1000" w:type="pct"/>
          </w:tcPr>
          <w:p w14:paraId="54B46DA2" w14:textId="77777777" w:rsidR="009C4F3D" w:rsidRPr="005762DB"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5762DB">
              <w:t>0.062</w:t>
            </w:r>
          </w:p>
        </w:tc>
      </w:tr>
      <w:tr w:rsidR="009C4F3D" w14:paraId="3C63742F" w14:textId="77777777" w:rsidTr="001C5DFB">
        <w:tc>
          <w:tcPr>
            <w:cnfStyle w:val="001000000000" w:firstRow="0" w:lastRow="0" w:firstColumn="1" w:lastColumn="0" w:oddVBand="0" w:evenVBand="0" w:oddHBand="0" w:evenHBand="0" w:firstRowFirstColumn="0" w:firstRowLastColumn="0" w:lastRowFirstColumn="0" w:lastRowLastColumn="0"/>
            <w:tcW w:w="1000" w:type="pct"/>
          </w:tcPr>
          <w:p w14:paraId="0352CF4E" w14:textId="77777777" w:rsidR="009C4F3D" w:rsidRDefault="009C4F3D" w:rsidP="001C5DFB">
            <w:pPr>
              <w:pStyle w:val="RowHeading"/>
            </w:pPr>
            <w:r>
              <w:t>150</w:t>
            </w:r>
          </w:p>
        </w:tc>
        <w:tc>
          <w:tcPr>
            <w:tcW w:w="1000" w:type="pct"/>
          </w:tcPr>
          <w:p w14:paraId="1AE793D1"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7.0</w:t>
            </w:r>
          </w:p>
        </w:tc>
        <w:tc>
          <w:tcPr>
            <w:tcW w:w="1000" w:type="pct"/>
          </w:tcPr>
          <w:p w14:paraId="411E8069"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3,012 (</w:t>
            </w:r>
            <w:r>
              <w:rPr>
                <w:rFonts w:cs="Segoe UI Light"/>
              </w:rPr>
              <w:t>≈50</w:t>
            </w:r>
            <w:r>
              <w:t xml:space="preserve"> m)</w:t>
            </w:r>
          </w:p>
        </w:tc>
        <w:tc>
          <w:tcPr>
            <w:tcW w:w="1000" w:type="pct"/>
          </w:tcPr>
          <w:p w14:paraId="4A311190" w14:textId="77777777" w:rsidR="009C4F3D" w:rsidRPr="00771F1F"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771F1F">
              <w:t>0.66</w:t>
            </w:r>
          </w:p>
        </w:tc>
        <w:tc>
          <w:tcPr>
            <w:tcW w:w="1000" w:type="pct"/>
          </w:tcPr>
          <w:p w14:paraId="577B9DD9" w14:textId="77777777" w:rsidR="009C4F3D" w:rsidRPr="00771F1F"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771F1F">
              <w:t>0.063</w:t>
            </w:r>
          </w:p>
        </w:tc>
      </w:tr>
      <w:tr w:rsidR="009C4F3D" w14:paraId="0CA941D7" w14:textId="77777777" w:rsidTr="001C5D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00" w:type="pct"/>
          </w:tcPr>
          <w:p w14:paraId="4E6D0D8F" w14:textId="77777777" w:rsidR="009C4F3D" w:rsidRDefault="009C4F3D" w:rsidP="001C5DFB">
            <w:pPr>
              <w:pStyle w:val="RowHeading"/>
            </w:pPr>
            <w:r>
              <w:t>200</w:t>
            </w:r>
          </w:p>
        </w:tc>
        <w:tc>
          <w:tcPr>
            <w:tcW w:w="1000" w:type="pct"/>
          </w:tcPr>
          <w:p w14:paraId="48AE02A9"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1.0</w:t>
            </w:r>
          </w:p>
        </w:tc>
        <w:tc>
          <w:tcPr>
            <w:tcW w:w="1000" w:type="pct"/>
          </w:tcPr>
          <w:p w14:paraId="56A8F3D2"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609 (</w:t>
            </w:r>
            <w:r>
              <w:rPr>
                <w:rFonts w:cs="Segoe UI Light"/>
              </w:rPr>
              <w:t>≈10</w:t>
            </w:r>
            <w:r>
              <w:t xml:space="preserve"> m)</w:t>
            </w:r>
          </w:p>
        </w:tc>
        <w:tc>
          <w:tcPr>
            <w:tcW w:w="1000" w:type="pct"/>
          </w:tcPr>
          <w:p w14:paraId="2A9EA4BE" w14:textId="77777777" w:rsidR="009C4F3D" w:rsidRPr="0000628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00628D">
              <w:t>0.135</w:t>
            </w:r>
          </w:p>
        </w:tc>
        <w:tc>
          <w:tcPr>
            <w:tcW w:w="1000" w:type="pct"/>
          </w:tcPr>
          <w:p w14:paraId="2322E49E" w14:textId="77777777" w:rsidR="009C4F3D" w:rsidRPr="0000628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00628D">
              <w:t>0.083</w:t>
            </w:r>
          </w:p>
        </w:tc>
      </w:tr>
      <w:tr w:rsidR="009C4F3D" w14:paraId="08B50CD8" w14:textId="77777777" w:rsidTr="001C5DFB">
        <w:tc>
          <w:tcPr>
            <w:cnfStyle w:val="001000000000" w:firstRow="0" w:lastRow="0" w:firstColumn="1" w:lastColumn="0" w:oddVBand="0" w:evenVBand="0" w:oddHBand="0" w:evenHBand="0" w:firstRowFirstColumn="0" w:firstRowLastColumn="0" w:lastRowFirstColumn="0" w:lastRowLastColumn="0"/>
            <w:tcW w:w="1000" w:type="pct"/>
          </w:tcPr>
          <w:p w14:paraId="544F90AC" w14:textId="77777777" w:rsidR="009C4F3D" w:rsidRDefault="009C4F3D" w:rsidP="001C5DFB">
            <w:pPr>
              <w:pStyle w:val="RowHeading"/>
            </w:pPr>
            <w:r>
              <w:t>200</w:t>
            </w:r>
          </w:p>
        </w:tc>
        <w:tc>
          <w:tcPr>
            <w:tcW w:w="1000" w:type="pct"/>
          </w:tcPr>
          <w:p w14:paraId="0B6DFFD6"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7.0</w:t>
            </w:r>
          </w:p>
        </w:tc>
        <w:tc>
          <w:tcPr>
            <w:tcW w:w="1000" w:type="pct"/>
          </w:tcPr>
          <w:p w14:paraId="15FC770E" w14:textId="77777777" w:rsidR="009C4F3D" w:rsidRPr="000F3D74"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0F3D74">
              <w:t>4,131 (</w:t>
            </w:r>
            <w:r w:rsidRPr="000F3D74">
              <w:rPr>
                <w:rFonts w:cs="Segoe UI Light"/>
              </w:rPr>
              <w:t>≈</w:t>
            </w:r>
            <w:r w:rsidRPr="000F3D74">
              <w:t>69 m)</w:t>
            </w:r>
          </w:p>
        </w:tc>
        <w:tc>
          <w:tcPr>
            <w:tcW w:w="1000" w:type="pct"/>
          </w:tcPr>
          <w:p w14:paraId="1170246A" w14:textId="77777777" w:rsidR="009C4F3D" w:rsidRPr="000F3D74"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0F3D74">
              <w:t>0.916</w:t>
            </w:r>
          </w:p>
        </w:tc>
        <w:tc>
          <w:tcPr>
            <w:tcW w:w="1000" w:type="pct"/>
          </w:tcPr>
          <w:p w14:paraId="16319F32" w14:textId="77777777" w:rsidR="009C4F3D" w:rsidRPr="000F3D74"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0F3D74">
              <w:t>0.083</w:t>
            </w:r>
          </w:p>
        </w:tc>
      </w:tr>
      <w:tr w:rsidR="009C4F3D" w14:paraId="20A69E27" w14:textId="77777777" w:rsidTr="001C5D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00" w:type="pct"/>
          </w:tcPr>
          <w:p w14:paraId="24BA7F7B" w14:textId="77777777" w:rsidR="009C4F3D" w:rsidRDefault="009C4F3D" w:rsidP="001C5DFB">
            <w:pPr>
              <w:pStyle w:val="RowHeading"/>
            </w:pPr>
            <w:r>
              <w:t>250</w:t>
            </w:r>
          </w:p>
        </w:tc>
        <w:tc>
          <w:tcPr>
            <w:tcW w:w="1000" w:type="pct"/>
          </w:tcPr>
          <w:p w14:paraId="21B95053"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1.0</w:t>
            </w:r>
          </w:p>
        </w:tc>
        <w:tc>
          <w:tcPr>
            <w:tcW w:w="1000" w:type="pct"/>
          </w:tcPr>
          <w:p w14:paraId="5D4B544C" w14:textId="77777777" w:rsidR="009C4F3D" w:rsidRDefault="009C4F3D" w:rsidP="001C5DFB">
            <w:pPr>
              <w:pStyle w:val="TableText"/>
              <w:cnfStyle w:val="000000100000" w:firstRow="0" w:lastRow="0" w:firstColumn="0" w:lastColumn="0" w:oddVBand="0" w:evenVBand="0" w:oddHBand="1" w:evenHBand="0" w:firstRowFirstColumn="0" w:firstRowLastColumn="0" w:lastRowFirstColumn="0" w:lastRowLastColumn="0"/>
            </w:pPr>
            <w:r>
              <w:t>779 (</w:t>
            </w:r>
            <w:r>
              <w:rPr>
                <w:rFonts w:cs="Segoe UI Light"/>
              </w:rPr>
              <w:t xml:space="preserve">≈13 </w:t>
            </w:r>
            <w:r>
              <w:t>m)</w:t>
            </w:r>
          </w:p>
        </w:tc>
        <w:tc>
          <w:tcPr>
            <w:tcW w:w="1000" w:type="pct"/>
          </w:tcPr>
          <w:p w14:paraId="2DEDC0C7" w14:textId="77777777" w:rsidR="009C4F3D" w:rsidRPr="00D332D2"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D332D2">
              <w:t>0.174</w:t>
            </w:r>
          </w:p>
        </w:tc>
        <w:tc>
          <w:tcPr>
            <w:tcW w:w="1000" w:type="pct"/>
          </w:tcPr>
          <w:p w14:paraId="15094B9E" w14:textId="77777777" w:rsidR="009C4F3D" w:rsidRPr="00D332D2" w:rsidRDefault="009C4F3D" w:rsidP="001C5DFB">
            <w:pPr>
              <w:pStyle w:val="TableText"/>
              <w:cnfStyle w:val="000000100000" w:firstRow="0" w:lastRow="0" w:firstColumn="0" w:lastColumn="0" w:oddVBand="0" w:evenVBand="0" w:oddHBand="1" w:evenHBand="0" w:firstRowFirstColumn="0" w:firstRowLastColumn="0" w:lastRowFirstColumn="0" w:lastRowLastColumn="0"/>
            </w:pPr>
            <w:r w:rsidRPr="00D332D2">
              <w:t>0.103</w:t>
            </w:r>
          </w:p>
        </w:tc>
      </w:tr>
      <w:tr w:rsidR="009C4F3D" w14:paraId="3E816192" w14:textId="77777777" w:rsidTr="001C5DFB">
        <w:tc>
          <w:tcPr>
            <w:cnfStyle w:val="001000000000" w:firstRow="0" w:lastRow="0" w:firstColumn="1" w:lastColumn="0" w:oddVBand="0" w:evenVBand="0" w:oddHBand="0" w:evenHBand="0" w:firstRowFirstColumn="0" w:firstRowLastColumn="0" w:lastRowFirstColumn="0" w:lastRowLastColumn="0"/>
            <w:tcW w:w="1000" w:type="pct"/>
          </w:tcPr>
          <w:p w14:paraId="330E0906" w14:textId="77777777" w:rsidR="009C4F3D" w:rsidRDefault="009C4F3D" w:rsidP="001C5DFB">
            <w:pPr>
              <w:pStyle w:val="RowHeading"/>
            </w:pPr>
            <w:r>
              <w:t>250</w:t>
            </w:r>
          </w:p>
        </w:tc>
        <w:tc>
          <w:tcPr>
            <w:tcW w:w="1000" w:type="pct"/>
          </w:tcPr>
          <w:p w14:paraId="3C7CF044"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7.0</w:t>
            </w:r>
          </w:p>
        </w:tc>
        <w:tc>
          <w:tcPr>
            <w:tcW w:w="1000" w:type="pct"/>
          </w:tcPr>
          <w:p w14:paraId="201A2650" w14:textId="77777777" w:rsidR="009C4F3D" w:rsidRDefault="009C4F3D" w:rsidP="001C5DFB">
            <w:pPr>
              <w:pStyle w:val="TableText"/>
              <w:cnfStyle w:val="000000000000" w:firstRow="0" w:lastRow="0" w:firstColumn="0" w:lastColumn="0" w:oddVBand="0" w:evenVBand="0" w:oddHBand="0" w:evenHBand="0" w:firstRowFirstColumn="0" w:firstRowLastColumn="0" w:lastRowFirstColumn="0" w:lastRowLastColumn="0"/>
            </w:pPr>
            <w:r>
              <w:t>5,325 (</w:t>
            </w:r>
            <w:r>
              <w:rPr>
                <w:rFonts w:cs="Segoe UI Light"/>
              </w:rPr>
              <w:t>≈8</w:t>
            </w:r>
            <w:r>
              <w:t>9 m)</w:t>
            </w:r>
          </w:p>
        </w:tc>
        <w:tc>
          <w:tcPr>
            <w:tcW w:w="1000" w:type="pct"/>
          </w:tcPr>
          <w:p w14:paraId="263C9B16" w14:textId="77777777" w:rsidR="009C4F3D" w:rsidRPr="00127B7F"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127B7F">
              <w:t>1.190</w:t>
            </w:r>
          </w:p>
        </w:tc>
        <w:tc>
          <w:tcPr>
            <w:tcW w:w="1000" w:type="pct"/>
          </w:tcPr>
          <w:p w14:paraId="7E167487" w14:textId="77777777" w:rsidR="009C4F3D" w:rsidRPr="00127B7F" w:rsidRDefault="009C4F3D" w:rsidP="001C5DFB">
            <w:pPr>
              <w:pStyle w:val="TableText"/>
              <w:cnfStyle w:val="000000000000" w:firstRow="0" w:lastRow="0" w:firstColumn="0" w:lastColumn="0" w:oddVBand="0" w:evenVBand="0" w:oddHBand="0" w:evenHBand="0" w:firstRowFirstColumn="0" w:firstRowLastColumn="0" w:lastRowFirstColumn="0" w:lastRowLastColumn="0"/>
            </w:pPr>
            <w:r w:rsidRPr="00127B7F">
              <w:t>0.103</w:t>
            </w:r>
          </w:p>
        </w:tc>
      </w:tr>
      <w:tr w:rsidR="009C4F3D" w14:paraId="12476AB2" w14:textId="77777777" w:rsidTr="001C5D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0488E1B4" w14:textId="77777777" w:rsidR="009C4F3D" w:rsidRPr="00087164" w:rsidRDefault="009C4F3D" w:rsidP="001C5DFB">
            <w:pPr>
              <w:pStyle w:val="TableText"/>
              <w:rPr>
                <w:b w:val="0"/>
                <w:bCs w:val="0"/>
              </w:rPr>
            </w:pPr>
            <w:r w:rsidRPr="00087164">
              <w:rPr>
                <w:b w:val="0"/>
                <w:bCs w:val="0"/>
              </w:rPr>
              <w:lastRenderedPageBreak/>
              <w:t>* including</w:t>
            </w:r>
            <w:r>
              <w:rPr>
                <w:b w:val="0"/>
                <w:bCs w:val="0"/>
              </w:rPr>
              <w:t xml:space="preserve"> time for excitation ramp-up and synchronisation to the grid</w:t>
            </w:r>
          </w:p>
        </w:tc>
      </w:tr>
    </w:tbl>
    <w:p w14:paraId="58D4D9E6" w14:textId="77777777" w:rsidR="009C4F3D" w:rsidRPr="001C5DFB" w:rsidRDefault="009C4F3D" w:rsidP="001C5DFB">
      <w:pPr>
        <w:pStyle w:val="Heading5"/>
        <w:rPr>
          <w:rStyle w:val="Strong"/>
          <w:rFonts w:cstheme="majorBidi"/>
          <w:b/>
          <w:bCs/>
        </w:rPr>
      </w:pPr>
      <w:r w:rsidRPr="001C5DFB">
        <w:rPr>
          <w:rStyle w:val="Strong"/>
          <w:rFonts w:cstheme="majorBidi"/>
          <w:b/>
          <w:bCs/>
        </w:rPr>
        <w:t>Variable speed drive (VSD) control</w:t>
      </w:r>
    </w:p>
    <w:p w14:paraId="78B81EF9" w14:textId="09B2D657" w:rsidR="009C4F3D" w:rsidRDefault="009C4F3D" w:rsidP="001C5DFB">
      <w:pPr>
        <w:pStyle w:val="BodyText"/>
      </w:pPr>
      <w:r>
        <w:t xml:space="preserve">Due to the </w:t>
      </w:r>
      <w:r w:rsidR="000E25D6">
        <w:t>continual variation</w:t>
      </w:r>
      <w:r>
        <w:t xml:space="preserve"> of the frequency and voltage during restart, it was noted that both the final speed target for the VSD and the voltage target for the SyncCon exciter will need to be adjustable</w:t>
      </w:r>
      <w:r w:rsidR="006C1037">
        <w:t>,</w:t>
      </w:r>
      <w:r>
        <w:t xml:space="preserve"> and </w:t>
      </w:r>
      <w:r w:rsidR="006C1037">
        <w:t xml:space="preserve">to be </w:t>
      </w:r>
      <w:r>
        <w:t>actively adjusted on the day.</w:t>
      </w:r>
    </w:p>
    <w:p w14:paraId="4A892F2B" w14:textId="77777777" w:rsidR="009C4F3D" w:rsidRPr="0019629F" w:rsidRDefault="009C4F3D" w:rsidP="001C5DFB">
      <w:pPr>
        <w:pStyle w:val="Heading5"/>
        <w:rPr>
          <w:rStyle w:val="Strong"/>
          <w:b/>
          <w:bCs/>
        </w:rPr>
      </w:pPr>
      <w:r w:rsidRPr="0019629F">
        <w:t>Speed Control</w:t>
      </w:r>
    </w:p>
    <w:p w14:paraId="0BE35014" w14:textId="56B339AC" w:rsidR="009C4F3D" w:rsidRDefault="009C4F3D" w:rsidP="001C5DFB">
      <w:pPr>
        <w:pStyle w:val="BodyText"/>
      </w:pPr>
      <w:r>
        <w:t xml:space="preserve">For example, assuming the GFM BESS performing the restart is </w:t>
      </w:r>
      <w:r w:rsidR="00EF3272">
        <w:t xml:space="preserve">controlled </w:t>
      </w:r>
      <w:r>
        <w:t xml:space="preserve">in </w:t>
      </w:r>
      <w:r w:rsidR="00556B4B">
        <w:t xml:space="preserve">frequency-power </w:t>
      </w:r>
      <w:r>
        <w:t xml:space="preserve">droop-mode, the load </w:t>
      </w:r>
      <w:r w:rsidR="006B753F">
        <w:t xml:space="preserve">drawn by </w:t>
      </w:r>
      <w:r>
        <w:t xml:space="preserve">the pony motor </w:t>
      </w:r>
      <w:r w:rsidR="00C349E5">
        <w:t xml:space="preserve">during the SyncCon startup </w:t>
      </w:r>
      <w:r>
        <w:t xml:space="preserve">(along with other active power draw within system) will result in the system frequency to be </w:t>
      </w:r>
      <w:r w:rsidR="00122D79">
        <w:t xml:space="preserve">noticeably </w:t>
      </w:r>
      <w:r>
        <w:t xml:space="preserve">off-nominal. In the example below, the system frequency sat at 49.95 Hz during sync-con ramping to a nominal </w:t>
      </w:r>
      <w:r w:rsidR="005D31DC">
        <w:t xml:space="preserve">speed of </w:t>
      </w:r>
      <w:r>
        <w:t xml:space="preserve">3000 rpm. Once the </w:t>
      </w:r>
      <w:r w:rsidR="00193C5C">
        <w:t>Syn</w:t>
      </w:r>
      <w:r w:rsidR="00E603F2">
        <w:t>c</w:t>
      </w:r>
      <w:r w:rsidR="00193C5C">
        <w:t>Con</w:t>
      </w:r>
      <w:r>
        <w:t xml:space="preserve"> excitation system was energised, the difference between </w:t>
      </w:r>
      <w:r w:rsidR="002F7833">
        <w:t>grid and Syn</w:t>
      </w:r>
      <w:r w:rsidR="00E603F2">
        <w:t>c</w:t>
      </w:r>
      <w:r w:rsidR="002F7833">
        <w:t xml:space="preserve">Con </w:t>
      </w:r>
      <w:r>
        <w:t>frequencies was enough to prevent the sync-check relay from closing</w:t>
      </w:r>
      <w:r w:rsidR="001706DA">
        <w:t>. To resolve this,</w:t>
      </w:r>
      <w:r>
        <w:t xml:space="preserve"> manual intervention </w:t>
      </w:r>
      <w:r w:rsidR="001706DA">
        <w:t xml:space="preserve">was required </w:t>
      </w:r>
      <w:r>
        <w:t>to reduce the VSD speed target down to 2997 rpm.</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9"/>
        <w:gridCol w:w="4819"/>
      </w:tblGrid>
      <w:tr w:rsidR="009C4F3D" w14:paraId="1D701CFA" w14:textId="77777777">
        <w:tc>
          <w:tcPr>
            <w:tcW w:w="4981" w:type="dxa"/>
            <w:vAlign w:val="center"/>
          </w:tcPr>
          <w:p w14:paraId="2A83BF5F" w14:textId="77777777" w:rsidR="009C4F3D" w:rsidRDefault="009C4F3D">
            <w:pPr>
              <w:pStyle w:val="TableText0"/>
            </w:pPr>
            <w:r w:rsidRPr="002211D4">
              <w:rPr>
                <w:noProof/>
              </w:rPr>
              <w:drawing>
                <wp:inline distT="0" distB="0" distL="0" distR="0" wp14:anchorId="3C9FEE56" wp14:editId="5E872F7C">
                  <wp:extent cx="2880000" cy="2364467"/>
                  <wp:effectExtent l="0" t="0" r="0" b="0"/>
                  <wp:docPr id="4370131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2880000" cy="2364467"/>
                          </a:xfrm>
                          <a:prstGeom prst="rect">
                            <a:avLst/>
                          </a:prstGeom>
                          <a:noFill/>
                          <a:ln>
                            <a:noFill/>
                          </a:ln>
                        </pic:spPr>
                      </pic:pic>
                    </a:graphicData>
                  </a:graphic>
                </wp:inline>
              </w:drawing>
            </w:r>
          </w:p>
        </w:tc>
        <w:tc>
          <w:tcPr>
            <w:tcW w:w="4981" w:type="dxa"/>
            <w:vAlign w:val="center"/>
          </w:tcPr>
          <w:p w14:paraId="1B516A84" w14:textId="77777777" w:rsidR="009C4F3D" w:rsidRDefault="009C4F3D">
            <w:pPr>
              <w:pStyle w:val="TableText0"/>
            </w:pPr>
            <w:r w:rsidRPr="00192A36">
              <w:rPr>
                <w:noProof/>
              </w:rPr>
              <w:drawing>
                <wp:inline distT="0" distB="0" distL="0" distR="0" wp14:anchorId="03358483" wp14:editId="37294E9C">
                  <wp:extent cx="2880000" cy="2802769"/>
                  <wp:effectExtent l="0" t="0" r="0" b="0"/>
                  <wp:docPr id="150800089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880000" cy="2802769"/>
                          </a:xfrm>
                          <a:prstGeom prst="rect">
                            <a:avLst/>
                          </a:prstGeom>
                          <a:noFill/>
                          <a:ln>
                            <a:noFill/>
                          </a:ln>
                        </pic:spPr>
                      </pic:pic>
                    </a:graphicData>
                  </a:graphic>
                </wp:inline>
              </w:drawing>
            </w:r>
          </w:p>
        </w:tc>
      </w:tr>
    </w:tbl>
    <w:p w14:paraId="7114602F" w14:textId="1331DC66" w:rsidR="009C4F3D" w:rsidRDefault="009C4F3D" w:rsidP="009C4F3D">
      <w:pPr>
        <w:pStyle w:val="Caption"/>
      </w:pPr>
      <w:bookmarkStart w:id="58" w:name="_Toc221522083"/>
      <w:bookmarkStart w:id="59" w:name="_Toc226981458"/>
      <w:r>
        <w:t xml:space="preserve">Figure </w:t>
      </w:r>
      <w:fldSimple w:instr=" SEQ Figure \* ARABIC ">
        <w:r w:rsidR="00211758">
          <w:rPr>
            <w:noProof/>
          </w:rPr>
          <w:t>2</w:t>
        </w:r>
      </w:fldSimple>
      <w:r>
        <w:t xml:space="preserve"> Sync-con ramping to speed and sync-check relay operation</w:t>
      </w:r>
      <w:bookmarkEnd w:id="58"/>
      <w:bookmarkEnd w:id="59"/>
    </w:p>
    <w:p w14:paraId="35BAE236" w14:textId="77777777" w:rsidR="009C4F3D" w:rsidRPr="0019629F" w:rsidRDefault="009C4F3D" w:rsidP="001C5DFB">
      <w:pPr>
        <w:pStyle w:val="Heading5"/>
      </w:pPr>
      <w:r w:rsidRPr="0019629F">
        <w:t>Excitation Control</w:t>
      </w:r>
    </w:p>
    <w:p w14:paraId="5D850443" w14:textId="1BAA1114" w:rsidR="009C4F3D" w:rsidRDefault="009C4F3D" w:rsidP="000B27DE">
      <w:pPr>
        <w:pStyle w:val="BodyText"/>
      </w:pPr>
      <w:r>
        <w:t>During SyncCon spin-up, the exciter is disabled as it serve</w:t>
      </w:r>
      <w:r w:rsidR="00AC6A06">
        <w:t>s</w:t>
      </w:r>
      <w:r>
        <w:t xml:space="preserve"> no purpose to the </w:t>
      </w:r>
      <w:r w:rsidR="00D604A9">
        <w:t xml:space="preserve">power </w:t>
      </w:r>
      <w:r>
        <w:t>system until the SyncCon has reached rated speed. O</w:t>
      </w:r>
      <w:r w:rsidR="00472985">
        <w:t>nly o</w:t>
      </w:r>
      <w:r>
        <w:t xml:space="preserve">nce synchronous speed is reached, </w:t>
      </w:r>
      <w:r w:rsidR="00472985">
        <w:t xml:space="preserve">will </w:t>
      </w:r>
      <w:r>
        <w:t>the exciter then be enabled. However, due to the relatively weak nature of the power system</w:t>
      </w:r>
      <w:r w:rsidR="00E05703">
        <w:t xml:space="preserve"> used for our simulations</w:t>
      </w:r>
      <w:r>
        <w:t xml:space="preserve">, grid voltages are likely to </w:t>
      </w:r>
      <w:r w:rsidR="00957915">
        <w:t xml:space="preserve">deviate </w:t>
      </w:r>
      <w:r>
        <w:t>substantially from nominal</w:t>
      </w:r>
      <w:r w:rsidR="00957915">
        <w:t>,</w:t>
      </w:r>
      <w:r>
        <w:t xml:space="preserve"> as elements are energised and loads </w:t>
      </w:r>
      <w:r w:rsidR="00957915">
        <w:t xml:space="preserve">are </w:t>
      </w:r>
      <w:r>
        <w:t>brough</w:t>
      </w:r>
      <w:r w:rsidR="00957915">
        <w:t>t</w:t>
      </w:r>
      <w:r>
        <w:t xml:space="preserve"> online. Even the </w:t>
      </w:r>
      <w:r w:rsidR="0022759F">
        <w:t xml:space="preserve">power </w:t>
      </w:r>
      <w:r>
        <w:t xml:space="preserve">draw of the SyncCon itself </w:t>
      </w:r>
      <w:r w:rsidR="00563855">
        <w:t xml:space="preserve">prior to grid synchronisation </w:t>
      </w:r>
      <w:r>
        <w:t xml:space="preserve">may be sufficient to </w:t>
      </w:r>
      <w:r w:rsidR="007A3B83">
        <w:t xml:space="preserve">materially </w:t>
      </w:r>
      <w:r>
        <w:t xml:space="preserve">reduce voltages from </w:t>
      </w:r>
      <w:r w:rsidR="00505E1E">
        <w:t xml:space="preserve">their </w:t>
      </w:r>
      <w:r>
        <w:t xml:space="preserve">nominal targets. </w:t>
      </w:r>
    </w:p>
    <w:p w14:paraId="53016597" w14:textId="2342528F" w:rsidR="009C4F3D" w:rsidRDefault="009C4F3D" w:rsidP="000B27DE">
      <w:pPr>
        <w:pStyle w:val="BodyText"/>
      </w:pPr>
      <w:r>
        <w:t xml:space="preserve">As such, the SyncCon target voltage must </w:t>
      </w:r>
      <w:r w:rsidR="0078478A">
        <w:t xml:space="preserve">be </w:t>
      </w:r>
      <w:r w:rsidR="00C95F61">
        <w:t xml:space="preserve">intentionally </w:t>
      </w:r>
      <w:r w:rsidR="0078478A">
        <w:t xml:space="preserve">aligned </w:t>
      </w:r>
      <w:r>
        <w:t xml:space="preserve">with the grid voltage to allow the </w:t>
      </w:r>
      <w:r w:rsidR="00EA73A5">
        <w:t xml:space="preserve">synchronising check </w:t>
      </w:r>
      <w:r>
        <w:t xml:space="preserve">relay across the PoC breaker to close. </w:t>
      </w:r>
      <w:r w:rsidR="00292EB5">
        <w:t xml:space="preserve">Only after </w:t>
      </w:r>
      <w:r>
        <w:t xml:space="preserve">synchronisation has been achieved, </w:t>
      </w:r>
      <w:r w:rsidR="00292EB5">
        <w:t xml:space="preserve">can </w:t>
      </w:r>
      <w:r>
        <w:t xml:space="preserve">the voltage setpoint of the SyncCon exciter </w:t>
      </w:r>
      <w:r w:rsidR="00524532">
        <w:t xml:space="preserve">be permitted to </w:t>
      </w:r>
      <w:r>
        <w:t xml:space="preserve">return to nominal. </w:t>
      </w:r>
      <w:r>
        <w:fldChar w:fldCharType="begin"/>
      </w:r>
      <w:r>
        <w:instrText xml:space="preserve"> REF _Ref205452132 \h </w:instrText>
      </w:r>
      <w:r>
        <w:fldChar w:fldCharType="separate"/>
      </w:r>
      <w:r w:rsidR="00211758">
        <w:t xml:space="preserve">Figure </w:t>
      </w:r>
      <w:r w:rsidR="00211758">
        <w:rPr>
          <w:noProof/>
        </w:rPr>
        <w:t>3</w:t>
      </w:r>
      <w:r>
        <w:fldChar w:fldCharType="end"/>
      </w:r>
      <w:r>
        <w:t xml:space="preserve"> shows an example of this strategy, whereby the setpoint voltage </w:t>
      </w:r>
      <w:r w:rsidR="00007C52">
        <w:t xml:space="preserve">of the </w:t>
      </w:r>
      <w:r w:rsidR="00C00326">
        <w:t>SyncCon</w:t>
      </w:r>
      <w:r w:rsidR="00007C52">
        <w:t xml:space="preserve"> </w:t>
      </w:r>
      <w:r>
        <w:t xml:space="preserve">is first set </w:t>
      </w:r>
      <w:r>
        <w:lastRenderedPageBreak/>
        <w:t xml:space="preserve">to </w:t>
      </w:r>
      <w:r w:rsidR="00963921">
        <w:t xml:space="preserve">align with </w:t>
      </w:r>
      <w:r>
        <w:t xml:space="preserve">the grid voltage (approximately 0.96 pu), and once synchronisation has been achieved, is returned to its nominal 1.0 pu setpoint. </w:t>
      </w:r>
    </w:p>
    <w:p w14:paraId="77A3373B" w14:textId="62784D89" w:rsidR="009C4F3D" w:rsidRDefault="00616302" w:rsidP="009C4F3D">
      <w:pPr>
        <w:keepNext/>
        <w:jc w:val="center"/>
      </w:pPr>
      <w:r>
        <w:rPr>
          <w:noProof/>
        </w:rPr>
        <w:drawing>
          <wp:inline distT="0" distB="0" distL="0" distR="0" wp14:anchorId="4358933C" wp14:editId="3540E43D">
            <wp:extent cx="4320000" cy="2163611"/>
            <wp:effectExtent l="0" t="0" r="4445" b="8255"/>
            <wp:docPr id="5265025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320000" cy="2163611"/>
                    </a:xfrm>
                    <a:prstGeom prst="rect">
                      <a:avLst/>
                    </a:prstGeom>
                    <a:noFill/>
                  </pic:spPr>
                </pic:pic>
              </a:graphicData>
            </a:graphic>
          </wp:inline>
        </w:drawing>
      </w:r>
    </w:p>
    <w:p w14:paraId="4B8AC96B" w14:textId="4265ED86" w:rsidR="009C4F3D" w:rsidRPr="003743FD" w:rsidRDefault="009C4F3D" w:rsidP="009C4F3D">
      <w:pPr>
        <w:pStyle w:val="Caption"/>
      </w:pPr>
      <w:bookmarkStart w:id="60" w:name="_Ref205452132"/>
      <w:bookmarkStart w:id="61" w:name="_Toc221522084"/>
      <w:bookmarkStart w:id="62" w:name="_Toc226981459"/>
      <w:r>
        <w:t xml:space="preserve">Figure </w:t>
      </w:r>
      <w:fldSimple w:instr=" SEQ Figure \* ARABIC ">
        <w:r w:rsidR="00211758">
          <w:rPr>
            <w:noProof/>
          </w:rPr>
          <w:t>3</w:t>
        </w:r>
      </w:fldSimple>
      <w:bookmarkEnd w:id="60"/>
      <w:r>
        <w:t xml:space="preserve"> Following grid voltage prior to synchronisation</w:t>
      </w:r>
      <w:bookmarkEnd w:id="61"/>
      <w:bookmarkEnd w:id="62"/>
    </w:p>
    <w:p w14:paraId="265DF8CC" w14:textId="77777777" w:rsidR="009C4F3D" w:rsidRDefault="009C4F3D" w:rsidP="009C4F3D">
      <w:pPr>
        <w:pStyle w:val="Heading4"/>
      </w:pPr>
      <w:r>
        <w:t>Generator equipment</w:t>
      </w:r>
    </w:p>
    <w:p w14:paraId="7E1E654D" w14:textId="4AA0DD4F" w:rsidR="009C4F3D" w:rsidRPr="00B742A3" w:rsidRDefault="009C4F3D" w:rsidP="000B27DE">
      <w:pPr>
        <w:pStyle w:val="BodyText"/>
      </w:pPr>
      <w:r>
        <w:t xml:space="preserve">The energy consumption of generators </w:t>
      </w:r>
      <w:r w:rsidR="00230BC7">
        <w:t xml:space="preserve">(including their reticulation networks) </w:t>
      </w:r>
      <w:r w:rsidR="006023F6">
        <w:t xml:space="preserve">that </w:t>
      </w:r>
      <w:r>
        <w:t xml:space="preserve">form part of the REZ is challenging to generalise. The following conservative approximations were used to </w:t>
      </w:r>
      <w:r w:rsidR="009D3E62">
        <w:t xml:space="preserve">estimate </w:t>
      </w:r>
      <w:r>
        <w:t xml:space="preserve">the power consumption required for each generating plant, with unit consumption figures based </w:t>
      </w:r>
      <w:r w:rsidRPr="004825AE">
        <w:t xml:space="preserve">on </w:t>
      </w:r>
      <w:r w:rsidRPr="002715BD">
        <w:t>publicly available information from manufacturers</w:t>
      </w:r>
      <w:r w:rsidRPr="004825AE">
        <w:t>.</w:t>
      </w:r>
    </w:p>
    <w:p w14:paraId="6F2127D7" w14:textId="77777777" w:rsidR="009C4F3D" w:rsidRPr="000B27DE" w:rsidRDefault="009C4F3D" w:rsidP="000B27DE">
      <w:pPr>
        <w:pStyle w:val="ListBullet"/>
      </w:pPr>
      <w:r w:rsidRPr="000B27DE">
        <w:t>Reticulation network (underground 33 kV)</w:t>
      </w:r>
    </w:p>
    <w:p w14:paraId="66026075" w14:textId="1EDA1626" w:rsidR="009C4F3D" w:rsidRPr="000B27DE" w:rsidRDefault="001B1DA8" w:rsidP="002715BD">
      <w:pPr>
        <w:pStyle w:val="ListBullet2"/>
      </w:pPr>
      <w:r>
        <w:t>Reactive power</w:t>
      </w:r>
      <w:r w:rsidR="00463172">
        <w:t>:</w:t>
      </w:r>
      <w:r>
        <w:t xml:space="preserve"> </w:t>
      </w:r>
      <w:r w:rsidR="009C4F3D" w:rsidRPr="000B27DE">
        <w:t>10.2 MVAr for 53 km = 0.2 MVAr/km, 0 MW unloaded</w:t>
      </w:r>
    </w:p>
    <w:p w14:paraId="043B645D" w14:textId="76D9C16F" w:rsidR="009C4F3D" w:rsidRPr="000B27DE" w:rsidRDefault="001B1DA8" w:rsidP="002715BD">
      <w:pPr>
        <w:pStyle w:val="ListBullet2"/>
      </w:pPr>
      <w:r>
        <w:t xml:space="preserve">Active power: </w:t>
      </w:r>
      <w:r w:rsidR="009C4F3D" w:rsidRPr="000B27DE">
        <w:t>8.4 MW for 53 km = 0.16 MW/km fully loaded</w:t>
      </w:r>
    </w:p>
    <w:p w14:paraId="758600EC" w14:textId="77777777" w:rsidR="009C4F3D" w:rsidRDefault="009C4F3D" w:rsidP="009C4F3D">
      <w:pPr>
        <w:pStyle w:val="ListBullet"/>
        <w:tabs>
          <w:tab w:val="clear" w:pos="227"/>
          <w:tab w:val="clear" w:pos="397"/>
        </w:tabs>
        <w:spacing w:before="80" w:after="80" w:line="278" w:lineRule="auto"/>
        <w:ind w:left="360" w:hanging="360"/>
      </w:pPr>
      <w:r>
        <w:t>Wind generators</w:t>
      </w:r>
    </w:p>
    <w:p w14:paraId="30DE6654" w14:textId="38CF6169" w:rsidR="009C4F3D" w:rsidRDefault="00AF1318" w:rsidP="000B27DE">
      <w:pPr>
        <w:pStyle w:val="ListBullet2"/>
      </w:pPr>
      <w:r>
        <w:t xml:space="preserve">For each </w:t>
      </w:r>
      <w:r w:rsidR="009C4F3D">
        <w:t>8 MW wind turbine</w:t>
      </w:r>
      <w:r>
        <w:t>,</w:t>
      </w:r>
      <w:r w:rsidR="009C4F3D">
        <w:t xml:space="preserve"> 60 kW </w:t>
      </w:r>
      <w:r w:rsidR="00957E90">
        <w:t xml:space="preserve">of power consumption </w:t>
      </w:r>
      <w:r w:rsidR="009C4F3D">
        <w:t>per turbine.</w:t>
      </w:r>
    </w:p>
    <w:p w14:paraId="5F088373" w14:textId="77777777" w:rsidR="009C4F3D" w:rsidRDefault="009C4F3D" w:rsidP="009C4F3D">
      <w:pPr>
        <w:pStyle w:val="ListBullet"/>
        <w:tabs>
          <w:tab w:val="clear" w:pos="227"/>
          <w:tab w:val="clear" w:pos="397"/>
        </w:tabs>
        <w:spacing w:before="80" w:after="80" w:line="278" w:lineRule="auto"/>
        <w:ind w:left="360" w:hanging="360"/>
      </w:pPr>
      <w:r>
        <w:t>Solar generators</w:t>
      </w:r>
    </w:p>
    <w:p w14:paraId="64A7B1EF" w14:textId="16D64FC9" w:rsidR="009C4F3D" w:rsidRDefault="009C4F3D" w:rsidP="000B27DE">
      <w:pPr>
        <w:pStyle w:val="ListBullet2"/>
      </w:pPr>
      <w:r>
        <w:t>5 MW inverter unit = 50 kW per unit</w:t>
      </w:r>
      <w:sdt>
        <w:sdtPr>
          <w:id w:val="2058897746"/>
          <w:citation/>
        </w:sdtPr>
        <w:sdtContent>
          <w:r w:rsidR="00B22F35">
            <w:fldChar w:fldCharType="begin"/>
          </w:r>
          <w:r w:rsidR="00B22F35">
            <w:instrText xml:space="preserve"> CITATION Sun25 \l 3081 </w:instrText>
          </w:r>
          <w:r w:rsidR="00B22F35">
            <w:fldChar w:fldCharType="separate"/>
          </w:r>
          <w:r w:rsidR="00211758">
            <w:rPr>
              <w:noProof/>
            </w:rPr>
            <w:t xml:space="preserve"> </w:t>
          </w:r>
          <w:r w:rsidR="00211758" w:rsidRPr="00211758">
            <w:rPr>
              <w:noProof/>
            </w:rPr>
            <w:t>[2]</w:t>
          </w:r>
          <w:r w:rsidR="00B22F35">
            <w:fldChar w:fldCharType="end"/>
          </w:r>
        </w:sdtContent>
      </w:sdt>
    </w:p>
    <w:p w14:paraId="106211E4" w14:textId="77777777" w:rsidR="009C4F3D" w:rsidRDefault="009C4F3D" w:rsidP="009C4F3D">
      <w:pPr>
        <w:pStyle w:val="ListBullet"/>
        <w:tabs>
          <w:tab w:val="clear" w:pos="227"/>
          <w:tab w:val="clear" w:pos="397"/>
        </w:tabs>
        <w:spacing w:before="80" w:after="80" w:line="278" w:lineRule="auto"/>
        <w:ind w:left="360" w:hanging="360"/>
      </w:pPr>
      <w:r>
        <w:t>Battery energy storage</w:t>
      </w:r>
    </w:p>
    <w:p w14:paraId="1D55192B" w14:textId="77777777" w:rsidR="009C4F3D" w:rsidRPr="002715BD" w:rsidRDefault="009C4F3D" w:rsidP="000B27DE">
      <w:pPr>
        <w:pStyle w:val="ListBullet2"/>
      </w:pPr>
      <w:r w:rsidRPr="002715BD">
        <w:t>10 MW converter unit = 100 kW per unit</w:t>
      </w:r>
    </w:p>
    <w:p w14:paraId="64B34915" w14:textId="77777777" w:rsidR="009C4F3D" w:rsidRDefault="009C4F3D" w:rsidP="009C4F3D">
      <w:pPr>
        <w:pStyle w:val="Heading4"/>
      </w:pPr>
      <w:bookmarkStart w:id="63" w:name="_Ref217913090"/>
      <w:r>
        <w:t>Test case</w:t>
      </w:r>
      <w:bookmarkEnd w:id="63"/>
    </w:p>
    <w:p w14:paraId="4D0788E3" w14:textId="0DB07366" w:rsidR="009C4F3D" w:rsidRDefault="009C4F3D" w:rsidP="000B27DE">
      <w:pPr>
        <w:pStyle w:val="BodyText"/>
      </w:pPr>
      <w:r>
        <w:t xml:space="preserve">To test whether the above energy requirements are applicable to a generalised network topology, a new and entirely arbitrary REZ network topology was developed </w:t>
      </w:r>
      <w:r w:rsidR="000232B5">
        <w:t xml:space="preserve">in simulation </w:t>
      </w:r>
      <w:r>
        <w:t xml:space="preserve">and energised. The topology, (intentionally) arbitrarily designed, was as shown in </w:t>
      </w:r>
      <w:r>
        <w:fldChar w:fldCharType="begin"/>
      </w:r>
      <w:r>
        <w:instrText xml:space="preserve"> REF _Ref214460839 \h </w:instrText>
      </w:r>
      <w:r>
        <w:fldChar w:fldCharType="separate"/>
      </w:r>
      <w:r w:rsidR="00211758">
        <w:t xml:space="preserve">Figure </w:t>
      </w:r>
      <w:r w:rsidR="00211758">
        <w:rPr>
          <w:noProof/>
        </w:rPr>
        <w:t>4</w:t>
      </w:r>
      <w:r>
        <w:fldChar w:fldCharType="end"/>
      </w:r>
      <w:r>
        <w:t>.</w:t>
      </w:r>
    </w:p>
    <w:p w14:paraId="351B59A3" w14:textId="77777777" w:rsidR="009C4F3D" w:rsidRDefault="009C4F3D" w:rsidP="009C4F3D">
      <w:pPr>
        <w:keepNext/>
      </w:pPr>
      <w:r>
        <w:rPr>
          <w:noProof/>
        </w:rPr>
        <w:lastRenderedPageBreak/>
        <mc:AlternateContent>
          <mc:Choice Requires="wpc">
            <w:drawing>
              <wp:inline distT="0" distB="0" distL="0" distR="0" wp14:anchorId="2795983C" wp14:editId="5A330EF6">
                <wp:extent cx="6120130" cy="2466975"/>
                <wp:effectExtent l="0" t="0" r="0" b="28575"/>
                <wp:docPr id="1479255230" name="Canvas 1"/>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261056056" name="Straight Connector 261056056"/>
                        <wps:cNvCnPr>
                          <a:stCxn id="1899242571" idx="1"/>
                          <a:endCxn id="1194380647" idx="3"/>
                        </wps:cNvCnPr>
                        <wps:spPr>
                          <a:xfrm flipH="1">
                            <a:off x="2585420" y="1261733"/>
                            <a:ext cx="1038692" cy="5195"/>
                          </a:xfrm>
                          <a:prstGeom prst="line">
                            <a:avLst/>
                          </a:prstGeom>
                          <a:ln>
                            <a:solidFill>
                              <a:srgbClr val="FFCC00"/>
                            </a:solidFill>
                          </a:ln>
                        </wps:spPr>
                        <wps:style>
                          <a:lnRef idx="2">
                            <a:schemeClr val="dk1"/>
                          </a:lnRef>
                          <a:fillRef idx="0">
                            <a:schemeClr val="dk1"/>
                          </a:fillRef>
                          <a:effectRef idx="1">
                            <a:schemeClr val="dk1"/>
                          </a:effectRef>
                          <a:fontRef idx="minor">
                            <a:schemeClr val="tx1"/>
                          </a:fontRef>
                        </wps:style>
                        <wps:bodyPr/>
                      </wps:wsp>
                      <wps:wsp>
                        <wps:cNvPr id="689844103" name="Straight Connector 689844103"/>
                        <wps:cNvCnPr/>
                        <wps:spPr>
                          <a:xfrm>
                            <a:off x="852986" y="1257744"/>
                            <a:ext cx="1032466" cy="0"/>
                          </a:xfrm>
                          <a:prstGeom prst="line">
                            <a:avLst/>
                          </a:prstGeom>
                          <a:ln>
                            <a:solidFill>
                              <a:srgbClr val="FF9933"/>
                            </a:solidFill>
                          </a:ln>
                        </wps:spPr>
                        <wps:style>
                          <a:lnRef idx="2">
                            <a:schemeClr val="dk1"/>
                          </a:lnRef>
                          <a:fillRef idx="0">
                            <a:schemeClr val="dk1"/>
                          </a:fillRef>
                          <a:effectRef idx="1">
                            <a:schemeClr val="dk1"/>
                          </a:effectRef>
                          <a:fontRef idx="minor">
                            <a:schemeClr val="tx1"/>
                          </a:fontRef>
                        </wps:style>
                        <wps:bodyPr/>
                      </wps:wsp>
                      <wps:wsp>
                        <wps:cNvPr id="1831115932" name="Straight Connector 1831115932"/>
                        <wps:cNvCnPr/>
                        <wps:spPr>
                          <a:xfrm>
                            <a:off x="2248959" y="571093"/>
                            <a:ext cx="111" cy="429372"/>
                          </a:xfrm>
                          <a:prstGeom prst="line">
                            <a:avLst/>
                          </a:prstGeom>
                          <a:ln>
                            <a:solidFill>
                              <a:srgbClr val="FF9933"/>
                            </a:solidFill>
                          </a:ln>
                        </wps:spPr>
                        <wps:style>
                          <a:lnRef idx="2">
                            <a:schemeClr val="dk1"/>
                          </a:lnRef>
                          <a:fillRef idx="0">
                            <a:schemeClr val="dk1"/>
                          </a:fillRef>
                          <a:effectRef idx="1">
                            <a:schemeClr val="dk1"/>
                          </a:effectRef>
                          <a:fontRef idx="minor">
                            <a:schemeClr val="tx1"/>
                          </a:fontRef>
                        </wps:style>
                        <wps:bodyPr/>
                      </wps:wsp>
                      <wps:wsp>
                        <wps:cNvPr id="1557322759" name="Straight Connector 1557322759"/>
                        <wps:cNvCnPr>
                          <a:endCxn id="1899242571" idx="3"/>
                        </wps:cNvCnPr>
                        <wps:spPr>
                          <a:xfrm flipH="1" flipV="1">
                            <a:off x="4323827" y="1261468"/>
                            <a:ext cx="971505" cy="1949"/>
                          </a:xfrm>
                          <a:prstGeom prst="line">
                            <a:avLst/>
                          </a:prstGeom>
                          <a:ln>
                            <a:solidFill>
                              <a:srgbClr val="FFCC00"/>
                            </a:solidFill>
                          </a:ln>
                        </wps:spPr>
                        <wps:style>
                          <a:lnRef idx="2">
                            <a:schemeClr val="dk1"/>
                          </a:lnRef>
                          <a:fillRef idx="0">
                            <a:schemeClr val="dk1"/>
                          </a:fillRef>
                          <a:effectRef idx="1">
                            <a:schemeClr val="dk1"/>
                          </a:effectRef>
                          <a:fontRef idx="minor">
                            <a:schemeClr val="tx1"/>
                          </a:fontRef>
                        </wps:style>
                        <wps:bodyPr/>
                      </wps:wsp>
                      <wps:wsp>
                        <wps:cNvPr id="1619840988" name="Connector: Elbow 1619840988"/>
                        <wps:cNvCnPr/>
                        <wps:spPr>
                          <a:xfrm rot="10800000" flipV="1">
                            <a:off x="3987246" y="368267"/>
                            <a:ext cx="808571" cy="632215"/>
                          </a:xfrm>
                          <a:prstGeom prst="bentConnector2">
                            <a:avLst/>
                          </a:prstGeom>
                          <a:ln>
                            <a:solidFill>
                              <a:srgbClr val="FFCC00"/>
                            </a:solidFill>
                          </a:ln>
                        </wps:spPr>
                        <wps:style>
                          <a:lnRef idx="2">
                            <a:schemeClr val="accent6"/>
                          </a:lnRef>
                          <a:fillRef idx="0">
                            <a:schemeClr val="accent6"/>
                          </a:fillRef>
                          <a:effectRef idx="1">
                            <a:schemeClr val="accent6"/>
                          </a:effectRef>
                          <a:fontRef idx="minor">
                            <a:schemeClr val="tx1"/>
                          </a:fontRef>
                        </wps:style>
                        <wps:bodyPr/>
                      </wps:wsp>
                      <wps:wsp>
                        <wps:cNvPr id="1089899073" name="Straight Connector 1089899073"/>
                        <wps:cNvCnPr/>
                        <wps:spPr>
                          <a:xfrm>
                            <a:off x="3973967" y="1513166"/>
                            <a:ext cx="111" cy="429372"/>
                          </a:xfrm>
                          <a:prstGeom prst="line">
                            <a:avLst/>
                          </a:prstGeom>
                          <a:ln>
                            <a:solidFill>
                              <a:srgbClr val="FF9933"/>
                            </a:solidFill>
                          </a:ln>
                        </wps:spPr>
                        <wps:style>
                          <a:lnRef idx="2">
                            <a:schemeClr val="dk1"/>
                          </a:lnRef>
                          <a:fillRef idx="0">
                            <a:schemeClr val="dk1"/>
                          </a:fillRef>
                          <a:effectRef idx="1">
                            <a:schemeClr val="dk1"/>
                          </a:effectRef>
                          <a:fontRef idx="minor">
                            <a:schemeClr val="tx1"/>
                          </a:fontRef>
                        </wps:style>
                        <wps:bodyPr/>
                      </wps:wsp>
                      <wps:wsp>
                        <wps:cNvPr id="577889971" name="Straight Connector 577889971"/>
                        <wps:cNvCnPr/>
                        <wps:spPr>
                          <a:xfrm>
                            <a:off x="2248848" y="1517118"/>
                            <a:ext cx="111" cy="429372"/>
                          </a:xfrm>
                          <a:prstGeom prst="line">
                            <a:avLst/>
                          </a:prstGeom>
                          <a:ln>
                            <a:solidFill>
                              <a:srgbClr val="FF9933"/>
                            </a:solidFill>
                          </a:ln>
                        </wps:spPr>
                        <wps:style>
                          <a:lnRef idx="2">
                            <a:schemeClr val="dk1"/>
                          </a:lnRef>
                          <a:fillRef idx="0">
                            <a:schemeClr val="dk1"/>
                          </a:fillRef>
                          <a:effectRef idx="1">
                            <a:schemeClr val="dk1"/>
                          </a:effectRef>
                          <a:fontRef idx="minor">
                            <a:schemeClr val="tx1"/>
                          </a:fontRef>
                        </wps:style>
                        <wps:bodyPr/>
                      </wps:wsp>
                      <wps:wsp>
                        <wps:cNvPr id="718403216" name="Straight Connector 718403216"/>
                        <wps:cNvCnPr/>
                        <wps:spPr>
                          <a:xfrm flipH="1" flipV="1">
                            <a:off x="1528550" y="425191"/>
                            <a:ext cx="484495" cy="611061"/>
                          </a:xfrm>
                          <a:prstGeom prst="line">
                            <a:avLst/>
                          </a:prstGeom>
                          <a:ln>
                            <a:solidFill>
                              <a:srgbClr val="FF9933"/>
                            </a:solidFill>
                          </a:ln>
                        </wps:spPr>
                        <wps:style>
                          <a:lnRef idx="2">
                            <a:schemeClr val="dk1"/>
                          </a:lnRef>
                          <a:fillRef idx="0">
                            <a:schemeClr val="dk1"/>
                          </a:fillRef>
                          <a:effectRef idx="1">
                            <a:schemeClr val="dk1"/>
                          </a:effectRef>
                          <a:fontRef idx="minor">
                            <a:schemeClr val="tx1"/>
                          </a:fontRef>
                        </wps:style>
                        <wps:bodyPr/>
                      </wps:wsp>
                      <wps:wsp>
                        <wps:cNvPr id="1706668326" name="Straight Connector 1706668326"/>
                        <wps:cNvCnPr/>
                        <wps:spPr>
                          <a:xfrm flipH="1">
                            <a:off x="1460311" y="1516492"/>
                            <a:ext cx="539087" cy="628426"/>
                          </a:xfrm>
                          <a:prstGeom prst="line">
                            <a:avLst/>
                          </a:prstGeom>
                          <a:ln>
                            <a:solidFill>
                              <a:srgbClr val="FF9933"/>
                            </a:solidFill>
                          </a:ln>
                        </wps:spPr>
                        <wps:style>
                          <a:lnRef idx="2">
                            <a:schemeClr val="dk1"/>
                          </a:lnRef>
                          <a:fillRef idx="0">
                            <a:schemeClr val="dk1"/>
                          </a:fillRef>
                          <a:effectRef idx="1">
                            <a:schemeClr val="dk1"/>
                          </a:effectRef>
                          <a:fontRef idx="minor">
                            <a:schemeClr val="tx1"/>
                          </a:fontRef>
                        </wps:style>
                        <wps:bodyPr/>
                      </wps:wsp>
                      <wps:wsp>
                        <wps:cNvPr id="887627041" name="Oval 887627041"/>
                        <wps:cNvSpPr/>
                        <wps:spPr>
                          <a:xfrm>
                            <a:off x="2046282" y="165577"/>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6B745146"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7903258" name="Rectangle 27903258"/>
                        <wps:cNvSpPr/>
                        <wps:spPr>
                          <a:xfrm>
                            <a:off x="1881461" y="1013924"/>
                            <a:ext cx="699715" cy="516835"/>
                          </a:xfrm>
                          <a:prstGeom prst="rect">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txbx>
                          <w:txbxContent>
                            <w:p w14:paraId="187F4717"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1899242571" name="Rectangle 1899242571"/>
                        <wps:cNvSpPr/>
                        <wps:spPr>
                          <a:xfrm>
                            <a:off x="3624112" y="1003315"/>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029704E8" w14:textId="77777777" w:rsidR="009C4F3D" w:rsidRDefault="009C4F3D" w:rsidP="009C4F3D">
                              <w:pPr>
                                <w:jc w:val="center"/>
                              </w:pPr>
                            </w:p>
                            <w:p w14:paraId="76A3F439" w14:textId="77777777" w:rsidR="009C4F3D" w:rsidRDefault="009C4F3D" w:rsidP="009C4F3D"/>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1574509789" name="Oval 1574509789"/>
                        <wps:cNvSpPr/>
                        <wps:spPr>
                          <a:xfrm flipH="1">
                            <a:off x="4796059" y="165510"/>
                            <a:ext cx="405516" cy="405516"/>
                          </a:xfrm>
                          <a:prstGeom prst="ellipse">
                            <a:avLst/>
                          </a:prstGeom>
                        </wps:spPr>
                        <wps:style>
                          <a:lnRef idx="2">
                            <a:schemeClr val="accent5">
                              <a:shade val="15000"/>
                            </a:schemeClr>
                          </a:lnRef>
                          <a:fillRef idx="1">
                            <a:schemeClr val="accent5"/>
                          </a:fillRef>
                          <a:effectRef idx="0">
                            <a:schemeClr val="accent5"/>
                          </a:effectRef>
                          <a:fontRef idx="minor">
                            <a:schemeClr val="lt1"/>
                          </a:fontRef>
                        </wps:style>
                        <wps:txbx>
                          <w:txbxContent>
                            <w:p w14:paraId="5E69B6D7"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93058823" name="Text Box 2"/>
                        <wps:cNvSpPr txBox="1">
                          <a:spLocks noChangeArrowheads="1"/>
                        </wps:cNvSpPr>
                        <wps:spPr bwMode="auto">
                          <a:xfrm>
                            <a:off x="2404585" y="209446"/>
                            <a:ext cx="993708" cy="306070"/>
                          </a:xfrm>
                          <a:prstGeom prst="rect">
                            <a:avLst/>
                          </a:prstGeom>
                          <a:noFill/>
                          <a:ln w="9525">
                            <a:noFill/>
                            <a:miter lim="800000"/>
                            <a:headEnd/>
                            <a:tailEnd/>
                          </a:ln>
                        </wps:spPr>
                        <wps:txbx>
                          <w:txbxContent>
                            <w:p w14:paraId="24B2E336" w14:textId="77777777" w:rsidR="009C4F3D" w:rsidRDefault="009C4F3D" w:rsidP="009C4F3D">
                              <w:pPr>
                                <w:spacing w:line="276" w:lineRule="auto"/>
                                <w:rPr>
                                  <w:rFonts w:eastAsia="Segoe UI Light"/>
                                </w:rPr>
                              </w:pPr>
                              <w:r>
                                <w:rPr>
                                  <w:rFonts w:eastAsia="Segoe UI Light"/>
                                </w:rPr>
                                <w:t>Starting Unit</w:t>
                              </w:r>
                            </w:p>
                          </w:txbxContent>
                        </wps:txbx>
                        <wps:bodyPr rot="0" vert="horz" wrap="square" lIns="91440" tIns="45720" rIns="91440" bIns="45720" anchor="t" anchorCtr="0">
                          <a:noAutofit/>
                        </wps:bodyPr>
                      </wps:wsp>
                      <wps:wsp>
                        <wps:cNvPr id="1258786947" name="Text Box 2"/>
                        <wps:cNvSpPr txBox="1">
                          <a:spLocks noChangeArrowheads="1"/>
                        </wps:cNvSpPr>
                        <wps:spPr bwMode="auto">
                          <a:xfrm>
                            <a:off x="2857124" y="1016196"/>
                            <a:ext cx="676275" cy="306070"/>
                          </a:xfrm>
                          <a:prstGeom prst="rect">
                            <a:avLst/>
                          </a:prstGeom>
                          <a:noFill/>
                          <a:ln w="9525">
                            <a:noFill/>
                            <a:miter lim="800000"/>
                            <a:headEnd/>
                            <a:tailEnd/>
                          </a:ln>
                        </wps:spPr>
                        <wps:txbx>
                          <w:txbxContent>
                            <w:p w14:paraId="4C37C5ED" w14:textId="77777777" w:rsidR="009C4F3D" w:rsidRDefault="009C4F3D" w:rsidP="009C4F3D">
                              <w:pPr>
                                <w:spacing w:line="276" w:lineRule="auto"/>
                                <w:rPr>
                                  <w:rFonts w:eastAsia="Segoe UI Light"/>
                                </w:rPr>
                              </w:pPr>
                              <w:r>
                                <w:rPr>
                                  <w:rFonts w:eastAsia="Segoe UI Light"/>
                                </w:rPr>
                                <w:t>20 km</w:t>
                              </w:r>
                            </w:p>
                          </w:txbxContent>
                        </wps:txbx>
                        <wps:bodyPr rot="0" vert="horz" wrap="square" lIns="91440" tIns="45720" rIns="91440" bIns="45720" anchor="t" anchorCtr="0">
                          <a:noAutofit/>
                        </wps:bodyPr>
                      </wps:wsp>
                      <wps:wsp>
                        <wps:cNvPr id="2004674519" name="Text Box 2"/>
                        <wps:cNvSpPr txBox="1">
                          <a:spLocks noChangeArrowheads="1"/>
                        </wps:cNvSpPr>
                        <wps:spPr bwMode="auto">
                          <a:xfrm>
                            <a:off x="2227164" y="632596"/>
                            <a:ext cx="676275" cy="306070"/>
                          </a:xfrm>
                          <a:prstGeom prst="rect">
                            <a:avLst/>
                          </a:prstGeom>
                          <a:noFill/>
                          <a:ln w="9525">
                            <a:noFill/>
                            <a:miter lim="800000"/>
                            <a:headEnd/>
                            <a:tailEnd/>
                          </a:ln>
                        </wps:spPr>
                        <wps:txbx>
                          <w:txbxContent>
                            <w:p w14:paraId="296677E1" w14:textId="77777777" w:rsidR="009C4F3D" w:rsidRDefault="009C4F3D" w:rsidP="009C4F3D">
                              <w:pPr>
                                <w:spacing w:line="276" w:lineRule="auto"/>
                                <w:rPr>
                                  <w:rFonts w:eastAsia="Segoe UI Light"/>
                                </w:rPr>
                              </w:pPr>
                              <w:r>
                                <w:rPr>
                                  <w:rFonts w:eastAsia="Segoe UI Light"/>
                                </w:rPr>
                                <w:t>30 km</w:t>
                              </w:r>
                            </w:p>
                          </w:txbxContent>
                        </wps:txbx>
                        <wps:bodyPr rot="0" vert="horz" wrap="square" lIns="91440" tIns="45720" rIns="91440" bIns="45720" anchor="t" anchorCtr="0">
                          <a:noAutofit/>
                        </wps:bodyPr>
                      </wps:wsp>
                      <wps:wsp>
                        <wps:cNvPr id="877086834" name="Text Box 2"/>
                        <wps:cNvSpPr txBox="1">
                          <a:spLocks noChangeArrowheads="1"/>
                        </wps:cNvSpPr>
                        <wps:spPr bwMode="auto">
                          <a:xfrm>
                            <a:off x="1080493" y="994317"/>
                            <a:ext cx="676275" cy="306070"/>
                          </a:xfrm>
                          <a:prstGeom prst="rect">
                            <a:avLst/>
                          </a:prstGeom>
                          <a:noFill/>
                          <a:ln w="9525">
                            <a:noFill/>
                            <a:miter lim="800000"/>
                            <a:headEnd/>
                            <a:tailEnd/>
                          </a:ln>
                        </wps:spPr>
                        <wps:txbx>
                          <w:txbxContent>
                            <w:p w14:paraId="5036513D" w14:textId="77777777" w:rsidR="009C4F3D" w:rsidRDefault="009C4F3D" w:rsidP="009C4F3D">
                              <w:pPr>
                                <w:spacing w:line="276" w:lineRule="auto"/>
                                <w:rPr>
                                  <w:rFonts w:eastAsia="Segoe UI Light"/>
                                </w:rPr>
                              </w:pPr>
                              <w:r>
                                <w:rPr>
                                  <w:rFonts w:eastAsia="Segoe UI Light"/>
                                </w:rPr>
                                <w:t>30 km</w:t>
                              </w:r>
                            </w:p>
                          </w:txbxContent>
                        </wps:txbx>
                        <wps:bodyPr rot="0" vert="horz" wrap="square" lIns="91440" tIns="45720" rIns="91440" bIns="45720" anchor="t" anchorCtr="0">
                          <a:noAutofit/>
                        </wps:bodyPr>
                      </wps:wsp>
                      <wps:wsp>
                        <wps:cNvPr id="1349328574" name="Text Box 2"/>
                        <wps:cNvSpPr txBox="1">
                          <a:spLocks noChangeArrowheads="1"/>
                        </wps:cNvSpPr>
                        <wps:spPr bwMode="auto">
                          <a:xfrm>
                            <a:off x="4062788" y="134454"/>
                            <a:ext cx="676275" cy="306070"/>
                          </a:xfrm>
                          <a:prstGeom prst="rect">
                            <a:avLst/>
                          </a:prstGeom>
                          <a:noFill/>
                          <a:ln w="9525">
                            <a:noFill/>
                            <a:miter lim="800000"/>
                            <a:headEnd/>
                            <a:tailEnd/>
                          </a:ln>
                        </wps:spPr>
                        <wps:txbx>
                          <w:txbxContent>
                            <w:p w14:paraId="37538624" w14:textId="77777777" w:rsidR="009C4F3D" w:rsidRDefault="009C4F3D" w:rsidP="009C4F3D">
                              <w:pPr>
                                <w:spacing w:line="276" w:lineRule="auto"/>
                                <w:rPr>
                                  <w:rFonts w:eastAsia="Segoe UI Light"/>
                                </w:rPr>
                              </w:pPr>
                              <w:r>
                                <w:rPr>
                                  <w:rFonts w:eastAsia="Segoe UI Light"/>
                                </w:rPr>
                                <w:t>10 km</w:t>
                              </w:r>
                            </w:p>
                          </w:txbxContent>
                        </wps:txbx>
                        <wps:bodyPr rot="0" vert="horz" wrap="square" lIns="91440" tIns="45720" rIns="91440" bIns="45720" anchor="t" anchorCtr="0">
                          <a:noAutofit/>
                        </wps:bodyPr>
                      </wps:wsp>
                      <wps:wsp>
                        <wps:cNvPr id="2012798258" name="Text Box 2"/>
                        <wps:cNvSpPr txBox="1">
                          <a:spLocks noChangeArrowheads="1"/>
                        </wps:cNvSpPr>
                        <wps:spPr bwMode="auto">
                          <a:xfrm>
                            <a:off x="4202436" y="1636456"/>
                            <a:ext cx="676275" cy="306070"/>
                          </a:xfrm>
                          <a:prstGeom prst="rect">
                            <a:avLst/>
                          </a:prstGeom>
                          <a:noFill/>
                          <a:ln w="9525">
                            <a:noFill/>
                            <a:miter lim="800000"/>
                            <a:headEnd/>
                            <a:tailEnd/>
                          </a:ln>
                        </wps:spPr>
                        <wps:txbx>
                          <w:txbxContent>
                            <w:p w14:paraId="397E50F1" w14:textId="77777777" w:rsidR="009C4F3D" w:rsidRDefault="009C4F3D" w:rsidP="009C4F3D">
                              <w:pPr>
                                <w:spacing w:line="276" w:lineRule="auto"/>
                                <w:rPr>
                                  <w:rFonts w:eastAsia="Segoe UI Light"/>
                                </w:rPr>
                              </w:pPr>
                              <w:r>
                                <w:rPr>
                                  <w:rFonts w:eastAsia="Segoe UI Light"/>
                                </w:rPr>
                                <w:t>20 km</w:t>
                              </w:r>
                            </w:p>
                          </w:txbxContent>
                        </wps:txbx>
                        <wps:bodyPr rot="0" vert="horz" wrap="square" lIns="91440" tIns="45720" rIns="91440" bIns="45720" anchor="t" anchorCtr="0">
                          <a:noAutofit/>
                        </wps:bodyPr>
                      </wps:wsp>
                      <wps:wsp>
                        <wps:cNvPr id="1839542102" name="Text Box 2"/>
                        <wps:cNvSpPr txBox="1">
                          <a:spLocks noChangeArrowheads="1"/>
                        </wps:cNvSpPr>
                        <wps:spPr bwMode="auto">
                          <a:xfrm>
                            <a:off x="2270382" y="1569742"/>
                            <a:ext cx="676275" cy="306070"/>
                          </a:xfrm>
                          <a:prstGeom prst="rect">
                            <a:avLst/>
                          </a:prstGeom>
                          <a:noFill/>
                          <a:ln w="9525">
                            <a:noFill/>
                            <a:miter lim="800000"/>
                            <a:headEnd/>
                            <a:tailEnd/>
                          </a:ln>
                        </wps:spPr>
                        <wps:txbx>
                          <w:txbxContent>
                            <w:p w14:paraId="550EA189" w14:textId="77777777" w:rsidR="009C4F3D" w:rsidRDefault="009C4F3D" w:rsidP="009C4F3D">
                              <w:pPr>
                                <w:spacing w:line="276" w:lineRule="auto"/>
                                <w:rPr>
                                  <w:rFonts w:eastAsia="Segoe UI Light"/>
                                </w:rPr>
                              </w:pPr>
                              <w:r>
                                <w:rPr>
                                  <w:rFonts w:eastAsia="Segoe UI Light"/>
                                </w:rPr>
                                <w:t>5 km</w:t>
                              </w:r>
                            </w:p>
                          </w:txbxContent>
                        </wps:txbx>
                        <wps:bodyPr rot="0" vert="horz" wrap="square" lIns="91440" tIns="45720" rIns="91440" bIns="45720" anchor="t" anchorCtr="0">
                          <a:noAutofit/>
                        </wps:bodyPr>
                      </wps:wsp>
                      <wps:wsp>
                        <wps:cNvPr id="2009962849" name="Oval 2009962849"/>
                        <wps:cNvSpPr/>
                        <wps:spPr>
                          <a:xfrm>
                            <a:off x="2046282" y="1928413"/>
                            <a:ext cx="405516" cy="405516"/>
                          </a:xfrm>
                          <a:prstGeom prst="ellipse">
                            <a:avLst/>
                          </a:prstGeom>
                        </wps:spPr>
                        <wps:style>
                          <a:lnRef idx="2">
                            <a:schemeClr val="accent5">
                              <a:shade val="15000"/>
                            </a:schemeClr>
                          </a:lnRef>
                          <a:fillRef idx="1">
                            <a:schemeClr val="accent5"/>
                          </a:fillRef>
                          <a:effectRef idx="0">
                            <a:schemeClr val="accent5"/>
                          </a:effectRef>
                          <a:fontRef idx="minor">
                            <a:schemeClr val="lt1"/>
                          </a:fontRef>
                        </wps:style>
                        <wps:txbx>
                          <w:txbxContent>
                            <w:p w14:paraId="1F76D32C" w14:textId="77777777" w:rsidR="009C4F3D" w:rsidRPr="000B27DE" w:rsidRDefault="009C4F3D" w:rsidP="009C4F3D">
                              <w:pPr>
                                <w:jc w:val="center"/>
                                <w:rPr>
                                  <w:b/>
                                  <w:bCs/>
                                  <w:color w:val="FFFFFF" w:themeColor="background1"/>
                                </w:rPr>
                              </w:pPr>
                              <w:r w:rsidRPr="000B27DE">
                                <w:rPr>
                                  <w:b/>
                                  <w:bCs/>
                                  <w:color w:val="FFFFFF" w:themeColor="background1"/>
                                </w:rPr>
                                <w:t>C</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91637844" name="Rectangle 1191637844"/>
                        <wps:cNvSpPr/>
                        <wps:spPr>
                          <a:xfrm rot="5400000">
                            <a:off x="285003" y="1200672"/>
                            <a:ext cx="1099384" cy="119270"/>
                          </a:xfrm>
                          <a:prstGeom prst="rect">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39738304" name="Oval 1539738304"/>
                        <wps:cNvSpPr/>
                        <wps:spPr>
                          <a:xfrm>
                            <a:off x="1177600" y="2061963"/>
                            <a:ext cx="405516" cy="405516"/>
                          </a:xfrm>
                          <a:prstGeom prst="ellipse">
                            <a:avLst/>
                          </a:prstGeom>
                        </wps:spPr>
                        <wps:style>
                          <a:lnRef idx="2">
                            <a:schemeClr val="accent5">
                              <a:shade val="15000"/>
                            </a:schemeClr>
                          </a:lnRef>
                          <a:fillRef idx="1">
                            <a:schemeClr val="accent5"/>
                          </a:fillRef>
                          <a:effectRef idx="0">
                            <a:schemeClr val="accent5"/>
                          </a:effectRef>
                          <a:fontRef idx="minor">
                            <a:schemeClr val="lt1"/>
                          </a:fontRef>
                        </wps:style>
                        <wps:txbx>
                          <w:txbxContent>
                            <w:p w14:paraId="2D4EFCC2"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28065141" name="Oval 328065141"/>
                        <wps:cNvSpPr/>
                        <wps:spPr>
                          <a:xfrm>
                            <a:off x="1211584" y="92721"/>
                            <a:ext cx="405516" cy="405516"/>
                          </a:xfrm>
                          <a:prstGeom prst="ellipse">
                            <a:avLst/>
                          </a:prstGeom>
                        </wps:spPr>
                        <wps:style>
                          <a:lnRef idx="2">
                            <a:schemeClr val="accent5">
                              <a:shade val="15000"/>
                            </a:schemeClr>
                          </a:lnRef>
                          <a:fillRef idx="1">
                            <a:schemeClr val="accent5"/>
                          </a:fillRef>
                          <a:effectRef idx="0">
                            <a:schemeClr val="accent5"/>
                          </a:effectRef>
                          <a:fontRef idx="minor">
                            <a:schemeClr val="lt1"/>
                          </a:fontRef>
                        </wps:style>
                        <wps:txbx>
                          <w:txbxContent>
                            <w:p w14:paraId="19320FB0"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94380647" name="Right Triangle 1194380647"/>
                        <wps:cNvSpPr/>
                        <wps:spPr>
                          <a:xfrm rot="5400000" flipV="1">
                            <a:off x="2004556" y="936744"/>
                            <a:ext cx="501360" cy="660368"/>
                          </a:xfrm>
                          <a:prstGeom prst="rtTriangle">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287046543" name="Oval 1287046543"/>
                        <wps:cNvSpPr/>
                        <wps:spPr>
                          <a:xfrm rot="10800000">
                            <a:off x="1925113" y="1266124"/>
                            <a:ext cx="214944" cy="214904"/>
                          </a:xfrm>
                          <a:prstGeom prst="ellipse">
                            <a:avLst/>
                          </a:prstGeom>
                        </wps:spPr>
                        <wps:style>
                          <a:lnRef idx="2">
                            <a:schemeClr val="accent3">
                              <a:shade val="15000"/>
                            </a:schemeClr>
                          </a:lnRef>
                          <a:fillRef idx="1">
                            <a:schemeClr val="accent3"/>
                          </a:fillRef>
                          <a:effectRef idx="0">
                            <a:schemeClr val="accent3"/>
                          </a:effectRef>
                          <a:fontRef idx="minor">
                            <a:schemeClr val="lt1"/>
                          </a:fontRef>
                        </wps:style>
                        <wps:txbx>
                          <w:txbxContent>
                            <w:p w14:paraId="344A9921"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64801614" name="Text Box 2"/>
                        <wps:cNvSpPr txBox="1">
                          <a:spLocks noChangeArrowheads="1"/>
                        </wps:cNvSpPr>
                        <wps:spPr bwMode="auto">
                          <a:xfrm>
                            <a:off x="4493893" y="986925"/>
                            <a:ext cx="676275" cy="306070"/>
                          </a:xfrm>
                          <a:prstGeom prst="rect">
                            <a:avLst/>
                          </a:prstGeom>
                          <a:noFill/>
                          <a:ln w="9525">
                            <a:noFill/>
                            <a:miter lim="800000"/>
                            <a:headEnd/>
                            <a:tailEnd/>
                          </a:ln>
                        </wps:spPr>
                        <wps:txbx>
                          <w:txbxContent>
                            <w:p w14:paraId="5A3E99DD" w14:textId="77777777" w:rsidR="009C4F3D" w:rsidRDefault="009C4F3D" w:rsidP="009C4F3D">
                              <w:pPr>
                                <w:spacing w:line="276" w:lineRule="auto"/>
                                <w:rPr>
                                  <w:rFonts w:eastAsia="Segoe UI Light"/>
                                </w:rPr>
                              </w:pPr>
                              <w:r>
                                <w:rPr>
                                  <w:rFonts w:eastAsia="Segoe UI Light"/>
                                </w:rPr>
                                <w:t>20 km</w:t>
                              </w:r>
                            </w:p>
                          </w:txbxContent>
                        </wps:txbx>
                        <wps:bodyPr rot="0" vert="horz" wrap="square" lIns="91440" tIns="45720" rIns="91440" bIns="45720" anchor="t" anchorCtr="0">
                          <a:noAutofit/>
                        </wps:bodyPr>
                      </wps:wsp>
                      <wps:wsp>
                        <wps:cNvPr id="287570492" name="Rectangle 287570492"/>
                        <wps:cNvSpPr/>
                        <wps:spPr>
                          <a:xfrm rot="5400000">
                            <a:off x="4784215" y="1200701"/>
                            <a:ext cx="1099384" cy="119270"/>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92833034" name="Text Box 2"/>
                        <wps:cNvSpPr txBox="1">
                          <a:spLocks noChangeArrowheads="1"/>
                        </wps:cNvSpPr>
                        <wps:spPr bwMode="auto">
                          <a:xfrm>
                            <a:off x="1267136" y="561903"/>
                            <a:ext cx="676275" cy="306070"/>
                          </a:xfrm>
                          <a:prstGeom prst="rect">
                            <a:avLst/>
                          </a:prstGeom>
                          <a:noFill/>
                          <a:ln w="9525">
                            <a:noFill/>
                            <a:miter lim="800000"/>
                            <a:headEnd/>
                            <a:tailEnd/>
                          </a:ln>
                        </wps:spPr>
                        <wps:txbx>
                          <w:txbxContent>
                            <w:p w14:paraId="07E08898" w14:textId="77777777" w:rsidR="009C4F3D" w:rsidRDefault="009C4F3D" w:rsidP="009C4F3D">
                              <w:pPr>
                                <w:spacing w:line="276" w:lineRule="auto"/>
                                <w:rPr>
                                  <w:rFonts w:eastAsia="Segoe UI Light"/>
                                </w:rPr>
                              </w:pPr>
                              <w:r>
                                <w:rPr>
                                  <w:rFonts w:eastAsia="Segoe UI Light"/>
                                </w:rPr>
                                <w:t>10 km</w:t>
                              </w:r>
                            </w:p>
                          </w:txbxContent>
                        </wps:txbx>
                        <wps:bodyPr rot="0" vert="horz" wrap="square" lIns="91440" tIns="45720" rIns="91440" bIns="45720" anchor="t" anchorCtr="0">
                          <a:noAutofit/>
                        </wps:bodyPr>
                      </wps:wsp>
                      <wps:wsp>
                        <wps:cNvPr id="1848146642" name="Text Box 2"/>
                        <wps:cNvSpPr txBox="1">
                          <a:spLocks noChangeArrowheads="1"/>
                        </wps:cNvSpPr>
                        <wps:spPr bwMode="auto">
                          <a:xfrm>
                            <a:off x="1276370" y="1647080"/>
                            <a:ext cx="676275" cy="306070"/>
                          </a:xfrm>
                          <a:prstGeom prst="rect">
                            <a:avLst/>
                          </a:prstGeom>
                          <a:noFill/>
                          <a:ln w="9525">
                            <a:noFill/>
                            <a:miter lim="800000"/>
                            <a:headEnd/>
                            <a:tailEnd/>
                          </a:ln>
                        </wps:spPr>
                        <wps:txbx>
                          <w:txbxContent>
                            <w:p w14:paraId="248F32B8" w14:textId="77777777" w:rsidR="009C4F3D" w:rsidRDefault="009C4F3D" w:rsidP="009C4F3D">
                              <w:pPr>
                                <w:spacing w:line="276" w:lineRule="auto"/>
                                <w:rPr>
                                  <w:rFonts w:eastAsia="Segoe UI Light"/>
                                </w:rPr>
                              </w:pPr>
                              <w:r>
                                <w:rPr>
                                  <w:rFonts w:eastAsia="Segoe UI Light"/>
                                </w:rPr>
                                <w:t>10 km</w:t>
                              </w:r>
                            </w:p>
                          </w:txbxContent>
                        </wps:txbx>
                        <wps:bodyPr rot="0" vert="horz" wrap="square" lIns="91440" tIns="45720" rIns="91440" bIns="45720" anchor="t" anchorCtr="0">
                          <a:noAutofit/>
                        </wps:bodyPr>
                      </wps:wsp>
                      <wps:wsp>
                        <wps:cNvPr id="609026702" name="Oval 609026702"/>
                        <wps:cNvSpPr/>
                        <wps:spPr>
                          <a:xfrm>
                            <a:off x="3770225" y="1919735"/>
                            <a:ext cx="405516" cy="405516"/>
                          </a:xfrm>
                          <a:prstGeom prst="ellipse">
                            <a:avLst/>
                          </a:prstGeom>
                        </wps:spPr>
                        <wps:style>
                          <a:lnRef idx="2">
                            <a:schemeClr val="accent5">
                              <a:shade val="15000"/>
                            </a:schemeClr>
                          </a:lnRef>
                          <a:fillRef idx="1">
                            <a:schemeClr val="accent5"/>
                          </a:fillRef>
                          <a:effectRef idx="0">
                            <a:schemeClr val="accent5"/>
                          </a:effectRef>
                          <a:fontRef idx="minor">
                            <a:schemeClr val="lt1"/>
                          </a:fontRef>
                        </wps:style>
                        <wps:txbx>
                          <w:txbxContent>
                            <w:p w14:paraId="32A6CFB7"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79904877" name="Text Box 2"/>
                        <wps:cNvSpPr txBox="1">
                          <a:spLocks noChangeArrowheads="1"/>
                        </wps:cNvSpPr>
                        <wps:spPr bwMode="auto">
                          <a:xfrm>
                            <a:off x="207496" y="1104433"/>
                            <a:ext cx="676275" cy="306070"/>
                          </a:xfrm>
                          <a:prstGeom prst="rect">
                            <a:avLst/>
                          </a:prstGeom>
                          <a:noFill/>
                          <a:ln w="9525">
                            <a:noFill/>
                            <a:miter lim="800000"/>
                            <a:headEnd/>
                            <a:tailEnd/>
                          </a:ln>
                        </wps:spPr>
                        <wps:txbx>
                          <w:txbxContent>
                            <w:p w14:paraId="4C3B3AE1" w14:textId="77777777" w:rsidR="009C4F3D" w:rsidRDefault="009C4F3D" w:rsidP="009C4F3D">
                              <w:pPr>
                                <w:spacing w:line="276" w:lineRule="auto"/>
                                <w:rPr>
                                  <w:rFonts w:eastAsia="Segoe UI Light"/>
                                </w:rPr>
                              </w:pPr>
                              <w:r>
                                <w:rPr>
                                  <w:rFonts w:eastAsia="Segoe UI Light"/>
                                </w:rPr>
                                <w:t>PoC 1</w:t>
                              </w:r>
                            </w:p>
                          </w:txbxContent>
                        </wps:txbx>
                        <wps:bodyPr rot="0" vert="horz" wrap="square" lIns="91440" tIns="45720" rIns="91440" bIns="45720" anchor="t" anchorCtr="0">
                          <a:noAutofit/>
                        </wps:bodyPr>
                      </wps:wsp>
                      <wps:wsp>
                        <wps:cNvPr id="1781882057" name="Text Box 2"/>
                        <wps:cNvSpPr txBox="1">
                          <a:spLocks noChangeArrowheads="1"/>
                        </wps:cNvSpPr>
                        <wps:spPr bwMode="auto">
                          <a:xfrm>
                            <a:off x="5386453" y="1114123"/>
                            <a:ext cx="676275" cy="306070"/>
                          </a:xfrm>
                          <a:prstGeom prst="rect">
                            <a:avLst/>
                          </a:prstGeom>
                          <a:noFill/>
                          <a:ln w="9525">
                            <a:noFill/>
                            <a:miter lim="800000"/>
                            <a:headEnd/>
                            <a:tailEnd/>
                          </a:ln>
                        </wps:spPr>
                        <wps:txbx>
                          <w:txbxContent>
                            <w:p w14:paraId="402DE7B2" w14:textId="77777777" w:rsidR="009C4F3D" w:rsidRDefault="009C4F3D" w:rsidP="009C4F3D">
                              <w:pPr>
                                <w:spacing w:line="276" w:lineRule="auto"/>
                                <w:rPr>
                                  <w:rFonts w:eastAsia="Segoe UI Light"/>
                                </w:rPr>
                              </w:pPr>
                              <w:r>
                                <w:rPr>
                                  <w:rFonts w:eastAsia="Segoe UI Light"/>
                                </w:rPr>
                                <w:t>PoC 2</w:t>
                              </w:r>
                            </w:p>
                          </w:txbxContent>
                        </wps:txbx>
                        <wps:bodyPr rot="0" vert="horz" wrap="square" lIns="91440" tIns="45720" rIns="91440" bIns="45720" anchor="t" anchorCtr="0">
                          <a:noAutofit/>
                        </wps:bodyPr>
                      </wps:wsp>
                      <wps:wsp>
                        <wps:cNvPr id="580946408" name="Text Box 2"/>
                        <wps:cNvSpPr txBox="1">
                          <a:spLocks noChangeArrowheads="1"/>
                        </wps:cNvSpPr>
                        <wps:spPr bwMode="auto">
                          <a:xfrm>
                            <a:off x="2104520" y="997070"/>
                            <a:ext cx="676275" cy="306070"/>
                          </a:xfrm>
                          <a:prstGeom prst="rect">
                            <a:avLst/>
                          </a:prstGeom>
                          <a:noFill/>
                          <a:ln w="9525">
                            <a:noFill/>
                            <a:miter lim="800000"/>
                            <a:headEnd/>
                            <a:tailEnd/>
                          </a:ln>
                        </wps:spPr>
                        <wps:txbx>
                          <w:txbxContent>
                            <w:p w14:paraId="7579C49A" w14:textId="77777777" w:rsidR="009C4F3D" w:rsidRPr="00134973" w:rsidRDefault="009C4F3D" w:rsidP="009C4F3D">
                              <w:pPr>
                                <w:spacing w:line="276" w:lineRule="auto"/>
                                <w:rPr>
                                  <w:rFonts w:eastAsia="Segoe UI Light"/>
                                  <w:b/>
                                  <w:bCs/>
                                  <w:sz w:val="20"/>
                                  <w:szCs w:val="20"/>
                                </w:rPr>
                              </w:pPr>
                              <w:r w:rsidRPr="00134973">
                                <w:rPr>
                                  <w:rFonts w:eastAsia="Segoe UI Light"/>
                                  <w:b/>
                                  <w:bCs/>
                                  <w:sz w:val="20"/>
                                  <w:szCs w:val="20"/>
                                </w:rPr>
                                <w:t xml:space="preserve">HUB </w:t>
                              </w:r>
                              <w:r>
                                <w:rPr>
                                  <w:rFonts w:eastAsia="Segoe UI Light"/>
                                  <w:b/>
                                  <w:bCs/>
                                  <w:sz w:val="20"/>
                                  <w:szCs w:val="20"/>
                                </w:rPr>
                                <w:t>1</w:t>
                              </w:r>
                            </w:p>
                          </w:txbxContent>
                        </wps:txbx>
                        <wps:bodyPr rot="0" vert="horz" wrap="square" lIns="91440" tIns="45720" rIns="91440" bIns="45720" anchor="t" anchorCtr="0">
                          <a:noAutofit/>
                        </wps:bodyPr>
                      </wps:wsp>
                      <wps:wsp>
                        <wps:cNvPr id="1882505780" name="Text Box 2"/>
                        <wps:cNvSpPr txBox="1">
                          <a:spLocks noChangeArrowheads="1"/>
                        </wps:cNvSpPr>
                        <wps:spPr bwMode="auto">
                          <a:xfrm>
                            <a:off x="3832311" y="976021"/>
                            <a:ext cx="676275" cy="306070"/>
                          </a:xfrm>
                          <a:prstGeom prst="rect">
                            <a:avLst/>
                          </a:prstGeom>
                          <a:noFill/>
                          <a:ln w="9525">
                            <a:noFill/>
                            <a:miter lim="800000"/>
                            <a:headEnd/>
                            <a:tailEnd/>
                          </a:ln>
                        </wps:spPr>
                        <wps:txbx>
                          <w:txbxContent>
                            <w:p w14:paraId="316BE06E" w14:textId="77777777" w:rsidR="009C4F3D" w:rsidRPr="00134973" w:rsidRDefault="009C4F3D" w:rsidP="009C4F3D">
                              <w:pPr>
                                <w:spacing w:line="276" w:lineRule="auto"/>
                                <w:rPr>
                                  <w:rFonts w:eastAsia="Segoe UI Light"/>
                                  <w:b/>
                                  <w:bCs/>
                                  <w:sz w:val="20"/>
                                  <w:szCs w:val="20"/>
                                </w:rPr>
                              </w:pPr>
                              <w:r w:rsidRPr="00134973">
                                <w:rPr>
                                  <w:rFonts w:eastAsia="Segoe UI Light"/>
                                  <w:b/>
                                  <w:bCs/>
                                  <w:sz w:val="20"/>
                                  <w:szCs w:val="20"/>
                                </w:rPr>
                                <w:t xml:space="preserve">HUB </w:t>
                              </w:r>
                              <w:r>
                                <w:rPr>
                                  <w:rFonts w:eastAsia="Segoe UI Light"/>
                                  <w:b/>
                                  <w:bCs/>
                                  <w:sz w:val="20"/>
                                  <w:szCs w:val="20"/>
                                </w:rPr>
                                <w:t>2</w:t>
                              </w:r>
                            </w:p>
                          </w:txbxContent>
                        </wps:txbx>
                        <wps:bodyPr rot="0" vert="horz" wrap="square" lIns="91440" tIns="45720" rIns="91440" bIns="45720" anchor="t" anchorCtr="0">
                          <a:noAutofit/>
                        </wps:bodyPr>
                      </wps:wsp>
                      <wps:wsp>
                        <wps:cNvPr id="1533576250" name="Right Triangle 1533576250"/>
                        <wps:cNvSpPr/>
                        <wps:spPr>
                          <a:xfrm rot="16200000" flipV="1">
                            <a:off x="3698723" y="1231638"/>
                            <a:ext cx="220181" cy="356930"/>
                          </a:xfrm>
                          <a:prstGeom prst="rtTriangle">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895632243" name="Oval 1895632243"/>
                        <wps:cNvSpPr/>
                        <wps:spPr>
                          <a:xfrm rot="10800000">
                            <a:off x="3658334" y="1257868"/>
                            <a:ext cx="214944" cy="214904"/>
                          </a:xfrm>
                          <a:prstGeom prst="ellipse">
                            <a:avLst/>
                          </a:prstGeom>
                        </wps:spPr>
                        <wps:style>
                          <a:lnRef idx="2">
                            <a:schemeClr val="accent3">
                              <a:shade val="15000"/>
                            </a:schemeClr>
                          </a:lnRef>
                          <a:fillRef idx="1">
                            <a:schemeClr val="accent3"/>
                          </a:fillRef>
                          <a:effectRef idx="0">
                            <a:schemeClr val="accent3"/>
                          </a:effectRef>
                          <a:fontRef idx="minor">
                            <a:schemeClr val="lt1"/>
                          </a:fontRef>
                        </wps:style>
                        <wps:txbx>
                          <w:txbxContent>
                            <w:p w14:paraId="611FAFAB"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c:wpc>
                  </a:graphicData>
                </a:graphic>
              </wp:inline>
            </w:drawing>
          </mc:Choice>
          <mc:Fallback>
            <w:pict>
              <v:group w14:anchorId="2795983C" id="Canvas 1" o:spid="_x0000_s1027" editas="canvas" style="width:481.9pt;height:194.25pt;mso-position-horizontal-relative:char;mso-position-vertical-relative:line" coordsize="61201,246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DhjISgsAAItzAAAOAAAAZHJzL2Uyb0RvYy54bWzsXVtz2zYafd+Z/Q8cvm8NgAAIeuJ0sm69&#10;uzPZJtNkt8+0RFmaUqSWZCKnv37PB/AmVhc7rR1JZiYj8wKCt4Pvej7w1ff3y9T7nBTlIs+ufP4d&#10;870km+TTRXZ35f/n483fjO+VVZxN4zTPkiv/S1L637/+619erVeXicjneTpNCg+dZOXlenXlz6tq&#10;dXlxUU7myTIuv8tXSYads7xYxhVWi7uLaRGv0fsyvRCM6Yt1XkxXRT5JyhJbf3A7/de2/9ksmVTv&#10;ZrMyqbz0yse1Vfa3sL+39Hvx+lV8eVfEq/liUl9G/BVXsYwXGU7advVDXMXep2Lxu66Wi0mRl/ms&#10;+m6SLy/y2WwxSew94G44G9zNdZx9jkt7MxM8neYCsfQn9nt7R9dd5ulierNIU1pZFWV1nRbe5xhP&#10;bT1fVAk9p4uNVhe4iks6lv6u8R4TNFmv8BbLVfs+yz92nR/m8Sqxt19eTn76/L7wFtMrX2jOlMZ/&#10;38viJTD1oSrixd288q7zLMMbzwuva1NfFQ6/zt4X9lar6/vM9sRNFAkpVMh9rN8Dvw4PSTZtm/BI&#10;BoZpGdZNAvso6EbbLmmlXLnO72fF0puli9U/qTc6Hd6xh66FMkoKQPALduDywsD2FF8m95U3oXOz&#10;wOhI+N4ELRSPVP3MqcfmpfwjyZcevZ0rP11k9Gjiy/jz27Jyr4f2UBPanGb0u/Fay+Lutn2tNzfX&#10;18zif/Be3aF4vc1N2aXqS5q4bn9OZu5hCXt6O1KTttvpr/YZos80Q0s6ZAZUtQex/QfVbemwxI7e&#10;9kD3MHeerW1tz5hnVXvgcpHlxbazVvfNpc5ce0C8d6+0eJtPv7wv6OHSGpD9TBDXJjJSAhF7IN61&#10;2YR4vdYHJD2TGoZGichg5FgUqjCUsoZ8h0IhNRoQCht4PBkEo8iNghGCRwdBbgLOuYoCSKSdYrbX&#10;6DEgFEKaSEUWhRC+LBqKQg6BTACUIgpC8dSCcETh0QpCrlQYCBESWHajsGu0iUKrRnq6fKjuH6XL&#10;rVb/70Cry0AERsA2sPJUc6nNpjyNQq6YcmiGKRE9NZZHpX68WNYcWp1FBi6Rw3Jrr156P6a3+drj&#10;XZNNJG9R6l6RwwzkzDD652+FZxCZEOrcwjPQRuhwE52GGWv8kqzVGGf8gNF5m2RVe9HO/jsu8zOe&#10;THCJuh5ljzBBNw98pBm6efB5maIAWAS5ycJ9tmiv0UHc9ozRIAqDCJi00lPxgMPwxPE9n2g0BB4J&#10;xc7/Oi8YwlUxgCF56jvtgK7NY0BIxqiRkMmkwhUPOR+ocJjBozVqXXg7NF+wWx5y6O9A8H2Rp67N&#10;QRB2caKtypsrYZRyESMEqXhkLZtOOEqECBAlso6S5pzpxvIZ3fU6mEd4fSERIx4yrbUJxD5s9ho9&#10;Apw9hQ3/hiEs0MhKLRGv3FDYKoiYgUK3BqUwEpeD/QjvjJh8eZg0JtQiZLLV2e+QUPC6rR0GPyB6&#10;Xq/tiFsKJrUwiEWRltZw+AeejGRKkVy2USO3vBd4SYoYfbkngv61AXDnC9TR6nk8TVwWBVGALtpO&#10;yS0KmduRsd1J2Rrubvp2d7bbMtwaZN88+Cusw7RqFMzOYGV1f3vvMis07LsIuvNVocrK1eRmgSzF&#10;27is3scFUm3YiPRh9Q4/szRfX/l5veR787z4bdt2ao/EEvb63hqpuyu//N+nuEh8L/1XhpRTxKVE&#10;t5VdkSqkrEvR33Pb35N9Wl7nyHMBpbg6u0jtq7RZnBX58hdkGd/QWbErziY495U/qYpm5bpyKUXk&#10;KSfJmze2GfJ7q7h6m32gbJ17nZSf+Xj/S1ys6iROheTPT3mT5vpdLse1Jfmb5W8+VflsYRM93XN9&#10;9sSECCMYQKqNYPyMdFuc3aWJ1+6pXzyyY4dHNTcGKqXWJ4wHyMZt6hNNJn9t42B8m+BAgKLA9dhc&#10;z46wxL582I4wMD1tJ5Ts0kMTYc1wszbIi5UD1jzo8HqWcuD2xUmBft7ceeOdHOjte4wkCLSQnNf6&#10;nbEgcKHIztt5Tklwc9Pp6o4XMVoEQ2fqMRaBzbWMkuDM7AGuQqlYFJo2P2dt/N7mg0Kgi4L0HE0Z&#10;RmD4uAwxmfu8Zmo1ZJkjM/eV45c8iZpvLJ6vMvebg5/Y3LdW25kP7hdp7kcBU8aINvfzkQbg3/N7&#10;rzXsajvfq+6xuXF0ytXbfPJr6WX59RzuQfKmKPL1PImn8M6cE0lgqQ91jiKZ2N7t+t/5FIy+GM6O&#10;HVJN2Kgh0UkmwaOzUQDBIonUJuRLZyTAhA8ZnBOKAgRMs/AAg+mQu5DlNyCv2VOkmQfnNFLCjfXe&#10;niX4kYWXLpZXfp2LtQfQ7f6YTe1yFS9St2yJcbXb1nkVrd9sx+uWgfTnuryNB1sNLNdj8jQ5vMwQ&#10;hEgiXjob81tjj1Ll8E9tBIpRpn4APk3RrtpXPUnw2fsZwTcFWZch3AjLhrdmzbcGHzhQXDvwgaih&#10;zg57Npw7Yg/YMyFUGCJdeNlHIfeIYSTB0CS5F4EMzweR95MXezbdP0IP0OMBXjSSzuGxYE8yqFTi&#10;y1HWJ5BSDcPDp65yLR90xJ5VuRwpBNPLLXxjlYtiHSEDx53kOtASBUcbzsbJCz4XVBnRR5LPBBHK&#10;szhDBPootC7sPdSD1fFwpaNQDpgWp48+GwgY0WdlH4si0BtQHlCjz0ZR4YU0myF46Ek9KKm6QZWI&#10;0CsflNeMwdNJVx64hyvxTMFTZL3q1+vKDc8ySfoSo6cclE0dhKBpNsO6lybt9h0c2w4QSrpCj16W&#10;BKY6UqXOOqZieFcq14VDUVkXBQZnp3gorgY6haC2m453KB460if8htfhnuPT5FVGOXBWpCkOVmwY&#10;mIC1cqBOkrabD4qA3qDnPAw1FXxhTAuQviM9qvdjzo0662uLnTtyIU+bC4lIGdOKD+jN3dZHDWqB&#10;WnvS1BRkFaGwvlGnyEeL/bgs9pHv4J0lvRk2cjvbT01stBMLfSwWjuXca3BweG+a7VtLvCjPqGgi&#10;Ixr2ATKOg/i2AidaQ9XbchqU3rjZBfbY71VzpV9Lgh6pj3Vxg5vjaOfkQQ+gPj7Uih9LGWiSpWcv&#10;ZeDCoDZJK9mSm5xV3m1+4Ahvp2DoG+kRCjZh+dnEldCaiCPortPogkvQl9zIpmX4Bti/e2Q/cb1S&#10;8IQERjfLSjsPmH0Km0XEe2JwzcFP42i3vCvHNh+N9LMrWELezhBZq3W9v3VWERl207ApaL4/G2Tu&#10;5MLpp3VGFlk7UaUJFVQMzelYG5NdtVy764FKZkv0VyKyTDP2OB3DQHYdeI3PGv4dDcdnNxy31caO&#10;NbO2vpaMjKOpmWVIwgYBOx5GH+YBg19pBYdCABkppA3b9PR10MgmbXQQZqyhEmsN+shxEFvA8kJO&#10;1KUvwGgG13VQ2nX66BsJpQ36NIsYhE3HqrIudrf1oPHTc6kD8KIFzGVr7kQcGbWB6TwGyY8rSL6L&#10;2zrmvU4778V1iPkgJeoUjkSlCBZKFMRYwcCZlMOZ9U9eo2ACm1pSDmLKL7AsMDSYNEYwdSzgU/hq&#10;g1R1pJcjG4xi2fOypl0yekts9OWhTxkUHWtJJcbHwRKHuFM0vRXlD6Owrnc+o2ii2MWNfXnYI7GH&#10;qeRD+EvHAT4w2kQzGWQEStqQtHL6atdK8lHwUX2MCgKFYjuajnY7MaJrcNCpc8QIrsF+oEkRtzIj&#10;Ak1T1zcJVMwMHgxmZRb4XpbBzHF2qgcUyASHqM1/mBoxzg/37BHukRrxbagR+DoPfQ5iSI3oNj90&#10;jDdfp+jHcbRCNNxRHTHJB+b4GI7skRrxoPKkZ6JGOObKFi04xnGeLI6DqQbtBx8tI6j+OiV9UrK/&#10;bglT3Tc0X/8fAAD//wMAUEsDBBQABgAIAAAAIQBZL5XE3AAAAAUBAAAPAAAAZHJzL2Rvd25yZXYu&#10;eG1sTI/BTsMwEETvSP0Haytxow6tUpIQpyqRkOCEaDlwdOMlCdjrKHbb9O9ZuMBlpNWsZt6Um8lZ&#10;ccIx9J4U3C4SEEiNNz21Ct72jzcZiBA1GW09oYILBthUs6tSF8af6RVPu9gKDqFQaAVdjEMhZWg6&#10;dDos/IDE3ocfnY58jq00oz5zuLNymSRr6XRP3NDpAesOm6/d0SmwLk0/XZIP9bu7e3rZP9e5fbgo&#10;dT2ftvcgIk7x7xl+8BkdKmY6+COZIKwCHhJ/lb18veIZBwWrLEtBVqX8T199AwAA//8DAFBLAQIt&#10;ABQABgAIAAAAIQC2gziS/gAAAOEBAAATAAAAAAAAAAAAAAAAAAAAAABbQ29udGVudF9UeXBlc10u&#10;eG1sUEsBAi0AFAAGAAgAAAAhADj9If/WAAAAlAEAAAsAAAAAAAAAAAAAAAAALwEAAF9yZWxzLy5y&#10;ZWxzUEsBAi0AFAAGAAgAAAAhAEAOGMhKCwAAi3MAAA4AAAAAAAAAAAAAAAAALgIAAGRycy9lMm9E&#10;b2MueG1sUEsBAi0AFAAGAAgAAAAhAFkvlcTcAAAABQEAAA8AAAAAAAAAAAAAAAAApA0AAGRycy9k&#10;b3ducmV2LnhtbFBLBQYAAAAABAAEAPMAAACtDg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style="position:absolute;width:61201;height:24669;visibility:visible;mso-wrap-style:square" filled="t">
                  <v:fill o:detectmouseclick="t"/>
                  <v:path o:connecttype="none"/>
                </v:shape>
                <v:line id="Straight Connector 261056056" o:spid="_x0000_s1029" style="position:absolute;flip:x;visibility:visible;mso-wrap-style:square" from="25854,12617" to="36241,126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pZC1yAAAAOIAAAAPAAAAZHJzL2Rvd25yZXYueG1sRE/LagIx&#10;FN0X+g/hFtzVjGIHHY2ihWKhi/pa6O46uU4GJzfDJOr0741QEM7mcF6cyay1lbhS40vHCnrdBARx&#10;7nTJhYLd9ut9CMIHZI2VY1LwRx5m09eXCWba3XhN100oRCxhn6ECE0KdSelzQxZ919XEUTu5xmKI&#10;tCmkbvAWy20l+0mSSoslxwWDNX0ays+bi1WwTwfHpZ//4k7uD8PLerUY/QyMUp23dj4GEagNT/N/&#10;+lsr6Ke95CONgMeleAfk9A4AAP//AwBQSwECLQAUAAYACAAAACEA2+H2y+4AAACFAQAAEwAAAAAA&#10;AAAAAAAAAAAAAAAAW0NvbnRlbnRfVHlwZXNdLnhtbFBLAQItABQABgAIAAAAIQBa9CxbvwAAABUB&#10;AAALAAAAAAAAAAAAAAAAAB8BAABfcmVscy8ucmVsc1BLAQItABQABgAIAAAAIQCQpZC1yAAAAOIA&#10;AAAPAAAAAAAAAAAAAAAAAAcCAABkcnMvZG93bnJldi54bWxQSwUGAAAAAAMAAwC3AAAA/AIAAAAA&#10;" strokecolor="#fc0" strokeweight="2pt">
                  <v:shadow on="t" color="black" opacity="24903f" origin=",.5" offset="0,.55556mm"/>
                </v:line>
                <v:line id="Straight Connector 689844103" o:spid="_x0000_s1030" style="position:absolute;visibility:visible;mso-wrap-style:square" from="8529,12577" to="18854,125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OzrMyQAAAOIAAAAPAAAAZHJzL2Rvd25yZXYueG1sRI9Pa8JA&#10;FMTvhX6H5Qm9lLpJDRKjq9iC4NF/hx4f2WcSzL5dsmtM/fSuUOhxmJnfMIvVYFrRU+cbywrScQKC&#10;uLS64UrB6bj5yEH4gKyxtUwKfsnDavn6ssBC2xvvqT+ESkQI+wIV1CG4Qkpf1mTQj60jjt7ZdgZD&#10;lF0ldYe3CDet/EySqTTYcFyo0dF3TeXlcDUK+s3XdZvt1qXbuXRPP2fq7/ZdqbfRsJ6DCDSE//Bf&#10;e6sVTPNZnmVpMoHnpXgH5PIBAAD//wMAUEsBAi0AFAAGAAgAAAAhANvh9svuAAAAhQEAABMAAAAA&#10;AAAAAAAAAAAAAAAAAFtDb250ZW50X1R5cGVzXS54bWxQSwECLQAUAAYACAAAACEAWvQsW78AAAAV&#10;AQAACwAAAAAAAAAAAAAAAAAfAQAAX3JlbHMvLnJlbHNQSwECLQAUAAYACAAAACEAdTs6zMkAAADi&#10;AAAADwAAAAAAAAAAAAAAAAAHAgAAZHJzL2Rvd25yZXYueG1sUEsFBgAAAAADAAMAtwAAAP0CAAAA&#10;AA==&#10;" strokecolor="#f93" strokeweight="2pt">
                  <v:shadow on="t" color="black" opacity="24903f" origin=",.5" offset="0,.55556mm"/>
                </v:line>
                <v:line id="Straight Connector 1831115932" o:spid="_x0000_s1031" style="position:absolute;visibility:visible;mso-wrap-style:square" from="22489,5710" to="22490,1000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l48IxwAAAOMAAAAPAAAAZHJzL2Rvd25yZXYueG1sRE9Pa8Iw&#10;FL8L+w7hDbzITKPbcJ1RnCB41G6HHR/Nsy1rXkITa7dPb4SBx/f7/5brwbaipy40jjWoaQaCuHSm&#10;4UrD1+fuaQEiRGSDrWPS8EsB1quH0RJz4y58pL6IlUghHHLUUMfocylDWZPFMHWeOHEn11mM6ewq&#10;aTq8pHDbylmWvUqLDaeGGj1tayp/irPV0O8+zvvnw6b0B6+O9H2i/s9NtB4/Dpt3EJGGeBf/u/cm&#10;zV/MlVIvb/MZ3H5KAMjVFQAA//8DAFBLAQItABQABgAIAAAAIQDb4fbL7gAAAIUBAAATAAAAAAAA&#10;AAAAAAAAAAAAAABbQ29udGVudF9UeXBlc10ueG1sUEsBAi0AFAAGAAgAAAAhAFr0LFu/AAAAFQEA&#10;AAsAAAAAAAAAAAAAAAAAHwEAAF9yZWxzLy5yZWxzUEsBAi0AFAAGAAgAAAAhANyXjwjHAAAA4wAA&#10;AA8AAAAAAAAAAAAAAAAABwIAAGRycy9kb3ducmV2LnhtbFBLBQYAAAAAAwADALcAAAD7AgAAAAA=&#10;" strokecolor="#f93" strokeweight="2pt">
                  <v:shadow on="t" color="black" opacity="24903f" origin=",.5" offset="0,.55556mm"/>
                </v:line>
                <v:line id="Straight Connector 1557322759" o:spid="_x0000_s1032" style="position:absolute;flip:x y;visibility:visible;mso-wrap-style:square" from="43238,12614" to="52953,1263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8beWyAAAAOMAAAAPAAAAZHJzL2Rvd25yZXYueG1sRE/NTsMw&#10;DL4j7R0iI+3G0nVqC2XZNBhIHNiBwgNYjddWNE6VpGvh6QkSEkd//97uZ9OLCznfWVawXiUgiGur&#10;O24UfLw/39yC8AFZY2+ZFHyRh/1ucbXFUtuJ3+hShUbEEPYlKmhDGEopfd2SQb+yA3HkztYZDPF0&#10;jdQOpxhuepkmSS4NdhwbWhzosaX6sxqNgteiH/1Tvq7G7nw65t/u9LCZtFLL6/lwDyLQHP7Ff+4X&#10;HednWbFJ0yK7g9+fIgBy9wMAAP//AwBQSwECLQAUAAYACAAAACEA2+H2y+4AAACFAQAAEwAAAAAA&#10;AAAAAAAAAAAAAAAAW0NvbnRlbnRfVHlwZXNdLnhtbFBLAQItABQABgAIAAAAIQBa9CxbvwAAABUB&#10;AAALAAAAAAAAAAAAAAAAAB8BAABfcmVscy8ucmVsc1BLAQItABQABgAIAAAAIQD58beWyAAAAOMA&#10;AAAPAAAAAAAAAAAAAAAAAAcCAABkcnMvZG93bnJldi54bWxQSwUGAAAAAAMAAwC3AAAA/AIAAAAA&#10;" strokecolor="#fc0" strokeweight="2pt">
                  <v:shadow on="t" color="black" opacity="24903f" origin=",.5" offset="0,.55556mm"/>
                </v:line>
                <v:shapetype id="_x0000_t33" coordsize="21600,21600" o:spt="33" o:oned="t" path="m,l21600,r,21600e" filled="f">
                  <v:stroke joinstyle="miter"/>
                  <v:path arrowok="t" fillok="f" o:connecttype="none"/>
                  <o:lock v:ext="edit" shapetype="t"/>
                </v:shapetype>
                <v:shape id="Connector: Elbow 1619840988" o:spid="_x0000_s1033" type="#_x0000_t33" style="position:absolute;left:39872;top:3682;width:8086;height:6322;rotation:18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YtlwyQAAAOMAAAAPAAAAZHJzL2Rvd25yZXYueG1sRI9Ba8Mw&#10;DIXvg/4Ho8Juq9OytUlWt5RBYNe1ge4oYi0Ji+UQO22yXz8dBjtK7+m9T/vj5Dp1oyG0ng2sVwko&#10;4srblmsD5aV4SkGFiGyx80wGZgpwPCwe9phbf+cPup1jrSSEQ44Gmhj7XOtQNeQwrHxPLNqXHxxG&#10;GYda2wHvEu46vUmSrXbYsjQ02NNbQ9X3eXQGsp/rp53Hgsb+urMXfCnTYi6NeVxOp1dQkab4b/67&#10;freCv11n6XOSpQItP8kC9OEXAAD//wMAUEsBAi0AFAAGAAgAAAAhANvh9svuAAAAhQEAABMAAAAA&#10;AAAAAAAAAAAAAAAAAFtDb250ZW50X1R5cGVzXS54bWxQSwECLQAUAAYACAAAACEAWvQsW78AAAAV&#10;AQAACwAAAAAAAAAAAAAAAAAfAQAAX3JlbHMvLnJlbHNQSwECLQAUAAYACAAAACEAQmLZcMkAAADj&#10;AAAADwAAAAAAAAAAAAAAAAAHAgAAZHJzL2Rvd25yZXYueG1sUEsFBgAAAAADAAMAtwAAAP0CAAAA&#10;AA==&#10;" strokecolor="#fc0" strokeweight="2pt">
                  <v:shadow on="t" color="black" opacity="24903f" origin=",.5" offset="0,.55556mm"/>
                </v:shape>
                <v:line id="Straight Connector 1089899073" o:spid="_x0000_s1034" style="position:absolute;visibility:visible;mso-wrap-style:square" from="39739,15131" to="39740,1942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H+iKyAAAAOMAAAAPAAAAZHJzL2Rvd25yZXYueG1sRE9LawIx&#10;EL4X+h/CFLyUmvjA7m6NYguCR7U99Dhsxt2lm0nYxHXrr28Kgsf53rNcD7YVPXWhcaxhMlYgiEtn&#10;Gq40fH1uXzIQISIbbB2Thl8KsF49PiyxMO7CB+qPsRIphEOBGuoYfSFlKGuyGMbOEyfu5DqLMZ1d&#10;JU2HlxRuWzlVaiEtNpwaavT0UVP5czxbDf32/byb7zel3/vJgb5P1F/ds9ajp2HzBiLSEO/im3tn&#10;0nyV5Vmeq9cZ/P+UAJCrPwAAAP//AwBQSwECLQAUAAYACAAAACEA2+H2y+4AAACFAQAAEwAAAAAA&#10;AAAAAAAAAAAAAAAAW0NvbnRlbnRfVHlwZXNdLnhtbFBLAQItABQABgAIAAAAIQBa9CxbvwAAABUB&#10;AAALAAAAAAAAAAAAAAAAAB8BAABfcmVscy8ucmVsc1BLAQItABQABgAIAAAAIQCBH+iKyAAAAOMA&#10;AAAPAAAAAAAAAAAAAAAAAAcCAABkcnMvZG93bnJldi54bWxQSwUGAAAAAAMAAwC3AAAA/AIAAAAA&#10;" strokecolor="#f93" strokeweight="2pt">
                  <v:shadow on="t" color="black" opacity="24903f" origin=",.5" offset="0,.55556mm"/>
                </v:line>
                <v:line id="Straight Connector 577889971" o:spid="_x0000_s1035" style="position:absolute;visibility:visible;mso-wrap-style:square" from="22488,15171" to="22489,194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1RzAygAAAOIAAAAPAAAAZHJzL2Rvd25yZXYueG1sRI9Pa8JA&#10;FMTvgt9heYVepG5SWhNTV1FB8OifHnp8ZJ9JaPbtkl1j7KfvFgoeh5n5DbNYDaYVPXW+sawgnSYg&#10;iEurG64UfJ53LzkIH5A1tpZJwZ08rJbj0QILbW98pP4UKhEh7AtUUIfgCil9WZNBP7WOOHoX2xkM&#10;UXaV1B3eIty08jVJZtJgw3GhRkfbmsrv09Uo6Heb6/7tsC7dwaVH+rpQ/2MnSj0/DesPEIGG8Aj/&#10;t/dawXuW5fl8nqXwdyneAbn8BQAA//8DAFBLAQItABQABgAIAAAAIQDb4fbL7gAAAIUBAAATAAAA&#10;AAAAAAAAAAAAAAAAAABbQ29udGVudF9UeXBlc10ueG1sUEsBAi0AFAAGAAgAAAAhAFr0LFu/AAAA&#10;FQEAAAsAAAAAAAAAAAAAAAAAHwEAAF9yZWxzLy5yZWxzUEsBAi0AFAAGAAgAAAAhAM3VHMDKAAAA&#10;4gAAAA8AAAAAAAAAAAAAAAAABwIAAGRycy9kb3ducmV2LnhtbFBLBQYAAAAAAwADALcAAAD+AgAA&#10;AAA=&#10;" strokecolor="#f93" strokeweight="2pt">
                  <v:shadow on="t" color="black" opacity="24903f" origin=",.5" offset="0,.55556mm"/>
                </v:line>
                <v:line id="Straight Connector 718403216" o:spid="_x0000_s1036" style="position:absolute;flip:x y;visibility:visible;mso-wrap-style:square" from="15285,4251" to="20130,103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JuyAAAAOIAAAAPAAAAZHJzL2Rvd25yZXYueG1sRI9Ba8JA&#10;FITvQv/D8gredJNYbJq6ihVaBE+10vNj9zUbkn0bsqum/75bEDwOM/MNs9qMrhMXGkLjWUE+z0AQ&#10;a28arhWcvt5nJYgQkQ12nknBLwXYrB8mK6yMv/InXY6xFgnCoUIFNsa+kjJoSw7D3PfEyfvxg8OY&#10;5FBLM+A1wV0niyxbSocNpwWLPe0s6fZ4dgr6rW4W+sBvH/67tWX70hY7PCk1fRy3ryAijfEevrX3&#10;RsFzXj5liyJfwv+ldAfk+g8AAP//AwBQSwECLQAUAAYACAAAACEA2+H2y+4AAACFAQAAEwAAAAAA&#10;AAAAAAAAAAAAAAAAW0NvbnRlbnRfVHlwZXNdLnhtbFBLAQItABQABgAIAAAAIQBa9CxbvwAAABUB&#10;AAALAAAAAAAAAAAAAAAAAB8BAABfcmVscy8ucmVsc1BLAQItABQABgAIAAAAIQDYm+JuyAAAAOIA&#10;AAAPAAAAAAAAAAAAAAAAAAcCAABkcnMvZG93bnJldi54bWxQSwUGAAAAAAMAAwC3AAAA/AIAAAAA&#10;" strokecolor="#f93" strokeweight="2pt">
                  <v:shadow on="t" color="black" opacity="24903f" origin=",.5" offset="0,.55556mm"/>
                </v:line>
                <v:line id="Straight Connector 1706668326" o:spid="_x0000_s1037" style="position:absolute;flip:x;visibility:visible;mso-wrap-style:square" from="14603,15164" to="19993,214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13g5xgAAAOMAAAAPAAAAZHJzL2Rvd25yZXYueG1sRE9fS8Mw&#10;EH8X/A7hBN9c4gax1GVjGwhjCrI534/mbMuaS2luW/32RhB8vN//my/H0KkLDamN7OBxYkARV9G3&#10;XDs4frw8FKCSIHvsIpODb0qwXNzezLH08cp7uhykVjmEU4kOGpG+1DpVDQVMk9gTZ+4rDgEln0Ot&#10;/YDXHB46PTXG6oAt54YGe9o0VJ0O5+Bg9/65laI718e1ma1fxe42b3t07v5uXD2DEhrlX/zn3vo8&#10;/8lYa4vZ1MLvTxkAvfgBAAD//wMAUEsBAi0AFAAGAAgAAAAhANvh9svuAAAAhQEAABMAAAAAAAAA&#10;AAAAAAAAAAAAAFtDb250ZW50X1R5cGVzXS54bWxQSwECLQAUAAYACAAAACEAWvQsW78AAAAVAQAA&#10;CwAAAAAAAAAAAAAAAAAfAQAAX3JlbHMvLnJlbHNQSwECLQAUAAYACAAAACEAK9d4OcYAAADjAAAA&#10;DwAAAAAAAAAAAAAAAAAHAgAAZHJzL2Rvd25yZXYueG1sUEsFBgAAAAADAAMAtwAAAPoCAAAAAA==&#10;" strokecolor="#f93" strokeweight="2pt">
                  <v:shadow on="t" color="black" opacity="24903f" origin=",.5" offset="0,.55556mm"/>
                </v:line>
                <v:oval id="Oval 887627041" o:spid="_x0000_s1038" style="position:absolute;left:20462;top:1655;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Ec11ywAAAOIAAAAPAAAAZHJzL2Rvd25yZXYueG1sRI9Ba8JA&#10;FITvBf/D8gre6sagSYiuIoLgQQ+17aG3Z/aZhGbfxuwaY399t1DocZiZb5jlejCN6KlztWUF00kE&#10;griwuuZSwfvb7iUD4TyyxsYyKXiQg/Vq9LTEXNs7v1J/8qUIEHY5Kqi8b3MpXVGRQTexLXHwLrYz&#10;6IPsSqk7vAe4aWQcRYk0WHNYqLClbUXF1+lmFMT03cweH+mlt8ctH+aH6/lzkyg1fh42CxCeBv8f&#10;/mvvtYIsS5M4jWZT+L0U7oBc/QAAAP//AwBQSwECLQAUAAYACAAAACEA2+H2y+4AAACFAQAAEwAA&#10;AAAAAAAAAAAAAAAAAAAAW0NvbnRlbnRfVHlwZXNdLnhtbFBLAQItABQABgAIAAAAIQBa9CxbvwAA&#10;ABUBAAALAAAAAAAAAAAAAAAAAB8BAABfcmVscy8ucmVsc1BLAQItABQABgAIAAAAIQCxEc11ywAA&#10;AOIAAAAPAAAAAAAAAAAAAAAAAAcCAABkcnMvZG93bnJldi54bWxQSwUGAAAAAAMAAwC3AAAA/wIA&#10;AAAA&#10;" fillcolor="#00a9ce [3204]" strokecolor="#00191e [484]" strokeweight="2pt">
                  <v:textbox>
                    <w:txbxContent>
                      <w:p w14:paraId="6B745146" w14:textId="77777777" w:rsidR="009C4F3D" w:rsidRPr="00A87045" w:rsidRDefault="009C4F3D" w:rsidP="009C4F3D">
                        <w:pPr>
                          <w:jc w:val="center"/>
                          <w:rPr>
                            <w:sz w:val="6"/>
                            <w:szCs w:val="6"/>
                          </w:rPr>
                        </w:pPr>
                      </w:p>
                    </w:txbxContent>
                  </v:textbox>
                </v:oval>
                <v:rect id="Rectangle 27903258" o:spid="_x0000_s1039" style="position:absolute;left:18814;top:10139;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pyxFyAAAAOEAAAAPAAAAZHJzL2Rvd25yZXYueG1sRE9LbsIw&#10;EN1X4g7WVOqmKg6pCBAwCFWKyqIbQg8wsockNB6H2CVpT18vKrF8ev/NbrStuFHvG8cKZtMEBLF2&#10;puFKweepeFmC8AHZYOuYFPyQh9128rDB3LiBj3QrQyViCPscFdQhdLmUXtdk0U9dRxy5s+sthgj7&#10;SpoehxhuW5kmSSYtNhwbauzorSb9VX5bBR/Zbzl/zt71tZhdDpXZL4thoZV6ehz3axCBxnAX/7sP&#10;RkG6WCWv6TxOjo/iG5DbPwAAAP//AwBQSwECLQAUAAYACAAAACEA2+H2y+4AAACFAQAAEwAAAAAA&#10;AAAAAAAAAAAAAAAAW0NvbnRlbnRfVHlwZXNdLnhtbFBLAQItABQABgAIAAAAIQBa9CxbvwAAABUB&#10;AAALAAAAAAAAAAAAAAAAAB8BAABfcmVscy8ucmVsc1BLAQItABQABgAIAAAAIQBWpyxFyAAAAOEA&#10;AAAPAAAAAAAAAAAAAAAAAAcCAABkcnMvZG93bnJldi54bWxQSwUGAAAAAAMAAwC3AAAA/AIAAAAA&#10;" fillcolor="#f93" strokecolor="#00191e [484]" strokeweight="2pt">
                  <v:textbox>
                    <w:txbxContent>
                      <w:p w14:paraId="187F4717" w14:textId="77777777" w:rsidR="009C4F3D" w:rsidRDefault="009C4F3D" w:rsidP="009C4F3D">
                        <w:pPr>
                          <w:jc w:val="center"/>
                        </w:pPr>
                      </w:p>
                    </w:txbxContent>
                  </v:textbox>
                </v:rect>
                <v:rect id="Rectangle 1899242571" o:spid="_x0000_s1040" style="position:absolute;left:36241;top:10033;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yMWZxgAAAOMAAAAPAAAAZHJzL2Rvd25yZXYueG1sRE9LT8Mw&#10;DL4j7T9EnsSNJS2Pbd2yCSFA5cgGd7cxbbXGqZpsDf+eICFx9Pf2dh9tLy40+s6xhmyhQBDXznTc&#10;aPg4vtysQPiAbLB3TBq+ycN+N7vaYmHcxO90OYRGpBD2BWpoQxgKKX3dkkW/cANx4r7caDGkc2yk&#10;GXFK4baXuVIP0mLHqaHFgZ5aqk+Hs9Xw+Rqn2+qteq78UpXHMp4VZ6T19Tw+bkAEiuFf/OcuTZq/&#10;Wq/zu/x+mcHvTwkAufsBAAD//wMAUEsBAi0AFAAGAAgAAAAhANvh9svuAAAAhQEAABMAAAAAAAAA&#10;AAAAAAAAAAAAAFtDb250ZW50X1R5cGVzXS54bWxQSwECLQAUAAYACAAAACEAWvQsW78AAAAVAQAA&#10;CwAAAAAAAAAAAAAAAAAfAQAAX3JlbHMvLnJlbHNQSwECLQAUAAYACAAAACEANcjFmcYAAADjAAAA&#10;DwAAAAAAAAAAAAAAAAAHAgAAZHJzL2Rvd25yZXYueG1sUEsFBgAAAAADAAMAtwAAAPoCAAAAAA==&#10;" fillcolor="yellow" strokecolor="#00191e [484]" strokeweight="2pt">
                  <v:textbox>
                    <w:txbxContent>
                      <w:p w14:paraId="029704E8" w14:textId="77777777" w:rsidR="009C4F3D" w:rsidRDefault="009C4F3D" w:rsidP="009C4F3D">
                        <w:pPr>
                          <w:jc w:val="center"/>
                        </w:pPr>
                      </w:p>
                      <w:p w14:paraId="76A3F439" w14:textId="77777777" w:rsidR="009C4F3D" w:rsidRDefault="009C4F3D" w:rsidP="009C4F3D"/>
                    </w:txbxContent>
                  </v:textbox>
                </v:rect>
                <v:oval id="Oval 1574509789" o:spid="_x0000_s1041" style="position:absolute;left:47960;top:1655;width:4055;height:4055;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rhqtzgAAAOMAAAAPAAAAZHJzL2Rvd25yZXYueG1sRI/dTgIx&#10;EIXvTXyHZky8k1YiAiuFEBMQiUL4CdeT7bi7uJ2u2wILT29NTLicOec7c2YwamwpjlT7wrGGx5YC&#10;QZw6U3CmYbuZPPRA+IBssHRMGs7kYTS8vRlgYtyJV3Rch0zEEPYJashDqBIpfZqTRd9yFXHUvlxt&#10;McSxzqSp8RTDbSnbSj1LiwXHCzlW9JpT+r0+2Fhj9/5zWHxuZ8t5NVF7/ti/TacXre/vmvELiEBN&#10;uJr/6ZmJXKf71FH9bq8Pfz/FBcjhLwAAAP//AwBQSwECLQAUAAYACAAAACEA2+H2y+4AAACFAQAA&#10;EwAAAAAAAAAAAAAAAAAAAAAAW0NvbnRlbnRfVHlwZXNdLnhtbFBLAQItABQABgAIAAAAIQBa9Cxb&#10;vwAAABUBAAALAAAAAAAAAAAAAAAAAB8BAABfcmVscy8ucmVsc1BLAQItABQABgAIAAAAIQDErhqt&#10;zgAAAOMAAAAPAAAAAAAAAAAAAAAAAAcCAABkcnMvZG93bnJldi54bWxQSwUGAAAAAAMAAwC3AAAA&#10;AgMAAAAA&#10;" fillcolor="#007377 [3208]" strokecolor="#011 [488]" strokeweight="2pt">
                  <v:textbox>
                    <w:txbxContent>
                      <w:p w14:paraId="5E69B6D7"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D</w:t>
                        </w:r>
                      </w:p>
                    </w:txbxContent>
                  </v:textbox>
                </v:oval>
                <v:shape id="_x0000_s1042" type="#_x0000_t202" style="position:absolute;left:24045;top:2094;width:9937;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JJcRyQAAAOIAAAAPAAAAZHJzL2Rvd25yZXYueG1sRI9Pa8JA&#10;FMTvBb/D8oTe6q7xDzF1FVEKPVnUVvD2yD6T0OzbkN2a+O3dQqHHYWZ+wyzXva3FjVpfOdYwHikQ&#10;xLkzFRcaPk9vLykIH5AN1o5Jw508rFeDpyVmxnV8oNsxFCJC2GeooQyhyaT0eUkW/cg1xNG7utZi&#10;iLItpGmxi3Bby0SpubRYcVwosaFtSfn38cdq+NpfL+ep+ih2dtZ0rleS7UJq/TzsN68gAvXhP/zX&#10;fjcaksVEzdI0mcDvpXgH5OoBAAD//wMAUEsBAi0AFAAGAAgAAAAhANvh9svuAAAAhQEAABMAAAAA&#10;AAAAAAAAAAAAAAAAAFtDb250ZW50X1R5cGVzXS54bWxQSwECLQAUAAYACAAAACEAWvQsW78AAAAV&#10;AQAACwAAAAAAAAAAAAAAAAAfAQAAX3JlbHMvLnJlbHNQSwECLQAUAAYACAAAACEA2ySXEckAAADi&#10;AAAADwAAAAAAAAAAAAAAAAAHAgAAZHJzL2Rvd25yZXYueG1sUEsFBgAAAAADAAMAtwAAAP0CAAAA&#10;AA==&#10;" filled="f" stroked="f">
                  <v:textbox>
                    <w:txbxContent>
                      <w:p w14:paraId="24B2E336" w14:textId="77777777" w:rsidR="009C4F3D" w:rsidRDefault="009C4F3D" w:rsidP="009C4F3D">
                        <w:pPr>
                          <w:spacing w:line="276" w:lineRule="auto"/>
                          <w:rPr>
                            <w:rFonts w:eastAsia="Segoe UI Light"/>
                          </w:rPr>
                        </w:pPr>
                        <w:r>
                          <w:rPr>
                            <w:rFonts w:eastAsia="Segoe UI Light"/>
                          </w:rPr>
                          <w:t>Starting Unit</w:t>
                        </w:r>
                      </w:p>
                    </w:txbxContent>
                  </v:textbox>
                </v:shape>
                <v:shape id="_x0000_s1043" type="#_x0000_t202" style="position:absolute;left:28571;top:10161;width:6762;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5FYvxgAAAOMAAAAPAAAAZHJzL2Rvd25yZXYueG1sRE9La8JA&#10;EL4L/Q/LFHrT3YqPGF2ltBR6svgEb0N2TILZ2ZDdmvjvXaHgcb73LFadrcSVGl861vA+UCCIM2dK&#10;zjXsd9/9BIQPyAYrx6ThRh5Wy5feAlPjWt7QdRtyEUPYp6ihCKFOpfRZQRb9wNXEkTu7xmKIZ5NL&#10;02Abw20lh0pNpMWSY0OBNX0WlF22f1bDYX0+HUfqN/+y47p1nZJsZ1Lrt9fuYw4iUBee4n/3j4nz&#10;h+Nkmkxmoyk8fooAyOUdAAD//wMAUEsBAi0AFAAGAAgAAAAhANvh9svuAAAAhQEAABMAAAAAAAAA&#10;AAAAAAAAAAAAAFtDb250ZW50X1R5cGVzXS54bWxQSwECLQAUAAYACAAAACEAWvQsW78AAAAVAQAA&#10;CwAAAAAAAAAAAAAAAAAfAQAAX3JlbHMvLnJlbHNQSwECLQAUAAYACAAAACEAx+RWL8YAAADjAAAA&#10;DwAAAAAAAAAAAAAAAAAHAgAAZHJzL2Rvd25yZXYueG1sUEsFBgAAAAADAAMAtwAAAPoCAAAAAA==&#10;" filled="f" stroked="f">
                  <v:textbox>
                    <w:txbxContent>
                      <w:p w14:paraId="4C37C5ED" w14:textId="77777777" w:rsidR="009C4F3D" w:rsidRDefault="009C4F3D" w:rsidP="009C4F3D">
                        <w:pPr>
                          <w:spacing w:line="276" w:lineRule="auto"/>
                          <w:rPr>
                            <w:rFonts w:eastAsia="Segoe UI Light"/>
                          </w:rPr>
                        </w:pPr>
                        <w:r>
                          <w:rPr>
                            <w:rFonts w:eastAsia="Segoe UI Light"/>
                          </w:rPr>
                          <w:t>20 km</w:t>
                        </w:r>
                      </w:p>
                    </w:txbxContent>
                  </v:textbox>
                </v:shape>
                <v:shape id="_x0000_s1044" type="#_x0000_t202" style="position:absolute;left:22271;top:6325;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CNTDyQAAAOMAAAAPAAAAZHJzL2Rvd25yZXYueG1sRI9Ba8JA&#10;FITvQv/D8gredFeJWtNspChCTy1qW+jtkX0modm3Ibua9N93C4LHYWa+YbLNYBtxpc7XjjXMpgoE&#10;ceFMzaWGj9N+8gTCB2SDjWPS8EseNvnDKMPUuJ4PdD2GUkQI+xQ1VCG0qZS+qMiin7qWOHpn11kM&#10;UXalNB32EW4bOVdqKS3WHBcqbGlbUfFzvFgNn2/n769EvZc7u2h7NyjJdi21Hj8OL88gAg3hHr61&#10;X42GSEyWq2QxW8P/p/gHZP4HAAD//wMAUEsBAi0AFAAGAAgAAAAhANvh9svuAAAAhQEAABMAAAAA&#10;AAAAAAAAAAAAAAAAAFtDb250ZW50X1R5cGVzXS54bWxQSwECLQAUAAYACAAAACEAWvQsW78AAAAV&#10;AQAACwAAAAAAAAAAAAAAAAAfAQAAX3JlbHMvLnJlbHNQSwECLQAUAAYACAAAACEA0AjUw8kAAADj&#10;AAAADwAAAAAAAAAAAAAAAAAHAgAAZHJzL2Rvd25yZXYueG1sUEsFBgAAAAADAAMAtwAAAP0CAAAA&#10;AA==&#10;" filled="f" stroked="f">
                  <v:textbox>
                    <w:txbxContent>
                      <w:p w14:paraId="296677E1" w14:textId="77777777" w:rsidR="009C4F3D" w:rsidRDefault="009C4F3D" w:rsidP="009C4F3D">
                        <w:pPr>
                          <w:spacing w:line="276" w:lineRule="auto"/>
                          <w:rPr>
                            <w:rFonts w:eastAsia="Segoe UI Light"/>
                          </w:rPr>
                        </w:pPr>
                        <w:r>
                          <w:rPr>
                            <w:rFonts w:eastAsia="Segoe UI Light"/>
                          </w:rPr>
                          <w:t>30 km</w:t>
                        </w:r>
                      </w:p>
                    </w:txbxContent>
                  </v:textbox>
                </v:shape>
                <v:shape id="_x0000_s1045" type="#_x0000_t202" style="position:absolute;left:10804;top:9943;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2CUyQAAAOIAAAAPAAAAZHJzL2Rvd25yZXYueG1sRI9Pa8JA&#10;FMTvQr/D8gredLfVapq6iiiCp4rpH+jtkX0modm3Ibua+O3dQsHjMDO/YRar3tbiQq2vHGt4GisQ&#10;xLkzFRcaPj92owSED8gGa8ek4UoeVsuHwQJT4zo+0iULhYgQ9ilqKENoUil9XpJFP3YNcfROrrUY&#10;omwLaVrsItzW8lmpmbRYcVwosaFNSflvdrYavt5PP99TdSi29qXpXK8k21ep9fCxX7+BCNSHe/i/&#10;vTcakvlcJbNkMoW/S/EOyOUNAAD//wMAUEsBAi0AFAAGAAgAAAAhANvh9svuAAAAhQEAABMAAAAA&#10;AAAAAAAAAAAAAAAAAFtDb250ZW50X1R5cGVzXS54bWxQSwECLQAUAAYACAAAACEAWvQsW78AAAAV&#10;AQAACwAAAAAAAAAAAAAAAAAfAQAAX3JlbHMvLnJlbHNQSwECLQAUAAYACAAAACEAUy9glMkAAADi&#10;AAAADwAAAAAAAAAAAAAAAAAHAgAAZHJzL2Rvd25yZXYueG1sUEsFBgAAAAADAAMAtwAAAP0CAAAA&#10;AA==&#10;" filled="f" stroked="f">
                  <v:textbox>
                    <w:txbxContent>
                      <w:p w14:paraId="5036513D" w14:textId="77777777" w:rsidR="009C4F3D" w:rsidRDefault="009C4F3D" w:rsidP="009C4F3D">
                        <w:pPr>
                          <w:spacing w:line="276" w:lineRule="auto"/>
                          <w:rPr>
                            <w:rFonts w:eastAsia="Segoe UI Light"/>
                          </w:rPr>
                        </w:pPr>
                        <w:r>
                          <w:rPr>
                            <w:rFonts w:eastAsia="Segoe UI Light"/>
                          </w:rPr>
                          <w:t>30 km</w:t>
                        </w:r>
                      </w:p>
                    </w:txbxContent>
                  </v:textbox>
                </v:shape>
                <v:shape id="_x0000_s1046" type="#_x0000_t202" style="position:absolute;left:40627;top:1344;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Q+j4xwAAAOMAAAAPAAAAZHJzL2Rvd25yZXYueG1sRE9La8JA&#10;EL4L/Q/LFHqru2qsGl1FKoWeKvUF3obsmASzsyG7mvTfdwsFj/O9Z7HqbCXu1PjSsYZBX4Egzpwp&#10;Oddw2H+8TkH4gGywckwafsjDavnUW2BqXMvfdN+FXMQQ9ilqKEKoUyl9VpBF33c1ceQurrEY4tnk&#10;0jTYxnBbyaFSb9JiybGhwJreC8quu5vVcPy6nE+J2uYbO65b1ynJdia1fnnu1nMQgbrwEP+7P02c&#10;P0pmo+F0PEng76cIgFz+AgAA//8DAFBLAQItABQABgAIAAAAIQDb4fbL7gAAAIUBAAATAAAAAAAA&#10;AAAAAAAAAAAAAABbQ29udGVudF9UeXBlc10ueG1sUEsBAi0AFAAGAAgAAAAhAFr0LFu/AAAAFQEA&#10;AAsAAAAAAAAAAAAAAAAAHwEAAF9yZWxzLy5yZWxzUEsBAi0AFAAGAAgAAAAhAL1D6PjHAAAA4wAA&#10;AA8AAAAAAAAAAAAAAAAABwIAAGRycy9kb3ducmV2LnhtbFBLBQYAAAAAAwADALcAAAD7AgAAAAA=&#10;" filled="f" stroked="f">
                  <v:textbox>
                    <w:txbxContent>
                      <w:p w14:paraId="37538624" w14:textId="77777777" w:rsidR="009C4F3D" w:rsidRDefault="009C4F3D" w:rsidP="009C4F3D">
                        <w:pPr>
                          <w:spacing w:line="276" w:lineRule="auto"/>
                          <w:rPr>
                            <w:rFonts w:eastAsia="Segoe UI Light"/>
                          </w:rPr>
                        </w:pPr>
                        <w:r>
                          <w:rPr>
                            <w:rFonts w:eastAsia="Segoe UI Light"/>
                          </w:rPr>
                          <w:t>10 km</w:t>
                        </w:r>
                      </w:p>
                    </w:txbxContent>
                  </v:textbox>
                </v:shape>
                <v:shape id="_x0000_s1047" type="#_x0000_t202" style="position:absolute;left:42024;top:16364;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LErGxgAAAOMAAAAPAAAAZHJzL2Rvd25yZXYueG1sRE/Pa8Iw&#10;FL4P9j+EJ3jTxKJOq1GGInhyzE3B26N5tsXmpTTR1v/eHAY7fny/l+vOVuJBjS8daxgNFQjizJmS&#10;cw2/P7vBDIQPyAYrx6ThSR7Wq/e3JabGtfxNj2PIRQxhn6KGIoQ6ldJnBVn0Q1cTR+7qGoshwiaX&#10;psE2httKJkpNpcWSY0OBNW0Kym7Hu9VwOlwv57H6yrd2UreuU5LtXGrd73WfCxCBuvAv/nPvjYZE&#10;jZKP+SyZxNHxU/wDcvUCAAD//wMAUEsBAi0AFAAGAAgAAAAhANvh9svuAAAAhQEAABMAAAAAAAAA&#10;AAAAAAAAAAAAAFtDb250ZW50X1R5cGVzXS54bWxQSwECLQAUAAYACAAAACEAWvQsW78AAAAVAQAA&#10;CwAAAAAAAAAAAAAAAAAfAQAAX3JlbHMvLnJlbHNQSwECLQAUAAYACAAAACEAOCxKxsYAAADjAAAA&#10;DwAAAAAAAAAAAAAAAAAHAgAAZHJzL2Rvd25yZXYueG1sUEsFBgAAAAADAAMAtwAAAPoCAAAAAA==&#10;" filled="f" stroked="f">
                  <v:textbox>
                    <w:txbxContent>
                      <w:p w14:paraId="397E50F1" w14:textId="77777777" w:rsidR="009C4F3D" w:rsidRDefault="009C4F3D" w:rsidP="009C4F3D">
                        <w:pPr>
                          <w:spacing w:line="276" w:lineRule="auto"/>
                          <w:rPr>
                            <w:rFonts w:eastAsia="Segoe UI Light"/>
                          </w:rPr>
                        </w:pPr>
                        <w:r>
                          <w:rPr>
                            <w:rFonts w:eastAsia="Segoe UI Light"/>
                          </w:rPr>
                          <w:t>20 km</w:t>
                        </w:r>
                      </w:p>
                    </w:txbxContent>
                  </v:textbox>
                </v:shape>
                <v:shape id="_x0000_s1048" type="#_x0000_t202" style="position:absolute;left:22703;top:15697;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3OyYxwAAAOMAAAAPAAAAZHJzL2Rvd25yZXYueG1sRE9La8JA&#10;EL4L/Q/LFLzprvGBRlcpitBTi7YK3obsmIRmZ0N2Nem/7xYEj/O9Z7XpbCXu1PjSsYbRUIEgzpwp&#10;Odfw/bUfzEH4gGywckwafsnDZv3SW2FqXMsHuh9DLmII+xQ1FCHUqZQ+K8iiH7qaOHJX11gM8Wxy&#10;aRpsY7itZKLUTFosOTYUWNO2oOzneLMaTh/Xy3miPvOdndat65Rku5Ba91+7tyWIQF14ih/udxPn&#10;z8eL6SQZqQT+f4oAyPUfAAAA//8DAFBLAQItABQABgAIAAAAIQDb4fbL7gAAAIUBAAATAAAAAAAA&#10;AAAAAAAAAAAAAABbQ29udGVudF9UeXBlc10ueG1sUEsBAi0AFAAGAAgAAAAhAFr0LFu/AAAAFQEA&#10;AAsAAAAAAAAAAAAAAAAAHwEAAF9yZWxzLy5yZWxzUEsBAi0AFAAGAAgAAAAhANfc7JjHAAAA4wAA&#10;AA8AAAAAAAAAAAAAAAAABwIAAGRycy9kb3ducmV2LnhtbFBLBQYAAAAAAwADALcAAAD7AgAAAAA=&#10;" filled="f" stroked="f">
                  <v:textbox>
                    <w:txbxContent>
                      <w:p w14:paraId="550EA189" w14:textId="77777777" w:rsidR="009C4F3D" w:rsidRDefault="009C4F3D" w:rsidP="009C4F3D">
                        <w:pPr>
                          <w:spacing w:line="276" w:lineRule="auto"/>
                          <w:rPr>
                            <w:rFonts w:eastAsia="Segoe UI Light"/>
                          </w:rPr>
                        </w:pPr>
                        <w:r>
                          <w:rPr>
                            <w:rFonts w:eastAsia="Segoe UI Light"/>
                          </w:rPr>
                          <w:t>5 km</w:t>
                        </w:r>
                      </w:p>
                    </w:txbxContent>
                  </v:textbox>
                </v:shape>
                <v:oval id="Oval 2009962849" o:spid="_x0000_s1049" style="position:absolute;left:20462;top:19284;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H0i+yAAAAOMAAAAPAAAAZHJzL2Rvd25yZXYueG1sRI9Ba8JA&#10;FITvBf/D8gre6qZBgomuUgsLQk+14vmx+0xis29Ddhvjv3cLhR6HmfmG2ewm14mRhtB6VvC6yEAQ&#10;G29brhWcvvTLCkSIyBY7z6TgTgF229nTBivrb/xJ4zHWIkE4VKigibGvpAymIYdh4Xvi5F384DAm&#10;OdTSDnhLcNfJPMsK6bDltNBgT+8Nme/jj1Mw6sP5Wk7ZaHToP/LLXptzoZWaP09vaxCRpvgf/msf&#10;rIJELMsiXy1L+P2U/oDcPgAAAP//AwBQSwECLQAUAAYACAAAACEA2+H2y+4AAACFAQAAEwAAAAAA&#10;AAAAAAAAAAAAAAAAW0NvbnRlbnRfVHlwZXNdLnhtbFBLAQItABQABgAIAAAAIQBa9CxbvwAAABUB&#10;AAALAAAAAAAAAAAAAAAAAB8BAABfcmVscy8ucmVsc1BLAQItABQABgAIAAAAIQBZH0i+yAAAAOMA&#10;AAAPAAAAAAAAAAAAAAAAAAcCAABkcnMvZG93bnJldi54bWxQSwUGAAAAAAMAAwC3AAAA/AIAAAAA&#10;" fillcolor="#007377 [3208]" strokecolor="#011 [488]" strokeweight="2pt">
                  <v:textbox>
                    <w:txbxContent>
                      <w:p w14:paraId="1F76D32C" w14:textId="77777777" w:rsidR="009C4F3D" w:rsidRPr="000B27DE" w:rsidRDefault="009C4F3D" w:rsidP="009C4F3D">
                        <w:pPr>
                          <w:jc w:val="center"/>
                          <w:rPr>
                            <w:b/>
                            <w:bCs/>
                            <w:color w:val="FFFFFF" w:themeColor="background1"/>
                          </w:rPr>
                        </w:pPr>
                        <w:r w:rsidRPr="000B27DE">
                          <w:rPr>
                            <w:b/>
                            <w:bCs/>
                            <w:color w:val="FFFFFF" w:themeColor="background1"/>
                          </w:rPr>
                          <w:t>C</w:t>
                        </w:r>
                      </w:p>
                    </w:txbxContent>
                  </v:textbox>
                </v:oval>
                <v:rect id="Rectangle 1191637844" o:spid="_x0000_s1050" style="position:absolute;left:2850;top:12006;width:10993;height:1193;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4ZnHxgAAAOMAAAAPAAAAZHJzL2Rvd25yZXYueG1sRE9fT8Iw&#10;EH838Ts0Z+KbdFXEOSmEkBB8leH7uZ7b4npd2jIGn96SkPB4v/83X462EwP50DrWoCYZCOLKmZZr&#10;Dfty85SDCBHZYOeYNJwowHJxfzfHwrgjf9Gwi7VIIRwK1NDE2BdShqohi2HieuLE/TpvMabT19J4&#10;PKZw28nnLJtJiy2nhgZ7WjdU/e0OVsP31nRrX5Y/9avr880pntWgSq0fH8bVB4hIY7yJr+5Pk+ar&#10;dzV7ecunU7j8lACQi38AAAD//wMAUEsBAi0AFAAGAAgAAAAhANvh9svuAAAAhQEAABMAAAAAAAAA&#10;AAAAAAAAAAAAAFtDb250ZW50X1R5cGVzXS54bWxQSwECLQAUAAYACAAAACEAWvQsW78AAAAVAQAA&#10;CwAAAAAAAAAAAAAAAAAfAQAAX3JlbHMvLnJlbHNQSwECLQAUAAYACAAAACEAWOGZx8YAAADjAAAA&#10;DwAAAAAAAAAAAAAAAAAHAgAAZHJzL2Rvd25yZXYueG1sUEsFBgAAAAADAAMAtwAAAPoCAAAAAA==&#10;" fillcolor="#f93" strokecolor="#00191e [484]" strokeweight="2pt"/>
                <v:oval id="Oval 1539738304" o:spid="_x0000_s1051" style="position:absolute;left:11776;top:20619;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9YAxwAAAOMAAAAPAAAAZHJzL2Rvd25yZXYueG1sRE9fS8Mw&#10;EH8X9h3CDXxziavOrS4bKgQGPm2TPR/Jra02l9LErn57Iwh7vN//W29H34qB+tgE1nA/UyCIbXAN&#10;Vxo+juZuCSImZIdtYNLwQxG2m8nNGksXLryn4ZAqkUM4lqihTqkrpYy2Jo9xFjrizJ1D7zHls6+k&#10;6/GSw30r50otpMeGc0ONHb3VZL8O317DYHanz9WoBmti9z4/vxp7Whitb6fjyzOIRGO6iv/dO5fn&#10;Pxarp2JZqAf4+ykDIDe/AAAA//8DAFBLAQItABQABgAIAAAAIQDb4fbL7gAAAIUBAAATAAAAAAAA&#10;AAAAAAAAAAAAAABbQ29udGVudF9UeXBlc10ueG1sUEsBAi0AFAAGAAgAAAAhAFr0LFu/AAAAFQEA&#10;AAsAAAAAAAAAAAAAAAAAHwEAAF9yZWxzLy5yZWxzUEsBAi0AFAAGAAgAAAAhAA/D1gDHAAAA4wAA&#10;AA8AAAAAAAAAAAAAAAAABwIAAGRycy9kb3ducmV2LnhtbFBLBQYAAAAAAwADALcAAAD7AgAAAAA=&#10;" fillcolor="#007377 [3208]" strokecolor="#011 [488]" strokeweight="2pt">
                  <v:textbox>
                    <w:txbxContent>
                      <w:p w14:paraId="2D4EFCC2"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B</w:t>
                        </w:r>
                      </w:p>
                    </w:txbxContent>
                  </v:textbox>
                </v:oval>
                <v:oval id="Oval 328065141" o:spid="_x0000_s1052" style="position:absolute;left:12115;top:927;width:4056;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9PWNyAAAAOIAAAAPAAAAZHJzL2Rvd25yZXYueG1sRI9RS8Mw&#10;FIXfBf9DuIJvLmnVMrtlQ4XAwCc32fMluWs7m5vSxK7+eyMIPh7OOd/hrLez78VEY+wCaygWCgSx&#10;Da7jRsPHwdwtQcSE7LAPTBq+KcJ2c321xtqFC7/TtE+NyBCONWpoUxpqKaNtyWNchIE4e6cwekxZ&#10;jo10I14y3PeyVKqSHjvOCy0O9NqS/dx/eQ2T2R3PT7OarInDW3l6MfZYGa1vb+bnFYhEc/oP/7V3&#10;TsN9uVTVY/FQwO+lfAfk5gcAAP//AwBQSwECLQAUAAYACAAAACEA2+H2y+4AAACFAQAAEwAAAAAA&#10;AAAAAAAAAAAAAAAAW0NvbnRlbnRfVHlwZXNdLnhtbFBLAQItABQABgAIAAAAIQBa9CxbvwAAABUB&#10;AAALAAAAAAAAAAAAAAAAAB8BAABfcmVscy8ucmVsc1BLAQItABQABgAIAAAAIQC09PWNyAAAAOIA&#10;AAAPAAAAAAAAAAAAAAAAAAcCAABkcnMvZG93bnJldi54bWxQSwUGAAAAAAMAAwC3AAAA/AIAAAAA&#10;" fillcolor="#007377 [3208]" strokecolor="#011 [488]" strokeweight="2pt">
                  <v:textbox>
                    <w:txbxContent>
                      <w:p w14:paraId="19320FB0"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A</w:t>
                        </w:r>
                      </w:p>
                    </w:txbxContent>
                  </v:textbox>
                </v:oval>
                <v:shapetype id="_x0000_t6" coordsize="21600,21600" o:spt="6" path="m,l,21600r21600,xe">
                  <v:stroke joinstyle="miter"/>
                  <v:path gradientshapeok="t" o:connecttype="custom" o:connectlocs="0,0;0,10800;0,21600;10800,21600;21600,21600;10800,10800" textboxrect="1800,12600,12600,19800"/>
                </v:shapetype>
                <v:shape id="Right Triangle 1194380647" o:spid="_x0000_s1053" type="#_x0000_t6" style="position:absolute;left:20045;top:9367;width:5014;height:6604;rotation:-90;flip: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ReToxgAAAOMAAAAPAAAAZHJzL2Rvd25yZXYueG1sRE9LawIx&#10;EL4X/A9hBG816wO1W6OIIHhpobviedhMN1s3kyWJuv57Uyj0ON971tvetuJGPjSOFUzGGQjiyumG&#10;awWn8vC6AhEissbWMSl4UIDtZvCyxly7O3/RrYi1SCEcclRgYuxyKUNlyGIYu444cd/OW4zp9LXU&#10;Hu8p3LZymmULabHh1GCwo72h6lJcrYJL+Gyr6dmfy86X8sd/mCMVRqnRsN+9g4jUx3/xn/uo0/zJ&#10;23y2yhbzJfz+lACQmycAAAD//wMAUEsBAi0AFAAGAAgAAAAhANvh9svuAAAAhQEAABMAAAAAAAAA&#10;AAAAAAAAAAAAAFtDb250ZW50X1R5cGVzXS54bWxQSwECLQAUAAYACAAAACEAWvQsW78AAAAVAQAA&#10;CwAAAAAAAAAAAAAAAAAfAQAAX3JlbHMvLnJlbHNQSwECLQAUAAYACAAAACEAoUXk6MYAAADjAAAA&#10;DwAAAAAAAAAAAAAAAAAHAgAAZHJzL2Rvd25yZXYueG1sUEsFBgAAAAADAAMAtwAAAPoCAAAAAA==&#10;" fillcolor="yellow" strokecolor="#00191e [484]" strokeweight="2pt"/>
                <v:oval id="Oval 1287046543" o:spid="_x0000_s1054" style="position:absolute;left:19251;top:12661;width:2149;height:2149;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AgHyQAAAOMAAAAPAAAAZHJzL2Rvd25yZXYueG1sRE/NasJA&#10;EL4XfIdlhN7qRqtRU1cRobW9RIxevE2zYxLMzobsqunbdwsFj/P9z2LVmVrcqHWVZQXDQQSCOLe6&#10;4kLB8fD+MgPhPLLG2jIp+CEHq2XvaYGJtnfe0y3zhQgh7BJUUHrfJFK6vCSDbmAb4sCdbWvQh7Mt&#10;pG7xHsJNLUdRFEuDFYeGEhvalJRfsqtRsMtO6ff2+HXN0q37mG/iU9rkE6We+936DYSnzj/E/+5P&#10;HeaPZtNoHE/Gr/D3UwBALn8BAAD//wMAUEsBAi0AFAAGAAgAAAAhANvh9svuAAAAhQEAABMAAAAA&#10;AAAAAAAAAAAAAAAAAFtDb250ZW50X1R5cGVzXS54bWxQSwECLQAUAAYACAAAACEAWvQsW78AAAAV&#10;AQAACwAAAAAAAAAAAAAAAAAfAQAAX3JlbHMvLnJlbHNQSwECLQAUAAYACAAAACEAPuwIB8kAAADj&#10;AAAADwAAAAAAAAAAAAAAAAAHAgAAZHJzL2Rvd25yZXYueG1sUEsFBgAAAAADAAMAtwAAAP0CAAAA&#10;AA==&#10;" fillcolor="#757579 [3206]" strokecolor="#111 [486]" strokeweight="2pt">
                  <v:textbox>
                    <w:txbxContent>
                      <w:p w14:paraId="344A9921" w14:textId="77777777" w:rsidR="009C4F3D" w:rsidRPr="00A87045" w:rsidRDefault="009C4F3D" w:rsidP="009C4F3D">
                        <w:pPr>
                          <w:jc w:val="center"/>
                          <w:rPr>
                            <w:sz w:val="6"/>
                            <w:szCs w:val="6"/>
                          </w:rPr>
                        </w:pPr>
                      </w:p>
                    </w:txbxContent>
                  </v:textbox>
                </v:oval>
                <v:shape id="_x0000_s1055" type="#_x0000_t202" style="position:absolute;left:44938;top:9869;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1rM+yQAAAOIAAAAPAAAAZHJzL2Rvd25yZXYueG1sRI9Ba8JA&#10;FITvhf6H5RV6q7uxMdjoKtJS8GTRVqG3R/aZBLNvQ3Zr4r93C4LHYWa+YebLwTbiTJ2vHWtIRgoE&#10;ceFMzaWGn+/PlykIH5ANNo5Jw4U8LBePD3PMjet5S+ddKEWEsM9RQxVCm0vpi4os+pFriaN3dJ3F&#10;EGVXStNhH+G2kWOlMmmx5rhQYUvvFRWn3Z/VsN8cfw+p+io/7KTt3aAk2zep9fPTsJqBCDSEe/jW&#10;XhsNr1k6VUmWpPB/Kd4BubgCAAD//wMAUEsBAi0AFAAGAAgAAAAhANvh9svuAAAAhQEAABMAAAAA&#10;AAAAAAAAAAAAAAAAAFtDb250ZW50X1R5cGVzXS54bWxQSwECLQAUAAYACAAAACEAWvQsW78AAAAV&#10;AQAACwAAAAAAAAAAAAAAAAAfAQAAX3JlbHMvLnJlbHNQSwECLQAUAAYACAAAACEAEdazPskAAADi&#10;AAAADwAAAAAAAAAAAAAAAAAHAgAAZHJzL2Rvd25yZXYueG1sUEsFBgAAAAADAAMAtwAAAP0CAAAA&#10;AA==&#10;" filled="f" stroked="f">
                  <v:textbox>
                    <w:txbxContent>
                      <w:p w14:paraId="5A3E99DD" w14:textId="77777777" w:rsidR="009C4F3D" w:rsidRDefault="009C4F3D" w:rsidP="009C4F3D">
                        <w:pPr>
                          <w:spacing w:line="276" w:lineRule="auto"/>
                          <w:rPr>
                            <w:rFonts w:eastAsia="Segoe UI Light"/>
                          </w:rPr>
                        </w:pPr>
                        <w:r>
                          <w:rPr>
                            <w:rFonts w:eastAsia="Segoe UI Light"/>
                          </w:rPr>
                          <w:t>20 km</w:t>
                        </w:r>
                      </w:p>
                    </w:txbxContent>
                  </v:textbox>
                </v:shape>
                <v:rect id="Rectangle 287570492" o:spid="_x0000_s1056" style="position:absolute;left:47842;top:12006;width:10994;height:1193;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YDjEygAAAOIAAAAPAAAAZHJzL2Rvd25yZXYueG1sRI9BSwMx&#10;FITvgv8hPMGbzbrqtt02LVIQpFDEasHjY/PMLt28LEnspv++EQSPw8x8wyzXyfbiRD50jhXcTwoQ&#10;xI3THRsFnx8vdzMQISJr7B2TgjMFWK+ur5ZYazfyO5320YgM4VCjgjbGoZYyNC1ZDBM3EGfv23mL&#10;MUtvpPY4ZrjtZVkUlbTYcV5ocaBNS81x/2MV7MzXbkNvfaq2D4dw9vOxOiSj1O1Nel6AiJTif/iv&#10;/aoVlLPp07R4nJfweynfAbm6AAAA//8DAFBLAQItABQABgAIAAAAIQDb4fbL7gAAAIUBAAATAAAA&#10;AAAAAAAAAAAAAAAAAABbQ29udGVudF9UeXBlc10ueG1sUEsBAi0AFAAGAAgAAAAhAFr0LFu/AAAA&#10;FQEAAAsAAAAAAAAAAAAAAAAAHwEAAF9yZWxzLy5yZWxzUEsBAi0AFAAGAAgAAAAhAJNgOMTKAAAA&#10;4gAAAA8AAAAAAAAAAAAAAAAABwIAAGRycy9kb3ducmV2LnhtbFBLBQYAAAAAAwADALcAAAD+AgAA&#10;AAA=&#10;" fillcolor="yellow" strokecolor="#00191e [484]" strokeweight="2pt"/>
                <v:shape id="_x0000_s1057" type="#_x0000_t202" style="position:absolute;left:12671;top:5619;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K9nyQAAAOMAAAAPAAAAZHJzL2Rvd25yZXYueG1sRI9Ba8JA&#10;FITvBf/D8oTedNfEiqauIi2FnixqK3h7ZJ9JaPZtyG5N/PeuIPQ4zMw3zHLd21pcqPWVYw2TsQJB&#10;nDtTcaHh+/AxmoPwAdlg7Zg0XMnDejV4WmJmXMc7uuxDISKEfYYayhCaTEqfl2TRj11DHL2zay2G&#10;KNtCmha7CLe1TJSaSYsVx4USG3orKf/d/1kNP9vz6ThVX8W7fWk61yvJdiG1fh72m1cQgfrwH360&#10;P42GRC2SeZqqdAr3T/EPyNUNAAD//wMAUEsBAi0AFAAGAAgAAAAhANvh9svuAAAAhQEAABMAAAAA&#10;AAAAAAAAAAAAAAAAAFtDb250ZW50X1R5cGVzXS54bWxQSwECLQAUAAYACAAAACEAWvQsW78AAAAV&#10;AQAACwAAAAAAAAAAAAAAAAAfAQAAX3JlbHMvLnJlbHNQSwECLQAUAAYACAAAACEAS0ivZ8kAAADj&#10;AAAADwAAAAAAAAAAAAAAAAAHAgAAZHJzL2Rvd25yZXYueG1sUEsFBgAAAAADAAMAtwAAAP0CAAAA&#10;AA==&#10;" filled="f" stroked="f">
                  <v:textbox>
                    <w:txbxContent>
                      <w:p w14:paraId="07E08898" w14:textId="77777777" w:rsidR="009C4F3D" w:rsidRDefault="009C4F3D" w:rsidP="009C4F3D">
                        <w:pPr>
                          <w:spacing w:line="276" w:lineRule="auto"/>
                          <w:rPr>
                            <w:rFonts w:eastAsia="Segoe UI Light"/>
                          </w:rPr>
                        </w:pPr>
                        <w:r>
                          <w:rPr>
                            <w:rFonts w:eastAsia="Segoe UI Light"/>
                          </w:rPr>
                          <w:t>10 km</w:t>
                        </w:r>
                      </w:p>
                    </w:txbxContent>
                  </v:textbox>
                </v:shape>
                <v:shape id="_x0000_s1058" type="#_x0000_t202" style="position:absolute;left:12763;top:16470;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Y4BhxwAAAOMAAAAPAAAAZHJzL2Rvd25yZXYueG1sRE9fa8Iw&#10;EH8X/A7hhL3ZROlK7YwiG4M9baibsLejOdticylNZrtvvwwEH+/3/9bb0bbiSr1vHGtYJAoEcelM&#10;w5WGz+PrPAfhA7LB1jFp+CUP2810ssbCuIH3dD2ESsQQ9gVqqEPoCil9WZNFn7iOOHJn11sM8ewr&#10;aXocYrht5VKpTFpsODbU2NFzTeXl8GM1fL2fv0+p+qhe7GM3uFFJtiup9cNs3D2BCDSGu/jmfjNx&#10;fp7mizTL0iX8/xQBkJs/AAAA//8DAFBLAQItABQABgAIAAAAIQDb4fbL7gAAAIUBAAATAAAAAAAA&#10;AAAAAAAAAAAAAABbQ29udGVudF9UeXBlc10ueG1sUEsBAi0AFAAGAAgAAAAhAFr0LFu/AAAAFQEA&#10;AAsAAAAAAAAAAAAAAAAAHwEAAF9yZWxzLy5yZWxzUEsBAi0AFAAGAAgAAAAhAIdjgGHHAAAA4wAA&#10;AA8AAAAAAAAAAAAAAAAABwIAAGRycy9kb3ducmV2LnhtbFBLBQYAAAAAAwADALcAAAD7AgAAAAA=&#10;" filled="f" stroked="f">
                  <v:textbox>
                    <w:txbxContent>
                      <w:p w14:paraId="248F32B8" w14:textId="77777777" w:rsidR="009C4F3D" w:rsidRDefault="009C4F3D" w:rsidP="009C4F3D">
                        <w:pPr>
                          <w:spacing w:line="276" w:lineRule="auto"/>
                          <w:rPr>
                            <w:rFonts w:eastAsia="Segoe UI Light"/>
                          </w:rPr>
                        </w:pPr>
                        <w:r>
                          <w:rPr>
                            <w:rFonts w:eastAsia="Segoe UI Light"/>
                          </w:rPr>
                          <w:t>10 km</w:t>
                        </w:r>
                      </w:p>
                    </w:txbxContent>
                  </v:textbox>
                </v:shape>
                <v:oval id="Oval 609026702" o:spid="_x0000_s1059" style="position:absolute;left:37702;top:19197;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QTC3yAAAAOIAAAAPAAAAZHJzL2Rvd25yZXYueG1sRI/BasMw&#10;EETvhf6D2EJujVQfnMaJEtqCINBT0pDzIm1st9bKWIrj/H1UKPQ4zMwbZr2dfCdGGmIbWMPLXIEg&#10;tsG1XGs4fpnnVxAxITvsApOGG0XYbh4f1li5cOU9jYdUiwzhWKGGJqW+kjLahjzGeeiJs3cOg8eU&#10;5VBLN+A1w30nC6VK6bHlvNBgTx8N2Z/DxWsYze70vZzUaE3sP4vzu7Gn0mg9e5reViASTek//Nfe&#10;OQ2lWqqiXKgCfi/lOyA3dwAAAP//AwBQSwECLQAUAAYACAAAACEA2+H2y+4AAACFAQAAEwAAAAAA&#10;AAAAAAAAAAAAAAAAW0NvbnRlbnRfVHlwZXNdLnhtbFBLAQItABQABgAIAAAAIQBa9CxbvwAAABUB&#10;AAALAAAAAAAAAAAAAAAAAB8BAABfcmVscy8ucmVsc1BLAQItABQABgAIAAAAIQCVQTC3yAAAAOIA&#10;AAAPAAAAAAAAAAAAAAAAAAcCAABkcnMvZG93bnJldi54bWxQSwUGAAAAAAMAAwC3AAAA/AIAAAAA&#10;" fillcolor="#007377 [3208]" strokecolor="#011 [488]" strokeweight="2pt">
                  <v:textbox>
                    <w:txbxContent>
                      <w:p w14:paraId="32A6CFB7" w14:textId="77777777" w:rsidR="009C4F3D" w:rsidRPr="000B27DE" w:rsidRDefault="009C4F3D" w:rsidP="009C4F3D">
                        <w:pPr>
                          <w:jc w:val="center"/>
                          <w:rPr>
                            <w:b/>
                            <w:bCs/>
                            <w:color w:val="FFFFFF" w:themeColor="background1"/>
                            <w:sz w:val="20"/>
                            <w:szCs w:val="20"/>
                          </w:rPr>
                        </w:pPr>
                        <w:r w:rsidRPr="000B27DE">
                          <w:rPr>
                            <w:b/>
                            <w:bCs/>
                            <w:color w:val="FFFFFF" w:themeColor="background1"/>
                            <w:sz w:val="20"/>
                            <w:szCs w:val="20"/>
                          </w:rPr>
                          <w:t>E</w:t>
                        </w:r>
                      </w:p>
                    </w:txbxContent>
                  </v:textbox>
                </v:oval>
                <v:shape id="_x0000_s1060" type="#_x0000_t202" style="position:absolute;left:2074;top:11044;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ClAxgAAAOMAAAAPAAAAZHJzL2Rvd25yZXYueG1sRE9La8JA&#10;EL4X/A/LCN7qrsUaE11FKoWeWnyCtyE7JsHsbMhuTfrvu4WCx/nes1z3thZ3an3lWMNkrEAQ585U&#10;XGg4Ht6f5yB8QDZYOyYNP+RhvRo8LTEzruMd3fehEDGEfYYayhCaTEqfl2TRj11DHLmray2GeLaF&#10;NC12MdzW8kWpmbRYcWwosaG3kvLb/ttqOH1eL+ep+iq29rXpXK8k21RqPRr2mwWIQH14iP/dHybO&#10;nyVpqqbzJIG/nyIAcvULAAD//wMAUEsBAi0AFAAGAAgAAAAhANvh9svuAAAAhQEAABMAAAAAAAAA&#10;AAAAAAAAAAAAAFtDb250ZW50X1R5cGVzXS54bWxQSwECLQAUAAYACAAAACEAWvQsW78AAAAVAQAA&#10;CwAAAAAAAAAAAAAAAAAfAQAAX3JlbHMvLnJlbHNQSwECLQAUAAYACAAAACEAfuQpQMYAAADjAAAA&#10;DwAAAAAAAAAAAAAAAAAHAgAAZHJzL2Rvd25yZXYueG1sUEsFBgAAAAADAAMAtwAAAPoCAAAAAA==&#10;" filled="f" stroked="f">
                  <v:textbox>
                    <w:txbxContent>
                      <w:p w14:paraId="4C3B3AE1" w14:textId="77777777" w:rsidR="009C4F3D" w:rsidRDefault="009C4F3D" w:rsidP="009C4F3D">
                        <w:pPr>
                          <w:spacing w:line="276" w:lineRule="auto"/>
                          <w:rPr>
                            <w:rFonts w:eastAsia="Segoe UI Light"/>
                          </w:rPr>
                        </w:pPr>
                        <w:r>
                          <w:rPr>
                            <w:rFonts w:eastAsia="Segoe UI Light"/>
                          </w:rPr>
                          <w:t>PoC 1</w:t>
                        </w:r>
                      </w:p>
                    </w:txbxContent>
                  </v:textbox>
                </v:shape>
                <v:shape id="_x0000_s1061" type="#_x0000_t202" style="position:absolute;left:53864;top:11141;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zMr0xwAAAOMAAAAPAAAAZHJzL2Rvd25yZXYueG1sRE9LawIx&#10;EL4X/A9hhN5qolTdrhtFWoSeLLUP8DZsZh+4mSyb6G7/vSkIHud7T7YZbCMu1PnasYbpRIEgzp2p&#10;udTw/bV7SkD4gGywcUwa/sjDZj16yDA1rudPuhxCKWII+xQ1VCG0qZQ+r8iin7iWOHKF6yyGeHal&#10;NB32Mdw2cqbUQlqsOTZU2NJrRfnpcLYafvbF8fdZfZRvdt72blCS7YvU+nE8bFcgAg3hLr65302c&#10;v0ymSTJT8yX8/xQBkOsrAAAA//8DAFBLAQItABQABgAIAAAAIQDb4fbL7gAAAIUBAAATAAAAAAAA&#10;AAAAAAAAAAAAAABbQ29udGVudF9UeXBlc10ueG1sUEsBAi0AFAAGAAgAAAAhAFr0LFu/AAAAFQEA&#10;AAsAAAAAAAAAAAAAAAAAHwEAAF9yZWxzLy5yZWxzUEsBAi0AFAAGAAgAAAAhAHnMyvTHAAAA4wAA&#10;AA8AAAAAAAAAAAAAAAAABwIAAGRycy9kb3ducmV2LnhtbFBLBQYAAAAAAwADALcAAAD7AgAAAAA=&#10;" filled="f" stroked="f">
                  <v:textbox>
                    <w:txbxContent>
                      <w:p w14:paraId="402DE7B2" w14:textId="77777777" w:rsidR="009C4F3D" w:rsidRDefault="009C4F3D" w:rsidP="009C4F3D">
                        <w:pPr>
                          <w:spacing w:line="276" w:lineRule="auto"/>
                          <w:rPr>
                            <w:rFonts w:eastAsia="Segoe UI Light"/>
                          </w:rPr>
                        </w:pPr>
                        <w:r>
                          <w:rPr>
                            <w:rFonts w:eastAsia="Segoe UI Light"/>
                          </w:rPr>
                          <w:t>PoC 2</w:t>
                        </w:r>
                      </w:p>
                    </w:txbxContent>
                  </v:textbox>
                </v:shape>
                <v:shape id="_x0000_s1062" type="#_x0000_t202" style="position:absolute;left:21045;top:9970;width:6762;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iHUxgAAAOIAAAAPAAAAZHJzL2Rvd25yZXYueG1sRE9ba8Iw&#10;FH4f+B/CGfg2k40qtTOKTIQ9baxewLdDc2zLmpPQRNv9++VhsMeP777ajLYTd+pD61jD80yBIK6c&#10;abnWcDzsn3IQISIb7ByThh8KsFlPHlZYGDfwF93LWIsUwqFADU2MvpAyVA1ZDDPniRN3db3FmGBf&#10;S9PjkMJtJ1+UWkiLLaeGBj29NVR9lzer4fRxvZwz9Vnv7NwPblSS7VJqPX0ct68gIo3xX/znfjca&#10;5rlaZotMpc3pUroDcv0LAAD//wMAUEsBAi0AFAAGAAgAAAAhANvh9svuAAAAhQEAABMAAAAAAAAA&#10;AAAAAAAAAAAAAFtDb250ZW50X1R5cGVzXS54bWxQSwECLQAUAAYACAAAACEAWvQsW78AAAAVAQAA&#10;CwAAAAAAAAAAAAAAAAAfAQAAX3JlbHMvLnJlbHNQSwECLQAUAAYACAAAACEAI1Ih1MYAAADiAAAA&#10;DwAAAAAAAAAAAAAAAAAHAgAAZHJzL2Rvd25yZXYueG1sUEsFBgAAAAADAAMAtwAAAPoCAAAAAA==&#10;" filled="f" stroked="f">
                  <v:textbox>
                    <w:txbxContent>
                      <w:p w14:paraId="7579C49A" w14:textId="77777777" w:rsidR="009C4F3D" w:rsidRPr="00134973" w:rsidRDefault="009C4F3D" w:rsidP="009C4F3D">
                        <w:pPr>
                          <w:spacing w:line="276" w:lineRule="auto"/>
                          <w:rPr>
                            <w:rFonts w:eastAsia="Segoe UI Light"/>
                            <w:b/>
                            <w:bCs/>
                            <w:sz w:val="20"/>
                            <w:szCs w:val="20"/>
                          </w:rPr>
                        </w:pPr>
                        <w:r w:rsidRPr="00134973">
                          <w:rPr>
                            <w:rFonts w:eastAsia="Segoe UI Light"/>
                            <w:b/>
                            <w:bCs/>
                            <w:sz w:val="20"/>
                            <w:szCs w:val="20"/>
                          </w:rPr>
                          <w:t xml:space="preserve">HUB </w:t>
                        </w:r>
                        <w:r>
                          <w:rPr>
                            <w:rFonts w:eastAsia="Segoe UI Light"/>
                            <w:b/>
                            <w:bCs/>
                            <w:sz w:val="20"/>
                            <w:szCs w:val="20"/>
                          </w:rPr>
                          <w:t>1</w:t>
                        </w:r>
                      </w:p>
                    </w:txbxContent>
                  </v:textbox>
                </v:shape>
                <v:shape id="_x0000_s1063" type="#_x0000_t202" style="position:absolute;left:38323;top:9760;width:6762;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QbOygAAAOMAAAAPAAAAZHJzL2Rvd25yZXYueG1sRI9PS8NA&#10;EMXvgt9hGcGb3bUYG2O2RZSCJ6XVFrwN2ckfzM6G7LaJ3945CB5n5s1771duZt+rM42xC2zhdmFA&#10;EVfBddxY+PzY3uSgYkJ22AcmCz8UYbO+vCixcGHiHZ33qVFiwrFAC21KQ6F1rFryGBdhIJZbHUaP&#10;Scax0W7EScx9r5fG3GuPHUtCiwM9t1R970/ewuGt/jremffmxWfDFGaj2T9oa6+v5qdHUInm9C/+&#10;+351Uj/Pl5nJVrlQCJMsQK9/AQAA//8DAFBLAQItABQABgAIAAAAIQDb4fbL7gAAAIUBAAATAAAA&#10;AAAAAAAAAAAAAAAAAABbQ29udGVudF9UeXBlc10ueG1sUEsBAi0AFAAGAAgAAAAhAFr0LFu/AAAA&#10;FQEAAAsAAAAAAAAAAAAAAAAAHwEAAF9yZWxzLy5yZWxzUEsBAi0AFAAGAAgAAAAhAExxBs7KAAAA&#10;4wAAAA8AAAAAAAAAAAAAAAAABwIAAGRycy9kb3ducmV2LnhtbFBLBQYAAAAAAwADALcAAAD+AgAA&#10;AAA=&#10;" filled="f" stroked="f">
                  <v:textbox>
                    <w:txbxContent>
                      <w:p w14:paraId="316BE06E" w14:textId="77777777" w:rsidR="009C4F3D" w:rsidRPr="00134973" w:rsidRDefault="009C4F3D" w:rsidP="009C4F3D">
                        <w:pPr>
                          <w:spacing w:line="276" w:lineRule="auto"/>
                          <w:rPr>
                            <w:rFonts w:eastAsia="Segoe UI Light"/>
                            <w:b/>
                            <w:bCs/>
                            <w:sz w:val="20"/>
                            <w:szCs w:val="20"/>
                          </w:rPr>
                        </w:pPr>
                        <w:r w:rsidRPr="00134973">
                          <w:rPr>
                            <w:rFonts w:eastAsia="Segoe UI Light"/>
                            <w:b/>
                            <w:bCs/>
                            <w:sz w:val="20"/>
                            <w:szCs w:val="20"/>
                          </w:rPr>
                          <w:t xml:space="preserve">HUB </w:t>
                        </w:r>
                        <w:r>
                          <w:rPr>
                            <w:rFonts w:eastAsia="Segoe UI Light"/>
                            <w:b/>
                            <w:bCs/>
                            <w:sz w:val="20"/>
                            <w:szCs w:val="20"/>
                          </w:rPr>
                          <w:t>2</w:t>
                        </w:r>
                      </w:p>
                    </w:txbxContent>
                  </v:textbox>
                </v:shape>
                <v:shape id="Right Triangle 1533576250" o:spid="_x0000_s1064" type="#_x0000_t6" style="position:absolute;left:36987;top:12316;width:2201;height:3569;rotation:90;flip: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KRl9ywAAAOMAAAAPAAAAZHJzL2Rvd25yZXYueG1sRI9BS8NA&#10;EIXvgv9hGcGb3diSKLHbIoIgHiymQXocsmMSm50Nu2sT/fXOQehxZt689771dnaDOlGIvWcDt4sM&#10;FHHjbc+tgXr/fHMPKiZki4NnMvBDEbaby4s1ltZP/E6nKrVKTDiWaKBLaSy1jk1HDuPCj8Ry+/TB&#10;YZIxtNoGnMTcDXqZZYV22LMkdDjSU0fNsfp2Bg4FHrPid/d6qKY3u/tIX6Gu98ZcX82PD6ASzeks&#10;/v9+sVI/X63yu2KZC4UwyQL05g8AAP//AwBQSwECLQAUAAYACAAAACEA2+H2y+4AAACFAQAAEwAA&#10;AAAAAAAAAAAAAAAAAAAAW0NvbnRlbnRfVHlwZXNdLnhtbFBLAQItABQABgAIAAAAIQBa9CxbvwAA&#10;ABUBAAALAAAAAAAAAAAAAAAAAB8BAABfcmVscy8ucmVsc1BLAQItABQABgAIAAAAIQA1KRl9ywAA&#10;AOMAAAAPAAAAAAAAAAAAAAAAAAcCAABkcnMvZG93bnJldi54bWxQSwUGAAAAAAMAAwC3AAAA/wIA&#10;AAAA&#10;" fillcolor="#f93" strokecolor="#00191e [484]" strokeweight="2pt"/>
                <v:oval id="Oval 1895632243" o:spid="_x0000_s1065" style="position:absolute;left:36583;top:12578;width:2149;height:2149;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J1c3yQAAAOMAAAAPAAAAZHJzL2Rvd25yZXYueG1sRE/NasJA&#10;EL4LfYdlCr3pprGGGF2lCK31ktLoxduYHZPQ7GzIrpq+vVso9Djf/yzXg2nFlXrXWFbwPIlAEJdW&#10;N1wpOOzfxikI55E1tpZJwQ85WK8eRkvMtL3xF10LX4kQwi5DBbX3XSalK2sy6Ca2Iw7c2fYGfTj7&#10;SuoebyHctDKOokQabDg01NjRpqbyu7gYBZ/FMT9tD7tLkW/d+3yTHPOunCn19Di8LkB4Gvy/+M/9&#10;ocP8dD5LpnH8MoXfnwIAcnUHAAD//wMAUEsBAi0AFAAGAAgAAAAhANvh9svuAAAAhQEAABMAAAAA&#10;AAAAAAAAAAAAAAAAAFtDb250ZW50X1R5cGVzXS54bWxQSwECLQAUAAYACAAAACEAWvQsW78AAAAV&#10;AQAACwAAAAAAAAAAAAAAAAAfAQAAX3JlbHMvLnJlbHNQSwECLQAUAAYACAAAACEABSdXN8kAAADj&#10;AAAADwAAAAAAAAAAAAAAAAAHAgAAZHJzL2Rvd25yZXYueG1sUEsFBgAAAAADAAMAtwAAAP0CAAAA&#10;AA==&#10;" fillcolor="#757579 [3206]" strokecolor="#111 [486]" strokeweight="2pt">
                  <v:textbox>
                    <w:txbxContent>
                      <w:p w14:paraId="611FAFAB" w14:textId="77777777" w:rsidR="009C4F3D" w:rsidRPr="00A87045" w:rsidRDefault="009C4F3D" w:rsidP="009C4F3D">
                        <w:pPr>
                          <w:jc w:val="center"/>
                          <w:rPr>
                            <w:sz w:val="6"/>
                            <w:szCs w:val="6"/>
                          </w:rPr>
                        </w:pPr>
                      </w:p>
                    </w:txbxContent>
                  </v:textbox>
                </v:oval>
                <w10:anchorlock/>
              </v:group>
            </w:pict>
          </mc:Fallback>
        </mc:AlternateContent>
      </w:r>
    </w:p>
    <w:p w14:paraId="754A8EA4" w14:textId="4547C268" w:rsidR="009C4F3D" w:rsidRDefault="009C4F3D" w:rsidP="009C4F3D">
      <w:pPr>
        <w:pStyle w:val="Caption"/>
      </w:pPr>
      <w:bookmarkStart w:id="64" w:name="_Ref214460839"/>
      <w:bookmarkStart w:id="65" w:name="_Toc221522085"/>
      <w:bookmarkStart w:id="66" w:name="_Toc226981460"/>
      <w:r>
        <w:t xml:space="preserve">Figure </w:t>
      </w:r>
      <w:fldSimple w:instr=" SEQ Figure \* ARABIC ">
        <w:r w:rsidR="00211758">
          <w:rPr>
            <w:noProof/>
          </w:rPr>
          <w:t>4</w:t>
        </w:r>
      </w:fldSimple>
      <w:bookmarkEnd w:id="64"/>
      <w:r>
        <w:t xml:space="preserve"> Arbitrary REZ for energy consumption prediction testing</w:t>
      </w:r>
      <w:bookmarkEnd w:id="65"/>
      <w:bookmarkEnd w:id="66"/>
    </w:p>
    <w:p w14:paraId="2A90A901" w14:textId="4AE0464B" w:rsidR="00E653DA" w:rsidRDefault="000B4B97" w:rsidP="000B27DE">
      <w:pPr>
        <w:pStyle w:val="BodyText"/>
      </w:pPr>
      <w:r>
        <w:t xml:space="preserve">In </w:t>
      </w:r>
      <w:r>
        <w:fldChar w:fldCharType="begin"/>
      </w:r>
      <w:r>
        <w:instrText xml:space="preserve"> REF _Ref214460839 \h </w:instrText>
      </w:r>
      <w:r>
        <w:fldChar w:fldCharType="separate"/>
      </w:r>
      <w:r w:rsidR="00211758">
        <w:t xml:space="preserve">Figure </w:t>
      </w:r>
      <w:r w:rsidR="00211758">
        <w:rPr>
          <w:noProof/>
        </w:rPr>
        <w:t>4</w:t>
      </w:r>
      <w:r>
        <w:fldChar w:fldCharType="end"/>
      </w:r>
      <w:r w:rsidR="00E653DA">
        <w:t>:</w:t>
      </w:r>
    </w:p>
    <w:p w14:paraId="35BEECA9" w14:textId="005F342F" w:rsidR="00E653DA" w:rsidRDefault="00E653DA" w:rsidP="00E653DA">
      <w:pPr>
        <w:pStyle w:val="ListBullet"/>
      </w:pPr>
      <w:r>
        <w:t>Circles labelled</w:t>
      </w:r>
      <w:r w:rsidR="000B4B97">
        <w:t xml:space="preserve"> A to E are clusters of IBRs.</w:t>
      </w:r>
    </w:p>
    <w:p w14:paraId="2F9FA286" w14:textId="6ACF4391" w:rsidR="00476107" w:rsidRDefault="000B4B97" w:rsidP="00E653DA">
      <w:pPr>
        <w:pStyle w:val="ListBullet"/>
      </w:pPr>
      <w:r>
        <w:t xml:space="preserve">Hub 1 and Hub 2 are the </w:t>
      </w:r>
      <w:r w:rsidR="00684C2E">
        <w:t>switching stations</w:t>
      </w:r>
      <w:r w:rsidR="00FC5529">
        <w:t xml:space="preserve"> </w:t>
      </w:r>
      <w:r w:rsidR="00E653DA">
        <w:t>within the REZ.</w:t>
      </w:r>
    </w:p>
    <w:p w14:paraId="6C1F9F86" w14:textId="11AD5DFE" w:rsidR="00E653DA" w:rsidRPr="00E653DA" w:rsidRDefault="00E653DA" w:rsidP="002715BD">
      <w:pPr>
        <w:pStyle w:val="ListBullet"/>
      </w:pPr>
      <w:r>
        <w:t xml:space="preserve">The grey circles represent synchronous condensers, with </w:t>
      </w:r>
      <w:r w:rsidR="00BA44B9">
        <w:t xml:space="preserve">the circle entirely within the orange section referring to a 330 kV-connected device, and the </w:t>
      </w:r>
      <w:r w:rsidR="000F71DD">
        <w:t>circle on the line between the orange and yellow referring to a SyncCon straddling both voltage levels by being connected to a 500/330 kV transformer delta.</w:t>
      </w:r>
    </w:p>
    <w:p w14:paraId="3EE30845" w14:textId="04BCFE9F" w:rsidR="00F6777B" w:rsidRDefault="009C4F3D" w:rsidP="000B27DE">
      <w:pPr>
        <w:pStyle w:val="BodyText"/>
      </w:pPr>
      <w:r>
        <w:t>Predictions</w:t>
      </w:r>
      <w:r w:rsidR="00AE596D">
        <w:t>,</w:t>
      </w:r>
      <w:r>
        <w:t xml:space="preserve"> </w:t>
      </w:r>
      <w:r w:rsidR="00E03337">
        <w:t xml:space="preserve">through high level analytical calculations, </w:t>
      </w:r>
      <w:r>
        <w:t xml:space="preserve">were made as to the amount of energy each component would likely consume, and the length of time required for each component needs to reach its energised and synchronised state. </w:t>
      </w:r>
      <w:r w:rsidR="00C17071">
        <w:t xml:space="preserve">Such predictions were based </w:t>
      </w:r>
      <w:r w:rsidR="005A7FCD">
        <w:t>on</w:t>
      </w:r>
      <w:r w:rsidR="007541B3">
        <w:t xml:space="preserve"> aligning </w:t>
      </w:r>
      <w:r w:rsidR="008C70D6">
        <w:t>the following</w:t>
      </w:r>
      <w:r w:rsidR="00BD0085">
        <w:t xml:space="preserve"> proportional</w:t>
      </w:r>
      <w:r w:rsidR="008C70D6">
        <w:t xml:space="preserve">ly to </w:t>
      </w:r>
      <w:r w:rsidR="0052712C">
        <w:t xml:space="preserve">the predetermined </w:t>
      </w:r>
      <w:r w:rsidR="0048036B">
        <w:t xml:space="preserve">values from </w:t>
      </w:r>
      <w:r w:rsidR="0048036B">
        <w:fldChar w:fldCharType="begin"/>
      </w:r>
      <w:r w:rsidR="0048036B">
        <w:instrText xml:space="preserve"> REF _Ref214459611 \h </w:instrText>
      </w:r>
      <w:r w:rsidR="0048036B">
        <w:fldChar w:fldCharType="separate"/>
      </w:r>
      <w:r w:rsidR="00211758">
        <w:t xml:space="preserve">Table </w:t>
      </w:r>
      <w:r w:rsidR="00211758">
        <w:rPr>
          <w:noProof/>
        </w:rPr>
        <w:t>4</w:t>
      </w:r>
      <w:r w:rsidR="0048036B">
        <w:fldChar w:fldCharType="end"/>
      </w:r>
      <w:r w:rsidR="001662BB">
        <w:t xml:space="preserve"> to </w:t>
      </w:r>
      <w:r w:rsidR="0048036B">
        <w:fldChar w:fldCharType="begin"/>
      </w:r>
      <w:r w:rsidR="0048036B">
        <w:instrText xml:space="preserve"> REF _Ref214459455 \h </w:instrText>
      </w:r>
      <w:r w:rsidR="0048036B">
        <w:fldChar w:fldCharType="separate"/>
      </w:r>
      <w:r w:rsidR="00211758">
        <w:t xml:space="preserve">Table </w:t>
      </w:r>
      <w:r w:rsidR="00211758">
        <w:rPr>
          <w:noProof/>
        </w:rPr>
        <w:t>6</w:t>
      </w:r>
      <w:r w:rsidR="0048036B">
        <w:fldChar w:fldCharType="end"/>
      </w:r>
      <w:r w:rsidR="001662BB">
        <w:t xml:space="preserve"> above</w:t>
      </w:r>
      <w:r w:rsidR="005A7FCD">
        <w:t>:</w:t>
      </w:r>
    </w:p>
    <w:p w14:paraId="2DF08D0C" w14:textId="6E938639" w:rsidR="005A7FCD" w:rsidRDefault="005A7FCD" w:rsidP="005A7FCD">
      <w:pPr>
        <w:pStyle w:val="ListBullet"/>
      </w:pPr>
      <w:r>
        <w:t>Line lengths</w:t>
      </w:r>
      <w:r w:rsidR="00D36DA1">
        <w:t xml:space="preserve"> and voltages</w:t>
      </w:r>
    </w:p>
    <w:p w14:paraId="6965C746" w14:textId="12C8ECC6" w:rsidR="00D36DA1" w:rsidRDefault="00D36DA1" w:rsidP="002715BD">
      <w:pPr>
        <w:pStyle w:val="ListBullet"/>
      </w:pPr>
      <w:r>
        <w:t>Transformer sizes</w:t>
      </w:r>
    </w:p>
    <w:p w14:paraId="05CF2336" w14:textId="55D0610A" w:rsidR="001F78FE" w:rsidRPr="00D36DA1" w:rsidRDefault="001F78FE" w:rsidP="001F78FE">
      <w:pPr>
        <w:pStyle w:val="ListBullet"/>
      </w:pPr>
      <w:r>
        <w:t>Synchronous condenser sizes</w:t>
      </w:r>
    </w:p>
    <w:p w14:paraId="484F0DE8" w14:textId="22CA8BCE" w:rsidR="009C4F3D" w:rsidRDefault="009C4F3D" w:rsidP="000B27DE">
      <w:pPr>
        <w:pStyle w:val="BodyText"/>
      </w:pPr>
      <w:r>
        <w:t xml:space="preserve">The energisation of the REZ was conducted in EMT simulations using a single 400 MVA VSM BESS using the same strategies described later in this report. The results are shown in </w:t>
      </w:r>
      <w:r>
        <w:fldChar w:fldCharType="begin"/>
      </w:r>
      <w:r>
        <w:instrText xml:space="preserve"> REF _Ref214460658 \h </w:instrText>
      </w:r>
      <w:r>
        <w:fldChar w:fldCharType="separate"/>
      </w:r>
      <w:r w:rsidR="00211758">
        <w:t xml:space="preserve">Table </w:t>
      </w:r>
      <w:r w:rsidR="00211758">
        <w:rPr>
          <w:noProof/>
        </w:rPr>
        <w:t>7</w:t>
      </w:r>
      <w:r>
        <w:fldChar w:fldCharType="end"/>
      </w:r>
      <w:r>
        <w:t>.</w:t>
      </w:r>
    </w:p>
    <w:p w14:paraId="1BD55F84" w14:textId="2742E60C" w:rsidR="009C4F3D" w:rsidRDefault="009C4F3D" w:rsidP="009C4F3D">
      <w:pPr>
        <w:pStyle w:val="Caption"/>
      </w:pPr>
      <w:bookmarkStart w:id="67" w:name="_Ref214460658"/>
      <w:bookmarkStart w:id="68" w:name="_Toc221522106"/>
      <w:bookmarkStart w:id="69" w:name="_Toc226981490"/>
      <w:r>
        <w:t xml:space="preserve">Table </w:t>
      </w:r>
      <w:fldSimple w:instr=" SEQ Table \* ARABIC ">
        <w:r w:rsidR="00211758">
          <w:rPr>
            <w:noProof/>
          </w:rPr>
          <w:t>7</w:t>
        </w:r>
      </w:fldSimple>
      <w:bookmarkEnd w:id="67"/>
      <w:r>
        <w:t xml:space="preserve"> Arbitrary REZ Inventory and Energy Consumption</w:t>
      </w:r>
      <w:bookmarkEnd w:id="68"/>
      <w:bookmarkEnd w:id="69"/>
    </w:p>
    <w:tbl>
      <w:tblPr>
        <w:tblStyle w:val="TableCSIRO"/>
        <w:tblW w:w="5000" w:type="pct"/>
        <w:tblLook w:val="04A0" w:firstRow="1" w:lastRow="0" w:firstColumn="1" w:lastColumn="0" w:noHBand="0" w:noVBand="1"/>
      </w:tblPr>
      <w:tblGrid>
        <w:gridCol w:w="1641"/>
        <w:gridCol w:w="1161"/>
        <w:gridCol w:w="1152"/>
        <w:gridCol w:w="892"/>
        <w:gridCol w:w="1153"/>
        <w:gridCol w:w="1201"/>
        <w:gridCol w:w="1219"/>
        <w:gridCol w:w="1219"/>
      </w:tblGrid>
      <w:tr w:rsidR="00D97B8F" w14:paraId="249FECAE" w14:textId="77777777" w:rsidTr="002715B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880" w:type="pct"/>
          </w:tcPr>
          <w:p w14:paraId="63BE0372" w14:textId="77777777" w:rsidR="009C4F3D" w:rsidRDefault="009C4F3D" w:rsidP="000B27DE">
            <w:pPr>
              <w:pStyle w:val="ColumnHeading"/>
            </w:pPr>
            <w:r>
              <w:t>Element</w:t>
            </w:r>
          </w:p>
        </w:tc>
        <w:tc>
          <w:tcPr>
            <w:tcW w:w="631" w:type="pct"/>
          </w:tcPr>
          <w:p w14:paraId="0B972AF9"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Details</w:t>
            </w:r>
          </w:p>
        </w:tc>
        <w:tc>
          <w:tcPr>
            <w:tcW w:w="536" w:type="pct"/>
          </w:tcPr>
          <w:p w14:paraId="41583DEA"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rPr>
                <w:bCs w:val="0"/>
              </w:rPr>
            </w:pPr>
            <w:r>
              <w:t xml:space="preserve">Energisation </w:t>
            </w:r>
          </w:p>
          <w:p w14:paraId="714C2155"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MWh</w:t>
            </w:r>
          </w:p>
        </w:tc>
        <w:tc>
          <w:tcPr>
            <w:tcW w:w="482" w:type="pct"/>
          </w:tcPr>
          <w:p w14:paraId="10A7A63A"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rPr>
                <w:bCs w:val="0"/>
              </w:rPr>
            </w:pPr>
            <w:r>
              <w:t>Online</w:t>
            </w:r>
          </w:p>
          <w:p w14:paraId="0AA0CBBA"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MWh/min</w:t>
            </w:r>
          </w:p>
        </w:tc>
        <w:tc>
          <w:tcPr>
            <w:tcW w:w="487" w:type="pct"/>
          </w:tcPr>
          <w:p w14:paraId="55B44B14" w14:textId="7E533664" w:rsidR="009C4F3D" w:rsidRDefault="0006047C" w:rsidP="000B27DE">
            <w:pPr>
              <w:pStyle w:val="ColumnHeading"/>
              <w:cnfStyle w:val="100000000000" w:firstRow="1" w:lastRow="0" w:firstColumn="0" w:lastColumn="0" w:oddVBand="0" w:evenVBand="0" w:oddHBand="0" w:evenHBand="0" w:firstRowFirstColumn="0" w:firstRowLastColumn="0" w:lastRowFirstColumn="0" w:lastRowLastColumn="0"/>
            </w:pPr>
            <w:r>
              <w:t xml:space="preserve">Delay between </w:t>
            </w:r>
            <w:r w:rsidR="00B337B0">
              <w:t xml:space="preserve">element energization </w:t>
            </w:r>
            <w:r w:rsidR="009C4F3D">
              <w:t xml:space="preserve"> [s]</w:t>
            </w:r>
          </w:p>
        </w:tc>
        <w:tc>
          <w:tcPr>
            <w:tcW w:w="661" w:type="pct"/>
          </w:tcPr>
          <w:p w14:paraId="00B11410"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Cumulative Time [s]</w:t>
            </w:r>
          </w:p>
        </w:tc>
        <w:tc>
          <w:tcPr>
            <w:tcW w:w="661" w:type="pct"/>
          </w:tcPr>
          <w:p w14:paraId="245B5C77"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Predicted energy for runtime [MWh]</w:t>
            </w:r>
          </w:p>
        </w:tc>
        <w:tc>
          <w:tcPr>
            <w:tcW w:w="661" w:type="pct"/>
          </w:tcPr>
          <w:p w14:paraId="5FF712FA"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Cumulative measured energy for runtime [MWh]</w:t>
            </w:r>
          </w:p>
        </w:tc>
      </w:tr>
      <w:tr w:rsidR="00D97B8F" w14:paraId="62D296A1"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2647A7EE" w14:textId="77777777" w:rsidR="009C4F3D" w:rsidRPr="00104369" w:rsidRDefault="009C4F3D" w:rsidP="000B27DE">
            <w:pPr>
              <w:pStyle w:val="RowHeading"/>
            </w:pPr>
            <w:r w:rsidRPr="00104369">
              <w:t>Starting Unit – Hub 1 line</w:t>
            </w:r>
          </w:p>
        </w:tc>
        <w:tc>
          <w:tcPr>
            <w:tcW w:w="631" w:type="pct"/>
          </w:tcPr>
          <w:p w14:paraId="26020B56"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330 kV 30 km</w:t>
            </w:r>
          </w:p>
        </w:tc>
        <w:tc>
          <w:tcPr>
            <w:tcW w:w="536" w:type="pct"/>
          </w:tcPr>
          <w:p w14:paraId="3779ACB9"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 </w:t>
            </w:r>
          </w:p>
        </w:tc>
        <w:tc>
          <w:tcPr>
            <w:tcW w:w="482" w:type="pct"/>
          </w:tcPr>
          <w:p w14:paraId="51E3FDD0"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0.0013</w:t>
            </w:r>
          </w:p>
        </w:tc>
        <w:tc>
          <w:tcPr>
            <w:tcW w:w="487" w:type="pct"/>
          </w:tcPr>
          <w:p w14:paraId="328CEEC7"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w:t>
            </w:r>
          </w:p>
        </w:tc>
        <w:tc>
          <w:tcPr>
            <w:tcW w:w="661" w:type="pct"/>
          </w:tcPr>
          <w:p w14:paraId="63B11671"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w:t>
            </w:r>
          </w:p>
        </w:tc>
        <w:tc>
          <w:tcPr>
            <w:tcW w:w="661" w:type="pct"/>
          </w:tcPr>
          <w:p w14:paraId="1BB6D833"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0.026</w:t>
            </w:r>
          </w:p>
        </w:tc>
        <w:tc>
          <w:tcPr>
            <w:tcW w:w="661" w:type="pct"/>
          </w:tcPr>
          <w:p w14:paraId="5090ECA0"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0.00000</w:t>
            </w:r>
          </w:p>
        </w:tc>
      </w:tr>
      <w:tr w:rsidR="00D97B8F" w14:paraId="5C16A17F" w14:textId="77777777" w:rsidTr="000B27DE">
        <w:tc>
          <w:tcPr>
            <w:cnfStyle w:val="001000000000" w:firstRow="0" w:lastRow="0" w:firstColumn="1" w:lastColumn="0" w:oddVBand="0" w:evenVBand="0" w:oddHBand="0" w:evenHBand="0" w:firstRowFirstColumn="0" w:firstRowLastColumn="0" w:lastRowFirstColumn="0" w:lastRowLastColumn="0"/>
            <w:tcW w:w="880" w:type="pct"/>
          </w:tcPr>
          <w:p w14:paraId="43E99CE4" w14:textId="77777777" w:rsidR="009C4F3D" w:rsidRPr="00104369" w:rsidRDefault="009C4F3D" w:rsidP="000B27DE">
            <w:pPr>
              <w:pStyle w:val="RowHeading"/>
            </w:pPr>
            <w:r w:rsidRPr="00104369">
              <w:t>Hub 1 – A line</w:t>
            </w:r>
          </w:p>
        </w:tc>
        <w:tc>
          <w:tcPr>
            <w:tcW w:w="631" w:type="pct"/>
          </w:tcPr>
          <w:p w14:paraId="7434C113"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330 kV 10 km</w:t>
            </w:r>
          </w:p>
        </w:tc>
        <w:tc>
          <w:tcPr>
            <w:tcW w:w="536" w:type="pct"/>
          </w:tcPr>
          <w:p w14:paraId="26DFE579"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 </w:t>
            </w:r>
          </w:p>
        </w:tc>
        <w:tc>
          <w:tcPr>
            <w:tcW w:w="482" w:type="pct"/>
          </w:tcPr>
          <w:p w14:paraId="76731843"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0.0009</w:t>
            </w:r>
          </w:p>
        </w:tc>
        <w:tc>
          <w:tcPr>
            <w:tcW w:w="487" w:type="pct"/>
          </w:tcPr>
          <w:p w14:paraId="3876C338"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1</w:t>
            </w:r>
          </w:p>
        </w:tc>
        <w:tc>
          <w:tcPr>
            <w:tcW w:w="661" w:type="pct"/>
          </w:tcPr>
          <w:p w14:paraId="3F2BFF01"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2</w:t>
            </w:r>
          </w:p>
        </w:tc>
        <w:tc>
          <w:tcPr>
            <w:tcW w:w="661" w:type="pct"/>
          </w:tcPr>
          <w:p w14:paraId="15E2A408"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A628D8">
              <w:t>0.018</w:t>
            </w:r>
          </w:p>
        </w:tc>
        <w:tc>
          <w:tcPr>
            <w:tcW w:w="661" w:type="pct"/>
          </w:tcPr>
          <w:p w14:paraId="32BB7224"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BD333F">
              <w:t>0.00002</w:t>
            </w:r>
          </w:p>
        </w:tc>
      </w:tr>
      <w:tr w:rsidR="00D97B8F" w14:paraId="7A4914DD"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6B3E7DD8" w14:textId="77777777" w:rsidR="009C4F3D" w:rsidRPr="00104369" w:rsidRDefault="009C4F3D" w:rsidP="000B27DE">
            <w:pPr>
              <w:pStyle w:val="RowHeading"/>
            </w:pPr>
            <w:r w:rsidRPr="00104369">
              <w:t>Hub 1 – PoC 1 line</w:t>
            </w:r>
          </w:p>
        </w:tc>
        <w:tc>
          <w:tcPr>
            <w:tcW w:w="631" w:type="pct"/>
          </w:tcPr>
          <w:p w14:paraId="576EB935"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330 kV 30 km</w:t>
            </w:r>
          </w:p>
        </w:tc>
        <w:tc>
          <w:tcPr>
            <w:tcW w:w="536" w:type="pct"/>
          </w:tcPr>
          <w:p w14:paraId="4DC41C44"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 </w:t>
            </w:r>
          </w:p>
        </w:tc>
        <w:tc>
          <w:tcPr>
            <w:tcW w:w="482" w:type="pct"/>
          </w:tcPr>
          <w:p w14:paraId="777D39C3"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0.0013</w:t>
            </w:r>
          </w:p>
        </w:tc>
        <w:tc>
          <w:tcPr>
            <w:tcW w:w="487" w:type="pct"/>
          </w:tcPr>
          <w:p w14:paraId="1A1DDE9C"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w:t>
            </w:r>
          </w:p>
        </w:tc>
        <w:tc>
          <w:tcPr>
            <w:tcW w:w="661" w:type="pct"/>
          </w:tcPr>
          <w:p w14:paraId="06F1C863"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3</w:t>
            </w:r>
          </w:p>
        </w:tc>
        <w:tc>
          <w:tcPr>
            <w:tcW w:w="661" w:type="pct"/>
          </w:tcPr>
          <w:p w14:paraId="04A13CE9"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0.026</w:t>
            </w:r>
          </w:p>
        </w:tc>
        <w:tc>
          <w:tcPr>
            <w:tcW w:w="661" w:type="pct"/>
          </w:tcPr>
          <w:p w14:paraId="38AA59F0"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0.00008</w:t>
            </w:r>
          </w:p>
        </w:tc>
      </w:tr>
      <w:tr w:rsidR="00D97B8F" w14:paraId="4068D226" w14:textId="77777777" w:rsidTr="000B27DE">
        <w:tc>
          <w:tcPr>
            <w:cnfStyle w:val="001000000000" w:firstRow="0" w:lastRow="0" w:firstColumn="1" w:lastColumn="0" w:oddVBand="0" w:evenVBand="0" w:oddHBand="0" w:evenHBand="0" w:firstRowFirstColumn="0" w:firstRowLastColumn="0" w:lastRowFirstColumn="0" w:lastRowLastColumn="0"/>
            <w:tcW w:w="880" w:type="pct"/>
          </w:tcPr>
          <w:p w14:paraId="60B269D4" w14:textId="77777777" w:rsidR="009C4F3D" w:rsidRPr="00104369" w:rsidRDefault="009C4F3D" w:rsidP="000B27DE">
            <w:pPr>
              <w:pStyle w:val="RowHeading"/>
            </w:pPr>
            <w:r w:rsidRPr="00104369">
              <w:t>Hub 1 – B line</w:t>
            </w:r>
          </w:p>
        </w:tc>
        <w:tc>
          <w:tcPr>
            <w:tcW w:w="631" w:type="pct"/>
          </w:tcPr>
          <w:p w14:paraId="3792DA7C"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330 kV 10 km</w:t>
            </w:r>
          </w:p>
        </w:tc>
        <w:tc>
          <w:tcPr>
            <w:tcW w:w="536" w:type="pct"/>
          </w:tcPr>
          <w:p w14:paraId="17D4932D"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 </w:t>
            </w:r>
          </w:p>
        </w:tc>
        <w:tc>
          <w:tcPr>
            <w:tcW w:w="482" w:type="pct"/>
          </w:tcPr>
          <w:p w14:paraId="511EEDCD"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0.0009</w:t>
            </w:r>
          </w:p>
        </w:tc>
        <w:tc>
          <w:tcPr>
            <w:tcW w:w="487" w:type="pct"/>
          </w:tcPr>
          <w:p w14:paraId="2A95C41D"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1</w:t>
            </w:r>
          </w:p>
        </w:tc>
        <w:tc>
          <w:tcPr>
            <w:tcW w:w="661" w:type="pct"/>
          </w:tcPr>
          <w:p w14:paraId="4E9162ED"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4</w:t>
            </w:r>
          </w:p>
        </w:tc>
        <w:tc>
          <w:tcPr>
            <w:tcW w:w="661" w:type="pct"/>
          </w:tcPr>
          <w:p w14:paraId="3A8D087F"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A628D8">
              <w:t>0.018</w:t>
            </w:r>
          </w:p>
        </w:tc>
        <w:tc>
          <w:tcPr>
            <w:tcW w:w="661" w:type="pct"/>
          </w:tcPr>
          <w:p w14:paraId="4F8BC747"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BD333F">
              <w:t>0.00014</w:t>
            </w:r>
          </w:p>
        </w:tc>
      </w:tr>
      <w:tr w:rsidR="00D97B8F" w14:paraId="4CEBCC1A"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1052D01A" w14:textId="77777777" w:rsidR="009C4F3D" w:rsidRPr="00104369" w:rsidRDefault="009C4F3D" w:rsidP="000B27DE">
            <w:pPr>
              <w:pStyle w:val="RowHeading"/>
            </w:pPr>
            <w:r w:rsidRPr="00104369">
              <w:t>Hub 1 – C line</w:t>
            </w:r>
          </w:p>
        </w:tc>
        <w:tc>
          <w:tcPr>
            <w:tcW w:w="631" w:type="pct"/>
          </w:tcPr>
          <w:p w14:paraId="5406362F"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330 kV 5 km</w:t>
            </w:r>
          </w:p>
        </w:tc>
        <w:tc>
          <w:tcPr>
            <w:tcW w:w="536" w:type="pct"/>
          </w:tcPr>
          <w:p w14:paraId="0D598085"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 </w:t>
            </w:r>
          </w:p>
        </w:tc>
        <w:tc>
          <w:tcPr>
            <w:tcW w:w="482" w:type="pct"/>
          </w:tcPr>
          <w:p w14:paraId="3DA420D2"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0.0008</w:t>
            </w:r>
          </w:p>
        </w:tc>
        <w:tc>
          <w:tcPr>
            <w:tcW w:w="487" w:type="pct"/>
          </w:tcPr>
          <w:p w14:paraId="5C8BDC19"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w:t>
            </w:r>
          </w:p>
        </w:tc>
        <w:tc>
          <w:tcPr>
            <w:tcW w:w="661" w:type="pct"/>
          </w:tcPr>
          <w:p w14:paraId="7C8793AE"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5</w:t>
            </w:r>
          </w:p>
        </w:tc>
        <w:tc>
          <w:tcPr>
            <w:tcW w:w="661" w:type="pct"/>
          </w:tcPr>
          <w:p w14:paraId="783969ED"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0.016</w:t>
            </w:r>
          </w:p>
        </w:tc>
        <w:tc>
          <w:tcPr>
            <w:tcW w:w="661" w:type="pct"/>
          </w:tcPr>
          <w:p w14:paraId="4DA1A2B5"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0.00022</w:t>
            </w:r>
          </w:p>
        </w:tc>
      </w:tr>
      <w:tr w:rsidR="00D97B8F" w14:paraId="6293065A" w14:textId="77777777" w:rsidTr="000B27DE">
        <w:tc>
          <w:tcPr>
            <w:cnfStyle w:val="001000000000" w:firstRow="0" w:lastRow="0" w:firstColumn="1" w:lastColumn="0" w:oddVBand="0" w:evenVBand="0" w:oddHBand="0" w:evenHBand="0" w:firstRowFirstColumn="0" w:firstRowLastColumn="0" w:lastRowFirstColumn="0" w:lastRowLastColumn="0"/>
            <w:tcW w:w="880" w:type="pct"/>
          </w:tcPr>
          <w:p w14:paraId="0D01CCD4" w14:textId="77777777" w:rsidR="009C4F3D" w:rsidRPr="00104369" w:rsidRDefault="009C4F3D" w:rsidP="000B27DE">
            <w:pPr>
              <w:pStyle w:val="RowHeading"/>
            </w:pPr>
            <w:r w:rsidRPr="00104369">
              <w:lastRenderedPageBreak/>
              <w:t>Hub 1 500/330 TRX</w:t>
            </w:r>
          </w:p>
        </w:tc>
        <w:tc>
          <w:tcPr>
            <w:tcW w:w="631" w:type="pct"/>
          </w:tcPr>
          <w:p w14:paraId="191B8A27"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800 MVA</w:t>
            </w:r>
          </w:p>
        </w:tc>
        <w:tc>
          <w:tcPr>
            <w:tcW w:w="536" w:type="pct"/>
          </w:tcPr>
          <w:p w14:paraId="508FC94B"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0.032</w:t>
            </w:r>
          </w:p>
        </w:tc>
        <w:tc>
          <w:tcPr>
            <w:tcW w:w="482" w:type="pct"/>
          </w:tcPr>
          <w:p w14:paraId="372A14E5"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0.063</w:t>
            </w:r>
          </w:p>
        </w:tc>
        <w:tc>
          <w:tcPr>
            <w:tcW w:w="487" w:type="pct"/>
          </w:tcPr>
          <w:p w14:paraId="64705614"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28</w:t>
            </w:r>
          </w:p>
        </w:tc>
        <w:tc>
          <w:tcPr>
            <w:tcW w:w="661" w:type="pct"/>
          </w:tcPr>
          <w:p w14:paraId="44A322A5"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33</w:t>
            </w:r>
          </w:p>
        </w:tc>
        <w:tc>
          <w:tcPr>
            <w:tcW w:w="661" w:type="pct"/>
          </w:tcPr>
          <w:p w14:paraId="4174E491"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A628D8">
              <w:t>1.257</w:t>
            </w:r>
          </w:p>
        </w:tc>
        <w:tc>
          <w:tcPr>
            <w:tcW w:w="661" w:type="pct"/>
          </w:tcPr>
          <w:p w14:paraId="3C71533C"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BD333F">
              <w:t>0.05310</w:t>
            </w:r>
          </w:p>
        </w:tc>
      </w:tr>
      <w:tr w:rsidR="00D97B8F" w14:paraId="480A45D7"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3D679791" w14:textId="77777777" w:rsidR="009C4F3D" w:rsidRPr="00104369" w:rsidRDefault="009C4F3D" w:rsidP="000B27DE">
            <w:pPr>
              <w:pStyle w:val="RowHeading"/>
            </w:pPr>
            <w:r w:rsidRPr="00104369">
              <w:t>Hub 1 Sync Con</w:t>
            </w:r>
          </w:p>
        </w:tc>
        <w:tc>
          <w:tcPr>
            <w:tcW w:w="631" w:type="pct"/>
          </w:tcPr>
          <w:p w14:paraId="4A2E6C98"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150 MVA H=1.0s</w:t>
            </w:r>
          </w:p>
        </w:tc>
        <w:tc>
          <w:tcPr>
            <w:tcW w:w="536" w:type="pct"/>
          </w:tcPr>
          <w:p w14:paraId="7208D1AA"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0.098</w:t>
            </w:r>
          </w:p>
        </w:tc>
        <w:tc>
          <w:tcPr>
            <w:tcW w:w="482" w:type="pct"/>
          </w:tcPr>
          <w:p w14:paraId="57606DC7"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0.062</w:t>
            </w:r>
          </w:p>
        </w:tc>
        <w:tc>
          <w:tcPr>
            <w:tcW w:w="487" w:type="pct"/>
          </w:tcPr>
          <w:p w14:paraId="2960516C"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450</w:t>
            </w:r>
          </w:p>
        </w:tc>
        <w:tc>
          <w:tcPr>
            <w:tcW w:w="661" w:type="pct"/>
          </w:tcPr>
          <w:p w14:paraId="6F2065D0"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483</w:t>
            </w:r>
          </w:p>
        </w:tc>
        <w:tc>
          <w:tcPr>
            <w:tcW w:w="661" w:type="pct"/>
          </w:tcPr>
          <w:p w14:paraId="48EEC4A3"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0.839</w:t>
            </w:r>
          </w:p>
        </w:tc>
        <w:tc>
          <w:tcPr>
            <w:tcW w:w="661" w:type="pct"/>
          </w:tcPr>
          <w:p w14:paraId="0AFA8699"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0.99900</w:t>
            </w:r>
          </w:p>
        </w:tc>
      </w:tr>
      <w:tr w:rsidR="00D97B8F" w14:paraId="47647865" w14:textId="77777777" w:rsidTr="000B27DE">
        <w:tc>
          <w:tcPr>
            <w:cnfStyle w:val="001000000000" w:firstRow="0" w:lastRow="0" w:firstColumn="1" w:lastColumn="0" w:oddVBand="0" w:evenVBand="0" w:oddHBand="0" w:evenHBand="0" w:firstRowFirstColumn="0" w:firstRowLastColumn="0" w:lastRowFirstColumn="0" w:lastRowLastColumn="0"/>
            <w:tcW w:w="880" w:type="pct"/>
          </w:tcPr>
          <w:p w14:paraId="4D263407" w14:textId="77777777" w:rsidR="009C4F3D" w:rsidRPr="00104369" w:rsidRDefault="009C4F3D" w:rsidP="000B27DE">
            <w:pPr>
              <w:pStyle w:val="RowHeading"/>
            </w:pPr>
            <w:r w:rsidRPr="00104369">
              <w:t>Hub 1 – Hub 2 line</w:t>
            </w:r>
          </w:p>
        </w:tc>
        <w:tc>
          <w:tcPr>
            <w:tcW w:w="631" w:type="pct"/>
          </w:tcPr>
          <w:p w14:paraId="4DA6D219"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500 kV 20 km</w:t>
            </w:r>
          </w:p>
        </w:tc>
        <w:tc>
          <w:tcPr>
            <w:tcW w:w="536" w:type="pct"/>
          </w:tcPr>
          <w:p w14:paraId="13D6F5F5"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 </w:t>
            </w:r>
          </w:p>
        </w:tc>
        <w:tc>
          <w:tcPr>
            <w:tcW w:w="482" w:type="pct"/>
          </w:tcPr>
          <w:p w14:paraId="38A6688F"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0.0009</w:t>
            </w:r>
          </w:p>
        </w:tc>
        <w:tc>
          <w:tcPr>
            <w:tcW w:w="487" w:type="pct"/>
          </w:tcPr>
          <w:p w14:paraId="63060466"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1</w:t>
            </w:r>
          </w:p>
        </w:tc>
        <w:tc>
          <w:tcPr>
            <w:tcW w:w="661" w:type="pct"/>
          </w:tcPr>
          <w:p w14:paraId="78E39DB6"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484</w:t>
            </w:r>
          </w:p>
        </w:tc>
        <w:tc>
          <w:tcPr>
            <w:tcW w:w="661" w:type="pct"/>
          </w:tcPr>
          <w:p w14:paraId="4F263518"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A628D8">
              <w:t>0.011</w:t>
            </w:r>
          </w:p>
        </w:tc>
        <w:tc>
          <w:tcPr>
            <w:tcW w:w="661" w:type="pct"/>
          </w:tcPr>
          <w:p w14:paraId="07CFBBCE"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BD333F">
              <w:t>1.00260</w:t>
            </w:r>
          </w:p>
        </w:tc>
      </w:tr>
      <w:tr w:rsidR="00D97B8F" w14:paraId="5C666C79"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746B9B1F" w14:textId="77777777" w:rsidR="009C4F3D" w:rsidRPr="00104369" w:rsidRDefault="009C4F3D" w:rsidP="000B27DE">
            <w:pPr>
              <w:pStyle w:val="RowHeading"/>
            </w:pPr>
            <w:r w:rsidRPr="00104369">
              <w:t>Hub 2 – D line</w:t>
            </w:r>
          </w:p>
        </w:tc>
        <w:tc>
          <w:tcPr>
            <w:tcW w:w="631" w:type="pct"/>
          </w:tcPr>
          <w:p w14:paraId="5F2AEBB2"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500 kV 10 km</w:t>
            </w:r>
          </w:p>
        </w:tc>
        <w:tc>
          <w:tcPr>
            <w:tcW w:w="536" w:type="pct"/>
          </w:tcPr>
          <w:p w14:paraId="0CA0FA30"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 </w:t>
            </w:r>
          </w:p>
        </w:tc>
        <w:tc>
          <w:tcPr>
            <w:tcW w:w="482" w:type="pct"/>
          </w:tcPr>
          <w:p w14:paraId="16AAB3D8"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0.0005</w:t>
            </w:r>
          </w:p>
        </w:tc>
        <w:tc>
          <w:tcPr>
            <w:tcW w:w="487" w:type="pct"/>
          </w:tcPr>
          <w:p w14:paraId="2DC225FC"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w:t>
            </w:r>
          </w:p>
        </w:tc>
        <w:tc>
          <w:tcPr>
            <w:tcW w:w="661" w:type="pct"/>
          </w:tcPr>
          <w:p w14:paraId="0C37F716"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485</w:t>
            </w:r>
          </w:p>
        </w:tc>
        <w:tc>
          <w:tcPr>
            <w:tcW w:w="661" w:type="pct"/>
          </w:tcPr>
          <w:p w14:paraId="5A0EC5DB"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0.006</w:t>
            </w:r>
          </w:p>
        </w:tc>
        <w:tc>
          <w:tcPr>
            <w:tcW w:w="661" w:type="pct"/>
          </w:tcPr>
          <w:p w14:paraId="03C94B9D"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1.00530</w:t>
            </w:r>
          </w:p>
        </w:tc>
      </w:tr>
      <w:tr w:rsidR="00D97B8F" w14:paraId="4AC976EB" w14:textId="77777777" w:rsidTr="000B27DE">
        <w:tc>
          <w:tcPr>
            <w:cnfStyle w:val="001000000000" w:firstRow="0" w:lastRow="0" w:firstColumn="1" w:lastColumn="0" w:oddVBand="0" w:evenVBand="0" w:oddHBand="0" w:evenHBand="0" w:firstRowFirstColumn="0" w:firstRowLastColumn="0" w:lastRowFirstColumn="0" w:lastRowLastColumn="0"/>
            <w:tcW w:w="880" w:type="pct"/>
          </w:tcPr>
          <w:p w14:paraId="605C3EC3" w14:textId="77777777" w:rsidR="009C4F3D" w:rsidRPr="00104369" w:rsidRDefault="009C4F3D" w:rsidP="000B27DE">
            <w:pPr>
              <w:pStyle w:val="RowHeading"/>
            </w:pPr>
            <w:r w:rsidRPr="00104369">
              <w:t>Hub 2 – PoC 2 line</w:t>
            </w:r>
          </w:p>
        </w:tc>
        <w:tc>
          <w:tcPr>
            <w:tcW w:w="631" w:type="pct"/>
          </w:tcPr>
          <w:p w14:paraId="4DE0B2C1"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500 kV 20 km</w:t>
            </w:r>
          </w:p>
        </w:tc>
        <w:tc>
          <w:tcPr>
            <w:tcW w:w="536" w:type="pct"/>
          </w:tcPr>
          <w:p w14:paraId="40366FE1"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 </w:t>
            </w:r>
          </w:p>
        </w:tc>
        <w:tc>
          <w:tcPr>
            <w:tcW w:w="482" w:type="pct"/>
          </w:tcPr>
          <w:p w14:paraId="036ED572"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0.0009</w:t>
            </w:r>
          </w:p>
        </w:tc>
        <w:tc>
          <w:tcPr>
            <w:tcW w:w="487" w:type="pct"/>
          </w:tcPr>
          <w:p w14:paraId="4DFF2D90"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1</w:t>
            </w:r>
          </w:p>
        </w:tc>
        <w:tc>
          <w:tcPr>
            <w:tcW w:w="661" w:type="pct"/>
          </w:tcPr>
          <w:p w14:paraId="5183BB2A"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486</w:t>
            </w:r>
          </w:p>
        </w:tc>
        <w:tc>
          <w:tcPr>
            <w:tcW w:w="661" w:type="pct"/>
          </w:tcPr>
          <w:p w14:paraId="45B00988"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A628D8">
              <w:t>0.011</w:t>
            </w:r>
          </w:p>
        </w:tc>
        <w:tc>
          <w:tcPr>
            <w:tcW w:w="661" w:type="pct"/>
          </w:tcPr>
          <w:p w14:paraId="0D6A86FE"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BD333F">
              <w:t>1.00890</w:t>
            </w:r>
          </w:p>
        </w:tc>
      </w:tr>
      <w:tr w:rsidR="00D97B8F" w14:paraId="6B85DC1A"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2DE3FB80" w14:textId="77777777" w:rsidR="009C4F3D" w:rsidRPr="00104369" w:rsidRDefault="009C4F3D" w:rsidP="000B27DE">
            <w:pPr>
              <w:pStyle w:val="RowHeading"/>
            </w:pPr>
            <w:r w:rsidRPr="00104369">
              <w:t>Hub 2 500/330 TRX</w:t>
            </w:r>
          </w:p>
        </w:tc>
        <w:tc>
          <w:tcPr>
            <w:tcW w:w="631" w:type="pct"/>
          </w:tcPr>
          <w:p w14:paraId="1E342715"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500 MVA</w:t>
            </w:r>
          </w:p>
        </w:tc>
        <w:tc>
          <w:tcPr>
            <w:tcW w:w="536" w:type="pct"/>
          </w:tcPr>
          <w:p w14:paraId="51CC1257"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0.022</w:t>
            </w:r>
          </w:p>
        </w:tc>
        <w:tc>
          <w:tcPr>
            <w:tcW w:w="482" w:type="pct"/>
          </w:tcPr>
          <w:p w14:paraId="1CE878E9"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0.042</w:t>
            </w:r>
          </w:p>
        </w:tc>
        <w:tc>
          <w:tcPr>
            <w:tcW w:w="487" w:type="pct"/>
          </w:tcPr>
          <w:p w14:paraId="1D734C4D"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26</w:t>
            </w:r>
          </w:p>
        </w:tc>
        <w:tc>
          <w:tcPr>
            <w:tcW w:w="661" w:type="pct"/>
          </w:tcPr>
          <w:p w14:paraId="6B42EEA7"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512</w:t>
            </w:r>
          </w:p>
        </w:tc>
        <w:tc>
          <w:tcPr>
            <w:tcW w:w="661" w:type="pct"/>
          </w:tcPr>
          <w:p w14:paraId="01CA5DDB"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0.504</w:t>
            </w:r>
          </w:p>
        </w:tc>
        <w:tc>
          <w:tcPr>
            <w:tcW w:w="661" w:type="pct"/>
          </w:tcPr>
          <w:p w14:paraId="4B7F3E4D"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1.09440</w:t>
            </w:r>
          </w:p>
        </w:tc>
      </w:tr>
      <w:tr w:rsidR="00D97B8F" w14:paraId="14ACC205" w14:textId="77777777" w:rsidTr="000B27DE">
        <w:tc>
          <w:tcPr>
            <w:cnfStyle w:val="001000000000" w:firstRow="0" w:lastRow="0" w:firstColumn="1" w:lastColumn="0" w:oddVBand="0" w:evenVBand="0" w:oddHBand="0" w:evenHBand="0" w:firstRowFirstColumn="0" w:firstRowLastColumn="0" w:lastRowFirstColumn="0" w:lastRowLastColumn="0"/>
            <w:tcW w:w="880" w:type="pct"/>
          </w:tcPr>
          <w:p w14:paraId="0959B0E8" w14:textId="77777777" w:rsidR="009C4F3D" w:rsidRPr="00104369" w:rsidRDefault="009C4F3D" w:rsidP="000B27DE">
            <w:pPr>
              <w:pStyle w:val="RowHeading"/>
            </w:pPr>
            <w:r w:rsidRPr="00104369">
              <w:t>Hub 2 – E line</w:t>
            </w:r>
          </w:p>
        </w:tc>
        <w:tc>
          <w:tcPr>
            <w:tcW w:w="631" w:type="pct"/>
          </w:tcPr>
          <w:p w14:paraId="50E477A4"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330 kV 20 km</w:t>
            </w:r>
          </w:p>
        </w:tc>
        <w:tc>
          <w:tcPr>
            <w:tcW w:w="536" w:type="pct"/>
          </w:tcPr>
          <w:p w14:paraId="67CEB3BB"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 </w:t>
            </w:r>
          </w:p>
        </w:tc>
        <w:tc>
          <w:tcPr>
            <w:tcW w:w="482" w:type="pct"/>
          </w:tcPr>
          <w:p w14:paraId="7FD1EF03"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0.0011</w:t>
            </w:r>
          </w:p>
        </w:tc>
        <w:tc>
          <w:tcPr>
            <w:tcW w:w="487" w:type="pct"/>
          </w:tcPr>
          <w:p w14:paraId="33CB3D60"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1</w:t>
            </w:r>
          </w:p>
        </w:tc>
        <w:tc>
          <w:tcPr>
            <w:tcW w:w="661" w:type="pct"/>
          </w:tcPr>
          <w:p w14:paraId="16FE6C4F"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513</w:t>
            </w:r>
          </w:p>
        </w:tc>
        <w:tc>
          <w:tcPr>
            <w:tcW w:w="661" w:type="pct"/>
          </w:tcPr>
          <w:p w14:paraId="398DE3C6"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A628D8">
              <w:t>0.013</w:t>
            </w:r>
          </w:p>
        </w:tc>
        <w:tc>
          <w:tcPr>
            <w:tcW w:w="661" w:type="pct"/>
          </w:tcPr>
          <w:p w14:paraId="1367EAF0"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BD333F">
              <w:t>1.09710</w:t>
            </w:r>
          </w:p>
        </w:tc>
      </w:tr>
      <w:tr w:rsidR="00D97B8F" w14:paraId="3420E420"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80" w:type="pct"/>
          </w:tcPr>
          <w:p w14:paraId="429C0292" w14:textId="77777777" w:rsidR="009C4F3D" w:rsidRPr="00104369" w:rsidRDefault="009C4F3D" w:rsidP="000B27DE">
            <w:pPr>
              <w:pStyle w:val="RowHeading"/>
            </w:pPr>
            <w:r w:rsidRPr="00104369">
              <w:t>Hub 2 Sync Con</w:t>
            </w:r>
          </w:p>
        </w:tc>
        <w:tc>
          <w:tcPr>
            <w:tcW w:w="631" w:type="pct"/>
          </w:tcPr>
          <w:p w14:paraId="761B8330"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200 MVA H=1.0s</w:t>
            </w:r>
          </w:p>
        </w:tc>
        <w:tc>
          <w:tcPr>
            <w:tcW w:w="536" w:type="pct"/>
          </w:tcPr>
          <w:p w14:paraId="1884B4B6"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0.135</w:t>
            </w:r>
          </w:p>
        </w:tc>
        <w:tc>
          <w:tcPr>
            <w:tcW w:w="482" w:type="pct"/>
          </w:tcPr>
          <w:p w14:paraId="36156FBA"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0.083</w:t>
            </w:r>
          </w:p>
        </w:tc>
        <w:tc>
          <w:tcPr>
            <w:tcW w:w="487" w:type="pct"/>
          </w:tcPr>
          <w:p w14:paraId="6F6C0297"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610</w:t>
            </w:r>
          </w:p>
        </w:tc>
        <w:tc>
          <w:tcPr>
            <w:tcW w:w="661" w:type="pct"/>
          </w:tcPr>
          <w:p w14:paraId="1DAC5AC3"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104369">
              <w:t>1123</w:t>
            </w:r>
          </w:p>
        </w:tc>
        <w:tc>
          <w:tcPr>
            <w:tcW w:w="661" w:type="pct"/>
          </w:tcPr>
          <w:p w14:paraId="7822A0B6"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A628D8">
              <w:t>0.242</w:t>
            </w:r>
          </w:p>
        </w:tc>
        <w:tc>
          <w:tcPr>
            <w:tcW w:w="661" w:type="pct"/>
          </w:tcPr>
          <w:p w14:paraId="637C56F5" w14:textId="77777777" w:rsidR="009C4F3D" w:rsidRPr="00104369"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BD333F">
              <w:t>3.13020</w:t>
            </w:r>
          </w:p>
        </w:tc>
      </w:tr>
      <w:tr w:rsidR="00B822E4" w14:paraId="662AB64B" w14:textId="77777777" w:rsidTr="000B27DE">
        <w:tc>
          <w:tcPr>
            <w:cnfStyle w:val="001000000000" w:firstRow="0" w:lastRow="0" w:firstColumn="1" w:lastColumn="0" w:oddVBand="0" w:evenVBand="0" w:oddHBand="0" w:evenHBand="0" w:firstRowFirstColumn="0" w:firstRowLastColumn="0" w:lastRowFirstColumn="0" w:lastRowLastColumn="0"/>
            <w:tcW w:w="3017" w:type="pct"/>
            <w:gridSpan w:val="5"/>
          </w:tcPr>
          <w:p w14:paraId="6CDC6169" w14:textId="77777777" w:rsidR="009C4F3D" w:rsidRPr="00104369" w:rsidRDefault="009C4F3D" w:rsidP="000B27DE">
            <w:pPr>
              <w:pStyle w:val="TableText"/>
            </w:pPr>
            <w:r w:rsidRPr="00104369">
              <w:t>Total run time and energy (predicted)</w:t>
            </w:r>
          </w:p>
        </w:tc>
        <w:tc>
          <w:tcPr>
            <w:tcW w:w="661" w:type="pct"/>
          </w:tcPr>
          <w:p w14:paraId="5D91E56A"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1200 s</w:t>
            </w:r>
          </w:p>
        </w:tc>
        <w:tc>
          <w:tcPr>
            <w:tcW w:w="661" w:type="pct"/>
          </w:tcPr>
          <w:p w14:paraId="411AFF7B"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3.0 MWh</w:t>
            </w:r>
          </w:p>
        </w:tc>
        <w:tc>
          <w:tcPr>
            <w:tcW w:w="661" w:type="pct"/>
          </w:tcPr>
          <w:p w14:paraId="43C7E1B5" w14:textId="77777777" w:rsidR="009C4F3D" w:rsidRPr="00104369"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104369">
              <w:t>3.</w:t>
            </w:r>
            <w:r>
              <w:t>4</w:t>
            </w:r>
            <w:r w:rsidRPr="00104369">
              <w:t xml:space="preserve"> MWh</w:t>
            </w:r>
          </w:p>
        </w:tc>
      </w:tr>
    </w:tbl>
    <w:p w14:paraId="0FA03769" w14:textId="3C16A192" w:rsidR="009C4F3D" w:rsidRDefault="009C4F3D" w:rsidP="000B27DE">
      <w:pPr>
        <w:pStyle w:val="BodyText"/>
      </w:pPr>
      <w:r>
        <w:t xml:space="preserve">The result showed that the </w:t>
      </w:r>
      <w:r w:rsidR="00D63BF4">
        <w:t xml:space="preserve">total </w:t>
      </w:r>
      <w:r>
        <w:t>predicted energy required was within 15% of the measured energy required from simulation</w:t>
      </w:r>
      <w:r w:rsidR="61C325FB">
        <w:t xml:space="preserve">, although the estimates for individual components show significant </w:t>
      </w:r>
      <w:r w:rsidR="3312206C">
        <w:t>divergence</w:t>
      </w:r>
      <w:r>
        <w:t>. Noting that the tables above used to create this prediction do not factor in the conduction losses</w:t>
      </w:r>
      <w:r w:rsidR="00446247">
        <w:t xml:space="preserve"> (while the measured energy in simulation </w:t>
      </w:r>
      <w:r w:rsidR="002A4460" w:rsidRPr="002715BD">
        <w:rPr>
          <w:i/>
          <w:iCs/>
        </w:rPr>
        <w:t>does</w:t>
      </w:r>
      <w:r w:rsidR="002A4460">
        <w:t>)</w:t>
      </w:r>
      <w:r>
        <w:t>, this is still a reasonable prediction which factors in many different aspects of a REZ energisation process.</w:t>
      </w:r>
    </w:p>
    <w:p w14:paraId="107A7AA8" w14:textId="77777777" w:rsidR="009C4F3D" w:rsidRDefault="009C4F3D" w:rsidP="009C4F3D">
      <w:pPr>
        <w:pStyle w:val="Heading4"/>
      </w:pPr>
      <w:r>
        <w:t>REZ Energy Storage Reserve Requirements</w:t>
      </w:r>
    </w:p>
    <w:p w14:paraId="45C04BC2" w14:textId="3EA332E2" w:rsidR="009C4F3D" w:rsidRDefault="009C4F3D" w:rsidP="000B27DE">
      <w:pPr>
        <w:pStyle w:val="BodyText"/>
      </w:pPr>
      <w:r>
        <w:t xml:space="preserve">The following synthesises the information collected on energy consumption requirements and </w:t>
      </w:r>
      <w:r w:rsidR="2A534BF4">
        <w:t>investigates</w:t>
      </w:r>
      <w:r>
        <w:t xml:space="preserve"> how material </w:t>
      </w:r>
      <w:r w:rsidR="33F8EF8B">
        <w:t xml:space="preserve">is </w:t>
      </w:r>
      <w:r>
        <w:t xml:space="preserve">the contention that if a BESS </w:t>
      </w:r>
      <w:r w:rsidR="5EAABA63">
        <w:t>were</w:t>
      </w:r>
      <w:r>
        <w:t xml:space="preserve"> to provide a valuable system restart service, it would need to </w:t>
      </w:r>
      <w:r w:rsidR="167F0D5A">
        <w:t xml:space="preserve">constantly </w:t>
      </w:r>
      <w:r>
        <w:t xml:space="preserve">reserve too large of a state of charge to be </w:t>
      </w:r>
      <w:r w:rsidR="6CBD7D32">
        <w:t xml:space="preserve">a </w:t>
      </w:r>
      <w:r>
        <w:t>viable</w:t>
      </w:r>
      <w:r w:rsidR="184B5534">
        <w:t xml:space="preserve"> restart option</w:t>
      </w:r>
      <w:r>
        <w:t>.</w:t>
      </w:r>
    </w:p>
    <w:p w14:paraId="7D272B50" w14:textId="65C42C9E" w:rsidR="009C4F3D" w:rsidRDefault="009C4F3D" w:rsidP="000B27DE">
      <w:pPr>
        <w:pStyle w:val="BodyText"/>
      </w:pPr>
      <w:r>
        <w:t xml:space="preserve">The specifics of the REZ and external network to </w:t>
      </w:r>
      <w:r w:rsidR="7861A202">
        <w:t xml:space="preserve">be </w:t>
      </w:r>
      <w:r>
        <w:t>restore</w:t>
      </w:r>
      <w:r w:rsidR="6AD7469E">
        <w:t>d</w:t>
      </w:r>
      <w:r>
        <w:t xml:space="preserve"> will heavily dictate the energy storage requirements to facilitate a system restart from within the REZ. It is hence challenging to provide specific advice as to precisely how much energy </w:t>
      </w:r>
      <w:r>
        <w:rPr>
          <w:i/>
          <w:iCs/>
        </w:rPr>
        <w:t xml:space="preserve">in total </w:t>
      </w:r>
      <w:r>
        <w:t xml:space="preserve">a restart-capable GFM BESS must always maintain </w:t>
      </w:r>
      <w:r w:rsidR="0CF26D0D">
        <w:t xml:space="preserve">in order </w:t>
      </w:r>
      <w:r>
        <w:t xml:space="preserve">to be considered viable for a system restart service, especially if the amount of network and load to be restored beyond the point of connection is undefined. However, using the findings of this and further sections of the report, </w:t>
      </w:r>
      <w:r w:rsidR="52D35222">
        <w:t xml:space="preserve">approximate estimates </w:t>
      </w:r>
      <w:r>
        <w:t xml:space="preserve">can be developed to describe the amount of energy </w:t>
      </w:r>
      <w:r w:rsidR="5A480FE9">
        <w:t xml:space="preserve">that </w:t>
      </w:r>
      <w:r>
        <w:t xml:space="preserve">the GFM BESS within the REZ must hold </w:t>
      </w:r>
      <w:r w:rsidR="7005B8FC">
        <w:t xml:space="preserve">in order </w:t>
      </w:r>
      <w:r>
        <w:t xml:space="preserve">to restore a portion of the REZ </w:t>
      </w:r>
      <w:r w:rsidR="46D8B01E">
        <w:t xml:space="preserve">up to </w:t>
      </w:r>
      <w:r>
        <w:t xml:space="preserve">its point of connection </w:t>
      </w:r>
      <w:r w:rsidR="00EB9737">
        <w:t xml:space="preserve">before awaiting </w:t>
      </w:r>
      <w:r>
        <w:t>further instruction from the system operator.</w:t>
      </w:r>
    </w:p>
    <w:p w14:paraId="62B59419" w14:textId="77777777" w:rsidR="009C4F3D" w:rsidRDefault="009C4F3D" w:rsidP="000B27DE">
      <w:pPr>
        <w:pStyle w:val="BodyText"/>
      </w:pPr>
      <w:r>
        <w:t>The following assumptions will apply to this analysis:</w:t>
      </w:r>
    </w:p>
    <w:p w14:paraId="6AFF5C9E" w14:textId="5AA04E7C" w:rsidR="009C4F3D" w:rsidRDefault="009C4F3D" w:rsidP="002715BD">
      <w:pPr>
        <w:pStyle w:val="ListBullet"/>
      </w:pPr>
      <w:r>
        <w:t xml:space="preserve">The </w:t>
      </w:r>
      <w:r w:rsidR="2CBD3513">
        <w:t>BESS</w:t>
      </w:r>
      <w:r>
        <w:t xml:space="preserve"> unit is typically not discharged below 10% during normal operation, as many battery </w:t>
      </w:r>
      <w:r w:rsidRPr="005E1FE8">
        <w:t>manufacturers</w:t>
      </w:r>
      <w:r>
        <w:t xml:space="preserve"> require state of charge to remain between 10% to 90% (or 20% to 80%) to prevent premature degradation of cells</w:t>
      </w:r>
      <w:r w:rsidR="00E95C02">
        <w:t xml:space="preserve"> </w:t>
      </w:r>
      <w:sdt>
        <w:sdtPr>
          <w:id w:val="1037392214"/>
          <w:citation/>
        </w:sdtPr>
        <w:sdtContent>
          <w:r w:rsidR="00E95C02">
            <w:fldChar w:fldCharType="begin"/>
          </w:r>
          <w:r w:rsidR="00E95C02">
            <w:instrText xml:space="preserve"> CITATION TLS \l 3081 </w:instrText>
          </w:r>
          <w:r w:rsidR="00E95C02">
            <w:fldChar w:fldCharType="separate"/>
          </w:r>
          <w:r w:rsidR="00211758" w:rsidRPr="00211758">
            <w:rPr>
              <w:noProof/>
            </w:rPr>
            <w:t>[3]</w:t>
          </w:r>
          <w:r w:rsidR="00E95C02">
            <w:fldChar w:fldCharType="end"/>
          </w:r>
        </w:sdtContent>
      </w:sdt>
      <w:r>
        <w:t xml:space="preserve">. However, in exceptional circumstances, discharge to lower values (e.g., 2-3%) can be permissible, </w:t>
      </w:r>
      <w:r w:rsidR="7E6555D5">
        <w:t xml:space="preserve">provided that </w:t>
      </w:r>
      <w:r>
        <w:t>it is not a frequent occurrence.</w:t>
      </w:r>
    </w:p>
    <w:p w14:paraId="61911BEC" w14:textId="14438C8C" w:rsidR="009C4F3D" w:rsidRDefault="009C4F3D" w:rsidP="002715BD">
      <w:pPr>
        <w:pStyle w:val="ListBullet"/>
      </w:pPr>
      <w:r>
        <w:t xml:space="preserve">As </w:t>
      </w:r>
      <w:r w:rsidR="4DDDE9D2">
        <w:t xml:space="preserve">the motivation for </w:t>
      </w:r>
      <w:r w:rsidRPr="005E1FE8">
        <w:t>BESS</w:t>
      </w:r>
      <w:r>
        <w:t xml:space="preserve"> </w:t>
      </w:r>
      <w:r w:rsidR="3B7A0F29">
        <w:t xml:space="preserve">installation is increasingly </w:t>
      </w:r>
      <w:r>
        <w:t>to act as a longer-term solar soak, an energy to power ratio of at least 2:1 is increasingly common (although not fixed)</w:t>
      </w:r>
      <w:r w:rsidR="00AE6585">
        <w:t xml:space="preserve"> </w:t>
      </w:r>
      <w:sdt>
        <w:sdtPr>
          <w:id w:val="1454139939"/>
          <w:citation/>
        </w:sdtPr>
        <w:sdtContent>
          <w:r w:rsidR="00294EB5">
            <w:fldChar w:fldCharType="begin"/>
          </w:r>
          <w:r w:rsidR="00294EB5">
            <w:instrText xml:space="preserve"> CITATION Bat25 \l 3081 </w:instrText>
          </w:r>
          <w:r w:rsidR="00294EB5">
            <w:fldChar w:fldCharType="separate"/>
          </w:r>
          <w:r w:rsidR="00211758" w:rsidRPr="00211758">
            <w:rPr>
              <w:noProof/>
            </w:rPr>
            <w:t>[4]</w:t>
          </w:r>
          <w:r w:rsidR="00294EB5">
            <w:fldChar w:fldCharType="end"/>
          </w:r>
        </w:sdtContent>
      </w:sdt>
      <w:r>
        <w:t>. This means for a 200 MW battery, approximately 400 MWh of storage can be assumed, as will be used here.</w:t>
      </w:r>
    </w:p>
    <w:p w14:paraId="16E916C3" w14:textId="5B4E376F" w:rsidR="009C4F3D" w:rsidRDefault="009C4F3D" w:rsidP="000B27DE">
      <w:pPr>
        <w:pStyle w:val="BodyText"/>
      </w:pPr>
      <w:r>
        <w:lastRenderedPageBreak/>
        <w:t xml:space="preserve">Combining these assumptions and the worst-case findings from </w:t>
      </w:r>
      <w:r w:rsidR="54E1686A">
        <w:t xml:space="preserve">the later </w:t>
      </w:r>
      <w:r>
        <w:t xml:space="preserve">Section </w:t>
      </w:r>
      <w:r>
        <w:fldChar w:fldCharType="begin"/>
      </w:r>
      <w:r>
        <w:instrText xml:space="preserve"> REF _Ref217914393 \r \h </w:instrText>
      </w:r>
      <w:r>
        <w:fldChar w:fldCharType="separate"/>
      </w:r>
      <w:r w:rsidR="00211758">
        <w:t>3.1.4</w:t>
      </w:r>
      <w:r>
        <w:fldChar w:fldCharType="end"/>
      </w:r>
      <w:r>
        <w:t xml:space="preserve"> (</w:t>
      </w:r>
      <w:r w:rsidR="5605E45D">
        <w:t xml:space="preserve">including restart </w:t>
      </w:r>
      <w:r>
        <w:t xml:space="preserve">switching timelines requiring up to three hours) and Section </w:t>
      </w:r>
      <w:r w:rsidR="00CC3EE5">
        <w:fldChar w:fldCharType="begin"/>
      </w:r>
      <w:r w:rsidR="00CC3EE5">
        <w:instrText xml:space="preserve"> REF _Ref221532685 \r \h </w:instrText>
      </w:r>
      <w:r w:rsidR="00CC3EE5">
        <w:fldChar w:fldCharType="separate"/>
      </w:r>
      <w:r w:rsidR="00211758">
        <w:t>3.2</w:t>
      </w:r>
      <w:r w:rsidR="00CC3EE5">
        <w:fldChar w:fldCharType="end"/>
      </w:r>
      <w:r w:rsidR="00CC3EE5">
        <w:t xml:space="preserve"> </w:t>
      </w:r>
      <w:r>
        <w:t xml:space="preserve">(using a wind farm as a remote hybrid configuration) for a simple two-plant remote hybrid REZ topology shown in </w:t>
      </w:r>
      <w:r>
        <w:fldChar w:fldCharType="begin"/>
      </w:r>
      <w:r>
        <w:instrText xml:space="preserve"> REF _Ref217914644 \h </w:instrText>
      </w:r>
      <w:r>
        <w:fldChar w:fldCharType="separate"/>
      </w:r>
      <w:r w:rsidR="00211758">
        <w:t xml:space="preserve">Figure </w:t>
      </w:r>
      <w:r w:rsidR="00211758">
        <w:rPr>
          <w:noProof/>
        </w:rPr>
        <w:t>5</w:t>
      </w:r>
      <w:r>
        <w:fldChar w:fldCharType="end"/>
      </w:r>
      <w:r>
        <w:t xml:space="preserve">, the results in </w:t>
      </w:r>
      <w:r>
        <w:fldChar w:fldCharType="begin"/>
      </w:r>
      <w:r>
        <w:instrText xml:space="preserve"> REF _Ref217914661 \h </w:instrText>
      </w:r>
      <w:r>
        <w:fldChar w:fldCharType="separate"/>
      </w:r>
      <w:r w:rsidR="00211758">
        <w:t xml:space="preserve">Table </w:t>
      </w:r>
      <w:r w:rsidR="00211758">
        <w:rPr>
          <w:noProof/>
        </w:rPr>
        <w:t>8</w:t>
      </w:r>
      <w:r>
        <w:fldChar w:fldCharType="end"/>
      </w:r>
      <w:r>
        <w:t xml:space="preserve"> can be generated. </w:t>
      </w:r>
      <w:r w:rsidR="42EFB09A">
        <w:t>Any additional e</w:t>
      </w:r>
      <w:r>
        <w:t xml:space="preserve">nergy required beyond </w:t>
      </w:r>
      <w:r w:rsidR="710B1B88">
        <w:t>REZ energisation</w:t>
      </w:r>
      <w:r>
        <w:t xml:space="preserve"> “to the point of connection” can simply be added to the figure calculated below as a general requirement from the network operator, calculated through their own system restart studies.</w:t>
      </w:r>
    </w:p>
    <w:p w14:paraId="071AEB25" w14:textId="77777777" w:rsidR="009C4F3D" w:rsidRDefault="009C4F3D" w:rsidP="009C4F3D">
      <w:pPr>
        <w:keepNext/>
      </w:pPr>
      <w:r>
        <w:rPr>
          <w:noProof/>
        </w:rPr>
        <mc:AlternateContent>
          <mc:Choice Requires="wpc">
            <w:drawing>
              <wp:inline distT="0" distB="0" distL="0" distR="0" wp14:anchorId="1CDE9B12" wp14:editId="22EFCC9F">
                <wp:extent cx="6120130" cy="1992703"/>
                <wp:effectExtent l="0" t="0" r="0" b="7620"/>
                <wp:docPr id="1405510540" name="Canvas 1"/>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22552517" name="Oval 122552517"/>
                        <wps:cNvSpPr/>
                        <wps:spPr>
                          <a:xfrm>
                            <a:off x="1589854" y="40656"/>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6981F981"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29446906" name="Rectangle 529446906"/>
                        <wps:cNvSpPr/>
                        <wps:spPr>
                          <a:xfrm>
                            <a:off x="1442865" y="875544"/>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546AAA10"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667966101" name="Rectangle 667966101"/>
                        <wps:cNvSpPr/>
                        <wps:spPr>
                          <a:xfrm>
                            <a:off x="3161672" y="875544"/>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1305B5EB"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1231507527" name="Rectangle 1231507527"/>
                        <wps:cNvSpPr/>
                        <wps:spPr>
                          <a:xfrm>
                            <a:off x="4543876" y="1758139"/>
                            <a:ext cx="1099384" cy="119270"/>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97325266" name="Straight Connector 1897325266"/>
                        <wps:cNvCnPr/>
                        <wps:spPr>
                          <a:xfrm>
                            <a:off x="1792531" y="446172"/>
                            <a:ext cx="111" cy="429372"/>
                          </a:xfrm>
                          <a:prstGeom prst="line">
                            <a:avLst/>
                          </a:prstGeom>
                        </wps:spPr>
                        <wps:style>
                          <a:lnRef idx="2">
                            <a:schemeClr val="dk1"/>
                          </a:lnRef>
                          <a:fillRef idx="0">
                            <a:schemeClr val="dk1"/>
                          </a:fillRef>
                          <a:effectRef idx="1">
                            <a:schemeClr val="dk1"/>
                          </a:effectRef>
                          <a:fontRef idx="minor">
                            <a:schemeClr val="tx1"/>
                          </a:fontRef>
                        </wps:style>
                        <wps:bodyPr/>
                      </wps:wsp>
                      <wps:wsp>
                        <wps:cNvPr id="2054807232" name="Straight Connector 2054807232"/>
                        <wps:cNvCnPr/>
                        <wps:spPr>
                          <a:xfrm flipH="1">
                            <a:off x="2142477" y="1133962"/>
                            <a:ext cx="1019027" cy="0"/>
                          </a:xfrm>
                          <a:prstGeom prst="line">
                            <a:avLst/>
                          </a:prstGeom>
                        </wps:spPr>
                        <wps:style>
                          <a:lnRef idx="2">
                            <a:schemeClr val="dk1"/>
                          </a:lnRef>
                          <a:fillRef idx="0">
                            <a:schemeClr val="dk1"/>
                          </a:fillRef>
                          <a:effectRef idx="1">
                            <a:schemeClr val="dk1"/>
                          </a:effectRef>
                          <a:fontRef idx="minor">
                            <a:schemeClr val="tx1"/>
                          </a:fontRef>
                        </wps:style>
                        <wps:bodyPr/>
                      </wps:wsp>
                      <wps:wsp>
                        <wps:cNvPr id="98943920" name="Connector: Elbow 98943920"/>
                        <wps:cNvCnPr/>
                        <wps:spPr>
                          <a:xfrm rot="16200000" flipH="1">
                            <a:off x="4119428" y="784290"/>
                            <a:ext cx="365760" cy="1581937"/>
                          </a:xfrm>
                          <a:prstGeom prst="bentConnector3">
                            <a:avLst>
                              <a:gd name="adj1" fmla="val 50000"/>
                            </a:avLst>
                          </a:prstGeom>
                        </wps:spPr>
                        <wps:style>
                          <a:lnRef idx="2">
                            <a:schemeClr val="dk1"/>
                          </a:lnRef>
                          <a:fillRef idx="0">
                            <a:schemeClr val="dk1"/>
                          </a:fillRef>
                          <a:effectRef idx="1">
                            <a:schemeClr val="dk1"/>
                          </a:effectRef>
                          <a:fontRef idx="minor">
                            <a:schemeClr val="tx1"/>
                          </a:fontRef>
                        </wps:style>
                        <wps:bodyPr/>
                      </wps:wsp>
                      <wps:wsp>
                        <wps:cNvPr id="1936635009" name="Right Triangle 1936635009"/>
                        <wps:cNvSpPr/>
                        <wps:spPr>
                          <a:xfrm rot="5400000">
                            <a:off x="1527689" y="790527"/>
                            <a:ext cx="501393" cy="671427"/>
                          </a:xfrm>
                          <a:prstGeom prst="rtTriangle">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05012792" name="Oval 405012792"/>
                        <wps:cNvSpPr/>
                        <wps:spPr>
                          <a:xfrm>
                            <a:off x="527600" y="923211"/>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48C3DD22"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99633632" name="Straight Connector 399633632"/>
                        <wps:cNvCnPr/>
                        <wps:spPr>
                          <a:xfrm>
                            <a:off x="933116" y="1125969"/>
                            <a:ext cx="509556" cy="272"/>
                          </a:xfrm>
                          <a:prstGeom prst="line">
                            <a:avLst/>
                          </a:prstGeom>
                        </wps:spPr>
                        <wps:style>
                          <a:lnRef idx="2">
                            <a:schemeClr val="dk1"/>
                          </a:lnRef>
                          <a:fillRef idx="0">
                            <a:schemeClr val="dk1"/>
                          </a:fillRef>
                          <a:effectRef idx="1">
                            <a:schemeClr val="dk1"/>
                          </a:effectRef>
                          <a:fontRef idx="minor">
                            <a:schemeClr val="tx1"/>
                          </a:fontRef>
                        </wps:style>
                        <wps:bodyPr/>
                      </wps:wsp>
                      <wps:wsp>
                        <wps:cNvPr id="936009398" name="Right Triangle 936009398"/>
                        <wps:cNvSpPr/>
                        <wps:spPr>
                          <a:xfrm rot="5400000" flipV="1">
                            <a:off x="3280329" y="796042"/>
                            <a:ext cx="501360" cy="660368"/>
                          </a:xfrm>
                          <a:prstGeom prst="rtTriangle">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40176271" name="Text Box 2"/>
                        <wps:cNvSpPr txBox="1">
                          <a:spLocks noChangeArrowheads="1"/>
                        </wps:cNvSpPr>
                        <wps:spPr bwMode="auto">
                          <a:xfrm>
                            <a:off x="1948157" y="84595"/>
                            <a:ext cx="517525" cy="306070"/>
                          </a:xfrm>
                          <a:prstGeom prst="rect">
                            <a:avLst/>
                          </a:prstGeom>
                          <a:noFill/>
                          <a:ln w="9525">
                            <a:noFill/>
                            <a:miter lim="800000"/>
                            <a:headEnd/>
                            <a:tailEnd/>
                          </a:ln>
                        </wps:spPr>
                        <wps:txbx>
                          <w:txbxContent>
                            <w:p w14:paraId="3B56A2E0" w14:textId="77777777" w:rsidR="009C4F3D" w:rsidRDefault="009C4F3D" w:rsidP="009C4F3D">
                              <w:pPr>
                                <w:spacing w:line="276" w:lineRule="auto"/>
                                <w:rPr>
                                  <w:rFonts w:eastAsia="Segoe UI Light"/>
                                </w:rPr>
                              </w:pPr>
                              <w:r>
                                <w:rPr>
                                  <w:rFonts w:eastAsia="Segoe UI Light"/>
                                </w:rPr>
                                <w:t>HYB1</w:t>
                              </w:r>
                            </w:p>
                          </w:txbxContent>
                        </wps:txbx>
                        <wps:bodyPr rot="0" vert="horz" wrap="square" lIns="91440" tIns="45720" rIns="91440" bIns="45720" anchor="t" anchorCtr="0">
                          <a:noAutofit/>
                        </wps:bodyPr>
                      </wps:wsp>
                      <wps:wsp>
                        <wps:cNvPr id="1446304238" name="Text Box 2"/>
                        <wps:cNvSpPr txBox="1">
                          <a:spLocks noChangeArrowheads="1"/>
                        </wps:cNvSpPr>
                        <wps:spPr bwMode="auto">
                          <a:xfrm>
                            <a:off x="140570" y="957438"/>
                            <a:ext cx="517525" cy="306070"/>
                          </a:xfrm>
                          <a:prstGeom prst="rect">
                            <a:avLst/>
                          </a:prstGeom>
                          <a:noFill/>
                          <a:ln w="9525">
                            <a:noFill/>
                            <a:miter lim="800000"/>
                            <a:headEnd/>
                            <a:tailEnd/>
                          </a:ln>
                        </wps:spPr>
                        <wps:txbx>
                          <w:txbxContent>
                            <w:p w14:paraId="49BAFD6B" w14:textId="77777777" w:rsidR="009C4F3D" w:rsidRDefault="009C4F3D" w:rsidP="009C4F3D">
                              <w:pPr>
                                <w:spacing w:line="276" w:lineRule="auto"/>
                                <w:rPr>
                                  <w:rFonts w:eastAsia="Segoe UI Light"/>
                                </w:rPr>
                              </w:pPr>
                              <w:r>
                                <w:rPr>
                                  <w:rFonts w:eastAsia="Segoe UI Light"/>
                                </w:rPr>
                                <w:t>WF1</w:t>
                              </w:r>
                            </w:p>
                          </w:txbxContent>
                        </wps:txbx>
                        <wps:bodyPr rot="0" vert="horz" wrap="square" lIns="91440" tIns="45720" rIns="91440" bIns="45720" anchor="t" anchorCtr="0">
                          <a:noAutofit/>
                        </wps:bodyPr>
                      </wps:wsp>
                      <wps:wsp>
                        <wps:cNvPr id="22739510" name="Text Box 2"/>
                        <wps:cNvSpPr txBox="1">
                          <a:spLocks noChangeArrowheads="1"/>
                        </wps:cNvSpPr>
                        <wps:spPr bwMode="auto">
                          <a:xfrm>
                            <a:off x="1496725" y="1408428"/>
                            <a:ext cx="645754" cy="306070"/>
                          </a:xfrm>
                          <a:prstGeom prst="rect">
                            <a:avLst/>
                          </a:prstGeom>
                          <a:noFill/>
                          <a:ln w="9525">
                            <a:noFill/>
                            <a:miter lim="800000"/>
                            <a:headEnd/>
                            <a:tailEnd/>
                          </a:ln>
                        </wps:spPr>
                        <wps:txbx>
                          <w:txbxContent>
                            <w:p w14:paraId="738962BE" w14:textId="77777777" w:rsidR="009C4F3D" w:rsidRDefault="009C4F3D" w:rsidP="009C4F3D">
                              <w:pPr>
                                <w:spacing w:line="276" w:lineRule="auto"/>
                                <w:rPr>
                                  <w:rFonts w:eastAsia="Segoe UI Light"/>
                                </w:rPr>
                              </w:pPr>
                              <w:r>
                                <w:rPr>
                                  <w:rFonts w:eastAsia="Segoe UI Light"/>
                                </w:rPr>
                                <w:t>HUB A</w:t>
                              </w:r>
                            </w:p>
                          </w:txbxContent>
                        </wps:txbx>
                        <wps:bodyPr rot="0" vert="horz" wrap="square" lIns="91440" tIns="45720" rIns="91440" bIns="45720" anchor="t" anchorCtr="0">
                          <a:noAutofit/>
                        </wps:bodyPr>
                      </wps:wsp>
                      <wps:wsp>
                        <wps:cNvPr id="1161046632" name="Text Box 2"/>
                        <wps:cNvSpPr txBox="1">
                          <a:spLocks noChangeArrowheads="1"/>
                        </wps:cNvSpPr>
                        <wps:spPr bwMode="auto">
                          <a:xfrm>
                            <a:off x="3593931" y="605485"/>
                            <a:ext cx="645754" cy="306070"/>
                          </a:xfrm>
                          <a:prstGeom prst="rect">
                            <a:avLst/>
                          </a:prstGeom>
                          <a:noFill/>
                          <a:ln w="9525">
                            <a:noFill/>
                            <a:miter lim="800000"/>
                            <a:headEnd/>
                            <a:tailEnd/>
                          </a:ln>
                        </wps:spPr>
                        <wps:txbx>
                          <w:txbxContent>
                            <w:p w14:paraId="5F85F595" w14:textId="77777777" w:rsidR="009C4F3D" w:rsidRDefault="009C4F3D" w:rsidP="009C4F3D">
                              <w:pPr>
                                <w:spacing w:line="276" w:lineRule="auto"/>
                                <w:rPr>
                                  <w:rFonts w:eastAsia="Segoe UI Light"/>
                                </w:rPr>
                              </w:pPr>
                              <w:r>
                                <w:rPr>
                                  <w:rFonts w:eastAsia="Segoe UI Light"/>
                                </w:rPr>
                                <w:t>HUB B</w:t>
                              </w:r>
                            </w:p>
                          </w:txbxContent>
                        </wps:txbx>
                        <wps:bodyPr rot="0" vert="horz" wrap="square" lIns="91440" tIns="45720" rIns="91440" bIns="45720" anchor="t" anchorCtr="0">
                          <a:noAutofit/>
                        </wps:bodyPr>
                      </wps:wsp>
                      <wps:wsp>
                        <wps:cNvPr id="1746194076" name="Text Box 2"/>
                        <wps:cNvSpPr txBox="1">
                          <a:spLocks noChangeArrowheads="1"/>
                        </wps:cNvSpPr>
                        <wps:spPr bwMode="auto">
                          <a:xfrm>
                            <a:off x="2214288" y="1125969"/>
                            <a:ext cx="887730" cy="306070"/>
                          </a:xfrm>
                          <a:prstGeom prst="rect">
                            <a:avLst/>
                          </a:prstGeom>
                          <a:noFill/>
                          <a:ln w="9525">
                            <a:noFill/>
                            <a:miter lim="800000"/>
                            <a:headEnd/>
                            <a:tailEnd/>
                          </a:ln>
                        </wps:spPr>
                        <wps:txbx>
                          <w:txbxContent>
                            <w:p w14:paraId="630B96DD" w14:textId="77777777" w:rsidR="009C4F3D" w:rsidRDefault="009C4F3D" w:rsidP="009C4F3D">
                              <w:pPr>
                                <w:spacing w:line="276" w:lineRule="auto"/>
                                <w:jc w:val="center"/>
                                <w:rPr>
                                  <w:rFonts w:eastAsia="Segoe UI Light"/>
                                  <w:sz w:val="16"/>
                                  <w:szCs w:val="16"/>
                                </w:rPr>
                              </w:pPr>
                              <w:r>
                                <w:rPr>
                                  <w:rFonts w:eastAsia="Segoe UI Light"/>
                                  <w:sz w:val="16"/>
                                  <w:szCs w:val="16"/>
                                </w:rPr>
                                <w:t>500 kV</w:t>
                              </w:r>
                            </w:p>
                          </w:txbxContent>
                        </wps:txbx>
                        <wps:bodyPr rot="0" vert="horz" wrap="square" lIns="91440" tIns="45720" rIns="91440" bIns="45720" anchor="t" anchorCtr="0">
                          <a:noAutofit/>
                        </wps:bodyPr>
                      </wps:wsp>
                      <wps:wsp>
                        <wps:cNvPr id="184091824" name="Text Box 2"/>
                        <wps:cNvSpPr txBox="1">
                          <a:spLocks noChangeArrowheads="1"/>
                        </wps:cNvSpPr>
                        <wps:spPr bwMode="auto">
                          <a:xfrm>
                            <a:off x="4012960" y="1295255"/>
                            <a:ext cx="676275" cy="306070"/>
                          </a:xfrm>
                          <a:prstGeom prst="rect">
                            <a:avLst/>
                          </a:prstGeom>
                          <a:noFill/>
                          <a:ln w="9525">
                            <a:noFill/>
                            <a:miter lim="800000"/>
                            <a:headEnd/>
                            <a:tailEnd/>
                          </a:ln>
                        </wps:spPr>
                        <wps:txbx>
                          <w:txbxContent>
                            <w:p w14:paraId="0D20109F" w14:textId="77777777" w:rsidR="009C4F3D" w:rsidRDefault="009C4F3D" w:rsidP="009C4F3D">
                              <w:pPr>
                                <w:spacing w:line="276" w:lineRule="auto"/>
                                <w:rPr>
                                  <w:rFonts w:eastAsia="Segoe UI Light"/>
                                </w:rPr>
                              </w:pPr>
                              <w:r>
                                <w:rPr>
                                  <w:rFonts w:eastAsia="Segoe UI Light"/>
                                </w:rPr>
                                <w:t>52 km</w:t>
                              </w:r>
                            </w:p>
                          </w:txbxContent>
                        </wps:txbx>
                        <wps:bodyPr rot="0" vert="horz" wrap="square" lIns="91440" tIns="45720" rIns="91440" bIns="45720" anchor="t" anchorCtr="0">
                          <a:noAutofit/>
                        </wps:bodyPr>
                      </wps:wsp>
                      <wps:wsp>
                        <wps:cNvPr id="1559368309" name="Text Box 2"/>
                        <wps:cNvSpPr txBox="1">
                          <a:spLocks noChangeArrowheads="1"/>
                        </wps:cNvSpPr>
                        <wps:spPr bwMode="auto">
                          <a:xfrm>
                            <a:off x="2378062" y="862011"/>
                            <a:ext cx="676275" cy="306070"/>
                          </a:xfrm>
                          <a:prstGeom prst="rect">
                            <a:avLst/>
                          </a:prstGeom>
                          <a:noFill/>
                          <a:ln w="9525">
                            <a:noFill/>
                            <a:miter lim="800000"/>
                            <a:headEnd/>
                            <a:tailEnd/>
                          </a:ln>
                        </wps:spPr>
                        <wps:txbx>
                          <w:txbxContent>
                            <w:p w14:paraId="507AED23" w14:textId="77777777" w:rsidR="009C4F3D" w:rsidRDefault="009C4F3D" w:rsidP="009C4F3D">
                              <w:pPr>
                                <w:spacing w:line="276" w:lineRule="auto"/>
                                <w:rPr>
                                  <w:rFonts w:eastAsia="Segoe UI Light"/>
                                </w:rPr>
                              </w:pPr>
                              <w:r>
                                <w:rPr>
                                  <w:rFonts w:eastAsia="Segoe UI Light"/>
                                </w:rPr>
                                <w:t>29 km</w:t>
                              </w:r>
                            </w:p>
                          </w:txbxContent>
                        </wps:txbx>
                        <wps:bodyPr rot="0" vert="horz" wrap="square" lIns="91440" tIns="45720" rIns="91440" bIns="45720" anchor="t" anchorCtr="0">
                          <a:noAutofit/>
                        </wps:bodyPr>
                      </wps:wsp>
                      <wps:wsp>
                        <wps:cNvPr id="2016821178" name="Text Box 2"/>
                        <wps:cNvSpPr txBox="1">
                          <a:spLocks noChangeArrowheads="1"/>
                        </wps:cNvSpPr>
                        <wps:spPr bwMode="auto">
                          <a:xfrm>
                            <a:off x="1763912" y="507675"/>
                            <a:ext cx="676275" cy="306070"/>
                          </a:xfrm>
                          <a:prstGeom prst="rect">
                            <a:avLst/>
                          </a:prstGeom>
                          <a:noFill/>
                          <a:ln w="9525">
                            <a:noFill/>
                            <a:miter lim="800000"/>
                            <a:headEnd/>
                            <a:tailEnd/>
                          </a:ln>
                        </wps:spPr>
                        <wps:txbx>
                          <w:txbxContent>
                            <w:p w14:paraId="66B60FC1" w14:textId="77777777" w:rsidR="009C4F3D" w:rsidRDefault="009C4F3D" w:rsidP="009C4F3D">
                              <w:pPr>
                                <w:spacing w:line="276" w:lineRule="auto"/>
                                <w:rPr>
                                  <w:rFonts w:eastAsia="Segoe UI Light"/>
                                </w:rPr>
                              </w:pPr>
                              <w:r>
                                <w:rPr>
                                  <w:rFonts w:eastAsia="Segoe UI Light"/>
                                </w:rPr>
                                <w:t>4 km</w:t>
                              </w:r>
                            </w:p>
                          </w:txbxContent>
                        </wps:txbx>
                        <wps:bodyPr rot="0" vert="horz" wrap="square" lIns="91440" tIns="45720" rIns="91440" bIns="45720" anchor="t" anchorCtr="0">
                          <a:noAutofit/>
                        </wps:bodyPr>
                      </wps:wsp>
                      <wps:wsp>
                        <wps:cNvPr id="1144909602" name="Text Box 2"/>
                        <wps:cNvSpPr txBox="1">
                          <a:spLocks noChangeArrowheads="1"/>
                        </wps:cNvSpPr>
                        <wps:spPr bwMode="auto">
                          <a:xfrm>
                            <a:off x="933100" y="896636"/>
                            <a:ext cx="676275" cy="306070"/>
                          </a:xfrm>
                          <a:prstGeom prst="rect">
                            <a:avLst/>
                          </a:prstGeom>
                          <a:noFill/>
                          <a:ln w="9525">
                            <a:noFill/>
                            <a:miter lim="800000"/>
                            <a:headEnd/>
                            <a:tailEnd/>
                          </a:ln>
                        </wps:spPr>
                        <wps:txbx>
                          <w:txbxContent>
                            <w:p w14:paraId="6D55A6A7" w14:textId="77777777" w:rsidR="009C4F3D" w:rsidRDefault="009C4F3D" w:rsidP="009C4F3D">
                              <w:pPr>
                                <w:spacing w:line="276" w:lineRule="auto"/>
                                <w:rPr>
                                  <w:rFonts w:eastAsia="Segoe UI Light"/>
                                </w:rPr>
                              </w:pPr>
                              <w:r>
                                <w:rPr>
                                  <w:rFonts w:eastAsia="Segoe UI Light"/>
                                </w:rPr>
                                <w:t>10 km</w:t>
                              </w:r>
                            </w:p>
                          </w:txbxContent>
                        </wps:txbx>
                        <wps:bodyPr rot="0" vert="horz" wrap="square" lIns="91440" tIns="45720" rIns="91440" bIns="45720" anchor="t" anchorCtr="0">
                          <a:noAutofit/>
                        </wps:bodyPr>
                      </wps:wsp>
                      <wps:wsp>
                        <wps:cNvPr id="1524337336" name="Text Box 2"/>
                        <wps:cNvSpPr txBox="1">
                          <a:spLocks noChangeArrowheads="1"/>
                        </wps:cNvSpPr>
                        <wps:spPr bwMode="auto">
                          <a:xfrm>
                            <a:off x="3987778" y="1544500"/>
                            <a:ext cx="887730" cy="306070"/>
                          </a:xfrm>
                          <a:prstGeom prst="rect">
                            <a:avLst/>
                          </a:prstGeom>
                          <a:noFill/>
                          <a:ln w="9525">
                            <a:noFill/>
                            <a:miter lim="800000"/>
                            <a:headEnd/>
                            <a:tailEnd/>
                          </a:ln>
                        </wps:spPr>
                        <wps:txbx>
                          <w:txbxContent>
                            <w:p w14:paraId="08C15702" w14:textId="77777777" w:rsidR="009C4F3D" w:rsidRDefault="009C4F3D" w:rsidP="009C4F3D">
                              <w:pPr>
                                <w:spacing w:line="276" w:lineRule="auto"/>
                                <w:rPr>
                                  <w:rFonts w:eastAsia="Segoe UI Light"/>
                                  <w:sz w:val="16"/>
                                  <w:szCs w:val="16"/>
                                </w:rPr>
                              </w:pPr>
                              <w:r>
                                <w:rPr>
                                  <w:rFonts w:eastAsia="Segoe UI Light"/>
                                  <w:sz w:val="16"/>
                                  <w:szCs w:val="16"/>
                                </w:rPr>
                                <w:t>1 circuit</w:t>
                              </w:r>
                            </w:p>
                          </w:txbxContent>
                        </wps:txbx>
                        <wps:bodyPr rot="0" vert="horz" wrap="square" lIns="91440" tIns="45720" rIns="91440" bIns="45720" anchor="t" anchorCtr="0">
                          <a:noAutofit/>
                        </wps:bodyPr>
                      </wps:wsp>
                    </wpc:wpc>
                  </a:graphicData>
                </a:graphic>
              </wp:inline>
            </w:drawing>
          </mc:Choice>
          <mc:Fallback>
            <w:pict>
              <v:group w14:anchorId="1CDE9B12" id="_x0000_s1066" editas="canvas" style="width:481.9pt;height:156.9pt;mso-position-horizontal-relative:char;mso-position-vertical-relative:line" coordsize="61201,1992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hzc9wcAADlAAAAOAAAAZHJzL2Uyb0RvYy54bWzsW1uTm0YWft+q/Q8U77HobmjoKcup2Um8&#10;u1VO7LK9m2eEYMQG0SzgkZxfn+90c5EUyeNLYkszzIMG6At9+c7p71x4+v12XTh3ad3kupy77Inn&#10;OmmZ6GVe3s7d/7x9/l3kOk0bl8u40GU6d9+njfv9s7//7emmukq5XulimdYOOimbq001d1dtW13N&#10;Zk2yStdx80RXaYnCTNfruMVtfTtb1vEGva+LGfc8OdvoelnVOkmbBk9/sIXuM9N/lqVJ+zLLmrR1&#10;irmLsbXmtza/C/qdPXsaX93WcbXKk24Y8WeMYh3nJV46dPVD3MbOuzr/Q1frPKl1o7P2SaLXM51l&#10;eZKaOWA2zDuYzU1c3sWNmUyC1ekHiKs/sd/FLY270UW+fJ4XBd1UddPeFLVzF2PVNqu8TWmdZnu1&#10;ZhjFFbWl/xvsY4oqmwq72FTDfjZfNs43q7hKzfSbq+Tnu1e1ky8BMs6DgAcsdJ0yXgNTLzFOZ3za&#10;jQMN3lSv6u6uwSVNbZvVa/qPlXe26CuIVBT4rvN+7vqeDKQFRLptnQTFvhcETLpOYorNtV2Ivhta&#10;qX+meu3QxdxNiyKvGhpyfBXfvWhaW7uvhTWkFbJjMVft+yKlykX5Os0wO7yTm9ZGANJhE+IkScuW&#10;2aJVvEzt3rDA8wyGaW9IZKiF2SnTIfWcYU+HvrsO+pq2k75vO9auPjVNjfwMjb0PDcw2HlqYN+uy&#10;HRqv81LXxzooMKvuzbZ+v0h2aWiV2u1ia3aeB1SVHi308j3gUGsr0E2VPM+xAy/ipn0V15BgyDq0&#10;UvsSP1mhN3NXd1eus9L1b8eeU33gFaWus4FGmLvN/9/Fdeo6xb9LIFkx3ycVYm78IOS4qXdLFrsl&#10;5bv1jYb4MOi/KjGXVL8t+sus1utfoLyu6a0oissE7567SVv3Nzet1VRQf0l6fW2qQW1UcfuifENK&#10;wO4nwevt9pe4rjoYtsDvz7qXnj9A0dalLSr19btWZ7nB6biu3RZAkr+SSAdc+b5UHkTNivRrKO64&#10;vC1SZyzqtv7j5Nr3eSQDI9dRGAS+vy/YUqmQoZgEGxIeCYMsSNEJwa4xHoPeo1K9pxhxU98uBsl9&#10;jr9RRkctO2mCUWNZPfRJmsAo6hGxD1ITLB6dHpAyVFIyD0rzUA+MRZ+iBwSTTIZ80gMdxXhwjCB8&#10;BIzg8ekBxgWobRjwgeOPhGCn7FM0gR/4IgpBMHDiszCImFD7lIB5SokIpgBxAsYUD3tmPXGCkaNb&#10;a+KcrIPJFHhQpgCLVCh4wOVgC7xp6zi/XbXOjS5L8HBdOzuVRh1wU95r7YeKBwLkgsx5XzIQAzSH&#10;oduZ+4yhzNj6XAlbeNokKPLyLzD0l7/25vBxC/6oET42Om29HzX9x4afYbm3236o2SnL3com1thY&#10;O1/PnuRe4EdeyAWYnyWSR0C0U+leEDkZHDv/6g3uznnEmc/9EEeUOTCEUPIQTx5THp1hhKl7TpMJ&#10;TucLJxUpXyjy91gwDYroyvmxWOiNM1S4H0jGZcUkfNfkujuKKx/sA+4Lg6sw8rnq3NS9mhIyCCXa&#10;GqICJgNdRXrstKpawHc4jFmMfgzSfbfLblLx8n/Qftm6gPeMHKrkWuwxa7we5g1f7socdc6k4T4m&#10;CNC78cjZseMEV0JKgT1SPShfmzPybZ1bvxlQ0VcYQXnCIW69J4FPO24PmME9zkMZ4RXQX6HyiI+j&#10;s/HADDzQaGGRKEOow3uAWLf9+EYQWuSOuPqwMw0cXXRg3wlZTM60z3CmTcT5QRFnxKo8xsFwe4Vg&#10;wmLj03u1AAl2J/cQdEmnE8RegUSBFu+J/RQWS8bI1lFGvh9T+wxy/UnO8Ii254E7w5NHGBYTSkkh&#10;5AetmLHOKOD3W8I4RRkFto3lwgMlD5xhgacCBMMNxeSTJWwj8ydj2GdsCYMFgiMKBWuii6js08Sx&#10;fITPR7FEY7n898AiFjzyBO/5ovT8A4OY+GJvuUjpCWk012nDZeKLRLbPJA3jY/nilENBuSlf3eeF&#10;5BQWSh4OsdO35C/4h946Rgg785Fk22m3eNyLblO90MmvjVPqmxVMx/S6rvVmlcZLpLxYB99OU0sz&#10;KIHJWWx+0ktkX8XIIDHWXB8m6W1H5UcssN6xyA+UybDYMR0RhEE+jzlhhCe9L422lJqy1wxNLUoH&#10;CT+KuidOu1OyRipb7RT5eu5G1tg1DWi2P5ZLc93GeWGvoZaKsttGmrGd+5iMZI7MI6zrz80j6tOC&#10;2oNkADuz80jfQWKUFFD2YjhlvjX2YKEAUMZ+CUIE/vbtF+QOXjb2hHHMTdhbIl2Sh0IFDJtt+c03&#10;R55CvolNPGO+B+/tAfYkMgcp4ZSctxep9xA/66jiASF4hHoP2UWeDzfr4HP5xugTAah+F+CUFAM7&#10;OHQvH3wDl5nAFyKCrXyPclrOQvVxiodGNmzF2BGnQhSFIU6uC1Z9JvQwHbs4dlnke4pFHCfZWYAP&#10;xg9X5FogjxYn7n+o+sg2umR7Q5gU9gl8BL4A5xyS9sfg5zc+d7kIIw/ZH4S+CLH9w4CJvHjwGWma&#10;wEcGh4fvRRASC8/G2A2lUMyCD0mzElrOeDL6dJHLB9+pjz0eo8Xh+8rDQXcuFgcFkrpIcYRPN8TB&#10;B5SXj71THxg8QuwF3BciREDyTDgfolphSGqYOB8+8UM21L7mu3yD41Rk/6zQh+wr83m6SRDsvqWn&#10;D+B3740fffzi/9nvAAAA//8DAFBLAwQUAAYACAAAACEA2DzgtNwAAAAFAQAADwAAAGRycy9kb3du&#10;cmV2LnhtbEyPwU7DMBBE70j8g7VI3KgTWpU2jVMhUBESh6qFD3DibZISryPbScPfs3CBy2pXM5p9&#10;k28n24kRfWgdKUhnCQikypmWagUf77u7FYgQNRndOUIFXxhgW1xf5Toz7kIHHI+xFhxCIdMKmhj7&#10;TMpQNWh1mLkeibWT81ZHPn0tjdcXDredvE+SpbS6Jf7Q6B6fGqw+j4NVsFicz68vY5k+t+ngd6t9&#10;uT68PSh1ezM9bkBEnOKfGX7wGR0KZirdQCaITgEXib+TtfVyzjVKBfOUF1nk8j998Q0AAP//AwBQ&#10;SwECLQAUAAYACAAAACEAtoM4kv4AAADhAQAAEwAAAAAAAAAAAAAAAAAAAAAAW0NvbnRlbnRfVHlw&#10;ZXNdLnhtbFBLAQItABQABgAIAAAAIQA4/SH/1gAAAJQBAAALAAAAAAAAAAAAAAAAAC8BAABfcmVs&#10;cy8ucmVsc1BLAQItABQABgAIAAAAIQAJnhzc9wcAADlAAAAOAAAAAAAAAAAAAAAAAC4CAABkcnMv&#10;ZTJvRG9jLnhtbFBLAQItABQABgAIAAAAIQDYPOC03AAAAAUBAAAPAAAAAAAAAAAAAAAAAFEKAABk&#10;cnMvZG93bnJldi54bWxQSwUGAAAAAAQABADzAAAAWgsAAAAA&#10;">
                <v:shape id="_x0000_s1067" type="#_x0000_t75" style="position:absolute;width:61201;height:19926;visibility:visible;mso-wrap-style:square" filled="t">
                  <v:fill o:detectmouseclick="t"/>
                  <v:path o:connecttype="none"/>
                </v:shape>
                <v:oval id="Oval 122552517" o:spid="_x0000_s1068" style="position:absolute;left:15898;top:406;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48v/xwAAAOIAAAAPAAAAZHJzL2Rvd25yZXYueG1sRE/Pa8Iw&#10;FL4L+x/CE3abqWFVqUYRYbCDO0y3g7dn82yLzUvXZLX615vBwOPH93ux6m0tOmp95VjDeJSAIM6d&#10;qbjQ8LV/e5mB8AHZYO2YNFzJw2r5NFhgZtyFP6nbhULEEPYZaihDaDIpfV6SRT9yDXHkTq61GCJs&#10;C2lavMRwW0uVJBNpseLYUGJDm5Ly8+7XalB0q1+v39NT5z42vE23P8fDeqL187Bfz0EE6sND/O9+&#10;N3G+Ummq0vEU/i5FDHJ5BwAA//8DAFBLAQItABQABgAIAAAAIQDb4fbL7gAAAIUBAAATAAAAAAAA&#10;AAAAAAAAAAAAAABbQ29udGVudF9UeXBlc10ueG1sUEsBAi0AFAAGAAgAAAAhAFr0LFu/AAAAFQEA&#10;AAsAAAAAAAAAAAAAAAAAHwEAAF9yZWxzLy5yZWxzUEsBAi0AFAAGAAgAAAAhADLjy//HAAAA4gAA&#10;AA8AAAAAAAAAAAAAAAAABwIAAGRycy9kb3ducmV2LnhtbFBLBQYAAAAAAwADALcAAAD7AgAAAAA=&#10;" fillcolor="#00a9ce [3204]" strokecolor="#00191e [484]" strokeweight="2pt">
                  <v:textbox>
                    <w:txbxContent>
                      <w:p w14:paraId="6981F981" w14:textId="77777777" w:rsidR="009C4F3D" w:rsidRPr="00A87045" w:rsidRDefault="009C4F3D" w:rsidP="009C4F3D">
                        <w:pPr>
                          <w:jc w:val="center"/>
                          <w:rPr>
                            <w:sz w:val="6"/>
                            <w:szCs w:val="6"/>
                          </w:rPr>
                        </w:pPr>
                      </w:p>
                    </w:txbxContent>
                  </v:textbox>
                </v:oval>
                <v:rect id="Rectangle 529446906" o:spid="_x0000_s1069" style="position:absolute;left:14428;top:8755;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ZgtyAAAAOIAAAAPAAAAZHJzL2Rvd25yZXYueG1sRI/BTsMw&#10;EETvSP0Haytxo3ZLCW2oW1UIUDjS0vsmXpKo8TqK3cb8PUZC4jiamTeazS7aTlxp8K1jDfOZAkFc&#10;OdNyreHz+Hq3AuEDssHOMWn4Jg+77eRmg7lxI3/Q9RBqkSDsc9TQhNDnUvqqIYt+5nri5H25wWJI&#10;cqilGXBMcNvJhVKZtNhyWmiwp+eGqvPhYjWc3uJ4X76XL6V/VMWxiBfFc9L6dhr3TyACxfAf/msX&#10;RsPDYr1cZmuVwe+ldAfk9gcAAP//AwBQSwECLQAUAAYACAAAACEA2+H2y+4AAACFAQAAEwAAAAAA&#10;AAAAAAAAAAAAAAAAW0NvbnRlbnRfVHlwZXNdLnhtbFBLAQItABQABgAIAAAAIQBa9CxbvwAAABUB&#10;AAALAAAAAAAAAAAAAAAAAB8BAABfcmVscy8ucmVsc1BLAQItABQABgAIAAAAIQBObZgtyAAAAOIA&#10;AAAPAAAAAAAAAAAAAAAAAAcCAABkcnMvZG93bnJldi54bWxQSwUGAAAAAAMAAwC3AAAA/AIAAAAA&#10;" fillcolor="yellow" strokecolor="#00191e [484]" strokeweight="2pt">
                  <v:textbox>
                    <w:txbxContent>
                      <w:p w14:paraId="546AAA10" w14:textId="77777777" w:rsidR="009C4F3D" w:rsidRDefault="009C4F3D" w:rsidP="009C4F3D">
                        <w:pPr>
                          <w:jc w:val="center"/>
                        </w:pPr>
                      </w:p>
                    </w:txbxContent>
                  </v:textbox>
                </v:rect>
                <v:rect id="Rectangle 667966101" o:spid="_x0000_s1070" style="position:absolute;left:31616;top:8755;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TqugxwAAAOIAAAAPAAAAZHJzL2Rvd25yZXYueG1sRI9RS8Mw&#10;FIXfBf9DuMLeXFIHmdZlQ2ST+uim77fNtS02N6XJ1vjvjSD4eDjnfIez2SU3iAtNofdsoFgqEMSN&#10;tz23Bt5Ph9t7ECEiWxw8k4FvCrDbXl9tsLR+5je6HGMrMoRDiQa6GMdSytB05DAs/UicvU8/OYxZ&#10;Tq20E84Z7gZ5p5SWDnvOCx2O9NxR83U8OwMfL2le1a/1vg5rVZ2qdFZckDGLm/T0CCJSiv/hv3Zl&#10;DWi9ftC6UAX8Xsp3QG5/AAAA//8DAFBLAQItABQABgAIAAAAIQDb4fbL7gAAAIUBAAATAAAAAAAA&#10;AAAAAAAAAAAAAABbQ29udGVudF9UeXBlc10ueG1sUEsBAi0AFAAGAAgAAAAhAFr0LFu/AAAAFQEA&#10;AAsAAAAAAAAAAAAAAAAAHwEAAF9yZWxzLy5yZWxzUEsBAi0AFAAGAAgAAAAhACdOq6DHAAAA4gAA&#10;AA8AAAAAAAAAAAAAAAAABwIAAGRycy9kb3ducmV2LnhtbFBLBQYAAAAAAwADALcAAAD7AgAAAAA=&#10;" fillcolor="yellow" strokecolor="#00191e [484]" strokeweight="2pt">
                  <v:textbox>
                    <w:txbxContent>
                      <w:p w14:paraId="1305B5EB" w14:textId="77777777" w:rsidR="009C4F3D" w:rsidRDefault="009C4F3D" w:rsidP="009C4F3D">
                        <w:pPr>
                          <w:jc w:val="center"/>
                        </w:pPr>
                      </w:p>
                    </w:txbxContent>
                  </v:textbox>
                </v:rect>
                <v:rect id="Rectangle 1231507527" o:spid="_x0000_s1071" style="position:absolute;left:45438;top:17581;width:10994;height:11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fKJyxwAAAOMAAAAPAAAAZHJzL2Rvd25yZXYueG1sRE/NasJA&#10;EL4LfYdlCl5Ed5OikegqUhA8Vu2ltyE7JjHZ2Zjdanz7bqHQ43z/s94OthV36n3tWEMyUyCIC2dq&#10;LjV8nvfTJQgfkA22jknDkzxsNy+jNebGPfhI91MoRQxhn6OGKoQul9IXFVn0M9cRR+7ieoshnn0p&#10;TY+PGG5bmSq1kBZrjg0VdvReUdGcvq2Gyy1R1w91oOOuybKyWTxvk69a6/HrsFuBCDSEf/Gf+2Di&#10;/PQtmatsnmbw+1MEQG5+AAAA//8DAFBLAQItABQABgAIAAAAIQDb4fbL7gAAAIUBAAATAAAAAAAA&#10;AAAAAAAAAAAAAABbQ29udGVudF9UeXBlc10ueG1sUEsBAi0AFAAGAAgAAAAhAFr0LFu/AAAAFQEA&#10;AAsAAAAAAAAAAAAAAAAAHwEAAF9yZWxzLy5yZWxzUEsBAi0AFAAGAAgAAAAhAL18onLHAAAA4wAA&#10;AA8AAAAAAAAAAAAAAAAABwIAAGRycy9kb3ducmV2LnhtbFBLBQYAAAAAAwADALcAAAD7AgAAAAA=&#10;" fillcolor="yellow" strokecolor="#00191e [484]" strokeweight="2pt"/>
                <v:line id="Straight Connector 1897325266" o:spid="_x0000_s1072" style="position:absolute;visibility:visible;mso-wrap-style:square" from="17925,4461" to="17926,87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Ooo0xwAAAOMAAAAPAAAAZHJzL2Rvd25yZXYueG1sRE9fS8Mw&#10;EH8X/A7hBN9cushqV5cNGShTBrrqBzibsw02l5LErX57Iwg+3u//rTaTG8SRQrSeNcxnBQji1hvL&#10;nYa31/urCkRMyAYHz6ThmyJs1udnK6yNP/GBjk3qRA7hWKOGPqWxljK2PTmMMz8SZ+7DB4cpn6GT&#10;JuAph7tBqqIopUPLuaHHkbY9tZ/Nl9Ng3w/Dk9o9PgfbLOdVWjzsty9K68uL6e4WRKIp/Yv/3DuT&#10;51fLm2u1UGUJvz9lAOT6BwAA//8DAFBLAQItABQABgAIAAAAIQDb4fbL7gAAAIUBAAATAAAAAAAA&#10;AAAAAAAAAAAAAABbQ29udGVudF9UeXBlc10ueG1sUEsBAi0AFAAGAAgAAAAhAFr0LFu/AAAAFQEA&#10;AAsAAAAAAAAAAAAAAAAAHwEAAF9yZWxzLy5yZWxzUEsBAi0AFAAGAAgAAAAhAMw6ijTHAAAA4wAA&#10;AA8AAAAAAAAAAAAAAAAABwIAAGRycy9kb3ducmV2LnhtbFBLBQYAAAAAAwADALcAAAD7AgAAAAA=&#10;" strokecolor="black [3200]" strokeweight="2pt">
                  <v:shadow on="t" color="black" opacity="24903f" origin=",.5" offset="0,.55556mm"/>
                </v:line>
                <v:line id="Straight Connector 2054807232" o:spid="_x0000_s1073" style="position:absolute;flip:x;visibility:visible;mso-wrap-style:square" from="21424,11339" to="31615,1133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z9pDygAAAOMAAAAPAAAAZHJzL2Rvd25yZXYueG1sRI9PawIx&#10;FMTvhX6H8Aq9aeL6p8vWKCIIPQhW66W3x+a5u+3mZUmirt/eCIUeh5n5DTNf9rYVF/KhcaxhNFQg&#10;iEtnGq40HL82gxxEiMgGW8ek4UYBlovnpzkWxl15T5dDrESCcChQQx1jV0gZyposhqHriJN3ct5i&#10;TNJX0ni8JrhtZabUTFpsOC3U2NG6pvL3cLYavm2787S9ncrxcfSJIfc/+c5r/frSr95BROrjf/iv&#10;/WE0ZGo6ydVbNs7g8Sn9Abm4AwAA//8DAFBLAQItABQABgAIAAAAIQDb4fbL7gAAAIUBAAATAAAA&#10;AAAAAAAAAAAAAAAAAABbQ29udGVudF9UeXBlc10ueG1sUEsBAi0AFAAGAAgAAAAhAFr0LFu/AAAA&#10;FQEAAAsAAAAAAAAAAAAAAAAAHwEAAF9yZWxzLy5yZWxzUEsBAi0AFAAGAAgAAAAhAAjP2kPKAAAA&#10;4wAAAA8AAAAAAAAAAAAAAAAABwIAAGRycy9kb3ducmV2LnhtbFBLBQYAAAAAAwADALcAAAD+AgAA&#10;AAA=&#10;" strokecolor="black [3200]" strokeweight="2pt">
                  <v:shadow on="t" color="black" opacity="24903f" origin=",.5" offset="0,.55556mm"/>
                </v:line>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Connector: Elbow 98943920" o:spid="_x0000_s1074" type="#_x0000_t34" style="position:absolute;left:41194;top:7842;width:3658;height:15819;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5kN1xwAAAOEAAAAPAAAAZHJzL2Rvd25yZXYueG1sRI+9TsMw&#10;FIV3JN7Bukhs1CEgGqd1qxaBxMDSNt1v40sSJb6ObJOGt8cDEuPR+dO33s52EBP50DnW8LjIQBDX&#10;znTcaKhO7w8FiBCRDQ6OScMPBdhubm/WWBp35QNNx9iINMKhRA1tjGMpZahbshgWbiRO3pfzFmOS&#10;vpHG4zWN20HmWfYiLXacHloc6bWluj9+Ww3+bSpo3p/7QubqU/XLSzVWS63v7+bdCkSkOf6H/9of&#10;RoMq1POTyhNDIko0IDe/AAAA//8DAFBLAQItABQABgAIAAAAIQDb4fbL7gAAAIUBAAATAAAAAAAA&#10;AAAAAAAAAAAAAABbQ29udGVudF9UeXBlc10ueG1sUEsBAi0AFAAGAAgAAAAhAFr0LFu/AAAAFQEA&#10;AAsAAAAAAAAAAAAAAAAAHwEAAF9yZWxzLy5yZWxzUEsBAi0AFAAGAAgAAAAhADjmQ3XHAAAA4QAA&#10;AA8AAAAAAAAAAAAAAAAABwIAAGRycy9kb3ducmV2LnhtbFBLBQYAAAAAAwADALcAAAD7AgAAAAA=&#10;" strokecolor="black [3200]" strokeweight="2pt">
                  <v:shadow on="t" color="black" opacity="24903f" origin=",.5" offset="0,.55556mm"/>
                </v:shape>
                <v:shape id="Right Triangle 1936635009" o:spid="_x0000_s1075" type="#_x0000_t6" style="position:absolute;left:15276;top:7905;width:5014;height:6714;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sDbIyQAAAOMAAAAPAAAAZHJzL2Rvd25yZXYueG1sRE9LawIx&#10;EL4X/A9hhN5qUsVFt0aRSl/gRStCb9PNuBu7mWw3qa7/vikIPc73ntmic7U4URusZw33AwWCuPDG&#10;cqlh9/50NwERIrLB2jNpuFCAxbx3M8Pc+DNv6LSNpUghHHLUUMXY5FKGoiKHYeAb4sQdfOswprMt&#10;pWnxnMJdLYdKZdKh5dRQYUOPFRVf2x+nYXx4Xu0n66W9yO/s7WP4eVy92KPWt/1u+QAiUhf/xVf3&#10;q0nzp6MsG42VmsLfTwkAOf8FAAD//wMAUEsBAi0AFAAGAAgAAAAhANvh9svuAAAAhQEAABMAAAAA&#10;AAAAAAAAAAAAAAAAAFtDb250ZW50X1R5cGVzXS54bWxQSwECLQAUAAYACAAAACEAWvQsW78AAAAV&#10;AQAACwAAAAAAAAAAAAAAAAAfAQAAX3JlbHMvLnJlbHNQSwECLQAUAAYACAAAACEA37A2yMkAAADj&#10;AAAADwAAAAAAAAAAAAAAAAAHAgAAZHJzL2Rvd25yZXYueG1sUEsFBgAAAAADAAMAtwAAAP0CAAAA&#10;AA==&#10;" fillcolor="#f93" strokecolor="#00191e [484]" strokeweight="2pt"/>
                <v:oval id="Oval 405012792" o:spid="_x0000_s1076" style="position:absolute;left:5276;top:9232;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4pCzAAAAOIAAAAPAAAAZHJzL2Rvd25yZXYueG1sRI9Pa8JA&#10;FMTvQr/D8gq9mV2D/xpdRYSCB3uobQ/eXrPPJJh9m2a3MfrpuwWhx2FmfsMs172tRUetrxxrGCUK&#10;BHHuTMWFho/3l+EchA/IBmvHpOFKHtarh8ESM+Mu/EbdIRQiQthnqKEMocmk9HlJFn3iGuLonVxr&#10;MUTZFtK0eIlwW8tUqam0WHFcKLGhbUn5+fBjNaR0q8fXz9mpc69b3k/231/HzVTrp8d+swARqA//&#10;4Xt7ZzSM1USN0tlzCn+X4h2Qq18AAAD//wMAUEsBAi0AFAAGAAgAAAAhANvh9svuAAAAhQEAABMA&#10;AAAAAAAAAAAAAAAAAAAAAFtDb250ZW50X1R5cGVzXS54bWxQSwECLQAUAAYACAAAACEAWvQsW78A&#10;AAAVAQAACwAAAAAAAAAAAAAAAAAfAQAAX3JlbHMvLnJlbHNQSwECLQAUAAYACAAAACEAY/+KQswA&#10;AADiAAAADwAAAAAAAAAAAAAAAAAHAgAAZHJzL2Rvd25yZXYueG1sUEsFBgAAAAADAAMAtwAAAAAD&#10;AAAAAA==&#10;" fillcolor="#00a9ce [3204]" strokecolor="#00191e [484]" strokeweight="2pt">
                  <v:textbox>
                    <w:txbxContent>
                      <w:p w14:paraId="48C3DD22" w14:textId="77777777" w:rsidR="009C4F3D" w:rsidRPr="00A87045" w:rsidRDefault="009C4F3D" w:rsidP="009C4F3D">
                        <w:pPr>
                          <w:jc w:val="center"/>
                          <w:rPr>
                            <w:sz w:val="6"/>
                            <w:szCs w:val="6"/>
                          </w:rPr>
                        </w:pPr>
                      </w:p>
                    </w:txbxContent>
                  </v:textbox>
                </v:oval>
                <v:line id="Straight Connector 399633632" o:spid="_x0000_s1077" style="position:absolute;visibility:visible;mso-wrap-style:square" from="9331,11259" to="14426,112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bq+ygAAAOIAAAAPAAAAZHJzL2Rvd25yZXYueG1sRI9RS8Mw&#10;FIXfhf2HcAXfXLoWy9otG2OgTBF01R9wbe7aYHNTkrjVf28EwcfDOec7nPV2soM4kw/GsYLFPANB&#10;3DptuFPw/nZ/uwQRIrLGwTEp+KYA283sao21dhc+0rmJnUgQDjUq6GMcaylD25PFMHcjcfJOzluM&#10;SfpOao+XBLeDzLOslBYNp4UeR9r31H42X1aB+TgOT/nh8cWbplos493D8/41V+rmetqtQESa4n/4&#10;r33QCoqqKouiLHL4vZTugNz8AAAA//8DAFBLAQItABQABgAIAAAAIQDb4fbL7gAAAIUBAAATAAAA&#10;AAAAAAAAAAAAAAAAAABbQ29udGVudF9UeXBlc10ueG1sUEsBAi0AFAAGAAgAAAAhAFr0LFu/AAAA&#10;FQEAAAsAAAAAAAAAAAAAAAAAHwEAAF9yZWxzLy5yZWxzUEsBAi0AFAAGAAgAAAAhACKpur7KAAAA&#10;4gAAAA8AAAAAAAAAAAAAAAAABwIAAGRycy9kb3ducmV2LnhtbFBLBQYAAAAAAwADALcAAAD+AgAA&#10;AAA=&#10;" strokecolor="black [3200]" strokeweight="2pt">
                  <v:shadow on="t" color="black" opacity="24903f" origin=",.5" offset="0,.55556mm"/>
                </v:line>
                <v:shape id="Right Triangle 936009398" o:spid="_x0000_s1078" type="#_x0000_t6" style="position:absolute;left:32803;top:7960;width:5014;height:6603;rotation:-90;flip: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XXjsyQAAAOIAAAAPAAAAZHJzL2Rvd25yZXYueG1sRE/Pa8Iw&#10;FL4P/B/CE3abiQq6dkYZg4mHqVhl7PjWvLV1zUtponb+9ctB8Pjx/Z4tOluLM7W+cqxhOFAgiHNn&#10;Ki40HPbvT88gfEA2WDsmDX/kYTHvPcwwNe7COzpnoRAxhH2KGsoQmlRKn5dk0Q9cQxy5H9daDBG2&#10;hTQtXmK4reVIqYm0WHFsKLGht5Ly3+xkNXxscf2dnNabz8Py+LWvr6N8ulpq/djvXl9ABOrCXXxz&#10;r4yGZDxRKhkncXO8FO+AnP8DAAD//wMAUEsBAi0AFAAGAAgAAAAhANvh9svuAAAAhQEAABMAAAAA&#10;AAAAAAAAAAAAAAAAAFtDb250ZW50X1R5cGVzXS54bWxQSwECLQAUAAYACAAAACEAWvQsW78AAAAV&#10;AQAACwAAAAAAAAAAAAAAAAAfAQAAX3JlbHMvLnJlbHNQSwECLQAUAAYACAAAACEAtV147MkAAADi&#10;AAAADwAAAAAAAAAAAAAAAAAHAgAAZHJzL2Rvd25yZXYueG1sUEsFBgAAAAADAAMAtwAAAP0CAAAA&#10;AA==&#10;" fillcolor="#f93" strokecolor="#00191e [484]" strokeweight="2pt"/>
                <v:shape id="_x0000_s1079" type="#_x0000_t202" style="position:absolute;left:19481;top:845;width:5175;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9U+GyQAAAOIAAAAPAAAAZHJzL2Rvd25yZXYueG1sRI9Pa8JA&#10;FMTvhX6H5RV6q7uR1D/RVUpLoSelVgVvj+wzCWbfhuzWxG/vCoLHYWZ+w8yXva3FmVpfOdaQDBQI&#10;4tyZigsN27/vtwkIH5AN1o5Jw4U8LBfPT3PMjOv4l86bUIgIYZ+hhjKEJpPS5yVZ9APXEEfv6FqL&#10;Icq2kKbFLsJtLYdKjaTFiuNCiQ19lpSfNv9Ww251POxTtS6+7HvTuV5JtlOp9etL/zEDEagPj/C9&#10;/WM0pKlKxqPhOIHbpXgH5OIKAAD//wMAUEsBAi0AFAAGAAgAAAAhANvh9svuAAAAhQEAABMAAAAA&#10;AAAAAAAAAAAAAAAAAFtDb250ZW50X1R5cGVzXS54bWxQSwECLQAUAAYACAAAACEAWvQsW78AAAAV&#10;AQAACwAAAAAAAAAAAAAAAAAfAQAAX3JlbHMvLnJlbHNQSwECLQAUAAYACAAAACEAEfVPhskAAADi&#10;AAAADwAAAAAAAAAAAAAAAAAHAgAAZHJzL2Rvd25yZXYueG1sUEsFBgAAAAADAAMAtwAAAP0CAAAA&#10;AA==&#10;" filled="f" stroked="f">
                  <v:textbox>
                    <w:txbxContent>
                      <w:p w14:paraId="3B56A2E0" w14:textId="77777777" w:rsidR="009C4F3D" w:rsidRDefault="009C4F3D" w:rsidP="009C4F3D">
                        <w:pPr>
                          <w:spacing w:line="276" w:lineRule="auto"/>
                          <w:rPr>
                            <w:rFonts w:eastAsia="Segoe UI Light"/>
                          </w:rPr>
                        </w:pPr>
                        <w:r>
                          <w:rPr>
                            <w:rFonts w:eastAsia="Segoe UI Light"/>
                          </w:rPr>
                          <w:t>HYB1</w:t>
                        </w:r>
                      </w:p>
                    </w:txbxContent>
                  </v:textbox>
                </v:shape>
                <v:shape id="_x0000_s1080" type="#_x0000_t202" style="position:absolute;left:1405;top:9574;width:5175;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QPiNygAAAOMAAAAPAAAAZHJzL2Rvd25yZXYueG1sRI9BS8NA&#10;EIXvQv/DMoI3u2ubFo3dlqIInixNbcHbkJ0mwexsyK5N/PfOQehx5r1575vVZvStulAfm8AWHqYG&#10;FHEZXMOVhc/D2/0jqJiQHbaBycIvRdisJzcrzF0YeE+XIlVKQjjmaKFOqcu1jmVNHuM0dMSinUPv&#10;McnYV9r1OEi4b/XMmKX22LA01NjRS03ld/HjLRw/zl+nzOyqV7/ohjAazf5JW3t3O26fQSUa09X8&#10;f/3uBD/LlnOTzeYCLT/JAvT6DwAA//8DAFBLAQItABQABgAIAAAAIQDb4fbL7gAAAIUBAAATAAAA&#10;AAAAAAAAAAAAAAAAAABbQ29udGVudF9UeXBlc10ueG1sUEsBAi0AFAAGAAgAAAAhAFr0LFu/AAAA&#10;FQEAAAsAAAAAAAAAAAAAAAAAHwEAAF9yZWxzLy5yZWxzUEsBAi0AFAAGAAgAAAAhABZA+I3KAAAA&#10;4wAAAA8AAAAAAAAAAAAAAAAABwIAAGRycy9kb3ducmV2LnhtbFBLBQYAAAAAAwADALcAAAD+AgAA&#10;AAA=&#10;" filled="f" stroked="f">
                  <v:textbox>
                    <w:txbxContent>
                      <w:p w14:paraId="49BAFD6B" w14:textId="77777777" w:rsidR="009C4F3D" w:rsidRDefault="009C4F3D" w:rsidP="009C4F3D">
                        <w:pPr>
                          <w:spacing w:line="276" w:lineRule="auto"/>
                          <w:rPr>
                            <w:rFonts w:eastAsia="Segoe UI Light"/>
                          </w:rPr>
                        </w:pPr>
                        <w:r>
                          <w:rPr>
                            <w:rFonts w:eastAsia="Segoe UI Light"/>
                          </w:rPr>
                          <w:t>WF1</w:t>
                        </w:r>
                      </w:p>
                    </w:txbxContent>
                  </v:textbox>
                </v:shape>
                <v:shape id="_x0000_s1081" type="#_x0000_t202" style="position:absolute;left:14967;top:14084;width:6457;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hcCxwAAAOEAAAAPAAAAZHJzL2Rvd25yZXYueG1sRI/NasJA&#10;FIX3Qt9huIXudMZUraaOIhbBVUWtgrtL5pqEZu6EzNTEt+8sBJeH88c3X3a2EjdqfOlYw3CgQBBn&#10;zpSca/g5bvpTED4gG6wck4Y7eVguXnpzTI1reU+3Q8hFHGGfooYihDqV0mcFWfQDVxNH7+oaiyHK&#10;JpemwTaO20omSk2kxZLjQ4E1rQvKfg9/VsPp+3o5j9Qu/7LjunWdkmxnUuu31271CSJQF57hR3tr&#10;NCTJx/tsPIwMkSjSgFz8AwAA//8DAFBLAQItABQABgAIAAAAIQDb4fbL7gAAAIUBAAATAAAAAAAA&#10;AAAAAAAAAAAAAABbQ29udGVudF9UeXBlc10ueG1sUEsBAi0AFAAGAAgAAAAhAFr0LFu/AAAAFQEA&#10;AAsAAAAAAAAAAAAAAAAAHwEAAF9yZWxzLy5yZWxzUEsBAi0AFAAGAAgAAAAhABc+FwLHAAAA4QAA&#10;AA8AAAAAAAAAAAAAAAAABwIAAGRycy9kb3ducmV2LnhtbFBLBQYAAAAAAwADALcAAAD7AgAAAAA=&#10;" filled="f" stroked="f">
                  <v:textbox>
                    <w:txbxContent>
                      <w:p w14:paraId="738962BE" w14:textId="77777777" w:rsidR="009C4F3D" w:rsidRDefault="009C4F3D" w:rsidP="009C4F3D">
                        <w:pPr>
                          <w:spacing w:line="276" w:lineRule="auto"/>
                          <w:rPr>
                            <w:rFonts w:eastAsia="Segoe UI Light"/>
                          </w:rPr>
                        </w:pPr>
                        <w:r>
                          <w:rPr>
                            <w:rFonts w:eastAsia="Segoe UI Light"/>
                          </w:rPr>
                          <w:t>HUB A</w:t>
                        </w:r>
                      </w:p>
                    </w:txbxContent>
                  </v:textbox>
                </v:shape>
                <v:shape id="_x0000_s1082" type="#_x0000_t202" style="position:absolute;left:35939;top:6054;width:6457;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XV7vxgAAAOMAAAAPAAAAZHJzL2Rvd25yZXYueG1sRE9La8JA&#10;EL4L/odlCt50Nz5CG11FWoSelNoHeBuyYxKanQ3Z1aT/3hWEHud7z2rT21pcqfWVYw3JRIEgzp2p&#10;uNDw9bkbP4PwAdlg7Zg0/JGHzXo4WGFmXMcfdD2GQsQQ9hlqKENoMil9XpJFP3ENceTOrrUY4tkW&#10;0rTYxXBby6lSqbRYcWwosaHXkvLf48Vq+N6fTz9zdSje7KLpXK8k2xep9eip3y5BBOrDv/jhfjdx&#10;fpImap6msyncf4oAyPUNAAD//wMAUEsBAi0AFAAGAAgAAAAhANvh9svuAAAAhQEAABMAAAAAAAAA&#10;AAAAAAAAAAAAAFtDb250ZW50X1R5cGVzXS54bWxQSwECLQAUAAYACAAAACEAWvQsW78AAAAVAQAA&#10;CwAAAAAAAAAAAAAAAAAfAQAAX3JlbHMvLnJlbHNQSwECLQAUAAYACAAAACEAdF1e78YAAADjAAAA&#10;DwAAAAAAAAAAAAAAAAAHAgAAZHJzL2Rvd25yZXYueG1sUEsFBgAAAAADAAMAtwAAAPoCAAAAAA==&#10;" filled="f" stroked="f">
                  <v:textbox>
                    <w:txbxContent>
                      <w:p w14:paraId="5F85F595" w14:textId="77777777" w:rsidR="009C4F3D" w:rsidRDefault="009C4F3D" w:rsidP="009C4F3D">
                        <w:pPr>
                          <w:spacing w:line="276" w:lineRule="auto"/>
                          <w:rPr>
                            <w:rFonts w:eastAsia="Segoe UI Light"/>
                          </w:rPr>
                        </w:pPr>
                        <w:r>
                          <w:rPr>
                            <w:rFonts w:eastAsia="Segoe UI Light"/>
                          </w:rPr>
                          <w:t>HUB B</w:t>
                        </w:r>
                      </w:p>
                    </w:txbxContent>
                  </v:textbox>
                </v:shape>
                <v:shape id="_x0000_s1083" type="#_x0000_t202" style="position:absolute;left:22142;top:11259;width:8878;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7vDjxwAAAOMAAAAPAAAAZHJzL2Rvd25yZXYueG1sRE9fa8Iw&#10;EH8f+B3CCXubiaPW2RlFNgY+OdZNYW9Hc7bF5lKazNZvb4SBj/f7f8v1YBtxps7XjjVMJwoEceFM&#10;zaWGn++PpxcQPiAbbByThgt5WK9GD0vMjOv5i855KEUMYZ+hhiqENpPSFxVZ9BPXEkfu6DqLIZ5d&#10;KU2HfQy3jXxWKpUWa44NFbb0VlFxyv+shv3u+HtI1Gf5bmdt7wYl2S6k1o/jYfMKItAQ7uJ/99bE&#10;+fMknS4SNU/h9lMEQK6uAAAA//8DAFBLAQItABQABgAIAAAAIQDb4fbL7gAAAIUBAAATAAAAAAAA&#10;AAAAAAAAAAAAAABbQ29udGVudF9UeXBlc10ueG1sUEsBAi0AFAAGAAgAAAAhAFr0LFu/AAAAFQEA&#10;AAsAAAAAAAAAAAAAAAAAHwEAAF9yZWxzLy5yZWxzUEsBAi0AFAAGAAgAAAAhAODu8OPHAAAA4wAA&#10;AA8AAAAAAAAAAAAAAAAABwIAAGRycy9kb3ducmV2LnhtbFBLBQYAAAAAAwADALcAAAD7AgAAAAA=&#10;" filled="f" stroked="f">
                  <v:textbox>
                    <w:txbxContent>
                      <w:p w14:paraId="630B96DD" w14:textId="77777777" w:rsidR="009C4F3D" w:rsidRDefault="009C4F3D" w:rsidP="009C4F3D">
                        <w:pPr>
                          <w:spacing w:line="276" w:lineRule="auto"/>
                          <w:jc w:val="center"/>
                          <w:rPr>
                            <w:rFonts w:eastAsia="Segoe UI Light"/>
                            <w:sz w:val="16"/>
                            <w:szCs w:val="16"/>
                          </w:rPr>
                        </w:pPr>
                        <w:r>
                          <w:rPr>
                            <w:rFonts w:eastAsia="Segoe UI Light"/>
                            <w:sz w:val="16"/>
                            <w:szCs w:val="16"/>
                          </w:rPr>
                          <w:t>500 kV</w:t>
                        </w:r>
                      </w:p>
                    </w:txbxContent>
                  </v:textbox>
                </v:shape>
                <v:shape id="_x0000_s1084" type="#_x0000_t202" style="position:absolute;left:40129;top:12952;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zjotxQAAAOIAAAAPAAAAZHJzL2Rvd25yZXYueG1sRE9ba8Iw&#10;FH4X9h/CGexNE6WT2jXKmAx8mugusLdDc3phzUlpoq3/3gjCHj++e74ZbSvO1PvGsYb5TIEgLpxp&#10;uNLw9fk+TUH4gGywdUwaLuRhs36Y5JgZN/CBzsdQiRjCPkMNdQhdJqUvarLoZ64jjlzpeoshwr6S&#10;pschhttWLpRaSosNx4YaO3qrqfg7nqyG74/y9ydR+2prn7vBjUqyXUmtnx7H1xcQgcbwL767dybO&#10;TxO1mqeLBG6XIga5vgIAAP//AwBQSwECLQAUAAYACAAAACEA2+H2y+4AAACFAQAAEwAAAAAAAAAA&#10;AAAAAAAAAAAAW0NvbnRlbnRfVHlwZXNdLnhtbFBLAQItABQABgAIAAAAIQBa9CxbvwAAABUBAAAL&#10;AAAAAAAAAAAAAAAAAB8BAABfcmVscy8ucmVsc1BLAQItABQABgAIAAAAIQAFzjotxQAAAOIAAAAP&#10;AAAAAAAAAAAAAAAAAAcCAABkcnMvZG93bnJldi54bWxQSwUGAAAAAAMAAwC3AAAA+QIAAAAA&#10;" filled="f" stroked="f">
                  <v:textbox>
                    <w:txbxContent>
                      <w:p w14:paraId="0D20109F" w14:textId="77777777" w:rsidR="009C4F3D" w:rsidRDefault="009C4F3D" w:rsidP="009C4F3D">
                        <w:pPr>
                          <w:spacing w:line="276" w:lineRule="auto"/>
                          <w:rPr>
                            <w:rFonts w:eastAsia="Segoe UI Light"/>
                          </w:rPr>
                        </w:pPr>
                        <w:r>
                          <w:rPr>
                            <w:rFonts w:eastAsia="Segoe UI Light"/>
                          </w:rPr>
                          <w:t>52 km</w:t>
                        </w:r>
                      </w:p>
                    </w:txbxContent>
                  </v:textbox>
                </v:shape>
                <v:shape id="_x0000_s1085" type="#_x0000_t202" style="position:absolute;left:23780;top:8620;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XgZkxgAAAOMAAAAPAAAAZHJzL2Rvd25yZXYueG1sRE9fa8Iw&#10;EH8X/A7hBnvTZLqK7YwiDmFPE3UTfDuasy1rLqWJtvv2y0Dw8X7/b7HqbS1u1PrKsYaXsQJBnDtT&#10;caHh67gdzUH4gGywdkwafsnDajkcLDAzruM93Q6hEDGEfYYayhCaTEqfl2TRj11DHLmLay2GeLaF&#10;NC12MdzWcqLUTFqsODaU2NCmpPzncLUavj8v59Or2hXvNmk61yvJNpVaPz/16zcQgfrwEN/dHybO&#10;T5J0OptPVQr/P0UA5PIPAAD//wMAUEsBAi0AFAAGAAgAAAAhANvh9svuAAAAhQEAABMAAAAAAAAA&#10;AAAAAAAAAAAAAFtDb250ZW50X1R5cGVzXS54bWxQSwECLQAUAAYACAAAACEAWvQsW78AAAAVAQAA&#10;CwAAAAAAAAAAAAAAAAAfAQAAX3JlbHMvLnJlbHNQSwECLQAUAAYACAAAACEAt14GZMYAAADjAAAA&#10;DwAAAAAAAAAAAAAAAAAHAgAAZHJzL2Rvd25yZXYueG1sUEsFBgAAAAADAAMAtwAAAPoCAAAAAA==&#10;" filled="f" stroked="f">
                  <v:textbox>
                    <w:txbxContent>
                      <w:p w14:paraId="507AED23" w14:textId="77777777" w:rsidR="009C4F3D" w:rsidRDefault="009C4F3D" w:rsidP="009C4F3D">
                        <w:pPr>
                          <w:spacing w:line="276" w:lineRule="auto"/>
                          <w:rPr>
                            <w:rFonts w:eastAsia="Segoe UI Light"/>
                          </w:rPr>
                        </w:pPr>
                        <w:r>
                          <w:rPr>
                            <w:rFonts w:eastAsia="Segoe UI Light"/>
                          </w:rPr>
                          <w:t>29 km</w:t>
                        </w:r>
                      </w:p>
                    </w:txbxContent>
                  </v:textbox>
                </v:shape>
                <v:shape id="_x0000_s1086" type="#_x0000_t202" style="position:absolute;left:17639;top:5076;width:6762;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ZPQ7xgAAAOMAAAAPAAAAZHJzL2Rvd25yZXYueG1sRE/Pa8Iw&#10;FL4L/g/hCd5m0uLUVaPIhrDThroNvD2aZ1tsXkoTbf3vzWHg8eP7vdr0thY3an3lWEMyUSCIc2cq&#10;LjT8HHcvCxA+IBusHZOGO3nYrIeDFWbGdbyn2yEUIoawz1BDGUKTSenzkiz6iWuII3d2rcUQYVtI&#10;02IXw20tU6Vm0mLFsaHEht5Lyi+Hq9Xw+3U+/U3Vd/FhX5vO9UqyfZNaj0f9dgkiUB+e4n/3p9GQ&#10;qmS2SJNkHkfHT/EPyPUDAAD//wMAUEsBAi0AFAAGAAgAAAAhANvh9svuAAAAhQEAABMAAAAAAAAA&#10;AAAAAAAAAAAAAFtDb250ZW50X1R5cGVzXS54bWxQSwECLQAUAAYACAAAACEAWvQsW78AAAAVAQAA&#10;CwAAAAAAAAAAAAAAAAAfAQAAX3JlbHMvLnJlbHNQSwECLQAUAAYACAAAACEAqWT0O8YAAADjAAAA&#10;DwAAAAAAAAAAAAAAAAAHAgAAZHJzL2Rvd25yZXYueG1sUEsFBgAAAAADAAMAtwAAAPoCAAAAAA==&#10;" filled="f" stroked="f">
                  <v:textbox>
                    <w:txbxContent>
                      <w:p w14:paraId="66B60FC1" w14:textId="77777777" w:rsidR="009C4F3D" w:rsidRDefault="009C4F3D" w:rsidP="009C4F3D">
                        <w:pPr>
                          <w:spacing w:line="276" w:lineRule="auto"/>
                          <w:rPr>
                            <w:rFonts w:eastAsia="Segoe UI Light"/>
                          </w:rPr>
                        </w:pPr>
                        <w:r>
                          <w:rPr>
                            <w:rFonts w:eastAsia="Segoe UI Light"/>
                          </w:rPr>
                          <w:t>4 km</w:t>
                        </w:r>
                      </w:p>
                    </w:txbxContent>
                  </v:textbox>
                </v:shape>
                <v:shape id="_x0000_s1087" type="#_x0000_t202" style="position:absolute;left:9331;top:8966;width:6762;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XdUjxgAAAOMAAAAPAAAAZHJzL2Rvd25yZXYueG1sRE9La8JA&#10;EL4L/Q/LFHrTXSWVJrqRohR6alGr4G3ITh40OxuyW5P++25B8Djfe9ab0bbiSr1vHGuYzxQI4sKZ&#10;hisNX8e36QsIH5ANto5Jwy952OQPkzVmxg28p+shVCKGsM9QQx1Cl0npi5os+pnriCNXut5iiGdf&#10;SdPjEMNtKxdKLaXFhmNDjR1tayq+Dz9Ww+mjvJwT9Vnt7HM3uFFJtqnU+ulxfF2BCDSGu/jmfjdx&#10;/jxJUpUu1QL+f4oAyPwPAAD//wMAUEsBAi0AFAAGAAgAAAAhANvh9svuAAAAhQEAABMAAAAAAAAA&#10;AAAAAAAAAAAAAFtDb250ZW50X1R5cGVzXS54bWxQSwECLQAUAAYACAAAACEAWvQsW78AAAAVAQAA&#10;CwAAAAAAAAAAAAAAAAAfAQAAX3JlbHMvLnJlbHNQSwECLQAUAAYACAAAACEAa13VI8YAAADjAAAA&#10;DwAAAAAAAAAAAAAAAAAHAgAAZHJzL2Rvd25yZXYueG1sUEsFBgAAAAADAAMAtwAAAPoCAAAAAA==&#10;" filled="f" stroked="f">
                  <v:textbox>
                    <w:txbxContent>
                      <w:p w14:paraId="6D55A6A7" w14:textId="77777777" w:rsidR="009C4F3D" w:rsidRDefault="009C4F3D" w:rsidP="009C4F3D">
                        <w:pPr>
                          <w:spacing w:line="276" w:lineRule="auto"/>
                          <w:rPr>
                            <w:rFonts w:eastAsia="Segoe UI Light"/>
                          </w:rPr>
                        </w:pPr>
                        <w:r>
                          <w:rPr>
                            <w:rFonts w:eastAsia="Segoe UI Light"/>
                          </w:rPr>
                          <w:t>10 km</w:t>
                        </w:r>
                      </w:p>
                    </w:txbxContent>
                  </v:textbox>
                </v:shape>
                <v:shape id="_x0000_s1088" type="#_x0000_t202" style="position:absolute;left:39877;top:15445;width:8878;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9xw8xwAAAOMAAAAPAAAAZHJzL2Rvd25yZXYueG1sRE9La8JA&#10;EL4X/A/LFLzV3Rq1beoqogieKk0f0NuQHZNgdjZkVxP/vSsUPM73nvmyt7U4U+srxxqeRwoEce5M&#10;xYWG76/t0ysIH5AN1o5Jw4U8LBeDhzmmxnX8SecsFCKGsE9RQxlCk0rp85Is+pFriCN3cK3FEM+2&#10;kKbFLobbWo6VmkmLFceGEhtal5Qfs5PV8PNx+PudqH2xsdOmc72SbN+k1sPHfvUOIlAf7uJ/987E&#10;+dPxJElekmQGt58iAHJxBQAA//8DAFBLAQItABQABgAIAAAAIQDb4fbL7gAAAIUBAAATAAAAAAAA&#10;AAAAAAAAAAAAAABbQ29udGVudF9UeXBlc10ueG1sUEsBAi0AFAAGAAgAAAAhAFr0LFu/AAAAFQEA&#10;AAsAAAAAAAAAAAAAAAAAHwEAAF9yZWxzLy5yZWxzUEsBAi0AFAAGAAgAAAAhACP3HDzHAAAA4wAA&#10;AA8AAAAAAAAAAAAAAAAABwIAAGRycy9kb3ducmV2LnhtbFBLBQYAAAAAAwADALcAAAD7AgAAAAA=&#10;" filled="f" stroked="f">
                  <v:textbox>
                    <w:txbxContent>
                      <w:p w14:paraId="08C15702" w14:textId="77777777" w:rsidR="009C4F3D" w:rsidRDefault="009C4F3D" w:rsidP="009C4F3D">
                        <w:pPr>
                          <w:spacing w:line="276" w:lineRule="auto"/>
                          <w:rPr>
                            <w:rFonts w:eastAsia="Segoe UI Light"/>
                            <w:sz w:val="16"/>
                            <w:szCs w:val="16"/>
                          </w:rPr>
                        </w:pPr>
                        <w:r>
                          <w:rPr>
                            <w:rFonts w:eastAsia="Segoe UI Light"/>
                            <w:sz w:val="16"/>
                            <w:szCs w:val="16"/>
                          </w:rPr>
                          <w:t>1 circuit</w:t>
                        </w:r>
                      </w:p>
                    </w:txbxContent>
                  </v:textbox>
                </v:shape>
                <w10:anchorlock/>
              </v:group>
            </w:pict>
          </mc:Fallback>
        </mc:AlternateContent>
      </w:r>
    </w:p>
    <w:p w14:paraId="2EBB95AD" w14:textId="62B18C11" w:rsidR="009C4F3D" w:rsidRDefault="009C4F3D" w:rsidP="009C4F3D">
      <w:pPr>
        <w:pStyle w:val="Caption"/>
        <w:jc w:val="center"/>
      </w:pPr>
      <w:bookmarkStart w:id="70" w:name="_Ref217914644"/>
      <w:bookmarkStart w:id="71" w:name="_Toc221522086"/>
      <w:bookmarkStart w:id="72" w:name="_Toc226981461"/>
      <w:r>
        <w:t xml:space="preserve">Figure </w:t>
      </w:r>
      <w:fldSimple w:instr=" SEQ Figure \* ARABIC ">
        <w:r w:rsidR="00211758">
          <w:rPr>
            <w:noProof/>
          </w:rPr>
          <w:t>5</w:t>
        </w:r>
      </w:fldSimple>
      <w:bookmarkEnd w:id="70"/>
      <w:r>
        <w:t xml:space="preserve"> Simple two-site REZ forming a restart service</w:t>
      </w:r>
      <w:bookmarkEnd w:id="71"/>
      <w:bookmarkEnd w:id="72"/>
    </w:p>
    <w:p w14:paraId="6D69E044" w14:textId="77777777" w:rsidR="009C4F3D" w:rsidRDefault="009C4F3D" w:rsidP="000B27DE">
      <w:pPr>
        <w:pStyle w:val="BodyText"/>
      </w:pPr>
      <w:r>
        <w:t>Note that in this configuration it is assumed that:</w:t>
      </w:r>
    </w:p>
    <w:p w14:paraId="11CD896A" w14:textId="5A9D7BA3" w:rsidR="009C4F3D" w:rsidRDefault="009C4F3D" w:rsidP="002715BD">
      <w:pPr>
        <w:pStyle w:val="ListBullet"/>
      </w:pPr>
      <w:r>
        <w:t xml:space="preserve">WF1 reticulation and </w:t>
      </w:r>
      <w:r w:rsidRPr="005E1FE8">
        <w:t>turbines</w:t>
      </w:r>
      <w:r>
        <w:t xml:space="preserve"> are energised (with 42 turbines)</w:t>
      </w:r>
      <w:r w:rsidR="1C9B164D">
        <w:t>,</w:t>
      </w:r>
      <w:r>
        <w:t xml:space="preserve"> and are each </w:t>
      </w:r>
      <w:r w:rsidR="01B2948F">
        <w:t xml:space="preserve">turbine is </w:t>
      </w:r>
      <w:r>
        <w:t>consuming 60 kW auxiliary power while waiting to be ready for energy export, however no energy export from the turbines occur</w:t>
      </w:r>
      <w:r w:rsidR="66BB285C">
        <w:t>s</w:t>
      </w:r>
      <w:r>
        <w:t>.</w:t>
      </w:r>
    </w:p>
    <w:p w14:paraId="151D72F7" w14:textId="505753D9" w:rsidR="009C4F3D" w:rsidRDefault="009C4F3D" w:rsidP="002715BD">
      <w:pPr>
        <w:pStyle w:val="ListBullet"/>
      </w:pPr>
      <w:r>
        <w:t xml:space="preserve">There are several hundred kW of secondary station load likely </w:t>
      </w:r>
      <w:r w:rsidR="30B32EC3">
        <w:t xml:space="preserve">required </w:t>
      </w:r>
      <w:r>
        <w:t>for protection, control and cooling mechanisms (</w:t>
      </w:r>
      <w:r w:rsidR="4710F0BE">
        <w:t>included within</w:t>
      </w:r>
      <w:r>
        <w:t xml:space="preserve"> </w:t>
      </w:r>
      <w:r w:rsidR="00AF1F64">
        <w:t>the</w:t>
      </w:r>
      <w:r w:rsidR="10E9E079">
        <w:t xml:space="preserve"> </w:t>
      </w:r>
      <w:r>
        <w:t xml:space="preserve">20% </w:t>
      </w:r>
      <w:r w:rsidR="00AF1F64">
        <w:t xml:space="preserve">energy storage </w:t>
      </w:r>
      <w:r>
        <w:t xml:space="preserve">safety margin </w:t>
      </w:r>
      <w:r w:rsidR="6023BBDB">
        <w:t xml:space="preserve">in the table </w:t>
      </w:r>
      <w:r>
        <w:t>below).</w:t>
      </w:r>
    </w:p>
    <w:p w14:paraId="25D01DD6" w14:textId="77777777" w:rsidR="009C4F3D" w:rsidRPr="00D8748F" w:rsidRDefault="009C4F3D" w:rsidP="002715BD">
      <w:pPr>
        <w:pStyle w:val="ListBullet"/>
      </w:pPr>
      <w:r>
        <w:t xml:space="preserve">A </w:t>
      </w:r>
      <w:r w:rsidRPr="005E1FE8">
        <w:t>synchronous</w:t>
      </w:r>
      <w:r>
        <w:t xml:space="preserve"> condenser was not required to provide either voltage control or system strength services, given the relatively close location of the wind farm to the GFM BESS. </w:t>
      </w:r>
    </w:p>
    <w:p w14:paraId="3C1565BF" w14:textId="6762B1F5" w:rsidR="009C4F3D" w:rsidRDefault="009C4F3D" w:rsidP="009C4F3D">
      <w:pPr>
        <w:pStyle w:val="Caption"/>
      </w:pPr>
      <w:bookmarkStart w:id="73" w:name="_Ref217914661"/>
      <w:bookmarkStart w:id="74" w:name="_Toc221522107"/>
      <w:bookmarkStart w:id="75" w:name="_Toc226981491"/>
      <w:r>
        <w:t xml:space="preserve">Table </w:t>
      </w:r>
      <w:fldSimple w:instr=" SEQ Table \* ARABIC ">
        <w:r w:rsidR="00211758">
          <w:rPr>
            <w:noProof/>
          </w:rPr>
          <w:t>8</w:t>
        </w:r>
      </w:fldSimple>
      <w:bookmarkEnd w:id="73"/>
      <w:r>
        <w:t xml:space="preserve"> Restarting REZ BESS energy storage requirements to wait at PoC for further instruction, with no additional power source</w:t>
      </w:r>
      <w:bookmarkEnd w:id="74"/>
      <w:bookmarkEnd w:id="75"/>
    </w:p>
    <w:tbl>
      <w:tblPr>
        <w:tblStyle w:val="TableCSIRO"/>
        <w:tblW w:w="5000" w:type="pct"/>
        <w:tblLook w:val="04A0" w:firstRow="1" w:lastRow="0" w:firstColumn="1" w:lastColumn="0" w:noHBand="0" w:noVBand="1"/>
      </w:tblPr>
      <w:tblGrid>
        <w:gridCol w:w="2736"/>
        <w:gridCol w:w="2302"/>
        <w:gridCol w:w="2300"/>
        <w:gridCol w:w="2300"/>
      </w:tblGrid>
      <w:tr w:rsidR="009C4F3D" w:rsidRPr="00307DB3" w14:paraId="520A4F36" w14:textId="77777777" w:rsidTr="002715B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420" w:type="pct"/>
          </w:tcPr>
          <w:p w14:paraId="1BED2369" w14:textId="77777777" w:rsidR="009C4F3D" w:rsidRPr="00307DB3" w:rsidRDefault="009C4F3D">
            <w:pPr>
              <w:pStyle w:val="TableText0"/>
            </w:pPr>
          </w:p>
        </w:tc>
        <w:tc>
          <w:tcPr>
            <w:tcW w:w="1194" w:type="pct"/>
          </w:tcPr>
          <w:p w14:paraId="73743082" w14:textId="77777777" w:rsidR="009C4F3D" w:rsidRPr="00307DB3"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rsidRPr="00307DB3">
              <w:t>MWh/min</w:t>
            </w:r>
          </w:p>
        </w:tc>
        <w:tc>
          <w:tcPr>
            <w:tcW w:w="1193" w:type="pct"/>
          </w:tcPr>
          <w:p w14:paraId="4B75E25D" w14:textId="77777777" w:rsidR="009C4F3D" w:rsidRPr="00307DB3"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rsidRPr="00307DB3">
              <w:t>MWh (1 hour)</w:t>
            </w:r>
          </w:p>
        </w:tc>
        <w:tc>
          <w:tcPr>
            <w:tcW w:w="1193" w:type="pct"/>
          </w:tcPr>
          <w:p w14:paraId="0479DC6F" w14:textId="77777777" w:rsidR="009C4F3D" w:rsidRPr="00307DB3"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rsidRPr="00307DB3">
              <w:t>MWh (3 hours)</w:t>
            </w:r>
          </w:p>
        </w:tc>
      </w:tr>
      <w:tr w:rsidR="009C4F3D" w:rsidRPr="00307DB3" w14:paraId="3F04340B"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20" w:type="pct"/>
          </w:tcPr>
          <w:p w14:paraId="708DAFFE" w14:textId="77777777" w:rsidR="009C4F3D" w:rsidRPr="00307DB3" w:rsidRDefault="009C4F3D" w:rsidP="000B27DE">
            <w:pPr>
              <w:pStyle w:val="RowHeading"/>
            </w:pPr>
            <w:r w:rsidRPr="00307DB3">
              <w:t>HYB1-HUBA 330 Line</w:t>
            </w:r>
          </w:p>
        </w:tc>
        <w:tc>
          <w:tcPr>
            <w:tcW w:w="1194" w:type="pct"/>
          </w:tcPr>
          <w:p w14:paraId="06A59A43"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0.0008</w:t>
            </w:r>
          </w:p>
        </w:tc>
        <w:tc>
          <w:tcPr>
            <w:tcW w:w="1193" w:type="pct"/>
          </w:tcPr>
          <w:p w14:paraId="1A1BC0E7"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0.048</w:t>
            </w:r>
          </w:p>
        </w:tc>
        <w:tc>
          <w:tcPr>
            <w:tcW w:w="1193" w:type="pct"/>
          </w:tcPr>
          <w:p w14:paraId="35C4191D"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0.144</w:t>
            </w:r>
          </w:p>
        </w:tc>
      </w:tr>
      <w:tr w:rsidR="009C4F3D" w:rsidRPr="00307DB3" w14:paraId="44F2DAC2" w14:textId="77777777" w:rsidTr="000B27DE">
        <w:tc>
          <w:tcPr>
            <w:cnfStyle w:val="001000000000" w:firstRow="0" w:lastRow="0" w:firstColumn="1" w:lastColumn="0" w:oddVBand="0" w:evenVBand="0" w:oddHBand="0" w:evenHBand="0" w:firstRowFirstColumn="0" w:firstRowLastColumn="0" w:lastRowFirstColumn="0" w:lastRowLastColumn="0"/>
            <w:tcW w:w="1420" w:type="pct"/>
          </w:tcPr>
          <w:p w14:paraId="1F4D60EA" w14:textId="77777777" w:rsidR="009C4F3D" w:rsidRPr="00307DB3" w:rsidRDefault="009C4F3D" w:rsidP="000B27DE">
            <w:pPr>
              <w:pStyle w:val="RowHeading"/>
            </w:pPr>
            <w:r w:rsidRPr="00307DB3">
              <w:t>WF1-HUBA 330 Line</w:t>
            </w:r>
          </w:p>
        </w:tc>
        <w:tc>
          <w:tcPr>
            <w:tcW w:w="1194" w:type="pct"/>
          </w:tcPr>
          <w:p w14:paraId="768BBF74"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0.0009</w:t>
            </w:r>
          </w:p>
        </w:tc>
        <w:tc>
          <w:tcPr>
            <w:tcW w:w="1193" w:type="pct"/>
          </w:tcPr>
          <w:p w14:paraId="6A3CCC29"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0.054</w:t>
            </w:r>
          </w:p>
        </w:tc>
        <w:tc>
          <w:tcPr>
            <w:tcW w:w="1193" w:type="pct"/>
          </w:tcPr>
          <w:p w14:paraId="39712706"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0.162</w:t>
            </w:r>
          </w:p>
        </w:tc>
      </w:tr>
      <w:tr w:rsidR="009C4F3D" w:rsidRPr="00307DB3" w14:paraId="3A8E7DF0"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20" w:type="pct"/>
          </w:tcPr>
          <w:p w14:paraId="33BF2C8E" w14:textId="77777777" w:rsidR="009C4F3D" w:rsidRPr="00307DB3" w:rsidRDefault="009C4F3D" w:rsidP="000B27DE">
            <w:pPr>
              <w:pStyle w:val="RowHeading"/>
            </w:pPr>
            <w:r w:rsidRPr="00307DB3">
              <w:t>WF1 50% Online*</w:t>
            </w:r>
          </w:p>
        </w:tc>
        <w:tc>
          <w:tcPr>
            <w:tcW w:w="1194" w:type="pct"/>
          </w:tcPr>
          <w:p w14:paraId="481D0287"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0.043</w:t>
            </w:r>
          </w:p>
        </w:tc>
        <w:tc>
          <w:tcPr>
            <w:tcW w:w="1193" w:type="pct"/>
          </w:tcPr>
          <w:p w14:paraId="1BF6BEB3"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2.59</w:t>
            </w:r>
          </w:p>
        </w:tc>
        <w:tc>
          <w:tcPr>
            <w:tcW w:w="1193" w:type="pct"/>
          </w:tcPr>
          <w:p w14:paraId="63FEA1B5"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7.77</w:t>
            </w:r>
          </w:p>
        </w:tc>
      </w:tr>
      <w:tr w:rsidR="009C4F3D" w:rsidRPr="00307DB3" w14:paraId="1CCCFC8F" w14:textId="77777777" w:rsidTr="000B27DE">
        <w:tc>
          <w:tcPr>
            <w:cnfStyle w:val="001000000000" w:firstRow="0" w:lastRow="0" w:firstColumn="1" w:lastColumn="0" w:oddVBand="0" w:evenVBand="0" w:oddHBand="0" w:evenHBand="0" w:firstRowFirstColumn="0" w:firstRowLastColumn="0" w:lastRowFirstColumn="0" w:lastRowLastColumn="0"/>
            <w:tcW w:w="1420" w:type="pct"/>
          </w:tcPr>
          <w:p w14:paraId="07822A38" w14:textId="77777777" w:rsidR="009C4F3D" w:rsidRPr="00307DB3" w:rsidRDefault="009C4F3D" w:rsidP="000B27DE">
            <w:pPr>
              <w:pStyle w:val="RowHeading"/>
            </w:pPr>
            <w:r w:rsidRPr="00307DB3">
              <w:t>HUB A Transformer</w:t>
            </w:r>
          </w:p>
        </w:tc>
        <w:tc>
          <w:tcPr>
            <w:tcW w:w="1194" w:type="pct"/>
          </w:tcPr>
          <w:p w14:paraId="279A6B81"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0.084</w:t>
            </w:r>
          </w:p>
        </w:tc>
        <w:tc>
          <w:tcPr>
            <w:tcW w:w="1193" w:type="pct"/>
          </w:tcPr>
          <w:p w14:paraId="6A1B0070"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5.04</w:t>
            </w:r>
          </w:p>
        </w:tc>
        <w:tc>
          <w:tcPr>
            <w:tcW w:w="1193" w:type="pct"/>
          </w:tcPr>
          <w:p w14:paraId="28ECBAF4"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15.12</w:t>
            </w:r>
          </w:p>
        </w:tc>
      </w:tr>
      <w:tr w:rsidR="009C4F3D" w:rsidRPr="00307DB3" w14:paraId="0C1BFD83"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20" w:type="pct"/>
          </w:tcPr>
          <w:p w14:paraId="7F01AC39" w14:textId="77777777" w:rsidR="009C4F3D" w:rsidRPr="00307DB3" w:rsidRDefault="009C4F3D" w:rsidP="000B27DE">
            <w:pPr>
              <w:pStyle w:val="RowHeading"/>
            </w:pPr>
            <w:r w:rsidRPr="00307DB3">
              <w:t>HUB A – HUB B 500 Line</w:t>
            </w:r>
          </w:p>
        </w:tc>
        <w:tc>
          <w:tcPr>
            <w:tcW w:w="1194" w:type="pct"/>
          </w:tcPr>
          <w:p w14:paraId="7E390256"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0.0011</w:t>
            </w:r>
          </w:p>
        </w:tc>
        <w:tc>
          <w:tcPr>
            <w:tcW w:w="1193" w:type="pct"/>
          </w:tcPr>
          <w:p w14:paraId="6C1B925A"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0.066</w:t>
            </w:r>
          </w:p>
        </w:tc>
        <w:tc>
          <w:tcPr>
            <w:tcW w:w="1193" w:type="pct"/>
          </w:tcPr>
          <w:p w14:paraId="78CA834C"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0.198</w:t>
            </w:r>
          </w:p>
        </w:tc>
      </w:tr>
      <w:tr w:rsidR="009C4F3D" w:rsidRPr="00307DB3" w14:paraId="1DD62792" w14:textId="77777777" w:rsidTr="000B27DE">
        <w:trPr>
          <w:trHeight w:val="504"/>
        </w:trPr>
        <w:tc>
          <w:tcPr>
            <w:cnfStyle w:val="001000000000" w:firstRow="0" w:lastRow="0" w:firstColumn="1" w:lastColumn="0" w:oddVBand="0" w:evenVBand="0" w:oddHBand="0" w:evenHBand="0" w:firstRowFirstColumn="0" w:firstRowLastColumn="0" w:lastRowFirstColumn="0" w:lastRowLastColumn="0"/>
            <w:tcW w:w="1420" w:type="pct"/>
          </w:tcPr>
          <w:p w14:paraId="28D94AA8" w14:textId="77777777" w:rsidR="009C4F3D" w:rsidRPr="00307DB3" w:rsidRDefault="009C4F3D" w:rsidP="000B27DE">
            <w:pPr>
              <w:pStyle w:val="RowHeading"/>
            </w:pPr>
            <w:r w:rsidRPr="00307DB3">
              <w:t>HUB B – POC</w:t>
            </w:r>
          </w:p>
        </w:tc>
        <w:tc>
          <w:tcPr>
            <w:tcW w:w="1194" w:type="pct"/>
          </w:tcPr>
          <w:p w14:paraId="3311CE1F"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0.0022</w:t>
            </w:r>
          </w:p>
        </w:tc>
        <w:tc>
          <w:tcPr>
            <w:tcW w:w="1193" w:type="pct"/>
          </w:tcPr>
          <w:p w14:paraId="4D1D52DA"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0.132</w:t>
            </w:r>
          </w:p>
        </w:tc>
        <w:tc>
          <w:tcPr>
            <w:tcW w:w="1193" w:type="pct"/>
          </w:tcPr>
          <w:p w14:paraId="79005BFE"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0.396</w:t>
            </w:r>
          </w:p>
        </w:tc>
      </w:tr>
      <w:tr w:rsidR="009C4F3D" w:rsidRPr="00307DB3" w14:paraId="0E35435B"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4" w:type="pct"/>
            <w:gridSpan w:val="2"/>
          </w:tcPr>
          <w:p w14:paraId="3BB8CF1A" w14:textId="77777777" w:rsidR="009C4F3D" w:rsidRPr="00307DB3" w:rsidRDefault="009C4F3D" w:rsidP="000B27DE">
            <w:pPr>
              <w:pStyle w:val="TableText"/>
              <w:rPr>
                <w:b w:val="0"/>
                <w:bCs w:val="0"/>
              </w:rPr>
            </w:pPr>
            <w:r w:rsidRPr="00307DB3">
              <w:rPr>
                <w:b w:val="0"/>
              </w:rPr>
              <w:t>Raw totals</w:t>
            </w:r>
          </w:p>
        </w:tc>
        <w:tc>
          <w:tcPr>
            <w:tcW w:w="1193" w:type="pct"/>
          </w:tcPr>
          <w:p w14:paraId="3BEDE1BA"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7.93 MWh</w:t>
            </w:r>
          </w:p>
        </w:tc>
        <w:tc>
          <w:tcPr>
            <w:tcW w:w="1193" w:type="pct"/>
          </w:tcPr>
          <w:p w14:paraId="2FF968C6"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23.79 MWh</w:t>
            </w:r>
          </w:p>
        </w:tc>
      </w:tr>
      <w:tr w:rsidR="009C4F3D" w:rsidRPr="00307DB3" w14:paraId="25EE1F3E" w14:textId="77777777" w:rsidTr="000B27DE">
        <w:tc>
          <w:tcPr>
            <w:cnfStyle w:val="001000000000" w:firstRow="0" w:lastRow="0" w:firstColumn="1" w:lastColumn="0" w:oddVBand="0" w:evenVBand="0" w:oddHBand="0" w:evenHBand="0" w:firstRowFirstColumn="0" w:firstRowLastColumn="0" w:lastRowFirstColumn="0" w:lastRowLastColumn="0"/>
            <w:tcW w:w="2614" w:type="pct"/>
            <w:gridSpan w:val="2"/>
          </w:tcPr>
          <w:p w14:paraId="2C65C237" w14:textId="77777777" w:rsidR="009C4F3D" w:rsidRPr="00307DB3" w:rsidRDefault="009C4F3D" w:rsidP="000B27DE">
            <w:pPr>
              <w:pStyle w:val="TableText"/>
              <w:rPr>
                <w:b w:val="0"/>
                <w:bCs w:val="0"/>
              </w:rPr>
            </w:pPr>
            <w:r w:rsidRPr="00307DB3">
              <w:rPr>
                <w:b w:val="0"/>
              </w:rPr>
              <w:t>20% safety margin</w:t>
            </w:r>
          </w:p>
        </w:tc>
        <w:tc>
          <w:tcPr>
            <w:tcW w:w="1193" w:type="pct"/>
          </w:tcPr>
          <w:p w14:paraId="56D88EBF"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9.52 MWh</w:t>
            </w:r>
          </w:p>
        </w:tc>
        <w:tc>
          <w:tcPr>
            <w:tcW w:w="1193" w:type="pct"/>
          </w:tcPr>
          <w:p w14:paraId="4CE91C43" w14:textId="77777777" w:rsidR="009C4F3D" w:rsidRPr="00307DB3" w:rsidRDefault="009C4F3D" w:rsidP="000B27DE">
            <w:pPr>
              <w:pStyle w:val="TableText"/>
              <w:cnfStyle w:val="000000000000" w:firstRow="0" w:lastRow="0" w:firstColumn="0" w:lastColumn="0" w:oddVBand="0" w:evenVBand="0" w:oddHBand="0" w:evenHBand="0" w:firstRowFirstColumn="0" w:firstRowLastColumn="0" w:lastRowFirstColumn="0" w:lastRowLastColumn="0"/>
            </w:pPr>
            <w:r w:rsidRPr="00307DB3">
              <w:t>28.55 MWh</w:t>
            </w:r>
          </w:p>
        </w:tc>
      </w:tr>
      <w:tr w:rsidR="009C4F3D" w:rsidRPr="00307DB3" w14:paraId="013B1F80"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4" w:type="pct"/>
            <w:gridSpan w:val="2"/>
          </w:tcPr>
          <w:p w14:paraId="3B314C64" w14:textId="77777777" w:rsidR="009C4F3D" w:rsidRPr="00307DB3" w:rsidRDefault="009C4F3D" w:rsidP="000B27DE">
            <w:pPr>
              <w:pStyle w:val="TableText"/>
            </w:pPr>
            <w:r w:rsidRPr="00307DB3">
              <w:t xml:space="preserve">Percentage of 400 MWh BESS </w:t>
            </w:r>
            <w:r>
              <w:t>state of charge required</w:t>
            </w:r>
          </w:p>
        </w:tc>
        <w:tc>
          <w:tcPr>
            <w:tcW w:w="1193" w:type="pct"/>
          </w:tcPr>
          <w:p w14:paraId="6D4C5B03"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2.38%</w:t>
            </w:r>
          </w:p>
        </w:tc>
        <w:tc>
          <w:tcPr>
            <w:tcW w:w="1193" w:type="pct"/>
          </w:tcPr>
          <w:p w14:paraId="254C7542" w14:textId="77777777" w:rsidR="009C4F3D" w:rsidRPr="00307DB3"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307DB3">
              <w:t>7.14%</w:t>
            </w:r>
          </w:p>
        </w:tc>
      </w:tr>
    </w:tbl>
    <w:p w14:paraId="54341FA8" w14:textId="54321916" w:rsidR="009C4F3D" w:rsidRDefault="009C4F3D" w:rsidP="000B27DE">
      <w:pPr>
        <w:pStyle w:val="BodyText"/>
      </w:pPr>
      <w:r>
        <w:t xml:space="preserve">Note that for this scenario, these </w:t>
      </w:r>
      <w:r w:rsidR="11CFD35A">
        <w:t xml:space="preserve">energy requirements </w:t>
      </w:r>
      <w:r>
        <w:t xml:space="preserve">are within the lower margin of state of charge reserve </w:t>
      </w:r>
      <w:r w:rsidR="2A64AFD5">
        <w:t xml:space="preserve">that </w:t>
      </w:r>
      <w:r>
        <w:t>a BESS typically holds to prevent cell degradation. Furthermore, as soon as an</w:t>
      </w:r>
      <w:r w:rsidR="18B6ABA9">
        <w:t>y</w:t>
      </w:r>
      <w:r>
        <w:t xml:space="preserve"> </w:t>
      </w:r>
      <w:r>
        <w:lastRenderedPageBreak/>
        <w:t>additional primary energy producing source becomes available for export, the pressure on storage reserves will ease.</w:t>
      </w:r>
    </w:p>
    <w:p w14:paraId="6EAF45AC" w14:textId="24BF5EB2" w:rsidR="009C4F3D" w:rsidRDefault="009C4F3D" w:rsidP="000B27DE">
      <w:pPr>
        <w:pStyle w:val="BodyText"/>
      </w:pPr>
      <w:r>
        <w:t xml:space="preserve">The </w:t>
      </w:r>
      <w:r w:rsidR="57D4E124">
        <w:t xml:space="preserve">calculation </w:t>
      </w:r>
      <w:r>
        <w:t xml:space="preserve">of these figures </w:t>
      </w:r>
      <w:r w:rsidR="56D0C72D">
        <w:t xml:space="preserve">is straightforward </w:t>
      </w:r>
      <w:r>
        <w:t xml:space="preserve">once the underlying consumption </w:t>
      </w:r>
      <w:r w:rsidR="10E7D32B">
        <w:t xml:space="preserve">quantities </w:t>
      </w:r>
      <w:r>
        <w:t xml:space="preserve">are known (and as were provided earlier in this section) and can be readily </w:t>
      </w:r>
      <w:r w:rsidR="0B27F309">
        <w:t xml:space="preserve">performed </w:t>
      </w:r>
      <w:r>
        <w:t xml:space="preserve">and refined in a load-flow tool. However, the </w:t>
      </w:r>
      <w:r w:rsidR="61292178">
        <w:t xml:space="preserve">primary </w:t>
      </w:r>
      <w:r>
        <w:t>point of this exercise is to demonstrate that</w:t>
      </w:r>
      <w:r w:rsidR="0142C110">
        <w:t>, although</w:t>
      </w:r>
      <w:r>
        <w:t xml:space="preserve"> depending on the </w:t>
      </w:r>
      <w:r w:rsidR="75B44A73">
        <w:t xml:space="preserve">specific </w:t>
      </w:r>
      <w:r>
        <w:t xml:space="preserve">configuration required, the storage requirement from a BESS </w:t>
      </w:r>
      <w:r w:rsidR="2C1E6D67">
        <w:t xml:space="preserve">for </w:t>
      </w:r>
      <w:r>
        <w:t xml:space="preserve">system restart within a REZ may be relatively </w:t>
      </w:r>
      <w:r w:rsidR="00C00326">
        <w:t>low and</w:t>
      </w:r>
      <w:r>
        <w:t xml:space="preserve"> </w:t>
      </w:r>
      <w:r w:rsidR="0EEF6305">
        <w:t xml:space="preserve">can be </w:t>
      </w:r>
      <w:r>
        <w:t>accommodat</w:t>
      </w:r>
      <w:r w:rsidR="5D5C7D28">
        <w:t>ed</w:t>
      </w:r>
      <w:r>
        <w:t xml:space="preserve"> within existing </w:t>
      </w:r>
      <w:r w:rsidR="7A755C77">
        <w:t xml:space="preserve">typical </w:t>
      </w:r>
      <w:r>
        <w:t xml:space="preserve">BESS margins of storage </w:t>
      </w:r>
      <w:r w:rsidR="5DF51CCE">
        <w:t>reserves</w:t>
      </w:r>
      <w:r>
        <w:t xml:space="preserve">. </w:t>
      </w:r>
    </w:p>
    <w:p w14:paraId="5510D464" w14:textId="743BFC1E" w:rsidR="009C4F3D" w:rsidRDefault="7D9AACBE" w:rsidP="000B27DE">
      <w:pPr>
        <w:pStyle w:val="BodyText"/>
      </w:pPr>
      <w:r>
        <w:t>U</w:t>
      </w:r>
      <w:r w:rsidR="009C4F3D">
        <w:t xml:space="preserve">ntil figures have been calculated providing evidence to the contrary, it is contended that it </w:t>
      </w:r>
      <w:r w:rsidR="009C4F3D" w:rsidRPr="00D9357D">
        <w:rPr>
          <w:b/>
          <w:bCs/>
        </w:rPr>
        <w:t>is</w:t>
      </w:r>
      <w:r w:rsidR="009C4F3D">
        <w:t xml:space="preserve"> a reasonable starting assumption that a restart-capable GFM BESS will be able to provide a useful restart service without necessarily holding an additional energy reserve buffer that would be materially detrimental to its energy arbitrage business case.</w:t>
      </w:r>
    </w:p>
    <w:p w14:paraId="01B0D261" w14:textId="77777777" w:rsidR="009C4F3D" w:rsidRDefault="009C4F3D" w:rsidP="009C4F3D">
      <w:pPr>
        <w:pStyle w:val="Heading3"/>
      </w:pPr>
      <w:bookmarkStart w:id="76" w:name="_Toc221522057"/>
      <w:bookmarkStart w:id="77" w:name="_Ref221532733"/>
      <w:bookmarkStart w:id="78" w:name="_Ref225520036"/>
      <w:bookmarkStart w:id="79" w:name="_Ref226976610"/>
      <w:r>
        <w:t>Internal REZ Network Energisation Capabilities</w:t>
      </w:r>
      <w:bookmarkEnd w:id="76"/>
      <w:bookmarkEnd w:id="77"/>
      <w:bookmarkEnd w:id="78"/>
      <w:bookmarkEnd w:id="79"/>
    </w:p>
    <w:p w14:paraId="74F9C216" w14:textId="00B2027B" w:rsidR="003D1CC8" w:rsidRDefault="003D1CC8" w:rsidP="000B27DE">
      <w:pPr>
        <w:pStyle w:val="BodyText"/>
      </w:pPr>
      <w:r>
        <w:t xml:space="preserve">The following tables </w:t>
      </w:r>
      <w:r w:rsidR="00520261">
        <w:t>hi</w:t>
      </w:r>
      <w:r w:rsidR="00EA549E">
        <w:t xml:space="preserve">ghlight </w:t>
      </w:r>
      <w:r w:rsidR="4F3E4157">
        <w:t>some (</w:t>
      </w:r>
      <w:r w:rsidR="002B45FA">
        <w:t>limited</w:t>
      </w:r>
      <w:r w:rsidR="1008EE0B">
        <w:t>)</w:t>
      </w:r>
      <w:r w:rsidR="00EA549E">
        <w:t xml:space="preserve"> </w:t>
      </w:r>
      <w:r w:rsidR="188CEE1E">
        <w:t>success or failure</w:t>
      </w:r>
      <w:r w:rsidR="00EA549E">
        <w:t xml:space="preserve"> results of various configurations of GFM BESS devices attempting to energise from their individual point of connection to the REZ point of connection on the 500 kV network. </w:t>
      </w:r>
      <w:r w:rsidR="006E40CC">
        <w:t xml:space="preserve">While important to validate </w:t>
      </w:r>
      <w:r w:rsidR="00FA33F6">
        <w:t xml:space="preserve">whether a GFM BESS can restart portions of the internal REZ network, </w:t>
      </w:r>
      <w:r w:rsidR="00C56BB2">
        <w:t xml:space="preserve">it is </w:t>
      </w:r>
      <w:r w:rsidR="00A6096B">
        <w:t xml:space="preserve">also </w:t>
      </w:r>
      <w:r w:rsidR="009D1B96">
        <w:t xml:space="preserve">important to recall that multiple AR-PST </w:t>
      </w:r>
      <w:r w:rsidR="6FAE1F84">
        <w:t xml:space="preserve">studies </w:t>
      </w:r>
      <w:r w:rsidR="009D1B96">
        <w:t>have</w:t>
      </w:r>
      <w:r w:rsidR="00D73611">
        <w:t xml:space="preserve"> </w:t>
      </w:r>
      <w:r w:rsidR="001B2A4F">
        <w:t>already</w:t>
      </w:r>
      <w:r w:rsidR="00D73611">
        <w:t xml:space="preserve"> shown</w:t>
      </w:r>
      <w:r w:rsidR="00C56BB2">
        <w:t xml:space="preserve"> that a GFM BESS </w:t>
      </w:r>
      <w:r w:rsidR="00B702CF">
        <w:t>can restore</w:t>
      </w:r>
      <w:r w:rsidR="00C56BB2">
        <w:t xml:space="preserve"> considerable portions of a</w:t>
      </w:r>
      <w:r w:rsidR="00B702CF">
        <w:t xml:space="preserve"> power system</w:t>
      </w:r>
      <w:r w:rsidR="00C56BB2">
        <w:t xml:space="preserve"> network</w:t>
      </w:r>
      <w:r w:rsidR="00D73611">
        <w:t xml:space="preserve"> </w:t>
      </w:r>
      <w:sdt>
        <w:sdtPr>
          <w:id w:val="-1948002172"/>
          <w:citation/>
        </w:sdtPr>
        <w:sdtContent>
          <w:r w:rsidR="00B702CF">
            <w:fldChar w:fldCharType="begin"/>
          </w:r>
          <w:r w:rsidR="00B702CF">
            <w:instrText xml:space="preserve"> CITATION Gro251 \l 3081 </w:instrText>
          </w:r>
          <w:r w:rsidR="00B702CF">
            <w:fldChar w:fldCharType="separate"/>
          </w:r>
          <w:r w:rsidR="00211758" w:rsidRPr="00211758">
            <w:rPr>
              <w:noProof/>
            </w:rPr>
            <w:t>[5]</w:t>
          </w:r>
          <w:r w:rsidR="00B702CF">
            <w:fldChar w:fldCharType="end"/>
          </w:r>
        </w:sdtContent>
      </w:sdt>
      <w:sdt>
        <w:sdtPr>
          <w:id w:val="1417513892"/>
          <w:citation/>
        </w:sdtPr>
        <w:sdtContent>
          <w:r w:rsidR="00B702CF">
            <w:fldChar w:fldCharType="begin"/>
          </w:r>
          <w:r w:rsidR="00B702CF">
            <w:instrText xml:space="preserve"> CITATION Cro24 \l 3081 </w:instrText>
          </w:r>
          <w:r w:rsidR="00B702CF">
            <w:fldChar w:fldCharType="separate"/>
          </w:r>
          <w:r w:rsidR="00211758">
            <w:rPr>
              <w:noProof/>
            </w:rPr>
            <w:t xml:space="preserve"> </w:t>
          </w:r>
          <w:r w:rsidR="00211758" w:rsidRPr="00211758">
            <w:rPr>
              <w:noProof/>
            </w:rPr>
            <w:t>[6]</w:t>
          </w:r>
          <w:r w:rsidR="00B702CF">
            <w:fldChar w:fldCharType="end"/>
          </w:r>
        </w:sdtContent>
      </w:sdt>
      <w:sdt>
        <w:sdtPr>
          <w:id w:val="-1189523096"/>
          <w:citation/>
        </w:sdtPr>
        <w:sdtContent>
          <w:r w:rsidR="00B702CF">
            <w:fldChar w:fldCharType="begin"/>
          </w:r>
          <w:r w:rsidR="00B702CF">
            <w:instrText xml:space="preserve"> CITATION Cro23 \l 3081 </w:instrText>
          </w:r>
          <w:r w:rsidR="00B702CF">
            <w:fldChar w:fldCharType="separate"/>
          </w:r>
          <w:r w:rsidR="00211758">
            <w:rPr>
              <w:noProof/>
            </w:rPr>
            <w:t xml:space="preserve"> </w:t>
          </w:r>
          <w:r w:rsidR="00211758" w:rsidRPr="00211758">
            <w:rPr>
              <w:noProof/>
            </w:rPr>
            <w:t>[7]</w:t>
          </w:r>
          <w:r w:rsidR="00B702CF">
            <w:fldChar w:fldCharType="end"/>
          </w:r>
        </w:sdtContent>
      </w:sdt>
      <w:r w:rsidR="00527E3F">
        <w:t>, including large transformers</w:t>
      </w:r>
      <w:r w:rsidR="00D73611">
        <w:t>.</w:t>
      </w:r>
      <w:r w:rsidR="00BE161C">
        <w:t xml:space="preserve"> Hence, </w:t>
      </w:r>
      <w:r w:rsidR="33F54952">
        <w:t>although</w:t>
      </w:r>
      <w:r w:rsidR="00565B04">
        <w:t xml:space="preserve"> many scenarios were evaluated (all available in the</w:t>
      </w:r>
      <w:r w:rsidR="00220F0D">
        <w:t xml:space="preserve"> </w:t>
      </w:r>
      <w:r w:rsidR="00220F0D">
        <w:rPr>
          <w:highlight w:val="yellow"/>
        </w:rPr>
        <w:fldChar w:fldCharType="begin"/>
      </w:r>
      <w:r w:rsidR="00220F0D">
        <w:instrText xml:space="preserve"> REF _Ref226979854 \h </w:instrText>
      </w:r>
      <w:r w:rsidR="00220F0D">
        <w:rPr>
          <w:highlight w:val="yellow"/>
        </w:rPr>
      </w:r>
      <w:r w:rsidR="00220F0D">
        <w:rPr>
          <w:highlight w:val="yellow"/>
        </w:rPr>
        <w:fldChar w:fldCharType="separate"/>
      </w:r>
      <w:r w:rsidR="00211758">
        <w:t>Appendix</w:t>
      </w:r>
      <w:r w:rsidR="00220F0D">
        <w:rPr>
          <w:highlight w:val="yellow"/>
        </w:rPr>
        <w:fldChar w:fldCharType="end"/>
      </w:r>
      <w:r w:rsidR="00565B04">
        <w:t xml:space="preserve">), the following </w:t>
      </w:r>
      <w:r w:rsidR="00643C60">
        <w:t>summari</w:t>
      </w:r>
      <w:r w:rsidR="001956D3">
        <w:t>ses</w:t>
      </w:r>
      <w:r w:rsidR="00643C60">
        <w:t xml:space="preserve"> </w:t>
      </w:r>
      <w:r w:rsidR="00565B04">
        <w:t>only th</w:t>
      </w:r>
      <w:r w:rsidR="087FA628">
        <w:t>os</w:t>
      </w:r>
      <w:r w:rsidR="00565B04">
        <w:t xml:space="preserve">e </w:t>
      </w:r>
      <w:r w:rsidR="00EA3F78">
        <w:t xml:space="preserve">aspects </w:t>
      </w:r>
      <w:r w:rsidR="61F8193A">
        <w:t xml:space="preserve">that differ </w:t>
      </w:r>
      <w:r w:rsidR="60562BAA">
        <w:t>from previous work</w:t>
      </w:r>
      <w:r w:rsidR="61F8193A">
        <w:t xml:space="preserve"> </w:t>
      </w:r>
      <w:r w:rsidR="00643C60">
        <w:t xml:space="preserve">with regard to the </w:t>
      </w:r>
      <w:r w:rsidR="00E518DF">
        <w:t xml:space="preserve">inclusion of </w:t>
      </w:r>
      <w:r w:rsidR="41592AEF">
        <w:t xml:space="preserve">alternative </w:t>
      </w:r>
      <w:r w:rsidR="00E518DF">
        <w:t>REZ elements, rather than it being a comprehensive sensitivity analysis of every type of GFM BESS</w:t>
      </w:r>
      <w:r w:rsidR="0080377F">
        <w:t xml:space="preserve">’s ability to restore </w:t>
      </w:r>
      <w:r w:rsidR="00EA3F78">
        <w:t>a</w:t>
      </w:r>
      <w:r w:rsidR="0080377F">
        <w:t xml:space="preserve"> network</w:t>
      </w:r>
      <w:r w:rsidR="001B2A4F">
        <w:t xml:space="preserve"> (</w:t>
      </w:r>
      <w:r w:rsidR="1545E568">
        <w:t xml:space="preserve">as this </w:t>
      </w:r>
      <w:r w:rsidR="001B2A4F">
        <w:t>would be a duplication of previous work)</w:t>
      </w:r>
      <w:r w:rsidR="0080377F">
        <w:t>.</w:t>
      </w:r>
    </w:p>
    <w:p w14:paraId="0B3B9303" w14:textId="77777777" w:rsidR="009C4F3D" w:rsidRDefault="009C4F3D" w:rsidP="009C4F3D">
      <w:pPr>
        <w:pStyle w:val="Heading4"/>
      </w:pPr>
      <w:bookmarkStart w:id="80" w:name="_Ref211870359"/>
      <w:r>
        <w:t>To the Point of Connection</w:t>
      </w:r>
      <w:bookmarkEnd w:id="80"/>
    </w:p>
    <w:p w14:paraId="52193829" w14:textId="3086C7FE" w:rsidR="00203B3F" w:rsidRDefault="00F72846" w:rsidP="000B27DE">
      <w:pPr>
        <w:pStyle w:val="BodyText"/>
      </w:pPr>
      <w:r>
        <w:t xml:space="preserve">The results shown in </w:t>
      </w:r>
      <w:r>
        <w:fldChar w:fldCharType="begin"/>
      </w:r>
      <w:r>
        <w:instrText xml:space="preserve"> REF _Ref221526926 \h </w:instrText>
      </w:r>
      <w:r>
        <w:fldChar w:fldCharType="separate"/>
      </w:r>
      <w:r w:rsidR="00211758">
        <w:t xml:space="preserve">Table </w:t>
      </w:r>
      <w:r w:rsidR="00211758">
        <w:rPr>
          <w:noProof/>
        </w:rPr>
        <w:t>9</w:t>
      </w:r>
      <w:r>
        <w:fldChar w:fldCharType="end"/>
      </w:r>
      <w:r>
        <w:t xml:space="preserve"> highlight that </w:t>
      </w:r>
      <w:r w:rsidR="4CA38C9F">
        <w:t xml:space="preserve">although </w:t>
      </w:r>
      <w:r>
        <w:t xml:space="preserve">a GFM BESS is capable of restoring a single circuit pathway from its individual point of connection to the </w:t>
      </w:r>
      <w:r w:rsidR="00B47CA9">
        <w:t xml:space="preserve">REZ point of connection on the 500 kV network, </w:t>
      </w:r>
      <w:r w:rsidR="0BF9B7E6">
        <w:t>a</w:t>
      </w:r>
      <w:r w:rsidR="00983FFA">
        <w:t xml:space="preserve"> more </w:t>
      </w:r>
      <w:r w:rsidR="3CCB62C7">
        <w:t>sensitively</w:t>
      </w:r>
      <w:r w:rsidR="00983FFA">
        <w:t xml:space="preserve"> critical aspect of restoration strategy is</w:t>
      </w:r>
      <w:r w:rsidR="00203B3F">
        <w:t>:</w:t>
      </w:r>
    </w:p>
    <w:p w14:paraId="3C895927" w14:textId="519D93BA" w:rsidR="00203B3F" w:rsidRDefault="00203B3F" w:rsidP="00203B3F">
      <w:pPr>
        <w:pStyle w:val="ListBullet"/>
      </w:pPr>
      <w:r>
        <w:t>P</w:t>
      </w:r>
      <w:r w:rsidR="00E551D8">
        <w:t>assive resonance avoidance</w:t>
      </w:r>
      <w:r w:rsidR="002B5927">
        <w:t xml:space="preserve">, which is explored further in the section on </w:t>
      </w:r>
      <w:r w:rsidR="002B5927">
        <w:fldChar w:fldCharType="begin"/>
      </w:r>
      <w:r w:rsidR="002B5927">
        <w:instrText xml:space="preserve"> REF _Ref214458042 \h </w:instrText>
      </w:r>
      <w:r w:rsidR="002B5927">
        <w:fldChar w:fldCharType="separate"/>
      </w:r>
      <w:r w:rsidR="00211758">
        <w:t>Passive harmonic resonance avoidance</w:t>
      </w:r>
      <w:r w:rsidR="002B5927">
        <w:fldChar w:fldCharType="end"/>
      </w:r>
      <w:sdt>
        <w:sdtPr>
          <w:id w:val="-1337686789"/>
          <w:citation/>
        </w:sdtPr>
        <w:sdtContent>
          <w:r w:rsidR="009647EC">
            <w:fldChar w:fldCharType="begin"/>
          </w:r>
          <w:r w:rsidR="009647EC">
            <w:instrText xml:space="preserve"> CITATION JJo19 \l 3081 </w:instrText>
          </w:r>
          <w:r w:rsidR="009647EC">
            <w:fldChar w:fldCharType="separate"/>
          </w:r>
          <w:r w:rsidR="00211758">
            <w:rPr>
              <w:noProof/>
            </w:rPr>
            <w:t xml:space="preserve"> </w:t>
          </w:r>
          <w:r w:rsidR="00211758" w:rsidRPr="00211758">
            <w:rPr>
              <w:noProof/>
            </w:rPr>
            <w:t>[8]</w:t>
          </w:r>
          <w:r w:rsidR="009647EC">
            <w:fldChar w:fldCharType="end"/>
          </w:r>
        </w:sdtContent>
      </w:sdt>
      <w:r w:rsidR="002B5927">
        <w:t xml:space="preserve">. </w:t>
      </w:r>
    </w:p>
    <w:p w14:paraId="1981C301" w14:textId="04B8E0FB" w:rsidR="00F72846" w:rsidRDefault="002B6800" w:rsidP="00203B3F">
      <w:pPr>
        <w:pStyle w:val="ListBullet2"/>
      </w:pPr>
      <w:r>
        <w:t>Interestingly, inclusion of additional equipment which presents a low equivalent impedance to the network (i.e., SyncCon)</w:t>
      </w:r>
      <w:r w:rsidR="00E85954">
        <w:t xml:space="preserve"> </w:t>
      </w:r>
      <w:r w:rsidR="216E1968">
        <w:t xml:space="preserve">which was thought </w:t>
      </w:r>
      <w:r w:rsidR="5FA2F30F">
        <w:t xml:space="preserve">may have </w:t>
      </w:r>
      <w:r w:rsidR="43D671E0">
        <w:t xml:space="preserve">been able to </w:t>
      </w:r>
      <w:r w:rsidR="00E85954">
        <w:t xml:space="preserve">dramatically shift the </w:t>
      </w:r>
      <w:r w:rsidR="71B7344F">
        <w:t xml:space="preserve">network’s </w:t>
      </w:r>
      <w:r w:rsidR="00E85954">
        <w:t>resonance profile</w:t>
      </w:r>
      <w:r w:rsidR="389C7E3A">
        <w:t>,</w:t>
      </w:r>
      <w:r>
        <w:t xml:space="preserve"> did not sufficiently mitigate</w:t>
      </w:r>
      <w:r w:rsidR="00203B3F">
        <w:t xml:space="preserve"> the effect of the </w:t>
      </w:r>
      <w:r w:rsidR="00E85954">
        <w:t>passive resonance.</w:t>
      </w:r>
    </w:p>
    <w:p w14:paraId="0DC4BC8B" w14:textId="30561647" w:rsidR="00E85954" w:rsidRDefault="00E85954" w:rsidP="00E85954">
      <w:pPr>
        <w:pStyle w:val="ListBullet"/>
      </w:pPr>
      <w:r>
        <w:t>Reactive power headroom</w:t>
      </w:r>
      <w:r w:rsidR="00906DC2">
        <w:t xml:space="preserve">, whereby the </w:t>
      </w:r>
      <w:r w:rsidR="00C76843">
        <w:t>extra high</w:t>
      </w:r>
      <w:r w:rsidR="2ACAFA87">
        <w:t xml:space="preserve"> voltage (</w:t>
      </w:r>
      <w:r w:rsidR="00906DC2">
        <w:t>EHV</w:t>
      </w:r>
      <w:r w:rsidR="4DB0654A">
        <w:t>)</w:t>
      </w:r>
      <w:r w:rsidR="00906DC2">
        <w:t xml:space="preserve"> nature of REZ connection networks (i.e., 500kV lines) will </w:t>
      </w:r>
      <w:r w:rsidR="00E15A84">
        <w:t xml:space="preserve">inherently result in a capacitive effect, pushing equipment </w:t>
      </w:r>
      <w:r w:rsidR="000417A4">
        <w:t xml:space="preserve">to operate </w:t>
      </w:r>
      <w:r w:rsidR="00E15A84">
        <w:t xml:space="preserve">towards the </w:t>
      </w:r>
      <w:r w:rsidR="000417A4">
        <w:t>reactive absorption / underexcited limits.</w:t>
      </w:r>
    </w:p>
    <w:p w14:paraId="52AE82EA" w14:textId="4472408C" w:rsidR="000417A4" w:rsidRPr="000417A4" w:rsidRDefault="000417A4" w:rsidP="000417A4">
      <w:pPr>
        <w:pStyle w:val="ListBullet2"/>
      </w:pPr>
      <w:r>
        <w:t xml:space="preserve">Once such </w:t>
      </w:r>
      <w:r w:rsidR="0C7B47C5">
        <w:t xml:space="preserve">reactive </w:t>
      </w:r>
      <w:r w:rsidR="00A67702">
        <w:t>absorption</w:t>
      </w:r>
      <w:r w:rsidR="0C7B47C5">
        <w:t xml:space="preserve"> </w:t>
      </w:r>
      <w:r>
        <w:t xml:space="preserve">limits are reached, </w:t>
      </w:r>
      <w:r w:rsidR="06EF6936">
        <w:t xml:space="preserve">connected </w:t>
      </w:r>
      <w:r>
        <w:t xml:space="preserve">equipment </w:t>
      </w:r>
      <w:r w:rsidR="2A17A485">
        <w:t>will lose any ability</w:t>
      </w:r>
      <w:r>
        <w:t xml:space="preserve"> to adequately control voltage, and </w:t>
      </w:r>
      <w:r w:rsidR="00CA386E">
        <w:t>the restoring network is likely to experience high overvoltages</w:t>
      </w:r>
      <w:r w:rsidR="1B7F8BBD">
        <w:t>,</w:t>
      </w:r>
      <w:r w:rsidR="00CA386E">
        <w:t xml:space="preserve"> and ultimately </w:t>
      </w:r>
      <w:r w:rsidR="142735C9">
        <w:t xml:space="preserve">to </w:t>
      </w:r>
      <w:r w:rsidR="00CA386E">
        <w:t>trip on protection.</w:t>
      </w:r>
    </w:p>
    <w:p w14:paraId="439337B6" w14:textId="759DF115" w:rsidR="00314D79" w:rsidRDefault="00314D79" w:rsidP="00314D79">
      <w:pPr>
        <w:pStyle w:val="Caption"/>
      </w:pPr>
      <w:bookmarkStart w:id="81" w:name="_Ref221526926"/>
      <w:bookmarkStart w:id="82" w:name="_Toc226981492"/>
      <w:r>
        <w:lastRenderedPageBreak/>
        <w:t xml:space="preserve">Table </w:t>
      </w:r>
      <w:fldSimple w:instr=" SEQ Table \* ARABIC ">
        <w:r w:rsidR="00211758">
          <w:rPr>
            <w:noProof/>
          </w:rPr>
          <w:t>9</w:t>
        </w:r>
      </w:fldSimple>
      <w:bookmarkEnd w:id="81"/>
      <w:r>
        <w:t xml:space="preserve"> Internal REZ energisation </w:t>
      </w:r>
      <w:r w:rsidR="00697CA1">
        <w:t xml:space="preserve">to the PoC </w:t>
      </w:r>
      <w:r>
        <w:t>results</w:t>
      </w:r>
      <w:bookmarkEnd w:id="82"/>
    </w:p>
    <w:tbl>
      <w:tblPr>
        <w:tblStyle w:val="TableCSIRO"/>
        <w:tblW w:w="5000" w:type="pct"/>
        <w:tblLook w:val="04A0" w:firstRow="1" w:lastRow="0" w:firstColumn="1" w:lastColumn="0" w:noHBand="0" w:noVBand="1"/>
      </w:tblPr>
      <w:tblGrid>
        <w:gridCol w:w="1275"/>
        <w:gridCol w:w="1419"/>
        <w:gridCol w:w="4964"/>
        <w:gridCol w:w="1980"/>
      </w:tblGrid>
      <w:tr w:rsidR="009C4F3D" w14:paraId="313022C6" w14:textId="77777777" w:rsidTr="0017167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62" w:type="pct"/>
          </w:tcPr>
          <w:p w14:paraId="5E78B2B9" w14:textId="77777777" w:rsidR="009C4F3D" w:rsidRDefault="009C4F3D" w:rsidP="004C0FB8">
            <w:pPr>
              <w:pStyle w:val="ColumnHeading"/>
            </w:pPr>
            <w:r>
              <w:t>Case ID</w:t>
            </w:r>
          </w:p>
        </w:tc>
        <w:tc>
          <w:tcPr>
            <w:tcW w:w="736" w:type="pct"/>
          </w:tcPr>
          <w:p w14:paraId="576D50FA"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BS Configuration</w:t>
            </w:r>
          </w:p>
        </w:tc>
        <w:tc>
          <w:tcPr>
            <w:tcW w:w="2575" w:type="pct"/>
          </w:tcPr>
          <w:p w14:paraId="17C864A2"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Notes</w:t>
            </w:r>
          </w:p>
        </w:tc>
        <w:tc>
          <w:tcPr>
            <w:tcW w:w="1027" w:type="pct"/>
          </w:tcPr>
          <w:p w14:paraId="7DC95E35" w14:textId="77777777" w:rsidR="009C4F3D" w:rsidRDefault="009C4F3D" w:rsidP="000B27DE">
            <w:pPr>
              <w:pStyle w:val="ColumnHeading"/>
              <w:cnfStyle w:val="100000000000" w:firstRow="1" w:lastRow="0" w:firstColumn="0" w:lastColumn="0" w:oddVBand="0" w:evenVBand="0" w:oddHBand="0" w:evenHBand="0" w:firstRowFirstColumn="0" w:firstRowLastColumn="0" w:lastRowFirstColumn="0" w:lastRowLastColumn="0"/>
            </w:pPr>
            <w:r>
              <w:t>Result</w:t>
            </w:r>
          </w:p>
        </w:tc>
      </w:tr>
      <w:tr w:rsidR="009C4F3D" w14:paraId="3EADA830"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62" w:type="pct"/>
          </w:tcPr>
          <w:p w14:paraId="1EB2C1CD" w14:textId="77777777" w:rsidR="009C4F3D" w:rsidRDefault="009C4F3D" w:rsidP="000B27DE">
            <w:pPr>
              <w:pStyle w:val="RowHeading"/>
            </w:pPr>
            <w:r>
              <w:t>Energy Case N</w:t>
            </w:r>
          </w:p>
        </w:tc>
        <w:tc>
          <w:tcPr>
            <w:tcW w:w="736" w:type="pct"/>
          </w:tcPr>
          <w:p w14:paraId="02893CE9" w14:textId="4EC4B6F2"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 xml:space="preserve">Single </w:t>
            </w:r>
          </w:p>
          <w:p w14:paraId="5440412D" w14:textId="4EF28211"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 xml:space="preserve">400 MVA </w:t>
            </w:r>
          </w:p>
          <w:p w14:paraId="2D6AC44F" w14:textId="6DCF9EE0"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 xml:space="preserve">VSM </w:t>
            </w:r>
          </w:p>
          <w:p w14:paraId="4AC18DF8" w14:textId="2FBF9E1C"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GFM BESS</w:t>
            </w:r>
          </w:p>
        </w:tc>
        <w:tc>
          <w:tcPr>
            <w:tcW w:w="2575" w:type="pct"/>
          </w:tcPr>
          <w:p w14:paraId="7E703B48" w14:textId="21B2F2B5" w:rsidR="009C4F3D" w:rsidRDefault="2AF943DB"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rsidRPr="00207CC8">
              <w:t>Single circuit from HYB1</w:t>
            </w:r>
            <w:r w:rsidR="009C4F3D">
              <w:t xml:space="preserve"> to the PoC. No parallel paths or generator energisations.</w:t>
            </w:r>
          </w:p>
          <w:p w14:paraId="329F3158" w14:textId="2A02A60D" w:rsidR="009C4F3D" w:rsidRDefault="337C2963"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Harmonic filter enabled.</w:t>
            </w:r>
          </w:p>
          <w:p w14:paraId="2034BDEF" w14:textId="0AFA7DAE" w:rsidR="009C4F3D" w:rsidRDefault="7C310E91"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No shunts or SyncCons.</w:t>
            </w:r>
          </w:p>
          <w:p w14:paraId="22673FCF" w14:textId="474C79A2" w:rsidR="009C4F3D" w:rsidRPr="00207CC8" w:rsidRDefault="463779AA"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All protection enabled.</w:t>
            </w:r>
          </w:p>
        </w:tc>
        <w:tc>
          <w:tcPr>
            <w:tcW w:w="1027" w:type="pct"/>
          </w:tcPr>
          <w:p w14:paraId="6E07B4B3" w14:textId="77777777" w:rsidR="009C4F3D" w:rsidRPr="00CB75E1" w:rsidRDefault="009C4F3D" w:rsidP="000B27DE">
            <w:pPr>
              <w:pStyle w:val="TableText"/>
              <w:cnfStyle w:val="000000100000" w:firstRow="0" w:lastRow="0" w:firstColumn="0" w:lastColumn="0" w:oddVBand="0" w:evenVBand="0" w:oddHBand="1" w:evenHBand="0" w:firstRowFirstColumn="0" w:firstRowLastColumn="0" w:lastRowFirstColumn="0" w:lastRowLastColumn="0"/>
              <w:rPr>
                <w:b/>
                <w:bCs/>
              </w:rPr>
            </w:pPr>
            <w:r w:rsidRPr="00CB75E1">
              <w:rPr>
                <w:b/>
                <w:bCs/>
              </w:rPr>
              <w:t>Fail</w:t>
            </w:r>
          </w:p>
          <w:p w14:paraId="38AC2253" w14:textId="77777777"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Due to instability &amp; overvoltage following 500 kV line to PoC energisation.</w:t>
            </w:r>
          </w:p>
        </w:tc>
      </w:tr>
      <w:tr w:rsidR="009C4F3D" w14:paraId="21F4E22C" w14:textId="77777777" w:rsidTr="000B27DE">
        <w:tc>
          <w:tcPr>
            <w:cnfStyle w:val="001000000000" w:firstRow="0" w:lastRow="0" w:firstColumn="1" w:lastColumn="0" w:oddVBand="0" w:evenVBand="0" w:oddHBand="0" w:evenHBand="0" w:firstRowFirstColumn="0" w:firstRowLastColumn="0" w:lastRowFirstColumn="0" w:lastRowLastColumn="0"/>
            <w:tcW w:w="662" w:type="pct"/>
          </w:tcPr>
          <w:p w14:paraId="271A11B4" w14:textId="77777777" w:rsidR="009C4F3D" w:rsidRDefault="009C4F3D" w:rsidP="000B27DE">
            <w:pPr>
              <w:pStyle w:val="RowHeading"/>
            </w:pPr>
            <w:r>
              <w:t>Energy Case O</w:t>
            </w:r>
          </w:p>
        </w:tc>
        <w:tc>
          <w:tcPr>
            <w:tcW w:w="736" w:type="pct"/>
          </w:tcPr>
          <w:p w14:paraId="3886C1C9" w14:textId="753EC552"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 xml:space="preserve">Single </w:t>
            </w:r>
          </w:p>
          <w:p w14:paraId="2AE45DAA" w14:textId="178A700C"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 xml:space="preserve">400 MVA </w:t>
            </w:r>
          </w:p>
          <w:p w14:paraId="392F3F04" w14:textId="5E25A1AC"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 xml:space="preserve">VSM </w:t>
            </w:r>
          </w:p>
          <w:p w14:paraId="2E25FF2F" w14:textId="70E22906"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GFM BESS</w:t>
            </w:r>
          </w:p>
        </w:tc>
        <w:tc>
          <w:tcPr>
            <w:tcW w:w="2575" w:type="pct"/>
          </w:tcPr>
          <w:p w14:paraId="02BB6AEC" w14:textId="160E5185" w:rsidR="009C4F3D" w:rsidRDefault="7473020F"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rsidRPr="00207CC8">
              <w:t>Single circuit from HYB1</w:t>
            </w:r>
            <w:r w:rsidR="009C4F3D">
              <w:t xml:space="preserve"> to the PoC. No parallel paths or generator energisations.</w:t>
            </w:r>
          </w:p>
          <w:p w14:paraId="6B017FBA" w14:textId="40D80B53" w:rsidR="009C4F3D" w:rsidRDefault="57EFF573"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Harmonic filter enabled initially to reduce HUB A TRX resonance, then removed.</w:t>
            </w:r>
          </w:p>
          <w:p w14:paraId="338DF1EB" w14:textId="51D23136" w:rsidR="009C4F3D" w:rsidRDefault="4F2FBA4D"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No shunts or SyncCons.</w:t>
            </w:r>
          </w:p>
          <w:p w14:paraId="67868BC7" w14:textId="7E42F14C" w:rsidR="009C4F3D" w:rsidRPr="00207CC8" w:rsidRDefault="4F2FBA4D"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Protection enabled.</w:t>
            </w:r>
          </w:p>
        </w:tc>
        <w:tc>
          <w:tcPr>
            <w:tcW w:w="1027" w:type="pct"/>
          </w:tcPr>
          <w:p w14:paraId="2FAD2F1B" w14:textId="77777777" w:rsidR="009C4F3D" w:rsidRPr="00CB75E1" w:rsidRDefault="009C4F3D" w:rsidP="000B27DE">
            <w:pPr>
              <w:pStyle w:val="TableText"/>
              <w:cnfStyle w:val="000000000000" w:firstRow="0" w:lastRow="0" w:firstColumn="0" w:lastColumn="0" w:oddVBand="0" w:evenVBand="0" w:oddHBand="0" w:evenHBand="0" w:firstRowFirstColumn="0" w:firstRowLastColumn="0" w:lastRowFirstColumn="0" w:lastRowLastColumn="0"/>
              <w:rPr>
                <w:b/>
                <w:bCs/>
              </w:rPr>
            </w:pPr>
            <w:r w:rsidRPr="00CB75E1">
              <w:rPr>
                <w:b/>
                <w:bCs/>
              </w:rPr>
              <w:t>Pass</w:t>
            </w:r>
          </w:p>
        </w:tc>
      </w:tr>
      <w:tr w:rsidR="009C4F3D" w14:paraId="55DF2767" w14:textId="77777777" w:rsidTr="000B27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62" w:type="pct"/>
          </w:tcPr>
          <w:p w14:paraId="4A9570C6" w14:textId="77777777" w:rsidR="009C4F3D" w:rsidRPr="006A5C85" w:rsidRDefault="009C4F3D" w:rsidP="000B27DE">
            <w:pPr>
              <w:pStyle w:val="RowHeading"/>
              <w:rPr>
                <w:bCs w:val="0"/>
              </w:rPr>
            </w:pPr>
            <w:r>
              <w:t>Energy Case P</w:t>
            </w:r>
          </w:p>
        </w:tc>
        <w:tc>
          <w:tcPr>
            <w:tcW w:w="736" w:type="pct"/>
          </w:tcPr>
          <w:p w14:paraId="3AC65BC0" w14:textId="164B136D"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 xml:space="preserve">Single </w:t>
            </w:r>
          </w:p>
          <w:p w14:paraId="26007952" w14:textId="30F844B8"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 xml:space="preserve">400 MVA </w:t>
            </w:r>
          </w:p>
          <w:p w14:paraId="18F5BC7B" w14:textId="1001D9F1"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rsidRPr="006A5C85">
              <w:t>Droop</w:t>
            </w:r>
            <w:r>
              <w:t xml:space="preserve"> </w:t>
            </w:r>
          </w:p>
          <w:p w14:paraId="62143E02" w14:textId="5E72AA8F" w:rsidR="009C4F3D"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GFM BESS</w:t>
            </w:r>
          </w:p>
        </w:tc>
        <w:tc>
          <w:tcPr>
            <w:tcW w:w="2575" w:type="pct"/>
          </w:tcPr>
          <w:p w14:paraId="3D9BCA03" w14:textId="79CECAD6" w:rsidR="009C4F3D" w:rsidRDefault="26CD9EFD"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rsidRPr="00207CC8">
              <w:t>Single circuit from HYB1</w:t>
            </w:r>
            <w:r w:rsidR="009C4F3D">
              <w:t xml:space="preserve"> to the PoC. No parallel paths or generator energisations.</w:t>
            </w:r>
          </w:p>
          <w:p w14:paraId="1CA1B586" w14:textId="26639FAF" w:rsidR="009C4F3D" w:rsidRDefault="34F1DCA2"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Harmonic filter enabled.</w:t>
            </w:r>
          </w:p>
          <w:p w14:paraId="02BDA6C2" w14:textId="7D3EBE84" w:rsidR="009C4F3D" w:rsidRDefault="0E5D48E8"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No shunts or SyncCons.</w:t>
            </w:r>
          </w:p>
          <w:p w14:paraId="40B3021F" w14:textId="36C8DAE3" w:rsidR="009C4F3D" w:rsidRDefault="0E5D48E8" w:rsidP="000B27DE">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Protection enabled.</w:t>
            </w:r>
          </w:p>
        </w:tc>
        <w:tc>
          <w:tcPr>
            <w:tcW w:w="1027" w:type="pct"/>
          </w:tcPr>
          <w:p w14:paraId="2E652819" w14:textId="77777777" w:rsidR="009C4F3D" w:rsidRPr="00CB75E1" w:rsidRDefault="009C4F3D" w:rsidP="000B27DE">
            <w:pPr>
              <w:pStyle w:val="TableText"/>
              <w:cnfStyle w:val="000000100000" w:firstRow="0" w:lastRow="0" w:firstColumn="0" w:lastColumn="0" w:oddVBand="0" w:evenVBand="0" w:oddHBand="1" w:evenHBand="0" w:firstRowFirstColumn="0" w:firstRowLastColumn="0" w:lastRowFirstColumn="0" w:lastRowLastColumn="0"/>
              <w:rPr>
                <w:b/>
                <w:bCs/>
              </w:rPr>
            </w:pPr>
            <w:r w:rsidRPr="00CB75E1">
              <w:rPr>
                <w:b/>
                <w:bCs/>
              </w:rPr>
              <w:t>Pass</w:t>
            </w:r>
          </w:p>
          <w:p w14:paraId="79C00079" w14:textId="77777777" w:rsidR="009C4F3D" w:rsidRPr="004A3030" w:rsidRDefault="009C4F3D" w:rsidP="000B27DE">
            <w:pPr>
              <w:pStyle w:val="TableText"/>
              <w:cnfStyle w:val="000000100000" w:firstRow="0" w:lastRow="0" w:firstColumn="0" w:lastColumn="0" w:oddVBand="0" w:evenVBand="0" w:oddHBand="1" w:evenHBand="0" w:firstRowFirstColumn="0" w:firstRowLastColumn="0" w:lastRowFirstColumn="0" w:lastRowLastColumn="0"/>
            </w:pPr>
            <w:r>
              <w:t>Note this configuration did not suffer the same instability seen in Energy Case N.</w:t>
            </w:r>
          </w:p>
        </w:tc>
      </w:tr>
      <w:tr w:rsidR="009C4F3D" w14:paraId="50EAFB95" w14:textId="77777777" w:rsidTr="000B27DE">
        <w:tc>
          <w:tcPr>
            <w:cnfStyle w:val="001000000000" w:firstRow="0" w:lastRow="0" w:firstColumn="1" w:lastColumn="0" w:oddVBand="0" w:evenVBand="0" w:oddHBand="0" w:evenHBand="0" w:firstRowFirstColumn="0" w:firstRowLastColumn="0" w:lastRowFirstColumn="0" w:lastRowLastColumn="0"/>
            <w:tcW w:w="662" w:type="pct"/>
          </w:tcPr>
          <w:p w14:paraId="6CF78796" w14:textId="77777777" w:rsidR="009C4F3D" w:rsidRDefault="009C4F3D" w:rsidP="000B27DE">
            <w:pPr>
              <w:pStyle w:val="RowHeading"/>
            </w:pPr>
            <w:r>
              <w:t>Energy Case M</w:t>
            </w:r>
          </w:p>
        </w:tc>
        <w:tc>
          <w:tcPr>
            <w:tcW w:w="736" w:type="pct"/>
          </w:tcPr>
          <w:p w14:paraId="4E9840E2" w14:textId="1925F259"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 xml:space="preserve">Single </w:t>
            </w:r>
          </w:p>
          <w:p w14:paraId="3DC04B97" w14:textId="61AC3A07"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 xml:space="preserve">400 MVA </w:t>
            </w:r>
          </w:p>
          <w:p w14:paraId="44A1D548" w14:textId="304C713C"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 xml:space="preserve">VSM </w:t>
            </w:r>
          </w:p>
          <w:p w14:paraId="6F197848" w14:textId="7256DB3F" w:rsidR="009C4F3D"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GFM BESS</w:t>
            </w:r>
          </w:p>
        </w:tc>
        <w:tc>
          <w:tcPr>
            <w:tcW w:w="2575" w:type="pct"/>
          </w:tcPr>
          <w:p w14:paraId="3F28467C" w14:textId="5D14262B" w:rsidR="009C4F3D" w:rsidRDefault="0EC14EC2"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rsidRPr="00207CC8">
              <w:t>Single circuit from HYB1</w:t>
            </w:r>
            <w:r w:rsidR="009C4F3D">
              <w:t xml:space="preserve"> to the PoC. No parallel paths or generator energisations.</w:t>
            </w:r>
          </w:p>
          <w:p w14:paraId="0724E548" w14:textId="1D4F051F" w:rsidR="009C4F3D" w:rsidRDefault="50476614"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 xml:space="preserve">One </w:t>
            </w:r>
            <w:r w:rsidR="009C4F3D" w:rsidRPr="00A859BC">
              <w:t xml:space="preserve">150 MVA H=7.0 synchronous condenser energised at </w:t>
            </w:r>
            <w:r w:rsidR="009C4F3D" w:rsidRPr="003E38F0">
              <w:t>each</w:t>
            </w:r>
            <w:r w:rsidR="009C4F3D">
              <w:t xml:space="preserve"> </w:t>
            </w:r>
            <w:r>
              <w:t xml:space="preserve">* </w:t>
            </w:r>
            <w:r w:rsidR="009C4F3D" w:rsidRPr="00A859BC">
              <w:t>HUB</w:t>
            </w:r>
            <w:r w:rsidR="009C4F3D">
              <w:t xml:space="preserve"> (two total).</w:t>
            </w:r>
          </w:p>
          <w:p w14:paraId="2D7CB3A7" w14:textId="078F9EA4" w:rsidR="009C4F3D" w:rsidRDefault="15987678"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Harmonic filter enabled.</w:t>
            </w:r>
          </w:p>
          <w:p w14:paraId="2404E5DC" w14:textId="0ABACBC0" w:rsidR="009C4F3D" w:rsidRDefault="15987678"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No shunts.</w:t>
            </w:r>
          </w:p>
          <w:p w14:paraId="6AF2FABE" w14:textId="337A537F" w:rsidR="009C4F3D" w:rsidRDefault="11A27407" w:rsidP="000B27DE">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Protection enabled.</w:t>
            </w:r>
          </w:p>
        </w:tc>
        <w:tc>
          <w:tcPr>
            <w:tcW w:w="1027" w:type="pct"/>
          </w:tcPr>
          <w:p w14:paraId="068A325A" w14:textId="77777777" w:rsidR="009C4F3D" w:rsidRPr="00CB75E1" w:rsidRDefault="009C4F3D" w:rsidP="000B27DE">
            <w:pPr>
              <w:pStyle w:val="TableText"/>
              <w:cnfStyle w:val="000000000000" w:firstRow="0" w:lastRow="0" w:firstColumn="0" w:lastColumn="0" w:oddVBand="0" w:evenVBand="0" w:oddHBand="0" w:evenHBand="0" w:firstRowFirstColumn="0" w:firstRowLastColumn="0" w:lastRowFirstColumn="0" w:lastRowLastColumn="0"/>
              <w:rPr>
                <w:b/>
                <w:bCs/>
              </w:rPr>
            </w:pPr>
            <w:r w:rsidRPr="00CB75E1">
              <w:rPr>
                <w:b/>
                <w:bCs/>
              </w:rPr>
              <w:t>Fail</w:t>
            </w:r>
          </w:p>
          <w:p w14:paraId="7EBA6CC0" w14:textId="77777777" w:rsidR="009C4F3D" w:rsidRPr="00CE1487" w:rsidRDefault="009C4F3D" w:rsidP="000B27DE">
            <w:pPr>
              <w:pStyle w:val="TableText"/>
              <w:cnfStyle w:val="000000000000" w:firstRow="0" w:lastRow="0" w:firstColumn="0" w:lastColumn="0" w:oddVBand="0" w:evenVBand="0" w:oddHBand="0" w:evenHBand="0" w:firstRowFirstColumn="0" w:firstRowLastColumn="0" w:lastRowFirstColumn="0" w:lastRowLastColumn="0"/>
            </w:pPr>
            <w:r>
              <w:t>Due to instability &amp; overvoltage following 500 kV line to PoC energisation.</w:t>
            </w:r>
          </w:p>
        </w:tc>
      </w:tr>
    </w:tbl>
    <w:p w14:paraId="61C26A74" w14:textId="77777777" w:rsidR="009C4F3D" w:rsidRDefault="009C4F3D" w:rsidP="009C4F3D">
      <w:pPr>
        <w:pStyle w:val="Heading4"/>
      </w:pPr>
      <w:r>
        <w:t>Extent of internal network</w:t>
      </w:r>
    </w:p>
    <w:p w14:paraId="0B753EE5" w14:textId="1E99B5C1" w:rsidR="003054E4" w:rsidRDefault="00737701" w:rsidP="000B27DE">
      <w:pPr>
        <w:pStyle w:val="BodyText"/>
      </w:pPr>
      <w:r>
        <w:t xml:space="preserve">With a pathway from </w:t>
      </w:r>
      <w:r w:rsidR="00371B41">
        <w:t xml:space="preserve">the GFM BESS point of connection to the REZ 500 kV point of connection established, the next area of investigation was to determine how much </w:t>
      </w:r>
      <w:r w:rsidR="001E5D92">
        <w:t xml:space="preserve">of the REZ network </w:t>
      </w:r>
      <w:r w:rsidR="00873994">
        <w:t xml:space="preserve">internally </w:t>
      </w:r>
      <w:r w:rsidR="001E5D92">
        <w:t>could a single GFM BESS additionally energise</w:t>
      </w:r>
      <w:r w:rsidR="003054E4">
        <w:t xml:space="preserve">, i.e., energising the network up to the point of connection of other primary energy producing plant. </w:t>
      </w:r>
    </w:p>
    <w:p w14:paraId="51B2B561" w14:textId="0E9B4DDE" w:rsidR="00737701" w:rsidRDefault="001E5D92" w:rsidP="000B27DE">
      <w:pPr>
        <w:pStyle w:val="BodyText"/>
      </w:pPr>
      <w:r>
        <w:t xml:space="preserve">The challenge </w:t>
      </w:r>
      <w:r w:rsidR="001C0899">
        <w:t xml:space="preserve">during </w:t>
      </w:r>
      <w:r w:rsidR="003C09B4">
        <w:t xml:space="preserve">energisation </w:t>
      </w:r>
      <w:r w:rsidR="00730785">
        <w:t>was once again identified to be:</w:t>
      </w:r>
    </w:p>
    <w:p w14:paraId="294ACD8D" w14:textId="1AFD3910" w:rsidR="00730785" w:rsidRDefault="00730785" w:rsidP="00730785">
      <w:pPr>
        <w:pStyle w:val="ListBullet"/>
      </w:pPr>
      <w:r>
        <w:t>Maintaining sufficient reactive power headroom throughout the system to offset the line charging</w:t>
      </w:r>
      <w:r w:rsidR="0085118B">
        <w:t xml:space="preserve"> </w:t>
      </w:r>
      <w:r w:rsidR="00D355B7">
        <w:t xml:space="preserve">in </w:t>
      </w:r>
      <w:r w:rsidR="0085118B">
        <w:t>what is a lightly loaded system.</w:t>
      </w:r>
    </w:p>
    <w:p w14:paraId="2DB3C2AF" w14:textId="06D35334" w:rsidR="0085118B" w:rsidRPr="0085118B" w:rsidRDefault="0085118B" w:rsidP="0085118B">
      <w:pPr>
        <w:pStyle w:val="ListBullet"/>
      </w:pPr>
      <w:r>
        <w:t xml:space="preserve">Avoiding passive network resonances </w:t>
      </w:r>
      <w:r w:rsidR="00D355B7">
        <w:t xml:space="preserve">in </w:t>
      </w:r>
      <w:r w:rsidR="004B5D77">
        <w:t>the</w:t>
      </w:r>
      <w:r>
        <w:t xml:space="preserve"> skeleton network</w:t>
      </w:r>
      <w:r w:rsidR="004B5D77">
        <w:t>.</w:t>
      </w:r>
    </w:p>
    <w:p w14:paraId="6F16F73C" w14:textId="1F2909C9" w:rsidR="0085118B" w:rsidRPr="0085118B" w:rsidRDefault="00B64E86" w:rsidP="0085118B">
      <w:pPr>
        <w:pStyle w:val="BodyText"/>
      </w:pPr>
      <w:r>
        <w:t>A comprehensive set of studies is available in the</w:t>
      </w:r>
      <w:r w:rsidR="00220F0D">
        <w:t xml:space="preserve"> </w:t>
      </w:r>
      <w:r w:rsidR="00220F0D">
        <w:rPr>
          <w:highlight w:val="yellow"/>
        </w:rPr>
        <w:fldChar w:fldCharType="begin"/>
      </w:r>
      <w:r w:rsidR="00220F0D">
        <w:instrText xml:space="preserve"> REF _Ref226979854 \h </w:instrText>
      </w:r>
      <w:r w:rsidR="00220F0D">
        <w:rPr>
          <w:highlight w:val="yellow"/>
        </w:rPr>
      </w:r>
      <w:r w:rsidR="00220F0D">
        <w:rPr>
          <w:highlight w:val="yellow"/>
        </w:rPr>
        <w:fldChar w:fldCharType="separate"/>
      </w:r>
      <w:r w:rsidR="00211758">
        <w:t>Appendix</w:t>
      </w:r>
      <w:r w:rsidR="00220F0D">
        <w:rPr>
          <w:highlight w:val="yellow"/>
        </w:rPr>
        <w:fldChar w:fldCharType="end"/>
      </w:r>
      <w:r>
        <w:t xml:space="preserve">, with </w:t>
      </w:r>
      <w:r>
        <w:fldChar w:fldCharType="begin"/>
      </w:r>
      <w:r>
        <w:instrText xml:space="preserve"> REF _Ref221528092 \h </w:instrText>
      </w:r>
      <w:r>
        <w:fldChar w:fldCharType="separate"/>
      </w:r>
      <w:r w:rsidR="00211758">
        <w:t xml:space="preserve">Table </w:t>
      </w:r>
      <w:r w:rsidR="00211758">
        <w:rPr>
          <w:noProof/>
        </w:rPr>
        <w:t>10</w:t>
      </w:r>
      <w:r>
        <w:fldChar w:fldCharType="end"/>
      </w:r>
      <w:r w:rsidR="003054E4">
        <w:t xml:space="preserve"> highlighting the </w:t>
      </w:r>
      <w:r w:rsidR="00D52E2D">
        <w:t xml:space="preserve">more interesting results that </w:t>
      </w:r>
      <w:r w:rsidR="00AE305B">
        <w:t xml:space="preserve">illustrate </w:t>
      </w:r>
      <w:r w:rsidR="00D52E2D">
        <w:t>the fundamental challenges identified above.</w:t>
      </w:r>
    </w:p>
    <w:p w14:paraId="6E36F30A" w14:textId="3B2FBE51" w:rsidR="00697CA1" w:rsidRDefault="00697CA1" w:rsidP="00697CA1">
      <w:pPr>
        <w:pStyle w:val="Caption"/>
      </w:pPr>
      <w:bookmarkStart w:id="83" w:name="_Ref221528092"/>
      <w:bookmarkStart w:id="84" w:name="_Toc226981493"/>
      <w:r>
        <w:t xml:space="preserve">Table </w:t>
      </w:r>
      <w:fldSimple w:instr=" SEQ Table \* ARABIC ">
        <w:r w:rsidR="00211758">
          <w:rPr>
            <w:noProof/>
          </w:rPr>
          <w:t>10</w:t>
        </w:r>
      </w:fldSimple>
      <w:bookmarkEnd w:id="83"/>
      <w:r>
        <w:t xml:space="preserve"> </w:t>
      </w:r>
      <w:r w:rsidRPr="008C7CAD">
        <w:t>Internal REZ energisation to</w:t>
      </w:r>
      <w:r>
        <w:t xml:space="preserve"> other REZ equipment</w:t>
      </w:r>
      <w:r w:rsidRPr="008C7CAD">
        <w:t xml:space="preserve"> results</w:t>
      </w:r>
      <w:bookmarkEnd w:id="84"/>
    </w:p>
    <w:tbl>
      <w:tblPr>
        <w:tblStyle w:val="TableCSIRO"/>
        <w:tblW w:w="5000" w:type="pct"/>
        <w:tblLook w:val="04A0" w:firstRow="1" w:lastRow="0" w:firstColumn="1" w:lastColumn="0" w:noHBand="0" w:noVBand="1"/>
      </w:tblPr>
      <w:tblGrid>
        <w:gridCol w:w="1275"/>
        <w:gridCol w:w="1419"/>
        <w:gridCol w:w="4964"/>
        <w:gridCol w:w="1980"/>
      </w:tblGrid>
      <w:tr w:rsidR="009C4F3D" w14:paraId="1E130879" w14:textId="77777777" w:rsidTr="00B64E8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62" w:type="pct"/>
          </w:tcPr>
          <w:p w14:paraId="549D17E9" w14:textId="77777777" w:rsidR="009C4F3D" w:rsidRDefault="009C4F3D" w:rsidP="006E5A7C">
            <w:pPr>
              <w:pStyle w:val="ColumnHeading"/>
            </w:pPr>
            <w:r>
              <w:t>Case ID</w:t>
            </w:r>
          </w:p>
        </w:tc>
        <w:tc>
          <w:tcPr>
            <w:tcW w:w="736" w:type="pct"/>
          </w:tcPr>
          <w:p w14:paraId="29AB3105" w14:textId="77777777" w:rsidR="009C4F3D" w:rsidRDefault="009C4F3D" w:rsidP="006E5A7C">
            <w:pPr>
              <w:pStyle w:val="ColumnHeading"/>
              <w:cnfStyle w:val="100000000000" w:firstRow="1" w:lastRow="0" w:firstColumn="0" w:lastColumn="0" w:oddVBand="0" w:evenVBand="0" w:oddHBand="0" w:evenHBand="0" w:firstRowFirstColumn="0" w:firstRowLastColumn="0" w:lastRowFirstColumn="0" w:lastRowLastColumn="0"/>
            </w:pPr>
            <w:r>
              <w:t>BS Configuration</w:t>
            </w:r>
          </w:p>
        </w:tc>
        <w:tc>
          <w:tcPr>
            <w:tcW w:w="2575" w:type="pct"/>
          </w:tcPr>
          <w:p w14:paraId="27844B75" w14:textId="77777777" w:rsidR="009C4F3D" w:rsidRDefault="009C4F3D" w:rsidP="006E5A7C">
            <w:pPr>
              <w:pStyle w:val="ColumnHeading"/>
              <w:cnfStyle w:val="100000000000" w:firstRow="1" w:lastRow="0" w:firstColumn="0" w:lastColumn="0" w:oddVBand="0" w:evenVBand="0" w:oddHBand="0" w:evenHBand="0" w:firstRowFirstColumn="0" w:firstRowLastColumn="0" w:lastRowFirstColumn="0" w:lastRowLastColumn="0"/>
            </w:pPr>
            <w:r>
              <w:t>Notes</w:t>
            </w:r>
          </w:p>
        </w:tc>
        <w:tc>
          <w:tcPr>
            <w:tcW w:w="1027" w:type="pct"/>
          </w:tcPr>
          <w:p w14:paraId="194F9BA7" w14:textId="77777777" w:rsidR="009C4F3D" w:rsidRDefault="009C4F3D" w:rsidP="006E5A7C">
            <w:pPr>
              <w:pStyle w:val="ColumnHeading"/>
              <w:cnfStyle w:val="100000000000" w:firstRow="1" w:lastRow="0" w:firstColumn="0" w:lastColumn="0" w:oddVBand="0" w:evenVBand="0" w:oddHBand="0" w:evenHBand="0" w:firstRowFirstColumn="0" w:firstRowLastColumn="0" w:lastRowFirstColumn="0" w:lastRowLastColumn="0"/>
            </w:pPr>
            <w:r>
              <w:t>Result</w:t>
            </w:r>
          </w:p>
        </w:tc>
      </w:tr>
      <w:tr w:rsidR="009C4F3D" w14:paraId="72B92212" w14:textId="77777777" w:rsidTr="006E5A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62" w:type="pct"/>
          </w:tcPr>
          <w:p w14:paraId="5B38C347" w14:textId="77777777" w:rsidR="009C4F3D" w:rsidRDefault="009C4F3D" w:rsidP="006E5A7C">
            <w:pPr>
              <w:pStyle w:val="RowHeading"/>
            </w:pPr>
            <w:r>
              <w:t>Energy Case I</w:t>
            </w:r>
          </w:p>
        </w:tc>
        <w:tc>
          <w:tcPr>
            <w:tcW w:w="736" w:type="pct"/>
          </w:tcPr>
          <w:p w14:paraId="2BA852E9" w14:textId="03089621" w:rsidR="009C4F3D" w:rsidRDefault="009C4F3D" w:rsidP="006E5A7C">
            <w:pPr>
              <w:pStyle w:val="TableText"/>
              <w:cnfStyle w:val="000000100000" w:firstRow="0" w:lastRow="0" w:firstColumn="0" w:lastColumn="0" w:oddVBand="0" w:evenVBand="0" w:oddHBand="1" w:evenHBand="0" w:firstRowFirstColumn="0" w:firstRowLastColumn="0" w:lastRowFirstColumn="0" w:lastRowLastColumn="0"/>
            </w:pPr>
            <w:r>
              <w:t xml:space="preserve">Single 400 MVA </w:t>
            </w:r>
            <w:proofErr w:type="spellStart"/>
            <w:r>
              <w:t>dVOC</w:t>
            </w:r>
            <w:proofErr w:type="spellEnd"/>
            <w:r>
              <w:t xml:space="preserve"> GFM BESS</w:t>
            </w:r>
          </w:p>
        </w:tc>
        <w:tc>
          <w:tcPr>
            <w:tcW w:w="2575" w:type="pct"/>
          </w:tcPr>
          <w:p w14:paraId="73817F7F" w14:textId="65C90FEC" w:rsidR="009C4F3D" w:rsidRDefault="00C6064F" w:rsidP="006E5A7C">
            <w:pPr>
              <w:pStyle w:val="TableText"/>
              <w:cnfStyle w:val="000000100000" w:firstRow="0" w:lastRow="0" w:firstColumn="0" w:lastColumn="0" w:oddVBand="0" w:evenVBand="0" w:oddHBand="1" w:evenHBand="0" w:firstRowFirstColumn="0" w:firstRowLastColumn="0" w:lastRowFirstColumn="0" w:lastRowLastColumn="0"/>
            </w:pPr>
            <w:r>
              <w:t>-</w:t>
            </w:r>
            <w:r w:rsidR="00E73D1F">
              <w:t xml:space="preserve"> </w:t>
            </w:r>
            <w:r w:rsidR="009C4F3D">
              <w:t>Energising all internal network (330 &amp; 500 kV) up to each generator’s PoC (not beyond), including parallel paths.</w:t>
            </w:r>
          </w:p>
          <w:p w14:paraId="4A051695" w14:textId="6D74B403"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 xml:space="preserve">- </w:t>
            </w:r>
            <w:r w:rsidR="00E73D1F">
              <w:t xml:space="preserve"> </w:t>
            </w:r>
            <w:r w:rsidR="009C4F3D">
              <w:t>One 1500 MVA 500/330 kV transformer energised at each hub, worst-case energisation with protection enabled.</w:t>
            </w:r>
          </w:p>
          <w:p w14:paraId="40403E40" w14:textId="312ACAC8"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w:t>
            </w:r>
            <w:r w:rsidR="00E73D1F">
              <w:t xml:space="preserve"> </w:t>
            </w:r>
            <w:r w:rsidR="009C4F3D">
              <w:t>HUB B to PoC 500 kV lines energised later.</w:t>
            </w:r>
          </w:p>
          <w:p w14:paraId="7BA0FB35" w14:textId="51B21F84" w:rsidR="009C4F3D" w:rsidRPr="00207CC8"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w:t>
            </w:r>
            <w:r w:rsidR="00E73D1F">
              <w:t xml:space="preserve"> </w:t>
            </w:r>
            <w:r w:rsidR="009C4F3D">
              <w:t>No shunts, SyncCons or harmonic filters in service.</w:t>
            </w:r>
          </w:p>
        </w:tc>
        <w:tc>
          <w:tcPr>
            <w:tcW w:w="1027" w:type="pct"/>
          </w:tcPr>
          <w:p w14:paraId="69D217EA" w14:textId="77777777" w:rsidR="009C4F3D" w:rsidRPr="00CB75E1" w:rsidRDefault="009C4F3D" w:rsidP="006E5A7C">
            <w:pPr>
              <w:pStyle w:val="TableText"/>
              <w:cnfStyle w:val="000000100000" w:firstRow="0" w:lastRow="0" w:firstColumn="0" w:lastColumn="0" w:oddVBand="0" w:evenVBand="0" w:oddHBand="1" w:evenHBand="0" w:firstRowFirstColumn="0" w:firstRowLastColumn="0" w:lastRowFirstColumn="0" w:lastRowLastColumn="0"/>
              <w:rPr>
                <w:b/>
                <w:bCs/>
              </w:rPr>
            </w:pPr>
            <w:r w:rsidRPr="00CB75E1">
              <w:rPr>
                <w:b/>
                <w:bCs/>
              </w:rPr>
              <w:t>Fail</w:t>
            </w:r>
          </w:p>
          <w:p w14:paraId="3BEC48FF" w14:textId="77777777" w:rsidR="009C4F3D" w:rsidRDefault="009C4F3D" w:rsidP="006E5A7C">
            <w:pPr>
              <w:pStyle w:val="TableText"/>
              <w:cnfStyle w:val="000000100000" w:firstRow="0" w:lastRow="0" w:firstColumn="0" w:lastColumn="0" w:oddVBand="0" w:evenVBand="0" w:oddHBand="1" w:evenHBand="0" w:firstRowFirstColumn="0" w:firstRowLastColumn="0" w:lastRowFirstColumn="0" w:lastRowLastColumn="0"/>
            </w:pPr>
            <w:r>
              <w:t>Due to instability &amp; overvoltage following 500 kV line to PoC energisation. Pass until this point.</w:t>
            </w:r>
          </w:p>
        </w:tc>
      </w:tr>
      <w:tr w:rsidR="009C4F3D" w14:paraId="490B33D6" w14:textId="77777777" w:rsidTr="006E5A7C">
        <w:tc>
          <w:tcPr>
            <w:cnfStyle w:val="001000000000" w:firstRow="0" w:lastRow="0" w:firstColumn="1" w:lastColumn="0" w:oddVBand="0" w:evenVBand="0" w:oddHBand="0" w:evenHBand="0" w:firstRowFirstColumn="0" w:firstRowLastColumn="0" w:lastRowFirstColumn="0" w:lastRowLastColumn="0"/>
            <w:tcW w:w="662" w:type="pct"/>
          </w:tcPr>
          <w:p w14:paraId="435CF8A9" w14:textId="77777777" w:rsidR="009C4F3D" w:rsidRDefault="009C4F3D" w:rsidP="006E5A7C">
            <w:pPr>
              <w:pStyle w:val="RowHeading"/>
            </w:pPr>
            <w:r>
              <w:lastRenderedPageBreak/>
              <w:t>Energy Case J</w:t>
            </w:r>
          </w:p>
        </w:tc>
        <w:tc>
          <w:tcPr>
            <w:tcW w:w="736" w:type="pct"/>
          </w:tcPr>
          <w:p w14:paraId="60BC496E" w14:textId="7B7418E5" w:rsidR="009C4F3D" w:rsidRDefault="009C4F3D" w:rsidP="006E5A7C">
            <w:pPr>
              <w:pStyle w:val="TableText"/>
              <w:cnfStyle w:val="000000000000" w:firstRow="0" w:lastRow="0" w:firstColumn="0" w:lastColumn="0" w:oddVBand="0" w:evenVBand="0" w:oddHBand="0" w:evenHBand="0" w:firstRowFirstColumn="0" w:firstRowLastColumn="0" w:lastRowFirstColumn="0" w:lastRowLastColumn="0"/>
            </w:pPr>
            <w:r>
              <w:t xml:space="preserve">Single 400 MVA </w:t>
            </w:r>
            <w:proofErr w:type="spellStart"/>
            <w:r>
              <w:t>dVOC</w:t>
            </w:r>
            <w:proofErr w:type="spellEnd"/>
            <w:r>
              <w:t xml:space="preserve"> GFM BESS</w:t>
            </w:r>
          </w:p>
        </w:tc>
        <w:tc>
          <w:tcPr>
            <w:tcW w:w="2575" w:type="pct"/>
          </w:tcPr>
          <w:p w14:paraId="3259D93A" w14:textId="3FE2D91D"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Energising all internal network (330 &amp; 500 kV) up to each generator’s PoC (not beyond), including parallel paths.</w:t>
            </w:r>
          </w:p>
          <w:p w14:paraId="3BEF5EDC" w14:textId="5C20F9A9"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One 1500 MVA 500/330 kV transformer energised at each hub, worst-case energisation with protection enabled.</w:t>
            </w:r>
          </w:p>
          <w:p w14:paraId="69170120" w14:textId="756526A2"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HUB B to PoC 500 kV lines energised later.</w:t>
            </w:r>
          </w:p>
          <w:p w14:paraId="32931559" w14:textId="4163FA63"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One HUB B SyncCon in service (attempt to aid with Q absorption).</w:t>
            </w:r>
          </w:p>
          <w:p w14:paraId="4FA6C050" w14:textId="7F71FA52" w:rsidR="009C4F3D" w:rsidRPr="00207CC8"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No harmonic filters in service.</w:t>
            </w:r>
          </w:p>
        </w:tc>
        <w:tc>
          <w:tcPr>
            <w:tcW w:w="1027" w:type="pct"/>
          </w:tcPr>
          <w:p w14:paraId="4B2C93C1" w14:textId="77777777" w:rsidR="009C4F3D" w:rsidRPr="00CB75E1" w:rsidRDefault="009C4F3D" w:rsidP="006E5A7C">
            <w:pPr>
              <w:pStyle w:val="TableText"/>
              <w:cnfStyle w:val="000000000000" w:firstRow="0" w:lastRow="0" w:firstColumn="0" w:lastColumn="0" w:oddVBand="0" w:evenVBand="0" w:oddHBand="0" w:evenHBand="0" w:firstRowFirstColumn="0" w:firstRowLastColumn="0" w:lastRowFirstColumn="0" w:lastRowLastColumn="0"/>
              <w:rPr>
                <w:b/>
                <w:bCs/>
              </w:rPr>
            </w:pPr>
            <w:r w:rsidRPr="00CB75E1">
              <w:rPr>
                <w:b/>
                <w:bCs/>
              </w:rPr>
              <w:t>Fail</w:t>
            </w:r>
          </w:p>
          <w:p w14:paraId="082D3306" w14:textId="77777777" w:rsidR="009C4F3D" w:rsidRPr="004D1C81" w:rsidRDefault="009C4F3D" w:rsidP="006E5A7C">
            <w:pPr>
              <w:pStyle w:val="TableText"/>
              <w:cnfStyle w:val="000000000000" w:firstRow="0" w:lastRow="0" w:firstColumn="0" w:lastColumn="0" w:oddVBand="0" w:evenVBand="0" w:oddHBand="0" w:evenHBand="0" w:firstRowFirstColumn="0" w:firstRowLastColumn="0" w:lastRowFirstColumn="0" w:lastRowLastColumn="0"/>
            </w:pPr>
            <w:r>
              <w:t>Due to instability &amp; overvoltage following 500 kV line to PoC energisation. Pass until this point. SyncCon was insufficient to address Q problem.</w:t>
            </w:r>
          </w:p>
        </w:tc>
      </w:tr>
      <w:tr w:rsidR="009C4F3D" w14:paraId="114C2951" w14:textId="77777777" w:rsidTr="006E5A7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62" w:type="pct"/>
          </w:tcPr>
          <w:p w14:paraId="4DD07D98" w14:textId="77777777" w:rsidR="009C4F3D" w:rsidRPr="006A5C85" w:rsidRDefault="009C4F3D" w:rsidP="006E5A7C">
            <w:pPr>
              <w:pStyle w:val="RowHeading"/>
              <w:rPr>
                <w:bCs w:val="0"/>
              </w:rPr>
            </w:pPr>
            <w:r>
              <w:t>Energy Case K</w:t>
            </w:r>
          </w:p>
        </w:tc>
        <w:tc>
          <w:tcPr>
            <w:tcW w:w="736" w:type="pct"/>
          </w:tcPr>
          <w:p w14:paraId="526F1CCA" w14:textId="77777777" w:rsidR="009C4F3D" w:rsidRDefault="009C4F3D" w:rsidP="006E5A7C">
            <w:pPr>
              <w:pStyle w:val="TableText"/>
              <w:cnfStyle w:val="000000100000" w:firstRow="0" w:lastRow="0" w:firstColumn="0" w:lastColumn="0" w:oddVBand="0" w:evenVBand="0" w:oddHBand="1" w:evenHBand="0" w:firstRowFirstColumn="0" w:firstRowLastColumn="0" w:lastRowFirstColumn="0" w:lastRowLastColumn="0"/>
            </w:pPr>
            <w:r>
              <w:t>Single 400 MVA VSM GFM BESS</w:t>
            </w:r>
          </w:p>
        </w:tc>
        <w:tc>
          <w:tcPr>
            <w:tcW w:w="2575" w:type="pct"/>
          </w:tcPr>
          <w:p w14:paraId="0BB052CB" w14:textId="07BD3F73"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Energising all internal network (330 &amp; 500 kV) up to each generator’s PoC (not beyond), including parallel paths.</w:t>
            </w:r>
          </w:p>
          <w:p w14:paraId="0664EE52" w14:textId="215663F6"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One 1500 MVA 500/330 kV transformer energised at each hub, worst-case energisation with protection enabled.</w:t>
            </w:r>
          </w:p>
          <w:p w14:paraId="69177895" w14:textId="7693DFBA"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Two HUB B to PoC 500 kV lines energised later.</w:t>
            </w:r>
          </w:p>
          <w:p w14:paraId="4479E031" w14:textId="60193DFF"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One HUB B SyncCon in service (attempt to aid with Q absorption).</w:t>
            </w:r>
          </w:p>
          <w:p w14:paraId="129A9F81" w14:textId="77CC2310" w:rsidR="009C4F3D" w:rsidRDefault="005D7386" w:rsidP="006E5A7C">
            <w:pPr>
              <w:pStyle w:val="TableText"/>
              <w:cnfStyle w:val="000000100000" w:firstRow="0" w:lastRow="0" w:firstColumn="0" w:lastColumn="0" w:oddVBand="0" w:evenVBand="0" w:oddHBand="1" w:evenHBand="0" w:firstRowFirstColumn="0" w:firstRowLastColumn="0" w:lastRowFirstColumn="0" w:lastRowLastColumn="0"/>
            </w:pPr>
            <w:r>
              <w:t xml:space="preserve">- </w:t>
            </w:r>
            <w:r w:rsidR="009C4F3D">
              <w:t>No shunts or harmonic filters in service.</w:t>
            </w:r>
          </w:p>
        </w:tc>
        <w:tc>
          <w:tcPr>
            <w:tcW w:w="1027" w:type="pct"/>
          </w:tcPr>
          <w:p w14:paraId="50E5DA53" w14:textId="77777777" w:rsidR="009C4F3D" w:rsidRPr="00CB75E1" w:rsidRDefault="009C4F3D" w:rsidP="006E5A7C">
            <w:pPr>
              <w:pStyle w:val="TableText"/>
              <w:cnfStyle w:val="000000100000" w:firstRow="0" w:lastRow="0" w:firstColumn="0" w:lastColumn="0" w:oddVBand="0" w:evenVBand="0" w:oddHBand="1" w:evenHBand="0" w:firstRowFirstColumn="0" w:firstRowLastColumn="0" w:lastRowFirstColumn="0" w:lastRowLastColumn="0"/>
              <w:rPr>
                <w:b/>
                <w:bCs/>
              </w:rPr>
            </w:pPr>
            <w:r w:rsidRPr="00CB75E1">
              <w:rPr>
                <w:b/>
                <w:bCs/>
              </w:rPr>
              <w:t>Fail</w:t>
            </w:r>
          </w:p>
          <w:p w14:paraId="1CF5806A" w14:textId="77777777" w:rsidR="009C4F3D" w:rsidRPr="004A3030" w:rsidRDefault="009C4F3D" w:rsidP="006E5A7C">
            <w:pPr>
              <w:pStyle w:val="TableText"/>
              <w:cnfStyle w:val="000000100000" w:firstRow="0" w:lastRow="0" w:firstColumn="0" w:lastColumn="0" w:oddVBand="0" w:evenVBand="0" w:oddHBand="1" w:evenHBand="0" w:firstRowFirstColumn="0" w:firstRowLastColumn="0" w:lastRowFirstColumn="0" w:lastRowLastColumn="0"/>
            </w:pPr>
            <w:r>
              <w:t>Due to instability &amp; overvoltage following 500 kV line to PoC energisation. Pass until this point. GFM BESS synchronisation type had little bearing on result.</w:t>
            </w:r>
          </w:p>
        </w:tc>
      </w:tr>
      <w:tr w:rsidR="009C4F3D" w14:paraId="3DA30A90" w14:textId="77777777" w:rsidTr="006E5A7C">
        <w:tc>
          <w:tcPr>
            <w:cnfStyle w:val="001000000000" w:firstRow="0" w:lastRow="0" w:firstColumn="1" w:lastColumn="0" w:oddVBand="0" w:evenVBand="0" w:oddHBand="0" w:evenHBand="0" w:firstRowFirstColumn="0" w:firstRowLastColumn="0" w:lastRowFirstColumn="0" w:lastRowLastColumn="0"/>
            <w:tcW w:w="662" w:type="pct"/>
          </w:tcPr>
          <w:p w14:paraId="31D9D4DB" w14:textId="77777777" w:rsidR="009C4F3D" w:rsidRDefault="009C4F3D" w:rsidP="006E5A7C">
            <w:pPr>
              <w:pStyle w:val="RowHeading"/>
            </w:pPr>
            <w:r>
              <w:t>Energy Case K1</w:t>
            </w:r>
          </w:p>
        </w:tc>
        <w:tc>
          <w:tcPr>
            <w:tcW w:w="736" w:type="pct"/>
          </w:tcPr>
          <w:p w14:paraId="0CC79387" w14:textId="77777777" w:rsidR="009C4F3D" w:rsidRDefault="009C4F3D" w:rsidP="006E5A7C">
            <w:pPr>
              <w:pStyle w:val="TableText"/>
              <w:cnfStyle w:val="000000000000" w:firstRow="0" w:lastRow="0" w:firstColumn="0" w:lastColumn="0" w:oddVBand="0" w:evenVBand="0" w:oddHBand="0" w:evenHBand="0" w:firstRowFirstColumn="0" w:firstRowLastColumn="0" w:lastRowFirstColumn="0" w:lastRowLastColumn="0"/>
            </w:pPr>
            <w:r>
              <w:t>Single 400 MVA Droop GFM BESS</w:t>
            </w:r>
          </w:p>
        </w:tc>
        <w:tc>
          <w:tcPr>
            <w:tcW w:w="2575" w:type="pct"/>
          </w:tcPr>
          <w:p w14:paraId="5F735DD6" w14:textId="0697FBF0"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Energising all internal network (330 &amp; 500 kV) up to each generator’s PoC (not beyond), including parallel paths.</w:t>
            </w:r>
          </w:p>
          <w:p w14:paraId="67E3B2A2" w14:textId="67323256"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One 1500 MVA 500/330 kV transformer energised at each hub, worst-case energisation with protection enabled.</w:t>
            </w:r>
          </w:p>
          <w:p w14:paraId="2548CD2A" w14:textId="0F79653B"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Two HUB B to PoC 500 kV lines energised.</w:t>
            </w:r>
          </w:p>
          <w:p w14:paraId="74F395B4" w14:textId="373DCC38"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 xml:space="preserve">- </w:t>
            </w:r>
            <w:r w:rsidR="009C4F3D">
              <w:t>One HUB B SyncCon in service (attempt to aid with Q absorption).</w:t>
            </w:r>
          </w:p>
          <w:p w14:paraId="3FC3053D" w14:textId="43F2207A" w:rsidR="009C4F3D" w:rsidRDefault="005D7386" w:rsidP="006E5A7C">
            <w:pPr>
              <w:pStyle w:val="TableText"/>
              <w:cnfStyle w:val="000000000000" w:firstRow="0" w:lastRow="0" w:firstColumn="0" w:lastColumn="0" w:oddVBand="0" w:evenVBand="0" w:oddHBand="0" w:evenHBand="0" w:firstRowFirstColumn="0" w:firstRowLastColumn="0" w:lastRowFirstColumn="0" w:lastRowLastColumn="0"/>
            </w:pPr>
            <w:r>
              <w:t>-</w:t>
            </w:r>
            <w:r w:rsidR="00F245B4">
              <w:t xml:space="preserve"> </w:t>
            </w:r>
            <w:r w:rsidR="009C4F3D">
              <w:t>No shunts or harmonic filters in service.</w:t>
            </w:r>
          </w:p>
        </w:tc>
        <w:tc>
          <w:tcPr>
            <w:tcW w:w="1027" w:type="pct"/>
          </w:tcPr>
          <w:p w14:paraId="37ACCFE6" w14:textId="77777777" w:rsidR="009C4F3D" w:rsidRPr="00697CA1" w:rsidRDefault="009C4F3D" w:rsidP="006E5A7C">
            <w:pPr>
              <w:pStyle w:val="TableText"/>
              <w:cnfStyle w:val="000000000000" w:firstRow="0" w:lastRow="0" w:firstColumn="0" w:lastColumn="0" w:oddVBand="0" w:evenVBand="0" w:oddHBand="0" w:evenHBand="0" w:firstRowFirstColumn="0" w:firstRowLastColumn="0" w:lastRowFirstColumn="0" w:lastRowLastColumn="0"/>
              <w:rPr>
                <w:b/>
                <w:bCs/>
              </w:rPr>
            </w:pPr>
            <w:r w:rsidRPr="00697CA1">
              <w:rPr>
                <w:b/>
                <w:bCs/>
              </w:rPr>
              <w:t>Pass</w:t>
            </w:r>
          </w:p>
          <w:p w14:paraId="7BB0831E" w14:textId="77777777" w:rsidR="009C4F3D" w:rsidRPr="00CD6121" w:rsidRDefault="009C4F3D" w:rsidP="006E5A7C">
            <w:pPr>
              <w:pStyle w:val="TableText"/>
              <w:cnfStyle w:val="000000000000" w:firstRow="0" w:lastRow="0" w:firstColumn="0" w:lastColumn="0" w:oddVBand="0" w:evenVBand="0" w:oddHBand="0" w:evenHBand="0" w:firstRowFirstColumn="0" w:firstRowLastColumn="0" w:lastRowFirstColumn="0" w:lastRowLastColumn="0"/>
            </w:pPr>
            <w:r>
              <w:t>Key aspect is not GFM synchronisation type, but combined reactive headroom to absorb sufficient reactive power.</w:t>
            </w:r>
          </w:p>
        </w:tc>
      </w:tr>
    </w:tbl>
    <w:p w14:paraId="32D9091C" w14:textId="143EB635" w:rsidR="009C4F3D" w:rsidRDefault="00884AA2" w:rsidP="006E5A7C">
      <w:pPr>
        <w:pStyle w:val="BodyText"/>
      </w:pPr>
      <w:r>
        <w:t>Combining the findings from the above two sections, it can be</w:t>
      </w:r>
      <w:r w:rsidR="00E07C0D">
        <w:t xml:space="preserve"> concluded </w:t>
      </w:r>
      <w:r w:rsidR="00635219">
        <w:t>that for the topology explored, a</w:t>
      </w:r>
      <w:r w:rsidR="009C4F3D">
        <w:t xml:space="preserve"> single 400 MVA GFM BESS can energise the major </w:t>
      </w:r>
      <w:r w:rsidR="00A17D52">
        <w:t xml:space="preserve">HV </w:t>
      </w:r>
      <w:r w:rsidR="009C4F3D">
        <w:t>network of a REZ</w:t>
      </w:r>
      <w:r w:rsidR="00A17D52">
        <w:t xml:space="preserve"> to </w:t>
      </w:r>
      <w:r w:rsidR="004170BF">
        <w:t xml:space="preserve">the point of connection of </w:t>
      </w:r>
      <w:r w:rsidR="00A17D52">
        <w:t xml:space="preserve">each primary </w:t>
      </w:r>
      <w:r w:rsidR="00725141">
        <w:t>energy producer</w:t>
      </w:r>
      <w:r w:rsidR="00FD68CB">
        <w:t>.</w:t>
      </w:r>
      <w:r w:rsidR="00635219">
        <w:t xml:space="preserve"> </w:t>
      </w:r>
      <w:r w:rsidR="00FD68CB">
        <w:t>This is pro</w:t>
      </w:r>
      <w:r w:rsidR="007F7572">
        <w:t xml:space="preserve">vided </w:t>
      </w:r>
      <w:r w:rsidR="0076189E">
        <w:t xml:space="preserve">that </w:t>
      </w:r>
      <w:r w:rsidR="00635219">
        <w:t xml:space="preserve">sufficient </w:t>
      </w:r>
      <w:r w:rsidR="009C4F3D">
        <w:t>reactive absorption headroom</w:t>
      </w:r>
      <w:r w:rsidR="00635219">
        <w:t xml:space="preserve"> can be maintained, </w:t>
      </w:r>
      <w:r w:rsidR="008564B3">
        <w:t>and</w:t>
      </w:r>
      <w:r w:rsidR="0076189E">
        <w:t xml:space="preserve"> that </w:t>
      </w:r>
      <w:r w:rsidR="00635219">
        <w:t xml:space="preserve">the network has been analysed to identify </w:t>
      </w:r>
      <w:r w:rsidR="00F0626D">
        <w:t xml:space="preserve">passive resonances and </w:t>
      </w:r>
      <w:r w:rsidR="00635219">
        <w:t xml:space="preserve">strategies </w:t>
      </w:r>
      <w:r w:rsidR="00B877F7">
        <w:t xml:space="preserve">have been </w:t>
      </w:r>
      <w:r w:rsidR="00F0626D">
        <w:t>devised to avoid such resonance excitation</w:t>
      </w:r>
      <w:r w:rsidR="00BC0541">
        <w:t>.</w:t>
      </w:r>
      <w:r w:rsidR="00725141">
        <w:t xml:space="preserve"> </w:t>
      </w:r>
      <w:r w:rsidR="007C3FDE">
        <w:t>Additionally,</w:t>
      </w:r>
      <w:r w:rsidR="00725141">
        <w:t xml:space="preserve"> it may be necessary to </w:t>
      </w:r>
      <w:r w:rsidR="00527E3F">
        <w:t>energise only single circuit pathways</w:t>
      </w:r>
      <w:r w:rsidR="007C3FDE">
        <w:t xml:space="preserve"> to avoid excessive line charging</w:t>
      </w:r>
      <w:r w:rsidR="009879A9">
        <w:t>.</w:t>
      </w:r>
      <w:r w:rsidR="0005525D">
        <w:t xml:space="preserve"> </w:t>
      </w:r>
      <w:r w:rsidR="009879A9">
        <w:t>Doing so</w:t>
      </w:r>
      <w:r w:rsidR="0005525D">
        <w:t xml:space="preserve"> </w:t>
      </w:r>
      <w:r w:rsidR="00E91FFE">
        <w:t>both</w:t>
      </w:r>
      <w:r w:rsidR="0005525D">
        <w:t xml:space="preserve"> </w:t>
      </w:r>
      <w:r w:rsidR="00032668">
        <w:t>may</w:t>
      </w:r>
      <w:r w:rsidR="0005525D">
        <w:t xml:space="preserve"> limit the </w:t>
      </w:r>
      <w:r w:rsidR="00E91FFE">
        <w:t xml:space="preserve">acceptable </w:t>
      </w:r>
      <w:r w:rsidR="0005525D">
        <w:t xml:space="preserve">amount of generation </w:t>
      </w:r>
      <w:r w:rsidR="00444770">
        <w:t>to be online at any one point (i.e., subject to a single contingency) and</w:t>
      </w:r>
      <w:r w:rsidR="008425B9">
        <w:t xml:space="preserve"> </w:t>
      </w:r>
      <w:r w:rsidR="00F50EAC">
        <w:t xml:space="preserve">may </w:t>
      </w:r>
      <w:r w:rsidR="008425B9">
        <w:t xml:space="preserve">reduce the provision of system strength to </w:t>
      </w:r>
      <w:r w:rsidR="003A2F22">
        <w:t>any GFL plant from the GFM BESS source.</w:t>
      </w:r>
    </w:p>
    <w:p w14:paraId="4B3F45FF" w14:textId="77777777" w:rsidR="009C4F3D" w:rsidRDefault="009C4F3D" w:rsidP="009C4F3D">
      <w:pPr>
        <w:pStyle w:val="Heading4"/>
      </w:pPr>
      <w:bookmarkStart w:id="85" w:name="_Ref214458042"/>
      <w:r>
        <w:t>Passive harmonic resonance avoidance</w:t>
      </w:r>
      <w:bookmarkEnd w:id="85"/>
    </w:p>
    <w:p w14:paraId="556D24C6" w14:textId="535A5F65" w:rsidR="009C4F3D" w:rsidRDefault="00480203" w:rsidP="006E5A7C">
      <w:pPr>
        <w:pStyle w:val="BodyText"/>
      </w:pPr>
      <w:r>
        <w:t>As discussed, i</w:t>
      </w:r>
      <w:r w:rsidR="009C4F3D">
        <w:t xml:space="preserve">t was noted </w:t>
      </w:r>
      <w:r w:rsidR="00D909B5">
        <w:t xml:space="preserve">- </w:t>
      </w:r>
      <w:r w:rsidR="009C4F3D">
        <w:t xml:space="preserve">when performing initial energisation of the REZ network </w:t>
      </w:r>
      <w:r w:rsidR="00D909B5">
        <w:t xml:space="preserve">- </w:t>
      </w:r>
      <w:r w:rsidR="009C4F3D">
        <w:t>that resonant conditions occurred</w:t>
      </w:r>
      <w:r w:rsidR="00B36657">
        <w:t>,</w:t>
      </w:r>
      <w:r w:rsidR="009C4F3D">
        <w:t xml:space="preserve"> causing unbounded oscillations that ultimately resulted in a trip of all equipment on overvoltage protection. A time-domain example of such a phenomenon is shown in </w:t>
      </w:r>
      <w:r w:rsidR="009C4F3D">
        <w:fldChar w:fldCharType="begin"/>
      </w:r>
      <w:r w:rsidR="009C4F3D">
        <w:instrText xml:space="preserve"> REF _Ref217923413 \h </w:instrText>
      </w:r>
      <w:r w:rsidR="009C4F3D">
        <w:fldChar w:fldCharType="separate"/>
      </w:r>
      <w:r w:rsidR="00211758">
        <w:t xml:space="preserve">Figure </w:t>
      </w:r>
      <w:r w:rsidR="00211758">
        <w:rPr>
          <w:noProof/>
        </w:rPr>
        <w:t>6</w:t>
      </w:r>
      <w:r w:rsidR="009C4F3D">
        <w:fldChar w:fldCharType="end"/>
      </w:r>
      <w:r w:rsidR="009C4F3D">
        <w:t>.</w:t>
      </w:r>
    </w:p>
    <w:p w14:paraId="5728914D" w14:textId="77777777" w:rsidR="009C4F3D" w:rsidRDefault="009C4F3D" w:rsidP="009C4F3D">
      <w:pPr>
        <w:keepNext/>
        <w:jc w:val="center"/>
      </w:pPr>
      <w:r w:rsidRPr="002E0148">
        <w:rPr>
          <w:noProof/>
        </w:rPr>
        <w:lastRenderedPageBreak/>
        <w:drawing>
          <wp:inline distT="0" distB="0" distL="0" distR="0" wp14:anchorId="6489A363" wp14:editId="0F4DEC94">
            <wp:extent cx="4320000" cy="2264217"/>
            <wp:effectExtent l="0" t="0" r="0" b="0"/>
            <wp:docPr id="199544215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320000" cy="2264217"/>
                    </a:xfrm>
                    <a:prstGeom prst="rect">
                      <a:avLst/>
                    </a:prstGeom>
                    <a:noFill/>
                    <a:ln>
                      <a:noFill/>
                    </a:ln>
                  </pic:spPr>
                </pic:pic>
              </a:graphicData>
            </a:graphic>
          </wp:inline>
        </w:drawing>
      </w:r>
    </w:p>
    <w:p w14:paraId="4A5B1ADA" w14:textId="4D0A976F" w:rsidR="009C4F3D" w:rsidRDefault="009C4F3D" w:rsidP="009C4F3D">
      <w:pPr>
        <w:pStyle w:val="Caption"/>
        <w:jc w:val="center"/>
      </w:pPr>
      <w:bookmarkStart w:id="86" w:name="_Ref217923413"/>
      <w:bookmarkStart w:id="87" w:name="_Toc221522087"/>
      <w:bookmarkStart w:id="88" w:name="_Toc226981462"/>
      <w:r>
        <w:t xml:space="preserve">Figure </w:t>
      </w:r>
      <w:fldSimple w:instr=" SEQ Figure \* ARABIC ">
        <w:r w:rsidR="00211758">
          <w:rPr>
            <w:noProof/>
          </w:rPr>
          <w:t>6</w:t>
        </w:r>
      </w:fldSimple>
      <w:bookmarkEnd w:id="86"/>
      <w:r>
        <w:t xml:space="preserve"> Unbounded resonance in early network restoration</w:t>
      </w:r>
      <w:bookmarkEnd w:id="87"/>
      <w:bookmarkEnd w:id="88"/>
    </w:p>
    <w:p w14:paraId="2421FBE8" w14:textId="4F3803D3" w:rsidR="009C4F3D" w:rsidRDefault="009C4F3D" w:rsidP="006E5A7C">
      <w:pPr>
        <w:pStyle w:val="BodyText"/>
      </w:pPr>
      <w:r>
        <w:t xml:space="preserve">A subsequent passive harmonic scan of the REZ network </w:t>
      </w:r>
      <w:r w:rsidR="00B7467B">
        <w:t xml:space="preserve">only </w:t>
      </w:r>
      <w:r>
        <w:t>(i.e., no generators or external system connected) revealed a resonance</w:t>
      </w:r>
      <w:r w:rsidR="00441990">
        <w:t xml:space="preserve"> condition</w:t>
      </w:r>
      <w:r>
        <w:t xml:space="preserve"> at approximately 16 Hz when the following elements were connected:</w:t>
      </w:r>
    </w:p>
    <w:p w14:paraId="46C9BD89" w14:textId="4B7009C7" w:rsidR="009C4F3D" w:rsidRDefault="009C4F3D" w:rsidP="009C4F3D">
      <w:pPr>
        <w:pStyle w:val="ListBullet"/>
        <w:tabs>
          <w:tab w:val="clear" w:pos="227"/>
          <w:tab w:val="clear" w:pos="397"/>
        </w:tabs>
        <w:spacing w:before="80" w:after="80" w:line="278" w:lineRule="auto"/>
        <w:ind w:left="360" w:hanging="360"/>
      </w:pPr>
      <w:r>
        <w:t xml:space="preserve">The </w:t>
      </w:r>
      <w:r w:rsidR="00044004">
        <w:t xml:space="preserve">step-up transformer </w:t>
      </w:r>
      <w:r w:rsidR="00F05350">
        <w:t>associated with the</w:t>
      </w:r>
      <w:r>
        <w:t xml:space="preserve"> 890 MVA black-starter</w:t>
      </w:r>
      <w:r w:rsidR="009A1370">
        <w:t xml:space="preserve"> unit</w:t>
      </w:r>
      <w:r w:rsidR="00A47483">
        <w:t xml:space="preserve"> (see </w:t>
      </w:r>
      <w:r w:rsidR="00A47483">
        <w:fldChar w:fldCharType="begin"/>
      </w:r>
      <w:r w:rsidR="00A47483">
        <w:instrText xml:space="preserve"> REF _Ref226976054 \h </w:instrText>
      </w:r>
      <w:r w:rsidR="00A47483">
        <w:fldChar w:fldCharType="separate"/>
      </w:r>
      <w:r w:rsidR="00211758">
        <w:t xml:space="preserve">Figure </w:t>
      </w:r>
      <w:r w:rsidR="00211758">
        <w:rPr>
          <w:noProof/>
        </w:rPr>
        <w:t>7</w:t>
      </w:r>
      <w:r w:rsidR="00A47483">
        <w:fldChar w:fldCharType="end"/>
      </w:r>
      <w:r w:rsidR="00A47483">
        <w:t>)</w:t>
      </w:r>
      <w:r>
        <w:t>.</w:t>
      </w:r>
    </w:p>
    <w:p w14:paraId="44790AD5" w14:textId="77777777" w:rsidR="009C4F3D" w:rsidRDefault="009C4F3D" w:rsidP="009C4F3D">
      <w:pPr>
        <w:pStyle w:val="ListBullet"/>
        <w:tabs>
          <w:tab w:val="clear" w:pos="227"/>
          <w:tab w:val="clear" w:pos="397"/>
        </w:tabs>
        <w:spacing w:before="80" w:after="80" w:line="278" w:lineRule="auto"/>
        <w:ind w:left="360" w:hanging="360"/>
      </w:pPr>
      <w:r>
        <w:t>330 kV line between the black start unit and HUB A.</w:t>
      </w:r>
    </w:p>
    <w:p w14:paraId="72A173F4" w14:textId="77777777" w:rsidR="009C4F3D" w:rsidRDefault="009C4F3D" w:rsidP="009C4F3D">
      <w:pPr>
        <w:pStyle w:val="ListBullet"/>
        <w:tabs>
          <w:tab w:val="clear" w:pos="227"/>
          <w:tab w:val="clear" w:pos="397"/>
        </w:tabs>
        <w:spacing w:before="80" w:after="80" w:line="278" w:lineRule="auto"/>
        <w:ind w:left="360" w:hanging="360"/>
      </w:pPr>
      <w:r>
        <w:t>The 1000 MVA 500/330/22 kV HUB A-1 transformer.</w:t>
      </w:r>
    </w:p>
    <w:p w14:paraId="6A047056" w14:textId="77777777" w:rsidR="00A47483" w:rsidRDefault="00A47483" w:rsidP="002715BD">
      <w:pPr>
        <w:pStyle w:val="BodyText"/>
        <w:keepNext/>
        <w:jc w:val="center"/>
      </w:pPr>
      <w:r w:rsidRPr="00A47483">
        <w:rPr>
          <w:noProof/>
        </w:rPr>
        <w:drawing>
          <wp:inline distT="0" distB="0" distL="0" distR="0" wp14:anchorId="29062F45" wp14:editId="19071118">
            <wp:extent cx="2520000" cy="1144106"/>
            <wp:effectExtent l="0" t="0" r="0" b="0"/>
            <wp:docPr id="124309723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2520000" cy="1144106"/>
                    </a:xfrm>
                    <a:prstGeom prst="rect">
                      <a:avLst/>
                    </a:prstGeom>
                    <a:noFill/>
                    <a:ln>
                      <a:noFill/>
                    </a:ln>
                  </pic:spPr>
                </pic:pic>
              </a:graphicData>
            </a:graphic>
          </wp:inline>
        </w:drawing>
      </w:r>
    </w:p>
    <w:p w14:paraId="0DC161D3" w14:textId="2433E9F1" w:rsidR="002D7596" w:rsidRPr="002D7596" w:rsidRDefault="00A47483" w:rsidP="002715BD">
      <w:pPr>
        <w:pStyle w:val="Caption"/>
        <w:jc w:val="center"/>
      </w:pPr>
      <w:bookmarkStart w:id="89" w:name="_Ref226976054"/>
      <w:bookmarkStart w:id="90" w:name="_Toc226981463"/>
      <w:r>
        <w:t xml:space="preserve">Figure </w:t>
      </w:r>
      <w:fldSimple w:instr=" SEQ Figure \* ARABIC ">
        <w:r w:rsidR="00211758">
          <w:rPr>
            <w:noProof/>
          </w:rPr>
          <w:t>7</w:t>
        </w:r>
      </w:fldSimple>
      <w:bookmarkEnd w:id="89"/>
      <w:r>
        <w:t xml:space="preserve"> Transformer associated with the black-start unit</w:t>
      </w:r>
      <w:bookmarkEnd w:id="90"/>
    </w:p>
    <w:p w14:paraId="36EA4B08" w14:textId="53994511" w:rsidR="009C4F3D" w:rsidRDefault="009C4F3D" w:rsidP="006E5A7C">
      <w:pPr>
        <w:pStyle w:val="BodyText"/>
      </w:pPr>
      <w:r>
        <w:t xml:space="preserve">Despite the limited number of components, the resonance </w:t>
      </w:r>
      <w:r w:rsidR="0084122A">
        <w:t xml:space="preserve">frequency </w:t>
      </w:r>
      <w:r>
        <w:t xml:space="preserve">both </w:t>
      </w:r>
      <w:r w:rsidR="00AA4B5E">
        <w:t xml:space="preserve">is </w:t>
      </w:r>
      <w:r>
        <w:t xml:space="preserve">well within the controller bandwidth and </w:t>
      </w:r>
      <w:r w:rsidR="00AA4B5E">
        <w:t xml:space="preserve">is </w:t>
      </w:r>
      <w:r w:rsidR="009D0FBB">
        <w:t>of</w:t>
      </w:r>
      <w:r>
        <w:t xml:space="preserve"> a magnitude such that it is easily excitable by transients </w:t>
      </w:r>
      <w:r w:rsidR="008713E8">
        <w:t xml:space="preserve">that </w:t>
      </w:r>
      <w:r>
        <w:t xml:space="preserve">would occur through the normal </w:t>
      </w:r>
      <w:r w:rsidR="008A6E16">
        <w:t xml:space="preserve">process of </w:t>
      </w:r>
      <w:r>
        <w:t xml:space="preserve">network element energisation. A scan at the HUB A 330 kV bus showed the profile shown on the left of </w:t>
      </w:r>
      <w:r>
        <w:fldChar w:fldCharType="begin"/>
      </w:r>
      <w:r>
        <w:instrText xml:space="preserve"> REF _Ref217924252 \h </w:instrText>
      </w:r>
      <w:r>
        <w:fldChar w:fldCharType="separate"/>
      </w:r>
      <w:r w:rsidR="00211758">
        <w:t xml:space="preserve">Figure </w:t>
      </w:r>
      <w:r w:rsidR="00211758">
        <w:rPr>
          <w:noProof/>
        </w:rPr>
        <w:t>8</w:t>
      </w:r>
      <w:r>
        <w:fldChar w:fldCharType="end"/>
      </w:r>
      <w:r>
        <w:t>.</w:t>
      </w:r>
    </w:p>
    <w:p w14:paraId="554D4141" w14:textId="77777777" w:rsidR="009C4F3D" w:rsidRDefault="009C4F3D" w:rsidP="009C4F3D">
      <w:pPr>
        <w:keepNext/>
        <w:jc w:val="center"/>
      </w:pPr>
      <w:r>
        <w:rPr>
          <w:noProof/>
        </w:rPr>
        <w:lastRenderedPageBreak/>
        <w:drawing>
          <wp:inline distT="0" distB="0" distL="0" distR="0" wp14:anchorId="3B79948D" wp14:editId="4244B432">
            <wp:extent cx="2880000" cy="2880000"/>
            <wp:effectExtent l="0" t="0" r="0" b="0"/>
            <wp:docPr id="544895702" name="Picture 2" descr="A graph of a frequenc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4895702" name="Picture 2" descr="A graph of a frequency&#10;&#10;AI-generated content may be incorrect."/>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880000" cy="2880000"/>
                    </a:xfrm>
                    <a:prstGeom prst="rect">
                      <a:avLst/>
                    </a:prstGeom>
                    <a:noFill/>
                    <a:ln>
                      <a:noFill/>
                    </a:ln>
                  </pic:spPr>
                </pic:pic>
              </a:graphicData>
            </a:graphic>
          </wp:inline>
        </w:drawing>
      </w:r>
      <w:r w:rsidRPr="000E5FB4">
        <w:rPr>
          <w:noProof/>
        </w:rPr>
        <w:t xml:space="preserve"> </w:t>
      </w:r>
      <w:r>
        <w:rPr>
          <w:noProof/>
        </w:rPr>
        <w:drawing>
          <wp:inline distT="0" distB="0" distL="0" distR="0" wp14:anchorId="60C1CD3C" wp14:editId="05EB664B">
            <wp:extent cx="2880000" cy="2880000"/>
            <wp:effectExtent l="0" t="0" r="0" b="0"/>
            <wp:docPr id="547187114" name="Picture 3" descr="A graph with a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7187114" name="Picture 3" descr="A graph with a line&#10;&#10;AI-generated content may be incorrect."/>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880000" cy="2880000"/>
                    </a:xfrm>
                    <a:prstGeom prst="rect">
                      <a:avLst/>
                    </a:prstGeom>
                    <a:noFill/>
                    <a:ln>
                      <a:noFill/>
                    </a:ln>
                  </pic:spPr>
                </pic:pic>
              </a:graphicData>
            </a:graphic>
          </wp:inline>
        </w:drawing>
      </w:r>
    </w:p>
    <w:p w14:paraId="0FCD422B" w14:textId="39FB6DE0" w:rsidR="009C4F3D" w:rsidRDefault="009C4F3D" w:rsidP="009C4F3D">
      <w:pPr>
        <w:pStyle w:val="Caption"/>
        <w:jc w:val="center"/>
      </w:pPr>
      <w:bookmarkStart w:id="91" w:name="_Ref217924252"/>
      <w:bookmarkStart w:id="92" w:name="_Toc221522088"/>
      <w:bookmarkStart w:id="93" w:name="_Toc226981464"/>
      <w:r>
        <w:t xml:space="preserve">Figure </w:t>
      </w:r>
      <w:fldSimple w:instr=" SEQ Figure \* ARABIC ">
        <w:r w:rsidR="00211758">
          <w:rPr>
            <w:noProof/>
          </w:rPr>
          <w:t>8</w:t>
        </w:r>
      </w:fldSimple>
      <w:bookmarkEnd w:id="91"/>
      <w:r>
        <w:t xml:space="preserve"> Harmonic profile of early REZ network (left), early REZ network plus a centralised filter capacitor (right)</w:t>
      </w:r>
      <w:bookmarkEnd w:id="92"/>
      <w:bookmarkEnd w:id="93"/>
    </w:p>
    <w:p w14:paraId="50702025" w14:textId="5B03D7CB" w:rsidR="009C4F3D" w:rsidRDefault="009C4F3D" w:rsidP="006E5A7C">
      <w:pPr>
        <w:pStyle w:val="BodyText"/>
      </w:pPr>
      <w:r>
        <w:t xml:space="preserve">This resonance prevented any further energisation of the REZ, and a solution </w:t>
      </w:r>
      <w:r w:rsidR="004F3486">
        <w:t xml:space="preserve">was sought </w:t>
      </w:r>
      <w:r>
        <w:t xml:space="preserve">that used operational techniques rather than redesigning primary equipment. </w:t>
      </w:r>
    </w:p>
    <w:p w14:paraId="788E11F1" w14:textId="55907C5A" w:rsidR="009C4F3D" w:rsidRDefault="009C4F3D" w:rsidP="006E5A7C">
      <w:pPr>
        <w:pStyle w:val="BodyText"/>
      </w:pPr>
      <w:r>
        <w:t xml:space="preserve">It was found </w:t>
      </w:r>
      <w:r w:rsidR="003507CD">
        <w:t>subsequently</w:t>
      </w:r>
      <w:r>
        <w:t xml:space="preserve"> that the inclusion of centralised C-type harmonic filters at the HUB A 330kV bus resulted in a halving of the overall magnitude of the resonance </w:t>
      </w:r>
      <w:r w:rsidR="003A5311">
        <w:t xml:space="preserve">impedance </w:t>
      </w:r>
      <w:r>
        <w:t xml:space="preserve">(along with a slight reduction in the resonant frequency itself), allowing the restoration to proceed, despite the filter introducing an additional </w:t>
      </w:r>
      <w:r w:rsidR="000075BD">
        <w:t xml:space="preserve">requirement of </w:t>
      </w:r>
      <w:r>
        <w:rPr>
          <w:rFonts w:cs="Segoe UI Light"/>
        </w:rPr>
        <w:t>≈</w:t>
      </w:r>
      <w:r>
        <w:t xml:space="preserve">100 MVAr of reactive power to be </w:t>
      </w:r>
      <w:r w:rsidR="00951091">
        <w:t xml:space="preserve">provided </w:t>
      </w:r>
      <w:r>
        <w:t xml:space="preserve">by the black start source. The resultant </w:t>
      </w:r>
      <w:r w:rsidR="00C444C9">
        <w:t xml:space="preserve">impedance frequency profile </w:t>
      </w:r>
      <w:r w:rsidR="00486A51">
        <w:t xml:space="preserve">- </w:t>
      </w:r>
      <w:r w:rsidR="00C444C9">
        <w:t xml:space="preserve">of the </w:t>
      </w:r>
      <w:r>
        <w:t xml:space="preserve">passive network with the filter energised </w:t>
      </w:r>
      <w:r w:rsidR="00486A51">
        <w:t xml:space="preserve">- </w:t>
      </w:r>
      <w:r>
        <w:t xml:space="preserve">is shown on the right of </w:t>
      </w:r>
      <w:r>
        <w:fldChar w:fldCharType="begin"/>
      </w:r>
      <w:r>
        <w:instrText xml:space="preserve"> REF _Ref217924252 \h </w:instrText>
      </w:r>
      <w:r w:rsidR="006E5A7C">
        <w:instrText xml:space="preserve"> \* MERGEFORMAT </w:instrText>
      </w:r>
      <w:r>
        <w:fldChar w:fldCharType="separate"/>
      </w:r>
      <w:r w:rsidR="00211758">
        <w:t xml:space="preserve">Figure </w:t>
      </w:r>
      <w:r w:rsidR="00211758">
        <w:rPr>
          <w:noProof/>
        </w:rPr>
        <w:t>8</w:t>
      </w:r>
      <w:r>
        <w:fldChar w:fldCharType="end"/>
      </w:r>
      <w:r>
        <w:t>.</w:t>
      </w:r>
    </w:p>
    <w:p w14:paraId="7D5336F8" w14:textId="0B684355" w:rsidR="009C4F3D" w:rsidRDefault="009C4F3D" w:rsidP="006E5A7C">
      <w:pPr>
        <w:pStyle w:val="BodyText"/>
      </w:pPr>
      <w:r>
        <w:t xml:space="preserve">This simple </w:t>
      </w:r>
      <w:r w:rsidR="00EE0062">
        <w:t xml:space="preserve">remedial </w:t>
      </w:r>
      <w:r>
        <w:t xml:space="preserve">action represents an operational change that can be made on the day </w:t>
      </w:r>
      <w:r w:rsidR="00955BAD">
        <w:t xml:space="preserve">of restart </w:t>
      </w:r>
      <w:r>
        <w:t>to improve the likelihood of restoration success. Furthermore, it was found that</w:t>
      </w:r>
      <w:r w:rsidR="00881EFD">
        <w:t>,</w:t>
      </w:r>
      <w:r>
        <w:t xml:space="preserve"> once that energisation step had been passed and additional network elements have been brought online, the passive harmonic </w:t>
      </w:r>
      <w:r w:rsidR="00814E5A">
        <w:t xml:space="preserve">impedance </w:t>
      </w:r>
      <w:r>
        <w:t xml:space="preserve">profile </w:t>
      </w:r>
      <w:r w:rsidR="00814E5A">
        <w:t>of the network</w:t>
      </w:r>
      <w:r>
        <w:t xml:space="preserve"> had shifted enough such that the filter capacitor solution could be de-energised without fear or re-introducing the resonance to the system. This approach, once identified, was used extensively throughout the rest of the studies in this stage.</w:t>
      </w:r>
    </w:p>
    <w:p w14:paraId="7C70C200" w14:textId="723BCCF2" w:rsidR="009C4F3D" w:rsidRDefault="009C4F3D" w:rsidP="006E5A7C">
      <w:pPr>
        <w:pStyle w:val="BodyText"/>
      </w:pPr>
      <w:r>
        <w:t xml:space="preserve">The </w:t>
      </w:r>
      <w:r w:rsidR="005075EC">
        <w:t xml:space="preserve">harmonic resonance </w:t>
      </w:r>
      <w:r>
        <w:t xml:space="preserve">profiles </w:t>
      </w:r>
      <w:r w:rsidR="005D7495">
        <w:t xml:space="preserve">of the REZ network </w:t>
      </w:r>
      <w:r>
        <w:t xml:space="preserve">presented here demonstrate that </w:t>
      </w:r>
      <w:r w:rsidR="008E0D8F">
        <w:t xml:space="preserve">they should be considered </w:t>
      </w:r>
      <w:r>
        <w:t xml:space="preserve">step-by-step </w:t>
      </w:r>
      <w:r w:rsidR="00F76F40">
        <w:t xml:space="preserve">in </w:t>
      </w:r>
      <w:r>
        <w:t>any restart plans developed</w:t>
      </w:r>
      <w:r w:rsidR="00283AC5">
        <w:t>. This is</w:t>
      </w:r>
      <w:r w:rsidR="00DA68F5">
        <w:t xml:space="preserve"> </w:t>
      </w:r>
      <w:r w:rsidR="003B6BC2">
        <w:t>because</w:t>
      </w:r>
      <w:r>
        <w:t xml:space="preserve"> switching arrangements can have a material and dramatic effect on network resonances, </w:t>
      </w:r>
      <w:r w:rsidR="00283AC5">
        <w:t xml:space="preserve">and these </w:t>
      </w:r>
      <w:r w:rsidR="00F61D0D">
        <w:t xml:space="preserve">may </w:t>
      </w:r>
      <w:r>
        <w:t xml:space="preserve">ultimately impact the dynamic performance </w:t>
      </w:r>
      <w:r w:rsidR="00F61D0D">
        <w:t xml:space="preserve">if the </w:t>
      </w:r>
      <w:r>
        <w:t>resonance</w:t>
      </w:r>
      <w:r w:rsidR="00F61D0D">
        <w:t xml:space="preserve"> frequencie</w:t>
      </w:r>
      <w:r>
        <w:t>s reach the operational bandwidth of IBR controllers.</w:t>
      </w:r>
    </w:p>
    <w:p w14:paraId="0CCF6839" w14:textId="3D5F51D1" w:rsidR="009C4F3D" w:rsidRDefault="009C4F3D" w:rsidP="006E5A7C">
      <w:pPr>
        <w:pStyle w:val="BodyText"/>
      </w:pPr>
      <w:r>
        <w:t>It is also worth noting that in such a circumstance</w:t>
      </w:r>
      <w:r w:rsidR="00D33552">
        <w:t>, that is</w:t>
      </w:r>
      <w:r>
        <w:t xml:space="preserve"> enabling large filter capacitors in a weak network, BESS devices hold a distinct advantage over many synchronous generators, in that their reactive absorption </w:t>
      </w:r>
      <w:r w:rsidR="00C34B45">
        <w:t xml:space="preserve">capability envelope </w:t>
      </w:r>
      <w:r w:rsidR="00BA0B2F">
        <w:t xml:space="preserve">is less restricted than </w:t>
      </w:r>
      <w:r>
        <w:t>many synchronous machines (</w:t>
      </w:r>
      <w:r w:rsidR="00575803">
        <w:t xml:space="preserve">which can be </w:t>
      </w:r>
      <w:r>
        <w:t xml:space="preserve">e.g., </w:t>
      </w:r>
      <w:r w:rsidR="00575803">
        <w:t xml:space="preserve">constrained </w:t>
      </w:r>
      <w:r>
        <w:t xml:space="preserve">due to minimum field current requirements, end-region heating, etc.). Typically, </w:t>
      </w:r>
      <w:r w:rsidR="00E54035">
        <w:t>the P-Q capability of an IBR device</w:t>
      </w:r>
      <w:r>
        <w:t xml:space="preserve"> is </w:t>
      </w:r>
      <w:r w:rsidR="001D4C9F">
        <w:t>constrained</w:t>
      </w:r>
      <w:r>
        <w:t xml:space="preserve"> only </w:t>
      </w:r>
      <w:r w:rsidR="001D4C9F">
        <w:t>by its</w:t>
      </w:r>
      <w:r>
        <w:t xml:space="preserve"> current magnitude limit. This means that </w:t>
      </w:r>
      <w:r w:rsidR="00446CF8">
        <w:t xml:space="preserve">any </w:t>
      </w:r>
      <w:r>
        <w:t xml:space="preserve">additional reactive power </w:t>
      </w:r>
      <w:r w:rsidR="002232C0">
        <w:t xml:space="preserve">supplied </w:t>
      </w:r>
      <w:r>
        <w:t>from the network</w:t>
      </w:r>
      <w:r w:rsidR="00D27B36">
        <w:t xml:space="preserve"> (via unloaded lines, filters etc</w:t>
      </w:r>
      <w:r w:rsidR="00716B7B">
        <w:t>.</w:t>
      </w:r>
      <w:r w:rsidR="00D27B36">
        <w:t>)</w:t>
      </w:r>
      <w:r>
        <w:t xml:space="preserve"> can be readily absorbed without change to dynamic performance of the </w:t>
      </w:r>
      <w:r w:rsidR="00D27B36">
        <w:t>BESS</w:t>
      </w:r>
      <w:r>
        <w:t xml:space="preserve">, </w:t>
      </w:r>
      <w:r w:rsidR="003603FE">
        <w:t>provided</w:t>
      </w:r>
      <w:r>
        <w:t xml:space="preserve"> it falls </w:t>
      </w:r>
      <w:r>
        <w:lastRenderedPageBreak/>
        <w:t xml:space="preserve">within the (larger) capability curve of the BESS. </w:t>
      </w:r>
      <w:r>
        <w:fldChar w:fldCharType="begin"/>
      </w:r>
      <w:r>
        <w:instrText xml:space="preserve"> REF _Ref217928936 \h </w:instrText>
      </w:r>
      <w:r w:rsidR="006E5A7C">
        <w:instrText xml:space="preserve"> \* MERGEFORMAT </w:instrText>
      </w:r>
      <w:r>
        <w:fldChar w:fldCharType="separate"/>
      </w:r>
      <w:r w:rsidR="00211758">
        <w:t xml:space="preserve">Figure </w:t>
      </w:r>
      <w:r w:rsidR="00211758">
        <w:rPr>
          <w:noProof/>
        </w:rPr>
        <w:t>9</w:t>
      </w:r>
      <w:r>
        <w:fldChar w:fldCharType="end"/>
      </w:r>
      <w:r>
        <w:t xml:space="preserve"> shows stylised but typical active and reactive power capability curves for synchronous machines (red) and BESS (blue), highlighting the additional capability in yellow that allow BESS to have superior reactive power absorption capability for the same operating quadrant as synchronous machines.</w:t>
      </w:r>
    </w:p>
    <w:p w14:paraId="0BDE0DAE" w14:textId="7D9D7BAE" w:rsidR="009C4F3D" w:rsidRDefault="005D0276" w:rsidP="009C4F3D">
      <w:pPr>
        <w:keepNext/>
        <w:jc w:val="center"/>
      </w:pPr>
      <w:r>
        <w:rPr>
          <w:noProof/>
        </w:rPr>
        <w:drawing>
          <wp:inline distT="0" distB="0" distL="0" distR="0" wp14:anchorId="587C9C63" wp14:editId="5BC8A96B">
            <wp:extent cx="3240000" cy="2829533"/>
            <wp:effectExtent l="0" t="0" r="0" b="9525"/>
            <wp:docPr id="149718421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3240000" cy="2829533"/>
                    </a:xfrm>
                    <a:prstGeom prst="rect">
                      <a:avLst/>
                    </a:prstGeom>
                    <a:noFill/>
                    <a:ln>
                      <a:noFill/>
                    </a:ln>
                  </pic:spPr>
                </pic:pic>
              </a:graphicData>
            </a:graphic>
          </wp:inline>
        </w:drawing>
      </w:r>
    </w:p>
    <w:p w14:paraId="60BF7DD0" w14:textId="0CD29B04" w:rsidR="009C4F3D" w:rsidRDefault="009C4F3D" w:rsidP="009C4F3D">
      <w:pPr>
        <w:pStyle w:val="Caption"/>
        <w:jc w:val="center"/>
      </w:pPr>
      <w:bookmarkStart w:id="94" w:name="_Ref217928936"/>
      <w:bookmarkStart w:id="95" w:name="_Toc221522089"/>
      <w:bookmarkStart w:id="96" w:name="_Toc226981465"/>
      <w:r>
        <w:t xml:space="preserve">Figure </w:t>
      </w:r>
      <w:fldSimple w:instr=" SEQ Figure \* ARABIC ">
        <w:r w:rsidR="00211758">
          <w:rPr>
            <w:noProof/>
          </w:rPr>
          <w:t>9</w:t>
        </w:r>
      </w:fldSimple>
      <w:bookmarkEnd w:id="94"/>
      <w:r>
        <w:t xml:space="preserve"> Simplified typical capability curves for synchronous machines (red) and BESS (blue)</w:t>
      </w:r>
      <w:bookmarkEnd w:id="95"/>
      <w:bookmarkEnd w:id="96"/>
    </w:p>
    <w:p w14:paraId="2D4A77D8" w14:textId="77777777" w:rsidR="009C4F3D" w:rsidRDefault="009C4F3D" w:rsidP="009C4F3D">
      <w:pPr>
        <w:pStyle w:val="Heading3"/>
      </w:pPr>
      <w:bookmarkStart w:id="97" w:name="_Ref219463983"/>
      <w:bookmarkStart w:id="98" w:name="_Toc221522058"/>
      <w:r>
        <w:t>External Network Energisation Capabilities</w:t>
      </w:r>
      <w:bookmarkEnd w:id="97"/>
      <w:bookmarkEnd w:id="98"/>
    </w:p>
    <w:p w14:paraId="1CE466CC" w14:textId="7A897027" w:rsidR="009C4F3D" w:rsidRDefault="009C4F3D" w:rsidP="0084074E">
      <w:pPr>
        <w:pStyle w:val="BodyText"/>
      </w:pPr>
      <w:r>
        <w:t>The following summari</w:t>
      </w:r>
      <w:r w:rsidR="00C3746C">
        <w:t>s</w:t>
      </w:r>
      <w:r>
        <w:t xml:space="preserve">es the results for how much of a network external to the REZ can be energised based on the components online within the REZ. Given the </w:t>
      </w:r>
      <w:r w:rsidR="00C3746C">
        <w:t xml:space="preserve">possibility </w:t>
      </w:r>
      <w:r>
        <w:t>for many combinations of equipment to be energised</w:t>
      </w:r>
      <w:r w:rsidR="00634673" w:rsidRPr="00634673">
        <w:t xml:space="preserve"> </w:t>
      </w:r>
      <w:r w:rsidR="00634673">
        <w:t>externally to the REZ</w:t>
      </w:r>
      <w:r>
        <w:t xml:space="preserve">, these scenarios simplify </w:t>
      </w:r>
      <w:r w:rsidR="00C146A4">
        <w:t xml:space="preserve">the </w:t>
      </w:r>
      <w:r w:rsidR="00634673">
        <w:t xml:space="preserve">representation of </w:t>
      </w:r>
      <w:r w:rsidR="00DB3FB7">
        <w:t xml:space="preserve">all such </w:t>
      </w:r>
      <w:r>
        <w:t xml:space="preserve">equipment </w:t>
      </w:r>
      <w:r w:rsidR="006D75FC">
        <w:t>as</w:t>
      </w:r>
      <w:r>
        <w:t xml:space="preserve"> a single transmission line and a single transformer (located at the end of the transmission line). </w:t>
      </w:r>
      <w:r w:rsidR="004D0330">
        <w:t xml:space="preserve">The line and transformer are energised sequentially </w:t>
      </w:r>
      <w:r>
        <w:t>(i.e., not simultaneous</w:t>
      </w:r>
      <w:r w:rsidR="004D0330">
        <w:t>ly</w:t>
      </w:r>
      <w:r>
        <w:t>).</w:t>
      </w:r>
      <w:r w:rsidR="00965B28">
        <w:t xml:space="preserve"> </w:t>
      </w:r>
    </w:p>
    <w:p w14:paraId="51565529" w14:textId="77777777" w:rsidR="009C4F3D" w:rsidRDefault="009C4F3D" w:rsidP="009C4F3D">
      <w:pPr>
        <w:keepNext/>
        <w:jc w:val="center"/>
      </w:pPr>
      <w:r w:rsidRPr="00664C4E">
        <w:rPr>
          <w:noProof/>
        </w:rPr>
        <w:drawing>
          <wp:inline distT="0" distB="0" distL="0" distR="0" wp14:anchorId="1E44B163" wp14:editId="4C55DA69">
            <wp:extent cx="2880000" cy="1555290"/>
            <wp:effectExtent l="19050" t="19050" r="15875" b="26035"/>
            <wp:docPr id="290775572" name="Picture 1" descr="A screenshot of a computer pro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0775572" name="Picture 1" descr="A screenshot of a computer program&#10;&#10;AI-generated content may be incorrect."/>
                    <pic:cNvPicPr/>
                  </pic:nvPicPr>
                  <pic:blipFill>
                    <a:blip r:embed="rId26"/>
                    <a:stretch>
                      <a:fillRect/>
                    </a:stretch>
                  </pic:blipFill>
                  <pic:spPr>
                    <a:xfrm>
                      <a:off x="0" y="0"/>
                      <a:ext cx="2880000" cy="1555290"/>
                    </a:xfrm>
                    <a:prstGeom prst="rect">
                      <a:avLst/>
                    </a:prstGeom>
                    <a:ln>
                      <a:solidFill>
                        <a:schemeClr val="accent1"/>
                      </a:solidFill>
                    </a:ln>
                  </pic:spPr>
                </pic:pic>
              </a:graphicData>
            </a:graphic>
          </wp:inline>
        </w:drawing>
      </w:r>
      <w:r w:rsidRPr="007F70AE">
        <w:rPr>
          <w:noProof/>
        </w:rPr>
        <w:t xml:space="preserve"> </w:t>
      </w:r>
      <w:r w:rsidRPr="007F70AE">
        <w:rPr>
          <w:noProof/>
        </w:rPr>
        <w:drawing>
          <wp:inline distT="0" distB="0" distL="0" distR="0" wp14:anchorId="14A8D7DF" wp14:editId="2C6E44CE">
            <wp:extent cx="2880000" cy="1422222"/>
            <wp:effectExtent l="19050" t="19050" r="15875" b="26035"/>
            <wp:docPr id="155486780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4867805" name="Picture 1" descr="A screenshot of a computer&#10;&#10;AI-generated content may be incorrect."/>
                    <pic:cNvPicPr/>
                  </pic:nvPicPr>
                  <pic:blipFill>
                    <a:blip r:embed="rId27"/>
                    <a:stretch>
                      <a:fillRect/>
                    </a:stretch>
                  </pic:blipFill>
                  <pic:spPr>
                    <a:xfrm>
                      <a:off x="0" y="0"/>
                      <a:ext cx="2880000" cy="1422222"/>
                    </a:xfrm>
                    <a:prstGeom prst="rect">
                      <a:avLst/>
                    </a:prstGeom>
                    <a:ln>
                      <a:solidFill>
                        <a:schemeClr val="accent1"/>
                      </a:solidFill>
                    </a:ln>
                  </pic:spPr>
                </pic:pic>
              </a:graphicData>
            </a:graphic>
          </wp:inline>
        </w:drawing>
      </w:r>
    </w:p>
    <w:p w14:paraId="780DE247" w14:textId="0691A500" w:rsidR="009C4F3D" w:rsidRDefault="009C4F3D" w:rsidP="009C4F3D">
      <w:pPr>
        <w:pStyle w:val="Caption"/>
        <w:jc w:val="center"/>
      </w:pPr>
      <w:bookmarkStart w:id="99" w:name="_Toc221522090"/>
      <w:bookmarkStart w:id="100" w:name="_Toc226981466"/>
      <w:r>
        <w:t xml:space="preserve">Figure </w:t>
      </w:r>
      <w:fldSimple w:instr=" SEQ Figure \* ARABIC ">
        <w:r w:rsidR="00211758">
          <w:rPr>
            <w:noProof/>
          </w:rPr>
          <w:t>10</w:t>
        </w:r>
      </w:fldSimple>
      <w:r>
        <w:t xml:space="preserve"> </w:t>
      </w:r>
      <w:r w:rsidRPr="00402868">
        <w:t>Default transformer differential settings used for studies</w:t>
      </w:r>
      <w:bookmarkEnd w:id="99"/>
      <w:bookmarkEnd w:id="100"/>
    </w:p>
    <w:p w14:paraId="47AEC809" w14:textId="77777777" w:rsidR="009C4F3D" w:rsidRDefault="009C4F3D" w:rsidP="009C4F3D">
      <w:pPr>
        <w:pStyle w:val="Heading4"/>
      </w:pPr>
      <w:r>
        <w:t>Single GFM BESS Source</w:t>
      </w:r>
    </w:p>
    <w:p w14:paraId="173CE00E" w14:textId="1F49EBA7" w:rsidR="009C4F3D" w:rsidRDefault="00996C1E" w:rsidP="00593FA3">
      <w:pPr>
        <w:pStyle w:val="BodyText"/>
      </w:pPr>
      <w:r>
        <w:t>A restart case study</w:t>
      </w:r>
      <w:r w:rsidR="009C4F3D">
        <w:t xml:space="preserve"> </w:t>
      </w:r>
      <w:r>
        <w:t>was investigated</w:t>
      </w:r>
      <w:r w:rsidR="009C4F3D">
        <w:t xml:space="preserve"> for a single</w:t>
      </w:r>
      <w:r>
        <w:t>,</w:t>
      </w:r>
      <w:r w:rsidR="009C4F3D">
        <w:t xml:space="preserve"> 400 MVA, VSM GFM BESS (H=10.0 s) source energising the following REZ and external-to-REZ components:</w:t>
      </w:r>
    </w:p>
    <w:p w14:paraId="156C4A50" w14:textId="738E00E2" w:rsidR="009C4F3D" w:rsidRDefault="009C4F3D" w:rsidP="009C4F3D">
      <w:pPr>
        <w:pStyle w:val="ListBullet"/>
        <w:tabs>
          <w:tab w:val="clear" w:pos="227"/>
          <w:tab w:val="clear" w:pos="397"/>
        </w:tabs>
        <w:spacing w:before="80" w:after="80" w:line="278" w:lineRule="auto"/>
        <w:ind w:left="360" w:hanging="360"/>
      </w:pPr>
      <w:r>
        <w:t>Single 330 kV circuit from HYB1</w:t>
      </w:r>
      <w:r w:rsidR="00734F8A">
        <w:t xml:space="preserve"> (VSM GFM BESS unit)</w:t>
      </w:r>
      <w:r>
        <w:t xml:space="preserve"> to HUB A</w:t>
      </w:r>
      <w:r w:rsidR="00734F8A">
        <w:t xml:space="preserve"> (Switching station)</w:t>
      </w:r>
      <w:r>
        <w:t>.</w:t>
      </w:r>
    </w:p>
    <w:p w14:paraId="766B8EA4" w14:textId="374D014E" w:rsidR="009C4F3D" w:rsidRDefault="009C4F3D" w:rsidP="009C4F3D">
      <w:pPr>
        <w:pStyle w:val="ListBullet"/>
        <w:tabs>
          <w:tab w:val="clear" w:pos="227"/>
          <w:tab w:val="clear" w:pos="397"/>
        </w:tabs>
        <w:spacing w:before="80" w:after="80" w:line="278" w:lineRule="auto"/>
        <w:ind w:left="360" w:hanging="360"/>
      </w:pPr>
      <w:r>
        <w:t>A 1500 MVA 330/500 kV transformer at HUB A</w:t>
      </w:r>
      <w:r w:rsidR="007A3A03">
        <w:t xml:space="preserve"> </w:t>
      </w:r>
      <w:r w:rsidR="00424A0B">
        <w:t>(Switching station)</w:t>
      </w:r>
      <w:r>
        <w:t>.</w:t>
      </w:r>
    </w:p>
    <w:p w14:paraId="174C1088" w14:textId="108EA1E5" w:rsidR="009C4F3D" w:rsidRDefault="009C4F3D" w:rsidP="009C4F3D">
      <w:pPr>
        <w:pStyle w:val="ListBullet"/>
        <w:tabs>
          <w:tab w:val="clear" w:pos="227"/>
          <w:tab w:val="clear" w:pos="397"/>
        </w:tabs>
        <w:spacing w:before="80" w:after="80" w:line="278" w:lineRule="auto"/>
        <w:ind w:left="360" w:hanging="360"/>
      </w:pPr>
      <w:r>
        <w:lastRenderedPageBreak/>
        <w:t>A 500 kV line from HUB A</w:t>
      </w:r>
      <w:r w:rsidR="00424A0B">
        <w:t xml:space="preserve"> (Switching station)</w:t>
      </w:r>
      <w:r>
        <w:t xml:space="preserve"> to HUB B</w:t>
      </w:r>
      <w:r w:rsidR="00424A0B">
        <w:t xml:space="preserve"> (Switching station)</w:t>
      </w:r>
      <w:r>
        <w:t>.</w:t>
      </w:r>
    </w:p>
    <w:p w14:paraId="5C22FB0F" w14:textId="768D86A7" w:rsidR="009C4F3D" w:rsidRDefault="009C4F3D" w:rsidP="009C4F3D">
      <w:pPr>
        <w:pStyle w:val="ListBullet"/>
        <w:tabs>
          <w:tab w:val="clear" w:pos="227"/>
          <w:tab w:val="clear" w:pos="397"/>
        </w:tabs>
        <w:spacing w:before="80" w:after="80" w:line="278" w:lineRule="auto"/>
        <w:ind w:left="360" w:hanging="360"/>
      </w:pPr>
      <w:r>
        <w:t xml:space="preserve">A 500 kV line </w:t>
      </w:r>
      <w:r w:rsidR="006C4FF8">
        <w:t xml:space="preserve">from </w:t>
      </w:r>
      <w:r>
        <w:t xml:space="preserve">HUB </w:t>
      </w:r>
      <w:r w:rsidR="006C4FF8">
        <w:t>B</w:t>
      </w:r>
      <w:r w:rsidR="00424A0B">
        <w:t xml:space="preserve"> (Switching station)</w:t>
      </w:r>
      <w:r w:rsidR="006C4FF8">
        <w:t xml:space="preserve"> </w:t>
      </w:r>
      <w:r>
        <w:t xml:space="preserve">to </w:t>
      </w:r>
      <w:r w:rsidR="00CD1031">
        <w:t xml:space="preserve">the </w:t>
      </w:r>
      <w:r w:rsidR="003112D9">
        <w:t xml:space="preserve">external network (energisation target) </w:t>
      </w:r>
      <w:r>
        <w:t xml:space="preserve">PoC. </w:t>
      </w:r>
    </w:p>
    <w:p w14:paraId="45065D7E" w14:textId="77777777" w:rsidR="009C4F3D" w:rsidRDefault="009C4F3D" w:rsidP="00593FA3">
      <w:pPr>
        <w:pStyle w:val="BodyText"/>
      </w:pPr>
      <w:r>
        <w:t>The following additional system configuration notes apply:</w:t>
      </w:r>
    </w:p>
    <w:p w14:paraId="203D8BF5" w14:textId="39DA46C4" w:rsidR="009C4F3D" w:rsidRDefault="009C4F3D" w:rsidP="002715BD">
      <w:pPr>
        <w:pStyle w:val="ListBullet"/>
      </w:pPr>
      <w:r>
        <w:t xml:space="preserve">Distance protection is </w:t>
      </w:r>
      <w:r w:rsidRPr="00C00326">
        <w:t>enabled</w:t>
      </w:r>
      <w:r>
        <w:t xml:space="preserve"> for each line (including the </w:t>
      </w:r>
      <w:r w:rsidR="006C4FF8">
        <w:t xml:space="preserve">external </w:t>
      </w:r>
      <w:r>
        <w:t xml:space="preserve">line under test), and differential protection is enabled for both the REZ internal 1500 MVA transformer </w:t>
      </w:r>
      <w:r w:rsidR="00695E22">
        <w:t>with the hubs</w:t>
      </w:r>
      <w:r>
        <w:t xml:space="preserve"> and the transformer under test.</w:t>
      </w:r>
    </w:p>
    <w:p w14:paraId="742F0008" w14:textId="77777777" w:rsidR="009C4F3D" w:rsidRDefault="009C4F3D" w:rsidP="009C4F3D">
      <w:pPr>
        <w:pStyle w:val="ListBullet"/>
        <w:tabs>
          <w:tab w:val="clear" w:pos="227"/>
          <w:tab w:val="clear" w:pos="397"/>
        </w:tabs>
        <w:spacing w:before="80" w:after="80" w:line="278" w:lineRule="auto"/>
        <w:ind w:left="360" w:hanging="360"/>
      </w:pPr>
      <w:r>
        <w:t xml:space="preserve">There are no harmonic filters, 500 kV line-shunts or SyncCons in service. </w:t>
      </w:r>
    </w:p>
    <w:p w14:paraId="4A211E6E" w14:textId="4E96368E" w:rsidR="009C4F3D" w:rsidRDefault="009C4F3D" w:rsidP="002715BD">
      <w:pPr>
        <w:pStyle w:val="ListBullet"/>
      </w:pPr>
      <w:r>
        <w:t xml:space="preserve">It is assumed the network to the PoC has already been energised and transients settled, not re-run from zero state. This has been shown to be possible in </w:t>
      </w:r>
      <w:r w:rsidR="00014077" w:rsidRPr="00014077">
        <w:t>S</w:t>
      </w:r>
      <w:r w:rsidRPr="00014077">
        <w:t>ection</w:t>
      </w:r>
      <w:r w:rsidR="00014077" w:rsidRPr="00014077">
        <w:t xml:space="preserve"> </w:t>
      </w:r>
      <w:r w:rsidR="00014077" w:rsidRPr="00014077">
        <w:fldChar w:fldCharType="begin"/>
      </w:r>
      <w:r w:rsidR="00014077" w:rsidRPr="00014077">
        <w:instrText xml:space="preserve"> REF _Ref221532733 \r \h </w:instrText>
      </w:r>
      <w:r w:rsidR="00014077">
        <w:instrText xml:space="preserve"> \* MERGEFORMAT </w:instrText>
      </w:r>
      <w:r w:rsidR="00014077" w:rsidRPr="00014077">
        <w:fldChar w:fldCharType="separate"/>
      </w:r>
      <w:r w:rsidR="00211758">
        <w:t>3.1.2</w:t>
      </w:r>
      <w:r w:rsidR="00014077" w:rsidRPr="00014077">
        <w:fldChar w:fldCharType="end"/>
      </w:r>
      <w:r w:rsidR="00014077" w:rsidRPr="00014077">
        <w:t xml:space="preserve"> </w:t>
      </w:r>
      <w:r w:rsidRPr="00014077">
        <w:t>and hence this</w:t>
      </w:r>
      <w:r>
        <w:t xml:space="preserve"> strategy is used to avoid excessive simulation runtimes.</w:t>
      </w:r>
    </w:p>
    <w:p w14:paraId="73992E9C" w14:textId="77777777" w:rsidR="009C4F3D" w:rsidRDefault="009C4F3D" w:rsidP="00593FA3">
      <w:pPr>
        <w:pStyle w:val="BodyText"/>
      </w:pPr>
      <w:r>
        <w:t>From the REZ PoC onwards, two elements are sequentially (not simultaneously) energised:</w:t>
      </w:r>
    </w:p>
    <w:p w14:paraId="569E0FE8" w14:textId="77777777" w:rsidR="009C4F3D" w:rsidRDefault="009C4F3D" w:rsidP="002715BD">
      <w:pPr>
        <w:pStyle w:val="ListBullet"/>
      </w:pPr>
      <w:r>
        <w:t xml:space="preserve">A section of single-circuit 500 kV </w:t>
      </w:r>
      <w:r w:rsidRPr="00C00326">
        <w:t>transmission</w:t>
      </w:r>
      <w:r>
        <w:t xml:space="preserve"> line of varying length (with distance protection enabled).</w:t>
      </w:r>
    </w:p>
    <w:p w14:paraId="08D50D3A" w14:textId="319EC1AF" w:rsidR="009C4F3D" w:rsidRDefault="009C4F3D" w:rsidP="002715BD">
      <w:pPr>
        <w:pStyle w:val="ListBullet"/>
      </w:pPr>
      <w:r>
        <w:t xml:space="preserve">At the end of that line, a single 500/330 kV transformer of varying size (with differential protection enabled). </w:t>
      </w:r>
      <w:r w:rsidR="0096376F">
        <w:t>This transformer unit</w:t>
      </w:r>
      <w:r>
        <w:t xml:space="preserve"> is </w:t>
      </w:r>
      <w:r w:rsidRPr="00C00326">
        <w:t>energised</w:t>
      </w:r>
      <w:r>
        <w:t xml:space="preserve"> at the worst possible moment relative to the flux remanence (Phase A negative to positive crossing).</w:t>
      </w:r>
    </w:p>
    <w:p w14:paraId="70692AA8" w14:textId="77777777" w:rsidR="009C4F3D" w:rsidRDefault="009C4F3D" w:rsidP="009C4F3D">
      <w:pPr>
        <w:keepNext/>
      </w:pPr>
      <w:r>
        <w:rPr>
          <w:noProof/>
        </w:rPr>
        <mc:AlternateContent>
          <mc:Choice Requires="wps">
            <w:drawing>
              <wp:anchor distT="45720" distB="45720" distL="114300" distR="114300" simplePos="0" relativeHeight="251654144" behindDoc="0" locked="0" layoutInCell="1" allowOverlap="1" wp14:anchorId="1D524E8E" wp14:editId="799C6E81">
                <wp:simplePos x="0" y="0"/>
                <wp:positionH relativeFrom="margin">
                  <wp:posOffset>3683227</wp:posOffset>
                </wp:positionH>
                <wp:positionV relativeFrom="paragraph">
                  <wp:posOffset>2583454</wp:posOffset>
                </wp:positionV>
                <wp:extent cx="887815" cy="306562"/>
                <wp:effectExtent l="0" t="0" r="0" b="0"/>
                <wp:wrapNone/>
                <wp:docPr id="7043484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7815" cy="306562"/>
                        </a:xfrm>
                        <a:prstGeom prst="rect">
                          <a:avLst/>
                        </a:prstGeom>
                        <a:noFill/>
                        <a:ln w="9525">
                          <a:noFill/>
                          <a:miter lim="800000"/>
                          <a:headEnd/>
                          <a:tailEnd/>
                        </a:ln>
                      </wps:spPr>
                      <wps:txbx>
                        <w:txbxContent>
                          <w:p w14:paraId="60CDA2F8" w14:textId="77777777" w:rsidR="009C4F3D" w:rsidRPr="00433830" w:rsidRDefault="009C4F3D" w:rsidP="009C4F3D">
                            <w:pPr>
                              <w:rPr>
                                <w:sz w:val="16"/>
                                <w:szCs w:val="16"/>
                              </w:rPr>
                            </w:pPr>
                            <w:r w:rsidRPr="00433830">
                              <w:rPr>
                                <w:sz w:val="16"/>
                                <w:szCs w:val="16"/>
                              </w:rPr>
                              <w:t>500 kV, 1 circuit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D524E8E" id="Text Box 2" o:spid="_x0000_s1089" type="#_x0000_t202" style="position:absolute;margin-left:290pt;margin-top:203.4pt;width:69.9pt;height:24.15pt;z-index:25165414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2ioJ/QEAANQDAAAOAAAAZHJzL2Uyb0RvYy54bWysU8tu2zAQvBfoPxC815Jd27EFy0GaNEWB&#10;9AGk/QCaoiyiJJdd0pbSr++SchyjvRXVgSC52tmd2eHmerCGHRUGDa7m00nJmXISGu32Nf/+7f7N&#10;irMQhWuEAadq/qQCv96+frXpfaVm0IFpFDICcaHqfc27GH1VFEF2yoowAa8cBVtAKyIdcV80KHpC&#10;t6aYleWy6AEbjyBVCHR7Nwb5NuO3rZLxS9sGFZmpOfUW84p53aW12G5EtUfhOy1PbYh/6MIK7ajo&#10;GepORMEOqP+CsloiBGjjRIItoG21VJkDsZmWf7B57IRXmQuJE/xZpvD/YOXn46P/iiwO72CgAWYS&#10;wT+A/BGYg9tOuL26QYS+U6KhwtMkWdH7UJ1Sk9ShCglk13+ChoYsDhEy0NCiTaoQT0boNICns+hq&#10;iEzS5Wp1tZouOJMUelsuF8tZriCq52SPIX5QYFna1BxpphlcHB9CTM2I6vmXVMvBvTYmz9U41td8&#10;vZgtcsJFxOpItjPaUv0yfaMREsf3rsnJUWgz7qmAcSfSiefIOA67gemGml6n5CTCDponkgFhtBk9&#10;C9p0gL8468liNQ8/DwIVZ+ajIynX0/k8eTIf5ourGR3wMrK7jAgnCarmkbNxexuzj0fONyR5q7Mc&#10;L52ceibrZJVONk/evDznv14e4/Y3AAAA//8DAFBLAwQUAAYACAAAACEAI8G6et8AAAALAQAADwAA&#10;AGRycy9kb3ducmV2LnhtbEyPT0/DMAzF70h8h8hI3FhStI6tNJ0QiCuI8Ufi5jVeW9E4VZOt5dtj&#10;TnCz/Z6ef6/czr5XJxpjF9hCtjCgiOvgOm4svL0+Xq1BxYTssA9MFr4pwrY6PyuxcGHiFzrtUqMk&#10;hGOBFtqUhkLrWLfkMS7CQCzaIYwek6xjo92Ik4T7Xl8bs9IeO5YPLQ5031L9tTt6C+9Ph8+PpXlu&#10;Hnw+TGE2mv1GW3t5Md/dgko0pz8z/OILOlTCtA9HdlH1FvK1kS7JwtKspIM4brKNDHu55HkGuir1&#10;/w7VDwAAAP//AwBQSwECLQAUAAYACAAAACEAtoM4kv4AAADhAQAAEwAAAAAAAAAAAAAAAAAAAAAA&#10;W0NvbnRlbnRfVHlwZXNdLnhtbFBLAQItABQABgAIAAAAIQA4/SH/1gAAAJQBAAALAAAAAAAAAAAA&#10;AAAAAC8BAABfcmVscy8ucmVsc1BLAQItABQABgAIAAAAIQAR2ioJ/QEAANQDAAAOAAAAAAAAAAAA&#10;AAAAAC4CAABkcnMvZTJvRG9jLnhtbFBLAQItABQABgAIAAAAIQAjwbp63wAAAAsBAAAPAAAAAAAA&#10;AAAAAAAAAFcEAABkcnMvZG93bnJldi54bWxQSwUGAAAAAAQABADzAAAAYwUAAAAA&#10;" filled="f" stroked="f">
                <v:textbox>
                  <w:txbxContent>
                    <w:p w14:paraId="60CDA2F8" w14:textId="77777777" w:rsidR="009C4F3D" w:rsidRPr="00433830" w:rsidRDefault="009C4F3D" w:rsidP="009C4F3D">
                      <w:pPr>
                        <w:rPr>
                          <w:sz w:val="16"/>
                          <w:szCs w:val="16"/>
                        </w:rPr>
                      </w:pPr>
                      <w:r w:rsidRPr="00433830">
                        <w:rPr>
                          <w:sz w:val="16"/>
                          <w:szCs w:val="16"/>
                        </w:rPr>
                        <w:t>500 kV, 1 circuit</w:t>
                      </w:r>
                    </w:p>
                  </w:txbxContent>
                </v:textbox>
                <w10:wrap anchorx="margin"/>
              </v:shape>
            </w:pict>
          </mc:Fallback>
        </mc:AlternateContent>
      </w:r>
      <w:r>
        <w:rPr>
          <w:noProof/>
        </w:rPr>
        <mc:AlternateContent>
          <mc:Choice Requires="wps">
            <w:drawing>
              <wp:anchor distT="45720" distB="45720" distL="114300" distR="114300" simplePos="0" relativeHeight="251651072" behindDoc="0" locked="0" layoutInCell="1" allowOverlap="1" wp14:anchorId="014851AA" wp14:editId="4E71918B">
                <wp:simplePos x="0" y="0"/>
                <wp:positionH relativeFrom="margin">
                  <wp:posOffset>3730464</wp:posOffset>
                </wp:positionH>
                <wp:positionV relativeFrom="paragraph">
                  <wp:posOffset>1395948</wp:posOffset>
                </wp:positionV>
                <wp:extent cx="887815" cy="306562"/>
                <wp:effectExtent l="0" t="0" r="0" b="0"/>
                <wp:wrapNone/>
                <wp:docPr id="21203294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7815" cy="306562"/>
                        </a:xfrm>
                        <a:prstGeom prst="rect">
                          <a:avLst/>
                        </a:prstGeom>
                        <a:noFill/>
                        <a:ln w="9525">
                          <a:noFill/>
                          <a:miter lim="800000"/>
                          <a:headEnd/>
                          <a:tailEnd/>
                        </a:ln>
                      </wps:spPr>
                      <wps:txbx>
                        <w:txbxContent>
                          <w:p w14:paraId="1B5A0ECA" w14:textId="77777777" w:rsidR="009C4F3D" w:rsidRPr="00433830" w:rsidRDefault="009C4F3D" w:rsidP="009C4F3D">
                            <w:pPr>
                              <w:rPr>
                                <w:sz w:val="16"/>
                                <w:szCs w:val="16"/>
                              </w:rPr>
                            </w:pPr>
                            <w:r w:rsidRPr="00433830">
                              <w:rPr>
                                <w:sz w:val="16"/>
                                <w:szCs w:val="16"/>
                              </w:rPr>
                              <w:t>500 kV, 1 circuit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4851AA" id="_x0000_s1090" type="#_x0000_t202" style="position:absolute;margin-left:293.75pt;margin-top:109.9pt;width:69.9pt;height:24.15pt;z-index:2516510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3lfi/AEAANQDAAAOAAAAZHJzL2Uyb0RvYy54bWysU9tu2zAMfR+wfxD0vtjJkjQ14hRduw4D&#10;ugvQ7QMYWY6FSaImKbGzrx8lp2mwvQ3zg0CK5iHPIbW+GYxmB+mDQlvz6aTkTFqBjbK7mn//9vBm&#10;xVmIYBvQaGXNjzLwm83rV+veVXKGHepGekYgNlS9q3kXo6uKIohOGggTdNJSsEVvIJLrd0XjoSd0&#10;o4tZWS6LHn3jPAoZAt3ej0G+yfhtK0X80rZBRqZrTr3FfPp8btNZbNZQ7Ty4TolTG/APXRhQloqe&#10;oe4hAtt79ReUUcJjwDZOBJoC21YJmTkQm2n5B5unDpzMXEic4M4yhf8HKz4fntxXz+LwDgcaYCYR&#10;3COKH4FZvOvA7uSt99h3EhoqPE2SFb0L1Sk1SR2qkEC2/SdsaMiwj5iBhtabpArxZIROAzieRZdD&#10;ZIIuV6ur1XTBmaDQ23K5WM5yBaiek50P8YNEw5JRc08zzeBweAwxNQPV8y+plsUHpXWeq7asr/n1&#10;YrbICRcRoyKtnVaG6pfpGxchcXxvm5wcQenRpgLankgnniPjOGwHppqaz3NyEmGLzZFk8DiuGT0L&#10;Mjr0vzjracVqHn7uwUvO9EdLUl5P55TLYnbmi6sZOf4ysr2MgBUEVfPI2WjexbzHI+dbkrxVWY6X&#10;Tk490+pklU5rnnbz0s9/vTzGzW8AAAD//wMAUEsDBBQABgAIAAAAIQDmaCCV3wAAAAsBAAAPAAAA&#10;ZHJzL2Rvd25yZXYueG1sTI9NT8MwDIbvSPyHyEjcWNJC1640nRCIK4jxIXHLGq+taJyqydby7zEn&#10;ONp+9Pp5q+3iBnHCKfSeNCQrBQKp8banVsPb6+NVASJEQ9YMnlDDNwbY1udnlSmtn+kFT7vYCg6h&#10;UBoNXYxjKWVoOnQmrPyIxLeDn5yJPE6ttJOZOdwNMlVqLZ3piT90ZsT7Dpuv3dFpeH86fH7cqOf2&#10;wWXj7BclyW2k1pcXy90tiIhL/IPhV5/VoWanvT+SDWLQkBV5xqiGNNlwBybyNL8GsefNukhA1pX8&#10;36H+AQAA//8DAFBLAQItABQABgAIAAAAIQC2gziS/gAAAOEBAAATAAAAAAAAAAAAAAAAAAAAAABb&#10;Q29udGVudF9UeXBlc10ueG1sUEsBAi0AFAAGAAgAAAAhADj9If/WAAAAlAEAAAsAAAAAAAAAAAAA&#10;AAAALwEAAF9yZWxzLy5yZWxzUEsBAi0AFAAGAAgAAAAhAPveV+L8AQAA1AMAAA4AAAAAAAAAAAAA&#10;AAAALgIAAGRycy9lMm9Eb2MueG1sUEsBAi0AFAAGAAgAAAAhAOZoIJXfAAAACwEAAA8AAAAAAAAA&#10;AAAAAAAAVgQAAGRycy9kb3ducmV2LnhtbFBLBQYAAAAABAAEAPMAAABiBQAAAAA=&#10;" filled="f" stroked="f">
                <v:textbox>
                  <w:txbxContent>
                    <w:p w14:paraId="1B5A0ECA" w14:textId="77777777" w:rsidR="009C4F3D" w:rsidRPr="00433830" w:rsidRDefault="009C4F3D" w:rsidP="009C4F3D">
                      <w:pPr>
                        <w:rPr>
                          <w:sz w:val="16"/>
                          <w:szCs w:val="16"/>
                        </w:rPr>
                      </w:pPr>
                      <w:r w:rsidRPr="00433830">
                        <w:rPr>
                          <w:sz w:val="16"/>
                          <w:szCs w:val="16"/>
                        </w:rPr>
                        <w:t>500 kV, 1 circuit</w:t>
                      </w:r>
                    </w:p>
                  </w:txbxContent>
                </v:textbox>
                <w10:wrap anchorx="margin"/>
              </v:shape>
            </w:pict>
          </mc:Fallback>
        </mc:AlternateContent>
      </w:r>
      <w:r>
        <w:rPr>
          <w:noProof/>
        </w:rPr>
        <mc:AlternateContent>
          <mc:Choice Requires="wps">
            <w:drawing>
              <wp:anchor distT="45720" distB="45720" distL="114300" distR="114300" simplePos="0" relativeHeight="251648000" behindDoc="0" locked="0" layoutInCell="1" allowOverlap="1" wp14:anchorId="75E95078" wp14:editId="12C10222">
                <wp:simplePos x="0" y="0"/>
                <wp:positionH relativeFrom="margin">
                  <wp:posOffset>3906592</wp:posOffset>
                </wp:positionH>
                <wp:positionV relativeFrom="paragraph">
                  <wp:posOffset>1169313</wp:posOffset>
                </wp:positionV>
                <wp:extent cx="676551" cy="306562"/>
                <wp:effectExtent l="0" t="0" r="0" b="0"/>
                <wp:wrapNone/>
                <wp:docPr id="11538748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6551" cy="306562"/>
                        </a:xfrm>
                        <a:prstGeom prst="rect">
                          <a:avLst/>
                        </a:prstGeom>
                        <a:noFill/>
                        <a:ln w="9525">
                          <a:noFill/>
                          <a:miter lim="800000"/>
                          <a:headEnd/>
                          <a:tailEnd/>
                        </a:ln>
                      </wps:spPr>
                      <wps:txbx>
                        <w:txbxContent>
                          <w:p w14:paraId="4373D648" w14:textId="77777777" w:rsidR="009C4F3D" w:rsidRDefault="009C4F3D" w:rsidP="009C4F3D">
                            <w:r>
                              <w:t>52 km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5E95078" id="_x0000_s1091" type="#_x0000_t202" style="position:absolute;margin-left:307.6pt;margin-top:92.05pt;width:53.25pt;height:24.15pt;z-index:25164800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L9YI/AEAANQDAAAOAAAAZHJzL2Uyb0RvYy54bWysU11v2yAUfZ+0/4B4X+xkcdpaIVXXrtOk&#10;7kNq9wMIxjEacBmQ2Nmv3wW7abS9VfMD4nLNufece1hfD0aTg/RBgWV0PispkVZAo+yO0R9P9+8u&#10;KQmR24ZrsJLRowz0evP2zbp3tVxAB7qRniCIDXXvGO1idHVRBNFJw8MMnLSYbMEbHjH0u6LxvEd0&#10;o4tFWa6KHnzjPAgZAp7ejUm6yfhtK0X81rZBRqIZxd5iXn1et2ktNmte7zx3nRJTG/wVXRiuLBY9&#10;Qd3xyMneq3+gjBIeArRxJsAU0LZKyMwB2czLv9g8dtzJzAXFCe4kU/h/sOLr4dF99yQOH2DAAWYS&#10;wT2A+BmIhduO25288R76TvIGC8+TZEXvQj1dTVKHOiSQbf8FGhwy30fIQEPrTVIFeRJExwEcT6LL&#10;IRKBh6uLVVXNKRGYel+uqtUiV+D182XnQ/wkwZC0YdTjTDM4PzyEmJrh9fMvqZaFe6V1nqu2pGf0&#10;qlpU+cJZxqiIttPKMHpZpm80QuL40Tb5cuRKj3ssoO1EOvEcGcdhOxDVMLrMkiQRttAcUQYPo83w&#10;WeCmA/+bkh4txmj4tedeUqI/W5Tyar5cJk/mYFldLDDw55nteYZbgVCMRkrG7W3MPh4536Dkrcpy&#10;vHQy9YzWySpNNk/ePI/zXy+PcfMHAAD//wMAUEsDBBQABgAIAAAAIQAlY+KR3wAAAAsBAAAPAAAA&#10;ZHJzL2Rvd25yZXYueG1sTI/LTsMwEEX3SPyDNUjsqB2TPghxKgRiC6I8JHZuPE0i4nEUu034e4YV&#10;LEf36N4z5Xb2vTjhGLtABrKFAoFUB9dRY+Dt9fFqAyImS872gdDAN0bYVudnpS1cmOgFT7vUCC6h&#10;WFgDbUpDIWWsW/Q2LsKAxNkhjN4mPsdGutFOXO57qZVaSW874oXWDnjfYv21O3oD70+Hz49cPTcP&#10;fjlMYVaS/I005vJivrsFkXBOfzD86rM6VOy0D0dyUfQGVtlSM8rBJs9AMLHW2RrE3oC+1jnIqpT/&#10;f6h+AAAA//8DAFBLAQItABQABgAIAAAAIQC2gziS/gAAAOEBAAATAAAAAAAAAAAAAAAAAAAAAABb&#10;Q29udGVudF9UeXBlc10ueG1sUEsBAi0AFAAGAAgAAAAhADj9If/WAAAAlAEAAAsAAAAAAAAAAAAA&#10;AAAALwEAAF9yZWxzLy5yZWxzUEsBAi0AFAAGAAgAAAAhALgv1gj8AQAA1AMAAA4AAAAAAAAAAAAA&#10;AAAALgIAAGRycy9lMm9Eb2MueG1sUEsBAi0AFAAGAAgAAAAhACVj4pHfAAAACwEAAA8AAAAAAAAA&#10;AAAAAAAAVgQAAGRycy9kb3ducmV2LnhtbFBLBQYAAAAABAAEAPMAAABiBQAAAAA=&#10;" filled="f" stroked="f">
                <v:textbox>
                  <w:txbxContent>
                    <w:p w14:paraId="4373D648" w14:textId="77777777" w:rsidR="009C4F3D" w:rsidRDefault="009C4F3D" w:rsidP="009C4F3D">
                      <w:r>
                        <w:t>52 km</w:t>
                      </w:r>
                    </w:p>
                  </w:txbxContent>
                </v:textbox>
                <w10:wrap anchorx="margin"/>
              </v:shape>
            </w:pict>
          </mc:Fallback>
        </mc:AlternateContent>
      </w:r>
      <w:r>
        <w:rPr>
          <w:noProof/>
        </w:rPr>
        <mc:AlternateContent>
          <mc:Choice Requires="wps">
            <w:drawing>
              <wp:anchor distT="45720" distB="45720" distL="114300" distR="114300" simplePos="0" relativeHeight="251644928" behindDoc="0" locked="0" layoutInCell="1" allowOverlap="1" wp14:anchorId="117B939E" wp14:editId="4CDACFE4">
                <wp:simplePos x="0" y="0"/>
                <wp:positionH relativeFrom="margin">
                  <wp:posOffset>1743056</wp:posOffset>
                </wp:positionH>
                <wp:positionV relativeFrom="paragraph">
                  <wp:posOffset>1414297</wp:posOffset>
                </wp:positionV>
                <wp:extent cx="887815" cy="306562"/>
                <wp:effectExtent l="0" t="0" r="0" b="0"/>
                <wp:wrapNone/>
                <wp:docPr id="16872030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7815" cy="306562"/>
                        </a:xfrm>
                        <a:prstGeom prst="rect">
                          <a:avLst/>
                        </a:prstGeom>
                        <a:noFill/>
                        <a:ln w="9525">
                          <a:noFill/>
                          <a:miter lim="800000"/>
                          <a:headEnd/>
                          <a:tailEnd/>
                        </a:ln>
                      </wps:spPr>
                      <wps:txbx>
                        <w:txbxContent>
                          <w:p w14:paraId="1B61F480" w14:textId="77777777" w:rsidR="009C4F3D" w:rsidRPr="00433830" w:rsidRDefault="009C4F3D" w:rsidP="009C4F3D">
                            <w:pPr>
                              <w:rPr>
                                <w:sz w:val="16"/>
                                <w:szCs w:val="16"/>
                              </w:rPr>
                            </w:pPr>
                            <w:r w:rsidRPr="00433830">
                              <w:rPr>
                                <w:sz w:val="16"/>
                                <w:szCs w:val="16"/>
                              </w:rPr>
                              <w:t>500 kV, 1 circuit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17B939E" id="_x0000_s1092" type="#_x0000_t202" style="position:absolute;margin-left:137.25pt;margin-top:111.35pt;width:69.9pt;height:24.15pt;z-index:25164492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t/vV/AEAANQDAAAOAAAAZHJzL2Uyb0RvYy54bWysU8tu2zAQvBfoPxC815Jd23EEy0GaNEWB&#10;9AGk/YA1RVlESS5L0pbcr++SchyjvRXVgeByxdmd2eH6ZjCaHaQPCm3Np5OSM2kFNsruav7928Ob&#10;FWchgm1Ao5U1P8rAbzavX617V8kZdqgb6RmB2FD1ruZdjK4qiiA6aSBM0ElLyRa9gUih3xWNh57Q&#10;jS5mZbksevSN8yhkCHR6Pyb5JuO3rRTxS9sGGZmuOfUW8+rzuk1rsVlDtfPgOiVObcA/dGFAWSp6&#10;hrqHCGzv1V9QRgmPAds4EWgKbFslZOZAbKblH2yeOnAycyFxgjvLFP4frPh8eHJfPYvDOxxogJlE&#10;cI8ofgRm8a4Du5O33mPfSWio8DRJVvQuVKerSepQhQSy7T9hQ0OGfcQMNLTeJFWIJyN0GsDxLLoc&#10;IhN0uFpdraYLzgSl3pbLxXKWK0D1fNn5ED9INCxtau5pphkcDo8hpmagev4l1bL4oLTOc9WW9TW/&#10;XswW+cJFxqhIttPKUP0yfaMREsf3tsmXIyg97qmAtifSiefIOA7bgamm5vPccBJhi82RZPA42oye&#10;BW069L8468liNQ8/9+AlZ/qjJSmvp/N58mQO5ourGQX+MrO9zIAVBFXzyNm4vYvZxyPnW5K8VVmO&#10;l05OPZN1skonmydvXsb5r5fHuPkNAAD//wMAUEsDBBQABgAIAAAAIQCZ6akx3wAAAAsBAAAPAAAA&#10;ZHJzL2Rvd25yZXYueG1sTI9NT8MwDIbvSPyHyEjcWNLSMdY1nSYQV9DGh8Qta7y2WuNUTbaWf493&#10;gput99Hrx8V6cp044xBaTxqSmQKBVHnbUq3h4/3l7hFEiIas6Tyhhh8MsC6vrwqTWz/SFs+7WAsu&#10;oZAbDU2MfS5lqBp0Jsx8j8TZwQ/ORF6HWtrBjFzuOpkq9SCdaYkvNKbHpwar4+7kNHy+Hr6/MvVW&#10;P7t5P/pJSXJLqfXtzbRZgYg4xT8YLvqsDiU77f2JbBCdhnSRzRnlIU0XIJjIkuwexP4SJQpkWcj/&#10;P5S/AAAA//8DAFBLAQItABQABgAIAAAAIQC2gziS/gAAAOEBAAATAAAAAAAAAAAAAAAAAAAAAABb&#10;Q29udGVudF9UeXBlc10ueG1sUEsBAi0AFAAGAAgAAAAhADj9If/WAAAAlAEAAAsAAAAAAAAAAAAA&#10;AAAALwEAAF9yZWxzLy5yZWxzUEsBAi0AFAAGAAgAAAAhAB63+9X8AQAA1AMAAA4AAAAAAAAAAAAA&#10;AAAALgIAAGRycy9lMm9Eb2MueG1sUEsBAi0AFAAGAAgAAAAhAJnpqTHfAAAACwEAAA8AAAAAAAAA&#10;AAAAAAAAVgQAAGRycy9kb3ducmV2LnhtbFBLBQYAAAAABAAEAPMAAABiBQAAAAA=&#10;" filled="f" stroked="f">
                <v:textbox>
                  <w:txbxContent>
                    <w:p w14:paraId="1B61F480" w14:textId="77777777" w:rsidR="009C4F3D" w:rsidRPr="00433830" w:rsidRDefault="009C4F3D" w:rsidP="009C4F3D">
                      <w:pPr>
                        <w:rPr>
                          <w:sz w:val="16"/>
                          <w:szCs w:val="16"/>
                        </w:rPr>
                      </w:pPr>
                      <w:r w:rsidRPr="00433830">
                        <w:rPr>
                          <w:sz w:val="16"/>
                          <w:szCs w:val="16"/>
                        </w:rPr>
                        <w:t>500 kV, 1 circuit</w:t>
                      </w:r>
                    </w:p>
                  </w:txbxContent>
                </v:textbox>
                <w10:wrap anchorx="margin"/>
              </v:shape>
            </w:pict>
          </mc:Fallback>
        </mc:AlternateContent>
      </w:r>
      <w:r>
        <w:rPr>
          <w:noProof/>
        </w:rPr>
        <mc:AlternateContent>
          <mc:Choice Requires="wps">
            <w:drawing>
              <wp:anchor distT="45720" distB="45720" distL="114300" distR="114300" simplePos="0" relativeHeight="251641856" behindDoc="0" locked="0" layoutInCell="1" allowOverlap="1" wp14:anchorId="01664037" wp14:editId="4ABA1E0D">
                <wp:simplePos x="0" y="0"/>
                <wp:positionH relativeFrom="margin">
                  <wp:posOffset>1863536</wp:posOffset>
                </wp:positionH>
                <wp:positionV relativeFrom="paragraph">
                  <wp:posOffset>1158240</wp:posOffset>
                </wp:positionV>
                <wp:extent cx="676551" cy="306562"/>
                <wp:effectExtent l="0" t="0" r="0" b="0"/>
                <wp:wrapNone/>
                <wp:docPr id="89984829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6551" cy="306562"/>
                        </a:xfrm>
                        <a:prstGeom prst="rect">
                          <a:avLst/>
                        </a:prstGeom>
                        <a:noFill/>
                        <a:ln w="9525">
                          <a:noFill/>
                          <a:miter lim="800000"/>
                          <a:headEnd/>
                          <a:tailEnd/>
                        </a:ln>
                      </wps:spPr>
                      <wps:txbx>
                        <w:txbxContent>
                          <w:p w14:paraId="0E5C17F2" w14:textId="77777777" w:rsidR="009C4F3D" w:rsidRDefault="009C4F3D" w:rsidP="009C4F3D">
                            <w:r>
                              <w:t>29 km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664037" id="_x0000_s1093" type="#_x0000_t202" style="position:absolute;margin-left:146.75pt;margin-top:91.2pt;width:53.25pt;height:24.15pt;z-index:25164185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no//QEAANQDAAAOAAAAZHJzL2Uyb0RvYy54bWysU11v2yAUfZ+0/4B4X+ykcdpaIVXXrtOk&#10;7kPq9gMIxjEacBmQ2Nmv7wW7abS9TfMDAq7vufece1jfDEaTg/RBgWV0PispkVZAo+yO0R/fH95d&#10;URIitw3XYCWjRxnozebtm3XvarmADnQjPUEQG+reMdrF6OqiCKKThocZOGkx2II3POLR74rG8x7R&#10;jS4WZbkqevCN8yBkCHh7PwbpJuO3rRTxa9sGGYlmFHuLefV53aa12Kx5vfPcdUpMbfB/6MJwZbHo&#10;CeqeR072Xv0FZZTwEKCNMwGmgLZVQmYOyGZe/sHmqeNOZi4oTnAnmcL/gxVfDk/umydxeA8DDjCT&#10;CO4RxM9ALNx13O7krffQd5I3WHieJCt6F+opNUkd6pBAtv1naHDIfB8hAw2tN0kV5EkQHQdwPIku&#10;h0gEXq4uV1U1p0Rg6KJcVatFrsDrl2TnQ/wowZC0YdTjTDM4PzyGmJrh9csvqZaFB6V1nqu2pGf0&#10;ulpUOeEsYlRE22llGL0q0zcaIXH8YJucHLnS4x4LaDuRTjxHxnHYDkQ1jC4vUnISYQvNEWXwMNoM&#10;nwVuOvC/KenRYoyGX3vuJSX6k0Upr+fLZfJkPiyrywUe/Hlkex7hViAUo5GScXsXs49Hzrcoeauy&#10;HK+dTD2jdbJKk82TN8/P+a/Xx7h5BgAA//8DAFBLAwQUAAYACAAAACEA8yiJ794AAAALAQAADwAA&#10;AGRycy9kb3ducmV2LnhtbEyPy07DMBBF90j8gzVI7KjdNKVtGqdCILagvpDYufE0iYjHUew24e8Z&#10;VrAc3aM75+ab0bXiin1oPGmYThQIpNLbhioNh/3rwxJEiIasaT2hhm8MsClub3KTWT/QFq+7WAku&#10;oZAZDXWMXSZlKGt0Jkx8h8TZ2ffORD77StreDFzuWpko9SidaYg/1KbD5xrLr93FaTi+nT8/UvVe&#10;vbh5N/hRSXIrqfX93fi0BhFxjH8w/OqzOhTsdPIXskG0GpLVbM4oB8skBcFEqhSvO3E0UwuQRS7/&#10;byh+AAAA//8DAFBLAQItABQABgAIAAAAIQC2gziS/gAAAOEBAAATAAAAAAAAAAAAAAAAAAAAAABb&#10;Q29udGVudF9UeXBlc10ueG1sUEsBAi0AFAAGAAgAAAAhADj9If/WAAAAlAEAAAsAAAAAAAAAAAAA&#10;AAAALwEAAF9yZWxzLy5yZWxzUEsBAi0AFAAGAAgAAAAhAF1Gej/9AQAA1AMAAA4AAAAAAAAAAAAA&#10;AAAALgIAAGRycy9lMm9Eb2MueG1sUEsBAi0AFAAGAAgAAAAhAPMoie/eAAAACwEAAA8AAAAAAAAA&#10;AAAAAAAAVwQAAGRycy9kb3ducmV2LnhtbFBLBQYAAAAABAAEAPMAAABiBQAAAAA=&#10;" filled="f" stroked="f">
                <v:textbox>
                  <w:txbxContent>
                    <w:p w14:paraId="0E5C17F2" w14:textId="77777777" w:rsidR="009C4F3D" w:rsidRDefault="009C4F3D" w:rsidP="009C4F3D">
                      <w:r>
                        <w:t>29 km</w:t>
                      </w:r>
                    </w:p>
                  </w:txbxContent>
                </v:textbox>
                <w10:wrap anchorx="margin"/>
              </v:shape>
            </w:pict>
          </mc:Fallback>
        </mc:AlternateContent>
      </w:r>
      <w:r>
        <w:rPr>
          <w:noProof/>
        </w:rPr>
        <mc:AlternateContent>
          <mc:Choice Requires="wps">
            <w:drawing>
              <wp:anchor distT="45720" distB="45720" distL="114300" distR="114300" simplePos="0" relativeHeight="251638784" behindDoc="0" locked="0" layoutInCell="1" allowOverlap="1" wp14:anchorId="611FA8AC" wp14:editId="1696AC86">
                <wp:simplePos x="0" y="0"/>
                <wp:positionH relativeFrom="margin">
                  <wp:posOffset>1271982</wp:posOffset>
                </wp:positionH>
                <wp:positionV relativeFrom="paragraph">
                  <wp:posOffset>2436404</wp:posOffset>
                </wp:positionV>
                <wp:extent cx="1389824" cy="306562"/>
                <wp:effectExtent l="0" t="0" r="0" b="0"/>
                <wp:wrapNone/>
                <wp:docPr id="8566594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89824" cy="306562"/>
                        </a:xfrm>
                        <a:prstGeom prst="rect">
                          <a:avLst/>
                        </a:prstGeom>
                        <a:noFill/>
                        <a:ln w="9525">
                          <a:noFill/>
                          <a:miter lim="800000"/>
                          <a:headEnd/>
                          <a:tailEnd/>
                        </a:ln>
                      </wps:spPr>
                      <wps:txbx>
                        <w:txbxContent>
                          <w:p w14:paraId="2B1DEBEB" w14:textId="77777777" w:rsidR="009C4F3D" w:rsidRDefault="009C4F3D" w:rsidP="009C4F3D">
                            <w:r>
                              <w:t>Variants under test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11FA8AC" id="_x0000_s1094" type="#_x0000_t202" style="position:absolute;margin-left:100.15pt;margin-top:191.85pt;width:109.45pt;height:24.15pt;z-index:25163878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7Wc5/QEAANUDAAAOAAAAZHJzL2Uyb0RvYy54bWysU9uO2yAQfa/Uf0C8N3a8TppYIavtbreq&#10;tL1I234AwThGBYYCib39+g44m43at6p+QOBhzsw5c9hcj0aTo/RBgWV0PispkVZAq+ye0e/f7t+s&#10;KAmR25ZrsJLRJxno9fb1q83gGllBD7qVniCIDc3gGO1jdE1RBNFLw8MMnLQY7MAbHvHo90Xr+YDo&#10;RhdVWS6LAXzrPAgZAv69m4J0m/G7Tor4peuCjEQzir3FvPq87tJabDe82XvueiVObfB/6MJwZbHo&#10;GeqOR04OXv0FZZTwEKCLMwGmgK5TQmYOyGZe/sHmsedOZi4oTnBnmcL/gxWfj4/uqydxfAcjDjCT&#10;CO4BxI9ALNz23O7ljfcw9JK3WHieJCsGF5pTapI6NCGB7IZP0OKQ+SFCBho7b5IqyJMgOg7g6Sy6&#10;HCMRqeTVar2qakoExq7K5WJZ5RK8ec52PsQPEgxJG0Y9DjWj8+NDiKkb3jxfScUs3Cut82C1JQOj&#10;60W1yAkXEaMi+k4rw+iqTN/khETyvW1zcuRKT3ssoO2JdSI6UY7jbiSqZbSuU3JSYQftE+rgYfIZ&#10;vgvc9OB/UTKgxxgNPw/cS0r0R4tarud1nUyZD/XibYUHfxnZXUa4FQjFaKRk2t7GbOSJ8w1q3qks&#10;x0snp57RO1mlk8+TOS/P+dbLa9z+BgAA//8DAFBLAwQUAAYACAAAACEAtKRJ1t8AAAALAQAADwAA&#10;AGRycy9kb3ducmV2LnhtbEyPwU7DMAyG70i8Q+RJ3FiydrCtazohENehDYbELWu8tqJxqiZby9vP&#10;nOBmy78+f3++GV0rLtiHxpOG2VSBQCq9bajS8PH+er8EEaIha1pPqOEHA2yK25vcZNYPtMPLPlaC&#10;IRQyo6GOscukDGWNzoSp75D4dvK9M5HXvpK2NwPDXSsTpR6lMw3xh9p0+Fxj+b0/Ow2H7enrc67e&#10;qhf30A1+VJLcSmp9Nxmf1iAijvEvDL/6rA4FOx39mWwQrQampxzVkC7TBQhOzGerBMSRhzRRIItc&#10;/u9QXAEAAP//AwBQSwECLQAUAAYACAAAACEAtoM4kv4AAADhAQAAEwAAAAAAAAAAAAAAAAAAAAAA&#10;W0NvbnRlbnRfVHlwZXNdLnhtbFBLAQItABQABgAIAAAAIQA4/SH/1gAAAJQBAAALAAAAAAAAAAAA&#10;AAAAAC8BAABfcmVscy8ucmVsc1BLAQItABQABgAIAAAAIQAU7Wc5/QEAANUDAAAOAAAAAAAAAAAA&#10;AAAAAC4CAABkcnMvZTJvRG9jLnhtbFBLAQItABQABgAIAAAAIQC0pEnW3wAAAAsBAAAPAAAAAAAA&#10;AAAAAAAAAFcEAABkcnMvZG93bnJldi54bWxQSwUGAAAAAAQABADzAAAAYwUAAAAA&#10;" filled="f" stroked="f">
                <v:textbox>
                  <w:txbxContent>
                    <w:p w14:paraId="2B1DEBEB" w14:textId="77777777" w:rsidR="009C4F3D" w:rsidRDefault="009C4F3D" w:rsidP="009C4F3D">
                      <w:r>
                        <w:t>Variants under test</w:t>
                      </w:r>
                    </w:p>
                  </w:txbxContent>
                </v:textbox>
                <w10:wrap anchorx="margin"/>
              </v:shape>
            </w:pict>
          </mc:Fallback>
        </mc:AlternateContent>
      </w:r>
      <w:r>
        <w:rPr>
          <w:noProof/>
        </w:rPr>
        <mc:AlternateContent>
          <mc:Choice Requires="wps">
            <w:drawing>
              <wp:anchor distT="45720" distB="45720" distL="114300" distR="114300" simplePos="0" relativeHeight="251635712" behindDoc="0" locked="0" layoutInCell="1" allowOverlap="1" wp14:anchorId="2D654295" wp14:editId="20B826EC">
                <wp:simplePos x="0" y="0"/>
                <wp:positionH relativeFrom="margin">
                  <wp:posOffset>5099050</wp:posOffset>
                </wp:positionH>
                <wp:positionV relativeFrom="paragraph">
                  <wp:posOffset>1941437</wp:posOffset>
                </wp:positionV>
                <wp:extent cx="676551" cy="306562"/>
                <wp:effectExtent l="0" t="0" r="0" b="0"/>
                <wp:wrapNone/>
                <wp:docPr id="11322633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6551" cy="306562"/>
                        </a:xfrm>
                        <a:prstGeom prst="rect">
                          <a:avLst/>
                        </a:prstGeom>
                        <a:noFill/>
                        <a:ln w="9525">
                          <a:noFill/>
                          <a:miter lim="800000"/>
                          <a:headEnd/>
                          <a:tailEnd/>
                        </a:ln>
                      </wps:spPr>
                      <wps:txbx>
                        <w:txbxContent>
                          <w:p w14:paraId="615BB853" w14:textId="77777777" w:rsidR="009C4F3D" w:rsidRDefault="009C4F3D" w:rsidP="009C4F3D">
                            <w:r>
                              <w:t>PoC</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D654295" id="_x0000_s1095" type="#_x0000_t202" style="position:absolute;margin-left:401.5pt;margin-top:152.85pt;width:53.25pt;height:24.15pt;z-index:2516357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I5n/QEAANQDAAAOAAAAZHJzL2Uyb0RvYy54bWysU11v2yAUfZ+0/4B4X+xkcdpaIVXXrtOk&#10;7kNq9wMIxjEacBmQ2Nmv3wW7abS9VfMDAq7vufece1hfD0aTg/RBgWV0PispkVZAo+yO0R9P9+8u&#10;KQmR24ZrsJLRowz0evP2zbp3tVxAB7qRniCIDXXvGO1idHVRBNFJw8MMnLQYbMEbHvHod0XjeY/o&#10;RheLslwVPfjGeRAyBLy9G4N0k/HbVor4rW2DjEQzir3FvPq8btNabNa83nnuOiWmNvgrujBcWSx6&#10;grrjkZO9V/9AGSU8BGjjTIApoG2VkJkDspmXf7F57LiTmQuKE9xJpvD/YMXXw6P77kkcPsCAA8wk&#10;gnsA8TMQC7cdtzt54z30neQNFp4nyYrehXpKTVKHOiSQbf8FGhwy30fIQEPrTVIFeRJExwEcT6LL&#10;IRKBl6uLVVXNKREYel+uqtUiV+D1c7LzIX6SYEjaMOpxphmcHx5CTM3w+vmXVMvCvdI6z1Vb0jN6&#10;VS2qnHAWMSqi7bQyjF6W6RuNkDh+tE1OjlzpcY8FtJ1IJ54j4zhsB6IaRpdVSk4ibKE5ogweRpvh&#10;s8BNB/43JT1ajNHwa8+9pER/tijl1Xy5TJ7Mh2V1scCDP49szyPcCoRiNFIybm9j9vHI+QYlb1WW&#10;46WTqWe0TlZpsnny5vk5//XyGDd/AAAA//8DAFBLAwQUAAYACAAAACEAh8xcZt8AAAALAQAADwAA&#10;AGRycy9kb3ducmV2LnhtbEyPzU7DMBCE70i8g7VI3KgX2kAT4lQIxBVE+ZG4ufE2iYjXUew24e1Z&#10;TnCcndHsN+Vm9r060hi7wAYuFwiKuA6u48bA2+vjxRpUTJad7QOTgW+KsKlOT0pbuDDxCx23qVFS&#10;wrGwBtqUhkLrWLfkbVyEgVi8fRi9TSLHRrvRTlLue32FeK297Vg+tHag+5bqr+3BG3h/2n9+rPC5&#10;efDZMIUZNftcG3N+Nt/dgko0p78w/OILOlTCtAsHdlH1Bta4lC3JwBKzG1CSyDHPQO3kkq0QdFXq&#10;/xuqHwAAAP//AwBQSwECLQAUAAYACAAAACEAtoM4kv4AAADhAQAAEwAAAAAAAAAAAAAAAAAAAAAA&#10;W0NvbnRlbnRfVHlwZXNdLnhtbFBLAQItABQABgAIAAAAIQA4/SH/1gAAAJQBAAALAAAAAAAAAAAA&#10;AAAAAC8BAABfcmVscy8ucmVsc1BLAQItABQABgAIAAAAIQBy/I5n/QEAANQDAAAOAAAAAAAAAAAA&#10;AAAAAC4CAABkcnMvZTJvRG9jLnhtbFBLAQItABQABgAIAAAAIQCHzFxm3wAAAAsBAAAPAAAAAAAA&#10;AAAAAAAAAFcEAABkcnMvZG93bnJldi54bWxQSwUGAAAAAAQABADzAAAAYwUAAAAA&#10;" filled="f" stroked="f">
                <v:textbox>
                  <w:txbxContent>
                    <w:p w14:paraId="615BB853" w14:textId="77777777" w:rsidR="009C4F3D" w:rsidRDefault="009C4F3D" w:rsidP="009C4F3D">
                      <w:r>
                        <w:t>PoC</w:t>
                      </w:r>
                    </w:p>
                  </w:txbxContent>
                </v:textbox>
                <w10:wrap anchorx="margin"/>
              </v:shape>
            </w:pict>
          </mc:Fallback>
        </mc:AlternateContent>
      </w:r>
      <w:r>
        <w:rPr>
          <w:noProof/>
        </w:rPr>
        <mc:AlternateContent>
          <mc:Choice Requires="wps">
            <w:drawing>
              <wp:anchor distT="45720" distB="45720" distL="114300" distR="114300" simplePos="0" relativeHeight="251632640" behindDoc="0" locked="0" layoutInCell="1" allowOverlap="1" wp14:anchorId="53B9E893" wp14:editId="1E1C3C20">
                <wp:simplePos x="0" y="0"/>
                <wp:positionH relativeFrom="margin">
                  <wp:align>center</wp:align>
                </wp:positionH>
                <wp:positionV relativeFrom="paragraph">
                  <wp:posOffset>1621152</wp:posOffset>
                </wp:positionV>
                <wp:extent cx="676551" cy="306562"/>
                <wp:effectExtent l="0" t="0" r="0" b="0"/>
                <wp:wrapNone/>
                <wp:docPr id="14322114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6551" cy="306562"/>
                        </a:xfrm>
                        <a:prstGeom prst="rect">
                          <a:avLst/>
                        </a:prstGeom>
                        <a:noFill/>
                        <a:ln w="9525">
                          <a:noFill/>
                          <a:miter lim="800000"/>
                          <a:headEnd/>
                          <a:tailEnd/>
                        </a:ln>
                      </wps:spPr>
                      <wps:txbx>
                        <w:txbxContent>
                          <w:p w14:paraId="28806BFE" w14:textId="77777777" w:rsidR="009C4F3D" w:rsidRDefault="009C4F3D" w:rsidP="009C4F3D">
                            <w:r>
                              <w:t>HUB B</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3B9E893" id="_x0000_s1096" type="#_x0000_t202" style="position:absolute;margin-left:0;margin-top:127.65pt;width:53.25pt;height:24.15pt;z-index:251632640;visibility:visible;mso-wrap-style:square;mso-width-percent:0;mso-height-percent:0;mso-wrap-distance-left:9pt;mso-wrap-distance-top:3.6pt;mso-wrap-distance-right:9pt;mso-wrap-distance-bottom:3.6pt;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Ikym/QEAANQDAAAOAAAAZHJzL2Uyb0RvYy54bWysU11v2yAUfZ+0/4B4X+xksdtaIVXXrtOk&#10;7kNq9wMIxjEacBmQ2Nmv3wWnabS9VfMDAq7vufece1hdj0aTvfRBgWV0PispkVZAq+yW0R9P9+8u&#10;KQmR25ZrsJLRgwz0ev32zWpwjVxAD7qVniCIDc3gGO1jdE1RBNFLw8MMnLQY7MAbHvHot0Xr+YDo&#10;RheLsqyLAXzrPAgZAt7eTUG6zvhdJ0X81nVBRqIZxd5iXn1eN2kt1ivebD13vRLHNvgrujBcWSx6&#10;grrjkZOdV/9AGSU8BOjiTIApoOuUkJkDspmXf7F57LmTmQuKE9xJpvD/YMXX/aP77kkcP8CIA8wk&#10;gnsA8TMQC7c9t1t54z0MveQtFp4nyYrBheaYmqQOTUggm+ELtDhkvouQgcbOm6QK8iSIjgM4nESX&#10;YyQCL+uLuqrmlAgMvS/rql7kCrx5TnY+xE8SDEkbRj3ONIPz/UOIqRnePP+Salm4V1rnuWpLBkav&#10;qkWVE84iRkW0nVaG0csyfZMREsePts3JkSs97bGAtkfSiefEOI6bkaiW0WWdkpMIG2gPKIOHyWb4&#10;LHDTg/9NyYAWYzT82nEvKdGfLUp5NV8ukyfzYVldLPDgzyOb8wi3AqEYjZRM29uYfTxxvkHJO5Xl&#10;eOnk2DNaJ6t0tHny5vk5//XyGNd/AAAA//8DAFBLAwQUAAYACAAAACEABOfvfNwAAAAIAQAADwAA&#10;AGRycy9kb3ducmV2LnhtbEyPwU7DMBBE70j9B2srcaN2GxJByKZCIK4gClTqzY23SdR4HcVuE/4e&#10;90SPoxnNvCnWk+3EmQbfOkZYLhQI4sqZlmuE76+3uwcQPmg2unNMCL/kYV3ObgqdGzfyJ503oRax&#10;hH2uEZoQ+lxKXzVktV+4njh6BzdYHaIcamkGPcZy28mVUpm0uuW40OieXhqqjpuTRfh5P+y29+qj&#10;frVpP7pJSbaPEvF2Pj0/gQg0hf8wXPAjOpSRae9ObLzoEOKRgLBK0wTExVZZCmKPkKgkA1kW8vpA&#10;+QcAAP//AwBQSwECLQAUAAYACAAAACEAtoM4kv4AAADhAQAAEwAAAAAAAAAAAAAAAAAAAAAAW0Nv&#10;bnRlbnRfVHlwZXNdLnhtbFBLAQItABQABgAIAAAAIQA4/SH/1gAAAJQBAAALAAAAAAAAAAAAAAAA&#10;AC8BAABfcmVscy8ucmVsc1BLAQItABQABgAIAAAAIQBFIkym/QEAANQDAAAOAAAAAAAAAAAAAAAA&#10;AC4CAABkcnMvZTJvRG9jLnhtbFBLAQItABQABgAIAAAAIQAE5+983AAAAAgBAAAPAAAAAAAAAAAA&#10;AAAAAFcEAABkcnMvZG93bnJldi54bWxQSwUGAAAAAAQABADzAAAAYAUAAAAA&#10;" filled="f" stroked="f">
                <v:textbox>
                  <w:txbxContent>
                    <w:p w14:paraId="28806BFE" w14:textId="77777777" w:rsidR="009C4F3D" w:rsidRDefault="009C4F3D" w:rsidP="009C4F3D">
                      <w:r>
                        <w:t>HUB B</w:t>
                      </w:r>
                    </w:p>
                  </w:txbxContent>
                </v:textbox>
                <w10:wrap anchorx="margin"/>
              </v:shape>
            </w:pict>
          </mc:Fallback>
        </mc:AlternateContent>
      </w:r>
      <w:r>
        <w:rPr>
          <w:noProof/>
        </w:rPr>
        <mc:AlternateContent>
          <mc:Choice Requires="wps">
            <w:drawing>
              <wp:anchor distT="45720" distB="45720" distL="114300" distR="114300" simplePos="0" relativeHeight="251629568" behindDoc="0" locked="0" layoutInCell="1" allowOverlap="1" wp14:anchorId="3C3B609B" wp14:editId="4CF5F100">
                <wp:simplePos x="0" y="0"/>
                <wp:positionH relativeFrom="column">
                  <wp:posOffset>981336</wp:posOffset>
                </wp:positionH>
                <wp:positionV relativeFrom="paragraph">
                  <wp:posOffset>1648721</wp:posOffset>
                </wp:positionV>
                <wp:extent cx="676551" cy="306562"/>
                <wp:effectExtent l="0" t="0" r="0" b="0"/>
                <wp:wrapNone/>
                <wp:docPr id="59525994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6551" cy="306562"/>
                        </a:xfrm>
                        <a:prstGeom prst="rect">
                          <a:avLst/>
                        </a:prstGeom>
                        <a:noFill/>
                        <a:ln w="9525">
                          <a:noFill/>
                          <a:miter lim="800000"/>
                          <a:headEnd/>
                          <a:tailEnd/>
                        </a:ln>
                      </wps:spPr>
                      <wps:txbx>
                        <w:txbxContent>
                          <w:p w14:paraId="7A30C573" w14:textId="77777777" w:rsidR="009C4F3D" w:rsidRDefault="009C4F3D" w:rsidP="009C4F3D">
                            <w:r>
                              <w:t>HUB A</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C3B609B" id="_x0000_s1097" type="#_x0000_t202" style="position:absolute;margin-left:77.25pt;margin-top:129.8pt;width:53.25pt;height:24.15pt;z-index:251629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SJQ/QEAANQDAAAOAAAAZHJzL2Uyb0RvYy54bWysU9uO2yAQfa/Uf0C8N3bSONm1Qlbb3W5V&#10;aXuRtv0AgnGMCgwFEjv9+g7Ym43at6p+QMB4zsw5c9jcDEaTo/RBgWV0PispkVZAo+ye0e/fHt5c&#10;URIitw3XYCWjJxnozfb1q03varmADnQjPUEQG+reMdrF6OqiCKKThocZOGkx2II3POLR74vG8x7R&#10;jS4WZbkqevCN8yBkCHh7PwbpNuO3rRTxS9sGGYlmFHuLefV53aW12G54vffcdUpMbfB/6MJwZbHo&#10;GeqeR04OXv0FZZTwEKCNMwGmgLZVQmYOyGZe/sHmqeNOZi4oTnBnmcL/gxWfj0/uqydxeAcDDjCT&#10;CO4RxI9ALNx13O7lrffQd5I3WHieJCt6F+opNUkd6pBAdv0naHDI/BAhAw2tN0kV5EkQHQdwOosu&#10;h0gEXq7Wq6qaUyIw9LZcVatFrsDr52TnQ/wgwZC0YdTjTDM4Pz6GmJrh9fMvqZaFB6V1nqu2pGf0&#10;ulpUOeEiYlRE22llGL0q0zcaIXF8b5ucHLnS4x4LaDuRTjxHxnHYDUQ1jC7XKTmJsIPmhDJ4GG2G&#10;zwI3HfhflPRoMUbDzwP3khL90aKU1/PlMnkyH5bVeoEHfxnZXUa4FQjFaKRk3N7F7OOR8y1K3qos&#10;x0snU89onazSZPPkzctz/uvlMW5/AwAA//8DAFBLAwQUAAYACAAAACEAORuOyd4AAAALAQAADwAA&#10;AGRycy9kb3ducmV2LnhtbEyPwU7DMBBE70j8g7VI3Kjd0AQS4lQIxBXUQitxc+NtEhGvo9htwt+z&#10;nOA42qfZN+V6dr044xg6TxqWCwUCqfa2o0bDx/vLzT2IEA1Z03tCDd8YYF1dXpSmsH6iDZ63sRFc&#10;QqEwGtoYh0LKULfoTFj4AYlvRz86EzmOjbSjmbjc9TJRKpPOdMQfWjPgU4v11/bkNOxej5/7lXpr&#10;nl06TH5Wklwutb6+mh8fQESc4x8Mv/qsDhU7HfyJbBA953SVMqohSfMMBBNJtuR1Bw236i4HWZXy&#10;/4bqBwAA//8DAFBLAQItABQABgAIAAAAIQC2gziS/gAAAOEBAAATAAAAAAAAAAAAAAAAAAAAAABb&#10;Q29udGVudF9UeXBlc10ueG1sUEsBAi0AFAAGAAgAAAAhADj9If/WAAAAlAEAAAsAAAAAAAAAAAAA&#10;AAAALwEAAF9yZWxzLy5yZWxzUEsBAi0AFAAGAAgAAAAhAJeVIlD9AQAA1AMAAA4AAAAAAAAAAAAA&#10;AAAALgIAAGRycy9lMm9Eb2MueG1sUEsBAi0AFAAGAAgAAAAhADkbjsneAAAACwEAAA8AAAAAAAAA&#10;AAAAAAAAVwQAAGRycy9kb3ducmV2LnhtbFBLBQYAAAAABAAEAPMAAABiBQAAAAA=&#10;" filled="f" stroked="f">
                <v:textbox>
                  <w:txbxContent>
                    <w:p w14:paraId="7A30C573" w14:textId="77777777" w:rsidR="009C4F3D" w:rsidRDefault="009C4F3D" w:rsidP="009C4F3D">
                      <w:r>
                        <w:t>HUB A</w:t>
                      </w:r>
                    </w:p>
                  </w:txbxContent>
                </v:textbox>
              </v:shape>
            </w:pict>
          </mc:Fallback>
        </mc:AlternateContent>
      </w:r>
      <w:r>
        <w:rPr>
          <w:noProof/>
        </w:rPr>
        <mc:AlternateContent>
          <mc:Choice Requires="wps">
            <w:drawing>
              <wp:anchor distT="45720" distB="45720" distL="114300" distR="114300" simplePos="0" relativeHeight="251626496" behindDoc="0" locked="0" layoutInCell="1" allowOverlap="1" wp14:anchorId="122B6CE9" wp14:editId="26FDED4E">
                <wp:simplePos x="0" y="0"/>
                <wp:positionH relativeFrom="column">
                  <wp:posOffset>1494130</wp:posOffset>
                </wp:positionH>
                <wp:positionV relativeFrom="paragraph">
                  <wp:posOffset>385636</wp:posOffset>
                </wp:positionV>
                <wp:extent cx="517984" cy="306562"/>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7984" cy="306562"/>
                        </a:xfrm>
                        <a:prstGeom prst="rect">
                          <a:avLst/>
                        </a:prstGeom>
                        <a:noFill/>
                        <a:ln w="9525">
                          <a:noFill/>
                          <a:miter lim="800000"/>
                          <a:headEnd/>
                          <a:tailEnd/>
                        </a:ln>
                      </wps:spPr>
                      <wps:txbx>
                        <w:txbxContent>
                          <w:p w14:paraId="5B97EE5D" w14:textId="77777777" w:rsidR="009C4F3D" w:rsidRDefault="009C4F3D" w:rsidP="009C4F3D">
                            <w:r>
                              <w:t>HYB1</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22B6CE9" id="_x0000_s1098" type="#_x0000_t202" style="position:absolute;margin-left:117.65pt;margin-top:30.35pt;width:40.8pt;height:24.15pt;z-index:251626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i7Q1/QEAANQDAAAOAAAAZHJzL2Uyb0RvYy54bWysU11v2yAUfZ+0/4B4X+xkSZpYIVXXrtOk&#10;7kNq9wMIxjEacBmQ2Nmv3wW7abS9VfMDAq7vufece9hc90aTo/RBgWV0OikpkVZAreye0R9P9+9W&#10;lITIbc01WMnoSQZ6vX37ZtO5Ss6gBV1LTxDEhqpzjLYxuqoogmil4WECTloMNuANj3j0+6L2vEN0&#10;o4tZWS6LDnztPAgZAt7eDUG6zfhNI0X81jRBRqIZxd5iXn1ed2ktthte7T13rRJjG/wVXRiuLBY9&#10;Q93xyMnBq3+gjBIeAjRxIsAU0DRKyMwB2UzLv9g8ttzJzAXFCe4sU/h/sOLr8dF99yT2H6DHAWYS&#10;wT2A+BmIhduW27288R66VvIaC0+TZEXnQjWmJqlDFRLIrvsCNQ6ZHyJkoL7xJqmCPAmi4wBOZ9Fl&#10;H4nAy8X0ar2aUyIw9L5cLpazXIFXz8nOh/hJgiFpw6jHmWZwfnwIMTXDq+dfUi0L90rrPFdtScfo&#10;ejFb5ISLiFERbaeVYXRVpm8wQuL40dY5OXKlhz0W0HYknXgOjGO/64mqGZ2vUnISYQf1CWXwMNgM&#10;nwVuWvC/KenQYoyGXwfuJSX6s0Up19P5PHkyH+aLqxke/GVkdxnhViAUo5GSYXsbs48HzjcoeaOy&#10;HC+djD2jdbJKo82TNy/P+a+Xx7j9AwAA//8DAFBLAwQUAAYACAAAACEAtyNPu98AAAAKAQAADwAA&#10;AGRycy9kb3ducmV2LnhtbEyPy07DMBBF90j9B2sqsaN2GxpIGqdCILaglofEzo2nSdR4HMVuE/6e&#10;YQXL0T2690yxnVwnLjiE1pOG5UKBQKq8banW8P72fHMPIkRD1nSeUMM3BtiWs6vC5NaPtMPLPtaC&#10;SyjkRkMTY59LGaoGnQkL3yNxdvSDM5HPoZZ2MCOXu06ulEqlMy3xQmN6fGywOu3PTsPHy/Hr81a9&#10;1k9u3Y9+UpJcJrW+nk8PGxARp/gHw68+q0PJTgd/JhtEp2GVrBNGNaTqDgQDyTLNQByYVJkCWRby&#10;/wvlDwAAAP//AwBQSwECLQAUAAYACAAAACEAtoM4kv4AAADhAQAAEwAAAAAAAAAAAAAAAAAAAAAA&#10;W0NvbnRlbnRfVHlwZXNdLnhtbFBLAQItABQABgAIAAAAIQA4/SH/1gAAAJQBAAALAAAAAAAAAAAA&#10;AAAAAC8BAABfcmVscy8ucmVsc1BLAQItABQABgAIAAAAIQACi7Q1/QEAANQDAAAOAAAAAAAAAAAA&#10;AAAAAC4CAABkcnMvZTJvRG9jLnhtbFBLAQItABQABgAIAAAAIQC3I0+73wAAAAoBAAAPAAAAAAAA&#10;AAAAAAAAAFcEAABkcnMvZG93bnJldi54bWxQSwUGAAAAAAQABADzAAAAYwUAAAAA&#10;" filled="f" stroked="f">
                <v:textbox>
                  <w:txbxContent>
                    <w:p w14:paraId="5B97EE5D" w14:textId="77777777" w:rsidR="009C4F3D" w:rsidRDefault="009C4F3D" w:rsidP="009C4F3D">
                      <w:r>
                        <w:t>HYB1</w:t>
                      </w:r>
                    </w:p>
                  </w:txbxContent>
                </v:textbox>
              </v:shape>
            </w:pict>
          </mc:Fallback>
        </mc:AlternateContent>
      </w:r>
      <w:r>
        <w:rPr>
          <w:noProof/>
        </w:rPr>
        <mc:AlternateContent>
          <mc:Choice Requires="wpc">
            <w:drawing>
              <wp:inline distT="0" distB="0" distL="0" distR="0" wp14:anchorId="768587D3" wp14:editId="7BB89638">
                <wp:extent cx="6074796" cy="3200400"/>
                <wp:effectExtent l="0" t="0" r="2540" b="0"/>
                <wp:docPr id="623266901" name="Canvas 1"/>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801375035" name="Oval 1801375035"/>
                        <wps:cNvSpPr/>
                        <wps:spPr>
                          <a:xfrm>
                            <a:off x="1077291" y="333954"/>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182DE6D7"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45794520" name="Rectangle 1445794520"/>
                        <wps:cNvSpPr/>
                        <wps:spPr>
                          <a:xfrm>
                            <a:off x="930302" y="1168842"/>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1D032841"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1728629639" name="Rectangle 1728629639"/>
                        <wps:cNvSpPr/>
                        <wps:spPr>
                          <a:xfrm>
                            <a:off x="2649109" y="1168842"/>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3BEB6E6C"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123553427" name="Rectangle 123553427"/>
                        <wps:cNvSpPr/>
                        <wps:spPr>
                          <a:xfrm>
                            <a:off x="4031313" y="2051437"/>
                            <a:ext cx="1099384" cy="119270"/>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48775653" name="Straight Connector 448775653"/>
                        <wps:cNvCnPr>
                          <a:stCxn id="1801375035" idx="4"/>
                          <a:endCxn id="1445794520" idx="0"/>
                        </wps:cNvCnPr>
                        <wps:spPr>
                          <a:xfrm>
                            <a:off x="1279968" y="739470"/>
                            <a:ext cx="111" cy="429372"/>
                          </a:xfrm>
                          <a:prstGeom prst="line">
                            <a:avLst/>
                          </a:prstGeom>
                        </wps:spPr>
                        <wps:style>
                          <a:lnRef idx="2">
                            <a:schemeClr val="dk1"/>
                          </a:lnRef>
                          <a:fillRef idx="0">
                            <a:schemeClr val="dk1"/>
                          </a:fillRef>
                          <a:effectRef idx="1">
                            <a:schemeClr val="dk1"/>
                          </a:effectRef>
                          <a:fontRef idx="minor">
                            <a:schemeClr val="tx1"/>
                          </a:fontRef>
                        </wps:style>
                        <wps:bodyPr/>
                      </wps:wsp>
                      <wps:wsp>
                        <wps:cNvPr id="721528479" name="Straight Connector 721528479"/>
                        <wps:cNvCnPr>
                          <a:stCxn id="1728629639" idx="1"/>
                          <a:endCxn id="1445794520" idx="3"/>
                        </wps:cNvCnPr>
                        <wps:spPr>
                          <a:xfrm flipH="1">
                            <a:off x="1629914" y="1427260"/>
                            <a:ext cx="1019027" cy="0"/>
                          </a:xfrm>
                          <a:prstGeom prst="line">
                            <a:avLst/>
                          </a:prstGeom>
                        </wps:spPr>
                        <wps:style>
                          <a:lnRef idx="2">
                            <a:schemeClr val="dk1"/>
                          </a:lnRef>
                          <a:fillRef idx="0">
                            <a:schemeClr val="dk1"/>
                          </a:fillRef>
                          <a:effectRef idx="1">
                            <a:schemeClr val="dk1"/>
                          </a:effectRef>
                          <a:fontRef idx="minor">
                            <a:schemeClr val="tx1"/>
                          </a:fontRef>
                        </wps:style>
                        <wps:bodyPr/>
                      </wps:wsp>
                      <wps:wsp>
                        <wps:cNvPr id="740615640" name="Connector: Elbow 740615640"/>
                        <wps:cNvCnPr>
                          <a:stCxn id="1728629639" idx="3"/>
                          <a:endCxn id="123553427" idx="0"/>
                        </wps:cNvCnPr>
                        <wps:spPr>
                          <a:xfrm>
                            <a:off x="3348612" y="1427260"/>
                            <a:ext cx="1232102" cy="624177"/>
                          </a:xfrm>
                          <a:prstGeom prst="bentConnector2">
                            <a:avLst/>
                          </a:prstGeom>
                        </wps:spPr>
                        <wps:style>
                          <a:lnRef idx="2">
                            <a:schemeClr val="dk1"/>
                          </a:lnRef>
                          <a:fillRef idx="0">
                            <a:schemeClr val="dk1"/>
                          </a:fillRef>
                          <a:effectRef idx="1">
                            <a:schemeClr val="dk1"/>
                          </a:effectRef>
                          <a:fontRef idx="minor">
                            <a:schemeClr val="tx1"/>
                          </a:fontRef>
                        </wps:style>
                        <wps:bodyPr/>
                      </wps:wsp>
                      <wps:wsp>
                        <wps:cNvPr id="1782379383" name="Right Triangle 1782379383"/>
                        <wps:cNvSpPr/>
                        <wps:spPr>
                          <a:xfrm rot="5400000">
                            <a:off x="1015126" y="1083825"/>
                            <a:ext cx="501393" cy="671427"/>
                          </a:xfrm>
                          <a:prstGeom prst="rtTriangle">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09683123" name="Oval 1509683123"/>
                        <wps:cNvSpPr/>
                        <wps:spPr>
                          <a:xfrm>
                            <a:off x="2679773" y="2399433"/>
                            <a:ext cx="428130" cy="428130"/>
                          </a:xfrm>
                          <a:prstGeom prst="ellipse">
                            <a:avLst/>
                          </a:prstGeom>
                          <a:solidFill>
                            <a:schemeClr val="bg1"/>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73439093" name="Oval 1573439093"/>
                        <wps:cNvSpPr/>
                        <wps:spPr>
                          <a:xfrm>
                            <a:off x="2869172" y="2399598"/>
                            <a:ext cx="428130" cy="428130"/>
                          </a:xfrm>
                          <a:prstGeom prst="ellipse">
                            <a:avLst/>
                          </a:prstGeom>
                          <a:solidFill>
                            <a:schemeClr val="bg1"/>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44228470" name="Connector: Elbow 1644228470"/>
                        <wps:cNvCnPr>
                          <a:stCxn id="1573439093" idx="6"/>
                          <a:endCxn id="123553427" idx="2"/>
                        </wps:cNvCnPr>
                        <wps:spPr>
                          <a:xfrm flipV="1">
                            <a:off x="3297093" y="2170707"/>
                            <a:ext cx="1283621" cy="442956"/>
                          </a:xfrm>
                          <a:prstGeom prst="bentConnector2">
                            <a:avLst/>
                          </a:prstGeom>
                        </wps:spPr>
                        <wps:style>
                          <a:lnRef idx="2">
                            <a:schemeClr val="dk1"/>
                          </a:lnRef>
                          <a:fillRef idx="0">
                            <a:schemeClr val="dk1"/>
                          </a:fillRef>
                          <a:effectRef idx="1">
                            <a:schemeClr val="dk1"/>
                          </a:effectRef>
                          <a:fontRef idx="minor">
                            <a:schemeClr val="tx1"/>
                          </a:fontRef>
                        </wps:style>
                        <wps:bodyPr/>
                      </wps:wsp>
                      <wps:wsp>
                        <wps:cNvPr id="1854787703" name="Rectangle 1854787703"/>
                        <wps:cNvSpPr/>
                        <wps:spPr>
                          <a:xfrm>
                            <a:off x="4535001" y="2230502"/>
                            <a:ext cx="95140" cy="95140"/>
                          </a:xfrm>
                          <a:prstGeom prst="rect">
                            <a:avLst/>
                          </a:prstGeom>
                          <a:solidFill>
                            <a:srgbClr val="FF00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81777911" name="Rectangle 881777911"/>
                        <wps:cNvSpPr/>
                        <wps:spPr>
                          <a:xfrm>
                            <a:off x="3392441" y="2567896"/>
                            <a:ext cx="95140" cy="95140"/>
                          </a:xfrm>
                          <a:prstGeom prst="rect">
                            <a:avLst/>
                          </a:prstGeom>
                          <a:solidFill>
                            <a:srgbClr val="FF00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10917428" name="Rectangle 1910917428"/>
                        <wps:cNvSpPr/>
                        <wps:spPr>
                          <a:xfrm>
                            <a:off x="2497729" y="2193503"/>
                            <a:ext cx="2555097" cy="766404"/>
                          </a:xfrm>
                          <a:prstGeom prst="rect">
                            <a:avLst/>
                          </a:prstGeom>
                          <a:noFill/>
                          <a:ln>
                            <a:solidFill>
                              <a:schemeClr val="bg1">
                                <a:lumMod val="50000"/>
                              </a:schemeClr>
                            </a:solidFill>
                            <a:prstDash val="sysDash"/>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c:wpc>
                  </a:graphicData>
                </a:graphic>
              </wp:inline>
            </w:drawing>
          </mc:Choice>
          <mc:Fallback>
            <w:pict>
              <v:group w14:anchorId="768587D3" id="_x0000_s1099" editas="canvas" style="width:478.35pt;height:252pt;mso-position-horizontal-relative:char;mso-position-vertical-relative:line" coordsize="60744,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oyT9IQcAANE0AAAOAAAAZHJzL2Uyb0RvYy54bWzsW11v2zYUfR+w/yDofbX4IVE06hRBumwD&#10;urZouvWZliVbmCxqlBI7+/W7JCXRTqykdpuiSNUCjih+iCLvObz3kHr5arsuvJtU1bksZz56Efhe&#10;WiZykZfLmf/Xx8tfYt+rG1EuRCHLdObfprX/6uznn15uqmmK5UoWi1R50EhZTzfVzF81TTWdTOpk&#10;la5F/UJWaQmZmVRr0UBSLScLJTbQ+rqY4CCIJhupFpWSSVrXcPe1zfTPTPtZlibNuyyr08YrZj70&#10;rTG/yvzO9e/k7KWYLpWoVnnSdkOc0Iu1yEt4aN/Ua9EI71rl95pa54mStcyaF4lcT2SW5Ulq3gHe&#10;BgV33uZClDeiNi+TwOh0HYSrr9jufKn7XcsiX1zmRaETlaqbi0J5NwJGbbPKm1SP02Sv1AR6MdV1&#10;9d8NzGMKRTYVzGJd9fNZf1k/r1aiSs3r19Pk7c175eULMLI4QISFAQl9rxRrMKp30FFv53bbE6hy&#10;Vb1XbaqGS/1y20yt9V8Ye28LrQWMYY5873bmE0J4SK1NpNvGSyCfBmGIIt9LIL+9tmPRtaMH67dU&#10;rj19MfPTosirWvdaTMXNm7qxpbtSMIx6kGxnzFVzW6S6cFF+SDN4QXgmNrUNBtJ+HkSSpGWDbNZK&#10;LFI7PSgMAmPGeno0anQNM1mmQd1yBtPat9020JW0jXRt27625XXV1ECorxw81DFbua9hnizLpq+8&#10;zkupDjVQwFu1T7blu0GyQ6NHqdnOt2byKddF9a25XNyCRShpMV1XyWUOM/BG1M17oQDEAHcgpuYd&#10;/GSF3Mx82V753kqq/w7d1+XBZCHX9zZACjO//vdaqNT3ij9KMGaOKNUsYhI0ZBgSajdnvptTXq8v&#10;JCAIjAt6Zy51+aboLjMl15+Av871UyFLlAk8e+YnjeoSF40lK2DAJD0/N8WAOSrRvCmvNA/Y+dTm&#10;9XH7SaiqNcMG7Pet7AB0zxRtWT1FpTy/bmSWGzt149pOAYD5W6GawnhyGuohtaj+AOQtymWRejDq&#10;XV47+Z8FbU4CEmCDbISiOKZ4H9oR5wwBiWhoA8ZjIBRrhgPQVtAhY78Hcb3HjpBQy3mP3Uv451Dq&#10;qHbkAsdZlomO4YLQ8J6z2WfJBfMfjwkYjiPMI8IPMIHLO4YJcEQ5CqA9QPpIBbAiPze3IDQexEgF&#10;z80pwCQMCcXsABP0WccQAQ0Igv+GCHAQIkrYvk8ALMFJTK1TgBDHrHOuR6fAuek2oPieAoQxGnhW&#10;0QClMWNhFAJSbTBw1SiRL1eNdyHLEvxwqTxXxjHARWmDfNAvtuU9tcAE1118Xy76Ii68sPG3hbxe&#10;TSDOsE3qxJCCgBnnEehc4FwwwqllDIidWwUBIQgAjXyAOWEmBoFYfYBOirx8Au1g8U8XYR8WBQ7G&#10;9a7SsCBwUE1wFU8QA5pt19VsSAywWNehmp6VbxeiMoxCHFPW+6UHjNKVedAonRtrLc68M5jMA0ZJ&#10;THD6oFF6GWhPv3eaQCdwgS8NuoX1fWEpxZEx7x37DBAP9BKrbfSR1W40z+/YPGkQoTDSApXlzJ4q&#10;p96vxVxuPNaXOMo4jeXtG2fvfJ1CmITQOEKtMHPQIjHBSCs32iIjTBEzXtowa85BGe3f1qqnBzWa&#10;U/UWx2gjf37OxkWnO7Zs1Qn3LMaEgXvdr+ofzJL+UeWtzucKOAMdkPCt2BNSUL9BWdOuaMd3AQoR&#10;BsVex/pBTGJsZD3HdyFsH3DogjEuhnR0odeSwSVZNV0HTxX/IKSw7L2nEZ5qjJ1Yr9+5/tE2AkY/&#10;/1n5+bB7Ba4zQbinBLuX524/SgQ70McR44xBUwB9TDinFnYO+hTHiMD6aL1xc/0g9B/dzNsDNCT2&#10;t9Xmy86X3dlePRX2eg16Csi7tW3YzX8kPjjBzf8MnX+E+jODOiOU8EAvvbvb9mF/+yioxxFHEEx3&#10;UA95vC/kjVDX7sE+H41QH/fyrWLyxCd0IkqxVkqGQ1HkijjYH1DvHDvYSDNqUb4jlNyJRa3A9rhO&#10;8vcdnYRgzgw5aecBsQD+7zMKwjGJcKflUcxD05nhwGGMSvsDEN+xqofikDJQm4N+Xdo5eOLynJUO&#10;BKQ7figNCZzKsmfKMCZBCFoG1Hd+KIedp9YNtZeQO2xHX3LuxETHtvWv4IOOoed44Oy5HDiLY5AV&#10;GdebM3fPm7msY1APh0cxpS3qw4jFvFus2o2gEfX3XdKOUSxFHRmB7lceo9DxmOnOpwADGrQ+B4YY&#10;RIf3YY9c3jG4xxREJ2wPl2HEYenvNkxa3OMwBD2r3WBjEezQmD3o0xf8Ul7CCQzooz41bjQhd6T0&#10;XtCnRShT8nr9p1zYU5b6zHi309fHiMYF2XES7HcAr0W9spXq21ontCcDXdcPPlXK6nBruj4q2OO5&#10;9ac5tw7maT6bMfbafuOjP8zZTRsjdl8inf0PAAD//wMAUEsDBBQABgAIAAAAIQC8SlIO3QAAAAUB&#10;AAAPAAAAZHJzL2Rvd25yZXYueG1sTI/NTsMwEITvSH0HaytxozZt00KIUyEQF3pKWxWObrz5EfY6&#10;it00vD2GC72sNJrRzLfZZrSGDdj71pGE+5kAhlQ63VIt4bB/u3sA5oMirYwjlPCNHjb55CZTqXYX&#10;KnDYhZrFEvKpktCE0KWc+7JBq/zMdUjRq1xvVYiyr7nu1SWWW8PnQqy4VS3FhUZ1+NJg+bU7Wwm6&#10;MIP/eK+qYTtfbIvX5PO4OC6lvJ2Oz0/AAo7hPwy/+BEd8sh0cmfSnhkJ8ZHwd6P3mKzWwE4SErEU&#10;wPOMX9PnPwAAAP//AwBQSwECLQAUAAYACAAAACEAtoM4kv4AAADhAQAAEwAAAAAAAAAAAAAAAAAA&#10;AAAAW0NvbnRlbnRfVHlwZXNdLnhtbFBLAQItABQABgAIAAAAIQA4/SH/1gAAAJQBAAALAAAAAAAA&#10;AAAAAAAAAC8BAABfcmVscy8ucmVsc1BLAQItABQABgAIAAAAIQDsoyT9IQcAANE0AAAOAAAAAAAA&#10;AAAAAAAAAC4CAABkcnMvZTJvRG9jLnhtbFBLAQItABQABgAIAAAAIQC8SlIO3QAAAAUBAAAPAAAA&#10;AAAAAAAAAAAAAHsJAABkcnMvZG93bnJldi54bWxQSwUGAAAAAAQABADzAAAAhQoAAAAA&#10;">
                <v:shape id="_x0000_s1100" type="#_x0000_t75" style="position:absolute;width:60744;height:32004;visibility:visible;mso-wrap-style:square" filled="t">
                  <v:fill o:detectmouseclick="t"/>
                  <v:path o:connecttype="none"/>
                </v:shape>
                <v:oval id="Oval 1801375035" o:spid="_x0000_s1101" style="position:absolute;left:10772;top:3339;width:4056;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5WJ6yQAAAOMAAAAPAAAAZHJzL2Rvd25yZXYueG1sRE+9bsIw&#10;EN6R+g7WIXUDG2gABQxCSJUY6FCgQ7cjPpKI+JzGJoQ+fV2pUsf7/m+57mwlWmp86VjDaKhAEGfO&#10;lJxrOB1fB3MQPiAbrByThgd5WK+eektMjbvzO7WHkIsYwj5FDUUIdSqlzwqy6IeuJo7cxTUWQzyb&#10;XJoG7zHcVnKs1FRaLDk2FFjTtqDserhZDWP6rl4eH7NL6962vE/2X+fPzVTr5363WYAI1IV/8Z97&#10;Z+L8uRpNZomaJPD7UwRArn4AAAD//wMAUEsBAi0AFAAGAAgAAAAhANvh9svuAAAAhQEAABMAAAAA&#10;AAAAAAAAAAAAAAAAAFtDb250ZW50X1R5cGVzXS54bWxQSwECLQAUAAYACAAAACEAWvQsW78AAAAV&#10;AQAACwAAAAAAAAAAAAAAAAAfAQAAX3JlbHMvLnJlbHNQSwECLQAUAAYACAAAACEA9+VieskAAADj&#10;AAAADwAAAAAAAAAAAAAAAAAHAgAAZHJzL2Rvd25yZXYueG1sUEsFBgAAAAADAAMAtwAAAP0CAAAA&#10;AA==&#10;" fillcolor="#00a9ce [3204]" strokecolor="#00191e [484]" strokeweight="2pt">
                  <v:textbox>
                    <w:txbxContent>
                      <w:p w14:paraId="182DE6D7" w14:textId="77777777" w:rsidR="009C4F3D" w:rsidRPr="00A87045" w:rsidRDefault="009C4F3D" w:rsidP="009C4F3D">
                        <w:pPr>
                          <w:jc w:val="center"/>
                          <w:rPr>
                            <w:sz w:val="6"/>
                            <w:szCs w:val="6"/>
                          </w:rPr>
                        </w:pPr>
                      </w:p>
                    </w:txbxContent>
                  </v:textbox>
                </v:oval>
                <v:rect id="Rectangle 1445794520" o:spid="_x0000_s1102" style="position:absolute;left:9303;top:11688;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mbU4yQAAAOMAAAAPAAAAZHJzL2Rvd25yZXYueG1sRI9Bb8Iw&#10;DIXvk/gPkSftNhJYGVAICE3bVI6D7Z42pq3WOFUTaPbv58OkHW0/v/e+7T65TtxwCK0nDbOpAoFU&#10;edtSreHz/Pa4AhGiIWs6T6jhBwPsd5O7rcmtH+kDb6dYCzahkBsNTYx9LmWoGnQmTH2PxLeLH5yJ&#10;PA61tIMZ2dx1cq7Us3SmJU5oTI8vDVbfp6vT8PWexqfyWL6WYamKc5Guimao9cN9OmxAREzxX/z3&#10;XViun2WL5TpbzJmCmXgBcvcLAAD//wMAUEsBAi0AFAAGAAgAAAAhANvh9svuAAAAhQEAABMAAAAA&#10;AAAAAAAAAAAAAAAAAFtDb250ZW50X1R5cGVzXS54bWxQSwECLQAUAAYACAAAACEAWvQsW78AAAAV&#10;AQAACwAAAAAAAAAAAAAAAAAfAQAAX3JlbHMvLnJlbHNQSwECLQAUAAYACAAAACEAsJm1OMkAAADj&#10;AAAADwAAAAAAAAAAAAAAAAAHAgAAZHJzL2Rvd25yZXYueG1sUEsFBgAAAAADAAMAtwAAAP0CAAAA&#10;AA==&#10;" fillcolor="yellow" strokecolor="#00191e [484]" strokeweight="2pt">
                  <v:textbox>
                    <w:txbxContent>
                      <w:p w14:paraId="1D032841" w14:textId="77777777" w:rsidR="009C4F3D" w:rsidRDefault="009C4F3D" w:rsidP="009C4F3D">
                        <w:pPr>
                          <w:jc w:val="center"/>
                        </w:pPr>
                      </w:p>
                    </w:txbxContent>
                  </v:textbox>
                </v:rect>
                <v:rect id="Rectangle 1728629639" o:spid="_x0000_s1103" style="position:absolute;left:26491;top:11688;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EbkxgAAAOMAAAAPAAAAZHJzL2Rvd25yZXYueG1sRE9fS8Mw&#10;EH8X9h3CCb65ZB10W102huioj276fm3OtthcSpOt2bc3guDj/f7fdh9tL640+s6xhsVcgSCunem4&#10;0fBxfn1cg/AB2WDvmDTcyMN+N7vbYmHcxO90PYVGpBD2BWpoQxgKKX3dkkU/dwNx4r7caDGkc2yk&#10;GXFK4baXmVK5tNhxamhxoOeW6u/TxWr4PMZpWb1VL5VfqfJcxoviBWn9cB8PTyACxfAv/nOXJs1f&#10;Zes82+TLDfz+lACQux8AAAD//wMAUEsBAi0AFAAGAAgAAAAhANvh9svuAAAAhQEAABMAAAAAAAAA&#10;AAAAAAAAAAAAAFtDb250ZW50X1R5cGVzXS54bWxQSwECLQAUAAYACAAAACEAWvQsW78AAAAVAQAA&#10;CwAAAAAAAAAAAAAAAAAfAQAAX3JlbHMvLnJlbHNQSwECLQAUAAYACAAAACEAv0RG5MYAAADjAAAA&#10;DwAAAAAAAAAAAAAAAAAHAgAAZHJzL2Rvd25yZXYueG1sUEsFBgAAAAADAAMAtwAAAPoCAAAAAA==&#10;" fillcolor="yellow" strokecolor="#00191e [484]" strokeweight="2pt">
                  <v:textbox>
                    <w:txbxContent>
                      <w:p w14:paraId="3BEB6E6C" w14:textId="77777777" w:rsidR="009C4F3D" w:rsidRDefault="009C4F3D" w:rsidP="009C4F3D">
                        <w:pPr>
                          <w:jc w:val="center"/>
                        </w:pPr>
                      </w:p>
                    </w:txbxContent>
                  </v:textbox>
                </v:rect>
                <v:rect id="Rectangle 123553427" o:spid="_x0000_s1104" style="position:absolute;left:40313;top:20514;width:10993;height:11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RohExgAAAOIAAAAPAAAAZHJzL2Rvd25yZXYueG1sRE/Pa8Iw&#10;FL4L+x/CE3aRmVinlWoUGQw8qttlt0fzbGubl9pkWv/7RRh4/Ph+rza9bcSVOl851jAZKxDEuTMV&#10;Fxq+vz7fFiB8QDbYOCYNd/KwWb8MVpgZd+MDXY+hEDGEfYYayhDaTEqfl2TRj11LHLmT6yyGCLtC&#10;mg5vMdw2MlFqLi1WHBtKbOmjpLw+/loNp8tEnfdqR4dtnaZFPb9fRj+V1q/DfrsEEagPT/G/e2fi&#10;/GQ6m03fkxQelyIGuf4DAAD//wMAUEsBAi0AFAAGAAgAAAAhANvh9svuAAAAhQEAABMAAAAAAAAA&#10;AAAAAAAAAAAAAFtDb250ZW50X1R5cGVzXS54bWxQSwECLQAUAAYACAAAACEAWvQsW78AAAAVAQAA&#10;CwAAAAAAAAAAAAAAAAAfAQAAX3JlbHMvLnJlbHNQSwECLQAUAAYACAAAACEANkaIRMYAAADiAAAA&#10;DwAAAAAAAAAAAAAAAAAHAgAAZHJzL2Rvd25yZXYueG1sUEsFBgAAAAADAAMAtwAAAPoCAAAAAA==&#10;" fillcolor="yellow" strokecolor="#00191e [484]" strokeweight="2pt"/>
                <v:line id="Straight Connector 448775653" o:spid="_x0000_s1105" style="position:absolute;visibility:visible;mso-wrap-style:square" from="12799,7394" to="12800,116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6arNywAAAOIAAAAPAAAAZHJzL2Rvd25yZXYueG1sRI9RS8Mw&#10;FIXfBf9DuIJvLl1dt1qXDRkocwi6bj/g2lzbYHNTkrjVf28EwcfDOec7nOV6tL04kQ/GsYLpJANB&#10;3DhtuFVwPDzelCBCRNbYOyYF3xRgvbq8WGKl3Zn3dKpjKxKEQ4UKuhiHSsrQdGQxTNxAnLwP5y3G&#10;JH0rtcdzgtte5lk2lxYNp4UOB9p01HzWX1aBed/3u3z7/OpNfTctY/H0snnLlbq+Gh/uQUQa43/4&#10;r73VCmazcrEo5sUt/F5Kd0CufgAAAP//AwBQSwECLQAUAAYACAAAACEA2+H2y+4AAACFAQAAEwAA&#10;AAAAAAAAAAAAAAAAAAAAW0NvbnRlbnRfVHlwZXNdLnhtbFBLAQItABQABgAIAAAAIQBa9CxbvwAA&#10;ABUBAAALAAAAAAAAAAAAAAAAAB8BAABfcmVscy8ucmVsc1BLAQItABQABgAIAAAAIQDr6arNywAA&#10;AOIAAAAPAAAAAAAAAAAAAAAAAAcCAABkcnMvZG93bnJldi54bWxQSwUGAAAAAAMAAwC3AAAA/wIA&#10;AAAA&#10;" strokecolor="black [3200]" strokeweight="2pt">
                  <v:shadow on="t" color="black" opacity="24903f" origin=",.5" offset="0,.55556mm"/>
                </v:line>
                <v:line id="Straight Connector 721528479" o:spid="_x0000_s1106" style="position:absolute;flip:x;visibility:visible;mso-wrap-style:square" from="16299,14272" to="26489,142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a1W7yQAAAOIAAAAPAAAAZHJzL2Rvd25yZXYueG1sRI9Pa8JA&#10;FMTvQr/D8gq91U1SqzG6SikUPAj+vXh7ZJ9J2uzbsLvV+O3dQsHjMDO/YebL3rTiQs43lhWkwwQE&#10;cWl1w5WC4+HrNQfhA7LG1jIpuJGH5eJpMMdC2yvv6LIPlYgQ9gUqqEPoCil9WZNBP7QdcfTO1hkM&#10;UbpKaofXCDetzJJkLA02HBdq7OizpvJn/2sUnEy7cbS+ncu3Y7pFn7vvfOOUennuP2YgAvXhEf5v&#10;r7SCSZa+Z/loMoW/S/EOyMUdAAD//wMAUEsBAi0AFAAGAAgAAAAhANvh9svuAAAAhQEAABMAAAAA&#10;AAAAAAAAAAAAAAAAAFtDb250ZW50X1R5cGVzXS54bWxQSwECLQAUAAYACAAAACEAWvQsW78AAAAV&#10;AQAACwAAAAAAAAAAAAAAAAAfAQAAX3JlbHMvLnJlbHNQSwECLQAUAAYACAAAACEAVmtVu8kAAADi&#10;AAAADwAAAAAAAAAAAAAAAAAHAgAAZHJzL2Rvd25yZXYueG1sUEsFBgAAAAADAAMAtwAAAP0CAAAA&#10;AA==&#10;" strokecolor="black [3200]" strokeweight="2pt">
                  <v:shadow on="t" color="black" opacity="24903f" origin=",.5" offset="0,.55556mm"/>
                </v:line>
                <v:shape id="Connector: Elbow 740615640" o:spid="_x0000_s1107" type="#_x0000_t33" style="position:absolute;left:33486;top:14272;width:12321;height:6242;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3JinyQAAAOIAAAAPAAAAZHJzL2Rvd25yZXYueG1sRI+9bsIw&#10;FIX3Sn0H61bqVpygkEDAIFQJ2m4tsLBdxZc4EF+H2IX07euhUsej86dvsRpsK27U+8axgnSUgCCu&#10;nG64VnDYb16mIHxA1tg6JgU/5GG1fHxYYKndnb/otgu1iCPsS1RgQuhKKX1lyKIfuY44eifXWwxR&#10;9rXUPd7juG3lOElyabHh+GCwo1dD1WX3bRWc62O3+cxm6dZ8XK8zfiu2blIo9fw0rOcgAg3hP/zX&#10;ftcKiizJ00meRYiIFHFALn8BAAD//wMAUEsBAi0AFAAGAAgAAAAhANvh9svuAAAAhQEAABMAAAAA&#10;AAAAAAAAAAAAAAAAAFtDb250ZW50X1R5cGVzXS54bWxQSwECLQAUAAYACAAAACEAWvQsW78AAAAV&#10;AQAACwAAAAAAAAAAAAAAAAAfAQAAX3JlbHMvLnJlbHNQSwECLQAUAAYACAAAACEAddyYp8kAAADi&#10;AAAADwAAAAAAAAAAAAAAAAAHAgAAZHJzL2Rvd25yZXYueG1sUEsFBgAAAAADAAMAtwAAAP0CAAAA&#10;AA==&#10;" strokecolor="black [3200]" strokeweight="2pt">
                  <v:shadow on="t" color="black" opacity="24903f" origin=",.5" offset="0,.55556mm"/>
                </v:shape>
                <v:shape id="Right Triangle 1782379383" o:spid="_x0000_s1108" type="#_x0000_t6" style="position:absolute;left:10151;top:10838;width:5014;height:6714;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K7ZygAAAOMAAAAPAAAAZHJzL2Rvd25yZXYueG1sRE9fT8Iw&#10;EH838Ts0Z+KbdG4R5qAQIlEg8QUwJr4d67EV1+tcK4xvb01MfLzf/5vMetuIE3XeOFZwP0hAEJdO&#10;G64UvO2e73IQPiBrbByTggt5mE2vryZYaHfmDZ22oRIxhH2BCuoQ2kJKX9Zk0Q9cSxy5g+sshnh2&#10;ldQdnmO4bWSaJENp0XBsqLGlp5rKz+23VfBweFm8569zc5Ffw/VHuj8uluao1O1NPx+DCNSHf/Gf&#10;e6Xj/FGeZqPHLM/g96cIgJz+AAAA//8DAFBLAQItABQABgAIAAAAIQDb4fbL7gAAAIUBAAATAAAA&#10;AAAAAAAAAAAAAAAAAABbQ29udGVudF9UeXBlc10ueG1sUEsBAi0AFAAGAAgAAAAhAFr0LFu/AAAA&#10;FQEAAAsAAAAAAAAAAAAAAAAAHwEAAF9yZWxzLy5yZWxzUEsBAi0AFAAGAAgAAAAhAKqgrtnKAAAA&#10;4wAAAA8AAAAAAAAAAAAAAAAABwIAAGRycy9kb3ducmV2LnhtbFBLBQYAAAAAAwADALcAAAD+AgAA&#10;AAA=&#10;" fillcolor="#f93" strokecolor="#00191e [484]" strokeweight="2pt"/>
                <v:oval id="Oval 1509683123" o:spid="_x0000_s1109" style="position:absolute;left:26797;top:23994;width:4282;height:42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EKaiyAAAAOMAAAAPAAAAZHJzL2Rvd25yZXYueG1sRE9fS8Mw&#10;EH8X/A7hBF/EpVuxq7XpEGEwfFA2RfDtaG5NsbmUJNu6b28EYY/3+3/1arKDOJIPvWMF81kGgrh1&#10;uudOwefH+r4EESKyxsExKThTgFVzfVVjpd2Jt3TcxU6kEA4VKjAxjpWUoTVkMczcSJy4vfMWYzp9&#10;J7XHUwq3g1xkWSEt9pwaDI70Yqj92R2sAn4rvs2rt3dmuc+HZRml3H69K3V7Mz0/gYg0xYv4373R&#10;af5D9liU+XyRw99PCQDZ/AIAAP//AwBQSwECLQAUAAYACAAAACEA2+H2y+4AAACFAQAAEwAAAAAA&#10;AAAAAAAAAAAAAAAAW0NvbnRlbnRfVHlwZXNdLnhtbFBLAQItABQABgAIAAAAIQBa9CxbvwAAABUB&#10;AAALAAAAAAAAAAAAAAAAAB8BAABfcmVscy8ucmVsc1BLAQItABQABgAIAAAAIQCCEKaiyAAAAOMA&#10;AAAPAAAAAAAAAAAAAAAAAAcCAABkcnMvZG93bnJldi54bWxQSwUGAAAAAAMAAwC3AAAA/AIAAAAA&#10;" fillcolor="white [3212]" strokecolor="black [480]" strokeweight="2pt"/>
                <v:oval id="Oval 1573439093" o:spid="_x0000_s1110" style="position:absolute;left:28691;top:23995;width:4282;height:428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NpyAAAAOMAAAAPAAAAZHJzL2Rvd25yZXYueG1sRE9fa8Iw&#10;EH8f7DuEG+xFZuq6Wa1GGYPB8MGhE8G3ozmbYnMpSabdtzcDYY/3+3/zZW9bcSYfGscKRsMMBHHl&#10;dMO1gt33x9MERIjIGlvHpOCXAiwX93dzLLW78IbO21iLFMKhRAUmxq6UMlSGLIah64gTd3TeYkyn&#10;r6X2eEnhtpXPWTaWFhtODQY7ejdUnbY/VgGvxwez8nZgimPeFpMo5Wb/pdTjQ/82AxGpj//im/tT&#10;p/mvRf6ST7NpDn8/JQDk4goAAP//AwBQSwECLQAUAAYACAAAACEA2+H2y+4AAACFAQAAEwAAAAAA&#10;AAAAAAAAAAAAAAAAW0NvbnRlbnRfVHlwZXNdLnhtbFBLAQItABQABgAIAAAAIQBa9CxbvwAAABUB&#10;AAALAAAAAAAAAAAAAAAAAB8BAABfcmVscy8ucmVsc1BLAQItABQABgAIAAAAIQD/xjNpyAAAAOMA&#10;AAAPAAAAAAAAAAAAAAAAAAcCAABkcnMvZG93bnJldi54bWxQSwUGAAAAAAMAAwC3AAAA/AIAAAAA&#10;" fillcolor="white [3212]" strokecolor="black [480]" strokeweight="2pt"/>
                <v:shape id="Connector: Elbow 1644228470" o:spid="_x0000_s1111" type="#_x0000_t33" style="position:absolute;left:32970;top:21707;width:12837;height:4429;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2OwxyQAAAOMAAAAPAAAAZHJzL2Rvd25yZXYueG1sRI/NasMw&#10;EITvhb6D2EJvjRzHOMaNEkqhP4de8vMAi7W1TKyVsJTEffvuodDj7s7OzLfZzX5UV5rSENjAclGA&#10;Iu6CHbg3cDq+PTWgUka2OAYmAz+UYLe9v9tga8ON93Q95F6JCacWDbicY6t16hx5TIsQieX2HSaP&#10;Wcap13bCm5j7UZdFUWuPA0uCw0ivjrrz4eINrOr3VMd4wcYdXban4mP/Va2MeXyYX55BZZrzv/jv&#10;+9NK/bqqyrKp1kIhTLIAvf0FAAD//wMAUEsBAi0AFAAGAAgAAAAhANvh9svuAAAAhQEAABMAAAAA&#10;AAAAAAAAAAAAAAAAAFtDb250ZW50X1R5cGVzXS54bWxQSwECLQAUAAYACAAAACEAWvQsW78AAAAV&#10;AQAACwAAAAAAAAAAAAAAAAAfAQAAX3JlbHMvLnJlbHNQSwECLQAUAAYACAAAACEAENjsMckAAADj&#10;AAAADwAAAAAAAAAAAAAAAAAHAgAAZHJzL2Rvd25yZXYueG1sUEsFBgAAAAADAAMAtwAAAP0CAAAA&#10;AA==&#10;" strokecolor="black [3200]" strokeweight="2pt">
                  <v:shadow on="t" color="black" opacity="24903f" origin=",.5" offset="0,.55556mm"/>
                </v:shape>
                <v:rect id="Rectangle 1854787703" o:spid="_x0000_s1112" style="position:absolute;left:45350;top:22305;width:951;height:9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jZHFxwAAAOMAAAAPAAAAZHJzL2Rvd25yZXYueG1sRE/da8Iw&#10;EH8f7H8IN/BlaLrPls4oQ3QTfJoKvh7N2VSTS2mi7f77ZTDY4/2+bzofnBVX6kLjWcHDJANBXHnd&#10;cK1gv1uNCxAhImu0nknBNwWYz25vplhq3/MXXbexFimEQ4kKTIxtKWWoDDkME98SJ+7oO4cxnV0t&#10;dYd9CndWPmbZq3TYcGow2NLCUHXeXpyC031P541taIkfi8Pxc2NPJlqlRnfD+xuISEP8F/+51zrN&#10;L16e8yLPsyf4/SkBIGc/AAAA//8DAFBLAQItABQABgAIAAAAIQDb4fbL7gAAAIUBAAATAAAAAAAA&#10;AAAAAAAAAAAAAABbQ29udGVudF9UeXBlc10ueG1sUEsBAi0AFAAGAAgAAAAhAFr0LFu/AAAAFQEA&#10;AAsAAAAAAAAAAAAAAAAAHwEAAF9yZWxzLy5yZWxzUEsBAi0AFAAGAAgAAAAhAO+NkcXHAAAA4wAA&#10;AA8AAAAAAAAAAAAAAAAABwIAAGRycy9kb3ducmV2LnhtbFBLBQYAAAAAAwADALcAAAD7AgAAAAA=&#10;" fillcolor="red" strokecolor="#00191e [484]" strokeweight="2pt"/>
                <v:rect id="Rectangle 881777911" o:spid="_x0000_s1113" style="position:absolute;left:33924;top:25678;width:951;height:9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IeWFygAAAOIAAAAPAAAAZHJzL2Rvd25yZXYueG1sRI/NasMw&#10;EITvhb6D2EIvpZHdQ+26UUIJ/QnkFLfQ62JtLCfSylhq7L59FAjkOMzMN8x8OTkrjjSEzrOCfJaB&#10;IG687rhV8PP98ViCCBFZo/VMCv4pwHJxezPHSvuRt3SsYysShEOFCkyMfSVlaAw5DDPfEydv5weH&#10;McmhlXrAMcGdlU9Z9iwddpwWDPa0MtQc6j+nYP8w0mFjO3rHz9Xv7mtj9yZape7vprdXEJGmeA1f&#10;2mutoCzzoihe8hzOl9IdkIsTAAAA//8DAFBLAQItABQABgAIAAAAIQDb4fbL7gAAAIUBAAATAAAA&#10;AAAAAAAAAAAAAAAAAABbQ29udGVudF9UeXBlc10ueG1sUEsBAi0AFAAGAAgAAAAhAFr0LFu/AAAA&#10;FQEAAAsAAAAAAAAAAAAAAAAAHwEAAF9yZWxzLy5yZWxzUEsBAi0AFAAGAAgAAAAhADYh5YXKAAAA&#10;4gAAAA8AAAAAAAAAAAAAAAAABwIAAGRycy9kb3ducmV2LnhtbFBLBQYAAAAAAwADALcAAAD+AgAA&#10;AAA=&#10;" fillcolor="red" strokecolor="#00191e [484]" strokeweight="2pt"/>
                <v:rect id="Rectangle 1910917428" o:spid="_x0000_s1114" style="position:absolute;left:24977;top:21935;width:25551;height:766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d7PCywAAAOMAAAAPAAAAZHJzL2Rvd25yZXYueG1sRI9BT8Mw&#10;DIXvSPyHyEjcWNoKMVqWTWgSCIkd2NgBblZjkkLjVI1Zy78nBySO9nt+7/NqM4denWhMXWQD5aIA&#10;RdxG27EzcHx9uLoFlQTZYh+ZDPxQgs36/GyFjY0T7+l0EKdyCKcGDXiRodE6tZ4CpkUciLP2EceA&#10;ksfRaTvilMNDr6uiuNEBO84NHgfaemq/Dt/BQPXptstSXh7fd7Ucn9/8bu+m1pjLi/n+DpTQLP/m&#10;v+snm/HrsqjL5XWVofNPeQF6/QsAAP//AwBQSwECLQAUAAYACAAAACEA2+H2y+4AAACFAQAAEwAA&#10;AAAAAAAAAAAAAAAAAAAAW0NvbnRlbnRfVHlwZXNdLnhtbFBLAQItABQABgAIAAAAIQBa9CxbvwAA&#10;ABUBAAALAAAAAAAAAAAAAAAAAB8BAABfcmVscy8ucmVsc1BLAQItABQABgAIAAAAIQAOd7PCywAA&#10;AOMAAAAPAAAAAAAAAAAAAAAAAAcCAABkcnMvZG93bnJldi54bWxQSwUGAAAAAAMAAwC3AAAA/wIA&#10;AAAA&#10;" filled="f" strokecolor="#7f7f7f [1612]" strokeweight="2pt">
                  <v:stroke dashstyle="3 1"/>
                </v:rect>
                <w10:anchorlock/>
              </v:group>
            </w:pict>
          </mc:Fallback>
        </mc:AlternateContent>
      </w:r>
    </w:p>
    <w:p w14:paraId="0D965EE7" w14:textId="1C739B7D" w:rsidR="009C4F3D" w:rsidRDefault="009C4F3D" w:rsidP="009C4F3D">
      <w:pPr>
        <w:pStyle w:val="Caption"/>
      </w:pPr>
      <w:bookmarkStart w:id="101" w:name="_Toc221522091"/>
      <w:bookmarkStart w:id="102" w:name="_Toc226981467"/>
      <w:r>
        <w:t xml:space="preserve">Figure </w:t>
      </w:r>
      <w:fldSimple w:instr=" SEQ Figure \* ARABIC ">
        <w:r w:rsidR="00211758">
          <w:rPr>
            <w:noProof/>
          </w:rPr>
          <w:t>11</w:t>
        </w:r>
      </w:fldSimple>
      <w:r>
        <w:t xml:space="preserve"> High-level representation of network energised</w:t>
      </w:r>
      <w:bookmarkEnd w:id="101"/>
      <w:bookmarkEnd w:id="102"/>
    </w:p>
    <w:p w14:paraId="5CC37EBC" w14:textId="03EC8D43" w:rsidR="009C4F3D" w:rsidRPr="009A24B3" w:rsidRDefault="005F6BF6" w:rsidP="009C4F3D">
      <w:r>
        <w:t>Note that the red boxes above represent circuit breakers.</w:t>
      </w:r>
    </w:p>
    <w:p w14:paraId="4F4E4DE3" w14:textId="553797B0" w:rsidR="00B95CB7" w:rsidRDefault="00B95CB7" w:rsidP="00B95CB7">
      <w:pPr>
        <w:pStyle w:val="Caption"/>
      </w:pPr>
      <w:bookmarkStart w:id="103" w:name="_Toc226981494"/>
      <w:r>
        <w:t xml:space="preserve">Table </w:t>
      </w:r>
      <w:fldSimple w:instr=" SEQ Table \* ARABIC ">
        <w:r w:rsidR="00211758">
          <w:rPr>
            <w:noProof/>
          </w:rPr>
          <w:t>11</w:t>
        </w:r>
      </w:fldSimple>
      <w:r>
        <w:t xml:space="preserve"> </w:t>
      </w:r>
      <w:r w:rsidR="006B6766">
        <w:t>Energisation</w:t>
      </w:r>
      <w:r>
        <w:t xml:space="preserve"> capability from a single GFM BESS</w:t>
      </w:r>
      <w:bookmarkEnd w:id="103"/>
      <w:r w:rsidR="00772041">
        <w:t xml:space="preserve"> </w:t>
      </w:r>
    </w:p>
    <w:tbl>
      <w:tblPr>
        <w:tblStyle w:val="TableCSIRO"/>
        <w:tblW w:w="0" w:type="auto"/>
        <w:tblLook w:val="04A0" w:firstRow="1" w:lastRow="0" w:firstColumn="1" w:lastColumn="0" w:noHBand="0" w:noVBand="1"/>
      </w:tblPr>
      <w:tblGrid>
        <w:gridCol w:w="1346"/>
        <w:gridCol w:w="1438"/>
        <w:gridCol w:w="1387"/>
        <w:gridCol w:w="1378"/>
        <w:gridCol w:w="1400"/>
        <w:gridCol w:w="1312"/>
        <w:gridCol w:w="1264"/>
      </w:tblGrid>
      <w:tr w:rsidR="009C4F3D" w14:paraId="42630B22" w14:textId="77777777" w:rsidTr="002715B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361" w:type="dxa"/>
          </w:tcPr>
          <w:p w14:paraId="52E1E2B0" w14:textId="77777777" w:rsidR="009C4F3D" w:rsidRDefault="009C4F3D" w:rsidP="00F37F3A">
            <w:pPr>
              <w:pStyle w:val="ColumnHeading"/>
            </w:pPr>
          </w:p>
        </w:tc>
        <w:tc>
          <w:tcPr>
            <w:tcW w:w="1446" w:type="dxa"/>
          </w:tcPr>
          <w:p w14:paraId="3EC26576" w14:textId="77777777" w:rsidR="009C4F3D" w:rsidRDefault="009C4F3D" w:rsidP="00F37F3A">
            <w:pPr>
              <w:pStyle w:val="ColumnHeading"/>
              <w:cnfStyle w:val="100000000000" w:firstRow="1" w:lastRow="0" w:firstColumn="0" w:lastColumn="0" w:oddVBand="0" w:evenVBand="0" w:oddHBand="0" w:evenHBand="0" w:firstRowFirstColumn="0" w:firstRowLastColumn="0" w:lastRowFirstColumn="0" w:lastRowLastColumn="0"/>
            </w:pPr>
            <w:r>
              <w:t>No Line (A)</w:t>
            </w:r>
          </w:p>
        </w:tc>
        <w:tc>
          <w:tcPr>
            <w:tcW w:w="1403" w:type="dxa"/>
          </w:tcPr>
          <w:p w14:paraId="42BB2C72" w14:textId="77777777" w:rsidR="009C4F3D" w:rsidRDefault="009C4F3D" w:rsidP="00F37F3A">
            <w:pPr>
              <w:pStyle w:val="ColumnHeading"/>
              <w:cnfStyle w:val="100000000000" w:firstRow="1" w:lastRow="0" w:firstColumn="0" w:lastColumn="0" w:oddVBand="0" w:evenVBand="0" w:oddHBand="0" w:evenHBand="0" w:firstRowFirstColumn="0" w:firstRowLastColumn="0" w:lastRowFirstColumn="0" w:lastRowLastColumn="0"/>
            </w:pPr>
            <w:r>
              <w:t>10 km (B)</w:t>
            </w:r>
          </w:p>
        </w:tc>
        <w:tc>
          <w:tcPr>
            <w:tcW w:w="1394" w:type="dxa"/>
          </w:tcPr>
          <w:p w14:paraId="21A4DD52" w14:textId="77777777" w:rsidR="009C4F3D" w:rsidRDefault="009C4F3D" w:rsidP="00F37F3A">
            <w:pPr>
              <w:pStyle w:val="ColumnHeading"/>
              <w:cnfStyle w:val="100000000000" w:firstRow="1" w:lastRow="0" w:firstColumn="0" w:lastColumn="0" w:oddVBand="0" w:evenVBand="0" w:oddHBand="0" w:evenHBand="0" w:firstRowFirstColumn="0" w:firstRowLastColumn="0" w:lastRowFirstColumn="0" w:lastRowLastColumn="0"/>
            </w:pPr>
            <w:r>
              <w:t>50 km (C)</w:t>
            </w:r>
          </w:p>
        </w:tc>
        <w:tc>
          <w:tcPr>
            <w:tcW w:w="1417" w:type="dxa"/>
          </w:tcPr>
          <w:p w14:paraId="4CCB4657" w14:textId="77777777" w:rsidR="009C4F3D" w:rsidRDefault="009C4F3D" w:rsidP="00F37F3A">
            <w:pPr>
              <w:pStyle w:val="ColumnHeading"/>
              <w:cnfStyle w:val="100000000000" w:firstRow="1" w:lastRow="0" w:firstColumn="0" w:lastColumn="0" w:oddVBand="0" w:evenVBand="0" w:oddHBand="0" w:evenHBand="0" w:firstRowFirstColumn="0" w:firstRowLastColumn="0" w:lastRowFirstColumn="0" w:lastRowLastColumn="0"/>
            </w:pPr>
            <w:r>
              <w:t>100 km (D)</w:t>
            </w:r>
          </w:p>
        </w:tc>
        <w:tc>
          <w:tcPr>
            <w:tcW w:w="1328" w:type="dxa"/>
          </w:tcPr>
          <w:p w14:paraId="2D56503F" w14:textId="77777777" w:rsidR="009C4F3D" w:rsidRDefault="009C4F3D" w:rsidP="00F37F3A">
            <w:pPr>
              <w:pStyle w:val="ColumnHeading"/>
              <w:cnfStyle w:val="100000000000" w:firstRow="1" w:lastRow="0" w:firstColumn="0" w:lastColumn="0" w:oddVBand="0" w:evenVBand="0" w:oddHBand="0" w:evenHBand="0" w:firstRowFirstColumn="0" w:firstRowLastColumn="0" w:lastRowFirstColumn="0" w:lastRowLastColumn="0"/>
            </w:pPr>
            <w:r>
              <w:t>200 km (E)</w:t>
            </w:r>
          </w:p>
        </w:tc>
        <w:tc>
          <w:tcPr>
            <w:tcW w:w="1279" w:type="dxa"/>
          </w:tcPr>
          <w:p w14:paraId="63515627" w14:textId="77777777" w:rsidR="009C4F3D" w:rsidRDefault="009C4F3D" w:rsidP="00F37F3A">
            <w:pPr>
              <w:pStyle w:val="ColumnHeading"/>
              <w:cnfStyle w:val="100000000000" w:firstRow="1" w:lastRow="0" w:firstColumn="0" w:lastColumn="0" w:oddVBand="0" w:evenVBand="0" w:oddHBand="0" w:evenHBand="0" w:firstRowFirstColumn="0" w:firstRowLastColumn="0" w:lastRowFirstColumn="0" w:lastRowLastColumn="0"/>
            </w:pPr>
            <w:r>
              <w:t>300 km (F)</w:t>
            </w:r>
          </w:p>
        </w:tc>
      </w:tr>
      <w:tr w:rsidR="00F67C13" w14:paraId="3274898E" w14:textId="77777777" w:rsidTr="00F37F3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61" w:type="dxa"/>
          </w:tcPr>
          <w:p w14:paraId="6CAEDF94" w14:textId="77777777" w:rsidR="009C4F3D" w:rsidRDefault="009C4F3D" w:rsidP="00F37F3A">
            <w:pPr>
              <w:pStyle w:val="TableText"/>
            </w:pPr>
            <w:r>
              <w:t>No TRX (1)</w:t>
            </w:r>
          </w:p>
        </w:tc>
        <w:tc>
          <w:tcPr>
            <w:tcW w:w="1446" w:type="dxa"/>
            <w:shd w:val="clear" w:color="auto" w:fill="00B050"/>
          </w:tcPr>
          <w:p w14:paraId="0BC434DE"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AC0DDA">
              <w:rPr>
                <w:color w:val="FFFFFF" w:themeColor="background1"/>
              </w:rPr>
              <w:t>Pass</w:t>
            </w:r>
          </w:p>
        </w:tc>
        <w:tc>
          <w:tcPr>
            <w:tcW w:w="1403" w:type="dxa"/>
            <w:shd w:val="clear" w:color="auto" w:fill="00B050"/>
          </w:tcPr>
          <w:p w14:paraId="012CE51F"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5A60C4">
              <w:rPr>
                <w:color w:val="FFFFFF" w:themeColor="background1"/>
              </w:rPr>
              <w:t>Pass</w:t>
            </w:r>
          </w:p>
        </w:tc>
        <w:tc>
          <w:tcPr>
            <w:tcW w:w="1394" w:type="dxa"/>
            <w:shd w:val="clear" w:color="auto" w:fill="00B050"/>
          </w:tcPr>
          <w:p w14:paraId="325E79C7"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5A60C4">
              <w:rPr>
                <w:color w:val="FFFFFF" w:themeColor="background1"/>
              </w:rPr>
              <w:t>Pass</w:t>
            </w:r>
          </w:p>
        </w:tc>
        <w:tc>
          <w:tcPr>
            <w:tcW w:w="1417" w:type="dxa"/>
            <w:shd w:val="clear" w:color="auto" w:fill="FF0000"/>
          </w:tcPr>
          <w:p w14:paraId="6D72A4E1" w14:textId="77777777" w:rsidR="009C4F3D" w:rsidRPr="00F37F3A" w:rsidRDefault="009C4F3D" w:rsidP="00F37F3A">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F37F3A">
              <w:rPr>
                <w:color w:val="FFFFFF" w:themeColor="background1"/>
              </w:rPr>
              <w:t>Fail</w:t>
            </w:r>
            <w:r w:rsidRPr="00F37F3A">
              <w:rPr>
                <w:color w:val="FFFFFF" w:themeColor="background1"/>
                <w:vertAlign w:val="superscript"/>
              </w:rPr>
              <w:t>2</w:t>
            </w:r>
          </w:p>
        </w:tc>
        <w:tc>
          <w:tcPr>
            <w:tcW w:w="1328" w:type="dxa"/>
          </w:tcPr>
          <w:p w14:paraId="622C2C0F"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c>
          <w:tcPr>
            <w:tcW w:w="1279" w:type="dxa"/>
          </w:tcPr>
          <w:p w14:paraId="53A3154A"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r>
      <w:tr w:rsidR="00F37F3A" w14:paraId="3511A9CF" w14:textId="77777777" w:rsidTr="00F37F3A">
        <w:tc>
          <w:tcPr>
            <w:cnfStyle w:val="001000000000" w:firstRow="0" w:lastRow="0" w:firstColumn="1" w:lastColumn="0" w:oddVBand="0" w:evenVBand="0" w:oddHBand="0" w:evenHBand="0" w:firstRowFirstColumn="0" w:firstRowLastColumn="0" w:lastRowFirstColumn="0" w:lastRowLastColumn="0"/>
            <w:tcW w:w="1361" w:type="dxa"/>
          </w:tcPr>
          <w:p w14:paraId="3BCDE5FA" w14:textId="77777777" w:rsidR="009C4F3D" w:rsidRDefault="009C4F3D" w:rsidP="00F37F3A">
            <w:pPr>
              <w:pStyle w:val="TableText"/>
            </w:pPr>
            <w:r>
              <w:t>250 MVA (2)</w:t>
            </w:r>
          </w:p>
        </w:tc>
        <w:tc>
          <w:tcPr>
            <w:tcW w:w="1446" w:type="dxa"/>
            <w:shd w:val="clear" w:color="auto" w:fill="FFC000"/>
          </w:tcPr>
          <w:p w14:paraId="64FC760B"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r>
              <w:t>Conditional Pass</w:t>
            </w:r>
            <w:r w:rsidRPr="00E0531E">
              <w:rPr>
                <w:vertAlign w:val="superscript"/>
              </w:rPr>
              <w:t>1</w:t>
            </w:r>
          </w:p>
        </w:tc>
        <w:tc>
          <w:tcPr>
            <w:tcW w:w="1403" w:type="dxa"/>
            <w:shd w:val="clear" w:color="auto" w:fill="00B050"/>
          </w:tcPr>
          <w:p w14:paraId="4449761D" w14:textId="77777777" w:rsidR="009C4F3D" w:rsidRPr="005A60C4" w:rsidRDefault="009C4F3D" w:rsidP="00F37F3A">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5A60C4">
              <w:rPr>
                <w:color w:val="FFFFFF" w:themeColor="background1"/>
              </w:rPr>
              <w:t>Pass</w:t>
            </w:r>
          </w:p>
        </w:tc>
        <w:tc>
          <w:tcPr>
            <w:tcW w:w="1394" w:type="dxa"/>
            <w:shd w:val="clear" w:color="auto" w:fill="00B050"/>
          </w:tcPr>
          <w:p w14:paraId="51450283"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r w:rsidRPr="005A60C4">
              <w:rPr>
                <w:color w:val="FFFFFF" w:themeColor="background1"/>
              </w:rPr>
              <w:t>Pass</w:t>
            </w:r>
          </w:p>
        </w:tc>
        <w:tc>
          <w:tcPr>
            <w:tcW w:w="1417" w:type="dxa"/>
            <w:shd w:val="clear" w:color="auto" w:fill="FF0000"/>
          </w:tcPr>
          <w:p w14:paraId="5F7E3C78" w14:textId="77777777" w:rsidR="009C4F3D" w:rsidRPr="00F37F3A" w:rsidRDefault="009C4F3D" w:rsidP="00F37F3A">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F37F3A">
              <w:rPr>
                <w:color w:val="FFFFFF" w:themeColor="background1"/>
              </w:rPr>
              <w:t>Fail</w:t>
            </w:r>
            <w:r w:rsidRPr="00F37F3A">
              <w:rPr>
                <w:color w:val="FFFFFF" w:themeColor="background1"/>
                <w:vertAlign w:val="superscript"/>
              </w:rPr>
              <w:t>2</w:t>
            </w:r>
          </w:p>
        </w:tc>
        <w:tc>
          <w:tcPr>
            <w:tcW w:w="1328" w:type="dxa"/>
          </w:tcPr>
          <w:p w14:paraId="08E2C27B"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c>
          <w:tcPr>
            <w:tcW w:w="1279" w:type="dxa"/>
          </w:tcPr>
          <w:p w14:paraId="7E4B97F6"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r>
      <w:tr w:rsidR="00F67C13" w14:paraId="14D8ED73" w14:textId="77777777" w:rsidTr="00F37F3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61" w:type="dxa"/>
          </w:tcPr>
          <w:p w14:paraId="01AC4458" w14:textId="77777777" w:rsidR="009C4F3D" w:rsidRDefault="009C4F3D" w:rsidP="00F37F3A">
            <w:pPr>
              <w:pStyle w:val="TableText"/>
            </w:pPr>
            <w:r>
              <w:t>500 MVA (3)</w:t>
            </w:r>
          </w:p>
        </w:tc>
        <w:tc>
          <w:tcPr>
            <w:tcW w:w="1446" w:type="dxa"/>
            <w:shd w:val="clear" w:color="auto" w:fill="00B050"/>
          </w:tcPr>
          <w:p w14:paraId="48C684CA" w14:textId="77777777" w:rsidR="009C4F3D" w:rsidRPr="00AC0DDA" w:rsidRDefault="009C4F3D" w:rsidP="00F37F3A">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AC0DDA">
              <w:rPr>
                <w:color w:val="FFFFFF" w:themeColor="background1"/>
              </w:rPr>
              <w:t>Pass</w:t>
            </w:r>
          </w:p>
        </w:tc>
        <w:tc>
          <w:tcPr>
            <w:tcW w:w="1403" w:type="dxa"/>
            <w:shd w:val="clear" w:color="auto" w:fill="00B050"/>
          </w:tcPr>
          <w:p w14:paraId="02E1024B"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5A60C4">
              <w:rPr>
                <w:color w:val="FFFFFF" w:themeColor="background1"/>
              </w:rPr>
              <w:t>Pass</w:t>
            </w:r>
          </w:p>
        </w:tc>
        <w:tc>
          <w:tcPr>
            <w:tcW w:w="1394" w:type="dxa"/>
            <w:shd w:val="clear" w:color="auto" w:fill="00B050"/>
          </w:tcPr>
          <w:p w14:paraId="0D21B79D"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5A60C4">
              <w:rPr>
                <w:color w:val="FFFFFF" w:themeColor="background1"/>
              </w:rPr>
              <w:t>Pass</w:t>
            </w:r>
          </w:p>
        </w:tc>
        <w:tc>
          <w:tcPr>
            <w:tcW w:w="1417" w:type="dxa"/>
          </w:tcPr>
          <w:p w14:paraId="618DB6A3"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c>
          <w:tcPr>
            <w:tcW w:w="1328" w:type="dxa"/>
          </w:tcPr>
          <w:p w14:paraId="14A46952"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c>
          <w:tcPr>
            <w:tcW w:w="1279" w:type="dxa"/>
          </w:tcPr>
          <w:p w14:paraId="02691861"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r>
      <w:tr w:rsidR="00F67C13" w14:paraId="3445708B" w14:textId="77777777" w:rsidTr="00F37F3A">
        <w:tc>
          <w:tcPr>
            <w:cnfStyle w:val="001000000000" w:firstRow="0" w:lastRow="0" w:firstColumn="1" w:lastColumn="0" w:oddVBand="0" w:evenVBand="0" w:oddHBand="0" w:evenHBand="0" w:firstRowFirstColumn="0" w:firstRowLastColumn="0" w:lastRowFirstColumn="0" w:lastRowLastColumn="0"/>
            <w:tcW w:w="1361" w:type="dxa"/>
          </w:tcPr>
          <w:p w14:paraId="611A0EB3" w14:textId="77777777" w:rsidR="009C4F3D" w:rsidRDefault="009C4F3D" w:rsidP="00F37F3A">
            <w:pPr>
              <w:pStyle w:val="TableText"/>
            </w:pPr>
            <w:r>
              <w:t>750 MVA (4)</w:t>
            </w:r>
          </w:p>
        </w:tc>
        <w:tc>
          <w:tcPr>
            <w:tcW w:w="1446" w:type="dxa"/>
            <w:shd w:val="clear" w:color="auto" w:fill="00B050"/>
          </w:tcPr>
          <w:p w14:paraId="3FB2C32B" w14:textId="77777777" w:rsidR="009C4F3D" w:rsidRPr="00AC0DDA" w:rsidRDefault="009C4F3D" w:rsidP="00F37F3A">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AC0DDA">
              <w:rPr>
                <w:color w:val="FFFFFF" w:themeColor="background1"/>
              </w:rPr>
              <w:t>Pass</w:t>
            </w:r>
          </w:p>
        </w:tc>
        <w:tc>
          <w:tcPr>
            <w:tcW w:w="1403" w:type="dxa"/>
            <w:shd w:val="clear" w:color="auto" w:fill="00B050"/>
          </w:tcPr>
          <w:p w14:paraId="47F60FCE"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r w:rsidRPr="005A60C4">
              <w:rPr>
                <w:color w:val="FFFFFF" w:themeColor="background1"/>
              </w:rPr>
              <w:t>Pass</w:t>
            </w:r>
          </w:p>
        </w:tc>
        <w:tc>
          <w:tcPr>
            <w:tcW w:w="1394" w:type="dxa"/>
            <w:shd w:val="clear" w:color="auto" w:fill="00B050"/>
          </w:tcPr>
          <w:p w14:paraId="45C91ABE"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r w:rsidRPr="005A60C4">
              <w:rPr>
                <w:color w:val="FFFFFF" w:themeColor="background1"/>
              </w:rPr>
              <w:t>Pass</w:t>
            </w:r>
          </w:p>
        </w:tc>
        <w:tc>
          <w:tcPr>
            <w:tcW w:w="1417" w:type="dxa"/>
          </w:tcPr>
          <w:p w14:paraId="4F13BABF"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c>
          <w:tcPr>
            <w:tcW w:w="1328" w:type="dxa"/>
          </w:tcPr>
          <w:p w14:paraId="42F0156B"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c>
          <w:tcPr>
            <w:tcW w:w="1279" w:type="dxa"/>
          </w:tcPr>
          <w:p w14:paraId="0F727028"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r>
      <w:tr w:rsidR="00F67C13" w14:paraId="22C38CBE" w14:textId="77777777" w:rsidTr="00F37F3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61" w:type="dxa"/>
          </w:tcPr>
          <w:p w14:paraId="66FB5F4F" w14:textId="77777777" w:rsidR="009C4F3D" w:rsidRDefault="009C4F3D" w:rsidP="00F37F3A">
            <w:pPr>
              <w:pStyle w:val="TableText"/>
            </w:pPr>
            <w:r>
              <w:lastRenderedPageBreak/>
              <w:t>1000 MVA (5)</w:t>
            </w:r>
          </w:p>
        </w:tc>
        <w:tc>
          <w:tcPr>
            <w:tcW w:w="1446" w:type="dxa"/>
            <w:shd w:val="clear" w:color="auto" w:fill="00B050"/>
          </w:tcPr>
          <w:p w14:paraId="5484393B" w14:textId="77777777" w:rsidR="009C4F3D" w:rsidRPr="00AC0DDA" w:rsidRDefault="009C4F3D" w:rsidP="00F37F3A">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AC0DDA">
              <w:rPr>
                <w:color w:val="FFFFFF" w:themeColor="background1"/>
              </w:rPr>
              <w:t>Pass</w:t>
            </w:r>
          </w:p>
        </w:tc>
        <w:tc>
          <w:tcPr>
            <w:tcW w:w="1403" w:type="dxa"/>
            <w:shd w:val="clear" w:color="auto" w:fill="00B050"/>
          </w:tcPr>
          <w:p w14:paraId="6F947CF9"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5A60C4">
              <w:rPr>
                <w:color w:val="FFFFFF" w:themeColor="background1"/>
              </w:rPr>
              <w:t>Pass</w:t>
            </w:r>
          </w:p>
        </w:tc>
        <w:tc>
          <w:tcPr>
            <w:tcW w:w="1394" w:type="dxa"/>
            <w:shd w:val="clear" w:color="auto" w:fill="00B050"/>
          </w:tcPr>
          <w:p w14:paraId="2E8B55EB"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r w:rsidRPr="005A60C4">
              <w:rPr>
                <w:color w:val="FFFFFF" w:themeColor="background1"/>
              </w:rPr>
              <w:t>Pass</w:t>
            </w:r>
          </w:p>
        </w:tc>
        <w:tc>
          <w:tcPr>
            <w:tcW w:w="1417" w:type="dxa"/>
          </w:tcPr>
          <w:p w14:paraId="326BDCC8"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c>
          <w:tcPr>
            <w:tcW w:w="1328" w:type="dxa"/>
          </w:tcPr>
          <w:p w14:paraId="6F01B846"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c>
          <w:tcPr>
            <w:tcW w:w="1279" w:type="dxa"/>
          </w:tcPr>
          <w:p w14:paraId="30074A8B" w14:textId="77777777" w:rsidR="009C4F3D" w:rsidRDefault="009C4F3D" w:rsidP="00F37F3A">
            <w:pPr>
              <w:pStyle w:val="TableText"/>
              <w:cnfStyle w:val="000000100000" w:firstRow="0" w:lastRow="0" w:firstColumn="0" w:lastColumn="0" w:oddVBand="0" w:evenVBand="0" w:oddHBand="1" w:evenHBand="0" w:firstRowFirstColumn="0" w:firstRowLastColumn="0" w:lastRowFirstColumn="0" w:lastRowLastColumn="0"/>
            </w:pPr>
          </w:p>
        </w:tc>
      </w:tr>
      <w:tr w:rsidR="00F67C13" w14:paraId="534C0437" w14:textId="77777777" w:rsidTr="00F37F3A">
        <w:tc>
          <w:tcPr>
            <w:cnfStyle w:val="001000000000" w:firstRow="0" w:lastRow="0" w:firstColumn="1" w:lastColumn="0" w:oddVBand="0" w:evenVBand="0" w:oddHBand="0" w:evenHBand="0" w:firstRowFirstColumn="0" w:firstRowLastColumn="0" w:lastRowFirstColumn="0" w:lastRowLastColumn="0"/>
            <w:tcW w:w="1361" w:type="dxa"/>
          </w:tcPr>
          <w:p w14:paraId="42FB0B1F" w14:textId="77777777" w:rsidR="009C4F3D" w:rsidRDefault="009C4F3D" w:rsidP="00F37F3A">
            <w:pPr>
              <w:pStyle w:val="TableText"/>
            </w:pPr>
            <w:r>
              <w:t>1500 MVA (6)</w:t>
            </w:r>
          </w:p>
        </w:tc>
        <w:tc>
          <w:tcPr>
            <w:tcW w:w="1446" w:type="dxa"/>
            <w:shd w:val="clear" w:color="auto" w:fill="00B050"/>
          </w:tcPr>
          <w:p w14:paraId="33E683A6" w14:textId="77777777" w:rsidR="009C4F3D" w:rsidRPr="00AC0DDA" w:rsidRDefault="009C4F3D" w:rsidP="00F37F3A">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AC0DDA">
              <w:rPr>
                <w:color w:val="FFFFFF" w:themeColor="background1"/>
              </w:rPr>
              <w:t>Pass</w:t>
            </w:r>
          </w:p>
        </w:tc>
        <w:tc>
          <w:tcPr>
            <w:tcW w:w="1403" w:type="dxa"/>
            <w:shd w:val="clear" w:color="auto" w:fill="00B050"/>
          </w:tcPr>
          <w:p w14:paraId="2D55338C"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r w:rsidRPr="005A60C4">
              <w:rPr>
                <w:color w:val="FFFFFF" w:themeColor="background1"/>
              </w:rPr>
              <w:t>Pass</w:t>
            </w:r>
          </w:p>
        </w:tc>
        <w:tc>
          <w:tcPr>
            <w:tcW w:w="1394" w:type="dxa"/>
            <w:shd w:val="clear" w:color="auto" w:fill="00B050"/>
          </w:tcPr>
          <w:p w14:paraId="38A75D33"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r w:rsidRPr="005A60C4">
              <w:rPr>
                <w:color w:val="FFFFFF" w:themeColor="background1"/>
              </w:rPr>
              <w:t>Pass</w:t>
            </w:r>
          </w:p>
        </w:tc>
        <w:tc>
          <w:tcPr>
            <w:tcW w:w="1417" w:type="dxa"/>
          </w:tcPr>
          <w:p w14:paraId="07AF311E"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c>
          <w:tcPr>
            <w:tcW w:w="1328" w:type="dxa"/>
          </w:tcPr>
          <w:p w14:paraId="66FBF93A"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c>
          <w:tcPr>
            <w:tcW w:w="1279" w:type="dxa"/>
          </w:tcPr>
          <w:p w14:paraId="6B952226" w14:textId="77777777" w:rsidR="009C4F3D" w:rsidRDefault="009C4F3D" w:rsidP="00F37F3A">
            <w:pPr>
              <w:pStyle w:val="TableText"/>
              <w:cnfStyle w:val="000000000000" w:firstRow="0" w:lastRow="0" w:firstColumn="0" w:lastColumn="0" w:oddVBand="0" w:evenVBand="0" w:oddHBand="0" w:evenHBand="0" w:firstRowFirstColumn="0" w:firstRowLastColumn="0" w:lastRowFirstColumn="0" w:lastRowLastColumn="0"/>
            </w:pPr>
          </w:p>
        </w:tc>
      </w:tr>
      <w:tr w:rsidR="009C4F3D" w14:paraId="74F6DC70" w14:textId="77777777" w:rsidTr="00F37F3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28" w:type="dxa"/>
            <w:gridSpan w:val="7"/>
          </w:tcPr>
          <w:p w14:paraId="264A87ED" w14:textId="77777777" w:rsidR="009C4F3D" w:rsidRDefault="009C4F3D" w:rsidP="00F37F3A">
            <w:pPr>
              <w:pStyle w:val="TableText"/>
            </w:pPr>
            <w:r w:rsidRPr="00E0531E">
              <w:rPr>
                <w:b w:val="0"/>
                <w:bCs w:val="0"/>
                <w:vertAlign w:val="superscript"/>
              </w:rPr>
              <w:t>1</w:t>
            </w:r>
            <w:r>
              <w:rPr>
                <w:b w:val="0"/>
                <w:bCs w:val="0"/>
              </w:rPr>
              <w:t xml:space="preserve"> TRX under test d</w:t>
            </w:r>
            <w:r w:rsidRPr="00673E17">
              <w:rPr>
                <w:b w:val="0"/>
                <w:bCs w:val="0"/>
              </w:rPr>
              <w:t xml:space="preserve">ifferential protection </w:t>
            </w:r>
            <w:r>
              <w:rPr>
                <w:b w:val="0"/>
                <w:bCs w:val="0"/>
              </w:rPr>
              <w:t xml:space="preserve">minimum operating current </w:t>
            </w:r>
            <w:r w:rsidRPr="00673E17">
              <w:rPr>
                <w:b w:val="0"/>
                <w:bCs w:val="0"/>
              </w:rPr>
              <w:t>increased to 20% (up from 10%)</w:t>
            </w:r>
            <w:r>
              <w:rPr>
                <w:b w:val="0"/>
                <w:bCs w:val="0"/>
              </w:rPr>
              <w:t>.</w:t>
            </w:r>
          </w:p>
          <w:p w14:paraId="344294AF" w14:textId="6443CAE1" w:rsidR="009C4F3D" w:rsidRDefault="009C4F3D" w:rsidP="00F37F3A">
            <w:pPr>
              <w:pStyle w:val="TableText"/>
            </w:pPr>
            <w:r w:rsidRPr="00E0531E">
              <w:rPr>
                <w:b w:val="0"/>
                <w:bCs w:val="0"/>
                <w:vertAlign w:val="superscript"/>
              </w:rPr>
              <w:t>2</w:t>
            </w:r>
            <w:r>
              <w:rPr>
                <w:b w:val="0"/>
                <w:bCs w:val="0"/>
              </w:rPr>
              <w:t xml:space="preserve"> Insufficient reactive </w:t>
            </w:r>
            <w:r w:rsidR="00C25B7B">
              <w:rPr>
                <w:b w:val="0"/>
                <w:bCs w:val="0"/>
              </w:rPr>
              <w:t>absorption headroom</w:t>
            </w:r>
            <w:r w:rsidR="00FA16EA">
              <w:rPr>
                <w:b w:val="0"/>
                <w:bCs w:val="0"/>
              </w:rPr>
              <w:t xml:space="preserve"> </w:t>
            </w:r>
            <w:r w:rsidR="00BD038D">
              <w:rPr>
                <w:b w:val="0"/>
                <w:bCs w:val="0"/>
              </w:rPr>
              <w:t xml:space="preserve">capacity </w:t>
            </w:r>
            <w:r>
              <w:rPr>
                <w:b w:val="0"/>
                <w:bCs w:val="0"/>
              </w:rPr>
              <w:t>from the HYB1 unit to keep network within acceptable voltage</w:t>
            </w:r>
            <w:r w:rsidR="00C25B7B">
              <w:rPr>
                <w:b w:val="0"/>
                <w:bCs w:val="0"/>
              </w:rPr>
              <w:t xml:space="preserve"> bound</w:t>
            </w:r>
            <w:r>
              <w:rPr>
                <w:b w:val="0"/>
                <w:bCs w:val="0"/>
              </w:rPr>
              <w:t>s.</w:t>
            </w:r>
          </w:p>
          <w:p w14:paraId="144D4FB0" w14:textId="17CB12C0" w:rsidR="00C52573" w:rsidRDefault="00C52573" w:rsidP="00F37F3A">
            <w:pPr>
              <w:pStyle w:val="TableText"/>
              <w:rPr>
                <w:b w:val="0"/>
                <w:bCs w:val="0"/>
              </w:rPr>
            </w:pPr>
            <w:r w:rsidRPr="00C52573">
              <w:rPr>
                <w:b w:val="0"/>
                <w:bCs w:val="0"/>
              </w:rPr>
              <w:t>Columns indicate length of external line to be energised, rows indicate capacity of transformer to be energised</w:t>
            </w:r>
          </w:p>
        </w:tc>
      </w:tr>
    </w:tbl>
    <w:p w14:paraId="3D73BC29" w14:textId="11E64ABE" w:rsidR="009C4F3D" w:rsidRDefault="009C4F3D" w:rsidP="00F37F3A">
      <w:pPr>
        <w:pStyle w:val="BodyText"/>
      </w:pPr>
      <w:r>
        <w:t xml:space="preserve">The above table shows that the energisation of large, remote transformers is not the limiting factor, but </w:t>
      </w:r>
      <w:r w:rsidR="007A5C26">
        <w:t xml:space="preserve">rather </w:t>
      </w:r>
      <w:r>
        <w:t>insufficient reactive absorption headroom</w:t>
      </w:r>
      <w:r w:rsidR="00C23E06">
        <w:t xml:space="preserve"> capacity for line energisation</w:t>
      </w:r>
      <w:r>
        <w:t xml:space="preserve">. This </w:t>
      </w:r>
      <w:r w:rsidR="00C23E06">
        <w:t xml:space="preserve">observation </w:t>
      </w:r>
      <w:r>
        <w:t xml:space="preserve">is useful as it </w:t>
      </w:r>
      <w:r w:rsidR="003D5ECF">
        <w:t xml:space="preserve">implies that </w:t>
      </w:r>
      <w:r>
        <w:t xml:space="preserve">a very general </w:t>
      </w:r>
      <w:r w:rsidR="00302EAF">
        <w:t xml:space="preserve">approximate </w:t>
      </w:r>
      <w:r>
        <w:t xml:space="preserve">“rule of thumb” </w:t>
      </w:r>
      <w:r w:rsidR="00B42D4D">
        <w:t xml:space="preserve">initial </w:t>
      </w:r>
      <w:r>
        <w:t xml:space="preserve">assessment </w:t>
      </w:r>
      <w:r w:rsidR="00302EAF">
        <w:t xml:space="preserve">of </w:t>
      </w:r>
      <w:r>
        <w:t xml:space="preserve">the extent of external network that a GFM BESS-based REZ can energise could be determined </w:t>
      </w:r>
      <w:r w:rsidR="00191ECC">
        <w:t xml:space="preserve">by </w:t>
      </w:r>
      <w:r>
        <w:t>a simple load flow study.</w:t>
      </w:r>
    </w:p>
    <w:p w14:paraId="1C0633F5" w14:textId="77777777" w:rsidR="009C4F3D" w:rsidRDefault="009C4F3D" w:rsidP="009C4F3D">
      <w:pPr>
        <w:pStyle w:val="Heading4"/>
      </w:pPr>
      <w:bookmarkStart w:id="104" w:name="_Ref215055229"/>
      <w:r>
        <w:t>Semi-established REZ</w:t>
      </w:r>
      <w:bookmarkEnd w:id="104"/>
    </w:p>
    <w:p w14:paraId="35040749" w14:textId="75131FC8" w:rsidR="009C4F3D" w:rsidRDefault="006F12E8" w:rsidP="00F37F3A">
      <w:pPr>
        <w:pStyle w:val="BodyText"/>
      </w:pPr>
      <w:r>
        <w:t>A case study was investigated</w:t>
      </w:r>
      <w:r w:rsidR="009C4F3D">
        <w:t xml:space="preserve"> for a REZ which has </w:t>
      </w:r>
      <w:r w:rsidR="000669F7">
        <w:t xml:space="preserve">already </w:t>
      </w:r>
      <w:r w:rsidR="009C4F3D">
        <w:t xml:space="preserve">been partially restored internally using a combination of GFM BESS and GFL devices (a remote-hybrid arrangement). </w:t>
      </w:r>
      <w:r w:rsidR="00443B15">
        <w:fldChar w:fldCharType="begin"/>
      </w:r>
      <w:r w:rsidR="00443B15">
        <w:instrText xml:space="preserve"> REF _Ref225247574 \h </w:instrText>
      </w:r>
      <w:r w:rsidR="00443B15">
        <w:fldChar w:fldCharType="separate"/>
      </w:r>
      <w:r w:rsidR="00211758">
        <w:t xml:space="preserve">Table </w:t>
      </w:r>
      <w:r w:rsidR="00211758">
        <w:rPr>
          <w:noProof/>
        </w:rPr>
        <w:t>12</w:t>
      </w:r>
      <w:r w:rsidR="00443B15">
        <w:fldChar w:fldCharType="end"/>
      </w:r>
      <w:r w:rsidR="00443B15">
        <w:t xml:space="preserve"> shows </w:t>
      </w:r>
      <w:r w:rsidR="00174DA5">
        <w:t xml:space="preserve"> </w:t>
      </w:r>
      <w:r w:rsidR="009C4F3D">
        <w:t xml:space="preserve">devices </w:t>
      </w:r>
      <w:r w:rsidR="00174DA5">
        <w:t xml:space="preserve">that </w:t>
      </w:r>
      <w:r w:rsidR="009C4F3D">
        <w:t xml:space="preserve">are </w:t>
      </w:r>
      <w:r w:rsidR="00862E7A">
        <w:t xml:space="preserve">already </w:t>
      </w:r>
      <w:r w:rsidR="009C4F3D">
        <w:t>online and generating, forming a singular hybrid REZ.</w:t>
      </w:r>
      <w:r w:rsidR="009B0246">
        <w:t xml:space="preserve"> </w:t>
      </w:r>
      <w:r w:rsidR="0086097E">
        <w:t xml:space="preserve">The active </w:t>
      </w:r>
      <w:r w:rsidR="009C4F3D">
        <w:t xml:space="preserve">power outputs from the GFL devices are purposely set to </w:t>
      </w:r>
      <w:r w:rsidR="00205169">
        <w:t xml:space="preserve">vary </w:t>
      </w:r>
      <w:r w:rsidR="00880E68">
        <w:t xml:space="preserve">over time, both </w:t>
      </w:r>
      <w:r w:rsidR="009C4F3D">
        <w:t>heavily and randomly</w:t>
      </w:r>
      <w:r w:rsidR="00A14A98">
        <w:rPr>
          <w:rStyle w:val="FootnoteReference"/>
        </w:rPr>
        <w:footnoteReference w:id="7"/>
      </w:r>
      <w:r w:rsidR="00880E68">
        <w:t>,</w:t>
      </w:r>
      <w:r w:rsidR="009C4F3D">
        <w:t xml:space="preserve"> such that a </w:t>
      </w:r>
      <w:r w:rsidR="008C5607">
        <w:t>challenging</w:t>
      </w:r>
      <w:r w:rsidR="009C4F3D">
        <w:t xml:space="preserve">, uncoordinated </w:t>
      </w:r>
      <w:r w:rsidR="00385541">
        <w:t xml:space="preserve">power balance management </w:t>
      </w:r>
      <w:r w:rsidR="009C4F3D">
        <w:t>scenario is achieved. No synchronous condensers were brought online</w:t>
      </w:r>
      <w:r w:rsidR="00851730">
        <w:t>,</w:t>
      </w:r>
      <w:r w:rsidR="009C4F3D">
        <w:t xml:space="preserve"> </w:t>
      </w:r>
      <w:r w:rsidR="00F85CA8">
        <w:t xml:space="preserve">as </w:t>
      </w:r>
      <w:r w:rsidR="009C4F3D">
        <w:t>sufficient system strength was provided by the two GFM BESS comprising the primary restart service.</w:t>
      </w:r>
    </w:p>
    <w:p w14:paraId="769847B8" w14:textId="70F1F575" w:rsidR="009C4F3D" w:rsidRDefault="009C4F3D" w:rsidP="009C4F3D">
      <w:pPr>
        <w:pStyle w:val="Caption"/>
      </w:pPr>
      <w:bookmarkStart w:id="105" w:name="_Ref225247574"/>
      <w:bookmarkStart w:id="106" w:name="_Toc221522108"/>
      <w:bookmarkStart w:id="107" w:name="_Toc226981495"/>
      <w:r>
        <w:t xml:space="preserve">Table </w:t>
      </w:r>
      <w:fldSimple w:instr=" SEQ Table \* ARABIC ">
        <w:r w:rsidR="00211758">
          <w:rPr>
            <w:noProof/>
          </w:rPr>
          <w:t>12</w:t>
        </w:r>
      </w:fldSimple>
      <w:bookmarkEnd w:id="105"/>
      <w:r>
        <w:t xml:space="preserve"> Devices online</w:t>
      </w:r>
      <w:bookmarkEnd w:id="106"/>
      <w:bookmarkEnd w:id="107"/>
    </w:p>
    <w:tbl>
      <w:tblPr>
        <w:tblStyle w:val="TableCSIRO"/>
        <w:tblW w:w="0" w:type="auto"/>
        <w:tblLook w:val="04A0" w:firstRow="1" w:lastRow="0" w:firstColumn="1" w:lastColumn="0" w:noHBand="0" w:noVBand="1"/>
      </w:tblPr>
      <w:tblGrid>
        <w:gridCol w:w="1124"/>
        <w:gridCol w:w="2104"/>
        <w:gridCol w:w="1962"/>
        <w:gridCol w:w="4335"/>
      </w:tblGrid>
      <w:tr w:rsidR="009C4F3D" w14:paraId="6EE707EA" w14:textId="77777777" w:rsidTr="00B95CB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dxa"/>
          </w:tcPr>
          <w:p w14:paraId="4B0453A1" w14:textId="77777777" w:rsidR="009C4F3D" w:rsidRDefault="009C4F3D" w:rsidP="00B95CB7">
            <w:pPr>
              <w:pStyle w:val="TableText"/>
            </w:pPr>
            <w:r>
              <w:t>Location</w:t>
            </w:r>
          </w:p>
        </w:tc>
        <w:tc>
          <w:tcPr>
            <w:tcW w:w="2127" w:type="dxa"/>
          </w:tcPr>
          <w:p w14:paraId="00093603" w14:textId="77777777" w:rsidR="009C4F3D" w:rsidRDefault="009C4F3D" w:rsidP="00B95CB7">
            <w:pPr>
              <w:pStyle w:val="ColumnHeading"/>
              <w:cnfStyle w:val="100000000000" w:firstRow="1" w:lastRow="0" w:firstColumn="0" w:lastColumn="0" w:oddVBand="0" w:evenVBand="0" w:oddHBand="0" w:evenHBand="0" w:firstRowFirstColumn="0" w:firstRowLastColumn="0" w:lastRowFirstColumn="0" w:lastRowLastColumn="0"/>
            </w:pPr>
            <w:r>
              <w:t>Type</w:t>
            </w:r>
          </w:p>
        </w:tc>
        <w:tc>
          <w:tcPr>
            <w:tcW w:w="1984" w:type="dxa"/>
          </w:tcPr>
          <w:p w14:paraId="7C69C17D" w14:textId="77777777" w:rsidR="009C4F3D" w:rsidRDefault="009C4F3D" w:rsidP="00B95CB7">
            <w:pPr>
              <w:pStyle w:val="ColumnHeading"/>
              <w:cnfStyle w:val="100000000000" w:firstRow="1" w:lastRow="0" w:firstColumn="0" w:lastColumn="0" w:oddVBand="0" w:evenVBand="0" w:oddHBand="0" w:evenHBand="0" w:firstRowFirstColumn="0" w:firstRowLastColumn="0" w:lastRowFirstColumn="0" w:lastRowLastColumn="0"/>
            </w:pPr>
            <w:r>
              <w:t>Size</w:t>
            </w:r>
          </w:p>
        </w:tc>
        <w:tc>
          <w:tcPr>
            <w:tcW w:w="4388" w:type="dxa"/>
          </w:tcPr>
          <w:p w14:paraId="0030E5A8" w14:textId="77777777" w:rsidR="009C4F3D" w:rsidRDefault="009C4F3D" w:rsidP="00B95CB7">
            <w:pPr>
              <w:pStyle w:val="ColumnHeading"/>
              <w:cnfStyle w:val="100000000000" w:firstRow="1" w:lastRow="0" w:firstColumn="0" w:lastColumn="0" w:oddVBand="0" w:evenVBand="0" w:oddHBand="0" w:evenHBand="0" w:firstRowFirstColumn="0" w:firstRowLastColumn="0" w:lastRowFirstColumn="0" w:lastRowLastColumn="0"/>
            </w:pPr>
            <w:r>
              <w:t>Notes</w:t>
            </w:r>
          </w:p>
        </w:tc>
      </w:tr>
      <w:tr w:rsidR="009C4F3D" w14:paraId="68995543" w14:textId="77777777" w:rsidTr="00B95CB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dxa"/>
          </w:tcPr>
          <w:p w14:paraId="30278A74" w14:textId="77777777" w:rsidR="009C4F3D" w:rsidRDefault="009C4F3D" w:rsidP="00CD29AF">
            <w:pPr>
              <w:pStyle w:val="RowHeading"/>
            </w:pPr>
            <w:r>
              <w:t>HYB1</w:t>
            </w:r>
          </w:p>
        </w:tc>
        <w:tc>
          <w:tcPr>
            <w:tcW w:w="2127" w:type="dxa"/>
          </w:tcPr>
          <w:p w14:paraId="77F76253"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VSM GFM BESS</w:t>
            </w:r>
          </w:p>
        </w:tc>
        <w:tc>
          <w:tcPr>
            <w:tcW w:w="1984" w:type="dxa"/>
          </w:tcPr>
          <w:p w14:paraId="6883F05A"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400 MVA</w:t>
            </w:r>
          </w:p>
        </w:tc>
        <w:tc>
          <w:tcPr>
            <w:tcW w:w="4388" w:type="dxa"/>
          </w:tcPr>
          <w:p w14:paraId="28A8A39C"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Terminal voltage control mode.</w:t>
            </w:r>
          </w:p>
        </w:tc>
      </w:tr>
      <w:tr w:rsidR="009C4F3D" w14:paraId="2A8993CF" w14:textId="77777777" w:rsidTr="00B95CB7">
        <w:tc>
          <w:tcPr>
            <w:cnfStyle w:val="001000000000" w:firstRow="0" w:lastRow="0" w:firstColumn="1" w:lastColumn="0" w:oddVBand="0" w:evenVBand="0" w:oddHBand="0" w:evenHBand="0" w:firstRowFirstColumn="0" w:firstRowLastColumn="0" w:lastRowFirstColumn="0" w:lastRowLastColumn="0"/>
            <w:tcW w:w="1129" w:type="dxa"/>
          </w:tcPr>
          <w:p w14:paraId="5D68D104" w14:textId="77777777" w:rsidR="009C4F3D" w:rsidRDefault="009C4F3D" w:rsidP="00CD29AF">
            <w:pPr>
              <w:pStyle w:val="RowHeading"/>
            </w:pPr>
            <w:r>
              <w:t>WF1</w:t>
            </w:r>
          </w:p>
        </w:tc>
        <w:tc>
          <w:tcPr>
            <w:tcW w:w="2127" w:type="dxa"/>
          </w:tcPr>
          <w:p w14:paraId="192772F4"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Type 4 GFL Wind</w:t>
            </w:r>
          </w:p>
        </w:tc>
        <w:tc>
          <w:tcPr>
            <w:tcW w:w="1984" w:type="dxa"/>
          </w:tcPr>
          <w:p w14:paraId="1971AEB8"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352 MVA</w:t>
            </w:r>
          </w:p>
        </w:tc>
        <w:tc>
          <w:tcPr>
            <w:tcW w:w="4388" w:type="dxa"/>
          </w:tcPr>
          <w:p w14:paraId="39488589"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 xml:space="preserve">Two of four collector feeders online. </w:t>
            </w:r>
          </w:p>
          <w:p w14:paraId="2E37B78E"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Subject to random active power variations.</w:t>
            </w:r>
          </w:p>
        </w:tc>
      </w:tr>
      <w:tr w:rsidR="009C4F3D" w14:paraId="23549775" w14:textId="77777777" w:rsidTr="00B95CB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dxa"/>
            <w:vMerge w:val="restart"/>
          </w:tcPr>
          <w:p w14:paraId="7AF84224" w14:textId="77777777" w:rsidR="009C4F3D" w:rsidRDefault="009C4F3D" w:rsidP="00CD29AF">
            <w:pPr>
              <w:pStyle w:val="RowHeading"/>
            </w:pPr>
            <w:r>
              <w:t>HYB4</w:t>
            </w:r>
          </w:p>
        </w:tc>
        <w:tc>
          <w:tcPr>
            <w:tcW w:w="2127" w:type="dxa"/>
          </w:tcPr>
          <w:p w14:paraId="210E4608"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Droop GFM BESS</w:t>
            </w:r>
          </w:p>
        </w:tc>
        <w:tc>
          <w:tcPr>
            <w:tcW w:w="1984" w:type="dxa"/>
          </w:tcPr>
          <w:p w14:paraId="3BA16A90"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250 MVA</w:t>
            </w:r>
          </w:p>
        </w:tc>
        <w:tc>
          <w:tcPr>
            <w:tcW w:w="4388" w:type="dxa"/>
          </w:tcPr>
          <w:p w14:paraId="3A81DEFE"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Terminal voltage control mode.</w:t>
            </w:r>
          </w:p>
        </w:tc>
      </w:tr>
      <w:tr w:rsidR="009C4F3D" w14:paraId="70814A28" w14:textId="77777777" w:rsidTr="00B95CB7">
        <w:tc>
          <w:tcPr>
            <w:cnfStyle w:val="001000000000" w:firstRow="0" w:lastRow="0" w:firstColumn="1" w:lastColumn="0" w:oddVBand="0" w:evenVBand="0" w:oddHBand="0" w:evenHBand="0" w:firstRowFirstColumn="0" w:firstRowLastColumn="0" w:lastRowFirstColumn="0" w:lastRowLastColumn="0"/>
            <w:tcW w:w="1129" w:type="dxa"/>
            <w:vMerge/>
          </w:tcPr>
          <w:p w14:paraId="7F432D88" w14:textId="77777777" w:rsidR="009C4F3D" w:rsidRDefault="009C4F3D" w:rsidP="00CD29AF">
            <w:pPr>
              <w:pStyle w:val="RowHeading"/>
            </w:pPr>
          </w:p>
        </w:tc>
        <w:tc>
          <w:tcPr>
            <w:tcW w:w="2127" w:type="dxa"/>
          </w:tcPr>
          <w:p w14:paraId="4F36A5EE"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GFL Solar Farm</w:t>
            </w:r>
          </w:p>
        </w:tc>
        <w:tc>
          <w:tcPr>
            <w:tcW w:w="1984" w:type="dxa"/>
          </w:tcPr>
          <w:p w14:paraId="7E88681C"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250 MVA</w:t>
            </w:r>
          </w:p>
        </w:tc>
        <w:tc>
          <w:tcPr>
            <w:tcW w:w="4388" w:type="dxa"/>
          </w:tcPr>
          <w:p w14:paraId="520EF368"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Subject to random active power variations.</w:t>
            </w:r>
          </w:p>
          <w:p w14:paraId="229CB2BA" w14:textId="77777777" w:rsidR="009C4F3D" w:rsidRDefault="009C4F3D" w:rsidP="00B95CB7">
            <w:pPr>
              <w:pStyle w:val="TableText"/>
              <w:cnfStyle w:val="000000000000" w:firstRow="0" w:lastRow="0" w:firstColumn="0" w:lastColumn="0" w:oddVBand="0" w:evenVBand="0" w:oddHBand="0" w:evenHBand="0" w:firstRowFirstColumn="0" w:firstRowLastColumn="0" w:lastRowFirstColumn="0" w:lastRowLastColumn="0"/>
            </w:pPr>
            <w:r>
              <w:t>Controlled by PPC, power factor mode (1.0).</w:t>
            </w:r>
          </w:p>
        </w:tc>
      </w:tr>
      <w:tr w:rsidR="009C4F3D" w14:paraId="1B17F0D2" w14:textId="77777777" w:rsidTr="00B95CB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dxa"/>
          </w:tcPr>
          <w:p w14:paraId="2B06D067" w14:textId="77777777" w:rsidR="009C4F3D" w:rsidRDefault="009C4F3D" w:rsidP="00CD29AF">
            <w:pPr>
              <w:pStyle w:val="RowHeading"/>
            </w:pPr>
            <w:r>
              <w:t>WF2</w:t>
            </w:r>
          </w:p>
        </w:tc>
        <w:tc>
          <w:tcPr>
            <w:tcW w:w="2127" w:type="dxa"/>
          </w:tcPr>
          <w:p w14:paraId="3F75BA3D"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Type 3 GFL Wind</w:t>
            </w:r>
          </w:p>
        </w:tc>
        <w:tc>
          <w:tcPr>
            <w:tcW w:w="1984" w:type="dxa"/>
          </w:tcPr>
          <w:p w14:paraId="22768031"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516 MVA</w:t>
            </w:r>
          </w:p>
        </w:tc>
        <w:tc>
          <w:tcPr>
            <w:tcW w:w="4388" w:type="dxa"/>
          </w:tcPr>
          <w:p w14:paraId="37209CF6"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 xml:space="preserve">Two of four collector feeders online. </w:t>
            </w:r>
          </w:p>
          <w:p w14:paraId="793255F1" w14:textId="77777777" w:rsidR="009C4F3D" w:rsidRDefault="009C4F3D" w:rsidP="00B95CB7">
            <w:pPr>
              <w:pStyle w:val="TableText"/>
              <w:cnfStyle w:val="000000100000" w:firstRow="0" w:lastRow="0" w:firstColumn="0" w:lastColumn="0" w:oddVBand="0" w:evenVBand="0" w:oddHBand="1" w:evenHBand="0" w:firstRowFirstColumn="0" w:firstRowLastColumn="0" w:lastRowFirstColumn="0" w:lastRowLastColumn="0"/>
            </w:pPr>
            <w:r>
              <w:t>Subject to random active power variations.</w:t>
            </w:r>
          </w:p>
        </w:tc>
      </w:tr>
      <w:tr w:rsidR="009C4F3D" w14:paraId="2A93218C" w14:textId="77777777" w:rsidTr="00B95CB7">
        <w:tc>
          <w:tcPr>
            <w:cnfStyle w:val="001000000000" w:firstRow="0" w:lastRow="0" w:firstColumn="1" w:lastColumn="0" w:oddVBand="0" w:evenVBand="0" w:oddHBand="0" w:evenHBand="0" w:firstRowFirstColumn="0" w:firstRowLastColumn="0" w:lastRowFirstColumn="0" w:lastRowLastColumn="0"/>
            <w:tcW w:w="3256" w:type="dxa"/>
            <w:gridSpan w:val="2"/>
          </w:tcPr>
          <w:p w14:paraId="007E5BEB" w14:textId="77777777" w:rsidR="009C4F3D" w:rsidRPr="00CD29AF" w:rsidRDefault="009C4F3D" w:rsidP="00B95CB7">
            <w:pPr>
              <w:pStyle w:val="TableText"/>
              <w:rPr>
                <w:bCs w:val="0"/>
              </w:rPr>
            </w:pPr>
            <w:r w:rsidRPr="00CD29AF">
              <w:rPr>
                <w:bCs w:val="0"/>
              </w:rPr>
              <w:t>GFM:GFL ratio</w:t>
            </w:r>
          </w:p>
        </w:tc>
        <w:tc>
          <w:tcPr>
            <w:tcW w:w="6372" w:type="dxa"/>
            <w:gridSpan w:val="2"/>
          </w:tcPr>
          <w:p w14:paraId="0A98FF9F" w14:textId="77777777" w:rsidR="009C4F3D" w:rsidRPr="00CD29AF" w:rsidRDefault="009C4F3D" w:rsidP="00B95CB7">
            <w:pPr>
              <w:pStyle w:val="TableText"/>
              <w:cnfStyle w:val="000000000000" w:firstRow="0" w:lastRow="0" w:firstColumn="0" w:lastColumn="0" w:oddVBand="0" w:evenVBand="0" w:oddHBand="0" w:evenHBand="0" w:firstRowFirstColumn="0" w:firstRowLastColumn="0" w:lastRowFirstColumn="0" w:lastRowLastColumn="0"/>
              <w:rPr>
                <w:b/>
              </w:rPr>
            </w:pPr>
            <w:r w:rsidRPr="00CD29AF">
              <w:rPr>
                <w:b/>
              </w:rPr>
              <w:t>1: 1.72</w:t>
            </w:r>
          </w:p>
        </w:tc>
      </w:tr>
    </w:tbl>
    <w:p w14:paraId="697AD255" w14:textId="77777777" w:rsidR="009C4F3D" w:rsidRDefault="009C4F3D" w:rsidP="009C4F3D">
      <w:pPr>
        <w:jc w:val="center"/>
      </w:pPr>
      <w:r>
        <w:rPr>
          <w:noProof/>
        </w:rPr>
        <w:lastRenderedPageBreak/>
        <mc:AlternateContent>
          <mc:Choice Requires="wps">
            <w:drawing>
              <wp:anchor distT="45720" distB="45720" distL="114300" distR="114300" simplePos="0" relativeHeight="251657216" behindDoc="0" locked="0" layoutInCell="1" allowOverlap="1" wp14:anchorId="7367EA30" wp14:editId="74901969">
                <wp:simplePos x="0" y="0"/>
                <wp:positionH relativeFrom="margin">
                  <wp:posOffset>5595582</wp:posOffset>
                </wp:positionH>
                <wp:positionV relativeFrom="paragraph">
                  <wp:posOffset>1943698</wp:posOffset>
                </wp:positionV>
                <wp:extent cx="676551" cy="306562"/>
                <wp:effectExtent l="0" t="0" r="0" b="0"/>
                <wp:wrapNone/>
                <wp:docPr id="71808736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6551" cy="306562"/>
                        </a:xfrm>
                        <a:prstGeom prst="rect">
                          <a:avLst/>
                        </a:prstGeom>
                        <a:noFill/>
                        <a:ln w="9525">
                          <a:noFill/>
                          <a:miter lim="800000"/>
                          <a:headEnd/>
                          <a:tailEnd/>
                        </a:ln>
                      </wps:spPr>
                      <wps:txbx>
                        <w:txbxContent>
                          <w:p w14:paraId="3309C1AD" w14:textId="77777777" w:rsidR="009C4F3D" w:rsidRDefault="009C4F3D" w:rsidP="009C4F3D">
                            <w:r>
                              <w:t>PoC</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367EA30" id="_x0000_s1115" type="#_x0000_t202" style="position:absolute;left:0;text-align:left;margin-left:440.6pt;margin-top:153.05pt;width:53.25pt;height:24.15pt;z-index:25165721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LD+h/AEAANQDAAAOAAAAZHJzL2Uyb0RvYy54bWysU11v2yAUfZ+0/4B4X+xkcdpaIVXXrtOk&#10;7kNq9wMIxjEacBmQ2Nmv3wW7abS9VfMD4nLNufece1hfD0aTg/RBgWV0PispkVZAo+yO0R9P9+8u&#10;KQmR24ZrsJLRowz0evP2zbp3tVxAB7qRniCIDXXvGO1idHVRBNFJw8MMnLSYbMEbHjH0u6LxvEd0&#10;o4tFWa6KHnzjPAgZAp7ejUm6yfhtK0X81rZBRqIZxd5iXn1et2ktNmte7zx3nRJTG/wVXRiuLBY9&#10;Qd3xyMneq3+gjBIeArRxJsAU0LZKyMwB2czLv9g8dtzJzAXFCe4kU/h/sOLr4dF99yQOH2DAAWYS&#10;wT2A+BmIhduO25288R76TvIGC8+TZEXvQj1dTVKHOiSQbf8FGhwy30fIQEPrTVIFeRJExwEcT6LL&#10;IRKBh6uLVVXNKRGYel+uqtUiV+D182XnQ/wkwZC0YdTjTDM4PzyEmJrh9fMvqZaFe6V1nqu2pGf0&#10;qlpU+cJZxqiIttPKMHpZpm80QuL40Tb5cuRKj3ssoO1EOvEcGcdhOxDVMFrlhpMIW2iOKIOH0Wb4&#10;LHDTgf9NSY8WYzT82nMvKdGfLUp5NV8ukydzsKwuFhj488z2PMOtQChGIyXj9jZmH4+cb1DyVmU5&#10;XjqZekbrZJUmmydvnsf5r5fHuPkDAAD//wMAUEsDBBQABgAIAAAAIQCPDyFp3wAAAAsBAAAPAAAA&#10;ZHJzL2Rvd25yZXYueG1sTI/BTsMwDIbvSLxDZCRuLOnotq40nRCIK2gDJu2WNV5b0ThVk63l7TEn&#10;ONr+9Pv7i83kOnHBIbSeNCQzBQKp8ralWsPH+8tdBiJEQ9Z0nlDDNwbYlNdXhcmtH2mLl12sBYdQ&#10;yI2GJsY+lzJUDToTZr5H4tvJD85EHoda2sGMHO46OVdqKZ1piT80psenBquv3dlp+Hw9Hfapequf&#10;3aIf/aQkubXU+vZmenwAEXGKfzD86rM6lOx09GeyQXQasiyZM6rhXi0TEEyss9UKxJE3izQFWRby&#10;f4fyBwAA//8DAFBLAQItABQABgAIAAAAIQC2gziS/gAAAOEBAAATAAAAAAAAAAAAAAAAAAAAAABb&#10;Q29udGVudF9UeXBlc10ueG1sUEsBAi0AFAAGAAgAAAAhADj9If/WAAAAlAEAAAsAAAAAAAAAAAAA&#10;AAAALwEAAF9yZWxzLy5yZWxzUEsBAi0AFAAGAAgAAAAhAMAsP6H8AQAA1AMAAA4AAAAAAAAAAAAA&#10;AAAALgIAAGRycy9lMm9Eb2MueG1sUEsBAi0AFAAGAAgAAAAhAI8PIWnfAAAACwEAAA8AAAAAAAAA&#10;AAAAAAAAVgQAAGRycy9kb3ducmV2LnhtbFBLBQYAAAAABAAEAPMAAABiBQAAAAA=&#10;" filled="f" stroked="f">
                <v:textbox>
                  <w:txbxContent>
                    <w:p w14:paraId="3309C1AD" w14:textId="77777777" w:rsidR="009C4F3D" w:rsidRDefault="009C4F3D" w:rsidP="009C4F3D">
                      <w:r>
                        <w:t>PoC</w:t>
                      </w:r>
                    </w:p>
                  </w:txbxContent>
                </v:textbox>
                <w10:wrap anchorx="margin"/>
              </v:shape>
            </w:pict>
          </mc:Fallback>
        </mc:AlternateContent>
      </w:r>
      <w:r>
        <w:rPr>
          <w:noProof/>
        </w:rPr>
        <mc:AlternateContent>
          <mc:Choice Requires="wpc">
            <w:drawing>
              <wp:inline distT="0" distB="0" distL="0" distR="0" wp14:anchorId="572BD996" wp14:editId="79A179CB">
                <wp:extent cx="6202907" cy="3200400"/>
                <wp:effectExtent l="0" t="0" r="7620" b="0"/>
                <wp:docPr id="2061943841" name="Canvas 1"/>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542317520" name="Oval 1542317520"/>
                        <wps:cNvSpPr/>
                        <wps:spPr>
                          <a:xfrm>
                            <a:off x="1520843" y="333954"/>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7F61E19F"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1148663" name="Rectangle 31148663"/>
                        <wps:cNvSpPr/>
                        <wps:spPr>
                          <a:xfrm>
                            <a:off x="1373854" y="1168842"/>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15EF1911"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1542388901" name="Rectangle 1542388901"/>
                        <wps:cNvSpPr/>
                        <wps:spPr>
                          <a:xfrm>
                            <a:off x="3092661" y="1168842"/>
                            <a:ext cx="699715" cy="516835"/>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txbx>
                          <w:txbxContent>
                            <w:p w14:paraId="176785C9" w14:textId="77777777" w:rsidR="009C4F3D" w:rsidRDefault="009C4F3D" w:rsidP="009C4F3D">
                              <w:pPr>
                                <w:jc w:val="cente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wps:wsp>
                        <wps:cNvPr id="655727353" name="Rectangle 655727353"/>
                        <wps:cNvSpPr/>
                        <wps:spPr>
                          <a:xfrm>
                            <a:off x="4474865" y="2051437"/>
                            <a:ext cx="1099384" cy="119270"/>
                          </a:xfrm>
                          <a:prstGeom prst="rect">
                            <a:avLst/>
                          </a:prstGeom>
                          <a:solidFill>
                            <a:srgbClr val="FFFF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52416161" name="Straight Connector 1452416161"/>
                        <wps:cNvCnPr/>
                        <wps:spPr>
                          <a:xfrm>
                            <a:off x="1723520" y="739470"/>
                            <a:ext cx="111" cy="429372"/>
                          </a:xfrm>
                          <a:prstGeom prst="line">
                            <a:avLst/>
                          </a:prstGeom>
                        </wps:spPr>
                        <wps:style>
                          <a:lnRef idx="2">
                            <a:schemeClr val="dk1"/>
                          </a:lnRef>
                          <a:fillRef idx="0">
                            <a:schemeClr val="dk1"/>
                          </a:fillRef>
                          <a:effectRef idx="1">
                            <a:schemeClr val="dk1"/>
                          </a:effectRef>
                          <a:fontRef idx="minor">
                            <a:schemeClr val="tx1"/>
                          </a:fontRef>
                        </wps:style>
                        <wps:bodyPr/>
                      </wps:wsp>
                      <wps:wsp>
                        <wps:cNvPr id="1974750505" name="Straight Connector 1974750505"/>
                        <wps:cNvCnPr/>
                        <wps:spPr>
                          <a:xfrm flipH="1">
                            <a:off x="2073466" y="1427260"/>
                            <a:ext cx="1019027" cy="0"/>
                          </a:xfrm>
                          <a:prstGeom prst="line">
                            <a:avLst/>
                          </a:prstGeom>
                        </wps:spPr>
                        <wps:style>
                          <a:lnRef idx="2">
                            <a:schemeClr val="dk1"/>
                          </a:lnRef>
                          <a:fillRef idx="0">
                            <a:schemeClr val="dk1"/>
                          </a:fillRef>
                          <a:effectRef idx="1">
                            <a:schemeClr val="dk1"/>
                          </a:effectRef>
                          <a:fontRef idx="minor">
                            <a:schemeClr val="tx1"/>
                          </a:fontRef>
                        </wps:style>
                        <wps:bodyPr/>
                      </wps:wsp>
                      <wps:wsp>
                        <wps:cNvPr id="1743219433" name="Connector: Elbow 1743219433"/>
                        <wps:cNvCnPr>
                          <a:stCxn id="1542388901" idx="2"/>
                          <a:endCxn id="655727353" idx="0"/>
                        </wps:cNvCnPr>
                        <wps:spPr>
                          <a:xfrm rot="16200000" flipH="1">
                            <a:off x="4050417" y="1077588"/>
                            <a:ext cx="365760" cy="1581937"/>
                          </a:xfrm>
                          <a:prstGeom prst="bentConnector3">
                            <a:avLst>
                              <a:gd name="adj1" fmla="val 50000"/>
                            </a:avLst>
                          </a:prstGeom>
                        </wps:spPr>
                        <wps:style>
                          <a:lnRef idx="2">
                            <a:schemeClr val="dk1"/>
                          </a:lnRef>
                          <a:fillRef idx="0">
                            <a:schemeClr val="dk1"/>
                          </a:fillRef>
                          <a:effectRef idx="1">
                            <a:schemeClr val="dk1"/>
                          </a:effectRef>
                          <a:fontRef idx="minor">
                            <a:schemeClr val="tx1"/>
                          </a:fontRef>
                        </wps:style>
                        <wps:bodyPr/>
                      </wps:wsp>
                      <wps:wsp>
                        <wps:cNvPr id="1381087377" name="Right Triangle 1381087377"/>
                        <wps:cNvSpPr/>
                        <wps:spPr>
                          <a:xfrm rot="5400000">
                            <a:off x="1458678" y="1083825"/>
                            <a:ext cx="501393" cy="671427"/>
                          </a:xfrm>
                          <a:prstGeom prst="rtTriangle">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93600695" name="Oval 1493600695"/>
                        <wps:cNvSpPr/>
                        <wps:spPr>
                          <a:xfrm>
                            <a:off x="3123325" y="2399433"/>
                            <a:ext cx="428130" cy="428130"/>
                          </a:xfrm>
                          <a:prstGeom prst="ellipse">
                            <a:avLst/>
                          </a:prstGeom>
                          <a:solidFill>
                            <a:schemeClr val="bg1"/>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50452949" name="Oval 650452949"/>
                        <wps:cNvSpPr/>
                        <wps:spPr>
                          <a:xfrm>
                            <a:off x="3312724" y="2399598"/>
                            <a:ext cx="428130" cy="428130"/>
                          </a:xfrm>
                          <a:prstGeom prst="ellipse">
                            <a:avLst/>
                          </a:prstGeom>
                          <a:solidFill>
                            <a:schemeClr val="bg1"/>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45179873" name="Connector: Elbow 1845179873"/>
                        <wps:cNvCnPr/>
                        <wps:spPr>
                          <a:xfrm flipV="1">
                            <a:off x="3740645" y="2170707"/>
                            <a:ext cx="1283621" cy="442956"/>
                          </a:xfrm>
                          <a:prstGeom prst="bentConnector2">
                            <a:avLst/>
                          </a:prstGeom>
                        </wps:spPr>
                        <wps:style>
                          <a:lnRef idx="2">
                            <a:schemeClr val="dk1"/>
                          </a:lnRef>
                          <a:fillRef idx="0">
                            <a:schemeClr val="dk1"/>
                          </a:fillRef>
                          <a:effectRef idx="1">
                            <a:schemeClr val="dk1"/>
                          </a:effectRef>
                          <a:fontRef idx="minor">
                            <a:schemeClr val="tx1"/>
                          </a:fontRef>
                        </wps:style>
                        <wps:bodyPr/>
                      </wps:wsp>
                      <wps:wsp>
                        <wps:cNvPr id="143373723" name="Rectangle 143373723"/>
                        <wps:cNvSpPr/>
                        <wps:spPr>
                          <a:xfrm>
                            <a:off x="4978553" y="2230502"/>
                            <a:ext cx="95140" cy="95140"/>
                          </a:xfrm>
                          <a:prstGeom prst="rect">
                            <a:avLst/>
                          </a:prstGeom>
                          <a:solidFill>
                            <a:srgbClr val="FF00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78685072" name="Rectangle 278685072"/>
                        <wps:cNvSpPr/>
                        <wps:spPr>
                          <a:xfrm>
                            <a:off x="3835993" y="2567896"/>
                            <a:ext cx="95140" cy="95140"/>
                          </a:xfrm>
                          <a:prstGeom prst="rect">
                            <a:avLst/>
                          </a:prstGeom>
                          <a:solidFill>
                            <a:srgbClr val="FF000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36422047" name="Rectangle 636422047"/>
                        <wps:cNvSpPr/>
                        <wps:spPr>
                          <a:xfrm>
                            <a:off x="2941281" y="2193503"/>
                            <a:ext cx="2555097" cy="766404"/>
                          </a:xfrm>
                          <a:prstGeom prst="rect">
                            <a:avLst/>
                          </a:prstGeom>
                          <a:noFill/>
                          <a:ln>
                            <a:solidFill>
                              <a:schemeClr val="bg1">
                                <a:lumMod val="50000"/>
                              </a:schemeClr>
                            </a:solidFill>
                            <a:prstDash val="sysDash"/>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727828762" name="Oval 1727828762"/>
                        <wps:cNvSpPr/>
                        <wps:spPr>
                          <a:xfrm>
                            <a:off x="458589" y="1216509"/>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5C587C0F"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46850456" name="Straight Connector 1546850456"/>
                        <wps:cNvCnPr>
                          <a:stCxn id="1727828762" idx="6"/>
                          <a:endCxn id="1381087377" idx="3"/>
                        </wps:cNvCnPr>
                        <wps:spPr>
                          <a:xfrm>
                            <a:off x="864105" y="1419267"/>
                            <a:ext cx="509556" cy="272"/>
                          </a:xfrm>
                          <a:prstGeom prst="line">
                            <a:avLst/>
                          </a:prstGeom>
                        </wps:spPr>
                        <wps:style>
                          <a:lnRef idx="2">
                            <a:schemeClr val="dk1"/>
                          </a:lnRef>
                          <a:fillRef idx="0">
                            <a:schemeClr val="dk1"/>
                          </a:fillRef>
                          <a:effectRef idx="1">
                            <a:schemeClr val="dk1"/>
                          </a:effectRef>
                          <a:fontRef idx="minor">
                            <a:schemeClr val="tx1"/>
                          </a:fontRef>
                        </wps:style>
                        <wps:bodyPr/>
                      </wps:wsp>
                      <wps:wsp>
                        <wps:cNvPr id="458018537" name="Right Triangle 458018537"/>
                        <wps:cNvSpPr/>
                        <wps:spPr>
                          <a:xfrm rot="5400000" flipV="1">
                            <a:off x="3211318" y="1089340"/>
                            <a:ext cx="501360" cy="660368"/>
                          </a:xfrm>
                          <a:prstGeom prst="rtTriangle">
                            <a:avLst/>
                          </a:prstGeom>
                          <a:solidFill>
                            <a:srgbClr val="FF9933"/>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691660956" name="Oval 1691660956"/>
                        <wps:cNvSpPr/>
                        <wps:spPr>
                          <a:xfrm rot="10800000">
                            <a:off x="4281993" y="1216509"/>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083DC350"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12537826" name="Straight Connector 812537826"/>
                        <wps:cNvCnPr>
                          <a:stCxn id="1691660956" idx="6"/>
                          <a:endCxn id="458018537" idx="3"/>
                        </wps:cNvCnPr>
                        <wps:spPr>
                          <a:xfrm flipH="1">
                            <a:off x="3792182" y="1419267"/>
                            <a:ext cx="489811" cy="257"/>
                          </a:xfrm>
                          <a:prstGeom prst="line">
                            <a:avLst/>
                          </a:prstGeom>
                        </wps:spPr>
                        <wps:style>
                          <a:lnRef idx="2">
                            <a:schemeClr val="dk1"/>
                          </a:lnRef>
                          <a:fillRef idx="0">
                            <a:schemeClr val="dk1"/>
                          </a:fillRef>
                          <a:effectRef idx="1">
                            <a:schemeClr val="dk1"/>
                          </a:effectRef>
                          <a:fontRef idx="minor">
                            <a:schemeClr val="tx1"/>
                          </a:fontRef>
                        </wps:style>
                        <wps:bodyPr/>
                      </wps:wsp>
                      <wps:wsp>
                        <wps:cNvPr id="1002793347" name="Oval 1002793347"/>
                        <wps:cNvSpPr/>
                        <wps:spPr>
                          <a:xfrm rot="10800000">
                            <a:off x="4270620" y="333887"/>
                            <a:ext cx="405516" cy="405516"/>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2E9FA8EC" w14:textId="77777777" w:rsidR="009C4F3D" w:rsidRPr="00A87045" w:rsidRDefault="009C4F3D" w:rsidP="009C4F3D">
                              <w:pPr>
                                <w:jc w:val="center"/>
                                <w:rPr>
                                  <w:sz w:val="6"/>
                                  <w:szCs w:val="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018559" name="Connector: Elbow 11018559"/>
                        <wps:cNvCnPr>
                          <a:stCxn id="1002793347" idx="6"/>
                          <a:endCxn id="458018537" idx="1"/>
                        </wps:cNvCnPr>
                        <wps:spPr>
                          <a:xfrm rot="10800000" flipV="1">
                            <a:off x="3461807" y="536644"/>
                            <a:ext cx="808571" cy="632215"/>
                          </a:xfrm>
                          <a:prstGeom prst="bentConnector2">
                            <a:avLst/>
                          </a:prstGeom>
                        </wps:spPr>
                        <wps:style>
                          <a:lnRef idx="2">
                            <a:schemeClr val="dk1"/>
                          </a:lnRef>
                          <a:fillRef idx="0">
                            <a:schemeClr val="dk1"/>
                          </a:fillRef>
                          <a:effectRef idx="1">
                            <a:schemeClr val="dk1"/>
                          </a:effectRef>
                          <a:fontRef idx="minor">
                            <a:schemeClr val="tx1"/>
                          </a:fontRef>
                        </wps:style>
                        <wps:bodyPr/>
                      </wps:wsp>
                      <wps:wsp>
                        <wps:cNvPr id="521852452" name="Text Box 2"/>
                        <wps:cNvSpPr txBox="1">
                          <a:spLocks noChangeArrowheads="1"/>
                        </wps:cNvSpPr>
                        <wps:spPr bwMode="auto">
                          <a:xfrm>
                            <a:off x="1879146" y="377893"/>
                            <a:ext cx="517525" cy="306070"/>
                          </a:xfrm>
                          <a:prstGeom prst="rect">
                            <a:avLst/>
                          </a:prstGeom>
                          <a:noFill/>
                          <a:ln w="9525">
                            <a:noFill/>
                            <a:miter lim="800000"/>
                            <a:headEnd/>
                            <a:tailEnd/>
                          </a:ln>
                        </wps:spPr>
                        <wps:txbx>
                          <w:txbxContent>
                            <w:p w14:paraId="754DC66B" w14:textId="77777777" w:rsidR="009C4F3D" w:rsidRDefault="009C4F3D" w:rsidP="009C4F3D">
                              <w:pPr>
                                <w:spacing w:line="276" w:lineRule="auto"/>
                                <w:rPr>
                                  <w:rFonts w:eastAsia="Segoe UI Light"/>
                                </w:rPr>
                              </w:pPr>
                              <w:r>
                                <w:rPr>
                                  <w:rFonts w:eastAsia="Segoe UI Light"/>
                                </w:rPr>
                                <w:t>HYB1</w:t>
                              </w:r>
                            </w:p>
                          </w:txbxContent>
                        </wps:txbx>
                        <wps:bodyPr rot="0" vert="horz" wrap="square" lIns="91440" tIns="45720" rIns="91440" bIns="45720" anchor="t" anchorCtr="0">
                          <a:noAutofit/>
                        </wps:bodyPr>
                      </wps:wsp>
                      <wps:wsp>
                        <wps:cNvPr id="1594709258" name="Text Box 2"/>
                        <wps:cNvSpPr txBox="1">
                          <a:spLocks noChangeArrowheads="1"/>
                        </wps:cNvSpPr>
                        <wps:spPr bwMode="auto">
                          <a:xfrm>
                            <a:off x="88811" y="1271821"/>
                            <a:ext cx="517525" cy="306070"/>
                          </a:xfrm>
                          <a:prstGeom prst="rect">
                            <a:avLst/>
                          </a:prstGeom>
                          <a:noFill/>
                          <a:ln w="9525">
                            <a:noFill/>
                            <a:miter lim="800000"/>
                            <a:headEnd/>
                            <a:tailEnd/>
                          </a:ln>
                        </wps:spPr>
                        <wps:txbx>
                          <w:txbxContent>
                            <w:p w14:paraId="00C94154" w14:textId="77777777" w:rsidR="009C4F3D" w:rsidRDefault="009C4F3D" w:rsidP="009C4F3D">
                              <w:pPr>
                                <w:spacing w:line="276" w:lineRule="auto"/>
                                <w:rPr>
                                  <w:rFonts w:eastAsia="Segoe UI Light"/>
                                </w:rPr>
                              </w:pPr>
                              <w:r>
                                <w:rPr>
                                  <w:rFonts w:eastAsia="Segoe UI Light"/>
                                </w:rPr>
                                <w:t>WF1</w:t>
                              </w:r>
                            </w:p>
                          </w:txbxContent>
                        </wps:txbx>
                        <wps:bodyPr rot="0" vert="horz" wrap="square" lIns="91440" tIns="45720" rIns="91440" bIns="45720" anchor="t" anchorCtr="0">
                          <a:noAutofit/>
                        </wps:bodyPr>
                      </wps:wsp>
                      <wps:wsp>
                        <wps:cNvPr id="1548964584" name="Text Box 2"/>
                        <wps:cNvSpPr txBox="1">
                          <a:spLocks noChangeArrowheads="1"/>
                        </wps:cNvSpPr>
                        <wps:spPr bwMode="auto">
                          <a:xfrm>
                            <a:off x="4642817" y="377893"/>
                            <a:ext cx="517525" cy="306070"/>
                          </a:xfrm>
                          <a:prstGeom prst="rect">
                            <a:avLst/>
                          </a:prstGeom>
                          <a:noFill/>
                          <a:ln w="9525">
                            <a:noFill/>
                            <a:miter lim="800000"/>
                            <a:headEnd/>
                            <a:tailEnd/>
                          </a:ln>
                        </wps:spPr>
                        <wps:txbx>
                          <w:txbxContent>
                            <w:p w14:paraId="67224578" w14:textId="77777777" w:rsidR="009C4F3D" w:rsidRDefault="009C4F3D" w:rsidP="009C4F3D">
                              <w:pPr>
                                <w:spacing w:line="276" w:lineRule="auto"/>
                                <w:rPr>
                                  <w:rFonts w:eastAsia="Segoe UI Light"/>
                                </w:rPr>
                              </w:pPr>
                              <w:r>
                                <w:rPr>
                                  <w:rFonts w:eastAsia="Segoe UI Light"/>
                                </w:rPr>
                                <w:t>WF2</w:t>
                              </w:r>
                            </w:p>
                          </w:txbxContent>
                        </wps:txbx>
                        <wps:bodyPr rot="0" vert="horz" wrap="square" lIns="91440" tIns="45720" rIns="91440" bIns="45720" anchor="t" anchorCtr="0">
                          <a:noAutofit/>
                        </wps:bodyPr>
                      </wps:wsp>
                      <wps:wsp>
                        <wps:cNvPr id="210366508" name="Text Box 2"/>
                        <wps:cNvSpPr txBox="1">
                          <a:spLocks noChangeArrowheads="1"/>
                        </wps:cNvSpPr>
                        <wps:spPr bwMode="auto">
                          <a:xfrm>
                            <a:off x="4656466" y="1271821"/>
                            <a:ext cx="517525" cy="306070"/>
                          </a:xfrm>
                          <a:prstGeom prst="rect">
                            <a:avLst/>
                          </a:prstGeom>
                          <a:noFill/>
                          <a:ln w="9525">
                            <a:noFill/>
                            <a:miter lim="800000"/>
                            <a:headEnd/>
                            <a:tailEnd/>
                          </a:ln>
                        </wps:spPr>
                        <wps:txbx>
                          <w:txbxContent>
                            <w:p w14:paraId="4E265B33" w14:textId="77777777" w:rsidR="009C4F3D" w:rsidRDefault="009C4F3D" w:rsidP="009C4F3D">
                              <w:pPr>
                                <w:spacing w:line="276" w:lineRule="auto"/>
                                <w:rPr>
                                  <w:rFonts w:eastAsia="Segoe UI Light"/>
                                </w:rPr>
                              </w:pPr>
                              <w:r>
                                <w:rPr>
                                  <w:rFonts w:eastAsia="Segoe UI Light"/>
                                </w:rPr>
                                <w:t>HYB4</w:t>
                              </w:r>
                            </w:p>
                          </w:txbxContent>
                        </wps:txbx>
                        <wps:bodyPr rot="0" vert="horz" wrap="square" lIns="91440" tIns="45720" rIns="91440" bIns="45720" anchor="t" anchorCtr="0">
                          <a:noAutofit/>
                        </wps:bodyPr>
                      </wps:wsp>
                      <wps:wsp>
                        <wps:cNvPr id="1217448258" name="Text Box 2"/>
                        <wps:cNvSpPr txBox="1">
                          <a:spLocks noChangeArrowheads="1"/>
                        </wps:cNvSpPr>
                        <wps:spPr bwMode="auto">
                          <a:xfrm>
                            <a:off x="1427714" y="1701726"/>
                            <a:ext cx="645754" cy="306070"/>
                          </a:xfrm>
                          <a:prstGeom prst="rect">
                            <a:avLst/>
                          </a:prstGeom>
                          <a:noFill/>
                          <a:ln w="9525">
                            <a:noFill/>
                            <a:miter lim="800000"/>
                            <a:headEnd/>
                            <a:tailEnd/>
                          </a:ln>
                        </wps:spPr>
                        <wps:txbx>
                          <w:txbxContent>
                            <w:p w14:paraId="0D2E709A" w14:textId="77777777" w:rsidR="009C4F3D" w:rsidRDefault="009C4F3D" w:rsidP="009C4F3D">
                              <w:pPr>
                                <w:spacing w:line="276" w:lineRule="auto"/>
                                <w:rPr>
                                  <w:rFonts w:eastAsia="Segoe UI Light"/>
                                </w:rPr>
                              </w:pPr>
                              <w:r>
                                <w:rPr>
                                  <w:rFonts w:eastAsia="Segoe UI Light"/>
                                </w:rPr>
                                <w:t>HUB A</w:t>
                              </w:r>
                            </w:p>
                          </w:txbxContent>
                        </wps:txbx>
                        <wps:bodyPr rot="0" vert="horz" wrap="square" lIns="91440" tIns="45720" rIns="91440" bIns="45720" anchor="t" anchorCtr="0">
                          <a:noAutofit/>
                        </wps:bodyPr>
                      </wps:wsp>
                      <wps:wsp>
                        <wps:cNvPr id="1086777762" name="Text Box 2"/>
                        <wps:cNvSpPr txBox="1">
                          <a:spLocks noChangeArrowheads="1"/>
                        </wps:cNvSpPr>
                        <wps:spPr bwMode="auto">
                          <a:xfrm>
                            <a:off x="3524920" y="898783"/>
                            <a:ext cx="645754" cy="306070"/>
                          </a:xfrm>
                          <a:prstGeom prst="rect">
                            <a:avLst/>
                          </a:prstGeom>
                          <a:noFill/>
                          <a:ln w="9525">
                            <a:noFill/>
                            <a:miter lim="800000"/>
                            <a:headEnd/>
                            <a:tailEnd/>
                          </a:ln>
                        </wps:spPr>
                        <wps:txbx>
                          <w:txbxContent>
                            <w:p w14:paraId="795635B2" w14:textId="77777777" w:rsidR="009C4F3D" w:rsidRDefault="009C4F3D" w:rsidP="009C4F3D">
                              <w:pPr>
                                <w:spacing w:line="276" w:lineRule="auto"/>
                                <w:rPr>
                                  <w:rFonts w:eastAsia="Segoe UI Light"/>
                                </w:rPr>
                              </w:pPr>
                              <w:r>
                                <w:rPr>
                                  <w:rFonts w:eastAsia="Segoe UI Light"/>
                                </w:rPr>
                                <w:t>HUB B</w:t>
                              </w:r>
                            </w:p>
                          </w:txbxContent>
                        </wps:txbx>
                        <wps:bodyPr rot="0" vert="horz" wrap="square" lIns="91440" tIns="45720" rIns="91440" bIns="45720" anchor="t" anchorCtr="0">
                          <a:noAutofit/>
                        </wps:bodyPr>
                      </wps:wsp>
                      <wps:wsp>
                        <wps:cNvPr id="486805326" name="Text Box 2"/>
                        <wps:cNvSpPr txBox="1">
                          <a:spLocks noChangeArrowheads="1"/>
                        </wps:cNvSpPr>
                        <wps:spPr bwMode="auto">
                          <a:xfrm>
                            <a:off x="2145197" y="1419267"/>
                            <a:ext cx="978013" cy="306070"/>
                          </a:xfrm>
                          <a:prstGeom prst="rect">
                            <a:avLst/>
                          </a:prstGeom>
                          <a:noFill/>
                          <a:ln w="9525">
                            <a:noFill/>
                            <a:miter lim="800000"/>
                            <a:headEnd/>
                            <a:tailEnd/>
                          </a:ln>
                        </wps:spPr>
                        <wps:txbx>
                          <w:txbxContent>
                            <w:p w14:paraId="4FF8FA84" w14:textId="77777777" w:rsidR="009C4F3D" w:rsidRDefault="009C4F3D" w:rsidP="009C4F3D">
                              <w:pPr>
                                <w:spacing w:line="276" w:lineRule="auto"/>
                                <w:rPr>
                                  <w:rFonts w:eastAsia="Segoe UI Light"/>
                                  <w:sz w:val="16"/>
                                  <w:szCs w:val="16"/>
                                </w:rPr>
                              </w:pPr>
                              <w:r>
                                <w:rPr>
                                  <w:rFonts w:eastAsia="Segoe UI Light"/>
                                  <w:sz w:val="16"/>
                                  <w:szCs w:val="16"/>
                                </w:rPr>
                                <w:t>500 kV, 2 circuits</w:t>
                              </w:r>
                            </w:p>
                          </w:txbxContent>
                        </wps:txbx>
                        <wps:bodyPr rot="0" vert="horz" wrap="square" lIns="91440" tIns="45720" rIns="91440" bIns="45720" anchor="t" anchorCtr="0">
                          <a:noAutofit/>
                        </wps:bodyPr>
                      </wps:wsp>
                      <wps:wsp>
                        <wps:cNvPr id="916017460" name="Text Box 2"/>
                        <wps:cNvSpPr txBox="1">
                          <a:spLocks noChangeArrowheads="1"/>
                        </wps:cNvSpPr>
                        <wps:spPr bwMode="auto">
                          <a:xfrm>
                            <a:off x="3892191" y="1640311"/>
                            <a:ext cx="676275" cy="306070"/>
                          </a:xfrm>
                          <a:prstGeom prst="rect">
                            <a:avLst/>
                          </a:prstGeom>
                          <a:noFill/>
                          <a:ln w="9525">
                            <a:noFill/>
                            <a:miter lim="800000"/>
                            <a:headEnd/>
                            <a:tailEnd/>
                          </a:ln>
                        </wps:spPr>
                        <wps:txbx>
                          <w:txbxContent>
                            <w:p w14:paraId="7155A942" w14:textId="77777777" w:rsidR="009C4F3D" w:rsidRDefault="009C4F3D" w:rsidP="009C4F3D">
                              <w:pPr>
                                <w:spacing w:line="276" w:lineRule="auto"/>
                                <w:rPr>
                                  <w:rFonts w:eastAsia="Segoe UI Light"/>
                                </w:rPr>
                              </w:pPr>
                              <w:r>
                                <w:rPr>
                                  <w:rFonts w:eastAsia="Segoe UI Light"/>
                                </w:rPr>
                                <w:t>52 km</w:t>
                              </w:r>
                            </w:p>
                          </w:txbxContent>
                        </wps:txbx>
                        <wps:bodyPr rot="0" vert="horz" wrap="square" lIns="91440" tIns="45720" rIns="91440" bIns="45720" anchor="t" anchorCtr="0">
                          <a:noAutofit/>
                        </wps:bodyPr>
                      </wps:wsp>
                      <wps:wsp>
                        <wps:cNvPr id="616101559" name="Text Box 2"/>
                        <wps:cNvSpPr txBox="1">
                          <a:spLocks noChangeArrowheads="1"/>
                        </wps:cNvSpPr>
                        <wps:spPr bwMode="auto">
                          <a:xfrm>
                            <a:off x="2309051" y="1155309"/>
                            <a:ext cx="676275" cy="306070"/>
                          </a:xfrm>
                          <a:prstGeom prst="rect">
                            <a:avLst/>
                          </a:prstGeom>
                          <a:noFill/>
                          <a:ln w="9525">
                            <a:noFill/>
                            <a:miter lim="800000"/>
                            <a:headEnd/>
                            <a:tailEnd/>
                          </a:ln>
                        </wps:spPr>
                        <wps:txbx>
                          <w:txbxContent>
                            <w:p w14:paraId="25FBE139" w14:textId="77777777" w:rsidR="009C4F3D" w:rsidRDefault="009C4F3D" w:rsidP="009C4F3D">
                              <w:pPr>
                                <w:spacing w:line="276" w:lineRule="auto"/>
                                <w:rPr>
                                  <w:rFonts w:eastAsia="Segoe UI Light"/>
                                </w:rPr>
                              </w:pPr>
                              <w:r>
                                <w:rPr>
                                  <w:rFonts w:eastAsia="Segoe UI Light"/>
                                </w:rPr>
                                <w:t>29 km</w:t>
                              </w:r>
                            </w:p>
                          </w:txbxContent>
                        </wps:txbx>
                        <wps:bodyPr rot="0" vert="horz" wrap="square" lIns="91440" tIns="45720" rIns="91440" bIns="45720" anchor="t" anchorCtr="0">
                          <a:noAutofit/>
                        </wps:bodyPr>
                      </wps:wsp>
                      <wps:wsp>
                        <wps:cNvPr id="329372814" name="Text Box 2"/>
                        <wps:cNvSpPr txBox="1">
                          <a:spLocks noChangeArrowheads="1"/>
                        </wps:cNvSpPr>
                        <wps:spPr bwMode="auto">
                          <a:xfrm>
                            <a:off x="1694901" y="800973"/>
                            <a:ext cx="676275" cy="306070"/>
                          </a:xfrm>
                          <a:prstGeom prst="rect">
                            <a:avLst/>
                          </a:prstGeom>
                          <a:noFill/>
                          <a:ln w="9525">
                            <a:noFill/>
                            <a:miter lim="800000"/>
                            <a:headEnd/>
                            <a:tailEnd/>
                          </a:ln>
                        </wps:spPr>
                        <wps:txbx>
                          <w:txbxContent>
                            <w:p w14:paraId="42F9680D" w14:textId="77777777" w:rsidR="009C4F3D" w:rsidRDefault="009C4F3D" w:rsidP="009C4F3D">
                              <w:pPr>
                                <w:spacing w:line="276" w:lineRule="auto"/>
                                <w:rPr>
                                  <w:rFonts w:eastAsia="Segoe UI Light"/>
                                </w:rPr>
                              </w:pPr>
                              <w:r>
                                <w:rPr>
                                  <w:rFonts w:eastAsia="Segoe UI Light"/>
                                </w:rPr>
                                <w:t>4 km</w:t>
                              </w:r>
                            </w:p>
                          </w:txbxContent>
                        </wps:txbx>
                        <wps:bodyPr rot="0" vert="horz" wrap="square" lIns="91440" tIns="45720" rIns="91440" bIns="45720" anchor="t" anchorCtr="0">
                          <a:noAutofit/>
                        </wps:bodyPr>
                      </wps:wsp>
                      <wps:wsp>
                        <wps:cNvPr id="1424735272" name="Text Box 2"/>
                        <wps:cNvSpPr txBox="1">
                          <a:spLocks noChangeArrowheads="1"/>
                        </wps:cNvSpPr>
                        <wps:spPr bwMode="auto">
                          <a:xfrm>
                            <a:off x="864089" y="1189934"/>
                            <a:ext cx="676275" cy="306070"/>
                          </a:xfrm>
                          <a:prstGeom prst="rect">
                            <a:avLst/>
                          </a:prstGeom>
                          <a:noFill/>
                          <a:ln w="9525">
                            <a:noFill/>
                            <a:miter lim="800000"/>
                            <a:headEnd/>
                            <a:tailEnd/>
                          </a:ln>
                        </wps:spPr>
                        <wps:txbx>
                          <w:txbxContent>
                            <w:p w14:paraId="7359537B" w14:textId="77777777" w:rsidR="009C4F3D" w:rsidRDefault="009C4F3D" w:rsidP="009C4F3D">
                              <w:pPr>
                                <w:spacing w:line="276" w:lineRule="auto"/>
                                <w:rPr>
                                  <w:rFonts w:eastAsia="Segoe UI Light"/>
                                </w:rPr>
                              </w:pPr>
                              <w:r>
                                <w:rPr>
                                  <w:rFonts w:eastAsia="Segoe UI Light"/>
                                </w:rPr>
                                <w:t>10 km</w:t>
                              </w:r>
                            </w:p>
                          </w:txbxContent>
                        </wps:txbx>
                        <wps:bodyPr rot="0" vert="horz" wrap="square" lIns="91440" tIns="45720" rIns="91440" bIns="45720" anchor="t" anchorCtr="0">
                          <a:noAutofit/>
                        </wps:bodyPr>
                      </wps:wsp>
                      <wps:wsp>
                        <wps:cNvPr id="1606304388" name="Text Box 2"/>
                        <wps:cNvSpPr txBox="1">
                          <a:spLocks noChangeArrowheads="1"/>
                        </wps:cNvSpPr>
                        <wps:spPr bwMode="auto">
                          <a:xfrm>
                            <a:off x="3537349" y="302831"/>
                            <a:ext cx="676275" cy="306070"/>
                          </a:xfrm>
                          <a:prstGeom prst="rect">
                            <a:avLst/>
                          </a:prstGeom>
                          <a:noFill/>
                          <a:ln w="9525">
                            <a:noFill/>
                            <a:miter lim="800000"/>
                            <a:headEnd/>
                            <a:tailEnd/>
                          </a:ln>
                        </wps:spPr>
                        <wps:txbx>
                          <w:txbxContent>
                            <w:p w14:paraId="0C4C25C6" w14:textId="77777777" w:rsidR="009C4F3D" w:rsidRDefault="009C4F3D" w:rsidP="009C4F3D">
                              <w:pPr>
                                <w:spacing w:line="276" w:lineRule="auto"/>
                                <w:rPr>
                                  <w:rFonts w:eastAsia="Segoe UI Light"/>
                                </w:rPr>
                              </w:pPr>
                              <w:r>
                                <w:rPr>
                                  <w:rFonts w:eastAsia="Segoe UI Light"/>
                                </w:rPr>
                                <w:t>33 km</w:t>
                              </w:r>
                            </w:p>
                          </w:txbxContent>
                        </wps:txbx>
                        <wps:bodyPr rot="0" vert="horz" wrap="square" lIns="91440" tIns="45720" rIns="91440" bIns="45720" anchor="t" anchorCtr="0">
                          <a:noAutofit/>
                        </wps:bodyPr>
                      </wps:wsp>
                      <wps:wsp>
                        <wps:cNvPr id="1003410931" name="Text Box 2"/>
                        <wps:cNvSpPr txBox="1">
                          <a:spLocks noChangeArrowheads="1"/>
                        </wps:cNvSpPr>
                        <wps:spPr bwMode="auto">
                          <a:xfrm>
                            <a:off x="3798388" y="1189934"/>
                            <a:ext cx="676275" cy="306070"/>
                          </a:xfrm>
                          <a:prstGeom prst="rect">
                            <a:avLst/>
                          </a:prstGeom>
                          <a:noFill/>
                          <a:ln w="9525">
                            <a:noFill/>
                            <a:miter lim="800000"/>
                            <a:headEnd/>
                            <a:tailEnd/>
                          </a:ln>
                        </wps:spPr>
                        <wps:txbx>
                          <w:txbxContent>
                            <w:p w14:paraId="3CCC21EE" w14:textId="77777777" w:rsidR="009C4F3D" w:rsidRDefault="009C4F3D" w:rsidP="009C4F3D">
                              <w:pPr>
                                <w:spacing w:line="276" w:lineRule="auto"/>
                                <w:rPr>
                                  <w:rFonts w:eastAsia="Segoe UI Light"/>
                                </w:rPr>
                              </w:pPr>
                              <w:r>
                                <w:rPr>
                                  <w:rFonts w:eastAsia="Segoe UI Light"/>
                                </w:rPr>
                                <w:t>20 km</w:t>
                              </w:r>
                            </w:p>
                          </w:txbxContent>
                        </wps:txbx>
                        <wps:bodyPr rot="0" vert="horz" wrap="square" lIns="91440" tIns="45720" rIns="91440" bIns="45720" anchor="t" anchorCtr="0">
                          <a:noAutofit/>
                        </wps:bodyPr>
                      </wps:wsp>
                      <wps:wsp>
                        <wps:cNvPr id="950221102" name="Text Box 2"/>
                        <wps:cNvSpPr txBox="1">
                          <a:spLocks noChangeArrowheads="1"/>
                        </wps:cNvSpPr>
                        <wps:spPr bwMode="auto">
                          <a:xfrm>
                            <a:off x="3918767" y="1837798"/>
                            <a:ext cx="887730" cy="306070"/>
                          </a:xfrm>
                          <a:prstGeom prst="rect">
                            <a:avLst/>
                          </a:prstGeom>
                          <a:noFill/>
                          <a:ln w="9525">
                            <a:noFill/>
                            <a:miter lim="800000"/>
                            <a:headEnd/>
                            <a:tailEnd/>
                          </a:ln>
                        </wps:spPr>
                        <wps:txbx>
                          <w:txbxContent>
                            <w:p w14:paraId="3D2A2D35" w14:textId="77777777" w:rsidR="009C4F3D" w:rsidRDefault="009C4F3D" w:rsidP="009C4F3D">
                              <w:pPr>
                                <w:spacing w:line="276" w:lineRule="auto"/>
                                <w:rPr>
                                  <w:rFonts w:eastAsia="Segoe UI Light"/>
                                  <w:sz w:val="16"/>
                                  <w:szCs w:val="16"/>
                                </w:rPr>
                              </w:pPr>
                              <w:r>
                                <w:rPr>
                                  <w:rFonts w:eastAsia="Segoe UI Light"/>
                                  <w:sz w:val="16"/>
                                  <w:szCs w:val="16"/>
                                </w:rPr>
                                <w:t>1 circuit</w:t>
                              </w:r>
                            </w:p>
                          </w:txbxContent>
                        </wps:txbx>
                        <wps:bodyPr rot="0" vert="horz" wrap="square" lIns="91440" tIns="45720" rIns="91440" bIns="45720" anchor="t" anchorCtr="0">
                          <a:noAutofit/>
                        </wps:bodyPr>
                      </wps:wsp>
                      <wps:wsp>
                        <wps:cNvPr id="1623786626" name="Text Box 2"/>
                        <wps:cNvSpPr txBox="1">
                          <a:spLocks noChangeArrowheads="1"/>
                        </wps:cNvSpPr>
                        <wps:spPr bwMode="auto">
                          <a:xfrm>
                            <a:off x="1667605" y="2445529"/>
                            <a:ext cx="1389380" cy="306070"/>
                          </a:xfrm>
                          <a:prstGeom prst="rect">
                            <a:avLst/>
                          </a:prstGeom>
                          <a:noFill/>
                          <a:ln w="9525">
                            <a:noFill/>
                            <a:miter lim="800000"/>
                            <a:headEnd/>
                            <a:tailEnd/>
                          </a:ln>
                        </wps:spPr>
                        <wps:txbx>
                          <w:txbxContent>
                            <w:p w14:paraId="447DF9BC" w14:textId="77777777" w:rsidR="009C4F3D" w:rsidRDefault="009C4F3D" w:rsidP="009C4F3D">
                              <w:pPr>
                                <w:spacing w:line="276" w:lineRule="auto"/>
                                <w:rPr>
                                  <w:rFonts w:eastAsia="Segoe UI Light"/>
                                </w:rPr>
                              </w:pPr>
                              <w:r>
                                <w:rPr>
                                  <w:rFonts w:eastAsia="Segoe UI Light"/>
                                </w:rPr>
                                <w:t>Variants under test</w:t>
                              </w:r>
                            </w:p>
                          </w:txbxContent>
                        </wps:txbx>
                        <wps:bodyPr rot="0" vert="horz" wrap="square" lIns="91440" tIns="45720" rIns="91440" bIns="45720" anchor="t" anchorCtr="0">
                          <a:noAutofit/>
                        </wps:bodyPr>
                      </wps:wsp>
                    </wpc:wpc>
                  </a:graphicData>
                </a:graphic>
              </wp:inline>
            </w:drawing>
          </mc:Choice>
          <mc:Fallback>
            <w:pict>
              <v:group w14:anchorId="572BD996" id="_x0000_s1116" editas="canvas" style="width:488.4pt;height:252pt;mso-position-horizontal-relative:char;mso-position-vertical-relative:line" coordsize="62026,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CoOKtgsAAOtwAAAOAAAAZHJzL2Uyb0RvYy54bWzsXWtzm9gZ/t6Z/gdG37vmXDl4ouykzqbt&#10;TLrJbNLuZywhS10EKpBI6a/vc24cSUaynassY8/YCA6HA7zX573o2c+bZRF9zOtmUZXjEfkpHkV5&#10;Oammi/JmPPrX+1d/UaOoabNymhVVmY9Hn/Jm9PPzP//p2Xp1mdNqXhXTvI4wSdlcrlfj0bxtV5cX&#10;F81kni+z5qdqlZc4OKvqZdbiY31zMa2zNWZfFhc0juXFuqqnq7qa5E2DvS/twdFzM/9slk/aN7NZ&#10;k7dRMR5hba35W5u/1/rvxfNn2eVNna3mi4lbRvYZq1hmixIX7aZ6mbVZ9KFe3JpquZjUVVPN2p8m&#10;1fKims0Wk9zcA+6GxHt3c5WVH7PG3MwET8cvEFtfcd7rG73upioW01eLotAfVnXTXhV19DHDU1vP&#10;F22un9PFzqgLrOJSn6v/r/EecwxZr/AWm1X3PpsvW+e7ebbKze03l5NfP76to8UURCY4ZSQRFO+z&#10;zJYgqjdYaLS1260Ep7xbva3dpwab+uY2s3qp/+PZRxs9G40VZ6Po03jEGEsFtzSRb9poguM8FoLI&#10;UTTBcbdtn4WfRz+sv+XVMtIb41FeFItVo1edXWYfXzetHe1H4THqh2QXY7baT0WuBxflb/kMN4hr&#10;UnO24YG8ew/ZZJKXLbGH5tk0t6+HiDg2ZKxfj+YafYZ5WWZCPfMMr7Wb203gR9pJ/Nx2rW68PjU3&#10;LNSdHB9bmD25O8NcuSrb7uTloqzqvgkK3JW7sh3vH5J9NPoptZvrjXn5gumhetd1Nf0Eiqgry9PN&#10;avJqgTfwOmvat1kNJgZ5QDC1b/BnVlTr8ahyW6NoXtX/69uvx4NkcXQUrSEUxqPmvx+yOh9FxT9K&#10;EHNKONdSxHzgItEkWG8fud4+Un5YXlXgIAIRuJqYTT2+LfzmrK6Wv0N+vdBXxaGsnODa49Gkrf2H&#10;q9YKK0jASf7ihRkGybHK2tflOy0H7PvU5PV+83tWrxwZtqDfXyvPQLdI0Y7Vr6isXnxoq9nC0Gl4&#10;ru4VgJm/E1czQriSEoxoefo3iO6svCnyqDviXvz92JolTIGXNVsTIpXidJevZZomRFi+BoMrJhwN&#10;HuDrGusxxNvL1DuiER/qm+uOcV/hJ7BokLODIAgCy4qhBwkCI6cDwZ6lILh+cmLAaHGl0hhCc18Q&#10;bB17iChgcUqlxHyDKLBGxtnZBEZ0D6LgzCwCKWBgJQwW3y1JEA49RBBwnsDEgM6HIKCxIJwluzYB&#10;idOUKRgN2tgnJKWJt6wHoyDY6NabOCXvYHAFzsoVIFxQTiR+Pee/a+tscTNvo6uqLGGIV3W0NSjI&#10;gKvyTnc/ocwgB+DwhKXccjgcXefuE4KLGl+fpiwxPgMc6wPsXyzKb+DoT//w7nC/B9/rhIeTDnvv&#10;va5/OPEzPPd245c6O+S5W97EKzLuzvfzJ0ma8ETE+D1GRGHQnUQUzQDs/N073A49onHCuAQ8pBUG&#10;pwmVDlLs6CkmaUwTS1N3aJOBnE6YnBLOKEk566yRThRdRr8U19U6ImHILjFpVQlAdVMG+NJ5OA7t&#10;w3BIoHLqhwTzxuKBlm60gQvsQ8s4i8lsI5rW/SUSmLjGA3uJFfBlzAloURNrnCRCqV37h0mRgICt&#10;+SMUgQQ8DopcA5HsngML8Ii+n5upM9uy6X8gU2fLApicBmo1YOk5wYApBq38coA0SLJBbt4nuuDB&#10;QUdXHl1nisQqYQnoxDngRvO+rxcWjiNhQCDzAzi7pUrB9Ru3asuj7lwomSA2ZEhRMUWNDxf0sIgJ&#10;S8FrWhXLRIvW45RYt36BgQqxPOjuQFjHQTqY/gZbvhXmGNB6F1W4N0g32ONnZo+nTCLWmnamlA24&#10;8W73nYJAKwTH+oxQxsDuxgtnqVGpVgH6iBtVhDktxO225eQDVvidEbd9vt+NfV3feBt2Kwb6udi8&#10;1kFG3X/lAF3QbYfN+zv8gs8w7++Bxw+sflasLmEhCpry1Ct/w+lh74MYHZyeUBuCo2B0ke6Zm465&#10;nbttmH5g9M75Hxh9CLebpKhvk0SjuCBJCkPfc3rnx3X+bBgS2P4Awmb8zX/vgSMs4bHkTtOTJMbv&#10;rr9JqGKSesCN01TI41b+jr9ps2R6w/Ffor6tCBpcyC9wIYGSwIGkHWmFXA7EXNyhQFIHfMctk5Gn&#10;iRI6DgRnkFIGGGMvmSNFMMdZjHbzqB75klQO48ja2b+Cuejzrr6Fyejntot9oDbZPXkwHYcErq0k&#10;237giCZKKhEjZuJxoy6DKxx6CNcz5GQBlLFcL4AWpUY7BIxo4HoNLO96s7uMO3D9dnLmkLa5l13/&#10;oGT0fq6XTHJKYx7Q4o7rw6GHcD2cT5iFsAm1rkcEQsQGlQ1cT4UQceoiaomUPDaZgIejtHep+7J6&#10;hZQGrFHnYBtNHHI0b/GXRovMyA/Lf1ZTi4huBzQ6djTY85aJYIHol1kztyc1nxr9wdm7+sKfa7R6&#10;lh+MCJNnPWSBP+IscIKML0VVIjsrwkLNYfdDZAmCTEIBytJBJkqAYqW7/udQ2zEJ5Rm98LGXLXjq&#10;ELDfxg8ItR3GvjvzPM6nWNuBxG3tGnDAO8436EvoCoMCj9tkB2jhkD4RRIFNjvBOQUif2IpQ2yE2&#10;rns0f0IrTxegUpITnTWkpQZHEqjcQ60gRoS+Ex2aBsB9HLEacnpON6cH6iEmSiDJxXusu5kO4Xgg&#10;yANg1W6iQz8aSglhpEt5SBkQK8wbDFud8uCzb6SMmTThkiN27ZDysKWSfKaUsYKP+cTfRondNw46&#10;VBfqqk3n7HzHbFCZEvCUDjA4Xrd2Zdh9TxZHbtStZCYdx/RA1WBn4kFCZp0g8hTsTKPQBzvz7GqI&#10;FaHQ5op2TN5jZoYxgeN7rMwgGA5ZmcE6uLeR2ZuVy5KUEgV/95C9yVWqfFUCFXfkQQ725unamyRG&#10;JQCyTANYapVQ2B1I8qid2a+EkhjZ34aM0MdCqT2vZcA6TgvrMMb9oIPOTgcRon1K0SXQ3U6r8QMC&#10;s/fonyAT7qt/bBbrUZDDFYl4E7bfTeWSKCTqaHUkGMIre/1wVKxE4lJ2JKMUPTSsxXcgO3dI2eka&#10;gZxwtZyACYKiS9HB7u91Adtfq01k8C1HVVopRe0Gu32mV7N6XU3+aKKyupqjPCR/UdfVep5nUySt&#10;7RCkPjVULUXXa0TP0LkpQ+8ZE0/z1OPrQ1SCXjuw40CFKEVRSAMAlW1hJbr/EzA6jcGxWCK17DgV&#10;PigGGKFXUKqn11fcig4u0QirjorFcjxyTqBZk77dX8qp2W6zRWG34QP1BPWCD2JCET3y/+u2IPId&#10;hdq9RiL2zk6j8w8Rugw3pQLYmK04+sHEp5Sxt7U9ThOY5oaQz4j2bI3qQHtTvGAB7wo5qrrpw0nQ&#10;Hkc6hXI1mmcp+FDUD0k5EB+IjxKA/IhKn4rc41LIrpj9PCVfZ83s4fVPUOtS1Ktz1N2eCvXpGl8U&#10;+locLImRCeIju64uEGI60R39Hq3Nh+aGg+hzPVxjlH/jJ+T5/GCbD01heOrgM+CtidpzOB4/8R3q&#10;l/j0RB+agKlYsBAm+MG0R9HLCO1qrOTryzhB+QtyAx6z5DvUoe/pER/i0NBtXCd6nITDwRTCT6nN&#10;tyZIpka33V2oRUJIJ48ZakF7pkHtWrWre6rFZAud/tGSD71Z0YjRSj6sCx/PjfgO5Ro8PcnHTEc9&#10;pU38k5B8RKLPge4zDKAPeG6KUmiD4frWbY9f8B2KMT492oNzydFKVqfrngbxIck49qUJRCF7bC/M&#10;9viJbwhwdF9YImPJYo6cjBMhPvRURttKWxjDYjRhODeTz4YDB5BZRzjimKGeIcU7Pg3Jh3w39PsD&#10;K+j42lmKPqRHDA6HdThStOpA3QP6dZwI8aUExYUOalEIsO33pELeXOKbzz3KxAJbkDSIPi36JEU2&#10;sJQnA/ShBAH9dV1DJM4FOq3tuhyoXMMXELhONo+T/B5FjAOl9uYL9Uypgvv2P/2VfdufTY1K+I7C&#10;5/8HAAD//wMAUEsDBBQABgAIAAAAIQC63H/Y3AAAAAUBAAAPAAAAZHJzL2Rvd25yZXYueG1sTI/N&#10;TsMwEITvSLyDtUjcqA1qA03jVPwIgdRTSy+9OfGSRLXXUew24e1ZuMBlpNWsZr4p1pN34oxD7AJp&#10;uJ0pEEh1sB01GvYfrzcPIGIyZI0LhBq+MMK6vLwoTG7DSFs871IjOIRibjS0KfW5lLFu0Zs4Cz0S&#10;e59h8CbxOTTSDmbkcO/knVKZ9KYjbmhNj88t1sfdyWvIji/N/n07zcf0JF1FuFhu3g5aX19NjysQ&#10;Caf09ww/+IwOJTNV4UQ2CqeBh6RfZW95n/GMSsNCzRXIspD/6ctvAAAA//8DAFBLAQItABQABgAI&#10;AAAAIQC2gziS/gAAAOEBAAATAAAAAAAAAAAAAAAAAAAAAABbQ29udGVudF9UeXBlc10ueG1sUEsB&#10;Ai0AFAAGAAgAAAAhADj9If/WAAAAlAEAAAsAAAAAAAAAAAAAAAAALwEAAF9yZWxzLy5yZWxzUEsB&#10;Ai0AFAAGAAgAAAAhAKoKg4q2CwAA63AAAA4AAAAAAAAAAAAAAAAALgIAAGRycy9lMm9Eb2MueG1s&#10;UEsBAi0AFAAGAAgAAAAhALrcf9jcAAAABQEAAA8AAAAAAAAAAAAAAAAAEA4AAGRycy9kb3ducmV2&#10;LnhtbFBLBQYAAAAABAAEAPMAAAAZDwAAAAA=&#10;">
                <v:shape id="_x0000_s1117" type="#_x0000_t75" style="position:absolute;width:62026;height:32004;visibility:visible;mso-wrap-style:square" filled="t">
                  <v:fill o:detectmouseclick="t"/>
                  <v:path o:connecttype="none"/>
                </v:shape>
                <v:oval id="Oval 1542317520" o:spid="_x0000_s1118" style="position:absolute;left:15208;top:3339;width:4055;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K1z1zQAAAOMAAAAPAAAAZHJzL2Rvd25yZXYueG1sRI9BT8JA&#10;EIXvJvyHzZB4ky2VAqkshJCYeMCDqAduY3doG7qzpbuW4q93DiYeZ+bNe+9bbQbXqJ66UHs2MJ0k&#10;oIgLb2suDXy8Pz8sQYWIbLHxTAZuFGCzHt2tMLf+ym/UH2KpxIRDjgaqGNtc61BU5DBMfEsst5Pv&#10;HEYZu1LbDq9i7hqdJslcO6xZEipsaVdRcT58OwMp/TSz2+fi1PvXHe+z/eXruJ0bcz8etk+gIg3x&#10;X/z3/WKlfjZLH6eLLBUKYZIF6PUvAAAA//8DAFBLAQItABQABgAIAAAAIQDb4fbL7gAAAIUBAAAT&#10;AAAAAAAAAAAAAAAAAAAAAABbQ29udGVudF9UeXBlc10ueG1sUEsBAi0AFAAGAAgAAAAhAFr0LFu/&#10;AAAAFQEAAAsAAAAAAAAAAAAAAAAAHwEAAF9yZWxzLy5yZWxzUEsBAi0AFAAGAAgAAAAhAFcrXPXN&#10;AAAA4wAAAA8AAAAAAAAAAAAAAAAABwIAAGRycy9kb3ducmV2LnhtbFBLBQYAAAAAAwADALcAAAAB&#10;AwAAAAA=&#10;" fillcolor="#00a9ce [3204]" strokecolor="#00191e [484]" strokeweight="2pt">
                  <v:textbox>
                    <w:txbxContent>
                      <w:p w14:paraId="7F61E19F" w14:textId="77777777" w:rsidR="009C4F3D" w:rsidRPr="00A87045" w:rsidRDefault="009C4F3D" w:rsidP="009C4F3D">
                        <w:pPr>
                          <w:jc w:val="center"/>
                          <w:rPr>
                            <w:sz w:val="6"/>
                            <w:szCs w:val="6"/>
                          </w:rPr>
                        </w:pPr>
                      </w:p>
                    </w:txbxContent>
                  </v:textbox>
                </v:oval>
                <v:rect id="Rectangle 31148663" o:spid="_x0000_s1119" style="position:absolute;left:13738;top:11688;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TArFxwAAAOEAAAAPAAAAZHJzL2Rvd25yZXYueG1sRI/NTsMw&#10;EITvSH0Ha5G4UTsEpVWoW1UIUDjSn/smXpKIeB3FbmPeHiMhcRzNzDeazS7aQVxp8r1jDdlSgSBu&#10;nOm51XA6vt6vQfiAbHBwTBq+ycNuu7jZYGnczB90PYRWJAj7EjV0IYyllL7pyKJfupE4eZ9ushiS&#10;nFppJpwT3A7yQalCWuw5LXQ40nNHzdfhYjWc3+Kc1+/1S+1XqjpW8aI4I63vbuP+CUSgGP7Df+3K&#10;aMiz7HFdFDn8PkpvQG5/AAAA//8DAFBLAQItABQABgAIAAAAIQDb4fbL7gAAAIUBAAATAAAAAAAA&#10;AAAAAAAAAAAAAABbQ29udGVudF9UeXBlc10ueG1sUEsBAi0AFAAGAAgAAAAhAFr0LFu/AAAAFQEA&#10;AAsAAAAAAAAAAAAAAAAAHwEAAF9yZWxzLy5yZWxzUEsBAi0AFAAGAAgAAAAhACRMCsXHAAAA4QAA&#10;AA8AAAAAAAAAAAAAAAAABwIAAGRycy9kb3ducmV2LnhtbFBLBQYAAAAAAwADALcAAAD7AgAAAAA=&#10;" fillcolor="yellow" strokecolor="#00191e [484]" strokeweight="2pt">
                  <v:textbox>
                    <w:txbxContent>
                      <w:p w14:paraId="15EF1911" w14:textId="77777777" w:rsidR="009C4F3D" w:rsidRDefault="009C4F3D" w:rsidP="009C4F3D">
                        <w:pPr>
                          <w:jc w:val="center"/>
                        </w:pPr>
                      </w:p>
                    </w:txbxContent>
                  </v:textbox>
                </v:rect>
                <v:rect id="Rectangle 1542388901" o:spid="_x0000_s1120" style="position:absolute;left:30926;top:11688;width:6997;height:5168;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32X1xgAAAOMAAAAPAAAAZHJzL2Rvd25yZXYueG1sRE9LT8Mw&#10;DL4j8R8iT+LGkm48Slk2IQRTd2SDu9uYtlrjVE22hn+/ICFx9Pf2ahNtL840+s6xhmyuQBDXznTc&#10;aPg8vN/mIHxANtg7Jg0/5GGzvr5aYWHcxB903odGpBD2BWpoQxgKKX3dkkU/dwNx4r7daDGkc2yk&#10;GXFK4baXC6UepMWOU0OLA722VB/3J6vhaxunZbWr3ir/qMpDGU+KM9L6ZhZfnkEEiuFf/OcuTZp/&#10;f7dY5vmTyuD3pwSAXF8AAAD//wMAUEsBAi0AFAAGAAgAAAAhANvh9svuAAAAhQEAABMAAAAAAAAA&#10;AAAAAAAAAAAAAFtDb250ZW50X1R5cGVzXS54bWxQSwECLQAUAAYACAAAACEAWvQsW78AAAAVAQAA&#10;CwAAAAAAAAAAAAAAAAAfAQAAX3JlbHMvLnJlbHNQSwECLQAUAAYACAAAACEAId9l9cYAAADjAAAA&#10;DwAAAAAAAAAAAAAAAAAHAgAAZHJzL2Rvd25yZXYueG1sUEsFBgAAAAADAAMAtwAAAPoCAAAAAA==&#10;" fillcolor="yellow" strokecolor="#00191e [484]" strokeweight="2pt">
                  <v:textbox>
                    <w:txbxContent>
                      <w:p w14:paraId="176785C9" w14:textId="77777777" w:rsidR="009C4F3D" w:rsidRDefault="009C4F3D" w:rsidP="009C4F3D">
                        <w:pPr>
                          <w:jc w:val="center"/>
                        </w:pPr>
                      </w:p>
                    </w:txbxContent>
                  </v:textbox>
                </v:rect>
                <v:rect id="Rectangle 655727353" o:spid="_x0000_s1121" style="position:absolute;left:44748;top:20514;width:10994;height:11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TY9ZyQAAAOIAAAAPAAAAZHJzL2Rvd25yZXYueG1sRI9Ba8JA&#10;FITvQv/D8oRepO6qJJHoKlIQPFbbS2+P7DOJyb6N2VXjv+8WCj0OM/MNs94OthV36n3tWMNsqkAQ&#10;F87UXGr4+ty/LUH4gGywdUwanuRhu3kZrTE37sFHup9CKSKEfY4aqhC6XEpfVGTRT11HHL2z6y2G&#10;KPtSmh4fEW5bOVcqlRZrjgsVdvReUdGcblbD+TpTlw91oOOuybKySZ/XyXet9et42K1ABBrCf/iv&#10;fTAa0iTJ5tkiWcDvpXgH5OYHAAD//wMAUEsBAi0AFAAGAAgAAAAhANvh9svuAAAAhQEAABMAAAAA&#10;AAAAAAAAAAAAAAAAAFtDb250ZW50X1R5cGVzXS54bWxQSwECLQAUAAYACAAAACEAWvQsW78AAAAV&#10;AQAACwAAAAAAAAAAAAAAAAAfAQAAX3JlbHMvLnJlbHNQSwECLQAUAAYACAAAACEAXU2PWckAAADi&#10;AAAADwAAAAAAAAAAAAAAAAAHAgAAZHJzL2Rvd25yZXYueG1sUEsFBgAAAAADAAMAtwAAAP0CAAAA&#10;AA==&#10;" fillcolor="yellow" strokecolor="#00191e [484]" strokeweight="2pt"/>
                <v:line id="Straight Connector 1452416161" o:spid="_x0000_s1122" style="position:absolute;visibility:visible;mso-wrap-style:square" from="17235,7394" to="17236,116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GFHzygAAAOMAAAAPAAAAZHJzL2Rvd25yZXYueG1sRE/RagIx&#10;EHwv9B/CCr7V3B0q9mqUIrRoKbRe/YD1sr0LXjZHEvX8+6ZQKPO0OzszO8v1YDtxIR+MYwX5JANB&#10;XDttuFFw+Hp5WIAIEVlj55gU3CjAenV/t8RSuyvv6VLFRiQTDiUqaGPsSylD3ZLFMHE9ceK+nbcY&#10;0+gbqT1ek7ntZJFlc2nRcEposadNS/WpOlsF5rjv3ort7sOb6jFfxNnr++azUGo8Gp6fQEQa4v/x&#10;n3qr0/vTWTHN5wnw2yktQK5+AAAA//8DAFBLAQItABQABgAIAAAAIQDb4fbL7gAAAIUBAAATAAAA&#10;AAAAAAAAAAAAAAAAAABbQ29udGVudF9UeXBlc10ueG1sUEsBAi0AFAAGAAgAAAAhAFr0LFu/AAAA&#10;FQEAAAsAAAAAAAAAAAAAAAAAHwEAAF9yZWxzLy5yZWxzUEsBAi0AFAAGAAgAAAAhADMYUfPKAAAA&#10;4wAAAA8AAAAAAAAAAAAAAAAABwIAAGRycy9kb3ducmV2LnhtbFBLBQYAAAAAAwADALcAAAD+AgAA&#10;AAA=&#10;" strokecolor="black [3200]" strokeweight="2pt">
                  <v:shadow on="t" color="black" opacity="24903f" origin=",.5" offset="0,.55556mm"/>
                </v:line>
                <v:line id="Straight Connector 1974750505" o:spid="_x0000_s1123" style="position:absolute;flip:x;visibility:visible;mso-wrap-style:square" from="20734,14272" to="30924,142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aIk/ygAAAOMAAAAPAAAAZHJzL2Rvd25yZXYueG1sRE/LbsIw&#10;ELxX6j9YW6k3cOgDQsAghFSph0pAyIXbKt48aLyObBfC39eVkKo57c7OzM5yPZhOXMj51rKCyTgB&#10;QVxa3XKtoDh+jFIQPiBr7CyTght5WK8eH5aYaXvlA13yUItowj5DBU0IfSalLxsy6Me2J45cZZ3B&#10;EEdXS+3wGs1NJ1+SZCoNthwTGuxp21D5nf8YBSfT7Rx93arytZjs0afunO6cUs9Pw2YBItAQ/o/v&#10;6k8d35/P3mbvSQT8dYoLkKtfAAAA//8DAFBLAQItABQABgAIAAAAIQDb4fbL7gAAAIUBAAATAAAA&#10;AAAAAAAAAAAAAAAAAABbQ29udGVudF9UeXBlc10ueG1sUEsBAi0AFAAGAAgAAAAhAFr0LFu/AAAA&#10;FQEAAAsAAAAAAAAAAAAAAAAAHwEAAF9yZWxzLy5yZWxzUEsBAi0AFAAGAAgAAAAhALZoiT/KAAAA&#10;4wAAAA8AAAAAAAAAAAAAAAAABwIAAGRycy9kb3ducmV2LnhtbFBLBQYAAAAAAwADALcAAAD+AgAA&#10;AAA=&#10;" strokecolor="black [3200]" strokeweight="2pt">
                  <v:shadow on="t" color="black" opacity="24903f" origin=",.5" offset="0,.55556mm"/>
                </v:line>
                <v:shape id="Connector: Elbow 1743219433" o:spid="_x0000_s1124" type="#_x0000_t34" style="position:absolute;left:40504;top:10775;width:3658;height:15819;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7/b4xwAAAOMAAAAPAAAAZHJzL2Rvd25yZXYueG1sRE87T8Mw&#10;EN6R+A/WIbFRp0lFHq1bAQKJgYUS9iO+JlHic2SbNPx7jITU8b737Q6LGcVMzveWFaxXCQjixuqe&#10;WwX1x8tdAcIHZI2jZVLwQx4O++urHVbanvmd5mNoRQxhX6GCLoSpktI3HRn0KzsRR+5kncEQT9dK&#10;7fAcw80o0yS5lwZ7jg0dTvTUUTMcv40C9zwXtDx+DoVMy7dyyL/qqc6Vur1ZHrYgAi3hIv53v+o4&#10;P99k6brcZBn8/RQBkPtfAAAA//8DAFBLAQItABQABgAIAAAAIQDb4fbL7gAAAIUBAAATAAAAAAAA&#10;AAAAAAAAAAAAAABbQ29udGVudF9UeXBlc10ueG1sUEsBAi0AFAAGAAgAAAAhAFr0LFu/AAAAFQEA&#10;AAsAAAAAAAAAAAAAAAAAHwEAAF9yZWxzLy5yZWxzUEsBAi0AFAAGAAgAAAAhADPv9vjHAAAA4wAA&#10;AA8AAAAAAAAAAAAAAAAABwIAAGRycy9kb3ducmV2LnhtbFBLBQYAAAAAAwADALcAAAD7AgAAAAA=&#10;" strokecolor="black [3200]" strokeweight="2pt">
                  <v:shadow on="t" color="black" opacity="24903f" origin=",.5" offset="0,.55556mm"/>
                </v:shape>
                <v:shape id="Right Triangle 1381087377" o:spid="_x0000_s1125" type="#_x0000_t6" style="position:absolute;left:14586;top:10838;width:5014;height:6714;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XLBpygAAAOMAAAAPAAAAZHJzL2Rvd25yZXYueG1sRE9fa8Iw&#10;EH8f7DuEG/g2U5XZUo0iE90GvsyJ4NutOdu45tI1mdZvbwaDPd7v/03nna3FmVpvHCsY9BMQxIXT&#10;hksFu4/VYwbCB2SNtWNScCUP89n93RRz7S78TudtKEUMYZ+jgiqEJpfSFxVZ9H3XEEfu6FqLIZ5t&#10;KXWLlxhuazlMkrG0aDg2VNjQc0XF1/bHKng6rpf7bLMwV/k9fjsMP0/LF3NSqvfQLSYgAnXhX/zn&#10;ftVx/igbJFk6SlP4/SkCIGc3AAAA//8DAFBLAQItABQABgAIAAAAIQDb4fbL7gAAAIUBAAATAAAA&#10;AAAAAAAAAAAAAAAAAABbQ29udGVudF9UeXBlc10ueG1sUEsBAi0AFAAGAAgAAAAhAFr0LFu/AAAA&#10;FQEAAAsAAAAAAAAAAAAAAAAAHwEAAF9yZWxzLy5yZWxzUEsBAi0AFAAGAAgAAAAhABBcsGnKAAAA&#10;4wAAAA8AAAAAAAAAAAAAAAAABwIAAGRycy9kb3ducmV2LnhtbFBLBQYAAAAAAwADALcAAAD+AgAA&#10;AAA=&#10;" fillcolor="#f93" strokecolor="#00191e [484]" strokeweight="2pt"/>
                <v:oval id="Oval 1493600695" o:spid="_x0000_s1126" style="position:absolute;left:31233;top:23994;width:4281;height:42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NlAEywAAAOMAAAAPAAAAZHJzL2Rvd25yZXYueG1sRI9BawIx&#10;EIXvhf6HMIVepGbVuurWKCIIxYOiLYXehs24WdxMliTV7b83BaHHmffeN2/my8424kI+1I4VDPoZ&#10;COLS6ZorBZ8fm5cpiBCRNTaOScEvBVguHh/mWGh35QNdjrESCcKhQAUmxraQMpSGLIa+a4mTdnLe&#10;Ykyjr6T2eE1w28hhluXSYs3pgsGW1obK8/HHKuBd/m223vbM5DRqJtMo5eFrr9TzU7d6AxGpi//m&#10;e/pdp/qvs1GeqLMx/P2UFiAXNwAAAP//AwBQSwECLQAUAAYACAAAACEA2+H2y+4AAACFAQAAEwAA&#10;AAAAAAAAAAAAAAAAAAAAW0NvbnRlbnRfVHlwZXNdLnhtbFBLAQItABQABgAIAAAAIQBa9CxbvwAA&#10;ABUBAAALAAAAAAAAAAAAAAAAAB8BAABfcmVscy8ucmVsc1BLAQItABQABgAIAAAAIQAjNlAEywAA&#10;AOMAAAAPAAAAAAAAAAAAAAAAAAcCAABkcnMvZG93bnJldi54bWxQSwUGAAAAAAMAAwC3AAAA/wIA&#10;AAAA&#10;" fillcolor="white [3212]" strokecolor="black [480]" strokeweight="2pt"/>
                <v:oval id="Oval 650452949" o:spid="_x0000_s1127" style="position:absolute;left:33127;top:23995;width:4281;height:428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5VhoywAAAOIAAAAPAAAAZHJzL2Rvd25yZXYueG1sRI9bawIx&#10;FITfC/6HcIS+FM3Wy6pbo5SCIH2weEHo22Fz3CzdnCxJquu/bwqFPg4z8w2zXHe2EVfyoXas4HmY&#10;gSAuna65UnA6bgZzECEia2wck4I7BViveg9LLLS78Z6uh1iJBOFQoAITY1tIGUpDFsPQtcTJuzhv&#10;MSbpK6k93hLcNnKUZbm0WHNaMNjSm6Hy6/BtFfAu/zTv3j6Z2WXczOZRyv35Q6nHfvf6AiJSF//D&#10;f+2tVpBPs8l0tJgs4PdSugNy9QMAAP//AwBQSwECLQAUAAYACAAAACEA2+H2y+4AAACFAQAAEwAA&#10;AAAAAAAAAAAAAAAAAAAAW0NvbnRlbnRfVHlwZXNdLnhtbFBLAQItABQABgAIAAAAIQBa9CxbvwAA&#10;ABUBAAALAAAAAAAAAAAAAAAAAB8BAABfcmVscy8ucmVsc1BLAQItABQABgAIAAAAIQCX5VhoywAA&#10;AOIAAAAPAAAAAAAAAAAAAAAAAAcCAABkcnMvZG93bnJldi54bWxQSwUGAAAAAAMAAwC3AAAA/wIA&#10;AAAA&#10;" fillcolor="white [3212]" strokecolor="black [480]" strokeweight="2pt"/>
                <v:shape id="Connector: Elbow 1845179873" o:spid="_x0000_s1128" type="#_x0000_t33" style="position:absolute;left:37406;top:21707;width:12836;height:4429;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OxUKxgAAAOMAAAAPAAAAZHJzL2Rvd25yZXYueG1sRE9LbsIw&#10;EN1X4g7WIHVXHBoa0oBBVaXSLtjwOcAonsYR8diKDaS3x5WQWM77z3I92E5cqA+tYwXTSQaCuHa6&#10;5UbB8fD1UoIIEVlj55gU/FGA9Wr0tMRKuyvv6LKPjUghHCpUYGL0lZShNmQxTJwnTtyv6y3GdPaN&#10;1D1eU7jt5GuWFdJiy6nBoKdPQ/Vpf7YK8mITCu/PWJqDifqYfe+2s1yp5/HwsQARaYgP8d39o9P8&#10;cvY2nb+X8xz+f0oAyNUNAAD//wMAUEsBAi0AFAAGAAgAAAAhANvh9svuAAAAhQEAABMAAAAAAAAA&#10;AAAAAAAAAAAAAFtDb250ZW50X1R5cGVzXS54bWxQSwECLQAUAAYACAAAACEAWvQsW78AAAAVAQAA&#10;CwAAAAAAAAAAAAAAAAAfAQAAX3JlbHMvLnJlbHNQSwECLQAUAAYACAAAACEAMTsVCsYAAADjAAAA&#10;DwAAAAAAAAAAAAAAAAAHAgAAZHJzL2Rvd25yZXYueG1sUEsFBgAAAAADAAMAtwAAAPoCAAAAAA==&#10;" strokecolor="black [3200]" strokeweight="2pt">
                  <v:shadow on="t" color="black" opacity="24903f" origin=",.5" offset="0,.55556mm"/>
                </v:shape>
                <v:rect id="Rectangle 143373723" o:spid="_x0000_s1129" style="position:absolute;left:49785;top:22305;width:951;height:9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lr7xgAAAOIAAAAPAAAAZHJzL2Rvd25yZXYueG1sRE9da8Iw&#10;FH0X9h/CHfgiM52VOTqjDHFz4NOc4OuluTbV5KY0me3+vRkIPh7O93zZOysu1Ibas4LncQaCuPS6&#10;5krB/ufj6RVEiMgarWdS8EcBlouHwRwL7Tv+pssuViKFcChQgYmxKaQMpSGHYewb4sQdfeswJthW&#10;UrfYpXBn5STLXqTDmlODwYZWhsrz7tcpOI06Om9tTWv8XB2Om609mWiVGj72728gIvXxLr65v3Sa&#10;P83zWT6b5PB/KWGQiysAAAD//wMAUEsBAi0AFAAGAAgAAAAhANvh9svuAAAAhQEAABMAAAAAAAAA&#10;AAAAAAAAAAAAAFtDb250ZW50X1R5cGVzXS54bWxQSwECLQAUAAYACAAAACEAWvQsW78AAAAVAQAA&#10;CwAAAAAAAAAAAAAAAAAfAQAAX3JlbHMvLnJlbHNQSwECLQAUAAYACAAAACEAW1Ja+8YAAADiAAAA&#10;DwAAAAAAAAAAAAAAAAAHAgAAZHJzL2Rvd25yZXYueG1sUEsFBgAAAAADAAMAtwAAAPoCAAAAAA==&#10;" fillcolor="red" strokecolor="#00191e [484]" strokeweight="2pt"/>
                <v:rect id="Rectangle 278685072" o:spid="_x0000_s1130" style="position:absolute;left:38359;top:25678;width:952;height:9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4IuxyQAAAOIAAAAPAAAAZHJzL2Rvd25yZXYueG1sRI9BawIx&#10;FITvBf9DeIKXUrMuVJetUURqW/CkFnp9bJ6b1eRl2aTu9t83hYLHYWa+YZbrwVlxoy40nhXMphkI&#10;4srrhmsFn6fdUwEiRGSN1jMp+KEA69XoYYml9j0f6HaMtUgQDiUqMDG2pZShMuQwTH1LnLyz7xzG&#10;JLta6g77BHdW5lk2lw4bTgsGW9oaqq7Hb6fg8tjTdW8besW37df5fW8vJlqlJuNh8wIi0hDv4f/2&#10;h1aQL4p58Zwtcvi7lO6AXP0CAAD//wMAUEsBAi0AFAAGAAgAAAAhANvh9svuAAAAhQEAABMAAAAA&#10;AAAAAAAAAAAAAAAAAFtDb250ZW50X1R5cGVzXS54bWxQSwECLQAUAAYACAAAACEAWvQsW78AAAAV&#10;AQAACwAAAAAAAAAAAAAAAAAfAQAAX3JlbHMvLnJlbHNQSwECLQAUAAYACAAAACEAruCLsckAAADi&#10;AAAADwAAAAAAAAAAAAAAAAAHAgAAZHJzL2Rvd25yZXYueG1sUEsFBgAAAAADAAMAtwAAAP0CAAAA&#10;AA==&#10;" fillcolor="red" strokecolor="#00191e [484]" strokeweight="2pt"/>
                <v:rect id="Rectangle 636422047" o:spid="_x0000_s1131" style="position:absolute;left:29412;top:21935;width:25551;height:766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phVzAAAAOIAAAAPAAAAZHJzL2Rvd25yZXYueG1sRI9BSwMx&#10;FITvQv9DeII3m+1atnbbtEhBEeyhrT3Y22PzmqzdvCyb2F3/vREEj8PMfMMs14NrxJW6UHtWMBln&#10;IIgrr2s2Co7vz/ePIEJE1th4JgXfFGC9Gt0ssdS+5z1dD9GIBOFQogIbY1tKGSpLDsPYt8TJO/vO&#10;YUyyM1J32Ce4a2SeZYV0WHNasNjSxlJ1OXw5Bfmn2cwmcfdy2s7j8e3Dbvemr5S6ux2eFiAiDfE/&#10;/Nd+1QqKh2Ka59l0Br+X0h2Qqx8AAAD//wMAUEsBAi0AFAAGAAgAAAAhANvh9svuAAAAhQEAABMA&#10;AAAAAAAAAAAAAAAAAAAAAFtDb250ZW50X1R5cGVzXS54bWxQSwECLQAUAAYACAAAACEAWvQsW78A&#10;AAAVAQAACwAAAAAAAAAAAAAAAAAfAQAAX3JlbHMvLnJlbHNQSwECLQAUAAYACAAAACEA9zaYVcwA&#10;AADiAAAADwAAAAAAAAAAAAAAAAAHAgAAZHJzL2Rvd25yZXYueG1sUEsFBgAAAAADAAMAtwAAAAAD&#10;AAAAAA==&#10;" filled="f" strokecolor="#7f7f7f [1612]" strokeweight="2pt">
                  <v:stroke dashstyle="3 1"/>
                </v:rect>
                <v:oval id="Oval 1727828762" o:spid="_x0000_s1132" style="position:absolute;left:4585;top:12165;width:4056;height:4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JDyQAAAOMAAAAPAAAAZHJzL2Rvd25yZXYueG1sRE9LS8NA&#10;EL4L/odlhN7ajUtNQuy2lILgoR768OBtzE6TYHY2Ztc09de7hYLH+d6zWI22FQP1vnGs4XGWgCAu&#10;nWm40nA8vExzED4gG2wdk4YLeVgt7+8WWBh35h0N+1CJGMK+QA11CF0hpS9rsuhnriOO3Mn1FkM8&#10;+0qaHs8x3LZSJUkqLTYcG2rsaFNT+bX/sRoU/bbzy3t2GtzbhrdP2+/Pj3Wq9eRhXD+DCDSGf/HN&#10;/Wri/ExlucqzVMH1pwiAXP4BAAD//wMAUEsBAi0AFAAGAAgAAAAhANvh9svuAAAAhQEAABMAAAAA&#10;AAAAAAAAAAAAAAAAAFtDb250ZW50X1R5cGVzXS54bWxQSwECLQAUAAYACAAAACEAWvQsW78AAAAV&#10;AQAACwAAAAAAAAAAAAAAAAAfAQAAX3JlbHMvLnJlbHNQSwECLQAUAAYACAAAACEA/mSSQ8kAAADj&#10;AAAADwAAAAAAAAAAAAAAAAAHAgAAZHJzL2Rvd25yZXYueG1sUEsFBgAAAAADAAMAtwAAAP0CAAAA&#10;AA==&#10;" fillcolor="#00a9ce [3204]" strokecolor="#00191e [484]" strokeweight="2pt">
                  <v:textbox>
                    <w:txbxContent>
                      <w:p w14:paraId="5C587C0F" w14:textId="77777777" w:rsidR="009C4F3D" w:rsidRPr="00A87045" w:rsidRDefault="009C4F3D" w:rsidP="009C4F3D">
                        <w:pPr>
                          <w:jc w:val="center"/>
                          <w:rPr>
                            <w:sz w:val="6"/>
                            <w:szCs w:val="6"/>
                          </w:rPr>
                        </w:pPr>
                      </w:p>
                    </w:txbxContent>
                  </v:textbox>
                </v:oval>
                <v:line id="Straight Connector 1546850456" o:spid="_x0000_s1133" style="position:absolute;visibility:visible;mso-wrap-style:square" from="8641,14192" to="13736,141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b15kyAAAAOMAAAAPAAAAZHJzL2Rvd25yZXYueG1sRE9fS8Mw&#10;EH8X9h3CCXtz6cpaal02xkCZIuiqH+BszjbYXEqSbfXbG0Hw8X7/b72d7CDO5INxrGC5yEAQt04b&#10;7hS8v93fVCBCRNY4OCYF3xRgu5ldrbHW7sJHOjexEymEQ40K+hjHWsrQ9mQxLNxInLhP5y3GdPpO&#10;ao+XFG4HmWdZKS0aTg09jrTvqf1qTlaB+TgOT/nh8cWb5nZZxeLhef+aKzW/nnZ3ICJN8V/85z7o&#10;NL9YlVWRrYoSfn9KAMjNDwAAAP//AwBQSwECLQAUAAYACAAAACEA2+H2y+4AAACFAQAAEwAAAAAA&#10;AAAAAAAAAAAAAAAAW0NvbnRlbnRfVHlwZXNdLnhtbFBLAQItABQABgAIAAAAIQBa9CxbvwAAABUB&#10;AAALAAAAAAAAAAAAAAAAAB8BAABfcmVscy8ucmVsc1BLAQItABQABgAIAAAAIQAjb15kyAAAAOMA&#10;AAAPAAAAAAAAAAAAAAAAAAcCAABkcnMvZG93bnJldi54bWxQSwUGAAAAAAMAAwC3AAAA/AIAAAAA&#10;" strokecolor="black [3200]" strokeweight="2pt">
                  <v:shadow on="t" color="black" opacity="24903f" origin=",.5" offset="0,.55556mm"/>
                </v:line>
                <v:shape id="Right Triangle 458018537" o:spid="_x0000_s1134" type="#_x0000_t6" style="position:absolute;left:32113;top:10893;width:5014;height:6603;rotation:-90;flip: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ukJ5zQAAAOIAAAAPAAAAZHJzL2Rvd25yZXYueG1sRI9Ba8JA&#10;FITvgv9heYI33Wi1pqmrlILiQVuqUnp8zT6T2OzbkF019dd3BaHHYWa+YabzxpTiTLUrLCsY9CMQ&#10;xKnVBWcK9rtFLwbhPLLG0jIp+CUH81m7NcVE2wt/0HnrMxEg7BJUkHtfJVK6NCeDrm8r4uAdbG3Q&#10;B1lnUtd4CXBTymEUPUqDBYeFHCt6zSn92Z6MgvU7br6fTpu3z/3y+LUrr8N0sloq1e00L88gPDX+&#10;P3xvr7SC0TiOBvH4YQK3S+EOyNkfAAAA//8DAFBLAQItABQABgAIAAAAIQDb4fbL7gAAAIUBAAAT&#10;AAAAAAAAAAAAAAAAAAAAAABbQ29udGVudF9UeXBlc10ueG1sUEsBAi0AFAAGAAgAAAAhAFr0LFu/&#10;AAAAFQEAAAsAAAAAAAAAAAAAAAAAHwEAAF9yZWxzLy5yZWxzUEsBAi0AFAAGAAgAAAAhABq6QnnN&#10;AAAA4gAAAA8AAAAAAAAAAAAAAAAABwIAAGRycy9kb3ducmV2LnhtbFBLBQYAAAAAAwADALcAAAAB&#10;AwAAAAA=&#10;" fillcolor="#f93" strokecolor="#00191e [484]" strokeweight="2pt"/>
                <v:oval id="Oval 1691660956" o:spid="_x0000_s1135" style="position:absolute;left:42819;top:12165;width:4056;height:4055;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M7oRxwAAAOMAAAAPAAAAZHJzL2Rvd25yZXYueG1sRE9fS8Mw&#10;EH8X9h3CDXxzaYUF1y0bMiYIImNzgns7mrOpNpeSxK5+eyMIPt7v/602o+vEQCG2njWUswIEce1N&#10;y42G08vDzR2ImJANdp5JwzdF2KwnVyusjL/wgYZjakQO4VihBptSX0kZa0sO48z3xJl798Fhymdo&#10;pAl4yeGuk7dFoaTDlnODxZ62lurP45fT8PpE5fO5w7A7lPYj7N+GeJrvtb6ejvdLEInG9C/+cz+a&#10;PF8tSqWKxVzB708ZALn+AQAA//8DAFBLAQItABQABgAIAAAAIQDb4fbL7gAAAIUBAAATAAAAAAAA&#10;AAAAAAAAAAAAAABbQ29udGVudF9UeXBlc10ueG1sUEsBAi0AFAAGAAgAAAAhAFr0LFu/AAAAFQEA&#10;AAsAAAAAAAAAAAAAAAAAHwEAAF9yZWxzLy5yZWxzUEsBAi0AFAAGAAgAAAAhAA4zuhHHAAAA4wAA&#10;AA8AAAAAAAAAAAAAAAAABwIAAGRycy9kb3ducmV2LnhtbFBLBQYAAAAAAwADALcAAAD7AgAAAAA=&#10;" fillcolor="#00a9ce [3204]" strokecolor="#00191e [484]" strokeweight="2pt">
                  <v:textbox>
                    <w:txbxContent>
                      <w:p w14:paraId="083DC350" w14:textId="77777777" w:rsidR="009C4F3D" w:rsidRPr="00A87045" w:rsidRDefault="009C4F3D" w:rsidP="009C4F3D">
                        <w:pPr>
                          <w:jc w:val="center"/>
                          <w:rPr>
                            <w:sz w:val="6"/>
                            <w:szCs w:val="6"/>
                          </w:rPr>
                        </w:pPr>
                      </w:p>
                    </w:txbxContent>
                  </v:textbox>
                </v:oval>
                <v:line id="Straight Connector 812537826" o:spid="_x0000_s1136" style="position:absolute;flip:x;visibility:visible;mso-wrap-style:square" from="37921,14192" to="42819,141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7QxyQAAAOIAAAAPAAAAZHJzL2Rvd25yZXYueG1sRI9BawIx&#10;FITvBf9DeIK3mt2V2rAaRYSCh4Kt9eLtsXnurm5eliTV9d83hUKPw8x8wyzXg+3EjXxoHWvIpxkI&#10;4sqZlmsNx6+3ZwUiRGSDnWPS8KAA69XoaYmlcXf+pNsh1iJBOJSooYmxL6UMVUMWw9T1xMk7O28x&#10;JulraTzeE9x2ssiyubTYclposKdtQ9X18G01nGy39/T+OFezY/6BQfmL2nutJ+NhswARaYj/4b/2&#10;zmhQefEye1XFHH4vpTsgVz8AAAD//wMAUEsBAi0AFAAGAAgAAAAhANvh9svuAAAAhQEAABMAAAAA&#10;AAAAAAAAAAAAAAAAAFtDb250ZW50X1R5cGVzXS54bWxQSwECLQAUAAYACAAAACEAWvQsW78AAAAV&#10;AQAACwAAAAAAAAAAAAAAAAAfAQAAX3JlbHMvLnJlbHNQSwECLQAUAAYACAAAACEA/6+0MckAAADi&#10;AAAADwAAAAAAAAAAAAAAAAAHAgAAZHJzL2Rvd25yZXYueG1sUEsFBgAAAAADAAMAtwAAAP0CAAAA&#10;AA==&#10;" strokecolor="black [3200]" strokeweight="2pt">
                  <v:shadow on="t" color="black" opacity="24903f" origin=",.5" offset="0,.55556mm"/>
                </v:line>
                <v:oval id="Oval 1002793347" o:spid="_x0000_s1137" style="position:absolute;left:42706;top:3338;width:4055;height:405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Z2ktyAAAAOMAAAAPAAAAZHJzL2Rvd25yZXYueG1sRE9fS8Mw&#10;EH8X9h3CCb65pJtzWpcNEQVhjLE5Qd+O5mw6m0tJYle/vREEH+/3/xarwbWipxAbzxqKsQJBXHnT&#10;cK3h8PJ0eQMiJmSDrWfS8E0RVsvR2QJL40+8o36fapFDOJaowabUlVLGypLDOPYdceY+fHCY8hlq&#10;aQKecrhr5USpa+mw4dxgsaMHS9Xn/stpeF1TsXlvMTzuCnsM27c+HmZbrS/Oh/s7EImG9C/+cz+b&#10;PF+pyfx2Or2aw+9PGQC5/AEAAP//AwBQSwECLQAUAAYACAAAACEA2+H2y+4AAACFAQAAEwAAAAAA&#10;AAAAAAAAAAAAAAAAW0NvbnRlbnRfVHlwZXNdLnhtbFBLAQItABQABgAIAAAAIQBa9CxbvwAAABUB&#10;AAALAAAAAAAAAAAAAAAAAB8BAABfcmVscy8ucmVsc1BLAQItABQABgAIAAAAIQAVZ2ktyAAAAOMA&#10;AAAPAAAAAAAAAAAAAAAAAAcCAABkcnMvZG93bnJldi54bWxQSwUGAAAAAAMAAwC3AAAA/AIAAAAA&#10;" fillcolor="#00a9ce [3204]" strokecolor="#00191e [484]" strokeweight="2pt">
                  <v:textbox>
                    <w:txbxContent>
                      <w:p w14:paraId="2E9FA8EC" w14:textId="77777777" w:rsidR="009C4F3D" w:rsidRPr="00A87045" w:rsidRDefault="009C4F3D" w:rsidP="009C4F3D">
                        <w:pPr>
                          <w:jc w:val="center"/>
                          <w:rPr>
                            <w:sz w:val="6"/>
                            <w:szCs w:val="6"/>
                          </w:rPr>
                        </w:pPr>
                      </w:p>
                    </w:txbxContent>
                  </v:textbox>
                </v:oval>
                <v:shape id="Connector: Elbow 11018559" o:spid="_x0000_s1138" type="#_x0000_t33" style="position:absolute;left:34618;top:5366;width:8085;height:6322;rotation:18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2cIFxAAAAOEAAAAPAAAAZHJzL2Rvd25yZXYueG1sRE9NS8NA&#10;EL0L/odlBG92k0pLG7stVhS8tvGgtyE73U3NzobM2sR/7wqCx8f73uym0KkLDdJGNlDOClDETbQt&#10;OwNv9cvdCpQkZItdZDLwTQK77fXVBisbRz7Q5ZicyiEsFRrwKfWV1tJ4Ciiz2BNn7hSHgCnDwWk7&#10;4JjDQ6fnRbHUAVvODR57evLUfB6/ggGZi/vYOx7vn319rmW9H5fvB2Nub6bHB1CJpvQv/nO/2jy/&#10;LMrVYrGG30cZgt7+AAAA//8DAFBLAQItABQABgAIAAAAIQDb4fbL7gAAAIUBAAATAAAAAAAAAAAA&#10;AAAAAAAAAABbQ29udGVudF9UeXBlc10ueG1sUEsBAi0AFAAGAAgAAAAhAFr0LFu/AAAAFQEAAAsA&#10;AAAAAAAAAAAAAAAAHwEAAF9yZWxzLy5yZWxzUEsBAi0AFAAGAAgAAAAhAMHZwgXEAAAA4QAAAA8A&#10;AAAAAAAAAAAAAAAABwIAAGRycy9kb3ducmV2LnhtbFBLBQYAAAAAAwADALcAAAD4AgAAAAA=&#10;" strokecolor="black [3200]" strokeweight="2pt">
                  <v:shadow on="t" color="black" opacity="24903f" origin=",.5" offset="0,.55556mm"/>
                </v:shape>
                <v:shape id="_x0000_s1139" type="#_x0000_t202" style="position:absolute;left:18791;top:3778;width:5175;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m8wSyAAAAOIAAAAPAAAAZHJzL2Rvd25yZXYueG1sRI9Pa8JA&#10;FMTvQr/D8gq96a7BiKauUpRCTxX/Qm+P7DMJzb4N2a1Jv70rCB6HmfkNs1j1thZXan3lWMN4pEAQ&#10;585UXGg4Hj6HMxA+IBusHZOGf/KwWr4MFpgZ1/GOrvtQiAhhn6GGMoQmk9LnJVn0I9cQR+/iWosh&#10;yraQpsUuwm0tE6Wm0mLFcaHEhtYl5b/7P6vh9H35OU/UttjYtOlcryTbudT67bX/eAcRqA/P8KP9&#10;ZTSkyXiWJpM0gfuleAfk8gYAAP//AwBQSwECLQAUAAYACAAAACEA2+H2y+4AAACFAQAAEwAAAAAA&#10;AAAAAAAAAAAAAAAAW0NvbnRlbnRfVHlwZXNdLnhtbFBLAQItABQABgAIAAAAIQBa9CxbvwAAABUB&#10;AAALAAAAAAAAAAAAAAAAAB8BAABfcmVscy8ucmVsc1BLAQItABQABgAIAAAAIQB1m8wSyAAAAOIA&#10;AAAPAAAAAAAAAAAAAAAAAAcCAABkcnMvZG93bnJldi54bWxQSwUGAAAAAAMAAwC3AAAA/AIAAAAA&#10;" filled="f" stroked="f">
                  <v:textbox>
                    <w:txbxContent>
                      <w:p w14:paraId="754DC66B" w14:textId="77777777" w:rsidR="009C4F3D" w:rsidRDefault="009C4F3D" w:rsidP="009C4F3D">
                        <w:pPr>
                          <w:spacing w:line="276" w:lineRule="auto"/>
                          <w:rPr>
                            <w:rFonts w:eastAsia="Segoe UI Light"/>
                          </w:rPr>
                        </w:pPr>
                        <w:r>
                          <w:rPr>
                            <w:rFonts w:eastAsia="Segoe UI Light"/>
                          </w:rPr>
                          <w:t>HYB1</w:t>
                        </w:r>
                      </w:p>
                    </w:txbxContent>
                  </v:textbox>
                </v:shape>
                <v:shape id="_x0000_s1140" type="#_x0000_t202" style="position:absolute;left:888;top:12718;width:5175;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CoP1ygAAAOMAAAAPAAAAZHJzL2Rvd25yZXYueG1sRI9BS8NA&#10;EIXvgv9hGcGb3bU0atJuS6kUPCmtttDbkJ0mwexsyG6b+O+dg+Bx5r1575vFavStulIfm8AWHicG&#10;FHEZXMOVha/P7cMLqJiQHbaBycIPRVgtb28WWLgw8I6u+1QpCeFYoIU6pa7QOpY1eYyT0BGLdg69&#10;xyRjX2nX4yDhvtVTY560x4alocaONjWV3/uLt3B4P5+OM/NRvfqsG8JoNPtcW3t/N67noBKN6d/8&#10;d/3mBD/LZ88mn2YCLT/JAvTyFwAA//8DAFBLAQItABQABgAIAAAAIQDb4fbL7gAAAIUBAAATAAAA&#10;AAAAAAAAAAAAAAAAAABbQ29udGVudF9UeXBlc10ueG1sUEsBAi0AFAAGAAgAAAAhAFr0LFu/AAAA&#10;FQEAAAsAAAAAAAAAAAAAAAAAHwEAAF9yZWxzLy5yZWxzUEsBAi0AFAAGAAgAAAAhAPIKg/XKAAAA&#10;4wAAAA8AAAAAAAAAAAAAAAAABwIAAGRycy9kb3ducmV2LnhtbFBLBQYAAAAAAwADALcAAAD+AgAA&#10;AAA=&#10;" filled="f" stroked="f">
                  <v:textbox>
                    <w:txbxContent>
                      <w:p w14:paraId="00C94154" w14:textId="77777777" w:rsidR="009C4F3D" w:rsidRDefault="009C4F3D" w:rsidP="009C4F3D">
                        <w:pPr>
                          <w:spacing w:line="276" w:lineRule="auto"/>
                          <w:rPr>
                            <w:rFonts w:eastAsia="Segoe UI Light"/>
                          </w:rPr>
                        </w:pPr>
                        <w:r>
                          <w:rPr>
                            <w:rFonts w:eastAsia="Segoe UI Light"/>
                          </w:rPr>
                          <w:t>WF1</w:t>
                        </w:r>
                      </w:p>
                    </w:txbxContent>
                  </v:textbox>
                </v:shape>
                <v:shape id="_x0000_s1141" type="#_x0000_t202" style="position:absolute;left:46428;top:3778;width:5175;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hwEXxgAAAOMAAAAPAAAAZHJzL2Rvd25yZXYueG1sRE9fa8Iw&#10;EH8X/A7hhL1p4mildkaRjYFPk+km+HY0Z1vWXEqT2frtF2Hg4/3+32oz2EZcqfO1Yw3zmQJBXDhT&#10;c6nh6/g+zUD4gGywcUwabuRhsx6PVpgb1/MnXQ+hFDGEfY4aqhDaXEpfVGTRz1xLHLmL6yyGeHal&#10;NB32Mdw28lmphbRYc2yosKXXioqfw6/V8P1xOZ8StS/fbNr2blCS7VJq/TQZti8gAg3hIf5370yc&#10;nybZcpGkWQL3nyIAcv0HAAD//wMAUEsBAi0AFAAGAAgAAAAhANvh9svuAAAAhQEAABMAAAAAAAAA&#10;AAAAAAAAAAAAAFtDb250ZW50X1R5cGVzXS54bWxQSwECLQAUAAYACAAAACEAWvQsW78AAAAVAQAA&#10;CwAAAAAAAAAAAAAAAAAfAQAAX3JlbHMvLnJlbHNQSwECLQAUAAYACAAAACEAhocBF8YAAADjAAAA&#10;DwAAAAAAAAAAAAAAAAAHAgAAZHJzL2Rvd25yZXYueG1sUEsFBgAAAAADAAMAtwAAAPoCAAAAAA==&#10;" filled="f" stroked="f">
                  <v:textbox>
                    <w:txbxContent>
                      <w:p w14:paraId="67224578" w14:textId="77777777" w:rsidR="009C4F3D" w:rsidRDefault="009C4F3D" w:rsidP="009C4F3D">
                        <w:pPr>
                          <w:spacing w:line="276" w:lineRule="auto"/>
                          <w:rPr>
                            <w:rFonts w:eastAsia="Segoe UI Light"/>
                          </w:rPr>
                        </w:pPr>
                        <w:r>
                          <w:rPr>
                            <w:rFonts w:eastAsia="Segoe UI Light"/>
                          </w:rPr>
                          <w:t>WF2</w:t>
                        </w:r>
                      </w:p>
                    </w:txbxContent>
                  </v:textbox>
                </v:shape>
                <v:shape id="_x0000_s1142" type="#_x0000_t202" style="position:absolute;left:46564;top:12718;width:5175;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cqXDxgAAAOIAAAAPAAAAZHJzL2Rvd25yZXYueG1sRE/LasJA&#10;FN0L/YfhFrrTGV9BU0cpFcFVpakK7i6ZaxKauRMyUxP/vrMQXB7Oe7XpbS1u1PrKsYbxSIEgzp2p&#10;uNBw/NkNFyB8QDZYOyYNd/KwWb8MVpga1/E33bJQiBjCPkUNZQhNKqXPS7LoR64hjtzVtRZDhG0h&#10;TYtdDLe1nCiVSIsVx4YSG/osKf/N/qyG09f1cp6pQ7G186ZzvZJsl1Lrt9f+4x1EoD48xQ/33miY&#10;jNU0SeYqbo6X4h2Q638AAAD//wMAUEsBAi0AFAAGAAgAAAAhANvh9svuAAAAhQEAABMAAAAAAAAA&#10;AAAAAAAAAAAAAFtDb250ZW50X1R5cGVzXS54bWxQSwECLQAUAAYACAAAACEAWvQsW78AAAAVAQAA&#10;CwAAAAAAAAAAAAAAAAAfAQAAX3JlbHMvLnJlbHNQSwECLQAUAAYACAAAACEAIXKlw8YAAADiAAAA&#10;DwAAAAAAAAAAAAAAAAAHAgAAZHJzL2Rvd25yZXYueG1sUEsFBgAAAAADAAMAtwAAAPoCAAAAAA==&#10;" filled="f" stroked="f">
                  <v:textbox>
                    <w:txbxContent>
                      <w:p w14:paraId="4E265B33" w14:textId="77777777" w:rsidR="009C4F3D" w:rsidRDefault="009C4F3D" w:rsidP="009C4F3D">
                        <w:pPr>
                          <w:spacing w:line="276" w:lineRule="auto"/>
                          <w:rPr>
                            <w:rFonts w:eastAsia="Segoe UI Light"/>
                          </w:rPr>
                        </w:pPr>
                        <w:r>
                          <w:rPr>
                            <w:rFonts w:eastAsia="Segoe UI Light"/>
                          </w:rPr>
                          <w:t>HYB4</w:t>
                        </w:r>
                      </w:p>
                    </w:txbxContent>
                  </v:textbox>
                </v:shape>
                <v:shape id="_x0000_s1143" type="#_x0000_t202" style="position:absolute;left:14277;top:17017;width:6457;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oLDJywAAAOMAAAAPAAAAZHJzL2Rvd25yZXYueG1sRI9BS8NA&#10;EIXvgv9hGaE3u9uQahu7LWIpeFKsttDbkJ0mwexsyG6b+O+dg+Bx5r1575vVZvStulIfm8AWZlMD&#10;irgMruHKwtfn7n4BKiZkh21gsvBDETbr25sVFi4M/EHXfaqUhHAs0EKdUldoHcuaPMZp6IhFO4fe&#10;Y5Kxr7TrcZBw3+rMmAftsWFpqLGjl5rK7/3FWzi8nU/H3LxXWz/vhjAazX6prZ3cjc9PoBKN6d/8&#10;d/3qBD+bPeb5IpsLtPwkC9DrXwAAAP//AwBQSwECLQAUAAYACAAAACEA2+H2y+4AAACFAQAAEwAA&#10;AAAAAAAAAAAAAAAAAAAAW0NvbnRlbnRfVHlwZXNdLnhtbFBLAQItABQABgAIAAAAIQBa9CxbvwAA&#10;ABUBAAALAAAAAAAAAAAAAAAAAB8BAABfcmVscy8ucmVsc1BLAQItABQABgAIAAAAIQBtoLDJywAA&#10;AOMAAAAPAAAAAAAAAAAAAAAAAAcCAABkcnMvZG93bnJldi54bWxQSwUGAAAAAAMAAwC3AAAA/wIA&#10;AAAA&#10;" filled="f" stroked="f">
                  <v:textbox>
                    <w:txbxContent>
                      <w:p w14:paraId="0D2E709A" w14:textId="77777777" w:rsidR="009C4F3D" w:rsidRDefault="009C4F3D" w:rsidP="009C4F3D">
                        <w:pPr>
                          <w:spacing w:line="276" w:lineRule="auto"/>
                          <w:rPr>
                            <w:rFonts w:eastAsia="Segoe UI Light"/>
                          </w:rPr>
                        </w:pPr>
                        <w:r>
                          <w:rPr>
                            <w:rFonts w:eastAsia="Segoe UI Light"/>
                          </w:rPr>
                          <w:t>HUB A</w:t>
                        </w:r>
                      </w:p>
                    </w:txbxContent>
                  </v:textbox>
                </v:shape>
                <v:shape id="_x0000_s1144" type="#_x0000_t202" style="position:absolute;left:35249;top:8987;width:6457;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O+vPyAAAAOMAAAAPAAAAZHJzL2Rvd25yZXYueG1sRE9da8JA&#10;EHwv+B+OFfpW7xQbNXqKKIU+WfwE35bcmgRzeyF3Nem/9wqFztvu7MzsLFadrcSDGl861jAcKBDE&#10;mTMl5xpOx4+3KQgfkA1WjknDD3lYLXsvC0yNa3lPj0PIRTRhn6KGIoQ6ldJnBVn0A1cTR+7mGosh&#10;jk0uTYNtNLeVHCmVSIslx4QCa9oUlN0P31bDeXe7XsbqK9/a97p1nZJsZ1Lr1363noMI1IX/4z/1&#10;p4nvq2kyiUhG8NspLkAunwAAAP//AwBQSwECLQAUAAYACAAAACEA2+H2y+4AAACFAQAAEwAAAAAA&#10;AAAAAAAAAAAAAAAAW0NvbnRlbnRfVHlwZXNdLnhtbFBLAQItABQABgAIAAAAIQBa9CxbvwAAABUB&#10;AAALAAAAAAAAAAAAAAAAAB8BAABfcmVscy8ucmVsc1BLAQItABQABgAIAAAAIQD0O+vPyAAAAOMA&#10;AAAPAAAAAAAAAAAAAAAAAAcCAABkcnMvZG93bnJldi54bWxQSwUGAAAAAAMAAwC3AAAA/AIAAAAA&#10;" filled="f" stroked="f">
                  <v:textbox>
                    <w:txbxContent>
                      <w:p w14:paraId="795635B2" w14:textId="77777777" w:rsidR="009C4F3D" w:rsidRDefault="009C4F3D" w:rsidP="009C4F3D">
                        <w:pPr>
                          <w:spacing w:line="276" w:lineRule="auto"/>
                          <w:rPr>
                            <w:rFonts w:eastAsia="Segoe UI Light"/>
                          </w:rPr>
                        </w:pPr>
                        <w:r>
                          <w:rPr>
                            <w:rFonts w:eastAsia="Segoe UI Light"/>
                          </w:rPr>
                          <w:t>HUB B</w:t>
                        </w:r>
                      </w:p>
                    </w:txbxContent>
                  </v:textbox>
                </v:shape>
                <v:shape id="_x0000_s1145" type="#_x0000_t202" style="position:absolute;left:21451;top:14192;width:9781;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9HARyQAAAOIAAAAPAAAAZHJzL2Rvd25yZXYueG1sRI9Ba8JA&#10;FITvBf/D8oTe6m6thhhdRSyFnirGVvD2yD6T0OzbkN2a9N93C4LHYWa+YVabwTbiSp2vHWt4nigQ&#10;xIUzNZcaPo9vTykIH5ANNo5Jwy952KxHDyvMjOv5QNc8lCJC2GeooQqhzaT0RUUW/cS1xNG7uM5i&#10;iLIrpemwj3DbyKlSibRYc1yosKVdRcV3/mM1fH1czqeZ2pevdt72blCS7UJq/TgetksQgYZwD9/a&#10;70bDLE1SNX+ZJvB/Kd4Buf4DAAD//wMAUEsBAi0AFAAGAAgAAAAhANvh9svuAAAAhQEAABMAAAAA&#10;AAAAAAAAAAAAAAAAAFtDb250ZW50X1R5cGVzXS54bWxQSwECLQAUAAYACAAAACEAWvQsW78AAAAV&#10;AQAACwAAAAAAAAAAAAAAAAAfAQAAX3JlbHMvLnJlbHNQSwECLQAUAAYACAAAACEAyPRwEckAAADi&#10;AAAADwAAAAAAAAAAAAAAAAAHAgAAZHJzL2Rvd25yZXYueG1sUEsFBgAAAAADAAMAtwAAAP0CAAAA&#10;AA==&#10;" filled="f" stroked="f">
                  <v:textbox>
                    <w:txbxContent>
                      <w:p w14:paraId="4FF8FA84" w14:textId="77777777" w:rsidR="009C4F3D" w:rsidRDefault="009C4F3D" w:rsidP="009C4F3D">
                        <w:pPr>
                          <w:spacing w:line="276" w:lineRule="auto"/>
                          <w:rPr>
                            <w:rFonts w:eastAsia="Segoe UI Light"/>
                            <w:sz w:val="16"/>
                            <w:szCs w:val="16"/>
                          </w:rPr>
                        </w:pPr>
                        <w:r>
                          <w:rPr>
                            <w:rFonts w:eastAsia="Segoe UI Light"/>
                            <w:sz w:val="16"/>
                            <w:szCs w:val="16"/>
                          </w:rPr>
                          <w:t>500 kV, 2 circuits</w:t>
                        </w:r>
                      </w:p>
                    </w:txbxContent>
                  </v:textbox>
                </v:shape>
                <v:shape id="_x0000_s1146" type="#_x0000_t202" style="position:absolute;left:38921;top:16403;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ZdXTxwAAAOIAAAAPAAAAZHJzL2Rvd25yZXYueG1sRI/NasJA&#10;FIX3hb7DcAvudCZi0xodpShCV4q2Cu4umWsSmrkTMqOJb+8shC4P549vvuxtLW7U+sqxhmSkQBDn&#10;zlRcaPj92Qw/QfiAbLB2TBru5GG5eH2ZY2Zcx3u6HUIh4gj7DDWUITSZlD4vyaIfuYY4ehfXWgxR&#10;toU0LXZx3NZyrFQqLVYcH0psaFVS/ne4Wg3H7eV8mqhdsbbvTed6JdlOpdaDt/5rBiJQH/7Dz/a3&#10;0TBNUpV8TNIIEZEiDsjFAwAA//8DAFBLAQItABQABgAIAAAAIQDb4fbL7gAAAIUBAAATAAAAAAAA&#10;AAAAAAAAAAAAAABbQ29udGVudF9UeXBlc10ueG1sUEsBAi0AFAAGAAgAAAAhAFr0LFu/AAAAFQEA&#10;AAsAAAAAAAAAAAAAAAAAHwEAAF9yZWxzLy5yZWxzUEsBAi0AFAAGAAgAAAAhAJBl1dPHAAAA4gAA&#10;AA8AAAAAAAAAAAAAAAAABwIAAGRycy9kb3ducmV2LnhtbFBLBQYAAAAAAwADALcAAAD7AgAAAAA=&#10;" filled="f" stroked="f">
                  <v:textbox>
                    <w:txbxContent>
                      <w:p w14:paraId="7155A942" w14:textId="77777777" w:rsidR="009C4F3D" w:rsidRDefault="009C4F3D" w:rsidP="009C4F3D">
                        <w:pPr>
                          <w:spacing w:line="276" w:lineRule="auto"/>
                          <w:rPr>
                            <w:rFonts w:eastAsia="Segoe UI Light"/>
                          </w:rPr>
                        </w:pPr>
                        <w:r>
                          <w:rPr>
                            <w:rFonts w:eastAsia="Segoe UI Light"/>
                          </w:rPr>
                          <w:t>52 km</w:t>
                        </w:r>
                      </w:p>
                    </w:txbxContent>
                  </v:textbox>
                </v:shape>
                <v:shape id="_x0000_s1147" type="#_x0000_t202" style="position:absolute;left:23090;top:11553;width:676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LBIZyQAAAOIAAAAPAAAAZHJzL2Rvd25yZXYueG1sRI9Pa8JA&#10;FMTvhX6H5RV6q7uRJmh0lVIReqrUf+DtkX0mwezbkF1N+u27QsHjMDO/YebLwTbiRp2vHWtIRgoE&#10;ceFMzaWG/W79NgHhA7LBxjFp+CUPy8Xz0xxz43r+ods2lCJC2OeooQqhzaX0RUUW/ci1xNE7u85i&#10;iLIrpemwj3DbyLFSmbRYc1yosKXPiorL9mo1HL7Pp+O72pQrm7a9G5RkO5Vav74MHzMQgYbwCP+3&#10;v4yGLMkSlaTpFO6X4h2Qiz8AAAD//wMAUEsBAi0AFAAGAAgAAAAhANvh9svuAAAAhQEAABMAAAAA&#10;AAAAAAAAAAAAAAAAAFtDb250ZW50X1R5cGVzXS54bWxQSwECLQAUAAYACAAAACEAWvQsW78AAAAV&#10;AQAACwAAAAAAAAAAAAAAAAAfAQAAX3JlbHMvLnJlbHNQSwECLQAUAAYACAAAACEAuCwSGckAAADi&#10;AAAADwAAAAAAAAAAAAAAAAAHAgAAZHJzL2Rvd25yZXYueG1sUEsFBgAAAAADAAMAtwAAAP0CAAAA&#10;AA==&#10;" filled="f" stroked="f">
                  <v:textbox>
                    <w:txbxContent>
                      <w:p w14:paraId="25FBE139" w14:textId="77777777" w:rsidR="009C4F3D" w:rsidRDefault="009C4F3D" w:rsidP="009C4F3D">
                        <w:pPr>
                          <w:spacing w:line="276" w:lineRule="auto"/>
                          <w:rPr>
                            <w:rFonts w:eastAsia="Segoe UI Light"/>
                          </w:rPr>
                        </w:pPr>
                        <w:r>
                          <w:rPr>
                            <w:rFonts w:eastAsia="Segoe UI Light"/>
                          </w:rPr>
                          <w:t>29 km</w:t>
                        </w:r>
                      </w:p>
                    </w:txbxContent>
                  </v:textbox>
                </v:shape>
                <v:shape id="_x0000_s1148" type="#_x0000_t202" style="position:absolute;left:16949;top:8009;width:6762;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x+W2ygAAAOIAAAAPAAAAZHJzL2Rvd25yZXYueG1sRI9Ba8JA&#10;FITvQv/D8gredNdoW01dpVSEnpSmWujtkX0modm3Ibua9N+7BcHjMDPfMMt1b2txodZXjjVMxgoE&#10;ce5MxYWGw9d2NAfhA7LB2jFp+CMP69XDYImpcR1/0iULhYgQ9ilqKENoUil9XpJFP3YNcfROrrUY&#10;omwLaVrsItzWMlHqWVqsOC6U2NB7SflvdrYajrvTz/dM7YuNfWo61yvJdiG1Hj72b68gAvXhHr61&#10;P4yGabKYviTzyQz+L8U7IFdXAAAA//8DAFBLAQItABQABgAIAAAAIQDb4fbL7gAAAIUBAAATAAAA&#10;AAAAAAAAAAAAAAAAAABbQ29udGVudF9UeXBlc10ueG1sUEsBAi0AFAAGAAgAAAAhAFr0LFu/AAAA&#10;FQEAAAsAAAAAAAAAAAAAAAAAHwEAAF9yZWxzLy5yZWxzUEsBAi0AFAAGAAgAAAAhAI7H5bbKAAAA&#10;4gAAAA8AAAAAAAAAAAAAAAAABwIAAGRycy9kb3ducmV2LnhtbFBLBQYAAAAAAwADALcAAAD+AgAA&#10;AAA=&#10;" filled="f" stroked="f">
                  <v:textbox>
                    <w:txbxContent>
                      <w:p w14:paraId="42F9680D" w14:textId="77777777" w:rsidR="009C4F3D" w:rsidRDefault="009C4F3D" w:rsidP="009C4F3D">
                        <w:pPr>
                          <w:spacing w:line="276" w:lineRule="auto"/>
                          <w:rPr>
                            <w:rFonts w:eastAsia="Segoe UI Light"/>
                          </w:rPr>
                        </w:pPr>
                        <w:r>
                          <w:rPr>
                            <w:rFonts w:eastAsia="Segoe UI Light"/>
                          </w:rPr>
                          <w:t>4 km</w:t>
                        </w:r>
                      </w:p>
                    </w:txbxContent>
                  </v:textbox>
                </v:shape>
                <v:shape id="_x0000_s1149" type="#_x0000_t202" style="position:absolute;left:8640;top:11899;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6kXcxwAAAOMAAAAPAAAAZHJzL2Rvd25yZXYueG1sRE9La8JA&#10;EL4X/A/LCL3VXdP4aOoqpUXoSdFWwduQHZNgdjZktyb++65Q6HG+9yxWva3FlVpfOdYwHikQxLkz&#10;FRcavr/WT3MQPiAbrB2Thht5WC0HDwvMjOt4R9d9KEQMYZ+hhjKEJpPS5yVZ9CPXEEfu7FqLIZ5t&#10;IU2LXQy3tUyUmkqLFceGEht6Lym/7H+shsPmfDqmalt82EnTuV5Jti9S68dh//YKIlAf/sV/7k8T&#10;56dJOnueJLME7j9FAOTyFwAA//8DAFBLAQItABQABgAIAAAAIQDb4fbL7gAAAIUBAAATAAAAAAAA&#10;AAAAAAAAAAAAAABbQ29udGVudF9UeXBlc10ueG1sUEsBAi0AFAAGAAgAAAAhAFr0LFu/AAAAFQEA&#10;AAsAAAAAAAAAAAAAAAAAHwEAAF9yZWxzLy5yZWxzUEsBAi0AFAAGAAgAAAAhAKTqRdzHAAAA4wAA&#10;AA8AAAAAAAAAAAAAAAAABwIAAGRycy9kb3ducmV2LnhtbFBLBQYAAAAAAwADALcAAAD7AgAAAAA=&#10;" filled="f" stroked="f">
                  <v:textbox>
                    <w:txbxContent>
                      <w:p w14:paraId="7359537B" w14:textId="77777777" w:rsidR="009C4F3D" w:rsidRDefault="009C4F3D" w:rsidP="009C4F3D">
                        <w:pPr>
                          <w:spacing w:line="276" w:lineRule="auto"/>
                          <w:rPr>
                            <w:rFonts w:eastAsia="Segoe UI Light"/>
                          </w:rPr>
                        </w:pPr>
                        <w:r>
                          <w:rPr>
                            <w:rFonts w:eastAsia="Segoe UI Light"/>
                          </w:rPr>
                          <w:t>10 km</w:t>
                        </w:r>
                      </w:p>
                    </w:txbxContent>
                  </v:textbox>
                </v:shape>
                <v:shape id="_x0000_s1150" type="#_x0000_t202" style="position:absolute;left:35373;top:3028;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ZjUygAAAOMAAAAPAAAAZHJzL2Rvd25yZXYueG1sRI9Ba8JA&#10;EIXvhf6HZQre6m6rDZq6SlEET5baVuhtyI5JaHY2ZFeT/vvOQfA48968981iNfhGXaiLdWALT2MD&#10;irgIrubSwtfn9nEGKiZkh01gsvBHEVbL+7sF5i70/EGXQyqVhHDM0UKVUptrHYuKPMZxaIlFO4XO&#10;Y5KxK7XrsJdw3+hnYzLtsWZpqLCldUXF7+HsLXzvTz/HqXkvN/6l7cNgNPu5tnb0MLy9gko0pJv5&#10;er1zgp+ZbGKmk5lAy0+yAL38BwAA//8DAFBLAQItABQABgAIAAAAIQDb4fbL7gAAAIUBAAATAAAA&#10;AAAAAAAAAAAAAAAAAABbQ29udGVudF9UeXBlc10ueG1sUEsBAi0AFAAGAAgAAAAhAFr0LFu/AAAA&#10;FQEAAAsAAAAAAAAAAAAAAAAAHwEAAF9yZWxzLy5yZWxzUEsBAi0AFAAGAAgAAAAhAK1lmNTKAAAA&#10;4wAAAA8AAAAAAAAAAAAAAAAABwIAAGRycy9kb3ducmV2LnhtbFBLBQYAAAAAAwADALcAAAD+AgAA&#10;AAA=&#10;" filled="f" stroked="f">
                  <v:textbox>
                    <w:txbxContent>
                      <w:p w14:paraId="0C4C25C6" w14:textId="77777777" w:rsidR="009C4F3D" w:rsidRDefault="009C4F3D" w:rsidP="009C4F3D">
                        <w:pPr>
                          <w:spacing w:line="276" w:lineRule="auto"/>
                          <w:rPr>
                            <w:rFonts w:eastAsia="Segoe UI Light"/>
                          </w:rPr>
                        </w:pPr>
                        <w:r>
                          <w:rPr>
                            <w:rFonts w:eastAsia="Segoe UI Light"/>
                          </w:rPr>
                          <w:t>33 km</w:t>
                        </w:r>
                      </w:p>
                    </w:txbxContent>
                  </v:textbox>
                </v:shape>
                <v:shape id="_x0000_s1151" type="#_x0000_t202" style="position:absolute;left:37983;top:11899;width:6763;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pAYxwAAAOMAAAAPAAAAZHJzL2Rvd25yZXYueG1sRE9La8JA&#10;EL4L/Q/LFHrT3dQHmmYjRSn0VNHWQm9DdkxCs7MhuzXx37sFweN878nWg23EmTpfO9aQTBQI4sKZ&#10;mksNX59v4yUIH5ANNo5Jw4U8rPOHUYapcT3v6XwIpYgh7FPUUIXQplL6oiKLfuJa4sidXGcxxLMr&#10;pemwj+G2kc9KLaTFmmNDhS1tKip+D39Ww/Hj9PM9U7tya+dt7wYl2a6k1k+Pw+sLiEBDuItv7ncT&#10;5ys1nSVqNU3g/6cIgMyvAAAA//8DAFBLAQItABQABgAIAAAAIQDb4fbL7gAAAIUBAAATAAAAAAAA&#10;AAAAAAAAAAAAAABbQ29udGVudF9UeXBlc10ueG1sUEsBAi0AFAAGAAgAAAAhAFr0LFu/AAAAFQEA&#10;AAsAAAAAAAAAAAAAAAAAHwEAAF9yZWxzLy5yZWxzUEsBAi0AFAAGAAgAAAAhAI9OkBjHAAAA4wAA&#10;AA8AAAAAAAAAAAAAAAAABwIAAGRycy9kb3ducmV2LnhtbFBLBQYAAAAAAwADALcAAAD7AgAAAAA=&#10;" filled="f" stroked="f">
                  <v:textbox>
                    <w:txbxContent>
                      <w:p w14:paraId="3CCC21EE" w14:textId="77777777" w:rsidR="009C4F3D" w:rsidRDefault="009C4F3D" w:rsidP="009C4F3D">
                        <w:pPr>
                          <w:spacing w:line="276" w:lineRule="auto"/>
                          <w:rPr>
                            <w:rFonts w:eastAsia="Segoe UI Light"/>
                          </w:rPr>
                        </w:pPr>
                        <w:r>
                          <w:rPr>
                            <w:rFonts w:eastAsia="Segoe UI Light"/>
                          </w:rPr>
                          <w:t>20 km</w:t>
                        </w:r>
                      </w:p>
                    </w:txbxContent>
                  </v:textbox>
                </v:shape>
                <v:shape id="_x0000_s1152" type="#_x0000_t202" style="position:absolute;left:39187;top:18377;width:8877;height:3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C7IjyAAAAOIAAAAPAAAAZHJzL2Rvd25yZXYueG1sRI9Ba8JA&#10;FITvgv9heUJvuptQRaOriFLoqaK2hd4e2WcSzL4N2dWk/94tFDwOM/MNs9r0thZ3an3lWEMyUSCI&#10;c2cqLjR8nt/GcxA+IBusHZOGX/KwWQ8HK8yM6/hI91MoRISwz1BDGUKTSenzkiz6iWuIo3dxrcUQ&#10;ZVtI02IX4baWqVIzabHiuFBiQ7uS8uvpZjV8fVx+vl/VodjbadO5Xkm2C6n1y6jfLkEE6sMz/N9+&#10;NxoWU5WmSaJS+LsU74BcPwAAAP//AwBQSwECLQAUAAYACAAAACEA2+H2y+4AAACFAQAAEwAAAAAA&#10;AAAAAAAAAAAAAAAAW0NvbnRlbnRfVHlwZXNdLnhtbFBLAQItABQABgAIAAAAIQBa9CxbvwAAABUB&#10;AAALAAAAAAAAAAAAAAAAAB8BAABfcmVscy8ucmVsc1BLAQItABQABgAIAAAAIQAfC7IjyAAAAOIA&#10;AAAPAAAAAAAAAAAAAAAAAAcCAABkcnMvZG93bnJldi54bWxQSwUGAAAAAAMAAwC3AAAA/AIAAAAA&#10;" filled="f" stroked="f">
                  <v:textbox>
                    <w:txbxContent>
                      <w:p w14:paraId="3D2A2D35" w14:textId="77777777" w:rsidR="009C4F3D" w:rsidRDefault="009C4F3D" w:rsidP="009C4F3D">
                        <w:pPr>
                          <w:spacing w:line="276" w:lineRule="auto"/>
                          <w:rPr>
                            <w:rFonts w:eastAsia="Segoe UI Light"/>
                            <w:sz w:val="16"/>
                            <w:szCs w:val="16"/>
                          </w:rPr>
                        </w:pPr>
                        <w:r>
                          <w:rPr>
                            <w:rFonts w:eastAsia="Segoe UI Light"/>
                            <w:sz w:val="16"/>
                            <w:szCs w:val="16"/>
                          </w:rPr>
                          <w:t>1 circuit</w:t>
                        </w:r>
                      </w:p>
                    </w:txbxContent>
                  </v:textbox>
                </v:shape>
                <v:shape id="_x0000_s1153" type="#_x0000_t202" style="position:absolute;left:16676;top:24455;width:13893;height:3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Ia7xwAAAOMAAAAPAAAAZHJzL2Rvd25yZXYueG1sRE9fa8Iw&#10;EH8f+B3CCb7NZHXLXGcUcQx82lC3wd6O5myLzaU00Xbf3gwGe7zf/1usBteIC3Wh9mzgbqpAEBfe&#10;1lwa+Di83s5BhIhssfFMBn4owGo5ullgbn3PO7rsYylSCIccDVQxtrmUoajIYZj6ljhxR985jOns&#10;Smk77FO4a2SmlJYOa04NFba0qag47c/OwOfb8fvrXr2XL+6h7f2gJLsnacxkPKyfQUQa4r/4z721&#10;ab7OZo9zrTMNvz8lAOTyCgAA//8DAFBLAQItABQABgAIAAAAIQDb4fbL7gAAAIUBAAATAAAAAAAA&#10;AAAAAAAAAAAAAABbQ29udGVudF9UeXBlc10ueG1sUEsBAi0AFAAGAAgAAAAhAFr0LFu/AAAAFQEA&#10;AAsAAAAAAAAAAAAAAAAAHwEAAF9yZWxzLy5yZWxzUEsBAi0AFAAGAAgAAAAhAP/QhrvHAAAA4wAA&#10;AA8AAAAAAAAAAAAAAAAABwIAAGRycy9kb3ducmV2LnhtbFBLBQYAAAAAAwADALcAAAD7AgAAAAA=&#10;" filled="f" stroked="f">
                  <v:textbox>
                    <w:txbxContent>
                      <w:p w14:paraId="447DF9BC" w14:textId="77777777" w:rsidR="009C4F3D" w:rsidRDefault="009C4F3D" w:rsidP="009C4F3D">
                        <w:pPr>
                          <w:spacing w:line="276" w:lineRule="auto"/>
                          <w:rPr>
                            <w:rFonts w:eastAsia="Segoe UI Light"/>
                          </w:rPr>
                        </w:pPr>
                        <w:r>
                          <w:rPr>
                            <w:rFonts w:eastAsia="Segoe UI Light"/>
                          </w:rPr>
                          <w:t>Variants under test</w:t>
                        </w:r>
                      </w:p>
                    </w:txbxContent>
                  </v:textbox>
                </v:shape>
                <w10:anchorlock/>
              </v:group>
            </w:pict>
          </mc:Fallback>
        </mc:AlternateContent>
      </w:r>
    </w:p>
    <w:p w14:paraId="27E4009A" w14:textId="79B729A6" w:rsidR="009C4F3D" w:rsidRDefault="009C4F3D" w:rsidP="009C4F3D">
      <w:pPr>
        <w:pStyle w:val="Caption"/>
      </w:pPr>
      <w:bookmarkStart w:id="108" w:name="_Toc221522092"/>
      <w:bookmarkStart w:id="109" w:name="_Toc226981468"/>
      <w:r>
        <w:t xml:space="preserve">Figure </w:t>
      </w:r>
      <w:fldSimple w:instr=" SEQ Figure \* ARABIC ">
        <w:r w:rsidR="00211758">
          <w:rPr>
            <w:noProof/>
          </w:rPr>
          <w:t>12</w:t>
        </w:r>
      </w:fldSimple>
      <w:r>
        <w:t xml:space="preserve"> High-level representation of network energised</w:t>
      </w:r>
      <w:bookmarkEnd w:id="108"/>
      <w:bookmarkEnd w:id="109"/>
    </w:p>
    <w:p w14:paraId="70F7DD86" w14:textId="77777777" w:rsidR="009C4F3D" w:rsidRDefault="009C4F3D" w:rsidP="00CD29AF">
      <w:pPr>
        <w:pStyle w:val="BodyText"/>
      </w:pPr>
      <w:r>
        <w:t>The following additional system configuration notes apply:</w:t>
      </w:r>
    </w:p>
    <w:p w14:paraId="6FFA45C1" w14:textId="77777777" w:rsidR="009C4F3D" w:rsidRDefault="009C4F3D" w:rsidP="002715BD">
      <w:pPr>
        <w:pStyle w:val="ListBullet"/>
      </w:pPr>
      <w:r>
        <w:t xml:space="preserve">Distance protection is enabled for </w:t>
      </w:r>
      <w:r w:rsidRPr="00A40BC5">
        <w:t>each</w:t>
      </w:r>
      <w:r>
        <w:t xml:space="preserve"> line (including the line under test), and differential protection is enabled for both the REZ internal 1500 MVA transformers and the transformer under test.</w:t>
      </w:r>
    </w:p>
    <w:p w14:paraId="6F52E27D" w14:textId="77777777" w:rsidR="009C4F3D" w:rsidRDefault="009C4F3D" w:rsidP="009C4F3D">
      <w:pPr>
        <w:pStyle w:val="ListBullet"/>
        <w:tabs>
          <w:tab w:val="clear" w:pos="227"/>
          <w:tab w:val="clear" w:pos="397"/>
        </w:tabs>
        <w:spacing w:before="80" w:after="80" w:line="278" w:lineRule="auto"/>
        <w:ind w:left="360" w:hanging="360"/>
      </w:pPr>
      <w:r>
        <w:t>There are no harmonic filters</w:t>
      </w:r>
      <w:r>
        <w:rPr>
          <w:rStyle w:val="FootnoteReference"/>
        </w:rPr>
        <w:footnoteReference w:id="8"/>
      </w:r>
      <w:r>
        <w:t xml:space="preserve">, 500 kV line-shunts or SyncCons in service. </w:t>
      </w:r>
    </w:p>
    <w:p w14:paraId="59C7CC78" w14:textId="3F5A8787" w:rsidR="009C4F3D" w:rsidRDefault="009C4F3D" w:rsidP="002715BD">
      <w:pPr>
        <w:pStyle w:val="ListBullet"/>
      </w:pPr>
      <w:r>
        <w:t xml:space="preserve">It is assumed the network to the PoC has already been energised and transients settled, not re-run from zero state. This has been shown to be possible in </w:t>
      </w:r>
      <w:r w:rsidR="00C63475">
        <w:t xml:space="preserve">Section </w:t>
      </w:r>
      <w:r w:rsidR="0020694B">
        <w:rPr>
          <w:highlight w:val="yellow"/>
        </w:rPr>
        <w:fldChar w:fldCharType="begin"/>
      </w:r>
      <w:r w:rsidR="0020694B">
        <w:instrText xml:space="preserve"> REF _Ref226976610 \r \h </w:instrText>
      </w:r>
      <w:r w:rsidR="0020694B">
        <w:rPr>
          <w:highlight w:val="yellow"/>
        </w:rPr>
      </w:r>
      <w:r w:rsidR="0020694B">
        <w:rPr>
          <w:highlight w:val="yellow"/>
        </w:rPr>
        <w:fldChar w:fldCharType="separate"/>
      </w:r>
      <w:r w:rsidR="00211758">
        <w:t>3.1.2</w:t>
      </w:r>
      <w:r w:rsidR="0020694B">
        <w:rPr>
          <w:highlight w:val="yellow"/>
        </w:rPr>
        <w:fldChar w:fldCharType="end"/>
      </w:r>
      <w:r w:rsidR="00C63475">
        <w:t xml:space="preserve"> </w:t>
      </w:r>
      <w:r>
        <w:t>and hence this strategy is used to avoid excessive simulation runtimes.</w:t>
      </w:r>
    </w:p>
    <w:p w14:paraId="60FC098F" w14:textId="77777777" w:rsidR="009C4F3D" w:rsidRDefault="009C4F3D" w:rsidP="00CD29AF">
      <w:pPr>
        <w:pStyle w:val="BodyText"/>
      </w:pPr>
      <w:r>
        <w:t>From the REZ PoC onwards, two elements are sequentially (not simultaneously) energised:</w:t>
      </w:r>
    </w:p>
    <w:p w14:paraId="4007975A" w14:textId="6A31865C" w:rsidR="009C4F3D" w:rsidRDefault="009C4F3D" w:rsidP="002715BD">
      <w:pPr>
        <w:pStyle w:val="ListBullet"/>
      </w:pPr>
      <w:r>
        <w:t xml:space="preserve">A section of single-circuit 500 kV transmission line of </w:t>
      </w:r>
      <w:r w:rsidR="00F244E6">
        <w:t xml:space="preserve">various alternative </w:t>
      </w:r>
      <w:r>
        <w:t>length</w:t>
      </w:r>
      <w:r w:rsidR="00F244E6">
        <w:t>s</w:t>
      </w:r>
      <w:r>
        <w:t xml:space="preserve"> (with distance protection enabled).</w:t>
      </w:r>
    </w:p>
    <w:p w14:paraId="7E4640D1" w14:textId="57A6C88A" w:rsidR="009C4F3D" w:rsidRDefault="009C4F3D" w:rsidP="002715BD">
      <w:pPr>
        <w:pStyle w:val="ListBullet"/>
      </w:pPr>
      <w:r>
        <w:t xml:space="preserve">At the end of that line, a single 500/330 </w:t>
      </w:r>
      <w:r w:rsidRPr="00A40BC5">
        <w:t>kV</w:t>
      </w:r>
      <w:r>
        <w:t xml:space="preserve"> transformer of </w:t>
      </w:r>
      <w:r w:rsidR="00F244E6">
        <w:t xml:space="preserve">various alternative </w:t>
      </w:r>
      <w:r>
        <w:t>size</w:t>
      </w:r>
      <w:r w:rsidR="00F244E6">
        <w:t>s</w:t>
      </w:r>
      <w:r>
        <w:t xml:space="preserve"> (with differential protection enabled). </w:t>
      </w:r>
      <w:r w:rsidR="00BD1769">
        <w:t>The transformer unit</w:t>
      </w:r>
      <w:r>
        <w:t xml:space="preserve"> is energised at the worst possible moment relative to the flux remanence (Phase A negative to positive crossing).</w:t>
      </w:r>
    </w:p>
    <w:p w14:paraId="11E394D6" w14:textId="64BAC0E0" w:rsidR="00CD29AF" w:rsidRDefault="00CD29AF" w:rsidP="00CD29AF">
      <w:pPr>
        <w:pStyle w:val="Caption"/>
      </w:pPr>
      <w:bookmarkStart w:id="110" w:name="_Toc226981496"/>
      <w:r>
        <w:t xml:space="preserve">Table </w:t>
      </w:r>
      <w:fldSimple w:instr=" SEQ Table \* ARABIC ">
        <w:r w:rsidR="00211758">
          <w:rPr>
            <w:noProof/>
          </w:rPr>
          <w:t>13</w:t>
        </w:r>
      </w:fldSimple>
      <w:r>
        <w:t xml:space="preserve"> Energisation capability from a semi-energised REZ</w:t>
      </w:r>
      <w:bookmarkEnd w:id="110"/>
    </w:p>
    <w:tbl>
      <w:tblPr>
        <w:tblStyle w:val="TableCSIRO"/>
        <w:tblW w:w="0" w:type="auto"/>
        <w:tblLook w:val="04A0" w:firstRow="1" w:lastRow="0" w:firstColumn="1" w:lastColumn="0" w:noHBand="0" w:noVBand="1"/>
      </w:tblPr>
      <w:tblGrid>
        <w:gridCol w:w="1345"/>
        <w:gridCol w:w="1428"/>
        <w:gridCol w:w="1385"/>
        <w:gridCol w:w="1378"/>
        <w:gridCol w:w="1401"/>
        <w:gridCol w:w="1184"/>
        <w:gridCol w:w="1404"/>
      </w:tblGrid>
      <w:tr w:rsidR="002F78E4" w14:paraId="63FD9170" w14:textId="77777777" w:rsidTr="00CE0AE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361" w:type="dxa"/>
          </w:tcPr>
          <w:p w14:paraId="4FD6F849" w14:textId="77777777" w:rsidR="009C4F3D" w:rsidRDefault="009C4F3D" w:rsidP="00EE53EE">
            <w:pPr>
              <w:pStyle w:val="ColumnHeading"/>
            </w:pPr>
          </w:p>
        </w:tc>
        <w:tc>
          <w:tcPr>
            <w:tcW w:w="1446" w:type="dxa"/>
          </w:tcPr>
          <w:p w14:paraId="04FFE463" w14:textId="77777777" w:rsidR="009C4F3D" w:rsidRDefault="009C4F3D" w:rsidP="00EE53EE">
            <w:pPr>
              <w:pStyle w:val="ColumnHeading"/>
              <w:cnfStyle w:val="100000000000" w:firstRow="1" w:lastRow="0" w:firstColumn="0" w:lastColumn="0" w:oddVBand="0" w:evenVBand="0" w:oddHBand="0" w:evenHBand="0" w:firstRowFirstColumn="0" w:firstRowLastColumn="0" w:lastRowFirstColumn="0" w:lastRowLastColumn="0"/>
            </w:pPr>
            <w:r>
              <w:t>No Line (A)</w:t>
            </w:r>
          </w:p>
        </w:tc>
        <w:tc>
          <w:tcPr>
            <w:tcW w:w="1403" w:type="dxa"/>
          </w:tcPr>
          <w:p w14:paraId="67E9519A" w14:textId="77777777" w:rsidR="009C4F3D" w:rsidRDefault="009C4F3D" w:rsidP="00EE53EE">
            <w:pPr>
              <w:pStyle w:val="ColumnHeading"/>
              <w:cnfStyle w:val="100000000000" w:firstRow="1" w:lastRow="0" w:firstColumn="0" w:lastColumn="0" w:oddVBand="0" w:evenVBand="0" w:oddHBand="0" w:evenHBand="0" w:firstRowFirstColumn="0" w:firstRowLastColumn="0" w:lastRowFirstColumn="0" w:lastRowLastColumn="0"/>
            </w:pPr>
            <w:r>
              <w:t>10 km (B)</w:t>
            </w:r>
          </w:p>
        </w:tc>
        <w:tc>
          <w:tcPr>
            <w:tcW w:w="1394" w:type="dxa"/>
          </w:tcPr>
          <w:p w14:paraId="7CEC5E27" w14:textId="77777777" w:rsidR="009C4F3D" w:rsidRDefault="009C4F3D" w:rsidP="00EE53EE">
            <w:pPr>
              <w:pStyle w:val="ColumnHeading"/>
              <w:cnfStyle w:val="100000000000" w:firstRow="1" w:lastRow="0" w:firstColumn="0" w:lastColumn="0" w:oddVBand="0" w:evenVBand="0" w:oddHBand="0" w:evenHBand="0" w:firstRowFirstColumn="0" w:firstRowLastColumn="0" w:lastRowFirstColumn="0" w:lastRowLastColumn="0"/>
            </w:pPr>
            <w:r>
              <w:t>50 km (C)</w:t>
            </w:r>
          </w:p>
        </w:tc>
        <w:tc>
          <w:tcPr>
            <w:tcW w:w="1417" w:type="dxa"/>
          </w:tcPr>
          <w:p w14:paraId="12E4FCE0" w14:textId="77777777" w:rsidR="009C4F3D" w:rsidRDefault="009C4F3D" w:rsidP="00EE53EE">
            <w:pPr>
              <w:pStyle w:val="ColumnHeading"/>
              <w:cnfStyle w:val="100000000000" w:firstRow="1" w:lastRow="0" w:firstColumn="0" w:lastColumn="0" w:oddVBand="0" w:evenVBand="0" w:oddHBand="0" w:evenHBand="0" w:firstRowFirstColumn="0" w:firstRowLastColumn="0" w:lastRowFirstColumn="0" w:lastRowLastColumn="0"/>
            </w:pPr>
            <w:r>
              <w:t>100 km (D)</w:t>
            </w:r>
          </w:p>
        </w:tc>
        <w:tc>
          <w:tcPr>
            <w:tcW w:w="1196" w:type="dxa"/>
          </w:tcPr>
          <w:p w14:paraId="75C5D6D8" w14:textId="77777777" w:rsidR="009C4F3D" w:rsidRDefault="009C4F3D" w:rsidP="00EE53EE">
            <w:pPr>
              <w:pStyle w:val="ColumnHeading"/>
              <w:cnfStyle w:val="100000000000" w:firstRow="1" w:lastRow="0" w:firstColumn="0" w:lastColumn="0" w:oddVBand="0" w:evenVBand="0" w:oddHBand="0" w:evenHBand="0" w:firstRowFirstColumn="0" w:firstRowLastColumn="0" w:lastRowFirstColumn="0" w:lastRowLastColumn="0"/>
            </w:pPr>
            <w:r>
              <w:t>200 km (E)</w:t>
            </w:r>
          </w:p>
        </w:tc>
        <w:tc>
          <w:tcPr>
            <w:tcW w:w="1411" w:type="dxa"/>
          </w:tcPr>
          <w:p w14:paraId="41D00285" w14:textId="77777777" w:rsidR="009C4F3D" w:rsidRDefault="009C4F3D" w:rsidP="00EE53EE">
            <w:pPr>
              <w:pStyle w:val="ColumnHeading"/>
              <w:cnfStyle w:val="100000000000" w:firstRow="1" w:lastRow="0" w:firstColumn="0" w:lastColumn="0" w:oddVBand="0" w:evenVBand="0" w:oddHBand="0" w:evenHBand="0" w:firstRowFirstColumn="0" w:firstRowLastColumn="0" w:lastRowFirstColumn="0" w:lastRowLastColumn="0"/>
            </w:pPr>
            <w:r>
              <w:t>300 km (F)</w:t>
            </w:r>
          </w:p>
        </w:tc>
      </w:tr>
      <w:tr w:rsidR="00FE7F38" w14:paraId="383D5E49" w14:textId="77777777" w:rsidTr="00FE7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61" w:type="dxa"/>
          </w:tcPr>
          <w:p w14:paraId="11C16FD3" w14:textId="77777777" w:rsidR="009C4F3D" w:rsidRDefault="009C4F3D" w:rsidP="00EE53EE">
            <w:pPr>
              <w:pStyle w:val="RowHeading"/>
            </w:pPr>
            <w:r>
              <w:t>No TRX (1)</w:t>
            </w:r>
          </w:p>
        </w:tc>
        <w:tc>
          <w:tcPr>
            <w:tcW w:w="1446" w:type="dxa"/>
            <w:shd w:val="clear" w:color="auto" w:fill="757579" w:themeFill="accent3"/>
          </w:tcPr>
          <w:p w14:paraId="44EBA7FA" w14:textId="77777777" w:rsidR="009C4F3D" w:rsidRDefault="009C4F3D" w:rsidP="00EE53EE">
            <w:pPr>
              <w:pStyle w:val="TableText"/>
              <w:cnfStyle w:val="000000100000" w:firstRow="0" w:lastRow="0" w:firstColumn="0" w:lastColumn="0" w:oddVBand="0" w:evenVBand="0" w:oddHBand="1" w:evenHBand="0" w:firstRowFirstColumn="0" w:firstRowLastColumn="0" w:lastRowFirstColumn="0" w:lastRowLastColumn="0"/>
            </w:pPr>
          </w:p>
        </w:tc>
        <w:tc>
          <w:tcPr>
            <w:tcW w:w="1403" w:type="dxa"/>
            <w:shd w:val="clear" w:color="auto" w:fill="757579" w:themeFill="accent3"/>
          </w:tcPr>
          <w:p w14:paraId="1F97EFBF" w14:textId="77777777" w:rsidR="009C4F3D" w:rsidRDefault="009C4F3D" w:rsidP="00EE53EE">
            <w:pPr>
              <w:pStyle w:val="TableText"/>
              <w:cnfStyle w:val="000000100000" w:firstRow="0" w:lastRow="0" w:firstColumn="0" w:lastColumn="0" w:oddVBand="0" w:evenVBand="0" w:oddHBand="1" w:evenHBand="0" w:firstRowFirstColumn="0" w:firstRowLastColumn="0" w:lastRowFirstColumn="0" w:lastRowLastColumn="0"/>
            </w:pPr>
          </w:p>
        </w:tc>
        <w:tc>
          <w:tcPr>
            <w:tcW w:w="1394" w:type="dxa"/>
            <w:shd w:val="clear" w:color="auto" w:fill="00B050"/>
          </w:tcPr>
          <w:p w14:paraId="22D548A2"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p>
        </w:tc>
        <w:tc>
          <w:tcPr>
            <w:tcW w:w="1417" w:type="dxa"/>
            <w:shd w:val="clear" w:color="auto" w:fill="00B050"/>
          </w:tcPr>
          <w:p w14:paraId="6B5024F3"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p>
        </w:tc>
        <w:tc>
          <w:tcPr>
            <w:tcW w:w="1196" w:type="dxa"/>
            <w:shd w:val="clear" w:color="auto" w:fill="00B050"/>
          </w:tcPr>
          <w:p w14:paraId="7CA65DA8"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p>
        </w:tc>
        <w:tc>
          <w:tcPr>
            <w:tcW w:w="1411" w:type="dxa"/>
            <w:shd w:val="clear" w:color="auto" w:fill="FFC000"/>
          </w:tcPr>
          <w:p w14:paraId="1563FF14" w14:textId="77777777" w:rsidR="009C4F3D" w:rsidRDefault="009C4F3D" w:rsidP="00EE53EE">
            <w:pPr>
              <w:pStyle w:val="TableText"/>
              <w:cnfStyle w:val="000000100000" w:firstRow="0" w:lastRow="0" w:firstColumn="0" w:lastColumn="0" w:oddVBand="0" w:evenVBand="0" w:oddHBand="1" w:evenHBand="0" w:firstRowFirstColumn="0" w:firstRowLastColumn="0" w:lastRowFirstColumn="0" w:lastRowLastColumn="0"/>
            </w:pPr>
            <w:r>
              <w:t>Conditional Pass</w:t>
            </w:r>
            <w:r w:rsidRPr="000C3CFE">
              <w:rPr>
                <w:vertAlign w:val="superscript"/>
              </w:rPr>
              <w:t>3</w:t>
            </w:r>
          </w:p>
        </w:tc>
      </w:tr>
      <w:tr w:rsidR="00FE7F38" w14:paraId="376255DF" w14:textId="77777777" w:rsidTr="00FE7F38">
        <w:tc>
          <w:tcPr>
            <w:cnfStyle w:val="001000000000" w:firstRow="0" w:lastRow="0" w:firstColumn="1" w:lastColumn="0" w:oddVBand="0" w:evenVBand="0" w:oddHBand="0" w:evenHBand="0" w:firstRowFirstColumn="0" w:firstRowLastColumn="0" w:lastRowFirstColumn="0" w:lastRowLastColumn="0"/>
            <w:tcW w:w="1361" w:type="dxa"/>
          </w:tcPr>
          <w:p w14:paraId="2556DCF4" w14:textId="77777777" w:rsidR="009C4F3D" w:rsidRDefault="009C4F3D" w:rsidP="00EE53EE">
            <w:pPr>
              <w:pStyle w:val="RowHeading"/>
            </w:pPr>
            <w:r>
              <w:t>250 MVA (2)</w:t>
            </w:r>
          </w:p>
        </w:tc>
        <w:tc>
          <w:tcPr>
            <w:tcW w:w="1446" w:type="dxa"/>
            <w:shd w:val="clear" w:color="auto" w:fill="757579" w:themeFill="accent3"/>
          </w:tcPr>
          <w:p w14:paraId="10674C98" w14:textId="77777777" w:rsidR="009C4F3D" w:rsidRDefault="009C4F3D" w:rsidP="00EE53EE">
            <w:pPr>
              <w:pStyle w:val="TableText"/>
              <w:cnfStyle w:val="000000000000" w:firstRow="0" w:lastRow="0" w:firstColumn="0" w:lastColumn="0" w:oddVBand="0" w:evenVBand="0" w:oddHBand="0" w:evenHBand="0" w:firstRowFirstColumn="0" w:firstRowLastColumn="0" w:lastRowFirstColumn="0" w:lastRowLastColumn="0"/>
            </w:pPr>
          </w:p>
        </w:tc>
        <w:tc>
          <w:tcPr>
            <w:tcW w:w="1403" w:type="dxa"/>
            <w:shd w:val="clear" w:color="auto" w:fill="757579" w:themeFill="accent3"/>
          </w:tcPr>
          <w:p w14:paraId="65F20F6D" w14:textId="77777777" w:rsidR="009C4F3D" w:rsidRPr="005A60C4"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p>
        </w:tc>
        <w:tc>
          <w:tcPr>
            <w:tcW w:w="1394" w:type="dxa"/>
            <w:shd w:val="clear" w:color="auto" w:fill="00B050"/>
          </w:tcPr>
          <w:p w14:paraId="1246A8E2"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p>
        </w:tc>
        <w:tc>
          <w:tcPr>
            <w:tcW w:w="1417" w:type="dxa"/>
            <w:shd w:val="clear" w:color="auto" w:fill="00B050"/>
          </w:tcPr>
          <w:p w14:paraId="3BC9A93D"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p>
        </w:tc>
        <w:tc>
          <w:tcPr>
            <w:tcW w:w="1196" w:type="dxa"/>
            <w:shd w:val="clear" w:color="auto" w:fill="00B050"/>
          </w:tcPr>
          <w:p w14:paraId="426E5969"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r w:rsidRPr="00242EE7">
              <w:rPr>
                <w:color w:val="FFFFFF" w:themeColor="background1"/>
                <w:vertAlign w:val="superscript"/>
              </w:rPr>
              <w:t>1</w:t>
            </w:r>
          </w:p>
        </w:tc>
        <w:tc>
          <w:tcPr>
            <w:tcW w:w="1411" w:type="dxa"/>
            <w:shd w:val="clear" w:color="auto" w:fill="FF0000"/>
          </w:tcPr>
          <w:p w14:paraId="1E68D93A" w14:textId="77777777" w:rsidR="009C4F3D" w:rsidRPr="00EE53EE"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EE53EE">
              <w:rPr>
                <w:color w:val="FFFFFF" w:themeColor="background1"/>
              </w:rPr>
              <w:t>Fail</w:t>
            </w:r>
            <w:r w:rsidRPr="00EE53EE">
              <w:rPr>
                <w:color w:val="FFFFFF" w:themeColor="background1"/>
                <w:vertAlign w:val="superscript"/>
              </w:rPr>
              <w:t>2</w:t>
            </w:r>
          </w:p>
        </w:tc>
      </w:tr>
      <w:tr w:rsidR="00FE7F38" w14:paraId="1236650E" w14:textId="77777777" w:rsidTr="00FE7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61" w:type="dxa"/>
          </w:tcPr>
          <w:p w14:paraId="528510A5" w14:textId="77777777" w:rsidR="009C4F3D" w:rsidRDefault="009C4F3D" w:rsidP="00EE53EE">
            <w:pPr>
              <w:pStyle w:val="RowHeading"/>
            </w:pPr>
            <w:r>
              <w:t>500 MVA (3)</w:t>
            </w:r>
          </w:p>
        </w:tc>
        <w:tc>
          <w:tcPr>
            <w:tcW w:w="1446" w:type="dxa"/>
            <w:shd w:val="clear" w:color="auto" w:fill="757579" w:themeFill="accent3"/>
          </w:tcPr>
          <w:p w14:paraId="55DC7277" w14:textId="77777777" w:rsidR="009C4F3D" w:rsidRPr="00AC0DDA"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p>
        </w:tc>
        <w:tc>
          <w:tcPr>
            <w:tcW w:w="1403" w:type="dxa"/>
            <w:shd w:val="clear" w:color="auto" w:fill="757579" w:themeFill="accent3"/>
          </w:tcPr>
          <w:p w14:paraId="052027FC" w14:textId="77777777" w:rsidR="009C4F3D" w:rsidRDefault="009C4F3D" w:rsidP="00EE53EE">
            <w:pPr>
              <w:pStyle w:val="TableText"/>
              <w:cnfStyle w:val="000000100000" w:firstRow="0" w:lastRow="0" w:firstColumn="0" w:lastColumn="0" w:oddVBand="0" w:evenVBand="0" w:oddHBand="1" w:evenHBand="0" w:firstRowFirstColumn="0" w:firstRowLastColumn="0" w:lastRowFirstColumn="0" w:lastRowLastColumn="0"/>
            </w:pPr>
          </w:p>
        </w:tc>
        <w:tc>
          <w:tcPr>
            <w:tcW w:w="1394" w:type="dxa"/>
            <w:shd w:val="clear" w:color="auto" w:fill="00B050"/>
          </w:tcPr>
          <w:p w14:paraId="3DAA9F7A"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p>
        </w:tc>
        <w:tc>
          <w:tcPr>
            <w:tcW w:w="1417" w:type="dxa"/>
            <w:shd w:val="clear" w:color="auto" w:fill="00B050"/>
          </w:tcPr>
          <w:p w14:paraId="55B4D63F"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r w:rsidRPr="00242EE7">
              <w:rPr>
                <w:color w:val="FFFFFF" w:themeColor="background1"/>
                <w:vertAlign w:val="superscript"/>
              </w:rPr>
              <w:t>1</w:t>
            </w:r>
          </w:p>
        </w:tc>
        <w:tc>
          <w:tcPr>
            <w:tcW w:w="1196" w:type="dxa"/>
            <w:shd w:val="clear" w:color="auto" w:fill="FF0000"/>
          </w:tcPr>
          <w:p w14:paraId="158C214E" w14:textId="77777777" w:rsidR="009C4F3D" w:rsidRPr="00EE53EE"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EE53EE">
              <w:rPr>
                <w:color w:val="FFFFFF" w:themeColor="background1"/>
              </w:rPr>
              <w:t>Fail</w:t>
            </w:r>
            <w:r w:rsidRPr="00EE53EE">
              <w:rPr>
                <w:color w:val="FFFFFF" w:themeColor="background1"/>
                <w:vertAlign w:val="superscript"/>
              </w:rPr>
              <w:t>2</w:t>
            </w:r>
          </w:p>
        </w:tc>
        <w:tc>
          <w:tcPr>
            <w:tcW w:w="1411" w:type="dxa"/>
            <w:shd w:val="clear" w:color="auto" w:fill="FF0000"/>
          </w:tcPr>
          <w:p w14:paraId="3BE66ED3" w14:textId="77777777" w:rsidR="009C4F3D" w:rsidRPr="00EE53EE"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EE53EE">
              <w:rPr>
                <w:color w:val="FFFFFF" w:themeColor="background1"/>
              </w:rPr>
              <w:t>Fail</w:t>
            </w:r>
            <w:r w:rsidRPr="00EE53EE">
              <w:rPr>
                <w:color w:val="FFFFFF" w:themeColor="background1"/>
                <w:vertAlign w:val="superscript"/>
              </w:rPr>
              <w:t>2</w:t>
            </w:r>
          </w:p>
        </w:tc>
      </w:tr>
      <w:tr w:rsidR="00FE7F38" w14:paraId="0C9061FE" w14:textId="77777777" w:rsidTr="00FE7F38">
        <w:tc>
          <w:tcPr>
            <w:cnfStyle w:val="001000000000" w:firstRow="0" w:lastRow="0" w:firstColumn="1" w:lastColumn="0" w:oddVBand="0" w:evenVBand="0" w:oddHBand="0" w:evenHBand="0" w:firstRowFirstColumn="0" w:firstRowLastColumn="0" w:lastRowFirstColumn="0" w:lastRowLastColumn="0"/>
            <w:tcW w:w="1361" w:type="dxa"/>
          </w:tcPr>
          <w:p w14:paraId="4BCF79BD" w14:textId="77777777" w:rsidR="009C4F3D" w:rsidRDefault="009C4F3D" w:rsidP="00EE53EE">
            <w:pPr>
              <w:pStyle w:val="RowHeading"/>
            </w:pPr>
            <w:r>
              <w:t>750 MVA (4)</w:t>
            </w:r>
          </w:p>
        </w:tc>
        <w:tc>
          <w:tcPr>
            <w:tcW w:w="1446" w:type="dxa"/>
            <w:shd w:val="clear" w:color="auto" w:fill="757579" w:themeFill="accent3"/>
          </w:tcPr>
          <w:p w14:paraId="717E3594" w14:textId="77777777" w:rsidR="009C4F3D" w:rsidRPr="00AC0DDA"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p>
        </w:tc>
        <w:tc>
          <w:tcPr>
            <w:tcW w:w="1403" w:type="dxa"/>
            <w:shd w:val="clear" w:color="auto" w:fill="757579" w:themeFill="accent3"/>
          </w:tcPr>
          <w:p w14:paraId="11DA5A84" w14:textId="77777777" w:rsidR="009C4F3D" w:rsidRDefault="009C4F3D" w:rsidP="00EE53EE">
            <w:pPr>
              <w:pStyle w:val="TableText"/>
              <w:cnfStyle w:val="000000000000" w:firstRow="0" w:lastRow="0" w:firstColumn="0" w:lastColumn="0" w:oddVBand="0" w:evenVBand="0" w:oddHBand="0" w:evenHBand="0" w:firstRowFirstColumn="0" w:firstRowLastColumn="0" w:lastRowFirstColumn="0" w:lastRowLastColumn="0"/>
            </w:pPr>
          </w:p>
        </w:tc>
        <w:tc>
          <w:tcPr>
            <w:tcW w:w="1394" w:type="dxa"/>
            <w:shd w:val="clear" w:color="auto" w:fill="00B050"/>
          </w:tcPr>
          <w:p w14:paraId="00CF353A"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p>
        </w:tc>
        <w:tc>
          <w:tcPr>
            <w:tcW w:w="1417" w:type="dxa"/>
            <w:shd w:val="clear" w:color="auto" w:fill="00B050"/>
          </w:tcPr>
          <w:p w14:paraId="2839992F"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r w:rsidRPr="00242EE7">
              <w:rPr>
                <w:color w:val="FFFFFF" w:themeColor="background1"/>
                <w:vertAlign w:val="superscript"/>
              </w:rPr>
              <w:t>1</w:t>
            </w:r>
          </w:p>
        </w:tc>
        <w:tc>
          <w:tcPr>
            <w:tcW w:w="1196" w:type="dxa"/>
            <w:shd w:val="clear" w:color="auto" w:fill="FF0000"/>
          </w:tcPr>
          <w:p w14:paraId="44B672DF" w14:textId="77777777" w:rsidR="009C4F3D" w:rsidRPr="00EE53EE"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EE53EE">
              <w:rPr>
                <w:color w:val="FFFFFF" w:themeColor="background1"/>
              </w:rPr>
              <w:t>Fail</w:t>
            </w:r>
            <w:r w:rsidRPr="00EE53EE">
              <w:rPr>
                <w:color w:val="FFFFFF" w:themeColor="background1"/>
                <w:vertAlign w:val="superscript"/>
              </w:rPr>
              <w:t>2</w:t>
            </w:r>
          </w:p>
        </w:tc>
        <w:tc>
          <w:tcPr>
            <w:tcW w:w="1411" w:type="dxa"/>
          </w:tcPr>
          <w:p w14:paraId="2661AF57" w14:textId="77777777" w:rsidR="009C4F3D" w:rsidRDefault="009C4F3D" w:rsidP="00EE53EE">
            <w:pPr>
              <w:pStyle w:val="TableText"/>
              <w:cnfStyle w:val="000000000000" w:firstRow="0" w:lastRow="0" w:firstColumn="0" w:lastColumn="0" w:oddVBand="0" w:evenVBand="0" w:oddHBand="0" w:evenHBand="0" w:firstRowFirstColumn="0" w:firstRowLastColumn="0" w:lastRowFirstColumn="0" w:lastRowLastColumn="0"/>
            </w:pPr>
          </w:p>
        </w:tc>
      </w:tr>
      <w:tr w:rsidR="00FE7F38" w14:paraId="39666350" w14:textId="77777777" w:rsidTr="00FE7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61" w:type="dxa"/>
          </w:tcPr>
          <w:p w14:paraId="1A0C0865" w14:textId="77777777" w:rsidR="009C4F3D" w:rsidRDefault="009C4F3D" w:rsidP="00EE53EE">
            <w:pPr>
              <w:pStyle w:val="RowHeading"/>
            </w:pPr>
            <w:r>
              <w:lastRenderedPageBreak/>
              <w:t>1000 MVA (5)</w:t>
            </w:r>
          </w:p>
        </w:tc>
        <w:tc>
          <w:tcPr>
            <w:tcW w:w="1446" w:type="dxa"/>
            <w:shd w:val="clear" w:color="auto" w:fill="757579" w:themeFill="accent3"/>
          </w:tcPr>
          <w:p w14:paraId="5AAACA3B" w14:textId="77777777" w:rsidR="009C4F3D" w:rsidRPr="00AC0DDA"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p>
        </w:tc>
        <w:tc>
          <w:tcPr>
            <w:tcW w:w="1403" w:type="dxa"/>
            <w:shd w:val="clear" w:color="auto" w:fill="757579" w:themeFill="accent3"/>
          </w:tcPr>
          <w:p w14:paraId="651D1478" w14:textId="77777777" w:rsidR="009C4F3D" w:rsidRDefault="009C4F3D" w:rsidP="00EE53EE">
            <w:pPr>
              <w:pStyle w:val="TableText"/>
              <w:cnfStyle w:val="000000100000" w:firstRow="0" w:lastRow="0" w:firstColumn="0" w:lastColumn="0" w:oddVBand="0" w:evenVBand="0" w:oddHBand="1" w:evenHBand="0" w:firstRowFirstColumn="0" w:firstRowLastColumn="0" w:lastRowFirstColumn="0" w:lastRowLastColumn="0"/>
            </w:pPr>
          </w:p>
        </w:tc>
        <w:tc>
          <w:tcPr>
            <w:tcW w:w="1394" w:type="dxa"/>
            <w:shd w:val="clear" w:color="auto" w:fill="00B050"/>
          </w:tcPr>
          <w:p w14:paraId="27A73409"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p>
        </w:tc>
        <w:tc>
          <w:tcPr>
            <w:tcW w:w="1417" w:type="dxa"/>
            <w:shd w:val="clear" w:color="auto" w:fill="00B050"/>
          </w:tcPr>
          <w:p w14:paraId="5483FB16" w14:textId="77777777" w:rsidR="009C4F3D" w:rsidRPr="00242EE7"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42EE7">
              <w:rPr>
                <w:color w:val="FFFFFF" w:themeColor="background1"/>
              </w:rPr>
              <w:t>Pass</w:t>
            </w:r>
            <w:r w:rsidRPr="00242EE7">
              <w:rPr>
                <w:color w:val="FFFFFF" w:themeColor="background1"/>
                <w:vertAlign w:val="superscript"/>
              </w:rPr>
              <w:t>1</w:t>
            </w:r>
          </w:p>
        </w:tc>
        <w:tc>
          <w:tcPr>
            <w:tcW w:w="1196" w:type="dxa"/>
            <w:shd w:val="clear" w:color="auto" w:fill="FF0000"/>
          </w:tcPr>
          <w:p w14:paraId="66444F36" w14:textId="77777777" w:rsidR="009C4F3D" w:rsidRPr="00EE53EE" w:rsidRDefault="009C4F3D" w:rsidP="00EE53EE">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EE53EE">
              <w:rPr>
                <w:color w:val="FFFFFF" w:themeColor="background1"/>
              </w:rPr>
              <w:t>Fail</w:t>
            </w:r>
            <w:r w:rsidRPr="00EE53EE">
              <w:rPr>
                <w:color w:val="FFFFFF" w:themeColor="background1"/>
                <w:vertAlign w:val="superscript"/>
              </w:rPr>
              <w:t>2</w:t>
            </w:r>
          </w:p>
        </w:tc>
        <w:tc>
          <w:tcPr>
            <w:tcW w:w="1411" w:type="dxa"/>
          </w:tcPr>
          <w:p w14:paraId="659FAAC0" w14:textId="77777777" w:rsidR="009C4F3D" w:rsidRDefault="009C4F3D" w:rsidP="00EE53EE">
            <w:pPr>
              <w:pStyle w:val="TableText"/>
              <w:cnfStyle w:val="000000100000" w:firstRow="0" w:lastRow="0" w:firstColumn="0" w:lastColumn="0" w:oddVBand="0" w:evenVBand="0" w:oddHBand="1" w:evenHBand="0" w:firstRowFirstColumn="0" w:firstRowLastColumn="0" w:lastRowFirstColumn="0" w:lastRowLastColumn="0"/>
            </w:pPr>
          </w:p>
        </w:tc>
      </w:tr>
      <w:tr w:rsidR="00FE7F38" w14:paraId="3EE39BA1" w14:textId="77777777" w:rsidTr="00FE7F38">
        <w:tc>
          <w:tcPr>
            <w:cnfStyle w:val="001000000000" w:firstRow="0" w:lastRow="0" w:firstColumn="1" w:lastColumn="0" w:oddVBand="0" w:evenVBand="0" w:oddHBand="0" w:evenHBand="0" w:firstRowFirstColumn="0" w:firstRowLastColumn="0" w:lastRowFirstColumn="0" w:lastRowLastColumn="0"/>
            <w:tcW w:w="1361" w:type="dxa"/>
          </w:tcPr>
          <w:p w14:paraId="27FCCC8E" w14:textId="77777777" w:rsidR="009C4F3D" w:rsidRDefault="009C4F3D" w:rsidP="00EE53EE">
            <w:pPr>
              <w:pStyle w:val="RowHeading"/>
            </w:pPr>
            <w:r>
              <w:t>1500 MVA (6)</w:t>
            </w:r>
          </w:p>
        </w:tc>
        <w:tc>
          <w:tcPr>
            <w:tcW w:w="1446" w:type="dxa"/>
            <w:shd w:val="clear" w:color="auto" w:fill="757579" w:themeFill="accent3"/>
          </w:tcPr>
          <w:p w14:paraId="28402AEB" w14:textId="77777777" w:rsidR="009C4F3D" w:rsidRPr="00AC0DDA"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p>
        </w:tc>
        <w:tc>
          <w:tcPr>
            <w:tcW w:w="1403" w:type="dxa"/>
            <w:shd w:val="clear" w:color="auto" w:fill="757579" w:themeFill="accent3"/>
          </w:tcPr>
          <w:p w14:paraId="40BB5037" w14:textId="77777777" w:rsidR="009C4F3D" w:rsidRDefault="009C4F3D" w:rsidP="00EE53EE">
            <w:pPr>
              <w:pStyle w:val="TableText"/>
              <w:cnfStyle w:val="000000000000" w:firstRow="0" w:lastRow="0" w:firstColumn="0" w:lastColumn="0" w:oddVBand="0" w:evenVBand="0" w:oddHBand="0" w:evenHBand="0" w:firstRowFirstColumn="0" w:firstRowLastColumn="0" w:lastRowFirstColumn="0" w:lastRowLastColumn="0"/>
            </w:pPr>
          </w:p>
        </w:tc>
        <w:tc>
          <w:tcPr>
            <w:tcW w:w="1394" w:type="dxa"/>
            <w:shd w:val="clear" w:color="auto" w:fill="00B050"/>
          </w:tcPr>
          <w:p w14:paraId="6D011576"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p>
        </w:tc>
        <w:tc>
          <w:tcPr>
            <w:tcW w:w="1417" w:type="dxa"/>
            <w:shd w:val="clear" w:color="auto" w:fill="00B050"/>
          </w:tcPr>
          <w:p w14:paraId="5DA134A5" w14:textId="77777777" w:rsidR="009C4F3D" w:rsidRPr="00242EE7"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242EE7">
              <w:rPr>
                <w:color w:val="FFFFFF" w:themeColor="background1"/>
              </w:rPr>
              <w:t>Pass</w:t>
            </w:r>
            <w:r w:rsidRPr="00242EE7">
              <w:rPr>
                <w:color w:val="FFFFFF" w:themeColor="background1"/>
                <w:vertAlign w:val="superscript"/>
              </w:rPr>
              <w:t>1</w:t>
            </w:r>
          </w:p>
        </w:tc>
        <w:tc>
          <w:tcPr>
            <w:tcW w:w="1196" w:type="dxa"/>
            <w:shd w:val="clear" w:color="auto" w:fill="FF0000"/>
          </w:tcPr>
          <w:p w14:paraId="0C6D839F" w14:textId="77777777" w:rsidR="009C4F3D" w:rsidRPr="00EE53EE" w:rsidRDefault="009C4F3D" w:rsidP="00EE53EE">
            <w:pPr>
              <w:pStyle w:val="TableText"/>
              <w:cnfStyle w:val="000000000000" w:firstRow="0" w:lastRow="0" w:firstColumn="0" w:lastColumn="0" w:oddVBand="0" w:evenVBand="0" w:oddHBand="0" w:evenHBand="0" w:firstRowFirstColumn="0" w:firstRowLastColumn="0" w:lastRowFirstColumn="0" w:lastRowLastColumn="0"/>
              <w:rPr>
                <w:color w:val="FFFFFF" w:themeColor="background1"/>
              </w:rPr>
            </w:pPr>
            <w:r w:rsidRPr="00EE53EE">
              <w:rPr>
                <w:color w:val="FFFFFF" w:themeColor="background1"/>
              </w:rPr>
              <w:t>Fail</w:t>
            </w:r>
            <w:r w:rsidRPr="00EE53EE">
              <w:rPr>
                <w:color w:val="FFFFFF" w:themeColor="background1"/>
                <w:vertAlign w:val="superscript"/>
              </w:rPr>
              <w:t>2</w:t>
            </w:r>
          </w:p>
        </w:tc>
        <w:tc>
          <w:tcPr>
            <w:tcW w:w="1411" w:type="dxa"/>
          </w:tcPr>
          <w:p w14:paraId="605F30E5" w14:textId="77777777" w:rsidR="009C4F3D" w:rsidRDefault="009C4F3D" w:rsidP="00EE53EE">
            <w:pPr>
              <w:pStyle w:val="TableText"/>
              <w:cnfStyle w:val="000000000000" w:firstRow="0" w:lastRow="0" w:firstColumn="0" w:lastColumn="0" w:oddVBand="0" w:evenVBand="0" w:oddHBand="0" w:evenHBand="0" w:firstRowFirstColumn="0" w:firstRowLastColumn="0" w:lastRowFirstColumn="0" w:lastRowLastColumn="0"/>
            </w:pPr>
          </w:p>
        </w:tc>
      </w:tr>
      <w:tr w:rsidR="009C4F3D" w14:paraId="658CD32E" w14:textId="77777777" w:rsidTr="00EE53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28" w:type="dxa"/>
            <w:gridSpan w:val="7"/>
          </w:tcPr>
          <w:p w14:paraId="3CD6528B" w14:textId="77777777" w:rsidR="009C4F3D" w:rsidRDefault="009C4F3D" w:rsidP="00EE53EE">
            <w:pPr>
              <w:pStyle w:val="TableText"/>
            </w:pPr>
            <w:r w:rsidRPr="005A0FA4">
              <w:rPr>
                <w:b w:val="0"/>
                <w:bCs w:val="0"/>
                <w:vertAlign w:val="superscript"/>
              </w:rPr>
              <w:t>1</w:t>
            </w:r>
            <w:r>
              <w:rPr>
                <w:b w:val="0"/>
                <w:bCs w:val="0"/>
              </w:rPr>
              <w:t xml:space="preserve"> HUB B Transformer differential relay pickup (but not trip) on test transformer energisation</w:t>
            </w:r>
          </w:p>
          <w:p w14:paraId="05297D49" w14:textId="77777777" w:rsidR="009C4F3D" w:rsidRDefault="009C4F3D" w:rsidP="00EE53EE">
            <w:pPr>
              <w:pStyle w:val="TableText"/>
            </w:pPr>
            <w:r w:rsidRPr="0074536D">
              <w:rPr>
                <w:b w:val="0"/>
                <w:bCs w:val="0"/>
                <w:vertAlign w:val="superscript"/>
              </w:rPr>
              <w:t>2</w:t>
            </w:r>
            <w:r>
              <w:rPr>
                <w:b w:val="0"/>
                <w:bCs w:val="0"/>
              </w:rPr>
              <w:t xml:space="preserve"> Transformer under test differential protection trip</w:t>
            </w:r>
          </w:p>
          <w:p w14:paraId="23B80461" w14:textId="77777777" w:rsidR="009C4F3D" w:rsidRDefault="009C4F3D" w:rsidP="00EE53EE">
            <w:pPr>
              <w:pStyle w:val="TableText"/>
              <w:rPr>
                <w:b w:val="0"/>
                <w:bCs w:val="0"/>
              </w:rPr>
            </w:pPr>
            <w:r w:rsidRPr="000749C9">
              <w:rPr>
                <w:b w:val="0"/>
                <w:bCs w:val="0"/>
                <w:vertAlign w:val="superscript"/>
              </w:rPr>
              <w:t>3</w:t>
            </w:r>
            <w:r>
              <w:rPr>
                <w:b w:val="0"/>
                <w:bCs w:val="0"/>
              </w:rPr>
              <w:t xml:space="preserve"> Large, damped oscillations throughout the system following line energisation, but ultimately returns to a steady state.</w:t>
            </w:r>
          </w:p>
        </w:tc>
      </w:tr>
    </w:tbl>
    <w:p w14:paraId="668E72A9" w14:textId="77777777" w:rsidR="009C4F3D" w:rsidRDefault="009C4F3D" w:rsidP="009C4F3D"/>
    <w:p w14:paraId="28497623" w14:textId="3B1C72F9" w:rsidR="00E024EC" w:rsidRDefault="00B7250E" w:rsidP="00CD29AF">
      <w:pPr>
        <w:pStyle w:val="BodyText"/>
      </w:pPr>
      <w:r w:rsidRPr="002715BD">
        <w:rPr>
          <w:b/>
          <w:bCs/>
        </w:rPr>
        <w:t>Note 1</w:t>
      </w:r>
      <w:r>
        <w:t xml:space="preserve">: </w:t>
      </w:r>
      <w:r w:rsidRPr="00B7250E">
        <w:t>For a relay to pick up a fault condition but not trip, this mean</w:t>
      </w:r>
      <w:r>
        <w:t>s</w:t>
      </w:r>
      <w:r w:rsidRPr="00B7250E">
        <w:t xml:space="preserve"> that the relay observed behaviour in the power system that would have caused a trip if the behaviour had persisted for long enough, but that the power system state returned to a sufficiently acceptable region before the time required to trip was reached</w:t>
      </w:r>
      <w:r>
        <w:t>.</w:t>
      </w:r>
    </w:p>
    <w:p w14:paraId="01D1AD44" w14:textId="651BC39C" w:rsidR="009C4F3D" w:rsidRDefault="00D561D0" w:rsidP="00CD29AF">
      <w:pPr>
        <w:pStyle w:val="BodyText"/>
      </w:pPr>
      <w:r w:rsidRPr="002715BD">
        <w:rPr>
          <w:b/>
          <w:bCs/>
        </w:rPr>
        <w:t>Note</w:t>
      </w:r>
      <w:r w:rsidR="00B7250E" w:rsidRPr="002715BD">
        <w:rPr>
          <w:b/>
          <w:bCs/>
        </w:rPr>
        <w:t xml:space="preserve"> 2:</w:t>
      </w:r>
      <w:r>
        <w:t xml:space="preserve"> </w:t>
      </w:r>
      <w:r w:rsidR="00B7250E">
        <w:t>F</w:t>
      </w:r>
      <w:r>
        <w:t>or the conditional pass condition, u</w:t>
      </w:r>
      <w:r w:rsidR="00CD7196">
        <w:t xml:space="preserve">n-desired </w:t>
      </w:r>
      <w:r w:rsidR="00F42BCA">
        <w:t xml:space="preserve">voltage </w:t>
      </w:r>
      <w:r w:rsidR="009C4F3D">
        <w:t xml:space="preserve">oscillations </w:t>
      </w:r>
      <w:r w:rsidR="009A3388">
        <w:t>occurred</w:t>
      </w:r>
      <w:r w:rsidR="009C4F3D">
        <w:t xml:space="preserve"> following line energisation, in the order 13 Hz. However, they are damped and did not result in the tripping of any protection mechanisms. Note that </w:t>
      </w:r>
      <w:r w:rsidR="00606B07">
        <w:t xml:space="preserve">these oscillations are </w:t>
      </w:r>
      <w:r w:rsidR="00A0388A">
        <w:t xml:space="preserve">unlikely to be </w:t>
      </w:r>
      <w:r w:rsidR="009C4F3D">
        <w:t xml:space="preserve">a function of the line energisation </w:t>
      </w:r>
      <w:r w:rsidR="002E7F46">
        <w:t>characteristics but</w:t>
      </w:r>
      <w:r w:rsidR="009C4F3D">
        <w:t xml:space="preserve"> </w:t>
      </w:r>
      <w:r w:rsidR="00BE6393">
        <w:t xml:space="preserve">are </w:t>
      </w:r>
      <w:r w:rsidR="009C4F3D">
        <w:t xml:space="preserve">more likely to be </w:t>
      </w:r>
      <w:r w:rsidR="00EB3C9D">
        <w:t xml:space="preserve">instead </w:t>
      </w:r>
      <w:r w:rsidR="001F74D9">
        <w:t xml:space="preserve">either </w:t>
      </w:r>
      <w:r w:rsidR="00783400">
        <w:t xml:space="preserve">due to </w:t>
      </w:r>
      <w:r w:rsidR="009C4F3D">
        <w:t xml:space="preserve">a controller instability or </w:t>
      </w:r>
      <w:r w:rsidR="00783400">
        <w:t xml:space="preserve">due to </w:t>
      </w:r>
      <w:r w:rsidR="009C4F3D">
        <w:t xml:space="preserve">resonance within the REZ </w:t>
      </w:r>
      <w:r w:rsidR="002B1C82">
        <w:t xml:space="preserve">including </w:t>
      </w:r>
      <w:r w:rsidR="009C4F3D">
        <w:t xml:space="preserve">its </w:t>
      </w:r>
      <w:r w:rsidR="00C84D27">
        <w:t xml:space="preserve">associated connected </w:t>
      </w:r>
      <w:r w:rsidR="009C4F3D">
        <w:t>plant.</w:t>
      </w:r>
      <w:r w:rsidR="002E7F46">
        <w:t xml:space="preserve"> These are shown in </w:t>
      </w:r>
      <w:r w:rsidR="002E7F46">
        <w:fldChar w:fldCharType="begin"/>
      </w:r>
      <w:r w:rsidR="002E7F46">
        <w:instrText xml:space="preserve"> REF _Ref225516820 \h </w:instrText>
      </w:r>
      <w:r w:rsidR="002E7F46">
        <w:fldChar w:fldCharType="separate"/>
      </w:r>
      <w:r w:rsidR="00211758">
        <w:t xml:space="preserve">Figure </w:t>
      </w:r>
      <w:r w:rsidR="00211758">
        <w:rPr>
          <w:noProof/>
        </w:rPr>
        <w:t>13</w:t>
      </w:r>
      <w:r w:rsidR="002E7F46">
        <w:fldChar w:fldCharType="end"/>
      </w:r>
      <w:r w:rsidR="002E7F46">
        <w:t xml:space="preserve"> and </w:t>
      </w:r>
      <w:r w:rsidR="002E7F46">
        <w:fldChar w:fldCharType="begin"/>
      </w:r>
      <w:r w:rsidR="002E7F46">
        <w:instrText xml:space="preserve"> REF _Ref225516824 \h </w:instrText>
      </w:r>
      <w:r w:rsidR="002E7F46">
        <w:fldChar w:fldCharType="separate"/>
      </w:r>
      <w:r w:rsidR="00211758">
        <w:t xml:space="preserve">Figure </w:t>
      </w:r>
      <w:r w:rsidR="00211758">
        <w:rPr>
          <w:noProof/>
        </w:rPr>
        <w:t>14</w:t>
      </w:r>
      <w:r w:rsidR="002E7F46">
        <w:fldChar w:fldCharType="end"/>
      </w:r>
      <w:r w:rsidR="002E7F46">
        <w:t xml:space="preserve"> below.</w:t>
      </w:r>
    </w:p>
    <w:p w14:paraId="04DCD91B" w14:textId="77777777" w:rsidR="00DD0CC1" w:rsidRDefault="00DD2C17" w:rsidP="002715BD">
      <w:pPr>
        <w:keepNext/>
        <w:jc w:val="center"/>
      </w:pPr>
      <w:r w:rsidRPr="007B7870">
        <w:rPr>
          <w:noProof/>
        </w:rPr>
        <w:drawing>
          <wp:inline distT="0" distB="0" distL="0" distR="0" wp14:anchorId="182788F3" wp14:editId="1689DA7C">
            <wp:extent cx="4320000" cy="2262404"/>
            <wp:effectExtent l="0" t="0" r="0" b="0"/>
            <wp:docPr id="20260141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320000" cy="2262404"/>
                    </a:xfrm>
                    <a:prstGeom prst="rect">
                      <a:avLst/>
                    </a:prstGeom>
                    <a:noFill/>
                    <a:ln>
                      <a:noFill/>
                    </a:ln>
                  </pic:spPr>
                </pic:pic>
              </a:graphicData>
            </a:graphic>
          </wp:inline>
        </w:drawing>
      </w:r>
    </w:p>
    <w:p w14:paraId="4A02EA4B" w14:textId="752C15C7" w:rsidR="007C6B1E" w:rsidRDefault="00DD0CC1" w:rsidP="00DD0CC1">
      <w:pPr>
        <w:pStyle w:val="Caption"/>
      </w:pPr>
      <w:bookmarkStart w:id="111" w:name="_Ref225516820"/>
      <w:bookmarkStart w:id="112" w:name="_Toc226981469"/>
      <w:r>
        <w:t xml:space="preserve">Figure </w:t>
      </w:r>
      <w:fldSimple w:instr=" SEQ Figure \* ARABIC ">
        <w:r w:rsidR="00211758">
          <w:rPr>
            <w:noProof/>
          </w:rPr>
          <w:t>13</w:t>
        </w:r>
      </w:fldSimple>
      <w:bookmarkEnd w:id="111"/>
      <w:r>
        <w:t xml:space="preserve"> Line energisation waveform oscillations</w:t>
      </w:r>
      <w:bookmarkEnd w:id="112"/>
    </w:p>
    <w:p w14:paraId="10281191" w14:textId="77777777" w:rsidR="00DD0CC1" w:rsidRDefault="007C6B1E" w:rsidP="002715BD">
      <w:pPr>
        <w:keepNext/>
        <w:jc w:val="center"/>
      </w:pPr>
      <w:r w:rsidRPr="00A37EDF">
        <w:rPr>
          <w:noProof/>
        </w:rPr>
        <w:drawing>
          <wp:inline distT="0" distB="0" distL="0" distR="0" wp14:anchorId="262681C3" wp14:editId="07953970">
            <wp:extent cx="5400000" cy="2238492"/>
            <wp:effectExtent l="0" t="0" r="0" b="0"/>
            <wp:docPr id="95719818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400000" cy="2238492"/>
                    </a:xfrm>
                    <a:prstGeom prst="rect">
                      <a:avLst/>
                    </a:prstGeom>
                    <a:noFill/>
                    <a:ln>
                      <a:noFill/>
                    </a:ln>
                  </pic:spPr>
                </pic:pic>
              </a:graphicData>
            </a:graphic>
          </wp:inline>
        </w:drawing>
      </w:r>
    </w:p>
    <w:p w14:paraId="6C369288" w14:textId="374C78E4" w:rsidR="00DD0CC1" w:rsidRDefault="00DD0CC1" w:rsidP="00DD0CC1">
      <w:pPr>
        <w:pStyle w:val="Caption"/>
      </w:pPr>
      <w:bookmarkStart w:id="113" w:name="_Ref225516824"/>
      <w:bookmarkStart w:id="114" w:name="_Toc226981470"/>
      <w:r>
        <w:t xml:space="preserve">Figure </w:t>
      </w:r>
      <w:fldSimple w:instr=" SEQ Figure \* ARABIC ">
        <w:r w:rsidR="00211758">
          <w:rPr>
            <w:noProof/>
          </w:rPr>
          <w:t>14</w:t>
        </w:r>
      </w:fldSimple>
      <w:bookmarkEnd w:id="113"/>
      <w:r>
        <w:t xml:space="preserve"> </w:t>
      </w:r>
      <w:r w:rsidRPr="00D37863">
        <w:t>RMS oscillations following line energisation</w:t>
      </w:r>
      <w:bookmarkEnd w:id="114"/>
    </w:p>
    <w:p w14:paraId="7CF8FAF0" w14:textId="77777777" w:rsidR="00C531F9" w:rsidRPr="00C531F9" w:rsidRDefault="00C531F9" w:rsidP="002715BD">
      <w:pPr>
        <w:pStyle w:val="BodyText"/>
      </w:pPr>
    </w:p>
    <w:p w14:paraId="0EAFF701" w14:textId="37553A93" w:rsidR="009C4F3D" w:rsidRDefault="005577AB" w:rsidP="00C531F9">
      <w:pPr>
        <w:pStyle w:val="Heading3"/>
      </w:pPr>
      <w:bookmarkStart w:id="115" w:name="_Ref217914393"/>
      <w:bookmarkStart w:id="116" w:name="_Toc221522059"/>
      <w:r>
        <w:lastRenderedPageBreak/>
        <w:t xml:space="preserve">Restart </w:t>
      </w:r>
      <w:r w:rsidR="009C4F3D">
        <w:t xml:space="preserve">Switching </w:t>
      </w:r>
      <w:r>
        <w:t xml:space="preserve">Sequence </w:t>
      </w:r>
      <w:r w:rsidR="009C4F3D">
        <w:t>Timeline</w:t>
      </w:r>
      <w:bookmarkEnd w:id="115"/>
      <w:bookmarkEnd w:id="116"/>
      <w:r w:rsidR="00322B8E">
        <w:t>s</w:t>
      </w:r>
    </w:p>
    <w:p w14:paraId="0FA3A600" w14:textId="48BC6D44" w:rsidR="009C4F3D" w:rsidRDefault="00430653" w:rsidP="00EE53EE">
      <w:pPr>
        <w:pStyle w:val="BodyText"/>
      </w:pPr>
      <w:r>
        <w:t>I</w:t>
      </w:r>
      <w:r w:rsidR="009C4F3D">
        <w:t>n EMT simulation</w:t>
      </w:r>
      <w:r>
        <w:t>s</w:t>
      </w:r>
      <w:r w:rsidR="00F70626">
        <w:t>,</w:t>
      </w:r>
      <w:r w:rsidR="009C4F3D">
        <w:t xml:space="preserve"> </w:t>
      </w:r>
      <w:r w:rsidR="00720CDC">
        <w:t xml:space="preserve">the </w:t>
      </w:r>
      <w:r w:rsidR="00F70626">
        <w:t xml:space="preserve">(simulated) </w:t>
      </w:r>
      <w:r w:rsidR="00720CDC">
        <w:t>time</w:t>
      </w:r>
      <w:r w:rsidR="00D66618">
        <w:t xml:space="preserve"> periods</w:t>
      </w:r>
      <w:r w:rsidR="00720CDC">
        <w:t xml:space="preserve"> </w:t>
      </w:r>
      <w:r w:rsidR="00D66618">
        <w:t>between</w:t>
      </w:r>
      <w:r w:rsidR="00D1704F">
        <w:t xml:space="preserve"> </w:t>
      </w:r>
      <w:r w:rsidR="009C4F3D">
        <w:t xml:space="preserve">switching </w:t>
      </w:r>
      <w:r w:rsidR="00F70626">
        <w:t xml:space="preserve">events </w:t>
      </w:r>
      <w:r w:rsidR="008C6E77">
        <w:t xml:space="preserve">are </w:t>
      </w:r>
      <w:r w:rsidR="009C4F3D">
        <w:t xml:space="preserve">much </w:t>
      </w:r>
      <w:r w:rsidR="008C6E77">
        <w:t xml:space="preserve">shorter </w:t>
      </w:r>
      <w:r w:rsidR="009C4F3D">
        <w:t xml:space="preserve">than they would </w:t>
      </w:r>
      <w:r w:rsidR="008C6E77">
        <w:t xml:space="preserve">be </w:t>
      </w:r>
      <w:r w:rsidR="009C4F3D">
        <w:t xml:space="preserve">in </w:t>
      </w:r>
      <w:r w:rsidR="008C6E77">
        <w:t>practice</w:t>
      </w:r>
      <w:r w:rsidR="009C4F3D">
        <w:t xml:space="preserve">. This is because EMT simulations </w:t>
      </w:r>
      <w:r w:rsidR="00052915">
        <w:t xml:space="preserve">have high temporal resolution and </w:t>
      </w:r>
      <w:r w:rsidR="009C4F3D">
        <w:t xml:space="preserve">are </w:t>
      </w:r>
      <w:r w:rsidR="00307F05">
        <w:t xml:space="preserve">consequently </w:t>
      </w:r>
      <w:r w:rsidR="009C4F3D">
        <w:t>very computationally intensive</w:t>
      </w:r>
      <w:r w:rsidR="00307F05">
        <w:t>.</w:t>
      </w:r>
      <w:r w:rsidR="005717FF">
        <w:t xml:space="preserve"> </w:t>
      </w:r>
      <w:r w:rsidR="00307F05">
        <w:t>A</w:t>
      </w:r>
      <w:r w:rsidR="009C4F3D">
        <w:t xml:space="preserve">ttempting to </w:t>
      </w:r>
      <w:r w:rsidR="002F0315">
        <w:t xml:space="preserve">simulate </w:t>
      </w:r>
      <w:r w:rsidR="009C4F3D">
        <w:t>real</w:t>
      </w:r>
      <w:r w:rsidR="000D5168">
        <w:t>istic</w:t>
      </w:r>
      <w:r w:rsidR="009C4F3D">
        <w:t xml:space="preserve"> waiting times </w:t>
      </w:r>
      <w:r w:rsidR="001B33D5">
        <w:t xml:space="preserve">at </w:t>
      </w:r>
      <w:r w:rsidR="009C4F3D">
        <w:t>EMT simulation</w:t>
      </w:r>
      <w:r w:rsidR="00EE0EB2">
        <w:t xml:space="preserve"> </w:t>
      </w:r>
      <w:r w:rsidR="005717FF">
        <w:t>temporal</w:t>
      </w:r>
      <w:r w:rsidR="00EE0EB2">
        <w:t xml:space="preserve"> resolution would</w:t>
      </w:r>
      <w:r w:rsidR="009C4F3D">
        <w:t xml:space="preserve"> </w:t>
      </w:r>
      <w:r w:rsidR="00EE0EB2">
        <w:t xml:space="preserve">take </w:t>
      </w:r>
      <w:r w:rsidR="009C4F3D">
        <w:t xml:space="preserve">days to complete each run. Hence, </w:t>
      </w:r>
      <w:r w:rsidR="00DD082A">
        <w:t xml:space="preserve">the </w:t>
      </w:r>
      <w:r w:rsidR="00264D93">
        <w:t xml:space="preserve">simulated time of </w:t>
      </w:r>
      <w:r w:rsidR="009C4F3D">
        <w:t xml:space="preserve">switching </w:t>
      </w:r>
      <w:r w:rsidR="00264D93">
        <w:t>events is</w:t>
      </w:r>
      <w:r w:rsidR="009C4F3D">
        <w:t xml:space="preserve"> reduced to a bare minimum, typically seconds apart, to minimise compute time</w:t>
      </w:r>
      <w:sdt>
        <w:sdtPr>
          <w:id w:val="1799336376"/>
          <w:citation/>
        </w:sdtPr>
        <w:sdtContent>
          <w:r w:rsidR="000E60E7">
            <w:fldChar w:fldCharType="begin"/>
          </w:r>
          <w:r w:rsidR="000E60E7">
            <w:instrText xml:space="preserve"> CITATION CIG23 \l 3081 </w:instrText>
          </w:r>
          <w:r w:rsidR="000E60E7">
            <w:fldChar w:fldCharType="separate"/>
          </w:r>
          <w:r w:rsidR="00211758">
            <w:rPr>
              <w:noProof/>
            </w:rPr>
            <w:t xml:space="preserve"> </w:t>
          </w:r>
          <w:r w:rsidR="00211758" w:rsidRPr="00211758">
            <w:rPr>
              <w:noProof/>
            </w:rPr>
            <w:t>[9]</w:t>
          </w:r>
          <w:r w:rsidR="000E60E7">
            <w:fldChar w:fldCharType="end"/>
          </w:r>
        </w:sdtContent>
      </w:sdt>
      <w:r w:rsidR="009C4F3D">
        <w:t>.</w:t>
      </w:r>
    </w:p>
    <w:p w14:paraId="1424102A" w14:textId="77777777" w:rsidR="009C4F3D" w:rsidRDefault="009C4F3D" w:rsidP="00FC1C11">
      <w:pPr>
        <w:pStyle w:val="BodyText"/>
      </w:pPr>
      <w:r>
        <w:t xml:space="preserve">But this leads to the question: </w:t>
      </w:r>
      <w:r w:rsidRPr="00FC1C11">
        <w:rPr>
          <w:i/>
          <w:iCs/>
        </w:rPr>
        <w:t>Just how long would it take in real time to have a REZ self-restart and be ready at its point of connection?</w:t>
      </w:r>
    </w:p>
    <w:p w14:paraId="468CDDA5" w14:textId="15D81D1B" w:rsidR="009C4F3D" w:rsidRDefault="009C4F3D" w:rsidP="00FC1C11">
      <w:pPr>
        <w:pStyle w:val="BodyText"/>
      </w:pPr>
      <w:r>
        <w:t xml:space="preserve">For the following exercise, it is assumed that </w:t>
      </w:r>
      <w:r w:rsidR="000A7A65">
        <w:t>the</w:t>
      </w:r>
      <w:r>
        <w:t xml:space="preserve"> network switching </w:t>
      </w:r>
      <w:r w:rsidR="00CB74BA">
        <w:t>commands</w:t>
      </w:r>
      <w:r w:rsidR="000A7A65">
        <w:t xml:space="preserve"> for system restart are initiated </w:t>
      </w:r>
      <w:r>
        <w:t xml:space="preserve">from a </w:t>
      </w:r>
      <w:r w:rsidR="00797429">
        <w:t xml:space="preserve">remote </w:t>
      </w:r>
      <w:r>
        <w:t>centralised control room (such as AEMO). For this to occur, it is further assumed that private telecommunication networks</w:t>
      </w:r>
      <w:r w:rsidR="009710EB">
        <w:t>,</w:t>
      </w:r>
      <w:r>
        <w:t xml:space="preserve"> between the control room and the </w:t>
      </w:r>
      <w:r w:rsidR="009710EB">
        <w:t>switch</w:t>
      </w:r>
      <w:r w:rsidR="00C2236E">
        <w:t xml:space="preserve">able </w:t>
      </w:r>
      <w:r>
        <w:t xml:space="preserve">asset are viable, and that the switching stations hold sufficient energy reserve (battery and/or backup diesels) </w:t>
      </w:r>
      <w:r w:rsidR="00734480">
        <w:t xml:space="preserve">both </w:t>
      </w:r>
      <w:r>
        <w:t>to maintain local control and monitoring systems</w:t>
      </w:r>
      <w:r w:rsidR="00734480">
        <w:t>,</w:t>
      </w:r>
      <w:r>
        <w:t xml:space="preserve"> and to actuate the primary assets (breakers). Should this not be the case, </w:t>
      </w:r>
      <w:r w:rsidR="00172A0F">
        <w:t xml:space="preserve">human </w:t>
      </w:r>
      <w:r>
        <w:t xml:space="preserve">attendance on site </w:t>
      </w:r>
      <w:r w:rsidR="00172A0F">
        <w:t xml:space="preserve">would </w:t>
      </w:r>
      <w:r>
        <w:t>be required</w:t>
      </w:r>
      <w:r w:rsidR="00C1652C">
        <w:t>, and</w:t>
      </w:r>
      <w:r>
        <w:t xml:space="preserve"> </w:t>
      </w:r>
      <w:r w:rsidR="00C1652C">
        <w:t xml:space="preserve">this </w:t>
      </w:r>
      <w:r w:rsidR="00381C77">
        <w:t xml:space="preserve">circumstance </w:t>
      </w:r>
      <w:r>
        <w:t xml:space="preserve">has far too many unknown variables to be able to reasonably </w:t>
      </w:r>
      <w:r w:rsidR="0022277A">
        <w:t xml:space="preserve">estimate </w:t>
      </w:r>
      <w:r>
        <w:t xml:space="preserve">a </w:t>
      </w:r>
      <w:r w:rsidR="00381C77">
        <w:t>restart</w:t>
      </w:r>
      <w:r>
        <w:t xml:space="preserve"> switching timeline.</w:t>
      </w:r>
    </w:p>
    <w:p w14:paraId="251FDA3C" w14:textId="5CB1A696" w:rsidR="009C4F3D" w:rsidRDefault="009C4F3D" w:rsidP="00FC1C11">
      <w:pPr>
        <w:pStyle w:val="BodyText"/>
      </w:pPr>
      <w:r>
        <w:fldChar w:fldCharType="begin"/>
      </w:r>
      <w:r>
        <w:instrText xml:space="preserve"> REF _Ref214465690 \h </w:instrText>
      </w:r>
      <w:r>
        <w:fldChar w:fldCharType="separate"/>
      </w:r>
      <w:r w:rsidR="00211758">
        <w:t xml:space="preserve">Table </w:t>
      </w:r>
      <w:r w:rsidR="00211758">
        <w:rPr>
          <w:noProof/>
        </w:rPr>
        <w:t>14</w:t>
      </w:r>
      <w:r>
        <w:fldChar w:fldCharType="end"/>
      </w:r>
      <w:r>
        <w:t xml:space="preserve"> outlines representative time</w:t>
      </w:r>
      <w:r w:rsidR="00A12D64">
        <w:t xml:space="preserve"> period</w:t>
      </w:r>
      <w:r>
        <w:t xml:space="preserve">s </w:t>
      </w:r>
      <w:r w:rsidR="00A12D64">
        <w:t xml:space="preserve">required </w:t>
      </w:r>
      <w:r w:rsidR="00855FA9">
        <w:t>for</w:t>
      </w:r>
      <w:r w:rsidR="00A12D64">
        <w:t xml:space="preserve"> switching</w:t>
      </w:r>
      <w:r w:rsidR="00A25883">
        <w:t xml:space="preserve"> in </w:t>
      </w:r>
      <w:r w:rsidR="003A6C3D">
        <w:t xml:space="preserve">various </w:t>
      </w:r>
      <w:r w:rsidR="00B17C87">
        <w:t>power system assets</w:t>
      </w:r>
      <w:r>
        <w:t xml:space="preserve"> during a system black event</w:t>
      </w:r>
      <w:r w:rsidR="00CC754B">
        <w:t xml:space="preserve">, including preparation and </w:t>
      </w:r>
      <w:r w:rsidR="009C17FB">
        <w:t>confirmation</w:t>
      </w:r>
      <w:r>
        <w:t>. These figures are based on time</w:t>
      </w:r>
      <w:r w:rsidR="00B17C87">
        <w:t xml:space="preserve"> period</w:t>
      </w:r>
      <w:r>
        <w:t xml:space="preserve">s provided by interviewed personnel who have operated </w:t>
      </w:r>
      <w:r w:rsidR="00165582">
        <w:t>NSP</w:t>
      </w:r>
      <w:r>
        <w:t xml:space="preserve"> control rooms and </w:t>
      </w:r>
      <w:r w:rsidR="00231506">
        <w:t xml:space="preserve">who </w:t>
      </w:r>
      <w:r>
        <w:t>are trained on protocols and procedures for real system black events.</w:t>
      </w:r>
    </w:p>
    <w:p w14:paraId="5203FAB9" w14:textId="14B5A01A" w:rsidR="009C4F3D" w:rsidRDefault="009C4F3D" w:rsidP="009C4F3D">
      <w:pPr>
        <w:pStyle w:val="Caption"/>
      </w:pPr>
      <w:bookmarkStart w:id="117" w:name="_Ref214465690"/>
      <w:bookmarkStart w:id="118" w:name="_Toc221522109"/>
      <w:bookmarkStart w:id="119" w:name="_Toc226981497"/>
      <w:r>
        <w:t xml:space="preserve">Table </w:t>
      </w:r>
      <w:fldSimple w:instr=" SEQ Table \* ARABIC ">
        <w:r w:rsidR="00211758">
          <w:rPr>
            <w:noProof/>
          </w:rPr>
          <w:t>14</w:t>
        </w:r>
      </w:fldSimple>
      <w:bookmarkEnd w:id="117"/>
      <w:r>
        <w:t xml:space="preserve"> </w:t>
      </w:r>
      <w:r w:rsidR="008E6330">
        <w:t>Approximate s</w:t>
      </w:r>
      <w:r>
        <w:t>witching times</w:t>
      </w:r>
      <w:bookmarkEnd w:id="118"/>
      <w:bookmarkEnd w:id="119"/>
    </w:p>
    <w:tbl>
      <w:tblPr>
        <w:tblStyle w:val="TableCSIRO"/>
        <w:tblW w:w="2736" w:type="pct"/>
        <w:jc w:val="center"/>
        <w:tblInd w:w="0" w:type="dxa"/>
        <w:tblLook w:val="04A0" w:firstRow="1" w:lastRow="0" w:firstColumn="1" w:lastColumn="0" w:noHBand="0" w:noVBand="1"/>
      </w:tblPr>
      <w:tblGrid>
        <w:gridCol w:w="3715"/>
        <w:gridCol w:w="1559"/>
      </w:tblGrid>
      <w:tr w:rsidR="009C4F3D" w:rsidRPr="005218F5" w14:paraId="1CCF6B96" w14:textId="77777777" w:rsidTr="00CA41BF">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522" w:type="pct"/>
          </w:tcPr>
          <w:p w14:paraId="7DB67D9E" w14:textId="77777777" w:rsidR="009C4F3D" w:rsidRPr="005218F5" w:rsidRDefault="009C4F3D" w:rsidP="00FC1C11">
            <w:pPr>
              <w:pStyle w:val="ColumnHeading"/>
            </w:pPr>
            <w:r w:rsidRPr="005218F5">
              <w:t>Switching action</w:t>
            </w:r>
          </w:p>
        </w:tc>
        <w:tc>
          <w:tcPr>
            <w:tcW w:w="1478" w:type="pct"/>
          </w:tcPr>
          <w:p w14:paraId="5CFE249C" w14:textId="1AA2B10A" w:rsidR="009C4F3D" w:rsidRPr="005218F5" w:rsidRDefault="009C4F3D" w:rsidP="00FC1C11">
            <w:pPr>
              <w:pStyle w:val="ColumnHeading"/>
              <w:cnfStyle w:val="100000000000" w:firstRow="1" w:lastRow="0" w:firstColumn="0" w:lastColumn="0" w:oddVBand="0" w:evenVBand="0" w:oddHBand="0" w:evenHBand="0" w:firstRowFirstColumn="0" w:firstRowLastColumn="0" w:lastRowFirstColumn="0" w:lastRowLastColumn="0"/>
            </w:pPr>
            <w:r w:rsidRPr="005218F5">
              <w:t>Time</w:t>
            </w:r>
            <w:r w:rsidR="00D16DC7">
              <w:t xml:space="preserve"> (minutes)</w:t>
            </w:r>
          </w:p>
        </w:tc>
      </w:tr>
      <w:tr w:rsidR="009C4F3D" w:rsidRPr="005218F5" w14:paraId="3532AAD5"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522" w:type="pct"/>
          </w:tcPr>
          <w:p w14:paraId="5C5F1715" w14:textId="77777777" w:rsidR="009C4F3D" w:rsidRPr="005218F5" w:rsidRDefault="009C4F3D" w:rsidP="00FC1C11">
            <w:pPr>
              <w:pStyle w:val="RowHeading"/>
            </w:pPr>
            <w:r w:rsidRPr="005218F5">
              <w:t>Energise a line</w:t>
            </w:r>
          </w:p>
        </w:tc>
        <w:tc>
          <w:tcPr>
            <w:tcW w:w="1478" w:type="pct"/>
          </w:tcPr>
          <w:p w14:paraId="4705664E" w14:textId="2650AD93" w:rsidR="009C4F3D" w:rsidRPr="00625AB3"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625AB3">
              <w:t xml:space="preserve">5 </w:t>
            </w:r>
          </w:p>
        </w:tc>
      </w:tr>
      <w:tr w:rsidR="009C4F3D" w:rsidRPr="005218F5" w14:paraId="255E5F1F"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3522" w:type="pct"/>
          </w:tcPr>
          <w:p w14:paraId="73D087D1" w14:textId="77777777" w:rsidR="009C4F3D" w:rsidRPr="005218F5" w:rsidRDefault="009C4F3D" w:rsidP="00FC1C11">
            <w:pPr>
              <w:pStyle w:val="RowHeading"/>
            </w:pPr>
            <w:r w:rsidRPr="005218F5">
              <w:t>Energise a bus</w:t>
            </w:r>
          </w:p>
        </w:tc>
        <w:tc>
          <w:tcPr>
            <w:tcW w:w="1478" w:type="pct"/>
          </w:tcPr>
          <w:p w14:paraId="21F73FFC" w14:textId="001F9528" w:rsidR="009C4F3D" w:rsidRPr="00625AB3"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625AB3">
              <w:t xml:space="preserve">2 </w:t>
            </w:r>
          </w:p>
        </w:tc>
      </w:tr>
      <w:tr w:rsidR="009C4F3D" w:rsidRPr="005218F5" w14:paraId="2290FB82"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522" w:type="pct"/>
          </w:tcPr>
          <w:p w14:paraId="3073E10F" w14:textId="77777777" w:rsidR="009C4F3D" w:rsidRPr="005218F5" w:rsidRDefault="009C4F3D" w:rsidP="00FC1C11">
            <w:pPr>
              <w:pStyle w:val="RowHeading"/>
            </w:pPr>
            <w:r w:rsidRPr="005218F5">
              <w:t>Energise a transformer</w:t>
            </w:r>
          </w:p>
        </w:tc>
        <w:tc>
          <w:tcPr>
            <w:tcW w:w="1478" w:type="pct"/>
          </w:tcPr>
          <w:p w14:paraId="688DCA26" w14:textId="56A9CE36" w:rsidR="009C4F3D" w:rsidRPr="00625AB3"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625AB3">
              <w:t xml:space="preserve">10 </w:t>
            </w:r>
          </w:p>
        </w:tc>
      </w:tr>
      <w:tr w:rsidR="009C4F3D" w:rsidRPr="005218F5" w14:paraId="39CFBD56"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3522" w:type="pct"/>
          </w:tcPr>
          <w:p w14:paraId="2F0D6CB0" w14:textId="77777777" w:rsidR="009C4F3D" w:rsidRPr="005218F5" w:rsidRDefault="009C4F3D" w:rsidP="00FC1C11">
            <w:pPr>
              <w:pStyle w:val="RowHeading"/>
            </w:pPr>
            <w:r w:rsidRPr="005218F5">
              <w:t>Energise a station load</w:t>
            </w:r>
          </w:p>
        </w:tc>
        <w:tc>
          <w:tcPr>
            <w:tcW w:w="1478" w:type="pct"/>
          </w:tcPr>
          <w:p w14:paraId="310F7A33" w14:textId="4B58CDAD" w:rsidR="009C4F3D" w:rsidRPr="00625AB3"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625AB3">
              <w:t xml:space="preserve">5 </w:t>
            </w:r>
          </w:p>
        </w:tc>
      </w:tr>
      <w:tr w:rsidR="009C4F3D" w:rsidRPr="005218F5" w14:paraId="31C82A02"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522" w:type="pct"/>
          </w:tcPr>
          <w:p w14:paraId="719F58AB" w14:textId="77777777" w:rsidR="009C4F3D" w:rsidRPr="005218F5" w:rsidRDefault="009C4F3D" w:rsidP="00FC1C11">
            <w:pPr>
              <w:pStyle w:val="RowHeading"/>
            </w:pPr>
            <w:r w:rsidRPr="005218F5">
              <w:t>Energise a passive filter</w:t>
            </w:r>
          </w:p>
        </w:tc>
        <w:tc>
          <w:tcPr>
            <w:tcW w:w="1478" w:type="pct"/>
          </w:tcPr>
          <w:p w14:paraId="09197C74" w14:textId="28D748D4" w:rsidR="009C4F3D" w:rsidRPr="00625AB3"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625AB3">
              <w:t xml:space="preserve">5 </w:t>
            </w:r>
          </w:p>
        </w:tc>
      </w:tr>
      <w:tr w:rsidR="009C4F3D" w:rsidRPr="005218F5" w14:paraId="37F66A66"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3522" w:type="pct"/>
          </w:tcPr>
          <w:p w14:paraId="67006D95" w14:textId="77777777" w:rsidR="009C4F3D" w:rsidRPr="005218F5" w:rsidRDefault="009C4F3D" w:rsidP="00FC1C11">
            <w:pPr>
              <w:pStyle w:val="RowHeading"/>
            </w:pPr>
            <w:r w:rsidRPr="005218F5">
              <w:t>Energise a reactive compensation plant</w:t>
            </w:r>
          </w:p>
        </w:tc>
        <w:tc>
          <w:tcPr>
            <w:tcW w:w="1478" w:type="pct"/>
          </w:tcPr>
          <w:p w14:paraId="1678EBB0" w14:textId="6611C4D4" w:rsidR="009C4F3D" w:rsidRPr="00625AB3"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625AB3">
              <w:t xml:space="preserve">15 </w:t>
            </w:r>
          </w:p>
        </w:tc>
      </w:tr>
      <w:tr w:rsidR="009C4F3D" w:rsidRPr="005218F5" w14:paraId="5BD8C1F9" w14:textId="77777777" w:rsidTr="00CA41B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522" w:type="pct"/>
          </w:tcPr>
          <w:p w14:paraId="035C8C06" w14:textId="77777777" w:rsidR="009C4F3D" w:rsidRPr="005218F5" w:rsidRDefault="009C4F3D" w:rsidP="00FC1C11">
            <w:pPr>
              <w:pStyle w:val="RowHeading"/>
            </w:pPr>
            <w:r w:rsidRPr="005218F5">
              <w:t>De-energise a passive filter</w:t>
            </w:r>
          </w:p>
        </w:tc>
        <w:tc>
          <w:tcPr>
            <w:tcW w:w="1478" w:type="pct"/>
          </w:tcPr>
          <w:p w14:paraId="107461CD" w14:textId="52B8F4B9" w:rsidR="009C4F3D" w:rsidRPr="00625AB3"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625AB3">
              <w:t xml:space="preserve">2 </w:t>
            </w:r>
          </w:p>
        </w:tc>
      </w:tr>
      <w:tr w:rsidR="009C4F3D" w:rsidRPr="005218F5" w14:paraId="57400412" w14:textId="77777777" w:rsidTr="00CA41BF">
        <w:trPr>
          <w:jc w:val="center"/>
        </w:trPr>
        <w:tc>
          <w:tcPr>
            <w:cnfStyle w:val="001000000000" w:firstRow="0" w:lastRow="0" w:firstColumn="1" w:lastColumn="0" w:oddVBand="0" w:evenVBand="0" w:oddHBand="0" w:evenHBand="0" w:firstRowFirstColumn="0" w:firstRowLastColumn="0" w:lastRowFirstColumn="0" w:lastRowLastColumn="0"/>
            <w:tcW w:w="3522" w:type="pct"/>
          </w:tcPr>
          <w:p w14:paraId="259658C2" w14:textId="77777777" w:rsidR="009C4F3D" w:rsidRPr="005218F5" w:rsidRDefault="009C4F3D" w:rsidP="00FC1C11">
            <w:pPr>
              <w:pStyle w:val="RowHeading"/>
            </w:pPr>
            <w:r w:rsidRPr="005218F5">
              <w:t xml:space="preserve">Achieve synchronisation on </w:t>
            </w:r>
            <w:proofErr w:type="spellStart"/>
            <w:r w:rsidRPr="005218F5">
              <w:t>SynchroCheck</w:t>
            </w:r>
            <w:proofErr w:type="spellEnd"/>
            <w:r w:rsidRPr="005218F5">
              <w:t xml:space="preserve"> relay</w:t>
            </w:r>
          </w:p>
        </w:tc>
        <w:tc>
          <w:tcPr>
            <w:tcW w:w="1478" w:type="pct"/>
          </w:tcPr>
          <w:p w14:paraId="13D7C227" w14:textId="1C9132C7" w:rsidR="009C4F3D" w:rsidRPr="00625AB3"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625AB3">
              <w:t xml:space="preserve">10 </w:t>
            </w:r>
          </w:p>
        </w:tc>
      </w:tr>
    </w:tbl>
    <w:p w14:paraId="4DE8FF54" w14:textId="27BE493E" w:rsidR="009C4F3D" w:rsidRDefault="009C4F3D" w:rsidP="008E6330">
      <w:pPr>
        <w:pStyle w:val="BodyText"/>
      </w:pPr>
      <w:r>
        <w:t xml:space="preserve">Note that many of these figures are not representative of the time required to undertake the primary </w:t>
      </w:r>
      <w:r w:rsidR="00656D95">
        <w:t xml:space="preserve">switching </w:t>
      </w:r>
      <w:r>
        <w:t>action (which can occur in seconds</w:t>
      </w:r>
      <w:r w:rsidR="00656D95">
        <w:t xml:space="preserve"> or less</w:t>
      </w:r>
      <w:r>
        <w:t xml:space="preserve">), but </w:t>
      </w:r>
      <w:r w:rsidR="00D318DF">
        <w:t xml:space="preserve">rather </w:t>
      </w:r>
      <w:r>
        <w:t>are reflective of the process an operator must use to:</w:t>
      </w:r>
    </w:p>
    <w:p w14:paraId="7E981CB8" w14:textId="77777777" w:rsidR="009C4F3D" w:rsidRDefault="009C4F3D" w:rsidP="009C4F3D">
      <w:pPr>
        <w:pStyle w:val="ListBullet"/>
        <w:tabs>
          <w:tab w:val="clear" w:pos="227"/>
          <w:tab w:val="clear" w:pos="397"/>
        </w:tabs>
        <w:spacing w:before="80" w:after="80" w:line="278" w:lineRule="auto"/>
        <w:ind w:left="360" w:hanging="360"/>
      </w:pPr>
      <w:r>
        <w:t>Confirm the viability of the item to be switched (i.e., confirm breaker and isolator states)</w:t>
      </w:r>
    </w:p>
    <w:p w14:paraId="2C92AB91" w14:textId="77777777" w:rsidR="009C4F3D" w:rsidRDefault="009C4F3D" w:rsidP="009C4F3D">
      <w:pPr>
        <w:pStyle w:val="ListBullet"/>
        <w:tabs>
          <w:tab w:val="clear" w:pos="227"/>
          <w:tab w:val="clear" w:pos="397"/>
        </w:tabs>
        <w:spacing w:before="80" w:after="80" w:line="278" w:lineRule="auto"/>
        <w:ind w:left="360" w:hanging="360"/>
      </w:pPr>
      <w:r>
        <w:t>Coordinate and confirm the proposed action with the asset owner.</w:t>
      </w:r>
    </w:p>
    <w:p w14:paraId="11CCA2BC" w14:textId="77777777" w:rsidR="009C4F3D" w:rsidRDefault="009C4F3D" w:rsidP="009C4F3D">
      <w:pPr>
        <w:pStyle w:val="ListBullet"/>
        <w:tabs>
          <w:tab w:val="clear" w:pos="227"/>
          <w:tab w:val="clear" w:pos="397"/>
        </w:tabs>
        <w:spacing w:before="80" w:after="80" w:line="278" w:lineRule="auto"/>
        <w:ind w:left="360" w:hanging="360"/>
      </w:pPr>
      <w:r>
        <w:t>Perform the action.</w:t>
      </w:r>
    </w:p>
    <w:p w14:paraId="728BBD97" w14:textId="77777777" w:rsidR="009C4F3D" w:rsidRDefault="009C4F3D" w:rsidP="009C4F3D">
      <w:pPr>
        <w:pStyle w:val="ListBullet"/>
        <w:tabs>
          <w:tab w:val="clear" w:pos="227"/>
          <w:tab w:val="clear" w:pos="397"/>
        </w:tabs>
        <w:spacing w:before="80" w:after="80" w:line="278" w:lineRule="auto"/>
        <w:ind w:left="360" w:hanging="360"/>
      </w:pPr>
      <w:r>
        <w:t>Confirm the success or failure of the requested action.</w:t>
      </w:r>
    </w:p>
    <w:p w14:paraId="75F54C01" w14:textId="77777777" w:rsidR="009C4F3D" w:rsidRDefault="009C4F3D" w:rsidP="009C4F3D">
      <w:pPr>
        <w:pStyle w:val="ListBullet"/>
        <w:tabs>
          <w:tab w:val="clear" w:pos="227"/>
          <w:tab w:val="clear" w:pos="397"/>
        </w:tabs>
        <w:spacing w:before="80" w:after="80" w:line="278" w:lineRule="auto"/>
        <w:ind w:left="360" w:hanging="360"/>
      </w:pPr>
      <w:r>
        <w:t>Log the action.</w:t>
      </w:r>
    </w:p>
    <w:p w14:paraId="5E71AFD5" w14:textId="6F743146" w:rsidR="009C4F3D" w:rsidRDefault="009C4F3D" w:rsidP="009C4F3D">
      <w:pPr>
        <w:pStyle w:val="ListBullet"/>
        <w:tabs>
          <w:tab w:val="clear" w:pos="227"/>
          <w:tab w:val="clear" w:pos="397"/>
        </w:tabs>
        <w:spacing w:before="80" w:after="80" w:line="278" w:lineRule="auto"/>
        <w:ind w:left="360" w:hanging="360"/>
      </w:pPr>
      <w:r>
        <w:lastRenderedPageBreak/>
        <w:t>Monitor that transients have decayed</w:t>
      </w:r>
      <w:r w:rsidR="00D318DF">
        <w:t>,</w:t>
      </w:r>
      <w:r>
        <w:t xml:space="preserve"> and the system has reached a tenable steady state.</w:t>
      </w:r>
    </w:p>
    <w:p w14:paraId="4A7366C1" w14:textId="39C30D87" w:rsidR="009C4F3D" w:rsidRDefault="009C4F3D" w:rsidP="008E6330">
      <w:pPr>
        <w:pStyle w:val="BodyText"/>
      </w:pPr>
      <w:r>
        <w:fldChar w:fldCharType="begin"/>
      </w:r>
      <w:r>
        <w:instrText xml:space="preserve"> REF _Ref214624395 \h </w:instrText>
      </w:r>
      <w:r w:rsidR="008E6330">
        <w:instrText xml:space="preserve"> \* MERGEFORMAT </w:instrText>
      </w:r>
      <w:r>
        <w:fldChar w:fldCharType="separate"/>
      </w:r>
      <w:r w:rsidR="00211758">
        <w:t xml:space="preserve">Table </w:t>
      </w:r>
      <w:r w:rsidR="00211758">
        <w:rPr>
          <w:noProof/>
        </w:rPr>
        <w:t>15</w:t>
      </w:r>
      <w:r>
        <w:fldChar w:fldCharType="end"/>
      </w:r>
      <w:r>
        <w:t xml:space="preserve"> outlines representative times for plant to ready itself to begin energy export following re-energisation of its point of connection. It is assumed that each plant was off supply for an hour, and that its internal systems are fault-free and the plant can be remotely controlled and re-energised (i.e., without the need for staff to attend site). These figures are based on average contemporary plant black start procedures for equipment installed in the NEM.</w:t>
      </w:r>
    </w:p>
    <w:p w14:paraId="4839D4ED" w14:textId="6190B28A" w:rsidR="009C4F3D" w:rsidRDefault="009C4F3D" w:rsidP="008E6330">
      <w:pPr>
        <w:pStyle w:val="BodyText"/>
      </w:pPr>
      <w:r>
        <w:t xml:space="preserve">It is worth noting that there are many variables that can affect the restart time </w:t>
      </w:r>
      <w:r w:rsidR="00685AEA">
        <w:t xml:space="preserve">period </w:t>
      </w:r>
      <w:r>
        <w:t xml:space="preserve">of a plant, including whether it was generating immediately prior to the system black event or not, the time </w:t>
      </w:r>
      <w:r w:rsidR="00C752A3">
        <w:t xml:space="preserve">period that </w:t>
      </w:r>
      <w:r>
        <w:t>it has been off supply, and ambient temperatures. Additionally, the size of the plant (both geographically and of the units it comprises) can have a major impact</w:t>
      </w:r>
      <w:r w:rsidR="00051482">
        <w:t>:</w:t>
      </w:r>
      <w:r w:rsidR="00A44625">
        <w:t xml:space="preserve"> </w:t>
      </w:r>
      <w:r w:rsidR="00D1794B">
        <w:t xml:space="preserve">geographically </w:t>
      </w:r>
      <w:r w:rsidR="003B0D3A">
        <w:t>concentrated</w:t>
      </w:r>
      <w:r>
        <w:t xml:space="preserve"> plant such as BESS will be </w:t>
      </w:r>
      <w:r w:rsidR="003B0D3A">
        <w:t xml:space="preserve">among </w:t>
      </w:r>
      <w:r>
        <w:t xml:space="preserve">the fastest to be restored, </w:t>
      </w:r>
      <w:r w:rsidR="003B0D3A">
        <w:t xml:space="preserve">and </w:t>
      </w:r>
      <w:r>
        <w:t xml:space="preserve">wind farms </w:t>
      </w:r>
      <w:r w:rsidR="003B0D3A">
        <w:t xml:space="preserve">that are </w:t>
      </w:r>
      <w:r>
        <w:t xml:space="preserve">spread over hundreds of square kilometres </w:t>
      </w:r>
      <w:r w:rsidR="00050B22">
        <w:t xml:space="preserve">will be among </w:t>
      </w:r>
      <w:r>
        <w:t>the slowest.</w:t>
      </w:r>
    </w:p>
    <w:p w14:paraId="6DAA67A1" w14:textId="76F5DACB" w:rsidR="009C4F3D" w:rsidRDefault="009C4F3D" w:rsidP="008E6330">
      <w:pPr>
        <w:pStyle w:val="BodyText"/>
      </w:pPr>
      <w:r>
        <w:t xml:space="preserve">Hence, the following </w:t>
      </w:r>
      <w:r w:rsidR="009911BB">
        <w:t>is not</w:t>
      </w:r>
      <w:r>
        <w:t xml:space="preserve"> a definitive statement of timing</w:t>
      </w:r>
      <w:r w:rsidR="00351FF8">
        <w:t xml:space="preserve"> requirements</w:t>
      </w:r>
      <w:r>
        <w:t xml:space="preserve">, but </w:t>
      </w:r>
      <w:r w:rsidR="00351FF8">
        <w:t xml:space="preserve">instead provides </w:t>
      </w:r>
      <w:r>
        <w:t xml:space="preserve">a </w:t>
      </w:r>
      <w:r w:rsidR="00BA5264">
        <w:t>possible</w:t>
      </w:r>
      <w:r>
        <w:t xml:space="preserve"> general range </w:t>
      </w:r>
      <w:r w:rsidR="008049A5">
        <w:t xml:space="preserve">of time periods </w:t>
      </w:r>
      <w:r>
        <w:t xml:space="preserve">that </w:t>
      </w:r>
      <w:r w:rsidR="008049A5">
        <w:t>is realistic</w:t>
      </w:r>
      <w:r>
        <w:t>.</w:t>
      </w:r>
    </w:p>
    <w:p w14:paraId="3D567C08" w14:textId="5D5700B7" w:rsidR="009C4F3D" w:rsidRDefault="009C4F3D" w:rsidP="009C4F3D">
      <w:pPr>
        <w:pStyle w:val="Caption"/>
      </w:pPr>
      <w:bookmarkStart w:id="120" w:name="_Ref214624395"/>
      <w:bookmarkStart w:id="121" w:name="_Toc221522110"/>
      <w:bookmarkStart w:id="122" w:name="_Toc226981498"/>
      <w:r>
        <w:t xml:space="preserve">Table </w:t>
      </w:r>
      <w:fldSimple w:instr=" SEQ Table \* ARABIC ">
        <w:r w:rsidR="00211758">
          <w:rPr>
            <w:noProof/>
          </w:rPr>
          <w:t>15</w:t>
        </w:r>
      </w:fldSimple>
      <w:bookmarkEnd w:id="120"/>
      <w:r>
        <w:t xml:space="preserve"> Plant readying times</w:t>
      </w:r>
      <w:bookmarkEnd w:id="121"/>
      <w:bookmarkEnd w:id="122"/>
    </w:p>
    <w:tbl>
      <w:tblPr>
        <w:tblStyle w:val="TableCSIRO"/>
        <w:tblW w:w="5000" w:type="pct"/>
        <w:tblLook w:val="04A0" w:firstRow="1" w:lastRow="0" w:firstColumn="1" w:lastColumn="0" w:noHBand="0" w:noVBand="1"/>
      </w:tblPr>
      <w:tblGrid>
        <w:gridCol w:w="2265"/>
        <w:gridCol w:w="7373"/>
      </w:tblGrid>
      <w:tr w:rsidR="009C4F3D" w14:paraId="40229776" w14:textId="77777777" w:rsidTr="008E633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39E11227" w14:textId="77777777" w:rsidR="009C4F3D" w:rsidRDefault="009C4F3D" w:rsidP="008E6330">
            <w:pPr>
              <w:pStyle w:val="ColumnHeading"/>
            </w:pPr>
            <w:r>
              <w:t>Plant type</w:t>
            </w:r>
          </w:p>
        </w:tc>
        <w:tc>
          <w:tcPr>
            <w:tcW w:w="3825" w:type="pct"/>
          </w:tcPr>
          <w:p w14:paraId="0A823471" w14:textId="77777777" w:rsidR="009C4F3D" w:rsidRDefault="009C4F3D" w:rsidP="008E6330">
            <w:pPr>
              <w:pStyle w:val="ColumnHeading"/>
              <w:cnfStyle w:val="100000000000" w:firstRow="1" w:lastRow="0" w:firstColumn="0" w:lastColumn="0" w:oddVBand="0" w:evenVBand="0" w:oddHBand="0" w:evenHBand="0" w:firstRowFirstColumn="0" w:firstRowLastColumn="0" w:lastRowFirstColumn="0" w:lastRowLastColumn="0"/>
            </w:pPr>
            <w:r>
              <w:t>Time</w:t>
            </w:r>
          </w:p>
        </w:tc>
      </w:tr>
      <w:tr w:rsidR="009C4F3D" w14:paraId="2E972210"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0A195D7E" w14:textId="77777777" w:rsidR="009C4F3D" w:rsidRDefault="009C4F3D" w:rsidP="008E6330">
            <w:pPr>
              <w:pStyle w:val="RowHeading"/>
            </w:pPr>
            <w:r>
              <w:t>Battery Energy Storage</w:t>
            </w:r>
          </w:p>
        </w:tc>
        <w:tc>
          <w:tcPr>
            <w:tcW w:w="3825" w:type="pct"/>
          </w:tcPr>
          <w:p w14:paraId="0A24532A" w14:textId="77777777" w:rsidR="009C4F3D" w:rsidRPr="00D634D0"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D634D0">
              <w:t>15 to 30 minutes for entire plant</w:t>
            </w:r>
          </w:p>
        </w:tc>
      </w:tr>
      <w:tr w:rsidR="009C4F3D" w14:paraId="1CF47E57" w14:textId="77777777" w:rsidTr="008E6330">
        <w:tc>
          <w:tcPr>
            <w:cnfStyle w:val="001000000000" w:firstRow="0" w:lastRow="0" w:firstColumn="1" w:lastColumn="0" w:oddVBand="0" w:evenVBand="0" w:oddHBand="0" w:evenHBand="0" w:firstRowFirstColumn="0" w:firstRowLastColumn="0" w:lastRowFirstColumn="0" w:lastRowLastColumn="0"/>
            <w:tcW w:w="1175" w:type="pct"/>
          </w:tcPr>
          <w:p w14:paraId="7702954D" w14:textId="77777777" w:rsidR="009C4F3D" w:rsidRDefault="009C4F3D" w:rsidP="008E6330">
            <w:pPr>
              <w:pStyle w:val="RowHeading"/>
            </w:pPr>
            <w:r>
              <w:t>Solar Farm</w:t>
            </w:r>
          </w:p>
        </w:tc>
        <w:tc>
          <w:tcPr>
            <w:tcW w:w="3825" w:type="pct"/>
          </w:tcPr>
          <w:p w14:paraId="3926B4D7" w14:textId="77777777" w:rsidR="009C4F3D" w:rsidRPr="00D634D0"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D634D0">
              <w:t>25 to 45 minutes for entire plant</w:t>
            </w:r>
          </w:p>
        </w:tc>
      </w:tr>
      <w:tr w:rsidR="009C4F3D" w14:paraId="62F1B009"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6A9F8819" w14:textId="77777777" w:rsidR="009C4F3D" w:rsidRDefault="009C4F3D" w:rsidP="008E6330">
            <w:pPr>
              <w:pStyle w:val="RowHeading"/>
            </w:pPr>
            <w:r>
              <w:t>Wind Farm</w:t>
            </w:r>
          </w:p>
        </w:tc>
        <w:tc>
          <w:tcPr>
            <w:tcW w:w="3825" w:type="pct"/>
          </w:tcPr>
          <w:p w14:paraId="053525A4" w14:textId="77777777" w:rsidR="009C4F3D" w:rsidRPr="00D634D0"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D634D0">
              <w:t>20 minutes to restart centralised equipment, plus 5 to 15 minutes per turbine thereafter</w:t>
            </w:r>
          </w:p>
        </w:tc>
      </w:tr>
    </w:tbl>
    <w:p w14:paraId="6CFB3098" w14:textId="0F208C45" w:rsidR="009C4F3D" w:rsidRDefault="009C4F3D" w:rsidP="008E6330">
      <w:pPr>
        <w:pStyle w:val="BodyText"/>
      </w:pPr>
      <w:r>
        <w:t xml:space="preserve">Such figures </w:t>
      </w:r>
      <w:r w:rsidR="00091F31">
        <w:t>imply a requirement</w:t>
      </w:r>
      <w:r>
        <w:t xml:space="preserve"> that the plant has a UPS available for critical control and secondary systems which can withstand a 1-hour outage (7-8 hour withstand</w:t>
      </w:r>
      <w:r w:rsidR="0092031F">
        <w:t xml:space="preserve"> requirements are</w:t>
      </w:r>
      <w:r>
        <w:t xml:space="preserve"> commonly reported in local black start procedures). Beyond this </w:t>
      </w:r>
      <w:r w:rsidR="00555B77">
        <w:t>1-hour</w:t>
      </w:r>
      <w:r>
        <w:t xml:space="preserve"> timeframe, start-up times may dramatically increase to 7+ hours to days </w:t>
      </w:r>
      <w:r w:rsidR="00ED65F7">
        <w:t xml:space="preserve">because </w:t>
      </w:r>
      <w:r>
        <w:t xml:space="preserve">attendance </w:t>
      </w:r>
      <w:r w:rsidR="00ED65F7">
        <w:t>on</w:t>
      </w:r>
      <w:r>
        <w:t>site will be required to confirm correct startup of all systems following a return of supply.</w:t>
      </w:r>
    </w:p>
    <w:p w14:paraId="7B842390" w14:textId="34585FB0" w:rsidR="009C4F3D" w:rsidRDefault="009C4F3D" w:rsidP="008E6330">
      <w:pPr>
        <w:pStyle w:val="BodyText"/>
      </w:pPr>
      <w:r>
        <w:t xml:space="preserve">Combining the figures from </w:t>
      </w:r>
      <w:r>
        <w:fldChar w:fldCharType="begin"/>
      </w:r>
      <w:r>
        <w:instrText xml:space="preserve"> REF _Ref214465690 \h </w:instrText>
      </w:r>
      <w:r>
        <w:fldChar w:fldCharType="separate"/>
      </w:r>
      <w:r w:rsidR="00211758">
        <w:t xml:space="preserve">Table </w:t>
      </w:r>
      <w:r w:rsidR="00211758">
        <w:rPr>
          <w:noProof/>
        </w:rPr>
        <w:t>14</w:t>
      </w:r>
      <w:r>
        <w:fldChar w:fldCharType="end"/>
      </w:r>
      <w:r>
        <w:t xml:space="preserve"> and </w:t>
      </w:r>
      <w:r>
        <w:fldChar w:fldCharType="begin"/>
      </w:r>
      <w:r>
        <w:instrText xml:space="preserve"> REF _Ref214624395 \h </w:instrText>
      </w:r>
      <w:r>
        <w:fldChar w:fldCharType="separate"/>
      </w:r>
      <w:r w:rsidR="00211758">
        <w:t xml:space="preserve">Table </w:t>
      </w:r>
      <w:r w:rsidR="00211758">
        <w:rPr>
          <w:noProof/>
        </w:rPr>
        <w:t>15</w:t>
      </w:r>
      <w:r>
        <w:fldChar w:fldCharType="end"/>
      </w:r>
      <w:r>
        <w:t xml:space="preserve"> with the following scenarios, overall </w:t>
      </w:r>
      <w:r w:rsidR="00D50206">
        <w:t xml:space="preserve">total </w:t>
      </w:r>
      <w:r>
        <w:t>time</w:t>
      </w:r>
      <w:r w:rsidR="00D50206">
        <w:t xml:space="preserve"> period</w:t>
      </w:r>
      <w:r>
        <w:t xml:space="preserve">s for a REZ to re-energise up to its point of connection are calculated as follows. For each of the following, time zero is </w:t>
      </w:r>
      <w:r w:rsidR="00463CAC">
        <w:t xml:space="preserve">defined as </w:t>
      </w:r>
      <w:r>
        <w:t>when the GFM BESS is ready for export, which is understood to be as little as 10 minutes following a system black event (providing internal UPS systems functioned correctly).</w:t>
      </w:r>
    </w:p>
    <w:p w14:paraId="17553E55" w14:textId="77777777" w:rsidR="009C4F3D" w:rsidRDefault="009C4F3D" w:rsidP="009C4F3D">
      <w:pPr>
        <w:pStyle w:val="Heading4"/>
      </w:pPr>
      <w:r>
        <w:t>Scenario 1: GFM BESS to PoC</w:t>
      </w:r>
    </w:p>
    <w:p w14:paraId="3C44EF76" w14:textId="2946A7CB" w:rsidR="009C4F3D" w:rsidRDefault="005577AB" w:rsidP="008E6330">
      <w:pPr>
        <w:pStyle w:val="BodyText"/>
      </w:pPr>
      <w:r>
        <w:t xml:space="preserve">A </w:t>
      </w:r>
      <w:r w:rsidR="00A30626">
        <w:t>restart timing case study was investigated that</w:t>
      </w:r>
      <w:r w:rsidR="009C4F3D">
        <w:t xml:space="preserve"> is reflective of </w:t>
      </w:r>
      <w:r w:rsidR="009C4F3D" w:rsidRPr="007C372A">
        <w:t>Energy Case O described in Section</w:t>
      </w:r>
      <w:r w:rsidR="00A22D4B" w:rsidRPr="002715BD">
        <w:t xml:space="preserve"> </w:t>
      </w:r>
      <w:r w:rsidR="007C372A" w:rsidRPr="002715BD">
        <w:fldChar w:fldCharType="begin"/>
      </w:r>
      <w:r w:rsidR="007C372A" w:rsidRPr="002715BD">
        <w:instrText xml:space="preserve"> REF _Ref225520036 \r \h </w:instrText>
      </w:r>
      <w:r w:rsidR="007C372A">
        <w:instrText xml:space="preserve"> \* MERGEFORMAT </w:instrText>
      </w:r>
      <w:r w:rsidR="007C372A" w:rsidRPr="002715BD">
        <w:fldChar w:fldCharType="separate"/>
      </w:r>
      <w:r w:rsidR="00211758">
        <w:t>3.1.2</w:t>
      </w:r>
      <w:r w:rsidR="007C372A" w:rsidRPr="002715BD">
        <w:fldChar w:fldCharType="end"/>
      </w:r>
      <w:r w:rsidR="009C4F3D" w:rsidRPr="007C372A">
        <w:t>,</w:t>
      </w:r>
      <w:r w:rsidR="009C4F3D">
        <w:t xml:space="preserve"> where a single 400 MVA GFM BESS in VSM mode singlehandedly energises a single-circuit path to the point of connection, without energising other primary energy producing plant or synchronous condensers. This is the fastest likely timing for a REZ to </w:t>
      </w:r>
      <w:r w:rsidR="000033F3">
        <w:t xml:space="preserve">be able to </w:t>
      </w:r>
      <w:r w:rsidR="009C4F3D">
        <w:t xml:space="preserve">restore voltage at its point of connection </w:t>
      </w:r>
      <w:r w:rsidR="000033F3">
        <w:t xml:space="preserve">to </w:t>
      </w:r>
      <w:r w:rsidR="009C4F3D">
        <w:t>the broader network.</w:t>
      </w:r>
    </w:p>
    <w:p w14:paraId="3BA35EA1" w14:textId="704B4E37" w:rsidR="009C4F3D" w:rsidRDefault="009C4F3D" w:rsidP="009C4F3D">
      <w:pPr>
        <w:pStyle w:val="Caption"/>
      </w:pPr>
      <w:bookmarkStart w:id="123" w:name="_Toc221522111"/>
      <w:bookmarkStart w:id="124" w:name="_Toc226981499"/>
      <w:r>
        <w:t xml:space="preserve">Table </w:t>
      </w:r>
      <w:fldSimple w:instr=" SEQ Table \* ARABIC ">
        <w:r w:rsidR="00211758">
          <w:rPr>
            <w:noProof/>
          </w:rPr>
          <w:t>16</w:t>
        </w:r>
      </w:fldSimple>
      <w:r>
        <w:t xml:space="preserve"> Single GFM BESS to PoC Timing</w:t>
      </w:r>
      <w:bookmarkEnd w:id="123"/>
      <w:bookmarkEnd w:id="124"/>
    </w:p>
    <w:tbl>
      <w:tblPr>
        <w:tblStyle w:val="TableCSIRO"/>
        <w:tblW w:w="0" w:type="auto"/>
        <w:tblLook w:val="04A0" w:firstRow="1" w:lastRow="0" w:firstColumn="1" w:lastColumn="0" w:noHBand="0" w:noVBand="1"/>
      </w:tblPr>
      <w:tblGrid>
        <w:gridCol w:w="577"/>
        <w:gridCol w:w="1513"/>
        <w:gridCol w:w="693"/>
        <w:gridCol w:w="693"/>
        <w:gridCol w:w="694"/>
        <w:gridCol w:w="5355"/>
      </w:tblGrid>
      <w:tr w:rsidR="009C4F3D" w14:paraId="6E86E641" w14:textId="77777777" w:rsidTr="00A04B25">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78" w:type="dxa"/>
          </w:tcPr>
          <w:p w14:paraId="05721B63" w14:textId="77777777" w:rsidR="009C4F3D" w:rsidRDefault="009C4F3D" w:rsidP="008E6330">
            <w:pPr>
              <w:pStyle w:val="ColumnHeading"/>
            </w:pPr>
            <w:r w:rsidRPr="00924791">
              <w:t>Step</w:t>
            </w:r>
          </w:p>
        </w:tc>
        <w:tc>
          <w:tcPr>
            <w:tcW w:w="1522" w:type="dxa"/>
          </w:tcPr>
          <w:p w14:paraId="059150BA" w14:textId="77777777" w:rsidR="009C4F3D" w:rsidRDefault="009C4F3D" w:rsidP="008E6330">
            <w:pPr>
              <w:pStyle w:val="ColumnHeading"/>
              <w:cnfStyle w:val="100000000000" w:firstRow="1" w:lastRow="0" w:firstColumn="0" w:lastColumn="0" w:oddVBand="0" w:evenVBand="0" w:oddHBand="0" w:evenHBand="0" w:firstRowFirstColumn="0" w:firstRowLastColumn="0" w:lastRowFirstColumn="0" w:lastRowLastColumn="0"/>
            </w:pPr>
            <w:r w:rsidRPr="00924791">
              <w:t>Description</w:t>
            </w:r>
          </w:p>
        </w:tc>
        <w:tc>
          <w:tcPr>
            <w:tcW w:w="697" w:type="dxa"/>
          </w:tcPr>
          <w:p w14:paraId="32D2A60B" w14:textId="77777777" w:rsidR="009C4F3D" w:rsidRPr="001759C2" w:rsidRDefault="009C4F3D" w:rsidP="008E6330">
            <w:pPr>
              <w:pStyle w:val="ColumnHeading"/>
              <w:cnfStyle w:val="100000000000" w:firstRow="1" w:lastRow="0" w:firstColumn="0" w:lastColumn="0" w:oddVBand="0" w:evenVBand="0" w:oddHBand="0" w:evenHBand="0" w:firstRowFirstColumn="0" w:firstRowLastColumn="0" w:lastRowFirstColumn="0" w:lastRowLastColumn="0"/>
            </w:pPr>
            <w:r w:rsidRPr="001759C2">
              <w:t>Low</w:t>
            </w:r>
          </w:p>
        </w:tc>
        <w:tc>
          <w:tcPr>
            <w:tcW w:w="697" w:type="dxa"/>
          </w:tcPr>
          <w:p w14:paraId="5638CFDB" w14:textId="77777777" w:rsidR="009C4F3D" w:rsidRPr="00FB4689" w:rsidRDefault="009C4F3D" w:rsidP="008E6330">
            <w:pPr>
              <w:pStyle w:val="ColumnHeading"/>
              <w:cnfStyle w:val="100000000000" w:firstRow="1" w:lastRow="0" w:firstColumn="0" w:lastColumn="0" w:oddVBand="0" w:evenVBand="0" w:oddHBand="0" w:evenHBand="0" w:firstRowFirstColumn="0" w:firstRowLastColumn="0" w:lastRowFirstColumn="0" w:lastRowLastColumn="0"/>
            </w:pPr>
            <w:r>
              <w:t>Avg.</w:t>
            </w:r>
          </w:p>
        </w:tc>
        <w:tc>
          <w:tcPr>
            <w:tcW w:w="698" w:type="dxa"/>
          </w:tcPr>
          <w:p w14:paraId="5C8AF8EC" w14:textId="77777777" w:rsidR="009C4F3D" w:rsidRPr="00FB4689" w:rsidRDefault="009C4F3D" w:rsidP="008E6330">
            <w:pPr>
              <w:pStyle w:val="ColumnHeading"/>
              <w:cnfStyle w:val="100000000000" w:firstRow="1" w:lastRow="0" w:firstColumn="0" w:lastColumn="0" w:oddVBand="0" w:evenVBand="0" w:oddHBand="0" w:evenHBand="0" w:firstRowFirstColumn="0" w:firstRowLastColumn="0" w:lastRowFirstColumn="0" w:lastRowLastColumn="0"/>
            </w:pPr>
            <w:r>
              <w:t>High</w:t>
            </w:r>
          </w:p>
        </w:tc>
        <w:tc>
          <w:tcPr>
            <w:tcW w:w="5436" w:type="dxa"/>
          </w:tcPr>
          <w:p w14:paraId="5A7C52F2" w14:textId="77777777" w:rsidR="009C4F3D" w:rsidRPr="00924791" w:rsidRDefault="009C4F3D" w:rsidP="008E6330">
            <w:pPr>
              <w:pStyle w:val="ColumnHeading"/>
              <w:cnfStyle w:val="100000000000" w:firstRow="1" w:lastRow="0" w:firstColumn="0" w:lastColumn="0" w:oddVBand="0" w:evenVBand="0" w:oddHBand="0" w:evenHBand="0" w:firstRowFirstColumn="0" w:firstRowLastColumn="0" w:lastRowFirstColumn="0" w:lastRowLastColumn="0"/>
            </w:pPr>
            <w:r w:rsidRPr="00FB4689">
              <w:t>Notes</w:t>
            </w:r>
          </w:p>
        </w:tc>
      </w:tr>
      <w:tr w:rsidR="009C4F3D" w14:paraId="0998C298"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8" w:type="dxa"/>
          </w:tcPr>
          <w:p w14:paraId="483C2B5F" w14:textId="77777777" w:rsidR="009C4F3D" w:rsidRDefault="009C4F3D" w:rsidP="00CA41BF">
            <w:pPr>
              <w:pStyle w:val="TableText"/>
              <w:jc w:val="center"/>
            </w:pPr>
            <w:r w:rsidRPr="00924791">
              <w:t>1</w:t>
            </w:r>
          </w:p>
        </w:tc>
        <w:tc>
          <w:tcPr>
            <w:tcW w:w="1522" w:type="dxa"/>
          </w:tcPr>
          <w:p w14:paraId="4758BABF" w14:textId="77777777" w:rsidR="009C4F3D"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924791">
              <w:t>Energise a line</w:t>
            </w:r>
          </w:p>
        </w:tc>
        <w:tc>
          <w:tcPr>
            <w:tcW w:w="697" w:type="dxa"/>
          </w:tcPr>
          <w:p w14:paraId="3201060F" w14:textId="77777777" w:rsidR="009C4F3D" w:rsidRPr="00AB5FA1"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AB5FA1">
              <w:t>2</w:t>
            </w:r>
          </w:p>
        </w:tc>
        <w:tc>
          <w:tcPr>
            <w:tcW w:w="697" w:type="dxa"/>
          </w:tcPr>
          <w:p w14:paraId="6C522AAA"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3.5</w:t>
            </w:r>
          </w:p>
        </w:tc>
        <w:tc>
          <w:tcPr>
            <w:tcW w:w="698" w:type="dxa"/>
          </w:tcPr>
          <w:p w14:paraId="273BA4F5"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5</w:t>
            </w:r>
          </w:p>
        </w:tc>
        <w:tc>
          <w:tcPr>
            <w:tcW w:w="5436" w:type="dxa"/>
          </w:tcPr>
          <w:p w14:paraId="363425BE" w14:textId="77777777" w:rsidR="009C4F3D" w:rsidRPr="00924791"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FB4689">
              <w:t>330 kV breaker at PoC</w:t>
            </w:r>
          </w:p>
        </w:tc>
      </w:tr>
      <w:tr w:rsidR="009C4F3D" w14:paraId="7BEBC99F" w14:textId="77777777" w:rsidTr="008E6330">
        <w:tc>
          <w:tcPr>
            <w:cnfStyle w:val="001000000000" w:firstRow="0" w:lastRow="0" w:firstColumn="1" w:lastColumn="0" w:oddVBand="0" w:evenVBand="0" w:oddHBand="0" w:evenHBand="0" w:firstRowFirstColumn="0" w:firstRowLastColumn="0" w:lastRowFirstColumn="0" w:lastRowLastColumn="0"/>
            <w:tcW w:w="578" w:type="dxa"/>
          </w:tcPr>
          <w:p w14:paraId="446DE928" w14:textId="77777777" w:rsidR="009C4F3D" w:rsidRDefault="009C4F3D" w:rsidP="00CA41BF">
            <w:pPr>
              <w:pStyle w:val="TableText"/>
              <w:jc w:val="center"/>
            </w:pPr>
            <w:r w:rsidRPr="00924791">
              <w:t>2</w:t>
            </w:r>
          </w:p>
        </w:tc>
        <w:tc>
          <w:tcPr>
            <w:tcW w:w="1522" w:type="dxa"/>
          </w:tcPr>
          <w:p w14:paraId="47967640" w14:textId="77777777" w:rsidR="009C4F3D"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924791">
              <w:t>Energise a bus</w:t>
            </w:r>
          </w:p>
        </w:tc>
        <w:tc>
          <w:tcPr>
            <w:tcW w:w="697" w:type="dxa"/>
          </w:tcPr>
          <w:p w14:paraId="72436377" w14:textId="77777777" w:rsidR="009C4F3D" w:rsidRPr="00AB5FA1"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AB5FA1">
              <w:t>1</w:t>
            </w:r>
          </w:p>
        </w:tc>
        <w:tc>
          <w:tcPr>
            <w:tcW w:w="697" w:type="dxa"/>
          </w:tcPr>
          <w:p w14:paraId="1E4BD3DA"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1.5</w:t>
            </w:r>
          </w:p>
        </w:tc>
        <w:tc>
          <w:tcPr>
            <w:tcW w:w="698" w:type="dxa"/>
          </w:tcPr>
          <w:p w14:paraId="5E0B2357"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2</w:t>
            </w:r>
          </w:p>
        </w:tc>
        <w:tc>
          <w:tcPr>
            <w:tcW w:w="5436" w:type="dxa"/>
          </w:tcPr>
          <w:p w14:paraId="6C57B5F1" w14:textId="77777777" w:rsidR="009C4F3D" w:rsidRPr="00924791"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FB4689">
              <w:t>Incoming line to 330kV bus at HUB A</w:t>
            </w:r>
          </w:p>
        </w:tc>
      </w:tr>
      <w:tr w:rsidR="009C4F3D" w14:paraId="1A03F307"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8" w:type="dxa"/>
          </w:tcPr>
          <w:p w14:paraId="1FA2C855" w14:textId="77777777" w:rsidR="009C4F3D" w:rsidRDefault="009C4F3D" w:rsidP="00CA41BF">
            <w:pPr>
              <w:pStyle w:val="TableText"/>
              <w:jc w:val="center"/>
            </w:pPr>
            <w:r w:rsidRPr="00924791">
              <w:lastRenderedPageBreak/>
              <w:t>3</w:t>
            </w:r>
          </w:p>
        </w:tc>
        <w:tc>
          <w:tcPr>
            <w:tcW w:w="1522" w:type="dxa"/>
          </w:tcPr>
          <w:p w14:paraId="42EC2A30" w14:textId="77777777" w:rsidR="009C4F3D"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924791">
              <w:t>Energise a line</w:t>
            </w:r>
          </w:p>
        </w:tc>
        <w:tc>
          <w:tcPr>
            <w:tcW w:w="697" w:type="dxa"/>
          </w:tcPr>
          <w:p w14:paraId="791B4DF3"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2</w:t>
            </w:r>
          </w:p>
        </w:tc>
        <w:tc>
          <w:tcPr>
            <w:tcW w:w="697" w:type="dxa"/>
          </w:tcPr>
          <w:p w14:paraId="278A4D4D"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3.5</w:t>
            </w:r>
          </w:p>
        </w:tc>
        <w:tc>
          <w:tcPr>
            <w:tcW w:w="698" w:type="dxa"/>
          </w:tcPr>
          <w:p w14:paraId="7FC45DB5"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5</w:t>
            </w:r>
          </w:p>
        </w:tc>
        <w:tc>
          <w:tcPr>
            <w:tcW w:w="5436" w:type="dxa"/>
          </w:tcPr>
          <w:p w14:paraId="2B4BE7AF" w14:textId="77777777" w:rsidR="009C4F3D" w:rsidRPr="00924791"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FB4689">
              <w:t>Outgoing line to HYB2 (unintentional)</w:t>
            </w:r>
          </w:p>
        </w:tc>
      </w:tr>
      <w:tr w:rsidR="009C4F3D" w14:paraId="557DD588" w14:textId="77777777" w:rsidTr="008E6330">
        <w:tc>
          <w:tcPr>
            <w:cnfStyle w:val="001000000000" w:firstRow="0" w:lastRow="0" w:firstColumn="1" w:lastColumn="0" w:oddVBand="0" w:evenVBand="0" w:oddHBand="0" w:evenHBand="0" w:firstRowFirstColumn="0" w:firstRowLastColumn="0" w:lastRowFirstColumn="0" w:lastRowLastColumn="0"/>
            <w:tcW w:w="578" w:type="dxa"/>
          </w:tcPr>
          <w:p w14:paraId="248F0DD7" w14:textId="77777777" w:rsidR="009C4F3D" w:rsidRDefault="009C4F3D" w:rsidP="00CA41BF">
            <w:pPr>
              <w:pStyle w:val="TableText"/>
              <w:jc w:val="center"/>
            </w:pPr>
            <w:r w:rsidRPr="00924791">
              <w:t>4</w:t>
            </w:r>
          </w:p>
        </w:tc>
        <w:tc>
          <w:tcPr>
            <w:tcW w:w="1522" w:type="dxa"/>
          </w:tcPr>
          <w:p w14:paraId="1F12B0B9" w14:textId="77777777" w:rsidR="009C4F3D"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924791">
              <w:t>Energise a passive filter</w:t>
            </w:r>
          </w:p>
        </w:tc>
        <w:tc>
          <w:tcPr>
            <w:tcW w:w="697" w:type="dxa"/>
          </w:tcPr>
          <w:p w14:paraId="2B1264DA"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2</w:t>
            </w:r>
          </w:p>
        </w:tc>
        <w:tc>
          <w:tcPr>
            <w:tcW w:w="697" w:type="dxa"/>
          </w:tcPr>
          <w:p w14:paraId="7BB3C925"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3.5</w:t>
            </w:r>
          </w:p>
        </w:tc>
        <w:tc>
          <w:tcPr>
            <w:tcW w:w="698" w:type="dxa"/>
          </w:tcPr>
          <w:p w14:paraId="3B389B5C"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5</w:t>
            </w:r>
          </w:p>
        </w:tc>
        <w:tc>
          <w:tcPr>
            <w:tcW w:w="5436" w:type="dxa"/>
          </w:tcPr>
          <w:p w14:paraId="05ACE946" w14:textId="77777777" w:rsidR="009C4F3D" w:rsidRPr="00924791"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FB4689">
              <w:t>Energise the passive filter to reduce transformer resonance</w:t>
            </w:r>
          </w:p>
        </w:tc>
      </w:tr>
      <w:tr w:rsidR="009C4F3D" w14:paraId="3383C49B"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8" w:type="dxa"/>
          </w:tcPr>
          <w:p w14:paraId="57759799" w14:textId="77777777" w:rsidR="009C4F3D" w:rsidRDefault="009C4F3D" w:rsidP="00CA41BF">
            <w:pPr>
              <w:pStyle w:val="TableText"/>
              <w:jc w:val="center"/>
            </w:pPr>
            <w:r w:rsidRPr="00924791">
              <w:t>5</w:t>
            </w:r>
          </w:p>
        </w:tc>
        <w:tc>
          <w:tcPr>
            <w:tcW w:w="1522" w:type="dxa"/>
          </w:tcPr>
          <w:p w14:paraId="5545B693" w14:textId="77777777" w:rsidR="009C4F3D"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924791">
              <w:t>Energise a transformer</w:t>
            </w:r>
          </w:p>
        </w:tc>
        <w:tc>
          <w:tcPr>
            <w:tcW w:w="697" w:type="dxa"/>
          </w:tcPr>
          <w:p w14:paraId="6E7A181D"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2</w:t>
            </w:r>
          </w:p>
        </w:tc>
        <w:tc>
          <w:tcPr>
            <w:tcW w:w="697" w:type="dxa"/>
          </w:tcPr>
          <w:p w14:paraId="5CFC1442"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6</w:t>
            </w:r>
          </w:p>
        </w:tc>
        <w:tc>
          <w:tcPr>
            <w:tcW w:w="698" w:type="dxa"/>
          </w:tcPr>
          <w:p w14:paraId="4DA20E67"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10</w:t>
            </w:r>
          </w:p>
        </w:tc>
        <w:tc>
          <w:tcPr>
            <w:tcW w:w="5436" w:type="dxa"/>
          </w:tcPr>
          <w:p w14:paraId="5D0F6ADF" w14:textId="77777777" w:rsidR="009C4F3D" w:rsidRPr="00924791"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FB4689">
              <w:t>Energise a HUB A 330/500 kV 1500 MVA transformer</w:t>
            </w:r>
          </w:p>
        </w:tc>
      </w:tr>
      <w:tr w:rsidR="009C4F3D" w14:paraId="49467F98" w14:textId="77777777" w:rsidTr="008E6330">
        <w:tc>
          <w:tcPr>
            <w:cnfStyle w:val="001000000000" w:firstRow="0" w:lastRow="0" w:firstColumn="1" w:lastColumn="0" w:oddVBand="0" w:evenVBand="0" w:oddHBand="0" w:evenHBand="0" w:firstRowFirstColumn="0" w:firstRowLastColumn="0" w:lastRowFirstColumn="0" w:lastRowLastColumn="0"/>
            <w:tcW w:w="578" w:type="dxa"/>
          </w:tcPr>
          <w:p w14:paraId="611A2EBF" w14:textId="77777777" w:rsidR="009C4F3D" w:rsidRDefault="009C4F3D" w:rsidP="00CA41BF">
            <w:pPr>
              <w:pStyle w:val="TableText"/>
              <w:jc w:val="center"/>
            </w:pPr>
            <w:r w:rsidRPr="00924791">
              <w:t>6</w:t>
            </w:r>
          </w:p>
        </w:tc>
        <w:tc>
          <w:tcPr>
            <w:tcW w:w="1522" w:type="dxa"/>
          </w:tcPr>
          <w:p w14:paraId="44803751" w14:textId="77777777" w:rsidR="009C4F3D"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924791">
              <w:t>Energise a bus</w:t>
            </w:r>
          </w:p>
        </w:tc>
        <w:tc>
          <w:tcPr>
            <w:tcW w:w="697" w:type="dxa"/>
          </w:tcPr>
          <w:p w14:paraId="05D707C7"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1</w:t>
            </w:r>
          </w:p>
        </w:tc>
        <w:tc>
          <w:tcPr>
            <w:tcW w:w="697" w:type="dxa"/>
          </w:tcPr>
          <w:p w14:paraId="25521F9B"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1.5</w:t>
            </w:r>
          </w:p>
        </w:tc>
        <w:tc>
          <w:tcPr>
            <w:tcW w:w="698" w:type="dxa"/>
          </w:tcPr>
          <w:p w14:paraId="5A934DA1"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2</w:t>
            </w:r>
          </w:p>
        </w:tc>
        <w:tc>
          <w:tcPr>
            <w:tcW w:w="5436" w:type="dxa"/>
          </w:tcPr>
          <w:p w14:paraId="60160EE6" w14:textId="77777777" w:rsidR="009C4F3D" w:rsidRPr="00924791"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FB4689">
              <w:t>Energise the HUB A 500 kV bus</w:t>
            </w:r>
          </w:p>
        </w:tc>
      </w:tr>
      <w:tr w:rsidR="009C4F3D" w14:paraId="2AE601DB"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8" w:type="dxa"/>
          </w:tcPr>
          <w:p w14:paraId="3099D598" w14:textId="77777777" w:rsidR="009C4F3D" w:rsidRDefault="009C4F3D" w:rsidP="00CA41BF">
            <w:pPr>
              <w:pStyle w:val="TableText"/>
              <w:jc w:val="center"/>
            </w:pPr>
            <w:r w:rsidRPr="00924791">
              <w:t>7</w:t>
            </w:r>
          </w:p>
        </w:tc>
        <w:tc>
          <w:tcPr>
            <w:tcW w:w="1522" w:type="dxa"/>
          </w:tcPr>
          <w:p w14:paraId="18A3E6DD" w14:textId="77777777" w:rsidR="009C4F3D"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924791">
              <w:t>Energise a line</w:t>
            </w:r>
          </w:p>
        </w:tc>
        <w:tc>
          <w:tcPr>
            <w:tcW w:w="697" w:type="dxa"/>
          </w:tcPr>
          <w:p w14:paraId="62DC5A11"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2</w:t>
            </w:r>
          </w:p>
        </w:tc>
        <w:tc>
          <w:tcPr>
            <w:tcW w:w="697" w:type="dxa"/>
          </w:tcPr>
          <w:p w14:paraId="3A781757"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3.5</w:t>
            </w:r>
          </w:p>
        </w:tc>
        <w:tc>
          <w:tcPr>
            <w:tcW w:w="698" w:type="dxa"/>
          </w:tcPr>
          <w:p w14:paraId="2C24444A"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5</w:t>
            </w:r>
          </w:p>
        </w:tc>
        <w:tc>
          <w:tcPr>
            <w:tcW w:w="5436" w:type="dxa"/>
          </w:tcPr>
          <w:p w14:paraId="065CA301" w14:textId="77777777" w:rsidR="009C4F3D" w:rsidRPr="00924791"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FB4689">
              <w:t>Energise the 500 kV line from HUB A to HUB B</w:t>
            </w:r>
          </w:p>
        </w:tc>
      </w:tr>
      <w:tr w:rsidR="009C4F3D" w14:paraId="1442CF6D" w14:textId="77777777" w:rsidTr="008E6330">
        <w:tc>
          <w:tcPr>
            <w:cnfStyle w:val="001000000000" w:firstRow="0" w:lastRow="0" w:firstColumn="1" w:lastColumn="0" w:oddVBand="0" w:evenVBand="0" w:oddHBand="0" w:evenHBand="0" w:firstRowFirstColumn="0" w:firstRowLastColumn="0" w:lastRowFirstColumn="0" w:lastRowLastColumn="0"/>
            <w:tcW w:w="578" w:type="dxa"/>
          </w:tcPr>
          <w:p w14:paraId="54E1F3A4" w14:textId="77777777" w:rsidR="009C4F3D" w:rsidRDefault="009C4F3D" w:rsidP="00CA41BF">
            <w:pPr>
              <w:pStyle w:val="TableText"/>
              <w:jc w:val="center"/>
            </w:pPr>
            <w:r w:rsidRPr="00924791">
              <w:t>8</w:t>
            </w:r>
          </w:p>
        </w:tc>
        <w:tc>
          <w:tcPr>
            <w:tcW w:w="1522" w:type="dxa"/>
          </w:tcPr>
          <w:p w14:paraId="7B4CC68C" w14:textId="77777777" w:rsidR="009C4F3D"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924791">
              <w:t>De-energise a passive filter</w:t>
            </w:r>
          </w:p>
        </w:tc>
        <w:tc>
          <w:tcPr>
            <w:tcW w:w="697" w:type="dxa"/>
          </w:tcPr>
          <w:p w14:paraId="4B69DF3F"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1</w:t>
            </w:r>
          </w:p>
        </w:tc>
        <w:tc>
          <w:tcPr>
            <w:tcW w:w="697" w:type="dxa"/>
          </w:tcPr>
          <w:p w14:paraId="37A64D6D"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1.5</w:t>
            </w:r>
          </w:p>
        </w:tc>
        <w:tc>
          <w:tcPr>
            <w:tcW w:w="698" w:type="dxa"/>
          </w:tcPr>
          <w:p w14:paraId="01F52AC3"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2</w:t>
            </w:r>
          </w:p>
        </w:tc>
        <w:tc>
          <w:tcPr>
            <w:tcW w:w="5436" w:type="dxa"/>
          </w:tcPr>
          <w:p w14:paraId="35763E5A" w14:textId="77777777" w:rsidR="009C4F3D" w:rsidRPr="00924791"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FB4689">
              <w:t>De-energise the filter now that the transformer is active (improve Q headroom)</w:t>
            </w:r>
          </w:p>
        </w:tc>
      </w:tr>
      <w:tr w:rsidR="009C4F3D" w14:paraId="2525C585"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8" w:type="dxa"/>
          </w:tcPr>
          <w:p w14:paraId="621C5313" w14:textId="77777777" w:rsidR="009C4F3D" w:rsidRDefault="009C4F3D" w:rsidP="00CA41BF">
            <w:pPr>
              <w:pStyle w:val="TableText"/>
              <w:jc w:val="center"/>
            </w:pPr>
            <w:r w:rsidRPr="00924791">
              <w:t>9</w:t>
            </w:r>
          </w:p>
        </w:tc>
        <w:tc>
          <w:tcPr>
            <w:tcW w:w="1522" w:type="dxa"/>
          </w:tcPr>
          <w:p w14:paraId="73ABEEDE" w14:textId="77777777" w:rsidR="009C4F3D"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924791">
              <w:t>Energise a bus</w:t>
            </w:r>
          </w:p>
        </w:tc>
        <w:tc>
          <w:tcPr>
            <w:tcW w:w="697" w:type="dxa"/>
          </w:tcPr>
          <w:p w14:paraId="25F7BB3A"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1</w:t>
            </w:r>
          </w:p>
        </w:tc>
        <w:tc>
          <w:tcPr>
            <w:tcW w:w="697" w:type="dxa"/>
          </w:tcPr>
          <w:p w14:paraId="2BD66E39"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1.5</w:t>
            </w:r>
          </w:p>
        </w:tc>
        <w:tc>
          <w:tcPr>
            <w:tcW w:w="698" w:type="dxa"/>
          </w:tcPr>
          <w:p w14:paraId="5C4F457D"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2</w:t>
            </w:r>
          </w:p>
        </w:tc>
        <w:tc>
          <w:tcPr>
            <w:tcW w:w="5436" w:type="dxa"/>
          </w:tcPr>
          <w:p w14:paraId="6829C2DF" w14:textId="77777777" w:rsidR="009C4F3D" w:rsidRPr="00924791"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FB4689">
              <w:t>Energise the HUB B 500 kV bus from incoming line</w:t>
            </w:r>
          </w:p>
        </w:tc>
      </w:tr>
      <w:tr w:rsidR="009C4F3D" w14:paraId="7B613971" w14:textId="77777777" w:rsidTr="008E6330">
        <w:tc>
          <w:tcPr>
            <w:cnfStyle w:val="001000000000" w:firstRow="0" w:lastRow="0" w:firstColumn="1" w:lastColumn="0" w:oddVBand="0" w:evenVBand="0" w:oddHBand="0" w:evenHBand="0" w:firstRowFirstColumn="0" w:firstRowLastColumn="0" w:lastRowFirstColumn="0" w:lastRowLastColumn="0"/>
            <w:tcW w:w="578" w:type="dxa"/>
          </w:tcPr>
          <w:p w14:paraId="3517575C" w14:textId="77777777" w:rsidR="009C4F3D" w:rsidRDefault="009C4F3D" w:rsidP="00CA41BF">
            <w:pPr>
              <w:pStyle w:val="TableText"/>
              <w:jc w:val="center"/>
            </w:pPr>
            <w:r w:rsidRPr="00924791">
              <w:t>10</w:t>
            </w:r>
          </w:p>
        </w:tc>
        <w:tc>
          <w:tcPr>
            <w:tcW w:w="1522" w:type="dxa"/>
          </w:tcPr>
          <w:p w14:paraId="5B7F284E" w14:textId="77777777" w:rsidR="009C4F3D"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924791">
              <w:t>Energise a line</w:t>
            </w:r>
          </w:p>
        </w:tc>
        <w:tc>
          <w:tcPr>
            <w:tcW w:w="697" w:type="dxa"/>
          </w:tcPr>
          <w:p w14:paraId="383A27E8"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2</w:t>
            </w:r>
          </w:p>
        </w:tc>
        <w:tc>
          <w:tcPr>
            <w:tcW w:w="697" w:type="dxa"/>
          </w:tcPr>
          <w:p w14:paraId="2A19B484"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3.5</w:t>
            </w:r>
          </w:p>
        </w:tc>
        <w:tc>
          <w:tcPr>
            <w:tcW w:w="698" w:type="dxa"/>
          </w:tcPr>
          <w:p w14:paraId="372EFF80" w14:textId="77777777" w:rsidR="009C4F3D" w:rsidRPr="00AB5FA1"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AB5FA1">
              <w:t>5</w:t>
            </w:r>
          </w:p>
        </w:tc>
        <w:tc>
          <w:tcPr>
            <w:tcW w:w="5436" w:type="dxa"/>
          </w:tcPr>
          <w:p w14:paraId="210C9949" w14:textId="77777777" w:rsidR="009C4F3D" w:rsidRPr="00924791"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FB4689">
              <w:t>Energise the 500 kV line from HUB B to the point of connection</w:t>
            </w:r>
          </w:p>
        </w:tc>
      </w:tr>
      <w:tr w:rsidR="009C4F3D" w14:paraId="125E98DE" w14:textId="77777777" w:rsidTr="008E633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8" w:type="dxa"/>
          </w:tcPr>
          <w:p w14:paraId="5BE59F88" w14:textId="77777777" w:rsidR="009C4F3D" w:rsidRDefault="009C4F3D" w:rsidP="00CA41BF">
            <w:pPr>
              <w:pStyle w:val="TableText"/>
              <w:jc w:val="center"/>
            </w:pPr>
            <w:r w:rsidRPr="00924791">
              <w:t>11</w:t>
            </w:r>
          </w:p>
        </w:tc>
        <w:tc>
          <w:tcPr>
            <w:tcW w:w="1522" w:type="dxa"/>
          </w:tcPr>
          <w:p w14:paraId="13260B70" w14:textId="77777777" w:rsidR="009C4F3D"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924791">
              <w:t>Energise a bus</w:t>
            </w:r>
          </w:p>
        </w:tc>
        <w:tc>
          <w:tcPr>
            <w:tcW w:w="697" w:type="dxa"/>
          </w:tcPr>
          <w:p w14:paraId="359171CC"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1</w:t>
            </w:r>
          </w:p>
        </w:tc>
        <w:tc>
          <w:tcPr>
            <w:tcW w:w="697" w:type="dxa"/>
          </w:tcPr>
          <w:p w14:paraId="27C77C19"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1.5</w:t>
            </w:r>
          </w:p>
        </w:tc>
        <w:tc>
          <w:tcPr>
            <w:tcW w:w="698" w:type="dxa"/>
          </w:tcPr>
          <w:p w14:paraId="2AF08E85" w14:textId="77777777" w:rsidR="009C4F3D" w:rsidRPr="00AB5FA1"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AB5FA1">
              <w:t>2</w:t>
            </w:r>
          </w:p>
        </w:tc>
        <w:tc>
          <w:tcPr>
            <w:tcW w:w="5436" w:type="dxa"/>
          </w:tcPr>
          <w:p w14:paraId="69984A13" w14:textId="77777777" w:rsidR="009C4F3D" w:rsidRPr="00924791" w:rsidRDefault="009C4F3D" w:rsidP="008E6330">
            <w:pPr>
              <w:pStyle w:val="TableText"/>
              <w:cnfStyle w:val="000000100000" w:firstRow="0" w:lastRow="0" w:firstColumn="0" w:lastColumn="0" w:oddVBand="0" w:evenVBand="0" w:oddHBand="1" w:evenHBand="0" w:firstRowFirstColumn="0" w:firstRowLastColumn="0" w:lastRowFirstColumn="0" w:lastRowLastColumn="0"/>
            </w:pPr>
            <w:r w:rsidRPr="00FB4689">
              <w:t>Energise the 500 kV PoC bus</w:t>
            </w:r>
          </w:p>
        </w:tc>
      </w:tr>
      <w:tr w:rsidR="009C4F3D" w14:paraId="5E5BA12F" w14:textId="77777777" w:rsidTr="008E6330">
        <w:tc>
          <w:tcPr>
            <w:cnfStyle w:val="001000000000" w:firstRow="0" w:lastRow="0" w:firstColumn="1" w:lastColumn="0" w:oddVBand="0" w:evenVBand="0" w:oddHBand="0" w:evenHBand="0" w:firstRowFirstColumn="0" w:firstRowLastColumn="0" w:lastRowFirstColumn="0" w:lastRowLastColumn="0"/>
            <w:tcW w:w="2100" w:type="dxa"/>
            <w:gridSpan w:val="2"/>
          </w:tcPr>
          <w:p w14:paraId="521B2795" w14:textId="77777777" w:rsidR="009C4F3D" w:rsidRPr="00924791" w:rsidRDefault="009C4F3D" w:rsidP="008E6330">
            <w:pPr>
              <w:pStyle w:val="TableText"/>
            </w:pPr>
            <w:r>
              <w:t>Total time required:</w:t>
            </w:r>
          </w:p>
        </w:tc>
        <w:tc>
          <w:tcPr>
            <w:tcW w:w="697" w:type="dxa"/>
          </w:tcPr>
          <w:p w14:paraId="76CA5C09" w14:textId="77777777" w:rsidR="009C4F3D" w:rsidRPr="00510F2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510F2D">
              <w:t>17</w:t>
            </w:r>
          </w:p>
        </w:tc>
        <w:tc>
          <w:tcPr>
            <w:tcW w:w="697" w:type="dxa"/>
          </w:tcPr>
          <w:p w14:paraId="4C39CE76" w14:textId="77777777" w:rsidR="009C4F3D" w:rsidRPr="00510F2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510F2D">
              <w:t>31</w:t>
            </w:r>
          </w:p>
        </w:tc>
        <w:tc>
          <w:tcPr>
            <w:tcW w:w="698" w:type="dxa"/>
          </w:tcPr>
          <w:p w14:paraId="60B2752F" w14:textId="77777777" w:rsidR="009C4F3D" w:rsidRPr="00510F2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510F2D">
              <w:t>45</w:t>
            </w:r>
          </w:p>
        </w:tc>
        <w:tc>
          <w:tcPr>
            <w:tcW w:w="5436" w:type="dxa"/>
          </w:tcPr>
          <w:p w14:paraId="394670A1" w14:textId="77777777" w:rsidR="009C4F3D" w:rsidRPr="00972639" w:rsidRDefault="009C4F3D" w:rsidP="008E6330">
            <w:pPr>
              <w:pStyle w:val="TableText"/>
              <w:cnfStyle w:val="000000000000" w:firstRow="0" w:lastRow="0" w:firstColumn="0" w:lastColumn="0" w:oddVBand="0" w:evenVBand="0" w:oddHBand="0" w:evenHBand="0" w:firstRowFirstColumn="0" w:firstRowLastColumn="0" w:lastRowFirstColumn="0" w:lastRowLastColumn="0"/>
            </w:pPr>
            <w:r w:rsidRPr="00972639">
              <w:t xml:space="preserve">Minutes </w:t>
            </w:r>
          </w:p>
        </w:tc>
      </w:tr>
    </w:tbl>
    <w:p w14:paraId="7C4379F6" w14:textId="32F8A62E" w:rsidR="009C4F3D" w:rsidRDefault="009C4F3D" w:rsidP="00A04B25">
      <w:pPr>
        <w:pStyle w:val="BodyText"/>
      </w:pPr>
      <w:r>
        <w:t xml:space="preserve">Hence, this </w:t>
      </w:r>
      <w:r w:rsidR="00653F57">
        <w:t xml:space="preserve">restart sequence </w:t>
      </w:r>
      <w:r>
        <w:t>switching scenario is likely to be achieved within 17 (optimistic) to 45 (pessimistic) minutes.</w:t>
      </w:r>
    </w:p>
    <w:p w14:paraId="43AAD62B" w14:textId="77777777" w:rsidR="009C4F3D" w:rsidRDefault="009C4F3D" w:rsidP="009C4F3D">
      <w:pPr>
        <w:pStyle w:val="Heading4"/>
      </w:pPr>
      <w:r>
        <w:t>Scenario 2: Semi-energised REZ to PoC</w:t>
      </w:r>
    </w:p>
    <w:p w14:paraId="0BE6F695" w14:textId="0A549343" w:rsidR="009C4F3D" w:rsidRDefault="00653F57" w:rsidP="00A04B25">
      <w:pPr>
        <w:pStyle w:val="BodyText"/>
      </w:pPr>
      <w:r>
        <w:t xml:space="preserve">A restart timing case study was investigated that </w:t>
      </w:r>
      <w:r w:rsidR="009C4F3D">
        <w:t>is reflective of the semi-established REZ case described in Section</w:t>
      </w:r>
      <w:r w:rsidR="00C36071">
        <w:t xml:space="preserve"> </w:t>
      </w:r>
      <w:r w:rsidR="00C36071">
        <w:fldChar w:fldCharType="begin"/>
      </w:r>
      <w:r w:rsidR="00C36071">
        <w:instrText xml:space="preserve"> REF _Ref219463983 \r \h </w:instrText>
      </w:r>
      <w:r w:rsidR="00C36071">
        <w:fldChar w:fldCharType="separate"/>
      </w:r>
      <w:r w:rsidR="00211758">
        <w:t>3.1.3</w:t>
      </w:r>
      <w:r w:rsidR="00C36071">
        <w:fldChar w:fldCharType="end"/>
      </w:r>
      <w:r w:rsidR="009C4F3D">
        <w:t xml:space="preserve">, where </w:t>
      </w:r>
      <w:r w:rsidR="00EC1523">
        <w:t xml:space="preserve">there are </w:t>
      </w:r>
      <w:r w:rsidR="009C4F3D">
        <w:t>four of seven primary energy producers online with a combined potential nameplate output of &gt;1.7 GVA</w:t>
      </w:r>
      <w:r w:rsidR="00EC1523">
        <w:t>, namely</w:t>
      </w:r>
      <w:r w:rsidR="009C4F3D">
        <w:t>:</w:t>
      </w:r>
    </w:p>
    <w:p w14:paraId="368E6621" w14:textId="77777777" w:rsidR="009C4F3D" w:rsidRDefault="009C4F3D" w:rsidP="009C4F3D">
      <w:pPr>
        <w:pStyle w:val="ListBullet"/>
        <w:tabs>
          <w:tab w:val="clear" w:pos="227"/>
          <w:tab w:val="clear" w:pos="397"/>
        </w:tabs>
        <w:spacing w:before="80" w:after="80" w:line="278" w:lineRule="auto"/>
        <w:ind w:left="360" w:hanging="360"/>
      </w:pPr>
      <w:r>
        <w:t>400 MVA GFM BESS (black starter 1)</w:t>
      </w:r>
    </w:p>
    <w:p w14:paraId="0FF0DC14" w14:textId="77777777" w:rsidR="009C4F3D" w:rsidRDefault="009C4F3D" w:rsidP="009C4F3D">
      <w:pPr>
        <w:pStyle w:val="ListBullet"/>
        <w:tabs>
          <w:tab w:val="clear" w:pos="227"/>
          <w:tab w:val="clear" w:pos="397"/>
        </w:tabs>
        <w:spacing w:before="80" w:after="80" w:line="278" w:lineRule="auto"/>
        <w:ind w:left="360" w:hanging="360"/>
      </w:pPr>
      <w:r>
        <w:t>352 MVA GFL Wind Farm (Type IV, total installation capacity of 700 MVA)</w:t>
      </w:r>
    </w:p>
    <w:p w14:paraId="2637A7CF" w14:textId="77777777" w:rsidR="009C4F3D" w:rsidRDefault="009C4F3D" w:rsidP="009C4F3D">
      <w:pPr>
        <w:pStyle w:val="ListBullet"/>
        <w:tabs>
          <w:tab w:val="clear" w:pos="227"/>
          <w:tab w:val="clear" w:pos="397"/>
        </w:tabs>
        <w:spacing w:before="80" w:after="80" w:line="278" w:lineRule="auto"/>
        <w:ind w:left="360" w:hanging="360"/>
      </w:pPr>
      <w:r>
        <w:t>250 MVA GFM BESS (black starter 2)</w:t>
      </w:r>
    </w:p>
    <w:p w14:paraId="402D810C" w14:textId="77777777" w:rsidR="009C4F3D" w:rsidRDefault="009C4F3D" w:rsidP="009C4F3D">
      <w:pPr>
        <w:pStyle w:val="ListBullet"/>
        <w:tabs>
          <w:tab w:val="clear" w:pos="227"/>
          <w:tab w:val="clear" w:pos="397"/>
        </w:tabs>
        <w:spacing w:before="80" w:after="80" w:line="278" w:lineRule="auto"/>
        <w:ind w:left="360" w:hanging="360"/>
      </w:pPr>
      <w:r>
        <w:t>250 MVA GFL Solar Farm</w:t>
      </w:r>
    </w:p>
    <w:p w14:paraId="2CBC82D3" w14:textId="77777777" w:rsidR="009C4F3D" w:rsidRDefault="009C4F3D" w:rsidP="009C4F3D">
      <w:pPr>
        <w:pStyle w:val="ListBullet"/>
        <w:tabs>
          <w:tab w:val="clear" w:pos="227"/>
          <w:tab w:val="clear" w:pos="397"/>
        </w:tabs>
        <w:spacing w:before="80" w:after="80" w:line="278" w:lineRule="auto"/>
        <w:ind w:left="360" w:hanging="360"/>
      </w:pPr>
      <w:r>
        <w:t>516 MVA GFL Wind Farm (Type III, total installation capacity of 920 MVA)</w:t>
      </w:r>
    </w:p>
    <w:p w14:paraId="56F3ADD8" w14:textId="65B04DEC" w:rsidR="009C4F3D" w:rsidRPr="00D504A1" w:rsidRDefault="009C4F3D" w:rsidP="00A04B25">
      <w:pPr>
        <w:pStyle w:val="BodyText"/>
      </w:pPr>
      <w:r>
        <w:t xml:space="preserve">Unlike the example immediately preceding this one, this re-establishment process aims to restore substantially more </w:t>
      </w:r>
      <w:r w:rsidR="00AE04AB">
        <w:t xml:space="preserve">(both number and </w:t>
      </w:r>
      <w:r w:rsidR="00570DF5">
        <w:t xml:space="preserve">output </w:t>
      </w:r>
      <w:r w:rsidR="00AE04AB">
        <w:t>capacity</w:t>
      </w:r>
      <w:r w:rsidR="00570DF5">
        <w:t xml:space="preserve"> of</w:t>
      </w:r>
      <w:r w:rsidR="00AE04AB">
        <w:t xml:space="preserve">) </w:t>
      </w:r>
      <w:r>
        <w:t xml:space="preserve">generation sources, including primary energy producing generators, </w:t>
      </w:r>
      <w:r w:rsidR="00B52640">
        <w:t xml:space="preserve">in order </w:t>
      </w:r>
      <w:r>
        <w:t xml:space="preserve">to boost the level of </w:t>
      </w:r>
      <w:r w:rsidR="003A22EA">
        <w:t xml:space="preserve">effective </w:t>
      </w:r>
      <w:r>
        <w:t xml:space="preserve">capacity of the black starter to exceed the largest single synchronous generating unit in the NEM (Kogan Creek @ 750 MW / 833 MVA). Excluding wind farms (due to the potential for needing </w:t>
      </w:r>
      <w:r w:rsidR="00CD1D79">
        <w:t xml:space="preserve">an </w:t>
      </w:r>
      <w:r>
        <w:t xml:space="preserve">extended time </w:t>
      </w:r>
      <w:r w:rsidR="00CD1D79">
        <w:t xml:space="preserve">frame for them </w:t>
      </w:r>
      <w:r>
        <w:t>to return to service</w:t>
      </w:r>
      <w:r w:rsidR="00875118">
        <w:t>, see Table 14</w:t>
      </w:r>
      <w:r>
        <w:t>), this scenario will deliver 900 MVA of combined capacity within the timelines listed below. (Note that for this example, there were no synchronous condensers brought online as they were not required to maintain stability).</w:t>
      </w:r>
    </w:p>
    <w:p w14:paraId="5D612576" w14:textId="24349260" w:rsidR="009C4F3D" w:rsidRDefault="009C4F3D" w:rsidP="009C4F3D">
      <w:pPr>
        <w:pStyle w:val="Caption"/>
      </w:pPr>
      <w:bookmarkStart w:id="125" w:name="_Toc221522112"/>
      <w:bookmarkStart w:id="126" w:name="_Toc226981500"/>
      <w:r>
        <w:t xml:space="preserve">Table </w:t>
      </w:r>
      <w:fldSimple w:instr=" SEQ Table \* ARABIC ">
        <w:r w:rsidR="00211758">
          <w:rPr>
            <w:noProof/>
          </w:rPr>
          <w:t>17</w:t>
        </w:r>
      </w:fldSimple>
      <w:r>
        <w:t xml:space="preserve"> Semi-energised REZ to PoC Timing</w:t>
      </w:r>
      <w:bookmarkEnd w:id="125"/>
      <w:r w:rsidR="0019698B">
        <w:t xml:space="preserve"> (Area A)</w:t>
      </w:r>
      <w:bookmarkEnd w:id="126"/>
    </w:p>
    <w:tbl>
      <w:tblPr>
        <w:tblStyle w:val="TableCSIRO"/>
        <w:tblW w:w="0" w:type="auto"/>
        <w:tblLook w:val="04A0" w:firstRow="1" w:lastRow="0" w:firstColumn="1" w:lastColumn="0" w:noHBand="0" w:noVBand="1"/>
      </w:tblPr>
      <w:tblGrid>
        <w:gridCol w:w="577"/>
        <w:gridCol w:w="1532"/>
        <w:gridCol w:w="658"/>
        <w:gridCol w:w="659"/>
        <w:gridCol w:w="659"/>
        <w:gridCol w:w="5440"/>
      </w:tblGrid>
      <w:tr w:rsidR="009C4F3D" w:rsidRPr="00B53487" w14:paraId="0F0530B9" w14:textId="77777777" w:rsidTr="002715B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77" w:type="dxa"/>
          </w:tcPr>
          <w:p w14:paraId="72E71294" w14:textId="77777777" w:rsidR="009C4F3D" w:rsidRPr="00B53487" w:rsidRDefault="009C4F3D" w:rsidP="00A04B25">
            <w:pPr>
              <w:pStyle w:val="ColumnHeading"/>
            </w:pPr>
            <w:r w:rsidRPr="00B53487">
              <w:t>Step</w:t>
            </w:r>
          </w:p>
        </w:tc>
        <w:tc>
          <w:tcPr>
            <w:tcW w:w="1532" w:type="dxa"/>
          </w:tcPr>
          <w:p w14:paraId="25C0BB7E" w14:textId="77777777" w:rsidR="009C4F3D" w:rsidRPr="00B53487"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rsidRPr="00B53487">
              <w:t>Description</w:t>
            </w:r>
          </w:p>
        </w:tc>
        <w:tc>
          <w:tcPr>
            <w:tcW w:w="658" w:type="dxa"/>
          </w:tcPr>
          <w:p w14:paraId="6DE590D6" w14:textId="77777777" w:rsidR="009C4F3D" w:rsidRPr="00B53487"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rsidRPr="001759C2">
              <w:t>Low</w:t>
            </w:r>
          </w:p>
        </w:tc>
        <w:tc>
          <w:tcPr>
            <w:tcW w:w="659" w:type="dxa"/>
          </w:tcPr>
          <w:p w14:paraId="1AF24733" w14:textId="77777777" w:rsidR="009C4F3D" w:rsidRPr="00B53487"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t>Ave.</w:t>
            </w:r>
          </w:p>
        </w:tc>
        <w:tc>
          <w:tcPr>
            <w:tcW w:w="659" w:type="dxa"/>
          </w:tcPr>
          <w:p w14:paraId="5BA220E7" w14:textId="77777777" w:rsidR="009C4F3D" w:rsidRPr="00B53487"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t>High</w:t>
            </w:r>
          </w:p>
        </w:tc>
        <w:tc>
          <w:tcPr>
            <w:tcW w:w="5440" w:type="dxa"/>
          </w:tcPr>
          <w:p w14:paraId="75D532A7" w14:textId="77777777" w:rsidR="009C4F3D" w:rsidRPr="00B53487"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rsidRPr="00B53487">
              <w:t>Notes</w:t>
            </w:r>
          </w:p>
        </w:tc>
      </w:tr>
      <w:tr w:rsidR="009C4F3D" w:rsidRPr="00B53487" w14:paraId="3E33B736"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552AED04" w14:textId="77777777" w:rsidR="009C4F3D" w:rsidRPr="00B53487" w:rsidRDefault="009C4F3D" w:rsidP="00A04B25">
            <w:pPr>
              <w:pStyle w:val="TableText"/>
            </w:pPr>
            <w:r w:rsidRPr="00CB51D4">
              <w:t>1</w:t>
            </w:r>
          </w:p>
        </w:tc>
        <w:tc>
          <w:tcPr>
            <w:tcW w:w="1532" w:type="dxa"/>
          </w:tcPr>
          <w:p w14:paraId="6AD39B0D"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Energise a line</w:t>
            </w:r>
          </w:p>
        </w:tc>
        <w:tc>
          <w:tcPr>
            <w:tcW w:w="658" w:type="dxa"/>
          </w:tcPr>
          <w:p w14:paraId="52F03171"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2</w:t>
            </w:r>
          </w:p>
        </w:tc>
        <w:tc>
          <w:tcPr>
            <w:tcW w:w="659" w:type="dxa"/>
          </w:tcPr>
          <w:p w14:paraId="63A58F4B" w14:textId="77777777" w:rsidR="009C4F3D" w:rsidRPr="00B53487"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CB51D4">
              <w:t>3.5</w:t>
            </w:r>
          </w:p>
        </w:tc>
        <w:tc>
          <w:tcPr>
            <w:tcW w:w="659" w:type="dxa"/>
          </w:tcPr>
          <w:p w14:paraId="617728E1"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5</w:t>
            </w:r>
          </w:p>
        </w:tc>
        <w:tc>
          <w:tcPr>
            <w:tcW w:w="5440" w:type="dxa"/>
          </w:tcPr>
          <w:p w14:paraId="33682A83"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330 kV breaker at PoC (Black Starter 1)</w:t>
            </w:r>
          </w:p>
        </w:tc>
      </w:tr>
      <w:tr w:rsidR="009C4F3D" w:rsidRPr="00B53487" w14:paraId="6A8E98CF"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6108615D" w14:textId="77777777" w:rsidR="009C4F3D" w:rsidRPr="00B53487" w:rsidRDefault="009C4F3D" w:rsidP="00A04B25">
            <w:pPr>
              <w:pStyle w:val="TableText"/>
            </w:pPr>
            <w:r w:rsidRPr="00CB51D4">
              <w:t>2</w:t>
            </w:r>
          </w:p>
        </w:tc>
        <w:tc>
          <w:tcPr>
            <w:tcW w:w="1532" w:type="dxa"/>
          </w:tcPr>
          <w:p w14:paraId="198C2952"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a bus</w:t>
            </w:r>
          </w:p>
        </w:tc>
        <w:tc>
          <w:tcPr>
            <w:tcW w:w="658" w:type="dxa"/>
          </w:tcPr>
          <w:p w14:paraId="3119DDEC"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1</w:t>
            </w:r>
          </w:p>
        </w:tc>
        <w:tc>
          <w:tcPr>
            <w:tcW w:w="659" w:type="dxa"/>
          </w:tcPr>
          <w:p w14:paraId="486363E0" w14:textId="77777777" w:rsidR="009C4F3D" w:rsidRPr="00B53487"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CB51D4">
              <w:t>1.5</w:t>
            </w:r>
          </w:p>
        </w:tc>
        <w:tc>
          <w:tcPr>
            <w:tcW w:w="659" w:type="dxa"/>
          </w:tcPr>
          <w:p w14:paraId="27FB6A9C"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2</w:t>
            </w:r>
          </w:p>
        </w:tc>
        <w:tc>
          <w:tcPr>
            <w:tcW w:w="5440" w:type="dxa"/>
          </w:tcPr>
          <w:p w14:paraId="73359B2A"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Incoming line to 330kV bus at HUB A</w:t>
            </w:r>
          </w:p>
        </w:tc>
      </w:tr>
      <w:tr w:rsidR="009C4F3D" w:rsidRPr="00B53487" w14:paraId="420926EF"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7B893575" w14:textId="77777777" w:rsidR="009C4F3D" w:rsidRPr="00B53487" w:rsidRDefault="009C4F3D" w:rsidP="00A04B25">
            <w:pPr>
              <w:pStyle w:val="TableText"/>
            </w:pPr>
            <w:r w:rsidRPr="00CB51D4">
              <w:t>3</w:t>
            </w:r>
          </w:p>
        </w:tc>
        <w:tc>
          <w:tcPr>
            <w:tcW w:w="1532" w:type="dxa"/>
          </w:tcPr>
          <w:p w14:paraId="59D4B7CC"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Energise a line</w:t>
            </w:r>
          </w:p>
        </w:tc>
        <w:tc>
          <w:tcPr>
            <w:tcW w:w="658" w:type="dxa"/>
          </w:tcPr>
          <w:p w14:paraId="509BF555"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2</w:t>
            </w:r>
          </w:p>
        </w:tc>
        <w:tc>
          <w:tcPr>
            <w:tcW w:w="659" w:type="dxa"/>
          </w:tcPr>
          <w:p w14:paraId="0A1FB11F" w14:textId="77777777" w:rsidR="009C4F3D" w:rsidRPr="00B53487"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CB51D4">
              <w:t>3.5</w:t>
            </w:r>
          </w:p>
        </w:tc>
        <w:tc>
          <w:tcPr>
            <w:tcW w:w="659" w:type="dxa"/>
          </w:tcPr>
          <w:p w14:paraId="7CDAB3AC"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5</w:t>
            </w:r>
          </w:p>
        </w:tc>
        <w:tc>
          <w:tcPr>
            <w:tcW w:w="5440" w:type="dxa"/>
          </w:tcPr>
          <w:p w14:paraId="6D2BBD46"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Outgoing line to HYB2 (unintentional)</w:t>
            </w:r>
          </w:p>
        </w:tc>
      </w:tr>
      <w:tr w:rsidR="009C4F3D" w:rsidRPr="00B53487" w14:paraId="0F317948"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74276614" w14:textId="77777777" w:rsidR="009C4F3D" w:rsidRPr="00B53487" w:rsidRDefault="009C4F3D" w:rsidP="00A04B25">
            <w:pPr>
              <w:pStyle w:val="TableText"/>
            </w:pPr>
            <w:r w:rsidRPr="00CB51D4">
              <w:t>4</w:t>
            </w:r>
          </w:p>
        </w:tc>
        <w:tc>
          <w:tcPr>
            <w:tcW w:w="1532" w:type="dxa"/>
          </w:tcPr>
          <w:p w14:paraId="26840381"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a passive filter</w:t>
            </w:r>
          </w:p>
        </w:tc>
        <w:tc>
          <w:tcPr>
            <w:tcW w:w="658" w:type="dxa"/>
          </w:tcPr>
          <w:p w14:paraId="3187379E"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2</w:t>
            </w:r>
          </w:p>
        </w:tc>
        <w:tc>
          <w:tcPr>
            <w:tcW w:w="659" w:type="dxa"/>
          </w:tcPr>
          <w:p w14:paraId="2B6D7461" w14:textId="77777777" w:rsidR="009C4F3D" w:rsidRPr="00B53487"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CB51D4">
              <w:t>3.5</w:t>
            </w:r>
          </w:p>
        </w:tc>
        <w:tc>
          <w:tcPr>
            <w:tcW w:w="659" w:type="dxa"/>
          </w:tcPr>
          <w:p w14:paraId="211667C2"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5</w:t>
            </w:r>
          </w:p>
        </w:tc>
        <w:tc>
          <w:tcPr>
            <w:tcW w:w="5440" w:type="dxa"/>
          </w:tcPr>
          <w:p w14:paraId="739751FE"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the passive filter to reduce transformer resonance</w:t>
            </w:r>
          </w:p>
        </w:tc>
      </w:tr>
      <w:tr w:rsidR="009C4F3D" w:rsidRPr="00B53487" w14:paraId="42A0B99D"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78068A4E" w14:textId="77777777" w:rsidR="009C4F3D" w:rsidRPr="00B53487" w:rsidRDefault="009C4F3D" w:rsidP="00CA41BF">
            <w:pPr>
              <w:pStyle w:val="TableText"/>
              <w:jc w:val="center"/>
            </w:pPr>
            <w:r w:rsidRPr="00CB51D4">
              <w:lastRenderedPageBreak/>
              <w:t>5</w:t>
            </w:r>
          </w:p>
        </w:tc>
        <w:tc>
          <w:tcPr>
            <w:tcW w:w="1532" w:type="dxa"/>
          </w:tcPr>
          <w:p w14:paraId="2DF4D9A8"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Energise a transformer</w:t>
            </w:r>
          </w:p>
        </w:tc>
        <w:tc>
          <w:tcPr>
            <w:tcW w:w="658" w:type="dxa"/>
          </w:tcPr>
          <w:p w14:paraId="254EDDAC"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2</w:t>
            </w:r>
          </w:p>
        </w:tc>
        <w:tc>
          <w:tcPr>
            <w:tcW w:w="659" w:type="dxa"/>
          </w:tcPr>
          <w:p w14:paraId="5D9AC894" w14:textId="77777777" w:rsidR="009C4F3D" w:rsidRPr="00B53487"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CB51D4">
              <w:t>6</w:t>
            </w:r>
          </w:p>
        </w:tc>
        <w:tc>
          <w:tcPr>
            <w:tcW w:w="659" w:type="dxa"/>
          </w:tcPr>
          <w:p w14:paraId="160DBF58"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10</w:t>
            </w:r>
          </w:p>
        </w:tc>
        <w:tc>
          <w:tcPr>
            <w:tcW w:w="5440" w:type="dxa"/>
          </w:tcPr>
          <w:p w14:paraId="287243D3"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Energise a HUB A 330/500 kV 1500 MVA transformer</w:t>
            </w:r>
          </w:p>
        </w:tc>
      </w:tr>
      <w:tr w:rsidR="009C4F3D" w:rsidRPr="00B53487" w14:paraId="2E8E4116"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2AFD8C36" w14:textId="77777777" w:rsidR="009C4F3D" w:rsidRPr="00B53487" w:rsidRDefault="009C4F3D" w:rsidP="00CA41BF">
            <w:pPr>
              <w:pStyle w:val="TableText"/>
              <w:jc w:val="center"/>
            </w:pPr>
            <w:r w:rsidRPr="00CB51D4">
              <w:t>6</w:t>
            </w:r>
          </w:p>
        </w:tc>
        <w:tc>
          <w:tcPr>
            <w:tcW w:w="1532" w:type="dxa"/>
          </w:tcPr>
          <w:p w14:paraId="5BF8B4BA"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a bus</w:t>
            </w:r>
          </w:p>
        </w:tc>
        <w:tc>
          <w:tcPr>
            <w:tcW w:w="658" w:type="dxa"/>
          </w:tcPr>
          <w:p w14:paraId="6F3A3DDA"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1</w:t>
            </w:r>
          </w:p>
        </w:tc>
        <w:tc>
          <w:tcPr>
            <w:tcW w:w="659" w:type="dxa"/>
          </w:tcPr>
          <w:p w14:paraId="2863BED2" w14:textId="77777777" w:rsidR="009C4F3D" w:rsidRPr="00B53487"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CB51D4">
              <w:t>1.5</w:t>
            </w:r>
          </w:p>
        </w:tc>
        <w:tc>
          <w:tcPr>
            <w:tcW w:w="659" w:type="dxa"/>
          </w:tcPr>
          <w:p w14:paraId="159C440D"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2</w:t>
            </w:r>
          </w:p>
        </w:tc>
        <w:tc>
          <w:tcPr>
            <w:tcW w:w="5440" w:type="dxa"/>
          </w:tcPr>
          <w:p w14:paraId="26EB5E52"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the HUB A 500 kV bus</w:t>
            </w:r>
          </w:p>
        </w:tc>
      </w:tr>
      <w:tr w:rsidR="009C4F3D" w:rsidRPr="00B53487" w14:paraId="40D9E561"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2263C5E8" w14:textId="77777777" w:rsidR="009C4F3D" w:rsidRPr="00B53487" w:rsidRDefault="009C4F3D" w:rsidP="00CA41BF">
            <w:pPr>
              <w:pStyle w:val="TableText"/>
              <w:jc w:val="center"/>
            </w:pPr>
            <w:r w:rsidRPr="00CB51D4">
              <w:t>7</w:t>
            </w:r>
          </w:p>
        </w:tc>
        <w:tc>
          <w:tcPr>
            <w:tcW w:w="1532" w:type="dxa"/>
          </w:tcPr>
          <w:p w14:paraId="68AC11BF"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Energise a line</w:t>
            </w:r>
          </w:p>
        </w:tc>
        <w:tc>
          <w:tcPr>
            <w:tcW w:w="658" w:type="dxa"/>
          </w:tcPr>
          <w:p w14:paraId="2C31BCA1"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2</w:t>
            </w:r>
          </w:p>
        </w:tc>
        <w:tc>
          <w:tcPr>
            <w:tcW w:w="659" w:type="dxa"/>
          </w:tcPr>
          <w:p w14:paraId="0B1E4A14" w14:textId="77777777" w:rsidR="009C4F3D" w:rsidRPr="00B53487"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CB51D4">
              <w:t>3.5</w:t>
            </w:r>
          </w:p>
        </w:tc>
        <w:tc>
          <w:tcPr>
            <w:tcW w:w="659" w:type="dxa"/>
          </w:tcPr>
          <w:p w14:paraId="240C8FB9"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5</w:t>
            </w:r>
          </w:p>
        </w:tc>
        <w:tc>
          <w:tcPr>
            <w:tcW w:w="5440" w:type="dxa"/>
          </w:tcPr>
          <w:p w14:paraId="10F2775D"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HUB A 330 to Wind Farm 1</w:t>
            </w:r>
          </w:p>
        </w:tc>
      </w:tr>
      <w:tr w:rsidR="009C4F3D" w:rsidRPr="00B53487" w14:paraId="133B6FD9"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024195BB" w14:textId="77777777" w:rsidR="009C4F3D" w:rsidRPr="00B53487" w:rsidRDefault="009C4F3D" w:rsidP="00CA41BF">
            <w:pPr>
              <w:pStyle w:val="TableText"/>
              <w:jc w:val="center"/>
            </w:pPr>
            <w:r w:rsidRPr="00CB51D4">
              <w:t>8</w:t>
            </w:r>
          </w:p>
        </w:tc>
        <w:tc>
          <w:tcPr>
            <w:tcW w:w="1532" w:type="dxa"/>
          </w:tcPr>
          <w:p w14:paraId="2919D218"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a transformer</w:t>
            </w:r>
          </w:p>
        </w:tc>
        <w:tc>
          <w:tcPr>
            <w:tcW w:w="658" w:type="dxa"/>
          </w:tcPr>
          <w:p w14:paraId="5E9DAE2C"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2</w:t>
            </w:r>
          </w:p>
        </w:tc>
        <w:tc>
          <w:tcPr>
            <w:tcW w:w="659" w:type="dxa"/>
          </w:tcPr>
          <w:p w14:paraId="622FBB74" w14:textId="77777777" w:rsidR="009C4F3D" w:rsidRPr="00B53487"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CB51D4">
              <w:t>6</w:t>
            </w:r>
          </w:p>
        </w:tc>
        <w:tc>
          <w:tcPr>
            <w:tcW w:w="659" w:type="dxa"/>
          </w:tcPr>
          <w:p w14:paraId="5C373970"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10</w:t>
            </w:r>
          </w:p>
        </w:tc>
        <w:tc>
          <w:tcPr>
            <w:tcW w:w="5440" w:type="dxa"/>
          </w:tcPr>
          <w:p w14:paraId="4DA377E5"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Wind Farm 1 PoC Transformer</w:t>
            </w:r>
          </w:p>
        </w:tc>
      </w:tr>
      <w:tr w:rsidR="009C4F3D" w:rsidRPr="00B53487" w14:paraId="7A9DD130"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6A3EA1A2" w14:textId="77777777" w:rsidR="009C4F3D" w:rsidRPr="00B53487" w:rsidRDefault="009C4F3D" w:rsidP="00CA41BF">
            <w:pPr>
              <w:pStyle w:val="TableText"/>
              <w:jc w:val="center"/>
            </w:pPr>
            <w:r w:rsidRPr="00CB51D4">
              <w:t>9</w:t>
            </w:r>
          </w:p>
        </w:tc>
        <w:tc>
          <w:tcPr>
            <w:tcW w:w="1532" w:type="dxa"/>
          </w:tcPr>
          <w:p w14:paraId="7FCBC0D4"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Wind Farm (Central Energise)</w:t>
            </w:r>
          </w:p>
        </w:tc>
        <w:tc>
          <w:tcPr>
            <w:tcW w:w="658" w:type="dxa"/>
          </w:tcPr>
          <w:p w14:paraId="46B18452"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20</w:t>
            </w:r>
          </w:p>
        </w:tc>
        <w:tc>
          <w:tcPr>
            <w:tcW w:w="659" w:type="dxa"/>
          </w:tcPr>
          <w:p w14:paraId="232E08A5" w14:textId="77777777" w:rsidR="009C4F3D" w:rsidRPr="00B53487"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CB51D4">
              <w:t>20</w:t>
            </w:r>
          </w:p>
        </w:tc>
        <w:tc>
          <w:tcPr>
            <w:tcW w:w="659" w:type="dxa"/>
          </w:tcPr>
          <w:p w14:paraId="380E6707" w14:textId="77777777" w:rsidR="009C4F3D" w:rsidRPr="00B53487"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CB51D4">
              <w:t>20</w:t>
            </w:r>
          </w:p>
        </w:tc>
        <w:tc>
          <w:tcPr>
            <w:tcW w:w="5440" w:type="dxa"/>
          </w:tcPr>
          <w:p w14:paraId="1B933D27" w14:textId="77777777" w:rsidR="009C4F3D" w:rsidRPr="00B53487" w:rsidRDefault="009C4F3D" w:rsidP="00A04B25">
            <w:pPr>
              <w:pStyle w:val="TableText"/>
              <w:cnfStyle w:val="000000100000" w:firstRow="0" w:lastRow="0" w:firstColumn="0" w:lastColumn="0" w:oddVBand="0" w:evenVBand="0" w:oddHBand="1" w:evenHBand="0" w:firstRowFirstColumn="0" w:firstRowLastColumn="0" w:lastRowFirstColumn="0" w:lastRowLastColumn="0"/>
            </w:pPr>
            <w:r w:rsidRPr="00CB51D4">
              <w:t>Wind Farm 1 startup procedure (no turbines)</w:t>
            </w:r>
          </w:p>
        </w:tc>
      </w:tr>
      <w:tr w:rsidR="009C4F3D" w:rsidRPr="00B53487" w14:paraId="401FF271"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136F1E58" w14:textId="77777777" w:rsidR="009C4F3D" w:rsidRPr="00B53487" w:rsidRDefault="009C4F3D" w:rsidP="00CA41BF">
            <w:pPr>
              <w:pStyle w:val="TableText"/>
              <w:jc w:val="center"/>
            </w:pPr>
            <w:r w:rsidRPr="00CB51D4">
              <w:t>10</w:t>
            </w:r>
          </w:p>
        </w:tc>
        <w:tc>
          <w:tcPr>
            <w:tcW w:w="1532" w:type="dxa"/>
          </w:tcPr>
          <w:p w14:paraId="28EBCBD8"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a line</w:t>
            </w:r>
          </w:p>
        </w:tc>
        <w:tc>
          <w:tcPr>
            <w:tcW w:w="658" w:type="dxa"/>
          </w:tcPr>
          <w:p w14:paraId="78F7E7F2"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2</w:t>
            </w:r>
          </w:p>
        </w:tc>
        <w:tc>
          <w:tcPr>
            <w:tcW w:w="659" w:type="dxa"/>
          </w:tcPr>
          <w:p w14:paraId="598A1DE2" w14:textId="77777777" w:rsidR="009C4F3D" w:rsidRPr="00B53487"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CB51D4">
              <w:t>3.5</w:t>
            </w:r>
          </w:p>
        </w:tc>
        <w:tc>
          <w:tcPr>
            <w:tcW w:w="659" w:type="dxa"/>
          </w:tcPr>
          <w:p w14:paraId="22A94164" w14:textId="77777777" w:rsidR="009C4F3D" w:rsidRPr="00B53487" w:rsidRDefault="009C4F3D"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CB51D4">
              <w:t>5</w:t>
            </w:r>
          </w:p>
        </w:tc>
        <w:tc>
          <w:tcPr>
            <w:tcW w:w="5440" w:type="dxa"/>
          </w:tcPr>
          <w:p w14:paraId="523E6E72" w14:textId="77777777" w:rsidR="009C4F3D" w:rsidRPr="00B53487" w:rsidRDefault="009C4F3D" w:rsidP="00A04B25">
            <w:pPr>
              <w:pStyle w:val="TableText"/>
              <w:cnfStyle w:val="000000000000" w:firstRow="0" w:lastRow="0" w:firstColumn="0" w:lastColumn="0" w:oddVBand="0" w:evenVBand="0" w:oddHBand="0" w:evenHBand="0" w:firstRowFirstColumn="0" w:firstRowLastColumn="0" w:lastRowFirstColumn="0" w:lastRowLastColumn="0"/>
            </w:pPr>
            <w:r w:rsidRPr="00CB51D4">
              <w:t>Energise the 500 kV line from HUB A to HUB B</w:t>
            </w:r>
          </w:p>
        </w:tc>
      </w:tr>
      <w:tr w:rsidR="00F67C13" w:rsidRPr="00B53487" w14:paraId="5E3E56C7"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dxa"/>
            <w:gridSpan w:val="2"/>
            <w:shd w:val="clear" w:color="auto" w:fill="00A9CE" w:themeFill="accent1"/>
          </w:tcPr>
          <w:p w14:paraId="24A4A987" w14:textId="77777777" w:rsidR="009C4F3D" w:rsidRPr="002715BD" w:rsidRDefault="009C4F3D" w:rsidP="00A04B25">
            <w:pPr>
              <w:pStyle w:val="TableText"/>
              <w:rPr>
                <w:color w:val="FFFFFF" w:themeColor="background1"/>
              </w:rPr>
            </w:pPr>
            <w:r w:rsidRPr="002715BD">
              <w:rPr>
                <w:color w:val="FFFFFF" w:themeColor="background1"/>
              </w:rPr>
              <w:t>Time required (Area A)</w:t>
            </w:r>
          </w:p>
        </w:tc>
        <w:tc>
          <w:tcPr>
            <w:tcW w:w="658" w:type="dxa"/>
            <w:shd w:val="clear" w:color="auto" w:fill="00A9CE" w:themeFill="accent1"/>
          </w:tcPr>
          <w:p w14:paraId="5C0856AA" w14:textId="77777777" w:rsidR="009C4F3D" w:rsidRPr="002715B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36</w:t>
            </w:r>
          </w:p>
        </w:tc>
        <w:tc>
          <w:tcPr>
            <w:tcW w:w="659" w:type="dxa"/>
            <w:shd w:val="clear" w:color="auto" w:fill="00A9CE" w:themeFill="accent1"/>
          </w:tcPr>
          <w:p w14:paraId="46F1A18E" w14:textId="77777777" w:rsidR="009C4F3D" w:rsidRPr="002715B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52.5</w:t>
            </w:r>
          </w:p>
        </w:tc>
        <w:tc>
          <w:tcPr>
            <w:tcW w:w="659" w:type="dxa"/>
            <w:shd w:val="clear" w:color="auto" w:fill="00A9CE" w:themeFill="accent1"/>
          </w:tcPr>
          <w:p w14:paraId="3ECFB0B5" w14:textId="77777777" w:rsidR="009C4F3D" w:rsidRPr="002715BD" w:rsidRDefault="009C4F3D" w:rsidP="00CA41BF">
            <w:pPr>
              <w:pStyle w:val="TableText"/>
              <w:jc w:val="right"/>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69</w:t>
            </w:r>
          </w:p>
        </w:tc>
        <w:tc>
          <w:tcPr>
            <w:tcW w:w="5440" w:type="dxa"/>
            <w:shd w:val="clear" w:color="auto" w:fill="00A9CE" w:themeFill="accent1"/>
          </w:tcPr>
          <w:p w14:paraId="40BAEDB7" w14:textId="77777777" w:rsidR="009C4F3D" w:rsidRPr="002715BD" w:rsidRDefault="009C4F3D" w:rsidP="00A04B25">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Minutes</w:t>
            </w:r>
          </w:p>
        </w:tc>
      </w:tr>
    </w:tbl>
    <w:p w14:paraId="2AF123E3" w14:textId="1C1EFC04" w:rsidR="00747D13" w:rsidRDefault="00747D13" w:rsidP="00D90AC5">
      <w:pPr>
        <w:pStyle w:val="Caption"/>
      </w:pPr>
      <w:bookmarkStart w:id="127" w:name="_Toc226981501"/>
      <w:r>
        <w:t xml:space="preserve">Table </w:t>
      </w:r>
      <w:fldSimple w:instr=" SEQ Table \* ARABIC ">
        <w:r w:rsidR="00211758">
          <w:rPr>
            <w:noProof/>
          </w:rPr>
          <w:t>18</w:t>
        </w:r>
      </w:fldSimple>
      <w:r>
        <w:t xml:space="preserve"> Semi-energised REZ to PoC Timing (Area B)</w:t>
      </w:r>
      <w:bookmarkEnd w:id="127"/>
    </w:p>
    <w:tbl>
      <w:tblPr>
        <w:tblStyle w:val="TableCSIRO"/>
        <w:tblW w:w="0" w:type="auto"/>
        <w:tblLook w:val="04A0" w:firstRow="1" w:lastRow="0" w:firstColumn="1" w:lastColumn="0" w:noHBand="0" w:noVBand="1"/>
      </w:tblPr>
      <w:tblGrid>
        <w:gridCol w:w="577"/>
        <w:gridCol w:w="1532"/>
        <w:gridCol w:w="658"/>
        <w:gridCol w:w="659"/>
        <w:gridCol w:w="659"/>
        <w:gridCol w:w="5440"/>
      </w:tblGrid>
      <w:tr w:rsidR="0019698B" w:rsidRPr="00B53487" w14:paraId="1A596FCF" w14:textId="77777777" w:rsidTr="002715B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77" w:type="dxa"/>
          </w:tcPr>
          <w:p w14:paraId="46B78F58" w14:textId="77777777" w:rsidR="0019698B" w:rsidRPr="00B53487" w:rsidRDefault="0019698B">
            <w:pPr>
              <w:pStyle w:val="ColumnHeading"/>
            </w:pPr>
            <w:r w:rsidRPr="00B53487">
              <w:t>Step</w:t>
            </w:r>
          </w:p>
        </w:tc>
        <w:tc>
          <w:tcPr>
            <w:tcW w:w="1532" w:type="dxa"/>
          </w:tcPr>
          <w:p w14:paraId="0B030E6B" w14:textId="77777777" w:rsidR="0019698B" w:rsidRPr="00B53487" w:rsidRDefault="0019698B">
            <w:pPr>
              <w:pStyle w:val="ColumnHeading"/>
              <w:cnfStyle w:val="100000000000" w:firstRow="1" w:lastRow="0" w:firstColumn="0" w:lastColumn="0" w:oddVBand="0" w:evenVBand="0" w:oddHBand="0" w:evenHBand="0" w:firstRowFirstColumn="0" w:firstRowLastColumn="0" w:lastRowFirstColumn="0" w:lastRowLastColumn="0"/>
            </w:pPr>
            <w:r w:rsidRPr="00B53487">
              <w:t>Description</w:t>
            </w:r>
          </w:p>
        </w:tc>
        <w:tc>
          <w:tcPr>
            <w:tcW w:w="658" w:type="dxa"/>
          </w:tcPr>
          <w:p w14:paraId="0F4CE47C" w14:textId="77777777" w:rsidR="0019698B" w:rsidRPr="00B53487" w:rsidRDefault="0019698B">
            <w:pPr>
              <w:pStyle w:val="ColumnHeading"/>
              <w:cnfStyle w:val="100000000000" w:firstRow="1" w:lastRow="0" w:firstColumn="0" w:lastColumn="0" w:oddVBand="0" w:evenVBand="0" w:oddHBand="0" w:evenHBand="0" w:firstRowFirstColumn="0" w:firstRowLastColumn="0" w:lastRowFirstColumn="0" w:lastRowLastColumn="0"/>
            </w:pPr>
            <w:r w:rsidRPr="001759C2">
              <w:t>Low</w:t>
            </w:r>
          </w:p>
        </w:tc>
        <w:tc>
          <w:tcPr>
            <w:tcW w:w="659" w:type="dxa"/>
          </w:tcPr>
          <w:p w14:paraId="13E612B6" w14:textId="77777777" w:rsidR="0019698B" w:rsidRPr="00B53487" w:rsidRDefault="0019698B">
            <w:pPr>
              <w:pStyle w:val="ColumnHeading"/>
              <w:cnfStyle w:val="100000000000" w:firstRow="1" w:lastRow="0" w:firstColumn="0" w:lastColumn="0" w:oddVBand="0" w:evenVBand="0" w:oddHBand="0" w:evenHBand="0" w:firstRowFirstColumn="0" w:firstRowLastColumn="0" w:lastRowFirstColumn="0" w:lastRowLastColumn="0"/>
            </w:pPr>
            <w:r>
              <w:t>Ave.</w:t>
            </w:r>
          </w:p>
        </w:tc>
        <w:tc>
          <w:tcPr>
            <w:tcW w:w="659" w:type="dxa"/>
          </w:tcPr>
          <w:p w14:paraId="7C68834A" w14:textId="77777777" w:rsidR="0019698B" w:rsidRPr="00B53487" w:rsidRDefault="0019698B">
            <w:pPr>
              <w:pStyle w:val="ColumnHeading"/>
              <w:cnfStyle w:val="100000000000" w:firstRow="1" w:lastRow="0" w:firstColumn="0" w:lastColumn="0" w:oddVBand="0" w:evenVBand="0" w:oddHBand="0" w:evenHBand="0" w:firstRowFirstColumn="0" w:firstRowLastColumn="0" w:lastRowFirstColumn="0" w:lastRowLastColumn="0"/>
            </w:pPr>
            <w:r>
              <w:t>High</w:t>
            </w:r>
          </w:p>
        </w:tc>
        <w:tc>
          <w:tcPr>
            <w:tcW w:w="5440" w:type="dxa"/>
          </w:tcPr>
          <w:p w14:paraId="5081B068" w14:textId="77777777" w:rsidR="0019698B" w:rsidRPr="00B53487" w:rsidRDefault="0019698B">
            <w:pPr>
              <w:pStyle w:val="ColumnHeading"/>
              <w:cnfStyle w:val="100000000000" w:firstRow="1" w:lastRow="0" w:firstColumn="0" w:lastColumn="0" w:oddVBand="0" w:evenVBand="0" w:oddHBand="0" w:evenHBand="0" w:firstRowFirstColumn="0" w:firstRowLastColumn="0" w:lastRowFirstColumn="0" w:lastRowLastColumn="0"/>
            </w:pPr>
            <w:r w:rsidRPr="00B53487">
              <w:t>Notes</w:t>
            </w:r>
          </w:p>
        </w:tc>
      </w:tr>
      <w:tr w:rsidR="0019698B" w:rsidRPr="00B53487" w14:paraId="30F273BF"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23826DBC" w14:textId="77777777" w:rsidR="0019698B" w:rsidRPr="00B53487" w:rsidRDefault="0019698B" w:rsidP="00CA41BF">
            <w:pPr>
              <w:pStyle w:val="TableText"/>
              <w:jc w:val="center"/>
            </w:pPr>
            <w:r w:rsidRPr="00D05079">
              <w:t>1</w:t>
            </w:r>
          </w:p>
        </w:tc>
        <w:tc>
          <w:tcPr>
            <w:tcW w:w="1532" w:type="dxa"/>
          </w:tcPr>
          <w:p w14:paraId="5DB89D43"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Solar Farm</w:t>
            </w:r>
          </w:p>
        </w:tc>
        <w:tc>
          <w:tcPr>
            <w:tcW w:w="658" w:type="dxa"/>
          </w:tcPr>
          <w:p w14:paraId="0E75F6A0"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25</w:t>
            </w:r>
          </w:p>
        </w:tc>
        <w:tc>
          <w:tcPr>
            <w:tcW w:w="659" w:type="dxa"/>
          </w:tcPr>
          <w:p w14:paraId="5E82FF16" w14:textId="77777777" w:rsidR="0019698B" w:rsidRPr="00B53487"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D05079">
              <w:t>35</w:t>
            </w:r>
          </w:p>
        </w:tc>
        <w:tc>
          <w:tcPr>
            <w:tcW w:w="659" w:type="dxa"/>
          </w:tcPr>
          <w:p w14:paraId="6280DA36"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45</w:t>
            </w:r>
          </w:p>
        </w:tc>
        <w:tc>
          <w:tcPr>
            <w:tcW w:w="5440" w:type="dxa"/>
          </w:tcPr>
          <w:p w14:paraId="0440470D"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the co-located solar farm next to the GFM BESS</w:t>
            </w:r>
          </w:p>
        </w:tc>
      </w:tr>
      <w:tr w:rsidR="0019698B" w:rsidRPr="00B53487" w14:paraId="6B572AF9"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604F3ECD" w14:textId="77777777" w:rsidR="0019698B" w:rsidRPr="00B53487" w:rsidRDefault="0019698B" w:rsidP="00CA41BF">
            <w:pPr>
              <w:pStyle w:val="TableText"/>
              <w:jc w:val="center"/>
            </w:pPr>
            <w:r w:rsidRPr="00D05079">
              <w:t>2</w:t>
            </w:r>
          </w:p>
        </w:tc>
        <w:tc>
          <w:tcPr>
            <w:tcW w:w="1532" w:type="dxa"/>
          </w:tcPr>
          <w:p w14:paraId="5B292533"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 line</w:t>
            </w:r>
          </w:p>
        </w:tc>
        <w:tc>
          <w:tcPr>
            <w:tcW w:w="658" w:type="dxa"/>
          </w:tcPr>
          <w:p w14:paraId="5484F07D"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w:t>
            </w:r>
          </w:p>
        </w:tc>
        <w:tc>
          <w:tcPr>
            <w:tcW w:w="659" w:type="dxa"/>
          </w:tcPr>
          <w:p w14:paraId="0B0AD8E2" w14:textId="77777777" w:rsidR="0019698B" w:rsidRPr="00B53487" w:rsidRDefault="0019698B"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D05079">
              <w:t>3.5</w:t>
            </w:r>
          </w:p>
        </w:tc>
        <w:tc>
          <w:tcPr>
            <w:tcW w:w="659" w:type="dxa"/>
          </w:tcPr>
          <w:p w14:paraId="3A2F180A"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5</w:t>
            </w:r>
          </w:p>
        </w:tc>
        <w:tc>
          <w:tcPr>
            <w:tcW w:w="5440" w:type="dxa"/>
          </w:tcPr>
          <w:p w14:paraId="3BBA0B7A"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330 kV breaker at PoC (Black Starter 2) to HUB B</w:t>
            </w:r>
          </w:p>
        </w:tc>
      </w:tr>
      <w:tr w:rsidR="0019698B" w:rsidRPr="00B53487" w14:paraId="5083B67E"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0A1882A1" w14:textId="77777777" w:rsidR="0019698B" w:rsidRPr="00B53487" w:rsidRDefault="0019698B" w:rsidP="00CA41BF">
            <w:pPr>
              <w:pStyle w:val="TableText"/>
              <w:jc w:val="center"/>
            </w:pPr>
            <w:r w:rsidRPr="00D05079">
              <w:t>3</w:t>
            </w:r>
          </w:p>
        </w:tc>
        <w:tc>
          <w:tcPr>
            <w:tcW w:w="1532" w:type="dxa"/>
          </w:tcPr>
          <w:p w14:paraId="69580AD1"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a bus</w:t>
            </w:r>
          </w:p>
        </w:tc>
        <w:tc>
          <w:tcPr>
            <w:tcW w:w="658" w:type="dxa"/>
          </w:tcPr>
          <w:p w14:paraId="71A3D3D5"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1</w:t>
            </w:r>
          </w:p>
        </w:tc>
        <w:tc>
          <w:tcPr>
            <w:tcW w:w="659" w:type="dxa"/>
          </w:tcPr>
          <w:p w14:paraId="35027F67" w14:textId="77777777" w:rsidR="0019698B" w:rsidRPr="00B53487"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D05079">
              <w:t>1.5</w:t>
            </w:r>
          </w:p>
        </w:tc>
        <w:tc>
          <w:tcPr>
            <w:tcW w:w="659" w:type="dxa"/>
          </w:tcPr>
          <w:p w14:paraId="3BDE50FC"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2</w:t>
            </w:r>
          </w:p>
        </w:tc>
        <w:tc>
          <w:tcPr>
            <w:tcW w:w="5440" w:type="dxa"/>
          </w:tcPr>
          <w:p w14:paraId="5AD5A0B9"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Incoming line to 330kV bus at HUB B</w:t>
            </w:r>
          </w:p>
        </w:tc>
      </w:tr>
      <w:tr w:rsidR="0019698B" w:rsidRPr="00B53487" w14:paraId="0E684443"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67FCDF15" w14:textId="77777777" w:rsidR="0019698B" w:rsidRPr="00B53487" w:rsidRDefault="0019698B" w:rsidP="00CA41BF">
            <w:pPr>
              <w:pStyle w:val="TableText"/>
              <w:jc w:val="center"/>
            </w:pPr>
            <w:r w:rsidRPr="00D05079">
              <w:t>4</w:t>
            </w:r>
          </w:p>
        </w:tc>
        <w:tc>
          <w:tcPr>
            <w:tcW w:w="1532" w:type="dxa"/>
          </w:tcPr>
          <w:p w14:paraId="6B070444"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 bus</w:t>
            </w:r>
          </w:p>
        </w:tc>
        <w:tc>
          <w:tcPr>
            <w:tcW w:w="658" w:type="dxa"/>
          </w:tcPr>
          <w:p w14:paraId="073B842A"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1</w:t>
            </w:r>
          </w:p>
        </w:tc>
        <w:tc>
          <w:tcPr>
            <w:tcW w:w="659" w:type="dxa"/>
          </w:tcPr>
          <w:p w14:paraId="114A029F" w14:textId="77777777" w:rsidR="0019698B" w:rsidRPr="00B53487" w:rsidRDefault="0019698B"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D05079">
              <w:t>1.5</w:t>
            </w:r>
          </w:p>
        </w:tc>
        <w:tc>
          <w:tcPr>
            <w:tcW w:w="659" w:type="dxa"/>
          </w:tcPr>
          <w:p w14:paraId="5F534C8D"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w:t>
            </w:r>
          </w:p>
        </w:tc>
        <w:tc>
          <w:tcPr>
            <w:tcW w:w="5440" w:type="dxa"/>
          </w:tcPr>
          <w:p w14:paraId="19AC9F4E"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another section of the HUB B 330 kV bus</w:t>
            </w:r>
          </w:p>
        </w:tc>
      </w:tr>
      <w:tr w:rsidR="0019698B" w:rsidRPr="00B53487" w14:paraId="1F860340"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510F7869" w14:textId="77777777" w:rsidR="0019698B" w:rsidRPr="00B53487" w:rsidRDefault="0019698B" w:rsidP="00CA41BF">
            <w:pPr>
              <w:pStyle w:val="TableText"/>
              <w:jc w:val="center"/>
            </w:pPr>
            <w:r w:rsidRPr="00D05079">
              <w:t>5</w:t>
            </w:r>
          </w:p>
        </w:tc>
        <w:tc>
          <w:tcPr>
            <w:tcW w:w="1532" w:type="dxa"/>
          </w:tcPr>
          <w:p w14:paraId="598B2537"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a line</w:t>
            </w:r>
          </w:p>
        </w:tc>
        <w:tc>
          <w:tcPr>
            <w:tcW w:w="658" w:type="dxa"/>
          </w:tcPr>
          <w:p w14:paraId="4A1F9D59"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2</w:t>
            </w:r>
          </w:p>
        </w:tc>
        <w:tc>
          <w:tcPr>
            <w:tcW w:w="659" w:type="dxa"/>
          </w:tcPr>
          <w:p w14:paraId="39E44E87" w14:textId="77777777" w:rsidR="0019698B" w:rsidRPr="00B53487"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D05079">
              <w:t>3.5</w:t>
            </w:r>
          </w:p>
        </w:tc>
        <w:tc>
          <w:tcPr>
            <w:tcW w:w="659" w:type="dxa"/>
          </w:tcPr>
          <w:p w14:paraId="06A559CD"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5</w:t>
            </w:r>
          </w:p>
        </w:tc>
        <w:tc>
          <w:tcPr>
            <w:tcW w:w="5440" w:type="dxa"/>
          </w:tcPr>
          <w:p w14:paraId="1072CF43"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the line to Wind Farm 2 (unintentional)</w:t>
            </w:r>
          </w:p>
        </w:tc>
      </w:tr>
      <w:tr w:rsidR="0019698B" w:rsidRPr="00B53487" w14:paraId="4E6E7001"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733773C8" w14:textId="77777777" w:rsidR="0019698B" w:rsidRPr="00B53487" w:rsidRDefault="0019698B" w:rsidP="00CA41BF">
            <w:pPr>
              <w:pStyle w:val="TableText"/>
              <w:jc w:val="center"/>
            </w:pPr>
            <w:r w:rsidRPr="00D05079">
              <w:t>6</w:t>
            </w:r>
          </w:p>
        </w:tc>
        <w:tc>
          <w:tcPr>
            <w:tcW w:w="1532" w:type="dxa"/>
          </w:tcPr>
          <w:p w14:paraId="3161AF13"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 transformer</w:t>
            </w:r>
          </w:p>
        </w:tc>
        <w:tc>
          <w:tcPr>
            <w:tcW w:w="658" w:type="dxa"/>
          </w:tcPr>
          <w:p w14:paraId="0B8649A4"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w:t>
            </w:r>
          </w:p>
        </w:tc>
        <w:tc>
          <w:tcPr>
            <w:tcW w:w="659" w:type="dxa"/>
          </w:tcPr>
          <w:p w14:paraId="39C3D4F9" w14:textId="77777777" w:rsidR="0019698B" w:rsidRPr="00B53487" w:rsidRDefault="0019698B"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D05079">
              <w:t>6</w:t>
            </w:r>
          </w:p>
        </w:tc>
        <w:tc>
          <w:tcPr>
            <w:tcW w:w="659" w:type="dxa"/>
          </w:tcPr>
          <w:p w14:paraId="28CE175F"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10</w:t>
            </w:r>
          </w:p>
        </w:tc>
        <w:tc>
          <w:tcPr>
            <w:tcW w:w="5440" w:type="dxa"/>
          </w:tcPr>
          <w:p w14:paraId="056352DC"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 HUB B 330/500 kV 1500 MVA transformer</w:t>
            </w:r>
          </w:p>
        </w:tc>
      </w:tr>
      <w:tr w:rsidR="0019698B" w:rsidRPr="00B53487" w14:paraId="52727DAE"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7DCBA509" w14:textId="77777777" w:rsidR="0019698B" w:rsidRPr="00B53487" w:rsidRDefault="0019698B" w:rsidP="00CA41BF">
            <w:pPr>
              <w:pStyle w:val="TableText"/>
              <w:jc w:val="center"/>
            </w:pPr>
            <w:r w:rsidRPr="00D05079">
              <w:t>7</w:t>
            </w:r>
          </w:p>
        </w:tc>
        <w:tc>
          <w:tcPr>
            <w:tcW w:w="1532" w:type="dxa"/>
          </w:tcPr>
          <w:p w14:paraId="08873FD6"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Synchronise</w:t>
            </w:r>
          </w:p>
        </w:tc>
        <w:tc>
          <w:tcPr>
            <w:tcW w:w="658" w:type="dxa"/>
          </w:tcPr>
          <w:p w14:paraId="47A8A811"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2</w:t>
            </w:r>
          </w:p>
        </w:tc>
        <w:tc>
          <w:tcPr>
            <w:tcW w:w="659" w:type="dxa"/>
          </w:tcPr>
          <w:p w14:paraId="2C447E47" w14:textId="77777777" w:rsidR="0019698B" w:rsidRPr="00B53487"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D05079">
              <w:t>6</w:t>
            </w:r>
          </w:p>
        </w:tc>
        <w:tc>
          <w:tcPr>
            <w:tcW w:w="659" w:type="dxa"/>
          </w:tcPr>
          <w:p w14:paraId="5AAD250F"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10</w:t>
            </w:r>
          </w:p>
        </w:tc>
        <w:tc>
          <w:tcPr>
            <w:tcW w:w="5440" w:type="dxa"/>
          </w:tcPr>
          <w:p w14:paraId="3F73A44A"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Synchronise between both the HUB A and HUB B sites over the 500 kV line</w:t>
            </w:r>
          </w:p>
        </w:tc>
      </w:tr>
      <w:tr w:rsidR="0019698B" w:rsidRPr="00B53487" w14:paraId="6208A8CF"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0D4C4B0A" w14:textId="77777777" w:rsidR="0019698B" w:rsidRPr="00B53487" w:rsidRDefault="0019698B" w:rsidP="00CA41BF">
            <w:pPr>
              <w:pStyle w:val="TableText"/>
              <w:jc w:val="center"/>
            </w:pPr>
            <w:r w:rsidRPr="00D05079">
              <w:t>8</w:t>
            </w:r>
          </w:p>
        </w:tc>
        <w:tc>
          <w:tcPr>
            <w:tcW w:w="1532" w:type="dxa"/>
          </w:tcPr>
          <w:p w14:paraId="42E77568"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 bus</w:t>
            </w:r>
          </w:p>
        </w:tc>
        <w:tc>
          <w:tcPr>
            <w:tcW w:w="658" w:type="dxa"/>
          </w:tcPr>
          <w:p w14:paraId="448FE827"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1</w:t>
            </w:r>
          </w:p>
        </w:tc>
        <w:tc>
          <w:tcPr>
            <w:tcW w:w="659" w:type="dxa"/>
          </w:tcPr>
          <w:p w14:paraId="5FCA040C" w14:textId="77777777" w:rsidR="0019698B" w:rsidRPr="00B53487" w:rsidRDefault="0019698B"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D05079">
              <w:t>1.5</w:t>
            </w:r>
          </w:p>
        </w:tc>
        <w:tc>
          <w:tcPr>
            <w:tcW w:w="659" w:type="dxa"/>
          </w:tcPr>
          <w:p w14:paraId="640A1F11"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w:t>
            </w:r>
          </w:p>
        </w:tc>
        <w:tc>
          <w:tcPr>
            <w:tcW w:w="5440" w:type="dxa"/>
          </w:tcPr>
          <w:p w14:paraId="7356BFCA"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the HUB B 500 kV bus</w:t>
            </w:r>
          </w:p>
        </w:tc>
      </w:tr>
      <w:tr w:rsidR="0019698B" w:rsidRPr="00B53487" w14:paraId="3C23B4F8"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0140F3EE" w14:textId="77777777" w:rsidR="0019698B" w:rsidRPr="00B53487" w:rsidRDefault="0019698B" w:rsidP="00CA41BF">
            <w:pPr>
              <w:pStyle w:val="TableText"/>
              <w:jc w:val="center"/>
            </w:pPr>
            <w:r w:rsidRPr="00D05079">
              <w:t>9</w:t>
            </w:r>
          </w:p>
        </w:tc>
        <w:tc>
          <w:tcPr>
            <w:tcW w:w="1532" w:type="dxa"/>
          </w:tcPr>
          <w:p w14:paraId="33DAA610"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a transformer</w:t>
            </w:r>
          </w:p>
        </w:tc>
        <w:tc>
          <w:tcPr>
            <w:tcW w:w="658" w:type="dxa"/>
          </w:tcPr>
          <w:p w14:paraId="66217AEB"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2</w:t>
            </w:r>
          </w:p>
        </w:tc>
        <w:tc>
          <w:tcPr>
            <w:tcW w:w="659" w:type="dxa"/>
          </w:tcPr>
          <w:p w14:paraId="2D757D2D" w14:textId="77777777" w:rsidR="0019698B" w:rsidRPr="00B53487"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D05079">
              <w:t>6</w:t>
            </w:r>
          </w:p>
        </w:tc>
        <w:tc>
          <w:tcPr>
            <w:tcW w:w="659" w:type="dxa"/>
          </w:tcPr>
          <w:p w14:paraId="0F4FE372"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10</w:t>
            </w:r>
          </w:p>
        </w:tc>
        <w:tc>
          <w:tcPr>
            <w:tcW w:w="5440" w:type="dxa"/>
          </w:tcPr>
          <w:p w14:paraId="06D53375"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Wind Farm 2 PoC Transformer</w:t>
            </w:r>
          </w:p>
        </w:tc>
      </w:tr>
      <w:tr w:rsidR="0019698B" w:rsidRPr="00B53487" w14:paraId="2E175060"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40E2610A" w14:textId="77777777" w:rsidR="0019698B" w:rsidRPr="00B53487" w:rsidRDefault="0019698B" w:rsidP="00CA41BF">
            <w:pPr>
              <w:pStyle w:val="TableText"/>
              <w:jc w:val="center"/>
            </w:pPr>
            <w:r w:rsidRPr="00D05079">
              <w:t>10</w:t>
            </w:r>
          </w:p>
        </w:tc>
        <w:tc>
          <w:tcPr>
            <w:tcW w:w="1532" w:type="dxa"/>
          </w:tcPr>
          <w:p w14:paraId="47B19965"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Wind Farm (Central Energise)</w:t>
            </w:r>
          </w:p>
        </w:tc>
        <w:tc>
          <w:tcPr>
            <w:tcW w:w="658" w:type="dxa"/>
          </w:tcPr>
          <w:p w14:paraId="03568C97"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20</w:t>
            </w:r>
          </w:p>
        </w:tc>
        <w:tc>
          <w:tcPr>
            <w:tcW w:w="659" w:type="dxa"/>
          </w:tcPr>
          <w:p w14:paraId="2A5C289E" w14:textId="77777777" w:rsidR="0019698B" w:rsidRPr="00B53487" w:rsidRDefault="0019698B"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D05079">
              <w:t>20</w:t>
            </w:r>
          </w:p>
        </w:tc>
        <w:tc>
          <w:tcPr>
            <w:tcW w:w="659" w:type="dxa"/>
          </w:tcPr>
          <w:p w14:paraId="2C8EEBDF"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20</w:t>
            </w:r>
          </w:p>
        </w:tc>
        <w:tc>
          <w:tcPr>
            <w:tcW w:w="5440" w:type="dxa"/>
          </w:tcPr>
          <w:p w14:paraId="01FBA5E1"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Wind Farm 2 startup procedure (no turbines)</w:t>
            </w:r>
          </w:p>
        </w:tc>
      </w:tr>
      <w:tr w:rsidR="0019698B" w:rsidRPr="00B53487" w14:paraId="40C53958"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7" w:type="dxa"/>
          </w:tcPr>
          <w:p w14:paraId="4F735016" w14:textId="77777777" w:rsidR="0019698B" w:rsidRPr="00B53487" w:rsidRDefault="0019698B" w:rsidP="00CA41BF">
            <w:pPr>
              <w:pStyle w:val="TableText"/>
              <w:jc w:val="center"/>
            </w:pPr>
            <w:r w:rsidRPr="00D05079">
              <w:t>11</w:t>
            </w:r>
          </w:p>
        </w:tc>
        <w:tc>
          <w:tcPr>
            <w:tcW w:w="1532" w:type="dxa"/>
          </w:tcPr>
          <w:p w14:paraId="15D44B57"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a line</w:t>
            </w:r>
          </w:p>
        </w:tc>
        <w:tc>
          <w:tcPr>
            <w:tcW w:w="658" w:type="dxa"/>
          </w:tcPr>
          <w:p w14:paraId="0C5AF8F0"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2</w:t>
            </w:r>
          </w:p>
        </w:tc>
        <w:tc>
          <w:tcPr>
            <w:tcW w:w="659" w:type="dxa"/>
          </w:tcPr>
          <w:p w14:paraId="190CC8BC" w14:textId="77777777" w:rsidR="0019698B" w:rsidRPr="00B53487"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D05079">
              <w:t>3.5</w:t>
            </w:r>
          </w:p>
        </w:tc>
        <w:tc>
          <w:tcPr>
            <w:tcW w:w="659" w:type="dxa"/>
          </w:tcPr>
          <w:p w14:paraId="1A7D9AF5" w14:textId="77777777" w:rsidR="0019698B" w:rsidRPr="00B53487"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pPr>
            <w:r w:rsidRPr="00D05079">
              <w:t>5</w:t>
            </w:r>
          </w:p>
        </w:tc>
        <w:tc>
          <w:tcPr>
            <w:tcW w:w="5440" w:type="dxa"/>
          </w:tcPr>
          <w:p w14:paraId="5FAE677E" w14:textId="77777777" w:rsidR="0019698B" w:rsidRPr="00B53487" w:rsidRDefault="0019698B">
            <w:pPr>
              <w:pStyle w:val="TableText"/>
              <w:cnfStyle w:val="000000100000" w:firstRow="0" w:lastRow="0" w:firstColumn="0" w:lastColumn="0" w:oddVBand="0" w:evenVBand="0" w:oddHBand="1" w:evenHBand="0" w:firstRowFirstColumn="0" w:firstRowLastColumn="0" w:lastRowFirstColumn="0" w:lastRowLastColumn="0"/>
            </w:pPr>
            <w:r w:rsidRPr="00D05079">
              <w:t>Energise the 500 kV line from HUB B to the point of connection</w:t>
            </w:r>
          </w:p>
        </w:tc>
      </w:tr>
      <w:tr w:rsidR="0019698B" w:rsidRPr="00B53487" w14:paraId="41D5AA23" w14:textId="77777777" w:rsidTr="002715BD">
        <w:tc>
          <w:tcPr>
            <w:cnfStyle w:val="001000000000" w:firstRow="0" w:lastRow="0" w:firstColumn="1" w:lastColumn="0" w:oddVBand="0" w:evenVBand="0" w:oddHBand="0" w:evenHBand="0" w:firstRowFirstColumn="0" w:firstRowLastColumn="0" w:lastRowFirstColumn="0" w:lastRowLastColumn="0"/>
            <w:tcW w:w="577" w:type="dxa"/>
          </w:tcPr>
          <w:p w14:paraId="6935C660" w14:textId="77777777" w:rsidR="0019698B" w:rsidRPr="00B53487" w:rsidRDefault="0019698B" w:rsidP="00CA41BF">
            <w:pPr>
              <w:pStyle w:val="TableText"/>
              <w:jc w:val="center"/>
            </w:pPr>
            <w:r w:rsidRPr="00D05079">
              <w:t>12</w:t>
            </w:r>
          </w:p>
        </w:tc>
        <w:tc>
          <w:tcPr>
            <w:tcW w:w="1532" w:type="dxa"/>
          </w:tcPr>
          <w:p w14:paraId="4F082FCF"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a bus</w:t>
            </w:r>
          </w:p>
        </w:tc>
        <w:tc>
          <w:tcPr>
            <w:tcW w:w="658" w:type="dxa"/>
          </w:tcPr>
          <w:p w14:paraId="081EF75D"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1</w:t>
            </w:r>
          </w:p>
        </w:tc>
        <w:tc>
          <w:tcPr>
            <w:tcW w:w="659" w:type="dxa"/>
          </w:tcPr>
          <w:p w14:paraId="27045220" w14:textId="77777777" w:rsidR="0019698B" w:rsidRPr="00B53487" w:rsidRDefault="0019698B"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D05079">
              <w:t>1.5</w:t>
            </w:r>
          </w:p>
        </w:tc>
        <w:tc>
          <w:tcPr>
            <w:tcW w:w="659" w:type="dxa"/>
          </w:tcPr>
          <w:p w14:paraId="6BCF56F6" w14:textId="77777777" w:rsidR="0019698B" w:rsidRPr="00B53487" w:rsidRDefault="0019698B" w:rsidP="00CA41BF">
            <w:pPr>
              <w:pStyle w:val="TableText"/>
              <w:jc w:val="right"/>
              <w:cnfStyle w:val="000000000000" w:firstRow="0" w:lastRow="0" w:firstColumn="0" w:lastColumn="0" w:oddVBand="0" w:evenVBand="0" w:oddHBand="0" w:evenHBand="0" w:firstRowFirstColumn="0" w:firstRowLastColumn="0" w:lastRowFirstColumn="0" w:lastRowLastColumn="0"/>
            </w:pPr>
            <w:r w:rsidRPr="00D05079">
              <w:t>2</w:t>
            </w:r>
          </w:p>
        </w:tc>
        <w:tc>
          <w:tcPr>
            <w:tcW w:w="5440" w:type="dxa"/>
          </w:tcPr>
          <w:p w14:paraId="0C480432" w14:textId="77777777" w:rsidR="0019698B" w:rsidRPr="00B53487" w:rsidRDefault="0019698B">
            <w:pPr>
              <w:pStyle w:val="TableText"/>
              <w:cnfStyle w:val="000000000000" w:firstRow="0" w:lastRow="0" w:firstColumn="0" w:lastColumn="0" w:oddVBand="0" w:evenVBand="0" w:oddHBand="0" w:evenHBand="0" w:firstRowFirstColumn="0" w:firstRowLastColumn="0" w:lastRowFirstColumn="0" w:lastRowLastColumn="0"/>
            </w:pPr>
            <w:r w:rsidRPr="00D05079">
              <w:t>Energise the 500 kV PoC bus</w:t>
            </w:r>
          </w:p>
        </w:tc>
      </w:tr>
      <w:tr w:rsidR="00B822E4" w:rsidRPr="00B53487" w14:paraId="47567E87" w14:textId="77777777" w:rsidTr="001969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dxa"/>
            <w:gridSpan w:val="2"/>
            <w:shd w:val="clear" w:color="auto" w:fill="00A9CE" w:themeFill="accent1"/>
          </w:tcPr>
          <w:p w14:paraId="3CECCE7E" w14:textId="77777777" w:rsidR="0019698B" w:rsidRPr="002715BD" w:rsidRDefault="0019698B">
            <w:pPr>
              <w:pStyle w:val="TableText"/>
              <w:rPr>
                <w:color w:val="FFFFFF" w:themeColor="background1"/>
              </w:rPr>
            </w:pPr>
            <w:r w:rsidRPr="002715BD">
              <w:rPr>
                <w:color w:val="FFFFFF" w:themeColor="background1"/>
              </w:rPr>
              <w:t>Time required (Area B)</w:t>
            </w:r>
          </w:p>
        </w:tc>
        <w:tc>
          <w:tcPr>
            <w:tcW w:w="658" w:type="dxa"/>
            <w:shd w:val="clear" w:color="auto" w:fill="00A9CE" w:themeFill="accent1"/>
          </w:tcPr>
          <w:p w14:paraId="63BA8014" w14:textId="77777777" w:rsidR="0019698B" w:rsidRPr="002715BD"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61</w:t>
            </w:r>
          </w:p>
        </w:tc>
        <w:tc>
          <w:tcPr>
            <w:tcW w:w="659" w:type="dxa"/>
            <w:shd w:val="clear" w:color="auto" w:fill="00A9CE" w:themeFill="accent1"/>
          </w:tcPr>
          <w:p w14:paraId="04D063F9" w14:textId="77777777" w:rsidR="0019698B" w:rsidRPr="002715BD" w:rsidRDefault="0019698B" w:rsidP="00CA41BF">
            <w:pPr>
              <w:pStyle w:val="TableText"/>
              <w:jc w:val="center"/>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89.5</w:t>
            </w:r>
          </w:p>
        </w:tc>
        <w:tc>
          <w:tcPr>
            <w:tcW w:w="659" w:type="dxa"/>
            <w:shd w:val="clear" w:color="auto" w:fill="00A9CE" w:themeFill="accent1"/>
          </w:tcPr>
          <w:p w14:paraId="4997FFBA" w14:textId="77777777" w:rsidR="0019698B" w:rsidRPr="002715BD" w:rsidRDefault="0019698B" w:rsidP="00CA41BF">
            <w:pPr>
              <w:pStyle w:val="TableText"/>
              <w:jc w:val="right"/>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118</w:t>
            </w:r>
          </w:p>
        </w:tc>
        <w:tc>
          <w:tcPr>
            <w:tcW w:w="5440" w:type="dxa"/>
            <w:shd w:val="clear" w:color="auto" w:fill="00A9CE" w:themeFill="accent1"/>
          </w:tcPr>
          <w:p w14:paraId="673A6C38" w14:textId="77777777" w:rsidR="0019698B" w:rsidRPr="002715BD" w:rsidRDefault="0019698B">
            <w:pPr>
              <w:pStyle w:val="TableText"/>
              <w:cnfStyle w:val="000000100000" w:firstRow="0" w:lastRow="0" w:firstColumn="0" w:lastColumn="0" w:oddVBand="0" w:evenVBand="0" w:oddHBand="1" w:evenHBand="0" w:firstRowFirstColumn="0" w:firstRowLastColumn="0" w:lastRowFirstColumn="0" w:lastRowLastColumn="0"/>
              <w:rPr>
                <w:color w:val="FFFFFF" w:themeColor="background1"/>
              </w:rPr>
            </w:pPr>
            <w:r w:rsidRPr="002715BD">
              <w:rPr>
                <w:color w:val="FFFFFF" w:themeColor="background1"/>
              </w:rPr>
              <w:t>Minutes</w:t>
            </w:r>
          </w:p>
        </w:tc>
      </w:tr>
    </w:tbl>
    <w:p w14:paraId="73B7A911" w14:textId="4A2F68B2" w:rsidR="009C4F3D" w:rsidRDefault="009C4F3D" w:rsidP="00A04B25">
      <w:pPr>
        <w:pStyle w:val="BodyText"/>
      </w:pPr>
      <w:r>
        <w:t>In this scenario, timing subtleties arise</w:t>
      </w:r>
      <w:r w:rsidR="0074441B">
        <w:t xml:space="preserve"> regarding the re-energisation of both </w:t>
      </w:r>
      <w:r w:rsidR="00EC4189">
        <w:t>Areas A and B</w:t>
      </w:r>
      <w:r>
        <w:t>. Specifically:</w:t>
      </w:r>
    </w:p>
    <w:p w14:paraId="67DDD979" w14:textId="77777777" w:rsidR="009C4F3D" w:rsidRDefault="009C4F3D" w:rsidP="002715BD">
      <w:pPr>
        <w:pStyle w:val="ListBullet"/>
      </w:pPr>
      <w:r>
        <w:t xml:space="preserve">Whether there are sufficient personnel and technical resources available to allow two areas within the single REZ to be simultaneously restored, or whether the </w:t>
      </w:r>
      <w:r w:rsidRPr="00960F01">
        <w:t>restoration</w:t>
      </w:r>
      <w:r>
        <w:t xml:space="preserve"> process must remain sequential.</w:t>
      </w:r>
    </w:p>
    <w:p w14:paraId="0D5999C4" w14:textId="77777777" w:rsidR="00537F23" w:rsidRDefault="009C4F3D" w:rsidP="009C4F3D">
      <w:pPr>
        <w:pStyle w:val="ListBullet"/>
        <w:tabs>
          <w:tab w:val="clear" w:pos="227"/>
          <w:tab w:val="clear" w:pos="397"/>
        </w:tabs>
        <w:spacing w:before="80" w:after="80" w:line="278" w:lineRule="auto"/>
        <w:ind w:left="360" w:hanging="360"/>
      </w:pPr>
      <w:r>
        <w:t xml:space="preserve">Wind </w:t>
      </w:r>
      <w:r w:rsidRPr="00283029">
        <w:rPr>
          <w:i/>
          <w:iCs/>
        </w:rPr>
        <w:t>turbine</w:t>
      </w:r>
      <w:r>
        <w:t xml:space="preserve"> energisation aside (as it is already excluded), whether</w:t>
      </w:r>
    </w:p>
    <w:p w14:paraId="652E3195" w14:textId="77777777" w:rsidR="00345913" w:rsidRDefault="00537F23" w:rsidP="00537F23">
      <w:pPr>
        <w:pStyle w:val="ListBullet2"/>
      </w:pPr>
      <w:r>
        <w:t>(1)</w:t>
      </w:r>
      <w:r w:rsidR="009C4F3D">
        <w:t xml:space="preserve"> the restoration process should continue while </w:t>
      </w:r>
      <w:r w:rsidR="00A24688">
        <w:t xml:space="preserve">(other) </w:t>
      </w:r>
      <w:r w:rsidR="009C4F3D">
        <w:t xml:space="preserve">primary energy producers (PEP) are coming online after energisation, or </w:t>
      </w:r>
    </w:p>
    <w:p w14:paraId="44ECF12A" w14:textId="2C1028B0" w:rsidR="009C4F3D" w:rsidRDefault="00345913" w:rsidP="002715BD">
      <w:pPr>
        <w:pStyle w:val="ListBullet2"/>
      </w:pPr>
      <w:r>
        <w:t xml:space="preserve">(2) </w:t>
      </w:r>
      <w:r w:rsidR="009C4F3D">
        <w:t>whether the system should wait for PEPs to complete their startup processes before the system is subjected to further network switching transients.</w:t>
      </w:r>
    </w:p>
    <w:p w14:paraId="50ECBBE9" w14:textId="3DFB2113" w:rsidR="009C4F3D" w:rsidRDefault="009C4F3D" w:rsidP="00A04B25">
      <w:pPr>
        <w:pStyle w:val="BodyText"/>
      </w:pPr>
      <w:r>
        <w:t xml:space="preserve">As a result, the </w:t>
      </w:r>
      <w:r w:rsidR="000C11BF">
        <w:t xml:space="preserve">total </w:t>
      </w:r>
      <w:r w:rsidR="00B51E83">
        <w:t xml:space="preserve">restart sequence </w:t>
      </w:r>
      <w:r>
        <w:t>switching time</w:t>
      </w:r>
      <w:r w:rsidR="00B51E83">
        <w:t xml:space="preserve"> period</w:t>
      </w:r>
      <w:r>
        <w:t>s for this scenario have further variability:</w:t>
      </w:r>
    </w:p>
    <w:p w14:paraId="24F1C9D0" w14:textId="023D33E7" w:rsidR="009C4F3D" w:rsidRDefault="009C4F3D" w:rsidP="009C4F3D">
      <w:pPr>
        <w:pStyle w:val="Caption"/>
      </w:pPr>
      <w:bookmarkStart w:id="128" w:name="_Toc221522113"/>
      <w:bookmarkStart w:id="129" w:name="_Toc226981502"/>
      <w:r>
        <w:lastRenderedPageBreak/>
        <w:t xml:space="preserve">Table </w:t>
      </w:r>
      <w:fldSimple w:instr=" SEQ Table \* ARABIC ">
        <w:r w:rsidR="00211758">
          <w:rPr>
            <w:noProof/>
          </w:rPr>
          <w:t>19</w:t>
        </w:r>
      </w:fldSimple>
      <w:r>
        <w:t xml:space="preserve"> Semi-energised REZ Further Timing Variability</w:t>
      </w:r>
      <w:bookmarkEnd w:id="128"/>
      <w:bookmarkEnd w:id="129"/>
    </w:p>
    <w:tbl>
      <w:tblPr>
        <w:tblStyle w:val="TableCSIRO"/>
        <w:tblW w:w="0" w:type="auto"/>
        <w:jc w:val="center"/>
        <w:tblInd w:w="0" w:type="dxa"/>
        <w:tblLook w:val="04A0" w:firstRow="1" w:lastRow="0" w:firstColumn="1" w:lastColumn="0" w:noHBand="0" w:noVBand="1"/>
      </w:tblPr>
      <w:tblGrid>
        <w:gridCol w:w="1447"/>
        <w:gridCol w:w="1134"/>
        <w:gridCol w:w="1134"/>
        <w:gridCol w:w="992"/>
        <w:gridCol w:w="1276"/>
      </w:tblGrid>
      <w:tr w:rsidR="009C4F3D" w14:paraId="706B9758" w14:textId="77777777" w:rsidTr="0012563F">
        <w:trPr>
          <w:cnfStyle w:val="100000000000" w:firstRow="1" w:lastRow="0" w:firstColumn="0" w:lastColumn="0" w:oddVBand="0" w:evenVBand="0" w:oddHBand="0" w:evenHBand="0" w:firstRowFirstColumn="0" w:firstRowLastColumn="0" w:lastRowFirstColumn="0" w:lastRowLastColumn="0"/>
          <w:tblHeader/>
          <w:jc w:val="center"/>
        </w:trPr>
        <w:tc>
          <w:tcPr>
            <w:cnfStyle w:val="001000000000" w:firstRow="0" w:lastRow="0" w:firstColumn="1" w:lastColumn="0" w:oddVBand="0" w:evenVBand="0" w:oddHBand="0" w:evenHBand="0" w:firstRowFirstColumn="0" w:firstRowLastColumn="0" w:lastRowFirstColumn="0" w:lastRowLastColumn="0"/>
            <w:tcW w:w="1447" w:type="dxa"/>
          </w:tcPr>
          <w:p w14:paraId="6AD8072D" w14:textId="77777777" w:rsidR="009C4F3D" w:rsidRDefault="009C4F3D" w:rsidP="00A04B25">
            <w:pPr>
              <w:pStyle w:val="ColumnHeading"/>
            </w:pPr>
            <w:r>
              <w:t>Parallel restoration possible</w:t>
            </w:r>
          </w:p>
        </w:tc>
        <w:tc>
          <w:tcPr>
            <w:tcW w:w="1134" w:type="dxa"/>
          </w:tcPr>
          <w:p w14:paraId="7C9848A6" w14:textId="0493C264" w:rsidR="009C4F3D"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t>Wait for PEP startup</w:t>
            </w:r>
            <w:r w:rsidR="007B6777">
              <w:t xml:space="preserve"> (see </w:t>
            </w:r>
            <w:r w:rsidR="007B6777">
              <w:fldChar w:fldCharType="begin"/>
            </w:r>
            <w:r w:rsidR="007B6777">
              <w:instrText xml:space="preserve"> REF _Ref214624395 \h </w:instrText>
            </w:r>
            <w:r w:rsidR="00C05106">
              <w:instrText xml:space="preserve"> \* MERGEFORMAT </w:instrText>
            </w:r>
            <w:r w:rsidR="007B6777">
              <w:fldChar w:fldCharType="separate"/>
            </w:r>
            <w:r w:rsidR="00211758">
              <w:t xml:space="preserve">Table </w:t>
            </w:r>
            <w:r w:rsidR="00211758">
              <w:rPr>
                <w:noProof/>
              </w:rPr>
              <w:t>15</w:t>
            </w:r>
            <w:r w:rsidR="007B6777">
              <w:fldChar w:fldCharType="end"/>
            </w:r>
            <w:r w:rsidR="007B6777">
              <w:t>)</w:t>
            </w:r>
          </w:p>
        </w:tc>
        <w:tc>
          <w:tcPr>
            <w:tcW w:w="1134" w:type="dxa"/>
          </w:tcPr>
          <w:p w14:paraId="7927F985" w14:textId="77777777" w:rsidR="009C4F3D"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t>Low</w:t>
            </w:r>
          </w:p>
        </w:tc>
        <w:tc>
          <w:tcPr>
            <w:tcW w:w="992" w:type="dxa"/>
          </w:tcPr>
          <w:p w14:paraId="0D9C4ED8" w14:textId="33951EA4" w:rsidR="009C4F3D"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t>Ave</w:t>
            </w:r>
            <w:r w:rsidR="00C05106">
              <w:t>rage</w:t>
            </w:r>
          </w:p>
        </w:tc>
        <w:tc>
          <w:tcPr>
            <w:tcW w:w="1276" w:type="dxa"/>
          </w:tcPr>
          <w:p w14:paraId="40895AC2" w14:textId="77777777" w:rsidR="009C4F3D" w:rsidRDefault="009C4F3D" w:rsidP="00A04B25">
            <w:pPr>
              <w:pStyle w:val="ColumnHeading"/>
              <w:cnfStyle w:val="100000000000" w:firstRow="1" w:lastRow="0" w:firstColumn="0" w:lastColumn="0" w:oddVBand="0" w:evenVBand="0" w:oddHBand="0" w:evenHBand="0" w:firstRowFirstColumn="0" w:firstRowLastColumn="0" w:lastRowFirstColumn="0" w:lastRowLastColumn="0"/>
            </w:pPr>
            <w:r>
              <w:t>High</w:t>
            </w:r>
          </w:p>
        </w:tc>
      </w:tr>
      <w:tr w:rsidR="009C4F3D" w14:paraId="33235729" w14:textId="77777777" w:rsidTr="0012563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447" w:type="dxa"/>
          </w:tcPr>
          <w:p w14:paraId="6A9A071F" w14:textId="77777777" w:rsidR="009C4F3D" w:rsidRDefault="009C4F3D" w:rsidP="00CA41BF">
            <w:pPr>
              <w:pStyle w:val="TableText"/>
              <w:jc w:val="center"/>
            </w:pPr>
            <w:r>
              <w:rPr>
                <w:rFonts w:ascii="Wingdings" w:eastAsia="Wingdings" w:hAnsi="Wingdings" w:cs="Wingdings"/>
              </w:rPr>
              <w:t>û</w:t>
            </w:r>
          </w:p>
        </w:tc>
        <w:tc>
          <w:tcPr>
            <w:tcW w:w="1134" w:type="dxa"/>
          </w:tcPr>
          <w:p w14:paraId="32102FB7"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Pr>
                <w:rFonts w:ascii="Wingdings" w:eastAsia="Wingdings" w:hAnsi="Wingdings" w:cs="Wingdings"/>
              </w:rPr>
              <w:t>ü</w:t>
            </w:r>
          </w:p>
        </w:tc>
        <w:tc>
          <w:tcPr>
            <w:tcW w:w="1134" w:type="dxa"/>
          </w:tcPr>
          <w:p w14:paraId="32035832"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0826A4">
              <w:t>97</w:t>
            </w:r>
          </w:p>
        </w:tc>
        <w:tc>
          <w:tcPr>
            <w:tcW w:w="992" w:type="dxa"/>
          </w:tcPr>
          <w:p w14:paraId="455B5267"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0826A4">
              <w:t>142</w:t>
            </w:r>
          </w:p>
        </w:tc>
        <w:tc>
          <w:tcPr>
            <w:tcW w:w="1276" w:type="dxa"/>
          </w:tcPr>
          <w:p w14:paraId="5B7503E5"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0826A4">
              <w:t>187</w:t>
            </w:r>
          </w:p>
        </w:tc>
      </w:tr>
      <w:tr w:rsidR="009C4F3D" w14:paraId="163AF6CA" w14:textId="77777777" w:rsidTr="0012563F">
        <w:trPr>
          <w:jc w:val="center"/>
        </w:trPr>
        <w:tc>
          <w:tcPr>
            <w:cnfStyle w:val="001000000000" w:firstRow="0" w:lastRow="0" w:firstColumn="1" w:lastColumn="0" w:oddVBand="0" w:evenVBand="0" w:oddHBand="0" w:evenHBand="0" w:firstRowFirstColumn="0" w:firstRowLastColumn="0" w:lastRowFirstColumn="0" w:lastRowLastColumn="0"/>
            <w:tcW w:w="1447" w:type="dxa"/>
          </w:tcPr>
          <w:p w14:paraId="6DD39A1B" w14:textId="77777777" w:rsidR="009C4F3D" w:rsidRDefault="009C4F3D" w:rsidP="00CA41BF">
            <w:pPr>
              <w:pStyle w:val="TableText"/>
              <w:jc w:val="center"/>
            </w:pPr>
            <w:r>
              <w:rPr>
                <w:rFonts w:ascii="Wingdings" w:eastAsia="Wingdings" w:hAnsi="Wingdings" w:cs="Wingdings"/>
              </w:rPr>
              <w:t>ü</w:t>
            </w:r>
          </w:p>
        </w:tc>
        <w:tc>
          <w:tcPr>
            <w:tcW w:w="1134" w:type="dxa"/>
          </w:tcPr>
          <w:p w14:paraId="69CBF252"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Pr>
                <w:rFonts w:ascii="Wingdings" w:eastAsia="Wingdings" w:hAnsi="Wingdings" w:cs="Wingdings"/>
              </w:rPr>
              <w:t>ü</w:t>
            </w:r>
          </w:p>
        </w:tc>
        <w:tc>
          <w:tcPr>
            <w:tcW w:w="1134" w:type="dxa"/>
          </w:tcPr>
          <w:p w14:paraId="501C1F03"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0826A4">
              <w:t>61</w:t>
            </w:r>
          </w:p>
        </w:tc>
        <w:tc>
          <w:tcPr>
            <w:tcW w:w="992" w:type="dxa"/>
          </w:tcPr>
          <w:p w14:paraId="61DE8D28"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0826A4">
              <w:t>89.5</w:t>
            </w:r>
          </w:p>
        </w:tc>
        <w:tc>
          <w:tcPr>
            <w:tcW w:w="1276" w:type="dxa"/>
          </w:tcPr>
          <w:p w14:paraId="31DA13EB"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0826A4">
              <w:t>118</w:t>
            </w:r>
          </w:p>
        </w:tc>
      </w:tr>
      <w:tr w:rsidR="009C4F3D" w14:paraId="215D82FE" w14:textId="77777777" w:rsidTr="0012563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447" w:type="dxa"/>
          </w:tcPr>
          <w:p w14:paraId="6F1A63BE" w14:textId="77777777" w:rsidR="009C4F3D" w:rsidRDefault="009C4F3D" w:rsidP="00CA41BF">
            <w:pPr>
              <w:pStyle w:val="TableText"/>
              <w:jc w:val="center"/>
            </w:pPr>
            <w:r>
              <w:rPr>
                <w:rFonts w:ascii="Wingdings" w:eastAsia="Wingdings" w:hAnsi="Wingdings" w:cs="Wingdings"/>
              </w:rPr>
              <w:t>û</w:t>
            </w:r>
          </w:p>
        </w:tc>
        <w:tc>
          <w:tcPr>
            <w:tcW w:w="1134" w:type="dxa"/>
          </w:tcPr>
          <w:p w14:paraId="62717159"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Pr>
                <w:rFonts w:ascii="Wingdings" w:eastAsia="Wingdings" w:hAnsi="Wingdings" w:cs="Wingdings"/>
              </w:rPr>
              <w:t>û</w:t>
            </w:r>
          </w:p>
        </w:tc>
        <w:tc>
          <w:tcPr>
            <w:tcW w:w="1134" w:type="dxa"/>
          </w:tcPr>
          <w:p w14:paraId="351650F4"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0826A4">
              <w:t>32</w:t>
            </w:r>
          </w:p>
        </w:tc>
        <w:tc>
          <w:tcPr>
            <w:tcW w:w="992" w:type="dxa"/>
          </w:tcPr>
          <w:p w14:paraId="342C7084"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0826A4">
              <w:t>67</w:t>
            </w:r>
          </w:p>
        </w:tc>
        <w:tc>
          <w:tcPr>
            <w:tcW w:w="1276" w:type="dxa"/>
          </w:tcPr>
          <w:p w14:paraId="27E5438F" w14:textId="77777777" w:rsidR="009C4F3D" w:rsidRDefault="009C4F3D" w:rsidP="00CA41BF">
            <w:pPr>
              <w:pStyle w:val="TableText"/>
              <w:jc w:val="center"/>
              <w:cnfStyle w:val="000000100000" w:firstRow="0" w:lastRow="0" w:firstColumn="0" w:lastColumn="0" w:oddVBand="0" w:evenVBand="0" w:oddHBand="1" w:evenHBand="0" w:firstRowFirstColumn="0" w:firstRowLastColumn="0" w:lastRowFirstColumn="0" w:lastRowLastColumn="0"/>
            </w:pPr>
            <w:r w:rsidRPr="000826A4">
              <w:t>102</w:t>
            </w:r>
          </w:p>
        </w:tc>
      </w:tr>
      <w:tr w:rsidR="009C4F3D" w14:paraId="16DB30AC" w14:textId="77777777" w:rsidTr="0012563F">
        <w:trPr>
          <w:jc w:val="center"/>
        </w:trPr>
        <w:tc>
          <w:tcPr>
            <w:cnfStyle w:val="001000000000" w:firstRow="0" w:lastRow="0" w:firstColumn="1" w:lastColumn="0" w:oddVBand="0" w:evenVBand="0" w:oddHBand="0" w:evenHBand="0" w:firstRowFirstColumn="0" w:firstRowLastColumn="0" w:lastRowFirstColumn="0" w:lastRowLastColumn="0"/>
            <w:tcW w:w="1447" w:type="dxa"/>
          </w:tcPr>
          <w:p w14:paraId="1B770D09" w14:textId="77777777" w:rsidR="009C4F3D" w:rsidRPr="00520871" w:rsidRDefault="009C4F3D" w:rsidP="00CA41BF">
            <w:pPr>
              <w:pStyle w:val="TableText"/>
              <w:jc w:val="center"/>
              <w:rPr>
                <w:b w:val="0"/>
                <w:bCs w:val="0"/>
              </w:rPr>
            </w:pPr>
            <w:r>
              <w:rPr>
                <w:rFonts w:ascii="Wingdings" w:eastAsia="Wingdings" w:hAnsi="Wingdings" w:cs="Wingdings"/>
              </w:rPr>
              <w:t>ü</w:t>
            </w:r>
          </w:p>
        </w:tc>
        <w:tc>
          <w:tcPr>
            <w:tcW w:w="1134" w:type="dxa"/>
          </w:tcPr>
          <w:p w14:paraId="413BE60A"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Pr>
                <w:rFonts w:ascii="Wingdings" w:eastAsia="Wingdings" w:hAnsi="Wingdings" w:cs="Wingdings"/>
              </w:rPr>
              <w:t>û</w:t>
            </w:r>
          </w:p>
        </w:tc>
        <w:tc>
          <w:tcPr>
            <w:tcW w:w="1134" w:type="dxa"/>
          </w:tcPr>
          <w:p w14:paraId="31F4EA52"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0826A4">
              <w:t>16</w:t>
            </w:r>
          </w:p>
        </w:tc>
        <w:tc>
          <w:tcPr>
            <w:tcW w:w="992" w:type="dxa"/>
          </w:tcPr>
          <w:p w14:paraId="1BCE19B8"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0826A4">
              <w:t>34.5</w:t>
            </w:r>
          </w:p>
        </w:tc>
        <w:tc>
          <w:tcPr>
            <w:tcW w:w="1276" w:type="dxa"/>
          </w:tcPr>
          <w:p w14:paraId="4CBD57B9" w14:textId="77777777" w:rsidR="009C4F3D" w:rsidRDefault="009C4F3D" w:rsidP="00CA41BF">
            <w:pPr>
              <w:pStyle w:val="TableText"/>
              <w:jc w:val="center"/>
              <w:cnfStyle w:val="000000000000" w:firstRow="0" w:lastRow="0" w:firstColumn="0" w:lastColumn="0" w:oddVBand="0" w:evenVBand="0" w:oddHBand="0" w:evenHBand="0" w:firstRowFirstColumn="0" w:firstRowLastColumn="0" w:lastRowFirstColumn="0" w:lastRowLastColumn="0"/>
            </w:pPr>
            <w:r w:rsidRPr="000826A4">
              <w:t>53</w:t>
            </w:r>
          </w:p>
        </w:tc>
      </w:tr>
    </w:tbl>
    <w:p w14:paraId="71E6EF81" w14:textId="36E490A8" w:rsidR="009C4F3D" w:rsidRDefault="009C4F3D" w:rsidP="00A04B25">
      <w:pPr>
        <w:pStyle w:val="BodyText"/>
      </w:pPr>
      <w:r>
        <w:t xml:space="preserve">Hence, </w:t>
      </w:r>
      <w:r w:rsidR="00C57E4A">
        <w:t xml:space="preserve">the total </w:t>
      </w:r>
      <w:r>
        <w:t xml:space="preserve">switching timing </w:t>
      </w:r>
      <w:r w:rsidR="00C57E4A">
        <w:t xml:space="preserve">of this restart scenario </w:t>
      </w:r>
      <w:r>
        <w:t xml:space="preserve">could vary substantially, with </w:t>
      </w:r>
      <w:r w:rsidR="0036144C">
        <w:t>a</w:t>
      </w:r>
      <w:r w:rsidR="0011652E">
        <w:t xml:space="preserve"> total </w:t>
      </w:r>
      <w:r>
        <w:t xml:space="preserve">timing </w:t>
      </w:r>
      <w:r w:rsidR="00C219D1">
        <w:t xml:space="preserve">of </w:t>
      </w:r>
      <w:r>
        <w:t xml:space="preserve">between 16 minutes to 3 hours </w:t>
      </w:r>
      <w:r w:rsidR="00C219D1">
        <w:t xml:space="preserve">being </w:t>
      </w:r>
      <w:r>
        <w:t xml:space="preserve">possible (with a median of 78 minutes) depending on personnel and resource availability, and the </w:t>
      </w:r>
      <w:r w:rsidR="00E14218">
        <w:t xml:space="preserve">timing </w:t>
      </w:r>
      <w:r>
        <w:t>needs</w:t>
      </w:r>
      <w:r w:rsidR="00E25E3A">
        <w:t xml:space="preserve"> of the individual plant </w:t>
      </w:r>
      <w:r w:rsidR="00E14218">
        <w:t>comprising the service.</w:t>
      </w:r>
      <w:r>
        <w:t xml:space="preserve"> </w:t>
      </w:r>
    </w:p>
    <w:p w14:paraId="437F0A78" w14:textId="31574AC0" w:rsidR="009C4F3D" w:rsidRDefault="00512B35" w:rsidP="00A04B25">
      <w:pPr>
        <w:pStyle w:val="BodyText"/>
      </w:pPr>
      <w:r>
        <w:t>Nevertheless</w:t>
      </w:r>
      <w:r w:rsidR="009C4F3D">
        <w:t xml:space="preserve">, although these figures are highly variable, with sufficient planning </w:t>
      </w:r>
      <w:r w:rsidR="009C4F3D" w:rsidRPr="002715BD">
        <w:t xml:space="preserve">they </w:t>
      </w:r>
      <w:r w:rsidR="00D64854" w:rsidRPr="002715BD">
        <w:t xml:space="preserve">could </w:t>
      </w:r>
      <w:r w:rsidR="00E14218">
        <w:t>be</w:t>
      </w:r>
      <w:r w:rsidR="00E14218" w:rsidRPr="002715BD">
        <w:t xml:space="preserve"> </w:t>
      </w:r>
      <w:r w:rsidR="009C4F3D" w:rsidRPr="002715BD">
        <w:t>deterministic</w:t>
      </w:r>
      <w:r w:rsidR="009C4F3D">
        <w:t xml:space="preserve">.  </w:t>
      </w:r>
    </w:p>
    <w:p w14:paraId="7BC178EE" w14:textId="77777777" w:rsidR="009C4F3D" w:rsidRDefault="009C4F3D" w:rsidP="009C4F3D">
      <w:pPr>
        <w:pStyle w:val="Heading3"/>
      </w:pPr>
      <w:bookmarkStart w:id="130" w:name="_Toc221522060"/>
      <w:r>
        <w:t>Service provision</w:t>
      </w:r>
      <w:bookmarkEnd w:id="130"/>
    </w:p>
    <w:p w14:paraId="48492C69" w14:textId="499D465B" w:rsidR="009C4F3D" w:rsidRDefault="009C4F3D" w:rsidP="00A04B25">
      <w:pPr>
        <w:pStyle w:val="BodyText"/>
      </w:pPr>
      <w:r>
        <w:t xml:space="preserve">Given the ability of a partially energised REZ to restore network elements beyond its point of connection (as discussed in Section </w:t>
      </w:r>
      <w:r>
        <w:fldChar w:fldCharType="begin"/>
      </w:r>
      <w:r>
        <w:instrText xml:space="preserve"> REF _Ref219463983 \r \h </w:instrText>
      </w:r>
      <w:r>
        <w:fldChar w:fldCharType="separate"/>
      </w:r>
      <w:r w:rsidR="00211758">
        <w:t>3.1.3</w:t>
      </w:r>
      <w:r>
        <w:fldChar w:fldCharType="end"/>
      </w:r>
      <w:r>
        <w:t>), it follows that a REZ may be capable of providing additional services</w:t>
      </w:r>
      <w:r w:rsidR="007344B7">
        <w:t>,</w:t>
      </w:r>
      <w:r>
        <w:t xml:space="preserve"> </w:t>
      </w:r>
      <w:r w:rsidR="007344B7">
        <w:t xml:space="preserve">or </w:t>
      </w:r>
      <w:r>
        <w:t>support</w:t>
      </w:r>
      <w:r w:rsidR="005D519D">
        <w:t>,</w:t>
      </w:r>
      <w:r>
        <w:t xml:space="preserve"> to an external network that is rebuilding the system</w:t>
      </w:r>
      <w:r w:rsidR="005D519D" w:rsidRPr="005D519D">
        <w:t xml:space="preserve"> </w:t>
      </w:r>
      <w:r w:rsidR="005D519D">
        <w:t>during system restoration</w:t>
      </w:r>
      <w:r>
        <w:t xml:space="preserve">. That is, if the REZ is </w:t>
      </w:r>
      <w:r w:rsidRPr="00D958DC">
        <w:rPr>
          <w:i/>
          <w:iCs/>
        </w:rPr>
        <w:t>not</w:t>
      </w:r>
      <w:r>
        <w:t xml:space="preserve"> a primary restart source for a region, could it </w:t>
      </w:r>
      <w:r w:rsidR="00917ED0">
        <w:t xml:space="preserve"> synchronized to the network and connect to </w:t>
      </w:r>
      <w:r w:rsidR="00A23EFD">
        <w:t xml:space="preserve"> </w:t>
      </w:r>
      <w:r>
        <w:t xml:space="preserve">the unit </w:t>
      </w:r>
      <w:r w:rsidR="006B3E16">
        <w:t xml:space="preserve">that </w:t>
      </w:r>
      <w:r>
        <w:t>is restoring the network</w:t>
      </w:r>
      <w:r w:rsidR="00BE0540">
        <w:t xml:space="preserve"> as the primary source</w:t>
      </w:r>
      <w:r>
        <w:t xml:space="preserve">, and </w:t>
      </w:r>
      <w:r w:rsidR="00DF7908">
        <w:t xml:space="preserve">subsequently </w:t>
      </w:r>
      <w:r>
        <w:t>provide voltage and frequency services to improve the overall operational envelope</w:t>
      </w:r>
      <w:r w:rsidR="005A6A45">
        <w:t>,</w:t>
      </w:r>
      <w:r>
        <w:t xml:space="preserve"> </w:t>
      </w:r>
      <w:r w:rsidR="004E3F25">
        <w:t xml:space="preserve">and improve </w:t>
      </w:r>
      <w:r>
        <w:t>tolerances</w:t>
      </w:r>
      <w:r w:rsidR="004E3F25">
        <w:t>,</w:t>
      </w:r>
      <w:r>
        <w:t xml:space="preserve"> for the </w:t>
      </w:r>
      <w:r w:rsidR="004E3F25">
        <w:t xml:space="preserve">restarting </w:t>
      </w:r>
      <w:r>
        <w:t>system.</w:t>
      </w:r>
    </w:p>
    <w:p w14:paraId="3A398BFD" w14:textId="77777777" w:rsidR="009C4F3D" w:rsidRDefault="009C4F3D" w:rsidP="009C4F3D">
      <w:pPr>
        <w:pStyle w:val="Heading4"/>
      </w:pPr>
      <w:bookmarkStart w:id="131" w:name="_Ref219467783"/>
      <w:r>
        <w:t>Baseline</w:t>
      </w:r>
      <w:bookmarkEnd w:id="131"/>
    </w:p>
    <w:p w14:paraId="4CBC4C90" w14:textId="7D85D3E7" w:rsidR="009C4F3D" w:rsidRDefault="009C4F3D" w:rsidP="00A04B25">
      <w:pPr>
        <w:pStyle w:val="BodyText"/>
      </w:pPr>
      <w:r>
        <w:t xml:space="preserve">To demonstrate whether </w:t>
      </w:r>
      <w:r w:rsidR="00060141">
        <w:t xml:space="preserve">such service provision </w:t>
      </w:r>
      <w:r>
        <w:t>is a potential opportunity for REZs, a simple test was conducted. A case was developed whereby a 250 MVA synchronous machine (</w:t>
      </w:r>
      <w:r w:rsidR="00956589">
        <w:t xml:space="preserve">an </w:t>
      </w:r>
      <w:r>
        <w:t xml:space="preserve">open-cycle gas turbine) is to restore a small portion of network that contains appreciable lengths of high-voltage (330 kV) transmission lines, </w:t>
      </w:r>
      <w:r w:rsidR="00E1535D">
        <w:t xml:space="preserve">as well as </w:t>
      </w:r>
      <w:r>
        <w:t xml:space="preserve">transformers, and bulk loads. This arrangement is shown in </w:t>
      </w:r>
      <w:r>
        <w:fldChar w:fldCharType="begin"/>
      </w:r>
      <w:r>
        <w:instrText xml:space="preserve"> REF _Ref219465010 \h </w:instrText>
      </w:r>
      <w:r>
        <w:fldChar w:fldCharType="separate"/>
      </w:r>
      <w:r w:rsidR="00211758">
        <w:t xml:space="preserve">Figure </w:t>
      </w:r>
      <w:r w:rsidR="00211758">
        <w:rPr>
          <w:noProof/>
        </w:rPr>
        <w:t>15</w:t>
      </w:r>
      <w:r>
        <w:fldChar w:fldCharType="end"/>
      </w:r>
      <w:r>
        <w:t>. Note that there is:</w:t>
      </w:r>
    </w:p>
    <w:p w14:paraId="6ED2207A" w14:textId="77777777" w:rsidR="009C4F3D" w:rsidRDefault="009C4F3D" w:rsidP="002715BD">
      <w:pPr>
        <w:pStyle w:val="ListBullet"/>
      </w:pPr>
      <w:r>
        <w:t xml:space="preserve">A 250 MVA synchronous machine with an AC1-type AVR and a </w:t>
      </w:r>
      <w:r w:rsidRPr="00960F01">
        <w:t>GASTWD</w:t>
      </w:r>
      <w:r>
        <w:t xml:space="preserve"> governor (isochronous mode).</w:t>
      </w:r>
    </w:p>
    <w:p w14:paraId="0E34E54E" w14:textId="77777777" w:rsidR="009C4F3D" w:rsidRDefault="009C4F3D" w:rsidP="009C4F3D">
      <w:pPr>
        <w:pStyle w:val="ListBullet"/>
        <w:tabs>
          <w:tab w:val="clear" w:pos="227"/>
          <w:tab w:val="clear" w:pos="397"/>
        </w:tabs>
        <w:spacing w:before="80" w:after="80" w:line="278" w:lineRule="auto"/>
        <w:ind w:left="360" w:hanging="360"/>
      </w:pPr>
      <w:r>
        <w:t>200 km of 330 kV line between the generator HV bus and LoadBus1.</w:t>
      </w:r>
    </w:p>
    <w:p w14:paraId="1E4D93EA" w14:textId="77777777" w:rsidR="009C4F3D" w:rsidRDefault="009C4F3D" w:rsidP="009C4F3D">
      <w:pPr>
        <w:pStyle w:val="ListBullet"/>
        <w:tabs>
          <w:tab w:val="clear" w:pos="227"/>
          <w:tab w:val="clear" w:pos="397"/>
        </w:tabs>
        <w:spacing w:before="80" w:after="80" w:line="278" w:lineRule="auto"/>
        <w:ind w:left="360" w:hanging="360"/>
      </w:pPr>
      <w:r>
        <w:t>50 km of 330 kV line between LoadBus1 and LoadBus2.</w:t>
      </w:r>
    </w:p>
    <w:p w14:paraId="213042CA" w14:textId="77777777" w:rsidR="009C4F3D" w:rsidRDefault="009C4F3D" w:rsidP="009C4F3D">
      <w:pPr>
        <w:pStyle w:val="ListBullet"/>
        <w:tabs>
          <w:tab w:val="clear" w:pos="227"/>
          <w:tab w:val="clear" w:pos="397"/>
        </w:tabs>
        <w:spacing w:before="80" w:after="80" w:line="278" w:lineRule="auto"/>
        <w:ind w:left="360" w:hanging="360"/>
      </w:pPr>
      <w:r>
        <w:t>A 150 MVA 330/66/22 kV transformer at LoadBus1 and LoadBus2.</w:t>
      </w:r>
    </w:p>
    <w:p w14:paraId="537EFD7F" w14:textId="77777777" w:rsidR="009C4F3D" w:rsidRDefault="009C4F3D" w:rsidP="009C4F3D">
      <w:pPr>
        <w:pStyle w:val="ListBullet"/>
        <w:tabs>
          <w:tab w:val="clear" w:pos="227"/>
          <w:tab w:val="clear" w:pos="397"/>
        </w:tabs>
        <w:spacing w:before="80" w:after="80" w:line="278" w:lineRule="auto"/>
        <w:ind w:left="360" w:hanging="360"/>
      </w:pPr>
      <w:r>
        <w:t>60 MW of load on the 66 kV side of the transformers at LoadBus1 and LoadBus2.</w:t>
      </w:r>
    </w:p>
    <w:p w14:paraId="49CFE13B" w14:textId="0C0E7AC3" w:rsidR="009C4F3D" w:rsidRDefault="0009064E" w:rsidP="00165582">
      <w:pPr>
        <w:keepNext/>
        <w:jc w:val="center"/>
      </w:pPr>
      <w:r>
        <w:rPr>
          <w:noProof/>
        </w:rPr>
        <w:lastRenderedPageBreak/>
        <w:drawing>
          <wp:inline distT="0" distB="0" distL="0" distR="0" wp14:anchorId="47A7E9E0" wp14:editId="0FC42173">
            <wp:extent cx="5731510" cy="3170555"/>
            <wp:effectExtent l="0" t="0" r="2540" b="0"/>
            <wp:docPr id="10906334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0633476" name="Picture 1"/>
                    <pic:cNvPicPr>
                      <a:picLocks noChangeAspect="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731510" cy="3170555"/>
                    </a:xfrm>
                    <a:prstGeom prst="rect">
                      <a:avLst/>
                    </a:prstGeom>
                    <a:noFill/>
                    <a:ln>
                      <a:noFill/>
                    </a:ln>
                  </pic:spPr>
                </pic:pic>
              </a:graphicData>
            </a:graphic>
          </wp:inline>
        </w:drawing>
      </w:r>
    </w:p>
    <w:p w14:paraId="47006415" w14:textId="121F4E6A" w:rsidR="009C4F3D" w:rsidRDefault="009C4F3D" w:rsidP="009C4F3D">
      <w:pPr>
        <w:pStyle w:val="Caption"/>
        <w:jc w:val="center"/>
      </w:pPr>
      <w:bookmarkStart w:id="132" w:name="_Ref219465010"/>
      <w:bookmarkStart w:id="133" w:name="_Toc221522093"/>
      <w:bookmarkStart w:id="134" w:name="_Toc226981471"/>
      <w:r>
        <w:t xml:space="preserve">Figure </w:t>
      </w:r>
      <w:fldSimple w:instr=" SEQ Figure \* ARABIC ">
        <w:r w:rsidR="00211758">
          <w:rPr>
            <w:noProof/>
          </w:rPr>
          <w:t>15</w:t>
        </w:r>
      </w:fldSimple>
      <w:bookmarkEnd w:id="132"/>
      <w:r>
        <w:t xml:space="preserve"> External system restoration source arrangement</w:t>
      </w:r>
      <w:bookmarkEnd w:id="133"/>
      <w:bookmarkEnd w:id="134"/>
    </w:p>
    <w:p w14:paraId="750C56B0" w14:textId="58B15DFB" w:rsidR="009C4F3D" w:rsidRDefault="009C4F3D" w:rsidP="00A04B25">
      <w:pPr>
        <w:pStyle w:val="BodyText"/>
      </w:pPr>
      <w:r>
        <w:t xml:space="preserve">As a baseline, the performance of the synchronous machine </w:t>
      </w:r>
      <w:r w:rsidR="00485319">
        <w:t xml:space="preserve">alone, </w:t>
      </w:r>
      <w:r>
        <w:t>with respect to maintaining network voltages and frequency</w:t>
      </w:r>
      <w:r w:rsidR="00485319">
        <w:t>,</w:t>
      </w:r>
      <w:r>
        <w:t xml:space="preserve"> was evaluated through a time-domain EMT study, as each </w:t>
      </w:r>
      <w:r w:rsidR="008C20C3">
        <w:t xml:space="preserve">of six </w:t>
      </w:r>
      <w:r>
        <w:t>circuit breaker</w:t>
      </w:r>
      <w:r w:rsidR="008C20C3">
        <w:t>s</w:t>
      </w:r>
      <w:r>
        <w:t xml:space="preserve"> shown above was sequentially energised (with ample time left for the system transient response to settle before the next breaker operation). </w:t>
      </w:r>
      <w:r w:rsidR="00543719">
        <w:t>Several</w:t>
      </w:r>
      <w:r w:rsidR="009F2F66">
        <w:t xml:space="preserve"> </w:t>
      </w:r>
      <w:r>
        <w:t>combination</w:t>
      </w:r>
      <w:r w:rsidR="00543719">
        <w:t>s</w:t>
      </w:r>
      <w:r>
        <w:t xml:space="preserve"> of network elements </w:t>
      </w:r>
      <w:r w:rsidR="00543719">
        <w:t xml:space="preserve">were </w:t>
      </w:r>
      <w:r>
        <w:t xml:space="preserve">chosen </w:t>
      </w:r>
      <w:r w:rsidR="00956305">
        <w:t>for transient performance assessment. These were</w:t>
      </w:r>
      <w:r>
        <w:t>:</w:t>
      </w:r>
    </w:p>
    <w:p w14:paraId="2B94C373" w14:textId="666C0F52" w:rsidR="00F24760" w:rsidRDefault="009C4F3D" w:rsidP="0058525D">
      <w:pPr>
        <w:pStyle w:val="ListBullet"/>
        <w:numPr>
          <w:ilvl w:val="0"/>
          <w:numId w:val="25"/>
        </w:numPr>
        <w:tabs>
          <w:tab w:val="clear" w:pos="227"/>
          <w:tab w:val="clear" w:pos="397"/>
        </w:tabs>
        <w:spacing w:before="80" w:after="80" w:line="278" w:lineRule="auto"/>
      </w:pPr>
      <w:r>
        <w:t>Unloaded high-voltage transmission line energisation</w:t>
      </w:r>
      <w:r w:rsidR="00F24760">
        <w:t>, which</w:t>
      </w:r>
      <w:r>
        <w:t xml:space="preserve"> tests the system’s ability for reactive power absorption</w:t>
      </w:r>
      <w:r w:rsidR="0009064E">
        <w:t xml:space="preserve"> (BRK1 and BRK4)</w:t>
      </w:r>
      <w:r w:rsidR="00F24760">
        <w:t>.</w:t>
      </w:r>
    </w:p>
    <w:p w14:paraId="116BAF21" w14:textId="5245CE0E" w:rsidR="00D027C9" w:rsidRDefault="009C4F3D" w:rsidP="00D027C9">
      <w:pPr>
        <w:pStyle w:val="BodyText"/>
        <w:numPr>
          <w:ilvl w:val="0"/>
          <w:numId w:val="25"/>
        </w:numPr>
      </w:pPr>
      <w:r>
        <w:t>Transformer energisation</w:t>
      </w:r>
      <w:r w:rsidR="002A5717">
        <w:t>, which</w:t>
      </w:r>
      <w:r>
        <w:t xml:space="preserve"> tests the system’s ability for rapid reactive power production and harmonic mitigation</w:t>
      </w:r>
      <w:r w:rsidR="003C1EBF">
        <w:t xml:space="preserve"> (BRK2 and BRK5)</w:t>
      </w:r>
      <w:r>
        <w:t>.</w:t>
      </w:r>
      <w:r w:rsidR="007F57B7">
        <w:t xml:space="preserve"> </w:t>
      </w:r>
    </w:p>
    <w:p w14:paraId="3A5CF59C" w14:textId="211B42A3" w:rsidR="009C4F3D" w:rsidRDefault="009C4F3D" w:rsidP="0058525D">
      <w:pPr>
        <w:pStyle w:val="BodyText"/>
        <w:numPr>
          <w:ilvl w:val="0"/>
          <w:numId w:val="25"/>
        </w:numPr>
        <w:spacing w:before="80" w:after="80" w:line="278" w:lineRule="auto"/>
      </w:pPr>
      <w:r>
        <w:t>Load pickup</w:t>
      </w:r>
      <w:r w:rsidR="002A5717">
        <w:t>, which</w:t>
      </w:r>
      <w:r>
        <w:t xml:space="preserve"> tests the system’s ability for rapid active power production and frequency regulation</w:t>
      </w:r>
      <w:r w:rsidR="003C1EBF">
        <w:t xml:space="preserve"> (BRK3 and BRK6)</w:t>
      </w:r>
      <w:r>
        <w:t>.</w:t>
      </w:r>
    </w:p>
    <w:p w14:paraId="1B47325F" w14:textId="3DA8DF87" w:rsidR="009C4F3D" w:rsidRDefault="009C4F3D" w:rsidP="00A04B25">
      <w:pPr>
        <w:pStyle w:val="BodyText"/>
      </w:pPr>
      <w:r>
        <w:t xml:space="preserve">The response of the system to the </w:t>
      </w:r>
      <w:r w:rsidR="001B5374">
        <w:t xml:space="preserve">restoration capability of the </w:t>
      </w:r>
      <w:r>
        <w:t xml:space="preserve">synchronous </w:t>
      </w:r>
      <w:r w:rsidR="001B5374">
        <w:t xml:space="preserve">machine alone </w:t>
      </w:r>
      <w:r>
        <w:t xml:space="preserve">is shown in </w:t>
      </w:r>
      <w:r w:rsidR="00BB503F">
        <w:fldChar w:fldCharType="begin"/>
      </w:r>
      <w:r w:rsidR="00BB503F">
        <w:instrText xml:space="preserve"> REF _Ref226711552 \h </w:instrText>
      </w:r>
      <w:r w:rsidR="00BB503F">
        <w:fldChar w:fldCharType="separate"/>
      </w:r>
      <w:r w:rsidR="00211758">
        <w:t xml:space="preserve">Figure </w:t>
      </w:r>
      <w:r w:rsidR="00211758">
        <w:rPr>
          <w:noProof/>
        </w:rPr>
        <w:t>16</w:t>
      </w:r>
      <w:r w:rsidR="00BB503F">
        <w:fldChar w:fldCharType="end"/>
      </w:r>
      <w:r>
        <w:t xml:space="preserve">. As can be seen, there are appreciable over-voltages </w:t>
      </w:r>
      <w:r w:rsidR="005A0B4A">
        <w:t xml:space="preserve">that </w:t>
      </w:r>
      <w:r w:rsidR="00843D54">
        <w:t xml:space="preserve">occur </w:t>
      </w:r>
      <w:r>
        <w:t>on line energisation, undervoltages on transformer and load pickup, and sustained underfrequency for load pickup (</w:t>
      </w:r>
      <w:r w:rsidR="001D1F99">
        <w:t xml:space="preserve">for time periods of </w:t>
      </w:r>
      <w:r w:rsidR="00F3722E">
        <w:t xml:space="preserve">underfrequency that are </w:t>
      </w:r>
      <w:r>
        <w:t xml:space="preserve">likely to not </w:t>
      </w:r>
      <w:r w:rsidR="00066EE8">
        <w:t>satisfactorily</w:t>
      </w:r>
      <w:r w:rsidR="00B63511">
        <w:t xml:space="preserve"> fall within </w:t>
      </w:r>
      <w:r>
        <w:t xml:space="preserve">the ‘wait-to-connect’ bands of many devices </w:t>
      </w:r>
      <w:r w:rsidR="00207350">
        <w:t xml:space="preserve">that are </w:t>
      </w:r>
      <w:r>
        <w:t>to be reconnected to the system</w:t>
      </w:r>
      <w:r w:rsidR="00CE3385">
        <w:t>,</w:t>
      </w:r>
      <w:r>
        <w:t xml:space="preserve"> unless manual </w:t>
      </w:r>
      <w:r w:rsidR="00C52826">
        <w:t>adjustment</w:t>
      </w:r>
      <w:r w:rsidR="00454AE4">
        <w:t xml:space="preserve"> </w:t>
      </w:r>
      <w:r w:rsidR="00840816">
        <w:t xml:space="preserve">occurs to </w:t>
      </w:r>
      <w:r w:rsidR="00BF3D0C">
        <w:t xml:space="preserve">adjust </w:t>
      </w:r>
      <w:r w:rsidR="00FA705C">
        <w:t>the frequency closer to nominal value</w:t>
      </w:r>
      <w:r>
        <w:t>).</w:t>
      </w:r>
    </w:p>
    <w:p w14:paraId="1564320B" w14:textId="77777777" w:rsidR="009C4F3D" w:rsidRDefault="009C4F3D" w:rsidP="009C4F3D">
      <w:pPr>
        <w:keepNext/>
        <w:jc w:val="center"/>
      </w:pPr>
      <w:r>
        <w:rPr>
          <w:noProof/>
        </w:rPr>
        <w:lastRenderedPageBreak/>
        <w:drawing>
          <wp:inline distT="0" distB="0" distL="0" distR="0" wp14:anchorId="6E559B3B" wp14:editId="65310A89">
            <wp:extent cx="2880000" cy="1923040"/>
            <wp:effectExtent l="0" t="0" r="0" b="1270"/>
            <wp:docPr id="74007646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2880000" cy="1923040"/>
                    </a:xfrm>
                    <a:prstGeom prst="rect">
                      <a:avLst/>
                    </a:prstGeom>
                    <a:noFill/>
                  </pic:spPr>
                </pic:pic>
              </a:graphicData>
            </a:graphic>
          </wp:inline>
        </w:drawing>
      </w:r>
      <w:r>
        <w:rPr>
          <w:noProof/>
        </w:rPr>
        <w:drawing>
          <wp:inline distT="0" distB="0" distL="0" distR="0" wp14:anchorId="256E1D63" wp14:editId="0C6A1CDC">
            <wp:extent cx="2880000" cy="1920000"/>
            <wp:effectExtent l="0" t="0" r="0" b="4445"/>
            <wp:docPr id="65197847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2880000" cy="1920000"/>
                    </a:xfrm>
                    <a:prstGeom prst="rect">
                      <a:avLst/>
                    </a:prstGeom>
                    <a:noFill/>
                  </pic:spPr>
                </pic:pic>
              </a:graphicData>
            </a:graphic>
          </wp:inline>
        </w:drawing>
      </w:r>
    </w:p>
    <w:p w14:paraId="3FE08712" w14:textId="1294103E" w:rsidR="009C4F3D" w:rsidRDefault="009C4F3D" w:rsidP="009C4F3D">
      <w:pPr>
        <w:pStyle w:val="Caption"/>
        <w:jc w:val="center"/>
      </w:pPr>
      <w:bookmarkStart w:id="135" w:name="_Ref226711552"/>
      <w:bookmarkStart w:id="136" w:name="_Toc221522094"/>
      <w:bookmarkStart w:id="137" w:name="_Toc226981472"/>
      <w:r>
        <w:t xml:space="preserve">Figure </w:t>
      </w:r>
      <w:fldSimple w:instr=" SEQ Figure \* ARABIC ">
        <w:r w:rsidR="00211758">
          <w:rPr>
            <w:noProof/>
          </w:rPr>
          <w:t>16</w:t>
        </w:r>
      </w:fldSimple>
      <w:bookmarkEnd w:id="135"/>
      <w:r>
        <w:t xml:space="preserve"> System voltages and frequency for a synchronous-machine (only) facilitated restoration</w:t>
      </w:r>
      <w:bookmarkEnd w:id="136"/>
      <w:bookmarkEnd w:id="137"/>
    </w:p>
    <w:p w14:paraId="23AA846C" w14:textId="0C14EE28" w:rsidR="009C4F3D" w:rsidRDefault="009C4F3D" w:rsidP="00A66403">
      <w:pPr>
        <w:pStyle w:val="BodyText"/>
      </w:pPr>
      <w:r>
        <w:t xml:space="preserve">Note that it is not of </w:t>
      </w:r>
      <w:r w:rsidR="00845F9E">
        <w:t xml:space="preserve">interest in this case study </w:t>
      </w:r>
      <w:r>
        <w:t>whether the response of the synchronous machine’s system restoration is acceptable</w:t>
      </w:r>
      <w:r w:rsidR="00625095">
        <w:t>.</w:t>
      </w:r>
      <w:r>
        <w:t xml:space="preserve"> </w:t>
      </w:r>
      <w:r w:rsidR="00625095">
        <w:t>Rather</w:t>
      </w:r>
      <w:r>
        <w:t xml:space="preserve">, </w:t>
      </w:r>
      <w:r w:rsidR="001D1FA6">
        <w:t xml:space="preserve">the purpose </w:t>
      </w:r>
      <w:r w:rsidR="000C5295">
        <w:t xml:space="preserve">is to investigate </w:t>
      </w:r>
      <w:r>
        <w:t xml:space="preserve">whether the presence of a REZ </w:t>
      </w:r>
      <w:r w:rsidRPr="005A3F6F">
        <w:rPr>
          <w:u w:val="single"/>
        </w:rPr>
        <w:t>improves</w:t>
      </w:r>
      <w:r>
        <w:t xml:space="preserve"> the overall system response during each energisation step</w:t>
      </w:r>
      <w:r w:rsidR="00965D99">
        <w:t>, by providing voltage and frequency control</w:t>
      </w:r>
      <w:r>
        <w:t>.</w:t>
      </w:r>
    </w:p>
    <w:p w14:paraId="5FA6F6A1" w14:textId="77777777" w:rsidR="009C4F3D" w:rsidRDefault="009C4F3D" w:rsidP="009C4F3D">
      <w:pPr>
        <w:pStyle w:val="Heading4"/>
      </w:pPr>
      <w:r>
        <w:t>Addition of supporting REZ</w:t>
      </w:r>
    </w:p>
    <w:p w14:paraId="23505EB3" w14:textId="0D4CF67A" w:rsidR="009C4F3D" w:rsidRDefault="009C4F3D" w:rsidP="00A66403">
      <w:pPr>
        <w:pStyle w:val="BodyText"/>
      </w:pPr>
      <w:r>
        <w:t>For the next stage</w:t>
      </w:r>
      <w:r w:rsidR="00B57C39">
        <w:t xml:space="preserve"> of investigation</w:t>
      </w:r>
      <w:r>
        <w:t xml:space="preserve">, the partially re-energised REZ described in Section </w:t>
      </w:r>
      <w:r w:rsidR="00014077">
        <w:fldChar w:fldCharType="begin"/>
      </w:r>
      <w:r w:rsidR="00014077">
        <w:instrText xml:space="preserve"> REF _Ref219463983 \r \h </w:instrText>
      </w:r>
      <w:r w:rsidR="00014077">
        <w:fldChar w:fldCharType="separate"/>
      </w:r>
      <w:r w:rsidR="00211758">
        <w:t>3.1.3</w:t>
      </w:r>
      <w:r w:rsidR="00014077">
        <w:fldChar w:fldCharType="end"/>
      </w:r>
      <w:r w:rsidR="00014077">
        <w:t xml:space="preserve"> </w:t>
      </w:r>
      <w:r>
        <w:t>was introduced, with a 500</w:t>
      </w:r>
      <w:r w:rsidR="002859FC">
        <w:t xml:space="preserve"> kV</w:t>
      </w:r>
      <w:r>
        <w:t xml:space="preserve"> to 330 kV transformation at the point of connection (500 MVA transformer), connecting to the synchronous generator’s HV 330 kV point of connection (shown in </w:t>
      </w:r>
      <w:r>
        <w:fldChar w:fldCharType="begin"/>
      </w:r>
      <w:r>
        <w:instrText xml:space="preserve"> REF _Ref219467624 \h </w:instrText>
      </w:r>
      <w:r>
        <w:fldChar w:fldCharType="separate"/>
      </w:r>
      <w:r w:rsidR="00211758">
        <w:t xml:space="preserve">Figure </w:t>
      </w:r>
      <w:r w:rsidR="00211758">
        <w:rPr>
          <w:noProof/>
        </w:rPr>
        <w:t>17</w:t>
      </w:r>
      <w:r>
        <w:fldChar w:fldCharType="end"/>
      </w:r>
      <w:r>
        <w:t>) through 50 km of overhead 330 kV transmission line. Given the studies previously conducted</w:t>
      </w:r>
      <w:r w:rsidR="00E01889">
        <w:t xml:space="preserve"> in Section </w:t>
      </w:r>
      <w:r w:rsidR="00E01889" w:rsidRPr="00E01889">
        <w:t xml:space="preserve"> </w:t>
      </w:r>
      <w:r w:rsidR="00E01889">
        <w:t>3.1.3</w:t>
      </w:r>
      <w:r>
        <w:t xml:space="preserve">, it was assumed that the partially energised REZ would successfully reach this point of connection of the synchronous generator and be able to re-synchronize without issue. </w:t>
      </w:r>
    </w:p>
    <w:p w14:paraId="5D4DB531" w14:textId="78FD1FA3" w:rsidR="009C4F3D" w:rsidRDefault="009C4F3D" w:rsidP="00A66403">
      <w:pPr>
        <w:pStyle w:val="BodyText"/>
      </w:pPr>
      <w:r>
        <w:t xml:space="preserve">The sequence of network restoration described in Section </w:t>
      </w:r>
      <w:r w:rsidR="00014077">
        <w:fldChar w:fldCharType="begin"/>
      </w:r>
      <w:r w:rsidR="00014077">
        <w:instrText xml:space="preserve"> REF _Ref219463983 \r \h </w:instrText>
      </w:r>
      <w:r w:rsidR="00014077">
        <w:fldChar w:fldCharType="separate"/>
      </w:r>
      <w:r w:rsidR="00211758">
        <w:t>3.1.3</w:t>
      </w:r>
      <w:r w:rsidR="00014077">
        <w:fldChar w:fldCharType="end"/>
      </w:r>
      <w:r w:rsidR="00014077">
        <w:t xml:space="preserve"> </w:t>
      </w:r>
      <w:r>
        <w:t xml:space="preserve">was then repeated to determine </w:t>
      </w:r>
      <w:r w:rsidR="00360866">
        <w:t xml:space="preserve">whether </w:t>
      </w:r>
      <w:r>
        <w:t xml:space="preserve">the presence of the REZ would aid in tightening the voltage and frequency </w:t>
      </w:r>
      <w:r w:rsidR="00CC61E9">
        <w:t xml:space="preserve">behaviour </w:t>
      </w:r>
      <w:r>
        <w:t xml:space="preserve">envelopes </w:t>
      </w:r>
      <w:r w:rsidR="00CC61E9">
        <w:t xml:space="preserve">within </w:t>
      </w:r>
      <w:r>
        <w:t>the portion of the system under restoration.</w:t>
      </w:r>
    </w:p>
    <w:p w14:paraId="092D1389" w14:textId="77777777" w:rsidR="009C4F3D" w:rsidRDefault="009C4F3D" w:rsidP="009C4F3D">
      <w:pPr>
        <w:jc w:val="center"/>
      </w:pPr>
      <w:r w:rsidRPr="006F3A8D">
        <w:rPr>
          <w:noProof/>
        </w:rPr>
        <w:lastRenderedPageBreak/>
        <w:drawing>
          <wp:inline distT="0" distB="0" distL="0" distR="0" wp14:anchorId="5DE1D8BF" wp14:editId="3C44F366">
            <wp:extent cx="4320000" cy="4122781"/>
            <wp:effectExtent l="0" t="0" r="4445" b="0"/>
            <wp:docPr id="15154890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5489051" name=""/>
                    <pic:cNvPicPr/>
                  </pic:nvPicPr>
                  <pic:blipFill>
                    <a:blip r:embed="rId33"/>
                    <a:stretch>
                      <a:fillRect/>
                    </a:stretch>
                  </pic:blipFill>
                  <pic:spPr>
                    <a:xfrm>
                      <a:off x="0" y="0"/>
                      <a:ext cx="4320000" cy="4122781"/>
                    </a:xfrm>
                    <a:prstGeom prst="rect">
                      <a:avLst/>
                    </a:prstGeom>
                  </pic:spPr>
                </pic:pic>
              </a:graphicData>
            </a:graphic>
          </wp:inline>
        </w:drawing>
      </w:r>
    </w:p>
    <w:p w14:paraId="2153367A" w14:textId="5C984E55" w:rsidR="009C4F3D" w:rsidRDefault="009C4F3D" w:rsidP="009C4F3D">
      <w:pPr>
        <w:pStyle w:val="Caption"/>
        <w:jc w:val="center"/>
      </w:pPr>
      <w:bookmarkStart w:id="138" w:name="_Ref219467624"/>
      <w:bookmarkStart w:id="139" w:name="_Toc221522095"/>
      <w:bookmarkStart w:id="140" w:name="_Toc226981473"/>
      <w:r>
        <w:t xml:space="preserve">Figure </w:t>
      </w:r>
      <w:fldSimple w:instr=" SEQ Figure \* ARABIC ">
        <w:r w:rsidR="00211758">
          <w:rPr>
            <w:noProof/>
          </w:rPr>
          <w:t>17</w:t>
        </w:r>
      </w:fldSimple>
      <w:bookmarkEnd w:id="138"/>
      <w:r>
        <w:t xml:space="preserve"> Connection of supporting REZ to the restarting synchronous machine</w:t>
      </w:r>
      <w:bookmarkEnd w:id="139"/>
      <w:bookmarkEnd w:id="140"/>
    </w:p>
    <w:p w14:paraId="105DB9A5" w14:textId="16DD60C7" w:rsidR="009C4F3D" w:rsidRDefault="009C4F3D" w:rsidP="00A66403">
      <w:pPr>
        <w:pStyle w:val="BodyText"/>
      </w:pPr>
      <w:r>
        <w:t xml:space="preserve">The results in </w:t>
      </w:r>
      <w:r>
        <w:fldChar w:fldCharType="begin"/>
      </w:r>
      <w:r>
        <w:instrText xml:space="preserve"> REF _Ref219469393 \h </w:instrText>
      </w:r>
      <w:r>
        <w:fldChar w:fldCharType="separate"/>
      </w:r>
      <w:r w:rsidR="00211758">
        <w:t xml:space="preserve">Figure </w:t>
      </w:r>
      <w:r w:rsidR="00211758">
        <w:rPr>
          <w:noProof/>
        </w:rPr>
        <w:t>18</w:t>
      </w:r>
      <w:r>
        <w:fldChar w:fldCharType="end"/>
      </w:r>
      <w:r>
        <w:t xml:space="preserve"> (overlayed on the synchronous machine </w:t>
      </w:r>
      <w:r w:rsidR="003B704A">
        <w:t xml:space="preserve">only </w:t>
      </w:r>
      <w:r>
        <w:t>results) show an improvement in the voltage and frequency performance of the system being restored, particularly for frequency nadirs and steady-state regulation</w:t>
      </w:r>
      <w:sdt>
        <w:sdtPr>
          <w:id w:val="-275255881"/>
          <w:citation/>
        </w:sdtPr>
        <w:sdtContent>
          <w:r w:rsidR="006C35F0">
            <w:fldChar w:fldCharType="begin"/>
          </w:r>
          <w:r w:rsidR="006C35F0">
            <w:instrText xml:space="preserve"> CITATION alM20 \l 3081 </w:instrText>
          </w:r>
          <w:r w:rsidR="006C35F0">
            <w:fldChar w:fldCharType="separate"/>
          </w:r>
          <w:r w:rsidR="00211758">
            <w:rPr>
              <w:noProof/>
            </w:rPr>
            <w:t xml:space="preserve"> </w:t>
          </w:r>
          <w:r w:rsidR="00211758" w:rsidRPr="00211758">
            <w:rPr>
              <w:noProof/>
            </w:rPr>
            <w:t>[10]</w:t>
          </w:r>
          <w:r w:rsidR="006C35F0">
            <w:fldChar w:fldCharType="end"/>
          </w:r>
        </w:sdtContent>
      </w:sdt>
      <w:r>
        <w:t>. This indicates that a REZ can provide a valuable voltage and frequency control service to a restoring system should it not be chosen as a primary restart provider.</w:t>
      </w:r>
    </w:p>
    <w:p w14:paraId="76A7A1D1" w14:textId="31612E1F" w:rsidR="009C4F3D" w:rsidRDefault="009C4F3D" w:rsidP="009C4F3D">
      <w:pPr>
        <w:keepNext/>
        <w:jc w:val="center"/>
      </w:pPr>
      <w:r>
        <w:rPr>
          <w:noProof/>
        </w:rPr>
        <w:lastRenderedPageBreak/>
        <w:drawing>
          <wp:inline distT="0" distB="0" distL="0" distR="0" wp14:anchorId="3C3A6BFE" wp14:editId="3D498E00">
            <wp:extent cx="4320000" cy="2880000"/>
            <wp:effectExtent l="0" t="0" r="4445" b="0"/>
            <wp:docPr id="80978627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4320000" cy="2880000"/>
                    </a:xfrm>
                    <a:prstGeom prst="rect">
                      <a:avLst/>
                    </a:prstGeom>
                    <a:noFill/>
                  </pic:spPr>
                </pic:pic>
              </a:graphicData>
            </a:graphic>
          </wp:inline>
        </w:drawing>
      </w:r>
      <w:r w:rsidR="00B67E80">
        <w:br/>
      </w:r>
      <w:r>
        <w:rPr>
          <w:noProof/>
        </w:rPr>
        <w:drawing>
          <wp:inline distT="0" distB="0" distL="0" distR="0" wp14:anchorId="4A6E579D" wp14:editId="2EC27D32">
            <wp:extent cx="4320000" cy="2880000"/>
            <wp:effectExtent l="0" t="0" r="4445" b="0"/>
            <wp:docPr id="50647842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4320000" cy="2880000"/>
                    </a:xfrm>
                    <a:prstGeom prst="rect">
                      <a:avLst/>
                    </a:prstGeom>
                    <a:noFill/>
                  </pic:spPr>
                </pic:pic>
              </a:graphicData>
            </a:graphic>
          </wp:inline>
        </w:drawing>
      </w:r>
      <w:r w:rsidR="00B67E80">
        <w:br/>
      </w:r>
      <w:r>
        <w:rPr>
          <w:noProof/>
        </w:rPr>
        <w:drawing>
          <wp:inline distT="0" distB="0" distL="0" distR="0" wp14:anchorId="2D5773FD" wp14:editId="439A02DB">
            <wp:extent cx="4320000" cy="2880000"/>
            <wp:effectExtent l="0" t="0" r="4445" b="0"/>
            <wp:docPr id="201113804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4320000" cy="2880000"/>
                    </a:xfrm>
                    <a:prstGeom prst="rect">
                      <a:avLst/>
                    </a:prstGeom>
                    <a:noFill/>
                  </pic:spPr>
                </pic:pic>
              </a:graphicData>
            </a:graphic>
          </wp:inline>
        </w:drawing>
      </w:r>
    </w:p>
    <w:p w14:paraId="17F7B595" w14:textId="45D66D90" w:rsidR="009C4F3D" w:rsidRDefault="009C4F3D" w:rsidP="009C4F3D">
      <w:pPr>
        <w:pStyle w:val="Caption"/>
        <w:jc w:val="center"/>
      </w:pPr>
      <w:bookmarkStart w:id="141" w:name="_Ref219469393"/>
      <w:bookmarkStart w:id="142" w:name="_Toc221522096"/>
      <w:bookmarkStart w:id="143" w:name="_Toc226981474"/>
      <w:r>
        <w:t xml:space="preserve">Figure </w:t>
      </w:r>
      <w:fldSimple w:instr=" SEQ Figure \* ARABIC ">
        <w:r w:rsidR="00211758">
          <w:rPr>
            <w:noProof/>
          </w:rPr>
          <w:t>18</w:t>
        </w:r>
      </w:fldSimple>
      <w:bookmarkEnd w:id="141"/>
      <w:r>
        <w:t xml:space="preserve"> Comparison of system voltage and frequency with and without REZ support</w:t>
      </w:r>
      <w:bookmarkEnd w:id="142"/>
      <w:bookmarkEnd w:id="143"/>
    </w:p>
    <w:p w14:paraId="14FDC2EA" w14:textId="77777777" w:rsidR="009C4F3D" w:rsidRDefault="009C4F3D" w:rsidP="009C4F3D">
      <w:pPr>
        <w:pStyle w:val="Heading4"/>
      </w:pPr>
      <w:r>
        <w:lastRenderedPageBreak/>
        <w:t xml:space="preserve">Energy source power variations </w:t>
      </w:r>
    </w:p>
    <w:p w14:paraId="662B3DCF" w14:textId="1E1625D3" w:rsidR="009C4F3D" w:rsidRDefault="009C4F3D" w:rsidP="00A66403">
      <w:pPr>
        <w:pStyle w:val="BodyText"/>
      </w:pPr>
      <w:r>
        <w:t>This scenario was then further expanded to evaluate the situation where active power within the REZ is randomly and rapidly fluctuating</w:t>
      </w:r>
      <w:r w:rsidR="00CD48C1">
        <w:t>. This is assumed to be</w:t>
      </w:r>
      <w:r>
        <w:t xml:space="preserve"> due to changing energy source availability for wind and solar plants, resulting in the voltage and frequency variations (as will be explored further in Section </w:t>
      </w:r>
      <w:r>
        <w:fldChar w:fldCharType="begin"/>
      </w:r>
      <w:r>
        <w:instrText xml:space="preserve"> REF _Ref218862801 \r \h </w:instrText>
      </w:r>
      <w:r>
        <w:fldChar w:fldCharType="separate"/>
      </w:r>
      <w:r w:rsidR="00211758">
        <w:t>3.2.1</w:t>
      </w:r>
      <w:r>
        <w:fldChar w:fldCharType="end"/>
      </w:r>
      <w:r>
        <w:t xml:space="preserve"> and </w:t>
      </w:r>
      <w:r>
        <w:fldChar w:fldCharType="begin"/>
      </w:r>
      <w:r>
        <w:instrText xml:space="preserve"> REF _Ref219470248 \r \h </w:instrText>
      </w:r>
      <w:r>
        <w:fldChar w:fldCharType="separate"/>
      </w:r>
      <w:r w:rsidR="00211758">
        <w:t>3.2.3</w:t>
      </w:r>
      <w:r>
        <w:fldChar w:fldCharType="end"/>
      </w:r>
      <w:r>
        <w:t>). Here, wind speed and solar irradiance was purposely varied up to 80% to observe how the change in output power from primary energy producing equipment (e.g., due to wind or irradiance variations) affected the ability of the REZ to provide voltage and frequency control services to the external network.</w:t>
      </w:r>
    </w:p>
    <w:p w14:paraId="5F630515" w14:textId="07E2EA2F" w:rsidR="00CD1BB4" w:rsidRDefault="009C4F3D" w:rsidP="00A66403">
      <w:pPr>
        <w:pStyle w:val="BodyText"/>
      </w:pPr>
      <w:r>
        <w:t xml:space="preserve">The results are shown in </w:t>
      </w:r>
      <w:r>
        <w:fldChar w:fldCharType="begin"/>
      </w:r>
      <w:r>
        <w:instrText xml:space="preserve"> REF _Ref219478687 \h </w:instrText>
      </w:r>
      <w:r>
        <w:fldChar w:fldCharType="separate"/>
      </w:r>
      <w:r w:rsidR="00211758">
        <w:t xml:space="preserve">Figure </w:t>
      </w:r>
      <w:r w:rsidR="00211758">
        <w:rPr>
          <w:noProof/>
        </w:rPr>
        <w:t>19</w:t>
      </w:r>
      <w:r>
        <w:fldChar w:fldCharType="end"/>
      </w:r>
      <w:r>
        <w:t>. What can be seen is that</w:t>
      </w:r>
      <w:r w:rsidR="00F00AE3">
        <w:t>,</w:t>
      </w:r>
      <w:r>
        <w:t xml:space="preserve"> despite the highly variable output from each of the primary energy producing plant, the voltage and frequency control in this arrangement with the REZ </w:t>
      </w:r>
      <w:r w:rsidR="00AD5E01">
        <w:t xml:space="preserve">nevertheless </w:t>
      </w:r>
      <w:r>
        <w:t xml:space="preserve">has </w:t>
      </w:r>
      <w:r w:rsidR="003B01A6">
        <w:t xml:space="preserve">again </w:t>
      </w:r>
      <w:r>
        <w:t>tighter regulation capability</w:t>
      </w:r>
      <w:r w:rsidR="005C5678">
        <w:t>. This</w:t>
      </w:r>
      <w:r>
        <w:t xml:space="preserve"> </w:t>
      </w:r>
      <w:r w:rsidR="005C5678">
        <w:t xml:space="preserve">indicates </w:t>
      </w:r>
      <w:r>
        <w:t xml:space="preserve">that the REZ is highly capable of providing </w:t>
      </w:r>
      <w:r w:rsidR="00CA42B5">
        <w:t xml:space="preserve">beneficial </w:t>
      </w:r>
      <w:r>
        <w:t>voltage and frequency services during system restart</w:t>
      </w:r>
      <w:r w:rsidR="00876D6A">
        <w:t xml:space="preserve">, even with </w:t>
      </w:r>
      <w:r w:rsidR="002B0993">
        <w:t xml:space="preserve">highly variable </w:t>
      </w:r>
      <w:r w:rsidR="001B0333">
        <w:t>output</w:t>
      </w:r>
      <w:r>
        <w:t>.</w:t>
      </w:r>
      <w:r w:rsidR="00B503BC">
        <w:t xml:space="preserve"> </w:t>
      </w:r>
    </w:p>
    <w:p w14:paraId="23EF0DE2" w14:textId="69DFC570" w:rsidR="009C4F3D" w:rsidRDefault="00CD1BB4" w:rsidP="00A66403">
      <w:pPr>
        <w:pStyle w:val="BodyText"/>
      </w:pPr>
      <w:r>
        <w:t>Note that s</w:t>
      </w:r>
      <w:r w:rsidR="00B503BC">
        <w:t xml:space="preserve">uch variations could be </w:t>
      </w:r>
      <w:r>
        <w:t>r</w:t>
      </w:r>
      <w:r w:rsidR="00B503BC">
        <w:t xml:space="preserve">educed should the cumulative output of the REZ be curtailed below </w:t>
      </w:r>
      <w:r w:rsidR="001D7AA2">
        <w:t>the net power available from the primary energy sources (e.g., wind or solar) s</w:t>
      </w:r>
      <w:r w:rsidR="005E7B62">
        <w:t xml:space="preserve">uch that the AC output of each plant within the REZ is </w:t>
      </w:r>
      <w:r>
        <w:t xml:space="preserve">more constant than the example shown here. However, the </w:t>
      </w:r>
      <w:r w:rsidR="001A1A4B">
        <w:t xml:space="preserve">result of this scenario evaluation demonstrates that even in the face of extreme variability, the system, as a whole, remains stable and </w:t>
      </w:r>
      <w:r w:rsidR="001E667D">
        <w:t>within reasonable operational limits.</w:t>
      </w:r>
    </w:p>
    <w:p w14:paraId="24F46F38" w14:textId="67D38699" w:rsidR="009C4F3D" w:rsidRDefault="009C4F3D" w:rsidP="009C4F3D">
      <w:pPr>
        <w:keepNext/>
        <w:jc w:val="center"/>
      </w:pPr>
      <w:r>
        <w:rPr>
          <w:noProof/>
        </w:rPr>
        <w:lastRenderedPageBreak/>
        <w:drawing>
          <wp:inline distT="0" distB="0" distL="0" distR="0" wp14:anchorId="79CF73EE" wp14:editId="60C6AAB5">
            <wp:extent cx="4320000" cy="2884560"/>
            <wp:effectExtent l="0" t="0" r="4445" b="0"/>
            <wp:docPr id="1179315992"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4320000" cy="2884560"/>
                    </a:xfrm>
                    <a:prstGeom prst="rect">
                      <a:avLst/>
                    </a:prstGeom>
                    <a:noFill/>
                  </pic:spPr>
                </pic:pic>
              </a:graphicData>
            </a:graphic>
          </wp:inline>
        </w:drawing>
      </w:r>
      <w:r w:rsidR="00803789">
        <w:br/>
      </w:r>
      <w:r>
        <w:rPr>
          <w:noProof/>
        </w:rPr>
        <w:drawing>
          <wp:inline distT="0" distB="0" distL="0" distR="0" wp14:anchorId="4DE6B7C8" wp14:editId="00F2F7C9">
            <wp:extent cx="4320000" cy="2884560"/>
            <wp:effectExtent l="0" t="0" r="4445" b="0"/>
            <wp:docPr id="1026083924"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4320000" cy="2884560"/>
                    </a:xfrm>
                    <a:prstGeom prst="rect">
                      <a:avLst/>
                    </a:prstGeom>
                    <a:noFill/>
                  </pic:spPr>
                </pic:pic>
              </a:graphicData>
            </a:graphic>
          </wp:inline>
        </w:drawing>
      </w:r>
      <w:r w:rsidR="00803789">
        <w:br/>
      </w:r>
      <w:r>
        <w:rPr>
          <w:noProof/>
        </w:rPr>
        <w:drawing>
          <wp:inline distT="0" distB="0" distL="0" distR="0" wp14:anchorId="5FB2D4EF" wp14:editId="135FD1B8">
            <wp:extent cx="4320000" cy="2884560"/>
            <wp:effectExtent l="0" t="0" r="4445" b="0"/>
            <wp:docPr id="704221355"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4320000" cy="2884560"/>
                    </a:xfrm>
                    <a:prstGeom prst="rect">
                      <a:avLst/>
                    </a:prstGeom>
                    <a:noFill/>
                  </pic:spPr>
                </pic:pic>
              </a:graphicData>
            </a:graphic>
          </wp:inline>
        </w:drawing>
      </w:r>
    </w:p>
    <w:p w14:paraId="619EA39C" w14:textId="273EB58A" w:rsidR="009C4F3D" w:rsidRDefault="009C4F3D" w:rsidP="002715BD">
      <w:pPr>
        <w:pStyle w:val="Caption"/>
        <w:jc w:val="center"/>
        <w:rPr>
          <w:rFonts w:eastAsiaTheme="majorEastAsia" w:cstheme="majorBidi"/>
          <w:color w:val="00A9CE" w:themeColor="accent1"/>
          <w:sz w:val="32"/>
          <w:szCs w:val="32"/>
        </w:rPr>
      </w:pPr>
      <w:bookmarkStart w:id="144" w:name="_Ref219478687"/>
      <w:bookmarkStart w:id="145" w:name="_Toc221522097"/>
      <w:bookmarkStart w:id="146" w:name="_Toc226981475"/>
      <w:r>
        <w:t xml:space="preserve">Figure </w:t>
      </w:r>
      <w:fldSimple w:instr=" SEQ Figure \* ARABIC ">
        <w:r w:rsidR="00211758">
          <w:rPr>
            <w:noProof/>
          </w:rPr>
          <w:t>19</w:t>
        </w:r>
      </w:fldSimple>
      <w:bookmarkEnd w:id="144"/>
      <w:r>
        <w:t xml:space="preserve"> </w:t>
      </w:r>
      <w:r w:rsidRPr="00536092">
        <w:t>Comparison of system voltage and frequency with and without REZ support</w:t>
      </w:r>
      <w:r>
        <w:rPr>
          <w:noProof/>
        </w:rPr>
        <w:t xml:space="preserve"> with highly variable output</w:t>
      </w:r>
      <w:bookmarkStart w:id="147" w:name="_Ref211874224"/>
      <w:bookmarkStart w:id="148" w:name="_Ref217910373"/>
      <w:bookmarkEnd w:id="145"/>
      <w:bookmarkEnd w:id="146"/>
      <w:r>
        <w:br w:type="page"/>
      </w:r>
    </w:p>
    <w:p w14:paraId="1DF783A5" w14:textId="77777777" w:rsidR="009C4F3D" w:rsidRDefault="009C4F3D" w:rsidP="009C4F3D">
      <w:pPr>
        <w:pStyle w:val="Heading2"/>
      </w:pPr>
      <w:bookmarkStart w:id="149" w:name="_Toc221522061"/>
      <w:bookmarkStart w:id="150" w:name="_Ref221532682"/>
      <w:bookmarkStart w:id="151" w:name="_Ref221532685"/>
      <w:bookmarkStart w:id="152" w:name="_Toc226981586"/>
      <w:r>
        <w:lastRenderedPageBreak/>
        <w:t>Remote Hybrid Configuration</w:t>
      </w:r>
      <w:bookmarkEnd w:id="147"/>
      <w:bookmarkEnd w:id="148"/>
      <w:bookmarkEnd w:id="149"/>
      <w:bookmarkEnd w:id="150"/>
      <w:bookmarkEnd w:id="151"/>
      <w:bookmarkEnd w:id="152"/>
    </w:p>
    <w:p w14:paraId="3B8220F7" w14:textId="5CE1C361" w:rsidR="009C4F3D" w:rsidRDefault="00A030C5" w:rsidP="00A22699">
      <w:pPr>
        <w:pStyle w:val="BodyText"/>
      </w:pPr>
      <w:r>
        <w:t>Although</w:t>
      </w:r>
      <w:r w:rsidR="006A226A">
        <w:t xml:space="preserve"> </w:t>
      </w:r>
      <w:r w:rsidR="009C4F3D">
        <w:t>the use of a BESS to restart a portion of a system has been shown</w:t>
      </w:r>
      <w:r w:rsidR="00476FAD">
        <w:t>,</w:t>
      </w:r>
      <w:r w:rsidR="009C4F3D">
        <w:t xml:space="preserve"> </w:t>
      </w:r>
      <w:r w:rsidR="00476FAD">
        <w:t xml:space="preserve">through multiple stages of AR-PST work, </w:t>
      </w:r>
      <w:r w:rsidR="009C4F3D">
        <w:t xml:space="preserve">to be entirely possible, the effectiveness </w:t>
      </w:r>
      <w:r w:rsidR="00535F28">
        <w:t xml:space="preserve">this </w:t>
      </w:r>
      <w:r w:rsidR="009C4F3D">
        <w:t xml:space="preserve">approach is dependent on the battery’s state of charge </w:t>
      </w:r>
      <w:r w:rsidR="00632402">
        <w:t>when it is required for restart</w:t>
      </w:r>
      <w:r w:rsidR="009C4F3D">
        <w:t>. Specifically:</w:t>
      </w:r>
    </w:p>
    <w:p w14:paraId="0A377D46" w14:textId="4723A215" w:rsidR="009C4F3D" w:rsidRDefault="009C4F3D" w:rsidP="002715BD">
      <w:pPr>
        <w:pStyle w:val="ListBullet"/>
      </w:pPr>
      <w:r>
        <w:t xml:space="preserve">If the battery is not adequately charged, it may lack the energy capacity to energise </w:t>
      </w:r>
      <w:r w:rsidR="00935682">
        <w:t xml:space="preserve">both </w:t>
      </w:r>
      <w:r>
        <w:t>the network and the auxiliaries of other primary power producing plant</w:t>
      </w:r>
      <w:r w:rsidR="009A62C0">
        <w:t>,</w:t>
      </w:r>
      <w:r>
        <w:t xml:space="preserve"> </w:t>
      </w:r>
      <w:r w:rsidRPr="0028793B">
        <w:t>to</w:t>
      </w:r>
      <w:r>
        <w:t xml:space="preserve"> initiate the restart.</w:t>
      </w:r>
    </w:p>
    <w:p w14:paraId="0DCD9C3B" w14:textId="620F9445" w:rsidR="009C4F3D" w:rsidRDefault="001A55BD" w:rsidP="002715BD">
      <w:pPr>
        <w:pStyle w:val="ListBullet"/>
      </w:pPr>
      <w:r>
        <w:t xml:space="preserve">Although less </w:t>
      </w:r>
      <w:r w:rsidR="00B21F00">
        <w:t>onerous</w:t>
      </w:r>
      <w:r w:rsidR="009C4F3D">
        <w:t xml:space="preserve">, if the battery is fully charged, there is no absorption headroom to allow primary energy </w:t>
      </w:r>
      <w:r w:rsidR="009C4F3D" w:rsidRPr="0028793B">
        <w:t>supply</w:t>
      </w:r>
      <w:r w:rsidR="009C4F3D">
        <w:t xml:space="preserve"> units to come online </w:t>
      </w:r>
      <w:r w:rsidR="00D51200">
        <w:t xml:space="preserve">(without load pickup) </w:t>
      </w:r>
      <w:r w:rsidR="00C21B3D">
        <w:t xml:space="preserve">in order </w:t>
      </w:r>
      <w:r w:rsidR="009C4F3D">
        <w:t xml:space="preserve">to form part of the broader REZ system </w:t>
      </w:r>
      <w:r w:rsidR="007A4FDF">
        <w:t xml:space="preserve">that is </w:t>
      </w:r>
      <w:r w:rsidR="009C4F3D">
        <w:t xml:space="preserve">actuating </w:t>
      </w:r>
      <w:r w:rsidR="007A4FDF">
        <w:t xml:space="preserve">the </w:t>
      </w:r>
      <w:r w:rsidR="009C4F3D">
        <w:t>restart</w:t>
      </w:r>
      <w:r w:rsidR="007A4FDF">
        <w:t xml:space="preserve"> process</w:t>
      </w:r>
      <w:r w:rsidR="009C4F3D">
        <w:t>.</w:t>
      </w:r>
    </w:p>
    <w:p w14:paraId="23EF46F2" w14:textId="30927560" w:rsidR="009C4F3D" w:rsidRDefault="009C4F3D" w:rsidP="00A22699">
      <w:pPr>
        <w:pStyle w:val="BodyText"/>
      </w:pPr>
      <w:r>
        <w:t xml:space="preserve">In order to investigate how BESS </w:t>
      </w:r>
      <w:r w:rsidR="008E4D2B">
        <w:t xml:space="preserve">energy </w:t>
      </w:r>
      <w:r w:rsidR="00F77662">
        <w:t xml:space="preserve">constraints </w:t>
      </w:r>
      <w:r>
        <w:t xml:space="preserve">can be overcome to provide system restart services, this section considers the possibility of a “remote hybrid” </w:t>
      </w:r>
      <w:r w:rsidR="005A6B0C">
        <w:t xml:space="preserve">(GFM and GFL) </w:t>
      </w:r>
      <w:r>
        <w:t>arrangement. A remote hybrid is different from a typical coordinated AC- or DC-hybrid arrangement, in that it considers the use of multiple AC-connected plant that:</w:t>
      </w:r>
    </w:p>
    <w:p w14:paraId="2D817EA4" w14:textId="5C7A79DC" w:rsidR="009C4F3D" w:rsidRDefault="009C4F3D" w:rsidP="002715BD">
      <w:pPr>
        <w:pStyle w:val="ListBullet"/>
      </w:pPr>
      <w:r>
        <w:t xml:space="preserve">Consist of one GFM BESS black starting unit and at least one other inverter-based GFL primary energy production unit (e.g., solar PV, wind farm), to be used together to </w:t>
      </w:r>
      <w:r w:rsidRPr="0028793B">
        <w:t>deliver</w:t>
      </w:r>
      <w:r>
        <w:t xml:space="preserve"> a primary restart service</w:t>
      </w:r>
      <w:r w:rsidR="00015E4A">
        <w:t>,</w:t>
      </w:r>
    </w:p>
    <w:p w14:paraId="5BE4336A" w14:textId="5A524358" w:rsidR="009C4F3D" w:rsidRDefault="009C4F3D" w:rsidP="009C4F3D">
      <w:pPr>
        <w:pStyle w:val="ListBullet"/>
        <w:tabs>
          <w:tab w:val="clear" w:pos="227"/>
          <w:tab w:val="clear" w:pos="397"/>
        </w:tabs>
        <w:spacing w:before="80" w:after="80" w:line="278" w:lineRule="auto"/>
        <w:ind w:left="360" w:hanging="360"/>
      </w:pPr>
      <w:r>
        <w:t>Do not share the same connection point</w:t>
      </w:r>
      <w:r w:rsidR="00015E4A">
        <w:t>,</w:t>
      </w:r>
    </w:p>
    <w:p w14:paraId="5C95618B" w14:textId="2FE812AA" w:rsidR="009C4F3D" w:rsidRDefault="009C4F3D" w:rsidP="002715BD">
      <w:pPr>
        <w:pStyle w:val="ListBullet"/>
      </w:pPr>
      <w:r>
        <w:t>May have appreciable network (including both transmission lines and transformers) between the units’ connection points</w:t>
      </w:r>
      <w:r w:rsidR="00015E4A">
        <w:t>, and</w:t>
      </w:r>
    </w:p>
    <w:p w14:paraId="69CBEAE2" w14:textId="2F2686E7" w:rsidR="009C4F3D" w:rsidRDefault="009C4F3D" w:rsidP="002715BD">
      <w:pPr>
        <w:pStyle w:val="ListBullet"/>
      </w:pPr>
      <w:r>
        <w:t xml:space="preserve">Are not intentionally designed to operate </w:t>
      </w:r>
      <w:r w:rsidRPr="0028793B">
        <w:t>as</w:t>
      </w:r>
      <w:r>
        <w:t xml:space="preserve"> a single coordinated unit</w:t>
      </w:r>
      <w:r w:rsidR="0013585F">
        <w:t>,</w:t>
      </w:r>
      <w:r>
        <w:t xml:space="preserve"> and instead are reliant on their own existing control mechanisms.</w:t>
      </w:r>
    </w:p>
    <w:p w14:paraId="4EFED4B0" w14:textId="686CBB6F" w:rsidR="009C4F3D" w:rsidRDefault="009C4F3D" w:rsidP="00A22699">
      <w:pPr>
        <w:pStyle w:val="BodyText"/>
      </w:pPr>
      <w:r>
        <w:t xml:space="preserve">By investigating </w:t>
      </w:r>
      <w:r w:rsidR="0013585F">
        <w:t xml:space="preserve">whether </w:t>
      </w:r>
      <w:r>
        <w:t>such an arrangement is possible to implement within a REZ</w:t>
      </w:r>
      <w:r w:rsidR="00C618D0">
        <w:t>,</w:t>
      </w:r>
      <w:r>
        <w:t xml:space="preserve"> without explicit pre-coordination prior to a system black event, </w:t>
      </w:r>
      <w:r w:rsidR="00B3083D">
        <w:t>it is shown</w:t>
      </w:r>
      <w:r w:rsidR="00EF0A95">
        <w:t xml:space="preserve"> below</w:t>
      </w:r>
      <w:r>
        <w:t xml:space="preserve"> that a GFM BESS can indeed lead the provision of a primary system restart service with primary energy top-up provided by a </w:t>
      </w:r>
      <w:r w:rsidR="00E44790">
        <w:t xml:space="preserve">(remotely connected) </w:t>
      </w:r>
      <w:r>
        <w:t xml:space="preserve">“third-party” source as required. </w:t>
      </w:r>
    </w:p>
    <w:p w14:paraId="2132560E" w14:textId="0FB076DE" w:rsidR="009C4F3D" w:rsidRDefault="009C4F3D" w:rsidP="00A22699">
      <w:pPr>
        <w:pStyle w:val="BodyText"/>
      </w:pPr>
      <w:r>
        <w:t xml:space="preserve">The following sections present the work completed to </w:t>
      </w:r>
      <w:r w:rsidR="007A6535">
        <w:t xml:space="preserve">identify </w:t>
      </w:r>
      <w:r>
        <w:t xml:space="preserve">which combinations of GFM BESS and GFL sources work best, and </w:t>
      </w:r>
      <w:r w:rsidR="007A6535">
        <w:t xml:space="preserve">whether </w:t>
      </w:r>
      <w:r>
        <w:t>additional coordination and control mechanisms are required to implement such a remote-hybrid arrangement</w:t>
      </w:r>
      <w:r w:rsidR="007A6535">
        <w:t>.</w:t>
      </w:r>
    </w:p>
    <w:p w14:paraId="4DA36D79" w14:textId="77777777" w:rsidR="00756B80" w:rsidRDefault="00756B80" w:rsidP="00756B80">
      <w:pPr>
        <w:pStyle w:val="Heading3"/>
      </w:pPr>
      <w:bookmarkStart w:id="153" w:name="_Toc221522055"/>
      <w:bookmarkStart w:id="154" w:name="_Ref218862801"/>
      <w:bookmarkStart w:id="155" w:name="_Toc221522062"/>
      <w:r>
        <w:t>General Recommended Strategies</w:t>
      </w:r>
      <w:bookmarkEnd w:id="153"/>
    </w:p>
    <w:p w14:paraId="11AB90AE" w14:textId="77777777" w:rsidR="00756B80" w:rsidRPr="000A547F" w:rsidRDefault="00756B80" w:rsidP="00756B80">
      <w:pPr>
        <w:pStyle w:val="BodyText"/>
      </w:pPr>
      <w:r>
        <w:t>In attempting to self-restart a REZ, the following general recommendations were found:</w:t>
      </w:r>
    </w:p>
    <w:p w14:paraId="317A3D0F" w14:textId="77777777" w:rsidR="00756B80" w:rsidRDefault="00756B80" w:rsidP="002715BD">
      <w:pPr>
        <w:pStyle w:val="ListBullet"/>
      </w:pPr>
      <w:r>
        <w:t>Start with voltages slightly below nominal (e.g. 0.92 – 0.95 pu) to minimise the effect of line charging and transformer inrush.</w:t>
      </w:r>
    </w:p>
    <w:p w14:paraId="39854895" w14:textId="64D4CE9E" w:rsidR="00756B80" w:rsidRDefault="00756B80" w:rsidP="002715BD">
      <w:pPr>
        <w:pStyle w:val="ListBullet"/>
      </w:pPr>
      <w:r>
        <w:t xml:space="preserve">Tap </w:t>
      </w:r>
      <w:r w:rsidR="00EC3043">
        <w:t xml:space="preserve">settings on </w:t>
      </w:r>
      <w:r>
        <w:t xml:space="preserve">large transformers </w:t>
      </w:r>
      <w:r w:rsidR="00C60E29">
        <w:t xml:space="preserve">should be </w:t>
      </w:r>
      <w:r w:rsidR="002E79EA">
        <w:t xml:space="preserve">selected </w:t>
      </w:r>
      <w:r>
        <w:t xml:space="preserve">to present the most amount of turns to the winding being energised. For </w:t>
      </w:r>
      <w:r w:rsidRPr="00ED1BE5">
        <w:t>example</w:t>
      </w:r>
      <w:r>
        <w:t xml:space="preserve">, </w:t>
      </w:r>
      <w:r w:rsidR="00575229">
        <w:t xml:space="preserve">if </w:t>
      </w:r>
      <w:r>
        <w:t>the tap-changer is on the HV side of a transformer, move the tap to the highest position.</w:t>
      </w:r>
    </w:p>
    <w:p w14:paraId="493E57B1" w14:textId="12EB7A77" w:rsidR="00756B80" w:rsidRDefault="00756B80" w:rsidP="002715BD">
      <w:pPr>
        <w:pStyle w:val="ListBullet"/>
      </w:pPr>
      <w:r>
        <w:t xml:space="preserve">Where sufficient existing energisation power is available, energise large transformers before picking up additional GFL equipment </w:t>
      </w:r>
      <w:r w:rsidRPr="00ED1BE5">
        <w:t>that</w:t>
      </w:r>
      <w:r>
        <w:t xml:space="preserve"> may </w:t>
      </w:r>
      <w:r w:rsidR="007C2149">
        <w:t xml:space="preserve">otherwise </w:t>
      </w:r>
      <w:r>
        <w:t>have trouble riding through disturbances in weak grid scenarios.</w:t>
      </w:r>
    </w:p>
    <w:p w14:paraId="77B6F9CA" w14:textId="1B9A68F2" w:rsidR="00756B80" w:rsidRDefault="00756B80" w:rsidP="002715BD">
      <w:pPr>
        <w:pStyle w:val="ListBullet"/>
      </w:pPr>
      <w:r>
        <w:lastRenderedPageBreak/>
        <w:t xml:space="preserve">Using </w:t>
      </w:r>
      <w:r w:rsidR="005A3883">
        <w:t xml:space="preserve">the </w:t>
      </w:r>
      <w:r>
        <w:t>terminal voltage control of inverters</w:t>
      </w:r>
      <w:r w:rsidR="005A3883">
        <w:t>,</w:t>
      </w:r>
      <w:r>
        <w:t xml:space="preserve"> and performing </w:t>
      </w:r>
      <w:r w:rsidRPr="00ED1BE5">
        <w:t>bulk</w:t>
      </w:r>
      <w:r>
        <w:t xml:space="preserve"> reactive compensation using centralised plant</w:t>
      </w:r>
      <w:r w:rsidR="005A3883">
        <w:t>,</w:t>
      </w:r>
      <w:r>
        <w:t xml:space="preserve"> may prevent PPCs from contributing to instabilities.</w:t>
      </w:r>
    </w:p>
    <w:p w14:paraId="4199A814" w14:textId="7800E924" w:rsidR="00756B80" w:rsidRDefault="00756B80" w:rsidP="002715BD">
      <w:pPr>
        <w:pStyle w:val="ListBullet"/>
      </w:pPr>
      <w:r>
        <w:t>harmonic filters may be useful also for reducing sub-</w:t>
      </w:r>
      <w:r w:rsidRPr="00ED1BE5">
        <w:t>synchronous</w:t>
      </w:r>
      <w:r>
        <w:t xml:space="preserve"> resonances, </w:t>
      </w:r>
      <w:r w:rsidR="00725EE1">
        <w:t xml:space="preserve">depending on the precise topology and configuration, </w:t>
      </w:r>
      <w:r>
        <w:t xml:space="preserve">at a cost of increased reactive power absorption required. </w:t>
      </w:r>
    </w:p>
    <w:p w14:paraId="3ED1DE1C" w14:textId="35E957F5" w:rsidR="00756B80" w:rsidRDefault="00756B80" w:rsidP="00756B80">
      <w:pPr>
        <w:pStyle w:val="ListBullet2"/>
      </w:pPr>
      <w:r>
        <w:t xml:space="preserve">N.B. A SyncCon is not </w:t>
      </w:r>
      <w:r w:rsidR="00F32E47">
        <w:t xml:space="preserve">necessarily </w:t>
      </w:r>
      <w:r w:rsidR="00052886">
        <w:t xml:space="preserve">an </w:t>
      </w:r>
      <w:r>
        <w:t xml:space="preserve">option </w:t>
      </w:r>
      <w:r w:rsidR="00052886">
        <w:t xml:space="preserve">for </w:t>
      </w:r>
      <w:r w:rsidR="006E698A">
        <w:t xml:space="preserve">addressing </w:t>
      </w:r>
      <w:r w:rsidR="00E84288">
        <w:t xml:space="preserve">undesirable </w:t>
      </w:r>
      <w:r w:rsidR="00ED1BE5">
        <w:t>resonances and</w:t>
      </w:r>
      <w:r>
        <w:t xml:space="preserve"> may make the situation worse. Harmonic scans are required to determine which option is optimal. </w:t>
      </w:r>
    </w:p>
    <w:p w14:paraId="14429FA8" w14:textId="696C3CCA" w:rsidR="00756B80" w:rsidRDefault="00756B80" w:rsidP="002715BD">
      <w:pPr>
        <w:pStyle w:val="ListBullet"/>
      </w:pPr>
      <w:r>
        <w:t xml:space="preserve">In addition to system strength provision, SyncCons may be useful to </w:t>
      </w:r>
      <w:r w:rsidR="0039262C">
        <w:t>dissipate</w:t>
      </w:r>
      <w:r>
        <w:t xml:space="preserve"> excess energy from a BESS while waiting for instructions to </w:t>
      </w:r>
      <w:r w:rsidRPr="00ED1BE5">
        <w:t>reconnect</w:t>
      </w:r>
      <w:r>
        <w:t xml:space="preserve"> to the system.</w:t>
      </w:r>
    </w:p>
    <w:p w14:paraId="231C2311" w14:textId="77777777" w:rsidR="009C4F3D" w:rsidRDefault="009C4F3D" w:rsidP="009C4F3D">
      <w:pPr>
        <w:pStyle w:val="Heading3"/>
      </w:pPr>
      <w:r>
        <w:t>Coordination and Control</w:t>
      </w:r>
      <w:bookmarkEnd w:id="154"/>
      <w:bookmarkEnd w:id="155"/>
    </w:p>
    <w:p w14:paraId="0979FDB3" w14:textId="384CFB90" w:rsidR="009C4F3D" w:rsidRDefault="00AE07C4" w:rsidP="00A22699">
      <w:pPr>
        <w:pStyle w:val="BodyText"/>
      </w:pPr>
      <w:r>
        <w:t xml:space="preserve">An </w:t>
      </w:r>
      <w:r w:rsidR="009C4F3D">
        <w:t xml:space="preserve">initial hypothesis </w:t>
      </w:r>
      <w:r w:rsidR="00B935C3">
        <w:t>regarding the</w:t>
      </w:r>
      <w:r w:rsidR="009C4F3D">
        <w:t xml:space="preserve"> remote-hybrid arrangement was that REZ self-energisation may require additional layers of coordination and control</w:t>
      </w:r>
      <w:r w:rsidR="00B30E31">
        <w:t>,</w:t>
      </w:r>
      <w:r w:rsidR="009C4F3D">
        <w:t xml:space="preserve"> beyond those typically employed under normal operating conditions</w:t>
      </w:r>
      <w:r w:rsidR="00B30E31">
        <w:t>,</w:t>
      </w:r>
      <w:r w:rsidR="009C4F3D">
        <w:t xml:space="preserve"> to maintain dynamic stability. Specifically, it was anticipated that multiple, uncoordinated GFL devices providing power to the building system </w:t>
      </w:r>
      <w:r w:rsidR="005110BA">
        <w:t xml:space="preserve">- </w:t>
      </w:r>
      <w:r w:rsidR="009C4F3D">
        <w:t xml:space="preserve">with no coordinated control </w:t>
      </w:r>
      <w:r w:rsidR="005110BA">
        <w:t xml:space="preserve">- </w:t>
      </w:r>
      <w:r w:rsidR="009C4F3D">
        <w:t>may result in instability, and protective mechanisms would be required.</w:t>
      </w:r>
    </w:p>
    <w:p w14:paraId="28066A2F" w14:textId="60A7EF01" w:rsidR="009C4F3D" w:rsidRDefault="009C4F3D" w:rsidP="00A22699">
      <w:pPr>
        <w:pStyle w:val="BodyText"/>
      </w:pPr>
      <w:r>
        <w:t xml:space="preserve">However, these simulation results have demonstrated that </w:t>
      </w:r>
      <w:r w:rsidR="0028177D">
        <w:t>provided</w:t>
      </w:r>
      <w:r w:rsidR="0009291C">
        <w:t xml:space="preserve"> </w:t>
      </w:r>
      <w:r w:rsidR="00D272CF">
        <w:t xml:space="preserve">some modest </w:t>
      </w:r>
      <w:r w:rsidR="0009291C">
        <w:t>assumptions</w:t>
      </w:r>
      <w:r w:rsidR="00F11D94">
        <w:t>, described below,</w:t>
      </w:r>
      <w:r w:rsidR="0009291C">
        <w:t xml:space="preserve"> </w:t>
      </w:r>
      <w:r w:rsidR="004D11D9">
        <w:t xml:space="preserve">were true, </w:t>
      </w:r>
      <w:r>
        <w:t xml:space="preserve">the REZ </w:t>
      </w:r>
      <w:r w:rsidR="000B064F">
        <w:t xml:space="preserve">achieved </w:t>
      </w:r>
      <w:r>
        <w:t>stable self-energisation without the need for complex supplementary control schemes. Frequency transient</w:t>
      </w:r>
      <w:r w:rsidR="004B6177">
        <w:t>s</w:t>
      </w:r>
      <w:r>
        <w:t xml:space="preserve"> </w:t>
      </w:r>
      <w:r w:rsidR="004B6177">
        <w:t xml:space="preserve">were </w:t>
      </w:r>
      <w:r>
        <w:t xml:space="preserve">well regulated </w:t>
      </w:r>
      <w:r w:rsidR="00B00733">
        <w:t xml:space="preserve">by </w:t>
      </w:r>
      <w:r>
        <w:t xml:space="preserve">one or more </w:t>
      </w:r>
      <w:r w:rsidR="005A02BA">
        <w:t xml:space="preserve">of the </w:t>
      </w:r>
      <w:r>
        <w:t xml:space="preserve">GFM BESS </w:t>
      </w:r>
      <w:r w:rsidR="009D07BD">
        <w:t xml:space="preserve">that were </w:t>
      </w:r>
      <w:r>
        <w:t xml:space="preserve">underpinning restoration, while voltage was successfully maintained by plant-level devices which were assumed to operate under </w:t>
      </w:r>
      <w:r w:rsidR="00543707">
        <w:t xml:space="preserve">local </w:t>
      </w:r>
      <w:r>
        <w:t xml:space="preserve">voltage control. </w:t>
      </w:r>
    </w:p>
    <w:p w14:paraId="2AD384AC" w14:textId="00A912A5" w:rsidR="004D11D9" w:rsidRDefault="004D11D9" w:rsidP="00A22699">
      <w:pPr>
        <w:pStyle w:val="BodyText"/>
      </w:pPr>
      <w:r>
        <w:t>Assumptions:</w:t>
      </w:r>
    </w:p>
    <w:p w14:paraId="6BD05187" w14:textId="74C0D5BA" w:rsidR="004D11D9" w:rsidRDefault="00861742" w:rsidP="004D11D9">
      <w:pPr>
        <w:pStyle w:val="ListBullet"/>
      </w:pPr>
      <w:r>
        <w:t>The main</w:t>
      </w:r>
      <w:r w:rsidR="00FE3BC9">
        <w:t xml:space="preserve"> restarting</w:t>
      </w:r>
      <w:r w:rsidR="004D11D9">
        <w:t xml:space="preserve"> GFM source </w:t>
      </w:r>
      <w:r w:rsidR="008B367F">
        <w:t>can</w:t>
      </w:r>
      <w:r w:rsidR="00674FB3">
        <w:t xml:space="preserve"> accept MW offset commands to trim the frequency such that the </w:t>
      </w:r>
      <w:r w:rsidR="00FE59A5">
        <w:t xml:space="preserve">time </w:t>
      </w:r>
      <w:r w:rsidR="00674FB3">
        <w:t xml:space="preserve">average </w:t>
      </w:r>
      <w:r w:rsidR="00972FAE">
        <w:t>frequency sits at 50 Hz</w:t>
      </w:r>
      <w:r w:rsidR="00672D5A">
        <w:t xml:space="preserve">. </w:t>
      </w:r>
      <w:r w:rsidR="009311F6">
        <w:t>This is:</w:t>
      </w:r>
    </w:p>
    <w:p w14:paraId="262472A1" w14:textId="0ACDC3DC" w:rsidR="00972FAE" w:rsidRDefault="00972FAE" w:rsidP="00972FAE">
      <w:pPr>
        <w:pStyle w:val="ListBullet2"/>
      </w:pPr>
      <w:r>
        <w:t xml:space="preserve">Required to meet the “wait to connect </w:t>
      </w:r>
      <w:r w:rsidR="001512F6">
        <w:t xml:space="preserve">frequency </w:t>
      </w:r>
      <w:r>
        <w:t>bands” of GFL IBR equipment.</w:t>
      </w:r>
    </w:p>
    <w:p w14:paraId="0D13778D" w14:textId="232EE34D" w:rsidR="00672D5A" w:rsidRPr="00672D5A" w:rsidRDefault="00672D5A" w:rsidP="00672D5A">
      <w:pPr>
        <w:pStyle w:val="ListBullet2"/>
      </w:pPr>
      <w:r>
        <w:t>Analogous</w:t>
      </w:r>
      <w:r w:rsidR="00A408C2">
        <w:t>,</w:t>
      </w:r>
      <w:r>
        <w:t xml:space="preserve"> </w:t>
      </w:r>
      <w:r w:rsidR="00A408C2">
        <w:t xml:space="preserve">for </w:t>
      </w:r>
      <w:r>
        <w:t xml:space="preserve">a synchronous machine </w:t>
      </w:r>
      <w:r w:rsidR="00A408C2">
        <w:t xml:space="preserve">in traditional restart scenarios, to </w:t>
      </w:r>
      <w:r w:rsidR="00AF3242">
        <w:t xml:space="preserve">operating in isochronous mode. </w:t>
      </w:r>
    </w:p>
    <w:p w14:paraId="7524D573" w14:textId="7D016FF6" w:rsidR="00FB022F" w:rsidRDefault="00FB022F" w:rsidP="00FB022F">
      <w:pPr>
        <w:pStyle w:val="ListBullet"/>
      </w:pPr>
      <w:r>
        <w:t xml:space="preserve">Units which connect behind considerable reticulation network impedances </w:t>
      </w:r>
      <w:r w:rsidR="007609D3">
        <w:t xml:space="preserve">(e.g., wind turbines) have terminal voltage control </w:t>
      </w:r>
      <w:r w:rsidR="0048341D">
        <w:t>(in addition to any centralised voltage control from PPCs, which in these studies, were excluded).</w:t>
      </w:r>
    </w:p>
    <w:p w14:paraId="5CBC7415" w14:textId="4E52DCA2" w:rsidR="0048341D" w:rsidRPr="0048341D" w:rsidRDefault="0048341D" w:rsidP="0048341D">
      <w:pPr>
        <w:pStyle w:val="ListBullet2"/>
      </w:pPr>
      <w:r>
        <w:t xml:space="preserve">N.B. For modern wind turbines, this is a reasonably common feature. </w:t>
      </w:r>
    </w:p>
    <w:p w14:paraId="192462B8" w14:textId="77777777" w:rsidR="009C4F3D" w:rsidRDefault="009C4F3D" w:rsidP="009C4F3D">
      <w:pPr>
        <w:pStyle w:val="Heading4"/>
      </w:pPr>
      <w:r>
        <w:t>Remote hybrid example 1</w:t>
      </w:r>
    </w:p>
    <w:p w14:paraId="23EBF7ED" w14:textId="120606A8" w:rsidR="009C4F3D" w:rsidRDefault="009C4F3D" w:rsidP="00A22699">
      <w:pPr>
        <w:pStyle w:val="BodyText"/>
      </w:pPr>
      <w:r>
        <w:t>An example of a remote (64 km away, with two network voltage transformations</w:t>
      </w:r>
      <w:r w:rsidR="001A2E28">
        <w:t>:</w:t>
      </w:r>
      <w:r>
        <w:t xml:space="preserve"> from 330 to 500 kV and 500 to 330 kV) hybrid scenario is shown in </w:t>
      </w:r>
      <w:r w:rsidR="00840E23">
        <w:rPr>
          <w:highlight w:val="yellow"/>
        </w:rPr>
        <w:fldChar w:fldCharType="begin"/>
      </w:r>
      <w:r w:rsidR="00840E23">
        <w:instrText xml:space="preserve"> REF _Ref221529964 \h </w:instrText>
      </w:r>
      <w:r w:rsidR="00840E23">
        <w:rPr>
          <w:highlight w:val="yellow"/>
        </w:rPr>
      </w:r>
      <w:r w:rsidR="00840E23">
        <w:rPr>
          <w:highlight w:val="yellow"/>
        </w:rPr>
        <w:fldChar w:fldCharType="separate"/>
      </w:r>
      <w:r w:rsidR="00211758">
        <w:t xml:space="preserve">Figure </w:t>
      </w:r>
      <w:r w:rsidR="00211758">
        <w:rPr>
          <w:noProof/>
        </w:rPr>
        <w:t>20</w:t>
      </w:r>
      <w:r w:rsidR="00840E23">
        <w:rPr>
          <w:highlight w:val="yellow"/>
        </w:rPr>
        <w:fldChar w:fldCharType="end"/>
      </w:r>
      <w:r>
        <w:t>. In this scenario, a GFM BESS is used to initialise the REZ restart process</w:t>
      </w:r>
      <w:r w:rsidR="001D5567">
        <w:t xml:space="preserve">, including the restoration and synchronisation of a synchronous condenser at HUB B to aid with voltage control, </w:t>
      </w:r>
      <w:r>
        <w:t>before a remote type 4 wind farm is energised (</w:t>
      </w:r>
      <w:r w:rsidR="00286B65">
        <w:t xml:space="preserve">the </w:t>
      </w:r>
      <w:r>
        <w:t xml:space="preserve">start-up times </w:t>
      </w:r>
      <w:r w:rsidR="006A1B4F">
        <w:t xml:space="preserve">of the turbines are </w:t>
      </w:r>
      <w:r>
        <w:t>neglected</w:t>
      </w:r>
      <w:r w:rsidR="00381A98">
        <w:t xml:space="preserve"> -</w:t>
      </w:r>
      <w:r>
        <w:t xml:space="preserve"> </w:t>
      </w:r>
      <w:r w:rsidR="00381A98">
        <w:t xml:space="preserve">they were </w:t>
      </w:r>
      <w:r>
        <w:t>assumed to be ready immediately</w:t>
      </w:r>
      <w:r w:rsidR="0021460B">
        <w:t>,</w:t>
      </w:r>
      <w:r>
        <w:t xml:space="preserve"> for ease of simulation).</w:t>
      </w:r>
      <w:r w:rsidR="007218AB">
        <w:t xml:space="preserve"> </w:t>
      </w:r>
    </w:p>
    <w:p w14:paraId="18F3B810" w14:textId="77777777" w:rsidR="00840E23" w:rsidRDefault="00840E23" w:rsidP="00840E23">
      <w:pPr>
        <w:keepNext/>
        <w:jc w:val="center"/>
      </w:pPr>
      <w:r w:rsidRPr="006A1969">
        <w:rPr>
          <w:noProof/>
        </w:rPr>
        <w:lastRenderedPageBreak/>
        <w:drawing>
          <wp:inline distT="0" distB="0" distL="0" distR="0" wp14:anchorId="7CCAE68D" wp14:editId="3BFE51D6">
            <wp:extent cx="6122504" cy="2692174"/>
            <wp:effectExtent l="0" t="0" r="0" b="0"/>
            <wp:docPr id="1093689265"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6129974" cy="2695458"/>
                    </a:xfrm>
                    <a:prstGeom prst="rect">
                      <a:avLst/>
                    </a:prstGeom>
                    <a:noFill/>
                    <a:ln>
                      <a:noFill/>
                    </a:ln>
                  </pic:spPr>
                </pic:pic>
              </a:graphicData>
            </a:graphic>
          </wp:inline>
        </w:drawing>
      </w:r>
    </w:p>
    <w:p w14:paraId="58E8F9FB" w14:textId="0C3A188D" w:rsidR="00840E23" w:rsidRPr="00A859BC" w:rsidRDefault="00840E23" w:rsidP="00840E23">
      <w:pPr>
        <w:pStyle w:val="Caption"/>
        <w:jc w:val="center"/>
      </w:pPr>
      <w:bookmarkStart w:id="156" w:name="_Ref221529964"/>
      <w:bookmarkStart w:id="157" w:name="_Toc226981476"/>
      <w:r>
        <w:t xml:space="preserve">Figure </w:t>
      </w:r>
      <w:fldSimple w:instr=" SEQ Figure \* ARABIC ">
        <w:r w:rsidR="00211758">
          <w:rPr>
            <w:noProof/>
          </w:rPr>
          <w:t>20</w:t>
        </w:r>
      </w:fldSimple>
      <w:bookmarkEnd w:id="156"/>
      <w:r>
        <w:t xml:space="preserve"> Graphical representation of extent of network used for remote hybrid</w:t>
      </w:r>
      <w:r w:rsidR="00655773">
        <w:t xml:space="preserve"> configuration 1</w:t>
      </w:r>
      <w:bookmarkEnd w:id="157"/>
    </w:p>
    <w:p w14:paraId="0441E86C" w14:textId="21C65CA2" w:rsidR="00295764" w:rsidRDefault="009C4F3D" w:rsidP="00A22699">
      <w:pPr>
        <w:pStyle w:val="BodyText"/>
      </w:pPr>
      <w:r>
        <w:t xml:space="preserve">In this scenario, the GFM BESS proceeded with </w:t>
      </w:r>
      <w:r w:rsidR="00C06D44">
        <w:t xml:space="preserve">initial </w:t>
      </w:r>
      <w:r>
        <w:t>restoration of the network</w:t>
      </w:r>
      <w:r w:rsidR="00F77F09">
        <w:t>,</w:t>
      </w:r>
      <w:r>
        <w:t xml:space="preserve"> between itself and the remote hybrid</w:t>
      </w:r>
      <w:r w:rsidR="00397D01">
        <w:t xml:space="preserve"> (i.e., the wind farm)</w:t>
      </w:r>
      <w:r w:rsidR="00C82A61">
        <w:t>,</w:t>
      </w:r>
      <w:r>
        <w:t xml:space="preserve"> before energising the type 4 wind farm and allowing it to initialise (in a highly condensed timeframe to allow reasonable simulation runtimes). Once the wind farm was online, it was intentionally subjected to </w:t>
      </w:r>
      <w:r w:rsidR="00F439F2">
        <w:t xml:space="preserve">large variations in </w:t>
      </w:r>
      <w:r>
        <w:t xml:space="preserve">active power to emulate a worst-case scenario whereby energy source variability results in </w:t>
      </w:r>
      <w:r w:rsidR="006C21F8">
        <w:t xml:space="preserve">large changes to </w:t>
      </w:r>
      <w:r>
        <w:t xml:space="preserve">grid-side active power injection. Note that this is intentionally worse than would ever be likely to occur </w:t>
      </w:r>
      <w:r w:rsidR="00133A46">
        <w:t xml:space="preserve">in practice, </w:t>
      </w:r>
      <w:r>
        <w:t xml:space="preserve">to </w:t>
      </w:r>
      <w:r w:rsidR="00D267F9">
        <w:t xml:space="preserve">demonstrate </w:t>
      </w:r>
      <w:r w:rsidR="00144A98">
        <w:t xml:space="preserve">accommodation of </w:t>
      </w:r>
      <w:r>
        <w:t xml:space="preserve">rapid </w:t>
      </w:r>
      <w:r w:rsidR="006A50AB">
        <w:t xml:space="preserve">variations in </w:t>
      </w:r>
      <w:r>
        <w:t xml:space="preserve">active power </w:t>
      </w:r>
      <w:r w:rsidR="006A50AB">
        <w:t>by the GFM BESS</w:t>
      </w:r>
      <w:r>
        <w:t>.</w:t>
      </w:r>
    </w:p>
    <w:p w14:paraId="498F2CC0" w14:textId="61F9584B" w:rsidR="000939C2" w:rsidRDefault="00295764" w:rsidP="000939C2">
      <w:pPr>
        <w:pStyle w:val="BodyText"/>
      </w:pPr>
      <w:r>
        <w:t xml:space="preserve">Once the remote hybrid arrangement was </w:t>
      </w:r>
      <w:r w:rsidR="003E5107">
        <w:t xml:space="preserve">fully established, </w:t>
      </w:r>
      <w:r w:rsidR="00151752">
        <w:t xml:space="preserve">the </w:t>
      </w:r>
      <w:r w:rsidR="00866554">
        <w:t>500 kV lines from HUB B to the REZ point of connection were</w:t>
      </w:r>
      <w:r w:rsidR="00DD1CB7">
        <w:t xml:space="preserve"> then</w:t>
      </w:r>
      <w:r w:rsidR="00866554">
        <w:t xml:space="preserve"> energised (one at a time). </w:t>
      </w:r>
      <w:r w:rsidR="00AD24B5">
        <w:t xml:space="preserve"> </w:t>
      </w:r>
      <w:r w:rsidR="00DD1CB7">
        <w:fldChar w:fldCharType="begin"/>
      </w:r>
      <w:r w:rsidR="00DD1CB7">
        <w:instrText xml:space="preserve"> REF _Ref221531082 \h </w:instrText>
      </w:r>
      <w:r w:rsidR="00DD1CB7">
        <w:fldChar w:fldCharType="separate"/>
      </w:r>
      <w:r w:rsidR="00211758">
        <w:t xml:space="preserve">Table </w:t>
      </w:r>
      <w:r w:rsidR="00211758">
        <w:rPr>
          <w:noProof/>
        </w:rPr>
        <w:t>20</w:t>
      </w:r>
      <w:r w:rsidR="00DD1CB7">
        <w:fldChar w:fldCharType="end"/>
      </w:r>
      <w:r w:rsidR="00DD1CB7">
        <w:t xml:space="preserve"> describes the salient aspects of the setup</w:t>
      </w:r>
      <w:r w:rsidR="002677A9">
        <w:t>.</w:t>
      </w:r>
      <w:r w:rsidR="000939C2">
        <w:t xml:space="preserve"> Note that the type 4 wind turbines were under turbine-</w:t>
      </w:r>
      <w:r w:rsidR="00C4562F">
        <w:t xml:space="preserve">scale </w:t>
      </w:r>
      <w:r w:rsidR="000939C2">
        <w:t xml:space="preserve">voltage control </w:t>
      </w:r>
      <w:r w:rsidR="00C4562F">
        <w:t xml:space="preserve">only, </w:t>
      </w:r>
      <w:r w:rsidR="000939C2">
        <w:t xml:space="preserve">with the park voltage controller set to open loop control mode (i.e., </w:t>
      </w:r>
      <w:r w:rsidR="00CA0E04">
        <w:t xml:space="preserve">a </w:t>
      </w:r>
      <w:r w:rsidR="000939C2">
        <w:t xml:space="preserve">target </w:t>
      </w:r>
      <w:r w:rsidR="00CA0E04">
        <w:t xml:space="preserve">voltage reference </w:t>
      </w:r>
      <w:r w:rsidR="000939C2">
        <w:t xml:space="preserve">is sent by </w:t>
      </w:r>
      <w:r w:rsidR="00DB48DF">
        <w:t xml:space="preserve">the </w:t>
      </w:r>
      <w:r w:rsidR="000939C2">
        <w:t>park controller</w:t>
      </w:r>
      <w:r w:rsidR="00DB48DF">
        <w:t>,</w:t>
      </w:r>
      <w:r w:rsidR="000939C2">
        <w:t xml:space="preserve"> but </w:t>
      </w:r>
      <w:r w:rsidR="00EB4635">
        <w:t xml:space="preserve">the control is </w:t>
      </w:r>
      <w:r w:rsidR="0087044A">
        <w:t xml:space="preserve">implemented </w:t>
      </w:r>
      <w:r w:rsidR="00B8714E">
        <w:t xml:space="preserve">locally </w:t>
      </w:r>
      <w:r w:rsidR="0087044A">
        <w:t>by</w:t>
      </w:r>
      <w:r w:rsidR="000939C2">
        <w:t xml:space="preserve"> the turbines at their terminals).</w:t>
      </w:r>
    </w:p>
    <w:p w14:paraId="033B3D1B" w14:textId="3BED1737" w:rsidR="00D25B22" w:rsidRDefault="00D25B22" w:rsidP="00D25B22">
      <w:pPr>
        <w:pStyle w:val="Caption"/>
      </w:pPr>
      <w:bookmarkStart w:id="158" w:name="_Ref221531082"/>
      <w:bookmarkStart w:id="159" w:name="_Toc226981503"/>
      <w:r>
        <w:t xml:space="preserve">Table </w:t>
      </w:r>
      <w:fldSimple w:instr=" SEQ Table \* ARABIC ">
        <w:r w:rsidR="00211758">
          <w:rPr>
            <w:noProof/>
          </w:rPr>
          <w:t>20</w:t>
        </w:r>
      </w:fldSimple>
      <w:bookmarkEnd w:id="158"/>
      <w:r>
        <w:t xml:space="preserve"> Scenario setup</w:t>
      </w:r>
      <w:r w:rsidR="00C81876">
        <w:t xml:space="preserve"> – Remote hybrid</w:t>
      </w:r>
      <w:r w:rsidR="00655773">
        <w:t xml:space="preserve"> configuration 1</w:t>
      </w:r>
      <w:bookmarkEnd w:id="159"/>
    </w:p>
    <w:tbl>
      <w:tblPr>
        <w:tblStyle w:val="TableCSIRO"/>
        <w:tblW w:w="0" w:type="auto"/>
        <w:tblLook w:val="04A0" w:firstRow="1" w:lastRow="0" w:firstColumn="1" w:lastColumn="0" w:noHBand="0" w:noVBand="1"/>
      </w:tblPr>
      <w:tblGrid>
        <w:gridCol w:w="842"/>
        <w:gridCol w:w="2246"/>
        <w:gridCol w:w="6437"/>
      </w:tblGrid>
      <w:tr w:rsidR="009C4F3D" w14:paraId="37072C73" w14:textId="77777777" w:rsidTr="00A2269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6" w:type="dxa"/>
          </w:tcPr>
          <w:p w14:paraId="567682D1" w14:textId="77777777" w:rsidR="009C4F3D" w:rsidRDefault="009C4F3D" w:rsidP="00A22699">
            <w:pPr>
              <w:pStyle w:val="ColumnHeading"/>
            </w:pPr>
            <w:r>
              <w:t>Plant</w:t>
            </w:r>
          </w:p>
        </w:tc>
        <w:tc>
          <w:tcPr>
            <w:tcW w:w="2268" w:type="dxa"/>
          </w:tcPr>
          <w:p w14:paraId="1B855D13" w14:textId="77777777" w:rsidR="009C4F3D" w:rsidRDefault="009C4F3D" w:rsidP="00A22699">
            <w:pPr>
              <w:pStyle w:val="ColumnHeading"/>
              <w:cnfStyle w:val="100000000000" w:firstRow="1" w:lastRow="0" w:firstColumn="0" w:lastColumn="0" w:oddVBand="0" w:evenVBand="0" w:oddHBand="0" w:evenHBand="0" w:firstRowFirstColumn="0" w:firstRowLastColumn="0" w:lastRowFirstColumn="0" w:lastRowLastColumn="0"/>
            </w:pPr>
            <w:r>
              <w:t>Name</w:t>
            </w:r>
          </w:p>
        </w:tc>
        <w:tc>
          <w:tcPr>
            <w:tcW w:w="6514" w:type="dxa"/>
          </w:tcPr>
          <w:p w14:paraId="665070E0" w14:textId="77777777" w:rsidR="009C4F3D" w:rsidRDefault="009C4F3D" w:rsidP="00A22699">
            <w:pPr>
              <w:pStyle w:val="ColumnHeading"/>
              <w:cnfStyle w:val="100000000000" w:firstRow="1" w:lastRow="0" w:firstColumn="0" w:lastColumn="0" w:oddVBand="0" w:evenVBand="0" w:oddHBand="0" w:evenHBand="0" w:firstRowFirstColumn="0" w:firstRowLastColumn="0" w:lastRowFirstColumn="0" w:lastRowLastColumn="0"/>
            </w:pPr>
            <w:r>
              <w:t>Description</w:t>
            </w:r>
          </w:p>
        </w:tc>
      </w:tr>
      <w:tr w:rsidR="009C4F3D" w14:paraId="092EA77C" w14:textId="77777777" w:rsidTr="00A2269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6" w:type="dxa"/>
          </w:tcPr>
          <w:p w14:paraId="294100E9" w14:textId="77777777" w:rsidR="009C4F3D" w:rsidRDefault="009C4F3D" w:rsidP="00A22699">
            <w:pPr>
              <w:pStyle w:val="TableText"/>
            </w:pPr>
            <w:r>
              <w:t>1</w:t>
            </w:r>
          </w:p>
        </w:tc>
        <w:tc>
          <w:tcPr>
            <w:tcW w:w="2268" w:type="dxa"/>
          </w:tcPr>
          <w:p w14:paraId="3DCCA8E9" w14:textId="77777777" w:rsidR="009C4F3D" w:rsidRDefault="009C4F3D" w:rsidP="00A22699">
            <w:pPr>
              <w:pStyle w:val="TableText"/>
              <w:cnfStyle w:val="000000100000" w:firstRow="0" w:lastRow="0" w:firstColumn="0" w:lastColumn="0" w:oddVBand="0" w:evenVBand="0" w:oddHBand="1" w:evenHBand="0" w:firstRowFirstColumn="0" w:firstRowLastColumn="0" w:lastRowFirstColumn="0" w:lastRowLastColumn="0"/>
            </w:pPr>
            <w:r>
              <w:t>GFM BESS</w:t>
            </w:r>
          </w:p>
        </w:tc>
        <w:tc>
          <w:tcPr>
            <w:tcW w:w="6514" w:type="dxa"/>
          </w:tcPr>
          <w:p w14:paraId="6F78CA4F" w14:textId="77777777" w:rsidR="009C4F3D" w:rsidRDefault="009C4F3D" w:rsidP="00A22699">
            <w:pPr>
              <w:pStyle w:val="TableText"/>
              <w:cnfStyle w:val="000000100000" w:firstRow="0" w:lastRow="0" w:firstColumn="0" w:lastColumn="0" w:oddVBand="0" w:evenVBand="0" w:oddHBand="1" w:evenHBand="0" w:firstRowFirstColumn="0" w:firstRowLastColumn="0" w:lastRowFirstColumn="0" w:lastRowLastColumn="0"/>
            </w:pPr>
            <w:r>
              <w:t>400 MVA</w:t>
            </w:r>
          </w:p>
          <w:p w14:paraId="07F62679" w14:textId="77777777" w:rsidR="009C4F3D" w:rsidRDefault="009C4F3D" w:rsidP="00A22699">
            <w:pPr>
              <w:pStyle w:val="TableText"/>
              <w:cnfStyle w:val="000000100000" w:firstRow="0" w:lastRow="0" w:firstColumn="0" w:lastColumn="0" w:oddVBand="0" w:evenVBand="0" w:oddHBand="1" w:evenHBand="0" w:firstRowFirstColumn="0" w:firstRowLastColumn="0" w:lastRowFirstColumn="0" w:lastRowLastColumn="0"/>
            </w:pPr>
            <w:r>
              <w:t>VSM mode</w:t>
            </w:r>
          </w:p>
        </w:tc>
      </w:tr>
      <w:tr w:rsidR="009C4F3D" w14:paraId="7474AE50" w14:textId="77777777" w:rsidTr="00A22699">
        <w:tc>
          <w:tcPr>
            <w:cnfStyle w:val="001000000000" w:firstRow="0" w:lastRow="0" w:firstColumn="1" w:lastColumn="0" w:oddVBand="0" w:evenVBand="0" w:oddHBand="0" w:evenHBand="0" w:firstRowFirstColumn="0" w:firstRowLastColumn="0" w:lastRowFirstColumn="0" w:lastRowLastColumn="0"/>
            <w:tcW w:w="846" w:type="dxa"/>
          </w:tcPr>
          <w:p w14:paraId="5DDBE403" w14:textId="77777777" w:rsidR="009C4F3D" w:rsidRDefault="009C4F3D" w:rsidP="00A22699">
            <w:pPr>
              <w:pStyle w:val="TableText"/>
            </w:pPr>
            <w:r>
              <w:t>2</w:t>
            </w:r>
          </w:p>
        </w:tc>
        <w:tc>
          <w:tcPr>
            <w:tcW w:w="2268" w:type="dxa"/>
          </w:tcPr>
          <w:p w14:paraId="57C7281F" w14:textId="77777777" w:rsidR="009C4F3D" w:rsidRDefault="009C4F3D" w:rsidP="00A22699">
            <w:pPr>
              <w:pStyle w:val="TableText"/>
              <w:cnfStyle w:val="000000000000" w:firstRow="0" w:lastRow="0" w:firstColumn="0" w:lastColumn="0" w:oddVBand="0" w:evenVBand="0" w:oddHBand="0" w:evenHBand="0" w:firstRowFirstColumn="0" w:firstRowLastColumn="0" w:lastRowFirstColumn="0" w:lastRowLastColumn="0"/>
            </w:pPr>
            <w:r>
              <w:t xml:space="preserve">Type IV GFL Wind Farm </w:t>
            </w:r>
          </w:p>
        </w:tc>
        <w:tc>
          <w:tcPr>
            <w:tcW w:w="6514" w:type="dxa"/>
          </w:tcPr>
          <w:p w14:paraId="0E5B0FB9" w14:textId="77777777" w:rsidR="009C4F3D" w:rsidRDefault="009C4F3D" w:rsidP="00A22699">
            <w:pPr>
              <w:pStyle w:val="TableText"/>
              <w:cnfStyle w:val="000000000000" w:firstRow="0" w:lastRow="0" w:firstColumn="0" w:lastColumn="0" w:oddVBand="0" w:evenVBand="0" w:oddHBand="0" w:evenHBand="0" w:firstRowFirstColumn="0" w:firstRowLastColumn="0" w:lastRowFirstColumn="0" w:lastRowLastColumn="0"/>
            </w:pPr>
            <w:r>
              <w:t>230 MVA</w:t>
            </w:r>
          </w:p>
          <w:p w14:paraId="5676D33E" w14:textId="77777777" w:rsidR="009C4F3D" w:rsidRDefault="009C4F3D" w:rsidP="00A22699">
            <w:pPr>
              <w:pStyle w:val="TableText"/>
              <w:cnfStyle w:val="000000000000" w:firstRow="0" w:lastRow="0" w:firstColumn="0" w:lastColumn="0" w:oddVBand="0" w:evenVBand="0" w:oddHBand="0" w:evenHBand="0" w:firstRowFirstColumn="0" w:firstRowLastColumn="0" w:lastRowFirstColumn="0" w:lastRowLastColumn="0"/>
            </w:pPr>
            <w:r>
              <w:t>64 km and two network transformations (330</w:t>
            </w:r>
            <w:r>
              <w:rPr>
                <w:rFonts w:ascii="Wingdings" w:eastAsia="Wingdings" w:hAnsi="Wingdings" w:cs="Wingdings"/>
              </w:rPr>
              <w:t>à</w:t>
            </w:r>
            <w:r>
              <w:t>500, 500</w:t>
            </w:r>
            <w:r>
              <w:rPr>
                <w:rFonts w:ascii="Wingdings" w:eastAsia="Wingdings" w:hAnsi="Wingdings" w:cs="Wingdings"/>
              </w:rPr>
              <w:t>à</w:t>
            </w:r>
            <w:r>
              <w:t>330) from plant 1</w:t>
            </w:r>
          </w:p>
          <w:p w14:paraId="2792E3B7" w14:textId="77777777" w:rsidR="009C4F3D" w:rsidRDefault="009C4F3D" w:rsidP="00A22699">
            <w:pPr>
              <w:pStyle w:val="TableText"/>
              <w:cnfStyle w:val="000000000000" w:firstRow="0" w:lastRow="0" w:firstColumn="0" w:lastColumn="0" w:oddVBand="0" w:evenVBand="0" w:oddHBand="0" w:evenHBand="0" w:firstRowFirstColumn="0" w:firstRowLastColumn="0" w:lastRowFirstColumn="0" w:lastRowLastColumn="0"/>
            </w:pPr>
            <w:r>
              <w:t>Terminal voltage control mode</w:t>
            </w:r>
          </w:p>
          <w:p w14:paraId="4936B66D" w14:textId="77777777" w:rsidR="009C4F3D" w:rsidRDefault="009C4F3D" w:rsidP="00A22699">
            <w:pPr>
              <w:pStyle w:val="TableText"/>
              <w:cnfStyle w:val="000000000000" w:firstRow="0" w:lastRow="0" w:firstColumn="0" w:lastColumn="0" w:oddVBand="0" w:evenVBand="0" w:oddHBand="0" w:evenHBand="0" w:firstRowFirstColumn="0" w:firstRowLastColumn="0" w:lastRowFirstColumn="0" w:lastRowLastColumn="0"/>
            </w:pPr>
            <w:r>
              <w:t>Up to 80% instantaneous active power variations</w:t>
            </w:r>
          </w:p>
          <w:p w14:paraId="5301505C" w14:textId="77777777" w:rsidR="009C4F3D" w:rsidRDefault="009C4F3D" w:rsidP="00A22699">
            <w:pPr>
              <w:pStyle w:val="TableText"/>
              <w:cnfStyle w:val="000000000000" w:firstRow="0" w:lastRow="0" w:firstColumn="0" w:lastColumn="0" w:oddVBand="0" w:evenVBand="0" w:oddHBand="0" w:evenHBand="0" w:firstRowFirstColumn="0" w:firstRowLastColumn="0" w:lastRowFirstColumn="0" w:lastRowLastColumn="0"/>
            </w:pPr>
            <w:r>
              <w:t>Accelerated start</w:t>
            </w:r>
          </w:p>
        </w:tc>
      </w:tr>
      <w:tr w:rsidR="009C4F3D" w14:paraId="1137DE36" w14:textId="77777777" w:rsidTr="00A2269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6" w:type="dxa"/>
          </w:tcPr>
          <w:p w14:paraId="3B502B8C" w14:textId="77777777" w:rsidR="009C4F3D" w:rsidRDefault="009C4F3D" w:rsidP="00A22699">
            <w:pPr>
              <w:pStyle w:val="TableText"/>
            </w:pPr>
            <w:r>
              <w:t>3</w:t>
            </w:r>
          </w:p>
        </w:tc>
        <w:tc>
          <w:tcPr>
            <w:tcW w:w="2268" w:type="dxa"/>
          </w:tcPr>
          <w:p w14:paraId="0DA376B3" w14:textId="77777777" w:rsidR="009C4F3D" w:rsidRDefault="009C4F3D" w:rsidP="00A22699">
            <w:pPr>
              <w:pStyle w:val="TableText"/>
              <w:cnfStyle w:val="000000100000" w:firstRow="0" w:lastRow="0" w:firstColumn="0" w:lastColumn="0" w:oddVBand="0" w:evenVBand="0" w:oddHBand="1" w:evenHBand="0" w:firstRowFirstColumn="0" w:firstRowLastColumn="0" w:lastRowFirstColumn="0" w:lastRowLastColumn="0"/>
            </w:pPr>
            <w:r>
              <w:t>SyncCon</w:t>
            </w:r>
          </w:p>
        </w:tc>
        <w:tc>
          <w:tcPr>
            <w:tcW w:w="6514" w:type="dxa"/>
          </w:tcPr>
          <w:p w14:paraId="530D6686" w14:textId="77777777" w:rsidR="009C4F3D" w:rsidRDefault="009C4F3D" w:rsidP="00A22699">
            <w:pPr>
              <w:pStyle w:val="TableText"/>
              <w:cnfStyle w:val="000000100000" w:firstRow="0" w:lastRow="0" w:firstColumn="0" w:lastColumn="0" w:oddVBand="0" w:evenVBand="0" w:oddHBand="1" w:evenHBand="0" w:firstRowFirstColumn="0" w:firstRowLastColumn="0" w:lastRowFirstColumn="0" w:lastRowLastColumn="0"/>
            </w:pPr>
            <w:r>
              <w:t>150 MVA, H=7.0s</w:t>
            </w:r>
          </w:p>
          <w:p w14:paraId="4423170B" w14:textId="77777777" w:rsidR="009C4F3D" w:rsidRDefault="009C4F3D" w:rsidP="00A22699">
            <w:pPr>
              <w:pStyle w:val="TableText"/>
              <w:cnfStyle w:val="000000100000" w:firstRow="0" w:lastRow="0" w:firstColumn="0" w:lastColumn="0" w:oddVBand="0" w:evenVBand="0" w:oddHBand="1" w:evenHBand="0" w:firstRowFirstColumn="0" w:firstRowLastColumn="0" w:lastRowFirstColumn="0" w:lastRowLastColumn="0"/>
            </w:pPr>
            <w:r>
              <w:t>Located at HUB B (31km and two network transformations from plant 1)</w:t>
            </w:r>
          </w:p>
        </w:tc>
      </w:tr>
    </w:tbl>
    <w:p w14:paraId="754782A7" w14:textId="31013047" w:rsidR="002677A9" w:rsidRDefault="002677A9" w:rsidP="00A22699">
      <w:pPr>
        <w:pStyle w:val="BodyText"/>
      </w:pPr>
      <w:r>
        <w:t xml:space="preserve">The results of this scenario are shown in </w:t>
      </w:r>
      <w:r>
        <w:fldChar w:fldCharType="begin"/>
      </w:r>
      <w:r>
        <w:instrText xml:space="preserve"> REF _Ref221531136 \h </w:instrText>
      </w:r>
      <w:r>
        <w:fldChar w:fldCharType="separate"/>
      </w:r>
      <w:r w:rsidR="00211758">
        <w:t xml:space="preserve">Figure </w:t>
      </w:r>
      <w:r w:rsidR="00211758">
        <w:rPr>
          <w:noProof/>
        </w:rPr>
        <w:t>21</w:t>
      </w:r>
      <w:r>
        <w:fldChar w:fldCharType="end"/>
      </w:r>
      <w:r w:rsidR="00561369">
        <w:t xml:space="preserve">. Notably, the system remained in a controlled state throughout the </w:t>
      </w:r>
      <w:r w:rsidR="000939C2">
        <w:t xml:space="preserve">simulation until the energisation of the second 500 kV line from HUB B to </w:t>
      </w:r>
      <w:r w:rsidR="003B7191">
        <w:t xml:space="preserve">the PoC at t=290s. At this </w:t>
      </w:r>
      <w:r w:rsidR="00177551">
        <w:t>time</w:t>
      </w:r>
      <w:r w:rsidR="003B7191">
        <w:t xml:space="preserve">, the reactive headroom </w:t>
      </w:r>
      <w:r w:rsidR="00D2444E">
        <w:t xml:space="preserve">of the BESS </w:t>
      </w:r>
      <w:r w:rsidR="003B7191">
        <w:t xml:space="preserve">was </w:t>
      </w:r>
      <w:r w:rsidR="00EB211C">
        <w:t>exhausted,</w:t>
      </w:r>
      <w:r w:rsidR="003B7191">
        <w:t xml:space="preserve"> and the system </w:t>
      </w:r>
      <w:r w:rsidR="00EB211C">
        <w:lastRenderedPageBreak/>
        <w:t xml:space="preserve">experienced </w:t>
      </w:r>
      <w:r w:rsidR="002C2591">
        <w:t xml:space="preserve">large </w:t>
      </w:r>
      <w:r w:rsidR="00B41505">
        <w:t xml:space="preserve">voltage </w:t>
      </w:r>
      <w:r w:rsidR="006C0BA6">
        <w:t>oscillations</w:t>
      </w:r>
      <w:r w:rsidR="00E91E01">
        <w:t>,</w:t>
      </w:r>
      <w:r w:rsidR="006C0BA6">
        <w:t xml:space="preserve"> resulting in </w:t>
      </w:r>
      <w:r w:rsidR="006C0BA6" w:rsidRPr="002302B0">
        <w:t>overvoltages</w:t>
      </w:r>
      <w:r w:rsidR="006B1F4C">
        <w:t xml:space="preserve"> and </w:t>
      </w:r>
      <w:r w:rsidR="00EB211C">
        <w:t>ultimately tripping all equipment on overvoltage protection.</w:t>
      </w:r>
    </w:p>
    <w:p w14:paraId="5DB60C1F" w14:textId="77777777" w:rsidR="0084684B" w:rsidRDefault="009C4F3D" w:rsidP="0084684B">
      <w:pPr>
        <w:keepNext/>
        <w:jc w:val="center"/>
      </w:pPr>
      <w:r>
        <w:rPr>
          <w:noProof/>
        </w:rPr>
        <w:drawing>
          <wp:inline distT="0" distB="0" distL="0" distR="0" wp14:anchorId="0BFC55EC" wp14:editId="2329406C">
            <wp:extent cx="2700000" cy="4226942"/>
            <wp:effectExtent l="0" t="0" r="0" b="0"/>
            <wp:docPr id="7773312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700000" cy="4226942"/>
                    </a:xfrm>
                    <a:prstGeom prst="rect">
                      <a:avLst/>
                    </a:prstGeom>
                    <a:noFill/>
                  </pic:spPr>
                </pic:pic>
              </a:graphicData>
            </a:graphic>
          </wp:inline>
        </w:drawing>
      </w:r>
      <w:r>
        <w:rPr>
          <w:noProof/>
        </w:rPr>
        <w:drawing>
          <wp:inline distT="0" distB="0" distL="0" distR="0" wp14:anchorId="3F6656F8" wp14:editId="33135FAC">
            <wp:extent cx="2700000" cy="4226942"/>
            <wp:effectExtent l="0" t="0" r="0" b="0"/>
            <wp:docPr id="207568818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700000" cy="4226942"/>
                    </a:xfrm>
                    <a:prstGeom prst="rect">
                      <a:avLst/>
                    </a:prstGeom>
                    <a:noFill/>
                  </pic:spPr>
                </pic:pic>
              </a:graphicData>
            </a:graphic>
          </wp:inline>
        </w:drawing>
      </w:r>
    </w:p>
    <w:p w14:paraId="4A07CAE7" w14:textId="15A5E0D2" w:rsidR="009C4F3D" w:rsidRDefault="0084684B" w:rsidP="0084684B">
      <w:pPr>
        <w:pStyle w:val="Caption"/>
        <w:jc w:val="center"/>
      </w:pPr>
      <w:bookmarkStart w:id="160" w:name="_Ref221531136"/>
      <w:bookmarkStart w:id="161" w:name="_Toc226981477"/>
      <w:r>
        <w:t xml:space="preserve">Figure </w:t>
      </w:r>
      <w:fldSimple w:instr=" SEQ Figure \* ARABIC ">
        <w:r w:rsidR="00211758">
          <w:rPr>
            <w:noProof/>
          </w:rPr>
          <w:t>21</w:t>
        </w:r>
      </w:fldSimple>
      <w:bookmarkEnd w:id="160"/>
      <w:r>
        <w:t xml:space="preserve"> Remote Hybrid Configuration 1 Results</w:t>
      </w:r>
      <w:bookmarkEnd w:id="161"/>
    </w:p>
    <w:p w14:paraId="27FFED17" w14:textId="4C64D6E8" w:rsidR="009C4F3D" w:rsidRDefault="00E27247" w:rsidP="00D25B22">
      <w:pPr>
        <w:pStyle w:val="BodyText"/>
      </w:pPr>
      <w:r>
        <w:t>Until the point of overvoltage tripping however:</w:t>
      </w:r>
    </w:p>
    <w:p w14:paraId="203757C9" w14:textId="77777777" w:rsidR="009C4F3D" w:rsidRDefault="009C4F3D" w:rsidP="009C4F3D">
      <w:pPr>
        <w:pStyle w:val="ListBullet"/>
        <w:tabs>
          <w:tab w:val="clear" w:pos="227"/>
          <w:tab w:val="clear" w:pos="397"/>
        </w:tabs>
        <w:spacing w:before="80" w:after="80" w:line="278" w:lineRule="auto"/>
        <w:ind w:left="360" w:hanging="360"/>
      </w:pPr>
      <w:r>
        <w:t>System voltage variations were well bounded.</w:t>
      </w:r>
    </w:p>
    <w:p w14:paraId="001BD093" w14:textId="4103ACBE" w:rsidR="00104B14" w:rsidRDefault="009C4F3D" w:rsidP="002715BD">
      <w:pPr>
        <w:pStyle w:val="ListBullet"/>
      </w:pPr>
      <w:r>
        <w:t xml:space="preserve">Frequency transients were well bounded, </w:t>
      </w:r>
      <w:r w:rsidR="007938DB">
        <w:t xml:space="preserve">although </w:t>
      </w:r>
      <w:r>
        <w:t>there was a steady</w:t>
      </w:r>
      <w:r w:rsidR="00662D23">
        <w:t>-state</w:t>
      </w:r>
      <w:r>
        <w:t xml:space="preserve"> offset once the primary energy source </w:t>
      </w:r>
      <w:r w:rsidR="00397D01">
        <w:t xml:space="preserve">(i.e., wind farm) </w:t>
      </w:r>
      <w:r>
        <w:t>was brought online</w:t>
      </w:r>
      <w:r w:rsidR="00E27247">
        <w:t xml:space="preserve">. This </w:t>
      </w:r>
      <w:r w:rsidR="00662D23">
        <w:t xml:space="preserve">offset </w:t>
      </w:r>
      <w:r w:rsidR="00E27247">
        <w:t xml:space="preserve">would require a </w:t>
      </w:r>
      <w:r w:rsidR="00DA65D6">
        <w:t>MW trim command to be implement</w:t>
      </w:r>
      <w:r w:rsidR="00ED6230">
        <w:t>ed</w:t>
      </w:r>
      <w:r w:rsidR="00A819BB">
        <w:t xml:space="preserve"> </w:t>
      </w:r>
      <w:r w:rsidR="00DA65D6">
        <w:t>by the GFM BESS (i.e., absorb more MW) to bring frequency back to an average of 50.0 Hz.</w:t>
      </w:r>
    </w:p>
    <w:p w14:paraId="661AE0B3" w14:textId="61135DEA" w:rsidR="009C4F3D" w:rsidRDefault="00104B14" w:rsidP="002715BD">
      <w:pPr>
        <w:pStyle w:val="ListBullet"/>
      </w:pPr>
      <w:r>
        <w:t>Frequency offsets notwithstanding, t</w:t>
      </w:r>
      <w:r w:rsidR="009C4F3D">
        <w:t xml:space="preserve">here was no further </w:t>
      </w:r>
      <w:r>
        <w:t xml:space="preserve">overarching </w:t>
      </w:r>
      <w:r w:rsidR="009C4F3D">
        <w:t xml:space="preserve">coordination or control required. The system remained stable even with continual severe </w:t>
      </w:r>
      <w:r w:rsidR="009C4F3D" w:rsidRPr="00ED1BE5">
        <w:t>active</w:t>
      </w:r>
      <w:r w:rsidR="009C4F3D">
        <w:t xml:space="preserve"> power variations. </w:t>
      </w:r>
    </w:p>
    <w:p w14:paraId="302B3148" w14:textId="77777777" w:rsidR="009C4F3D" w:rsidRDefault="009C4F3D" w:rsidP="009C4F3D">
      <w:pPr>
        <w:pStyle w:val="Heading4"/>
      </w:pPr>
      <w:r>
        <w:t>Remote hybrid example 2</w:t>
      </w:r>
    </w:p>
    <w:p w14:paraId="47A066A9" w14:textId="0EE18B29" w:rsidR="00806E65" w:rsidRDefault="009C4F3D" w:rsidP="00D25B22">
      <w:pPr>
        <w:pStyle w:val="BodyText"/>
      </w:pPr>
      <w:r>
        <w:t xml:space="preserve">The approach </w:t>
      </w:r>
      <w:r w:rsidR="006C38CA">
        <w:t xml:space="preserve">described above </w:t>
      </w:r>
      <w:r>
        <w:t xml:space="preserve">was </w:t>
      </w:r>
      <w:r w:rsidR="00581C30">
        <w:t xml:space="preserve">repeated </w:t>
      </w:r>
      <w:r>
        <w:t xml:space="preserve">for </w:t>
      </w:r>
      <w:r w:rsidR="006C38CA">
        <w:t xml:space="preserve">a </w:t>
      </w:r>
      <w:r w:rsidR="006C38CA" w:rsidRPr="00451F09">
        <w:rPr>
          <w:i/>
          <w:iCs/>
        </w:rPr>
        <w:t>nearby</w:t>
      </w:r>
      <w:r w:rsidR="006C38CA">
        <w:t xml:space="preserve"> </w:t>
      </w:r>
      <w:r>
        <w:t>hybrid arrangement</w:t>
      </w:r>
      <w:r w:rsidR="00244CA1">
        <w:t xml:space="preserve">. This arrangement was deliberately made simpler </w:t>
      </w:r>
      <w:r w:rsidR="0099337B">
        <w:t xml:space="preserve">to determine </w:t>
      </w:r>
      <w:r w:rsidR="003144C9">
        <w:t xml:space="preserve">whether </w:t>
      </w:r>
      <w:r w:rsidR="0099337B">
        <w:t xml:space="preserve">improved performance could be achieved </w:t>
      </w:r>
      <w:r w:rsidR="008A7A82">
        <w:t>by eliminating the</w:t>
      </w:r>
      <w:r w:rsidR="0099337B">
        <w:t xml:space="preserve"> multiple network transformations (and hence, </w:t>
      </w:r>
      <w:r w:rsidR="00A32A15">
        <w:t xml:space="preserve">eliminating </w:t>
      </w:r>
      <w:r w:rsidR="002648D3">
        <w:t xml:space="preserve">additional </w:t>
      </w:r>
      <w:r w:rsidR="0099337B">
        <w:t>impedances) between the GFM source and the primary energy producing equipment</w:t>
      </w:r>
      <w:r w:rsidR="00397D01">
        <w:t xml:space="preserve"> (i.e., the wind farm)</w:t>
      </w:r>
      <w:r w:rsidR="0099249E">
        <w:t>.</w:t>
      </w:r>
    </w:p>
    <w:p w14:paraId="057F2E20" w14:textId="2261FFC5" w:rsidR="00C045C2" w:rsidRDefault="00C045C2" w:rsidP="00D25B22">
      <w:pPr>
        <w:pStyle w:val="BodyText"/>
      </w:pPr>
      <w:r>
        <w:t xml:space="preserve">The arrangement studied is shown in </w:t>
      </w:r>
      <w:r>
        <w:fldChar w:fldCharType="begin"/>
      </w:r>
      <w:r>
        <w:instrText xml:space="preserve"> REF _Ref221531605 \h </w:instrText>
      </w:r>
      <w:r>
        <w:fldChar w:fldCharType="separate"/>
      </w:r>
      <w:r w:rsidR="00211758">
        <w:t xml:space="preserve">Figure </w:t>
      </w:r>
      <w:r w:rsidR="00211758">
        <w:rPr>
          <w:noProof/>
        </w:rPr>
        <w:t>22</w:t>
      </w:r>
      <w:r>
        <w:fldChar w:fldCharType="end"/>
      </w:r>
      <w:r w:rsidR="00C81876">
        <w:t>.</w:t>
      </w:r>
      <w:r w:rsidR="0099249E">
        <w:t xml:space="preserve"> Note that a 150 MVA synchronous condenser is online in HUB A. </w:t>
      </w:r>
    </w:p>
    <w:p w14:paraId="61DC32AD" w14:textId="77777777" w:rsidR="002677A9" w:rsidRDefault="001F3540" w:rsidP="001F3540">
      <w:pPr>
        <w:pStyle w:val="Caption"/>
        <w:jc w:val="center"/>
      </w:pPr>
      <w:r w:rsidRPr="001E5559">
        <w:rPr>
          <w:noProof/>
        </w:rPr>
        <w:lastRenderedPageBreak/>
        <w:drawing>
          <wp:inline distT="0" distB="0" distL="0" distR="0" wp14:anchorId="7A881ECF" wp14:editId="5312F631">
            <wp:extent cx="6120130" cy="2632710"/>
            <wp:effectExtent l="0" t="0" r="0" b="0"/>
            <wp:docPr id="1736722677"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120130" cy="2632710"/>
                    </a:xfrm>
                    <a:prstGeom prst="rect">
                      <a:avLst/>
                    </a:prstGeom>
                    <a:noFill/>
                    <a:ln>
                      <a:noFill/>
                    </a:ln>
                  </pic:spPr>
                </pic:pic>
              </a:graphicData>
            </a:graphic>
          </wp:inline>
        </w:drawing>
      </w:r>
      <w:r w:rsidRPr="00DE3639">
        <w:t xml:space="preserve"> </w:t>
      </w:r>
    </w:p>
    <w:p w14:paraId="3A8424E4" w14:textId="249DDD18" w:rsidR="001F3540" w:rsidRDefault="001F3540" w:rsidP="001F3540">
      <w:pPr>
        <w:pStyle w:val="Caption"/>
        <w:jc w:val="center"/>
      </w:pPr>
      <w:bookmarkStart w:id="162" w:name="_Ref221531605"/>
      <w:bookmarkStart w:id="163" w:name="_Toc226981478"/>
      <w:r>
        <w:t xml:space="preserve">Figure </w:t>
      </w:r>
      <w:fldSimple w:instr=" SEQ Figure \* ARABIC ">
        <w:r w:rsidR="00211758">
          <w:rPr>
            <w:noProof/>
          </w:rPr>
          <w:t>22</w:t>
        </w:r>
      </w:fldSimple>
      <w:bookmarkEnd w:id="162"/>
      <w:r>
        <w:t xml:space="preserve"> Graphical representation of extent of network used for remote hybrid</w:t>
      </w:r>
      <w:r w:rsidR="00655773">
        <w:t xml:space="preserve"> configuration 2</w:t>
      </w:r>
      <w:bookmarkEnd w:id="163"/>
    </w:p>
    <w:p w14:paraId="49966DAB" w14:textId="0C493AFC" w:rsidR="00C81876" w:rsidRDefault="00C81876" w:rsidP="00C81876">
      <w:pPr>
        <w:pStyle w:val="BodyText"/>
      </w:pPr>
      <w:r>
        <w:fldChar w:fldCharType="begin"/>
      </w:r>
      <w:r>
        <w:instrText xml:space="preserve"> REF _Ref221531660 \h </w:instrText>
      </w:r>
      <w:r>
        <w:fldChar w:fldCharType="separate"/>
      </w:r>
      <w:r w:rsidR="00211758">
        <w:t xml:space="preserve">Table </w:t>
      </w:r>
      <w:r w:rsidR="00211758">
        <w:rPr>
          <w:noProof/>
        </w:rPr>
        <w:t>21</w:t>
      </w:r>
      <w:r>
        <w:fldChar w:fldCharType="end"/>
      </w:r>
      <w:r w:rsidRPr="00C81876">
        <w:t xml:space="preserve"> describes the salient aspects of the setup. </w:t>
      </w:r>
      <w:r w:rsidR="00D17E4D">
        <w:t>Again,</w:t>
      </w:r>
      <w:r w:rsidRPr="00C81876">
        <w:t xml:space="preserve"> the type 4 wind turbines were under turbine-</w:t>
      </w:r>
      <w:r w:rsidR="006424CE">
        <w:t>scale</w:t>
      </w:r>
      <w:r w:rsidR="006424CE" w:rsidRPr="00C81876">
        <w:t xml:space="preserve"> </w:t>
      </w:r>
      <w:r w:rsidRPr="00C81876">
        <w:t xml:space="preserve">voltage control </w:t>
      </w:r>
      <w:r w:rsidR="006424CE">
        <w:t xml:space="preserve">only, </w:t>
      </w:r>
      <w:r w:rsidRPr="00C81876">
        <w:t xml:space="preserve">with the park voltage controller </w:t>
      </w:r>
      <w:r w:rsidR="00F93292">
        <w:t xml:space="preserve">mode </w:t>
      </w:r>
      <w:r w:rsidRPr="00C81876">
        <w:t xml:space="preserve">set to open loop (i.e., </w:t>
      </w:r>
      <w:r w:rsidR="00F93292">
        <w:t xml:space="preserve">voltage </w:t>
      </w:r>
      <w:r w:rsidRPr="00C81876">
        <w:t>target is sent by a park controller</w:t>
      </w:r>
      <w:r w:rsidR="00F93292">
        <w:t>,</w:t>
      </w:r>
      <w:r w:rsidRPr="00C81876">
        <w:t xml:space="preserve"> </w:t>
      </w:r>
      <w:r w:rsidR="00632C10">
        <w:t xml:space="preserve">but control </w:t>
      </w:r>
      <w:r w:rsidRPr="00C81876">
        <w:t>implement</w:t>
      </w:r>
      <w:r w:rsidR="00632C10">
        <w:t>ed</w:t>
      </w:r>
      <w:r w:rsidRPr="00C81876">
        <w:t xml:space="preserve"> </w:t>
      </w:r>
      <w:r w:rsidR="00782644">
        <w:t xml:space="preserve">locally </w:t>
      </w:r>
      <w:r w:rsidRPr="00C81876">
        <w:t xml:space="preserve">at </w:t>
      </w:r>
      <w:r w:rsidR="00782644">
        <w:t xml:space="preserve">individual turbine </w:t>
      </w:r>
      <w:r w:rsidRPr="00C81876">
        <w:t>terminals).</w:t>
      </w:r>
    </w:p>
    <w:p w14:paraId="4FCE8AF1" w14:textId="2BF3B7AE" w:rsidR="00A57D9C" w:rsidRDefault="00A57D9C" w:rsidP="00A57D9C">
      <w:pPr>
        <w:pStyle w:val="Caption"/>
      </w:pPr>
      <w:bookmarkStart w:id="164" w:name="_Ref221531660"/>
      <w:bookmarkStart w:id="165" w:name="_Toc226981504"/>
      <w:r>
        <w:t xml:space="preserve">Table </w:t>
      </w:r>
      <w:fldSimple w:instr=" SEQ Table \* ARABIC ">
        <w:r w:rsidR="00211758">
          <w:rPr>
            <w:noProof/>
          </w:rPr>
          <w:t>21</w:t>
        </w:r>
      </w:fldSimple>
      <w:bookmarkEnd w:id="164"/>
      <w:r>
        <w:t xml:space="preserve"> Scenario setup</w:t>
      </w:r>
      <w:r w:rsidR="00C81876">
        <w:t xml:space="preserve"> –</w:t>
      </w:r>
      <w:r w:rsidR="00655773">
        <w:t xml:space="preserve"> R</w:t>
      </w:r>
      <w:r w:rsidR="00C81876">
        <w:t>emote hybrid</w:t>
      </w:r>
      <w:r w:rsidR="00655773">
        <w:t xml:space="preserve"> configuration 2</w:t>
      </w:r>
      <w:bookmarkEnd w:id="165"/>
    </w:p>
    <w:tbl>
      <w:tblPr>
        <w:tblStyle w:val="TableCSIRO"/>
        <w:tblW w:w="0" w:type="auto"/>
        <w:tblLook w:val="04A0" w:firstRow="1" w:lastRow="0" w:firstColumn="1" w:lastColumn="0" w:noHBand="0" w:noVBand="1"/>
      </w:tblPr>
      <w:tblGrid>
        <w:gridCol w:w="842"/>
        <w:gridCol w:w="2246"/>
        <w:gridCol w:w="6437"/>
      </w:tblGrid>
      <w:tr w:rsidR="00A57D9C" w14:paraId="113088B2" w14:textId="77777777" w:rsidTr="002302B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2" w:type="dxa"/>
          </w:tcPr>
          <w:p w14:paraId="41B50CE1" w14:textId="77777777" w:rsidR="00A57D9C" w:rsidRDefault="00A57D9C">
            <w:pPr>
              <w:pStyle w:val="ColumnHeading"/>
            </w:pPr>
            <w:r>
              <w:t>Plant</w:t>
            </w:r>
          </w:p>
        </w:tc>
        <w:tc>
          <w:tcPr>
            <w:tcW w:w="2246" w:type="dxa"/>
          </w:tcPr>
          <w:p w14:paraId="59BBD899" w14:textId="77777777" w:rsidR="00A57D9C" w:rsidRDefault="00A57D9C">
            <w:pPr>
              <w:pStyle w:val="ColumnHeading"/>
              <w:cnfStyle w:val="100000000000" w:firstRow="1" w:lastRow="0" w:firstColumn="0" w:lastColumn="0" w:oddVBand="0" w:evenVBand="0" w:oddHBand="0" w:evenHBand="0" w:firstRowFirstColumn="0" w:firstRowLastColumn="0" w:lastRowFirstColumn="0" w:lastRowLastColumn="0"/>
            </w:pPr>
            <w:r>
              <w:t>Name</w:t>
            </w:r>
          </w:p>
        </w:tc>
        <w:tc>
          <w:tcPr>
            <w:tcW w:w="6437" w:type="dxa"/>
          </w:tcPr>
          <w:p w14:paraId="16713CA7" w14:textId="77777777" w:rsidR="00A57D9C" w:rsidRDefault="00A57D9C">
            <w:pPr>
              <w:pStyle w:val="ColumnHeading"/>
              <w:cnfStyle w:val="100000000000" w:firstRow="1" w:lastRow="0" w:firstColumn="0" w:lastColumn="0" w:oddVBand="0" w:evenVBand="0" w:oddHBand="0" w:evenHBand="0" w:firstRowFirstColumn="0" w:firstRowLastColumn="0" w:lastRowFirstColumn="0" w:lastRowLastColumn="0"/>
            </w:pPr>
            <w:r>
              <w:t>Description</w:t>
            </w:r>
          </w:p>
        </w:tc>
      </w:tr>
      <w:tr w:rsidR="00A57D9C" w14:paraId="19863415" w14:textId="77777777" w:rsidTr="002302B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2" w:type="dxa"/>
          </w:tcPr>
          <w:p w14:paraId="0DF8C6B8" w14:textId="77777777" w:rsidR="00A57D9C" w:rsidRDefault="00A57D9C">
            <w:pPr>
              <w:pStyle w:val="TableText"/>
            </w:pPr>
            <w:r>
              <w:t>1</w:t>
            </w:r>
          </w:p>
        </w:tc>
        <w:tc>
          <w:tcPr>
            <w:tcW w:w="2246" w:type="dxa"/>
          </w:tcPr>
          <w:p w14:paraId="1BEC4136" w14:textId="77777777" w:rsidR="00A57D9C" w:rsidRDefault="00A57D9C">
            <w:pPr>
              <w:pStyle w:val="TableText"/>
              <w:cnfStyle w:val="000000100000" w:firstRow="0" w:lastRow="0" w:firstColumn="0" w:lastColumn="0" w:oddVBand="0" w:evenVBand="0" w:oddHBand="1" w:evenHBand="0" w:firstRowFirstColumn="0" w:firstRowLastColumn="0" w:lastRowFirstColumn="0" w:lastRowLastColumn="0"/>
            </w:pPr>
            <w:r>
              <w:t>GFM BESS</w:t>
            </w:r>
          </w:p>
        </w:tc>
        <w:tc>
          <w:tcPr>
            <w:tcW w:w="6437" w:type="dxa"/>
          </w:tcPr>
          <w:p w14:paraId="518E6937" w14:textId="77777777" w:rsidR="00A57D9C" w:rsidRDefault="00A57D9C">
            <w:pPr>
              <w:pStyle w:val="TableText"/>
              <w:cnfStyle w:val="000000100000" w:firstRow="0" w:lastRow="0" w:firstColumn="0" w:lastColumn="0" w:oddVBand="0" w:evenVBand="0" w:oddHBand="1" w:evenHBand="0" w:firstRowFirstColumn="0" w:firstRowLastColumn="0" w:lastRowFirstColumn="0" w:lastRowLastColumn="0"/>
            </w:pPr>
            <w:r>
              <w:t>400 MVA</w:t>
            </w:r>
          </w:p>
          <w:p w14:paraId="5F675073" w14:textId="77777777" w:rsidR="00A57D9C" w:rsidRDefault="00A57D9C">
            <w:pPr>
              <w:pStyle w:val="TableText"/>
              <w:cnfStyle w:val="000000100000" w:firstRow="0" w:lastRow="0" w:firstColumn="0" w:lastColumn="0" w:oddVBand="0" w:evenVBand="0" w:oddHBand="1" w:evenHBand="0" w:firstRowFirstColumn="0" w:firstRowLastColumn="0" w:lastRowFirstColumn="0" w:lastRowLastColumn="0"/>
            </w:pPr>
            <w:r>
              <w:t>VSM mode</w:t>
            </w:r>
          </w:p>
        </w:tc>
      </w:tr>
      <w:tr w:rsidR="00A57D9C" w14:paraId="3F1CFBC6" w14:textId="77777777" w:rsidTr="002302B0">
        <w:tc>
          <w:tcPr>
            <w:cnfStyle w:val="001000000000" w:firstRow="0" w:lastRow="0" w:firstColumn="1" w:lastColumn="0" w:oddVBand="0" w:evenVBand="0" w:oddHBand="0" w:evenHBand="0" w:firstRowFirstColumn="0" w:firstRowLastColumn="0" w:lastRowFirstColumn="0" w:lastRowLastColumn="0"/>
            <w:tcW w:w="842" w:type="dxa"/>
          </w:tcPr>
          <w:p w14:paraId="4C88B71C" w14:textId="77777777" w:rsidR="00A57D9C" w:rsidRDefault="00A57D9C">
            <w:pPr>
              <w:pStyle w:val="TableText"/>
            </w:pPr>
            <w:r>
              <w:t>2</w:t>
            </w:r>
          </w:p>
        </w:tc>
        <w:tc>
          <w:tcPr>
            <w:tcW w:w="2246" w:type="dxa"/>
          </w:tcPr>
          <w:p w14:paraId="33E590D4" w14:textId="77777777" w:rsidR="00A57D9C" w:rsidRDefault="00A57D9C">
            <w:pPr>
              <w:pStyle w:val="TableText"/>
              <w:cnfStyle w:val="000000000000" w:firstRow="0" w:lastRow="0" w:firstColumn="0" w:lastColumn="0" w:oddVBand="0" w:evenVBand="0" w:oddHBand="0" w:evenHBand="0" w:firstRowFirstColumn="0" w:firstRowLastColumn="0" w:lastRowFirstColumn="0" w:lastRowLastColumn="0"/>
            </w:pPr>
            <w:r>
              <w:t xml:space="preserve">Type IV GFL Wind Farm </w:t>
            </w:r>
          </w:p>
        </w:tc>
        <w:tc>
          <w:tcPr>
            <w:tcW w:w="6437" w:type="dxa"/>
          </w:tcPr>
          <w:p w14:paraId="08F1DED3" w14:textId="2B639945" w:rsidR="00A57D9C" w:rsidRDefault="00C45397">
            <w:pPr>
              <w:pStyle w:val="TableText"/>
              <w:cnfStyle w:val="000000000000" w:firstRow="0" w:lastRow="0" w:firstColumn="0" w:lastColumn="0" w:oddVBand="0" w:evenVBand="0" w:oddHBand="0" w:evenHBand="0" w:firstRowFirstColumn="0" w:firstRowLastColumn="0" w:lastRowFirstColumn="0" w:lastRowLastColumn="0"/>
            </w:pPr>
            <w:r>
              <w:t>35</w:t>
            </w:r>
            <w:r w:rsidR="00A57D9C">
              <w:t>0 MVA</w:t>
            </w:r>
          </w:p>
          <w:p w14:paraId="41FDF4E8" w14:textId="5C200CDF" w:rsidR="00A57D9C" w:rsidRDefault="00244CA1">
            <w:pPr>
              <w:pStyle w:val="TableText"/>
              <w:cnfStyle w:val="000000000000" w:firstRow="0" w:lastRow="0" w:firstColumn="0" w:lastColumn="0" w:oddVBand="0" w:evenVBand="0" w:oddHBand="0" w:evenHBand="0" w:firstRowFirstColumn="0" w:firstRowLastColumn="0" w:lastRowFirstColumn="0" w:lastRowLastColumn="0"/>
            </w:pPr>
            <w:r>
              <w:t>1</w:t>
            </w:r>
            <w:r w:rsidR="00A57D9C">
              <w:t xml:space="preserve">4 km and </w:t>
            </w:r>
            <w:r>
              <w:t>no network transformations</w:t>
            </w:r>
            <w:r w:rsidR="00A57D9C">
              <w:t xml:space="preserve"> from plant 1</w:t>
            </w:r>
            <w:r>
              <w:t xml:space="preserve"> (i.e., all 330 kV)</w:t>
            </w:r>
          </w:p>
          <w:p w14:paraId="46A94139" w14:textId="77777777" w:rsidR="00A57D9C" w:rsidRDefault="00A57D9C">
            <w:pPr>
              <w:pStyle w:val="TableText"/>
              <w:cnfStyle w:val="000000000000" w:firstRow="0" w:lastRow="0" w:firstColumn="0" w:lastColumn="0" w:oddVBand="0" w:evenVBand="0" w:oddHBand="0" w:evenHBand="0" w:firstRowFirstColumn="0" w:firstRowLastColumn="0" w:lastRowFirstColumn="0" w:lastRowLastColumn="0"/>
            </w:pPr>
            <w:r>
              <w:t>Terminal voltage control mode</w:t>
            </w:r>
          </w:p>
          <w:p w14:paraId="6637F27C" w14:textId="77777777" w:rsidR="00A57D9C" w:rsidRDefault="00A57D9C">
            <w:pPr>
              <w:pStyle w:val="TableText"/>
              <w:cnfStyle w:val="000000000000" w:firstRow="0" w:lastRow="0" w:firstColumn="0" w:lastColumn="0" w:oddVBand="0" w:evenVBand="0" w:oddHBand="0" w:evenHBand="0" w:firstRowFirstColumn="0" w:firstRowLastColumn="0" w:lastRowFirstColumn="0" w:lastRowLastColumn="0"/>
            </w:pPr>
            <w:r>
              <w:t>Up to 80% instantaneous active power variations</w:t>
            </w:r>
          </w:p>
          <w:p w14:paraId="0B5E6387" w14:textId="77777777" w:rsidR="00A57D9C" w:rsidRDefault="00A57D9C">
            <w:pPr>
              <w:pStyle w:val="TableText"/>
              <w:cnfStyle w:val="000000000000" w:firstRow="0" w:lastRow="0" w:firstColumn="0" w:lastColumn="0" w:oddVBand="0" w:evenVBand="0" w:oddHBand="0" w:evenHBand="0" w:firstRowFirstColumn="0" w:firstRowLastColumn="0" w:lastRowFirstColumn="0" w:lastRowLastColumn="0"/>
            </w:pPr>
            <w:r>
              <w:t>Accelerated start</w:t>
            </w:r>
          </w:p>
        </w:tc>
      </w:tr>
      <w:tr w:rsidR="00A57D9C" w14:paraId="47B69C38" w14:textId="77777777" w:rsidTr="002302B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2" w:type="dxa"/>
          </w:tcPr>
          <w:p w14:paraId="55F3AA94" w14:textId="77777777" w:rsidR="00A57D9C" w:rsidRDefault="00A57D9C">
            <w:pPr>
              <w:pStyle w:val="TableText"/>
            </w:pPr>
            <w:r>
              <w:t>3</w:t>
            </w:r>
          </w:p>
        </w:tc>
        <w:tc>
          <w:tcPr>
            <w:tcW w:w="2246" w:type="dxa"/>
          </w:tcPr>
          <w:p w14:paraId="7FE3CCD3" w14:textId="77777777" w:rsidR="00A57D9C" w:rsidRDefault="00A57D9C">
            <w:pPr>
              <w:pStyle w:val="TableText"/>
              <w:cnfStyle w:val="000000100000" w:firstRow="0" w:lastRow="0" w:firstColumn="0" w:lastColumn="0" w:oddVBand="0" w:evenVBand="0" w:oddHBand="1" w:evenHBand="0" w:firstRowFirstColumn="0" w:firstRowLastColumn="0" w:lastRowFirstColumn="0" w:lastRowLastColumn="0"/>
            </w:pPr>
            <w:r>
              <w:t>SyncCon</w:t>
            </w:r>
          </w:p>
        </w:tc>
        <w:tc>
          <w:tcPr>
            <w:tcW w:w="6437" w:type="dxa"/>
          </w:tcPr>
          <w:p w14:paraId="6135AB6B" w14:textId="77777777" w:rsidR="00A57D9C" w:rsidRDefault="00A57D9C">
            <w:pPr>
              <w:pStyle w:val="TableText"/>
              <w:cnfStyle w:val="000000100000" w:firstRow="0" w:lastRow="0" w:firstColumn="0" w:lastColumn="0" w:oddVBand="0" w:evenVBand="0" w:oddHBand="1" w:evenHBand="0" w:firstRowFirstColumn="0" w:firstRowLastColumn="0" w:lastRowFirstColumn="0" w:lastRowLastColumn="0"/>
            </w:pPr>
            <w:r>
              <w:t>150 MVA, H=7.0s</w:t>
            </w:r>
          </w:p>
          <w:p w14:paraId="62FE0FF2" w14:textId="611477BF" w:rsidR="00A57D9C" w:rsidRDefault="00A57D9C">
            <w:pPr>
              <w:pStyle w:val="TableText"/>
              <w:cnfStyle w:val="000000100000" w:firstRow="0" w:lastRow="0" w:firstColumn="0" w:lastColumn="0" w:oddVBand="0" w:evenVBand="0" w:oddHBand="1" w:evenHBand="0" w:firstRowFirstColumn="0" w:firstRowLastColumn="0" w:lastRowFirstColumn="0" w:lastRowLastColumn="0"/>
            </w:pPr>
            <w:r>
              <w:t xml:space="preserve">Located at HUB </w:t>
            </w:r>
            <w:r w:rsidR="00B50FD4">
              <w:t>A</w:t>
            </w:r>
          </w:p>
        </w:tc>
      </w:tr>
    </w:tbl>
    <w:p w14:paraId="31C3C713" w14:textId="746927D7" w:rsidR="00A57D9C" w:rsidRDefault="002302B0" w:rsidP="0084684B">
      <w:pPr>
        <w:pStyle w:val="BodyText"/>
      </w:pPr>
      <w:r w:rsidRPr="002302B0">
        <w:t xml:space="preserve">The results of this scenario are shown in </w:t>
      </w:r>
      <w:r>
        <w:fldChar w:fldCharType="begin"/>
      </w:r>
      <w:r>
        <w:instrText xml:space="preserve"> REF _Ref221532175 \h </w:instrText>
      </w:r>
      <w:r>
        <w:fldChar w:fldCharType="separate"/>
      </w:r>
      <w:r w:rsidR="00211758">
        <w:t xml:space="preserve">Figure </w:t>
      </w:r>
      <w:r w:rsidR="00211758">
        <w:rPr>
          <w:noProof/>
        </w:rPr>
        <w:t>23</w:t>
      </w:r>
      <w:r>
        <w:fldChar w:fldCharType="end"/>
      </w:r>
      <w:r w:rsidRPr="002302B0">
        <w:t xml:space="preserve">. </w:t>
      </w:r>
      <w:r>
        <w:t>Once again</w:t>
      </w:r>
      <w:r w:rsidRPr="002302B0">
        <w:t>, the system remained in a controlled state throughout the simulation until the energisation of the second 500 kV line from HUB B to the PoC at t=2</w:t>
      </w:r>
      <w:r w:rsidR="006C0BA6">
        <w:t>0</w:t>
      </w:r>
      <w:r w:rsidRPr="002302B0">
        <w:t>0s. At this point</w:t>
      </w:r>
      <w:r w:rsidR="00AB5456">
        <w:t xml:space="preserve"> in time</w:t>
      </w:r>
      <w:r w:rsidRPr="002302B0">
        <w:t xml:space="preserve">, the reactive headroom </w:t>
      </w:r>
      <w:r w:rsidR="009912D1">
        <w:t xml:space="preserve">of the BESS </w:t>
      </w:r>
      <w:r w:rsidRPr="002302B0">
        <w:t xml:space="preserve">was </w:t>
      </w:r>
      <w:r w:rsidR="006C0BA6">
        <w:t xml:space="preserve">once again </w:t>
      </w:r>
      <w:r w:rsidRPr="002302B0">
        <w:t xml:space="preserve">exhausted, and the system experienced </w:t>
      </w:r>
      <w:r w:rsidR="009912D1">
        <w:t xml:space="preserve">large voltage </w:t>
      </w:r>
      <w:r w:rsidR="006C0BA6">
        <w:t>oscillations</w:t>
      </w:r>
      <w:r w:rsidR="00B9352C">
        <w:t>,</w:t>
      </w:r>
      <w:r w:rsidR="006C0BA6">
        <w:t xml:space="preserve"> resulting in </w:t>
      </w:r>
      <w:r w:rsidRPr="002302B0">
        <w:t xml:space="preserve">overvoltages, </w:t>
      </w:r>
      <w:r w:rsidR="0080756F">
        <w:t xml:space="preserve">and again </w:t>
      </w:r>
      <w:r w:rsidRPr="002302B0">
        <w:t>ultimately tripping all equipment on overvoltage protection</w:t>
      </w:r>
      <w:r w:rsidR="00AD24B5">
        <w:t>.</w:t>
      </w:r>
    </w:p>
    <w:p w14:paraId="3F187F57" w14:textId="77777777" w:rsidR="00655773" w:rsidRDefault="00F60E3E" w:rsidP="00655773">
      <w:pPr>
        <w:pStyle w:val="BodyText"/>
        <w:keepNext/>
        <w:jc w:val="center"/>
      </w:pPr>
      <w:r w:rsidRPr="005D2742">
        <w:rPr>
          <w:noProof/>
        </w:rPr>
        <w:lastRenderedPageBreak/>
        <w:drawing>
          <wp:inline distT="0" distB="0" distL="0" distR="0" wp14:anchorId="08A4BB07" wp14:editId="32A7AE0C">
            <wp:extent cx="2880000" cy="4506226"/>
            <wp:effectExtent l="0" t="0" r="0" b="0"/>
            <wp:docPr id="714151842"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2880000" cy="4506226"/>
                    </a:xfrm>
                    <a:prstGeom prst="rect">
                      <a:avLst/>
                    </a:prstGeom>
                    <a:noFill/>
                    <a:ln>
                      <a:noFill/>
                    </a:ln>
                  </pic:spPr>
                </pic:pic>
              </a:graphicData>
            </a:graphic>
          </wp:inline>
        </w:drawing>
      </w:r>
      <w:r w:rsidR="00655773" w:rsidRPr="00936D20">
        <w:rPr>
          <w:noProof/>
        </w:rPr>
        <w:drawing>
          <wp:inline distT="0" distB="0" distL="0" distR="0" wp14:anchorId="5B209F88" wp14:editId="0D94FD46">
            <wp:extent cx="2880000" cy="4506226"/>
            <wp:effectExtent l="0" t="0" r="0" b="0"/>
            <wp:docPr id="276923937"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2880000" cy="4506226"/>
                    </a:xfrm>
                    <a:prstGeom prst="rect">
                      <a:avLst/>
                    </a:prstGeom>
                    <a:noFill/>
                    <a:ln>
                      <a:noFill/>
                    </a:ln>
                  </pic:spPr>
                </pic:pic>
              </a:graphicData>
            </a:graphic>
          </wp:inline>
        </w:drawing>
      </w:r>
    </w:p>
    <w:p w14:paraId="78124B9A" w14:textId="012A67F5" w:rsidR="00F60E3E" w:rsidRDefault="00655773" w:rsidP="00655773">
      <w:pPr>
        <w:pStyle w:val="Caption"/>
        <w:jc w:val="center"/>
      </w:pPr>
      <w:bookmarkStart w:id="166" w:name="_Ref221532175"/>
      <w:bookmarkStart w:id="167" w:name="_Toc226981479"/>
      <w:r>
        <w:t xml:space="preserve">Figure </w:t>
      </w:r>
      <w:fldSimple w:instr=" SEQ Figure \* ARABIC ">
        <w:r w:rsidR="00211758">
          <w:rPr>
            <w:noProof/>
          </w:rPr>
          <w:t>23</w:t>
        </w:r>
      </w:fldSimple>
      <w:bookmarkEnd w:id="166"/>
      <w:r>
        <w:t xml:space="preserve"> </w:t>
      </w:r>
      <w:r w:rsidRPr="00DC42DF">
        <w:t xml:space="preserve">Remote Hybrid Configuration </w:t>
      </w:r>
      <w:r w:rsidR="002302B0">
        <w:t>2</w:t>
      </w:r>
      <w:r w:rsidRPr="00DC42DF">
        <w:t xml:space="preserve"> Results</w:t>
      </w:r>
      <w:bookmarkEnd w:id="167"/>
    </w:p>
    <w:p w14:paraId="1C3BC0CF" w14:textId="23E0DD55" w:rsidR="002302B0" w:rsidRDefault="005B1303" w:rsidP="0084684B">
      <w:pPr>
        <w:pStyle w:val="BodyText"/>
      </w:pPr>
      <w:r>
        <w:t xml:space="preserve">Further studies were completed for various </w:t>
      </w:r>
      <w:r w:rsidR="002934BA">
        <w:t xml:space="preserve">remote hybrid arrangements with </w:t>
      </w:r>
      <w:r w:rsidR="006C2684">
        <w:t xml:space="preserve">large variations in </w:t>
      </w:r>
      <w:r w:rsidR="007634CC">
        <w:t xml:space="preserve">energy </w:t>
      </w:r>
      <w:r w:rsidR="007631B6">
        <w:t>re</w:t>
      </w:r>
      <w:r w:rsidR="007634CC">
        <w:t>source</w:t>
      </w:r>
      <w:r w:rsidR="007631B6">
        <w:t>s</w:t>
      </w:r>
      <w:r w:rsidR="002934BA">
        <w:t xml:space="preserve">, with results available in </w:t>
      </w:r>
      <w:r w:rsidR="00C531F9" w:rsidRPr="002715BD">
        <w:fldChar w:fldCharType="begin"/>
      </w:r>
      <w:r w:rsidR="00C531F9" w:rsidRPr="00C531F9">
        <w:instrText xml:space="preserve"> REF _Ref226979854 \h </w:instrText>
      </w:r>
      <w:r w:rsidR="00C531F9">
        <w:instrText xml:space="preserve"> \* MERGEFORMAT </w:instrText>
      </w:r>
      <w:r w:rsidR="00C531F9" w:rsidRPr="002715BD">
        <w:fldChar w:fldCharType="separate"/>
      </w:r>
      <w:r w:rsidR="00211758">
        <w:t>Appendix</w:t>
      </w:r>
      <w:r w:rsidR="00C531F9" w:rsidRPr="002715BD">
        <w:fldChar w:fldCharType="end"/>
      </w:r>
      <w:r w:rsidR="00C531F9" w:rsidRPr="002715BD">
        <w:t xml:space="preserve"> </w:t>
      </w:r>
      <w:r w:rsidR="002934BA" w:rsidRPr="002715BD">
        <w:t>2</w:t>
      </w:r>
      <w:r w:rsidR="002934BA" w:rsidRPr="00C531F9">
        <w:t xml:space="preserve">. </w:t>
      </w:r>
      <w:r w:rsidR="00D82D7C" w:rsidRPr="00C531F9">
        <w:t>Notably,</w:t>
      </w:r>
      <w:r w:rsidR="00D82D7C">
        <w:t xml:space="preserve"> it was found that the inclusion of the synchronous condenser did not have a large impact on the overall outcome, but </w:t>
      </w:r>
      <w:r w:rsidR="00B143E2">
        <w:t xml:space="preserve">nevertheless </w:t>
      </w:r>
      <w:r w:rsidR="00D82D7C">
        <w:t xml:space="preserve">improved voltage regulation such that </w:t>
      </w:r>
      <w:r w:rsidR="00A12536">
        <w:t xml:space="preserve">voltage </w:t>
      </w:r>
      <w:r w:rsidR="00D82D7C">
        <w:t xml:space="preserve">variations were smaller than </w:t>
      </w:r>
      <w:r w:rsidR="007457B8">
        <w:t xml:space="preserve">without the </w:t>
      </w:r>
      <w:r w:rsidR="00CB50FC">
        <w:t xml:space="preserve">synchronous condenser. </w:t>
      </w:r>
    </w:p>
    <w:p w14:paraId="13330640" w14:textId="77777777" w:rsidR="009C4F3D" w:rsidRDefault="009C4F3D" w:rsidP="009C4F3D">
      <w:pPr>
        <w:pStyle w:val="Heading4"/>
      </w:pPr>
      <w:bookmarkStart w:id="168" w:name="_Ref218501789"/>
      <w:r>
        <w:t>Required restrictions on remote hybrid configurations</w:t>
      </w:r>
      <w:bookmarkEnd w:id="168"/>
    </w:p>
    <w:p w14:paraId="27836DCA" w14:textId="5A0716B8" w:rsidR="009C4F3D" w:rsidRDefault="009C4F3D" w:rsidP="0084684B">
      <w:pPr>
        <w:pStyle w:val="BodyText"/>
      </w:pPr>
      <w:r>
        <w:t>The conclusion from this evaluation is that a remote hybrid arrangement is achievable within the REZ</w:t>
      </w:r>
      <w:r w:rsidR="00FC5E37">
        <w:t>,</w:t>
      </w:r>
      <w:r>
        <w:t xml:space="preserve"> with dynamic stability being maintained without the need for additional coordinating control mechanisms, </w:t>
      </w:r>
      <w:r w:rsidR="00FC5E37">
        <w:t xml:space="preserve">provided </w:t>
      </w:r>
      <w:r>
        <w:t xml:space="preserve">the following aspects are maintained: </w:t>
      </w:r>
    </w:p>
    <w:p w14:paraId="78179C1F" w14:textId="15AF5B3B" w:rsidR="009C4F3D" w:rsidRDefault="009C4F3D" w:rsidP="002715BD">
      <w:pPr>
        <w:pStyle w:val="ListBullet"/>
      </w:pPr>
      <w:r>
        <w:t xml:space="preserve">An ability to </w:t>
      </w:r>
      <w:r w:rsidR="00CD3065">
        <w:t xml:space="preserve">adjust (trim) the </w:t>
      </w:r>
      <w:r w:rsidR="00CD3065" w:rsidRPr="005E16DD">
        <w:t>setpoint</w:t>
      </w:r>
      <w:r w:rsidR="00CD3065">
        <w:t xml:space="preserve"> </w:t>
      </w:r>
      <w:r w:rsidR="0045064A">
        <w:t xml:space="preserve">for </w:t>
      </w:r>
      <w:r>
        <w:t xml:space="preserve">active power on a battery to bring frequency average close to </w:t>
      </w:r>
      <w:r w:rsidR="008C1FFF">
        <w:t xml:space="preserve">the nominal </w:t>
      </w:r>
      <w:r>
        <w:t xml:space="preserve">50.0 Hz </w:t>
      </w:r>
    </w:p>
    <w:p w14:paraId="3CCD44E0" w14:textId="0DF02C01" w:rsidR="009C4F3D" w:rsidRDefault="008C1FFF" w:rsidP="0084684B">
      <w:pPr>
        <w:pStyle w:val="ListBullet2"/>
      </w:pPr>
      <w:r>
        <w:t xml:space="preserve">This is </w:t>
      </w:r>
      <w:r w:rsidR="003C1165">
        <w:t>needed</w:t>
      </w:r>
      <w:r>
        <w:t xml:space="preserve"> </w:t>
      </w:r>
      <w:r w:rsidR="009C4F3D">
        <w:t>to meet the requirements of the “wait to connect” bands</w:t>
      </w:r>
      <w:r w:rsidR="006F0069">
        <w:t>,</w:t>
      </w:r>
      <w:r w:rsidR="009C4F3D">
        <w:t xml:space="preserve"> as </w:t>
      </w:r>
      <w:r w:rsidR="00862D4B">
        <w:t xml:space="preserve">identified </w:t>
      </w:r>
      <w:r w:rsidR="009C4F3D">
        <w:t>in Topic 5 Stage 4 work.</w:t>
      </w:r>
    </w:p>
    <w:p w14:paraId="29D829B5" w14:textId="06F043A9" w:rsidR="009C4F3D" w:rsidRDefault="00D4406C" w:rsidP="002715BD">
      <w:pPr>
        <w:pStyle w:val="ListBullet"/>
      </w:pPr>
      <w:r>
        <w:t xml:space="preserve">Maximum possible total </w:t>
      </w:r>
      <w:r w:rsidR="009C4F3D">
        <w:t xml:space="preserve">output from primary energy producing plant </w:t>
      </w:r>
      <w:r w:rsidR="008B3C5E">
        <w:t xml:space="preserve">is </w:t>
      </w:r>
      <w:r w:rsidR="009C4F3D">
        <w:t xml:space="preserve">to be below the absorption </w:t>
      </w:r>
      <w:r w:rsidR="00B31DD0">
        <w:t xml:space="preserve">combined </w:t>
      </w:r>
      <w:r w:rsidR="009C4F3D" w:rsidRPr="005E16DD">
        <w:t>headroom</w:t>
      </w:r>
      <w:r w:rsidR="009C4F3D">
        <w:t xml:space="preserve"> of the GFM BESS(s) providing the primary restart source(s) and other BESS(s) providing frequency control.</w:t>
      </w:r>
    </w:p>
    <w:p w14:paraId="6B1B92BF" w14:textId="58FCA7FF" w:rsidR="009C4F3D" w:rsidRDefault="00AA06C1" w:rsidP="002715BD">
      <w:pPr>
        <w:pStyle w:val="ListBullet"/>
      </w:pPr>
      <w:r>
        <w:t>Sufficient e</w:t>
      </w:r>
      <w:r w:rsidR="00974390">
        <w:t>nergy</w:t>
      </w:r>
      <w:r w:rsidR="009C4F3D">
        <w:t xml:space="preserve"> headroom </w:t>
      </w:r>
      <w:r w:rsidR="00327FCB">
        <w:t xml:space="preserve">and </w:t>
      </w:r>
      <w:r w:rsidR="00327FCB" w:rsidRPr="005E16DD">
        <w:t>legroom</w:t>
      </w:r>
      <w:r w:rsidR="00327FCB">
        <w:t xml:space="preserve"> </w:t>
      </w:r>
      <w:r w:rsidR="009C4F3D">
        <w:t xml:space="preserve">in </w:t>
      </w:r>
      <w:r w:rsidR="004D2AFB">
        <w:t xml:space="preserve">the </w:t>
      </w:r>
      <w:r w:rsidR="009C4F3D">
        <w:t xml:space="preserve">BESS playing a role in the REZ restart, such that </w:t>
      </w:r>
      <w:r w:rsidR="00391244">
        <w:t>it can always</w:t>
      </w:r>
      <w:r w:rsidR="009C4F3D">
        <w:t xml:space="preserve"> either absorb or produce energy to keep the system balanced.</w:t>
      </w:r>
    </w:p>
    <w:p w14:paraId="1BD9AC10" w14:textId="6A256E94" w:rsidR="009C4F3D" w:rsidRDefault="009C4F3D" w:rsidP="0084684B">
      <w:pPr>
        <w:pStyle w:val="BodyText"/>
      </w:pPr>
      <w:r>
        <w:lastRenderedPageBreak/>
        <w:t xml:space="preserve">Notably, the above requirements </w:t>
      </w:r>
      <w:r w:rsidR="00167F7F">
        <w:t>apply only</w:t>
      </w:r>
      <w:r>
        <w:t xml:space="preserve"> to the active power dispatch control</w:t>
      </w:r>
      <w:r>
        <w:rPr>
          <w:rStyle w:val="FootnoteReference"/>
        </w:rPr>
        <w:footnoteReference w:id="9"/>
      </w:r>
      <w:r>
        <w:t xml:space="preserve"> of </w:t>
      </w:r>
      <w:r w:rsidR="00DC5EDD">
        <w:t xml:space="preserve">individual </w:t>
      </w:r>
      <w:r>
        <w:t xml:space="preserve">devices, rather than dynamic performance </w:t>
      </w:r>
      <w:r w:rsidR="00DC5EDD">
        <w:t xml:space="preserve">of the </w:t>
      </w:r>
      <w:r>
        <w:t>control</w:t>
      </w:r>
      <w:r w:rsidR="00F97D66">
        <w:t>led</w:t>
      </w:r>
      <w:r>
        <w:t xml:space="preserve"> coordination of disparate individual plant. Indeed, the only notable </w:t>
      </w:r>
      <w:r w:rsidR="00733BDD">
        <w:t xml:space="preserve">recommendation </w:t>
      </w:r>
      <w:r w:rsidR="007F2623">
        <w:t xml:space="preserve">that applies </w:t>
      </w:r>
      <w:r w:rsidR="003222C7">
        <w:t xml:space="preserve">to global </w:t>
      </w:r>
      <w:r>
        <w:t xml:space="preserve">dynamic stability is that improved performance is </w:t>
      </w:r>
      <w:r w:rsidR="00733BDD">
        <w:t xml:space="preserve">observed </w:t>
      </w:r>
      <w:r>
        <w:t>where individual energy producing plant operate in droop voltage control mode</w:t>
      </w:r>
      <w:r w:rsidR="0038187C">
        <w:t>, in order</w:t>
      </w:r>
      <w:r>
        <w:t xml:space="preserve"> to maintain voltages both internally to their systems</w:t>
      </w:r>
      <w:r w:rsidR="002616A0">
        <w:t>,</w:t>
      </w:r>
      <w:r>
        <w:t xml:space="preserve"> and at their point of connection</w:t>
      </w:r>
      <w:r w:rsidR="002616A0">
        <w:t>,</w:t>
      </w:r>
      <w:r>
        <w:t xml:space="preserve"> at a reasonable value. REZ-wide coordinated voltage control was not required, as </w:t>
      </w:r>
      <w:r w:rsidR="002616A0">
        <w:t xml:space="preserve">a restarting </w:t>
      </w:r>
      <w:r>
        <w:t xml:space="preserve">system will be lightly loaded, and </w:t>
      </w:r>
      <w:r w:rsidR="005B2D12">
        <w:t xml:space="preserve">there </w:t>
      </w:r>
      <w:r>
        <w:t>is no</w:t>
      </w:r>
      <w:r w:rsidR="005B2D12">
        <w:t xml:space="preserve"> imperative </w:t>
      </w:r>
      <w:r>
        <w:t xml:space="preserve">to maximise </w:t>
      </w:r>
      <w:r w:rsidR="005B2D12">
        <w:t xml:space="preserve">the </w:t>
      </w:r>
      <w:r>
        <w:t xml:space="preserve">efficiencies of each </w:t>
      </w:r>
      <w:r w:rsidR="00620072">
        <w:t xml:space="preserve">operating </w:t>
      </w:r>
      <w:r>
        <w:t>plant through reactive support</w:t>
      </w:r>
      <w:r w:rsidR="00620072">
        <w:t xml:space="preserve"> that is optimal</w:t>
      </w:r>
      <w:r>
        <w:t xml:space="preserve">. Furthermore, the </w:t>
      </w:r>
      <w:r w:rsidR="0020527F">
        <w:t xml:space="preserve">amount of </w:t>
      </w:r>
      <w:r>
        <w:t xml:space="preserve">active power </w:t>
      </w:r>
      <w:r w:rsidR="0020527F">
        <w:t xml:space="preserve">that is </w:t>
      </w:r>
      <w:r>
        <w:t>transfer</w:t>
      </w:r>
      <w:r w:rsidR="0020527F">
        <w:t>red</w:t>
      </w:r>
      <w:r>
        <w:t xml:space="preserve"> to the point of connection </w:t>
      </w:r>
      <w:r w:rsidR="007349E3">
        <w:t xml:space="preserve">is relatively low, so </w:t>
      </w:r>
      <w:r>
        <w:t>that the REZ network is not under stress, and hence compensation for line</w:t>
      </w:r>
      <w:r w:rsidR="008F423D">
        <w:t xml:space="preserve"> voltage </w:t>
      </w:r>
      <w:r>
        <w:t>drop was not required.</w:t>
      </w:r>
    </w:p>
    <w:p w14:paraId="08AAB343" w14:textId="453E30F2" w:rsidR="009C4F3D" w:rsidRDefault="008F423D" w:rsidP="0084684B">
      <w:pPr>
        <w:pStyle w:val="BodyText"/>
      </w:pPr>
      <w:r>
        <w:t>T</w:t>
      </w:r>
      <w:r w:rsidR="009C4F3D">
        <w:t>h</w:t>
      </w:r>
      <w:r w:rsidR="002B2D3C">
        <w:t>es</w:t>
      </w:r>
      <w:r w:rsidR="009C4F3D">
        <w:t>e findings regarding the coordination of devices in a power system</w:t>
      </w:r>
      <w:r w:rsidR="00DF7EFA">
        <w:t xml:space="preserve"> are intuitively reasonable</w:t>
      </w:r>
      <w:r w:rsidR="009C4F3D">
        <w:t xml:space="preserve">, </w:t>
      </w:r>
      <w:r w:rsidR="00DF7EFA">
        <w:t xml:space="preserve">as they </w:t>
      </w:r>
      <w:r w:rsidR="009C4F3D">
        <w:t xml:space="preserve">are </w:t>
      </w:r>
      <w:r w:rsidR="00432B1D">
        <w:t xml:space="preserve">similar to experiences in </w:t>
      </w:r>
      <w:r w:rsidR="009C4F3D">
        <w:t xml:space="preserve">small, </w:t>
      </w:r>
      <w:r w:rsidR="00A41657">
        <w:t xml:space="preserve">historically </w:t>
      </w:r>
      <w:r w:rsidR="009C4F3D">
        <w:t>early</w:t>
      </w:r>
      <w:r w:rsidR="00A41657">
        <w:t>,</w:t>
      </w:r>
      <w:r w:rsidR="009C4F3D">
        <w:t xml:space="preserve"> synchronous power systems</w:t>
      </w:r>
      <w:r w:rsidR="00A41657">
        <w:t>,</w:t>
      </w:r>
      <w:r w:rsidR="009C4F3D">
        <w:t xml:space="preserve"> </w:t>
      </w:r>
      <w:r w:rsidR="00A41657">
        <w:t xml:space="preserve">which also </w:t>
      </w:r>
      <w:r w:rsidR="009C4F3D">
        <w:t>did not require operation at high efficiencies:</w:t>
      </w:r>
    </w:p>
    <w:p w14:paraId="17ABD5D4" w14:textId="22CEA6BA" w:rsidR="009C4F3D" w:rsidRPr="005E16DD" w:rsidRDefault="009C4F3D" w:rsidP="002715BD">
      <w:pPr>
        <w:pStyle w:val="ListBullet"/>
      </w:pPr>
      <w:r w:rsidRPr="005E16DD">
        <w:t>Frequency droop control will ensure that devices comprising a power system will settle at an equilibrium</w:t>
      </w:r>
      <w:r w:rsidR="00D3338B" w:rsidRPr="005E16DD">
        <w:t>,</w:t>
      </w:r>
      <w:r w:rsidRPr="005E16DD">
        <w:t xml:space="preserve"> and a</w:t>
      </w:r>
      <w:r w:rsidR="006B7595" w:rsidRPr="005E16DD">
        <w:t>t an operating point that</w:t>
      </w:r>
      <w:r w:rsidRPr="005E16DD">
        <w:t xml:space="preserve"> </w:t>
      </w:r>
      <w:r w:rsidR="006B7595" w:rsidRPr="005E16DD">
        <w:t xml:space="preserve">shares </w:t>
      </w:r>
      <w:r w:rsidRPr="005E16DD">
        <w:t xml:space="preserve">the frequency regulation burden </w:t>
      </w:r>
      <w:r w:rsidR="006B7595" w:rsidRPr="005E16DD">
        <w:t xml:space="preserve">among </w:t>
      </w:r>
      <w:r w:rsidRPr="005E16DD">
        <w:t>devices.</w:t>
      </w:r>
    </w:p>
    <w:p w14:paraId="3636DA3E" w14:textId="5AB93F57" w:rsidR="009C4F3D" w:rsidRPr="005E16DD" w:rsidRDefault="009C4F3D" w:rsidP="002715BD">
      <w:pPr>
        <w:pStyle w:val="ListBullet"/>
      </w:pPr>
      <w:r w:rsidRPr="005E16DD">
        <w:t>Voltage droop control will result in network voltages settling at an acceptable equilibrium</w:t>
      </w:r>
      <w:r w:rsidR="002804FA" w:rsidRPr="005E16DD">
        <w:t>,</w:t>
      </w:r>
      <w:r w:rsidRPr="005E16DD">
        <w:t xml:space="preserve"> </w:t>
      </w:r>
      <w:r w:rsidR="002804FA" w:rsidRPr="005E16DD">
        <w:t xml:space="preserve">that shares </w:t>
      </w:r>
      <w:proofErr w:type="spellStart"/>
      <w:r w:rsidRPr="005E16DD">
        <w:t>f</w:t>
      </w:r>
      <w:proofErr w:type="spellEnd"/>
      <w:r w:rsidRPr="005E16DD">
        <w:t xml:space="preserve"> the voltage regulation burden </w:t>
      </w:r>
      <w:r w:rsidR="002804FA" w:rsidRPr="005E16DD">
        <w:t xml:space="preserve">among </w:t>
      </w:r>
      <w:r w:rsidRPr="005E16DD">
        <w:t>devices.</w:t>
      </w:r>
    </w:p>
    <w:p w14:paraId="715F4726" w14:textId="0FBFC613" w:rsidR="009C4F3D" w:rsidRDefault="009C4F3D" w:rsidP="0084684B">
      <w:pPr>
        <w:pStyle w:val="BodyText"/>
      </w:pPr>
      <w:r>
        <w:t xml:space="preserve">Even if one unit is voltage and/or frequency insensitive (e.g., operating in power factor control and/or constant power mode, respectively), </w:t>
      </w:r>
      <w:r w:rsidR="009A0BEF">
        <w:t xml:space="preserve">provided </w:t>
      </w:r>
      <w:r w:rsidRPr="00855707">
        <w:rPr>
          <w:u w:val="single"/>
        </w:rPr>
        <w:t>some</w:t>
      </w:r>
      <w:r>
        <w:t xml:space="preserve"> units in the system are </w:t>
      </w:r>
      <w:r w:rsidRPr="00855707">
        <w:t>not</w:t>
      </w:r>
      <w:r>
        <w:t>,</w:t>
      </w:r>
      <w:r w:rsidR="009A0BEF">
        <w:t xml:space="preserve"> and </w:t>
      </w:r>
      <w:r w:rsidR="0093149D">
        <w:t xml:space="preserve">there is sufficient </w:t>
      </w:r>
      <w:r w:rsidR="00CF3976">
        <w:t xml:space="preserve">flexibility capacity </w:t>
      </w:r>
      <w:r w:rsidR="00821595">
        <w:t xml:space="preserve">jointly </w:t>
      </w:r>
      <w:r w:rsidR="00CF3976">
        <w:t xml:space="preserve">across </w:t>
      </w:r>
      <w:r w:rsidR="00821595">
        <w:t xml:space="preserve">all </w:t>
      </w:r>
      <w:r w:rsidR="00CF3976">
        <w:t xml:space="preserve">the </w:t>
      </w:r>
      <w:r w:rsidR="00821595">
        <w:t>flexible units,</w:t>
      </w:r>
      <w:r>
        <w:t xml:space="preserve"> the system will likely find its equilibrium. </w:t>
      </w:r>
    </w:p>
    <w:p w14:paraId="6F3979B5" w14:textId="109C489C" w:rsidR="009C4F3D" w:rsidRDefault="009C4F3D" w:rsidP="0084684B">
      <w:pPr>
        <w:pStyle w:val="BodyText"/>
      </w:pPr>
      <w:r>
        <w:t xml:space="preserve">In an IBR-dominant </w:t>
      </w:r>
      <w:r w:rsidR="008865F1">
        <w:t>network</w:t>
      </w:r>
      <w:r>
        <w:t xml:space="preserve">, </w:t>
      </w:r>
      <w:r w:rsidR="008865F1">
        <w:t xml:space="preserve">provided </w:t>
      </w:r>
      <w:r>
        <w:t>the system also has one or more leading units to establish and control the voltage waveform (i.e., GFM BESS</w:t>
      </w:r>
      <w:r w:rsidR="006238AE">
        <w:t>,</w:t>
      </w:r>
      <w:r>
        <w:t xml:space="preserve"> </w:t>
      </w:r>
      <w:r w:rsidR="006238AE">
        <w:t xml:space="preserve">or </w:t>
      </w:r>
      <w:r>
        <w:t>to a far lesser extent, SyncCons</w:t>
      </w:r>
      <w:r>
        <w:rPr>
          <w:rStyle w:val="FootnoteReference"/>
        </w:rPr>
        <w:footnoteReference w:id="10"/>
      </w:r>
      <w:r>
        <w:t xml:space="preserve">), the above </w:t>
      </w:r>
      <w:r w:rsidR="00CD5007">
        <w:t xml:space="preserve">is expected to also </w:t>
      </w:r>
      <w:r>
        <w:t>apply to what is effectively (at least initially) a smaller islanded power system</w:t>
      </w:r>
      <w:r w:rsidR="00CD5007">
        <w:t>, as represented by</w:t>
      </w:r>
      <w:r>
        <w:t xml:space="preserve"> a restarting REZ.</w:t>
      </w:r>
    </w:p>
    <w:p w14:paraId="0AFF0D2B" w14:textId="77777777" w:rsidR="009C4F3D" w:rsidRDefault="009C4F3D" w:rsidP="009C4F3D">
      <w:pPr>
        <w:pStyle w:val="Heading3"/>
      </w:pPr>
      <w:bookmarkStart w:id="169" w:name="_Ref219470248"/>
      <w:bookmarkStart w:id="170" w:name="_Toc221522063"/>
      <w:r>
        <w:t>Multiple Island Synchronisation and Operation</w:t>
      </w:r>
      <w:bookmarkEnd w:id="169"/>
      <w:bookmarkEnd w:id="170"/>
    </w:p>
    <w:p w14:paraId="75A8DA33" w14:textId="36D26B46" w:rsidR="009C4F3D" w:rsidRDefault="00CD5007" w:rsidP="0084684B">
      <w:pPr>
        <w:pStyle w:val="BodyText"/>
      </w:pPr>
      <w:r>
        <w:t xml:space="preserve">Further case </w:t>
      </w:r>
      <w:r w:rsidR="009C4F3D">
        <w:t xml:space="preserve">studies looked at the potential for multiple </w:t>
      </w:r>
      <w:r w:rsidR="00442FA5">
        <w:t xml:space="preserve">disconnected </w:t>
      </w:r>
      <w:r w:rsidR="009C4F3D">
        <w:t xml:space="preserve">areas within a </w:t>
      </w:r>
      <w:r w:rsidR="00442FA5">
        <w:t xml:space="preserve">single </w:t>
      </w:r>
      <w:r w:rsidR="009C4F3D">
        <w:t xml:space="preserve">REZ to be simultaneously and independently energised, </w:t>
      </w:r>
      <w:r w:rsidR="00351607">
        <w:t xml:space="preserve">then </w:t>
      </w:r>
      <w:r w:rsidR="009C4F3D">
        <w:t xml:space="preserve">merged, and then go on to energise </w:t>
      </w:r>
      <w:r w:rsidR="00351607">
        <w:t xml:space="preserve">a sequence of network areas </w:t>
      </w:r>
      <w:r w:rsidR="009C4F3D">
        <w:t xml:space="preserve">towards the connection point, i.e., two islands are independently energised, then </w:t>
      </w:r>
      <w:r w:rsidR="00EA6117">
        <w:t>synchronised</w:t>
      </w:r>
      <w:r w:rsidR="009C4F3D">
        <w:t>.</w:t>
      </w:r>
    </w:p>
    <w:p w14:paraId="69C7BD7A" w14:textId="0A5E8A4A" w:rsidR="009C4F3D" w:rsidRDefault="009C4F3D" w:rsidP="0084684B">
      <w:pPr>
        <w:pStyle w:val="BodyText"/>
      </w:pPr>
      <w:r>
        <w:t xml:space="preserve">During these studies the output of the primary energy sources (wind and solar) were intentionally set up to </w:t>
      </w:r>
      <w:r w:rsidR="00EA6117">
        <w:t xml:space="preserve">vary </w:t>
      </w:r>
      <w:r>
        <w:t>randomly and heavily with time</w:t>
      </w:r>
      <w:r w:rsidR="001C2D2C">
        <w:t>, in order</w:t>
      </w:r>
      <w:r>
        <w:t xml:space="preserve"> to test the ability of the system to absorb such variations</w:t>
      </w:r>
      <w:r w:rsidR="001C2D2C">
        <w:t>,</w:t>
      </w:r>
      <w:r>
        <w:t xml:space="preserve"> </w:t>
      </w:r>
      <w:r w:rsidR="009513D5" w:rsidRPr="00451F09">
        <w:rPr>
          <w:b/>
          <w:bCs/>
        </w:rPr>
        <w:t>without</w:t>
      </w:r>
      <w:r w:rsidR="009513D5">
        <w:t xml:space="preserve"> </w:t>
      </w:r>
      <w:r w:rsidRPr="004000D7">
        <w:rPr>
          <w:b/>
          <w:bCs/>
        </w:rPr>
        <w:t>exceeding the active power absorption capability of the local GFM BESS</w:t>
      </w:r>
      <w:r>
        <w:t xml:space="preserve"> </w:t>
      </w:r>
      <w:r w:rsidR="009513D5">
        <w:t xml:space="preserve">that forms </w:t>
      </w:r>
      <w:r>
        <w:t>the island.</w:t>
      </w:r>
    </w:p>
    <w:p w14:paraId="2EBCE157" w14:textId="6EC767F2" w:rsidR="009C4F3D" w:rsidRDefault="009C4F3D" w:rsidP="0084684B">
      <w:pPr>
        <w:pStyle w:val="BodyText"/>
      </w:pPr>
      <w:r>
        <w:lastRenderedPageBreak/>
        <w:t>It was noted that</w:t>
      </w:r>
      <w:r w:rsidR="00320F91">
        <w:t>,</w:t>
      </w:r>
      <w:r>
        <w:t xml:space="preserve"> so long as frequency could be brought </w:t>
      </w:r>
      <w:r w:rsidR="00320F91">
        <w:t xml:space="preserve">to </w:t>
      </w:r>
      <w:r>
        <w:t xml:space="preserve">near-nominal values, no additional external coordination </w:t>
      </w:r>
      <w:r w:rsidR="00320F91">
        <w:t xml:space="preserve">is </w:t>
      </w:r>
      <w:r>
        <w:t xml:space="preserve">required to maintain a viable island up to the point of connection, despite the </w:t>
      </w:r>
      <w:r w:rsidR="00CD538A">
        <w:t xml:space="preserve">large </w:t>
      </w:r>
      <w:r>
        <w:t xml:space="preserve">and random variations of </w:t>
      </w:r>
      <w:r w:rsidR="00CD538A">
        <w:t xml:space="preserve">power </w:t>
      </w:r>
      <w:r>
        <w:t xml:space="preserve">being supplied from the variable energy sources and </w:t>
      </w:r>
      <w:r w:rsidR="003867A2">
        <w:t xml:space="preserve">across </w:t>
      </w:r>
      <w:r w:rsidR="001B6F2B">
        <w:t xml:space="preserve">various alternative </w:t>
      </w:r>
      <w:r>
        <w:t xml:space="preserve">GFM synchronisation methodologies (i.e., VSM vs. Droop). The following </w:t>
      </w:r>
      <w:r w:rsidR="001B6F2B">
        <w:t xml:space="preserve">aspects </w:t>
      </w:r>
      <w:r>
        <w:t>were carefully considered</w:t>
      </w:r>
      <w:sdt>
        <w:sdtPr>
          <w:id w:val="515510611"/>
          <w:citation/>
        </w:sdtPr>
        <w:sdtContent>
          <w:r w:rsidR="00CE1E98">
            <w:fldChar w:fldCharType="begin"/>
          </w:r>
          <w:r w:rsidR="00CE1E98">
            <w:instrText xml:space="preserve"> CITATION GDe \l 3081 </w:instrText>
          </w:r>
          <w:r w:rsidR="00CE1E98">
            <w:fldChar w:fldCharType="separate"/>
          </w:r>
          <w:r w:rsidR="00211758">
            <w:rPr>
              <w:noProof/>
            </w:rPr>
            <w:t xml:space="preserve"> </w:t>
          </w:r>
          <w:r w:rsidR="00211758" w:rsidRPr="00211758">
            <w:rPr>
              <w:noProof/>
            </w:rPr>
            <w:t>[11]</w:t>
          </w:r>
          <w:r w:rsidR="00CE1E98">
            <w:fldChar w:fldCharType="end"/>
          </w:r>
        </w:sdtContent>
      </w:sdt>
      <w:r>
        <w:t>, however:</w:t>
      </w:r>
    </w:p>
    <w:p w14:paraId="1F1D8F4A" w14:textId="58C43F06" w:rsidR="009C4F3D" w:rsidRPr="000D56B8" w:rsidRDefault="009C4F3D" w:rsidP="002715BD">
      <w:pPr>
        <w:pStyle w:val="ListBullet"/>
      </w:pPr>
      <w:r w:rsidRPr="000D56B8">
        <w:t xml:space="preserve">The variable energy sources within each island were capped such that their maximum </w:t>
      </w:r>
      <w:r w:rsidR="00F35AD3" w:rsidRPr="000D56B8">
        <w:t xml:space="preserve">possible </w:t>
      </w:r>
      <w:r w:rsidRPr="000D56B8">
        <w:t xml:space="preserve">instantaneous power output was always below the maximum active power absorption limit the </w:t>
      </w:r>
      <w:r w:rsidR="00F3314E" w:rsidRPr="000D56B8">
        <w:t xml:space="preserve">(local) </w:t>
      </w:r>
      <w:r w:rsidRPr="000D56B8">
        <w:t>BESS can accommodate.</w:t>
      </w:r>
    </w:p>
    <w:p w14:paraId="4C0EC4B3" w14:textId="2E13E887" w:rsidR="009C4F3D" w:rsidRPr="000D56B8" w:rsidRDefault="009C4F3D" w:rsidP="002715BD">
      <w:pPr>
        <w:pStyle w:val="ListBullet"/>
      </w:pPr>
      <w:r w:rsidRPr="000D56B8">
        <w:t xml:space="preserve">A resonance at HUB A </w:t>
      </w:r>
      <w:r w:rsidR="00F3314E" w:rsidRPr="000D56B8">
        <w:t xml:space="preserve">that arises </w:t>
      </w:r>
      <w:r w:rsidRPr="000D56B8">
        <w:t>upon transformer energisation can be reduced if the harmonic filter at HUB A is energised</w:t>
      </w:r>
      <w:r w:rsidR="00E4460C" w:rsidRPr="000D56B8">
        <w:t>.</w:t>
      </w:r>
      <w:r w:rsidRPr="000D56B8">
        <w:t xml:space="preserve"> </w:t>
      </w:r>
      <w:r w:rsidR="00762370" w:rsidRPr="000D56B8">
        <w:t>However,</w:t>
      </w:r>
      <w:r w:rsidR="00E4460C" w:rsidRPr="000D56B8">
        <w:t xml:space="preserve"> </w:t>
      </w:r>
      <w:r w:rsidRPr="000D56B8">
        <w:t>the harmonic filter should be removed from service prior to further network energisation</w:t>
      </w:r>
      <w:r w:rsidR="00E4460C" w:rsidRPr="000D56B8">
        <w:t>, in order</w:t>
      </w:r>
      <w:r w:rsidRPr="000D56B8">
        <w:t xml:space="preserve"> to </w:t>
      </w:r>
      <w:r w:rsidR="00E22254" w:rsidRPr="000D56B8">
        <w:t xml:space="preserve">discourage </w:t>
      </w:r>
      <w:r w:rsidRPr="000D56B8">
        <w:t xml:space="preserve">the VSM GFM BESS </w:t>
      </w:r>
      <w:r w:rsidR="00E22254" w:rsidRPr="000D56B8">
        <w:t xml:space="preserve">that is </w:t>
      </w:r>
      <w:r w:rsidRPr="000D56B8">
        <w:t>forming the grid in Area A from running out of reactive power absorption headroom (</w:t>
      </w:r>
      <w:r w:rsidR="00FE603F" w:rsidRPr="000D56B8">
        <w:t xml:space="preserve">as </w:t>
      </w:r>
      <w:r w:rsidR="00227441" w:rsidRPr="000D56B8">
        <w:t xml:space="preserve">during the simulation </w:t>
      </w:r>
      <w:r w:rsidR="00FE603F" w:rsidRPr="000D56B8">
        <w:t xml:space="preserve">this </w:t>
      </w:r>
      <w:r w:rsidRPr="000D56B8">
        <w:t xml:space="preserve">has been </w:t>
      </w:r>
      <w:r w:rsidR="00227441" w:rsidRPr="000D56B8">
        <w:t xml:space="preserve">found </w:t>
      </w:r>
      <w:r w:rsidRPr="000D56B8">
        <w:t xml:space="preserve">to be a precursor for instability and </w:t>
      </w:r>
      <w:r w:rsidR="00D247D1" w:rsidRPr="000D56B8">
        <w:t xml:space="preserve">can </w:t>
      </w:r>
      <w:r w:rsidRPr="000D56B8">
        <w:t>ca</w:t>
      </w:r>
      <w:r w:rsidR="00D247D1" w:rsidRPr="000D56B8">
        <w:t>u</w:t>
      </w:r>
      <w:r w:rsidRPr="000D56B8">
        <w:t>se collapse).</w:t>
      </w:r>
    </w:p>
    <w:p w14:paraId="6D9CF76B" w14:textId="43D688EC" w:rsidR="009C4F3D" w:rsidRPr="000D56B8" w:rsidRDefault="009C4F3D" w:rsidP="002715BD">
      <w:pPr>
        <w:pStyle w:val="ListBullet"/>
      </w:pPr>
      <w:r w:rsidRPr="000D56B8">
        <w:t xml:space="preserve">Where </w:t>
      </w:r>
      <w:r w:rsidR="00941F2A" w:rsidRPr="000D56B8">
        <w:t xml:space="preserve">particular </w:t>
      </w:r>
      <w:r w:rsidRPr="000D56B8">
        <w:t xml:space="preserve">GFL equipment is </w:t>
      </w:r>
      <w:r w:rsidR="00A414A2" w:rsidRPr="000D56B8">
        <w:t xml:space="preserve">especially </w:t>
      </w:r>
      <w:r w:rsidRPr="000D56B8">
        <w:t>sensitive to disturbances, it is best to energise network equipment that will cause such disturbances (e.g. transformer hard energisations)</w:t>
      </w:r>
      <w:r w:rsidR="008E18D0" w:rsidRPr="000D56B8">
        <w:t>, allowing time for those disturbances to settle,</w:t>
      </w:r>
      <w:r w:rsidRPr="000D56B8">
        <w:t xml:space="preserve"> prior to energisation of the </w:t>
      </w:r>
      <w:r w:rsidR="00A414A2" w:rsidRPr="000D56B8">
        <w:t xml:space="preserve">sensitive </w:t>
      </w:r>
      <w:r w:rsidRPr="000D56B8">
        <w:t>plant</w:t>
      </w:r>
      <w:r w:rsidR="008502BC" w:rsidRPr="000D56B8">
        <w:t>.</w:t>
      </w:r>
      <w:r w:rsidRPr="000D56B8">
        <w:t xml:space="preserve"> (</w:t>
      </w:r>
      <w:r w:rsidR="008502BC" w:rsidRPr="000D56B8">
        <w:t xml:space="preserve">This </w:t>
      </w:r>
      <w:r w:rsidRPr="000D56B8">
        <w:t>approach was used for WF1 energisation in Area A).</w:t>
      </w:r>
    </w:p>
    <w:p w14:paraId="39CCAF65" w14:textId="636F5DFE" w:rsidR="009C4F3D" w:rsidRDefault="009C4F3D" w:rsidP="0084684B">
      <w:pPr>
        <w:pStyle w:val="BodyText"/>
      </w:pPr>
      <w:r>
        <w:t>In the following, examples are provided for two REZ islands (within the same REZ)</w:t>
      </w:r>
      <w:r w:rsidR="00D321A8">
        <w:t>, first</w:t>
      </w:r>
      <w:r>
        <w:t xml:space="preserve"> energising their </w:t>
      </w:r>
      <w:r w:rsidR="00D321A8">
        <w:t xml:space="preserve">individual </w:t>
      </w:r>
      <w:r>
        <w:t>network</w:t>
      </w:r>
      <w:r w:rsidR="00D321A8">
        <w:t xml:space="preserve"> area</w:t>
      </w:r>
      <w:r>
        <w:t>s and nearby plants</w:t>
      </w:r>
      <w:r w:rsidR="00D321A8">
        <w:t>,</w:t>
      </w:r>
      <w:r>
        <w:t xml:space="preserve"> and then </w:t>
      </w:r>
      <w:r w:rsidR="00885A61">
        <w:t xml:space="preserve">connecting them </w:t>
      </w:r>
      <w:r>
        <w:t>to form a larger island</w:t>
      </w:r>
      <w:r w:rsidR="00885A61">
        <w:t>,</w:t>
      </w:r>
      <w:r>
        <w:t xml:space="preserve"> </w:t>
      </w:r>
      <w:r w:rsidR="00885A61">
        <w:t xml:space="preserve">before </w:t>
      </w:r>
      <w:r>
        <w:t xml:space="preserve">move on to </w:t>
      </w:r>
      <w:r w:rsidR="00466445">
        <w:t xml:space="preserve">energise the REZ to </w:t>
      </w:r>
      <w:r>
        <w:t xml:space="preserve">the connection point. Protection relays were present and enabled for these studies. </w:t>
      </w:r>
      <w:r>
        <w:fldChar w:fldCharType="begin"/>
      </w:r>
      <w:r>
        <w:instrText xml:space="preserve"> REF _Ref218767590 \h </w:instrText>
      </w:r>
      <w:r>
        <w:fldChar w:fldCharType="separate"/>
      </w:r>
      <w:r w:rsidR="00211758">
        <w:t xml:space="preserve">Figure </w:t>
      </w:r>
      <w:r w:rsidR="00211758">
        <w:rPr>
          <w:noProof/>
        </w:rPr>
        <w:t>24</w:t>
      </w:r>
      <w:r>
        <w:fldChar w:fldCharType="end"/>
      </w:r>
      <w:r>
        <w:t xml:space="preserve"> shows the graphical representation of the system </w:t>
      </w:r>
      <w:r w:rsidR="00466445">
        <w:t>in coarse detail</w:t>
      </w:r>
      <w:r>
        <w:t>.</w:t>
      </w:r>
    </w:p>
    <w:p w14:paraId="7C718257" w14:textId="77777777" w:rsidR="009C4F3D" w:rsidRDefault="009C4F3D" w:rsidP="009C4F3D">
      <w:pPr>
        <w:keepNext/>
      </w:pPr>
      <w:r>
        <w:rPr>
          <w:noProof/>
        </w:rPr>
        <mc:AlternateContent>
          <mc:Choice Requires="wps">
            <w:drawing>
              <wp:anchor distT="0" distB="0" distL="114300" distR="114300" simplePos="0" relativeHeight="251684864" behindDoc="0" locked="0" layoutInCell="1" allowOverlap="1" wp14:anchorId="648EC30F" wp14:editId="53DE0498">
                <wp:simplePos x="0" y="0"/>
                <wp:positionH relativeFrom="column">
                  <wp:posOffset>3716737</wp:posOffset>
                </wp:positionH>
                <wp:positionV relativeFrom="paragraph">
                  <wp:posOffset>899518</wp:posOffset>
                </wp:positionV>
                <wp:extent cx="1065475" cy="1282507"/>
                <wp:effectExtent l="0" t="0" r="20955" b="32385"/>
                <wp:wrapNone/>
                <wp:docPr id="1067849488" name="Straight Connector 2"/>
                <wp:cNvGraphicFramePr/>
                <a:graphic xmlns:a="http://schemas.openxmlformats.org/drawingml/2006/main">
                  <a:graphicData uri="http://schemas.microsoft.com/office/word/2010/wordprocessingShape">
                    <wps:wsp>
                      <wps:cNvCnPr/>
                      <wps:spPr>
                        <a:xfrm flipV="1">
                          <a:off x="0" y="0"/>
                          <a:ext cx="1065475" cy="1282507"/>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AB92019" id="Straight Connector 2" o:spid="_x0000_s1026" style="position:absolute;flip:y;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92.65pt,70.85pt" to="376.55pt,171.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W6DrAEAAKQDAAAOAAAAZHJzL2Uyb0RvYy54bWysU01v3CAQvVfqf0Dcu/5QN4ms9eaQqL1U&#10;bdSvO8HDGgkYBHTt/fcdsONUbdVKVS8ImHlv5j2Gw+1sDTtDiBpdz5tdzRk4iYN2p55/+fzm1Q1n&#10;MQk3CIMOen6ByG+PL18cJt9BiyOaAQIjEhe7yfd8TMl3VRXlCFbEHXpwFFQYrEh0DKdqCGIidmuq&#10;tq6vqgnD4ANKiJFu75cgPxZ+pUCmD0pFSMz0nHpLZQ1lfcxrdTyI7hSEH7Vc2xD/0IUV2lHRjepe&#10;JMG+Bf0LldUyYESVdhJthUppCUUDqWnqn9R8GoWHooXMiX6zKf4/Wvn+fOceAtkw+dhF/xCyilkF&#10;y5TR/iu9adFFnbK52HbZbIM5MUmXTX21f32950xSrGlv2n19nY2tFqJM6ENMbwEty5ueG+2yLtGJ&#10;87uYltSnFMI9t1J26WIgJxv3ERTTA5VsC7pMCdyZwM6C3ldICS61a+mSnWFKG7MB678D1/wMhTJB&#10;G3ix4o9VN0SpjC5tYKsdht9VT3OztqyW/CcHFt3ZgkccLuWRijU0CsXcdWzzrP14LvDnz3X8DgAA&#10;//8DAFBLAwQUAAYACAAAACEAjhQBR98AAAALAQAADwAAAGRycy9kb3ducmV2LnhtbEyPQU+DQBCF&#10;7yb+h8008WYXpJSGsjSmiYnHSk30OGVXoGVnCbul+O8dT3qcvC/vfVPsZtuLyYy+c6QgXkYgDNVO&#10;d9QoeD++PG5A+ICksXdkFHwbD7vy/q7AXLsbvZmpCo3gEvI5KmhDGHIpfd0ai37pBkOcfbnRYuBz&#10;bKQe8cbltpdPUbSWFjvihRYHs29NfamuVsHn6/486cvHTGeM1/UkD1WsD0o9LObnLYhg5vAHw68+&#10;q0PJTid3Je1FryDdpAmjHKziDAQTWZrEIE4KklWSgSwL+f+H8gcAAP//AwBQSwECLQAUAAYACAAA&#10;ACEAtoM4kv4AAADhAQAAEwAAAAAAAAAAAAAAAAAAAAAAW0NvbnRlbnRfVHlwZXNdLnhtbFBLAQIt&#10;ABQABgAIAAAAIQA4/SH/1gAAAJQBAAALAAAAAAAAAAAAAAAAAC8BAABfcmVscy8ucmVsc1BLAQIt&#10;ABQABgAIAAAAIQATIW6DrAEAAKQDAAAOAAAAAAAAAAAAAAAAAC4CAABkcnMvZTJvRG9jLnhtbFBL&#10;AQItABQABgAIAAAAIQCOFAFH3wAAAAsBAAAPAAAAAAAAAAAAAAAAAAYEAABkcnMvZG93bnJldi54&#10;bWxQSwUGAAAAAAQABADzAAAAEgUAAAAA&#10;" strokecolor="#001d34 [3205]" strokeweight="2pt">
                <v:shadow on="t" color="black" opacity="24903f" origin=",.5" offset="0,.55556mm"/>
              </v:line>
            </w:pict>
          </mc:Fallback>
        </mc:AlternateContent>
      </w:r>
      <w:r>
        <w:rPr>
          <w:noProof/>
        </w:rPr>
        <mc:AlternateContent>
          <mc:Choice Requires="wps">
            <w:drawing>
              <wp:anchor distT="0" distB="0" distL="114300" distR="114300" simplePos="0" relativeHeight="251691008" behindDoc="0" locked="0" layoutInCell="1" allowOverlap="1" wp14:anchorId="07631583" wp14:editId="7F3CF157">
                <wp:simplePos x="0" y="0"/>
                <wp:positionH relativeFrom="rightMargin">
                  <wp:align>left</wp:align>
                </wp:positionH>
                <wp:positionV relativeFrom="paragraph">
                  <wp:posOffset>2237</wp:posOffset>
                </wp:positionV>
                <wp:extent cx="0" cy="898497"/>
                <wp:effectExtent l="0" t="0" r="38100" b="35560"/>
                <wp:wrapNone/>
                <wp:docPr id="838146636" name="Straight Connector 2"/>
                <wp:cNvGraphicFramePr/>
                <a:graphic xmlns:a="http://schemas.openxmlformats.org/drawingml/2006/main">
                  <a:graphicData uri="http://schemas.microsoft.com/office/word/2010/wordprocessingShape">
                    <wps:wsp>
                      <wps:cNvCnPr/>
                      <wps:spPr>
                        <a:xfrm>
                          <a:off x="0" y="0"/>
                          <a:ext cx="0" cy="898497"/>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1C4B7F1" id="Straight Connector 2" o:spid="_x0000_s1026" style="position:absolute;z-index:251691008;visibility:visible;mso-wrap-style:square;mso-width-percent:0;mso-height-percent:0;mso-wrap-distance-left:9pt;mso-wrap-distance-top:0;mso-wrap-distance-right:9pt;mso-wrap-distance-bottom:0;mso-position-horizontal:left;mso-position-horizontal-relative:right-margin-area;mso-position-vertical:absolute;mso-position-vertical-relative:text;mso-width-percent:0;mso-height-percent:0;mso-width-relative:margin;mso-height-relative:margin" from="0,.2pt" to="0,70.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Jk7nAEAAJMDAAAOAAAAZHJzL2Uyb0RvYy54bWysU8tu2zAQvAfoPxC815KNInUEyzkkaC9B&#10;G7TJBzDU0iJAcoklY8l/X5JS5CItYKDoZcXHzuzOcLW7Ha1hR6Cg0bV8vao5Ayex0+7Q8uenLx+3&#10;nIUoXCcMOmj5CQK/3X+42g2+gQ32aDoglkhcaAbf8j5G31RVkD1YEVbowaVLhWRFTFs6VB2JIbFb&#10;U23q+roakDpPKCGEdHo/XfJ94VcKZPyuVIDITMtTb7FEKvElx2q/E82BhO+1nNsQ/9CFFdqlogvV&#10;vYiCvZL+g8pqSRhQxZVEW6FSWkLRkNSs63dqfvbCQ9GSzAl+sSn8P1r57XjnHinZMPjQBP9IWcWo&#10;yOZv6o+NxazTYhaMkcnpUKbT7c32083n7GN1xnkK8SugZXnRcqNdliEacXwIcUp9S0m4c+WyiicD&#10;Odm4H6CY7lKtTUGXoYA7Q+wo0nMKKcHFzVy6ZGeY0sYswPoycM7PUCgDs4DXl8ELolRGFxew1Q7p&#10;bwRxXM8tqyn/zYFJd7bgBbtTeZNiTXr5Yu48pXm0ft8X+Plf2v8CAAD//wMAUEsDBBQABgAIAAAA&#10;IQBqjyFH1wAAAAIBAAAPAAAAZHJzL2Rvd25yZXYueG1sTI/BTsMwEETvSPyDtUjcqNOqUBriVKgS&#10;F26USr1u4m0cNV5HsdOkf89ygtusZjTzttjNvlNXGmIb2MBykYEiroNtuTFw/P54egUVE7LFLjAZ&#10;uFGEXXl/V2Buw8RfdD2kRkkJxxwNuJT6XOtYO/IYF6EnFu8cBo9JzqHRdsBJyn2nV1n2oj22LAsO&#10;e9o7qi+H0RuY+HLenFab/Xhs6+ft6Yau0p/GPD7M72+gEs3pLwy/+IIOpTBVYWQbVWdAHkkG1qDE&#10;E11JYr3cgi4L/R+9/AEAAP//AwBQSwECLQAUAAYACAAAACEAtoM4kv4AAADhAQAAEwAAAAAAAAAA&#10;AAAAAAAAAAAAW0NvbnRlbnRfVHlwZXNdLnhtbFBLAQItABQABgAIAAAAIQA4/SH/1gAAAJQBAAAL&#10;AAAAAAAAAAAAAAAAAC8BAABfcmVscy8ucmVsc1BLAQItABQABgAIAAAAIQCTtJk7nAEAAJMDAAAO&#10;AAAAAAAAAAAAAAAAAC4CAABkcnMvZTJvRG9jLnhtbFBLAQItABQABgAIAAAAIQBqjyFH1wAAAAIB&#10;AAAPAAAAAAAAAAAAAAAAAPYDAABkcnMvZG93bnJldi54bWxQSwUGAAAAAAQABADzAAAA+gQAAAAA&#10;" strokecolor="#001d34 [3205]" strokeweight="2pt">
                <v:shadow on="t" color="black" opacity="24903f" origin=",.5" offset="0,.55556mm"/>
                <w10:wrap anchorx="margin"/>
              </v:line>
            </w:pict>
          </mc:Fallback>
        </mc:AlternateContent>
      </w:r>
      <w:r>
        <w:rPr>
          <w:noProof/>
        </w:rPr>
        <mc:AlternateContent>
          <mc:Choice Requires="wps">
            <w:drawing>
              <wp:anchor distT="0" distB="0" distL="114300" distR="114300" simplePos="0" relativeHeight="251687936" behindDoc="0" locked="0" layoutInCell="1" allowOverlap="1" wp14:anchorId="6003A3FE" wp14:editId="06B73E30">
                <wp:simplePos x="0" y="0"/>
                <wp:positionH relativeFrom="column">
                  <wp:posOffset>4772660</wp:posOffset>
                </wp:positionH>
                <wp:positionV relativeFrom="paragraph">
                  <wp:posOffset>895985</wp:posOffset>
                </wp:positionV>
                <wp:extent cx="1352550" cy="0"/>
                <wp:effectExtent l="0" t="0" r="0" b="0"/>
                <wp:wrapNone/>
                <wp:docPr id="1294601897" name="Straight Connector 2"/>
                <wp:cNvGraphicFramePr/>
                <a:graphic xmlns:a="http://schemas.openxmlformats.org/drawingml/2006/main">
                  <a:graphicData uri="http://schemas.microsoft.com/office/word/2010/wordprocessingShape">
                    <wps:wsp>
                      <wps:cNvCnPr/>
                      <wps:spPr>
                        <a:xfrm>
                          <a:off x="0" y="0"/>
                          <a:ext cx="1352550" cy="0"/>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EB6DE7F" id="Straight Connector 2" o:spid="_x0000_s1026" style="position:absolute;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75.8pt,70.55pt" to="482.3pt,70.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syQHnQEAAJQDAAAOAAAAZHJzL2Uyb0RvYy54bWysU8tu2zAQvBfIPxC8x3oUDgrBcg4J2kvR&#10;Bmn6AQy1tAjwhSVryX/fJW3LQVPAQNELxcfO7M7sanM/W8P2gFF71/NmVXMGTvpBu13Pf758vv3E&#10;WUzCDcJ4Bz0/QOT325sPmyl00PrRmwGQEYmL3RR6PqYUuqqKcgQr4soHcPSoPFqR6Ii7akAxEbs1&#10;VVvXd9XkcQjoJcRIt4/HR74t/EqBTN+VipCY6TnVlsqKZX3Na7XdiG6HIoxansoQ/1CFFdpR0oXq&#10;USTBfqF+R2W1RB+9SivpbeWV0hKKBlLT1H+o+TGKAEULmRPDYlP8f7Ty2/7BPSHZMIXYxfCEWcWs&#10;0OYv1cfmYtZhMQvmxCRdNh/X7XpNnsrzW3UBBozpC3jL8qbnRrusQ3Ri/zUmSkah5xA6XFKXXToY&#10;yMHGPYNieqBkbUGXqYAHg2wvqJ9CSnCpzT0kvhKdYUobswDr68BTfIZCmZgF3FwHL4iS2bu0gK12&#10;Hv9GkObmVLI6xp8dOOrOFrz64VCaUqyh1heFpzHNs/X2XOCXn2n7GwAA//8DAFBLAwQUAAYACAAA&#10;ACEA8XWw4NwAAAALAQAADwAAAGRycy9kb3ducmV2LnhtbEyPQWuDQBCF74X+h2UKvTWrIdHEuoYS&#10;6KW3poFcR3ejEndW3DWaf98pBNLjvPfx5r18N9tOXM3gW0cK4kUEwlDldEu1guPP59sGhA9IGjtH&#10;RsHNeNgVz085ZtpN9G2uh1ALDiGfoYImhD6T0leNsegXrjfE3tkNFgOfQy31gBOH204uoyiRFlvi&#10;Dw32Zt+Y6nIYrYKJLuf0tEz347Gt1tvTDZtSfin1+jJ/vIMIZg4PGP7qc3UouFPpRtJedArSdZww&#10;ysYqjkEwsU1WrJR3RRa5/L+h+AUAAP//AwBQSwECLQAUAAYACAAAACEAtoM4kv4AAADhAQAAEwAA&#10;AAAAAAAAAAAAAAAAAAAAW0NvbnRlbnRfVHlwZXNdLnhtbFBLAQItABQABgAIAAAAIQA4/SH/1gAA&#10;AJQBAAALAAAAAAAAAAAAAAAAAC8BAABfcmVscy8ucmVsc1BLAQItABQABgAIAAAAIQDCsyQHnQEA&#10;AJQDAAAOAAAAAAAAAAAAAAAAAC4CAABkcnMvZTJvRG9jLnhtbFBLAQItABQABgAIAAAAIQDxdbDg&#10;3AAAAAsBAAAPAAAAAAAAAAAAAAAAAPcDAABkcnMvZG93bnJldi54bWxQSwUGAAAAAAQABADzAAAA&#10;AAUAAAAA&#10;" strokecolor="#001d34 [3205]" strokeweight="2pt">
                <v:shadow on="t" color="black" opacity="24903f" origin=",.5" offset="0,.55556mm"/>
              </v:line>
            </w:pict>
          </mc:Fallback>
        </mc:AlternateContent>
      </w:r>
      <w:r>
        <w:rPr>
          <w:noProof/>
        </w:rPr>
        <mc:AlternateContent>
          <mc:Choice Requires="wps">
            <w:drawing>
              <wp:anchor distT="0" distB="0" distL="114300" distR="114300" simplePos="0" relativeHeight="251678720" behindDoc="0" locked="0" layoutInCell="1" allowOverlap="1" wp14:anchorId="3ED97507" wp14:editId="376B7339">
                <wp:simplePos x="0" y="0"/>
                <wp:positionH relativeFrom="column">
                  <wp:posOffset>2239010</wp:posOffset>
                </wp:positionH>
                <wp:positionV relativeFrom="paragraph">
                  <wp:posOffset>1670685</wp:posOffset>
                </wp:positionV>
                <wp:extent cx="0" cy="514350"/>
                <wp:effectExtent l="0" t="0" r="38100" b="19050"/>
                <wp:wrapNone/>
                <wp:docPr id="717404195" name="Straight Connector 2"/>
                <wp:cNvGraphicFramePr/>
                <a:graphic xmlns:a="http://schemas.openxmlformats.org/drawingml/2006/main">
                  <a:graphicData uri="http://schemas.microsoft.com/office/word/2010/wordprocessingShape">
                    <wps:wsp>
                      <wps:cNvCnPr/>
                      <wps:spPr>
                        <a:xfrm>
                          <a:off x="0" y="0"/>
                          <a:ext cx="0" cy="514350"/>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5B00D5A" id="Straight Connector 2" o:spid="_x0000_s1026" style="position:absolute;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76.3pt,131.55pt" to="176.3pt,172.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qdtKnQEAAJMDAAAOAAAAZHJzL2Uyb0RvYy54bWysU9uO0zAQfUfiHyy/0ySFRShqug+7ghcE&#10;Ky4f4HXGjSXfNDZN+veMp90UAdJKiBfHlzln5pyZ7G4X78QRMNsYBtltWikg6DjacBjk92/vX72T&#10;IhcVRuVigEGeIMvb/csXuzn1sI1TdCOgIJKQ+zkNciol9U2T9QRe5U1MEOjRRPSq0BEPzYhqJnbv&#10;mm3bvm3miGPCqCFnur0/P8o98xsDunw2JkMRbpBUW+EVeX2sa7Pfqf6AKk1WX8pQ/1CFVzZQ0pXq&#10;XhUlfqD9g8pbjTFHUzY6+iYaYzWwBlLTtb+p+TqpBKyFzMlptSn/P1r96XgXHpBsmFPuc3rAqmIx&#10;6OuX6hMLm3VazYKlCH2+1HR70715fcM+Nldcwlw+QPSibgbpbKgyVK+OH3OhXBT6FEKHa2belZOD&#10;GuzCFzDCjpRry2geCrhzKI6K2qm0hlC2tYXEx9EVZqxzK7B9HniJr1DggVnB3fPgFcGZYygr2NsQ&#10;8W8EZekuJZtz/JMDZ93Vgsc4nrgnbA11nhVeprSO1q9nhl//pf1PAAAA//8DAFBLAwQUAAYACAAA&#10;ACEAuv/sxt4AAAALAQAADwAAAGRycy9kb3ducmV2LnhtbEyPTW+DMAyG75P2HyJP2m0N0JaulFBN&#10;lXbZbV2lXg1xAZU4iIRC//0y7bDd/PHo9eN8P5tO3GhwrWUF8SICQVxZ3XKt4PT1/vIKwnlkjZ1l&#10;UnAnB/vi8SHHTNuJP+l29LUIIewyVNB432dSuqohg25he+Kwu9jBoA/tUEs94BTCTSeTKEqlwZbD&#10;hQZ7OjRUXY+jUTDx9bI5J5vDeGqr9fZ8x6aUH0o9P81vOxCeZv8Hw49+UIciOJV2ZO1Ep2C5TtKA&#10;KkjSZQwiEL+TMhSrVQyyyOX/H4pvAAAA//8DAFBLAQItABQABgAIAAAAIQC2gziS/gAAAOEBAAAT&#10;AAAAAAAAAAAAAAAAAAAAAABbQ29udGVudF9UeXBlc10ueG1sUEsBAi0AFAAGAAgAAAAhADj9If/W&#10;AAAAlAEAAAsAAAAAAAAAAAAAAAAALwEAAF9yZWxzLy5yZWxzUEsBAi0AFAAGAAgAAAAhAHip20qd&#10;AQAAkwMAAA4AAAAAAAAAAAAAAAAALgIAAGRycy9lMm9Eb2MueG1sUEsBAi0AFAAGAAgAAAAhALr/&#10;7MbeAAAACwEAAA8AAAAAAAAAAAAAAAAA9wMAAGRycy9kb3ducmV2LnhtbFBLBQYAAAAABAAEAPMA&#10;AAACBQAAAAA=&#10;" strokecolor="#001d34 [3205]" strokeweight="2pt">
                <v:shadow on="t" color="black" opacity="24903f" origin=",.5" offset="0,.55556mm"/>
              </v:line>
            </w:pict>
          </mc:Fallback>
        </mc:AlternateContent>
      </w:r>
      <w:r>
        <w:rPr>
          <w:noProof/>
        </w:rPr>
        <mc:AlternateContent>
          <mc:Choice Requires="wps">
            <w:drawing>
              <wp:anchor distT="0" distB="0" distL="114300" distR="114300" simplePos="0" relativeHeight="251681792" behindDoc="0" locked="0" layoutInCell="1" allowOverlap="1" wp14:anchorId="303017D7" wp14:editId="400F6D8B">
                <wp:simplePos x="0" y="0"/>
                <wp:positionH relativeFrom="column">
                  <wp:posOffset>2239011</wp:posOffset>
                </wp:positionH>
                <wp:positionV relativeFrom="paragraph">
                  <wp:posOffset>2178685</wp:posOffset>
                </wp:positionV>
                <wp:extent cx="1485900" cy="0"/>
                <wp:effectExtent l="0" t="0" r="0" b="0"/>
                <wp:wrapNone/>
                <wp:docPr id="651216489" name="Straight Connector 2"/>
                <wp:cNvGraphicFramePr/>
                <a:graphic xmlns:a="http://schemas.openxmlformats.org/drawingml/2006/main">
                  <a:graphicData uri="http://schemas.microsoft.com/office/word/2010/wordprocessingShape">
                    <wps:wsp>
                      <wps:cNvCnPr/>
                      <wps:spPr>
                        <a:xfrm>
                          <a:off x="0" y="0"/>
                          <a:ext cx="1485900" cy="0"/>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B14476F" id="Straight Connector 2" o:spid="_x0000_s1026" style="position:absolute;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76.3pt,171.55pt" to="293.3pt,171.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4oXngEAAJQDAAAOAAAAZHJzL2Uyb0RvYy54bWysU9tO4zAQfV+Jf7D8TpNULGKjpjyA4AUt&#10;iN39AOOMG0u+aext0r9n7LbpikVCQrw4vsw5M+fMZHU9WcO2gFF71/FmUXMGTvpeu03H//y+O7/i&#10;LCbhemG8g47vIPLr9dm31RhaWPrBmx6QEYmL7Rg6PqQU2qqKcgAr4sIHcPSoPFqR6IibqkcxErs1&#10;1bKuL6vRYx/QS4iRbm/3j3xd+JUCmR6VipCY6TjVlsqKZX3Ja7VeiXaDIgxaHsoQn6jCCu0o6Ux1&#10;K5Jgf1H/R2W1RB+9SgvpbeWV0hKKBlLT1G/U/BpEgKKFzIlhtil+Ha38ub1xT0g2jCG2MTxhVjEp&#10;tPlL9bGpmLWbzYIpMUmXzcXV9x81eSqPb9UJGDCme/CW5U3HjXZZh2jF9iEmSkahxxA6nFKXXdoZ&#10;yMHGPYNiuqdky4IuUwE3BtlWUD+FlODSMveQ+Ep0hiltzAysPwYe4jMUysTM4OZj8Iwomb1LM9hq&#10;5/E9gjQ1h5LVPv7owF53tuDF97vSlGINtb4oPIxpnq1/zwV++pnWrwAAAP//AwBQSwMEFAAGAAgA&#10;AAAhACK9VZHdAAAACwEAAA8AAABkcnMvZG93bnJldi54bWxMj0Frg0AQhe+F/odlAr01a0w1qXEN&#10;JdBLb00Dua7uRCXurLhrNP++Uyi0t5n3Hm++yfez7cQNB986UrBaRiCQKmdaqhWcvt6ftyB80GR0&#10;5wgV3NHDvnh8yHVm3ESfeDuGWnAJ+UwraELoMyl91aDVful6JPYubrA68DrU0gx64nLbyTiKUml1&#10;S3yh0T0eGqyux9EqmOh62ZzjzWE8tVXyer7rppQfSj0t5rcdiIBz+AvDDz6jQ8FMpRvJeNEpWCdx&#10;ylEeXtYrEJxItikr5a8ii1z+/6H4BgAA//8DAFBLAQItABQABgAIAAAAIQC2gziS/gAAAOEBAAAT&#10;AAAAAAAAAAAAAAAAAAAAAABbQ29udGVudF9UeXBlc10ueG1sUEsBAi0AFAAGAAgAAAAhADj9If/W&#10;AAAAlAEAAAsAAAAAAAAAAAAAAAAALwEAAF9yZWxzLy5yZWxzUEsBAi0AFAAGAAgAAAAhAFRPihee&#10;AQAAlAMAAA4AAAAAAAAAAAAAAAAALgIAAGRycy9lMm9Eb2MueG1sUEsBAi0AFAAGAAgAAAAhACK9&#10;VZHdAAAACwEAAA8AAAAAAAAAAAAAAAAA+AMAAGRycy9kb3ducmV2LnhtbFBLBQYAAAAABAAEAPMA&#10;AAACBQAAAAA=&#10;" strokecolor="#001d34 [3205]" strokeweight="2pt">
                <v:shadow on="t" color="black" opacity="24903f" origin=",.5" offset="0,.55556mm"/>
              </v:line>
            </w:pict>
          </mc:Fallback>
        </mc:AlternateContent>
      </w:r>
      <w:r>
        <w:rPr>
          <w:noProof/>
        </w:rPr>
        <mc:AlternateContent>
          <mc:Choice Requires="wps">
            <w:drawing>
              <wp:anchor distT="45720" distB="45720" distL="114300" distR="114300" simplePos="0" relativeHeight="251666432" behindDoc="0" locked="0" layoutInCell="1" allowOverlap="1" wp14:anchorId="2AEA508E" wp14:editId="7A211001">
                <wp:simplePos x="0" y="0"/>
                <wp:positionH relativeFrom="column">
                  <wp:posOffset>3404870</wp:posOffset>
                </wp:positionH>
                <wp:positionV relativeFrom="paragraph">
                  <wp:posOffset>103505</wp:posOffset>
                </wp:positionV>
                <wp:extent cx="709295" cy="417195"/>
                <wp:effectExtent l="0" t="0" r="0" b="1905"/>
                <wp:wrapNone/>
                <wp:docPr id="7660902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9295" cy="417195"/>
                        </a:xfrm>
                        <a:prstGeom prst="rect">
                          <a:avLst/>
                        </a:prstGeom>
                        <a:noFill/>
                        <a:ln w="9525">
                          <a:noFill/>
                          <a:miter lim="800000"/>
                          <a:headEnd/>
                          <a:tailEnd/>
                        </a:ln>
                      </wps:spPr>
                      <wps:txbx>
                        <w:txbxContent>
                          <w:p w14:paraId="1F4CF75F" w14:textId="77777777" w:rsidR="009C4F3D" w:rsidRPr="00585331" w:rsidRDefault="009C4F3D" w:rsidP="009C4F3D">
                            <w:pPr>
                              <w:rPr>
                                <w:b/>
                                <w:bCs/>
                                <w:color w:val="001D34" w:themeColor="accent2"/>
                              </w:rPr>
                            </w:pPr>
                            <w:r w:rsidRPr="00585331">
                              <w:rPr>
                                <w:b/>
                                <w:bCs/>
                                <w:color w:val="001D34" w:themeColor="accent2"/>
                              </w:rPr>
                              <w:t xml:space="preserve">AREA </w:t>
                            </w:r>
                            <w:r>
                              <w:rPr>
                                <w:b/>
                                <w:bCs/>
                                <w:color w:val="001D34" w:themeColor="accent2"/>
                              </w:rPr>
                              <w:t>B</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AEA508E" id="_x0000_s1154" type="#_x0000_t202" style="position:absolute;margin-left:268.1pt;margin-top:8.15pt;width:55.85pt;height:32.85pt;z-index:2516664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5ft+wEAANQDAAAOAAAAZHJzL2Uyb0RvYy54bWysU9uO2yAQfa/Uf0C8N74oaTZWnNV2t6kq&#10;bS/Sth+AMY5RgaFAYqdf3wF7s1H7VtUPaPAwhzlnDtvbUStyEs5LMDUtFjklwnBopTnU9Pu3/Zsb&#10;SnxgpmUKjKjpWXh6u3v9ajvYSpTQg2qFIwhifDXYmvYh2CrLPO+FZn4BVhhMduA0C7h1h6x1bEB0&#10;rbIyz99mA7jWOuDCe/z7MCXpLuF3neDhS9d5EYiqKfYW0urS2sQ1221ZdXDM9pLPbbB/6EIzafDS&#10;C9QDC4wcnfwLSkvuwEMXFhx0Bl0nuUgckE2R/8HmqWdWJC4ojrcXmfz/g+WfT0/2qyNhfAcjDjCR&#10;8PYR+A9PDNz3zBzEnXMw9IK1eHERJcsG66u5NErtKx9BmuETtDhkdgyQgMbO6agK8iSIjgM4X0QX&#10;YyAcf67zTblZUcIxtSzWBcbxBlY9F1vnwwcBmsSgpg5nmsDZ6dGH6ejzkXiXgb1UKs1VGTLUdLMq&#10;V6ngKqNlQNspqWt6k8dvMkLk+N60qTgwqaYYe1FmJh15TozD2IxEtkhgGYujCA20Z5TBwWQzfBYY&#10;9OB+UTKgxWrqfx6ZE5Sojwal3BTLZfRk2ixX6xI37jrTXGeY4QhV00DJFN6H5OPI2ds7lHwvkxwv&#10;ncw9o3WSoLPNozev9+nUy2Pc/QYAAP//AwBQSwMEFAAGAAgAAAAhAKUKRxTeAAAACQEAAA8AAABk&#10;cnMvZG93bnJldi54bWxMj8FOwzAQRO9I/IO1SNyoTQppCXGqCrXlCLRRz268JBHx2rLdNPw95gTH&#10;1TzNvC1XkxnYiD70liTczwQwpMbqnloJ9WF7twQWoiKtBkso4RsDrKrrq1IV2l7oA8d9bFkqoVAo&#10;CV2MruA8NB0aFWbWIaXs03qjYjp9y7VXl1RuBp4JkXOjekoLnXL40mHztT8bCS663eLVv72vN9tR&#10;1MddnfXtRsrbm2n9DCziFP9g+NVP6lAlp5M9kw5skPA4z7OEpiCfA0tA/rB4AnaSsMwE8Krk/z+o&#10;fgAAAP//AwBQSwECLQAUAAYACAAAACEAtoM4kv4AAADhAQAAEwAAAAAAAAAAAAAAAAAAAAAAW0Nv&#10;bnRlbnRfVHlwZXNdLnhtbFBLAQItABQABgAIAAAAIQA4/SH/1gAAAJQBAAALAAAAAAAAAAAAAAAA&#10;AC8BAABfcmVscy8ucmVsc1BLAQItABQABgAIAAAAIQC/c5ft+wEAANQDAAAOAAAAAAAAAAAAAAAA&#10;AC4CAABkcnMvZTJvRG9jLnhtbFBLAQItABQABgAIAAAAIQClCkcU3gAAAAkBAAAPAAAAAAAAAAAA&#10;AAAAAFUEAABkcnMvZG93bnJldi54bWxQSwUGAAAAAAQABADzAAAAYAUAAAAA&#10;" filled="f" stroked="f">
                <v:textbox style="mso-fit-shape-to-text:t">
                  <w:txbxContent>
                    <w:p w14:paraId="1F4CF75F" w14:textId="77777777" w:rsidR="009C4F3D" w:rsidRPr="00585331" w:rsidRDefault="009C4F3D" w:rsidP="009C4F3D">
                      <w:pPr>
                        <w:rPr>
                          <w:b/>
                          <w:bCs/>
                          <w:color w:val="001D34" w:themeColor="accent2"/>
                        </w:rPr>
                      </w:pPr>
                      <w:r w:rsidRPr="00585331">
                        <w:rPr>
                          <w:b/>
                          <w:bCs/>
                          <w:color w:val="001D34" w:themeColor="accent2"/>
                        </w:rPr>
                        <w:t xml:space="preserve">AREA </w:t>
                      </w:r>
                      <w:r>
                        <w:rPr>
                          <w:b/>
                          <w:bCs/>
                          <w:color w:val="001D34" w:themeColor="accent2"/>
                        </w:rPr>
                        <w:t>B</w:t>
                      </w:r>
                    </w:p>
                  </w:txbxContent>
                </v:textbox>
              </v:shape>
            </w:pict>
          </mc:Fallback>
        </mc:AlternateContent>
      </w:r>
      <w:r>
        <w:rPr>
          <w:noProof/>
        </w:rPr>
        <mc:AlternateContent>
          <mc:Choice Requires="wps">
            <w:drawing>
              <wp:anchor distT="0" distB="0" distL="114300" distR="114300" simplePos="0" relativeHeight="251675648" behindDoc="0" locked="0" layoutInCell="1" allowOverlap="1" wp14:anchorId="616FEDF2" wp14:editId="1E085939">
                <wp:simplePos x="0" y="0"/>
                <wp:positionH relativeFrom="column">
                  <wp:posOffset>3303270</wp:posOffset>
                </wp:positionH>
                <wp:positionV relativeFrom="paragraph">
                  <wp:posOffset>5605</wp:posOffset>
                </wp:positionV>
                <wp:extent cx="2820339" cy="7951"/>
                <wp:effectExtent l="0" t="0" r="37465" b="30480"/>
                <wp:wrapNone/>
                <wp:docPr id="2132271132" name="Straight Connector 2"/>
                <wp:cNvGraphicFramePr/>
                <a:graphic xmlns:a="http://schemas.openxmlformats.org/drawingml/2006/main">
                  <a:graphicData uri="http://schemas.microsoft.com/office/word/2010/wordprocessingShape">
                    <wps:wsp>
                      <wps:cNvCnPr/>
                      <wps:spPr>
                        <a:xfrm>
                          <a:off x="0" y="0"/>
                          <a:ext cx="2820339" cy="7951"/>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6D473BE" id="Straight Connector 2" o:spid="_x0000_s1026" style="position:absolute;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60.1pt,.45pt" to="482.15pt,1.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1Pb8oAEAAJcDAAAOAAAAZHJzL2Uyb0RvYy54bWysU01P3DAQvSP1P1i+s8kGtUC0WQ6g9lIV&#10;BPQHGGe8sWR7rLHZZP89tnc3i9pKSBWXiT/mvZn3PFndTNawLVDQ6Dq+XNScgZPYa7fp+O/n7+dX&#10;nIUoXC8MOuj4DgK/WX85W42+hQYHND0QSyQutKPv+BCjb6sqyAGsCAv04NKlQrIipi1tqp7EmNit&#10;qZq6/laNSL0nlBBCOr3bX/J14VcKZLxXKkBkpuOpt1gilfiSY7VeiXZDwg9aHtoQ/9GFFdqlojPV&#10;nYiCvZL+i8pqSRhQxYVEW6FSWkLRkNQs6z/UPA3CQ9GSzAl+til8Hq38tb11D5RsGH1og3+grGJS&#10;ZPM39cemYtZuNgumyGQ6bK6a+uLimjOZ7i6vvy6zl9UJ6ynEH4CW5UXHjXZZimjF9meI+9RjSsKd&#10;qpdV3BnIycY9gmK6z/UKugwG3BpiW5GeVEgJLjaH0iU7w5Q2ZgbWHwMP+RkKZWhm8PJj8IwoldHF&#10;GWy1Q/oXQZyObql9/tGBve5swQv2u/IuxZr0+sXcw6Tm8Xq/L/DT/7R+AwAA//8DAFBLAwQUAAYA&#10;CAAAACEAEIeNLdoAAAAGAQAADwAAAGRycy9kb3ducmV2LnhtbEyOwW7CMBBE75X6D9Yi9VYc3AJN&#10;GgdVSL30VkDiuomXJCJeR7FDwt/XPbXH0YzevHw3207caPCtYw2rZQKCuHKm5VrD6fj5/AbCB2SD&#10;nWPScCcPu+LxIcfMuIm/6XYItYgQ9hlqaELoMyl91ZBFv3Q9cewubrAYYhxqaQacItx2UiXJRlps&#10;OT402NO+oep6GK2Gia+X7Vlt9+Oprdbp+Y5NKb+0flrMH+8gAs3hbwy/+lEdiuhUupGNF52GtUpU&#10;nGpIQcQ63by+gCg1KAWyyOV//eIHAAD//wMAUEsBAi0AFAAGAAgAAAAhALaDOJL+AAAA4QEAABMA&#10;AAAAAAAAAAAAAAAAAAAAAFtDb250ZW50X1R5cGVzXS54bWxQSwECLQAUAAYACAAAACEAOP0h/9YA&#10;AACUAQAACwAAAAAAAAAAAAAAAAAvAQAAX3JlbHMvLnJlbHNQSwECLQAUAAYACAAAACEAA9T2/KAB&#10;AACXAwAADgAAAAAAAAAAAAAAAAAuAgAAZHJzL2Uyb0RvYy54bWxQSwECLQAUAAYACAAAACEAEIeN&#10;LdoAAAAGAQAADwAAAAAAAAAAAAAAAAD6AwAAZHJzL2Rvd25yZXYueG1sUEsFBgAAAAAEAAQA8wAA&#10;AAEFAAAAAA==&#10;" strokecolor="#001d34 [3205]" strokeweight="2pt">
                <v:shadow on="t" color="black" opacity="24903f" origin=",.5" offset="0,.55556mm"/>
              </v:line>
            </w:pict>
          </mc:Fallback>
        </mc:AlternateContent>
      </w:r>
      <w:r>
        <w:rPr>
          <w:noProof/>
        </w:rPr>
        <mc:AlternateContent>
          <mc:Choice Requires="wps">
            <w:drawing>
              <wp:anchor distT="0" distB="0" distL="114300" distR="114300" simplePos="0" relativeHeight="251672576" behindDoc="0" locked="0" layoutInCell="1" allowOverlap="1" wp14:anchorId="4153A04C" wp14:editId="40394D1D">
                <wp:simplePos x="0" y="0"/>
                <wp:positionH relativeFrom="column">
                  <wp:posOffset>3302966</wp:posOffset>
                </wp:positionH>
                <wp:positionV relativeFrom="paragraph">
                  <wp:posOffset>5605</wp:posOffset>
                </wp:positionV>
                <wp:extent cx="0" cy="1367624"/>
                <wp:effectExtent l="0" t="0" r="38100" b="23495"/>
                <wp:wrapNone/>
                <wp:docPr id="734475844" name="Straight Connector 2"/>
                <wp:cNvGraphicFramePr/>
                <a:graphic xmlns:a="http://schemas.openxmlformats.org/drawingml/2006/main">
                  <a:graphicData uri="http://schemas.microsoft.com/office/word/2010/wordprocessingShape">
                    <wps:wsp>
                      <wps:cNvCnPr/>
                      <wps:spPr>
                        <a:xfrm>
                          <a:off x="0" y="0"/>
                          <a:ext cx="0" cy="1367624"/>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3827093" id="Straight Connector 2" o:spid="_x0000_s1026" style="position:absolute;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60.1pt,.45pt" to="260.1pt,108.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BWxnAEAAJQDAAAOAAAAZHJzL2Uyb0RvYy54bWysU8uO1DAQvCPxD5bvO3ksGlA0mT3sCi4I&#10;Vjw+wOu0J5Zst9U2k8zfYzvZDAKklRCXjh9d1V3lzuFutoadgYJG1/NmV3MGTuKg3ann37+9v3nH&#10;WYjCDcKgg55fIPC74+tXh8l30OKIZgBiicSFbvI9H2P0XVUFOYIVYYceXLpUSFbEtKVTNZCYErs1&#10;VVvX+2pCGjyhhBDS6cNyyY+FXymQ8bNSASIzPU+9xRKpxKccq+NBdCcSftRybUP8QxdWaJeKblQP&#10;Igr2g/QfVFZLwoAq7iTaCpXSEoqGpKapf1PzdRQeipZkTvCbTeH/0cpP53v3SMmGyYcu+EfKKmZF&#10;Nn9Tf2wuZl02s2COTC6HMp02t/u3+/ZNNrK6Aj2F+AHQsrzoudEu6xCdOH8McUl9Tkm4a+myihcD&#10;Odm4L6CYHlKxtqDLVMC9IXYW6T2FlOBiu5Yu2RmmtDEbsH4ZuOZnKJSJ2cDNy+ANUSqjixvYaof0&#10;N4I4N2vLasl/dmDRnS14wuFSHqVYk56+mLuOaZ6tX/cFfv2Zjj8BAAD//wMAUEsDBBQABgAIAAAA&#10;IQCcCXyV2wAAAAgBAAAPAAAAZHJzL2Rvd25yZXYueG1sTI/BTsMwEETvSPyDtUjcqFOjtjRkU6FK&#10;XLhRKvXqxNs4aryOYqdJ/x4jDnAczWjmTbGbXSeuNITWM8JykYEgrr1puUE4fr0/vYAIUbPRnWdC&#10;uFGAXXl/V+jc+Ik/6XqIjUglHHKNYGPscylDbcnpsPA9cfLOfnA6Jjk00gx6SuWukyrL1tLpltOC&#10;1T3tLdWXw+gQJr6cNye12Y/Htl5tTzdtK/mB+Pgwv72CiDTHvzD84Cd0KBNT5Uc2QXQIK5WpFEXY&#10;gkj2r6wQ1HL9DLIs5P8D5TcAAAD//wMAUEsBAi0AFAAGAAgAAAAhALaDOJL+AAAA4QEAABMAAAAA&#10;AAAAAAAAAAAAAAAAAFtDb250ZW50X1R5cGVzXS54bWxQSwECLQAUAAYACAAAACEAOP0h/9YAAACU&#10;AQAACwAAAAAAAAAAAAAAAAAvAQAAX3JlbHMvLnJlbHNQSwECLQAUAAYACAAAACEAdMQVsZwBAACU&#10;AwAADgAAAAAAAAAAAAAAAAAuAgAAZHJzL2Uyb0RvYy54bWxQSwECLQAUAAYACAAAACEAnAl8ldsA&#10;AAAIAQAADwAAAAAAAAAAAAAAAAD2AwAAZHJzL2Rvd25yZXYueG1sUEsFBgAAAAAEAAQA8wAAAP4E&#10;AAAAAA==&#10;" strokecolor="#001d34 [3205]" strokeweight="2pt">
                <v:shadow on="t" color="black" opacity="24903f" origin=",.5" offset="0,.55556mm"/>
              </v:line>
            </w:pict>
          </mc:Fallback>
        </mc:AlternateContent>
      </w:r>
      <w:r>
        <w:rPr>
          <w:noProof/>
        </w:rPr>
        <mc:AlternateContent>
          <mc:Choice Requires="wps">
            <w:drawing>
              <wp:anchor distT="0" distB="0" distL="114300" distR="114300" simplePos="0" relativeHeight="251669504" behindDoc="0" locked="0" layoutInCell="1" allowOverlap="1" wp14:anchorId="715032A4" wp14:editId="2CB3A701">
                <wp:simplePos x="0" y="0"/>
                <wp:positionH relativeFrom="column">
                  <wp:posOffset>2245746</wp:posOffset>
                </wp:positionH>
                <wp:positionV relativeFrom="paragraph">
                  <wp:posOffset>1373229</wp:posOffset>
                </wp:positionV>
                <wp:extent cx="1057523" cy="302149"/>
                <wp:effectExtent l="0" t="0" r="28575" b="22225"/>
                <wp:wrapNone/>
                <wp:docPr id="246579024" name="Straight Connector 2"/>
                <wp:cNvGraphicFramePr/>
                <a:graphic xmlns:a="http://schemas.openxmlformats.org/drawingml/2006/main">
                  <a:graphicData uri="http://schemas.microsoft.com/office/word/2010/wordprocessingShape">
                    <wps:wsp>
                      <wps:cNvCnPr/>
                      <wps:spPr>
                        <a:xfrm flipV="1">
                          <a:off x="0" y="0"/>
                          <a:ext cx="1057523" cy="302149"/>
                        </a:xfrm>
                        <a:prstGeom prst="line">
                          <a:avLst/>
                        </a:prstGeom>
                      </wps:spPr>
                      <wps:style>
                        <a:lnRef idx="2">
                          <a:schemeClr val="accent2"/>
                        </a:lnRef>
                        <a:fillRef idx="0">
                          <a:schemeClr val="accent2"/>
                        </a:fillRef>
                        <a:effectRef idx="1">
                          <a:schemeClr val="accent2"/>
                        </a:effectRef>
                        <a:fontRef idx="minor">
                          <a:schemeClr val="tx1"/>
                        </a:fontRef>
                      </wps:style>
                      <wps:bodyPr/>
                    </wps:wsp>
                  </a:graphicData>
                </a:graphic>
              </wp:anchor>
            </w:drawing>
          </mc:Choice>
          <mc:Fallback>
            <w:pict>
              <v:line w14:anchorId="2240284A" id="Straight Connector 2" o:spid="_x0000_s1026" style="position:absolute;flip:y;z-index:251669504;visibility:visible;mso-wrap-style:square;mso-wrap-distance-left:9pt;mso-wrap-distance-top:0;mso-wrap-distance-right:9pt;mso-wrap-distance-bottom:0;mso-position-horizontal:absolute;mso-position-horizontal-relative:text;mso-position-vertical:absolute;mso-position-vertical-relative:text" from="176.85pt,108.15pt" to="260.1pt,131.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zyCqwEAAKMDAAAOAAAAZHJzL2Uyb0RvYy54bWysU01v1DAQvSPxHyzf2XyUAo0220MruCCo&#10;+Lq7znhjyV+yzSb77xlP0hQBohLiYtmeeW/mPY/317M17AQxae963uxqzsBJP2h37PnXL29fvOEs&#10;ZeEGYbyDnp8h8evD82f7KXTQ+tGbASJDEpe6KfR8zDl0VZXkCFaknQ/gMKh8tCLjMR6rIYoJ2a2p&#10;2rp+VU0+DiF6CSnh7e0S5AfiVwpk/qhUgsxMz7G3TGuk9b6s1WEvumMUYdRybUP8QxdWaIdFN6pb&#10;kQX7HvVvVFbL6JNXeSe9rbxSWgJpQDVN/Yuaz6MIQFrQnBQ2m9L/o5UfTjfuLqINU0hdCnexqJhV&#10;tEwZHb7hm5Iu7JTNZNt5sw3mzCReNvXl68v2gjOJsYu6bV5eFV+rhafwhZjyO/CWlU3PjXZFlujE&#10;6X3KS+pDCuIeO6FdPhsoycZ9AsX0gBVbQtOQwI2J7CTweYWU4HK7lqbsAlPamA1YPw1c8wsUaIA2&#10;8OLEX6tuCKrsXd7AVjsf/1Q9z83aslryHxxYdBcL7v1wpjcia3ASyNx1asuo/Xwm+OPfOvwAAAD/&#10;/wMAUEsDBBQABgAIAAAAIQDUz0oy4AAAAAsBAAAPAAAAZHJzL2Rvd25yZXYueG1sTI9NT8MwDIbv&#10;SPsPkSdxY+mH1kFpOqFJSBxHNwmOXhPabo1TNVlX/j3mBEfbj14/b7GdbS8mM/rOkYJ4FYEwVDvd&#10;UaPgeHh9eAThA5LG3pFR8G08bMvFXYG5djd6N1MVGsEh5HNU0IYw5FL6ujUW/coNhvj25UaLgcex&#10;kXrEG4fbXiZRlEmLHfGHFgeza019qa5Wwefb7jzpy8dMZ4yzepL7KtZ7pe6X88sziGDm8AfDrz6r&#10;Q8lOJ3cl7UWvIF2nG0YVJHGWgmBinUQJiBNvsvQJZFnI/x3KHwAAAP//AwBQSwECLQAUAAYACAAA&#10;ACEAtoM4kv4AAADhAQAAEwAAAAAAAAAAAAAAAAAAAAAAW0NvbnRlbnRfVHlwZXNdLnhtbFBLAQIt&#10;ABQABgAIAAAAIQA4/SH/1gAAAJQBAAALAAAAAAAAAAAAAAAAAC8BAABfcmVscy8ucmVsc1BLAQIt&#10;ABQABgAIAAAAIQAMpzyCqwEAAKMDAAAOAAAAAAAAAAAAAAAAAC4CAABkcnMvZTJvRG9jLnhtbFBL&#10;AQItABQABgAIAAAAIQDUz0oy4AAAAAsBAAAPAAAAAAAAAAAAAAAAAAUEAABkcnMvZG93bnJldi54&#10;bWxQSwUGAAAAAAQABADzAAAAEgUAAAAA&#10;" strokecolor="#001d34 [3205]" strokeweight="2pt">
                <v:shadow on="t" color="black" opacity="24903f" origin=",.5" offset="0,.55556mm"/>
              </v:line>
            </w:pict>
          </mc:Fallback>
        </mc:AlternateContent>
      </w:r>
      <w:r>
        <w:rPr>
          <w:noProof/>
        </w:rPr>
        <mc:AlternateContent>
          <mc:Choice Requires="wps">
            <w:drawing>
              <wp:anchor distT="45720" distB="45720" distL="114300" distR="114300" simplePos="0" relativeHeight="251663360" behindDoc="0" locked="0" layoutInCell="1" allowOverlap="1" wp14:anchorId="031A9AB9" wp14:editId="2EAE5804">
                <wp:simplePos x="0" y="0"/>
                <wp:positionH relativeFrom="column">
                  <wp:posOffset>124460</wp:posOffset>
                </wp:positionH>
                <wp:positionV relativeFrom="paragraph">
                  <wp:posOffset>60325</wp:posOffset>
                </wp:positionV>
                <wp:extent cx="709295" cy="1404620"/>
                <wp:effectExtent l="0" t="0" r="0" b="1905"/>
                <wp:wrapNone/>
                <wp:docPr id="10026172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9295" cy="1404620"/>
                        </a:xfrm>
                        <a:prstGeom prst="rect">
                          <a:avLst/>
                        </a:prstGeom>
                        <a:noFill/>
                        <a:ln w="9525">
                          <a:noFill/>
                          <a:miter lim="800000"/>
                          <a:headEnd/>
                          <a:tailEnd/>
                        </a:ln>
                      </wps:spPr>
                      <wps:txbx>
                        <w:txbxContent>
                          <w:p w14:paraId="242167DB" w14:textId="77777777" w:rsidR="009C4F3D" w:rsidRPr="00585331" w:rsidRDefault="009C4F3D" w:rsidP="009C4F3D">
                            <w:pPr>
                              <w:rPr>
                                <w:b/>
                                <w:bCs/>
                                <w:color w:val="001D34" w:themeColor="accent2"/>
                              </w:rPr>
                            </w:pPr>
                            <w:r w:rsidRPr="00585331">
                              <w:rPr>
                                <w:b/>
                                <w:bCs/>
                                <w:color w:val="001D34" w:themeColor="accent2"/>
                              </w:rPr>
                              <w:t>AREA A</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31A9AB9" id="_x0000_s1155" type="#_x0000_t202" style="position:absolute;margin-left:9.8pt;margin-top:4.75pt;width:55.85pt;height:110.6pt;z-index:2516633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rkOy/gEAANUDAAAOAAAAZHJzL2Uyb0RvYy54bWysU1Fv0zAQfkfiP1h+p0mrdlujptPYKEIa&#10;A2nwA1zHaSxsn/G5Tcqv5+x0XQVviDxYti/33X3ffV7dDtawgwqowdV8Oik5U05Co92u5t+/bd7d&#10;cIZRuEYYcKrmR4X8dv32zar3lZpBB6ZRgRGIw6r3Ne9i9FVRoOyUFTgBrxwFWwhWRDqGXdEE0RO6&#10;NcWsLK+KHkLjA0iFSLcPY5CvM37bKhm/tC2qyEzNqbeY15DXbVqL9UpUuyB8p+WpDfEPXVihHRU9&#10;Qz2IKNg+6L+grJYBENo4kWALaFstVeZAbKblH2yeO+FV5kLioD/LhP8PVj4dnv3XwOLwHgYaYCaB&#10;/hHkD2QO7jvhduouBOg7JRoqPE2SFb3H6pSapMYKE8i2/wwNDVnsI2SgoQ02qUI8GaHTAI5n0dUQ&#10;maTL63I5Wy44kxSazsv51SxPpRDVS7YPGD8qsCxtah5oqBldHB4xpm5E9fJLKuZgo43JgzWO9TVf&#10;LmaLnHARsTqS74y2Nb8p0zc6IZH84JqcHIU2454KGHdinYiOlOOwHZhuiMEiJScVttAcSYcAo8/o&#10;XdCmg/CLs548VnP8uRdBcWY+OdJyOZ3PkynzYb64JuYsXEa2lxHhJEHVPHI2bu9jNnLijP6ONN/o&#10;LMdrJ6eeyTtZpZPPkzkvz/mv19e4/g0AAP//AwBQSwMEFAAGAAgAAAAhAMOO2T3cAAAACAEAAA8A&#10;AABkcnMvZG93bnJldi54bWxMj8FOwzAQRO9I/IO1SNyo3US0NMSpKtSWI6VEnN14SSLitWW7afh7&#10;3BMcRzOaeVOuJzOwEX3oLUmYzwQwpMbqnloJ9cfu4QlYiIq0GiyhhB8MsK5ub0pVaHuhdxyPsWWp&#10;hEKhJHQxuoLz0HRoVJhZh5S8L+uNikn6lmuvLqncDDwTYsGN6iktdMrhS4fN9/FsJLjo9stX/3bY&#10;bHejqD/3dda3Wynv76bNM7CIU/wLwxU/oUOVmE72TDqwIenVIiUlrB6BXe18ngM7SchysQRelfz/&#10;geoXAAD//wMAUEsBAi0AFAAGAAgAAAAhALaDOJL+AAAA4QEAABMAAAAAAAAAAAAAAAAAAAAAAFtD&#10;b250ZW50X1R5cGVzXS54bWxQSwECLQAUAAYACAAAACEAOP0h/9YAAACUAQAACwAAAAAAAAAAAAAA&#10;AAAvAQAAX3JlbHMvLnJlbHNQSwECLQAUAAYACAAAACEAxK5Dsv4BAADVAwAADgAAAAAAAAAAAAAA&#10;AAAuAgAAZHJzL2Uyb0RvYy54bWxQSwECLQAUAAYACAAAACEAw47ZPdwAAAAIAQAADwAAAAAAAAAA&#10;AAAAAABYBAAAZHJzL2Rvd25yZXYueG1sUEsFBgAAAAAEAAQA8wAAAGEFAAAAAA==&#10;" filled="f" stroked="f">
                <v:textbox style="mso-fit-shape-to-text:t">
                  <w:txbxContent>
                    <w:p w14:paraId="242167DB" w14:textId="77777777" w:rsidR="009C4F3D" w:rsidRPr="00585331" w:rsidRDefault="009C4F3D" w:rsidP="009C4F3D">
                      <w:pPr>
                        <w:rPr>
                          <w:b/>
                          <w:bCs/>
                          <w:color w:val="001D34" w:themeColor="accent2"/>
                        </w:rPr>
                      </w:pPr>
                      <w:r w:rsidRPr="00585331">
                        <w:rPr>
                          <w:b/>
                          <w:bCs/>
                          <w:color w:val="001D34" w:themeColor="accent2"/>
                        </w:rPr>
                        <w:t>AREA A</w:t>
                      </w:r>
                    </w:p>
                  </w:txbxContent>
                </v:textbox>
              </v:shape>
            </w:pict>
          </mc:Fallback>
        </mc:AlternateContent>
      </w:r>
      <w:r>
        <w:rPr>
          <w:noProof/>
        </w:rPr>
        <mc:AlternateContent>
          <mc:Choice Requires="wps">
            <w:drawing>
              <wp:anchor distT="0" distB="0" distL="114300" distR="114300" simplePos="0" relativeHeight="251660288" behindDoc="0" locked="0" layoutInCell="1" allowOverlap="1" wp14:anchorId="71735CC1" wp14:editId="71BA5E02">
                <wp:simplePos x="0" y="0"/>
                <wp:positionH relativeFrom="margin">
                  <wp:posOffset>1</wp:posOffset>
                </wp:positionH>
                <wp:positionV relativeFrom="paragraph">
                  <wp:posOffset>-87492</wp:posOffset>
                </wp:positionV>
                <wp:extent cx="2611120" cy="1506855"/>
                <wp:effectExtent l="0" t="0" r="17780" b="17145"/>
                <wp:wrapNone/>
                <wp:docPr id="919204822" name="Rectangle: Rounded Corners 53"/>
                <wp:cNvGraphicFramePr/>
                <a:graphic xmlns:a="http://schemas.openxmlformats.org/drawingml/2006/main">
                  <a:graphicData uri="http://schemas.microsoft.com/office/word/2010/wordprocessingShape">
                    <wps:wsp>
                      <wps:cNvSpPr/>
                      <wps:spPr>
                        <a:xfrm>
                          <a:off x="0" y="0"/>
                          <a:ext cx="2611120" cy="1506855"/>
                        </a:xfrm>
                        <a:prstGeom prst="roundRect">
                          <a:avLst>
                            <a:gd name="adj" fmla="val 647"/>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1CC9407" id="Rectangle: Rounded Corners 53" o:spid="_x0000_s1026" style="position:absolute;margin-left:0;margin-top:-6.9pt;width:205.6pt;height:118.65pt;z-index:2516602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42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TH4lAIAAJIFAAAOAAAAZHJzL2Uyb0RvYy54bWysVN9P2zAQfp+0/8Hy+0hStQUqUlSBmCYh&#10;QMDEs3Fs4sn2ebbbtPvrd3bStGJoD9NeEp/v7vPddz8uLrdGk43wQYGtaXVSUiIsh0bZt5p+f775&#10;ckZJiMw2TIMVNd2JQC+Xnz9ddG4hJtCCboQnCGLDonM1bWN0i6IIvBWGhRNwwqJSgjcsoujfisaz&#10;DtGNLiZlOS868I3zwEUIeHvdK+ky40speLyXMohIdE0xtpi/Pn9f07dYXrDFm2euVXwIg/1DFIYp&#10;i4+OUNcsMrL26g8oo7iHADKecDAFSKm4yDlgNlX5LpunljmRc0FyghtpCv8Plt9tntyDRxo6FxYB&#10;jymLrfQm/TE+ss1k7UayxDYSjpeTeVVVE+SUo66alfOz2SzRWRzcnQ/xqwBD0qGmHta2ecSSZKbY&#10;5jbETFlDLDPYG6z5QYk0GguwYZrMp6cD3mCKyHvE5GfhRmmdC6htugigVZPuspA6SFxpTxALsTkX&#10;Nk4GwCNLBE3exSH9fIo7LRKMto9CEtWkhHPYuTPf41a9qmWN6J9DPsrcXAg/emRuMmBClhjoiD0A&#10;fBRzNcQ82CdXkRt7dC7/FlhfkdEjvww2js5GWfAfAeg4vtzb70nqqUksvUKze/DEQz9WwfEbhZW+&#10;ZSE+MI9lxO7A3RDv8SM1dDWF4URJC/7XR/fJHtsbtZR0OJc1DT/XzAtK9DeLjX9eTadpkLMwnZ2m&#10;DvTHmtdjjV2bK8DyV7iFHM/HZB/1/ig9mBdcIav0KqqY5fh2TXn0e+Eq9vsClxAXq1U2w+F1LN7a&#10;J8cTeGI1tebz9oV5N7R7xEm5g/0Ms0Xu4r4cB9vkaWG1jiBVTMoDr4OAg58bZ1hSabMcy9nqsEqX&#10;vwEAAP//AwBQSwMEFAAGAAgAAAAhAE/tfrPeAAAACAEAAA8AAABkcnMvZG93bnJldi54bWxMj8FO&#10;wzAQRO9I/IO1SNxaxy5UKGRTlUo9cYEWoXJz4iVJie0odtvw9ywnOK5mNfNesZpcL840xi54BDXP&#10;QJCvg+18g/C2384eQMRkvDV98ITwTRFW5fVVYXIbLv6VzrvUCC7xMTcIbUpDLmWsW3ImzsNAnrPP&#10;MDqT+BwbaUdz4XLXS51lS+lM53mhNQNtWqq/dieHsHZPh+ZDvWykTMfjuz48b7tlhXh7M60fQSSa&#10;0t8z/OIzOpTMVIWTt1H0CCySEGZqwQIc3ymlQVQIWi/uQZaF/C9Q/gAAAP//AwBQSwECLQAUAAYA&#10;CAAAACEAtoM4kv4AAADhAQAAEwAAAAAAAAAAAAAAAAAAAAAAW0NvbnRlbnRfVHlwZXNdLnhtbFBL&#10;AQItABQABgAIAAAAIQA4/SH/1gAAAJQBAAALAAAAAAAAAAAAAAAAAC8BAABfcmVscy8ucmVsc1BL&#10;AQItABQABgAIAAAAIQDcNTH4lAIAAJIFAAAOAAAAAAAAAAAAAAAAAC4CAABkcnMvZTJvRG9jLnht&#10;bFBLAQItABQABgAIAAAAIQBP7X6z3gAAAAgBAAAPAAAAAAAAAAAAAAAAAO4EAABkcnMvZG93bnJl&#10;di54bWxQSwUGAAAAAAQABADzAAAA+QUAAAAA&#10;" filled="f" strokecolor="#001d34 [3205]" strokeweight="2pt">
                <w10:wrap anchorx="margin"/>
              </v:roundrect>
            </w:pict>
          </mc:Fallback>
        </mc:AlternateContent>
      </w:r>
      <w:r w:rsidRPr="00AF43D5">
        <w:rPr>
          <w:noProof/>
        </w:rPr>
        <w:drawing>
          <wp:inline distT="0" distB="0" distL="0" distR="0" wp14:anchorId="15B56359" wp14:editId="6AB1011B">
            <wp:extent cx="6120130" cy="2280285"/>
            <wp:effectExtent l="0" t="0" r="0" b="5715"/>
            <wp:docPr id="1719255803"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120130" cy="2280285"/>
                    </a:xfrm>
                    <a:prstGeom prst="rect">
                      <a:avLst/>
                    </a:prstGeom>
                    <a:noFill/>
                    <a:ln>
                      <a:noFill/>
                    </a:ln>
                  </pic:spPr>
                </pic:pic>
              </a:graphicData>
            </a:graphic>
          </wp:inline>
        </w:drawing>
      </w:r>
    </w:p>
    <w:p w14:paraId="29A23CD7" w14:textId="4275C612" w:rsidR="009C4F3D" w:rsidRPr="0083026C" w:rsidRDefault="009C4F3D" w:rsidP="009C4F3D">
      <w:pPr>
        <w:pStyle w:val="Caption"/>
      </w:pPr>
      <w:bookmarkStart w:id="171" w:name="_Ref218767590"/>
      <w:bookmarkStart w:id="172" w:name="_Toc221522098"/>
      <w:bookmarkStart w:id="173" w:name="_Toc226981480"/>
      <w:r>
        <w:t xml:space="preserve">Figure </w:t>
      </w:r>
      <w:fldSimple w:instr=" SEQ Figure \* ARABIC ">
        <w:r w:rsidR="00211758">
          <w:rPr>
            <w:noProof/>
          </w:rPr>
          <w:t>24</w:t>
        </w:r>
      </w:fldSimple>
      <w:bookmarkEnd w:id="171"/>
      <w:r>
        <w:t xml:space="preserve"> Overview of the multiple REZ islands to be used to form a single service</w:t>
      </w:r>
      <w:bookmarkEnd w:id="172"/>
      <w:bookmarkEnd w:id="173"/>
    </w:p>
    <w:p w14:paraId="5004DA0C" w14:textId="77777777" w:rsidR="009C4F3D" w:rsidRDefault="009C4F3D" w:rsidP="0084684B">
      <w:pPr>
        <w:pStyle w:val="BodyText"/>
      </w:pPr>
      <w:r>
        <w:t>Area A had the following setup:</w:t>
      </w:r>
    </w:p>
    <w:p w14:paraId="652DE54F" w14:textId="686D3E2B" w:rsidR="009C4F3D" w:rsidRDefault="009C4F3D" w:rsidP="002715BD">
      <w:pPr>
        <w:pStyle w:val="ListBullet"/>
      </w:pPr>
      <w:r w:rsidRPr="0006613E">
        <w:rPr>
          <w:b/>
          <w:bCs/>
        </w:rPr>
        <w:t>Black Starter</w:t>
      </w:r>
      <w:r>
        <w:t>: 250 MVA GFM BESS (</w:t>
      </w:r>
      <w:r w:rsidRPr="000D56B8">
        <w:t>HYB1</w:t>
      </w:r>
      <w:r>
        <w:t xml:space="preserve">), in VSM mode (H = 2.0 s), </w:t>
      </w:r>
      <w:r w:rsidR="006B1297">
        <w:t xml:space="preserve">with </w:t>
      </w:r>
      <w:r>
        <w:t>a 0.95 pu voltage setpoint.</w:t>
      </w:r>
    </w:p>
    <w:p w14:paraId="2CC2F792" w14:textId="42699EC8" w:rsidR="009C4F3D" w:rsidRDefault="009C4F3D" w:rsidP="002715BD">
      <w:pPr>
        <w:pStyle w:val="ListBullet"/>
      </w:pPr>
      <w:r w:rsidRPr="0006613E">
        <w:rPr>
          <w:b/>
          <w:bCs/>
        </w:rPr>
        <w:t>Variable Source 1</w:t>
      </w:r>
      <w:r>
        <w:t xml:space="preserve">: 350 MVA GFL Wind Farm (WF1), type IV wind turbines, </w:t>
      </w:r>
      <w:r w:rsidR="006B1297">
        <w:t xml:space="preserve">with </w:t>
      </w:r>
      <w:r>
        <w:t xml:space="preserve">terminal voltage control (1.0 pu), 200 MW dispatch cap, </w:t>
      </w:r>
      <w:r w:rsidRPr="003C6771">
        <w:rPr>
          <w:u w:val="single"/>
        </w:rPr>
        <w:t>up to 75% random power variations below this cap</w:t>
      </w:r>
      <w:r>
        <w:t xml:space="preserve">, two </w:t>
      </w:r>
      <w:r w:rsidR="00C21E5C">
        <w:t xml:space="preserve">(of four) </w:t>
      </w:r>
      <w:r>
        <w:t xml:space="preserve">aggregate feeders energised, PoC transformers </w:t>
      </w:r>
      <w:r w:rsidR="001E6060">
        <w:t xml:space="preserve">are </w:t>
      </w:r>
      <w:r>
        <w:t xml:space="preserve">hard energised with flux </w:t>
      </w:r>
      <w:r w:rsidR="007D1505">
        <w:t>remanence at</w:t>
      </w:r>
      <w:r w:rsidR="008A0693">
        <w:t xml:space="preserve"> </w:t>
      </w:r>
      <w:r w:rsidR="00DA3E58">
        <w:t xml:space="preserve">the </w:t>
      </w:r>
      <w:r w:rsidR="008A0693">
        <w:t>worst</w:t>
      </w:r>
      <w:r w:rsidR="00A92433">
        <w:t>-case</w:t>
      </w:r>
      <w:r w:rsidR="008A0693">
        <w:t xml:space="preserve"> </w:t>
      </w:r>
      <w:r w:rsidR="00DA3E58">
        <w:t>values</w:t>
      </w:r>
      <w:r>
        <w:t>.</w:t>
      </w:r>
    </w:p>
    <w:p w14:paraId="4EA056C8" w14:textId="68FD2F80" w:rsidR="009C4F3D" w:rsidRDefault="009C4F3D" w:rsidP="002715BD">
      <w:pPr>
        <w:pStyle w:val="ListBullet"/>
      </w:pPr>
      <w:r w:rsidRPr="0006613E">
        <w:rPr>
          <w:b/>
          <w:bCs/>
        </w:rPr>
        <w:lastRenderedPageBreak/>
        <w:t>HUB A transformers</w:t>
      </w:r>
      <w:r>
        <w:t>: o</w:t>
      </w:r>
      <w:r>
        <w:rPr>
          <w:rFonts w:hint="eastAsia"/>
        </w:rPr>
        <w:t xml:space="preserve">nly one 1500 MVA </w:t>
      </w:r>
      <w:r w:rsidRPr="000D56B8">
        <w:rPr>
          <w:rFonts w:hint="eastAsia"/>
        </w:rPr>
        <w:t>transformer</w:t>
      </w:r>
      <w:r>
        <w:rPr>
          <w:rFonts w:hint="eastAsia"/>
        </w:rPr>
        <w:t xml:space="preserve"> energised (330 → 500 kV)</w:t>
      </w:r>
      <w:r>
        <w:t xml:space="preserve">, saturation enabled with (0.8/-0.8/0.0) flux remanence and hard-energised at the worst point, differential protection enabled with 20% </w:t>
      </w:r>
      <w:r w:rsidR="00F04793">
        <w:t xml:space="preserve">blocking </w:t>
      </w:r>
      <w:r>
        <w:t xml:space="preserve">thresholds on 2nd, 4th, </w:t>
      </w:r>
      <w:r w:rsidR="00F04793">
        <w:t xml:space="preserve">and </w:t>
      </w:r>
      <w:r>
        <w:t>5th harmonic.</w:t>
      </w:r>
    </w:p>
    <w:p w14:paraId="782E2014" w14:textId="352F6049" w:rsidR="009C4F3D" w:rsidRDefault="009C4F3D" w:rsidP="002715BD">
      <w:pPr>
        <w:pStyle w:val="ListBullet"/>
      </w:pPr>
      <w:r w:rsidRPr="0006613E">
        <w:rPr>
          <w:b/>
          <w:bCs/>
        </w:rPr>
        <w:t>HUB A Harmonic Filters</w:t>
      </w:r>
      <w:r>
        <w:t xml:space="preserve">: One 100 MVA </w:t>
      </w:r>
      <w:r w:rsidRPr="000D56B8">
        <w:t>harmonic</w:t>
      </w:r>
      <w:r>
        <w:t xml:space="preserve"> filter in service in HUB A, switched IN prior to</w:t>
      </w:r>
      <w:r w:rsidR="00321267">
        <w:t xml:space="preserve"> and switched OUT after,</w:t>
      </w:r>
      <w:r>
        <w:t xml:space="preserve"> HUB A transformer energisation.</w:t>
      </w:r>
    </w:p>
    <w:p w14:paraId="1C918EE9" w14:textId="77777777" w:rsidR="009C4F3D" w:rsidRDefault="009C4F3D" w:rsidP="002715BD">
      <w:pPr>
        <w:pStyle w:val="ListBullet"/>
      </w:pPr>
      <w:r w:rsidRPr="0006613E">
        <w:rPr>
          <w:b/>
          <w:bCs/>
        </w:rPr>
        <w:t>Others</w:t>
      </w:r>
      <w:r>
        <w:t xml:space="preserve">: No synchronous condensers in service, no 500 kV shunts in service, sync-check relay located at HUB A to HUB B 500 kV line #1 (HUB A side), only a single 500 kV line </w:t>
      </w:r>
      <w:r w:rsidRPr="000D56B8">
        <w:t>between</w:t>
      </w:r>
      <w:r>
        <w:t xml:space="preserve"> HUB A and HUB B was energised.</w:t>
      </w:r>
    </w:p>
    <w:p w14:paraId="17244D00" w14:textId="77777777" w:rsidR="009C4F3D" w:rsidRDefault="009C4F3D" w:rsidP="0084684B">
      <w:pPr>
        <w:pStyle w:val="BodyText"/>
      </w:pPr>
      <w:r>
        <w:t>Area B had the following setup:</w:t>
      </w:r>
    </w:p>
    <w:p w14:paraId="66AAAFFF" w14:textId="49050BB3" w:rsidR="009C4F3D" w:rsidRDefault="009C4F3D" w:rsidP="002715BD">
      <w:pPr>
        <w:pStyle w:val="ListBullet"/>
      </w:pPr>
      <w:r w:rsidRPr="0069010E">
        <w:rPr>
          <w:b/>
          <w:bCs/>
        </w:rPr>
        <w:t>Black Starter</w:t>
      </w:r>
      <w:r>
        <w:t xml:space="preserve">: 250 MVA GFM BESS (HYB4_BESS) in </w:t>
      </w:r>
      <w:r w:rsidR="004C0302">
        <w:t xml:space="preserve">frequency </w:t>
      </w:r>
      <w:r>
        <w:t xml:space="preserve">droop Mode (3%), </w:t>
      </w:r>
      <w:r w:rsidRPr="000D56B8">
        <w:t>with</w:t>
      </w:r>
      <w:r>
        <w:t xml:space="preserve"> 2% voltage droop, 0.95 pu setpoint.</w:t>
      </w:r>
    </w:p>
    <w:p w14:paraId="3D2EAFEA" w14:textId="5AF9D3E6" w:rsidR="009C4F3D" w:rsidRDefault="009C4F3D" w:rsidP="002715BD">
      <w:pPr>
        <w:pStyle w:val="ListBullet"/>
      </w:pPr>
      <w:r w:rsidRPr="0069010E">
        <w:rPr>
          <w:b/>
          <w:bCs/>
        </w:rPr>
        <w:t>Variable Source 1</w:t>
      </w:r>
      <w:r>
        <w:t xml:space="preserve">: 250 MVA GFL Solar Farm (HYB4_SF), co-located with </w:t>
      </w:r>
      <w:r w:rsidR="004725F3">
        <w:t xml:space="preserve">the </w:t>
      </w:r>
      <w:r>
        <w:t xml:space="preserve">GFM BESS </w:t>
      </w:r>
      <w:r w:rsidR="004725F3">
        <w:t xml:space="preserve">that is </w:t>
      </w:r>
      <w:r>
        <w:t xml:space="preserve">providing black start, PPC enabled, PF control mode (target PF = 1.0), MPPT mode, no </w:t>
      </w:r>
      <w:r w:rsidR="005208C5">
        <w:t xml:space="preserve">output </w:t>
      </w:r>
      <w:r w:rsidR="00D52C06">
        <w:t>constraint</w:t>
      </w:r>
      <w:r>
        <w:t>, export whatever the irradiance allows, irradiance variations up to 60 MW, random.</w:t>
      </w:r>
    </w:p>
    <w:p w14:paraId="431F7B86" w14:textId="4E9CC276" w:rsidR="009C4F3D" w:rsidRDefault="009C4F3D" w:rsidP="002715BD">
      <w:pPr>
        <w:pStyle w:val="ListBullet"/>
      </w:pPr>
      <w:r w:rsidRPr="0069010E">
        <w:rPr>
          <w:b/>
          <w:bCs/>
        </w:rPr>
        <w:t>Variable Source 2</w:t>
      </w:r>
      <w:r>
        <w:t xml:space="preserve">: 230 MVA GFL Wind Farm, type IV turbines, terminal voltage control (1.0 pu), no PPC, one </w:t>
      </w:r>
      <w:r w:rsidR="0021701B">
        <w:t xml:space="preserve">(of four) </w:t>
      </w:r>
      <w:r>
        <w:t xml:space="preserve">aggregate feeders energised, 100 MW </w:t>
      </w:r>
      <w:r w:rsidR="00FC73E3">
        <w:t xml:space="preserve">output </w:t>
      </w:r>
      <w:r>
        <w:t xml:space="preserve">dispatch cap, </w:t>
      </w:r>
      <w:r w:rsidRPr="003C6771">
        <w:rPr>
          <w:u w:val="single"/>
        </w:rPr>
        <w:t>up to 75% random power variations below this cap</w:t>
      </w:r>
      <w:r>
        <w:t xml:space="preserve">, PoC transformers </w:t>
      </w:r>
      <w:r w:rsidR="00F70415">
        <w:t xml:space="preserve">are </w:t>
      </w:r>
      <w:r>
        <w:t xml:space="preserve">hard </w:t>
      </w:r>
      <w:r w:rsidRPr="000D56B8">
        <w:t>energised</w:t>
      </w:r>
      <w:r>
        <w:t xml:space="preserve"> </w:t>
      </w:r>
      <w:r w:rsidR="00F70415">
        <w:t xml:space="preserve">with flux remanence </w:t>
      </w:r>
      <w:r>
        <w:t xml:space="preserve">at </w:t>
      </w:r>
      <w:r w:rsidR="00F70415">
        <w:t xml:space="preserve">the </w:t>
      </w:r>
      <w:r>
        <w:t>worst</w:t>
      </w:r>
      <w:r w:rsidR="00EC28B0">
        <w:t>-case</w:t>
      </w:r>
      <w:r>
        <w:t xml:space="preserve"> </w:t>
      </w:r>
      <w:r w:rsidR="00EC28B0">
        <w:t>phase</w:t>
      </w:r>
      <w:r>
        <w:t>.</w:t>
      </w:r>
    </w:p>
    <w:p w14:paraId="29D2A384" w14:textId="0940713C" w:rsidR="009C4F3D" w:rsidRDefault="009C4F3D" w:rsidP="002715BD">
      <w:pPr>
        <w:pStyle w:val="ListBullet"/>
      </w:pPr>
      <w:r w:rsidRPr="0069010E">
        <w:rPr>
          <w:b/>
          <w:bCs/>
        </w:rPr>
        <w:t>HUB B transformers</w:t>
      </w:r>
      <w:r>
        <w:t xml:space="preserve">: </w:t>
      </w:r>
      <w:r>
        <w:rPr>
          <w:rFonts w:hint="eastAsia"/>
        </w:rPr>
        <w:t>Only one 1500 MVA transformer energised (500 → 330 kV)</w:t>
      </w:r>
      <w:r>
        <w:t xml:space="preserve">, saturation enabled with (0.8/-0.8/0.0) flux remanence and hard-energised at the worst point, </w:t>
      </w:r>
      <w:r w:rsidRPr="000D56B8">
        <w:t>differential</w:t>
      </w:r>
      <w:r>
        <w:t xml:space="preserve"> protection enabled with 20% thresholds on 2nd, 4th, 5th harmonic blocking</w:t>
      </w:r>
      <w:r w:rsidR="000D56B8">
        <w:t>, as above</w:t>
      </w:r>
      <w:r>
        <w:t>.</w:t>
      </w:r>
    </w:p>
    <w:p w14:paraId="10D7BEA5" w14:textId="77777777" w:rsidR="009C4F3D" w:rsidRDefault="009C4F3D" w:rsidP="002715BD">
      <w:pPr>
        <w:pStyle w:val="ListBullet"/>
      </w:pPr>
      <w:r w:rsidRPr="0069010E">
        <w:rPr>
          <w:b/>
          <w:bCs/>
        </w:rPr>
        <w:t>Others</w:t>
      </w:r>
      <w:r>
        <w:t>: No synchronous condensers in service, no harmonic filters in service, no 500 kV shunts in service, two of four 500 kV circuits to the PoC were energised.</w:t>
      </w:r>
    </w:p>
    <w:p w14:paraId="3FB9828E" w14:textId="32DAD15D" w:rsidR="009C4F3D" w:rsidRDefault="009C4F3D" w:rsidP="0084684B">
      <w:pPr>
        <w:pStyle w:val="BodyText"/>
      </w:pPr>
      <w:r>
        <w:t xml:space="preserve">Each island was re-energised step-by-step, component by component (i.e., it was not assumed that the energisation </w:t>
      </w:r>
      <w:r w:rsidR="00E53C30">
        <w:t xml:space="preserve">of either island </w:t>
      </w:r>
      <w:r>
        <w:t xml:space="preserve">would be successful). Active power variations from primary energy producing plant were present from the moment of their energy export, and as previously described, were </w:t>
      </w:r>
      <w:r w:rsidR="00FE525F">
        <w:t xml:space="preserve">conservatively </w:t>
      </w:r>
      <w:r>
        <w:t>large. There are no overarching control mechanisms – each plant is operated in isolation and without coordination.</w:t>
      </w:r>
    </w:p>
    <w:p w14:paraId="4AD2476B" w14:textId="18B43DFC" w:rsidR="00777DFC" w:rsidRDefault="009C4F3D" w:rsidP="0084684B">
      <w:pPr>
        <w:pStyle w:val="BodyText"/>
      </w:pPr>
      <w:r>
        <w:fldChar w:fldCharType="begin"/>
      </w:r>
      <w:r>
        <w:instrText xml:space="preserve"> REF _Ref218766488 \h </w:instrText>
      </w:r>
      <w:r>
        <w:fldChar w:fldCharType="separate"/>
      </w:r>
      <w:r w:rsidR="00211758">
        <w:t xml:space="preserve">Figure </w:t>
      </w:r>
      <w:r w:rsidR="00211758">
        <w:rPr>
          <w:noProof/>
        </w:rPr>
        <w:t>25</w:t>
      </w:r>
      <w:r>
        <w:fldChar w:fldCharType="end"/>
      </w:r>
      <w:r>
        <w:t xml:space="preserve"> shows representative results from this arrangement, with greater detail and plots available in Appendix 2.</w:t>
      </w:r>
    </w:p>
    <w:p w14:paraId="78EC5B22" w14:textId="77777777" w:rsidR="00777DFC" w:rsidRDefault="00777DFC">
      <w:pPr>
        <w:spacing w:after="0"/>
        <w:rPr>
          <w:sz w:val="24"/>
        </w:rPr>
      </w:pPr>
      <w:r>
        <w:br w:type="page"/>
      </w:r>
    </w:p>
    <w:p w14:paraId="0C7A7AC4" w14:textId="77777777" w:rsidR="009C4F3D" w:rsidRDefault="009C4F3D" w:rsidP="0084684B">
      <w:pPr>
        <w:pStyle w:val="BodyText"/>
      </w:pPr>
    </w:p>
    <w:tbl>
      <w:tblPr>
        <w:tblStyle w:val="TableGridLight"/>
        <w:tblW w:w="0" w:type="auto"/>
        <w:jc w:val="center"/>
        <w:tblLook w:val="04A0" w:firstRow="1" w:lastRow="0" w:firstColumn="1" w:lastColumn="0" w:noHBand="0" w:noVBand="1"/>
      </w:tblPr>
      <w:tblGrid>
        <w:gridCol w:w="4814"/>
        <w:gridCol w:w="4814"/>
      </w:tblGrid>
      <w:tr w:rsidR="009C4F3D" w14:paraId="29F58698" w14:textId="77777777" w:rsidTr="0084684B">
        <w:trPr>
          <w:jc w:val="center"/>
        </w:trPr>
        <w:tc>
          <w:tcPr>
            <w:tcW w:w="9628" w:type="dxa"/>
            <w:gridSpan w:val="2"/>
          </w:tcPr>
          <w:p w14:paraId="000AB8CE" w14:textId="77777777" w:rsidR="009C4F3D" w:rsidRDefault="009C4F3D" w:rsidP="00964376">
            <w:pPr>
              <w:pStyle w:val="TableText"/>
              <w:jc w:val="center"/>
            </w:pPr>
            <w:r>
              <w:t>Voltages throughout the system</w:t>
            </w:r>
          </w:p>
          <w:p w14:paraId="36605DA6" w14:textId="77777777" w:rsidR="009C4F3D" w:rsidRDefault="009C4F3D" w:rsidP="00964376">
            <w:pPr>
              <w:pStyle w:val="TableText"/>
              <w:jc w:val="center"/>
            </w:pPr>
            <w:r w:rsidRPr="005E68F9">
              <w:rPr>
                <w:noProof/>
              </w:rPr>
              <w:drawing>
                <wp:inline distT="0" distB="0" distL="0" distR="0" wp14:anchorId="2384565B" wp14:editId="26F1A9F7">
                  <wp:extent cx="5760000" cy="2392164"/>
                  <wp:effectExtent l="0" t="0" r="0" b="0"/>
                  <wp:docPr id="584083954"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2"/>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760000" cy="2392164"/>
                          </a:xfrm>
                          <a:prstGeom prst="rect">
                            <a:avLst/>
                          </a:prstGeom>
                          <a:noFill/>
                          <a:ln>
                            <a:noFill/>
                          </a:ln>
                        </pic:spPr>
                      </pic:pic>
                    </a:graphicData>
                  </a:graphic>
                </wp:inline>
              </w:drawing>
            </w:r>
          </w:p>
        </w:tc>
      </w:tr>
      <w:tr w:rsidR="009C4F3D" w14:paraId="42D4AD1D" w14:textId="77777777" w:rsidTr="0084684B">
        <w:trPr>
          <w:jc w:val="center"/>
        </w:trPr>
        <w:tc>
          <w:tcPr>
            <w:tcW w:w="4814" w:type="dxa"/>
          </w:tcPr>
          <w:p w14:paraId="4B393BCD" w14:textId="77777777" w:rsidR="009C4F3D" w:rsidRDefault="009C4F3D" w:rsidP="00964376">
            <w:pPr>
              <w:pStyle w:val="TableText"/>
              <w:jc w:val="center"/>
            </w:pPr>
            <w:r>
              <w:t>Area A GFM BESS output</w:t>
            </w:r>
          </w:p>
          <w:p w14:paraId="6DB8055B" w14:textId="77777777" w:rsidR="009C4F3D" w:rsidRDefault="009C4F3D" w:rsidP="00964376">
            <w:pPr>
              <w:pStyle w:val="TableText"/>
              <w:jc w:val="center"/>
            </w:pPr>
            <w:r w:rsidRPr="00845AB5">
              <w:rPr>
                <w:noProof/>
              </w:rPr>
              <w:drawing>
                <wp:inline distT="0" distB="0" distL="0" distR="0" wp14:anchorId="20123875" wp14:editId="760C9E2B">
                  <wp:extent cx="2160000" cy="3378718"/>
                  <wp:effectExtent l="0" t="0" r="0" b="0"/>
                  <wp:docPr id="140070950"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2160000" cy="3378718"/>
                          </a:xfrm>
                          <a:prstGeom prst="rect">
                            <a:avLst/>
                          </a:prstGeom>
                          <a:noFill/>
                          <a:ln>
                            <a:noFill/>
                          </a:ln>
                        </pic:spPr>
                      </pic:pic>
                    </a:graphicData>
                  </a:graphic>
                </wp:inline>
              </w:drawing>
            </w:r>
          </w:p>
        </w:tc>
        <w:tc>
          <w:tcPr>
            <w:tcW w:w="4814" w:type="dxa"/>
          </w:tcPr>
          <w:p w14:paraId="47B264C0" w14:textId="77777777" w:rsidR="009C4F3D" w:rsidRDefault="009C4F3D" w:rsidP="00964376">
            <w:pPr>
              <w:pStyle w:val="TableText"/>
              <w:jc w:val="center"/>
            </w:pPr>
            <w:r>
              <w:t>Area B GFM BESS output</w:t>
            </w:r>
          </w:p>
          <w:p w14:paraId="21CFFAC9" w14:textId="77777777" w:rsidR="009C4F3D" w:rsidRDefault="009C4F3D" w:rsidP="00964376">
            <w:pPr>
              <w:pStyle w:val="TableText"/>
              <w:jc w:val="center"/>
            </w:pPr>
            <w:r w:rsidRPr="0099467B">
              <w:rPr>
                <w:noProof/>
              </w:rPr>
              <w:drawing>
                <wp:inline distT="0" distB="0" distL="0" distR="0" wp14:anchorId="5D1CC444" wp14:editId="33A24D3B">
                  <wp:extent cx="2160000" cy="3894525"/>
                  <wp:effectExtent l="0" t="0" r="0" b="0"/>
                  <wp:docPr id="1869732483"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2160000" cy="3894525"/>
                          </a:xfrm>
                          <a:prstGeom prst="rect">
                            <a:avLst/>
                          </a:prstGeom>
                          <a:noFill/>
                          <a:ln>
                            <a:noFill/>
                          </a:ln>
                        </pic:spPr>
                      </pic:pic>
                    </a:graphicData>
                  </a:graphic>
                </wp:inline>
              </w:drawing>
            </w:r>
          </w:p>
        </w:tc>
      </w:tr>
    </w:tbl>
    <w:p w14:paraId="7401FEEF" w14:textId="55BAA677" w:rsidR="009C4F3D" w:rsidRDefault="009C4F3D" w:rsidP="009C4F3D">
      <w:pPr>
        <w:pStyle w:val="Caption"/>
        <w:rPr>
          <w:noProof/>
        </w:rPr>
      </w:pPr>
      <w:bookmarkStart w:id="174" w:name="_Ref218766488"/>
      <w:bookmarkStart w:id="175" w:name="_Toc221522099"/>
      <w:bookmarkStart w:id="176" w:name="_Toc226981481"/>
      <w:r>
        <w:t xml:space="preserve">Figure </w:t>
      </w:r>
      <w:fldSimple w:instr=" SEQ Figure \* ARABIC ">
        <w:r w:rsidR="00211758">
          <w:rPr>
            <w:noProof/>
          </w:rPr>
          <w:t>25</w:t>
        </w:r>
      </w:fldSimple>
      <w:bookmarkEnd w:id="174"/>
      <w:r>
        <w:t xml:space="preserve"> Overall performance of a multiple-island REZ forming a singular restart service </w:t>
      </w:r>
      <w:r>
        <w:rPr>
          <w:noProof/>
        </w:rPr>
        <w:t>with extreme active power variations</w:t>
      </w:r>
      <w:bookmarkEnd w:id="175"/>
      <w:bookmarkEnd w:id="176"/>
    </w:p>
    <w:p w14:paraId="0B9E0905" w14:textId="1F7486DA" w:rsidR="009C4F3D" w:rsidRDefault="009C4F3D" w:rsidP="0084684B">
      <w:pPr>
        <w:pStyle w:val="BodyText"/>
      </w:pPr>
      <w:r>
        <w:t>The results indicated that s</w:t>
      </w:r>
      <w:r w:rsidRPr="00896610">
        <w:rPr>
          <w:rFonts w:hint="eastAsia"/>
        </w:rPr>
        <w:t xml:space="preserve">teady-state voltage variations were </w:t>
      </w:r>
      <w:r w:rsidR="001E7FB0">
        <w:t>with</w:t>
      </w:r>
      <w:r w:rsidRPr="00896610">
        <w:rPr>
          <w:rFonts w:hint="eastAsia"/>
        </w:rPr>
        <w:t xml:space="preserve">in the range of </w:t>
      </w:r>
      <w:r w:rsidR="00804C6D">
        <w:rPr>
          <w:rFonts w:cs="Segoe UI Light"/>
        </w:rPr>
        <w:t>±</w:t>
      </w:r>
      <w:r w:rsidRPr="00896610">
        <w:rPr>
          <w:rFonts w:hint="eastAsia"/>
        </w:rPr>
        <w:t xml:space="preserve">3% due to large power variations from the variable sources. Frequency variations were in the order of </w:t>
      </w:r>
      <w:r>
        <w:rPr>
          <w:rFonts w:cs="Segoe UI Light"/>
        </w:rPr>
        <w:t>±</w:t>
      </w:r>
      <w:r w:rsidRPr="00896610">
        <w:rPr>
          <w:rFonts w:hint="eastAsia"/>
        </w:rPr>
        <w:t>0.</w:t>
      </w:r>
      <w:r>
        <w:t>4</w:t>
      </w:r>
      <w:r w:rsidRPr="00896610">
        <w:rPr>
          <w:rFonts w:hint="eastAsia"/>
        </w:rPr>
        <w:t xml:space="preserve"> Hz following the synchronisation of the two islands, with a ≈+0.6 Hz offset (50.6 Hz). Such </w:t>
      </w:r>
      <w:r w:rsidR="009A2979" w:rsidRPr="00896610">
        <w:rPr>
          <w:rFonts w:hint="eastAsia"/>
        </w:rPr>
        <w:t>a</w:t>
      </w:r>
      <w:r w:rsidR="009A2979">
        <w:t xml:space="preserve"> frequency</w:t>
      </w:r>
      <w:r w:rsidR="009A2979" w:rsidRPr="00896610">
        <w:t xml:space="preserve"> </w:t>
      </w:r>
      <w:r w:rsidRPr="00896610">
        <w:t xml:space="preserve">offset and variation is an </w:t>
      </w:r>
      <w:r w:rsidR="00E3126A">
        <w:t xml:space="preserve">aspect </w:t>
      </w:r>
      <w:r w:rsidRPr="00896610">
        <w:t xml:space="preserve">that may need improvement for a viable restart service to be tendered; however, it is noted that the random power variations established in this case are </w:t>
      </w:r>
      <w:r w:rsidR="00E3126A">
        <w:t>conservatively</w:t>
      </w:r>
      <w:r w:rsidRPr="00896610">
        <w:t xml:space="preserve"> extreme and </w:t>
      </w:r>
      <w:r w:rsidR="00A25812">
        <w:t xml:space="preserve">are </w:t>
      </w:r>
      <w:r w:rsidRPr="00896610">
        <w:t xml:space="preserve">likely to be </w:t>
      </w:r>
      <w:r w:rsidR="00A25812">
        <w:t xml:space="preserve">less </w:t>
      </w:r>
      <w:r w:rsidRPr="00896610">
        <w:t xml:space="preserve">severe in </w:t>
      </w:r>
      <w:r w:rsidR="00CD590E">
        <w:t>the field</w:t>
      </w:r>
      <w:r w:rsidRPr="00896610">
        <w:t>.</w:t>
      </w:r>
    </w:p>
    <w:p w14:paraId="48CCB166" w14:textId="4690FCFE" w:rsidR="009C4F3D" w:rsidRDefault="005E16C0" w:rsidP="0084684B">
      <w:pPr>
        <w:pStyle w:val="BodyText"/>
      </w:pPr>
      <w:r>
        <w:lastRenderedPageBreak/>
        <w:t>Given</w:t>
      </w:r>
      <w:r w:rsidR="009C4F3D">
        <w:t xml:space="preserve"> the intentional</w:t>
      </w:r>
      <w:r>
        <w:t>ly extreme variations in</w:t>
      </w:r>
      <w:r w:rsidR="009C4F3D">
        <w:t xml:space="preserve"> active power, this can still be considered viable </w:t>
      </w:r>
      <w:r w:rsidR="00D93CC9">
        <w:t xml:space="preserve">in </w:t>
      </w:r>
      <w:r w:rsidR="009C4F3D">
        <w:t xml:space="preserve">both a dual-island and </w:t>
      </w:r>
      <w:r w:rsidR="00D93CC9">
        <w:t xml:space="preserve">in </w:t>
      </w:r>
      <w:r w:rsidR="009C4F3D">
        <w:t xml:space="preserve">a single-island arrangement, that showed no sign of instability. </w:t>
      </w:r>
    </w:p>
    <w:p w14:paraId="6FBE72D0" w14:textId="7BA2322E" w:rsidR="009C4F3D" w:rsidRDefault="009C4F3D" w:rsidP="00B74418">
      <w:pPr>
        <w:pStyle w:val="BodyText"/>
      </w:pPr>
      <w:r>
        <w:t xml:space="preserve">These studies were repeated while changing settings and/or arrangements in each of the REZs. </w:t>
      </w:r>
      <w:r w:rsidR="007D65EE">
        <w:fldChar w:fldCharType="begin"/>
      </w:r>
      <w:r w:rsidR="007D65EE">
        <w:instrText xml:space="preserve"> REF _Ref221887880 \h </w:instrText>
      </w:r>
      <w:r w:rsidR="007D65EE">
        <w:fldChar w:fldCharType="separate"/>
      </w:r>
      <w:r w:rsidR="00211758">
        <w:t xml:space="preserve">Table </w:t>
      </w:r>
      <w:r w:rsidR="00211758">
        <w:rPr>
          <w:noProof/>
        </w:rPr>
        <w:t>22</w:t>
      </w:r>
      <w:r w:rsidR="007D65EE">
        <w:fldChar w:fldCharType="end"/>
      </w:r>
      <w:r w:rsidR="007D65EE">
        <w:t xml:space="preserve"> </w:t>
      </w:r>
      <w:r>
        <w:t>summarises the results, with further details provided in Appendix 2.</w:t>
      </w:r>
    </w:p>
    <w:p w14:paraId="38EFFE23" w14:textId="0FBF0737" w:rsidR="00C73834" w:rsidRDefault="00C73834" w:rsidP="00C73834">
      <w:pPr>
        <w:pStyle w:val="Caption"/>
      </w:pPr>
      <w:bookmarkStart w:id="177" w:name="_Ref221887880"/>
      <w:bookmarkStart w:id="178" w:name="_Toc226981505"/>
      <w:r>
        <w:t xml:space="preserve">Table </w:t>
      </w:r>
      <w:fldSimple w:instr=" SEQ Table \* ARABIC ">
        <w:r w:rsidR="00211758">
          <w:rPr>
            <w:noProof/>
          </w:rPr>
          <w:t>22</w:t>
        </w:r>
      </w:fldSimple>
      <w:bookmarkEnd w:id="177"/>
      <w:r>
        <w:t xml:space="preserve"> Adjustments and results</w:t>
      </w:r>
      <w:bookmarkEnd w:id="178"/>
    </w:p>
    <w:tbl>
      <w:tblPr>
        <w:tblStyle w:val="TableCSIRO"/>
        <w:tblW w:w="0" w:type="auto"/>
        <w:tblLook w:val="04A0" w:firstRow="1" w:lastRow="0" w:firstColumn="1" w:lastColumn="0" w:noHBand="0" w:noVBand="1"/>
      </w:tblPr>
      <w:tblGrid>
        <w:gridCol w:w="1548"/>
        <w:gridCol w:w="3987"/>
        <w:gridCol w:w="3990"/>
      </w:tblGrid>
      <w:tr w:rsidR="009C4F3D" w14:paraId="51BCE4E2" w14:textId="77777777" w:rsidTr="00B7441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784790D1" w14:textId="77777777" w:rsidR="009C4F3D" w:rsidRDefault="009C4F3D" w:rsidP="00B74418">
            <w:pPr>
              <w:pStyle w:val="ColumnHeading"/>
            </w:pPr>
            <w:r>
              <w:t>Name</w:t>
            </w:r>
          </w:p>
        </w:tc>
        <w:tc>
          <w:tcPr>
            <w:tcW w:w="4036" w:type="dxa"/>
          </w:tcPr>
          <w:p w14:paraId="6C8B9A7C" w14:textId="77777777" w:rsidR="009C4F3D" w:rsidRDefault="009C4F3D" w:rsidP="00B74418">
            <w:pPr>
              <w:pStyle w:val="ColumnHeading"/>
              <w:cnfStyle w:val="100000000000" w:firstRow="1" w:lastRow="0" w:firstColumn="0" w:lastColumn="0" w:oddVBand="0" w:evenVBand="0" w:oddHBand="0" w:evenHBand="0" w:firstRowFirstColumn="0" w:firstRowLastColumn="0" w:lastRowFirstColumn="0" w:lastRowLastColumn="0"/>
            </w:pPr>
            <w:r>
              <w:t>Description</w:t>
            </w:r>
          </w:p>
        </w:tc>
        <w:tc>
          <w:tcPr>
            <w:tcW w:w="4037" w:type="dxa"/>
          </w:tcPr>
          <w:p w14:paraId="42B26AED" w14:textId="77777777" w:rsidR="009C4F3D" w:rsidRDefault="009C4F3D" w:rsidP="00B74418">
            <w:pPr>
              <w:pStyle w:val="ColumnHeading"/>
              <w:cnfStyle w:val="100000000000" w:firstRow="1" w:lastRow="0" w:firstColumn="0" w:lastColumn="0" w:oddVBand="0" w:evenVBand="0" w:oddHBand="0" w:evenHBand="0" w:firstRowFirstColumn="0" w:firstRowLastColumn="0" w:lastRowFirstColumn="0" w:lastRowLastColumn="0"/>
            </w:pPr>
            <w:r>
              <w:t>Result</w:t>
            </w:r>
          </w:p>
        </w:tc>
      </w:tr>
      <w:tr w:rsidR="009C4F3D" w14:paraId="051837FE" w14:textId="77777777" w:rsidTr="00B7441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56A58353" w14:textId="77777777" w:rsidR="009C4F3D" w:rsidRDefault="009C4F3D" w:rsidP="00B74418">
            <w:pPr>
              <w:pStyle w:val="TableText"/>
            </w:pPr>
            <w:r>
              <w:t>Improved frequency offset</w:t>
            </w:r>
          </w:p>
        </w:tc>
        <w:tc>
          <w:tcPr>
            <w:tcW w:w="4036" w:type="dxa"/>
          </w:tcPr>
          <w:p w14:paraId="26ABDD19" w14:textId="12D1EE5C" w:rsidR="009C4F3D" w:rsidRDefault="009C4F3D" w:rsidP="00B74418">
            <w:pPr>
              <w:pStyle w:val="TableText"/>
              <w:cnfStyle w:val="000000100000" w:firstRow="0" w:lastRow="0" w:firstColumn="0" w:lastColumn="0" w:oddVBand="0" w:evenVBand="0" w:oddHBand="1" w:evenHBand="0" w:firstRowFirstColumn="0" w:firstRowLastColumn="0" w:lastRowFirstColumn="0" w:lastRowLastColumn="0"/>
            </w:pPr>
            <w:r>
              <w:t xml:space="preserve">A frequency offset controller was added to the GFM BESS in Area A to attempt to reduce the frequency offset </w:t>
            </w:r>
            <w:r w:rsidR="00DC1998">
              <w:t>in</w:t>
            </w:r>
            <w:r>
              <w:t xml:space="preserve"> the system. It operated on the moving average of the system frequency.</w:t>
            </w:r>
          </w:p>
        </w:tc>
        <w:tc>
          <w:tcPr>
            <w:tcW w:w="4037" w:type="dxa"/>
          </w:tcPr>
          <w:p w14:paraId="2A4DC8AC" w14:textId="77777777" w:rsidR="009C4F3D" w:rsidRDefault="009C4F3D" w:rsidP="00B74418">
            <w:pPr>
              <w:pStyle w:val="TableText"/>
              <w:cnfStyle w:val="000000100000" w:firstRow="0" w:lastRow="0" w:firstColumn="0" w:lastColumn="0" w:oddVBand="0" w:evenVBand="0" w:oddHBand="1" w:evenHBand="0" w:firstRowFirstColumn="0" w:firstRowLastColumn="0" w:lastRowFirstColumn="0" w:lastRowLastColumn="0"/>
            </w:pPr>
            <w:r>
              <w:t>The frequency of the system was corrected to average around 50.0 Hz rather than the 50.6 Hz seen previously. However, it also resulted in the Area A GFM BESS shouldering a greater active power absorption burden, leaving the Area B GFM BESS underutilised.</w:t>
            </w:r>
          </w:p>
        </w:tc>
      </w:tr>
      <w:tr w:rsidR="009C4F3D" w14:paraId="6529592B" w14:textId="77777777" w:rsidTr="00B74418">
        <w:tc>
          <w:tcPr>
            <w:cnfStyle w:val="001000000000" w:firstRow="0" w:lastRow="0" w:firstColumn="1" w:lastColumn="0" w:oddVBand="0" w:evenVBand="0" w:oddHBand="0" w:evenHBand="0" w:firstRowFirstColumn="0" w:firstRowLastColumn="0" w:lastRowFirstColumn="0" w:lastRowLastColumn="0"/>
            <w:tcW w:w="1555" w:type="dxa"/>
          </w:tcPr>
          <w:p w14:paraId="0D28C605" w14:textId="77777777" w:rsidR="009C4F3D" w:rsidRDefault="009C4F3D" w:rsidP="00B74418">
            <w:pPr>
              <w:pStyle w:val="TableText"/>
            </w:pPr>
            <w:r>
              <w:t>Adding Synchronous Condensers</w:t>
            </w:r>
          </w:p>
        </w:tc>
        <w:tc>
          <w:tcPr>
            <w:tcW w:w="4036" w:type="dxa"/>
          </w:tcPr>
          <w:p w14:paraId="704170E0" w14:textId="01692AE5" w:rsidR="009C4F3D" w:rsidRDefault="009C4F3D" w:rsidP="00B74418">
            <w:pPr>
              <w:pStyle w:val="TableText"/>
              <w:cnfStyle w:val="000000000000" w:firstRow="0" w:lastRow="0" w:firstColumn="0" w:lastColumn="0" w:oddVBand="0" w:evenVBand="0" w:oddHBand="0" w:evenHBand="0" w:firstRowFirstColumn="0" w:firstRowLastColumn="0" w:lastRowFirstColumn="0" w:lastRowLastColumn="0"/>
            </w:pPr>
            <w:r>
              <w:t>In addition to the frequency offset controller, a 150 MVA</w:t>
            </w:r>
            <w:r w:rsidR="00990187">
              <w:t>,</w:t>
            </w:r>
            <w:r>
              <w:t xml:space="preserve"> H=7.0s</w:t>
            </w:r>
            <w:r w:rsidR="00990187">
              <w:t>,</w:t>
            </w:r>
            <w:r>
              <w:t xml:space="preserve"> synchronous condenser was energised at each hub (i.e., HUB A and HUB B) to see </w:t>
            </w:r>
            <w:r w:rsidR="00990187">
              <w:t xml:space="preserve">whether </w:t>
            </w:r>
            <w:r>
              <w:t>the additional inertia would reduce the extent of the frequency swings seen.</w:t>
            </w:r>
          </w:p>
        </w:tc>
        <w:tc>
          <w:tcPr>
            <w:tcW w:w="4037" w:type="dxa"/>
          </w:tcPr>
          <w:p w14:paraId="19943105" w14:textId="77777777" w:rsidR="009C4F3D" w:rsidRDefault="009C4F3D" w:rsidP="00B74418">
            <w:pPr>
              <w:pStyle w:val="TableText"/>
              <w:cnfStyle w:val="000000000000" w:firstRow="0" w:lastRow="0" w:firstColumn="0" w:lastColumn="0" w:oddVBand="0" w:evenVBand="0" w:oddHBand="0" w:evenHBand="0" w:firstRowFirstColumn="0" w:firstRowLastColumn="0" w:lastRowFirstColumn="0" w:lastRowLastColumn="0"/>
            </w:pPr>
            <w:r>
              <w:t xml:space="preserve">There was not a reduction in the extent of the frequency variations seen, as the variations ultimately were occurring slower than the inertial response of the synchronous condensers. However, </w:t>
            </w:r>
            <w:r w:rsidRPr="005F7A2D">
              <w:t>there was a material improvement in voltage regulation performance</w:t>
            </w:r>
            <w:r>
              <w:t xml:space="preserve">, with variations reducing to below 1% across the system, down from the 3% seen without synchronous condensers. </w:t>
            </w:r>
          </w:p>
        </w:tc>
      </w:tr>
      <w:tr w:rsidR="009C4F3D" w14:paraId="1F5A274F" w14:textId="77777777" w:rsidTr="00B7441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7E4EA3FA" w14:textId="77777777" w:rsidR="009C4F3D" w:rsidRDefault="009C4F3D" w:rsidP="00B74418">
            <w:pPr>
              <w:pStyle w:val="TableText"/>
            </w:pPr>
            <w:r>
              <w:t>Increasing VSM inertia constant</w:t>
            </w:r>
          </w:p>
        </w:tc>
        <w:tc>
          <w:tcPr>
            <w:tcW w:w="4036" w:type="dxa"/>
          </w:tcPr>
          <w:p w14:paraId="29F5BA76" w14:textId="77777777" w:rsidR="009C4F3D" w:rsidRDefault="009C4F3D" w:rsidP="00B74418">
            <w:pPr>
              <w:pStyle w:val="TableText"/>
              <w:cnfStyle w:val="000000100000" w:firstRow="0" w:lastRow="0" w:firstColumn="0" w:lastColumn="0" w:oddVBand="0" w:evenVBand="0" w:oddHBand="1" w:evenHBand="0" w:firstRowFirstColumn="0" w:firstRowLastColumn="0" w:lastRowFirstColumn="0" w:lastRowLastColumn="0"/>
            </w:pPr>
            <w:r>
              <w:t>The Area A GFM BESS had its inertia constant increased from 2.0 to 10.0 seconds.</w:t>
            </w:r>
          </w:p>
        </w:tc>
        <w:tc>
          <w:tcPr>
            <w:tcW w:w="4037" w:type="dxa"/>
          </w:tcPr>
          <w:p w14:paraId="52FF1875" w14:textId="2CD3560E" w:rsidR="009C4F3D" w:rsidRDefault="009C4F3D" w:rsidP="00B74418">
            <w:pPr>
              <w:pStyle w:val="TableText"/>
              <w:cnfStyle w:val="000000100000" w:firstRow="0" w:lastRow="0" w:firstColumn="0" w:lastColumn="0" w:oddVBand="0" w:evenVBand="0" w:oddHBand="1" w:evenHBand="0" w:firstRowFirstColumn="0" w:firstRowLastColumn="0" w:lastRowFirstColumn="0" w:lastRowLastColumn="0"/>
            </w:pPr>
            <w:r w:rsidRPr="001327D7">
              <w:t xml:space="preserve">The frequency variation seen </w:t>
            </w:r>
            <w:r>
              <w:t>remained at</w:t>
            </w:r>
            <w:r w:rsidRPr="001327D7">
              <w:t xml:space="preserve"> approximately ±0.4 Hz during “steady state”, and the frequency was centred around 50.0 Hz. Consistent with the inclusion of the synchronous condensers, the increase in </w:t>
            </w:r>
            <w:r w:rsidR="008F79C2">
              <w:t xml:space="preserve">virtual </w:t>
            </w:r>
            <w:r w:rsidRPr="001327D7">
              <w:t>inertia had minimal effect on the frequency deviations, suggesting that the variations are occurring more slowly than the inertia timeframe.</w:t>
            </w:r>
          </w:p>
        </w:tc>
      </w:tr>
    </w:tbl>
    <w:p w14:paraId="60A2BD44" w14:textId="06B5AA1E" w:rsidR="009C4F3D" w:rsidRDefault="009C4F3D" w:rsidP="00B74418">
      <w:pPr>
        <w:pStyle w:val="BodyText"/>
      </w:pPr>
      <w:r>
        <w:t>The above finding</w:t>
      </w:r>
      <w:r w:rsidR="00855D22">
        <w:t>s</w:t>
      </w:r>
      <w:r>
        <w:t xml:space="preserve"> suggest that management of the frequency variations are best handled either by ensuring the primary energy producing plant minimise their active power output variations </w:t>
      </w:r>
      <w:r w:rsidR="008A6A12">
        <w:t xml:space="preserve">or by </w:t>
      </w:r>
      <w:r>
        <w:t xml:space="preserve">using a dedicated frequency trim control mechanism. The inclusion of SyncCons into the system, aside from providing additional system strength, will </w:t>
      </w:r>
      <w:r w:rsidR="00AE3C47">
        <w:t xml:space="preserve">also </w:t>
      </w:r>
      <w:r>
        <w:t>provide improved voltage regulation throughout the network</w:t>
      </w:r>
      <w:r w:rsidR="004676DC">
        <w:t>.</w:t>
      </w:r>
      <w:r>
        <w:t xml:space="preserve"> </w:t>
      </w:r>
      <w:r w:rsidR="008558BA">
        <w:t>However,</w:t>
      </w:r>
      <w:r w:rsidR="004676DC">
        <w:t xml:space="preserve"> </w:t>
      </w:r>
      <w:r>
        <w:t xml:space="preserve">it may not aid in frequency control should </w:t>
      </w:r>
      <w:r w:rsidR="00305569">
        <w:t xml:space="preserve">frequency </w:t>
      </w:r>
      <w:r>
        <w:t xml:space="preserve">variations be occurring outside the inertial constant timeframes of the devices. </w:t>
      </w:r>
    </w:p>
    <w:p w14:paraId="5E43C30D" w14:textId="131A1CCC" w:rsidR="009C4F3D" w:rsidRDefault="009C4F3D" w:rsidP="00B74418">
      <w:pPr>
        <w:pStyle w:val="BodyText"/>
      </w:pPr>
      <w:r>
        <w:t xml:space="preserve">Overall, these results indicate that it is entirely possible for one or more IBR islands to </w:t>
      </w:r>
      <w:r w:rsidR="001A1122">
        <w:t xml:space="preserve">be connected </w:t>
      </w:r>
      <w:r>
        <w:t>to form a single system restart service</w:t>
      </w:r>
      <w:r w:rsidR="001A1122">
        <w:t>, even</w:t>
      </w:r>
      <w:r>
        <w:t xml:space="preserve"> with a variety of uncoordinated technologies online. By extension, this </w:t>
      </w:r>
      <w:r w:rsidR="0074323B">
        <w:t>suggests</w:t>
      </w:r>
      <w:r>
        <w:t xml:space="preserve"> that multiple REZs could </w:t>
      </w:r>
      <w:r w:rsidR="0074323B">
        <w:t>possib</w:t>
      </w:r>
      <w:r w:rsidR="007C5900">
        <w:t xml:space="preserve">ly cooperate to </w:t>
      </w:r>
      <w:r>
        <w:t xml:space="preserve">form a restart service should there be sufficient need. </w:t>
      </w:r>
    </w:p>
    <w:p w14:paraId="689EB265" w14:textId="77777777" w:rsidR="009C4F3D" w:rsidRPr="005401F9" w:rsidRDefault="009C4F3D" w:rsidP="00C73834">
      <w:pPr>
        <w:pStyle w:val="BodyText"/>
      </w:pPr>
      <w:r>
        <w:t>Additional information on these studies is available in Appendix 2.</w:t>
      </w:r>
    </w:p>
    <w:p w14:paraId="2B2EC361" w14:textId="77777777" w:rsidR="009C4F3D" w:rsidRDefault="009C4F3D" w:rsidP="009C4F3D">
      <w:pPr>
        <w:pStyle w:val="Heading4"/>
      </w:pPr>
      <w:r>
        <w:t>Energy reserve requirements</w:t>
      </w:r>
    </w:p>
    <w:p w14:paraId="3C0A2F4A" w14:textId="1DBF37C1" w:rsidR="009C4F3D" w:rsidRDefault="009C4F3D" w:rsidP="00C73834">
      <w:pPr>
        <w:pStyle w:val="BodyText"/>
      </w:pPr>
      <w:r>
        <w:t xml:space="preserve">The energy reserve required by the BESS forming this </w:t>
      </w:r>
      <w:r w:rsidR="00F366F5">
        <w:t xml:space="preserve">GFM/GFL </w:t>
      </w:r>
      <w:r>
        <w:t>hybrid arrangement largely depends on whether a load external to the REZ is being serviced.</w:t>
      </w:r>
      <w:r w:rsidR="00D52C06">
        <w:t xml:space="preserve"> </w:t>
      </w:r>
      <w:r w:rsidR="00B35FB2">
        <w:t>I</w:t>
      </w:r>
      <w:r>
        <w:t xml:space="preserve">f a BESS within the hybrid system is close to 50% charge and primary energy producing equipment is online and generating, this would represent the most flexible scenario to respond to </w:t>
      </w:r>
      <w:r w:rsidR="0019529F">
        <w:t>contingencies</w:t>
      </w:r>
      <w:r>
        <w:t>. This is because</w:t>
      </w:r>
      <w:r w:rsidR="00F47AAF">
        <w:t xml:space="preserve"> -</w:t>
      </w:r>
      <w:r>
        <w:t xml:space="preserve"> </w:t>
      </w:r>
      <w:r w:rsidR="006A201E">
        <w:t>if the REZ must wait for further instructions</w:t>
      </w:r>
      <w:r w:rsidR="00F47AAF">
        <w:t xml:space="preserve"> -</w:t>
      </w:r>
      <w:r w:rsidR="006A201E">
        <w:t xml:space="preserve"> </w:t>
      </w:r>
      <w:r>
        <w:t xml:space="preserve">a 50% charge level allows headroom for </w:t>
      </w:r>
      <w:r w:rsidR="00C84B16">
        <w:t xml:space="preserve">the </w:t>
      </w:r>
      <w:r>
        <w:t xml:space="preserve">continued absorption of energy from primary energy producing plants (especially if these plants have minimum active power export requirements), yet </w:t>
      </w:r>
      <w:r w:rsidR="00F47AAF">
        <w:t xml:space="preserve">- should the REZ begin reenergising the external </w:t>
      </w:r>
      <w:r w:rsidR="00F47AAF">
        <w:lastRenderedPageBreak/>
        <w:t xml:space="preserve">power system – it </w:t>
      </w:r>
      <w:r>
        <w:t xml:space="preserve">will also allow for the BESS to supply energy to the load it is servicing as required. The </w:t>
      </w:r>
      <w:r w:rsidR="006E09F0">
        <w:t>challenges</w:t>
      </w:r>
      <w:r>
        <w:t>, however, becomes more nuanced</w:t>
      </w:r>
      <w:r w:rsidR="006E09F0">
        <w:t>,</w:t>
      </w:r>
      <w:r>
        <w:t xml:space="preserve"> depending on the timing requirements</w:t>
      </w:r>
      <w:r w:rsidR="00C41EEF">
        <w:t>, both</w:t>
      </w:r>
      <w:r>
        <w:t xml:space="preserve"> before </w:t>
      </w:r>
      <w:r w:rsidR="004A3A37">
        <w:t xml:space="preserve">energisation of the </w:t>
      </w:r>
      <w:r>
        <w:t>external system</w:t>
      </w:r>
      <w:r w:rsidR="00C41EEF">
        <w:t>,</w:t>
      </w:r>
      <w:r>
        <w:t xml:space="preserve"> and </w:t>
      </w:r>
      <w:r w:rsidR="00C41EEF">
        <w:t xml:space="preserve">for the energisation of </w:t>
      </w:r>
      <w:r>
        <w:t>the primary energy producing plant comprising the REZ. Note the following considerations.</w:t>
      </w:r>
    </w:p>
    <w:p w14:paraId="6DC4F58F" w14:textId="77777777" w:rsidR="009C4F3D" w:rsidRDefault="009C4F3D" w:rsidP="00C73834">
      <w:pPr>
        <w:pStyle w:val="BodyText"/>
      </w:pPr>
      <w:r>
        <w:t xml:space="preserve">For </w:t>
      </w:r>
      <w:r w:rsidRPr="005F5220">
        <w:rPr>
          <w:b/>
          <w:bCs/>
        </w:rPr>
        <w:t xml:space="preserve">no load </w:t>
      </w:r>
      <w:r>
        <w:t>being serviced (i.e., REZ is energised and waiting at the PoC for further instructions):</w:t>
      </w:r>
    </w:p>
    <w:p w14:paraId="380D5A53" w14:textId="77777777" w:rsidR="009C4F3D" w:rsidRDefault="009C4F3D" w:rsidP="002715BD">
      <w:pPr>
        <w:pStyle w:val="ListBullet"/>
      </w:pPr>
      <w:r>
        <w:t xml:space="preserve">The BESS in the system may need to absorb energy from the semi-energised </w:t>
      </w:r>
      <w:r w:rsidRPr="000D56B8">
        <w:t>REZ</w:t>
      </w:r>
      <w:r>
        <w:t xml:space="preserve"> and thus must have </w:t>
      </w:r>
      <w:r w:rsidRPr="0095377F">
        <w:rPr>
          <w:i/>
          <w:iCs/>
        </w:rPr>
        <w:t>charging</w:t>
      </w:r>
      <w:r>
        <w:t xml:space="preserve"> headroom available. </w:t>
      </w:r>
    </w:p>
    <w:p w14:paraId="734EE0DD" w14:textId="7E4E10FE" w:rsidR="009C4F3D" w:rsidRDefault="009C4F3D" w:rsidP="002715BD">
      <w:pPr>
        <w:pStyle w:val="ListBullet"/>
      </w:pPr>
      <w:r>
        <w:t xml:space="preserve">Primary energy producing plant that have minimum active power </w:t>
      </w:r>
      <w:r w:rsidRPr="000D56B8">
        <w:t>export</w:t>
      </w:r>
      <w:r>
        <w:t xml:space="preserve"> requirements to remain online (such as wind farms) must be accommodated </w:t>
      </w:r>
      <w:r w:rsidR="00024AE4">
        <w:t xml:space="preserve">by </w:t>
      </w:r>
      <w:r>
        <w:t>this energy absorption headroom to be able to keep the devices online.</w:t>
      </w:r>
    </w:p>
    <w:p w14:paraId="34157FC3" w14:textId="655B7ADF" w:rsidR="009C4F3D" w:rsidRDefault="009C4F3D" w:rsidP="00C73834">
      <w:pPr>
        <w:pStyle w:val="ListBullet2"/>
      </w:pPr>
      <w:r>
        <w:t xml:space="preserve">Where sufficient system strength permits it, a device </w:t>
      </w:r>
      <w:r w:rsidR="00024AE4">
        <w:t xml:space="preserve">being </w:t>
      </w:r>
      <w:r>
        <w:t>online and at minimum active power is more desirable than having the device offline</w:t>
      </w:r>
      <w:r w:rsidR="00024AE4">
        <w:t xml:space="preserve">. This is because an </w:t>
      </w:r>
      <w:r>
        <w:t xml:space="preserve">online device can assist </w:t>
      </w:r>
      <w:r w:rsidR="00FA5A14">
        <w:t xml:space="preserve">with </w:t>
      </w:r>
      <w:r>
        <w:t xml:space="preserve">reactive power control and </w:t>
      </w:r>
      <w:r w:rsidR="00FA5A14">
        <w:t xml:space="preserve">with </w:t>
      </w:r>
      <w:r>
        <w:t>current provision for the energisation of network elements. An offline device, obviously, cannot.</w:t>
      </w:r>
    </w:p>
    <w:p w14:paraId="37D330E2" w14:textId="5FCC467C" w:rsidR="009C4F3D" w:rsidRDefault="009C4F3D" w:rsidP="002715BD">
      <w:pPr>
        <w:pStyle w:val="ListBullet"/>
      </w:pPr>
      <w:r>
        <w:t xml:space="preserve">Where multiple BESS are present in the system, the BESS will </w:t>
      </w:r>
      <w:r w:rsidR="003749F6">
        <w:t xml:space="preserve">not necessarily share </w:t>
      </w:r>
      <w:r w:rsidRPr="000D56B8">
        <w:t>equally</w:t>
      </w:r>
      <w:r>
        <w:t xml:space="preserve"> </w:t>
      </w:r>
      <w:r w:rsidR="00694CDD">
        <w:t xml:space="preserve">in </w:t>
      </w:r>
      <w:r>
        <w:t xml:space="preserve">the absorption of energy from the primary energy production sources. </w:t>
      </w:r>
    </w:p>
    <w:p w14:paraId="3C072E29" w14:textId="29568896" w:rsidR="009C4F3D" w:rsidRDefault="009C4F3D" w:rsidP="00C73834">
      <w:pPr>
        <w:pStyle w:val="ListBullet2"/>
      </w:pPr>
      <w:r>
        <w:t>Unless the BESS are identical in operation and settings</w:t>
      </w:r>
      <w:r w:rsidR="00694CDD">
        <w:t>, or otherwise coordinated</w:t>
      </w:r>
      <w:r>
        <w:t xml:space="preserve">, differences such as frequency droop, frequency offset correction setpoints etc. will </w:t>
      </w:r>
      <w:r w:rsidR="00206D9C">
        <w:t xml:space="preserve">contribute to </w:t>
      </w:r>
      <w:r w:rsidR="006E20F5">
        <w:t xml:space="preserve">the </w:t>
      </w:r>
      <w:r>
        <w:t>share of power absorption</w:t>
      </w:r>
      <w:r w:rsidR="006E20F5">
        <w:t xml:space="preserve"> being uneven</w:t>
      </w:r>
      <w:r>
        <w:t xml:space="preserve">. </w:t>
      </w:r>
    </w:p>
    <w:p w14:paraId="7A82AF7C" w14:textId="44978505" w:rsidR="009C4F3D" w:rsidRDefault="009C4F3D" w:rsidP="006E617F">
      <w:pPr>
        <w:pStyle w:val="ListBullet"/>
      </w:pPr>
      <w:r>
        <w:t xml:space="preserve">GFM BESS providing frequency offset correction to a semi-energised REZ as mentioned in Section </w:t>
      </w:r>
      <w:r w:rsidR="00014077">
        <w:fldChar w:fldCharType="begin"/>
      </w:r>
      <w:r w:rsidR="00014077">
        <w:instrText xml:space="preserve"> REF _Ref218862801 \r \h </w:instrText>
      </w:r>
      <w:r w:rsidR="00014077">
        <w:fldChar w:fldCharType="separate"/>
      </w:r>
      <w:r w:rsidR="00211758">
        <w:t>3.2.1</w:t>
      </w:r>
      <w:r w:rsidR="00014077">
        <w:fldChar w:fldCharType="end"/>
      </w:r>
      <w:r w:rsidR="00014077">
        <w:t xml:space="preserve"> </w:t>
      </w:r>
      <w:r>
        <w:t xml:space="preserve">will likely require the highest energy </w:t>
      </w:r>
      <w:r w:rsidRPr="00D11AFF">
        <w:rPr>
          <w:i/>
          <w:iCs/>
        </w:rPr>
        <w:t>absorption</w:t>
      </w:r>
      <w:r>
        <w:t xml:space="preserve"> headroom</w:t>
      </w:r>
      <w:r w:rsidR="001A6E3F">
        <w:t xml:space="preserve"> of the case </w:t>
      </w:r>
      <w:r w:rsidR="001A6E3F" w:rsidRPr="000D56B8">
        <w:t>studies</w:t>
      </w:r>
      <w:r w:rsidR="001A6E3F">
        <w:t xml:space="preserve"> considered</w:t>
      </w:r>
      <w:r>
        <w:t>, as the primary energy production plants must have a sink for their energy output.</w:t>
      </w:r>
    </w:p>
    <w:p w14:paraId="02932B07" w14:textId="77777777" w:rsidR="009C4F3D" w:rsidRDefault="009C4F3D" w:rsidP="00C73834">
      <w:pPr>
        <w:pStyle w:val="BodyText"/>
      </w:pPr>
      <w:r>
        <w:t xml:space="preserve">Where an </w:t>
      </w:r>
      <w:r w:rsidRPr="002F6F88">
        <w:rPr>
          <w:b/>
          <w:bCs/>
        </w:rPr>
        <w:t>external load</w:t>
      </w:r>
      <w:r>
        <w:t xml:space="preserve"> is being serviced:</w:t>
      </w:r>
    </w:p>
    <w:p w14:paraId="62E64C23" w14:textId="77777777" w:rsidR="009C4F3D" w:rsidRDefault="009C4F3D" w:rsidP="002715BD">
      <w:pPr>
        <w:pStyle w:val="ListBullet"/>
      </w:pPr>
      <w:r>
        <w:t xml:space="preserve">It is good practice to match the active power output of the primary energy producing devices to the demand of the load, such that BESS within the REZ have changes to their state of charge minimised (i.e., as close to 0 MW export as possible). </w:t>
      </w:r>
    </w:p>
    <w:p w14:paraId="3803B515" w14:textId="024BF20E" w:rsidR="009C4F3D" w:rsidRDefault="009C4F3D" w:rsidP="00C73834">
      <w:pPr>
        <w:pStyle w:val="ListBullet2"/>
      </w:pPr>
      <w:r>
        <w:t xml:space="preserve">In this way, the BESS is well positioned to provide a contingency </w:t>
      </w:r>
      <w:r w:rsidR="00FD3CC8">
        <w:t>supply,</w:t>
      </w:r>
      <w:r>
        <w:t xml:space="preserve"> or absorption should there be a sudden loss of generation or load, respectively. </w:t>
      </w:r>
    </w:p>
    <w:p w14:paraId="0146B35C" w14:textId="05285641" w:rsidR="009C4F3D" w:rsidRDefault="009C4F3D" w:rsidP="00C73834">
      <w:pPr>
        <w:pStyle w:val="ListBullet2"/>
      </w:pPr>
      <w:r>
        <w:t>However, further provisions should be made such that undercharged</w:t>
      </w:r>
      <w:r>
        <w:rPr>
          <w:rStyle w:val="FootnoteReference"/>
        </w:rPr>
        <w:footnoteReference w:id="11"/>
      </w:r>
      <w:r>
        <w:t xml:space="preserve"> BESS are able to recharge, </w:t>
      </w:r>
      <w:r w:rsidR="00BA0D5C">
        <w:t xml:space="preserve">and </w:t>
      </w:r>
      <w:r>
        <w:t>overcharged</w:t>
      </w:r>
      <w:r>
        <w:rPr>
          <w:rStyle w:val="FootnoteReference"/>
        </w:rPr>
        <w:footnoteReference w:id="12"/>
      </w:r>
      <w:r>
        <w:t xml:space="preserve"> BESS are able to discharge.</w:t>
      </w:r>
    </w:p>
    <w:p w14:paraId="105B83E7" w14:textId="77777777" w:rsidR="009C4F3D" w:rsidRDefault="009C4F3D" w:rsidP="002715BD">
      <w:pPr>
        <w:pStyle w:val="ListBullet"/>
      </w:pPr>
      <w:r>
        <w:t xml:space="preserve">Where multiple BESS are present in the system, it is not necessarily a correct to assume that the BESS will equally share the energy production burden from the primary energy production sources. </w:t>
      </w:r>
    </w:p>
    <w:p w14:paraId="21DFE03B" w14:textId="77777777" w:rsidR="009C4F3D" w:rsidRDefault="009C4F3D" w:rsidP="00C73834">
      <w:pPr>
        <w:pStyle w:val="ListBullet2"/>
      </w:pPr>
      <w:r>
        <w:t xml:space="preserve">Unless the BESS are identical in operation and settings, differences such as frequency droop, frequency offset correction setpoints etc. will result in this uneven share of power absorption. </w:t>
      </w:r>
    </w:p>
    <w:p w14:paraId="24A9F5F7" w14:textId="79203670" w:rsidR="009C4F3D" w:rsidRDefault="009C4F3D" w:rsidP="00C73834">
      <w:pPr>
        <w:pStyle w:val="BodyText"/>
      </w:pPr>
      <w:r>
        <w:lastRenderedPageBreak/>
        <w:t xml:space="preserve">Note that for planning purposes, this can be readily evaluated in </w:t>
      </w:r>
      <w:r w:rsidR="00962706">
        <w:t xml:space="preserve">RMS </w:t>
      </w:r>
      <w:r>
        <w:t xml:space="preserve">simulations and does not require EMT </w:t>
      </w:r>
      <w:r w:rsidR="006B7E2E">
        <w:t>temporal resolution</w:t>
      </w:r>
      <w:r>
        <w:t xml:space="preserve"> to determine headroom requirements.</w:t>
      </w:r>
    </w:p>
    <w:p w14:paraId="274DBB3E" w14:textId="77777777" w:rsidR="009C4F3D" w:rsidRDefault="009C4F3D" w:rsidP="009C4F3D">
      <w:pPr>
        <w:pStyle w:val="Heading3"/>
      </w:pPr>
      <w:bookmarkStart w:id="179" w:name="_Toc221522064"/>
      <w:bookmarkStart w:id="180" w:name="_Ref213245187"/>
      <w:r>
        <w:t>Preferred IBR sources for remote hybrid arrangements</w:t>
      </w:r>
      <w:bookmarkEnd w:id="179"/>
    </w:p>
    <w:p w14:paraId="6C1505B0" w14:textId="66A48452" w:rsidR="009C4F3D" w:rsidRDefault="009C4F3D" w:rsidP="00C73834">
      <w:pPr>
        <w:pStyle w:val="BodyText"/>
      </w:pPr>
      <w:r>
        <w:t>An area of investigation originally identified was to determine whether certain types of primary energy production sources are preferred over others</w:t>
      </w:r>
      <w:r w:rsidR="00A36649">
        <w:t>, for the purposes of</w:t>
      </w:r>
      <w:r>
        <w:t xml:space="preserve"> form</w:t>
      </w:r>
      <w:r w:rsidR="00A36649">
        <w:t>ing</w:t>
      </w:r>
      <w:r>
        <w:t xml:space="preserve"> a remote hybrid solution on the day that is tolerant to rapid changes in system demands (e.g., active power changes). However, the tests completed in Section </w:t>
      </w:r>
      <w:r>
        <w:fldChar w:fldCharType="begin"/>
      </w:r>
      <w:r>
        <w:instrText xml:space="preserve"> REF _Ref218862801 \r \h </w:instrText>
      </w:r>
      <w:r>
        <w:fldChar w:fldCharType="separate"/>
      </w:r>
      <w:r w:rsidR="00211758">
        <w:t>3.2.1</w:t>
      </w:r>
      <w:r>
        <w:fldChar w:fldCharType="end"/>
      </w:r>
      <w:r>
        <w:t xml:space="preserve"> indicated that even the most extreme dynamic variations from primary energy production sources were readily </w:t>
      </w:r>
      <w:r w:rsidR="005F399A">
        <w:t xml:space="preserve">accommodated </w:t>
      </w:r>
      <w:r>
        <w:t xml:space="preserve">by the GFM BESS comprising the primary restart source, so long as </w:t>
      </w:r>
      <w:r w:rsidR="002A401E">
        <w:t>(</w:t>
      </w:r>
      <w:proofErr w:type="spellStart"/>
      <w:r w:rsidR="002A401E">
        <w:t>i</w:t>
      </w:r>
      <w:proofErr w:type="spellEnd"/>
      <w:r w:rsidR="002A401E">
        <w:t xml:space="preserve">) </w:t>
      </w:r>
      <w:r>
        <w:t xml:space="preserve">those variations (in total) did not exceed the nameplate rating of the GFM BESS and the </w:t>
      </w:r>
      <w:r w:rsidR="002A401E">
        <w:t xml:space="preserve">(ii) </w:t>
      </w:r>
      <w:r>
        <w:t xml:space="preserve">ratio of GFL to GFM </w:t>
      </w:r>
      <w:r w:rsidR="002A401E">
        <w:t xml:space="preserve">online capacity </w:t>
      </w:r>
      <w:r>
        <w:t xml:space="preserve">is such that system strength is </w:t>
      </w:r>
      <w:r w:rsidR="00F05153">
        <w:t xml:space="preserve">adequate to support </w:t>
      </w:r>
      <w:r>
        <w:t xml:space="preserve">correct </w:t>
      </w:r>
      <w:r w:rsidR="00F05153">
        <w:t xml:space="preserve">operation of </w:t>
      </w:r>
      <w:r>
        <w:t>fast-controller</w:t>
      </w:r>
      <w:r w:rsidR="00F05153">
        <w:t>s</w:t>
      </w:r>
      <w:r>
        <w:t xml:space="preserve">. These results imply that almost all IBR primary energy production sources could be accommodated </w:t>
      </w:r>
      <w:r w:rsidR="004819F8">
        <w:t xml:space="preserve">without </w:t>
      </w:r>
      <w:r>
        <w:t>a</w:t>
      </w:r>
      <w:r w:rsidR="004819F8">
        <w:t>dversely affecting</w:t>
      </w:r>
      <w:r>
        <w:t xml:space="preserve"> dynamic stability, and that selection of a primary energy production source </w:t>
      </w:r>
      <w:r w:rsidR="00587692">
        <w:t xml:space="preserve">that is optimal </w:t>
      </w:r>
      <w:r>
        <w:t xml:space="preserve">will more likely </w:t>
      </w:r>
      <w:r w:rsidR="00587692">
        <w:t>depend on o</w:t>
      </w:r>
      <w:r>
        <w:t>the</w:t>
      </w:r>
      <w:r w:rsidR="00587692">
        <w:t>r</w:t>
      </w:r>
      <w:r>
        <w:t xml:space="preserve"> criteria </w:t>
      </w:r>
      <w:r w:rsidR="00587692">
        <w:t xml:space="preserve">such as </w:t>
      </w:r>
      <w:r>
        <w:t xml:space="preserve">energy availability, time to restart, and </w:t>
      </w:r>
      <w:r w:rsidR="007A1C11">
        <w:t xml:space="preserve">output capacity </w:t>
      </w:r>
      <w:r>
        <w:t xml:space="preserve">flexibility. </w:t>
      </w:r>
    </w:p>
    <w:p w14:paraId="7D88100E" w14:textId="01DE9748" w:rsidR="009C4F3D" w:rsidRDefault="009C4F3D" w:rsidP="00C73834">
      <w:pPr>
        <w:pStyle w:val="BodyText"/>
      </w:pPr>
      <w:r>
        <w:t>Instead</w:t>
      </w:r>
      <w:r w:rsidR="007A1C11">
        <w:t xml:space="preserve"> of dynamic stability considerations</w:t>
      </w:r>
      <w:r>
        <w:t xml:space="preserve">, </w:t>
      </w:r>
      <w:r>
        <w:fldChar w:fldCharType="begin"/>
      </w:r>
      <w:r>
        <w:instrText xml:space="preserve"> REF _Ref218864014 \h </w:instrText>
      </w:r>
      <w:r>
        <w:fldChar w:fldCharType="separate"/>
      </w:r>
      <w:r w:rsidR="00211758">
        <w:t xml:space="preserve">Table </w:t>
      </w:r>
      <w:r w:rsidR="00211758">
        <w:rPr>
          <w:noProof/>
        </w:rPr>
        <w:t>23</w:t>
      </w:r>
      <w:r>
        <w:fldChar w:fldCharType="end"/>
      </w:r>
      <w:r>
        <w:t xml:space="preserve"> looks at some additional properties of technology which could comprise a REZ, and provides a ranking based on these </w:t>
      </w:r>
      <w:r w:rsidR="006C05D4">
        <w:t xml:space="preserve">other </w:t>
      </w:r>
      <w:r>
        <w:t xml:space="preserve">factors. Additionally, </w:t>
      </w:r>
      <w:r w:rsidR="006C05D4">
        <w:t xml:space="preserve">although </w:t>
      </w:r>
      <w:r>
        <w:t xml:space="preserve">the varying energy sources investigated in Section </w:t>
      </w:r>
      <w:r>
        <w:fldChar w:fldCharType="begin"/>
      </w:r>
      <w:r>
        <w:instrText xml:space="preserve"> REF _Ref218862801 \r \h </w:instrText>
      </w:r>
      <w:r>
        <w:fldChar w:fldCharType="separate"/>
      </w:r>
      <w:r w:rsidR="00211758">
        <w:t>3.2.1</w:t>
      </w:r>
      <w:r>
        <w:fldChar w:fldCharType="end"/>
      </w:r>
      <w:r>
        <w:t xml:space="preserve"> were all viable, good engineering practice recommends that energy sources which </w:t>
      </w:r>
      <w:r w:rsidRPr="00C31C27">
        <w:rPr>
          <w:u w:val="single"/>
        </w:rPr>
        <w:t>minimise</w:t>
      </w:r>
      <w:r>
        <w:t xml:space="preserve"> the following aspects are likely to have a greater dynamic stability:</w:t>
      </w:r>
    </w:p>
    <w:p w14:paraId="67DCECE2" w14:textId="01A1D4EF" w:rsidR="009C4F3D" w:rsidRDefault="009C4F3D" w:rsidP="002715BD">
      <w:pPr>
        <w:pStyle w:val="ListBullet"/>
      </w:pPr>
      <w:r w:rsidRPr="00376DFD">
        <w:rPr>
          <w:b/>
          <w:bCs/>
        </w:rPr>
        <w:t>Reticulation network</w:t>
      </w:r>
      <w:r>
        <w:t xml:space="preserve"> (</w:t>
      </w:r>
      <w:r w:rsidR="00F52210">
        <w:t xml:space="preserve">less reticulation </w:t>
      </w:r>
      <w:r>
        <w:t xml:space="preserve">reduces </w:t>
      </w:r>
      <w:r w:rsidR="00F52210">
        <w:t xml:space="preserve">the </w:t>
      </w:r>
      <w:r w:rsidR="00F52210" w:rsidRPr="000D56B8">
        <w:t>amount</w:t>
      </w:r>
      <w:r w:rsidR="00F52210">
        <w:t xml:space="preserve"> of </w:t>
      </w:r>
      <w:r>
        <w:t xml:space="preserve">charging to be </w:t>
      </w:r>
      <w:r w:rsidR="00056803">
        <w:t>accommodated and</w:t>
      </w:r>
      <w:r>
        <w:t xml:space="preserve"> </w:t>
      </w:r>
      <w:r w:rsidR="001A1E9E">
        <w:t xml:space="preserve">reduces </w:t>
      </w:r>
      <w:r>
        <w:t xml:space="preserve">the </w:t>
      </w:r>
      <w:r w:rsidR="008D2833">
        <w:t xml:space="preserve">diversity </w:t>
      </w:r>
      <w:r>
        <w:t xml:space="preserve">of responses seen by </w:t>
      </w:r>
      <w:r w:rsidR="005564CF">
        <w:t xml:space="preserve">different </w:t>
      </w:r>
      <w:r>
        <w:t xml:space="preserve">units comprising the plant, i.e., </w:t>
      </w:r>
      <w:r w:rsidR="005564CF">
        <w:t>the response</w:t>
      </w:r>
      <w:r w:rsidR="001F6218">
        <w:t>s</w:t>
      </w:r>
      <w:r w:rsidR="003E40D1">
        <w:t xml:space="preserve"> </w:t>
      </w:r>
      <w:r>
        <w:t>a</w:t>
      </w:r>
      <w:r w:rsidR="005564CF">
        <w:t>re</w:t>
      </w:r>
      <w:r>
        <w:t xml:space="preserve"> more consistent </w:t>
      </w:r>
      <w:r w:rsidR="008344BD">
        <w:t xml:space="preserve">from </w:t>
      </w:r>
      <w:r>
        <w:t>plant</w:t>
      </w:r>
      <w:r w:rsidR="008344BD">
        <w:t xml:space="preserve"> to plant</w:t>
      </w:r>
      <w:r>
        <w:t>).</w:t>
      </w:r>
    </w:p>
    <w:p w14:paraId="2178876D" w14:textId="5EC712B8" w:rsidR="009C4F3D" w:rsidRDefault="009C4F3D" w:rsidP="002715BD">
      <w:pPr>
        <w:pStyle w:val="ListBullet"/>
      </w:pPr>
      <w:r w:rsidRPr="00376DFD">
        <w:rPr>
          <w:b/>
          <w:bCs/>
        </w:rPr>
        <w:t>Layered controllers</w:t>
      </w:r>
      <w:r>
        <w:t xml:space="preserve"> (the less closed loop control </w:t>
      </w:r>
      <w:r w:rsidR="00CF6965">
        <w:t xml:space="preserve">there is </w:t>
      </w:r>
      <w:r>
        <w:t xml:space="preserve">to </w:t>
      </w:r>
      <w:r w:rsidRPr="000D56B8">
        <w:t>interact</w:t>
      </w:r>
      <w:r>
        <w:t xml:space="preserve"> with the weak system, the more likely a stable response will be seen).</w:t>
      </w:r>
    </w:p>
    <w:p w14:paraId="27F0149A" w14:textId="494D2B0E" w:rsidR="009C4F3D" w:rsidRDefault="009C4F3D" w:rsidP="002715BD">
      <w:pPr>
        <w:pStyle w:val="ListBullet"/>
      </w:pPr>
      <w:r w:rsidRPr="00376DFD">
        <w:rPr>
          <w:b/>
          <w:bCs/>
        </w:rPr>
        <w:t>Remote voltage sensing</w:t>
      </w:r>
      <w:r>
        <w:t xml:space="preserve"> (i.e., if the units are in terminal voltage </w:t>
      </w:r>
      <w:r w:rsidRPr="000D56B8">
        <w:t>control</w:t>
      </w:r>
      <w:r>
        <w:t xml:space="preserve"> mode, measurement and processing delays, which can lead to instabilities, </w:t>
      </w:r>
      <w:r w:rsidR="008600AB">
        <w:t>should be minimised</w:t>
      </w:r>
      <w:r>
        <w:t>).</w:t>
      </w:r>
    </w:p>
    <w:p w14:paraId="40530DAB" w14:textId="7AA74127" w:rsidR="009C4F3D" w:rsidRDefault="009C4F3D" w:rsidP="009C4F3D">
      <w:pPr>
        <w:pStyle w:val="Caption"/>
      </w:pPr>
      <w:bookmarkStart w:id="181" w:name="_Ref218864014"/>
      <w:bookmarkStart w:id="182" w:name="_Toc221522114"/>
      <w:bookmarkStart w:id="183" w:name="_Toc226981506"/>
      <w:r>
        <w:t xml:space="preserve">Table </w:t>
      </w:r>
      <w:fldSimple w:instr=" SEQ Table \* ARABIC ">
        <w:r w:rsidR="00211758">
          <w:rPr>
            <w:noProof/>
          </w:rPr>
          <w:t>23</w:t>
        </w:r>
      </w:fldSimple>
      <w:bookmarkEnd w:id="181"/>
      <w:r>
        <w:t xml:space="preserve"> Preferred sources to form a remote hybrid</w:t>
      </w:r>
      <w:bookmarkEnd w:id="182"/>
      <w:bookmarkEnd w:id="183"/>
    </w:p>
    <w:tbl>
      <w:tblPr>
        <w:tblStyle w:val="TableCSIRO"/>
        <w:tblW w:w="0" w:type="auto"/>
        <w:tblLook w:val="04A0" w:firstRow="1" w:lastRow="0" w:firstColumn="1" w:lastColumn="0" w:noHBand="0" w:noVBand="1"/>
      </w:tblPr>
      <w:tblGrid>
        <w:gridCol w:w="622"/>
        <w:gridCol w:w="1207"/>
        <w:gridCol w:w="3847"/>
        <w:gridCol w:w="3849"/>
      </w:tblGrid>
      <w:tr w:rsidR="009C4F3D" w14:paraId="1204AF2F" w14:textId="77777777" w:rsidTr="00725F6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23" w:type="dxa"/>
          </w:tcPr>
          <w:p w14:paraId="4D403C07" w14:textId="77777777" w:rsidR="009C4F3D" w:rsidRDefault="009C4F3D" w:rsidP="00725F6D">
            <w:pPr>
              <w:pStyle w:val="ColumnHeading"/>
            </w:pPr>
            <w:r>
              <w:t>Rank</w:t>
            </w:r>
          </w:p>
        </w:tc>
        <w:tc>
          <w:tcPr>
            <w:tcW w:w="1215" w:type="dxa"/>
          </w:tcPr>
          <w:p w14:paraId="344BA964" w14:textId="77777777" w:rsidR="009C4F3D" w:rsidRDefault="009C4F3D" w:rsidP="00725F6D">
            <w:pPr>
              <w:pStyle w:val="ColumnHeading"/>
              <w:cnfStyle w:val="100000000000" w:firstRow="1" w:lastRow="0" w:firstColumn="0" w:lastColumn="0" w:oddVBand="0" w:evenVBand="0" w:oddHBand="0" w:evenHBand="0" w:firstRowFirstColumn="0" w:firstRowLastColumn="0" w:lastRowFirstColumn="0" w:lastRowLastColumn="0"/>
            </w:pPr>
            <w:r>
              <w:t>Type</w:t>
            </w:r>
          </w:p>
        </w:tc>
        <w:tc>
          <w:tcPr>
            <w:tcW w:w="3895" w:type="dxa"/>
          </w:tcPr>
          <w:p w14:paraId="55AE3ACB" w14:textId="77777777" w:rsidR="009C4F3D" w:rsidRDefault="009C4F3D" w:rsidP="00725F6D">
            <w:pPr>
              <w:pStyle w:val="ColumnHeading"/>
              <w:cnfStyle w:val="100000000000" w:firstRow="1" w:lastRow="0" w:firstColumn="0" w:lastColumn="0" w:oddVBand="0" w:evenVBand="0" w:oddHBand="0" w:evenHBand="0" w:firstRowFirstColumn="0" w:firstRowLastColumn="0" w:lastRowFirstColumn="0" w:lastRowLastColumn="0"/>
            </w:pPr>
            <w:r>
              <w:t>Pro</w:t>
            </w:r>
          </w:p>
        </w:tc>
        <w:tc>
          <w:tcPr>
            <w:tcW w:w="3895" w:type="dxa"/>
          </w:tcPr>
          <w:p w14:paraId="181252F1" w14:textId="77777777" w:rsidR="009C4F3D" w:rsidRDefault="009C4F3D" w:rsidP="00725F6D">
            <w:pPr>
              <w:pStyle w:val="ColumnHeading"/>
              <w:cnfStyle w:val="100000000000" w:firstRow="1" w:lastRow="0" w:firstColumn="0" w:lastColumn="0" w:oddVBand="0" w:evenVBand="0" w:oddHBand="0" w:evenHBand="0" w:firstRowFirstColumn="0" w:firstRowLastColumn="0" w:lastRowFirstColumn="0" w:lastRowLastColumn="0"/>
            </w:pPr>
            <w:r>
              <w:t>Con</w:t>
            </w:r>
          </w:p>
        </w:tc>
      </w:tr>
      <w:tr w:rsidR="009C4F3D" w14:paraId="5DCB0C6F" w14:textId="77777777" w:rsidTr="00725F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3" w:type="dxa"/>
          </w:tcPr>
          <w:p w14:paraId="58C16A6D" w14:textId="77777777" w:rsidR="009C4F3D" w:rsidRDefault="009C4F3D" w:rsidP="00725F6D">
            <w:pPr>
              <w:pStyle w:val="TableText"/>
            </w:pPr>
            <w:r>
              <w:t>1</w:t>
            </w:r>
          </w:p>
        </w:tc>
        <w:tc>
          <w:tcPr>
            <w:tcW w:w="1215" w:type="dxa"/>
          </w:tcPr>
          <w:p w14:paraId="0F1CB4F6"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GFL BESS</w:t>
            </w:r>
          </w:p>
        </w:tc>
        <w:tc>
          <w:tcPr>
            <w:tcW w:w="3895" w:type="dxa"/>
          </w:tcPr>
          <w:p w14:paraId="5B570148"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Fastest to be restored</w:t>
            </w:r>
          </w:p>
          <w:p w14:paraId="33D8FEAC" w14:textId="0E87783F"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No</w:t>
            </w:r>
            <w:r w:rsidR="002A35E2">
              <w:t>,</w:t>
            </w:r>
            <w:r>
              <w:t xml:space="preserve"> or very small</w:t>
            </w:r>
            <w:r w:rsidR="002A35E2">
              <w:t>,</w:t>
            </w:r>
            <w:r>
              <w:t xml:space="preserve"> reticulation network</w:t>
            </w:r>
          </w:p>
          <w:p w14:paraId="26AEEC52"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Often located close to point of connection (minimal reticulation)</w:t>
            </w:r>
          </w:p>
          <w:p w14:paraId="1FACC57B" w14:textId="2CBF65BE" w:rsidR="009C4F3D" w:rsidRDefault="008600AB" w:rsidP="00725F6D">
            <w:pPr>
              <w:pStyle w:val="TableText"/>
              <w:cnfStyle w:val="000000100000" w:firstRow="0" w:lastRow="0" w:firstColumn="0" w:lastColumn="0" w:oddVBand="0" w:evenVBand="0" w:oddHBand="1" w:evenHBand="0" w:firstRowFirstColumn="0" w:firstRowLastColumn="0" w:lastRowFirstColumn="0" w:lastRowLastColumn="0"/>
            </w:pPr>
            <w:r>
              <w:t xml:space="preserve">Possibly </w:t>
            </w:r>
            <w:r w:rsidR="009C4F3D">
              <w:t>operated by single controller</w:t>
            </w:r>
          </w:p>
          <w:p w14:paraId="4220C24C"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Ability to aid in frequency and voltage regulation</w:t>
            </w:r>
          </w:p>
        </w:tc>
        <w:tc>
          <w:tcPr>
            <w:tcW w:w="3895" w:type="dxa"/>
          </w:tcPr>
          <w:p w14:paraId="7DCAA370"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Not a primary energy production source</w:t>
            </w:r>
          </w:p>
          <w:p w14:paraId="61ED0AFA"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Energy limited</w:t>
            </w:r>
          </w:p>
        </w:tc>
      </w:tr>
      <w:tr w:rsidR="009C4F3D" w14:paraId="362B8FCF" w14:textId="77777777" w:rsidTr="00725F6D">
        <w:tc>
          <w:tcPr>
            <w:cnfStyle w:val="001000000000" w:firstRow="0" w:lastRow="0" w:firstColumn="1" w:lastColumn="0" w:oddVBand="0" w:evenVBand="0" w:oddHBand="0" w:evenHBand="0" w:firstRowFirstColumn="0" w:firstRowLastColumn="0" w:lastRowFirstColumn="0" w:lastRowLastColumn="0"/>
            <w:tcW w:w="623" w:type="dxa"/>
          </w:tcPr>
          <w:p w14:paraId="51A8E294" w14:textId="77777777" w:rsidR="009C4F3D" w:rsidRDefault="009C4F3D" w:rsidP="00725F6D">
            <w:pPr>
              <w:pStyle w:val="TableText"/>
            </w:pPr>
            <w:r>
              <w:t>2</w:t>
            </w:r>
          </w:p>
        </w:tc>
        <w:tc>
          <w:tcPr>
            <w:tcW w:w="1215" w:type="dxa"/>
          </w:tcPr>
          <w:p w14:paraId="570922F4"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Pumped Hydro</w:t>
            </w:r>
          </w:p>
        </w:tc>
        <w:tc>
          <w:tcPr>
            <w:tcW w:w="3895" w:type="dxa"/>
          </w:tcPr>
          <w:p w14:paraId="148EC6A8"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Controllable and consistent output</w:t>
            </w:r>
          </w:p>
          <w:p w14:paraId="4467D09B"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Can act as load or generator as required</w:t>
            </w:r>
          </w:p>
          <w:p w14:paraId="5DBA9F47"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Usually deep storage</w:t>
            </w:r>
          </w:p>
          <w:p w14:paraId="5B7D3FE2"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Synchronous variants may provide system strength</w:t>
            </w:r>
          </w:p>
        </w:tc>
        <w:tc>
          <w:tcPr>
            <w:tcW w:w="3895" w:type="dxa"/>
          </w:tcPr>
          <w:p w14:paraId="6F0899D0" w14:textId="3F51F7DF" w:rsidR="009C4F3D" w:rsidRDefault="008600AB" w:rsidP="00725F6D">
            <w:pPr>
              <w:pStyle w:val="TableText"/>
              <w:cnfStyle w:val="000000000000" w:firstRow="0" w:lastRow="0" w:firstColumn="0" w:lastColumn="0" w:oddVBand="0" w:evenVBand="0" w:oddHBand="0" w:evenHBand="0" w:firstRowFirstColumn="0" w:firstRowLastColumn="0" w:lastRowFirstColumn="0" w:lastRowLastColumn="0"/>
            </w:pPr>
            <w:r>
              <w:t>Possibly</w:t>
            </w:r>
            <w:r w:rsidR="009C4F3D">
              <w:t xml:space="preserve"> energy limited</w:t>
            </w:r>
          </w:p>
          <w:p w14:paraId="3801C32A" w14:textId="3DB591C0" w:rsidR="009C4F3D" w:rsidRDefault="00D707DF" w:rsidP="00725F6D">
            <w:pPr>
              <w:pStyle w:val="TableText"/>
              <w:cnfStyle w:val="000000000000" w:firstRow="0" w:lastRow="0" w:firstColumn="0" w:lastColumn="0" w:oddVBand="0" w:evenVBand="0" w:oddHBand="0" w:evenHBand="0" w:firstRowFirstColumn="0" w:firstRowLastColumn="0" w:lastRowFirstColumn="0" w:lastRowLastColumn="0"/>
            </w:pPr>
            <w:r>
              <w:t xml:space="preserve">Geographically limited - </w:t>
            </w:r>
            <w:r w:rsidR="009C4F3D">
              <w:t>Not as common as wind or solar</w:t>
            </w:r>
          </w:p>
          <w:p w14:paraId="36A8ECD0"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DFIG types subject to low system strength concerns</w:t>
            </w:r>
          </w:p>
          <w:p w14:paraId="0991B724"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Variable start-up times, depending on installation</w:t>
            </w:r>
          </w:p>
        </w:tc>
      </w:tr>
      <w:tr w:rsidR="009C4F3D" w14:paraId="002B7ED7" w14:textId="77777777" w:rsidTr="00725F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3" w:type="dxa"/>
          </w:tcPr>
          <w:p w14:paraId="4038C6B9" w14:textId="77777777" w:rsidR="009C4F3D" w:rsidRDefault="009C4F3D" w:rsidP="00725F6D">
            <w:pPr>
              <w:pStyle w:val="TableText"/>
            </w:pPr>
            <w:r>
              <w:t>3</w:t>
            </w:r>
          </w:p>
        </w:tc>
        <w:tc>
          <w:tcPr>
            <w:tcW w:w="1215" w:type="dxa"/>
          </w:tcPr>
          <w:p w14:paraId="5D2C8ED5"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Solar Farm</w:t>
            </w:r>
          </w:p>
        </w:tc>
        <w:tc>
          <w:tcPr>
            <w:tcW w:w="3895" w:type="dxa"/>
          </w:tcPr>
          <w:p w14:paraId="1170633D"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Moderate reticulation network</w:t>
            </w:r>
          </w:p>
          <w:p w14:paraId="1F9BD72E"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lastRenderedPageBreak/>
              <w:t>Relatively simple park controllers</w:t>
            </w:r>
          </w:p>
          <w:p w14:paraId="389AC625"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Curtailable to near-zero output</w:t>
            </w:r>
          </w:p>
        </w:tc>
        <w:tc>
          <w:tcPr>
            <w:tcW w:w="3895" w:type="dxa"/>
          </w:tcPr>
          <w:p w14:paraId="24B04964" w14:textId="7273CD69" w:rsidR="009C4F3D" w:rsidRDefault="008600AB" w:rsidP="00725F6D">
            <w:pPr>
              <w:pStyle w:val="TableText"/>
              <w:cnfStyle w:val="000000100000" w:firstRow="0" w:lastRow="0" w:firstColumn="0" w:lastColumn="0" w:oddVBand="0" w:evenVBand="0" w:oddHBand="1" w:evenHBand="0" w:firstRowFirstColumn="0" w:firstRowLastColumn="0" w:lastRowFirstColumn="0" w:lastRowLastColumn="0"/>
            </w:pPr>
            <w:r>
              <w:lastRenderedPageBreak/>
              <w:t>Possibility of</w:t>
            </w:r>
            <w:r w:rsidR="009C4F3D">
              <w:t xml:space="preserve"> energy variations</w:t>
            </w:r>
          </w:p>
          <w:p w14:paraId="19FC53E7"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lastRenderedPageBreak/>
              <w:t>Only usable during daylight hours</w:t>
            </w:r>
          </w:p>
        </w:tc>
      </w:tr>
      <w:tr w:rsidR="009C4F3D" w14:paraId="7B226AC8" w14:textId="77777777" w:rsidTr="00725F6D">
        <w:tc>
          <w:tcPr>
            <w:cnfStyle w:val="001000000000" w:firstRow="0" w:lastRow="0" w:firstColumn="1" w:lastColumn="0" w:oddVBand="0" w:evenVBand="0" w:oddHBand="0" w:evenHBand="0" w:firstRowFirstColumn="0" w:firstRowLastColumn="0" w:lastRowFirstColumn="0" w:lastRowLastColumn="0"/>
            <w:tcW w:w="623" w:type="dxa"/>
          </w:tcPr>
          <w:p w14:paraId="1FADC13E" w14:textId="77777777" w:rsidR="009C4F3D" w:rsidRDefault="009C4F3D" w:rsidP="00725F6D">
            <w:pPr>
              <w:pStyle w:val="TableText"/>
            </w:pPr>
            <w:r>
              <w:lastRenderedPageBreak/>
              <w:t>4</w:t>
            </w:r>
          </w:p>
        </w:tc>
        <w:tc>
          <w:tcPr>
            <w:tcW w:w="1215" w:type="dxa"/>
          </w:tcPr>
          <w:p w14:paraId="67DB37C5"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Wind Farm</w:t>
            </w:r>
          </w:p>
        </w:tc>
        <w:tc>
          <w:tcPr>
            <w:tcW w:w="3895" w:type="dxa"/>
          </w:tcPr>
          <w:p w14:paraId="5FF77D65" w14:textId="62AEF746" w:rsidR="009C4F3D" w:rsidRDefault="008600AB" w:rsidP="00725F6D">
            <w:pPr>
              <w:pStyle w:val="TableText"/>
              <w:cnfStyle w:val="000000000000" w:firstRow="0" w:lastRow="0" w:firstColumn="0" w:lastColumn="0" w:oddVBand="0" w:evenVBand="0" w:oddHBand="0" w:evenHBand="0" w:firstRowFirstColumn="0" w:firstRowLastColumn="0" w:lastRowFirstColumn="0" w:lastRowLastColumn="0"/>
            </w:pPr>
            <w:r>
              <w:t>Possibly</w:t>
            </w:r>
            <w:r w:rsidR="009C4F3D">
              <w:t xml:space="preserve"> available day and night</w:t>
            </w:r>
          </w:p>
          <w:p w14:paraId="34927D0F"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(Likely) most mature centralised and unit controller systems</w:t>
            </w:r>
          </w:p>
          <w:p w14:paraId="72D47B78"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Curtailable</w:t>
            </w:r>
          </w:p>
        </w:tc>
        <w:tc>
          <w:tcPr>
            <w:tcW w:w="3895" w:type="dxa"/>
          </w:tcPr>
          <w:p w14:paraId="5C918E52"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Slowest to be restored</w:t>
            </w:r>
          </w:p>
          <w:p w14:paraId="570DD700" w14:textId="333481C7" w:rsidR="009C4F3D" w:rsidRDefault="008600AB" w:rsidP="00725F6D">
            <w:pPr>
              <w:pStyle w:val="TableText"/>
              <w:cnfStyle w:val="000000000000" w:firstRow="0" w:lastRow="0" w:firstColumn="0" w:lastColumn="0" w:oddVBand="0" w:evenVBand="0" w:oddHBand="0" w:evenHBand="0" w:firstRowFirstColumn="0" w:firstRowLastColumn="0" w:lastRowFirstColumn="0" w:lastRowLastColumn="0"/>
            </w:pPr>
            <w:r>
              <w:t>Possibility of</w:t>
            </w:r>
            <w:r w:rsidR="009C4F3D">
              <w:t xml:space="preserve"> energy variations</w:t>
            </w:r>
          </w:p>
          <w:p w14:paraId="48FDF477"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Large reticulation network</w:t>
            </w:r>
          </w:p>
          <w:p w14:paraId="51984E6C"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Complex controllers</w:t>
            </w:r>
          </w:p>
          <w:p w14:paraId="5B05733A" w14:textId="77777777" w:rsidR="009C4F3D" w:rsidRDefault="009C4F3D" w:rsidP="00725F6D">
            <w:pPr>
              <w:pStyle w:val="TableText"/>
              <w:cnfStyle w:val="000000000000" w:firstRow="0" w:lastRow="0" w:firstColumn="0" w:lastColumn="0" w:oddVBand="0" w:evenVBand="0" w:oddHBand="0" w:evenHBand="0" w:firstRowFirstColumn="0" w:firstRowLastColumn="0" w:lastRowFirstColumn="0" w:lastRowLastColumn="0"/>
            </w:pPr>
            <w:r>
              <w:t>Minimum active power export requirements</w:t>
            </w:r>
          </w:p>
        </w:tc>
      </w:tr>
      <w:tr w:rsidR="009C4F3D" w14:paraId="404C4C0B" w14:textId="77777777" w:rsidTr="00725F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3" w:type="dxa"/>
          </w:tcPr>
          <w:p w14:paraId="72677E61" w14:textId="77777777" w:rsidR="009C4F3D" w:rsidRDefault="009C4F3D" w:rsidP="00725F6D">
            <w:pPr>
              <w:pStyle w:val="TableText"/>
            </w:pPr>
            <w:r>
              <w:t>5</w:t>
            </w:r>
          </w:p>
        </w:tc>
        <w:tc>
          <w:tcPr>
            <w:tcW w:w="1215" w:type="dxa"/>
          </w:tcPr>
          <w:p w14:paraId="076835AB" w14:textId="39066B89"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Hybrid</w:t>
            </w:r>
            <w:r w:rsidR="00065BCB">
              <w:t xml:space="preserve"> </w:t>
            </w:r>
            <w:r w:rsidR="00B31F95">
              <w:t xml:space="preserve">GFM </w:t>
            </w:r>
            <w:r w:rsidR="00065BCB">
              <w:t xml:space="preserve">BESS and </w:t>
            </w:r>
            <w:r w:rsidR="00B31F95">
              <w:t>GFL solar or wind</w:t>
            </w:r>
          </w:p>
        </w:tc>
        <w:tc>
          <w:tcPr>
            <w:tcW w:w="3895" w:type="dxa"/>
          </w:tcPr>
          <w:p w14:paraId="43DFA049" w14:textId="5B3E1B19" w:rsidR="009C4F3D" w:rsidRDefault="008600AB" w:rsidP="00725F6D">
            <w:pPr>
              <w:pStyle w:val="TableText"/>
              <w:cnfStyle w:val="000000100000" w:firstRow="0" w:lastRow="0" w:firstColumn="0" w:lastColumn="0" w:oddVBand="0" w:evenVBand="0" w:oddHBand="1" w:evenHBand="0" w:firstRowFirstColumn="0" w:firstRowLastColumn="0" w:lastRowFirstColumn="0" w:lastRowLastColumn="0"/>
            </w:pPr>
            <w:r>
              <w:t>Possibility</w:t>
            </w:r>
            <w:r w:rsidR="009C4F3D">
              <w:t xml:space="preserve"> </w:t>
            </w:r>
            <w:r>
              <w:t xml:space="preserve">of </w:t>
            </w:r>
            <w:r w:rsidR="009C4F3D">
              <w:t>smoothed output</w:t>
            </w:r>
          </w:p>
          <w:p w14:paraId="7514EF13"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Overcome solar or wind limitations, to the extent the battery has storage</w:t>
            </w:r>
          </w:p>
        </w:tc>
        <w:tc>
          <w:tcPr>
            <w:tcW w:w="3895" w:type="dxa"/>
          </w:tcPr>
          <w:p w14:paraId="3F24B4F2" w14:textId="5D39B1B0"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Most problematic park controllers / highest risk of park controller instability</w:t>
            </w:r>
            <w:r w:rsidR="00187D03">
              <w:t xml:space="preserve"> </w:t>
            </w:r>
            <w:sdt>
              <w:sdtPr>
                <w:id w:val="-618836323"/>
                <w:citation/>
              </w:sdtPr>
              <w:sdtContent>
                <w:r w:rsidR="00F57A7D">
                  <w:fldChar w:fldCharType="begin"/>
                </w:r>
                <w:r w:rsidR="00F57A7D">
                  <w:instrText xml:space="preserve"> CITATION Gro251 \l 3081 </w:instrText>
                </w:r>
                <w:r w:rsidR="00F57A7D">
                  <w:fldChar w:fldCharType="separate"/>
                </w:r>
                <w:r w:rsidR="00211758" w:rsidRPr="00211758">
                  <w:rPr>
                    <w:noProof/>
                  </w:rPr>
                  <w:t>[5]</w:t>
                </w:r>
                <w:r w:rsidR="00F57A7D">
                  <w:fldChar w:fldCharType="end"/>
                </w:r>
              </w:sdtContent>
            </w:sdt>
          </w:p>
          <w:p w14:paraId="7E3E8A4B" w14:textId="77777777" w:rsidR="009C4F3D" w:rsidRDefault="009C4F3D" w:rsidP="00725F6D">
            <w:pPr>
              <w:pStyle w:val="TableText"/>
              <w:cnfStyle w:val="000000100000" w:firstRow="0" w:lastRow="0" w:firstColumn="0" w:lastColumn="0" w:oddVBand="0" w:evenVBand="0" w:oddHBand="1" w:evenHBand="0" w:firstRowFirstColumn="0" w:firstRowLastColumn="0" w:lastRowFirstColumn="0" w:lastRowLastColumn="0"/>
            </w:pPr>
            <w:r>
              <w:t>Highest risk for unknown plant interactions</w:t>
            </w:r>
          </w:p>
        </w:tc>
      </w:tr>
    </w:tbl>
    <w:p w14:paraId="4A0E11F2" w14:textId="66913A69" w:rsidR="009C4F3D" w:rsidRDefault="009C4F3D" w:rsidP="00725F6D">
      <w:pPr>
        <w:pStyle w:val="BodyText"/>
      </w:pPr>
      <w:r>
        <w:t xml:space="preserve">However, in a practical sense, any remote hybrid solution </w:t>
      </w:r>
      <w:r w:rsidR="00594F3F">
        <w:t xml:space="preserve">that </w:t>
      </w:r>
      <w:r>
        <w:t>will be devised on the day of a system black event will likely be dictated by numerous factors such as the weather, diurnal cycle and storage levels</w:t>
      </w:r>
      <w:r w:rsidR="00594F3F">
        <w:t xml:space="preserve">. </w:t>
      </w:r>
      <w:r w:rsidR="008A30DC">
        <w:t>However,</w:t>
      </w:r>
      <w:r w:rsidR="00594F3F">
        <w:t xml:space="preserve"> </w:t>
      </w:r>
      <w:r>
        <w:t xml:space="preserve">it is worthwhile knowing that almost all combinations </w:t>
      </w:r>
      <w:r w:rsidR="005562AF">
        <w:t xml:space="preserve">of units </w:t>
      </w:r>
      <w:r>
        <w:t xml:space="preserve">are </w:t>
      </w:r>
      <w:r w:rsidR="005562AF">
        <w:t xml:space="preserve">possibly </w:t>
      </w:r>
      <w:r>
        <w:t>viable.</w:t>
      </w:r>
    </w:p>
    <w:bookmarkEnd w:id="180"/>
    <w:p w14:paraId="1CB28833" w14:textId="77777777" w:rsidR="009C4F3D" w:rsidRDefault="009C4F3D" w:rsidP="009C4F3D">
      <w:pPr>
        <w:spacing w:after="160"/>
        <w:rPr>
          <w:rFonts w:eastAsiaTheme="majorEastAsia" w:cstheme="majorBidi"/>
          <w:b/>
          <w:color w:val="00A9CE" w:themeColor="accent1"/>
          <w:sz w:val="32"/>
          <w:szCs w:val="32"/>
        </w:rPr>
      </w:pPr>
      <w:r>
        <w:br w:type="page"/>
      </w:r>
    </w:p>
    <w:p w14:paraId="081FD19D" w14:textId="535E4646" w:rsidR="009C4F3D" w:rsidRDefault="009C4F3D" w:rsidP="009C4F3D">
      <w:pPr>
        <w:pStyle w:val="Heading2"/>
      </w:pPr>
      <w:bookmarkStart w:id="184" w:name="_Toc221522066"/>
      <w:bookmarkStart w:id="185" w:name="_Toc226981587"/>
      <w:r>
        <w:lastRenderedPageBreak/>
        <w:t xml:space="preserve">Restart-Capable IBR Plant </w:t>
      </w:r>
      <w:bookmarkEnd w:id="184"/>
      <w:bookmarkEnd w:id="185"/>
      <w:r w:rsidR="00AA22B7">
        <w:t>Standards</w:t>
      </w:r>
    </w:p>
    <w:p w14:paraId="7D681C32" w14:textId="24154BB1" w:rsidR="0023042F" w:rsidRDefault="0023042F" w:rsidP="00D02E0A">
      <w:pPr>
        <w:pStyle w:val="BodyText"/>
      </w:pPr>
      <w:r w:rsidRPr="0023042F">
        <w:t xml:space="preserve">This section sets out proposed requirements for restart-capable IBR plants, emphasising clearly defined, testable criteria that can be assessed for a nominated </w:t>
      </w:r>
      <w:r>
        <w:t>restart-capable</w:t>
      </w:r>
      <w:r w:rsidRPr="0023042F">
        <w:t xml:space="preserve"> generator. It distinguishes plant-level requirements from obligations more appropriately addressed within system restoration plans, ensuring practical and repeatable verification. Core capability focuses on establishing and maintaining stable islanded operation under weak-grid conditions, alongside predictable behaviour during energisation, load changes and fault events. The requirements also address protection performance, power quality, dynamic stability and current-limited operation. A consolidated requirements matrix is provided to summarise key capabilities, rationale and indicative verification approaches.</w:t>
      </w:r>
    </w:p>
    <w:p w14:paraId="106C3DE0" w14:textId="1E2CFB4C" w:rsidR="00FF3030" w:rsidRPr="00FF3030" w:rsidRDefault="00EC09CD" w:rsidP="002715BD">
      <w:pPr>
        <w:pStyle w:val="Heading3"/>
      </w:pPr>
      <w:r>
        <w:t>P</w:t>
      </w:r>
      <w:r w:rsidR="00FF3030" w:rsidRPr="00FF3030">
        <w:t>lant-level requirement versus network restoration plan</w:t>
      </w:r>
    </w:p>
    <w:p w14:paraId="238E792B" w14:textId="2D333D63" w:rsidR="00FF3030" w:rsidRPr="00FF3030" w:rsidRDefault="00FF3030" w:rsidP="002532BA">
      <w:pPr>
        <w:pStyle w:val="BodyText"/>
      </w:pPr>
      <w:r w:rsidRPr="00FF3030">
        <w:t xml:space="preserve">A key drafting principle </w:t>
      </w:r>
      <w:r w:rsidR="00010368">
        <w:t xml:space="preserve">of </w:t>
      </w:r>
      <w:r w:rsidR="00AA22B7">
        <w:t xml:space="preserve">any </w:t>
      </w:r>
      <w:r w:rsidR="00010368">
        <w:t>restart-capable IBR plant standards</w:t>
      </w:r>
      <w:r w:rsidR="00FD202E">
        <w:t xml:space="preserve"> or requirements</w:t>
      </w:r>
      <w:r w:rsidR="00010368">
        <w:t xml:space="preserve"> </w:t>
      </w:r>
      <w:r w:rsidRPr="00FF3030">
        <w:t xml:space="preserve">is that </w:t>
      </w:r>
      <w:r w:rsidR="00010368">
        <w:t>any</w:t>
      </w:r>
      <w:r w:rsidR="00010368" w:rsidRPr="00FF3030">
        <w:t xml:space="preserve"> </w:t>
      </w:r>
      <w:r w:rsidRPr="00FF3030">
        <w:t>proposed requirement</w:t>
      </w:r>
      <w:r w:rsidR="00010368">
        <w:t>s</w:t>
      </w:r>
      <w:r w:rsidRPr="00FF3030">
        <w:t xml:space="preserve"> should be capable of assessment for a nominated proposed SRAS generator. This means the requirement should be testable using defined plant settings, representative test circuits and agreed energisation or load pickup duties. It should not require the proponent to prove, as a generic plant standard, that the plant can support all possible future restoration network configurations or arbitrary island growth pathways.</w:t>
      </w:r>
    </w:p>
    <w:p w14:paraId="2BCB2257" w14:textId="77777777" w:rsidR="00FF3030" w:rsidRPr="00FF3030" w:rsidRDefault="00FF3030" w:rsidP="002532BA">
      <w:pPr>
        <w:pStyle w:val="BodyText"/>
      </w:pPr>
      <w:r w:rsidRPr="00FF3030">
        <w:t xml:space="preserve">On that basis, items that are mainly obligations of a restoration </w:t>
      </w:r>
      <w:r w:rsidRPr="00CA41BF">
        <w:rPr>
          <w:i/>
        </w:rPr>
        <w:t>plan</w:t>
      </w:r>
      <w:r w:rsidRPr="00FF3030">
        <w:t xml:space="preserve"> or </w:t>
      </w:r>
      <w:r w:rsidRPr="00CA41BF">
        <w:rPr>
          <w:i/>
        </w:rPr>
        <w:t>procurement</w:t>
      </w:r>
      <w:r w:rsidRPr="00FF3030">
        <w:t xml:space="preserve"> specification have been excluded from the generic requirements matrix. In particular, generic island growth and reconfiguration, resynchronisation of separate islands, and positive damping for </w:t>
      </w:r>
      <w:r w:rsidRPr="002715BD">
        <w:t>nominated</w:t>
      </w:r>
      <w:r w:rsidRPr="00FF3030">
        <w:t xml:space="preserve"> network modes should not be default plant-standard requirements. They may still be specified for a particular SRAS service, location, or restoration path, but they should be treated as application-specific requirements rather than universal criteria for all proposed SRAS generators.</w:t>
      </w:r>
    </w:p>
    <w:p w14:paraId="2AF13488" w14:textId="21C6B7FD" w:rsidR="00FF3030" w:rsidRPr="00FF3030" w:rsidRDefault="00FF3030" w:rsidP="002532BA">
      <w:pPr>
        <w:pStyle w:val="BodyText"/>
      </w:pPr>
      <w:r w:rsidRPr="00FF3030">
        <w:t xml:space="preserve">Similarly, behaviour under changing network conditions remains relevant, but should be represented through a defined assessment envelope. For example, the plant can be assessed against specified Thevenin impedance, X/R ratio, passive plant switching, energisation and load-mix cases. This preserves the practical intent of the requirement while keeping it amenable to repeatable assessment by the proponent and </w:t>
      </w:r>
      <w:r w:rsidR="003F3E5A">
        <w:t>the system operator</w:t>
      </w:r>
      <w:r w:rsidRPr="00FF3030">
        <w:t>.</w:t>
      </w:r>
    </w:p>
    <w:p w14:paraId="0278FF7B" w14:textId="45B3F556" w:rsidR="00FF3030" w:rsidRPr="00FF3030" w:rsidRDefault="00FF3030" w:rsidP="002715BD">
      <w:pPr>
        <w:pStyle w:val="Heading3"/>
      </w:pPr>
      <w:r w:rsidRPr="00FF3030">
        <w:t>Core restart capability</w:t>
      </w:r>
    </w:p>
    <w:p w14:paraId="76EDBC64" w14:textId="7455AC0F" w:rsidR="00FF3030" w:rsidRPr="00FF3030" w:rsidRDefault="00FF3030" w:rsidP="002532BA">
      <w:pPr>
        <w:pStyle w:val="BodyText"/>
      </w:pPr>
      <w:r w:rsidRPr="00FF3030">
        <w:t>At the centre of the requirement</w:t>
      </w:r>
      <w:r w:rsidR="003B3580">
        <w:t>s in the need for</w:t>
      </w:r>
      <w:r w:rsidRPr="00FF3030">
        <w:t xml:space="preserve"> a restart-capable inverter-based resource be able to establish and maintain a stable electrical island under low-inertia and low-strength conditions. This goes well beyond the ordinary requirement to support voltage and frequency in an already energised system. The plant must be capable of creating and regulating the local voltage waveform, tolerating substantial uncertainty in the </w:t>
      </w:r>
      <w:r w:rsidR="003E6C35">
        <w:t>ratio</w:t>
      </w:r>
      <w:r w:rsidR="003E6C35" w:rsidRPr="00FF3030">
        <w:t xml:space="preserve"> </w:t>
      </w:r>
      <w:r w:rsidRPr="00FF3030">
        <w:t xml:space="preserve">between active and reactive power, and maintaining stable control while energising representative network components and picking up load in a staged, </w:t>
      </w:r>
      <w:r w:rsidR="009D4316">
        <w:t>possibly</w:t>
      </w:r>
      <w:r w:rsidR="009D4316" w:rsidRPr="00FF3030">
        <w:t xml:space="preserve"> </w:t>
      </w:r>
      <w:r w:rsidRPr="00FF3030">
        <w:t>discontinuous manner.</w:t>
      </w:r>
    </w:p>
    <w:p w14:paraId="196136B4" w14:textId="64C58895" w:rsidR="00FF3030" w:rsidRPr="00FF3030" w:rsidRDefault="00FF3030" w:rsidP="002532BA">
      <w:pPr>
        <w:pStyle w:val="BodyText"/>
      </w:pPr>
      <w:r w:rsidRPr="00FF3030">
        <w:t xml:space="preserve">For a </w:t>
      </w:r>
      <w:r w:rsidR="009D4316">
        <w:t>restart standard for</w:t>
      </w:r>
      <w:r w:rsidRPr="00FF3030">
        <w:t xml:space="preserve"> generic plant, the relevant assessment question is not whether the plant can deliver a complete network restoration plan on its own. The relevant question is whether the </w:t>
      </w:r>
      <w:r w:rsidRPr="002715BD">
        <w:t>proposed</w:t>
      </w:r>
      <w:r w:rsidRPr="00FF3030">
        <w:t xml:space="preserve"> SRAS generator can meet defined, observable behaviours at its connection point and </w:t>
      </w:r>
      <w:r w:rsidRPr="00FF3030">
        <w:lastRenderedPageBreak/>
        <w:t>within a bounded restoration test envelope. This includes initial island establishment, sustained islanded operation, passive element energisation, load pickup and rejection, current-limited behaviour, protection-quality fault response</w:t>
      </w:r>
      <w:r w:rsidR="004534C3">
        <w:t>,</w:t>
      </w:r>
      <w:r w:rsidRPr="00FF3030">
        <w:t xml:space="preserve"> and </w:t>
      </w:r>
      <w:r w:rsidR="00CB7B19">
        <w:t xml:space="preserve">provision of a </w:t>
      </w:r>
      <w:r w:rsidRPr="00FF3030">
        <w:t xml:space="preserve">model </w:t>
      </w:r>
      <w:r w:rsidR="00CB7B19">
        <w:t xml:space="preserve">that is of </w:t>
      </w:r>
      <w:r w:rsidRPr="00FF3030">
        <w:t xml:space="preserve">sufficient </w:t>
      </w:r>
      <w:r w:rsidR="00CB7B19">
        <w:t xml:space="preserve">quality </w:t>
      </w:r>
      <w:r w:rsidRPr="00FF3030">
        <w:t>to verify those behaviours.</w:t>
      </w:r>
    </w:p>
    <w:p w14:paraId="417C50DC" w14:textId="3EDCF854" w:rsidR="00FF3030" w:rsidRPr="00FF3030" w:rsidRDefault="00FF3030" w:rsidP="002532BA">
      <w:pPr>
        <w:pStyle w:val="BodyText"/>
      </w:pPr>
      <w:r w:rsidRPr="00FF3030">
        <w:t xml:space="preserve">The </w:t>
      </w:r>
      <w:r w:rsidR="0095086A">
        <w:t>requirements</w:t>
      </w:r>
      <w:r w:rsidR="0095086A" w:rsidRPr="00FF3030">
        <w:t xml:space="preserve"> </w:t>
      </w:r>
      <w:r w:rsidRPr="00FF3030">
        <w:t xml:space="preserve">also recognises that restart conditions often expose the plant to </w:t>
      </w:r>
      <w:r w:rsidR="00754688" w:rsidRPr="00FF3030">
        <w:t>weak</w:t>
      </w:r>
      <w:r w:rsidR="00754688">
        <w:t xml:space="preserve"> grid conditions </w:t>
      </w:r>
      <w:r w:rsidRPr="00FF3030">
        <w:t xml:space="preserve">that are not well </w:t>
      </w:r>
      <w:r w:rsidR="003D38F1">
        <w:t xml:space="preserve">identified </w:t>
      </w:r>
      <w:r w:rsidRPr="00FF3030">
        <w:t xml:space="preserve">by ordinary short-circuit-ratio screening alone. During early restoration stages, effective system strength may be extremely low, highly non-linear, and strongly dependent on the evolving </w:t>
      </w:r>
      <w:r w:rsidRPr="002715BD">
        <w:t>network</w:t>
      </w:r>
      <w:r w:rsidRPr="00FF3030">
        <w:t xml:space="preserve"> topology and the status of passive equipment. A restart-capable plant is therefore required to demonstrate not </w:t>
      </w:r>
      <w:r w:rsidR="00E93A95">
        <w:t xml:space="preserve">only </w:t>
      </w:r>
      <w:r w:rsidRPr="00FF3030">
        <w:t xml:space="preserve">survival under weak-grid conditions, but stable, predictable and useful performance as a source of voltage and power under a defined set of weak-grid and passive-network test conditions. This requires a layered assessment approach in which </w:t>
      </w:r>
      <w:r w:rsidR="00830FF5">
        <w:t>broad</w:t>
      </w:r>
      <w:r w:rsidRPr="00FF3030">
        <w:t xml:space="preserve"> screening metrics are supplemented by </w:t>
      </w:r>
      <w:r w:rsidR="00830FF5">
        <w:t xml:space="preserve">detailed </w:t>
      </w:r>
      <w:r w:rsidRPr="00FF3030">
        <w:t>EMT and interaction studies using representative in-service settings and credible test envelopes.</w:t>
      </w:r>
    </w:p>
    <w:p w14:paraId="5936EDF9" w14:textId="0B67CF75" w:rsidR="00FF3030" w:rsidRPr="00FF3030" w:rsidRDefault="00FF3030" w:rsidP="002715BD">
      <w:pPr>
        <w:pStyle w:val="Heading4"/>
      </w:pPr>
      <w:r w:rsidRPr="00FF3030">
        <w:t>Protection, controls and power quality</w:t>
      </w:r>
    </w:p>
    <w:p w14:paraId="2B54526F" w14:textId="59EF4D94" w:rsidR="00FF3030" w:rsidRPr="00FF3030" w:rsidRDefault="00FF3030" w:rsidP="002532BA">
      <w:pPr>
        <w:pStyle w:val="BodyText"/>
      </w:pPr>
      <w:r w:rsidRPr="00FF3030">
        <w:t xml:space="preserve">Protection and control system interaction </w:t>
      </w:r>
      <w:r w:rsidR="000230D9">
        <w:t xml:space="preserve">requirements </w:t>
      </w:r>
      <w:r w:rsidRPr="00FF3030">
        <w:t xml:space="preserve">form another essential part of the </w:t>
      </w:r>
      <w:r w:rsidR="006D0CCD">
        <w:t>requirements</w:t>
      </w:r>
      <w:r w:rsidRPr="00FF3030">
        <w:t xml:space="preserve">. Restoration islands formed or supported by inverter-based plants may </w:t>
      </w:r>
      <w:r w:rsidRPr="002715BD">
        <w:t>produce</w:t>
      </w:r>
      <w:r w:rsidRPr="00FF3030">
        <w:t xml:space="preserve"> fault and disturbance responses that differ materially from those associated with conventional synchronous systems, including lower and more tightly controlled fault currents, </w:t>
      </w:r>
      <w:r w:rsidR="00D60491">
        <w:t>non-conventional</w:t>
      </w:r>
      <w:r w:rsidR="00D60491" w:rsidRPr="00FF3030">
        <w:t xml:space="preserve"> </w:t>
      </w:r>
      <w:r w:rsidRPr="00FF3030">
        <w:t>current-angle characteristics</w:t>
      </w:r>
      <w:r w:rsidR="00D60491">
        <w:t>,</w:t>
      </w:r>
      <w:r w:rsidRPr="00FF3030">
        <w:t xml:space="preserve"> </w:t>
      </w:r>
      <w:r w:rsidR="00D60491">
        <w:t>or</w:t>
      </w:r>
      <w:r w:rsidR="00D60491" w:rsidRPr="00FF3030">
        <w:t xml:space="preserve"> </w:t>
      </w:r>
      <w:r w:rsidRPr="00FF3030">
        <w:t>dynamic current limitation</w:t>
      </w:r>
      <w:r w:rsidR="00D60491">
        <w:t>s</w:t>
      </w:r>
      <w:r w:rsidRPr="00FF3030">
        <w:t>. These differences can affect the performance of feeder, transformer, line, directional and frequency-based protection, as well as interactions with plant-level supervisory functions and anti-windup or mode-transition logic.</w:t>
      </w:r>
    </w:p>
    <w:p w14:paraId="5CEB3228" w14:textId="2A7A1ECC" w:rsidR="00FF3030" w:rsidRPr="00FF3030" w:rsidRDefault="00FF3030" w:rsidP="002532BA">
      <w:pPr>
        <w:pStyle w:val="BodyText"/>
      </w:pPr>
      <w:r w:rsidRPr="00FF3030">
        <w:t xml:space="preserve">The </w:t>
      </w:r>
      <w:r w:rsidR="00277EAF">
        <w:t>requirements</w:t>
      </w:r>
      <w:r w:rsidRPr="00FF3030">
        <w:t xml:space="preserve"> should therefore include a specific </w:t>
      </w:r>
      <w:r w:rsidR="00277EAF">
        <w:t>need</w:t>
      </w:r>
      <w:r w:rsidR="00277EAF" w:rsidRPr="00FF3030">
        <w:t xml:space="preserve"> </w:t>
      </w:r>
      <w:r w:rsidRPr="00FF3030">
        <w:t xml:space="preserve">for protection-quality fault-current response. The intent is not to require the proposed SRAS generator to guarantee the </w:t>
      </w:r>
      <w:r w:rsidRPr="002715BD">
        <w:t>operation</w:t>
      </w:r>
      <w:r w:rsidRPr="00FF3030">
        <w:t xml:space="preserve"> of every legacy relay in every possible network. Rather, it is to ensure that, for defined fault cases and plant operating states, the fault-current contribution has attributes that are suitable for protection assessment: sufficiently distinguishable magnitude and time profile, coherent sequence quantities, bounded phase-angle behaviour, acceptable waveform quality, a predictable apparent-impedance trajectory and repeatable behaviour across equivalent events.</w:t>
      </w:r>
    </w:p>
    <w:p w14:paraId="24BC292F" w14:textId="26CBF22B" w:rsidR="008E6A82" w:rsidRDefault="00FF3030" w:rsidP="002532BA">
      <w:pPr>
        <w:pStyle w:val="BodyText"/>
      </w:pPr>
      <w:r w:rsidRPr="002715BD">
        <w:t xml:space="preserve">The indicative </w:t>
      </w:r>
      <w:r w:rsidR="007E1DF4">
        <w:t>requirements</w:t>
      </w:r>
      <w:r w:rsidR="007E1DF4" w:rsidRPr="002715BD">
        <w:t xml:space="preserve"> </w:t>
      </w:r>
      <w:r w:rsidRPr="002715BD">
        <w:t>proposed include sustained and clearly distinguishable fault current, for example</w:t>
      </w:r>
      <w:r w:rsidR="007E1DF4">
        <w:t>:</w:t>
      </w:r>
    </w:p>
    <w:p w14:paraId="19D795FD" w14:textId="627593E7" w:rsidR="008E6A82" w:rsidRDefault="007E1DF4" w:rsidP="008E6A82">
      <w:pPr>
        <w:pStyle w:val="ListBullet"/>
      </w:pPr>
      <w:r>
        <w:t>A</w:t>
      </w:r>
      <w:r w:rsidR="00FF3030" w:rsidRPr="002715BD">
        <w:t>t least 1.2 pu RMS where feasible</w:t>
      </w:r>
    </w:p>
    <w:p w14:paraId="685ECB5D" w14:textId="514DFA1C" w:rsidR="008E6A82" w:rsidRDefault="007E1DF4" w:rsidP="008E6A82">
      <w:pPr>
        <w:pStyle w:val="ListBullet"/>
      </w:pPr>
      <w:r>
        <w:t>L</w:t>
      </w:r>
      <w:r w:rsidR="00FF3030" w:rsidRPr="002715BD">
        <w:t>imited fast decay or oscillation</w:t>
      </w:r>
    </w:p>
    <w:p w14:paraId="306FEA4C" w14:textId="13398AD7" w:rsidR="008E6A82" w:rsidRDefault="007E1DF4" w:rsidP="008E6A82">
      <w:pPr>
        <w:pStyle w:val="ListBullet"/>
      </w:pPr>
      <w:r>
        <w:t>N</w:t>
      </w:r>
      <w:r w:rsidR="00FF3030" w:rsidRPr="002715BD">
        <w:t>egative-sequence current that remains coherent with terminal negative-sequence voltage during unbalanced faults</w:t>
      </w:r>
    </w:p>
    <w:p w14:paraId="2BCEC375" w14:textId="2E9C7C58" w:rsidR="008E6A82" w:rsidRDefault="007E1DF4" w:rsidP="008E6A82">
      <w:pPr>
        <w:pStyle w:val="ListBullet"/>
      </w:pPr>
      <w:r>
        <w:t>B</w:t>
      </w:r>
      <w:r w:rsidR="00FF3030" w:rsidRPr="002715BD">
        <w:t>ounded fault-current phase-angle movement</w:t>
      </w:r>
    </w:p>
    <w:p w14:paraId="79BAF620" w14:textId="445B13C9" w:rsidR="00943750" w:rsidRDefault="007E1DF4" w:rsidP="008E6A82">
      <w:pPr>
        <w:pStyle w:val="ListBullet"/>
      </w:pPr>
      <w:r>
        <w:t>E</w:t>
      </w:r>
      <w:r w:rsidR="00FF3030" w:rsidRPr="002715BD">
        <w:t xml:space="preserve">ssentially fundamental-frequency contribution without problematic subharmonic, interharmonic or DC artefacts, and </w:t>
      </w:r>
    </w:p>
    <w:p w14:paraId="5BBC4927" w14:textId="7512DB5C" w:rsidR="00604B97" w:rsidRDefault="007E1DF4" w:rsidP="008E6A82">
      <w:pPr>
        <w:pStyle w:val="ListBullet"/>
      </w:pPr>
      <w:r>
        <w:t>A</w:t>
      </w:r>
      <w:r w:rsidR="00FF3030" w:rsidRPr="002715BD">
        <w:t>n apparent R-X trajectory that is physically consistent with forward and reverse fault direction.</w:t>
      </w:r>
    </w:p>
    <w:p w14:paraId="45F00D76" w14:textId="6F76545A" w:rsidR="00FF3030" w:rsidRPr="002715BD" w:rsidRDefault="00FF3030" w:rsidP="00CA41BF">
      <w:pPr>
        <w:pStyle w:val="ListBullet"/>
        <w:numPr>
          <w:ilvl w:val="0"/>
          <w:numId w:val="0"/>
        </w:numPr>
      </w:pPr>
      <w:r w:rsidRPr="002715BD">
        <w:t>Numerical values should remain provisional until validated against relay performance, OEM capability, semiconductor duty and restoration needs.</w:t>
      </w:r>
    </w:p>
    <w:p w14:paraId="2541350C" w14:textId="48DCEED2" w:rsidR="00FF3030" w:rsidRPr="002715BD" w:rsidRDefault="00FF3030" w:rsidP="002532BA">
      <w:pPr>
        <w:pStyle w:val="BodyText"/>
      </w:pPr>
      <w:r w:rsidRPr="002715BD">
        <w:lastRenderedPageBreak/>
        <w:t>The same principle applies to power-quality and harmonic performance. Restoration conditions can heighten the risk of voltage distortion, resonance</w:t>
      </w:r>
      <w:r w:rsidR="00604B97">
        <w:t>,</w:t>
      </w:r>
      <w:r w:rsidRPr="002715BD">
        <w:t xml:space="preserve"> and poorly damped harmonic interactions, particularly when lightly loaded lines, transformers, capacitor banks, harmonic filters and electronically dominated loads are energised in a weak and evolving island. A restart-capable inverter-based resource is therefore assessed not only for fundamental-frequency stability, but also for its ability to operate without creating unacceptable voltage waveform distortion or adverse resonance behaviour under defined energisation and switching cases.</w:t>
      </w:r>
    </w:p>
    <w:p w14:paraId="519CC448" w14:textId="252BCED2" w:rsidR="00FF3030" w:rsidRPr="002715BD" w:rsidRDefault="00FF3030" w:rsidP="002532BA">
      <w:pPr>
        <w:pStyle w:val="BodyText"/>
      </w:pPr>
      <w:r w:rsidRPr="002715BD">
        <w:t>Dynamic stability and oscillatory behaviour also require explicit treatment. A restart-capable plant may encounter, or itself excite, a range of poorly damped modes under restoration conditions, including plant-</w:t>
      </w:r>
      <w:r w:rsidR="004332CD">
        <w:t>scale</w:t>
      </w:r>
      <w:r w:rsidR="004332CD" w:rsidRPr="002715BD">
        <w:t xml:space="preserve"> </w:t>
      </w:r>
      <w:r w:rsidRPr="002715BD">
        <w:t xml:space="preserve">control oscillations, converter-network interactions and sub-synchronous phenomena. At a minimum, the </w:t>
      </w:r>
      <w:r w:rsidR="00747281">
        <w:t>requirements</w:t>
      </w:r>
      <w:r w:rsidRPr="002715BD">
        <w:t xml:space="preserve"> </w:t>
      </w:r>
      <w:r w:rsidR="00503B7E">
        <w:t xml:space="preserve">should </w:t>
      </w:r>
      <w:r w:rsidRPr="002715BD">
        <w:t xml:space="preserve">require oscillation-neutral behaviour across the defined restoration test envelope, meaning that the plant must not reduce damping or introduce unstable or poorly damped oscillations. Where a location-specific service requires </w:t>
      </w:r>
      <w:r w:rsidR="006C3CF8">
        <w:t xml:space="preserve">a contribution to </w:t>
      </w:r>
      <w:r w:rsidRPr="002715BD">
        <w:t>positive damping, that should be specified directly as part of the service procurement or operational restoration plan, not assumed as a default generic plant requirement.</w:t>
      </w:r>
    </w:p>
    <w:p w14:paraId="0622DD78" w14:textId="3FC17959" w:rsidR="00FF3030" w:rsidRPr="00FF3030" w:rsidRDefault="00FF3030" w:rsidP="002715BD">
      <w:pPr>
        <w:pStyle w:val="Heading4"/>
      </w:pPr>
      <w:r w:rsidRPr="00FF3030">
        <w:t>Behaviour under stress and during energisation</w:t>
      </w:r>
    </w:p>
    <w:p w14:paraId="0296F9DF" w14:textId="3C5E7806" w:rsidR="00FF3030" w:rsidRPr="002715BD" w:rsidRDefault="00FF3030" w:rsidP="002532BA">
      <w:pPr>
        <w:pStyle w:val="BodyText"/>
      </w:pPr>
      <w:r w:rsidRPr="002715BD">
        <w:t xml:space="preserve">A further key issue is </w:t>
      </w:r>
      <w:r w:rsidR="004734E1">
        <w:t xml:space="preserve">IBR </w:t>
      </w:r>
      <w:r w:rsidRPr="002715BD">
        <w:t xml:space="preserve">plant behaviour at </w:t>
      </w:r>
      <w:r w:rsidR="00742375">
        <w:t xml:space="preserve">its </w:t>
      </w:r>
      <w:r w:rsidRPr="002715BD">
        <w:t>limit</w:t>
      </w:r>
      <w:r w:rsidR="00742375">
        <w:t xml:space="preserve"> of output current</w:t>
      </w:r>
      <w:r w:rsidRPr="002715BD">
        <w:t xml:space="preserve">. Many of the most challenging restoration scenarios are precisely those in which the inverter is headroom-constrained or driven into current saturation, and this is often the region in which plant behaviour changes most materially. If </w:t>
      </w:r>
      <w:r w:rsidR="00613FBF">
        <w:t xml:space="preserve">plant </w:t>
      </w:r>
      <w:r w:rsidR="00742375">
        <w:t>restart</w:t>
      </w:r>
      <w:r w:rsidRPr="002715BD">
        <w:t xml:space="preserve"> </w:t>
      </w:r>
      <w:r w:rsidR="00613FBF">
        <w:t>requirements</w:t>
      </w:r>
      <w:r w:rsidR="00613FBF" w:rsidRPr="002715BD">
        <w:t xml:space="preserve"> </w:t>
      </w:r>
      <w:r w:rsidRPr="002715BD">
        <w:t xml:space="preserve">are silent on acceptable performance in that region, they leave ambiguity at the point where clarity is most needed. The </w:t>
      </w:r>
      <w:r w:rsidR="00585C46">
        <w:t xml:space="preserve">requirements outlined in Section </w:t>
      </w:r>
      <w:r w:rsidR="00585C46">
        <w:fldChar w:fldCharType="begin"/>
      </w:r>
      <w:r w:rsidR="00585C46">
        <w:instrText xml:space="preserve"> REF _Ref232610876 \r \h </w:instrText>
      </w:r>
      <w:r w:rsidR="00585C46">
        <w:fldChar w:fldCharType="separate"/>
      </w:r>
      <w:r w:rsidR="00211758">
        <w:t>3.3.4</w:t>
      </w:r>
      <w:r w:rsidR="00585C46">
        <w:fldChar w:fldCharType="end"/>
      </w:r>
      <w:r w:rsidRPr="002715BD">
        <w:t xml:space="preserve"> therefore define the minimum acceptable behaviour during current-limited operation, including acceptable degradation of performance, control-priority changes, and transitions into and out of the current-limited region.</w:t>
      </w:r>
    </w:p>
    <w:p w14:paraId="74FC991B" w14:textId="77777777" w:rsidR="00FF3030" w:rsidRPr="002715BD" w:rsidRDefault="00FF3030" w:rsidP="002532BA">
      <w:pPr>
        <w:pStyle w:val="BodyText"/>
      </w:pPr>
      <w:r w:rsidRPr="002715BD">
        <w:t>This is particularly important because the current limitations can also affect the protection-quality fault current. A plant that provides voltage-forming behaviour during normal islanded operation may still be of limited restoration value if its response during faults is too small, too variable, poorly phased, rich in non-fundamental components or inconsistent with the assumptions needed for protection assessment. The requirement should therefore consider faulted current-limited behaviour as part of the restart capability, not as a separate or optional topic.</w:t>
      </w:r>
    </w:p>
    <w:p w14:paraId="198A8A63" w14:textId="59D5D88F" w:rsidR="00FF3030" w:rsidRPr="00FF3030" w:rsidRDefault="00FF3030" w:rsidP="002532BA">
      <w:pPr>
        <w:pStyle w:val="BodyText"/>
      </w:pPr>
      <w:r w:rsidRPr="002715BD">
        <w:t xml:space="preserve">The </w:t>
      </w:r>
      <w:r w:rsidR="00E2654A">
        <w:t>requirements</w:t>
      </w:r>
      <w:r w:rsidR="00E2654A" w:rsidRPr="002715BD">
        <w:t xml:space="preserve"> </w:t>
      </w:r>
      <w:r w:rsidRPr="002715BD">
        <w:t>also consider energisation of passive network elements and load pickup in greater detail. Transformer inrush, line and cable charging, cold-load pickup and load rejection events can all drive large voltage and frequency excursions in weak restoration islands and may interact strongly with inverter controls. A restart-capable plant is therefore required to demonstrate that it can energise representative passive elements and tolerate credible block loading and shedding while maintaining stable, recoverable operation within agreed performance envelopes.</w:t>
      </w:r>
      <w:r w:rsidR="00644950" w:rsidRPr="002715BD">
        <w:t xml:space="preserve"> It is noted that </w:t>
      </w:r>
      <w:r w:rsidR="00F661AF" w:rsidRPr="002715BD">
        <w:t xml:space="preserve">within </w:t>
      </w:r>
      <w:r w:rsidR="00740F32" w:rsidRPr="002715BD">
        <w:t xml:space="preserve">section 3.2.2 of </w:t>
      </w:r>
      <w:sdt>
        <w:sdtPr>
          <w:id w:val="-1851172420"/>
          <w:citation/>
        </w:sdtPr>
        <w:sdtContent>
          <w:r w:rsidR="00AB3EB7" w:rsidRPr="002715BD">
            <w:fldChar w:fldCharType="begin"/>
          </w:r>
          <w:r w:rsidR="00AB3EB7" w:rsidRPr="002715BD">
            <w:instrText xml:space="preserve"> CITATION UNI26 \l 3081 </w:instrText>
          </w:r>
          <w:r w:rsidR="00AB3EB7" w:rsidRPr="002715BD">
            <w:fldChar w:fldCharType="separate"/>
          </w:r>
          <w:r w:rsidR="00211758" w:rsidRPr="00211758">
            <w:rPr>
              <w:noProof/>
            </w:rPr>
            <w:t>[12]</w:t>
          </w:r>
          <w:r w:rsidR="00AB3EB7" w:rsidRPr="002715BD">
            <w:fldChar w:fldCharType="end"/>
          </w:r>
        </w:sdtContent>
      </w:sdt>
      <w:r w:rsidR="00F661AF" w:rsidRPr="002715BD">
        <w:t xml:space="preserve"> </w:t>
      </w:r>
      <w:r w:rsidR="007047D0">
        <w:t>it is</w:t>
      </w:r>
      <w:r w:rsidR="00136850">
        <w:t xml:space="preserve"> reported </w:t>
      </w:r>
      <w:r w:rsidR="00740F32" w:rsidRPr="002715BD">
        <w:t>that GFM IBR may struggle with transformer pickup due to its current limited nature</w:t>
      </w:r>
      <w:r w:rsidR="00AD231C" w:rsidRPr="002715BD">
        <w:t xml:space="preserve">, and hence </w:t>
      </w:r>
      <w:r w:rsidR="00627373" w:rsidRPr="00627373">
        <w:t>soft starting</w:t>
      </w:r>
      <w:r w:rsidR="00AD231C" w:rsidRPr="002715BD">
        <w:t xml:space="preserve"> may be a requirement. The AR-PST research to date </w:t>
      </w:r>
      <w:r w:rsidR="00911AC0" w:rsidRPr="002715BD">
        <w:t xml:space="preserve">has found that although GFM IBR cannot supply the same </w:t>
      </w:r>
      <w:r w:rsidR="00136850">
        <w:t>magnitude</w:t>
      </w:r>
      <w:r w:rsidR="00136850" w:rsidRPr="002715BD">
        <w:t xml:space="preserve"> </w:t>
      </w:r>
      <w:r w:rsidR="00911AC0" w:rsidRPr="002715BD">
        <w:t xml:space="preserve">of inrush current as synchronous machines, </w:t>
      </w:r>
      <w:r w:rsidR="00550B6E" w:rsidRPr="002715BD">
        <w:t xml:space="preserve">overall, </w:t>
      </w:r>
      <w:r w:rsidR="00627373">
        <w:t>GFM BESS IBR</w:t>
      </w:r>
      <w:r w:rsidR="00550B6E" w:rsidRPr="002715BD">
        <w:t xml:space="preserve"> ha</w:t>
      </w:r>
      <w:r w:rsidR="00627373">
        <w:t>s</w:t>
      </w:r>
      <w:r w:rsidR="00550B6E" w:rsidRPr="002715BD">
        <w:t xml:space="preserve"> a higher success rate of energising transformers without tripping differential protection</w:t>
      </w:r>
      <w:r w:rsidR="00243225" w:rsidRPr="002715BD">
        <w:t xml:space="preserve"> (see Stage 4 research)</w:t>
      </w:r>
      <w:r w:rsidR="00550B6E" w:rsidRPr="002715BD">
        <w:t xml:space="preserve">. Hence, the </w:t>
      </w:r>
      <w:r w:rsidR="00E2654A">
        <w:t>requirements</w:t>
      </w:r>
      <w:r w:rsidR="00E2654A" w:rsidRPr="002715BD">
        <w:t xml:space="preserve"> </w:t>
      </w:r>
      <w:r w:rsidR="00627373">
        <w:t>put forward</w:t>
      </w:r>
      <w:r w:rsidR="00550B6E" w:rsidRPr="002715BD">
        <w:t xml:space="preserve"> </w:t>
      </w:r>
      <w:r w:rsidR="00627373">
        <w:t>in this document</w:t>
      </w:r>
      <w:r w:rsidR="00550B6E" w:rsidRPr="002715BD">
        <w:t xml:space="preserve"> </w:t>
      </w:r>
      <w:r w:rsidR="00243225" w:rsidRPr="002715BD">
        <w:t xml:space="preserve">simply suggest that </w:t>
      </w:r>
      <w:r w:rsidR="009E69F0" w:rsidRPr="002715BD">
        <w:t xml:space="preserve">the ability to </w:t>
      </w:r>
      <w:r w:rsidR="009E69F0" w:rsidRPr="002715BD">
        <w:lastRenderedPageBreak/>
        <w:t xml:space="preserve">energise passive elements </w:t>
      </w:r>
      <w:r w:rsidR="00136850">
        <w:t xml:space="preserve">should be </w:t>
      </w:r>
      <w:r w:rsidR="009E69F0" w:rsidRPr="002715BD">
        <w:t xml:space="preserve">proven, rather than </w:t>
      </w:r>
      <w:r w:rsidR="00437691">
        <w:t xml:space="preserve">specifically </w:t>
      </w:r>
      <w:r w:rsidR="009E69F0" w:rsidRPr="002715BD">
        <w:t>requiring the use of soft-starting (which</w:t>
      </w:r>
      <w:r w:rsidR="00DC6D19">
        <w:t>, notably,</w:t>
      </w:r>
      <w:r w:rsidR="009E69F0" w:rsidRPr="002715BD">
        <w:t xml:space="preserve"> </w:t>
      </w:r>
      <w:r w:rsidR="003D5295">
        <w:t xml:space="preserve">can only ever be applied </w:t>
      </w:r>
      <w:r w:rsidR="009E69F0" w:rsidRPr="002715BD">
        <w:t xml:space="preserve">to the first transformer on the </w:t>
      </w:r>
      <w:r w:rsidR="009C301F">
        <w:t>restoration</w:t>
      </w:r>
      <w:r w:rsidR="00217867">
        <w:t xml:space="preserve"> </w:t>
      </w:r>
      <w:r w:rsidR="009E69F0" w:rsidRPr="002715BD">
        <w:t>path).</w:t>
      </w:r>
      <w:r w:rsidR="009E69F0">
        <w:t xml:space="preserve"> </w:t>
      </w:r>
    </w:p>
    <w:p w14:paraId="72EBBFD1" w14:textId="7BE1C3C2" w:rsidR="00FF3030" w:rsidRPr="00FF3030" w:rsidRDefault="00FF3030" w:rsidP="002715BD">
      <w:pPr>
        <w:pStyle w:val="Heading3"/>
      </w:pPr>
      <w:r w:rsidRPr="00FF3030">
        <w:t xml:space="preserve">Outcome and use of the </w:t>
      </w:r>
      <w:r w:rsidR="00E2654A">
        <w:t>requirements</w:t>
      </w:r>
    </w:p>
    <w:p w14:paraId="592ABC8B" w14:textId="1F1FD334" w:rsidR="00FF3030" w:rsidRPr="00FF3030" w:rsidRDefault="00FF3030" w:rsidP="002532BA">
      <w:pPr>
        <w:pStyle w:val="BodyText"/>
      </w:pPr>
      <w:r w:rsidRPr="00FF3030">
        <w:t>Overall, the outcome of this work is an initial discussion draft of a</w:t>
      </w:r>
      <w:r w:rsidR="00E2654A">
        <w:t xml:space="preserve"> set of requirements </w:t>
      </w:r>
      <w:r w:rsidRPr="00FF3030">
        <w:t>for restart-capable inverter-based resources. It provides a structured technical basis for stakeholder engagement by identifying the principal capability areas, clarifying why ordinary access standards are not sufficient on their own, and outlining the performance expectations and verification philosophy needed for credible restart participation under the revised System Restart Standard.</w:t>
      </w:r>
    </w:p>
    <w:p w14:paraId="3D191488" w14:textId="789D7A96" w:rsidR="004A39E5" w:rsidRDefault="0085662C" w:rsidP="002715BD">
      <w:pPr>
        <w:pStyle w:val="Heading3"/>
      </w:pPr>
      <w:bookmarkStart w:id="186" w:name="_Ref232610876"/>
      <w:r>
        <w:t>I</w:t>
      </w:r>
      <w:r w:rsidR="004A39E5">
        <w:t>ndicative requirements matrix</w:t>
      </w:r>
      <w:bookmarkEnd w:id="186"/>
    </w:p>
    <w:p w14:paraId="74BCE94F" w14:textId="59B94529" w:rsidR="0085662C" w:rsidRDefault="00465E1C" w:rsidP="002715BD">
      <w:pPr>
        <w:pStyle w:val="BodyText"/>
      </w:pPr>
      <w:r>
        <w:fldChar w:fldCharType="begin"/>
      </w:r>
      <w:r>
        <w:instrText xml:space="preserve"> REF _Ref228342317 \h </w:instrText>
      </w:r>
      <w:r>
        <w:fldChar w:fldCharType="separate"/>
      </w:r>
      <w:r w:rsidR="00211758">
        <w:t xml:space="preserve">Table </w:t>
      </w:r>
      <w:r w:rsidR="00211758">
        <w:rPr>
          <w:noProof/>
        </w:rPr>
        <w:t>24</w:t>
      </w:r>
      <w:r>
        <w:fldChar w:fldCharType="end"/>
      </w:r>
      <w:r>
        <w:t xml:space="preserve"> </w:t>
      </w:r>
      <w:r w:rsidR="004A39E5">
        <w:t xml:space="preserve">presents a summary of proposed plant-level requirements, rationale and indicative verification methods. Numerical fault-current values are provisional discussion values and should be validated through OEM engagement, relay assessment and EMT studies before being adopted as binding thresholds. </w:t>
      </w:r>
    </w:p>
    <w:p w14:paraId="24CDC277" w14:textId="06FA0A36" w:rsidR="00465E1C" w:rsidRDefault="00465E1C" w:rsidP="002715BD">
      <w:pPr>
        <w:pStyle w:val="Caption"/>
      </w:pPr>
      <w:bookmarkStart w:id="187" w:name="_Ref228342317"/>
      <w:r>
        <w:t xml:space="preserve">Table </w:t>
      </w:r>
      <w:fldSimple w:instr=" SEQ Table \* ARABIC ">
        <w:r w:rsidR="00211758">
          <w:rPr>
            <w:noProof/>
          </w:rPr>
          <w:t>24</w:t>
        </w:r>
      </w:fldSimple>
      <w:bookmarkEnd w:id="187"/>
      <w:r>
        <w:t xml:space="preserve"> </w:t>
      </w:r>
      <w:r w:rsidRPr="00CC7FE2">
        <w:t>Summary of proposed plant-level requirements, rationale and indicative verification methods</w:t>
      </w:r>
    </w:p>
    <w:tbl>
      <w:tblPr>
        <w:tblStyle w:val="TableCSIRO"/>
        <w:tblW w:w="0" w:type="auto"/>
        <w:tblLook w:val="04A0" w:firstRow="1" w:lastRow="0" w:firstColumn="1" w:lastColumn="0" w:noHBand="0" w:noVBand="1"/>
      </w:tblPr>
      <w:tblGrid>
        <w:gridCol w:w="1207"/>
        <w:gridCol w:w="2395"/>
        <w:gridCol w:w="2396"/>
        <w:gridCol w:w="2396"/>
        <w:gridCol w:w="1131"/>
      </w:tblGrid>
      <w:tr w:rsidR="00007138" w14:paraId="3970673D" w14:textId="363A48A3" w:rsidTr="00CA41B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207" w:type="dxa"/>
            <w:hideMark/>
          </w:tcPr>
          <w:p w14:paraId="3030A25D" w14:textId="77777777" w:rsidR="00007138" w:rsidRPr="002715BD" w:rsidRDefault="00007138" w:rsidP="002715BD">
            <w:pPr>
              <w:pStyle w:val="TableText"/>
              <w:rPr>
                <w:rFonts w:eastAsia="Aptos"/>
                <w:color w:val="FFFFFF" w:themeColor="background1"/>
              </w:rPr>
            </w:pPr>
            <w:r w:rsidRPr="002715BD">
              <w:rPr>
                <w:color w:val="FFFFFF" w:themeColor="background1"/>
              </w:rPr>
              <w:t>Topic</w:t>
            </w:r>
          </w:p>
        </w:tc>
        <w:tc>
          <w:tcPr>
            <w:tcW w:w="2395" w:type="dxa"/>
            <w:hideMark/>
          </w:tcPr>
          <w:p w14:paraId="54D1A13A" w14:textId="77777777" w:rsidR="00007138" w:rsidRPr="002715BD" w:rsidRDefault="00007138" w:rsidP="002715BD">
            <w:pPr>
              <w:pStyle w:val="TableText"/>
              <w:cnfStyle w:val="100000000000" w:firstRow="1" w:lastRow="0" w:firstColumn="0" w:lastColumn="0" w:oddVBand="0" w:evenVBand="0" w:oddHBand="0" w:evenHBand="0" w:firstRowFirstColumn="0" w:firstRowLastColumn="0" w:lastRowFirstColumn="0" w:lastRowLastColumn="0"/>
              <w:rPr>
                <w:color w:val="FFFFFF" w:themeColor="background1"/>
              </w:rPr>
            </w:pPr>
            <w:r w:rsidRPr="002715BD">
              <w:rPr>
                <w:color w:val="FFFFFF" w:themeColor="background1"/>
              </w:rPr>
              <w:t>Proposed requirement</w:t>
            </w:r>
          </w:p>
        </w:tc>
        <w:tc>
          <w:tcPr>
            <w:tcW w:w="2396" w:type="dxa"/>
            <w:hideMark/>
          </w:tcPr>
          <w:p w14:paraId="092306F0" w14:textId="77777777" w:rsidR="00007138" w:rsidRPr="002715BD" w:rsidRDefault="00007138" w:rsidP="002715BD">
            <w:pPr>
              <w:pStyle w:val="TableText"/>
              <w:cnfStyle w:val="100000000000" w:firstRow="1" w:lastRow="0" w:firstColumn="0" w:lastColumn="0" w:oddVBand="0" w:evenVBand="0" w:oddHBand="0" w:evenHBand="0" w:firstRowFirstColumn="0" w:firstRowLastColumn="0" w:lastRowFirstColumn="0" w:lastRowLastColumn="0"/>
              <w:rPr>
                <w:color w:val="FFFFFF" w:themeColor="background1"/>
              </w:rPr>
            </w:pPr>
            <w:r w:rsidRPr="002715BD">
              <w:rPr>
                <w:color w:val="FFFFFF" w:themeColor="background1"/>
              </w:rPr>
              <w:t>Technical rationale</w:t>
            </w:r>
          </w:p>
        </w:tc>
        <w:tc>
          <w:tcPr>
            <w:tcW w:w="2396" w:type="dxa"/>
            <w:hideMark/>
          </w:tcPr>
          <w:p w14:paraId="1FCDE900" w14:textId="77777777" w:rsidR="00007138" w:rsidRPr="002715BD" w:rsidRDefault="00007138" w:rsidP="002715BD">
            <w:pPr>
              <w:pStyle w:val="TableText"/>
              <w:cnfStyle w:val="100000000000" w:firstRow="1" w:lastRow="0" w:firstColumn="0" w:lastColumn="0" w:oddVBand="0" w:evenVBand="0" w:oddHBand="0" w:evenHBand="0" w:firstRowFirstColumn="0" w:firstRowLastColumn="0" w:lastRowFirstColumn="0" w:lastRowLastColumn="0"/>
              <w:rPr>
                <w:color w:val="FFFFFF" w:themeColor="background1"/>
              </w:rPr>
            </w:pPr>
            <w:r w:rsidRPr="002715BD">
              <w:rPr>
                <w:color w:val="FFFFFF" w:themeColor="background1"/>
              </w:rPr>
              <w:t>Indicative verification method</w:t>
            </w:r>
          </w:p>
        </w:tc>
        <w:tc>
          <w:tcPr>
            <w:tcW w:w="1131" w:type="dxa"/>
          </w:tcPr>
          <w:p w14:paraId="75015AAC" w14:textId="63D5171A" w:rsidR="00007138" w:rsidRPr="002715BD" w:rsidRDefault="00007138" w:rsidP="002715BD">
            <w:pPr>
              <w:pStyle w:val="TableText"/>
              <w:cnfStyle w:val="100000000000" w:firstRow="1" w:lastRow="0" w:firstColumn="0" w:lastColumn="0" w:oddVBand="0" w:evenVBand="0" w:oddHBand="0" w:evenHBand="0" w:firstRowFirstColumn="0" w:firstRowLastColumn="0" w:lastRowFirstColumn="0" w:lastRowLastColumn="0"/>
              <w:rPr>
                <w:color w:val="FFFFFF" w:themeColor="background1"/>
              </w:rPr>
            </w:pPr>
            <w:r>
              <w:rPr>
                <w:color w:val="FFFFFF" w:themeColor="background1"/>
              </w:rPr>
              <w:t>References</w:t>
            </w:r>
          </w:p>
        </w:tc>
      </w:tr>
      <w:tr w:rsidR="00007138" w14:paraId="5EF4F284" w14:textId="6D71DF76"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28355884" w14:textId="77777777" w:rsidR="00007138" w:rsidRDefault="00007138" w:rsidP="002715BD">
            <w:pPr>
              <w:pStyle w:val="TableText"/>
            </w:pPr>
            <w:r>
              <w:rPr>
                <w:b w:val="0"/>
              </w:rPr>
              <w:t>Island establishment</w:t>
            </w:r>
          </w:p>
        </w:tc>
        <w:tc>
          <w:tcPr>
            <w:tcW w:w="2395" w:type="dxa"/>
            <w:hideMark/>
          </w:tcPr>
          <w:p w14:paraId="21919320"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The plant shall be capable of energising a dead or near-dead network section and establishing a stable voltage and frequency reference without reliance on an external strong source.</w:t>
            </w:r>
          </w:p>
        </w:tc>
        <w:tc>
          <w:tcPr>
            <w:tcW w:w="2396" w:type="dxa"/>
            <w:hideMark/>
          </w:tcPr>
          <w:p w14:paraId="68C5FDED"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Restart duty requires more than grid support in an already energised system. The proposed SRAS generator must be capable of initiating and holding a local island in its own right.</w:t>
            </w:r>
          </w:p>
        </w:tc>
        <w:tc>
          <w:tcPr>
            <w:tcW w:w="2396" w:type="dxa"/>
            <w:hideMark/>
          </w:tcPr>
          <w:p w14:paraId="0EAB5BFF"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EMT studies of dead-network energisation using defined source, transformer, line/cable and auxiliary load test cases, demonstrating acceptable voltage and frequency excursions and recovery.</w:t>
            </w:r>
          </w:p>
        </w:tc>
        <w:tc>
          <w:tcPr>
            <w:tcW w:w="1131" w:type="dxa"/>
          </w:tcPr>
          <w:p w14:paraId="44969A8B" w14:textId="3A3FB360" w:rsidR="00007138" w:rsidRDefault="00000000" w:rsidP="002715BD">
            <w:pPr>
              <w:pStyle w:val="TableText"/>
              <w:cnfStyle w:val="000000100000" w:firstRow="0" w:lastRow="0" w:firstColumn="0" w:lastColumn="0" w:oddVBand="0" w:evenVBand="0" w:oddHBand="1" w:evenHBand="0" w:firstRowFirstColumn="0" w:firstRowLastColumn="0" w:lastRowFirstColumn="0" w:lastRowLastColumn="0"/>
            </w:pPr>
            <w:sdt>
              <w:sdtPr>
                <w:id w:val="-2043584318"/>
                <w:citation/>
              </w:sdtPr>
              <w:sdtContent>
                <w:r w:rsidR="00007138">
                  <w:fldChar w:fldCharType="begin"/>
                </w:r>
                <w:r w:rsidR="00007138">
                  <w:instrText xml:space="preserve"> CITATION Rel25 \l 3081 </w:instrText>
                </w:r>
                <w:r w:rsidR="00007138">
                  <w:fldChar w:fldCharType="separate"/>
                </w:r>
                <w:r w:rsidR="00211758" w:rsidRPr="00211758">
                  <w:rPr>
                    <w:noProof/>
                  </w:rPr>
                  <w:t>[13]</w:t>
                </w:r>
                <w:r w:rsidR="00007138">
                  <w:fldChar w:fldCharType="end"/>
                </w:r>
              </w:sdtContent>
            </w:sdt>
            <w:sdt>
              <w:sdtPr>
                <w:id w:val="2002617854"/>
                <w:citation/>
              </w:sdtPr>
              <w:sdtContent>
                <w:r w:rsidR="000450CF">
                  <w:fldChar w:fldCharType="begin"/>
                </w:r>
                <w:r w:rsidR="000450CF">
                  <w:instrText xml:space="preserve"> CITATION Aus26 \l 3081 </w:instrText>
                </w:r>
                <w:r w:rsidR="000450CF">
                  <w:fldChar w:fldCharType="separate"/>
                </w:r>
                <w:r w:rsidR="00211758">
                  <w:rPr>
                    <w:noProof/>
                  </w:rPr>
                  <w:t xml:space="preserve"> </w:t>
                </w:r>
                <w:r w:rsidR="00211758" w:rsidRPr="00211758">
                  <w:rPr>
                    <w:noProof/>
                  </w:rPr>
                  <w:t>[14]</w:t>
                </w:r>
                <w:r w:rsidR="000450CF">
                  <w:fldChar w:fldCharType="end"/>
                </w:r>
              </w:sdtContent>
            </w:sdt>
            <w:sdt>
              <w:sdtPr>
                <w:id w:val="1204372097"/>
                <w:citation/>
              </w:sdtPr>
              <w:sdtContent>
                <w:r w:rsidR="00D72ACE">
                  <w:fldChar w:fldCharType="begin"/>
                </w:r>
                <w:r w:rsidR="00D72ACE">
                  <w:instrText xml:space="preserve"> CITATION CIG231 \l 3081 </w:instrText>
                </w:r>
                <w:r w:rsidR="00D72ACE">
                  <w:fldChar w:fldCharType="separate"/>
                </w:r>
                <w:r w:rsidR="00211758">
                  <w:rPr>
                    <w:noProof/>
                  </w:rPr>
                  <w:t xml:space="preserve"> </w:t>
                </w:r>
                <w:r w:rsidR="00211758" w:rsidRPr="00211758">
                  <w:rPr>
                    <w:noProof/>
                  </w:rPr>
                  <w:t>[15]</w:t>
                </w:r>
                <w:r w:rsidR="00D72ACE">
                  <w:fldChar w:fldCharType="end"/>
                </w:r>
              </w:sdtContent>
            </w:sdt>
            <w:sdt>
              <w:sdtPr>
                <w:id w:val="300894570"/>
                <w:citation/>
              </w:sdtPr>
              <w:sdtContent>
                <w:r w:rsidR="00EF4B22">
                  <w:fldChar w:fldCharType="begin"/>
                </w:r>
                <w:r w:rsidR="00EF4B22">
                  <w:instrText xml:space="preserve"> CITATION Nor23 \l 3081 </w:instrText>
                </w:r>
                <w:r w:rsidR="00EF4B22">
                  <w:fldChar w:fldCharType="separate"/>
                </w:r>
                <w:r w:rsidR="00211758">
                  <w:rPr>
                    <w:noProof/>
                  </w:rPr>
                  <w:t xml:space="preserve"> </w:t>
                </w:r>
                <w:r w:rsidR="00211758" w:rsidRPr="00211758">
                  <w:rPr>
                    <w:noProof/>
                  </w:rPr>
                  <w:t>[16]</w:t>
                </w:r>
                <w:r w:rsidR="00EF4B22">
                  <w:fldChar w:fldCharType="end"/>
                </w:r>
              </w:sdtContent>
            </w:sdt>
          </w:p>
        </w:tc>
      </w:tr>
      <w:tr w:rsidR="00007138" w14:paraId="66ED4AF9" w14:textId="67BED02C"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7608AA96" w14:textId="77777777" w:rsidR="00007138" w:rsidRDefault="00007138" w:rsidP="002715BD">
            <w:pPr>
              <w:pStyle w:val="TableText"/>
            </w:pPr>
            <w:r>
              <w:rPr>
                <w:b w:val="0"/>
              </w:rPr>
              <w:t>Sustained islanded operation</w:t>
            </w:r>
          </w:p>
        </w:tc>
        <w:tc>
          <w:tcPr>
            <w:tcW w:w="2395" w:type="dxa"/>
            <w:hideMark/>
          </w:tcPr>
          <w:p w14:paraId="45852744"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The plant shall remain stable and adequately controlled during sustained islanded operation under low-inertia, low-strength conditions and credible active and reactive power imbalances within a defined assessment envelope.</w:t>
            </w:r>
          </w:p>
        </w:tc>
        <w:tc>
          <w:tcPr>
            <w:tcW w:w="2396" w:type="dxa"/>
            <w:hideMark/>
          </w:tcPr>
          <w:p w14:paraId="20402F66"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Early restoration islands are weak and may experience substantial imbalance during load pickup. This is a direct plant capability and should be assessable without needing to model all possible future island growth paths.</w:t>
            </w:r>
          </w:p>
        </w:tc>
        <w:tc>
          <w:tcPr>
            <w:tcW w:w="2396" w:type="dxa"/>
            <w:hideMark/>
          </w:tcPr>
          <w:p w14:paraId="596731C5"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EMT time-domain studies across defined dispatch, imbalance, headroom and minimum-strength cases, including limited damping and representative plant settings.</w:t>
            </w:r>
          </w:p>
        </w:tc>
        <w:tc>
          <w:tcPr>
            <w:tcW w:w="1131" w:type="dxa"/>
          </w:tcPr>
          <w:p w14:paraId="1E4513BC" w14:textId="7CAD7636" w:rsidR="00007138" w:rsidRDefault="00000000" w:rsidP="002715BD">
            <w:pPr>
              <w:pStyle w:val="TableText"/>
              <w:cnfStyle w:val="000000000000" w:firstRow="0" w:lastRow="0" w:firstColumn="0" w:lastColumn="0" w:oddVBand="0" w:evenVBand="0" w:oddHBand="0" w:evenHBand="0" w:firstRowFirstColumn="0" w:firstRowLastColumn="0" w:lastRowFirstColumn="0" w:lastRowLastColumn="0"/>
            </w:pPr>
            <w:sdt>
              <w:sdtPr>
                <w:id w:val="1194426645"/>
                <w:citation/>
              </w:sdtPr>
              <w:sdtContent>
                <w:r w:rsidR="009401C7">
                  <w:fldChar w:fldCharType="begin"/>
                </w:r>
                <w:r w:rsidR="009401C7">
                  <w:instrText xml:space="preserve"> CITATION Aus26 \l 3081 </w:instrText>
                </w:r>
                <w:r w:rsidR="009401C7">
                  <w:fldChar w:fldCharType="separate"/>
                </w:r>
                <w:r w:rsidR="00211758" w:rsidRPr="00211758">
                  <w:rPr>
                    <w:noProof/>
                  </w:rPr>
                  <w:t>[14]</w:t>
                </w:r>
                <w:r w:rsidR="009401C7">
                  <w:fldChar w:fldCharType="end"/>
                </w:r>
              </w:sdtContent>
            </w:sdt>
            <w:sdt>
              <w:sdtPr>
                <w:id w:val="-2076418998"/>
                <w:citation/>
              </w:sdtPr>
              <w:sdtContent>
                <w:r w:rsidR="009401C7">
                  <w:fldChar w:fldCharType="begin"/>
                </w:r>
                <w:r w:rsidR="009401C7">
                  <w:instrText xml:space="preserve"> CITATION CIG231 \l 3081 </w:instrText>
                </w:r>
                <w:r w:rsidR="009401C7">
                  <w:fldChar w:fldCharType="separate"/>
                </w:r>
                <w:r w:rsidR="00211758">
                  <w:rPr>
                    <w:noProof/>
                  </w:rPr>
                  <w:t xml:space="preserve"> </w:t>
                </w:r>
                <w:r w:rsidR="00211758" w:rsidRPr="00211758">
                  <w:rPr>
                    <w:noProof/>
                  </w:rPr>
                  <w:t>[15]</w:t>
                </w:r>
                <w:r w:rsidR="009401C7">
                  <w:fldChar w:fldCharType="end"/>
                </w:r>
              </w:sdtContent>
            </w:sdt>
            <w:sdt>
              <w:sdtPr>
                <w:id w:val="860323151"/>
                <w:citation/>
              </w:sdtPr>
              <w:sdtContent>
                <w:r w:rsidR="009401C7">
                  <w:fldChar w:fldCharType="begin"/>
                </w:r>
                <w:r w:rsidR="009401C7">
                  <w:instrText xml:space="preserve"> CITATION Nor23 \l 3081 </w:instrText>
                </w:r>
                <w:r w:rsidR="009401C7">
                  <w:fldChar w:fldCharType="separate"/>
                </w:r>
                <w:r w:rsidR="00211758">
                  <w:rPr>
                    <w:noProof/>
                  </w:rPr>
                  <w:t xml:space="preserve"> </w:t>
                </w:r>
                <w:r w:rsidR="00211758" w:rsidRPr="00211758">
                  <w:rPr>
                    <w:noProof/>
                  </w:rPr>
                  <w:t>[16]</w:t>
                </w:r>
                <w:r w:rsidR="009401C7">
                  <w:fldChar w:fldCharType="end"/>
                </w:r>
              </w:sdtContent>
            </w:sdt>
            <w:sdt>
              <w:sdtPr>
                <w:id w:val="-1146124002"/>
                <w:citation/>
              </w:sdtPr>
              <w:sdtContent>
                <w:r w:rsidR="009401C7">
                  <w:fldChar w:fldCharType="begin"/>
                </w:r>
                <w:r w:rsidR="009401C7">
                  <w:instrText xml:space="preserve"> CITATION Nor24 \l 3081 </w:instrText>
                </w:r>
                <w:r w:rsidR="009401C7">
                  <w:fldChar w:fldCharType="separate"/>
                </w:r>
                <w:r w:rsidR="00211758">
                  <w:rPr>
                    <w:noProof/>
                  </w:rPr>
                  <w:t xml:space="preserve"> </w:t>
                </w:r>
                <w:r w:rsidR="00211758" w:rsidRPr="00211758">
                  <w:rPr>
                    <w:noProof/>
                  </w:rPr>
                  <w:t>[17]</w:t>
                </w:r>
                <w:r w:rsidR="009401C7">
                  <w:fldChar w:fldCharType="end"/>
                </w:r>
              </w:sdtContent>
            </w:sdt>
          </w:p>
        </w:tc>
      </w:tr>
      <w:tr w:rsidR="00007138" w14:paraId="4D35131D" w14:textId="501AFD2F"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38622EB0" w14:textId="77777777" w:rsidR="00007138" w:rsidRDefault="00007138" w:rsidP="002715BD">
            <w:pPr>
              <w:pStyle w:val="TableText"/>
            </w:pPr>
            <w:r>
              <w:rPr>
                <w:b w:val="0"/>
              </w:rPr>
              <w:t>Low system strength operation</w:t>
            </w:r>
          </w:p>
        </w:tc>
        <w:tc>
          <w:tcPr>
            <w:tcW w:w="2395" w:type="dxa"/>
            <w:hideMark/>
          </w:tcPr>
          <w:p w14:paraId="29A5F5EC"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The plant shall operate in a stable and predictable manner under very low and varying effective system strength represented by specified Thevenin impedance, X/R ratio and fault-level test envelopes.</w:t>
            </w:r>
          </w:p>
        </w:tc>
        <w:tc>
          <w:tcPr>
            <w:tcW w:w="2396" w:type="dxa"/>
            <w:hideMark/>
          </w:tcPr>
          <w:p w14:paraId="5ED82C5C"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Ordinary SCR-based screening may be insufficient for restart duty, but the requirement should remain bounded and repeatable for a nominated proposed SRAS generator.</w:t>
            </w:r>
          </w:p>
        </w:tc>
        <w:tc>
          <w:tcPr>
            <w:tcW w:w="2396" w:type="dxa"/>
            <w:hideMark/>
          </w:tcPr>
          <w:p w14:paraId="262AA628"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SCR screening supplemented by EMT studies and, where useful, impedance-based assessment across agreed weak-grid test cases and sensitivity ranges.</w:t>
            </w:r>
          </w:p>
        </w:tc>
        <w:tc>
          <w:tcPr>
            <w:tcW w:w="1131" w:type="dxa"/>
          </w:tcPr>
          <w:p w14:paraId="366FC23A" w14:textId="43413308" w:rsidR="00007138" w:rsidRDefault="00000000" w:rsidP="002715BD">
            <w:pPr>
              <w:pStyle w:val="TableText"/>
              <w:cnfStyle w:val="000000100000" w:firstRow="0" w:lastRow="0" w:firstColumn="0" w:lastColumn="0" w:oddVBand="0" w:evenVBand="0" w:oddHBand="1" w:evenHBand="0" w:firstRowFirstColumn="0" w:firstRowLastColumn="0" w:lastRowFirstColumn="0" w:lastRowLastColumn="0"/>
            </w:pPr>
            <w:sdt>
              <w:sdtPr>
                <w:id w:val="-238254654"/>
                <w:citation/>
              </w:sdtPr>
              <w:sdtContent>
                <w:r w:rsidR="00DD4BE3">
                  <w:fldChar w:fldCharType="begin"/>
                </w:r>
                <w:r w:rsidR="00DD4BE3">
                  <w:instrText xml:space="preserve"> CITATION Nor24 \l 3081 </w:instrText>
                </w:r>
                <w:r w:rsidR="00DD4BE3">
                  <w:fldChar w:fldCharType="separate"/>
                </w:r>
                <w:r w:rsidR="00211758" w:rsidRPr="00211758">
                  <w:rPr>
                    <w:noProof/>
                  </w:rPr>
                  <w:t>[17]</w:t>
                </w:r>
                <w:r w:rsidR="00DD4BE3">
                  <w:fldChar w:fldCharType="end"/>
                </w:r>
              </w:sdtContent>
            </w:sdt>
            <w:sdt>
              <w:sdtPr>
                <w:id w:val="147566158"/>
                <w:citation/>
              </w:sdtPr>
              <w:sdtContent>
                <w:r w:rsidR="001D6118">
                  <w:fldChar w:fldCharType="begin"/>
                </w:r>
                <w:r w:rsidR="001D6118">
                  <w:instrText xml:space="preserve"> CITATION Aus251 \l 3081 </w:instrText>
                </w:r>
                <w:r w:rsidR="001D6118">
                  <w:fldChar w:fldCharType="separate"/>
                </w:r>
                <w:r w:rsidR="00211758">
                  <w:rPr>
                    <w:noProof/>
                  </w:rPr>
                  <w:t xml:space="preserve"> </w:t>
                </w:r>
                <w:r w:rsidR="00211758" w:rsidRPr="00211758">
                  <w:rPr>
                    <w:noProof/>
                  </w:rPr>
                  <w:t>[18]</w:t>
                </w:r>
                <w:r w:rsidR="001D6118">
                  <w:fldChar w:fldCharType="end"/>
                </w:r>
              </w:sdtContent>
            </w:sdt>
            <w:sdt>
              <w:sdtPr>
                <w:id w:val="857848935"/>
                <w:citation/>
              </w:sdtPr>
              <w:sdtContent>
                <w:r w:rsidR="00492AF8">
                  <w:fldChar w:fldCharType="begin"/>
                </w:r>
                <w:r w:rsidR="00492AF8">
                  <w:instrText xml:space="preserve"> CITATION Nor19 \l 3081 </w:instrText>
                </w:r>
                <w:r w:rsidR="00492AF8">
                  <w:fldChar w:fldCharType="separate"/>
                </w:r>
                <w:r w:rsidR="00211758">
                  <w:rPr>
                    <w:noProof/>
                  </w:rPr>
                  <w:t xml:space="preserve"> </w:t>
                </w:r>
                <w:r w:rsidR="00211758" w:rsidRPr="00211758">
                  <w:rPr>
                    <w:noProof/>
                  </w:rPr>
                  <w:t>[19]</w:t>
                </w:r>
                <w:r w:rsidR="00492AF8">
                  <w:fldChar w:fldCharType="end"/>
                </w:r>
              </w:sdtContent>
            </w:sdt>
          </w:p>
        </w:tc>
      </w:tr>
      <w:tr w:rsidR="00007138" w14:paraId="64A9F3DE" w14:textId="6C98319D"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082B1D6D" w14:textId="77777777" w:rsidR="00007138" w:rsidRDefault="00007138" w:rsidP="002715BD">
            <w:pPr>
              <w:pStyle w:val="TableText"/>
            </w:pPr>
            <w:r>
              <w:rPr>
                <w:b w:val="0"/>
              </w:rPr>
              <w:t>Passive element energisation</w:t>
            </w:r>
          </w:p>
        </w:tc>
        <w:tc>
          <w:tcPr>
            <w:tcW w:w="2395" w:type="dxa"/>
            <w:hideMark/>
          </w:tcPr>
          <w:p w14:paraId="7914828F"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The plant shall be capable of energising specified transformers, lines, cables and other passive elements without unacceptable loss of control or damaging transient behaviour.</w:t>
            </w:r>
          </w:p>
        </w:tc>
        <w:tc>
          <w:tcPr>
            <w:tcW w:w="2396" w:type="dxa"/>
            <w:hideMark/>
          </w:tcPr>
          <w:p w14:paraId="22E1AF59"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Transformer inrush, line charging and reactive surges are central restoration challenges and are directly testable using representative plant-level energisation cases.</w:t>
            </w:r>
          </w:p>
        </w:tc>
        <w:tc>
          <w:tcPr>
            <w:tcW w:w="2396" w:type="dxa"/>
            <w:hideMark/>
          </w:tcPr>
          <w:p w14:paraId="4710A580"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EMT studies of transformer, line and cable energisation, with assessment of transient voltage, current, flux/inrush behaviour, overvoltage, control stability and recovery.</w:t>
            </w:r>
          </w:p>
        </w:tc>
        <w:tc>
          <w:tcPr>
            <w:tcW w:w="1131" w:type="dxa"/>
          </w:tcPr>
          <w:p w14:paraId="25B4330C" w14:textId="6FE83699" w:rsidR="00007138" w:rsidRDefault="00000000" w:rsidP="002715BD">
            <w:pPr>
              <w:pStyle w:val="TableText"/>
              <w:cnfStyle w:val="000000000000" w:firstRow="0" w:lastRow="0" w:firstColumn="0" w:lastColumn="0" w:oddVBand="0" w:evenVBand="0" w:oddHBand="0" w:evenHBand="0" w:firstRowFirstColumn="0" w:firstRowLastColumn="0" w:lastRowFirstColumn="0" w:lastRowLastColumn="0"/>
            </w:pPr>
            <w:sdt>
              <w:sdtPr>
                <w:id w:val="1999144732"/>
                <w:citation/>
              </w:sdtPr>
              <w:sdtContent>
                <w:r w:rsidR="00176405">
                  <w:fldChar w:fldCharType="begin"/>
                </w:r>
                <w:r w:rsidR="00176405">
                  <w:instrText xml:space="preserve"> CITATION Aus26 \l 3081 </w:instrText>
                </w:r>
                <w:r w:rsidR="00176405">
                  <w:fldChar w:fldCharType="separate"/>
                </w:r>
                <w:r w:rsidR="00211758" w:rsidRPr="00211758">
                  <w:rPr>
                    <w:noProof/>
                  </w:rPr>
                  <w:t>[14]</w:t>
                </w:r>
                <w:r w:rsidR="00176405">
                  <w:fldChar w:fldCharType="end"/>
                </w:r>
              </w:sdtContent>
            </w:sdt>
            <w:sdt>
              <w:sdtPr>
                <w:id w:val="-1340153543"/>
                <w:citation/>
              </w:sdtPr>
              <w:sdtContent>
                <w:r w:rsidR="00176405">
                  <w:fldChar w:fldCharType="begin"/>
                </w:r>
                <w:r w:rsidR="00176405">
                  <w:instrText xml:space="preserve"> CITATION CIG231 \l 3081 </w:instrText>
                </w:r>
                <w:r w:rsidR="00176405">
                  <w:fldChar w:fldCharType="separate"/>
                </w:r>
                <w:r w:rsidR="00211758">
                  <w:rPr>
                    <w:noProof/>
                  </w:rPr>
                  <w:t xml:space="preserve"> </w:t>
                </w:r>
                <w:r w:rsidR="00211758" w:rsidRPr="00211758">
                  <w:rPr>
                    <w:noProof/>
                  </w:rPr>
                  <w:t>[15]</w:t>
                </w:r>
                <w:r w:rsidR="00176405">
                  <w:fldChar w:fldCharType="end"/>
                </w:r>
              </w:sdtContent>
            </w:sdt>
            <w:sdt>
              <w:sdtPr>
                <w:id w:val="582024791"/>
                <w:citation/>
              </w:sdtPr>
              <w:sdtContent>
                <w:r w:rsidR="005167C9">
                  <w:fldChar w:fldCharType="begin"/>
                </w:r>
                <w:r w:rsidR="005167C9">
                  <w:instrText xml:space="preserve"> CITATION Nor19 \l 3081 </w:instrText>
                </w:r>
                <w:r w:rsidR="005167C9">
                  <w:fldChar w:fldCharType="separate"/>
                </w:r>
                <w:r w:rsidR="00211758">
                  <w:rPr>
                    <w:noProof/>
                  </w:rPr>
                  <w:t xml:space="preserve"> </w:t>
                </w:r>
                <w:r w:rsidR="00211758" w:rsidRPr="00211758">
                  <w:rPr>
                    <w:noProof/>
                  </w:rPr>
                  <w:t>[19]</w:t>
                </w:r>
                <w:r w:rsidR="005167C9">
                  <w:fldChar w:fldCharType="end"/>
                </w:r>
              </w:sdtContent>
            </w:sdt>
          </w:p>
        </w:tc>
      </w:tr>
      <w:tr w:rsidR="00007138" w14:paraId="4CCC9A61" w14:textId="09BABEF8"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66FD79B7" w14:textId="77777777" w:rsidR="00007138" w:rsidRDefault="00007138" w:rsidP="002715BD">
            <w:pPr>
              <w:pStyle w:val="TableText"/>
            </w:pPr>
            <w:r>
              <w:rPr>
                <w:b w:val="0"/>
              </w:rPr>
              <w:lastRenderedPageBreak/>
              <w:t>Load pickup and rejection</w:t>
            </w:r>
          </w:p>
        </w:tc>
        <w:tc>
          <w:tcPr>
            <w:tcW w:w="2395" w:type="dxa"/>
            <w:hideMark/>
          </w:tcPr>
          <w:p w14:paraId="25335B2A"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The plant shall tolerate credible block loading, cold-load pickup effects and load rejection events while remaining stable and recoverable.</w:t>
            </w:r>
          </w:p>
        </w:tc>
        <w:tc>
          <w:tcPr>
            <w:tcW w:w="2396" w:type="dxa"/>
            <w:hideMark/>
          </w:tcPr>
          <w:p w14:paraId="3E3D337F"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Load uncertainty is inherent in restoration and can drive large frequency and voltage excursions. This should be specified as defined load-step duties rather than open-ended island growth.</w:t>
            </w:r>
          </w:p>
        </w:tc>
        <w:tc>
          <w:tcPr>
            <w:tcW w:w="2396" w:type="dxa"/>
            <w:hideMark/>
          </w:tcPr>
          <w:p w14:paraId="4CED75CA"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EMT studies of block loading and rejection scenarios, including active/reactive load composition, motor load sensitivity where relevant, and acceptance criteria on deviation and recovery.</w:t>
            </w:r>
          </w:p>
        </w:tc>
        <w:tc>
          <w:tcPr>
            <w:tcW w:w="1131" w:type="dxa"/>
          </w:tcPr>
          <w:p w14:paraId="5C3CEF08" w14:textId="24321132" w:rsidR="00007138" w:rsidRDefault="00000000" w:rsidP="002715BD">
            <w:pPr>
              <w:pStyle w:val="TableText"/>
              <w:cnfStyle w:val="000000100000" w:firstRow="0" w:lastRow="0" w:firstColumn="0" w:lastColumn="0" w:oddVBand="0" w:evenVBand="0" w:oddHBand="1" w:evenHBand="0" w:firstRowFirstColumn="0" w:firstRowLastColumn="0" w:lastRowFirstColumn="0" w:lastRowLastColumn="0"/>
            </w:pPr>
            <w:sdt>
              <w:sdtPr>
                <w:id w:val="-1322115752"/>
                <w:citation/>
              </w:sdtPr>
              <w:sdtContent>
                <w:r w:rsidR="00EC45CF">
                  <w:fldChar w:fldCharType="begin"/>
                </w:r>
                <w:r w:rsidR="00EC45CF">
                  <w:instrText xml:space="preserve"> CITATION Aus26 \l 3081 </w:instrText>
                </w:r>
                <w:r w:rsidR="00EC45CF">
                  <w:fldChar w:fldCharType="separate"/>
                </w:r>
                <w:r w:rsidR="00211758" w:rsidRPr="00211758">
                  <w:rPr>
                    <w:noProof/>
                  </w:rPr>
                  <w:t>[14]</w:t>
                </w:r>
                <w:r w:rsidR="00EC45CF">
                  <w:fldChar w:fldCharType="end"/>
                </w:r>
              </w:sdtContent>
            </w:sdt>
            <w:sdt>
              <w:sdtPr>
                <w:id w:val="-2115348829"/>
                <w:citation/>
              </w:sdtPr>
              <w:sdtContent>
                <w:r w:rsidR="00EC45CF">
                  <w:fldChar w:fldCharType="begin"/>
                </w:r>
                <w:r w:rsidR="00EC45CF">
                  <w:instrText xml:space="preserve"> CITATION Nor23 \l 3081 </w:instrText>
                </w:r>
                <w:r w:rsidR="00EC45CF">
                  <w:fldChar w:fldCharType="separate"/>
                </w:r>
                <w:r w:rsidR="00211758">
                  <w:rPr>
                    <w:noProof/>
                  </w:rPr>
                  <w:t xml:space="preserve"> </w:t>
                </w:r>
                <w:r w:rsidR="00211758" w:rsidRPr="00211758">
                  <w:rPr>
                    <w:noProof/>
                  </w:rPr>
                  <w:t>[16]</w:t>
                </w:r>
                <w:r w:rsidR="00EC45CF">
                  <w:fldChar w:fldCharType="end"/>
                </w:r>
              </w:sdtContent>
            </w:sdt>
          </w:p>
        </w:tc>
      </w:tr>
      <w:tr w:rsidR="00007138" w14:paraId="0D0BC326" w14:textId="1719AC7A"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604B4677" w14:textId="77777777" w:rsidR="00007138" w:rsidRDefault="00007138" w:rsidP="002715BD">
            <w:pPr>
              <w:pStyle w:val="TableText"/>
            </w:pPr>
            <w:r>
              <w:rPr>
                <w:b w:val="0"/>
              </w:rPr>
              <w:t>Current-limited performance</w:t>
            </w:r>
          </w:p>
        </w:tc>
        <w:tc>
          <w:tcPr>
            <w:tcW w:w="2395" w:type="dxa"/>
            <w:hideMark/>
          </w:tcPr>
          <w:p w14:paraId="42DB2B28"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The plant shall exhibit defined minimum acceptable behaviour when operating at or near current saturation, including acceptable control-priority changes and transitions into and out of the current-limited region.</w:t>
            </w:r>
          </w:p>
        </w:tc>
        <w:tc>
          <w:tcPr>
            <w:tcW w:w="2396" w:type="dxa"/>
            <w:hideMark/>
          </w:tcPr>
          <w:p w14:paraId="6D1374E5"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Severe restart events often drive the inverter into current limit, precisely where behaviour may change most materially. This affects stability, voltage control and protection-quality fault current.</w:t>
            </w:r>
          </w:p>
        </w:tc>
        <w:tc>
          <w:tcPr>
            <w:tcW w:w="2396" w:type="dxa"/>
            <w:hideMark/>
          </w:tcPr>
          <w:p w14:paraId="1E786D74"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EMT studies of severe disturbances, load steps, energisation events and fault-clearing sequences with headroom-constrained operation, including assessment of stability, recovery and control mode transitions.</w:t>
            </w:r>
          </w:p>
        </w:tc>
        <w:tc>
          <w:tcPr>
            <w:tcW w:w="1131" w:type="dxa"/>
          </w:tcPr>
          <w:p w14:paraId="4EFA8E59" w14:textId="041B62F5" w:rsidR="00007138" w:rsidRDefault="00000000" w:rsidP="002715BD">
            <w:pPr>
              <w:pStyle w:val="TableText"/>
              <w:cnfStyle w:val="000000000000" w:firstRow="0" w:lastRow="0" w:firstColumn="0" w:lastColumn="0" w:oddVBand="0" w:evenVBand="0" w:oddHBand="0" w:evenHBand="0" w:firstRowFirstColumn="0" w:firstRowLastColumn="0" w:lastRowFirstColumn="0" w:lastRowLastColumn="0"/>
            </w:pPr>
            <w:sdt>
              <w:sdtPr>
                <w:id w:val="-1686127536"/>
                <w:citation/>
              </w:sdtPr>
              <w:sdtContent>
                <w:r w:rsidR="00EC45CF">
                  <w:fldChar w:fldCharType="begin"/>
                </w:r>
                <w:r w:rsidR="00EC45CF">
                  <w:instrText xml:space="preserve"> CITATION NBa24 \l 3081 </w:instrText>
                </w:r>
                <w:r w:rsidR="00EC45CF">
                  <w:fldChar w:fldCharType="separate"/>
                </w:r>
                <w:r w:rsidR="00211758" w:rsidRPr="00211758">
                  <w:rPr>
                    <w:noProof/>
                  </w:rPr>
                  <w:t>[20]</w:t>
                </w:r>
                <w:r w:rsidR="00EC45CF">
                  <w:fldChar w:fldCharType="end"/>
                </w:r>
              </w:sdtContent>
            </w:sdt>
            <w:sdt>
              <w:sdtPr>
                <w:id w:val="-2005277493"/>
                <w:citation/>
              </w:sdtPr>
              <w:sdtContent>
                <w:r w:rsidR="00D92199">
                  <w:fldChar w:fldCharType="begin"/>
                </w:r>
                <w:r w:rsidR="00D92199">
                  <w:instrText xml:space="preserve"> CITATION Eti25 \l 3081 </w:instrText>
                </w:r>
                <w:r w:rsidR="00D92199">
                  <w:fldChar w:fldCharType="separate"/>
                </w:r>
                <w:r w:rsidR="00211758">
                  <w:rPr>
                    <w:noProof/>
                  </w:rPr>
                  <w:t xml:space="preserve"> </w:t>
                </w:r>
                <w:r w:rsidR="00211758" w:rsidRPr="00211758">
                  <w:rPr>
                    <w:noProof/>
                  </w:rPr>
                  <w:t>[21]</w:t>
                </w:r>
                <w:r w:rsidR="00D92199">
                  <w:fldChar w:fldCharType="end"/>
                </w:r>
              </w:sdtContent>
            </w:sdt>
            <w:sdt>
              <w:sdtPr>
                <w:id w:val="1297262106"/>
                <w:citation/>
              </w:sdtPr>
              <w:sdtContent>
                <w:r w:rsidR="001D4D00">
                  <w:fldChar w:fldCharType="begin"/>
                </w:r>
                <w:r w:rsidR="001D4D00">
                  <w:instrText xml:space="preserve"> CITATION Aus251 \l 3081 </w:instrText>
                </w:r>
                <w:r w:rsidR="001D4D00">
                  <w:fldChar w:fldCharType="separate"/>
                </w:r>
                <w:r w:rsidR="00211758">
                  <w:rPr>
                    <w:noProof/>
                  </w:rPr>
                  <w:t xml:space="preserve"> </w:t>
                </w:r>
                <w:r w:rsidR="00211758" w:rsidRPr="00211758">
                  <w:rPr>
                    <w:noProof/>
                  </w:rPr>
                  <w:t>[18]</w:t>
                </w:r>
                <w:r w:rsidR="001D4D00">
                  <w:fldChar w:fldCharType="end"/>
                </w:r>
              </w:sdtContent>
            </w:sdt>
          </w:p>
        </w:tc>
      </w:tr>
      <w:tr w:rsidR="00007138" w14:paraId="504041A4" w14:textId="3C873FC5"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174A51A3" w14:textId="77777777" w:rsidR="00007138" w:rsidRDefault="00007138" w:rsidP="002715BD">
            <w:pPr>
              <w:pStyle w:val="TableText"/>
            </w:pPr>
            <w:r>
              <w:rPr>
                <w:b w:val="0"/>
              </w:rPr>
              <w:t>Voltage and frequency control quality</w:t>
            </w:r>
          </w:p>
        </w:tc>
        <w:tc>
          <w:tcPr>
            <w:tcW w:w="2395" w:type="dxa"/>
            <w:hideMark/>
          </w:tcPr>
          <w:p w14:paraId="192AA2F9"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The plant shall maintain voltage and frequency within defined operational or recovery bounds during energisation, load pickup and credible internal island contingencies.</w:t>
            </w:r>
          </w:p>
        </w:tc>
        <w:tc>
          <w:tcPr>
            <w:tcW w:w="2396" w:type="dxa"/>
            <w:hideMark/>
          </w:tcPr>
          <w:p w14:paraId="13BAEC3F"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Restart success depends on maintaining control quality sufficient to support ongoing restoration and avoid collapse or instability.</w:t>
            </w:r>
          </w:p>
        </w:tc>
        <w:tc>
          <w:tcPr>
            <w:tcW w:w="2396" w:type="dxa"/>
            <w:hideMark/>
          </w:tcPr>
          <w:p w14:paraId="0505F2CC"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EMT assessment against agreed performance envelopes for deviation, overshoot, settling, steady-state regulation and recovery from credible disturbances.</w:t>
            </w:r>
          </w:p>
        </w:tc>
        <w:tc>
          <w:tcPr>
            <w:tcW w:w="1131" w:type="dxa"/>
          </w:tcPr>
          <w:p w14:paraId="2BA62A0E" w14:textId="3A637807" w:rsidR="00007138" w:rsidRDefault="00000000" w:rsidP="002715BD">
            <w:pPr>
              <w:pStyle w:val="TableText"/>
              <w:cnfStyle w:val="000000100000" w:firstRow="0" w:lastRow="0" w:firstColumn="0" w:lastColumn="0" w:oddVBand="0" w:evenVBand="0" w:oddHBand="1" w:evenHBand="0" w:firstRowFirstColumn="0" w:firstRowLastColumn="0" w:lastRowFirstColumn="0" w:lastRowLastColumn="0"/>
            </w:pPr>
            <w:sdt>
              <w:sdtPr>
                <w:id w:val="758099304"/>
                <w:citation/>
              </w:sdtPr>
              <w:sdtContent>
                <w:r w:rsidR="001D4D00">
                  <w:fldChar w:fldCharType="begin"/>
                </w:r>
                <w:r w:rsidR="001D4D00">
                  <w:instrText xml:space="preserve"> CITATION Aus26 \l 3081 </w:instrText>
                </w:r>
                <w:r w:rsidR="001D4D00">
                  <w:fldChar w:fldCharType="separate"/>
                </w:r>
                <w:r w:rsidR="00211758" w:rsidRPr="00211758">
                  <w:rPr>
                    <w:noProof/>
                  </w:rPr>
                  <w:t>[14]</w:t>
                </w:r>
                <w:r w:rsidR="001D4D00">
                  <w:fldChar w:fldCharType="end"/>
                </w:r>
              </w:sdtContent>
            </w:sdt>
            <w:sdt>
              <w:sdtPr>
                <w:id w:val="-594475987"/>
                <w:citation/>
              </w:sdtPr>
              <w:sdtContent>
                <w:r w:rsidR="00024365">
                  <w:fldChar w:fldCharType="begin"/>
                </w:r>
                <w:r w:rsidR="00024365">
                  <w:instrText xml:space="preserve"> CITATION Nor23 \l 3081 </w:instrText>
                </w:r>
                <w:r w:rsidR="00024365">
                  <w:fldChar w:fldCharType="separate"/>
                </w:r>
                <w:r w:rsidR="00211758">
                  <w:rPr>
                    <w:noProof/>
                  </w:rPr>
                  <w:t xml:space="preserve"> </w:t>
                </w:r>
                <w:r w:rsidR="00211758" w:rsidRPr="00211758">
                  <w:rPr>
                    <w:noProof/>
                  </w:rPr>
                  <w:t>[16]</w:t>
                </w:r>
                <w:r w:rsidR="00024365">
                  <w:fldChar w:fldCharType="end"/>
                </w:r>
              </w:sdtContent>
            </w:sdt>
            <w:sdt>
              <w:sdtPr>
                <w:id w:val="-1518454283"/>
                <w:citation/>
              </w:sdtPr>
              <w:sdtContent>
                <w:r w:rsidR="00024365">
                  <w:fldChar w:fldCharType="begin"/>
                </w:r>
                <w:r w:rsidR="00024365">
                  <w:instrText xml:space="preserve"> CITATION Aus251 \l 3081 </w:instrText>
                </w:r>
                <w:r w:rsidR="00024365">
                  <w:fldChar w:fldCharType="separate"/>
                </w:r>
                <w:r w:rsidR="00211758">
                  <w:rPr>
                    <w:noProof/>
                  </w:rPr>
                  <w:t xml:space="preserve"> </w:t>
                </w:r>
                <w:r w:rsidR="00211758" w:rsidRPr="00211758">
                  <w:rPr>
                    <w:noProof/>
                  </w:rPr>
                  <w:t>[18]</w:t>
                </w:r>
                <w:r w:rsidR="00024365">
                  <w:fldChar w:fldCharType="end"/>
                </w:r>
              </w:sdtContent>
            </w:sdt>
          </w:p>
        </w:tc>
      </w:tr>
      <w:tr w:rsidR="00007138" w14:paraId="61F60731" w14:textId="0023F5BD"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4C231FFF" w14:textId="77777777" w:rsidR="00007138" w:rsidRDefault="00007138" w:rsidP="002715BD">
            <w:pPr>
              <w:pStyle w:val="TableText"/>
            </w:pPr>
            <w:r>
              <w:rPr>
                <w:b w:val="0"/>
              </w:rPr>
              <w:t>Protection-quality fault current: magnitude and time profile</w:t>
            </w:r>
          </w:p>
        </w:tc>
        <w:tc>
          <w:tcPr>
            <w:tcW w:w="2395" w:type="dxa"/>
            <w:hideMark/>
          </w:tcPr>
          <w:p w14:paraId="7A8F574B"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 xml:space="preserve">For defined fault cases, the plant shall provide a fault-current contribution that is distinguishable from load current, stable in time and sustained for the relevant protection operating duration. Indicative discussion value: at least 1.2 </w:t>
            </w:r>
            <w:proofErr w:type="spellStart"/>
            <w:r>
              <w:t>p.u</w:t>
            </w:r>
            <w:proofErr w:type="spellEnd"/>
            <w:r>
              <w:t>. RMS where feasible, sustained after the first 1-2 cycles up to the required clearing time, with limited fast decay, ramping or oscillation.</w:t>
            </w:r>
          </w:p>
        </w:tc>
        <w:tc>
          <w:tcPr>
            <w:tcW w:w="2396" w:type="dxa"/>
            <w:hideMark/>
          </w:tcPr>
          <w:p w14:paraId="6814DA65"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Protection schemes need a stable and recognisable signal. Very low, rapidly decaying or strongly oscillatory current can undermine overcurrent supervision, distance relay operation, fault identification and backup coordination.</w:t>
            </w:r>
          </w:p>
        </w:tc>
        <w:tc>
          <w:tcPr>
            <w:tcW w:w="2396" w:type="dxa"/>
            <w:hideMark/>
          </w:tcPr>
          <w:p w14:paraId="030B422A"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t>EMT fault simulations for three-phase and unbalanced faults at defined locations and operating states, with RMS magnitude, duration, ramping, decay and oscillation assessed against provisional protection-quality criteria.</w:t>
            </w:r>
          </w:p>
        </w:tc>
        <w:tc>
          <w:tcPr>
            <w:tcW w:w="1131" w:type="dxa"/>
          </w:tcPr>
          <w:p w14:paraId="7E96F2C0" w14:textId="6D30072F" w:rsidR="00007138" w:rsidRDefault="00000000" w:rsidP="002715BD">
            <w:pPr>
              <w:pStyle w:val="TableText"/>
              <w:cnfStyle w:val="000000000000" w:firstRow="0" w:lastRow="0" w:firstColumn="0" w:lastColumn="0" w:oddVBand="0" w:evenVBand="0" w:oddHBand="0" w:evenHBand="0" w:firstRowFirstColumn="0" w:firstRowLastColumn="0" w:lastRowFirstColumn="0" w:lastRowLastColumn="0"/>
            </w:pPr>
            <w:sdt>
              <w:sdtPr>
                <w:id w:val="-872619625"/>
                <w:citation/>
              </w:sdtPr>
              <w:sdtContent>
                <w:r w:rsidR="00024365">
                  <w:fldChar w:fldCharType="begin"/>
                </w:r>
                <w:r w:rsidR="00024365">
                  <w:instrText xml:space="preserve"> CITATION Eti25 \l 3081 </w:instrText>
                </w:r>
                <w:r w:rsidR="00024365">
                  <w:fldChar w:fldCharType="separate"/>
                </w:r>
                <w:r w:rsidR="00211758" w:rsidRPr="00211758">
                  <w:rPr>
                    <w:noProof/>
                  </w:rPr>
                  <w:t>[21]</w:t>
                </w:r>
                <w:r w:rsidR="00024365">
                  <w:fldChar w:fldCharType="end"/>
                </w:r>
              </w:sdtContent>
            </w:sdt>
            <w:sdt>
              <w:sdtPr>
                <w:id w:val="-1937199915"/>
                <w:citation/>
              </w:sdtPr>
              <w:sdtContent>
                <w:r w:rsidR="00E53B32">
                  <w:fldChar w:fldCharType="begin"/>
                </w:r>
                <w:r w:rsidR="00E53B32">
                  <w:instrText xml:space="preserve"> CITATION CIG232 \l 3081 </w:instrText>
                </w:r>
                <w:r w:rsidR="00E53B32">
                  <w:fldChar w:fldCharType="separate"/>
                </w:r>
                <w:r w:rsidR="00211758">
                  <w:rPr>
                    <w:noProof/>
                  </w:rPr>
                  <w:t xml:space="preserve"> </w:t>
                </w:r>
                <w:r w:rsidR="00211758" w:rsidRPr="00211758">
                  <w:rPr>
                    <w:noProof/>
                  </w:rPr>
                  <w:t>[22]</w:t>
                </w:r>
                <w:r w:rsidR="00E53B32">
                  <w:fldChar w:fldCharType="end"/>
                </w:r>
              </w:sdtContent>
            </w:sdt>
            <w:sdt>
              <w:sdtPr>
                <w:id w:val="1865248354"/>
                <w:citation/>
              </w:sdtPr>
              <w:sdtContent>
                <w:r w:rsidR="0025180C">
                  <w:fldChar w:fldCharType="begin"/>
                </w:r>
                <w:r w:rsidR="0025180C">
                  <w:instrText xml:space="preserve"> CITATION Nor24 \l 3081 </w:instrText>
                </w:r>
                <w:r w:rsidR="0025180C">
                  <w:fldChar w:fldCharType="separate"/>
                </w:r>
                <w:r w:rsidR="00211758">
                  <w:rPr>
                    <w:noProof/>
                  </w:rPr>
                  <w:t xml:space="preserve"> </w:t>
                </w:r>
                <w:r w:rsidR="00211758" w:rsidRPr="00211758">
                  <w:rPr>
                    <w:noProof/>
                  </w:rPr>
                  <w:t>[17]</w:t>
                </w:r>
                <w:r w:rsidR="0025180C">
                  <w:fldChar w:fldCharType="end"/>
                </w:r>
              </w:sdtContent>
            </w:sdt>
          </w:p>
        </w:tc>
      </w:tr>
      <w:tr w:rsidR="00007138" w14:paraId="0621EA3F" w14:textId="539F6760"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367EDD03" w14:textId="77777777" w:rsidR="00007138" w:rsidRDefault="00007138" w:rsidP="002715BD">
            <w:pPr>
              <w:pStyle w:val="TableText"/>
            </w:pPr>
            <w:r>
              <w:rPr>
                <w:b w:val="0"/>
              </w:rPr>
              <w:t>Protection-quality fault current: sequence and angle behaviour</w:t>
            </w:r>
          </w:p>
        </w:tc>
        <w:tc>
          <w:tcPr>
            <w:tcW w:w="2395" w:type="dxa"/>
            <w:hideMark/>
          </w:tcPr>
          <w:p w14:paraId="3BF19062"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For unbalanced faults, the plant shall provide sequence-current behaviour that is coherent, bounded and suitable for protection assessment. Indicative discussion values include negative-sequence current leading terminal negative-sequence voltage by approximately 90-100 degrees where applicable, consistent frequency alignment between negative-sequence voltage and current, and a study-informed target I2/I1 range, for example 20-50% where feasible.</w:t>
            </w:r>
          </w:p>
        </w:tc>
        <w:tc>
          <w:tcPr>
            <w:tcW w:w="2396" w:type="dxa"/>
            <w:hideMark/>
          </w:tcPr>
          <w:p w14:paraId="3D3CE6B4"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Directional elements, fault identification logic and some impedance-based functions rely on coherent negative-sequence magnitude and angle. Current-limited IBR behaviour can otherwise produce insufficient, poorly phased or unstable sequence quantities.</w:t>
            </w:r>
          </w:p>
        </w:tc>
        <w:tc>
          <w:tcPr>
            <w:tcW w:w="2396" w:type="dxa"/>
            <w:hideMark/>
          </w:tcPr>
          <w:p w14:paraId="646B5ED4" w14:textId="77777777" w:rsidR="00007138" w:rsidRDefault="00007138" w:rsidP="002715BD">
            <w:pPr>
              <w:pStyle w:val="TableText"/>
              <w:cnfStyle w:val="000000100000" w:firstRow="0" w:lastRow="0" w:firstColumn="0" w:lastColumn="0" w:oddVBand="0" w:evenVBand="0" w:oddHBand="1" w:evenHBand="0" w:firstRowFirstColumn="0" w:firstRowLastColumn="0" w:lastRowFirstColumn="0" w:lastRowLastColumn="0"/>
            </w:pPr>
            <w:r>
              <w:t>EMT studies of line-to-ground, line-to-line and double-line-to-ground faults, with assessment of I2 magnitude, I2/I1 ratio, negative-sequence voltage-current angle, frequency coherence and relay measurement stability.</w:t>
            </w:r>
          </w:p>
        </w:tc>
        <w:tc>
          <w:tcPr>
            <w:tcW w:w="1131" w:type="dxa"/>
          </w:tcPr>
          <w:p w14:paraId="254DADC9" w14:textId="655D3BE7" w:rsidR="00007138" w:rsidRDefault="00000000" w:rsidP="002715BD">
            <w:pPr>
              <w:pStyle w:val="TableText"/>
              <w:cnfStyle w:val="000000100000" w:firstRow="0" w:lastRow="0" w:firstColumn="0" w:lastColumn="0" w:oddVBand="0" w:evenVBand="0" w:oddHBand="1" w:evenHBand="0" w:firstRowFirstColumn="0" w:firstRowLastColumn="0" w:lastRowFirstColumn="0" w:lastRowLastColumn="0"/>
            </w:pPr>
            <w:sdt>
              <w:sdtPr>
                <w:id w:val="1497997815"/>
                <w:citation/>
              </w:sdtPr>
              <w:sdtContent>
                <w:r w:rsidR="003774C1">
                  <w:fldChar w:fldCharType="begin"/>
                </w:r>
                <w:r w:rsidR="003774C1">
                  <w:instrText xml:space="preserve"> CITATION Eti25 \l 3081 </w:instrText>
                </w:r>
                <w:r w:rsidR="003774C1">
                  <w:fldChar w:fldCharType="separate"/>
                </w:r>
                <w:r w:rsidR="00211758" w:rsidRPr="00211758">
                  <w:rPr>
                    <w:noProof/>
                  </w:rPr>
                  <w:t>[21]</w:t>
                </w:r>
                <w:r w:rsidR="003774C1">
                  <w:fldChar w:fldCharType="end"/>
                </w:r>
              </w:sdtContent>
            </w:sdt>
            <w:sdt>
              <w:sdtPr>
                <w:id w:val="-343010634"/>
                <w:citation/>
              </w:sdtPr>
              <w:sdtContent>
                <w:r w:rsidR="00386843">
                  <w:fldChar w:fldCharType="begin"/>
                </w:r>
                <w:r w:rsidR="00386843">
                  <w:instrText xml:space="preserve"> CITATION CIG232 \l 3081 </w:instrText>
                </w:r>
                <w:r w:rsidR="00386843">
                  <w:fldChar w:fldCharType="separate"/>
                </w:r>
                <w:r w:rsidR="00211758">
                  <w:rPr>
                    <w:noProof/>
                  </w:rPr>
                  <w:t xml:space="preserve"> </w:t>
                </w:r>
                <w:r w:rsidR="00211758" w:rsidRPr="00211758">
                  <w:rPr>
                    <w:noProof/>
                  </w:rPr>
                  <w:t>[22]</w:t>
                </w:r>
                <w:r w:rsidR="00386843">
                  <w:fldChar w:fldCharType="end"/>
                </w:r>
              </w:sdtContent>
            </w:sdt>
            <w:sdt>
              <w:sdtPr>
                <w:id w:val="1732268819"/>
                <w:citation/>
              </w:sdtPr>
              <w:sdtContent>
                <w:r w:rsidR="00386843">
                  <w:fldChar w:fldCharType="begin"/>
                </w:r>
                <w:r w:rsidR="00386843">
                  <w:instrText xml:space="preserve"> CITATION ENT20 \l 3081 </w:instrText>
                </w:r>
                <w:r w:rsidR="00386843">
                  <w:fldChar w:fldCharType="separate"/>
                </w:r>
                <w:r w:rsidR="00211758">
                  <w:rPr>
                    <w:noProof/>
                  </w:rPr>
                  <w:t xml:space="preserve"> </w:t>
                </w:r>
                <w:r w:rsidR="00211758" w:rsidRPr="00211758">
                  <w:rPr>
                    <w:noProof/>
                  </w:rPr>
                  <w:t>[23]</w:t>
                </w:r>
                <w:r w:rsidR="00386843">
                  <w:fldChar w:fldCharType="end"/>
                </w:r>
              </w:sdtContent>
            </w:sdt>
          </w:p>
        </w:tc>
      </w:tr>
      <w:tr w:rsidR="00007138" w14:paraId="5E5E7210" w14:textId="16B2DA9A"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5E2436B2" w14:textId="77777777" w:rsidR="00007138" w:rsidRDefault="00007138" w:rsidP="002715BD">
            <w:pPr>
              <w:pStyle w:val="TableText"/>
            </w:pPr>
            <w:r>
              <w:rPr>
                <w:b w:val="0"/>
              </w:rPr>
              <w:t xml:space="preserve">Protection-quality fault current: phasor </w:t>
            </w:r>
            <w:r>
              <w:rPr>
                <w:b w:val="0"/>
              </w:rPr>
              <w:lastRenderedPageBreak/>
              <w:t>stability, waveform and impedance trajectory</w:t>
            </w:r>
          </w:p>
        </w:tc>
        <w:tc>
          <w:tcPr>
            <w:tcW w:w="2395" w:type="dxa"/>
            <w:hideMark/>
          </w:tcPr>
          <w:p w14:paraId="2E533344"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lastRenderedPageBreak/>
              <w:t xml:space="preserve">During defined fault conditions, the plant fault-current phasor and waveform shall remain suitable for relay </w:t>
            </w:r>
            <w:r>
              <w:lastRenderedPageBreak/>
              <w:t>measurement. Indicative discussion values include operate-current/polarising-angle deviation within about +/-30 degrees of the pre-fault reference where applicable, essentially fundamental-frequency contribution, THD within relay immunity envelopes, and no material subharmonic, interharmonic or DC artefacts. The apparent R-X trajectory should remain physically consistent with forward and reverse fault direction.</w:t>
            </w:r>
          </w:p>
        </w:tc>
        <w:tc>
          <w:tcPr>
            <w:tcW w:w="2396" w:type="dxa"/>
            <w:hideMark/>
          </w:tcPr>
          <w:p w14:paraId="48E2810F"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lastRenderedPageBreak/>
              <w:t xml:space="preserve">Distance, directional, differential and fault-identification functions can be affected by phase-angle drift, </w:t>
            </w:r>
            <w:r>
              <w:lastRenderedPageBreak/>
              <w:t>harmonics, interharmonics, DC content and non-physical impedance movement. These attributes are critical to protection-quality current, not only current magnitude.</w:t>
            </w:r>
          </w:p>
        </w:tc>
        <w:tc>
          <w:tcPr>
            <w:tcW w:w="2396" w:type="dxa"/>
            <w:hideMark/>
          </w:tcPr>
          <w:p w14:paraId="347DEF9F" w14:textId="77777777" w:rsidR="00007138" w:rsidRDefault="00007138" w:rsidP="002715BD">
            <w:pPr>
              <w:pStyle w:val="TableText"/>
              <w:cnfStyle w:val="000000000000" w:firstRow="0" w:lastRow="0" w:firstColumn="0" w:lastColumn="0" w:oddVBand="0" w:evenVBand="0" w:oddHBand="0" w:evenHBand="0" w:firstRowFirstColumn="0" w:firstRowLastColumn="0" w:lastRowFirstColumn="0" w:lastRowLastColumn="0"/>
            </w:pPr>
            <w:r>
              <w:lastRenderedPageBreak/>
              <w:t xml:space="preserve">EMT fault simulations with relay-style filtering and measurement windows, including R-X trajectory plots, </w:t>
            </w:r>
            <w:r>
              <w:lastRenderedPageBreak/>
              <w:t>harmonic/interharmonic assessment, phasor-angle tracking and checks against representative relay immunity and measurement characteristics.</w:t>
            </w:r>
          </w:p>
        </w:tc>
        <w:tc>
          <w:tcPr>
            <w:tcW w:w="1131" w:type="dxa"/>
          </w:tcPr>
          <w:p w14:paraId="667900FD" w14:textId="16884294" w:rsidR="00007138" w:rsidRDefault="00000000" w:rsidP="002715BD">
            <w:pPr>
              <w:pStyle w:val="TableText"/>
              <w:cnfStyle w:val="000000000000" w:firstRow="0" w:lastRow="0" w:firstColumn="0" w:lastColumn="0" w:oddVBand="0" w:evenVBand="0" w:oddHBand="0" w:evenHBand="0" w:firstRowFirstColumn="0" w:firstRowLastColumn="0" w:lastRowFirstColumn="0" w:lastRowLastColumn="0"/>
            </w:pPr>
            <w:sdt>
              <w:sdtPr>
                <w:id w:val="-1459484884"/>
                <w:citation/>
              </w:sdtPr>
              <w:sdtContent>
                <w:r w:rsidR="00B855AE">
                  <w:fldChar w:fldCharType="begin"/>
                </w:r>
                <w:r w:rsidR="00B855AE">
                  <w:instrText xml:space="preserve"> CITATION Eti25 \l 3081 </w:instrText>
                </w:r>
                <w:r w:rsidR="00B855AE">
                  <w:fldChar w:fldCharType="separate"/>
                </w:r>
                <w:r w:rsidR="00211758" w:rsidRPr="00211758">
                  <w:rPr>
                    <w:noProof/>
                  </w:rPr>
                  <w:t>[21]</w:t>
                </w:r>
                <w:r w:rsidR="00B855AE">
                  <w:fldChar w:fldCharType="end"/>
                </w:r>
              </w:sdtContent>
            </w:sdt>
            <w:sdt>
              <w:sdtPr>
                <w:id w:val="718010738"/>
                <w:citation/>
              </w:sdtPr>
              <w:sdtContent>
                <w:r w:rsidR="00B855AE">
                  <w:fldChar w:fldCharType="begin"/>
                </w:r>
                <w:r w:rsidR="00B855AE">
                  <w:instrText xml:space="preserve"> CITATION CIG232 \l 3081 </w:instrText>
                </w:r>
                <w:r w:rsidR="00B855AE">
                  <w:fldChar w:fldCharType="separate"/>
                </w:r>
                <w:r w:rsidR="00211758">
                  <w:rPr>
                    <w:noProof/>
                  </w:rPr>
                  <w:t xml:space="preserve"> </w:t>
                </w:r>
                <w:r w:rsidR="00211758" w:rsidRPr="00211758">
                  <w:rPr>
                    <w:noProof/>
                  </w:rPr>
                  <w:t>[22]</w:t>
                </w:r>
                <w:r w:rsidR="00B855AE">
                  <w:fldChar w:fldCharType="end"/>
                </w:r>
              </w:sdtContent>
            </w:sdt>
            <w:sdt>
              <w:sdtPr>
                <w:id w:val="-210879345"/>
                <w:citation/>
              </w:sdtPr>
              <w:sdtContent>
                <w:r w:rsidR="008E6233">
                  <w:fldChar w:fldCharType="begin"/>
                </w:r>
                <w:r w:rsidR="008E6233">
                  <w:instrText xml:space="preserve"> CITATION Nor24 \l 3081 </w:instrText>
                </w:r>
                <w:r w:rsidR="008E6233">
                  <w:fldChar w:fldCharType="separate"/>
                </w:r>
                <w:r w:rsidR="00211758">
                  <w:rPr>
                    <w:noProof/>
                  </w:rPr>
                  <w:t xml:space="preserve"> </w:t>
                </w:r>
                <w:r w:rsidR="00211758" w:rsidRPr="00211758">
                  <w:rPr>
                    <w:noProof/>
                  </w:rPr>
                  <w:t>[17]</w:t>
                </w:r>
                <w:r w:rsidR="008E6233">
                  <w:fldChar w:fldCharType="end"/>
                </w:r>
              </w:sdtContent>
            </w:sdt>
          </w:p>
        </w:tc>
      </w:tr>
      <w:tr w:rsidR="00815937" w14:paraId="467767BA" w14:textId="4A861F30"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684ABEB4" w14:textId="77777777" w:rsidR="00815937" w:rsidRDefault="00815937" w:rsidP="00815937">
            <w:pPr>
              <w:pStyle w:val="TableText"/>
            </w:pPr>
            <w:r>
              <w:rPr>
                <w:b w:val="0"/>
              </w:rPr>
              <w:t>Protection, compatibility, and information requirements</w:t>
            </w:r>
          </w:p>
        </w:tc>
        <w:tc>
          <w:tcPr>
            <w:tcW w:w="2395" w:type="dxa"/>
            <w:hideMark/>
          </w:tcPr>
          <w:p w14:paraId="1682F901"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The plant shall not create unacceptable protection coordination issues during restoration and shall provide sufficient information and validated models to support protection assessment under low fault current, weak-grid and current-limited conditions.</w:t>
            </w:r>
          </w:p>
        </w:tc>
        <w:tc>
          <w:tcPr>
            <w:tcW w:w="2396" w:type="dxa"/>
            <w:hideMark/>
          </w:tcPr>
          <w:p w14:paraId="39974746" w14:textId="1B0E9E48"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Legacy protection assumptions may not hold in inverter-dominated restoration islands. The plant standard should not guarantee every network relay outcome but should require behaviour and information that make protection assessment credible.</w:t>
            </w:r>
          </w:p>
        </w:tc>
        <w:tc>
          <w:tcPr>
            <w:tcW w:w="2396" w:type="dxa"/>
            <w:hideMark/>
          </w:tcPr>
          <w:p w14:paraId="7B960CD6"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Protection coordination review using EMT fault simulations, relay models or relay-style measurement post-processing, including unbalanced faults, low-fault-current cases, current-limited behaviour and relevant plant protection settings.</w:t>
            </w:r>
          </w:p>
        </w:tc>
        <w:tc>
          <w:tcPr>
            <w:tcW w:w="1131" w:type="dxa"/>
          </w:tcPr>
          <w:p w14:paraId="16675C24" w14:textId="2492FDFC" w:rsidR="00815937" w:rsidRDefault="00000000" w:rsidP="00815937">
            <w:pPr>
              <w:pStyle w:val="TableText"/>
              <w:cnfStyle w:val="000000100000" w:firstRow="0" w:lastRow="0" w:firstColumn="0" w:lastColumn="0" w:oddVBand="0" w:evenVBand="0" w:oddHBand="1" w:evenHBand="0" w:firstRowFirstColumn="0" w:firstRowLastColumn="0" w:lastRowFirstColumn="0" w:lastRowLastColumn="0"/>
            </w:pPr>
            <w:sdt>
              <w:sdtPr>
                <w:id w:val="118879679"/>
                <w:citation/>
              </w:sdtPr>
              <w:sdtContent>
                <w:r w:rsidR="00815937">
                  <w:fldChar w:fldCharType="begin"/>
                </w:r>
                <w:r w:rsidR="00815937">
                  <w:instrText xml:space="preserve"> CITATION Eti25 \l 3081 </w:instrText>
                </w:r>
                <w:r w:rsidR="00815937">
                  <w:fldChar w:fldCharType="separate"/>
                </w:r>
                <w:r w:rsidR="00211758" w:rsidRPr="00211758">
                  <w:rPr>
                    <w:noProof/>
                  </w:rPr>
                  <w:t>[21]</w:t>
                </w:r>
                <w:r w:rsidR="00815937">
                  <w:fldChar w:fldCharType="end"/>
                </w:r>
              </w:sdtContent>
            </w:sdt>
            <w:sdt>
              <w:sdtPr>
                <w:id w:val="417531449"/>
                <w:citation/>
              </w:sdtPr>
              <w:sdtContent>
                <w:r w:rsidR="00815937">
                  <w:fldChar w:fldCharType="begin"/>
                </w:r>
                <w:r w:rsidR="00815937">
                  <w:instrText xml:space="preserve"> CITATION CIG232 \l 3081 </w:instrText>
                </w:r>
                <w:r w:rsidR="00815937">
                  <w:fldChar w:fldCharType="separate"/>
                </w:r>
                <w:r w:rsidR="00211758">
                  <w:rPr>
                    <w:noProof/>
                  </w:rPr>
                  <w:t xml:space="preserve"> </w:t>
                </w:r>
                <w:r w:rsidR="00211758" w:rsidRPr="00211758">
                  <w:rPr>
                    <w:noProof/>
                  </w:rPr>
                  <w:t>[22]</w:t>
                </w:r>
                <w:r w:rsidR="00815937">
                  <w:fldChar w:fldCharType="end"/>
                </w:r>
              </w:sdtContent>
            </w:sdt>
            <w:sdt>
              <w:sdtPr>
                <w:id w:val="-208569103"/>
                <w:citation/>
              </w:sdtPr>
              <w:sdtContent>
                <w:r w:rsidR="00815937">
                  <w:fldChar w:fldCharType="begin"/>
                </w:r>
                <w:r w:rsidR="00815937">
                  <w:instrText xml:space="preserve"> CITATION Nor24 \l 3081 </w:instrText>
                </w:r>
                <w:r w:rsidR="00815937">
                  <w:fldChar w:fldCharType="separate"/>
                </w:r>
                <w:r w:rsidR="00211758">
                  <w:rPr>
                    <w:noProof/>
                  </w:rPr>
                  <w:t xml:space="preserve"> </w:t>
                </w:r>
                <w:r w:rsidR="00211758" w:rsidRPr="00211758">
                  <w:rPr>
                    <w:noProof/>
                  </w:rPr>
                  <w:t>[17]</w:t>
                </w:r>
                <w:r w:rsidR="00815937">
                  <w:fldChar w:fldCharType="end"/>
                </w:r>
              </w:sdtContent>
            </w:sdt>
            <w:sdt>
              <w:sdtPr>
                <w:id w:val="-928426171"/>
                <w:citation/>
              </w:sdtPr>
              <w:sdtContent>
                <w:r w:rsidR="00815937">
                  <w:fldChar w:fldCharType="begin"/>
                </w:r>
                <w:r w:rsidR="00815937">
                  <w:instrText xml:space="preserve"> CITATION Nor231 \l 3081 </w:instrText>
                </w:r>
                <w:r w:rsidR="00815937">
                  <w:fldChar w:fldCharType="separate"/>
                </w:r>
                <w:r w:rsidR="00211758">
                  <w:rPr>
                    <w:noProof/>
                  </w:rPr>
                  <w:t xml:space="preserve"> </w:t>
                </w:r>
                <w:r w:rsidR="00211758" w:rsidRPr="00211758">
                  <w:rPr>
                    <w:noProof/>
                  </w:rPr>
                  <w:t>[24]</w:t>
                </w:r>
                <w:r w:rsidR="00815937">
                  <w:fldChar w:fldCharType="end"/>
                </w:r>
              </w:sdtContent>
            </w:sdt>
          </w:p>
        </w:tc>
      </w:tr>
      <w:tr w:rsidR="00815937" w14:paraId="5E8B9897" w14:textId="36043080"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6DD31951" w14:textId="77777777" w:rsidR="00815937" w:rsidRDefault="00815937" w:rsidP="00815937">
            <w:pPr>
              <w:pStyle w:val="TableText"/>
            </w:pPr>
            <w:r>
              <w:rPr>
                <w:b w:val="0"/>
              </w:rPr>
              <w:t>Interaction with supervisory controls</w:t>
            </w:r>
          </w:p>
        </w:tc>
        <w:tc>
          <w:tcPr>
            <w:tcW w:w="2395" w:type="dxa"/>
            <w:hideMark/>
          </w:tcPr>
          <w:p w14:paraId="567F34F5"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The plant and any associated PPC, BESS management system or supervisory control system shall remain coordinated during restoration, including under abnormal events, saturation and recovery.</w:t>
            </w:r>
          </w:p>
        </w:tc>
        <w:tc>
          <w:tcPr>
            <w:tcW w:w="2396" w:type="dxa"/>
            <w:hideMark/>
          </w:tcPr>
          <w:p w14:paraId="691F70A5"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Poor coordination between fast converter controls and slower supervisory functions can cause oscillations, delayed recovery, erroneous set-point changes or repeated mode transitions.</w:t>
            </w:r>
          </w:p>
        </w:tc>
        <w:tc>
          <w:tcPr>
            <w:tcW w:w="2396" w:type="dxa"/>
            <w:hideMark/>
          </w:tcPr>
          <w:p w14:paraId="76315B61"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Detailed control-interaction assessment in EMT, including review of anti-windup, mode-transition, current-priority and set-point management behaviour.</w:t>
            </w:r>
          </w:p>
        </w:tc>
        <w:tc>
          <w:tcPr>
            <w:tcW w:w="1131" w:type="dxa"/>
          </w:tcPr>
          <w:p w14:paraId="59C56AED" w14:textId="7FCC4476" w:rsidR="00815937" w:rsidRDefault="00000000" w:rsidP="00815937">
            <w:pPr>
              <w:pStyle w:val="TableText"/>
              <w:cnfStyle w:val="000000000000" w:firstRow="0" w:lastRow="0" w:firstColumn="0" w:lastColumn="0" w:oddVBand="0" w:evenVBand="0" w:oddHBand="0" w:evenHBand="0" w:firstRowFirstColumn="0" w:firstRowLastColumn="0" w:lastRowFirstColumn="0" w:lastRowLastColumn="0"/>
            </w:pPr>
            <w:sdt>
              <w:sdtPr>
                <w:id w:val="-1289428673"/>
                <w:citation/>
              </w:sdtPr>
              <w:sdtContent>
                <w:r w:rsidR="00815937">
                  <w:fldChar w:fldCharType="begin"/>
                </w:r>
                <w:r w:rsidR="00815937">
                  <w:instrText xml:space="preserve"> CITATION Nor24 \l 3081 </w:instrText>
                </w:r>
                <w:r w:rsidR="00815937">
                  <w:fldChar w:fldCharType="separate"/>
                </w:r>
                <w:r w:rsidR="00211758" w:rsidRPr="00211758">
                  <w:rPr>
                    <w:noProof/>
                  </w:rPr>
                  <w:t>[17]</w:t>
                </w:r>
                <w:r w:rsidR="00815937">
                  <w:fldChar w:fldCharType="end"/>
                </w:r>
              </w:sdtContent>
            </w:sdt>
            <w:sdt>
              <w:sdtPr>
                <w:id w:val="-2043126087"/>
                <w:citation/>
              </w:sdtPr>
              <w:sdtContent>
                <w:r w:rsidR="00815937">
                  <w:fldChar w:fldCharType="begin"/>
                </w:r>
                <w:r w:rsidR="00815937">
                  <w:instrText xml:space="preserve"> CITATION Aus251 \l 3081 </w:instrText>
                </w:r>
                <w:r w:rsidR="00815937">
                  <w:fldChar w:fldCharType="separate"/>
                </w:r>
                <w:r w:rsidR="00211758">
                  <w:rPr>
                    <w:noProof/>
                  </w:rPr>
                  <w:t xml:space="preserve"> </w:t>
                </w:r>
                <w:r w:rsidR="00211758" w:rsidRPr="00211758">
                  <w:rPr>
                    <w:noProof/>
                  </w:rPr>
                  <w:t>[18]</w:t>
                </w:r>
                <w:r w:rsidR="00815937">
                  <w:fldChar w:fldCharType="end"/>
                </w:r>
              </w:sdtContent>
            </w:sdt>
            <w:r w:rsidR="00D4329B">
              <w:t xml:space="preserve"> </w:t>
            </w:r>
            <w:sdt>
              <w:sdtPr>
                <w:id w:val="-2050136913"/>
                <w:citation/>
              </w:sdtPr>
              <w:sdtContent>
                <w:r w:rsidR="00D4329B">
                  <w:fldChar w:fldCharType="begin"/>
                </w:r>
                <w:r w:rsidR="00D4329B">
                  <w:instrText xml:space="preserve"> CITATION Nor231 \l 3081 </w:instrText>
                </w:r>
                <w:r w:rsidR="00D4329B">
                  <w:fldChar w:fldCharType="separate"/>
                </w:r>
                <w:r w:rsidR="00211758" w:rsidRPr="00211758">
                  <w:rPr>
                    <w:noProof/>
                  </w:rPr>
                  <w:t>[24]</w:t>
                </w:r>
                <w:r w:rsidR="00D4329B">
                  <w:fldChar w:fldCharType="end"/>
                </w:r>
              </w:sdtContent>
            </w:sdt>
          </w:p>
        </w:tc>
      </w:tr>
      <w:tr w:rsidR="00815937" w14:paraId="4DC94EAC" w14:textId="52657901"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2C69B88A" w14:textId="77777777" w:rsidR="00815937" w:rsidRDefault="00815937" w:rsidP="00815937">
            <w:pPr>
              <w:pStyle w:val="TableText"/>
            </w:pPr>
            <w:r>
              <w:rPr>
                <w:b w:val="0"/>
              </w:rPr>
              <w:t>Operation under unbalance</w:t>
            </w:r>
          </w:p>
        </w:tc>
        <w:tc>
          <w:tcPr>
            <w:tcW w:w="2395" w:type="dxa"/>
            <w:hideMark/>
          </w:tcPr>
          <w:p w14:paraId="6ED95E3F"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The plant shall remain stable and adequately controlled under credible unbalanced operating conditions and faults, with behaviour that does not compromise restoration security or protection performance.</w:t>
            </w:r>
          </w:p>
        </w:tc>
        <w:tc>
          <w:tcPr>
            <w:tcW w:w="2396" w:type="dxa"/>
            <w:hideMark/>
          </w:tcPr>
          <w:p w14:paraId="2401881B"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Unbalance may be more pronounced during restoration due to asymmetrical loading, faults, transformer connections and single-phase effects. It also directly affects protection-quality fault current.</w:t>
            </w:r>
          </w:p>
        </w:tc>
        <w:tc>
          <w:tcPr>
            <w:tcW w:w="2396" w:type="dxa"/>
            <w:hideMark/>
          </w:tcPr>
          <w:p w14:paraId="69CF38F7"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EMT studies of unbalanced faults and asymmetrical loading, including assessment of sequence behaviour, healthy-phase voltage, current limitation and protection implications.</w:t>
            </w:r>
          </w:p>
        </w:tc>
        <w:tc>
          <w:tcPr>
            <w:tcW w:w="1131" w:type="dxa"/>
          </w:tcPr>
          <w:p w14:paraId="19DFF7C1" w14:textId="3654F6CA" w:rsidR="00815937" w:rsidRDefault="00000000" w:rsidP="00815937">
            <w:pPr>
              <w:pStyle w:val="TableText"/>
              <w:cnfStyle w:val="000000100000" w:firstRow="0" w:lastRow="0" w:firstColumn="0" w:lastColumn="0" w:oddVBand="0" w:evenVBand="0" w:oddHBand="1" w:evenHBand="0" w:firstRowFirstColumn="0" w:firstRowLastColumn="0" w:lastRowFirstColumn="0" w:lastRowLastColumn="0"/>
            </w:pPr>
            <w:sdt>
              <w:sdtPr>
                <w:id w:val="-1862195093"/>
                <w:citation/>
              </w:sdtPr>
              <w:sdtContent>
                <w:r w:rsidR="00D4329B">
                  <w:fldChar w:fldCharType="begin"/>
                </w:r>
                <w:r w:rsidR="00D4329B">
                  <w:instrText xml:space="preserve"> CITATION Eti25 \l 3081 </w:instrText>
                </w:r>
                <w:r w:rsidR="00D4329B">
                  <w:fldChar w:fldCharType="separate"/>
                </w:r>
                <w:r w:rsidR="00211758" w:rsidRPr="00211758">
                  <w:rPr>
                    <w:noProof/>
                  </w:rPr>
                  <w:t>[21]</w:t>
                </w:r>
                <w:r w:rsidR="00D4329B">
                  <w:fldChar w:fldCharType="end"/>
                </w:r>
              </w:sdtContent>
            </w:sdt>
            <w:sdt>
              <w:sdtPr>
                <w:id w:val="-559010503"/>
                <w:citation/>
              </w:sdtPr>
              <w:sdtContent>
                <w:r w:rsidR="00D4329B">
                  <w:fldChar w:fldCharType="begin"/>
                </w:r>
                <w:r w:rsidR="00D4329B">
                  <w:instrText xml:space="preserve"> CITATION ENT20 \l 3081 </w:instrText>
                </w:r>
                <w:r w:rsidR="00D4329B">
                  <w:fldChar w:fldCharType="separate"/>
                </w:r>
                <w:r w:rsidR="00211758">
                  <w:rPr>
                    <w:noProof/>
                  </w:rPr>
                  <w:t xml:space="preserve"> </w:t>
                </w:r>
                <w:r w:rsidR="00211758" w:rsidRPr="00211758">
                  <w:rPr>
                    <w:noProof/>
                  </w:rPr>
                  <w:t>[23]</w:t>
                </w:r>
                <w:r w:rsidR="00D4329B">
                  <w:fldChar w:fldCharType="end"/>
                </w:r>
              </w:sdtContent>
            </w:sdt>
            <w:r w:rsidR="000A3022">
              <w:t xml:space="preserve"> </w:t>
            </w:r>
            <w:sdt>
              <w:sdtPr>
                <w:id w:val="-1912156015"/>
                <w:citation/>
              </w:sdtPr>
              <w:sdtContent>
                <w:r w:rsidR="000A3022">
                  <w:fldChar w:fldCharType="begin"/>
                </w:r>
                <w:r w:rsidR="000A3022">
                  <w:instrText xml:space="preserve"> CITATION Aus251 \l 3081 </w:instrText>
                </w:r>
                <w:r w:rsidR="000A3022">
                  <w:fldChar w:fldCharType="separate"/>
                </w:r>
                <w:r w:rsidR="00211758" w:rsidRPr="00211758">
                  <w:rPr>
                    <w:noProof/>
                  </w:rPr>
                  <w:t>[18]</w:t>
                </w:r>
                <w:r w:rsidR="000A3022">
                  <w:fldChar w:fldCharType="end"/>
                </w:r>
              </w:sdtContent>
            </w:sdt>
          </w:p>
        </w:tc>
      </w:tr>
      <w:tr w:rsidR="00815937" w14:paraId="5D0752D3" w14:textId="491C4C82"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3EDBE863" w14:textId="77777777" w:rsidR="00815937" w:rsidRDefault="00815937" w:rsidP="00815937">
            <w:pPr>
              <w:pStyle w:val="TableText"/>
            </w:pPr>
            <w:r>
              <w:rPr>
                <w:b w:val="0"/>
              </w:rPr>
              <w:t>Power quality during restoration</w:t>
            </w:r>
          </w:p>
        </w:tc>
        <w:tc>
          <w:tcPr>
            <w:tcW w:w="2395" w:type="dxa"/>
            <w:hideMark/>
          </w:tcPr>
          <w:p w14:paraId="156EF7E2"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The plant shall not introduce unacceptable voltage distortion, flicker or adverse waveform-quality effects during credible restoration operations.</w:t>
            </w:r>
          </w:p>
        </w:tc>
        <w:tc>
          <w:tcPr>
            <w:tcW w:w="2396" w:type="dxa"/>
            <w:hideMark/>
          </w:tcPr>
          <w:p w14:paraId="5D284B61"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Energisation of weak islands can exacerbate waveform-quality issues beyond those seen in normal service, especially with electronically dominated loads and lightly loaded passive equipment.</w:t>
            </w:r>
          </w:p>
        </w:tc>
        <w:tc>
          <w:tcPr>
            <w:tcW w:w="2396" w:type="dxa"/>
            <w:hideMark/>
          </w:tcPr>
          <w:p w14:paraId="6DE09D81"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EMT studies of energisation, switching and load-step events, with power-quality assessment under representative restoration stages and defined performance envelopes.</w:t>
            </w:r>
          </w:p>
        </w:tc>
        <w:tc>
          <w:tcPr>
            <w:tcW w:w="1131" w:type="dxa"/>
          </w:tcPr>
          <w:p w14:paraId="5DB004B2" w14:textId="1CEC3740" w:rsidR="00815937" w:rsidRDefault="00000000" w:rsidP="00815937">
            <w:pPr>
              <w:pStyle w:val="TableText"/>
              <w:cnfStyle w:val="000000000000" w:firstRow="0" w:lastRow="0" w:firstColumn="0" w:lastColumn="0" w:oddVBand="0" w:evenVBand="0" w:oddHBand="0" w:evenHBand="0" w:firstRowFirstColumn="0" w:firstRowLastColumn="0" w:lastRowFirstColumn="0" w:lastRowLastColumn="0"/>
            </w:pPr>
            <w:sdt>
              <w:sdtPr>
                <w:id w:val="618733643"/>
                <w:citation/>
              </w:sdtPr>
              <w:sdtContent>
                <w:r w:rsidR="000A3022">
                  <w:fldChar w:fldCharType="begin"/>
                </w:r>
                <w:r w:rsidR="000A3022">
                  <w:instrText xml:space="preserve"> CITATION ENT20 \l 3081 </w:instrText>
                </w:r>
                <w:r w:rsidR="000A3022">
                  <w:fldChar w:fldCharType="separate"/>
                </w:r>
                <w:r w:rsidR="00211758" w:rsidRPr="00211758">
                  <w:rPr>
                    <w:noProof/>
                  </w:rPr>
                  <w:t>[23]</w:t>
                </w:r>
                <w:r w:rsidR="000A3022">
                  <w:fldChar w:fldCharType="end"/>
                </w:r>
              </w:sdtContent>
            </w:sdt>
            <w:sdt>
              <w:sdtPr>
                <w:id w:val="1091353511"/>
                <w:citation/>
              </w:sdtPr>
              <w:sdtContent>
                <w:r w:rsidR="000A3022">
                  <w:fldChar w:fldCharType="begin"/>
                </w:r>
                <w:r w:rsidR="000A3022">
                  <w:instrText xml:space="preserve"> CITATION Uni22 \l 3081 </w:instrText>
                </w:r>
                <w:r w:rsidR="000A3022">
                  <w:fldChar w:fldCharType="separate"/>
                </w:r>
                <w:r w:rsidR="00211758">
                  <w:rPr>
                    <w:noProof/>
                  </w:rPr>
                  <w:t xml:space="preserve"> </w:t>
                </w:r>
                <w:r w:rsidR="00211758" w:rsidRPr="00211758">
                  <w:rPr>
                    <w:noProof/>
                  </w:rPr>
                  <w:t>[25]</w:t>
                </w:r>
                <w:r w:rsidR="000A3022">
                  <w:fldChar w:fldCharType="end"/>
                </w:r>
              </w:sdtContent>
            </w:sdt>
            <w:r w:rsidR="000A3022">
              <w:t xml:space="preserve"> </w:t>
            </w:r>
            <w:sdt>
              <w:sdtPr>
                <w:id w:val="-1072417356"/>
                <w:citation/>
              </w:sdtPr>
              <w:sdtContent>
                <w:r w:rsidR="000A3022">
                  <w:fldChar w:fldCharType="begin"/>
                </w:r>
                <w:r w:rsidR="000A3022">
                  <w:instrText xml:space="preserve"> CITATION Nor19 \l 3081 </w:instrText>
                </w:r>
                <w:r w:rsidR="000A3022">
                  <w:fldChar w:fldCharType="separate"/>
                </w:r>
                <w:r w:rsidR="00211758" w:rsidRPr="00211758">
                  <w:rPr>
                    <w:noProof/>
                  </w:rPr>
                  <w:t>[19]</w:t>
                </w:r>
                <w:r w:rsidR="000A3022">
                  <w:fldChar w:fldCharType="end"/>
                </w:r>
              </w:sdtContent>
            </w:sdt>
            <w:r w:rsidR="00CC004E">
              <w:t xml:space="preserve"> </w:t>
            </w:r>
            <w:sdt>
              <w:sdtPr>
                <w:id w:val="-2032636906"/>
                <w:citation/>
              </w:sdtPr>
              <w:sdtContent>
                <w:r w:rsidR="00CC004E">
                  <w:fldChar w:fldCharType="begin"/>
                </w:r>
                <w:r w:rsidR="00CC004E">
                  <w:instrText xml:space="preserve"> CITATION Aus26 \l 3081 </w:instrText>
                </w:r>
                <w:r w:rsidR="00CC004E">
                  <w:fldChar w:fldCharType="separate"/>
                </w:r>
                <w:r w:rsidR="00211758" w:rsidRPr="00211758">
                  <w:rPr>
                    <w:noProof/>
                  </w:rPr>
                  <w:t>[14]</w:t>
                </w:r>
                <w:r w:rsidR="00CC004E">
                  <w:fldChar w:fldCharType="end"/>
                </w:r>
              </w:sdtContent>
            </w:sdt>
          </w:p>
        </w:tc>
      </w:tr>
      <w:tr w:rsidR="00815937" w14:paraId="41862A25" w14:textId="7C0F4E0E"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7D015751" w14:textId="77777777" w:rsidR="00815937" w:rsidRDefault="00815937" w:rsidP="00815937">
            <w:pPr>
              <w:pStyle w:val="TableText"/>
            </w:pPr>
            <w:r>
              <w:rPr>
                <w:b w:val="0"/>
              </w:rPr>
              <w:t>Harmonic stability and resonance</w:t>
            </w:r>
          </w:p>
        </w:tc>
        <w:tc>
          <w:tcPr>
            <w:tcW w:w="2395" w:type="dxa"/>
            <w:hideMark/>
          </w:tcPr>
          <w:p w14:paraId="377FC97E"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The plant shall remain stable in the presence of credible harmonic and resonance conditions represented by specified passive-network test circuits and sensitivity cases.</w:t>
            </w:r>
          </w:p>
        </w:tc>
        <w:tc>
          <w:tcPr>
            <w:tcW w:w="2396" w:type="dxa"/>
            <w:hideMark/>
          </w:tcPr>
          <w:p w14:paraId="3C61C569"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Harmonic filters, capacitor banks, transformers and weak networks can create resonant conditions during restoration. The generic requirement should be assessed using defined test circuits, not unlimited future topology variations.</w:t>
            </w:r>
          </w:p>
        </w:tc>
        <w:tc>
          <w:tcPr>
            <w:tcW w:w="2396" w:type="dxa"/>
            <w:hideMark/>
          </w:tcPr>
          <w:p w14:paraId="0DDF106F"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Harmonic impedance scans, resonance screening and EMT studies of critical energisation and switching cases using agreed passive-network and load sensitivity cases.</w:t>
            </w:r>
          </w:p>
        </w:tc>
        <w:tc>
          <w:tcPr>
            <w:tcW w:w="1131" w:type="dxa"/>
          </w:tcPr>
          <w:p w14:paraId="72325F40" w14:textId="15438536" w:rsidR="00815937" w:rsidRDefault="00000000" w:rsidP="00815937">
            <w:pPr>
              <w:pStyle w:val="TableText"/>
              <w:cnfStyle w:val="000000100000" w:firstRow="0" w:lastRow="0" w:firstColumn="0" w:lastColumn="0" w:oddVBand="0" w:evenVBand="0" w:oddHBand="1" w:evenHBand="0" w:firstRowFirstColumn="0" w:firstRowLastColumn="0" w:lastRowFirstColumn="0" w:lastRowLastColumn="0"/>
            </w:pPr>
            <w:sdt>
              <w:sdtPr>
                <w:id w:val="-357585474"/>
                <w:citation/>
              </w:sdtPr>
              <w:sdtContent>
                <w:r w:rsidR="00CC004E">
                  <w:fldChar w:fldCharType="begin"/>
                </w:r>
                <w:r w:rsidR="00CC004E">
                  <w:instrText xml:space="preserve"> CITATION ENT20 \l 3081 </w:instrText>
                </w:r>
                <w:r w:rsidR="00CC004E">
                  <w:fldChar w:fldCharType="separate"/>
                </w:r>
                <w:r w:rsidR="00211758" w:rsidRPr="00211758">
                  <w:rPr>
                    <w:noProof/>
                  </w:rPr>
                  <w:t>[23]</w:t>
                </w:r>
                <w:r w:rsidR="00CC004E">
                  <w:fldChar w:fldCharType="end"/>
                </w:r>
              </w:sdtContent>
            </w:sdt>
            <w:sdt>
              <w:sdtPr>
                <w:id w:val="-1225296845"/>
                <w:citation/>
              </w:sdtPr>
              <w:sdtContent>
                <w:r w:rsidR="00CC004E">
                  <w:fldChar w:fldCharType="begin"/>
                </w:r>
                <w:r w:rsidR="00CC004E">
                  <w:instrText xml:space="preserve"> CITATION Uni22 \l 3081 </w:instrText>
                </w:r>
                <w:r w:rsidR="00CC004E">
                  <w:fldChar w:fldCharType="separate"/>
                </w:r>
                <w:r w:rsidR="00211758">
                  <w:rPr>
                    <w:noProof/>
                  </w:rPr>
                  <w:t xml:space="preserve"> </w:t>
                </w:r>
                <w:r w:rsidR="00211758" w:rsidRPr="00211758">
                  <w:rPr>
                    <w:noProof/>
                  </w:rPr>
                  <w:t>[25]</w:t>
                </w:r>
                <w:r w:rsidR="00CC004E">
                  <w:fldChar w:fldCharType="end"/>
                </w:r>
              </w:sdtContent>
            </w:sdt>
            <w:r w:rsidR="00CC004E">
              <w:t xml:space="preserve"> </w:t>
            </w:r>
            <w:sdt>
              <w:sdtPr>
                <w:id w:val="324321708"/>
                <w:citation/>
              </w:sdtPr>
              <w:sdtContent>
                <w:r w:rsidR="00CC004E">
                  <w:fldChar w:fldCharType="begin"/>
                </w:r>
                <w:r w:rsidR="00CC004E">
                  <w:instrText xml:space="preserve"> CITATION Nor19 \l 3081 </w:instrText>
                </w:r>
                <w:r w:rsidR="00CC004E">
                  <w:fldChar w:fldCharType="separate"/>
                </w:r>
                <w:r w:rsidR="00211758" w:rsidRPr="00211758">
                  <w:rPr>
                    <w:noProof/>
                  </w:rPr>
                  <w:t>[19]</w:t>
                </w:r>
                <w:r w:rsidR="00CC004E">
                  <w:fldChar w:fldCharType="end"/>
                </w:r>
              </w:sdtContent>
            </w:sdt>
            <w:r w:rsidR="00CC004E">
              <w:t xml:space="preserve"> </w:t>
            </w:r>
            <w:sdt>
              <w:sdtPr>
                <w:id w:val="1101228111"/>
                <w:citation/>
              </w:sdtPr>
              <w:sdtContent>
                <w:r w:rsidR="00CC004E">
                  <w:fldChar w:fldCharType="begin"/>
                </w:r>
                <w:r w:rsidR="00CC004E">
                  <w:instrText xml:space="preserve"> CITATION Aus26 \l 3081 </w:instrText>
                </w:r>
                <w:r w:rsidR="00CC004E">
                  <w:fldChar w:fldCharType="separate"/>
                </w:r>
                <w:r w:rsidR="00211758" w:rsidRPr="00211758">
                  <w:rPr>
                    <w:noProof/>
                  </w:rPr>
                  <w:t>[14]</w:t>
                </w:r>
                <w:r w:rsidR="00CC004E">
                  <w:fldChar w:fldCharType="end"/>
                </w:r>
              </w:sdtContent>
            </w:sdt>
          </w:p>
        </w:tc>
      </w:tr>
      <w:tr w:rsidR="00815937" w14:paraId="2FD0BF5E" w14:textId="5697766A" w:rsidTr="00CA41BF">
        <w:tc>
          <w:tcPr>
            <w:cnfStyle w:val="001000000000" w:firstRow="0" w:lastRow="0" w:firstColumn="1" w:lastColumn="0" w:oddVBand="0" w:evenVBand="0" w:oddHBand="0" w:evenHBand="0" w:firstRowFirstColumn="0" w:firstRowLastColumn="0" w:lastRowFirstColumn="0" w:lastRowLastColumn="0"/>
            <w:tcW w:w="1207" w:type="dxa"/>
            <w:hideMark/>
          </w:tcPr>
          <w:p w14:paraId="530BB3A5" w14:textId="77777777" w:rsidR="00815937" w:rsidRDefault="00815937" w:rsidP="00815937">
            <w:pPr>
              <w:pStyle w:val="TableText"/>
            </w:pPr>
            <w:r>
              <w:rPr>
                <w:b w:val="0"/>
              </w:rPr>
              <w:lastRenderedPageBreak/>
              <w:t>Oscillation-neutral performance</w:t>
            </w:r>
          </w:p>
        </w:tc>
        <w:tc>
          <w:tcPr>
            <w:tcW w:w="2395" w:type="dxa"/>
            <w:hideMark/>
          </w:tcPr>
          <w:p w14:paraId="02F7917E"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The plant shall not degrade damping or introduce unstable or poorly damped oscillatory modes across the defined restart assessment envelope.</w:t>
            </w:r>
          </w:p>
        </w:tc>
        <w:tc>
          <w:tcPr>
            <w:tcW w:w="2396" w:type="dxa"/>
            <w:hideMark/>
          </w:tcPr>
          <w:p w14:paraId="6E954C5D" w14:textId="1ADAF9D0"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A restart source must not undermine the dynamic stability of the restored system. Positive damping for nominated network modes may be required in some applications but should be specified separately where needed.</w:t>
            </w:r>
          </w:p>
        </w:tc>
        <w:tc>
          <w:tcPr>
            <w:tcW w:w="2396" w:type="dxa"/>
            <w:hideMark/>
          </w:tcPr>
          <w:p w14:paraId="709F7176" w14:textId="77777777" w:rsidR="00815937" w:rsidRDefault="00815937" w:rsidP="00815937">
            <w:pPr>
              <w:pStyle w:val="TableText"/>
              <w:cnfStyle w:val="000000000000" w:firstRow="0" w:lastRow="0" w:firstColumn="0" w:lastColumn="0" w:oddVBand="0" w:evenVBand="0" w:oddHBand="0" w:evenHBand="0" w:firstRowFirstColumn="0" w:firstRowLastColumn="0" w:lastRowFirstColumn="0" w:lastRowLastColumn="0"/>
            </w:pPr>
            <w:r>
              <w:t>Small-signal, impedance-domain and EMT studies, as appropriate, across defined restoration stages, operating points and interacting plant configurations.</w:t>
            </w:r>
          </w:p>
        </w:tc>
        <w:tc>
          <w:tcPr>
            <w:tcW w:w="1131" w:type="dxa"/>
          </w:tcPr>
          <w:p w14:paraId="0BA6A13E" w14:textId="06301626" w:rsidR="00815937" w:rsidRDefault="00000000" w:rsidP="00815937">
            <w:pPr>
              <w:pStyle w:val="TableText"/>
              <w:cnfStyle w:val="000000000000" w:firstRow="0" w:lastRow="0" w:firstColumn="0" w:lastColumn="0" w:oddVBand="0" w:evenVBand="0" w:oddHBand="0" w:evenHBand="0" w:firstRowFirstColumn="0" w:firstRowLastColumn="0" w:lastRowFirstColumn="0" w:lastRowLastColumn="0"/>
            </w:pPr>
            <w:sdt>
              <w:sdtPr>
                <w:id w:val="-105739060"/>
                <w:citation/>
              </w:sdtPr>
              <w:sdtContent>
                <w:r w:rsidR="00CC004E">
                  <w:fldChar w:fldCharType="begin"/>
                </w:r>
                <w:r w:rsidR="00CC004E">
                  <w:instrText xml:space="preserve"> CITATION Aus251 \l 3081 </w:instrText>
                </w:r>
                <w:r w:rsidR="00CC004E">
                  <w:fldChar w:fldCharType="separate"/>
                </w:r>
                <w:r w:rsidR="00211758" w:rsidRPr="00211758">
                  <w:rPr>
                    <w:noProof/>
                  </w:rPr>
                  <w:t>[18]</w:t>
                </w:r>
                <w:r w:rsidR="00CC004E">
                  <w:fldChar w:fldCharType="end"/>
                </w:r>
              </w:sdtContent>
            </w:sdt>
            <w:r w:rsidR="00F92918">
              <w:t xml:space="preserve"> </w:t>
            </w:r>
            <w:sdt>
              <w:sdtPr>
                <w:id w:val="-410786045"/>
                <w:citation/>
              </w:sdtPr>
              <w:sdtContent>
                <w:r w:rsidR="00F92918">
                  <w:fldChar w:fldCharType="begin"/>
                </w:r>
                <w:r w:rsidR="00F92918">
                  <w:instrText xml:space="preserve"> CITATION ENT20 \l 3081 </w:instrText>
                </w:r>
                <w:r w:rsidR="00F92918">
                  <w:fldChar w:fldCharType="separate"/>
                </w:r>
                <w:r w:rsidR="00211758" w:rsidRPr="00211758">
                  <w:rPr>
                    <w:noProof/>
                  </w:rPr>
                  <w:t>[23]</w:t>
                </w:r>
                <w:r w:rsidR="00F92918">
                  <w:fldChar w:fldCharType="end"/>
                </w:r>
              </w:sdtContent>
            </w:sdt>
            <w:r w:rsidR="00F92918">
              <w:t xml:space="preserve"> </w:t>
            </w:r>
            <w:sdt>
              <w:sdtPr>
                <w:id w:val="-1472124900"/>
                <w:citation/>
              </w:sdtPr>
              <w:sdtContent>
                <w:r w:rsidR="00F92918">
                  <w:fldChar w:fldCharType="begin"/>
                </w:r>
                <w:r w:rsidR="00F92918">
                  <w:instrText xml:space="preserve"> CITATION Nor24 \l 3081 </w:instrText>
                </w:r>
                <w:r w:rsidR="00F92918">
                  <w:fldChar w:fldCharType="separate"/>
                </w:r>
                <w:r w:rsidR="00211758" w:rsidRPr="00211758">
                  <w:rPr>
                    <w:noProof/>
                  </w:rPr>
                  <w:t>[17]</w:t>
                </w:r>
                <w:r w:rsidR="00F92918">
                  <w:fldChar w:fldCharType="end"/>
                </w:r>
              </w:sdtContent>
            </w:sdt>
          </w:p>
        </w:tc>
      </w:tr>
      <w:tr w:rsidR="00815937" w14:paraId="26B474B4" w14:textId="4BCB99FE" w:rsidTr="00CA41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07" w:type="dxa"/>
            <w:hideMark/>
          </w:tcPr>
          <w:p w14:paraId="764A4A98" w14:textId="77777777" w:rsidR="00815937" w:rsidRDefault="00815937" w:rsidP="00815937">
            <w:pPr>
              <w:pStyle w:val="TableText"/>
            </w:pPr>
            <w:r>
              <w:rPr>
                <w:b w:val="0"/>
              </w:rPr>
              <w:t>Model quality and validation</w:t>
            </w:r>
          </w:p>
        </w:tc>
        <w:tc>
          <w:tcPr>
            <w:tcW w:w="2395" w:type="dxa"/>
            <w:hideMark/>
          </w:tcPr>
          <w:p w14:paraId="1B1C9412"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The plant shall be represented by models of sufficient fidelity to assess restart-relevant behaviour, using representative in-service settings and supported by suitable validation evidence.</w:t>
            </w:r>
          </w:p>
        </w:tc>
        <w:tc>
          <w:tcPr>
            <w:tcW w:w="2396" w:type="dxa"/>
            <w:hideMark/>
          </w:tcPr>
          <w:p w14:paraId="32692AEA"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Restart-relevant behaviours are highly control-sensitive and cannot be assessed credibly with oversimplified models. Protection-quality fault current also requires sufficiently accurate fault and current-limited behaviour.</w:t>
            </w:r>
          </w:p>
        </w:tc>
        <w:tc>
          <w:tcPr>
            <w:tcW w:w="2396" w:type="dxa"/>
            <w:hideMark/>
          </w:tcPr>
          <w:p w14:paraId="07A02B94" w14:textId="77777777" w:rsidR="00815937" w:rsidRDefault="00815937" w:rsidP="00815937">
            <w:pPr>
              <w:pStyle w:val="TableText"/>
              <w:cnfStyle w:val="000000100000" w:firstRow="0" w:lastRow="0" w:firstColumn="0" w:lastColumn="0" w:oddVBand="0" w:evenVBand="0" w:oddHBand="1" w:evenHBand="0" w:firstRowFirstColumn="0" w:firstRowLastColumn="0" w:lastRowFirstColumn="0" w:lastRowLastColumn="0"/>
            </w:pPr>
            <w:r>
              <w:t>EMT model review, benchmark studies, validation against test evidence or documented engineering evidence, settings verification and, where required, relay or HIL testing using EMT outputs.</w:t>
            </w:r>
          </w:p>
        </w:tc>
        <w:tc>
          <w:tcPr>
            <w:tcW w:w="1131" w:type="dxa"/>
          </w:tcPr>
          <w:p w14:paraId="5CDF864E" w14:textId="18CD9579" w:rsidR="00815937" w:rsidRDefault="00000000" w:rsidP="00815937">
            <w:pPr>
              <w:pStyle w:val="TableText"/>
              <w:cnfStyle w:val="000000100000" w:firstRow="0" w:lastRow="0" w:firstColumn="0" w:lastColumn="0" w:oddVBand="0" w:evenVBand="0" w:oddHBand="1" w:evenHBand="0" w:firstRowFirstColumn="0" w:firstRowLastColumn="0" w:lastRowFirstColumn="0" w:lastRowLastColumn="0"/>
            </w:pPr>
            <w:sdt>
              <w:sdtPr>
                <w:id w:val="-626384141"/>
                <w:citation/>
              </w:sdtPr>
              <w:sdtContent>
                <w:r w:rsidR="00F92918">
                  <w:fldChar w:fldCharType="begin"/>
                </w:r>
                <w:r w:rsidR="00F92918">
                  <w:instrText xml:space="preserve"> CITATION Nor24 \l 3081 </w:instrText>
                </w:r>
                <w:r w:rsidR="00F92918">
                  <w:fldChar w:fldCharType="separate"/>
                </w:r>
                <w:r w:rsidR="00211758" w:rsidRPr="00211758">
                  <w:rPr>
                    <w:noProof/>
                  </w:rPr>
                  <w:t>[17]</w:t>
                </w:r>
                <w:r w:rsidR="00F92918">
                  <w:fldChar w:fldCharType="end"/>
                </w:r>
              </w:sdtContent>
            </w:sdt>
            <w:r w:rsidR="00F92918">
              <w:t xml:space="preserve"> </w:t>
            </w:r>
            <w:sdt>
              <w:sdtPr>
                <w:id w:val="2060354951"/>
                <w:citation/>
              </w:sdtPr>
              <w:sdtContent>
                <w:r w:rsidR="00F92918">
                  <w:fldChar w:fldCharType="begin"/>
                </w:r>
                <w:r w:rsidR="00F92918">
                  <w:instrText xml:space="preserve"> CITATION Nor231 \l 3081 </w:instrText>
                </w:r>
                <w:r w:rsidR="00F92918">
                  <w:fldChar w:fldCharType="separate"/>
                </w:r>
                <w:r w:rsidR="00211758" w:rsidRPr="00211758">
                  <w:rPr>
                    <w:noProof/>
                  </w:rPr>
                  <w:t>[24]</w:t>
                </w:r>
                <w:r w:rsidR="00F92918">
                  <w:fldChar w:fldCharType="end"/>
                </w:r>
              </w:sdtContent>
            </w:sdt>
            <w:r w:rsidR="00F92918">
              <w:t xml:space="preserve"> </w:t>
            </w:r>
            <w:sdt>
              <w:sdtPr>
                <w:id w:val="-1474205401"/>
                <w:citation/>
              </w:sdtPr>
              <w:sdtContent>
                <w:r w:rsidR="00F92918">
                  <w:fldChar w:fldCharType="begin"/>
                </w:r>
                <w:r w:rsidR="00F92918">
                  <w:instrText xml:space="preserve"> CITATION Aus26 \l 3081 </w:instrText>
                </w:r>
                <w:r w:rsidR="00F92918">
                  <w:fldChar w:fldCharType="separate"/>
                </w:r>
                <w:r w:rsidR="00211758" w:rsidRPr="00211758">
                  <w:rPr>
                    <w:noProof/>
                  </w:rPr>
                  <w:t>[14]</w:t>
                </w:r>
                <w:r w:rsidR="00F92918">
                  <w:fldChar w:fldCharType="end"/>
                </w:r>
              </w:sdtContent>
            </w:sdt>
          </w:p>
        </w:tc>
      </w:tr>
    </w:tbl>
    <w:p w14:paraId="20AD6346" w14:textId="2FF3F435" w:rsidR="009C4F3D" w:rsidRDefault="0085662C" w:rsidP="004A39E5">
      <w:pPr>
        <w:spacing w:after="160"/>
        <w:rPr>
          <w:rFonts w:eastAsiaTheme="majorEastAsia" w:cstheme="majorBidi"/>
          <w:b/>
          <w:color w:val="00A9CE" w:themeColor="accent1"/>
          <w:sz w:val="32"/>
          <w:szCs w:val="32"/>
        </w:rPr>
      </w:pPr>
      <w:r>
        <w:t xml:space="preserve"> </w:t>
      </w:r>
      <w:r w:rsidR="009C4F3D">
        <w:br w:type="page"/>
      </w:r>
    </w:p>
    <w:p w14:paraId="36C62A3B" w14:textId="77777777" w:rsidR="009C4F3D" w:rsidRDefault="009C4F3D" w:rsidP="009C4F3D">
      <w:pPr>
        <w:pStyle w:val="Heading2"/>
      </w:pPr>
      <w:bookmarkStart w:id="188" w:name="_Toc221522067"/>
      <w:bookmarkStart w:id="189" w:name="_Toc226981588"/>
      <w:r>
        <w:lastRenderedPageBreak/>
        <w:t>GFM BESS restart test plan template</w:t>
      </w:r>
      <w:bookmarkEnd w:id="188"/>
      <w:bookmarkEnd w:id="189"/>
    </w:p>
    <w:p w14:paraId="6B4EDCF1" w14:textId="680CA145" w:rsidR="009C4F3D" w:rsidRDefault="009C4F3D" w:rsidP="00725F6D">
      <w:pPr>
        <w:pStyle w:val="BodyText"/>
      </w:pPr>
      <w:r>
        <w:t xml:space="preserve">As IBRs rapidly become the dominant </w:t>
      </w:r>
      <w:r w:rsidR="00535110">
        <w:t xml:space="preserve">contributor to </w:t>
      </w:r>
      <w:r>
        <w:t xml:space="preserve">new generation capacity in the NEM, they have been displacing traditional synchronous machines that have long underpinned critical grid services such as system restart. </w:t>
      </w:r>
      <w:r w:rsidR="002925BE">
        <w:t xml:space="preserve">Although </w:t>
      </w:r>
      <w:r>
        <w:t xml:space="preserve">this shift brings with it numerous benefits, </w:t>
      </w:r>
      <w:r w:rsidR="002E74E8">
        <w:t xml:space="preserve">it </w:t>
      </w:r>
      <w:r>
        <w:t xml:space="preserve">also introduces significant uncertainty, particularly in black start capability. Despite the growing prevalence of IBRs, there remains a concerning lack of real-world experience in deploying IBR technologies for system restart scenarios that involve energising substantial portions of the network. </w:t>
      </w:r>
      <w:r w:rsidR="0013312C">
        <w:t>In particular</w:t>
      </w:r>
      <w:r>
        <w:t xml:space="preserve">, the gap in operational evidence is conspicuous </w:t>
      </w:r>
      <w:r w:rsidR="004F7052">
        <w:t xml:space="preserve">even </w:t>
      </w:r>
      <w:r>
        <w:t>for the industry’s likely preferred IBR restart source, GFM BESS.</w:t>
      </w:r>
    </w:p>
    <w:p w14:paraId="4B7EFCA4" w14:textId="2F9F301F" w:rsidR="009C4F3D" w:rsidRDefault="009C4F3D" w:rsidP="00725F6D">
      <w:pPr>
        <w:pStyle w:val="BodyText"/>
      </w:pPr>
      <w:r>
        <w:t xml:space="preserve">However, the energy industry is </w:t>
      </w:r>
      <w:r w:rsidR="00034BCA">
        <w:t xml:space="preserve">rightly </w:t>
      </w:r>
      <w:r>
        <w:t xml:space="preserve">inherently cautious. The </w:t>
      </w:r>
      <w:r w:rsidR="00D32E79">
        <w:t xml:space="preserve">consequences of </w:t>
      </w:r>
      <w:r w:rsidR="00F077E4">
        <w:t>failed</w:t>
      </w:r>
      <w:r>
        <w:t xml:space="preserve"> system restoration </w:t>
      </w:r>
      <w:r w:rsidR="00D32E79">
        <w:t xml:space="preserve">require </w:t>
      </w:r>
      <w:r w:rsidR="00515F26">
        <w:t>restart process to be provably reliable</w:t>
      </w:r>
      <w:r>
        <w:t>, and new technologies must earn trust through rigorous validation. Network service providers in particular have voiced concerns about the risks associated with relying solely on IBR and GFM BESS for restart. These include</w:t>
      </w:r>
      <w:r w:rsidR="00B07F97">
        <w:t>, in particular,</w:t>
      </w:r>
      <w:r>
        <w:t xml:space="preserve"> uncertainties </w:t>
      </w:r>
      <w:r w:rsidR="000D0952">
        <w:t xml:space="preserve">about </w:t>
      </w:r>
      <w:r>
        <w:t>the correct operation of protection relays</w:t>
      </w:r>
      <w:r w:rsidR="000D0952">
        <w:t>,</w:t>
      </w:r>
      <w:r>
        <w:t xml:space="preserve"> and the dynamic stability of the system under </w:t>
      </w:r>
      <w:r w:rsidR="000D0952">
        <w:t xml:space="preserve">restart </w:t>
      </w:r>
      <w:r>
        <w:t>conditions. Without clear, tested pathways to demonstrate that GFM BESS can safely and effectively perform these functions</w:t>
      </w:r>
      <w:r w:rsidR="00DD7E4F">
        <w:t xml:space="preserve"> reliably</w:t>
      </w:r>
      <w:r>
        <w:t>, scepticism will persist.</w:t>
      </w:r>
    </w:p>
    <w:p w14:paraId="61AEF96A" w14:textId="339F290F" w:rsidR="009C4F3D" w:rsidRDefault="009C4F3D" w:rsidP="00725F6D">
      <w:pPr>
        <w:pStyle w:val="BodyText"/>
      </w:pPr>
      <w:r>
        <w:t xml:space="preserve">To address this challenge and </w:t>
      </w:r>
      <w:r w:rsidR="00DD7E4F">
        <w:t xml:space="preserve">to </w:t>
      </w:r>
      <w:r>
        <w:t xml:space="preserve">foster greater confidence in the role of GFM BESS in system restart, the </w:t>
      </w:r>
      <w:r w:rsidR="00091A71">
        <w:t xml:space="preserve">authors </w:t>
      </w:r>
      <w:r>
        <w:t xml:space="preserve">have developed a test plan template specifically tailored for </w:t>
      </w:r>
      <w:r w:rsidR="00227807">
        <w:t xml:space="preserve">extended </w:t>
      </w:r>
      <w:r>
        <w:t>network testing</w:t>
      </w:r>
      <w:r w:rsidR="00227807">
        <w:t xml:space="preserve"> (i.e. energizing network elements beyond the connection point)</w:t>
      </w:r>
      <w:r>
        <w:t xml:space="preserve"> of GFM BESS in restart scenarios. This template is not intended to be prescriptive</w:t>
      </w:r>
      <w:r w:rsidR="00651726">
        <w:t>ly final</w:t>
      </w:r>
      <w:r>
        <w:t xml:space="preserve">; rather, it outlines key processes and considerations that stakeholders should evaluate when planning and executing such tests. </w:t>
      </w:r>
      <w:r w:rsidR="00135418">
        <w:t xml:space="preserve">It is also intended to </w:t>
      </w:r>
      <w:r w:rsidR="0025333E">
        <w:t xml:space="preserve">support </w:t>
      </w:r>
      <w:r w:rsidR="00135418">
        <w:t xml:space="preserve">the Type 2 </w:t>
      </w:r>
      <w:r w:rsidR="00EE61BA">
        <w:t>services</w:t>
      </w:r>
      <w:r w:rsidR="00135418">
        <w:t xml:space="preserve"> program </w:t>
      </w:r>
      <w:r w:rsidR="00EE61BA">
        <w:t>recently announced by AEMO</w:t>
      </w:r>
      <w:r w:rsidR="00EE61BA">
        <w:rPr>
          <w:rStyle w:val="FootnoteReference"/>
        </w:rPr>
        <w:footnoteReference w:id="13"/>
      </w:r>
      <w:r w:rsidR="00EE61BA">
        <w:t xml:space="preserve">, which has a branch </w:t>
      </w:r>
      <w:r w:rsidR="00794AE0">
        <w:t>specifically looking at the use of IBR resources for system restoration.</w:t>
      </w:r>
    </w:p>
    <w:p w14:paraId="10A34F8C" w14:textId="384C474A" w:rsidR="009C4F3D" w:rsidRDefault="009C4F3D" w:rsidP="00725F6D">
      <w:pPr>
        <w:pStyle w:val="BodyText"/>
      </w:pPr>
      <w:r w:rsidRPr="00D60709">
        <w:rPr>
          <w:b/>
          <w:bCs/>
        </w:rPr>
        <w:t xml:space="preserve">The full template is provided </w:t>
      </w:r>
      <w:r w:rsidR="00AE52F9">
        <w:rPr>
          <w:b/>
          <w:bCs/>
        </w:rPr>
        <w:t xml:space="preserve">as a separate </w:t>
      </w:r>
      <w:r w:rsidR="003F1B6A">
        <w:rPr>
          <w:b/>
          <w:bCs/>
        </w:rPr>
        <w:t>document</w:t>
      </w:r>
      <w:r w:rsidR="00C25110">
        <w:rPr>
          <w:b/>
          <w:bCs/>
        </w:rPr>
        <w:t xml:space="preserve"> </w:t>
      </w:r>
      <w:sdt>
        <w:sdtPr>
          <w:rPr>
            <w:b/>
            <w:bCs/>
          </w:rPr>
          <w:id w:val="717011118"/>
          <w:citation/>
        </w:sdtPr>
        <w:sdtContent>
          <w:r w:rsidR="00C25110">
            <w:rPr>
              <w:b/>
              <w:bCs/>
            </w:rPr>
            <w:fldChar w:fldCharType="begin"/>
          </w:r>
          <w:r w:rsidR="00C25110">
            <w:rPr>
              <w:b/>
              <w:bCs/>
            </w:rPr>
            <w:instrText xml:space="preserve"> CITATION Bes26 \l 3081 </w:instrText>
          </w:r>
          <w:r w:rsidR="00C25110">
            <w:rPr>
              <w:b/>
              <w:bCs/>
            </w:rPr>
            <w:fldChar w:fldCharType="separate"/>
          </w:r>
          <w:r w:rsidR="00211758" w:rsidRPr="00211758">
            <w:rPr>
              <w:noProof/>
            </w:rPr>
            <w:t>[26]</w:t>
          </w:r>
          <w:r w:rsidR="00C25110">
            <w:rPr>
              <w:b/>
              <w:bCs/>
            </w:rPr>
            <w:fldChar w:fldCharType="end"/>
          </w:r>
        </w:sdtContent>
      </w:sdt>
      <w:r w:rsidR="00BD116E">
        <w:rPr>
          <w:b/>
          <w:bCs/>
        </w:rPr>
        <w:t>,</w:t>
      </w:r>
      <w:r>
        <w:t xml:space="preserve"> while the following section presents a synthesis of the </w:t>
      </w:r>
      <w:r w:rsidR="009C1627">
        <w:t>discussion</w:t>
      </w:r>
      <w:r w:rsidR="002F6F8F">
        <w:t>s</w:t>
      </w:r>
      <w:r w:rsidR="001447F2">
        <w:rPr>
          <w:rStyle w:val="FootnoteReference"/>
        </w:rPr>
        <w:footnoteReference w:id="14"/>
      </w:r>
      <w:r w:rsidR="009C1627">
        <w:t xml:space="preserve"> </w:t>
      </w:r>
      <w:r>
        <w:t xml:space="preserve">conducted with network service providers, which </w:t>
      </w:r>
      <w:r w:rsidR="00BD116E">
        <w:t xml:space="preserve">have </w:t>
      </w:r>
      <w:r>
        <w:t xml:space="preserve">been instrumental in shaping the focus areas of the test plan and </w:t>
      </w:r>
      <w:r w:rsidR="004E423A">
        <w:t xml:space="preserve">in </w:t>
      </w:r>
      <w:r>
        <w:t>ensuring its relevance to real-world operational concerns.</w:t>
      </w:r>
    </w:p>
    <w:p w14:paraId="21C853D5" w14:textId="4F4F10C9" w:rsidR="006A7879" w:rsidRDefault="006A7879" w:rsidP="002715BD">
      <w:pPr>
        <w:pStyle w:val="Heading3"/>
      </w:pPr>
      <w:bookmarkStart w:id="190" w:name="_Toc221522068"/>
      <w:r>
        <w:t xml:space="preserve">A note on deep-network tests and international practices </w:t>
      </w:r>
    </w:p>
    <w:p w14:paraId="1D44E075" w14:textId="31803833" w:rsidR="006A7879" w:rsidRDefault="006A7879" w:rsidP="006A7879">
      <w:pPr>
        <w:pStyle w:val="BodyText"/>
      </w:pPr>
      <w:r w:rsidRPr="00B7025C">
        <w:t>Extended or deep network tests go beyond verifying that a black</w:t>
      </w:r>
      <w:r w:rsidRPr="00B7025C">
        <w:rPr>
          <w:rFonts w:ascii="Cambria Math" w:hAnsi="Cambria Math" w:cs="Cambria Math"/>
        </w:rPr>
        <w:t>‑</w:t>
      </w:r>
      <w:r w:rsidRPr="00B7025C">
        <w:t>start unit can self</w:t>
      </w:r>
      <w:r>
        <w:t>-</w:t>
      </w:r>
      <w:r w:rsidRPr="00B7025C">
        <w:t>start</w:t>
      </w:r>
      <w:r>
        <w:t xml:space="preserve"> and electrically reach to the connection point. T</w:t>
      </w:r>
      <w:r w:rsidRPr="00B7025C">
        <w:t xml:space="preserve">hey demonstrate whether it can energise wider parts of the transmission system, including lines, transformers, remote busbars, and </w:t>
      </w:r>
      <w:r>
        <w:t xml:space="preserve">potentially </w:t>
      </w:r>
      <w:r w:rsidRPr="00B7025C">
        <w:t>nex</w:t>
      </w:r>
      <w:r>
        <w:t>t re</w:t>
      </w:r>
      <w:r w:rsidRPr="00B7025C">
        <w:t>start generators. ISOs/TSOs value this type of testing because it validates real</w:t>
      </w:r>
      <w:r w:rsidRPr="00B7025C">
        <w:rPr>
          <w:rFonts w:ascii="Cambria Math" w:hAnsi="Cambria Math" w:cs="Cambria Math"/>
        </w:rPr>
        <w:t>‑</w:t>
      </w:r>
      <w:r w:rsidRPr="00B7025C">
        <w:t xml:space="preserve">world restart capability under true system conditions, revealing operational issues that modelling alone cannot capture. However, while these tests are widely recognised as the most reliable validation method, most </w:t>
      </w:r>
      <w:r>
        <w:t>system operators</w:t>
      </w:r>
      <w:r w:rsidRPr="00B7025C">
        <w:t xml:space="preserve"> struggle to perform them due to the difficulty of securing necessary </w:t>
      </w:r>
      <w:r w:rsidRPr="00B7025C">
        <w:lastRenderedPageBreak/>
        <w:t>network outages, with ERCOT noted as one of the few operators able to conduct such testing routinely</w:t>
      </w:r>
      <w:sdt>
        <w:sdtPr>
          <w:id w:val="481663065"/>
          <w:citation/>
        </w:sdtPr>
        <w:sdtContent>
          <w:r>
            <w:fldChar w:fldCharType="begin"/>
          </w:r>
          <w:r>
            <w:instrText xml:space="preserve"> CITATION ISO25 \l 3081 </w:instrText>
          </w:r>
          <w:r>
            <w:fldChar w:fldCharType="separate"/>
          </w:r>
          <w:r w:rsidR="00211758">
            <w:rPr>
              <w:noProof/>
            </w:rPr>
            <w:t xml:space="preserve"> </w:t>
          </w:r>
          <w:r w:rsidR="00211758" w:rsidRPr="00211758">
            <w:rPr>
              <w:noProof/>
            </w:rPr>
            <w:t>[27]</w:t>
          </w:r>
          <w:r>
            <w:fldChar w:fldCharType="end"/>
          </w:r>
        </w:sdtContent>
      </w:sdt>
      <w:r w:rsidRPr="00B7025C">
        <w:t>.</w:t>
      </w:r>
    </w:p>
    <w:p w14:paraId="7663A651" w14:textId="74825616" w:rsidR="006A7879" w:rsidRDefault="006A7879" w:rsidP="006A7879">
      <w:pPr>
        <w:pStyle w:val="BodyText"/>
      </w:pPr>
      <w:r w:rsidRPr="008B7469">
        <w:t>International</w:t>
      </w:r>
      <w:r w:rsidR="001B56A4">
        <w:t>ly,</w:t>
      </w:r>
      <w:r w:rsidRPr="008B7469">
        <w:t xml:space="preserve"> system operators show diverse approaches to deep network testing. ERCOT</w:t>
      </w:r>
      <w:r>
        <w:t xml:space="preserve"> (system operator of Texas)</w:t>
      </w:r>
      <w:r w:rsidRPr="008B7469">
        <w:t xml:space="preserve"> conducts the most comprehensive regime</w:t>
      </w:r>
      <w:r>
        <w:t xml:space="preserve"> including </w:t>
      </w:r>
      <w:r w:rsidRPr="008B7469">
        <w:t>energising lines, picking up load, and starting next</w:t>
      </w:r>
      <w:r>
        <w:rPr>
          <w:rFonts w:ascii="Cambria Math" w:hAnsi="Cambria Math" w:cs="Cambria Math"/>
        </w:rPr>
        <w:t xml:space="preserve"> re</w:t>
      </w:r>
      <w:r w:rsidRPr="008B7469">
        <w:t>start generators</w:t>
      </w:r>
      <w:r>
        <w:t xml:space="preserve">. This is </w:t>
      </w:r>
      <w:r w:rsidRPr="008B7469">
        <w:t xml:space="preserve">supported by strict compliance and penalties. NESO </w:t>
      </w:r>
      <w:r>
        <w:t xml:space="preserve">(system operator for the UK) </w:t>
      </w:r>
      <w:r w:rsidRPr="008B7469">
        <w:t>requires providers to energise multiple network elements, including remote busbars, with structured testing cycles. EirGrid</w:t>
      </w:r>
      <w:r>
        <w:t xml:space="preserve"> (Ireland)</w:t>
      </w:r>
      <w:r w:rsidRPr="008B7469">
        <w:t xml:space="preserve"> mandates annual and triennial tests focused on unit and station performance, though extended testing is limited by outage constraints. AEMO WA carries out testing</w:t>
      </w:r>
      <w:r w:rsidR="000D1E1A">
        <w:t xml:space="preserve"> every two years</w:t>
      </w:r>
      <w:r w:rsidRPr="008B7469">
        <w:t xml:space="preserve"> that may include partial network energisation, while AEMO NEM includes network energisation as an optional, less frequently used component. Across </w:t>
      </w:r>
      <w:r>
        <w:t>various system operators</w:t>
      </w:r>
      <w:r w:rsidRPr="008B7469">
        <w:t xml:space="preserve">, outage access </w:t>
      </w:r>
      <w:r w:rsidR="004C5E86">
        <w:t>rather than</w:t>
      </w:r>
      <w:r w:rsidR="004C5E86" w:rsidRPr="008B7469">
        <w:t xml:space="preserve"> technical capability </w:t>
      </w:r>
      <w:r w:rsidRPr="008B7469">
        <w:t>is the primary constraint.</w:t>
      </w:r>
      <w:r w:rsidR="001F5B95">
        <w:t xml:space="preserve"> That is to say, </w:t>
      </w:r>
      <w:r w:rsidR="001F5B95" w:rsidRPr="001F5B95">
        <w:t xml:space="preserve">the primary constraint on the testing frequency is not the </w:t>
      </w:r>
      <w:r w:rsidR="001F5B95">
        <w:t xml:space="preserve">necessarily the </w:t>
      </w:r>
      <w:r w:rsidR="001F5B95" w:rsidRPr="001F5B95">
        <w:t>technical capability of the organisation</w:t>
      </w:r>
      <w:r w:rsidR="001F5B95">
        <w:t>s</w:t>
      </w:r>
      <w:r w:rsidR="001F5B95" w:rsidRPr="001F5B95">
        <w:t xml:space="preserve"> to run tests, but rather it is constrained by the </w:t>
      </w:r>
      <w:r w:rsidR="005D0EBC">
        <w:t xml:space="preserve">challenge of </w:t>
      </w:r>
      <w:r w:rsidR="003A06EE">
        <w:t xml:space="preserve">finding appropriate times to de-energising and disconnect a portion of the network for restoration testing. </w:t>
      </w:r>
    </w:p>
    <w:p w14:paraId="67F06C02" w14:textId="0C513861" w:rsidR="006A7879" w:rsidRPr="007D4E5D" w:rsidRDefault="006A7879" w:rsidP="006A7879">
      <w:pPr>
        <w:pStyle w:val="BodyText"/>
        <w:rPr>
          <w:highlight w:val="yellow"/>
        </w:rPr>
      </w:pPr>
      <w:r w:rsidRPr="00D67903">
        <w:t>Best practice for extended network testing includes prioritising real</w:t>
      </w:r>
      <w:r w:rsidRPr="00D67903">
        <w:rPr>
          <w:rFonts w:ascii="Cambria Math" w:hAnsi="Cambria Math" w:cs="Cambria Math"/>
        </w:rPr>
        <w:t>‑</w:t>
      </w:r>
      <w:r w:rsidRPr="00D67903">
        <w:t>world testing of energisation paths, integrating load pickup and next</w:t>
      </w:r>
      <w:r>
        <w:t xml:space="preserve"> re</w:t>
      </w:r>
      <w:r w:rsidRPr="00D67903">
        <w:t>start generator trials, and validating protection systems under true system conditions</w:t>
      </w:r>
      <w:r>
        <w:t xml:space="preserve"> </w:t>
      </w:r>
      <w:sdt>
        <w:sdtPr>
          <w:id w:val="-349796295"/>
          <w:citation/>
        </w:sdtPr>
        <w:sdtContent>
          <w:r>
            <w:fldChar w:fldCharType="begin"/>
          </w:r>
          <w:r>
            <w:instrText xml:space="preserve"> CITATION CIG18 \l 3081 </w:instrText>
          </w:r>
          <w:r>
            <w:fldChar w:fldCharType="separate"/>
          </w:r>
          <w:r w:rsidR="00211758" w:rsidRPr="00211758">
            <w:rPr>
              <w:noProof/>
            </w:rPr>
            <w:t>[28]</w:t>
          </w:r>
          <w:r>
            <w:fldChar w:fldCharType="end"/>
          </w:r>
        </w:sdtContent>
      </w:sdt>
      <w:r w:rsidRPr="00D67903">
        <w:t>. Leading operators treat deep testing as indispensable because it repeatedly uncovers issues that would otherwise remain hidden. Common themes include the need for frequent testing, reliable staffing and communication systems, validated EMT</w:t>
      </w:r>
      <w:r w:rsidRPr="00D67903">
        <w:rPr>
          <w:rFonts w:ascii="Cambria Math" w:hAnsi="Cambria Math" w:cs="Cambria Math"/>
        </w:rPr>
        <w:t>‑</w:t>
      </w:r>
      <w:r w:rsidRPr="00D67903">
        <w:t>based models, and contractual obligations tied to real</w:t>
      </w:r>
      <w:r w:rsidRPr="00D67903">
        <w:rPr>
          <w:rFonts w:ascii="Cambria Math" w:hAnsi="Cambria Math" w:cs="Cambria Math"/>
        </w:rPr>
        <w:t>‑</w:t>
      </w:r>
      <w:r w:rsidRPr="00D67903">
        <w:t xml:space="preserve">world performance. </w:t>
      </w:r>
      <w:r>
        <w:t>The</w:t>
      </w:r>
      <w:r w:rsidRPr="00D67903">
        <w:t xml:space="preserve"> extended</w:t>
      </w:r>
      <w:r>
        <w:t xml:space="preserve"> network</w:t>
      </w:r>
      <w:r w:rsidRPr="00D67903">
        <w:t xml:space="preserve"> testing is vital for confidence in restart plans, especially as IBR penetration increases and traditional synchronous resources decline.</w:t>
      </w:r>
    </w:p>
    <w:p w14:paraId="642F60E2" w14:textId="77777777" w:rsidR="009C4F3D" w:rsidRDefault="009C4F3D" w:rsidP="009C4F3D">
      <w:pPr>
        <w:pStyle w:val="Heading3"/>
      </w:pPr>
      <w:r>
        <w:t>Asset Protection</w:t>
      </w:r>
      <w:bookmarkEnd w:id="190"/>
    </w:p>
    <w:p w14:paraId="08A4B2B2" w14:textId="380A5E1F" w:rsidR="009C4F3D" w:rsidRDefault="009C4F3D" w:rsidP="00725F6D">
      <w:pPr>
        <w:pStyle w:val="BodyText"/>
      </w:pPr>
      <w:r>
        <w:t xml:space="preserve">The fundamental concern highlighted from the NSP interviewed was the </w:t>
      </w:r>
      <w:r w:rsidR="00F60E72">
        <w:t>possibility of</w:t>
      </w:r>
      <w:r>
        <w:t xml:space="preserve"> asset damage </w:t>
      </w:r>
      <w:r w:rsidR="00F60E72">
        <w:t xml:space="preserve">resulting from </w:t>
      </w:r>
      <w:r>
        <w:t xml:space="preserve">restart testing, especially where the technology being evaluated has not been proven in an Australian context or </w:t>
      </w:r>
      <w:r w:rsidR="004C531F">
        <w:t xml:space="preserve">where there are </w:t>
      </w:r>
      <w:r>
        <w:t xml:space="preserve">open questions about its compatibility with existing network protection relay paradigms. </w:t>
      </w:r>
      <w:r w:rsidR="004C531F">
        <w:t xml:space="preserve">Although </w:t>
      </w:r>
      <w:r>
        <w:t xml:space="preserve">NSPs do understand the urgent need for testing (given the rapid retirement rate of existing restart options), they wish to have reasonable assurance that their assets will be as well protected as </w:t>
      </w:r>
      <w:r w:rsidR="00016FDE">
        <w:t xml:space="preserve">reasonable </w:t>
      </w:r>
      <w:r>
        <w:t xml:space="preserve">during testing. </w:t>
      </w:r>
      <w:r>
        <w:fldChar w:fldCharType="begin"/>
      </w:r>
      <w:r>
        <w:instrText xml:space="preserve"> REF _Ref208930408 \h </w:instrText>
      </w:r>
      <w:r>
        <w:fldChar w:fldCharType="separate"/>
      </w:r>
      <w:r w:rsidR="00211758">
        <w:t xml:space="preserve">Figure </w:t>
      </w:r>
      <w:r w:rsidR="00211758">
        <w:rPr>
          <w:noProof/>
        </w:rPr>
        <w:t>26</w:t>
      </w:r>
      <w:r>
        <w:fldChar w:fldCharType="end"/>
      </w:r>
      <w:r>
        <w:t xml:space="preserve"> highlights the major areas of concerns for testing leading to asset damage, as described by the NSPs.</w:t>
      </w:r>
    </w:p>
    <w:p w14:paraId="3167FC0E" w14:textId="77777777" w:rsidR="009C4F3D" w:rsidRDefault="009C4F3D" w:rsidP="009C4F3D">
      <w:pPr>
        <w:keepNext/>
        <w:jc w:val="center"/>
      </w:pPr>
      <w:r>
        <w:rPr>
          <w:noProof/>
        </w:rPr>
        <w:lastRenderedPageBreak/>
        <w:drawing>
          <wp:inline distT="0" distB="0" distL="0" distR="0" wp14:anchorId="747992D1" wp14:editId="37290567">
            <wp:extent cx="5773479" cy="2413000"/>
            <wp:effectExtent l="0" t="0" r="0" b="25400"/>
            <wp:docPr id="566953802"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0" r:lo="rId51" r:qs="rId52" r:cs="rId53"/>
              </a:graphicData>
            </a:graphic>
          </wp:inline>
        </w:drawing>
      </w:r>
    </w:p>
    <w:p w14:paraId="7D3D710F" w14:textId="00C9AC86" w:rsidR="009C4F3D" w:rsidRPr="00E874ED" w:rsidRDefault="009C4F3D" w:rsidP="009C4F3D">
      <w:pPr>
        <w:pStyle w:val="Caption"/>
        <w:jc w:val="center"/>
      </w:pPr>
      <w:bookmarkStart w:id="191" w:name="_Ref208930408"/>
      <w:bookmarkStart w:id="192" w:name="_Toc221522100"/>
      <w:bookmarkStart w:id="193" w:name="_Toc226981482"/>
      <w:r>
        <w:t xml:space="preserve">Figure </w:t>
      </w:r>
      <w:fldSimple w:instr=" SEQ Figure \* ARABIC ">
        <w:r w:rsidR="00211758">
          <w:rPr>
            <w:noProof/>
          </w:rPr>
          <w:t>26</w:t>
        </w:r>
      </w:fldSimple>
      <w:bookmarkEnd w:id="191"/>
      <w:r>
        <w:t xml:space="preserve"> NSP areas of concern</w:t>
      </w:r>
      <w:bookmarkEnd w:id="192"/>
      <w:bookmarkEnd w:id="193"/>
    </w:p>
    <w:p w14:paraId="392753B2" w14:textId="5BDBD5DD" w:rsidR="009C4F3D" w:rsidRDefault="009C4F3D" w:rsidP="00725F6D">
      <w:pPr>
        <w:pStyle w:val="BodyText"/>
      </w:pPr>
      <w:r>
        <w:t>The nature of testing is to both confirm what has been predicted</w:t>
      </w:r>
      <w:r w:rsidR="004F6834">
        <w:t>,</w:t>
      </w:r>
      <w:r>
        <w:t xml:space="preserve"> and to tease out uncertainties. As such, there will always be an inherent risk to the network during testing. </w:t>
      </w:r>
      <w:r w:rsidR="004F6834">
        <w:t xml:space="preserve">Although not </w:t>
      </w:r>
      <w:r>
        <w:t xml:space="preserve">all possibilities can be foreseen, controls can be put in place to minimise the </w:t>
      </w:r>
      <w:r w:rsidR="004D6C30">
        <w:t xml:space="preserve">possibility of </w:t>
      </w:r>
      <w:r>
        <w:t xml:space="preserve">damage. </w:t>
      </w:r>
    </w:p>
    <w:p w14:paraId="3EE7F061" w14:textId="79B35F03" w:rsidR="00BF539C" w:rsidRDefault="00BF539C" w:rsidP="00725F6D">
      <w:pPr>
        <w:pStyle w:val="BodyText"/>
      </w:pPr>
      <w:r>
        <w:t>The following outlines some specific concerns raised</w:t>
      </w:r>
      <w:r w:rsidR="004D6C30">
        <w:t>,</w:t>
      </w:r>
      <w:r>
        <w:t xml:space="preserve"> regarding network elements affected by in-field deep network testing.</w:t>
      </w:r>
    </w:p>
    <w:p w14:paraId="34C2A842" w14:textId="77777777" w:rsidR="009C4F3D" w:rsidRDefault="009C4F3D" w:rsidP="00BF539C">
      <w:pPr>
        <w:pStyle w:val="Heading4"/>
      </w:pPr>
      <w:bookmarkStart w:id="194" w:name="_Toc221522069"/>
      <w:r>
        <w:t>Transformers</w:t>
      </w:r>
      <w:bookmarkEnd w:id="194"/>
    </w:p>
    <w:p w14:paraId="2ABDC897" w14:textId="0E7C82C1" w:rsidR="009C4F3D" w:rsidRDefault="009C4F3D" w:rsidP="00725F6D">
      <w:pPr>
        <w:pStyle w:val="BodyText"/>
      </w:pPr>
      <w:r>
        <w:t xml:space="preserve">Sensitive, high value, long </w:t>
      </w:r>
      <w:r w:rsidR="00A8462E">
        <w:t xml:space="preserve">acquisition </w:t>
      </w:r>
      <w:r>
        <w:t xml:space="preserve">lead-time assets, such as large network transformers, are of the highest priority for damage minimisation. Limited spares may be available, and the size and complexity of installation of the asset </w:t>
      </w:r>
      <w:r w:rsidR="00837BA0">
        <w:t xml:space="preserve">implies </w:t>
      </w:r>
      <w:r>
        <w:t>that</w:t>
      </w:r>
      <w:r w:rsidR="00723B59">
        <w:t>,</w:t>
      </w:r>
      <w:r>
        <w:t xml:space="preserve"> should damage occur, the cost and the timeframe to repair the asset may be great, leading to periods of extended disruption for the network and </w:t>
      </w:r>
      <w:r w:rsidR="00723B59">
        <w:t xml:space="preserve">the </w:t>
      </w:r>
      <w:r>
        <w:t>electricity market.</w:t>
      </w:r>
    </w:p>
    <w:p w14:paraId="4DC50FD0" w14:textId="77777777" w:rsidR="009C4F3D" w:rsidRDefault="009C4F3D" w:rsidP="00725F6D">
      <w:pPr>
        <w:pStyle w:val="BodyText"/>
      </w:pPr>
      <w:r>
        <w:t>Furthermore, assets with magnetic cores such as transformers may have experienced changes to their saturation profile over time, particularly if they are old or have been exposed to more extreme operating conditions. Where simulations are initially used to determine the viability of a network restoration pathway, and in the absence of any other information, the simulation may have assumed that the saturation profile of the asset has remained unchanged since initial factory testing. In such scenarios, the potential for material differences in asset performance, and hence damage to the asset, is far greater.</w:t>
      </w:r>
    </w:p>
    <w:p w14:paraId="62A7125D" w14:textId="1E3FAB1E" w:rsidR="00890809" w:rsidRPr="00890809" w:rsidRDefault="00890809" w:rsidP="00890809">
      <w:pPr>
        <w:pStyle w:val="BodyText"/>
      </w:pPr>
      <w:r w:rsidRPr="00890809">
        <w:t xml:space="preserve">Asset owners also report that transformer overfluxing during test scenarios could cause severe heating, insulation damage, and premature asset failure. Overfluxing can also occur under </w:t>
      </w:r>
      <w:r w:rsidR="0061104A">
        <w:t xml:space="preserve">‘system </w:t>
      </w:r>
      <w:r w:rsidRPr="00890809">
        <w:t>normal</w:t>
      </w:r>
      <w:r w:rsidR="0061104A">
        <w:t>’</w:t>
      </w:r>
      <w:r w:rsidRPr="00890809">
        <w:t xml:space="preserve"> conditions when terminal voltages remain excessive for extended periods. During system restart, this risk may increase because frequency can remain below nominal while voltage is elevated. Since flux density depends on the voltage-to-frequency ratio, this combination can increase the likelihood of damaging overfluxing.</w:t>
      </w:r>
    </w:p>
    <w:p w14:paraId="3FB7F82F" w14:textId="5B2AF44F" w:rsidR="009C4F3D" w:rsidRDefault="00D82AC2" w:rsidP="00725F6D">
      <w:pPr>
        <w:pStyle w:val="BodyText"/>
      </w:pPr>
      <w:r>
        <w:t xml:space="preserve">An NSP interviewed suggested a pragmatic approach where the situation </w:t>
      </w:r>
      <w:r w:rsidR="00315497">
        <w:t xml:space="preserve">allows: </w:t>
      </w:r>
      <w:r w:rsidR="009C4F3D">
        <w:t xml:space="preserve">If transformers are to be </w:t>
      </w:r>
      <w:r w:rsidR="00F67C13">
        <w:t>energised</w:t>
      </w:r>
      <w:r w:rsidR="009C4F3D">
        <w:t xml:space="preserve"> as part of testing, </w:t>
      </w:r>
      <w:r w:rsidR="00315497">
        <w:t>it is recommended to use</w:t>
      </w:r>
      <w:r w:rsidR="00F006DF">
        <w:t xml:space="preserve"> </w:t>
      </w:r>
      <w:r w:rsidR="009C4F3D">
        <w:t xml:space="preserve">units which are near to </w:t>
      </w:r>
      <w:r w:rsidR="00721FFC">
        <w:t xml:space="preserve">their </w:t>
      </w:r>
      <w:r w:rsidR="009C4F3D">
        <w:t xml:space="preserve">end of life </w:t>
      </w:r>
      <w:r w:rsidR="00721FFC">
        <w:t xml:space="preserve">so </w:t>
      </w:r>
      <w:r w:rsidR="009C4F3D">
        <w:t xml:space="preserve">that if failure occurs, replacements </w:t>
      </w:r>
      <w:r w:rsidR="00F006DF">
        <w:t xml:space="preserve">are already in the pipeline of being delivered. </w:t>
      </w:r>
    </w:p>
    <w:p w14:paraId="0FB905FC" w14:textId="77777777" w:rsidR="009C4F3D" w:rsidRDefault="009C4F3D" w:rsidP="00BF539C">
      <w:pPr>
        <w:pStyle w:val="Heading4"/>
      </w:pPr>
      <w:bookmarkStart w:id="195" w:name="_Toc221522070"/>
      <w:r>
        <w:lastRenderedPageBreak/>
        <w:t>Protection relays</w:t>
      </w:r>
      <w:bookmarkEnd w:id="195"/>
    </w:p>
    <w:p w14:paraId="48273F08" w14:textId="6BB3D567" w:rsidR="009C4F3D" w:rsidRDefault="009C4F3D" w:rsidP="00725F6D">
      <w:pPr>
        <w:pStyle w:val="BodyText"/>
      </w:pPr>
      <w:r>
        <w:t xml:space="preserve">NSPs surveyed remain uncertain </w:t>
      </w:r>
      <w:r w:rsidR="00C747A8">
        <w:t xml:space="preserve">about </w:t>
      </w:r>
      <w:r>
        <w:t xml:space="preserve">the behaviour of some network protection relays during IBR-based restart, which were designed for a </w:t>
      </w:r>
      <w:r w:rsidR="00C747A8">
        <w:t xml:space="preserve">fundamentally </w:t>
      </w:r>
      <w:r>
        <w:t xml:space="preserve">different paradigm (i.e., synchronous-dominated). False negative scenarios (i.e., failure to detect an abnormal condition) is the most </w:t>
      </w:r>
      <w:r w:rsidR="00C670DA">
        <w:t xml:space="preserve">undesirable </w:t>
      </w:r>
      <w:r>
        <w:t>condition</w:t>
      </w:r>
      <w:r w:rsidR="00C670DA">
        <w:t>,</w:t>
      </w:r>
      <w:r>
        <w:t xml:space="preserve"> </w:t>
      </w:r>
      <w:r w:rsidR="00C670DA">
        <w:t xml:space="preserve">which </w:t>
      </w:r>
      <w:r>
        <w:t>could lead to asset damage</w:t>
      </w:r>
      <w:r w:rsidR="00667072">
        <w:t xml:space="preserve">, </w:t>
      </w:r>
      <w:r w:rsidR="00C670DA">
        <w:t xml:space="preserve">by </w:t>
      </w:r>
      <w:r w:rsidR="00667072">
        <w:t>allowing a fault to persist on the system longer than the design of the primary asset allows.</w:t>
      </w:r>
      <w:r w:rsidR="00F83B49">
        <w:t xml:space="preserve"> </w:t>
      </w:r>
      <w:r w:rsidR="006D6B02">
        <w:t xml:space="preserve">This </w:t>
      </w:r>
      <w:r w:rsidR="004D63A6">
        <w:t xml:space="preserve">issue </w:t>
      </w:r>
      <w:r w:rsidR="006D6B02">
        <w:t>is under active investigation by researchers, particularly those conducting studies for AR-PST Topic 1 (Inverters)</w:t>
      </w:r>
      <w:r w:rsidR="00C3240E">
        <w:t xml:space="preserve">. </w:t>
      </w:r>
    </w:p>
    <w:p w14:paraId="24A9EF5F" w14:textId="6964FA7E" w:rsidR="009C4F3D" w:rsidRPr="00CD7F65" w:rsidRDefault="009C4F3D" w:rsidP="00725F6D">
      <w:pPr>
        <w:pStyle w:val="BodyText"/>
      </w:pPr>
      <w:r>
        <w:t xml:space="preserve">Compounding this issue is that network protection relay behaviour is still a relatively unstudied aspect of EMT-based system restart studies, unless hardware-in-loop systems are used to include actual protection relays. Offline </w:t>
      </w:r>
      <w:r w:rsidR="00762916">
        <w:t xml:space="preserve">models of </w:t>
      </w:r>
      <w:r>
        <w:t>EMT protection relay</w:t>
      </w:r>
      <w:r w:rsidR="00762916">
        <w:t>s</w:t>
      </w:r>
      <w:r>
        <w:t xml:space="preserve"> from manufacturers </w:t>
      </w:r>
      <w:r w:rsidR="001E3748">
        <w:t xml:space="preserve">are </w:t>
      </w:r>
      <w:r>
        <w:t>still emerging, and where network protection relay</w:t>
      </w:r>
      <w:r w:rsidR="00507AF7">
        <w:t xml:space="preserve"> model</w:t>
      </w:r>
      <w:r>
        <w:t xml:space="preserve">s are included, they tend to be generic in nature, noting that </w:t>
      </w:r>
      <w:r w:rsidR="00B46054">
        <w:t xml:space="preserve">implemented </w:t>
      </w:r>
      <w:r>
        <w:t>detection algorithms are highly manufacturer specific.</w:t>
      </w:r>
    </w:p>
    <w:p w14:paraId="2650E4B5" w14:textId="5DF7293B" w:rsidR="009C4F3D" w:rsidRDefault="00C3240E" w:rsidP="00BF539C">
      <w:pPr>
        <w:pStyle w:val="Heading4"/>
      </w:pPr>
      <w:r>
        <w:t>Surge arresters</w:t>
      </w:r>
      <w:r w:rsidR="0062728D">
        <w:t xml:space="preserve"> and insulators</w:t>
      </w:r>
    </w:p>
    <w:p w14:paraId="27E1A35C" w14:textId="00E83373" w:rsidR="007B20ED" w:rsidRDefault="0037245A" w:rsidP="00710B1C">
      <w:pPr>
        <w:pStyle w:val="BodyText"/>
      </w:pPr>
      <w:r>
        <w:t xml:space="preserve">NSPs expressed concern </w:t>
      </w:r>
      <w:r w:rsidR="00B46054">
        <w:t xml:space="preserve">regarding </w:t>
      </w:r>
      <w:r>
        <w:t xml:space="preserve">test situations </w:t>
      </w:r>
      <w:r w:rsidR="009C0A3A">
        <w:t xml:space="preserve">where inadequate reactive power control or failure of </w:t>
      </w:r>
      <w:r w:rsidR="001B6600">
        <w:t>protection relays to operate can result in high overvoltages applied to line-ends resulting in</w:t>
      </w:r>
      <w:r w:rsidR="002400C7">
        <w:t>:</w:t>
      </w:r>
    </w:p>
    <w:p w14:paraId="0E204A85" w14:textId="493C92A9" w:rsidR="00C3240E" w:rsidRDefault="007B20ED" w:rsidP="007B20ED">
      <w:pPr>
        <w:pStyle w:val="ListBullet"/>
      </w:pPr>
      <w:r>
        <w:t>A</w:t>
      </w:r>
      <w:r w:rsidR="001B6600">
        <w:t xml:space="preserve">ctivation of surge arresters for </w:t>
      </w:r>
      <w:r w:rsidR="002400C7">
        <w:t>extended</w:t>
      </w:r>
      <w:r w:rsidR="001B6600">
        <w:t xml:space="preserve"> periods of time, </w:t>
      </w:r>
      <w:r w:rsidR="00BE3723">
        <w:t xml:space="preserve">possibly </w:t>
      </w:r>
      <w:r>
        <w:t xml:space="preserve">resulting in degradation of the asset which </w:t>
      </w:r>
      <w:r w:rsidR="00BE3723">
        <w:t xml:space="preserve">is known to have </w:t>
      </w:r>
      <w:r>
        <w:t xml:space="preserve">a limited life / absorption capability before </w:t>
      </w:r>
      <w:r w:rsidR="002400C7">
        <w:t>breakdown will occur.</w:t>
      </w:r>
    </w:p>
    <w:p w14:paraId="0C13A139" w14:textId="33D32EC5" w:rsidR="002400C7" w:rsidRPr="002400C7" w:rsidRDefault="002400C7" w:rsidP="002400C7">
      <w:pPr>
        <w:pStyle w:val="ListBullet"/>
      </w:pPr>
      <w:r>
        <w:t>Stressing of insulators</w:t>
      </w:r>
      <w:r w:rsidR="00557024">
        <w:t xml:space="preserve"> and </w:t>
      </w:r>
      <w:r w:rsidR="004121DA">
        <w:t xml:space="preserve">possibility of </w:t>
      </w:r>
      <w:r w:rsidR="00557024">
        <w:t>flashover in extreme cases.</w:t>
      </w:r>
    </w:p>
    <w:p w14:paraId="4EBB9151" w14:textId="2B217957" w:rsidR="009C4F3D" w:rsidRDefault="004121DA" w:rsidP="00710B1C">
      <w:pPr>
        <w:pStyle w:val="BodyText"/>
      </w:pPr>
      <w:r>
        <w:t xml:space="preserve">Although </w:t>
      </w:r>
      <w:r w:rsidR="00557024">
        <w:t xml:space="preserve">short periods of overvoltages can be </w:t>
      </w:r>
      <w:r>
        <w:t>accommodated</w:t>
      </w:r>
      <w:r w:rsidR="00EB29D6">
        <w:t>, extended periods of uncontrolled and unmonitored overvoltages are likely to unduly stress these network elements</w:t>
      </w:r>
      <w:r w:rsidR="00BF539C">
        <w:t>.</w:t>
      </w:r>
    </w:p>
    <w:p w14:paraId="0CC2ADCA" w14:textId="118EB932" w:rsidR="009C4F3D" w:rsidRDefault="003A06EE" w:rsidP="009C4F3D">
      <w:pPr>
        <w:pStyle w:val="Heading3"/>
      </w:pPr>
      <w:bookmarkStart w:id="196" w:name="_Toc221522072"/>
      <w:r>
        <w:t>Restart testing c</w:t>
      </w:r>
      <w:r w:rsidR="009C4F3D">
        <w:t>ontrol</w:t>
      </w:r>
      <w:bookmarkEnd w:id="196"/>
      <w:r>
        <w:t xml:space="preserve"> measures</w:t>
      </w:r>
    </w:p>
    <w:p w14:paraId="2391DE4C" w14:textId="419A40C2" w:rsidR="009C4F3D" w:rsidRDefault="009C4F3D" w:rsidP="00725F6D">
      <w:pPr>
        <w:pStyle w:val="BodyText"/>
      </w:pPr>
      <w:r>
        <w:t>Discussions with the interviewed NSP indicate</w:t>
      </w:r>
      <w:r w:rsidR="001D1512">
        <w:t xml:space="preserve">d that they fully understood the need for deep network testing to prove </w:t>
      </w:r>
      <w:r w:rsidR="004121DA">
        <w:t xml:space="preserve">that </w:t>
      </w:r>
      <w:r w:rsidR="001D1512">
        <w:t xml:space="preserve">IBR resources </w:t>
      </w:r>
      <w:r w:rsidR="004121DA">
        <w:t xml:space="preserve">are </w:t>
      </w:r>
      <w:r w:rsidR="00605526">
        <w:t xml:space="preserve">capable of offering or supporting system restart. Yet, they </w:t>
      </w:r>
      <w:r w:rsidR="00654549">
        <w:t xml:space="preserve">also </w:t>
      </w:r>
      <w:r w:rsidR="00605526">
        <w:t xml:space="preserve">have an obligation to </w:t>
      </w:r>
      <w:r w:rsidR="00FE15E5">
        <w:t xml:space="preserve">strongly </w:t>
      </w:r>
      <w:r w:rsidR="00605526">
        <w:t>advocate for</w:t>
      </w:r>
      <w:r w:rsidR="00654549">
        <w:t>,</w:t>
      </w:r>
      <w:r w:rsidR="00605526">
        <w:t xml:space="preserve"> and minimise any </w:t>
      </w:r>
      <w:r w:rsidR="00654549">
        <w:t xml:space="preserve">possible </w:t>
      </w:r>
      <w:r w:rsidR="00605526">
        <w:t>damage to</w:t>
      </w:r>
      <w:r w:rsidR="00654549">
        <w:t>,</w:t>
      </w:r>
      <w:r w:rsidR="00605526">
        <w:t xml:space="preserve"> their assets</w:t>
      </w:r>
      <w:r w:rsidR="00FE15E5">
        <w:t>. Discussions indicated</w:t>
      </w:r>
      <w:r>
        <w:t xml:space="preserve"> that the controls</w:t>
      </w:r>
      <w:r w:rsidR="00BD2093">
        <w:t xml:space="preserve"> NSPs contacted would like to see</w:t>
      </w:r>
      <w:r>
        <w:t xml:space="preserve"> to prevent damage during testing are:</w:t>
      </w:r>
    </w:p>
    <w:p w14:paraId="51694DDA" w14:textId="1BEDE646" w:rsidR="00D157E8" w:rsidRDefault="00D55049" w:rsidP="002715BD">
      <w:pPr>
        <w:pStyle w:val="ListNumber"/>
        <w:numPr>
          <w:ilvl w:val="0"/>
          <w:numId w:val="28"/>
        </w:numPr>
      </w:pPr>
      <w:r>
        <w:t xml:space="preserve">    </w:t>
      </w:r>
      <w:r w:rsidR="00D157E8">
        <w:t>Extensive real-time and high-speed monitoring of conditions.</w:t>
      </w:r>
    </w:p>
    <w:p w14:paraId="01512773" w14:textId="55B33083" w:rsidR="00996A9A" w:rsidRDefault="00996A9A" w:rsidP="00513BF3">
      <w:pPr>
        <w:pStyle w:val="ListNumber"/>
      </w:pPr>
      <w:r>
        <w:t>Communication</w:t>
      </w:r>
      <w:r w:rsidR="00DB7E7D">
        <w:t>,</w:t>
      </w:r>
      <w:r>
        <w:t xml:space="preserve"> with </w:t>
      </w:r>
      <w:r w:rsidR="00DB7E7D">
        <w:t xml:space="preserve">confirmatory </w:t>
      </w:r>
      <w:r>
        <w:t>feedback at each step.</w:t>
      </w:r>
    </w:p>
    <w:p w14:paraId="53503025" w14:textId="77777777" w:rsidR="009C4F3D" w:rsidRDefault="009C4F3D" w:rsidP="00513BF3">
      <w:pPr>
        <w:pStyle w:val="ListNumber"/>
      </w:pPr>
      <w:r>
        <w:t>Agreed roll-back plans.</w:t>
      </w:r>
    </w:p>
    <w:p w14:paraId="4653E05F" w14:textId="13C0F6D1" w:rsidR="009C4F3D" w:rsidRDefault="00996A9A" w:rsidP="00513BF3">
      <w:pPr>
        <w:pStyle w:val="ListNumber"/>
      </w:pPr>
      <w:r>
        <w:t>Adequate and well</w:t>
      </w:r>
      <w:r w:rsidR="007F5EC0">
        <w:t>-</w:t>
      </w:r>
      <w:r>
        <w:t>trained s</w:t>
      </w:r>
      <w:r w:rsidR="009C4F3D">
        <w:t xml:space="preserve">taff </w:t>
      </w:r>
      <w:r>
        <w:t xml:space="preserve">physically present </w:t>
      </w:r>
      <w:r w:rsidR="009C4F3D">
        <w:t>on site.</w:t>
      </w:r>
    </w:p>
    <w:p w14:paraId="74FB7E4F" w14:textId="77777777" w:rsidR="00B90D10" w:rsidRDefault="00B90D10" w:rsidP="00B90D10">
      <w:pPr>
        <w:pStyle w:val="ListNumber"/>
      </w:pPr>
      <w:r>
        <w:t>Effective multi-party rehearsals.</w:t>
      </w:r>
    </w:p>
    <w:p w14:paraId="4F3E8525" w14:textId="76B1B14F" w:rsidR="007F5EC0" w:rsidRDefault="007F5EC0" w:rsidP="00513BF3">
      <w:pPr>
        <w:pStyle w:val="ListNumber"/>
      </w:pPr>
      <w:r>
        <w:t>Peer-reviewed simulations.</w:t>
      </w:r>
    </w:p>
    <w:p w14:paraId="39635FC7" w14:textId="7FD90AEE" w:rsidR="00513BF3" w:rsidRDefault="00513BF3" w:rsidP="00513BF3">
      <w:pPr>
        <w:pStyle w:val="BodyText"/>
      </w:pPr>
      <w:r>
        <w:t xml:space="preserve">Items 1 to </w:t>
      </w:r>
      <w:r w:rsidR="00B90D10">
        <w:t>4</w:t>
      </w:r>
      <w:r>
        <w:t xml:space="preserve"> are considered </w:t>
      </w:r>
      <w:r w:rsidR="00B90D10">
        <w:t xml:space="preserve">in the test plan template supplied in the appendix, with additional commentary on item 1 provided below, along with discussions on items </w:t>
      </w:r>
      <w:r w:rsidR="003F0315">
        <w:t xml:space="preserve">5 and 6 which are prerequisites for any in-field testing. </w:t>
      </w:r>
    </w:p>
    <w:p w14:paraId="5244700B" w14:textId="1E37A0D5" w:rsidR="003F0315" w:rsidRDefault="003F0315" w:rsidP="00513BF3">
      <w:pPr>
        <w:pStyle w:val="BodyText"/>
      </w:pPr>
      <w:r>
        <w:lastRenderedPageBreak/>
        <w:t xml:space="preserve">Further </w:t>
      </w:r>
      <w:r>
        <w:fldChar w:fldCharType="begin"/>
      </w:r>
      <w:r>
        <w:instrText xml:space="preserve"> REF _Ref221882366 \h </w:instrText>
      </w:r>
      <w:r>
        <w:fldChar w:fldCharType="separate"/>
      </w:r>
      <w:r w:rsidR="00211758">
        <w:t xml:space="preserve">Figure </w:t>
      </w:r>
      <w:r w:rsidR="00211758">
        <w:rPr>
          <w:noProof/>
        </w:rPr>
        <w:t>27</w:t>
      </w:r>
      <w:r>
        <w:fldChar w:fldCharType="end"/>
      </w:r>
      <w:r>
        <w:t xml:space="preserve">, synthesises these </w:t>
      </w:r>
      <w:r w:rsidR="00BE30F8">
        <w:t xml:space="preserve">risk </w:t>
      </w:r>
      <w:r>
        <w:t xml:space="preserve">controls </w:t>
      </w:r>
      <w:r w:rsidR="00463BD0">
        <w:t xml:space="preserve">within </w:t>
      </w:r>
      <w:r>
        <w:t xml:space="preserve">a high-level process to be followed that </w:t>
      </w:r>
      <w:r w:rsidR="00136C0C">
        <w:t xml:space="preserve">intends to </w:t>
      </w:r>
      <w:r w:rsidR="009D1A7E">
        <w:t xml:space="preserve">minimise </w:t>
      </w:r>
      <w:r w:rsidR="00136C0C">
        <w:t xml:space="preserve">the chance for problems </w:t>
      </w:r>
      <w:r w:rsidR="009D1A7E">
        <w:t xml:space="preserve">that </w:t>
      </w:r>
      <w:r w:rsidR="00136C0C">
        <w:t>would result in asset damage</w:t>
      </w:r>
      <w:r w:rsidR="009D1A7E" w:rsidRPr="009D1A7E">
        <w:t xml:space="preserve"> </w:t>
      </w:r>
      <w:r w:rsidR="009D1A7E">
        <w:t>to occur during testing</w:t>
      </w:r>
      <w:r w:rsidR="00136C0C">
        <w:t>.</w:t>
      </w:r>
    </w:p>
    <w:p w14:paraId="3CF5347D" w14:textId="77777777" w:rsidR="00513BF3" w:rsidRDefault="00513BF3" w:rsidP="00513BF3">
      <w:pPr>
        <w:keepNext/>
        <w:jc w:val="center"/>
      </w:pPr>
      <w:r>
        <w:rPr>
          <w:noProof/>
        </w:rPr>
        <w:drawing>
          <wp:inline distT="0" distB="0" distL="0" distR="0" wp14:anchorId="5375367E" wp14:editId="52B868E6">
            <wp:extent cx="5486400" cy="2401293"/>
            <wp:effectExtent l="19050" t="0" r="19050" b="0"/>
            <wp:docPr id="69505481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5" r:lo="rId56" r:qs="rId57" r:cs="rId58"/>
              </a:graphicData>
            </a:graphic>
          </wp:inline>
        </w:drawing>
      </w:r>
    </w:p>
    <w:p w14:paraId="25EB6B04" w14:textId="5721C91E" w:rsidR="00513BF3" w:rsidRPr="006E1E25" w:rsidRDefault="00513BF3" w:rsidP="00513BF3">
      <w:pPr>
        <w:pStyle w:val="Caption"/>
        <w:jc w:val="center"/>
      </w:pPr>
      <w:bookmarkStart w:id="197" w:name="_Ref221882366"/>
      <w:bookmarkStart w:id="198" w:name="_Toc221522101"/>
      <w:bookmarkStart w:id="199" w:name="_Toc226981483"/>
      <w:r>
        <w:t xml:space="preserve">Figure </w:t>
      </w:r>
      <w:fldSimple w:instr=" SEQ Figure \* ARABIC ">
        <w:r w:rsidR="00211758">
          <w:rPr>
            <w:noProof/>
          </w:rPr>
          <w:t>27</w:t>
        </w:r>
      </w:fldSimple>
      <w:bookmarkEnd w:id="197"/>
      <w:r>
        <w:t xml:space="preserve"> NSP-suggested approach to live network testing for system restart</w:t>
      </w:r>
      <w:bookmarkEnd w:id="198"/>
      <w:bookmarkEnd w:id="199"/>
    </w:p>
    <w:p w14:paraId="16BFEBB3" w14:textId="77777777" w:rsidR="00BF539C" w:rsidRDefault="00BF539C" w:rsidP="00BF539C">
      <w:pPr>
        <w:pStyle w:val="Heading4"/>
      </w:pPr>
      <w:bookmarkStart w:id="200" w:name="_Toc221522074"/>
      <w:r>
        <w:t>Monitoring</w:t>
      </w:r>
      <w:bookmarkEnd w:id="200"/>
    </w:p>
    <w:p w14:paraId="51F6272D" w14:textId="72C5C06C" w:rsidR="008E49A5" w:rsidRDefault="008E49A5" w:rsidP="00BF539C">
      <w:pPr>
        <w:pStyle w:val="BodyText"/>
      </w:pPr>
      <w:r>
        <w:t xml:space="preserve">Once highly specialised and </w:t>
      </w:r>
      <w:r w:rsidR="008D375E">
        <w:t>commensurately</w:t>
      </w:r>
      <w:r>
        <w:t xml:space="preserve"> expensive, real-time high-speed monitors are becoming more capable</w:t>
      </w:r>
      <w:r w:rsidR="008D375E">
        <w:t xml:space="preserve">, </w:t>
      </w:r>
      <w:r>
        <w:t xml:space="preserve">flexible </w:t>
      </w:r>
      <w:r w:rsidR="008D375E">
        <w:t xml:space="preserve">and affordable. </w:t>
      </w:r>
      <w:r w:rsidR="00D10E14">
        <w:t xml:space="preserve">There are </w:t>
      </w:r>
      <w:r w:rsidR="00127190">
        <w:t xml:space="preserve">monitoring </w:t>
      </w:r>
      <w:r w:rsidR="00D10E14">
        <w:t>options</w:t>
      </w:r>
      <w:r w:rsidR="00EF775D">
        <w:rPr>
          <w:rStyle w:val="FootnoteReference"/>
        </w:rPr>
        <w:footnoteReference w:id="15"/>
      </w:r>
      <w:r w:rsidR="00D10E14">
        <w:t xml:space="preserve"> available today </w:t>
      </w:r>
      <w:r w:rsidR="00091A02">
        <w:t>that</w:t>
      </w:r>
      <w:r w:rsidR="00D10E14">
        <w:t xml:space="preserve"> are:</w:t>
      </w:r>
    </w:p>
    <w:p w14:paraId="25A50766" w14:textId="63814A35" w:rsidR="00A87C18" w:rsidRDefault="00A87C18" w:rsidP="00D10E14">
      <w:pPr>
        <w:pStyle w:val="ListBullet"/>
      </w:pPr>
      <w:r>
        <w:t xml:space="preserve">Multifunctional, combining event recorders, </w:t>
      </w:r>
      <w:r w:rsidR="002D37CF">
        <w:t>real-time monitors, phasor-measurement units, power quality monitors</w:t>
      </w:r>
      <w:r w:rsidR="001F6E55">
        <w:t xml:space="preserve"> and other monitoring and control functions into a single unit.</w:t>
      </w:r>
    </w:p>
    <w:p w14:paraId="4F1220BD" w14:textId="5FBB9B21" w:rsidR="00D10E14" w:rsidRDefault="007E3770" w:rsidP="00D10E14">
      <w:pPr>
        <w:pStyle w:val="ListBullet"/>
      </w:pPr>
      <w:r>
        <w:t>C</w:t>
      </w:r>
      <w:r w:rsidR="00D10E14">
        <w:t xml:space="preserve">ertified to accuracy levels beyond </w:t>
      </w:r>
      <w:r w:rsidR="00CC0A37">
        <w:t>what Australian Standards require for monitoring fidelity.</w:t>
      </w:r>
    </w:p>
    <w:p w14:paraId="7C3162C9" w14:textId="63E18DBA" w:rsidR="007E3770" w:rsidRPr="007E3770" w:rsidRDefault="007E3770" w:rsidP="007E3770">
      <w:pPr>
        <w:pStyle w:val="ListBullet"/>
      </w:pPr>
      <w:r>
        <w:t>Have extremely high bandwidth</w:t>
      </w:r>
      <w:r w:rsidR="00C14209">
        <w:t>,</w:t>
      </w:r>
      <w:r>
        <w:t xml:space="preserve"> capable of accurately capturing and storing </w:t>
      </w:r>
      <w:r w:rsidR="006403AB">
        <w:t xml:space="preserve">records of </w:t>
      </w:r>
      <w:r>
        <w:t>phenomena into the hundreds of kilohertz</w:t>
      </w:r>
      <w:r w:rsidR="00584BFC">
        <w:rPr>
          <w:rStyle w:val="FootnoteReference"/>
        </w:rPr>
        <w:footnoteReference w:id="16"/>
      </w:r>
      <w:r>
        <w:t>.</w:t>
      </w:r>
    </w:p>
    <w:p w14:paraId="48F14C80" w14:textId="39CE8002" w:rsidR="00CC0A37" w:rsidRDefault="00E41F8D" w:rsidP="00CC0A37">
      <w:pPr>
        <w:pStyle w:val="ListBullet"/>
      </w:pPr>
      <w:r>
        <w:t>Have numerous and f</w:t>
      </w:r>
      <w:r w:rsidR="00CC0A37">
        <w:t xml:space="preserve">lexible </w:t>
      </w:r>
      <w:r w:rsidR="00557D6F">
        <w:t xml:space="preserve">analogue and digital </w:t>
      </w:r>
      <w:r w:rsidR="00CC0A37">
        <w:t xml:space="preserve">quantities </w:t>
      </w:r>
      <w:r>
        <w:t>for monitoring in a single unit</w:t>
      </w:r>
      <w:r w:rsidR="00CC0A37">
        <w:t xml:space="preserve"> </w:t>
      </w:r>
      <w:r w:rsidR="00091A02">
        <w:t>and support a variety of terminations</w:t>
      </w:r>
      <w:r w:rsidR="006B7C73">
        <w:t xml:space="preserve"> and compensations</w:t>
      </w:r>
      <w:r w:rsidR="00091A02">
        <w:t xml:space="preserve"> for CTs and VTs.</w:t>
      </w:r>
    </w:p>
    <w:p w14:paraId="73740E39" w14:textId="2F90484F" w:rsidR="00091A02" w:rsidRDefault="00557D6F" w:rsidP="00091A02">
      <w:pPr>
        <w:pStyle w:val="ListBullet"/>
      </w:pPr>
      <w:r>
        <w:t xml:space="preserve">Can be patched into existing communication networks or use encrypted communications over the 4G/5G </w:t>
      </w:r>
      <w:r w:rsidR="007E3770">
        <w:t>public telephone network.</w:t>
      </w:r>
    </w:p>
    <w:p w14:paraId="589696CF" w14:textId="0B5F3C2A" w:rsidR="007E3770" w:rsidRDefault="007E3770" w:rsidP="007E3770">
      <w:pPr>
        <w:pStyle w:val="ListBullet"/>
      </w:pPr>
      <w:r>
        <w:t xml:space="preserve">Provide </w:t>
      </w:r>
      <w:r w:rsidR="00B150D1">
        <w:t>online web-based ecosystems for coordination, control, alerting and monitoring</w:t>
      </w:r>
      <w:r w:rsidR="00704F37">
        <w:t xml:space="preserve">, removing the need for deployment of in-house </w:t>
      </w:r>
      <w:r w:rsidR="00FB18FD">
        <w:t>IT solutions to use the devices.</w:t>
      </w:r>
    </w:p>
    <w:p w14:paraId="5560D4D8" w14:textId="4293915A" w:rsidR="00FB18FD" w:rsidRDefault="00FB18FD" w:rsidP="00FB18FD">
      <w:pPr>
        <w:pStyle w:val="ListBullet"/>
      </w:pPr>
      <w:r>
        <w:t>Provide all the above for under AUD 15,000 per device.</w:t>
      </w:r>
    </w:p>
    <w:p w14:paraId="152EABC4" w14:textId="0570DA14" w:rsidR="0098619A" w:rsidRDefault="00902391" w:rsidP="00BF539C">
      <w:pPr>
        <w:pStyle w:val="BodyText"/>
      </w:pPr>
      <w:r>
        <w:t xml:space="preserve">Hence, there </w:t>
      </w:r>
      <w:r w:rsidR="00AE64E4">
        <w:t>exists</w:t>
      </w:r>
      <w:r>
        <w:t xml:space="preserve"> a much greater ability to deploy real-time high-speed monitoring </w:t>
      </w:r>
      <w:r w:rsidR="00C242CD">
        <w:t xml:space="preserve">in the field, even temporarily, for minimal cost and logistical complexity compared to even ten years ago. </w:t>
      </w:r>
      <w:r w:rsidR="00DB68CB">
        <w:t xml:space="preserve">As such, NSPs </w:t>
      </w:r>
      <w:r w:rsidR="00621E7C">
        <w:t xml:space="preserve">are keen to capitalise on this shift in monitoring capabilities to develop a network of </w:t>
      </w:r>
      <w:r w:rsidR="002A3B3B">
        <w:t xml:space="preserve">temporary </w:t>
      </w:r>
      <w:r w:rsidR="00621E7C">
        <w:t>real-time monitors during testing</w:t>
      </w:r>
      <w:r w:rsidR="002B00BE">
        <w:t>,</w:t>
      </w:r>
      <w:r w:rsidR="00621E7C">
        <w:t xml:space="preserve"> </w:t>
      </w:r>
      <w:r w:rsidR="00CE59FC">
        <w:t xml:space="preserve">augmenting traditional monitoring tools such as </w:t>
      </w:r>
      <w:r w:rsidR="00CE59FC">
        <w:lastRenderedPageBreak/>
        <w:t xml:space="preserve">SCADA, </w:t>
      </w:r>
      <w:r w:rsidR="00621E7C">
        <w:t xml:space="preserve">to </w:t>
      </w:r>
      <w:r w:rsidR="0098619A">
        <w:t>ensure that each stage of a test is not causing harm to their assets</w:t>
      </w:r>
      <w:r w:rsidR="002B00BE">
        <w:t>,</w:t>
      </w:r>
      <w:r w:rsidR="0098619A">
        <w:t xml:space="preserve"> and to be able to see and hence intervene should abnormal conditions arise</w:t>
      </w:r>
      <w:r w:rsidR="002A3B3B">
        <w:t>.</w:t>
      </w:r>
    </w:p>
    <w:p w14:paraId="5BC1FC81" w14:textId="6F320B3E" w:rsidR="00BF539C" w:rsidRDefault="002A3B3B" w:rsidP="00BF539C">
      <w:pPr>
        <w:pStyle w:val="BodyText"/>
      </w:pPr>
      <w:r>
        <w:t xml:space="preserve">NSPs </w:t>
      </w:r>
      <w:r w:rsidR="00111D64">
        <w:t>suggested the following as a minimum requirement</w:t>
      </w:r>
      <w:r w:rsidR="006C76AF">
        <w:t xml:space="preserve"> for deep network testing</w:t>
      </w:r>
      <w:r w:rsidR="00111D64">
        <w:t xml:space="preserve">: </w:t>
      </w:r>
    </w:p>
    <w:p w14:paraId="1329C6F9" w14:textId="524F06A0" w:rsidR="006C7C37" w:rsidRDefault="006C7C37" w:rsidP="00BF539C">
      <w:pPr>
        <w:pStyle w:val="ListBullet"/>
      </w:pPr>
      <w:r>
        <w:t>High-speed, real-time</w:t>
      </w:r>
      <w:r w:rsidR="00FB00F2">
        <w:t>,</w:t>
      </w:r>
      <w:r>
        <w:t xml:space="preserve"> </w:t>
      </w:r>
      <w:r w:rsidRPr="00DB7036">
        <w:t>voltage</w:t>
      </w:r>
      <w:r>
        <w:t xml:space="preserve"> and current monitoring at the point of connection of the IBR device under test.</w:t>
      </w:r>
    </w:p>
    <w:p w14:paraId="06148A7D" w14:textId="77777777" w:rsidR="006C7C37" w:rsidRDefault="006C7C37" w:rsidP="006C7C37">
      <w:pPr>
        <w:pStyle w:val="ListBullet2"/>
      </w:pPr>
      <w:r>
        <w:t>RMS values remotely viewable by the coordinating control room.</w:t>
      </w:r>
    </w:p>
    <w:p w14:paraId="42E55B6C" w14:textId="77777777" w:rsidR="006C7C37" w:rsidRDefault="006C7C37">
      <w:pPr>
        <w:pStyle w:val="ListBullet2"/>
      </w:pPr>
      <w:r>
        <w:t>Event waveform data stored for later review.</w:t>
      </w:r>
    </w:p>
    <w:p w14:paraId="3C48AF70" w14:textId="3E4A4928" w:rsidR="006C7C37" w:rsidRPr="006C7C37" w:rsidRDefault="006C7C37">
      <w:pPr>
        <w:pStyle w:val="ListBullet2"/>
      </w:pPr>
      <w:r>
        <w:t>Graphical output required to identify patterns or oscillatory behaviour (i.e., not simply displaying the latest value).</w:t>
      </w:r>
    </w:p>
    <w:p w14:paraId="3C00CFD5" w14:textId="521C01C9" w:rsidR="00BF539C" w:rsidRDefault="00BF539C" w:rsidP="00BF539C">
      <w:pPr>
        <w:pStyle w:val="ListBullet"/>
      </w:pPr>
      <w:r>
        <w:t>High-speed, real-time</w:t>
      </w:r>
      <w:r w:rsidR="00FB00F2">
        <w:t>,</w:t>
      </w:r>
      <w:r>
        <w:t xml:space="preserve"> </w:t>
      </w:r>
      <w:r w:rsidRPr="00DB7036">
        <w:t>voltage</w:t>
      </w:r>
      <w:r>
        <w:t xml:space="preserve"> and current monitoring on</w:t>
      </w:r>
      <w:r w:rsidR="00111D64">
        <w:t xml:space="preserve"> the incoming </w:t>
      </w:r>
      <w:r>
        <w:t>transformer</w:t>
      </w:r>
    </w:p>
    <w:p w14:paraId="0631F899" w14:textId="77777777" w:rsidR="00BF539C" w:rsidRDefault="00BF539C" w:rsidP="00BF539C">
      <w:pPr>
        <w:pStyle w:val="ListBullet2"/>
      </w:pPr>
      <w:r>
        <w:t>Ideally located at the terminals, but at a minimum, at the connecting bus for voltage.</w:t>
      </w:r>
    </w:p>
    <w:p w14:paraId="461AAD5E" w14:textId="77777777" w:rsidR="00BF539C" w:rsidRDefault="00BF539C" w:rsidP="00BF539C">
      <w:pPr>
        <w:pStyle w:val="ListBullet2"/>
      </w:pPr>
      <w:r>
        <w:t>RMS values remotely viewable by the coordinating control room.</w:t>
      </w:r>
    </w:p>
    <w:p w14:paraId="00529EB6" w14:textId="37D4DA8F" w:rsidR="00275ACF" w:rsidRPr="00275ACF" w:rsidRDefault="006C7C37" w:rsidP="00275ACF">
      <w:pPr>
        <w:pStyle w:val="ListBullet2"/>
      </w:pPr>
      <w:r>
        <w:t>Event w</w:t>
      </w:r>
      <w:r w:rsidR="00275ACF">
        <w:t>aveform data stored for later review.</w:t>
      </w:r>
    </w:p>
    <w:p w14:paraId="0879DA4D" w14:textId="77777777" w:rsidR="00BF539C" w:rsidRDefault="00BF539C" w:rsidP="00BF539C">
      <w:pPr>
        <w:pStyle w:val="ListBullet2"/>
      </w:pPr>
      <w:r>
        <w:t>Graphical output required to identify patterns or oscillatory behaviour (i.e., not simply displaying the latest value).</w:t>
      </w:r>
    </w:p>
    <w:p w14:paraId="45B865B5" w14:textId="7963C2CC" w:rsidR="00BF539C" w:rsidRDefault="00D27578" w:rsidP="00BF539C">
      <w:pPr>
        <w:pStyle w:val="ListBullet"/>
      </w:pPr>
      <w:r>
        <w:t>Derived values</w:t>
      </w:r>
      <w:r w:rsidR="00BF539C">
        <w:t xml:space="preserve"> not acceptable (e.g., inferred </w:t>
      </w:r>
      <w:r w:rsidR="001A6C5E">
        <w:t xml:space="preserve">transformer </w:t>
      </w:r>
      <w:r w:rsidR="00BF539C">
        <w:t xml:space="preserve">voltage based on </w:t>
      </w:r>
      <w:r w:rsidR="001A6C5E">
        <w:t xml:space="preserve">input </w:t>
      </w:r>
      <w:r w:rsidR="00BF539C">
        <w:t xml:space="preserve">current and </w:t>
      </w:r>
      <w:r w:rsidR="001A6C5E">
        <w:t xml:space="preserve">a </w:t>
      </w:r>
      <w:r w:rsidR="00BF539C">
        <w:t>hysteresis curve)</w:t>
      </w:r>
    </w:p>
    <w:p w14:paraId="4E22B143" w14:textId="22ED8608" w:rsidR="00BF539C" w:rsidRDefault="00BF539C" w:rsidP="00BF539C">
      <w:pPr>
        <w:pStyle w:val="ListBullet"/>
      </w:pPr>
      <w:r>
        <w:t xml:space="preserve">Voltage measurements at all </w:t>
      </w:r>
      <w:r w:rsidRPr="00BA2F96">
        <w:t>line</w:t>
      </w:r>
      <w:r>
        <w:t xml:space="preserve">-ends and buses </w:t>
      </w:r>
      <w:r w:rsidR="001774DC">
        <w:t xml:space="preserve">that are </w:t>
      </w:r>
      <w:r>
        <w:t>to be energised.</w:t>
      </w:r>
    </w:p>
    <w:p w14:paraId="23F72F62" w14:textId="7E59F0AC" w:rsidR="00BF539C" w:rsidRDefault="00D52F46" w:rsidP="00BF539C">
      <w:pPr>
        <w:pStyle w:val="ListBullet2"/>
      </w:pPr>
      <w:r>
        <w:t xml:space="preserve">Real-time high-speed monitors </w:t>
      </w:r>
      <w:r w:rsidR="005A5476">
        <w:t>recommended</w:t>
      </w:r>
      <w:r>
        <w:t xml:space="preserve">, but </w:t>
      </w:r>
      <w:r w:rsidR="00BF539C">
        <w:t>SCADA acceptable.</w:t>
      </w:r>
    </w:p>
    <w:p w14:paraId="5CE1867C" w14:textId="77777777" w:rsidR="00BF539C" w:rsidRDefault="00BF539C" w:rsidP="00BF539C">
      <w:pPr>
        <w:pStyle w:val="ListBullet"/>
      </w:pPr>
      <w:r>
        <w:t>View of protection relay status of assets under energisation.</w:t>
      </w:r>
    </w:p>
    <w:p w14:paraId="0A30ED64" w14:textId="69E57FD5" w:rsidR="00D52F46" w:rsidRDefault="006C76AF" w:rsidP="00BF539C">
      <w:pPr>
        <w:pStyle w:val="ListBullet2"/>
      </w:pPr>
      <w:r>
        <w:t>Event w</w:t>
      </w:r>
      <w:r w:rsidR="00D52F46">
        <w:t>aveform data to be stored by the protection relay.</w:t>
      </w:r>
    </w:p>
    <w:p w14:paraId="52F1329D" w14:textId="4559341C" w:rsidR="00BF539C" w:rsidRDefault="00BF539C" w:rsidP="00BF539C">
      <w:pPr>
        <w:pStyle w:val="ListBullet2"/>
      </w:pPr>
      <w:r>
        <w:t>SCADA acceptable.</w:t>
      </w:r>
    </w:p>
    <w:p w14:paraId="0A2F9CA3" w14:textId="77777777" w:rsidR="00BF539C" w:rsidRDefault="00BF539C" w:rsidP="00BF539C">
      <w:pPr>
        <w:pStyle w:val="ListBullet"/>
      </w:pPr>
      <w:r>
        <w:t xml:space="preserve">Circuit breaker status, including failure </w:t>
      </w:r>
      <w:r w:rsidRPr="00BA2F96">
        <w:t>indicators</w:t>
      </w:r>
      <w:r>
        <w:t>.</w:t>
      </w:r>
    </w:p>
    <w:p w14:paraId="5F98C665" w14:textId="77777777" w:rsidR="00BF539C" w:rsidRDefault="00BF539C" w:rsidP="00BF539C">
      <w:pPr>
        <w:pStyle w:val="ListBullet2"/>
      </w:pPr>
      <w:r>
        <w:t>SCADA acceptable.</w:t>
      </w:r>
    </w:p>
    <w:p w14:paraId="1AD369B1" w14:textId="259ADB09" w:rsidR="009C4F3D" w:rsidRDefault="009C4F3D" w:rsidP="0081088D">
      <w:pPr>
        <w:pStyle w:val="Heading4"/>
      </w:pPr>
      <w:bookmarkStart w:id="201" w:name="_Toc221522073"/>
      <w:r>
        <w:t>Peer-reviewed EMT simulations</w:t>
      </w:r>
      <w:bookmarkEnd w:id="201"/>
    </w:p>
    <w:p w14:paraId="02D96EF4" w14:textId="462D7783" w:rsidR="001E4D50" w:rsidRDefault="001E4D50" w:rsidP="00725F6D">
      <w:pPr>
        <w:pStyle w:val="BodyText"/>
      </w:pPr>
      <w:r>
        <w:t xml:space="preserve">Prior to any in-field testing occurring, EMT studies </w:t>
      </w:r>
      <w:r w:rsidR="00B74455">
        <w:t xml:space="preserve">should be a mandatory prerequisite to understand the gamut of </w:t>
      </w:r>
      <w:r w:rsidR="001774DC">
        <w:t xml:space="preserve">possible </w:t>
      </w:r>
      <w:r w:rsidR="00B74455">
        <w:t xml:space="preserve">phenomena </w:t>
      </w:r>
      <w:r w:rsidR="00A67BE5">
        <w:t xml:space="preserve">which may occur, and, of course, to confirm the ability of the unit under test to deliver the service. However, </w:t>
      </w:r>
      <w:r w:rsidR="00287CF8">
        <w:t xml:space="preserve">although all simulations are undoubtedly </w:t>
      </w:r>
      <w:r w:rsidR="005D43F0">
        <w:t xml:space="preserve">conducted in good faith and to the utmost abilities of the </w:t>
      </w:r>
      <w:r w:rsidR="003A06EE">
        <w:t>operator</w:t>
      </w:r>
      <w:r w:rsidR="005D43F0">
        <w:t xml:space="preserve">, there are </w:t>
      </w:r>
      <w:r w:rsidR="009B02DB">
        <w:t xml:space="preserve">possible </w:t>
      </w:r>
      <w:r w:rsidR="005D43F0">
        <w:t xml:space="preserve">shortfalls in </w:t>
      </w:r>
      <w:r w:rsidR="009B02DB">
        <w:t xml:space="preserve">any </w:t>
      </w:r>
      <w:r w:rsidR="005D43F0">
        <w:t>approaches taken</w:t>
      </w:r>
      <w:r w:rsidR="00046A87">
        <w:t xml:space="preserve">, which NSPs would aim to avoid. </w:t>
      </w:r>
    </w:p>
    <w:p w14:paraId="3B8A6239" w14:textId="594A46AA" w:rsidR="009C4F3D" w:rsidRDefault="00F3210A" w:rsidP="00725F6D">
      <w:pPr>
        <w:pStyle w:val="BodyText"/>
      </w:pPr>
      <w:r>
        <w:t>From this, discussions with NSPs suggest that s</w:t>
      </w:r>
      <w:r w:rsidR="009C4F3D">
        <w:t>uch simulation</w:t>
      </w:r>
      <w:r>
        <w:t>s</w:t>
      </w:r>
      <w:r w:rsidR="009C4F3D">
        <w:t xml:space="preserve"> </w:t>
      </w:r>
      <w:r>
        <w:t xml:space="preserve">must </w:t>
      </w:r>
      <w:r w:rsidR="009C4F3D">
        <w:t>include:</w:t>
      </w:r>
    </w:p>
    <w:p w14:paraId="46E70404" w14:textId="77777777" w:rsidR="009C4F3D" w:rsidRDefault="009C4F3D" w:rsidP="00725F6D">
      <w:pPr>
        <w:pStyle w:val="ListBullet"/>
      </w:pPr>
      <w:r>
        <w:t>Vendor-specific models of the GFM BESS under test, including:</w:t>
      </w:r>
    </w:p>
    <w:p w14:paraId="017CC71D" w14:textId="7D94B5B6" w:rsidR="00DD2970" w:rsidRDefault="00A80DD4" w:rsidP="00725F6D">
      <w:pPr>
        <w:pStyle w:val="ListBullet2"/>
      </w:pPr>
      <w:r>
        <w:t>Ideally, s</w:t>
      </w:r>
      <w:r w:rsidR="009C4F3D">
        <w:t xml:space="preserve">witched converter representation (as </w:t>
      </w:r>
      <w:r w:rsidR="009C4F3D" w:rsidRPr="00725F6D">
        <w:t>opposed</w:t>
      </w:r>
      <w:r w:rsidR="009C4F3D">
        <w:t xml:space="preserve"> to average representation)</w:t>
      </w:r>
      <w:r>
        <w:t xml:space="preserve"> [Not mandatory] </w:t>
      </w:r>
    </w:p>
    <w:p w14:paraId="23A7F6D1" w14:textId="5BE529AD" w:rsidR="009C4F3D" w:rsidRDefault="009C4F3D" w:rsidP="00DD2970">
      <w:pPr>
        <w:pStyle w:val="ListBullet3"/>
      </w:pPr>
      <w:r>
        <w:t>This will allow the impact of higher-order harmonics on the broader system to be assessed throughout the simulation, if any.</w:t>
      </w:r>
    </w:p>
    <w:p w14:paraId="7DB47322" w14:textId="77777777" w:rsidR="009C4F3D" w:rsidRDefault="009C4F3D" w:rsidP="00725F6D">
      <w:pPr>
        <w:pStyle w:val="ListBullet2"/>
      </w:pPr>
      <w:r>
        <w:t>Fast inner control loops</w:t>
      </w:r>
    </w:p>
    <w:p w14:paraId="0EB1DCEF" w14:textId="43704AAC" w:rsidR="009C4F3D" w:rsidRDefault="009C4F3D" w:rsidP="00DD2970">
      <w:pPr>
        <w:pStyle w:val="ListBullet3"/>
      </w:pPr>
      <w:r>
        <w:lastRenderedPageBreak/>
        <w:t>A general necessity for EMT studies as the stability of such control loops</w:t>
      </w:r>
      <w:r w:rsidR="001D780F">
        <w:t>,</w:t>
      </w:r>
      <w:r>
        <w:t xml:space="preserve"> which operate on waveform data</w:t>
      </w:r>
      <w:r w:rsidR="001D780F">
        <w:t>,</w:t>
      </w:r>
      <w:r>
        <w:t xml:space="preserve"> in extremely weak grid scenarios (i.e., SCR = 0) is imperative to understand.</w:t>
      </w:r>
    </w:p>
    <w:p w14:paraId="587580C8" w14:textId="77777777" w:rsidR="009C4F3D" w:rsidRDefault="009C4F3D" w:rsidP="00DD2970">
      <w:pPr>
        <w:pStyle w:val="ListBullet2"/>
      </w:pPr>
      <w:r>
        <w:t>Accurate DC-side representation</w:t>
      </w:r>
    </w:p>
    <w:p w14:paraId="2EDA6F32" w14:textId="12081DFF" w:rsidR="009C4F3D" w:rsidRDefault="009C4F3D" w:rsidP="00DD2970">
      <w:pPr>
        <w:pStyle w:val="ListBullet3"/>
      </w:pPr>
      <w:r>
        <w:t xml:space="preserve">Transients </w:t>
      </w:r>
      <w:r w:rsidR="001750A9">
        <w:t xml:space="preserve">that </w:t>
      </w:r>
      <w:r>
        <w:t>may occur on the DC side can affect the performance of the AC side. Furthermore, poor coordination between the DC and AC side controllers has been known to result in instabilities in IBR plant, and such interactions should be accounted for in the studies.</w:t>
      </w:r>
    </w:p>
    <w:p w14:paraId="0CE89248" w14:textId="77777777" w:rsidR="009C4F3D" w:rsidRDefault="009C4F3D" w:rsidP="00DD2970">
      <w:pPr>
        <w:pStyle w:val="ListBullet2"/>
      </w:pPr>
      <w:r>
        <w:t>Protection functions</w:t>
      </w:r>
    </w:p>
    <w:p w14:paraId="514081B6" w14:textId="77777777" w:rsidR="009C4F3D" w:rsidRDefault="009C4F3D" w:rsidP="00DD2970">
      <w:pPr>
        <w:pStyle w:val="ListBullet3"/>
      </w:pPr>
      <w:r>
        <w:t>Inclusion of all relevant protection mechanisms will allow operational limits of the device under test to be identified and catered for in actual testing.</w:t>
      </w:r>
    </w:p>
    <w:p w14:paraId="32BD0DBE" w14:textId="77777777" w:rsidR="009C4F3D" w:rsidRDefault="009C4F3D" w:rsidP="00DD2970">
      <w:pPr>
        <w:pStyle w:val="ListBullet"/>
      </w:pPr>
      <w:r>
        <w:t xml:space="preserve">Transformer </w:t>
      </w:r>
      <w:r w:rsidRPr="00DD2970">
        <w:t>models</w:t>
      </w:r>
    </w:p>
    <w:p w14:paraId="19C4F7B6" w14:textId="77777777" w:rsidR="009C4F3D" w:rsidRDefault="009C4F3D" w:rsidP="00DD2970">
      <w:pPr>
        <w:pStyle w:val="ListBullet2"/>
      </w:pPr>
      <w:r>
        <w:t>Step-up, network HV-HV autotransformers, HV-MV step-down transformers</w:t>
      </w:r>
    </w:p>
    <w:p w14:paraId="345FB1BF" w14:textId="77777777" w:rsidR="009C4F3D" w:rsidRDefault="009C4F3D" w:rsidP="00DD2970">
      <w:pPr>
        <w:pStyle w:val="ListBullet3"/>
      </w:pPr>
      <w:r>
        <w:t>Using correct winding configurations, including differentiating between autotransformer and galvanically isolated transformers.</w:t>
      </w:r>
    </w:p>
    <w:p w14:paraId="5632C1CE" w14:textId="77777777" w:rsidR="009C4F3D" w:rsidRDefault="009C4F3D" w:rsidP="00DD2970">
      <w:pPr>
        <w:pStyle w:val="ListBullet2"/>
      </w:pPr>
      <w:r>
        <w:t>Correct representation of core arrangement (e.g., 3x single phase vs. 3- or 5-limb cores)</w:t>
      </w:r>
    </w:p>
    <w:p w14:paraId="7441D85F" w14:textId="77777777" w:rsidR="009C4F3D" w:rsidRDefault="009C4F3D" w:rsidP="00DD2970">
      <w:pPr>
        <w:pStyle w:val="ListBullet2"/>
      </w:pPr>
      <w:r>
        <w:t>Saturation profile consistent with that measured during FAT</w:t>
      </w:r>
      <w:r>
        <w:rPr>
          <w:rStyle w:val="FootnoteReference"/>
        </w:rPr>
        <w:footnoteReference w:id="17"/>
      </w:r>
      <w:r>
        <w:t xml:space="preserve">. </w:t>
      </w:r>
    </w:p>
    <w:p w14:paraId="4318DB01" w14:textId="2279F260" w:rsidR="009E1A18" w:rsidRPr="009E1A18" w:rsidRDefault="009E1A18" w:rsidP="009E1A18">
      <w:pPr>
        <w:pStyle w:val="ListBullet2"/>
      </w:pPr>
      <w:r>
        <w:t xml:space="preserve">Energisation at the worst possible moment with regard to flux remanence. </w:t>
      </w:r>
    </w:p>
    <w:p w14:paraId="1D169ADE" w14:textId="77777777" w:rsidR="009C4F3D" w:rsidRDefault="009C4F3D" w:rsidP="00DD2970">
      <w:pPr>
        <w:pStyle w:val="ListBullet"/>
      </w:pPr>
      <w:r>
        <w:t xml:space="preserve">Geometric line </w:t>
      </w:r>
      <w:r w:rsidRPr="00DD2970">
        <w:t>models</w:t>
      </w:r>
    </w:p>
    <w:p w14:paraId="073FEEEC" w14:textId="77777777" w:rsidR="009C4F3D" w:rsidRDefault="009C4F3D" w:rsidP="00DD2970">
      <w:pPr>
        <w:pStyle w:val="ListBullet"/>
      </w:pPr>
      <w:r>
        <w:t xml:space="preserve">Surge arrester </w:t>
      </w:r>
      <w:r w:rsidRPr="00DD2970">
        <w:t>models</w:t>
      </w:r>
    </w:p>
    <w:p w14:paraId="3ABD9705" w14:textId="344BA359" w:rsidR="009C4F3D" w:rsidRDefault="009C4F3D" w:rsidP="00DD2970">
      <w:pPr>
        <w:pStyle w:val="ListBullet"/>
      </w:pPr>
      <w:r>
        <w:t>Network protection relay models (including VT &amp; CT profiles</w:t>
      </w:r>
      <w:r w:rsidR="00144249">
        <w:t xml:space="preserve"> where available</w:t>
      </w:r>
      <w:r>
        <w:t>)</w:t>
      </w:r>
    </w:p>
    <w:p w14:paraId="673B9DAF" w14:textId="7B96A3AA" w:rsidR="006B0C55" w:rsidRPr="006B0C55" w:rsidRDefault="006B0C55" w:rsidP="006B0C55">
      <w:pPr>
        <w:pStyle w:val="ListBullet2"/>
      </w:pPr>
      <w:r>
        <w:t>It is difficult</w:t>
      </w:r>
      <w:r w:rsidR="003B41CD">
        <w:t xml:space="preserve"> (if not impossible)</w:t>
      </w:r>
      <w:r>
        <w:t xml:space="preserve"> to obtain OEM EMT models of protection relays. </w:t>
      </w:r>
      <w:r w:rsidR="00D0231B">
        <w:t xml:space="preserve">Site-specific settings </w:t>
      </w:r>
      <w:r w:rsidR="00ED5908">
        <w:t xml:space="preserve">that characterise the minimum </w:t>
      </w:r>
      <w:r w:rsidR="00DA1D93">
        <w:t xml:space="preserve">performance </w:t>
      </w:r>
      <w:r w:rsidR="00ED5908">
        <w:t xml:space="preserve">specifications of </w:t>
      </w:r>
      <w:r w:rsidR="00DA1D93">
        <w:t xml:space="preserve">installed </w:t>
      </w:r>
      <w:r w:rsidR="00ED5908">
        <w:t>protection relay</w:t>
      </w:r>
      <w:r w:rsidR="00DA1D93">
        <w:t>s</w:t>
      </w:r>
      <w:r w:rsidR="00ED5908">
        <w:t xml:space="preserve"> </w:t>
      </w:r>
      <w:r w:rsidR="00D0231B">
        <w:t>applied to generic models will suffice.</w:t>
      </w:r>
    </w:p>
    <w:p w14:paraId="16577901" w14:textId="77777777" w:rsidR="009C4F3D" w:rsidRDefault="009C4F3D" w:rsidP="00DD2970">
      <w:pPr>
        <w:pStyle w:val="ListBullet"/>
      </w:pPr>
      <w:r>
        <w:t xml:space="preserve">Large load models (if </w:t>
      </w:r>
      <w:r w:rsidRPr="00DD2970">
        <w:t>applicable</w:t>
      </w:r>
      <w:r>
        <w:t xml:space="preserve">) </w:t>
      </w:r>
    </w:p>
    <w:p w14:paraId="34C9DB34" w14:textId="77777777" w:rsidR="009C4F3D" w:rsidRDefault="009C4F3D" w:rsidP="00DD2970">
      <w:pPr>
        <w:pStyle w:val="ListBullet2"/>
      </w:pPr>
      <w:r>
        <w:t>Induction motor loads</w:t>
      </w:r>
    </w:p>
    <w:p w14:paraId="3EEB2A70" w14:textId="77777777" w:rsidR="009C4F3D" w:rsidRDefault="009C4F3D" w:rsidP="00DD2970">
      <w:pPr>
        <w:pStyle w:val="ListBullet2"/>
      </w:pPr>
      <w:r>
        <w:t>Variable speed drive loads</w:t>
      </w:r>
    </w:p>
    <w:p w14:paraId="5EC7EEA4" w14:textId="77777777" w:rsidR="009C4F3D" w:rsidRDefault="009C4F3D" w:rsidP="00DD2970">
      <w:pPr>
        <w:pStyle w:val="ListBullet2"/>
      </w:pPr>
      <w:r>
        <w:t>Other inverter-based loads</w:t>
      </w:r>
    </w:p>
    <w:p w14:paraId="371AEF42" w14:textId="77777777" w:rsidR="009C4F3D" w:rsidRDefault="009C4F3D" w:rsidP="00DB7036">
      <w:pPr>
        <w:pStyle w:val="ListBullet"/>
      </w:pPr>
      <w:r>
        <w:t xml:space="preserve">The </w:t>
      </w:r>
      <w:r w:rsidRPr="00DB7036">
        <w:t>need</w:t>
      </w:r>
      <w:r>
        <w:t xml:space="preserve"> to have results peer-reviewed by an impartial party is strongly recommended to determine the correctness of the study itself and the interpretation of results.</w:t>
      </w:r>
    </w:p>
    <w:p w14:paraId="1F597D1D" w14:textId="77777777" w:rsidR="009C4F3D" w:rsidRDefault="009C4F3D" w:rsidP="00DB7036">
      <w:pPr>
        <w:pStyle w:val="ListBullet"/>
      </w:pPr>
      <w:r>
        <w:t>If parallel circuits on a common tower are to be used (where one circuit is the black-starter path and the other will remain in service for the duration of the test) it is crucial to include induction effects to determine how cross-coupling will affect the system under test.</w:t>
      </w:r>
    </w:p>
    <w:p w14:paraId="46E64EF6" w14:textId="36E9160F" w:rsidR="00B734D2" w:rsidRDefault="00B734D2" w:rsidP="00B734D2">
      <w:pPr>
        <w:pStyle w:val="Heading4"/>
      </w:pPr>
      <w:r>
        <w:t>Rehearsals</w:t>
      </w:r>
    </w:p>
    <w:p w14:paraId="4AFCC245" w14:textId="21EDE749" w:rsidR="00507161" w:rsidRDefault="00112818" w:rsidP="00B734D2">
      <w:pPr>
        <w:pStyle w:val="BodyText"/>
      </w:pPr>
      <w:r>
        <w:t xml:space="preserve">Although typically conducted for </w:t>
      </w:r>
      <w:r w:rsidR="00867C81">
        <w:t>whole-of-system restart events, rehearsals for deep network testing are not common practice (predominately because such testing seldom occurs</w:t>
      </w:r>
      <w:r w:rsidR="00E844B6">
        <w:t xml:space="preserve"> in the NEM</w:t>
      </w:r>
      <w:r w:rsidR="00867C81">
        <w:t xml:space="preserve">). </w:t>
      </w:r>
      <w:r w:rsidR="007B7E73">
        <w:lastRenderedPageBreak/>
        <w:t>However, r</w:t>
      </w:r>
      <w:r w:rsidR="00B734D2">
        <w:t xml:space="preserve">ehearsals for system restart testing </w:t>
      </w:r>
      <w:r w:rsidR="007B7E73">
        <w:t xml:space="preserve">can help </w:t>
      </w:r>
      <w:r w:rsidR="004E62C2">
        <w:t>simulate steps and communication</w:t>
      </w:r>
      <w:r w:rsidR="0064739B">
        <w:t>s</w:t>
      </w:r>
      <w:r w:rsidR="004E62C2">
        <w:t xml:space="preserve"> that will be required both on the day of testing, and in a real event</w:t>
      </w:r>
      <w:r w:rsidR="00B734D2">
        <w:t xml:space="preserve">. </w:t>
      </w:r>
    </w:p>
    <w:p w14:paraId="718C3509" w14:textId="042C9983" w:rsidR="00B734D2" w:rsidRDefault="005A2963" w:rsidP="00B734D2">
      <w:pPr>
        <w:pStyle w:val="BodyText"/>
      </w:pPr>
      <w:r>
        <w:t>Conditions</w:t>
      </w:r>
      <w:r w:rsidR="007B7E73">
        <w:t xml:space="preserve"> during rehearsals</w:t>
      </w:r>
      <w:r>
        <w:t xml:space="preserve"> should reflect </w:t>
      </w:r>
      <w:r w:rsidR="00E9455B">
        <w:t xml:space="preserve">how </w:t>
      </w:r>
      <w:r>
        <w:t>situation</w:t>
      </w:r>
      <w:r w:rsidR="00E9455B">
        <w:t>s will be established on the day of testing. If some teams are remote and others in person, this should be reflected in the rehearsal.</w:t>
      </w:r>
      <w:r w:rsidR="00507161">
        <w:t xml:space="preserve"> </w:t>
      </w:r>
      <w:r w:rsidR="004E62C2">
        <w:t>Teams will be</w:t>
      </w:r>
      <w:r w:rsidR="00B734D2">
        <w:t xml:space="preserve"> able to observe how systems, processes, and people interact under</w:t>
      </w:r>
      <w:r w:rsidR="0064739B">
        <w:t xml:space="preserve"> near</w:t>
      </w:r>
      <w:r w:rsidR="00B734D2">
        <w:t xml:space="preserve"> real</w:t>
      </w:r>
      <w:r w:rsidR="00B734D2">
        <w:rPr>
          <w:rFonts w:ascii="Cambria Math" w:hAnsi="Cambria Math" w:cs="Cambria Math"/>
        </w:rPr>
        <w:t>‑</w:t>
      </w:r>
      <w:r w:rsidR="00B734D2">
        <w:t>world conditions</w:t>
      </w:r>
      <w:r w:rsidR="0064739B">
        <w:t xml:space="preserve">, and </w:t>
      </w:r>
      <w:r w:rsidR="00371239">
        <w:t xml:space="preserve">can </w:t>
      </w:r>
      <w:r w:rsidR="0064739B">
        <w:t xml:space="preserve">identify </w:t>
      </w:r>
      <w:r w:rsidR="00763C61">
        <w:t xml:space="preserve">process </w:t>
      </w:r>
      <w:r w:rsidR="0064739B">
        <w:t xml:space="preserve">gaps which may need remediation ahead of </w:t>
      </w:r>
      <w:r w:rsidR="00205D29">
        <w:t xml:space="preserve">actual </w:t>
      </w:r>
      <w:r w:rsidR="0064739B">
        <w:t>testing</w:t>
      </w:r>
      <w:r>
        <w:t xml:space="preserve">, such as issues related to </w:t>
      </w:r>
      <w:r w:rsidR="00B734D2">
        <w:t>timing, communication, and rapid decision</w:t>
      </w:r>
      <w:r w:rsidR="00B734D2">
        <w:rPr>
          <w:rFonts w:ascii="Cambria Math" w:hAnsi="Cambria Math" w:cs="Cambria Math"/>
        </w:rPr>
        <w:t>‑</w:t>
      </w:r>
      <w:r w:rsidR="00B734D2">
        <w:t xml:space="preserve">making. </w:t>
      </w:r>
      <w:r w:rsidR="00507161">
        <w:t>Where possible, it is valuable to simulate physical dependencies such as equipment access, environmental conditions, or manual interventions required.</w:t>
      </w:r>
    </w:p>
    <w:p w14:paraId="2ADB8259" w14:textId="17A12EE4" w:rsidR="00B734D2" w:rsidRDefault="00B734D2" w:rsidP="00B734D2">
      <w:pPr>
        <w:pStyle w:val="BodyText"/>
      </w:pPr>
      <w:r>
        <w:t>These rehearsals build confidence</w:t>
      </w:r>
      <w:r w:rsidR="00E308E0">
        <w:t xml:space="preserve"> and clarify roles across organisations</w:t>
      </w:r>
      <w:r>
        <w:t xml:space="preserve">. </w:t>
      </w:r>
      <w:r w:rsidR="00274EBD">
        <w:t>C</w:t>
      </w:r>
      <w:r>
        <w:t>larifying questions</w:t>
      </w:r>
      <w:r w:rsidR="00274EBD">
        <w:t xml:space="preserve"> should be asked</w:t>
      </w:r>
      <w:r>
        <w:t>, assumptions</w:t>
      </w:r>
      <w:r w:rsidR="00274EBD">
        <w:t xml:space="preserve"> should be challenged</w:t>
      </w:r>
      <w:r>
        <w:t>, and procedures</w:t>
      </w:r>
      <w:r w:rsidR="00274EBD">
        <w:t xml:space="preserve"> should be refined based on </w:t>
      </w:r>
      <w:r w:rsidR="00A15321">
        <w:t xml:space="preserve">how the rehearsal plays out. </w:t>
      </w:r>
    </w:p>
    <w:p w14:paraId="28A708E9" w14:textId="77777777" w:rsidR="00C20FB2" w:rsidRDefault="00C20FB2" w:rsidP="00B734D2">
      <w:pPr>
        <w:pStyle w:val="BodyText"/>
      </w:pPr>
    </w:p>
    <w:p w14:paraId="539941C3" w14:textId="6B67E374" w:rsidR="009C4F3D" w:rsidRPr="00F679AE" w:rsidRDefault="009C4F3D" w:rsidP="00112818">
      <w:pPr>
        <w:pStyle w:val="BodyText"/>
      </w:pPr>
    </w:p>
    <w:p w14:paraId="397CBFA4" w14:textId="77777777" w:rsidR="009C4F3D" w:rsidRPr="00F679AE" w:rsidRDefault="009C4F3D" w:rsidP="009C4F3D"/>
    <w:p w14:paraId="01D0BC57" w14:textId="77777777" w:rsidR="009C4F3D" w:rsidRPr="003E6010" w:rsidRDefault="009C4F3D" w:rsidP="009C4F3D"/>
    <w:p w14:paraId="3FD60D34" w14:textId="033503A0" w:rsidR="009C4F3D" w:rsidRDefault="00C20FB2" w:rsidP="009C4F3D">
      <w:pPr>
        <w:pStyle w:val="Heading1"/>
      </w:pPr>
      <w:bookmarkStart w:id="202" w:name="_Toc226981589"/>
      <w:r>
        <w:lastRenderedPageBreak/>
        <w:t>Discussion</w:t>
      </w:r>
      <w:bookmarkEnd w:id="202"/>
    </w:p>
    <w:p w14:paraId="2E33E970" w14:textId="77777777" w:rsidR="001777C1" w:rsidRDefault="001777C1" w:rsidP="0033246E">
      <w:pPr>
        <w:pStyle w:val="BodyText"/>
        <w:rPr>
          <w:highlight w:val="yellow"/>
        </w:rPr>
      </w:pPr>
    </w:p>
    <w:p w14:paraId="4BE993D3" w14:textId="35B101E1" w:rsidR="002C5858" w:rsidRDefault="007F0431" w:rsidP="002C5858">
      <w:pPr>
        <w:pStyle w:val="ListBullet"/>
      </w:pPr>
      <w:r>
        <w:t>A</w:t>
      </w:r>
      <w:r w:rsidR="00ED6624">
        <w:t xml:space="preserve"> detailed set of network energy consumption parameters were generated in the course of this work</w:t>
      </w:r>
      <w:r w:rsidR="004F5D07">
        <w:t>,</w:t>
      </w:r>
      <w:r w:rsidR="00ED6624">
        <w:t xml:space="preserve"> which can provide a reasonable estimate of the amount of energy required to be reserved by batteries </w:t>
      </w:r>
      <w:r w:rsidR="00107430">
        <w:t xml:space="preserve">that </w:t>
      </w:r>
      <w:r w:rsidR="003E5BDF">
        <w:t>form a primary restart source.</w:t>
      </w:r>
      <w:r w:rsidR="00F966ED">
        <w:t xml:space="preserve"> </w:t>
      </w:r>
    </w:p>
    <w:p w14:paraId="524BCF46" w14:textId="5EA0917A" w:rsidR="003E5BDF" w:rsidRDefault="00DD2A8A">
      <w:pPr>
        <w:pStyle w:val="ListBullet"/>
      </w:pPr>
      <w:r>
        <w:t>Under normal operating conditions, grid</w:t>
      </w:r>
      <w:r w:rsidRPr="00DD2A8A">
        <w:rPr>
          <w:rFonts w:ascii="Cambria Math" w:hAnsi="Cambria Math" w:cs="Cambria Math"/>
        </w:rPr>
        <w:t>‑</w:t>
      </w:r>
      <w:r>
        <w:t>scale batteries typically maintain their state of charge within a mid</w:t>
      </w:r>
      <w:r w:rsidRPr="00DD2A8A">
        <w:rPr>
          <w:rFonts w:ascii="Cambria Math" w:hAnsi="Cambria Math" w:cs="Cambria Math"/>
        </w:rPr>
        <w:t>‑</w:t>
      </w:r>
      <w:r>
        <w:t xml:space="preserve">range band to maximise efficiency and minimise cell degradation. </w:t>
      </w:r>
      <w:r w:rsidR="008B7ADD">
        <w:t>Although</w:t>
      </w:r>
      <w:r>
        <w:t xml:space="preserve"> the theoretical operating range is 0% to 100% SoC, most large battery energy storage systems routinely operate between 10% and 90% SoC, with many operators targeting an even narrower 20% to 80% band. Operating outside these levels is technically feasible but generally avoided because it increases stress on the cells and shortens asset life. For a large</w:t>
      </w:r>
      <w:r w:rsidRPr="00DD2A8A">
        <w:rPr>
          <w:rFonts w:ascii="Cambria Math" w:hAnsi="Cambria Math" w:cs="Cambria Math"/>
        </w:rPr>
        <w:t>‑</w:t>
      </w:r>
      <w:r>
        <w:t xml:space="preserve">scale BESS rated above 200 MW with a 2:1 energy-to-power ratio (i.e., around 400 MWh of storage), </w:t>
      </w:r>
      <w:r w:rsidR="00147D9B">
        <w:t xml:space="preserve">these energisation studies show that </w:t>
      </w:r>
      <w:r>
        <w:t xml:space="preserve">maintaining this typical SoC band means the system will almost always have a material amount of stored energy available. As a result, </w:t>
      </w:r>
      <w:r w:rsidR="00750FD1">
        <w:t xml:space="preserve">in a discharged state, </w:t>
      </w:r>
      <w:r>
        <w:t xml:space="preserve">even without deliberately holding additional reserve, such a BESS would normally retain enough energy to restore at least a small portion of a REZ network and </w:t>
      </w:r>
      <w:r w:rsidR="004621F2">
        <w:t xml:space="preserve">to </w:t>
      </w:r>
      <w:r>
        <w:t>energise a nearby generator during system restoration conditions.</w:t>
      </w:r>
      <w:r w:rsidR="00032712">
        <w:t xml:space="preserve"> </w:t>
      </w:r>
      <w:r w:rsidR="00750FD1">
        <w:t xml:space="preserve">So long as the BESS can </w:t>
      </w:r>
      <w:r w:rsidR="000068EF">
        <w:t xml:space="preserve">restore at least one nearby primary energy producing plant that has the </w:t>
      </w:r>
      <w:r w:rsidR="00690E03">
        <w:t xml:space="preserve">prospect </w:t>
      </w:r>
      <w:r w:rsidR="000068EF">
        <w:t>for energy export at the time</w:t>
      </w:r>
      <w:r w:rsidR="00FA0DF5">
        <w:t xml:space="preserve"> of the </w:t>
      </w:r>
      <w:r w:rsidR="004E2B8F">
        <w:t xml:space="preserve">restart </w:t>
      </w:r>
      <w:r w:rsidR="00FA0DF5">
        <w:t>event</w:t>
      </w:r>
      <w:r w:rsidR="007000BB">
        <w:t>, the</w:t>
      </w:r>
      <w:r w:rsidR="00FA0DF5">
        <w:t xml:space="preserve"> probability is very high that the</w:t>
      </w:r>
      <w:r w:rsidR="007000BB">
        <w:t xml:space="preserve"> REZ can form a viable system for </w:t>
      </w:r>
      <w:r w:rsidR="004E2B8F">
        <w:t xml:space="preserve">the </w:t>
      </w:r>
      <w:r w:rsidR="007000BB">
        <w:t>restoration of additional network and plant.</w:t>
      </w:r>
    </w:p>
    <w:p w14:paraId="2DEEC8DB" w14:textId="6EDC6735" w:rsidR="00E03113" w:rsidRDefault="00DC1ADA" w:rsidP="00E03113">
      <w:pPr>
        <w:pStyle w:val="ListBullet"/>
      </w:pPr>
      <w:r>
        <w:t xml:space="preserve">When restoring the initial stages of the REZ (i.e., the first few lines, transformers and reticulation </w:t>
      </w:r>
      <w:r w:rsidR="0081513A">
        <w:t>networks)</w:t>
      </w:r>
      <w:r>
        <w:t>, p</w:t>
      </w:r>
      <w:r w:rsidR="00E03113">
        <w:t xml:space="preserve">assive network resonances </w:t>
      </w:r>
      <w:r>
        <w:t>c</w:t>
      </w:r>
      <w:r w:rsidR="0081513A">
        <w:t>an be particularly problematic</w:t>
      </w:r>
      <w:r w:rsidR="00F90414">
        <w:t>,</w:t>
      </w:r>
      <w:r w:rsidR="0081513A">
        <w:t xml:space="preserve"> with resonance</w:t>
      </w:r>
      <w:r w:rsidR="00F90414">
        <w:t xml:space="preserve"> frequencie</w:t>
      </w:r>
      <w:r w:rsidR="0081513A">
        <w:t xml:space="preserve">s </w:t>
      </w:r>
      <w:r w:rsidR="009521A4">
        <w:t xml:space="preserve">possibly </w:t>
      </w:r>
      <w:r w:rsidR="0081513A">
        <w:t>falling well within controller bandwidths</w:t>
      </w:r>
      <w:r w:rsidR="0049058A">
        <w:t xml:space="preserve">, resulting in uncontrollable oscillations and instability. </w:t>
      </w:r>
      <w:r w:rsidR="003E7854">
        <w:t>I</w:t>
      </w:r>
      <w:r w:rsidR="00AA7C68">
        <w:t>t is crucial to identify the resonance</w:t>
      </w:r>
      <w:r w:rsidR="005C2788">
        <w:t xml:space="preserve"> frequencie</w:t>
      </w:r>
      <w:r w:rsidR="00AA7C68">
        <w:t xml:space="preserve">s likely to be excited, along with strategies to mitigate </w:t>
      </w:r>
      <w:r w:rsidR="00CC1612">
        <w:t>them</w:t>
      </w:r>
      <w:r w:rsidR="00017B15">
        <w:t>,</w:t>
      </w:r>
      <w:r w:rsidR="003E7854" w:rsidRPr="003E7854">
        <w:t xml:space="preserve"> </w:t>
      </w:r>
      <w:r w:rsidR="00017B15">
        <w:t xml:space="preserve">and fortunately </w:t>
      </w:r>
      <w:r w:rsidR="003E7854">
        <w:t xml:space="preserve">these can be readily </w:t>
      </w:r>
      <w:r w:rsidR="00047BDC">
        <w:t xml:space="preserve">identified </w:t>
      </w:r>
      <w:r w:rsidR="003E7854">
        <w:t xml:space="preserve">during </w:t>
      </w:r>
      <w:r w:rsidR="00047BDC">
        <w:t xml:space="preserve">the </w:t>
      </w:r>
      <w:r w:rsidR="005B6A23">
        <w:t xml:space="preserve">REZ </w:t>
      </w:r>
      <w:r w:rsidR="003E7854">
        <w:t>planning stages via EMT modelling</w:t>
      </w:r>
      <w:r w:rsidR="00CC1612">
        <w:t xml:space="preserve">. </w:t>
      </w:r>
    </w:p>
    <w:p w14:paraId="6A991BEA" w14:textId="594EC0D8" w:rsidR="00CC1612" w:rsidRPr="00CC1612" w:rsidRDefault="00CC1612" w:rsidP="00CC1612">
      <w:pPr>
        <w:pStyle w:val="ListBullet2"/>
      </w:pPr>
      <w:r>
        <w:t>For the topology studied in this work, it was shown that</w:t>
      </w:r>
      <w:r w:rsidR="005B6A23">
        <w:t>,</w:t>
      </w:r>
      <w:r>
        <w:t xml:space="preserve"> </w:t>
      </w:r>
      <w:r w:rsidR="00790C87">
        <w:t>although requiring</w:t>
      </w:r>
      <w:r>
        <w:t xml:space="preserve"> </w:t>
      </w:r>
      <w:r w:rsidR="002944D8">
        <w:t xml:space="preserve">additional reactive power absorption, </w:t>
      </w:r>
      <w:r w:rsidR="00FD3CC8">
        <w:t>large, centralised</w:t>
      </w:r>
      <w:r w:rsidR="002944D8">
        <w:t xml:space="preserve"> network harmonic filters could alter the </w:t>
      </w:r>
      <w:r w:rsidR="003313A1">
        <w:t xml:space="preserve">passive </w:t>
      </w:r>
      <w:r w:rsidR="00CE6778">
        <w:t xml:space="preserve">impedance </w:t>
      </w:r>
      <w:r w:rsidR="002944D8">
        <w:t xml:space="preserve">profile of </w:t>
      </w:r>
      <w:r w:rsidR="00383FBC">
        <w:t xml:space="preserve">the </w:t>
      </w:r>
      <w:r w:rsidR="002944D8">
        <w:t xml:space="preserve">network sufficiently to avoid the excitation </w:t>
      </w:r>
      <w:r w:rsidR="008A3FB9">
        <w:t xml:space="preserve">of </w:t>
      </w:r>
      <w:r w:rsidR="00A427F2">
        <w:t xml:space="preserve">resonant frequencies </w:t>
      </w:r>
      <w:r w:rsidR="002944D8">
        <w:t>during</w:t>
      </w:r>
      <w:r w:rsidR="008D7D21">
        <w:t xml:space="preserve"> </w:t>
      </w:r>
      <w:r w:rsidR="00A427F2">
        <w:t xml:space="preserve">the </w:t>
      </w:r>
      <w:r w:rsidR="002944D8">
        <w:t>early stages of system restoration.</w:t>
      </w:r>
    </w:p>
    <w:p w14:paraId="722C4D91" w14:textId="30675DDF" w:rsidR="00E41FF6" w:rsidRDefault="00136801" w:rsidP="00136801">
      <w:pPr>
        <w:pStyle w:val="ListBullet"/>
      </w:pPr>
      <w:r>
        <w:t>For the REZ topology studied, a single 400 MVA BESS was capable of</w:t>
      </w:r>
      <w:r w:rsidR="00193FD6">
        <w:t xml:space="preserve"> re-energising </w:t>
      </w:r>
      <w:r w:rsidR="00AE549D">
        <w:t xml:space="preserve">from </w:t>
      </w:r>
      <w:r w:rsidR="00193FD6">
        <w:t xml:space="preserve">itself to </w:t>
      </w:r>
      <w:r w:rsidR="00144D93">
        <w:t xml:space="preserve">its </w:t>
      </w:r>
      <w:r w:rsidR="00193FD6">
        <w:t xml:space="preserve">point of connection </w:t>
      </w:r>
      <w:r w:rsidR="00144D93">
        <w:t xml:space="preserve">to </w:t>
      </w:r>
      <w:r w:rsidR="00193FD6">
        <w:t xml:space="preserve">the </w:t>
      </w:r>
      <w:r w:rsidR="004A30A7">
        <w:t>REZ and</w:t>
      </w:r>
      <w:r w:rsidR="00193FD6">
        <w:t xml:space="preserve"> then go on to</w:t>
      </w:r>
      <w:r>
        <w:t xml:space="preserve"> </w:t>
      </w:r>
      <w:r w:rsidR="00CF5C47">
        <w:t>hard-</w:t>
      </w:r>
      <w:r>
        <w:t>energis</w:t>
      </w:r>
      <w:r w:rsidR="00193FD6">
        <w:t>e</w:t>
      </w:r>
      <w:r>
        <w:t xml:space="preserve"> </w:t>
      </w:r>
      <w:r w:rsidR="003F1C1B">
        <w:t xml:space="preserve">(up to) </w:t>
      </w:r>
      <w:r w:rsidR="00CF5C47">
        <w:t>a 1500 MVA transformer 50 km away from the REZ’s point of connection on a 500 kV network. Beyond this</w:t>
      </w:r>
      <w:r w:rsidR="00FC3E20">
        <w:t xml:space="preserve"> distance</w:t>
      </w:r>
      <w:r w:rsidR="00474679">
        <w:t xml:space="preserve"> of line</w:t>
      </w:r>
      <w:r w:rsidR="00C95455">
        <w:t xml:space="preserve"> or size of transformer</w:t>
      </w:r>
      <w:r w:rsidR="00CF5C47">
        <w:t xml:space="preserve">, network protection relays began </w:t>
      </w:r>
      <w:r w:rsidR="00EF23FA">
        <w:t xml:space="preserve">maloperating </w:t>
      </w:r>
      <w:r w:rsidR="00F32A26">
        <w:t xml:space="preserve">(false positive operation) </w:t>
      </w:r>
      <w:r w:rsidR="00EF23FA">
        <w:t xml:space="preserve">upon element energisation. </w:t>
      </w:r>
      <w:r w:rsidR="0084379E">
        <w:t>Although</w:t>
      </w:r>
      <w:r w:rsidR="00EE7FB4">
        <w:t xml:space="preserve"> this is a</w:t>
      </w:r>
      <w:r w:rsidR="003936E1">
        <w:t>n</w:t>
      </w:r>
      <w:r w:rsidR="00EE7FB4">
        <w:t xml:space="preserve"> impressive feat for what is a relatively small single source of </w:t>
      </w:r>
      <w:r w:rsidR="003F1C1B">
        <w:t xml:space="preserve">supply, </w:t>
      </w:r>
      <w:r w:rsidR="001C5141">
        <w:t xml:space="preserve">because </w:t>
      </w:r>
      <w:r w:rsidR="00EF23FA">
        <w:t>REZs tend to be located in areas that are very remote</w:t>
      </w:r>
      <w:r w:rsidR="00193FD6">
        <w:t xml:space="preserve">, this </w:t>
      </w:r>
      <w:r w:rsidR="00E84B89">
        <w:t xml:space="preserve">nevertheless </w:t>
      </w:r>
      <w:r w:rsidR="00193FD6">
        <w:t xml:space="preserve">may </w:t>
      </w:r>
      <w:r w:rsidR="003F1C1B">
        <w:t xml:space="preserve">be insufficient network energisation for the REZ to reach a </w:t>
      </w:r>
      <w:r w:rsidR="008146B4">
        <w:t xml:space="preserve">node in the network to </w:t>
      </w:r>
      <w:r w:rsidR="00BB66E1">
        <w:t xml:space="preserve">materially </w:t>
      </w:r>
      <w:r w:rsidR="008146B4">
        <w:t xml:space="preserve">assist with restart. </w:t>
      </w:r>
    </w:p>
    <w:p w14:paraId="69A709C5" w14:textId="339E7E0B" w:rsidR="00B62E55" w:rsidRDefault="003936E1" w:rsidP="00B62E55">
      <w:pPr>
        <w:pStyle w:val="ListBullet"/>
        <w:numPr>
          <w:ilvl w:val="0"/>
          <w:numId w:val="0"/>
        </w:numPr>
        <w:ind w:left="199"/>
      </w:pPr>
      <w:r>
        <w:lastRenderedPageBreak/>
        <w:t>Instead, a</w:t>
      </w:r>
      <w:r w:rsidR="008146B4">
        <w:t xml:space="preserve"> partially re-energised</w:t>
      </w:r>
      <w:r w:rsidR="00760AE4">
        <w:rPr>
          <w:rStyle w:val="FootnoteReference"/>
        </w:rPr>
        <w:footnoteReference w:id="18"/>
      </w:r>
      <w:r w:rsidR="008146B4">
        <w:t xml:space="preserve"> REZ was needed to </w:t>
      </w:r>
      <w:r w:rsidR="00C86DE2">
        <w:t xml:space="preserve">re-energise </w:t>
      </w:r>
      <w:r w:rsidR="008146B4">
        <w:t>beyond this extent of network</w:t>
      </w:r>
      <w:r>
        <w:t xml:space="preserve">. </w:t>
      </w:r>
      <w:r w:rsidR="00A878E7">
        <w:t>With an extra 1300 MVA of additional IBR</w:t>
      </w:r>
      <w:r w:rsidR="00F96E27">
        <w:t xml:space="preserve"> online within the REZ, the external network </w:t>
      </w:r>
      <w:r w:rsidR="00DA3D9A">
        <w:t xml:space="preserve">able to be re-energised </w:t>
      </w:r>
      <w:r w:rsidR="00F96E27">
        <w:t xml:space="preserve">was increased to a maximum of 200 km of single-circuit 500 kV line, </w:t>
      </w:r>
      <w:r w:rsidR="0036242B">
        <w:t xml:space="preserve">at the end of which </w:t>
      </w:r>
      <w:r w:rsidR="00F96E27">
        <w:t xml:space="preserve">a </w:t>
      </w:r>
      <w:r w:rsidR="001C6FF2">
        <w:t xml:space="preserve">250 MVA transformer was </w:t>
      </w:r>
      <w:r w:rsidR="00AC6DFB">
        <w:t>energised</w:t>
      </w:r>
      <w:r w:rsidR="001C6FF2">
        <w:t xml:space="preserve">. </w:t>
      </w:r>
      <w:r w:rsidR="002E0A93">
        <w:t>Attempting to energise lines</w:t>
      </w:r>
      <w:r w:rsidR="009B0745">
        <w:t xml:space="preserve"> beyond this length </w:t>
      </w:r>
      <w:r w:rsidR="002C56D2">
        <w:t xml:space="preserve">resulted in instability throughout the REZ, and </w:t>
      </w:r>
      <w:r w:rsidR="00C83626">
        <w:t xml:space="preserve">although </w:t>
      </w:r>
      <w:r w:rsidR="002C56D2">
        <w:t xml:space="preserve">larger transformers could be energised at distances closer to the REZ point of connection, </w:t>
      </w:r>
      <w:r w:rsidR="00630391">
        <w:t xml:space="preserve">any transformer larger than 250 MVA </w:t>
      </w:r>
      <w:r w:rsidR="00991CB2">
        <w:t xml:space="preserve">beyond </w:t>
      </w:r>
      <w:r w:rsidR="00630391">
        <w:t xml:space="preserve">200 km of 500 kV line would result the </w:t>
      </w:r>
      <w:r w:rsidR="00E830C9">
        <w:t>maloperation</w:t>
      </w:r>
      <w:r w:rsidR="00630391">
        <w:t xml:space="preserve"> of network protection relays both </w:t>
      </w:r>
      <w:r w:rsidR="00CE18EF">
        <w:t xml:space="preserve">externally and internally to the REZ. </w:t>
      </w:r>
      <w:r w:rsidR="00FB6621">
        <w:t xml:space="preserve">This demonstrates that the external network energisation capability of a REZ is </w:t>
      </w:r>
      <w:r w:rsidR="00286141">
        <w:t xml:space="preserve">less than </w:t>
      </w:r>
      <w:r w:rsidR="00020B4C">
        <w:t xml:space="preserve">proportional </w:t>
      </w:r>
      <w:r w:rsidR="00FB6621">
        <w:t xml:space="preserve">to </w:t>
      </w:r>
      <w:r w:rsidR="00BC7938">
        <w:t xml:space="preserve">increasing </w:t>
      </w:r>
      <w:r w:rsidR="00FB6621">
        <w:t xml:space="preserve">generation </w:t>
      </w:r>
      <w:r w:rsidR="00B76DCA">
        <w:t xml:space="preserve">capacity </w:t>
      </w:r>
      <w:r w:rsidR="00FB6621">
        <w:t xml:space="preserve">and </w:t>
      </w:r>
      <w:r w:rsidR="00B76DCA">
        <w:t>amount of</w:t>
      </w:r>
      <w:r w:rsidR="00FB6621">
        <w:t xml:space="preserve"> support equipment online within the REZ.</w:t>
      </w:r>
    </w:p>
    <w:p w14:paraId="00816222" w14:textId="332B7299" w:rsidR="00B62E55" w:rsidRPr="00CA41BF" w:rsidRDefault="00B62E55" w:rsidP="00CA41BF">
      <w:pPr>
        <w:pStyle w:val="ListBullet"/>
        <w:numPr>
          <w:ilvl w:val="0"/>
          <w:numId w:val="0"/>
        </w:numPr>
        <w:ind w:left="199"/>
      </w:pPr>
      <w:r>
        <w:t>These results further show that, although a GFM-supported REZ can provide a credible alternative to synchronous machines for system restart, it remains constrained by the same underlying system physics. In particular, excessive line charging can rapidly exhaust reactive absorption headroom and lead to severe instability, as can also occur with synchronous generators during restart.</w:t>
      </w:r>
    </w:p>
    <w:p w14:paraId="7CF994F2" w14:textId="77777777" w:rsidR="00385F00" w:rsidRPr="00385F00" w:rsidRDefault="00385F00" w:rsidP="00385F00">
      <w:pPr>
        <w:pStyle w:val="ListBullet"/>
      </w:pPr>
      <w:r w:rsidRPr="00385F00">
        <w:t>The VSM GFM BESS maintained voltage and frequency within acceptable operating envelopes, even under extreme active power variations from primary energy-producing plant. For example, near-instantaneous changes of up to 80% of plant rating—well beyond expected cloud-cover or wind-driven variations—still kept system voltage within 90–110% and frequency within 49.85–50.15 Hz.</w:t>
      </w:r>
    </w:p>
    <w:p w14:paraId="531A2302" w14:textId="0F646A2D" w:rsidR="00F15279" w:rsidRDefault="008E7ADB" w:rsidP="00513C31">
      <w:pPr>
        <w:pStyle w:val="ListBullet2"/>
      </w:pPr>
      <w:r w:rsidRPr="00513C31">
        <w:t>Including SyncCons in the REZ topology improved voltage regulation and system strength compared with cases without them. However, for the random wind and solar active power variations studied, SyncCons did not materially improve frequency regulation. The GFM BESS provided most of the fast active power response.</w:t>
      </w:r>
    </w:p>
    <w:p w14:paraId="17B2A59D" w14:textId="0384240E" w:rsidR="00B4141F" w:rsidRDefault="003A13AF">
      <w:pPr>
        <w:pStyle w:val="ListBullet"/>
      </w:pPr>
      <w:r>
        <w:t>In order</w:t>
      </w:r>
      <w:r w:rsidR="00F15279">
        <w:t xml:space="preserve"> to maintain the </w:t>
      </w:r>
      <w:r w:rsidR="00F15279" w:rsidRPr="002916E9">
        <w:rPr>
          <w:u w:val="single"/>
        </w:rPr>
        <w:t>stability</w:t>
      </w:r>
      <w:r w:rsidR="00F15279">
        <w:t xml:space="preserve"> of the REZ </w:t>
      </w:r>
      <w:r w:rsidR="007103BC">
        <w:t>in an ad-hoc remote hybrid configuration</w:t>
      </w:r>
      <w:r w:rsidR="00CF530D">
        <w:t>, adding external control</w:t>
      </w:r>
      <w:r w:rsidR="007103BC">
        <w:t xml:space="preserve"> was not required, </w:t>
      </w:r>
      <w:r w:rsidR="00F15279">
        <w:t xml:space="preserve">so long as there is a </w:t>
      </w:r>
      <w:r w:rsidR="002916E9">
        <w:t>“</w:t>
      </w:r>
      <w:r w:rsidR="00F15279">
        <w:t>frequency trim</w:t>
      </w:r>
      <w:r w:rsidR="004D7861">
        <w:t>”</w:t>
      </w:r>
      <w:r w:rsidR="00F15279">
        <w:t xml:space="preserve"> capability of the GFM BESS to remove any frequency offsets and restore the average frequency to 50 Hz. </w:t>
      </w:r>
      <w:r w:rsidR="00B4141F">
        <w:t>This is often available simply in the form of a MW target</w:t>
      </w:r>
      <w:r w:rsidR="004D7861">
        <w:t xml:space="preserve"> overlay</w:t>
      </w:r>
      <w:r w:rsidR="00B4141F">
        <w:t xml:space="preserve"> setting.</w:t>
      </w:r>
    </w:p>
    <w:p w14:paraId="192E5322" w14:textId="32B1EFB3" w:rsidR="00044396" w:rsidRDefault="00044396" w:rsidP="00044396">
      <w:pPr>
        <w:pStyle w:val="ListBullet"/>
      </w:pPr>
      <w:r>
        <w:t xml:space="preserve">The REZ studied was </w:t>
      </w:r>
      <w:r w:rsidR="00B32D75">
        <w:t xml:space="preserve">readily </w:t>
      </w:r>
      <w:r>
        <w:t xml:space="preserve">capable of providing </w:t>
      </w:r>
      <w:r w:rsidR="00637BD5">
        <w:t>both voltage and frequency control services to an</w:t>
      </w:r>
      <w:r w:rsidR="00035C13">
        <w:t xml:space="preserve"> </w:t>
      </w:r>
      <w:r w:rsidR="00637BD5">
        <w:t xml:space="preserve">external network </w:t>
      </w:r>
      <w:r w:rsidR="00035C13">
        <w:t xml:space="preserve">undergoing restoration from a synchronous machine source. </w:t>
      </w:r>
      <w:r w:rsidR="00B32D75">
        <w:t xml:space="preserve">In particular, frequency regulation was markedly improved </w:t>
      </w:r>
      <w:r w:rsidR="00085D94">
        <w:t>compared to</w:t>
      </w:r>
      <w:r w:rsidR="00261D24">
        <w:t xml:space="preserve"> the frequency control being provided by the synchronous machine governor</w:t>
      </w:r>
      <w:r w:rsidR="00924D33">
        <w:t xml:space="preserve"> alone. </w:t>
      </w:r>
      <w:r w:rsidR="00C1670E">
        <w:t xml:space="preserve">This </w:t>
      </w:r>
      <w:r w:rsidR="00CA29B8">
        <w:t>improvement</w:t>
      </w:r>
      <w:r w:rsidR="00C1670E">
        <w:t xml:space="preserve"> also </w:t>
      </w:r>
      <w:r w:rsidR="00CA29B8">
        <w:t xml:space="preserve">holds </w:t>
      </w:r>
      <w:r w:rsidR="00DE466C">
        <w:t xml:space="preserve">where primary energy plant within the REZ may be </w:t>
      </w:r>
      <w:r w:rsidR="00BA6CC3">
        <w:t xml:space="preserve">experiencing high </w:t>
      </w:r>
      <w:r w:rsidR="00BF541E">
        <w:t xml:space="preserve">variation of </w:t>
      </w:r>
      <w:r w:rsidR="00BA6CC3">
        <w:t xml:space="preserve">output due to </w:t>
      </w:r>
      <w:r w:rsidR="00EF6B16">
        <w:t>variable energy inputs</w:t>
      </w:r>
      <w:r w:rsidR="007E7538">
        <w:t>.</w:t>
      </w:r>
      <w:r w:rsidR="00A270F8">
        <w:t xml:space="preserve"> </w:t>
      </w:r>
      <w:r w:rsidR="007E7538">
        <w:t>D</w:t>
      </w:r>
      <w:r w:rsidR="00581976">
        <w:t xml:space="preserve">espite </w:t>
      </w:r>
      <w:r w:rsidR="006F6D43">
        <w:t xml:space="preserve">the </w:t>
      </w:r>
      <w:r w:rsidR="00581976">
        <w:t xml:space="preserve">instantaneous </w:t>
      </w:r>
      <w:r w:rsidR="006F6D43">
        <w:t xml:space="preserve">variation of </w:t>
      </w:r>
      <w:r w:rsidR="00CA34FD">
        <w:t xml:space="preserve">REZ component generators </w:t>
      </w:r>
      <w:r w:rsidR="00581976">
        <w:t>output</w:t>
      </w:r>
      <w:r w:rsidR="006F6D43">
        <w:t xml:space="preserve"> being greater</w:t>
      </w:r>
      <w:r w:rsidR="00581976">
        <w:t xml:space="preserve">, the </w:t>
      </w:r>
      <w:r w:rsidR="00522EC7">
        <w:t xml:space="preserve">voltage and frequency </w:t>
      </w:r>
      <w:r w:rsidR="00E665B2">
        <w:t>transient response</w:t>
      </w:r>
      <w:r w:rsidR="00522EC7">
        <w:t>s</w:t>
      </w:r>
      <w:r w:rsidR="00581976">
        <w:t xml:space="preserve"> </w:t>
      </w:r>
      <w:r w:rsidR="00522EC7">
        <w:t>are</w:t>
      </w:r>
      <w:r w:rsidR="00581976">
        <w:t xml:space="preserve"> more tightly controlled during large load energisations </w:t>
      </w:r>
      <w:r w:rsidR="00006369">
        <w:t xml:space="preserve">than without REZ connection </w:t>
      </w:r>
      <w:r w:rsidR="00581976">
        <w:t xml:space="preserve">and </w:t>
      </w:r>
      <w:r w:rsidR="0004219C">
        <w:t>was</w:t>
      </w:r>
      <w:r w:rsidR="00581976">
        <w:t xml:space="preserve"> </w:t>
      </w:r>
      <w:r w:rsidR="00E665B2">
        <w:t>regulated back to the nominal 50.0 Hz more readily</w:t>
      </w:r>
      <w:r w:rsidR="00DE406E">
        <w:t xml:space="preserve"> in general</w:t>
      </w:r>
      <w:r w:rsidR="00E665B2">
        <w:t>.</w:t>
      </w:r>
    </w:p>
    <w:p w14:paraId="71EDD9C9" w14:textId="2AB8AF20" w:rsidR="00B30B0D" w:rsidRDefault="00A924EB" w:rsidP="00A924EB">
      <w:pPr>
        <w:pStyle w:val="ListBullet"/>
      </w:pPr>
      <w:r>
        <w:lastRenderedPageBreak/>
        <w:t xml:space="preserve">Based on </w:t>
      </w:r>
      <w:r w:rsidR="00D478CE">
        <w:t xml:space="preserve">suggested time ranges </w:t>
      </w:r>
      <w:r w:rsidR="00DE406E">
        <w:t xml:space="preserve">provided by an NSP </w:t>
      </w:r>
      <w:r w:rsidR="00D478CE">
        <w:t xml:space="preserve">for </w:t>
      </w:r>
      <w:r w:rsidR="009C3056">
        <w:t xml:space="preserve">the </w:t>
      </w:r>
      <w:r w:rsidR="00D478CE">
        <w:t>operation</w:t>
      </w:r>
      <w:r w:rsidR="009C3056">
        <w:t xml:space="preserve"> of sequential switching</w:t>
      </w:r>
      <w:r w:rsidR="00572C02">
        <w:t xml:space="preserve"> actions</w:t>
      </w:r>
      <w:r w:rsidR="00D478CE">
        <w:t xml:space="preserve"> during black start, it was determined that </w:t>
      </w:r>
      <w:r w:rsidR="00B30B0D">
        <w:t>for the topology studied, a REZ could re-energise to its point of connection within:</w:t>
      </w:r>
    </w:p>
    <w:p w14:paraId="4390D737" w14:textId="7DEAF6F2" w:rsidR="00A924EB" w:rsidRDefault="00972A24" w:rsidP="00B30B0D">
      <w:pPr>
        <w:pStyle w:val="ListBullet2"/>
      </w:pPr>
      <w:r>
        <w:t xml:space="preserve">17 (optimistic) to 45 (conservative) minutes for </w:t>
      </w:r>
      <w:r w:rsidR="0036492B">
        <w:t>a single GFM BESS source behind two network transformation</w:t>
      </w:r>
      <w:r w:rsidR="00EF4123">
        <w:t>s</w:t>
      </w:r>
      <w:r w:rsidR="00912994">
        <w:t xml:space="preserve"> </w:t>
      </w:r>
      <w:r w:rsidR="00EF4123">
        <w:t xml:space="preserve">of </w:t>
      </w:r>
      <w:r w:rsidR="00912994">
        <w:t>voltage</w:t>
      </w:r>
      <w:r w:rsidR="0036492B">
        <w:t>, following the GFM BESS itself being ready for export.</w:t>
      </w:r>
    </w:p>
    <w:p w14:paraId="2B65B581" w14:textId="24034CF1" w:rsidR="0036492B" w:rsidRDefault="0036492B" w:rsidP="0036492B">
      <w:pPr>
        <w:pStyle w:val="ListBullet2"/>
      </w:pPr>
      <w:r>
        <w:t>1</w:t>
      </w:r>
      <w:r w:rsidR="00C36071">
        <w:t>6</w:t>
      </w:r>
      <w:r>
        <w:t xml:space="preserve"> (optimistic) to </w:t>
      </w:r>
      <w:r w:rsidR="00C36071">
        <w:t>187</w:t>
      </w:r>
      <w:r>
        <w:t xml:space="preserve"> (conservative) minutes for a </w:t>
      </w:r>
      <w:r w:rsidR="00B60735">
        <w:t>semi-established REZ to be ready for export</w:t>
      </w:r>
      <w:r>
        <w:t xml:space="preserve">, following the GFM BESS itself </w:t>
      </w:r>
      <w:r w:rsidR="00823FB0">
        <w:t xml:space="preserve">within the REZ </w:t>
      </w:r>
      <w:r>
        <w:t>being ready for export.</w:t>
      </w:r>
    </w:p>
    <w:p w14:paraId="420C4427" w14:textId="538BC6DA" w:rsidR="00B60735" w:rsidRDefault="00D423F5" w:rsidP="00B60735">
      <w:pPr>
        <w:pStyle w:val="ListBullet"/>
        <w:numPr>
          <w:ilvl w:val="0"/>
          <w:numId w:val="0"/>
        </w:numPr>
        <w:ind w:left="199"/>
      </w:pPr>
      <w:r>
        <w:t xml:space="preserve">Although </w:t>
      </w:r>
      <w:r w:rsidR="00C71556">
        <w:t>these</w:t>
      </w:r>
      <w:r w:rsidR="00B60735">
        <w:t xml:space="preserve"> ranges </w:t>
      </w:r>
      <w:r>
        <w:t xml:space="preserve">are </w:t>
      </w:r>
      <w:r w:rsidR="00B60735">
        <w:t>large, the</w:t>
      </w:r>
      <w:r w:rsidR="00EB4452">
        <w:t>y</w:t>
      </w:r>
      <w:r w:rsidR="00B60735">
        <w:t xml:space="preserve"> account for </w:t>
      </w:r>
      <w:r>
        <w:t xml:space="preserve">numerous </w:t>
      </w:r>
      <w:r w:rsidR="00EB4452">
        <w:t>different</w:t>
      </w:r>
      <w:r w:rsidR="00B60735">
        <w:t xml:space="preserve"> assumptions</w:t>
      </w:r>
      <w:r w:rsidR="006C5082">
        <w:t xml:space="preserve"> </w:t>
      </w:r>
      <w:r w:rsidR="00046B05">
        <w:t xml:space="preserve">and </w:t>
      </w:r>
      <w:r w:rsidR="006C5082">
        <w:t xml:space="preserve">depend on the arrangement and staffing of the REZ on the day. </w:t>
      </w:r>
      <w:r w:rsidR="00EB4452">
        <w:t>Details and suggested values for operation</w:t>
      </w:r>
      <w:r w:rsidR="007024FC">
        <w:t xml:space="preserve"> planning exercises</w:t>
      </w:r>
      <w:r w:rsidR="00EB4452">
        <w:t xml:space="preserve"> are provided earlier in this report.</w:t>
      </w:r>
    </w:p>
    <w:p w14:paraId="191DD385" w14:textId="4CAF91A0" w:rsidR="00DD35A7" w:rsidRDefault="00865E50" w:rsidP="00865E50">
      <w:pPr>
        <w:pStyle w:val="ListBullet"/>
      </w:pPr>
      <w:r>
        <w:t xml:space="preserve">Two </w:t>
      </w:r>
      <w:r w:rsidR="003E5D2C">
        <w:t xml:space="preserve">IBR-only </w:t>
      </w:r>
      <w:r>
        <w:t xml:space="preserve">REZ islands were readily able to synchronise to one another </w:t>
      </w:r>
      <w:r w:rsidR="009A05C0">
        <w:t>to form a single system restart source</w:t>
      </w:r>
      <w:r w:rsidR="00FB7028">
        <w:t>,</w:t>
      </w:r>
      <w:r w:rsidR="009A05C0">
        <w:t xml:space="preserve"> </w:t>
      </w:r>
      <w:r w:rsidR="00A01E71">
        <w:t xml:space="preserve">without the need </w:t>
      </w:r>
      <w:r w:rsidR="003009E8">
        <w:t xml:space="preserve">either </w:t>
      </w:r>
      <w:r w:rsidR="00A01E71">
        <w:t>for additional overarching control</w:t>
      </w:r>
      <w:r w:rsidR="00EA4B43">
        <w:t>,</w:t>
      </w:r>
      <w:r w:rsidR="00A01E71">
        <w:t xml:space="preserve"> or </w:t>
      </w:r>
      <w:r w:rsidR="00FB7028">
        <w:t xml:space="preserve">for </w:t>
      </w:r>
      <w:r w:rsidR="00A01E71">
        <w:t>adjustments to operational settings</w:t>
      </w:r>
      <w:r w:rsidR="00EA4B43">
        <w:t>,</w:t>
      </w:r>
      <w:r w:rsidR="00A01E71">
        <w:t xml:space="preserve"> of the equipment providing the energy to each </w:t>
      </w:r>
      <w:r w:rsidR="003009E8">
        <w:t>island</w:t>
      </w:r>
      <w:r w:rsidR="00102263">
        <w:t xml:space="preserve">. This was achievable </w:t>
      </w:r>
      <w:r w:rsidR="00EA4B43">
        <w:t xml:space="preserve">provided </w:t>
      </w:r>
      <w:r w:rsidR="00A01E71">
        <w:t xml:space="preserve">each </w:t>
      </w:r>
      <w:r w:rsidR="00FE2344">
        <w:t xml:space="preserve">island </w:t>
      </w:r>
      <w:r w:rsidR="00A01E71">
        <w:t xml:space="preserve">employs </w:t>
      </w:r>
      <w:r w:rsidR="009F5FC1">
        <w:t xml:space="preserve">standard droop </w:t>
      </w:r>
      <w:r w:rsidR="00FE2344">
        <w:t xml:space="preserve">control mechanisms </w:t>
      </w:r>
      <w:r w:rsidR="009F5FC1">
        <w:t>for frequency and voltage</w:t>
      </w:r>
      <w:r w:rsidR="006016FF">
        <w:t xml:space="preserve"> (which is a common requirement on </w:t>
      </w:r>
      <w:r w:rsidR="00DD35A7">
        <w:t>most new connections).</w:t>
      </w:r>
      <w:r w:rsidR="00CA7952">
        <w:t xml:space="preserve"> Such synchronisation capability </w:t>
      </w:r>
      <w:r w:rsidR="0011239D">
        <w:t xml:space="preserve">and ongoing stability </w:t>
      </w:r>
      <w:r w:rsidR="00CA7952">
        <w:t xml:space="preserve">was achievable even with </w:t>
      </w:r>
      <w:r w:rsidR="0011239D">
        <w:t>highly variable outputs from primary energy producing plant.</w:t>
      </w:r>
    </w:p>
    <w:p w14:paraId="2E657FF3" w14:textId="6F96EEBF" w:rsidR="00865E50" w:rsidRDefault="006016FF" w:rsidP="00865E50">
      <w:pPr>
        <w:pStyle w:val="ListBullet"/>
      </w:pPr>
      <w:r>
        <w:t xml:space="preserve"> </w:t>
      </w:r>
      <w:r w:rsidR="00102263">
        <w:t xml:space="preserve"> </w:t>
      </w:r>
      <w:r w:rsidR="002D1C1E">
        <w:t xml:space="preserve">The development of a test plan template suitable </w:t>
      </w:r>
      <w:r w:rsidR="00474DCF">
        <w:t xml:space="preserve">for </w:t>
      </w:r>
      <w:r w:rsidR="000150D0">
        <w:t xml:space="preserve">field </w:t>
      </w:r>
      <w:r w:rsidR="002D1C1E">
        <w:t>test</w:t>
      </w:r>
      <w:r w:rsidR="00474DCF">
        <w:t>ing</w:t>
      </w:r>
      <w:r w:rsidR="002D1C1E">
        <w:t xml:space="preserve"> </w:t>
      </w:r>
      <w:r w:rsidR="000150D0">
        <w:t>of</w:t>
      </w:r>
      <w:r w:rsidR="002D1C1E">
        <w:t xml:space="preserve"> the capability of a GFM BESS to restore a portion of a network in the NEM highlighted that the fundamental concern that NSPs have with such testing is the potential for damage to their assets due to:</w:t>
      </w:r>
    </w:p>
    <w:p w14:paraId="76A361C9" w14:textId="1D86F2B0" w:rsidR="002D1C1E" w:rsidRDefault="002D1C1E" w:rsidP="002D1C1E">
      <w:pPr>
        <w:pStyle w:val="ListBullet2"/>
      </w:pPr>
      <w:r>
        <w:t>Protection Maloperation</w:t>
      </w:r>
      <w:r w:rsidR="003E58D9">
        <w:t xml:space="preserve"> (false negatives)</w:t>
      </w:r>
    </w:p>
    <w:p w14:paraId="74EB5C12" w14:textId="77777777" w:rsidR="002D1C1E" w:rsidRDefault="002D1C1E" w:rsidP="002D1C1E">
      <w:pPr>
        <w:pStyle w:val="ListBullet2"/>
      </w:pPr>
      <w:r>
        <w:t>Insufficient Monitoring</w:t>
      </w:r>
    </w:p>
    <w:p w14:paraId="043808B7" w14:textId="77777777" w:rsidR="002D1C1E" w:rsidRDefault="002D1C1E" w:rsidP="002D1C1E">
      <w:pPr>
        <w:pStyle w:val="ListBullet2"/>
      </w:pPr>
      <w:r>
        <w:t>Improper Personnel Coordination</w:t>
      </w:r>
    </w:p>
    <w:p w14:paraId="74B316CA" w14:textId="63E8D7CC" w:rsidR="002D1C1E" w:rsidRDefault="002D1C1E" w:rsidP="002D1C1E">
      <w:pPr>
        <w:pStyle w:val="ListBullet2"/>
      </w:pPr>
      <w:r>
        <w:t>Unanticipated Unit Performance</w:t>
      </w:r>
    </w:p>
    <w:p w14:paraId="534E857C" w14:textId="157E3A12" w:rsidR="002D1C1E" w:rsidRDefault="002D1C1E" w:rsidP="002D1C1E">
      <w:pPr>
        <w:pStyle w:val="ListBullet2"/>
      </w:pPr>
      <w:r>
        <w:t>Insufficient or inexpert studies</w:t>
      </w:r>
    </w:p>
    <w:p w14:paraId="022C0399" w14:textId="53EDC685" w:rsidR="00181C8A" w:rsidRDefault="002D1C1E" w:rsidP="00DC7FAB">
      <w:pPr>
        <w:pStyle w:val="ListBullet"/>
        <w:numPr>
          <w:ilvl w:val="0"/>
          <w:numId w:val="0"/>
        </w:numPr>
        <w:ind w:left="199"/>
      </w:pPr>
      <w:r>
        <w:t>That is</w:t>
      </w:r>
      <w:r w:rsidR="00BD0CE7">
        <w:t xml:space="preserve">, </w:t>
      </w:r>
      <w:r w:rsidR="003E58D9">
        <w:t>there are</w:t>
      </w:r>
      <w:r>
        <w:t xml:space="preserve"> not </w:t>
      </w:r>
      <w:r w:rsidR="00DC7FAB">
        <w:t>only concern</w:t>
      </w:r>
      <w:r w:rsidR="003E58D9">
        <w:t>s</w:t>
      </w:r>
      <w:r w:rsidR="00DC7FAB">
        <w:t xml:space="preserve"> </w:t>
      </w:r>
      <w:r w:rsidR="008D22B9">
        <w:t xml:space="preserve">about possible </w:t>
      </w:r>
      <w:r w:rsidR="00DC7FAB">
        <w:t>technical limitations or unproven capabilities</w:t>
      </w:r>
      <w:r w:rsidR="00BD0CE7">
        <w:t xml:space="preserve"> of </w:t>
      </w:r>
      <w:r w:rsidR="008D22B9">
        <w:t xml:space="preserve">equipment selected to </w:t>
      </w:r>
      <w:r w:rsidR="00A930E2">
        <w:t xml:space="preserve">suit the </w:t>
      </w:r>
      <w:r w:rsidR="00BD0CE7">
        <w:t>new paradigm</w:t>
      </w:r>
      <w:r w:rsidR="00DC7FAB">
        <w:t xml:space="preserve">, but </w:t>
      </w:r>
      <w:r w:rsidR="00A930E2">
        <w:t xml:space="preserve">there are </w:t>
      </w:r>
      <w:r w:rsidR="00463089">
        <w:t>also</w:t>
      </w:r>
      <w:r w:rsidR="00DC7FAB">
        <w:t xml:space="preserve"> </w:t>
      </w:r>
      <w:r w:rsidR="00A930E2">
        <w:t>concerns</w:t>
      </w:r>
      <w:r w:rsidR="00DC7FAB">
        <w:t xml:space="preserve"> </w:t>
      </w:r>
      <w:r w:rsidR="00463089">
        <w:t>regarding</w:t>
      </w:r>
      <w:r w:rsidR="00DC7FAB">
        <w:t xml:space="preserve"> human </w:t>
      </w:r>
      <w:r w:rsidR="00463089">
        <w:t xml:space="preserve">interactions </w:t>
      </w:r>
      <w:r w:rsidR="001B6EDF">
        <w:t xml:space="preserve">and </w:t>
      </w:r>
      <w:r w:rsidR="00463089">
        <w:t>insufficient</w:t>
      </w:r>
      <w:r w:rsidR="00BD0CE7">
        <w:t xml:space="preserve"> real-time</w:t>
      </w:r>
      <w:r w:rsidR="00463089">
        <w:t xml:space="preserve"> </w:t>
      </w:r>
      <w:r w:rsidR="001B6EDF">
        <w:t xml:space="preserve">visibility </w:t>
      </w:r>
      <w:r w:rsidR="00463089">
        <w:t>of impacts to assets</w:t>
      </w:r>
      <w:r w:rsidR="00BD0CE7">
        <w:t xml:space="preserve">. This is largely driven by the highly infrequent </w:t>
      </w:r>
      <w:r w:rsidR="00594307">
        <w:t>testing of network restoration paths as part of system restart testing in the NEM</w:t>
      </w:r>
      <w:r w:rsidR="00181C8A">
        <w:t xml:space="preserve">. </w:t>
      </w:r>
    </w:p>
    <w:p w14:paraId="3F3D0150" w14:textId="77893E73" w:rsidR="002D1C1E" w:rsidRPr="002D1C1E" w:rsidRDefault="00181C8A" w:rsidP="00DC7FAB">
      <w:pPr>
        <w:pStyle w:val="ListBullet"/>
        <w:numPr>
          <w:ilvl w:val="0"/>
          <w:numId w:val="0"/>
        </w:numPr>
        <w:ind w:left="199"/>
      </w:pPr>
      <w:r>
        <w:t xml:space="preserve">Despite this, </w:t>
      </w:r>
      <w:r w:rsidR="00594307">
        <w:t xml:space="preserve">the </w:t>
      </w:r>
      <w:r>
        <w:t>NSP surveyed also strongly supported th</w:t>
      </w:r>
      <w:r w:rsidR="00DA7A11">
        <w:t xml:space="preserve">e idea of deep network testing for system restart scenarios, citing their own concerns regarding insufficient practical experience using next-generation technology for restart and an overreliance on </w:t>
      </w:r>
      <w:r w:rsidR="00FB2D26">
        <w:t>simulations which have not been subject to peer review.</w:t>
      </w:r>
    </w:p>
    <w:p w14:paraId="0D7142C6" w14:textId="4862CA63" w:rsidR="002D1C1E" w:rsidRDefault="00776A30" w:rsidP="002715BD">
      <w:pPr>
        <w:pStyle w:val="Heading1"/>
      </w:pPr>
      <w:bookmarkStart w:id="203" w:name="_Toc226981590"/>
      <w:r>
        <w:lastRenderedPageBreak/>
        <w:t>Insights</w:t>
      </w:r>
      <w:bookmarkEnd w:id="203"/>
    </w:p>
    <w:p w14:paraId="30945F5B" w14:textId="551114C8" w:rsidR="00C20FB2" w:rsidRDefault="00C20FB2" w:rsidP="00C20FB2">
      <w:pPr>
        <w:pStyle w:val="BodyText"/>
      </w:pPr>
      <w:r w:rsidRPr="00DF5FFF">
        <w:t xml:space="preserve">The </w:t>
      </w:r>
      <w:r w:rsidR="0001593D">
        <w:t>research</w:t>
      </w:r>
      <w:r w:rsidR="0001593D" w:rsidRPr="00DF5FFF">
        <w:t xml:space="preserve"> </w:t>
      </w:r>
      <w:r w:rsidRPr="00DF5FFF">
        <w:t>highlight</w:t>
      </w:r>
      <w:r w:rsidR="0001593D">
        <w:t>s</w:t>
      </w:r>
      <w:r w:rsidRPr="00DF5FFF">
        <w:t xml:space="preserve"> that energy requirements for </w:t>
      </w:r>
      <w:r w:rsidR="00FF368A">
        <w:t>a</w:t>
      </w:r>
      <w:r w:rsidR="0001593D">
        <w:t xml:space="preserve"> restarting</w:t>
      </w:r>
      <w:r w:rsidR="00FF368A">
        <w:t xml:space="preserve"> </w:t>
      </w:r>
      <w:r w:rsidRPr="00DF5FFF">
        <w:t xml:space="preserve">REZ </w:t>
      </w:r>
      <w:r w:rsidR="0001593D">
        <w:t xml:space="preserve">to </w:t>
      </w:r>
      <w:r w:rsidR="0067716A">
        <w:t>re-</w:t>
      </w:r>
      <w:r w:rsidR="0001593D">
        <w:t xml:space="preserve">energise other </w:t>
      </w:r>
      <w:r w:rsidR="0067716A">
        <w:t xml:space="preserve">plant </w:t>
      </w:r>
      <w:r w:rsidR="0001593D">
        <w:t xml:space="preserve">and reach </w:t>
      </w:r>
      <w:r w:rsidR="00FF368A">
        <w:t>its point of connection</w:t>
      </w:r>
      <w:r w:rsidRPr="00DF5FFF">
        <w:t xml:space="preserve"> </w:t>
      </w:r>
      <w:r w:rsidR="00890FF7">
        <w:t>may be well</w:t>
      </w:r>
      <w:r w:rsidR="00A05C61">
        <w:t xml:space="preserve"> within </w:t>
      </w:r>
      <w:r w:rsidR="00543610">
        <w:t>typical</w:t>
      </w:r>
      <w:r w:rsidR="00A05C61">
        <w:t xml:space="preserve"> </w:t>
      </w:r>
      <w:r w:rsidR="00890FF7">
        <w:t xml:space="preserve">battery </w:t>
      </w:r>
      <w:r w:rsidR="00FF368A">
        <w:t xml:space="preserve">discharge </w:t>
      </w:r>
      <w:r w:rsidR="00890FF7">
        <w:t xml:space="preserve">reserve </w:t>
      </w:r>
      <w:r w:rsidR="00FF368A">
        <w:t>margins</w:t>
      </w:r>
      <w:r w:rsidRPr="00DF5FFF">
        <w:t xml:space="preserve">. Because large BESS typically operate within </w:t>
      </w:r>
      <w:r w:rsidR="00AC4146">
        <w:t>20-80%</w:t>
      </w:r>
      <w:r w:rsidR="00195A93">
        <w:t>, or even 10-90%</w:t>
      </w:r>
      <w:r w:rsidRPr="00DF5FFF">
        <w:t xml:space="preserve"> SoC bands, they almost always retain enough stored energy to energise initial REZ components and bring at least one primary energy source online, even without dedicated energy reservation</w:t>
      </w:r>
      <w:r w:rsidR="00195A93">
        <w:t xml:space="preserve"> for system restoration purposes</w:t>
      </w:r>
      <w:r w:rsidRPr="00DF5FFF">
        <w:t>.</w:t>
      </w:r>
    </w:p>
    <w:p w14:paraId="471AEF1D" w14:textId="313AD98B" w:rsidR="00C20FB2" w:rsidRDefault="00C20FB2" w:rsidP="00C20FB2">
      <w:pPr>
        <w:pStyle w:val="BodyText"/>
      </w:pPr>
      <w:r w:rsidRPr="001777C1">
        <w:t xml:space="preserve">Early stages of restoration </w:t>
      </w:r>
      <w:r w:rsidR="00195A93">
        <w:t>may be</w:t>
      </w:r>
      <w:r w:rsidRPr="001777C1">
        <w:t xml:space="preserve"> limited by passive network resonances, which can fall within inverter controller bandwidths and cause instability. Operational strategies</w:t>
      </w:r>
      <w:r>
        <w:t xml:space="preserve"> (e.g.</w:t>
      </w:r>
      <w:r w:rsidRPr="001777C1">
        <w:t xml:space="preserve"> temporarily energising harmonic filters</w:t>
      </w:r>
      <w:r>
        <w:t xml:space="preserve">) </w:t>
      </w:r>
      <w:r w:rsidRPr="001777C1">
        <w:t>can mitigate these resonances and enable restoration to progress</w:t>
      </w:r>
      <w:r w:rsidR="00195A93">
        <w:t xml:space="preserve">. However, </w:t>
      </w:r>
      <w:r w:rsidR="008427F4">
        <w:t xml:space="preserve">it is worth noting that </w:t>
      </w:r>
      <w:r w:rsidR="00195A93">
        <w:t xml:space="preserve">attempts to use synchronous condensers as </w:t>
      </w:r>
      <w:r w:rsidR="00F56F93">
        <w:t>broad reducers of network impedance (and hence harmonic resonant points) were not successful</w:t>
      </w:r>
      <w:r w:rsidR="008427F4">
        <w:t>. Hence, it remains a critical step in the evaluation of REZ black start capability to determine the passive harmonic resonant profiles for each stage of network component energisation.</w:t>
      </w:r>
    </w:p>
    <w:p w14:paraId="212E0FF7" w14:textId="52CE3FFA" w:rsidR="00D864C7" w:rsidRDefault="00D864C7" w:rsidP="00C20FB2">
      <w:pPr>
        <w:pStyle w:val="BodyText"/>
      </w:pPr>
      <w:r w:rsidRPr="00D864C7">
        <w:t xml:space="preserve">A single 400 MVA GFM BESS </w:t>
      </w:r>
      <w:r w:rsidR="00753439">
        <w:t>studied showed ample capability to</w:t>
      </w:r>
      <w:r w:rsidRPr="00D864C7">
        <w:t xml:space="preserve"> energise the REZ</w:t>
      </w:r>
      <w:r w:rsidR="00753439">
        <w:t>’s primary network</w:t>
      </w:r>
      <w:r w:rsidRPr="00D864C7">
        <w:t xml:space="preserve"> and </w:t>
      </w:r>
      <w:r w:rsidR="008347DD">
        <w:t xml:space="preserve">to </w:t>
      </w:r>
      <w:r w:rsidRPr="00D864C7">
        <w:t>hard</w:t>
      </w:r>
      <w:r w:rsidRPr="00D864C7">
        <w:rPr>
          <w:rFonts w:ascii="Cambria Math" w:hAnsi="Cambria Math" w:cs="Cambria Math"/>
        </w:rPr>
        <w:t>‑</w:t>
      </w:r>
      <w:r w:rsidRPr="00D864C7">
        <w:t xml:space="preserve">energise large transformers </w:t>
      </w:r>
      <w:r w:rsidR="00753439">
        <w:t xml:space="preserve">several times its nameplate rating </w:t>
      </w:r>
      <w:r w:rsidRPr="00D864C7">
        <w:t>up to 50</w:t>
      </w:r>
      <w:r w:rsidRPr="00D864C7">
        <w:rPr>
          <w:rFonts w:cs="Calibri"/>
        </w:rPr>
        <w:t> </w:t>
      </w:r>
      <w:r w:rsidRPr="00D864C7">
        <w:t>km away</w:t>
      </w:r>
      <w:r w:rsidR="00753439">
        <w:t xml:space="preserve">. However, </w:t>
      </w:r>
      <w:r w:rsidRPr="00D864C7">
        <w:t xml:space="preserve">its ability to energise the wider external network is restricted primarily by reactive absorption headroom and protection maloperation. </w:t>
      </w:r>
      <w:r w:rsidR="00611030">
        <w:t>Reactive</w:t>
      </w:r>
      <w:r w:rsidR="00074833">
        <w:t xml:space="preserve"> headroom (for reactive power absorption) </w:t>
      </w:r>
      <w:r w:rsidR="00051322">
        <w:t xml:space="preserve">was the most prominent limiting </w:t>
      </w:r>
      <w:r w:rsidR="00FD3CC8">
        <w:t>factor but</w:t>
      </w:r>
      <w:r w:rsidR="00051322">
        <w:t xml:space="preserve"> was still generally superior to the reactive power absorption capability of a synchronous machine. Furthermore, a</w:t>
      </w:r>
      <w:r w:rsidRPr="00D864C7">
        <w:t xml:space="preserve"> partially re</w:t>
      </w:r>
      <w:r w:rsidRPr="00D864C7">
        <w:rPr>
          <w:rFonts w:ascii="Cambria Math" w:hAnsi="Cambria Math" w:cs="Cambria Math"/>
        </w:rPr>
        <w:t>‑</w:t>
      </w:r>
      <w:r w:rsidRPr="00D864C7">
        <w:t>energised REZ with additional IBR capacity extends the reach to about 200</w:t>
      </w:r>
      <w:r w:rsidRPr="00D864C7">
        <w:rPr>
          <w:rFonts w:cs="Calibri"/>
        </w:rPr>
        <w:t> </w:t>
      </w:r>
      <w:r w:rsidRPr="00D864C7">
        <w:t>km of 500</w:t>
      </w:r>
      <w:r w:rsidRPr="00D864C7">
        <w:rPr>
          <w:rFonts w:cs="Calibri"/>
        </w:rPr>
        <w:t> </w:t>
      </w:r>
      <w:r w:rsidRPr="00D864C7">
        <w:t>kV line, but more distant energisation remains infeasible due to protection and system</w:t>
      </w:r>
      <w:r w:rsidRPr="00D864C7">
        <w:rPr>
          <w:rFonts w:ascii="Cambria Math" w:hAnsi="Cambria Math" w:cs="Cambria Math"/>
        </w:rPr>
        <w:t>‑</w:t>
      </w:r>
      <w:r w:rsidRPr="00D864C7">
        <w:t>strength limits</w:t>
      </w:r>
      <w:r w:rsidR="00611030">
        <w:t xml:space="preserve">. </w:t>
      </w:r>
    </w:p>
    <w:p w14:paraId="2C0D9A30" w14:textId="4686BC45" w:rsidR="00C20FB2" w:rsidRPr="002D1C1E" w:rsidRDefault="007927A2" w:rsidP="002D1C1E">
      <w:pPr>
        <w:pStyle w:val="BodyText"/>
      </w:pPr>
      <w:r w:rsidRPr="007927A2">
        <w:t>The system demonstrates strong robustness to large active</w:t>
      </w:r>
      <w:r w:rsidRPr="007927A2">
        <w:rPr>
          <w:rFonts w:ascii="Cambria Math" w:hAnsi="Cambria Math" w:cs="Cambria Math"/>
        </w:rPr>
        <w:t>‑</w:t>
      </w:r>
      <w:r w:rsidRPr="007927A2">
        <w:t xml:space="preserve">power variations from wind and solar (up to 80% of nameplate), maintaining good voltage and frequency control. </w:t>
      </w:r>
      <w:r w:rsidR="00611030">
        <w:t>The GFM BESS comprising the central element of the restart effort is particularly responsive to frequency deviations due to active power variations for all the GFM algorithms studied</w:t>
      </w:r>
      <w:r w:rsidR="00524954">
        <w:t xml:space="preserve">, and readily and rapidly accommodated active power variations. </w:t>
      </w:r>
      <w:r w:rsidR="00D27C8A" w:rsidRPr="007927A2">
        <w:t>SyncCons</w:t>
      </w:r>
      <w:r w:rsidR="00524954">
        <w:t>, conversely,</w:t>
      </w:r>
      <w:r w:rsidRPr="007927A2">
        <w:t xml:space="preserve"> improve voltage regulation but </w:t>
      </w:r>
      <w:r w:rsidR="00524954">
        <w:t>showed</w:t>
      </w:r>
      <w:r w:rsidRPr="007927A2">
        <w:t xml:space="preserve"> limited impact on frequency regulation under these conditions</w:t>
      </w:r>
      <w:r w:rsidR="00B24399">
        <w:t>, other than to slow the variation profile (due to their inertia)</w:t>
      </w:r>
      <w:r w:rsidRPr="007927A2">
        <w:t>.</w:t>
      </w:r>
    </w:p>
    <w:p w14:paraId="2CECF843" w14:textId="532F591E" w:rsidR="0036492B" w:rsidRDefault="009A31A5" w:rsidP="0036492B">
      <w:pPr>
        <w:pStyle w:val="BodyText"/>
      </w:pPr>
      <w:r w:rsidRPr="009A31A5">
        <w:t>Remote</w:t>
      </w:r>
      <w:r w:rsidRPr="009A31A5">
        <w:rPr>
          <w:rFonts w:ascii="Cambria Math" w:hAnsi="Cambria Math" w:cs="Cambria Math"/>
        </w:rPr>
        <w:t>‑</w:t>
      </w:r>
      <w:r w:rsidRPr="009A31A5">
        <w:t xml:space="preserve">hybrid configurations (GFM + remote GFL generation) are shown to be dynamically stable without additional coordination layers, provided the GFM BESS can </w:t>
      </w:r>
      <w:r w:rsidR="00040A37">
        <w:t>adjust</w:t>
      </w:r>
      <w:r w:rsidRPr="009A31A5">
        <w:t xml:space="preserve"> frequency (via MW set</w:t>
      </w:r>
      <w:r w:rsidRPr="009A31A5">
        <w:rPr>
          <w:rFonts w:ascii="Cambria Math" w:hAnsi="Cambria Math" w:cs="Cambria Math"/>
        </w:rPr>
        <w:t>‑</w:t>
      </w:r>
      <w:r w:rsidRPr="009A31A5">
        <w:t>point adjustments) and maintain average operation near 50</w:t>
      </w:r>
      <w:r w:rsidRPr="009A31A5">
        <w:rPr>
          <w:rFonts w:cs="Calibri"/>
        </w:rPr>
        <w:t> </w:t>
      </w:r>
      <w:r w:rsidRPr="009A31A5">
        <w:t>Hz. This behaviour mirrors traditional synchronous</w:t>
      </w:r>
      <w:r w:rsidRPr="009A31A5">
        <w:rPr>
          <w:rFonts w:ascii="Cambria Math" w:hAnsi="Cambria Math" w:cs="Cambria Math"/>
        </w:rPr>
        <w:t>‑</w:t>
      </w:r>
      <w:r w:rsidRPr="009A31A5">
        <w:t>era droop</w:t>
      </w:r>
      <w:r w:rsidRPr="009A31A5">
        <w:rPr>
          <w:rFonts w:ascii="Cambria Math" w:hAnsi="Cambria Math" w:cs="Cambria Math"/>
        </w:rPr>
        <w:t>‑</w:t>
      </w:r>
      <w:r w:rsidRPr="009A31A5">
        <w:t>based coordination</w:t>
      </w:r>
      <w:r w:rsidR="00854433">
        <w:t>.</w:t>
      </w:r>
      <w:r w:rsidR="00ED5E09">
        <w:t xml:space="preserve"> This extends to the synchronisation of multiple REZ islands, so long as each island has a GFM BESS capable of </w:t>
      </w:r>
      <w:r w:rsidR="00D01D74">
        <w:t>both restarting the island and maintaining adequate frequency control.</w:t>
      </w:r>
    </w:p>
    <w:p w14:paraId="69D729EE" w14:textId="5A7AA33F" w:rsidR="00854433" w:rsidRDefault="00550DAD" w:rsidP="0036492B">
      <w:pPr>
        <w:pStyle w:val="BodyText"/>
      </w:pPr>
      <w:r w:rsidRPr="00550DAD">
        <w:t>Restart timing estimates show a REZ can reach its point of connection in 17</w:t>
      </w:r>
      <w:r w:rsidR="00A17281">
        <w:t xml:space="preserve"> to </w:t>
      </w:r>
      <w:r w:rsidRPr="00550DAD">
        <w:t>45 minutes using a single GFM BESS, or 16 minutes to 3 hours for a semi</w:t>
      </w:r>
      <w:r w:rsidRPr="00550DAD">
        <w:rPr>
          <w:rFonts w:ascii="Cambria Math" w:hAnsi="Cambria Math" w:cs="Cambria Math"/>
        </w:rPr>
        <w:t>‑</w:t>
      </w:r>
      <w:r w:rsidRPr="00550DAD">
        <w:t>established REZ depending on staffing, sequencing, and restart strategy</w:t>
      </w:r>
      <w:r w:rsidR="00E25023">
        <w:t>.</w:t>
      </w:r>
      <w:r w:rsidR="00A17281">
        <w:t xml:space="preserve"> While the net timing to re-establish supply to a point of connection is highly variable and dependent on the specific circumstances of the REZ, it does </w:t>
      </w:r>
      <w:r w:rsidR="00A17281">
        <w:lastRenderedPageBreak/>
        <w:t>clearly show that with sufficient forethought</w:t>
      </w:r>
      <w:r w:rsidR="005D25B4">
        <w:t xml:space="preserve"> and resourcing</w:t>
      </w:r>
      <w:r w:rsidR="00A17281">
        <w:t xml:space="preserve">, a REZ could </w:t>
      </w:r>
      <w:r w:rsidR="005D25B4">
        <w:t>rapidly provide a system restoration service that meets or exceeds the speed of traditional synchronous machines.</w:t>
      </w:r>
    </w:p>
    <w:p w14:paraId="187128C3" w14:textId="16C9A5BB" w:rsidR="002A2D63" w:rsidRDefault="00A36D9A" w:rsidP="0036492B">
      <w:pPr>
        <w:pStyle w:val="BodyText"/>
      </w:pPr>
      <w:r>
        <w:t xml:space="preserve">The </w:t>
      </w:r>
      <w:r w:rsidR="004539C7">
        <w:t>Restart-Capable IBR Standards</w:t>
      </w:r>
      <w:r>
        <w:t xml:space="preserve"> work developed</w:t>
      </w:r>
      <w:r w:rsidR="004539C7">
        <w:t xml:space="preserve"> </w:t>
      </w:r>
      <w:r w:rsidR="002A2D63" w:rsidRPr="002A2D63">
        <w:t>a structured</w:t>
      </w:r>
      <w:r w:rsidR="003226C5">
        <w:t xml:space="preserve"> set of requirements</w:t>
      </w:r>
      <w:r w:rsidR="002A2D63" w:rsidRPr="002A2D63">
        <w:t xml:space="preserve">, emphasising testable, plant-level requirements rather than broad system-wide obligations. It </w:t>
      </w:r>
      <w:r w:rsidR="00EF7BEA">
        <w:t>highlights the importance of distinguishing</w:t>
      </w:r>
      <w:r w:rsidR="002A2D63" w:rsidRPr="002A2D63">
        <w:t xml:space="preserve"> between generic standards and application-specific restoration plans, ensuring requirements remain measurable within defined technical envelopes. </w:t>
      </w:r>
      <w:r w:rsidR="006406B2">
        <w:t xml:space="preserve">It </w:t>
      </w:r>
      <w:r w:rsidR="00E56254">
        <w:t>emphasised</w:t>
      </w:r>
      <w:r w:rsidR="006406B2">
        <w:t xml:space="preserve"> that </w:t>
      </w:r>
      <w:r w:rsidR="002A2D63" w:rsidRPr="002A2D63">
        <w:t>IBR plants</w:t>
      </w:r>
      <w:r w:rsidR="00D03C42">
        <w:t xml:space="preserve"> must be able to</w:t>
      </w:r>
      <w:r w:rsidR="002A2D63" w:rsidRPr="002A2D63">
        <w:t xml:space="preserve"> establish and</w:t>
      </w:r>
      <w:r w:rsidR="00D03C42">
        <w:t>/or</w:t>
      </w:r>
      <w:r w:rsidR="002A2D63" w:rsidRPr="002A2D63">
        <w:t xml:space="preserve"> sustain stable electrical islands under weak-grid, low-inertia conditions while managing voltage, frequency, and power imbalances</w:t>
      </w:r>
      <w:r w:rsidR="006406B2">
        <w:t xml:space="preserve">, </w:t>
      </w:r>
      <w:r w:rsidR="00E56254">
        <w:t>along with</w:t>
      </w:r>
      <w:r w:rsidR="002A2D63" w:rsidRPr="002A2D63">
        <w:t xml:space="preserve"> the importance of detailed assessment methods</w:t>
      </w:r>
      <w:r w:rsidR="006406B2">
        <w:t xml:space="preserve"> (e.g., </w:t>
      </w:r>
      <w:r w:rsidR="002A2D63" w:rsidRPr="002A2D63">
        <w:t>EMT studies</w:t>
      </w:r>
      <w:r w:rsidR="006406B2">
        <w:t>)</w:t>
      </w:r>
      <w:r w:rsidR="002A2D63" w:rsidRPr="002A2D63">
        <w:t xml:space="preserve"> to evaluate performance under </w:t>
      </w:r>
      <w:r w:rsidR="008821AC">
        <w:t xml:space="preserve">common restart scenarios </w:t>
      </w:r>
      <w:r w:rsidR="002A2D63" w:rsidRPr="002A2D63">
        <w:t xml:space="preserve">such as passive element energisation, load pickup, and current-limited operation. The </w:t>
      </w:r>
      <w:r w:rsidR="003226C5">
        <w:t>requirements</w:t>
      </w:r>
      <w:r w:rsidR="003226C5" w:rsidRPr="002A2D63">
        <w:t xml:space="preserve"> </w:t>
      </w:r>
      <w:r w:rsidR="002A2D63" w:rsidRPr="002A2D63">
        <w:t xml:space="preserve">also </w:t>
      </w:r>
      <w:r w:rsidR="00001920">
        <w:t>elaborate on the need for</w:t>
      </w:r>
      <w:r w:rsidR="002A2D63" w:rsidRPr="002A2D63">
        <w:t xml:space="preserve"> protection-quality fault response and coordinated control behaviour</w:t>
      </w:r>
      <w:r w:rsidR="00A477DF">
        <w:t>.</w:t>
      </w:r>
    </w:p>
    <w:p w14:paraId="02997054" w14:textId="16D0B190" w:rsidR="00B4625F" w:rsidRDefault="00B4625F" w:rsidP="00B4625F">
      <w:pPr>
        <w:pStyle w:val="BodyText"/>
      </w:pPr>
      <w:r>
        <w:t xml:space="preserve">For real system testing of GFM </w:t>
      </w:r>
      <w:r w:rsidR="00ED2CB6">
        <w:t>resources for system restart, t</w:t>
      </w:r>
      <w:r w:rsidR="00DE2B7B" w:rsidRPr="00DE2B7B">
        <w:t>he fundamental concern highlighted from the NSP interviewed was the possibility of asset damage resulting from restart testing</w:t>
      </w:r>
      <w:r w:rsidR="00ED2CB6">
        <w:t>.</w:t>
      </w:r>
      <w:r w:rsidR="00DE2B7B" w:rsidRPr="00DE2B7B">
        <w:t xml:space="preserve"> </w:t>
      </w:r>
      <w:r w:rsidR="000F68A8">
        <w:t>The NSP</w:t>
      </w:r>
      <w:r w:rsidR="00DE2B7B" w:rsidRPr="00DE2B7B">
        <w:t xml:space="preserve"> fully understood the need for deep network testing to prove that IBR resources are capable of offering or supporting system restart</w:t>
      </w:r>
      <w:r w:rsidRPr="00B4625F">
        <w:t xml:space="preserve"> </w:t>
      </w:r>
      <w:r w:rsidR="00ED2CB6">
        <w:t>given the rapid retirement of synchronous machines</w:t>
      </w:r>
      <w:r w:rsidR="00122593">
        <w:t>, but care must be taken to prevent such damage. Hence, the following priority items were identified as key focus areas to resolve and maintain before any network testing occurs:</w:t>
      </w:r>
    </w:p>
    <w:p w14:paraId="5244E0A8" w14:textId="54234F08" w:rsidR="00B4625F" w:rsidRDefault="00B72710" w:rsidP="002715BD">
      <w:pPr>
        <w:pStyle w:val="ListNumber"/>
        <w:numPr>
          <w:ilvl w:val="0"/>
          <w:numId w:val="29"/>
        </w:numPr>
      </w:pPr>
      <w:r>
        <w:t xml:space="preserve">    </w:t>
      </w:r>
      <w:r w:rsidR="00B4625F">
        <w:t>Extensive real-time and high-speed monitoring of conditions.</w:t>
      </w:r>
    </w:p>
    <w:p w14:paraId="376B696B" w14:textId="5942E77F" w:rsidR="00B4625F" w:rsidRDefault="00B4625F" w:rsidP="002715BD">
      <w:pPr>
        <w:pStyle w:val="ListNumber"/>
      </w:pPr>
      <w:r>
        <w:t>Communication, with confirmatory feedback at each step.</w:t>
      </w:r>
    </w:p>
    <w:p w14:paraId="2EB8064A" w14:textId="63EAFADD" w:rsidR="00B4625F" w:rsidRDefault="00B4625F" w:rsidP="002715BD">
      <w:pPr>
        <w:pStyle w:val="ListNumber"/>
      </w:pPr>
      <w:r>
        <w:t>Agreed roll-back plans.</w:t>
      </w:r>
    </w:p>
    <w:p w14:paraId="64D6053F" w14:textId="3F7F81C4" w:rsidR="00B4625F" w:rsidRDefault="00B4625F" w:rsidP="002715BD">
      <w:pPr>
        <w:pStyle w:val="ListNumber"/>
      </w:pPr>
      <w:r>
        <w:t>Adequate and well-trained staff physically present on site.</w:t>
      </w:r>
    </w:p>
    <w:p w14:paraId="01941CDB" w14:textId="4755EDA1" w:rsidR="00B4625F" w:rsidRDefault="00B4625F" w:rsidP="002715BD">
      <w:pPr>
        <w:pStyle w:val="ListNumber"/>
      </w:pPr>
      <w:r>
        <w:t>Effective multi-party rehearsals.</w:t>
      </w:r>
    </w:p>
    <w:p w14:paraId="34F27B41" w14:textId="64C59D71" w:rsidR="00AD1C61" w:rsidRDefault="00B4625F" w:rsidP="002715BD">
      <w:pPr>
        <w:pStyle w:val="ListNumber"/>
      </w:pPr>
      <w:r>
        <w:t>Peer-reviewed simulations.</w:t>
      </w:r>
    </w:p>
    <w:p w14:paraId="5410A60C" w14:textId="187CE839" w:rsidR="00E25023" w:rsidRPr="0036492B" w:rsidRDefault="00E25023" w:rsidP="0036492B">
      <w:pPr>
        <w:pStyle w:val="BodyText"/>
      </w:pPr>
    </w:p>
    <w:p w14:paraId="11C55531" w14:textId="67BE3314" w:rsidR="009C4F3D" w:rsidRDefault="009C4F3D" w:rsidP="009C4F3D">
      <w:pPr>
        <w:pStyle w:val="Heading1"/>
      </w:pPr>
      <w:bookmarkStart w:id="204" w:name="_Toc226981591"/>
      <w:r>
        <w:lastRenderedPageBreak/>
        <w:t>Future work recommendations</w:t>
      </w:r>
      <w:bookmarkEnd w:id="204"/>
    </w:p>
    <w:p w14:paraId="2CDF41CE" w14:textId="2DD58F70" w:rsidR="00FB2D26" w:rsidRDefault="00FB2D26" w:rsidP="00645B7B">
      <w:pPr>
        <w:pStyle w:val="BodyText"/>
      </w:pPr>
    </w:p>
    <w:p w14:paraId="4F1128D1" w14:textId="61EEB669" w:rsidR="00645B7B" w:rsidRDefault="00645B7B" w:rsidP="00645B7B">
      <w:pPr>
        <w:pStyle w:val="BodyText"/>
      </w:pPr>
      <w:r>
        <w:t xml:space="preserve">The output from multiple researchers across multiple years in this field has been consistent: EMT studies show that inverter-based plant is entirely capable of providing a system restart service, particularly where GFM BESS devices are used as the primary restart plant. Furthermore, these studies have shown that </w:t>
      </w:r>
      <w:r w:rsidR="00FD2B15">
        <w:t xml:space="preserve">the operation of existing </w:t>
      </w:r>
      <w:r>
        <w:t>asset protection relay</w:t>
      </w:r>
      <w:r w:rsidR="00FD2B15">
        <w:t>s</w:t>
      </w:r>
      <w:r>
        <w:t xml:space="preserve"> may remain viable, based on generic models. It is recommended that focus now shifts to </w:t>
      </w:r>
      <w:r w:rsidR="006E4949">
        <w:t xml:space="preserve">hardware </w:t>
      </w:r>
      <w:r>
        <w:t xml:space="preserve">trials of inverter-driven restart and </w:t>
      </w:r>
      <w:r w:rsidR="003B4EDA">
        <w:t xml:space="preserve">improved </w:t>
      </w:r>
      <w:r w:rsidR="006E4949">
        <w:t xml:space="preserve">evaluation of </w:t>
      </w:r>
      <w:r>
        <w:t>actual, physical protection relay responses to high IBR scenarios (due to the unavailability of manufacturer-specific EMT models). To that end, the following areas are recommended research priorities:</w:t>
      </w:r>
    </w:p>
    <w:p w14:paraId="39D76259" w14:textId="340F0214" w:rsidR="00645B7B" w:rsidRDefault="00645B7B">
      <w:pPr>
        <w:pStyle w:val="ListBullet"/>
      </w:pPr>
      <w:r w:rsidRPr="002715BD">
        <w:rPr>
          <w:b/>
          <w:bCs/>
        </w:rPr>
        <w:t>Support the Type 2 trials</w:t>
      </w:r>
      <w:r w:rsidR="00B513A7" w:rsidRPr="002715BD">
        <w:rPr>
          <w:b/>
          <w:bCs/>
        </w:rPr>
        <w:t xml:space="preserve"> through operational studies</w:t>
      </w:r>
      <w:r w:rsidR="007E3F59" w:rsidRPr="002715BD">
        <w:rPr>
          <w:b/>
          <w:bCs/>
        </w:rPr>
        <w:t>:</w:t>
      </w:r>
      <w:r w:rsidR="007E3F59">
        <w:t xml:space="preserve"> </w:t>
      </w:r>
      <w:r w:rsidR="00B513A7" w:rsidRPr="00B513A7">
        <w:t xml:space="preserve">Supporting the upcoming Type 2 trials in the NEM will require targeted exploratory operational studies using real network and plant data provided by NSPs, OEMs, and AEMO. These studies serve two purposes: validating the robustness of the proposed restart strategies under realistic system </w:t>
      </w:r>
      <w:r w:rsidR="00D27C8A" w:rsidRPr="00B513A7">
        <w:t>conditions and</w:t>
      </w:r>
      <w:r w:rsidR="00B513A7" w:rsidRPr="00B513A7">
        <w:t xml:space="preserve"> identifying any gaps between simulation</w:t>
      </w:r>
      <w:r w:rsidR="00B513A7" w:rsidRPr="00B513A7">
        <w:rPr>
          <w:rFonts w:ascii="Cambria Math" w:hAnsi="Cambria Math" w:cs="Cambria Math"/>
        </w:rPr>
        <w:t>‑</w:t>
      </w:r>
      <w:r w:rsidR="00B513A7" w:rsidRPr="00B513A7">
        <w:t>based expectations and field</w:t>
      </w:r>
      <w:r w:rsidR="00B513A7" w:rsidRPr="00B513A7">
        <w:rPr>
          <w:rFonts w:ascii="Cambria Math" w:hAnsi="Cambria Math" w:cs="Cambria Math"/>
        </w:rPr>
        <w:t>‑</w:t>
      </w:r>
      <w:r w:rsidR="00B513A7" w:rsidRPr="00B513A7">
        <w:t>level operational behaviour. Because Type 2 trials will involve new and untested combinations of IBR technology, protection frameworks, and operational constraints, having accurate data is essential for modelling variations in network impedance, plant controller responses, auxiliary load behaviour, and protection relay timing. These studies will help refine energisation sequences, define acceptable operating envelopes for GFM BESS, and assess interoperability between different vendor technologies. They will also allow researchers to develop pragmatic guidance for operators on risk management, contingency behaviour, and fallback strategies. Overall, this work will provide the empirical grounding needed for credible trial design, ensuring that the first demonstration tests in the NEM are safe, technically robust, and aligned with the operational realities of network operators.</w:t>
      </w:r>
    </w:p>
    <w:p w14:paraId="0E4D0939" w14:textId="163C6168" w:rsidR="00645B7B" w:rsidRDefault="005E6004">
      <w:pPr>
        <w:pStyle w:val="ListBullet"/>
      </w:pPr>
      <w:r w:rsidRPr="002715BD">
        <w:rPr>
          <w:b/>
          <w:bCs/>
        </w:rPr>
        <w:t>Testing of protection relays in hardware</w:t>
      </w:r>
      <w:r w:rsidRPr="002715BD">
        <w:rPr>
          <w:rFonts w:ascii="Cambria Math" w:hAnsi="Cambria Math" w:cs="Cambria Math"/>
          <w:b/>
          <w:bCs/>
        </w:rPr>
        <w:t>‑</w:t>
      </w:r>
      <w:r w:rsidRPr="002715BD">
        <w:rPr>
          <w:b/>
          <w:bCs/>
        </w:rPr>
        <w:t>in</w:t>
      </w:r>
      <w:r w:rsidRPr="002715BD">
        <w:rPr>
          <w:rFonts w:ascii="Cambria Math" w:hAnsi="Cambria Math" w:cs="Cambria Math"/>
          <w:b/>
          <w:bCs/>
        </w:rPr>
        <w:t>‑</w:t>
      </w:r>
      <w:r w:rsidRPr="002715BD">
        <w:rPr>
          <w:b/>
          <w:bCs/>
        </w:rPr>
        <w:t>loop:</w:t>
      </w:r>
      <w:r>
        <w:t xml:space="preserve"> </w:t>
      </w:r>
      <w:r w:rsidR="00C37B52" w:rsidRPr="00C37B52">
        <w:t>Future work should include comprehensive hardware</w:t>
      </w:r>
      <w:r w:rsidR="00C37B52" w:rsidRPr="00C37B52">
        <w:rPr>
          <w:rFonts w:ascii="Cambria Math" w:hAnsi="Cambria Math" w:cs="Cambria Math"/>
        </w:rPr>
        <w:t>‑</w:t>
      </w:r>
      <w:r w:rsidR="00C37B52" w:rsidRPr="00C37B52">
        <w:t>in</w:t>
      </w:r>
      <w:r w:rsidR="00C37B52" w:rsidRPr="00C37B52">
        <w:rPr>
          <w:rFonts w:ascii="Cambria Math" w:hAnsi="Cambria Math" w:cs="Cambria Math"/>
        </w:rPr>
        <w:t>‑</w:t>
      </w:r>
      <w:r w:rsidR="00C37B52" w:rsidRPr="00C37B52">
        <w:t>loop testing of protection relays to verify whether the conclusions drawn from simulation</w:t>
      </w:r>
      <w:r w:rsidR="00C37B52" w:rsidRPr="00C37B52">
        <w:rPr>
          <w:rFonts w:ascii="Cambria Math" w:hAnsi="Cambria Math" w:cs="Cambria Math"/>
        </w:rPr>
        <w:t>‑</w:t>
      </w:r>
      <w:r w:rsidR="00C37B52" w:rsidRPr="00C37B52">
        <w:t>based assessments also apply to physical manufacturer</w:t>
      </w:r>
      <w:r w:rsidR="00C37B52" w:rsidRPr="00C37B52">
        <w:rPr>
          <w:rFonts w:ascii="Cambria Math" w:hAnsi="Cambria Math" w:cs="Cambria Math"/>
        </w:rPr>
        <w:t>‑</w:t>
      </w:r>
      <w:r w:rsidR="00C37B52" w:rsidRPr="00C37B52">
        <w:t>specific devices commonly deployed in the NEM</w:t>
      </w:r>
      <w:r w:rsidR="00502C1C">
        <w:t>.</w:t>
      </w:r>
      <w:r w:rsidR="00C37B52">
        <w:t xml:space="preserve"> </w:t>
      </w:r>
      <w:r w:rsidR="00645B7B">
        <w:t xml:space="preserve">Testing of </w:t>
      </w:r>
      <w:r w:rsidR="00FF78B9">
        <w:t xml:space="preserve">physical </w:t>
      </w:r>
      <w:r w:rsidR="00645B7B">
        <w:t xml:space="preserve">network protection relays within a hardware-in-loop setup to confirm the conclusions made through the network protection relay investigations conducted in this Stage 4 period apply to manufacturer-specific devices </w:t>
      </w:r>
      <w:r w:rsidR="005C3F72">
        <w:t xml:space="preserve">commonly </w:t>
      </w:r>
      <w:r w:rsidR="00645B7B">
        <w:t>used in the NEM.</w:t>
      </w:r>
    </w:p>
    <w:p w14:paraId="040018EE" w14:textId="3ECF7A14" w:rsidR="00645B7B" w:rsidRDefault="00645B7B" w:rsidP="00645B7B">
      <w:pPr>
        <w:pStyle w:val="ListBullet2"/>
      </w:pPr>
      <w:r>
        <w:t xml:space="preserve">Where hardware-in-loop studies are conducted, a </w:t>
      </w:r>
      <w:r w:rsidR="00263146">
        <w:t xml:space="preserve">comparison </w:t>
      </w:r>
      <w:r>
        <w:t xml:space="preserve">of the conclusions between offline EMT studies and HIL studies </w:t>
      </w:r>
      <w:r w:rsidR="003F72C7">
        <w:t xml:space="preserve">should be performed </w:t>
      </w:r>
      <w:r>
        <w:t xml:space="preserve">to confirm the validity of the </w:t>
      </w:r>
      <w:r w:rsidR="003F72C7">
        <w:t xml:space="preserve">simulation </w:t>
      </w:r>
      <w:r>
        <w:t>tools used for analysis.</w:t>
      </w:r>
    </w:p>
    <w:p w14:paraId="3D43FFDE" w14:textId="151D15E6" w:rsidR="005B0FA1" w:rsidRPr="005B0FA1" w:rsidRDefault="005B0FA1" w:rsidP="002B1565">
      <w:pPr>
        <w:pStyle w:val="ListBullet2"/>
      </w:pPr>
      <w:r w:rsidRPr="005B0FA1">
        <w:t>HIL testing allows the protection system to interact with real</w:t>
      </w:r>
      <w:r w:rsidRPr="005B0FA1">
        <w:rPr>
          <w:rFonts w:ascii="Cambria Math" w:hAnsi="Cambria Math" w:cs="Cambria Math"/>
        </w:rPr>
        <w:t>‑</w:t>
      </w:r>
      <w:r w:rsidRPr="005B0FA1">
        <w:t>time simulated electrical conditions, including high</w:t>
      </w:r>
      <w:r w:rsidRPr="005B0FA1">
        <w:rPr>
          <w:rFonts w:ascii="Cambria Math" w:hAnsi="Cambria Math" w:cs="Cambria Math"/>
        </w:rPr>
        <w:t>‑</w:t>
      </w:r>
      <w:r w:rsidRPr="005B0FA1">
        <w:t>frequency harmonics, non</w:t>
      </w:r>
      <w:r w:rsidRPr="005B0FA1">
        <w:rPr>
          <w:rFonts w:ascii="Cambria Math" w:hAnsi="Cambria Math" w:cs="Cambria Math"/>
        </w:rPr>
        <w:t>‑</w:t>
      </w:r>
      <w:r w:rsidRPr="005B0FA1">
        <w:t>sinusoidal waveforms, inrush signatures, and low</w:t>
      </w:r>
      <w:r w:rsidRPr="005B0FA1">
        <w:rPr>
          <w:rFonts w:ascii="Cambria Math" w:hAnsi="Cambria Math" w:cs="Cambria Math"/>
        </w:rPr>
        <w:t>‑</w:t>
      </w:r>
      <w:r w:rsidRPr="005B0FA1">
        <w:t>fault</w:t>
      </w:r>
      <w:r w:rsidRPr="005B0FA1">
        <w:rPr>
          <w:rFonts w:ascii="Cambria Math" w:hAnsi="Cambria Math" w:cs="Cambria Math"/>
        </w:rPr>
        <w:t>‑</w:t>
      </w:r>
      <w:r w:rsidRPr="005B0FA1">
        <w:t>current scenarios characteristic of IBR</w:t>
      </w:r>
      <w:r w:rsidRPr="005B0FA1">
        <w:rPr>
          <w:rFonts w:ascii="Cambria Math" w:hAnsi="Cambria Math" w:cs="Cambria Math"/>
        </w:rPr>
        <w:t>‑</w:t>
      </w:r>
      <w:r w:rsidRPr="005B0FA1">
        <w:t>driven restoration. It is essential to confirm whether relay pickup thresholds, harmonic blocking, differential restraint behaviour, and distance</w:t>
      </w:r>
      <w:r w:rsidRPr="005B0FA1">
        <w:rPr>
          <w:rFonts w:ascii="Cambria Math" w:hAnsi="Cambria Math" w:cs="Cambria Math"/>
        </w:rPr>
        <w:t>‑</w:t>
      </w:r>
      <w:r w:rsidRPr="005B0FA1">
        <w:t xml:space="preserve">protection characteristics align with simulation predictions. This work will help </w:t>
      </w:r>
      <w:r w:rsidRPr="005B0FA1">
        <w:lastRenderedPageBreak/>
        <w:t>identify vulnerabilities such as false positives, false negatives, slow or erratic responses, or unexpected interactions with inverter controllers.</w:t>
      </w:r>
    </w:p>
    <w:p w14:paraId="33633B10" w14:textId="388B2FAD" w:rsidR="003516BC" w:rsidRDefault="000344F6">
      <w:pPr>
        <w:pStyle w:val="ListBullet"/>
      </w:pPr>
      <w:r w:rsidRPr="002715BD">
        <w:rPr>
          <w:b/>
          <w:bCs/>
        </w:rPr>
        <w:t xml:space="preserve">Investigate protection behaviour in </w:t>
      </w:r>
      <w:r w:rsidR="00943A5D" w:rsidRPr="002715BD">
        <w:rPr>
          <w:b/>
          <w:bCs/>
        </w:rPr>
        <w:t>restoration islands:</w:t>
      </w:r>
      <w:r w:rsidR="00943A5D">
        <w:t xml:space="preserve"> </w:t>
      </w:r>
      <w:r w:rsidR="00645B7B">
        <w:t>Protection in restoration islands</w:t>
      </w:r>
      <w:r w:rsidR="00563431" w:rsidRPr="00563431">
        <w:t xml:space="preserve"> </w:t>
      </w:r>
      <w:r w:rsidR="00563431">
        <w:t>with low fault currents</w:t>
      </w:r>
      <w:r w:rsidR="00645B7B">
        <w:t xml:space="preserve">, </w:t>
      </w:r>
      <w:r w:rsidR="00ED64C1">
        <w:t xml:space="preserve">including </w:t>
      </w:r>
      <w:r w:rsidR="00645B7B">
        <w:t xml:space="preserve">exploration of what constitutes protection-quality fault current, and whether there are additional </w:t>
      </w:r>
      <w:r w:rsidR="00601E43">
        <w:t xml:space="preserve">fault current requirements that are </w:t>
      </w:r>
      <w:r w:rsidR="00645B7B">
        <w:t>specific to system restoration.</w:t>
      </w:r>
      <w:r w:rsidR="00943A5D">
        <w:t xml:space="preserve"> A</w:t>
      </w:r>
      <w:r w:rsidR="00943A5D" w:rsidRPr="00943A5D">
        <w:t>s the NEM transitions toward greater reliance on IBRs, many restart pathways will exhibit dramatically reduced fault</w:t>
      </w:r>
      <w:r w:rsidR="00943A5D" w:rsidRPr="00943A5D">
        <w:rPr>
          <w:rFonts w:ascii="Cambria Math" w:hAnsi="Cambria Math" w:cs="Cambria Math"/>
        </w:rPr>
        <w:t>‑</w:t>
      </w:r>
      <w:r w:rsidR="00943A5D" w:rsidRPr="00943A5D">
        <w:t>current availability compared to synchronous</w:t>
      </w:r>
      <w:r w:rsidR="00943A5D" w:rsidRPr="00943A5D">
        <w:rPr>
          <w:rFonts w:ascii="Cambria Math" w:hAnsi="Cambria Math" w:cs="Cambria Math"/>
        </w:rPr>
        <w:t>‑</w:t>
      </w:r>
      <w:r w:rsidR="00943A5D" w:rsidRPr="00943A5D">
        <w:t>machine</w:t>
      </w:r>
      <w:r w:rsidR="00943A5D" w:rsidRPr="00943A5D">
        <w:rPr>
          <w:rFonts w:ascii="Cambria Math" w:hAnsi="Cambria Math" w:cs="Cambria Math"/>
        </w:rPr>
        <w:t>‑</w:t>
      </w:r>
      <w:r w:rsidR="00943A5D" w:rsidRPr="00943A5D">
        <w:t xml:space="preserve">based systems. This shift raises fundamental questions about what constitutes </w:t>
      </w:r>
      <w:r w:rsidR="00943A5D" w:rsidRPr="00943A5D">
        <w:rPr>
          <w:rFonts w:cs="Calibri"/>
        </w:rPr>
        <w:t>“</w:t>
      </w:r>
      <w:r w:rsidR="00943A5D" w:rsidRPr="00943A5D">
        <w:t>protection</w:t>
      </w:r>
      <w:r w:rsidR="00943A5D" w:rsidRPr="00943A5D">
        <w:rPr>
          <w:rFonts w:ascii="Cambria Math" w:hAnsi="Cambria Math" w:cs="Cambria Math"/>
        </w:rPr>
        <w:t>‑</w:t>
      </w:r>
      <w:r w:rsidR="00943A5D" w:rsidRPr="00943A5D">
        <w:t>quality</w:t>
      </w:r>
      <w:r w:rsidR="00943A5D" w:rsidRPr="00943A5D">
        <w:rPr>
          <w:rFonts w:cs="Calibri"/>
        </w:rPr>
        <w:t>”</w:t>
      </w:r>
      <w:r w:rsidR="00943A5D" w:rsidRPr="00943A5D">
        <w:t xml:space="preserve"> fault current and whether additional requirements must be defined specifically for system restoration conditions. Future work should characterise fault</w:t>
      </w:r>
      <w:r w:rsidR="00943A5D" w:rsidRPr="00943A5D">
        <w:rPr>
          <w:rFonts w:ascii="Cambria Math" w:hAnsi="Cambria Math" w:cs="Cambria Math"/>
        </w:rPr>
        <w:t>‑</w:t>
      </w:r>
      <w:r w:rsidR="00943A5D" w:rsidRPr="00943A5D">
        <w:t>current waveforms from different GFM implementations, understand how these currents interact with existing relay technologies, and determine whether relays can still reliably discriminate between faults and normal transient behaviour. Studies should explore whether conventional pickup thresholds, harmonic blocking logic, or directional elements behave correctly in weak networks, or whether new settings, relay types, or grid</w:t>
      </w:r>
      <w:r w:rsidR="00943A5D" w:rsidRPr="00943A5D">
        <w:rPr>
          <w:rFonts w:ascii="Cambria Math" w:hAnsi="Cambria Math" w:cs="Cambria Math"/>
        </w:rPr>
        <w:t>‑</w:t>
      </w:r>
      <w:r w:rsidR="00943A5D" w:rsidRPr="00943A5D">
        <w:t>forming control parameters are needed</w:t>
      </w:r>
      <w:r w:rsidR="00EA4DE2">
        <w:t>.</w:t>
      </w:r>
    </w:p>
    <w:p w14:paraId="69BE935E" w14:textId="01997075" w:rsidR="003516BC" w:rsidRDefault="00C85ABC">
      <w:pPr>
        <w:pStyle w:val="ListBullet"/>
      </w:pPr>
      <w:r w:rsidRPr="002715BD">
        <w:rPr>
          <w:b/>
          <w:bCs/>
        </w:rPr>
        <w:t>Assess system restoration with large inverter</w:t>
      </w:r>
      <w:r w:rsidRPr="002715BD">
        <w:rPr>
          <w:rFonts w:ascii="Cambria Math" w:hAnsi="Cambria Math" w:cs="Cambria Math"/>
          <w:b/>
          <w:bCs/>
        </w:rPr>
        <w:t>‑</w:t>
      </w:r>
      <w:r w:rsidRPr="002715BD">
        <w:rPr>
          <w:b/>
          <w:bCs/>
        </w:rPr>
        <w:t>based loads (data centres, electrolysers):</w:t>
      </w:r>
      <w:r>
        <w:t xml:space="preserve"> </w:t>
      </w:r>
      <w:r w:rsidR="005D5C4D" w:rsidRPr="005D5C4D">
        <w:t>As large inverter</w:t>
      </w:r>
      <w:r w:rsidR="005D5C4D" w:rsidRPr="005D5C4D">
        <w:rPr>
          <w:rFonts w:ascii="Cambria Math" w:hAnsi="Cambria Math" w:cs="Cambria Math"/>
        </w:rPr>
        <w:t>‑</w:t>
      </w:r>
      <w:r w:rsidR="005D5C4D" w:rsidRPr="005D5C4D">
        <w:t>based loads such as data centres and electrolysers proliferate, understanding their impact on system restoration becomes an urgent research priority.</w:t>
      </w:r>
      <w:r w:rsidR="005D5C4D">
        <w:t xml:space="preserve"> </w:t>
      </w:r>
      <w:r w:rsidR="00645B7B">
        <w:t>Assessing what system restoration involves in the presence of large inverter-based loads, such as data centres and electrolysers, and how their electrical behaviour may influence restoration outcomes.</w:t>
      </w:r>
      <w:r w:rsidR="00F66EED">
        <w:t xml:space="preserve"> </w:t>
      </w:r>
      <w:r w:rsidR="00F66EED" w:rsidRPr="00F66EED">
        <w:t>During restoration, such loads may draw significant inrush currents, exhibit tight voltage/frequency tolerances, or shut down abruptly if system conditions deviate even slightly from nominal. Future work should examine how these behaviours influence energisation sequences, stability margins, and GFM BESS control requirements. Studies must also determine whether additional support</w:t>
      </w:r>
      <w:r w:rsidR="00F66EED">
        <w:t xml:space="preserve"> in the form of </w:t>
      </w:r>
      <w:r w:rsidR="00F66EED" w:rsidRPr="00F66EED">
        <w:t>local voltage regulation, staged reconnection, or dedicated ramp</w:t>
      </w:r>
      <w:r w:rsidR="00F66EED" w:rsidRPr="00F66EED">
        <w:rPr>
          <w:rFonts w:ascii="Cambria Math" w:hAnsi="Cambria Math" w:cs="Cambria Math"/>
        </w:rPr>
        <w:t>‑</w:t>
      </w:r>
      <w:r w:rsidR="00F66EED" w:rsidRPr="00F66EED">
        <w:t>rate limits</w:t>
      </w:r>
      <w:r w:rsidR="00D740F9">
        <w:rPr>
          <w:rFonts w:cs="Calibri"/>
        </w:rPr>
        <w:t xml:space="preserve"> etc </w:t>
      </w:r>
      <w:r w:rsidR="00F66EED" w:rsidRPr="00F66EED">
        <w:t>are necessary to integrate these loads safely during restart. This will ensure that future networks with high concentrations of power</w:t>
      </w:r>
      <w:r w:rsidR="00F66EED" w:rsidRPr="00F66EED">
        <w:rPr>
          <w:rFonts w:ascii="Cambria Math" w:hAnsi="Cambria Math" w:cs="Cambria Math"/>
        </w:rPr>
        <w:t>‑</w:t>
      </w:r>
      <w:r w:rsidR="00F66EED" w:rsidRPr="00F66EED">
        <w:t xml:space="preserve">electronic demand remain </w:t>
      </w:r>
      <w:r w:rsidR="00653092" w:rsidRPr="00F66EED">
        <w:t>restorable</w:t>
      </w:r>
      <w:r w:rsidR="00F66EED" w:rsidRPr="00F66EED">
        <w:t>.</w:t>
      </w:r>
    </w:p>
    <w:p w14:paraId="41AC2114" w14:textId="3F02477F" w:rsidR="003516BC" w:rsidRDefault="00BE0559">
      <w:pPr>
        <w:pStyle w:val="ListBullet"/>
      </w:pPr>
      <w:r w:rsidRPr="002715BD">
        <w:rPr>
          <w:b/>
          <w:bCs/>
        </w:rPr>
        <w:t xml:space="preserve">Assessing </w:t>
      </w:r>
      <w:r w:rsidR="00645B7B" w:rsidRPr="002715BD">
        <w:rPr>
          <w:b/>
          <w:bCs/>
        </w:rPr>
        <w:t>the role of forecasted gas-fired generation capacity</w:t>
      </w:r>
      <w:r w:rsidR="00645B7B">
        <w:t xml:space="preserve"> in supporting system </w:t>
      </w:r>
      <w:r w:rsidR="00F91053">
        <w:t>restoration and</w:t>
      </w:r>
      <w:r w:rsidR="00645B7B">
        <w:t xml:space="preserve"> </w:t>
      </w:r>
      <w:r w:rsidR="001F3CF8">
        <w:t xml:space="preserve">determining </w:t>
      </w:r>
      <w:r w:rsidR="00645B7B">
        <w:t>optimal locations and capacities for system restart sources in future coal-free scenarios across each region, considering both existing and projected gas-fired generation</w:t>
      </w:r>
      <w:r w:rsidR="003516BC">
        <w:t>.</w:t>
      </w:r>
    </w:p>
    <w:p w14:paraId="465126C2" w14:textId="77777777" w:rsidR="00105957" w:rsidRDefault="00645B7B">
      <w:pPr>
        <w:pStyle w:val="ListBullet"/>
      </w:pPr>
      <w:r w:rsidRPr="002715BD">
        <w:rPr>
          <w:b/>
          <w:bCs/>
        </w:rPr>
        <w:t>Optimal sizing and strategic locations of system restoration sources</w:t>
      </w:r>
      <w:r>
        <w:t xml:space="preserve"> in future coal-free scenarios:</w:t>
      </w:r>
      <w:r w:rsidR="00BB6144">
        <w:t xml:space="preserve"> </w:t>
      </w:r>
      <w:r w:rsidR="00BB6144" w:rsidRPr="00BB6144">
        <w:t>Identifying the optimal sizing and geographic placement of future system restoration sources is essential as the NEM transitions toward a coal</w:t>
      </w:r>
      <w:r w:rsidR="00BB6144" w:rsidRPr="00BB6144">
        <w:rPr>
          <w:rFonts w:ascii="Cambria Math" w:hAnsi="Cambria Math" w:cs="Cambria Math"/>
        </w:rPr>
        <w:t>‑</w:t>
      </w:r>
      <w:r w:rsidR="00BB6144" w:rsidRPr="00BB6144">
        <w:t xml:space="preserve">free generation mix. </w:t>
      </w:r>
    </w:p>
    <w:p w14:paraId="68A186D1" w14:textId="36309022" w:rsidR="0033246E" w:rsidRDefault="00BB6144">
      <w:pPr>
        <w:pStyle w:val="ListBullet2"/>
      </w:pPr>
      <w:r w:rsidRPr="00BB6144">
        <w:t>System studies should explore various grid</w:t>
      </w:r>
      <w:r w:rsidRPr="00D27C8A">
        <w:rPr>
          <w:rFonts w:ascii="Cambria Math" w:hAnsi="Cambria Math" w:cs="Cambria Math"/>
        </w:rPr>
        <w:t>‑</w:t>
      </w:r>
      <w:r w:rsidRPr="00BB6144">
        <w:t>forming, gas</w:t>
      </w:r>
      <w:r w:rsidRPr="00D27C8A">
        <w:rPr>
          <w:rFonts w:ascii="Cambria Math" w:hAnsi="Cambria Math" w:cs="Cambria Math"/>
        </w:rPr>
        <w:t>‑</w:t>
      </w:r>
      <w:r w:rsidRPr="00BB6144">
        <w:t>fired, pumped hydro, and hybrid IBR configurations to determine the minimum and optimal levels of restart capability needed in each region.</w:t>
      </w:r>
      <w:r w:rsidR="009C6485">
        <w:t xml:space="preserve"> </w:t>
      </w:r>
      <w:r w:rsidR="009C6485" w:rsidRPr="009C6485">
        <w:t>This work must consider factors such as network topology, transmission constraints, REZ locations, protection system behaviour, and expected patterns of renewable availability</w:t>
      </w:r>
      <w:r w:rsidR="00CC7B33">
        <w:t>.</w:t>
      </w:r>
    </w:p>
    <w:p w14:paraId="4C549651" w14:textId="6B292923" w:rsidR="0033246E" w:rsidRDefault="00D80C4E" w:rsidP="002715BD">
      <w:pPr>
        <w:pStyle w:val="ListBullet"/>
      </w:pPr>
      <w:r w:rsidRPr="002715BD">
        <w:rPr>
          <w:b/>
          <w:bCs/>
        </w:rPr>
        <w:t>Investigate retro</w:t>
      </w:r>
      <w:r w:rsidRPr="002715BD">
        <w:rPr>
          <w:rFonts w:ascii="Cambria Math" w:hAnsi="Cambria Math" w:cs="Cambria Math"/>
          <w:b/>
          <w:bCs/>
        </w:rPr>
        <w:t>‑</w:t>
      </w:r>
      <w:r w:rsidRPr="002715BD">
        <w:rPr>
          <w:b/>
          <w:bCs/>
        </w:rPr>
        <w:t>fitting of gas</w:t>
      </w:r>
      <w:r w:rsidRPr="002715BD">
        <w:rPr>
          <w:rFonts w:ascii="Cambria Math" w:hAnsi="Cambria Math" w:cs="Cambria Math"/>
          <w:b/>
          <w:bCs/>
        </w:rPr>
        <w:t>‑</w:t>
      </w:r>
      <w:r w:rsidRPr="002715BD">
        <w:rPr>
          <w:b/>
          <w:bCs/>
        </w:rPr>
        <w:t>fired plant for restart capability:</w:t>
      </w:r>
      <w:r>
        <w:t xml:space="preserve"> </w:t>
      </w:r>
      <w:r w:rsidR="00645B7B">
        <w:t xml:space="preserve">Investigate possible opportunities </w:t>
      </w:r>
      <w:r w:rsidR="00ED2AEF">
        <w:t xml:space="preserve">for </w:t>
      </w:r>
      <w:r w:rsidR="00645B7B">
        <w:t xml:space="preserve">retro-fitting existing gas-fired generation to enable system restart </w:t>
      </w:r>
      <w:r w:rsidR="0033246E">
        <w:t>capability</w:t>
      </w:r>
      <w:r w:rsidR="00645B7B">
        <w:t xml:space="preserve"> to support future coal-free scenarios across each region. </w:t>
      </w:r>
      <w:r>
        <w:t xml:space="preserve"> R</w:t>
      </w:r>
      <w:r w:rsidRPr="00D80C4E">
        <w:t xml:space="preserve">esearch should evaluate technical feasibility, costs, operational requirements, and reliability implications of such upgrades. It should also consider hybrid configurations where gas units provide backup energy or fault </w:t>
      </w:r>
      <w:r w:rsidRPr="00D80C4E">
        <w:lastRenderedPageBreak/>
        <w:t>current while a co</w:t>
      </w:r>
      <w:r w:rsidRPr="00D80C4E">
        <w:rPr>
          <w:rFonts w:ascii="Cambria Math" w:hAnsi="Cambria Math" w:cs="Cambria Math"/>
        </w:rPr>
        <w:t>‑</w:t>
      </w:r>
      <w:r w:rsidRPr="00D80C4E">
        <w:t>located GFM BESS forms the grid during early restoration. Understanding these pathways will expand the portfolio of viable restart sources and reduce pressure on newly</w:t>
      </w:r>
      <w:r w:rsidRPr="00D80C4E">
        <w:rPr>
          <w:rFonts w:ascii="Cambria Math" w:hAnsi="Cambria Math" w:cs="Cambria Math"/>
        </w:rPr>
        <w:t>‑</w:t>
      </w:r>
      <w:r w:rsidRPr="00D80C4E">
        <w:t>built assets</w:t>
      </w:r>
      <w:r w:rsidR="00C06B8B">
        <w:t>.</w:t>
      </w:r>
    </w:p>
    <w:p w14:paraId="3E0AD736" w14:textId="2CE02D53" w:rsidR="00645B7B" w:rsidRPr="00645B7B" w:rsidRDefault="00645B7B" w:rsidP="002715BD">
      <w:pPr>
        <w:pStyle w:val="ListBullet"/>
      </w:pPr>
      <w:r w:rsidRPr="002715BD">
        <w:rPr>
          <w:b/>
          <w:bCs/>
        </w:rPr>
        <w:t>Examine the role that future hydro and gas-fired generation</w:t>
      </w:r>
      <w:r>
        <w:t>, as projected by the ISP, can play in system restoration for future coal-free scenarios.</w:t>
      </w:r>
      <w:r w:rsidR="00864C50">
        <w:t xml:space="preserve"> F</w:t>
      </w:r>
      <w:r w:rsidR="00864C50" w:rsidRPr="00864C50">
        <w:t>uture work should examine how these resources can be best integrated into system restoration frameworks, particularly in regions with limited synchronous generation. Hydro units often provide valuable inertia, fault current, and stable voltage control, but may have operational constraints such as water head levels or environmental restrictions. Gas</w:t>
      </w:r>
      <w:r w:rsidR="00864C50" w:rsidRPr="00864C50">
        <w:rPr>
          <w:rFonts w:ascii="Cambria Math" w:hAnsi="Cambria Math" w:cs="Cambria Math"/>
        </w:rPr>
        <w:t>‑</w:t>
      </w:r>
      <w:r w:rsidR="00864C50" w:rsidRPr="00864C50">
        <w:t>fired units, meanwhile, can start rapidly and provide flexible output but may have limited dynamic strength compared to synchronous plant. Studies should evaluate how these resources complement GFM BESS</w:t>
      </w:r>
      <w:r w:rsidR="00864C50" w:rsidRPr="00864C50">
        <w:rPr>
          <w:rFonts w:ascii="Cambria Math" w:hAnsi="Cambria Math" w:cs="Cambria Math"/>
        </w:rPr>
        <w:t>‑</w:t>
      </w:r>
      <w:r w:rsidR="00864C50" w:rsidRPr="00864C50">
        <w:t>led restart strategies and determine their optimal contribution to regional restoration plans.</w:t>
      </w:r>
    </w:p>
    <w:p w14:paraId="760A5664" w14:textId="1DD8C5E5" w:rsidR="00C25110" w:rsidRDefault="00C25110" w:rsidP="00CA41BF">
      <w:pPr>
        <w:pStyle w:val="NoSpacing"/>
      </w:pPr>
      <w:bookmarkStart w:id="205" w:name="_Toc226981592"/>
    </w:p>
    <w:bookmarkEnd w:id="205" w:displacedByCustomXml="next"/>
    <w:sdt>
      <w:sdtPr>
        <w:rPr>
          <w:rFonts w:eastAsia="Calibri" w:cs="Times New Roman"/>
          <w:bCs w:val="0"/>
          <w:color w:val="000000"/>
          <w:sz w:val="22"/>
          <w:szCs w:val="22"/>
        </w:rPr>
        <w:id w:val="-1182123077"/>
        <w:docPartObj>
          <w:docPartGallery w:val="Bibliographies"/>
          <w:docPartUnique/>
        </w:docPartObj>
      </w:sdtPr>
      <w:sdtContent>
        <w:p w14:paraId="59652AB9" w14:textId="77777777" w:rsidR="00C25110" w:rsidRDefault="00C25110">
          <w:pPr>
            <w:pStyle w:val="Heading1"/>
          </w:pPr>
          <w:r>
            <w:t>References</w:t>
          </w:r>
        </w:p>
        <w:sdt>
          <w:sdtPr>
            <w:id w:val="-573587230"/>
            <w:bibliography/>
          </w:sdtPr>
          <w:sdtContent>
            <w:p w14:paraId="72E41525" w14:textId="77777777" w:rsidR="00211758" w:rsidRDefault="00C25110">
              <w:pPr>
                <w:rPr>
                  <w:rFonts w:eastAsiaTheme="minorHAnsi"/>
                  <w:noProof/>
                  <w:color w:val="auto"/>
                </w:rPr>
              </w:pPr>
              <w:r>
                <w:fldChar w:fldCharType="begin"/>
              </w:r>
              <w:r>
                <w:instrText xml:space="preserve"> BIBLIOGRAPHY </w:instrText>
              </w:r>
              <w:r>
                <w:fldChar w:fldCharType="separate"/>
              </w:r>
            </w:p>
            <w:tbl>
              <w:tblPr>
                <w:tblW w:w="0" w:type="auto"/>
                <w:tblCellSpacing w:w="15" w:type="dxa"/>
                <w:tblLayout w:type="fixed"/>
                <w:tblCellMar>
                  <w:top w:w="15" w:type="dxa"/>
                  <w:left w:w="15" w:type="dxa"/>
                  <w:bottom w:w="15" w:type="dxa"/>
                  <w:right w:w="15" w:type="dxa"/>
                </w:tblCellMar>
                <w:tblLook w:val="04A0" w:firstRow="1" w:lastRow="0" w:firstColumn="1" w:lastColumn="0" w:noHBand="0" w:noVBand="1"/>
              </w:tblPr>
              <w:tblGrid>
                <w:gridCol w:w="466"/>
                <w:gridCol w:w="9071"/>
              </w:tblGrid>
              <w:tr w:rsidR="00211758" w14:paraId="56C4BFF4" w14:textId="77777777" w:rsidTr="00F83326">
                <w:trPr>
                  <w:divId w:val="611208771"/>
                  <w:tblCellSpacing w:w="15" w:type="dxa"/>
                </w:trPr>
                <w:tc>
                  <w:tcPr>
                    <w:tcW w:w="421" w:type="dxa"/>
                    <w:hideMark/>
                  </w:tcPr>
                  <w:p w14:paraId="6E0A94EE" w14:textId="3E558BE1" w:rsidR="00211758" w:rsidRDefault="00211758">
                    <w:pPr>
                      <w:pStyle w:val="Bibliography"/>
                      <w:rPr>
                        <w:szCs w:val="24"/>
                      </w:rPr>
                    </w:pPr>
                    <w:r>
                      <w:t xml:space="preserve">[1] </w:t>
                    </w:r>
                  </w:p>
                </w:tc>
                <w:tc>
                  <w:tcPr>
                    <w:tcW w:w="9026" w:type="dxa"/>
                    <w:hideMark/>
                  </w:tcPr>
                  <w:p w14:paraId="27006F90" w14:textId="77777777" w:rsidR="00211758" w:rsidRDefault="00211758">
                    <w:pPr>
                      <w:pStyle w:val="Bibliography"/>
                    </w:pPr>
                    <w:r>
                      <w:t>EnergyCo, “Central-West Orana Renewable Energy Zone,” 2024. [Online]. Available: https://www.energyco.nsw.gov.au/our-projects/central-west-orana-renewable-energy-zone. [Accessed Jul 2025].</w:t>
                    </w:r>
                  </w:p>
                </w:tc>
              </w:tr>
              <w:tr w:rsidR="00211758" w14:paraId="114B761F" w14:textId="77777777" w:rsidTr="00F83326">
                <w:trPr>
                  <w:divId w:val="611208771"/>
                  <w:tblCellSpacing w:w="15" w:type="dxa"/>
                </w:trPr>
                <w:tc>
                  <w:tcPr>
                    <w:tcW w:w="421" w:type="dxa"/>
                    <w:hideMark/>
                  </w:tcPr>
                  <w:p w14:paraId="5504C8E8" w14:textId="77777777" w:rsidR="00211758" w:rsidRDefault="00211758">
                    <w:pPr>
                      <w:pStyle w:val="Bibliography"/>
                    </w:pPr>
                    <w:r>
                      <w:t xml:space="preserve">[2] </w:t>
                    </w:r>
                  </w:p>
                </w:tc>
                <w:tc>
                  <w:tcPr>
                    <w:tcW w:w="9026" w:type="dxa"/>
                    <w:hideMark/>
                  </w:tcPr>
                  <w:p w14:paraId="339C613F" w14:textId="77777777" w:rsidR="00211758" w:rsidRDefault="00211758">
                    <w:pPr>
                      <w:pStyle w:val="Bibliography"/>
                    </w:pPr>
                    <w:r>
                      <w:t xml:space="preserve">Sungrow, “https://en.sungrowpower.com/blog-detail/6289/central-inverter-for-utility-scale-solar-systems-the-key-to-efficient-power-generation,” March 2025. [Online]. </w:t>
                    </w:r>
                  </w:p>
                </w:tc>
              </w:tr>
              <w:tr w:rsidR="00211758" w14:paraId="3DF09295" w14:textId="77777777" w:rsidTr="00F83326">
                <w:trPr>
                  <w:divId w:val="611208771"/>
                  <w:tblCellSpacing w:w="15" w:type="dxa"/>
                </w:trPr>
                <w:tc>
                  <w:tcPr>
                    <w:tcW w:w="421" w:type="dxa"/>
                    <w:hideMark/>
                  </w:tcPr>
                  <w:p w14:paraId="16FF3AA3" w14:textId="77777777" w:rsidR="00211758" w:rsidRDefault="00211758">
                    <w:pPr>
                      <w:pStyle w:val="Bibliography"/>
                    </w:pPr>
                    <w:r>
                      <w:t xml:space="preserve">[3] </w:t>
                    </w:r>
                  </w:p>
                </w:tc>
                <w:tc>
                  <w:tcPr>
                    <w:tcW w:w="9026" w:type="dxa"/>
                    <w:hideMark/>
                  </w:tcPr>
                  <w:p w14:paraId="58793B9B" w14:textId="77777777" w:rsidR="00211758" w:rsidRDefault="00211758">
                    <w:pPr>
                      <w:pStyle w:val="Bibliography"/>
                    </w:pPr>
                    <w:r>
                      <w:t>“TLS news &amp; blogs,” 2025. [Online]. Available: https://www.tls-containers.com/tls-blog/maximizing-bess-performance-the-importance-of-an-optimal-soc-range.</w:t>
                    </w:r>
                  </w:p>
                </w:tc>
              </w:tr>
              <w:tr w:rsidR="00211758" w14:paraId="7A10051C" w14:textId="77777777" w:rsidTr="00F83326">
                <w:trPr>
                  <w:divId w:val="611208771"/>
                  <w:tblCellSpacing w:w="15" w:type="dxa"/>
                </w:trPr>
                <w:tc>
                  <w:tcPr>
                    <w:tcW w:w="421" w:type="dxa"/>
                    <w:hideMark/>
                  </w:tcPr>
                  <w:p w14:paraId="51343FD6" w14:textId="77777777" w:rsidR="00211758" w:rsidRDefault="00211758">
                    <w:pPr>
                      <w:pStyle w:val="Bibliography"/>
                    </w:pPr>
                    <w:r>
                      <w:t xml:space="preserve">[4] </w:t>
                    </w:r>
                  </w:p>
                </w:tc>
                <w:tc>
                  <w:tcPr>
                    <w:tcW w:w="9026" w:type="dxa"/>
                    <w:hideMark/>
                  </w:tcPr>
                  <w:p w14:paraId="5C81C92F" w14:textId="77777777" w:rsidR="00211758" w:rsidRDefault="00211758">
                    <w:pPr>
                      <w:pStyle w:val="Bibliography"/>
                    </w:pPr>
                    <w:r>
                      <w:t>“Battery energy storage in the NEM: Key trends in 2025,” 2025. [Online]. Available: https://modoenergy.com/research/en/battery-energy-storage-key-trends-nem-2025-bess.</w:t>
                    </w:r>
                  </w:p>
                </w:tc>
              </w:tr>
              <w:tr w:rsidR="00211758" w14:paraId="185236A6" w14:textId="77777777" w:rsidTr="00F83326">
                <w:trPr>
                  <w:divId w:val="611208771"/>
                  <w:tblCellSpacing w:w="15" w:type="dxa"/>
                </w:trPr>
                <w:tc>
                  <w:tcPr>
                    <w:tcW w:w="421" w:type="dxa"/>
                    <w:hideMark/>
                  </w:tcPr>
                  <w:p w14:paraId="53A0F8BC" w14:textId="77777777" w:rsidR="00211758" w:rsidRDefault="00211758">
                    <w:pPr>
                      <w:pStyle w:val="Bibliography"/>
                    </w:pPr>
                    <w:r>
                      <w:t xml:space="preserve">[5] </w:t>
                    </w:r>
                  </w:p>
                </w:tc>
                <w:tc>
                  <w:tcPr>
                    <w:tcW w:w="9026" w:type="dxa"/>
                    <w:hideMark/>
                  </w:tcPr>
                  <w:p w14:paraId="61731DFC" w14:textId="77777777" w:rsidR="00211758" w:rsidRDefault="00211758">
                    <w:pPr>
                      <w:pStyle w:val="Bibliography"/>
                    </w:pPr>
                    <w:r>
                      <w:t>S. Grogan and B. Badrzadeh, “Topic 5 Stage 4 Restoration and Black Start Final Report,” CSIRO, Australia, 2025.</w:t>
                    </w:r>
                  </w:p>
                </w:tc>
              </w:tr>
              <w:tr w:rsidR="00211758" w14:paraId="110E4F8A" w14:textId="77777777" w:rsidTr="00F83326">
                <w:trPr>
                  <w:divId w:val="611208771"/>
                  <w:tblCellSpacing w:w="15" w:type="dxa"/>
                </w:trPr>
                <w:tc>
                  <w:tcPr>
                    <w:tcW w:w="421" w:type="dxa"/>
                    <w:hideMark/>
                  </w:tcPr>
                  <w:p w14:paraId="25073993" w14:textId="77777777" w:rsidR="00211758" w:rsidRDefault="00211758">
                    <w:pPr>
                      <w:pStyle w:val="Bibliography"/>
                    </w:pPr>
                    <w:r>
                      <w:t xml:space="preserve">[6] </w:t>
                    </w:r>
                  </w:p>
                </w:tc>
                <w:tc>
                  <w:tcPr>
                    <w:tcW w:w="9026" w:type="dxa"/>
                    <w:hideMark/>
                  </w:tcPr>
                  <w:p w14:paraId="213889E1" w14:textId="77777777" w:rsidR="00211758" w:rsidRDefault="00211758">
                    <w:pPr>
                      <w:pStyle w:val="Bibliography"/>
                    </w:pPr>
                    <w:r>
                      <w:t>N. Crooks and B. Badrzadeh, “The Role of Inverter-Based Resources During System (G-PST Stage 3),” Aurecon, CSIRO, Melbourne, 2024.</w:t>
                    </w:r>
                  </w:p>
                </w:tc>
              </w:tr>
              <w:tr w:rsidR="00211758" w14:paraId="750F1981" w14:textId="77777777" w:rsidTr="00F83326">
                <w:trPr>
                  <w:divId w:val="611208771"/>
                  <w:tblCellSpacing w:w="15" w:type="dxa"/>
                </w:trPr>
                <w:tc>
                  <w:tcPr>
                    <w:tcW w:w="421" w:type="dxa"/>
                    <w:hideMark/>
                  </w:tcPr>
                  <w:p w14:paraId="6D0E0997" w14:textId="77777777" w:rsidR="00211758" w:rsidRDefault="00211758">
                    <w:pPr>
                      <w:pStyle w:val="Bibliography"/>
                    </w:pPr>
                    <w:r>
                      <w:t xml:space="preserve">[7] </w:t>
                    </w:r>
                  </w:p>
                </w:tc>
                <w:tc>
                  <w:tcPr>
                    <w:tcW w:w="9026" w:type="dxa"/>
                    <w:hideMark/>
                  </w:tcPr>
                  <w:p w14:paraId="4E92E95B" w14:textId="77777777" w:rsidR="00211758" w:rsidRDefault="00211758">
                    <w:pPr>
                      <w:pStyle w:val="Bibliography"/>
                    </w:pPr>
                    <w:r>
                      <w:t>N. Crooks and B. Badrzadeh, “The Role of Inverter-Based Resources During System Restoration (G-PST Stage 2),” Aurecon, CSIRO, Melbourne, 2023.</w:t>
                    </w:r>
                  </w:p>
                </w:tc>
              </w:tr>
              <w:tr w:rsidR="00211758" w14:paraId="39293E20" w14:textId="77777777" w:rsidTr="00F83326">
                <w:trPr>
                  <w:divId w:val="611208771"/>
                  <w:tblCellSpacing w:w="15" w:type="dxa"/>
                </w:trPr>
                <w:tc>
                  <w:tcPr>
                    <w:tcW w:w="421" w:type="dxa"/>
                    <w:hideMark/>
                  </w:tcPr>
                  <w:p w14:paraId="5F5254B6" w14:textId="77777777" w:rsidR="00211758" w:rsidRDefault="00211758">
                    <w:pPr>
                      <w:pStyle w:val="Bibliography"/>
                    </w:pPr>
                    <w:r>
                      <w:t xml:space="preserve">[8] </w:t>
                    </w:r>
                  </w:p>
                </w:tc>
                <w:tc>
                  <w:tcPr>
                    <w:tcW w:w="9026" w:type="dxa"/>
                    <w:hideMark/>
                  </w:tcPr>
                  <w:p w14:paraId="7488A4DA" w14:textId="6A9BC599" w:rsidR="00211758" w:rsidRDefault="00211758">
                    <w:pPr>
                      <w:pStyle w:val="Bibliography"/>
                    </w:pPr>
                    <w:r>
                      <w:t>J Johnson, “Evaluation of Grid</w:t>
                    </w:r>
                    <w:r>
                      <w:noBreakHyphen/>
                      <w:t>Forming Controls in Low</w:t>
                    </w:r>
                    <w:r>
                      <w:noBreakHyphen/>
                      <w:t>Short</w:t>
                    </w:r>
                    <w:r>
                      <w:noBreakHyphen/>
                      <w:t xml:space="preserve">Circuit Conditions,” </w:t>
                    </w:r>
                    <w:r>
                      <w:rPr>
                        <w:i/>
                        <w:iCs/>
                      </w:rPr>
                      <w:t xml:space="preserve">IEEE Trans. Power Delivery, </w:t>
                    </w:r>
                    <w:r>
                      <w:t xml:space="preserve">2019. </w:t>
                    </w:r>
                  </w:p>
                </w:tc>
              </w:tr>
              <w:tr w:rsidR="00211758" w14:paraId="5B10A913" w14:textId="77777777" w:rsidTr="00F83326">
                <w:trPr>
                  <w:divId w:val="611208771"/>
                  <w:tblCellSpacing w:w="15" w:type="dxa"/>
                </w:trPr>
                <w:tc>
                  <w:tcPr>
                    <w:tcW w:w="421" w:type="dxa"/>
                    <w:hideMark/>
                  </w:tcPr>
                  <w:p w14:paraId="7E412012" w14:textId="77777777" w:rsidR="00211758" w:rsidRDefault="00211758">
                    <w:pPr>
                      <w:pStyle w:val="Bibliography"/>
                    </w:pPr>
                    <w:r>
                      <w:t xml:space="preserve">[9] </w:t>
                    </w:r>
                  </w:p>
                </w:tc>
                <w:tc>
                  <w:tcPr>
                    <w:tcW w:w="9026" w:type="dxa"/>
                    <w:hideMark/>
                  </w:tcPr>
                  <w:p w14:paraId="23785990" w14:textId="74F87FFB" w:rsidR="00211758" w:rsidRDefault="00211758">
                    <w:pPr>
                      <w:pStyle w:val="Bibliography"/>
                    </w:pPr>
                    <w:r>
                      <w:t>CIGRE TB, “Black Start and Restoration with Inverter</w:t>
                    </w:r>
                    <w:r>
                      <w:noBreakHyphen/>
                      <w:t>Based Resources,” 2023.</w:t>
                    </w:r>
                  </w:p>
                </w:tc>
              </w:tr>
              <w:tr w:rsidR="00211758" w14:paraId="675F7CCC" w14:textId="77777777" w:rsidTr="00F83326">
                <w:trPr>
                  <w:divId w:val="611208771"/>
                  <w:tblCellSpacing w:w="15" w:type="dxa"/>
                </w:trPr>
                <w:tc>
                  <w:tcPr>
                    <w:tcW w:w="421" w:type="dxa"/>
                    <w:hideMark/>
                  </w:tcPr>
                  <w:p w14:paraId="29332DD9" w14:textId="77777777" w:rsidR="00211758" w:rsidRDefault="00211758">
                    <w:pPr>
                      <w:pStyle w:val="Bibliography"/>
                    </w:pPr>
                    <w:r>
                      <w:t xml:space="preserve">[10] </w:t>
                    </w:r>
                  </w:p>
                </w:tc>
                <w:tc>
                  <w:tcPr>
                    <w:tcW w:w="9026" w:type="dxa"/>
                    <w:hideMark/>
                  </w:tcPr>
                  <w:p w14:paraId="2B729F8C" w14:textId="7C52B49E" w:rsidR="00211758" w:rsidRDefault="00211758">
                    <w:pPr>
                      <w:pStyle w:val="Bibliography"/>
                    </w:pPr>
                    <w:r>
                      <w:t>Milano, “Foundations and Challenges of Low</w:t>
                    </w:r>
                    <w:r>
                      <w:noBreakHyphen/>
                      <w:t xml:space="preserve">Inertia Systems,” </w:t>
                    </w:r>
                    <w:r>
                      <w:rPr>
                        <w:i/>
                        <w:iCs/>
                      </w:rPr>
                      <w:t xml:space="preserve">IEEE Trans. on Power Systems, </w:t>
                    </w:r>
                    <w:r>
                      <w:t xml:space="preserve">2020. </w:t>
                    </w:r>
                  </w:p>
                </w:tc>
              </w:tr>
              <w:tr w:rsidR="00211758" w14:paraId="5613914D" w14:textId="77777777" w:rsidTr="00F83326">
                <w:trPr>
                  <w:divId w:val="611208771"/>
                  <w:tblCellSpacing w:w="15" w:type="dxa"/>
                </w:trPr>
                <w:tc>
                  <w:tcPr>
                    <w:tcW w:w="421" w:type="dxa"/>
                    <w:hideMark/>
                  </w:tcPr>
                  <w:p w14:paraId="55438E20" w14:textId="77777777" w:rsidR="00211758" w:rsidRDefault="00211758">
                    <w:pPr>
                      <w:pStyle w:val="Bibliography"/>
                    </w:pPr>
                    <w:r>
                      <w:t xml:space="preserve">[11] </w:t>
                    </w:r>
                  </w:p>
                </w:tc>
                <w:tc>
                  <w:tcPr>
                    <w:tcW w:w="9026" w:type="dxa"/>
                    <w:hideMark/>
                  </w:tcPr>
                  <w:p w14:paraId="1BB050AC" w14:textId="0BE81C18" w:rsidR="00211758" w:rsidRDefault="00211758">
                    <w:pPr>
                      <w:pStyle w:val="Bibliography"/>
                    </w:pPr>
                    <w:r>
                      <w:t>G. Denis, ““Grid</w:t>
                    </w:r>
                    <w:r>
                      <w:noBreakHyphen/>
                      <w:t>Forming Control for Power Converters: A Review,” 2021.</w:t>
                    </w:r>
                  </w:p>
                </w:tc>
              </w:tr>
              <w:tr w:rsidR="00211758" w14:paraId="494FD147" w14:textId="77777777" w:rsidTr="00F83326">
                <w:trPr>
                  <w:divId w:val="611208771"/>
                  <w:tblCellSpacing w:w="15" w:type="dxa"/>
                </w:trPr>
                <w:tc>
                  <w:tcPr>
                    <w:tcW w:w="421" w:type="dxa"/>
                    <w:hideMark/>
                  </w:tcPr>
                  <w:p w14:paraId="47BA275D" w14:textId="77777777" w:rsidR="00211758" w:rsidRDefault="00211758">
                    <w:pPr>
                      <w:pStyle w:val="Bibliography"/>
                    </w:pPr>
                    <w:r>
                      <w:t xml:space="preserve">[12] </w:t>
                    </w:r>
                  </w:p>
                </w:tc>
                <w:tc>
                  <w:tcPr>
                    <w:tcW w:w="9026" w:type="dxa"/>
                    <w:hideMark/>
                  </w:tcPr>
                  <w:p w14:paraId="4B85064F" w14:textId="77777777" w:rsidR="00211758" w:rsidRDefault="00211758">
                    <w:pPr>
                      <w:pStyle w:val="Bibliography"/>
                    </w:pPr>
                    <w:r>
                      <w:t>UNIFI Consortium, “UNIFI Specifications for Grid-forming Inverter-based Resources Volume 3,” NREL, 2026.</w:t>
                    </w:r>
                  </w:p>
                </w:tc>
              </w:tr>
              <w:tr w:rsidR="00211758" w14:paraId="4692F068" w14:textId="77777777" w:rsidTr="00F83326">
                <w:trPr>
                  <w:divId w:val="611208771"/>
                  <w:tblCellSpacing w:w="15" w:type="dxa"/>
                </w:trPr>
                <w:tc>
                  <w:tcPr>
                    <w:tcW w:w="421" w:type="dxa"/>
                    <w:hideMark/>
                  </w:tcPr>
                  <w:p w14:paraId="161C5CB3" w14:textId="77777777" w:rsidR="00211758" w:rsidRDefault="00211758">
                    <w:pPr>
                      <w:pStyle w:val="Bibliography"/>
                    </w:pPr>
                    <w:r>
                      <w:t xml:space="preserve">[13] </w:t>
                    </w:r>
                  </w:p>
                </w:tc>
                <w:tc>
                  <w:tcPr>
                    <w:tcW w:w="9026" w:type="dxa"/>
                    <w:hideMark/>
                  </w:tcPr>
                  <w:p w14:paraId="591CF294" w14:textId="77777777" w:rsidR="00211758" w:rsidRDefault="00211758">
                    <w:pPr>
                      <w:pStyle w:val="Bibliography"/>
                    </w:pPr>
                    <w:r>
                      <w:t>Reliability Panel, Australian Energy Market Commission, “System restart standard – effective 1 July 2027,” Dec. 2025. [Online]. Available: https://www.aemc.gov.au/sites/default/files/2025-12/System%20restart%20standard%20-%20effective%201%20July%202027%20%281%29.pdf.</w:t>
                    </w:r>
                  </w:p>
                </w:tc>
              </w:tr>
              <w:tr w:rsidR="00211758" w14:paraId="35C90862" w14:textId="77777777" w:rsidTr="00F83326">
                <w:trPr>
                  <w:divId w:val="611208771"/>
                  <w:tblCellSpacing w:w="15" w:type="dxa"/>
                </w:trPr>
                <w:tc>
                  <w:tcPr>
                    <w:tcW w:w="421" w:type="dxa"/>
                    <w:hideMark/>
                  </w:tcPr>
                  <w:p w14:paraId="0E1D9B0E" w14:textId="77777777" w:rsidR="00211758" w:rsidRDefault="00211758">
                    <w:pPr>
                      <w:pStyle w:val="Bibliography"/>
                    </w:pPr>
                    <w:r>
                      <w:lastRenderedPageBreak/>
                      <w:t xml:space="preserve">[14] </w:t>
                    </w:r>
                  </w:p>
                </w:tc>
                <w:tc>
                  <w:tcPr>
                    <w:tcW w:w="9026" w:type="dxa"/>
                    <w:hideMark/>
                  </w:tcPr>
                  <w:p w14:paraId="20D21053" w14:textId="77777777" w:rsidR="00211758" w:rsidRDefault="00211758">
                    <w:pPr>
                      <w:pStyle w:val="Bibliography"/>
                    </w:pPr>
                    <w:r>
                      <w:t>Australian Energy Market Operator, “SRAS Guideline: System Restart Ancillary Services Incorporating Boundaries of Electrical Sub-Networks, version 3.0, draft, effective Jul. 1, 2027,” May 2026. [Online]. Available: https://www.aemo.com.au/-/media/files/stakeholder_consultation/consultations/nem-consultations/2026/system-restart-ancillary-services-guideline-consultation/second-stage/sras_guideline_2025-2027_draft.pdf.</w:t>
                    </w:r>
                  </w:p>
                </w:tc>
              </w:tr>
              <w:tr w:rsidR="00211758" w14:paraId="4CB58E0F" w14:textId="77777777" w:rsidTr="00F83326">
                <w:trPr>
                  <w:divId w:val="611208771"/>
                  <w:tblCellSpacing w:w="15" w:type="dxa"/>
                </w:trPr>
                <w:tc>
                  <w:tcPr>
                    <w:tcW w:w="421" w:type="dxa"/>
                    <w:hideMark/>
                  </w:tcPr>
                  <w:p w14:paraId="7C537555" w14:textId="77777777" w:rsidR="00211758" w:rsidRDefault="00211758">
                    <w:pPr>
                      <w:pStyle w:val="Bibliography"/>
                    </w:pPr>
                    <w:r>
                      <w:t xml:space="preserve">[15] </w:t>
                    </w:r>
                  </w:p>
                </w:tc>
                <w:tc>
                  <w:tcPr>
                    <w:tcW w:w="9026" w:type="dxa"/>
                    <w:hideMark/>
                  </w:tcPr>
                  <w:p w14:paraId="28C94700" w14:textId="77777777" w:rsidR="00211758" w:rsidRDefault="00211758">
                    <w:pPr>
                      <w:pStyle w:val="Bibliography"/>
                    </w:pPr>
                    <w:r>
                      <w:t>CIGRE Working Group C2.26, “Power system restoration accounting for a rapidly changing power system and generation mix, CIGRE Technical Brochure 911,” 2023. [Online]. Available: https://www.e-cigre.org/publications/detail/911-power-system-restoration-accounting-for-a-rapidly-changing-power-system-and-generation-mix.html.</w:t>
                    </w:r>
                  </w:p>
                </w:tc>
              </w:tr>
              <w:tr w:rsidR="00211758" w14:paraId="45172E3C" w14:textId="77777777" w:rsidTr="00F83326">
                <w:trPr>
                  <w:divId w:val="611208771"/>
                  <w:tblCellSpacing w:w="15" w:type="dxa"/>
                </w:trPr>
                <w:tc>
                  <w:tcPr>
                    <w:tcW w:w="421" w:type="dxa"/>
                    <w:hideMark/>
                  </w:tcPr>
                  <w:p w14:paraId="6C17C517" w14:textId="77777777" w:rsidR="00211758" w:rsidRDefault="00211758">
                    <w:pPr>
                      <w:pStyle w:val="Bibliography"/>
                    </w:pPr>
                    <w:r>
                      <w:t xml:space="preserve">[16] </w:t>
                    </w:r>
                  </w:p>
                </w:tc>
                <w:tc>
                  <w:tcPr>
                    <w:tcW w:w="9026" w:type="dxa"/>
                    <w:hideMark/>
                  </w:tcPr>
                  <w:p w14:paraId="66F0F5EB" w14:textId="77777777" w:rsidR="00211758" w:rsidRDefault="00211758">
                    <w:pPr>
                      <w:pStyle w:val="Bibliography"/>
                    </w:pPr>
                    <w:r>
                      <w:t>North American Electric Reliability Corporation, “White Paper: Grid Forming Functional Specifications for BPS-Connected Battery Energy Storage Systems,” Sep. 2023. [Online]. Available: https://www.nerc.com/globalassets/our-work/white-papers/white_paper_gfm_functional_specification.pdf.</w:t>
                    </w:r>
                  </w:p>
                </w:tc>
              </w:tr>
              <w:tr w:rsidR="00211758" w14:paraId="11D9F27E" w14:textId="77777777" w:rsidTr="00F83326">
                <w:trPr>
                  <w:divId w:val="611208771"/>
                  <w:tblCellSpacing w:w="15" w:type="dxa"/>
                </w:trPr>
                <w:tc>
                  <w:tcPr>
                    <w:tcW w:w="421" w:type="dxa"/>
                    <w:hideMark/>
                  </w:tcPr>
                  <w:p w14:paraId="255582EC" w14:textId="77777777" w:rsidR="00211758" w:rsidRDefault="00211758">
                    <w:pPr>
                      <w:pStyle w:val="Bibliography"/>
                    </w:pPr>
                    <w:r>
                      <w:t xml:space="preserve">[17] </w:t>
                    </w:r>
                  </w:p>
                </w:tc>
                <w:tc>
                  <w:tcPr>
                    <w:tcW w:w="9026" w:type="dxa"/>
                    <w:hideMark/>
                  </w:tcPr>
                  <w:p w14:paraId="5C8C6A61" w14:textId="77777777" w:rsidR="00211758" w:rsidRDefault="00211758">
                    <w:pPr>
                      <w:pStyle w:val="Bibliography"/>
                    </w:pPr>
                    <w:r>
                      <w:t>North American Electric Reliability Corporation, “Reliability Guideline: Recommended Practices for Performing EMT System Studies for Inverter-Based Resources,” Dec. 2024. [Online]. Available: https://www.nerc.com/globalassets/who-we-are/standing-committees/rstc/irps/reliability_guideline_recommended_practices_for_emt_studies_for_ibr_approved.pdf.</w:t>
                    </w:r>
                  </w:p>
                </w:tc>
              </w:tr>
              <w:tr w:rsidR="00211758" w14:paraId="783E6948" w14:textId="77777777" w:rsidTr="00F83326">
                <w:trPr>
                  <w:divId w:val="611208771"/>
                  <w:tblCellSpacing w:w="15" w:type="dxa"/>
                </w:trPr>
                <w:tc>
                  <w:tcPr>
                    <w:tcW w:w="421" w:type="dxa"/>
                    <w:hideMark/>
                  </w:tcPr>
                  <w:p w14:paraId="71388AC9" w14:textId="77777777" w:rsidR="00211758" w:rsidRDefault="00211758">
                    <w:pPr>
                      <w:pStyle w:val="Bibliography"/>
                    </w:pPr>
                    <w:r>
                      <w:t xml:space="preserve">[18] </w:t>
                    </w:r>
                  </w:p>
                </w:tc>
                <w:tc>
                  <w:tcPr>
                    <w:tcW w:w="9026" w:type="dxa"/>
                    <w:hideMark/>
                  </w:tcPr>
                  <w:p w14:paraId="21313802" w14:textId="77777777" w:rsidR="00211758" w:rsidRDefault="00211758">
                    <w:pPr>
                      <w:pStyle w:val="Bibliography"/>
                    </w:pPr>
                    <w:r>
                      <w:t>Australian Energy Market Operator, “Grid-forming Technology Access Standards: Approach Paper,” Aug 2025. [Online]. Available: https://www.aemo.com.au/-/media/files/stakeholder_consultation/consultations/nem-consultations/2025/grid-forming-technology/grid-forming-technology-access-standards-approach-paper.pdf.</w:t>
                    </w:r>
                  </w:p>
                </w:tc>
              </w:tr>
              <w:tr w:rsidR="00211758" w14:paraId="7726C296" w14:textId="77777777" w:rsidTr="00F83326">
                <w:trPr>
                  <w:divId w:val="611208771"/>
                  <w:tblCellSpacing w:w="15" w:type="dxa"/>
                </w:trPr>
                <w:tc>
                  <w:tcPr>
                    <w:tcW w:w="421" w:type="dxa"/>
                    <w:hideMark/>
                  </w:tcPr>
                  <w:p w14:paraId="0D59F714" w14:textId="77777777" w:rsidR="00211758" w:rsidRDefault="00211758">
                    <w:pPr>
                      <w:pStyle w:val="Bibliography"/>
                    </w:pPr>
                    <w:r>
                      <w:t xml:space="preserve">[19] </w:t>
                    </w:r>
                  </w:p>
                </w:tc>
                <w:tc>
                  <w:tcPr>
                    <w:tcW w:w="9026" w:type="dxa"/>
                    <w:hideMark/>
                  </w:tcPr>
                  <w:p w14:paraId="4F6880EC" w14:textId="77777777" w:rsidR="00211758" w:rsidRDefault="00211758">
                    <w:pPr>
                      <w:pStyle w:val="Bibliography"/>
                    </w:pPr>
                    <w:r>
                      <w:t>North American Electric Reliability Corporation, , “Reliability Guideline: Improvements to Interconnection Requirements for BPS-Connected Inverter-Based Resources,” Sep 2019. [Online]. Available: https://www.nerc.com/globalassets/who-we-are/standing-committees/rstc/irpwg/reliability_guideline_ibr_interconnection_requirements_improvements.pdf.</w:t>
                    </w:r>
                  </w:p>
                </w:tc>
              </w:tr>
              <w:tr w:rsidR="00211758" w14:paraId="00579727" w14:textId="77777777" w:rsidTr="00F83326">
                <w:trPr>
                  <w:divId w:val="611208771"/>
                  <w:tblCellSpacing w:w="15" w:type="dxa"/>
                </w:trPr>
                <w:tc>
                  <w:tcPr>
                    <w:tcW w:w="421" w:type="dxa"/>
                    <w:hideMark/>
                  </w:tcPr>
                  <w:p w14:paraId="2503E111" w14:textId="77777777" w:rsidR="00211758" w:rsidRDefault="00211758">
                    <w:pPr>
                      <w:pStyle w:val="Bibliography"/>
                    </w:pPr>
                    <w:r>
                      <w:t xml:space="preserve">[20] </w:t>
                    </w:r>
                  </w:p>
                </w:tc>
                <w:tc>
                  <w:tcPr>
                    <w:tcW w:w="9026" w:type="dxa"/>
                    <w:hideMark/>
                  </w:tcPr>
                  <w:p w14:paraId="20DE044C" w14:textId="77777777" w:rsidR="00211758" w:rsidRDefault="00211758">
                    <w:pPr>
                      <w:pStyle w:val="Bibliography"/>
                    </w:pPr>
                    <w:r>
                      <w:t xml:space="preserve">N. Baeckeland, D. Chatterjee, M. Lu, B. Johnson, and G.-S. Seo, “Overcurrent limiting in grid-forming inverters: A comprehensive review and discussion,” </w:t>
                    </w:r>
                    <w:r>
                      <w:rPr>
                        <w:i/>
                        <w:iCs/>
                      </w:rPr>
                      <w:t xml:space="preserve">IEEE Transactions on Power Electronics, </w:t>
                    </w:r>
                    <w:r>
                      <w:t xml:space="preserve">vol. 39, no. 11, pp. 14493-14517, 2024. </w:t>
                    </w:r>
                  </w:p>
                </w:tc>
              </w:tr>
              <w:tr w:rsidR="00211758" w14:paraId="7AACA20F" w14:textId="77777777" w:rsidTr="00F83326">
                <w:trPr>
                  <w:divId w:val="611208771"/>
                  <w:tblCellSpacing w:w="15" w:type="dxa"/>
                </w:trPr>
                <w:tc>
                  <w:tcPr>
                    <w:tcW w:w="421" w:type="dxa"/>
                    <w:hideMark/>
                  </w:tcPr>
                  <w:p w14:paraId="3B4E67D8" w14:textId="77777777" w:rsidR="00211758" w:rsidRDefault="00211758">
                    <w:pPr>
                      <w:pStyle w:val="Bibliography"/>
                    </w:pPr>
                    <w:r>
                      <w:t xml:space="preserve">[21] </w:t>
                    </w:r>
                  </w:p>
                </w:tc>
                <w:tc>
                  <w:tcPr>
                    <w:tcW w:w="9026" w:type="dxa"/>
                    <w:hideMark/>
                  </w:tcPr>
                  <w:p w14:paraId="49F2978C" w14:textId="77777777" w:rsidR="00211758" w:rsidRDefault="00211758">
                    <w:pPr>
                      <w:pStyle w:val="Bibliography"/>
                    </w:pPr>
                    <w:r>
                      <w:t>Etik Energy Pty Ltd, “Grid-forming and grid-following inverter fault current contribution,” report prepared for Australian Energy Market Operator, public release version 2.1,” Nov 2025. [Online]. Available: https://www.aemo.com.au/-/media/files/initiatives/engineering-framework/2025/grid-forming-and-grid-following-inverter-fault-current-contribution.pdf.</w:t>
                    </w:r>
                  </w:p>
                </w:tc>
              </w:tr>
              <w:tr w:rsidR="00211758" w14:paraId="01187D32" w14:textId="77777777" w:rsidTr="00F83326">
                <w:trPr>
                  <w:divId w:val="611208771"/>
                  <w:tblCellSpacing w:w="15" w:type="dxa"/>
                </w:trPr>
                <w:tc>
                  <w:tcPr>
                    <w:tcW w:w="421" w:type="dxa"/>
                    <w:hideMark/>
                  </w:tcPr>
                  <w:p w14:paraId="4BD20F3C" w14:textId="77777777" w:rsidR="00211758" w:rsidRDefault="00211758">
                    <w:pPr>
                      <w:pStyle w:val="Bibliography"/>
                    </w:pPr>
                    <w:r>
                      <w:t xml:space="preserve">[22] </w:t>
                    </w:r>
                  </w:p>
                </w:tc>
                <w:tc>
                  <w:tcPr>
                    <w:tcW w:w="9026" w:type="dxa"/>
                    <w:hideMark/>
                  </w:tcPr>
                  <w:p w14:paraId="549F5F51" w14:textId="77777777" w:rsidR="00211758" w:rsidRDefault="00211758">
                    <w:pPr>
                      <w:pStyle w:val="Bibliography"/>
                    </w:pPr>
                    <w:r>
                      <w:t xml:space="preserve">CIGRE Working Group B5.48, “Protection for developing network with limited fault current capability of generation, CIGRE Technical Brochure 896,” 2023. [Online]. Available: </w:t>
                    </w:r>
                    <w:r>
                      <w:lastRenderedPageBreak/>
                      <w:t>https://www.e-cigre.org/publications/detail/896-protection-for-developing-network-with-limited-fault-current-capability-of-generation.html.</w:t>
                    </w:r>
                  </w:p>
                </w:tc>
              </w:tr>
              <w:tr w:rsidR="00211758" w14:paraId="60B0101D" w14:textId="77777777" w:rsidTr="00F83326">
                <w:trPr>
                  <w:divId w:val="611208771"/>
                  <w:tblCellSpacing w:w="15" w:type="dxa"/>
                </w:trPr>
                <w:tc>
                  <w:tcPr>
                    <w:tcW w:w="421" w:type="dxa"/>
                    <w:hideMark/>
                  </w:tcPr>
                  <w:p w14:paraId="2387A7AE" w14:textId="77777777" w:rsidR="00211758" w:rsidRDefault="00211758">
                    <w:pPr>
                      <w:pStyle w:val="Bibliography"/>
                    </w:pPr>
                    <w:r>
                      <w:lastRenderedPageBreak/>
                      <w:t xml:space="preserve">[23] </w:t>
                    </w:r>
                  </w:p>
                </w:tc>
                <w:tc>
                  <w:tcPr>
                    <w:tcW w:w="9026" w:type="dxa"/>
                    <w:hideMark/>
                  </w:tcPr>
                  <w:p w14:paraId="263880C0" w14:textId="77777777" w:rsidR="00211758" w:rsidRDefault="00211758">
                    <w:pPr>
                      <w:pStyle w:val="Bibliography"/>
                    </w:pPr>
                    <w:r>
                      <w:t>ENTSO-E Technical Group on High Penetration of Power Electronic Interfaced Power Sources, “"High penetration of power electronic interfaced power sources and the potential contribution of grid forming converters", Technical Report,” 2020. [Online]. Available: https://eepublicdownloads.entsoe.eu/clean-documents/Publications/SOC/High_Penetration_of_Power_Electronic_Interfaced_Power_Sources_and_the_Potential_Contribution_of_Grid_Forming_Converters.pdf.</w:t>
                    </w:r>
                  </w:p>
                </w:tc>
              </w:tr>
              <w:tr w:rsidR="00211758" w14:paraId="06B0AFBF" w14:textId="77777777" w:rsidTr="00F83326">
                <w:trPr>
                  <w:divId w:val="611208771"/>
                  <w:tblCellSpacing w:w="15" w:type="dxa"/>
                </w:trPr>
                <w:tc>
                  <w:tcPr>
                    <w:tcW w:w="421" w:type="dxa"/>
                    <w:hideMark/>
                  </w:tcPr>
                  <w:p w14:paraId="5D67203B" w14:textId="77777777" w:rsidR="00211758" w:rsidRDefault="00211758">
                    <w:pPr>
                      <w:pStyle w:val="Bibliography"/>
                    </w:pPr>
                    <w:r>
                      <w:t xml:space="preserve">[24] </w:t>
                    </w:r>
                  </w:p>
                </w:tc>
                <w:tc>
                  <w:tcPr>
                    <w:tcW w:w="9026" w:type="dxa"/>
                    <w:hideMark/>
                  </w:tcPr>
                  <w:p w14:paraId="584C6AF9" w14:textId="77777777" w:rsidR="00211758" w:rsidRDefault="00211758">
                    <w:pPr>
                      <w:pStyle w:val="Bibliography"/>
                    </w:pPr>
                    <w:r>
                      <w:t>North American Electric Reliability Corporation, “Reliability Guideline: Electromagnetic Transient Modeling for BPS-Connected Inverter-Based Resources—Recommended Model Requirements and Verification Practices,” Mar 2023. [Online]. Available: https://www.nerc.com/globalassets/who-we-are/standing-committees/rstc/irps/reliability_guideline-emt_modeling_and_simulations.pdf.</w:t>
                    </w:r>
                  </w:p>
                </w:tc>
              </w:tr>
              <w:tr w:rsidR="00211758" w14:paraId="2896626A" w14:textId="77777777" w:rsidTr="00F83326">
                <w:trPr>
                  <w:divId w:val="611208771"/>
                  <w:tblCellSpacing w:w="15" w:type="dxa"/>
                </w:trPr>
                <w:tc>
                  <w:tcPr>
                    <w:tcW w:w="421" w:type="dxa"/>
                    <w:hideMark/>
                  </w:tcPr>
                  <w:p w14:paraId="4352EB55" w14:textId="77777777" w:rsidR="00211758" w:rsidRDefault="00211758">
                    <w:pPr>
                      <w:pStyle w:val="Bibliography"/>
                    </w:pPr>
                    <w:r>
                      <w:t xml:space="preserve">[25] </w:t>
                    </w:r>
                  </w:p>
                </w:tc>
                <w:tc>
                  <w:tcPr>
                    <w:tcW w:w="9026" w:type="dxa"/>
                    <w:hideMark/>
                  </w:tcPr>
                  <w:p w14:paraId="5F1AF784" w14:textId="77777777" w:rsidR="00211758" w:rsidRDefault="00211758">
                    <w:pPr>
                      <w:pStyle w:val="Bibliography"/>
                    </w:pPr>
                    <w:r>
                      <w:t>University of Wollongong, “Harmonic Study – Large Renewable Energy Generators,” Public Report, Australian Renewable Energy Agency,” May 2022. [Online]. Available: https://arena.gov.au/assets/2022/05/harmonic-study-large-renewable-energy-generators-report.pdf.</w:t>
                    </w:r>
                  </w:p>
                </w:tc>
              </w:tr>
              <w:tr w:rsidR="00211758" w14:paraId="104822C7" w14:textId="77777777" w:rsidTr="00F83326">
                <w:trPr>
                  <w:divId w:val="611208771"/>
                  <w:tblCellSpacing w:w="15" w:type="dxa"/>
                </w:trPr>
                <w:tc>
                  <w:tcPr>
                    <w:tcW w:w="421" w:type="dxa"/>
                    <w:hideMark/>
                  </w:tcPr>
                  <w:p w14:paraId="2C4A3FB8" w14:textId="77777777" w:rsidR="00211758" w:rsidRDefault="00211758">
                    <w:pPr>
                      <w:pStyle w:val="Bibliography"/>
                    </w:pPr>
                    <w:r>
                      <w:t xml:space="preserve">[26] </w:t>
                    </w:r>
                  </w:p>
                </w:tc>
                <w:tc>
                  <w:tcPr>
                    <w:tcW w:w="9026" w:type="dxa"/>
                    <w:hideMark/>
                  </w:tcPr>
                  <w:p w14:paraId="377B4D10" w14:textId="77777777" w:rsidR="00211758" w:rsidRDefault="00211758">
                    <w:pPr>
                      <w:pStyle w:val="Bibliography"/>
                    </w:pPr>
                    <w:r>
                      <w:t>Bespoke Energy, “GFM BESS System Restart Network Testing | Test Plan Template,” Bespoke Energy Pty Ltd, Melbourne, Australia, 2026.</w:t>
                    </w:r>
                  </w:p>
                </w:tc>
              </w:tr>
              <w:tr w:rsidR="00211758" w14:paraId="567253A7" w14:textId="77777777" w:rsidTr="00F83326">
                <w:trPr>
                  <w:divId w:val="611208771"/>
                  <w:tblCellSpacing w:w="15" w:type="dxa"/>
                </w:trPr>
                <w:tc>
                  <w:tcPr>
                    <w:tcW w:w="421" w:type="dxa"/>
                    <w:hideMark/>
                  </w:tcPr>
                  <w:p w14:paraId="3A6AD61B" w14:textId="77777777" w:rsidR="00211758" w:rsidRDefault="00211758">
                    <w:pPr>
                      <w:pStyle w:val="Bibliography"/>
                    </w:pPr>
                    <w:r>
                      <w:t xml:space="preserve">[27] </w:t>
                    </w:r>
                  </w:p>
                </w:tc>
                <w:tc>
                  <w:tcPr>
                    <w:tcW w:w="9026" w:type="dxa"/>
                    <w:hideMark/>
                  </w:tcPr>
                  <w:p w14:paraId="2FA48AEC" w14:textId="77777777" w:rsidR="00211758" w:rsidRDefault="00211758">
                    <w:pPr>
                      <w:pStyle w:val="Bibliography"/>
                    </w:pPr>
                    <w:r>
                      <w:t>ISON, “International System Restoration Review,” 2025.</w:t>
                    </w:r>
                  </w:p>
                </w:tc>
              </w:tr>
              <w:tr w:rsidR="00211758" w14:paraId="1000139B" w14:textId="77777777" w:rsidTr="00F83326">
                <w:trPr>
                  <w:divId w:val="611208771"/>
                  <w:tblCellSpacing w:w="15" w:type="dxa"/>
                </w:trPr>
                <w:tc>
                  <w:tcPr>
                    <w:tcW w:w="421" w:type="dxa"/>
                    <w:hideMark/>
                  </w:tcPr>
                  <w:p w14:paraId="7B00184A" w14:textId="77777777" w:rsidR="00211758" w:rsidRDefault="00211758">
                    <w:pPr>
                      <w:pStyle w:val="Bibliography"/>
                    </w:pPr>
                    <w:r>
                      <w:t xml:space="preserve">[28] </w:t>
                    </w:r>
                  </w:p>
                </w:tc>
                <w:tc>
                  <w:tcPr>
                    <w:tcW w:w="9026" w:type="dxa"/>
                    <w:hideMark/>
                  </w:tcPr>
                  <w:p w14:paraId="4DB0BAEE" w14:textId="628A8096" w:rsidR="00211758" w:rsidRDefault="00211758">
                    <w:pPr>
                      <w:pStyle w:val="Bibliography"/>
                    </w:pPr>
                    <w:r>
                      <w:t>CIGRE Technical Brochure, “System Restart—Current Practices &amp; Future Trends,” 2018.</w:t>
                    </w:r>
                  </w:p>
                </w:tc>
              </w:tr>
            </w:tbl>
            <w:p w14:paraId="6DFCDE4C" w14:textId="77777777" w:rsidR="00211758" w:rsidRDefault="00211758">
              <w:pPr>
                <w:divId w:val="611208771"/>
                <w:rPr>
                  <w:rFonts w:eastAsia="Times New Roman"/>
                  <w:noProof/>
                </w:rPr>
              </w:pPr>
            </w:p>
            <w:p w14:paraId="05A139DC" w14:textId="7F97111B" w:rsidR="00C25110" w:rsidRDefault="00C25110">
              <w:r>
                <w:rPr>
                  <w:b/>
                  <w:bCs/>
                  <w:noProof/>
                </w:rPr>
                <w:fldChar w:fldCharType="end"/>
              </w:r>
            </w:p>
          </w:sdtContent>
        </w:sdt>
      </w:sdtContent>
    </w:sdt>
    <w:p w14:paraId="3CFB3612" w14:textId="28FCBEF1" w:rsidR="00211758" w:rsidRDefault="00306FE4" w:rsidP="00CA41BF">
      <w:pPr>
        <w:pStyle w:val="NoSpacing"/>
        <w:rPr>
          <w:noProof/>
        </w:rPr>
      </w:pPr>
      <w:r>
        <w:fldChar w:fldCharType="begin"/>
      </w:r>
      <w:r>
        <w:instrText xml:space="preserve"> BIBLIOGRAPHY  \l 3081 </w:instrText>
      </w:r>
      <w:r>
        <w:fldChar w:fldCharType="separate"/>
      </w:r>
    </w:p>
    <w:p w14:paraId="7D9A8475" w14:textId="16CBF01F" w:rsidR="009C4F3D" w:rsidRDefault="00306FE4" w:rsidP="00CA41BF">
      <w:pPr>
        <w:pStyle w:val="Heading1noTOC"/>
      </w:pPr>
      <w:r>
        <w:rPr>
          <w:sz w:val="24"/>
        </w:rPr>
        <w:lastRenderedPageBreak/>
        <w:fldChar w:fldCharType="end"/>
      </w:r>
      <w:bookmarkStart w:id="206" w:name="_Toc221522075"/>
      <w:bookmarkStart w:id="207" w:name="_Ref226979854"/>
      <w:bookmarkStart w:id="208" w:name="_Toc226981593"/>
      <w:r w:rsidR="009C4F3D">
        <w:t>Appendix</w:t>
      </w:r>
      <w:bookmarkEnd w:id="206"/>
      <w:bookmarkEnd w:id="207"/>
      <w:bookmarkEnd w:id="208"/>
    </w:p>
    <w:p w14:paraId="76DD9995" w14:textId="08D0B5A4" w:rsidR="00854A91" w:rsidRDefault="00C44C19" w:rsidP="00854A91">
      <w:pPr>
        <w:pStyle w:val="BodyText"/>
      </w:pPr>
      <w:r>
        <w:t>Due to document</w:t>
      </w:r>
      <w:r w:rsidR="00A933AC">
        <w:t xml:space="preserve"> sizes, a</w:t>
      </w:r>
      <w:r>
        <w:t xml:space="preserve">ppendices are supplied as separate </w:t>
      </w:r>
      <w:r w:rsidR="00A933AC">
        <w:t>files.</w:t>
      </w:r>
    </w:p>
    <w:tbl>
      <w:tblPr>
        <w:tblStyle w:val="TableCSIRO"/>
        <w:tblW w:w="0" w:type="auto"/>
        <w:tblLook w:val="04A0" w:firstRow="1" w:lastRow="0" w:firstColumn="1" w:lastColumn="0" w:noHBand="0" w:noVBand="1"/>
      </w:tblPr>
      <w:tblGrid>
        <w:gridCol w:w="3573"/>
        <w:gridCol w:w="5952"/>
      </w:tblGrid>
      <w:tr w:rsidR="00E90B90" w14:paraId="14FD6425" w14:textId="77777777" w:rsidTr="002715B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73" w:type="dxa"/>
          </w:tcPr>
          <w:p w14:paraId="6B19F4DC" w14:textId="497CA599" w:rsidR="00E90B90" w:rsidRPr="002715BD" w:rsidRDefault="00E90B90" w:rsidP="002715BD">
            <w:pPr>
              <w:pStyle w:val="TableText"/>
              <w:rPr>
                <w:color w:val="FFFFFF" w:themeColor="background1"/>
              </w:rPr>
            </w:pPr>
            <w:r w:rsidRPr="002715BD">
              <w:rPr>
                <w:color w:val="FFFFFF" w:themeColor="background1"/>
              </w:rPr>
              <w:t>Filename</w:t>
            </w:r>
          </w:p>
        </w:tc>
        <w:tc>
          <w:tcPr>
            <w:tcW w:w="5952" w:type="dxa"/>
          </w:tcPr>
          <w:p w14:paraId="5DD37A08" w14:textId="199266E2" w:rsidR="00E90B90" w:rsidRPr="002715BD" w:rsidRDefault="00E90B90" w:rsidP="002715BD">
            <w:pPr>
              <w:pStyle w:val="TableText"/>
              <w:cnfStyle w:val="100000000000" w:firstRow="1" w:lastRow="0" w:firstColumn="0" w:lastColumn="0" w:oddVBand="0" w:evenVBand="0" w:oddHBand="0" w:evenHBand="0" w:firstRowFirstColumn="0" w:firstRowLastColumn="0" w:lastRowFirstColumn="0" w:lastRowLastColumn="0"/>
              <w:rPr>
                <w:color w:val="FFFFFF" w:themeColor="background1"/>
              </w:rPr>
            </w:pPr>
            <w:r>
              <w:rPr>
                <w:color w:val="FFFFFF" w:themeColor="background1"/>
              </w:rPr>
              <w:t>Description</w:t>
            </w:r>
          </w:p>
        </w:tc>
      </w:tr>
      <w:tr w:rsidR="00E90B90" w14:paraId="2A08DBEE"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73" w:type="dxa"/>
          </w:tcPr>
          <w:p w14:paraId="57F78DBF" w14:textId="25C3025E" w:rsidR="00E90B90" w:rsidRDefault="00E90B90" w:rsidP="002715BD">
            <w:pPr>
              <w:pStyle w:val="TableText"/>
            </w:pPr>
            <w:r w:rsidRPr="00E90B90">
              <w:t>Appendix - Milestone 1</w:t>
            </w:r>
          </w:p>
        </w:tc>
        <w:tc>
          <w:tcPr>
            <w:tcW w:w="5952" w:type="dxa"/>
          </w:tcPr>
          <w:p w14:paraId="4F05BBF7" w14:textId="425D377B" w:rsidR="00E90B90" w:rsidRDefault="006378FC" w:rsidP="002715BD">
            <w:pPr>
              <w:pStyle w:val="TableText"/>
              <w:cnfStyle w:val="000000100000" w:firstRow="0" w:lastRow="0" w:firstColumn="0" w:lastColumn="0" w:oddVBand="0" w:evenVBand="0" w:oddHBand="1" w:evenHBand="0" w:firstRowFirstColumn="0" w:firstRowLastColumn="0" w:lastRowFirstColumn="0" w:lastRowLastColumn="0"/>
            </w:pPr>
            <w:r>
              <w:t>Appendices relevant to the development of the wide area EMT REZ model and studies conducted under Milestone 1</w:t>
            </w:r>
          </w:p>
        </w:tc>
      </w:tr>
      <w:tr w:rsidR="00E90B90" w14:paraId="209D8405" w14:textId="77777777" w:rsidTr="002715BD">
        <w:tc>
          <w:tcPr>
            <w:cnfStyle w:val="001000000000" w:firstRow="0" w:lastRow="0" w:firstColumn="1" w:lastColumn="0" w:oddVBand="0" w:evenVBand="0" w:oddHBand="0" w:evenHBand="0" w:firstRowFirstColumn="0" w:firstRowLastColumn="0" w:lastRowFirstColumn="0" w:lastRowLastColumn="0"/>
            <w:tcW w:w="3573" w:type="dxa"/>
          </w:tcPr>
          <w:p w14:paraId="30EA1433" w14:textId="6B47546F" w:rsidR="00E90B90" w:rsidRDefault="006378FC" w:rsidP="002715BD">
            <w:pPr>
              <w:pStyle w:val="TableText"/>
            </w:pPr>
            <w:r w:rsidRPr="006378FC">
              <w:t>Appendix - Milestone 2</w:t>
            </w:r>
          </w:p>
        </w:tc>
        <w:tc>
          <w:tcPr>
            <w:tcW w:w="5952" w:type="dxa"/>
          </w:tcPr>
          <w:p w14:paraId="1F15C118" w14:textId="48E878D7" w:rsidR="00E90B90" w:rsidRDefault="006378FC" w:rsidP="002715BD">
            <w:pPr>
              <w:pStyle w:val="TableText"/>
              <w:cnfStyle w:val="000000000000" w:firstRow="0" w:lastRow="0" w:firstColumn="0" w:lastColumn="0" w:oddVBand="0" w:evenVBand="0" w:oddHBand="0" w:evenHBand="0" w:firstRowFirstColumn="0" w:firstRowLastColumn="0" w:lastRowFirstColumn="0" w:lastRowLastColumn="0"/>
            </w:pPr>
            <w:r>
              <w:t>Appendices relevant to the studies conducted under Milestone 2</w:t>
            </w:r>
          </w:p>
        </w:tc>
      </w:tr>
      <w:tr w:rsidR="00E90B90" w14:paraId="1C5D822B" w14:textId="77777777" w:rsidTr="002715B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73" w:type="dxa"/>
          </w:tcPr>
          <w:p w14:paraId="55DE8689" w14:textId="415E1417" w:rsidR="00E90B90" w:rsidRDefault="006378FC" w:rsidP="002715BD">
            <w:pPr>
              <w:pStyle w:val="TableText"/>
            </w:pPr>
            <w:r w:rsidRPr="006378FC">
              <w:t>Appendix 3 - GFM BESS Test Plan Template</w:t>
            </w:r>
          </w:p>
        </w:tc>
        <w:tc>
          <w:tcPr>
            <w:tcW w:w="5952" w:type="dxa"/>
          </w:tcPr>
          <w:p w14:paraId="54DC23FD" w14:textId="60B86AEF" w:rsidR="00E90B90" w:rsidRDefault="006378FC" w:rsidP="002715BD">
            <w:pPr>
              <w:pStyle w:val="TableText"/>
              <w:cnfStyle w:val="000000100000" w:firstRow="0" w:lastRow="0" w:firstColumn="0" w:lastColumn="0" w:oddVBand="0" w:evenVBand="0" w:oddHBand="1" w:evenHBand="0" w:firstRowFirstColumn="0" w:firstRowLastColumn="0" w:lastRowFirstColumn="0" w:lastRowLastColumn="0"/>
            </w:pPr>
            <w:r>
              <w:t>The GFM Test Plan Template formulated from the work conducted in Milestone 4</w:t>
            </w:r>
          </w:p>
        </w:tc>
      </w:tr>
    </w:tbl>
    <w:p w14:paraId="07EA7C96" w14:textId="77777777" w:rsidR="00A933AC" w:rsidRDefault="00A933AC" w:rsidP="00E90B90">
      <w:pPr>
        <w:pStyle w:val="BodyText"/>
      </w:pPr>
    </w:p>
    <w:p w14:paraId="2598A49C" w14:textId="2C99EB64" w:rsidR="00DF19F2" w:rsidRPr="004F287F" w:rsidRDefault="00B47510" w:rsidP="004F287F">
      <w:pPr>
        <w:pStyle w:val="BodyText"/>
        <w:sectPr w:rsidR="00DF19F2" w:rsidRPr="004F287F" w:rsidSect="00B822E4">
          <w:headerReference w:type="even" r:id="rId60"/>
          <w:headerReference w:type="default" r:id="rId61"/>
          <w:footerReference w:type="even" r:id="rId62"/>
          <w:footerReference w:type="default" r:id="rId63"/>
          <w:headerReference w:type="first" r:id="rId64"/>
          <w:pgSz w:w="11906" w:h="16838" w:code="9"/>
          <w:pgMar w:top="1134" w:right="1134" w:bottom="1134" w:left="1134" w:header="510" w:footer="624" w:gutter="0"/>
          <w:pgNumType w:start="1"/>
          <w:cols w:space="284"/>
          <w:docGrid w:linePitch="360"/>
        </w:sectPr>
      </w:pPr>
      <w:r>
        <w:t>Additionally, all PSCAD™ files developed and used for these studies are freely and publicly available</w:t>
      </w:r>
      <w:r w:rsidR="008D5794">
        <w:t xml:space="preserve"> from t</w:t>
      </w:r>
      <w:r w:rsidR="008D5794" w:rsidRPr="002715BD">
        <w:t xml:space="preserve">he </w:t>
      </w:r>
      <w:r w:rsidR="000A07D5" w:rsidRPr="002715BD">
        <w:t>Bespoke Energy</w:t>
      </w:r>
      <w:r w:rsidR="008D5794" w:rsidRPr="002715BD">
        <w:t xml:space="preserve"> website</w:t>
      </w:r>
      <w:r w:rsidR="00AE0C34">
        <w:t>:</w:t>
      </w:r>
      <w:bookmarkEnd w:id="2"/>
      <w:r w:rsidR="00082644">
        <w:t xml:space="preserve"> </w:t>
      </w:r>
      <w:hyperlink r:id="rId65" w:history="1">
        <w:r w:rsidR="00082644" w:rsidRPr="00D3464A">
          <w:rPr>
            <w:rStyle w:val="Hyperlink"/>
          </w:rPr>
          <w:t>https://bespokeenergy.au/arpst</w:t>
        </w:r>
      </w:hyperlink>
      <w:r w:rsidR="00082644">
        <w:t xml:space="preserve"> </w:t>
      </w:r>
    </w:p>
    <w:tbl>
      <w:tblPr>
        <w:tblStyle w:val="TableGrid"/>
        <w:tblW w:w="0" w:type="auto"/>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
      <w:tblGrid>
        <w:gridCol w:w="4762"/>
      </w:tblGrid>
      <w:tr w:rsidR="00557BBC" w14:paraId="73AC50D5" w14:textId="77777777" w:rsidTr="00557BBC">
        <w:trPr>
          <w:trHeight w:val="7767"/>
          <w:jc w:val="right"/>
        </w:trPr>
        <w:tc>
          <w:tcPr>
            <w:tcW w:w="4762" w:type="dxa"/>
          </w:tcPr>
          <w:p w14:paraId="6BEFC8D0" w14:textId="77777777" w:rsidR="00557BBC" w:rsidRPr="00593BAC" w:rsidRDefault="00557BBC" w:rsidP="003972BC">
            <w:pPr>
              <w:pStyle w:val="BackCoverContactHeading"/>
              <w:spacing w:after="120"/>
              <w:rPr>
                <w:sz w:val="24"/>
                <w:szCs w:val="24"/>
              </w:rPr>
            </w:pPr>
            <w:r w:rsidRPr="00593BAC">
              <w:rPr>
                <w:sz w:val="24"/>
                <w:szCs w:val="24"/>
              </w:rPr>
              <w:lastRenderedPageBreak/>
              <w:t xml:space="preserve">As Australia’s national science agency, </w:t>
            </w:r>
            <w:r w:rsidR="004A6521">
              <w:rPr>
                <w:sz w:val="24"/>
                <w:szCs w:val="24"/>
              </w:rPr>
              <w:br/>
            </w:r>
            <w:r w:rsidRPr="00593BAC">
              <w:rPr>
                <w:sz w:val="24"/>
                <w:szCs w:val="24"/>
              </w:rPr>
              <w:t>CSIRO is solving the greatest challenges through innovative science and technology.</w:t>
            </w:r>
          </w:p>
          <w:p w14:paraId="68F7D317" w14:textId="77777777" w:rsidR="00557BBC" w:rsidRPr="00593BAC" w:rsidRDefault="00557BBC" w:rsidP="003972BC">
            <w:pPr>
              <w:pStyle w:val="BackCoverContactDetails"/>
              <w:rPr>
                <w:sz w:val="24"/>
                <w:szCs w:val="24"/>
              </w:rPr>
            </w:pPr>
            <w:r w:rsidRPr="00593BAC">
              <w:rPr>
                <w:sz w:val="24"/>
                <w:szCs w:val="24"/>
              </w:rPr>
              <w:t xml:space="preserve">CSIRO. </w:t>
            </w:r>
            <w:r w:rsidR="004A6521">
              <w:rPr>
                <w:sz w:val="24"/>
                <w:szCs w:val="24"/>
              </w:rPr>
              <w:t>Creat</w:t>
            </w:r>
            <w:r w:rsidRPr="00593BAC">
              <w:rPr>
                <w:sz w:val="24"/>
                <w:szCs w:val="24"/>
              </w:rPr>
              <w:t>ing a better future for everyone.</w:t>
            </w:r>
          </w:p>
          <w:p w14:paraId="0669F931" w14:textId="77777777" w:rsidR="00557BBC" w:rsidRPr="00585C0D" w:rsidRDefault="00557BBC" w:rsidP="003972BC">
            <w:pPr>
              <w:pStyle w:val="BackCoverContactHeading"/>
            </w:pPr>
            <w:r w:rsidRPr="00585C0D">
              <w:t>Contact us</w:t>
            </w:r>
          </w:p>
          <w:p w14:paraId="2A898C7E" w14:textId="77777777" w:rsidR="004D1FAA" w:rsidRPr="00585C0D" w:rsidRDefault="004D1FAA" w:rsidP="004D1FAA">
            <w:pPr>
              <w:pStyle w:val="BackCoverContactDetails"/>
            </w:pPr>
            <w:r w:rsidRPr="00585C0D">
              <w:t>1300 363 400</w:t>
            </w:r>
          </w:p>
          <w:p w14:paraId="79DF8062" w14:textId="77777777" w:rsidR="004D1FAA" w:rsidRPr="00585C0D" w:rsidRDefault="004D1FAA" w:rsidP="004D1FAA">
            <w:pPr>
              <w:pStyle w:val="BackCoverContactDetails"/>
              <w:rPr>
                <w:szCs w:val="22"/>
              </w:rPr>
            </w:pPr>
            <w:r w:rsidRPr="00585C0D">
              <w:t>+61 3 9545 2176</w:t>
            </w:r>
          </w:p>
          <w:p w14:paraId="0E4D1BCD" w14:textId="77777777" w:rsidR="004D1FAA" w:rsidRDefault="004D1FAA" w:rsidP="004D1FAA">
            <w:pPr>
              <w:pStyle w:val="BackCoverContactDetails"/>
            </w:pPr>
            <w:hyperlink r:id="rId66" w:history="1">
              <w:r w:rsidRPr="00DB7E9F">
                <w:rPr>
                  <w:rStyle w:val="Hyperlink"/>
                  <w:color w:val="auto"/>
                </w:rPr>
                <w:t>csiro.au/contact</w:t>
              </w:r>
            </w:hyperlink>
          </w:p>
          <w:p w14:paraId="3F30460A" w14:textId="77777777" w:rsidR="004D1FAA" w:rsidRPr="00DB7E9F" w:rsidRDefault="004D1FAA" w:rsidP="004D1FAA">
            <w:pPr>
              <w:pStyle w:val="BackCoverContactDetails"/>
            </w:pPr>
            <w:hyperlink r:id="rId67" w:history="1">
              <w:r w:rsidRPr="00DB7E9F">
                <w:rPr>
                  <w:rStyle w:val="Hyperlink"/>
                  <w:color w:val="auto"/>
                </w:rPr>
                <w:t>csiro.au</w:t>
              </w:r>
            </w:hyperlink>
          </w:p>
          <w:p w14:paraId="39FBBACF" w14:textId="3A9C593A" w:rsidR="00557BBC" w:rsidRPr="00585C0D" w:rsidRDefault="00557BBC" w:rsidP="003972BC">
            <w:pPr>
              <w:pStyle w:val="BackCoverContactHeading"/>
            </w:pPr>
            <w:r w:rsidRPr="00585C0D">
              <w:t>For further information</w:t>
            </w:r>
          </w:p>
          <w:p w14:paraId="2F261475" w14:textId="66BB7D03" w:rsidR="004B725F" w:rsidRDefault="00FC3B6A" w:rsidP="001375BE">
            <w:pPr>
              <w:pStyle w:val="BackCoverContactDetails"/>
            </w:pPr>
            <w:r w:rsidRPr="00FC3B6A">
              <w:t>CSIRO Energy</w:t>
            </w:r>
          </w:p>
          <w:p w14:paraId="1348B6B3" w14:textId="7A9CB6EF" w:rsidR="001375BE" w:rsidRPr="00585C0D" w:rsidRDefault="00FC3B6A" w:rsidP="001375BE">
            <w:pPr>
              <w:pStyle w:val="BackCoverContactDetails"/>
            </w:pPr>
            <w:r w:rsidRPr="00FC3B6A">
              <w:t>Mr Chris Knight</w:t>
            </w:r>
            <w:r w:rsidR="001375BE">
              <w:br/>
            </w:r>
            <w:r w:rsidR="000343E2" w:rsidRPr="000343E2">
              <w:rPr>
                <w:rStyle w:val="BackCoverContactBold"/>
                <w:b w:val="0"/>
              </w:rPr>
              <w:t>chris.knight@csiro.au</w:t>
            </w:r>
          </w:p>
          <w:p w14:paraId="6795AA1F" w14:textId="7A2214E1" w:rsidR="00557BBC" w:rsidRPr="00585C0D" w:rsidRDefault="008A30DC" w:rsidP="001375BE">
            <w:pPr>
              <w:pStyle w:val="BackCoverContactDetails"/>
            </w:pPr>
            <w:r w:rsidRPr="008A30DC">
              <w:rPr>
                <w:rStyle w:val="BackCoverContactBold"/>
                <w:b w:val="0"/>
              </w:rPr>
              <w:t>csiro.au/en/research/technology-space/energy/Electricity-transition/AR-PST</w:t>
            </w:r>
            <w:r>
              <w:rPr>
                <w:rStyle w:val="BackCoverContactBold"/>
                <w:b w:val="0"/>
              </w:rPr>
              <w:t xml:space="preserve"> </w:t>
            </w:r>
          </w:p>
        </w:tc>
      </w:tr>
      <w:tr w:rsidR="00557BBC" w14:paraId="2B744346" w14:textId="77777777" w:rsidTr="00557BBC">
        <w:trPr>
          <w:trHeight w:val="4819"/>
          <w:jc w:val="right"/>
        </w:trPr>
        <w:tc>
          <w:tcPr>
            <w:tcW w:w="4762" w:type="dxa"/>
          </w:tcPr>
          <w:p w14:paraId="5E48D730" w14:textId="4A2DE570" w:rsidR="00557BBC" w:rsidRPr="00557BBC" w:rsidRDefault="00557BBC" w:rsidP="001375BE">
            <w:pPr>
              <w:pStyle w:val="BackCoverContactDetails"/>
            </w:pPr>
          </w:p>
        </w:tc>
      </w:tr>
    </w:tbl>
    <w:sdt>
      <w:sdtPr>
        <w:id w:val="-993248963"/>
        <w:docPartObj>
          <w:docPartGallery w:val="Cover Pages"/>
        </w:docPartObj>
      </w:sdtPr>
      <w:sdtContent>
        <w:p w14:paraId="2645B16B" w14:textId="77777777" w:rsidR="00925BAA" w:rsidRDefault="00557BBC" w:rsidP="00595936">
          <w:pPr>
            <w:pStyle w:val="BodyText"/>
            <w:sectPr w:rsidR="00925BAA" w:rsidSect="00B822E4">
              <w:type w:val="evenPage"/>
              <w:pgSz w:w="11906" w:h="16838" w:code="9"/>
              <w:pgMar w:top="1134" w:right="1134" w:bottom="1134" w:left="1134" w:header="510" w:footer="624" w:gutter="0"/>
              <w:cols w:space="850"/>
              <w:docGrid w:linePitch="360"/>
            </w:sectPr>
          </w:pPr>
          <w:r>
            <w:rPr>
              <w:noProof/>
              <w:sz w:val="18"/>
            </w:rPr>
            <mc:AlternateContent>
              <mc:Choice Requires="wps">
                <w:drawing>
                  <wp:anchor distT="0" distB="0" distL="114300" distR="114300" simplePos="0" relativeHeight="251658242" behindDoc="0" locked="1" layoutInCell="1" allowOverlap="1" wp14:anchorId="29FDC580" wp14:editId="078E8018">
                    <wp:simplePos x="0" y="0"/>
                    <wp:positionH relativeFrom="page">
                      <wp:posOffset>0</wp:posOffset>
                    </wp:positionH>
                    <wp:positionV relativeFrom="page">
                      <wp:align>bottom</wp:align>
                    </wp:positionV>
                    <wp:extent cx="7560000" cy="630000"/>
                    <wp:effectExtent l="0" t="0" r="3175" b="0"/>
                    <wp:wrapNone/>
                    <wp:docPr id="35" name="Rectangle 35"/>
                    <wp:cNvGraphicFramePr/>
                    <a:graphic xmlns:a="http://schemas.openxmlformats.org/drawingml/2006/main">
                      <a:graphicData uri="http://schemas.microsoft.com/office/word/2010/wordprocessingShape">
                        <wps:wsp>
                          <wps:cNvSpPr/>
                          <wps:spPr>
                            <a:xfrm>
                              <a:off x="0" y="0"/>
                              <a:ext cx="7560000" cy="630000"/>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C3FE1FE" id="Rectangle 35" o:spid="_x0000_s1026" style="position:absolute;margin-left:0;margin-top:0;width:595.3pt;height:49.6pt;z-index:251658242;visibility:visible;mso-wrap-style:square;mso-width-percent:0;mso-height-percent:0;mso-wrap-distance-left:9pt;mso-wrap-distance-top:0;mso-wrap-distance-right:9pt;mso-wrap-distance-bottom:0;mso-position-horizontal:absolute;mso-position-horizontal-relative:page;mso-position-vertical:bottom;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Ud7dgIAAF4FAAAOAAAAZHJzL2Uyb0RvYy54bWysVEtv2zAMvg/YfxB0X51kfWxBnSJo0WFA&#10;0QZth54VWYoFyKJGKXGyXz9Kdpy0K3YY5oNMiuTHh0heXm0byzYKgwFX8vHJiDPlJFTGrUr+4/n2&#10;0xfOQhSuEhacKvlOBX41+/jhsvVTNYEabKWQEYgL09aXvI7RT4siyFo1IpyAV46EGrARkVhcFRWK&#10;ltAbW0xGo/OiBaw8glQh0O1NJ+SzjK+1kvFB66AisyWn2GI+MZ/LdBazSzFdofC1kX0Y4h+iaIRx&#10;5HSAuhFRsDWaP6AaIxEC6HgioSlAayNVzoGyGY/eZPNUC69yLlSc4Icyhf8HK+83T36BVIbWh2kg&#10;MmWx1dikP8XHtrlYu6FYahuZpMuLs/MRfZxJkp1/zjTBFAdrjyF+U9CwRJQc6TFyjcTmLsROda+S&#10;nAWwpro11mYmNYC6tsg2gp5uuZqkpyLwV1rWJV0HyaoTp5vikEqm4s6qpGfdo9LMVBT8JAeSu+zg&#10;REipXBx3olpUqvN9dpTaYJFjyYAJWZP/AbsHeJ3AHruLstdPpio36WA8+ltgnfFgkT2Di4NxYxzg&#10;ewCWsuo9d/r7InWlSVVaQrVbIEPoRiR4eWvo2e5EiAuBNBP00jTn8YEObaEtOfQUZzXgr/fukz61&#10;Kkk5a2nGSh5+rgUqzux3R038dXx6moYyM6dnFxNi8FiyPJa4dXMN1Atj2iheZjLpR7snNULzQutg&#10;nrySSDhJvksuI+6Z69jNPi0UqebzrEaD6EW8c09eJvBU1dSWz9sXgb7v3Uhdfw/7eRTTNy3c6SZL&#10;B/N1BG1yfx/q2tebhjg3Tr9w0pY45rPWYS3OfgMAAP//AwBQSwMEFAAGAAgAAAAhAAuVc5naAAAA&#10;BQEAAA8AAABkcnMvZG93bnJldi54bWxMj8FOwzAQRO9I/IO1SNyo0xwiEuJUVQUHLkgUVHHcxJvE&#10;aryObLcNf4/LBS4rjWY087beLHYSZ/LBOFawXmUgiDunDQ8KPj9eHh5BhIiscXJMCr4pwKa5vamx&#10;0u7C73Tex0GkEg4VKhhjnCspQzeSxbByM3HyeuctxiT9ILXHSyq3k8yzrJAWDaeFEWfajdQd9yer&#10;gPvXojTmrQ9+e7CH57z/agep1P3dsn0CEWmJf2G44id0aBJT606sg5gUpEfi77166zIrQLQKyjIH&#10;2dTyP33zAwAA//8DAFBLAQItABQABgAIAAAAIQC2gziS/gAAAOEBAAATAAAAAAAAAAAAAAAAAAAA&#10;AABbQ29udGVudF9UeXBlc10ueG1sUEsBAi0AFAAGAAgAAAAhADj9If/WAAAAlAEAAAsAAAAAAAAA&#10;AAAAAAAALwEAAF9yZWxzLy5yZWxzUEsBAi0AFAAGAAgAAAAhAI5NR3t2AgAAXgUAAA4AAAAAAAAA&#10;AAAAAAAALgIAAGRycy9lMm9Eb2MueG1sUEsBAi0AFAAGAAgAAAAhAAuVc5naAAAABQEAAA8AAAAA&#10;AAAAAAAAAAAA0AQAAGRycy9kb3ducmV2LnhtbFBLBQYAAAAABAAEAPMAAADXBQAAAAA=&#10;" fillcolor="white [3214]" stroked="f" strokeweight="2pt">
                    <w10:wrap anchorx="page" anchory="page"/>
                    <w10:anchorlock/>
                  </v:rect>
                </w:pict>
              </mc:Fallback>
            </mc:AlternateContent>
          </w:r>
          <w:r w:rsidRPr="000F4BA3">
            <w:rPr>
              <w:noProof/>
              <w:sz w:val="18"/>
            </w:rPr>
            <mc:AlternateContent>
              <mc:Choice Requires="wpg">
                <w:drawing>
                  <wp:anchor distT="0" distB="0" distL="720090" distR="114300" simplePos="0" relativeHeight="251658241" behindDoc="1" locked="1" layoutInCell="1" allowOverlap="1" wp14:anchorId="00D4BBDD" wp14:editId="31ED57BC">
                    <wp:simplePos x="0" y="0"/>
                    <wp:positionH relativeFrom="page">
                      <wp:posOffset>-2772410</wp:posOffset>
                    </wp:positionH>
                    <wp:positionV relativeFrom="margin">
                      <wp:posOffset>1843405</wp:posOffset>
                    </wp:positionV>
                    <wp:extent cx="5551170" cy="5543550"/>
                    <wp:effectExtent l="19050" t="19050" r="11430" b="19050"/>
                    <wp:wrapTight wrapText="bothSides">
                      <wp:wrapPolygon edited="0">
                        <wp:start x="9562" y="-74"/>
                        <wp:lineTo x="8524" y="-74"/>
                        <wp:lineTo x="5559" y="816"/>
                        <wp:lineTo x="5559" y="1113"/>
                        <wp:lineTo x="3780" y="2153"/>
                        <wp:lineTo x="2520" y="3340"/>
                        <wp:lineTo x="1631" y="4528"/>
                        <wp:lineTo x="667" y="6235"/>
                        <wp:lineTo x="74" y="8016"/>
                        <wp:lineTo x="-74" y="9427"/>
                        <wp:lineTo x="-74" y="12693"/>
                        <wp:lineTo x="296" y="14177"/>
                        <wp:lineTo x="741" y="15365"/>
                        <wp:lineTo x="1334" y="16553"/>
                        <wp:lineTo x="2150" y="17740"/>
                        <wp:lineTo x="3336" y="18928"/>
                        <wp:lineTo x="5040" y="20190"/>
                        <wp:lineTo x="7635" y="21303"/>
                        <wp:lineTo x="7857" y="21303"/>
                        <wp:lineTo x="9340" y="21600"/>
                        <wp:lineTo x="9414" y="21600"/>
                        <wp:lineTo x="12156" y="21600"/>
                        <wp:lineTo x="12231" y="21600"/>
                        <wp:lineTo x="13713" y="21303"/>
                        <wp:lineTo x="13787" y="21303"/>
                        <wp:lineTo x="16456" y="20115"/>
                        <wp:lineTo x="16530" y="20115"/>
                        <wp:lineTo x="18161" y="18928"/>
                        <wp:lineTo x="19347" y="17740"/>
                        <wp:lineTo x="20162" y="16553"/>
                        <wp:lineTo x="20755" y="15365"/>
                        <wp:lineTo x="21570" y="12990"/>
                        <wp:lineTo x="21570" y="9427"/>
                        <wp:lineTo x="21422" y="8313"/>
                        <wp:lineTo x="21422" y="8239"/>
                        <wp:lineTo x="21126" y="7052"/>
                        <wp:lineTo x="20607" y="5864"/>
                        <wp:lineTo x="19940" y="4676"/>
                        <wp:lineTo x="18976" y="3489"/>
                        <wp:lineTo x="17716" y="2227"/>
                        <wp:lineTo x="16307" y="1262"/>
                        <wp:lineTo x="15937" y="1113"/>
                        <wp:lineTo x="15937" y="816"/>
                        <wp:lineTo x="12898" y="-74"/>
                        <wp:lineTo x="11934" y="-74"/>
                        <wp:lineTo x="9562" y="-74"/>
                      </wp:wrapPolygon>
                    </wp:wrapTight>
                    <wp:docPr id="20" name="Group 2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5551170" cy="5543550"/>
                              <a:chOff x="0" y="0"/>
                              <a:chExt cx="5410200" cy="5403215"/>
                            </a:xfrm>
                          </wpg:grpSpPr>
                          <wps:wsp>
                            <wps:cNvPr id="21" name="Oval 21"/>
                            <wps:cNvSpPr>
                              <a:spLocks noChangeAspect="1"/>
                            </wps:cNvSpPr>
                            <wps:spPr>
                              <a:xfrm>
                                <a:off x="0" y="0"/>
                                <a:ext cx="5410200" cy="5403215"/>
                              </a:xfrm>
                              <a:prstGeom prst="ellipse">
                                <a:avLst/>
                              </a:prstGeom>
                              <a:noFill/>
                              <a:ln w="38100">
                                <a:solidFill>
                                  <a:srgbClr val="505AA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 name="Pie 53"/>
                            <wps:cNvSpPr>
                              <a:spLocks noChangeAspect="1"/>
                            </wps:cNvSpPr>
                            <wps:spPr>
                              <a:xfrm rot="16200000">
                                <a:off x="1355834" y="1340070"/>
                                <a:ext cx="2704465" cy="5403215"/>
                              </a:xfrm>
                              <a:custGeom>
                                <a:avLst/>
                                <a:gdLst>
                                  <a:gd name="connsiteX0" fmla="*/ 5153594 w 5153594"/>
                                  <a:gd name="connsiteY0" fmla="*/ 2576797 h 5153594"/>
                                  <a:gd name="connsiteX1" fmla="*/ 2576797 w 5153594"/>
                                  <a:gd name="connsiteY1" fmla="*/ 5153594 h 5153594"/>
                                  <a:gd name="connsiteX2" fmla="*/ 0 w 5153594"/>
                                  <a:gd name="connsiteY2" fmla="*/ 2576797 h 5153594"/>
                                  <a:gd name="connsiteX3" fmla="*/ 2576797 w 5153594"/>
                                  <a:gd name="connsiteY3" fmla="*/ 0 h 5153594"/>
                                  <a:gd name="connsiteX4" fmla="*/ 2576797 w 5153594"/>
                                  <a:gd name="connsiteY4" fmla="*/ 2576797 h 5153594"/>
                                  <a:gd name="connsiteX5" fmla="*/ 5153594 w 5153594"/>
                                  <a:gd name="connsiteY5" fmla="*/ 2576797 h 5153594"/>
                                  <a:gd name="connsiteX0" fmla="*/ 2576797 w 2576797"/>
                                  <a:gd name="connsiteY0" fmla="*/ 2576797 h 5153594"/>
                                  <a:gd name="connsiteX1" fmla="*/ 2576797 w 2576797"/>
                                  <a:gd name="connsiteY1" fmla="*/ 5153594 h 5153594"/>
                                  <a:gd name="connsiteX2" fmla="*/ 0 w 2576797"/>
                                  <a:gd name="connsiteY2" fmla="*/ 2576797 h 5153594"/>
                                  <a:gd name="connsiteX3" fmla="*/ 2576797 w 2576797"/>
                                  <a:gd name="connsiteY3" fmla="*/ 0 h 5153594"/>
                                  <a:gd name="connsiteX4" fmla="*/ 2576797 w 2576797"/>
                                  <a:gd name="connsiteY4" fmla="*/ 2576797 h 51535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6797" h="5153594">
                                    <a:moveTo>
                                      <a:pt x="2576797" y="2576797"/>
                                    </a:moveTo>
                                    <a:lnTo>
                                      <a:pt x="2576797" y="5153594"/>
                                    </a:lnTo>
                                    <a:cubicBezTo>
                                      <a:pt x="1153671" y="5153594"/>
                                      <a:pt x="0" y="3999923"/>
                                      <a:pt x="0" y="2576797"/>
                                    </a:cubicBezTo>
                                    <a:cubicBezTo>
                                      <a:pt x="0" y="1153671"/>
                                      <a:pt x="1153671" y="0"/>
                                      <a:pt x="2576797" y="0"/>
                                    </a:cubicBezTo>
                                    <a:lnTo>
                                      <a:pt x="2576797" y="2576797"/>
                                    </a:lnTo>
                                    <a:close/>
                                  </a:path>
                                </a:pathLst>
                              </a:custGeom>
                              <a:gradFill>
                                <a:gsLst>
                                  <a:gs pos="44000">
                                    <a:srgbClr val="8C5082"/>
                                  </a:gs>
                                  <a:gs pos="100000">
                                    <a:srgbClr val="505AA0"/>
                                  </a:gs>
                                </a:gsLst>
                                <a:lin ang="5400000" scaled="1"/>
                              </a:gradFill>
                              <a:ln w="38100">
                                <a:solidFill>
                                  <a:srgbClr val="505AA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277F4E2" id="Group 20" o:spid="_x0000_s1026" alt="&quot;&quot;" style="position:absolute;margin-left:-218.3pt;margin-top:145.15pt;width:437.1pt;height:436.5pt;z-index:-251658239;mso-wrap-distance-left:56.7pt;mso-position-horizontal-relative:page;mso-position-vertical-relative:margin;mso-width-relative:margin;mso-height-relative:margin" coordsize="54102,540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VqiFQUAAIgTAAAOAAAAZHJzL2Uyb0RvYy54bWzsWFtv2zYYfR+w/0DoccBqybbixIhTeOkS&#10;DAiaYMnQ7pGhqQtGkRpJx0l/fQ9JUVEunbIu28NQPxi8ne/OQ1KHb28bQW64NrWSqyR7kyaES6Y2&#10;tSxXyW9XJz/uJ8RYKjdUKMlXyR03yduj77873LVLPlWVEhuuCYRIs9y1q6Sytl1OJoZVvKHmjWq5&#10;xGShdEMturqcbDTdQXojJtM03ZvslN60WjFuDEbfhcnkyMsvCs7seVEYbolYJbDN+n/t/6/d/+To&#10;kC5LTduqZp0Z9CusaGgtobQX9Y5aSra6fiKqqZlWRhX2DVPNRBVFzbj3Ad5k6SNvTrXatt6Xcrkr&#10;2z5MCO2jOH21WPb+5lS3l+2FDtajeabYH4ZIdVxRWfK1aRFEpNaFarJry+UQ4vrlPf620I2TA7/I&#10;rQ/yXR9kfmsJw2Ce51m2QC4Y5vJ8PsvzLg2sQq6e4Fj1c0TOsxQ575DzdDbNcm8VXQbF3rzenF2L&#10;kjL3UTP/LGqXFW25T4ZxIbjQpN6skmmWEEkbVPb5DRUEXYTJacaSGFUzEtLBYoc0XTJeFMyxkNBl&#10;q4095aohrrFKuBB1a5wjdElvzox1ab1f5YalOqmF8DtDSLJbJbP9DGF3U0aJeuNmfUeX18dCEziO&#10;TKb5eu0TCWmDZegJ6SsneuZ9tHeCOxlC/soLRBKFMQ0a3M7nvVjKGJc2C1MV3fCoLYVFwXTPFQ7h&#10;HfECneQCVvayOwHPyw5iuvUOyj1x9ODO9b8C9wivWUnbg5taKv2cZwJedZrD+hikEBoXpWu1uUOd&#10;aRVoy7TspEYSz6ixF1SDp7AXwL32HH+FUMiU6loJqZT+9Ny4W4+NgNmE7MB7q8T8uaWaJ0T8IrFF&#10;DrL53BGl78zzxRQdPZy5Hs7IbXOskH3sAljnm269FbFZaNV8AEWvnVZMUcmge5Uwq2Pn2AY+Bskz&#10;vl77ZSDHltozedkyJ9xF1ZXv1e0Hqtuuki0Y5b2K2/JJNYe1DinVemtVUftSv49rF29QRNix/z5X&#10;TCNXXNSc5LPXpYpQJtkeGNLtDed4R8MZKHZ/Nk8ICDebzdMU7Ot3d6Tk6SKdz/fyLxMrXbJtYBEn&#10;NtIGTrsNCMQNlZuOBZmS0tSWf0Sui0agRn+YkDzLZ/nBnOxiK6h/Avp9CJrmi73FwYJUI6CPqL1e&#10;UwSNahqConmjmpC/XlM67s1weTRsVMdsoCOCRr0ZgtLxiKEUej9erOM50Kg3qKleUwzzqDdDUDRv&#10;VNNzpbMjHfw/qLcRTa9SbyM6XrHeRjS9Sr2N6BitN9wsev6hVbjJgKhuZcdJaOG4wV05kGGrjLtb&#10;DgkKfBi7oJ5wGAPlCG0EjHQOwfEkfxkYeRqCp39LM0I/BPtDBJF4meZwBvQ+z4eag5Audhp3fvdk&#10;Ev7JZHGkrxKdEDyZrsNewunsQu5C5ZrulhjzSSrcBgPj+1OowaXkSvmV1mWgXwc/YjvE/n6lkF9C&#10;RMkBEdex7XXNfuKfhqgMNuwtQqYGKBjszQBhwIDZAX5TH8WHEw8teyj/YW8oLuqEdVFcHHLaunM3&#10;IKKGfsJl4IEf0bun6yP2URSEMjwMuaT4+3CfKC/9/hDHm7e/yJemS2VpCLbJKsEVMF74h3f8/eM8&#10;3Y/lWhrnY0TggfAs5MGzwEFgRq9O1N0OzZ0+aCSGUcE38bWJpQMrv71FsHm+vUX+928R/xUDn3vC&#10;Xgmfptz3pGEf7eEHtKPPAAAA//8DAFBLAwQUAAYACAAAACEAtkxb6OMAAAANAQAADwAAAGRycy9k&#10;b3ducmV2LnhtbEyPwU7DMAyG70i8Q2QkblvaZRQoTadpAk7TJDYkxC1rvbZa41RN1nZvjznB0fan&#10;39+frSbbigF73zjSEM8jEEiFKxuqNHwe3mZPIHwwVJrWEWq4oodVfnuTmbR0I33gsA+V4BDyqdFQ&#10;h9ClUvqiRmv83HVIfDu53prAY1/Jsjcjh9tWLqIokdY0xB9q0+GmxuK8v1gN76MZ1yp+Hbbn0+b6&#10;fXjYfW1j1Pr+blq/gAg4hT8YfvVZHXJ2OroLlV60GmZLlSTMalg8RwoEI0v1yJsjs3GiFMg8k/9b&#10;5D8AAAD//wMAUEsBAi0AFAAGAAgAAAAhALaDOJL+AAAA4QEAABMAAAAAAAAAAAAAAAAAAAAAAFtD&#10;b250ZW50X1R5cGVzXS54bWxQSwECLQAUAAYACAAAACEAOP0h/9YAAACUAQAACwAAAAAAAAAAAAAA&#10;AAAvAQAAX3JlbHMvLnJlbHNQSwECLQAUAAYACAAAACEA47FaohUFAACIEwAADgAAAAAAAAAAAAAA&#10;AAAuAgAAZHJzL2Uyb0RvYy54bWxQSwECLQAUAAYACAAAACEAtkxb6OMAAAANAQAADwAAAAAAAAAA&#10;AAAAAABvBwAAZHJzL2Rvd25yZXYueG1sUEsFBgAAAAAEAAQA8wAAAH8IAAAAAA==&#10;">
                    <o:lock v:ext="edit" aspectratio="t"/>
                    <v:oval id="Oval 21" o:spid="_x0000_s1027" style="position:absolute;width:54102;height:540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GpiAwwAAANsAAAAPAAAAZHJzL2Rvd25yZXYueG1sRI9Li8JA&#10;EITvgv9h6AUvsk70IJJ1lF0f4M3Hrvc20ybZZHpCZmLiv3cEwWNRVV9R82VnSnGj2uWWFYxHEQji&#10;xOqcUwV/v9vPGQjnkTWWlknBnRwsF/3eHGNtWz7S7eRTESDsYlSQeV/FUrokI4NuZCvi4F1tbdAH&#10;WadS19gGuCnlJIqm0mDOYSHDilYZJcWpMQqK877ZHI5FmZ5/2ott3DD/Xw+VGnx0318gPHX+HX61&#10;d1rBZAzPL+EHyMUDAAD//wMAUEsBAi0AFAAGAAgAAAAhANvh9svuAAAAhQEAABMAAAAAAAAAAAAA&#10;AAAAAAAAAFtDb250ZW50X1R5cGVzXS54bWxQSwECLQAUAAYACAAAACEAWvQsW78AAAAVAQAACwAA&#10;AAAAAAAAAAAAAAAfAQAAX3JlbHMvLnJlbHNQSwECLQAUAAYACAAAACEAARqYgMMAAADbAAAADwAA&#10;AAAAAAAAAAAAAAAHAgAAZHJzL2Rvd25yZXYueG1sUEsFBgAAAAADAAMAtwAAAPcCAAAAAA==&#10;" filled="f" strokecolor="#505aa0" strokeweight="3pt">
                      <v:path arrowok="t"/>
                      <o:lock v:ext="edit" aspectratio="t"/>
                    </v:oval>
                    <v:shape id="Pie 53" o:spid="_x0000_s1028" style="position:absolute;left:13557;top:13401;width:27045;height:54032;rotation:-90;visibility:visible;mso-wrap-style:square;v-text-anchor:middle" coordsize="2576797,5153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BKe9wAAAANsAAAAPAAAAZHJzL2Rvd25yZXYueG1sRI/BisJA&#10;EETvwv7D0AvetGMEkayjiKzsHjWK5zbTmwQzPSEzq/HvHUHwWFTVK2qx6m2jrtz52omGyTgBxVI4&#10;U0up4XjYjuagfCAx1DhhDXf2sFp+DBaUGXeTPV/zUKoIEZ+RhiqENkP0RcWW/Ni1LNH7c52lEGVX&#10;ounoFuG2wTRJZmiplrhQUcubiotL/m814Hl3wEu9ldmJGfmYbH6m37nWw89+/QUqcB/e4Vf712hI&#10;U3h+iT8Alw8AAAD//wMAUEsBAi0AFAAGAAgAAAAhANvh9svuAAAAhQEAABMAAAAAAAAAAAAAAAAA&#10;AAAAAFtDb250ZW50X1R5cGVzXS54bWxQSwECLQAUAAYACAAAACEAWvQsW78AAAAVAQAACwAAAAAA&#10;AAAAAAAAAAAfAQAAX3JlbHMvLnJlbHNQSwECLQAUAAYACAAAACEAYwSnvcAAAADbAAAADwAAAAAA&#10;AAAAAAAAAAAHAgAAZHJzL2Rvd25yZXYueG1sUEsFBgAAAAADAAMAtwAAAPQCAAAAAA==&#10;" path="m2576797,2576797r,2576797c1153671,5153594,,3999923,,2576797,,1153671,1153671,,2576797,r,2576797xe" fillcolor="#8c5082" strokecolor="#505aa0" strokeweight="3pt">
                      <v:fill color2="#505aa0" colors="0 #8c5082;28836f #8c5082" focus="100%" type="gradient"/>
                      <v:path arrowok="t" o:connecttype="custom" o:connectlocs="2704465,2701608;2704465,5403215;0,2701608;2704465,0;2704465,2701608" o:connectangles="0,0,0,0,0"/>
                      <o:lock v:ext="edit" aspectratio="t"/>
                    </v:shape>
                    <w10:wrap type="tight" anchorx="page" anchory="margin"/>
                    <w10:anchorlock/>
                  </v:group>
                </w:pict>
              </mc:Fallback>
            </mc:AlternateContent>
          </w:r>
          <w:r w:rsidRPr="000F4BA3">
            <w:rPr>
              <w:noProof/>
              <w:sz w:val="18"/>
            </w:rPr>
            <mc:AlternateContent>
              <mc:Choice Requires="wps">
                <w:drawing>
                  <wp:anchor distT="0" distB="0" distL="114300" distR="114300" simplePos="0" relativeHeight="251658240" behindDoc="1" locked="1" layoutInCell="1" allowOverlap="1" wp14:anchorId="03019DF9" wp14:editId="37B58532">
                    <wp:simplePos x="0" y="0"/>
                    <wp:positionH relativeFrom="page">
                      <wp:align>right</wp:align>
                    </wp:positionH>
                    <wp:positionV relativeFrom="page">
                      <wp:posOffset>5325110</wp:posOffset>
                    </wp:positionV>
                    <wp:extent cx="7560000" cy="0"/>
                    <wp:effectExtent l="0" t="19050" r="22225" b="19050"/>
                    <wp:wrapNone/>
                    <wp:docPr id="36" name="Straight Connector 3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7560000" cy="0"/>
                            </a:xfrm>
                            <a:prstGeom prst="line">
                              <a:avLst/>
                            </a:prstGeom>
                            <a:ln w="38100">
                              <a:solidFill>
                                <a:srgbClr val="505AA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5789FA4A" id="Straight Connector 36" o:spid="_x0000_s1026" alt="&quot;&quot;" style="position:absolute;z-index:-251658240;visibility:visible;mso-wrap-style:square;mso-width-percent:0;mso-wrap-distance-left:9pt;mso-wrap-distance-top:0;mso-wrap-distance-right:9pt;mso-wrap-distance-bottom:0;mso-position-horizontal:right;mso-position-horizontal-relative:page;mso-position-vertical:absolute;mso-position-vertical-relative:page;mso-width-percent:0;mso-width-relative:margin" from="544.1pt,419.3pt" to="1139.4pt,419.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n+pwQEAAN8DAAAOAAAAZHJzL2Uyb0RvYy54bWysU8tu2zAQvBfoPxC815ISOA0Ey0GQIL0U&#10;bdDHB9DU0iJAcgmSteS/75Ky5aAtCrSIDpSW3JmdWa42d5M17AAhanQdb1Y1Z+Ak9trtO/7929O7&#10;W85iEq4XBh10/AiR323fvtmMvoUrHND0EBiRuNiOvuNDSr6tqigHsCKu0IOjQ4XBikRh2Fd9ECOx&#10;W1Nd1fVNNWLofUAJMdLu43zIt4VfKZDps1IREjMdJ22prKGsu7xW241o90H4QcuTDPEfKqzQjoou&#10;VI8iCfYj6N+orJYBI6q0kmgrVEpLKB7ITVP/4ubrIDwUL9Sc6Jc2xdejlZ8OD+45UBtGH9von0N2&#10;Malg85v0sak067g0C6bEJG2+X9/U9HAmz2fVBehDTB8ALcsfHTfaZR+iFYePMVExSj2n5G3j2Njx&#10;69uG+HIc0ej+SRtTgrDfPZjADoLucF2v7+/LtRHFizSKjCPei4vylY4G5gJfQDHdk+5mrpAHDBZa&#10;ISW41ORxKEyUnWGKJCzAk7S/AU/5GQpl+P4FvCBKZXRpAVvtMPxJdprOktWcf+7A7Du3YIf9sdxv&#10;aQ1NUXF4mvg8pi/jAr/8l9ufAAAA//8DAFBLAwQUAAYACAAAACEAfbWQ39sAAAAJAQAADwAAAGRy&#10;cy9kb3ducmV2LnhtbEyPQU/DMAyF70j8h8hI3Fg6Jk2lNJ02JHbhxADtmjamrUicKsm68O/xJCS4&#10;2X5Pz9+rN9lZMWOIoycFy0UBAqnzZqRewfvb810JIiZNRltPqOAbI2ya66taV8af6RXnQ+oFh1Cs&#10;tIIhpamSMnYDOh0XfkJi7dMHpxOvoZcm6DOHOyvvi2ItnR6JPwx6wqcBu6/DySl42VHeHvPetrMN&#10;cv4wx73brZS6vcnbRxAJc/ozwwWf0aFhptafyERhFXCRpKBclWsQF3n5UPDU/p5kU8v/DZofAAAA&#10;//8DAFBLAQItABQABgAIAAAAIQC2gziS/gAAAOEBAAATAAAAAAAAAAAAAAAAAAAAAABbQ29udGVu&#10;dF9UeXBlc10ueG1sUEsBAi0AFAAGAAgAAAAhADj9If/WAAAAlAEAAAsAAAAAAAAAAAAAAAAALwEA&#10;AF9yZWxzLy5yZWxzUEsBAi0AFAAGAAgAAAAhABySf6nBAQAA3wMAAA4AAAAAAAAAAAAAAAAALgIA&#10;AGRycy9lMm9Eb2MueG1sUEsBAi0AFAAGAAgAAAAhAH21kN/bAAAACQEAAA8AAAAAAAAAAAAAAAAA&#10;GwQAAGRycy9kb3ducmV2LnhtbFBLBQYAAAAABAAEAPMAAAAjBQAAAAA=&#10;" strokecolor="#505aa0" strokeweight="3pt">
                    <w10:wrap anchorx="page" anchory="page"/>
                    <w10:anchorlock/>
                  </v:line>
                </w:pict>
              </mc:Fallback>
            </mc:AlternateContent>
          </w:r>
        </w:p>
      </w:sdtContent>
    </w:sdt>
    <w:p w14:paraId="5AB4194E" w14:textId="77777777" w:rsidR="00A14107" w:rsidRPr="006C2F7A" w:rsidRDefault="00A14107" w:rsidP="00557BBC">
      <w:pPr>
        <w:pStyle w:val="BodyText"/>
        <w:rPr>
          <w:sz w:val="18"/>
        </w:rPr>
      </w:pPr>
    </w:p>
    <w:sectPr w:rsidR="00A14107" w:rsidRPr="006C2F7A" w:rsidSect="00B822E4">
      <w:type w:val="continuous"/>
      <w:pgSz w:w="11906" w:h="16838" w:code="9"/>
      <w:pgMar w:top="1134" w:right="1134" w:bottom="1134" w:left="1134" w:header="510" w:footer="62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DAD895" w14:textId="77777777" w:rsidR="00B12F5C" w:rsidRDefault="00B12F5C" w:rsidP="009964E7">
      <w:r>
        <w:separator/>
      </w:r>
    </w:p>
    <w:p w14:paraId="38B3BE78" w14:textId="77777777" w:rsidR="00B12F5C" w:rsidRDefault="00B12F5C"/>
  </w:endnote>
  <w:endnote w:type="continuationSeparator" w:id="0">
    <w:p w14:paraId="0468F696" w14:textId="77777777" w:rsidR="00B12F5C" w:rsidRDefault="00B12F5C" w:rsidP="009964E7">
      <w:r>
        <w:continuationSeparator/>
      </w:r>
    </w:p>
    <w:p w14:paraId="49C87F88" w14:textId="77777777" w:rsidR="00B12F5C" w:rsidRDefault="00B12F5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Feijoa Medium">
    <w:altName w:val="Arial"/>
    <w:panose1 w:val="00000000000000000000"/>
    <w:charset w:val="00"/>
    <w:family w:val="swiss"/>
    <w:notTrueType/>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Light">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2A4796" w14:textId="25B1E115" w:rsidR="00635C73" w:rsidRDefault="00635C73">
    <w:pPr>
      <w:pStyle w:val="Footer"/>
    </w:pPr>
    <w:r>
      <w:rPr>
        <w:noProof/>
      </w:rPr>
      <mc:AlternateContent>
        <mc:Choice Requires="wps">
          <w:drawing>
            <wp:anchor distT="0" distB="0" distL="0" distR="0" simplePos="0" relativeHeight="251658240" behindDoc="0" locked="0" layoutInCell="1" allowOverlap="1" wp14:anchorId="3414A817" wp14:editId="201F6639">
              <wp:simplePos x="635" y="635"/>
              <wp:positionH relativeFrom="page">
                <wp:align>center</wp:align>
              </wp:positionH>
              <wp:positionV relativeFrom="page">
                <wp:align>bottom</wp:align>
              </wp:positionV>
              <wp:extent cx="622300" cy="376555"/>
              <wp:effectExtent l="0" t="0" r="6350" b="0"/>
              <wp:wrapNone/>
              <wp:docPr id="1329150061"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3A572CC" w14:textId="7D31A04C" w:rsidR="00635C73" w:rsidRPr="00635C73" w:rsidRDefault="00635C73" w:rsidP="00635C73">
                          <w:pPr>
                            <w:spacing w:after="0"/>
                            <w:rPr>
                              <w:rFonts w:ascii="Aptos" w:eastAsia="Aptos" w:hAnsi="Aptos" w:cs="Aptos"/>
                              <w:noProof/>
                              <w:color w:val="FF0000"/>
                              <w:sz w:val="24"/>
                              <w:szCs w:val="24"/>
                            </w:rPr>
                          </w:pPr>
                          <w:r w:rsidRPr="00635C73">
                            <w:rPr>
                              <w:rFonts w:ascii="Aptos" w:eastAsia="Aptos" w:hAnsi="Aptos" w:cs="Aptos"/>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414A817" id="_x0000_t202" coordsize="21600,21600" o:spt="202" path="m,l,21600r21600,l21600,xe">
              <v:stroke joinstyle="miter"/>
              <v:path gradientshapeok="t" o:connecttype="rect"/>
            </v:shapetype>
            <v:shape id="Text Box 4" o:spid="_x0000_s1156" type="#_x0000_t202" alt="OFFICIAL" style="position:absolute;margin-left:0;margin-top:0;width:49pt;height:29.6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8gvhCQIAABUEAAAOAAAAZHJzL2Uyb0RvYy54bWysU8Fu2zAMvQ/YPwi6L3ZSJNuMOEXWIsOA&#10;oC2QDj0rshQbkERBUmJnXz9KtpOt7WnYRaZJ6pF8fFredlqRk3C+AVPS6SSnRBgOVWMOJf35vPn0&#10;hRIfmKmYAiNKehae3q4+fli2thAzqEFVwhEEMb5obUnrEGyRZZ7XQjM/ASsMBiU4zQL+ukNWOdYi&#10;ulbZLM8XWQuusg648B69932QrhK+lIKHRym9CESVFHsL6XTp3MczWy1ZcXDM1g0f2mD/0IVmjcGi&#10;F6h7Fhg5uuYNlG64Aw8yTDjoDKRsuEgz4DTT/NU0u5pZkWZBcry90OT/Hyx/OO3skyOh+wYdLjAS&#10;0lpfeHTGeTrpdPxipwTjSOH5QpvoAuHoXMxmNzlGOIZuPi/m83lEya6XrfPhuwBNolFSh1tJZLHT&#10;1oc+dUyJtQxsGqXSZpT5y4GY0ZNdO4xW6Pbd0PYeqjNO46BftLd802DNLfPhiTncLLaJag2PeEgF&#10;bUlhsCipwf16zx/zkXCMUtKiUkpqUMqUqB8GFxFFNRpuNPbJmH7N55EXc9R3gPqb4lOwPJnodUGN&#10;pnSgX1DH61gIQ8xwLFfS/WjehV6y+A64WK9TEurHsrA1O8sjdOQpkvjcvTBnB6YDrugBRhmx4hXh&#10;fW686e36GJD2tI3IaU/kQDVqL+1zeCdR3H/+p6zra179BgAA//8DAFBLAwQUAAYACAAAACEAaYjb&#10;D9kAAAADAQAADwAAAGRycy9kb3ducmV2LnhtbEyPwUrDQBCG74LvsIzgzW5sUNqYTZGCp4rQ1ou3&#10;7e40iWZnQ3bSpm/v6EUvAz//8M035WoKnTrhkNpIBu5nGSgkF31LtYH3/cvdAlRiS952kdDABROs&#10;quur0hY+nmmLpx3XSiCUCmugYe4LrZNrMNg0iz2SdMc4BMsSh1r7wZ4FHjo9z7JHHWxLcqGxPa4b&#10;dF+7MRh42PLr+Eb7/GOaXz43/drlx40z5vZmen4CxTjx3zL86Is6VOJ0iCP5pDoD8gj/TumWC0kH&#10;4S5z0FWp/7tX3wAAAP//AwBQSwECLQAUAAYACAAAACEAtoM4kv4AAADhAQAAEwAAAAAAAAAAAAAA&#10;AAAAAAAAW0NvbnRlbnRfVHlwZXNdLnhtbFBLAQItABQABgAIAAAAIQA4/SH/1gAAAJQBAAALAAAA&#10;AAAAAAAAAAAAAC8BAABfcmVscy8ucmVsc1BLAQItABQABgAIAAAAIQAs8gvhCQIAABUEAAAOAAAA&#10;AAAAAAAAAAAAAC4CAABkcnMvZTJvRG9jLnhtbFBLAQItABQABgAIAAAAIQBpiNsP2QAAAAMBAAAP&#10;AAAAAAAAAAAAAAAAAGMEAABkcnMvZG93bnJldi54bWxQSwUGAAAAAAQABADzAAAAaQUAAAAA&#10;" filled="f" stroked="f">
              <v:textbox style="mso-fit-shape-to-text:t" inset="0,0,0,15pt">
                <w:txbxContent>
                  <w:p w14:paraId="03A572CC" w14:textId="7D31A04C" w:rsidR="00635C73" w:rsidRPr="00635C73" w:rsidRDefault="00635C73" w:rsidP="00635C73">
                    <w:pPr>
                      <w:spacing w:after="0"/>
                      <w:rPr>
                        <w:rFonts w:ascii="Aptos" w:eastAsia="Aptos" w:hAnsi="Aptos" w:cs="Aptos"/>
                        <w:noProof/>
                        <w:color w:val="FF0000"/>
                        <w:sz w:val="24"/>
                        <w:szCs w:val="24"/>
                      </w:rPr>
                    </w:pPr>
                    <w:r w:rsidRPr="00635C73">
                      <w:rPr>
                        <w:rFonts w:ascii="Aptos" w:eastAsia="Aptos" w:hAnsi="Aptos" w:cs="Aptos"/>
                        <w:noProof/>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7CD110" w14:textId="28556995" w:rsidR="003972BC" w:rsidRDefault="00143596" w:rsidP="00AE0D97">
    <w:pPr>
      <w:pStyle w:val="Footer"/>
      <w:tabs>
        <w:tab w:val="clear" w:pos="4513"/>
        <w:tab w:val="clear" w:pos="9026"/>
      </w:tabs>
    </w:pPr>
    <w:r>
      <w:rPr>
        <w:rStyle w:val="PageNumber"/>
      </w:rPr>
      <w:fldChar w:fldCharType="begin"/>
    </w:r>
    <w:r>
      <w:rPr>
        <w:rStyle w:val="PageNumber"/>
      </w:rPr>
      <w:instrText xml:space="preserve"> PAGE  \* Arabic  \* MERGEFORMAT </w:instrText>
    </w:r>
    <w:r>
      <w:rPr>
        <w:rStyle w:val="PageNumber"/>
      </w:rPr>
      <w:fldChar w:fldCharType="separate"/>
    </w:r>
    <w:r>
      <w:rPr>
        <w:rStyle w:val="PageNumber"/>
        <w:noProof/>
      </w:rPr>
      <w:t>1</w:t>
    </w:r>
    <w:r>
      <w:rPr>
        <w:rStyle w:val="PageNumber"/>
      </w:rPr>
      <w:fldChar w:fldCharType="end"/>
    </w:r>
    <w:r>
      <w:rPr>
        <w:rStyle w:val="PageNumber"/>
      </w:rPr>
      <w:t xml:space="preserve">  </w:t>
    </w:r>
    <w:r w:rsidR="003972BC">
      <w:rPr>
        <w:rStyle w:val="PageNumber"/>
      </w:rPr>
      <w:t xml:space="preserve">|  </w:t>
    </w:r>
    <w:r w:rsidR="003972BC" w:rsidRPr="00883E43">
      <w:rPr>
        <w:b/>
        <w:noProof/>
      </w:rPr>
      <w:t>CSIRO</w:t>
    </w:r>
    <w:r w:rsidR="003972BC" w:rsidRPr="00883E43">
      <w:rPr>
        <w:noProof/>
      </w:rPr>
      <w:t xml:space="preserve"> Australia’s National Science Agency</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C1040C" w14:textId="69094051" w:rsidR="003972BC" w:rsidRDefault="003972BC" w:rsidP="00AE0D97">
    <w:pPr>
      <w:pStyle w:val="Footer"/>
      <w:tabs>
        <w:tab w:val="clear" w:pos="4513"/>
        <w:tab w:val="clear" w:pos="9026"/>
      </w:tabs>
      <w:jc w:val="right"/>
    </w:pPr>
    <w:r>
      <w:rPr>
        <w:noProof/>
      </w:rPr>
      <w:fldChar w:fldCharType="begin"/>
    </w:r>
    <w:r>
      <w:rPr>
        <w:noProof/>
      </w:rPr>
      <w:instrText xml:space="preserve"> STYLEREF  CoverTitle </w:instrText>
    </w:r>
    <w:r>
      <w:rPr>
        <w:noProof/>
      </w:rPr>
      <w:fldChar w:fldCharType="separate"/>
    </w:r>
    <w:r w:rsidR="002B2E43">
      <w:rPr>
        <w:noProof/>
      </w:rPr>
      <w:t>Restoration and Black Start</w:t>
    </w:r>
    <w:r>
      <w:rPr>
        <w:noProof/>
      </w:rPr>
      <w:fldChar w:fldCharType="end"/>
    </w:r>
    <w:r>
      <w:t xml:space="preserve">  |  </w:t>
    </w:r>
    <w:r w:rsidR="005163E7">
      <w:fldChar w:fldCharType="begin"/>
    </w:r>
    <w:r w:rsidR="005163E7">
      <w:instrText xml:space="preserve"> PAGE  \* Arabic  \* MERGEFORMAT </w:instrText>
    </w:r>
    <w:r w:rsidR="005163E7">
      <w:fldChar w:fldCharType="separate"/>
    </w:r>
    <w:r w:rsidR="005163E7">
      <w:rPr>
        <w:noProof/>
      </w:rPr>
      <w:t>2</w:t>
    </w:r>
    <w:r w:rsidR="005163E7">
      <w:fldChar w:fldCharType="end"/>
    </w:r>
    <w:r w:rsidR="00E556C3">
      <w:rPr>
        <w:rStyle w:val="PageNumber"/>
      </w:rP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6E8EBA" w14:textId="77777777" w:rsidR="00B12F5C" w:rsidRDefault="00B12F5C" w:rsidP="009964E7">
      <w:r>
        <w:separator/>
      </w:r>
    </w:p>
    <w:p w14:paraId="5866424C" w14:textId="77777777" w:rsidR="00B12F5C" w:rsidRDefault="00B12F5C"/>
  </w:footnote>
  <w:footnote w:type="continuationSeparator" w:id="0">
    <w:p w14:paraId="30FE0873" w14:textId="77777777" w:rsidR="00B12F5C" w:rsidRDefault="00B12F5C" w:rsidP="009964E7">
      <w:r>
        <w:continuationSeparator/>
      </w:r>
    </w:p>
    <w:p w14:paraId="1C96FD2B" w14:textId="77777777" w:rsidR="00B12F5C" w:rsidRDefault="00B12F5C"/>
  </w:footnote>
  <w:footnote w:id="1">
    <w:p w14:paraId="256DB739" w14:textId="4FEB4410" w:rsidR="00EF075F" w:rsidRDefault="00EF075F">
      <w:pPr>
        <w:pStyle w:val="FootnoteText"/>
      </w:pPr>
      <w:r>
        <w:rPr>
          <w:rStyle w:val="FootnoteReference"/>
        </w:rPr>
        <w:footnoteRef/>
      </w:r>
      <w:r>
        <w:t xml:space="preserve"> Deep network restart </w:t>
      </w:r>
      <w:r w:rsidR="00790507">
        <w:t>refers to</w:t>
      </w:r>
      <w:r>
        <w:t xml:space="preserve"> energi</w:t>
      </w:r>
      <w:r w:rsidR="00790507">
        <w:t>s</w:t>
      </w:r>
      <w:r>
        <w:t xml:space="preserve">ing network elements beyond </w:t>
      </w:r>
      <w:r w:rsidR="00790507">
        <w:t>the</w:t>
      </w:r>
      <w:r>
        <w:t xml:space="preserve"> connection point of the generator</w:t>
      </w:r>
      <w:r w:rsidR="00790507">
        <w:t>,</w:t>
      </w:r>
      <w:r>
        <w:t xml:space="preserve"> </w:t>
      </w:r>
      <w:r w:rsidR="00CB410E">
        <w:t xml:space="preserve">into the </w:t>
      </w:r>
      <w:r w:rsidR="00790507">
        <w:t xml:space="preserve">surrounding </w:t>
      </w:r>
      <w:r w:rsidR="00CB410E">
        <w:t>network connect</w:t>
      </w:r>
      <w:r w:rsidR="001B4E74">
        <w:t>ing the</w:t>
      </w:r>
      <w:r w:rsidR="00CB410E">
        <w:t xml:space="preserve"> generator to the rest of the grid. </w:t>
      </w:r>
    </w:p>
  </w:footnote>
  <w:footnote w:id="2">
    <w:p w14:paraId="75113D7F" w14:textId="51407705" w:rsidR="003C551E" w:rsidRDefault="003C551E">
      <w:pPr>
        <w:pStyle w:val="FootnoteText"/>
      </w:pPr>
      <w:r>
        <w:rPr>
          <w:rStyle w:val="FootnoteReference"/>
        </w:rPr>
        <w:footnoteRef/>
      </w:r>
      <w:r>
        <w:t xml:space="preserve"> See more at </w:t>
      </w:r>
      <w:hyperlink r:id="rId1" w:history="1">
        <w:r w:rsidRPr="00CB13AB">
          <w:rPr>
            <w:rStyle w:val="Hyperlink"/>
          </w:rPr>
          <w:t>https://www.aemo.com.au/energy-systems/electricity/national-electricity-market-nem/nem-forecasting-and-planning/transition-planning/transitional-services---type-2-services/black-start-capability-from-ibr</w:t>
        </w:r>
      </w:hyperlink>
      <w:r>
        <w:t xml:space="preserve"> </w:t>
      </w:r>
    </w:p>
  </w:footnote>
  <w:footnote w:id="3">
    <w:p w14:paraId="56A0F64F" w14:textId="1F36BF8B" w:rsidR="00824BF4" w:rsidRDefault="00824BF4">
      <w:pPr>
        <w:pStyle w:val="FootnoteText"/>
      </w:pPr>
      <w:r>
        <w:rPr>
          <w:rStyle w:val="FootnoteReference"/>
        </w:rPr>
        <w:footnoteRef/>
      </w:r>
      <w:r>
        <w:t xml:space="preserve"> </w:t>
      </w:r>
      <w:hyperlink r:id="rId2" w:history="1">
        <w:r w:rsidRPr="007803B3">
          <w:rPr>
            <w:rStyle w:val="Hyperlink"/>
          </w:rPr>
          <w:t>https://www.aemc.gov.au/sites/default/files/2024-01/Frequency%20Operating%20Standard.pdf</w:t>
        </w:r>
      </w:hyperlink>
      <w:r>
        <w:t xml:space="preserve"> </w:t>
      </w:r>
    </w:p>
  </w:footnote>
  <w:footnote w:id="4">
    <w:p w14:paraId="21467010" w14:textId="5F6D5695" w:rsidR="00026B03" w:rsidRDefault="00026B03">
      <w:pPr>
        <w:pStyle w:val="FootnoteText"/>
      </w:pPr>
      <w:r>
        <w:rPr>
          <w:rStyle w:val="FootnoteReference"/>
        </w:rPr>
        <w:footnoteRef/>
      </w:r>
      <w:r>
        <w:t xml:space="preserve"> </w:t>
      </w:r>
      <w:r w:rsidRPr="00026B03">
        <w:t>Mango is a specific type of ACSR (</w:t>
      </w:r>
      <w:r w:rsidR="00396FC4" w:rsidRPr="00026B03">
        <w:t>Aluminium</w:t>
      </w:r>
      <w:r w:rsidRPr="00026B03">
        <w:t xml:space="preserve"> Conductor Steel Reinforced) (Aluminium Conductor Steel Reinforced) conductor used in high-voltage overhead transmission lines, often identified by its 431 mm² cross-section and 54/3.00 stranding (54 aluminium wires over 7 steel wires)</w:t>
      </w:r>
      <w:r>
        <w:t>.</w:t>
      </w:r>
    </w:p>
  </w:footnote>
  <w:footnote w:id="5">
    <w:p w14:paraId="471D7046" w14:textId="0409BD75" w:rsidR="009C4F3D" w:rsidRDefault="009C4F3D" w:rsidP="005D6E5B">
      <w:pPr>
        <w:pStyle w:val="FootnoteText"/>
      </w:pPr>
      <w:r>
        <w:rPr>
          <w:rStyle w:val="FootnoteReference"/>
        </w:rPr>
        <w:footnoteRef/>
      </w:r>
      <w:r>
        <w:t xml:space="preserve"> See section 4.3.2 of</w:t>
      </w:r>
      <w:r w:rsidR="005D6E5B">
        <w:t xml:space="preserve"> Topic 5 Stage 4 Restoration and Black Start report</w:t>
      </w:r>
      <w:r>
        <w:t xml:space="preserve"> </w:t>
      </w:r>
    </w:p>
  </w:footnote>
  <w:footnote w:id="6">
    <w:p w14:paraId="4F690851" w14:textId="29E93536" w:rsidR="009C4F3D" w:rsidRDefault="009C4F3D" w:rsidP="009C4F3D">
      <w:pPr>
        <w:pStyle w:val="FootnoteText"/>
      </w:pPr>
      <w:r>
        <w:rPr>
          <w:rStyle w:val="FootnoteReference"/>
        </w:rPr>
        <w:footnoteRef/>
      </w:r>
      <w:r>
        <w:t xml:space="preserve"> This notation refers to </w:t>
      </w:r>
      <w:r w:rsidRPr="00151C88">
        <w:t>80% of nominal in the first limb (</w:t>
      </w:r>
      <w:r>
        <w:t xml:space="preserve">phase </w:t>
      </w:r>
      <w:r w:rsidRPr="00151C88">
        <w:t>A), -80% of nominal in the second limb (</w:t>
      </w:r>
      <w:r>
        <w:t xml:space="preserve">phase </w:t>
      </w:r>
      <w:r w:rsidRPr="00151C88">
        <w:t>B), and 0% in the third limb (</w:t>
      </w:r>
      <w:r>
        <w:t xml:space="preserve">phase </w:t>
      </w:r>
      <w:r w:rsidRPr="00151C88">
        <w:t>C)</w:t>
      </w:r>
      <w:r>
        <w:t>. More information is available in section 4.3.2 of</w:t>
      </w:r>
      <w:r w:rsidR="005D6E5B">
        <w:t xml:space="preserve"> Topic 5 Stage 4 Restoration and Black Start report</w:t>
      </w:r>
      <w:r>
        <w:t>.</w:t>
      </w:r>
    </w:p>
  </w:footnote>
  <w:footnote w:id="7">
    <w:p w14:paraId="6EC4225B" w14:textId="2D1BBF1A" w:rsidR="00A14A98" w:rsidRDefault="00A14A98">
      <w:pPr>
        <w:pStyle w:val="FootnoteText"/>
      </w:pPr>
      <w:r>
        <w:rPr>
          <w:rStyle w:val="FootnoteReference"/>
        </w:rPr>
        <w:footnoteRef/>
      </w:r>
      <w:r>
        <w:t xml:space="preserve"> Between 20 to 100% of device rating as a step change </w:t>
      </w:r>
      <w:r w:rsidR="005B57BD">
        <w:t xml:space="preserve">every two seconds, </w:t>
      </w:r>
      <w:r w:rsidR="00455D92">
        <w:t>using the built-in PSCAD</w:t>
      </w:r>
      <w:r w:rsidR="007572FF">
        <w:t>™</w:t>
      </w:r>
      <w:r w:rsidR="00455D92">
        <w:t xml:space="preserve"> </w:t>
      </w:r>
      <w:r w:rsidR="00C76E25">
        <w:t>random number generation tool with a randomly chosen seed.</w:t>
      </w:r>
    </w:p>
  </w:footnote>
  <w:footnote w:id="8">
    <w:p w14:paraId="0B70F1EE" w14:textId="77777777" w:rsidR="009C4F3D" w:rsidRDefault="009C4F3D" w:rsidP="009C4F3D">
      <w:pPr>
        <w:pStyle w:val="FootnoteText"/>
      </w:pPr>
      <w:r>
        <w:rPr>
          <w:rStyle w:val="FootnoteReference"/>
        </w:rPr>
        <w:footnoteRef/>
      </w:r>
      <w:r>
        <w:t xml:space="preserve"> At the time of external element testing. A harmonic filter was initially enabled at HUB A to change a resonance profile at initial network startup.</w:t>
      </w:r>
    </w:p>
  </w:footnote>
  <w:footnote w:id="9">
    <w:p w14:paraId="06FDFD86" w14:textId="77777777" w:rsidR="009C4F3D" w:rsidRDefault="009C4F3D" w:rsidP="009C4F3D">
      <w:pPr>
        <w:pStyle w:val="FootnoteText"/>
      </w:pPr>
      <w:r>
        <w:rPr>
          <w:rStyle w:val="FootnoteReference"/>
        </w:rPr>
        <w:footnoteRef/>
      </w:r>
      <w:r>
        <w:t xml:space="preserve"> This aspect of control is out of scope of the work considered here, which is predominantly focused on the dynamic stability timeframe.</w:t>
      </w:r>
    </w:p>
  </w:footnote>
  <w:footnote w:id="10">
    <w:p w14:paraId="58F3AAC9" w14:textId="77777777" w:rsidR="009C4F3D" w:rsidRDefault="009C4F3D" w:rsidP="009C4F3D">
      <w:pPr>
        <w:pStyle w:val="FootnoteText"/>
      </w:pPr>
      <w:r>
        <w:rPr>
          <w:rStyle w:val="FootnoteReference"/>
        </w:rPr>
        <w:footnoteRef/>
      </w:r>
      <w:r>
        <w:t xml:space="preserve"> See Topic 5 Stage 3 conclusions</w:t>
      </w:r>
    </w:p>
  </w:footnote>
  <w:footnote w:id="11">
    <w:p w14:paraId="16EBC833" w14:textId="77777777" w:rsidR="009C4F3D" w:rsidRDefault="009C4F3D" w:rsidP="009C4F3D">
      <w:pPr>
        <w:pStyle w:val="FootnoteText"/>
      </w:pPr>
      <w:r>
        <w:rPr>
          <w:rStyle w:val="FootnoteReference"/>
        </w:rPr>
        <w:footnoteRef/>
      </w:r>
      <w:r>
        <w:t xml:space="preserve"> Relative to the ideal 50% point previously mentioned.</w:t>
      </w:r>
    </w:p>
  </w:footnote>
  <w:footnote w:id="12">
    <w:p w14:paraId="6E6C0492" w14:textId="77777777" w:rsidR="009C4F3D" w:rsidRDefault="009C4F3D" w:rsidP="009C4F3D">
      <w:pPr>
        <w:pStyle w:val="FootnoteText"/>
      </w:pPr>
      <w:r>
        <w:rPr>
          <w:rStyle w:val="FootnoteReference"/>
        </w:rPr>
        <w:footnoteRef/>
      </w:r>
      <w:r>
        <w:t xml:space="preserve"> Relative to the ideal 50% point previously mentioned.</w:t>
      </w:r>
    </w:p>
  </w:footnote>
  <w:footnote w:id="13">
    <w:p w14:paraId="684A0DEB" w14:textId="0F47FF95" w:rsidR="00EE61BA" w:rsidRDefault="00EE61BA">
      <w:pPr>
        <w:pStyle w:val="FootnoteText"/>
      </w:pPr>
      <w:r>
        <w:rPr>
          <w:rStyle w:val="FootnoteReference"/>
        </w:rPr>
        <w:footnoteRef/>
      </w:r>
      <w:r>
        <w:t xml:space="preserve"> See </w:t>
      </w:r>
      <w:hyperlink r:id="rId3" w:history="1">
        <w:r w:rsidRPr="007D3AC6">
          <w:rPr>
            <w:rStyle w:val="Hyperlink"/>
          </w:rPr>
          <w:t>https://www.aemo.com.au/energy-systems/electricity/national-electricity-market-nem/nem-forecasting-and-planning/transition-planning/transitional-services---type-2-services/black-start-capability-from-ibr</w:t>
        </w:r>
      </w:hyperlink>
      <w:r>
        <w:t xml:space="preserve"> </w:t>
      </w:r>
    </w:p>
  </w:footnote>
  <w:footnote w:id="14">
    <w:p w14:paraId="45B726D2" w14:textId="69705619" w:rsidR="001447F2" w:rsidRDefault="001447F2">
      <w:pPr>
        <w:pStyle w:val="FootnoteText"/>
      </w:pPr>
      <w:r>
        <w:rPr>
          <w:rStyle w:val="FootnoteReference"/>
        </w:rPr>
        <w:footnoteRef/>
      </w:r>
      <w:r>
        <w:t xml:space="preserve"> </w:t>
      </w:r>
      <w:r w:rsidR="00A54FC6" w:rsidRPr="00A54FC6">
        <w:t>The discussions were with experienced control room staff and operational planning specialists in a</w:t>
      </w:r>
      <w:r w:rsidR="00B37539">
        <w:t>n</w:t>
      </w:r>
      <w:r w:rsidR="00A54FC6" w:rsidRPr="00A54FC6">
        <w:t xml:space="preserve"> in-person workshop with follow-up clarification calls. These were free-form discussions focusing on the general concerns that come to mind when considering the use of inverter-based equipment in system restart and on the challenges with the existing testing regimes.</w:t>
      </w:r>
    </w:p>
  </w:footnote>
  <w:footnote w:id="15">
    <w:p w14:paraId="0A543CAC" w14:textId="7EC57E22" w:rsidR="00EF775D" w:rsidRDefault="00EF775D">
      <w:pPr>
        <w:pStyle w:val="FootnoteText"/>
      </w:pPr>
      <w:r>
        <w:rPr>
          <w:rStyle w:val="FootnoteReference"/>
        </w:rPr>
        <w:footnoteRef/>
      </w:r>
      <w:r>
        <w:t xml:space="preserve"> For example: </w:t>
      </w:r>
      <w:hyperlink r:id="rId4" w:history="1">
        <w:r w:rsidRPr="007D3AC6">
          <w:rPr>
            <w:rStyle w:val="Hyperlink"/>
          </w:rPr>
          <w:t>https://ctlab.com/</w:t>
        </w:r>
      </w:hyperlink>
      <w:r>
        <w:t xml:space="preserve"> </w:t>
      </w:r>
    </w:p>
  </w:footnote>
  <w:footnote w:id="16">
    <w:p w14:paraId="1092A767" w14:textId="275A8E42" w:rsidR="00584BFC" w:rsidRDefault="00584BFC">
      <w:pPr>
        <w:pStyle w:val="FootnoteText"/>
      </w:pPr>
      <w:r>
        <w:rPr>
          <w:rStyle w:val="FootnoteReference"/>
        </w:rPr>
        <w:footnoteRef/>
      </w:r>
      <w:r>
        <w:t xml:space="preserve"> Should the mating VTs/CTs </w:t>
      </w:r>
      <w:r w:rsidR="00691FE3">
        <w:t xml:space="preserve">bandwidth </w:t>
      </w:r>
      <w:r>
        <w:t>allow.</w:t>
      </w:r>
    </w:p>
  </w:footnote>
  <w:footnote w:id="17">
    <w:p w14:paraId="40F85026" w14:textId="4C5A13BC" w:rsidR="009C4F3D" w:rsidRDefault="009C4F3D" w:rsidP="009C4F3D">
      <w:pPr>
        <w:pStyle w:val="FootnoteText"/>
      </w:pPr>
      <w:r>
        <w:rPr>
          <w:rStyle w:val="FootnoteReference"/>
        </w:rPr>
        <w:footnoteRef/>
      </w:r>
      <w:r>
        <w:t xml:space="preserve"> Noting the concerns from the NSPs surveyed that this may have altered over the lifetime</w:t>
      </w:r>
      <w:r w:rsidR="003E4131">
        <w:t xml:space="preserve"> of the transformer</w:t>
      </w:r>
    </w:p>
  </w:footnote>
  <w:footnote w:id="18">
    <w:p w14:paraId="0621A50C" w14:textId="6A0FBB94" w:rsidR="00760AE4" w:rsidRDefault="00760AE4">
      <w:pPr>
        <w:pStyle w:val="FootnoteText"/>
      </w:pPr>
      <w:r>
        <w:rPr>
          <w:rStyle w:val="FootnoteReference"/>
        </w:rPr>
        <w:footnoteRef/>
      </w:r>
      <w:r>
        <w:t xml:space="preserve"> Partial REZ re-energisation, compared to full re-energisation, is required not due to system strength limitations, but rather that </w:t>
      </w:r>
      <w:r w:rsidR="0063393A">
        <w:t>some</w:t>
      </w:r>
      <w:r>
        <w:t xml:space="preserve"> equipment</w:t>
      </w:r>
      <w:r w:rsidR="0063393A">
        <w:t xml:space="preserve"> such as wind turbines</w:t>
      </w:r>
      <w:r>
        <w:t xml:space="preserve"> will have minimum active power export requirements</w:t>
      </w:r>
      <w:r w:rsidR="0063393A">
        <w:t>. Should there not be a battery or absorbing load readily available to offtake this (cumulatively, considerably large amount of) energy</w:t>
      </w:r>
      <w:r w:rsidR="008E3AAD">
        <w:t>, the system will likely trip on an overfrequency event. Hence, only partial REZ re-energisation is required and recommended.</w:t>
      </w:r>
      <w:r w:rsidR="0063393A">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F53FD" w14:textId="5E1E6D25" w:rsidR="00D8085B" w:rsidRDefault="00D8085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45D48" w14:textId="504E0254" w:rsidR="00D8085B" w:rsidRDefault="00D8085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2D20E" w14:textId="013EB7D1" w:rsidR="00D8085B" w:rsidRDefault="00D8085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CC3EF2D2"/>
    <w:lvl w:ilvl="0">
      <w:start w:val="1"/>
      <w:numFmt w:val="lowerLetter"/>
      <w:pStyle w:val="ListNumber2"/>
      <w:lvlText w:val="%1."/>
      <w:lvlJc w:val="left"/>
      <w:pPr>
        <w:ind w:left="643" w:hanging="360"/>
      </w:pPr>
    </w:lvl>
  </w:abstractNum>
  <w:abstractNum w:abstractNumId="1" w15:restartNumberingAfterBreak="0">
    <w:nsid w:val="FFFFFF80"/>
    <w:multiLevelType w:val="singleLevel"/>
    <w:tmpl w:val="B442ECCC"/>
    <w:lvl w:ilvl="0">
      <w:start w:val="1"/>
      <w:numFmt w:val="bullet"/>
      <w:pStyle w:val="ListNumber5"/>
      <w:lvlText w:val=""/>
      <w:lvlJc w:val="left"/>
      <w:pPr>
        <w:tabs>
          <w:tab w:val="num" w:pos="1492"/>
        </w:tabs>
        <w:ind w:left="1492" w:hanging="360"/>
      </w:pPr>
      <w:rPr>
        <w:rFonts w:ascii="Symbol" w:hAnsi="Symbol" w:hint="default"/>
      </w:rPr>
    </w:lvl>
  </w:abstractNum>
  <w:abstractNum w:abstractNumId="2" w15:restartNumberingAfterBreak="0">
    <w:nsid w:val="FFFFFF81"/>
    <w:multiLevelType w:val="singleLevel"/>
    <w:tmpl w:val="B77C9CB0"/>
    <w:lvl w:ilvl="0">
      <w:start w:val="1"/>
      <w:numFmt w:val="bullet"/>
      <w:pStyle w:val="ListNumber4"/>
      <w:lvlText w:val=""/>
      <w:lvlJc w:val="left"/>
      <w:pPr>
        <w:tabs>
          <w:tab w:val="num" w:pos="1209"/>
        </w:tabs>
        <w:ind w:left="1209" w:hanging="360"/>
      </w:pPr>
      <w:rPr>
        <w:rFonts w:ascii="Symbol" w:hAnsi="Symbol" w:hint="default"/>
      </w:rPr>
    </w:lvl>
  </w:abstractNum>
  <w:abstractNum w:abstractNumId="3" w15:restartNumberingAfterBreak="0">
    <w:nsid w:val="FFFFFF83"/>
    <w:multiLevelType w:val="singleLevel"/>
    <w:tmpl w:val="2716FB9A"/>
    <w:lvl w:ilvl="0">
      <w:start w:val="1"/>
      <w:numFmt w:val="bullet"/>
      <w:pStyle w:val="ListBullet5"/>
      <w:lvlText w:val="–"/>
      <w:lvlJc w:val="left"/>
      <w:pPr>
        <w:ind w:left="360" w:hanging="360"/>
      </w:pPr>
      <w:rPr>
        <w:rFonts w:ascii="Feijoa Medium" w:hAnsi="Feijoa Medium" w:hint="default"/>
      </w:rPr>
    </w:lvl>
  </w:abstractNum>
  <w:abstractNum w:abstractNumId="4" w15:restartNumberingAfterBreak="0">
    <w:nsid w:val="FFFFFF88"/>
    <w:multiLevelType w:val="singleLevel"/>
    <w:tmpl w:val="87D43BCA"/>
    <w:lvl w:ilvl="0">
      <w:start w:val="1"/>
      <w:numFmt w:val="decimal"/>
      <w:pStyle w:val="ListBullet4"/>
      <w:lvlText w:val="%1."/>
      <w:lvlJc w:val="left"/>
      <w:pPr>
        <w:ind w:left="360" w:hanging="360"/>
      </w:pPr>
      <w:rPr>
        <w:rFonts w:cs="Times New Roman"/>
      </w:rPr>
    </w:lvl>
  </w:abstractNum>
  <w:abstractNum w:abstractNumId="5" w15:restartNumberingAfterBreak="0">
    <w:nsid w:val="FFFFFF89"/>
    <w:multiLevelType w:val="singleLevel"/>
    <w:tmpl w:val="1E9455E0"/>
    <w:lvl w:ilvl="0">
      <w:start w:val="1"/>
      <w:numFmt w:val="bullet"/>
      <w:lvlText w:val=""/>
      <w:lvlJc w:val="left"/>
      <w:pPr>
        <w:tabs>
          <w:tab w:val="num" w:pos="360"/>
        </w:tabs>
        <w:ind w:left="360" w:hanging="360"/>
      </w:pPr>
      <w:rPr>
        <w:rFonts w:ascii="Symbol" w:hAnsi="Symbol" w:hint="default"/>
      </w:rPr>
    </w:lvl>
  </w:abstractNum>
  <w:abstractNum w:abstractNumId="6" w15:restartNumberingAfterBreak="0">
    <w:nsid w:val="2086735F"/>
    <w:multiLevelType w:val="multilevel"/>
    <w:tmpl w:val="F1420D32"/>
    <w:styleLink w:val="TableBullets"/>
    <w:lvl w:ilvl="0">
      <w:start w:val="1"/>
      <w:numFmt w:val="bullet"/>
      <w:pStyle w:val="TableBullet"/>
      <w:lvlText w:val=""/>
      <w:lvlJc w:val="left"/>
      <w:pPr>
        <w:tabs>
          <w:tab w:val="num" w:pos="170"/>
        </w:tabs>
        <w:ind w:left="170" w:hanging="17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21050236"/>
    <w:multiLevelType w:val="multilevel"/>
    <w:tmpl w:val="9432AB92"/>
    <w:styleLink w:val="Sources"/>
    <w:lvl w:ilvl="0">
      <w:start w:val="1"/>
      <w:numFmt w:val="none"/>
      <w:lvlText w:val="Source:"/>
      <w:lvlJc w:val="left"/>
      <w:pPr>
        <w:tabs>
          <w:tab w:val="num" w:pos="624"/>
        </w:tabs>
        <w:ind w:left="624" w:hanging="624"/>
      </w:pPr>
      <w:rPr>
        <w:rFonts w:cs="Times New Roman" w:hint="default"/>
      </w:rPr>
    </w:lvl>
    <w:lvl w:ilvl="1">
      <w:start w:val="1"/>
      <w:numFmt w:val="none"/>
      <w:lvlText w:val=""/>
      <w:lvlJc w:val="left"/>
      <w:pPr>
        <w:ind w:left="720" w:hanging="360"/>
      </w:pPr>
      <w:rPr>
        <w:rFonts w:cs="Times New Roman" w:hint="default"/>
      </w:rPr>
    </w:lvl>
    <w:lvl w:ilvl="2">
      <w:start w:val="1"/>
      <w:numFmt w:val="none"/>
      <w:lvlText w:val=""/>
      <w:lvlJc w:val="left"/>
      <w:pPr>
        <w:ind w:left="1080" w:hanging="360"/>
      </w:pPr>
      <w:rPr>
        <w:rFonts w:cs="Times New Roman" w:hint="default"/>
      </w:rPr>
    </w:lvl>
    <w:lvl w:ilvl="3">
      <w:start w:val="1"/>
      <w:numFmt w:val="none"/>
      <w:lvlText w:val=""/>
      <w:lvlJc w:val="left"/>
      <w:pPr>
        <w:ind w:left="1440" w:hanging="360"/>
      </w:pPr>
      <w:rPr>
        <w:rFonts w:cs="Times New Roman" w:hint="default"/>
      </w:rPr>
    </w:lvl>
    <w:lvl w:ilvl="4">
      <w:start w:val="1"/>
      <w:numFmt w:val="none"/>
      <w:lvlText w:val=""/>
      <w:lvlJc w:val="left"/>
      <w:pPr>
        <w:ind w:left="1800" w:hanging="360"/>
      </w:pPr>
      <w:rPr>
        <w:rFonts w:cs="Times New Roman" w:hint="default"/>
      </w:rPr>
    </w:lvl>
    <w:lvl w:ilvl="5">
      <w:start w:val="1"/>
      <w:numFmt w:val="none"/>
      <w:lvlText w:val=""/>
      <w:lvlJc w:val="left"/>
      <w:pPr>
        <w:ind w:left="2160" w:hanging="360"/>
      </w:pPr>
      <w:rPr>
        <w:rFonts w:cs="Times New Roman" w:hint="default"/>
      </w:rPr>
    </w:lvl>
    <w:lvl w:ilvl="6">
      <w:start w:val="1"/>
      <w:numFmt w:val="none"/>
      <w:lvlText w:val=""/>
      <w:lvlJc w:val="left"/>
      <w:pPr>
        <w:ind w:left="2520" w:hanging="360"/>
      </w:pPr>
      <w:rPr>
        <w:rFonts w:cs="Times New Roman" w:hint="default"/>
      </w:rPr>
    </w:lvl>
    <w:lvl w:ilvl="7">
      <w:start w:val="1"/>
      <w:numFmt w:val="none"/>
      <w:lvlText w:val=""/>
      <w:lvlJc w:val="left"/>
      <w:pPr>
        <w:ind w:left="2880" w:hanging="360"/>
      </w:pPr>
      <w:rPr>
        <w:rFonts w:cs="Times New Roman" w:hint="default"/>
      </w:rPr>
    </w:lvl>
    <w:lvl w:ilvl="8">
      <w:start w:val="1"/>
      <w:numFmt w:val="none"/>
      <w:lvlText w:val=""/>
      <w:lvlJc w:val="left"/>
      <w:pPr>
        <w:ind w:left="3240" w:hanging="360"/>
      </w:pPr>
      <w:rPr>
        <w:rFonts w:cs="Times New Roman" w:hint="default"/>
      </w:rPr>
    </w:lvl>
  </w:abstractNum>
  <w:abstractNum w:abstractNumId="8" w15:restartNumberingAfterBreak="0">
    <w:nsid w:val="27DD757C"/>
    <w:multiLevelType w:val="multilevel"/>
    <w:tmpl w:val="DF1E12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8B57485"/>
    <w:multiLevelType w:val="multilevel"/>
    <w:tmpl w:val="0C09001D"/>
    <w:styleLink w:val="1ai"/>
    <w:lvl w:ilvl="0">
      <w:start w:val="1"/>
      <w:numFmt w:val="decimal"/>
      <w:lvlText w:val="%1)"/>
      <w:lvlJc w:val="left"/>
      <w:pPr>
        <w:tabs>
          <w:tab w:val="num" w:pos="360"/>
        </w:tabs>
        <w:ind w:left="360" w:hanging="360"/>
      </w:pPr>
      <w:rPr>
        <w:rFonts w:cs="Times New Roman"/>
      </w:rPr>
    </w:lvl>
    <w:lvl w:ilvl="1">
      <w:start w:val="1"/>
      <w:numFmt w:val="lowerLetter"/>
      <w:lvlText w:val="%2)"/>
      <w:lvlJc w:val="left"/>
      <w:pPr>
        <w:tabs>
          <w:tab w:val="num" w:pos="720"/>
        </w:tabs>
        <w:ind w:left="720" w:hanging="360"/>
      </w:pPr>
      <w:rPr>
        <w:rFonts w:cs="Times New Roman"/>
      </w:rPr>
    </w:lvl>
    <w:lvl w:ilvl="2">
      <w:start w:val="1"/>
      <w:numFmt w:val="lowerRoman"/>
      <w:lvlText w:val="%3)"/>
      <w:lvlJc w:val="left"/>
      <w:pPr>
        <w:tabs>
          <w:tab w:val="num" w:pos="1080"/>
        </w:tabs>
        <w:ind w:left="1080" w:hanging="360"/>
      </w:pPr>
      <w:rPr>
        <w:rFonts w:cs="Times New Roman"/>
      </w:rPr>
    </w:lvl>
    <w:lvl w:ilvl="3">
      <w:start w:val="1"/>
      <w:numFmt w:val="decimal"/>
      <w:lvlText w:val="(%4)"/>
      <w:lvlJc w:val="left"/>
      <w:pPr>
        <w:tabs>
          <w:tab w:val="num" w:pos="1440"/>
        </w:tabs>
        <w:ind w:left="1440" w:hanging="360"/>
      </w:pPr>
      <w:rPr>
        <w:rFonts w:cs="Times New Roman"/>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10" w15:restartNumberingAfterBreak="0">
    <w:nsid w:val="2BAF246C"/>
    <w:multiLevelType w:val="multilevel"/>
    <w:tmpl w:val="F800AAA2"/>
    <w:lvl w:ilvl="0">
      <w:start w:val="1"/>
      <w:numFmt w:val="none"/>
      <w:lvlText w:val=""/>
      <w:lvlJc w:val="left"/>
      <w:pPr>
        <w:ind w:left="360" w:hanging="360"/>
      </w:pPr>
      <w:rPr>
        <w:rFonts w:hint="default"/>
      </w:rPr>
    </w:lvl>
    <w:lvl w:ilvl="1">
      <w:start w:val="1"/>
      <w:numFmt w:val="none"/>
      <w:lvlText w:val=""/>
      <w:lvlJc w:val="left"/>
      <w:pPr>
        <w:ind w:left="792" w:hanging="432"/>
      </w:pPr>
      <w:rPr>
        <w:rFonts w:hint="default"/>
      </w:rPr>
    </w:lvl>
    <w:lvl w:ilvl="2">
      <w:start w:val="1"/>
      <w:numFmt w:val="none"/>
      <w:lvlText w:val=""/>
      <w:lvlJc w:val="left"/>
      <w:pPr>
        <w:ind w:left="1224" w:hanging="504"/>
      </w:pPr>
      <w:rPr>
        <w:rFonts w:hint="default"/>
      </w:rPr>
    </w:lvl>
    <w:lvl w:ilvl="3">
      <w:start w:val="1"/>
      <w:numFmt w:val="none"/>
      <w:lvlText w:val=""/>
      <w:lvlJc w:val="left"/>
      <w:pPr>
        <w:ind w:left="1728" w:hanging="648"/>
      </w:pPr>
      <w:rPr>
        <w:rFonts w:hint="default"/>
      </w:rPr>
    </w:lvl>
    <w:lvl w:ilvl="4">
      <w:start w:val="1"/>
      <w:numFmt w:val="none"/>
      <w:lvlText w:val=""/>
      <w:lvlJc w:val="left"/>
      <w:pPr>
        <w:ind w:left="2232" w:hanging="792"/>
      </w:pPr>
      <w:rPr>
        <w:rFonts w:hint="default"/>
      </w:rPr>
    </w:lvl>
    <w:lvl w:ilvl="5">
      <w:start w:val="1"/>
      <w:numFmt w:val="none"/>
      <w:lvlText w:val=""/>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367614C6"/>
    <w:multiLevelType w:val="multilevel"/>
    <w:tmpl w:val="0C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224"/>
        </w:tabs>
        <w:ind w:left="1224" w:hanging="504"/>
      </w:pPr>
      <w:rPr>
        <w:rFonts w:cs="Times New Roman"/>
      </w:rPr>
    </w:lvl>
    <w:lvl w:ilvl="3">
      <w:start w:val="1"/>
      <w:numFmt w:val="decimal"/>
      <w:lvlText w:val="%1.%2.%3.%4."/>
      <w:lvlJc w:val="left"/>
      <w:pPr>
        <w:tabs>
          <w:tab w:val="num" w:pos="180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288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3960"/>
        </w:tabs>
        <w:ind w:left="3744" w:hanging="1224"/>
      </w:pPr>
      <w:rPr>
        <w:rFonts w:cs="Times New Roman"/>
      </w:rPr>
    </w:lvl>
    <w:lvl w:ilvl="8">
      <w:start w:val="1"/>
      <w:numFmt w:val="decimal"/>
      <w:lvlText w:val="%1.%2.%3.%4.%5.%6.%7.%8.%9."/>
      <w:lvlJc w:val="left"/>
      <w:pPr>
        <w:tabs>
          <w:tab w:val="num" w:pos="4680"/>
        </w:tabs>
        <w:ind w:left="4320" w:hanging="1440"/>
      </w:pPr>
      <w:rPr>
        <w:rFonts w:cs="Times New Roman"/>
      </w:rPr>
    </w:lvl>
  </w:abstractNum>
  <w:abstractNum w:abstractNumId="12" w15:restartNumberingAfterBreak="0">
    <w:nsid w:val="3D1F1A69"/>
    <w:multiLevelType w:val="hybridMultilevel"/>
    <w:tmpl w:val="F24AB66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3EA7459B"/>
    <w:multiLevelType w:val="hybridMultilevel"/>
    <w:tmpl w:val="F470F45C"/>
    <w:lvl w:ilvl="0" w:tplc="1FAC625A">
      <w:start w:val="1"/>
      <w:numFmt w:val="bullet"/>
      <w:pStyle w:val="Boxedlist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4" w15:restartNumberingAfterBreak="0">
    <w:nsid w:val="4265682E"/>
    <w:multiLevelType w:val="multilevel"/>
    <w:tmpl w:val="6E74B694"/>
    <w:styleLink w:val="Bullets"/>
    <w:lvl w:ilvl="0">
      <w:start w:val="1"/>
      <w:numFmt w:val="bullet"/>
      <w:pStyle w:val="ListBullet"/>
      <w:lvlText w:val=""/>
      <w:lvlJc w:val="left"/>
      <w:pPr>
        <w:tabs>
          <w:tab w:val="num" w:pos="199"/>
        </w:tabs>
        <w:ind w:left="199" w:hanging="199"/>
      </w:pPr>
      <w:rPr>
        <w:rFonts w:ascii="Symbol" w:hAnsi="Symbol" w:hint="default"/>
      </w:rPr>
    </w:lvl>
    <w:lvl w:ilvl="1">
      <w:start w:val="1"/>
      <w:numFmt w:val="bullet"/>
      <w:pStyle w:val="ListBullet2"/>
      <w:lvlText w:val="–"/>
      <w:lvlJc w:val="left"/>
      <w:pPr>
        <w:tabs>
          <w:tab w:val="num" w:pos="397"/>
        </w:tabs>
        <w:ind w:left="397" w:hanging="198"/>
      </w:pPr>
      <w:rPr>
        <w:rFonts w:ascii="Arial" w:hAnsi="Arial" w:hint="default"/>
      </w:rPr>
    </w:lvl>
    <w:lvl w:ilvl="2">
      <w:start w:val="1"/>
      <w:numFmt w:val="bullet"/>
      <w:lvlText w:val="–"/>
      <w:lvlJc w:val="left"/>
      <w:pPr>
        <w:tabs>
          <w:tab w:val="num" w:pos="595"/>
        </w:tabs>
        <w:ind w:left="595" w:hanging="198"/>
      </w:pPr>
      <w:rPr>
        <w:rFonts w:ascii="Arial" w:hAnsi="Arial"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left"/>
      <w:pPr>
        <w:ind w:left="4320" w:hanging="36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left"/>
      <w:pPr>
        <w:ind w:left="6480" w:hanging="360"/>
      </w:pPr>
      <w:rPr>
        <w:rFonts w:cs="Times New Roman" w:hint="default"/>
      </w:rPr>
    </w:lvl>
  </w:abstractNum>
  <w:abstractNum w:abstractNumId="15" w15:restartNumberingAfterBreak="0">
    <w:nsid w:val="51CD7772"/>
    <w:multiLevelType w:val="hybridMultilevel"/>
    <w:tmpl w:val="24F6474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59444BE6"/>
    <w:multiLevelType w:val="multilevel"/>
    <w:tmpl w:val="092ADFE4"/>
    <w:lvl w:ilvl="0">
      <w:start w:val="1"/>
      <w:numFmt w:val="decimal"/>
      <w:pStyle w:val="Heading1"/>
      <w:lvlText w:val="%1"/>
      <w:lvlJc w:val="left"/>
      <w:pPr>
        <w:ind w:left="432" w:hanging="432"/>
      </w:pPr>
      <w:rPr>
        <w:rFonts w:cs="Times New Roman" w:hint="default"/>
      </w:rPr>
    </w:lvl>
    <w:lvl w:ilvl="1">
      <w:start w:val="1"/>
      <w:numFmt w:val="decimal"/>
      <w:pStyle w:val="Heading2"/>
      <w:lvlText w:val="%1.%2"/>
      <w:lvlJc w:val="left"/>
      <w:pPr>
        <w:ind w:left="576" w:hanging="576"/>
      </w:pPr>
      <w:rPr>
        <w:rFonts w:cs="Times New Roman" w:hint="default"/>
      </w:rPr>
    </w:lvl>
    <w:lvl w:ilvl="2">
      <w:start w:val="1"/>
      <w:numFmt w:val="decimal"/>
      <w:pStyle w:val="Heading3"/>
      <w:lvlText w:val="%1.%2.%3"/>
      <w:lvlJc w:val="left"/>
      <w:pPr>
        <w:ind w:left="720" w:hanging="720"/>
      </w:pPr>
      <w:rPr>
        <w:rFonts w:cs="Times New Roman" w:hint="default"/>
      </w:rPr>
    </w:lvl>
    <w:lvl w:ilvl="3">
      <w:start w:val="1"/>
      <w:numFmt w:val="decimal"/>
      <w:lvlText w:val="%1.%2.%3.%4"/>
      <w:lvlJc w:val="left"/>
      <w:pPr>
        <w:ind w:left="864" w:hanging="864"/>
      </w:pPr>
      <w:rPr>
        <w:rFonts w:cs="Times New Roman" w:hint="default"/>
      </w:rPr>
    </w:lvl>
    <w:lvl w:ilvl="4">
      <w:start w:val="1"/>
      <w:numFmt w:val="decimal"/>
      <w:lvlText w:val="%1.%2.%3.%4.%5"/>
      <w:lvlJc w:val="left"/>
      <w:pPr>
        <w:ind w:left="1008" w:hanging="1008"/>
      </w:pPr>
      <w:rPr>
        <w:rFonts w:cs="Times New Roman" w:hint="default"/>
      </w:rPr>
    </w:lvl>
    <w:lvl w:ilvl="5">
      <w:start w:val="1"/>
      <w:numFmt w:val="decimal"/>
      <w:lvlText w:val="%1.%2.%3.%4.%5.%6"/>
      <w:lvlJc w:val="left"/>
      <w:pPr>
        <w:ind w:left="1152" w:hanging="1152"/>
      </w:pPr>
      <w:rPr>
        <w:rFonts w:cs="Times New Roman" w:hint="default"/>
      </w:rPr>
    </w:lvl>
    <w:lvl w:ilvl="6">
      <w:start w:val="1"/>
      <w:numFmt w:val="decimal"/>
      <w:lvlText w:val="%1.%2.%3.%4.%5.%6.%7"/>
      <w:lvlJc w:val="left"/>
      <w:pPr>
        <w:ind w:left="1296" w:hanging="1296"/>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584" w:hanging="1584"/>
      </w:pPr>
      <w:rPr>
        <w:rFonts w:cs="Times New Roman" w:hint="default"/>
      </w:rPr>
    </w:lvl>
  </w:abstractNum>
  <w:abstractNum w:abstractNumId="17" w15:restartNumberingAfterBreak="0">
    <w:nsid w:val="5A1767B6"/>
    <w:multiLevelType w:val="multilevel"/>
    <w:tmpl w:val="14C8A526"/>
    <w:styleLink w:val="Numbers"/>
    <w:lvl w:ilvl="0">
      <w:start w:val="1"/>
      <w:numFmt w:val="decimal"/>
      <w:pStyle w:val="ListNumber"/>
      <w:lvlText w:val="%1."/>
      <w:lvlJc w:val="left"/>
      <w:pPr>
        <w:tabs>
          <w:tab w:val="num" w:pos="227"/>
        </w:tabs>
        <w:ind w:left="227" w:hanging="227"/>
      </w:pPr>
      <w:rPr>
        <w:rFonts w:cs="Times New Roman" w:hint="default"/>
      </w:rPr>
    </w:lvl>
    <w:lvl w:ilvl="1">
      <w:start w:val="1"/>
      <w:numFmt w:val="none"/>
      <w:lvlText w:val=""/>
      <w:lvlJc w:val="left"/>
      <w:pPr>
        <w:ind w:left="1440" w:hanging="360"/>
      </w:pPr>
      <w:rPr>
        <w:rFonts w:cs="Times New Roman" w:hint="default"/>
      </w:rPr>
    </w:lvl>
    <w:lvl w:ilvl="2">
      <w:start w:val="1"/>
      <w:numFmt w:val="none"/>
      <w:lvlText w:val=""/>
      <w:lvlJc w:val="right"/>
      <w:pPr>
        <w:ind w:left="2160" w:hanging="180"/>
      </w:pPr>
      <w:rPr>
        <w:rFonts w:cs="Times New Roman"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right"/>
      <w:pPr>
        <w:ind w:left="4320" w:hanging="18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right"/>
      <w:pPr>
        <w:ind w:left="6480" w:hanging="180"/>
      </w:pPr>
      <w:rPr>
        <w:rFonts w:cs="Times New Roman" w:hint="default"/>
      </w:rPr>
    </w:lvl>
  </w:abstractNum>
  <w:abstractNum w:abstractNumId="18" w15:restartNumberingAfterBreak="0">
    <w:nsid w:val="5D8743A4"/>
    <w:multiLevelType w:val="hybridMultilevel"/>
    <w:tmpl w:val="771E21DE"/>
    <w:lvl w:ilvl="0" w:tplc="05920732">
      <w:start w:val="1"/>
      <w:numFmt w:val="bullet"/>
      <w:pStyle w:val="ListNumber3"/>
      <w:lvlText w:val=""/>
      <w:lvlJc w:val="left"/>
      <w:pPr>
        <w:ind w:left="1267"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5F4C27FB"/>
    <w:multiLevelType w:val="multilevel"/>
    <w:tmpl w:val="0C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20" w15:restartNumberingAfterBreak="0">
    <w:nsid w:val="63643756"/>
    <w:multiLevelType w:val="multilevel"/>
    <w:tmpl w:val="A9E2C6EA"/>
    <w:styleLink w:val="SimpleNumberedList"/>
    <w:lvl w:ilvl="0">
      <w:start w:val="1"/>
      <w:numFmt w:val="decimal"/>
      <w:lvlText w:val="%1."/>
      <w:lvlJc w:val="left"/>
      <w:pPr>
        <w:ind w:left="908" w:hanging="454"/>
      </w:pPr>
      <w:rPr>
        <w:rFonts w:ascii="Segoe UI" w:hAnsi="Segoe UI" w:hint="default"/>
        <w:b w:val="0"/>
        <w:i w:val="0"/>
        <w:color w:val="15385C"/>
        <w:sz w:val="22"/>
      </w:rPr>
    </w:lvl>
    <w:lvl w:ilvl="1">
      <w:start w:val="1"/>
      <w:numFmt w:val="lowerLetter"/>
      <w:lvlText w:val="%2."/>
      <w:lvlJc w:val="left"/>
      <w:pPr>
        <w:ind w:left="1361" w:hanging="453"/>
      </w:pPr>
      <w:rPr>
        <w:rFonts w:ascii="Segoe UI" w:hAnsi="Segoe UI" w:hint="default"/>
        <w:b w:val="0"/>
        <w:i w:val="0"/>
        <w:color w:val="2B66A1"/>
        <w:sz w:val="22"/>
      </w:rPr>
    </w:lvl>
    <w:lvl w:ilvl="2">
      <w:start w:val="1"/>
      <w:numFmt w:val="lowerRoman"/>
      <w:lvlText w:val="%3."/>
      <w:lvlJc w:val="left"/>
      <w:pPr>
        <w:ind w:left="1815" w:hanging="454"/>
      </w:pPr>
      <w:rPr>
        <w:rFonts w:ascii="Segoe UI" w:hAnsi="Segoe UI" w:hint="default"/>
        <w:b w:val="0"/>
        <w:i w:val="0"/>
        <w:color w:val="4C8ED0"/>
        <w:sz w:val="22"/>
      </w:rPr>
    </w:lvl>
    <w:lvl w:ilvl="3">
      <w:start w:val="1"/>
      <w:numFmt w:val="decimal"/>
      <w:lvlText w:val="%4."/>
      <w:lvlJc w:val="left"/>
      <w:pPr>
        <w:ind w:left="2268" w:hanging="453"/>
      </w:pPr>
      <w:rPr>
        <w:rFonts w:ascii="Segoe UI" w:hAnsi="Segoe UI" w:hint="default"/>
        <w:b w:val="0"/>
        <w:i w:val="0"/>
        <w:color w:val="15385C"/>
        <w:sz w:val="22"/>
      </w:rPr>
    </w:lvl>
    <w:lvl w:ilvl="4">
      <w:start w:val="1"/>
      <w:numFmt w:val="lowerLetter"/>
      <w:lvlText w:val="%5."/>
      <w:lvlJc w:val="left"/>
      <w:pPr>
        <w:tabs>
          <w:tab w:val="num" w:pos="2268"/>
        </w:tabs>
        <w:ind w:left="2722" w:hanging="454"/>
      </w:pPr>
      <w:rPr>
        <w:rFonts w:ascii="Segoe UI" w:hAnsi="Segoe UI" w:hint="default"/>
        <w:b w:val="0"/>
        <w:i w:val="0"/>
        <w:color w:val="2B66A1"/>
        <w:sz w:val="22"/>
      </w:rPr>
    </w:lvl>
    <w:lvl w:ilvl="5">
      <w:start w:val="1"/>
      <w:numFmt w:val="lowerRoman"/>
      <w:lvlText w:val="%6."/>
      <w:lvlJc w:val="left"/>
      <w:pPr>
        <w:tabs>
          <w:tab w:val="num" w:pos="2722"/>
        </w:tabs>
        <w:ind w:left="3176" w:hanging="454"/>
      </w:pPr>
      <w:rPr>
        <w:rFonts w:ascii="Segoe UI" w:hAnsi="Segoe UI" w:hint="default"/>
        <w:b w:val="0"/>
        <w:i w:val="0"/>
        <w:color w:val="4C8ED0"/>
        <w:sz w:val="22"/>
      </w:rPr>
    </w:lvl>
    <w:lvl w:ilvl="6">
      <w:start w:val="1"/>
      <w:numFmt w:val="decimal"/>
      <w:lvlText w:val="%7."/>
      <w:lvlJc w:val="left"/>
      <w:pPr>
        <w:ind w:left="2974" w:hanging="360"/>
      </w:pPr>
      <w:rPr>
        <w:rFonts w:hint="default"/>
      </w:rPr>
    </w:lvl>
    <w:lvl w:ilvl="7">
      <w:start w:val="1"/>
      <w:numFmt w:val="lowerLetter"/>
      <w:lvlText w:val="%8."/>
      <w:lvlJc w:val="left"/>
      <w:pPr>
        <w:ind w:left="3334" w:hanging="360"/>
      </w:pPr>
      <w:rPr>
        <w:rFonts w:hint="default"/>
      </w:rPr>
    </w:lvl>
    <w:lvl w:ilvl="8">
      <w:start w:val="1"/>
      <w:numFmt w:val="lowerRoman"/>
      <w:lvlText w:val="%9."/>
      <w:lvlJc w:val="left"/>
      <w:pPr>
        <w:ind w:left="3694" w:hanging="360"/>
      </w:pPr>
      <w:rPr>
        <w:rFonts w:hint="default"/>
      </w:rPr>
    </w:lvl>
  </w:abstractNum>
  <w:abstractNum w:abstractNumId="21" w15:restartNumberingAfterBreak="0">
    <w:nsid w:val="66063429"/>
    <w:multiLevelType w:val="multilevel"/>
    <w:tmpl w:val="97A651F8"/>
    <w:lvl w:ilvl="0">
      <w:start w:val="1"/>
      <w:numFmt w:val="upperLetter"/>
      <w:pStyle w:val="AppendixHeading1base"/>
      <w:lvlText w:val="Appendix %1 "/>
      <w:lvlJc w:val="left"/>
      <w:pPr>
        <w:ind w:left="0" w:firstLine="0"/>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ppendixHeading2"/>
      <w:lvlText w:val="%1.%2"/>
      <w:lvlJc w:val="left"/>
      <w:pPr>
        <w:ind w:left="0" w:firstLine="0"/>
      </w:pPr>
      <w:rPr>
        <w:rFonts w:hint="default"/>
      </w:rPr>
    </w:lvl>
    <w:lvl w:ilvl="2">
      <w:start w:val="1"/>
      <w:numFmt w:val="decimal"/>
      <w:pStyle w:val="AppendixHeading3"/>
      <w:lvlText w:val="%1.%2.%3"/>
      <w:lvlJc w:val="left"/>
      <w:pPr>
        <w:ind w:left="720" w:hanging="432"/>
      </w:pPr>
      <w:rPr>
        <w:rFonts w:hint="default"/>
      </w:rPr>
    </w:lvl>
    <w:lvl w:ilvl="3">
      <w:start w:val="1"/>
      <w:numFmt w:val="lowerRoman"/>
      <w:lvlText w:val="(%4)"/>
      <w:lvlJc w:val="right"/>
      <w:pPr>
        <w:ind w:left="864" w:hanging="144"/>
      </w:pPr>
      <w:rPr>
        <w:rFonts w:hint="default"/>
      </w:rPr>
    </w:lvl>
    <w:lvl w:ilvl="4">
      <w:start w:val="1"/>
      <w:numFmt w:val="decimal"/>
      <w:lvlText w:val="%5)"/>
      <w:lvlJc w:val="left"/>
      <w:pPr>
        <w:ind w:left="1008" w:hanging="432"/>
      </w:pPr>
      <w:rPr>
        <w:rFonts w:hint="default"/>
      </w:rPr>
    </w:lvl>
    <w:lvl w:ilvl="5">
      <w:start w:val="1"/>
      <w:numFmt w:val="lowerLetter"/>
      <w:lvlText w:val="%6)"/>
      <w:lvlJc w:val="left"/>
      <w:pPr>
        <w:ind w:left="1152" w:hanging="432"/>
      </w:pPr>
      <w:rPr>
        <w:rFonts w:hint="default"/>
      </w:rPr>
    </w:lvl>
    <w:lvl w:ilvl="6">
      <w:start w:val="1"/>
      <w:numFmt w:val="lowerRoman"/>
      <w:lvlText w:val="%7)"/>
      <w:lvlJc w:val="right"/>
      <w:pPr>
        <w:ind w:left="1296" w:hanging="288"/>
      </w:pPr>
      <w:rPr>
        <w:rFonts w:hint="default"/>
      </w:rPr>
    </w:lvl>
    <w:lvl w:ilvl="7">
      <w:start w:val="1"/>
      <w:numFmt w:val="lowerLetter"/>
      <w:lvlText w:val="%8."/>
      <w:lvlJc w:val="left"/>
      <w:pPr>
        <w:ind w:left="1440" w:hanging="432"/>
      </w:pPr>
      <w:rPr>
        <w:rFonts w:hint="default"/>
      </w:rPr>
    </w:lvl>
    <w:lvl w:ilvl="8">
      <w:start w:val="1"/>
      <w:numFmt w:val="lowerRoman"/>
      <w:lvlText w:val="%9."/>
      <w:lvlJc w:val="right"/>
      <w:pPr>
        <w:ind w:left="1584" w:hanging="144"/>
      </w:pPr>
      <w:rPr>
        <w:rFonts w:hint="default"/>
      </w:rPr>
    </w:lvl>
  </w:abstractNum>
  <w:abstractNum w:abstractNumId="22" w15:restartNumberingAfterBreak="0">
    <w:nsid w:val="66B56D52"/>
    <w:multiLevelType w:val="hybridMultilevel"/>
    <w:tmpl w:val="6D023F0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6A0E5993"/>
    <w:multiLevelType w:val="multilevel"/>
    <w:tmpl w:val="63A4E7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763B0CF5"/>
    <w:multiLevelType w:val="hybridMultilevel"/>
    <w:tmpl w:val="799E1F1C"/>
    <w:lvl w:ilvl="0" w:tplc="0748901E">
      <w:start w:val="1"/>
      <w:numFmt w:val="bullet"/>
      <w:pStyle w:val="ListBullet3"/>
      <w:lvlText w:val=""/>
      <w:lvlJc w:val="left"/>
      <w:pPr>
        <w:ind w:left="1514" w:hanging="360"/>
      </w:pPr>
      <w:rPr>
        <w:rFonts w:ascii="Wingdings" w:hAnsi="Wingdings" w:hint="default"/>
      </w:rPr>
    </w:lvl>
    <w:lvl w:ilvl="1" w:tplc="0C090003" w:tentative="1">
      <w:start w:val="1"/>
      <w:numFmt w:val="bullet"/>
      <w:lvlText w:val="o"/>
      <w:lvlJc w:val="left"/>
      <w:pPr>
        <w:ind w:left="2234" w:hanging="360"/>
      </w:pPr>
      <w:rPr>
        <w:rFonts w:ascii="Courier New" w:hAnsi="Courier New" w:cs="Courier New" w:hint="default"/>
      </w:rPr>
    </w:lvl>
    <w:lvl w:ilvl="2" w:tplc="0C090005" w:tentative="1">
      <w:start w:val="1"/>
      <w:numFmt w:val="bullet"/>
      <w:lvlText w:val=""/>
      <w:lvlJc w:val="left"/>
      <w:pPr>
        <w:ind w:left="2954" w:hanging="360"/>
      </w:pPr>
      <w:rPr>
        <w:rFonts w:ascii="Wingdings" w:hAnsi="Wingdings" w:hint="default"/>
      </w:rPr>
    </w:lvl>
    <w:lvl w:ilvl="3" w:tplc="0C090001" w:tentative="1">
      <w:start w:val="1"/>
      <w:numFmt w:val="bullet"/>
      <w:lvlText w:val=""/>
      <w:lvlJc w:val="left"/>
      <w:pPr>
        <w:ind w:left="3674" w:hanging="360"/>
      </w:pPr>
      <w:rPr>
        <w:rFonts w:ascii="Symbol" w:hAnsi="Symbol" w:hint="default"/>
      </w:rPr>
    </w:lvl>
    <w:lvl w:ilvl="4" w:tplc="0C090003" w:tentative="1">
      <w:start w:val="1"/>
      <w:numFmt w:val="bullet"/>
      <w:lvlText w:val="o"/>
      <w:lvlJc w:val="left"/>
      <w:pPr>
        <w:ind w:left="4394" w:hanging="360"/>
      </w:pPr>
      <w:rPr>
        <w:rFonts w:ascii="Courier New" w:hAnsi="Courier New" w:cs="Courier New" w:hint="default"/>
      </w:rPr>
    </w:lvl>
    <w:lvl w:ilvl="5" w:tplc="0C090005" w:tentative="1">
      <w:start w:val="1"/>
      <w:numFmt w:val="bullet"/>
      <w:lvlText w:val=""/>
      <w:lvlJc w:val="left"/>
      <w:pPr>
        <w:ind w:left="5114" w:hanging="360"/>
      </w:pPr>
      <w:rPr>
        <w:rFonts w:ascii="Wingdings" w:hAnsi="Wingdings" w:hint="default"/>
      </w:rPr>
    </w:lvl>
    <w:lvl w:ilvl="6" w:tplc="0C090001" w:tentative="1">
      <w:start w:val="1"/>
      <w:numFmt w:val="bullet"/>
      <w:lvlText w:val=""/>
      <w:lvlJc w:val="left"/>
      <w:pPr>
        <w:ind w:left="5834" w:hanging="360"/>
      </w:pPr>
      <w:rPr>
        <w:rFonts w:ascii="Symbol" w:hAnsi="Symbol" w:hint="default"/>
      </w:rPr>
    </w:lvl>
    <w:lvl w:ilvl="7" w:tplc="0C090003" w:tentative="1">
      <w:start w:val="1"/>
      <w:numFmt w:val="bullet"/>
      <w:lvlText w:val="o"/>
      <w:lvlJc w:val="left"/>
      <w:pPr>
        <w:ind w:left="6554" w:hanging="360"/>
      </w:pPr>
      <w:rPr>
        <w:rFonts w:ascii="Courier New" w:hAnsi="Courier New" w:cs="Courier New" w:hint="default"/>
      </w:rPr>
    </w:lvl>
    <w:lvl w:ilvl="8" w:tplc="0C090005" w:tentative="1">
      <w:start w:val="1"/>
      <w:numFmt w:val="bullet"/>
      <w:lvlText w:val=""/>
      <w:lvlJc w:val="left"/>
      <w:pPr>
        <w:ind w:left="7274" w:hanging="360"/>
      </w:pPr>
      <w:rPr>
        <w:rFonts w:ascii="Wingdings" w:hAnsi="Wingdings" w:hint="default"/>
      </w:rPr>
    </w:lvl>
  </w:abstractNum>
  <w:abstractNum w:abstractNumId="25" w15:restartNumberingAfterBreak="0">
    <w:nsid w:val="7EB077CB"/>
    <w:multiLevelType w:val="hybridMultilevel"/>
    <w:tmpl w:val="DD7A14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254704007">
    <w:abstractNumId w:val="4"/>
  </w:num>
  <w:num w:numId="2" w16cid:durableId="1446146695">
    <w:abstractNumId w:val="3"/>
  </w:num>
  <w:num w:numId="3" w16cid:durableId="1494562523">
    <w:abstractNumId w:val="2"/>
  </w:num>
  <w:num w:numId="4" w16cid:durableId="1385905355">
    <w:abstractNumId w:val="1"/>
  </w:num>
  <w:num w:numId="5" w16cid:durableId="1512376094">
    <w:abstractNumId w:val="14"/>
  </w:num>
  <w:num w:numId="6" w16cid:durableId="1559433354">
    <w:abstractNumId w:val="7"/>
  </w:num>
  <w:num w:numId="7" w16cid:durableId="126513610">
    <w:abstractNumId w:val="7"/>
  </w:num>
  <w:num w:numId="8" w16cid:durableId="403534519">
    <w:abstractNumId w:val="6"/>
  </w:num>
  <w:num w:numId="9" w16cid:durableId="1669482974">
    <w:abstractNumId w:val="17"/>
  </w:num>
  <w:num w:numId="10" w16cid:durableId="1529367487">
    <w:abstractNumId w:val="11"/>
  </w:num>
  <w:num w:numId="11" w16cid:durableId="836849819">
    <w:abstractNumId w:val="9"/>
  </w:num>
  <w:num w:numId="12" w16cid:durableId="831413416">
    <w:abstractNumId w:val="19"/>
  </w:num>
  <w:num w:numId="13" w16cid:durableId="1576738794">
    <w:abstractNumId w:val="0"/>
  </w:num>
  <w:num w:numId="14" w16cid:durableId="1923248760">
    <w:abstractNumId w:val="16"/>
  </w:num>
  <w:num w:numId="15" w16cid:durableId="978806328">
    <w:abstractNumId w:val="21"/>
  </w:num>
  <w:num w:numId="16" w16cid:durableId="1415935635">
    <w:abstractNumId w:val="24"/>
  </w:num>
  <w:num w:numId="17" w16cid:durableId="495609834">
    <w:abstractNumId w:val="18"/>
  </w:num>
  <w:num w:numId="18" w16cid:durableId="1667971689">
    <w:abstractNumId w:val="13"/>
  </w:num>
  <w:num w:numId="19" w16cid:durableId="2073191000">
    <w:abstractNumId w:val="20"/>
  </w:num>
  <w:num w:numId="20" w16cid:durableId="777795488">
    <w:abstractNumId w:val="10"/>
  </w:num>
  <w:num w:numId="21" w16cid:durableId="339088909">
    <w:abstractNumId w:val="15"/>
  </w:num>
  <w:num w:numId="22" w16cid:durableId="1450583531">
    <w:abstractNumId w:val="5"/>
  </w:num>
  <w:num w:numId="23" w16cid:durableId="285359397">
    <w:abstractNumId w:val="25"/>
  </w:num>
  <w:num w:numId="24" w16cid:durableId="2108108898">
    <w:abstractNumId w:val="14"/>
  </w:num>
  <w:num w:numId="25" w16cid:durableId="42365914">
    <w:abstractNumId w:val="12"/>
  </w:num>
  <w:num w:numId="26" w16cid:durableId="954601718">
    <w:abstractNumId w:val="22"/>
  </w:num>
  <w:num w:numId="27" w16cid:durableId="1201823838">
    <w:abstractNumId w:val="14"/>
  </w:num>
  <w:num w:numId="28" w16cid:durableId="1680694261">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114860346">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873835127">
    <w:abstractNumId w:val="14"/>
  </w:num>
  <w:num w:numId="31" w16cid:durableId="1466199965">
    <w:abstractNumId w:val="14"/>
  </w:num>
  <w:num w:numId="32" w16cid:durableId="1197112389">
    <w:abstractNumId w:val="14"/>
  </w:num>
  <w:num w:numId="33" w16cid:durableId="1254975649">
    <w:abstractNumId w:val="14"/>
  </w:num>
  <w:num w:numId="34" w16cid:durableId="1245066674">
    <w:abstractNumId w:val="14"/>
  </w:num>
  <w:num w:numId="35" w16cid:durableId="416288918">
    <w:abstractNumId w:val="14"/>
  </w:num>
  <w:num w:numId="36" w16cid:durableId="1015377152">
    <w:abstractNumId w:val="14"/>
  </w:num>
  <w:num w:numId="37" w16cid:durableId="750811983">
    <w:abstractNumId w:val="14"/>
  </w:num>
  <w:num w:numId="38" w16cid:durableId="631788558">
    <w:abstractNumId w:val="23"/>
  </w:num>
  <w:num w:numId="39" w16cid:durableId="926352080">
    <w:abstractNumId w:val="8"/>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8"/>
  <w:proofState w:spelling="clean"/>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20"/>
  <w:evenAndOddHeaders/>
  <w:drawingGridHorizontalSpacing w:val="100"/>
  <w:displayHorizontalDrawingGridEvery w:val="2"/>
  <w:characterSpacingControl w:val="doNotCompress"/>
  <w:hdrShapeDefaults>
    <o:shapedefaults v:ext="edit" spidmax="2050" style="mso-position-vertical-relative:page;v-text-anchor:bottom" fill="f" fillcolor="white" stroke="f">
      <v:fill color="white" on="f"/>
      <v:stroke on="f"/>
      <v:textbox inset="0,0,0,0"/>
      <o:colormru v:ext="edit" colors="#ddd,#f8f8f8"/>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olourChosen" w:val="Core"/>
    <w:docVar w:name="CoverChosen" w:val="Standard"/>
  </w:docVars>
  <w:rsids>
    <w:rsidRoot w:val="00635C73"/>
    <w:rsid w:val="00000EEA"/>
    <w:rsid w:val="000012FD"/>
    <w:rsid w:val="00001864"/>
    <w:rsid w:val="00001920"/>
    <w:rsid w:val="000019D3"/>
    <w:rsid w:val="00002AA7"/>
    <w:rsid w:val="000031CD"/>
    <w:rsid w:val="000031E1"/>
    <w:rsid w:val="000033F3"/>
    <w:rsid w:val="00003C2B"/>
    <w:rsid w:val="0000453B"/>
    <w:rsid w:val="00004FCA"/>
    <w:rsid w:val="00005506"/>
    <w:rsid w:val="00005EAE"/>
    <w:rsid w:val="0000600B"/>
    <w:rsid w:val="00006369"/>
    <w:rsid w:val="00006805"/>
    <w:rsid w:val="000068EF"/>
    <w:rsid w:val="00007138"/>
    <w:rsid w:val="0000732F"/>
    <w:rsid w:val="000073FD"/>
    <w:rsid w:val="000075BD"/>
    <w:rsid w:val="00007A30"/>
    <w:rsid w:val="00007C52"/>
    <w:rsid w:val="00010368"/>
    <w:rsid w:val="0001098C"/>
    <w:rsid w:val="0001187F"/>
    <w:rsid w:val="00011FC6"/>
    <w:rsid w:val="000126EB"/>
    <w:rsid w:val="00013C0E"/>
    <w:rsid w:val="00014077"/>
    <w:rsid w:val="000144CD"/>
    <w:rsid w:val="00014BA9"/>
    <w:rsid w:val="00014C1A"/>
    <w:rsid w:val="000150D0"/>
    <w:rsid w:val="0001593D"/>
    <w:rsid w:val="00015E4A"/>
    <w:rsid w:val="00015E82"/>
    <w:rsid w:val="00016E3C"/>
    <w:rsid w:val="00016E48"/>
    <w:rsid w:val="00016F69"/>
    <w:rsid w:val="00016FDE"/>
    <w:rsid w:val="0001775B"/>
    <w:rsid w:val="000179EC"/>
    <w:rsid w:val="00017B15"/>
    <w:rsid w:val="00020492"/>
    <w:rsid w:val="00020B4C"/>
    <w:rsid w:val="00020F81"/>
    <w:rsid w:val="000216FE"/>
    <w:rsid w:val="000226C0"/>
    <w:rsid w:val="00022CFC"/>
    <w:rsid w:val="000230D9"/>
    <w:rsid w:val="000232B5"/>
    <w:rsid w:val="00023A3E"/>
    <w:rsid w:val="00023DA2"/>
    <w:rsid w:val="00024365"/>
    <w:rsid w:val="0002476C"/>
    <w:rsid w:val="00024AE4"/>
    <w:rsid w:val="00024F6E"/>
    <w:rsid w:val="00025F19"/>
    <w:rsid w:val="00025FD5"/>
    <w:rsid w:val="0002686D"/>
    <w:rsid w:val="00026B03"/>
    <w:rsid w:val="00026C62"/>
    <w:rsid w:val="000270A6"/>
    <w:rsid w:val="00030501"/>
    <w:rsid w:val="000312EA"/>
    <w:rsid w:val="000316D4"/>
    <w:rsid w:val="000318BF"/>
    <w:rsid w:val="00031CE2"/>
    <w:rsid w:val="0003217B"/>
    <w:rsid w:val="00032668"/>
    <w:rsid w:val="00032712"/>
    <w:rsid w:val="00032B34"/>
    <w:rsid w:val="00032C10"/>
    <w:rsid w:val="000331D4"/>
    <w:rsid w:val="000337A0"/>
    <w:rsid w:val="00034381"/>
    <w:rsid w:val="000343E2"/>
    <w:rsid w:val="000344F6"/>
    <w:rsid w:val="00034BCA"/>
    <w:rsid w:val="00035155"/>
    <w:rsid w:val="00035C13"/>
    <w:rsid w:val="00035E7D"/>
    <w:rsid w:val="00035F66"/>
    <w:rsid w:val="00037D8A"/>
    <w:rsid w:val="00040A37"/>
    <w:rsid w:val="000417A4"/>
    <w:rsid w:val="00041843"/>
    <w:rsid w:val="00041CD8"/>
    <w:rsid w:val="0004219C"/>
    <w:rsid w:val="000425FB"/>
    <w:rsid w:val="00042622"/>
    <w:rsid w:val="00042A1A"/>
    <w:rsid w:val="00042C7F"/>
    <w:rsid w:val="0004340A"/>
    <w:rsid w:val="00043876"/>
    <w:rsid w:val="00044004"/>
    <w:rsid w:val="00044396"/>
    <w:rsid w:val="000443E1"/>
    <w:rsid w:val="0004443E"/>
    <w:rsid w:val="000450CF"/>
    <w:rsid w:val="00046533"/>
    <w:rsid w:val="00046A87"/>
    <w:rsid w:val="00046B05"/>
    <w:rsid w:val="00046CF7"/>
    <w:rsid w:val="000473E6"/>
    <w:rsid w:val="000474C5"/>
    <w:rsid w:val="00047A45"/>
    <w:rsid w:val="00047BDC"/>
    <w:rsid w:val="0005048B"/>
    <w:rsid w:val="000508E8"/>
    <w:rsid w:val="00050B22"/>
    <w:rsid w:val="00051219"/>
    <w:rsid w:val="00051322"/>
    <w:rsid w:val="00051456"/>
    <w:rsid w:val="00051482"/>
    <w:rsid w:val="00051894"/>
    <w:rsid w:val="0005226F"/>
    <w:rsid w:val="00052886"/>
    <w:rsid w:val="00052915"/>
    <w:rsid w:val="0005320A"/>
    <w:rsid w:val="0005371F"/>
    <w:rsid w:val="00053E83"/>
    <w:rsid w:val="000543A1"/>
    <w:rsid w:val="00054FBD"/>
    <w:rsid w:val="0005525D"/>
    <w:rsid w:val="00055DC2"/>
    <w:rsid w:val="00056803"/>
    <w:rsid w:val="00056954"/>
    <w:rsid w:val="00056FD0"/>
    <w:rsid w:val="00057005"/>
    <w:rsid w:val="000571F5"/>
    <w:rsid w:val="0005747A"/>
    <w:rsid w:val="00057D40"/>
    <w:rsid w:val="00060141"/>
    <w:rsid w:val="000603EC"/>
    <w:rsid w:val="0006047C"/>
    <w:rsid w:val="000607BE"/>
    <w:rsid w:val="0006097F"/>
    <w:rsid w:val="00062060"/>
    <w:rsid w:val="00062743"/>
    <w:rsid w:val="00063882"/>
    <w:rsid w:val="00064612"/>
    <w:rsid w:val="00065171"/>
    <w:rsid w:val="00065BCB"/>
    <w:rsid w:val="000667A4"/>
    <w:rsid w:val="000669F7"/>
    <w:rsid w:val="00066EE8"/>
    <w:rsid w:val="00071B00"/>
    <w:rsid w:val="0007227F"/>
    <w:rsid w:val="0007385A"/>
    <w:rsid w:val="00073BDD"/>
    <w:rsid w:val="00073D82"/>
    <w:rsid w:val="00073F17"/>
    <w:rsid w:val="000743A7"/>
    <w:rsid w:val="00074486"/>
    <w:rsid w:val="00074833"/>
    <w:rsid w:val="00074C31"/>
    <w:rsid w:val="00074DFE"/>
    <w:rsid w:val="00075774"/>
    <w:rsid w:val="00075B0B"/>
    <w:rsid w:val="00076C57"/>
    <w:rsid w:val="00080AA5"/>
    <w:rsid w:val="00080CDD"/>
    <w:rsid w:val="00080FD5"/>
    <w:rsid w:val="000815C2"/>
    <w:rsid w:val="00082644"/>
    <w:rsid w:val="00082735"/>
    <w:rsid w:val="0008299A"/>
    <w:rsid w:val="0008316D"/>
    <w:rsid w:val="0008371A"/>
    <w:rsid w:val="000837A0"/>
    <w:rsid w:val="00083CBE"/>
    <w:rsid w:val="00083D16"/>
    <w:rsid w:val="00083FBD"/>
    <w:rsid w:val="00085392"/>
    <w:rsid w:val="00085710"/>
    <w:rsid w:val="00085D5C"/>
    <w:rsid w:val="00085D94"/>
    <w:rsid w:val="00085DC0"/>
    <w:rsid w:val="00087ADA"/>
    <w:rsid w:val="000902C8"/>
    <w:rsid w:val="00090323"/>
    <w:rsid w:val="00090405"/>
    <w:rsid w:val="000904A1"/>
    <w:rsid w:val="0009064E"/>
    <w:rsid w:val="000910FC"/>
    <w:rsid w:val="00091124"/>
    <w:rsid w:val="0009173D"/>
    <w:rsid w:val="00091A02"/>
    <w:rsid w:val="00091A71"/>
    <w:rsid w:val="00091F31"/>
    <w:rsid w:val="000922A4"/>
    <w:rsid w:val="0009291C"/>
    <w:rsid w:val="00092D0E"/>
    <w:rsid w:val="000939C2"/>
    <w:rsid w:val="00094077"/>
    <w:rsid w:val="00094176"/>
    <w:rsid w:val="000947CC"/>
    <w:rsid w:val="000979AD"/>
    <w:rsid w:val="00097E97"/>
    <w:rsid w:val="000A05BF"/>
    <w:rsid w:val="000A07D5"/>
    <w:rsid w:val="000A121C"/>
    <w:rsid w:val="000A1851"/>
    <w:rsid w:val="000A3022"/>
    <w:rsid w:val="000A4642"/>
    <w:rsid w:val="000A4746"/>
    <w:rsid w:val="000A49D8"/>
    <w:rsid w:val="000A64F3"/>
    <w:rsid w:val="000A672E"/>
    <w:rsid w:val="000A6879"/>
    <w:rsid w:val="000A6F40"/>
    <w:rsid w:val="000A6FE8"/>
    <w:rsid w:val="000A7A65"/>
    <w:rsid w:val="000B064F"/>
    <w:rsid w:val="000B099B"/>
    <w:rsid w:val="000B0A3D"/>
    <w:rsid w:val="000B0CB4"/>
    <w:rsid w:val="000B1470"/>
    <w:rsid w:val="000B176F"/>
    <w:rsid w:val="000B186A"/>
    <w:rsid w:val="000B27DE"/>
    <w:rsid w:val="000B2808"/>
    <w:rsid w:val="000B2E26"/>
    <w:rsid w:val="000B3486"/>
    <w:rsid w:val="000B379F"/>
    <w:rsid w:val="000B4022"/>
    <w:rsid w:val="000B40F1"/>
    <w:rsid w:val="000B448A"/>
    <w:rsid w:val="000B4709"/>
    <w:rsid w:val="000B4B97"/>
    <w:rsid w:val="000B4DB2"/>
    <w:rsid w:val="000B5FE0"/>
    <w:rsid w:val="000B7877"/>
    <w:rsid w:val="000B7CF6"/>
    <w:rsid w:val="000C02C0"/>
    <w:rsid w:val="000C044B"/>
    <w:rsid w:val="000C05F1"/>
    <w:rsid w:val="000C0940"/>
    <w:rsid w:val="000C0E41"/>
    <w:rsid w:val="000C11BF"/>
    <w:rsid w:val="000C3C92"/>
    <w:rsid w:val="000C4051"/>
    <w:rsid w:val="000C479C"/>
    <w:rsid w:val="000C50AB"/>
    <w:rsid w:val="000C5293"/>
    <w:rsid w:val="000C5295"/>
    <w:rsid w:val="000C546B"/>
    <w:rsid w:val="000C5523"/>
    <w:rsid w:val="000C61C0"/>
    <w:rsid w:val="000C668A"/>
    <w:rsid w:val="000C6B73"/>
    <w:rsid w:val="000C6F48"/>
    <w:rsid w:val="000C7D15"/>
    <w:rsid w:val="000C7FE0"/>
    <w:rsid w:val="000D0298"/>
    <w:rsid w:val="000D0952"/>
    <w:rsid w:val="000D0E79"/>
    <w:rsid w:val="000D19DE"/>
    <w:rsid w:val="000D1B57"/>
    <w:rsid w:val="000D1E1A"/>
    <w:rsid w:val="000D2D4F"/>
    <w:rsid w:val="000D3ACA"/>
    <w:rsid w:val="000D3F7F"/>
    <w:rsid w:val="000D42F3"/>
    <w:rsid w:val="000D436B"/>
    <w:rsid w:val="000D4BAF"/>
    <w:rsid w:val="000D5168"/>
    <w:rsid w:val="000D56B8"/>
    <w:rsid w:val="000D5B04"/>
    <w:rsid w:val="000D5B63"/>
    <w:rsid w:val="000D616D"/>
    <w:rsid w:val="000D62B2"/>
    <w:rsid w:val="000D6D2F"/>
    <w:rsid w:val="000D6FDE"/>
    <w:rsid w:val="000D7EC6"/>
    <w:rsid w:val="000E0382"/>
    <w:rsid w:val="000E0B3C"/>
    <w:rsid w:val="000E0DE2"/>
    <w:rsid w:val="000E1CF3"/>
    <w:rsid w:val="000E2422"/>
    <w:rsid w:val="000E25D6"/>
    <w:rsid w:val="000E35B3"/>
    <w:rsid w:val="000E37DB"/>
    <w:rsid w:val="000E52A5"/>
    <w:rsid w:val="000E52C5"/>
    <w:rsid w:val="000E599F"/>
    <w:rsid w:val="000E5EAB"/>
    <w:rsid w:val="000E60E7"/>
    <w:rsid w:val="000E6AE0"/>
    <w:rsid w:val="000E6CFE"/>
    <w:rsid w:val="000E7D97"/>
    <w:rsid w:val="000F03AE"/>
    <w:rsid w:val="000F0640"/>
    <w:rsid w:val="000F1EC3"/>
    <w:rsid w:val="000F1FE4"/>
    <w:rsid w:val="000F22CD"/>
    <w:rsid w:val="000F39DA"/>
    <w:rsid w:val="000F3C41"/>
    <w:rsid w:val="000F41E7"/>
    <w:rsid w:val="000F464B"/>
    <w:rsid w:val="000F68A8"/>
    <w:rsid w:val="000F71DD"/>
    <w:rsid w:val="0010018E"/>
    <w:rsid w:val="00101A0A"/>
    <w:rsid w:val="00101A27"/>
    <w:rsid w:val="00101A2A"/>
    <w:rsid w:val="00101DFD"/>
    <w:rsid w:val="001021EA"/>
    <w:rsid w:val="00102263"/>
    <w:rsid w:val="00102475"/>
    <w:rsid w:val="00102E8F"/>
    <w:rsid w:val="00103B6E"/>
    <w:rsid w:val="0010421F"/>
    <w:rsid w:val="0010471A"/>
    <w:rsid w:val="00104B14"/>
    <w:rsid w:val="00104FBD"/>
    <w:rsid w:val="00105957"/>
    <w:rsid w:val="00105D16"/>
    <w:rsid w:val="0010626C"/>
    <w:rsid w:val="001067F0"/>
    <w:rsid w:val="001068F9"/>
    <w:rsid w:val="00107348"/>
    <w:rsid w:val="00107430"/>
    <w:rsid w:val="001100D4"/>
    <w:rsid w:val="00110983"/>
    <w:rsid w:val="001109F9"/>
    <w:rsid w:val="00110C64"/>
    <w:rsid w:val="00110D90"/>
    <w:rsid w:val="001110C7"/>
    <w:rsid w:val="001119EC"/>
    <w:rsid w:val="00111D64"/>
    <w:rsid w:val="0011239D"/>
    <w:rsid w:val="00112818"/>
    <w:rsid w:val="0011346D"/>
    <w:rsid w:val="001134E0"/>
    <w:rsid w:val="00113B1D"/>
    <w:rsid w:val="00113E10"/>
    <w:rsid w:val="0011470B"/>
    <w:rsid w:val="00114B30"/>
    <w:rsid w:val="00114CE9"/>
    <w:rsid w:val="00115D9B"/>
    <w:rsid w:val="0011652E"/>
    <w:rsid w:val="00116C3E"/>
    <w:rsid w:val="001174BC"/>
    <w:rsid w:val="00117E59"/>
    <w:rsid w:val="00120AE3"/>
    <w:rsid w:val="0012201E"/>
    <w:rsid w:val="00122593"/>
    <w:rsid w:val="00122D79"/>
    <w:rsid w:val="001235C0"/>
    <w:rsid w:val="00123B13"/>
    <w:rsid w:val="00123BCC"/>
    <w:rsid w:val="00123FD7"/>
    <w:rsid w:val="001249CC"/>
    <w:rsid w:val="00124C29"/>
    <w:rsid w:val="00125364"/>
    <w:rsid w:val="0012563F"/>
    <w:rsid w:val="0012626F"/>
    <w:rsid w:val="00126428"/>
    <w:rsid w:val="00127190"/>
    <w:rsid w:val="0013089B"/>
    <w:rsid w:val="00130BD3"/>
    <w:rsid w:val="00132F76"/>
    <w:rsid w:val="0013312C"/>
    <w:rsid w:val="00133189"/>
    <w:rsid w:val="0013384F"/>
    <w:rsid w:val="00133A46"/>
    <w:rsid w:val="0013425D"/>
    <w:rsid w:val="00134FC3"/>
    <w:rsid w:val="0013514D"/>
    <w:rsid w:val="00135418"/>
    <w:rsid w:val="0013585F"/>
    <w:rsid w:val="001362D8"/>
    <w:rsid w:val="00136801"/>
    <w:rsid w:val="00136850"/>
    <w:rsid w:val="001368CA"/>
    <w:rsid w:val="00136B7F"/>
    <w:rsid w:val="00136C0C"/>
    <w:rsid w:val="00137034"/>
    <w:rsid w:val="00137196"/>
    <w:rsid w:val="001375BE"/>
    <w:rsid w:val="00137DB6"/>
    <w:rsid w:val="00137E43"/>
    <w:rsid w:val="0014091E"/>
    <w:rsid w:val="00140E08"/>
    <w:rsid w:val="00141699"/>
    <w:rsid w:val="00141BA9"/>
    <w:rsid w:val="00141D5A"/>
    <w:rsid w:val="0014244E"/>
    <w:rsid w:val="00142AF5"/>
    <w:rsid w:val="00143305"/>
    <w:rsid w:val="00143596"/>
    <w:rsid w:val="00143770"/>
    <w:rsid w:val="001437E7"/>
    <w:rsid w:val="001440F1"/>
    <w:rsid w:val="00144231"/>
    <w:rsid w:val="00144249"/>
    <w:rsid w:val="001442F5"/>
    <w:rsid w:val="001447F2"/>
    <w:rsid w:val="0014487F"/>
    <w:rsid w:val="00144A98"/>
    <w:rsid w:val="00144D93"/>
    <w:rsid w:val="00145553"/>
    <w:rsid w:val="001456D0"/>
    <w:rsid w:val="00145C8A"/>
    <w:rsid w:val="00145D6B"/>
    <w:rsid w:val="00147130"/>
    <w:rsid w:val="00147D9B"/>
    <w:rsid w:val="00150A1C"/>
    <w:rsid w:val="0015116E"/>
    <w:rsid w:val="001512F6"/>
    <w:rsid w:val="00151752"/>
    <w:rsid w:val="00151965"/>
    <w:rsid w:val="00152CF1"/>
    <w:rsid w:val="00153B0B"/>
    <w:rsid w:val="00154168"/>
    <w:rsid w:val="00154295"/>
    <w:rsid w:val="00154E80"/>
    <w:rsid w:val="0015572F"/>
    <w:rsid w:val="00155AD6"/>
    <w:rsid w:val="0015605C"/>
    <w:rsid w:val="00156F41"/>
    <w:rsid w:val="00157AAE"/>
    <w:rsid w:val="00157CBE"/>
    <w:rsid w:val="00157D6F"/>
    <w:rsid w:val="0016112C"/>
    <w:rsid w:val="001611EB"/>
    <w:rsid w:val="00161832"/>
    <w:rsid w:val="00161BB6"/>
    <w:rsid w:val="00161F83"/>
    <w:rsid w:val="00163621"/>
    <w:rsid w:val="00163C03"/>
    <w:rsid w:val="00165197"/>
    <w:rsid w:val="00165582"/>
    <w:rsid w:val="001662BB"/>
    <w:rsid w:val="00166B1B"/>
    <w:rsid w:val="00167524"/>
    <w:rsid w:val="001675A3"/>
    <w:rsid w:val="00167A0E"/>
    <w:rsid w:val="00167C1F"/>
    <w:rsid w:val="00167F7F"/>
    <w:rsid w:val="00170495"/>
    <w:rsid w:val="001706DA"/>
    <w:rsid w:val="001708B3"/>
    <w:rsid w:val="00170E4C"/>
    <w:rsid w:val="00171676"/>
    <w:rsid w:val="001719AE"/>
    <w:rsid w:val="00172A0F"/>
    <w:rsid w:val="00172DF8"/>
    <w:rsid w:val="00173C4D"/>
    <w:rsid w:val="001742EB"/>
    <w:rsid w:val="00174511"/>
    <w:rsid w:val="0017493E"/>
    <w:rsid w:val="00174A49"/>
    <w:rsid w:val="00174DA5"/>
    <w:rsid w:val="001750A9"/>
    <w:rsid w:val="00175388"/>
    <w:rsid w:val="00176405"/>
    <w:rsid w:val="00176AF3"/>
    <w:rsid w:val="00177270"/>
    <w:rsid w:val="001772D6"/>
    <w:rsid w:val="001774DC"/>
    <w:rsid w:val="00177551"/>
    <w:rsid w:val="0017758B"/>
    <w:rsid w:val="001777C1"/>
    <w:rsid w:val="00177902"/>
    <w:rsid w:val="00177C80"/>
    <w:rsid w:val="00177E83"/>
    <w:rsid w:val="00180C22"/>
    <w:rsid w:val="00181830"/>
    <w:rsid w:val="00181A75"/>
    <w:rsid w:val="00181C8A"/>
    <w:rsid w:val="0018239C"/>
    <w:rsid w:val="00182868"/>
    <w:rsid w:val="001834D6"/>
    <w:rsid w:val="00183B61"/>
    <w:rsid w:val="00184554"/>
    <w:rsid w:val="0018599D"/>
    <w:rsid w:val="00185CF4"/>
    <w:rsid w:val="00187D03"/>
    <w:rsid w:val="00187D80"/>
    <w:rsid w:val="00187E48"/>
    <w:rsid w:val="00190D13"/>
    <w:rsid w:val="00190E0B"/>
    <w:rsid w:val="00190F3C"/>
    <w:rsid w:val="00191815"/>
    <w:rsid w:val="00191CC0"/>
    <w:rsid w:val="00191ECC"/>
    <w:rsid w:val="001921EE"/>
    <w:rsid w:val="00192224"/>
    <w:rsid w:val="00192E59"/>
    <w:rsid w:val="00193162"/>
    <w:rsid w:val="001935C4"/>
    <w:rsid w:val="00193C5C"/>
    <w:rsid w:val="00193FD6"/>
    <w:rsid w:val="0019408A"/>
    <w:rsid w:val="00194542"/>
    <w:rsid w:val="0019529F"/>
    <w:rsid w:val="00195301"/>
    <w:rsid w:val="001955E5"/>
    <w:rsid w:val="001956D3"/>
    <w:rsid w:val="00195A93"/>
    <w:rsid w:val="00195C9B"/>
    <w:rsid w:val="00196146"/>
    <w:rsid w:val="0019698B"/>
    <w:rsid w:val="00196C14"/>
    <w:rsid w:val="00197DF7"/>
    <w:rsid w:val="001A028F"/>
    <w:rsid w:val="001A1020"/>
    <w:rsid w:val="001A1122"/>
    <w:rsid w:val="001A1A4B"/>
    <w:rsid w:val="001A1E9E"/>
    <w:rsid w:val="001A1FF8"/>
    <w:rsid w:val="001A2E28"/>
    <w:rsid w:val="001A3255"/>
    <w:rsid w:val="001A44A3"/>
    <w:rsid w:val="001A4DD5"/>
    <w:rsid w:val="001A55BD"/>
    <w:rsid w:val="001A6817"/>
    <w:rsid w:val="001A6BAA"/>
    <w:rsid w:val="001A6C5E"/>
    <w:rsid w:val="001A6E3F"/>
    <w:rsid w:val="001A7ABC"/>
    <w:rsid w:val="001A7F0A"/>
    <w:rsid w:val="001B00A0"/>
    <w:rsid w:val="001B0333"/>
    <w:rsid w:val="001B0C49"/>
    <w:rsid w:val="001B0E85"/>
    <w:rsid w:val="001B1DA8"/>
    <w:rsid w:val="001B220A"/>
    <w:rsid w:val="001B231D"/>
    <w:rsid w:val="001B23ED"/>
    <w:rsid w:val="001B2A4F"/>
    <w:rsid w:val="001B3351"/>
    <w:rsid w:val="001B33D5"/>
    <w:rsid w:val="001B34DE"/>
    <w:rsid w:val="001B374E"/>
    <w:rsid w:val="001B4CB9"/>
    <w:rsid w:val="001B4E74"/>
    <w:rsid w:val="001B5374"/>
    <w:rsid w:val="001B5489"/>
    <w:rsid w:val="001B56A4"/>
    <w:rsid w:val="001B645B"/>
    <w:rsid w:val="001B6600"/>
    <w:rsid w:val="001B6CB5"/>
    <w:rsid w:val="001B6EDF"/>
    <w:rsid w:val="001B6F2B"/>
    <w:rsid w:val="001B79DA"/>
    <w:rsid w:val="001B7A97"/>
    <w:rsid w:val="001B7BF3"/>
    <w:rsid w:val="001B7D9E"/>
    <w:rsid w:val="001B7EE0"/>
    <w:rsid w:val="001C07F5"/>
    <w:rsid w:val="001C0899"/>
    <w:rsid w:val="001C116F"/>
    <w:rsid w:val="001C1317"/>
    <w:rsid w:val="001C1F4B"/>
    <w:rsid w:val="001C2212"/>
    <w:rsid w:val="001C22C7"/>
    <w:rsid w:val="001C298B"/>
    <w:rsid w:val="001C2D2C"/>
    <w:rsid w:val="001C3137"/>
    <w:rsid w:val="001C42B8"/>
    <w:rsid w:val="001C451F"/>
    <w:rsid w:val="001C47A7"/>
    <w:rsid w:val="001C5141"/>
    <w:rsid w:val="001C540A"/>
    <w:rsid w:val="001C54DE"/>
    <w:rsid w:val="001C5AAA"/>
    <w:rsid w:val="001C5CA5"/>
    <w:rsid w:val="001C5DFB"/>
    <w:rsid w:val="001C6336"/>
    <w:rsid w:val="001C63C0"/>
    <w:rsid w:val="001C6490"/>
    <w:rsid w:val="001C6495"/>
    <w:rsid w:val="001C663B"/>
    <w:rsid w:val="001C6CF7"/>
    <w:rsid w:val="001C6FF2"/>
    <w:rsid w:val="001C700F"/>
    <w:rsid w:val="001C7C21"/>
    <w:rsid w:val="001D0E3E"/>
    <w:rsid w:val="001D0E46"/>
    <w:rsid w:val="001D1412"/>
    <w:rsid w:val="001D1512"/>
    <w:rsid w:val="001D1F99"/>
    <w:rsid w:val="001D1FA6"/>
    <w:rsid w:val="001D260E"/>
    <w:rsid w:val="001D3022"/>
    <w:rsid w:val="001D36DC"/>
    <w:rsid w:val="001D4C9F"/>
    <w:rsid w:val="001D4D00"/>
    <w:rsid w:val="001D4D59"/>
    <w:rsid w:val="001D5567"/>
    <w:rsid w:val="001D5A0B"/>
    <w:rsid w:val="001D5AAC"/>
    <w:rsid w:val="001D5CB8"/>
    <w:rsid w:val="001D5F99"/>
    <w:rsid w:val="001D6118"/>
    <w:rsid w:val="001D62A0"/>
    <w:rsid w:val="001D713C"/>
    <w:rsid w:val="001D780F"/>
    <w:rsid w:val="001D7AA2"/>
    <w:rsid w:val="001D7D5A"/>
    <w:rsid w:val="001E0E19"/>
    <w:rsid w:val="001E128D"/>
    <w:rsid w:val="001E2D97"/>
    <w:rsid w:val="001E3067"/>
    <w:rsid w:val="001E30E8"/>
    <w:rsid w:val="001E3748"/>
    <w:rsid w:val="001E46D9"/>
    <w:rsid w:val="001E4C59"/>
    <w:rsid w:val="001E4D50"/>
    <w:rsid w:val="001E4F54"/>
    <w:rsid w:val="001E531C"/>
    <w:rsid w:val="001E5D92"/>
    <w:rsid w:val="001E6060"/>
    <w:rsid w:val="001E62A5"/>
    <w:rsid w:val="001E667D"/>
    <w:rsid w:val="001E6A9C"/>
    <w:rsid w:val="001E732C"/>
    <w:rsid w:val="001E7352"/>
    <w:rsid w:val="001E7602"/>
    <w:rsid w:val="001E7FB0"/>
    <w:rsid w:val="001F1047"/>
    <w:rsid w:val="001F1863"/>
    <w:rsid w:val="001F2BB0"/>
    <w:rsid w:val="001F3540"/>
    <w:rsid w:val="001F371E"/>
    <w:rsid w:val="001F3CF8"/>
    <w:rsid w:val="001F4CE0"/>
    <w:rsid w:val="001F532F"/>
    <w:rsid w:val="001F550D"/>
    <w:rsid w:val="001F5B95"/>
    <w:rsid w:val="001F6036"/>
    <w:rsid w:val="001F6218"/>
    <w:rsid w:val="001F673F"/>
    <w:rsid w:val="001F6E55"/>
    <w:rsid w:val="001F74D9"/>
    <w:rsid w:val="001F78AC"/>
    <w:rsid w:val="001F78FE"/>
    <w:rsid w:val="00200044"/>
    <w:rsid w:val="0020034E"/>
    <w:rsid w:val="002003BE"/>
    <w:rsid w:val="00201C06"/>
    <w:rsid w:val="00202962"/>
    <w:rsid w:val="00203B3F"/>
    <w:rsid w:val="00203C50"/>
    <w:rsid w:val="00205169"/>
    <w:rsid w:val="00205258"/>
    <w:rsid w:val="0020527F"/>
    <w:rsid w:val="0020531D"/>
    <w:rsid w:val="00205D29"/>
    <w:rsid w:val="00206896"/>
    <w:rsid w:val="0020694B"/>
    <w:rsid w:val="00206D9C"/>
    <w:rsid w:val="00207117"/>
    <w:rsid w:val="002071D0"/>
    <w:rsid w:val="00207350"/>
    <w:rsid w:val="002101A4"/>
    <w:rsid w:val="00210648"/>
    <w:rsid w:val="002109F9"/>
    <w:rsid w:val="00210FDD"/>
    <w:rsid w:val="00211270"/>
    <w:rsid w:val="002114B0"/>
    <w:rsid w:val="00211758"/>
    <w:rsid w:val="00211838"/>
    <w:rsid w:val="002124B9"/>
    <w:rsid w:val="00212902"/>
    <w:rsid w:val="002137D2"/>
    <w:rsid w:val="00214440"/>
    <w:rsid w:val="0021460B"/>
    <w:rsid w:val="002146F6"/>
    <w:rsid w:val="00215132"/>
    <w:rsid w:val="002154A2"/>
    <w:rsid w:val="002156C8"/>
    <w:rsid w:val="0021701B"/>
    <w:rsid w:val="0021732F"/>
    <w:rsid w:val="00217546"/>
    <w:rsid w:val="00217867"/>
    <w:rsid w:val="00220239"/>
    <w:rsid w:val="00220E5F"/>
    <w:rsid w:val="00220F0D"/>
    <w:rsid w:val="00221A8F"/>
    <w:rsid w:val="00221D5A"/>
    <w:rsid w:val="00222419"/>
    <w:rsid w:val="0022277A"/>
    <w:rsid w:val="002227CE"/>
    <w:rsid w:val="00222806"/>
    <w:rsid w:val="00222993"/>
    <w:rsid w:val="002232C0"/>
    <w:rsid w:val="0022349E"/>
    <w:rsid w:val="00223661"/>
    <w:rsid w:val="0022431B"/>
    <w:rsid w:val="00224C36"/>
    <w:rsid w:val="002254A0"/>
    <w:rsid w:val="002256CA"/>
    <w:rsid w:val="0022652C"/>
    <w:rsid w:val="00227441"/>
    <w:rsid w:val="002274F9"/>
    <w:rsid w:val="0022759F"/>
    <w:rsid w:val="00227807"/>
    <w:rsid w:val="002302B0"/>
    <w:rsid w:val="0023042F"/>
    <w:rsid w:val="00230808"/>
    <w:rsid w:val="0023091D"/>
    <w:rsid w:val="00230B3D"/>
    <w:rsid w:val="00230BC7"/>
    <w:rsid w:val="0023130C"/>
    <w:rsid w:val="00231506"/>
    <w:rsid w:val="00231EB9"/>
    <w:rsid w:val="002325C3"/>
    <w:rsid w:val="00232B56"/>
    <w:rsid w:val="002342B2"/>
    <w:rsid w:val="00234D40"/>
    <w:rsid w:val="0023646F"/>
    <w:rsid w:val="0023708E"/>
    <w:rsid w:val="00237551"/>
    <w:rsid w:val="002400C7"/>
    <w:rsid w:val="0024021E"/>
    <w:rsid w:val="002406A9"/>
    <w:rsid w:val="002410CE"/>
    <w:rsid w:val="002418DA"/>
    <w:rsid w:val="00241BAC"/>
    <w:rsid w:val="002421F2"/>
    <w:rsid w:val="00242793"/>
    <w:rsid w:val="00243225"/>
    <w:rsid w:val="00244CA1"/>
    <w:rsid w:val="0024523D"/>
    <w:rsid w:val="002468A6"/>
    <w:rsid w:val="002469AD"/>
    <w:rsid w:val="002475C1"/>
    <w:rsid w:val="00247B27"/>
    <w:rsid w:val="00250322"/>
    <w:rsid w:val="00250A7D"/>
    <w:rsid w:val="00251361"/>
    <w:rsid w:val="0025177C"/>
    <w:rsid w:val="0025179B"/>
    <w:rsid w:val="0025180C"/>
    <w:rsid w:val="00251DDE"/>
    <w:rsid w:val="00252628"/>
    <w:rsid w:val="00252B35"/>
    <w:rsid w:val="00252CBB"/>
    <w:rsid w:val="002532BA"/>
    <w:rsid w:val="0025333E"/>
    <w:rsid w:val="0025637C"/>
    <w:rsid w:val="00257085"/>
    <w:rsid w:val="00257763"/>
    <w:rsid w:val="002579B2"/>
    <w:rsid w:val="00260CBE"/>
    <w:rsid w:val="00260CC9"/>
    <w:rsid w:val="00261241"/>
    <w:rsid w:val="002615C5"/>
    <w:rsid w:val="002616A0"/>
    <w:rsid w:val="00261D24"/>
    <w:rsid w:val="00263146"/>
    <w:rsid w:val="00263A58"/>
    <w:rsid w:val="00263C82"/>
    <w:rsid w:val="00264105"/>
    <w:rsid w:val="00264191"/>
    <w:rsid w:val="002648D3"/>
    <w:rsid w:val="00264D93"/>
    <w:rsid w:val="00265190"/>
    <w:rsid w:val="00265977"/>
    <w:rsid w:val="00267364"/>
    <w:rsid w:val="0026739B"/>
    <w:rsid w:val="002677A9"/>
    <w:rsid w:val="002715BD"/>
    <w:rsid w:val="00271B0A"/>
    <w:rsid w:val="0027224B"/>
    <w:rsid w:val="00273121"/>
    <w:rsid w:val="0027341A"/>
    <w:rsid w:val="002734BA"/>
    <w:rsid w:val="002736B8"/>
    <w:rsid w:val="00273913"/>
    <w:rsid w:val="00273A31"/>
    <w:rsid w:val="00274483"/>
    <w:rsid w:val="00274DF1"/>
    <w:rsid w:val="00274EBD"/>
    <w:rsid w:val="00274FEA"/>
    <w:rsid w:val="00275776"/>
    <w:rsid w:val="00275ACF"/>
    <w:rsid w:val="00276E3E"/>
    <w:rsid w:val="00277240"/>
    <w:rsid w:val="00277610"/>
    <w:rsid w:val="00277A23"/>
    <w:rsid w:val="00277EAF"/>
    <w:rsid w:val="002804FA"/>
    <w:rsid w:val="00280DE6"/>
    <w:rsid w:val="00280E4B"/>
    <w:rsid w:val="00280EE6"/>
    <w:rsid w:val="0028177D"/>
    <w:rsid w:val="00282A57"/>
    <w:rsid w:val="00283392"/>
    <w:rsid w:val="00283955"/>
    <w:rsid w:val="00283AC5"/>
    <w:rsid w:val="00284820"/>
    <w:rsid w:val="002849E0"/>
    <w:rsid w:val="00284B40"/>
    <w:rsid w:val="002852DB"/>
    <w:rsid w:val="00285538"/>
    <w:rsid w:val="0028580A"/>
    <w:rsid w:val="0028583D"/>
    <w:rsid w:val="002859FC"/>
    <w:rsid w:val="00285F27"/>
    <w:rsid w:val="00286141"/>
    <w:rsid w:val="00286B65"/>
    <w:rsid w:val="002878D5"/>
    <w:rsid w:val="0028793B"/>
    <w:rsid w:val="00287CF8"/>
    <w:rsid w:val="00287FBB"/>
    <w:rsid w:val="0029026E"/>
    <w:rsid w:val="002906E6"/>
    <w:rsid w:val="002909FE"/>
    <w:rsid w:val="002916E9"/>
    <w:rsid w:val="002925BE"/>
    <w:rsid w:val="00292875"/>
    <w:rsid w:val="00292EB5"/>
    <w:rsid w:val="002934BA"/>
    <w:rsid w:val="0029371B"/>
    <w:rsid w:val="00293EB0"/>
    <w:rsid w:val="002944D8"/>
    <w:rsid w:val="002949D3"/>
    <w:rsid w:val="00294D74"/>
    <w:rsid w:val="00294EB5"/>
    <w:rsid w:val="00295764"/>
    <w:rsid w:val="002958C7"/>
    <w:rsid w:val="00295D01"/>
    <w:rsid w:val="002972E9"/>
    <w:rsid w:val="002A0045"/>
    <w:rsid w:val="002A1BD6"/>
    <w:rsid w:val="002A220F"/>
    <w:rsid w:val="002A2736"/>
    <w:rsid w:val="002A2D63"/>
    <w:rsid w:val="002A35E2"/>
    <w:rsid w:val="002A3B3B"/>
    <w:rsid w:val="002A401E"/>
    <w:rsid w:val="002A4460"/>
    <w:rsid w:val="002A47DB"/>
    <w:rsid w:val="002A5717"/>
    <w:rsid w:val="002A5A18"/>
    <w:rsid w:val="002A5D8F"/>
    <w:rsid w:val="002A6320"/>
    <w:rsid w:val="002A658F"/>
    <w:rsid w:val="002A659C"/>
    <w:rsid w:val="002A724A"/>
    <w:rsid w:val="002A73B4"/>
    <w:rsid w:val="002B00BE"/>
    <w:rsid w:val="002B03A9"/>
    <w:rsid w:val="002B0993"/>
    <w:rsid w:val="002B1565"/>
    <w:rsid w:val="002B172E"/>
    <w:rsid w:val="002B1C82"/>
    <w:rsid w:val="002B22AB"/>
    <w:rsid w:val="002B26F4"/>
    <w:rsid w:val="002B2929"/>
    <w:rsid w:val="002B2A12"/>
    <w:rsid w:val="002B2D3C"/>
    <w:rsid w:val="002B2E43"/>
    <w:rsid w:val="002B3015"/>
    <w:rsid w:val="002B3E6E"/>
    <w:rsid w:val="002B4524"/>
    <w:rsid w:val="002B45FA"/>
    <w:rsid w:val="002B56FA"/>
    <w:rsid w:val="002B5927"/>
    <w:rsid w:val="002B63BD"/>
    <w:rsid w:val="002B6800"/>
    <w:rsid w:val="002B683E"/>
    <w:rsid w:val="002B789D"/>
    <w:rsid w:val="002B7E42"/>
    <w:rsid w:val="002C1D69"/>
    <w:rsid w:val="002C2591"/>
    <w:rsid w:val="002C2C5D"/>
    <w:rsid w:val="002C2DA0"/>
    <w:rsid w:val="002C4915"/>
    <w:rsid w:val="002C4AFB"/>
    <w:rsid w:val="002C5384"/>
    <w:rsid w:val="002C54A6"/>
    <w:rsid w:val="002C56D2"/>
    <w:rsid w:val="002C5801"/>
    <w:rsid w:val="002C5858"/>
    <w:rsid w:val="002C673D"/>
    <w:rsid w:val="002C6F12"/>
    <w:rsid w:val="002C7C7E"/>
    <w:rsid w:val="002C7F51"/>
    <w:rsid w:val="002D19CD"/>
    <w:rsid w:val="002D1C1E"/>
    <w:rsid w:val="002D28CB"/>
    <w:rsid w:val="002D3295"/>
    <w:rsid w:val="002D37CF"/>
    <w:rsid w:val="002D4331"/>
    <w:rsid w:val="002D4EDC"/>
    <w:rsid w:val="002D6030"/>
    <w:rsid w:val="002D66A8"/>
    <w:rsid w:val="002D688F"/>
    <w:rsid w:val="002D6D27"/>
    <w:rsid w:val="002D705D"/>
    <w:rsid w:val="002D7596"/>
    <w:rsid w:val="002D79CE"/>
    <w:rsid w:val="002E00BA"/>
    <w:rsid w:val="002E0A93"/>
    <w:rsid w:val="002E0C1E"/>
    <w:rsid w:val="002E11E5"/>
    <w:rsid w:val="002E138F"/>
    <w:rsid w:val="002E1553"/>
    <w:rsid w:val="002E2526"/>
    <w:rsid w:val="002E3B33"/>
    <w:rsid w:val="002E3BB0"/>
    <w:rsid w:val="002E4245"/>
    <w:rsid w:val="002E446C"/>
    <w:rsid w:val="002E6619"/>
    <w:rsid w:val="002E6B35"/>
    <w:rsid w:val="002E74E8"/>
    <w:rsid w:val="002E79EA"/>
    <w:rsid w:val="002E7AB1"/>
    <w:rsid w:val="002E7DC9"/>
    <w:rsid w:val="002E7F46"/>
    <w:rsid w:val="002F0071"/>
    <w:rsid w:val="002F0315"/>
    <w:rsid w:val="002F06CC"/>
    <w:rsid w:val="002F27B6"/>
    <w:rsid w:val="002F3F84"/>
    <w:rsid w:val="002F5550"/>
    <w:rsid w:val="002F5B40"/>
    <w:rsid w:val="002F5E9D"/>
    <w:rsid w:val="002F639C"/>
    <w:rsid w:val="002F6563"/>
    <w:rsid w:val="002F6753"/>
    <w:rsid w:val="002F6949"/>
    <w:rsid w:val="002F6F8F"/>
    <w:rsid w:val="002F75FA"/>
    <w:rsid w:val="002F7833"/>
    <w:rsid w:val="002F78E4"/>
    <w:rsid w:val="002F7A19"/>
    <w:rsid w:val="003009E8"/>
    <w:rsid w:val="00300EAD"/>
    <w:rsid w:val="00301C5C"/>
    <w:rsid w:val="00302017"/>
    <w:rsid w:val="00302EAF"/>
    <w:rsid w:val="003035B3"/>
    <w:rsid w:val="003036A2"/>
    <w:rsid w:val="00303E15"/>
    <w:rsid w:val="00304586"/>
    <w:rsid w:val="003053C7"/>
    <w:rsid w:val="003054E4"/>
    <w:rsid w:val="00305569"/>
    <w:rsid w:val="0030586B"/>
    <w:rsid w:val="0030598C"/>
    <w:rsid w:val="003059EB"/>
    <w:rsid w:val="00306A4B"/>
    <w:rsid w:val="00306FE4"/>
    <w:rsid w:val="00307771"/>
    <w:rsid w:val="00307A49"/>
    <w:rsid w:val="00307B3C"/>
    <w:rsid w:val="00307BA2"/>
    <w:rsid w:val="00307F05"/>
    <w:rsid w:val="00310421"/>
    <w:rsid w:val="00310493"/>
    <w:rsid w:val="003112D9"/>
    <w:rsid w:val="00311769"/>
    <w:rsid w:val="00311D42"/>
    <w:rsid w:val="00312019"/>
    <w:rsid w:val="003129FD"/>
    <w:rsid w:val="003139EB"/>
    <w:rsid w:val="00313CAE"/>
    <w:rsid w:val="003144C9"/>
    <w:rsid w:val="003147B2"/>
    <w:rsid w:val="00314D79"/>
    <w:rsid w:val="00315497"/>
    <w:rsid w:val="003157AD"/>
    <w:rsid w:val="0031605A"/>
    <w:rsid w:val="0031624B"/>
    <w:rsid w:val="00316549"/>
    <w:rsid w:val="00316613"/>
    <w:rsid w:val="00317041"/>
    <w:rsid w:val="00317261"/>
    <w:rsid w:val="00317B4E"/>
    <w:rsid w:val="00317E5E"/>
    <w:rsid w:val="00320F91"/>
    <w:rsid w:val="0032117A"/>
    <w:rsid w:val="00321267"/>
    <w:rsid w:val="00321EE0"/>
    <w:rsid w:val="003222C7"/>
    <w:rsid w:val="003226C5"/>
    <w:rsid w:val="003227D1"/>
    <w:rsid w:val="00322B8E"/>
    <w:rsid w:val="00322BA1"/>
    <w:rsid w:val="0032499C"/>
    <w:rsid w:val="0032796C"/>
    <w:rsid w:val="00327FCB"/>
    <w:rsid w:val="00331218"/>
    <w:rsid w:val="003313A1"/>
    <w:rsid w:val="0033163D"/>
    <w:rsid w:val="00331731"/>
    <w:rsid w:val="0033207D"/>
    <w:rsid w:val="003321F5"/>
    <w:rsid w:val="0033246E"/>
    <w:rsid w:val="00332B0C"/>
    <w:rsid w:val="0033387F"/>
    <w:rsid w:val="00333EED"/>
    <w:rsid w:val="003341BC"/>
    <w:rsid w:val="0033551F"/>
    <w:rsid w:val="00336270"/>
    <w:rsid w:val="003364D4"/>
    <w:rsid w:val="00336A44"/>
    <w:rsid w:val="00336D5A"/>
    <w:rsid w:val="00337340"/>
    <w:rsid w:val="003375AC"/>
    <w:rsid w:val="00340806"/>
    <w:rsid w:val="00341338"/>
    <w:rsid w:val="0034153F"/>
    <w:rsid w:val="00341868"/>
    <w:rsid w:val="00341FFE"/>
    <w:rsid w:val="003425BE"/>
    <w:rsid w:val="003425E1"/>
    <w:rsid w:val="003447F2"/>
    <w:rsid w:val="003449D1"/>
    <w:rsid w:val="00344C02"/>
    <w:rsid w:val="003450A8"/>
    <w:rsid w:val="00345913"/>
    <w:rsid w:val="00345F16"/>
    <w:rsid w:val="003461B2"/>
    <w:rsid w:val="00346B8B"/>
    <w:rsid w:val="00346F0E"/>
    <w:rsid w:val="0034705D"/>
    <w:rsid w:val="0035070E"/>
    <w:rsid w:val="003507CD"/>
    <w:rsid w:val="00351607"/>
    <w:rsid w:val="003516BC"/>
    <w:rsid w:val="00351D7B"/>
    <w:rsid w:val="00351FF8"/>
    <w:rsid w:val="00352229"/>
    <w:rsid w:val="00352528"/>
    <w:rsid w:val="00352613"/>
    <w:rsid w:val="003538C8"/>
    <w:rsid w:val="00355B43"/>
    <w:rsid w:val="00356417"/>
    <w:rsid w:val="00356B61"/>
    <w:rsid w:val="00357251"/>
    <w:rsid w:val="003573C7"/>
    <w:rsid w:val="003579A8"/>
    <w:rsid w:val="00357F24"/>
    <w:rsid w:val="0036000D"/>
    <w:rsid w:val="0036008D"/>
    <w:rsid w:val="003603FE"/>
    <w:rsid w:val="00360866"/>
    <w:rsid w:val="003613F2"/>
    <w:rsid w:val="0036144C"/>
    <w:rsid w:val="0036194D"/>
    <w:rsid w:val="00361EE2"/>
    <w:rsid w:val="00362217"/>
    <w:rsid w:val="0036242B"/>
    <w:rsid w:val="0036319D"/>
    <w:rsid w:val="0036492B"/>
    <w:rsid w:val="00365910"/>
    <w:rsid w:val="00366EC5"/>
    <w:rsid w:val="00370059"/>
    <w:rsid w:val="0037008C"/>
    <w:rsid w:val="00370CCB"/>
    <w:rsid w:val="00371239"/>
    <w:rsid w:val="00371B41"/>
    <w:rsid w:val="003720FF"/>
    <w:rsid w:val="0037245A"/>
    <w:rsid w:val="00372B44"/>
    <w:rsid w:val="003732F7"/>
    <w:rsid w:val="00373EEF"/>
    <w:rsid w:val="0037479C"/>
    <w:rsid w:val="003749F6"/>
    <w:rsid w:val="00374CEE"/>
    <w:rsid w:val="00374DB5"/>
    <w:rsid w:val="00375D21"/>
    <w:rsid w:val="003765BF"/>
    <w:rsid w:val="00376C5F"/>
    <w:rsid w:val="00376EFF"/>
    <w:rsid w:val="0037718C"/>
    <w:rsid w:val="003774C1"/>
    <w:rsid w:val="00377570"/>
    <w:rsid w:val="003776FC"/>
    <w:rsid w:val="0038187C"/>
    <w:rsid w:val="00381A98"/>
    <w:rsid w:val="00381C77"/>
    <w:rsid w:val="00381CF2"/>
    <w:rsid w:val="00382722"/>
    <w:rsid w:val="00383ADF"/>
    <w:rsid w:val="00383FBC"/>
    <w:rsid w:val="0038407D"/>
    <w:rsid w:val="00384F5E"/>
    <w:rsid w:val="00384FAE"/>
    <w:rsid w:val="00384FCE"/>
    <w:rsid w:val="00385541"/>
    <w:rsid w:val="00385653"/>
    <w:rsid w:val="0038576F"/>
    <w:rsid w:val="00385903"/>
    <w:rsid w:val="00385D34"/>
    <w:rsid w:val="00385F00"/>
    <w:rsid w:val="003867A2"/>
    <w:rsid w:val="00386843"/>
    <w:rsid w:val="0038706D"/>
    <w:rsid w:val="00387974"/>
    <w:rsid w:val="00390015"/>
    <w:rsid w:val="0039077C"/>
    <w:rsid w:val="00390E62"/>
    <w:rsid w:val="00391244"/>
    <w:rsid w:val="00391696"/>
    <w:rsid w:val="00391CF1"/>
    <w:rsid w:val="00391FC4"/>
    <w:rsid w:val="0039262C"/>
    <w:rsid w:val="0039270B"/>
    <w:rsid w:val="00392814"/>
    <w:rsid w:val="003936E1"/>
    <w:rsid w:val="003939ED"/>
    <w:rsid w:val="00393E86"/>
    <w:rsid w:val="003942EE"/>
    <w:rsid w:val="003945D8"/>
    <w:rsid w:val="00395EF5"/>
    <w:rsid w:val="0039692C"/>
    <w:rsid w:val="00396D8F"/>
    <w:rsid w:val="00396FC4"/>
    <w:rsid w:val="0039729E"/>
    <w:rsid w:val="003972BC"/>
    <w:rsid w:val="003979C4"/>
    <w:rsid w:val="00397D01"/>
    <w:rsid w:val="003A06EE"/>
    <w:rsid w:val="003A13AF"/>
    <w:rsid w:val="003A1BE9"/>
    <w:rsid w:val="003A22D8"/>
    <w:rsid w:val="003A22EA"/>
    <w:rsid w:val="003A2F22"/>
    <w:rsid w:val="003A2FF2"/>
    <w:rsid w:val="003A3052"/>
    <w:rsid w:val="003A3919"/>
    <w:rsid w:val="003A476E"/>
    <w:rsid w:val="003A4AF4"/>
    <w:rsid w:val="003A5311"/>
    <w:rsid w:val="003A5761"/>
    <w:rsid w:val="003A63AC"/>
    <w:rsid w:val="003A647C"/>
    <w:rsid w:val="003A6C3D"/>
    <w:rsid w:val="003A6E01"/>
    <w:rsid w:val="003A710E"/>
    <w:rsid w:val="003A7209"/>
    <w:rsid w:val="003B01A6"/>
    <w:rsid w:val="003B03A6"/>
    <w:rsid w:val="003B09C0"/>
    <w:rsid w:val="003B0D3A"/>
    <w:rsid w:val="003B0FAB"/>
    <w:rsid w:val="003B1238"/>
    <w:rsid w:val="003B3283"/>
    <w:rsid w:val="003B3580"/>
    <w:rsid w:val="003B41CD"/>
    <w:rsid w:val="003B42B9"/>
    <w:rsid w:val="003B4380"/>
    <w:rsid w:val="003B4513"/>
    <w:rsid w:val="003B4EDA"/>
    <w:rsid w:val="003B578D"/>
    <w:rsid w:val="003B58A6"/>
    <w:rsid w:val="003B61A5"/>
    <w:rsid w:val="003B6BC2"/>
    <w:rsid w:val="003B703A"/>
    <w:rsid w:val="003B704A"/>
    <w:rsid w:val="003B7191"/>
    <w:rsid w:val="003B737E"/>
    <w:rsid w:val="003C09B4"/>
    <w:rsid w:val="003C0DAC"/>
    <w:rsid w:val="003C1165"/>
    <w:rsid w:val="003C1EBF"/>
    <w:rsid w:val="003C2A36"/>
    <w:rsid w:val="003C40B6"/>
    <w:rsid w:val="003C4316"/>
    <w:rsid w:val="003C447D"/>
    <w:rsid w:val="003C47BC"/>
    <w:rsid w:val="003C551E"/>
    <w:rsid w:val="003C5F23"/>
    <w:rsid w:val="003C6EDD"/>
    <w:rsid w:val="003C7CB0"/>
    <w:rsid w:val="003D0007"/>
    <w:rsid w:val="003D084F"/>
    <w:rsid w:val="003D0BF2"/>
    <w:rsid w:val="003D1CC8"/>
    <w:rsid w:val="003D1DAD"/>
    <w:rsid w:val="003D26A3"/>
    <w:rsid w:val="003D2B71"/>
    <w:rsid w:val="003D2FD4"/>
    <w:rsid w:val="003D38F1"/>
    <w:rsid w:val="003D4283"/>
    <w:rsid w:val="003D444F"/>
    <w:rsid w:val="003D5295"/>
    <w:rsid w:val="003D5E8F"/>
    <w:rsid w:val="003D5ECF"/>
    <w:rsid w:val="003D62C9"/>
    <w:rsid w:val="003D641F"/>
    <w:rsid w:val="003D6565"/>
    <w:rsid w:val="003D70E6"/>
    <w:rsid w:val="003D778D"/>
    <w:rsid w:val="003D7A10"/>
    <w:rsid w:val="003D7B37"/>
    <w:rsid w:val="003E0ADC"/>
    <w:rsid w:val="003E11D3"/>
    <w:rsid w:val="003E1328"/>
    <w:rsid w:val="003E1A5C"/>
    <w:rsid w:val="003E260D"/>
    <w:rsid w:val="003E27E2"/>
    <w:rsid w:val="003E3972"/>
    <w:rsid w:val="003E40D1"/>
    <w:rsid w:val="003E4131"/>
    <w:rsid w:val="003E49E7"/>
    <w:rsid w:val="003E5107"/>
    <w:rsid w:val="003E58D9"/>
    <w:rsid w:val="003E5BDF"/>
    <w:rsid w:val="003E5D2C"/>
    <w:rsid w:val="003E6C35"/>
    <w:rsid w:val="003E7660"/>
    <w:rsid w:val="003E7854"/>
    <w:rsid w:val="003F01C5"/>
    <w:rsid w:val="003F0315"/>
    <w:rsid w:val="003F061A"/>
    <w:rsid w:val="003F06C9"/>
    <w:rsid w:val="003F0A2E"/>
    <w:rsid w:val="003F0AA2"/>
    <w:rsid w:val="003F1806"/>
    <w:rsid w:val="003F1B6A"/>
    <w:rsid w:val="003F1C1B"/>
    <w:rsid w:val="003F1FBD"/>
    <w:rsid w:val="003F302A"/>
    <w:rsid w:val="003F3D2C"/>
    <w:rsid w:val="003F3E3D"/>
    <w:rsid w:val="003F3E5A"/>
    <w:rsid w:val="003F43B8"/>
    <w:rsid w:val="003F4FEA"/>
    <w:rsid w:val="003F525C"/>
    <w:rsid w:val="003F57E0"/>
    <w:rsid w:val="003F5D80"/>
    <w:rsid w:val="003F6265"/>
    <w:rsid w:val="003F6C46"/>
    <w:rsid w:val="003F6D65"/>
    <w:rsid w:val="003F6EAD"/>
    <w:rsid w:val="003F72C7"/>
    <w:rsid w:val="003F7476"/>
    <w:rsid w:val="003F7CAF"/>
    <w:rsid w:val="00400B33"/>
    <w:rsid w:val="0040108B"/>
    <w:rsid w:val="0040136F"/>
    <w:rsid w:val="00401C9F"/>
    <w:rsid w:val="00401D80"/>
    <w:rsid w:val="00401DCA"/>
    <w:rsid w:val="00402C7C"/>
    <w:rsid w:val="0040350E"/>
    <w:rsid w:val="00404B4F"/>
    <w:rsid w:val="00404E85"/>
    <w:rsid w:val="004057F0"/>
    <w:rsid w:val="004066E1"/>
    <w:rsid w:val="0040679E"/>
    <w:rsid w:val="004070AA"/>
    <w:rsid w:val="00407AFD"/>
    <w:rsid w:val="00410CB7"/>
    <w:rsid w:val="00411649"/>
    <w:rsid w:val="00411FA7"/>
    <w:rsid w:val="0041213B"/>
    <w:rsid w:val="004121DA"/>
    <w:rsid w:val="00412553"/>
    <w:rsid w:val="00413173"/>
    <w:rsid w:val="004134DD"/>
    <w:rsid w:val="00413C41"/>
    <w:rsid w:val="0041517D"/>
    <w:rsid w:val="0041676A"/>
    <w:rsid w:val="00416DF7"/>
    <w:rsid w:val="004170BF"/>
    <w:rsid w:val="00417E97"/>
    <w:rsid w:val="00420BCB"/>
    <w:rsid w:val="00420CC0"/>
    <w:rsid w:val="00420D1C"/>
    <w:rsid w:val="00421137"/>
    <w:rsid w:val="0042174B"/>
    <w:rsid w:val="004218D4"/>
    <w:rsid w:val="00422800"/>
    <w:rsid w:val="00423717"/>
    <w:rsid w:val="0042425B"/>
    <w:rsid w:val="00424719"/>
    <w:rsid w:val="00424A0B"/>
    <w:rsid w:val="00425013"/>
    <w:rsid w:val="00425768"/>
    <w:rsid w:val="00425906"/>
    <w:rsid w:val="00425B20"/>
    <w:rsid w:val="004263A4"/>
    <w:rsid w:val="00426E43"/>
    <w:rsid w:val="00426E97"/>
    <w:rsid w:val="00430653"/>
    <w:rsid w:val="00431BC4"/>
    <w:rsid w:val="00431CA9"/>
    <w:rsid w:val="00432B1D"/>
    <w:rsid w:val="00433244"/>
    <w:rsid w:val="004332CD"/>
    <w:rsid w:val="00433C86"/>
    <w:rsid w:val="00434123"/>
    <w:rsid w:val="004341BD"/>
    <w:rsid w:val="004362E3"/>
    <w:rsid w:val="00437691"/>
    <w:rsid w:val="004378B7"/>
    <w:rsid w:val="004402D5"/>
    <w:rsid w:val="00440CFE"/>
    <w:rsid w:val="00440FCC"/>
    <w:rsid w:val="00441789"/>
    <w:rsid w:val="00441990"/>
    <w:rsid w:val="00441D99"/>
    <w:rsid w:val="004424FB"/>
    <w:rsid w:val="00442FA5"/>
    <w:rsid w:val="00443A8C"/>
    <w:rsid w:val="00443B15"/>
    <w:rsid w:val="00444770"/>
    <w:rsid w:val="00444967"/>
    <w:rsid w:val="00444D4A"/>
    <w:rsid w:val="004453AC"/>
    <w:rsid w:val="004459B1"/>
    <w:rsid w:val="00446087"/>
    <w:rsid w:val="00446247"/>
    <w:rsid w:val="00446506"/>
    <w:rsid w:val="004469C5"/>
    <w:rsid w:val="00446CF8"/>
    <w:rsid w:val="0044736B"/>
    <w:rsid w:val="004479E3"/>
    <w:rsid w:val="0045064A"/>
    <w:rsid w:val="004508E5"/>
    <w:rsid w:val="00450B7D"/>
    <w:rsid w:val="00450C41"/>
    <w:rsid w:val="00451F09"/>
    <w:rsid w:val="004534C3"/>
    <w:rsid w:val="004539C7"/>
    <w:rsid w:val="00454AE4"/>
    <w:rsid w:val="00454D6E"/>
    <w:rsid w:val="00455052"/>
    <w:rsid w:val="00455807"/>
    <w:rsid w:val="0045594F"/>
    <w:rsid w:val="00455D92"/>
    <w:rsid w:val="00457440"/>
    <w:rsid w:val="00460633"/>
    <w:rsid w:val="00460828"/>
    <w:rsid w:val="0046209B"/>
    <w:rsid w:val="00462182"/>
    <w:rsid w:val="004621F2"/>
    <w:rsid w:val="00462216"/>
    <w:rsid w:val="00463089"/>
    <w:rsid w:val="00463172"/>
    <w:rsid w:val="00463BD0"/>
    <w:rsid w:val="00463CAC"/>
    <w:rsid w:val="00463ED6"/>
    <w:rsid w:val="00463EF1"/>
    <w:rsid w:val="004645ED"/>
    <w:rsid w:val="004653E1"/>
    <w:rsid w:val="00465E1C"/>
    <w:rsid w:val="004663AC"/>
    <w:rsid w:val="00466445"/>
    <w:rsid w:val="00466556"/>
    <w:rsid w:val="004666B7"/>
    <w:rsid w:val="0046713A"/>
    <w:rsid w:val="00467438"/>
    <w:rsid w:val="004676DC"/>
    <w:rsid w:val="00470D5E"/>
    <w:rsid w:val="004712A8"/>
    <w:rsid w:val="00471B1D"/>
    <w:rsid w:val="00471DED"/>
    <w:rsid w:val="00471E07"/>
    <w:rsid w:val="004725F3"/>
    <w:rsid w:val="00472861"/>
    <w:rsid w:val="00472985"/>
    <w:rsid w:val="00472B64"/>
    <w:rsid w:val="004734E1"/>
    <w:rsid w:val="00473B29"/>
    <w:rsid w:val="00473D63"/>
    <w:rsid w:val="00473E56"/>
    <w:rsid w:val="00474679"/>
    <w:rsid w:val="00474BBE"/>
    <w:rsid w:val="00474DCF"/>
    <w:rsid w:val="0047577E"/>
    <w:rsid w:val="00475BB5"/>
    <w:rsid w:val="00475C57"/>
    <w:rsid w:val="00475EB7"/>
    <w:rsid w:val="00476049"/>
    <w:rsid w:val="00476107"/>
    <w:rsid w:val="004766E5"/>
    <w:rsid w:val="00476E9D"/>
    <w:rsid w:val="00476FAD"/>
    <w:rsid w:val="0047797B"/>
    <w:rsid w:val="00480203"/>
    <w:rsid w:val="0048036B"/>
    <w:rsid w:val="0048062F"/>
    <w:rsid w:val="00481873"/>
    <w:rsid w:val="004819F8"/>
    <w:rsid w:val="00482149"/>
    <w:rsid w:val="0048233D"/>
    <w:rsid w:val="004825AE"/>
    <w:rsid w:val="004826CF"/>
    <w:rsid w:val="0048341D"/>
    <w:rsid w:val="00483921"/>
    <w:rsid w:val="00483F64"/>
    <w:rsid w:val="00485319"/>
    <w:rsid w:val="0048577E"/>
    <w:rsid w:val="004864D0"/>
    <w:rsid w:val="00486A51"/>
    <w:rsid w:val="00486F30"/>
    <w:rsid w:val="0048768F"/>
    <w:rsid w:val="00487D3D"/>
    <w:rsid w:val="0049058A"/>
    <w:rsid w:val="00491624"/>
    <w:rsid w:val="00491903"/>
    <w:rsid w:val="00491B05"/>
    <w:rsid w:val="00491D69"/>
    <w:rsid w:val="00491E7C"/>
    <w:rsid w:val="00492547"/>
    <w:rsid w:val="00492AA4"/>
    <w:rsid w:val="00492AF8"/>
    <w:rsid w:val="00492E39"/>
    <w:rsid w:val="00494587"/>
    <w:rsid w:val="00494743"/>
    <w:rsid w:val="00494F0C"/>
    <w:rsid w:val="004958C8"/>
    <w:rsid w:val="0049742C"/>
    <w:rsid w:val="004A038C"/>
    <w:rsid w:val="004A067D"/>
    <w:rsid w:val="004A176B"/>
    <w:rsid w:val="004A1827"/>
    <w:rsid w:val="004A1CDE"/>
    <w:rsid w:val="004A208C"/>
    <w:rsid w:val="004A20E9"/>
    <w:rsid w:val="004A21AE"/>
    <w:rsid w:val="004A2240"/>
    <w:rsid w:val="004A22EE"/>
    <w:rsid w:val="004A2586"/>
    <w:rsid w:val="004A30A7"/>
    <w:rsid w:val="004A39E5"/>
    <w:rsid w:val="004A3A37"/>
    <w:rsid w:val="004A3EBC"/>
    <w:rsid w:val="004A4028"/>
    <w:rsid w:val="004A444B"/>
    <w:rsid w:val="004A575F"/>
    <w:rsid w:val="004A6048"/>
    <w:rsid w:val="004A650A"/>
    <w:rsid w:val="004A6521"/>
    <w:rsid w:val="004A72B7"/>
    <w:rsid w:val="004A7A12"/>
    <w:rsid w:val="004A7FA7"/>
    <w:rsid w:val="004B08E4"/>
    <w:rsid w:val="004B0D29"/>
    <w:rsid w:val="004B1330"/>
    <w:rsid w:val="004B1B0C"/>
    <w:rsid w:val="004B2024"/>
    <w:rsid w:val="004B27F0"/>
    <w:rsid w:val="004B2DAA"/>
    <w:rsid w:val="004B3848"/>
    <w:rsid w:val="004B4644"/>
    <w:rsid w:val="004B4697"/>
    <w:rsid w:val="004B58E6"/>
    <w:rsid w:val="004B5AC9"/>
    <w:rsid w:val="004B5D77"/>
    <w:rsid w:val="004B6177"/>
    <w:rsid w:val="004B6BBD"/>
    <w:rsid w:val="004B6E9B"/>
    <w:rsid w:val="004B725F"/>
    <w:rsid w:val="004B7F6A"/>
    <w:rsid w:val="004C0302"/>
    <w:rsid w:val="004C08B6"/>
    <w:rsid w:val="004C0D00"/>
    <w:rsid w:val="004C0F8F"/>
    <w:rsid w:val="004C0FB8"/>
    <w:rsid w:val="004C1094"/>
    <w:rsid w:val="004C14AB"/>
    <w:rsid w:val="004C18FA"/>
    <w:rsid w:val="004C3462"/>
    <w:rsid w:val="004C41E5"/>
    <w:rsid w:val="004C531F"/>
    <w:rsid w:val="004C5453"/>
    <w:rsid w:val="004C5772"/>
    <w:rsid w:val="004C5E86"/>
    <w:rsid w:val="004C7BBB"/>
    <w:rsid w:val="004C7CC1"/>
    <w:rsid w:val="004D0330"/>
    <w:rsid w:val="004D0580"/>
    <w:rsid w:val="004D0A90"/>
    <w:rsid w:val="004D0BA0"/>
    <w:rsid w:val="004D11D9"/>
    <w:rsid w:val="004D139E"/>
    <w:rsid w:val="004D185F"/>
    <w:rsid w:val="004D1A65"/>
    <w:rsid w:val="004D1CE2"/>
    <w:rsid w:val="004D1D1C"/>
    <w:rsid w:val="004D1FAA"/>
    <w:rsid w:val="004D289F"/>
    <w:rsid w:val="004D2921"/>
    <w:rsid w:val="004D2A3C"/>
    <w:rsid w:val="004D2AFB"/>
    <w:rsid w:val="004D2CD1"/>
    <w:rsid w:val="004D3DB4"/>
    <w:rsid w:val="004D41D5"/>
    <w:rsid w:val="004D43C1"/>
    <w:rsid w:val="004D44AC"/>
    <w:rsid w:val="004D503C"/>
    <w:rsid w:val="004D5ED7"/>
    <w:rsid w:val="004D63A6"/>
    <w:rsid w:val="004D6C30"/>
    <w:rsid w:val="004D7860"/>
    <w:rsid w:val="004D7861"/>
    <w:rsid w:val="004D7926"/>
    <w:rsid w:val="004E059D"/>
    <w:rsid w:val="004E0FA9"/>
    <w:rsid w:val="004E1262"/>
    <w:rsid w:val="004E2B8F"/>
    <w:rsid w:val="004E3049"/>
    <w:rsid w:val="004E3F25"/>
    <w:rsid w:val="004E3FB1"/>
    <w:rsid w:val="004E411B"/>
    <w:rsid w:val="004E4186"/>
    <w:rsid w:val="004E423A"/>
    <w:rsid w:val="004E5109"/>
    <w:rsid w:val="004E5635"/>
    <w:rsid w:val="004E5C69"/>
    <w:rsid w:val="004E60D0"/>
    <w:rsid w:val="004E62C2"/>
    <w:rsid w:val="004E6AD2"/>
    <w:rsid w:val="004E7883"/>
    <w:rsid w:val="004E7B58"/>
    <w:rsid w:val="004F06CD"/>
    <w:rsid w:val="004F12A6"/>
    <w:rsid w:val="004F14F2"/>
    <w:rsid w:val="004F1565"/>
    <w:rsid w:val="004F1605"/>
    <w:rsid w:val="004F1878"/>
    <w:rsid w:val="004F1A9E"/>
    <w:rsid w:val="004F1B2D"/>
    <w:rsid w:val="004F2304"/>
    <w:rsid w:val="004F26F8"/>
    <w:rsid w:val="004F287F"/>
    <w:rsid w:val="004F2C6A"/>
    <w:rsid w:val="004F3486"/>
    <w:rsid w:val="004F396E"/>
    <w:rsid w:val="004F3C06"/>
    <w:rsid w:val="004F3D3D"/>
    <w:rsid w:val="004F4CC9"/>
    <w:rsid w:val="004F5D07"/>
    <w:rsid w:val="004F6834"/>
    <w:rsid w:val="004F7052"/>
    <w:rsid w:val="004F75D8"/>
    <w:rsid w:val="004F77C6"/>
    <w:rsid w:val="004F7CB5"/>
    <w:rsid w:val="00500BB2"/>
    <w:rsid w:val="005025FE"/>
    <w:rsid w:val="00502C1C"/>
    <w:rsid w:val="0050347E"/>
    <w:rsid w:val="00503B7E"/>
    <w:rsid w:val="00504585"/>
    <w:rsid w:val="00505E1E"/>
    <w:rsid w:val="00505E20"/>
    <w:rsid w:val="0050688A"/>
    <w:rsid w:val="00506DDE"/>
    <w:rsid w:val="00507161"/>
    <w:rsid w:val="005075EC"/>
    <w:rsid w:val="005078E2"/>
    <w:rsid w:val="00507949"/>
    <w:rsid w:val="005079FD"/>
    <w:rsid w:val="00507AF7"/>
    <w:rsid w:val="00510AF2"/>
    <w:rsid w:val="00511096"/>
    <w:rsid w:val="005110BA"/>
    <w:rsid w:val="00511B75"/>
    <w:rsid w:val="00512B35"/>
    <w:rsid w:val="00513288"/>
    <w:rsid w:val="005136AD"/>
    <w:rsid w:val="005138BA"/>
    <w:rsid w:val="00513923"/>
    <w:rsid w:val="00513BF3"/>
    <w:rsid w:val="00513C31"/>
    <w:rsid w:val="00513E99"/>
    <w:rsid w:val="00514325"/>
    <w:rsid w:val="005147FD"/>
    <w:rsid w:val="00514D9D"/>
    <w:rsid w:val="00515202"/>
    <w:rsid w:val="00515A73"/>
    <w:rsid w:val="00515F26"/>
    <w:rsid w:val="005163E7"/>
    <w:rsid w:val="00516580"/>
    <w:rsid w:val="00516657"/>
    <w:rsid w:val="005167C9"/>
    <w:rsid w:val="00516904"/>
    <w:rsid w:val="00516F4A"/>
    <w:rsid w:val="00520261"/>
    <w:rsid w:val="005208C5"/>
    <w:rsid w:val="00520CB5"/>
    <w:rsid w:val="005210CC"/>
    <w:rsid w:val="00521155"/>
    <w:rsid w:val="005211AF"/>
    <w:rsid w:val="005213CA"/>
    <w:rsid w:val="005213E2"/>
    <w:rsid w:val="00521BDE"/>
    <w:rsid w:val="005222C9"/>
    <w:rsid w:val="00522EC7"/>
    <w:rsid w:val="00523690"/>
    <w:rsid w:val="00524532"/>
    <w:rsid w:val="00524954"/>
    <w:rsid w:val="00525BB1"/>
    <w:rsid w:val="0052632A"/>
    <w:rsid w:val="00526C56"/>
    <w:rsid w:val="0052712C"/>
    <w:rsid w:val="00527684"/>
    <w:rsid w:val="005276C2"/>
    <w:rsid w:val="00527C9D"/>
    <w:rsid w:val="00527E3F"/>
    <w:rsid w:val="00530877"/>
    <w:rsid w:val="00531388"/>
    <w:rsid w:val="005324B7"/>
    <w:rsid w:val="00533BBD"/>
    <w:rsid w:val="00533BE3"/>
    <w:rsid w:val="00533E7D"/>
    <w:rsid w:val="00534777"/>
    <w:rsid w:val="00534A0E"/>
    <w:rsid w:val="00534A4E"/>
    <w:rsid w:val="0053503E"/>
    <w:rsid w:val="00535110"/>
    <w:rsid w:val="00535F28"/>
    <w:rsid w:val="00536227"/>
    <w:rsid w:val="00536D2F"/>
    <w:rsid w:val="00537D67"/>
    <w:rsid w:val="00537F23"/>
    <w:rsid w:val="005406F8"/>
    <w:rsid w:val="005415D3"/>
    <w:rsid w:val="0054169B"/>
    <w:rsid w:val="005417D2"/>
    <w:rsid w:val="005422E4"/>
    <w:rsid w:val="00542737"/>
    <w:rsid w:val="00542AD5"/>
    <w:rsid w:val="00542E69"/>
    <w:rsid w:val="00543076"/>
    <w:rsid w:val="00543135"/>
    <w:rsid w:val="00543610"/>
    <w:rsid w:val="00543707"/>
    <w:rsid w:val="00543719"/>
    <w:rsid w:val="00543721"/>
    <w:rsid w:val="00544161"/>
    <w:rsid w:val="00544177"/>
    <w:rsid w:val="0054436C"/>
    <w:rsid w:val="00544C33"/>
    <w:rsid w:val="00544EE9"/>
    <w:rsid w:val="005451CF"/>
    <w:rsid w:val="00545416"/>
    <w:rsid w:val="005454A9"/>
    <w:rsid w:val="00545CD1"/>
    <w:rsid w:val="00545CF8"/>
    <w:rsid w:val="005466B9"/>
    <w:rsid w:val="005476AE"/>
    <w:rsid w:val="00547FB2"/>
    <w:rsid w:val="00550B6E"/>
    <w:rsid w:val="00550BBE"/>
    <w:rsid w:val="00550DAD"/>
    <w:rsid w:val="00550E4D"/>
    <w:rsid w:val="00550F69"/>
    <w:rsid w:val="005514AB"/>
    <w:rsid w:val="0055211C"/>
    <w:rsid w:val="005523C6"/>
    <w:rsid w:val="005524AB"/>
    <w:rsid w:val="0055256E"/>
    <w:rsid w:val="0055324E"/>
    <w:rsid w:val="005532F1"/>
    <w:rsid w:val="005532F7"/>
    <w:rsid w:val="005535C1"/>
    <w:rsid w:val="00553F46"/>
    <w:rsid w:val="005543C1"/>
    <w:rsid w:val="005545F6"/>
    <w:rsid w:val="00554BBC"/>
    <w:rsid w:val="0055557B"/>
    <w:rsid w:val="00555B77"/>
    <w:rsid w:val="005562AF"/>
    <w:rsid w:val="0055633B"/>
    <w:rsid w:val="005564CF"/>
    <w:rsid w:val="00556B4B"/>
    <w:rsid w:val="00557024"/>
    <w:rsid w:val="00557337"/>
    <w:rsid w:val="005577AB"/>
    <w:rsid w:val="00557BBC"/>
    <w:rsid w:val="00557D6F"/>
    <w:rsid w:val="005600B5"/>
    <w:rsid w:val="00560A64"/>
    <w:rsid w:val="00561369"/>
    <w:rsid w:val="005616AE"/>
    <w:rsid w:val="00562E33"/>
    <w:rsid w:val="005633F0"/>
    <w:rsid w:val="00563431"/>
    <w:rsid w:val="00563855"/>
    <w:rsid w:val="00563E5D"/>
    <w:rsid w:val="005646F7"/>
    <w:rsid w:val="0056498A"/>
    <w:rsid w:val="00564CF2"/>
    <w:rsid w:val="0056581B"/>
    <w:rsid w:val="00565B04"/>
    <w:rsid w:val="00565CC0"/>
    <w:rsid w:val="00566083"/>
    <w:rsid w:val="005662F8"/>
    <w:rsid w:val="00566819"/>
    <w:rsid w:val="00570DF5"/>
    <w:rsid w:val="00571296"/>
    <w:rsid w:val="005717FF"/>
    <w:rsid w:val="00571AAC"/>
    <w:rsid w:val="00571ADF"/>
    <w:rsid w:val="00571CEA"/>
    <w:rsid w:val="00571F91"/>
    <w:rsid w:val="005721B0"/>
    <w:rsid w:val="0057272E"/>
    <w:rsid w:val="00572C02"/>
    <w:rsid w:val="00573854"/>
    <w:rsid w:val="00573F44"/>
    <w:rsid w:val="00574DA6"/>
    <w:rsid w:val="0057516A"/>
    <w:rsid w:val="00575229"/>
    <w:rsid w:val="00575803"/>
    <w:rsid w:val="005759FD"/>
    <w:rsid w:val="00575E75"/>
    <w:rsid w:val="00581127"/>
    <w:rsid w:val="00581976"/>
    <w:rsid w:val="00581C30"/>
    <w:rsid w:val="00581C8A"/>
    <w:rsid w:val="00583026"/>
    <w:rsid w:val="00584BFC"/>
    <w:rsid w:val="0058525D"/>
    <w:rsid w:val="00585C31"/>
    <w:rsid w:val="00585C46"/>
    <w:rsid w:val="00586BD1"/>
    <w:rsid w:val="00586F96"/>
    <w:rsid w:val="005871BD"/>
    <w:rsid w:val="00587692"/>
    <w:rsid w:val="00587A27"/>
    <w:rsid w:val="005900A1"/>
    <w:rsid w:val="00590B01"/>
    <w:rsid w:val="00590FC9"/>
    <w:rsid w:val="00591343"/>
    <w:rsid w:val="005920C5"/>
    <w:rsid w:val="005929F6"/>
    <w:rsid w:val="00593E67"/>
    <w:rsid w:val="00593FA3"/>
    <w:rsid w:val="00594307"/>
    <w:rsid w:val="00594F3F"/>
    <w:rsid w:val="00595936"/>
    <w:rsid w:val="00596F99"/>
    <w:rsid w:val="005A0224"/>
    <w:rsid w:val="005A02BA"/>
    <w:rsid w:val="005A0B4A"/>
    <w:rsid w:val="005A0BA6"/>
    <w:rsid w:val="005A0DD6"/>
    <w:rsid w:val="005A1201"/>
    <w:rsid w:val="005A15E8"/>
    <w:rsid w:val="005A2778"/>
    <w:rsid w:val="005A2963"/>
    <w:rsid w:val="005A35B2"/>
    <w:rsid w:val="005A3671"/>
    <w:rsid w:val="005A3883"/>
    <w:rsid w:val="005A38F9"/>
    <w:rsid w:val="005A3F38"/>
    <w:rsid w:val="005A461A"/>
    <w:rsid w:val="005A5476"/>
    <w:rsid w:val="005A68C6"/>
    <w:rsid w:val="005A6A45"/>
    <w:rsid w:val="005A6B0C"/>
    <w:rsid w:val="005A6C20"/>
    <w:rsid w:val="005A6E8F"/>
    <w:rsid w:val="005A6F02"/>
    <w:rsid w:val="005A7294"/>
    <w:rsid w:val="005A77B3"/>
    <w:rsid w:val="005A7FCD"/>
    <w:rsid w:val="005B0BCB"/>
    <w:rsid w:val="005B0FA1"/>
    <w:rsid w:val="005B1303"/>
    <w:rsid w:val="005B170A"/>
    <w:rsid w:val="005B19E4"/>
    <w:rsid w:val="005B1B26"/>
    <w:rsid w:val="005B2784"/>
    <w:rsid w:val="005B2834"/>
    <w:rsid w:val="005B2B2E"/>
    <w:rsid w:val="005B2C13"/>
    <w:rsid w:val="005B2D12"/>
    <w:rsid w:val="005B2DF1"/>
    <w:rsid w:val="005B4B81"/>
    <w:rsid w:val="005B57BD"/>
    <w:rsid w:val="005B608A"/>
    <w:rsid w:val="005B6497"/>
    <w:rsid w:val="005B6A23"/>
    <w:rsid w:val="005B7320"/>
    <w:rsid w:val="005B753C"/>
    <w:rsid w:val="005B77B6"/>
    <w:rsid w:val="005B7BBB"/>
    <w:rsid w:val="005C1B4B"/>
    <w:rsid w:val="005C2541"/>
    <w:rsid w:val="005C2788"/>
    <w:rsid w:val="005C34ED"/>
    <w:rsid w:val="005C35E1"/>
    <w:rsid w:val="005C3F72"/>
    <w:rsid w:val="005C4AD7"/>
    <w:rsid w:val="005C53F5"/>
    <w:rsid w:val="005C559D"/>
    <w:rsid w:val="005C5678"/>
    <w:rsid w:val="005C596C"/>
    <w:rsid w:val="005C5F87"/>
    <w:rsid w:val="005C620F"/>
    <w:rsid w:val="005C704B"/>
    <w:rsid w:val="005C70CE"/>
    <w:rsid w:val="005C71E9"/>
    <w:rsid w:val="005C750C"/>
    <w:rsid w:val="005D0276"/>
    <w:rsid w:val="005D0EBC"/>
    <w:rsid w:val="005D13C0"/>
    <w:rsid w:val="005D1BD1"/>
    <w:rsid w:val="005D2233"/>
    <w:rsid w:val="005D257A"/>
    <w:rsid w:val="005D25B4"/>
    <w:rsid w:val="005D31DC"/>
    <w:rsid w:val="005D35F1"/>
    <w:rsid w:val="005D43F0"/>
    <w:rsid w:val="005D4695"/>
    <w:rsid w:val="005D4767"/>
    <w:rsid w:val="005D4A61"/>
    <w:rsid w:val="005D4F72"/>
    <w:rsid w:val="005D519D"/>
    <w:rsid w:val="005D58FF"/>
    <w:rsid w:val="005D5C4D"/>
    <w:rsid w:val="005D5D01"/>
    <w:rsid w:val="005D6E5B"/>
    <w:rsid w:val="005D7386"/>
    <w:rsid w:val="005D7495"/>
    <w:rsid w:val="005D7700"/>
    <w:rsid w:val="005E0781"/>
    <w:rsid w:val="005E1488"/>
    <w:rsid w:val="005E16C0"/>
    <w:rsid w:val="005E16DD"/>
    <w:rsid w:val="005E1815"/>
    <w:rsid w:val="005E1FE8"/>
    <w:rsid w:val="005E2894"/>
    <w:rsid w:val="005E3419"/>
    <w:rsid w:val="005E3CE3"/>
    <w:rsid w:val="005E3DA3"/>
    <w:rsid w:val="005E45FA"/>
    <w:rsid w:val="005E5EEE"/>
    <w:rsid w:val="005E6004"/>
    <w:rsid w:val="005E6CE5"/>
    <w:rsid w:val="005E7012"/>
    <w:rsid w:val="005E71E6"/>
    <w:rsid w:val="005E7B62"/>
    <w:rsid w:val="005E7E39"/>
    <w:rsid w:val="005F0D6A"/>
    <w:rsid w:val="005F0DA6"/>
    <w:rsid w:val="005F2661"/>
    <w:rsid w:val="005F32AD"/>
    <w:rsid w:val="005F399A"/>
    <w:rsid w:val="005F41CD"/>
    <w:rsid w:val="005F573F"/>
    <w:rsid w:val="005F5B9D"/>
    <w:rsid w:val="005F5D48"/>
    <w:rsid w:val="005F6BF6"/>
    <w:rsid w:val="005F77B0"/>
    <w:rsid w:val="005F7C32"/>
    <w:rsid w:val="00600545"/>
    <w:rsid w:val="00600FE1"/>
    <w:rsid w:val="00601152"/>
    <w:rsid w:val="006016FF"/>
    <w:rsid w:val="00601BED"/>
    <w:rsid w:val="00601E43"/>
    <w:rsid w:val="006023F6"/>
    <w:rsid w:val="00603916"/>
    <w:rsid w:val="00603C6D"/>
    <w:rsid w:val="00604B97"/>
    <w:rsid w:val="006052FE"/>
    <w:rsid w:val="00605526"/>
    <w:rsid w:val="00606451"/>
    <w:rsid w:val="006065A9"/>
    <w:rsid w:val="00606721"/>
    <w:rsid w:val="00606B07"/>
    <w:rsid w:val="00606DC5"/>
    <w:rsid w:val="006072EA"/>
    <w:rsid w:val="006075B1"/>
    <w:rsid w:val="00607651"/>
    <w:rsid w:val="00607897"/>
    <w:rsid w:val="00607D41"/>
    <w:rsid w:val="006101EB"/>
    <w:rsid w:val="006103AF"/>
    <w:rsid w:val="00610597"/>
    <w:rsid w:val="00610C1D"/>
    <w:rsid w:val="00610CE0"/>
    <w:rsid w:val="00611030"/>
    <w:rsid w:val="0061104A"/>
    <w:rsid w:val="006121CE"/>
    <w:rsid w:val="006125BF"/>
    <w:rsid w:val="00612DA9"/>
    <w:rsid w:val="006131D3"/>
    <w:rsid w:val="0061353D"/>
    <w:rsid w:val="0061362A"/>
    <w:rsid w:val="006137A9"/>
    <w:rsid w:val="00613FBF"/>
    <w:rsid w:val="00615FED"/>
    <w:rsid w:val="0061603C"/>
    <w:rsid w:val="00616302"/>
    <w:rsid w:val="00616C2E"/>
    <w:rsid w:val="00620072"/>
    <w:rsid w:val="00620309"/>
    <w:rsid w:val="00620AB1"/>
    <w:rsid w:val="00620C5C"/>
    <w:rsid w:val="00621E7C"/>
    <w:rsid w:val="00622516"/>
    <w:rsid w:val="006225B5"/>
    <w:rsid w:val="006227FE"/>
    <w:rsid w:val="006237F5"/>
    <w:rsid w:val="006238AE"/>
    <w:rsid w:val="006244F1"/>
    <w:rsid w:val="0062480B"/>
    <w:rsid w:val="0062487D"/>
    <w:rsid w:val="00624C5F"/>
    <w:rsid w:val="00624EFD"/>
    <w:rsid w:val="00625095"/>
    <w:rsid w:val="006254C3"/>
    <w:rsid w:val="006259DE"/>
    <w:rsid w:val="00625AB3"/>
    <w:rsid w:val="00625BAE"/>
    <w:rsid w:val="00625D40"/>
    <w:rsid w:val="00627195"/>
    <w:rsid w:val="0062728D"/>
    <w:rsid w:val="00627373"/>
    <w:rsid w:val="0062ED9A"/>
    <w:rsid w:val="00630391"/>
    <w:rsid w:val="006304E7"/>
    <w:rsid w:val="00630E7C"/>
    <w:rsid w:val="00632402"/>
    <w:rsid w:val="00632C10"/>
    <w:rsid w:val="00632EB0"/>
    <w:rsid w:val="00632FC8"/>
    <w:rsid w:val="0063393A"/>
    <w:rsid w:val="00633A3B"/>
    <w:rsid w:val="00633CA5"/>
    <w:rsid w:val="00634267"/>
    <w:rsid w:val="00634673"/>
    <w:rsid w:val="00635219"/>
    <w:rsid w:val="006354ED"/>
    <w:rsid w:val="0063561B"/>
    <w:rsid w:val="00635C73"/>
    <w:rsid w:val="006378FC"/>
    <w:rsid w:val="00637BD5"/>
    <w:rsid w:val="006403AB"/>
    <w:rsid w:val="00640402"/>
    <w:rsid w:val="0064042D"/>
    <w:rsid w:val="006406B2"/>
    <w:rsid w:val="00641AEC"/>
    <w:rsid w:val="00641BB2"/>
    <w:rsid w:val="006424CE"/>
    <w:rsid w:val="00642769"/>
    <w:rsid w:val="006428B6"/>
    <w:rsid w:val="00642A85"/>
    <w:rsid w:val="00642C1A"/>
    <w:rsid w:val="006432AE"/>
    <w:rsid w:val="00643C60"/>
    <w:rsid w:val="00643E1F"/>
    <w:rsid w:val="006440BD"/>
    <w:rsid w:val="006448FC"/>
    <w:rsid w:val="00644950"/>
    <w:rsid w:val="0064524B"/>
    <w:rsid w:val="00645360"/>
    <w:rsid w:val="00645B7B"/>
    <w:rsid w:val="00645BD3"/>
    <w:rsid w:val="006462CA"/>
    <w:rsid w:val="006468FA"/>
    <w:rsid w:val="006469A4"/>
    <w:rsid w:val="0064739B"/>
    <w:rsid w:val="0064781A"/>
    <w:rsid w:val="00647E7E"/>
    <w:rsid w:val="00650A8F"/>
    <w:rsid w:val="00650AA6"/>
    <w:rsid w:val="006512F6"/>
    <w:rsid w:val="00651726"/>
    <w:rsid w:val="00651877"/>
    <w:rsid w:val="00651F19"/>
    <w:rsid w:val="00653092"/>
    <w:rsid w:val="00653B81"/>
    <w:rsid w:val="00653F57"/>
    <w:rsid w:val="00654549"/>
    <w:rsid w:val="00654735"/>
    <w:rsid w:val="00654D5B"/>
    <w:rsid w:val="00655388"/>
    <w:rsid w:val="00655773"/>
    <w:rsid w:val="00655D42"/>
    <w:rsid w:val="00656199"/>
    <w:rsid w:val="006567D2"/>
    <w:rsid w:val="00656D95"/>
    <w:rsid w:val="006574C4"/>
    <w:rsid w:val="00657970"/>
    <w:rsid w:val="00660B49"/>
    <w:rsid w:val="00661642"/>
    <w:rsid w:val="00661EB5"/>
    <w:rsid w:val="00662D23"/>
    <w:rsid w:val="006635C4"/>
    <w:rsid w:val="00664D3A"/>
    <w:rsid w:val="00664DE3"/>
    <w:rsid w:val="006653B3"/>
    <w:rsid w:val="00665C7C"/>
    <w:rsid w:val="00666B96"/>
    <w:rsid w:val="00667072"/>
    <w:rsid w:val="00667674"/>
    <w:rsid w:val="00667905"/>
    <w:rsid w:val="0067028C"/>
    <w:rsid w:val="0067082D"/>
    <w:rsid w:val="00670C52"/>
    <w:rsid w:val="00672D5A"/>
    <w:rsid w:val="00674E4F"/>
    <w:rsid w:val="00674FB3"/>
    <w:rsid w:val="00675060"/>
    <w:rsid w:val="006759C2"/>
    <w:rsid w:val="0067631B"/>
    <w:rsid w:val="0067655D"/>
    <w:rsid w:val="00676831"/>
    <w:rsid w:val="00676AAF"/>
    <w:rsid w:val="0067716A"/>
    <w:rsid w:val="00677600"/>
    <w:rsid w:val="00677A9F"/>
    <w:rsid w:val="006812A0"/>
    <w:rsid w:val="006813D3"/>
    <w:rsid w:val="00681CA4"/>
    <w:rsid w:val="00681CCD"/>
    <w:rsid w:val="00682027"/>
    <w:rsid w:val="006839AA"/>
    <w:rsid w:val="00683CFC"/>
    <w:rsid w:val="00684A09"/>
    <w:rsid w:val="00684C2E"/>
    <w:rsid w:val="00684EB9"/>
    <w:rsid w:val="00685AEA"/>
    <w:rsid w:val="00685B63"/>
    <w:rsid w:val="00686222"/>
    <w:rsid w:val="0068643E"/>
    <w:rsid w:val="00686C05"/>
    <w:rsid w:val="00690252"/>
    <w:rsid w:val="00690DD2"/>
    <w:rsid w:val="00690E03"/>
    <w:rsid w:val="00691197"/>
    <w:rsid w:val="0069165E"/>
    <w:rsid w:val="00691EF5"/>
    <w:rsid w:val="00691FE3"/>
    <w:rsid w:val="006943DE"/>
    <w:rsid w:val="006945AD"/>
    <w:rsid w:val="006947F3"/>
    <w:rsid w:val="00694CDD"/>
    <w:rsid w:val="00694E1A"/>
    <w:rsid w:val="00694E76"/>
    <w:rsid w:val="0069555C"/>
    <w:rsid w:val="00695A1E"/>
    <w:rsid w:val="00695E22"/>
    <w:rsid w:val="00696518"/>
    <w:rsid w:val="00696EA2"/>
    <w:rsid w:val="00697CA1"/>
    <w:rsid w:val="006A1B4F"/>
    <w:rsid w:val="006A201E"/>
    <w:rsid w:val="006A226A"/>
    <w:rsid w:val="006A25BB"/>
    <w:rsid w:val="006A376B"/>
    <w:rsid w:val="006A3F18"/>
    <w:rsid w:val="006A4937"/>
    <w:rsid w:val="006A4E81"/>
    <w:rsid w:val="006A50AB"/>
    <w:rsid w:val="006A543C"/>
    <w:rsid w:val="006A5C02"/>
    <w:rsid w:val="006A5D0B"/>
    <w:rsid w:val="006A5DB2"/>
    <w:rsid w:val="006A639E"/>
    <w:rsid w:val="006A6F3C"/>
    <w:rsid w:val="006A7115"/>
    <w:rsid w:val="006A7490"/>
    <w:rsid w:val="006A7768"/>
    <w:rsid w:val="006A778F"/>
    <w:rsid w:val="006A7879"/>
    <w:rsid w:val="006B0C55"/>
    <w:rsid w:val="006B10B6"/>
    <w:rsid w:val="006B1297"/>
    <w:rsid w:val="006B1377"/>
    <w:rsid w:val="006B1611"/>
    <w:rsid w:val="006B1F4C"/>
    <w:rsid w:val="006B2726"/>
    <w:rsid w:val="006B291F"/>
    <w:rsid w:val="006B3E16"/>
    <w:rsid w:val="006B44C3"/>
    <w:rsid w:val="006B50E5"/>
    <w:rsid w:val="006B57B2"/>
    <w:rsid w:val="006B6766"/>
    <w:rsid w:val="006B6FE4"/>
    <w:rsid w:val="006B753F"/>
    <w:rsid w:val="006B7595"/>
    <w:rsid w:val="006B7C73"/>
    <w:rsid w:val="006B7E2E"/>
    <w:rsid w:val="006C05D4"/>
    <w:rsid w:val="006C0BA6"/>
    <w:rsid w:val="006C0EDC"/>
    <w:rsid w:val="006C1037"/>
    <w:rsid w:val="006C109B"/>
    <w:rsid w:val="006C180F"/>
    <w:rsid w:val="006C1AEF"/>
    <w:rsid w:val="006C1FA8"/>
    <w:rsid w:val="006C21F8"/>
    <w:rsid w:val="006C2684"/>
    <w:rsid w:val="006C2F7A"/>
    <w:rsid w:val="006C33D9"/>
    <w:rsid w:val="006C35F0"/>
    <w:rsid w:val="006C38CA"/>
    <w:rsid w:val="006C3CF8"/>
    <w:rsid w:val="006C3DDC"/>
    <w:rsid w:val="006C3E12"/>
    <w:rsid w:val="006C4214"/>
    <w:rsid w:val="006C4B24"/>
    <w:rsid w:val="006C4F7B"/>
    <w:rsid w:val="006C4FF8"/>
    <w:rsid w:val="006C5082"/>
    <w:rsid w:val="006C50FB"/>
    <w:rsid w:val="006C56C8"/>
    <w:rsid w:val="006C63D3"/>
    <w:rsid w:val="006C698C"/>
    <w:rsid w:val="006C76AF"/>
    <w:rsid w:val="006C7C37"/>
    <w:rsid w:val="006D0611"/>
    <w:rsid w:val="006D0CCD"/>
    <w:rsid w:val="006D12FF"/>
    <w:rsid w:val="006D1971"/>
    <w:rsid w:val="006D1B2D"/>
    <w:rsid w:val="006D1E80"/>
    <w:rsid w:val="006D3143"/>
    <w:rsid w:val="006D3301"/>
    <w:rsid w:val="006D3494"/>
    <w:rsid w:val="006D3D15"/>
    <w:rsid w:val="006D4C17"/>
    <w:rsid w:val="006D5061"/>
    <w:rsid w:val="006D547E"/>
    <w:rsid w:val="006D555F"/>
    <w:rsid w:val="006D586B"/>
    <w:rsid w:val="006D5C2A"/>
    <w:rsid w:val="006D5F63"/>
    <w:rsid w:val="006D69A3"/>
    <w:rsid w:val="006D6B02"/>
    <w:rsid w:val="006D75FC"/>
    <w:rsid w:val="006D7D2E"/>
    <w:rsid w:val="006D7E28"/>
    <w:rsid w:val="006E0643"/>
    <w:rsid w:val="006E09F0"/>
    <w:rsid w:val="006E0A07"/>
    <w:rsid w:val="006E0EAC"/>
    <w:rsid w:val="006E12CB"/>
    <w:rsid w:val="006E17CD"/>
    <w:rsid w:val="006E18CC"/>
    <w:rsid w:val="006E1A71"/>
    <w:rsid w:val="006E20F5"/>
    <w:rsid w:val="006E21A8"/>
    <w:rsid w:val="006E23B6"/>
    <w:rsid w:val="006E25AB"/>
    <w:rsid w:val="006E2B7B"/>
    <w:rsid w:val="006E3262"/>
    <w:rsid w:val="006E3A6D"/>
    <w:rsid w:val="006E3BF0"/>
    <w:rsid w:val="006E40CC"/>
    <w:rsid w:val="006E40E1"/>
    <w:rsid w:val="006E4748"/>
    <w:rsid w:val="006E4949"/>
    <w:rsid w:val="006E5A7C"/>
    <w:rsid w:val="006E5B58"/>
    <w:rsid w:val="006E617F"/>
    <w:rsid w:val="006E698A"/>
    <w:rsid w:val="006E7746"/>
    <w:rsid w:val="006E7F70"/>
    <w:rsid w:val="006F0069"/>
    <w:rsid w:val="006F0499"/>
    <w:rsid w:val="006F0AF5"/>
    <w:rsid w:val="006F12E8"/>
    <w:rsid w:val="006F175F"/>
    <w:rsid w:val="006F177E"/>
    <w:rsid w:val="006F1F78"/>
    <w:rsid w:val="006F27F6"/>
    <w:rsid w:val="006F2C34"/>
    <w:rsid w:val="006F3213"/>
    <w:rsid w:val="006F3B7D"/>
    <w:rsid w:val="006F4794"/>
    <w:rsid w:val="006F4826"/>
    <w:rsid w:val="006F49AE"/>
    <w:rsid w:val="006F4D0E"/>
    <w:rsid w:val="006F501F"/>
    <w:rsid w:val="006F557F"/>
    <w:rsid w:val="006F55D7"/>
    <w:rsid w:val="006F64AA"/>
    <w:rsid w:val="006F65B7"/>
    <w:rsid w:val="006F6D43"/>
    <w:rsid w:val="006F738D"/>
    <w:rsid w:val="007000BB"/>
    <w:rsid w:val="00700738"/>
    <w:rsid w:val="00700AB4"/>
    <w:rsid w:val="0070135B"/>
    <w:rsid w:val="00701BDC"/>
    <w:rsid w:val="007024FC"/>
    <w:rsid w:val="00702EB5"/>
    <w:rsid w:val="00703927"/>
    <w:rsid w:val="007042F0"/>
    <w:rsid w:val="007047D0"/>
    <w:rsid w:val="007047F7"/>
    <w:rsid w:val="00704C05"/>
    <w:rsid w:val="00704F37"/>
    <w:rsid w:val="0070552D"/>
    <w:rsid w:val="00705BBB"/>
    <w:rsid w:val="00705E70"/>
    <w:rsid w:val="00706D16"/>
    <w:rsid w:val="00706E5D"/>
    <w:rsid w:val="00707997"/>
    <w:rsid w:val="0071029B"/>
    <w:rsid w:val="007103BC"/>
    <w:rsid w:val="0071052E"/>
    <w:rsid w:val="00710B1C"/>
    <w:rsid w:val="0071111E"/>
    <w:rsid w:val="00711762"/>
    <w:rsid w:val="00711A63"/>
    <w:rsid w:val="00713C8E"/>
    <w:rsid w:val="007140D5"/>
    <w:rsid w:val="00714B3B"/>
    <w:rsid w:val="00714D96"/>
    <w:rsid w:val="0071533D"/>
    <w:rsid w:val="007157CE"/>
    <w:rsid w:val="00715BE6"/>
    <w:rsid w:val="00715D04"/>
    <w:rsid w:val="00716588"/>
    <w:rsid w:val="00716B7B"/>
    <w:rsid w:val="00720C29"/>
    <w:rsid w:val="00720CDC"/>
    <w:rsid w:val="00721552"/>
    <w:rsid w:val="007218AB"/>
    <w:rsid w:val="00721C0A"/>
    <w:rsid w:val="00721FFC"/>
    <w:rsid w:val="00723479"/>
    <w:rsid w:val="00723731"/>
    <w:rsid w:val="00723B59"/>
    <w:rsid w:val="00725141"/>
    <w:rsid w:val="00725EE1"/>
    <w:rsid w:val="00725F6D"/>
    <w:rsid w:val="00726E5E"/>
    <w:rsid w:val="00727107"/>
    <w:rsid w:val="007305F8"/>
    <w:rsid w:val="00730721"/>
    <w:rsid w:val="00730785"/>
    <w:rsid w:val="00731333"/>
    <w:rsid w:val="007327F4"/>
    <w:rsid w:val="00732BED"/>
    <w:rsid w:val="00732C5F"/>
    <w:rsid w:val="00732E16"/>
    <w:rsid w:val="00733222"/>
    <w:rsid w:val="00733BDD"/>
    <w:rsid w:val="00734480"/>
    <w:rsid w:val="007344B7"/>
    <w:rsid w:val="007349E3"/>
    <w:rsid w:val="00734F8A"/>
    <w:rsid w:val="0073606A"/>
    <w:rsid w:val="007361D1"/>
    <w:rsid w:val="00736572"/>
    <w:rsid w:val="007367A7"/>
    <w:rsid w:val="0073683D"/>
    <w:rsid w:val="00736A4C"/>
    <w:rsid w:val="00736C13"/>
    <w:rsid w:val="00736E1E"/>
    <w:rsid w:val="00736F0E"/>
    <w:rsid w:val="0073750C"/>
    <w:rsid w:val="00737701"/>
    <w:rsid w:val="00737816"/>
    <w:rsid w:val="007400DD"/>
    <w:rsid w:val="00740F32"/>
    <w:rsid w:val="007413B9"/>
    <w:rsid w:val="00741BA7"/>
    <w:rsid w:val="00742375"/>
    <w:rsid w:val="0074323B"/>
    <w:rsid w:val="00743D69"/>
    <w:rsid w:val="0074441B"/>
    <w:rsid w:val="007445DB"/>
    <w:rsid w:val="0074569B"/>
    <w:rsid w:val="007457B8"/>
    <w:rsid w:val="00745C89"/>
    <w:rsid w:val="00746FE8"/>
    <w:rsid w:val="00747281"/>
    <w:rsid w:val="00747D13"/>
    <w:rsid w:val="00747EB5"/>
    <w:rsid w:val="00750F31"/>
    <w:rsid w:val="00750FD1"/>
    <w:rsid w:val="007510E2"/>
    <w:rsid w:val="007513AA"/>
    <w:rsid w:val="00751473"/>
    <w:rsid w:val="00752314"/>
    <w:rsid w:val="00752473"/>
    <w:rsid w:val="00752903"/>
    <w:rsid w:val="00752A78"/>
    <w:rsid w:val="00753308"/>
    <w:rsid w:val="00753439"/>
    <w:rsid w:val="00753B0C"/>
    <w:rsid w:val="00753DBA"/>
    <w:rsid w:val="007541B3"/>
    <w:rsid w:val="007542C1"/>
    <w:rsid w:val="00754688"/>
    <w:rsid w:val="00754A18"/>
    <w:rsid w:val="0075520F"/>
    <w:rsid w:val="00756B80"/>
    <w:rsid w:val="007572FF"/>
    <w:rsid w:val="007573CC"/>
    <w:rsid w:val="00757D44"/>
    <w:rsid w:val="007609D3"/>
    <w:rsid w:val="00760AE4"/>
    <w:rsid w:val="00760F7D"/>
    <w:rsid w:val="00761652"/>
    <w:rsid w:val="0076189E"/>
    <w:rsid w:val="00761918"/>
    <w:rsid w:val="00761E40"/>
    <w:rsid w:val="00762370"/>
    <w:rsid w:val="00762916"/>
    <w:rsid w:val="00762AB8"/>
    <w:rsid w:val="00762D20"/>
    <w:rsid w:val="007631B6"/>
    <w:rsid w:val="007634CC"/>
    <w:rsid w:val="00763609"/>
    <w:rsid w:val="00763C61"/>
    <w:rsid w:val="007663E7"/>
    <w:rsid w:val="00766BBE"/>
    <w:rsid w:val="00767521"/>
    <w:rsid w:val="007709D8"/>
    <w:rsid w:val="0077157E"/>
    <w:rsid w:val="00771ADC"/>
    <w:rsid w:val="00772041"/>
    <w:rsid w:val="007721E2"/>
    <w:rsid w:val="00772D54"/>
    <w:rsid w:val="007732C9"/>
    <w:rsid w:val="007738F3"/>
    <w:rsid w:val="0077416C"/>
    <w:rsid w:val="00774CB6"/>
    <w:rsid w:val="00774CFB"/>
    <w:rsid w:val="00775496"/>
    <w:rsid w:val="0077568D"/>
    <w:rsid w:val="00776A30"/>
    <w:rsid w:val="00776A3D"/>
    <w:rsid w:val="00777BA7"/>
    <w:rsid w:val="00777C71"/>
    <w:rsid w:val="00777DFC"/>
    <w:rsid w:val="007810D7"/>
    <w:rsid w:val="007815CE"/>
    <w:rsid w:val="0078164E"/>
    <w:rsid w:val="00782488"/>
    <w:rsid w:val="00782644"/>
    <w:rsid w:val="00782F53"/>
    <w:rsid w:val="00783400"/>
    <w:rsid w:val="0078368A"/>
    <w:rsid w:val="00783A3F"/>
    <w:rsid w:val="0078478A"/>
    <w:rsid w:val="00784C8D"/>
    <w:rsid w:val="007853EF"/>
    <w:rsid w:val="00785AB4"/>
    <w:rsid w:val="00785E49"/>
    <w:rsid w:val="00786764"/>
    <w:rsid w:val="007868C5"/>
    <w:rsid w:val="00786A8D"/>
    <w:rsid w:val="00786B17"/>
    <w:rsid w:val="00786BA3"/>
    <w:rsid w:val="00787338"/>
    <w:rsid w:val="00787C90"/>
    <w:rsid w:val="00787ED0"/>
    <w:rsid w:val="00790507"/>
    <w:rsid w:val="00790A1F"/>
    <w:rsid w:val="00790C87"/>
    <w:rsid w:val="007910DB"/>
    <w:rsid w:val="007927A2"/>
    <w:rsid w:val="00792920"/>
    <w:rsid w:val="007938DB"/>
    <w:rsid w:val="00793B7A"/>
    <w:rsid w:val="00793C15"/>
    <w:rsid w:val="00793DA0"/>
    <w:rsid w:val="00793DA2"/>
    <w:rsid w:val="007949A1"/>
    <w:rsid w:val="00794AE0"/>
    <w:rsid w:val="00794BA4"/>
    <w:rsid w:val="00796F23"/>
    <w:rsid w:val="00797189"/>
    <w:rsid w:val="00797429"/>
    <w:rsid w:val="0079797A"/>
    <w:rsid w:val="007A01EB"/>
    <w:rsid w:val="007A0892"/>
    <w:rsid w:val="007A147B"/>
    <w:rsid w:val="007A1619"/>
    <w:rsid w:val="007A1C11"/>
    <w:rsid w:val="007A367D"/>
    <w:rsid w:val="007A3A03"/>
    <w:rsid w:val="007A3B83"/>
    <w:rsid w:val="007A3C44"/>
    <w:rsid w:val="007A41DB"/>
    <w:rsid w:val="007A4A4C"/>
    <w:rsid w:val="007A4FDF"/>
    <w:rsid w:val="007A580E"/>
    <w:rsid w:val="007A5C26"/>
    <w:rsid w:val="007A6535"/>
    <w:rsid w:val="007A7E4E"/>
    <w:rsid w:val="007B13AE"/>
    <w:rsid w:val="007B20ED"/>
    <w:rsid w:val="007B2475"/>
    <w:rsid w:val="007B249F"/>
    <w:rsid w:val="007B2ECC"/>
    <w:rsid w:val="007B398F"/>
    <w:rsid w:val="007B423B"/>
    <w:rsid w:val="007B51A8"/>
    <w:rsid w:val="007B5223"/>
    <w:rsid w:val="007B5D95"/>
    <w:rsid w:val="007B6777"/>
    <w:rsid w:val="007B6DF7"/>
    <w:rsid w:val="007B7681"/>
    <w:rsid w:val="007B7E73"/>
    <w:rsid w:val="007C0F78"/>
    <w:rsid w:val="007C10A5"/>
    <w:rsid w:val="007C134C"/>
    <w:rsid w:val="007C1DF4"/>
    <w:rsid w:val="007C2149"/>
    <w:rsid w:val="007C2F33"/>
    <w:rsid w:val="007C372A"/>
    <w:rsid w:val="007C3F1E"/>
    <w:rsid w:val="007C3FDE"/>
    <w:rsid w:val="007C44BF"/>
    <w:rsid w:val="007C5394"/>
    <w:rsid w:val="007C5900"/>
    <w:rsid w:val="007C6B1E"/>
    <w:rsid w:val="007C6BB9"/>
    <w:rsid w:val="007C6E59"/>
    <w:rsid w:val="007D0108"/>
    <w:rsid w:val="007D057D"/>
    <w:rsid w:val="007D1505"/>
    <w:rsid w:val="007D1633"/>
    <w:rsid w:val="007D1B26"/>
    <w:rsid w:val="007D1B60"/>
    <w:rsid w:val="007D2284"/>
    <w:rsid w:val="007D29B0"/>
    <w:rsid w:val="007D2CE6"/>
    <w:rsid w:val="007D2E6D"/>
    <w:rsid w:val="007D31E6"/>
    <w:rsid w:val="007D3DEB"/>
    <w:rsid w:val="007D431D"/>
    <w:rsid w:val="007D4E5D"/>
    <w:rsid w:val="007D5501"/>
    <w:rsid w:val="007D570F"/>
    <w:rsid w:val="007D58E4"/>
    <w:rsid w:val="007D6414"/>
    <w:rsid w:val="007D65EE"/>
    <w:rsid w:val="007D723F"/>
    <w:rsid w:val="007D7F23"/>
    <w:rsid w:val="007E0609"/>
    <w:rsid w:val="007E0721"/>
    <w:rsid w:val="007E073D"/>
    <w:rsid w:val="007E0B60"/>
    <w:rsid w:val="007E0BC3"/>
    <w:rsid w:val="007E1DF4"/>
    <w:rsid w:val="007E260F"/>
    <w:rsid w:val="007E2B10"/>
    <w:rsid w:val="007E2BCB"/>
    <w:rsid w:val="007E35CB"/>
    <w:rsid w:val="007E3770"/>
    <w:rsid w:val="007E3F59"/>
    <w:rsid w:val="007E4A01"/>
    <w:rsid w:val="007E4B05"/>
    <w:rsid w:val="007E4B07"/>
    <w:rsid w:val="007E4D1F"/>
    <w:rsid w:val="007E7538"/>
    <w:rsid w:val="007E7831"/>
    <w:rsid w:val="007F0431"/>
    <w:rsid w:val="007F15E0"/>
    <w:rsid w:val="007F16A8"/>
    <w:rsid w:val="007F2623"/>
    <w:rsid w:val="007F4F57"/>
    <w:rsid w:val="007F57B7"/>
    <w:rsid w:val="007F5DEF"/>
    <w:rsid w:val="007F5EC0"/>
    <w:rsid w:val="007F6149"/>
    <w:rsid w:val="007F618C"/>
    <w:rsid w:val="007F6526"/>
    <w:rsid w:val="007F688D"/>
    <w:rsid w:val="007F7572"/>
    <w:rsid w:val="007F77BE"/>
    <w:rsid w:val="007F7E34"/>
    <w:rsid w:val="00801C85"/>
    <w:rsid w:val="00802325"/>
    <w:rsid w:val="008028AA"/>
    <w:rsid w:val="00802914"/>
    <w:rsid w:val="0080377F"/>
    <w:rsid w:val="00803789"/>
    <w:rsid w:val="008037F3"/>
    <w:rsid w:val="0080442C"/>
    <w:rsid w:val="008049A5"/>
    <w:rsid w:val="00804C6D"/>
    <w:rsid w:val="00804E2E"/>
    <w:rsid w:val="00806397"/>
    <w:rsid w:val="00806CE5"/>
    <w:rsid w:val="00806E65"/>
    <w:rsid w:val="00806E78"/>
    <w:rsid w:val="00806F44"/>
    <w:rsid w:val="008070BF"/>
    <w:rsid w:val="0080756F"/>
    <w:rsid w:val="00807954"/>
    <w:rsid w:val="00807A5C"/>
    <w:rsid w:val="0081088D"/>
    <w:rsid w:val="008109B9"/>
    <w:rsid w:val="00810A48"/>
    <w:rsid w:val="00811150"/>
    <w:rsid w:val="008116F5"/>
    <w:rsid w:val="00812E7D"/>
    <w:rsid w:val="00813092"/>
    <w:rsid w:val="008146B4"/>
    <w:rsid w:val="00814C4A"/>
    <w:rsid w:val="00814E5A"/>
    <w:rsid w:val="0081513A"/>
    <w:rsid w:val="00815937"/>
    <w:rsid w:val="00815CDA"/>
    <w:rsid w:val="00815D73"/>
    <w:rsid w:val="00815DBC"/>
    <w:rsid w:val="008164BF"/>
    <w:rsid w:val="00816F1C"/>
    <w:rsid w:val="008172BB"/>
    <w:rsid w:val="008175AA"/>
    <w:rsid w:val="008178D0"/>
    <w:rsid w:val="00820462"/>
    <w:rsid w:val="0082078F"/>
    <w:rsid w:val="00821070"/>
    <w:rsid w:val="00821595"/>
    <w:rsid w:val="0082163D"/>
    <w:rsid w:val="00821804"/>
    <w:rsid w:val="008223E7"/>
    <w:rsid w:val="008226DB"/>
    <w:rsid w:val="00823374"/>
    <w:rsid w:val="00823FB0"/>
    <w:rsid w:val="00824BA0"/>
    <w:rsid w:val="00824BF4"/>
    <w:rsid w:val="008267D4"/>
    <w:rsid w:val="00826C41"/>
    <w:rsid w:val="00826D20"/>
    <w:rsid w:val="0082BA89"/>
    <w:rsid w:val="00830FF5"/>
    <w:rsid w:val="008311CC"/>
    <w:rsid w:val="00832252"/>
    <w:rsid w:val="0083246E"/>
    <w:rsid w:val="00832D1D"/>
    <w:rsid w:val="008330B1"/>
    <w:rsid w:val="00833678"/>
    <w:rsid w:val="008337F1"/>
    <w:rsid w:val="008344BD"/>
    <w:rsid w:val="008347DD"/>
    <w:rsid w:val="008352BB"/>
    <w:rsid w:val="00835377"/>
    <w:rsid w:val="008354B7"/>
    <w:rsid w:val="008359CB"/>
    <w:rsid w:val="00835D28"/>
    <w:rsid w:val="00836D5A"/>
    <w:rsid w:val="008371AA"/>
    <w:rsid w:val="00837626"/>
    <w:rsid w:val="00837BA0"/>
    <w:rsid w:val="00837CC0"/>
    <w:rsid w:val="00840460"/>
    <w:rsid w:val="0084074E"/>
    <w:rsid w:val="00840816"/>
    <w:rsid w:val="008408C1"/>
    <w:rsid w:val="00840B15"/>
    <w:rsid w:val="00840E23"/>
    <w:rsid w:val="0084122A"/>
    <w:rsid w:val="008413D6"/>
    <w:rsid w:val="008420BD"/>
    <w:rsid w:val="008425B9"/>
    <w:rsid w:val="008427F4"/>
    <w:rsid w:val="0084285A"/>
    <w:rsid w:val="0084379E"/>
    <w:rsid w:val="00843A62"/>
    <w:rsid w:val="00843D54"/>
    <w:rsid w:val="008444B5"/>
    <w:rsid w:val="008447B5"/>
    <w:rsid w:val="00844E75"/>
    <w:rsid w:val="008455DD"/>
    <w:rsid w:val="00845F9E"/>
    <w:rsid w:val="008467C7"/>
    <w:rsid w:val="0084684B"/>
    <w:rsid w:val="00846C07"/>
    <w:rsid w:val="0084763A"/>
    <w:rsid w:val="008476E1"/>
    <w:rsid w:val="0084774E"/>
    <w:rsid w:val="00847CAA"/>
    <w:rsid w:val="008502BC"/>
    <w:rsid w:val="008503AA"/>
    <w:rsid w:val="0085118B"/>
    <w:rsid w:val="0085140F"/>
    <w:rsid w:val="00851730"/>
    <w:rsid w:val="0085234E"/>
    <w:rsid w:val="00852EF4"/>
    <w:rsid w:val="00853A34"/>
    <w:rsid w:val="00853A6A"/>
    <w:rsid w:val="00853BD3"/>
    <w:rsid w:val="00854433"/>
    <w:rsid w:val="00854A91"/>
    <w:rsid w:val="00854D11"/>
    <w:rsid w:val="00854E3D"/>
    <w:rsid w:val="008558BA"/>
    <w:rsid w:val="00855D22"/>
    <w:rsid w:val="00855FA9"/>
    <w:rsid w:val="0085639A"/>
    <w:rsid w:val="008564B3"/>
    <w:rsid w:val="0085662C"/>
    <w:rsid w:val="00856E94"/>
    <w:rsid w:val="008575A9"/>
    <w:rsid w:val="00857E65"/>
    <w:rsid w:val="008600AB"/>
    <w:rsid w:val="008601C5"/>
    <w:rsid w:val="0086097E"/>
    <w:rsid w:val="00860A97"/>
    <w:rsid w:val="00860C1B"/>
    <w:rsid w:val="00860C31"/>
    <w:rsid w:val="00860D6E"/>
    <w:rsid w:val="00861742"/>
    <w:rsid w:val="00862D4B"/>
    <w:rsid w:val="00862E7A"/>
    <w:rsid w:val="008631BE"/>
    <w:rsid w:val="00863F9A"/>
    <w:rsid w:val="00864126"/>
    <w:rsid w:val="00864C50"/>
    <w:rsid w:val="00865870"/>
    <w:rsid w:val="00865E50"/>
    <w:rsid w:val="00865F66"/>
    <w:rsid w:val="00866554"/>
    <w:rsid w:val="00866A91"/>
    <w:rsid w:val="00866B93"/>
    <w:rsid w:val="00867518"/>
    <w:rsid w:val="00867C81"/>
    <w:rsid w:val="0087044A"/>
    <w:rsid w:val="00870478"/>
    <w:rsid w:val="008704E4"/>
    <w:rsid w:val="00870FF2"/>
    <w:rsid w:val="008711D6"/>
    <w:rsid w:val="008713E8"/>
    <w:rsid w:val="00871A98"/>
    <w:rsid w:val="008720FA"/>
    <w:rsid w:val="00873799"/>
    <w:rsid w:val="00873994"/>
    <w:rsid w:val="00873E8E"/>
    <w:rsid w:val="0087424B"/>
    <w:rsid w:val="00874517"/>
    <w:rsid w:val="00875118"/>
    <w:rsid w:val="008754B4"/>
    <w:rsid w:val="00876062"/>
    <w:rsid w:val="00876815"/>
    <w:rsid w:val="00876C87"/>
    <w:rsid w:val="00876D6A"/>
    <w:rsid w:val="00876E34"/>
    <w:rsid w:val="00877B40"/>
    <w:rsid w:val="00880650"/>
    <w:rsid w:val="00880DE8"/>
    <w:rsid w:val="00880E68"/>
    <w:rsid w:val="00880E6E"/>
    <w:rsid w:val="00881EFD"/>
    <w:rsid w:val="008821AC"/>
    <w:rsid w:val="008824D6"/>
    <w:rsid w:val="008827CE"/>
    <w:rsid w:val="00883612"/>
    <w:rsid w:val="00884AA2"/>
    <w:rsid w:val="0088508C"/>
    <w:rsid w:val="00885095"/>
    <w:rsid w:val="00885A61"/>
    <w:rsid w:val="00885BE4"/>
    <w:rsid w:val="008865F1"/>
    <w:rsid w:val="0088733F"/>
    <w:rsid w:val="00887381"/>
    <w:rsid w:val="00887671"/>
    <w:rsid w:val="008877DC"/>
    <w:rsid w:val="00887AD9"/>
    <w:rsid w:val="00890658"/>
    <w:rsid w:val="00890809"/>
    <w:rsid w:val="00890BD7"/>
    <w:rsid w:val="00890FF7"/>
    <w:rsid w:val="0089119A"/>
    <w:rsid w:val="00891A6E"/>
    <w:rsid w:val="008937AA"/>
    <w:rsid w:val="00893FA1"/>
    <w:rsid w:val="008941B7"/>
    <w:rsid w:val="00894BCE"/>
    <w:rsid w:val="008951FB"/>
    <w:rsid w:val="00895917"/>
    <w:rsid w:val="00895BE6"/>
    <w:rsid w:val="00895FDD"/>
    <w:rsid w:val="008960D2"/>
    <w:rsid w:val="0089624B"/>
    <w:rsid w:val="008968EB"/>
    <w:rsid w:val="00896E9E"/>
    <w:rsid w:val="00897689"/>
    <w:rsid w:val="00897D0E"/>
    <w:rsid w:val="00897FEE"/>
    <w:rsid w:val="008A02F3"/>
    <w:rsid w:val="008A0693"/>
    <w:rsid w:val="008A244A"/>
    <w:rsid w:val="008A2CA4"/>
    <w:rsid w:val="008A30DC"/>
    <w:rsid w:val="008A3A56"/>
    <w:rsid w:val="008A3D68"/>
    <w:rsid w:val="008A3FB9"/>
    <w:rsid w:val="008A405E"/>
    <w:rsid w:val="008A4531"/>
    <w:rsid w:val="008A4C20"/>
    <w:rsid w:val="008A4DD1"/>
    <w:rsid w:val="008A4EB1"/>
    <w:rsid w:val="008A51A2"/>
    <w:rsid w:val="008A51C6"/>
    <w:rsid w:val="008A51D2"/>
    <w:rsid w:val="008A6439"/>
    <w:rsid w:val="008A6A12"/>
    <w:rsid w:val="008A6E16"/>
    <w:rsid w:val="008A743C"/>
    <w:rsid w:val="008A7A82"/>
    <w:rsid w:val="008B11AB"/>
    <w:rsid w:val="008B1F0E"/>
    <w:rsid w:val="008B2EB2"/>
    <w:rsid w:val="008B367F"/>
    <w:rsid w:val="008B3C5E"/>
    <w:rsid w:val="008B5601"/>
    <w:rsid w:val="008B5CE0"/>
    <w:rsid w:val="008B62D1"/>
    <w:rsid w:val="008B664A"/>
    <w:rsid w:val="008B7469"/>
    <w:rsid w:val="008B7ADD"/>
    <w:rsid w:val="008B7AF1"/>
    <w:rsid w:val="008B7D68"/>
    <w:rsid w:val="008C052E"/>
    <w:rsid w:val="008C1334"/>
    <w:rsid w:val="008C181D"/>
    <w:rsid w:val="008C1FEE"/>
    <w:rsid w:val="008C1FFF"/>
    <w:rsid w:val="008C20C3"/>
    <w:rsid w:val="008C2BF3"/>
    <w:rsid w:val="008C2EFA"/>
    <w:rsid w:val="008C389E"/>
    <w:rsid w:val="008C39A0"/>
    <w:rsid w:val="008C3EB9"/>
    <w:rsid w:val="008C3FE4"/>
    <w:rsid w:val="008C5607"/>
    <w:rsid w:val="008C5C3C"/>
    <w:rsid w:val="008C6E77"/>
    <w:rsid w:val="008C70D6"/>
    <w:rsid w:val="008C7EFC"/>
    <w:rsid w:val="008D0478"/>
    <w:rsid w:val="008D0832"/>
    <w:rsid w:val="008D22B9"/>
    <w:rsid w:val="008D264E"/>
    <w:rsid w:val="008D2833"/>
    <w:rsid w:val="008D375E"/>
    <w:rsid w:val="008D380A"/>
    <w:rsid w:val="008D48D5"/>
    <w:rsid w:val="008D4F5E"/>
    <w:rsid w:val="008D5794"/>
    <w:rsid w:val="008D5E56"/>
    <w:rsid w:val="008D67C8"/>
    <w:rsid w:val="008D6B3D"/>
    <w:rsid w:val="008D6D9A"/>
    <w:rsid w:val="008D6ECB"/>
    <w:rsid w:val="008D78A0"/>
    <w:rsid w:val="008D7D21"/>
    <w:rsid w:val="008D7E96"/>
    <w:rsid w:val="008E0D8F"/>
    <w:rsid w:val="008E145F"/>
    <w:rsid w:val="008E18D0"/>
    <w:rsid w:val="008E2319"/>
    <w:rsid w:val="008E3244"/>
    <w:rsid w:val="008E34DF"/>
    <w:rsid w:val="008E36EC"/>
    <w:rsid w:val="008E3A6A"/>
    <w:rsid w:val="008E3AAD"/>
    <w:rsid w:val="008E4607"/>
    <w:rsid w:val="008E49A5"/>
    <w:rsid w:val="008E4B26"/>
    <w:rsid w:val="008E4D2B"/>
    <w:rsid w:val="008E5A19"/>
    <w:rsid w:val="008E5CE3"/>
    <w:rsid w:val="008E6233"/>
    <w:rsid w:val="008E6330"/>
    <w:rsid w:val="008E634C"/>
    <w:rsid w:val="008E6A4C"/>
    <w:rsid w:val="008E6A82"/>
    <w:rsid w:val="008E7ADB"/>
    <w:rsid w:val="008E7D0C"/>
    <w:rsid w:val="008F10C0"/>
    <w:rsid w:val="008F1170"/>
    <w:rsid w:val="008F1194"/>
    <w:rsid w:val="008F273A"/>
    <w:rsid w:val="008F2806"/>
    <w:rsid w:val="008F348B"/>
    <w:rsid w:val="008F35D6"/>
    <w:rsid w:val="008F3F1E"/>
    <w:rsid w:val="008F423D"/>
    <w:rsid w:val="008F4AE5"/>
    <w:rsid w:val="008F5312"/>
    <w:rsid w:val="008F5FA6"/>
    <w:rsid w:val="008F64BD"/>
    <w:rsid w:val="008F6E21"/>
    <w:rsid w:val="008F738C"/>
    <w:rsid w:val="008F75E4"/>
    <w:rsid w:val="008F79C2"/>
    <w:rsid w:val="008F7A9C"/>
    <w:rsid w:val="008F7B28"/>
    <w:rsid w:val="00900503"/>
    <w:rsid w:val="00902366"/>
    <w:rsid w:val="00902391"/>
    <w:rsid w:val="00902481"/>
    <w:rsid w:val="00902BB4"/>
    <w:rsid w:val="00903ACB"/>
    <w:rsid w:val="00903B82"/>
    <w:rsid w:val="00904084"/>
    <w:rsid w:val="00904B5A"/>
    <w:rsid w:val="00905C0C"/>
    <w:rsid w:val="00906DC2"/>
    <w:rsid w:val="00907543"/>
    <w:rsid w:val="0090754C"/>
    <w:rsid w:val="00907C67"/>
    <w:rsid w:val="00910577"/>
    <w:rsid w:val="009119B8"/>
    <w:rsid w:val="00911AC0"/>
    <w:rsid w:val="00912994"/>
    <w:rsid w:val="0091299A"/>
    <w:rsid w:val="00912EF1"/>
    <w:rsid w:val="0091428F"/>
    <w:rsid w:val="00914764"/>
    <w:rsid w:val="00914A76"/>
    <w:rsid w:val="009152AE"/>
    <w:rsid w:val="0091539C"/>
    <w:rsid w:val="0091545D"/>
    <w:rsid w:val="009154C0"/>
    <w:rsid w:val="00916541"/>
    <w:rsid w:val="00917775"/>
    <w:rsid w:val="00917809"/>
    <w:rsid w:val="00917822"/>
    <w:rsid w:val="00917D3E"/>
    <w:rsid w:val="00917ED0"/>
    <w:rsid w:val="00917FFD"/>
    <w:rsid w:val="0092031F"/>
    <w:rsid w:val="00920383"/>
    <w:rsid w:val="00920BB8"/>
    <w:rsid w:val="00923804"/>
    <w:rsid w:val="009238C0"/>
    <w:rsid w:val="00923CD7"/>
    <w:rsid w:val="00924D33"/>
    <w:rsid w:val="00924D99"/>
    <w:rsid w:val="009252AD"/>
    <w:rsid w:val="00925348"/>
    <w:rsid w:val="00925952"/>
    <w:rsid w:val="00925BAA"/>
    <w:rsid w:val="00925BEC"/>
    <w:rsid w:val="00925EE3"/>
    <w:rsid w:val="009266E2"/>
    <w:rsid w:val="00926F0D"/>
    <w:rsid w:val="009276EB"/>
    <w:rsid w:val="0092776A"/>
    <w:rsid w:val="0092796F"/>
    <w:rsid w:val="00930C8A"/>
    <w:rsid w:val="009311F6"/>
    <w:rsid w:val="0093149D"/>
    <w:rsid w:val="0093163B"/>
    <w:rsid w:val="009317F7"/>
    <w:rsid w:val="00931CEB"/>
    <w:rsid w:val="009328FC"/>
    <w:rsid w:val="0093343E"/>
    <w:rsid w:val="0093370C"/>
    <w:rsid w:val="00933D7D"/>
    <w:rsid w:val="00935682"/>
    <w:rsid w:val="009356DF"/>
    <w:rsid w:val="009358E9"/>
    <w:rsid w:val="00935ECD"/>
    <w:rsid w:val="009360C5"/>
    <w:rsid w:val="0093718A"/>
    <w:rsid w:val="00937365"/>
    <w:rsid w:val="00937B42"/>
    <w:rsid w:val="00937D0D"/>
    <w:rsid w:val="00937F66"/>
    <w:rsid w:val="009401C7"/>
    <w:rsid w:val="0094062B"/>
    <w:rsid w:val="00940829"/>
    <w:rsid w:val="009412E4"/>
    <w:rsid w:val="00941F2A"/>
    <w:rsid w:val="00941FD3"/>
    <w:rsid w:val="0094207A"/>
    <w:rsid w:val="00943750"/>
    <w:rsid w:val="00943A5D"/>
    <w:rsid w:val="00944374"/>
    <w:rsid w:val="00944443"/>
    <w:rsid w:val="00944907"/>
    <w:rsid w:val="00945AE7"/>
    <w:rsid w:val="00946474"/>
    <w:rsid w:val="00946B95"/>
    <w:rsid w:val="00947217"/>
    <w:rsid w:val="0094724A"/>
    <w:rsid w:val="00947462"/>
    <w:rsid w:val="00950842"/>
    <w:rsid w:val="0095086A"/>
    <w:rsid w:val="00951091"/>
    <w:rsid w:val="009513D5"/>
    <w:rsid w:val="00951601"/>
    <w:rsid w:val="009521A4"/>
    <w:rsid w:val="00952FBD"/>
    <w:rsid w:val="00953D44"/>
    <w:rsid w:val="00955BAD"/>
    <w:rsid w:val="00956305"/>
    <w:rsid w:val="00956404"/>
    <w:rsid w:val="0095651D"/>
    <w:rsid w:val="00956589"/>
    <w:rsid w:val="00957152"/>
    <w:rsid w:val="009574E0"/>
    <w:rsid w:val="00957670"/>
    <w:rsid w:val="00957818"/>
    <w:rsid w:val="00957915"/>
    <w:rsid w:val="00957E90"/>
    <w:rsid w:val="0096064B"/>
    <w:rsid w:val="00960F01"/>
    <w:rsid w:val="00962706"/>
    <w:rsid w:val="00962C63"/>
    <w:rsid w:val="00963065"/>
    <w:rsid w:val="00963568"/>
    <w:rsid w:val="0096376F"/>
    <w:rsid w:val="00963921"/>
    <w:rsid w:val="0096392E"/>
    <w:rsid w:val="00963C5D"/>
    <w:rsid w:val="00963EA8"/>
    <w:rsid w:val="00964255"/>
    <w:rsid w:val="0096429F"/>
    <w:rsid w:val="0096430D"/>
    <w:rsid w:val="00964376"/>
    <w:rsid w:val="00964401"/>
    <w:rsid w:val="009647EC"/>
    <w:rsid w:val="00964AC1"/>
    <w:rsid w:val="00964D9B"/>
    <w:rsid w:val="00965355"/>
    <w:rsid w:val="009657F5"/>
    <w:rsid w:val="00965B28"/>
    <w:rsid w:val="00965D99"/>
    <w:rsid w:val="00966D3D"/>
    <w:rsid w:val="00966E58"/>
    <w:rsid w:val="00967687"/>
    <w:rsid w:val="00967986"/>
    <w:rsid w:val="009704B0"/>
    <w:rsid w:val="009708E9"/>
    <w:rsid w:val="009710EB"/>
    <w:rsid w:val="009711B3"/>
    <w:rsid w:val="0097199A"/>
    <w:rsid w:val="00971E53"/>
    <w:rsid w:val="00972036"/>
    <w:rsid w:val="00972A24"/>
    <w:rsid w:val="00972FAE"/>
    <w:rsid w:val="00973376"/>
    <w:rsid w:val="0097342B"/>
    <w:rsid w:val="00974033"/>
    <w:rsid w:val="00974240"/>
    <w:rsid w:val="00974390"/>
    <w:rsid w:val="009744EC"/>
    <w:rsid w:val="0097631F"/>
    <w:rsid w:val="00977486"/>
    <w:rsid w:val="0098000C"/>
    <w:rsid w:val="00980663"/>
    <w:rsid w:val="00980665"/>
    <w:rsid w:val="00981166"/>
    <w:rsid w:val="0098171C"/>
    <w:rsid w:val="009831BD"/>
    <w:rsid w:val="00983F19"/>
    <w:rsid w:val="00983FFA"/>
    <w:rsid w:val="00985FC1"/>
    <w:rsid w:val="0098619A"/>
    <w:rsid w:val="0098757F"/>
    <w:rsid w:val="00987853"/>
    <w:rsid w:val="009879A9"/>
    <w:rsid w:val="00987A1C"/>
    <w:rsid w:val="00987C1A"/>
    <w:rsid w:val="00990167"/>
    <w:rsid w:val="00990187"/>
    <w:rsid w:val="009911BB"/>
    <w:rsid w:val="00991210"/>
    <w:rsid w:val="009912D1"/>
    <w:rsid w:val="00991CB2"/>
    <w:rsid w:val="009920D4"/>
    <w:rsid w:val="0099249E"/>
    <w:rsid w:val="00992DF3"/>
    <w:rsid w:val="0099337B"/>
    <w:rsid w:val="0099432F"/>
    <w:rsid w:val="00994856"/>
    <w:rsid w:val="00994AA2"/>
    <w:rsid w:val="009952EB"/>
    <w:rsid w:val="009959BB"/>
    <w:rsid w:val="00995D43"/>
    <w:rsid w:val="009964E7"/>
    <w:rsid w:val="00996A9A"/>
    <w:rsid w:val="00996C1E"/>
    <w:rsid w:val="009976C5"/>
    <w:rsid w:val="00997A6B"/>
    <w:rsid w:val="00997CE1"/>
    <w:rsid w:val="009A05C0"/>
    <w:rsid w:val="009A0A82"/>
    <w:rsid w:val="009A0BEF"/>
    <w:rsid w:val="009A1279"/>
    <w:rsid w:val="009A1370"/>
    <w:rsid w:val="009A180F"/>
    <w:rsid w:val="009A20E5"/>
    <w:rsid w:val="009A2979"/>
    <w:rsid w:val="009A31A5"/>
    <w:rsid w:val="009A3217"/>
    <w:rsid w:val="009A3388"/>
    <w:rsid w:val="009A38CC"/>
    <w:rsid w:val="009A40E9"/>
    <w:rsid w:val="009A4703"/>
    <w:rsid w:val="009A5266"/>
    <w:rsid w:val="009A52FB"/>
    <w:rsid w:val="009A5C6D"/>
    <w:rsid w:val="009A623A"/>
    <w:rsid w:val="009A62C0"/>
    <w:rsid w:val="009A74EA"/>
    <w:rsid w:val="009B01BA"/>
    <w:rsid w:val="009B0246"/>
    <w:rsid w:val="009B02DB"/>
    <w:rsid w:val="009B0745"/>
    <w:rsid w:val="009B1A05"/>
    <w:rsid w:val="009B241B"/>
    <w:rsid w:val="009B2C57"/>
    <w:rsid w:val="009B3319"/>
    <w:rsid w:val="009B46F7"/>
    <w:rsid w:val="009B4B17"/>
    <w:rsid w:val="009B532B"/>
    <w:rsid w:val="009B5775"/>
    <w:rsid w:val="009B5F0E"/>
    <w:rsid w:val="009B69EF"/>
    <w:rsid w:val="009B6B20"/>
    <w:rsid w:val="009B6C29"/>
    <w:rsid w:val="009B7152"/>
    <w:rsid w:val="009B7560"/>
    <w:rsid w:val="009B76CD"/>
    <w:rsid w:val="009B77E9"/>
    <w:rsid w:val="009C0A3A"/>
    <w:rsid w:val="009C0E8F"/>
    <w:rsid w:val="009C1627"/>
    <w:rsid w:val="009C17FB"/>
    <w:rsid w:val="009C1EB0"/>
    <w:rsid w:val="009C301F"/>
    <w:rsid w:val="009C3056"/>
    <w:rsid w:val="009C3E19"/>
    <w:rsid w:val="009C4684"/>
    <w:rsid w:val="009C4F3D"/>
    <w:rsid w:val="009C51D6"/>
    <w:rsid w:val="009C532F"/>
    <w:rsid w:val="009C5CA3"/>
    <w:rsid w:val="009C5DC9"/>
    <w:rsid w:val="009C6485"/>
    <w:rsid w:val="009C6A7E"/>
    <w:rsid w:val="009C70CA"/>
    <w:rsid w:val="009C73A1"/>
    <w:rsid w:val="009D003E"/>
    <w:rsid w:val="009D07BD"/>
    <w:rsid w:val="009D0F9F"/>
    <w:rsid w:val="009D0FBB"/>
    <w:rsid w:val="009D16F6"/>
    <w:rsid w:val="009D1A7E"/>
    <w:rsid w:val="009D1B96"/>
    <w:rsid w:val="009D3E62"/>
    <w:rsid w:val="009D3EE1"/>
    <w:rsid w:val="009D4316"/>
    <w:rsid w:val="009D4C9D"/>
    <w:rsid w:val="009D5C7E"/>
    <w:rsid w:val="009D5E3A"/>
    <w:rsid w:val="009D692E"/>
    <w:rsid w:val="009D77DE"/>
    <w:rsid w:val="009D7BA9"/>
    <w:rsid w:val="009D7E49"/>
    <w:rsid w:val="009E0FA0"/>
    <w:rsid w:val="009E11C4"/>
    <w:rsid w:val="009E15B4"/>
    <w:rsid w:val="009E19B8"/>
    <w:rsid w:val="009E1A18"/>
    <w:rsid w:val="009E1E18"/>
    <w:rsid w:val="009E354F"/>
    <w:rsid w:val="009E3997"/>
    <w:rsid w:val="009E3E43"/>
    <w:rsid w:val="009E3E67"/>
    <w:rsid w:val="009E51CE"/>
    <w:rsid w:val="009E5249"/>
    <w:rsid w:val="009E557F"/>
    <w:rsid w:val="009E5986"/>
    <w:rsid w:val="009E5D82"/>
    <w:rsid w:val="009E61AF"/>
    <w:rsid w:val="009E69F0"/>
    <w:rsid w:val="009E6E06"/>
    <w:rsid w:val="009E734D"/>
    <w:rsid w:val="009F0667"/>
    <w:rsid w:val="009F0EAA"/>
    <w:rsid w:val="009F24FC"/>
    <w:rsid w:val="009F2DCE"/>
    <w:rsid w:val="009F2F66"/>
    <w:rsid w:val="009F2F6A"/>
    <w:rsid w:val="009F323B"/>
    <w:rsid w:val="009F36D4"/>
    <w:rsid w:val="009F38A2"/>
    <w:rsid w:val="009F396F"/>
    <w:rsid w:val="009F42AB"/>
    <w:rsid w:val="009F4739"/>
    <w:rsid w:val="009F4B3A"/>
    <w:rsid w:val="009F5A9B"/>
    <w:rsid w:val="009F5FC1"/>
    <w:rsid w:val="009F62C5"/>
    <w:rsid w:val="009F6BCF"/>
    <w:rsid w:val="009F78CB"/>
    <w:rsid w:val="009F79DC"/>
    <w:rsid w:val="00A0043E"/>
    <w:rsid w:val="00A008B2"/>
    <w:rsid w:val="00A00A06"/>
    <w:rsid w:val="00A00C09"/>
    <w:rsid w:val="00A00D6B"/>
    <w:rsid w:val="00A01E71"/>
    <w:rsid w:val="00A02078"/>
    <w:rsid w:val="00A02834"/>
    <w:rsid w:val="00A02D1A"/>
    <w:rsid w:val="00A0309C"/>
    <w:rsid w:val="00A030C5"/>
    <w:rsid w:val="00A0388A"/>
    <w:rsid w:val="00A04B25"/>
    <w:rsid w:val="00A0599B"/>
    <w:rsid w:val="00A05C61"/>
    <w:rsid w:val="00A05EE9"/>
    <w:rsid w:val="00A06093"/>
    <w:rsid w:val="00A060C1"/>
    <w:rsid w:val="00A072C3"/>
    <w:rsid w:val="00A07A61"/>
    <w:rsid w:val="00A102F3"/>
    <w:rsid w:val="00A11A45"/>
    <w:rsid w:val="00A12536"/>
    <w:rsid w:val="00A12D64"/>
    <w:rsid w:val="00A13C0A"/>
    <w:rsid w:val="00A14107"/>
    <w:rsid w:val="00A14A98"/>
    <w:rsid w:val="00A15321"/>
    <w:rsid w:val="00A16895"/>
    <w:rsid w:val="00A17281"/>
    <w:rsid w:val="00A17B07"/>
    <w:rsid w:val="00A17CC1"/>
    <w:rsid w:val="00A17D52"/>
    <w:rsid w:val="00A206E9"/>
    <w:rsid w:val="00A20DBC"/>
    <w:rsid w:val="00A2180D"/>
    <w:rsid w:val="00A21D75"/>
    <w:rsid w:val="00A22699"/>
    <w:rsid w:val="00A226DF"/>
    <w:rsid w:val="00A22BB8"/>
    <w:rsid w:val="00A22D4B"/>
    <w:rsid w:val="00A23019"/>
    <w:rsid w:val="00A23EFD"/>
    <w:rsid w:val="00A23FE4"/>
    <w:rsid w:val="00A24688"/>
    <w:rsid w:val="00A24FEE"/>
    <w:rsid w:val="00A253D9"/>
    <w:rsid w:val="00A25812"/>
    <w:rsid w:val="00A25883"/>
    <w:rsid w:val="00A26534"/>
    <w:rsid w:val="00A270F8"/>
    <w:rsid w:val="00A27875"/>
    <w:rsid w:val="00A303EE"/>
    <w:rsid w:val="00A30626"/>
    <w:rsid w:val="00A309C2"/>
    <w:rsid w:val="00A30C69"/>
    <w:rsid w:val="00A31A60"/>
    <w:rsid w:val="00A31AD5"/>
    <w:rsid w:val="00A32880"/>
    <w:rsid w:val="00A329FF"/>
    <w:rsid w:val="00A32A15"/>
    <w:rsid w:val="00A32EDC"/>
    <w:rsid w:val="00A33079"/>
    <w:rsid w:val="00A3372C"/>
    <w:rsid w:val="00A33F24"/>
    <w:rsid w:val="00A345C6"/>
    <w:rsid w:val="00A34D49"/>
    <w:rsid w:val="00A35817"/>
    <w:rsid w:val="00A35EB1"/>
    <w:rsid w:val="00A360EC"/>
    <w:rsid w:val="00A362DE"/>
    <w:rsid w:val="00A36649"/>
    <w:rsid w:val="00A36C54"/>
    <w:rsid w:val="00A36D9A"/>
    <w:rsid w:val="00A37466"/>
    <w:rsid w:val="00A4029D"/>
    <w:rsid w:val="00A408C2"/>
    <w:rsid w:val="00A40BC5"/>
    <w:rsid w:val="00A40CC4"/>
    <w:rsid w:val="00A40EA6"/>
    <w:rsid w:val="00A410CD"/>
    <w:rsid w:val="00A41431"/>
    <w:rsid w:val="00A414A2"/>
    <w:rsid w:val="00A41657"/>
    <w:rsid w:val="00A41688"/>
    <w:rsid w:val="00A420F8"/>
    <w:rsid w:val="00A42102"/>
    <w:rsid w:val="00A427F2"/>
    <w:rsid w:val="00A4301D"/>
    <w:rsid w:val="00A4366F"/>
    <w:rsid w:val="00A437C8"/>
    <w:rsid w:val="00A44083"/>
    <w:rsid w:val="00A44625"/>
    <w:rsid w:val="00A44C68"/>
    <w:rsid w:val="00A457FB"/>
    <w:rsid w:val="00A47483"/>
    <w:rsid w:val="00A477DF"/>
    <w:rsid w:val="00A47C69"/>
    <w:rsid w:val="00A5003A"/>
    <w:rsid w:val="00A502B4"/>
    <w:rsid w:val="00A50BAF"/>
    <w:rsid w:val="00A50DF0"/>
    <w:rsid w:val="00A513B3"/>
    <w:rsid w:val="00A51997"/>
    <w:rsid w:val="00A51F17"/>
    <w:rsid w:val="00A5202E"/>
    <w:rsid w:val="00A52C01"/>
    <w:rsid w:val="00A54FC6"/>
    <w:rsid w:val="00A55391"/>
    <w:rsid w:val="00A557DE"/>
    <w:rsid w:val="00A56483"/>
    <w:rsid w:val="00A56CD1"/>
    <w:rsid w:val="00A57D9C"/>
    <w:rsid w:val="00A60602"/>
    <w:rsid w:val="00A6096B"/>
    <w:rsid w:val="00A60D6E"/>
    <w:rsid w:val="00A6113F"/>
    <w:rsid w:val="00A6149E"/>
    <w:rsid w:val="00A61951"/>
    <w:rsid w:val="00A61E6E"/>
    <w:rsid w:val="00A62C84"/>
    <w:rsid w:val="00A63318"/>
    <w:rsid w:val="00A63660"/>
    <w:rsid w:val="00A64454"/>
    <w:rsid w:val="00A65678"/>
    <w:rsid w:val="00A66097"/>
    <w:rsid w:val="00A66403"/>
    <w:rsid w:val="00A66801"/>
    <w:rsid w:val="00A67616"/>
    <w:rsid w:val="00A67702"/>
    <w:rsid w:val="00A67977"/>
    <w:rsid w:val="00A67BE5"/>
    <w:rsid w:val="00A70DD1"/>
    <w:rsid w:val="00A716CA"/>
    <w:rsid w:val="00A72509"/>
    <w:rsid w:val="00A7304B"/>
    <w:rsid w:val="00A732FA"/>
    <w:rsid w:val="00A736BF"/>
    <w:rsid w:val="00A7397B"/>
    <w:rsid w:val="00A73D0D"/>
    <w:rsid w:val="00A7433B"/>
    <w:rsid w:val="00A74D87"/>
    <w:rsid w:val="00A75F97"/>
    <w:rsid w:val="00A76DDA"/>
    <w:rsid w:val="00A76DDE"/>
    <w:rsid w:val="00A77105"/>
    <w:rsid w:val="00A777E9"/>
    <w:rsid w:val="00A77BF4"/>
    <w:rsid w:val="00A801E0"/>
    <w:rsid w:val="00A8062E"/>
    <w:rsid w:val="00A80DD4"/>
    <w:rsid w:val="00A80E02"/>
    <w:rsid w:val="00A80FBA"/>
    <w:rsid w:val="00A81270"/>
    <w:rsid w:val="00A8127A"/>
    <w:rsid w:val="00A81299"/>
    <w:rsid w:val="00A81495"/>
    <w:rsid w:val="00A81688"/>
    <w:rsid w:val="00A819BB"/>
    <w:rsid w:val="00A81C0A"/>
    <w:rsid w:val="00A81DA0"/>
    <w:rsid w:val="00A82227"/>
    <w:rsid w:val="00A83861"/>
    <w:rsid w:val="00A8462E"/>
    <w:rsid w:val="00A847E1"/>
    <w:rsid w:val="00A84963"/>
    <w:rsid w:val="00A84DCB"/>
    <w:rsid w:val="00A84FF0"/>
    <w:rsid w:val="00A85C20"/>
    <w:rsid w:val="00A86058"/>
    <w:rsid w:val="00A8667C"/>
    <w:rsid w:val="00A86985"/>
    <w:rsid w:val="00A86A39"/>
    <w:rsid w:val="00A86FCC"/>
    <w:rsid w:val="00A878E7"/>
    <w:rsid w:val="00A87C18"/>
    <w:rsid w:val="00A87C1B"/>
    <w:rsid w:val="00A87DB9"/>
    <w:rsid w:val="00A90470"/>
    <w:rsid w:val="00A904B7"/>
    <w:rsid w:val="00A90799"/>
    <w:rsid w:val="00A90BD5"/>
    <w:rsid w:val="00A90D8A"/>
    <w:rsid w:val="00A90F41"/>
    <w:rsid w:val="00A92177"/>
    <w:rsid w:val="00A92433"/>
    <w:rsid w:val="00A924EB"/>
    <w:rsid w:val="00A928B1"/>
    <w:rsid w:val="00A930E2"/>
    <w:rsid w:val="00A931A9"/>
    <w:rsid w:val="00A93339"/>
    <w:rsid w:val="00A933AC"/>
    <w:rsid w:val="00A9367A"/>
    <w:rsid w:val="00A943B2"/>
    <w:rsid w:val="00A9574A"/>
    <w:rsid w:val="00A9602E"/>
    <w:rsid w:val="00A965CC"/>
    <w:rsid w:val="00A97EF8"/>
    <w:rsid w:val="00AA0222"/>
    <w:rsid w:val="00AA06C1"/>
    <w:rsid w:val="00AA1FB0"/>
    <w:rsid w:val="00AA22B7"/>
    <w:rsid w:val="00AA26B2"/>
    <w:rsid w:val="00AA2B9B"/>
    <w:rsid w:val="00AA46FA"/>
    <w:rsid w:val="00AA46FC"/>
    <w:rsid w:val="00AA4B5E"/>
    <w:rsid w:val="00AA4BB9"/>
    <w:rsid w:val="00AA4DA7"/>
    <w:rsid w:val="00AA5124"/>
    <w:rsid w:val="00AA51A9"/>
    <w:rsid w:val="00AA56E1"/>
    <w:rsid w:val="00AA6CDB"/>
    <w:rsid w:val="00AA7750"/>
    <w:rsid w:val="00AA7C68"/>
    <w:rsid w:val="00AB07A4"/>
    <w:rsid w:val="00AB0D8C"/>
    <w:rsid w:val="00AB181B"/>
    <w:rsid w:val="00AB1DF7"/>
    <w:rsid w:val="00AB2233"/>
    <w:rsid w:val="00AB2E62"/>
    <w:rsid w:val="00AB2E64"/>
    <w:rsid w:val="00AB3442"/>
    <w:rsid w:val="00AB3EB7"/>
    <w:rsid w:val="00AB4D75"/>
    <w:rsid w:val="00AB5456"/>
    <w:rsid w:val="00AB5648"/>
    <w:rsid w:val="00AB5A26"/>
    <w:rsid w:val="00AB5FC9"/>
    <w:rsid w:val="00AB67CE"/>
    <w:rsid w:val="00AB6D6A"/>
    <w:rsid w:val="00AB7E51"/>
    <w:rsid w:val="00AC05AD"/>
    <w:rsid w:val="00AC0855"/>
    <w:rsid w:val="00AC1DDE"/>
    <w:rsid w:val="00AC3B69"/>
    <w:rsid w:val="00AC3E58"/>
    <w:rsid w:val="00AC4146"/>
    <w:rsid w:val="00AC52CC"/>
    <w:rsid w:val="00AC53AD"/>
    <w:rsid w:val="00AC5EB4"/>
    <w:rsid w:val="00AC64B2"/>
    <w:rsid w:val="00AC6720"/>
    <w:rsid w:val="00AC6A06"/>
    <w:rsid w:val="00AC6AE7"/>
    <w:rsid w:val="00AC6DFB"/>
    <w:rsid w:val="00AC7021"/>
    <w:rsid w:val="00AC70E9"/>
    <w:rsid w:val="00AC76BF"/>
    <w:rsid w:val="00AC7ECD"/>
    <w:rsid w:val="00AD0766"/>
    <w:rsid w:val="00AD083F"/>
    <w:rsid w:val="00AD10C0"/>
    <w:rsid w:val="00AD15D8"/>
    <w:rsid w:val="00AD17B2"/>
    <w:rsid w:val="00AD19DB"/>
    <w:rsid w:val="00AD1AF5"/>
    <w:rsid w:val="00AD1C61"/>
    <w:rsid w:val="00AD2170"/>
    <w:rsid w:val="00AD231C"/>
    <w:rsid w:val="00AD239C"/>
    <w:rsid w:val="00AD24B5"/>
    <w:rsid w:val="00AD275A"/>
    <w:rsid w:val="00AD3D6D"/>
    <w:rsid w:val="00AD3EDB"/>
    <w:rsid w:val="00AD5E01"/>
    <w:rsid w:val="00AD60D1"/>
    <w:rsid w:val="00AD6880"/>
    <w:rsid w:val="00AD6F87"/>
    <w:rsid w:val="00AD7293"/>
    <w:rsid w:val="00AD792C"/>
    <w:rsid w:val="00AD79BC"/>
    <w:rsid w:val="00AD7A59"/>
    <w:rsid w:val="00AD7D3B"/>
    <w:rsid w:val="00AD7F00"/>
    <w:rsid w:val="00AE04AB"/>
    <w:rsid w:val="00AE0559"/>
    <w:rsid w:val="00AE07C4"/>
    <w:rsid w:val="00AE087C"/>
    <w:rsid w:val="00AE0C34"/>
    <w:rsid w:val="00AE0CC9"/>
    <w:rsid w:val="00AE0D97"/>
    <w:rsid w:val="00AE22BA"/>
    <w:rsid w:val="00AE305B"/>
    <w:rsid w:val="00AE3B5F"/>
    <w:rsid w:val="00AE3C47"/>
    <w:rsid w:val="00AE3CFD"/>
    <w:rsid w:val="00AE52F9"/>
    <w:rsid w:val="00AE549D"/>
    <w:rsid w:val="00AE55D2"/>
    <w:rsid w:val="00AE596D"/>
    <w:rsid w:val="00AE6391"/>
    <w:rsid w:val="00AE64E4"/>
    <w:rsid w:val="00AE6585"/>
    <w:rsid w:val="00AE7106"/>
    <w:rsid w:val="00AE7162"/>
    <w:rsid w:val="00AF02D0"/>
    <w:rsid w:val="00AF06CB"/>
    <w:rsid w:val="00AF098F"/>
    <w:rsid w:val="00AF0B99"/>
    <w:rsid w:val="00AF1318"/>
    <w:rsid w:val="00AF1B84"/>
    <w:rsid w:val="00AF1F64"/>
    <w:rsid w:val="00AF298D"/>
    <w:rsid w:val="00AF30DA"/>
    <w:rsid w:val="00AF3242"/>
    <w:rsid w:val="00AF361E"/>
    <w:rsid w:val="00AF37BE"/>
    <w:rsid w:val="00AF4775"/>
    <w:rsid w:val="00AF4D16"/>
    <w:rsid w:val="00AF5773"/>
    <w:rsid w:val="00AF5B4A"/>
    <w:rsid w:val="00AF6215"/>
    <w:rsid w:val="00AF6D0A"/>
    <w:rsid w:val="00AF7DC0"/>
    <w:rsid w:val="00B00733"/>
    <w:rsid w:val="00B030DF"/>
    <w:rsid w:val="00B03428"/>
    <w:rsid w:val="00B035CC"/>
    <w:rsid w:val="00B040E6"/>
    <w:rsid w:val="00B04C10"/>
    <w:rsid w:val="00B053EB"/>
    <w:rsid w:val="00B05B64"/>
    <w:rsid w:val="00B06606"/>
    <w:rsid w:val="00B068D9"/>
    <w:rsid w:val="00B06E83"/>
    <w:rsid w:val="00B07F97"/>
    <w:rsid w:val="00B10307"/>
    <w:rsid w:val="00B1030D"/>
    <w:rsid w:val="00B103CA"/>
    <w:rsid w:val="00B12710"/>
    <w:rsid w:val="00B12E58"/>
    <w:rsid w:val="00B12F5C"/>
    <w:rsid w:val="00B13294"/>
    <w:rsid w:val="00B1369B"/>
    <w:rsid w:val="00B13B5B"/>
    <w:rsid w:val="00B13D82"/>
    <w:rsid w:val="00B14087"/>
    <w:rsid w:val="00B14383"/>
    <w:rsid w:val="00B143E2"/>
    <w:rsid w:val="00B144DD"/>
    <w:rsid w:val="00B15013"/>
    <w:rsid w:val="00B150D1"/>
    <w:rsid w:val="00B15A09"/>
    <w:rsid w:val="00B15A25"/>
    <w:rsid w:val="00B1615D"/>
    <w:rsid w:val="00B165D1"/>
    <w:rsid w:val="00B16E98"/>
    <w:rsid w:val="00B176C3"/>
    <w:rsid w:val="00B17C87"/>
    <w:rsid w:val="00B2020D"/>
    <w:rsid w:val="00B20B2A"/>
    <w:rsid w:val="00B21F00"/>
    <w:rsid w:val="00B222AD"/>
    <w:rsid w:val="00B22F35"/>
    <w:rsid w:val="00B231C4"/>
    <w:rsid w:val="00B232AD"/>
    <w:rsid w:val="00B23CE0"/>
    <w:rsid w:val="00B24399"/>
    <w:rsid w:val="00B24EFD"/>
    <w:rsid w:val="00B256C8"/>
    <w:rsid w:val="00B26878"/>
    <w:rsid w:val="00B268F6"/>
    <w:rsid w:val="00B276AE"/>
    <w:rsid w:val="00B3083D"/>
    <w:rsid w:val="00B30B0D"/>
    <w:rsid w:val="00B30E31"/>
    <w:rsid w:val="00B30EF6"/>
    <w:rsid w:val="00B31686"/>
    <w:rsid w:val="00B31DD0"/>
    <w:rsid w:val="00B31F24"/>
    <w:rsid w:val="00B31F95"/>
    <w:rsid w:val="00B32B8D"/>
    <w:rsid w:val="00B32D75"/>
    <w:rsid w:val="00B337B0"/>
    <w:rsid w:val="00B34418"/>
    <w:rsid w:val="00B3452A"/>
    <w:rsid w:val="00B34D3C"/>
    <w:rsid w:val="00B34F64"/>
    <w:rsid w:val="00B35FB2"/>
    <w:rsid w:val="00B3607E"/>
    <w:rsid w:val="00B36657"/>
    <w:rsid w:val="00B36C0F"/>
    <w:rsid w:val="00B372DE"/>
    <w:rsid w:val="00B37539"/>
    <w:rsid w:val="00B402FA"/>
    <w:rsid w:val="00B40D0E"/>
    <w:rsid w:val="00B4141F"/>
    <w:rsid w:val="00B41505"/>
    <w:rsid w:val="00B41C3B"/>
    <w:rsid w:val="00B42D4D"/>
    <w:rsid w:val="00B4321A"/>
    <w:rsid w:val="00B45E08"/>
    <w:rsid w:val="00B46054"/>
    <w:rsid w:val="00B4625F"/>
    <w:rsid w:val="00B4628E"/>
    <w:rsid w:val="00B46D03"/>
    <w:rsid w:val="00B47510"/>
    <w:rsid w:val="00B47CA9"/>
    <w:rsid w:val="00B501FA"/>
    <w:rsid w:val="00B503BC"/>
    <w:rsid w:val="00B50970"/>
    <w:rsid w:val="00B50DAF"/>
    <w:rsid w:val="00B50FD4"/>
    <w:rsid w:val="00B513A7"/>
    <w:rsid w:val="00B51E83"/>
    <w:rsid w:val="00B51E8B"/>
    <w:rsid w:val="00B52200"/>
    <w:rsid w:val="00B522B8"/>
    <w:rsid w:val="00B52640"/>
    <w:rsid w:val="00B52A03"/>
    <w:rsid w:val="00B53061"/>
    <w:rsid w:val="00B5338E"/>
    <w:rsid w:val="00B53F7B"/>
    <w:rsid w:val="00B549E6"/>
    <w:rsid w:val="00B5561F"/>
    <w:rsid w:val="00B559CC"/>
    <w:rsid w:val="00B55ABF"/>
    <w:rsid w:val="00B55B07"/>
    <w:rsid w:val="00B55F0E"/>
    <w:rsid w:val="00B560E3"/>
    <w:rsid w:val="00B568EC"/>
    <w:rsid w:val="00B57C39"/>
    <w:rsid w:val="00B60074"/>
    <w:rsid w:val="00B6052B"/>
    <w:rsid w:val="00B60735"/>
    <w:rsid w:val="00B609F3"/>
    <w:rsid w:val="00B60EAD"/>
    <w:rsid w:val="00B61276"/>
    <w:rsid w:val="00B62E55"/>
    <w:rsid w:val="00B62FE2"/>
    <w:rsid w:val="00B63511"/>
    <w:rsid w:val="00B63A80"/>
    <w:rsid w:val="00B63C20"/>
    <w:rsid w:val="00B64015"/>
    <w:rsid w:val="00B6455F"/>
    <w:rsid w:val="00B64E86"/>
    <w:rsid w:val="00B65192"/>
    <w:rsid w:val="00B652BC"/>
    <w:rsid w:val="00B661D2"/>
    <w:rsid w:val="00B66A2B"/>
    <w:rsid w:val="00B67E80"/>
    <w:rsid w:val="00B7025C"/>
    <w:rsid w:val="00B702CF"/>
    <w:rsid w:val="00B7060B"/>
    <w:rsid w:val="00B70871"/>
    <w:rsid w:val="00B71058"/>
    <w:rsid w:val="00B71377"/>
    <w:rsid w:val="00B71E17"/>
    <w:rsid w:val="00B7250E"/>
    <w:rsid w:val="00B72710"/>
    <w:rsid w:val="00B734D2"/>
    <w:rsid w:val="00B74418"/>
    <w:rsid w:val="00B74455"/>
    <w:rsid w:val="00B7467B"/>
    <w:rsid w:val="00B74BD2"/>
    <w:rsid w:val="00B7562F"/>
    <w:rsid w:val="00B75CAC"/>
    <w:rsid w:val="00B76CFF"/>
    <w:rsid w:val="00B76DCA"/>
    <w:rsid w:val="00B778C5"/>
    <w:rsid w:val="00B77B64"/>
    <w:rsid w:val="00B80087"/>
    <w:rsid w:val="00B80243"/>
    <w:rsid w:val="00B81161"/>
    <w:rsid w:val="00B816CE"/>
    <w:rsid w:val="00B819E0"/>
    <w:rsid w:val="00B8222D"/>
    <w:rsid w:val="00B822E4"/>
    <w:rsid w:val="00B827FF"/>
    <w:rsid w:val="00B82B24"/>
    <w:rsid w:val="00B82C29"/>
    <w:rsid w:val="00B82DD7"/>
    <w:rsid w:val="00B83E54"/>
    <w:rsid w:val="00B8445D"/>
    <w:rsid w:val="00B845D1"/>
    <w:rsid w:val="00B846E1"/>
    <w:rsid w:val="00B84835"/>
    <w:rsid w:val="00B85521"/>
    <w:rsid w:val="00B855AE"/>
    <w:rsid w:val="00B866A6"/>
    <w:rsid w:val="00B86E3E"/>
    <w:rsid w:val="00B8714E"/>
    <w:rsid w:val="00B877F7"/>
    <w:rsid w:val="00B9000E"/>
    <w:rsid w:val="00B9010E"/>
    <w:rsid w:val="00B90370"/>
    <w:rsid w:val="00B904D7"/>
    <w:rsid w:val="00B9061C"/>
    <w:rsid w:val="00B90A67"/>
    <w:rsid w:val="00B90D10"/>
    <w:rsid w:val="00B93351"/>
    <w:rsid w:val="00B9352C"/>
    <w:rsid w:val="00B9356D"/>
    <w:rsid w:val="00B935C3"/>
    <w:rsid w:val="00B93FAF"/>
    <w:rsid w:val="00B95922"/>
    <w:rsid w:val="00B95CB7"/>
    <w:rsid w:val="00B9622F"/>
    <w:rsid w:val="00B96AC7"/>
    <w:rsid w:val="00B96DBD"/>
    <w:rsid w:val="00B9744A"/>
    <w:rsid w:val="00B979A1"/>
    <w:rsid w:val="00BA0B2F"/>
    <w:rsid w:val="00BA0D5C"/>
    <w:rsid w:val="00BA0D89"/>
    <w:rsid w:val="00BA10AD"/>
    <w:rsid w:val="00BA18AC"/>
    <w:rsid w:val="00BA1B99"/>
    <w:rsid w:val="00BA285E"/>
    <w:rsid w:val="00BA2D61"/>
    <w:rsid w:val="00BA2F6B"/>
    <w:rsid w:val="00BA2F96"/>
    <w:rsid w:val="00BA44B9"/>
    <w:rsid w:val="00BA5264"/>
    <w:rsid w:val="00BA56AB"/>
    <w:rsid w:val="00BA6C89"/>
    <w:rsid w:val="00BA6CC3"/>
    <w:rsid w:val="00BB0721"/>
    <w:rsid w:val="00BB1515"/>
    <w:rsid w:val="00BB1E1B"/>
    <w:rsid w:val="00BB344D"/>
    <w:rsid w:val="00BB4771"/>
    <w:rsid w:val="00BB503F"/>
    <w:rsid w:val="00BB58FC"/>
    <w:rsid w:val="00BB6144"/>
    <w:rsid w:val="00BB62A3"/>
    <w:rsid w:val="00BB66E1"/>
    <w:rsid w:val="00BB6BB2"/>
    <w:rsid w:val="00BB6BC1"/>
    <w:rsid w:val="00BC0541"/>
    <w:rsid w:val="00BC0593"/>
    <w:rsid w:val="00BC1A0D"/>
    <w:rsid w:val="00BC1C5D"/>
    <w:rsid w:val="00BC2068"/>
    <w:rsid w:val="00BC2074"/>
    <w:rsid w:val="00BC3198"/>
    <w:rsid w:val="00BC3519"/>
    <w:rsid w:val="00BC3722"/>
    <w:rsid w:val="00BC45B5"/>
    <w:rsid w:val="00BC46FA"/>
    <w:rsid w:val="00BC622C"/>
    <w:rsid w:val="00BC7938"/>
    <w:rsid w:val="00BC7B31"/>
    <w:rsid w:val="00BD0085"/>
    <w:rsid w:val="00BD038D"/>
    <w:rsid w:val="00BD0813"/>
    <w:rsid w:val="00BD0CE7"/>
    <w:rsid w:val="00BD0DE5"/>
    <w:rsid w:val="00BD116E"/>
    <w:rsid w:val="00BD142D"/>
    <w:rsid w:val="00BD1769"/>
    <w:rsid w:val="00BD2093"/>
    <w:rsid w:val="00BD241F"/>
    <w:rsid w:val="00BD2E40"/>
    <w:rsid w:val="00BD2EDC"/>
    <w:rsid w:val="00BD3840"/>
    <w:rsid w:val="00BD403D"/>
    <w:rsid w:val="00BD5C05"/>
    <w:rsid w:val="00BD6AA5"/>
    <w:rsid w:val="00BD7002"/>
    <w:rsid w:val="00BD7D56"/>
    <w:rsid w:val="00BE053C"/>
    <w:rsid w:val="00BE0540"/>
    <w:rsid w:val="00BE0559"/>
    <w:rsid w:val="00BE1386"/>
    <w:rsid w:val="00BE161C"/>
    <w:rsid w:val="00BE30F8"/>
    <w:rsid w:val="00BE3349"/>
    <w:rsid w:val="00BE3723"/>
    <w:rsid w:val="00BE38BE"/>
    <w:rsid w:val="00BE3C7B"/>
    <w:rsid w:val="00BE48A0"/>
    <w:rsid w:val="00BE6392"/>
    <w:rsid w:val="00BE6393"/>
    <w:rsid w:val="00BE63F1"/>
    <w:rsid w:val="00BE6A96"/>
    <w:rsid w:val="00BE73F0"/>
    <w:rsid w:val="00BE7DDA"/>
    <w:rsid w:val="00BF0319"/>
    <w:rsid w:val="00BF0772"/>
    <w:rsid w:val="00BF0AD7"/>
    <w:rsid w:val="00BF1132"/>
    <w:rsid w:val="00BF190C"/>
    <w:rsid w:val="00BF24D8"/>
    <w:rsid w:val="00BF2DA4"/>
    <w:rsid w:val="00BF2E42"/>
    <w:rsid w:val="00BF32D3"/>
    <w:rsid w:val="00BF3B34"/>
    <w:rsid w:val="00BF3BB2"/>
    <w:rsid w:val="00BF3D0C"/>
    <w:rsid w:val="00BF4103"/>
    <w:rsid w:val="00BF44D7"/>
    <w:rsid w:val="00BF4E13"/>
    <w:rsid w:val="00BF4F45"/>
    <w:rsid w:val="00BF539C"/>
    <w:rsid w:val="00BF541E"/>
    <w:rsid w:val="00BF5C48"/>
    <w:rsid w:val="00BF6512"/>
    <w:rsid w:val="00BF721E"/>
    <w:rsid w:val="00BF7384"/>
    <w:rsid w:val="00C00326"/>
    <w:rsid w:val="00C006DC"/>
    <w:rsid w:val="00C017F3"/>
    <w:rsid w:val="00C022F9"/>
    <w:rsid w:val="00C028BC"/>
    <w:rsid w:val="00C0290B"/>
    <w:rsid w:val="00C02BE7"/>
    <w:rsid w:val="00C02C40"/>
    <w:rsid w:val="00C0427F"/>
    <w:rsid w:val="00C04436"/>
    <w:rsid w:val="00C045C2"/>
    <w:rsid w:val="00C05106"/>
    <w:rsid w:val="00C06B8B"/>
    <w:rsid w:val="00C06D44"/>
    <w:rsid w:val="00C0768F"/>
    <w:rsid w:val="00C07BF1"/>
    <w:rsid w:val="00C10065"/>
    <w:rsid w:val="00C10129"/>
    <w:rsid w:val="00C102B5"/>
    <w:rsid w:val="00C1170B"/>
    <w:rsid w:val="00C12C2F"/>
    <w:rsid w:val="00C13454"/>
    <w:rsid w:val="00C13D93"/>
    <w:rsid w:val="00C14209"/>
    <w:rsid w:val="00C14296"/>
    <w:rsid w:val="00C146A4"/>
    <w:rsid w:val="00C148C1"/>
    <w:rsid w:val="00C14D60"/>
    <w:rsid w:val="00C14F65"/>
    <w:rsid w:val="00C15FA0"/>
    <w:rsid w:val="00C1652C"/>
    <w:rsid w:val="00C1670E"/>
    <w:rsid w:val="00C17071"/>
    <w:rsid w:val="00C171D5"/>
    <w:rsid w:val="00C17386"/>
    <w:rsid w:val="00C2054C"/>
    <w:rsid w:val="00C206BF"/>
    <w:rsid w:val="00C20FB2"/>
    <w:rsid w:val="00C21830"/>
    <w:rsid w:val="00C219D1"/>
    <w:rsid w:val="00C21B3D"/>
    <w:rsid w:val="00C21E5C"/>
    <w:rsid w:val="00C2236E"/>
    <w:rsid w:val="00C22F3B"/>
    <w:rsid w:val="00C23138"/>
    <w:rsid w:val="00C235CA"/>
    <w:rsid w:val="00C23E06"/>
    <w:rsid w:val="00C242CD"/>
    <w:rsid w:val="00C24D14"/>
    <w:rsid w:val="00C25110"/>
    <w:rsid w:val="00C251C0"/>
    <w:rsid w:val="00C25453"/>
    <w:rsid w:val="00C25B7B"/>
    <w:rsid w:val="00C25CB9"/>
    <w:rsid w:val="00C2647C"/>
    <w:rsid w:val="00C26FC6"/>
    <w:rsid w:val="00C27641"/>
    <w:rsid w:val="00C27F08"/>
    <w:rsid w:val="00C300E1"/>
    <w:rsid w:val="00C30DDA"/>
    <w:rsid w:val="00C3240E"/>
    <w:rsid w:val="00C32592"/>
    <w:rsid w:val="00C32E7A"/>
    <w:rsid w:val="00C33558"/>
    <w:rsid w:val="00C33C8D"/>
    <w:rsid w:val="00C349E5"/>
    <w:rsid w:val="00C34B45"/>
    <w:rsid w:val="00C34FE9"/>
    <w:rsid w:val="00C35153"/>
    <w:rsid w:val="00C36071"/>
    <w:rsid w:val="00C3746C"/>
    <w:rsid w:val="00C376C5"/>
    <w:rsid w:val="00C377E3"/>
    <w:rsid w:val="00C37953"/>
    <w:rsid w:val="00C37B52"/>
    <w:rsid w:val="00C37C1B"/>
    <w:rsid w:val="00C4077C"/>
    <w:rsid w:val="00C41EEF"/>
    <w:rsid w:val="00C422BC"/>
    <w:rsid w:val="00C42B47"/>
    <w:rsid w:val="00C43880"/>
    <w:rsid w:val="00C444C9"/>
    <w:rsid w:val="00C4483E"/>
    <w:rsid w:val="00C44BBE"/>
    <w:rsid w:val="00C44C19"/>
    <w:rsid w:val="00C44C79"/>
    <w:rsid w:val="00C45397"/>
    <w:rsid w:val="00C4562F"/>
    <w:rsid w:val="00C469A4"/>
    <w:rsid w:val="00C507C3"/>
    <w:rsid w:val="00C51650"/>
    <w:rsid w:val="00C51A0B"/>
    <w:rsid w:val="00C51D9B"/>
    <w:rsid w:val="00C52188"/>
    <w:rsid w:val="00C52573"/>
    <w:rsid w:val="00C52580"/>
    <w:rsid w:val="00C52826"/>
    <w:rsid w:val="00C52E65"/>
    <w:rsid w:val="00C531F9"/>
    <w:rsid w:val="00C532C1"/>
    <w:rsid w:val="00C5358D"/>
    <w:rsid w:val="00C5412F"/>
    <w:rsid w:val="00C54DFA"/>
    <w:rsid w:val="00C558C0"/>
    <w:rsid w:val="00C563A6"/>
    <w:rsid w:val="00C56AB8"/>
    <w:rsid w:val="00C56B6D"/>
    <w:rsid w:val="00C56BB2"/>
    <w:rsid w:val="00C56D03"/>
    <w:rsid w:val="00C57268"/>
    <w:rsid w:val="00C57AD8"/>
    <w:rsid w:val="00C57E4A"/>
    <w:rsid w:val="00C6064F"/>
    <w:rsid w:val="00C607F8"/>
    <w:rsid w:val="00C60BE9"/>
    <w:rsid w:val="00C60E29"/>
    <w:rsid w:val="00C61603"/>
    <w:rsid w:val="00C618D0"/>
    <w:rsid w:val="00C6292B"/>
    <w:rsid w:val="00C62BBB"/>
    <w:rsid w:val="00C6302E"/>
    <w:rsid w:val="00C63475"/>
    <w:rsid w:val="00C634BC"/>
    <w:rsid w:val="00C63B3B"/>
    <w:rsid w:val="00C64144"/>
    <w:rsid w:val="00C64AD3"/>
    <w:rsid w:val="00C65258"/>
    <w:rsid w:val="00C660DD"/>
    <w:rsid w:val="00C66A8B"/>
    <w:rsid w:val="00C670DA"/>
    <w:rsid w:val="00C67942"/>
    <w:rsid w:val="00C71556"/>
    <w:rsid w:val="00C71B64"/>
    <w:rsid w:val="00C731E8"/>
    <w:rsid w:val="00C73834"/>
    <w:rsid w:val="00C74062"/>
    <w:rsid w:val="00C74305"/>
    <w:rsid w:val="00C747A8"/>
    <w:rsid w:val="00C752A3"/>
    <w:rsid w:val="00C76843"/>
    <w:rsid w:val="00C76E25"/>
    <w:rsid w:val="00C770B0"/>
    <w:rsid w:val="00C80108"/>
    <w:rsid w:val="00C805A0"/>
    <w:rsid w:val="00C8085F"/>
    <w:rsid w:val="00C80C26"/>
    <w:rsid w:val="00C80EEF"/>
    <w:rsid w:val="00C80F2A"/>
    <w:rsid w:val="00C816EB"/>
    <w:rsid w:val="00C81876"/>
    <w:rsid w:val="00C823B1"/>
    <w:rsid w:val="00C8268F"/>
    <w:rsid w:val="00C82A61"/>
    <w:rsid w:val="00C82BC9"/>
    <w:rsid w:val="00C82C05"/>
    <w:rsid w:val="00C832E2"/>
    <w:rsid w:val="00C83626"/>
    <w:rsid w:val="00C8373F"/>
    <w:rsid w:val="00C83B2F"/>
    <w:rsid w:val="00C83D53"/>
    <w:rsid w:val="00C83DF8"/>
    <w:rsid w:val="00C845D4"/>
    <w:rsid w:val="00C84B16"/>
    <w:rsid w:val="00C84B57"/>
    <w:rsid w:val="00C84CC2"/>
    <w:rsid w:val="00C84D27"/>
    <w:rsid w:val="00C84FA2"/>
    <w:rsid w:val="00C858FA"/>
    <w:rsid w:val="00C85ABC"/>
    <w:rsid w:val="00C8699C"/>
    <w:rsid w:val="00C86A37"/>
    <w:rsid w:val="00C86DE2"/>
    <w:rsid w:val="00C90C73"/>
    <w:rsid w:val="00C91DDE"/>
    <w:rsid w:val="00C94223"/>
    <w:rsid w:val="00C945DD"/>
    <w:rsid w:val="00C94FBA"/>
    <w:rsid w:val="00C95455"/>
    <w:rsid w:val="00C95E51"/>
    <w:rsid w:val="00C95F61"/>
    <w:rsid w:val="00C9733C"/>
    <w:rsid w:val="00C97B0B"/>
    <w:rsid w:val="00CA0151"/>
    <w:rsid w:val="00CA0DC9"/>
    <w:rsid w:val="00CA0E04"/>
    <w:rsid w:val="00CA277B"/>
    <w:rsid w:val="00CA2937"/>
    <w:rsid w:val="00CA29B8"/>
    <w:rsid w:val="00CA34FD"/>
    <w:rsid w:val="00CA386E"/>
    <w:rsid w:val="00CA391F"/>
    <w:rsid w:val="00CA41BF"/>
    <w:rsid w:val="00CA42B5"/>
    <w:rsid w:val="00CA43A1"/>
    <w:rsid w:val="00CA4E97"/>
    <w:rsid w:val="00CA5249"/>
    <w:rsid w:val="00CA5AE0"/>
    <w:rsid w:val="00CA6326"/>
    <w:rsid w:val="00CA65F4"/>
    <w:rsid w:val="00CA762A"/>
    <w:rsid w:val="00CA7952"/>
    <w:rsid w:val="00CB0A2E"/>
    <w:rsid w:val="00CB1C83"/>
    <w:rsid w:val="00CB27DC"/>
    <w:rsid w:val="00CB2CCC"/>
    <w:rsid w:val="00CB2DEC"/>
    <w:rsid w:val="00CB33E9"/>
    <w:rsid w:val="00CB3D59"/>
    <w:rsid w:val="00CB410E"/>
    <w:rsid w:val="00CB4923"/>
    <w:rsid w:val="00CB4D92"/>
    <w:rsid w:val="00CB50FC"/>
    <w:rsid w:val="00CB59D1"/>
    <w:rsid w:val="00CB5D44"/>
    <w:rsid w:val="00CB6B4E"/>
    <w:rsid w:val="00CB6BA9"/>
    <w:rsid w:val="00CB7489"/>
    <w:rsid w:val="00CB74BA"/>
    <w:rsid w:val="00CB75E1"/>
    <w:rsid w:val="00CB7B19"/>
    <w:rsid w:val="00CC004E"/>
    <w:rsid w:val="00CC0170"/>
    <w:rsid w:val="00CC084C"/>
    <w:rsid w:val="00CC0A37"/>
    <w:rsid w:val="00CC0E9F"/>
    <w:rsid w:val="00CC0F54"/>
    <w:rsid w:val="00CC1612"/>
    <w:rsid w:val="00CC19A9"/>
    <w:rsid w:val="00CC2A08"/>
    <w:rsid w:val="00CC2B5A"/>
    <w:rsid w:val="00CC342C"/>
    <w:rsid w:val="00CC37BB"/>
    <w:rsid w:val="00CC3D0D"/>
    <w:rsid w:val="00CC3EE5"/>
    <w:rsid w:val="00CC4250"/>
    <w:rsid w:val="00CC465F"/>
    <w:rsid w:val="00CC4975"/>
    <w:rsid w:val="00CC5897"/>
    <w:rsid w:val="00CC61E9"/>
    <w:rsid w:val="00CC6FA2"/>
    <w:rsid w:val="00CC754B"/>
    <w:rsid w:val="00CC75DE"/>
    <w:rsid w:val="00CC7AD9"/>
    <w:rsid w:val="00CC7B33"/>
    <w:rsid w:val="00CD05A4"/>
    <w:rsid w:val="00CD1031"/>
    <w:rsid w:val="00CD16A6"/>
    <w:rsid w:val="00CD170B"/>
    <w:rsid w:val="00CD1BB4"/>
    <w:rsid w:val="00CD1D79"/>
    <w:rsid w:val="00CD1EA4"/>
    <w:rsid w:val="00CD23DC"/>
    <w:rsid w:val="00CD27C9"/>
    <w:rsid w:val="00CD29AF"/>
    <w:rsid w:val="00CD3065"/>
    <w:rsid w:val="00CD33C4"/>
    <w:rsid w:val="00CD39DF"/>
    <w:rsid w:val="00CD4424"/>
    <w:rsid w:val="00CD474E"/>
    <w:rsid w:val="00CD48C1"/>
    <w:rsid w:val="00CD5007"/>
    <w:rsid w:val="00CD510E"/>
    <w:rsid w:val="00CD538A"/>
    <w:rsid w:val="00CD557C"/>
    <w:rsid w:val="00CD5730"/>
    <w:rsid w:val="00CD590E"/>
    <w:rsid w:val="00CD5B9E"/>
    <w:rsid w:val="00CD66F8"/>
    <w:rsid w:val="00CD6F4F"/>
    <w:rsid w:val="00CD7196"/>
    <w:rsid w:val="00CE0AE6"/>
    <w:rsid w:val="00CE0E62"/>
    <w:rsid w:val="00CE16F6"/>
    <w:rsid w:val="00CE17A5"/>
    <w:rsid w:val="00CE18EF"/>
    <w:rsid w:val="00CE1E0B"/>
    <w:rsid w:val="00CE1E98"/>
    <w:rsid w:val="00CE293C"/>
    <w:rsid w:val="00CE3385"/>
    <w:rsid w:val="00CE44C5"/>
    <w:rsid w:val="00CE4961"/>
    <w:rsid w:val="00CE4E50"/>
    <w:rsid w:val="00CE59FC"/>
    <w:rsid w:val="00CE6754"/>
    <w:rsid w:val="00CE6778"/>
    <w:rsid w:val="00CE6D6D"/>
    <w:rsid w:val="00CE6E88"/>
    <w:rsid w:val="00CE6F9D"/>
    <w:rsid w:val="00CE7BAF"/>
    <w:rsid w:val="00CE7C0D"/>
    <w:rsid w:val="00CF0228"/>
    <w:rsid w:val="00CF1923"/>
    <w:rsid w:val="00CF1A48"/>
    <w:rsid w:val="00CF1BDB"/>
    <w:rsid w:val="00CF1C3C"/>
    <w:rsid w:val="00CF1F0A"/>
    <w:rsid w:val="00CF216C"/>
    <w:rsid w:val="00CF26FC"/>
    <w:rsid w:val="00CF3976"/>
    <w:rsid w:val="00CF3F1C"/>
    <w:rsid w:val="00CF3F92"/>
    <w:rsid w:val="00CF530D"/>
    <w:rsid w:val="00CF561E"/>
    <w:rsid w:val="00CF574B"/>
    <w:rsid w:val="00CF5C47"/>
    <w:rsid w:val="00CF6520"/>
    <w:rsid w:val="00CF65CD"/>
    <w:rsid w:val="00CF68DD"/>
    <w:rsid w:val="00CF6965"/>
    <w:rsid w:val="00CF7499"/>
    <w:rsid w:val="00CF7643"/>
    <w:rsid w:val="00CF7802"/>
    <w:rsid w:val="00CF7B71"/>
    <w:rsid w:val="00CF7BBC"/>
    <w:rsid w:val="00D00382"/>
    <w:rsid w:val="00D0067C"/>
    <w:rsid w:val="00D01D74"/>
    <w:rsid w:val="00D01FA9"/>
    <w:rsid w:val="00D020DD"/>
    <w:rsid w:val="00D0231B"/>
    <w:rsid w:val="00D027C9"/>
    <w:rsid w:val="00D02E0A"/>
    <w:rsid w:val="00D02EE2"/>
    <w:rsid w:val="00D0366F"/>
    <w:rsid w:val="00D03C42"/>
    <w:rsid w:val="00D044DD"/>
    <w:rsid w:val="00D04614"/>
    <w:rsid w:val="00D04BA9"/>
    <w:rsid w:val="00D051DE"/>
    <w:rsid w:val="00D05EE6"/>
    <w:rsid w:val="00D073E2"/>
    <w:rsid w:val="00D1044D"/>
    <w:rsid w:val="00D105D7"/>
    <w:rsid w:val="00D10E14"/>
    <w:rsid w:val="00D10E67"/>
    <w:rsid w:val="00D11503"/>
    <w:rsid w:val="00D12013"/>
    <w:rsid w:val="00D125A7"/>
    <w:rsid w:val="00D12D70"/>
    <w:rsid w:val="00D14796"/>
    <w:rsid w:val="00D14C69"/>
    <w:rsid w:val="00D14DED"/>
    <w:rsid w:val="00D157E8"/>
    <w:rsid w:val="00D1613E"/>
    <w:rsid w:val="00D164E2"/>
    <w:rsid w:val="00D1689D"/>
    <w:rsid w:val="00D16D7D"/>
    <w:rsid w:val="00D16DC7"/>
    <w:rsid w:val="00D1704F"/>
    <w:rsid w:val="00D172EF"/>
    <w:rsid w:val="00D1794B"/>
    <w:rsid w:val="00D17ACB"/>
    <w:rsid w:val="00D17E4D"/>
    <w:rsid w:val="00D17EF6"/>
    <w:rsid w:val="00D17F70"/>
    <w:rsid w:val="00D20077"/>
    <w:rsid w:val="00D20C3C"/>
    <w:rsid w:val="00D20DFE"/>
    <w:rsid w:val="00D21477"/>
    <w:rsid w:val="00D223E6"/>
    <w:rsid w:val="00D22CC5"/>
    <w:rsid w:val="00D23445"/>
    <w:rsid w:val="00D23DCB"/>
    <w:rsid w:val="00D2444E"/>
    <w:rsid w:val="00D247D1"/>
    <w:rsid w:val="00D2561E"/>
    <w:rsid w:val="00D25B22"/>
    <w:rsid w:val="00D2639D"/>
    <w:rsid w:val="00D267F9"/>
    <w:rsid w:val="00D26EB7"/>
    <w:rsid w:val="00D27047"/>
    <w:rsid w:val="00D272CF"/>
    <w:rsid w:val="00D27428"/>
    <w:rsid w:val="00D27578"/>
    <w:rsid w:val="00D27B36"/>
    <w:rsid w:val="00D27C8A"/>
    <w:rsid w:val="00D30402"/>
    <w:rsid w:val="00D3047A"/>
    <w:rsid w:val="00D308D9"/>
    <w:rsid w:val="00D30924"/>
    <w:rsid w:val="00D30DD9"/>
    <w:rsid w:val="00D318DF"/>
    <w:rsid w:val="00D31C4D"/>
    <w:rsid w:val="00D321A8"/>
    <w:rsid w:val="00D32E79"/>
    <w:rsid w:val="00D3338B"/>
    <w:rsid w:val="00D33552"/>
    <w:rsid w:val="00D349D1"/>
    <w:rsid w:val="00D35321"/>
    <w:rsid w:val="00D355B7"/>
    <w:rsid w:val="00D3567B"/>
    <w:rsid w:val="00D358C8"/>
    <w:rsid w:val="00D36DA1"/>
    <w:rsid w:val="00D37019"/>
    <w:rsid w:val="00D37440"/>
    <w:rsid w:val="00D3795B"/>
    <w:rsid w:val="00D4229E"/>
    <w:rsid w:val="00D423F5"/>
    <w:rsid w:val="00D42510"/>
    <w:rsid w:val="00D42572"/>
    <w:rsid w:val="00D4329B"/>
    <w:rsid w:val="00D4406C"/>
    <w:rsid w:val="00D444CB"/>
    <w:rsid w:val="00D456EA"/>
    <w:rsid w:val="00D457BE"/>
    <w:rsid w:val="00D46730"/>
    <w:rsid w:val="00D46CA1"/>
    <w:rsid w:val="00D478CE"/>
    <w:rsid w:val="00D47D94"/>
    <w:rsid w:val="00D50206"/>
    <w:rsid w:val="00D51200"/>
    <w:rsid w:val="00D52C06"/>
    <w:rsid w:val="00D52E2D"/>
    <w:rsid w:val="00D52F46"/>
    <w:rsid w:val="00D5339D"/>
    <w:rsid w:val="00D534F4"/>
    <w:rsid w:val="00D53C31"/>
    <w:rsid w:val="00D54F00"/>
    <w:rsid w:val="00D55049"/>
    <w:rsid w:val="00D5513A"/>
    <w:rsid w:val="00D554A1"/>
    <w:rsid w:val="00D55C7C"/>
    <w:rsid w:val="00D561D0"/>
    <w:rsid w:val="00D5660C"/>
    <w:rsid w:val="00D572EB"/>
    <w:rsid w:val="00D578AD"/>
    <w:rsid w:val="00D60491"/>
    <w:rsid w:val="00D604A9"/>
    <w:rsid w:val="00D60709"/>
    <w:rsid w:val="00D612D7"/>
    <w:rsid w:val="00D61978"/>
    <w:rsid w:val="00D61F41"/>
    <w:rsid w:val="00D62C77"/>
    <w:rsid w:val="00D62DA7"/>
    <w:rsid w:val="00D630B7"/>
    <w:rsid w:val="00D6315F"/>
    <w:rsid w:val="00D63BF4"/>
    <w:rsid w:val="00D63E7F"/>
    <w:rsid w:val="00D64335"/>
    <w:rsid w:val="00D64788"/>
    <w:rsid w:val="00D64854"/>
    <w:rsid w:val="00D64EDF"/>
    <w:rsid w:val="00D66618"/>
    <w:rsid w:val="00D66941"/>
    <w:rsid w:val="00D6720B"/>
    <w:rsid w:val="00D67903"/>
    <w:rsid w:val="00D679DE"/>
    <w:rsid w:val="00D707DF"/>
    <w:rsid w:val="00D7081E"/>
    <w:rsid w:val="00D70CE2"/>
    <w:rsid w:val="00D70D41"/>
    <w:rsid w:val="00D70E26"/>
    <w:rsid w:val="00D726E8"/>
    <w:rsid w:val="00D72ACE"/>
    <w:rsid w:val="00D73611"/>
    <w:rsid w:val="00D740F9"/>
    <w:rsid w:val="00D743B6"/>
    <w:rsid w:val="00D74957"/>
    <w:rsid w:val="00D755E2"/>
    <w:rsid w:val="00D76CF1"/>
    <w:rsid w:val="00D77CFE"/>
    <w:rsid w:val="00D77F94"/>
    <w:rsid w:val="00D80059"/>
    <w:rsid w:val="00D8085B"/>
    <w:rsid w:val="00D80C4E"/>
    <w:rsid w:val="00D810EA"/>
    <w:rsid w:val="00D814DC"/>
    <w:rsid w:val="00D81B3B"/>
    <w:rsid w:val="00D81CEB"/>
    <w:rsid w:val="00D81DEB"/>
    <w:rsid w:val="00D82AC2"/>
    <w:rsid w:val="00D82D7C"/>
    <w:rsid w:val="00D831EC"/>
    <w:rsid w:val="00D837FC"/>
    <w:rsid w:val="00D84113"/>
    <w:rsid w:val="00D843D8"/>
    <w:rsid w:val="00D84BE7"/>
    <w:rsid w:val="00D84CDD"/>
    <w:rsid w:val="00D86132"/>
    <w:rsid w:val="00D864C7"/>
    <w:rsid w:val="00D86F06"/>
    <w:rsid w:val="00D87887"/>
    <w:rsid w:val="00D87AEF"/>
    <w:rsid w:val="00D909B5"/>
    <w:rsid w:val="00D90AC5"/>
    <w:rsid w:val="00D9124D"/>
    <w:rsid w:val="00D91941"/>
    <w:rsid w:val="00D91BBD"/>
    <w:rsid w:val="00D92199"/>
    <w:rsid w:val="00D92AB9"/>
    <w:rsid w:val="00D92DC5"/>
    <w:rsid w:val="00D92E18"/>
    <w:rsid w:val="00D92E2E"/>
    <w:rsid w:val="00D93276"/>
    <w:rsid w:val="00D93747"/>
    <w:rsid w:val="00D93CC9"/>
    <w:rsid w:val="00D93FC9"/>
    <w:rsid w:val="00D94F12"/>
    <w:rsid w:val="00D953C6"/>
    <w:rsid w:val="00D95B00"/>
    <w:rsid w:val="00D96370"/>
    <w:rsid w:val="00D96A1F"/>
    <w:rsid w:val="00D97B8F"/>
    <w:rsid w:val="00DA047C"/>
    <w:rsid w:val="00DA1A87"/>
    <w:rsid w:val="00DA1D93"/>
    <w:rsid w:val="00DA1FC9"/>
    <w:rsid w:val="00DA2B54"/>
    <w:rsid w:val="00DA2D62"/>
    <w:rsid w:val="00DA357F"/>
    <w:rsid w:val="00DA3D9A"/>
    <w:rsid w:val="00DA3E58"/>
    <w:rsid w:val="00DA3FF6"/>
    <w:rsid w:val="00DA4607"/>
    <w:rsid w:val="00DA64B7"/>
    <w:rsid w:val="00DA65D6"/>
    <w:rsid w:val="00DA68F5"/>
    <w:rsid w:val="00DA77F6"/>
    <w:rsid w:val="00DA7A11"/>
    <w:rsid w:val="00DA7A6C"/>
    <w:rsid w:val="00DB0392"/>
    <w:rsid w:val="00DB0D92"/>
    <w:rsid w:val="00DB2075"/>
    <w:rsid w:val="00DB2402"/>
    <w:rsid w:val="00DB26A9"/>
    <w:rsid w:val="00DB3FB7"/>
    <w:rsid w:val="00DB4608"/>
    <w:rsid w:val="00DB48DF"/>
    <w:rsid w:val="00DB525D"/>
    <w:rsid w:val="00DB55A2"/>
    <w:rsid w:val="00DB55B9"/>
    <w:rsid w:val="00DB677A"/>
    <w:rsid w:val="00DB68CB"/>
    <w:rsid w:val="00DB6EE5"/>
    <w:rsid w:val="00DB7036"/>
    <w:rsid w:val="00DB71F8"/>
    <w:rsid w:val="00DB743F"/>
    <w:rsid w:val="00DB7E7D"/>
    <w:rsid w:val="00DC127B"/>
    <w:rsid w:val="00DC1998"/>
    <w:rsid w:val="00DC1ADA"/>
    <w:rsid w:val="00DC1B81"/>
    <w:rsid w:val="00DC20D7"/>
    <w:rsid w:val="00DC220D"/>
    <w:rsid w:val="00DC2413"/>
    <w:rsid w:val="00DC30B0"/>
    <w:rsid w:val="00DC30E8"/>
    <w:rsid w:val="00DC33DE"/>
    <w:rsid w:val="00DC3CE7"/>
    <w:rsid w:val="00DC3FCB"/>
    <w:rsid w:val="00DC42C9"/>
    <w:rsid w:val="00DC5716"/>
    <w:rsid w:val="00DC5857"/>
    <w:rsid w:val="00DC5D98"/>
    <w:rsid w:val="00DC5EDD"/>
    <w:rsid w:val="00DC60CB"/>
    <w:rsid w:val="00DC6D19"/>
    <w:rsid w:val="00DC739A"/>
    <w:rsid w:val="00DC7FAB"/>
    <w:rsid w:val="00DD082A"/>
    <w:rsid w:val="00DD0CC1"/>
    <w:rsid w:val="00DD0E94"/>
    <w:rsid w:val="00DD1371"/>
    <w:rsid w:val="00DD143E"/>
    <w:rsid w:val="00DD169D"/>
    <w:rsid w:val="00DD1CB7"/>
    <w:rsid w:val="00DD2185"/>
    <w:rsid w:val="00DD2970"/>
    <w:rsid w:val="00DD29DC"/>
    <w:rsid w:val="00DD2A8A"/>
    <w:rsid w:val="00DD2C17"/>
    <w:rsid w:val="00DD2C6F"/>
    <w:rsid w:val="00DD2D2B"/>
    <w:rsid w:val="00DD2EAE"/>
    <w:rsid w:val="00DD35A7"/>
    <w:rsid w:val="00DD3D52"/>
    <w:rsid w:val="00DD3F89"/>
    <w:rsid w:val="00DD4BE3"/>
    <w:rsid w:val="00DD4E93"/>
    <w:rsid w:val="00DD4F5E"/>
    <w:rsid w:val="00DD5BBB"/>
    <w:rsid w:val="00DD6DFF"/>
    <w:rsid w:val="00DD7E4F"/>
    <w:rsid w:val="00DE06E2"/>
    <w:rsid w:val="00DE09D9"/>
    <w:rsid w:val="00DE1287"/>
    <w:rsid w:val="00DE1A28"/>
    <w:rsid w:val="00DE1C54"/>
    <w:rsid w:val="00DE1FE6"/>
    <w:rsid w:val="00DE20DB"/>
    <w:rsid w:val="00DE2B7B"/>
    <w:rsid w:val="00DE30A8"/>
    <w:rsid w:val="00DE35E2"/>
    <w:rsid w:val="00DE39A4"/>
    <w:rsid w:val="00DE406E"/>
    <w:rsid w:val="00DE408C"/>
    <w:rsid w:val="00DE466C"/>
    <w:rsid w:val="00DE4B4F"/>
    <w:rsid w:val="00DE4C1E"/>
    <w:rsid w:val="00DE5219"/>
    <w:rsid w:val="00DE63F9"/>
    <w:rsid w:val="00DF0423"/>
    <w:rsid w:val="00DF0A53"/>
    <w:rsid w:val="00DF19F2"/>
    <w:rsid w:val="00DF1A83"/>
    <w:rsid w:val="00DF1ABB"/>
    <w:rsid w:val="00DF238C"/>
    <w:rsid w:val="00DF27E4"/>
    <w:rsid w:val="00DF2A83"/>
    <w:rsid w:val="00DF3830"/>
    <w:rsid w:val="00DF3C01"/>
    <w:rsid w:val="00DF3C04"/>
    <w:rsid w:val="00DF4393"/>
    <w:rsid w:val="00DF509E"/>
    <w:rsid w:val="00DF519F"/>
    <w:rsid w:val="00DF5FFF"/>
    <w:rsid w:val="00DF61B6"/>
    <w:rsid w:val="00DF6660"/>
    <w:rsid w:val="00DF7908"/>
    <w:rsid w:val="00DF7CC2"/>
    <w:rsid w:val="00DF7D4A"/>
    <w:rsid w:val="00DF7EFA"/>
    <w:rsid w:val="00DF7FCF"/>
    <w:rsid w:val="00E01605"/>
    <w:rsid w:val="00E01889"/>
    <w:rsid w:val="00E01FBD"/>
    <w:rsid w:val="00E021E3"/>
    <w:rsid w:val="00E024EC"/>
    <w:rsid w:val="00E03113"/>
    <w:rsid w:val="00E03337"/>
    <w:rsid w:val="00E04447"/>
    <w:rsid w:val="00E04FCA"/>
    <w:rsid w:val="00E05703"/>
    <w:rsid w:val="00E06970"/>
    <w:rsid w:val="00E079CA"/>
    <w:rsid w:val="00E07C0D"/>
    <w:rsid w:val="00E100A7"/>
    <w:rsid w:val="00E10567"/>
    <w:rsid w:val="00E1167F"/>
    <w:rsid w:val="00E1201A"/>
    <w:rsid w:val="00E127B5"/>
    <w:rsid w:val="00E12898"/>
    <w:rsid w:val="00E12D23"/>
    <w:rsid w:val="00E1341B"/>
    <w:rsid w:val="00E14218"/>
    <w:rsid w:val="00E14ABF"/>
    <w:rsid w:val="00E1535D"/>
    <w:rsid w:val="00E15A84"/>
    <w:rsid w:val="00E15CA5"/>
    <w:rsid w:val="00E1724F"/>
    <w:rsid w:val="00E17F4B"/>
    <w:rsid w:val="00E20A2C"/>
    <w:rsid w:val="00E2112F"/>
    <w:rsid w:val="00E214DE"/>
    <w:rsid w:val="00E219F5"/>
    <w:rsid w:val="00E21AE2"/>
    <w:rsid w:val="00E2208E"/>
    <w:rsid w:val="00E22254"/>
    <w:rsid w:val="00E22258"/>
    <w:rsid w:val="00E22F89"/>
    <w:rsid w:val="00E2353E"/>
    <w:rsid w:val="00E2414D"/>
    <w:rsid w:val="00E242A3"/>
    <w:rsid w:val="00E24648"/>
    <w:rsid w:val="00E247EA"/>
    <w:rsid w:val="00E25023"/>
    <w:rsid w:val="00E251B6"/>
    <w:rsid w:val="00E25BAB"/>
    <w:rsid w:val="00E25E3A"/>
    <w:rsid w:val="00E2654A"/>
    <w:rsid w:val="00E27247"/>
    <w:rsid w:val="00E2735F"/>
    <w:rsid w:val="00E308E0"/>
    <w:rsid w:val="00E31108"/>
    <w:rsid w:val="00E3126A"/>
    <w:rsid w:val="00E313DA"/>
    <w:rsid w:val="00E32A95"/>
    <w:rsid w:val="00E330D9"/>
    <w:rsid w:val="00E33A1B"/>
    <w:rsid w:val="00E3464B"/>
    <w:rsid w:val="00E34923"/>
    <w:rsid w:val="00E34CA5"/>
    <w:rsid w:val="00E35E89"/>
    <w:rsid w:val="00E36862"/>
    <w:rsid w:val="00E370C0"/>
    <w:rsid w:val="00E404F9"/>
    <w:rsid w:val="00E414CC"/>
    <w:rsid w:val="00E41C3C"/>
    <w:rsid w:val="00E41F8D"/>
    <w:rsid w:val="00E41FF6"/>
    <w:rsid w:val="00E422E8"/>
    <w:rsid w:val="00E43885"/>
    <w:rsid w:val="00E4460C"/>
    <w:rsid w:val="00E44790"/>
    <w:rsid w:val="00E4491D"/>
    <w:rsid w:val="00E45638"/>
    <w:rsid w:val="00E45C64"/>
    <w:rsid w:val="00E46540"/>
    <w:rsid w:val="00E4663D"/>
    <w:rsid w:val="00E467E7"/>
    <w:rsid w:val="00E5025A"/>
    <w:rsid w:val="00E50F60"/>
    <w:rsid w:val="00E518DF"/>
    <w:rsid w:val="00E5284F"/>
    <w:rsid w:val="00E528A4"/>
    <w:rsid w:val="00E53068"/>
    <w:rsid w:val="00E539E7"/>
    <w:rsid w:val="00E53B32"/>
    <w:rsid w:val="00E53C30"/>
    <w:rsid w:val="00E54035"/>
    <w:rsid w:val="00E54A06"/>
    <w:rsid w:val="00E551D8"/>
    <w:rsid w:val="00E556C3"/>
    <w:rsid w:val="00E56254"/>
    <w:rsid w:val="00E564BA"/>
    <w:rsid w:val="00E56C2E"/>
    <w:rsid w:val="00E57B14"/>
    <w:rsid w:val="00E603F2"/>
    <w:rsid w:val="00E614B1"/>
    <w:rsid w:val="00E619D9"/>
    <w:rsid w:val="00E62DC9"/>
    <w:rsid w:val="00E62FA2"/>
    <w:rsid w:val="00E6356B"/>
    <w:rsid w:val="00E6440F"/>
    <w:rsid w:val="00E653DA"/>
    <w:rsid w:val="00E665B2"/>
    <w:rsid w:val="00E66BA4"/>
    <w:rsid w:val="00E66F0F"/>
    <w:rsid w:val="00E67523"/>
    <w:rsid w:val="00E67B47"/>
    <w:rsid w:val="00E67F44"/>
    <w:rsid w:val="00E70097"/>
    <w:rsid w:val="00E7095D"/>
    <w:rsid w:val="00E713CA"/>
    <w:rsid w:val="00E71F2C"/>
    <w:rsid w:val="00E72FFF"/>
    <w:rsid w:val="00E73D1F"/>
    <w:rsid w:val="00E73EB4"/>
    <w:rsid w:val="00E74E15"/>
    <w:rsid w:val="00E751DA"/>
    <w:rsid w:val="00E75328"/>
    <w:rsid w:val="00E807EA"/>
    <w:rsid w:val="00E80CC5"/>
    <w:rsid w:val="00E81B9B"/>
    <w:rsid w:val="00E81CC9"/>
    <w:rsid w:val="00E81D2B"/>
    <w:rsid w:val="00E82162"/>
    <w:rsid w:val="00E825CA"/>
    <w:rsid w:val="00E82977"/>
    <w:rsid w:val="00E830C9"/>
    <w:rsid w:val="00E84118"/>
    <w:rsid w:val="00E84288"/>
    <w:rsid w:val="00E844B6"/>
    <w:rsid w:val="00E84B89"/>
    <w:rsid w:val="00E84B8C"/>
    <w:rsid w:val="00E857E0"/>
    <w:rsid w:val="00E85954"/>
    <w:rsid w:val="00E8641B"/>
    <w:rsid w:val="00E86979"/>
    <w:rsid w:val="00E86BDA"/>
    <w:rsid w:val="00E871FE"/>
    <w:rsid w:val="00E876EA"/>
    <w:rsid w:val="00E87720"/>
    <w:rsid w:val="00E90916"/>
    <w:rsid w:val="00E909DE"/>
    <w:rsid w:val="00E90B90"/>
    <w:rsid w:val="00E919FA"/>
    <w:rsid w:val="00E91D93"/>
    <w:rsid w:val="00E91E01"/>
    <w:rsid w:val="00E91FFE"/>
    <w:rsid w:val="00E924F7"/>
    <w:rsid w:val="00E92EF9"/>
    <w:rsid w:val="00E93511"/>
    <w:rsid w:val="00E93A95"/>
    <w:rsid w:val="00E93D21"/>
    <w:rsid w:val="00E9455B"/>
    <w:rsid w:val="00E94DF4"/>
    <w:rsid w:val="00E955FE"/>
    <w:rsid w:val="00E95956"/>
    <w:rsid w:val="00E95C02"/>
    <w:rsid w:val="00E96D3D"/>
    <w:rsid w:val="00E9FC5A"/>
    <w:rsid w:val="00EA056D"/>
    <w:rsid w:val="00EA0B17"/>
    <w:rsid w:val="00EA1519"/>
    <w:rsid w:val="00EA1575"/>
    <w:rsid w:val="00EA1B6A"/>
    <w:rsid w:val="00EA1D11"/>
    <w:rsid w:val="00EA1DF5"/>
    <w:rsid w:val="00EA3214"/>
    <w:rsid w:val="00EA372B"/>
    <w:rsid w:val="00EA3F78"/>
    <w:rsid w:val="00EA43ED"/>
    <w:rsid w:val="00EA4B43"/>
    <w:rsid w:val="00EA4C85"/>
    <w:rsid w:val="00EA4DE2"/>
    <w:rsid w:val="00EA504C"/>
    <w:rsid w:val="00EA549E"/>
    <w:rsid w:val="00EA6117"/>
    <w:rsid w:val="00EA61E9"/>
    <w:rsid w:val="00EA6C8C"/>
    <w:rsid w:val="00EA70A9"/>
    <w:rsid w:val="00EA73A5"/>
    <w:rsid w:val="00EB0390"/>
    <w:rsid w:val="00EB0407"/>
    <w:rsid w:val="00EB0536"/>
    <w:rsid w:val="00EB076A"/>
    <w:rsid w:val="00EB1CE1"/>
    <w:rsid w:val="00EB211C"/>
    <w:rsid w:val="00EB2587"/>
    <w:rsid w:val="00EB2949"/>
    <w:rsid w:val="00EB29D6"/>
    <w:rsid w:val="00EB2AC7"/>
    <w:rsid w:val="00EB35B1"/>
    <w:rsid w:val="00EB3C9D"/>
    <w:rsid w:val="00EB4047"/>
    <w:rsid w:val="00EB42A8"/>
    <w:rsid w:val="00EB42FC"/>
    <w:rsid w:val="00EB4452"/>
    <w:rsid w:val="00EB4635"/>
    <w:rsid w:val="00EB47DC"/>
    <w:rsid w:val="00EB545C"/>
    <w:rsid w:val="00EB5601"/>
    <w:rsid w:val="00EB5D02"/>
    <w:rsid w:val="00EB6083"/>
    <w:rsid w:val="00EB6ECC"/>
    <w:rsid w:val="00EB71D4"/>
    <w:rsid w:val="00EB7901"/>
    <w:rsid w:val="00EB7C36"/>
    <w:rsid w:val="00EB9737"/>
    <w:rsid w:val="00EC072C"/>
    <w:rsid w:val="00EC09CD"/>
    <w:rsid w:val="00EC1523"/>
    <w:rsid w:val="00EC15E6"/>
    <w:rsid w:val="00EC1888"/>
    <w:rsid w:val="00EC28B0"/>
    <w:rsid w:val="00EC2A97"/>
    <w:rsid w:val="00EC3043"/>
    <w:rsid w:val="00EC3679"/>
    <w:rsid w:val="00EC4189"/>
    <w:rsid w:val="00EC424E"/>
    <w:rsid w:val="00EC4495"/>
    <w:rsid w:val="00EC44B2"/>
    <w:rsid w:val="00EC45CF"/>
    <w:rsid w:val="00EC501A"/>
    <w:rsid w:val="00EC526F"/>
    <w:rsid w:val="00EC5B64"/>
    <w:rsid w:val="00EC5C01"/>
    <w:rsid w:val="00ED0A75"/>
    <w:rsid w:val="00ED0BE5"/>
    <w:rsid w:val="00ED0C9F"/>
    <w:rsid w:val="00ED18B5"/>
    <w:rsid w:val="00ED1BA5"/>
    <w:rsid w:val="00ED1BE5"/>
    <w:rsid w:val="00ED2AEF"/>
    <w:rsid w:val="00ED2CB6"/>
    <w:rsid w:val="00ED37DE"/>
    <w:rsid w:val="00ED4E6A"/>
    <w:rsid w:val="00ED5715"/>
    <w:rsid w:val="00ED5908"/>
    <w:rsid w:val="00ED5E09"/>
    <w:rsid w:val="00ED6230"/>
    <w:rsid w:val="00ED64C1"/>
    <w:rsid w:val="00ED65F7"/>
    <w:rsid w:val="00ED6624"/>
    <w:rsid w:val="00ED7363"/>
    <w:rsid w:val="00ED7421"/>
    <w:rsid w:val="00ED7766"/>
    <w:rsid w:val="00ED7AC3"/>
    <w:rsid w:val="00EE0062"/>
    <w:rsid w:val="00EE032A"/>
    <w:rsid w:val="00EE05F4"/>
    <w:rsid w:val="00EE071D"/>
    <w:rsid w:val="00EE0EB2"/>
    <w:rsid w:val="00EE1901"/>
    <w:rsid w:val="00EE1FDD"/>
    <w:rsid w:val="00EE315B"/>
    <w:rsid w:val="00EE44A5"/>
    <w:rsid w:val="00EE49A9"/>
    <w:rsid w:val="00EE4BFD"/>
    <w:rsid w:val="00EE53EE"/>
    <w:rsid w:val="00EE5467"/>
    <w:rsid w:val="00EE619E"/>
    <w:rsid w:val="00EE61BA"/>
    <w:rsid w:val="00EE6940"/>
    <w:rsid w:val="00EE7FB4"/>
    <w:rsid w:val="00EF075F"/>
    <w:rsid w:val="00EF08E3"/>
    <w:rsid w:val="00EF0A95"/>
    <w:rsid w:val="00EF0EB1"/>
    <w:rsid w:val="00EF12F9"/>
    <w:rsid w:val="00EF15D0"/>
    <w:rsid w:val="00EF23FA"/>
    <w:rsid w:val="00EF2E4D"/>
    <w:rsid w:val="00EF3272"/>
    <w:rsid w:val="00EF33E4"/>
    <w:rsid w:val="00EF3427"/>
    <w:rsid w:val="00EF3AA9"/>
    <w:rsid w:val="00EF4123"/>
    <w:rsid w:val="00EF4B22"/>
    <w:rsid w:val="00EF5074"/>
    <w:rsid w:val="00EF66E7"/>
    <w:rsid w:val="00EF6B16"/>
    <w:rsid w:val="00EF6C05"/>
    <w:rsid w:val="00EF775D"/>
    <w:rsid w:val="00EF784E"/>
    <w:rsid w:val="00EF7BEA"/>
    <w:rsid w:val="00F006DF"/>
    <w:rsid w:val="00F00AE3"/>
    <w:rsid w:val="00F00CBB"/>
    <w:rsid w:val="00F00E2C"/>
    <w:rsid w:val="00F020F8"/>
    <w:rsid w:val="00F0276E"/>
    <w:rsid w:val="00F0278D"/>
    <w:rsid w:val="00F03445"/>
    <w:rsid w:val="00F039F8"/>
    <w:rsid w:val="00F044FC"/>
    <w:rsid w:val="00F04793"/>
    <w:rsid w:val="00F04B0B"/>
    <w:rsid w:val="00F05083"/>
    <w:rsid w:val="00F05153"/>
    <w:rsid w:val="00F05350"/>
    <w:rsid w:val="00F0626D"/>
    <w:rsid w:val="00F077E4"/>
    <w:rsid w:val="00F07AC6"/>
    <w:rsid w:val="00F07DB3"/>
    <w:rsid w:val="00F07FC0"/>
    <w:rsid w:val="00F10410"/>
    <w:rsid w:val="00F10924"/>
    <w:rsid w:val="00F1185E"/>
    <w:rsid w:val="00F11AF6"/>
    <w:rsid w:val="00F11D54"/>
    <w:rsid w:val="00F11D94"/>
    <w:rsid w:val="00F123BD"/>
    <w:rsid w:val="00F125F1"/>
    <w:rsid w:val="00F13F5B"/>
    <w:rsid w:val="00F14AAE"/>
    <w:rsid w:val="00F15279"/>
    <w:rsid w:val="00F1548E"/>
    <w:rsid w:val="00F158E9"/>
    <w:rsid w:val="00F15CEC"/>
    <w:rsid w:val="00F161F3"/>
    <w:rsid w:val="00F162B5"/>
    <w:rsid w:val="00F16569"/>
    <w:rsid w:val="00F165B3"/>
    <w:rsid w:val="00F16BEF"/>
    <w:rsid w:val="00F16DFD"/>
    <w:rsid w:val="00F178DE"/>
    <w:rsid w:val="00F17EF3"/>
    <w:rsid w:val="00F21828"/>
    <w:rsid w:val="00F22365"/>
    <w:rsid w:val="00F2317C"/>
    <w:rsid w:val="00F23C50"/>
    <w:rsid w:val="00F23E85"/>
    <w:rsid w:val="00F24440"/>
    <w:rsid w:val="00F244E6"/>
    <w:rsid w:val="00F245B4"/>
    <w:rsid w:val="00F24760"/>
    <w:rsid w:val="00F261F6"/>
    <w:rsid w:val="00F26EE7"/>
    <w:rsid w:val="00F273F6"/>
    <w:rsid w:val="00F2760C"/>
    <w:rsid w:val="00F30B7F"/>
    <w:rsid w:val="00F31561"/>
    <w:rsid w:val="00F319CC"/>
    <w:rsid w:val="00F31ECF"/>
    <w:rsid w:val="00F3210A"/>
    <w:rsid w:val="00F32424"/>
    <w:rsid w:val="00F32A26"/>
    <w:rsid w:val="00F32E47"/>
    <w:rsid w:val="00F330D1"/>
    <w:rsid w:val="00F3314E"/>
    <w:rsid w:val="00F338A2"/>
    <w:rsid w:val="00F34445"/>
    <w:rsid w:val="00F34AF3"/>
    <w:rsid w:val="00F34BA8"/>
    <w:rsid w:val="00F34E67"/>
    <w:rsid w:val="00F35AD3"/>
    <w:rsid w:val="00F365FB"/>
    <w:rsid w:val="00F366F5"/>
    <w:rsid w:val="00F36D3A"/>
    <w:rsid w:val="00F36D73"/>
    <w:rsid w:val="00F37192"/>
    <w:rsid w:val="00F3722E"/>
    <w:rsid w:val="00F37915"/>
    <w:rsid w:val="00F37F3A"/>
    <w:rsid w:val="00F40B38"/>
    <w:rsid w:val="00F41803"/>
    <w:rsid w:val="00F41FB9"/>
    <w:rsid w:val="00F42BCA"/>
    <w:rsid w:val="00F43209"/>
    <w:rsid w:val="00F4357C"/>
    <w:rsid w:val="00F439F2"/>
    <w:rsid w:val="00F444B7"/>
    <w:rsid w:val="00F44B42"/>
    <w:rsid w:val="00F45304"/>
    <w:rsid w:val="00F45F39"/>
    <w:rsid w:val="00F46AB9"/>
    <w:rsid w:val="00F46B5A"/>
    <w:rsid w:val="00F46CC7"/>
    <w:rsid w:val="00F478F8"/>
    <w:rsid w:val="00F47AAF"/>
    <w:rsid w:val="00F47B41"/>
    <w:rsid w:val="00F50E71"/>
    <w:rsid w:val="00F50EAC"/>
    <w:rsid w:val="00F50F0B"/>
    <w:rsid w:val="00F5135C"/>
    <w:rsid w:val="00F519E6"/>
    <w:rsid w:val="00F52210"/>
    <w:rsid w:val="00F52633"/>
    <w:rsid w:val="00F529A0"/>
    <w:rsid w:val="00F5336B"/>
    <w:rsid w:val="00F537EA"/>
    <w:rsid w:val="00F53DC4"/>
    <w:rsid w:val="00F53EC2"/>
    <w:rsid w:val="00F54206"/>
    <w:rsid w:val="00F54508"/>
    <w:rsid w:val="00F55B78"/>
    <w:rsid w:val="00F55EEB"/>
    <w:rsid w:val="00F567CF"/>
    <w:rsid w:val="00F568B4"/>
    <w:rsid w:val="00F56F93"/>
    <w:rsid w:val="00F57032"/>
    <w:rsid w:val="00F57A7D"/>
    <w:rsid w:val="00F57B4D"/>
    <w:rsid w:val="00F57CC6"/>
    <w:rsid w:val="00F60085"/>
    <w:rsid w:val="00F60E3E"/>
    <w:rsid w:val="00F60E72"/>
    <w:rsid w:val="00F6104A"/>
    <w:rsid w:val="00F61D0D"/>
    <w:rsid w:val="00F631B4"/>
    <w:rsid w:val="00F63B89"/>
    <w:rsid w:val="00F64A28"/>
    <w:rsid w:val="00F64AB2"/>
    <w:rsid w:val="00F65292"/>
    <w:rsid w:val="00F661AF"/>
    <w:rsid w:val="00F66234"/>
    <w:rsid w:val="00F66EED"/>
    <w:rsid w:val="00F6777B"/>
    <w:rsid w:val="00F67C13"/>
    <w:rsid w:val="00F70415"/>
    <w:rsid w:val="00F70626"/>
    <w:rsid w:val="00F70CB1"/>
    <w:rsid w:val="00F72846"/>
    <w:rsid w:val="00F72D5A"/>
    <w:rsid w:val="00F73A88"/>
    <w:rsid w:val="00F73B47"/>
    <w:rsid w:val="00F7406F"/>
    <w:rsid w:val="00F7465A"/>
    <w:rsid w:val="00F74AF0"/>
    <w:rsid w:val="00F75532"/>
    <w:rsid w:val="00F75CA3"/>
    <w:rsid w:val="00F7671B"/>
    <w:rsid w:val="00F769BD"/>
    <w:rsid w:val="00F76B77"/>
    <w:rsid w:val="00F76F40"/>
    <w:rsid w:val="00F773E7"/>
    <w:rsid w:val="00F77457"/>
    <w:rsid w:val="00F77662"/>
    <w:rsid w:val="00F77F09"/>
    <w:rsid w:val="00F80238"/>
    <w:rsid w:val="00F8160A"/>
    <w:rsid w:val="00F822C4"/>
    <w:rsid w:val="00F82469"/>
    <w:rsid w:val="00F83326"/>
    <w:rsid w:val="00F83572"/>
    <w:rsid w:val="00F8357C"/>
    <w:rsid w:val="00F83B49"/>
    <w:rsid w:val="00F84969"/>
    <w:rsid w:val="00F85215"/>
    <w:rsid w:val="00F85CA8"/>
    <w:rsid w:val="00F85E4C"/>
    <w:rsid w:val="00F85F75"/>
    <w:rsid w:val="00F86215"/>
    <w:rsid w:val="00F86576"/>
    <w:rsid w:val="00F86688"/>
    <w:rsid w:val="00F8713D"/>
    <w:rsid w:val="00F87B2A"/>
    <w:rsid w:val="00F87ECD"/>
    <w:rsid w:val="00F90414"/>
    <w:rsid w:val="00F90B68"/>
    <w:rsid w:val="00F90BFC"/>
    <w:rsid w:val="00F91053"/>
    <w:rsid w:val="00F91888"/>
    <w:rsid w:val="00F91BC2"/>
    <w:rsid w:val="00F9231B"/>
    <w:rsid w:val="00F92918"/>
    <w:rsid w:val="00F929F5"/>
    <w:rsid w:val="00F92D48"/>
    <w:rsid w:val="00F93292"/>
    <w:rsid w:val="00F937EE"/>
    <w:rsid w:val="00F93D53"/>
    <w:rsid w:val="00F941DD"/>
    <w:rsid w:val="00F947AE"/>
    <w:rsid w:val="00F94944"/>
    <w:rsid w:val="00F94EF4"/>
    <w:rsid w:val="00F966ED"/>
    <w:rsid w:val="00F96E27"/>
    <w:rsid w:val="00F97166"/>
    <w:rsid w:val="00F97D66"/>
    <w:rsid w:val="00FA0A5E"/>
    <w:rsid w:val="00FA0DF5"/>
    <w:rsid w:val="00FA1037"/>
    <w:rsid w:val="00FA1173"/>
    <w:rsid w:val="00FA127F"/>
    <w:rsid w:val="00FA16EA"/>
    <w:rsid w:val="00FA1C4A"/>
    <w:rsid w:val="00FA2EE3"/>
    <w:rsid w:val="00FA31E4"/>
    <w:rsid w:val="00FA33F6"/>
    <w:rsid w:val="00FA3625"/>
    <w:rsid w:val="00FA3774"/>
    <w:rsid w:val="00FA3A8C"/>
    <w:rsid w:val="00FA3B54"/>
    <w:rsid w:val="00FA4862"/>
    <w:rsid w:val="00FA59D3"/>
    <w:rsid w:val="00FA5A14"/>
    <w:rsid w:val="00FA618D"/>
    <w:rsid w:val="00FA64DA"/>
    <w:rsid w:val="00FA652A"/>
    <w:rsid w:val="00FA6C3F"/>
    <w:rsid w:val="00FA705C"/>
    <w:rsid w:val="00FA7D7E"/>
    <w:rsid w:val="00FB00F2"/>
    <w:rsid w:val="00FB022F"/>
    <w:rsid w:val="00FB03CE"/>
    <w:rsid w:val="00FB0671"/>
    <w:rsid w:val="00FB0B35"/>
    <w:rsid w:val="00FB18FD"/>
    <w:rsid w:val="00FB1D5E"/>
    <w:rsid w:val="00FB27E2"/>
    <w:rsid w:val="00FB2825"/>
    <w:rsid w:val="00FB28FB"/>
    <w:rsid w:val="00FB2D26"/>
    <w:rsid w:val="00FB3B82"/>
    <w:rsid w:val="00FB4C0B"/>
    <w:rsid w:val="00FB5BF5"/>
    <w:rsid w:val="00FB5F47"/>
    <w:rsid w:val="00FB6217"/>
    <w:rsid w:val="00FB6621"/>
    <w:rsid w:val="00FB6C47"/>
    <w:rsid w:val="00FB7028"/>
    <w:rsid w:val="00FB702E"/>
    <w:rsid w:val="00FB748B"/>
    <w:rsid w:val="00FB7E2B"/>
    <w:rsid w:val="00FC07C1"/>
    <w:rsid w:val="00FC1729"/>
    <w:rsid w:val="00FC180A"/>
    <w:rsid w:val="00FC1C11"/>
    <w:rsid w:val="00FC21E2"/>
    <w:rsid w:val="00FC22DE"/>
    <w:rsid w:val="00FC25DB"/>
    <w:rsid w:val="00FC2995"/>
    <w:rsid w:val="00FC345F"/>
    <w:rsid w:val="00FC3B6A"/>
    <w:rsid w:val="00FC3E20"/>
    <w:rsid w:val="00FC4B72"/>
    <w:rsid w:val="00FC4D89"/>
    <w:rsid w:val="00FC5206"/>
    <w:rsid w:val="00FC5529"/>
    <w:rsid w:val="00FC5E37"/>
    <w:rsid w:val="00FC65A8"/>
    <w:rsid w:val="00FC6C62"/>
    <w:rsid w:val="00FC73E3"/>
    <w:rsid w:val="00FC7F32"/>
    <w:rsid w:val="00FD00FF"/>
    <w:rsid w:val="00FD028C"/>
    <w:rsid w:val="00FD0763"/>
    <w:rsid w:val="00FD202E"/>
    <w:rsid w:val="00FD2217"/>
    <w:rsid w:val="00FD27E2"/>
    <w:rsid w:val="00FD2B15"/>
    <w:rsid w:val="00FD3CC8"/>
    <w:rsid w:val="00FD4147"/>
    <w:rsid w:val="00FD4330"/>
    <w:rsid w:val="00FD45EC"/>
    <w:rsid w:val="00FD5AA1"/>
    <w:rsid w:val="00FD68CB"/>
    <w:rsid w:val="00FD70C4"/>
    <w:rsid w:val="00FD76CC"/>
    <w:rsid w:val="00FE097C"/>
    <w:rsid w:val="00FE0B71"/>
    <w:rsid w:val="00FE0CF9"/>
    <w:rsid w:val="00FE15E5"/>
    <w:rsid w:val="00FE2344"/>
    <w:rsid w:val="00FE2C0D"/>
    <w:rsid w:val="00FE3BC9"/>
    <w:rsid w:val="00FE3F4D"/>
    <w:rsid w:val="00FE45A9"/>
    <w:rsid w:val="00FE45CC"/>
    <w:rsid w:val="00FE4A6D"/>
    <w:rsid w:val="00FE5074"/>
    <w:rsid w:val="00FE525F"/>
    <w:rsid w:val="00FE549C"/>
    <w:rsid w:val="00FE59A5"/>
    <w:rsid w:val="00FE5DBC"/>
    <w:rsid w:val="00FE603F"/>
    <w:rsid w:val="00FE6102"/>
    <w:rsid w:val="00FE6294"/>
    <w:rsid w:val="00FE6EC7"/>
    <w:rsid w:val="00FE6FDC"/>
    <w:rsid w:val="00FE71D7"/>
    <w:rsid w:val="00FE77C9"/>
    <w:rsid w:val="00FE7DEA"/>
    <w:rsid w:val="00FE7F38"/>
    <w:rsid w:val="00FF014F"/>
    <w:rsid w:val="00FF03D7"/>
    <w:rsid w:val="00FF0E5E"/>
    <w:rsid w:val="00FF3030"/>
    <w:rsid w:val="00FF368A"/>
    <w:rsid w:val="00FF51F1"/>
    <w:rsid w:val="00FF6451"/>
    <w:rsid w:val="00FF6483"/>
    <w:rsid w:val="00FF6D5F"/>
    <w:rsid w:val="00FF75DA"/>
    <w:rsid w:val="00FF78B9"/>
    <w:rsid w:val="00FF793B"/>
    <w:rsid w:val="00FF7E21"/>
    <w:rsid w:val="0142C110"/>
    <w:rsid w:val="01B2948F"/>
    <w:rsid w:val="0220D5F5"/>
    <w:rsid w:val="027335B8"/>
    <w:rsid w:val="02874FD8"/>
    <w:rsid w:val="031E7F71"/>
    <w:rsid w:val="03794B9E"/>
    <w:rsid w:val="03E4988B"/>
    <w:rsid w:val="03F07102"/>
    <w:rsid w:val="03F327C6"/>
    <w:rsid w:val="046231B0"/>
    <w:rsid w:val="048B119D"/>
    <w:rsid w:val="051B00B1"/>
    <w:rsid w:val="062F896F"/>
    <w:rsid w:val="069DA506"/>
    <w:rsid w:val="06B36BBA"/>
    <w:rsid w:val="06BF399B"/>
    <w:rsid w:val="06EF6936"/>
    <w:rsid w:val="07CBE4C7"/>
    <w:rsid w:val="087FA628"/>
    <w:rsid w:val="08D85CBE"/>
    <w:rsid w:val="09A920FA"/>
    <w:rsid w:val="09D4BB67"/>
    <w:rsid w:val="0B27F309"/>
    <w:rsid w:val="0B55A1FC"/>
    <w:rsid w:val="0BCA0848"/>
    <w:rsid w:val="0BF9B7E6"/>
    <w:rsid w:val="0C000894"/>
    <w:rsid w:val="0C7B47C5"/>
    <w:rsid w:val="0CF26D0D"/>
    <w:rsid w:val="0D4C9CED"/>
    <w:rsid w:val="0E3557D9"/>
    <w:rsid w:val="0E5D48E8"/>
    <w:rsid w:val="0EC14EC2"/>
    <w:rsid w:val="0EEF6305"/>
    <w:rsid w:val="0F45AF43"/>
    <w:rsid w:val="1008EE0B"/>
    <w:rsid w:val="10173F73"/>
    <w:rsid w:val="10E7D32B"/>
    <w:rsid w:val="10E9E079"/>
    <w:rsid w:val="111E3188"/>
    <w:rsid w:val="11A0A65E"/>
    <w:rsid w:val="11A27407"/>
    <w:rsid w:val="11CFD35A"/>
    <w:rsid w:val="134E12F3"/>
    <w:rsid w:val="13747184"/>
    <w:rsid w:val="142735C9"/>
    <w:rsid w:val="14B300AF"/>
    <w:rsid w:val="1545E568"/>
    <w:rsid w:val="15987678"/>
    <w:rsid w:val="167F0D5A"/>
    <w:rsid w:val="172F85B2"/>
    <w:rsid w:val="18191E77"/>
    <w:rsid w:val="184B5534"/>
    <w:rsid w:val="188CEE1E"/>
    <w:rsid w:val="18B6ABA9"/>
    <w:rsid w:val="19CB172C"/>
    <w:rsid w:val="1A06E60D"/>
    <w:rsid w:val="1A7F5AF6"/>
    <w:rsid w:val="1AB1D0D0"/>
    <w:rsid w:val="1AE371A9"/>
    <w:rsid w:val="1B474036"/>
    <w:rsid w:val="1B7F8BBD"/>
    <w:rsid w:val="1BBCD05F"/>
    <w:rsid w:val="1BE1BE57"/>
    <w:rsid w:val="1C9B164D"/>
    <w:rsid w:val="1DA2616C"/>
    <w:rsid w:val="1DFCA6E3"/>
    <w:rsid w:val="1F096457"/>
    <w:rsid w:val="1F1E4E7E"/>
    <w:rsid w:val="1F40B1FC"/>
    <w:rsid w:val="216E1968"/>
    <w:rsid w:val="23B1AF86"/>
    <w:rsid w:val="23FE2B65"/>
    <w:rsid w:val="24BFC574"/>
    <w:rsid w:val="24E80688"/>
    <w:rsid w:val="259F386E"/>
    <w:rsid w:val="26CD9EFD"/>
    <w:rsid w:val="26F0DE84"/>
    <w:rsid w:val="272EAA17"/>
    <w:rsid w:val="2760475B"/>
    <w:rsid w:val="279DABA7"/>
    <w:rsid w:val="27B0F0D2"/>
    <w:rsid w:val="27B5C64A"/>
    <w:rsid w:val="27EE8E5D"/>
    <w:rsid w:val="281D4015"/>
    <w:rsid w:val="296130B0"/>
    <w:rsid w:val="2A17A485"/>
    <w:rsid w:val="2A534BF4"/>
    <w:rsid w:val="2A64AFD5"/>
    <w:rsid w:val="2ACAFA87"/>
    <w:rsid w:val="2AF943DB"/>
    <w:rsid w:val="2BE27F19"/>
    <w:rsid w:val="2C1E6D67"/>
    <w:rsid w:val="2C8F0991"/>
    <w:rsid w:val="2CBD3513"/>
    <w:rsid w:val="2D0ACAA0"/>
    <w:rsid w:val="2DE856A2"/>
    <w:rsid w:val="2E554E45"/>
    <w:rsid w:val="2EAE5588"/>
    <w:rsid w:val="2EECA910"/>
    <w:rsid w:val="2EF806A6"/>
    <w:rsid w:val="2F9092E8"/>
    <w:rsid w:val="2F911A92"/>
    <w:rsid w:val="30491912"/>
    <w:rsid w:val="30B32EC3"/>
    <w:rsid w:val="30B71AD7"/>
    <w:rsid w:val="30C18B7B"/>
    <w:rsid w:val="30CBBDFD"/>
    <w:rsid w:val="3119DE49"/>
    <w:rsid w:val="31B27787"/>
    <w:rsid w:val="320520B4"/>
    <w:rsid w:val="323C8B7B"/>
    <w:rsid w:val="3312206C"/>
    <w:rsid w:val="3343A384"/>
    <w:rsid w:val="337C2963"/>
    <w:rsid w:val="33F54952"/>
    <w:rsid w:val="33F8EF8B"/>
    <w:rsid w:val="3449DFBA"/>
    <w:rsid w:val="34F1DCA2"/>
    <w:rsid w:val="35081BF4"/>
    <w:rsid w:val="3584F8C4"/>
    <w:rsid w:val="3621ED91"/>
    <w:rsid w:val="367F25F3"/>
    <w:rsid w:val="36907F89"/>
    <w:rsid w:val="36D2C282"/>
    <w:rsid w:val="374CF6A8"/>
    <w:rsid w:val="37AE7854"/>
    <w:rsid w:val="389C7E3A"/>
    <w:rsid w:val="38C00EC7"/>
    <w:rsid w:val="38EF9560"/>
    <w:rsid w:val="38F638D4"/>
    <w:rsid w:val="3AAF5F3C"/>
    <w:rsid w:val="3B7A0F29"/>
    <w:rsid w:val="3CCB62C7"/>
    <w:rsid w:val="3D651B26"/>
    <w:rsid w:val="3D976B5C"/>
    <w:rsid w:val="3DCFD699"/>
    <w:rsid w:val="3E492635"/>
    <w:rsid w:val="3EB24C69"/>
    <w:rsid w:val="40C013F4"/>
    <w:rsid w:val="4115489D"/>
    <w:rsid w:val="411EBFB0"/>
    <w:rsid w:val="41592AEF"/>
    <w:rsid w:val="4189F1C2"/>
    <w:rsid w:val="42693CAF"/>
    <w:rsid w:val="42EFB09A"/>
    <w:rsid w:val="43D671E0"/>
    <w:rsid w:val="43F1AFE7"/>
    <w:rsid w:val="440B1F76"/>
    <w:rsid w:val="442086B3"/>
    <w:rsid w:val="4470FFEA"/>
    <w:rsid w:val="44F11F11"/>
    <w:rsid w:val="456DF1C9"/>
    <w:rsid w:val="45B2027A"/>
    <w:rsid w:val="463779AA"/>
    <w:rsid w:val="46D8B01E"/>
    <w:rsid w:val="4710F0BE"/>
    <w:rsid w:val="47671E98"/>
    <w:rsid w:val="4836BEA1"/>
    <w:rsid w:val="48B6FA0F"/>
    <w:rsid w:val="490570FB"/>
    <w:rsid w:val="49B05567"/>
    <w:rsid w:val="4ACA879E"/>
    <w:rsid w:val="4B1C7D2C"/>
    <w:rsid w:val="4B593093"/>
    <w:rsid w:val="4C2DF7EF"/>
    <w:rsid w:val="4CA38C9F"/>
    <w:rsid w:val="4D7A306C"/>
    <w:rsid w:val="4DB0654A"/>
    <w:rsid w:val="4DCB4D14"/>
    <w:rsid w:val="4DDDE9D2"/>
    <w:rsid w:val="4E1BF1B7"/>
    <w:rsid w:val="4E4FE0F6"/>
    <w:rsid w:val="4EC8BE6D"/>
    <w:rsid w:val="4F2FBA4D"/>
    <w:rsid w:val="4F3E4157"/>
    <w:rsid w:val="4FD90A19"/>
    <w:rsid w:val="50476614"/>
    <w:rsid w:val="51BF12E3"/>
    <w:rsid w:val="51FD43B8"/>
    <w:rsid w:val="52D35222"/>
    <w:rsid w:val="546B57B2"/>
    <w:rsid w:val="54B12BC5"/>
    <w:rsid w:val="54E1686A"/>
    <w:rsid w:val="5593F1D6"/>
    <w:rsid w:val="5605E45D"/>
    <w:rsid w:val="5634EA85"/>
    <w:rsid w:val="56D0C72D"/>
    <w:rsid w:val="57299F9B"/>
    <w:rsid w:val="57BF7B0C"/>
    <w:rsid w:val="57C4C0CB"/>
    <w:rsid w:val="57D4E124"/>
    <w:rsid w:val="57EFF573"/>
    <w:rsid w:val="58BC37F3"/>
    <w:rsid w:val="5A480FE9"/>
    <w:rsid w:val="5AA3767A"/>
    <w:rsid w:val="5CDC4A4C"/>
    <w:rsid w:val="5D5C7D28"/>
    <w:rsid w:val="5DF51CCE"/>
    <w:rsid w:val="5EAABA63"/>
    <w:rsid w:val="5FA2F30F"/>
    <w:rsid w:val="6023BBDB"/>
    <w:rsid w:val="6054C190"/>
    <w:rsid w:val="60562BAA"/>
    <w:rsid w:val="60674C85"/>
    <w:rsid w:val="6072EFBA"/>
    <w:rsid w:val="61292178"/>
    <w:rsid w:val="6191E751"/>
    <w:rsid w:val="61C325FB"/>
    <w:rsid w:val="61F8193A"/>
    <w:rsid w:val="62B070D4"/>
    <w:rsid w:val="62CF0602"/>
    <w:rsid w:val="632A0A5D"/>
    <w:rsid w:val="64873F60"/>
    <w:rsid w:val="654DCB5A"/>
    <w:rsid w:val="65612B4B"/>
    <w:rsid w:val="65BC47CB"/>
    <w:rsid w:val="66BB285C"/>
    <w:rsid w:val="6787718C"/>
    <w:rsid w:val="67AFB0CB"/>
    <w:rsid w:val="6936F3E5"/>
    <w:rsid w:val="69F16F69"/>
    <w:rsid w:val="6AD7469E"/>
    <w:rsid w:val="6AF030BD"/>
    <w:rsid w:val="6BB6F048"/>
    <w:rsid w:val="6C7E8243"/>
    <w:rsid w:val="6CBD7D32"/>
    <w:rsid w:val="6DA47CB0"/>
    <w:rsid w:val="6DCDDA47"/>
    <w:rsid w:val="6E2D7289"/>
    <w:rsid w:val="6ED3A5D1"/>
    <w:rsid w:val="6F6D9291"/>
    <w:rsid w:val="6FAE1F84"/>
    <w:rsid w:val="7005B8FC"/>
    <w:rsid w:val="70D28A31"/>
    <w:rsid w:val="70FE3BE6"/>
    <w:rsid w:val="71037CE7"/>
    <w:rsid w:val="710B1B88"/>
    <w:rsid w:val="7134B09B"/>
    <w:rsid w:val="71B7344F"/>
    <w:rsid w:val="72E58AFF"/>
    <w:rsid w:val="736BF83E"/>
    <w:rsid w:val="73BA50DE"/>
    <w:rsid w:val="7473020F"/>
    <w:rsid w:val="7523EBEE"/>
    <w:rsid w:val="752FD36D"/>
    <w:rsid w:val="75B44A73"/>
    <w:rsid w:val="75DC8543"/>
    <w:rsid w:val="778AF58A"/>
    <w:rsid w:val="7861A202"/>
    <w:rsid w:val="78C9E201"/>
    <w:rsid w:val="790B1237"/>
    <w:rsid w:val="7A0E32DE"/>
    <w:rsid w:val="7A1C09C0"/>
    <w:rsid w:val="7A755C77"/>
    <w:rsid w:val="7AA39EF9"/>
    <w:rsid w:val="7AA3B13A"/>
    <w:rsid w:val="7ACC40B6"/>
    <w:rsid w:val="7B7300EE"/>
    <w:rsid w:val="7C0B4975"/>
    <w:rsid w:val="7C310E91"/>
    <w:rsid w:val="7CB57E5C"/>
    <w:rsid w:val="7D9AACBE"/>
    <w:rsid w:val="7D9C812C"/>
    <w:rsid w:val="7E1BD67F"/>
    <w:rsid w:val="7E25E18F"/>
    <w:rsid w:val="7E46017A"/>
    <w:rsid w:val="7E6555D5"/>
    <w:rsid w:val="7E7242E4"/>
    <w:rsid w:val="7E953A36"/>
    <w:rsid w:val="7ECD88FF"/>
    <w:rsid w:val="7FF8603B"/>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style="mso-position-vertical-relative:page;v-text-anchor:bottom" fill="f" fillcolor="white" stroke="f">
      <v:fill color="white" on="f"/>
      <v:stroke on="f"/>
      <v:textbox inset="0,0,0,0"/>
      <o:colormru v:ext="edit" colors="#ddd,#f8f8f8"/>
    </o:shapedefaults>
    <o:shapelayout v:ext="edit">
      <o:idmap v:ext="edit" data="2"/>
    </o:shapelayout>
  </w:shapeDefaults>
  <w:decimalSymbol w:val="."/>
  <w:listSeparator w:val=","/>
  <w14:docId w14:val="0E738C4D"/>
  <w15:docId w15:val="{233B5DAF-6E2D-4D85-B359-6787F3BC87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imes New Roman"/>
        <w:sz w:val="22"/>
        <w:szCs w:val="22"/>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unhideWhenUsed="1" w:qFormat="1"/>
    <w:lsdException w:name="heading 4" w:uiPriority="9" w:unhideWhenUsed="1" w:qFormat="1"/>
    <w:lsdException w:name="heading 5" w:uiPriority="9" w:unhideWhenUsed="1" w:qFormat="1"/>
    <w:lsdException w:name="heading 6" w:uiPriority="9" w:unhideWhenUsed="1" w:qFormat="1"/>
    <w:lsdException w:name="heading 7" w:uiPriority="9" w:unhideWhenUsed="1" w:qFormat="1"/>
    <w:lsdException w:name="heading 8" w:uiPriority="9" w:unhideWhenUsed="1" w:qFormat="1"/>
    <w:lsdException w:name="heading 9" w:uiPriority="9" w:unhideWhenUsed="1"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uiPriority="39" w:unhideWhenUsed="1"/>
    <w:lsdException w:name="toc 2" w:uiPriority="39" w:unhideWhenUsed="1"/>
    <w:lsdException w:name="toc 3" w:uiPriority="39" w:unhideWhenUsed="1"/>
    <w:lsdException w:name="toc 4" w:uiPriority="0" w:unhideWhenUsed="1"/>
    <w:lsdException w:name="toc 5" w:uiPriority="0" w:unhideWhenUsed="1"/>
    <w:lsdException w:name="toc 6" w:uiPriority="0" w:unhideWhenUsed="1"/>
    <w:lsdException w:name="toc 7" w:uiPriority="0" w:unhideWhenUsed="1"/>
    <w:lsdException w:name="toc 8" w:uiPriority="0" w:unhideWhenUsed="1"/>
    <w:lsdException w:name="toc 9" w:uiPriority="0" w:unhideWhenUsed="1"/>
    <w:lsdException w:name="Normal Indent" w:locked="1" w:semiHidden="1" w:unhideWhenUsed="1"/>
    <w:lsdException w:name="footnote text" w:locked="1" w:semiHidden="1" w:unhideWhenUsed="1" w:qFormat="1"/>
    <w:lsdException w:name="annotation text" w:locked="1" w:semiHidden="1" w:unhideWhenUsed="1"/>
    <w:lsdException w:name="header" w:locked="1" w:semiHidden="1" w:unhideWhenUsed="1"/>
    <w:lsdException w:name="footer" w:locked="1" w:semiHidden="1" w:unhideWhenUsed="1" w:qFormat="1"/>
    <w:lsdException w:name="index heading" w:locked="1" w:semiHidden="1" w:unhideWhenUsed="1"/>
    <w:lsdException w:name="caption" w:uiPriority="35"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qFormat="1"/>
    <w:lsdException w:name="List Number" w:locked="1" w:semiHidden="1" w:unhideWhenUsed="1" w:qFormat="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qFormat="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qFormat="1"/>
    <w:lsdException w:name="List Number 3" w:locked="1" w:semiHidden="1" w:unhideWhenUsed="1"/>
    <w:lsdException w:name="List Number 4" w:locked="1" w:semiHidden="1" w:unhideWhenUsed="1"/>
    <w:lsdException w:name="List Number 5" w:locked="1" w:semiHidden="1" w:unhideWhenUsed="1"/>
    <w:lsdException w:name="Title" w:uiPriority="10" w:qFormat="1"/>
    <w:lsdException w:name="Closing" w:locked="1" w:semiHidden="1" w:unhideWhenUsed="1"/>
    <w:lsdException w:name="Signature" w:locked="1" w:semiHidden="1" w:unhideWhenUsed="1"/>
    <w:lsdException w:name="Default Paragraph Font" w:uiPriority="0" w:unhideWhenUsed="1"/>
    <w:lsdException w:name="Body Text" w:locked="1" w:semiHidden="1" w:unhideWhenUsed="1" w:qFormat="1"/>
    <w:lsdException w:name="Body Text Indent" w:locked="1" w:semiHidden="1" w:unhideWhenUsed="1"/>
    <w:lsdException w:name="List Continue" w:locked="1" w:semiHidden="1" w:unhideWhenUsed="1" w:qFormat="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uiPriority="11"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qFormat="1"/>
    <w:lsdException w:name="FollowedHyperlink" w:locked="1" w:semiHidden="1" w:unhideWhenUsed="1"/>
    <w:lsdException w:name="Strong" w:uiPriority="22" w:qFormat="1"/>
    <w:lsdException w:name="Emphasis" w:uiPriority="20"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uiPriority="39"/>
    <w:lsdException w:name="Table Theme" w:locked="1"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C91DDE"/>
    <w:pPr>
      <w:spacing w:after="120"/>
    </w:pPr>
    <w:rPr>
      <w:rFonts w:eastAsia="Calibri"/>
      <w:color w:val="000000"/>
    </w:rPr>
  </w:style>
  <w:style w:type="paragraph" w:styleId="Heading1">
    <w:name w:val="heading 1"/>
    <w:next w:val="BodyText"/>
    <w:link w:val="Heading1Char"/>
    <w:uiPriority w:val="9"/>
    <w:qFormat/>
    <w:rsid w:val="00C91DDE"/>
    <w:pPr>
      <w:keepNext/>
      <w:keepLines/>
      <w:pageBreakBefore/>
      <w:numPr>
        <w:numId w:val="14"/>
      </w:numPr>
      <w:tabs>
        <w:tab w:val="left" w:pos="1134"/>
      </w:tabs>
      <w:spacing w:after="960" w:line="480" w:lineRule="exact"/>
      <w:ind w:left="1134" w:hanging="1134"/>
      <w:outlineLvl w:val="0"/>
    </w:pPr>
    <w:rPr>
      <w:rFonts w:eastAsiaTheme="majorEastAsia" w:cstheme="majorBidi"/>
      <w:bCs/>
      <w:color w:val="757579" w:themeColor="accent3"/>
      <w:sz w:val="44"/>
      <w:szCs w:val="28"/>
    </w:rPr>
  </w:style>
  <w:style w:type="paragraph" w:styleId="Heading2">
    <w:name w:val="heading 2"/>
    <w:basedOn w:val="Heading1"/>
    <w:next w:val="BodyText"/>
    <w:link w:val="Heading2Char"/>
    <w:uiPriority w:val="9"/>
    <w:qFormat/>
    <w:rsid w:val="00C91DDE"/>
    <w:pPr>
      <w:pageBreakBefore w:val="0"/>
      <w:numPr>
        <w:ilvl w:val="1"/>
      </w:numPr>
      <w:spacing w:before="360" w:after="240" w:line="240" w:lineRule="auto"/>
      <w:ind w:left="1134" w:hanging="1134"/>
      <w:outlineLvl w:val="1"/>
    </w:pPr>
    <w:rPr>
      <w:color w:val="001D34" w:themeColor="accent2"/>
      <w:sz w:val="32"/>
      <w:szCs w:val="26"/>
    </w:rPr>
  </w:style>
  <w:style w:type="paragraph" w:styleId="Heading3">
    <w:name w:val="heading 3"/>
    <w:basedOn w:val="Heading2"/>
    <w:next w:val="BodyText"/>
    <w:link w:val="Heading3Char"/>
    <w:uiPriority w:val="9"/>
    <w:qFormat/>
    <w:rsid w:val="00E71F2C"/>
    <w:pPr>
      <w:numPr>
        <w:ilvl w:val="2"/>
      </w:numPr>
      <w:ind w:left="1134" w:hanging="1134"/>
      <w:outlineLvl w:val="2"/>
    </w:pPr>
    <w:rPr>
      <w:b/>
      <w:color w:val="auto"/>
      <w:sz w:val="26"/>
    </w:rPr>
  </w:style>
  <w:style w:type="paragraph" w:styleId="Heading4">
    <w:name w:val="heading 4"/>
    <w:basedOn w:val="Heading3"/>
    <w:next w:val="BodyText"/>
    <w:link w:val="Heading4Char"/>
    <w:uiPriority w:val="9"/>
    <w:qFormat/>
    <w:rsid w:val="00C91DDE"/>
    <w:pPr>
      <w:numPr>
        <w:ilvl w:val="0"/>
        <w:numId w:val="0"/>
      </w:numPr>
      <w:spacing w:before="240" w:after="120"/>
      <w:outlineLvl w:val="3"/>
    </w:pPr>
    <w:rPr>
      <w:iCs/>
      <w:color w:val="757579" w:themeColor="accent3"/>
      <w:spacing w:val="1"/>
      <w:sz w:val="24"/>
    </w:rPr>
  </w:style>
  <w:style w:type="paragraph" w:styleId="Heading5">
    <w:name w:val="heading 5"/>
    <w:basedOn w:val="Heading4"/>
    <w:next w:val="BodyText"/>
    <w:link w:val="Heading5Char"/>
    <w:uiPriority w:val="9"/>
    <w:qFormat/>
    <w:rsid w:val="00C80108"/>
    <w:pPr>
      <w:outlineLvl w:val="4"/>
    </w:pPr>
    <w:rPr>
      <w:color w:val="auto"/>
      <w:sz w:val="22"/>
    </w:rPr>
  </w:style>
  <w:style w:type="paragraph" w:styleId="Heading6">
    <w:name w:val="heading 6"/>
    <w:basedOn w:val="Normal"/>
    <w:next w:val="Normal"/>
    <w:link w:val="Heading6Char"/>
    <w:uiPriority w:val="9"/>
    <w:qFormat/>
    <w:rsid w:val="001249CC"/>
    <w:pPr>
      <w:keepNext/>
      <w:keepLines/>
      <w:spacing w:before="200"/>
      <w:outlineLvl w:val="5"/>
    </w:pPr>
    <w:rPr>
      <w:rFonts w:eastAsiaTheme="majorEastAsia" w:cstheme="majorBidi"/>
      <w:i/>
      <w:iCs/>
    </w:rPr>
  </w:style>
  <w:style w:type="paragraph" w:styleId="Heading7">
    <w:name w:val="heading 7"/>
    <w:basedOn w:val="Normal"/>
    <w:next w:val="Normal"/>
    <w:link w:val="Heading7Char"/>
    <w:uiPriority w:val="9"/>
    <w:qFormat/>
    <w:locked/>
    <w:rsid w:val="00DB55B9"/>
    <w:pPr>
      <w:spacing w:before="240" w:after="60"/>
      <w:outlineLvl w:val="6"/>
    </w:pPr>
    <w:rPr>
      <w:rFonts w:asciiTheme="minorHAnsi" w:hAnsiTheme="minorHAnsi" w:cstheme="majorBidi"/>
      <w:sz w:val="24"/>
      <w:szCs w:val="24"/>
    </w:rPr>
  </w:style>
  <w:style w:type="paragraph" w:styleId="Heading8">
    <w:name w:val="heading 8"/>
    <w:basedOn w:val="Normal"/>
    <w:next w:val="Normal"/>
    <w:link w:val="Heading8Char"/>
    <w:uiPriority w:val="9"/>
    <w:qFormat/>
    <w:locked/>
    <w:rsid w:val="00DB55B9"/>
    <w:pPr>
      <w:spacing w:before="240" w:after="60"/>
      <w:outlineLvl w:val="7"/>
    </w:pPr>
    <w:rPr>
      <w:rFonts w:asciiTheme="minorHAnsi" w:hAnsiTheme="minorHAnsi" w:cstheme="majorBidi"/>
      <w:i/>
      <w:iCs/>
      <w:sz w:val="24"/>
      <w:szCs w:val="24"/>
    </w:rPr>
  </w:style>
  <w:style w:type="paragraph" w:styleId="Heading9">
    <w:name w:val="heading 9"/>
    <w:aliases w:val="Appendix Heading 1"/>
    <w:basedOn w:val="AppendixHeading1base"/>
    <w:next w:val="BodyText"/>
    <w:link w:val="Heading9Char"/>
    <w:uiPriority w:val="9"/>
    <w:qFormat/>
    <w:locked/>
    <w:rsid w:val="0015572F"/>
    <w:pPr>
      <w:spacing w:after="1080"/>
      <w:outlineLvl w:val="8"/>
    </w:pPr>
    <w:rPr>
      <w:b w:val="0"/>
      <w:color w:val="757579" w:themeColor="accent3"/>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C91DDE"/>
    <w:rPr>
      <w:rFonts w:eastAsiaTheme="majorEastAsia" w:cstheme="majorBidi"/>
      <w:bCs/>
      <w:color w:val="757579" w:themeColor="accent3"/>
      <w:sz w:val="44"/>
      <w:szCs w:val="28"/>
    </w:rPr>
  </w:style>
  <w:style w:type="character" w:customStyle="1" w:styleId="Heading2Char">
    <w:name w:val="Heading 2 Char"/>
    <w:basedOn w:val="DefaultParagraphFont"/>
    <w:link w:val="Heading2"/>
    <w:uiPriority w:val="9"/>
    <w:locked/>
    <w:rsid w:val="00C91DDE"/>
    <w:rPr>
      <w:rFonts w:eastAsiaTheme="majorEastAsia" w:cstheme="majorBidi"/>
      <w:bCs/>
      <w:color w:val="001D34" w:themeColor="accent2"/>
      <w:sz w:val="32"/>
      <w:szCs w:val="26"/>
    </w:rPr>
  </w:style>
  <w:style w:type="character" w:customStyle="1" w:styleId="Heading3Char">
    <w:name w:val="Heading 3 Char"/>
    <w:basedOn w:val="DefaultParagraphFont"/>
    <w:link w:val="Heading3"/>
    <w:uiPriority w:val="9"/>
    <w:locked/>
    <w:rsid w:val="00E71F2C"/>
    <w:rPr>
      <w:rFonts w:eastAsiaTheme="majorEastAsia" w:cstheme="majorBidi"/>
      <w:b/>
      <w:bCs/>
      <w:sz w:val="26"/>
      <w:szCs w:val="26"/>
    </w:rPr>
  </w:style>
  <w:style w:type="character" w:customStyle="1" w:styleId="Heading4Char">
    <w:name w:val="Heading 4 Char"/>
    <w:basedOn w:val="DefaultParagraphFont"/>
    <w:link w:val="Heading4"/>
    <w:uiPriority w:val="9"/>
    <w:locked/>
    <w:rsid w:val="00C91DDE"/>
    <w:rPr>
      <w:rFonts w:eastAsiaTheme="majorEastAsia" w:cstheme="majorBidi"/>
      <w:b/>
      <w:bCs/>
      <w:iCs/>
      <w:color w:val="757579" w:themeColor="accent3"/>
      <w:spacing w:val="1"/>
      <w:sz w:val="24"/>
      <w:szCs w:val="26"/>
    </w:rPr>
  </w:style>
  <w:style w:type="character" w:customStyle="1" w:styleId="Heading5Char">
    <w:name w:val="Heading 5 Char"/>
    <w:basedOn w:val="DefaultParagraphFont"/>
    <w:link w:val="Heading5"/>
    <w:uiPriority w:val="9"/>
    <w:locked/>
    <w:rsid w:val="00C80108"/>
    <w:rPr>
      <w:rFonts w:eastAsiaTheme="majorEastAsia" w:cstheme="majorBidi"/>
      <w:b/>
      <w:bCs/>
      <w:iCs/>
      <w:spacing w:val="1"/>
      <w:szCs w:val="26"/>
    </w:rPr>
  </w:style>
  <w:style w:type="character" w:customStyle="1" w:styleId="Heading6Char">
    <w:name w:val="Heading 6 Char"/>
    <w:basedOn w:val="DefaultParagraphFont"/>
    <w:link w:val="Heading6"/>
    <w:uiPriority w:val="9"/>
    <w:locked/>
    <w:rsid w:val="00DB55B9"/>
    <w:rPr>
      <w:rFonts w:eastAsiaTheme="majorEastAsia" w:cstheme="majorBidi"/>
      <w:i/>
      <w:iCs/>
      <w:color w:val="000000"/>
    </w:rPr>
  </w:style>
  <w:style w:type="character" w:customStyle="1" w:styleId="Heading7Char">
    <w:name w:val="Heading 7 Char"/>
    <w:basedOn w:val="DefaultParagraphFont"/>
    <w:link w:val="Heading7"/>
    <w:uiPriority w:val="9"/>
    <w:locked/>
    <w:rsid w:val="00DB55B9"/>
    <w:rPr>
      <w:rFonts w:asciiTheme="minorHAnsi" w:eastAsia="Calibri" w:hAnsiTheme="minorHAnsi" w:cstheme="majorBidi"/>
      <w:color w:val="000000"/>
      <w:sz w:val="24"/>
      <w:szCs w:val="24"/>
    </w:rPr>
  </w:style>
  <w:style w:type="character" w:customStyle="1" w:styleId="Heading8Char">
    <w:name w:val="Heading 8 Char"/>
    <w:basedOn w:val="DefaultParagraphFont"/>
    <w:link w:val="Heading8"/>
    <w:uiPriority w:val="9"/>
    <w:locked/>
    <w:rsid w:val="00DB55B9"/>
    <w:rPr>
      <w:rFonts w:asciiTheme="minorHAnsi" w:eastAsia="Calibri" w:hAnsiTheme="minorHAnsi" w:cstheme="majorBidi"/>
      <w:i/>
      <w:iCs/>
      <w:color w:val="000000"/>
      <w:sz w:val="24"/>
      <w:szCs w:val="24"/>
    </w:rPr>
  </w:style>
  <w:style w:type="character" w:customStyle="1" w:styleId="Heading9Char">
    <w:name w:val="Heading 9 Char"/>
    <w:aliases w:val="Appendix Heading 1 Char"/>
    <w:basedOn w:val="DefaultParagraphFont"/>
    <w:link w:val="Heading9"/>
    <w:uiPriority w:val="9"/>
    <w:locked/>
    <w:rsid w:val="0015572F"/>
    <w:rPr>
      <w:rFonts w:eastAsiaTheme="majorEastAsia" w:cstheme="majorBidi"/>
      <w:bCs/>
      <w:color w:val="757579" w:themeColor="accent3"/>
      <w:sz w:val="44"/>
      <w:szCs w:val="28"/>
    </w:rPr>
  </w:style>
  <w:style w:type="paragraph" w:styleId="Header">
    <w:name w:val="header"/>
    <w:basedOn w:val="Normal"/>
    <w:link w:val="HeaderChar"/>
    <w:uiPriority w:val="99"/>
    <w:rsid w:val="00944443"/>
    <w:rPr>
      <w:caps/>
      <w:color w:val="FFFFFF"/>
      <w:spacing w:val="16"/>
    </w:rPr>
  </w:style>
  <w:style w:type="character" w:customStyle="1" w:styleId="HeaderChar">
    <w:name w:val="Header Char"/>
    <w:basedOn w:val="DefaultParagraphFont"/>
    <w:link w:val="Header"/>
    <w:uiPriority w:val="99"/>
    <w:locked/>
    <w:rsid w:val="00DB55B9"/>
    <w:rPr>
      <w:rFonts w:eastAsia="Calibri"/>
      <w:caps/>
      <w:color w:val="FFFFFF"/>
      <w:spacing w:val="16"/>
    </w:rPr>
  </w:style>
  <w:style w:type="paragraph" w:styleId="Footer">
    <w:name w:val="footer"/>
    <w:basedOn w:val="BodyText"/>
    <w:link w:val="FooterChar"/>
    <w:uiPriority w:val="99"/>
    <w:qFormat/>
    <w:rsid w:val="000B40F1"/>
    <w:pPr>
      <w:tabs>
        <w:tab w:val="center" w:pos="4513"/>
        <w:tab w:val="right" w:pos="9026"/>
      </w:tabs>
      <w:spacing w:before="0" w:line="220" w:lineRule="atLeast"/>
    </w:pPr>
    <w:rPr>
      <w:color w:val="757579" w:themeColor="accent3"/>
      <w:sz w:val="16"/>
    </w:rPr>
  </w:style>
  <w:style w:type="character" w:customStyle="1" w:styleId="FooterChar">
    <w:name w:val="Footer Char"/>
    <w:basedOn w:val="DefaultParagraphFont"/>
    <w:link w:val="Footer"/>
    <w:uiPriority w:val="99"/>
    <w:locked/>
    <w:rsid w:val="000B40F1"/>
    <w:rPr>
      <w:rFonts w:eastAsia="Calibri"/>
      <w:color w:val="757579" w:themeColor="accent3"/>
      <w:sz w:val="16"/>
    </w:rPr>
  </w:style>
  <w:style w:type="paragraph" w:styleId="BalloonText">
    <w:name w:val="Balloon Text"/>
    <w:basedOn w:val="Normal"/>
    <w:link w:val="BalloonTextChar"/>
    <w:uiPriority w:val="99"/>
    <w:semiHidden/>
    <w:locked/>
    <w:rsid w:val="00064612"/>
    <w:pPr>
      <w:spacing w:after="0"/>
    </w:pPr>
    <w:rPr>
      <w:rFonts w:ascii="Tahoma" w:hAnsi="Tahoma" w:cs="Tahoma"/>
      <w:sz w:val="16"/>
      <w:szCs w:val="16"/>
    </w:rPr>
  </w:style>
  <w:style w:type="paragraph" w:styleId="ListBullet">
    <w:name w:val="List Bullet"/>
    <w:basedOn w:val="BodyText"/>
    <w:next w:val="BodyText"/>
    <w:uiPriority w:val="99"/>
    <w:qFormat/>
    <w:rsid w:val="004D1FAA"/>
    <w:pPr>
      <w:numPr>
        <w:numId w:val="5"/>
      </w:numPr>
      <w:tabs>
        <w:tab w:val="left" w:pos="227"/>
        <w:tab w:val="left" w:pos="397"/>
      </w:tabs>
      <w:spacing w:before="60" w:after="60"/>
    </w:pPr>
  </w:style>
  <w:style w:type="paragraph" w:styleId="ListNumber">
    <w:name w:val="List Number"/>
    <w:basedOn w:val="BodyText"/>
    <w:next w:val="BodyText"/>
    <w:uiPriority w:val="99"/>
    <w:qFormat/>
    <w:rsid w:val="00D349D1"/>
    <w:pPr>
      <w:numPr>
        <w:numId w:val="9"/>
      </w:numPr>
      <w:tabs>
        <w:tab w:val="clear" w:pos="227"/>
        <w:tab w:val="left" w:pos="397"/>
      </w:tabs>
      <w:ind w:left="397" w:hanging="397"/>
    </w:pPr>
  </w:style>
  <w:style w:type="paragraph" w:styleId="ListBullet2">
    <w:name w:val="List Bullet 2"/>
    <w:basedOn w:val="ListBullet"/>
    <w:next w:val="BodyText"/>
    <w:uiPriority w:val="99"/>
    <w:qFormat/>
    <w:rsid w:val="00D349D1"/>
    <w:pPr>
      <w:numPr>
        <w:ilvl w:val="1"/>
      </w:numPr>
      <w:tabs>
        <w:tab w:val="clear" w:pos="397"/>
        <w:tab w:val="left" w:pos="794"/>
      </w:tabs>
    </w:pPr>
  </w:style>
  <w:style w:type="paragraph" w:styleId="TOC1">
    <w:name w:val="toc 1"/>
    <w:basedOn w:val="BodyText"/>
    <w:next w:val="TOC2"/>
    <w:uiPriority w:val="39"/>
    <w:unhideWhenUsed/>
    <w:rsid w:val="00DC2413"/>
    <w:pPr>
      <w:pBdr>
        <w:top w:val="single" w:sz="4" w:space="1" w:color="001D34" w:themeColor="accent2"/>
        <w:left w:val="single" w:sz="4" w:space="4" w:color="001D34" w:themeColor="accent2"/>
        <w:bottom w:val="single" w:sz="4" w:space="1" w:color="001D34" w:themeColor="accent2"/>
        <w:right w:val="single" w:sz="4" w:space="4" w:color="001D34" w:themeColor="accent2"/>
      </w:pBdr>
      <w:shd w:val="clear" w:color="auto" w:fill="001D34" w:themeFill="accent2"/>
      <w:tabs>
        <w:tab w:val="left" w:pos="737"/>
        <w:tab w:val="right" w:pos="9639"/>
      </w:tabs>
      <w:spacing w:before="240" w:after="180"/>
    </w:pPr>
    <w:rPr>
      <w:b/>
      <w:noProof/>
      <w:color w:val="FFFFFF"/>
    </w:rPr>
  </w:style>
  <w:style w:type="paragraph" w:styleId="TOC2">
    <w:name w:val="toc 2"/>
    <w:basedOn w:val="BodyText"/>
    <w:uiPriority w:val="39"/>
    <w:unhideWhenUsed/>
    <w:rsid w:val="00A23FE4"/>
    <w:pPr>
      <w:tabs>
        <w:tab w:val="left" w:pos="737"/>
        <w:tab w:val="left" w:pos="1531"/>
        <w:tab w:val="right" w:leader="dot" w:pos="9639"/>
      </w:tabs>
      <w:ind w:right="284"/>
    </w:pPr>
    <w:rPr>
      <w:noProof/>
      <w:color w:val="001D34" w:themeColor="accent2"/>
    </w:rPr>
  </w:style>
  <w:style w:type="table" w:styleId="TableGrid">
    <w:name w:val="Table Grid"/>
    <w:basedOn w:val="TableNormal"/>
    <w:uiPriority w:val="39"/>
    <w:rsid w:val="006F4826"/>
    <w:rPr>
      <w:sz w:val="20"/>
      <w:szCs w:val="20"/>
    </w:rPr>
    <w:tblPr>
      <w:tblBorders>
        <w:top w:val="single" w:sz="4" w:space="0" w:color="00313C"/>
        <w:left w:val="single" w:sz="4" w:space="0" w:color="00313C"/>
        <w:bottom w:val="single" w:sz="4" w:space="0" w:color="00313C"/>
        <w:right w:val="single" w:sz="4" w:space="0" w:color="00313C"/>
        <w:insideH w:val="single" w:sz="4" w:space="0" w:color="00313C"/>
        <w:insideV w:val="single" w:sz="4" w:space="0" w:color="00313C"/>
      </w:tblBorders>
    </w:tblPr>
  </w:style>
  <w:style w:type="character" w:styleId="PageNumber">
    <w:name w:val="page number"/>
    <w:basedOn w:val="DefaultParagraphFont"/>
    <w:uiPriority w:val="99"/>
    <w:semiHidden/>
    <w:rsid w:val="00752473"/>
    <w:rPr>
      <w:rFonts w:ascii="Calibri" w:hAnsi="Calibri" w:cs="Times New Roman"/>
      <w:sz w:val="16"/>
    </w:rPr>
  </w:style>
  <w:style w:type="paragraph" w:styleId="TOC3">
    <w:name w:val="toc 3"/>
    <w:basedOn w:val="BodyText"/>
    <w:uiPriority w:val="39"/>
    <w:unhideWhenUsed/>
    <w:rsid w:val="00A23FE4"/>
    <w:pPr>
      <w:tabs>
        <w:tab w:val="left" w:pos="1531"/>
        <w:tab w:val="right" w:leader="dot" w:pos="9639"/>
      </w:tabs>
      <w:spacing w:before="60"/>
      <w:ind w:left="737" w:right="284"/>
    </w:pPr>
    <w:rPr>
      <w:color w:val="001D34" w:themeColor="accent2"/>
    </w:rPr>
  </w:style>
  <w:style w:type="paragraph" w:customStyle="1" w:styleId="CoverTitle">
    <w:name w:val="CoverTitle"/>
    <w:next w:val="CoverSubtitle"/>
    <w:uiPriority w:val="12"/>
    <w:qFormat/>
    <w:rsid w:val="005E1488"/>
    <w:pPr>
      <w:spacing w:before="480" w:after="360" w:line="216" w:lineRule="auto"/>
    </w:pPr>
    <w:rPr>
      <w:rFonts w:eastAsiaTheme="majorEastAsia" w:cstheme="majorBidi"/>
      <w:color w:val="757579" w:themeColor="accent3"/>
      <w:spacing w:val="5"/>
      <w:kern w:val="28"/>
      <w:sz w:val="72"/>
      <w:szCs w:val="52"/>
    </w:rPr>
  </w:style>
  <w:style w:type="paragraph" w:customStyle="1" w:styleId="PartTitle">
    <w:name w:val="PartTitle"/>
    <w:next w:val="PartSubtitle"/>
    <w:uiPriority w:val="15"/>
    <w:qFormat/>
    <w:rsid w:val="00C91DDE"/>
    <w:pPr>
      <w:keepNext/>
      <w:tabs>
        <w:tab w:val="left" w:pos="2552"/>
      </w:tabs>
      <w:ind w:left="2552" w:hanging="2552"/>
      <w:outlineLvl w:val="0"/>
    </w:pPr>
    <w:rPr>
      <w:rFonts w:eastAsia="Calibri"/>
      <w:color w:val="757579" w:themeColor="accent3"/>
      <w:sz w:val="80"/>
    </w:rPr>
  </w:style>
  <w:style w:type="paragraph" w:customStyle="1" w:styleId="PartSubtitle">
    <w:name w:val="PartSubtitle"/>
    <w:basedOn w:val="PartTitle"/>
    <w:next w:val="BodyText"/>
    <w:uiPriority w:val="15"/>
    <w:qFormat/>
    <w:rsid w:val="00C91DDE"/>
    <w:pPr>
      <w:spacing w:before="360" w:after="240" w:line="340" w:lineRule="atLeast"/>
      <w:outlineLvl w:val="9"/>
    </w:pPr>
    <w:rPr>
      <w:color w:val="001D34" w:themeColor="accent2"/>
      <w:sz w:val="34"/>
    </w:rPr>
  </w:style>
  <w:style w:type="paragraph" w:customStyle="1" w:styleId="ListofFiguresandTablesTOCHeading">
    <w:name w:val="List of Figures and Tables TOC Heading"/>
    <w:basedOn w:val="TOCHeading"/>
    <w:next w:val="TableofFigures"/>
    <w:uiPriority w:val="14"/>
    <w:qFormat/>
    <w:rsid w:val="00D1044D"/>
  </w:style>
  <w:style w:type="paragraph" w:styleId="ListBullet3">
    <w:name w:val="List Bullet 3"/>
    <w:basedOn w:val="ListBullet2"/>
    <w:uiPriority w:val="99"/>
    <w:rsid w:val="00D349D1"/>
    <w:pPr>
      <w:numPr>
        <w:ilvl w:val="0"/>
        <w:numId w:val="16"/>
      </w:numPr>
      <w:tabs>
        <w:tab w:val="clear" w:pos="794"/>
        <w:tab w:val="left" w:pos="851"/>
      </w:tabs>
      <w:ind w:left="1497" w:hanging="340"/>
    </w:pPr>
  </w:style>
  <w:style w:type="paragraph" w:styleId="FootnoteText">
    <w:name w:val="footnote text"/>
    <w:basedOn w:val="BodyText"/>
    <w:link w:val="FootnoteTextChar"/>
    <w:uiPriority w:val="99"/>
    <w:qFormat/>
    <w:rsid w:val="00DC2413"/>
    <w:pPr>
      <w:spacing w:before="60" w:line="180" w:lineRule="atLeast"/>
    </w:pPr>
    <w:rPr>
      <w:sz w:val="16"/>
      <w:szCs w:val="20"/>
    </w:rPr>
  </w:style>
  <w:style w:type="character" w:customStyle="1" w:styleId="FootnoteTextChar">
    <w:name w:val="Footnote Text Char"/>
    <w:basedOn w:val="DefaultParagraphFont"/>
    <w:link w:val="FootnoteText"/>
    <w:uiPriority w:val="99"/>
    <w:locked/>
    <w:rsid w:val="00DC2413"/>
    <w:rPr>
      <w:rFonts w:eastAsia="Calibri"/>
      <w:color w:val="000000"/>
      <w:sz w:val="16"/>
      <w:szCs w:val="20"/>
    </w:rPr>
  </w:style>
  <w:style w:type="paragraph" w:customStyle="1" w:styleId="FootnoteHeading">
    <w:name w:val="Footnote Heading"/>
    <w:basedOn w:val="FootnoteText"/>
    <w:uiPriority w:val="9"/>
    <w:qFormat/>
    <w:rsid w:val="007A01EB"/>
    <w:rPr>
      <w:b/>
    </w:rPr>
  </w:style>
  <w:style w:type="paragraph" w:customStyle="1" w:styleId="FigureTableSource">
    <w:name w:val="Figure/Table Source"/>
    <w:basedOn w:val="BodyText"/>
    <w:next w:val="BodyText"/>
    <w:uiPriority w:val="4"/>
    <w:qFormat/>
    <w:rsid w:val="00DC2413"/>
    <w:pPr>
      <w:tabs>
        <w:tab w:val="left" w:pos="539"/>
      </w:tabs>
      <w:spacing w:after="240" w:line="180" w:lineRule="atLeast"/>
    </w:pPr>
    <w:rPr>
      <w:sz w:val="16"/>
      <w:szCs w:val="20"/>
    </w:rPr>
  </w:style>
  <w:style w:type="paragraph" w:customStyle="1" w:styleId="TableText">
    <w:name w:val="TableText"/>
    <w:basedOn w:val="Normal"/>
    <w:uiPriority w:val="5"/>
    <w:qFormat/>
    <w:rsid w:val="00DC2413"/>
    <w:pPr>
      <w:spacing w:before="60" w:after="60"/>
    </w:pPr>
    <w:rPr>
      <w:sz w:val="18"/>
    </w:rPr>
  </w:style>
  <w:style w:type="paragraph" w:customStyle="1" w:styleId="TableBullet">
    <w:name w:val="TableBullet"/>
    <w:basedOn w:val="TableText"/>
    <w:next w:val="TableText"/>
    <w:uiPriority w:val="5"/>
    <w:qFormat/>
    <w:rsid w:val="006131D3"/>
    <w:pPr>
      <w:numPr>
        <w:numId w:val="8"/>
      </w:numPr>
    </w:pPr>
  </w:style>
  <w:style w:type="paragraph" w:customStyle="1" w:styleId="RowHeading">
    <w:name w:val="RowHeading"/>
    <w:basedOn w:val="TableText"/>
    <w:next w:val="TableText"/>
    <w:uiPriority w:val="5"/>
    <w:qFormat/>
    <w:rsid w:val="00FB6C47"/>
    <w:rPr>
      <w:b/>
      <w:color w:val="auto"/>
    </w:rPr>
  </w:style>
  <w:style w:type="paragraph" w:customStyle="1" w:styleId="ColumnHeading">
    <w:name w:val="ColumnHeading"/>
    <w:basedOn w:val="TableText"/>
    <w:uiPriority w:val="5"/>
    <w:qFormat/>
    <w:rsid w:val="00786A8D"/>
    <w:pPr>
      <w:spacing w:after="0" w:line="180" w:lineRule="atLeast"/>
    </w:pPr>
    <w:rPr>
      <w:b/>
      <w:caps/>
      <w:color w:val="FFFFFF"/>
      <w:sz w:val="16"/>
    </w:rPr>
  </w:style>
  <w:style w:type="paragraph" w:customStyle="1" w:styleId="CoverSubtitle">
    <w:name w:val="CoverSubtitle"/>
    <w:next w:val="BodyText"/>
    <w:uiPriority w:val="12"/>
    <w:qFormat/>
    <w:rsid w:val="008467C7"/>
    <w:pPr>
      <w:numPr>
        <w:ilvl w:val="1"/>
      </w:numPr>
      <w:spacing w:after="240"/>
    </w:pPr>
    <w:rPr>
      <w:rFonts w:eastAsiaTheme="majorEastAsia" w:cstheme="majorBidi"/>
      <w:iCs/>
      <w:color w:val="000000" w:themeColor="text2"/>
      <w:spacing w:val="15"/>
      <w:sz w:val="32"/>
      <w:szCs w:val="24"/>
    </w:rPr>
  </w:style>
  <w:style w:type="paragraph" w:customStyle="1" w:styleId="BackCoverContactHeading">
    <w:name w:val="BackCover ContactHeading"/>
    <w:next w:val="BackCoverContactDetails"/>
    <w:uiPriority w:val="18"/>
    <w:qFormat/>
    <w:rsid w:val="000B40F1"/>
    <w:pPr>
      <w:spacing w:before="360" w:after="60"/>
    </w:pPr>
    <w:rPr>
      <w:rFonts w:eastAsia="Calibri"/>
      <w:b/>
      <w:sz w:val="18"/>
      <w:szCs w:val="20"/>
    </w:rPr>
  </w:style>
  <w:style w:type="paragraph" w:customStyle="1" w:styleId="BackCoverContactDetails">
    <w:name w:val="BackCover ContactDetails"/>
    <w:uiPriority w:val="18"/>
    <w:qFormat/>
    <w:rsid w:val="00DC2413"/>
    <w:pPr>
      <w:tabs>
        <w:tab w:val="left" w:pos="199"/>
      </w:tabs>
    </w:pPr>
    <w:rPr>
      <w:rFonts w:eastAsia="Calibri"/>
      <w:sz w:val="18"/>
    </w:rPr>
  </w:style>
  <w:style w:type="character" w:customStyle="1" w:styleId="BackCoverContactBold">
    <w:name w:val="BackCover ContactBold"/>
    <w:basedOn w:val="DefaultParagraphFont"/>
    <w:uiPriority w:val="18"/>
    <w:qFormat/>
    <w:rsid w:val="00D1044D"/>
    <w:rPr>
      <w:b/>
    </w:rPr>
  </w:style>
  <w:style w:type="paragraph" w:styleId="TOCHeading">
    <w:name w:val="TOC Heading"/>
    <w:basedOn w:val="Heading1"/>
    <w:next w:val="Normal"/>
    <w:link w:val="TOCHeadingChar"/>
    <w:uiPriority w:val="39"/>
    <w:qFormat/>
    <w:rsid w:val="00462182"/>
    <w:pPr>
      <w:pageBreakBefore w:val="0"/>
      <w:numPr>
        <w:numId w:val="0"/>
      </w:numPr>
      <w:spacing w:before="480" w:after="240"/>
      <w:outlineLvl w:val="1"/>
    </w:pPr>
    <w:rPr>
      <w:bCs w:val="0"/>
    </w:rPr>
  </w:style>
  <w:style w:type="character" w:styleId="Hyperlink">
    <w:name w:val="Hyperlink"/>
    <w:basedOn w:val="DefaultParagraphFont"/>
    <w:uiPriority w:val="99"/>
    <w:qFormat/>
    <w:rsid w:val="00C91DDE"/>
    <w:rPr>
      <w:rFonts w:cs="Times New Roman"/>
      <w:color w:val="757579" w:themeColor="accent3"/>
      <w:u w:val="none"/>
    </w:rPr>
  </w:style>
  <w:style w:type="paragraph" w:styleId="TOC4">
    <w:name w:val="toc 4"/>
    <w:basedOn w:val="Normal"/>
    <w:next w:val="Normal"/>
    <w:autoRedefine/>
    <w:uiPriority w:val="99"/>
    <w:semiHidden/>
    <w:rsid w:val="00FE3F4D"/>
    <w:pPr>
      <w:spacing w:after="100"/>
      <w:ind w:left="660"/>
    </w:pPr>
  </w:style>
  <w:style w:type="paragraph" w:styleId="TOC9">
    <w:name w:val="toc 9"/>
    <w:basedOn w:val="Normal"/>
    <w:next w:val="Normal"/>
    <w:autoRedefine/>
    <w:uiPriority w:val="99"/>
    <w:semiHidden/>
    <w:rsid w:val="00FE3F4D"/>
    <w:pPr>
      <w:spacing w:after="100"/>
      <w:ind w:left="1760"/>
    </w:pPr>
  </w:style>
  <w:style w:type="character" w:customStyle="1" w:styleId="BalloonTextChar">
    <w:name w:val="Balloon Text Char"/>
    <w:basedOn w:val="DefaultParagraphFont"/>
    <w:link w:val="BalloonText"/>
    <w:uiPriority w:val="99"/>
    <w:semiHidden/>
    <w:rsid w:val="00DB55B9"/>
    <w:rPr>
      <w:rFonts w:ascii="Tahoma" w:eastAsia="Calibri" w:hAnsi="Tahoma" w:cs="Tahoma"/>
      <w:color w:val="000000"/>
      <w:sz w:val="16"/>
      <w:szCs w:val="16"/>
    </w:rPr>
  </w:style>
  <w:style w:type="paragraph" w:styleId="Caption">
    <w:name w:val="caption"/>
    <w:basedOn w:val="BodyText"/>
    <w:next w:val="BodyText"/>
    <w:uiPriority w:val="35"/>
    <w:qFormat/>
    <w:rsid w:val="00C91DDE"/>
    <w:pPr>
      <w:keepNext/>
      <w:spacing w:before="180" w:after="180"/>
      <w:contextualSpacing/>
    </w:pPr>
    <w:rPr>
      <w:b/>
      <w:bCs/>
      <w:color w:val="757579" w:themeColor="accent3"/>
      <w:sz w:val="20"/>
      <w:szCs w:val="18"/>
    </w:rPr>
  </w:style>
  <w:style w:type="paragraph" w:customStyle="1" w:styleId="Headerurl">
    <w:name w:val="Header url"/>
    <w:basedOn w:val="Header"/>
    <w:uiPriority w:val="99"/>
    <w:semiHidden/>
    <w:rsid w:val="00944443"/>
    <w:pPr>
      <w:tabs>
        <w:tab w:val="center" w:pos="4153"/>
        <w:tab w:val="right" w:pos="8306"/>
      </w:tabs>
      <w:spacing w:after="0"/>
    </w:pPr>
    <w:rPr>
      <w:b/>
      <w:color w:val="00313C"/>
      <w:szCs w:val="24"/>
    </w:rPr>
  </w:style>
  <w:style w:type="character" w:customStyle="1" w:styleId="PartNumber">
    <w:name w:val="PartNumber"/>
    <w:basedOn w:val="DefaultParagraphFont"/>
    <w:uiPriority w:val="15"/>
    <w:qFormat/>
    <w:rsid w:val="00D1044D"/>
    <w:rPr>
      <w:color w:val="001D34" w:themeColor="accent2"/>
    </w:rPr>
  </w:style>
  <w:style w:type="paragraph" w:customStyle="1" w:styleId="Heading1notnumbered">
    <w:name w:val="Heading 1 not numbered"/>
    <w:basedOn w:val="Heading1"/>
    <w:next w:val="BodyText"/>
    <w:uiPriority w:val="1"/>
    <w:qFormat/>
    <w:rsid w:val="00D1044D"/>
    <w:pPr>
      <w:numPr>
        <w:numId w:val="0"/>
      </w:numPr>
    </w:pPr>
  </w:style>
  <w:style w:type="paragraph" w:customStyle="1" w:styleId="Heading3notnumbered">
    <w:name w:val="Heading 3 not numbered"/>
    <w:basedOn w:val="Heading3"/>
    <w:next w:val="BodyText"/>
    <w:uiPriority w:val="1"/>
    <w:qFormat/>
    <w:rsid w:val="00752314"/>
    <w:pPr>
      <w:numPr>
        <w:ilvl w:val="0"/>
        <w:numId w:val="0"/>
      </w:numPr>
    </w:pPr>
  </w:style>
  <w:style w:type="paragraph" w:customStyle="1" w:styleId="Heading2notnumbered">
    <w:name w:val="Heading 2 not numbered"/>
    <w:basedOn w:val="Heading2"/>
    <w:next w:val="BodyText"/>
    <w:uiPriority w:val="1"/>
    <w:qFormat/>
    <w:rsid w:val="00752314"/>
    <w:pPr>
      <w:numPr>
        <w:ilvl w:val="0"/>
        <w:numId w:val="0"/>
      </w:numPr>
    </w:pPr>
  </w:style>
  <w:style w:type="paragraph" w:customStyle="1" w:styleId="Heading1noTOC">
    <w:name w:val="Heading 1 no TOC"/>
    <w:basedOn w:val="Heading1notnumbered"/>
    <w:next w:val="BodyText"/>
    <w:uiPriority w:val="1"/>
    <w:qFormat/>
    <w:rsid w:val="00C80108"/>
  </w:style>
  <w:style w:type="character" w:customStyle="1" w:styleId="TOCHeadingChar">
    <w:name w:val="TOC Heading Char"/>
    <w:basedOn w:val="DefaultParagraphFont"/>
    <w:link w:val="TOCHeading"/>
    <w:uiPriority w:val="19"/>
    <w:semiHidden/>
    <w:locked/>
    <w:rsid w:val="00DB55B9"/>
    <w:rPr>
      <w:rFonts w:eastAsiaTheme="majorEastAsia" w:cstheme="majorBidi"/>
      <w:b/>
      <w:color w:val="00A9CE" w:themeColor="accent1"/>
      <w:sz w:val="44"/>
      <w:szCs w:val="28"/>
    </w:rPr>
  </w:style>
  <w:style w:type="paragraph" w:styleId="BlockText">
    <w:name w:val="Block Text"/>
    <w:basedOn w:val="Normal"/>
    <w:uiPriority w:val="99"/>
    <w:semiHidden/>
    <w:locked/>
    <w:rsid w:val="00E251B6"/>
    <w:pPr>
      <w:ind w:left="1440" w:right="1440"/>
    </w:pPr>
  </w:style>
  <w:style w:type="paragraph" w:styleId="BodyText">
    <w:name w:val="Body Text"/>
    <w:link w:val="BodyTextChar"/>
    <w:uiPriority w:val="99"/>
    <w:qFormat/>
    <w:locked/>
    <w:rsid w:val="00E71F2C"/>
    <w:pPr>
      <w:spacing w:before="120" w:after="120" w:line="264" w:lineRule="auto"/>
    </w:pPr>
    <w:rPr>
      <w:rFonts w:eastAsia="Calibri"/>
      <w:color w:val="000000"/>
      <w:sz w:val="24"/>
    </w:rPr>
  </w:style>
  <w:style w:type="character" w:customStyle="1" w:styleId="BodyTextChar">
    <w:name w:val="Body Text Char"/>
    <w:basedOn w:val="DefaultParagraphFont"/>
    <w:link w:val="BodyText"/>
    <w:uiPriority w:val="99"/>
    <w:locked/>
    <w:rsid w:val="00E71F2C"/>
    <w:rPr>
      <w:rFonts w:eastAsia="Calibri"/>
      <w:color w:val="000000"/>
      <w:sz w:val="24"/>
    </w:rPr>
  </w:style>
  <w:style w:type="paragraph" w:styleId="BodyText2">
    <w:name w:val="Body Text 2"/>
    <w:basedOn w:val="Normal"/>
    <w:link w:val="BodyText2Char"/>
    <w:uiPriority w:val="99"/>
    <w:semiHidden/>
    <w:locked/>
    <w:rsid w:val="00E251B6"/>
    <w:pPr>
      <w:spacing w:line="480" w:lineRule="auto"/>
    </w:pPr>
  </w:style>
  <w:style w:type="character" w:customStyle="1" w:styleId="BodyText2Char">
    <w:name w:val="Body Text 2 Char"/>
    <w:basedOn w:val="DefaultParagraphFont"/>
    <w:link w:val="BodyText2"/>
    <w:uiPriority w:val="99"/>
    <w:semiHidden/>
    <w:locked/>
    <w:rsid w:val="00DB55B9"/>
    <w:rPr>
      <w:rFonts w:eastAsia="Calibri"/>
      <w:color w:val="000000"/>
    </w:rPr>
  </w:style>
  <w:style w:type="paragraph" w:styleId="BodyText3">
    <w:name w:val="Body Text 3"/>
    <w:basedOn w:val="Normal"/>
    <w:link w:val="BodyText3Char"/>
    <w:uiPriority w:val="99"/>
    <w:semiHidden/>
    <w:locked/>
    <w:rsid w:val="00E251B6"/>
    <w:rPr>
      <w:sz w:val="16"/>
      <w:szCs w:val="16"/>
    </w:rPr>
  </w:style>
  <w:style w:type="character" w:customStyle="1" w:styleId="BodyText3Char">
    <w:name w:val="Body Text 3 Char"/>
    <w:basedOn w:val="DefaultParagraphFont"/>
    <w:link w:val="BodyText3"/>
    <w:uiPriority w:val="99"/>
    <w:semiHidden/>
    <w:locked/>
    <w:rsid w:val="00DB55B9"/>
    <w:rPr>
      <w:rFonts w:eastAsia="Calibri"/>
      <w:color w:val="000000"/>
      <w:sz w:val="16"/>
      <w:szCs w:val="16"/>
    </w:rPr>
  </w:style>
  <w:style w:type="paragraph" w:styleId="BodyTextFirstIndent">
    <w:name w:val="Body Text First Indent"/>
    <w:basedOn w:val="BodyText"/>
    <w:link w:val="BodyTextFirstIndentChar"/>
    <w:uiPriority w:val="99"/>
    <w:semiHidden/>
    <w:locked/>
    <w:rsid w:val="00E251B6"/>
    <w:pPr>
      <w:ind w:firstLine="210"/>
    </w:pPr>
  </w:style>
  <w:style w:type="character" w:customStyle="1" w:styleId="BodyTextFirstIndentChar">
    <w:name w:val="Body Text First Indent Char"/>
    <w:basedOn w:val="BodyTextChar"/>
    <w:link w:val="BodyTextFirstIndent"/>
    <w:uiPriority w:val="99"/>
    <w:semiHidden/>
    <w:locked/>
    <w:rsid w:val="00DB55B9"/>
    <w:rPr>
      <w:rFonts w:eastAsia="Calibri"/>
      <w:color w:val="000000"/>
      <w:sz w:val="24"/>
    </w:rPr>
  </w:style>
  <w:style w:type="paragraph" w:styleId="BodyTextIndent">
    <w:name w:val="Body Text Indent"/>
    <w:basedOn w:val="Normal"/>
    <w:link w:val="BodyTextIndentChar"/>
    <w:uiPriority w:val="99"/>
    <w:semiHidden/>
    <w:locked/>
    <w:rsid w:val="00E251B6"/>
    <w:pPr>
      <w:ind w:left="283"/>
    </w:pPr>
  </w:style>
  <w:style w:type="character" w:customStyle="1" w:styleId="BodyTextIndentChar">
    <w:name w:val="Body Text Indent Char"/>
    <w:basedOn w:val="DefaultParagraphFont"/>
    <w:link w:val="BodyTextIndent"/>
    <w:uiPriority w:val="99"/>
    <w:semiHidden/>
    <w:locked/>
    <w:rsid w:val="00DB55B9"/>
    <w:rPr>
      <w:rFonts w:eastAsia="Calibri"/>
      <w:color w:val="000000"/>
    </w:rPr>
  </w:style>
  <w:style w:type="paragraph" w:styleId="BodyTextFirstIndent2">
    <w:name w:val="Body Text First Indent 2"/>
    <w:basedOn w:val="BodyTextIndent"/>
    <w:link w:val="BodyTextFirstIndent2Char"/>
    <w:uiPriority w:val="99"/>
    <w:semiHidden/>
    <w:locked/>
    <w:rsid w:val="00E251B6"/>
    <w:pPr>
      <w:ind w:firstLine="210"/>
    </w:pPr>
  </w:style>
  <w:style w:type="character" w:customStyle="1" w:styleId="BodyTextFirstIndent2Char">
    <w:name w:val="Body Text First Indent 2 Char"/>
    <w:basedOn w:val="BodyTextIndentChar"/>
    <w:link w:val="BodyTextFirstIndent2"/>
    <w:uiPriority w:val="99"/>
    <w:semiHidden/>
    <w:locked/>
    <w:rsid w:val="00DB55B9"/>
    <w:rPr>
      <w:rFonts w:eastAsia="Calibri"/>
      <w:color w:val="000000"/>
    </w:rPr>
  </w:style>
  <w:style w:type="paragraph" w:styleId="BodyTextIndent2">
    <w:name w:val="Body Text Indent 2"/>
    <w:basedOn w:val="Normal"/>
    <w:link w:val="BodyTextIndent2Char"/>
    <w:uiPriority w:val="99"/>
    <w:semiHidden/>
    <w:locked/>
    <w:rsid w:val="00E251B6"/>
    <w:pPr>
      <w:spacing w:line="480" w:lineRule="auto"/>
      <w:ind w:left="283"/>
    </w:pPr>
  </w:style>
  <w:style w:type="character" w:customStyle="1" w:styleId="BodyTextIndent2Char">
    <w:name w:val="Body Text Indent 2 Char"/>
    <w:basedOn w:val="DefaultParagraphFont"/>
    <w:link w:val="BodyTextIndent2"/>
    <w:uiPriority w:val="99"/>
    <w:semiHidden/>
    <w:locked/>
    <w:rsid w:val="00DB55B9"/>
    <w:rPr>
      <w:rFonts w:eastAsia="Calibri"/>
      <w:color w:val="000000"/>
    </w:rPr>
  </w:style>
  <w:style w:type="paragraph" w:styleId="BodyTextIndent3">
    <w:name w:val="Body Text Indent 3"/>
    <w:basedOn w:val="Normal"/>
    <w:link w:val="BodyTextIndent3Char"/>
    <w:uiPriority w:val="99"/>
    <w:semiHidden/>
    <w:locked/>
    <w:rsid w:val="00E251B6"/>
    <w:pPr>
      <w:ind w:left="283"/>
    </w:pPr>
    <w:rPr>
      <w:sz w:val="16"/>
      <w:szCs w:val="16"/>
    </w:rPr>
  </w:style>
  <w:style w:type="character" w:customStyle="1" w:styleId="BodyTextIndent3Char">
    <w:name w:val="Body Text Indent 3 Char"/>
    <w:basedOn w:val="DefaultParagraphFont"/>
    <w:link w:val="BodyTextIndent3"/>
    <w:uiPriority w:val="99"/>
    <w:semiHidden/>
    <w:locked/>
    <w:rsid w:val="00DB55B9"/>
    <w:rPr>
      <w:rFonts w:eastAsia="Calibri"/>
      <w:color w:val="000000"/>
      <w:sz w:val="16"/>
      <w:szCs w:val="16"/>
    </w:rPr>
  </w:style>
  <w:style w:type="paragraph" w:styleId="Closing">
    <w:name w:val="Closing"/>
    <w:basedOn w:val="Normal"/>
    <w:link w:val="ClosingChar"/>
    <w:uiPriority w:val="99"/>
    <w:semiHidden/>
    <w:locked/>
    <w:rsid w:val="00E251B6"/>
    <w:pPr>
      <w:ind w:left="4252"/>
    </w:pPr>
  </w:style>
  <w:style w:type="character" w:customStyle="1" w:styleId="ClosingChar">
    <w:name w:val="Closing Char"/>
    <w:basedOn w:val="DefaultParagraphFont"/>
    <w:link w:val="Closing"/>
    <w:uiPriority w:val="99"/>
    <w:semiHidden/>
    <w:locked/>
    <w:rsid w:val="00DB55B9"/>
    <w:rPr>
      <w:rFonts w:eastAsia="Calibri"/>
      <w:color w:val="000000"/>
    </w:rPr>
  </w:style>
  <w:style w:type="paragraph" w:styleId="Date">
    <w:name w:val="Date"/>
    <w:basedOn w:val="Normal"/>
    <w:next w:val="Normal"/>
    <w:link w:val="DateChar"/>
    <w:uiPriority w:val="99"/>
    <w:semiHidden/>
    <w:locked/>
    <w:rsid w:val="00E251B6"/>
  </w:style>
  <w:style w:type="character" w:customStyle="1" w:styleId="DateChar">
    <w:name w:val="Date Char"/>
    <w:basedOn w:val="DefaultParagraphFont"/>
    <w:link w:val="Date"/>
    <w:uiPriority w:val="99"/>
    <w:semiHidden/>
    <w:locked/>
    <w:rsid w:val="00DB55B9"/>
    <w:rPr>
      <w:rFonts w:eastAsia="Calibri"/>
      <w:color w:val="000000"/>
    </w:rPr>
  </w:style>
  <w:style w:type="paragraph" w:styleId="E-mailSignature">
    <w:name w:val="E-mail Signature"/>
    <w:basedOn w:val="Normal"/>
    <w:link w:val="E-mailSignatureChar"/>
    <w:uiPriority w:val="99"/>
    <w:semiHidden/>
    <w:locked/>
    <w:rsid w:val="00E251B6"/>
  </w:style>
  <w:style w:type="character" w:customStyle="1" w:styleId="E-mailSignatureChar">
    <w:name w:val="E-mail Signature Char"/>
    <w:basedOn w:val="DefaultParagraphFont"/>
    <w:link w:val="E-mailSignature"/>
    <w:uiPriority w:val="99"/>
    <w:semiHidden/>
    <w:locked/>
    <w:rsid w:val="00DB55B9"/>
    <w:rPr>
      <w:rFonts w:eastAsia="Calibri"/>
      <w:color w:val="000000"/>
    </w:rPr>
  </w:style>
  <w:style w:type="character" w:styleId="Emphasis">
    <w:name w:val="Emphasis"/>
    <w:basedOn w:val="DefaultParagraphFont"/>
    <w:uiPriority w:val="20"/>
    <w:qFormat/>
    <w:locked/>
    <w:rsid w:val="001249CC"/>
    <w:rPr>
      <w:rFonts w:cs="Times New Roman"/>
      <w:i/>
      <w:iCs/>
    </w:rPr>
  </w:style>
  <w:style w:type="paragraph" w:styleId="EnvelopeAddress">
    <w:name w:val="envelope address"/>
    <w:basedOn w:val="Normal"/>
    <w:uiPriority w:val="99"/>
    <w:semiHidden/>
    <w:locked/>
    <w:rsid w:val="00E251B6"/>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uiPriority w:val="99"/>
    <w:semiHidden/>
    <w:locked/>
    <w:rsid w:val="00E251B6"/>
    <w:rPr>
      <w:rFonts w:ascii="Arial" w:hAnsi="Arial" w:cs="Arial"/>
      <w:sz w:val="20"/>
      <w:szCs w:val="20"/>
    </w:rPr>
  </w:style>
  <w:style w:type="character" w:styleId="FollowedHyperlink">
    <w:name w:val="FollowedHyperlink"/>
    <w:basedOn w:val="DefaultParagraphFont"/>
    <w:uiPriority w:val="99"/>
    <w:semiHidden/>
    <w:locked/>
    <w:rsid w:val="003D6565"/>
    <w:rPr>
      <w:rFonts w:cs="Times New Roman"/>
      <w:color w:val="auto"/>
      <w:u w:val="none"/>
    </w:rPr>
  </w:style>
  <w:style w:type="character" w:styleId="FootnoteReference">
    <w:name w:val="footnote reference"/>
    <w:basedOn w:val="DefaultParagraphFont"/>
    <w:uiPriority w:val="99"/>
    <w:locked/>
    <w:rsid w:val="00E251B6"/>
    <w:rPr>
      <w:rFonts w:cs="Times New Roman"/>
      <w:vertAlign w:val="superscript"/>
    </w:rPr>
  </w:style>
  <w:style w:type="character" w:styleId="HTMLAcronym">
    <w:name w:val="HTML Acronym"/>
    <w:basedOn w:val="DefaultParagraphFont"/>
    <w:uiPriority w:val="99"/>
    <w:semiHidden/>
    <w:locked/>
    <w:rsid w:val="00E251B6"/>
    <w:rPr>
      <w:rFonts w:cs="Times New Roman"/>
    </w:rPr>
  </w:style>
  <w:style w:type="paragraph" w:styleId="HTMLAddress">
    <w:name w:val="HTML Address"/>
    <w:basedOn w:val="Normal"/>
    <w:link w:val="HTMLAddressChar"/>
    <w:uiPriority w:val="99"/>
    <w:semiHidden/>
    <w:locked/>
    <w:rsid w:val="00E251B6"/>
    <w:rPr>
      <w:i/>
      <w:iCs/>
    </w:rPr>
  </w:style>
  <w:style w:type="character" w:customStyle="1" w:styleId="HTMLAddressChar">
    <w:name w:val="HTML Address Char"/>
    <w:basedOn w:val="DefaultParagraphFont"/>
    <w:link w:val="HTMLAddress"/>
    <w:uiPriority w:val="99"/>
    <w:semiHidden/>
    <w:locked/>
    <w:rsid w:val="00DB55B9"/>
    <w:rPr>
      <w:rFonts w:eastAsia="Calibri"/>
      <w:i/>
      <w:iCs/>
      <w:color w:val="000000"/>
    </w:rPr>
  </w:style>
  <w:style w:type="character" w:styleId="HTMLCite">
    <w:name w:val="HTML Cite"/>
    <w:basedOn w:val="DefaultParagraphFont"/>
    <w:uiPriority w:val="99"/>
    <w:semiHidden/>
    <w:locked/>
    <w:rsid w:val="00E251B6"/>
    <w:rPr>
      <w:rFonts w:cs="Times New Roman"/>
      <w:i/>
      <w:iCs/>
    </w:rPr>
  </w:style>
  <w:style w:type="character" w:styleId="HTMLCode">
    <w:name w:val="HTML Code"/>
    <w:basedOn w:val="DefaultParagraphFont"/>
    <w:uiPriority w:val="99"/>
    <w:semiHidden/>
    <w:locked/>
    <w:rsid w:val="00E251B6"/>
    <w:rPr>
      <w:rFonts w:ascii="Courier New" w:hAnsi="Courier New" w:cs="Courier New"/>
      <w:sz w:val="20"/>
      <w:szCs w:val="20"/>
    </w:rPr>
  </w:style>
  <w:style w:type="character" w:styleId="HTMLDefinition">
    <w:name w:val="HTML Definition"/>
    <w:basedOn w:val="DefaultParagraphFont"/>
    <w:uiPriority w:val="99"/>
    <w:semiHidden/>
    <w:locked/>
    <w:rsid w:val="00E251B6"/>
    <w:rPr>
      <w:rFonts w:cs="Times New Roman"/>
      <w:i/>
      <w:iCs/>
    </w:rPr>
  </w:style>
  <w:style w:type="character" w:styleId="HTMLKeyboard">
    <w:name w:val="HTML Keyboard"/>
    <w:basedOn w:val="DefaultParagraphFont"/>
    <w:uiPriority w:val="99"/>
    <w:semiHidden/>
    <w:locked/>
    <w:rsid w:val="00E251B6"/>
    <w:rPr>
      <w:rFonts w:ascii="Courier New" w:hAnsi="Courier New" w:cs="Courier New"/>
      <w:sz w:val="20"/>
      <w:szCs w:val="20"/>
    </w:rPr>
  </w:style>
  <w:style w:type="paragraph" w:styleId="HTMLPreformatted">
    <w:name w:val="HTML Preformatted"/>
    <w:basedOn w:val="Normal"/>
    <w:link w:val="HTMLPreformattedChar"/>
    <w:uiPriority w:val="99"/>
    <w:semiHidden/>
    <w:locked/>
    <w:rsid w:val="00E251B6"/>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locked/>
    <w:rsid w:val="00DB55B9"/>
    <w:rPr>
      <w:rFonts w:ascii="Courier New" w:eastAsia="Calibri" w:hAnsi="Courier New" w:cs="Courier New"/>
      <w:color w:val="000000"/>
      <w:sz w:val="20"/>
      <w:szCs w:val="20"/>
    </w:rPr>
  </w:style>
  <w:style w:type="character" w:styleId="HTMLSample">
    <w:name w:val="HTML Sample"/>
    <w:basedOn w:val="DefaultParagraphFont"/>
    <w:uiPriority w:val="99"/>
    <w:semiHidden/>
    <w:locked/>
    <w:rsid w:val="00E251B6"/>
    <w:rPr>
      <w:rFonts w:ascii="Courier New" w:hAnsi="Courier New" w:cs="Courier New"/>
    </w:rPr>
  </w:style>
  <w:style w:type="character" w:styleId="HTMLTypewriter">
    <w:name w:val="HTML Typewriter"/>
    <w:basedOn w:val="DefaultParagraphFont"/>
    <w:uiPriority w:val="99"/>
    <w:semiHidden/>
    <w:locked/>
    <w:rsid w:val="00E251B6"/>
    <w:rPr>
      <w:rFonts w:ascii="Courier New" w:hAnsi="Courier New" w:cs="Courier New"/>
      <w:sz w:val="20"/>
      <w:szCs w:val="20"/>
    </w:rPr>
  </w:style>
  <w:style w:type="character" w:styleId="HTMLVariable">
    <w:name w:val="HTML Variable"/>
    <w:basedOn w:val="DefaultParagraphFont"/>
    <w:uiPriority w:val="99"/>
    <w:semiHidden/>
    <w:locked/>
    <w:rsid w:val="00E251B6"/>
    <w:rPr>
      <w:rFonts w:cs="Times New Roman"/>
      <w:i/>
      <w:iCs/>
    </w:rPr>
  </w:style>
  <w:style w:type="character" w:styleId="LineNumber">
    <w:name w:val="line number"/>
    <w:basedOn w:val="DefaultParagraphFont"/>
    <w:uiPriority w:val="99"/>
    <w:semiHidden/>
    <w:locked/>
    <w:rsid w:val="00E251B6"/>
    <w:rPr>
      <w:rFonts w:cs="Times New Roman"/>
    </w:rPr>
  </w:style>
  <w:style w:type="paragraph" w:styleId="List">
    <w:name w:val="List"/>
    <w:basedOn w:val="Normal"/>
    <w:uiPriority w:val="99"/>
    <w:semiHidden/>
    <w:locked/>
    <w:rsid w:val="00E251B6"/>
    <w:pPr>
      <w:ind w:left="283" w:hanging="283"/>
    </w:pPr>
  </w:style>
  <w:style w:type="paragraph" w:styleId="List2">
    <w:name w:val="List 2"/>
    <w:basedOn w:val="Normal"/>
    <w:uiPriority w:val="99"/>
    <w:semiHidden/>
    <w:locked/>
    <w:rsid w:val="00E251B6"/>
    <w:pPr>
      <w:ind w:left="566" w:hanging="283"/>
    </w:pPr>
  </w:style>
  <w:style w:type="paragraph" w:styleId="List3">
    <w:name w:val="List 3"/>
    <w:basedOn w:val="Normal"/>
    <w:uiPriority w:val="99"/>
    <w:semiHidden/>
    <w:locked/>
    <w:rsid w:val="00E251B6"/>
    <w:pPr>
      <w:ind w:left="849" w:hanging="283"/>
    </w:pPr>
  </w:style>
  <w:style w:type="paragraph" w:styleId="List4">
    <w:name w:val="List 4"/>
    <w:basedOn w:val="Normal"/>
    <w:uiPriority w:val="99"/>
    <w:semiHidden/>
    <w:locked/>
    <w:rsid w:val="00E251B6"/>
    <w:pPr>
      <w:ind w:left="1132" w:hanging="283"/>
    </w:pPr>
  </w:style>
  <w:style w:type="paragraph" w:styleId="List5">
    <w:name w:val="List 5"/>
    <w:basedOn w:val="Normal"/>
    <w:uiPriority w:val="99"/>
    <w:semiHidden/>
    <w:locked/>
    <w:rsid w:val="00E251B6"/>
    <w:pPr>
      <w:ind w:left="1415" w:hanging="283"/>
    </w:pPr>
  </w:style>
  <w:style w:type="paragraph" w:styleId="ListBullet4">
    <w:name w:val="List Bullet 4"/>
    <w:basedOn w:val="Normal"/>
    <w:uiPriority w:val="99"/>
    <w:locked/>
    <w:rsid w:val="00E251B6"/>
    <w:pPr>
      <w:numPr>
        <w:numId w:val="1"/>
      </w:numPr>
      <w:tabs>
        <w:tab w:val="num" w:pos="1209"/>
      </w:tabs>
      <w:ind w:left="1209"/>
    </w:pPr>
  </w:style>
  <w:style w:type="paragraph" w:styleId="ListBullet5">
    <w:name w:val="List Bullet 5"/>
    <w:basedOn w:val="Normal"/>
    <w:uiPriority w:val="99"/>
    <w:locked/>
    <w:rsid w:val="00E251B6"/>
    <w:pPr>
      <w:numPr>
        <w:numId w:val="2"/>
      </w:numPr>
      <w:tabs>
        <w:tab w:val="num" w:pos="926"/>
        <w:tab w:val="num" w:pos="1492"/>
      </w:tabs>
      <w:ind w:left="1492"/>
    </w:pPr>
  </w:style>
  <w:style w:type="paragraph" w:styleId="ListContinue">
    <w:name w:val="List Continue"/>
    <w:basedOn w:val="Normal"/>
    <w:uiPriority w:val="99"/>
    <w:qFormat/>
    <w:locked/>
    <w:rsid w:val="00E251B6"/>
    <w:pPr>
      <w:ind w:left="283"/>
    </w:pPr>
  </w:style>
  <w:style w:type="paragraph" w:styleId="ListContinue2">
    <w:name w:val="List Continue 2"/>
    <w:basedOn w:val="Normal"/>
    <w:uiPriority w:val="99"/>
    <w:locked/>
    <w:rsid w:val="00E251B6"/>
    <w:pPr>
      <w:ind w:left="566"/>
    </w:pPr>
  </w:style>
  <w:style w:type="paragraph" w:styleId="ListContinue3">
    <w:name w:val="List Continue 3"/>
    <w:basedOn w:val="Normal"/>
    <w:uiPriority w:val="99"/>
    <w:locked/>
    <w:rsid w:val="00E251B6"/>
    <w:pPr>
      <w:ind w:left="849"/>
    </w:pPr>
  </w:style>
  <w:style w:type="paragraph" w:styleId="ListContinue4">
    <w:name w:val="List Continue 4"/>
    <w:basedOn w:val="Normal"/>
    <w:uiPriority w:val="99"/>
    <w:locked/>
    <w:rsid w:val="00E251B6"/>
    <w:pPr>
      <w:ind w:left="1132"/>
    </w:pPr>
  </w:style>
  <w:style w:type="paragraph" w:styleId="ListContinue5">
    <w:name w:val="List Continue 5"/>
    <w:basedOn w:val="Normal"/>
    <w:uiPriority w:val="99"/>
    <w:locked/>
    <w:rsid w:val="00E251B6"/>
    <w:pPr>
      <w:ind w:left="1415"/>
    </w:pPr>
  </w:style>
  <w:style w:type="paragraph" w:styleId="ListNumber3">
    <w:name w:val="List Number 3"/>
    <w:basedOn w:val="ListNumber2"/>
    <w:uiPriority w:val="99"/>
    <w:locked/>
    <w:rsid w:val="00D349D1"/>
    <w:pPr>
      <w:numPr>
        <w:numId w:val="17"/>
      </w:numPr>
      <w:tabs>
        <w:tab w:val="clear" w:pos="397"/>
      </w:tabs>
      <w:ind w:left="1078" w:hanging="284"/>
    </w:pPr>
  </w:style>
  <w:style w:type="paragraph" w:styleId="ListNumber4">
    <w:name w:val="List Number 4"/>
    <w:basedOn w:val="Normal"/>
    <w:uiPriority w:val="99"/>
    <w:locked/>
    <w:rsid w:val="00E251B6"/>
    <w:pPr>
      <w:numPr>
        <w:numId w:val="3"/>
      </w:numPr>
    </w:pPr>
  </w:style>
  <w:style w:type="paragraph" w:styleId="ListNumber5">
    <w:name w:val="List Number 5"/>
    <w:basedOn w:val="Normal"/>
    <w:uiPriority w:val="99"/>
    <w:locked/>
    <w:rsid w:val="00E251B6"/>
    <w:pPr>
      <w:numPr>
        <w:numId w:val="4"/>
      </w:numPr>
    </w:pPr>
  </w:style>
  <w:style w:type="paragraph" w:styleId="MessageHeader">
    <w:name w:val="Message Header"/>
    <w:basedOn w:val="Normal"/>
    <w:link w:val="MessageHeaderChar"/>
    <w:uiPriority w:val="99"/>
    <w:semiHidden/>
    <w:locked/>
    <w:rsid w:val="00E251B6"/>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character" w:customStyle="1" w:styleId="MessageHeaderChar">
    <w:name w:val="Message Header Char"/>
    <w:basedOn w:val="DefaultParagraphFont"/>
    <w:link w:val="MessageHeader"/>
    <w:uiPriority w:val="99"/>
    <w:semiHidden/>
    <w:locked/>
    <w:rsid w:val="00DB55B9"/>
    <w:rPr>
      <w:rFonts w:ascii="Arial" w:eastAsia="Calibri" w:hAnsi="Arial" w:cs="Arial"/>
      <w:color w:val="000000"/>
      <w:sz w:val="24"/>
      <w:szCs w:val="24"/>
      <w:shd w:val="pct20" w:color="auto" w:fill="auto"/>
    </w:rPr>
  </w:style>
  <w:style w:type="paragraph" w:styleId="NormalWeb">
    <w:name w:val="Normal (Web)"/>
    <w:basedOn w:val="Normal"/>
    <w:uiPriority w:val="99"/>
    <w:locked/>
    <w:rsid w:val="00E251B6"/>
    <w:rPr>
      <w:rFonts w:ascii="Times New Roman" w:hAnsi="Times New Roman"/>
      <w:sz w:val="24"/>
      <w:szCs w:val="24"/>
    </w:rPr>
  </w:style>
  <w:style w:type="paragraph" w:styleId="NormalIndent">
    <w:name w:val="Normal Indent"/>
    <w:basedOn w:val="Normal"/>
    <w:uiPriority w:val="99"/>
    <w:semiHidden/>
    <w:locked/>
    <w:rsid w:val="00E251B6"/>
    <w:pPr>
      <w:ind w:left="720"/>
    </w:pPr>
  </w:style>
  <w:style w:type="paragraph" w:styleId="NoteHeading">
    <w:name w:val="Note Heading"/>
    <w:basedOn w:val="Normal"/>
    <w:next w:val="Normal"/>
    <w:link w:val="NoteHeadingChar"/>
    <w:uiPriority w:val="99"/>
    <w:semiHidden/>
    <w:locked/>
    <w:rsid w:val="00E251B6"/>
  </w:style>
  <w:style w:type="character" w:customStyle="1" w:styleId="NoteHeadingChar">
    <w:name w:val="Note Heading Char"/>
    <w:basedOn w:val="DefaultParagraphFont"/>
    <w:link w:val="NoteHeading"/>
    <w:uiPriority w:val="99"/>
    <w:semiHidden/>
    <w:locked/>
    <w:rsid w:val="00DB55B9"/>
    <w:rPr>
      <w:rFonts w:eastAsia="Calibri"/>
      <w:color w:val="000000"/>
    </w:rPr>
  </w:style>
  <w:style w:type="paragraph" w:styleId="PlainText">
    <w:name w:val="Plain Text"/>
    <w:basedOn w:val="Normal"/>
    <w:link w:val="PlainTextChar"/>
    <w:uiPriority w:val="99"/>
    <w:semiHidden/>
    <w:locked/>
    <w:rsid w:val="00E251B6"/>
    <w:rPr>
      <w:rFonts w:ascii="Courier New" w:hAnsi="Courier New" w:cs="Courier New"/>
      <w:sz w:val="20"/>
      <w:szCs w:val="20"/>
    </w:rPr>
  </w:style>
  <w:style w:type="character" w:customStyle="1" w:styleId="PlainTextChar">
    <w:name w:val="Plain Text Char"/>
    <w:basedOn w:val="DefaultParagraphFont"/>
    <w:link w:val="PlainText"/>
    <w:uiPriority w:val="99"/>
    <w:semiHidden/>
    <w:locked/>
    <w:rsid w:val="00DB55B9"/>
    <w:rPr>
      <w:rFonts w:ascii="Courier New" w:eastAsia="Calibri" w:hAnsi="Courier New" w:cs="Courier New"/>
      <w:color w:val="000000"/>
      <w:sz w:val="20"/>
      <w:szCs w:val="20"/>
    </w:rPr>
  </w:style>
  <w:style w:type="paragraph" w:styleId="Salutation">
    <w:name w:val="Salutation"/>
    <w:basedOn w:val="Normal"/>
    <w:next w:val="Normal"/>
    <w:link w:val="SalutationChar"/>
    <w:uiPriority w:val="99"/>
    <w:semiHidden/>
    <w:locked/>
    <w:rsid w:val="00E251B6"/>
  </w:style>
  <w:style w:type="character" w:customStyle="1" w:styleId="SalutationChar">
    <w:name w:val="Salutation Char"/>
    <w:basedOn w:val="DefaultParagraphFont"/>
    <w:link w:val="Salutation"/>
    <w:uiPriority w:val="99"/>
    <w:semiHidden/>
    <w:locked/>
    <w:rsid w:val="00DB55B9"/>
    <w:rPr>
      <w:rFonts w:eastAsia="Calibri"/>
      <w:color w:val="000000"/>
    </w:rPr>
  </w:style>
  <w:style w:type="paragraph" w:styleId="Signature">
    <w:name w:val="Signature"/>
    <w:basedOn w:val="Normal"/>
    <w:link w:val="SignatureChar"/>
    <w:uiPriority w:val="99"/>
    <w:semiHidden/>
    <w:locked/>
    <w:rsid w:val="00E251B6"/>
    <w:pPr>
      <w:ind w:left="4252"/>
    </w:pPr>
  </w:style>
  <w:style w:type="character" w:customStyle="1" w:styleId="SignatureChar">
    <w:name w:val="Signature Char"/>
    <w:basedOn w:val="DefaultParagraphFont"/>
    <w:link w:val="Signature"/>
    <w:uiPriority w:val="99"/>
    <w:semiHidden/>
    <w:locked/>
    <w:rsid w:val="00DB55B9"/>
    <w:rPr>
      <w:rFonts w:eastAsia="Calibri"/>
      <w:color w:val="000000"/>
    </w:rPr>
  </w:style>
  <w:style w:type="character" w:styleId="Strong">
    <w:name w:val="Strong"/>
    <w:basedOn w:val="DefaultParagraphFont"/>
    <w:uiPriority w:val="22"/>
    <w:qFormat/>
    <w:locked/>
    <w:rsid w:val="001249CC"/>
    <w:rPr>
      <w:rFonts w:cs="Times New Roman"/>
      <w:b/>
      <w:bCs/>
    </w:rPr>
  </w:style>
  <w:style w:type="table" w:styleId="Table3Deffects1">
    <w:name w:val="Table 3D effects 1"/>
    <w:basedOn w:val="TableNormal"/>
    <w:uiPriority w:val="99"/>
    <w:locked/>
    <w:rsid w:val="00E251B6"/>
    <w:pPr>
      <w:spacing w:after="120"/>
    </w:pPr>
    <w:rPr>
      <w:rFonts w:eastAsia="Times New Roman"/>
      <w:sz w:val="20"/>
      <w:szCs w:val="20"/>
    </w:rPr>
    <w:tblPr/>
    <w:tcPr>
      <w:shd w:val="solid" w:color="C0C0C0" w:fill="FFFFFF"/>
    </w:tc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locked/>
    <w:rsid w:val="00E251B6"/>
    <w:pPr>
      <w:spacing w:after="120"/>
    </w:pPr>
    <w:rPr>
      <w:rFonts w:eastAsia="Times New Roman"/>
      <w:sz w:val="20"/>
      <w:szCs w:val="20"/>
    </w:rPr>
    <w:tblPr>
      <w:tblStyleRowBandSize w:val="1"/>
    </w:tblPr>
    <w:tcPr>
      <w:shd w:val="solid" w:color="C0C0C0" w:fill="FFFFFF"/>
    </w:tc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3Deffects3">
    <w:name w:val="Table 3D effects 3"/>
    <w:basedOn w:val="TableNormal"/>
    <w:uiPriority w:val="99"/>
    <w:locked/>
    <w:rsid w:val="00E251B6"/>
    <w:pPr>
      <w:spacing w:after="120"/>
    </w:pPr>
    <w:rPr>
      <w:rFonts w:eastAsia="Times New Roman"/>
      <w:sz w:val="20"/>
      <w:szCs w:val="20"/>
    </w:rPr>
    <w:tblPr>
      <w:tblStyleRowBandSize w:val="1"/>
      <w:tblStyleColBandSize w:val="1"/>
    </w:tbl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1">
    <w:name w:val="Table Classic 1"/>
    <w:basedOn w:val="TableNormal"/>
    <w:uiPriority w:val="99"/>
    <w:locked/>
    <w:rsid w:val="00E251B6"/>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6" w:space="0" w:color="000000"/>
          <w:tl2br w:val="none" w:sz="0" w:space="0" w:color="auto"/>
          <w:tr2bl w:val="none" w:sz="0" w:space="0" w:color="auto"/>
        </w:tcBorders>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2">
    <w:name w:val="Table Classic 2"/>
    <w:basedOn w:val="TableNormal"/>
    <w:uiPriority w:val="99"/>
    <w:locked/>
    <w:rsid w:val="00E251B6"/>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shd w:val="solid" w:color="C0C0C0" w:fill="FFFFFF"/>
      </w:tcPr>
    </w:tblStylePr>
    <w:tblStylePr w:type="neCel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rPr>
      <w:tblPr/>
      <w:tcPr>
        <w:tcBorders>
          <w:tl2br w:val="none" w:sz="0" w:space="0" w:color="auto"/>
          <w:tr2bl w:val="none" w:sz="0" w:space="0" w:color="auto"/>
        </w:tcBorders>
      </w:tcPr>
    </w:tblStylePr>
  </w:style>
  <w:style w:type="table" w:styleId="TableClassic3">
    <w:name w:val="Table Classic 3"/>
    <w:basedOn w:val="TableNormal"/>
    <w:uiPriority w:val="99"/>
    <w:locked/>
    <w:rsid w:val="00E251B6"/>
    <w:pPr>
      <w:spacing w:after="120"/>
    </w:pPr>
    <w:rPr>
      <w:rFonts w:eastAsia="Times New Roman"/>
      <w:color w:val="000080"/>
      <w:sz w:val="20"/>
      <w:szCs w:val="2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rPr>
      <w:tblPr/>
      <w:tcPr>
        <w:tcBorders>
          <w:tl2br w:val="none" w:sz="0" w:space="0" w:color="auto"/>
          <w:tr2bl w:val="none" w:sz="0" w:space="0" w:color="auto"/>
        </w:tcBorders>
      </w:tcPr>
    </w:tblStylePr>
  </w:style>
  <w:style w:type="table" w:styleId="TableClassic4">
    <w:name w:val="Table Classic 4"/>
    <w:basedOn w:val="TableNormal"/>
    <w:uiPriority w:val="99"/>
    <w:locked/>
    <w:rsid w:val="00E251B6"/>
    <w:pPr>
      <w:spacing w:after="120"/>
    </w:pPr>
    <w:rPr>
      <w:rFonts w:eastAsia="Times New Roman"/>
      <w:sz w:val="20"/>
      <w:szCs w:val="20"/>
    </w:rPr>
    <w:tblPr>
      <w:tblBorders>
        <w:top w:val="single" w:sz="12" w:space="0" w:color="000000"/>
        <w:left w:val="single" w:sz="6" w:space="0" w:color="000000"/>
        <w:bottom w:val="single" w:sz="12" w:space="0" w:color="000000"/>
        <w:right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orful1">
    <w:name w:val="Table Colorful 1"/>
    <w:basedOn w:val="TableNormal"/>
    <w:uiPriority w:val="99"/>
    <w:locked/>
    <w:rsid w:val="00E251B6"/>
    <w:pPr>
      <w:spacing w:after="120"/>
    </w:pPr>
    <w:rPr>
      <w:rFonts w:eastAsia="Times New Roman"/>
      <w:color w:val="FFFFFF"/>
      <w:sz w:val="20"/>
      <w:szCs w:val="20"/>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rPr>
      <w:tblPr/>
      <w:tcPr>
        <w:tcBorders>
          <w:tl2br w:val="none" w:sz="0" w:space="0" w:color="auto"/>
          <w:tr2bl w:val="none" w:sz="0" w:space="0" w:color="auto"/>
        </w:tcBorders>
        <w:shd w:val="solid" w:color="000000" w:fill="FFFFFF"/>
      </w:tcPr>
    </w:tblStylePr>
    <w:tblStylePr w:type="firstCol">
      <w:rPr>
        <w:rFonts w:cs="Times New Roman"/>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rPr>
      <w:tblPr/>
      <w:tcPr>
        <w:tcBorders>
          <w:tl2br w:val="none" w:sz="0" w:space="0" w:color="auto"/>
          <w:tr2bl w:val="none" w:sz="0" w:space="0" w:color="auto"/>
        </w:tcBorders>
      </w:tcPr>
    </w:tblStylePr>
  </w:style>
  <w:style w:type="table" w:styleId="TableColorful2">
    <w:name w:val="Table Colorful 2"/>
    <w:basedOn w:val="TableNormal"/>
    <w:uiPriority w:val="99"/>
    <w:locked/>
    <w:rsid w:val="00E251B6"/>
    <w:pPr>
      <w:spacing w:after="120"/>
    </w:pPr>
    <w:rPr>
      <w:rFonts w:eastAsia="Times New Roman"/>
      <w:sz w:val="20"/>
      <w:szCs w:val="20"/>
    </w:rPr>
    <w:tblPr>
      <w:tblBorders>
        <w:bottom w:val="single" w:sz="12" w:space="0" w:color="000000"/>
      </w:tblBorders>
    </w:tblPr>
    <w:tcPr>
      <w:shd w:val="pct20" w:color="FFFF00" w:fill="FFFFFF"/>
    </w:tcPr>
    <w:tblStylePr w:type="firstRow">
      <w:rPr>
        <w:rFonts w:cs="Times New Roman"/>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rPr>
      <w:tblPr/>
      <w:tcPr>
        <w:tcBorders>
          <w:tl2br w:val="none" w:sz="0" w:space="0" w:color="auto"/>
          <w:tr2bl w:val="none" w:sz="0" w:space="0" w:color="auto"/>
        </w:tcBorders>
      </w:tcPr>
    </w:tblStylePr>
  </w:style>
  <w:style w:type="table" w:styleId="TableColorful3">
    <w:name w:val="Table Colorful 3"/>
    <w:basedOn w:val="TableNormal"/>
    <w:uiPriority w:val="99"/>
    <w:locked/>
    <w:rsid w:val="00E251B6"/>
    <w:pPr>
      <w:spacing w:after="120"/>
    </w:pPr>
    <w:rPr>
      <w:rFonts w:eastAsia="Times New Roman"/>
      <w:sz w:val="20"/>
      <w:szCs w:val="20"/>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locked/>
    <w:rsid w:val="00E251B6"/>
    <w:pPr>
      <w:spacing w:after="120"/>
    </w:pPr>
    <w:rPr>
      <w:rFonts w:eastAsia="Times New Roman"/>
      <w:b/>
      <w:bCs/>
      <w:sz w:val="20"/>
      <w:szCs w:val="20"/>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bottom w:val="double" w:sz="6"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25" w:color="000000" w:fill="FFFFFF"/>
      </w:tcPr>
    </w:tblStylePr>
    <w:tblStylePr w:type="band2Vert">
      <w:rPr>
        <w:rFonts w:cs="Times New Roman"/>
      </w:rPr>
      <w:tblPr/>
      <w:tcPr>
        <w:shd w:val="pct25" w:color="FF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2">
    <w:name w:val="Table Columns 2"/>
    <w:basedOn w:val="TableNormal"/>
    <w:uiPriority w:val="99"/>
    <w:locked/>
    <w:rsid w:val="00E251B6"/>
    <w:pPr>
      <w:spacing w:after="120"/>
    </w:pPr>
    <w:rPr>
      <w:rFonts w:eastAsia="Times New Roman"/>
      <w:b/>
      <w:bCs/>
      <w:sz w:val="20"/>
      <w:szCs w:val="20"/>
    </w:rPr>
    <w:tblPr>
      <w:tblStyleColBandSize w:val="1"/>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30" w:color="000000" w:fill="FFFFFF"/>
      </w:tcPr>
    </w:tblStylePr>
    <w:tblStylePr w:type="band2Vert">
      <w:rPr>
        <w:rFonts w:cs="Times New Roman"/>
      </w:rPr>
      <w:tblPr/>
      <w:tcPr>
        <w:shd w:val="pct25" w:color="00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3">
    <w:name w:val="Table Columns 3"/>
    <w:basedOn w:val="TableNormal"/>
    <w:uiPriority w:val="99"/>
    <w:locked/>
    <w:rsid w:val="00E251B6"/>
    <w:pPr>
      <w:spacing w:after="120"/>
    </w:pPr>
    <w:rPr>
      <w:rFonts w:eastAsia="Times New Roman"/>
      <w:b/>
      <w:bCs/>
      <w:sz w:val="20"/>
      <w:szCs w:val="20"/>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op w:val="single" w:sz="6" w:space="0" w:color="000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10" w:color="000000" w:fill="FFFFFF"/>
      </w:tcPr>
    </w:tblStylePr>
    <w:tblStylePr w:type="neCell">
      <w:rPr>
        <w:rFonts w:cs="Times New Roman"/>
      </w:rPr>
      <w:tblPr/>
      <w:tcPr>
        <w:tcBorders>
          <w:tl2br w:val="none" w:sz="0" w:space="0" w:color="auto"/>
          <w:tr2bl w:val="none" w:sz="0" w:space="0" w:color="auto"/>
        </w:tcBorders>
      </w:tcPr>
    </w:tblStylePr>
  </w:style>
  <w:style w:type="table" w:styleId="TableColumns4">
    <w:name w:val="Table Columns 4"/>
    <w:basedOn w:val="TableNormal"/>
    <w:uiPriority w:val="99"/>
    <w:locked/>
    <w:rsid w:val="00E251B6"/>
    <w:pPr>
      <w:spacing w:after="120"/>
    </w:pPr>
    <w:rPr>
      <w:rFonts w:eastAsia="Times New Roman"/>
      <w:sz w:val="20"/>
      <w:szCs w:val="20"/>
    </w:rPr>
    <w:tblPr>
      <w:tblStyleColBandSize w:val="1"/>
    </w:tblPr>
    <w:tblStylePr w:type="firstRow">
      <w:rPr>
        <w:rFonts w:cs="Times New Roman"/>
      </w:rPr>
      <w:tblPr/>
      <w:tcPr>
        <w:tcBorders>
          <w:tl2br w:val="none" w:sz="0" w:space="0" w:color="auto"/>
          <w:tr2bl w:val="none" w:sz="0" w:space="0" w:color="auto"/>
        </w:tcBorders>
        <w:shd w:val="solid" w:color="0000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50" w:color="008080" w:fill="FFFFFF"/>
      </w:tcPr>
    </w:tblStylePr>
    <w:tblStylePr w:type="band2Vert">
      <w:rPr>
        <w:rFonts w:cs="Times New Roman"/>
      </w:rPr>
      <w:tblPr/>
      <w:tcPr>
        <w:shd w:val="pct10" w:color="000000" w:fill="FFFFFF"/>
      </w:tcPr>
    </w:tblStylePr>
  </w:style>
  <w:style w:type="table" w:styleId="TableColumns5">
    <w:name w:val="Table Columns 5"/>
    <w:basedOn w:val="TableNormal"/>
    <w:uiPriority w:val="99"/>
    <w:locked/>
    <w:rsid w:val="00E251B6"/>
    <w:pPr>
      <w:spacing w:after="120"/>
    </w:pPr>
    <w:rPr>
      <w:rFonts w:eastAsia="Times New Roman"/>
      <w:sz w:val="20"/>
      <w:szCs w:val="20"/>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808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style>
  <w:style w:type="table" w:styleId="TableContemporary">
    <w:name w:val="Table Contemporary"/>
    <w:basedOn w:val="TableNormal"/>
    <w:uiPriority w:val="99"/>
    <w:locked/>
    <w:rsid w:val="00E251B6"/>
    <w:pPr>
      <w:spacing w:after="120"/>
    </w:pPr>
    <w:rPr>
      <w:rFonts w:eastAsia="Times New Roman"/>
      <w:sz w:val="20"/>
      <w:szCs w:val="20"/>
    </w:rPr>
    <w:tblPr>
      <w:tblStyleRowBandSize w:val="1"/>
      <w:tblBorders>
        <w:insideH w:val="single" w:sz="18" w:space="0" w:color="FFFFFF"/>
        <w:insideV w:val="single" w:sz="18" w:space="0" w:color="FFFFFF"/>
      </w:tblBorders>
    </w:tblPr>
    <w:tblStylePr w:type="firstRow">
      <w:rPr>
        <w:rFonts w:cs="Times New Roman"/>
      </w:rPr>
      <w:tblPr/>
      <w:tcPr>
        <w:tcBorders>
          <w:tl2br w:val="none" w:sz="0" w:space="0" w:color="auto"/>
          <w:tr2bl w:val="none" w:sz="0" w:space="0" w:color="auto"/>
        </w:tcBorders>
        <w:shd w:val="pct20" w:color="000000" w:fill="FFFFFF"/>
      </w:tcPr>
    </w:tblStylePr>
    <w:tblStylePr w:type="band1Horz">
      <w:rPr>
        <w:rFonts w:cs="Times New Roman"/>
      </w:rPr>
      <w:tblPr/>
      <w:tcPr>
        <w:tcBorders>
          <w:tl2br w:val="none" w:sz="0" w:space="0" w:color="auto"/>
          <w:tr2bl w:val="none" w:sz="0" w:space="0" w:color="auto"/>
        </w:tcBorders>
        <w:shd w:val="pct5" w:color="000000" w:fill="FFFFFF"/>
      </w:tcPr>
    </w:tblStylePr>
    <w:tblStylePr w:type="band2Horz">
      <w:rPr>
        <w:rFonts w:cs="Times New Roman"/>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locked/>
    <w:rsid w:val="00E251B6"/>
    <w:pPr>
      <w:spacing w:after="120"/>
    </w:pPr>
    <w:rPr>
      <w:rFonts w:eastAsia="Times New Roman"/>
      <w:sz w:val="20"/>
      <w:szCs w:val="20"/>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style>
  <w:style w:type="table" w:styleId="TableGrid1">
    <w:name w:val="Table Grid 1"/>
    <w:basedOn w:val="TableNormal"/>
    <w:uiPriority w:val="99"/>
    <w:locked/>
    <w:rsid w:val="00E251B6"/>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2">
    <w:name w:val="Table Grid 2"/>
    <w:basedOn w:val="TableNormal"/>
    <w:uiPriority w:val="99"/>
    <w:locked/>
    <w:rsid w:val="00E251B6"/>
    <w:pPr>
      <w:spacing w:after="120"/>
    </w:pPr>
    <w:rPr>
      <w:rFonts w:eastAsia="Times New Roman"/>
      <w:sz w:val="20"/>
      <w:szCs w:val="20"/>
    </w:rPr>
    <w:tblPr>
      <w:tblBorders>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3">
    <w:name w:val="Table Grid 3"/>
    <w:basedOn w:val="TableNormal"/>
    <w:uiPriority w:val="99"/>
    <w:locked/>
    <w:rsid w:val="00E251B6"/>
    <w:pPr>
      <w:spacing w:after="120"/>
    </w:pPr>
    <w:rPr>
      <w:rFonts w:eastAsia="Times New Roman"/>
      <w:sz w:val="20"/>
      <w:szCs w:val="20"/>
    </w:rPr>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4">
    <w:name w:val="Table Grid 4"/>
    <w:basedOn w:val="TableNormal"/>
    <w:uiPriority w:val="99"/>
    <w:locked/>
    <w:rsid w:val="00E251B6"/>
    <w:pPr>
      <w:spacing w:after="120"/>
    </w:pPr>
    <w:rPr>
      <w:rFonts w:eastAsia="Times New Roman"/>
      <w:sz w:val="20"/>
      <w:szCs w:val="20"/>
    </w:rPr>
    <w:tblPr>
      <w:tblBorders>
        <w:left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op w:val="single" w:sz="6" w:space="0" w:color="000000"/>
          <w:tl2br w:val="none" w:sz="0" w:space="0" w:color="auto"/>
          <w:tr2bl w:val="none" w:sz="0" w:space="0" w:color="auto"/>
        </w:tcBorders>
        <w:shd w:val="pct30" w:color="FFFF00" w:fill="FFFFFF"/>
      </w:tcPr>
    </w:tblStylePr>
    <w:tblStylePr w:type="lastCol">
      <w:rPr>
        <w:rFonts w:cs="Times New Roman"/>
      </w:rPr>
      <w:tblPr/>
      <w:tcPr>
        <w:tcBorders>
          <w:tl2br w:val="none" w:sz="0" w:space="0" w:color="auto"/>
          <w:tr2bl w:val="none" w:sz="0" w:space="0" w:color="auto"/>
        </w:tcBorders>
      </w:tcPr>
    </w:tblStylePr>
  </w:style>
  <w:style w:type="table" w:styleId="TableGrid5">
    <w:name w:val="Table Grid 5"/>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locked/>
    <w:rsid w:val="00E251B6"/>
    <w:pPr>
      <w:spacing w:after="120"/>
    </w:pPr>
    <w:rPr>
      <w:rFonts w:eastAsia="Times New Roman"/>
      <w:b/>
      <w:bCs/>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locked/>
    <w:rsid w:val="00E251B6"/>
    <w:pPr>
      <w:spacing w:after="120"/>
    </w:pPr>
    <w:rPr>
      <w:rFonts w:eastAsia="Times New Roman"/>
      <w:sz w:val="20"/>
      <w:szCs w:val="20"/>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List1">
    <w:name w:val="Table List 1"/>
    <w:basedOn w:val="TableNormal"/>
    <w:uiPriority w:val="99"/>
    <w:locked/>
    <w:rsid w:val="00E251B6"/>
    <w:pPr>
      <w:spacing w:after="120"/>
    </w:pPr>
    <w:rPr>
      <w:rFonts w:eastAsia="Times New Roman"/>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solid" w:color="C0C0C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2">
    <w:name w:val="Table List 2"/>
    <w:basedOn w:val="TableNormal"/>
    <w:uiPriority w:val="99"/>
    <w:locked/>
    <w:rsid w:val="00E251B6"/>
    <w:pPr>
      <w:spacing w:after="120"/>
    </w:pPr>
    <w:rPr>
      <w:rFonts w:eastAsia="Times New Roman"/>
      <w:sz w:val="20"/>
      <w:szCs w:val="20"/>
    </w:rPr>
    <w:tblPr>
      <w:tblStyleRowBandSize w:val="2"/>
      <w:tblBorders>
        <w:bottom w:val="single" w:sz="12" w:space="0" w:color="808080"/>
      </w:tblBorders>
    </w:tblPr>
    <w:tblStylePr w:type="firstRow">
      <w:rPr>
        <w:rFonts w:cs="Times New Roman"/>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FF0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3">
    <w:name w:val="Table List 3"/>
    <w:basedOn w:val="TableNormal"/>
    <w:uiPriority w:val="99"/>
    <w:locked/>
    <w:rsid w:val="00E251B6"/>
    <w:pPr>
      <w:spacing w:after="120"/>
    </w:pPr>
    <w:rPr>
      <w:rFonts w:eastAsia="Times New Roman"/>
      <w:sz w:val="20"/>
      <w:szCs w:val="20"/>
    </w:rPr>
    <w:tblPr>
      <w:tblBorders>
        <w:top w:val="single" w:sz="12" w:space="0" w:color="000000"/>
        <w:bottom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4">
    <w:name w:val="Table List 4"/>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locked/>
    <w:rsid w:val="00E251B6"/>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style>
  <w:style w:type="table" w:styleId="TableList6">
    <w:name w:val="Table List 6"/>
    <w:basedOn w:val="TableNormal"/>
    <w:uiPriority w:val="99"/>
    <w:locked/>
    <w:rsid w:val="00E251B6"/>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locked/>
    <w:rsid w:val="00E251B6"/>
    <w:pPr>
      <w:spacing w:after="120"/>
    </w:pPr>
    <w:rPr>
      <w:rFonts w:eastAsia="Times New Roman"/>
      <w:sz w:val="20"/>
      <w:szCs w:val="20"/>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rPr>
      <w:tblPr/>
      <w:tcPr>
        <w:tcBorders>
          <w:top w:val="single" w:sz="12" w:space="0" w:color="008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locked/>
    <w:rsid w:val="00E251B6"/>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locked/>
    <w:rsid w:val="00E251B6"/>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locked/>
    <w:rsid w:val="00E251B6"/>
    <w:pPr>
      <w:spacing w:after="120"/>
    </w:pPr>
    <w:rPr>
      <w:rFonts w:eastAsia="Times New Roman"/>
      <w:sz w:val="20"/>
      <w:szCs w:val="20"/>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locked/>
    <w:rsid w:val="00E251B6"/>
    <w:pPr>
      <w:spacing w:after="120"/>
    </w:pPr>
    <w:rPr>
      <w:rFonts w:eastAsia="Times New Roman"/>
      <w:sz w:val="20"/>
      <w:szCs w:val="20"/>
    </w:rPr>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6" w:space="0" w:color="000000"/>
          <w:tl2br w:val="none" w:sz="0" w:space="0" w:color="auto"/>
          <w:tr2bl w:val="none" w:sz="0" w:space="0" w:color="auto"/>
        </w:tcBorders>
      </w:tcPr>
    </w:tblStylePr>
    <w:tblStylePr w:type="neCell">
      <w:rPr>
        <w:rFonts w:cs="Times New Roman"/>
      </w:rPr>
      <w:tblPr/>
      <w:tcPr>
        <w:tcBorders>
          <w:left w:val="none" w:sz="0" w:space="0" w:color="auto"/>
          <w:tl2br w:val="none" w:sz="0" w:space="0" w:color="auto"/>
          <w:tr2bl w:val="none" w:sz="0" w:space="0" w:color="auto"/>
        </w:tcBorders>
      </w:tcPr>
    </w:tblStylePr>
    <w:tblStylePr w:type="swCell">
      <w:rPr>
        <w:rFonts w:cs="Times New Roman"/>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locked/>
    <w:rsid w:val="00E251B6"/>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locked/>
    <w:rsid w:val="00E251B6"/>
    <w:pPr>
      <w:spacing w:after="120"/>
    </w:pPr>
    <w:rPr>
      <w:rFonts w:eastAsia="Times New Roman"/>
      <w:sz w:val="20"/>
      <w:szCs w:val="20"/>
    </w:rPr>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Subtle2">
    <w:name w:val="Table Subtle 2"/>
    <w:basedOn w:val="TableNormal"/>
    <w:uiPriority w:val="99"/>
    <w:locked/>
    <w:rsid w:val="00E251B6"/>
    <w:pPr>
      <w:spacing w:after="120"/>
    </w:pPr>
    <w:rPr>
      <w:rFonts w:eastAsia="Times New Roman"/>
      <w:sz w:val="20"/>
      <w:szCs w:val="20"/>
    </w:rPr>
    <w:tblPr>
      <w:tblBorders>
        <w:left w:val="single" w:sz="6" w:space="0" w:color="000000"/>
        <w:right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shd w:val="pct25" w:color="008000" w:fill="FFFFFF"/>
      </w:tcPr>
    </w:tblStylePr>
    <w:tblStylePr w:type="lastCol">
      <w:rPr>
        <w:rFonts w:cs="Times New Roman"/>
      </w:rPr>
      <w:tblPr/>
      <w:tcPr>
        <w:tcBorders>
          <w:left w:val="single" w:sz="12"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Theme">
    <w:name w:val="Table Theme"/>
    <w:basedOn w:val="TableNormal"/>
    <w:uiPriority w:val="99"/>
    <w:locked/>
    <w:rsid w:val="00E251B6"/>
    <w:pPr>
      <w:spacing w:after="120"/>
    </w:pPr>
    <w:rPr>
      <w:rFonts w:eastAsia="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locked/>
    <w:rsid w:val="00E251B6"/>
    <w:pPr>
      <w:spacing w:after="120"/>
    </w:pPr>
    <w:rPr>
      <w:rFonts w:eastAsia="Times New Roman"/>
      <w:sz w:val="20"/>
      <w:szCs w:val="20"/>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2">
    <w:name w:val="Table Web 2"/>
    <w:basedOn w:val="TableNormal"/>
    <w:uiPriority w:val="99"/>
    <w:locked/>
    <w:rsid w:val="00E251B6"/>
    <w:pPr>
      <w:spacing w:after="120"/>
    </w:pPr>
    <w:rPr>
      <w:rFonts w:eastAsia="Times New Roman"/>
      <w:sz w:val="20"/>
      <w:szCs w:val="20"/>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3">
    <w:name w:val="Table Web 3"/>
    <w:basedOn w:val="TableNormal"/>
    <w:uiPriority w:val="99"/>
    <w:locked/>
    <w:rsid w:val="00E251B6"/>
    <w:pPr>
      <w:spacing w:after="120"/>
    </w:pPr>
    <w:rPr>
      <w:rFonts w:eastAsia="Times New Roman"/>
      <w:sz w:val="20"/>
      <w:szCs w:val="20"/>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paragraph" w:customStyle="1" w:styleId="VersoPageHeading">
    <w:name w:val="Verso Page Heading"/>
    <w:uiPriority w:val="12"/>
    <w:qFormat/>
    <w:rsid w:val="00D1044D"/>
    <w:pPr>
      <w:spacing w:before="180" w:after="60"/>
    </w:pPr>
    <w:rPr>
      <w:rFonts w:eastAsia="Times New Roman"/>
      <w:bCs/>
      <w:color w:val="001D34" w:themeColor="accent2"/>
      <w:sz w:val="24"/>
      <w:szCs w:val="26"/>
      <w:lang w:eastAsia="en-US"/>
    </w:rPr>
  </w:style>
  <w:style w:type="paragraph" w:customStyle="1" w:styleId="BusinessUnitName">
    <w:name w:val="Business Unit Name"/>
    <w:uiPriority w:val="12"/>
    <w:rsid w:val="00897FEE"/>
    <w:rPr>
      <w:b/>
      <w:caps/>
      <w:noProof/>
      <w:color w:val="FFFFFF"/>
      <w:spacing w:val="16"/>
      <w:szCs w:val="24"/>
      <w:lang w:eastAsia="en-US"/>
    </w:rPr>
  </w:style>
  <w:style w:type="character" w:styleId="CommentReference">
    <w:name w:val="annotation reference"/>
    <w:basedOn w:val="DefaultParagraphFont"/>
    <w:uiPriority w:val="99"/>
    <w:semiHidden/>
    <w:locked/>
    <w:rsid w:val="00AD275A"/>
    <w:rPr>
      <w:rFonts w:cs="Times New Roman"/>
      <w:sz w:val="16"/>
      <w:szCs w:val="16"/>
    </w:rPr>
  </w:style>
  <w:style w:type="paragraph" w:styleId="CommentText">
    <w:name w:val="annotation text"/>
    <w:basedOn w:val="Normal"/>
    <w:link w:val="CommentTextChar"/>
    <w:uiPriority w:val="99"/>
    <w:locked/>
    <w:rsid w:val="00AD275A"/>
    <w:rPr>
      <w:sz w:val="20"/>
      <w:szCs w:val="20"/>
    </w:rPr>
  </w:style>
  <w:style w:type="character" w:customStyle="1" w:styleId="CommentTextChar">
    <w:name w:val="Comment Text Char"/>
    <w:basedOn w:val="DefaultParagraphFont"/>
    <w:link w:val="CommentText"/>
    <w:uiPriority w:val="99"/>
    <w:rsid w:val="00DB55B9"/>
    <w:rPr>
      <w:rFonts w:eastAsia="Calibri"/>
      <w:color w:val="000000"/>
      <w:sz w:val="20"/>
      <w:szCs w:val="20"/>
    </w:rPr>
  </w:style>
  <w:style w:type="paragraph" w:styleId="CommentSubject">
    <w:name w:val="annotation subject"/>
    <w:basedOn w:val="CommentText"/>
    <w:next w:val="CommentText"/>
    <w:link w:val="CommentSubjectChar"/>
    <w:uiPriority w:val="99"/>
    <w:semiHidden/>
    <w:locked/>
    <w:rsid w:val="00AD275A"/>
    <w:rPr>
      <w:b/>
      <w:bCs/>
    </w:rPr>
  </w:style>
  <w:style w:type="character" w:customStyle="1" w:styleId="CommentSubjectChar">
    <w:name w:val="Comment Subject Char"/>
    <w:basedOn w:val="CommentTextChar"/>
    <w:link w:val="CommentSubject"/>
    <w:uiPriority w:val="99"/>
    <w:semiHidden/>
    <w:rsid w:val="00DB55B9"/>
    <w:rPr>
      <w:rFonts w:eastAsia="Calibri"/>
      <w:b/>
      <w:bCs/>
      <w:color w:val="000000"/>
      <w:sz w:val="20"/>
      <w:szCs w:val="20"/>
    </w:rPr>
  </w:style>
  <w:style w:type="paragraph" w:styleId="DocumentMap">
    <w:name w:val="Document Map"/>
    <w:basedOn w:val="Normal"/>
    <w:link w:val="DocumentMapChar"/>
    <w:uiPriority w:val="99"/>
    <w:semiHidden/>
    <w:locked/>
    <w:rsid w:val="00AD275A"/>
    <w:pPr>
      <w:shd w:val="clear" w:color="auto" w:fill="000080"/>
    </w:pPr>
    <w:rPr>
      <w:rFonts w:ascii="Tahoma" w:hAnsi="Tahoma" w:cs="Tahoma"/>
      <w:sz w:val="20"/>
      <w:szCs w:val="20"/>
    </w:rPr>
  </w:style>
  <w:style w:type="character" w:customStyle="1" w:styleId="DocumentMapChar">
    <w:name w:val="Document Map Char"/>
    <w:basedOn w:val="DefaultParagraphFont"/>
    <w:link w:val="DocumentMap"/>
    <w:uiPriority w:val="99"/>
    <w:semiHidden/>
    <w:rsid w:val="00DB55B9"/>
    <w:rPr>
      <w:rFonts w:ascii="Tahoma" w:eastAsia="Calibri" w:hAnsi="Tahoma" w:cs="Tahoma"/>
      <w:color w:val="000000"/>
      <w:sz w:val="20"/>
      <w:szCs w:val="20"/>
      <w:shd w:val="clear" w:color="auto" w:fill="000080"/>
    </w:rPr>
  </w:style>
  <w:style w:type="character" w:styleId="EndnoteReference">
    <w:name w:val="endnote reference"/>
    <w:basedOn w:val="DefaultParagraphFont"/>
    <w:uiPriority w:val="99"/>
    <w:semiHidden/>
    <w:locked/>
    <w:rsid w:val="00AD275A"/>
    <w:rPr>
      <w:rFonts w:cs="Times New Roman"/>
      <w:vertAlign w:val="superscript"/>
    </w:rPr>
  </w:style>
  <w:style w:type="paragraph" w:styleId="EndnoteText">
    <w:name w:val="endnote text"/>
    <w:basedOn w:val="Normal"/>
    <w:link w:val="EndnoteTextChar"/>
    <w:uiPriority w:val="99"/>
    <w:semiHidden/>
    <w:locked/>
    <w:rsid w:val="00AD275A"/>
    <w:rPr>
      <w:sz w:val="20"/>
      <w:szCs w:val="20"/>
    </w:rPr>
  </w:style>
  <w:style w:type="character" w:customStyle="1" w:styleId="EndnoteTextChar">
    <w:name w:val="Endnote Text Char"/>
    <w:basedOn w:val="DefaultParagraphFont"/>
    <w:link w:val="EndnoteText"/>
    <w:uiPriority w:val="99"/>
    <w:semiHidden/>
    <w:rsid w:val="00DB55B9"/>
    <w:rPr>
      <w:rFonts w:eastAsia="Calibri"/>
      <w:color w:val="000000"/>
      <w:sz w:val="20"/>
      <w:szCs w:val="20"/>
    </w:rPr>
  </w:style>
  <w:style w:type="paragraph" w:styleId="Index1">
    <w:name w:val="index 1"/>
    <w:basedOn w:val="Normal"/>
    <w:next w:val="Normal"/>
    <w:autoRedefine/>
    <w:uiPriority w:val="99"/>
    <w:semiHidden/>
    <w:locked/>
    <w:rsid w:val="00AD275A"/>
    <w:pPr>
      <w:ind w:left="220" w:hanging="220"/>
    </w:pPr>
  </w:style>
  <w:style w:type="paragraph" w:styleId="Index2">
    <w:name w:val="index 2"/>
    <w:basedOn w:val="Normal"/>
    <w:next w:val="Normal"/>
    <w:autoRedefine/>
    <w:uiPriority w:val="99"/>
    <w:semiHidden/>
    <w:locked/>
    <w:rsid w:val="00AD275A"/>
    <w:pPr>
      <w:ind w:left="440" w:hanging="220"/>
    </w:pPr>
  </w:style>
  <w:style w:type="paragraph" w:styleId="Index3">
    <w:name w:val="index 3"/>
    <w:basedOn w:val="Normal"/>
    <w:next w:val="Normal"/>
    <w:autoRedefine/>
    <w:uiPriority w:val="99"/>
    <w:semiHidden/>
    <w:locked/>
    <w:rsid w:val="00AD275A"/>
    <w:pPr>
      <w:ind w:left="660" w:hanging="220"/>
    </w:pPr>
  </w:style>
  <w:style w:type="paragraph" w:styleId="Index4">
    <w:name w:val="index 4"/>
    <w:basedOn w:val="Normal"/>
    <w:next w:val="Normal"/>
    <w:autoRedefine/>
    <w:uiPriority w:val="99"/>
    <w:semiHidden/>
    <w:locked/>
    <w:rsid w:val="00AD275A"/>
    <w:pPr>
      <w:ind w:left="880" w:hanging="220"/>
    </w:pPr>
  </w:style>
  <w:style w:type="paragraph" w:styleId="Index5">
    <w:name w:val="index 5"/>
    <w:basedOn w:val="Normal"/>
    <w:next w:val="Normal"/>
    <w:autoRedefine/>
    <w:uiPriority w:val="99"/>
    <w:semiHidden/>
    <w:locked/>
    <w:rsid w:val="00AD275A"/>
    <w:pPr>
      <w:ind w:left="1100" w:hanging="220"/>
    </w:pPr>
  </w:style>
  <w:style w:type="paragraph" w:styleId="Index6">
    <w:name w:val="index 6"/>
    <w:basedOn w:val="Normal"/>
    <w:next w:val="Normal"/>
    <w:autoRedefine/>
    <w:uiPriority w:val="99"/>
    <w:semiHidden/>
    <w:locked/>
    <w:rsid w:val="00AD275A"/>
    <w:pPr>
      <w:ind w:left="1320" w:hanging="220"/>
    </w:pPr>
  </w:style>
  <w:style w:type="paragraph" w:styleId="Index7">
    <w:name w:val="index 7"/>
    <w:basedOn w:val="Normal"/>
    <w:next w:val="Normal"/>
    <w:autoRedefine/>
    <w:uiPriority w:val="99"/>
    <w:semiHidden/>
    <w:locked/>
    <w:rsid w:val="00AD275A"/>
    <w:pPr>
      <w:ind w:left="1540" w:hanging="220"/>
    </w:pPr>
  </w:style>
  <w:style w:type="paragraph" w:styleId="Index8">
    <w:name w:val="index 8"/>
    <w:basedOn w:val="Normal"/>
    <w:next w:val="Normal"/>
    <w:autoRedefine/>
    <w:uiPriority w:val="99"/>
    <w:semiHidden/>
    <w:locked/>
    <w:rsid w:val="00AD275A"/>
    <w:pPr>
      <w:ind w:left="1760" w:hanging="220"/>
    </w:pPr>
  </w:style>
  <w:style w:type="paragraph" w:styleId="Index9">
    <w:name w:val="index 9"/>
    <w:basedOn w:val="Normal"/>
    <w:next w:val="Normal"/>
    <w:autoRedefine/>
    <w:uiPriority w:val="99"/>
    <w:locked/>
    <w:rsid w:val="00AD275A"/>
    <w:pPr>
      <w:ind w:left="1980" w:hanging="220"/>
    </w:pPr>
  </w:style>
  <w:style w:type="paragraph" w:styleId="IndexHeading">
    <w:name w:val="index heading"/>
    <w:basedOn w:val="Normal"/>
    <w:next w:val="Index1"/>
    <w:uiPriority w:val="99"/>
    <w:semiHidden/>
    <w:locked/>
    <w:rsid w:val="00AD275A"/>
    <w:rPr>
      <w:rFonts w:ascii="Arial" w:hAnsi="Arial" w:cs="Arial"/>
      <w:b/>
      <w:bCs/>
    </w:rPr>
  </w:style>
  <w:style w:type="paragraph" w:styleId="MacroText">
    <w:name w:val="macro"/>
    <w:link w:val="MacroTextChar"/>
    <w:uiPriority w:val="99"/>
    <w:semiHidden/>
    <w:locked/>
    <w:rsid w:val="00AD275A"/>
    <w:pPr>
      <w:tabs>
        <w:tab w:val="left" w:pos="480"/>
        <w:tab w:val="left" w:pos="960"/>
        <w:tab w:val="left" w:pos="1440"/>
        <w:tab w:val="left" w:pos="1920"/>
        <w:tab w:val="left" w:pos="2400"/>
        <w:tab w:val="left" w:pos="2880"/>
        <w:tab w:val="left" w:pos="3360"/>
        <w:tab w:val="left" w:pos="3840"/>
        <w:tab w:val="left" w:pos="4320"/>
      </w:tabs>
      <w:spacing w:after="120"/>
    </w:pPr>
    <w:rPr>
      <w:rFonts w:ascii="Courier New" w:hAnsi="Courier New" w:cs="Courier New"/>
      <w:color w:val="000000"/>
      <w:sz w:val="20"/>
      <w:szCs w:val="20"/>
      <w:lang w:eastAsia="en-US"/>
    </w:rPr>
  </w:style>
  <w:style w:type="character" w:customStyle="1" w:styleId="MacroTextChar">
    <w:name w:val="Macro Text Char"/>
    <w:basedOn w:val="DefaultParagraphFont"/>
    <w:link w:val="MacroText"/>
    <w:uiPriority w:val="99"/>
    <w:semiHidden/>
    <w:rsid w:val="00DB55B9"/>
    <w:rPr>
      <w:rFonts w:ascii="Courier New" w:hAnsi="Courier New" w:cs="Courier New"/>
      <w:color w:val="000000"/>
      <w:sz w:val="20"/>
      <w:szCs w:val="20"/>
      <w:lang w:eastAsia="en-US"/>
    </w:rPr>
  </w:style>
  <w:style w:type="paragraph" w:styleId="TableofAuthorities">
    <w:name w:val="table of authorities"/>
    <w:basedOn w:val="Normal"/>
    <w:next w:val="Normal"/>
    <w:uiPriority w:val="99"/>
    <w:semiHidden/>
    <w:locked/>
    <w:rsid w:val="00AD275A"/>
    <w:pPr>
      <w:ind w:left="220" w:hanging="220"/>
    </w:pPr>
  </w:style>
  <w:style w:type="paragraph" w:styleId="TableofFigures">
    <w:name w:val="table of figures"/>
    <w:basedOn w:val="BodyText"/>
    <w:next w:val="BodyText"/>
    <w:uiPriority w:val="99"/>
    <w:locked/>
    <w:rsid w:val="00DC2413"/>
    <w:pPr>
      <w:tabs>
        <w:tab w:val="right" w:leader="dot" w:pos="9639"/>
      </w:tabs>
      <w:spacing w:before="0"/>
      <w:ind w:right="284"/>
    </w:pPr>
  </w:style>
  <w:style w:type="paragraph" w:styleId="TOAHeading">
    <w:name w:val="toa heading"/>
    <w:basedOn w:val="Normal"/>
    <w:next w:val="Normal"/>
    <w:uiPriority w:val="99"/>
    <w:semiHidden/>
    <w:locked/>
    <w:rsid w:val="00AD275A"/>
    <w:pPr>
      <w:spacing w:before="120"/>
    </w:pPr>
    <w:rPr>
      <w:rFonts w:ascii="Arial" w:hAnsi="Arial" w:cs="Arial"/>
      <w:b/>
      <w:bCs/>
      <w:sz w:val="24"/>
      <w:szCs w:val="24"/>
    </w:rPr>
  </w:style>
  <w:style w:type="paragraph" w:styleId="TOC5">
    <w:name w:val="toc 5"/>
    <w:basedOn w:val="Normal"/>
    <w:next w:val="Normal"/>
    <w:autoRedefine/>
    <w:uiPriority w:val="99"/>
    <w:semiHidden/>
    <w:rsid w:val="00AD275A"/>
    <w:pPr>
      <w:ind w:left="880"/>
    </w:pPr>
  </w:style>
  <w:style w:type="paragraph" w:styleId="TOC6">
    <w:name w:val="toc 6"/>
    <w:basedOn w:val="Normal"/>
    <w:next w:val="Normal"/>
    <w:autoRedefine/>
    <w:uiPriority w:val="99"/>
    <w:semiHidden/>
    <w:rsid w:val="00AD275A"/>
    <w:pPr>
      <w:ind w:left="1100"/>
    </w:pPr>
  </w:style>
  <w:style w:type="paragraph" w:styleId="TOC7">
    <w:name w:val="toc 7"/>
    <w:basedOn w:val="Normal"/>
    <w:next w:val="Normal"/>
    <w:autoRedefine/>
    <w:uiPriority w:val="99"/>
    <w:semiHidden/>
    <w:rsid w:val="00AD275A"/>
    <w:pPr>
      <w:ind w:left="1320"/>
    </w:pPr>
  </w:style>
  <w:style w:type="paragraph" w:styleId="TOC8">
    <w:name w:val="toc 8"/>
    <w:basedOn w:val="Normal"/>
    <w:next w:val="Normal"/>
    <w:autoRedefine/>
    <w:uiPriority w:val="99"/>
    <w:semiHidden/>
    <w:rsid w:val="00AD275A"/>
    <w:pPr>
      <w:ind w:left="1540"/>
    </w:pPr>
  </w:style>
  <w:style w:type="numbering" w:customStyle="1" w:styleId="TableBullets">
    <w:name w:val="TableBullets"/>
    <w:uiPriority w:val="99"/>
    <w:rsid w:val="008861FC"/>
    <w:pPr>
      <w:numPr>
        <w:numId w:val="8"/>
      </w:numPr>
    </w:pPr>
  </w:style>
  <w:style w:type="numbering" w:customStyle="1" w:styleId="Sources">
    <w:name w:val="Sources"/>
    <w:rsid w:val="008861FC"/>
    <w:pPr>
      <w:numPr>
        <w:numId w:val="6"/>
      </w:numPr>
    </w:pPr>
  </w:style>
  <w:style w:type="numbering" w:styleId="1ai">
    <w:name w:val="Outline List 1"/>
    <w:basedOn w:val="NoList"/>
    <w:uiPriority w:val="99"/>
    <w:semiHidden/>
    <w:unhideWhenUsed/>
    <w:locked/>
    <w:rsid w:val="008861FC"/>
    <w:pPr>
      <w:numPr>
        <w:numId w:val="11"/>
      </w:numPr>
    </w:pPr>
  </w:style>
  <w:style w:type="numbering" w:styleId="111111">
    <w:name w:val="Outline List 2"/>
    <w:basedOn w:val="NoList"/>
    <w:uiPriority w:val="99"/>
    <w:semiHidden/>
    <w:unhideWhenUsed/>
    <w:locked/>
    <w:rsid w:val="008861FC"/>
    <w:pPr>
      <w:numPr>
        <w:numId w:val="10"/>
      </w:numPr>
    </w:pPr>
  </w:style>
  <w:style w:type="numbering" w:customStyle="1" w:styleId="Bullets">
    <w:name w:val="Bullets"/>
    <w:rsid w:val="008861FC"/>
    <w:pPr>
      <w:numPr>
        <w:numId w:val="5"/>
      </w:numPr>
    </w:pPr>
  </w:style>
  <w:style w:type="numbering" w:customStyle="1" w:styleId="Numbers">
    <w:name w:val="Numbers"/>
    <w:rsid w:val="008861FC"/>
    <w:pPr>
      <w:numPr>
        <w:numId w:val="9"/>
      </w:numPr>
    </w:pPr>
  </w:style>
  <w:style w:type="numbering" w:styleId="ArticleSection">
    <w:name w:val="Outline List 3"/>
    <w:basedOn w:val="NoList"/>
    <w:uiPriority w:val="99"/>
    <w:semiHidden/>
    <w:unhideWhenUsed/>
    <w:locked/>
    <w:rsid w:val="008861FC"/>
    <w:pPr>
      <w:numPr>
        <w:numId w:val="12"/>
      </w:numPr>
    </w:pPr>
  </w:style>
  <w:style w:type="paragraph" w:customStyle="1" w:styleId="AppendixHeading1base">
    <w:name w:val="Appendix Heading 1 base"/>
    <w:uiPriority w:val="20"/>
    <w:semiHidden/>
    <w:qFormat/>
    <w:rsid w:val="005C1B4B"/>
    <w:pPr>
      <w:keepNext/>
      <w:pageBreakBefore/>
      <w:numPr>
        <w:numId w:val="15"/>
      </w:numPr>
      <w:tabs>
        <w:tab w:val="left" w:pos="2268"/>
      </w:tabs>
    </w:pPr>
    <w:rPr>
      <w:rFonts w:eastAsiaTheme="majorEastAsia" w:cstheme="majorBidi"/>
      <w:b/>
      <w:bCs/>
      <w:color w:val="00A9CE" w:themeColor="accent1"/>
      <w:sz w:val="44"/>
      <w:szCs w:val="28"/>
    </w:rPr>
  </w:style>
  <w:style w:type="paragraph" w:customStyle="1" w:styleId="AppendixHeading2">
    <w:name w:val="Appendix Heading 2"/>
    <w:basedOn w:val="Heading2"/>
    <w:next w:val="BodyText"/>
    <w:uiPriority w:val="11"/>
    <w:qFormat/>
    <w:rsid w:val="00C80108"/>
    <w:pPr>
      <w:numPr>
        <w:numId w:val="15"/>
      </w:numPr>
      <w:ind w:left="1134" w:hanging="1134"/>
    </w:pPr>
  </w:style>
  <w:style w:type="paragraph" w:customStyle="1" w:styleId="AppendixHeading3">
    <w:name w:val="Appendix Heading 3"/>
    <w:basedOn w:val="Heading3"/>
    <w:next w:val="BodyText"/>
    <w:uiPriority w:val="11"/>
    <w:qFormat/>
    <w:rsid w:val="00C80108"/>
    <w:pPr>
      <w:numPr>
        <w:numId w:val="15"/>
      </w:numPr>
      <w:ind w:left="1134" w:hanging="1134"/>
    </w:pPr>
  </w:style>
  <w:style w:type="paragraph" w:customStyle="1" w:styleId="AppendixHeading4">
    <w:name w:val="Appendix Heading 4"/>
    <w:basedOn w:val="Heading4"/>
    <w:next w:val="BodyText"/>
    <w:uiPriority w:val="11"/>
    <w:qFormat/>
    <w:rsid w:val="00880650"/>
  </w:style>
  <w:style w:type="paragraph" w:customStyle="1" w:styleId="Equation">
    <w:name w:val="Equation"/>
    <w:basedOn w:val="BodyText"/>
    <w:next w:val="BodyText"/>
    <w:uiPriority w:val="7"/>
    <w:qFormat/>
    <w:rsid w:val="009E354F"/>
    <w:pPr>
      <w:tabs>
        <w:tab w:val="right" w:pos="9639"/>
      </w:tabs>
      <w:spacing w:before="240" w:after="240"/>
      <w:ind w:left="567"/>
    </w:pPr>
    <w:rPr>
      <w:rFonts w:asciiTheme="minorHAnsi" w:eastAsia="Times New Roman" w:hAnsiTheme="minorHAnsi"/>
      <w:color w:val="auto"/>
      <w:szCs w:val="24"/>
      <w:lang w:eastAsia="en-US"/>
    </w:rPr>
  </w:style>
  <w:style w:type="paragraph" w:customStyle="1" w:styleId="Reference">
    <w:name w:val="Reference"/>
    <w:basedOn w:val="BodyText"/>
    <w:next w:val="BodyText"/>
    <w:uiPriority w:val="4"/>
    <w:qFormat/>
    <w:rsid w:val="00DC2413"/>
    <w:pPr>
      <w:ind w:left="567" w:hanging="567"/>
    </w:pPr>
  </w:style>
  <w:style w:type="paragraph" w:styleId="ListNumber2">
    <w:name w:val="List Number 2"/>
    <w:basedOn w:val="ListNumber"/>
    <w:next w:val="BodyText"/>
    <w:uiPriority w:val="99"/>
    <w:qFormat/>
    <w:locked/>
    <w:rsid w:val="00D349D1"/>
    <w:pPr>
      <w:numPr>
        <w:numId w:val="13"/>
      </w:numPr>
      <w:tabs>
        <w:tab w:val="left" w:pos="794"/>
      </w:tabs>
      <w:spacing w:before="60" w:after="60"/>
      <w:ind w:left="794" w:hanging="397"/>
    </w:pPr>
  </w:style>
  <w:style w:type="character" w:customStyle="1" w:styleId="Italics">
    <w:name w:val="Italics"/>
    <w:basedOn w:val="DefaultParagraphFont"/>
    <w:uiPriority w:val="3"/>
    <w:qFormat/>
    <w:rsid w:val="0005371F"/>
    <w:rPr>
      <w:i/>
    </w:rPr>
  </w:style>
  <w:style w:type="table" w:customStyle="1" w:styleId="LightShading1">
    <w:name w:val="Light Shading1"/>
    <w:basedOn w:val="TableNormal"/>
    <w:uiPriority w:val="60"/>
    <w:rsid w:val="009B5F0E"/>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ableCSIRO">
    <w:name w:val="Table_CSIRO"/>
    <w:basedOn w:val="TableNormal"/>
    <w:uiPriority w:val="99"/>
    <w:qFormat/>
    <w:rsid w:val="004D3DB4"/>
    <w:tblPr>
      <w:tblStyleRowBandSize w:val="1"/>
      <w:tblInd w:w="113" w:type="dxa"/>
      <w:tblBorders>
        <w:bottom w:val="single" w:sz="4" w:space="0" w:color="auto"/>
      </w:tblBorders>
      <w:tblCellMar>
        <w:left w:w="85" w:type="dxa"/>
        <w:bottom w:w="28" w:type="dxa"/>
        <w:right w:w="85" w:type="dxa"/>
      </w:tblCellMar>
    </w:tblPr>
    <w:tblStylePr w:type="firstRow">
      <w:pPr>
        <w:spacing w:before="0" w:after="0" w:line="240" w:lineRule="auto"/>
      </w:pPr>
      <w:rPr>
        <w:b/>
        <w:bCs/>
        <w:color w:val="FFFFFF" w:themeColor="background1"/>
      </w:rPr>
      <w:tblPr/>
      <w:tcPr>
        <w:tcBorders>
          <w:top w:val="nil"/>
          <w:left w:val="nil"/>
          <w:bottom w:val="nil"/>
          <w:right w:val="nil"/>
          <w:insideH w:val="nil"/>
          <w:insideV w:val="nil"/>
          <w:tl2br w:val="nil"/>
          <w:tr2bl w:val="nil"/>
        </w:tcBorders>
        <w:shd w:val="clear" w:color="auto" w:fill="000000" w:themeFill="text1"/>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Horz">
      <w:tblPr/>
      <w:tcPr>
        <w:tcBorders>
          <w:left w:val="nil"/>
          <w:right w:val="nil"/>
          <w:insideH w:val="nil"/>
          <w:insideV w:val="nil"/>
        </w:tcBorders>
        <w:shd w:val="clear" w:color="auto" w:fill="EDEDED"/>
      </w:tcPr>
    </w:tblStylePr>
  </w:style>
  <w:style w:type="paragraph" w:customStyle="1" w:styleId="CaptionNote">
    <w:name w:val="Caption Note"/>
    <w:basedOn w:val="Caption"/>
    <w:next w:val="BodyText"/>
    <w:uiPriority w:val="4"/>
    <w:qFormat/>
    <w:rsid w:val="00B26878"/>
    <w:pPr>
      <w:spacing w:before="0"/>
    </w:pPr>
  </w:style>
  <w:style w:type="character" w:customStyle="1" w:styleId="Bold">
    <w:name w:val="Bold"/>
    <w:basedOn w:val="DefaultParagraphFont"/>
    <w:uiPriority w:val="3"/>
    <w:qFormat/>
    <w:rsid w:val="00856E94"/>
    <w:rPr>
      <w:b/>
    </w:rPr>
  </w:style>
  <w:style w:type="paragraph" w:styleId="ListParagraph">
    <w:name w:val="List Paragraph"/>
    <w:basedOn w:val="Normal"/>
    <w:uiPriority w:val="34"/>
    <w:qFormat/>
    <w:rsid w:val="009C5CA3"/>
    <w:pPr>
      <w:spacing w:before="180" w:line="264" w:lineRule="auto"/>
      <w:ind w:left="720"/>
      <w:contextualSpacing/>
    </w:pPr>
    <w:rPr>
      <w:sz w:val="24"/>
      <w:szCs w:val="24"/>
    </w:rPr>
  </w:style>
  <w:style w:type="character" w:styleId="IntenseEmphasis">
    <w:name w:val="Intense Emphasis"/>
    <w:basedOn w:val="DefaultParagraphFont"/>
    <w:uiPriority w:val="21"/>
    <w:qFormat/>
    <w:rsid w:val="00A65678"/>
    <w:rPr>
      <w:b/>
      <w:bCs/>
      <w:i/>
      <w:iCs/>
      <w:color w:val="001D34" w:themeColor="accent2"/>
    </w:rPr>
  </w:style>
  <w:style w:type="character" w:styleId="SubtleEmphasis">
    <w:name w:val="Subtle Emphasis"/>
    <w:basedOn w:val="DefaultParagraphFont"/>
    <w:uiPriority w:val="19"/>
    <w:qFormat/>
    <w:rsid w:val="00A65678"/>
    <w:rPr>
      <w:i/>
      <w:iCs/>
      <w:color w:val="595959" w:themeColor="text1" w:themeTint="A6"/>
    </w:rPr>
  </w:style>
  <w:style w:type="paragraph" w:styleId="IntenseQuote">
    <w:name w:val="Intense Quote"/>
    <w:basedOn w:val="Normal"/>
    <w:next w:val="Normal"/>
    <w:link w:val="IntenseQuoteChar"/>
    <w:uiPriority w:val="30"/>
    <w:qFormat/>
    <w:rsid w:val="00A65678"/>
    <w:pPr>
      <w:pBdr>
        <w:bottom w:val="single" w:sz="4" w:space="4" w:color="001D34" w:themeColor="accent2"/>
      </w:pBdr>
      <w:spacing w:before="200" w:after="280"/>
      <w:ind w:left="936" w:right="936"/>
    </w:pPr>
    <w:rPr>
      <w:b/>
      <w:bCs/>
      <w:i/>
      <w:iCs/>
      <w:color w:val="001D34" w:themeColor="accent2"/>
    </w:rPr>
  </w:style>
  <w:style w:type="character" w:customStyle="1" w:styleId="IntenseQuoteChar">
    <w:name w:val="Intense Quote Char"/>
    <w:basedOn w:val="DefaultParagraphFont"/>
    <w:link w:val="IntenseQuote"/>
    <w:uiPriority w:val="30"/>
    <w:rsid w:val="00A65678"/>
    <w:rPr>
      <w:rFonts w:eastAsia="Calibri"/>
      <w:b/>
      <w:bCs/>
      <w:i/>
      <w:iCs/>
      <w:color w:val="001D34" w:themeColor="accent2"/>
    </w:rPr>
  </w:style>
  <w:style w:type="paragraph" w:customStyle="1" w:styleId="Boxedheading">
    <w:name w:val="Boxed heading"/>
    <w:uiPriority w:val="19"/>
    <w:qFormat/>
    <w:rsid w:val="00C91DDE"/>
    <w:pPr>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DADBDC"/>
      <w:spacing w:before="360" w:after="240"/>
      <w:ind w:left="227" w:right="227"/>
    </w:pPr>
    <w:rPr>
      <w:rFonts w:eastAsia="Calibri"/>
      <w:b/>
      <w:color w:val="000000"/>
      <w:sz w:val="28"/>
      <w:szCs w:val="28"/>
    </w:rPr>
  </w:style>
  <w:style w:type="paragraph" w:customStyle="1" w:styleId="Boxedtext">
    <w:name w:val="Boxed text"/>
    <w:uiPriority w:val="19"/>
    <w:qFormat/>
    <w:rsid w:val="00C91DDE"/>
    <w:pPr>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DADBDC"/>
      <w:spacing w:before="180" w:after="180"/>
      <w:ind w:left="227" w:right="227"/>
    </w:pPr>
    <w:rPr>
      <w:rFonts w:eastAsia="Calibri"/>
      <w:color w:val="000000"/>
      <w:sz w:val="24"/>
      <w:szCs w:val="24"/>
    </w:rPr>
  </w:style>
  <w:style w:type="paragraph" w:customStyle="1" w:styleId="Boxedlistbullet">
    <w:name w:val="Boxed list bullet"/>
    <w:basedOn w:val="Boxedtext"/>
    <w:uiPriority w:val="19"/>
    <w:qFormat/>
    <w:rsid w:val="00C91DDE"/>
    <w:pPr>
      <w:numPr>
        <w:numId w:val="18"/>
      </w:numPr>
      <w:spacing w:before="0" w:after="0"/>
      <w:ind w:left="454" w:hanging="227"/>
      <w:contextualSpacing/>
    </w:pPr>
  </w:style>
  <w:style w:type="paragraph" w:customStyle="1" w:styleId="Boxedheadingblue">
    <w:name w:val="Boxed heading blue"/>
    <w:basedOn w:val="Boxedheading"/>
    <w:uiPriority w:val="20"/>
    <w:qFormat/>
    <w:rsid w:val="00C91DDE"/>
    <w:pPr>
      <w:shd w:val="clear" w:color="auto" w:fill="D0EAFF" w:themeFill="accent2" w:themeFillTint="1A"/>
    </w:pPr>
  </w:style>
  <w:style w:type="paragraph" w:customStyle="1" w:styleId="Boxedtextblue">
    <w:name w:val="Boxed text blue"/>
    <w:basedOn w:val="Boxedtext"/>
    <w:uiPriority w:val="20"/>
    <w:qFormat/>
    <w:rsid w:val="00C91DDE"/>
    <w:pPr>
      <w:shd w:val="clear" w:color="auto" w:fill="D0EAFF" w:themeFill="accent2" w:themeFillTint="1A"/>
    </w:pPr>
  </w:style>
  <w:style w:type="paragraph" w:customStyle="1" w:styleId="Boxedlistbulletblue">
    <w:name w:val="Boxed list bullet blue"/>
    <w:basedOn w:val="Boxedlistbullet"/>
    <w:uiPriority w:val="20"/>
    <w:qFormat/>
    <w:rsid w:val="00C91DDE"/>
    <w:pPr>
      <w:shd w:val="clear" w:color="auto" w:fill="D0EAFF" w:themeFill="accent2" w:themeFillTint="1A"/>
    </w:pPr>
  </w:style>
  <w:style w:type="paragraph" w:customStyle="1" w:styleId="Boxedheadingpurple">
    <w:name w:val="Boxed heading purple"/>
    <w:basedOn w:val="Boxedheading"/>
    <w:uiPriority w:val="21"/>
    <w:qFormat/>
    <w:rsid w:val="00C91DDE"/>
    <w:pPr>
      <w:shd w:val="clear" w:color="auto" w:fill="CACBF5" w:themeFill="accent4" w:themeFillTint="33"/>
    </w:pPr>
  </w:style>
  <w:style w:type="paragraph" w:customStyle="1" w:styleId="Boxedtextpurple">
    <w:name w:val="Boxed text purple"/>
    <w:basedOn w:val="Boxedtext"/>
    <w:uiPriority w:val="21"/>
    <w:qFormat/>
    <w:rsid w:val="00C91DDE"/>
    <w:pPr>
      <w:shd w:val="clear" w:color="auto" w:fill="CACBF5" w:themeFill="accent4" w:themeFillTint="33"/>
    </w:pPr>
  </w:style>
  <w:style w:type="paragraph" w:customStyle="1" w:styleId="Boxedlistbulletpurple">
    <w:name w:val="Boxed list bullet purple"/>
    <w:basedOn w:val="Boxedlistbullet"/>
    <w:uiPriority w:val="21"/>
    <w:qFormat/>
    <w:rsid w:val="00C91DDE"/>
    <w:pPr>
      <w:shd w:val="clear" w:color="auto" w:fill="CACBF5" w:themeFill="accent4" w:themeFillTint="33"/>
    </w:pPr>
  </w:style>
  <w:style w:type="numbering" w:customStyle="1" w:styleId="SimpleNumberedList">
    <w:name w:val="Simple Numbered List"/>
    <w:uiPriority w:val="99"/>
    <w:rsid w:val="009C4F3D"/>
    <w:pPr>
      <w:numPr>
        <w:numId w:val="19"/>
      </w:numPr>
    </w:pPr>
  </w:style>
  <w:style w:type="paragraph" w:styleId="Title">
    <w:name w:val="Title"/>
    <w:basedOn w:val="Normal"/>
    <w:next w:val="Normal"/>
    <w:link w:val="TitleChar"/>
    <w:uiPriority w:val="10"/>
    <w:qFormat/>
    <w:rsid w:val="009C4F3D"/>
    <w:pPr>
      <w:spacing w:before="40" w:after="80" w:line="278" w:lineRule="auto"/>
      <w:contextualSpacing/>
    </w:pPr>
    <w:rPr>
      <w:rFonts w:asciiTheme="majorHAnsi" w:eastAsiaTheme="majorEastAsia" w:hAnsiTheme="majorHAnsi" w:cstheme="majorBidi"/>
      <w:color w:val="auto"/>
      <w:spacing w:val="-10"/>
      <w:kern w:val="28"/>
      <w:sz w:val="56"/>
      <w:szCs w:val="56"/>
      <w:lang w:eastAsia="en-US"/>
      <w14:ligatures w14:val="standardContextual"/>
    </w:rPr>
  </w:style>
  <w:style w:type="character" w:customStyle="1" w:styleId="TitleChar">
    <w:name w:val="Title Char"/>
    <w:basedOn w:val="DefaultParagraphFont"/>
    <w:link w:val="Title"/>
    <w:uiPriority w:val="10"/>
    <w:rsid w:val="009C4F3D"/>
    <w:rPr>
      <w:rFonts w:asciiTheme="majorHAnsi" w:eastAsiaTheme="majorEastAsia" w:hAnsiTheme="majorHAnsi" w:cstheme="majorBidi"/>
      <w:spacing w:val="-10"/>
      <w:kern w:val="28"/>
      <w:sz w:val="56"/>
      <w:szCs w:val="56"/>
      <w:lang w:eastAsia="en-US"/>
      <w14:ligatures w14:val="standardContextual"/>
    </w:rPr>
  </w:style>
  <w:style w:type="paragraph" w:styleId="Subtitle">
    <w:name w:val="Subtitle"/>
    <w:basedOn w:val="Normal"/>
    <w:next w:val="Normal"/>
    <w:link w:val="SubtitleChar"/>
    <w:uiPriority w:val="11"/>
    <w:qFormat/>
    <w:rsid w:val="009C4F3D"/>
    <w:pPr>
      <w:numPr>
        <w:ilvl w:val="1"/>
      </w:numPr>
      <w:spacing w:before="40" w:line="278" w:lineRule="auto"/>
    </w:pPr>
    <w:rPr>
      <w:rFonts w:ascii="Segoe UI Light" w:eastAsiaTheme="majorEastAsia" w:hAnsi="Segoe UI Light" w:cstheme="majorBidi"/>
      <w:color w:val="595959" w:themeColor="text1" w:themeTint="A6"/>
      <w:spacing w:val="15"/>
      <w:kern w:val="2"/>
      <w:sz w:val="28"/>
      <w:szCs w:val="28"/>
      <w:lang w:eastAsia="en-US"/>
      <w14:ligatures w14:val="standardContextual"/>
    </w:rPr>
  </w:style>
  <w:style w:type="character" w:customStyle="1" w:styleId="SubtitleChar">
    <w:name w:val="Subtitle Char"/>
    <w:basedOn w:val="DefaultParagraphFont"/>
    <w:link w:val="Subtitle"/>
    <w:uiPriority w:val="11"/>
    <w:rsid w:val="009C4F3D"/>
    <w:rPr>
      <w:rFonts w:ascii="Segoe UI Light" w:eastAsiaTheme="majorEastAsia" w:hAnsi="Segoe UI Light" w:cstheme="majorBidi"/>
      <w:color w:val="595959" w:themeColor="text1" w:themeTint="A6"/>
      <w:spacing w:val="15"/>
      <w:kern w:val="2"/>
      <w:sz w:val="28"/>
      <w:szCs w:val="28"/>
      <w:lang w:eastAsia="en-US"/>
      <w14:ligatures w14:val="standardContextual"/>
    </w:rPr>
  </w:style>
  <w:style w:type="paragraph" w:styleId="Quote">
    <w:name w:val="Quote"/>
    <w:basedOn w:val="Normal"/>
    <w:next w:val="Normal"/>
    <w:link w:val="QuoteChar"/>
    <w:uiPriority w:val="29"/>
    <w:qFormat/>
    <w:rsid w:val="009C4F3D"/>
    <w:pPr>
      <w:spacing w:before="160" w:line="278" w:lineRule="auto"/>
      <w:jc w:val="center"/>
    </w:pPr>
    <w:rPr>
      <w:rFonts w:ascii="Segoe UI Light" w:eastAsia="SimSun" w:hAnsi="Segoe UI Light" w:cstheme="minorBidi"/>
      <w:i/>
      <w:iCs/>
      <w:color w:val="404040" w:themeColor="text1" w:themeTint="BF"/>
      <w:kern w:val="2"/>
      <w:lang w:eastAsia="en-US"/>
      <w14:ligatures w14:val="standardContextual"/>
    </w:rPr>
  </w:style>
  <w:style w:type="character" w:customStyle="1" w:styleId="QuoteChar">
    <w:name w:val="Quote Char"/>
    <w:basedOn w:val="DefaultParagraphFont"/>
    <w:link w:val="Quote"/>
    <w:uiPriority w:val="29"/>
    <w:rsid w:val="009C4F3D"/>
    <w:rPr>
      <w:rFonts w:ascii="Segoe UI Light" w:eastAsia="SimSun" w:hAnsi="Segoe UI Light" w:cstheme="minorBidi"/>
      <w:i/>
      <w:iCs/>
      <w:color w:val="404040" w:themeColor="text1" w:themeTint="BF"/>
      <w:kern w:val="2"/>
      <w:lang w:eastAsia="en-US"/>
      <w14:ligatures w14:val="standardContextual"/>
    </w:rPr>
  </w:style>
  <w:style w:type="character" w:styleId="IntenseReference">
    <w:name w:val="Intense Reference"/>
    <w:basedOn w:val="DefaultParagraphFont"/>
    <w:uiPriority w:val="32"/>
    <w:qFormat/>
    <w:rsid w:val="009C4F3D"/>
    <w:rPr>
      <w:b/>
      <w:bCs/>
      <w:smallCaps/>
      <w:color w:val="007E9A" w:themeColor="accent1" w:themeShade="BF"/>
      <w:spacing w:val="5"/>
    </w:rPr>
  </w:style>
  <w:style w:type="table" w:styleId="GridTable4-Accent1">
    <w:name w:val="Grid Table 4 Accent 1"/>
    <w:basedOn w:val="TableNormal"/>
    <w:uiPriority w:val="49"/>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48DEFF" w:themeColor="accent1" w:themeTint="99"/>
        <w:left w:val="single" w:sz="4" w:space="0" w:color="48DEFF" w:themeColor="accent1" w:themeTint="99"/>
        <w:bottom w:val="single" w:sz="4" w:space="0" w:color="48DEFF" w:themeColor="accent1" w:themeTint="99"/>
        <w:right w:val="single" w:sz="4" w:space="0" w:color="48DEFF" w:themeColor="accent1" w:themeTint="99"/>
        <w:insideH w:val="single" w:sz="4" w:space="0" w:color="48DEFF" w:themeColor="accent1" w:themeTint="99"/>
        <w:insideV w:val="single" w:sz="4" w:space="0" w:color="48DEFF" w:themeColor="accent1" w:themeTint="99"/>
      </w:tblBorders>
    </w:tblPr>
    <w:tblStylePr w:type="firstRow">
      <w:rPr>
        <w:b/>
        <w:bCs/>
        <w:color w:val="FFFFFF" w:themeColor="background1"/>
      </w:rPr>
      <w:tblPr/>
      <w:tcPr>
        <w:tcBorders>
          <w:top w:val="single" w:sz="4" w:space="0" w:color="00A9CE" w:themeColor="accent1"/>
          <w:left w:val="single" w:sz="4" w:space="0" w:color="00A9CE" w:themeColor="accent1"/>
          <w:bottom w:val="single" w:sz="4" w:space="0" w:color="00A9CE" w:themeColor="accent1"/>
          <w:right w:val="single" w:sz="4" w:space="0" w:color="00A9CE" w:themeColor="accent1"/>
          <w:insideH w:val="nil"/>
          <w:insideV w:val="nil"/>
        </w:tcBorders>
        <w:shd w:val="clear" w:color="auto" w:fill="00A9CE" w:themeFill="accent1"/>
      </w:tcPr>
    </w:tblStylePr>
    <w:tblStylePr w:type="lastRow">
      <w:rPr>
        <w:b/>
        <w:bCs/>
      </w:rPr>
      <w:tblPr/>
      <w:tcPr>
        <w:tcBorders>
          <w:top w:val="double" w:sz="4" w:space="0" w:color="00A9CE" w:themeColor="accent1"/>
        </w:tcBorders>
      </w:tcPr>
    </w:tblStylePr>
    <w:tblStylePr w:type="firstCol">
      <w:rPr>
        <w:b/>
        <w:bCs/>
      </w:rPr>
    </w:tblStylePr>
    <w:tblStylePr w:type="lastCol">
      <w:rPr>
        <w:b/>
        <w:bCs/>
      </w:rPr>
    </w:tblStylePr>
    <w:tblStylePr w:type="band1Vert">
      <w:tblPr/>
      <w:tcPr>
        <w:shd w:val="clear" w:color="auto" w:fill="C2F3FF" w:themeFill="accent1" w:themeFillTint="33"/>
      </w:tcPr>
    </w:tblStylePr>
    <w:tblStylePr w:type="band1Horz">
      <w:tblPr/>
      <w:tcPr>
        <w:shd w:val="clear" w:color="auto" w:fill="C2F3FF" w:themeFill="accent1" w:themeFillTint="33"/>
      </w:tcPr>
    </w:tblStylePr>
  </w:style>
  <w:style w:type="table" w:styleId="GridTable5Dark-Accent3">
    <w:name w:val="Grid Table 5 Dark Accent 3"/>
    <w:basedOn w:val="TableNormal"/>
    <w:uiPriority w:val="50"/>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3E4"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5757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5757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5757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57579" w:themeFill="accent3"/>
      </w:tcPr>
    </w:tblStylePr>
    <w:tblStylePr w:type="band1Vert">
      <w:tblPr/>
      <w:tcPr>
        <w:shd w:val="clear" w:color="auto" w:fill="C7C7C9" w:themeFill="accent3" w:themeFillTint="66"/>
      </w:tcPr>
    </w:tblStylePr>
    <w:tblStylePr w:type="band1Horz">
      <w:tblPr/>
      <w:tcPr>
        <w:shd w:val="clear" w:color="auto" w:fill="C7C7C9" w:themeFill="accent3" w:themeFillTint="66"/>
      </w:tcPr>
    </w:tblStylePr>
  </w:style>
  <w:style w:type="table" w:styleId="GridTable5Dark-Accent2">
    <w:name w:val="Grid Table 5 Dark Accent 2"/>
    <w:basedOn w:val="TableNormal"/>
    <w:uiPriority w:val="50"/>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A3D6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1D34"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1D34"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1D34"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1D34" w:themeFill="accent2"/>
      </w:tcPr>
    </w:tblStylePr>
    <w:tblStylePr w:type="band1Vert">
      <w:tblPr/>
      <w:tcPr>
        <w:shd w:val="clear" w:color="auto" w:fill="47ADFF" w:themeFill="accent2" w:themeFillTint="66"/>
      </w:tcPr>
    </w:tblStylePr>
    <w:tblStylePr w:type="band1Horz">
      <w:tblPr/>
      <w:tcPr>
        <w:shd w:val="clear" w:color="auto" w:fill="47ADFF" w:themeFill="accent2" w:themeFillTint="66"/>
      </w:tcPr>
    </w:tblStylePr>
  </w:style>
  <w:style w:type="table" w:styleId="GridTable5Dark-Accent1">
    <w:name w:val="Grid Table 5 Dark Accent 1"/>
    <w:basedOn w:val="TableNormal"/>
    <w:uiPriority w:val="50"/>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F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A9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A9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A9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A9CE" w:themeFill="accent1"/>
      </w:tcPr>
    </w:tblStylePr>
    <w:tblStylePr w:type="band1Vert">
      <w:tblPr/>
      <w:tcPr>
        <w:shd w:val="clear" w:color="auto" w:fill="85E9FF" w:themeFill="accent1" w:themeFillTint="66"/>
      </w:tcPr>
    </w:tblStylePr>
    <w:tblStylePr w:type="band1Horz">
      <w:tblPr/>
      <w:tcPr>
        <w:shd w:val="clear" w:color="auto" w:fill="85E9FF" w:themeFill="accent1" w:themeFillTint="66"/>
      </w:tcPr>
    </w:tblStylePr>
  </w:style>
  <w:style w:type="table" w:styleId="GridTable5Dark">
    <w:name w:val="Grid Table 5 Dark"/>
    <w:basedOn w:val="TableNormal"/>
    <w:uiPriority w:val="50"/>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4">
    <w:name w:val="Grid Table 4"/>
    <w:basedOn w:val="TableNormal"/>
    <w:uiPriority w:val="49"/>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customStyle="1" w:styleId="TableText0">
    <w:name w:val="Table Text"/>
    <w:basedOn w:val="Normal"/>
    <w:qFormat/>
    <w:rsid w:val="009C4F3D"/>
    <w:pPr>
      <w:spacing w:before="40" w:after="40" w:line="278" w:lineRule="auto"/>
    </w:pPr>
    <w:rPr>
      <w:rFonts w:ascii="Segoe UI Light" w:eastAsia="SimSun" w:hAnsi="Segoe UI Light" w:cstheme="minorBidi"/>
      <w:bCs/>
      <w:color w:val="auto"/>
      <w:kern w:val="2"/>
      <w:sz w:val="20"/>
      <w:lang w:eastAsia="en-US"/>
      <w14:ligatures w14:val="standardContextual"/>
    </w:rPr>
  </w:style>
  <w:style w:type="table" w:styleId="GridTable5Dark-Accent5">
    <w:name w:val="Grid Table 5 Dark Accent 5"/>
    <w:basedOn w:val="TableNormal"/>
    <w:uiPriority w:val="50"/>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0FCFF"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377"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377"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377"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377" w:themeFill="accent5"/>
      </w:tcPr>
    </w:tblStylePr>
    <w:tblStylePr w:type="band1Vert">
      <w:tblPr/>
      <w:tcPr>
        <w:shd w:val="clear" w:color="auto" w:fill="62F9FF" w:themeFill="accent5" w:themeFillTint="66"/>
      </w:tcPr>
    </w:tblStylePr>
    <w:tblStylePr w:type="band1Horz">
      <w:tblPr/>
      <w:tcPr>
        <w:shd w:val="clear" w:color="auto" w:fill="62F9FF" w:themeFill="accent5" w:themeFillTint="66"/>
      </w:tcPr>
    </w:tblStylePr>
  </w:style>
  <w:style w:type="character" w:styleId="PlaceholderText">
    <w:name w:val="Placeholder Text"/>
    <w:basedOn w:val="DefaultParagraphFont"/>
    <w:uiPriority w:val="99"/>
    <w:semiHidden/>
    <w:rsid w:val="009C4F3D"/>
    <w:rPr>
      <w:color w:val="666666"/>
    </w:rPr>
  </w:style>
  <w:style w:type="table" w:styleId="GridTable4-Accent5">
    <w:name w:val="Grid Table 4 Accent 5"/>
    <w:basedOn w:val="TableNormal"/>
    <w:uiPriority w:val="49"/>
    <w:rsid w:val="009C4F3D"/>
    <w:pPr>
      <w:spacing w:after="160" w:line="278" w:lineRule="auto"/>
    </w:pPr>
    <w:rPr>
      <w:rFonts w:asciiTheme="minorHAnsi" w:eastAsia="SimSun" w:hAnsiTheme="minorHAnsi" w:cstheme="minorBidi"/>
      <w:kern w:val="2"/>
      <w:sz w:val="24"/>
      <w:szCs w:val="24"/>
      <w:lang w:eastAsia="en-US"/>
      <w14:ligatures w14:val="standardContextual"/>
    </w:rPr>
    <w:tblPr>
      <w:tblStyleRowBandSize w:val="1"/>
      <w:tblStyleColBandSize w:val="1"/>
      <w:tblBorders>
        <w:top w:val="single" w:sz="4" w:space="0" w:color="14F6FF" w:themeColor="accent5" w:themeTint="99"/>
        <w:left w:val="single" w:sz="4" w:space="0" w:color="14F6FF" w:themeColor="accent5" w:themeTint="99"/>
        <w:bottom w:val="single" w:sz="4" w:space="0" w:color="14F6FF" w:themeColor="accent5" w:themeTint="99"/>
        <w:right w:val="single" w:sz="4" w:space="0" w:color="14F6FF" w:themeColor="accent5" w:themeTint="99"/>
        <w:insideH w:val="single" w:sz="4" w:space="0" w:color="14F6FF" w:themeColor="accent5" w:themeTint="99"/>
        <w:insideV w:val="single" w:sz="4" w:space="0" w:color="14F6FF" w:themeColor="accent5" w:themeTint="99"/>
      </w:tblBorders>
    </w:tblPr>
    <w:tblStylePr w:type="firstRow">
      <w:rPr>
        <w:b/>
        <w:bCs/>
        <w:color w:val="FFFFFF" w:themeColor="background1"/>
      </w:rPr>
      <w:tblPr/>
      <w:tcPr>
        <w:tcBorders>
          <w:top w:val="single" w:sz="4" w:space="0" w:color="007377" w:themeColor="accent5"/>
          <w:left w:val="single" w:sz="4" w:space="0" w:color="007377" w:themeColor="accent5"/>
          <w:bottom w:val="single" w:sz="4" w:space="0" w:color="007377" w:themeColor="accent5"/>
          <w:right w:val="single" w:sz="4" w:space="0" w:color="007377" w:themeColor="accent5"/>
          <w:insideH w:val="nil"/>
          <w:insideV w:val="nil"/>
        </w:tcBorders>
        <w:shd w:val="clear" w:color="auto" w:fill="007377" w:themeFill="accent5"/>
      </w:tcPr>
    </w:tblStylePr>
    <w:tblStylePr w:type="lastRow">
      <w:rPr>
        <w:b/>
        <w:bCs/>
      </w:rPr>
      <w:tblPr/>
      <w:tcPr>
        <w:tcBorders>
          <w:top w:val="double" w:sz="4" w:space="0" w:color="007377" w:themeColor="accent5"/>
        </w:tcBorders>
      </w:tcPr>
    </w:tblStylePr>
    <w:tblStylePr w:type="firstCol">
      <w:rPr>
        <w:b/>
        <w:bCs/>
      </w:rPr>
    </w:tblStylePr>
    <w:tblStylePr w:type="lastCol">
      <w:rPr>
        <w:b/>
        <w:bCs/>
      </w:rPr>
    </w:tblStylePr>
    <w:tblStylePr w:type="band1Vert">
      <w:tblPr/>
      <w:tcPr>
        <w:shd w:val="clear" w:color="auto" w:fill="B0FCFF" w:themeFill="accent5" w:themeFillTint="33"/>
      </w:tcPr>
    </w:tblStylePr>
    <w:tblStylePr w:type="band1Horz">
      <w:tblPr/>
      <w:tcPr>
        <w:shd w:val="clear" w:color="auto" w:fill="B0FCFF" w:themeFill="accent5" w:themeFillTint="33"/>
      </w:tcPr>
    </w:tblStylePr>
  </w:style>
  <w:style w:type="paragraph" w:customStyle="1" w:styleId="TableBullet0">
    <w:name w:val="Table Bullet"/>
    <w:basedOn w:val="ListBullet"/>
    <w:qFormat/>
    <w:rsid w:val="009C4F3D"/>
    <w:pPr>
      <w:tabs>
        <w:tab w:val="clear" w:pos="227"/>
        <w:tab w:val="clear" w:pos="397"/>
      </w:tabs>
      <w:spacing w:before="40" w:after="40" w:line="278" w:lineRule="auto"/>
      <w:ind w:left="357" w:hanging="357"/>
    </w:pPr>
    <w:rPr>
      <w:rFonts w:ascii="Segoe UI Light" w:eastAsia="SimSun" w:hAnsi="Segoe UI Light" w:cstheme="minorBidi"/>
      <w:color w:val="auto"/>
      <w:kern w:val="2"/>
      <w:sz w:val="20"/>
      <w:szCs w:val="20"/>
      <w:lang w:eastAsia="en-US"/>
      <w14:ligatures w14:val="standardContextual"/>
    </w:rPr>
  </w:style>
  <w:style w:type="character" w:styleId="UnresolvedMention">
    <w:name w:val="Unresolved Mention"/>
    <w:basedOn w:val="DefaultParagraphFont"/>
    <w:uiPriority w:val="99"/>
    <w:semiHidden/>
    <w:unhideWhenUsed/>
    <w:rsid w:val="009C4F3D"/>
    <w:rPr>
      <w:color w:val="605E5C"/>
      <w:shd w:val="clear" w:color="auto" w:fill="E1DFDD"/>
    </w:rPr>
  </w:style>
  <w:style w:type="paragraph" w:customStyle="1" w:styleId="AddressLines">
    <w:name w:val="Address Lines"/>
    <w:basedOn w:val="Normal"/>
    <w:qFormat/>
    <w:rsid w:val="009C4F3D"/>
    <w:pPr>
      <w:spacing w:before="40" w:line="278" w:lineRule="auto"/>
    </w:pPr>
    <w:rPr>
      <w:rFonts w:ascii="Segoe UI Light" w:eastAsia="SimSun" w:hAnsi="Segoe UI Light" w:cstheme="minorBidi"/>
      <w:color w:val="auto"/>
      <w:kern w:val="2"/>
      <w:sz w:val="18"/>
      <w:lang w:eastAsia="en-US"/>
      <w14:ligatures w14:val="standardContextual"/>
    </w:rPr>
  </w:style>
  <w:style w:type="paragraph" w:styleId="Bibliography">
    <w:name w:val="Bibliography"/>
    <w:basedOn w:val="BodyText"/>
    <w:next w:val="Normal"/>
    <w:uiPriority w:val="37"/>
    <w:unhideWhenUsed/>
    <w:rsid w:val="00187D80"/>
    <w:rPr>
      <w:noProof/>
    </w:rPr>
  </w:style>
  <w:style w:type="table" w:styleId="GridTable4-Accent3">
    <w:name w:val="Grid Table 4 Accent 3"/>
    <w:aliases w:val="Bespoke Table"/>
    <w:basedOn w:val="TableNormal"/>
    <w:uiPriority w:val="49"/>
    <w:rsid w:val="009C4F3D"/>
    <w:rPr>
      <w:rFonts w:ascii="Segoe UI Light" w:eastAsia="SimSun" w:hAnsi="Segoe UI Light" w:cstheme="minorBidi"/>
      <w:kern w:val="2"/>
      <w:sz w:val="20"/>
      <w:szCs w:val="24"/>
      <w:lang w:eastAsia="en-US"/>
      <w14:ligatures w14:val="standardContextual"/>
    </w:rPr>
    <w:tblPr>
      <w:tblStyleRowBandSize w:val="1"/>
      <w:tblStyleColBandSize w:val="1"/>
      <w:tblBorders>
        <w:top w:val="single" w:sz="4" w:space="0" w:color="15385C"/>
        <w:left w:val="single" w:sz="4" w:space="0" w:color="15385C"/>
        <w:bottom w:val="single" w:sz="4" w:space="0" w:color="15385C"/>
        <w:right w:val="single" w:sz="4" w:space="0" w:color="15385C"/>
        <w:insideH w:val="single" w:sz="4" w:space="0" w:color="15385C"/>
        <w:insideV w:val="single" w:sz="4" w:space="0" w:color="15385C"/>
      </w:tblBorders>
    </w:tblPr>
    <w:tblStylePr w:type="firstRow">
      <w:rPr>
        <w:b/>
        <w:bCs/>
        <w:color w:val="FFFFFF" w:themeColor="background1"/>
      </w:rPr>
      <w:tblPr/>
      <w:tcPr>
        <w:shd w:val="clear" w:color="auto" w:fill="2B66A1"/>
      </w:tcPr>
    </w:tblStylePr>
    <w:tblStylePr w:type="lastRow">
      <w:rPr>
        <w:b/>
        <w:bCs/>
      </w:rPr>
      <w:tblPr/>
      <w:tcPr>
        <w:tcBorders>
          <w:top w:val="double" w:sz="4" w:space="0" w:color="757579" w:themeColor="accent3"/>
        </w:tcBorders>
      </w:tcPr>
    </w:tblStylePr>
    <w:tblStylePr w:type="firstCol">
      <w:rPr>
        <w:b/>
        <w:bCs/>
      </w:rPr>
    </w:tblStylePr>
    <w:tblStylePr w:type="lastCol">
      <w:rPr>
        <w:b/>
        <w:bCs/>
      </w:rPr>
    </w:tblStylePr>
    <w:tblStylePr w:type="band1Vert">
      <w:tblPr/>
      <w:tcPr>
        <w:shd w:val="clear" w:color="auto" w:fill="9FC2E5"/>
      </w:tcPr>
    </w:tblStylePr>
    <w:tblStylePr w:type="band1Horz">
      <w:tblPr/>
      <w:tcPr>
        <w:shd w:val="clear" w:color="auto" w:fill="9FC2E5"/>
      </w:tcPr>
    </w:tblStylePr>
  </w:style>
  <w:style w:type="character" w:styleId="SmartLink">
    <w:name w:val="Smart Link"/>
    <w:basedOn w:val="DefaultParagraphFont"/>
    <w:uiPriority w:val="99"/>
    <w:semiHidden/>
    <w:unhideWhenUsed/>
    <w:rsid w:val="009C4F3D"/>
    <w:rPr>
      <w:color w:val="2B66A1"/>
      <w:u w:val="single"/>
      <w:shd w:val="clear" w:color="auto" w:fill="F3F2F1"/>
    </w:rPr>
  </w:style>
  <w:style w:type="paragraph" w:styleId="NoSpacing">
    <w:name w:val="No Spacing"/>
    <w:uiPriority w:val="1"/>
    <w:qFormat/>
    <w:rsid w:val="009C4F3D"/>
    <w:rPr>
      <w:rFonts w:ascii="Segoe UI Light" w:eastAsia="SimSun" w:hAnsi="Segoe UI Light" w:cstheme="minorBidi"/>
      <w:kern w:val="2"/>
      <w:lang w:eastAsia="en-US"/>
      <w14:ligatures w14:val="standardContextual"/>
    </w:rPr>
  </w:style>
  <w:style w:type="paragraph" w:customStyle="1" w:styleId="TinyTableText">
    <w:name w:val="Tiny Table Text"/>
    <w:basedOn w:val="TableText0"/>
    <w:qFormat/>
    <w:rsid w:val="009C4F3D"/>
    <w:rPr>
      <w:bCs w:val="0"/>
      <w:sz w:val="16"/>
    </w:rPr>
  </w:style>
  <w:style w:type="paragraph" w:customStyle="1" w:styleId="TinyTableBullet">
    <w:name w:val="Tiny Table Bullet"/>
    <w:basedOn w:val="TableBullet0"/>
    <w:qFormat/>
    <w:rsid w:val="009C4F3D"/>
    <w:rPr>
      <w:sz w:val="16"/>
      <w:szCs w:val="16"/>
    </w:rPr>
  </w:style>
  <w:style w:type="table" w:styleId="TableGridLight">
    <w:name w:val="Grid Table Light"/>
    <w:basedOn w:val="TableNormal"/>
    <w:uiPriority w:val="40"/>
    <w:rsid w:val="009C4F3D"/>
    <w:rPr>
      <w:rFonts w:asciiTheme="minorHAnsi" w:eastAsia="SimSun" w:hAnsiTheme="minorHAnsi" w:cstheme="minorBidi"/>
      <w:kern w:val="2"/>
      <w:sz w:val="24"/>
      <w:szCs w:val="24"/>
      <w:lang w:eastAsia="en-US"/>
      <w14:ligatures w14:val="standardContextual"/>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32499C"/>
    <w:rPr>
      <w:rFonts w:eastAsia="Calibri"/>
      <w:color w:val="000000"/>
    </w:rPr>
  </w:style>
  <w:style w:type="character" w:styleId="Mention">
    <w:name w:val="Mention"/>
    <w:basedOn w:val="DefaultParagraphFont"/>
    <w:uiPriority w:val="99"/>
    <w:unhideWhenUsed/>
    <w:rsid w:val="00C17386"/>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436873">
      <w:bodyDiv w:val="1"/>
      <w:marLeft w:val="0"/>
      <w:marRight w:val="0"/>
      <w:marTop w:val="0"/>
      <w:marBottom w:val="0"/>
      <w:divBdr>
        <w:top w:val="none" w:sz="0" w:space="0" w:color="auto"/>
        <w:left w:val="none" w:sz="0" w:space="0" w:color="auto"/>
        <w:bottom w:val="none" w:sz="0" w:space="0" w:color="auto"/>
        <w:right w:val="none" w:sz="0" w:space="0" w:color="auto"/>
      </w:divBdr>
    </w:div>
    <w:div w:id="63113698">
      <w:bodyDiv w:val="1"/>
      <w:marLeft w:val="0"/>
      <w:marRight w:val="0"/>
      <w:marTop w:val="0"/>
      <w:marBottom w:val="0"/>
      <w:divBdr>
        <w:top w:val="none" w:sz="0" w:space="0" w:color="auto"/>
        <w:left w:val="none" w:sz="0" w:space="0" w:color="auto"/>
        <w:bottom w:val="none" w:sz="0" w:space="0" w:color="auto"/>
        <w:right w:val="none" w:sz="0" w:space="0" w:color="auto"/>
      </w:divBdr>
    </w:div>
    <w:div w:id="67307815">
      <w:bodyDiv w:val="1"/>
      <w:marLeft w:val="0"/>
      <w:marRight w:val="0"/>
      <w:marTop w:val="0"/>
      <w:marBottom w:val="0"/>
      <w:divBdr>
        <w:top w:val="none" w:sz="0" w:space="0" w:color="auto"/>
        <w:left w:val="none" w:sz="0" w:space="0" w:color="auto"/>
        <w:bottom w:val="none" w:sz="0" w:space="0" w:color="auto"/>
        <w:right w:val="none" w:sz="0" w:space="0" w:color="auto"/>
      </w:divBdr>
    </w:div>
    <w:div w:id="68119003">
      <w:bodyDiv w:val="1"/>
      <w:marLeft w:val="0"/>
      <w:marRight w:val="0"/>
      <w:marTop w:val="0"/>
      <w:marBottom w:val="0"/>
      <w:divBdr>
        <w:top w:val="none" w:sz="0" w:space="0" w:color="auto"/>
        <w:left w:val="none" w:sz="0" w:space="0" w:color="auto"/>
        <w:bottom w:val="none" w:sz="0" w:space="0" w:color="auto"/>
        <w:right w:val="none" w:sz="0" w:space="0" w:color="auto"/>
      </w:divBdr>
    </w:div>
    <w:div w:id="107093907">
      <w:bodyDiv w:val="1"/>
      <w:marLeft w:val="0"/>
      <w:marRight w:val="0"/>
      <w:marTop w:val="0"/>
      <w:marBottom w:val="0"/>
      <w:divBdr>
        <w:top w:val="none" w:sz="0" w:space="0" w:color="auto"/>
        <w:left w:val="none" w:sz="0" w:space="0" w:color="auto"/>
        <w:bottom w:val="none" w:sz="0" w:space="0" w:color="auto"/>
        <w:right w:val="none" w:sz="0" w:space="0" w:color="auto"/>
      </w:divBdr>
    </w:div>
    <w:div w:id="107820565">
      <w:bodyDiv w:val="1"/>
      <w:marLeft w:val="0"/>
      <w:marRight w:val="0"/>
      <w:marTop w:val="0"/>
      <w:marBottom w:val="0"/>
      <w:divBdr>
        <w:top w:val="none" w:sz="0" w:space="0" w:color="auto"/>
        <w:left w:val="none" w:sz="0" w:space="0" w:color="auto"/>
        <w:bottom w:val="none" w:sz="0" w:space="0" w:color="auto"/>
        <w:right w:val="none" w:sz="0" w:space="0" w:color="auto"/>
      </w:divBdr>
    </w:div>
    <w:div w:id="119417599">
      <w:bodyDiv w:val="1"/>
      <w:marLeft w:val="0"/>
      <w:marRight w:val="0"/>
      <w:marTop w:val="0"/>
      <w:marBottom w:val="0"/>
      <w:divBdr>
        <w:top w:val="none" w:sz="0" w:space="0" w:color="auto"/>
        <w:left w:val="none" w:sz="0" w:space="0" w:color="auto"/>
        <w:bottom w:val="none" w:sz="0" w:space="0" w:color="auto"/>
        <w:right w:val="none" w:sz="0" w:space="0" w:color="auto"/>
      </w:divBdr>
    </w:div>
    <w:div w:id="123738804">
      <w:bodyDiv w:val="1"/>
      <w:marLeft w:val="0"/>
      <w:marRight w:val="0"/>
      <w:marTop w:val="0"/>
      <w:marBottom w:val="0"/>
      <w:divBdr>
        <w:top w:val="none" w:sz="0" w:space="0" w:color="auto"/>
        <w:left w:val="none" w:sz="0" w:space="0" w:color="auto"/>
        <w:bottom w:val="none" w:sz="0" w:space="0" w:color="auto"/>
        <w:right w:val="none" w:sz="0" w:space="0" w:color="auto"/>
      </w:divBdr>
    </w:div>
    <w:div w:id="144588515">
      <w:bodyDiv w:val="1"/>
      <w:marLeft w:val="0"/>
      <w:marRight w:val="0"/>
      <w:marTop w:val="0"/>
      <w:marBottom w:val="0"/>
      <w:divBdr>
        <w:top w:val="none" w:sz="0" w:space="0" w:color="auto"/>
        <w:left w:val="none" w:sz="0" w:space="0" w:color="auto"/>
        <w:bottom w:val="none" w:sz="0" w:space="0" w:color="auto"/>
        <w:right w:val="none" w:sz="0" w:space="0" w:color="auto"/>
      </w:divBdr>
    </w:div>
    <w:div w:id="160585525">
      <w:bodyDiv w:val="1"/>
      <w:marLeft w:val="0"/>
      <w:marRight w:val="0"/>
      <w:marTop w:val="0"/>
      <w:marBottom w:val="0"/>
      <w:divBdr>
        <w:top w:val="none" w:sz="0" w:space="0" w:color="auto"/>
        <w:left w:val="none" w:sz="0" w:space="0" w:color="auto"/>
        <w:bottom w:val="none" w:sz="0" w:space="0" w:color="auto"/>
        <w:right w:val="none" w:sz="0" w:space="0" w:color="auto"/>
      </w:divBdr>
    </w:div>
    <w:div w:id="164437298">
      <w:bodyDiv w:val="1"/>
      <w:marLeft w:val="0"/>
      <w:marRight w:val="0"/>
      <w:marTop w:val="0"/>
      <w:marBottom w:val="0"/>
      <w:divBdr>
        <w:top w:val="none" w:sz="0" w:space="0" w:color="auto"/>
        <w:left w:val="none" w:sz="0" w:space="0" w:color="auto"/>
        <w:bottom w:val="none" w:sz="0" w:space="0" w:color="auto"/>
        <w:right w:val="none" w:sz="0" w:space="0" w:color="auto"/>
      </w:divBdr>
    </w:div>
    <w:div w:id="169179423">
      <w:bodyDiv w:val="1"/>
      <w:marLeft w:val="0"/>
      <w:marRight w:val="0"/>
      <w:marTop w:val="0"/>
      <w:marBottom w:val="0"/>
      <w:divBdr>
        <w:top w:val="none" w:sz="0" w:space="0" w:color="auto"/>
        <w:left w:val="none" w:sz="0" w:space="0" w:color="auto"/>
        <w:bottom w:val="none" w:sz="0" w:space="0" w:color="auto"/>
        <w:right w:val="none" w:sz="0" w:space="0" w:color="auto"/>
      </w:divBdr>
    </w:div>
    <w:div w:id="193229349">
      <w:bodyDiv w:val="1"/>
      <w:marLeft w:val="0"/>
      <w:marRight w:val="0"/>
      <w:marTop w:val="0"/>
      <w:marBottom w:val="0"/>
      <w:divBdr>
        <w:top w:val="none" w:sz="0" w:space="0" w:color="auto"/>
        <w:left w:val="none" w:sz="0" w:space="0" w:color="auto"/>
        <w:bottom w:val="none" w:sz="0" w:space="0" w:color="auto"/>
        <w:right w:val="none" w:sz="0" w:space="0" w:color="auto"/>
      </w:divBdr>
    </w:div>
    <w:div w:id="193274098">
      <w:bodyDiv w:val="1"/>
      <w:marLeft w:val="0"/>
      <w:marRight w:val="0"/>
      <w:marTop w:val="0"/>
      <w:marBottom w:val="0"/>
      <w:divBdr>
        <w:top w:val="none" w:sz="0" w:space="0" w:color="auto"/>
        <w:left w:val="none" w:sz="0" w:space="0" w:color="auto"/>
        <w:bottom w:val="none" w:sz="0" w:space="0" w:color="auto"/>
        <w:right w:val="none" w:sz="0" w:space="0" w:color="auto"/>
      </w:divBdr>
    </w:div>
    <w:div w:id="213277340">
      <w:bodyDiv w:val="1"/>
      <w:marLeft w:val="0"/>
      <w:marRight w:val="0"/>
      <w:marTop w:val="0"/>
      <w:marBottom w:val="0"/>
      <w:divBdr>
        <w:top w:val="none" w:sz="0" w:space="0" w:color="auto"/>
        <w:left w:val="none" w:sz="0" w:space="0" w:color="auto"/>
        <w:bottom w:val="none" w:sz="0" w:space="0" w:color="auto"/>
        <w:right w:val="none" w:sz="0" w:space="0" w:color="auto"/>
      </w:divBdr>
    </w:div>
    <w:div w:id="233248343">
      <w:bodyDiv w:val="1"/>
      <w:marLeft w:val="0"/>
      <w:marRight w:val="0"/>
      <w:marTop w:val="0"/>
      <w:marBottom w:val="0"/>
      <w:divBdr>
        <w:top w:val="none" w:sz="0" w:space="0" w:color="auto"/>
        <w:left w:val="none" w:sz="0" w:space="0" w:color="auto"/>
        <w:bottom w:val="none" w:sz="0" w:space="0" w:color="auto"/>
        <w:right w:val="none" w:sz="0" w:space="0" w:color="auto"/>
      </w:divBdr>
    </w:div>
    <w:div w:id="233663366">
      <w:bodyDiv w:val="1"/>
      <w:marLeft w:val="0"/>
      <w:marRight w:val="0"/>
      <w:marTop w:val="0"/>
      <w:marBottom w:val="0"/>
      <w:divBdr>
        <w:top w:val="none" w:sz="0" w:space="0" w:color="auto"/>
        <w:left w:val="none" w:sz="0" w:space="0" w:color="auto"/>
        <w:bottom w:val="none" w:sz="0" w:space="0" w:color="auto"/>
        <w:right w:val="none" w:sz="0" w:space="0" w:color="auto"/>
      </w:divBdr>
    </w:div>
    <w:div w:id="296031676">
      <w:bodyDiv w:val="1"/>
      <w:marLeft w:val="0"/>
      <w:marRight w:val="0"/>
      <w:marTop w:val="0"/>
      <w:marBottom w:val="0"/>
      <w:divBdr>
        <w:top w:val="none" w:sz="0" w:space="0" w:color="auto"/>
        <w:left w:val="none" w:sz="0" w:space="0" w:color="auto"/>
        <w:bottom w:val="none" w:sz="0" w:space="0" w:color="auto"/>
        <w:right w:val="none" w:sz="0" w:space="0" w:color="auto"/>
      </w:divBdr>
    </w:div>
    <w:div w:id="309403952">
      <w:bodyDiv w:val="1"/>
      <w:marLeft w:val="0"/>
      <w:marRight w:val="0"/>
      <w:marTop w:val="0"/>
      <w:marBottom w:val="0"/>
      <w:divBdr>
        <w:top w:val="none" w:sz="0" w:space="0" w:color="auto"/>
        <w:left w:val="none" w:sz="0" w:space="0" w:color="auto"/>
        <w:bottom w:val="none" w:sz="0" w:space="0" w:color="auto"/>
        <w:right w:val="none" w:sz="0" w:space="0" w:color="auto"/>
      </w:divBdr>
    </w:div>
    <w:div w:id="331955114">
      <w:bodyDiv w:val="1"/>
      <w:marLeft w:val="0"/>
      <w:marRight w:val="0"/>
      <w:marTop w:val="0"/>
      <w:marBottom w:val="0"/>
      <w:divBdr>
        <w:top w:val="none" w:sz="0" w:space="0" w:color="auto"/>
        <w:left w:val="none" w:sz="0" w:space="0" w:color="auto"/>
        <w:bottom w:val="none" w:sz="0" w:space="0" w:color="auto"/>
        <w:right w:val="none" w:sz="0" w:space="0" w:color="auto"/>
      </w:divBdr>
    </w:div>
    <w:div w:id="347029476">
      <w:bodyDiv w:val="1"/>
      <w:marLeft w:val="0"/>
      <w:marRight w:val="0"/>
      <w:marTop w:val="0"/>
      <w:marBottom w:val="0"/>
      <w:divBdr>
        <w:top w:val="none" w:sz="0" w:space="0" w:color="auto"/>
        <w:left w:val="none" w:sz="0" w:space="0" w:color="auto"/>
        <w:bottom w:val="none" w:sz="0" w:space="0" w:color="auto"/>
        <w:right w:val="none" w:sz="0" w:space="0" w:color="auto"/>
      </w:divBdr>
    </w:div>
    <w:div w:id="349797746">
      <w:bodyDiv w:val="1"/>
      <w:marLeft w:val="0"/>
      <w:marRight w:val="0"/>
      <w:marTop w:val="0"/>
      <w:marBottom w:val="0"/>
      <w:divBdr>
        <w:top w:val="none" w:sz="0" w:space="0" w:color="auto"/>
        <w:left w:val="none" w:sz="0" w:space="0" w:color="auto"/>
        <w:bottom w:val="none" w:sz="0" w:space="0" w:color="auto"/>
        <w:right w:val="none" w:sz="0" w:space="0" w:color="auto"/>
      </w:divBdr>
    </w:div>
    <w:div w:id="357003405">
      <w:bodyDiv w:val="1"/>
      <w:marLeft w:val="0"/>
      <w:marRight w:val="0"/>
      <w:marTop w:val="0"/>
      <w:marBottom w:val="0"/>
      <w:divBdr>
        <w:top w:val="none" w:sz="0" w:space="0" w:color="auto"/>
        <w:left w:val="none" w:sz="0" w:space="0" w:color="auto"/>
        <w:bottom w:val="none" w:sz="0" w:space="0" w:color="auto"/>
        <w:right w:val="none" w:sz="0" w:space="0" w:color="auto"/>
      </w:divBdr>
    </w:div>
    <w:div w:id="374735868">
      <w:bodyDiv w:val="1"/>
      <w:marLeft w:val="0"/>
      <w:marRight w:val="0"/>
      <w:marTop w:val="0"/>
      <w:marBottom w:val="0"/>
      <w:divBdr>
        <w:top w:val="none" w:sz="0" w:space="0" w:color="auto"/>
        <w:left w:val="none" w:sz="0" w:space="0" w:color="auto"/>
        <w:bottom w:val="none" w:sz="0" w:space="0" w:color="auto"/>
        <w:right w:val="none" w:sz="0" w:space="0" w:color="auto"/>
      </w:divBdr>
    </w:div>
    <w:div w:id="412506354">
      <w:bodyDiv w:val="1"/>
      <w:marLeft w:val="0"/>
      <w:marRight w:val="0"/>
      <w:marTop w:val="0"/>
      <w:marBottom w:val="0"/>
      <w:divBdr>
        <w:top w:val="none" w:sz="0" w:space="0" w:color="auto"/>
        <w:left w:val="none" w:sz="0" w:space="0" w:color="auto"/>
        <w:bottom w:val="none" w:sz="0" w:space="0" w:color="auto"/>
        <w:right w:val="none" w:sz="0" w:space="0" w:color="auto"/>
      </w:divBdr>
    </w:div>
    <w:div w:id="413288107">
      <w:bodyDiv w:val="1"/>
      <w:marLeft w:val="0"/>
      <w:marRight w:val="0"/>
      <w:marTop w:val="0"/>
      <w:marBottom w:val="0"/>
      <w:divBdr>
        <w:top w:val="none" w:sz="0" w:space="0" w:color="auto"/>
        <w:left w:val="none" w:sz="0" w:space="0" w:color="auto"/>
        <w:bottom w:val="none" w:sz="0" w:space="0" w:color="auto"/>
        <w:right w:val="none" w:sz="0" w:space="0" w:color="auto"/>
      </w:divBdr>
    </w:div>
    <w:div w:id="414982049">
      <w:bodyDiv w:val="1"/>
      <w:marLeft w:val="0"/>
      <w:marRight w:val="0"/>
      <w:marTop w:val="0"/>
      <w:marBottom w:val="0"/>
      <w:divBdr>
        <w:top w:val="none" w:sz="0" w:space="0" w:color="auto"/>
        <w:left w:val="none" w:sz="0" w:space="0" w:color="auto"/>
        <w:bottom w:val="none" w:sz="0" w:space="0" w:color="auto"/>
        <w:right w:val="none" w:sz="0" w:space="0" w:color="auto"/>
      </w:divBdr>
    </w:div>
    <w:div w:id="437524071">
      <w:bodyDiv w:val="1"/>
      <w:marLeft w:val="0"/>
      <w:marRight w:val="0"/>
      <w:marTop w:val="0"/>
      <w:marBottom w:val="0"/>
      <w:divBdr>
        <w:top w:val="none" w:sz="0" w:space="0" w:color="auto"/>
        <w:left w:val="none" w:sz="0" w:space="0" w:color="auto"/>
        <w:bottom w:val="none" w:sz="0" w:space="0" w:color="auto"/>
        <w:right w:val="none" w:sz="0" w:space="0" w:color="auto"/>
      </w:divBdr>
    </w:div>
    <w:div w:id="441417207">
      <w:bodyDiv w:val="1"/>
      <w:marLeft w:val="0"/>
      <w:marRight w:val="0"/>
      <w:marTop w:val="0"/>
      <w:marBottom w:val="0"/>
      <w:divBdr>
        <w:top w:val="none" w:sz="0" w:space="0" w:color="auto"/>
        <w:left w:val="none" w:sz="0" w:space="0" w:color="auto"/>
        <w:bottom w:val="none" w:sz="0" w:space="0" w:color="auto"/>
        <w:right w:val="none" w:sz="0" w:space="0" w:color="auto"/>
      </w:divBdr>
    </w:div>
    <w:div w:id="445124231">
      <w:bodyDiv w:val="1"/>
      <w:marLeft w:val="0"/>
      <w:marRight w:val="0"/>
      <w:marTop w:val="0"/>
      <w:marBottom w:val="0"/>
      <w:divBdr>
        <w:top w:val="none" w:sz="0" w:space="0" w:color="auto"/>
        <w:left w:val="none" w:sz="0" w:space="0" w:color="auto"/>
        <w:bottom w:val="none" w:sz="0" w:space="0" w:color="auto"/>
        <w:right w:val="none" w:sz="0" w:space="0" w:color="auto"/>
      </w:divBdr>
    </w:div>
    <w:div w:id="460073605">
      <w:bodyDiv w:val="1"/>
      <w:marLeft w:val="0"/>
      <w:marRight w:val="0"/>
      <w:marTop w:val="0"/>
      <w:marBottom w:val="0"/>
      <w:divBdr>
        <w:top w:val="none" w:sz="0" w:space="0" w:color="auto"/>
        <w:left w:val="none" w:sz="0" w:space="0" w:color="auto"/>
        <w:bottom w:val="none" w:sz="0" w:space="0" w:color="auto"/>
        <w:right w:val="none" w:sz="0" w:space="0" w:color="auto"/>
      </w:divBdr>
    </w:div>
    <w:div w:id="466360167">
      <w:bodyDiv w:val="1"/>
      <w:marLeft w:val="0"/>
      <w:marRight w:val="0"/>
      <w:marTop w:val="0"/>
      <w:marBottom w:val="0"/>
      <w:divBdr>
        <w:top w:val="none" w:sz="0" w:space="0" w:color="auto"/>
        <w:left w:val="none" w:sz="0" w:space="0" w:color="auto"/>
        <w:bottom w:val="none" w:sz="0" w:space="0" w:color="auto"/>
        <w:right w:val="none" w:sz="0" w:space="0" w:color="auto"/>
      </w:divBdr>
    </w:div>
    <w:div w:id="469246303">
      <w:bodyDiv w:val="1"/>
      <w:marLeft w:val="0"/>
      <w:marRight w:val="0"/>
      <w:marTop w:val="0"/>
      <w:marBottom w:val="0"/>
      <w:divBdr>
        <w:top w:val="none" w:sz="0" w:space="0" w:color="auto"/>
        <w:left w:val="none" w:sz="0" w:space="0" w:color="auto"/>
        <w:bottom w:val="none" w:sz="0" w:space="0" w:color="auto"/>
        <w:right w:val="none" w:sz="0" w:space="0" w:color="auto"/>
      </w:divBdr>
    </w:div>
    <w:div w:id="473371913">
      <w:bodyDiv w:val="1"/>
      <w:marLeft w:val="0"/>
      <w:marRight w:val="0"/>
      <w:marTop w:val="0"/>
      <w:marBottom w:val="0"/>
      <w:divBdr>
        <w:top w:val="none" w:sz="0" w:space="0" w:color="auto"/>
        <w:left w:val="none" w:sz="0" w:space="0" w:color="auto"/>
        <w:bottom w:val="none" w:sz="0" w:space="0" w:color="auto"/>
        <w:right w:val="none" w:sz="0" w:space="0" w:color="auto"/>
      </w:divBdr>
    </w:div>
    <w:div w:id="475494452">
      <w:bodyDiv w:val="1"/>
      <w:marLeft w:val="0"/>
      <w:marRight w:val="0"/>
      <w:marTop w:val="0"/>
      <w:marBottom w:val="0"/>
      <w:divBdr>
        <w:top w:val="none" w:sz="0" w:space="0" w:color="auto"/>
        <w:left w:val="none" w:sz="0" w:space="0" w:color="auto"/>
        <w:bottom w:val="none" w:sz="0" w:space="0" w:color="auto"/>
        <w:right w:val="none" w:sz="0" w:space="0" w:color="auto"/>
      </w:divBdr>
    </w:div>
    <w:div w:id="511069955">
      <w:bodyDiv w:val="1"/>
      <w:marLeft w:val="0"/>
      <w:marRight w:val="0"/>
      <w:marTop w:val="0"/>
      <w:marBottom w:val="0"/>
      <w:divBdr>
        <w:top w:val="none" w:sz="0" w:space="0" w:color="auto"/>
        <w:left w:val="none" w:sz="0" w:space="0" w:color="auto"/>
        <w:bottom w:val="none" w:sz="0" w:space="0" w:color="auto"/>
        <w:right w:val="none" w:sz="0" w:space="0" w:color="auto"/>
      </w:divBdr>
    </w:div>
    <w:div w:id="531964900">
      <w:bodyDiv w:val="1"/>
      <w:marLeft w:val="0"/>
      <w:marRight w:val="0"/>
      <w:marTop w:val="0"/>
      <w:marBottom w:val="0"/>
      <w:divBdr>
        <w:top w:val="none" w:sz="0" w:space="0" w:color="auto"/>
        <w:left w:val="none" w:sz="0" w:space="0" w:color="auto"/>
        <w:bottom w:val="none" w:sz="0" w:space="0" w:color="auto"/>
        <w:right w:val="none" w:sz="0" w:space="0" w:color="auto"/>
      </w:divBdr>
    </w:div>
    <w:div w:id="535116005">
      <w:bodyDiv w:val="1"/>
      <w:marLeft w:val="0"/>
      <w:marRight w:val="0"/>
      <w:marTop w:val="0"/>
      <w:marBottom w:val="0"/>
      <w:divBdr>
        <w:top w:val="none" w:sz="0" w:space="0" w:color="auto"/>
        <w:left w:val="none" w:sz="0" w:space="0" w:color="auto"/>
        <w:bottom w:val="none" w:sz="0" w:space="0" w:color="auto"/>
        <w:right w:val="none" w:sz="0" w:space="0" w:color="auto"/>
      </w:divBdr>
    </w:div>
    <w:div w:id="550580560">
      <w:bodyDiv w:val="1"/>
      <w:marLeft w:val="0"/>
      <w:marRight w:val="0"/>
      <w:marTop w:val="0"/>
      <w:marBottom w:val="0"/>
      <w:divBdr>
        <w:top w:val="none" w:sz="0" w:space="0" w:color="auto"/>
        <w:left w:val="none" w:sz="0" w:space="0" w:color="auto"/>
        <w:bottom w:val="none" w:sz="0" w:space="0" w:color="auto"/>
        <w:right w:val="none" w:sz="0" w:space="0" w:color="auto"/>
      </w:divBdr>
    </w:div>
    <w:div w:id="555161281">
      <w:bodyDiv w:val="1"/>
      <w:marLeft w:val="0"/>
      <w:marRight w:val="0"/>
      <w:marTop w:val="0"/>
      <w:marBottom w:val="0"/>
      <w:divBdr>
        <w:top w:val="none" w:sz="0" w:space="0" w:color="auto"/>
        <w:left w:val="none" w:sz="0" w:space="0" w:color="auto"/>
        <w:bottom w:val="none" w:sz="0" w:space="0" w:color="auto"/>
        <w:right w:val="none" w:sz="0" w:space="0" w:color="auto"/>
      </w:divBdr>
    </w:div>
    <w:div w:id="558596058">
      <w:bodyDiv w:val="1"/>
      <w:marLeft w:val="0"/>
      <w:marRight w:val="0"/>
      <w:marTop w:val="0"/>
      <w:marBottom w:val="0"/>
      <w:divBdr>
        <w:top w:val="none" w:sz="0" w:space="0" w:color="auto"/>
        <w:left w:val="none" w:sz="0" w:space="0" w:color="auto"/>
        <w:bottom w:val="none" w:sz="0" w:space="0" w:color="auto"/>
        <w:right w:val="none" w:sz="0" w:space="0" w:color="auto"/>
      </w:divBdr>
    </w:div>
    <w:div w:id="566383013">
      <w:bodyDiv w:val="1"/>
      <w:marLeft w:val="0"/>
      <w:marRight w:val="0"/>
      <w:marTop w:val="0"/>
      <w:marBottom w:val="0"/>
      <w:divBdr>
        <w:top w:val="none" w:sz="0" w:space="0" w:color="auto"/>
        <w:left w:val="none" w:sz="0" w:space="0" w:color="auto"/>
        <w:bottom w:val="none" w:sz="0" w:space="0" w:color="auto"/>
        <w:right w:val="none" w:sz="0" w:space="0" w:color="auto"/>
      </w:divBdr>
    </w:div>
    <w:div w:id="568543508">
      <w:bodyDiv w:val="1"/>
      <w:marLeft w:val="0"/>
      <w:marRight w:val="0"/>
      <w:marTop w:val="0"/>
      <w:marBottom w:val="0"/>
      <w:divBdr>
        <w:top w:val="none" w:sz="0" w:space="0" w:color="auto"/>
        <w:left w:val="none" w:sz="0" w:space="0" w:color="auto"/>
        <w:bottom w:val="none" w:sz="0" w:space="0" w:color="auto"/>
        <w:right w:val="none" w:sz="0" w:space="0" w:color="auto"/>
      </w:divBdr>
    </w:div>
    <w:div w:id="578950133">
      <w:bodyDiv w:val="1"/>
      <w:marLeft w:val="0"/>
      <w:marRight w:val="0"/>
      <w:marTop w:val="0"/>
      <w:marBottom w:val="0"/>
      <w:divBdr>
        <w:top w:val="none" w:sz="0" w:space="0" w:color="auto"/>
        <w:left w:val="none" w:sz="0" w:space="0" w:color="auto"/>
        <w:bottom w:val="none" w:sz="0" w:space="0" w:color="auto"/>
        <w:right w:val="none" w:sz="0" w:space="0" w:color="auto"/>
      </w:divBdr>
    </w:div>
    <w:div w:id="590118901">
      <w:bodyDiv w:val="1"/>
      <w:marLeft w:val="0"/>
      <w:marRight w:val="0"/>
      <w:marTop w:val="0"/>
      <w:marBottom w:val="0"/>
      <w:divBdr>
        <w:top w:val="none" w:sz="0" w:space="0" w:color="auto"/>
        <w:left w:val="none" w:sz="0" w:space="0" w:color="auto"/>
        <w:bottom w:val="none" w:sz="0" w:space="0" w:color="auto"/>
        <w:right w:val="none" w:sz="0" w:space="0" w:color="auto"/>
      </w:divBdr>
    </w:div>
    <w:div w:id="611208771">
      <w:bodyDiv w:val="1"/>
      <w:marLeft w:val="0"/>
      <w:marRight w:val="0"/>
      <w:marTop w:val="0"/>
      <w:marBottom w:val="0"/>
      <w:divBdr>
        <w:top w:val="none" w:sz="0" w:space="0" w:color="auto"/>
        <w:left w:val="none" w:sz="0" w:space="0" w:color="auto"/>
        <w:bottom w:val="none" w:sz="0" w:space="0" w:color="auto"/>
        <w:right w:val="none" w:sz="0" w:space="0" w:color="auto"/>
      </w:divBdr>
    </w:div>
    <w:div w:id="626276278">
      <w:bodyDiv w:val="1"/>
      <w:marLeft w:val="0"/>
      <w:marRight w:val="0"/>
      <w:marTop w:val="0"/>
      <w:marBottom w:val="0"/>
      <w:divBdr>
        <w:top w:val="none" w:sz="0" w:space="0" w:color="auto"/>
        <w:left w:val="none" w:sz="0" w:space="0" w:color="auto"/>
        <w:bottom w:val="none" w:sz="0" w:space="0" w:color="auto"/>
        <w:right w:val="none" w:sz="0" w:space="0" w:color="auto"/>
      </w:divBdr>
    </w:div>
    <w:div w:id="639504677">
      <w:bodyDiv w:val="1"/>
      <w:marLeft w:val="0"/>
      <w:marRight w:val="0"/>
      <w:marTop w:val="0"/>
      <w:marBottom w:val="0"/>
      <w:divBdr>
        <w:top w:val="none" w:sz="0" w:space="0" w:color="auto"/>
        <w:left w:val="none" w:sz="0" w:space="0" w:color="auto"/>
        <w:bottom w:val="none" w:sz="0" w:space="0" w:color="auto"/>
        <w:right w:val="none" w:sz="0" w:space="0" w:color="auto"/>
      </w:divBdr>
    </w:div>
    <w:div w:id="645623771">
      <w:bodyDiv w:val="1"/>
      <w:marLeft w:val="0"/>
      <w:marRight w:val="0"/>
      <w:marTop w:val="0"/>
      <w:marBottom w:val="0"/>
      <w:divBdr>
        <w:top w:val="none" w:sz="0" w:space="0" w:color="auto"/>
        <w:left w:val="none" w:sz="0" w:space="0" w:color="auto"/>
        <w:bottom w:val="none" w:sz="0" w:space="0" w:color="auto"/>
        <w:right w:val="none" w:sz="0" w:space="0" w:color="auto"/>
      </w:divBdr>
    </w:div>
    <w:div w:id="646938123">
      <w:bodyDiv w:val="1"/>
      <w:marLeft w:val="0"/>
      <w:marRight w:val="0"/>
      <w:marTop w:val="0"/>
      <w:marBottom w:val="0"/>
      <w:divBdr>
        <w:top w:val="none" w:sz="0" w:space="0" w:color="auto"/>
        <w:left w:val="none" w:sz="0" w:space="0" w:color="auto"/>
        <w:bottom w:val="none" w:sz="0" w:space="0" w:color="auto"/>
        <w:right w:val="none" w:sz="0" w:space="0" w:color="auto"/>
      </w:divBdr>
    </w:div>
    <w:div w:id="650333085">
      <w:bodyDiv w:val="1"/>
      <w:marLeft w:val="0"/>
      <w:marRight w:val="0"/>
      <w:marTop w:val="0"/>
      <w:marBottom w:val="0"/>
      <w:divBdr>
        <w:top w:val="none" w:sz="0" w:space="0" w:color="auto"/>
        <w:left w:val="none" w:sz="0" w:space="0" w:color="auto"/>
        <w:bottom w:val="none" w:sz="0" w:space="0" w:color="auto"/>
        <w:right w:val="none" w:sz="0" w:space="0" w:color="auto"/>
      </w:divBdr>
    </w:div>
    <w:div w:id="651912041">
      <w:bodyDiv w:val="1"/>
      <w:marLeft w:val="0"/>
      <w:marRight w:val="0"/>
      <w:marTop w:val="0"/>
      <w:marBottom w:val="0"/>
      <w:divBdr>
        <w:top w:val="none" w:sz="0" w:space="0" w:color="auto"/>
        <w:left w:val="none" w:sz="0" w:space="0" w:color="auto"/>
        <w:bottom w:val="none" w:sz="0" w:space="0" w:color="auto"/>
        <w:right w:val="none" w:sz="0" w:space="0" w:color="auto"/>
      </w:divBdr>
    </w:div>
    <w:div w:id="652952732">
      <w:bodyDiv w:val="1"/>
      <w:marLeft w:val="0"/>
      <w:marRight w:val="0"/>
      <w:marTop w:val="0"/>
      <w:marBottom w:val="0"/>
      <w:divBdr>
        <w:top w:val="none" w:sz="0" w:space="0" w:color="auto"/>
        <w:left w:val="none" w:sz="0" w:space="0" w:color="auto"/>
        <w:bottom w:val="none" w:sz="0" w:space="0" w:color="auto"/>
        <w:right w:val="none" w:sz="0" w:space="0" w:color="auto"/>
      </w:divBdr>
    </w:div>
    <w:div w:id="676811236">
      <w:bodyDiv w:val="1"/>
      <w:marLeft w:val="0"/>
      <w:marRight w:val="0"/>
      <w:marTop w:val="0"/>
      <w:marBottom w:val="0"/>
      <w:divBdr>
        <w:top w:val="none" w:sz="0" w:space="0" w:color="auto"/>
        <w:left w:val="none" w:sz="0" w:space="0" w:color="auto"/>
        <w:bottom w:val="none" w:sz="0" w:space="0" w:color="auto"/>
        <w:right w:val="none" w:sz="0" w:space="0" w:color="auto"/>
      </w:divBdr>
    </w:div>
    <w:div w:id="692194376">
      <w:bodyDiv w:val="1"/>
      <w:marLeft w:val="0"/>
      <w:marRight w:val="0"/>
      <w:marTop w:val="0"/>
      <w:marBottom w:val="0"/>
      <w:divBdr>
        <w:top w:val="none" w:sz="0" w:space="0" w:color="auto"/>
        <w:left w:val="none" w:sz="0" w:space="0" w:color="auto"/>
        <w:bottom w:val="none" w:sz="0" w:space="0" w:color="auto"/>
        <w:right w:val="none" w:sz="0" w:space="0" w:color="auto"/>
      </w:divBdr>
    </w:div>
    <w:div w:id="694428578">
      <w:bodyDiv w:val="1"/>
      <w:marLeft w:val="0"/>
      <w:marRight w:val="0"/>
      <w:marTop w:val="0"/>
      <w:marBottom w:val="0"/>
      <w:divBdr>
        <w:top w:val="none" w:sz="0" w:space="0" w:color="auto"/>
        <w:left w:val="none" w:sz="0" w:space="0" w:color="auto"/>
        <w:bottom w:val="none" w:sz="0" w:space="0" w:color="auto"/>
        <w:right w:val="none" w:sz="0" w:space="0" w:color="auto"/>
      </w:divBdr>
    </w:div>
    <w:div w:id="697313525">
      <w:bodyDiv w:val="1"/>
      <w:marLeft w:val="0"/>
      <w:marRight w:val="0"/>
      <w:marTop w:val="0"/>
      <w:marBottom w:val="0"/>
      <w:divBdr>
        <w:top w:val="none" w:sz="0" w:space="0" w:color="auto"/>
        <w:left w:val="none" w:sz="0" w:space="0" w:color="auto"/>
        <w:bottom w:val="none" w:sz="0" w:space="0" w:color="auto"/>
        <w:right w:val="none" w:sz="0" w:space="0" w:color="auto"/>
      </w:divBdr>
    </w:div>
    <w:div w:id="701395859">
      <w:bodyDiv w:val="1"/>
      <w:marLeft w:val="0"/>
      <w:marRight w:val="0"/>
      <w:marTop w:val="0"/>
      <w:marBottom w:val="0"/>
      <w:divBdr>
        <w:top w:val="none" w:sz="0" w:space="0" w:color="auto"/>
        <w:left w:val="none" w:sz="0" w:space="0" w:color="auto"/>
        <w:bottom w:val="none" w:sz="0" w:space="0" w:color="auto"/>
        <w:right w:val="none" w:sz="0" w:space="0" w:color="auto"/>
      </w:divBdr>
    </w:div>
    <w:div w:id="707723584">
      <w:bodyDiv w:val="1"/>
      <w:marLeft w:val="0"/>
      <w:marRight w:val="0"/>
      <w:marTop w:val="0"/>
      <w:marBottom w:val="0"/>
      <w:divBdr>
        <w:top w:val="none" w:sz="0" w:space="0" w:color="auto"/>
        <w:left w:val="none" w:sz="0" w:space="0" w:color="auto"/>
        <w:bottom w:val="none" w:sz="0" w:space="0" w:color="auto"/>
        <w:right w:val="none" w:sz="0" w:space="0" w:color="auto"/>
      </w:divBdr>
    </w:div>
    <w:div w:id="710306746">
      <w:bodyDiv w:val="1"/>
      <w:marLeft w:val="0"/>
      <w:marRight w:val="0"/>
      <w:marTop w:val="0"/>
      <w:marBottom w:val="0"/>
      <w:divBdr>
        <w:top w:val="none" w:sz="0" w:space="0" w:color="auto"/>
        <w:left w:val="none" w:sz="0" w:space="0" w:color="auto"/>
        <w:bottom w:val="none" w:sz="0" w:space="0" w:color="auto"/>
        <w:right w:val="none" w:sz="0" w:space="0" w:color="auto"/>
      </w:divBdr>
    </w:div>
    <w:div w:id="726756535">
      <w:bodyDiv w:val="1"/>
      <w:marLeft w:val="0"/>
      <w:marRight w:val="0"/>
      <w:marTop w:val="0"/>
      <w:marBottom w:val="0"/>
      <w:divBdr>
        <w:top w:val="none" w:sz="0" w:space="0" w:color="auto"/>
        <w:left w:val="none" w:sz="0" w:space="0" w:color="auto"/>
        <w:bottom w:val="none" w:sz="0" w:space="0" w:color="auto"/>
        <w:right w:val="none" w:sz="0" w:space="0" w:color="auto"/>
      </w:divBdr>
    </w:div>
    <w:div w:id="728963752">
      <w:bodyDiv w:val="1"/>
      <w:marLeft w:val="0"/>
      <w:marRight w:val="0"/>
      <w:marTop w:val="0"/>
      <w:marBottom w:val="0"/>
      <w:divBdr>
        <w:top w:val="none" w:sz="0" w:space="0" w:color="auto"/>
        <w:left w:val="none" w:sz="0" w:space="0" w:color="auto"/>
        <w:bottom w:val="none" w:sz="0" w:space="0" w:color="auto"/>
        <w:right w:val="none" w:sz="0" w:space="0" w:color="auto"/>
      </w:divBdr>
    </w:div>
    <w:div w:id="740248527">
      <w:bodyDiv w:val="1"/>
      <w:marLeft w:val="0"/>
      <w:marRight w:val="0"/>
      <w:marTop w:val="0"/>
      <w:marBottom w:val="0"/>
      <w:divBdr>
        <w:top w:val="none" w:sz="0" w:space="0" w:color="auto"/>
        <w:left w:val="none" w:sz="0" w:space="0" w:color="auto"/>
        <w:bottom w:val="none" w:sz="0" w:space="0" w:color="auto"/>
        <w:right w:val="none" w:sz="0" w:space="0" w:color="auto"/>
      </w:divBdr>
    </w:div>
    <w:div w:id="744062408">
      <w:bodyDiv w:val="1"/>
      <w:marLeft w:val="0"/>
      <w:marRight w:val="0"/>
      <w:marTop w:val="0"/>
      <w:marBottom w:val="0"/>
      <w:divBdr>
        <w:top w:val="none" w:sz="0" w:space="0" w:color="auto"/>
        <w:left w:val="none" w:sz="0" w:space="0" w:color="auto"/>
        <w:bottom w:val="none" w:sz="0" w:space="0" w:color="auto"/>
        <w:right w:val="none" w:sz="0" w:space="0" w:color="auto"/>
      </w:divBdr>
    </w:div>
    <w:div w:id="755130001">
      <w:bodyDiv w:val="1"/>
      <w:marLeft w:val="0"/>
      <w:marRight w:val="0"/>
      <w:marTop w:val="0"/>
      <w:marBottom w:val="0"/>
      <w:divBdr>
        <w:top w:val="none" w:sz="0" w:space="0" w:color="auto"/>
        <w:left w:val="none" w:sz="0" w:space="0" w:color="auto"/>
        <w:bottom w:val="none" w:sz="0" w:space="0" w:color="auto"/>
        <w:right w:val="none" w:sz="0" w:space="0" w:color="auto"/>
      </w:divBdr>
    </w:div>
    <w:div w:id="784622452">
      <w:bodyDiv w:val="1"/>
      <w:marLeft w:val="0"/>
      <w:marRight w:val="0"/>
      <w:marTop w:val="0"/>
      <w:marBottom w:val="0"/>
      <w:divBdr>
        <w:top w:val="none" w:sz="0" w:space="0" w:color="auto"/>
        <w:left w:val="none" w:sz="0" w:space="0" w:color="auto"/>
        <w:bottom w:val="none" w:sz="0" w:space="0" w:color="auto"/>
        <w:right w:val="none" w:sz="0" w:space="0" w:color="auto"/>
      </w:divBdr>
    </w:div>
    <w:div w:id="790589986">
      <w:bodyDiv w:val="1"/>
      <w:marLeft w:val="0"/>
      <w:marRight w:val="0"/>
      <w:marTop w:val="0"/>
      <w:marBottom w:val="0"/>
      <w:divBdr>
        <w:top w:val="none" w:sz="0" w:space="0" w:color="auto"/>
        <w:left w:val="none" w:sz="0" w:space="0" w:color="auto"/>
        <w:bottom w:val="none" w:sz="0" w:space="0" w:color="auto"/>
        <w:right w:val="none" w:sz="0" w:space="0" w:color="auto"/>
      </w:divBdr>
    </w:div>
    <w:div w:id="806318109">
      <w:bodyDiv w:val="1"/>
      <w:marLeft w:val="0"/>
      <w:marRight w:val="0"/>
      <w:marTop w:val="0"/>
      <w:marBottom w:val="0"/>
      <w:divBdr>
        <w:top w:val="none" w:sz="0" w:space="0" w:color="auto"/>
        <w:left w:val="none" w:sz="0" w:space="0" w:color="auto"/>
        <w:bottom w:val="none" w:sz="0" w:space="0" w:color="auto"/>
        <w:right w:val="none" w:sz="0" w:space="0" w:color="auto"/>
      </w:divBdr>
    </w:div>
    <w:div w:id="815562520">
      <w:bodyDiv w:val="1"/>
      <w:marLeft w:val="0"/>
      <w:marRight w:val="0"/>
      <w:marTop w:val="0"/>
      <w:marBottom w:val="0"/>
      <w:divBdr>
        <w:top w:val="none" w:sz="0" w:space="0" w:color="auto"/>
        <w:left w:val="none" w:sz="0" w:space="0" w:color="auto"/>
        <w:bottom w:val="none" w:sz="0" w:space="0" w:color="auto"/>
        <w:right w:val="none" w:sz="0" w:space="0" w:color="auto"/>
      </w:divBdr>
    </w:div>
    <w:div w:id="818765986">
      <w:bodyDiv w:val="1"/>
      <w:marLeft w:val="0"/>
      <w:marRight w:val="0"/>
      <w:marTop w:val="0"/>
      <w:marBottom w:val="0"/>
      <w:divBdr>
        <w:top w:val="none" w:sz="0" w:space="0" w:color="auto"/>
        <w:left w:val="none" w:sz="0" w:space="0" w:color="auto"/>
        <w:bottom w:val="none" w:sz="0" w:space="0" w:color="auto"/>
        <w:right w:val="none" w:sz="0" w:space="0" w:color="auto"/>
      </w:divBdr>
    </w:div>
    <w:div w:id="824710555">
      <w:bodyDiv w:val="1"/>
      <w:marLeft w:val="0"/>
      <w:marRight w:val="0"/>
      <w:marTop w:val="0"/>
      <w:marBottom w:val="0"/>
      <w:divBdr>
        <w:top w:val="none" w:sz="0" w:space="0" w:color="auto"/>
        <w:left w:val="none" w:sz="0" w:space="0" w:color="auto"/>
        <w:bottom w:val="none" w:sz="0" w:space="0" w:color="auto"/>
        <w:right w:val="none" w:sz="0" w:space="0" w:color="auto"/>
      </w:divBdr>
    </w:div>
    <w:div w:id="835002939">
      <w:bodyDiv w:val="1"/>
      <w:marLeft w:val="0"/>
      <w:marRight w:val="0"/>
      <w:marTop w:val="0"/>
      <w:marBottom w:val="0"/>
      <w:divBdr>
        <w:top w:val="none" w:sz="0" w:space="0" w:color="auto"/>
        <w:left w:val="none" w:sz="0" w:space="0" w:color="auto"/>
        <w:bottom w:val="none" w:sz="0" w:space="0" w:color="auto"/>
        <w:right w:val="none" w:sz="0" w:space="0" w:color="auto"/>
      </w:divBdr>
    </w:div>
    <w:div w:id="836380413">
      <w:bodyDiv w:val="1"/>
      <w:marLeft w:val="0"/>
      <w:marRight w:val="0"/>
      <w:marTop w:val="0"/>
      <w:marBottom w:val="0"/>
      <w:divBdr>
        <w:top w:val="none" w:sz="0" w:space="0" w:color="auto"/>
        <w:left w:val="none" w:sz="0" w:space="0" w:color="auto"/>
        <w:bottom w:val="none" w:sz="0" w:space="0" w:color="auto"/>
        <w:right w:val="none" w:sz="0" w:space="0" w:color="auto"/>
      </w:divBdr>
    </w:div>
    <w:div w:id="881747164">
      <w:bodyDiv w:val="1"/>
      <w:marLeft w:val="0"/>
      <w:marRight w:val="0"/>
      <w:marTop w:val="0"/>
      <w:marBottom w:val="0"/>
      <w:divBdr>
        <w:top w:val="none" w:sz="0" w:space="0" w:color="auto"/>
        <w:left w:val="none" w:sz="0" w:space="0" w:color="auto"/>
        <w:bottom w:val="none" w:sz="0" w:space="0" w:color="auto"/>
        <w:right w:val="none" w:sz="0" w:space="0" w:color="auto"/>
      </w:divBdr>
    </w:div>
    <w:div w:id="892083906">
      <w:bodyDiv w:val="1"/>
      <w:marLeft w:val="0"/>
      <w:marRight w:val="0"/>
      <w:marTop w:val="0"/>
      <w:marBottom w:val="0"/>
      <w:divBdr>
        <w:top w:val="none" w:sz="0" w:space="0" w:color="auto"/>
        <w:left w:val="none" w:sz="0" w:space="0" w:color="auto"/>
        <w:bottom w:val="none" w:sz="0" w:space="0" w:color="auto"/>
        <w:right w:val="none" w:sz="0" w:space="0" w:color="auto"/>
      </w:divBdr>
    </w:div>
    <w:div w:id="910888237">
      <w:bodyDiv w:val="1"/>
      <w:marLeft w:val="0"/>
      <w:marRight w:val="0"/>
      <w:marTop w:val="0"/>
      <w:marBottom w:val="0"/>
      <w:divBdr>
        <w:top w:val="none" w:sz="0" w:space="0" w:color="auto"/>
        <w:left w:val="none" w:sz="0" w:space="0" w:color="auto"/>
        <w:bottom w:val="none" w:sz="0" w:space="0" w:color="auto"/>
        <w:right w:val="none" w:sz="0" w:space="0" w:color="auto"/>
      </w:divBdr>
    </w:div>
    <w:div w:id="919872005">
      <w:bodyDiv w:val="1"/>
      <w:marLeft w:val="0"/>
      <w:marRight w:val="0"/>
      <w:marTop w:val="0"/>
      <w:marBottom w:val="0"/>
      <w:divBdr>
        <w:top w:val="none" w:sz="0" w:space="0" w:color="auto"/>
        <w:left w:val="none" w:sz="0" w:space="0" w:color="auto"/>
        <w:bottom w:val="none" w:sz="0" w:space="0" w:color="auto"/>
        <w:right w:val="none" w:sz="0" w:space="0" w:color="auto"/>
      </w:divBdr>
    </w:div>
    <w:div w:id="938178394">
      <w:bodyDiv w:val="1"/>
      <w:marLeft w:val="0"/>
      <w:marRight w:val="0"/>
      <w:marTop w:val="0"/>
      <w:marBottom w:val="0"/>
      <w:divBdr>
        <w:top w:val="none" w:sz="0" w:space="0" w:color="auto"/>
        <w:left w:val="none" w:sz="0" w:space="0" w:color="auto"/>
        <w:bottom w:val="none" w:sz="0" w:space="0" w:color="auto"/>
        <w:right w:val="none" w:sz="0" w:space="0" w:color="auto"/>
      </w:divBdr>
    </w:div>
    <w:div w:id="953563739">
      <w:bodyDiv w:val="1"/>
      <w:marLeft w:val="0"/>
      <w:marRight w:val="0"/>
      <w:marTop w:val="0"/>
      <w:marBottom w:val="0"/>
      <w:divBdr>
        <w:top w:val="none" w:sz="0" w:space="0" w:color="auto"/>
        <w:left w:val="none" w:sz="0" w:space="0" w:color="auto"/>
        <w:bottom w:val="none" w:sz="0" w:space="0" w:color="auto"/>
        <w:right w:val="none" w:sz="0" w:space="0" w:color="auto"/>
      </w:divBdr>
    </w:div>
    <w:div w:id="976032218">
      <w:bodyDiv w:val="1"/>
      <w:marLeft w:val="0"/>
      <w:marRight w:val="0"/>
      <w:marTop w:val="0"/>
      <w:marBottom w:val="0"/>
      <w:divBdr>
        <w:top w:val="none" w:sz="0" w:space="0" w:color="auto"/>
        <w:left w:val="none" w:sz="0" w:space="0" w:color="auto"/>
        <w:bottom w:val="none" w:sz="0" w:space="0" w:color="auto"/>
        <w:right w:val="none" w:sz="0" w:space="0" w:color="auto"/>
      </w:divBdr>
    </w:div>
    <w:div w:id="980503613">
      <w:bodyDiv w:val="1"/>
      <w:marLeft w:val="0"/>
      <w:marRight w:val="0"/>
      <w:marTop w:val="0"/>
      <w:marBottom w:val="0"/>
      <w:divBdr>
        <w:top w:val="none" w:sz="0" w:space="0" w:color="auto"/>
        <w:left w:val="none" w:sz="0" w:space="0" w:color="auto"/>
        <w:bottom w:val="none" w:sz="0" w:space="0" w:color="auto"/>
        <w:right w:val="none" w:sz="0" w:space="0" w:color="auto"/>
      </w:divBdr>
    </w:div>
    <w:div w:id="996302848">
      <w:bodyDiv w:val="1"/>
      <w:marLeft w:val="0"/>
      <w:marRight w:val="0"/>
      <w:marTop w:val="0"/>
      <w:marBottom w:val="0"/>
      <w:divBdr>
        <w:top w:val="none" w:sz="0" w:space="0" w:color="auto"/>
        <w:left w:val="none" w:sz="0" w:space="0" w:color="auto"/>
        <w:bottom w:val="none" w:sz="0" w:space="0" w:color="auto"/>
        <w:right w:val="none" w:sz="0" w:space="0" w:color="auto"/>
      </w:divBdr>
    </w:div>
    <w:div w:id="1006327760">
      <w:bodyDiv w:val="1"/>
      <w:marLeft w:val="0"/>
      <w:marRight w:val="0"/>
      <w:marTop w:val="0"/>
      <w:marBottom w:val="0"/>
      <w:divBdr>
        <w:top w:val="none" w:sz="0" w:space="0" w:color="auto"/>
        <w:left w:val="none" w:sz="0" w:space="0" w:color="auto"/>
        <w:bottom w:val="none" w:sz="0" w:space="0" w:color="auto"/>
        <w:right w:val="none" w:sz="0" w:space="0" w:color="auto"/>
      </w:divBdr>
    </w:div>
    <w:div w:id="1027172516">
      <w:bodyDiv w:val="1"/>
      <w:marLeft w:val="0"/>
      <w:marRight w:val="0"/>
      <w:marTop w:val="0"/>
      <w:marBottom w:val="0"/>
      <w:divBdr>
        <w:top w:val="none" w:sz="0" w:space="0" w:color="auto"/>
        <w:left w:val="none" w:sz="0" w:space="0" w:color="auto"/>
        <w:bottom w:val="none" w:sz="0" w:space="0" w:color="auto"/>
        <w:right w:val="none" w:sz="0" w:space="0" w:color="auto"/>
      </w:divBdr>
    </w:div>
    <w:div w:id="1046837986">
      <w:bodyDiv w:val="1"/>
      <w:marLeft w:val="0"/>
      <w:marRight w:val="0"/>
      <w:marTop w:val="0"/>
      <w:marBottom w:val="0"/>
      <w:divBdr>
        <w:top w:val="none" w:sz="0" w:space="0" w:color="auto"/>
        <w:left w:val="none" w:sz="0" w:space="0" w:color="auto"/>
        <w:bottom w:val="none" w:sz="0" w:space="0" w:color="auto"/>
        <w:right w:val="none" w:sz="0" w:space="0" w:color="auto"/>
      </w:divBdr>
    </w:div>
    <w:div w:id="1050105003">
      <w:bodyDiv w:val="1"/>
      <w:marLeft w:val="0"/>
      <w:marRight w:val="0"/>
      <w:marTop w:val="0"/>
      <w:marBottom w:val="0"/>
      <w:divBdr>
        <w:top w:val="none" w:sz="0" w:space="0" w:color="auto"/>
        <w:left w:val="none" w:sz="0" w:space="0" w:color="auto"/>
        <w:bottom w:val="none" w:sz="0" w:space="0" w:color="auto"/>
        <w:right w:val="none" w:sz="0" w:space="0" w:color="auto"/>
      </w:divBdr>
    </w:div>
    <w:div w:id="1093625319">
      <w:bodyDiv w:val="1"/>
      <w:marLeft w:val="0"/>
      <w:marRight w:val="0"/>
      <w:marTop w:val="0"/>
      <w:marBottom w:val="0"/>
      <w:divBdr>
        <w:top w:val="none" w:sz="0" w:space="0" w:color="auto"/>
        <w:left w:val="none" w:sz="0" w:space="0" w:color="auto"/>
        <w:bottom w:val="none" w:sz="0" w:space="0" w:color="auto"/>
        <w:right w:val="none" w:sz="0" w:space="0" w:color="auto"/>
      </w:divBdr>
    </w:div>
    <w:div w:id="1101216557">
      <w:bodyDiv w:val="1"/>
      <w:marLeft w:val="0"/>
      <w:marRight w:val="0"/>
      <w:marTop w:val="0"/>
      <w:marBottom w:val="0"/>
      <w:divBdr>
        <w:top w:val="none" w:sz="0" w:space="0" w:color="auto"/>
        <w:left w:val="none" w:sz="0" w:space="0" w:color="auto"/>
        <w:bottom w:val="none" w:sz="0" w:space="0" w:color="auto"/>
        <w:right w:val="none" w:sz="0" w:space="0" w:color="auto"/>
      </w:divBdr>
    </w:div>
    <w:div w:id="1117874719">
      <w:bodyDiv w:val="1"/>
      <w:marLeft w:val="0"/>
      <w:marRight w:val="0"/>
      <w:marTop w:val="0"/>
      <w:marBottom w:val="0"/>
      <w:divBdr>
        <w:top w:val="none" w:sz="0" w:space="0" w:color="auto"/>
        <w:left w:val="none" w:sz="0" w:space="0" w:color="auto"/>
        <w:bottom w:val="none" w:sz="0" w:space="0" w:color="auto"/>
        <w:right w:val="none" w:sz="0" w:space="0" w:color="auto"/>
      </w:divBdr>
    </w:div>
    <w:div w:id="1154416798">
      <w:bodyDiv w:val="1"/>
      <w:marLeft w:val="0"/>
      <w:marRight w:val="0"/>
      <w:marTop w:val="0"/>
      <w:marBottom w:val="0"/>
      <w:divBdr>
        <w:top w:val="none" w:sz="0" w:space="0" w:color="auto"/>
        <w:left w:val="none" w:sz="0" w:space="0" w:color="auto"/>
        <w:bottom w:val="none" w:sz="0" w:space="0" w:color="auto"/>
        <w:right w:val="none" w:sz="0" w:space="0" w:color="auto"/>
      </w:divBdr>
    </w:div>
    <w:div w:id="1156461573">
      <w:bodyDiv w:val="1"/>
      <w:marLeft w:val="0"/>
      <w:marRight w:val="0"/>
      <w:marTop w:val="0"/>
      <w:marBottom w:val="0"/>
      <w:divBdr>
        <w:top w:val="none" w:sz="0" w:space="0" w:color="auto"/>
        <w:left w:val="none" w:sz="0" w:space="0" w:color="auto"/>
        <w:bottom w:val="none" w:sz="0" w:space="0" w:color="auto"/>
        <w:right w:val="none" w:sz="0" w:space="0" w:color="auto"/>
      </w:divBdr>
    </w:div>
    <w:div w:id="1159806086">
      <w:bodyDiv w:val="1"/>
      <w:marLeft w:val="0"/>
      <w:marRight w:val="0"/>
      <w:marTop w:val="0"/>
      <w:marBottom w:val="0"/>
      <w:divBdr>
        <w:top w:val="none" w:sz="0" w:space="0" w:color="auto"/>
        <w:left w:val="none" w:sz="0" w:space="0" w:color="auto"/>
        <w:bottom w:val="none" w:sz="0" w:space="0" w:color="auto"/>
        <w:right w:val="none" w:sz="0" w:space="0" w:color="auto"/>
      </w:divBdr>
    </w:div>
    <w:div w:id="1189104038">
      <w:bodyDiv w:val="1"/>
      <w:marLeft w:val="0"/>
      <w:marRight w:val="0"/>
      <w:marTop w:val="0"/>
      <w:marBottom w:val="0"/>
      <w:divBdr>
        <w:top w:val="none" w:sz="0" w:space="0" w:color="auto"/>
        <w:left w:val="none" w:sz="0" w:space="0" w:color="auto"/>
        <w:bottom w:val="none" w:sz="0" w:space="0" w:color="auto"/>
        <w:right w:val="none" w:sz="0" w:space="0" w:color="auto"/>
      </w:divBdr>
    </w:div>
    <w:div w:id="1198617153">
      <w:bodyDiv w:val="1"/>
      <w:marLeft w:val="0"/>
      <w:marRight w:val="0"/>
      <w:marTop w:val="0"/>
      <w:marBottom w:val="0"/>
      <w:divBdr>
        <w:top w:val="none" w:sz="0" w:space="0" w:color="auto"/>
        <w:left w:val="none" w:sz="0" w:space="0" w:color="auto"/>
        <w:bottom w:val="none" w:sz="0" w:space="0" w:color="auto"/>
        <w:right w:val="none" w:sz="0" w:space="0" w:color="auto"/>
      </w:divBdr>
    </w:div>
    <w:div w:id="1200320717">
      <w:bodyDiv w:val="1"/>
      <w:marLeft w:val="0"/>
      <w:marRight w:val="0"/>
      <w:marTop w:val="0"/>
      <w:marBottom w:val="0"/>
      <w:divBdr>
        <w:top w:val="none" w:sz="0" w:space="0" w:color="auto"/>
        <w:left w:val="none" w:sz="0" w:space="0" w:color="auto"/>
        <w:bottom w:val="none" w:sz="0" w:space="0" w:color="auto"/>
        <w:right w:val="none" w:sz="0" w:space="0" w:color="auto"/>
      </w:divBdr>
    </w:div>
    <w:div w:id="1245843235">
      <w:bodyDiv w:val="1"/>
      <w:marLeft w:val="0"/>
      <w:marRight w:val="0"/>
      <w:marTop w:val="0"/>
      <w:marBottom w:val="0"/>
      <w:divBdr>
        <w:top w:val="none" w:sz="0" w:space="0" w:color="auto"/>
        <w:left w:val="none" w:sz="0" w:space="0" w:color="auto"/>
        <w:bottom w:val="none" w:sz="0" w:space="0" w:color="auto"/>
        <w:right w:val="none" w:sz="0" w:space="0" w:color="auto"/>
      </w:divBdr>
    </w:div>
    <w:div w:id="1249265059">
      <w:bodyDiv w:val="1"/>
      <w:marLeft w:val="0"/>
      <w:marRight w:val="0"/>
      <w:marTop w:val="0"/>
      <w:marBottom w:val="0"/>
      <w:divBdr>
        <w:top w:val="none" w:sz="0" w:space="0" w:color="auto"/>
        <w:left w:val="none" w:sz="0" w:space="0" w:color="auto"/>
        <w:bottom w:val="none" w:sz="0" w:space="0" w:color="auto"/>
        <w:right w:val="none" w:sz="0" w:space="0" w:color="auto"/>
      </w:divBdr>
    </w:div>
    <w:div w:id="1259946259">
      <w:bodyDiv w:val="1"/>
      <w:marLeft w:val="0"/>
      <w:marRight w:val="0"/>
      <w:marTop w:val="0"/>
      <w:marBottom w:val="0"/>
      <w:divBdr>
        <w:top w:val="none" w:sz="0" w:space="0" w:color="auto"/>
        <w:left w:val="none" w:sz="0" w:space="0" w:color="auto"/>
        <w:bottom w:val="none" w:sz="0" w:space="0" w:color="auto"/>
        <w:right w:val="none" w:sz="0" w:space="0" w:color="auto"/>
      </w:divBdr>
    </w:div>
    <w:div w:id="1265722165">
      <w:bodyDiv w:val="1"/>
      <w:marLeft w:val="0"/>
      <w:marRight w:val="0"/>
      <w:marTop w:val="0"/>
      <w:marBottom w:val="0"/>
      <w:divBdr>
        <w:top w:val="none" w:sz="0" w:space="0" w:color="auto"/>
        <w:left w:val="none" w:sz="0" w:space="0" w:color="auto"/>
        <w:bottom w:val="none" w:sz="0" w:space="0" w:color="auto"/>
        <w:right w:val="none" w:sz="0" w:space="0" w:color="auto"/>
      </w:divBdr>
    </w:div>
    <w:div w:id="1287127321">
      <w:bodyDiv w:val="1"/>
      <w:marLeft w:val="0"/>
      <w:marRight w:val="0"/>
      <w:marTop w:val="0"/>
      <w:marBottom w:val="0"/>
      <w:divBdr>
        <w:top w:val="none" w:sz="0" w:space="0" w:color="auto"/>
        <w:left w:val="none" w:sz="0" w:space="0" w:color="auto"/>
        <w:bottom w:val="none" w:sz="0" w:space="0" w:color="auto"/>
        <w:right w:val="none" w:sz="0" w:space="0" w:color="auto"/>
      </w:divBdr>
    </w:div>
    <w:div w:id="1298295084">
      <w:bodyDiv w:val="1"/>
      <w:marLeft w:val="0"/>
      <w:marRight w:val="0"/>
      <w:marTop w:val="0"/>
      <w:marBottom w:val="0"/>
      <w:divBdr>
        <w:top w:val="none" w:sz="0" w:space="0" w:color="auto"/>
        <w:left w:val="none" w:sz="0" w:space="0" w:color="auto"/>
        <w:bottom w:val="none" w:sz="0" w:space="0" w:color="auto"/>
        <w:right w:val="none" w:sz="0" w:space="0" w:color="auto"/>
      </w:divBdr>
    </w:div>
    <w:div w:id="1302543180">
      <w:bodyDiv w:val="1"/>
      <w:marLeft w:val="0"/>
      <w:marRight w:val="0"/>
      <w:marTop w:val="0"/>
      <w:marBottom w:val="0"/>
      <w:divBdr>
        <w:top w:val="none" w:sz="0" w:space="0" w:color="auto"/>
        <w:left w:val="none" w:sz="0" w:space="0" w:color="auto"/>
        <w:bottom w:val="none" w:sz="0" w:space="0" w:color="auto"/>
        <w:right w:val="none" w:sz="0" w:space="0" w:color="auto"/>
      </w:divBdr>
    </w:div>
    <w:div w:id="1303728017">
      <w:bodyDiv w:val="1"/>
      <w:marLeft w:val="0"/>
      <w:marRight w:val="0"/>
      <w:marTop w:val="0"/>
      <w:marBottom w:val="0"/>
      <w:divBdr>
        <w:top w:val="none" w:sz="0" w:space="0" w:color="auto"/>
        <w:left w:val="none" w:sz="0" w:space="0" w:color="auto"/>
        <w:bottom w:val="none" w:sz="0" w:space="0" w:color="auto"/>
        <w:right w:val="none" w:sz="0" w:space="0" w:color="auto"/>
      </w:divBdr>
    </w:div>
    <w:div w:id="1332832827">
      <w:bodyDiv w:val="1"/>
      <w:marLeft w:val="0"/>
      <w:marRight w:val="0"/>
      <w:marTop w:val="0"/>
      <w:marBottom w:val="0"/>
      <w:divBdr>
        <w:top w:val="none" w:sz="0" w:space="0" w:color="auto"/>
        <w:left w:val="none" w:sz="0" w:space="0" w:color="auto"/>
        <w:bottom w:val="none" w:sz="0" w:space="0" w:color="auto"/>
        <w:right w:val="none" w:sz="0" w:space="0" w:color="auto"/>
      </w:divBdr>
    </w:div>
    <w:div w:id="1341928657">
      <w:bodyDiv w:val="1"/>
      <w:marLeft w:val="0"/>
      <w:marRight w:val="0"/>
      <w:marTop w:val="0"/>
      <w:marBottom w:val="0"/>
      <w:divBdr>
        <w:top w:val="none" w:sz="0" w:space="0" w:color="auto"/>
        <w:left w:val="none" w:sz="0" w:space="0" w:color="auto"/>
        <w:bottom w:val="none" w:sz="0" w:space="0" w:color="auto"/>
        <w:right w:val="none" w:sz="0" w:space="0" w:color="auto"/>
      </w:divBdr>
    </w:div>
    <w:div w:id="1371493463">
      <w:bodyDiv w:val="1"/>
      <w:marLeft w:val="0"/>
      <w:marRight w:val="0"/>
      <w:marTop w:val="0"/>
      <w:marBottom w:val="0"/>
      <w:divBdr>
        <w:top w:val="none" w:sz="0" w:space="0" w:color="auto"/>
        <w:left w:val="none" w:sz="0" w:space="0" w:color="auto"/>
        <w:bottom w:val="none" w:sz="0" w:space="0" w:color="auto"/>
        <w:right w:val="none" w:sz="0" w:space="0" w:color="auto"/>
      </w:divBdr>
    </w:div>
    <w:div w:id="1395205612">
      <w:bodyDiv w:val="1"/>
      <w:marLeft w:val="0"/>
      <w:marRight w:val="0"/>
      <w:marTop w:val="0"/>
      <w:marBottom w:val="0"/>
      <w:divBdr>
        <w:top w:val="none" w:sz="0" w:space="0" w:color="auto"/>
        <w:left w:val="none" w:sz="0" w:space="0" w:color="auto"/>
        <w:bottom w:val="none" w:sz="0" w:space="0" w:color="auto"/>
        <w:right w:val="none" w:sz="0" w:space="0" w:color="auto"/>
      </w:divBdr>
    </w:div>
    <w:div w:id="1435444357">
      <w:bodyDiv w:val="1"/>
      <w:marLeft w:val="0"/>
      <w:marRight w:val="0"/>
      <w:marTop w:val="0"/>
      <w:marBottom w:val="0"/>
      <w:divBdr>
        <w:top w:val="none" w:sz="0" w:space="0" w:color="auto"/>
        <w:left w:val="none" w:sz="0" w:space="0" w:color="auto"/>
        <w:bottom w:val="none" w:sz="0" w:space="0" w:color="auto"/>
        <w:right w:val="none" w:sz="0" w:space="0" w:color="auto"/>
      </w:divBdr>
    </w:div>
    <w:div w:id="1439595668">
      <w:bodyDiv w:val="1"/>
      <w:marLeft w:val="0"/>
      <w:marRight w:val="0"/>
      <w:marTop w:val="0"/>
      <w:marBottom w:val="0"/>
      <w:divBdr>
        <w:top w:val="none" w:sz="0" w:space="0" w:color="auto"/>
        <w:left w:val="none" w:sz="0" w:space="0" w:color="auto"/>
        <w:bottom w:val="none" w:sz="0" w:space="0" w:color="auto"/>
        <w:right w:val="none" w:sz="0" w:space="0" w:color="auto"/>
      </w:divBdr>
    </w:div>
    <w:div w:id="1445493502">
      <w:bodyDiv w:val="1"/>
      <w:marLeft w:val="0"/>
      <w:marRight w:val="0"/>
      <w:marTop w:val="0"/>
      <w:marBottom w:val="0"/>
      <w:divBdr>
        <w:top w:val="none" w:sz="0" w:space="0" w:color="auto"/>
        <w:left w:val="none" w:sz="0" w:space="0" w:color="auto"/>
        <w:bottom w:val="none" w:sz="0" w:space="0" w:color="auto"/>
        <w:right w:val="none" w:sz="0" w:space="0" w:color="auto"/>
      </w:divBdr>
    </w:div>
    <w:div w:id="1458138713">
      <w:bodyDiv w:val="1"/>
      <w:marLeft w:val="0"/>
      <w:marRight w:val="0"/>
      <w:marTop w:val="0"/>
      <w:marBottom w:val="0"/>
      <w:divBdr>
        <w:top w:val="none" w:sz="0" w:space="0" w:color="auto"/>
        <w:left w:val="none" w:sz="0" w:space="0" w:color="auto"/>
        <w:bottom w:val="none" w:sz="0" w:space="0" w:color="auto"/>
        <w:right w:val="none" w:sz="0" w:space="0" w:color="auto"/>
      </w:divBdr>
    </w:div>
    <w:div w:id="1461263590">
      <w:bodyDiv w:val="1"/>
      <w:marLeft w:val="0"/>
      <w:marRight w:val="0"/>
      <w:marTop w:val="0"/>
      <w:marBottom w:val="0"/>
      <w:divBdr>
        <w:top w:val="none" w:sz="0" w:space="0" w:color="auto"/>
        <w:left w:val="none" w:sz="0" w:space="0" w:color="auto"/>
        <w:bottom w:val="none" w:sz="0" w:space="0" w:color="auto"/>
        <w:right w:val="none" w:sz="0" w:space="0" w:color="auto"/>
      </w:divBdr>
    </w:div>
    <w:div w:id="1480532522">
      <w:bodyDiv w:val="1"/>
      <w:marLeft w:val="0"/>
      <w:marRight w:val="0"/>
      <w:marTop w:val="0"/>
      <w:marBottom w:val="0"/>
      <w:divBdr>
        <w:top w:val="none" w:sz="0" w:space="0" w:color="auto"/>
        <w:left w:val="none" w:sz="0" w:space="0" w:color="auto"/>
        <w:bottom w:val="none" w:sz="0" w:space="0" w:color="auto"/>
        <w:right w:val="none" w:sz="0" w:space="0" w:color="auto"/>
      </w:divBdr>
    </w:div>
    <w:div w:id="1483540567">
      <w:bodyDiv w:val="1"/>
      <w:marLeft w:val="0"/>
      <w:marRight w:val="0"/>
      <w:marTop w:val="0"/>
      <w:marBottom w:val="0"/>
      <w:divBdr>
        <w:top w:val="none" w:sz="0" w:space="0" w:color="auto"/>
        <w:left w:val="none" w:sz="0" w:space="0" w:color="auto"/>
        <w:bottom w:val="none" w:sz="0" w:space="0" w:color="auto"/>
        <w:right w:val="none" w:sz="0" w:space="0" w:color="auto"/>
      </w:divBdr>
    </w:div>
    <w:div w:id="1488012177">
      <w:bodyDiv w:val="1"/>
      <w:marLeft w:val="0"/>
      <w:marRight w:val="0"/>
      <w:marTop w:val="0"/>
      <w:marBottom w:val="0"/>
      <w:divBdr>
        <w:top w:val="none" w:sz="0" w:space="0" w:color="auto"/>
        <w:left w:val="none" w:sz="0" w:space="0" w:color="auto"/>
        <w:bottom w:val="none" w:sz="0" w:space="0" w:color="auto"/>
        <w:right w:val="none" w:sz="0" w:space="0" w:color="auto"/>
      </w:divBdr>
    </w:div>
    <w:div w:id="1513566334">
      <w:bodyDiv w:val="1"/>
      <w:marLeft w:val="0"/>
      <w:marRight w:val="0"/>
      <w:marTop w:val="0"/>
      <w:marBottom w:val="0"/>
      <w:divBdr>
        <w:top w:val="none" w:sz="0" w:space="0" w:color="auto"/>
        <w:left w:val="none" w:sz="0" w:space="0" w:color="auto"/>
        <w:bottom w:val="none" w:sz="0" w:space="0" w:color="auto"/>
        <w:right w:val="none" w:sz="0" w:space="0" w:color="auto"/>
      </w:divBdr>
    </w:div>
    <w:div w:id="1523082907">
      <w:bodyDiv w:val="1"/>
      <w:marLeft w:val="0"/>
      <w:marRight w:val="0"/>
      <w:marTop w:val="0"/>
      <w:marBottom w:val="0"/>
      <w:divBdr>
        <w:top w:val="none" w:sz="0" w:space="0" w:color="auto"/>
        <w:left w:val="none" w:sz="0" w:space="0" w:color="auto"/>
        <w:bottom w:val="none" w:sz="0" w:space="0" w:color="auto"/>
        <w:right w:val="none" w:sz="0" w:space="0" w:color="auto"/>
      </w:divBdr>
    </w:div>
    <w:div w:id="1532842881">
      <w:bodyDiv w:val="1"/>
      <w:marLeft w:val="0"/>
      <w:marRight w:val="0"/>
      <w:marTop w:val="0"/>
      <w:marBottom w:val="0"/>
      <w:divBdr>
        <w:top w:val="none" w:sz="0" w:space="0" w:color="auto"/>
        <w:left w:val="none" w:sz="0" w:space="0" w:color="auto"/>
        <w:bottom w:val="none" w:sz="0" w:space="0" w:color="auto"/>
        <w:right w:val="none" w:sz="0" w:space="0" w:color="auto"/>
      </w:divBdr>
    </w:div>
    <w:div w:id="1538540053">
      <w:bodyDiv w:val="1"/>
      <w:marLeft w:val="0"/>
      <w:marRight w:val="0"/>
      <w:marTop w:val="0"/>
      <w:marBottom w:val="0"/>
      <w:divBdr>
        <w:top w:val="none" w:sz="0" w:space="0" w:color="auto"/>
        <w:left w:val="none" w:sz="0" w:space="0" w:color="auto"/>
        <w:bottom w:val="none" w:sz="0" w:space="0" w:color="auto"/>
        <w:right w:val="none" w:sz="0" w:space="0" w:color="auto"/>
      </w:divBdr>
    </w:div>
    <w:div w:id="1542860583">
      <w:bodyDiv w:val="1"/>
      <w:marLeft w:val="0"/>
      <w:marRight w:val="0"/>
      <w:marTop w:val="0"/>
      <w:marBottom w:val="0"/>
      <w:divBdr>
        <w:top w:val="none" w:sz="0" w:space="0" w:color="auto"/>
        <w:left w:val="none" w:sz="0" w:space="0" w:color="auto"/>
        <w:bottom w:val="none" w:sz="0" w:space="0" w:color="auto"/>
        <w:right w:val="none" w:sz="0" w:space="0" w:color="auto"/>
      </w:divBdr>
    </w:div>
    <w:div w:id="1563440594">
      <w:bodyDiv w:val="1"/>
      <w:marLeft w:val="0"/>
      <w:marRight w:val="0"/>
      <w:marTop w:val="0"/>
      <w:marBottom w:val="0"/>
      <w:divBdr>
        <w:top w:val="none" w:sz="0" w:space="0" w:color="auto"/>
        <w:left w:val="none" w:sz="0" w:space="0" w:color="auto"/>
        <w:bottom w:val="none" w:sz="0" w:space="0" w:color="auto"/>
        <w:right w:val="none" w:sz="0" w:space="0" w:color="auto"/>
      </w:divBdr>
    </w:div>
    <w:div w:id="1631978295">
      <w:bodyDiv w:val="1"/>
      <w:marLeft w:val="0"/>
      <w:marRight w:val="0"/>
      <w:marTop w:val="0"/>
      <w:marBottom w:val="0"/>
      <w:divBdr>
        <w:top w:val="none" w:sz="0" w:space="0" w:color="auto"/>
        <w:left w:val="none" w:sz="0" w:space="0" w:color="auto"/>
        <w:bottom w:val="none" w:sz="0" w:space="0" w:color="auto"/>
        <w:right w:val="none" w:sz="0" w:space="0" w:color="auto"/>
      </w:divBdr>
    </w:div>
    <w:div w:id="1650357291">
      <w:bodyDiv w:val="1"/>
      <w:marLeft w:val="0"/>
      <w:marRight w:val="0"/>
      <w:marTop w:val="0"/>
      <w:marBottom w:val="0"/>
      <w:divBdr>
        <w:top w:val="none" w:sz="0" w:space="0" w:color="auto"/>
        <w:left w:val="none" w:sz="0" w:space="0" w:color="auto"/>
        <w:bottom w:val="none" w:sz="0" w:space="0" w:color="auto"/>
        <w:right w:val="none" w:sz="0" w:space="0" w:color="auto"/>
      </w:divBdr>
    </w:div>
    <w:div w:id="1652826301">
      <w:bodyDiv w:val="1"/>
      <w:marLeft w:val="0"/>
      <w:marRight w:val="0"/>
      <w:marTop w:val="0"/>
      <w:marBottom w:val="0"/>
      <w:divBdr>
        <w:top w:val="none" w:sz="0" w:space="0" w:color="auto"/>
        <w:left w:val="none" w:sz="0" w:space="0" w:color="auto"/>
        <w:bottom w:val="none" w:sz="0" w:space="0" w:color="auto"/>
        <w:right w:val="none" w:sz="0" w:space="0" w:color="auto"/>
      </w:divBdr>
    </w:div>
    <w:div w:id="1667585347">
      <w:bodyDiv w:val="1"/>
      <w:marLeft w:val="0"/>
      <w:marRight w:val="0"/>
      <w:marTop w:val="0"/>
      <w:marBottom w:val="0"/>
      <w:divBdr>
        <w:top w:val="none" w:sz="0" w:space="0" w:color="auto"/>
        <w:left w:val="none" w:sz="0" w:space="0" w:color="auto"/>
        <w:bottom w:val="none" w:sz="0" w:space="0" w:color="auto"/>
        <w:right w:val="none" w:sz="0" w:space="0" w:color="auto"/>
      </w:divBdr>
    </w:div>
    <w:div w:id="1672417129">
      <w:bodyDiv w:val="1"/>
      <w:marLeft w:val="0"/>
      <w:marRight w:val="0"/>
      <w:marTop w:val="0"/>
      <w:marBottom w:val="0"/>
      <w:divBdr>
        <w:top w:val="none" w:sz="0" w:space="0" w:color="auto"/>
        <w:left w:val="none" w:sz="0" w:space="0" w:color="auto"/>
        <w:bottom w:val="none" w:sz="0" w:space="0" w:color="auto"/>
        <w:right w:val="none" w:sz="0" w:space="0" w:color="auto"/>
      </w:divBdr>
    </w:div>
    <w:div w:id="1696930208">
      <w:bodyDiv w:val="1"/>
      <w:marLeft w:val="0"/>
      <w:marRight w:val="0"/>
      <w:marTop w:val="0"/>
      <w:marBottom w:val="0"/>
      <w:divBdr>
        <w:top w:val="none" w:sz="0" w:space="0" w:color="auto"/>
        <w:left w:val="none" w:sz="0" w:space="0" w:color="auto"/>
        <w:bottom w:val="none" w:sz="0" w:space="0" w:color="auto"/>
        <w:right w:val="none" w:sz="0" w:space="0" w:color="auto"/>
      </w:divBdr>
    </w:div>
    <w:div w:id="1703674157">
      <w:bodyDiv w:val="1"/>
      <w:marLeft w:val="0"/>
      <w:marRight w:val="0"/>
      <w:marTop w:val="0"/>
      <w:marBottom w:val="0"/>
      <w:divBdr>
        <w:top w:val="none" w:sz="0" w:space="0" w:color="auto"/>
        <w:left w:val="none" w:sz="0" w:space="0" w:color="auto"/>
        <w:bottom w:val="none" w:sz="0" w:space="0" w:color="auto"/>
        <w:right w:val="none" w:sz="0" w:space="0" w:color="auto"/>
      </w:divBdr>
    </w:div>
    <w:div w:id="1721631432">
      <w:bodyDiv w:val="1"/>
      <w:marLeft w:val="0"/>
      <w:marRight w:val="0"/>
      <w:marTop w:val="0"/>
      <w:marBottom w:val="0"/>
      <w:divBdr>
        <w:top w:val="none" w:sz="0" w:space="0" w:color="auto"/>
        <w:left w:val="none" w:sz="0" w:space="0" w:color="auto"/>
        <w:bottom w:val="none" w:sz="0" w:space="0" w:color="auto"/>
        <w:right w:val="none" w:sz="0" w:space="0" w:color="auto"/>
      </w:divBdr>
    </w:div>
    <w:div w:id="1724524462">
      <w:bodyDiv w:val="1"/>
      <w:marLeft w:val="0"/>
      <w:marRight w:val="0"/>
      <w:marTop w:val="0"/>
      <w:marBottom w:val="0"/>
      <w:divBdr>
        <w:top w:val="none" w:sz="0" w:space="0" w:color="auto"/>
        <w:left w:val="none" w:sz="0" w:space="0" w:color="auto"/>
        <w:bottom w:val="none" w:sz="0" w:space="0" w:color="auto"/>
        <w:right w:val="none" w:sz="0" w:space="0" w:color="auto"/>
      </w:divBdr>
    </w:div>
    <w:div w:id="1735471990">
      <w:bodyDiv w:val="1"/>
      <w:marLeft w:val="0"/>
      <w:marRight w:val="0"/>
      <w:marTop w:val="0"/>
      <w:marBottom w:val="0"/>
      <w:divBdr>
        <w:top w:val="none" w:sz="0" w:space="0" w:color="auto"/>
        <w:left w:val="none" w:sz="0" w:space="0" w:color="auto"/>
        <w:bottom w:val="none" w:sz="0" w:space="0" w:color="auto"/>
        <w:right w:val="none" w:sz="0" w:space="0" w:color="auto"/>
      </w:divBdr>
    </w:div>
    <w:div w:id="1756121491">
      <w:bodyDiv w:val="1"/>
      <w:marLeft w:val="0"/>
      <w:marRight w:val="0"/>
      <w:marTop w:val="0"/>
      <w:marBottom w:val="0"/>
      <w:divBdr>
        <w:top w:val="none" w:sz="0" w:space="0" w:color="auto"/>
        <w:left w:val="none" w:sz="0" w:space="0" w:color="auto"/>
        <w:bottom w:val="none" w:sz="0" w:space="0" w:color="auto"/>
        <w:right w:val="none" w:sz="0" w:space="0" w:color="auto"/>
      </w:divBdr>
    </w:div>
    <w:div w:id="1761876997">
      <w:bodyDiv w:val="1"/>
      <w:marLeft w:val="0"/>
      <w:marRight w:val="0"/>
      <w:marTop w:val="0"/>
      <w:marBottom w:val="0"/>
      <w:divBdr>
        <w:top w:val="none" w:sz="0" w:space="0" w:color="auto"/>
        <w:left w:val="none" w:sz="0" w:space="0" w:color="auto"/>
        <w:bottom w:val="none" w:sz="0" w:space="0" w:color="auto"/>
        <w:right w:val="none" w:sz="0" w:space="0" w:color="auto"/>
      </w:divBdr>
    </w:div>
    <w:div w:id="1775055143">
      <w:bodyDiv w:val="1"/>
      <w:marLeft w:val="0"/>
      <w:marRight w:val="0"/>
      <w:marTop w:val="0"/>
      <w:marBottom w:val="0"/>
      <w:divBdr>
        <w:top w:val="none" w:sz="0" w:space="0" w:color="auto"/>
        <w:left w:val="none" w:sz="0" w:space="0" w:color="auto"/>
        <w:bottom w:val="none" w:sz="0" w:space="0" w:color="auto"/>
        <w:right w:val="none" w:sz="0" w:space="0" w:color="auto"/>
      </w:divBdr>
    </w:div>
    <w:div w:id="1781296814">
      <w:bodyDiv w:val="1"/>
      <w:marLeft w:val="0"/>
      <w:marRight w:val="0"/>
      <w:marTop w:val="0"/>
      <w:marBottom w:val="0"/>
      <w:divBdr>
        <w:top w:val="none" w:sz="0" w:space="0" w:color="auto"/>
        <w:left w:val="none" w:sz="0" w:space="0" w:color="auto"/>
        <w:bottom w:val="none" w:sz="0" w:space="0" w:color="auto"/>
        <w:right w:val="none" w:sz="0" w:space="0" w:color="auto"/>
      </w:divBdr>
    </w:div>
    <w:div w:id="1800956282">
      <w:bodyDiv w:val="1"/>
      <w:marLeft w:val="0"/>
      <w:marRight w:val="0"/>
      <w:marTop w:val="0"/>
      <w:marBottom w:val="0"/>
      <w:divBdr>
        <w:top w:val="none" w:sz="0" w:space="0" w:color="auto"/>
        <w:left w:val="none" w:sz="0" w:space="0" w:color="auto"/>
        <w:bottom w:val="none" w:sz="0" w:space="0" w:color="auto"/>
        <w:right w:val="none" w:sz="0" w:space="0" w:color="auto"/>
      </w:divBdr>
    </w:div>
    <w:div w:id="1819303519">
      <w:bodyDiv w:val="1"/>
      <w:marLeft w:val="0"/>
      <w:marRight w:val="0"/>
      <w:marTop w:val="0"/>
      <w:marBottom w:val="0"/>
      <w:divBdr>
        <w:top w:val="none" w:sz="0" w:space="0" w:color="auto"/>
        <w:left w:val="none" w:sz="0" w:space="0" w:color="auto"/>
        <w:bottom w:val="none" w:sz="0" w:space="0" w:color="auto"/>
        <w:right w:val="none" w:sz="0" w:space="0" w:color="auto"/>
      </w:divBdr>
    </w:div>
    <w:div w:id="1847474378">
      <w:bodyDiv w:val="1"/>
      <w:marLeft w:val="0"/>
      <w:marRight w:val="0"/>
      <w:marTop w:val="0"/>
      <w:marBottom w:val="0"/>
      <w:divBdr>
        <w:top w:val="none" w:sz="0" w:space="0" w:color="auto"/>
        <w:left w:val="none" w:sz="0" w:space="0" w:color="auto"/>
        <w:bottom w:val="none" w:sz="0" w:space="0" w:color="auto"/>
        <w:right w:val="none" w:sz="0" w:space="0" w:color="auto"/>
      </w:divBdr>
    </w:div>
    <w:div w:id="1847553299">
      <w:bodyDiv w:val="1"/>
      <w:marLeft w:val="0"/>
      <w:marRight w:val="0"/>
      <w:marTop w:val="0"/>
      <w:marBottom w:val="0"/>
      <w:divBdr>
        <w:top w:val="none" w:sz="0" w:space="0" w:color="auto"/>
        <w:left w:val="none" w:sz="0" w:space="0" w:color="auto"/>
        <w:bottom w:val="none" w:sz="0" w:space="0" w:color="auto"/>
        <w:right w:val="none" w:sz="0" w:space="0" w:color="auto"/>
      </w:divBdr>
    </w:div>
    <w:div w:id="1848055107">
      <w:bodyDiv w:val="1"/>
      <w:marLeft w:val="0"/>
      <w:marRight w:val="0"/>
      <w:marTop w:val="0"/>
      <w:marBottom w:val="0"/>
      <w:divBdr>
        <w:top w:val="none" w:sz="0" w:space="0" w:color="auto"/>
        <w:left w:val="none" w:sz="0" w:space="0" w:color="auto"/>
        <w:bottom w:val="none" w:sz="0" w:space="0" w:color="auto"/>
        <w:right w:val="none" w:sz="0" w:space="0" w:color="auto"/>
      </w:divBdr>
    </w:div>
    <w:div w:id="1878614856">
      <w:bodyDiv w:val="1"/>
      <w:marLeft w:val="0"/>
      <w:marRight w:val="0"/>
      <w:marTop w:val="0"/>
      <w:marBottom w:val="0"/>
      <w:divBdr>
        <w:top w:val="none" w:sz="0" w:space="0" w:color="auto"/>
        <w:left w:val="none" w:sz="0" w:space="0" w:color="auto"/>
        <w:bottom w:val="none" w:sz="0" w:space="0" w:color="auto"/>
        <w:right w:val="none" w:sz="0" w:space="0" w:color="auto"/>
      </w:divBdr>
    </w:div>
    <w:div w:id="1881161248">
      <w:bodyDiv w:val="1"/>
      <w:marLeft w:val="0"/>
      <w:marRight w:val="0"/>
      <w:marTop w:val="0"/>
      <w:marBottom w:val="0"/>
      <w:divBdr>
        <w:top w:val="none" w:sz="0" w:space="0" w:color="auto"/>
        <w:left w:val="none" w:sz="0" w:space="0" w:color="auto"/>
        <w:bottom w:val="none" w:sz="0" w:space="0" w:color="auto"/>
        <w:right w:val="none" w:sz="0" w:space="0" w:color="auto"/>
      </w:divBdr>
    </w:div>
    <w:div w:id="1881360287">
      <w:bodyDiv w:val="1"/>
      <w:marLeft w:val="0"/>
      <w:marRight w:val="0"/>
      <w:marTop w:val="0"/>
      <w:marBottom w:val="0"/>
      <w:divBdr>
        <w:top w:val="none" w:sz="0" w:space="0" w:color="auto"/>
        <w:left w:val="none" w:sz="0" w:space="0" w:color="auto"/>
        <w:bottom w:val="none" w:sz="0" w:space="0" w:color="auto"/>
        <w:right w:val="none" w:sz="0" w:space="0" w:color="auto"/>
      </w:divBdr>
    </w:div>
    <w:div w:id="1892811872">
      <w:bodyDiv w:val="1"/>
      <w:marLeft w:val="0"/>
      <w:marRight w:val="0"/>
      <w:marTop w:val="0"/>
      <w:marBottom w:val="0"/>
      <w:divBdr>
        <w:top w:val="none" w:sz="0" w:space="0" w:color="auto"/>
        <w:left w:val="none" w:sz="0" w:space="0" w:color="auto"/>
        <w:bottom w:val="none" w:sz="0" w:space="0" w:color="auto"/>
        <w:right w:val="none" w:sz="0" w:space="0" w:color="auto"/>
      </w:divBdr>
    </w:div>
    <w:div w:id="1921981606">
      <w:bodyDiv w:val="1"/>
      <w:marLeft w:val="0"/>
      <w:marRight w:val="0"/>
      <w:marTop w:val="0"/>
      <w:marBottom w:val="0"/>
      <w:divBdr>
        <w:top w:val="none" w:sz="0" w:space="0" w:color="auto"/>
        <w:left w:val="none" w:sz="0" w:space="0" w:color="auto"/>
        <w:bottom w:val="none" w:sz="0" w:space="0" w:color="auto"/>
        <w:right w:val="none" w:sz="0" w:space="0" w:color="auto"/>
      </w:divBdr>
    </w:div>
    <w:div w:id="1941795115">
      <w:bodyDiv w:val="1"/>
      <w:marLeft w:val="0"/>
      <w:marRight w:val="0"/>
      <w:marTop w:val="0"/>
      <w:marBottom w:val="0"/>
      <w:divBdr>
        <w:top w:val="none" w:sz="0" w:space="0" w:color="auto"/>
        <w:left w:val="none" w:sz="0" w:space="0" w:color="auto"/>
        <w:bottom w:val="none" w:sz="0" w:space="0" w:color="auto"/>
        <w:right w:val="none" w:sz="0" w:space="0" w:color="auto"/>
      </w:divBdr>
    </w:div>
    <w:div w:id="1952588283">
      <w:bodyDiv w:val="1"/>
      <w:marLeft w:val="0"/>
      <w:marRight w:val="0"/>
      <w:marTop w:val="0"/>
      <w:marBottom w:val="0"/>
      <w:divBdr>
        <w:top w:val="none" w:sz="0" w:space="0" w:color="auto"/>
        <w:left w:val="none" w:sz="0" w:space="0" w:color="auto"/>
        <w:bottom w:val="none" w:sz="0" w:space="0" w:color="auto"/>
        <w:right w:val="none" w:sz="0" w:space="0" w:color="auto"/>
      </w:divBdr>
    </w:div>
    <w:div w:id="1965653494">
      <w:bodyDiv w:val="1"/>
      <w:marLeft w:val="0"/>
      <w:marRight w:val="0"/>
      <w:marTop w:val="0"/>
      <w:marBottom w:val="0"/>
      <w:divBdr>
        <w:top w:val="none" w:sz="0" w:space="0" w:color="auto"/>
        <w:left w:val="none" w:sz="0" w:space="0" w:color="auto"/>
        <w:bottom w:val="none" w:sz="0" w:space="0" w:color="auto"/>
        <w:right w:val="none" w:sz="0" w:space="0" w:color="auto"/>
      </w:divBdr>
    </w:div>
    <w:div w:id="1966112223">
      <w:bodyDiv w:val="1"/>
      <w:marLeft w:val="0"/>
      <w:marRight w:val="0"/>
      <w:marTop w:val="0"/>
      <w:marBottom w:val="0"/>
      <w:divBdr>
        <w:top w:val="none" w:sz="0" w:space="0" w:color="auto"/>
        <w:left w:val="none" w:sz="0" w:space="0" w:color="auto"/>
        <w:bottom w:val="none" w:sz="0" w:space="0" w:color="auto"/>
        <w:right w:val="none" w:sz="0" w:space="0" w:color="auto"/>
      </w:divBdr>
    </w:div>
    <w:div w:id="1985157831">
      <w:bodyDiv w:val="1"/>
      <w:marLeft w:val="0"/>
      <w:marRight w:val="0"/>
      <w:marTop w:val="0"/>
      <w:marBottom w:val="0"/>
      <w:divBdr>
        <w:top w:val="none" w:sz="0" w:space="0" w:color="auto"/>
        <w:left w:val="none" w:sz="0" w:space="0" w:color="auto"/>
        <w:bottom w:val="none" w:sz="0" w:space="0" w:color="auto"/>
        <w:right w:val="none" w:sz="0" w:space="0" w:color="auto"/>
      </w:divBdr>
    </w:div>
    <w:div w:id="1987664239">
      <w:bodyDiv w:val="1"/>
      <w:marLeft w:val="0"/>
      <w:marRight w:val="0"/>
      <w:marTop w:val="0"/>
      <w:marBottom w:val="0"/>
      <w:divBdr>
        <w:top w:val="none" w:sz="0" w:space="0" w:color="auto"/>
        <w:left w:val="none" w:sz="0" w:space="0" w:color="auto"/>
        <w:bottom w:val="none" w:sz="0" w:space="0" w:color="auto"/>
        <w:right w:val="none" w:sz="0" w:space="0" w:color="auto"/>
      </w:divBdr>
    </w:div>
    <w:div w:id="1998994225">
      <w:bodyDiv w:val="1"/>
      <w:marLeft w:val="0"/>
      <w:marRight w:val="0"/>
      <w:marTop w:val="0"/>
      <w:marBottom w:val="0"/>
      <w:divBdr>
        <w:top w:val="none" w:sz="0" w:space="0" w:color="auto"/>
        <w:left w:val="none" w:sz="0" w:space="0" w:color="auto"/>
        <w:bottom w:val="none" w:sz="0" w:space="0" w:color="auto"/>
        <w:right w:val="none" w:sz="0" w:space="0" w:color="auto"/>
      </w:divBdr>
    </w:div>
    <w:div w:id="2050256459">
      <w:bodyDiv w:val="1"/>
      <w:marLeft w:val="0"/>
      <w:marRight w:val="0"/>
      <w:marTop w:val="0"/>
      <w:marBottom w:val="0"/>
      <w:divBdr>
        <w:top w:val="none" w:sz="0" w:space="0" w:color="auto"/>
        <w:left w:val="none" w:sz="0" w:space="0" w:color="auto"/>
        <w:bottom w:val="none" w:sz="0" w:space="0" w:color="auto"/>
        <w:right w:val="none" w:sz="0" w:space="0" w:color="auto"/>
      </w:divBdr>
    </w:div>
    <w:div w:id="2050260488">
      <w:bodyDiv w:val="1"/>
      <w:marLeft w:val="0"/>
      <w:marRight w:val="0"/>
      <w:marTop w:val="0"/>
      <w:marBottom w:val="0"/>
      <w:divBdr>
        <w:top w:val="none" w:sz="0" w:space="0" w:color="auto"/>
        <w:left w:val="none" w:sz="0" w:space="0" w:color="auto"/>
        <w:bottom w:val="none" w:sz="0" w:space="0" w:color="auto"/>
        <w:right w:val="none" w:sz="0" w:space="0" w:color="auto"/>
      </w:divBdr>
    </w:div>
    <w:div w:id="2056661933">
      <w:bodyDiv w:val="1"/>
      <w:marLeft w:val="0"/>
      <w:marRight w:val="0"/>
      <w:marTop w:val="0"/>
      <w:marBottom w:val="0"/>
      <w:divBdr>
        <w:top w:val="none" w:sz="0" w:space="0" w:color="auto"/>
        <w:left w:val="none" w:sz="0" w:space="0" w:color="auto"/>
        <w:bottom w:val="none" w:sz="0" w:space="0" w:color="auto"/>
        <w:right w:val="none" w:sz="0" w:space="0" w:color="auto"/>
      </w:divBdr>
    </w:div>
    <w:div w:id="2057460531">
      <w:bodyDiv w:val="1"/>
      <w:marLeft w:val="0"/>
      <w:marRight w:val="0"/>
      <w:marTop w:val="0"/>
      <w:marBottom w:val="0"/>
      <w:divBdr>
        <w:top w:val="none" w:sz="0" w:space="0" w:color="auto"/>
        <w:left w:val="none" w:sz="0" w:space="0" w:color="auto"/>
        <w:bottom w:val="none" w:sz="0" w:space="0" w:color="auto"/>
        <w:right w:val="none" w:sz="0" w:space="0" w:color="auto"/>
      </w:divBdr>
    </w:div>
    <w:div w:id="2057730813">
      <w:bodyDiv w:val="1"/>
      <w:marLeft w:val="0"/>
      <w:marRight w:val="0"/>
      <w:marTop w:val="0"/>
      <w:marBottom w:val="0"/>
      <w:divBdr>
        <w:top w:val="none" w:sz="0" w:space="0" w:color="auto"/>
        <w:left w:val="none" w:sz="0" w:space="0" w:color="auto"/>
        <w:bottom w:val="none" w:sz="0" w:space="0" w:color="auto"/>
        <w:right w:val="none" w:sz="0" w:space="0" w:color="auto"/>
      </w:divBdr>
    </w:div>
    <w:div w:id="2071418338">
      <w:bodyDiv w:val="1"/>
      <w:marLeft w:val="0"/>
      <w:marRight w:val="0"/>
      <w:marTop w:val="0"/>
      <w:marBottom w:val="0"/>
      <w:divBdr>
        <w:top w:val="none" w:sz="0" w:space="0" w:color="auto"/>
        <w:left w:val="none" w:sz="0" w:space="0" w:color="auto"/>
        <w:bottom w:val="none" w:sz="0" w:space="0" w:color="auto"/>
        <w:right w:val="none" w:sz="0" w:space="0" w:color="auto"/>
      </w:divBdr>
    </w:div>
    <w:div w:id="2089693504">
      <w:bodyDiv w:val="1"/>
      <w:marLeft w:val="0"/>
      <w:marRight w:val="0"/>
      <w:marTop w:val="0"/>
      <w:marBottom w:val="0"/>
      <w:divBdr>
        <w:top w:val="none" w:sz="0" w:space="0" w:color="auto"/>
        <w:left w:val="none" w:sz="0" w:space="0" w:color="auto"/>
        <w:bottom w:val="none" w:sz="0" w:space="0" w:color="auto"/>
        <w:right w:val="none" w:sz="0" w:space="0" w:color="auto"/>
      </w:divBdr>
    </w:div>
    <w:div w:id="20994022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bespokeenergy.au" TargetMode="External"/><Relationship Id="rId18" Type="http://schemas.openxmlformats.org/officeDocument/2006/relationships/image" Target="media/image4.emf"/><Relationship Id="rId26" Type="http://schemas.openxmlformats.org/officeDocument/2006/relationships/image" Target="media/image12.png"/><Relationship Id="rId39" Type="http://schemas.openxmlformats.org/officeDocument/2006/relationships/image" Target="media/image25.png"/><Relationship Id="rId21" Type="http://schemas.openxmlformats.org/officeDocument/2006/relationships/image" Target="media/image7.emf"/><Relationship Id="rId34" Type="http://schemas.openxmlformats.org/officeDocument/2006/relationships/image" Target="media/image20.png"/><Relationship Id="rId42" Type="http://schemas.openxmlformats.org/officeDocument/2006/relationships/image" Target="media/image28.png"/><Relationship Id="rId47" Type="http://schemas.openxmlformats.org/officeDocument/2006/relationships/image" Target="media/image33.emf"/><Relationship Id="rId50" Type="http://schemas.openxmlformats.org/officeDocument/2006/relationships/diagramData" Target="diagrams/data1.xml"/><Relationship Id="rId55" Type="http://schemas.openxmlformats.org/officeDocument/2006/relationships/diagramData" Target="diagrams/data2.xml"/><Relationship Id="rId63" Type="http://schemas.openxmlformats.org/officeDocument/2006/relationships/footer" Target="footer3.xml"/><Relationship Id="rId68"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image" Target="media/image15.emf"/><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csiro.au" TargetMode="External"/><Relationship Id="rId24" Type="http://schemas.openxmlformats.org/officeDocument/2006/relationships/image" Target="media/image10.png"/><Relationship Id="rId32" Type="http://schemas.openxmlformats.org/officeDocument/2006/relationships/image" Target="media/image18.png"/><Relationship Id="rId37" Type="http://schemas.openxmlformats.org/officeDocument/2006/relationships/image" Target="media/image23.png"/><Relationship Id="rId40" Type="http://schemas.openxmlformats.org/officeDocument/2006/relationships/image" Target="media/image26.emf"/><Relationship Id="rId45" Type="http://schemas.openxmlformats.org/officeDocument/2006/relationships/image" Target="media/image31.emf"/><Relationship Id="rId53" Type="http://schemas.openxmlformats.org/officeDocument/2006/relationships/diagramColors" Target="diagrams/colors1.xml"/><Relationship Id="rId58" Type="http://schemas.openxmlformats.org/officeDocument/2006/relationships/diagramColors" Target="diagrams/colors2.xml"/><Relationship Id="rId66" Type="http://schemas.openxmlformats.org/officeDocument/2006/relationships/hyperlink" Target="http://www.csiro.au/contact" TargetMode="External"/><Relationship Id="rId5" Type="http://schemas.openxmlformats.org/officeDocument/2006/relationships/numbering" Target="numbering.xml"/><Relationship Id="rId15" Type="http://schemas.openxmlformats.org/officeDocument/2006/relationships/hyperlink" Target="http://www.csiro.au/contact" TargetMode="External"/><Relationship Id="rId23" Type="http://schemas.openxmlformats.org/officeDocument/2006/relationships/image" Target="media/image9.png"/><Relationship Id="rId28" Type="http://schemas.openxmlformats.org/officeDocument/2006/relationships/image" Target="media/image14.emf"/><Relationship Id="rId36" Type="http://schemas.openxmlformats.org/officeDocument/2006/relationships/image" Target="media/image22.png"/><Relationship Id="rId49" Type="http://schemas.openxmlformats.org/officeDocument/2006/relationships/image" Target="media/image35.emf"/><Relationship Id="rId57" Type="http://schemas.openxmlformats.org/officeDocument/2006/relationships/diagramQuickStyle" Target="diagrams/quickStyle2.xml"/><Relationship Id="rId61" Type="http://schemas.openxmlformats.org/officeDocument/2006/relationships/header" Target="header2.xml"/><Relationship Id="rId10" Type="http://schemas.openxmlformats.org/officeDocument/2006/relationships/endnotes" Target="endnotes.xml"/><Relationship Id="rId19" Type="http://schemas.openxmlformats.org/officeDocument/2006/relationships/image" Target="media/image5.emf"/><Relationship Id="rId31" Type="http://schemas.openxmlformats.org/officeDocument/2006/relationships/image" Target="media/image17.png"/><Relationship Id="rId44" Type="http://schemas.openxmlformats.org/officeDocument/2006/relationships/image" Target="media/image30.emf"/><Relationship Id="rId52" Type="http://schemas.openxmlformats.org/officeDocument/2006/relationships/diagramQuickStyle" Target="diagrams/quickStyle1.xml"/><Relationship Id="rId60" Type="http://schemas.openxmlformats.org/officeDocument/2006/relationships/header" Target="header1.xml"/><Relationship Id="rId65" Type="http://schemas.openxmlformats.org/officeDocument/2006/relationships/hyperlink" Target="https://bespokeenergy.au/arps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2.png"/><Relationship Id="rId22" Type="http://schemas.openxmlformats.org/officeDocument/2006/relationships/image" Target="media/image8.emf"/><Relationship Id="rId27" Type="http://schemas.openxmlformats.org/officeDocument/2006/relationships/image" Target="media/image13.png"/><Relationship Id="rId30" Type="http://schemas.openxmlformats.org/officeDocument/2006/relationships/image" Target="media/image16.emf"/><Relationship Id="rId35" Type="http://schemas.openxmlformats.org/officeDocument/2006/relationships/image" Target="media/image21.png"/><Relationship Id="rId43" Type="http://schemas.openxmlformats.org/officeDocument/2006/relationships/image" Target="media/image29.emf"/><Relationship Id="rId48" Type="http://schemas.openxmlformats.org/officeDocument/2006/relationships/image" Target="media/image34.emf"/><Relationship Id="rId56" Type="http://schemas.openxmlformats.org/officeDocument/2006/relationships/diagramLayout" Target="diagrams/layout2.xml"/><Relationship Id="rId64" Type="http://schemas.openxmlformats.org/officeDocument/2006/relationships/header" Target="header3.xml"/><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diagramLayout" Target="diagrams/layout1.xm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image" Target="media/image19.png"/><Relationship Id="rId38" Type="http://schemas.openxmlformats.org/officeDocument/2006/relationships/image" Target="media/image24.png"/><Relationship Id="rId46" Type="http://schemas.openxmlformats.org/officeDocument/2006/relationships/image" Target="media/image32.emf"/><Relationship Id="rId59" Type="http://schemas.microsoft.com/office/2007/relationships/diagramDrawing" Target="diagrams/drawing2.xml"/><Relationship Id="rId67" Type="http://schemas.openxmlformats.org/officeDocument/2006/relationships/hyperlink" Target="http://www.csiro.au" TargetMode="External"/><Relationship Id="rId20" Type="http://schemas.openxmlformats.org/officeDocument/2006/relationships/image" Target="media/image6.png"/><Relationship Id="rId41" Type="http://schemas.openxmlformats.org/officeDocument/2006/relationships/image" Target="media/image27.png"/><Relationship Id="rId54" Type="http://schemas.microsoft.com/office/2007/relationships/diagramDrawing" Target="diagrams/drawing1.xml"/><Relationship Id="rId62" Type="http://schemas.openxmlformats.org/officeDocument/2006/relationships/footer" Target="footer2.xml"/></Relationships>
</file>

<file path=word/_rels/footnotes.xml.rels><?xml version="1.0" encoding="UTF-8" standalone="yes"?>
<Relationships xmlns="http://schemas.openxmlformats.org/package/2006/relationships"><Relationship Id="rId3" Type="http://schemas.openxmlformats.org/officeDocument/2006/relationships/hyperlink" Target="https://www.aemo.com.au/energy-systems/electricity/national-electricity-market-nem/nem-forecasting-and-planning/transition-planning/transitional-services---type-2-services/black-start-capability-from-ibr" TargetMode="External"/><Relationship Id="rId2" Type="http://schemas.openxmlformats.org/officeDocument/2006/relationships/hyperlink" Target="https://www.aemc.gov.au/sites/default/files/2024-01/Frequency%20Operating%20Standard.pdf" TargetMode="External"/><Relationship Id="rId1" Type="http://schemas.openxmlformats.org/officeDocument/2006/relationships/hyperlink" Target="https://www.aemo.com.au/energy-systems/electricity/national-electricity-market-nem/nem-forecasting-and-planning/transition-planning/transitional-services---type-2-services/black-start-capability-from-ibr" TargetMode="External"/><Relationship Id="rId4" Type="http://schemas.openxmlformats.org/officeDocument/2006/relationships/hyperlink" Target="https://ctlab.com/"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ri267\AppData\Roaming\Microsoft\Templates\Technical%20Report%20-%20formal.dotx" TargetMode="External"/></Relationships>
</file>

<file path=word/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68BD169-8CA4-4303-BE1E-51DE5DC6BD64}" type="doc">
      <dgm:prSet loTypeId="urn:microsoft.com/office/officeart/2005/8/layout/radial4" loCatId="relationship" qsTypeId="urn:microsoft.com/office/officeart/2005/8/quickstyle/simple1" qsCatId="simple" csTypeId="urn:microsoft.com/office/officeart/2005/8/colors/colorful5" csCatId="colorful" phldr="1"/>
      <dgm:spPr/>
      <dgm:t>
        <a:bodyPr/>
        <a:lstStyle/>
        <a:p>
          <a:endParaRPr lang="en-AU"/>
        </a:p>
      </dgm:t>
    </dgm:pt>
    <dgm:pt modelId="{A3E63B10-7975-48C4-A92A-E7B3094314E6}">
      <dgm:prSet phldrT="[Text]"/>
      <dgm:spPr/>
      <dgm:t>
        <a:bodyPr/>
        <a:lstStyle/>
        <a:p>
          <a:r>
            <a:rPr lang="en-AU"/>
            <a:t>Asset Damage</a:t>
          </a:r>
        </a:p>
      </dgm:t>
    </dgm:pt>
    <dgm:pt modelId="{B9FF2E37-BF62-4CE4-A8C4-4A4FA284368C}" type="parTrans" cxnId="{6AB105B0-12AC-40CA-BB36-8D37F83B68CA}">
      <dgm:prSet/>
      <dgm:spPr/>
      <dgm:t>
        <a:bodyPr/>
        <a:lstStyle/>
        <a:p>
          <a:endParaRPr lang="en-AU"/>
        </a:p>
      </dgm:t>
    </dgm:pt>
    <dgm:pt modelId="{D1137189-B708-4E6B-8B33-8B3C6F420CA6}" type="sibTrans" cxnId="{6AB105B0-12AC-40CA-BB36-8D37F83B68CA}">
      <dgm:prSet/>
      <dgm:spPr/>
      <dgm:t>
        <a:bodyPr/>
        <a:lstStyle/>
        <a:p>
          <a:endParaRPr lang="en-AU"/>
        </a:p>
      </dgm:t>
    </dgm:pt>
    <dgm:pt modelId="{CE9112E5-ADB7-401B-A2F1-919905E7FCCF}">
      <dgm:prSet phldrT="[Text]"/>
      <dgm:spPr/>
      <dgm:t>
        <a:bodyPr/>
        <a:lstStyle/>
        <a:p>
          <a:r>
            <a:rPr lang="en-AU"/>
            <a:t>Protection Maloperation</a:t>
          </a:r>
        </a:p>
      </dgm:t>
    </dgm:pt>
    <dgm:pt modelId="{993C2EFB-902B-4B50-9E5B-3AA0AC667E5D}" type="parTrans" cxnId="{799A9834-003D-4834-84BA-87AA369F0264}">
      <dgm:prSet/>
      <dgm:spPr/>
      <dgm:t>
        <a:bodyPr/>
        <a:lstStyle/>
        <a:p>
          <a:endParaRPr lang="en-AU"/>
        </a:p>
      </dgm:t>
    </dgm:pt>
    <dgm:pt modelId="{456C3E28-E886-4B73-91CD-12D5CFBF850D}" type="sibTrans" cxnId="{799A9834-003D-4834-84BA-87AA369F0264}">
      <dgm:prSet/>
      <dgm:spPr/>
      <dgm:t>
        <a:bodyPr/>
        <a:lstStyle/>
        <a:p>
          <a:endParaRPr lang="en-AU"/>
        </a:p>
      </dgm:t>
    </dgm:pt>
    <dgm:pt modelId="{F511229D-6A94-4123-AE63-0550B9CE4E73}">
      <dgm:prSet phldrT="[Text]"/>
      <dgm:spPr/>
      <dgm:t>
        <a:bodyPr/>
        <a:lstStyle/>
        <a:p>
          <a:r>
            <a:rPr lang="en-AU"/>
            <a:t>Insufficient Monitoring</a:t>
          </a:r>
        </a:p>
      </dgm:t>
    </dgm:pt>
    <dgm:pt modelId="{2B0204DD-AFA8-4D9A-8FAC-3F3A859098EA}" type="parTrans" cxnId="{7321CFAB-EAA0-4527-8921-AD16C731BCA0}">
      <dgm:prSet/>
      <dgm:spPr/>
      <dgm:t>
        <a:bodyPr/>
        <a:lstStyle/>
        <a:p>
          <a:endParaRPr lang="en-AU"/>
        </a:p>
      </dgm:t>
    </dgm:pt>
    <dgm:pt modelId="{9B123260-A5A2-427D-B8F5-DC036BDDBBDA}" type="sibTrans" cxnId="{7321CFAB-EAA0-4527-8921-AD16C731BCA0}">
      <dgm:prSet/>
      <dgm:spPr/>
      <dgm:t>
        <a:bodyPr/>
        <a:lstStyle/>
        <a:p>
          <a:endParaRPr lang="en-AU"/>
        </a:p>
      </dgm:t>
    </dgm:pt>
    <dgm:pt modelId="{53678039-BDB5-4C98-BB46-87D508BE9A85}">
      <dgm:prSet phldrT="[Text]"/>
      <dgm:spPr/>
      <dgm:t>
        <a:bodyPr/>
        <a:lstStyle/>
        <a:p>
          <a:r>
            <a:rPr lang="en-AU"/>
            <a:t>Improper Personnel Coordination</a:t>
          </a:r>
        </a:p>
      </dgm:t>
    </dgm:pt>
    <dgm:pt modelId="{A05EA637-57CA-424F-B3A0-2D09567895C8}" type="parTrans" cxnId="{C05395AB-F713-476A-BC5E-36ED7B617F0C}">
      <dgm:prSet/>
      <dgm:spPr/>
      <dgm:t>
        <a:bodyPr/>
        <a:lstStyle/>
        <a:p>
          <a:endParaRPr lang="en-AU"/>
        </a:p>
      </dgm:t>
    </dgm:pt>
    <dgm:pt modelId="{8D27F209-D9AA-4EFF-ADF7-61301CE3E9E4}" type="sibTrans" cxnId="{C05395AB-F713-476A-BC5E-36ED7B617F0C}">
      <dgm:prSet/>
      <dgm:spPr/>
      <dgm:t>
        <a:bodyPr/>
        <a:lstStyle/>
        <a:p>
          <a:endParaRPr lang="en-AU"/>
        </a:p>
      </dgm:t>
    </dgm:pt>
    <dgm:pt modelId="{70AB6692-35D5-4858-BFB0-9D770BDA9D3E}">
      <dgm:prSet phldrT="[Text]"/>
      <dgm:spPr/>
      <dgm:t>
        <a:bodyPr/>
        <a:lstStyle/>
        <a:p>
          <a:r>
            <a:rPr lang="en-AU"/>
            <a:t>Unanticipated  Unit Performance</a:t>
          </a:r>
        </a:p>
      </dgm:t>
    </dgm:pt>
    <dgm:pt modelId="{56E7BF97-9009-4FF3-A9A9-D5FF272D79DA}" type="parTrans" cxnId="{BDCC466C-C4A1-4FEE-8477-D680F76D0675}">
      <dgm:prSet/>
      <dgm:spPr/>
      <dgm:t>
        <a:bodyPr/>
        <a:lstStyle/>
        <a:p>
          <a:endParaRPr lang="en-AU"/>
        </a:p>
      </dgm:t>
    </dgm:pt>
    <dgm:pt modelId="{545492D9-33E7-4F96-8353-0211BFF12298}" type="sibTrans" cxnId="{BDCC466C-C4A1-4FEE-8477-D680F76D0675}">
      <dgm:prSet/>
      <dgm:spPr/>
      <dgm:t>
        <a:bodyPr/>
        <a:lstStyle/>
        <a:p>
          <a:endParaRPr lang="en-AU"/>
        </a:p>
      </dgm:t>
    </dgm:pt>
    <dgm:pt modelId="{B50E2881-991C-4816-99B1-A3C1D46E2EC2}">
      <dgm:prSet phldrT="[Text]"/>
      <dgm:spPr/>
      <dgm:t>
        <a:bodyPr/>
        <a:lstStyle/>
        <a:p>
          <a:r>
            <a:rPr lang="en-AU"/>
            <a:t>Insufficient or inexpert studies</a:t>
          </a:r>
        </a:p>
      </dgm:t>
    </dgm:pt>
    <dgm:pt modelId="{08A42799-8E7B-4B78-8CAA-772AB5C0DA0A}" type="parTrans" cxnId="{2A99ED7D-3348-4E3C-BDB7-BD37B86DEE96}">
      <dgm:prSet/>
      <dgm:spPr/>
      <dgm:t>
        <a:bodyPr/>
        <a:lstStyle/>
        <a:p>
          <a:endParaRPr lang="en-AU"/>
        </a:p>
      </dgm:t>
    </dgm:pt>
    <dgm:pt modelId="{FC9D7809-C929-4728-9712-B861B2E4BC70}" type="sibTrans" cxnId="{2A99ED7D-3348-4E3C-BDB7-BD37B86DEE96}">
      <dgm:prSet/>
      <dgm:spPr/>
      <dgm:t>
        <a:bodyPr/>
        <a:lstStyle/>
        <a:p>
          <a:endParaRPr lang="en-AU"/>
        </a:p>
      </dgm:t>
    </dgm:pt>
    <dgm:pt modelId="{9F08A7C8-E689-4501-BF39-18CD33C4C7BE}" type="pres">
      <dgm:prSet presAssocID="{168BD169-8CA4-4303-BE1E-51DE5DC6BD64}" presName="cycle" presStyleCnt="0">
        <dgm:presLayoutVars>
          <dgm:chMax val="1"/>
          <dgm:dir/>
          <dgm:animLvl val="ctr"/>
          <dgm:resizeHandles val="exact"/>
        </dgm:presLayoutVars>
      </dgm:prSet>
      <dgm:spPr/>
    </dgm:pt>
    <dgm:pt modelId="{3966B452-56A8-4C8D-83DD-2C4F8250CF24}" type="pres">
      <dgm:prSet presAssocID="{A3E63B10-7975-48C4-A92A-E7B3094314E6}" presName="centerShape" presStyleLbl="node0" presStyleIdx="0" presStyleCnt="1"/>
      <dgm:spPr/>
    </dgm:pt>
    <dgm:pt modelId="{8B7962C6-FF38-4A78-BFE6-269027B79C02}" type="pres">
      <dgm:prSet presAssocID="{993C2EFB-902B-4B50-9E5B-3AA0AC667E5D}" presName="parTrans" presStyleLbl="bgSibTrans2D1" presStyleIdx="0" presStyleCnt="5"/>
      <dgm:spPr/>
    </dgm:pt>
    <dgm:pt modelId="{11FF69FD-5002-4E72-A9EB-B326FAD63AA3}" type="pres">
      <dgm:prSet presAssocID="{CE9112E5-ADB7-401B-A2F1-919905E7FCCF}" presName="node" presStyleLbl="node1" presStyleIdx="0" presStyleCnt="5">
        <dgm:presLayoutVars>
          <dgm:bulletEnabled val="1"/>
        </dgm:presLayoutVars>
      </dgm:prSet>
      <dgm:spPr/>
    </dgm:pt>
    <dgm:pt modelId="{BFD9A40E-294D-4FFA-9327-AD8CB13D3E76}" type="pres">
      <dgm:prSet presAssocID="{2B0204DD-AFA8-4D9A-8FAC-3F3A859098EA}" presName="parTrans" presStyleLbl="bgSibTrans2D1" presStyleIdx="1" presStyleCnt="5"/>
      <dgm:spPr/>
    </dgm:pt>
    <dgm:pt modelId="{C9093498-E8C9-4CF4-AF3E-FCD5A6887D80}" type="pres">
      <dgm:prSet presAssocID="{F511229D-6A94-4123-AE63-0550B9CE4E73}" presName="node" presStyleLbl="node1" presStyleIdx="1" presStyleCnt="5">
        <dgm:presLayoutVars>
          <dgm:bulletEnabled val="1"/>
        </dgm:presLayoutVars>
      </dgm:prSet>
      <dgm:spPr/>
    </dgm:pt>
    <dgm:pt modelId="{FF34714A-67E4-4D70-A5C5-AB491DC4F7E6}" type="pres">
      <dgm:prSet presAssocID="{A05EA637-57CA-424F-B3A0-2D09567895C8}" presName="parTrans" presStyleLbl="bgSibTrans2D1" presStyleIdx="2" presStyleCnt="5"/>
      <dgm:spPr/>
    </dgm:pt>
    <dgm:pt modelId="{1B74D733-3CE0-4F38-B0A3-ADBFDDC51300}" type="pres">
      <dgm:prSet presAssocID="{53678039-BDB5-4C98-BB46-87D508BE9A85}" presName="node" presStyleLbl="node1" presStyleIdx="2" presStyleCnt="5">
        <dgm:presLayoutVars>
          <dgm:bulletEnabled val="1"/>
        </dgm:presLayoutVars>
      </dgm:prSet>
      <dgm:spPr/>
    </dgm:pt>
    <dgm:pt modelId="{755B5255-95AF-4AEA-B085-95A12C4D3CAA}" type="pres">
      <dgm:prSet presAssocID="{56E7BF97-9009-4FF3-A9A9-D5FF272D79DA}" presName="parTrans" presStyleLbl="bgSibTrans2D1" presStyleIdx="3" presStyleCnt="5"/>
      <dgm:spPr/>
    </dgm:pt>
    <dgm:pt modelId="{64D3AB51-1031-42EF-9ACE-FEDA6A0AA138}" type="pres">
      <dgm:prSet presAssocID="{70AB6692-35D5-4858-BFB0-9D770BDA9D3E}" presName="node" presStyleLbl="node1" presStyleIdx="3" presStyleCnt="5">
        <dgm:presLayoutVars>
          <dgm:bulletEnabled val="1"/>
        </dgm:presLayoutVars>
      </dgm:prSet>
      <dgm:spPr/>
    </dgm:pt>
    <dgm:pt modelId="{D86F401F-A733-4AB3-9638-BAE736CB26AF}" type="pres">
      <dgm:prSet presAssocID="{08A42799-8E7B-4B78-8CAA-772AB5C0DA0A}" presName="parTrans" presStyleLbl="bgSibTrans2D1" presStyleIdx="4" presStyleCnt="5"/>
      <dgm:spPr/>
    </dgm:pt>
    <dgm:pt modelId="{641D519F-CD0B-4357-AE11-9C1193E24BC1}" type="pres">
      <dgm:prSet presAssocID="{B50E2881-991C-4816-99B1-A3C1D46E2EC2}" presName="node" presStyleLbl="node1" presStyleIdx="4" presStyleCnt="5">
        <dgm:presLayoutVars>
          <dgm:bulletEnabled val="1"/>
        </dgm:presLayoutVars>
      </dgm:prSet>
      <dgm:spPr/>
    </dgm:pt>
  </dgm:ptLst>
  <dgm:cxnLst>
    <dgm:cxn modelId="{7C8D0B09-A965-42D1-8AB1-D796D83F84B1}" type="presOf" srcId="{53678039-BDB5-4C98-BB46-87D508BE9A85}" destId="{1B74D733-3CE0-4F38-B0A3-ADBFDDC51300}" srcOrd="0" destOrd="0" presId="urn:microsoft.com/office/officeart/2005/8/layout/radial4"/>
    <dgm:cxn modelId="{3531F60B-77B9-41F9-BA7B-EF069884D710}" type="presOf" srcId="{A05EA637-57CA-424F-B3A0-2D09567895C8}" destId="{FF34714A-67E4-4D70-A5C5-AB491DC4F7E6}" srcOrd="0" destOrd="0" presId="urn:microsoft.com/office/officeart/2005/8/layout/radial4"/>
    <dgm:cxn modelId="{37171B17-BC22-40E3-8ECD-DEAC5BEC2A91}" type="presOf" srcId="{08A42799-8E7B-4B78-8CAA-772AB5C0DA0A}" destId="{D86F401F-A733-4AB3-9638-BAE736CB26AF}" srcOrd="0" destOrd="0" presId="urn:microsoft.com/office/officeart/2005/8/layout/radial4"/>
    <dgm:cxn modelId="{5B1A0D1C-1035-4B94-9424-901A28807672}" type="presOf" srcId="{B50E2881-991C-4816-99B1-A3C1D46E2EC2}" destId="{641D519F-CD0B-4357-AE11-9C1193E24BC1}" srcOrd="0" destOrd="0" presId="urn:microsoft.com/office/officeart/2005/8/layout/radial4"/>
    <dgm:cxn modelId="{799A9834-003D-4834-84BA-87AA369F0264}" srcId="{A3E63B10-7975-48C4-A92A-E7B3094314E6}" destId="{CE9112E5-ADB7-401B-A2F1-919905E7FCCF}" srcOrd="0" destOrd="0" parTransId="{993C2EFB-902B-4B50-9E5B-3AA0AC667E5D}" sibTransId="{456C3E28-E886-4B73-91CD-12D5CFBF850D}"/>
    <dgm:cxn modelId="{76D29467-1942-4C39-997A-3FE27861F44E}" type="presOf" srcId="{A3E63B10-7975-48C4-A92A-E7B3094314E6}" destId="{3966B452-56A8-4C8D-83DD-2C4F8250CF24}" srcOrd="0" destOrd="0" presId="urn:microsoft.com/office/officeart/2005/8/layout/radial4"/>
    <dgm:cxn modelId="{BDCC466C-C4A1-4FEE-8477-D680F76D0675}" srcId="{A3E63B10-7975-48C4-A92A-E7B3094314E6}" destId="{70AB6692-35D5-4858-BFB0-9D770BDA9D3E}" srcOrd="3" destOrd="0" parTransId="{56E7BF97-9009-4FF3-A9A9-D5FF272D79DA}" sibTransId="{545492D9-33E7-4F96-8353-0211BFF12298}"/>
    <dgm:cxn modelId="{2A99ED7D-3348-4E3C-BDB7-BD37B86DEE96}" srcId="{A3E63B10-7975-48C4-A92A-E7B3094314E6}" destId="{B50E2881-991C-4816-99B1-A3C1D46E2EC2}" srcOrd="4" destOrd="0" parTransId="{08A42799-8E7B-4B78-8CAA-772AB5C0DA0A}" sibTransId="{FC9D7809-C929-4728-9712-B861B2E4BC70}"/>
    <dgm:cxn modelId="{88FDED81-205E-43A6-94DC-78FFAFA4E6E7}" type="presOf" srcId="{56E7BF97-9009-4FF3-A9A9-D5FF272D79DA}" destId="{755B5255-95AF-4AEA-B085-95A12C4D3CAA}" srcOrd="0" destOrd="0" presId="urn:microsoft.com/office/officeart/2005/8/layout/radial4"/>
    <dgm:cxn modelId="{E6169590-11D9-47A1-8FC3-B9D320B5A479}" type="presOf" srcId="{993C2EFB-902B-4B50-9E5B-3AA0AC667E5D}" destId="{8B7962C6-FF38-4A78-BFE6-269027B79C02}" srcOrd="0" destOrd="0" presId="urn:microsoft.com/office/officeart/2005/8/layout/radial4"/>
    <dgm:cxn modelId="{C05395AB-F713-476A-BC5E-36ED7B617F0C}" srcId="{A3E63B10-7975-48C4-A92A-E7B3094314E6}" destId="{53678039-BDB5-4C98-BB46-87D508BE9A85}" srcOrd="2" destOrd="0" parTransId="{A05EA637-57CA-424F-B3A0-2D09567895C8}" sibTransId="{8D27F209-D9AA-4EFF-ADF7-61301CE3E9E4}"/>
    <dgm:cxn modelId="{7321CFAB-EAA0-4527-8921-AD16C731BCA0}" srcId="{A3E63B10-7975-48C4-A92A-E7B3094314E6}" destId="{F511229D-6A94-4123-AE63-0550B9CE4E73}" srcOrd="1" destOrd="0" parTransId="{2B0204DD-AFA8-4D9A-8FAC-3F3A859098EA}" sibTransId="{9B123260-A5A2-427D-B8F5-DC036BDDBBDA}"/>
    <dgm:cxn modelId="{6AB105B0-12AC-40CA-BB36-8D37F83B68CA}" srcId="{168BD169-8CA4-4303-BE1E-51DE5DC6BD64}" destId="{A3E63B10-7975-48C4-A92A-E7B3094314E6}" srcOrd="0" destOrd="0" parTransId="{B9FF2E37-BF62-4CE4-A8C4-4A4FA284368C}" sibTransId="{D1137189-B708-4E6B-8B33-8B3C6F420CA6}"/>
    <dgm:cxn modelId="{C086B2C2-48BB-4B30-88AA-A854495E5AD8}" type="presOf" srcId="{CE9112E5-ADB7-401B-A2F1-919905E7FCCF}" destId="{11FF69FD-5002-4E72-A9EB-B326FAD63AA3}" srcOrd="0" destOrd="0" presId="urn:microsoft.com/office/officeart/2005/8/layout/radial4"/>
    <dgm:cxn modelId="{AD0B44CC-43F1-4F4D-9D63-3BB6025A2E77}" type="presOf" srcId="{70AB6692-35D5-4858-BFB0-9D770BDA9D3E}" destId="{64D3AB51-1031-42EF-9ACE-FEDA6A0AA138}" srcOrd="0" destOrd="0" presId="urn:microsoft.com/office/officeart/2005/8/layout/radial4"/>
    <dgm:cxn modelId="{990770D0-6450-4983-ADB0-A8922971E1F9}" type="presOf" srcId="{2B0204DD-AFA8-4D9A-8FAC-3F3A859098EA}" destId="{BFD9A40E-294D-4FFA-9327-AD8CB13D3E76}" srcOrd="0" destOrd="0" presId="urn:microsoft.com/office/officeart/2005/8/layout/radial4"/>
    <dgm:cxn modelId="{13CBB5E2-C764-4B90-87D2-3515A8B66899}" type="presOf" srcId="{F511229D-6A94-4123-AE63-0550B9CE4E73}" destId="{C9093498-E8C9-4CF4-AF3E-FCD5A6887D80}" srcOrd="0" destOrd="0" presId="urn:microsoft.com/office/officeart/2005/8/layout/radial4"/>
    <dgm:cxn modelId="{2E9069FB-4C2C-471A-A4C8-623EA7BE402F}" type="presOf" srcId="{168BD169-8CA4-4303-BE1E-51DE5DC6BD64}" destId="{9F08A7C8-E689-4501-BF39-18CD33C4C7BE}" srcOrd="0" destOrd="0" presId="urn:microsoft.com/office/officeart/2005/8/layout/radial4"/>
    <dgm:cxn modelId="{BE4519D0-DA1B-45F1-BDDF-73038433AA1C}" type="presParOf" srcId="{9F08A7C8-E689-4501-BF39-18CD33C4C7BE}" destId="{3966B452-56A8-4C8D-83DD-2C4F8250CF24}" srcOrd="0" destOrd="0" presId="urn:microsoft.com/office/officeart/2005/8/layout/radial4"/>
    <dgm:cxn modelId="{8BC6E4CA-D460-47AF-9289-34291D5DE542}" type="presParOf" srcId="{9F08A7C8-E689-4501-BF39-18CD33C4C7BE}" destId="{8B7962C6-FF38-4A78-BFE6-269027B79C02}" srcOrd="1" destOrd="0" presId="urn:microsoft.com/office/officeart/2005/8/layout/radial4"/>
    <dgm:cxn modelId="{D9B8A7E2-31A9-437B-BF30-DD7E2CEB5EF3}" type="presParOf" srcId="{9F08A7C8-E689-4501-BF39-18CD33C4C7BE}" destId="{11FF69FD-5002-4E72-A9EB-B326FAD63AA3}" srcOrd="2" destOrd="0" presId="urn:microsoft.com/office/officeart/2005/8/layout/radial4"/>
    <dgm:cxn modelId="{BD63E682-3F96-46F3-932C-FA28E1FB1E43}" type="presParOf" srcId="{9F08A7C8-E689-4501-BF39-18CD33C4C7BE}" destId="{BFD9A40E-294D-4FFA-9327-AD8CB13D3E76}" srcOrd="3" destOrd="0" presId="urn:microsoft.com/office/officeart/2005/8/layout/radial4"/>
    <dgm:cxn modelId="{5813D517-AF23-4CDC-B5BC-5CCD39D67350}" type="presParOf" srcId="{9F08A7C8-E689-4501-BF39-18CD33C4C7BE}" destId="{C9093498-E8C9-4CF4-AF3E-FCD5A6887D80}" srcOrd="4" destOrd="0" presId="urn:microsoft.com/office/officeart/2005/8/layout/radial4"/>
    <dgm:cxn modelId="{AF847542-8406-4964-8CA5-85B4574456D6}" type="presParOf" srcId="{9F08A7C8-E689-4501-BF39-18CD33C4C7BE}" destId="{FF34714A-67E4-4D70-A5C5-AB491DC4F7E6}" srcOrd="5" destOrd="0" presId="urn:microsoft.com/office/officeart/2005/8/layout/radial4"/>
    <dgm:cxn modelId="{4FDD914A-6D98-484F-BC32-08DBE5DA8233}" type="presParOf" srcId="{9F08A7C8-E689-4501-BF39-18CD33C4C7BE}" destId="{1B74D733-3CE0-4F38-B0A3-ADBFDDC51300}" srcOrd="6" destOrd="0" presId="urn:microsoft.com/office/officeart/2005/8/layout/radial4"/>
    <dgm:cxn modelId="{265CD2A2-B66C-4DFB-9765-C5BAA8D9EEBC}" type="presParOf" srcId="{9F08A7C8-E689-4501-BF39-18CD33C4C7BE}" destId="{755B5255-95AF-4AEA-B085-95A12C4D3CAA}" srcOrd="7" destOrd="0" presId="urn:microsoft.com/office/officeart/2005/8/layout/radial4"/>
    <dgm:cxn modelId="{F5B88C91-0E08-4EFA-B995-FE4904F4BD81}" type="presParOf" srcId="{9F08A7C8-E689-4501-BF39-18CD33C4C7BE}" destId="{64D3AB51-1031-42EF-9ACE-FEDA6A0AA138}" srcOrd="8" destOrd="0" presId="urn:microsoft.com/office/officeart/2005/8/layout/radial4"/>
    <dgm:cxn modelId="{256EA348-AD2B-4DD6-A739-5C417D6DB4D1}" type="presParOf" srcId="{9F08A7C8-E689-4501-BF39-18CD33C4C7BE}" destId="{D86F401F-A733-4AB3-9638-BAE736CB26AF}" srcOrd="9" destOrd="0" presId="urn:microsoft.com/office/officeart/2005/8/layout/radial4"/>
    <dgm:cxn modelId="{66495CF8-6FCA-4127-A0BB-F75D6DC58295}" type="presParOf" srcId="{9F08A7C8-E689-4501-BF39-18CD33C4C7BE}" destId="{641D519F-CD0B-4357-AE11-9C1193E24BC1}" srcOrd="10" destOrd="0" presId="urn:microsoft.com/office/officeart/2005/8/layout/radial4"/>
  </dgm:cxnLst>
  <dgm:bg/>
  <dgm:whole/>
  <dgm:extLst>
    <a:ext uri="http://schemas.microsoft.com/office/drawing/2008/diagram">
      <dsp:dataModelExt xmlns:dsp="http://schemas.microsoft.com/office/drawing/2008/diagram" relId="rId54"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600A1E77-DC7F-4777-8D28-48986414D45C}" type="doc">
      <dgm:prSet loTypeId="urn:microsoft.com/office/officeart/2005/8/layout/bProcess3" loCatId="process" qsTypeId="urn:microsoft.com/office/officeart/2005/8/quickstyle/simple1" qsCatId="simple" csTypeId="urn:microsoft.com/office/officeart/2005/8/colors/colorful5" csCatId="colorful" phldr="1"/>
      <dgm:spPr/>
    </dgm:pt>
    <dgm:pt modelId="{DA57F563-7A46-4FB2-B81B-F1CB248E72D1}">
      <dgm:prSet phldrT="[Text]"/>
      <dgm:spPr/>
      <dgm:t>
        <a:bodyPr/>
        <a:lstStyle/>
        <a:p>
          <a:r>
            <a:rPr lang="en-AU"/>
            <a:t>Co-design high-level plan</a:t>
          </a:r>
        </a:p>
      </dgm:t>
    </dgm:pt>
    <dgm:pt modelId="{5FA7B03D-B2D9-4075-B6B2-32A6667AD5E6}" type="parTrans" cxnId="{F1ADDB97-DA5D-49DD-81D0-4FE64781D83E}">
      <dgm:prSet/>
      <dgm:spPr/>
      <dgm:t>
        <a:bodyPr/>
        <a:lstStyle/>
        <a:p>
          <a:endParaRPr lang="en-AU"/>
        </a:p>
      </dgm:t>
    </dgm:pt>
    <dgm:pt modelId="{3DA28538-B6D7-462F-9F6A-436C416D4F5F}" type="sibTrans" cxnId="{F1ADDB97-DA5D-49DD-81D0-4FE64781D83E}">
      <dgm:prSet/>
      <dgm:spPr/>
      <dgm:t>
        <a:bodyPr/>
        <a:lstStyle/>
        <a:p>
          <a:endParaRPr lang="en-AU"/>
        </a:p>
      </dgm:t>
    </dgm:pt>
    <dgm:pt modelId="{44021684-9187-4555-981A-6F167843AB06}">
      <dgm:prSet phldrT="[Text]" custT="1"/>
      <dgm:spPr/>
      <dgm:t>
        <a:bodyPr/>
        <a:lstStyle/>
        <a:p>
          <a:r>
            <a:rPr lang="en-AU" sz="1200"/>
            <a:t>Validate through simulation </a:t>
          </a:r>
          <a:br>
            <a:rPr lang="en-AU" sz="1200"/>
          </a:br>
          <a:r>
            <a:rPr lang="en-AU" sz="1000"/>
            <a:t>(inc. network protection relays)</a:t>
          </a:r>
        </a:p>
      </dgm:t>
    </dgm:pt>
    <dgm:pt modelId="{943DC7AE-F6A3-4076-9F45-F666F94BCAA2}" type="parTrans" cxnId="{016F89F0-ABE8-40AC-AA7A-9C3C9928B101}">
      <dgm:prSet/>
      <dgm:spPr/>
      <dgm:t>
        <a:bodyPr/>
        <a:lstStyle/>
        <a:p>
          <a:endParaRPr lang="en-AU"/>
        </a:p>
      </dgm:t>
    </dgm:pt>
    <dgm:pt modelId="{DEA07D49-B0E6-4320-AB40-CD858FF88329}" type="sibTrans" cxnId="{016F89F0-ABE8-40AC-AA7A-9C3C9928B101}">
      <dgm:prSet/>
      <dgm:spPr/>
      <dgm:t>
        <a:bodyPr/>
        <a:lstStyle/>
        <a:p>
          <a:endParaRPr lang="en-AU"/>
        </a:p>
      </dgm:t>
    </dgm:pt>
    <dgm:pt modelId="{3F79ACC8-1316-41F8-811B-1C95B0B87408}">
      <dgm:prSet phldrT="[Text]"/>
      <dgm:spPr/>
      <dgm:t>
        <a:bodyPr/>
        <a:lstStyle/>
        <a:p>
          <a:r>
            <a:rPr lang="en-AU"/>
            <a:t>Develop target test plan</a:t>
          </a:r>
        </a:p>
      </dgm:t>
    </dgm:pt>
    <dgm:pt modelId="{FAB0E95B-CB24-4F2C-AAAC-2A1592248ADB}" type="parTrans" cxnId="{9AFDF02C-44E2-4C1E-8902-9629D1F78BBF}">
      <dgm:prSet/>
      <dgm:spPr/>
      <dgm:t>
        <a:bodyPr/>
        <a:lstStyle/>
        <a:p>
          <a:endParaRPr lang="en-AU"/>
        </a:p>
      </dgm:t>
    </dgm:pt>
    <dgm:pt modelId="{A9087602-F869-4C70-8B0A-2D17856EC7BA}" type="sibTrans" cxnId="{9AFDF02C-44E2-4C1E-8902-9629D1F78BBF}">
      <dgm:prSet/>
      <dgm:spPr/>
      <dgm:t>
        <a:bodyPr/>
        <a:lstStyle/>
        <a:p>
          <a:endParaRPr lang="en-AU"/>
        </a:p>
      </dgm:t>
    </dgm:pt>
    <dgm:pt modelId="{41579B4A-44B9-4CFF-85E6-2391946F034C}">
      <dgm:prSet phldrT="[Text]"/>
      <dgm:spPr/>
      <dgm:t>
        <a:bodyPr/>
        <a:lstStyle/>
        <a:p>
          <a:r>
            <a:rPr lang="en-AU"/>
            <a:t>Install monitoring equipment</a:t>
          </a:r>
        </a:p>
      </dgm:t>
    </dgm:pt>
    <dgm:pt modelId="{2C5F67EC-3580-4E95-BFD7-1C281D367555}" type="parTrans" cxnId="{F849C335-15B6-4D64-A465-A6C1E5D624CB}">
      <dgm:prSet/>
      <dgm:spPr/>
      <dgm:t>
        <a:bodyPr/>
        <a:lstStyle/>
        <a:p>
          <a:endParaRPr lang="en-AU"/>
        </a:p>
      </dgm:t>
    </dgm:pt>
    <dgm:pt modelId="{C1271B10-7A9B-45C6-97EE-4F645AC0D030}" type="sibTrans" cxnId="{F849C335-15B6-4D64-A465-A6C1E5D624CB}">
      <dgm:prSet/>
      <dgm:spPr/>
      <dgm:t>
        <a:bodyPr/>
        <a:lstStyle/>
        <a:p>
          <a:endParaRPr lang="en-AU"/>
        </a:p>
      </dgm:t>
    </dgm:pt>
    <dgm:pt modelId="{A9935DE1-058C-4E1D-AE67-9613A6C4E3D1}">
      <dgm:prSet phldrT="[Text]"/>
      <dgm:spPr/>
      <dgm:t>
        <a:bodyPr/>
        <a:lstStyle/>
        <a:p>
          <a:r>
            <a:rPr lang="en-AU"/>
            <a:t>Rehearse with all parties</a:t>
          </a:r>
        </a:p>
      </dgm:t>
    </dgm:pt>
    <dgm:pt modelId="{A3E7950C-E0E3-424E-B1E5-F655B62FF4DB}" type="parTrans" cxnId="{2330A536-B3D3-4C69-9491-20E4E6DAB52B}">
      <dgm:prSet/>
      <dgm:spPr/>
      <dgm:t>
        <a:bodyPr/>
        <a:lstStyle/>
        <a:p>
          <a:endParaRPr lang="en-AU"/>
        </a:p>
      </dgm:t>
    </dgm:pt>
    <dgm:pt modelId="{3D699B94-3FF0-4E36-9CBA-91CCB22ABAEC}" type="sibTrans" cxnId="{2330A536-B3D3-4C69-9491-20E4E6DAB52B}">
      <dgm:prSet/>
      <dgm:spPr/>
      <dgm:t>
        <a:bodyPr/>
        <a:lstStyle/>
        <a:p>
          <a:endParaRPr lang="en-AU"/>
        </a:p>
      </dgm:t>
    </dgm:pt>
    <dgm:pt modelId="{E1AFD77A-9CEC-4032-8D54-ABF162B5EF1B}">
      <dgm:prSet phldrT="[Text]"/>
      <dgm:spPr/>
      <dgm:t>
        <a:bodyPr/>
        <a:lstStyle/>
        <a:p>
          <a:r>
            <a:rPr lang="en-AU"/>
            <a:t>Implement</a:t>
          </a:r>
        </a:p>
      </dgm:t>
    </dgm:pt>
    <dgm:pt modelId="{567FB8F5-8D6F-4E1F-B4CB-28A76F287AFE}" type="parTrans" cxnId="{CC25A99E-6ED6-4ED9-8BFE-A460A938D821}">
      <dgm:prSet/>
      <dgm:spPr/>
      <dgm:t>
        <a:bodyPr/>
        <a:lstStyle/>
        <a:p>
          <a:endParaRPr lang="en-AU"/>
        </a:p>
      </dgm:t>
    </dgm:pt>
    <dgm:pt modelId="{F344A58B-881F-4BC7-8FF1-1D9D8C3026FD}" type="sibTrans" cxnId="{CC25A99E-6ED6-4ED9-8BFE-A460A938D821}">
      <dgm:prSet/>
      <dgm:spPr/>
      <dgm:t>
        <a:bodyPr/>
        <a:lstStyle/>
        <a:p>
          <a:endParaRPr lang="en-AU"/>
        </a:p>
      </dgm:t>
    </dgm:pt>
    <dgm:pt modelId="{D7FFCBC9-9FF6-4C78-912A-C1ED78572BDE}" type="pres">
      <dgm:prSet presAssocID="{600A1E77-DC7F-4777-8D28-48986414D45C}" presName="Name0" presStyleCnt="0">
        <dgm:presLayoutVars>
          <dgm:dir/>
          <dgm:resizeHandles val="exact"/>
        </dgm:presLayoutVars>
      </dgm:prSet>
      <dgm:spPr/>
    </dgm:pt>
    <dgm:pt modelId="{32039850-64A4-45ED-8D2B-8BC205DAA273}" type="pres">
      <dgm:prSet presAssocID="{DA57F563-7A46-4FB2-B81B-F1CB248E72D1}" presName="node" presStyleLbl="node1" presStyleIdx="0" presStyleCnt="6">
        <dgm:presLayoutVars>
          <dgm:bulletEnabled val="1"/>
        </dgm:presLayoutVars>
      </dgm:prSet>
      <dgm:spPr/>
    </dgm:pt>
    <dgm:pt modelId="{703C6A3C-498F-4765-A5B0-00BF10E0AB81}" type="pres">
      <dgm:prSet presAssocID="{3DA28538-B6D7-462F-9F6A-436C416D4F5F}" presName="sibTrans" presStyleLbl="sibTrans1D1" presStyleIdx="0" presStyleCnt="5"/>
      <dgm:spPr/>
    </dgm:pt>
    <dgm:pt modelId="{242700AD-FC56-477F-85ED-A07E36F4C5CC}" type="pres">
      <dgm:prSet presAssocID="{3DA28538-B6D7-462F-9F6A-436C416D4F5F}" presName="connectorText" presStyleLbl="sibTrans1D1" presStyleIdx="0" presStyleCnt="5"/>
      <dgm:spPr/>
    </dgm:pt>
    <dgm:pt modelId="{DE762495-26CE-4C99-BFFC-BD58B1DDEB48}" type="pres">
      <dgm:prSet presAssocID="{44021684-9187-4555-981A-6F167843AB06}" presName="node" presStyleLbl="node1" presStyleIdx="1" presStyleCnt="6">
        <dgm:presLayoutVars>
          <dgm:bulletEnabled val="1"/>
        </dgm:presLayoutVars>
      </dgm:prSet>
      <dgm:spPr/>
    </dgm:pt>
    <dgm:pt modelId="{139DA5CC-BBE1-4542-BEBF-436C3AFA98A9}" type="pres">
      <dgm:prSet presAssocID="{DEA07D49-B0E6-4320-AB40-CD858FF88329}" presName="sibTrans" presStyleLbl="sibTrans1D1" presStyleIdx="1" presStyleCnt="5"/>
      <dgm:spPr/>
    </dgm:pt>
    <dgm:pt modelId="{DF65F63D-9371-4823-8D89-FACD0C13A923}" type="pres">
      <dgm:prSet presAssocID="{DEA07D49-B0E6-4320-AB40-CD858FF88329}" presName="connectorText" presStyleLbl="sibTrans1D1" presStyleIdx="1" presStyleCnt="5"/>
      <dgm:spPr/>
    </dgm:pt>
    <dgm:pt modelId="{62F6E40A-4F7F-4A7F-97DA-AA6CD63B6A04}" type="pres">
      <dgm:prSet presAssocID="{3F79ACC8-1316-41F8-811B-1C95B0B87408}" presName="node" presStyleLbl="node1" presStyleIdx="2" presStyleCnt="6">
        <dgm:presLayoutVars>
          <dgm:bulletEnabled val="1"/>
        </dgm:presLayoutVars>
      </dgm:prSet>
      <dgm:spPr/>
    </dgm:pt>
    <dgm:pt modelId="{A7506F4D-CC04-4E24-858B-DED6D65A3823}" type="pres">
      <dgm:prSet presAssocID="{A9087602-F869-4C70-8B0A-2D17856EC7BA}" presName="sibTrans" presStyleLbl="sibTrans1D1" presStyleIdx="2" presStyleCnt="5"/>
      <dgm:spPr/>
    </dgm:pt>
    <dgm:pt modelId="{25DE3BE4-3223-4A30-ABDE-BFE43A676B63}" type="pres">
      <dgm:prSet presAssocID="{A9087602-F869-4C70-8B0A-2D17856EC7BA}" presName="connectorText" presStyleLbl="sibTrans1D1" presStyleIdx="2" presStyleCnt="5"/>
      <dgm:spPr/>
    </dgm:pt>
    <dgm:pt modelId="{B7584C65-9C51-4D27-8E44-F76547120DE8}" type="pres">
      <dgm:prSet presAssocID="{41579B4A-44B9-4CFF-85E6-2391946F034C}" presName="node" presStyleLbl="node1" presStyleIdx="3" presStyleCnt="6">
        <dgm:presLayoutVars>
          <dgm:bulletEnabled val="1"/>
        </dgm:presLayoutVars>
      </dgm:prSet>
      <dgm:spPr/>
    </dgm:pt>
    <dgm:pt modelId="{19362D24-FC43-49C4-B7BC-778852B32FBA}" type="pres">
      <dgm:prSet presAssocID="{C1271B10-7A9B-45C6-97EE-4F645AC0D030}" presName="sibTrans" presStyleLbl="sibTrans1D1" presStyleIdx="3" presStyleCnt="5"/>
      <dgm:spPr/>
    </dgm:pt>
    <dgm:pt modelId="{A5145C3D-654A-4693-8CD6-B2D2AE0BB0E0}" type="pres">
      <dgm:prSet presAssocID="{C1271B10-7A9B-45C6-97EE-4F645AC0D030}" presName="connectorText" presStyleLbl="sibTrans1D1" presStyleIdx="3" presStyleCnt="5"/>
      <dgm:spPr/>
    </dgm:pt>
    <dgm:pt modelId="{06CB0A89-6EB7-44AC-BA06-CC304D3126D9}" type="pres">
      <dgm:prSet presAssocID="{A9935DE1-058C-4E1D-AE67-9613A6C4E3D1}" presName="node" presStyleLbl="node1" presStyleIdx="4" presStyleCnt="6">
        <dgm:presLayoutVars>
          <dgm:bulletEnabled val="1"/>
        </dgm:presLayoutVars>
      </dgm:prSet>
      <dgm:spPr/>
    </dgm:pt>
    <dgm:pt modelId="{D5DD57F0-42E5-4A56-9A64-63C62187C110}" type="pres">
      <dgm:prSet presAssocID="{3D699B94-3FF0-4E36-9CBA-91CCB22ABAEC}" presName="sibTrans" presStyleLbl="sibTrans1D1" presStyleIdx="4" presStyleCnt="5"/>
      <dgm:spPr/>
    </dgm:pt>
    <dgm:pt modelId="{808FB4C6-3AF5-4B99-B1C5-2D19A913A74B}" type="pres">
      <dgm:prSet presAssocID="{3D699B94-3FF0-4E36-9CBA-91CCB22ABAEC}" presName="connectorText" presStyleLbl="sibTrans1D1" presStyleIdx="4" presStyleCnt="5"/>
      <dgm:spPr/>
    </dgm:pt>
    <dgm:pt modelId="{2B8F6D59-368A-4F25-A4AA-716E55599F4D}" type="pres">
      <dgm:prSet presAssocID="{E1AFD77A-9CEC-4032-8D54-ABF162B5EF1B}" presName="node" presStyleLbl="node1" presStyleIdx="5" presStyleCnt="6">
        <dgm:presLayoutVars>
          <dgm:bulletEnabled val="1"/>
        </dgm:presLayoutVars>
      </dgm:prSet>
      <dgm:spPr/>
    </dgm:pt>
  </dgm:ptLst>
  <dgm:cxnLst>
    <dgm:cxn modelId="{67D3AC2A-1985-48C3-A145-DC3EC3E3BEA2}" type="presOf" srcId="{3D699B94-3FF0-4E36-9CBA-91CCB22ABAEC}" destId="{808FB4C6-3AF5-4B99-B1C5-2D19A913A74B}" srcOrd="1" destOrd="0" presId="urn:microsoft.com/office/officeart/2005/8/layout/bProcess3"/>
    <dgm:cxn modelId="{9AFDF02C-44E2-4C1E-8902-9629D1F78BBF}" srcId="{600A1E77-DC7F-4777-8D28-48986414D45C}" destId="{3F79ACC8-1316-41F8-811B-1C95B0B87408}" srcOrd="2" destOrd="0" parTransId="{FAB0E95B-CB24-4F2C-AAAC-2A1592248ADB}" sibTransId="{A9087602-F869-4C70-8B0A-2D17856EC7BA}"/>
    <dgm:cxn modelId="{936C3034-E265-4D10-86A2-465D5519FFC1}" type="presOf" srcId="{3DA28538-B6D7-462F-9F6A-436C416D4F5F}" destId="{242700AD-FC56-477F-85ED-A07E36F4C5CC}" srcOrd="1" destOrd="0" presId="urn:microsoft.com/office/officeart/2005/8/layout/bProcess3"/>
    <dgm:cxn modelId="{F849C335-15B6-4D64-A465-A6C1E5D624CB}" srcId="{600A1E77-DC7F-4777-8D28-48986414D45C}" destId="{41579B4A-44B9-4CFF-85E6-2391946F034C}" srcOrd="3" destOrd="0" parTransId="{2C5F67EC-3580-4E95-BFD7-1C281D367555}" sibTransId="{C1271B10-7A9B-45C6-97EE-4F645AC0D030}"/>
    <dgm:cxn modelId="{2330A536-B3D3-4C69-9491-20E4E6DAB52B}" srcId="{600A1E77-DC7F-4777-8D28-48986414D45C}" destId="{A9935DE1-058C-4E1D-AE67-9613A6C4E3D1}" srcOrd="4" destOrd="0" parTransId="{A3E7950C-E0E3-424E-B1E5-F655B62FF4DB}" sibTransId="{3D699B94-3FF0-4E36-9CBA-91CCB22ABAEC}"/>
    <dgm:cxn modelId="{C98D6062-D4C7-43D7-891C-D0551D209AF3}" type="presOf" srcId="{A9087602-F869-4C70-8B0A-2D17856EC7BA}" destId="{A7506F4D-CC04-4E24-858B-DED6D65A3823}" srcOrd="0" destOrd="0" presId="urn:microsoft.com/office/officeart/2005/8/layout/bProcess3"/>
    <dgm:cxn modelId="{D1CBB944-7FB0-45D9-845F-1796A60708E5}" type="presOf" srcId="{DEA07D49-B0E6-4320-AB40-CD858FF88329}" destId="{139DA5CC-BBE1-4542-BEBF-436C3AFA98A9}" srcOrd="0" destOrd="0" presId="urn:microsoft.com/office/officeart/2005/8/layout/bProcess3"/>
    <dgm:cxn modelId="{C1D5597A-F482-498F-969E-EA462EC1EC2E}" type="presOf" srcId="{DEA07D49-B0E6-4320-AB40-CD858FF88329}" destId="{DF65F63D-9371-4823-8D89-FACD0C13A923}" srcOrd="1" destOrd="0" presId="urn:microsoft.com/office/officeart/2005/8/layout/bProcess3"/>
    <dgm:cxn modelId="{6E075C7F-5281-4548-A665-40EB557AD384}" type="presOf" srcId="{A9087602-F869-4C70-8B0A-2D17856EC7BA}" destId="{25DE3BE4-3223-4A30-ABDE-BFE43A676B63}" srcOrd="1" destOrd="0" presId="urn:microsoft.com/office/officeart/2005/8/layout/bProcess3"/>
    <dgm:cxn modelId="{4C246495-D33B-490B-AC98-CD9A1B7C06B2}" type="presOf" srcId="{44021684-9187-4555-981A-6F167843AB06}" destId="{DE762495-26CE-4C99-BFFC-BD58B1DDEB48}" srcOrd="0" destOrd="0" presId="urn:microsoft.com/office/officeart/2005/8/layout/bProcess3"/>
    <dgm:cxn modelId="{F1ADDB97-DA5D-49DD-81D0-4FE64781D83E}" srcId="{600A1E77-DC7F-4777-8D28-48986414D45C}" destId="{DA57F563-7A46-4FB2-B81B-F1CB248E72D1}" srcOrd="0" destOrd="0" parTransId="{5FA7B03D-B2D9-4075-B6B2-32A6667AD5E6}" sibTransId="{3DA28538-B6D7-462F-9F6A-436C416D4F5F}"/>
    <dgm:cxn modelId="{BF07F99A-E5AB-415D-9E03-28F6C6AB9E46}" type="presOf" srcId="{3F79ACC8-1316-41F8-811B-1C95B0B87408}" destId="{62F6E40A-4F7F-4A7F-97DA-AA6CD63B6A04}" srcOrd="0" destOrd="0" presId="urn:microsoft.com/office/officeart/2005/8/layout/bProcess3"/>
    <dgm:cxn modelId="{CC25A99E-6ED6-4ED9-8BFE-A460A938D821}" srcId="{600A1E77-DC7F-4777-8D28-48986414D45C}" destId="{E1AFD77A-9CEC-4032-8D54-ABF162B5EF1B}" srcOrd="5" destOrd="0" parTransId="{567FB8F5-8D6F-4E1F-B4CB-28A76F287AFE}" sibTransId="{F344A58B-881F-4BC7-8FF1-1D9D8C3026FD}"/>
    <dgm:cxn modelId="{3C19209F-4D69-4751-842D-44BBB6172C43}" type="presOf" srcId="{E1AFD77A-9CEC-4032-8D54-ABF162B5EF1B}" destId="{2B8F6D59-368A-4F25-A4AA-716E55599F4D}" srcOrd="0" destOrd="0" presId="urn:microsoft.com/office/officeart/2005/8/layout/bProcess3"/>
    <dgm:cxn modelId="{E18D42BA-FB9F-420B-97A7-56FDBFD1A845}" type="presOf" srcId="{3DA28538-B6D7-462F-9F6A-436C416D4F5F}" destId="{703C6A3C-498F-4765-A5B0-00BF10E0AB81}" srcOrd="0" destOrd="0" presId="urn:microsoft.com/office/officeart/2005/8/layout/bProcess3"/>
    <dgm:cxn modelId="{017AC8D4-CCEA-4E8E-9FF7-531B5B0AF7DF}" type="presOf" srcId="{A9935DE1-058C-4E1D-AE67-9613A6C4E3D1}" destId="{06CB0A89-6EB7-44AC-BA06-CC304D3126D9}" srcOrd="0" destOrd="0" presId="urn:microsoft.com/office/officeart/2005/8/layout/bProcess3"/>
    <dgm:cxn modelId="{E20285D5-B936-4C73-BF51-E30E0C0A83B0}" type="presOf" srcId="{3D699B94-3FF0-4E36-9CBA-91CCB22ABAEC}" destId="{D5DD57F0-42E5-4A56-9A64-63C62187C110}" srcOrd="0" destOrd="0" presId="urn:microsoft.com/office/officeart/2005/8/layout/bProcess3"/>
    <dgm:cxn modelId="{04D6D9DF-4E91-4739-ADE1-49B3606279F7}" type="presOf" srcId="{600A1E77-DC7F-4777-8D28-48986414D45C}" destId="{D7FFCBC9-9FF6-4C78-912A-C1ED78572BDE}" srcOrd="0" destOrd="0" presId="urn:microsoft.com/office/officeart/2005/8/layout/bProcess3"/>
    <dgm:cxn modelId="{999BE5DF-29B4-48B3-B686-ED7B09D40C95}" type="presOf" srcId="{DA57F563-7A46-4FB2-B81B-F1CB248E72D1}" destId="{32039850-64A4-45ED-8D2B-8BC205DAA273}" srcOrd="0" destOrd="0" presId="urn:microsoft.com/office/officeart/2005/8/layout/bProcess3"/>
    <dgm:cxn modelId="{D3034EE0-1B7A-4200-A5D3-4AC045A1D6A9}" type="presOf" srcId="{41579B4A-44B9-4CFF-85E6-2391946F034C}" destId="{B7584C65-9C51-4D27-8E44-F76547120DE8}" srcOrd="0" destOrd="0" presId="urn:microsoft.com/office/officeart/2005/8/layout/bProcess3"/>
    <dgm:cxn modelId="{09F372E6-3225-4FA1-BC00-DDBD0CDB2592}" type="presOf" srcId="{C1271B10-7A9B-45C6-97EE-4F645AC0D030}" destId="{19362D24-FC43-49C4-B7BC-778852B32FBA}" srcOrd="0" destOrd="0" presId="urn:microsoft.com/office/officeart/2005/8/layout/bProcess3"/>
    <dgm:cxn modelId="{58F45FEB-3CC6-4D59-9D84-744301A17C1B}" type="presOf" srcId="{C1271B10-7A9B-45C6-97EE-4F645AC0D030}" destId="{A5145C3D-654A-4693-8CD6-B2D2AE0BB0E0}" srcOrd="1" destOrd="0" presId="urn:microsoft.com/office/officeart/2005/8/layout/bProcess3"/>
    <dgm:cxn modelId="{016F89F0-ABE8-40AC-AA7A-9C3C9928B101}" srcId="{600A1E77-DC7F-4777-8D28-48986414D45C}" destId="{44021684-9187-4555-981A-6F167843AB06}" srcOrd="1" destOrd="0" parTransId="{943DC7AE-F6A3-4076-9F45-F666F94BCAA2}" sibTransId="{DEA07D49-B0E6-4320-AB40-CD858FF88329}"/>
    <dgm:cxn modelId="{E1D71EC3-4EFC-4D50-8597-2C8157BB1746}" type="presParOf" srcId="{D7FFCBC9-9FF6-4C78-912A-C1ED78572BDE}" destId="{32039850-64A4-45ED-8D2B-8BC205DAA273}" srcOrd="0" destOrd="0" presId="urn:microsoft.com/office/officeart/2005/8/layout/bProcess3"/>
    <dgm:cxn modelId="{26B75ABF-BAC2-411F-A183-369D47B0C695}" type="presParOf" srcId="{D7FFCBC9-9FF6-4C78-912A-C1ED78572BDE}" destId="{703C6A3C-498F-4765-A5B0-00BF10E0AB81}" srcOrd="1" destOrd="0" presId="urn:microsoft.com/office/officeart/2005/8/layout/bProcess3"/>
    <dgm:cxn modelId="{12E53D0A-E62F-4AB1-88FB-A937C5639B84}" type="presParOf" srcId="{703C6A3C-498F-4765-A5B0-00BF10E0AB81}" destId="{242700AD-FC56-477F-85ED-A07E36F4C5CC}" srcOrd="0" destOrd="0" presId="urn:microsoft.com/office/officeart/2005/8/layout/bProcess3"/>
    <dgm:cxn modelId="{FECE70DB-89AB-4665-800F-99DCA432D821}" type="presParOf" srcId="{D7FFCBC9-9FF6-4C78-912A-C1ED78572BDE}" destId="{DE762495-26CE-4C99-BFFC-BD58B1DDEB48}" srcOrd="2" destOrd="0" presId="urn:microsoft.com/office/officeart/2005/8/layout/bProcess3"/>
    <dgm:cxn modelId="{D6E9F61F-0794-4FA9-AC10-541DC25FD46A}" type="presParOf" srcId="{D7FFCBC9-9FF6-4C78-912A-C1ED78572BDE}" destId="{139DA5CC-BBE1-4542-BEBF-436C3AFA98A9}" srcOrd="3" destOrd="0" presId="urn:microsoft.com/office/officeart/2005/8/layout/bProcess3"/>
    <dgm:cxn modelId="{913AFDA0-21CF-4C42-8507-D00A4EB5111B}" type="presParOf" srcId="{139DA5CC-BBE1-4542-BEBF-436C3AFA98A9}" destId="{DF65F63D-9371-4823-8D89-FACD0C13A923}" srcOrd="0" destOrd="0" presId="urn:microsoft.com/office/officeart/2005/8/layout/bProcess3"/>
    <dgm:cxn modelId="{AFE52C45-7FF8-4C9F-B433-2B3D08BD41D7}" type="presParOf" srcId="{D7FFCBC9-9FF6-4C78-912A-C1ED78572BDE}" destId="{62F6E40A-4F7F-4A7F-97DA-AA6CD63B6A04}" srcOrd="4" destOrd="0" presId="urn:microsoft.com/office/officeart/2005/8/layout/bProcess3"/>
    <dgm:cxn modelId="{F2E408A9-971B-4899-A3AA-FF54623E5A9E}" type="presParOf" srcId="{D7FFCBC9-9FF6-4C78-912A-C1ED78572BDE}" destId="{A7506F4D-CC04-4E24-858B-DED6D65A3823}" srcOrd="5" destOrd="0" presId="urn:microsoft.com/office/officeart/2005/8/layout/bProcess3"/>
    <dgm:cxn modelId="{FC051D57-D571-4688-9A48-163C7989A30C}" type="presParOf" srcId="{A7506F4D-CC04-4E24-858B-DED6D65A3823}" destId="{25DE3BE4-3223-4A30-ABDE-BFE43A676B63}" srcOrd="0" destOrd="0" presId="urn:microsoft.com/office/officeart/2005/8/layout/bProcess3"/>
    <dgm:cxn modelId="{1554F8A3-F677-4F6D-A86C-B6CE0F5D7EF1}" type="presParOf" srcId="{D7FFCBC9-9FF6-4C78-912A-C1ED78572BDE}" destId="{B7584C65-9C51-4D27-8E44-F76547120DE8}" srcOrd="6" destOrd="0" presId="urn:microsoft.com/office/officeart/2005/8/layout/bProcess3"/>
    <dgm:cxn modelId="{358B622E-E746-4128-A390-6E06A56FD68B}" type="presParOf" srcId="{D7FFCBC9-9FF6-4C78-912A-C1ED78572BDE}" destId="{19362D24-FC43-49C4-B7BC-778852B32FBA}" srcOrd="7" destOrd="0" presId="urn:microsoft.com/office/officeart/2005/8/layout/bProcess3"/>
    <dgm:cxn modelId="{734A2A61-7B7D-430E-A59A-2EB311553E90}" type="presParOf" srcId="{19362D24-FC43-49C4-B7BC-778852B32FBA}" destId="{A5145C3D-654A-4693-8CD6-B2D2AE0BB0E0}" srcOrd="0" destOrd="0" presId="urn:microsoft.com/office/officeart/2005/8/layout/bProcess3"/>
    <dgm:cxn modelId="{53B38F15-6615-4E34-8B21-F423760E0544}" type="presParOf" srcId="{D7FFCBC9-9FF6-4C78-912A-C1ED78572BDE}" destId="{06CB0A89-6EB7-44AC-BA06-CC304D3126D9}" srcOrd="8" destOrd="0" presId="urn:microsoft.com/office/officeart/2005/8/layout/bProcess3"/>
    <dgm:cxn modelId="{5493A1B1-7CE3-4A91-B56D-C60AE7FAA29D}" type="presParOf" srcId="{D7FFCBC9-9FF6-4C78-912A-C1ED78572BDE}" destId="{D5DD57F0-42E5-4A56-9A64-63C62187C110}" srcOrd="9" destOrd="0" presId="urn:microsoft.com/office/officeart/2005/8/layout/bProcess3"/>
    <dgm:cxn modelId="{39E0769C-B54D-473F-9AD5-87879A187277}" type="presParOf" srcId="{D5DD57F0-42E5-4A56-9A64-63C62187C110}" destId="{808FB4C6-3AF5-4B99-B1C5-2D19A913A74B}" srcOrd="0" destOrd="0" presId="urn:microsoft.com/office/officeart/2005/8/layout/bProcess3"/>
    <dgm:cxn modelId="{1953FCC7-F535-4D47-8244-C517548D25D1}" type="presParOf" srcId="{D7FFCBC9-9FF6-4C78-912A-C1ED78572BDE}" destId="{2B8F6D59-368A-4F25-A4AA-716E55599F4D}" srcOrd="10" destOrd="0" presId="urn:microsoft.com/office/officeart/2005/8/layout/bProcess3"/>
  </dgm:cxnLst>
  <dgm:bg/>
  <dgm:whole/>
  <dgm:extLst>
    <a:ext uri="http://schemas.microsoft.com/office/drawing/2008/diagram">
      <dsp:dataModelExt xmlns:dsp="http://schemas.microsoft.com/office/drawing/2008/diagram" relId="rId5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6B452-56A8-4C8D-83DD-2C4F8250CF24}">
      <dsp:nvSpPr>
        <dsp:cNvPr id="0" name=""/>
        <dsp:cNvSpPr/>
      </dsp:nvSpPr>
      <dsp:spPr>
        <a:xfrm>
          <a:off x="2373723" y="1386580"/>
          <a:ext cx="1026032" cy="1026032"/>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AU" sz="1600" kern="1200"/>
            <a:t>Asset Damage</a:t>
          </a:r>
        </a:p>
      </dsp:txBody>
      <dsp:txXfrm>
        <a:off x="2523982" y="1536839"/>
        <a:ext cx="725514" cy="725514"/>
      </dsp:txXfrm>
    </dsp:sp>
    <dsp:sp modelId="{8B7962C6-FF38-4A78-BFE6-269027B79C02}">
      <dsp:nvSpPr>
        <dsp:cNvPr id="0" name=""/>
        <dsp:cNvSpPr/>
      </dsp:nvSpPr>
      <dsp:spPr>
        <a:xfrm rot="10800000">
          <a:off x="1377422" y="1753386"/>
          <a:ext cx="941504" cy="292419"/>
        </a:xfrm>
        <a:prstGeom prst="lef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FF69FD-5002-4E72-A9EB-B326FAD63AA3}">
      <dsp:nvSpPr>
        <dsp:cNvPr id="0" name=""/>
        <dsp:cNvSpPr/>
      </dsp:nvSpPr>
      <dsp:spPr>
        <a:xfrm>
          <a:off x="890056" y="1509704"/>
          <a:ext cx="974731" cy="779785"/>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AU" sz="1200" kern="1200"/>
            <a:t>Protection Maloperation</a:t>
          </a:r>
        </a:p>
      </dsp:txBody>
      <dsp:txXfrm>
        <a:off x="912895" y="1532543"/>
        <a:ext cx="929053" cy="734107"/>
      </dsp:txXfrm>
    </dsp:sp>
    <dsp:sp modelId="{BFD9A40E-294D-4FFA-9327-AD8CB13D3E76}">
      <dsp:nvSpPr>
        <dsp:cNvPr id="0" name=""/>
        <dsp:cNvSpPr/>
      </dsp:nvSpPr>
      <dsp:spPr>
        <a:xfrm rot="13500000">
          <a:off x="1681611" y="1019010"/>
          <a:ext cx="941504" cy="292419"/>
        </a:xfrm>
        <a:prstGeom prst="leftArrow">
          <a:avLst>
            <a:gd name="adj1" fmla="val 60000"/>
            <a:gd name="adj2" fmla="val 50000"/>
          </a:avLst>
        </a:prstGeom>
        <a:solidFill>
          <a:schemeClr val="accent5">
            <a:hueOff val="1666341"/>
            <a:satOff val="-10595"/>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9093498-E8C9-4CF4-AF3E-FCD5A6887D80}">
      <dsp:nvSpPr>
        <dsp:cNvPr id="0" name=""/>
        <dsp:cNvSpPr/>
      </dsp:nvSpPr>
      <dsp:spPr>
        <a:xfrm>
          <a:off x="1332125" y="442455"/>
          <a:ext cx="974731" cy="779785"/>
        </a:xfrm>
        <a:prstGeom prst="roundRect">
          <a:avLst>
            <a:gd name="adj" fmla="val 10000"/>
          </a:avLst>
        </a:prstGeom>
        <a:solidFill>
          <a:schemeClr val="accent5">
            <a:hueOff val="1666341"/>
            <a:satOff val="-10595"/>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AU" sz="1200" kern="1200"/>
            <a:t>Insufficient Monitoring</a:t>
          </a:r>
        </a:p>
      </dsp:txBody>
      <dsp:txXfrm>
        <a:off x="1354964" y="465294"/>
        <a:ext cx="929053" cy="734107"/>
      </dsp:txXfrm>
    </dsp:sp>
    <dsp:sp modelId="{FF34714A-67E4-4D70-A5C5-AB491DC4F7E6}">
      <dsp:nvSpPr>
        <dsp:cNvPr id="0" name=""/>
        <dsp:cNvSpPr/>
      </dsp:nvSpPr>
      <dsp:spPr>
        <a:xfrm rot="16200000">
          <a:off x="2415987" y="714821"/>
          <a:ext cx="941504" cy="292419"/>
        </a:xfrm>
        <a:prstGeom prst="leftArrow">
          <a:avLst>
            <a:gd name="adj1" fmla="val 60000"/>
            <a:gd name="adj2" fmla="val 50000"/>
          </a:avLst>
        </a:prstGeom>
        <a:solidFill>
          <a:schemeClr val="accent5">
            <a:hueOff val="3332683"/>
            <a:satOff val="-21189"/>
            <a:lumOff val="313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B74D733-3CE0-4F38-B0A3-ADBFDDC51300}">
      <dsp:nvSpPr>
        <dsp:cNvPr id="0" name=""/>
        <dsp:cNvSpPr/>
      </dsp:nvSpPr>
      <dsp:spPr>
        <a:xfrm>
          <a:off x="2399373" y="386"/>
          <a:ext cx="974731" cy="779785"/>
        </a:xfrm>
        <a:prstGeom prst="roundRect">
          <a:avLst>
            <a:gd name="adj" fmla="val 10000"/>
          </a:avLst>
        </a:prstGeom>
        <a:solidFill>
          <a:schemeClr val="accent5">
            <a:hueOff val="3332683"/>
            <a:satOff val="-21189"/>
            <a:lumOff val="31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AU" sz="1200" kern="1200"/>
            <a:t>Improper Personnel Coordination</a:t>
          </a:r>
        </a:p>
      </dsp:txBody>
      <dsp:txXfrm>
        <a:off x="2422212" y="23225"/>
        <a:ext cx="929053" cy="734107"/>
      </dsp:txXfrm>
    </dsp:sp>
    <dsp:sp modelId="{755B5255-95AF-4AEA-B085-95A12C4D3CAA}">
      <dsp:nvSpPr>
        <dsp:cNvPr id="0" name=""/>
        <dsp:cNvSpPr/>
      </dsp:nvSpPr>
      <dsp:spPr>
        <a:xfrm rot="18900000">
          <a:off x="3150363" y="1019010"/>
          <a:ext cx="941504" cy="292419"/>
        </a:xfrm>
        <a:prstGeom prst="leftArrow">
          <a:avLst>
            <a:gd name="adj1" fmla="val 60000"/>
            <a:gd name="adj2" fmla="val 50000"/>
          </a:avLst>
        </a:prstGeom>
        <a:solidFill>
          <a:schemeClr val="accent5">
            <a:hueOff val="4999025"/>
            <a:satOff val="-31784"/>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4D3AB51-1031-42EF-9ACE-FEDA6A0AA138}">
      <dsp:nvSpPr>
        <dsp:cNvPr id="0" name=""/>
        <dsp:cNvSpPr/>
      </dsp:nvSpPr>
      <dsp:spPr>
        <a:xfrm>
          <a:off x="3466622" y="442455"/>
          <a:ext cx="974731" cy="779785"/>
        </a:xfrm>
        <a:prstGeom prst="roundRect">
          <a:avLst>
            <a:gd name="adj" fmla="val 10000"/>
          </a:avLst>
        </a:prstGeom>
        <a:solidFill>
          <a:schemeClr val="accent5">
            <a:hueOff val="4999025"/>
            <a:satOff val="-31784"/>
            <a:lumOff val="47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AU" sz="1200" kern="1200"/>
            <a:t>Unanticipated  Unit Performance</a:t>
          </a:r>
        </a:p>
      </dsp:txBody>
      <dsp:txXfrm>
        <a:off x="3489461" y="465294"/>
        <a:ext cx="929053" cy="734107"/>
      </dsp:txXfrm>
    </dsp:sp>
    <dsp:sp modelId="{D86F401F-A733-4AB3-9638-BAE736CB26AF}">
      <dsp:nvSpPr>
        <dsp:cNvPr id="0" name=""/>
        <dsp:cNvSpPr/>
      </dsp:nvSpPr>
      <dsp:spPr>
        <a:xfrm>
          <a:off x="3454552" y="1753386"/>
          <a:ext cx="941504" cy="292419"/>
        </a:xfrm>
        <a:prstGeom prst="leftArrow">
          <a:avLst>
            <a:gd name="adj1" fmla="val 60000"/>
            <a:gd name="adj2" fmla="val 50000"/>
          </a:avLst>
        </a:prstGeom>
        <a:solidFill>
          <a:schemeClr val="accent5">
            <a:hueOff val="6665366"/>
            <a:satOff val="-42379"/>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41D519F-CD0B-4357-AE11-9C1193E24BC1}">
      <dsp:nvSpPr>
        <dsp:cNvPr id="0" name=""/>
        <dsp:cNvSpPr/>
      </dsp:nvSpPr>
      <dsp:spPr>
        <a:xfrm>
          <a:off x="3908691" y="1509704"/>
          <a:ext cx="974731" cy="779785"/>
        </a:xfrm>
        <a:prstGeom prst="roundRect">
          <a:avLst>
            <a:gd name="adj" fmla="val 10000"/>
          </a:avLst>
        </a:prstGeom>
        <a:solidFill>
          <a:schemeClr val="accent5">
            <a:hueOff val="6665366"/>
            <a:satOff val="-42379"/>
            <a:lumOff val="62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AU" sz="1200" kern="1200"/>
            <a:t>Insufficient or inexpert studies</a:t>
          </a:r>
        </a:p>
      </dsp:txBody>
      <dsp:txXfrm>
        <a:off x="3931530" y="1532543"/>
        <a:ext cx="929053" cy="734107"/>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C6A3C-498F-4765-A5B0-00BF10E0AB81}">
      <dsp:nvSpPr>
        <dsp:cNvPr id="0" name=""/>
        <dsp:cNvSpPr/>
      </dsp:nvSpPr>
      <dsp:spPr>
        <a:xfrm>
          <a:off x="1585639" y="497884"/>
          <a:ext cx="333543" cy="91440"/>
        </a:xfrm>
        <a:custGeom>
          <a:avLst/>
          <a:gdLst/>
          <a:ahLst/>
          <a:cxnLst/>
          <a:rect l="0" t="0" r="0" b="0"/>
          <a:pathLst>
            <a:path>
              <a:moveTo>
                <a:pt x="0" y="45720"/>
              </a:moveTo>
              <a:lnTo>
                <a:pt x="333543"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743307" y="541783"/>
        <a:ext cx="18207" cy="3641"/>
      </dsp:txXfrm>
    </dsp:sp>
    <dsp:sp modelId="{32039850-64A4-45ED-8D2B-8BC205DAA273}">
      <dsp:nvSpPr>
        <dsp:cNvPr id="0" name=""/>
        <dsp:cNvSpPr/>
      </dsp:nvSpPr>
      <dsp:spPr>
        <a:xfrm>
          <a:off x="4205" y="68634"/>
          <a:ext cx="1583233" cy="949940"/>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t>Co-design high-level plan</a:t>
          </a:r>
        </a:p>
      </dsp:txBody>
      <dsp:txXfrm>
        <a:off x="4205" y="68634"/>
        <a:ext cx="1583233" cy="949940"/>
      </dsp:txXfrm>
    </dsp:sp>
    <dsp:sp modelId="{139DA5CC-BBE1-4542-BEBF-436C3AFA98A9}">
      <dsp:nvSpPr>
        <dsp:cNvPr id="0" name=""/>
        <dsp:cNvSpPr/>
      </dsp:nvSpPr>
      <dsp:spPr>
        <a:xfrm>
          <a:off x="3533016" y="497884"/>
          <a:ext cx="333543" cy="91440"/>
        </a:xfrm>
        <a:custGeom>
          <a:avLst/>
          <a:gdLst/>
          <a:ahLst/>
          <a:cxnLst/>
          <a:rect l="0" t="0" r="0" b="0"/>
          <a:pathLst>
            <a:path>
              <a:moveTo>
                <a:pt x="0" y="45720"/>
              </a:moveTo>
              <a:lnTo>
                <a:pt x="333543" y="45720"/>
              </a:lnTo>
            </a:path>
          </a:pathLst>
        </a:custGeom>
        <a:noFill/>
        <a:ln w="9525" cap="flat" cmpd="sng" algn="ctr">
          <a:solidFill>
            <a:schemeClr val="accent5">
              <a:hueOff val="1666341"/>
              <a:satOff val="-10595"/>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690685" y="541783"/>
        <a:ext cx="18207" cy="3641"/>
      </dsp:txXfrm>
    </dsp:sp>
    <dsp:sp modelId="{DE762495-26CE-4C99-BFFC-BD58B1DDEB48}">
      <dsp:nvSpPr>
        <dsp:cNvPr id="0" name=""/>
        <dsp:cNvSpPr/>
      </dsp:nvSpPr>
      <dsp:spPr>
        <a:xfrm>
          <a:off x="1951583" y="68634"/>
          <a:ext cx="1583233" cy="949940"/>
        </a:xfrm>
        <a:prstGeom prst="rect">
          <a:avLst/>
        </a:prstGeom>
        <a:solidFill>
          <a:schemeClr val="accent5">
            <a:hueOff val="1333073"/>
            <a:satOff val="-8476"/>
            <a:lumOff val="12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AU" sz="1200" kern="1200"/>
            <a:t>Validate through simulation </a:t>
          </a:r>
          <a:br>
            <a:rPr lang="en-AU" sz="1200" kern="1200"/>
          </a:br>
          <a:r>
            <a:rPr lang="en-AU" sz="1000" kern="1200"/>
            <a:t>(inc. network protection relays)</a:t>
          </a:r>
        </a:p>
      </dsp:txBody>
      <dsp:txXfrm>
        <a:off x="1951583" y="68634"/>
        <a:ext cx="1583233" cy="949940"/>
      </dsp:txXfrm>
    </dsp:sp>
    <dsp:sp modelId="{A7506F4D-CC04-4E24-858B-DED6D65A3823}">
      <dsp:nvSpPr>
        <dsp:cNvPr id="0" name=""/>
        <dsp:cNvSpPr/>
      </dsp:nvSpPr>
      <dsp:spPr>
        <a:xfrm>
          <a:off x="795822" y="1016774"/>
          <a:ext cx="3894754" cy="333543"/>
        </a:xfrm>
        <a:custGeom>
          <a:avLst/>
          <a:gdLst/>
          <a:ahLst/>
          <a:cxnLst/>
          <a:rect l="0" t="0" r="0" b="0"/>
          <a:pathLst>
            <a:path>
              <a:moveTo>
                <a:pt x="3894754" y="0"/>
              </a:moveTo>
              <a:lnTo>
                <a:pt x="3894754" y="183871"/>
              </a:lnTo>
              <a:lnTo>
                <a:pt x="0" y="183871"/>
              </a:lnTo>
              <a:lnTo>
                <a:pt x="0" y="333543"/>
              </a:lnTo>
            </a:path>
          </a:pathLst>
        </a:custGeom>
        <a:noFill/>
        <a:ln w="9525" cap="flat" cmpd="sng" algn="ctr">
          <a:solidFill>
            <a:schemeClr val="accent5">
              <a:hueOff val="3332683"/>
              <a:satOff val="-21189"/>
              <a:lumOff val="313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2645406" y="1181725"/>
        <a:ext cx="195587" cy="3641"/>
      </dsp:txXfrm>
    </dsp:sp>
    <dsp:sp modelId="{62F6E40A-4F7F-4A7F-97DA-AA6CD63B6A04}">
      <dsp:nvSpPr>
        <dsp:cNvPr id="0" name=""/>
        <dsp:cNvSpPr/>
      </dsp:nvSpPr>
      <dsp:spPr>
        <a:xfrm>
          <a:off x="3898960" y="68634"/>
          <a:ext cx="1583233" cy="949940"/>
        </a:xfrm>
        <a:prstGeom prst="rect">
          <a:avLst/>
        </a:prstGeom>
        <a:solidFill>
          <a:schemeClr val="accent5">
            <a:hueOff val="2666146"/>
            <a:satOff val="-16952"/>
            <a:lumOff val="25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t>Develop target test plan</a:t>
          </a:r>
        </a:p>
      </dsp:txBody>
      <dsp:txXfrm>
        <a:off x="3898960" y="68634"/>
        <a:ext cx="1583233" cy="949940"/>
      </dsp:txXfrm>
    </dsp:sp>
    <dsp:sp modelId="{19362D24-FC43-49C4-B7BC-778852B32FBA}">
      <dsp:nvSpPr>
        <dsp:cNvPr id="0" name=""/>
        <dsp:cNvSpPr/>
      </dsp:nvSpPr>
      <dsp:spPr>
        <a:xfrm>
          <a:off x="1585639" y="1811968"/>
          <a:ext cx="333543" cy="91440"/>
        </a:xfrm>
        <a:custGeom>
          <a:avLst/>
          <a:gdLst/>
          <a:ahLst/>
          <a:cxnLst/>
          <a:rect l="0" t="0" r="0" b="0"/>
          <a:pathLst>
            <a:path>
              <a:moveTo>
                <a:pt x="0" y="45720"/>
              </a:moveTo>
              <a:lnTo>
                <a:pt x="333543" y="45720"/>
              </a:lnTo>
            </a:path>
          </a:pathLst>
        </a:custGeom>
        <a:noFill/>
        <a:ln w="9525" cap="flat" cmpd="sng" algn="ctr">
          <a:solidFill>
            <a:schemeClr val="accent5">
              <a:hueOff val="4999025"/>
              <a:satOff val="-31784"/>
              <a:lumOff val="47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743307" y="1855867"/>
        <a:ext cx="18207" cy="3641"/>
      </dsp:txXfrm>
    </dsp:sp>
    <dsp:sp modelId="{B7584C65-9C51-4D27-8E44-F76547120DE8}">
      <dsp:nvSpPr>
        <dsp:cNvPr id="0" name=""/>
        <dsp:cNvSpPr/>
      </dsp:nvSpPr>
      <dsp:spPr>
        <a:xfrm>
          <a:off x="4205" y="1382718"/>
          <a:ext cx="1583233" cy="949940"/>
        </a:xfrm>
        <a:prstGeom prst="rect">
          <a:avLst/>
        </a:prstGeom>
        <a:solidFill>
          <a:schemeClr val="accent5">
            <a:hueOff val="3999220"/>
            <a:satOff val="-25427"/>
            <a:lumOff val="37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t>Install monitoring equipment</a:t>
          </a:r>
        </a:p>
      </dsp:txBody>
      <dsp:txXfrm>
        <a:off x="4205" y="1382718"/>
        <a:ext cx="1583233" cy="949940"/>
      </dsp:txXfrm>
    </dsp:sp>
    <dsp:sp modelId="{D5DD57F0-42E5-4A56-9A64-63C62187C110}">
      <dsp:nvSpPr>
        <dsp:cNvPr id="0" name=""/>
        <dsp:cNvSpPr/>
      </dsp:nvSpPr>
      <dsp:spPr>
        <a:xfrm>
          <a:off x="3533016" y="1811968"/>
          <a:ext cx="333543" cy="91440"/>
        </a:xfrm>
        <a:custGeom>
          <a:avLst/>
          <a:gdLst/>
          <a:ahLst/>
          <a:cxnLst/>
          <a:rect l="0" t="0" r="0" b="0"/>
          <a:pathLst>
            <a:path>
              <a:moveTo>
                <a:pt x="0" y="45720"/>
              </a:moveTo>
              <a:lnTo>
                <a:pt x="333543" y="45720"/>
              </a:lnTo>
            </a:path>
          </a:pathLst>
        </a:custGeom>
        <a:noFill/>
        <a:ln w="9525" cap="flat" cmpd="sng" algn="ctr">
          <a:solidFill>
            <a:schemeClr val="accent5">
              <a:hueOff val="6665366"/>
              <a:satOff val="-42379"/>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690685" y="1855867"/>
        <a:ext cx="18207" cy="3641"/>
      </dsp:txXfrm>
    </dsp:sp>
    <dsp:sp modelId="{06CB0A89-6EB7-44AC-BA06-CC304D3126D9}">
      <dsp:nvSpPr>
        <dsp:cNvPr id="0" name=""/>
        <dsp:cNvSpPr/>
      </dsp:nvSpPr>
      <dsp:spPr>
        <a:xfrm>
          <a:off x="1951583" y="1382718"/>
          <a:ext cx="1583233" cy="949940"/>
        </a:xfrm>
        <a:prstGeom prst="rect">
          <a:avLst/>
        </a:prstGeom>
        <a:solidFill>
          <a:schemeClr val="accent5">
            <a:hueOff val="5332293"/>
            <a:satOff val="-33903"/>
            <a:lumOff val="50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t>Rehearse with all parties</a:t>
          </a:r>
        </a:p>
      </dsp:txBody>
      <dsp:txXfrm>
        <a:off x="1951583" y="1382718"/>
        <a:ext cx="1583233" cy="949940"/>
      </dsp:txXfrm>
    </dsp:sp>
    <dsp:sp modelId="{2B8F6D59-368A-4F25-A4AA-716E55599F4D}">
      <dsp:nvSpPr>
        <dsp:cNvPr id="0" name=""/>
        <dsp:cNvSpPr/>
      </dsp:nvSpPr>
      <dsp:spPr>
        <a:xfrm>
          <a:off x="3898960" y="1382718"/>
          <a:ext cx="1583233" cy="949940"/>
        </a:xfrm>
        <a:prstGeom prst="rect">
          <a:avLst/>
        </a:prstGeom>
        <a:solidFill>
          <a:schemeClr val="accent5">
            <a:hueOff val="6665366"/>
            <a:satOff val="-42379"/>
            <a:lumOff val="62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t>Implement</a:t>
          </a:r>
        </a:p>
      </dsp:txBody>
      <dsp:txXfrm>
        <a:off x="3898960" y="1382718"/>
        <a:ext cx="1583233" cy="949940"/>
      </dsp:txXfrm>
    </dsp:sp>
  </dsp:spTree>
</dsp:drawing>
</file>

<file path=word/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CSIRO-">
      <a:dk1>
        <a:sysClr val="windowText" lastClr="000000"/>
      </a:dk1>
      <a:lt1>
        <a:srgbClr val="FFFFFF"/>
      </a:lt1>
      <a:dk2>
        <a:srgbClr val="000000"/>
      </a:dk2>
      <a:lt2>
        <a:srgbClr val="FFFFFF"/>
      </a:lt2>
      <a:accent1>
        <a:srgbClr val="00A9CE"/>
      </a:accent1>
      <a:accent2>
        <a:srgbClr val="001D34"/>
      </a:accent2>
      <a:accent3>
        <a:srgbClr val="757579"/>
      </a:accent3>
      <a:accent4>
        <a:srgbClr val="1E22AA"/>
      </a:accent4>
      <a:accent5>
        <a:srgbClr val="007377"/>
      </a:accent5>
      <a:accent6>
        <a:srgbClr val="6D2077"/>
      </a:accent6>
      <a:hlink>
        <a:srgbClr val="004B87"/>
      </a:hlink>
      <a:folHlink>
        <a:srgbClr val="007A53"/>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C8F0020DBE78B4C8349C67EFC5934E6" ma:contentTypeVersion="7" ma:contentTypeDescription="Create a new document." ma:contentTypeScope="" ma:versionID="9d2a0803a7103be9c46bb7db4331ab90">
  <xsd:schema xmlns:xsd="http://www.w3.org/2001/XMLSchema" xmlns:xs="http://www.w3.org/2001/XMLSchema" xmlns:p="http://schemas.microsoft.com/office/2006/metadata/properties" xmlns:ns2="69a31150-de60-4e20-9a89-0763c1545a7b" targetNamespace="http://schemas.microsoft.com/office/2006/metadata/properties" ma:root="true" ma:fieldsID="901e587abc1f0bdb954ed4d31c2ef5b7" ns2:_="">
    <xsd:import namespace="69a31150-de60-4e20-9a89-0763c1545a7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a31150-de60-4e20-9a89-0763c1545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Cro24</b:Tag>
    <b:SourceType>Report</b:SourceType>
    <b:Guid>{9641FBE3-9F01-4D19-81F6-BA13E98A858B}</b:Guid>
    <b:Title>The Role of Inverter-Based Resources During System (G-PST Stage 3)</b:Title>
    <b:Year>2024</b:Year>
    <b:Publisher>Aurecon, CSIRO</b:Publisher>
    <b:City>Melbourne</b:City>
    <b:Author>
      <b:Author>
        <b:NameList>
          <b:Person>
            <b:Last>Crooks</b:Last>
            <b:First>Nathan</b:First>
          </b:Person>
          <b:Person>
            <b:Last>Badrzadeh</b:Last>
            <b:First>Babak</b:First>
          </b:Person>
        </b:NameList>
      </b:Author>
    </b:Author>
    <b:RefOrder>6</b:RefOrder>
  </b:Source>
  <b:Source>
    <b:Tag>Cro23</b:Tag>
    <b:SourceType>Report</b:SourceType>
    <b:Guid>{C80ABC22-EB35-4E0A-AED2-8ED04BB91B74}</b:Guid>
    <b:Title>The Role of Inverter-Based Resources During System Restoration (G-PST Stage 2)</b:Title>
    <b:Year>2023</b:Year>
    <b:Publisher>Aurecon, CSIRO</b:Publisher>
    <b:City>Melbourne</b:City>
    <b:Author>
      <b:Author>
        <b:NameList>
          <b:Person>
            <b:Last>Crooks</b:Last>
            <b:First>Nathan</b:First>
          </b:Person>
          <b:Person>
            <b:Last>Badrzadeh</b:Last>
            <b:First>Babak</b:First>
          </b:Person>
        </b:NameList>
      </b:Author>
    </b:Author>
    <b:RefOrder>7</b:RefOrder>
  </b:Source>
  <b:Source>
    <b:Tag>Gro251</b:Tag>
    <b:SourceType>Report</b:SourceType>
    <b:Guid>{3A733CD4-9A6A-4C0E-93CE-54D6C08D23E9}</b:Guid>
    <b:Title>Topic 5 Stage 4 Restoration and Black Start Final Report</b:Title>
    <b:Year>2025</b:Year>
    <b:Publisher>CSIRO</b:Publisher>
    <b:City>Australia</b:City>
    <b:Author>
      <b:Author>
        <b:NameList>
          <b:Person>
            <b:Last>Grogan</b:Last>
            <b:First>Sorrell</b:First>
          </b:Person>
          <b:Person>
            <b:Last>Badrzadeh</b:Last>
            <b:First>Babak</b:First>
          </b:Person>
        </b:NameList>
      </b:Author>
    </b:Author>
    <b:RefOrder>5</b:RefOrder>
  </b:Source>
  <b:Source>
    <b:Tag>Bat25</b:Tag>
    <b:SourceType>InternetSite</b:SourceType>
    <b:Guid>{7AAC294E-FA87-4D01-80D5-E3E73575F6D7}</b:Guid>
    <b:Title>Battery energy storage in the NEM: Key trends in 2025</b:Title>
    <b:Year>2025</b:Year>
    <b:URL>https://modoenergy.com/research/en/battery-energy-storage-key-trends-nem-2025-bess</b:URL>
    <b:RefOrder>4</b:RefOrder>
  </b:Source>
  <b:Source>
    <b:Tag>TLS</b:Tag>
    <b:SourceType>InternetSite</b:SourceType>
    <b:Guid>{77B85F10-F398-4253-AED5-7F872DC96D63}</b:Guid>
    <b:Title>TLS news &amp; blogs</b:Title>
    <b:URL>https://www.tls-containers.com/tls-blog/maximizing-bess-performance-the-importance-of-an-optimal-soc-range</b:URL>
    <b:Year>2025</b:Year>
    <b:RefOrder>3</b:RefOrder>
  </b:Source>
  <b:Source>
    <b:Tag>ISO25</b:Tag>
    <b:SourceType>Report</b:SourceType>
    <b:Guid>{FC85CFB3-1861-4D83-BCCF-D6CEF448736E}</b:Guid>
    <b:Author>
      <b:Author>
        <b:NameList>
          <b:Person>
            <b:Last>ISON</b:Last>
          </b:Person>
        </b:NameList>
      </b:Author>
    </b:Author>
    <b:Title>International System Restoration Review</b:Title>
    <b:Year>2025</b:Year>
    <b:RefOrder>27</b:RefOrder>
  </b:Source>
  <b:Source>
    <b:Tag>JJo19</b:Tag>
    <b:SourceType>JournalArticle</b:SourceType>
    <b:Guid>{4D35CFED-FB4E-4E19-BE07-87C5DAFF4D72}</b:Guid>
    <b:Title>Evaluation of Grid‑Forming Controls in Low‑Short‑Circuit Conditions</b:Title>
    <b:Year>2019</b:Year>
    <b:Author>
      <b:Author>
        <b:NameList>
          <b:Person>
            <b:Last>J Johnson</b:Last>
            <b:First>et</b:First>
            <b:Middle>al.</b:Middle>
          </b:Person>
        </b:NameList>
      </b:Author>
    </b:Author>
    <b:JournalName>IEEE Trans. Power Delivery</b:JournalName>
    <b:RefOrder>8</b:RefOrder>
  </b:Source>
  <b:Source>
    <b:Tag>CIG23</b:Tag>
    <b:SourceType>Report</b:SourceType>
    <b:Guid>{9425BCD2-F2F7-47A9-B8A0-5FC37D207B9A}</b:Guid>
    <b:Title>Black Start and Restoration with Inverter‑Based Resources</b:Title>
    <b:Year>2023</b:Year>
    <b:Author>
      <b:Author>
        <b:NameList>
          <b:Person>
            <b:Last>CIGRE TB</b:Last>
            <b:First>871</b:First>
          </b:Person>
        </b:NameList>
      </b:Author>
    </b:Author>
    <b:RefOrder>9</b:RefOrder>
  </b:Source>
  <b:Source>
    <b:Tag>CIG18</b:Tag>
    <b:SourceType>Report</b:SourceType>
    <b:Guid>{291DBA12-DC89-48D8-A4A0-71008ADF895A}</b:Guid>
    <b:Author>
      <b:Author>
        <b:NameList>
          <b:Person>
            <b:Last>CIGRE Technical Brochure</b:Last>
            <b:First>727,</b:First>
          </b:Person>
        </b:NameList>
      </b:Author>
    </b:Author>
    <b:Title>System Restart—Current Practices &amp; Future Trends</b:Title>
    <b:Year>2018</b:Year>
    <b:RefOrder>28</b:RefOrder>
  </b:Source>
  <b:Source>
    <b:Tag>GDe</b:Tag>
    <b:SourceType>Report</b:SourceType>
    <b:Guid>{DB814E2F-827A-4F97-8727-30F43CF77549}</b:Guid>
    <b:Author>
      <b:Author>
        <b:NameList>
          <b:Person>
            <b:Last>G. Denis</b:Last>
            <b:First>et</b:First>
            <b:Middle>al.</b:Middle>
          </b:Person>
        </b:NameList>
      </b:Author>
    </b:Author>
    <b:Title>“Grid‑Forming Control for Power Converters: A Review</b:Title>
    <b:Year>2021</b:Year>
    <b:RefOrder>11</b:RefOrder>
  </b:Source>
  <b:Source>
    <b:Tag>alM20</b:Tag>
    <b:SourceType>JournalArticle</b:SourceType>
    <b:Guid>{A15905A8-F63E-4907-BB8F-D83DD870DA56}</b:Guid>
    <b:Author>
      <b:Author>
        <b:NameList>
          <b:Person>
            <b:Last>Milano</b:Last>
            <b:First>et al.,</b:First>
          </b:Person>
        </b:NameList>
      </b:Author>
    </b:Author>
    <b:Title>Foundations and Challenges of Low‑Inertia Systems</b:Title>
    <b:Year>2020</b:Year>
    <b:JournalName>IEEE Trans. on Power Systems</b:JournalName>
    <b:RefOrder>10</b:RefOrder>
  </b:Source>
  <b:Source>
    <b:Tag>Sun25</b:Tag>
    <b:SourceType>InternetSite</b:SourceType>
    <b:Guid>{DBC12319-675B-40FF-861B-1617FA0F76AF}</b:Guid>
    <b:Title>https://en.sungrowpower.com/blog-detail/6289/central-inverter-for-utility-scale-solar-systems-the-key-to-efficient-power-generation</b:Title>
    <b:Year>2025</b:Year>
    <b:Author>
      <b:Author>
        <b:NameList>
          <b:Person>
            <b:Last>Sungrow</b:Last>
          </b:Person>
        </b:NameList>
      </b:Author>
    </b:Author>
    <b:Month>March</b:Month>
    <b:RefOrder>2</b:RefOrder>
  </b:Source>
  <b:Source>
    <b:Tag>Ene24</b:Tag>
    <b:SourceType>InternetSite</b:SourceType>
    <b:Guid>{7A687F75-B1AA-4BD8-B096-7C77DA52EC86}</b:Guid>
    <b:Title>Central-West Orana Renewable Energy Zone</b:Title>
    <b:Year>2024</b:Year>
    <b:Author>
      <b:Author>
        <b:Corporate>EnergyCo</b:Corporate>
      </b:Author>
    </b:Author>
    <b:YearAccessed>2025</b:YearAccessed>
    <b:MonthAccessed>Jul</b:MonthAccessed>
    <b:URL>https://www.energyco.nsw.gov.au/our-projects/central-west-orana-renewable-energy-zone</b:URL>
    <b:RefOrder>1</b:RefOrder>
  </b:Source>
  <b:Source>
    <b:Tag>UNI26</b:Tag>
    <b:SourceType>Report</b:SourceType>
    <b:Guid>{5E956C41-3946-40A2-8E0D-F156A93521BF}</b:Guid>
    <b:Author>
      <b:Author>
        <b:Corporate>UNIFI Consortium</b:Corporate>
      </b:Author>
    </b:Author>
    <b:Title>UNIFI Specifications for Grid-forming Inverter-based Resources Volume 3</b:Title>
    <b:Publisher>NREL</b:Publisher>
    <b:Year>2026</b:Year>
    <b:RefOrder>12</b:RefOrder>
  </b:Source>
  <b:Source>
    <b:Tag>Bes26</b:Tag>
    <b:SourceType>Report</b:SourceType>
    <b:Guid>{633969F0-7511-41E8-8DA7-44ED6068B4F3}</b:Guid>
    <b:Title>GFM BESS System Restart Network Testing | Test Plan Template</b:Title>
    <b:City>Melbourne, Australia</b:City>
    <b:Publisher>Bespoke Energy Pty Ltd</b:Publisher>
    <b:Year>2026</b:Year>
    <b:Author>
      <b:Author>
        <b:Corporate>Bespoke Energy</b:Corporate>
      </b:Author>
    </b:Author>
    <b:RefOrder>26</b:RefOrder>
  </b:Source>
  <b:Source>
    <b:Tag>Rel25</b:Tag>
    <b:SourceType>DocumentFromInternetSite</b:SourceType>
    <b:Guid>{3BF4D3FB-04A8-4262-8A13-E7FA05A58CAE}</b:Guid>
    <b:Author>
      <b:Author>
        <b:Corporate>Reliability Panel, Australian Energy Market Commission</b:Corporate>
      </b:Author>
    </b:Author>
    <b:Title>System restart standard – effective 1 July 2027</b:Title>
    <b:Year>2025</b:Year>
    <b:Month>Dec.</b:Month>
    <b:URL>https://www.aemc.gov.au/sites/default/files/2025-12/System%20restart%20standard%20-%20effective%201%20July%202027%20%281%29.pdf</b:URL>
    <b:RefOrder>13</b:RefOrder>
  </b:Source>
  <b:Source>
    <b:Tag>Aus26</b:Tag>
    <b:SourceType>DocumentFromInternetSite</b:SourceType>
    <b:Guid>{CC2A3046-9470-4457-B446-6510C32799D8}</b:Guid>
    <b:Author>
      <b:Author>
        <b:Corporate>Australian Energy Market Operator</b:Corporate>
      </b:Author>
    </b:Author>
    <b:Title>SRAS Guideline: System Restart Ancillary Services Incorporating Boundaries of Electrical Sub-Networks, version 3.0, draft, effective Jul. 1, 2027</b:Title>
    <b:Year>2026</b:Year>
    <b:Month>May</b:Month>
    <b:URL>https://www.aemo.com.au/-/media/files/stakeholder_consultation/consultations/nem-consultations/2026/system-restart-ancillary-services-guideline-consultation/second-stage/sras_guideline_2025-2027_draft.pdf</b:URL>
    <b:RefOrder>14</b:RefOrder>
  </b:Source>
  <b:Source>
    <b:Tag>CIG231</b:Tag>
    <b:SourceType>DocumentFromInternetSite</b:SourceType>
    <b:Guid>{29095815-169F-405C-9A18-165C6765296E}</b:Guid>
    <b:Author>
      <b:Author>
        <b:Corporate>CIGRE Working Group C2.26</b:Corporate>
      </b:Author>
    </b:Author>
    <b:Title>Power system restoration accounting for a rapidly changing power system and generation mix, CIGRE Technical Brochure 911</b:Title>
    <b:Year>2023</b:Year>
    <b:URL>https://www.e-cigre.org/publications/detail/911-power-system-restoration-accounting-for-a-rapidly-changing-power-system-and-generation-mix.html</b:URL>
    <b:RefOrder>15</b:RefOrder>
  </b:Source>
  <b:Source>
    <b:Tag>Nor23</b:Tag>
    <b:SourceType>DocumentFromInternetSite</b:SourceType>
    <b:Guid>{E25FDC1A-3E23-4895-BC33-5B8210EF8736}</b:Guid>
    <b:Author>
      <b:Author>
        <b:Corporate>North American Electric Reliability Corporation</b:Corporate>
      </b:Author>
    </b:Author>
    <b:Title>White Paper: Grid Forming Functional Specifications for BPS-Connected Battery Energy Storage Systems</b:Title>
    <b:Year>2023</b:Year>
    <b:Month>Sep.</b:Month>
    <b:URL>https://www.nerc.com/globalassets/our-work/white-papers/white_paper_gfm_functional_specification.pdf</b:URL>
    <b:RefOrder>16</b:RefOrder>
  </b:Source>
  <b:Source>
    <b:Tag>Nor24</b:Tag>
    <b:SourceType>DocumentFromInternetSite</b:SourceType>
    <b:Guid>{87ED385C-0161-4D3C-80EC-A88571E64005}</b:Guid>
    <b:Author>
      <b:Author>
        <b:Corporate>North American Electric Reliability Corporation</b:Corporate>
      </b:Author>
    </b:Author>
    <b:Title>Reliability Guideline: Recommended Practices for Performing EMT System Studies for Inverter-Based Resources</b:Title>
    <b:Year>2024</b:Year>
    <b:Month>Dec.</b:Month>
    <b:URL>https://www.nerc.com/globalassets/who-we-are/standing-committees/rstc/irps/reliability_guideline_recommended_practices_for_emt_studies_for_ibr_approved.pdf</b:URL>
    <b:RefOrder>17</b:RefOrder>
  </b:Source>
  <b:Source>
    <b:Tag>Aus251</b:Tag>
    <b:SourceType>DocumentFromInternetSite</b:SourceType>
    <b:Guid>{3A3FBEB0-2227-4948-A274-518EEB258C91}</b:Guid>
    <b:Author>
      <b:Author>
        <b:Corporate>Australian Energy Market Operator</b:Corporate>
      </b:Author>
    </b:Author>
    <b:Title>Grid-forming Technology Access Standards: Approach Paper</b:Title>
    <b:Year>2025</b:Year>
    <b:Month>Aug</b:Month>
    <b:URL>https://www.aemo.com.au/-/media/files/stakeholder_consultation/consultations/nem-consultations/2025/grid-forming-technology/grid-forming-technology-access-standards-approach-paper.pdf</b:URL>
    <b:RefOrder>18</b:RefOrder>
  </b:Source>
  <b:Source>
    <b:Tag>Nor19</b:Tag>
    <b:SourceType>DocumentFromInternetSite</b:SourceType>
    <b:Guid>{A40F706B-3B98-4540-BD89-97F2007A29E4}</b:Guid>
    <b:Author>
      <b:Author>
        <b:Corporate>North American Electric Reliability Corporation, </b:Corporate>
      </b:Author>
    </b:Author>
    <b:Title>Reliability Guideline: Improvements to Interconnection Requirements for BPS-Connected Inverter-Based Resources</b:Title>
    <b:Year>2019</b:Year>
    <b:Month>Sep</b:Month>
    <b:URL>https://www.nerc.com/globalassets/who-we-are/standing-committees/rstc/irpwg/reliability_guideline_ibr_interconnection_requirements_improvements.pdf</b:URL>
    <b:RefOrder>19</b:RefOrder>
  </b:Source>
  <b:Source>
    <b:Tag>NBa24</b:Tag>
    <b:SourceType>JournalArticle</b:SourceType>
    <b:Guid>{B9F0D45D-7BF8-472E-9A25-0B1A82C2F5CA}</b:Guid>
    <b:Author>
      <b:Author>
        <b:Corporate>N. Baeckeland, D. Chatterjee, M. Lu, B. Johnson, and G.-S. Seo</b:Corporate>
      </b:Author>
    </b:Author>
    <b:Title>Overcurrent limiting in grid-forming inverters: A comprehensive review and discussion</b:Title>
    <b:Year>2024</b:Year>
    <b:JournalName>IEEE Transactions on Power Electronics</b:JournalName>
    <b:Pages>14493-14517</b:Pages>
    <b:Volume>39</b:Volume>
    <b:Issue>11</b:Issue>
    <b:RefOrder>20</b:RefOrder>
  </b:Source>
  <b:Source>
    <b:Tag>Eti25</b:Tag>
    <b:SourceType>DocumentFromInternetSite</b:SourceType>
    <b:Guid>{7BAFB6B4-5798-4DAB-94BC-82B6673CCEE5}</b:Guid>
    <b:Title>Grid-forming and grid-following inverter fault current contribution,” report prepared for Australian Energy Market Operator, public release version 2.1</b:Title>
    <b:Year>2025</b:Year>
    <b:Author>
      <b:Author>
        <b:Corporate>Etik Energy Pty Ltd</b:Corporate>
      </b:Author>
    </b:Author>
    <b:Month>Nov</b:Month>
    <b:URL>https://www.aemo.com.au/-/media/files/initiatives/engineering-framework/2025/grid-forming-and-grid-following-inverter-fault-current-contribution.pdf</b:URL>
    <b:RefOrder>21</b:RefOrder>
  </b:Source>
  <b:Source>
    <b:Tag>CIG232</b:Tag>
    <b:SourceType>DocumentFromInternetSite</b:SourceType>
    <b:Guid>{93C1F8E8-0DB1-4C91-9B9B-7631DCAAC5CD}</b:Guid>
    <b:Author>
      <b:Author>
        <b:Corporate>CIGRE Working Group B5.48</b:Corporate>
      </b:Author>
    </b:Author>
    <b:Title>Protection for developing network with limited fault current capability of generation, CIGRE Technical Brochure 896</b:Title>
    <b:Year>2023</b:Year>
    <b:URL>https://www.e-cigre.org/publications/detail/896-protection-for-developing-network-with-limited-fault-current-capability-of-generation.html</b:URL>
    <b:RefOrder>22</b:RefOrder>
  </b:Source>
  <b:Source>
    <b:Tag>ENT20</b:Tag>
    <b:SourceType>DocumentFromInternetSite</b:SourceType>
    <b:Guid>{91554D50-55C5-46D3-BB20-45998143F6F5}</b:Guid>
    <b:Author>
      <b:Author>
        <b:Corporate>ENTSO-E Technical Group on High Penetration of Power Electronic Interfaced Power Sources</b:Corporate>
      </b:Author>
    </b:Author>
    <b:Title>"High penetration of power electronic interfaced power sources and the potential contribution of grid forming converters", Technical Report</b:Title>
    <b:Year>2020</b:Year>
    <b:URL>https://eepublicdownloads.entsoe.eu/clean-documents/Publications/SOC/High_Penetration_of_Power_Electronic_Interfaced_Power_Sources_and_the_Potential_Contribution_of_Grid_Forming_Converters.pdf</b:URL>
    <b:RefOrder>23</b:RefOrder>
  </b:Source>
  <b:Source>
    <b:Tag>Nor231</b:Tag>
    <b:SourceType>DocumentFromInternetSite</b:SourceType>
    <b:Guid>{88407101-0FE8-40FC-8A17-E72733EAB512}</b:Guid>
    <b:Author>
      <b:Author>
        <b:Corporate>North American Electric Reliability Corporation</b:Corporate>
      </b:Author>
    </b:Author>
    <b:Title>Reliability Guideline: Electromagnetic Transient Modeling for BPS-Connected Inverter-Based Resources—Recommended Model Requirements and Verification Practices</b:Title>
    <b:Year>2023</b:Year>
    <b:Month>Mar</b:Month>
    <b:URL>https://www.nerc.com/globalassets/who-we-are/standing-committees/rstc/irps/reliability_guideline-emt_modeling_and_simulations.pdf</b:URL>
    <b:RefOrder>24</b:RefOrder>
  </b:Source>
  <b:Source>
    <b:Tag>Uni22</b:Tag>
    <b:SourceType>DocumentFromInternetSite</b:SourceType>
    <b:Guid>{700189A5-7414-4E42-9306-520011833FAB}</b:Guid>
    <b:Author>
      <b:Author>
        <b:Corporate>University of Wollongong</b:Corporate>
      </b:Author>
    </b:Author>
    <b:Title>Harmonic Study – Large Renewable Energy Generators,” Public Report, Australian Renewable Energy Agency</b:Title>
    <b:Year>2022</b:Year>
    <b:Month>May</b:Month>
    <b:URL>https://arena.gov.au/assets/2022/05/harmonic-study-large-renewable-energy-generators-report.pdf</b:URL>
    <b:RefOrder>25</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DAE937-AC64-48A5-B129-3AC35035F7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a31150-de60-4e20-9a89-0763c1545a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CB7F07-5A06-4880-B641-71E5B45E0F7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9EE3509-5C39-47E8-9F14-98E1AD9A8C87}">
  <ds:schemaRefs>
    <ds:schemaRef ds:uri="http://schemas.openxmlformats.org/officeDocument/2006/bibliography"/>
  </ds:schemaRefs>
</ds:datastoreItem>
</file>

<file path=customXml/itemProps4.xml><?xml version="1.0" encoding="utf-8"?>
<ds:datastoreItem xmlns:ds="http://schemas.openxmlformats.org/officeDocument/2006/customXml" ds:itemID="{B13DABA2-8EB4-4F22-B50A-EFE28BBB5B6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Technical Report - formal.dotx</Template>
  <TotalTime>58</TotalTime>
  <Pages>98</Pages>
  <Words>32325</Words>
  <Characters>187809</Characters>
  <Application>Microsoft Office Word</Application>
  <DocSecurity>0</DocSecurity>
  <Lines>5523</Lines>
  <Paragraphs>2559</Paragraphs>
  <ScaleCrop>false</ScaleCrop>
  <HeadingPairs>
    <vt:vector size="2" baseType="variant">
      <vt:variant>
        <vt:lpstr>Title</vt:lpstr>
      </vt:variant>
      <vt:variant>
        <vt:i4>1</vt:i4>
      </vt:variant>
    </vt:vector>
  </HeadingPairs>
  <TitlesOfParts>
    <vt:vector size="1" baseType="lpstr">
      <vt:lpstr>CSIRO report template</vt:lpstr>
    </vt:vector>
  </TitlesOfParts>
  <Company>CSIRO</Company>
  <LinksUpToDate>false</LinksUpToDate>
  <CharactersWithSpaces>217575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AR-PST Stage 5 Topic 5 Final Report</dc:title>
  <dc:subject>Restoration and Black Start</dc:subject>
  <dc:creator>Bespoke Energy Pty Ltd</dc:creator>
  <cp:keywords/>
  <cp:lastModifiedBy>Christian Schaefer</cp:lastModifiedBy>
  <cp:revision>11</cp:revision>
  <cp:lastPrinted>2026-06-18T01:33:00Z</cp:lastPrinted>
  <dcterms:created xsi:type="dcterms:W3CDTF">2026-06-18T01:24:00Z</dcterms:created>
  <dcterms:modified xsi:type="dcterms:W3CDTF">2026-07-17T08:03:00Z</dcterms:modified>
  <cp:category>Report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verTitle">
    <vt:lpwstr>Report Title</vt:lpwstr>
  </property>
  <property fmtid="{D5CDD505-2E9C-101B-9397-08002B2CF9AE}" pid="3" name="CoverSubtitle">
    <vt:lpwstr>Cover Subtitle</vt:lpwstr>
  </property>
  <property fmtid="{D5CDD505-2E9C-101B-9397-08002B2CF9AE}" pid="4" name="ClassificationContentMarkingFooterShapeIds">
    <vt:lpwstr>4f39386d,cad1e7a,6ea1baa0,23b89df8,55057f86</vt:lpwstr>
  </property>
  <property fmtid="{D5CDD505-2E9C-101B-9397-08002B2CF9AE}" pid="5" name="ClassificationContentMarkingFooterFontProps">
    <vt:lpwstr>#ff0000,12,Aptos</vt:lpwstr>
  </property>
  <property fmtid="{D5CDD505-2E9C-101B-9397-08002B2CF9AE}" pid="6" name="ClassificationContentMarkingFooterText">
    <vt:lpwstr>OFFICIAL</vt:lpwstr>
  </property>
  <property fmtid="{D5CDD505-2E9C-101B-9397-08002B2CF9AE}" pid="7" name="MSIP_Label_0ad370f1-5840-4c36-bb65-89acaaf849ca_Enabled">
    <vt:lpwstr>true</vt:lpwstr>
  </property>
  <property fmtid="{D5CDD505-2E9C-101B-9397-08002B2CF9AE}" pid="8" name="MSIP_Label_0ad370f1-5840-4c36-bb65-89acaaf849ca_SetDate">
    <vt:lpwstr>2026-01-21T00:24:13Z</vt:lpwstr>
  </property>
  <property fmtid="{D5CDD505-2E9C-101B-9397-08002B2CF9AE}" pid="9" name="MSIP_Label_0ad370f1-5840-4c36-bb65-89acaaf849ca_Method">
    <vt:lpwstr>Privileged</vt:lpwstr>
  </property>
  <property fmtid="{D5CDD505-2E9C-101B-9397-08002B2CF9AE}" pid="10" name="MSIP_Label_0ad370f1-5840-4c36-bb65-89acaaf849ca_Name">
    <vt:lpwstr>OFFICIAL</vt:lpwstr>
  </property>
  <property fmtid="{D5CDD505-2E9C-101B-9397-08002B2CF9AE}" pid="11" name="MSIP_Label_0ad370f1-5840-4c36-bb65-89acaaf849ca_SiteId">
    <vt:lpwstr>0fe05593-19ac-4f98-adbf-0375fce7f160</vt:lpwstr>
  </property>
  <property fmtid="{D5CDD505-2E9C-101B-9397-08002B2CF9AE}" pid="12" name="MSIP_Label_0ad370f1-5840-4c36-bb65-89acaaf849ca_ActionId">
    <vt:lpwstr>558ba41d-5eb1-4aa8-bdc4-85d7a55ad61c</vt:lpwstr>
  </property>
  <property fmtid="{D5CDD505-2E9C-101B-9397-08002B2CF9AE}" pid="13" name="MSIP_Label_0ad370f1-5840-4c36-bb65-89acaaf849ca_ContentBits">
    <vt:lpwstr>3</vt:lpwstr>
  </property>
  <property fmtid="{D5CDD505-2E9C-101B-9397-08002B2CF9AE}" pid="14" name="MSIP_Label_0ad370f1-5840-4c36-bb65-89acaaf849ca_Tag">
    <vt:lpwstr>10, 0, 1, 1</vt:lpwstr>
  </property>
  <property fmtid="{D5CDD505-2E9C-101B-9397-08002B2CF9AE}" pid="15" name="MSIP_Label_b3bc166b-1326-46e6-b846-c0963f92381b_Enabled">
    <vt:lpwstr>true</vt:lpwstr>
  </property>
  <property fmtid="{D5CDD505-2E9C-101B-9397-08002B2CF9AE}" pid="16" name="MSIP_Label_b3bc166b-1326-46e6-b846-c0963f92381b_SetDate">
    <vt:lpwstr>2026-02-08T22:46:21Z</vt:lpwstr>
  </property>
  <property fmtid="{D5CDD505-2E9C-101B-9397-08002B2CF9AE}" pid="17" name="MSIP_Label_b3bc166b-1326-46e6-b846-c0963f92381b_Method">
    <vt:lpwstr>Privileged</vt:lpwstr>
  </property>
  <property fmtid="{D5CDD505-2E9C-101B-9397-08002B2CF9AE}" pid="18" name="MSIP_Label_b3bc166b-1326-46e6-b846-c0963f92381b_Name">
    <vt:lpwstr>Public</vt:lpwstr>
  </property>
  <property fmtid="{D5CDD505-2E9C-101B-9397-08002B2CF9AE}" pid="19" name="MSIP_Label_b3bc166b-1326-46e6-b846-c0963f92381b_SiteId">
    <vt:lpwstr>aa9152c7-6909-43a5-afd2-c477ef637500</vt:lpwstr>
  </property>
  <property fmtid="{D5CDD505-2E9C-101B-9397-08002B2CF9AE}" pid="20" name="MSIP_Label_b3bc166b-1326-46e6-b846-c0963f92381b_ActionId">
    <vt:lpwstr>eddbe708-bc17-4983-8732-e5fddb0b3e1b</vt:lpwstr>
  </property>
  <property fmtid="{D5CDD505-2E9C-101B-9397-08002B2CF9AE}" pid="21" name="MSIP_Label_b3bc166b-1326-46e6-b846-c0963f92381b_ContentBits">
    <vt:lpwstr>0</vt:lpwstr>
  </property>
  <property fmtid="{D5CDD505-2E9C-101B-9397-08002B2CF9AE}" pid="22" name="MSIP_Label_b3bc166b-1326-46e6-b846-c0963f92381b_Tag">
    <vt:lpwstr>10, 0, 1, 1</vt:lpwstr>
  </property>
  <property fmtid="{D5CDD505-2E9C-101B-9397-08002B2CF9AE}" pid="23" name="ContentTypeId">
    <vt:lpwstr>0x0101000C8F0020DBE78B4C8349C67EFC5934E6</vt:lpwstr>
  </property>
  <property fmtid="{D5CDD505-2E9C-101B-9397-08002B2CF9AE}" pid="24" name="MediaServiceImageTags">
    <vt:lpwstr/>
  </property>
</Properties>
</file>