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7" r:id="rId2"/>
  </p:sldMasterIdLst>
  <p:notesMasterIdLst>
    <p:notesMasterId r:id="rId11"/>
  </p:notesMasterIdLst>
  <p:handoutMasterIdLst>
    <p:handoutMasterId r:id="rId12"/>
  </p:handoutMasterIdLst>
  <p:sldIdLst>
    <p:sldId id="531" r:id="rId3"/>
    <p:sldId id="449" r:id="rId4"/>
    <p:sldId id="453" r:id="rId5"/>
    <p:sldId id="470" r:id="rId6"/>
    <p:sldId id="452" r:id="rId7"/>
    <p:sldId id="530" r:id="rId8"/>
    <p:sldId id="468" r:id="rId9"/>
    <p:sldId id="528"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799">
          <p15:clr>
            <a:srgbClr val="A4A3A4"/>
          </p15:clr>
        </p15:guide>
        <p15:guide id="3" pos="2880">
          <p15:clr>
            <a:srgbClr val="A4A3A4"/>
          </p15:clr>
        </p15:guide>
        <p15:guide id="4" pos="5556">
          <p15:clr>
            <a:srgbClr val="A4A3A4"/>
          </p15:clr>
        </p15:guide>
        <p15:guide id="5" pos="226" userDrawn="1">
          <p15:clr>
            <a:srgbClr val="A4A3A4"/>
          </p15:clr>
        </p15:guide>
        <p15:guide id="6" orient="horz" pos="890" userDrawn="1">
          <p15:clr>
            <a:srgbClr val="A4A3A4"/>
          </p15:clr>
        </p15:guide>
        <p15:guide id="7" orient="horz" pos="1752" userDrawn="1">
          <p15:clr>
            <a:srgbClr val="A4A3A4"/>
          </p15:clr>
        </p15:guide>
        <p15:guide id="8" orient="horz" pos="1933" userDrawn="1">
          <p15:clr>
            <a:srgbClr val="A4A3A4"/>
          </p15:clr>
        </p15:guide>
        <p15:guide id="9" pos="2200" userDrawn="1">
          <p15:clr>
            <a:srgbClr val="A4A3A4"/>
          </p15:clr>
        </p15:guide>
        <p15:guide id="10" pos="2426" userDrawn="1">
          <p15:clr>
            <a:srgbClr val="A4A3A4"/>
          </p15:clr>
        </p15:guide>
        <p15:guide id="11" orient="horz" pos="210" userDrawn="1">
          <p15:clr>
            <a:srgbClr val="A4A3A4"/>
          </p15:clr>
        </p15:guide>
        <p15:guide id="12" pos="3560" userDrawn="1">
          <p15:clr>
            <a:srgbClr val="A4A3A4"/>
          </p15:clr>
        </p15:guide>
        <p15:guide id="13" pos="3198" userDrawn="1">
          <p15:clr>
            <a:srgbClr val="A4A3A4"/>
          </p15:clr>
        </p15:guide>
        <p15:guide id="14" orient="horz" pos="113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kamatsu, Yuko (SP&amp;I, North Ryde)" initials="WY(NR" lastIdx="29" clrIdx="0">
    <p:extLst>
      <p:ext uri="{19B8F6BF-5375-455C-9EA6-DF929625EA0E}">
        <p15:presenceInfo xmlns:p15="http://schemas.microsoft.com/office/powerpoint/2012/main" userId="S-1-5-21-61289985-2027487937-1858953157-230888" providerId="AD"/>
      </p:ext>
    </p:extLst>
  </p:cmAuthor>
  <p:cmAuthor id="2" name="Deschepper, Zofia (Comms, Clayton)" initials="DZ(C" lastIdx="33" clrIdx="1">
    <p:extLst>
      <p:ext uri="{19B8F6BF-5375-455C-9EA6-DF929625EA0E}">
        <p15:presenceInfo xmlns:p15="http://schemas.microsoft.com/office/powerpoint/2012/main" userId="S-1-5-21-61289985-2027487937-1858953157-589490" providerId="AD"/>
      </p:ext>
    </p:extLst>
  </p:cmAuthor>
  <p:cmAuthor id="3" name="Lawson, Keirissa (Comms, Newcastle)" initials="LK(N" lastIdx="2" clrIdx="2">
    <p:extLst>
      <p:ext uri="{19B8F6BF-5375-455C-9EA6-DF929625EA0E}">
        <p15:presenceInfo xmlns:p15="http://schemas.microsoft.com/office/powerpoint/2012/main" userId="S-1-5-21-61289985-2027487937-1858953157-2360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2D"/>
    <a:srgbClr val="1E22AA"/>
    <a:srgbClr val="00397F"/>
    <a:srgbClr val="002530"/>
    <a:srgbClr val="00A9CE"/>
    <a:srgbClr val="FF3300"/>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82301" autoAdjust="0"/>
  </p:normalViewPr>
  <p:slideViewPr>
    <p:cSldViewPr showGuides="1">
      <p:cViewPr varScale="1">
        <p:scale>
          <a:sx n="135" d="100"/>
          <a:sy n="135" d="100"/>
        </p:scale>
        <p:origin x="1920" y="132"/>
      </p:cViewPr>
      <p:guideLst>
        <p:guide orient="horz" pos="2160"/>
        <p:guide orient="horz" pos="799"/>
        <p:guide pos="2880"/>
        <p:guide pos="5556"/>
        <p:guide pos="226"/>
        <p:guide orient="horz" pos="890"/>
        <p:guide orient="horz" pos="1752"/>
        <p:guide orient="horz" pos="1933"/>
        <p:guide pos="2200"/>
        <p:guide pos="2426"/>
        <p:guide orient="horz" pos="210"/>
        <p:guide pos="3560"/>
        <p:guide pos="3198"/>
        <p:guide orient="horz" pos="1139"/>
      </p:guideLst>
    </p:cSldViewPr>
  </p:slideViewPr>
  <p:outlineViewPr>
    <p:cViewPr>
      <p:scale>
        <a:sx n="33" d="100"/>
        <a:sy n="33" d="100"/>
      </p:scale>
      <p:origin x="0" y="5814"/>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54" d="100"/>
          <a:sy n="54" d="100"/>
        </p:scale>
        <p:origin x="-2844"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16/02/2018</a:t>
            </a:fld>
            <a:endParaRPr lang="en-AU"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dirty="0"/>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16/02/2018</a:t>
            </a:fld>
            <a:endParaRPr lang="en-AU"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dirty="0"/>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Bee fitted with tiny sensor to collect data that will provide valuable insights into bee behaviour and inform the development of sustainable long term solutions for bee health.</a:t>
            </a:r>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1</a:t>
            </a:fld>
            <a:endParaRPr lang="en-AU" dirty="0">
              <a:solidFill>
                <a:prstClr val="black"/>
              </a:solidFill>
            </a:endParaRPr>
          </a:p>
        </p:txBody>
      </p:sp>
    </p:spTree>
    <p:extLst>
      <p:ext uri="{BB962C8B-B14F-4D97-AF65-F5344CB8AC3E}">
        <p14:creationId xmlns:p14="http://schemas.microsoft.com/office/powerpoint/2010/main" val="1652439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fontAlgn="auto">
              <a:spcBef>
                <a:spcPts val="0"/>
              </a:spcBef>
              <a:spcAft>
                <a:spcPts val="0"/>
              </a:spcAft>
              <a:defRPr/>
            </a:pPr>
            <a:r>
              <a:rPr lang="en-AU" b="1" u="sng" dirty="0"/>
              <a:t>Capabilities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chemeClr val="bg2"/>
                </a:solidFill>
                <a:latin typeface="Calibri" pitchFamily="34" charset="0"/>
              </a:rPr>
              <a:t>For over 100 years, the </a:t>
            </a:r>
            <a:r>
              <a:rPr lang="en-AU" b="1" dirty="0">
                <a:solidFill>
                  <a:schemeClr val="bg2"/>
                </a:solidFill>
              </a:rPr>
              <a:t>Commonwealth Scientific and Industrial Research Organisation </a:t>
            </a:r>
            <a:r>
              <a:rPr lang="en-AU" dirty="0">
                <a:solidFill>
                  <a:schemeClr val="bg2"/>
                </a:solidFill>
              </a:rPr>
              <a:t>(CSIRO) </a:t>
            </a:r>
            <a:r>
              <a:rPr lang="en-AU" dirty="0">
                <a:solidFill>
                  <a:schemeClr val="bg2"/>
                </a:solidFill>
                <a:latin typeface="Calibri" pitchFamily="34" charset="0"/>
              </a:rPr>
              <a:t>has delivered solutions for the environment, business and society.</a:t>
            </a:r>
            <a:endParaRPr lang="en-AU" dirty="0"/>
          </a:p>
          <a:p>
            <a:endParaRPr lang="en-AU" baseline="0" dirty="0"/>
          </a:p>
          <a:p>
            <a:r>
              <a:rPr lang="en-AU" b="1" dirty="0">
                <a:effectLst/>
              </a:rPr>
              <a:t>Access world-leading R&amp;D capability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effectLst/>
              </a:rPr>
              <a:t>ranked in the top 1 per cent globally in 15 of 22 research fields.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Employ an expert in your business and access world leading R&amp;D by</a:t>
            </a:r>
            <a:r>
              <a:rPr lang="en-AU" baseline="0" dirty="0"/>
              <a:t> accessing 5000+ talented staff</a:t>
            </a:r>
            <a:endParaRPr lang="en-AU"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Harness technology and innovation</a:t>
            </a:r>
            <a:r>
              <a:rPr lang="en-AU" b="0" dirty="0"/>
              <a:t>, CSIRO is Australia’s largest patent holder</a:t>
            </a:r>
            <a:r>
              <a:rPr lang="en-AU" b="0" baseline="0" dirty="0"/>
              <a:t> with over patents</a:t>
            </a:r>
            <a:endParaRPr lang="en-AU" b="0" dirty="0"/>
          </a:p>
          <a:p>
            <a:endParaRPr lang="en-AU" dirty="0"/>
          </a:p>
          <a:p>
            <a:r>
              <a:rPr lang="en-AU" b="1" dirty="0"/>
              <a:t>Enter new markets through diversification and expansion</a:t>
            </a:r>
          </a:p>
          <a:p>
            <a:pPr marL="171450" indent="-171450">
              <a:buFontTx/>
              <a:buChar char="-"/>
            </a:pPr>
            <a:r>
              <a:rPr lang="en-AU" dirty="0"/>
              <a:t>Access Australia’s best R&amp;D infrastructure with over 50-plus centres in Australia and internationally</a:t>
            </a:r>
            <a:r>
              <a:rPr lang="en-AU" baseline="0" dirty="0"/>
              <a:t>, </a:t>
            </a:r>
            <a:r>
              <a:rPr lang="en-AU" dirty="0"/>
              <a:t>and the experts to run them.</a:t>
            </a:r>
          </a:p>
          <a:p>
            <a:pPr marL="171450" indent="-171450">
              <a:buFontTx/>
              <a:buChar char="-"/>
            </a:pPr>
            <a:r>
              <a:rPr lang="en-AU" dirty="0"/>
              <a:t>Place</a:t>
            </a:r>
            <a:r>
              <a:rPr lang="en-AU" baseline="0" dirty="0"/>
              <a:t> a researcher into your organisation </a:t>
            </a:r>
            <a:r>
              <a:rPr lang="en-AU" dirty="0"/>
              <a:t>to help overcome technical challenges, streamline production and develop innovative solutions. </a:t>
            </a:r>
          </a:p>
          <a:p>
            <a:pPr fontAlgn="auto">
              <a:spcBef>
                <a:spcPts val="0"/>
              </a:spcBef>
              <a:spcAft>
                <a:spcPts val="0"/>
              </a:spcAft>
              <a:defRPr/>
            </a:pPr>
            <a:endParaRPr lang="en-AU" dirty="0"/>
          </a:p>
          <a:p>
            <a:pPr fontAlgn="auto">
              <a:spcBef>
                <a:spcPts val="0"/>
              </a:spcBef>
              <a:spcAft>
                <a:spcPts val="0"/>
              </a:spcAft>
              <a:defRPr/>
            </a:pPr>
            <a:r>
              <a:rPr lang="en-AU" b="1" dirty="0"/>
              <a:t>The value of CSIRO</a:t>
            </a:r>
          </a:p>
          <a:p>
            <a:pPr marL="171450" indent="-171450" fontAlgn="auto">
              <a:spcBef>
                <a:spcPts val="0"/>
              </a:spcBef>
              <a:spcAft>
                <a:spcPts val="0"/>
              </a:spcAft>
              <a:buFont typeface="Arial" panose="020B0604020202020204" pitchFamily="34" charset="0"/>
              <a:buChar char="•"/>
              <a:defRPr/>
            </a:pPr>
            <a:r>
              <a:rPr lang="en-AU" dirty="0"/>
              <a:t>Independent consulting firm, ACIL Allen Consulting, recently conducted an assessment on the value and impact of CSIRO with some pleasing results.</a:t>
            </a:r>
          </a:p>
          <a:p>
            <a:pPr marL="171450" indent="-171450">
              <a:buFont typeface="Arial" panose="020B0604020202020204" pitchFamily="34" charset="0"/>
              <a:buChar char="•"/>
            </a:pPr>
            <a:r>
              <a:rPr lang="en-AU" dirty="0"/>
              <a:t>Extrapolating across all of CSIRO, total annual benefits from CSIRO’s research would exceed $6 billion. This suggests that the full CSIRO research portfolio is providing an estimated return of over 5:1.</a:t>
            </a:r>
            <a:br>
              <a:rPr lang="en-AU" dirty="0"/>
            </a:br>
            <a:r>
              <a:rPr lang="en-AU" dirty="0"/>
              <a:t>“CSIRO have considered how CSIRO’s structure and operations creates a culture within the organisation which enhances the likelihood of serendipitous discovery and innovation occurring. CSIRO suggest that CSIRO’s ability to catalyse innovation is perhaps the greatest source of value that CSIRO provides to the Australian economy.”- ACIL Allen Consulting</a:t>
            </a:r>
          </a:p>
          <a:p>
            <a:pPr fontAlgn="auto">
              <a:spcBef>
                <a:spcPts val="0"/>
              </a:spcBef>
              <a:spcAft>
                <a:spcPts val="0"/>
              </a:spcAft>
              <a:defRPr/>
            </a:pPr>
            <a:endParaRPr lang="en-AU" dirty="0"/>
          </a:p>
          <a:p>
            <a:pPr fontAlgn="auto">
              <a:spcBef>
                <a:spcPts val="0"/>
              </a:spcBef>
              <a:spcAft>
                <a:spcPts val="0"/>
              </a:spcAft>
              <a:defRPr/>
            </a:pPr>
            <a:r>
              <a:rPr lang="en-AU" dirty="0"/>
              <a:t>Staff # as at 3 March</a:t>
            </a:r>
            <a:r>
              <a:rPr lang="en-AU" baseline="0" dirty="0"/>
              <a:t> 2016</a:t>
            </a:r>
            <a:r>
              <a:rPr lang="en-AU" dirty="0"/>
              <a:t> = 5319</a:t>
            </a:r>
          </a:p>
          <a:p>
            <a:pPr fontAlgn="auto">
              <a:spcBef>
                <a:spcPts val="0"/>
              </a:spcBef>
              <a:spcAft>
                <a:spcPts val="0"/>
              </a:spcAft>
              <a:defRPr/>
            </a:pPr>
            <a:r>
              <a:rPr lang="en-AU" dirty="0"/>
              <a:t>2014–15 budget = $1.2 billion</a:t>
            </a:r>
          </a:p>
          <a:p>
            <a:pPr fontAlgn="auto">
              <a:spcBef>
                <a:spcPts val="0"/>
              </a:spcBef>
              <a:spcAft>
                <a:spcPts val="0"/>
              </a:spcAft>
              <a:defRPr/>
            </a:pPr>
            <a:r>
              <a:rPr lang="en-AU" dirty="0"/>
              <a:t>--------------------</a:t>
            </a:r>
          </a:p>
          <a:p>
            <a:pPr marL="228600" indent="-228600" fontAlgn="auto">
              <a:spcBef>
                <a:spcPts val="0"/>
              </a:spcBef>
              <a:spcAft>
                <a:spcPts val="0"/>
              </a:spcAft>
              <a:buFont typeface="Arial" pitchFamily="34" charset="0"/>
              <a:buChar char="•"/>
              <a:defRPr/>
            </a:pPr>
            <a:endParaRPr lang="en-US" dirty="0"/>
          </a:p>
          <a:p>
            <a:pPr fontAlgn="auto">
              <a:spcBef>
                <a:spcPts val="0"/>
              </a:spcBef>
              <a:spcAft>
                <a:spcPts val="0"/>
              </a:spcAft>
              <a:defRPr/>
            </a:pPr>
            <a:endParaRPr lang="en-AU" dirty="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A73123-51F0-40AC-97C9-FD7B757B7C7E}" type="slidenum">
              <a:rPr lang="en-AU"/>
              <a:pPr fontAlgn="base">
                <a:spcBef>
                  <a:spcPct val="0"/>
                </a:spcBef>
                <a:spcAft>
                  <a:spcPct val="0"/>
                </a:spcAft>
              </a:pPr>
              <a:t>2</a:t>
            </a:fld>
            <a:endParaRPr lang="en-AU"/>
          </a:p>
        </p:txBody>
      </p:sp>
    </p:spTree>
    <p:extLst>
      <p:ext uri="{BB962C8B-B14F-4D97-AF65-F5344CB8AC3E}">
        <p14:creationId xmlns:p14="http://schemas.microsoft.com/office/powerpoint/2010/main" val="3965193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fontAlgn="auto">
              <a:spcBef>
                <a:spcPts val="0"/>
              </a:spcBef>
              <a:spcAft>
                <a:spcPts val="0"/>
              </a:spcAft>
              <a:defRPr/>
            </a:pPr>
            <a:endParaRPr lang="en-AU" dirty="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C3105F-3017-46F9-B95C-7F73E8466696}" type="slidenum">
              <a:rPr lang="en-AU">
                <a:solidFill>
                  <a:prstClr val="black"/>
                </a:solidFill>
              </a:rPr>
              <a:pPr fontAlgn="base">
                <a:spcBef>
                  <a:spcPct val="0"/>
                </a:spcBef>
                <a:spcAft>
                  <a:spcPct val="0"/>
                </a:spcAft>
              </a:pPr>
              <a:t>3</a:t>
            </a:fld>
            <a:endParaRPr lang="en-AU">
              <a:solidFill>
                <a:prstClr val="black"/>
              </a:solidFill>
            </a:endParaRPr>
          </a:p>
        </p:txBody>
      </p:sp>
    </p:spTree>
    <p:extLst>
      <p:ext uri="{BB962C8B-B14F-4D97-AF65-F5344CB8AC3E}">
        <p14:creationId xmlns:p14="http://schemas.microsoft.com/office/powerpoint/2010/main" val="3537983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4</a:t>
            </a:fld>
            <a:endParaRPr lang="en-AU" dirty="0">
              <a:solidFill>
                <a:prstClr val="black"/>
              </a:solidFill>
            </a:endParaRPr>
          </a:p>
        </p:txBody>
      </p:sp>
    </p:spTree>
    <p:extLst>
      <p:ext uri="{BB962C8B-B14F-4D97-AF65-F5344CB8AC3E}">
        <p14:creationId xmlns:p14="http://schemas.microsoft.com/office/powerpoint/2010/main" val="1935233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CSIRO’s ability to achieve results is shown by the quality of it’s research. CSIRO’s work has changed</a:t>
            </a:r>
            <a:r>
              <a:rPr lang="en-AU" baseline="0" dirty="0"/>
              <a:t> </a:t>
            </a:r>
            <a:r>
              <a:rPr lang="en-AU" dirty="0"/>
              <a:t>the modern world.</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Below </a:t>
            </a:r>
            <a:r>
              <a:rPr lang="en-AU" baseline="0" dirty="0"/>
              <a:t>is a snapshot of inventions: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228600" indent="-228600" fontAlgn="auto">
              <a:spcBef>
                <a:spcPts val="0"/>
              </a:spcBef>
              <a:spcAft>
                <a:spcPts val="0"/>
              </a:spcAft>
              <a:buFont typeface="Arial" pitchFamily="34" charset="0"/>
              <a:buChar char="•"/>
              <a:defRPr/>
            </a:pPr>
            <a:r>
              <a:rPr lang="en-AU" dirty="0"/>
              <a:t>invented the world’s best wireless technology for our homes and offices</a:t>
            </a:r>
          </a:p>
          <a:p>
            <a:pPr marL="228600" indent="-228600" fontAlgn="auto">
              <a:spcBef>
                <a:spcPts val="0"/>
              </a:spcBef>
              <a:spcAft>
                <a:spcPts val="0"/>
              </a:spcAft>
              <a:buFont typeface="Arial" pitchFamily="34" charset="0"/>
              <a:buChar char="•"/>
              <a:defRPr/>
            </a:pPr>
            <a:r>
              <a:rPr lang="en-AU" dirty="0"/>
              <a:t>invented plastic (polymer) banknotes which are now exported to 25 countries with more than 3 billion notes currently in circulation</a:t>
            </a:r>
          </a:p>
          <a:p>
            <a:pPr marL="228600" indent="-228600" fontAlgn="auto">
              <a:spcBef>
                <a:spcPts val="0"/>
              </a:spcBef>
              <a:spcAft>
                <a:spcPts val="0"/>
              </a:spcAft>
              <a:buFont typeface="Arial" pitchFamily="34" charset="0"/>
              <a:buChar char="•"/>
              <a:defRPr/>
            </a:pPr>
            <a:r>
              <a:rPr lang="en-AU" dirty="0"/>
              <a:t>developed self-twisting yarn and made children's clothing safer than anywhere in the world</a:t>
            </a:r>
          </a:p>
          <a:p>
            <a:pPr marL="228600" indent="-228600" fontAlgn="auto">
              <a:spcBef>
                <a:spcPts val="0"/>
              </a:spcBef>
              <a:spcAft>
                <a:spcPts val="0"/>
              </a:spcAft>
              <a:buFont typeface="Arial" pitchFamily="34" charset="0"/>
              <a:buChar char="•"/>
              <a:defRPr/>
            </a:pPr>
            <a:r>
              <a:rPr lang="en-AU" dirty="0"/>
              <a:t>invented contact lenses that can be worn for a month at a time</a:t>
            </a:r>
          </a:p>
          <a:p>
            <a:pPr marL="228600" indent="-228600" fontAlgn="auto">
              <a:spcBef>
                <a:spcPts val="0"/>
              </a:spcBef>
              <a:spcAft>
                <a:spcPts val="0"/>
              </a:spcAft>
              <a:buFont typeface="Arial" pitchFamily="34" charset="0"/>
              <a:buChar char="•"/>
              <a:defRPr/>
            </a:pPr>
            <a:r>
              <a:rPr lang="en-AU" dirty="0"/>
              <a:t>developed Softly washing liquid – the first formula to successfully wash wool at high temperatures, killing bacteria while not shrinking the wool</a:t>
            </a:r>
          </a:p>
          <a:p>
            <a:pPr marL="228600" indent="-228600" fontAlgn="auto">
              <a:spcBef>
                <a:spcPts val="0"/>
              </a:spcBef>
              <a:spcAft>
                <a:spcPts val="0"/>
              </a:spcAft>
              <a:buFont typeface="Arial" pitchFamily="34" charset="0"/>
              <a:buChar char="•"/>
              <a:defRPr/>
            </a:pPr>
            <a:r>
              <a:rPr lang="en-AU" dirty="0"/>
              <a:t>CSIRO developed </a:t>
            </a:r>
            <a:r>
              <a:rPr lang="en-AU" dirty="0" err="1"/>
              <a:t>Barleymax</a:t>
            </a:r>
            <a:r>
              <a:rPr lang="en-AU" dirty="0"/>
              <a:t> a high fibre wholegrain, which has four times the resistant starch and twice the dietary fibre of regular grains</a:t>
            </a:r>
          </a:p>
          <a:p>
            <a:pPr marL="228600" indent="-228600" fontAlgn="auto">
              <a:spcBef>
                <a:spcPts val="0"/>
              </a:spcBef>
              <a:spcAft>
                <a:spcPts val="0"/>
              </a:spcAft>
              <a:buFont typeface="Arial" pitchFamily="34" charset="0"/>
              <a:buChar char="•"/>
              <a:defRPr/>
            </a:pPr>
            <a:r>
              <a:rPr lang="en-AU" dirty="0"/>
              <a:t>CSIRO invented Relenza, a treatment for flu</a:t>
            </a:r>
          </a:p>
          <a:p>
            <a:pPr marL="228600" indent="-228600" fontAlgn="auto">
              <a:spcBef>
                <a:spcPts val="0"/>
              </a:spcBef>
              <a:spcAft>
                <a:spcPts val="0"/>
              </a:spcAft>
              <a:buFont typeface="Arial" pitchFamily="34" charset="0"/>
              <a:buChar char="•"/>
              <a:defRPr/>
            </a:pPr>
            <a:r>
              <a:rPr lang="en-AU" dirty="0"/>
              <a:t>CSIRO kept flies off her majesty, Queen Elizabeth II by creating </a:t>
            </a:r>
            <a:r>
              <a:rPr lang="en-AU" dirty="0" err="1"/>
              <a:t>Aerogard</a:t>
            </a:r>
            <a:endParaRPr lang="en-AU" dirty="0"/>
          </a:p>
          <a:p>
            <a:pPr marL="228600" indent="-228600" fontAlgn="auto">
              <a:spcBef>
                <a:spcPts val="0"/>
              </a:spcBef>
              <a:spcAft>
                <a:spcPts val="0"/>
              </a:spcAft>
              <a:buFont typeface="Arial" pitchFamily="34" charset="0"/>
              <a:buChar char="•"/>
              <a:defRPr/>
            </a:pPr>
            <a:r>
              <a:rPr lang="en-AU" dirty="0"/>
              <a:t>CSIRO invented </a:t>
            </a:r>
            <a:r>
              <a:rPr lang="en-AU" dirty="0" err="1"/>
              <a:t>Equivac</a:t>
            </a:r>
            <a:r>
              <a:rPr lang="en-AU" dirty="0"/>
              <a:t> </a:t>
            </a:r>
            <a:r>
              <a:rPr lang="en-AU" dirty="0" err="1"/>
              <a:t>HeV</a:t>
            </a:r>
            <a:r>
              <a:rPr lang="en-AU" dirty="0"/>
              <a:t> Vaccine for Hendra virus to protect Australian horse owners and the equine industry</a:t>
            </a:r>
          </a:p>
          <a:p>
            <a:pPr marL="228600" indent="-228600" fontAlgn="auto">
              <a:spcBef>
                <a:spcPts val="0"/>
              </a:spcBef>
              <a:spcAft>
                <a:spcPts val="0"/>
              </a:spcAft>
              <a:buFont typeface="Arial" pitchFamily="34" charset="0"/>
              <a:buChar char="•"/>
              <a:defRPr/>
            </a:pPr>
            <a:r>
              <a:rPr lang="en-AU" dirty="0" err="1"/>
              <a:t>Novacq</a:t>
            </a:r>
            <a:r>
              <a:rPr lang="en-AU" dirty="0"/>
              <a:t> prawn feed – need words</a:t>
            </a:r>
          </a:p>
          <a:p>
            <a:pPr marL="228600" indent="-228600" fontAlgn="auto">
              <a:spcBef>
                <a:spcPts val="0"/>
              </a:spcBef>
              <a:spcAft>
                <a:spcPts val="0"/>
              </a:spcAft>
              <a:buFont typeface="Arial" pitchFamily="34" charset="0"/>
              <a:buChar char="•"/>
              <a:defRPr/>
            </a:pPr>
            <a:endParaRPr lang="en-AU" dirty="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1C29F6-6849-433C-B7AD-BEE121CD7040}" type="slidenum">
              <a:rPr lang="en-AU"/>
              <a:pPr fontAlgn="base">
                <a:spcBef>
                  <a:spcPct val="0"/>
                </a:spcBef>
                <a:spcAft>
                  <a:spcPct val="0"/>
                </a:spcAft>
              </a:pPr>
              <a:t>5</a:t>
            </a:fld>
            <a:endParaRPr lang="en-AU"/>
          </a:p>
        </p:txBody>
      </p:sp>
    </p:spTree>
    <p:extLst>
      <p:ext uri="{BB962C8B-B14F-4D97-AF65-F5344CB8AC3E}">
        <p14:creationId xmlns:p14="http://schemas.microsoft.com/office/powerpoint/2010/main" val="59749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3038" marR="0" indent="-173038" algn="l" defTabSz="914400" rtl="0" eaLnBrk="1" fontAlgn="auto" latinLnBrk="0" hangingPunct="1">
              <a:buClrTx/>
              <a:buSzTx/>
              <a:buFont typeface="Arial" pitchFamily="34" charset="0"/>
              <a:buChar char="•"/>
              <a:defRPr/>
            </a:pPr>
            <a:r>
              <a:rPr lang="en-US" sz="1200" b="0" dirty="0">
                <a:latin typeface="+mn-lt"/>
              </a:rPr>
              <a:t>CSIRO encourages strong international connections and work with partners in over 80 countries.</a:t>
            </a:r>
            <a:r>
              <a:rPr lang="en-US" sz="1200" b="0" baseline="0" dirty="0">
                <a:latin typeface="+mn-lt"/>
              </a:rPr>
              <a:t> </a:t>
            </a:r>
          </a:p>
          <a:p>
            <a:pPr marL="173038" indent="-173038">
              <a:buFont typeface="Arial" pitchFamily="34" charset="0"/>
              <a:buChar char="•"/>
            </a:pPr>
            <a:r>
              <a:rPr lang="en-AU" b="0" dirty="0"/>
              <a:t>CSIRO works with: </a:t>
            </a:r>
          </a:p>
          <a:p>
            <a:pPr marL="350838" lvl="1" indent="-173038">
              <a:buFont typeface="Arial" pitchFamily="34" charset="0"/>
              <a:buChar char="•"/>
            </a:pPr>
            <a:r>
              <a:rPr lang="en-AU" b="0" dirty="0"/>
              <a:t>Foreign governments</a:t>
            </a:r>
          </a:p>
          <a:p>
            <a:pPr marL="350838" lvl="1" indent="-173038">
              <a:buFont typeface="Arial" pitchFamily="34" charset="0"/>
              <a:buChar char="•"/>
            </a:pPr>
            <a:r>
              <a:rPr lang="en-AU" b="0" dirty="0"/>
              <a:t>Small to large companies</a:t>
            </a:r>
          </a:p>
          <a:p>
            <a:pPr marL="350838" lvl="1" indent="-173038">
              <a:buFont typeface="Arial" pitchFamily="34" charset="0"/>
              <a:buChar char="•"/>
            </a:pPr>
            <a:r>
              <a:rPr lang="en-AU" b="0" dirty="0"/>
              <a:t>Multi-nationals </a:t>
            </a:r>
          </a:p>
          <a:p>
            <a:pPr marL="350838" lvl="1" indent="-173038">
              <a:buFont typeface="Arial" pitchFamily="34" charset="0"/>
              <a:buChar char="•"/>
            </a:pPr>
            <a:r>
              <a:rPr lang="en-AU" b="0" dirty="0"/>
              <a:t>International foundations</a:t>
            </a:r>
          </a:p>
          <a:p>
            <a:pPr marL="350838" lvl="1" indent="-173038">
              <a:buFont typeface="Arial" pitchFamily="34" charset="0"/>
              <a:buChar char="•"/>
            </a:pPr>
            <a:r>
              <a:rPr lang="en-AU" b="0" dirty="0"/>
              <a:t>Leading scientific institutions</a:t>
            </a:r>
          </a:p>
          <a:p>
            <a:pPr marL="173038" marR="0" indent="-173038" algn="l" defTabSz="914400" rtl="0" eaLnBrk="1" fontAlgn="auto" latinLnBrk="0" hangingPunct="1">
              <a:buClrTx/>
              <a:buSzTx/>
              <a:buFont typeface="Arial" pitchFamily="34" charset="0"/>
              <a:buChar char="•"/>
              <a:defRPr/>
            </a:pPr>
            <a:r>
              <a:rPr lang="en-US" sz="1200" b="0" baseline="0" dirty="0">
                <a:latin typeface="+mn-lt"/>
              </a:rPr>
              <a:t>Worldwide CSIRO is involved in over 700 current or recently completed research activities. </a:t>
            </a:r>
          </a:p>
          <a:p>
            <a:pPr marL="173038" marR="0" indent="-173038" algn="l" defTabSz="914400" rtl="0" eaLnBrk="1" fontAlgn="auto" latinLnBrk="0" hangingPunct="1">
              <a:buClrTx/>
              <a:buSzTx/>
              <a:buFont typeface="Arial" pitchFamily="34" charset="0"/>
              <a:buChar char="•"/>
              <a:defRPr/>
            </a:pPr>
            <a:r>
              <a:rPr lang="en-US" sz="1200" b="0" baseline="0" dirty="0">
                <a:latin typeface="+mn-lt"/>
              </a:rPr>
              <a:t>CSIRO is a part of the Global Research Alliance to target the United Nations’ Millennium Development Goals in water, energy, health, transport, and the digital divide.</a:t>
            </a:r>
            <a:endParaRPr lang="en-US" sz="1200" b="0" dirty="0">
              <a:latin typeface="+mn-lt"/>
            </a:endParaRPr>
          </a:p>
        </p:txBody>
      </p:sp>
      <p:sp>
        <p:nvSpPr>
          <p:cNvPr id="4" name="Slide Number Placeholder 3"/>
          <p:cNvSpPr>
            <a:spLocks noGrp="1"/>
          </p:cNvSpPr>
          <p:nvPr>
            <p:ph type="sldNum" sz="quarter" idx="10"/>
          </p:nvPr>
        </p:nvSpPr>
        <p:spPr/>
        <p:txBody>
          <a:bodyPr/>
          <a:lstStyle/>
          <a:p>
            <a:fld id="{9A496215-5E4C-414D-A8DB-C38AA7CF7C2A}" type="slidenum">
              <a:rPr lang="en-AU" smtClean="0"/>
              <a:pPr/>
              <a:t>6</a:t>
            </a:fld>
            <a:endParaRPr lang="en-AU"/>
          </a:p>
        </p:txBody>
      </p:sp>
    </p:spTree>
    <p:extLst>
      <p:ext uri="{BB962C8B-B14F-4D97-AF65-F5344CB8AC3E}">
        <p14:creationId xmlns:p14="http://schemas.microsoft.com/office/powerpoint/2010/main" val="2245493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7</a:t>
            </a:fld>
            <a:endParaRPr lang="en-AU" dirty="0"/>
          </a:p>
        </p:txBody>
      </p:sp>
    </p:spTree>
    <p:extLst>
      <p:ext uri="{BB962C8B-B14F-4D97-AF65-F5344CB8AC3E}">
        <p14:creationId xmlns:p14="http://schemas.microsoft.com/office/powerpoint/2010/main" val="4000628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8</a:t>
            </a:fld>
            <a:endParaRPr lang="en-AU" dirty="0">
              <a:solidFill>
                <a:prstClr val="black"/>
              </a:solidFill>
            </a:endParaRPr>
          </a:p>
        </p:txBody>
      </p:sp>
    </p:spTree>
    <p:extLst>
      <p:ext uri="{BB962C8B-B14F-4D97-AF65-F5344CB8AC3E}">
        <p14:creationId xmlns:p14="http://schemas.microsoft.com/office/powerpoint/2010/main" val="644486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grpSp>
        <p:nvGrpSpPr>
          <p:cNvPr id="24" name="Group 23"/>
          <p:cNvGrpSpPr/>
          <p:nvPr userDrawn="1"/>
        </p:nvGrpSpPr>
        <p:grpSpPr>
          <a:xfrm>
            <a:off x="608" y="5500319"/>
            <a:ext cx="9167813" cy="996950"/>
            <a:chOff x="608" y="5500319"/>
            <a:chExt cx="9167813" cy="996950"/>
          </a:xfrm>
        </p:grpSpPr>
        <p:grpSp>
          <p:nvGrpSpPr>
            <p:cNvPr id="25" name="Group 22"/>
            <p:cNvGrpSpPr>
              <a:grpSpLocks/>
            </p:cNvGrpSpPr>
            <p:nvPr userDrawn="1"/>
          </p:nvGrpSpPr>
          <p:grpSpPr bwMode="auto">
            <a:xfrm>
              <a:off x="608" y="5500319"/>
              <a:ext cx="9167813" cy="996950"/>
              <a:chOff x="-7938" y="5668963"/>
              <a:chExt cx="9167813" cy="996950"/>
            </a:xfrm>
          </p:grpSpPr>
          <p:sp>
            <p:nvSpPr>
              <p:cNvPr id="42"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tx1">
                  <a:lumMod val="95000"/>
                  <a:lumOff val="5000"/>
                  <a:alpha val="30000"/>
                </a:schemeClr>
              </a:solidFill>
              <a:ln>
                <a:noFill/>
              </a:ln>
              <a:extLst/>
            </p:spPr>
            <p:txBody>
              <a:bodyPr/>
              <a:lstStyle/>
              <a:p>
                <a:pPr>
                  <a:defRPr/>
                </a:pPr>
                <a:endParaRPr lang="en-AU" dirty="0"/>
              </a:p>
            </p:txBody>
          </p:sp>
          <p:sp>
            <p:nvSpPr>
              <p:cNvPr id="61" name="Freeform 60"/>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2" name="Freeform 61"/>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28" name="Group 19"/>
            <p:cNvGrpSpPr/>
            <p:nvPr userDrawn="1"/>
          </p:nvGrpSpPr>
          <p:grpSpPr>
            <a:xfrm>
              <a:off x="360000" y="5807505"/>
              <a:ext cx="814388" cy="95250"/>
              <a:chOff x="3495675" y="5969000"/>
              <a:chExt cx="814388" cy="95250"/>
            </a:xfrm>
            <a:solidFill>
              <a:schemeClr val="accent1"/>
            </a:solidFill>
          </p:grpSpPr>
          <p:sp>
            <p:nvSpPr>
              <p:cNvPr id="30"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1"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2"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3"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4"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35"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36"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37"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38"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39"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0"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1"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 name="Title 1"/>
          <p:cNvSpPr>
            <a:spLocks noGrp="1"/>
          </p:cNvSpPr>
          <p:nvPr userDrawn="1">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177597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89600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91898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AU"/>
              <a:t>Innovate. Improve. Grow.</a:t>
            </a:r>
            <a:endParaRPr lang="en-AU" dirty="0"/>
          </a:p>
        </p:txBody>
      </p:sp>
      <p:sp>
        <p:nvSpPr>
          <p:cNvPr id="5"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63885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5" name="Content Placeholder 2"/>
          <p:cNvSpPr>
            <a:spLocks noGrp="1"/>
          </p:cNvSpPr>
          <p:nvPr>
            <p:ph idx="1"/>
          </p:nvPr>
        </p:nvSpPr>
        <p:spPr>
          <a:xfrm>
            <a:off x="360000" y="1276350"/>
            <a:ext cx="8460000" cy="4559300"/>
          </a:xfrm>
        </p:spPr>
        <p:txBody>
          <a:bodyPr/>
          <a:lstStyle>
            <a:lvl1pPr>
              <a:lnSpc>
                <a:spcPct val="85000"/>
              </a:lnSpc>
              <a:spcAft>
                <a:spcPts val="0"/>
              </a:spcAft>
              <a:buFontTx/>
              <a:buNone/>
              <a:defRPr sz="4000" b="1">
                <a:solidFill>
                  <a:schemeClr val="accent1">
                    <a:lumMod val="75000"/>
                  </a:schemeClr>
                </a:solidFill>
              </a:defRPr>
            </a:lvl1pPr>
            <a:lvl2pPr marL="0" indent="0">
              <a:lnSpc>
                <a:spcPct val="85000"/>
              </a:lnSpc>
              <a:spcAft>
                <a:spcPts val="0"/>
              </a:spcAft>
              <a:buNone/>
              <a:defRPr sz="4000" b="1">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693824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2"/>
        </a:solidFill>
        <a:effectLst/>
      </p:bgPr>
    </p:bg>
    <p:spTree>
      <p:nvGrpSpPr>
        <p:cNvPr id="1" name=""/>
        <p:cNvGrpSpPr/>
        <p:nvPr/>
      </p:nvGrpSpPr>
      <p:grpSpPr>
        <a:xfrm>
          <a:off x="0" y="0"/>
          <a:ext cx="0" cy="0"/>
          <a:chOff x="0" y="0"/>
          <a:chExt cx="0" cy="0"/>
        </a:xfrm>
      </p:grpSpPr>
      <p:grpSp>
        <p:nvGrpSpPr>
          <p:cNvPr id="31" name="Group 30"/>
          <p:cNvGrpSpPr/>
          <p:nvPr userDrawn="1"/>
        </p:nvGrpSpPr>
        <p:grpSpPr>
          <a:xfrm>
            <a:off x="-7938" y="6056313"/>
            <a:ext cx="9161463" cy="801687"/>
            <a:chOff x="-7938" y="6056313"/>
            <a:chExt cx="9161463" cy="801687"/>
          </a:xfrm>
        </p:grpSpPr>
        <p:sp>
          <p:nvSpPr>
            <p:cNvPr id="32"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33" name="Group 1"/>
            <p:cNvGrpSpPr>
              <a:grpSpLocks/>
            </p:cNvGrpSpPr>
            <p:nvPr userDrawn="1"/>
          </p:nvGrpSpPr>
          <p:grpSpPr bwMode="auto">
            <a:xfrm>
              <a:off x="1588" y="6065838"/>
              <a:ext cx="9142412" cy="690562"/>
              <a:chOff x="1495" y="6065893"/>
              <a:chExt cx="9143026" cy="690563"/>
            </a:xfrm>
          </p:grpSpPr>
          <p:sp>
            <p:nvSpPr>
              <p:cNvPr id="35"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chemeClr val="accent2">
                  <a:lumMod val="75000"/>
                </a:schemeClr>
              </a:solidFill>
              <a:ln>
                <a:noFill/>
              </a:ln>
            </p:spPr>
            <p:txBody>
              <a:bodyPr/>
              <a:lstStyle/>
              <a:p>
                <a:pPr>
                  <a:defRPr/>
                </a:pPr>
                <a:endParaRPr lang="en-AU" dirty="0"/>
              </a:p>
            </p:txBody>
          </p:sp>
          <p:sp>
            <p:nvSpPr>
              <p:cNvPr id="36"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7"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8"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sp>
        <p:nvSpPr>
          <p:cNvPr id="39" name="Text Placeholder 8"/>
          <p:cNvSpPr>
            <a:spLocks noGrp="1"/>
          </p:cNvSpPr>
          <p:nvPr>
            <p:ph type="body" sz="quarter" idx="10"/>
          </p:nvPr>
        </p:nvSpPr>
        <p:spPr>
          <a:xfrm>
            <a:off x="360000" y="1276350"/>
            <a:ext cx="7477125" cy="4559301"/>
          </a:xfrm>
        </p:spPr>
        <p:txBody>
          <a:bodyPr/>
          <a:lstStyle>
            <a:lvl1pPr>
              <a:spcAft>
                <a:spcPts val="0"/>
              </a:spcAft>
              <a:buFontTx/>
              <a:buNone/>
              <a:defRPr sz="4400" b="1">
                <a:solidFill>
                  <a:schemeClr val="accent1"/>
                </a:solidFill>
              </a:defRPr>
            </a:lvl1pPr>
            <a:lvl2pPr marL="0" indent="0">
              <a:lnSpc>
                <a:spcPct val="75000"/>
              </a:lnSpc>
              <a:spcAft>
                <a:spcPts val="850"/>
              </a:spcAft>
              <a:buNone/>
              <a:defRPr sz="4400" b="1">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
        <p:nvSpPr>
          <p:cNvPr id="12" name="Footer Placeholder 3"/>
          <p:cNvSpPr>
            <a:spLocks noGrp="1"/>
          </p:cNvSpPr>
          <p:nvPr>
            <p:ph type="ftr" sz="quarter" idx="11"/>
          </p:nvPr>
        </p:nvSpPr>
        <p:spPr>
          <a:xfrm>
            <a:off x="677991" y="6504332"/>
            <a:ext cx="6083845" cy="124274"/>
          </a:xfrm>
        </p:spPr>
        <p:txBody>
          <a:bodyPr/>
          <a:lstStyle/>
          <a:p>
            <a:r>
              <a:rPr lang="en-AU"/>
              <a:t>Innovate. Improve. Grow.</a:t>
            </a:r>
            <a:endParaRPr lang="en-AU" dirty="0"/>
          </a:p>
        </p:txBody>
      </p:sp>
      <p:sp>
        <p:nvSpPr>
          <p:cNvPr id="13"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864123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accent1"/>
        </a:solidFill>
        <a:effectLst/>
      </p:bgPr>
    </p:bg>
    <p:spTree>
      <p:nvGrpSpPr>
        <p:cNvPr id="1" name=""/>
        <p:cNvGrpSpPr/>
        <p:nvPr/>
      </p:nvGrpSpPr>
      <p:grpSpPr>
        <a:xfrm>
          <a:off x="0" y="0"/>
          <a:ext cx="0" cy="0"/>
          <a:chOff x="0" y="0"/>
          <a:chExt cx="0" cy="0"/>
        </a:xfrm>
      </p:grpSpPr>
      <p:grpSp>
        <p:nvGrpSpPr>
          <p:cNvPr id="2" name="Group 28"/>
          <p:cNvGrpSpPr/>
          <p:nvPr userDrawn="1"/>
        </p:nvGrpSpPr>
        <p:grpSpPr>
          <a:xfrm>
            <a:off x="608" y="5500319"/>
            <a:ext cx="9167813" cy="996950"/>
            <a:chOff x="608" y="5500319"/>
            <a:chExt cx="9167813" cy="996950"/>
          </a:xfrm>
        </p:grpSpPr>
        <p:grpSp>
          <p:nvGrpSpPr>
            <p:cNvPr id="4"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3717032"/>
            <a:ext cx="6121438" cy="1539200"/>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sp>
        <p:nvSpPr>
          <p:cNvPr id="23" name="Title 22"/>
          <p:cNvSpPr>
            <a:spLocks noGrp="1"/>
          </p:cNvSpPr>
          <p:nvPr>
            <p:ph type="title"/>
          </p:nvPr>
        </p:nvSpPr>
        <p:spPr>
          <a:xfrm>
            <a:off x="358776" y="2744924"/>
            <a:ext cx="8461374" cy="852487"/>
          </a:xfrm>
        </p:spPr>
        <p:txBody>
          <a:bodyPr>
            <a:noAutofit/>
          </a:bodyPr>
          <a:lstStyle>
            <a:lvl1pPr>
              <a:defRPr sz="5500">
                <a:solidFill>
                  <a:schemeClr val="bg1"/>
                </a:solidFill>
              </a:defRPr>
            </a:lvl1pPr>
          </a:lstStyle>
          <a:p>
            <a:r>
              <a:rPr lang="en-US"/>
              <a:t>Click to edit Master title style</a:t>
            </a:r>
            <a:endParaRPr lang="en-AU" dirty="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accent1"/>
        </a:solidFill>
        <a:effectLst/>
      </p:bgPr>
    </p:bg>
    <p:spTree>
      <p:nvGrpSpPr>
        <p:cNvPr id="1" name=""/>
        <p:cNvGrpSpPr/>
        <p:nvPr/>
      </p:nvGrpSpPr>
      <p:grpSpPr>
        <a:xfrm>
          <a:off x="0" y="0"/>
          <a:ext cx="0" cy="0"/>
          <a:chOff x="0" y="0"/>
          <a:chExt cx="0" cy="0"/>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2168860"/>
            <a:ext cx="6121438" cy="3087372"/>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24352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5409" cy="6140081"/>
            <a:chOff x="-26988" y="357188"/>
            <a:chExt cx="9195409" cy="6140081"/>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nvGrpSpPr>
            <p:cNvPr id="30" name="Group 66"/>
            <p:cNvGrpSpPr>
              <a:grpSpLocks/>
            </p:cNvGrpSpPr>
            <p:nvPr userDrawn="1"/>
          </p:nvGrpSpPr>
          <p:grpSpPr bwMode="auto">
            <a:xfrm>
              <a:off x="-26988" y="357188"/>
              <a:ext cx="9178926" cy="2571750"/>
              <a:chOff x="-17463" y="357188"/>
              <a:chExt cx="9186863" cy="2571750"/>
            </a:xfrm>
          </p:grpSpPr>
          <p:sp>
            <p:nvSpPr>
              <p:cNvPr id="3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3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4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4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4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pPr lvl="0"/>
            <a:r>
              <a:rPr lang="en-US"/>
              <a:t>Click to edit Master text styles</a:t>
            </a:r>
          </a:p>
        </p:txBody>
      </p:sp>
      <p:pic>
        <p:nvPicPr>
          <p:cNvPr id="61" name="Picture 6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264763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laborator logo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grpSp>
        <p:nvGrpSpPr>
          <p:cNvPr id="7" name="Group 6"/>
          <p:cNvGrpSpPr/>
          <p:nvPr userDrawn="1"/>
        </p:nvGrpSpPr>
        <p:grpSpPr>
          <a:xfrm>
            <a:off x="1497" y="5500319"/>
            <a:ext cx="9170984" cy="1357681"/>
            <a:chOff x="1497" y="5500319"/>
            <a:chExt cx="9170984" cy="1357681"/>
          </a:xfrm>
        </p:grpSpPr>
        <p:sp>
          <p:nvSpPr>
            <p:cNvPr id="8" name="Rectangle 7"/>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9"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nvGrpSpPr>
            <p:cNvPr id="14" name="Group 19"/>
            <p:cNvGrpSpPr/>
            <p:nvPr userDrawn="1"/>
          </p:nvGrpSpPr>
          <p:grpSpPr>
            <a:xfrm>
              <a:off x="360000" y="5807505"/>
              <a:ext cx="814388" cy="95250"/>
              <a:chOff x="3495675" y="5969000"/>
              <a:chExt cx="814388" cy="95250"/>
            </a:xfrm>
            <a:solidFill>
              <a:schemeClr val="accent1"/>
            </a:solidFill>
          </p:grpSpPr>
          <p:sp>
            <p:nvSpPr>
              <p:cNvPr id="1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1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2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2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2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2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2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2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2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52071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 Collaborator logos">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9469" cy="6500812"/>
            <a:chOff x="-26988" y="357188"/>
            <a:chExt cx="9199469" cy="6500812"/>
          </a:xfrm>
        </p:grpSpPr>
        <p:grpSp>
          <p:nvGrpSpPr>
            <p:cNvPr id="29" name="Group 66"/>
            <p:cNvGrpSpPr>
              <a:grpSpLocks/>
            </p:cNvGrpSpPr>
            <p:nvPr userDrawn="1"/>
          </p:nvGrpSpPr>
          <p:grpSpPr bwMode="auto">
            <a:xfrm>
              <a:off x="-26988" y="357188"/>
              <a:ext cx="9178926" cy="2571750"/>
              <a:chOff x="-17463" y="357188"/>
              <a:chExt cx="9186863" cy="2571750"/>
            </a:xfrm>
          </p:grpSpPr>
          <p:sp>
            <p:nvSpPr>
              <p:cNvPr id="5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5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6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6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6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nvGrpSpPr>
            <p:cNvPr id="30" name="Group 29"/>
            <p:cNvGrpSpPr/>
            <p:nvPr userDrawn="1"/>
          </p:nvGrpSpPr>
          <p:grpSpPr>
            <a:xfrm>
              <a:off x="1497" y="5500319"/>
              <a:ext cx="9170984" cy="1357681"/>
              <a:chOff x="1497" y="5500319"/>
              <a:chExt cx="9170984" cy="1357681"/>
            </a:xfrm>
          </p:grpSpPr>
          <p:sp>
            <p:nvSpPr>
              <p:cNvPr id="31" name="Rectangle 30"/>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grpSp>
            <p:nvGrpSpPr>
              <p:cNvPr id="32" name="Group 31"/>
              <p:cNvGrpSpPr/>
              <p:nvPr userDrawn="1"/>
            </p:nvGrpSpPr>
            <p:grpSpPr>
              <a:xfrm>
                <a:off x="1497" y="5500319"/>
                <a:ext cx="9170984" cy="996231"/>
                <a:chOff x="1497" y="5500319"/>
                <a:chExt cx="9170984" cy="996231"/>
              </a:xfrm>
            </p:grpSpPr>
            <p:sp>
              <p:nvSpPr>
                <p:cNvPr id="47"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8"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9"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0"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4" name="Group 19"/>
              <p:cNvGrpSpPr/>
              <p:nvPr userDrawn="1"/>
            </p:nvGrpSpPr>
            <p:grpSpPr>
              <a:xfrm>
                <a:off x="360000" y="5807505"/>
                <a:ext cx="814388" cy="95250"/>
                <a:chOff x="3495675" y="5969000"/>
                <a:chExt cx="814388" cy="95250"/>
              </a:xfrm>
              <a:solidFill>
                <a:schemeClr val="accent1"/>
              </a:solidFill>
            </p:grpSpPr>
            <p:sp>
              <p:nvSpPr>
                <p:cNvPr id="3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4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4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4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4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4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63" name="Picture 6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63796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280961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5047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54646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6" name="Text Placeholder 7"/>
          <p:cNvSpPr>
            <a:spLocks noGrp="1"/>
          </p:cNvSpPr>
          <p:nvPr>
            <p:ph type="body" sz="quarter" idx="13" hasCustomPrompt="1"/>
          </p:nvPr>
        </p:nvSpPr>
        <p:spPr>
          <a:xfrm>
            <a:off x="360363" y="270000"/>
            <a:ext cx="8460000" cy="853200"/>
          </a:xfrm>
        </p:spPr>
        <p:txBody>
          <a:bodyPr>
            <a:normAutofit/>
          </a:bodyPr>
          <a:lstStyle>
            <a:lvl1pPr marL="0" indent="0">
              <a:lnSpc>
                <a:spcPct val="100000"/>
              </a:lnSpc>
              <a:spcBef>
                <a:spcPts val="0"/>
              </a:spcBef>
              <a:spcAft>
                <a:spcPts val="300"/>
              </a:spcAft>
              <a:buNone/>
              <a:defRPr sz="3200" b="1">
                <a:solidFill>
                  <a:schemeClr val="accent2"/>
                </a:solidFill>
              </a:defRPr>
            </a:lvl1pPr>
            <a:lvl2pPr marL="0" indent="0">
              <a:lnSpc>
                <a:spcPct val="80000"/>
              </a:lnSpc>
              <a:spcBef>
                <a:spcPts val="0"/>
              </a:spcBef>
              <a:buNone/>
              <a:defRPr sz="2200" b="1">
                <a:solidFill>
                  <a:schemeClr val="accent1">
                    <a:lumMod val="75000"/>
                  </a:schemeClr>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59831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0471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9525" y="6051550"/>
            <a:ext cx="9169400" cy="849313"/>
            <a:chOff x="-9525" y="6051550"/>
            <a:chExt cx="9169400" cy="849313"/>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31" name="Picture 30"/>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p>
        </p:txBody>
      </p:sp>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55" r:id="rId5"/>
    <p:sldLayoutId id="2147483683" r:id="rId6"/>
    <p:sldLayoutId id="2147483680" r:id="rId7"/>
    <p:sldLayoutId id="2147483679" r:id="rId8"/>
    <p:sldLayoutId id="2147483661" r:id="rId9"/>
    <p:sldLayoutId id="2147483663" r:id="rId10"/>
    <p:sldLayoutId id="2147483684" r:id="rId11"/>
    <p:sldLayoutId id="2147483664" r:id="rId12"/>
    <p:sldLayoutId id="2147483667" r:id="rId13"/>
    <p:sldLayoutId id="2147483665" r:id="rId14"/>
    <p:sldLayoutId id="2147483682" r:id="rId15"/>
    <p:sldLayoutId id="2147483681" r:id="rId16"/>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007151296"/>
      </p:ext>
    </p:extLst>
  </p:cSld>
  <p:clrMap bg1="lt1" tx1="dk1" bg2="lt2" tx2="dk2" accent1="accent1" accent2="accent2" accent3="accent3" accent4="accent4" accent5="accent5" accent6="accent6" hlink="hlink" folHlink="folHlink"/>
  <p:sldLayoutIdLst>
    <p:sldLayoutId id="2147483743" r:id="rId1"/>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0.emf"/><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9.emf"/><Relationship Id="rId11" Type="http://schemas.openxmlformats.org/officeDocument/2006/relationships/image" Target="../media/image14.png"/><Relationship Id="rId5" Type="http://schemas.openxmlformats.org/officeDocument/2006/relationships/image" Target="../media/image8.emf"/><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emf"/><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9.emf"/><Relationship Id="rId3" Type="http://schemas.openxmlformats.org/officeDocument/2006/relationships/image" Target="../media/image19.jpg"/><Relationship Id="rId7" Type="http://schemas.openxmlformats.org/officeDocument/2006/relationships/image" Target="../media/image23.emf"/><Relationship Id="rId12" Type="http://schemas.openxmlformats.org/officeDocument/2006/relationships/image" Target="../media/image28.em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2.emf"/><Relationship Id="rId11" Type="http://schemas.openxmlformats.org/officeDocument/2006/relationships/image" Target="../media/image27.emf"/><Relationship Id="rId5" Type="http://schemas.openxmlformats.org/officeDocument/2006/relationships/image" Target="../media/image21.emf"/><Relationship Id="rId15" Type="http://schemas.openxmlformats.org/officeDocument/2006/relationships/image" Target="../media/image31.emf"/><Relationship Id="rId10" Type="http://schemas.openxmlformats.org/officeDocument/2006/relationships/image" Target="../media/image26.emf"/><Relationship Id="rId4" Type="http://schemas.openxmlformats.org/officeDocument/2006/relationships/image" Target="../media/image20.emf"/><Relationship Id="rId9" Type="http://schemas.openxmlformats.org/officeDocument/2006/relationships/image" Target="../media/image25.emf"/><Relationship Id="rId14" Type="http://schemas.openxmlformats.org/officeDocument/2006/relationships/image" Target="../media/image30.emf"/></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18" Type="http://schemas.openxmlformats.org/officeDocument/2006/relationships/image" Target="../media/image47.gif"/><Relationship Id="rId26" Type="http://schemas.openxmlformats.org/officeDocument/2006/relationships/image" Target="../media/image54.emf"/><Relationship Id="rId3" Type="http://schemas.openxmlformats.org/officeDocument/2006/relationships/image" Target="../media/image32.jpeg"/><Relationship Id="rId21" Type="http://schemas.openxmlformats.org/officeDocument/2006/relationships/image" Target="../media/image49.gif"/><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3.jpeg"/><Relationship Id="rId2" Type="http://schemas.openxmlformats.org/officeDocument/2006/relationships/notesSlide" Target="../notesSlides/notesSlide6.xml"/><Relationship Id="rId16" Type="http://schemas.openxmlformats.org/officeDocument/2006/relationships/image" Target="../media/image45.jpeg"/><Relationship Id="rId20" Type="http://schemas.openxmlformats.org/officeDocument/2006/relationships/image" Target="../media/image48.gif"/><Relationship Id="rId29" Type="http://schemas.openxmlformats.org/officeDocument/2006/relationships/image" Target="../media/image57.jpeg"/><Relationship Id="rId1" Type="http://schemas.openxmlformats.org/officeDocument/2006/relationships/slideLayout" Target="../slideLayouts/slideLayout10.xml"/><Relationship Id="rId6" Type="http://schemas.openxmlformats.org/officeDocument/2006/relationships/image" Target="../media/image35.jpeg"/><Relationship Id="rId11" Type="http://schemas.openxmlformats.org/officeDocument/2006/relationships/image" Target="../media/image40.png"/><Relationship Id="rId24" Type="http://schemas.openxmlformats.org/officeDocument/2006/relationships/image" Target="../media/image52.jpe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1.jpeg"/><Relationship Id="rId28" Type="http://schemas.openxmlformats.org/officeDocument/2006/relationships/image" Target="../media/image56.jpeg"/><Relationship Id="rId10" Type="http://schemas.openxmlformats.org/officeDocument/2006/relationships/image" Target="../media/image39.png"/><Relationship Id="rId19" Type="http://schemas.openxmlformats.org/officeDocument/2006/relationships/hyperlink" Target="http://www.fraunhofer.de/en.html" TargetMode="External"/><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gif"/><Relationship Id="rId22" Type="http://schemas.openxmlformats.org/officeDocument/2006/relationships/image" Target="../media/image50.jpeg"/><Relationship Id="rId27" Type="http://schemas.openxmlformats.org/officeDocument/2006/relationships/image" Target="../media/image55.png"/></Relationships>
</file>

<file path=ppt/slides/_rels/slide7.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61.emf"/><Relationship Id="rId11" Type="http://schemas.openxmlformats.org/officeDocument/2006/relationships/image" Target="../media/image66.emf"/><Relationship Id="rId5" Type="http://schemas.openxmlformats.org/officeDocument/2006/relationships/image" Target="../media/image60.emf"/><Relationship Id="rId10" Type="http://schemas.openxmlformats.org/officeDocument/2006/relationships/image" Target="../media/image65.emf"/><Relationship Id="rId4" Type="http://schemas.openxmlformats.org/officeDocument/2006/relationships/image" Target="../media/image59.emf"/><Relationship Id="rId9" Type="http://schemas.openxmlformats.org/officeDocument/2006/relationships/image" Target="../media/image64.emf"/></Relationships>
</file>

<file path=ppt/slides/_rels/slide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775" y="1268413"/>
            <a:ext cx="5292725" cy="3240707"/>
          </a:xfrm>
        </p:spPr>
        <p:txBody>
          <a:bodyPr>
            <a:noAutofit/>
          </a:bodyPr>
          <a:lstStyle/>
          <a:p>
            <a:pPr>
              <a:lnSpc>
                <a:spcPct val="80000"/>
              </a:lnSpc>
            </a:pPr>
            <a:r>
              <a:rPr lang="en-AU" sz="7000" dirty="0">
                <a:solidFill>
                  <a:schemeClr val="accent2"/>
                </a:solidFill>
              </a:rPr>
              <a:t>Innovate. Improve. Grow. </a:t>
            </a:r>
          </a:p>
        </p:txBody>
      </p:sp>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1544" y="6021288"/>
            <a:ext cx="1008112" cy="780290"/>
          </a:xfrm>
          <a:prstGeom prst="rect">
            <a:avLst/>
          </a:prstGeom>
        </p:spPr>
      </p:pic>
      <p:sp>
        <p:nvSpPr>
          <p:cNvPr id="5" name="Rectangle 4"/>
          <p:cNvSpPr/>
          <p:nvPr/>
        </p:nvSpPr>
        <p:spPr>
          <a:xfrm>
            <a:off x="358775" y="5119536"/>
            <a:ext cx="6517481" cy="184666"/>
          </a:xfrm>
          <a:prstGeom prst="rect">
            <a:avLst/>
          </a:prstGeom>
        </p:spPr>
        <p:txBody>
          <a:bodyPr wrap="square" lIns="0" tIns="0" rIns="0" bIns="0">
            <a:spAutoFit/>
          </a:bodyPr>
          <a:lstStyle/>
          <a:p>
            <a:r>
              <a:rPr lang="en-AU" sz="1200" b="1" dirty="0">
                <a:solidFill>
                  <a:srgbClr val="1E22AA"/>
                </a:solidFill>
              </a:rPr>
              <a:t>BEE FITTED WITH MICRO-SENSING TECHNOLOGY.</a:t>
            </a:r>
          </a:p>
        </p:txBody>
      </p:sp>
    </p:spTree>
    <p:extLst>
      <p:ext uri="{BB962C8B-B14F-4D97-AF65-F5344CB8AC3E}">
        <p14:creationId xmlns:p14="http://schemas.microsoft.com/office/powerpoint/2010/main" val="2074061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400" dirty="0">
                <a:solidFill>
                  <a:schemeClr val="bg1"/>
                </a:solidFill>
              </a:rPr>
              <a:t>About CSIRO</a:t>
            </a:r>
            <a:endParaRPr lang="en-AU" sz="4400" dirty="0">
              <a:solidFill>
                <a:schemeClr val="bg1"/>
              </a:solidFill>
            </a:endParaRPr>
          </a:p>
        </p:txBody>
      </p:sp>
      <p:sp>
        <p:nvSpPr>
          <p:cNvPr id="13315" name="Footer Placeholder 2"/>
          <p:cNvSpPr>
            <a:spLocks noGrp="1"/>
          </p:cNvSpPr>
          <p:nvPr>
            <p:ph type="ftr" sz="quarter" idx="11"/>
          </p:nvPr>
        </p:nvSpPr>
        <p:spPr bwMode="auto">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AU" dirty="0"/>
              <a:t>Innovate. Improve. Grow.</a:t>
            </a:r>
          </a:p>
        </p:txBody>
      </p:sp>
      <p:sp>
        <p:nvSpPr>
          <p:cNvPr id="11" name="Content Placeholder 5"/>
          <p:cNvSpPr txBox="1">
            <a:spLocks/>
          </p:cNvSpPr>
          <p:nvPr/>
        </p:nvSpPr>
        <p:spPr>
          <a:xfrm>
            <a:off x="2389259" y="1845263"/>
            <a:ext cx="1908000" cy="1908000"/>
          </a:xfrm>
          <a:prstGeom prst="rect">
            <a:avLst/>
          </a:prstGeom>
          <a:solidFill>
            <a:schemeClr val="accent1"/>
          </a:solidFill>
        </p:spPr>
        <p:txBody>
          <a:bodyPr lIns="108000" tIns="108000" rIns="108000" bIns="108000" anchor="ctr">
            <a:normAutofit/>
          </a:bodyPr>
          <a:lstStyle/>
          <a:p>
            <a:pPr algn="ctr" fontAlgn="auto">
              <a:lnSpc>
                <a:spcPct val="90000"/>
              </a:lnSpc>
              <a:spcBef>
                <a:spcPts val="0"/>
              </a:spcBef>
              <a:spcAft>
                <a:spcPts val="0"/>
              </a:spcAft>
              <a:buFont typeface="Arial" pitchFamily="34" charset="0"/>
              <a:buNone/>
              <a:defRPr/>
            </a:pPr>
            <a:r>
              <a:rPr lang="en-US" sz="3600" b="1" dirty="0">
                <a:solidFill>
                  <a:schemeClr val="bg1"/>
                </a:solidFill>
                <a:latin typeface="+mn-lt"/>
                <a:cs typeface="+mn-cs"/>
              </a:rPr>
              <a:t>5000+</a:t>
            </a:r>
            <a:r>
              <a:rPr lang="en-US" sz="2400" b="1" dirty="0">
                <a:solidFill>
                  <a:schemeClr val="accent2"/>
                </a:solidFill>
                <a:latin typeface="+mn-lt"/>
                <a:cs typeface="+mn-cs"/>
              </a:rPr>
              <a:t/>
            </a:r>
            <a:br>
              <a:rPr lang="en-US" sz="2400" b="1" dirty="0">
                <a:solidFill>
                  <a:schemeClr val="accent2"/>
                </a:solidFill>
                <a:latin typeface="+mn-lt"/>
                <a:cs typeface="+mn-cs"/>
              </a:rPr>
            </a:br>
            <a:r>
              <a:rPr lang="en-US" sz="2400" b="1" dirty="0">
                <a:solidFill>
                  <a:srgbClr val="00313C"/>
                </a:solidFill>
                <a:latin typeface="+mn-lt"/>
                <a:cs typeface="+mn-cs"/>
              </a:rPr>
              <a:t>talented staff</a:t>
            </a:r>
            <a:endParaRPr lang="en-AU" sz="2400" b="1" dirty="0">
              <a:solidFill>
                <a:srgbClr val="00313C"/>
              </a:solidFill>
              <a:latin typeface="+mn-lt"/>
              <a:cs typeface="+mn-cs"/>
            </a:endParaRPr>
          </a:p>
        </p:txBody>
      </p:sp>
      <p:sp>
        <p:nvSpPr>
          <p:cNvPr id="13" name="Content Placeholder 5"/>
          <p:cNvSpPr txBox="1">
            <a:spLocks/>
          </p:cNvSpPr>
          <p:nvPr/>
        </p:nvSpPr>
        <p:spPr>
          <a:xfrm>
            <a:off x="2389259" y="3897264"/>
            <a:ext cx="1908000" cy="1908000"/>
          </a:xfrm>
          <a:prstGeom prst="rect">
            <a:avLst/>
          </a:prstGeom>
          <a:solidFill>
            <a:schemeClr val="accent1"/>
          </a:solidFill>
        </p:spPr>
        <p:txBody>
          <a:bodyPr lIns="108000" tIns="108000" rIns="108000" bIns="108000" anchor="ctr">
            <a:normAutofit lnSpcReduction="10000"/>
          </a:bodyPr>
          <a:lstStyle/>
          <a:p>
            <a:pPr algn="ctr" fontAlgn="auto">
              <a:lnSpc>
                <a:spcPct val="90000"/>
              </a:lnSpc>
              <a:spcBef>
                <a:spcPts val="0"/>
              </a:spcBef>
              <a:spcAft>
                <a:spcPts val="0"/>
              </a:spcAft>
              <a:buFont typeface="Arial" pitchFamily="34" charset="0"/>
              <a:buNone/>
              <a:defRPr/>
            </a:pPr>
            <a:r>
              <a:rPr lang="en-AU" sz="3200" b="1" dirty="0">
                <a:solidFill>
                  <a:schemeClr val="bg1"/>
                </a:solidFill>
                <a:latin typeface="+mn-lt"/>
                <a:cs typeface="+mn-cs"/>
              </a:rPr>
              <a:t>3000</a:t>
            </a:r>
          </a:p>
          <a:p>
            <a:pPr algn="ctr" fontAlgn="auto">
              <a:lnSpc>
                <a:spcPct val="90000"/>
              </a:lnSpc>
              <a:spcBef>
                <a:spcPts val="0"/>
              </a:spcBef>
              <a:spcAft>
                <a:spcPts val="0"/>
              </a:spcAft>
              <a:buFont typeface="Arial" pitchFamily="34" charset="0"/>
              <a:buNone/>
              <a:defRPr/>
            </a:pPr>
            <a:r>
              <a:rPr lang="en-AU" sz="2400" b="1" dirty="0">
                <a:solidFill>
                  <a:srgbClr val="00313C"/>
                </a:solidFill>
                <a:latin typeface="+mn-lt"/>
                <a:cs typeface="+mn-cs"/>
              </a:rPr>
              <a:t>industry partners across </a:t>
            </a:r>
            <a:r>
              <a:rPr lang="en-AU" sz="2400" b="1" dirty="0">
                <a:solidFill>
                  <a:schemeClr val="bg1"/>
                </a:solidFill>
                <a:latin typeface="+mn-lt"/>
                <a:cs typeface="+mn-cs"/>
              </a:rPr>
              <a:t>80+ countries</a:t>
            </a:r>
          </a:p>
        </p:txBody>
      </p:sp>
      <p:sp>
        <p:nvSpPr>
          <p:cNvPr id="15" name="Content Placeholder 5"/>
          <p:cNvSpPr txBox="1">
            <a:spLocks/>
          </p:cNvSpPr>
          <p:nvPr/>
        </p:nvSpPr>
        <p:spPr>
          <a:xfrm>
            <a:off x="361785" y="1845263"/>
            <a:ext cx="1908000" cy="1908000"/>
          </a:xfrm>
          <a:prstGeom prst="rect">
            <a:avLst/>
          </a:prstGeom>
          <a:solidFill>
            <a:schemeClr val="accent1"/>
          </a:solidFill>
        </p:spPr>
        <p:txBody>
          <a:bodyPr lIns="108000" tIns="108000" rIns="108000" bIns="108000" anchor="ctr">
            <a:normAutofit/>
          </a:bodyPr>
          <a:lstStyle/>
          <a:p>
            <a:pPr algn="ctr" fontAlgn="auto">
              <a:lnSpc>
                <a:spcPct val="90000"/>
              </a:lnSpc>
              <a:spcBef>
                <a:spcPts val="600"/>
              </a:spcBef>
              <a:spcAft>
                <a:spcPts val="0"/>
              </a:spcAft>
              <a:buFont typeface="Arial" pitchFamily="34" charset="0"/>
              <a:buNone/>
              <a:defRPr/>
            </a:pPr>
            <a:r>
              <a:rPr lang="en-AU" sz="3600" b="1" dirty="0">
                <a:solidFill>
                  <a:schemeClr val="bg1"/>
                </a:solidFill>
                <a:latin typeface="+mn-lt"/>
                <a:cs typeface="+mn-cs"/>
              </a:rPr>
              <a:t>Top 1%</a:t>
            </a:r>
          </a:p>
          <a:p>
            <a:pPr algn="ctr" fontAlgn="auto">
              <a:lnSpc>
                <a:spcPct val="90000"/>
              </a:lnSpc>
              <a:spcBef>
                <a:spcPts val="600"/>
              </a:spcBef>
              <a:spcAft>
                <a:spcPts val="0"/>
              </a:spcAft>
              <a:buFont typeface="Arial" pitchFamily="34" charset="0"/>
              <a:buNone/>
              <a:defRPr/>
            </a:pPr>
            <a:r>
              <a:rPr lang="en-AU" sz="2400" b="1" dirty="0">
                <a:solidFill>
                  <a:srgbClr val="00313C"/>
                </a:solidFill>
                <a:latin typeface="+mn-lt"/>
                <a:cs typeface="+mn-cs"/>
              </a:rPr>
              <a:t>of global research agencies</a:t>
            </a:r>
          </a:p>
        </p:txBody>
      </p:sp>
      <p:sp>
        <p:nvSpPr>
          <p:cNvPr id="16" name="Content Placeholder 5"/>
          <p:cNvSpPr txBox="1">
            <a:spLocks/>
          </p:cNvSpPr>
          <p:nvPr/>
        </p:nvSpPr>
        <p:spPr>
          <a:xfrm>
            <a:off x="4416733" y="3897264"/>
            <a:ext cx="1980000" cy="1908000"/>
          </a:xfrm>
          <a:prstGeom prst="rect">
            <a:avLst/>
          </a:prstGeom>
          <a:solidFill>
            <a:schemeClr val="accent1"/>
          </a:solidFill>
        </p:spPr>
        <p:txBody>
          <a:bodyPr lIns="108000" tIns="108000" rIns="108000" bIns="108000" anchor="ctr">
            <a:normAutofit/>
          </a:bodyPr>
          <a:lstStyle/>
          <a:p>
            <a:pPr algn="ctr" fontAlgn="auto">
              <a:lnSpc>
                <a:spcPct val="90000"/>
              </a:lnSpc>
              <a:spcBef>
                <a:spcPts val="600"/>
              </a:spcBef>
              <a:spcAft>
                <a:spcPts val="0"/>
              </a:spcAft>
              <a:buFont typeface="Arial" pitchFamily="34" charset="0"/>
              <a:buNone/>
              <a:defRPr/>
            </a:pPr>
            <a:r>
              <a:rPr lang="en-AU" sz="2800" b="1" dirty="0">
                <a:solidFill>
                  <a:schemeClr val="bg1"/>
                </a:solidFill>
              </a:rPr>
              <a:t>$1 Billion </a:t>
            </a:r>
            <a:r>
              <a:rPr lang="en-AU" sz="2100" b="1" dirty="0">
                <a:solidFill>
                  <a:srgbClr val="00313C"/>
                </a:solidFill>
              </a:rPr>
              <a:t>research organisation </a:t>
            </a:r>
          </a:p>
        </p:txBody>
      </p:sp>
      <p:sp>
        <p:nvSpPr>
          <p:cNvPr id="19" name="Content Placeholder 5"/>
          <p:cNvSpPr txBox="1">
            <a:spLocks/>
          </p:cNvSpPr>
          <p:nvPr/>
        </p:nvSpPr>
        <p:spPr>
          <a:xfrm>
            <a:off x="4416733" y="1845264"/>
            <a:ext cx="1980000" cy="1908000"/>
          </a:xfrm>
          <a:prstGeom prst="rect">
            <a:avLst/>
          </a:prstGeom>
          <a:solidFill>
            <a:schemeClr val="accent1"/>
          </a:solidFill>
        </p:spPr>
        <p:txBody>
          <a:bodyPr lIns="108000" tIns="108000" rIns="108000" bIns="108000" anchor="ctr">
            <a:normAutofit/>
          </a:bodyPr>
          <a:lstStyle/>
          <a:p>
            <a:pPr algn="ctr" fontAlgn="auto">
              <a:lnSpc>
                <a:spcPct val="90000"/>
              </a:lnSpc>
              <a:spcBef>
                <a:spcPts val="600"/>
              </a:spcBef>
              <a:spcAft>
                <a:spcPts val="0"/>
              </a:spcAft>
              <a:buFont typeface="Arial" pitchFamily="34" charset="0"/>
              <a:buNone/>
              <a:defRPr/>
            </a:pPr>
            <a:r>
              <a:rPr lang="en-AU" sz="3600" b="1" dirty="0">
                <a:solidFill>
                  <a:schemeClr val="bg1"/>
                </a:solidFill>
                <a:latin typeface="+mn-lt"/>
                <a:cs typeface="+mn-cs"/>
              </a:rPr>
              <a:t>1800+</a:t>
            </a:r>
          </a:p>
          <a:p>
            <a:pPr algn="ctr" fontAlgn="auto">
              <a:lnSpc>
                <a:spcPct val="90000"/>
              </a:lnSpc>
              <a:spcBef>
                <a:spcPts val="600"/>
              </a:spcBef>
              <a:spcAft>
                <a:spcPts val="0"/>
              </a:spcAft>
              <a:buFont typeface="Arial" pitchFamily="34" charset="0"/>
              <a:buNone/>
              <a:defRPr/>
            </a:pPr>
            <a:r>
              <a:rPr lang="en-AU" sz="2400" b="1" dirty="0">
                <a:solidFill>
                  <a:srgbClr val="00313C"/>
                </a:solidFill>
                <a:latin typeface="+mn-lt"/>
                <a:cs typeface="+mn-cs"/>
              </a:rPr>
              <a:t>Australia’s largest patent holder </a:t>
            </a:r>
          </a:p>
        </p:txBody>
      </p:sp>
      <p:sp>
        <p:nvSpPr>
          <p:cNvPr id="20" name="Content Placeholder 5"/>
          <p:cNvSpPr txBox="1">
            <a:spLocks/>
          </p:cNvSpPr>
          <p:nvPr/>
        </p:nvSpPr>
        <p:spPr>
          <a:xfrm>
            <a:off x="361785" y="3897264"/>
            <a:ext cx="1908000" cy="1908000"/>
          </a:xfrm>
          <a:prstGeom prst="rect">
            <a:avLst/>
          </a:prstGeom>
          <a:solidFill>
            <a:schemeClr val="accent1"/>
          </a:solidFill>
        </p:spPr>
        <p:txBody>
          <a:bodyPr lIns="108000" tIns="108000" rIns="108000" bIns="108000" anchor="ctr">
            <a:normAutofit fontScale="85000" lnSpcReduction="10000"/>
          </a:bodyPr>
          <a:lstStyle/>
          <a:p>
            <a:pPr algn="ctr" fontAlgn="auto">
              <a:lnSpc>
                <a:spcPct val="90000"/>
              </a:lnSpc>
              <a:spcBef>
                <a:spcPts val="0"/>
              </a:spcBef>
              <a:spcAft>
                <a:spcPts val="0"/>
              </a:spcAft>
              <a:buFont typeface="Arial" pitchFamily="34" charset="0"/>
              <a:buNone/>
              <a:defRPr/>
            </a:pPr>
            <a:r>
              <a:rPr lang="en-US" sz="6000" b="1" dirty="0">
                <a:solidFill>
                  <a:schemeClr val="bg1"/>
                </a:solidFill>
                <a:latin typeface="+mn-lt"/>
                <a:cs typeface="+mn-cs"/>
              </a:rPr>
              <a:t>50+ </a:t>
            </a:r>
            <a:r>
              <a:rPr lang="en-US" sz="2400" b="1" dirty="0">
                <a:solidFill>
                  <a:srgbClr val="00313C"/>
                </a:solidFill>
              </a:rPr>
              <a:t>research </a:t>
            </a:r>
            <a:r>
              <a:rPr lang="en-US" sz="2400" b="1" dirty="0" err="1">
                <a:solidFill>
                  <a:srgbClr val="00313C"/>
                </a:solidFill>
              </a:rPr>
              <a:t>centres</a:t>
            </a:r>
            <a:r>
              <a:rPr lang="en-US" sz="2400" b="1" dirty="0">
                <a:solidFill>
                  <a:srgbClr val="00313C"/>
                </a:solidFill>
              </a:rPr>
              <a:t> </a:t>
            </a:r>
            <a:r>
              <a:rPr lang="en-US" sz="2400" b="1" dirty="0">
                <a:solidFill>
                  <a:srgbClr val="00313C"/>
                </a:solidFill>
                <a:latin typeface="+mn-lt"/>
                <a:cs typeface="+mn-cs"/>
              </a:rPr>
              <a:t>across Australia, Chile, France and USA</a:t>
            </a:r>
            <a:endParaRPr lang="en-AU" sz="2400" b="1" dirty="0">
              <a:solidFill>
                <a:srgbClr val="00313C"/>
              </a:solidFill>
              <a:latin typeface="+mn-lt"/>
              <a:cs typeface="+mn-cs"/>
            </a:endParaRPr>
          </a:p>
        </p:txBody>
      </p:sp>
      <p:sp>
        <p:nvSpPr>
          <p:cNvPr id="4" name="Rectangle 3"/>
          <p:cNvSpPr/>
          <p:nvPr/>
        </p:nvSpPr>
        <p:spPr>
          <a:xfrm>
            <a:off x="358776" y="1058267"/>
            <a:ext cx="8461374" cy="830997"/>
          </a:xfrm>
          <a:prstGeom prst="rect">
            <a:avLst/>
          </a:prstGeom>
        </p:spPr>
        <p:txBody>
          <a:bodyPr wrap="square" lIns="0" tIns="0" rIns="0" bIns="0">
            <a:spAutoFit/>
          </a:bodyPr>
          <a:lstStyle/>
          <a:p>
            <a:r>
              <a:rPr lang="en-AU" dirty="0">
                <a:solidFill>
                  <a:schemeClr val="bg2"/>
                </a:solidFill>
                <a:latin typeface="Calibri" pitchFamily="34" charset="0"/>
              </a:rPr>
              <a:t>The </a:t>
            </a:r>
            <a:r>
              <a:rPr lang="en-AU" b="1" dirty="0">
                <a:solidFill>
                  <a:schemeClr val="bg2"/>
                </a:solidFill>
              </a:rPr>
              <a:t>Commonwealth Scientific and Industrial Research Organisation </a:t>
            </a:r>
            <a:r>
              <a:rPr lang="en-AU" dirty="0">
                <a:solidFill>
                  <a:schemeClr val="bg2"/>
                </a:solidFill>
              </a:rPr>
              <a:t>(CSIRO) </a:t>
            </a:r>
            <a:r>
              <a:rPr lang="en-AU" dirty="0">
                <a:solidFill>
                  <a:schemeClr val="bg2"/>
                </a:solidFill>
                <a:latin typeface="Calibri" pitchFamily="34" charset="0"/>
              </a:rPr>
              <a:t>has delivered solutions for the environment, business and society for over 100 years.</a:t>
            </a:r>
          </a:p>
          <a:p>
            <a:endParaRPr lang="en-AU" dirty="0">
              <a:solidFill>
                <a:schemeClr val="bg2"/>
              </a:solidFill>
            </a:endParaRPr>
          </a:p>
        </p:txBody>
      </p:sp>
      <p:sp>
        <p:nvSpPr>
          <p:cNvPr id="17" name="Content Placeholder 2"/>
          <p:cNvSpPr txBox="1">
            <a:spLocks/>
          </p:cNvSpPr>
          <p:nvPr/>
        </p:nvSpPr>
        <p:spPr bwMode="auto">
          <a:xfrm>
            <a:off x="6516207" y="1845264"/>
            <a:ext cx="2160000" cy="3960000"/>
          </a:xfrm>
          <a:prstGeom prst="rect">
            <a:avLst/>
          </a:prstGeom>
          <a:solidFill>
            <a:schemeClr val="accent2"/>
          </a:solidFill>
          <a:ln w="9525">
            <a:noFill/>
            <a:miter lim="800000"/>
            <a:headEnd/>
            <a:tailEnd/>
          </a:ln>
        </p:spPr>
        <p:txBody>
          <a:bodyPr lIns="108000" tIns="144000" rIns="108000" bIns="144000"/>
          <a:lstStyle/>
          <a:p>
            <a:pPr algn="ctr">
              <a:lnSpc>
                <a:spcPct val="90000"/>
              </a:lnSpc>
              <a:spcBef>
                <a:spcPts val="600"/>
              </a:spcBef>
            </a:pPr>
            <a:endParaRPr lang="en-US" sz="2000" b="1" dirty="0">
              <a:solidFill>
                <a:schemeClr val="accent2"/>
              </a:solidFill>
              <a:latin typeface="Calibri" pitchFamily="34" charset="0"/>
            </a:endParaRPr>
          </a:p>
          <a:p>
            <a:pPr algn="ctr">
              <a:lnSpc>
                <a:spcPct val="90000"/>
              </a:lnSpc>
              <a:spcBef>
                <a:spcPts val="1200"/>
              </a:spcBef>
            </a:pPr>
            <a:r>
              <a:rPr lang="en-US" sz="2100" b="1" dirty="0">
                <a:solidFill>
                  <a:schemeClr val="accent1"/>
                </a:solidFill>
              </a:rPr>
              <a:t>Annual benefits from CSIRO research</a:t>
            </a:r>
            <a:br>
              <a:rPr lang="en-US" sz="2100" b="1" dirty="0">
                <a:solidFill>
                  <a:schemeClr val="accent1"/>
                </a:solidFill>
              </a:rPr>
            </a:br>
            <a:r>
              <a:rPr lang="en-US" sz="2100" b="1" dirty="0">
                <a:solidFill>
                  <a:schemeClr val="bg1"/>
                </a:solidFill>
              </a:rPr>
              <a:t> </a:t>
            </a:r>
            <a:r>
              <a:rPr lang="en-US" sz="2800" b="1" dirty="0">
                <a:solidFill>
                  <a:schemeClr val="bg1"/>
                </a:solidFill>
              </a:rPr>
              <a:t>&gt;$6 Billion</a:t>
            </a:r>
            <a:endParaRPr lang="en-US" sz="2000" b="1" dirty="0">
              <a:solidFill>
                <a:schemeClr val="bg1"/>
              </a:solidFill>
              <a:latin typeface="Calibri" pitchFamily="34" charset="0"/>
            </a:endParaRPr>
          </a:p>
          <a:p>
            <a:pPr algn="ctr">
              <a:lnSpc>
                <a:spcPct val="90000"/>
              </a:lnSpc>
              <a:spcBef>
                <a:spcPts val="1200"/>
              </a:spcBef>
            </a:pPr>
            <a:r>
              <a:rPr lang="en-US" sz="2000" b="1" dirty="0">
                <a:solidFill>
                  <a:schemeClr val="accent1"/>
                </a:solidFill>
              </a:rPr>
              <a:t>Research portfolio provides estimated return </a:t>
            </a:r>
            <a:r>
              <a:rPr lang="en-US" sz="2800" b="1" dirty="0">
                <a:solidFill>
                  <a:schemeClr val="bg1"/>
                </a:solidFill>
              </a:rPr>
              <a:t>&gt;5:1</a:t>
            </a:r>
          </a:p>
        </p:txBody>
      </p:sp>
      <p:sp>
        <p:nvSpPr>
          <p:cNvPr id="6" name="Slide Number Placeholder 5"/>
          <p:cNvSpPr>
            <a:spLocks noGrp="1"/>
          </p:cNvSpPr>
          <p:nvPr>
            <p:ph type="sldNum" sz="quarter" idx="4"/>
          </p:nvPr>
        </p:nvSpPr>
        <p:spPr/>
        <p:txBody>
          <a:bodyPr/>
          <a:lstStyle/>
          <a:p>
            <a:fld id="{2ABE124A-B5C5-46E0-B944-45307B126769}" type="slidenum">
              <a:rPr lang="en-AU" smtClean="0"/>
              <a:pPr/>
              <a:t>2</a:t>
            </a:fld>
            <a:r>
              <a:rPr lang="en-AU"/>
              <a:t>  |</a:t>
            </a:r>
            <a:endParaRPr lang="en-AU" dirty="0"/>
          </a:p>
        </p:txBody>
      </p:sp>
    </p:spTree>
    <p:extLst>
      <p:ext uri="{BB962C8B-B14F-4D97-AF65-F5344CB8AC3E}">
        <p14:creationId xmlns:p14="http://schemas.microsoft.com/office/powerpoint/2010/main" val="3151416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1508" name="Footer Placeholder 3"/>
          <p:cNvSpPr>
            <a:spLocks noGrp="1"/>
          </p:cNvSpPr>
          <p:nvPr>
            <p:ph type="ftr"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3</a:t>
            </a:fld>
            <a:r>
              <a:rPr lang="en-AU" dirty="0"/>
              <a:t>  |</a:t>
            </a:r>
          </a:p>
        </p:txBody>
      </p:sp>
      <p:sp>
        <p:nvSpPr>
          <p:cNvPr id="15" name="Rectangle 14"/>
          <p:cNvSpPr/>
          <p:nvPr/>
        </p:nvSpPr>
        <p:spPr>
          <a:xfrm>
            <a:off x="358776" y="5579948"/>
            <a:ext cx="6517481" cy="369332"/>
          </a:xfrm>
          <a:prstGeom prst="rect">
            <a:avLst/>
          </a:prstGeom>
        </p:spPr>
        <p:txBody>
          <a:bodyPr wrap="square" lIns="0" tIns="0" rIns="0" bIns="0">
            <a:spAutoFit/>
          </a:bodyPr>
          <a:lstStyle/>
          <a:p>
            <a:r>
              <a:rPr lang="en-AU" sz="1200" b="1" dirty="0">
                <a:solidFill>
                  <a:srgbClr val="FFFFFF"/>
                </a:solidFill>
              </a:rPr>
              <a:t>THE  CANBERRA DEEP SPACE COMMUNICATION COMPLEX MANAGED BY CSIRO </a:t>
            </a:r>
            <a:br>
              <a:rPr lang="en-AU" sz="1200" b="1" dirty="0">
                <a:solidFill>
                  <a:srgbClr val="FFFFFF"/>
                </a:solidFill>
              </a:rPr>
            </a:br>
            <a:r>
              <a:rPr lang="en-AU" sz="1200" b="1" dirty="0">
                <a:solidFill>
                  <a:srgbClr val="FFFFFF"/>
                </a:solidFill>
              </a:rPr>
              <a:t>IS ONE OF  NASA’S THREE DEEP SPACE NETWORK STATIONS AROUND THE WORLD.</a:t>
            </a:r>
          </a:p>
        </p:txBody>
      </p:sp>
      <p:sp>
        <p:nvSpPr>
          <p:cNvPr id="4" name="Title 3"/>
          <p:cNvSpPr>
            <a:spLocks noGrp="1"/>
          </p:cNvSpPr>
          <p:nvPr>
            <p:ph type="title"/>
          </p:nvPr>
        </p:nvSpPr>
        <p:spPr/>
        <p:txBody>
          <a:bodyPr>
            <a:normAutofit/>
          </a:bodyPr>
          <a:lstStyle/>
          <a:p>
            <a:r>
              <a:rPr lang="en-AU" sz="4400" dirty="0">
                <a:solidFill>
                  <a:schemeClr val="bg1"/>
                </a:solidFill>
              </a:rPr>
              <a:t>CSIRO’s role</a:t>
            </a:r>
          </a:p>
        </p:txBody>
      </p:sp>
      <p:sp>
        <p:nvSpPr>
          <p:cNvPr id="22" name="Content Placeholder 2"/>
          <p:cNvSpPr txBox="1">
            <a:spLocks/>
          </p:cNvSpPr>
          <p:nvPr/>
        </p:nvSpPr>
        <p:spPr bwMode="auto">
          <a:xfrm>
            <a:off x="358777" y="1268413"/>
            <a:ext cx="3492498" cy="3168594"/>
          </a:xfrm>
          <a:prstGeom prst="rect">
            <a:avLst/>
          </a:prstGeom>
          <a:solidFill>
            <a:schemeClr val="accent4"/>
          </a:solidFill>
        </p:spPr>
        <p:txBody>
          <a:bodyPr lIns="288000" tIns="144000" rIns="216000" bIns="144000"/>
          <a:lstStyle/>
          <a:p>
            <a:r>
              <a:rPr lang="en-AU" sz="1600" dirty="0">
                <a:solidFill>
                  <a:schemeClr val="bg1"/>
                </a:solidFill>
              </a:rPr>
              <a:t>CSIRO uses applied science and research to solve problems and make a difference to the economy, society and the environment. </a:t>
            </a:r>
          </a:p>
          <a:p>
            <a:endParaRPr lang="en-AU" sz="1600" dirty="0">
              <a:solidFill>
                <a:schemeClr val="bg1"/>
              </a:solidFill>
            </a:endParaRPr>
          </a:p>
          <a:p>
            <a:r>
              <a:rPr lang="en-AU" sz="1600" dirty="0">
                <a:solidFill>
                  <a:schemeClr val="bg1"/>
                </a:solidFill>
              </a:rPr>
              <a:t>CSIRO also manages important research infrastructure like the Canberra Deep Space Communication Complex (pictured), the Marine Research Vessel (RV </a:t>
            </a:r>
            <a:r>
              <a:rPr lang="en-AU" sz="1600" i="1" dirty="0">
                <a:solidFill>
                  <a:schemeClr val="bg1"/>
                </a:solidFill>
              </a:rPr>
              <a:t>Investigator</a:t>
            </a:r>
            <a:r>
              <a:rPr lang="en-AU" sz="1600" dirty="0">
                <a:solidFill>
                  <a:schemeClr val="bg1"/>
                </a:solidFill>
              </a:rPr>
              <a:t>) and the </a:t>
            </a:r>
            <a:r>
              <a:rPr lang="en-AU" sz="1600" dirty="0" err="1">
                <a:solidFill>
                  <a:schemeClr val="bg1"/>
                </a:solidFill>
              </a:rPr>
              <a:t>Pawsey</a:t>
            </a:r>
            <a:r>
              <a:rPr lang="en-AU" sz="1600" dirty="0">
                <a:solidFill>
                  <a:schemeClr val="bg1"/>
                </a:solidFill>
              </a:rPr>
              <a:t> Supercomputing Centre. </a:t>
            </a:r>
            <a:endParaRPr lang="en-US" sz="1600" dirty="0">
              <a:solidFill>
                <a:schemeClr val="bg1"/>
              </a:solidFill>
            </a:endParaRPr>
          </a:p>
          <a:p>
            <a:pPr>
              <a:lnSpc>
                <a:spcPct val="90000"/>
              </a:lnSpc>
              <a:spcAft>
                <a:spcPts val="600"/>
              </a:spcAft>
            </a:pPr>
            <a:endParaRPr lang="en-US" sz="1600" dirty="0">
              <a:solidFill>
                <a:schemeClr val="bg1"/>
              </a:solidFill>
            </a:endParaRPr>
          </a:p>
        </p:txBody>
      </p:sp>
    </p:spTree>
    <p:extLst>
      <p:ext uri="{BB962C8B-B14F-4D97-AF65-F5344CB8AC3E}">
        <p14:creationId xmlns:p14="http://schemas.microsoft.com/office/powerpoint/2010/main" val="346156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7" name="Rectangle 16"/>
          <p:cNvSpPr/>
          <p:nvPr/>
        </p:nvSpPr>
        <p:spPr>
          <a:xfrm>
            <a:off x="358776" y="5623699"/>
            <a:ext cx="4572000" cy="184666"/>
          </a:xfrm>
          <a:prstGeom prst="rect">
            <a:avLst/>
          </a:prstGeom>
        </p:spPr>
        <p:txBody>
          <a:bodyPr lIns="0" tIns="0" rIns="0" bIns="0">
            <a:spAutoFit/>
          </a:bodyPr>
          <a:lstStyle/>
          <a:p>
            <a:r>
              <a:rPr lang="en-AU" sz="1200" b="1" dirty="0">
                <a:solidFill>
                  <a:srgbClr val="FFFFFF"/>
                </a:solidFill>
              </a:rPr>
              <a:t>3D PRINTED BONES FOR CANCER PATIENTS</a:t>
            </a:r>
            <a:endParaRPr lang="en-AU" sz="1200" dirty="0">
              <a:solidFill>
                <a:srgbClr val="FFFFFF"/>
              </a:solidFill>
            </a:endParaRPr>
          </a:p>
        </p:txBody>
      </p:sp>
      <p:sp>
        <p:nvSpPr>
          <p:cNvPr id="8" name="Content Placeholder 2"/>
          <p:cNvSpPr txBox="1">
            <a:spLocks/>
          </p:cNvSpPr>
          <p:nvPr/>
        </p:nvSpPr>
        <p:spPr>
          <a:xfrm>
            <a:off x="360838" y="1265186"/>
            <a:ext cx="3421137" cy="4177126"/>
          </a:xfrm>
          <a:prstGeom prst="rect">
            <a:avLst/>
          </a:prstGeom>
          <a:solidFill>
            <a:srgbClr val="00313C"/>
          </a:solidFill>
        </p:spPr>
        <p:txBody>
          <a:bodyPr vert="horz" lIns="288000" tIns="144000" rIns="216000" bIns="144000" numCol="1"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6000" lvl="1" indent="0">
              <a:lnSpc>
                <a:spcPts val="2200"/>
              </a:lnSpc>
              <a:spcBef>
                <a:spcPct val="0"/>
              </a:spcBef>
              <a:spcAft>
                <a:spcPts val="400"/>
              </a:spcAft>
              <a:buFont typeface="Arial" charset="0"/>
              <a:buNone/>
            </a:pPr>
            <a:r>
              <a:rPr lang="en-US" sz="1400" dirty="0">
                <a:solidFill>
                  <a:srgbClr val="FFFFFF"/>
                </a:solidFill>
              </a:rPr>
              <a:t>Agriculture and Food</a:t>
            </a:r>
          </a:p>
          <a:p>
            <a:pPr marL="216000" lvl="1" indent="0">
              <a:lnSpc>
                <a:spcPts val="2200"/>
              </a:lnSpc>
              <a:spcBef>
                <a:spcPct val="0"/>
              </a:spcBef>
              <a:spcAft>
                <a:spcPts val="400"/>
              </a:spcAft>
              <a:buFont typeface="Arial" pitchFamily="34" charset="0"/>
              <a:buNone/>
            </a:pPr>
            <a:r>
              <a:rPr lang="en-AU" sz="1400" dirty="0">
                <a:solidFill>
                  <a:srgbClr val="FFFFFF"/>
                </a:solidFill>
              </a:rPr>
              <a:t>Data, Digital and Cyber Security</a:t>
            </a:r>
          </a:p>
          <a:p>
            <a:pPr marL="216000" lvl="1" indent="0">
              <a:lnSpc>
                <a:spcPts val="2200"/>
              </a:lnSpc>
              <a:spcBef>
                <a:spcPct val="0"/>
              </a:spcBef>
              <a:spcAft>
                <a:spcPts val="400"/>
              </a:spcAft>
              <a:buFont typeface="Arial" charset="0"/>
              <a:buNone/>
            </a:pPr>
            <a:r>
              <a:rPr lang="en-US" sz="1400" dirty="0">
                <a:solidFill>
                  <a:srgbClr val="FFFFFF"/>
                </a:solidFill>
              </a:rPr>
              <a:t>Energy</a:t>
            </a:r>
          </a:p>
          <a:p>
            <a:pPr marL="216000" lvl="1" indent="0">
              <a:lnSpc>
                <a:spcPts val="2200"/>
              </a:lnSpc>
              <a:spcBef>
                <a:spcPct val="0"/>
              </a:spcBef>
              <a:spcAft>
                <a:spcPts val="400"/>
              </a:spcAft>
              <a:buFont typeface="Arial" pitchFamily="34" charset="0"/>
              <a:buNone/>
            </a:pPr>
            <a:r>
              <a:rPr lang="en-US" sz="1400" dirty="0">
                <a:solidFill>
                  <a:srgbClr val="FFFFFF"/>
                </a:solidFill>
              </a:rPr>
              <a:t>Health and Biosecurity</a:t>
            </a:r>
          </a:p>
          <a:p>
            <a:pPr marL="216000" lvl="1" indent="0">
              <a:lnSpc>
                <a:spcPts val="2200"/>
              </a:lnSpc>
              <a:spcBef>
                <a:spcPct val="0"/>
              </a:spcBef>
              <a:spcAft>
                <a:spcPts val="400"/>
              </a:spcAft>
              <a:buFont typeface="Arial" pitchFamily="34" charset="0"/>
              <a:buNone/>
            </a:pPr>
            <a:r>
              <a:rPr lang="en-US" sz="1400" dirty="0">
                <a:solidFill>
                  <a:srgbClr val="FFFFFF"/>
                </a:solidFill>
              </a:rPr>
              <a:t>Land and Water</a:t>
            </a:r>
          </a:p>
          <a:p>
            <a:pPr marL="216000" lvl="1" indent="0">
              <a:lnSpc>
                <a:spcPts val="2200"/>
              </a:lnSpc>
              <a:spcBef>
                <a:spcPct val="0"/>
              </a:spcBef>
              <a:spcAft>
                <a:spcPts val="400"/>
              </a:spcAft>
              <a:buFont typeface="Arial" pitchFamily="34" charset="0"/>
              <a:buNone/>
            </a:pPr>
            <a:r>
              <a:rPr lang="en-US" sz="1400" dirty="0">
                <a:solidFill>
                  <a:srgbClr val="FFFFFF"/>
                </a:solidFill>
              </a:rPr>
              <a:t>Manufacturing</a:t>
            </a:r>
          </a:p>
          <a:p>
            <a:pPr marL="216000" lvl="1" indent="0">
              <a:lnSpc>
                <a:spcPts val="2200"/>
              </a:lnSpc>
              <a:spcBef>
                <a:spcPct val="0"/>
              </a:spcBef>
              <a:spcAft>
                <a:spcPts val="400"/>
              </a:spcAft>
              <a:buFont typeface="Arial" pitchFamily="34" charset="0"/>
              <a:buNone/>
            </a:pPr>
            <a:r>
              <a:rPr lang="en-US" sz="1400" dirty="0">
                <a:solidFill>
                  <a:srgbClr val="FFFFFF"/>
                </a:solidFill>
              </a:rPr>
              <a:t>Mineral Resources </a:t>
            </a:r>
          </a:p>
          <a:p>
            <a:pPr marL="216000" lvl="1" indent="0">
              <a:lnSpc>
                <a:spcPts val="2200"/>
              </a:lnSpc>
              <a:spcBef>
                <a:spcPct val="0"/>
              </a:spcBef>
              <a:spcAft>
                <a:spcPts val="400"/>
              </a:spcAft>
              <a:buFont typeface="Arial" pitchFamily="34" charset="0"/>
              <a:buNone/>
            </a:pPr>
            <a:r>
              <a:rPr lang="en-US" sz="1400" dirty="0">
                <a:solidFill>
                  <a:srgbClr val="FFFFFF"/>
                </a:solidFill>
              </a:rPr>
              <a:t>Oceans and Atmosphere</a:t>
            </a:r>
          </a:p>
          <a:p>
            <a:pPr marL="216000" lvl="1" indent="0">
              <a:lnSpc>
                <a:spcPts val="2200"/>
              </a:lnSpc>
              <a:spcBef>
                <a:spcPct val="0"/>
              </a:spcBef>
              <a:spcAft>
                <a:spcPts val="400"/>
              </a:spcAft>
              <a:buFont typeface="Arial" pitchFamily="34" charset="0"/>
              <a:buNone/>
            </a:pPr>
            <a:r>
              <a:rPr lang="en-AU" sz="1400" dirty="0">
                <a:solidFill>
                  <a:srgbClr val="FFFFFF"/>
                </a:solidFill>
              </a:rPr>
              <a:t>Astronomy and Space Science</a:t>
            </a:r>
          </a:p>
          <a:p>
            <a:pPr marL="216000" lvl="1" indent="0">
              <a:lnSpc>
                <a:spcPts val="2200"/>
              </a:lnSpc>
              <a:spcBef>
                <a:spcPct val="0"/>
              </a:spcBef>
              <a:spcAft>
                <a:spcPts val="400"/>
              </a:spcAft>
              <a:buFont typeface="Arial" pitchFamily="34" charset="0"/>
              <a:buNone/>
            </a:pPr>
            <a:r>
              <a:rPr lang="en-AU" sz="1400" dirty="0">
                <a:solidFill>
                  <a:srgbClr val="FFFFFF"/>
                </a:solidFill>
              </a:rPr>
              <a:t>Research Infrastructure</a:t>
            </a:r>
          </a:p>
          <a:p>
            <a:pPr marL="216000" lvl="1" indent="0">
              <a:lnSpc>
                <a:spcPts val="2200"/>
              </a:lnSpc>
              <a:spcBef>
                <a:spcPct val="0"/>
              </a:spcBef>
              <a:spcAft>
                <a:spcPts val="400"/>
              </a:spcAft>
              <a:buFont typeface="Arial" pitchFamily="34" charset="0"/>
              <a:buNone/>
            </a:pPr>
            <a:r>
              <a:rPr lang="en-AU" sz="1400" dirty="0">
                <a:solidFill>
                  <a:srgbClr val="FFFFFF"/>
                </a:solidFill>
              </a:rPr>
              <a:t>Research Collections</a:t>
            </a:r>
          </a:p>
          <a:p>
            <a:pPr marL="216000" lvl="1" indent="0">
              <a:lnSpc>
                <a:spcPts val="2200"/>
              </a:lnSpc>
              <a:spcBef>
                <a:spcPct val="0"/>
              </a:spcBef>
              <a:spcAft>
                <a:spcPts val="400"/>
              </a:spcAft>
              <a:buFont typeface="Arial" pitchFamily="34" charset="0"/>
              <a:buNone/>
            </a:pPr>
            <a:r>
              <a:rPr lang="en-AU" sz="1400" dirty="0">
                <a:solidFill>
                  <a:srgbClr val="FFFFFF"/>
                </a:solidFill>
              </a:rPr>
              <a:t>Education</a:t>
            </a:r>
            <a:endParaRPr lang="en-US" sz="1400" dirty="0">
              <a:solidFill>
                <a:srgbClr val="FFFFFF"/>
              </a:solidFill>
            </a:endParaRPr>
          </a:p>
        </p:txBody>
      </p:sp>
      <p:sp>
        <p:nvSpPr>
          <p:cNvPr id="9" name="Title 1"/>
          <p:cNvSpPr>
            <a:spLocks noGrp="1"/>
          </p:cNvSpPr>
          <p:nvPr>
            <p:ph type="title"/>
          </p:nvPr>
        </p:nvSpPr>
        <p:spPr/>
        <p:txBody>
          <a:bodyPr rtlCol="0">
            <a:normAutofit/>
          </a:bodyPr>
          <a:lstStyle/>
          <a:p>
            <a:pPr fontAlgn="auto">
              <a:spcAft>
                <a:spcPts val="0"/>
              </a:spcAft>
              <a:defRPr/>
            </a:pPr>
            <a:r>
              <a:rPr lang="en-US" sz="4400" dirty="0">
                <a:solidFill>
                  <a:schemeClr val="bg1"/>
                </a:solidFill>
              </a:rPr>
              <a:t>CSIRO’s focus areas</a:t>
            </a:r>
            <a:endParaRPr lang="en-AU" sz="4400" dirty="0">
              <a:solidFill>
                <a:schemeClr val="bg1"/>
              </a:solidFill>
            </a:endParaRPr>
          </a:p>
        </p:txBody>
      </p:sp>
      <p:pic>
        <p:nvPicPr>
          <p:cNvPr id="12" name="Picture 1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0413" y="1761335"/>
            <a:ext cx="148706" cy="162647"/>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959" y="4105598"/>
            <a:ext cx="179615" cy="193432"/>
          </a:xfrm>
          <a:prstGeom prst="rect">
            <a:avLst/>
          </a:prstGeom>
        </p:spPr>
      </p:pic>
      <p:pic>
        <p:nvPicPr>
          <p:cNvPr id="20" name="Picture 19"/>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96845" y="4399284"/>
            <a:ext cx="175842" cy="164119"/>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810" y="4736262"/>
            <a:ext cx="191912" cy="173339"/>
          </a:xfrm>
          <a:prstGeom prst="rect">
            <a:avLst/>
          </a:prstGeom>
        </p:spPr>
      </p:pic>
      <p:pic>
        <p:nvPicPr>
          <p:cNvPr id="5" name="Picture 4"/>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510158" y="1419623"/>
            <a:ext cx="149217" cy="201645"/>
          </a:xfrm>
          <a:prstGeom prst="rect">
            <a:avLst/>
          </a:prstGeom>
        </p:spPr>
      </p:pic>
      <p:pic>
        <p:nvPicPr>
          <p:cNvPr id="6" name="Picture 5"/>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485443" y="2070427"/>
            <a:ext cx="198647" cy="268442"/>
          </a:xfrm>
          <a:prstGeom prst="rect">
            <a:avLst/>
          </a:prstGeom>
        </p:spPr>
      </p:pic>
      <p:pic>
        <p:nvPicPr>
          <p:cNvPr id="7" name="Picture 6"/>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81399" y="2388996"/>
            <a:ext cx="206734" cy="279371"/>
          </a:xfrm>
          <a:prstGeom prst="rect">
            <a:avLst/>
          </a:prstGeom>
        </p:spPr>
      </p:pic>
      <p:pic>
        <p:nvPicPr>
          <p:cNvPr id="22" name="Picture 21"/>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475551" y="2698423"/>
            <a:ext cx="218431" cy="295178"/>
          </a:xfrm>
          <a:prstGeom prst="rect">
            <a:avLst/>
          </a:prstGeom>
        </p:spPr>
      </p:pic>
      <p:pic>
        <p:nvPicPr>
          <p:cNvPr id="23" name="Picture 22"/>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460623" y="3016918"/>
            <a:ext cx="248287" cy="335524"/>
          </a:xfrm>
          <a:prstGeom prst="rect">
            <a:avLst/>
          </a:prstGeom>
        </p:spPr>
      </p:pic>
      <p:pic>
        <p:nvPicPr>
          <p:cNvPr id="24" name="Picture 23"/>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434540" y="3310267"/>
            <a:ext cx="300452" cy="406017"/>
          </a:xfrm>
          <a:prstGeom prst="rect">
            <a:avLst/>
          </a:prstGeom>
        </p:spPr>
      </p:pic>
      <p:pic>
        <p:nvPicPr>
          <p:cNvPr id="25" name="Picture 24"/>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421824" y="3628776"/>
            <a:ext cx="325884" cy="440384"/>
          </a:xfrm>
          <a:prstGeom prst="rect">
            <a:avLst/>
          </a:prstGeom>
        </p:spPr>
      </p:pic>
      <p:pic>
        <p:nvPicPr>
          <p:cNvPr id="26" name="Picture 25"/>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449312" y="4984050"/>
            <a:ext cx="270908" cy="366092"/>
          </a:xfrm>
          <a:prstGeom prst="rect">
            <a:avLst/>
          </a:prstGeom>
        </p:spPr>
      </p:pic>
      <p:sp>
        <p:nvSpPr>
          <p:cNvPr id="2" name="Footer Placeholder 1"/>
          <p:cNvSpPr>
            <a:spLocks noGrp="1"/>
          </p:cNvSpPr>
          <p:nvPr>
            <p:ph type="ftr" sz="quarter" idx="11"/>
          </p:nvPr>
        </p:nvSpPr>
        <p:spPr/>
        <p:txBody>
          <a:bodyPr/>
          <a:lstStyle/>
          <a:p>
            <a:r>
              <a:rPr lang="en-AU"/>
              <a:t>Innovate. Improve. Grow.</a:t>
            </a:r>
            <a:endParaRPr lang="en-AU" dirty="0"/>
          </a:p>
        </p:txBody>
      </p:sp>
      <p:sp>
        <p:nvSpPr>
          <p:cNvPr id="3" name="Slide Number Placeholder 2"/>
          <p:cNvSpPr>
            <a:spLocks noGrp="1"/>
          </p:cNvSpPr>
          <p:nvPr>
            <p:ph type="sldNum" sz="quarter" idx="4"/>
          </p:nvPr>
        </p:nvSpPr>
        <p:spPr/>
        <p:txBody>
          <a:bodyPr/>
          <a:lstStyle/>
          <a:p>
            <a:fld id="{2ABE124A-B5C5-46E0-B944-45307B126769}" type="slidenum">
              <a:rPr lang="en-AU" smtClean="0"/>
              <a:pPr/>
              <a:t>4</a:t>
            </a:fld>
            <a:r>
              <a:rPr lang="en-AU"/>
              <a:t>  |</a:t>
            </a:r>
            <a:endParaRPr lang="en-AU" dirty="0"/>
          </a:p>
        </p:txBody>
      </p:sp>
    </p:spTree>
    <p:extLst>
      <p:ext uri="{BB962C8B-B14F-4D97-AF65-F5344CB8AC3E}">
        <p14:creationId xmlns:p14="http://schemas.microsoft.com/office/powerpoint/2010/main" val="21716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AU" sz="4000" dirty="0">
                <a:solidFill>
                  <a:schemeClr val="bg1"/>
                </a:solidFill>
              </a:rPr>
              <a:t>CSIRO does the extraordinary everyday</a:t>
            </a:r>
          </a:p>
        </p:txBody>
      </p:sp>
      <p:sp>
        <p:nvSpPr>
          <p:cNvPr id="17411" name="Footer Placeholder 3"/>
          <p:cNvSpPr>
            <a:spLocks noGrp="1"/>
          </p:cNvSpPr>
          <p:nvPr>
            <p:ph type="ftr"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AU"/>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5</a:t>
            </a:fld>
            <a:r>
              <a:rPr lang="en-AU"/>
              <a:t>  |</a:t>
            </a:r>
            <a:endParaRPr lang="en-AU" dirty="0"/>
          </a:p>
        </p:txBody>
      </p:sp>
      <p:sp>
        <p:nvSpPr>
          <p:cNvPr id="4" name="Rectangle 3"/>
          <p:cNvSpPr/>
          <p:nvPr/>
        </p:nvSpPr>
        <p:spPr>
          <a:xfrm>
            <a:off x="358776" y="5436732"/>
            <a:ext cx="4572000" cy="553998"/>
          </a:xfrm>
          <a:prstGeom prst="rect">
            <a:avLst/>
          </a:prstGeom>
        </p:spPr>
        <p:txBody>
          <a:bodyPr lIns="0" tIns="0" rIns="0" bIns="0">
            <a:spAutoFit/>
          </a:bodyPr>
          <a:lstStyle/>
          <a:p>
            <a:r>
              <a:rPr lang="en-AU" sz="1200" b="1" dirty="0">
                <a:solidFill>
                  <a:schemeClr val="bg1"/>
                </a:solidFill>
              </a:rPr>
              <a:t>THE CSIRO-BUILT RECEIVER FOR CHINA’S FAST RADIO TELESCOPE IN CSIRO'S ANECHOIC CHAMBER,  SYDNEY – THE SAME FACILITY FAST WIFI WAS INVENTED.</a:t>
            </a:r>
            <a:endParaRPr lang="en-AU" sz="1200" dirty="0">
              <a:solidFill>
                <a:schemeClr val="bg1"/>
              </a:solidFill>
            </a:endParaRPr>
          </a:p>
        </p:txBody>
      </p:sp>
      <p:sp>
        <p:nvSpPr>
          <p:cNvPr id="21" name="Content Placeholder 2"/>
          <p:cNvSpPr txBox="1">
            <a:spLocks/>
          </p:cNvSpPr>
          <p:nvPr/>
        </p:nvSpPr>
        <p:spPr>
          <a:xfrm>
            <a:off x="360838" y="1265186"/>
            <a:ext cx="4931242" cy="3790139"/>
          </a:xfrm>
          <a:prstGeom prst="rect">
            <a:avLst/>
          </a:prstGeom>
          <a:solidFill>
            <a:srgbClr val="00313C"/>
          </a:solidFill>
        </p:spPr>
        <p:txBody>
          <a:bodyPr vert="horz" lIns="288000" tIns="288000" rIns="72000" bIns="216000" numCol="2"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4500" lvl="1" indent="0">
              <a:spcBef>
                <a:spcPct val="0"/>
              </a:spcBef>
              <a:spcAft>
                <a:spcPts val="2400"/>
              </a:spcAft>
              <a:buFont typeface="Arial" charset="0"/>
              <a:buNone/>
            </a:pPr>
            <a:r>
              <a:rPr lang="en-AU" sz="1400" dirty="0">
                <a:solidFill>
                  <a:srgbClr val="FFFFFF"/>
                </a:solidFill>
              </a:rPr>
              <a:t>FAST WLAN </a:t>
            </a:r>
            <a:br>
              <a:rPr lang="en-AU" sz="1400" dirty="0">
                <a:solidFill>
                  <a:srgbClr val="FFFFFF"/>
                </a:solidFill>
              </a:rPr>
            </a:br>
            <a:r>
              <a:rPr lang="en-AU" sz="1400" dirty="0">
                <a:solidFill>
                  <a:srgbClr val="FFFFFF"/>
                </a:solidFill>
              </a:rPr>
              <a:t>making </a:t>
            </a:r>
            <a:r>
              <a:rPr lang="en-AU" sz="1400" dirty="0" err="1">
                <a:solidFill>
                  <a:srgbClr val="FFFFFF"/>
                </a:solidFill>
              </a:rPr>
              <a:t>WiFi</a:t>
            </a:r>
            <a:r>
              <a:rPr lang="en-AU" sz="1400" dirty="0">
                <a:solidFill>
                  <a:srgbClr val="FFFFFF"/>
                </a:solidFill>
              </a:rPr>
              <a:t> possible</a:t>
            </a:r>
          </a:p>
          <a:p>
            <a:pPr marL="444500" lvl="1" indent="0">
              <a:spcBef>
                <a:spcPct val="0"/>
              </a:spcBef>
              <a:spcAft>
                <a:spcPts val="2400"/>
              </a:spcAft>
              <a:buFont typeface="Arial" charset="0"/>
              <a:buNone/>
            </a:pPr>
            <a:r>
              <a:rPr lang="en-US" sz="1400" dirty="0">
                <a:solidFill>
                  <a:srgbClr val="FFFFFF"/>
                </a:solidFill>
              </a:rPr>
              <a:t>Polymer banknotes</a:t>
            </a:r>
          </a:p>
          <a:p>
            <a:pPr marL="444500" lvl="1" indent="0">
              <a:spcBef>
                <a:spcPct val="0"/>
              </a:spcBef>
              <a:spcAft>
                <a:spcPts val="2400"/>
              </a:spcAft>
              <a:buFont typeface="Arial" charset="0"/>
              <a:buNone/>
            </a:pPr>
            <a:r>
              <a:rPr lang="en-US" sz="1400" dirty="0">
                <a:solidFill>
                  <a:srgbClr val="FFFFFF"/>
                </a:solidFill>
              </a:rPr>
              <a:t>Relenza flu treatment</a:t>
            </a:r>
          </a:p>
          <a:p>
            <a:pPr marL="444500" lvl="1" indent="0">
              <a:spcBef>
                <a:spcPct val="0"/>
              </a:spcBef>
              <a:spcAft>
                <a:spcPts val="2400"/>
              </a:spcAft>
              <a:buFont typeface="Arial" charset="0"/>
              <a:buNone/>
            </a:pPr>
            <a:r>
              <a:rPr lang="en-US" sz="1400" dirty="0">
                <a:solidFill>
                  <a:srgbClr val="FFFFFF"/>
                </a:solidFill>
              </a:rPr>
              <a:t>Total Wellbeing Diet</a:t>
            </a:r>
          </a:p>
          <a:p>
            <a:pPr marL="444500" lvl="1" indent="0">
              <a:spcBef>
                <a:spcPct val="0"/>
              </a:spcBef>
              <a:spcAft>
                <a:spcPts val="2400"/>
              </a:spcAft>
              <a:buNone/>
            </a:pPr>
            <a:r>
              <a:rPr lang="en-US" sz="1400" dirty="0" err="1">
                <a:solidFill>
                  <a:srgbClr val="FFFFFF"/>
                </a:solidFill>
              </a:rPr>
              <a:t>Equivac</a:t>
            </a:r>
            <a:r>
              <a:rPr lang="en-US" sz="1400" dirty="0">
                <a:solidFill>
                  <a:srgbClr val="FFFFFF"/>
                </a:solidFill>
              </a:rPr>
              <a:t>® </a:t>
            </a:r>
            <a:r>
              <a:rPr lang="en-US" sz="1400" dirty="0" err="1">
                <a:solidFill>
                  <a:srgbClr val="FFFFFF"/>
                </a:solidFill>
              </a:rPr>
              <a:t>HeV</a:t>
            </a:r>
            <a:r>
              <a:rPr lang="en-US" sz="1400" dirty="0">
                <a:solidFill>
                  <a:srgbClr val="FFFFFF"/>
                </a:solidFill>
              </a:rPr>
              <a:t> Vaccine </a:t>
            </a:r>
            <a:br>
              <a:rPr lang="en-US" sz="1400" dirty="0">
                <a:solidFill>
                  <a:srgbClr val="FFFFFF"/>
                </a:solidFill>
              </a:rPr>
            </a:br>
            <a:r>
              <a:rPr lang="en-US" sz="1400" dirty="0">
                <a:solidFill>
                  <a:srgbClr val="FFFFFF"/>
                </a:solidFill>
              </a:rPr>
              <a:t>for Hendra virus</a:t>
            </a:r>
          </a:p>
          <a:p>
            <a:pPr marL="444500" lvl="1" indent="0">
              <a:spcBef>
                <a:spcPct val="0"/>
              </a:spcBef>
              <a:spcAft>
                <a:spcPts val="2400"/>
              </a:spcAft>
              <a:buNone/>
            </a:pPr>
            <a:r>
              <a:rPr lang="en-US" sz="1400" dirty="0">
                <a:solidFill>
                  <a:srgbClr val="FFFFFF"/>
                </a:solidFill>
              </a:rPr>
              <a:t>Softly washing liquid</a:t>
            </a:r>
          </a:p>
          <a:p>
            <a:pPr marL="628650" lvl="1" indent="0">
              <a:spcAft>
                <a:spcPts val="2400"/>
              </a:spcAft>
              <a:buFont typeface="Arial" charset="0"/>
              <a:buNone/>
            </a:pPr>
            <a:r>
              <a:rPr lang="en-US" sz="1400" dirty="0">
                <a:solidFill>
                  <a:srgbClr val="FFFFFF"/>
                </a:solidFill>
              </a:rPr>
              <a:t>Self twisting yarn</a:t>
            </a:r>
          </a:p>
          <a:p>
            <a:pPr marL="628650" lvl="1" indent="0">
              <a:spcBef>
                <a:spcPct val="0"/>
              </a:spcBef>
              <a:spcAft>
                <a:spcPts val="2400"/>
              </a:spcAft>
              <a:buFont typeface="Arial" charset="0"/>
              <a:buNone/>
            </a:pPr>
            <a:r>
              <a:rPr lang="en-US" sz="1400" dirty="0">
                <a:solidFill>
                  <a:srgbClr val="FFFFFF"/>
                </a:solidFill>
              </a:rPr>
              <a:t>Extended wear </a:t>
            </a:r>
            <a:br>
              <a:rPr lang="en-US" sz="1400" dirty="0">
                <a:solidFill>
                  <a:srgbClr val="FFFFFF"/>
                </a:solidFill>
              </a:rPr>
            </a:br>
            <a:r>
              <a:rPr lang="en-US" sz="1400" dirty="0">
                <a:solidFill>
                  <a:srgbClr val="FFFFFF"/>
                </a:solidFill>
              </a:rPr>
              <a:t>contact lenses</a:t>
            </a:r>
          </a:p>
          <a:p>
            <a:pPr marL="628650" lvl="1" indent="0">
              <a:spcBef>
                <a:spcPct val="0"/>
              </a:spcBef>
              <a:spcAft>
                <a:spcPts val="2400"/>
              </a:spcAft>
              <a:buFont typeface="Arial" charset="0"/>
              <a:buNone/>
            </a:pPr>
            <a:r>
              <a:rPr lang="en-US" sz="1400" dirty="0" err="1">
                <a:solidFill>
                  <a:srgbClr val="FFFFFF"/>
                </a:solidFill>
              </a:rPr>
              <a:t>Barleymax</a:t>
            </a:r>
            <a:r>
              <a:rPr lang="en-US" sz="1400" dirty="0">
                <a:solidFill>
                  <a:srgbClr val="FFFFFF"/>
                </a:solidFill>
              </a:rPr>
              <a:t>™ </a:t>
            </a:r>
            <a:br>
              <a:rPr lang="en-US" sz="1400" dirty="0">
                <a:solidFill>
                  <a:srgbClr val="FFFFFF"/>
                </a:solidFill>
              </a:rPr>
            </a:br>
            <a:r>
              <a:rPr lang="en-US" sz="1400" dirty="0">
                <a:solidFill>
                  <a:srgbClr val="FFFFFF"/>
                </a:solidFill>
              </a:rPr>
              <a:t>high-</a:t>
            </a:r>
            <a:r>
              <a:rPr lang="en-US" sz="1400" dirty="0" err="1">
                <a:solidFill>
                  <a:srgbClr val="FFFFFF"/>
                </a:solidFill>
              </a:rPr>
              <a:t>fibre</a:t>
            </a:r>
            <a:r>
              <a:rPr lang="en-US" sz="1400" dirty="0">
                <a:solidFill>
                  <a:srgbClr val="FFFFFF"/>
                </a:solidFill>
              </a:rPr>
              <a:t> wholegrain</a:t>
            </a:r>
          </a:p>
          <a:p>
            <a:pPr marL="628650" lvl="1" indent="0">
              <a:spcBef>
                <a:spcPct val="0"/>
              </a:spcBef>
              <a:spcAft>
                <a:spcPts val="2400"/>
              </a:spcAft>
              <a:buNone/>
            </a:pPr>
            <a:r>
              <a:rPr lang="en-US" sz="1400" dirty="0">
                <a:solidFill>
                  <a:srgbClr val="FFFFFF"/>
                </a:solidFill>
              </a:rPr>
              <a:t>Raft </a:t>
            </a:r>
            <a:r>
              <a:rPr lang="en-US" sz="1400" dirty="0" err="1">
                <a:solidFill>
                  <a:srgbClr val="FFFFFF"/>
                </a:solidFill>
              </a:rPr>
              <a:t>polymerisation</a:t>
            </a:r>
            <a:endParaRPr lang="en-US" sz="1400" dirty="0">
              <a:solidFill>
                <a:srgbClr val="FFFFFF"/>
              </a:solidFill>
            </a:endParaRPr>
          </a:p>
          <a:p>
            <a:pPr marL="628650" lvl="1" indent="0">
              <a:spcBef>
                <a:spcPct val="0"/>
              </a:spcBef>
              <a:spcAft>
                <a:spcPts val="2400"/>
              </a:spcAft>
              <a:buNone/>
            </a:pPr>
            <a:r>
              <a:rPr lang="en-US" sz="1400" dirty="0" err="1">
                <a:solidFill>
                  <a:srgbClr val="FFFFFF"/>
                </a:solidFill>
              </a:rPr>
              <a:t>Aerogard</a:t>
            </a:r>
            <a:endParaRPr lang="en-US" sz="1400" dirty="0">
              <a:solidFill>
                <a:srgbClr val="FFFFFF"/>
              </a:solidFill>
            </a:endParaRPr>
          </a:p>
          <a:p>
            <a:pPr marL="628650" lvl="1" indent="0">
              <a:spcBef>
                <a:spcPct val="0"/>
              </a:spcBef>
              <a:spcAft>
                <a:spcPts val="2400"/>
              </a:spcAft>
              <a:buFont typeface="Arial" charset="0"/>
              <a:buNone/>
            </a:pPr>
            <a:r>
              <a:rPr lang="en-US" sz="1400" dirty="0" err="1">
                <a:solidFill>
                  <a:srgbClr val="FFFFFF"/>
                </a:solidFill>
              </a:rPr>
              <a:t>Novacq</a:t>
            </a:r>
            <a:r>
              <a:rPr lang="en-US" sz="1400" dirty="0">
                <a:solidFill>
                  <a:srgbClr val="FFFFFF"/>
                </a:solidFill>
              </a:rPr>
              <a:t>™ prawn feed</a:t>
            </a:r>
          </a:p>
        </p:txBody>
      </p:sp>
      <p:pic>
        <p:nvPicPr>
          <p:cNvPr id="9" name="Picture 3" descr="Wif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689" y="1533931"/>
            <a:ext cx="342828" cy="370607"/>
          </a:xfrm>
          <a:prstGeom prst="rect">
            <a:avLst/>
          </a:prstGeom>
          <a:noFill/>
          <a:ln w="9525">
            <a:noFill/>
            <a:miter lim="800000"/>
            <a:headEnd/>
            <a:tailEnd/>
          </a:ln>
        </p:spPr>
      </p:pic>
      <p:pic>
        <p:nvPicPr>
          <p:cNvPr id="10" name="Picture 5" descr="Yarn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0631" y="1468713"/>
            <a:ext cx="376022" cy="366206"/>
          </a:xfrm>
          <a:prstGeom prst="rect">
            <a:avLst/>
          </a:prstGeom>
          <a:noFill/>
          <a:ln w="9525">
            <a:noFill/>
            <a:miter lim="800000"/>
            <a:headEnd/>
            <a:tailEnd/>
          </a:ln>
        </p:spPr>
      </p:pic>
      <p:pic>
        <p:nvPicPr>
          <p:cNvPr id="11" name="Picture 6" descr="Book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8063" y="3181834"/>
            <a:ext cx="410081" cy="306434"/>
          </a:xfrm>
          <a:prstGeom prst="rect">
            <a:avLst/>
          </a:prstGeom>
          <a:noFill/>
          <a:ln w="9525">
            <a:noFill/>
            <a:miter lim="800000"/>
            <a:headEnd/>
            <a:tailEnd/>
          </a:ln>
        </p:spPr>
      </p:pic>
      <p:pic>
        <p:nvPicPr>
          <p:cNvPr id="12" name="Picture 7" descr="Money Notes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5472" y="2211383"/>
            <a:ext cx="415262" cy="246260"/>
          </a:xfrm>
          <a:prstGeom prst="rect">
            <a:avLst/>
          </a:prstGeom>
          <a:noFill/>
          <a:ln w="9525">
            <a:noFill/>
            <a:miter lim="800000"/>
            <a:headEnd/>
            <a:tailEnd/>
          </a:ln>
        </p:spPr>
      </p:pic>
      <p:pic>
        <p:nvPicPr>
          <p:cNvPr id="13" name="Picture 8" descr="Eye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49787" y="2092097"/>
            <a:ext cx="417710" cy="256783"/>
          </a:xfrm>
          <a:prstGeom prst="rect">
            <a:avLst/>
          </a:prstGeom>
          <a:noFill/>
          <a:ln w="9525">
            <a:noFill/>
            <a:miter lim="800000"/>
            <a:headEnd/>
            <a:tailEnd/>
          </a:ln>
        </p:spPr>
      </p:pic>
      <p:pic>
        <p:nvPicPr>
          <p:cNvPr id="14" name="Picture 9" descr="Person with thermometer in mouth "/>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9734" y="2628729"/>
            <a:ext cx="366738" cy="377549"/>
          </a:xfrm>
          <a:prstGeom prst="rect">
            <a:avLst/>
          </a:prstGeom>
          <a:noFill/>
          <a:ln w="9525">
            <a:noFill/>
            <a:miter lim="800000"/>
            <a:headEnd/>
            <a:tailEnd/>
          </a:ln>
        </p:spPr>
      </p:pic>
      <p:pic>
        <p:nvPicPr>
          <p:cNvPr id="15" name="Picture 11" descr="Grai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50631" y="2740431"/>
            <a:ext cx="216022" cy="344818"/>
          </a:xfrm>
          <a:prstGeom prst="rect">
            <a:avLst/>
          </a:prstGeom>
          <a:noFill/>
          <a:ln w="9525">
            <a:noFill/>
            <a:miter lim="800000"/>
            <a:headEnd/>
            <a:tailEnd/>
          </a:ln>
        </p:spPr>
      </p:pic>
      <p:pic>
        <p:nvPicPr>
          <p:cNvPr id="16" name="Picture 12" descr="Aerosol spray can "/>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1544" y="3819358"/>
            <a:ext cx="194196" cy="382680"/>
          </a:xfrm>
          <a:prstGeom prst="rect">
            <a:avLst/>
          </a:prstGeom>
          <a:noFill/>
          <a:ln w="9525">
            <a:noFill/>
            <a:miter lim="800000"/>
            <a:headEnd/>
            <a:tailEnd/>
          </a:ln>
        </p:spPr>
      </p:pic>
      <p:pic>
        <p:nvPicPr>
          <p:cNvPr id="17" name="Picture 13" descr="Prawn "/>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58475" y="4367397"/>
            <a:ext cx="343184" cy="340422"/>
          </a:xfrm>
          <a:prstGeom prst="rect">
            <a:avLst/>
          </a:prstGeom>
          <a:noFill/>
          <a:ln w="9525">
            <a:noFill/>
            <a:miter lim="800000"/>
            <a:headEnd/>
            <a:tailEnd/>
          </a:ln>
        </p:spPr>
      </p:pic>
      <p:pic>
        <p:nvPicPr>
          <p:cNvPr id="18" name="Picture 14" descr="Dots in lin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61232" y="3322058"/>
            <a:ext cx="394820" cy="304271"/>
          </a:xfrm>
          <a:prstGeom prst="rect">
            <a:avLst/>
          </a:prstGeom>
          <a:noFill/>
          <a:ln w="9525">
            <a:noFill/>
            <a:miter lim="800000"/>
            <a:headEnd/>
            <a:tailEnd/>
          </a:ln>
        </p:spPr>
      </p:pic>
      <p:pic>
        <p:nvPicPr>
          <p:cNvPr id="19" name="Picture 15" descr="Washing Machine "/>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1294" y="4342172"/>
            <a:ext cx="263619" cy="339911"/>
          </a:xfrm>
          <a:prstGeom prst="rect">
            <a:avLst/>
          </a:prstGeom>
          <a:noFill/>
          <a:ln w="9525">
            <a:noFill/>
            <a:miter lim="800000"/>
            <a:headEnd/>
            <a:tailEnd/>
          </a:ln>
        </p:spPr>
      </p:pic>
      <p:pic>
        <p:nvPicPr>
          <p:cNvPr id="20" name="Picture 16" descr="Syringe and bottle "/>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1294" y="3626329"/>
            <a:ext cx="263619" cy="508943"/>
          </a:xfrm>
          <a:prstGeom prst="rect">
            <a:avLst/>
          </a:prstGeom>
          <a:noFill/>
          <a:ln w="9525">
            <a:noFill/>
            <a:miter lim="800000"/>
            <a:headEnd/>
            <a:tailEnd/>
          </a:ln>
        </p:spPr>
      </p:pic>
    </p:spTree>
    <p:extLst>
      <p:ext uri="{BB962C8B-B14F-4D97-AF65-F5344CB8AC3E}">
        <p14:creationId xmlns:p14="http://schemas.microsoft.com/office/powerpoint/2010/main" val="332960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6" descr="GE Logo "/>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74662" y="4018353"/>
            <a:ext cx="616247" cy="661220"/>
          </a:xfrm>
          <a:prstGeom prst="rect">
            <a:avLst/>
          </a:prstGeom>
          <a:noFill/>
          <a:ln w="9525">
            <a:noFill/>
            <a:miter lim="800000"/>
            <a:headEnd/>
            <a:tailEnd/>
          </a:ln>
        </p:spPr>
      </p:pic>
      <p:pic>
        <p:nvPicPr>
          <p:cNvPr id="37" name="Picture 13" descr="Boeing Logo "/>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82433" y="3939602"/>
            <a:ext cx="1152128" cy="625369"/>
          </a:xfrm>
          <a:prstGeom prst="rect">
            <a:avLst/>
          </a:prstGeom>
          <a:noFill/>
          <a:ln w="9525">
            <a:noFill/>
            <a:miter lim="800000"/>
            <a:headEnd/>
            <a:tailEnd/>
          </a:ln>
        </p:spPr>
      </p:pic>
      <p:pic>
        <p:nvPicPr>
          <p:cNvPr id="39" name="Picture 38" descr="Nasa-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4925" y="2159599"/>
            <a:ext cx="767826" cy="658340"/>
          </a:xfrm>
          <a:prstGeom prst="rect">
            <a:avLst/>
          </a:prstGeom>
          <a:noFill/>
          <a:ln w="9525">
            <a:noFill/>
            <a:miter lim="800000"/>
            <a:headEnd/>
            <a:tailEnd/>
          </a:ln>
        </p:spPr>
      </p:pic>
      <p:pic>
        <p:nvPicPr>
          <p:cNvPr id="40" name="Picture 17" descr="Lockheed Martin Logo "/>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745524" y="5091609"/>
            <a:ext cx="1353804" cy="520396"/>
          </a:xfrm>
          <a:prstGeom prst="rect">
            <a:avLst/>
          </a:prstGeom>
          <a:noFill/>
          <a:ln w="9525">
            <a:noFill/>
            <a:miter lim="800000"/>
            <a:headEnd/>
            <a:tailEnd/>
          </a:ln>
        </p:spPr>
      </p:pic>
      <p:pic>
        <p:nvPicPr>
          <p:cNvPr id="41" name="Picture 18" descr="VESTAS_LOGO"/>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567805" y="5272013"/>
            <a:ext cx="1008112" cy="186959"/>
          </a:xfrm>
          <a:prstGeom prst="rect">
            <a:avLst/>
          </a:prstGeom>
          <a:noFill/>
          <a:ln w="9525">
            <a:noFill/>
            <a:miter lim="800000"/>
            <a:headEnd/>
            <a:tailEnd/>
          </a:ln>
        </p:spPr>
      </p:pic>
      <p:pic>
        <p:nvPicPr>
          <p:cNvPr id="42" name="Picture 10" descr="Orica-Logo"/>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550576" y="4901660"/>
            <a:ext cx="1080120" cy="514499"/>
          </a:xfrm>
          <a:prstGeom prst="rect">
            <a:avLst/>
          </a:prstGeom>
          <a:noFill/>
          <a:ln w="9525">
            <a:noFill/>
            <a:miter lim="800000"/>
            <a:headEnd/>
            <a:tailEnd/>
          </a:ln>
        </p:spPr>
      </p:pic>
      <p:pic>
        <p:nvPicPr>
          <p:cNvPr id="44" name="Picture 40" descr="Chevron Logo"/>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472946" y="4902585"/>
            <a:ext cx="648072" cy="648072"/>
          </a:xfrm>
          <a:prstGeom prst="rect">
            <a:avLst/>
          </a:prstGeom>
          <a:noFill/>
          <a:ln w="9525">
            <a:noFill/>
            <a:miter lim="800000"/>
            <a:headEnd/>
            <a:tailEnd/>
          </a:ln>
        </p:spPr>
      </p:pic>
      <p:pic>
        <p:nvPicPr>
          <p:cNvPr id="50" name="Picture 2" descr="Nuctech "/>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7655269" y="3990516"/>
            <a:ext cx="1033693" cy="474688"/>
          </a:xfrm>
          <a:prstGeom prst="rect">
            <a:avLst/>
          </a:prstGeom>
          <a:noFill/>
          <a:ln w="9525">
            <a:noFill/>
            <a:miter lim="800000"/>
            <a:headEnd/>
            <a:tailEnd/>
          </a:ln>
        </p:spPr>
      </p:pic>
      <p:pic>
        <p:nvPicPr>
          <p:cNvPr id="51" name="Picture 4" descr="CHina Huaneng Group Logo "/>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195874" y="3069421"/>
            <a:ext cx="1586018" cy="478463"/>
          </a:xfrm>
          <a:prstGeom prst="rect">
            <a:avLst/>
          </a:prstGeom>
          <a:noFill/>
          <a:ln w="9525">
            <a:noFill/>
            <a:miter lim="800000"/>
            <a:headEnd/>
            <a:tailEnd/>
          </a:ln>
        </p:spPr>
      </p:pic>
      <p:pic>
        <p:nvPicPr>
          <p:cNvPr id="53" name="Picture 39" descr="petronas logo "/>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7661545" y="2976143"/>
            <a:ext cx="1075456" cy="520001"/>
          </a:xfrm>
          <a:prstGeom prst="rect">
            <a:avLst/>
          </a:prstGeom>
          <a:noFill/>
          <a:ln w="9525">
            <a:noFill/>
            <a:miter lim="800000"/>
            <a:headEnd/>
            <a:tailEnd/>
          </a:ln>
        </p:spPr>
      </p:pic>
      <p:pic>
        <p:nvPicPr>
          <p:cNvPr id="55" name="Picture 2" descr="Bayer Logo"/>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2100697" y="4231942"/>
            <a:ext cx="550010" cy="480681"/>
          </a:xfrm>
          <a:prstGeom prst="rect">
            <a:avLst/>
          </a:prstGeom>
          <a:noFill/>
          <a:ln w="9525">
            <a:noFill/>
            <a:miter lim="800000"/>
            <a:headEnd/>
            <a:tailEnd/>
          </a:ln>
        </p:spPr>
      </p:pic>
      <p:pic>
        <p:nvPicPr>
          <p:cNvPr id="56" name="Picture 4" descr="University of Chile logo"/>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7121018" y="985066"/>
            <a:ext cx="1008112" cy="853018"/>
          </a:xfrm>
          <a:prstGeom prst="rect">
            <a:avLst/>
          </a:prstGeom>
          <a:noFill/>
        </p:spPr>
      </p:pic>
      <p:pic>
        <p:nvPicPr>
          <p:cNvPr id="57" name="Picture 5" descr="Deltares Logo "/>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6144850" y="3889758"/>
            <a:ext cx="1201862" cy="621252"/>
          </a:xfrm>
          <a:prstGeom prst="rect">
            <a:avLst/>
          </a:prstGeom>
          <a:noFill/>
          <a:ln w="9525">
            <a:noFill/>
            <a:miter lim="800000"/>
            <a:headEnd/>
            <a:tailEnd/>
          </a:ln>
        </p:spPr>
      </p:pic>
      <p:pic>
        <p:nvPicPr>
          <p:cNvPr id="60" name="Picture 10" descr="Chinese Academy of Sciences Logo "/>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2699792" y="1248212"/>
            <a:ext cx="1477144" cy="447404"/>
          </a:xfrm>
          <a:prstGeom prst="rect">
            <a:avLst/>
          </a:prstGeom>
          <a:noFill/>
          <a:ln w="9525">
            <a:noFill/>
            <a:miter lim="800000"/>
            <a:headEnd/>
            <a:tailEnd/>
          </a:ln>
        </p:spPr>
      </p:pic>
      <p:pic>
        <p:nvPicPr>
          <p:cNvPr id="61" name="Picture 11" descr="NOAA Logo "/>
          <p:cNvPicPr>
            <a:picLocks noChangeAspect="1" noChangeArrowheads="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2916170" y="2115639"/>
            <a:ext cx="663552" cy="702300"/>
          </a:xfrm>
          <a:prstGeom prst="rect">
            <a:avLst/>
          </a:prstGeom>
          <a:noFill/>
          <a:ln w="9525">
            <a:noFill/>
            <a:miter lim="800000"/>
            <a:headEnd/>
            <a:tailEnd/>
          </a:ln>
        </p:spPr>
      </p:pic>
      <p:pic>
        <p:nvPicPr>
          <p:cNvPr id="430" name="Picture 8" descr="Rio Tinto logo "/>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48624" y="5158909"/>
            <a:ext cx="1185937" cy="357254"/>
          </a:xfrm>
          <a:prstGeom prst="rect">
            <a:avLst/>
          </a:prstGeom>
          <a:noFill/>
        </p:spPr>
      </p:pic>
      <p:pic>
        <p:nvPicPr>
          <p:cNvPr id="16386" name="Picture 2" descr="Fraunhofer-Gesellschaft Logo ">
            <a:hlinkClick r:id="rId19"/>
          </p:cNvPr>
          <p:cNvPicPr>
            <a:picLocks noChangeAspect="1" noChangeArrowheads="1"/>
          </p:cNvPicPr>
          <p:nvPr/>
        </p:nvPicPr>
        <p:blipFill>
          <a:blip r:embed="rId20" cstate="email">
            <a:extLst>
              <a:ext uri="{28A0092B-C50C-407E-A947-70E740481C1C}">
                <a14:useLocalDpi xmlns:a14="http://schemas.microsoft.com/office/drawing/2010/main" val="0"/>
              </a:ext>
            </a:extLst>
          </a:blip>
          <a:srcRect/>
          <a:stretch>
            <a:fillRect/>
          </a:stretch>
        </p:blipFill>
        <p:spPr bwMode="auto">
          <a:xfrm>
            <a:off x="5726374" y="2595203"/>
            <a:ext cx="1493143" cy="239542"/>
          </a:xfrm>
          <a:prstGeom prst="rect">
            <a:avLst/>
          </a:prstGeom>
          <a:noFill/>
        </p:spPr>
      </p:pic>
      <p:pic>
        <p:nvPicPr>
          <p:cNvPr id="16390" name="Picture 6" descr="United Nations Logo "/>
          <p:cNvPicPr>
            <a:picLocks noChangeAspect="1" noChangeArrowheads="1"/>
          </p:cNvPicPr>
          <p:nvPr/>
        </p:nvPicPr>
        <p:blipFill>
          <a:blip r:embed="rId21" cstate="print">
            <a:extLst>
              <a:ext uri="{28A0092B-C50C-407E-A947-70E740481C1C}">
                <a14:useLocalDpi xmlns:a14="http://schemas.microsoft.com/office/drawing/2010/main" val="0"/>
              </a:ext>
            </a:extLst>
          </a:blip>
          <a:srcRect l="22393" t="11196" r="21625" b="10429"/>
          <a:stretch>
            <a:fillRect/>
          </a:stretch>
        </p:blipFill>
        <p:spPr bwMode="auto">
          <a:xfrm>
            <a:off x="5518825" y="1193624"/>
            <a:ext cx="694363" cy="648072"/>
          </a:xfrm>
          <a:prstGeom prst="rect">
            <a:avLst/>
          </a:prstGeom>
          <a:noFill/>
        </p:spPr>
      </p:pic>
      <p:sp>
        <p:nvSpPr>
          <p:cNvPr id="2" name="Title 1"/>
          <p:cNvSpPr>
            <a:spLocks noGrp="1"/>
          </p:cNvSpPr>
          <p:nvPr>
            <p:ph type="title"/>
          </p:nvPr>
        </p:nvSpPr>
        <p:spPr/>
        <p:txBody>
          <a:bodyPr>
            <a:normAutofit/>
          </a:bodyPr>
          <a:lstStyle/>
          <a:p>
            <a:r>
              <a:rPr lang="en-AU" dirty="0"/>
              <a:t>CSIRO collaborates to innovate</a:t>
            </a:r>
            <a:endParaRPr lang="en-AU" b="0" dirty="0"/>
          </a:p>
        </p:txBody>
      </p:sp>
      <p:sp>
        <p:nvSpPr>
          <p:cNvPr id="46" name="Footer Placeholder 3"/>
          <p:cNvSpPr>
            <a:spLocks noGrp="1"/>
          </p:cNvSpPr>
          <p:nvPr>
            <p:ph type="ftr" sz="quarter" idx="11"/>
          </p:nvPr>
        </p:nvSpPr>
        <p:spPr/>
        <p:txBody>
          <a:bodyPr/>
          <a:lstStyle/>
          <a:p>
            <a:r>
              <a:rPr lang="en-AU"/>
              <a:t>Innovate. Improve. Grow.</a:t>
            </a:r>
            <a:endParaRPr lang="en-AU" dirty="0"/>
          </a:p>
        </p:txBody>
      </p:sp>
      <p:sp>
        <p:nvSpPr>
          <p:cNvPr id="45" name="Slide Number Placeholder 4"/>
          <p:cNvSpPr>
            <a:spLocks noGrp="1"/>
          </p:cNvSpPr>
          <p:nvPr>
            <p:ph type="sldNum" sz="quarter" idx="4"/>
          </p:nvPr>
        </p:nvSpPr>
        <p:spPr>
          <a:prstGeom prst="rect">
            <a:avLst/>
          </a:prstGeom>
        </p:spPr>
        <p:txBody>
          <a:bodyPr/>
          <a:lstStyle/>
          <a:p>
            <a:fld id="{2ABE124A-B5C5-46E0-B944-45307B126769}" type="slidenum">
              <a:rPr lang="en-AU" smtClean="0"/>
              <a:pPr/>
              <a:t>6</a:t>
            </a:fld>
            <a:r>
              <a:rPr lang="en-AU" dirty="0"/>
              <a:t>  |</a:t>
            </a:r>
          </a:p>
        </p:txBody>
      </p:sp>
      <p:pic>
        <p:nvPicPr>
          <p:cNvPr id="7" name="Picture 6" descr="Limagrain Logo "/>
          <p:cNvPicPr>
            <a:picLocks noChangeAspect="1"/>
          </p:cNvPicPr>
          <p:nvPr/>
        </p:nvPicPr>
        <p:blipFill>
          <a:blip r:embed="rId22" cstate="email">
            <a:extLst>
              <a:ext uri="{28A0092B-C50C-407E-A947-70E740481C1C}">
                <a14:useLocalDpi xmlns:a14="http://schemas.microsoft.com/office/drawing/2010/main" val="0"/>
              </a:ext>
            </a:extLst>
          </a:blip>
          <a:stretch>
            <a:fillRect/>
          </a:stretch>
        </p:blipFill>
        <p:spPr>
          <a:xfrm>
            <a:off x="3695007" y="3059073"/>
            <a:ext cx="1093017" cy="518469"/>
          </a:xfrm>
          <a:prstGeom prst="rect">
            <a:avLst/>
          </a:prstGeom>
        </p:spPr>
      </p:pic>
      <p:pic>
        <p:nvPicPr>
          <p:cNvPr id="9" name="Picture 8" descr="Korea Insitiute of Geoscience and Mineral Resources Logo "/>
          <p:cNvPicPr>
            <a:picLocks noChangeAspect="1"/>
          </p:cNvPicPr>
          <p:nvPr/>
        </p:nvPicPr>
        <p:blipFill>
          <a:blip r:embed="rId23" cstate="email">
            <a:extLst>
              <a:ext uri="{28A0092B-C50C-407E-A947-70E740481C1C}">
                <a14:useLocalDpi xmlns:a14="http://schemas.microsoft.com/office/drawing/2010/main" val="0"/>
              </a:ext>
            </a:extLst>
          </a:blip>
          <a:stretch>
            <a:fillRect/>
          </a:stretch>
        </p:blipFill>
        <p:spPr>
          <a:xfrm>
            <a:off x="422186" y="2292389"/>
            <a:ext cx="1682597" cy="426912"/>
          </a:xfrm>
          <a:prstGeom prst="rect">
            <a:avLst/>
          </a:prstGeom>
        </p:spPr>
      </p:pic>
      <p:pic>
        <p:nvPicPr>
          <p:cNvPr id="10" name="Picture 9"/>
          <p:cNvPicPr>
            <a:picLocks noChangeAspect="1"/>
          </p:cNvPicPr>
          <p:nvPr/>
        </p:nvPicPr>
        <p:blipFill>
          <a:blip r:embed="rId24" cstate="email">
            <a:extLst>
              <a:ext uri="{28A0092B-C50C-407E-A947-70E740481C1C}">
                <a14:useLocalDpi xmlns:a14="http://schemas.microsoft.com/office/drawing/2010/main" val="0"/>
              </a:ext>
            </a:extLst>
          </a:blip>
          <a:stretch>
            <a:fillRect/>
          </a:stretch>
        </p:blipFill>
        <p:spPr>
          <a:xfrm>
            <a:off x="4880457" y="3765422"/>
            <a:ext cx="801302" cy="849595"/>
          </a:xfrm>
          <a:prstGeom prst="rect">
            <a:avLst/>
          </a:prstGeom>
        </p:spPr>
      </p:pic>
      <p:pic>
        <p:nvPicPr>
          <p:cNvPr id="14" name="Picture 13" descr="AIST logo"/>
          <p:cNvPicPr>
            <a:picLocks noChangeAspect="1"/>
          </p:cNvPicPr>
          <p:nvPr/>
        </p:nvPicPr>
        <p:blipFill>
          <a:blip r:embed="rId25" cstate="screen">
            <a:extLst>
              <a:ext uri="{28A0092B-C50C-407E-A947-70E740481C1C}">
                <a14:useLocalDpi xmlns:a14="http://schemas.microsoft.com/office/drawing/2010/main" val="0"/>
              </a:ext>
            </a:extLst>
          </a:blip>
          <a:stretch>
            <a:fillRect/>
          </a:stretch>
        </p:blipFill>
        <p:spPr>
          <a:xfrm>
            <a:off x="4999559" y="5390277"/>
            <a:ext cx="844787" cy="214807"/>
          </a:xfrm>
          <a:prstGeom prst="rect">
            <a:avLst/>
          </a:prstGeom>
        </p:spPr>
      </p:pic>
      <p:pic>
        <p:nvPicPr>
          <p:cNvPr id="6" name="Picture 5" descr="Australian Government Logo "/>
          <p:cNvPicPr>
            <a:picLocks noChangeAspect="1"/>
          </p:cNvPicPr>
          <p:nvPr/>
        </p:nvPicPr>
        <p:blipFill>
          <a:blip r:embed="rId26" cstate="email">
            <a:extLst>
              <a:ext uri="{28A0092B-C50C-407E-A947-70E740481C1C}">
                <a14:useLocalDpi xmlns:a14="http://schemas.microsoft.com/office/drawing/2010/main" val="0"/>
              </a:ext>
            </a:extLst>
          </a:blip>
          <a:stretch>
            <a:fillRect/>
          </a:stretch>
        </p:blipFill>
        <p:spPr>
          <a:xfrm>
            <a:off x="439986" y="1145307"/>
            <a:ext cx="1359706" cy="824673"/>
          </a:xfrm>
          <a:prstGeom prst="rect">
            <a:avLst/>
          </a:prstGeom>
        </p:spPr>
      </p:pic>
      <p:pic>
        <p:nvPicPr>
          <p:cNvPr id="38" name="Picture 37" descr="Ridley Logo "/>
          <p:cNvPicPr>
            <a:picLocks noChangeAspect="1"/>
          </p:cNvPicPr>
          <p:nvPr/>
        </p:nvPicPr>
        <p:blipFill>
          <a:blip r:embed="rId27"/>
          <a:stretch>
            <a:fillRect/>
          </a:stretch>
        </p:blipFill>
        <p:spPr>
          <a:xfrm>
            <a:off x="2236629" y="3267046"/>
            <a:ext cx="965745" cy="550746"/>
          </a:xfrm>
          <a:prstGeom prst="rect">
            <a:avLst/>
          </a:prstGeom>
        </p:spPr>
      </p:pic>
      <p:pic>
        <p:nvPicPr>
          <p:cNvPr id="43" name="Picture 42" descr="Monsanto Logo "/>
          <p:cNvPicPr>
            <a:picLocks noChangeAspect="1"/>
          </p:cNvPicPr>
          <p:nvPr/>
        </p:nvPicPr>
        <p:blipFill rotWithShape="1">
          <a:blip r:embed="rId28" cstate="screen">
            <a:extLst>
              <a:ext uri="{28A0092B-C50C-407E-A947-70E740481C1C}">
                <a14:useLocalDpi xmlns:a14="http://schemas.microsoft.com/office/drawing/2010/main"/>
              </a:ext>
            </a:extLst>
          </a:blip>
          <a:srcRect l="40360" t="76899" r="47941" b="14401"/>
          <a:stretch/>
        </p:blipFill>
        <p:spPr>
          <a:xfrm>
            <a:off x="5681759" y="3052035"/>
            <a:ext cx="1062859" cy="697617"/>
          </a:xfrm>
          <a:prstGeom prst="rect">
            <a:avLst/>
          </a:prstGeom>
          <a:solidFill>
            <a:schemeClr val="bg1"/>
          </a:solidFill>
        </p:spPr>
      </p:pic>
      <p:pic>
        <p:nvPicPr>
          <p:cNvPr id="47" name="Picture 6" descr="Bill and Melinda Gates Logo "/>
          <p:cNvPicPr>
            <a:picLocks noChangeAspect="1" noChangeArrowheads="1"/>
          </p:cNvPicPr>
          <p:nvPr/>
        </p:nvPicPr>
        <p:blipFill rotWithShape="1">
          <a:blip r:embed="rId29" cstate="print">
            <a:extLst>
              <a:ext uri="{28A0092B-C50C-407E-A947-70E740481C1C}">
                <a14:useLocalDpi xmlns:a14="http://schemas.microsoft.com/office/drawing/2010/main" val="0"/>
              </a:ext>
            </a:extLst>
          </a:blip>
          <a:srcRect t="24923" b="27838"/>
          <a:stretch/>
        </p:blipFill>
        <p:spPr bwMode="auto">
          <a:xfrm>
            <a:off x="7607763" y="2183641"/>
            <a:ext cx="965745" cy="387427"/>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002830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Doing business with CSIRO</a:t>
            </a:r>
          </a:p>
        </p:txBody>
      </p:sp>
      <p:sp>
        <p:nvSpPr>
          <p:cNvPr id="4" name="Footer Placeholder 3"/>
          <p:cNvSpPr>
            <a:spLocks noGrp="1"/>
          </p:cNvSpPr>
          <p:nvPr>
            <p:ph type="ftr" sz="quarter" idx="11"/>
          </p:nvPr>
        </p:nvSpPr>
        <p:spPr/>
        <p:txBody>
          <a:bodyPr/>
          <a:lstStyle/>
          <a:p>
            <a:r>
              <a:rPr lang="en-AU" dirty="0"/>
              <a:t>Innovate. Improve. Grow.</a:t>
            </a:r>
          </a:p>
        </p:txBody>
      </p:sp>
      <p:sp>
        <p:nvSpPr>
          <p:cNvPr id="5" name="Slide Number Placeholder 4"/>
          <p:cNvSpPr>
            <a:spLocks noGrp="1"/>
          </p:cNvSpPr>
          <p:nvPr>
            <p:ph type="sldNum" sz="quarter" idx="4"/>
          </p:nvPr>
        </p:nvSpPr>
        <p:spPr/>
        <p:txBody>
          <a:bodyPr/>
          <a:lstStyle/>
          <a:p>
            <a:fld id="{2ABE124A-B5C5-46E0-B944-45307B126769}" type="slidenum">
              <a:rPr lang="en-AU" smtClean="0">
                <a:solidFill>
                  <a:srgbClr val="FFFFFF"/>
                </a:solidFill>
              </a:rPr>
              <a:pPr/>
              <a:t>7</a:t>
            </a:fld>
            <a:r>
              <a:rPr lang="en-AU">
                <a:solidFill>
                  <a:srgbClr val="FFFFFF"/>
                </a:solidFill>
              </a:rPr>
              <a:t>  |</a:t>
            </a:r>
            <a:endParaRPr lang="en-AU" dirty="0">
              <a:solidFill>
                <a:srgbClr val="FFFFFF"/>
              </a:solidFill>
            </a:endParaRPr>
          </a:p>
        </p:txBody>
      </p:sp>
      <p:sp>
        <p:nvSpPr>
          <p:cNvPr id="3" name="TextBox 2"/>
          <p:cNvSpPr txBox="1"/>
          <p:nvPr/>
        </p:nvSpPr>
        <p:spPr>
          <a:xfrm>
            <a:off x="358775" y="1268413"/>
            <a:ext cx="2103293" cy="3385542"/>
          </a:xfrm>
          <a:prstGeom prst="rect">
            <a:avLst/>
          </a:prstGeom>
          <a:noFill/>
        </p:spPr>
        <p:txBody>
          <a:bodyPr wrap="square" lIns="0" tIns="0" rIns="0" bIns="0" rtlCol="0">
            <a:spAutoFit/>
          </a:bodyPr>
          <a:lstStyle/>
          <a:p>
            <a:r>
              <a:rPr lang="en-AU" sz="2000" dirty="0">
                <a:solidFill>
                  <a:schemeClr val="bg1"/>
                </a:solidFill>
              </a:rPr>
              <a:t>CSIRO works with partners from around Australia and the world. </a:t>
            </a:r>
            <a:br>
              <a:rPr lang="en-AU" sz="2000" dirty="0">
                <a:solidFill>
                  <a:schemeClr val="bg1"/>
                </a:solidFill>
              </a:rPr>
            </a:br>
            <a:r>
              <a:rPr lang="en-AU" sz="2000" dirty="0">
                <a:solidFill>
                  <a:schemeClr val="bg1"/>
                </a:solidFill>
              </a:rPr>
              <a:t>CSIRO works with research agencies, universities, small and medium companies, multi-national companies and governments.</a:t>
            </a:r>
          </a:p>
        </p:txBody>
      </p:sp>
      <p:sp>
        <p:nvSpPr>
          <p:cNvPr id="10" name="Content Placeholder 5"/>
          <p:cNvSpPr txBox="1">
            <a:spLocks/>
          </p:cNvSpPr>
          <p:nvPr/>
        </p:nvSpPr>
        <p:spPr>
          <a:xfrm>
            <a:off x="2752501" y="1268413"/>
            <a:ext cx="1908000" cy="1404000"/>
          </a:xfrm>
          <a:prstGeom prst="rect">
            <a:avLst/>
          </a:prstGeom>
          <a:solidFill>
            <a:schemeClr val="accent1"/>
          </a:solidFill>
        </p:spPr>
        <p:txBody>
          <a:bodyPr lIns="36000" tIns="216000" rIns="36000" bIns="108000" anchor="t" anchorCtr="0">
            <a:normAutofit/>
          </a:bodyPr>
          <a:lstStyle/>
          <a:p>
            <a:pPr algn="ctr">
              <a:lnSpc>
                <a:spcPct val="90000"/>
              </a:lnSpc>
            </a:pPr>
            <a:r>
              <a:rPr lang="en-AU" sz="1400" dirty="0">
                <a:solidFill>
                  <a:schemeClr val="accent4"/>
                </a:solidFill>
              </a:rPr>
              <a:t>Collaborative or contract research projects</a:t>
            </a:r>
          </a:p>
        </p:txBody>
      </p:sp>
      <p:pic>
        <p:nvPicPr>
          <p:cNvPr id="11" name="Picture 10" descr="People with co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1163" y="1973212"/>
            <a:ext cx="517500" cy="528750"/>
          </a:xfrm>
          <a:prstGeom prst="rect">
            <a:avLst/>
          </a:prstGeom>
        </p:spPr>
      </p:pic>
      <p:sp>
        <p:nvSpPr>
          <p:cNvPr id="20" name="Content Placeholder 5"/>
          <p:cNvSpPr txBox="1">
            <a:spLocks/>
          </p:cNvSpPr>
          <p:nvPr/>
        </p:nvSpPr>
        <p:spPr>
          <a:xfrm>
            <a:off x="2752501" y="2849413"/>
            <a:ext cx="1908000" cy="1404000"/>
          </a:xfrm>
          <a:prstGeom prst="rect">
            <a:avLst/>
          </a:prstGeom>
          <a:solidFill>
            <a:schemeClr val="accent2"/>
          </a:solidFill>
        </p:spPr>
        <p:txBody>
          <a:bodyPr lIns="36000" tIns="216000" rIns="36000" bIns="108000" anchor="t" anchorCtr="0">
            <a:normAutofit/>
          </a:bodyPr>
          <a:lstStyle/>
          <a:p>
            <a:pPr algn="ctr">
              <a:lnSpc>
                <a:spcPct val="90000"/>
              </a:lnSpc>
            </a:pPr>
            <a:r>
              <a:rPr lang="en-AU" sz="1400" dirty="0">
                <a:solidFill>
                  <a:schemeClr val="bg1"/>
                </a:solidFill>
              </a:rPr>
              <a:t>Equity </a:t>
            </a:r>
            <a:br>
              <a:rPr lang="en-AU" sz="1400" dirty="0">
                <a:solidFill>
                  <a:schemeClr val="bg1"/>
                </a:solidFill>
              </a:rPr>
            </a:br>
            <a:r>
              <a:rPr lang="en-AU" sz="1400" dirty="0">
                <a:solidFill>
                  <a:schemeClr val="bg1"/>
                </a:solidFill>
              </a:rPr>
              <a:t>transactions</a:t>
            </a:r>
          </a:p>
        </p:txBody>
      </p:sp>
      <p:sp>
        <p:nvSpPr>
          <p:cNvPr id="21" name="Content Placeholder 5"/>
          <p:cNvSpPr txBox="1">
            <a:spLocks/>
          </p:cNvSpPr>
          <p:nvPr/>
        </p:nvSpPr>
        <p:spPr>
          <a:xfrm>
            <a:off x="2752501" y="4419565"/>
            <a:ext cx="1908000" cy="1404000"/>
          </a:xfrm>
          <a:prstGeom prst="rect">
            <a:avLst/>
          </a:prstGeom>
          <a:solidFill>
            <a:schemeClr val="accent1"/>
          </a:solidFill>
        </p:spPr>
        <p:txBody>
          <a:bodyPr lIns="36000" tIns="216000" rIns="36000" bIns="108000" anchor="t" anchorCtr="0">
            <a:normAutofit/>
          </a:bodyPr>
          <a:lstStyle/>
          <a:p>
            <a:pPr algn="ctr">
              <a:lnSpc>
                <a:spcPct val="90000"/>
              </a:lnSpc>
            </a:pPr>
            <a:r>
              <a:rPr lang="en-AU" sz="1400" dirty="0">
                <a:solidFill>
                  <a:schemeClr val="accent4"/>
                </a:solidFill>
              </a:rPr>
              <a:t>Researcher </a:t>
            </a:r>
            <a:br>
              <a:rPr lang="en-AU" sz="1400" dirty="0">
                <a:solidFill>
                  <a:schemeClr val="accent4"/>
                </a:solidFill>
              </a:rPr>
            </a:br>
            <a:r>
              <a:rPr lang="en-AU" sz="1400" dirty="0">
                <a:solidFill>
                  <a:schemeClr val="accent4"/>
                </a:solidFill>
              </a:rPr>
              <a:t>placements</a:t>
            </a:r>
          </a:p>
        </p:txBody>
      </p:sp>
      <p:sp>
        <p:nvSpPr>
          <p:cNvPr id="22" name="Content Placeholder 5"/>
          <p:cNvSpPr txBox="1">
            <a:spLocks/>
          </p:cNvSpPr>
          <p:nvPr/>
        </p:nvSpPr>
        <p:spPr>
          <a:xfrm>
            <a:off x="4832017" y="1279261"/>
            <a:ext cx="1908000" cy="1404000"/>
          </a:xfrm>
          <a:prstGeom prst="rect">
            <a:avLst/>
          </a:prstGeom>
          <a:solidFill>
            <a:schemeClr val="accent2"/>
          </a:solidFill>
        </p:spPr>
        <p:txBody>
          <a:bodyPr lIns="36000" tIns="216000" rIns="36000" bIns="108000" anchor="t" anchorCtr="0">
            <a:normAutofit/>
          </a:bodyPr>
          <a:lstStyle/>
          <a:p>
            <a:pPr algn="ctr">
              <a:lnSpc>
                <a:spcPct val="90000"/>
              </a:lnSpc>
            </a:pPr>
            <a:r>
              <a:rPr lang="en-AU" sz="1400" dirty="0">
                <a:solidFill>
                  <a:schemeClr val="bg1"/>
                </a:solidFill>
              </a:rPr>
              <a:t>Technology </a:t>
            </a:r>
            <a:br>
              <a:rPr lang="en-AU" sz="1400" dirty="0">
                <a:solidFill>
                  <a:schemeClr val="bg1"/>
                </a:solidFill>
              </a:rPr>
            </a:br>
            <a:r>
              <a:rPr lang="en-AU" sz="1400" dirty="0">
                <a:solidFill>
                  <a:schemeClr val="bg1"/>
                </a:solidFill>
              </a:rPr>
              <a:t>licensing</a:t>
            </a:r>
          </a:p>
        </p:txBody>
      </p:sp>
      <p:sp>
        <p:nvSpPr>
          <p:cNvPr id="23" name="Content Placeholder 5"/>
          <p:cNvSpPr txBox="1">
            <a:spLocks/>
          </p:cNvSpPr>
          <p:nvPr/>
        </p:nvSpPr>
        <p:spPr>
          <a:xfrm>
            <a:off x="4832017" y="2849413"/>
            <a:ext cx="1908000" cy="1404000"/>
          </a:xfrm>
          <a:prstGeom prst="rect">
            <a:avLst/>
          </a:prstGeom>
          <a:solidFill>
            <a:schemeClr val="accent1"/>
          </a:solidFill>
        </p:spPr>
        <p:txBody>
          <a:bodyPr lIns="36000" tIns="216000" rIns="36000" bIns="108000" anchor="t" anchorCtr="0">
            <a:normAutofit/>
          </a:bodyPr>
          <a:lstStyle/>
          <a:p>
            <a:pPr algn="ctr">
              <a:lnSpc>
                <a:spcPct val="90000"/>
              </a:lnSpc>
            </a:pPr>
            <a:r>
              <a:rPr lang="en-AU" sz="1400" dirty="0">
                <a:solidFill>
                  <a:schemeClr val="accent4"/>
                </a:solidFill>
              </a:rPr>
              <a:t>Open access </a:t>
            </a:r>
            <a:br>
              <a:rPr lang="en-AU" sz="1400" dirty="0">
                <a:solidFill>
                  <a:schemeClr val="accent4"/>
                </a:solidFill>
              </a:rPr>
            </a:br>
            <a:r>
              <a:rPr lang="en-AU" sz="1400" dirty="0">
                <a:solidFill>
                  <a:schemeClr val="accent4"/>
                </a:solidFill>
              </a:rPr>
              <a:t>facilities</a:t>
            </a:r>
          </a:p>
        </p:txBody>
      </p:sp>
      <p:sp>
        <p:nvSpPr>
          <p:cNvPr id="24" name="Content Placeholder 5"/>
          <p:cNvSpPr txBox="1">
            <a:spLocks/>
          </p:cNvSpPr>
          <p:nvPr/>
        </p:nvSpPr>
        <p:spPr>
          <a:xfrm>
            <a:off x="4832017" y="4419565"/>
            <a:ext cx="1908000" cy="1404000"/>
          </a:xfrm>
          <a:prstGeom prst="rect">
            <a:avLst/>
          </a:prstGeom>
          <a:solidFill>
            <a:schemeClr val="accent2"/>
          </a:solidFill>
        </p:spPr>
        <p:txBody>
          <a:bodyPr lIns="36000" tIns="216000" rIns="36000" bIns="108000" anchor="t" anchorCtr="0">
            <a:normAutofit/>
          </a:bodyPr>
          <a:lstStyle/>
          <a:p>
            <a:pPr algn="ctr">
              <a:lnSpc>
                <a:spcPct val="90000"/>
              </a:lnSpc>
            </a:pPr>
            <a:r>
              <a:rPr lang="en-AU" sz="1400" dirty="0">
                <a:solidFill>
                  <a:schemeClr val="bg1"/>
                </a:solidFill>
              </a:rPr>
              <a:t>Additional </a:t>
            </a:r>
            <a:br>
              <a:rPr lang="en-AU" sz="1400" dirty="0">
                <a:solidFill>
                  <a:schemeClr val="bg1"/>
                </a:solidFill>
              </a:rPr>
            </a:br>
            <a:r>
              <a:rPr lang="en-AU" sz="1400" dirty="0">
                <a:solidFill>
                  <a:schemeClr val="bg1"/>
                </a:solidFill>
              </a:rPr>
              <a:t>assistance for SMEs</a:t>
            </a:r>
          </a:p>
        </p:txBody>
      </p:sp>
      <p:sp>
        <p:nvSpPr>
          <p:cNvPr id="25" name="Content Placeholder 5"/>
          <p:cNvSpPr txBox="1">
            <a:spLocks/>
          </p:cNvSpPr>
          <p:nvPr/>
        </p:nvSpPr>
        <p:spPr>
          <a:xfrm>
            <a:off x="6911533" y="1279261"/>
            <a:ext cx="1908000" cy="1404000"/>
          </a:xfrm>
          <a:prstGeom prst="rect">
            <a:avLst/>
          </a:prstGeom>
          <a:solidFill>
            <a:schemeClr val="accent1"/>
          </a:solidFill>
        </p:spPr>
        <p:txBody>
          <a:bodyPr lIns="36000" tIns="216000" rIns="36000" bIns="108000" anchor="t" anchorCtr="0">
            <a:normAutofit/>
          </a:bodyPr>
          <a:lstStyle/>
          <a:p>
            <a:pPr algn="ctr">
              <a:lnSpc>
                <a:spcPct val="90000"/>
              </a:lnSpc>
            </a:pPr>
            <a:r>
              <a:rPr lang="en-AU" sz="1400" dirty="0">
                <a:solidFill>
                  <a:schemeClr val="accent4"/>
                </a:solidFill>
              </a:rPr>
              <a:t>Incubation of </a:t>
            </a:r>
            <a:br>
              <a:rPr lang="en-AU" sz="1400" dirty="0">
                <a:solidFill>
                  <a:schemeClr val="accent4"/>
                </a:solidFill>
              </a:rPr>
            </a:br>
            <a:r>
              <a:rPr lang="en-AU" sz="1400" dirty="0">
                <a:solidFill>
                  <a:schemeClr val="accent4"/>
                </a:solidFill>
              </a:rPr>
              <a:t>high tech start‑ups</a:t>
            </a:r>
          </a:p>
        </p:txBody>
      </p:sp>
      <p:sp>
        <p:nvSpPr>
          <p:cNvPr id="26" name="Content Placeholder 5"/>
          <p:cNvSpPr txBox="1">
            <a:spLocks/>
          </p:cNvSpPr>
          <p:nvPr/>
        </p:nvSpPr>
        <p:spPr>
          <a:xfrm>
            <a:off x="6911533" y="2849413"/>
            <a:ext cx="1908000" cy="1404000"/>
          </a:xfrm>
          <a:prstGeom prst="rect">
            <a:avLst/>
          </a:prstGeom>
          <a:solidFill>
            <a:schemeClr val="accent2"/>
          </a:solidFill>
        </p:spPr>
        <p:txBody>
          <a:bodyPr lIns="36000" tIns="216000" rIns="36000" bIns="108000" anchor="t" anchorCtr="0">
            <a:normAutofit/>
          </a:bodyPr>
          <a:lstStyle/>
          <a:p>
            <a:pPr algn="ctr">
              <a:lnSpc>
                <a:spcPct val="90000"/>
              </a:lnSpc>
            </a:pPr>
            <a:r>
              <a:rPr lang="en-AU" sz="1400" dirty="0">
                <a:solidFill>
                  <a:schemeClr val="bg1"/>
                </a:solidFill>
              </a:rPr>
              <a:t>Linkage to supply chains via global partners</a:t>
            </a:r>
          </a:p>
        </p:txBody>
      </p:sp>
      <p:sp>
        <p:nvSpPr>
          <p:cNvPr id="27" name="Content Placeholder 5"/>
          <p:cNvSpPr txBox="1">
            <a:spLocks/>
          </p:cNvSpPr>
          <p:nvPr/>
        </p:nvSpPr>
        <p:spPr>
          <a:xfrm>
            <a:off x="6911533" y="4419565"/>
            <a:ext cx="1908000" cy="1404000"/>
          </a:xfrm>
          <a:prstGeom prst="rect">
            <a:avLst/>
          </a:prstGeom>
          <a:solidFill>
            <a:schemeClr val="accent1"/>
          </a:solidFill>
        </p:spPr>
        <p:txBody>
          <a:bodyPr lIns="36000" tIns="108000" rIns="36000" bIns="108000" anchor="t" anchorCtr="0">
            <a:normAutofit/>
          </a:bodyPr>
          <a:lstStyle/>
          <a:p>
            <a:pPr algn="ctr">
              <a:lnSpc>
                <a:spcPct val="90000"/>
              </a:lnSpc>
            </a:pPr>
            <a:r>
              <a:rPr lang="en-AU" sz="1400" dirty="0">
                <a:solidFill>
                  <a:schemeClr val="accent4"/>
                </a:solidFill>
              </a:rPr>
              <a:t>Government procurement to stimulate industry</a:t>
            </a:r>
          </a:p>
        </p:txBody>
      </p:sp>
      <p:pic>
        <p:nvPicPr>
          <p:cNvPr id="12" name="Picture 11" descr="Screen with cogs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8549" y="2003973"/>
            <a:ext cx="607500" cy="517500"/>
          </a:xfrm>
          <a:prstGeom prst="rect">
            <a:avLst/>
          </a:prstGeom>
        </p:spPr>
      </p:pic>
      <p:pic>
        <p:nvPicPr>
          <p:cNvPr id="13" name="Picture 12" descr="hands with egg shape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4283" y="2003973"/>
            <a:ext cx="517500" cy="495000"/>
          </a:xfrm>
          <a:prstGeom prst="rect">
            <a:avLst/>
          </a:prstGeom>
        </p:spPr>
      </p:pic>
      <p:pic>
        <p:nvPicPr>
          <p:cNvPr id="14" name="Picture 13" descr="Money symbol with arrows "/>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6163" y="3535241"/>
            <a:ext cx="607500" cy="607500"/>
          </a:xfrm>
          <a:prstGeom prst="rect">
            <a:avLst/>
          </a:prstGeom>
        </p:spPr>
      </p:pic>
      <p:pic>
        <p:nvPicPr>
          <p:cNvPr id="15" name="Picture 14" descr="Open door "/>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88549" y="3543364"/>
            <a:ext cx="562500" cy="528750"/>
          </a:xfrm>
          <a:prstGeom prst="rect">
            <a:avLst/>
          </a:prstGeom>
        </p:spPr>
      </p:pic>
      <p:pic>
        <p:nvPicPr>
          <p:cNvPr id="16" name="Picture 15" descr="person with globe "/>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6783" y="3568855"/>
            <a:ext cx="472500" cy="540000"/>
          </a:xfrm>
          <a:prstGeom prst="rect">
            <a:avLst/>
          </a:prstGeom>
        </p:spPr>
      </p:pic>
      <p:pic>
        <p:nvPicPr>
          <p:cNvPr id="17" name="Picture 16" descr="Briefcase with scientist on it "/>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02751" y="5131373"/>
            <a:ext cx="607500" cy="495000"/>
          </a:xfrm>
          <a:prstGeom prst="rect">
            <a:avLst/>
          </a:prstGeom>
        </p:spPr>
      </p:pic>
      <p:pic>
        <p:nvPicPr>
          <p:cNvPr id="18" name="Picture 17" descr="Hand holding buildings "/>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44142" y="5108873"/>
            <a:ext cx="483750" cy="540000"/>
          </a:xfrm>
          <a:prstGeom prst="rect">
            <a:avLst/>
          </a:prstGeom>
        </p:spPr>
      </p:pic>
      <p:pic>
        <p:nvPicPr>
          <p:cNvPr id="19" name="Picture 18" descr="Building "/>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06783" y="5183065"/>
            <a:ext cx="472500" cy="483750"/>
          </a:xfrm>
          <a:prstGeom prst="rect">
            <a:avLst/>
          </a:prstGeom>
        </p:spPr>
      </p:pic>
    </p:spTree>
    <p:extLst>
      <p:ext uri="{BB962C8B-B14F-4D97-AF65-F5344CB8AC3E}">
        <p14:creationId xmlns:p14="http://schemas.microsoft.com/office/powerpoint/2010/main" val="67583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prstGeom prst="rect">
            <a:avLst/>
          </a:prstGeom>
        </p:spPr>
        <p:txBody>
          <a:bodyPr/>
          <a:lstStyle/>
          <a:p>
            <a:pPr>
              <a:defRPr/>
            </a:pPr>
            <a:r>
              <a:rPr lang="en-AU" dirty="0"/>
              <a:t>Innovate. Improve. Grow.</a:t>
            </a:r>
          </a:p>
        </p:txBody>
      </p:sp>
      <p:sp>
        <p:nvSpPr>
          <p:cNvPr id="5" name="Slide Number Placeholder 4"/>
          <p:cNvSpPr>
            <a:spLocks noGrp="1"/>
          </p:cNvSpPr>
          <p:nvPr>
            <p:ph type="sldNum" sz="quarter" idx="4"/>
          </p:nvPr>
        </p:nvSpPr>
        <p:spPr/>
        <p:txBody>
          <a:bodyPr/>
          <a:lstStyle/>
          <a:p>
            <a:pPr>
              <a:defRPr/>
            </a:pPr>
            <a:fld id="{07304ED8-F855-4C8E-956D-03BB251E13A8}" type="slidenum">
              <a:rPr lang="en-AU" smtClean="0">
                <a:solidFill>
                  <a:srgbClr val="FFFFFF"/>
                </a:solidFill>
              </a:rPr>
              <a:pPr>
                <a:defRPr/>
              </a:pPr>
              <a:t>8</a:t>
            </a:fld>
            <a:r>
              <a:rPr lang="en-AU">
                <a:solidFill>
                  <a:srgbClr val="FFFFFF"/>
                </a:solidFill>
              </a:rPr>
              <a:t>  |</a:t>
            </a:r>
            <a:endParaRPr lang="en-AU" dirty="0">
              <a:solidFill>
                <a:srgbClr val="FFFFFF"/>
              </a:solidFill>
            </a:endParaRPr>
          </a:p>
        </p:txBody>
      </p:sp>
      <p:sp>
        <p:nvSpPr>
          <p:cNvPr id="7" name="Rectangle 6"/>
          <p:cNvSpPr/>
          <p:nvPr/>
        </p:nvSpPr>
        <p:spPr>
          <a:xfrm>
            <a:off x="358775" y="5521164"/>
            <a:ext cx="4789289" cy="369332"/>
          </a:xfrm>
          <a:prstGeom prst="rect">
            <a:avLst/>
          </a:prstGeom>
        </p:spPr>
        <p:txBody>
          <a:bodyPr wrap="square" lIns="0" tIns="0" rIns="0" bIns="0">
            <a:spAutoFit/>
          </a:bodyPr>
          <a:lstStyle/>
          <a:p>
            <a:r>
              <a:rPr lang="en-AU" sz="1200" b="1" dirty="0">
                <a:solidFill>
                  <a:srgbClr val="FFFFFF"/>
                </a:solidFill>
              </a:rPr>
              <a:t>POPINA USES </a:t>
            </a:r>
            <a:r>
              <a:rPr lang="en-AU" sz="1200" b="1" dirty="0" err="1">
                <a:solidFill>
                  <a:srgbClr val="FFFFFF"/>
                </a:solidFill>
              </a:rPr>
              <a:t>BARLEYmax</a:t>
            </a:r>
            <a:r>
              <a:rPr lang="en-AU" sz="1200" b="1" dirty="0">
                <a:solidFill>
                  <a:srgbClr val="FFFFFF"/>
                </a:solidFill>
              </a:rPr>
              <a:t>™ FOR A RANGE OF PRODUCTS INCLUDING CEREAL AND BARS IN THEIR GOODNESS SUPERFOODS RANGE.</a:t>
            </a:r>
          </a:p>
        </p:txBody>
      </p:sp>
      <p:sp>
        <p:nvSpPr>
          <p:cNvPr id="9" name="Title 1"/>
          <p:cNvSpPr>
            <a:spLocks noGrp="1"/>
          </p:cNvSpPr>
          <p:nvPr>
            <p:ph type="title"/>
          </p:nvPr>
        </p:nvSpPr>
        <p:spPr>
          <a:xfrm>
            <a:off x="358775" y="1574429"/>
            <a:ext cx="6301456" cy="2649662"/>
          </a:xfrm>
        </p:spPr>
        <p:txBody>
          <a:bodyPr>
            <a:noAutofit/>
          </a:bodyPr>
          <a:lstStyle/>
          <a:p>
            <a:pPr>
              <a:lnSpc>
                <a:spcPct val="90000"/>
              </a:lnSpc>
            </a:pPr>
            <a:r>
              <a:rPr lang="en-AU" sz="4000" dirty="0">
                <a:solidFill>
                  <a:srgbClr val="00397F"/>
                </a:solidFill>
              </a:rPr>
              <a:t>Together CSIRO can help </a:t>
            </a:r>
            <a:br>
              <a:rPr lang="en-AU" sz="4000" dirty="0">
                <a:solidFill>
                  <a:srgbClr val="00397F"/>
                </a:solidFill>
              </a:rPr>
            </a:br>
            <a:r>
              <a:rPr lang="en-AU" sz="4000" dirty="0">
                <a:solidFill>
                  <a:srgbClr val="00397F"/>
                </a:solidFill>
              </a:rPr>
              <a:t>you innovate, improve </a:t>
            </a:r>
            <a:br>
              <a:rPr lang="en-AU" sz="4000" dirty="0">
                <a:solidFill>
                  <a:srgbClr val="00397F"/>
                </a:solidFill>
              </a:rPr>
            </a:br>
            <a:r>
              <a:rPr lang="en-AU" sz="4000" dirty="0">
                <a:solidFill>
                  <a:srgbClr val="00397F"/>
                </a:solidFill>
              </a:rPr>
              <a:t>and grow.</a:t>
            </a:r>
          </a:p>
        </p:txBody>
      </p:sp>
      <p:pic>
        <p:nvPicPr>
          <p:cNvPr id="6" name="Content Placeholder 5">
            <a:extLst>
              <a:ext uri="{FF2B5EF4-FFF2-40B4-BE49-F238E27FC236}">
                <a16:creationId xmlns="" xmlns:a16="http://schemas.microsoft.com/office/drawing/2014/main" id="{38090C1A-2F83-46D2-838E-C8AB6FFA6A7E}"/>
              </a:ext>
            </a:extLst>
          </p:cNvPr>
          <p:cNvPicPr>
            <a:picLocks noGrp="1" noChangeAspect="1"/>
          </p:cNvPicPr>
          <p:nvPr>
            <p:ph idx="1"/>
          </p:nvPr>
        </p:nvPicPr>
        <p:blipFill>
          <a:blip r:embed="rId4"/>
          <a:stretch>
            <a:fillRect/>
          </a:stretch>
        </p:blipFill>
        <p:spPr>
          <a:xfrm>
            <a:off x="370215" y="3724635"/>
            <a:ext cx="3566469" cy="1182727"/>
          </a:xfrm>
          <a:prstGeom prst="rect">
            <a:avLst/>
          </a:prstGeom>
        </p:spPr>
      </p:pic>
    </p:spTree>
    <p:extLst>
      <p:ext uri="{BB962C8B-B14F-4D97-AF65-F5344CB8AC3E}">
        <p14:creationId xmlns:p14="http://schemas.microsoft.com/office/powerpoint/2010/main" val="2248210584"/>
      </p:ext>
    </p:extLst>
  </p:cSld>
  <p:clrMapOvr>
    <a:masterClrMapping/>
  </p:clrMapOvr>
</p:sld>
</file>

<file path=ppt/theme/theme1.xml><?xml version="1.0" encoding="utf-8"?>
<a:theme xmlns:a="http://schemas.openxmlformats.org/drawingml/2006/main" name="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TotalTime>9110</TotalTime>
  <Words>817</Words>
  <Application>Microsoft Office PowerPoint</Application>
  <PresentationFormat>On-screen Show (4:3)</PresentationFormat>
  <Paragraphs>127</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Calibri</vt:lpstr>
      <vt:lpstr>CSIRO Theme</vt:lpstr>
      <vt:lpstr>3_CSIRO Theme</vt:lpstr>
      <vt:lpstr>Innovate. Improve. Grow. </vt:lpstr>
      <vt:lpstr>About CSIRO</vt:lpstr>
      <vt:lpstr>CSIRO’s role</vt:lpstr>
      <vt:lpstr>CSIRO’s focus areas</vt:lpstr>
      <vt:lpstr>CSIRO does the extraordinary everyday</vt:lpstr>
      <vt:lpstr>CSIRO collaborates to innovate</vt:lpstr>
      <vt:lpstr>Doing business with CSIRO</vt:lpstr>
      <vt:lpstr>Together CSIRO can help  you innovate, improve  and grow.</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Innovate. Improve. Grow.</dc:title>
  <dc:creator>Wu, Siyu (SP&amp;I, North Ryde)</dc:creator>
  <cp:lastModifiedBy>Doyle, Jacqui (Global, Black Mountain)</cp:lastModifiedBy>
  <cp:revision>408</cp:revision>
  <cp:lastPrinted>2017-11-24T04:08:39Z</cp:lastPrinted>
  <dcterms:created xsi:type="dcterms:W3CDTF">2017-01-16T05:34:41Z</dcterms:created>
  <dcterms:modified xsi:type="dcterms:W3CDTF">2018-02-16T02:37:49Z</dcterms:modified>
</cp:coreProperties>
</file>