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7" r:id="rId2"/>
  </p:sldMasterIdLst>
  <p:notesMasterIdLst>
    <p:notesMasterId r:id="rId11"/>
  </p:notesMasterIdLst>
  <p:handoutMasterIdLst>
    <p:handoutMasterId r:id="rId12"/>
  </p:handoutMasterIdLst>
  <p:sldIdLst>
    <p:sldId id="537" r:id="rId3"/>
    <p:sldId id="454" r:id="rId4"/>
    <p:sldId id="532" r:id="rId5"/>
    <p:sldId id="533" r:id="rId6"/>
    <p:sldId id="534" r:id="rId7"/>
    <p:sldId id="535" r:id="rId8"/>
    <p:sldId id="536" r:id="rId9"/>
    <p:sldId id="528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799">
          <p15:clr>
            <a:srgbClr val="A4A3A4"/>
          </p15:clr>
        </p15:guide>
        <p15:guide id="3" pos="2880">
          <p15:clr>
            <a:srgbClr val="A4A3A4"/>
          </p15:clr>
        </p15:guide>
        <p15:guide id="4" pos="5556">
          <p15:clr>
            <a:srgbClr val="A4A3A4"/>
          </p15:clr>
        </p15:guide>
        <p15:guide id="5" pos="226" userDrawn="1">
          <p15:clr>
            <a:srgbClr val="A4A3A4"/>
          </p15:clr>
        </p15:guide>
        <p15:guide id="6" orient="horz" pos="890" userDrawn="1">
          <p15:clr>
            <a:srgbClr val="A4A3A4"/>
          </p15:clr>
        </p15:guide>
        <p15:guide id="7" orient="horz" pos="1752" userDrawn="1">
          <p15:clr>
            <a:srgbClr val="A4A3A4"/>
          </p15:clr>
        </p15:guide>
        <p15:guide id="8" orient="horz" pos="1933" userDrawn="1">
          <p15:clr>
            <a:srgbClr val="A4A3A4"/>
          </p15:clr>
        </p15:guide>
        <p15:guide id="9" pos="2200" userDrawn="1">
          <p15:clr>
            <a:srgbClr val="A4A3A4"/>
          </p15:clr>
        </p15:guide>
        <p15:guide id="10" pos="2426" userDrawn="1">
          <p15:clr>
            <a:srgbClr val="A4A3A4"/>
          </p15:clr>
        </p15:guide>
        <p15:guide id="11" orient="horz" pos="210" userDrawn="1">
          <p15:clr>
            <a:srgbClr val="A4A3A4"/>
          </p15:clr>
        </p15:guide>
        <p15:guide id="12" pos="3560" userDrawn="1">
          <p15:clr>
            <a:srgbClr val="A4A3A4"/>
          </p15:clr>
        </p15:guide>
        <p15:guide id="13" pos="3198" userDrawn="1">
          <p15:clr>
            <a:srgbClr val="A4A3A4"/>
          </p15:clr>
        </p15:guide>
        <p15:guide id="14" orient="horz" pos="11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kamatsu, Yuko (SP&amp;I, North Ryde)" initials="WY(NR" lastIdx="29" clrIdx="0">
    <p:extLst>
      <p:ext uri="{19B8F6BF-5375-455C-9EA6-DF929625EA0E}">
        <p15:presenceInfo xmlns:p15="http://schemas.microsoft.com/office/powerpoint/2012/main" userId="S-1-5-21-61289985-2027487937-1858953157-230888" providerId="AD"/>
      </p:ext>
    </p:extLst>
  </p:cmAuthor>
  <p:cmAuthor id="2" name="Deschepper, Zofia (Comms, Clayton)" initials="DZ(C" lastIdx="33" clrIdx="1">
    <p:extLst>
      <p:ext uri="{19B8F6BF-5375-455C-9EA6-DF929625EA0E}">
        <p15:presenceInfo xmlns:p15="http://schemas.microsoft.com/office/powerpoint/2012/main" userId="S-1-5-21-61289985-2027487937-1858953157-589490" providerId="AD"/>
      </p:ext>
    </p:extLst>
  </p:cmAuthor>
  <p:cmAuthor id="3" name="Lawson, Keirissa (Comms, Newcastle)" initials="LK(N" lastIdx="2" clrIdx="2">
    <p:extLst>
      <p:ext uri="{19B8F6BF-5375-455C-9EA6-DF929625EA0E}">
        <p15:presenceInfo xmlns:p15="http://schemas.microsoft.com/office/powerpoint/2012/main" userId="S-1-5-21-61289985-2027487937-1858953157-2360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52D"/>
    <a:srgbClr val="1E22AA"/>
    <a:srgbClr val="00397F"/>
    <a:srgbClr val="002530"/>
    <a:srgbClr val="00A9CE"/>
    <a:srgbClr val="FF3300"/>
    <a:srgbClr val="FF66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82301" autoAdjust="0"/>
  </p:normalViewPr>
  <p:slideViewPr>
    <p:cSldViewPr showGuides="1">
      <p:cViewPr varScale="1">
        <p:scale>
          <a:sx n="135" d="100"/>
          <a:sy n="135" d="100"/>
        </p:scale>
        <p:origin x="1920" y="132"/>
      </p:cViewPr>
      <p:guideLst>
        <p:guide orient="horz" pos="2160"/>
        <p:guide orient="horz" pos="799"/>
        <p:guide pos="2880"/>
        <p:guide pos="5556"/>
        <p:guide pos="226"/>
        <p:guide orient="horz" pos="890"/>
        <p:guide orient="horz" pos="1752"/>
        <p:guide orient="horz" pos="1933"/>
        <p:guide pos="2200"/>
        <p:guide pos="2426"/>
        <p:guide orient="horz" pos="210"/>
        <p:guide pos="3560"/>
        <p:guide pos="3198"/>
        <p:guide orient="horz" pos="1139"/>
      </p:guideLst>
    </p:cSldViewPr>
  </p:slideViewPr>
  <p:outlineViewPr>
    <p:cViewPr>
      <p:scale>
        <a:sx n="33" d="100"/>
        <a:sy n="33" d="100"/>
      </p:scale>
      <p:origin x="0" y="581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4" d="100"/>
          <a:sy n="54" d="100"/>
        </p:scale>
        <p:origin x="-2844" y="-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A697C-5849-4DDF-A6C8-08E6893940F4}" type="datetimeFigureOut">
              <a:rPr lang="en-AU" smtClean="0"/>
              <a:pPr/>
              <a:t>16/02/2018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014AF-979A-46D9-9B43-4C67319580D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4441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92BC2-9435-4D31-AEB3-5D5877AD6447}" type="datetimeFigureOut">
              <a:rPr lang="en-AU" smtClean="0"/>
              <a:pPr/>
              <a:t>16/02/2018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96215-5E4C-414D-A8DB-C38AA7CF7C2A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3183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96215-5E4C-414D-A8DB-C38AA7CF7C2A}" type="slidenum">
              <a:rPr lang="en-AU" smtClean="0">
                <a:solidFill>
                  <a:prstClr val="black"/>
                </a:solidFill>
              </a:rPr>
              <a:pPr/>
              <a:t>1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812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96215-5E4C-414D-A8DB-C38AA7CF7C2A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56253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96215-5E4C-414D-A8DB-C38AA7CF7C2A}" type="slidenum">
              <a:rPr lang="en-AU" smtClean="0"/>
              <a:pPr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68024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96215-5E4C-414D-A8DB-C38AA7CF7C2A}" type="slidenum">
              <a:rPr lang="en-AU" smtClean="0"/>
              <a:pPr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14753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96215-5E4C-414D-A8DB-C38AA7CF7C2A}" type="slidenum">
              <a:rPr lang="en-AU" smtClean="0"/>
              <a:pPr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98867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96215-5E4C-414D-A8DB-C38AA7CF7C2A}" type="slidenum">
              <a:rPr lang="en-AU" smtClean="0"/>
              <a:pPr/>
              <a:t>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33368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96215-5E4C-414D-A8DB-C38AA7CF7C2A}" type="slidenum">
              <a:rPr lang="en-AU" smtClean="0"/>
              <a:pPr/>
              <a:t>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40483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96215-5E4C-414D-A8DB-C38AA7CF7C2A}" type="slidenum">
              <a:rPr lang="en-AU" smtClean="0">
                <a:solidFill>
                  <a:prstClr val="black"/>
                </a:solidFill>
              </a:rPr>
              <a:pPr/>
              <a:t>8</a:t>
            </a:fld>
            <a:endParaRPr lang="en-A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486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25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42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tx1">
                  <a:lumMod val="95000"/>
                  <a:lumOff val="5000"/>
                  <a:alpha val="30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61" name="Freeform 60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62" name="Freeform 61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  <p:grpSp>
          <p:nvGrpSpPr>
            <p:cNvPr id="28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30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1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2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3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4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5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6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7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8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9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0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1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r>
              <a:rPr lang="en-AU" dirty="0"/>
              <a:t>Click to Add Business Unit</a:t>
            </a: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1" y="5824254"/>
            <a:ext cx="1094400" cy="31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78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1896000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- dar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/>
              <a:t>  |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7938" y="6056313"/>
            <a:ext cx="9161463" cy="801687"/>
            <a:chOff x="-7938" y="6056313"/>
            <a:chExt cx="9161463" cy="801687"/>
          </a:xfrm>
        </p:grpSpPr>
        <p:sp>
          <p:nvSpPr>
            <p:cNvPr id="15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/>
            </a:p>
          </p:txBody>
        </p:sp>
        <p:grpSp>
          <p:nvGrpSpPr>
            <p:cNvPr id="16" name="Group 1"/>
            <p:cNvGrpSpPr>
              <a:grpSpLocks/>
            </p:cNvGrpSpPr>
            <p:nvPr userDrawn="1"/>
          </p:nvGrpSpPr>
          <p:grpSpPr bwMode="auto">
            <a:xfrm>
              <a:off x="1588" y="6065838"/>
              <a:ext cx="9142412" cy="690562"/>
              <a:chOff x="1495" y="6065893"/>
              <a:chExt cx="9143026" cy="690563"/>
            </a:xfrm>
          </p:grpSpPr>
          <p:sp>
            <p:nvSpPr>
              <p:cNvPr id="18" name="Freeform 8"/>
              <p:cNvSpPr>
                <a:spLocks noEditPoints="1"/>
              </p:cNvSpPr>
              <p:nvPr userDrawn="1"/>
            </p:nvSpPr>
            <p:spPr bwMode="auto">
              <a:xfrm>
                <a:off x="1495" y="6065893"/>
                <a:ext cx="9143026" cy="690563"/>
              </a:xfrm>
              <a:custGeom>
                <a:avLst/>
                <a:gdLst>
                  <a:gd name="T0" fmla="*/ 2880 w 2880"/>
                  <a:gd name="T1" fmla="*/ 14 h 217"/>
                  <a:gd name="T2" fmla="*/ 2817 w 2880"/>
                  <a:gd name="T3" fmla="*/ 14 h 217"/>
                  <a:gd name="T4" fmla="*/ 2486 w 2880"/>
                  <a:gd name="T5" fmla="*/ 95 h 217"/>
                  <a:gd name="T6" fmla="*/ 2486 w 2880"/>
                  <a:gd name="T7" fmla="*/ 95 h 217"/>
                  <a:gd name="T8" fmla="*/ 2880 w 2880"/>
                  <a:gd name="T9" fmla="*/ 95 h 217"/>
                  <a:gd name="T10" fmla="*/ 2880 w 2880"/>
                  <a:gd name="T11" fmla="*/ 217 h 217"/>
                  <a:gd name="T12" fmla="*/ 2880 w 2880"/>
                  <a:gd name="T13" fmla="*/ 217 h 217"/>
                  <a:gd name="T14" fmla="*/ 2880 w 2880"/>
                  <a:gd name="T15" fmla="*/ 14 h 217"/>
                  <a:gd name="T16" fmla="*/ 2171 w 2880"/>
                  <a:gd name="T17" fmla="*/ 0 h 217"/>
                  <a:gd name="T18" fmla="*/ 0 w 2880"/>
                  <a:gd name="T19" fmla="*/ 0 h 217"/>
                  <a:gd name="T20" fmla="*/ 0 w 2880"/>
                  <a:gd name="T21" fmla="*/ 95 h 217"/>
                  <a:gd name="T22" fmla="*/ 2486 w 2880"/>
                  <a:gd name="T23" fmla="*/ 95 h 217"/>
                  <a:gd name="T24" fmla="*/ 2486 w 2880"/>
                  <a:gd name="T25" fmla="*/ 95 h 217"/>
                  <a:gd name="T26" fmla="*/ 2486 w 2880"/>
                  <a:gd name="T27" fmla="*/ 95 h 217"/>
                  <a:gd name="T28" fmla="*/ 2486 w 2880"/>
                  <a:gd name="T29" fmla="*/ 95 h 217"/>
                  <a:gd name="T30" fmla="*/ 2171 w 2880"/>
                  <a:gd name="T31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80" h="217">
                    <a:moveTo>
                      <a:pt x="2880" y="14"/>
                    </a:moveTo>
                    <a:cubicBezTo>
                      <a:pt x="2817" y="14"/>
                      <a:pt x="2817" y="14"/>
                      <a:pt x="2817" y="14"/>
                    </a:cubicBezTo>
                    <a:cubicBezTo>
                      <a:pt x="2616" y="14"/>
                      <a:pt x="2542" y="74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880" y="95"/>
                      <a:pt x="2880" y="95"/>
                      <a:pt x="2880" y="95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14"/>
                      <a:pt x="2880" y="14"/>
                      <a:pt x="2880" y="14"/>
                    </a:cubicBezTo>
                    <a:moveTo>
                      <a:pt x="217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19" y="39"/>
                      <a:pt x="2306" y="0"/>
                      <a:pt x="2171" y="0"/>
                    </a:cubicBezTo>
                  </a:path>
                </a:pathLst>
              </a:custGeom>
              <a:solidFill>
                <a:srgbClr val="00252D">
                  <a:alpha val="30196"/>
                </a:srgb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9" name="Freeform 9"/>
              <p:cNvSpPr>
                <a:spLocks noEditPoints="1"/>
              </p:cNvSpPr>
              <p:nvPr userDrawn="1"/>
            </p:nvSpPr>
            <p:spPr bwMode="auto">
              <a:xfrm>
                <a:off x="1495" y="6367518"/>
                <a:ext cx="9143026" cy="388938"/>
              </a:xfrm>
              <a:custGeom>
                <a:avLst/>
                <a:gdLst>
                  <a:gd name="T0" fmla="*/ 2486 w 2880"/>
                  <a:gd name="T1" fmla="*/ 0 h 122"/>
                  <a:gd name="T2" fmla="*/ 0 w 2880"/>
                  <a:gd name="T3" fmla="*/ 0 h 122"/>
                  <a:gd name="T4" fmla="*/ 0 w 2880"/>
                  <a:gd name="T5" fmla="*/ 13 h 122"/>
                  <a:gd name="T6" fmla="*/ 2289 w 2880"/>
                  <a:gd name="T7" fmla="*/ 13 h 122"/>
                  <a:gd name="T8" fmla="*/ 2486 w 2880"/>
                  <a:gd name="T9" fmla="*/ 0 h 122"/>
                  <a:gd name="T10" fmla="*/ 2880 w 2880"/>
                  <a:gd name="T11" fmla="*/ 0 h 122"/>
                  <a:gd name="T12" fmla="*/ 2486 w 2880"/>
                  <a:gd name="T13" fmla="*/ 0 h 122"/>
                  <a:gd name="T14" fmla="*/ 2813 w 2880"/>
                  <a:gd name="T15" fmla="*/ 122 h 122"/>
                  <a:gd name="T16" fmla="*/ 2880 w 2880"/>
                  <a:gd name="T17" fmla="*/ 122 h 122"/>
                  <a:gd name="T18" fmla="*/ 2880 w 2880"/>
                  <a:gd name="T1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80" h="122">
                    <a:moveTo>
                      <a:pt x="248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289" y="13"/>
                      <a:pt x="2289" y="13"/>
                      <a:pt x="2289" y="13"/>
                    </a:cubicBezTo>
                    <a:cubicBezTo>
                      <a:pt x="2418" y="13"/>
                      <a:pt x="2459" y="10"/>
                      <a:pt x="2486" y="0"/>
                    </a:cubicBezTo>
                    <a:moveTo>
                      <a:pt x="2880" y="0"/>
                    </a:moveTo>
                    <a:cubicBezTo>
                      <a:pt x="2486" y="0"/>
                      <a:pt x="2486" y="0"/>
                      <a:pt x="2486" y="0"/>
                    </a:cubicBezTo>
                    <a:cubicBezTo>
                      <a:pt x="2554" y="56"/>
                      <a:pt x="2645" y="122"/>
                      <a:pt x="2813" y="122"/>
                    </a:cubicBezTo>
                    <a:cubicBezTo>
                      <a:pt x="2854" y="122"/>
                      <a:pt x="2880" y="122"/>
                      <a:pt x="2880" y="122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solidFill>
                <a:srgbClr val="00252D">
                  <a:alpha val="30196"/>
                </a:srgb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0" name="Freeform 10"/>
              <p:cNvSpPr>
                <a:spLocks/>
              </p:cNvSpPr>
              <p:nvPr userDrawn="1"/>
            </p:nvSpPr>
            <p:spPr bwMode="auto">
              <a:xfrm>
                <a:off x="1495" y="6110343"/>
                <a:ext cx="7891992" cy="298450"/>
              </a:xfrm>
              <a:custGeom>
                <a:avLst/>
                <a:gdLst>
                  <a:gd name="T0" fmla="*/ 2486 w 2486"/>
                  <a:gd name="T1" fmla="*/ 81 h 94"/>
                  <a:gd name="T2" fmla="*/ 2171 w 2486"/>
                  <a:gd name="T3" fmla="*/ 0 h 94"/>
                  <a:gd name="T4" fmla="*/ 0 w 2486"/>
                  <a:gd name="T5" fmla="*/ 0 h 94"/>
                  <a:gd name="T6" fmla="*/ 0 w 2486"/>
                  <a:gd name="T7" fmla="*/ 94 h 94"/>
                  <a:gd name="T8" fmla="*/ 2289 w 2486"/>
                  <a:gd name="T9" fmla="*/ 94 h 94"/>
                  <a:gd name="T10" fmla="*/ 2486 w 2486"/>
                  <a:gd name="T11" fmla="*/ 8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6" h="94">
                    <a:moveTo>
                      <a:pt x="2486" y="81"/>
                    </a:moveTo>
                    <a:cubicBezTo>
                      <a:pt x="2410" y="38"/>
                      <a:pt x="2306" y="0"/>
                      <a:pt x="217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2289" y="94"/>
                      <a:pt x="2289" y="94"/>
                      <a:pt x="2289" y="94"/>
                    </a:cubicBezTo>
                    <a:cubicBezTo>
                      <a:pt x="2418" y="94"/>
                      <a:pt x="2459" y="91"/>
                      <a:pt x="2486" y="81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1" name="Freeform 11"/>
              <p:cNvSpPr>
                <a:spLocks/>
              </p:cNvSpPr>
              <p:nvPr userDrawn="1"/>
            </p:nvSpPr>
            <p:spPr bwMode="auto">
              <a:xfrm>
                <a:off x="7893487" y="6110343"/>
                <a:ext cx="1251034" cy="601663"/>
              </a:xfrm>
              <a:custGeom>
                <a:avLst/>
                <a:gdLst>
                  <a:gd name="T0" fmla="*/ 331 w 394"/>
                  <a:gd name="T1" fmla="*/ 0 h 189"/>
                  <a:gd name="T2" fmla="*/ 0 w 394"/>
                  <a:gd name="T3" fmla="*/ 81 h 189"/>
                  <a:gd name="T4" fmla="*/ 327 w 394"/>
                  <a:gd name="T5" fmla="*/ 189 h 189"/>
                  <a:gd name="T6" fmla="*/ 394 w 394"/>
                  <a:gd name="T7" fmla="*/ 189 h 189"/>
                  <a:gd name="T8" fmla="*/ 394 w 394"/>
                  <a:gd name="T9" fmla="*/ 0 h 189"/>
                  <a:gd name="T10" fmla="*/ 331 w 394"/>
                  <a:gd name="T11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4" h="189">
                    <a:moveTo>
                      <a:pt x="331" y="0"/>
                    </a:moveTo>
                    <a:cubicBezTo>
                      <a:pt x="130" y="0"/>
                      <a:pt x="56" y="60"/>
                      <a:pt x="0" y="81"/>
                    </a:cubicBezTo>
                    <a:cubicBezTo>
                      <a:pt x="89" y="131"/>
                      <a:pt x="159" y="189"/>
                      <a:pt x="327" y="189"/>
                    </a:cubicBezTo>
                    <a:cubicBezTo>
                      <a:pt x="368" y="189"/>
                      <a:pt x="394" y="189"/>
                      <a:pt x="394" y="189"/>
                    </a:cubicBezTo>
                    <a:cubicBezTo>
                      <a:pt x="394" y="0"/>
                      <a:pt x="394" y="0"/>
                      <a:pt x="394" y="0"/>
                    </a:cubicBezTo>
                    <a:lnTo>
                      <a:pt x="33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371" y="6293780"/>
            <a:ext cx="734400" cy="20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85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4263885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60000" y="1276350"/>
            <a:ext cx="8460000" cy="4559300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buFontTx/>
              <a:buNone/>
              <a:defRPr sz="4000" b="1">
                <a:solidFill>
                  <a:schemeClr val="accent1">
                    <a:lumMod val="75000"/>
                  </a:schemeClr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4000" b="1">
                <a:solidFill>
                  <a:schemeClr val="accent2"/>
                </a:solidFill>
              </a:defRPr>
            </a:lvl2pPr>
            <a:lvl3pPr marL="0" indent="0">
              <a:spcBef>
                <a:spcPts val="220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3693824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 userDrawn="1"/>
        </p:nvGrpSpPr>
        <p:grpSpPr>
          <a:xfrm>
            <a:off x="-7938" y="6056313"/>
            <a:ext cx="9161463" cy="801687"/>
            <a:chOff x="-7938" y="6056313"/>
            <a:chExt cx="9161463" cy="801687"/>
          </a:xfrm>
        </p:grpSpPr>
        <p:sp>
          <p:nvSpPr>
            <p:cNvPr id="32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/>
            </a:p>
          </p:txBody>
        </p:sp>
        <p:grpSp>
          <p:nvGrpSpPr>
            <p:cNvPr id="33" name="Group 1"/>
            <p:cNvGrpSpPr>
              <a:grpSpLocks/>
            </p:cNvGrpSpPr>
            <p:nvPr userDrawn="1"/>
          </p:nvGrpSpPr>
          <p:grpSpPr bwMode="auto">
            <a:xfrm>
              <a:off x="1588" y="6065838"/>
              <a:ext cx="9142412" cy="690562"/>
              <a:chOff x="1495" y="6065893"/>
              <a:chExt cx="9143026" cy="690563"/>
            </a:xfrm>
          </p:grpSpPr>
          <p:sp>
            <p:nvSpPr>
              <p:cNvPr id="35" name="Freeform 8"/>
              <p:cNvSpPr>
                <a:spLocks noEditPoints="1"/>
              </p:cNvSpPr>
              <p:nvPr userDrawn="1"/>
            </p:nvSpPr>
            <p:spPr bwMode="auto">
              <a:xfrm>
                <a:off x="1495" y="6065893"/>
                <a:ext cx="9143026" cy="690563"/>
              </a:xfrm>
              <a:custGeom>
                <a:avLst/>
                <a:gdLst>
                  <a:gd name="T0" fmla="*/ 2880 w 2880"/>
                  <a:gd name="T1" fmla="*/ 14 h 217"/>
                  <a:gd name="T2" fmla="*/ 2817 w 2880"/>
                  <a:gd name="T3" fmla="*/ 14 h 217"/>
                  <a:gd name="T4" fmla="*/ 2486 w 2880"/>
                  <a:gd name="T5" fmla="*/ 95 h 217"/>
                  <a:gd name="T6" fmla="*/ 2486 w 2880"/>
                  <a:gd name="T7" fmla="*/ 95 h 217"/>
                  <a:gd name="T8" fmla="*/ 2880 w 2880"/>
                  <a:gd name="T9" fmla="*/ 95 h 217"/>
                  <a:gd name="T10" fmla="*/ 2880 w 2880"/>
                  <a:gd name="T11" fmla="*/ 217 h 217"/>
                  <a:gd name="T12" fmla="*/ 2880 w 2880"/>
                  <a:gd name="T13" fmla="*/ 217 h 217"/>
                  <a:gd name="T14" fmla="*/ 2880 w 2880"/>
                  <a:gd name="T15" fmla="*/ 14 h 217"/>
                  <a:gd name="T16" fmla="*/ 2171 w 2880"/>
                  <a:gd name="T17" fmla="*/ 0 h 217"/>
                  <a:gd name="T18" fmla="*/ 0 w 2880"/>
                  <a:gd name="T19" fmla="*/ 0 h 217"/>
                  <a:gd name="T20" fmla="*/ 0 w 2880"/>
                  <a:gd name="T21" fmla="*/ 95 h 217"/>
                  <a:gd name="T22" fmla="*/ 2486 w 2880"/>
                  <a:gd name="T23" fmla="*/ 95 h 217"/>
                  <a:gd name="T24" fmla="*/ 2486 w 2880"/>
                  <a:gd name="T25" fmla="*/ 95 h 217"/>
                  <a:gd name="T26" fmla="*/ 2486 w 2880"/>
                  <a:gd name="T27" fmla="*/ 95 h 217"/>
                  <a:gd name="T28" fmla="*/ 2486 w 2880"/>
                  <a:gd name="T29" fmla="*/ 95 h 217"/>
                  <a:gd name="T30" fmla="*/ 2171 w 2880"/>
                  <a:gd name="T31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80" h="217">
                    <a:moveTo>
                      <a:pt x="2880" y="14"/>
                    </a:moveTo>
                    <a:cubicBezTo>
                      <a:pt x="2817" y="14"/>
                      <a:pt x="2817" y="14"/>
                      <a:pt x="2817" y="14"/>
                    </a:cubicBezTo>
                    <a:cubicBezTo>
                      <a:pt x="2616" y="14"/>
                      <a:pt x="2542" y="74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880" y="95"/>
                      <a:pt x="2880" y="95"/>
                      <a:pt x="2880" y="95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14"/>
                      <a:pt x="2880" y="14"/>
                      <a:pt x="2880" y="14"/>
                    </a:cubicBezTo>
                    <a:moveTo>
                      <a:pt x="217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19" y="39"/>
                      <a:pt x="2306" y="0"/>
                      <a:pt x="2171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6" name="Freeform 9"/>
              <p:cNvSpPr>
                <a:spLocks noEditPoints="1"/>
              </p:cNvSpPr>
              <p:nvPr userDrawn="1"/>
            </p:nvSpPr>
            <p:spPr bwMode="auto">
              <a:xfrm>
                <a:off x="1495" y="6367518"/>
                <a:ext cx="9143026" cy="388938"/>
              </a:xfrm>
              <a:custGeom>
                <a:avLst/>
                <a:gdLst>
                  <a:gd name="T0" fmla="*/ 2486 w 2880"/>
                  <a:gd name="T1" fmla="*/ 0 h 122"/>
                  <a:gd name="T2" fmla="*/ 0 w 2880"/>
                  <a:gd name="T3" fmla="*/ 0 h 122"/>
                  <a:gd name="T4" fmla="*/ 0 w 2880"/>
                  <a:gd name="T5" fmla="*/ 13 h 122"/>
                  <a:gd name="T6" fmla="*/ 2289 w 2880"/>
                  <a:gd name="T7" fmla="*/ 13 h 122"/>
                  <a:gd name="T8" fmla="*/ 2486 w 2880"/>
                  <a:gd name="T9" fmla="*/ 0 h 122"/>
                  <a:gd name="T10" fmla="*/ 2880 w 2880"/>
                  <a:gd name="T11" fmla="*/ 0 h 122"/>
                  <a:gd name="T12" fmla="*/ 2486 w 2880"/>
                  <a:gd name="T13" fmla="*/ 0 h 122"/>
                  <a:gd name="T14" fmla="*/ 2813 w 2880"/>
                  <a:gd name="T15" fmla="*/ 122 h 122"/>
                  <a:gd name="T16" fmla="*/ 2880 w 2880"/>
                  <a:gd name="T17" fmla="*/ 122 h 122"/>
                  <a:gd name="T18" fmla="*/ 2880 w 2880"/>
                  <a:gd name="T1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80" h="122">
                    <a:moveTo>
                      <a:pt x="248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289" y="13"/>
                      <a:pt x="2289" y="13"/>
                      <a:pt x="2289" y="13"/>
                    </a:cubicBezTo>
                    <a:cubicBezTo>
                      <a:pt x="2418" y="13"/>
                      <a:pt x="2459" y="10"/>
                      <a:pt x="2486" y="0"/>
                    </a:cubicBezTo>
                    <a:moveTo>
                      <a:pt x="2880" y="0"/>
                    </a:moveTo>
                    <a:cubicBezTo>
                      <a:pt x="2486" y="0"/>
                      <a:pt x="2486" y="0"/>
                      <a:pt x="2486" y="0"/>
                    </a:cubicBezTo>
                    <a:cubicBezTo>
                      <a:pt x="2554" y="56"/>
                      <a:pt x="2645" y="122"/>
                      <a:pt x="2813" y="122"/>
                    </a:cubicBezTo>
                    <a:cubicBezTo>
                      <a:pt x="2854" y="122"/>
                      <a:pt x="2880" y="122"/>
                      <a:pt x="2880" y="122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7" name="Freeform 10"/>
              <p:cNvSpPr>
                <a:spLocks/>
              </p:cNvSpPr>
              <p:nvPr userDrawn="1"/>
            </p:nvSpPr>
            <p:spPr bwMode="auto">
              <a:xfrm>
                <a:off x="1495" y="6110343"/>
                <a:ext cx="7891992" cy="298450"/>
              </a:xfrm>
              <a:custGeom>
                <a:avLst/>
                <a:gdLst>
                  <a:gd name="T0" fmla="*/ 2486 w 2486"/>
                  <a:gd name="T1" fmla="*/ 81 h 94"/>
                  <a:gd name="T2" fmla="*/ 2171 w 2486"/>
                  <a:gd name="T3" fmla="*/ 0 h 94"/>
                  <a:gd name="T4" fmla="*/ 0 w 2486"/>
                  <a:gd name="T5" fmla="*/ 0 h 94"/>
                  <a:gd name="T6" fmla="*/ 0 w 2486"/>
                  <a:gd name="T7" fmla="*/ 94 h 94"/>
                  <a:gd name="T8" fmla="*/ 2289 w 2486"/>
                  <a:gd name="T9" fmla="*/ 94 h 94"/>
                  <a:gd name="T10" fmla="*/ 2486 w 2486"/>
                  <a:gd name="T11" fmla="*/ 8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6" h="94">
                    <a:moveTo>
                      <a:pt x="2486" y="81"/>
                    </a:moveTo>
                    <a:cubicBezTo>
                      <a:pt x="2410" y="38"/>
                      <a:pt x="2306" y="0"/>
                      <a:pt x="217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2289" y="94"/>
                      <a:pt x="2289" y="94"/>
                      <a:pt x="2289" y="94"/>
                    </a:cubicBezTo>
                    <a:cubicBezTo>
                      <a:pt x="2418" y="94"/>
                      <a:pt x="2459" y="91"/>
                      <a:pt x="2486" y="81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8" name="Freeform 11"/>
              <p:cNvSpPr>
                <a:spLocks/>
              </p:cNvSpPr>
              <p:nvPr userDrawn="1"/>
            </p:nvSpPr>
            <p:spPr bwMode="auto">
              <a:xfrm>
                <a:off x="7893487" y="6110343"/>
                <a:ext cx="1251034" cy="601663"/>
              </a:xfrm>
              <a:custGeom>
                <a:avLst/>
                <a:gdLst>
                  <a:gd name="T0" fmla="*/ 331 w 394"/>
                  <a:gd name="T1" fmla="*/ 0 h 189"/>
                  <a:gd name="T2" fmla="*/ 0 w 394"/>
                  <a:gd name="T3" fmla="*/ 81 h 189"/>
                  <a:gd name="T4" fmla="*/ 327 w 394"/>
                  <a:gd name="T5" fmla="*/ 189 h 189"/>
                  <a:gd name="T6" fmla="*/ 394 w 394"/>
                  <a:gd name="T7" fmla="*/ 189 h 189"/>
                  <a:gd name="T8" fmla="*/ 394 w 394"/>
                  <a:gd name="T9" fmla="*/ 0 h 189"/>
                  <a:gd name="T10" fmla="*/ 331 w 394"/>
                  <a:gd name="T11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4" h="189">
                    <a:moveTo>
                      <a:pt x="331" y="0"/>
                    </a:moveTo>
                    <a:cubicBezTo>
                      <a:pt x="130" y="0"/>
                      <a:pt x="56" y="60"/>
                      <a:pt x="0" y="81"/>
                    </a:cubicBezTo>
                    <a:cubicBezTo>
                      <a:pt x="89" y="131"/>
                      <a:pt x="159" y="189"/>
                      <a:pt x="327" y="189"/>
                    </a:cubicBezTo>
                    <a:cubicBezTo>
                      <a:pt x="368" y="189"/>
                      <a:pt x="394" y="189"/>
                      <a:pt x="394" y="189"/>
                    </a:cubicBezTo>
                    <a:cubicBezTo>
                      <a:pt x="394" y="0"/>
                      <a:pt x="394" y="0"/>
                      <a:pt x="394" y="0"/>
                    </a:cubicBezTo>
                    <a:lnTo>
                      <a:pt x="33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</p:grpSp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60000" y="1276350"/>
            <a:ext cx="7477125" cy="4559301"/>
          </a:xfrm>
        </p:spPr>
        <p:txBody>
          <a:bodyPr/>
          <a:lstStyle>
            <a:lvl1pPr>
              <a:spcAft>
                <a:spcPts val="0"/>
              </a:spcAft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850"/>
              </a:spcAft>
              <a:buNone/>
              <a:defRPr sz="4400" b="1">
                <a:solidFill>
                  <a:schemeClr val="bg1"/>
                </a:solidFill>
              </a:defRPr>
            </a:lvl2pPr>
            <a:lvl3pPr marL="0" indent="0">
              <a:buNone/>
              <a:defRPr sz="22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77991" y="6504332"/>
            <a:ext cx="6083845" cy="124274"/>
          </a:xfrm>
        </p:spPr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/>
              <a:t>  |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371" y="6293780"/>
            <a:ext cx="734400" cy="20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23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  <p:grpSp>
          <p:nvGrpSpPr>
            <p:cNvPr id="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4" y="3717032"/>
            <a:ext cx="6121438" cy="1539200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bg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r>
              <a:rPr lang="en-AU" dirty="0"/>
              <a:t>Click to Add Business Unit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358776" y="2744924"/>
            <a:ext cx="8461374" cy="852487"/>
          </a:xfrm>
        </p:spPr>
        <p:txBody>
          <a:bodyPr>
            <a:noAutofit/>
          </a:bodyPr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1" y="5824254"/>
            <a:ext cx="1094400" cy="31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21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3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  <p:grpSp>
          <p:nvGrpSpPr>
            <p:cNvPr id="4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4" y="2168860"/>
            <a:ext cx="6121438" cy="3087372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bg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r>
              <a:rPr lang="en-AU" dirty="0"/>
              <a:t>Click to Add Business Unit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1" y="5824254"/>
            <a:ext cx="1094400" cy="31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21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dar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10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r>
              <a:rPr lang="en-AU" dirty="0">
                <a:solidFill>
                  <a:srgbClr val="FFFFFF"/>
                </a:solidFill>
              </a:rPr>
              <a:t>  |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-7938" y="6056313"/>
            <a:ext cx="9161463" cy="801687"/>
            <a:chOff x="-7938" y="6056313"/>
            <a:chExt cx="9161463" cy="801687"/>
          </a:xfrm>
        </p:grpSpPr>
        <p:sp>
          <p:nvSpPr>
            <p:cNvPr id="16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>
                <a:solidFill>
                  <a:prstClr val="black"/>
                </a:solidFill>
              </a:endParaRPr>
            </a:p>
          </p:txBody>
        </p:sp>
        <p:grpSp>
          <p:nvGrpSpPr>
            <p:cNvPr id="17" name="Group 1"/>
            <p:cNvGrpSpPr>
              <a:grpSpLocks/>
            </p:cNvGrpSpPr>
            <p:nvPr userDrawn="1"/>
          </p:nvGrpSpPr>
          <p:grpSpPr bwMode="auto">
            <a:xfrm>
              <a:off x="1588" y="6065838"/>
              <a:ext cx="9142412" cy="690562"/>
              <a:chOff x="1495" y="6065893"/>
              <a:chExt cx="9143026" cy="690563"/>
            </a:xfrm>
          </p:grpSpPr>
          <p:sp>
            <p:nvSpPr>
              <p:cNvPr id="19" name="Freeform 8"/>
              <p:cNvSpPr>
                <a:spLocks noEditPoints="1"/>
              </p:cNvSpPr>
              <p:nvPr userDrawn="1"/>
            </p:nvSpPr>
            <p:spPr bwMode="auto">
              <a:xfrm>
                <a:off x="1495" y="6065893"/>
                <a:ext cx="9143026" cy="690563"/>
              </a:xfrm>
              <a:custGeom>
                <a:avLst/>
                <a:gdLst>
                  <a:gd name="T0" fmla="*/ 2880 w 2880"/>
                  <a:gd name="T1" fmla="*/ 14 h 217"/>
                  <a:gd name="T2" fmla="*/ 2817 w 2880"/>
                  <a:gd name="T3" fmla="*/ 14 h 217"/>
                  <a:gd name="T4" fmla="*/ 2486 w 2880"/>
                  <a:gd name="T5" fmla="*/ 95 h 217"/>
                  <a:gd name="T6" fmla="*/ 2486 w 2880"/>
                  <a:gd name="T7" fmla="*/ 95 h 217"/>
                  <a:gd name="T8" fmla="*/ 2880 w 2880"/>
                  <a:gd name="T9" fmla="*/ 95 h 217"/>
                  <a:gd name="T10" fmla="*/ 2880 w 2880"/>
                  <a:gd name="T11" fmla="*/ 217 h 217"/>
                  <a:gd name="T12" fmla="*/ 2880 w 2880"/>
                  <a:gd name="T13" fmla="*/ 217 h 217"/>
                  <a:gd name="T14" fmla="*/ 2880 w 2880"/>
                  <a:gd name="T15" fmla="*/ 14 h 217"/>
                  <a:gd name="T16" fmla="*/ 2171 w 2880"/>
                  <a:gd name="T17" fmla="*/ 0 h 217"/>
                  <a:gd name="T18" fmla="*/ 0 w 2880"/>
                  <a:gd name="T19" fmla="*/ 0 h 217"/>
                  <a:gd name="T20" fmla="*/ 0 w 2880"/>
                  <a:gd name="T21" fmla="*/ 95 h 217"/>
                  <a:gd name="T22" fmla="*/ 2486 w 2880"/>
                  <a:gd name="T23" fmla="*/ 95 h 217"/>
                  <a:gd name="T24" fmla="*/ 2486 w 2880"/>
                  <a:gd name="T25" fmla="*/ 95 h 217"/>
                  <a:gd name="T26" fmla="*/ 2486 w 2880"/>
                  <a:gd name="T27" fmla="*/ 95 h 217"/>
                  <a:gd name="T28" fmla="*/ 2486 w 2880"/>
                  <a:gd name="T29" fmla="*/ 95 h 217"/>
                  <a:gd name="T30" fmla="*/ 2171 w 2880"/>
                  <a:gd name="T31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80" h="217">
                    <a:moveTo>
                      <a:pt x="2880" y="14"/>
                    </a:moveTo>
                    <a:cubicBezTo>
                      <a:pt x="2817" y="14"/>
                      <a:pt x="2817" y="14"/>
                      <a:pt x="2817" y="14"/>
                    </a:cubicBezTo>
                    <a:cubicBezTo>
                      <a:pt x="2616" y="14"/>
                      <a:pt x="2542" y="74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880" y="95"/>
                      <a:pt x="2880" y="95"/>
                      <a:pt x="2880" y="95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14"/>
                      <a:pt x="2880" y="14"/>
                      <a:pt x="2880" y="14"/>
                    </a:cubicBezTo>
                    <a:moveTo>
                      <a:pt x="217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19" y="39"/>
                      <a:pt x="2306" y="0"/>
                      <a:pt x="2171" y="0"/>
                    </a:cubicBezTo>
                  </a:path>
                </a:pathLst>
              </a:custGeom>
              <a:solidFill>
                <a:srgbClr val="00252D">
                  <a:alpha val="30196"/>
                </a:srgb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9"/>
              <p:cNvSpPr>
                <a:spLocks noEditPoints="1"/>
              </p:cNvSpPr>
              <p:nvPr userDrawn="1"/>
            </p:nvSpPr>
            <p:spPr bwMode="auto">
              <a:xfrm>
                <a:off x="1495" y="6367518"/>
                <a:ext cx="9143026" cy="388938"/>
              </a:xfrm>
              <a:custGeom>
                <a:avLst/>
                <a:gdLst>
                  <a:gd name="T0" fmla="*/ 2486 w 2880"/>
                  <a:gd name="T1" fmla="*/ 0 h 122"/>
                  <a:gd name="T2" fmla="*/ 0 w 2880"/>
                  <a:gd name="T3" fmla="*/ 0 h 122"/>
                  <a:gd name="T4" fmla="*/ 0 w 2880"/>
                  <a:gd name="T5" fmla="*/ 13 h 122"/>
                  <a:gd name="T6" fmla="*/ 2289 w 2880"/>
                  <a:gd name="T7" fmla="*/ 13 h 122"/>
                  <a:gd name="T8" fmla="*/ 2486 w 2880"/>
                  <a:gd name="T9" fmla="*/ 0 h 122"/>
                  <a:gd name="T10" fmla="*/ 2880 w 2880"/>
                  <a:gd name="T11" fmla="*/ 0 h 122"/>
                  <a:gd name="T12" fmla="*/ 2486 w 2880"/>
                  <a:gd name="T13" fmla="*/ 0 h 122"/>
                  <a:gd name="T14" fmla="*/ 2813 w 2880"/>
                  <a:gd name="T15" fmla="*/ 122 h 122"/>
                  <a:gd name="T16" fmla="*/ 2880 w 2880"/>
                  <a:gd name="T17" fmla="*/ 122 h 122"/>
                  <a:gd name="T18" fmla="*/ 2880 w 2880"/>
                  <a:gd name="T1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80" h="122">
                    <a:moveTo>
                      <a:pt x="248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289" y="13"/>
                      <a:pt x="2289" y="13"/>
                      <a:pt x="2289" y="13"/>
                    </a:cubicBezTo>
                    <a:cubicBezTo>
                      <a:pt x="2418" y="13"/>
                      <a:pt x="2459" y="10"/>
                      <a:pt x="2486" y="0"/>
                    </a:cubicBezTo>
                    <a:moveTo>
                      <a:pt x="2880" y="0"/>
                    </a:moveTo>
                    <a:cubicBezTo>
                      <a:pt x="2486" y="0"/>
                      <a:pt x="2486" y="0"/>
                      <a:pt x="2486" y="0"/>
                    </a:cubicBezTo>
                    <a:cubicBezTo>
                      <a:pt x="2554" y="56"/>
                      <a:pt x="2645" y="122"/>
                      <a:pt x="2813" y="122"/>
                    </a:cubicBezTo>
                    <a:cubicBezTo>
                      <a:pt x="2854" y="122"/>
                      <a:pt x="2880" y="122"/>
                      <a:pt x="2880" y="122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solidFill>
                <a:srgbClr val="00252D">
                  <a:alpha val="30196"/>
                </a:srgb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10"/>
              <p:cNvSpPr>
                <a:spLocks/>
              </p:cNvSpPr>
              <p:nvPr userDrawn="1"/>
            </p:nvSpPr>
            <p:spPr bwMode="auto">
              <a:xfrm>
                <a:off x="1495" y="6110343"/>
                <a:ext cx="7891992" cy="298450"/>
              </a:xfrm>
              <a:custGeom>
                <a:avLst/>
                <a:gdLst>
                  <a:gd name="T0" fmla="*/ 2486 w 2486"/>
                  <a:gd name="T1" fmla="*/ 81 h 94"/>
                  <a:gd name="T2" fmla="*/ 2171 w 2486"/>
                  <a:gd name="T3" fmla="*/ 0 h 94"/>
                  <a:gd name="T4" fmla="*/ 0 w 2486"/>
                  <a:gd name="T5" fmla="*/ 0 h 94"/>
                  <a:gd name="T6" fmla="*/ 0 w 2486"/>
                  <a:gd name="T7" fmla="*/ 94 h 94"/>
                  <a:gd name="T8" fmla="*/ 2289 w 2486"/>
                  <a:gd name="T9" fmla="*/ 94 h 94"/>
                  <a:gd name="T10" fmla="*/ 2486 w 2486"/>
                  <a:gd name="T11" fmla="*/ 8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6" h="94">
                    <a:moveTo>
                      <a:pt x="2486" y="81"/>
                    </a:moveTo>
                    <a:cubicBezTo>
                      <a:pt x="2410" y="38"/>
                      <a:pt x="2306" y="0"/>
                      <a:pt x="217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2289" y="94"/>
                      <a:pt x="2289" y="94"/>
                      <a:pt x="2289" y="94"/>
                    </a:cubicBezTo>
                    <a:cubicBezTo>
                      <a:pt x="2418" y="94"/>
                      <a:pt x="2459" y="91"/>
                      <a:pt x="2486" y="81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11"/>
              <p:cNvSpPr>
                <a:spLocks/>
              </p:cNvSpPr>
              <p:nvPr userDrawn="1"/>
            </p:nvSpPr>
            <p:spPr bwMode="auto">
              <a:xfrm>
                <a:off x="7893487" y="6110343"/>
                <a:ext cx="1251034" cy="601663"/>
              </a:xfrm>
              <a:custGeom>
                <a:avLst/>
                <a:gdLst>
                  <a:gd name="T0" fmla="*/ 331 w 394"/>
                  <a:gd name="T1" fmla="*/ 0 h 189"/>
                  <a:gd name="T2" fmla="*/ 0 w 394"/>
                  <a:gd name="T3" fmla="*/ 81 h 189"/>
                  <a:gd name="T4" fmla="*/ 327 w 394"/>
                  <a:gd name="T5" fmla="*/ 189 h 189"/>
                  <a:gd name="T6" fmla="*/ 394 w 394"/>
                  <a:gd name="T7" fmla="*/ 189 h 189"/>
                  <a:gd name="T8" fmla="*/ 394 w 394"/>
                  <a:gd name="T9" fmla="*/ 0 h 189"/>
                  <a:gd name="T10" fmla="*/ 331 w 394"/>
                  <a:gd name="T11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4" h="189">
                    <a:moveTo>
                      <a:pt x="331" y="0"/>
                    </a:moveTo>
                    <a:cubicBezTo>
                      <a:pt x="130" y="0"/>
                      <a:pt x="56" y="60"/>
                      <a:pt x="0" y="81"/>
                    </a:cubicBezTo>
                    <a:cubicBezTo>
                      <a:pt x="89" y="131"/>
                      <a:pt x="159" y="189"/>
                      <a:pt x="327" y="189"/>
                    </a:cubicBezTo>
                    <a:cubicBezTo>
                      <a:pt x="368" y="189"/>
                      <a:pt x="394" y="189"/>
                      <a:pt x="394" y="189"/>
                    </a:cubicBezTo>
                    <a:cubicBezTo>
                      <a:pt x="394" y="0"/>
                      <a:pt x="394" y="0"/>
                      <a:pt x="394" y="0"/>
                    </a:cubicBezTo>
                    <a:lnTo>
                      <a:pt x="33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371" y="6293780"/>
            <a:ext cx="734400" cy="20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52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-26988" y="357188"/>
            <a:ext cx="9195409" cy="6140081"/>
            <a:chOff x="-26988" y="357188"/>
            <a:chExt cx="9195409" cy="6140081"/>
          </a:xfrm>
        </p:grpSpPr>
        <p:grpSp>
          <p:nvGrpSpPr>
            <p:cNvPr id="29" name="Group 28"/>
            <p:cNvGrpSpPr/>
            <p:nvPr userDrawn="1"/>
          </p:nvGrpSpPr>
          <p:grpSpPr>
            <a:xfrm>
              <a:off x="608" y="5500319"/>
              <a:ext cx="9167813" cy="996950"/>
              <a:chOff x="608" y="5500319"/>
              <a:chExt cx="9167813" cy="996950"/>
            </a:xfrm>
          </p:grpSpPr>
          <p:grpSp>
            <p:nvGrpSpPr>
              <p:cNvPr id="43" name="Group 22"/>
              <p:cNvGrpSpPr>
                <a:grpSpLocks/>
              </p:cNvGrpSpPr>
              <p:nvPr userDrawn="1"/>
            </p:nvGrpSpPr>
            <p:grpSpPr bwMode="auto">
              <a:xfrm>
                <a:off x="608" y="5500319"/>
                <a:ext cx="9167813" cy="996950"/>
                <a:chOff x="-7938" y="5668963"/>
                <a:chExt cx="9167813" cy="996950"/>
              </a:xfrm>
            </p:grpSpPr>
            <p:sp>
              <p:nvSpPr>
                <p:cNvPr id="58" name="Freeform 11"/>
                <p:cNvSpPr>
                  <a:spLocks noEditPoints="1"/>
                </p:cNvSpPr>
                <p:nvPr userDrawn="1"/>
              </p:nvSpPr>
              <p:spPr bwMode="auto">
                <a:xfrm>
                  <a:off x="-7938" y="5668963"/>
                  <a:ext cx="9167813" cy="996950"/>
                </a:xfrm>
                <a:custGeom>
                  <a:avLst/>
                  <a:gdLst>
                    <a:gd name="T0" fmla="*/ 2880 w 2880"/>
                    <a:gd name="T1" fmla="*/ 20 h 313"/>
                    <a:gd name="T2" fmla="*/ 2789 w 2880"/>
                    <a:gd name="T3" fmla="*/ 20 h 313"/>
                    <a:gd name="T4" fmla="*/ 2313 w 2880"/>
                    <a:gd name="T5" fmla="*/ 137 h 313"/>
                    <a:gd name="T6" fmla="*/ 2784 w 2880"/>
                    <a:gd name="T7" fmla="*/ 313 h 313"/>
                    <a:gd name="T8" fmla="*/ 2880 w 2880"/>
                    <a:gd name="T9" fmla="*/ 313 h 313"/>
                    <a:gd name="T10" fmla="*/ 2880 w 2880"/>
                    <a:gd name="T11" fmla="*/ 20 h 313"/>
                    <a:gd name="T12" fmla="*/ 1860 w 2880"/>
                    <a:gd name="T13" fmla="*/ 0 h 313"/>
                    <a:gd name="T14" fmla="*/ 0 w 2880"/>
                    <a:gd name="T15" fmla="*/ 0 h 313"/>
                    <a:gd name="T16" fmla="*/ 0 w 2880"/>
                    <a:gd name="T17" fmla="*/ 157 h 313"/>
                    <a:gd name="T18" fmla="*/ 2030 w 2880"/>
                    <a:gd name="T19" fmla="*/ 157 h 313"/>
                    <a:gd name="T20" fmla="*/ 2313 w 2880"/>
                    <a:gd name="T21" fmla="*/ 137 h 313"/>
                    <a:gd name="T22" fmla="*/ 2313 w 2880"/>
                    <a:gd name="T23" fmla="*/ 137 h 313"/>
                    <a:gd name="T24" fmla="*/ 2313 w 2880"/>
                    <a:gd name="T25" fmla="*/ 137 h 313"/>
                    <a:gd name="T26" fmla="*/ 1860 w 2880"/>
                    <a:gd name="T27" fmla="*/ 0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880" h="313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411" y="217"/>
                        <a:pt x="2542" y="313"/>
                        <a:pt x="2784" y="313"/>
                      </a:cubicBezTo>
                      <a:cubicBezTo>
                        <a:pt x="2842" y="313"/>
                        <a:pt x="2880" y="313"/>
                        <a:pt x="2880" y="313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57"/>
                        <a:pt x="0" y="157"/>
                        <a:pt x="0" y="157"/>
                      </a:cubicBezTo>
                      <a:cubicBezTo>
                        <a:pt x="2030" y="157"/>
                        <a:pt x="2030" y="157"/>
                        <a:pt x="2030" y="157"/>
                      </a:cubicBezTo>
                      <a:cubicBezTo>
                        <a:pt x="2214" y="157"/>
                        <a:pt x="2274" y="152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9" name="Freeform 24"/>
                <p:cNvSpPr>
                  <a:spLocks/>
                </p:cNvSpPr>
                <p:nvPr userDrawn="1"/>
              </p:nvSpPr>
              <p:spPr bwMode="auto">
                <a:xfrm>
                  <a:off x="-7938" y="5732463"/>
                  <a:ext cx="7362826" cy="433387"/>
                </a:xfrm>
                <a:custGeom>
                  <a:avLst/>
                  <a:gdLst>
                    <a:gd name="T0" fmla="*/ 2313 w 2313"/>
                    <a:gd name="T1" fmla="*/ 117 h 136"/>
                    <a:gd name="T2" fmla="*/ 1860 w 2313"/>
                    <a:gd name="T3" fmla="*/ 0 h 136"/>
                    <a:gd name="T4" fmla="*/ 0 w 2313"/>
                    <a:gd name="T5" fmla="*/ 0 h 136"/>
                    <a:gd name="T6" fmla="*/ 0 w 2313"/>
                    <a:gd name="T7" fmla="*/ 136 h 136"/>
                    <a:gd name="T8" fmla="*/ 2030 w 2313"/>
                    <a:gd name="T9" fmla="*/ 136 h 136"/>
                    <a:gd name="T10" fmla="*/ 2313 w 2313"/>
                    <a:gd name="T11" fmla="*/ 117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60" name="Freeform 25"/>
                <p:cNvSpPr>
                  <a:spLocks/>
                </p:cNvSpPr>
                <p:nvPr userDrawn="1"/>
              </p:nvSpPr>
              <p:spPr bwMode="auto">
                <a:xfrm>
                  <a:off x="7354888" y="5732463"/>
                  <a:ext cx="1804987" cy="869950"/>
                </a:xfrm>
                <a:custGeom>
                  <a:avLst/>
                  <a:gdLst>
                    <a:gd name="T0" fmla="*/ 476 w 567"/>
                    <a:gd name="T1" fmla="*/ 0 h 273"/>
                    <a:gd name="T2" fmla="*/ 0 w 567"/>
                    <a:gd name="T3" fmla="*/ 117 h 273"/>
                    <a:gd name="T4" fmla="*/ 471 w 567"/>
                    <a:gd name="T5" fmla="*/ 273 h 273"/>
                    <a:gd name="T6" fmla="*/ 567 w 567"/>
                    <a:gd name="T7" fmla="*/ 273 h 273"/>
                    <a:gd name="T8" fmla="*/ 567 w 567"/>
                    <a:gd name="T9" fmla="*/ 0 h 273"/>
                    <a:gd name="T10" fmla="*/ 476 w 567"/>
                    <a:gd name="T11" fmla="*/ 0 h 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</p:grpSp>
          <p:grpSp>
            <p:nvGrpSpPr>
              <p:cNvPr id="45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46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7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8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9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0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1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2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3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4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5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6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57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</p:grpSp>
        </p:grpSp>
        <p:grpSp>
          <p:nvGrpSpPr>
            <p:cNvPr id="30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3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3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4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1" y="5824254"/>
            <a:ext cx="1094400" cy="31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630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Collaborator log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497" y="5500319"/>
            <a:ext cx="9170984" cy="1357681"/>
            <a:chOff x="1497" y="5500319"/>
            <a:chExt cx="9170984" cy="1357681"/>
          </a:xfrm>
        </p:grpSpPr>
        <p:sp>
          <p:nvSpPr>
            <p:cNvPr id="8" name="Rectangle 7"/>
            <p:cNvSpPr/>
            <p:nvPr userDrawn="1"/>
          </p:nvSpPr>
          <p:spPr>
            <a:xfrm>
              <a:off x="1497" y="5940320"/>
              <a:ext cx="9158377" cy="9176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9" name="Freeform 7"/>
            <p:cNvSpPr>
              <a:spLocks noEditPoints="1"/>
            </p:cNvSpPr>
            <p:nvPr userDrawn="1"/>
          </p:nvSpPr>
          <p:spPr bwMode="auto">
            <a:xfrm>
              <a:off x="1497" y="5563679"/>
              <a:ext cx="9170984" cy="932871"/>
            </a:xfrm>
            <a:custGeom>
              <a:avLst/>
              <a:gdLst/>
              <a:ahLst/>
              <a:cxnLst>
                <a:cxn ang="0">
                  <a:pos x="2313" y="117"/>
                </a:cxn>
                <a:cxn ang="0">
                  <a:pos x="0" y="117"/>
                </a:cxn>
                <a:cxn ang="0">
                  <a:pos x="0" y="137"/>
                </a:cxn>
                <a:cxn ang="0">
                  <a:pos x="2030" y="137"/>
                </a:cxn>
                <a:cxn ang="0">
                  <a:pos x="2313" y="117"/>
                </a:cxn>
                <a:cxn ang="0">
                  <a:pos x="2880" y="0"/>
                </a:cxn>
                <a:cxn ang="0">
                  <a:pos x="2880" y="0"/>
                </a:cxn>
                <a:cxn ang="0">
                  <a:pos x="2880" y="117"/>
                </a:cxn>
                <a:cxn ang="0">
                  <a:pos x="2313" y="117"/>
                </a:cxn>
                <a:cxn ang="0">
                  <a:pos x="2784" y="293"/>
                </a:cxn>
                <a:cxn ang="0">
                  <a:pos x="2880" y="293"/>
                </a:cxn>
                <a:cxn ang="0">
                  <a:pos x="2880" y="0"/>
                </a:cxn>
              </a:cxnLst>
              <a:rect l="0" t="0" r="r" b="b"/>
              <a:pathLst>
                <a:path w="2880" h="293">
                  <a:moveTo>
                    <a:pt x="2313" y="117"/>
                  </a:moveTo>
                  <a:cubicBezTo>
                    <a:pt x="0" y="117"/>
                    <a:pt x="0" y="117"/>
                    <a:pt x="0" y="11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2030" y="137"/>
                    <a:pt x="2030" y="137"/>
                    <a:pt x="2030" y="137"/>
                  </a:cubicBezTo>
                  <a:cubicBezTo>
                    <a:pt x="2214" y="137"/>
                    <a:pt x="2274" y="132"/>
                    <a:pt x="2313" y="117"/>
                  </a:cubicBezTo>
                  <a:moveTo>
                    <a:pt x="2880" y="0"/>
                  </a:moveTo>
                  <a:cubicBezTo>
                    <a:pt x="2880" y="0"/>
                    <a:pt x="2880" y="0"/>
                    <a:pt x="2880" y="0"/>
                  </a:cubicBezTo>
                  <a:cubicBezTo>
                    <a:pt x="2880" y="117"/>
                    <a:pt x="2880" y="117"/>
                    <a:pt x="2880" y="117"/>
                  </a:cubicBezTo>
                  <a:cubicBezTo>
                    <a:pt x="2313" y="117"/>
                    <a:pt x="2313" y="117"/>
                    <a:pt x="2313" y="117"/>
                  </a:cubicBezTo>
                  <a:cubicBezTo>
                    <a:pt x="2411" y="197"/>
                    <a:pt x="2542" y="293"/>
                    <a:pt x="2784" y="293"/>
                  </a:cubicBezTo>
                  <a:cubicBezTo>
                    <a:pt x="2842" y="293"/>
                    <a:pt x="2880" y="293"/>
                    <a:pt x="2880" y="293"/>
                  </a:cubicBezTo>
                  <a:cubicBezTo>
                    <a:pt x="2880" y="0"/>
                    <a:pt x="2880" y="0"/>
                    <a:pt x="2880" y="0"/>
                  </a:cubicBezTo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1497" y="5500319"/>
              <a:ext cx="9170984" cy="435430"/>
            </a:xfrm>
            <a:custGeom>
              <a:avLst/>
              <a:gdLst/>
              <a:ahLst/>
              <a:cxnLst>
                <a:cxn ang="0">
                  <a:pos x="2880" y="20"/>
                </a:cxn>
                <a:cxn ang="0">
                  <a:pos x="2789" y="20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880" y="137"/>
                </a:cxn>
                <a:cxn ang="0">
                  <a:pos x="2880" y="20"/>
                </a:cxn>
                <a:cxn ang="0">
                  <a:pos x="1860" y="0"/>
                </a:cxn>
                <a:cxn ang="0">
                  <a:pos x="0" y="0"/>
                </a:cxn>
                <a:cxn ang="0">
                  <a:pos x="0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1860" y="0"/>
                </a:cxn>
              </a:cxnLst>
              <a:rect l="0" t="0" r="r" b="b"/>
              <a:pathLst>
                <a:path w="2880" h="137">
                  <a:moveTo>
                    <a:pt x="2880" y="20"/>
                  </a:moveTo>
                  <a:cubicBezTo>
                    <a:pt x="2789" y="20"/>
                    <a:pt x="2789" y="20"/>
                    <a:pt x="2789" y="20"/>
                  </a:cubicBezTo>
                  <a:cubicBezTo>
                    <a:pt x="2500" y="20"/>
                    <a:pt x="2393" y="10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880" y="137"/>
                    <a:pt x="2880" y="137"/>
                    <a:pt x="2880" y="137"/>
                  </a:cubicBezTo>
                  <a:cubicBezTo>
                    <a:pt x="2880" y="20"/>
                    <a:pt x="2880" y="20"/>
                    <a:pt x="2880" y="20"/>
                  </a:cubicBezTo>
                  <a:moveTo>
                    <a:pt x="186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216" y="57"/>
                    <a:pt x="2053" y="0"/>
                    <a:pt x="1860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1497" y="5563679"/>
              <a:ext cx="7365906" cy="432734"/>
            </a:xfrm>
            <a:custGeom>
              <a:avLst/>
              <a:gdLst/>
              <a:ahLst/>
              <a:cxnLst>
                <a:cxn ang="0">
                  <a:pos x="2313" y="117"/>
                </a:cxn>
                <a:cxn ang="0">
                  <a:pos x="1860" y="0"/>
                </a:cxn>
                <a:cxn ang="0">
                  <a:pos x="0" y="0"/>
                </a:cxn>
                <a:cxn ang="0">
                  <a:pos x="0" y="136"/>
                </a:cxn>
                <a:cxn ang="0">
                  <a:pos x="2030" y="136"/>
                </a:cxn>
                <a:cxn ang="0">
                  <a:pos x="2313" y="117"/>
                </a:cxn>
              </a:cxnLst>
              <a:rect l="0" t="0" r="r" b="b"/>
              <a:pathLst>
                <a:path w="2313" h="136">
                  <a:moveTo>
                    <a:pt x="2313" y="117"/>
                  </a:moveTo>
                  <a:cubicBezTo>
                    <a:pt x="2204" y="55"/>
                    <a:pt x="2053" y="0"/>
                    <a:pt x="18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2030" y="136"/>
                    <a:pt x="2030" y="136"/>
                    <a:pt x="2030" y="136"/>
                  </a:cubicBezTo>
                  <a:cubicBezTo>
                    <a:pt x="2214" y="136"/>
                    <a:pt x="2274" y="132"/>
                    <a:pt x="2313" y="117"/>
                  </a:cubicBezTo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7367402" y="5563679"/>
              <a:ext cx="1805078" cy="869511"/>
            </a:xfrm>
            <a:custGeom>
              <a:avLst/>
              <a:gdLst/>
              <a:ahLst/>
              <a:cxnLst>
                <a:cxn ang="0">
                  <a:pos x="476" y="0"/>
                </a:cxn>
                <a:cxn ang="0">
                  <a:pos x="0" y="117"/>
                </a:cxn>
                <a:cxn ang="0">
                  <a:pos x="471" y="273"/>
                </a:cxn>
                <a:cxn ang="0">
                  <a:pos x="567" y="273"/>
                </a:cxn>
                <a:cxn ang="0">
                  <a:pos x="567" y="0"/>
                </a:cxn>
                <a:cxn ang="0">
                  <a:pos x="476" y="0"/>
                </a:cxn>
              </a:cxnLst>
              <a:rect l="0" t="0" r="r" b="b"/>
              <a:pathLst>
                <a:path w="567" h="273">
                  <a:moveTo>
                    <a:pt x="476" y="0"/>
                  </a:moveTo>
                  <a:cubicBezTo>
                    <a:pt x="187" y="0"/>
                    <a:pt x="80" y="87"/>
                    <a:pt x="0" y="117"/>
                  </a:cubicBezTo>
                  <a:cubicBezTo>
                    <a:pt x="128" y="190"/>
                    <a:pt x="229" y="273"/>
                    <a:pt x="471" y="273"/>
                  </a:cubicBezTo>
                  <a:cubicBezTo>
                    <a:pt x="529" y="273"/>
                    <a:pt x="567" y="273"/>
                    <a:pt x="567" y="273"/>
                  </a:cubicBezTo>
                  <a:cubicBezTo>
                    <a:pt x="567" y="0"/>
                    <a:pt x="567" y="0"/>
                    <a:pt x="567" y="0"/>
                  </a:cubicBezTo>
                  <a:lnTo>
                    <a:pt x="47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 dirty="0"/>
            </a:p>
          </p:txBody>
        </p:sp>
        <p:grpSp>
          <p:nvGrpSpPr>
            <p:cNvPr id="14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15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6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7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8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9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0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1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2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3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4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5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6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</p:grpSp>
      <p:sp>
        <p:nvSpPr>
          <p:cNvPr id="27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r>
              <a:rPr lang="en-AU" dirty="0"/>
              <a:t>Click to Add Business Unit</a:t>
            </a: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1" y="5824254"/>
            <a:ext cx="1094400" cy="31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13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 + Collaborator log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-26988" y="357188"/>
            <a:ext cx="9199469" cy="6500812"/>
            <a:chOff x="-26988" y="357188"/>
            <a:chExt cx="9199469" cy="6500812"/>
          </a:xfrm>
        </p:grpSpPr>
        <p:grpSp>
          <p:nvGrpSpPr>
            <p:cNvPr id="29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5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5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6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6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6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  <p:grpSp>
          <p:nvGrpSpPr>
            <p:cNvPr id="30" name="Group 29"/>
            <p:cNvGrpSpPr/>
            <p:nvPr userDrawn="1"/>
          </p:nvGrpSpPr>
          <p:grpSpPr>
            <a:xfrm>
              <a:off x="1497" y="5500319"/>
              <a:ext cx="9170984" cy="1357681"/>
              <a:chOff x="1497" y="5500319"/>
              <a:chExt cx="9170984" cy="1357681"/>
            </a:xfrm>
          </p:grpSpPr>
          <p:sp>
            <p:nvSpPr>
              <p:cNvPr id="31" name="Rectangle 30"/>
              <p:cNvSpPr/>
              <p:nvPr userDrawn="1"/>
            </p:nvSpPr>
            <p:spPr>
              <a:xfrm>
                <a:off x="1497" y="5940320"/>
                <a:ext cx="9158377" cy="91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dirty="0"/>
              </a:p>
            </p:txBody>
          </p:sp>
          <p:grpSp>
            <p:nvGrpSpPr>
              <p:cNvPr id="32" name="Group 31"/>
              <p:cNvGrpSpPr/>
              <p:nvPr userDrawn="1"/>
            </p:nvGrpSpPr>
            <p:grpSpPr>
              <a:xfrm>
                <a:off x="1497" y="5500319"/>
                <a:ext cx="9170984" cy="996231"/>
                <a:chOff x="1497" y="5500319"/>
                <a:chExt cx="9170984" cy="996231"/>
              </a:xfrm>
            </p:grpSpPr>
            <p:sp>
              <p:nvSpPr>
                <p:cNvPr id="47" name="Freeform 7"/>
                <p:cNvSpPr>
                  <a:spLocks noEditPoints="1"/>
                </p:cNvSpPr>
                <p:nvPr userDrawn="1"/>
              </p:nvSpPr>
              <p:spPr bwMode="auto">
                <a:xfrm>
                  <a:off x="1497" y="5563679"/>
                  <a:ext cx="9170984" cy="932871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0" y="117"/>
                    </a:cxn>
                    <a:cxn ang="0">
                      <a:pos x="0" y="137"/>
                    </a:cxn>
                    <a:cxn ang="0">
                      <a:pos x="2030" y="137"/>
                    </a:cxn>
                    <a:cxn ang="0">
                      <a:pos x="2313" y="117"/>
                    </a:cxn>
                    <a:cxn ang="0">
                      <a:pos x="2880" y="0"/>
                    </a:cxn>
                    <a:cxn ang="0">
                      <a:pos x="2880" y="0"/>
                    </a:cxn>
                    <a:cxn ang="0">
                      <a:pos x="2880" y="117"/>
                    </a:cxn>
                    <a:cxn ang="0">
                      <a:pos x="2313" y="117"/>
                    </a:cxn>
                    <a:cxn ang="0">
                      <a:pos x="2784" y="293"/>
                    </a:cxn>
                    <a:cxn ang="0">
                      <a:pos x="2880" y="293"/>
                    </a:cxn>
                    <a:cxn ang="0">
                      <a:pos x="2880" y="0"/>
                    </a:cxn>
                  </a:cxnLst>
                  <a:rect l="0" t="0" r="r" b="b"/>
                  <a:pathLst>
                    <a:path w="2880" h="293">
                      <a:moveTo>
                        <a:pt x="2313" y="117"/>
                      </a:move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030" y="137"/>
                        <a:pt x="2030" y="137"/>
                        <a:pt x="2030" y="137"/>
                      </a:cubicBezTo>
                      <a:cubicBezTo>
                        <a:pt x="2214" y="137"/>
                        <a:pt x="2274" y="132"/>
                        <a:pt x="2313" y="117"/>
                      </a:cubicBezTo>
                      <a:moveTo>
                        <a:pt x="2880" y="0"/>
                      </a:moveTo>
                      <a:cubicBezTo>
                        <a:pt x="2880" y="0"/>
                        <a:pt x="2880" y="0"/>
                        <a:pt x="2880" y="0"/>
                      </a:cubicBezTo>
                      <a:cubicBezTo>
                        <a:pt x="2880" y="117"/>
                        <a:pt x="2880" y="117"/>
                        <a:pt x="2880" y="117"/>
                      </a:cubicBezTo>
                      <a:cubicBezTo>
                        <a:pt x="2313" y="117"/>
                        <a:pt x="2313" y="117"/>
                        <a:pt x="2313" y="117"/>
                      </a:cubicBezTo>
                      <a:cubicBezTo>
                        <a:pt x="2411" y="197"/>
                        <a:pt x="2542" y="293"/>
                        <a:pt x="2784" y="293"/>
                      </a:cubicBezTo>
                      <a:cubicBezTo>
                        <a:pt x="2842" y="293"/>
                        <a:pt x="2880" y="293"/>
                        <a:pt x="2880" y="293"/>
                      </a:cubicBezTo>
                      <a:cubicBezTo>
                        <a:pt x="2880" y="0"/>
                        <a:pt x="2880" y="0"/>
                        <a:pt x="2880" y="0"/>
                      </a:cubicBezTo>
                    </a:path>
                  </a:pathLst>
                </a:custGeom>
                <a:solidFill>
                  <a:srgbClr val="BFBFB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dirty="0"/>
                </a:p>
              </p:txBody>
            </p:sp>
            <p:sp>
              <p:nvSpPr>
                <p:cNvPr id="48" name="Freeform 8"/>
                <p:cNvSpPr>
                  <a:spLocks noEditPoints="1"/>
                </p:cNvSpPr>
                <p:nvPr userDrawn="1"/>
              </p:nvSpPr>
              <p:spPr bwMode="auto">
                <a:xfrm>
                  <a:off x="1497" y="5500319"/>
                  <a:ext cx="9170984" cy="435430"/>
                </a:xfrm>
                <a:custGeom>
                  <a:avLst/>
                  <a:gdLst/>
                  <a:ahLst/>
                  <a:cxnLst>
                    <a:cxn ang="0">
                      <a:pos x="2880" y="20"/>
                    </a:cxn>
                    <a:cxn ang="0">
                      <a:pos x="2789" y="20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880" y="137"/>
                    </a:cxn>
                    <a:cxn ang="0">
                      <a:pos x="2880" y="20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1860" y="0"/>
                    </a:cxn>
                  </a:cxnLst>
                  <a:rect l="0" t="0" r="r" b="b"/>
                  <a:pathLst>
                    <a:path w="2880" h="137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880" y="137"/>
                        <a:pt x="2880" y="137"/>
                        <a:pt x="2880" y="137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dirty="0"/>
                </a:p>
              </p:txBody>
            </p:sp>
            <p:sp>
              <p:nvSpPr>
                <p:cNvPr id="49" name="Freeform 9"/>
                <p:cNvSpPr>
                  <a:spLocks/>
                </p:cNvSpPr>
                <p:nvPr userDrawn="1"/>
              </p:nvSpPr>
              <p:spPr bwMode="auto">
                <a:xfrm>
                  <a:off x="1497" y="5563679"/>
                  <a:ext cx="7365906" cy="432734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6"/>
                    </a:cxn>
                    <a:cxn ang="0">
                      <a:pos x="2030" y="136"/>
                    </a:cxn>
                    <a:cxn ang="0">
                      <a:pos x="2313" y="117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dirty="0"/>
                </a:p>
              </p:txBody>
            </p:sp>
            <p:sp>
              <p:nvSpPr>
                <p:cNvPr id="50" name="Freeform 10"/>
                <p:cNvSpPr>
                  <a:spLocks/>
                </p:cNvSpPr>
                <p:nvPr userDrawn="1"/>
              </p:nvSpPr>
              <p:spPr bwMode="auto">
                <a:xfrm>
                  <a:off x="7367402" y="5563679"/>
                  <a:ext cx="1805078" cy="869511"/>
                </a:xfrm>
                <a:custGeom>
                  <a:avLst/>
                  <a:gdLst/>
                  <a:ahLst/>
                  <a:cxnLst>
                    <a:cxn ang="0">
                      <a:pos x="476" y="0"/>
                    </a:cxn>
                    <a:cxn ang="0">
                      <a:pos x="0" y="117"/>
                    </a:cxn>
                    <a:cxn ang="0">
                      <a:pos x="471" y="273"/>
                    </a:cxn>
                    <a:cxn ang="0">
                      <a:pos x="567" y="273"/>
                    </a:cxn>
                    <a:cxn ang="0">
                      <a:pos x="567" y="0"/>
                    </a:cxn>
                    <a:cxn ang="0">
                      <a:pos x="476" y="0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dirty="0"/>
                </a:p>
              </p:txBody>
            </p:sp>
          </p:grpSp>
          <p:grpSp>
            <p:nvGrpSpPr>
              <p:cNvPr id="34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35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36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37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38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39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0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1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2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3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4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5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  <p:sp>
              <p:nvSpPr>
                <p:cNvPr id="46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 dirty="0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r>
              <a:rPr lang="en-AU" dirty="0"/>
              <a:t>Click to Add Business Unit</a:t>
            </a:r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1" y="5824254"/>
            <a:ext cx="1094400" cy="31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96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10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2809613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dar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10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/>
              <a:t>  |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-7938" y="6056313"/>
            <a:ext cx="9161463" cy="801687"/>
            <a:chOff x="-7938" y="6056313"/>
            <a:chExt cx="9161463" cy="801687"/>
          </a:xfrm>
        </p:grpSpPr>
        <p:sp>
          <p:nvSpPr>
            <p:cNvPr id="16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/>
            </a:p>
          </p:txBody>
        </p:sp>
        <p:grpSp>
          <p:nvGrpSpPr>
            <p:cNvPr id="17" name="Group 1"/>
            <p:cNvGrpSpPr>
              <a:grpSpLocks/>
            </p:cNvGrpSpPr>
            <p:nvPr userDrawn="1"/>
          </p:nvGrpSpPr>
          <p:grpSpPr bwMode="auto">
            <a:xfrm>
              <a:off x="1588" y="6065838"/>
              <a:ext cx="9142412" cy="690562"/>
              <a:chOff x="1495" y="6065893"/>
              <a:chExt cx="9143026" cy="690563"/>
            </a:xfrm>
          </p:grpSpPr>
          <p:sp>
            <p:nvSpPr>
              <p:cNvPr id="19" name="Freeform 8"/>
              <p:cNvSpPr>
                <a:spLocks noEditPoints="1"/>
              </p:cNvSpPr>
              <p:nvPr userDrawn="1"/>
            </p:nvSpPr>
            <p:spPr bwMode="auto">
              <a:xfrm>
                <a:off x="1495" y="6065893"/>
                <a:ext cx="9143026" cy="690563"/>
              </a:xfrm>
              <a:custGeom>
                <a:avLst/>
                <a:gdLst>
                  <a:gd name="T0" fmla="*/ 2880 w 2880"/>
                  <a:gd name="T1" fmla="*/ 14 h 217"/>
                  <a:gd name="T2" fmla="*/ 2817 w 2880"/>
                  <a:gd name="T3" fmla="*/ 14 h 217"/>
                  <a:gd name="T4" fmla="*/ 2486 w 2880"/>
                  <a:gd name="T5" fmla="*/ 95 h 217"/>
                  <a:gd name="T6" fmla="*/ 2486 w 2880"/>
                  <a:gd name="T7" fmla="*/ 95 h 217"/>
                  <a:gd name="T8" fmla="*/ 2880 w 2880"/>
                  <a:gd name="T9" fmla="*/ 95 h 217"/>
                  <a:gd name="T10" fmla="*/ 2880 w 2880"/>
                  <a:gd name="T11" fmla="*/ 217 h 217"/>
                  <a:gd name="T12" fmla="*/ 2880 w 2880"/>
                  <a:gd name="T13" fmla="*/ 217 h 217"/>
                  <a:gd name="T14" fmla="*/ 2880 w 2880"/>
                  <a:gd name="T15" fmla="*/ 14 h 217"/>
                  <a:gd name="T16" fmla="*/ 2171 w 2880"/>
                  <a:gd name="T17" fmla="*/ 0 h 217"/>
                  <a:gd name="T18" fmla="*/ 0 w 2880"/>
                  <a:gd name="T19" fmla="*/ 0 h 217"/>
                  <a:gd name="T20" fmla="*/ 0 w 2880"/>
                  <a:gd name="T21" fmla="*/ 95 h 217"/>
                  <a:gd name="T22" fmla="*/ 2486 w 2880"/>
                  <a:gd name="T23" fmla="*/ 95 h 217"/>
                  <a:gd name="T24" fmla="*/ 2486 w 2880"/>
                  <a:gd name="T25" fmla="*/ 95 h 217"/>
                  <a:gd name="T26" fmla="*/ 2486 w 2880"/>
                  <a:gd name="T27" fmla="*/ 95 h 217"/>
                  <a:gd name="T28" fmla="*/ 2486 w 2880"/>
                  <a:gd name="T29" fmla="*/ 95 h 217"/>
                  <a:gd name="T30" fmla="*/ 2171 w 2880"/>
                  <a:gd name="T31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80" h="217">
                    <a:moveTo>
                      <a:pt x="2880" y="14"/>
                    </a:moveTo>
                    <a:cubicBezTo>
                      <a:pt x="2817" y="14"/>
                      <a:pt x="2817" y="14"/>
                      <a:pt x="2817" y="14"/>
                    </a:cubicBezTo>
                    <a:cubicBezTo>
                      <a:pt x="2616" y="14"/>
                      <a:pt x="2542" y="74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880" y="95"/>
                      <a:pt x="2880" y="95"/>
                      <a:pt x="2880" y="95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14"/>
                      <a:pt x="2880" y="14"/>
                      <a:pt x="2880" y="14"/>
                    </a:cubicBezTo>
                    <a:moveTo>
                      <a:pt x="217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19" y="39"/>
                      <a:pt x="2306" y="0"/>
                      <a:pt x="2171" y="0"/>
                    </a:cubicBezTo>
                  </a:path>
                </a:pathLst>
              </a:custGeom>
              <a:solidFill>
                <a:srgbClr val="00252D">
                  <a:alpha val="30196"/>
                </a:srgb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0" name="Freeform 9"/>
              <p:cNvSpPr>
                <a:spLocks noEditPoints="1"/>
              </p:cNvSpPr>
              <p:nvPr userDrawn="1"/>
            </p:nvSpPr>
            <p:spPr bwMode="auto">
              <a:xfrm>
                <a:off x="1495" y="6367518"/>
                <a:ext cx="9143026" cy="388938"/>
              </a:xfrm>
              <a:custGeom>
                <a:avLst/>
                <a:gdLst>
                  <a:gd name="T0" fmla="*/ 2486 w 2880"/>
                  <a:gd name="T1" fmla="*/ 0 h 122"/>
                  <a:gd name="T2" fmla="*/ 0 w 2880"/>
                  <a:gd name="T3" fmla="*/ 0 h 122"/>
                  <a:gd name="T4" fmla="*/ 0 w 2880"/>
                  <a:gd name="T5" fmla="*/ 13 h 122"/>
                  <a:gd name="T6" fmla="*/ 2289 w 2880"/>
                  <a:gd name="T7" fmla="*/ 13 h 122"/>
                  <a:gd name="T8" fmla="*/ 2486 w 2880"/>
                  <a:gd name="T9" fmla="*/ 0 h 122"/>
                  <a:gd name="T10" fmla="*/ 2880 w 2880"/>
                  <a:gd name="T11" fmla="*/ 0 h 122"/>
                  <a:gd name="T12" fmla="*/ 2486 w 2880"/>
                  <a:gd name="T13" fmla="*/ 0 h 122"/>
                  <a:gd name="T14" fmla="*/ 2813 w 2880"/>
                  <a:gd name="T15" fmla="*/ 122 h 122"/>
                  <a:gd name="T16" fmla="*/ 2880 w 2880"/>
                  <a:gd name="T17" fmla="*/ 122 h 122"/>
                  <a:gd name="T18" fmla="*/ 2880 w 2880"/>
                  <a:gd name="T1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80" h="122">
                    <a:moveTo>
                      <a:pt x="248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289" y="13"/>
                      <a:pt x="2289" y="13"/>
                      <a:pt x="2289" y="13"/>
                    </a:cubicBezTo>
                    <a:cubicBezTo>
                      <a:pt x="2418" y="13"/>
                      <a:pt x="2459" y="10"/>
                      <a:pt x="2486" y="0"/>
                    </a:cubicBezTo>
                    <a:moveTo>
                      <a:pt x="2880" y="0"/>
                    </a:moveTo>
                    <a:cubicBezTo>
                      <a:pt x="2486" y="0"/>
                      <a:pt x="2486" y="0"/>
                      <a:pt x="2486" y="0"/>
                    </a:cubicBezTo>
                    <a:cubicBezTo>
                      <a:pt x="2554" y="56"/>
                      <a:pt x="2645" y="122"/>
                      <a:pt x="2813" y="122"/>
                    </a:cubicBezTo>
                    <a:cubicBezTo>
                      <a:pt x="2854" y="122"/>
                      <a:pt x="2880" y="122"/>
                      <a:pt x="2880" y="122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solidFill>
                <a:srgbClr val="00252D">
                  <a:alpha val="30196"/>
                </a:srgb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1" name="Freeform 10"/>
              <p:cNvSpPr>
                <a:spLocks/>
              </p:cNvSpPr>
              <p:nvPr userDrawn="1"/>
            </p:nvSpPr>
            <p:spPr bwMode="auto">
              <a:xfrm>
                <a:off x="1495" y="6110343"/>
                <a:ext cx="7891992" cy="298450"/>
              </a:xfrm>
              <a:custGeom>
                <a:avLst/>
                <a:gdLst>
                  <a:gd name="T0" fmla="*/ 2486 w 2486"/>
                  <a:gd name="T1" fmla="*/ 81 h 94"/>
                  <a:gd name="T2" fmla="*/ 2171 w 2486"/>
                  <a:gd name="T3" fmla="*/ 0 h 94"/>
                  <a:gd name="T4" fmla="*/ 0 w 2486"/>
                  <a:gd name="T5" fmla="*/ 0 h 94"/>
                  <a:gd name="T6" fmla="*/ 0 w 2486"/>
                  <a:gd name="T7" fmla="*/ 94 h 94"/>
                  <a:gd name="T8" fmla="*/ 2289 w 2486"/>
                  <a:gd name="T9" fmla="*/ 94 h 94"/>
                  <a:gd name="T10" fmla="*/ 2486 w 2486"/>
                  <a:gd name="T11" fmla="*/ 8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6" h="94">
                    <a:moveTo>
                      <a:pt x="2486" y="81"/>
                    </a:moveTo>
                    <a:cubicBezTo>
                      <a:pt x="2410" y="38"/>
                      <a:pt x="2306" y="0"/>
                      <a:pt x="217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2289" y="94"/>
                      <a:pt x="2289" y="94"/>
                      <a:pt x="2289" y="94"/>
                    </a:cubicBezTo>
                    <a:cubicBezTo>
                      <a:pt x="2418" y="94"/>
                      <a:pt x="2459" y="91"/>
                      <a:pt x="2486" y="81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22" name="Freeform 11"/>
              <p:cNvSpPr>
                <a:spLocks/>
              </p:cNvSpPr>
              <p:nvPr userDrawn="1"/>
            </p:nvSpPr>
            <p:spPr bwMode="auto">
              <a:xfrm>
                <a:off x="7893487" y="6110343"/>
                <a:ext cx="1251034" cy="601663"/>
              </a:xfrm>
              <a:custGeom>
                <a:avLst/>
                <a:gdLst>
                  <a:gd name="T0" fmla="*/ 331 w 394"/>
                  <a:gd name="T1" fmla="*/ 0 h 189"/>
                  <a:gd name="T2" fmla="*/ 0 w 394"/>
                  <a:gd name="T3" fmla="*/ 81 h 189"/>
                  <a:gd name="T4" fmla="*/ 327 w 394"/>
                  <a:gd name="T5" fmla="*/ 189 h 189"/>
                  <a:gd name="T6" fmla="*/ 394 w 394"/>
                  <a:gd name="T7" fmla="*/ 189 h 189"/>
                  <a:gd name="T8" fmla="*/ 394 w 394"/>
                  <a:gd name="T9" fmla="*/ 0 h 189"/>
                  <a:gd name="T10" fmla="*/ 331 w 394"/>
                  <a:gd name="T11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4" h="189">
                    <a:moveTo>
                      <a:pt x="331" y="0"/>
                    </a:moveTo>
                    <a:cubicBezTo>
                      <a:pt x="130" y="0"/>
                      <a:pt x="56" y="60"/>
                      <a:pt x="0" y="81"/>
                    </a:cubicBezTo>
                    <a:cubicBezTo>
                      <a:pt x="89" y="131"/>
                      <a:pt x="159" y="189"/>
                      <a:pt x="327" y="189"/>
                    </a:cubicBezTo>
                    <a:cubicBezTo>
                      <a:pt x="368" y="189"/>
                      <a:pt x="394" y="189"/>
                      <a:pt x="394" y="189"/>
                    </a:cubicBezTo>
                    <a:cubicBezTo>
                      <a:pt x="394" y="0"/>
                      <a:pt x="394" y="0"/>
                      <a:pt x="394" y="0"/>
                    </a:cubicBezTo>
                    <a:lnTo>
                      <a:pt x="33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371" y="6293780"/>
            <a:ext cx="734400" cy="20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8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1546466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270000"/>
            <a:ext cx="8460000" cy="8532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sz="3200" b="1">
                <a:solidFill>
                  <a:schemeClr val="accent2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2200" b="1">
                <a:solidFill>
                  <a:schemeClr val="accent1">
                    <a:lumMod val="75000"/>
                  </a:schemeClr>
                </a:solidFill>
              </a:defRPr>
            </a:lvl2pPr>
            <a:lvl3pPr>
              <a:buNone/>
              <a:defRPr sz="2800">
                <a:solidFill>
                  <a:srgbClr val="00A9CE"/>
                </a:solidFill>
              </a:defRPr>
            </a:lvl3pPr>
            <a:lvl4pPr>
              <a:buNone/>
              <a:defRPr sz="2800">
                <a:solidFill>
                  <a:srgbClr val="00A9CE"/>
                </a:solidFill>
              </a:defRPr>
            </a:lvl4pPr>
            <a:lvl5pPr>
              <a:buNone/>
              <a:defRPr sz="28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359831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268413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550" y="1268413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4204712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-9525" y="6051550"/>
            <a:ext cx="9169400" cy="849313"/>
            <a:chOff x="-9525" y="6051550"/>
            <a:chExt cx="9169400" cy="849313"/>
          </a:xfrm>
        </p:grpSpPr>
        <p:grpSp>
          <p:nvGrpSpPr>
            <p:cNvPr id="7" name="Group 6"/>
            <p:cNvGrpSpPr/>
            <p:nvPr userDrawn="1"/>
          </p:nvGrpSpPr>
          <p:grpSpPr>
            <a:xfrm>
              <a:off x="-9525" y="6051550"/>
              <a:ext cx="9169400" cy="849313"/>
              <a:chOff x="-9525" y="6051550"/>
              <a:chExt cx="9169400" cy="849313"/>
            </a:xfrm>
          </p:grpSpPr>
          <p:sp>
            <p:nvSpPr>
              <p:cNvPr id="8" name="AutoShape 4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-7938" y="6056313"/>
                <a:ext cx="9161463" cy="801687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9" name="Rectangle 6"/>
              <p:cNvSpPr>
                <a:spLocks noChangeArrowheads="1"/>
              </p:cNvSpPr>
              <p:nvPr userDrawn="1"/>
            </p:nvSpPr>
            <p:spPr bwMode="auto">
              <a:xfrm>
                <a:off x="1588" y="6367463"/>
                <a:ext cx="9142412" cy="49053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0" name="Rectangle 7"/>
              <p:cNvSpPr>
                <a:spLocks noChangeArrowheads="1"/>
              </p:cNvSpPr>
              <p:nvPr userDrawn="1"/>
            </p:nvSpPr>
            <p:spPr bwMode="auto">
              <a:xfrm>
                <a:off x="1588" y="6367463"/>
                <a:ext cx="9142412" cy="490537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1" name="Freeform 8"/>
              <p:cNvSpPr>
                <a:spLocks noEditPoints="1"/>
              </p:cNvSpPr>
              <p:nvPr userDrawn="1"/>
            </p:nvSpPr>
            <p:spPr bwMode="auto">
              <a:xfrm>
                <a:off x="1588" y="6065837"/>
                <a:ext cx="9142412" cy="690562"/>
              </a:xfrm>
              <a:custGeom>
                <a:avLst/>
                <a:gdLst>
                  <a:gd name="T0" fmla="*/ 2880 w 2880"/>
                  <a:gd name="T1" fmla="*/ 14 h 217"/>
                  <a:gd name="T2" fmla="*/ 2817 w 2880"/>
                  <a:gd name="T3" fmla="*/ 14 h 217"/>
                  <a:gd name="T4" fmla="*/ 2486 w 2880"/>
                  <a:gd name="T5" fmla="*/ 95 h 217"/>
                  <a:gd name="T6" fmla="*/ 2486 w 2880"/>
                  <a:gd name="T7" fmla="*/ 95 h 217"/>
                  <a:gd name="T8" fmla="*/ 2880 w 2880"/>
                  <a:gd name="T9" fmla="*/ 95 h 217"/>
                  <a:gd name="T10" fmla="*/ 2880 w 2880"/>
                  <a:gd name="T11" fmla="*/ 217 h 217"/>
                  <a:gd name="T12" fmla="*/ 2880 w 2880"/>
                  <a:gd name="T13" fmla="*/ 217 h 217"/>
                  <a:gd name="T14" fmla="*/ 2880 w 2880"/>
                  <a:gd name="T15" fmla="*/ 14 h 217"/>
                  <a:gd name="T16" fmla="*/ 2171 w 2880"/>
                  <a:gd name="T17" fmla="*/ 0 h 217"/>
                  <a:gd name="T18" fmla="*/ 0 w 2880"/>
                  <a:gd name="T19" fmla="*/ 0 h 217"/>
                  <a:gd name="T20" fmla="*/ 0 w 2880"/>
                  <a:gd name="T21" fmla="*/ 95 h 217"/>
                  <a:gd name="T22" fmla="*/ 2486 w 2880"/>
                  <a:gd name="T23" fmla="*/ 95 h 217"/>
                  <a:gd name="T24" fmla="*/ 2486 w 2880"/>
                  <a:gd name="T25" fmla="*/ 95 h 217"/>
                  <a:gd name="T26" fmla="*/ 2486 w 2880"/>
                  <a:gd name="T27" fmla="*/ 95 h 217"/>
                  <a:gd name="T28" fmla="*/ 2486 w 2880"/>
                  <a:gd name="T29" fmla="*/ 95 h 217"/>
                  <a:gd name="T30" fmla="*/ 2171 w 2880"/>
                  <a:gd name="T31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80" h="217">
                    <a:moveTo>
                      <a:pt x="2880" y="14"/>
                    </a:moveTo>
                    <a:cubicBezTo>
                      <a:pt x="2817" y="14"/>
                      <a:pt x="2817" y="14"/>
                      <a:pt x="2817" y="14"/>
                    </a:cubicBezTo>
                    <a:cubicBezTo>
                      <a:pt x="2616" y="14"/>
                      <a:pt x="2542" y="74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880" y="95"/>
                      <a:pt x="2880" y="95"/>
                      <a:pt x="2880" y="95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14"/>
                      <a:pt x="2880" y="14"/>
                      <a:pt x="2880" y="14"/>
                    </a:cubicBezTo>
                    <a:moveTo>
                      <a:pt x="217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19" y="39"/>
                      <a:pt x="2306" y="0"/>
                      <a:pt x="2171" y="0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2" name="Freeform 9"/>
              <p:cNvSpPr>
                <a:spLocks noEditPoints="1"/>
              </p:cNvSpPr>
              <p:nvPr userDrawn="1"/>
            </p:nvSpPr>
            <p:spPr bwMode="auto">
              <a:xfrm>
                <a:off x="1588" y="6367463"/>
                <a:ext cx="9142412" cy="388937"/>
              </a:xfrm>
              <a:custGeom>
                <a:avLst/>
                <a:gdLst>
                  <a:gd name="T0" fmla="*/ 2486 w 2880"/>
                  <a:gd name="T1" fmla="*/ 0 h 122"/>
                  <a:gd name="T2" fmla="*/ 0 w 2880"/>
                  <a:gd name="T3" fmla="*/ 0 h 122"/>
                  <a:gd name="T4" fmla="*/ 0 w 2880"/>
                  <a:gd name="T5" fmla="*/ 13 h 122"/>
                  <a:gd name="T6" fmla="*/ 2289 w 2880"/>
                  <a:gd name="T7" fmla="*/ 13 h 122"/>
                  <a:gd name="T8" fmla="*/ 2486 w 2880"/>
                  <a:gd name="T9" fmla="*/ 0 h 122"/>
                  <a:gd name="T10" fmla="*/ 2880 w 2880"/>
                  <a:gd name="T11" fmla="*/ 0 h 122"/>
                  <a:gd name="T12" fmla="*/ 2486 w 2880"/>
                  <a:gd name="T13" fmla="*/ 0 h 122"/>
                  <a:gd name="T14" fmla="*/ 2813 w 2880"/>
                  <a:gd name="T15" fmla="*/ 122 h 122"/>
                  <a:gd name="T16" fmla="*/ 2880 w 2880"/>
                  <a:gd name="T17" fmla="*/ 122 h 122"/>
                  <a:gd name="T18" fmla="*/ 2880 w 2880"/>
                  <a:gd name="T1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80" h="122">
                    <a:moveTo>
                      <a:pt x="248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289" y="13"/>
                      <a:pt x="2289" y="13"/>
                      <a:pt x="2289" y="13"/>
                    </a:cubicBezTo>
                    <a:cubicBezTo>
                      <a:pt x="2418" y="13"/>
                      <a:pt x="2459" y="10"/>
                      <a:pt x="2486" y="0"/>
                    </a:cubicBezTo>
                    <a:moveTo>
                      <a:pt x="2880" y="0"/>
                    </a:moveTo>
                    <a:cubicBezTo>
                      <a:pt x="2486" y="0"/>
                      <a:pt x="2486" y="0"/>
                      <a:pt x="2486" y="0"/>
                    </a:cubicBezTo>
                    <a:cubicBezTo>
                      <a:pt x="2554" y="56"/>
                      <a:pt x="2645" y="122"/>
                      <a:pt x="2813" y="122"/>
                    </a:cubicBezTo>
                    <a:cubicBezTo>
                      <a:pt x="2854" y="122"/>
                      <a:pt x="2880" y="122"/>
                      <a:pt x="2880" y="122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auto">
              <a:xfrm>
                <a:off x="1588" y="6110288"/>
                <a:ext cx="7891462" cy="298450"/>
              </a:xfrm>
              <a:custGeom>
                <a:avLst/>
                <a:gdLst>
                  <a:gd name="T0" fmla="*/ 2486 w 2486"/>
                  <a:gd name="T1" fmla="*/ 81 h 94"/>
                  <a:gd name="T2" fmla="*/ 2171 w 2486"/>
                  <a:gd name="T3" fmla="*/ 0 h 94"/>
                  <a:gd name="T4" fmla="*/ 0 w 2486"/>
                  <a:gd name="T5" fmla="*/ 0 h 94"/>
                  <a:gd name="T6" fmla="*/ 0 w 2486"/>
                  <a:gd name="T7" fmla="*/ 94 h 94"/>
                  <a:gd name="T8" fmla="*/ 2289 w 2486"/>
                  <a:gd name="T9" fmla="*/ 94 h 94"/>
                  <a:gd name="T10" fmla="*/ 2486 w 2486"/>
                  <a:gd name="T11" fmla="*/ 8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6" h="94">
                    <a:moveTo>
                      <a:pt x="2486" y="81"/>
                    </a:moveTo>
                    <a:cubicBezTo>
                      <a:pt x="2410" y="38"/>
                      <a:pt x="2306" y="0"/>
                      <a:pt x="217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2289" y="94"/>
                      <a:pt x="2289" y="94"/>
                      <a:pt x="2289" y="94"/>
                    </a:cubicBezTo>
                    <a:cubicBezTo>
                      <a:pt x="2418" y="94"/>
                      <a:pt x="2459" y="91"/>
                      <a:pt x="2486" y="81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auto">
              <a:xfrm>
                <a:off x="7893050" y="6110285"/>
                <a:ext cx="1250950" cy="601662"/>
              </a:xfrm>
              <a:custGeom>
                <a:avLst/>
                <a:gdLst>
                  <a:gd name="T0" fmla="*/ 331 w 394"/>
                  <a:gd name="T1" fmla="*/ 0 h 189"/>
                  <a:gd name="T2" fmla="*/ 0 w 394"/>
                  <a:gd name="T3" fmla="*/ 81 h 189"/>
                  <a:gd name="T4" fmla="*/ 327 w 394"/>
                  <a:gd name="T5" fmla="*/ 189 h 189"/>
                  <a:gd name="T6" fmla="*/ 394 w 394"/>
                  <a:gd name="T7" fmla="*/ 189 h 189"/>
                  <a:gd name="T8" fmla="*/ 394 w 394"/>
                  <a:gd name="T9" fmla="*/ 0 h 189"/>
                  <a:gd name="T10" fmla="*/ 331 w 394"/>
                  <a:gd name="T11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4" h="189">
                    <a:moveTo>
                      <a:pt x="331" y="0"/>
                    </a:moveTo>
                    <a:cubicBezTo>
                      <a:pt x="130" y="0"/>
                      <a:pt x="56" y="60"/>
                      <a:pt x="0" y="81"/>
                    </a:cubicBezTo>
                    <a:cubicBezTo>
                      <a:pt x="89" y="131"/>
                      <a:pt x="159" y="189"/>
                      <a:pt x="327" y="189"/>
                    </a:cubicBezTo>
                    <a:cubicBezTo>
                      <a:pt x="368" y="189"/>
                      <a:pt x="394" y="189"/>
                      <a:pt x="394" y="189"/>
                    </a:cubicBezTo>
                    <a:cubicBezTo>
                      <a:pt x="394" y="0"/>
                      <a:pt x="394" y="0"/>
                      <a:pt x="394" y="0"/>
                    </a:cubicBezTo>
                    <a:lnTo>
                      <a:pt x="331" y="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 dirty="0"/>
              </a:p>
            </p:txBody>
          </p:sp>
          <p:sp>
            <p:nvSpPr>
              <p:cNvPr id="15" name="AutoShape 81"/>
              <p:cNvSpPr>
                <a:spLocks noChangeAspect="1" noChangeArrowheads="1" noTextEdit="1"/>
              </p:cNvSpPr>
              <p:nvPr/>
            </p:nvSpPr>
            <p:spPr bwMode="auto">
              <a:xfrm>
                <a:off x="-9525" y="6051550"/>
                <a:ext cx="9169400" cy="8493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6" name="Rectangle 84"/>
              <p:cNvSpPr>
                <a:spLocks noChangeArrowheads="1"/>
              </p:cNvSpPr>
              <p:nvPr/>
            </p:nvSpPr>
            <p:spPr bwMode="auto">
              <a:xfrm>
                <a:off x="-9525" y="6356350"/>
                <a:ext cx="9167813" cy="5445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  <p:pic>
          <p:nvPicPr>
            <p:cNvPr id="31" name="Picture 30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0371" y="6293779"/>
              <a:ext cx="734400" cy="208471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776" y="274638"/>
            <a:ext cx="8461374" cy="8524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75" y="1268413"/>
            <a:ext cx="8461375" cy="45728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991" y="6504332"/>
            <a:ext cx="6083845" cy="1242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/>
              <a:t>  |</a:t>
            </a:r>
          </a:p>
        </p:txBody>
      </p:sp>
      <p:sp>
        <p:nvSpPr>
          <p:cNvPr id="36" name="AutoShape 4"/>
          <p:cNvSpPr>
            <a:spLocks noChangeAspect="1" noChangeArrowheads="1" noTextEdit="1"/>
          </p:cNvSpPr>
          <p:nvPr userDrawn="1"/>
        </p:nvSpPr>
        <p:spPr bwMode="auto">
          <a:xfrm>
            <a:off x="3175" y="3326606"/>
            <a:ext cx="9161463" cy="8016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auto">
          <a:xfrm>
            <a:off x="12701" y="3637756"/>
            <a:ext cx="9142412" cy="4905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43" name="AutoShape 81"/>
          <p:cNvSpPr>
            <a:spLocks noChangeAspect="1" noChangeArrowheads="1" noTextEdit="1"/>
          </p:cNvSpPr>
          <p:nvPr/>
        </p:nvSpPr>
        <p:spPr bwMode="auto">
          <a:xfrm>
            <a:off x="1588" y="3321843"/>
            <a:ext cx="91694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88" y="3626643"/>
            <a:ext cx="9167813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93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49" r:id="rId3"/>
    <p:sldLayoutId id="2147483650" r:id="rId4"/>
    <p:sldLayoutId id="2147483655" r:id="rId5"/>
    <p:sldLayoutId id="2147483683" r:id="rId6"/>
    <p:sldLayoutId id="2147483680" r:id="rId7"/>
    <p:sldLayoutId id="2147483679" r:id="rId8"/>
    <p:sldLayoutId id="2147483661" r:id="rId9"/>
    <p:sldLayoutId id="2147483663" r:id="rId10"/>
    <p:sldLayoutId id="2147483684" r:id="rId11"/>
    <p:sldLayoutId id="2147483664" r:id="rId12"/>
    <p:sldLayoutId id="2147483667" r:id="rId13"/>
    <p:sldLayoutId id="2147483665" r:id="rId14"/>
    <p:sldLayoutId id="2147483682" r:id="rId15"/>
    <p:sldLayoutId id="2147483681" r:id="rId1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tabLst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9525" y="6051550"/>
            <a:ext cx="9169400" cy="849313"/>
            <a:chOff x="-9525" y="6051550"/>
            <a:chExt cx="9169400" cy="849313"/>
          </a:xfrm>
        </p:grpSpPr>
        <p:sp>
          <p:nvSpPr>
            <p:cNvPr id="8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>
                <a:solidFill>
                  <a:prstClr val="black"/>
                </a:solidFill>
              </a:endParaRPr>
            </a:p>
          </p:txBody>
        </p:sp>
        <p:sp>
          <p:nvSpPr>
            <p:cNvPr id="9" name="Rectangle 6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>
                <a:solidFill>
                  <a:prstClr val="black"/>
                </a:solidFill>
              </a:endParaRPr>
            </a:p>
          </p:txBody>
        </p:sp>
        <p:sp>
          <p:nvSpPr>
            <p:cNvPr id="10" name="Rectangle 7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>
                <a:solidFill>
                  <a:prstClr val="black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1588" y="6065837"/>
              <a:ext cx="9142412" cy="690562"/>
            </a:xfrm>
            <a:custGeom>
              <a:avLst/>
              <a:gdLst>
                <a:gd name="T0" fmla="*/ 2880 w 2880"/>
                <a:gd name="T1" fmla="*/ 14 h 217"/>
                <a:gd name="T2" fmla="*/ 2817 w 2880"/>
                <a:gd name="T3" fmla="*/ 14 h 217"/>
                <a:gd name="T4" fmla="*/ 2486 w 2880"/>
                <a:gd name="T5" fmla="*/ 95 h 217"/>
                <a:gd name="T6" fmla="*/ 2486 w 2880"/>
                <a:gd name="T7" fmla="*/ 95 h 217"/>
                <a:gd name="T8" fmla="*/ 2880 w 2880"/>
                <a:gd name="T9" fmla="*/ 95 h 217"/>
                <a:gd name="T10" fmla="*/ 2880 w 2880"/>
                <a:gd name="T11" fmla="*/ 217 h 217"/>
                <a:gd name="T12" fmla="*/ 2880 w 2880"/>
                <a:gd name="T13" fmla="*/ 217 h 217"/>
                <a:gd name="T14" fmla="*/ 2880 w 2880"/>
                <a:gd name="T15" fmla="*/ 14 h 217"/>
                <a:gd name="T16" fmla="*/ 2171 w 2880"/>
                <a:gd name="T17" fmla="*/ 0 h 217"/>
                <a:gd name="T18" fmla="*/ 0 w 2880"/>
                <a:gd name="T19" fmla="*/ 0 h 217"/>
                <a:gd name="T20" fmla="*/ 0 w 2880"/>
                <a:gd name="T21" fmla="*/ 95 h 217"/>
                <a:gd name="T22" fmla="*/ 2486 w 2880"/>
                <a:gd name="T23" fmla="*/ 95 h 217"/>
                <a:gd name="T24" fmla="*/ 2486 w 2880"/>
                <a:gd name="T25" fmla="*/ 95 h 217"/>
                <a:gd name="T26" fmla="*/ 2486 w 2880"/>
                <a:gd name="T27" fmla="*/ 95 h 217"/>
                <a:gd name="T28" fmla="*/ 2486 w 2880"/>
                <a:gd name="T29" fmla="*/ 95 h 217"/>
                <a:gd name="T30" fmla="*/ 2171 w 2880"/>
                <a:gd name="T3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80" h="217">
                  <a:moveTo>
                    <a:pt x="2880" y="14"/>
                  </a:moveTo>
                  <a:cubicBezTo>
                    <a:pt x="2817" y="14"/>
                    <a:pt x="2817" y="14"/>
                    <a:pt x="2817" y="14"/>
                  </a:cubicBezTo>
                  <a:cubicBezTo>
                    <a:pt x="2616" y="14"/>
                    <a:pt x="2542" y="74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880" y="95"/>
                    <a:pt x="2880" y="95"/>
                    <a:pt x="2880" y="95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14"/>
                    <a:pt x="2880" y="14"/>
                    <a:pt x="2880" y="14"/>
                  </a:cubicBezTo>
                  <a:moveTo>
                    <a:pt x="217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19" y="39"/>
                    <a:pt x="2306" y="0"/>
                    <a:pt x="2171" y="0"/>
                  </a:cubicBezTo>
                </a:path>
              </a:pathLst>
            </a:custGeom>
            <a:solidFill>
              <a:srgbClr val="BFBFBF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>
                <a:solidFill>
                  <a:prstClr val="black"/>
                </a:solidFill>
              </a:endParaRPr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1588" y="6367463"/>
              <a:ext cx="9142412" cy="388937"/>
            </a:xfrm>
            <a:custGeom>
              <a:avLst/>
              <a:gdLst>
                <a:gd name="T0" fmla="*/ 2486 w 2880"/>
                <a:gd name="T1" fmla="*/ 0 h 122"/>
                <a:gd name="T2" fmla="*/ 0 w 2880"/>
                <a:gd name="T3" fmla="*/ 0 h 122"/>
                <a:gd name="T4" fmla="*/ 0 w 2880"/>
                <a:gd name="T5" fmla="*/ 13 h 122"/>
                <a:gd name="T6" fmla="*/ 2289 w 2880"/>
                <a:gd name="T7" fmla="*/ 13 h 122"/>
                <a:gd name="T8" fmla="*/ 2486 w 2880"/>
                <a:gd name="T9" fmla="*/ 0 h 122"/>
                <a:gd name="T10" fmla="*/ 2880 w 2880"/>
                <a:gd name="T11" fmla="*/ 0 h 122"/>
                <a:gd name="T12" fmla="*/ 2486 w 2880"/>
                <a:gd name="T13" fmla="*/ 0 h 122"/>
                <a:gd name="T14" fmla="*/ 2813 w 2880"/>
                <a:gd name="T15" fmla="*/ 122 h 122"/>
                <a:gd name="T16" fmla="*/ 2880 w 2880"/>
                <a:gd name="T17" fmla="*/ 122 h 122"/>
                <a:gd name="T18" fmla="*/ 2880 w 2880"/>
                <a:gd name="T1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0" h="122">
                  <a:moveTo>
                    <a:pt x="248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2289" y="13"/>
                    <a:pt x="2289" y="13"/>
                    <a:pt x="2289" y="13"/>
                  </a:cubicBezTo>
                  <a:cubicBezTo>
                    <a:pt x="2418" y="13"/>
                    <a:pt x="2459" y="10"/>
                    <a:pt x="2486" y="0"/>
                  </a:cubicBezTo>
                  <a:moveTo>
                    <a:pt x="2880" y="0"/>
                  </a:moveTo>
                  <a:cubicBezTo>
                    <a:pt x="2486" y="0"/>
                    <a:pt x="2486" y="0"/>
                    <a:pt x="2486" y="0"/>
                  </a:cubicBezTo>
                  <a:cubicBezTo>
                    <a:pt x="2554" y="56"/>
                    <a:pt x="2645" y="122"/>
                    <a:pt x="2813" y="122"/>
                  </a:cubicBezTo>
                  <a:cubicBezTo>
                    <a:pt x="2854" y="122"/>
                    <a:pt x="2880" y="122"/>
                    <a:pt x="2880" y="122"/>
                  </a:cubicBezTo>
                  <a:cubicBezTo>
                    <a:pt x="2880" y="0"/>
                    <a:pt x="2880" y="0"/>
                    <a:pt x="288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>
                <a:solidFill>
                  <a:prstClr val="black"/>
                </a:solidFill>
              </a:endParaRPr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1588" y="6110288"/>
              <a:ext cx="7891462" cy="298450"/>
            </a:xfrm>
            <a:custGeom>
              <a:avLst/>
              <a:gdLst>
                <a:gd name="T0" fmla="*/ 2486 w 2486"/>
                <a:gd name="T1" fmla="*/ 81 h 94"/>
                <a:gd name="T2" fmla="*/ 2171 w 2486"/>
                <a:gd name="T3" fmla="*/ 0 h 94"/>
                <a:gd name="T4" fmla="*/ 0 w 2486"/>
                <a:gd name="T5" fmla="*/ 0 h 94"/>
                <a:gd name="T6" fmla="*/ 0 w 2486"/>
                <a:gd name="T7" fmla="*/ 94 h 94"/>
                <a:gd name="T8" fmla="*/ 2289 w 2486"/>
                <a:gd name="T9" fmla="*/ 94 h 94"/>
                <a:gd name="T10" fmla="*/ 2486 w 2486"/>
                <a:gd name="T11" fmla="*/ 8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6" h="94">
                  <a:moveTo>
                    <a:pt x="2486" y="81"/>
                  </a:moveTo>
                  <a:cubicBezTo>
                    <a:pt x="2410" y="38"/>
                    <a:pt x="2306" y="0"/>
                    <a:pt x="217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2289" y="94"/>
                    <a:pt x="2289" y="94"/>
                    <a:pt x="2289" y="94"/>
                  </a:cubicBezTo>
                  <a:cubicBezTo>
                    <a:pt x="2418" y="94"/>
                    <a:pt x="2459" y="91"/>
                    <a:pt x="2486" y="8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>
                <a:solidFill>
                  <a:prstClr val="black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893050" y="6110285"/>
              <a:ext cx="1250950" cy="601662"/>
            </a:xfrm>
            <a:custGeom>
              <a:avLst/>
              <a:gdLst>
                <a:gd name="T0" fmla="*/ 331 w 394"/>
                <a:gd name="T1" fmla="*/ 0 h 189"/>
                <a:gd name="T2" fmla="*/ 0 w 394"/>
                <a:gd name="T3" fmla="*/ 81 h 189"/>
                <a:gd name="T4" fmla="*/ 327 w 394"/>
                <a:gd name="T5" fmla="*/ 189 h 189"/>
                <a:gd name="T6" fmla="*/ 394 w 394"/>
                <a:gd name="T7" fmla="*/ 189 h 189"/>
                <a:gd name="T8" fmla="*/ 394 w 394"/>
                <a:gd name="T9" fmla="*/ 0 h 189"/>
                <a:gd name="T10" fmla="*/ 331 w 394"/>
                <a:gd name="T11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89">
                  <a:moveTo>
                    <a:pt x="331" y="0"/>
                  </a:moveTo>
                  <a:cubicBezTo>
                    <a:pt x="130" y="0"/>
                    <a:pt x="56" y="60"/>
                    <a:pt x="0" y="81"/>
                  </a:cubicBezTo>
                  <a:cubicBezTo>
                    <a:pt x="89" y="131"/>
                    <a:pt x="159" y="189"/>
                    <a:pt x="327" y="189"/>
                  </a:cubicBezTo>
                  <a:cubicBezTo>
                    <a:pt x="368" y="189"/>
                    <a:pt x="394" y="189"/>
                    <a:pt x="394" y="189"/>
                  </a:cubicBezTo>
                  <a:cubicBezTo>
                    <a:pt x="394" y="0"/>
                    <a:pt x="394" y="0"/>
                    <a:pt x="394" y="0"/>
                  </a:cubicBezTo>
                  <a:lnTo>
                    <a:pt x="331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 dirty="0">
                <a:solidFill>
                  <a:prstClr val="black"/>
                </a:solidFill>
              </a:endParaRPr>
            </a:p>
          </p:txBody>
        </p:sp>
        <p:sp>
          <p:nvSpPr>
            <p:cNvPr id="15" name="AutoShape 81"/>
            <p:cNvSpPr>
              <a:spLocks noChangeAspect="1" noChangeArrowheads="1" noTextEdit="1"/>
            </p:cNvSpPr>
            <p:nvPr/>
          </p:nvSpPr>
          <p:spPr bwMode="auto">
            <a:xfrm>
              <a:off x="-9525" y="6051550"/>
              <a:ext cx="9169400" cy="849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6" name="Rectangle 84"/>
            <p:cNvSpPr>
              <a:spLocks noChangeArrowheads="1"/>
            </p:cNvSpPr>
            <p:nvPr/>
          </p:nvSpPr>
          <p:spPr bwMode="auto">
            <a:xfrm>
              <a:off x="-9525" y="6356350"/>
              <a:ext cx="9167813" cy="54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776" y="274638"/>
            <a:ext cx="8461374" cy="8524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75" y="1268413"/>
            <a:ext cx="8461375" cy="45728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991" y="6504332"/>
            <a:ext cx="6083845" cy="1242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>
                <a:solidFill>
                  <a:srgbClr val="FFFFFF"/>
                </a:solidFill>
              </a:rPr>
              <a:pPr/>
              <a:t>‹#›</a:t>
            </a:fld>
            <a:r>
              <a:rPr lang="en-AU" dirty="0">
                <a:solidFill>
                  <a:srgbClr val="FFFFFF"/>
                </a:solidFill>
              </a:rPr>
              <a:t>  |</a:t>
            </a:r>
          </a:p>
        </p:txBody>
      </p:sp>
      <p:sp>
        <p:nvSpPr>
          <p:cNvPr id="36" name="AutoShape 4"/>
          <p:cNvSpPr>
            <a:spLocks noChangeAspect="1" noChangeArrowheads="1" noTextEdit="1"/>
          </p:cNvSpPr>
          <p:nvPr userDrawn="1"/>
        </p:nvSpPr>
        <p:spPr bwMode="auto">
          <a:xfrm>
            <a:off x="3175" y="3326606"/>
            <a:ext cx="9161463" cy="8016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auto">
          <a:xfrm>
            <a:off x="12701" y="3637756"/>
            <a:ext cx="9142412" cy="4905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43" name="AutoShape 81"/>
          <p:cNvSpPr>
            <a:spLocks noChangeAspect="1" noChangeArrowheads="1" noTextEdit="1"/>
          </p:cNvSpPr>
          <p:nvPr/>
        </p:nvSpPr>
        <p:spPr bwMode="auto">
          <a:xfrm>
            <a:off x="1588" y="3321843"/>
            <a:ext cx="91694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88" y="3626643"/>
            <a:ext cx="9167813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371" y="6293779"/>
            <a:ext cx="734400" cy="20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151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tabLst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1190" y="1268413"/>
            <a:ext cx="8453159" cy="32400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AU" sz="7000" dirty="0"/>
              <a:t>Innovate.</a:t>
            </a:r>
            <a:br>
              <a:rPr lang="en-AU" sz="7000" dirty="0"/>
            </a:br>
            <a:r>
              <a:rPr lang="en-AU" sz="7000" dirty="0"/>
              <a:t>Improve.</a:t>
            </a:r>
            <a:br>
              <a:rPr lang="en-AU" sz="7000" dirty="0"/>
            </a:br>
            <a:r>
              <a:rPr lang="en-AU" sz="7000" dirty="0"/>
              <a:t>Grow.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00"/>
          <a:stretch/>
        </p:blipFill>
        <p:spPr>
          <a:xfrm>
            <a:off x="211544" y="6021288"/>
            <a:ext cx="999322" cy="7802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8775" y="5119536"/>
            <a:ext cx="651748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AU" sz="1200" b="1" dirty="0">
                <a:solidFill>
                  <a:srgbClr val="FFFFFF"/>
                </a:solidFill>
              </a:rPr>
              <a:t>WEAVER: HEXAPOD ROBOT WITH 5DOF LIMBS FOR NAVIGATING ON UNSTRUCTURED TERRAIN.</a:t>
            </a:r>
          </a:p>
        </p:txBody>
      </p:sp>
    </p:spTree>
    <p:extLst>
      <p:ext uri="{BB962C8B-B14F-4D97-AF65-F5344CB8AC3E}">
        <p14:creationId xmlns:p14="http://schemas.microsoft.com/office/powerpoint/2010/main" val="3809570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136" y="1818448"/>
            <a:ext cx="5281364" cy="79198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4400" dirty="0">
                <a:solidFill>
                  <a:schemeClr val="bg1"/>
                </a:solidFill>
              </a:rPr>
              <a:t>Agriculture and Food</a:t>
            </a:r>
            <a:endParaRPr lang="en-AU" sz="2800" dirty="0">
              <a:solidFill>
                <a:schemeClr val="bg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AU"/>
              <a:t>Innovate. Improve. Grow.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2</a:t>
            </a:fld>
            <a:r>
              <a:rPr lang="en-AU"/>
              <a:t>  |</a:t>
            </a:r>
            <a:endParaRPr lang="en-A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87428E5-EC16-45D3-BD84-6A52C7BB3AF2}"/>
              </a:ext>
            </a:extLst>
          </p:cNvPr>
          <p:cNvSpPr/>
          <p:nvPr/>
        </p:nvSpPr>
        <p:spPr>
          <a:xfrm>
            <a:off x="377851" y="2780928"/>
            <a:ext cx="4708525" cy="2789377"/>
          </a:xfrm>
          <a:prstGeom prst="rect">
            <a:avLst/>
          </a:prstGeom>
          <a:solidFill>
            <a:schemeClr val="accent2"/>
          </a:solidFill>
        </p:spPr>
        <p:txBody>
          <a:bodyPr wrap="square" lIns="288000" tIns="144000" rIns="216000" bIns="18000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Since it was first formed, the CSIRO has sought to understand and improve Australia's farming conditions to address the challenges of harsh soils, unrelenting droughts and low rainfall.</a:t>
            </a:r>
          </a:p>
          <a:p>
            <a:endParaRPr lang="en-AU" sz="1600" dirty="0">
              <a:solidFill>
                <a:schemeClr val="bg1"/>
              </a:solidFill>
            </a:endParaRPr>
          </a:p>
          <a:p>
            <a:r>
              <a:rPr lang="en-AU" sz="1600" dirty="0">
                <a:solidFill>
                  <a:schemeClr val="bg1"/>
                </a:solidFill>
              </a:rPr>
              <a:t>Over the last 100 years CSIRO has worked with Australian farmers and industry to improve productivity, profitability and sustainability, and continue to look for solutions to feeding a growing population.</a:t>
            </a:r>
          </a:p>
        </p:txBody>
      </p:sp>
    </p:spTree>
    <p:extLst>
      <p:ext uri="{BB962C8B-B14F-4D97-AF65-F5344CB8AC3E}">
        <p14:creationId xmlns:p14="http://schemas.microsoft.com/office/powerpoint/2010/main" val="184787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Plants in field 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35161" y="1268412"/>
            <a:ext cx="3108839" cy="276713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/>
          <p:cNvSpPr txBox="1"/>
          <p:nvPr/>
        </p:nvSpPr>
        <p:spPr>
          <a:xfrm>
            <a:off x="3059367" y="3608482"/>
            <a:ext cx="6084633" cy="2461075"/>
          </a:xfrm>
          <a:prstGeom prst="rect">
            <a:avLst/>
          </a:prstGeom>
          <a:solidFill>
            <a:schemeClr val="bg1"/>
          </a:solidFill>
        </p:spPr>
        <p:txBody>
          <a:bodyPr wrap="square" lIns="360000" tIns="180000" rIns="432000" bIns="180000" rtlCol="0">
            <a:noAutofit/>
          </a:bodyPr>
          <a:lstStyle/>
          <a:p>
            <a:r>
              <a:rPr lang="en-AU" sz="2100" b="1" dirty="0">
                <a:solidFill>
                  <a:srgbClr val="00313C"/>
                </a:solidFill>
              </a:rPr>
              <a:t>500+ partners and collaborators including: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18" y="1268412"/>
            <a:ext cx="3057449" cy="4801145"/>
          </a:xfrm>
          <a:prstGeom prst="rect">
            <a:avLst/>
          </a:prstGeom>
          <a:solidFill>
            <a:schemeClr val="accent2"/>
          </a:solidFill>
        </p:spPr>
        <p:txBody>
          <a:bodyPr wrap="square" lIns="360000" tIns="180000" rIns="360000" bIns="180000"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en-AU" sz="2100" b="1" dirty="0">
                <a:solidFill>
                  <a:schemeClr val="accent1"/>
                </a:solidFill>
              </a:rPr>
              <a:t>CSIRO Agriculture </a:t>
            </a:r>
            <a:br>
              <a:rPr lang="en-AU" sz="2100" b="1" dirty="0">
                <a:solidFill>
                  <a:schemeClr val="accent1"/>
                </a:solidFill>
              </a:rPr>
            </a:br>
            <a:r>
              <a:rPr lang="en-AU" sz="2100" b="1" dirty="0">
                <a:solidFill>
                  <a:schemeClr val="accent1"/>
                </a:solidFill>
              </a:rPr>
              <a:t>research is cited </a:t>
            </a:r>
            <a:br>
              <a:rPr lang="en-AU" sz="2100" b="1" dirty="0">
                <a:solidFill>
                  <a:schemeClr val="accent1"/>
                </a:solidFill>
              </a:rPr>
            </a:br>
            <a:r>
              <a:rPr lang="en-AU" sz="2100" b="1" dirty="0">
                <a:solidFill>
                  <a:schemeClr val="accent1"/>
                </a:solidFill>
              </a:rPr>
              <a:t>in the</a:t>
            </a:r>
          </a:p>
          <a:p>
            <a:pPr algn="ctr" fontAlgn="auto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en-AU" sz="4000" b="1" dirty="0">
                <a:solidFill>
                  <a:schemeClr val="bg1"/>
                </a:solidFill>
              </a:rPr>
              <a:t>top 1%</a:t>
            </a:r>
          </a:p>
          <a:p>
            <a:pPr algn="ctr" fontAlgn="auto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en-AU" sz="2100" b="1" dirty="0">
                <a:solidFill>
                  <a:schemeClr val="accent1"/>
                </a:solidFill>
              </a:rPr>
              <a:t>of publications</a:t>
            </a:r>
          </a:p>
          <a:p>
            <a:pPr algn="ctr" fontAlgn="auto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endParaRPr lang="en-AU" sz="2100" b="1" dirty="0">
              <a:solidFill>
                <a:schemeClr val="accent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en-AU" dirty="0">
                <a:solidFill>
                  <a:schemeClr val="bg1"/>
                </a:solidFill>
              </a:rPr>
              <a:t>CSIRO makes a significant contribution to Australian research, and its research is of a high standard internationally.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400" dirty="0"/>
              <a:t>CSIRO’s capabilities</a:t>
            </a:r>
          </a:p>
        </p:txBody>
      </p:sp>
      <p:sp>
        <p:nvSpPr>
          <p:cNvPr id="47" name="Footer Placeholder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48" name="Slide Number Placeholder 4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3</a:t>
            </a:fld>
            <a:r>
              <a:rPr lang="en-AU"/>
              <a:t>  |</a:t>
            </a:r>
            <a:endParaRPr lang="en-AU" dirty="0"/>
          </a:p>
        </p:txBody>
      </p:sp>
      <p:sp>
        <p:nvSpPr>
          <p:cNvPr id="10" name="TextBox 9"/>
          <p:cNvSpPr txBox="1"/>
          <p:nvPr/>
        </p:nvSpPr>
        <p:spPr>
          <a:xfrm>
            <a:off x="3059832" y="1268412"/>
            <a:ext cx="3015665" cy="2332360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180000" rIns="360000" bIns="180000" rtlCol="0">
            <a:spAutoFit/>
          </a:bodyPr>
          <a:lstStyle/>
          <a:p>
            <a:pPr algn="ctr">
              <a:lnSpc>
                <a:spcPct val="80000"/>
              </a:lnSpc>
              <a:spcAft>
                <a:spcPts val="300"/>
              </a:spcAft>
              <a:defRPr/>
            </a:pPr>
            <a:r>
              <a:rPr lang="en-AU" sz="2100" b="1" dirty="0">
                <a:solidFill>
                  <a:srgbClr val="00313C"/>
                </a:solidFill>
              </a:rPr>
              <a:t>CSIRO produces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  <a:defRPr/>
            </a:pPr>
            <a:r>
              <a:rPr lang="en-AU" sz="4000" b="1" dirty="0">
                <a:solidFill>
                  <a:schemeClr val="bg1"/>
                </a:solidFill>
              </a:rPr>
              <a:t>19%</a:t>
            </a:r>
            <a:r>
              <a:rPr lang="en-AU" sz="2100" b="1" dirty="0">
                <a:solidFill>
                  <a:schemeClr val="bg1"/>
                </a:solidFill>
              </a:rPr>
              <a:t/>
            </a:r>
            <a:br>
              <a:rPr lang="en-AU" sz="2100" b="1" dirty="0">
                <a:solidFill>
                  <a:schemeClr val="bg1"/>
                </a:solidFill>
              </a:rPr>
            </a:br>
            <a:r>
              <a:rPr lang="en-AU" sz="2100" b="1" dirty="0">
                <a:solidFill>
                  <a:srgbClr val="00313C"/>
                </a:solidFill>
              </a:rPr>
              <a:t>of Australia’s output in agricultural sciences </a:t>
            </a:r>
          </a:p>
        </p:txBody>
      </p:sp>
      <p:pic>
        <p:nvPicPr>
          <p:cNvPr id="24" name="Picture 6" descr="Limagrain Cereales Ingredients Logo 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590" y="5117078"/>
            <a:ext cx="1000045" cy="5775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Picture 26" descr="Bayer Logo 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08" y="4380351"/>
            <a:ext cx="635795" cy="628403"/>
          </a:xfrm>
          <a:prstGeom prst="rect">
            <a:avLst/>
          </a:prstGeom>
        </p:spPr>
      </p:pic>
      <p:pic>
        <p:nvPicPr>
          <p:cNvPr id="37" name="Picture 36" descr="Monsanto Logo 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360" t="76899" r="47941" b="14401"/>
          <a:stretch/>
        </p:blipFill>
        <p:spPr>
          <a:xfrm>
            <a:off x="5318276" y="4300804"/>
            <a:ext cx="1168589" cy="76701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8" name="Picture 6" descr="Bill and Melinda Gates Foundation Logo 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23" b="27838"/>
          <a:stretch/>
        </p:blipFill>
        <p:spPr bwMode="auto">
          <a:xfrm>
            <a:off x="7321382" y="4448465"/>
            <a:ext cx="1143335" cy="45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Ridley Logo 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67664" y="5195611"/>
            <a:ext cx="1125652" cy="64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56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Research focus areas</a:t>
            </a:r>
            <a:endParaRPr lang="en-AU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37964" y="3041970"/>
            <a:ext cx="4682186" cy="2979318"/>
          </a:xfrm>
        </p:spPr>
        <p:txBody>
          <a:bodyPr lIns="0" tIns="0" rIns="0" bIns="0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AU" sz="1800" dirty="0"/>
              <a:t>Breakthrough genetic technologies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AU" sz="1800" dirty="0"/>
              <a:t>Breeding higher value food crops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AU" sz="1800" dirty="0"/>
              <a:t>Crop improvement for novel plant products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AU" sz="1800" dirty="0"/>
              <a:t>Productive and adaptive livestock systems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AU" sz="1800" dirty="0"/>
              <a:t>Integrated agricultural systems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AU" sz="1800" dirty="0"/>
              <a:t>Sustainable aquaculture production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AU" sz="1800" dirty="0"/>
              <a:t>Sustaining agricultural soil and landscape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AU" sz="1800" dirty="0"/>
              <a:t>Agriculture and global change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AU" sz="1800" dirty="0"/>
              <a:t>Food manufacturing and processing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7" name="Rectangle 6"/>
          <p:cNvSpPr/>
          <p:nvPr/>
        </p:nvSpPr>
        <p:spPr>
          <a:xfrm>
            <a:off x="358776" y="2996952"/>
            <a:ext cx="3205112" cy="258635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en-AU" sz="2400" b="1" dirty="0">
                <a:solidFill>
                  <a:schemeClr val="accent2"/>
                </a:solidFill>
              </a:rPr>
              <a:t>CSIRO is at the forefront of innovation, providing solutions for cropping, livestock production, aquaculture, horticulture and the food industry.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4</a:t>
            </a:fld>
            <a:r>
              <a:rPr lang="en-AU"/>
              <a:t>  |</a:t>
            </a:r>
            <a:endParaRPr lang="en-AU" dirty="0"/>
          </a:p>
        </p:txBody>
      </p:sp>
      <p:sp>
        <p:nvSpPr>
          <p:cNvPr id="5" name="Rectangle 4"/>
          <p:cNvSpPr/>
          <p:nvPr/>
        </p:nvSpPr>
        <p:spPr>
          <a:xfrm>
            <a:off x="0" y="1268412"/>
            <a:ext cx="9144000" cy="15128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3" name="Group 32"/>
          <p:cNvGrpSpPr/>
          <p:nvPr/>
        </p:nvGrpSpPr>
        <p:grpSpPr>
          <a:xfrm>
            <a:off x="383230" y="1450876"/>
            <a:ext cx="8470310" cy="1210874"/>
            <a:chOff x="383230" y="1435636"/>
            <a:chExt cx="8470310" cy="1210874"/>
          </a:xfrm>
        </p:grpSpPr>
        <p:grpSp>
          <p:nvGrpSpPr>
            <p:cNvPr id="31" name="Group 30"/>
            <p:cNvGrpSpPr/>
            <p:nvPr/>
          </p:nvGrpSpPr>
          <p:grpSpPr>
            <a:xfrm>
              <a:off x="383230" y="1480911"/>
              <a:ext cx="691464" cy="1045024"/>
              <a:chOff x="455600" y="1519300"/>
              <a:chExt cx="691464" cy="1045024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510036" y="2348880"/>
                <a:ext cx="582592" cy="215444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  <a:latin typeface="+mj-lt"/>
                  </a:rPr>
                  <a:t>INPUTS</a:t>
                </a:r>
              </a:p>
            </p:txBody>
          </p:sp>
          <p:pic>
            <p:nvPicPr>
              <p:cNvPr id="18" name="Picture 17" descr="Interconnected circles 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5600" y="1519300"/>
                <a:ext cx="691464" cy="658537"/>
              </a:xfrm>
              <a:prstGeom prst="rect">
                <a:avLst/>
              </a:prstGeom>
            </p:spPr>
          </p:pic>
        </p:grpSp>
        <p:grpSp>
          <p:nvGrpSpPr>
            <p:cNvPr id="30" name="Group 29"/>
            <p:cNvGrpSpPr/>
            <p:nvPr/>
          </p:nvGrpSpPr>
          <p:grpSpPr>
            <a:xfrm>
              <a:off x="1808166" y="1435636"/>
              <a:ext cx="1465245" cy="1090299"/>
              <a:chOff x="2066618" y="1474025"/>
              <a:chExt cx="1465245" cy="1090299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2258870" y="2348880"/>
                <a:ext cx="1080740" cy="215444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  <a:latin typeface="+mj-lt"/>
                  </a:rPr>
                  <a:t>PRODUCTION</a:t>
                </a:r>
              </a:p>
            </p:txBody>
          </p:sp>
          <p:pic>
            <p:nvPicPr>
              <p:cNvPr id="19" name="Picture 18" descr="Grains and Cow 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66618" y="1474025"/>
                <a:ext cx="1465245" cy="749086"/>
              </a:xfrm>
              <a:prstGeom prst="rect">
                <a:avLst/>
              </a:prstGeom>
            </p:spPr>
          </p:pic>
        </p:grpSp>
        <p:grpSp>
          <p:nvGrpSpPr>
            <p:cNvPr id="29" name="Group 28"/>
            <p:cNvGrpSpPr/>
            <p:nvPr/>
          </p:nvGrpSpPr>
          <p:grpSpPr>
            <a:xfrm>
              <a:off x="4006883" y="1435636"/>
              <a:ext cx="1007327" cy="1090299"/>
              <a:chOff x="4293300" y="1474025"/>
              <a:chExt cx="1007327" cy="1090299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4293300" y="2348880"/>
                <a:ext cx="1007327" cy="215444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  <a:latin typeface="+mj-lt"/>
                  </a:rPr>
                  <a:t>PROCESSING</a:t>
                </a:r>
              </a:p>
            </p:txBody>
          </p:sp>
          <p:pic>
            <p:nvPicPr>
              <p:cNvPr id="20" name="Picture 19" descr="Factory 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7115" y="1474025"/>
                <a:ext cx="699696" cy="749086"/>
              </a:xfrm>
              <a:prstGeom prst="rect">
                <a:avLst/>
              </a:prstGeom>
            </p:spPr>
          </p:pic>
        </p:grpSp>
        <p:grpSp>
          <p:nvGrpSpPr>
            <p:cNvPr id="28" name="Group 27"/>
            <p:cNvGrpSpPr/>
            <p:nvPr/>
          </p:nvGrpSpPr>
          <p:grpSpPr>
            <a:xfrm>
              <a:off x="5747682" y="1590933"/>
              <a:ext cx="1408018" cy="1055577"/>
              <a:chOff x="5856460" y="1629322"/>
              <a:chExt cx="1408018" cy="1055577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5856460" y="2254012"/>
                <a:ext cx="1408018" cy="430887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  <a:latin typeface="+mj-lt"/>
                  </a:rPr>
                  <a:t>DISTRIBUTION</a:t>
                </a:r>
                <a:br>
                  <a:rPr lang="en-US" sz="1400" b="1" dirty="0">
                    <a:solidFill>
                      <a:schemeClr val="bg1"/>
                    </a:solidFill>
                    <a:latin typeface="+mj-lt"/>
                  </a:rPr>
                </a:br>
                <a:r>
                  <a:rPr lang="en-US" sz="1400" b="1" dirty="0">
                    <a:solidFill>
                      <a:schemeClr val="bg1"/>
                    </a:solidFill>
                    <a:latin typeface="+mj-lt"/>
                  </a:rPr>
                  <a:t>AND MARKETING</a:t>
                </a:r>
              </a:p>
            </p:txBody>
          </p:sp>
          <p:pic>
            <p:nvPicPr>
              <p:cNvPr id="21" name="Picture 20" descr="Truck 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84934" y="1629322"/>
                <a:ext cx="1045427" cy="535061"/>
              </a:xfrm>
              <a:prstGeom prst="rect">
                <a:avLst/>
              </a:prstGeom>
            </p:spPr>
          </p:pic>
        </p:grpSp>
        <p:grpSp>
          <p:nvGrpSpPr>
            <p:cNvPr id="32" name="Group 31"/>
            <p:cNvGrpSpPr/>
            <p:nvPr/>
          </p:nvGrpSpPr>
          <p:grpSpPr>
            <a:xfrm>
              <a:off x="7889171" y="1464447"/>
              <a:ext cx="964369" cy="1061488"/>
              <a:chOff x="8000118" y="1502836"/>
              <a:chExt cx="964369" cy="1061488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8000118" y="2348880"/>
                <a:ext cx="964369" cy="215444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  <a:latin typeface="+mj-lt"/>
                  </a:rPr>
                  <a:t>CUSTOMER</a:t>
                </a:r>
              </a:p>
            </p:txBody>
          </p:sp>
          <p:pic>
            <p:nvPicPr>
              <p:cNvPr id="22" name="Picture 21" descr="Person with trolley 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36570" y="1502836"/>
                <a:ext cx="691464" cy="691464"/>
              </a:xfrm>
              <a:prstGeom prst="rect">
                <a:avLst/>
              </a:prstGeom>
            </p:spPr>
          </p:pic>
        </p:grpSp>
        <p:cxnSp>
          <p:nvCxnSpPr>
            <p:cNvPr id="24" name="Straight Arrow Connector 23"/>
            <p:cNvCxnSpPr/>
            <p:nvPr/>
          </p:nvCxnSpPr>
          <p:spPr>
            <a:xfrm>
              <a:off x="1233444" y="1965980"/>
              <a:ext cx="415972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3432161" y="1965980"/>
              <a:ext cx="415972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5172960" y="1965980"/>
              <a:ext cx="415972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7314450" y="1965980"/>
              <a:ext cx="415972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93990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tton Boll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" y="1156"/>
            <a:ext cx="4176464" cy="40149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01" y="0"/>
            <a:ext cx="5651499" cy="1700808"/>
          </a:xfrm>
          <a:solidFill>
            <a:schemeClr val="accent1"/>
          </a:solidFill>
        </p:spPr>
        <p:txBody>
          <a:bodyPr lIns="360000" tIns="288000" rIns="360000" bIns="216000">
            <a:noAutofit/>
          </a:bodyPr>
          <a:lstStyle/>
          <a:p>
            <a:pPr>
              <a:lnSpc>
                <a:spcPct val="90000"/>
              </a:lnSpc>
            </a:pPr>
            <a:r>
              <a:rPr lang="en-AU" sz="2000" b="0" dirty="0"/>
              <a:t>CASE STUDY </a:t>
            </a:r>
            <a:r>
              <a:rPr lang="en-AU" dirty="0"/>
              <a:t/>
            </a:r>
            <a:br>
              <a:rPr lang="en-AU" dirty="0"/>
            </a:br>
            <a:r>
              <a:rPr lang="en-AU" sz="3200" dirty="0"/>
              <a:t>Transforming the</a:t>
            </a:r>
            <a:br>
              <a:rPr lang="en-AU" sz="3200" dirty="0"/>
            </a:br>
            <a:r>
              <a:rPr lang="en-AU" sz="3200" dirty="0"/>
              <a:t>cotton industry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492500" y="1700808"/>
            <a:ext cx="5651500" cy="4290253"/>
          </a:xfrm>
          <a:solidFill>
            <a:schemeClr val="bg1"/>
          </a:solidFill>
        </p:spPr>
        <p:txBody>
          <a:bodyPr lIns="360000" tIns="216000" rIns="360000" bIns="216000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AU" sz="1800" b="1" dirty="0">
                <a:solidFill>
                  <a:schemeClr val="accent2"/>
                </a:solidFill>
              </a:rPr>
              <a:t>THE CHALLENGE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AU" sz="1800" dirty="0"/>
              <a:t>Australian farmers need pest and disease resistant cotton varieties bred for Australian conditions. 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AU" sz="1800" b="1" dirty="0">
                <a:solidFill>
                  <a:schemeClr val="accent2"/>
                </a:solidFill>
              </a:rPr>
              <a:t>HOW CSIRO WORKED WITH CLIENT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AU" sz="1800" dirty="0"/>
              <a:t>CSIRO worked with Monsanto using its expertise in molecular biology and plant breeding to introduce insect resistant traits into our cotton varieties. 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AU" sz="1800" b="1" dirty="0">
                <a:solidFill>
                  <a:schemeClr val="accent2"/>
                </a:solidFill>
              </a:rPr>
              <a:t>SOLUTION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AU" sz="1800" dirty="0"/>
              <a:t>This research revolutionised disease and pest resistance, yield and fibre quality. The result was top quality cotton that is highly sought after in the global market.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" y="3675757"/>
            <a:ext cx="3492498" cy="2417539"/>
          </a:xfrm>
          <a:prstGeom prst="rect">
            <a:avLst/>
          </a:prstGeom>
          <a:solidFill>
            <a:schemeClr val="accent2"/>
          </a:solidFill>
        </p:spPr>
        <p:txBody>
          <a:bodyPr wrap="square" lIns="360000" tIns="216000" rIns="288000" bIns="288000" rtlCol="0">
            <a:noAutofit/>
          </a:bodyPr>
          <a:lstStyle/>
          <a:p>
            <a:r>
              <a:rPr lang="en-AU" sz="1600" dirty="0">
                <a:solidFill>
                  <a:schemeClr val="bg2"/>
                </a:solidFill>
                <a:latin typeface="Calibri" panose="020F0502020204030204" pitchFamily="34" charset="0"/>
              </a:rPr>
              <a:t>Today all Australian cotton, half the dryland cotton in the United States and about one-third of the cotton in Brazil, Turkey and Greece benefits from CSIRO-bred varieties. </a:t>
            </a: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719572" y="6527226"/>
            <a:ext cx="6083845" cy="124274"/>
          </a:xfrm>
        </p:spPr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5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74175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veral live prawns swimming in water 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5568" y="0"/>
            <a:ext cx="3888432" cy="391720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655057" y="3825044"/>
            <a:ext cx="3488943" cy="2232248"/>
          </a:xfrm>
          <a:prstGeom prst="rect">
            <a:avLst/>
          </a:prstGeom>
          <a:solidFill>
            <a:schemeClr val="accent4"/>
          </a:solidFill>
        </p:spPr>
        <p:txBody>
          <a:bodyPr wrap="square" lIns="288000" tIns="288000" rIns="288000" bIns="288000" rtlCol="0">
            <a:noAutofit/>
          </a:bodyPr>
          <a:lstStyle/>
          <a:p>
            <a:pPr lvl="0"/>
            <a:r>
              <a:rPr lang="en-AU" sz="1600" dirty="0">
                <a:solidFill>
                  <a:schemeClr val="bg2"/>
                </a:solidFill>
              </a:rPr>
              <a:t>CSIRO’s prawn breeding and prawn breed research is expected to deliver net benefits, in terms of increased productivity of prawn production, equal to $882.8 million over the period 2004/5 to 2023/24.</a:t>
            </a: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1724" y="1670328"/>
            <a:ext cx="5653333" cy="4386964"/>
          </a:xfrm>
          <a:prstGeom prst="rect">
            <a:avLst/>
          </a:prstGeom>
          <a:solidFill>
            <a:schemeClr val="accent2"/>
          </a:solidFill>
        </p:spPr>
        <p:txBody>
          <a:bodyPr vert="horz" lIns="360000" tIns="216000" rIns="360000" bIns="216000" rtlCol="0">
            <a:noAutofit/>
          </a:bodyPr>
          <a:lstStyle>
            <a:lvl1pPr marL="216000" indent="-216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alibri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alibri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16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alibri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16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alibri" pitchFamily="34" charset="0"/>
              <a:buChar char="•"/>
              <a:tabLst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AU" sz="1800" b="1" dirty="0">
                <a:solidFill>
                  <a:schemeClr val="accent1"/>
                </a:solidFill>
              </a:rPr>
              <a:t>THE CHALLENGE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AU" sz="1800" dirty="0">
                <a:solidFill>
                  <a:schemeClr val="bg1"/>
                </a:solidFill>
              </a:rPr>
              <a:t>Prawn farmers needed a solution to increase productivity while reducing reliance on wild fish stocks. 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AU" sz="1800" b="1" dirty="0">
                <a:solidFill>
                  <a:schemeClr val="accent1"/>
                </a:solidFill>
              </a:rPr>
              <a:t>CSIRO RESPONSE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AU" sz="1800" dirty="0">
                <a:solidFill>
                  <a:schemeClr val="bg1"/>
                </a:solidFill>
              </a:rPr>
              <a:t>CSIRO developed an entirely natural food source produced by marine microbes.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AU" sz="1800" b="1" dirty="0">
                <a:solidFill>
                  <a:schemeClr val="accent1"/>
                </a:solidFill>
              </a:rPr>
              <a:t>THE RESULTS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AU" sz="1800" dirty="0">
                <a:solidFill>
                  <a:schemeClr val="bg1"/>
                </a:solidFill>
              </a:rPr>
              <a:t>Prawns fed with </a:t>
            </a:r>
            <a:r>
              <a:rPr lang="en-AU" sz="1800" dirty="0" err="1">
                <a:solidFill>
                  <a:schemeClr val="bg1"/>
                </a:solidFill>
              </a:rPr>
              <a:t>Novacq</a:t>
            </a:r>
            <a:r>
              <a:rPr lang="en-AU" sz="1800" dirty="0">
                <a:solidFill>
                  <a:schemeClr val="bg1"/>
                </a:solidFill>
              </a:rPr>
              <a:t>™ grow on average </a:t>
            </a:r>
            <a:br>
              <a:rPr lang="en-AU" sz="1800" dirty="0">
                <a:solidFill>
                  <a:schemeClr val="bg1"/>
                </a:solidFill>
              </a:rPr>
            </a:br>
            <a:r>
              <a:rPr lang="en-AU" sz="1800" dirty="0">
                <a:solidFill>
                  <a:schemeClr val="bg1"/>
                </a:solidFill>
              </a:rPr>
              <a:t>20-30 per cent faster and are healthier. The production of </a:t>
            </a:r>
            <a:r>
              <a:rPr lang="en-AU" sz="1800" dirty="0" err="1">
                <a:solidFill>
                  <a:schemeClr val="bg1"/>
                </a:solidFill>
              </a:rPr>
              <a:t>Novacq</a:t>
            </a:r>
            <a:r>
              <a:rPr lang="en-AU" sz="1800" dirty="0">
                <a:solidFill>
                  <a:schemeClr val="bg1"/>
                </a:solidFill>
              </a:rPr>
              <a:t>™ commenced under licence in Australia, China and Vietnam, and since early 2017 – the rest of the world.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Innovate. Improve. Grow.</a:t>
            </a:r>
            <a:endParaRPr lang="en-AU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1" y="0"/>
            <a:ext cx="5655058" cy="1671886"/>
          </a:xfrm>
          <a:solidFill>
            <a:schemeClr val="accent1"/>
          </a:solidFill>
        </p:spPr>
        <p:txBody>
          <a:bodyPr lIns="360000" tIns="288000" rIns="360000" bIns="21600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0" dirty="0"/>
              <a:t>CASE STUDY </a:t>
            </a:r>
            <a:r>
              <a:rPr lang="en-US" dirty="0"/>
              <a:t/>
            </a:r>
            <a:br>
              <a:rPr lang="en-US" dirty="0"/>
            </a:br>
            <a:r>
              <a:rPr lang="en-AU" sz="3200" dirty="0" err="1"/>
              <a:t>Novacq</a:t>
            </a:r>
            <a:r>
              <a:rPr lang="en-AU" sz="3200" baseline="30000" dirty="0" err="1"/>
              <a:t>TM</a:t>
            </a:r>
            <a:r>
              <a:rPr lang="en-AU" sz="3200" dirty="0"/>
              <a:t> prawn feed – </a:t>
            </a:r>
            <a:br>
              <a:rPr lang="en-AU" sz="3200" dirty="0"/>
            </a:br>
            <a:r>
              <a:rPr lang="en-AU" sz="3200" dirty="0"/>
              <a:t>increasing productivity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6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53189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lose up of hands holding Barleymax grains 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3804158" cy="61666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9820" y="0"/>
            <a:ext cx="5644180" cy="1412875"/>
          </a:xfrm>
          <a:solidFill>
            <a:schemeClr val="accent1"/>
          </a:solidFill>
        </p:spPr>
        <p:txBody>
          <a:bodyPr lIns="360000" tIns="288000" rIns="360000" bIns="252000">
            <a:normAutofit/>
          </a:bodyPr>
          <a:lstStyle/>
          <a:p>
            <a:r>
              <a:rPr lang="en-US" sz="2000" b="0" dirty="0"/>
              <a:t>CASE STUDY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/>
              <a:t>BARLEYmax</a:t>
            </a:r>
            <a:r>
              <a:rPr lang="en-US" sz="3200" dirty="0"/>
              <a:t>™</a:t>
            </a:r>
            <a:endParaRPr lang="en-AU" sz="3200" dirty="0"/>
          </a:p>
        </p:txBody>
      </p:sp>
      <p:sp>
        <p:nvSpPr>
          <p:cNvPr id="9" name="Content Placeholder 5"/>
          <p:cNvSpPr>
            <a:spLocks noGrp="1"/>
          </p:cNvSpPr>
          <p:nvPr>
            <p:ph sz="half" idx="1"/>
          </p:nvPr>
        </p:nvSpPr>
        <p:spPr>
          <a:xfrm>
            <a:off x="3510625" y="1412875"/>
            <a:ext cx="5644180" cy="4753803"/>
          </a:xfrm>
          <a:solidFill>
            <a:schemeClr val="accent4"/>
          </a:solidFill>
        </p:spPr>
        <p:txBody>
          <a:bodyPr lIns="360000" tIns="144000" rIns="360000" bIns="216000">
            <a:noAutofit/>
          </a:bodyPr>
          <a:lstStyle/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AU" sz="1600" b="1" dirty="0">
                <a:solidFill>
                  <a:schemeClr val="accent1"/>
                </a:solidFill>
              </a:rPr>
              <a:t>THE CHALLENGE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AU" sz="1500" dirty="0">
                <a:solidFill>
                  <a:schemeClr val="bg1"/>
                </a:solidFill>
              </a:rPr>
              <a:t>Increased wholegrain intake, including barley, has been shown to reduce the risk of certain cancers, heart disease, diabetes, stroke and even help with weight control.  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AU" sz="1600" b="1" dirty="0">
                <a:solidFill>
                  <a:schemeClr val="accent1"/>
                </a:solidFill>
              </a:rPr>
              <a:t>CSIRO RESPONSE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AU" sz="1500" dirty="0">
                <a:solidFill>
                  <a:schemeClr val="bg1"/>
                </a:solidFill>
              </a:rPr>
              <a:t>CSIRO developed </a:t>
            </a:r>
            <a:r>
              <a:rPr lang="en-AU" sz="1500" dirty="0" err="1">
                <a:solidFill>
                  <a:schemeClr val="bg1"/>
                </a:solidFill>
              </a:rPr>
              <a:t>BARLEYmax</a:t>
            </a:r>
            <a:r>
              <a:rPr lang="en-AU" sz="1500" dirty="0">
                <a:solidFill>
                  <a:schemeClr val="bg1"/>
                </a:solidFill>
              </a:rPr>
              <a:t>™, a wholegrain with superior health benefits that help combat cardiovascular disease, Type 2 diabetes and colorectal cancer.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AU" sz="1600" b="1" dirty="0">
                <a:solidFill>
                  <a:schemeClr val="accent1"/>
                </a:solidFill>
              </a:rPr>
              <a:t>THE RESULTS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AU" sz="1500" dirty="0">
                <a:solidFill>
                  <a:schemeClr val="bg1"/>
                </a:solidFill>
              </a:rPr>
              <a:t>A joint venture with Australian Capital Ventures Ltd saw CSIRO breed the new </a:t>
            </a:r>
            <a:r>
              <a:rPr lang="en-AU" sz="1500" dirty="0" err="1">
                <a:solidFill>
                  <a:schemeClr val="bg1"/>
                </a:solidFill>
              </a:rPr>
              <a:t>BARLEYmax</a:t>
            </a:r>
            <a:r>
              <a:rPr lang="en-AU" sz="1500" dirty="0">
                <a:solidFill>
                  <a:schemeClr val="bg1"/>
                </a:solidFill>
              </a:rPr>
              <a:t>™ grain and work with food manufacturers to create products containing it, including breakfast cereals, food wraps, rice mixes and bread. Consumers have enjoyed the benefits of </a:t>
            </a:r>
            <a:r>
              <a:rPr lang="en-AU" sz="1500" dirty="0" err="1">
                <a:solidFill>
                  <a:schemeClr val="bg1"/>
                </a:solidFill>
              </a:rPr>
              <a:t>BARLEYmax</a:t>
            </a:r>
            <a:r>
              <a:rPr lang="en-AU" sz="1500" dirty="0">
                <a:solidFill>
                  <a:schemeClr val="bg1"/>
                </a:solidFill>
              </a:rPr>
              <a:t>™ since August 2009. </a:t>
            </a:r>
            <a:r>
              <a:rPr lang="en-AU" sz="1500" dirty="0" err="1">
                <a:solidFill>
                  <a:schemeClr val="bg1"/>
                </a:solidFill>
              </a:rPr>
              <a:t>BARLEYmax</a:t>
            </a:r>
            <a:r>
              <a:rPr lang="en-AU" sz="1500" dirty="0">
                <a:solidFill>
                  <a:schemeClr val="bg1"/>
                </a:solidFill>
              </a:rPr>
              <a:t>™ is now licensed to a CSIRO spin-off company, The Healthy Grain.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Innovate. Improve. Grow.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7</a:t>
            </a:fld>
            <a:r>
              <a:rPr lang="en-AU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94153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AU" dirty="0"/>
              <a:t>Innovate. Improve. Grow.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07304ED8-F855-4C8E-956D-03BB251E13A8}" type="slidenum">
              <a:rPr lang="en-AU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r>
              <a:rPr lang="en-AU">
                <a:solidFill>
                  <a:srgbClr val="FFFFFF"/>
                </a:solidFill>
              </a:rPr>
              <a:t>  |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8775" y="5521164"/>
            <a:ext cx="478928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AU" sz="1200" b="1" dirty="0">
                <a:solidFill>
                  <a:srgbClr val="FFFFFF"/>
                </a:solidFill>
              </a:rPr>
              <a:t>POPINA USES </a:t>
            </a:r>
            <a:r>
              <a:rPr lang="en-AU" sz="1200" b="1" dirty="0" err="1">
                <a:solidFill>
                  <a:srgbClr val="FFFFFF"/>
                </a:solidFill>
              </a:rPr>
              <a:t>BARLEYmax</a:t>
            </a:r>
            <a:r>
              <a:rPr lang="en-AU" sz="1200" b="1" dirty="0">
                <a:solidFill>
                  <a:srgbClr val="FFFFFF"/>
                </a:solidFill>
              </a:rPr>
              <a:t>™ FOR A RANGE OF PRODUCTS INCLUDING CEREAL AND BARS IN THEIR GOODNESS SUPERFOODS RANGE.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58775" y="1574429"/>
            <a:ext cx="6301456" cy="264966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AU" sz="4000" dirty="0">
                <a:solidFill>
                  <a:srgbClr val="00397F"/>
                </a:solidFill>
              </a:rPr>
              <a:t>Together CSIRO can help </a:t>
            </a:r>
            <a:br>
              <a:rPr lang="en-AU" sz="4000" dirty="0">
                <a:solidFill>
                  <a:srgbClr val="00397F"/>
                </a:solidFill>
              </a:rPr>
            </a:br>
            <a:r>
              <a:rPr lang="en-AU" sz="4000" dirty="0">
                <a:solidFill>
                  <a:srgbClr val="00397F"/>
                </a:solidFill>
              </a:rPr>
              <a:t>you innovate, improve </a:t>
            </a:r>
            <a:br>
              <a:rPr lang="en-AU" sz="4000" dirty="0">
                <a:solidFill>
                  <a:srgbClr val="00397F"/>
                </a:solidFill>
              </a:rPr>
            </a:br>
            <a:r>
              <a:rPr lang="en-AU" sz="4000" dirty="0">
                <a:solidFill>
                  <a:srgbClr val="00397F"/>
                </a:solidFill>
              </a:rPr>
              <a:t>and grow.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38090C1A-2F83-46D2-838E-C8AB6FFA6A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0215" y="3724635"/>
            <a:ext cx="3566469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10584"/>
      </p:ext>
    </p:extLst>
  </p:cSld>
  <p:clrMapOvr>
    <a:masterClrMapping/>
  </p:clrMapOvr>
</p:sld>
</file>

<file path=ppt/theme/theme1.xml><?xml version="1.0" encoding="utf-8"?>
<a:theme xmlns:a="http://schemas.openxmlformats.org/drawingml/2006/main" name="CSIRO Theme">
  <a:themeElements>
    <a:clrScheme name="CSIRO Blueberry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9FAEE5"/>
      </a:accent1>
      <a:accent2>
        <a:srgbClr val="1E22AA"/>
      </a:accent2>
      <a:accent3>
        <a:srgbClr val="00A9CE"/>
      </a:accent3>
      <a:accent4>
        <a:srgbClr val="00313C"/>
      </a:accent4>
      <a:accent5>
        <a:srgbClr val="78BE20"/>
      </a:accent5>
      <a:accent6>
        <a:srgbClr val="4A7729"/>
      </a:accent6>
      <a:hlink>
        <a:srgbClr val="41B6E6"/>
      </a:hlink>
      <a:folHlink>
        <a:srgbClr val="004B87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CSIRO Theme">
  <a:themeElements>
    <a:clrScheme name="CSIRO Blueberry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9FAEE5"/>
      </a:accent1>
      <a:accent2>
        <a:srgbClr val="1E22AA"/>
      </a:accent2>
      <a:accent3>
        <a:srgbClr val="00A9CE"/>
      </a:accent3>
      <a:accent4>
        <a:srgbClr val="00313C"/>
      </a:accent4>
      <a:accent5>
        <a:srgbClr val="78BE20"/>
      </a:accent5>
      <a:accent6>
        <a:srgbClr val="4A7729"/>
      </a:accent6>
      <a:hlink>
        <a:srgbClr val="41B6E6"/>
      </a:hlink>
      <a:folHlink>
        <a:srgbClr val="004B87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</Template>
  <TotalTime>9122</TotalTime>
  <Words>568</Words>
  <Application>Microsoft Office PowerPoint</Application>
  <PresentationFormat>On-screen Show (4:3)</PresentationFormat>
  <Paragraphs>78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CSIRO Theme</vt:lpstr>
      <vt:lpstr>3_CSIRO Theme</vt:lpstr>
      <vt:lpstr>Innovate. Improve. Grow.</vt:lpstr>
      <vt:lpstr>Agriculture and Food</vt:lpstr>
      <vt:lpstr>CSIRO’s capabilities</vt:lpstr>
      <vt:lpstr>Research focus areas</vt:lpstr>
      <vt:lpstr>CASE STUDY  Transforming the cotton industry</vt:lpstr>
      <vt:lpstr>CASE STUDY  NovacqTM prawn feed –  increasing productivity</vt:lpstr>
      <vt:lpstr>CASE STUDY  BARLEYmax™</vt:lpstr>
      <vt:lpstr>Together CSIRO can help  you innovate, improve  and grow.</vt:lpstr>
    </vt:vector>
  </TitlesOfParts>
  <Company>CSIRO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Innovate. Improve. Grow.</dc:title>
  <dc:creator>Wu, Siyu (SP&amp;I, North Ryde)</dc:creator>
  <cp:lastModifiedBy>Doyle, Jacqui (Global, Black Mountain)</cp:lastModifiedBy>
  <cp:revision>407</cp:revision>
  <cp:lastPrinted>2017-11-24T04:08:39Z</cp:lastPrinted>
  <dcterms:created xsi:type="dcterms:W3CDTF">2017-01-16T05:34:41Z</dcterms:created>
  <dcterms:modified xsi:type="dcterms:W3CDTF">2018-02-16T02:39:34Z</dcterms:modified>
</cp:coreProperties>
</file>