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0" r:id="rId2"/>
    <p:sldMasterId id="2147483737" r:id="rId3"/>
  </p:sldMasterIdLst>
  <p:notesMasterIdLst>
    <p:notesMasterId r:id="rId15"/>
  </p:notesMasterIdLst>
  <p:handoutMasterIdLst>
    <p:handoutMasterId r:id="rId16"/>
  </p:handoutMasterIdLst>
  <p:sldIdLst>
    <p:sldId id="541" r:id="rId4"/>
    <p:sldId id="478" r:id="rId5"/>
    <p:sldId id="503" r:id="rId6"/>
    <p:sldId id="537" r:id="rId7"/>
    <p:sldId id="538" r:id="rId8"/>
    <p:sldId id="539" r:id="rId9"/>
    <p:sldId id="505" r:id="rId10"/>
    <p:sldId id="506" r:id="rId11"/>
    <p:sldId id="507" r:id="rId12"/>
    <p:sldId id="540" r:id="rId13"/>
    <p:sldId id="528"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799">
          <p15:clr>
            <a:srgbClr val="A4A3A4"/>
          </p15:clr>
        </p15:guide>
        <p15:guide id="3" pos="2880">
          <p15:clr>
            <a:srgbClr val="A4A3A4"/>
          </p15:clr>
        </p15:guide>
        <p15:guide id="4" pos="5556">
          <p15:clr>
            <a:srgbClr val="A4A3A4"/>
          </p15:clr>
        </p15:guide>
        <p15:guide id="5" pos="226" userDrawn="1">
          <p15:clr>
            <a:srgbClr val="A4A3A4"/>
          </p15:clr>
        </p15:guide>
        <p15:guide id="6" orient="horz" pos="890" userDrawn="1">
          <p15:clr>
            <a:srgbClr val="A4A3A4"/>
          </p15:clr>
        </p15:guide>
        <p15:guide id="7" orient="horz" pos="1752" userDrawn="1">
          <p15:clr>
            <a:srgbClr val="A4A3A4"/>
          </p15:clr>
        </p15:guide>
        <p15:guide id="8" orient="horz" pos="1933" userDrawn="1">
          <p15:clr>
            <a:srgbClr val="A4A3A4"/>
          </p15:clr>
        </p15:guide>
        <p15:guide id="9" pos="2200" userDrawn="1">
          <p15:clr>
            <a:srgbClr val="A4A3A4"/>
          </p15:clr>
        </p15:guide>
        <p15:guide id="10" pos="2426" userDrawn="1">
          <p15:clr>
            <a:srgbClr val="A4A3A4"/>
          </p15:clr>
        </p15:guide>
        <p15:guide id="11" orient="horz" pos="210" userDrawn="1">
          <p15:clr>
            <a:srgbClr val="A4A3A4"/>
          </p15:clr>
        </p15:guide>
        <p15:guide id="12" pos="3560" userDrawn="1">
          <p15:clr>
            <a:srgbClr val="A4A3A4"/>
          </p15:clr>
        </p15:guide>
        <p15:guide id="13" pos="3198" userDrawn="1">
          <p15:clr>
            <a:srgbClr val="A4A3A4"/>
          </p15:clr>
        </p15:guide>
        <p15:guide id="14" orient="horz" pos="113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kamatsu, Yuko (SP&amp;I, North Ryde)" initials="WY(NR" lastIdx="29" clrIdx="0">
    <p:extLst>
      <p:ext uri="{19B8F6BF-5375-455C-9EA6-DF929625EA0E}">
        <p15:presenceInfo xmlns:p15="http://schemas.microsoft.com/office/powerpoint/2012/main" userId="S-1-5-21-61289985-2027487937-1858953157-230888" providerId="AD"/>
      </p:ext>
    </p:extLst>
  </p:cmAuthor>
  <p:cmAuthor id="2" name="Deschepper, Zofia (Comms, Clayton)" initials="DZ(C" lastIdx="33" clrIdx="1">
    <p:extLst>
      <p:ext uri="{19B8F6BF-5375-455C-9EA6-DF929625EA0E}">
        <p15:presenceInfo xmlns:p15="http://schemas.microsoft.com/office/powerpoint/2012/main" userId="S-1-5-21-61289985-2027487937-1858953157-589490" providerId="AD"/>
      </p:ext>
    </p:extLst>
  </p:cmAuthor>
  <p:cmAuthor id="3" name="Lawson, Keirissa (Comms, Newcastle)" initials="LK(N" lastIdx="2" clrIdx="2">
    <p:extLst>
      <p:ext uri="{19B8F6BF-5375-455C-9EA6-DF929625EA0E}">
        <p15:presenceInfo xmlns:p15="http://schemas.microsoft.com/office/powerpoint/2012/main" userId="S-1-5-21-61289985-2027487937-1858953157-2360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2D"/>
    <a:srgbClr val="1E22AA"/>
    <a:srgbClr val="00397F"/>
    <a:srgbClr val="002530"/>
    <a:srgbClr val="00A9CE"/>
    <a:srgbClr val="FF3300"/>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82301" autoAdjust="0"/>
  </p:normalViewPr>
  <p:slideViewPr>
    <p:cSldViewPr showGuides="1">
      <p:cViewPr varScale="1">
        <p:scale>
          <a:sx n="135" d="100"/>
          <a:sy n="135" d="100"/>
        </p:scale>
        <p:origin x="2652" y="132"/>
      </p:cViewPr>
      <p:guideLst>
        <p:guide orient="horz" pos="2160"/>
        <p:guide orient="horz" pos="799"/>
        <p:guide pos="2880"/>
        <p:guide pos="5556"/>
        <p:guide pos="226"/>
        <p:guide orient="horz" pos="890"/>
        <p:guide orient="horz" pos="1752"/>
        <p:guide orient="horz" pos="1933"/>
        <p:guide pos="2200"/>
        <p:guide pos="2426"/>
        <p:guide orient="horz" pos="210"/>
        <p:guide pos="3560"/>
        <p:guide pos="3198"/>
        <p:guide orient="horz" pos="1139"/>
      </p:guideLst>
    </p:cSldViewPr>
  </p:slideViewPr>
  <p:outlineViewPr>
    <p:cViewPr>
      <p:scale>
        <a:sx n="33" d="100"/>
        <a:sy n="33" d="100"/>
      </p:scale>
      <p:origin x="0" y="5814"/>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54" d="100"/>
          <a:sy n="54" d="100"/>
        </p:scale>
        <p:origin x="-2844"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23/02/2018</a:t>
            </a:fld>
            <a:endParaRPr lang="en-AU"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dirty="0"/>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23/02/2018</a:t>
            </a:fld>
            <a:endParaRPr lang="en-AU"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dirty="0"/>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1</a:t>
            </a:fld>
            <a:endParaRPr lang="en-AU" dirty="0">
              <a:solidFill>
                <a:prstClr val="black"/>
              </a:solidFill>
            </a:endParaRPr>
          </a:p>
        </p:txBody>
      </p:sp>
    </p:spTree>
    <p:extLst>
      <p:ext uri="{BB962C8B-B14F-4D97-AF65-F5344CB8AC3E}">
        <p14:creationId xmlns:p14="http://schemas.microsoft.com/office/powerpoint/2010/main" val="1455624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11</a:t>
            </a:fld>
            <a:endParaRPr lang="en-AU" dirty="0">
              <a:solidFill>
                <a:prstClr val="black"/>
              </a:solidFill>
            </a:endParaRPr>
          </a:p>
        </p:txBody>
      </p:sp>
    </p:spTree>
    <p:extLst>
      <p:ext uri="{BB962C8B-B14F-4D97-AF65-F5344CB8AC3E}">
        <p14:creationId xmlns:p14="http://schemas.microsoft.com/office/powerpoint/2010/main" val="644486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Relenza flu drug treatment</a:t>
            </a:r>
          </a:p>
        </p:txBody>
      </p:sp>
      <p:sp>
        <p:nvSpPr>
          <p:cNvPr id="4" name="Slide Number Placeholder 3"/>
          <p:cNvSpPr>
            <a:spLocks noGrp="1"/>
          </p:cNvSpPr>
          <p:nvPr>
            <p:ph type="sldNum" sz="quarter" idx="10"/>
          </p:nvPr>
        </p:nvSpPr>
        <p:spPr/>
        <p:txBody>
          <a:bodyPr/>
          <a:lstStyle/>
          <a:p>
            <a:fld id="{9A496215-5E4C-414D-A8DB-C38AA7CF7C2A}" type="slidenum">
              <a:rPr lang="en-AU" smtClean="0"/>
              <a:pPr/>
              <a:t>2</a:t>
            </a:fld>
            <a:endParaRPr lang="en-AU" dirty="0"/>
          </a:p>
        </p:txBody>
      </p:sp>
    </p:spTree>
    <p:extLst>
      <p:ext uri="{BB962C8B-B14F-4D97-AF65-F5344CB8AC3E}">
        <p14:creationId xmlns:p14="http://schemas.microsoft.com/office/powerpoint/2010/main" val="395190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spcAft>
                <a:spcPts val="0"/>
              </a:spcAft>
              <a:defRPr/>
            </a:pPr>
            <a:r>
              <a:rPr lang="en-AU" dirty="0"/>
              <a:t>Image</a:t>
            </a:r>
            <a:r>
              <a:rPr lang="en-AU"/>
              <a:t>: AAHL</a:t>
            </a:r>
            <a:endParaRPr lang="en-AU" dirty="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E2FB04-436D-4379-AAF8-98E357DC93B3}" type="slidenum">
              <a:rPr lang="en-AU">
                <a:solidFill>
                  <a:prstClr val="black"/>
                </a:solidFill>
              </a:rPr>
              <a:pPr fontAlgn="base">
                <a:spcBef>
                  <a:spcPct val="0"/>
                </a:spcBef>
                <a:spcAft>
                  <a:spcPct val="0"/>
                </a:spcAft>
              </a:pPr>
              <a:t>4</a:t>
            </a:fld>
            <a:endParaRPr lang="en-AU" dirty="0">
              <a:solidFill>
                <a:prstClr val="black"/>
              </a:solidFill>
            </a:endParaRPr>
          </a:p>
        </p:txBody>
      </p:sp>
    </p:spTree>
    <p:extLst>
      <p:ext uri="{BB962C8B-B14F-4D97-AF65-F5344CB8AC3E}">
        <p14:creationId xmlns:p14="http://schemas.microsoft.com/office/powerpoint/2010/main" val="139588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597270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https://www.csiro.au/en/About/Our-impact/Our-impact-in-action/Health/Hendra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r>
              <a:rPr lang="en-AU" dirty="0">
                <a:effectLst/>
              </a:rPr>
              <a:t>The </a:t>
            </a:r>
            <a:r>
              <a:rPr lang="en-AU" dirty="0" err="1">
                <a:effectLst/>
              </a:rPr>
              <a:t>Equivac</a:t>
            </a:r>
            <a:r>
              <a:rPr lang="en-AU" dirty="0">
                <a:effectLst/>
              </a:rPr>
              <a:t>® </a:t>
            </a:r>
            <a:r>
              <a:rPr lang="en-AU" dirty="0" err="1">
                <a:effectLst/>
              </a:rPr>
              <a:t>HeV</a:t>
            </a:r>
            <a:r>
              <a:rPr lang="en-AU" dirty="0">
                <a:effectLst/>
              </a:rPr>
              <a:t> is a world-first commercial vaccine for a Bio-Safety Level-4 disease agent. This vaccine enables commercial and private equine activities to continue with minimal negative impact by increasing personal safety for horse owners, vets and others regularly interacting with horses. It also enhances security for the Australian horse industry and reduces time spent in quarantine.</a:t>
            </a:r>
          </a:p>
          <a:p>
            <a:r>
              <a:rPr lang="en-AU" dirty="0">
                <a:effectLst/>
              </a:rPr>
              <a:t>The vaccine has reduced costs attributed to future disease response and containment and minimised the chances of the Hendra virus mutating and spreading more readily between horses, or from human to human.</a:t>
            </a:r>
          </a:p>
          <a:p>
            <a:r>
              <a:rPr lang="en-AU" dirty="0">
                <a:effectLst/>
              </a:rPr>
              <a:t>The Australian Veterinary Association now recommends that all horses in Australia are vaccinated against the Hendra virus.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6</a:t>
            </a:fld>
            <a:endParaRPr lang="en-AU" dirty="0"/>
          </a:p>
        </p:txBody>
      </p:sp>
    </p:spTree>
    <p:extLst>
      <p:ext uri="{BB962C8B-B14F-4D97-AF65-F5344CB8AC3E}">
        <p14:creationId xmlns:p14="http://schemas.microsoft.com/office/powerpoint/2010/main" val="1789081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7</a:t>
            </a:fld>
            <a:endParaRPr lang="en-AU" dirty="0"/>
          </a:p>
        </p:txBody>
      </p:sp>
    </p:spTree>
    <p:extLst>
      <p:ext uri="{BB962C8B-B14F-4D97-AF65-F5344CB8AC3E}">
        <p14:creationId xmlns:p14="http://schemas.microsoft.com/office/powerpoint/2010/main" val="2464527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8</a:t>
            </a:fld>
            <a:endParaRPr lang="en-AU" dirty="0"/>
          </a:p>
        </p:txBody>
      </p:sp>
    </p:spTree>
    <p:extLst>
      <p:ext uri="{BB962C8B-B14F-4D97-AF65-F5344CB8AC3E}">
        <p14:creationId xmlns:p14="http://schemas.microsoft.com/office/powerpoint/2010/main" val="2695958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9</a:t>
            </a:fld>
            <a:endParaRPr lang="en-AU" dirty="0"/>
          </a:p>
        </p:txBody>
      </p:sp>
    </p:spTree>
    <p:extLst>
      <p:ext uri="{BB962C8B-B14F-4D97-AF65-F5344CB8AC3E}">
        <p14:creationId xmlns:p14="http://schemas.microsoft.com/office/powerpoint/2010/main" val="2304114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10</a:t>
            </a:fld>
            <a:endParaRPr lang="en-AU" dirty="0"/>
          </a:p>
        </p:txBody>
      </p:sp>
    </p:spTree>
    <p:extLst>
      <p:ext uri="{BB962C8B-B14F-4D97-AF65-F5344CB8AC3E}">
        <p14:creationId xmlns:p14="http://schemas.microsoft.com/office/powerpoint/2010/main" val="1250541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grpSp>
        <p:nvGrpSpPr>
          <p:cNvPr id="24" name="Group 23"/>
          <p:cNvGrpSpPr/>
          <p:nvPr userDrawn="1"/>
        </p:nvGrpSpPr>
        <p:grpSpPr>
          <a:xfrm>
            <a:off x="608" y="5500319"/>
            <a:ext cx="9167813" cy="996950"/>
            <a:chOff x="608" y="5500319"/>
            <a:chExt cx="9167813" cy="996950"/>
          </a:xfrm>
        </p:grpSpPr>
        <p:grpSp>
          <p:nvGrpSpPr>
            <p:cNvPr id="25" name="Group 22"/>
            <p:cNvGrpSpPr>
              <a:grpSpLocks/>
            </p:cNvGrpSpPr>
            <p:nvPr userDrawn="1"/>
          </p:nvGrpSpPr>
          <p:grpSpPr bwMode="auto">
            <a:xfrm>
              <a:off x="608" y="5500319"/>
              <a:ext cx="9167813" cy="996950"/>
              <a:chOff x="-7938" y="5668963"/>
              <a:chExt cx="9167813" cy="996950"/>
            </a:xfrm>
          </p:grpSpPr>
          <p:sp>
            <p:nvSpPr>
              <p:cNvPr id="42"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tx1">
                  <a:lumMod val="95000"/>
                  <a:lumOff val="5000"/>
                  <a:alpha val="30000"/>
                </a:schemeClr>
              </a:solidFill>
              <a:ln>
                <a:noFill/>
              </a:ln>
              <a:extLst/>
            </p:spPr>
            <p:txBody>
              <a:bodyPr/>
              <a:lstStyle/>
              <a:p>
                <a:pPr>
                  <a:defRPr/>
                </a:pPr>
                <a:endParaRPr lang="en-AU" dirty="0"/>
              </a:p>
            </p:txBody>
          </p:sp>
          <p:sp>
            <p:nvSpPr>
              <p:cNvPr id="61" name="Freeform 60"/>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2" name="Freeform 61"/>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28" name="Group 19"/>
            <p:cNvGrpSpPr/>
            <p:nvPr userDrawn="1"/>
          </p:nvGrpSpPr>
          <p:grpSpPr>
            <a:xfrm>
              <a:off x="360000" y="5807505"/>
              <a:ext cx="814388" cy="95250"/>
              <a:chOff x="3495675" y="5969000"/>
              <a:chExt cx="814388" cy="95250"/>
            </a:xfrm>
            <a:solidFill>
              <a:schemeClr val="accent1"/>
            </a:solidFill>
          </p:grpSpPr>
          <p:sp>
            <p:nvSpPr>
              <p:cNvPr id="30"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1"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2"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3"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4"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35"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36"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37"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38"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39"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0"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1"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 name="Title 1"/>
          <p:cNvSpPr>
            <a:spLocks noGrp="1"/>
          </p:cNvSpPr>
          <p:nvPr userDrawn="1">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177597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89600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91898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AU"/>
              <a:t>Innovate. Improve. Grow.</a:t>
            </a:r>
            <a:endParaRPr lang="en-AU" dirty="0"/>
          </a:p>
        </p:txBody>
      </p:sp>
      <p:sp>
        <p:nvSpPr>
          <p:cNvPr id="5"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63885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5" name="Content Placeholder 2"/>
          <p:cNvSpPr>
            <a:spLocks noGrp="1"/>
          </p:cNvSpPr>
          <p:nvPr>
            <p:ph idx="1"/>
          </p:nvPr>
        </p:nvSpPr>
        <p:spPr>
          <a:xfrm>
            <a:off x="360000" y="1276350"/>
            <a:ext cx="8460000" cy="4559300"/>
          </a:xfrm>
        </p:spPr>
        <p:txBody>
          <a:bodyPr/>
          <a:lstStyle>
            <a:lvl1pPr>
              <a:lnSpc>
                <a:spcPct val="85000"/>
              </a:lnSpc>
              <a:spcAft>
                <a:spcPts val="0"/>
              </a:spcAft>
              <a:buFontTx/>
              <a:buNone/>
              <a:defRPr sz="4000" b="1">
                <a:solidFill>
                  <a:schemeClr val="accent1">
                    <a:lumMod val="75000"/>
                  </a:schemeClr>
                </a:solidFill>
              </a:defRPr>
            </a:lvl1pPr>
            <a:lvl2pPr marL="0" indent="0">
              <a:lnSpc>
                <a:spcPct val="85000"/>
              </a:lnSpc>
              <a:spcAft>
                <a:spcPts val="0"/>
              </a:spcAft>
              <a:buNone/>
              <a:defRPr sz="4000" b="1">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693824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2"/>
        </a:solidFill>
        <a:effectLst/>
      </p:bgPr>
    </p:bg>
    <p:spTree>
      <p:nvGrpSpPr>
        <p:cNvPr id="1" name=""/>
        <p:cNvGrpSpPr/>
        <p:nvPr/>
      </p:nvGrpSpPr>
      <p:grpSpPr>
        <a:xfrm>
          <a:off x="0" y="0"/>
          <a:ext cx="0" cy="0"/>
          <a:chOff x="0" y="0"/>
          <a:chExt cx="0" cy="0"/>
        </a:xfrm>
      </p:grpSpPr>
      <p:grpSp>
        <p:nvGrpSpPr>
          <p:cNvPr id="31" name="Group 30"/>
          <p:cNvGrpSpPr/>
          <p:nvPr userDrawn="1"/>
        </p:nvGrpSpPr>
        <p:grpSpPr>
          <a:xfrm>
            <a:off x="-7938" y="6056313"/>
            <a:ext cx="9161463" cy="801687"/>
            <a:chOff x="-7938" y="6056313"/>
            <a:chExt cx="9161463" cy="801687"/>
          </a:xfrm>
        </p:grpSpPr>
        <p:sp>
          <p:nvSpPr>
            <p:cNvPr id="32"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33" name="Group 1"/>
            <p:cNvGrpSpPr>
              <a:grpSpLocks/>
            </p:cNvGrpSpPr>
            <p:nvPr userDrawn="1"/>
          </p:nvGrpSpPr>
          <p:grpSpPr bwMode="auto">
            <a:xfrm>
              <a:off x="1588" y="6065838"/>
              <a:ext cx="9142412" cy="690562"/>
              <a:chOff x="1495" y="6065893"/>
              <a:chExt cx="9143026" cy="690563"/>
            </a:xfrm>
          </p:grpSpPr>
          <p:sp>
            <p:nvSpPr>
              <p:cNvPr id="35"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chemeClr val="accent2">
                  <a:lumMod val="75000"/>
                </a:schemeClr>
              </a:solidFill>
              <a:ln>
                <a:noFill/>
              </a:ln>
            </p:spPr>
            <p:txBody>
              <a:bodyPr/>
              <a:lstStyle/>
              <a:p>
                <a:pPr>
                  <a:defRPr/>
                </a:pPr>
                <a:endParaRPr lang="en-AU" dirty="0"/>
              </a:p>
            </p:txBody>
          </p:sp>
          <p:sp>
            <p:nvSpPr>
              <p:cNvPr id="36"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7"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8"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sp>
        <p:nvSpPr>
          <p:cNvPr id="39" name="Text Placeholder 8"/>
          <p:cNvSpPr>
            <a:spLocks noGrp="1"/>
          </p:cNvSpPr>
          <p:nvPr>
            <p:ph type="body" sz="quarter" idx="10"/>
          </p:nvPr>
        </p:nvSpPr>
        <p:spPr>
          <a:xfrm>
            <a:off x="360000" y="1276350"/>
            <a:ext cx="7477125" cy="4559301"/>
          </a:xfrm>
        </p:spPr>
        <p:txBody>
          <a:bodyPr/>
          <a:lstStyle>
            <a:lvl1pPr>
              <a:spcAft>
                <a:spcPts val="0"/>
              </a:spcAft>
              <a:buFontTx/>
              <a:buNone/>
              <a:defRPr sz="4400" b="1">
                <a:solidFill>
                  <a:schemeClr val="accent1"/>
                </a:solidFill>
              </a:defRPr>
            </a:lvl1pPr>
            <a:lvl2pPr marL="0" indent="0">
              <a:lnSpc>
                <a:spcPct val="75000"/>
              </a:lnSpc>
              <a:spcAft>
                <a:spcPts val="850"/>
              </a:spcAft>
              <a:buNone/>
              <a:defRPr sz="4400" b="1">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
        <p:nvSpPr>
          <p:cNvPr id="12" name="Footer Placeholder 3"/>
          <p:cNvSpPr>
            <a:spLocks noGrp="1"/>
          </p:cNvSpPr>
          <p:nvPr>
            <p:ph type="ftr" sz="quarter" idx="11"/>
          </p:nvPr>
        </p:nvSpPr>
        <p:spPr>
          <a:xfrm>
            <a:off x="677991" y="6504332"/>
            <a:ext cx="6083845" cy="124274"/>
          </a:xfrm>
        </p:spPr>
        <p:txBody>
          <a:bodyPr/>
          <a:lstStyle/>
          <a:p>
            <a:r>
              <a:rPr lang="en-AU"/>
              <a:t>Innovate. Improve. Grow.</a:t>
            </a:r>
            <a:endParaRPr lang="en-AU" dirty="0"/>
          </a:p>
        </p:txBody>
      </p:sp>
      <p:sp>
        <p:nvSpPr>
          <p:cNvPr id="13"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864123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accent1"/>
        </a:solidFill>
        <a:effectLst/>
      </p:bgPr>
    </p:bg>
    <p:spTree>
      <p:nvGrpSpPr>
        <p:cNvPr id="1" name=""/>
        <p:cNvGrpSpPr/>
        <p:nvPr/>
      </p:nvGrpSpPr>
      <p:grpSpPr>
        <a:xfrm>
          <a:off x="0" y="0"/>
          <a:ext cx="0" cy="0"/>
          <a:chOff x="0" y="0"/>
          <a:chExt cx="0" cy="0"/>
        </a:xfrm>
      </p:grpSpPr>
      <p:grpSp>
        <p:nvGrpSpPr>
          <p:cNvPr id="2" name="Group 28"/>
          <p:cNvGrpSpPr/>
          <p:nvPr userDrawn="1"/>
        </p:nvGrpSpPr>
        <p:grpSpPr>
          <a:xfrm>
            <a:off x="608" y="5500319"/>
            <a:ext cx="9167813" cy="996950"/>
            <a:chOff x="608" y="5500319"/>
            <a:chExt cx="9167813" cy="996950"/>
          </a:xfrm>
        </p:grpSpPr>
        <p:grpSp>
          <p:nvGrpSpPr>
            <p:cNvPr id="4"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3717032"/>
            <a:ext cx="6121438" cy="1539200"/>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sp>
        <p:nvSpPr>
          <p:cNvPr id="23" name="Title 22"/>
          <p:cNvSpPr>
            <a:spLocks noGrp="1"/>
          </p:cNvSpPr>
          <p:nvPr>
            <p:ph type="title"/>
          </p:nvPr>
        </p:nvSpPr>
        <p:spPr>
          <a:xfrm>
            <a:off x="358776" y="2744924"/>
            <a:ext cx="8461374" cy="852487"/>
          </a:xfrm>
        </p:spPr>
        <p:txBody>
          <a:bodyPr>
            <a:noAutofit/>
          </a:bodyPr>
          <a:lstStyle>
            <a:lvl1pPr>
              <a:defRPr sz="5500">
                <a:solidFill>
                  <a:schemeClr val="bg1"/>
                </a:solidFill>
              </a:defRPr>
            </a:lvl1pPr>
          </a:lstStyle>
          <a:p>
            <a:r>
              <a:rPr lang="en-US"/>
              <a:t>Click to edit Master title style</a:t>
            </a:r>
            <a:endParaRPr lang="en-AU" dirty="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accent1"/>
        </a:solidFill>
        <a:effectLst/>
      </p:bgPr>
    </p:bg>
    <p:spTree>
      <p:nvGrpSpPr>
        <p:cNvPr id="1" name=""/>
        <p:cNvGrpSpPr/>
        <p:nvPr/>
      </p:nvGrpSpPr>
      <p:grpSpPr>
        <a:xfrm>
          <a:off x="0" y="0"/>
          <a:ext cx="0" cy="0"/>
          <a:chOff x="0" y="0"/>
          <a:chExt cx="0" cy="0"/>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2168860"/>
            <a:ext cx="6121438" cy="3087372"/>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Tree>
    <p:extLst>
      <p:ext uri="{BB962C8B-B14F-4D97-AF65-F5344CB8AC3E}">
        <p14:creationId xmlns:p14="http://schemas.microsoft.com/office/powerpoint/2010/main" val="4130685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Tree>
    <p:extLst>
      <p:ext uri="{BB962C8B-B14F-4D97-AF65-F5344CB8AC3E}">
        <p14:creationId xmlns:p14="http://schemas.microsoft.com/office/powerpoint/2010/main" val="3997753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Tree>
    <p:extLst>
      <p:ext uri="{BB962C8B-B14F-4D97-AF65-F5344CB8AC3E}">
        <p14:creationId xmlns:p14="http://schemas.microsoft.com/office/powerpoint/2010/main" val="1859342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5409" cy="6140081"/>
            <a:chOff x="-26988" y="357188"/>
            <a:chExt cx="9195409" cy="6140081"/>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nvGrpSpPr>
            <p:cNvPr id="30" name="Group 66"/>
            <p:cNvGrpSpPr>
              <a:grpSpLocks/>
            </p:cNvGrpSpPr>
            <p:nvPr userDrawn="1"/>
          </p:nvGrpSpPr>
          <p:grpSpPr bwMode="auto">
            <a:xfrm>
              <a:off x="-26988" y="357188"/>
              <a:ext cx="9178926" cy="2571750"/>
              <a:chOff x="-17463" y="357188"/>
              <a:chExt cx="9186863" cy="2571750"/>
            </a:xfrm>
          </p:grpSpPr>
          <p:sp>
            <p:nvSpPr>
              <p:cNvPr id="3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3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4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4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4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pPr lvl="0"/>
            <a:r>
              <a:rPr lang="en-US"/>
              <a:t>Click to edit Master text styles</a:t>
            </a:r>
          </a:p>
        </p:txBody>
      </p:sp>
      <p:pic>
        <p:nvPicPr>
          <p:cNvPr id="61" name="Picture 6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2647630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336701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24352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laborator logo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grpSp>
        <p:nvGrpSpPr>
          <p:cNvPr id="7" name="Group 6"/>
          <p:cNvGrpSpPr/>
          <p:nvPr userDrawn="1"/>
        </p:nvGrpSpPr>
        <p:grpSpPr>
          <a:xfrm>
            <a:off x="1497" y="5500319"/>
            <a:ext cx="9170984" cy="1357681"/>
            <a:chOff x="1497" y="5500319"/>
            <a:chExt cx="9170984" cy="1357681"/>
          </a:xfrm>
        </p:grpSpPr>
        <p:sp>
          <p:nvSpPr>
            <p:cNvPr id="8" name="Rectangle 7"/>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9"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nvGrpSpPr>
            <p:cNvPr id="14" name="Group 19"/>
            <p:cNvGrpSpPr/>
            <p:nvPr userDrawn="1"/>
          </p:nvGrpSpPr>
          <p:grpSpPr>
            <a:xfrm>
              <a:off x="360000" y="5807505"/>
              <a:ext cx="814388" cy="95250"/>
              <a:chOff x="3495675" y="5969000"/>
              <a:chExt cx="814388" cy="95250"/>
            </a:xfrm>
            <a:solidFill>
              <a:schemeClr val="accent1"/>
            </a:solidFill>
          </p:grpSpPr>
          <p:sp>
            <p:nvSpPr>
              <p:cNvPr id="1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1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2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2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2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2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2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2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2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52071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 Collaborator logos">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9469" cy="6500812"/>
            <a:chOff x="-26988" y="357188"/>
            <a:chExt cx="9199469" cy="6500812"/>
          </a:xfrm>
        </p:grpSpPr>
        <p:grpSp>
          <p:nvGrpSpPr>
            <p:cNvPr id="29" name="Group 66"/>
            <p:cNvGrpSpPr>
              <a:grpSpLocks/>
            </p:cNvGrpSpPr>
            <p:nvPr userDrawn="1"/>
          </p:nvGrpSpPr>
          <p:grpSpPr bwMode="auto">
            <a:xfrm>
              <a:off x="-26988" y="357188"/>
              <a:ext cx="9178926" cy="2571750"/>
              <a:chOff x="-17463" y="357188"/>
              <a:chExt cx="9186863" cy="2571750"/>
            </a:xfrm>
          </p:grpSpPr>
          <p:sp>
            <p:nvSpPr>
              <p:cNvPr id="5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5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6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6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6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nvGrpSpPr>
            <p:cNvPr id="30" name="Group 29"/>
            <p:cNvGrpSpPr/>
            <p:nvPr userDrawn="1"/>
          </p:nvGrpSpPr>
          <p:grpSpPr>
            <a:xfrm>
              <a:off x="1497" y="5500319"/>
              <a:ext cx="9170984" cy="1357681"/>
              <a:chOff x="1497" y="5500319"/>
              <a:chExt cx="9170984" cy="1357681"/>
            </a:xfrm>
          </p:grpSpPr>
          <p:sp>
            <p:nvSpPr>
              <p:cNvPr id="31" name="Rectangle 30"/>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grpSp>
            <p:nvGrpSpPr>
              <p:cNvPr id="32" name="Group 31"/>
              <p:cNvGrpSpPr/>
              <p:nvPr userDrawn="1"/>
            </p:nvGrpSpPr>
            <p:grpSpPr>
              <a:xfrm>
                <a:off x="1497" y="5500319"/>
                <a:ext cx="9170984" cy="996231"/>
                <a:chOff x="1497" y="5500319"/>
                <a:chExt cx="9170984" cy="996231"/>
              </a:xfrm>
            </p:grpSpPr>
            <p:sp>
              <p:nvSpPr>
                <p:cNvPr id="47"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8"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9"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0"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4" name="Group 19"/>
              <p:cNvGrpSpPr/>
              <p:nvPr userDrawn="1"/>
            </p:nvGrpSpPr>
            <p:grpSpPr>
              <a:xfrm>
                <a:off x="360000" y="5807505"/>
                <a:ext cx="814388" cy="95250"/>
                <a:chOff x="3495675" y="5969000"/>
                <a:chExt cx="814388" cy="95250"/>
              </a:xfrm>
              <a:solidFill>
                <a:schemeClr val="accent1"/>
              </a:solidFill>
            </p:grpSpPr>
            <p:sp>
              <p:nvSpPr>
                <p:cNvPr id="3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4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4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4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4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4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63" name="Picture 6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63796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280961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5047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54646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6" name="Text Placeholder 7"/>
          <p:cNvSpPr>
            <a:spLocks noGrp="1"/>
          </p:cNvSpPr>
          <p:nvPr>
            <p:ph type="body" sz="quarter" idx="13" hasCustomPrompt="1"/>
          </p:nvPr>
        </p:nvSpPr>
        <p:spPr>
          <a:xfrm>
            <a:off x="360363" y="270000"/>
            <a:ext cx="8460000" cy="853200"/>
          </a:xfrm>
        </p:spPr>
        <p:txBody>
          <a:bodyPr>
            <a:normAutofit/>
          </a:bodyPr>
          <a:lstStyle>
            <a:lvl1pPr marL="0" indent="0">
              <a:lnSpc>
                <a:spcPct val="100000"/>
              </a:lnSpc>
              <a:spcBef>
                <a:spcPts val="0"/>
              </a:spcBef>
              <a:spcAft>
                <a:spcPts val="300"/>
              </a:spcAft>
              <a:buNone/>
              <a:defRPr sz="3200" b="1">
                <a:solidFill>
                  <a:schemeClr val="accent2"/>
                </a:solidFill>
              </a:defRPr>
            </a:lvl1pPr>
            <a:lvl2pPr marL="0" indent="0">
              <a:lnSpc>
                <a:spcPct val="80000"/>
              </a:lnSpc>
              <a:spcBef>
                <a:spcPts val="0"/>
              </a:spcBef>
              <a:buNone/>
              <a:defRPr sz="2200" b="1">
                <a:solidFill>
                  <a:schemeClr val="accent1">
                    <a:lumMod val="75000"/>
                  </a:schemeClr>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59831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0471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wmf"/><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9525" y="6051550"/>
            <a:ext cx="9169400" cy="849313"/>
            <a:chOff x="-9525" y="6051550"/>
            <a:chExt cx="9169400" cy="849313"/>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31" name="Picture 30"/>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p>
        </p:txBody>
      </p:sp>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55" r:id="rId5"/>
    <p:sldLayoutId id="2147483683" r:id="rId6"/>
    <p:sldLayoutId id="2147483680" r:id="rId7"/>
    <p:sldLayoutId id="2147483679" r:id="rId8"/>
    <p:sldLayoutId id="2147483661" r:id="rId9"/>
    <p:sldLayoutId id="2147483663" r:id="rId10"/>
    <p:sldLayoutId id="2147483684" r:id="rId11"/>
    <p:sldLayoutId id="2147483664" r:id="rId12"/>
    <p:sldLayoutId id="2147483667" r:id="rId13"/>
    <p:sldLayoutId id="2147483665" r:id="rId14"/>
    <p:sldLayoutId id="2147483682" r:id="rId15"/>
    <p:sldLayoutId id="2147483681" r:id="rId16"/>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427507663"/>
      </p:ext>
    </p:extLst>
  </p:cSld>
  <p:clrMap bg1="lt1" tx1="dk1" bg2="lt2" tx2="dk2" accent1="accent1" accent2="accent2" accent3="accent3" accent4="accent4" accent5="accent5" accent6="accent6" hlink="hlink" folHlink="folHlink"/>
  <p:sldLayoutIdLst>
    <p:sldLayoutId id="2147483725" r:id="rId1"/>
    <p:sldLayoutId id="2147483729" r:id="rId2"/>
    <p:sldLayoutId id="2147483730" r:id="rId3"/>
    <p:sldLayoutId id="2147483731" r:id="rId4"/>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007151296"/>
      </p:ext>
    </p:extLst>
  </p:cSld>
  <p:clrMap bg1="lt1" tx1="dk1" bg2="lt2" tx2="dk2" accent1="accent1" accent2="accent2" accent3="accent3" accent4="accent4" accent5="accent5" accent6="accent6" hlink="hlink" folHlink="folHlink"/>
  <p:sldLayoutIdLst>
    <p:sldLayoutId id="2147483743" r:id="rId1"/>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hyperlink" Target="http://www.google.com.au/url?sa=i&amp;rct=j&amp;q=cattle+tick&amp;source=images&amp;cd=&amp;cad=rja&amp;docid=k5w6O_hhOiNq5M&amp;tbnid=ZTeoPkmUawTumM:&amp;ved=0CAUQjRw&amp;url=http://www.pennanthillsvet.com.au/TickToxicity.html&amp;ei=p8fpUdvxJcGGkAXIroFw&amp;bvm=bv.49478099,d.dGI&amp;psig=AFQjCNFXYNPVX6RWOBq64vUZA_XbL3AinA&amp;ust=1374361876209447" TargetMode="External"/><Relationship Id="rId13" Type="http://schemas.openxmlformats.org/officeDocument/2006/relationships/image" Target="../media/image22.jpeg"/><Relationship Id="rId3" Type="http://schemas.openxmlformats.org/officeDocument/2006/relationships/image" Target="../media/image16.png"/><Relationship Id="rId7" Type="http://schemas.openxmlformats.org/officeDocument/2006/relationships/image" Target="../media/image19.jpeg"/><Relationship Id="rId12" Type="http://schemas.openxmlformats.org/officeDocument/2006/relationships/hyperlink" Target="http://www.google.com.au/url?sa=i&amp;rct=j&amp;q=wild%20radish&amp;source=images&amp;cd=&amp;docid=GJG-alZHwLExDM&amp;tbnid=fByWCZuTNuFGZM:&amp;ved=0CAUQjRw&amp;url=http://www.pfaf.org/user/Plant.aspx?LatinName=Raphanus%20raphanistrum&amp;ei=pMnpUY7yJI6akgW3koDwAg&amp;bvm=bv.49478099,d.dGI&amp;psig=AFQjCNEopbHVgubg-Ff4US6Dbn1fUJytwQ&amp;ust=1374362368337076" TargetMode="External"/><Relationship Id="rId17" Type="http://schemas.openxmlformats.org/officeDocument/2006/relationships/image" Target="../media/image25.jpeg"/><Relationship Id="rId2" Type="http://schemas.openxmlformats.org/officeDocument/2006/relationships/notesSlide" Target="../notesSlides/notesSlide9.xml"/><Relationship Id="rId16" Type="http://schemas.openxmlformats.org/officeDocument/2006/relationships/image" Target="../media/image24.jpeg"/><Relationship Id="rId1" Type="http://schemas.openxmlformats.org/officeDocument/2006/relationships/slideLayout" Target="../slideLayouts/slideLayout18.xml"/><Relationship Id="rId6" Type="http://schemas.openxmlformats.org/officeDocument/2006/relationships/hyperlink" Target="http://en.wikipedia.org/wiki/File:Khapra_beetle.jpg" TargetMode="External"/><Relationship Id="rId11" Type="http://schemas.openxmlformats.org/officeDocument/2006/relationships/image" Target="../media/image21.jpeg"/><Relationship Id="rId5" Type="http://schemas.openxmlformats.org/officeDocument/2006/relationships/image" Target="../media/image18.jpeg"/><Relationship Id="rId15" Type="http://schemas.openxmlformats.org/officeDocument/2006/relationships/hyperlink" Target="http://www.google.com.au/url?sa=i&amp;rct=j&amp;q=australian%20small%20marsupial%20illustration&amp;source=images&amp;cd=&amp;cad=rja&amp;docid=kMahM7WPkVMUKM&amp;tbnid=CJoMuy5YuMeTvM:&amp;ved=0CAUQjRw&amp;url=http://vintageprintable.swivelchairmedia.com/animal/animal-wild-miscellaneous/&amp;ei=68zpUbjMIsWlkQWk6YCQDw&amp;psig=AFQjCNGwnPPaGIfGKR9IsdcXA3PJ_YiK0w&amp;ust=1374363199741295" TargetMode="External"/><Relationship Id="rId10" Type="http://schemas.openxmlformats.org/officeDocument/2006/relationships/hyperlink" Target="http://www.google.com.au/url?sa=i&amp;rct=j&amp;q=wheat%20rust&amp;source=images&amp;cd=&amp;cad=rja&amp;docid=nNhYmDhwA63-nM&amp;tbnid=Z_zvg4MLIx0paM:&amp;ved=0CAUQjRw&amp;url=http://www.dhgoodallpro.com/portfolio/drrw/&amp;ei=0MjpUcibI8-fkgXRoIGwCg&amp;bvm=bv.49478099,d.dGI&amp;psig=AFQjCNGgnaxqYBgDx3UOez24Pqm8yz2WVA&amp;ust=1374362059402848" TargetMode="External"/><Relationship Id="rId4" Type="http://schemas.openxmlformats.org/officeDocument/2006/relationships/image" Target="../media/image17.jpeg"/><Relationship Id="rId9" Type="http://schemas.openxmlformats.org/officeDocument/2006/relationships/image" Target="../media/image20.jpeg"/><Relationship Id="rId1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1190" y="1268413"/>
            <a:ext cx="8453159" cy="3240000"/>
          </a:xfrm>
        </p:spPr>
        <p:txBody>
          <a:bodyPr>
            <a:noAutofit/>
          </a:bodyPr>
          <a:lstStyle/>
          <a:p>
            <a:pPr>
              <a:lnSpc>
                <a:spcPct val="80000"/>
              </a:lnSpc>
            </a:pPr>
            <a:r>
              <a:rPr lang="en-AU" sz="7000" dirty="0"/>
              <a:t>Innovate.</a:t>
            </a:r>
            <a:br>
              <a:rPr lang="en-AU" sz="7000" dirty="0"/>
            </a:br>
            <a:r>
              <a:rPr lang="en-AU" sz="7000" dirty="0"/>
              <a:t>Improve.</a:t>
            </a:r>
            <a:br>
              <a:rPr lang="en-AU" sz="7000" dirty="0"/>
            </a:br>
            <a:r>
              <a:rPr lang="en-AU" sz="7000" dirty="0"/>
              <a:t>Grow.</a:t>
            </a:r>
          </a:p>
        </p:txBody>
      </p:sp>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r="51500"/>
          <a:stretch/>
        </p:blipFill>
        <p:spPr>
          <a:xfrm>
            <a:off x="211544" y="6021288"/>
            <a:ext cx="999322" cy="780290"/>
          </a:xfrm>
          <a:prstGeom prst="rect">
            <a:avLst/>
          </a:prstGeom>
        </p:spPr>
      </p:pic>
      <p:sp>
        <p:nvSpPr>
          <p:cNvPr id="5" name="Rectangle 4"/>
          <p:cNvSpPr/>
          <p:nvPr/>
        </p:nvSpPr>
        <p:spPr>
          <a:xfrm>
            <a:off x="358775" y="5119536"/>
            <a:ext cx="6517481" cy="184666"/>
          </a:xfrm>
          <a:prstGeom prst="rect">
            <a:avLst/>
          </a:prstGeom>
        </p:spPr>
        <p:txBody>
          <a:bodyPr wrap="square" lIns="0" tIns="0" rIns="0" bIns="0">
            <a:spAutoFit/>
          </a:bodyPr>
          <a:lstStyle/>
          <a:p>
            <a:r>
              <a:rPr lang="en-AU" sz="1200" b="1" dirty="0">
                <a:solidFill>
                  <a:srgbClr val="FFFFFF"/>
                </a:solidFill>
              </a:rPr>
              <a:t>WEAVER: HEXAPOD ROBOT WITH 5DOF LIMBS FOR NAVIGATING ON UNSTRUCTURED TERRAIN.</a:t>
            </a:r>
          </a:p>
        </p:txBody>
      </p:sp>
    </p:spTree>
    <p:extLst>
      <p:ext uri="{BB962C8B-B14F-4D97-AF65-F5344CB8AC3E}">
        <p14:creationId xmlns:p14="http://schemas.microsoft.com/office/powerpoint/2010/main" val="2419190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9820" y="0"/>
            <a:ext cx="5644180" cy="1354757"/>
          </a:xfrm>
          <a:solidFill>
            <a:schemeClr val="accent1"/>
          </a:solidFill>
        </p:spPr>
        <p:txBody>
          <a:bodyPr lIns="360000" tIns="288000" rIns="360000" bIns="252000">
            <a:normAutofit fontScale="90000"/>
          </a:bodyPr>
          <a:lstStyle/>
          <a:p>
            <a:r>
              <a:rPr lang="en-US" sz="2000" b="0" dirty="0"/>
              <a:t>CASE STUDY </a:t>
            </a:r>
            <a:r>
              <a:rPr lang="en-US" sz="3200" dirty="0"/>
              <a:t/>
            </a:r>
            <a:br>
              <a:rPr lang="en-US" sz="3200" dirty="0"/>
            </a:br>
            <a:r>
              <a:rPr lang="en-AU" sz="2800" dirty="0"/>
              <a:t>Managing invasive species impacts</a:t>
            </a:r>
            <a:endParaRPr lang="en-AU" sz="3200" dirty="0"/>
          </a:p>
        </p:txBody>
      </p:sp>
      <p:sp>
        <p:nvSpPr>
          <p:cNvPr id="4" name="Footer Placeholder 3"/>
          <p:cNvSpPr>
            <a:spLocks noGrp="1"/>
          </p:cNvSpPr>
          <p:nvPr>
            <p:ph type="ftr" sz="quarter" idx="11"/>
          </p:nvPr>
        </p:nvSpPr>
        <p:spPr/>
        <p:txBody>
          <a:bodyPr/>
          <a:lstStyle/>
          <a:p>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10</a:t>
            </a:fld>
            <a:r>
              <a:rPr lang="en-AU"/>
              <a:t>  |</a:t>
            </a:r>
            <a:endParaRPr lang="en-AU" dirty="0"/>
          </a:p>
        </p:txBody>
      </p:sp>
      <p:sp>
        <p:nvSpPr>
          <p:cNvPr id="20" name="TextBox 19"/>
          <p:cNvSpPr txBox="1"/>
          <p:nvPr/>
        </p:nvSpPr>
        <p:spPr>
          <a:xfrm>
            <a:off x="7320" y="0"/>
            <a:ext cx="3492500" cy="6061075"/>
          </a:xfrm>
          <a:prstGeom prst="rect">
            <a:avLst/>
          </a:prstGeom>
          <a:solidFill>
            <a:schemeClr val="accent2"/>
          </a:solidFill>
        </p:spPr>
        <p:txBody>
          <a:bodyPr wrap="square" lIns="360000" tIns="216000" rIns="288000" bIns="288000" rtlCol="0">
            <a:noAutofit/>
          </a:bodyPr>
          <a:lstStyle/>
          <a:p>
            <a:endParaRPr lang="en-AU" sz="1400" dirty="0">
              <a:solidFill>
                <a:schemeClr val="bg1"/>
              </a:solidFill>
            </a:endParaRPr>
          </a:p>
          <a:p>
            <a:pPr>
              <a:lnSpc>
                <a:spcPct val="85000"/>
              </a:lnSpc>
              <a:spcBef>
                <a:spcPts val="200"/>
              </a:spcBef>
              <a:buSzPct val="45000"/>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r>
              <a:rPr lang="en-AU" sz="1500" dirty="0">
                <a:solidFill>
                  <a:schemeClr val="bg2"/>
                </a:solidFill>
              </a:rPr>
              <a:t>Smart technologies and data processing for Eradication, Containment, Disinfestation and area freedom.</a:t>
            </a:r>
          </a:p>
          <a:p>
            <a:pPr marL="228600" indent="-228600">
              <a:lnSpc>
                <a:spcPct val="85000"/>
              </a:lnSpc>
              <a:spcBef>
                <a:spcPts val="200"/>
              </a:spcBef>
              <a:buSzPct val="45000"/>
              <a:buBlip>
                <a:blip r:embed="rId3"/>
              </a:buBlip>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r>
              <a:rPr lang="en-AU" sz="1500" dirty="0">
                <a:solidFill>
                  <a:schemeClr val="bg2"/>
                </a:solidFill>
              </a:rPr>
              <a:t>Rapid data processing - Therapeutics, Vaccines.</a:t>
            </a:r>
          </a:p>
          <a:p>
            <a:pPr marL="228600" indent="-228600">
              <a:lnSpc>
                <a:spcPct val="85000"/>
              </a:lnSpc>
              <a:spcBef>
                <a:spcPts val="200"/>
              </a:spcBef>
              <a:buSzPct val="45000"/>
              <a:buBlip>
                <a:blip r:embed="rId3"/>
              </a:buBlip>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r>
              <a:rPr lang="en-AU" sz="1500" dirty="0">
                <a:solidFill>
                  <a:schemeClr val="bg2"/>
                </a:solidFill>
              </a:rPr>
              <a:t>Monitoring and evaluation of effectiveness of Biological control systems for invasive animals and plants.</a:t>
            </a:r>
          </a:p>
          <a:p>
            <a:pPr marL="228600" indent="-228600">
              <a:lnSpc>
                <a:spcPct val="85000"/>
              </a:lnSpc>
              <a:spcBef>
                <a:spcPts val="200"/>
              </a:spcBef>
              <a:buSzPct val="45000"/>
              <a:buBlip>
                <a:blip r:embed="rId3"/>
              </a:buBlip>
              <a:defRPr sz="1500">
                <a:solidFill>
                  <a:srgbClr val="005467"/>
                </a:solidFill>
              </a:defRPr>
            </a:pPr>
            <a:endParaRPr lang="en-AU" sz="1500" dirty="0">
              <a:solidFill>
                <a:schemeClr val="bg2"/>
              </a:solidFill>
            </a:endParaRPr>
          </a:p>
          <a:p>
            <a:pPr>
              <a:lnSpc>
                <a:spcPct val="85000"/>
              </a:lnSpc>
              <a:spcBef>
                <a:spcPts val="200"/>
              </a:spcBef>
              <a:buSzPct val="45000"/>
              <a:defRPr sz="1500">
                <a:solidFill>
                  <a:srgbClr val="005467"/>
                </a:solidFill>
              </a:defRPr>
            </a:pPr>
            <a:r>
              <a:rPr lang="en-AU" sz="1500" dirty="0">
                <a:solidFill>
                  <a:schemeClr val="bg2"/>
                </a:solidFill>
              </a:rPr>
              <a:t>Integration systems-based approaches across government, industry &amp; community for pest &amp; disease management.</a:t>
            </a:r>
          </a:p>
          <a:p>
            <a:endParaRPr lang="en-AU" sz="1500" dirty="0">
              <a:solidFill>
                <a:schemeClr val="bg2"/>
              </a:solidFill>
            </a:endParaRPr>
          </a:p>
        </p:txBody>
      </p:sp>
      <p:grpSp>
        <p:nvGrpSpPr>
          <p:cNvPr id="21" name="Group 838" descr="8 seperate images: weeds;&#10;insect that is a crop pest; &#10;stem of diseased plant;&#10;tick;&#10;fresh water fish;&#10;two marsupials;&#10;trees on fire &#10;"/>
          <p:cNvGrpSpPr/>
          <p:nvPr/>
        </p:nvGrpSpPr>
        <p:grpSpPr>
          <a:xfrm>
            <a:off x="3563888" y="1449771"/>
            <a:ext cx="5858329" cy="4247943"/>
            <a:chOff x="0" y="0"/>
            <a:chExt cx="5858328" cy="4247942"/>
          </a:xfrm>
        </p:grpSpPr>
        <p:grpSp>
          <p:nvGrpSpPr>
            <p:cNvPr id="22" name="Group 821"/>
            <p:cNvGrpSpPr/>
            <p:nvPr/>
          </p:nvGrpSpPr>
          <p:grpSpPr>
            <a:xfrm>
              <a:off x="3822943" y="2709579"/>
              <a:ext cx="1393015" cy="1230978"/>
              <a:chOff x="-1" y="0"/>
              <a:chExt cx="1393014" cy="1230977"/>
            </a:xfrm>
          </p:grpSpPr>
          <p:pic>
            <p:nvPicPr>
              <p:cNvPr id="39" name="image15.jpeg" descr="Flaming melaleucas"/>
              <p:cNvPicPr>
                <a:picLocks noChangeAspect="1"/>
              </p:cNvPicPr>
              <p:nvPr/>
            </p:nvPicPr>
            <p:blipFill>
              <a:blip r:embed="rId4" cstate="print">
                <a:extLst/>
              </a:blip>
              <a:stretch>
                <a:fillRect/>
              </a:stretch>
            </p:blipFill>
            <p:spPr>
              <a:xfrm>
                <a:off x="731627" y="0"/>
                <a:ext cx="661387" cy="1230978"/>
              </a:xfrm>
              <a:prstGeom prst="rect">
                <a:avLst/>
              </a:prstGeom>
              <a:ln w="12700" cap="flat">
                <a:noFill/>
                <a:miter lim="400000"/>
              </a:ln>
              <a:effectLst/>
            </p:spPr>
          </p:pic>
          <p:pic>
            <p:nvPicPr>
              <p:cNvPr id="40" name="image16.jpeg" descr="G-grass"/>
              <p:cNvPicPr>
                <a:picLocks noChangeAspect="1"/>
              </p:cNvPicPr>
              <p:nvPr/>
            </p:nvPicPr>
            <p:blipFill>
              <a:blip r:embed="rId5" cstate="print">
                <a:extLst/>
              </a:blip>
              <a:stretch>
                <a:fillRect/>
              </a:stretch>
            </p:blipFill>
            <p:spPr>
              <a:xfrm>
                <a:off x="-2" y="0"/>
                <a:ext cx="623834" cy="1230978"/>
              </a:xfrm>
              <a:prstGeom prst="rect">
                <a:avLst/>
              </a:prstGeom>
              <a:ln w="12700" cap="flat">
                <a:noFill/>
                <a:miter lim="400000"/>
              </a:ln>
              <a:effectLst/>
            </p:spPr>
          </p:pic>
        </p:grpSp>
        <p:pic>
          <p:nvPicPr>
            <p:cNvPr id="23" name="image17.jpeg" descr="http://upload.wikimedia.org/wikipedia/commons/thumb/f/fc/Khapra_beetle.jpg/220px-Khapra_beetle.jpg">
              <a:hlinkClick r:id="rId6"/>
            </p:cNvPr>
            <p:cNvPicPr>
              <a:picLocks noChangeAspect="1"/>
            </p:cNvPicPr>
            <p:nvPr/>
          </p:nvPicPr>
          <p:blipFill>
            <a:blip r:embed="rId7" cstate="print">
              <a:extLst/>
            </a:blip>
            <a:stretch>
              <a:fillRect/>
            </a:stretch>
          </p:blipFill>
          <p:spPr>
            <a:xfrm>
              <a:off x="1617214" y="457227"/>
              <a:ext cx="973631" cy="1446920"/>
            </a:xfrm>
            <a:prstGeom prst="rect">
              <a:avLst/>
            </a:prstGeom>
            <a:ln w="12700" cap="flat">
              <a:noFill/>
              <a:miter lim="400000"/>
            </a:ln>
            <a:effectLst/>
          </p:spPr>
        </p:pic>
        <p:sp>
          <p:nvSpPr>
            <p:cNvPr id="24" name="Shape 823"/>
            <p:cNvSpPr/>
            <p:nvPr/>
          </p:nvSpPr>
          <p:spPr>
            <a:xfrm>
              <a:off x="1523392" y="1899213"/>
              <a:ext cx="1280571" cy="40010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1200" b="1"/>
              </a:pPr>
              <a:r>
                <a:rPr sz="1000" dirty="0"/>
                <a:t>Crop pests </a:t>
              </a:r>
              <a:br>
                <a:rPr sz="1000" dirty="0"/>
              </a:br>
              <a:r>
                <a:rPr sz="1000" dirty="0"/>
                <a:t> $1B / </a:t>
              </a:r>
              <a:r>
                <a:rPr sz="1000" dirty="0" err="1"/>
                <a:t>yr</a:t>
              </a:r>
              <a:r>
                <a:rPr lang="en-AU" sz="1000" dirty="0"/>
                <a:t>*</a:t>
              </a:r>
              <a:r>
                <a:rPr sz="1000" dirty="0"/>
                <a:t> </a:t>
              </a:r>
            </a:p>
          </p:txBody>
        </p:sp>
        <p:sp>
          <p:nvSpPr>
            <p:cNvPr id="25" name="Shape 824"/>
            <p:cNvSpPr/>
            <p:nvPr/>
          </p:nvSpPr>
          <p:spPr>
            <a:xfrm>
              <a:off x="2922137" y="1902701"/>
              <a:ext cx="1590642" cy="40010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1000" b="1"/>
              </a:pPr>
              <a:r>
                <a:rPr dirty="0"/>
                <a:t>Plant diseases</a:t>
              </a:r>
              <a:br>
                <a:rPr dirty="0"/>
              </a:br>
              <a:r>
                <a:rPr dirty="0"/>
                <a:t>  $1B / </a:t>
              </a:r>
              <a:r>
                <a:rPr dirty="0" err="1"/>
                <a:t>yr</a:t>
              </a:r>
              <a:r>
                <a:rPr lang="en-AU" dirty="0"/>
                <a:t>*</a:t>
              </a:r>
              <a:r>
                <a:rPr dirty="0"/>
                <a:t> </a:t>
              </a:r>
            </a:p>
          </p:txBody>
        </p:sp>
        <p:sp>
          <p:nvSpPr>
            <p:cNvPr id="26" name="Shape 825"/>
            <p:cNvSpPr/>
            <p:nvPr/>
          </p:nvSpPr>
          <p:spPr>
            <a:xfrm>
              <a:off x="4373338" y="1902701"/>
              <a:ext cx="1484990" cy="40010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1000" b="1"/>
              </a:pPr>
              <a:r>
                <a:rPr dirty="0"/>
                <a:t>Animal diseases</a:t>
              </a:r>
              <a:br>
                <a:rPr dirty="0"/>
              </a:br>
              <a:r>
                <a:rPr dirty="0"/>
                <a:t> $1B / </a:t>
              </a:r>
              <a:r>
                <a:rPr dirty="0" err="1"/>
                <a:t>yr</a:t>
              </a:r>
              <a:r>
                <a:rPr lang="en-AU" dirty="0"/>
                <a:t>*</a:t>
              </a:r>
              <a:endParaRPr dirty="0"/>
            </a:p>
          </p:txBody>
        </p:sp>
        <p:pic>
          <p:nvPicPr>
            <p:cNvPr id="27" name="image18.jpeg" descr="http://www.pennanthillsvet.com.au/images/tick.jpg">
              <a:hlinkClick r:id="rId8"/>
            </p:cNvPr>
            <p:cNvPicPr>
              <a:picLocks noChangeAspect="1"/>
            </p:cNvPicPr>
            <p:nvPr/>
          </p:nvPicPr>
          <p:blipFill>
            <a:blip r:embed="rId9" cstate="print">
              <a:extLst/>
            </a:blip>
            <a:stretch>
              <a:fillRect/>
            </a:stretch>
          </p:blipFill>
          <p:spPr>
            <a:xfrm>
              <a:off x="4505036" y="614888"/>
              <a:ext cx="1122067" cy="1287817"/>
            </a:xfrm>
            <a:prstGeom prst="rect">
              <a:avLst/>
            </a:prstGeom>
            <a:ln w="12700" cap="flat">
              <a:noFill/>
              <a:miter lim="400000"/>
            </a:ln>
            <a:effectLst/>
          </p:spPr>
        </p:pic>
        <p:pic>
          <p:nvPicPr>
            <p:cNvPr id="28" name="image19.jpeg" descr="http://www.dhgoodallpro.com/wp-content/uploads/2012/07/Stem_rust_close_up1.jpg">
              <a:hlinkClick r:id="rId10"/>
            </p:cNvPr>
            <p:cNvPicPr>
              <a:picLocks noChangeAspect="1"/>
            </p:cNvPicPr>
            <p:nvPr/>
          </p:nvPicPr>
          <p:blipFill>
            <a:blip r:embed="rId11" cstate="print">
              <a:extLst/>
            </a:blip>
            <a:stretch>
              <a:fillRect/>
            </a:stretch>
          </p:blipFill>
          <p:spPr>
            <a:xfrm>
              <a:off x="3032154" y="671604"/>
              <a:ext cx="1081487" cy="1151598"/>
            </a:xfrm>
            <a:prstGeom prst="rect">
              <a:avLst/>
            </a:prstGeom>
            <a:ln w="12700" cap="flat">
              <a:noFill/>
              <a:miter lim="400000"/>
            </a:ln>
            <a:effectLst/>
          </p:spPr>
        </p:pic>
        <p:pic>
          <p:nvPicPr>
            <p:cNvPr id="29" name="image20.jpeg" descr="http://www.pfaf.org/Admin/PlantImages/RaphanusRaphanistrum.jpg">
              <a:hlinkClick r:id="rId12"/>
            </p:cNvPr>
            <p:cNvPicPr>
              <a:picLocks noChangeAspect="1"/>
            </p:cNvPicPr>
            <p:nvPr/>
          </p:nvPicPr>
          <p:blipFill>
            <a:blip r:embed="rId13" cstate="print">
              <a:extLst/>
            </a:blip>
            <a:stretch>
              <a:fillRect/>
            </a:stretch>
          </p:blipFill>
          <p:spPr>
            <a:xfrm>
              <a:off x="303510" y="488556"/>
              <a:ext cx="808620" cy="1414589"/>
            </a:xfrm>
            <a:prstGeom prst="rect">
              <a:avLst/>
            </a:prstGeom>
            <a:ln w="12700" cap="flat">
              <a:noFill/>
              <a:miter lim="400000"/>
            </a:ln>
            <a:effectLst/>
          </p:spPr>
        </p:pic>
        <p:sp>
          <p:nvSpPr>
            <p:cNvPr id="30" name="Shape 829"/>
            <p:cNvSpPr/>
            <p:nvPr/>
          </p:nvSpPr>
          <p:spPr>
            <a:xfrm>
              <a:off x="232135" y="1896578"/>
              <a:ext cx="968796" cy="40010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1200" b="1"/>
              </a:pPr>
              <a:r>
                <a:rPr sz="1000" dirty="0"/>
                <a:t>Weeds</a:t>
              </a:r>
              <a:br>
                <a:rPr sz="1000" dirty="0"/>
              </a:br>
              <a:r>
                <a:rPr sz="1000" dirty="0"/>
                <a:t> $</a:t>
              </a:r>
              <a:r>
                <a:rPr lang="en-AU" sz="1000" dirty="0"/>
                <a:t>6</a:t>
              </a:r>
              <a:r>
                <a:rPr sz="1000" dirty="0"/>
                <a:t>B / </a:t>
              </a:r>
              <a:r>
                <a:rPr sz="1000" dirty="0" err="1"/>
                <a:t>yr</a:t>
              </a:r>
              <a:r>
                <a:rPr lang="en-AU" sz="1000" dirty="0"/>
                <a:t>*</a:t>
              </a:r>
              <a:r>
                <a:rPr sz="1000" dirty="0"/>
                <a:t> </a:t>
              </a:r>
            </a:p>
          </p:txBody>
        </p:sp>
        <p:pic>
          <p:nvPicPr>
            <p:cNvPr id="31" name="image21.jpeg" descr="carp"/>
            <p:cNvPicPr>
              <a:picLocks noChangeAspect="1"/>
            </p:cNvPicPr>
            <p:nvPr/>
          </p:nvPicPr>
          <p:blipFill>
            <a:blip r:embed="rId14" cstate="print">
              <a:extLst/>
            </a:blip>
            <a:stretch>
              <a:fillRect/>
            </a:stretch>
          </p:blipFill>
          <p:spPr>
            <a:xfrm>
              <a:off x="0" y="2899260"/>
              <a:ext cx="1827203" cy="1025417"/>
            </a:xfrm>
            <a:prstGeom prst="rect">
              <a:avLst/>
            </a:prstGeom>
            <a:ln w="12700" cap="flat">
              <a:noFill/>
              <a:miter lim="400000"/>
            </a:ln>
            <a:effectLst/>
          </p:spPr>
        </p:pic>
        <p:sp>
          <p:nvSpPr>
            <p:cNvPr id="32" name="Shape 831"/>
            <p:cNvSpPr/>
            <p:nvPr/>
          </p:nvSpPr>
          <p:spPr>
            <a:xfrm>
              <a:off x="224757" y="4001725"/>
              <a:ext cx="1523693" cy="246217"/>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defRPr sz="1200" b="1"/>
              </a:lvl1pPr>
            </a:lstStyle>
            <a:p>
              <a:r>
                <a:rPr sz="1000" dirty="0"/>
                <a:t>90% of fresh water fish</a:t>
              </a:r>
            </a:p>
          </p:txBody>
        </p:sp>
        <p:pic>
          <p:nvPicPr>
            <p:cNvPr id="33" name="image22.jpeg" descr="http://vintageprintable.swivelchairmedia.com/wp-content/uploads/2011/05/Animal-Oppossum-Australia-3.jpg">
              <a:hlinkClick r:id="rId15"/>
            </p:cNvPr>
            <p:cNvPicPr>
              <a:picLocks noChangeAspect="1"/>
            </p:cNvPicPr>
            <p:nvPr/>
          </p:nvPicPr>
          <p:blipFill>
            <a:blip r:embed="rId16" cstate="print">
              <a:extLst/>
            </a:blip>
            <a:stretch>
              <a:fillRect/>
            </a:stretch>
          </p:blipFill>
          <p:spPr>
            <a:xfrm>
              <a:off x="2276198" y="2590551"/>
              <a:ext cx="1105437" cy="1642835"/>
            </a:xfrm>
            <a:prstGeom prst="rect">
              <a:avLst/>
            </a:prstGeom>
            <a:ln w="12700" cap="flat">
              <a:noFill/>
              <a:miter lim="400000"/>
            </a:ln>
            <a:effectLst/>
          </p:spPr>
        </p:pic>
        <p:pic>
          <p:nvPicPr>
            <p:cNvPr id="34" name="image23.jpeg" descr="FrontCover_final_web"/>
            <p:cNvPicPr>
              <a:picLocks noChangeAspect="1"/>
            </p:cNvPicPr>
            <p:nvPr/>
          </p:nvPicPr>
          <p:blipFill>
            <a:blip r:embed="rId17" cstate="print">
              <a:extLst/>
            </a:blip>
            <a:stretch>
              <a:fillRect/>
            </a:stretch>
          </p:blipFill>
          <p:spPr>
            <a:xfrm>
              <a:off x="2207721" y="3260043"/>
              <a:ext cx="591614" cy="710575"/>
            </a:xfrm>
            <a:prstGeom prst="rect">
              <a:avLst/>
            </a:prstGeom>
            <a:ln w="12700" cap="flat">
              <a:noFill/>
              <a:miter lim="400000"/>
            </a:ln>
            <a:effectLst/>
          </p:spPr>
        </p:pic>
        <p:sp>
          <p:nvSpPr>
            <p:cNvPr id="35" name="Shape 834"/>
            <p:cNvSpPr/>
            <p:nvPr/>
          </p:nvSpPr>
          <p:spPr>
            <a:xfrm>
              <a:off x="2017435" y="4001724"/>
              <a:ext cx="1523693" cy="246217"/>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defRPr sz="1200" b="1"/>
              </a:lvl1pPr>
            </a:lstStyle>
            <a:p>
              <a:r>
                <a:rPr sz="1000" dirty="0"/>
                <a:t>22 extinct marsupials </a:t>
              </a:r>
            </a:p>
          </p:txBody>
        </p:sp>
        <p:sp>
          <p:nvSpPr>
            <p:cNvPr id="36" name="Shape 835"/>
            <p:cNvSpPr/>
            <p:nvPr/>
          </p:nvSpPr>
          <p:spPr>
            <a:xfrm>
              <a:off x="192064" y="0"/>
              <a:ext cx="1272588" cy="3847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a:defRPr sz="1900" b="1">
                  <a:solidFill>
                    <a:srgbClr val="00A8CE"/>
                  </a:solidFill>
                </a:defRPr>
              </a:lvl1pPr>
            </a:lstStyle>
            <a:p>
              <a:r>
                <a:rPr dirty="0">
                  <a:solidFill>
                    <a:srgbClr val="00252D"/>
                  </a:solidFill>
                </a:rPr>
                <a:t>Agriculture </a:t>
              </a:r>
            </a:p>
          </p:txBody>
        </p:sp>
        <p:sp>
          <p:nvSpPr>
            <p:cNvPr id="37" name="Shape 836"/>
            <p:cNvSpPr/>
            <p:nvPr/>
          </p:nvSpPr>
          <p:spPr>
            <a:xfrm>
              <a:off x="142300" y="2375717"/>
              <a:ext cx="1372936" cy="36932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a:defRPr b="1">
                  <a:solidFill>
                    <a:srgbClr val="00A8CE"/>
                  </a:solidFill>
                </a:defRPr>
              </a:lvl1pPr>
            </a:lstStyle>
            <a:p>
              <a:r>
                <a:rPr dirty="0">
                  <a:solidFill>
                    <a:srgbClr val="00252D"/>
                  </a:solidFill>
                </a:rPr>
                <a:t>Environment </a:t>
              </a:r>
            </a:p>
          </p:txBody>
        </p:sp>
        <p:sp>
          <p:nvSpPr>
            <p:cNvPr id="38" name="Shape 837"/>
            <p:cNvSpPr/>
            <p:nvPr/>
          </p:nvSpPr>
          <p:spPr>
            <a:xfrm>
              <a:off x="3992774" y="4001724"/>
              <a:ext cx="1523693" cy="246217"/>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defRPr sz="1200" b="1"/>
              </a:lvl1pPr>
            </a:lstStyle>
            <a:p>
              <a:r>
                <a:rPr sz="1000" dirty="0"/>
                <a:t>Transformed ecosystems  </a:t>
              </a:r>
            </a:p>
          </p:txBody>
        </p:sp>
      </p:grpSp>
      <p:sp>
        <p:nvSpPr>
          <p:cNvPr id="41" name="Shape 825"/>
          <p:cNvSpPr/>
          <p:nvPr/>
        </p:nvSpPr>
        <p:spPr>
          <a:xfrm>
            <a:off x="3671900" y="5805264"/>
            <a:ext cx="4140460" cy="246217"/>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1000" b="1"/>
            </a:pPr>
            <a:r>
              <a:rPr lang="en-AU" i="1" dirty="0"/>
              <a:t>*Figures are costs to the Australian agriculture industry per year</a:t>
            </a:r>
            <a:endParaRPr i="1" dirty="0"/>
          </a:p>
        </p:txBody>
      </p:sp>
    </p:spTree>
    <p:extLst>
      <p:ext uri="{BB962C8B-B14F-4D97-AF65-F5344CB8AC3E}">
        <p14:creationId xmlns:p14="http://schemas.microsoft.com/office/powerpoint/2010/main" val="3301159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prstGeom prst="rect">
            <a:avLst/>
          </a:prstGeom>
        </p:spPr>
        <p:txBody>
          <a:bodyPr/>
          <a:lstStyle/>
          <a:p>
            <a:pPr>
              <a:defRPr/>
            </a:pPr>
            <a:r>
              <a:rPr lang="en-AU" dirty="0"/>
              <a:t>Innovate. Improve. Grow.</a:t>
            </a:r>
          </a:p>
        </p:txBody>
      </p:sp>
      <p:sp>
        <p:nvSpPr>
          <p:cNvPr id="5" name="Slide Number Placeholder 4"/>
          <p:cNvSpPr>
            <a:spLocks noGrp="1"/>
          </p:cNvSpPr>
          <p:nvPr>
            <p:ph type="sldNum" sz="quarter" idx="4"/>
          </p:nvPr>
        </p:nvSpPr>
        <p:spPr/>
        <p:txBody>
          <a:bodyPr/>
          <a:lstStyle/>
          <a:p>
            <a:pPr>
              <a:defRPr/>
            </a:pPr>
            <a:fld id="{07304ED8-F855-4C8E-956D-03BB251E13A8}" type="slidenum">
              <a:rPr lang="en-AU" smtClean="0">
                <a:solidFill>
                  <a:srgbClr val="FFFFFF"/>
                </a:solidFill>
              </a:rPr>
              <a:pPr>
                <a:defRPr/>
              </a:pPr>
              <a:t>11</a:t>
            </a:fld>
            <a:r>
              <a:rPr lang="en-AU">
                <a:solidFill>
                  <a:srgbClr val="FFFFFF"/>
                </a:solidFill>
              </a:rPr>
              <a:t>  |</a:t>
            </a:r>
            <a:endParaRPr lang="en-AU" dirty="0">
              <a:solidFill>
                <a:srgbClr val="FFFFFF"/>
              </a:solidFill>
            </a:endParaRPr>
          </a:p>
        </p:txBody>
      </p:sp>
      <p:sp>
        <p:nvSpPr>
          <p:cNvPr id="7" name="Rectangle 6"/>
          <p:cNvSpPr/>
          <p:nvPr/>
        </p:nvSpPr>
        <p:spPr>
          <a:xfrm>
            <a:off x="358775" y="5521164"/>
            <a:ext cx="4789289" cy="369332"/>
          </a:xfrm>
          <a:prstGeom prst="rect">
            <a:avLst/>
          </a:prstGeom>
        </p:spPr>
        <p:txBody>
          <a:bodyPr wrap="square" lIns="0" tIns="0" rIns="0" bIns="0">
            <a:spAutoFit/>
          </a:bodyPr>
          <a:lstStyle/>
          <a:p>
            <a:r>
              <a:rPr lang="en-AU" sz="1200" b="1" dirty="0">
                <a:solidFill>
                  <a:srgbClr val="FFFFFF"/>
                </a:solidFill>
              </a:rPr>
              <a:t>POPINA USES </a:t>
            </a:r>
            <a:r>
              <a:rPr lang="en-AU" sz="1200" b="1" dirty="0" err="1">
                <a:solidFill>
                  <a:srgbClr val="FFFFFF"/>
                </a:solidFill>
              </a:rPr>
              <a:t>BARLEYmax</a:t>
            </a:r>
            <a:r>
              <a:rPr lang="en-AU" sz="1200" b="1" dirty="0">
                <a:solidFill>
                  <a:srgbClr val="FFFFFF"/>
                </a:solidFill>
              </a:rPr>
              <a:t>™ FOR A RANGE OF PRODUCTS INCLUDING CEREAL AND BARS IN THEIR GOODNESS SUPERFOODS RANGE.</a:t>
            </a:r>
          </a:p>
        </p:txBody>
      </p:sp>
      <p:sp>
        <p:nvSpPr>
          <p:cNvPr id="9" name="Title 1"/>
          <p:cNvSpPr>
            <a:spLocks noGrp="1"/>
          </p:cNvSpPr>
          <p:nvPr>
            <p:ph type="title"/>
          </p:nvPr>
        </p:nvSpPr>
        <p:spPr>
          <a:xfrm>
            <a:off x="358775" y="1574429"/>
            <a:ext cx="6301456" cy="2649662"/>
          </a:xfrm>
        </p:spPr>
        <p:txBody>
          <a:bodyPr>
            <a:noAutofit/>
          </a:bodyPr>
          <a:lstStyle/>
          <a:p>
            <a:pPr>
              <a:lnSpc>
                <a:spcPct val="90000"/>
              </a:lnSpc>
            </a:pPr>
            <a:r>
              <a:rPr lang="en-AU" sz="4000" dirty="0">
                <a:solidFill>
                  <a:srgbClr val="00397F"/>
                </a:solidFill>
              </a:rPr>
              <a:t>Together CSIRO can help </a:t>
            </a:r>
            <a:br>
              <a:rPr lang="en-AU" sz="4000" dirty="0">
                <a:solidFill>
                  <a:srgbClr val="00397F"/>
                </a:solidFill>
              </a:rPr>
            </a:br>
            <a:r>
              <a:rPr lang="en-AU" sz="4000" dirty="0">
                <a:solidFill>
                  <a:srgbClr val="00397F"/>
                </a:solidFill>
              </a:rPr>
              <a:t>you innovate, improve </a:t>
            </a:r>
            <a:br>
              <a:rPr lang="en-AU" sz="4000" dirty="0">
                <a:solidFill>
                  <a:srgbClr val="00397F"/>
                </a:solidFill>
              </a:rPr>
            </a:br>
            <a:r>
              <a:rPr lang="en-AU" sz="4000" dirty="0">
                <a:solidFill>
                  <a:srgbClr val="00397F"/>
                </a:solidFill>
              </a:rPr>
              <a:t>and grow.</a:t>
            </a:r>
          </a:p>
        </p:txBody>
      </p:sp>
      <p:pic>
        <p:nvPicPr>
          <p:cNvPr id="6" name="Content Placeholder 5">
            <a:extLst>
              <a:ext uri="{FF2B5EF4-FFF2-40B4-BE49-F238E27FC236}">
                <a16:creationId xmlns:a16="http://schemas.microsoft.com/office/drawing/2014/main" xmlns="" id="{38090C1A-2F83-46D2-838E-C8AB6FFA6A7E}"/>
              </a:ext>
            </a:extLst>
          </p:cNvPr>
          <p:cNvPicPr>
            <a:picLocks noGrp="1" noChangeAspect="1"/>
          </p:cNvPicPr>
          <p:nvPr>
            <p:ph idx="1"/>
          </p:nvPr>
        </p:nvPicPr>
        <p:blipFill>
          <a:blip r:embed="rId4"/>
          <a:stretch>
            <a:fillRect/>
          </a:stretch>
        </p:blipFill>
        <p:spPr>
          <a:xfrm>
            <a:off x="370215" y="3724635"/>
            <a:ext cx="3566469" cy="1182727"/>
          </a:xfrm>
          <a:prstGeom prst="rect">
            <a:avLst/>
          </a:prstGeom>
        </p:spPr>
      </p:pic>
    </p:spTree>
    <p:extLst>
      <p:ext uri="{BB962C8B-B14F-4D97-AF65-F5344CB8AC3E}">
        <p14:creationId xmlns:p14="http://schemas.microsoft.com/office/powerpoint/2010/main" val="2248210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AU"/>
              <a:t>Innovate. Improve. Grow.</a:t>
            </a:r>
          </a:p>
        </p:txBody>
      </p:sp>
      <p:sp>
        <p:nvSpPr>
          <p:cNvPr id="6" name="Rectangle 5"/>
          <p:cNvSpPr/>
          <p:nvPr/>
        </p:nvSpPr>
        <p:spPr>
          <a:xfrm>
            <a:off x="358775" y="2781300"/>
            <a:ext cx="4718049" cy="2296934"/>
          </a:xfrm>
          <a:prstGeom prst="rect">
            <a:avLst/>
          </a:prstGeom>
          <a:solidFill>
            <a:schemeClr val="accent2"/>
          </a:solidFill>
        </p:spPr>
        <p:txBody>
          <a:bodyPr wrap="square" lIns="288000" tIns="144000" rIns="216000" bIns="180000">
            <a:spAutoFit/>
          </a:bodyPr>
          <a:lstStyle/>
          <a:p>
            <a:r>
              <a:rPr lang="en-AU" sz="1600" dirty="0">
                <a:solidFill>
                  <a:schemeClr val="bg1"/>
                </a:solidFill>
              </a:rPr>
              <a:t>CSIRO conducts scientific research and develops products and services to address human, animal and environmental health and biosecurity challenges.</a:t>
            </a:r>
          </a:p>
          <a:p>
            <a:endParaRPr lang="en-AU" sz="1600" dirty="0">
              <a:solidFill>
                <a:schemeClr val="bg1"/>
              </a:solidFill>
            </a:endParaRPr>
          </a:p>
          <a:p>
            <a:r>
              <a:rPr lang="en-AU" sz="1600" dirty="0">
                <a:solidFill>
                  <a:schemeClr val="bg1"/>
                </a:solidFill>
              </a:rPr>
              <a:t>CSIRO’s multidisciplinary capability draws upon expertise across CSIRO’s digital, manufacturing, agriculture and land and water portfolios.</a:t>
            </a:r>
          </a:p>
        </p:txBody>
      </p:sp>
      <p:sp>
        <p:nvSpPr>
          <p:cNvPr id="5" name="Slide Number Placeholder 4"/>
          <p:cNvSpPr>
            <a:spLocks noGrp="1"/>
          </p:cNvSpPr>
          <p:nvPr>
            <p:ph type="sldNum" sz="quarter" idx="4"/>
          </p:nvPr>
        </p:nvSpPr>
        <p:spPr/>
        <p:txBody>
          <a:bodyPr/>
          <a:lstStyle/>
          <a:p>
            <a:fld id="{2ABE124A-B5C5-46E0-B944-45307B126769}" type="slidenum">
              <a:rPr lang="en-AU" smtClean="0"/>
              <a:pPr/>
              <a:t>2</a:t>
            </a:fld>
            <a:r>
              <a:rPr lang="en-AU"/>
              <a:t>  |</a:t>
            </a:r>
            <a:endParaRPr lang="en-AU" dirty="0"/>
          </a:p>
        </p:txBody>
      </p:sp>
      <p:sp>
        <p:nvSpPr>
          <p:cNvPr id="7" name="Title 4"/>
          <p:cNvSpPr txBox="1">
            <a:spLocks/>
          </p:cNvSpPr>
          <p:nvPr/>
        </p:nvSpPr>
        <p:spPr>
          <a:xfrm>
            <a:off x="358775" y="1857864"/>
            <a:ext cx="8461374" cy="852487"/>
          </a:xfrm>
          <a:prstGeom prst="rect">
            <a:avLst/>
          </a:prstGeom>
        </p:spPr>
        <p:txBody>
          <a:bodyPr vert="horz" lIns="0" tIns="0" rIns="0" bIns="0" rtlCol="0" anchor="t" anchorCtr="0">
            <a:normAutofit/>
          </a:bodyPr>
          <a:lstStyle>
            <a:lvl1pPr algn="l" defTabSz="914400" rtl="0" eaLnBrk="1" latinLnBrk="0" hangingPunct="1">
              <a:spcBef>
                <a:spcPct val="0"/>
              </a:spcBef>
              <a:buNone/>
              <a:defRPr sz="3600" b="1" kern="1200">
                <a:solidFill>
                  <a:schemeClr val="accent2"/>
                </a:solidFill>
                <a:latin typeface="+mj-lt"/>
                <a:ea typeface="+mj-ea"/>
                <a:cs typeface="+mj-cs"/>
              </a:defRPr>
            </a:lvl1pPr>
          </a:lstStyle>
          <a:p>
            <a:r>
              <a:rPr lang="en-AU" sz="4400" dirty="0">
                <a:solidFill>
                  <a:schemeClr val="bg1"/>
                </a:solidFill>
              </a:rPr>
              <a:t>Health and Biosecurity </a:t>
            </a:r>
          </a:p>
        </p:txBody>
      </p:sp>
    </p:spTree>
    <p:extLst>
      <p:ext uri="{BB962C8B-B14F-4D97-AF65-F5344CB8AC3E}">
        <p14:creationId xmlns:p14="http://schemas.microsoft.com/office/powerpoint/2010/main" val="3598976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ientist wearing labcoat sitting using piece of equipment "/>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5312" y="1241617"/>
            <a:ext cx="2919428" cy="1945799"/>
          </a:xfrm>
          <a:prstGeom prst="rect">
            <a:avLst/>
          </a:prstGeom>
        </p:spPr>
      </p:pic>
      <p:sp>
        <p:nvSpPr>
          <p:cNvPr id="2" name="Title 1"/>
          <p:cNvSpPr>
            <a:spLocks noGrp="1"/>
          </p:cNvSpPr>
          <p:nvPr>
            <p:ph type="title"/>
          </p:nvPr>
        </p:nvSpPr>
        <p:spPr/>
        <p:txBody>
          <a:bodyPr/>
          <a:lstStyle/>
          <a:p>
            <a:r>
              <a:rPr lang="en-US" dirty="0"/>
              <a:t>CSIRO’s key research facilities</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5" name="Slide Number Placeholder 4"/>
          <p:cNvSpPr>
            <a:spLocks noGrp="1"/>
          </p:cNvSpPr>
          <p:nvPr>
            <p:ph type="sldNum" sz="quarter" idx="4"/>
          </p:nvPr>
        </p:nvSpPr>
        <p:spPr/>
        <p:txBody>
          <a:bodyPr/>
          <a:lstStyle/>
          <a:p>
            <a:fld id="{2ABE124A-B5C5-46E0-B944-45307B126769}" type="slidenum">
              <a:rPr lang="en-AU" smtClean="0"/>
              <a:pPr/>
              <a:t>3</a:t>
            </a:fld>
            <a:r>
              <a:rPr lang="en-AU"/>
              <a:t>  |</a:t>
            </a:r>
            <a:endParaRPr lang="en-AU" dirty="0"/>
          </a:p>
        </p:txBody>
      </p:sp>
      <p:sp>
        <p:nvSpPr>
          <p:cNvPr id="8" name="Content Placeholder 2"/>
          <p:cNvSpPr txBox="1">
            <a:spLocks/>
          </p:cNvSpPr>
          <p:nvPr/>
        </p:nvSpPr>
        <p:spPr bwMode="auto">
          <a:xfrm>
            <a:off x="1007604" y="3065566"/>
            <a:ext cx="2520532" cy="2739698"/>
          </a:xfrm>
          <a:prstGeom prst="rect">
            <a:avLst/>
          </a:prstGeom>
          <a:solidFill>
            <a:schemeClr val="accent1"/>
          </a:solidFill>
          <a:ln w="9525">
            <a:noFill/>
            <a:miter lim="800000"/>
            <a:headEnd/>
            <a:tailEnd/>
          </a:ln>
        </p:spPr>
        <p:txBody>
          <a:bodyPr lIns="252000" tIns="180000" rIns="252000" bIns="144000"/>
          <a:lstStyle/>
          <a:p>
            <a:pPr>
              <a:lnSpc>
                <a:spcPct val="90000"/>
              </a:lnSpc>
              <a:spcAft>
                <a:spcPts val="600"/>
              </a:spcAft>
            </a:pPr>
            <a:r>
              <a:rPr lang="en-AU" sz="1600" b="1" dirty="0">
                <a:latin typeface="+mj-lt"/>
              </a:rPr>
              <a:t>The Australian Animal Health Facility (AAHL), VIC </a:t>
            </a:r>
            <a:endParaRPr lang="en-AU" sz="1200" dirty="0"/>
          </a:p>
          <a:p>
            <a:pPr>
              <a:lnSpc>
                <a:spcPct val="90000"/>
              </a:lnSpc>
              <a:spcAft>
                <a:spcPts val="600"/>
              </a:spcAft>
            </a:pPr>
            <a:r>
              <a:rPr lang="en-AU" sz="1200" dirty="0"/>
              <a:t>AAHL is one of the largest high containment laboratories (BSL4 Zoonosis Suite) in the world. It is recognised as a centre of excellence in disease diagnosis, research and policy advice in animal health and human diseases of animal origin (</a:t>
            </a:r>
            <a:r>
              <a:rPr lang="en-AU" sz="1200" dirty="0" err="1"/>
              <a:t>zoonoses</a:t>
            </a:r>
            <a:r>
              <a:rPr lang="en-AU" sz="1200" dirty="0"/>
              <a:t>). AAHL is located in Geelong, Victoria.</a:t>
            </a:r>
            <a:endParaRPr lang="en-AU" sz="1200" dirty="0">
              <a:latin typeface="+mj-lt"/>
            </a:endParaRPr>
          </a:p>
        </p:txBody>
      </p:sp>
      <p:sp>
        <p:nvSpPr>
          <p:cNvPr id="9" name="Content Placeholder 5"/>
          <p:cNvSpPr txBox="1">
            <a:spLocks/>
          </p:cNvSpPr>
          <p:nvPr/>
        </p:nvSpPr>
        <p:spPr>
          <a:xfrm>
            <a:off x="3528136" y="3065565"/>
            <a:ext cx="2376012" cy="2739699"/>
          </a:xfrm>
          <a:prstGeom prst="rect">
            <a:avLst/>
          </a:prstGeom>
          <a:solidFill>
            <a:schemeClr val="accent2"/>
          </a:solidFill>
        </p:spPr>
        <p:txBody>
          <a:bodyPr lIns="180000" tIns="180000" rIns="180000" bIns="144000" anchor="t" anchorCtr="0">
            <a:normAutofit/>
          </a:bodyPr>
          <a:lstStyle/>
          <a:p>
            <a:pPr>
              <a:spcAft>
                <a:spcPts val="600"/>
              </a:spcAft>
            </a:pPr>
            <a:r>
              <a:rPr lang="en-AU" sz="1600" b="1" dirty="0">
                <a:solidFill>
                  <a:schemeClr val="bg1"/>
                </a:solidFill>
                <a:latin typeface="+mj-lt"/>
              </a:rPr>
              <a:t>South Australian Health and Medical Research Institute (SAHMRI), SA</a:t>
            </a:r>
          </a:p>
          <a:p>
            <a:r>
              <a:rPr lang="en-AU" sz="1200" dirty="0">
                <a:solidFill>
                  <a:schemeClr val="bg1"/>
                </a:solidFill>
              </a:rPr>
              <a:t>CSIRO researchers and clinic staff work together to run a variety of human nutrition studies that lead to health impacts for the Australian community. SAHMRI is located in Adelaide, South Australia.</a:t>
            </a:r>
          </a:p>
        </p:txBody>
      </p:sp>
      <p:sp>
        <p:nvSpPr>
          <p:cNvPr id="11" name="Content Placeholder 2"/>
          <p:cNvSpPr txBox="1">
            <a:spLocks/>
          </p:cNvSpPr>
          <p:nvPr/>
        </p:nvSpPr>
        <p:spPr bwMode="auto">
          <a:xfrm>
            <a:off x="5904408" y="3065564"/>
            <a:ext cx="2340000" cy="2739700"/>
          </a:xfrm>
          <a:prstGeom prst="rect">
            <a:avLst/>
          </a:prstGeom>
          <a:solidFill>
            <a:schemeClr val="accent1"/>
          </a:solidFill>
          <a:ln w="9525">
            <a:noFill/>
            <a:miter lim="800000"/>
            <a:headEnd/>
            <a:tailEnd/>
          </a:ln>
        </p:spPr>
        <p:txBody>
          <a:bodyPr lIns="180000" tIns="180000" rIns="180000" bIns="144000"/>
          <a:lstStyle/>
          <a:p>
            <a:pPr>
              <a:lnSpc>
                <a:spcPct val="90000"/>
              </a:lnSpc>
              <a:spcAft>
                <a:spcPts val="600"/>
              </a:spcAft>
            </a:pPr>
            <a:r>
              <a:rPr lang="en-AU" sz="1600" b="1" dirty="0">
                <a:latin typeface="+mj-lt"/>
              </a:rPr>
              <a:t>Tropical Plant Quarantine Facility</a:t>
            </a:r>
          </a:p>
          <a:p>
            <a:r>
              <a:rPr lang="en-AU" sz="1200" dirty="0"/>
              <a:t>CSIRO has a joint CSIRO/Queensland Government Tropical Plant Quarantine Facility in Brisbane and a plant and animal  quarantine facility in Canberra.</a:t>
            </a:r>
          </a:p>
        </p:txBody>
      </p:sp>
      <p:pic>
        <p:nvPicPr>
          <p:cNvPr id="13" name="Picture 12" descr="Recpeption desk with two staff sitting and 1 staff standing behind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30429" y="1239471"/>
            <a:ext cx="2373719" cy="1829489"/>
          </a:xfrm>
          <a:prstGeom prst="rect">
            <a:avLst/>
          </a:prstGeom>
        </p:spPr>
      </p:pic>
      <p:pic>
        <p:nvPicPr>
          <p:cNvPr id="14" name="Picture 13" descr="close up of scientist wearing safety glasses, lab coat and disposable gloves inspecting a plant in a pot "/>
          <p:cNvPicPr>
            <a:picLocks noChangeAspect="1"/>
          </p:cNvPicPr>
          <p:nvPr/>
        </p:nvPicPr>
        <p:blipFill rotWithShape="1">
          <a:blip r:embed="rId4" cstate="screen">
            <a:extLst>
              <a:ext uri="{28A0092B-C50C-407E-A947-70E740481C1C}">
                <a14:useLocalDpi xmlns:a14="http://schemas.microsoft.com/office/drawing/2010/main"/>
              </a:ext>
            </a:extLst>
          </a:blip>
          <a:srcRect r="-11975"/>
          <a:stretch/>
        </p:blipFill>
        <p:spPr>
          <a:xfrm>
            <a:off x="5904148" y="1239471"/>
            <a:ext cx="2620548" cy="1826092"/>
          </a:xfrm>
          <a:prstGeom prst="rect">
            <a:avLst/>
          </a:prstGeom>
        </p:spPr>
      </p:pic>
    </p:spTree>
    <p:extLst>
      <p:ext uri="{BB962C8B-B14F-4D97-AF65-F5344CB8AC3E}">
        <p14:creationId xmlns:p14="http://schemas.microsoft.com/office/powerpoint/2010/main" val="654826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188640"/>
            <a:ext cx="8568953" cy="639429"/>
          </a:xfrm>
        </p:spPr>
        <p:txBody>
          <a:bodyPr rtlCol="0">
            <a:normAutofit/>
          </a:bodyPr>
          <a:lstStyle/>
          <a:p>
            <a:pPr fontAlgn="auto">
              <a:lnSpc>
                <a:spcPct val="90000"/>
              </a:lnSpc>
              <a:spcAft>
                <a:spcPts val="0"/>
              </a:spcAft>
              <a:defRPr/>
            </a:pPr>
            <a:r>
              <a:rPr lang="en-US" sz="4400" dirty="0"/>
              <a:t> CSIRO’s capabilities</a:t>
            </a:r>
            <a:endParaRPr lang="en-AU" sz="4400" dirty="0"/>
          </a:p>
        </p:txBody>
      </p:sp>
      <p:sp>
        <p:nvSpPr>
          <p:cNvPr id="8" name="Slide Number Placeholder 7"/>
          <p:cNvSpPr>
            <a:spLocks noGrp="1"/>
          </p:cNvSpPr>
          <p:nvPr>
            <p:ph type="sldNum" sz="quarter" idx="11"/>
          </p:nvPr>
        </p:nvSpPr>
        <p:spPr/>
        <p:txBody>
          <a:bodyPr/>
          <a:lstStyle/>
          <a:p>
            <a:pPr>
              <a:defRPr/>
            </a:pPr>
            <a:fld id="{285AB918-1967-40CC-928C-95388D8B0368}" type="slidenum">
              <a:rPr lang="en-AU" smtClean="0">
                <a:solidFill>
                  <a:srgbClr val="FFFFFF"/>
                </a:solidFill>
              </a:rPr>
              <a:pPr>
                <a:defRPr/>
              </a:pPr>
              <a:t>4</a:t>
            </a:fld>
            <a:r>
              <a:rPr lang="en-AU" dirty="0">
                <a:solidFill>
                  <a:srgbClr val="FFFFFF"/>
                </a:solidFill>
              </a:rPr>
              <a:t>  |</a:t>
            </a:r>
          </a:p>
        </p:txBody>
      </p:sp>
      <p:sp>
        <p:nvSpPr>
          <p:cNvPr id="3" name="Footer Placeholder 2"/>
          <p:cNvSpPr>
            <a:spLocks noGrp="1"/>
          </p:cNvSpPr>
          <p:nvPr>
            <p:ph type="ftr" sz="quarter" idx="11"/>
          </p:nvPr>
        </p:nvSpPr>
        <p:spPr>
          <a:xfrm>
            <a:off x="935596" y="6504332"/>
            <a:ext cx="6083845" cy="124274"/>
          </a:xfrm>
        </p:spPr>
        <p:txBody>
          <a:bodyPr/>
          <a:lstStyle/>
          <a:p>
            <a:r>
              <a:rPr lang="en-AU" dirty="0"/>
              <a:t>Innovate. Improve. Grow.</a:t>
            </a:r>
          </a:p>
        </p:txBody>
      </p:sp>
      <p:sp>
        <p:nvSpPr>
          <p:cNvPr id="7" name="Content Placeholder 7"/>
          <p:cNvSpPr>
            <a:spLocks noGrp="1"/>
          </p:cNvSpPr>
          <p:nvPr>
            <p:ph sz="half" idx="1"/>
          </p:nvPr>
        </p:nvSpPr>
        <p:spPr>
          <a:xfrm>
            <a:off x="358775" y="1258505"/>
            <a:ext cx="2700000" cy="2204242"/>
          </a:xfrm>
          <a:solidFill>
            <a:schemeClr val="accent1"/>
          </a:solidFill>
        </p:spPr>
        <p:txBody>
          <a:bodyPr lIns="144000" tIns="144000" rIns="144000" bIns="144000">
            <a:noAutofit/>
          </a:bodyPr>
          <a:lstStyle/>
          <a:p>
            <a:pPr marL="0" indent="0">
              <a:spcBef>
                <a:spcPts val="0"/>
              </a:spcBef>
              <a:spcAft>
                <a:spcPts val="600"/>
              </a:spcAft>
              <a:buNone/>
            </a:pPr>
            <a:r>
              <a:rPr lang="en-AU" sz="1600" b="1" dirty="0">
                <a:latin typeface="Calibri" panose="020F0502020204030204" pitchFamily="34" charset="0"/>
              </a:rPr>
              <a:t>The Australian eHealth Research Centre – </a:t>
            </a:r>
            <a:br>
              <a:rPr lang="en-AU" sz="1600" b="1" dirty="0">
                <a:latin typeface="Calibri" panose="020F0502020204030204" pitchFamily="34" charset="0"/>
              </a:rPr>
            </a:br>
            <a:r>
              <a:rPr lang="en-AU" sz="1600" b="1" dirty="0">
                <a:latin typeface="Calibri" panose="020F0502020204030204" pitchFamily="34" charset="0"/>
              </a:rPr>
              <a:t>CSIRO’s </a:t>
            </a:r>
            <a:r>
              <a:rPr lang="en-AU" sz="1600" b="1" dirty="0"/>
              <a:t>digital health research program </a:t>
            </a:r>
          </a:p>
          <a:p>
            <a:pPr marL="0" indent="0">
              <a:spcBef>
                <a:spcPts val="0"/>
              </a:spcBef>
              <a:spcAft>
                <a:spcPts val="600"/>
              </a:spcAft>
              <a:buNone/>
            </a:pPr>
            <a:r>
              <a:rPr lang="en-AU" sz="1400" dirty="0"/>
              <a:t>CSIRO partners with govern-</a:t>
            </a:r>
            <a:r>
              <a:rPr lang="en-AU" sz="1400" dirty="0" err="1"/>
              <a:t>ment</a:t>
            </a:r>
            <a:r>
              <a:rPr lang="en-AU" sz="1400" dirty="0"/>
              <a:t>, industry, science, clinical and the community to deliver science that underpins the digital revolution in healthcare.</a:t>
            </a:r>
          </a:p>
        </p:txBody>
      </p:sp>
      <p:sp>
        <p:nvSpPr>
          <p:cNvPr id="9" name="Content Placeholder 7"/>
          <p:cNvSpPr txBox="1">
            <a:spLocks/>
          </p:cNvSpPr>
          <p:nvPr/>
        </p:nvSpPr>
        <p:spPr>
          <a:xfrm>
            <a:off x="3239463" y="1258505"/>
            <a:ext cx="2700000" cy="2204242"/>
          </a:xfrm>
          <a:prstGeom prst="rect">
            <a:avLst/>
          </a:prstGeom>
          <a:solidFill>
            <a:schemeClr val="accent2"/>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solidFill>
                  <a:schemeClr val="bg1"/>
                </a:solidFill>
              </a:rPr>
              <a:t>Nutrition and health </a:t>
            </a:r>
          </a:p>
          <a:p>
            <a:pPr marL="0" indent="0">
              <a:spcBef>
                <a:spcPts val="0"/>
              </a:spcBef>
              <a:spcAft>
                <a:spcPts val="600"/>
              </a:spcAft>
              <a:buNone/>
            </a:pPr>
            <a:r>
              <a:rPr lang="en-AU" sz="1400" dirty="0">
                <a:solidFill>
                  <a:schemeClr val="bg1"/>
                </a:solidFill>
              </a:rPr>
              <a:t>CSIRO is delivering innovation to Australia’s food, health and wellness industries, resulting in significant health and economic benefits for Australians and the world.</a:t>
            </a:r>
          </a:p>
        </p:txBody>
      </p:sp>
      <p:sp>
        <p:nvSpPr>
          <p:cNvPr id="10" name="Content Placeholder 7"/>
          <p:cNvSpPr txBox="1">
            <a:spLocks/>
          </p:cNvSpPr>
          <p:nvPr/>
        </p:nvSpPr>
        <p:spPr>
          <a:xfrm>
            <a:off x="358775" y="3609020"/>
            <a:ext cx="2700000" cy="2160241"/>
          </a:xfrm>
          <a:prstGeom prst="rect">
            <a:avLst/>
          </a:prstGeom>
          <a:solidFill>
            <a:schemeClr val="accent2"/>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solidFill>
                  <a:schemeClr val="bg1"/>
                </a:solidFill>
              </a:rPr>
              <a:t>Risk evaluation and preparedness </a:t>
            </a:r>
            <a:endParaRPr lang="en-AU" sz="1600" dirty="0">
              <a:solidFill>
                <a:schemeClr val="bg1"/>
              </a:solidFill>
            </a:endParaRPr>
          </a:p>
          <a:p>
            <a:pPr marL="0" indent="0">
              <a:spcBef>
                <a:spcPts val="0"/>
              </a:spcBef>
              <a:spcAft>
                <a:spcPts val="600"/>
              </a:spcAft>
              <a:buNone/>
            </a:pPr>
            <a:r>
              <a:rPr lang="en-AU" sz="1350" dirty="0">
                <a:solidFill>
                  <a:schemeClr val="bg1"/>
                </a:solidFill>
              </a:rPr>
              <a:t>CSIRO develops non-invasive </a:t>
            </a:r>
            <a:r>
              <a:rPr lang="en-AU" sz="1350" dirty="0" err="1">
                <a:solidFill>
                  <a:schemeClr val="bg1"/>
                </a:solidFill>
              </a:rPr>
              <a:t>PoC</a:t>
            </a:r>
            <a:r>
              <a:rPr lang="en-AU" sz="1350" dirty="0">
                <a:solidFill>
                  <a:schemeClr val="bg1"/>
                </a:solidFill>
              </a:rPr>
              <a:t> biosensors, risk assessment of novel technologies and situations of high uncertainty and develop pre-event mitigation strategies to support the delivery of health and biosecurity.</a:t>
            </a:r>
          </a:p>
        </p:txBody>
      </p:sp>
      <p:sp>
        <p:nvSpPr>
          <p:cNvPr id="11" name="Content Placeholder 7"/>
          <p:cNvSpPr txBox="1">
            <a:spLocks/>
          </p:cNvSpPr>
          <p:nvPr/>
        </p:nvSpPr>
        <p:spPr>
          <a:xfrm>
            <a:off x="3239464" y="3609020"/>
            <a:ext cx="2699999" cy="2160241"/>
          </a:xfrm>
          <a:prstGeom prst="rect">
            <a:avLst/>
          </a:prstGeom>
          <a:solidFill>
            <a:schemeClr val="accent1"/>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t>Probing </a:t>
            </a:r>
            <a:r>
              <a:rPr lang="en-AU" sz="1600" b="1" dirty="0" err="1"/>
              <a:t>biosystems</a:t>
            </a:r>
            <a:endParaRPr lang="en-AU" sz="1600" b="1" dirty="0"/>
          </a:p>
          <a:p>
            <a:pPr marL="0" indent="0">
              <a:spcBef>
                <a:spcPts val="0"/>
              </a:spcBef>
              <a:spcAft>
                <a:spcPts val="600"/>
              </a:spcAft>
              <a:buNone/>
            </a:pPr>
            <a:r>
              <a:rPr lang="en-AU" sz="1400" dirty="0"/>
              <a:t>CSIRO is active in the future of healthcare research in wearable and biocompatible implantable sensors for early disease detection, organ-on-a-chip technology, embedded biosensors for health outcomes, and point-of-care diagnostics.</a:t>
            </a:r>
          </a:p>
        </p:txBody>
      </p:sp>
      <p:sp>
        <p:nvSpPr>
          <p:cNvPr id="12" name="Content Placeholder 7"/>
          <p:cNvSpPr txBox="1">
            <a:spLocks/>
          </p:cNvSpPr>
          <p:nvPr/>
        </p:nvSpPr>
        <p:spPr>
          <a:xfrm>
            <a:off x="6120150" y="1266503"/>
            <a:ext cx="2700000" cy="2196244"/>
          </a:xfrm>
          <a:prstGeom prst="rect">
            <a:avLst/>
          </a:prstGeom>
          <a:solidFill>
            <a:schemeClr val="accent1"/>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t>Managing invasive species and diseases </a:t>
            </a:r>
            <a:endParaRPr lang="en-AU" sz="1600" dirty="0"/>
          </a:p>
          <a:p>
            <a:pPr marL="0" indent="0">
              <a:spcBef>
                <a:spcPts val="0"/>
              </a:spcBef>
              <a:spcAft>
                <a:spcPts val="600"/>
              </a:spcAft>
              <a:buNone/>
            </a:pPr>
            <a:r>
              <a:rPr lang="en-AU" sz="1400" dirty="0"/>
              <a:t>CSIRO is reducing the actual and potential adverse impacts of pests, weeds, and pathogens on agricultural industries, the environment and our way of life.</a:t>
            </a:r>
          </a:p>
        </p:txBody>
      </p:sp>
      <p:sp>
        <p:nvSpPr>
          <p:cNvPr id="13" name="Content Placeholder 7"/>
          <p:cNvSpPr txBox="1">
            <a:spLocks/>
          </p:cNvSpPr>
          <p:nvPr/>
        </p:nvSpPr>
        <p:spPr>
          <a:xfrm>
            <a:off x="6120472" y="3565018"/>
            <a:ext cx="2700000" cy="2204242"/>
          </a:xfrm>
          <a:prstGeom prst="rect">
            <a:avLst/>
          </a:prstGeom>
          <a:solidFill>
            <a:schemeClr val="accent2"/>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solidFill>
                  <a:schemeClr val="bg1"/>
                </a:solidFill>
              </a:rPr>
              <a:t>Precision Health</a:t>
            </a:r>
          </a:p>
          <a:p>
            <a:pPr marL="0" indent="0">
              <a:spcBef>
                <a:spcPts val="0"/>
              </a:spcBef>
              <a:spcAft>
                <a:spcPts val="600"/>
              </a:spcAft>
              <a:buNone/>
            </a:pPr>
            <a:r>
              <a:rPr lang="en-AU" sz="1400" dirty="0">
                <a:solidFill>
                  <a:schemeClr val="bg1"/>
                </a:solidFill>
              </a:rPr>
              <a:t>CSIRO is proactively focussed on building an integrated precision health platform to manage a person’s lifetime health through decision support tools and highly tailored food, nutrition and lifestyle interventions.</a:t>
            </a:r>
          </a:p>
        </p:txBody>
      </p:sp>
    </p:spTree>
    <p:extLst>
      <p:ext uri="{BB962C8B-B14F-4D97-AF65-F5344CB8AC3E}">
        <p14:creationId xmlns:p14="http://schemas.microsoft.com/office/powerpoint/2010/main" val="1260739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sz="4400" dirty="0"/>
              <a:t>CSIRO’s contribution to health</a:t>
            </a:r>
          </a:p>
        </p:txBody>
      </p:sp>
      <p:sp>
        <p:nvSpPr>
          <p:cNvPr id="2" name="Footer Placeholder 1"/>
          <p:cNvSpPr>
            <a:spLocks noGrp="1"/>
          </p:cNvSpPr>
          <p:nvPr>
            <p:ph type="ftr" sz="quarter" idx="11"/>
          </p:nvPr>
        </p:nvSpPr>
        <p:spPr/>
        <p:txBody>
          <a:bodyPr/>
          <a:lstStyle/>
          <a:p>
            <a:r>
              <a:rPr lang="en-AU"/>
              <a:t>Innovate. Improve. Grow.</a:t>
            </a:r>
            <a:endParaRPr lang="en-AU" dirty="0"/>
          </a:p>
        </p:txBody>
      </p:sp>
      <p:sp>
        <p:nvSpPr>
          <p:cNvPr id="345" name="Shape 345"/>
          <p:cNvSpPr>
            <a:spLocks noGrp="1"/>
          </p:cNvSpPr>
          <p:nvPr>
            <p:ph type="sldNum" sz="quarter" idx="4"/>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5</a:t>
            </a:fld>
            <a:endParaRPr/>
          </a:p>
        </p:txBody>
      </p:sp>
      <p:sp>
        <p:nvSpPr>
          <p:cNvPr id="6" name="TextBox 5"/>
          <p:cNvSpPr txBox="1"/>
          <p:nvPr/>
        </p:nvSpPr>
        <p:spPr>
          <a:xfrm>
            <a:off x="358776" y="1289051"/>
            <a:ext cx="1656940" cy="2769989"/>
          </a:xfrm>
          <a:prstGeom prst="rect">
            <a:avLst/>
          </a:prstGeom>
          <a:noFill/>
        </p:spPr>
        <p:txBody>
          <a:bodyPr wrap="square" lIns="0" tIns="0" rIns="0" bIns="0" rtlCol="0">
            <a:spAutoFit/>
          </a:bodyPr>
          <a:lstStyle/>
          <a:p>
            <a:r>
              <a:rPr lang="en-AU" dirty="0">
                <a:solidFill>
                  <a:schemeClr val="bg1"/>
                </a:solidFill>
              </a:rPr>
              <a:t>From apps to 3D printing, global epidemics to preventative wellbeing, CSIRO's work in health makes a difference to industry, people and the planet.</a:t>
            </a:r>
          </a:p>
        </p:txBody>
      </p:sp>
      <p:pic>
        <p:nvPicPr>
          <p:cNvPr id="8" name="Picture 7" descr="Digital health&#10;• Remote delivery of eyecare&#10;• Brain imaging to diagnose and manage Alzheimer’s Disease&#10;• PAPT – software to reduce hospital waiting times&#10;• Cardihab – cardiac rehab through your smartphone&#10;• OntoServer – enabling health records to talk the same language&#10;&#10;Nutrition and a healthier you&#10;• Total Wellbeing Diet &#10;• Impromy health and weight management program&#10;• CSIRO Healthy Diet Score&#10;• BARLEYmax –  tackling chronic disease with a healthy wholegrain&#10;• Relenza flu treatment  &#10;&#10;Biosecurity&#10;• Hendra vaccine&#10;• Scanning Australia’s biosecurity future&#10;• Effective rabbit control&#10;• Addressing Varroa threats to honeybee pollination&#10;• RapidAIM&#10;&#10;Biomedical Manufacturing&#10;• Extended-wear contact lenses&#10;• 3D printed a heel to save a man’s leg&#10;• Peplin – fighting skin cancer with a common garden weed &#10;• 3D printed a rib cage for a cancer patient&#10;• Green whistle – delivering next generation pain relief&#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9732" y="1016732"/>
            <a:ext cx="6264696" cy="4971207"/>
          </a:xfrm>
          <a:prstGeom prst="rect">
            <a:avLst/>
          </a:prstGeom>
        </p:spPr>
      </p:pic>
    </p:spTree>
    <p:extLst>
      <p:ext uri="{BB962C8B-B14F-4D97-AF65-F5344CB8AC3E}">
        <p14:creationId xmlns:p14="http://schemas.microsoft.com/office/powerpoint/2010/main" val="1685130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Scientist wearing fully enclosed bio hazard suit inspecting a sample "/>
          <p:cNvPicPr>
            <a:picLocks noChangeAspect="1"/>
          </p:cNvPicPr>
          <p:nvPr/>
        </p:nvPicPr>
        <p:blipFill rotWithShape="1">
          <a:blip r:embed="rId3" cstate="print">
            <a:extLst>
              <a:ext uri="{28A0092B-C50C-407E-A947-70E740481C1C}">
                <a14:useLocalDpi xmlns:a14="http://schemas.microsoft.com/office/drawing/2010/main" val="0"/>
              </a:ext>
            </a:extLst>
          </a:blip>
          <a:srcRect l="31819"/>
          <a:stretch/>
        </p:blipFill>
        <p:spPr>
          <a:xfrm>
            <a:off x="-36512" y="-5310"/>
            <a:ext cx="3529012" cy="3429000"/>
          </a:xfrm>
          <a:prstGeom prst="rect">
            <a:avLst/>
          </a:prstGeom>
        </p:spPr>
      </p:pic>
      <p:sp>
        <p:nvSpPr>
          <p:cNvPr id="2" name="Title 1"/>
          <p:cNvSpPr>
            <a:spLocks noGrp="1"/>
          </p:cNvSpPr>
          <p:nvPr>
            <p:ph type="title"/>
          </p:nvPr>
        </p:nvSpPr>
        <p:spPr>
          <a:xfrm>
            <a:off x="3492501" y="0"/>
            <a:ext cx="5651499" cy="1700808"/>
          </a:xfrm>
          <a:solidFill>
            <a:schemeClr val="accent1"/>
          </a:solidFill>
        </p:spPr>
        <p:txBody>
          <a:bodyPr lIns="360000" tIns="288000" rIns="360000" bIns="216000">
            <a:noAutofit/>
          </a:bodyPr>
          <a:lstStyle/>
          <a:p>
            <a:pPr>
              <a:lnSpc>
                <a:spcPct val="90000"/>
              </a:lnSpc>
            </a:pPr>
            <a:r>
              <a:rPr lang="en-AU" sz="2000" b="0" dirty="0"/>
              <a:t>CASE STUDY </a:t>
            </a:r>
            <a:r>
              <a:rPr lang="en-AU" dirty="0"/>
              <a:t/>
            </a:r>
            <a:br>
              <a:rPr lang="en-AU" dirty="0"/>
            </a:br>
            <a:r>
              <a:rPr lang="en-AU" sz="3200" dirty="0"/>
              <a:t>Advancing the frontline fight against the Hendra virus</a:t>
            </a:r>
          </a:p>
        </p:txBody>
      </p:sp>
      <p:sp>
        <p:nvSpPr>
          <p:cNvPr id="6" name="Content Placeholder 5"/>
          <p:cNvSpPr>
            <a:spLocks noGrp="1"/>
          </p:cNvSpPr>
          <p:nvPr>
            <p:ph sz="half" idx="1"/>
          </p:nvPr>
        </p:nvSpPr>
        <p:spPr>
          <a:xfrm>
            <a:off x="3492500" y="1700808"/>
            <a:ext cx="5651500" cy="4320480"/>
          </a:xfrm>
          <a:solidFill>
            <a:schemeClr val="bg1"/>
          </a:solidFill>
        </p:spPr>
        <p:txBody>
          <a:bodyPr lIns="360000" tIns="216000" rIns="360000" bIns="216000">
            <a:normAutofit/>
          </a:bodyPr>
          <a:lstStyle/>
          <a:p>
            <a:pPr marL="0" indent="0">
              <a:lnSpc>
                <a:spcPct val="100000"/>
              </a:lnSpc>
              <a:spcAft>
                <a:spcPts val="800"/>
              </a:spcAft>
              <a:buNone/>
            </a:pPr>
            <a:r>
              <a:rPr lang="en-AU" sz="1600" dirty="0"/>
              <a:t>The Australian Animal Health Laboratory (AAHL) is managed by CSIRO and helps protect Australia’s multi-billion dollar livestock and aquaculture industries, and the general public, from emerging infectious disease threats. It is a high-containment facility designed to allow scientific research into the most dangerous infectious agents in the world.</a:t>
            </a:r>
          </a:p>
          <a:p>
            <a:pPr marL="0" indent="0">
              <a:spcAft>
                <a:spcPts val="800"/>
              </a:spcAft>
              <a:buNone/>
            </a:pPr>
            <a:r>
              <a:rPr lang="en-AU" sz="1600" dirty="0"/>
              <a:t>The </a:t>
            </a:r>
            <a:r>
              <a:rPr lang="en-AU" sz="1600" dirty="0" err="1"/>
              <a:t>Equivac</a:t>
            </a:r>
            <a:r>
              <a:rPr lang="en-AU" sz="1600" dirty="0"/>
              <a:t>® </a:t>
            </a:r>
            <a:r>
              <a:rPr lang="en-AU" sz="1600" dirty="0" err="1"/>
              <a:t>HeV</a:t>
            </a:r>
            <a:r>
              <a:rPr lang="en-AU" sz="1600" dirty="0"/>
              <a:t> is a world-first commercial vaccine for a Bio-Safety Level-4 disease agent. </a:t>
            </a:r>
          </a:p>
          <a:p>
            <a:pPr marL="0" indent="0">
              <a:buNone/>
            </a:pPr>
            <a:r>
              <a:rPr lang="en-AU" sz="1600" dirty="0"/>
              <a:t>The vaccine has reduced costs of future disease response and containment and minimised the chances of the Hendra virus mutating and spreading more readily between horses, or from human to human.</a:t>
            </a:r>
          </a:p>
        </p:txBody>
      </p:sp>
      <p:sp>
        <p:nvSpPr>
          <p:cNvPr id="4" name="TextBox 3"/>
          <p:cNvSpPr txBox="1"/>
          <p:nvPr/>
        </p:nvSpPr>
        <p:spPr>
          <a:xfrm>
            <a:off x="1" y="3401617"/>
            <a:ext cx="3492500" cy="2691679"/>
          </a:xfrm>
          <a:prstGeom prst="rect">
            <a:avLst/>
          </a:prstGeom>
          <a:solidFill>
            <a:schemeClr val="accent2"/>
          </a:solidFill>
        </p:spPr>
        <p:txBody>
          <a:bodyPr wrap="square" lIns="360000" tIns="216000" rIns="288000" bIns="288000" rtlCol="0">
            <a:noAutofit/>
          </a:bodyPr>
          <a:lstStyle/>
          <a:p>
            <a:r>
              <a:rPr lang="en-AU" sz="1300" dirty="0">
                <a:solidFill>
                  <a:schemeClr val="bg2"/>
                </a:solidFill>
              </a:rPr>
              <a:t>In 1994 AAHL's diagnostic team isolated and identified a new virus that had not been previously reported anywhere else in the world. </a:t>
            </a:r>
          </a:p>
          <a:p>
            <a:endParaRPr lang="en-AU" sz="1300" dirty="0">
              <a:solidFill>
                <a:schemeClr val="bg2"/>
              </a:solidFill>
            </a:endParaRPr>
          </a:p>
          <a:p>
            <a:r>
              <a:rPr lang="en-AU" sz="1300" dirty="0">
                <a:solidFill>
                  <a:schemeClr val="bg2"/>
                </a:solidFill>
              </a:rPr>
              <a:t>The Hendra virus is transmitted from animals to humans and is a Bio-Safety Level-4 disease agent, which is the most dangerous level in the world. </a:t>
            </a:r>
          </a:p>
        </p:txBody>
      </p:sp>
      <p:sp>
        <p:nvSpPr>
          <p:cNvPr id="22" name="Footer Placeholder 21"/>
          <p:cNvSpPr>
            <a:spLocks noGrp="1"/>
          </p:cNvSpPr>
          <p:nvPr>
            <p:ph type="ftr" sz="quarter" idx="11"/>
          </p:nvPr>
        </p:nvSpPr>
        <p:spPr/>
        <p:txBody>
          <a:bodyPr/>
          <a:lstStyle/>
          <a:p>
            <a:r>
              <a:rPr lang="en-AU"/>
              <a:t>Innovate. Improve. Grow.</a:t>
            </a:r>
            <a:endParaRPr lang="en-AU" dirty="0"/>
          </a:p>
        </p:txBody>
      </p:sp>
      <p:sp>
        <p:nvSpPr>
          <p:cNvPr id="23" name="Slide Number Placeholder 22"/>
          <p:cNvSpPr>
            <a:spLocks noGrp="1"/>
          </p:cNvSpPr>
          <p:nvPr>
            <p:ph type="sldNum" sz="quarter" idx="4"/>
          </p:nvPr>
        </p:nvSpPr>
        <p:spPr/>
        <p:txBody>
          <a:bodyPr/>
          <a:lstStyle/>
          <a:p>
            <a:fld id="{2ABE124A-B5C5-46E0-B944-45307B126769}" type="slidenum">
              <a:rPr lang="en-AU" smtClean="0"/>
              <a:pPr/>
              <a:t>6</a:t>
            </a:fld>
            <a:r>
              <a:rPr lang="en-AU"/>
              <a:t>  |</a:t>
            </a:r>
            <a:endParaRPr lang="en-AU" dirty="0"/>
          </a:p>
        </p:txBody>
      </p:sp>
    </p:spTree>
    <p:extLst>
      <p:ext uri="{BB962C8B-B14F-4D97-AF65-F5344CB8AC3E}">
        <p14:creationId xmlns:p14="http://schemas.microsoft.com/office/powerpoint/2010/main" val="1642565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xamples of Impromy collatoral including booklets, mobile phone with app on screen and water bottle with logo "/>
          <p:cNvPicPr>
            <a:picLocks noChangeAspect="1"/>
          </p:cNvPicPr>
          <p:nvPr/>
        </p:nvPicPr>
        <p:blipFill rotWithShape="1">
          <a:blip r:embed="rId3">
            <a:extLst>
              <a:ext uri="{28A0092B-C50C-407E-A947-70E740481C1C}">
                <a14:useLocalDpi xmlns:a14="http://schemas.microsoft.com/office/drawing/2010/main" val="0"/>
              </a:ext>
            </a:extLst>
          </a:blip>
          <a:srcRect r="6466" b="10633"/>
          <a:stretch/>
        </p:blipFill>
        <p:spPr>
          <a:xfrm>
            <a:off x="3753500" y="1657966"/>
            <a:ext cx="5210988" cy="4291314"/>
          </a:xfrm>
          <a:prstGeom prst="rect">
            <a:avLst/>
          </a:prstGeom>
        </p:spPr>
      </p:pic>
      <p:sp>
        <p:nvSpPr>
          <p:cNvPr id="2" name="Title 1"/>
          <p:cNvSpPr>
            <a:spLocks noGrp="1"/>
          </p:cNvSpPr>
          <p:nvPr>
            <p:ph type="title"/>
          </p:nvPr>
        </p:nvSpPr>
        <p:spPr>
          <a:xfrm>
            <a:off x="3499820" y="0"/>
            <a:ext cx="5644180" cy="1628800"/>
          </a:xfrm>
          <a:solidFill>
            <a:schemeClr val="accent1"/>
          </a:solidFill>
        </p:spPr>
        <p:txBody>
          <a:bodyPr lIns="360000" tIns="288000" rIns="360000" bIns="252000">
            <a:normAutofit fontScale="90000"/>
          </a:bodyPr>
          <a:lstStyle/>
          <a:p>
            <a:r>
              <a:rPr lang="en-US" sz="2000" b="0" dirty="0"/>
              <a:t>CASE STUDY </a:t>
            </a:r>
            <a:r>
              <a:rPr lang="en-US" sz="3200" dirty="0"/>
              <a:t/>
            </a:r>
            <a:br>
              <a:rPr lang="en-US" sz="3200" dirty="0"/>
            </a:br>
            <a:r>
              <a:rPr lang="en-AU" sz="3200" dirty="0" err="1"/>
              <a:t>Impromy</a:t>
            </a:r>
            <a:r>
              <a:rPr lang="en-AU" sz="3200" baseline="30000" dirty="0" err="1"/>
              <a:t>TM</a:t>
            </a:r>
            <a:r>
              <a:rPr lang="en-AU" sz="3200" dirty="0"/>
              <a:t> Health and weight management program</a:t>
            </a:r>
          </a:p>
        </p:txBody>
      </p:sp>
      <p:sp>
        <p:nvSpPr>
          <p:cNvPr id="4" name="Footer Placeholder 3"/>
          <p:cNvSpPr>
            <a:spLocks noGrp="1"/>
          </p:cNvSpPr>
          <p:nvPr>
            <p:ph type="ftr" sz="quarter" idx="11"/>
          </p:nvPr>
        </p:nvSpPr>
        <p:spPr/>
        <p:txBody>
          <a:bodyPr/>
          <a:lstStyle/>
          <a:p>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7</a:t>
            </a:fld>
            <a:r>
              <a:rPr lang="en-AU"/>
              <a:t>  |</a:t>
            </a:r>
            <a:endParaRPr lang="en-AU" dirty="0"/>
          </a:p>
        </p:txBody>
      </p:sp>
      <p:sp>
        <p:nvSpPr>
          <p:cNvPr id="20" name="TextBox 19"/>
          <p:cNvSpPr txBox="1"/>
          <p:nvPr/>
        </p:nvSpPr>
        <p:spPr>
          <a:xfrm>
            <a:off x="0" y="1"/>
            <a:ext cx="3499820" cy="6066000"/>
          </a:xfrm>
          <a:prstGeom prst="rect">
            <a:avLst/>
          </a:prstGeom>
          <a:solidFill>
            <a:schemeClr val="accent2"/>
          </a:solidFill>
        </p:spPr>
        <p:txBody>
          <a:bodyPr wrap="square" lIns="360000" tIns="216000" rIns="288000" bIns="288000" rtlCol="0">
            <a:noAutofit/>
          </a:bodyPr>
          <a:lstStyle/>
          <a:p>
            <a:endParaRPr lang="en-AU" sz="1400" dirty="0">
              <a:solidFill>
                <a:schemeClr val="bg1"/>
              </a:solidFill>
            </a:endParaRPr>
          </a:p>
          <a:p>
            <a:endParaRPr lang="en-AU" sz="1400" dirty="0">
              <a:solidFill>
                <a:schemeClr val="bg1"/>
              </a:solidFill>
            </a:endParaRPr>
          </a:p>
          <a:p>
            <a:r>
              <a:rPr lang="en-AU" sz="1500" dirty="0">
                <a:solidFill>
                  <a:schemeClr val="bg1"/>
                </a:solidFill>
              </a:rPr>
              <a:t>CSIRO developed </a:t>
            </a:r>
            <a:r>
              <a:rPr lang="en-AU" sz="1500" dirty="0" err="1">
                <a:solidFill>
                  <a:schemeClr val="bg1"/>
                </a:solidFill>
              </a:rPr>
              <a:t>Impromy</a:t>
            </a:r>
            <a:r>
              <a:rPr lang="en-AU" sz="1500" baseline="30000" dirty="0" err="1">
                <a:solidFill>
                  <a:schemeClr val="bg1"/>
                </a:solidFill>
              </a:rPr>
              <a:t>TM</a:t>
            </a:r>
            <a:r>
              <a:rPr lang="en-AU" sz="1500" dirty="0">
                <a:solidFill>
                  <a:schemeClr val="bg1"/>
                </a:solidFill>
              </a:rPr>
              <a:t> health and weight management program in collaboration with CSIRO's partner </a:t>
            </a:r>
            <a:r>
              <a:rPr lang="en-AU" sz="1500" dirty="0" err="1">
                <a:solidFill>
                  <a:schemeClr val="bg1"/>
                </a:solidFill>
              </a:rPr>
              <a:t>Probiotec</a:t>
            </a:r>
            <a:r>
              <a:rPr lang="en-AU" sz="1500" dirty="0">
                <a:solidFill>
                  <a:schemeClr val="bg1"/>
                </a:solidFill>
              </a:rPr>
              <a:t> Ltd.</a:t>
            </a:r>
          </a:p>
          <a:p>
            <a:endParaRPr lang="en-AU" sz="1500" dirty="0">
              <a:solidFill>
                <a:schemeClr val="bg1"/>
              </a:solidFill>
            </a:endParaRPr>
          </a:p>
          <a:p>
            <a:r>
              <a:rPr lang="en-AU" sz="1500" dirty="0" err="1">
                <a:solidFill>
                  <a:schemeClr val="bg1"/>
                </a:solidFill>
              </a:rPr>
              <a:t>Impromy</a:t>
            </a:r>
            <a:r>
              <a:rPr lang="en-AU" sz="1500" baseline="30000" dirty="0" err="1">
                <a:solidFill>
                  <a:schemeClr val="bg1"/>
                </a:solidFill>
              </a:rPr>
              <a:t>TM</a:t>
            </a:r>
            <a:r>
              <a:rPr lang="en-AU" sz="1500" dirty="0">
                <a:solidFill>
                  <a:schemeClr val="bg1"/>
                </a:solidFill>
              </a:rPr>
              <a:t> is a health improvement program involving point of care testing to assess weight and risk factors such as cholesterol, blood pressure and blood glucose.  </a:t>
            </a:r>
          </a:p>
          <a:p>
            <a:endParaRPr lang="en-AU" sz="1500" dirty="0">
              <a:solidFill>
                <a:schemeClr val="bg1"/>
              </a:solidFill>
            </a:endParaRPr>
          </a:p>
          <a:p>
            <a:r>
              <a:rPr lang="en-AU" sz="1500" dirty="0">
                <a:solidFill>
                  <a:schemeClr val="bg1"/>
                </a:solidFill>
              </a:rPr>
              <a:t>The program is delivered through pharmacies and includes meal replacements, high protein meals and provides ongoing support by trained pharmacy staff.</a:t>
            </a:r>
          </a:p>
          <a:p>
            <a:endParaRPr lang="en-AU" sz="1500" dirty="0">
              <a:solidFill>
                <a:schemeClr val="bg1"/>
              </a:solidFill>
            </a:endParaRPr>
          </a:p>
          <a:p>
            <a:r>
              <a:rPr lang="en-AU" sz="1500" dirty="0">
                <a:solidFill>
                  <a:schemeClr val="bg1"/>
                </a:solidFill>
              </a:rPr>
              <a:t>The </a:t>
            </a:r>
            <a:r>
              <a:rPr lang="en-AU" sz="1500" dirty="0" err="1">
                <a:solidFill>
                  <a:schemeClr val="bg1"/>
                </a:solidFill>
              </a:rPr>
              <a:t>Impromy</a:t>
            </a:r>
            <a:r>
              <a:rPr lang="en-AU" sz="1500" dirty="0">
                <a:solidFill>
                  <a:schemeClr val="bg1"/>
                </a:solidFill>
              </a:rPr>
              <a:t>™ program focuses on improving health through weight loss and good nutrition.</a:t>
            </a:r>
          </a:p>
          <a:p>
            <a:endParaRPr lang="en-AU" sz="1500" dirty="0">
              <a:solidFill>
                <a:schemeClr val="bg1"/>
              </a:solidFill>
            </a:endParaRPr>
          </a:p>
        </p:txBody>
      </p:sp>
    </p:spTree>
    <p:extLst>
      <p:ext uri="{BB962C8B-B14F-4D97-AF65-F5344CB8AC3E}">
        <p14:creationId xmlns:p14="http://schemas.microsoft.com/office/powerpoint/2010/main" val="1083078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Hospital emergency department room with ambulance outside doors, two ambulance staff wheeling patient on stretcher into facility "/>
          <p:cNvPicPr>
            <a:picLocks noChangeAspect="1"/>
          </p:cNvPicPr>
          <p:nvPr/>
        </p:nvPicPr>
        <p:blipFill rotWithShape="1">
          <a:blip r:embed="rId3" cstate="print"/>
          <a:srcRect l="6682" r="9002"/>
          <a:stretch/>
        </p:blipFill>
        <p:spPr>
          <a:xfrm>
            <a:off x="-14288" y="1706768"/>
            <a:ext cx="5965638" cy="4376750"/>
          </a:xfrm>
          <a:prstGeom prst="rect">
            <a:avLst/>
          </a:prstGeom>
        </p:spPr>
      </p:pic>
      <p:sp>
        <p:nvSpPr>
          <p:cNvPr id="3" name="TextBox 2"/>
          <p:cNvSpPr txBox="1"/>
          <p:nvPr/>
        </p:nvSpPr>
        <p:spPr>
          <a:xfrm>
            <a:off x="5645533" y="0"/>
            <a:ext cx="3498467" cy="6597352"/>
          </a:xfrm>
          <a:prstGeom prst="rect">
            <a:avLst/>
          </a:prstGeom>
          <a:solidFill>
            <a:schemeClr val="accent4"/>
          </a:solidFill>
        </p:spPr>
        <p:txBody>
          <a:bodyPr wrap="square" lIns="288000" tIns="288000" rIns="288000" bIns="288000" rtlCol="0">
            <a:noAutofit/>
          </a:bodyPr>
          <a:lstStyle/>
          <a:p>
            <a:r>
              <a:rPr lang="en-AU" sz="1500" dirty="0">
                <a:solidFill>
                  <a:schemeClr val="bg2"/>
                </a:solidFill>
              </a:rPr>
              <a:t>CSIRO developed software to help hospitals predict how many patients will arrive in emergency, their medical needs and how many </a:t>
            </a:r>
          </a:p>
          <a:p>
            <a:r>
              <a:rPr lang="en-AU" sz="1500" dirty="0">
                <a:solidFill>
                  <a:schemeClr val="bg2"/>
                </a:solidFill>
              </a:rPr>
              <a:t>will be admitted or discharged. </a:t>
            </a:r>
          </a:p>
          <a:p>
            <a:endParaRPr lang="en-AU" sz="1500" dirty="0">
              <a:solidFill>
                <a:schemeClr val="bg2"/>
              </a:solidFill>
            </a:endParaRPr>
          </a:p>
          <a:p>
            <a:r>
              <a:rPr lang="en-AU" sz="1500" dirty="0">
                <a:solidFill>
                  <a:schemeClr val="bg2"/>
                </a:solidFill>
              </a:rPr>
              <a:t>CSIRO Australian eHealth Research Centre worked in partnership with Queensland Health, Griffith University and Queensland University of Technology to develop the Patient Admission and Prediction Tool (PAPT).</a:t>
            </a:r>
          </a:p>
          <a:p>
            <a:endParaRPr lang="en-AU" sz="1500" dirty="0">
              <a:solidFill>
                <a:schemeClr val="bg2"/>
              </a:solidFill>
            </a:endParaRPr>
          </a:p>
          <a:p>
            <a:r>
              <a:rPr lang="en-AU" sz="1500" dirty="0">
                <a:solidFill>
                  <a:schemeClr val="bg2"/>
                </a:solidFill>
              </a:rPr>
              <a:t>The PAPT software accurately forecasts emergency ward demand to help ensure access to care and hospital beds.</a:t>
            </a:r>
          </a:p>
          <a:p>
            <a:endParaRPr lang="en-AU" sz="1500" dirty="0">
              <a:solidFill>
                <a:schemeClr val="bg2"/>
              </a:solidFill>
            </a:endParaRPr>
          </a:p>
          <a:p>
            <a:r>
              <a:rPr lang="en-AU" sz="1500" dirty="0">
                <a:solidFill>
                  <a:schemeClr val="bg2"/>
                </a:solidFill>
              </a:rPr>
              <a:t>The potential value of these improved patient outcomes, once fully implemented, is A$97 million per annum across Queensland and well over A$248 million per annum Australia-wide. </a:t>
            </a:r>
          </a:p>
        </p:txBody>
      </p:sp>
      <p:grpSp>
        <p:nvGrpSpPr>
          <p:cNvPr id="26" name="Group 25"/>
          <p:cNvGrpSpPr/>
          <p:nvPr/>
        </p:nvGrpSpPr>
        <p:grpSpPr>
          <a:xfrm>
            <a:off x="-9525" y="6051550"/>
            <a:ext cx="9169400" cy="849313"/>
            <a:chOff x="-9525" y="6051550"/>
            <a:chExt cx="9169400" cy="849313"/>
          </a:xfrm>
        </p:grpSpPr>
        <p:grpSp>
          <p:nvGrpSpPr>
            <p:cNvPr id="27" name="Group 26"/>
            <p:cNvGrpSpPr/>
            <p:nvPr userDrawn="1"/>
          </p:nvGrpSpPr>
          <p:grpSpPr>
            <a:xfrm>
              <a:off x="-9525" y="6051550"/>
              <a:ext cx="9169400" cy="849313"/>
              <a:chOff x="-9525" y="6051550"/>
              <a:chExt cx="9169400" cy="849313"/>
            </a:xfrm>
          </p:grpSpPr>
          <p:sp>
            <p:nvSpPr>
              <p:cNvPr id="29"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30"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1"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2"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3"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4"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5"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6"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7"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6" name="Footer Placeholder 5"/>
          <p:cNvSpPr>
            <a:spLocks noGrp="1"/>
          </p:cNvSpPr>
          <p:nvPr>
            <p:ph type="ftr" sz="quarter" idx="11"/>
          </p:nvPr>
        </p:nvSpPr>
        <p:spPr/>
        <p:txBody>
          <a:bodyPr/>
          <a:lstStyle/>
          <a:p>
            <a:r>
              <a:rPr lang="en-AU"/>
              <a:t>Innovate. Improve. Grow.</a:t>
            </a:r>
            <a:endParaRPr lang="en-AU" dirty="0"/>
          </a:p>
        </p:txBody>
      </p:sp>
      <p:sp>
        <p:nvSpPr>
          <p:cNvPr id="5" name="Title 4"/>
          <p:cNvSpPr>
            <a:spLocks noGrp="1"/>
          </p:cNvSpPr>
          <p:nvPr>
            <p:ph type="title"/>
          </p:nvPr>
        </p:nvSpPr>
        <p:spPr>
          <a:xfrm>
            <a:off x="-1" y="-1"/>
            <a:ext cx="5655058" cy="1706767"/>
          </a:xfrm>
          <a:solidFill>
            <a:schemeClr val="accent1"/>
          </a:solidFill>
        </p:spPr>
        <p:txBody>
          <a:bodyPr lIns="360000" tIns="288000" rIns="360000" bIns="216000">
            <a:normAutofit/>
          </a:bodyPr>
          <a:lstStyle/>
          <a:p>
            <a:pPr>
              <a:lnSpc>
                <a:spcPct val="90000"/>
              </a:lnSpc>
            </a:pPr>
            <a:r>
              <a:rPr lang="en-US" sz="2000" b="0" dirty="0"/>
              <a:t>CASE STUDY </a:t>
            </a:r>
            <a:r>
              <a:rPr lang="en-US" dirty="0"/>
              <a:t/>
            </a:r>
            <a:br>
              <a:rPr lang="en-US" dirty="0"/>
            </a:br>
            <a:r>
              <a:rPr lang="en-AU" sz="3200" dirty="0"/>
              <a:t>Cutting hospital </a:t>
            </a:r>
            <a:br>
              <a:rPr lang="en-AU" sz="3200" dirty="0"/>
            </a:br>
            <a:r>
              <a:rPr lang="en-AU" sz="3200" dirty="0"/>
              <a:t>waiting times</a:t>
            </a:r>
          </a:p>
        </p:txBody>
      </p:sp>
      <p:sp>
        <p:nvSpPr>
          <p:cNvPr id="24" name="Slide Number Placeholder 23"/>
          <p:cNvSpPr>
            <a:spLocks noGrp="1"/>
          </p:cNvSpPr>
          <p:nvPr>
            <p:ph type="sldNum" sz="quarter" idx="4"/>
          </p:nvPr>
        </p:nvSpPr>
        <p:spPr/>
        <p:txBody>
          <a:bodyPr/>
          <a:lstStyle/>
          <a:p>
            <a:fld id="{2ABE124A-B5C5-46E0-B944-45307B126769}" type="slidenum">
              <a:rPr lang="en-AU" smtClean="0"/>
              <a:pPr/>
              <a:t>8</a:t>
            </a:fld>
            <a:r>
              <a:rPr lang="en-AU"/>
              <a:t>  |</a:t>
            </a:r>
            <a:endParaRPr lang="en-AU" dirty="0"/>
          </a:p>
        </p:txBody>
      </p:sp>
    </p:spTree>
    <p:extLst>
      <p:ext uri="{BB962C8B-B14F-4D97-AF65-F5344CB8AC3E}">
        <p14:creationId xmlns:p14="http://schemas.microsoft.com/office/powerpoint/2010/main" val="458535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9820" y="0"/>
            <a:ext cx="5644180" cy="1628800"/>
          </a:xfrm>
          <a:solidFill>
            <a:schemeClr val="accent1"/>
          </a:solidFill>
        </p:spPr>
        <p:txBody>
          <a:bodyPr lIns="360000" tIns="288000" rIns="360000" bIns="252000">
            <a:normAutofit fontScale="90000"/>
          </a:bodyPr>
          <a:lstStyle/>
          <a:p>
            <a:r>
              <a:rPr lang="en-US" sz="2000" b="0" dirty="0"/>
              <a:t>CASE STUDY </a:t>
            </a:r>
            <a:r>
              <a:rPr lang="en-US" sz="3200" dirty="0"/>
              <a:t/>
            </a:r>
            <a:br>
              <a:rPr lang="en-US" sz="3200" dirty="0"/>
            </a:br>
            <a:r>
              <a:rPr lang="en-AU" sz="3200" dirty="0"/>
              <a:t>Supporting the protection and growth of crops and exports</a:t>
            </a:r>
            <a:br>
              <a:rPr lang="en-AU" sz="3200" dirty="0"/>
            </a:br>
            <a:endParaRPr lang="en-AU" sz="3200" dirty="0"/>
          </a:p>
        </p:txBody>
      </p:sp>
      <p:sp>
        <p:nvSpPr>
          <p:cNvPr id="9" name="Content Placeholder 5"/>
          <p:cNvSpPr>
            <a:spLocks noGrp="1"/>
          </p:cNvSpPr>
          <p:nvPr>
            <p:ph sz="half" idx="1"/>
          </p:nvPr>
        </p:nvSpPr>
        <p:spPr>
          <a:xfrm>
            <a:off x="3500192" y="1556792"/>
            <a:ext cx="5643808" cy="4880868"/>
          </a:xfrm>
          <a:solidFill>
            <a:schemeClr val="accent4"/>
          </a:solidFill>
        </p:spPr>
        <p:txBody>
          <a:bodyPr lIns="360000" tIns="216000" rIns="360000" bIns="216000">
            <a:noAutofit/>
          </a:bodyPr>
          <a:lstStyle/>
          <a:p>
            <a:pPr marL="0" lvl="1" indent="0">
              <a:lnSpc>
                <a:spcPct val="100000"/>
              </a:lnSpc>
              <a:spcBef>
                <a:spcPts val="800"/>
              </a:spcBef>
              <a:spcAft>
                <a:spcPts val="800"/>
              </a:spcAft>
              <a:buSzPct val="45000"/>
              <a:buNone/>
            </a:pPr>
            <a:r>
              <a:rPr lang="en-AU" sz="1600" dirty="0" err="1">
                <a:solidFill>
                  <a:schemeClr val="bg1"/>
                </a:solidFill>
              </a:rPr>
              <a:t>RapidAIM</a:t>
            </a:r>
            <a:r>
              <a:rPr lang="en-AU" sz="1600" dirty="0">
                <a:solidFill>
                  <a:schemeClr val="bg1"/>
                </a:solidFill>
              </a:rPr>
              <a:t> is a service platform that provides real-time detection and image notification of insect pests using wireless trapping technology.</a:t>
            </a:r>
          </a:p>
          <a:p>
            <a:pPr marL="0" lvl="1" indent="0">
              <a:lnSpc>
                <a:spcPct val="100000"/>
              </a:lnSpc>
              <a:spcBef>
                <a:spcPts val="800"/>
              </a:spcBef>
              <a:spcAft>
                <a:spcPts val="800"/>
              </a:spcAft>
              <a:buSzPct val="45000"/>
              <a:buNone/>
            </a:pPr>
            <a:r>
              <a:rPr lang="en-AU" sz="1600" dirty="0">
                <a:solidFill>
                  <a:schemeClr val="bg1"/>
                </a:solidFill>
              </a:rPr>
              <a:t>This immediate data-driven decision service will allow farmers and biosecurity managers to respond immediately to pest detection. </a:t>
            </a:r>
          </a:p>
          <a:p>
            <a:pPr marL="0" lvl="1" indent="0">
              <a:lnSpc>
                <a:spcPct val="100000"/>
              </a:lnSpc>
              <a:spcBef>
                <a:spcPts val="800"/>
              </a:spcBef>
              <a:spcAft>
                <a:spcPts val="800"/>
              </a:spcAft>
              <a:buSzPct val="45000"/>
              <a:buNone/>
            </a:pPr>
            <a:r>
              <a:rPr lang="en-AU" sz="1600" dirty="0">
                <a:solidFill>
                  <a:schemeClr val="bg1"/>
                </a:solidFill>
              </a:rPr>
              <a:t>This technology allows protection of crops and markets and is supporting the development of new trading opportunities.</a:t>
            </a:r>
          </a:p>
          <a:p>
            <a:pPr marL="0" indent="0">
              <a:lnSpc>
                <a:spcPct val="100000"/>
              </a:lnSpc>
              <a:spcBef>
                <a:spcPts val="300"/>
              </a:spcBef>
              <a:buNone/>
            </a:pPr>
            <a:endParaRPr lang="en-AU" sz="1500" dirty="0">
              <a:solidFill>
                <a:schemeClr val="bg1"/>
              </a:solidFill>
            </a:endParaRPr>
          </a:p>
        </p:txBody>
      </p:sp>
      <p:grpSp>
        <p:nvGrpSpPr>
          <p:cNvPr id="23" name="Group 22"/>
          <p:cNvGrpSpPr/>
          <p:nvPr/>
        </p:nvGrpSpPr>
        <p:grpSpPr>
          <a:xfrm>
            <a:off x="-9525" y="6051550"/>
            <a:ext cx="9169400" cy="849313"/>
            <a:chOff x="-9525" y="6051550"/>
            <a:chExt cx="9169400" cy="849313"/>
          </a:xfrm>
        </p:grpSpPr>
        <p:grpSp>
          <p:nvGrpSpPr>
            <p:cNvPr id="24" name="Group 23"/>
            <p:cNvGrpSpPr/>
            <p:nvPr userDrawn="1"/>
          </p:nvGrpSpPr>
          <p:grpSpPr>
            <a:xfrm>
              <a:off x="-9525" y="6051550"/>
              <a:ext cx="9169400" cy="849313"/>
              <a:chOff x="-9525" y="6051550"/>
              <a:chExt cx="9169400" cy="849313"/>
            </a:xfrm>
          </p:grpSpPr>
          <p:sp>
            <p:nvSpPr>
              <p:cNvPr id="2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7"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28"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29"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0"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1"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2"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3"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4"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4" name="Footer Placeholder 3"/>
          <p:cNvSpPr>
            <a:spLocks noGrp="1"/>
          </p:cNvSpPr>
          <p:nvPr>
            <p:ph type="ftr" sz="quarter" idx="11"/>
          </p:nvPr>
        </p:nvSpPr>
        <p:spPr/>
        <p:txBody>
          <a:bodyPr/>
          <a:lstStyle/>
          <a:p>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9</a:t>
            </a:fld>
            <a:r>
              <a:rPr lang="en-AU"/>
              <a:t>  |</a:t>
            </a:r>
            <a:endParaRPr lang="en-AU" dirty="0"/>
          </a:p>
        </p:txBody>
      </p:sp>
      <p:pic>
        <p:nvPicPr>
          <p:cNvPr id="20" name="image8.jpeg" descr="Rapid Aim Logo "/>
          <p:cNvPicPr>
            <a:picLocks noChangeAspect="1"/>
          </p:cNvPicPr>
          <p:nvPr/>
        </p:nvPicPr>
        <p:blipFill>
          <a:blip r:embed="rId4" cstate="print">
            <a:extLst/>
          </a:blip>
          <a:stretch>
            <a:fillRect/>
          </a:stretch>
        </p:blipFill>
        <p:spPr>
          <a:xfrm>
            <a:off x="2141366" y="620688"/>
            <a:ext cx="1206498" cy="856834"/>
          </a:xfrm>
          <a:prstGeom prst="rect">
            <a:avLst/>
          </a:prstGeom>
          <a:ln w="12700">
            <a:miter lim="400000"/>
          </a:ln>
        </p:spPr>
      </p:pic>
      <p:pic>
        <p:nvPicPr>
          <p:cNvPr id="21" name="image7.jpeg" descr="Close up of hand holding mobile whone with map open on screen and close up of image of pest "/>
          <p:cNvPicPr>
            <a:picLocks noChangeAspect="1"/>
          </p:cNvPicPr>
          <p:nvPr/>
        </p:nvPicPr>
        <p:blipFill>
          <a:blip r:embed="rId5" cstate="print">
            <a:extLst/>
          </a:blip>
          <a:srcRect b="9580"/>
          <a:stretch>
            <a:fillRect/>
          </a:stretch>
        </p:blipFill>
        <p:spPr>
          <a:xfrm>
            <a:off x="233882" y="3825367"/>
            <a:ext cx="3096344" cy="1701874"/>
          </a:xfrm>
          <a:prstGeom prst="rect">
            <a:avLst/>
          </a:prstGeom>
          <a:ln w="12700">
            <a:miter lim="400000"/>
          </a:ln>
        </p:spPr>
      </p:pic>
      <p:pic>
        <p:nvPicPr>
          <p:cNvPr id="22" name="Picture 21" descr="Close up of hand holding mobile whone with map open on screen with highlighted areas and charts "/>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0539" y="1331133"/>
            <a:ext cx="1584176" cy="2232080"/>
          </a:xfrm>
          <a:prstGeom prst="rect">
            <a:avLst/>
          </a:prstGeom>
          <a:noFill/>
          <a:ln>
            <a:noFill/>
          </a:ln>
        </p:spPr>
      </p:pic>
    </p:spTree>
    <p:extLst>
      <p:ext uri="{BB962C8B-B14F-4D97-AF65-F5344CB8AC3E}">
        <p14:creationId xmlns:p14="http://schemas.microsoft.com/office/powerpoint/2010/main" val="3894247150"/>
      </p:ext>
    </p:extLst>
  </p:cSld>
  <p:clrMapOvr>
    <a:masterClrMapping/>
  </p:clrMapOvr>
</p:sld>
</file>

<file path=ppt/theme/theme1.xml><?xml version="1.0" encoding="utf-8"?>
<a:theme xmlns:a="http://schemas.openxmlformats.org/drawingml/2006/main" name="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TotalTime>9118</TotalTime>
  <Words>1098</Words>
  <Application>Microsoft Office PowerPoint</Application>
  <PresentationFormat>On-screen Show (4:3)</PresentationFormat>
  <Paragraphs>120</Paragraphs>
  <Slides>11</Slides>
  <Notes>10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11</vt:i4>
      </vt:variant>
    </vt:vector>
  </HeadingPairs>
  <TitlesOfParts>
    <vt:vector size="16" baseType="lpstr">
      <vt:lpstr>Arial</vt:lpstr>
      <vt:lpstr>Calibri</vt:lpstr>
      <vt:lpstr>CSIRO Theme</vt:lpstr>
      <vt:lpstr>2_CSIRO Theme</vt:lpstr>
      <vt:lpstr>3_CSIRO Theme</vt:lpstr>
      <vt:lpstr>Innovate. Improve. Grow.</vt:lpstr>
      <vt:lpstr>PowerPoint Presentation</vt:lpstr>
      <vt:lpstr>CSIRO’s key research facilities</vt:lpstr>
      <vt:lpstr> CSIRO’s capabilities</vt:lpstr>
      <vt:lpstr>CSIRO’s contribution to health</vt:lpstr>
      <vt:lpstr>CASE STUDY  Advancing the frontline fight against the Hendra virus</vt:lpstr>
      <vt:lpstr>CASE STUDY  ImpromyTM Health and weight management program</vt:lpstr>
      <vt:lpstr>CASE STUDY  Cutting hospital  waiting times</vt:lpstr>
      <vt:lpstr>CASE STUDY  Supporting the protection and growth of crops and exports </vt:lpstr>
      <vt:lpstr>CASE STUDY  Managing invasive species impacts</vt:lpstr>
      <vt:lpstr>Together CSIRO can help  you innovate, improve  and grow.</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Innovate. Improve. Grow.</dc:title>
  <dc:creator>Wu, Siyu (SP&amp;I, North Ryde)</dc:creator>
  <cp:lastModifiedBy>Doyle, Jacqui (OD&amp;C, Black Mountain)</cp:lastModifiedBy>
  <cp:revision>407</cp:revision>
  <cp:lastPrinted>2017-11-24T04:08:39Z</cp:lastPrinted>
  <dcterms:created xsi:type="dcterms:W3CDTF">2017-01-16T05:34:41Z</dcterms:created>
  <dcterms:modified xsi:type="dcterms:W3CDTF">2018-02-23T00:20:45Z</dcterms:modified>
</cp:coreProperties>
</file>