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6.jpg" ContentType="image/jp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0" r:id="rId2"/>
    <p:sldMasterId id="2147483737" r:id="rId3"/>
  </p:sldMasterIdLst>
  <p:notesMasterIdLst>
    <p:notesMasterId r:id="rId11"/>
  </p:notesMasterIdLst>
  <p:handoutMasterIdLst>
    <p:handoutMasterId r:id="rId12"/>
  </p:handoutMasterIdLst>
  <p:sldIdLst>
    <p:sldId id="529" r:id="rId4"/>
    <p:sldId id="499" r:id="rId5"/>
    <p:sldId id="500" r:id="rId6"/>
    <p:sldId id="521" r:id="rId7"/>
    <p:sldId id="522" r:id="rId8"/>
    <p:sldId id="523" r:id="rId9"/>
    <p:sldId id="528"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799">
          <p15:clr>
            <a:srgbClr val="A4A3A4"/>
          </p15:clr>
        </p15:guide>
        <p15:guide id="3" pos="2880">
          <p15:clr>
            <a:srgbClr val="A4A3A4"/>
          </p15:clr>
        </p15:guide>
        <p15:guide id="4" pos="5556">
          <p15:clr>
            <a:srgbClr val="A4A3A4"/>
          </p15:clr>
        </p15:guide>
        <p15:guide id="5" pos="226" userDrawn="1">
          <p15:clr>
            <a:srgbClr val="A4A3A4"/>
          </p15:clr>
        </p15:guide>
        <p15:guide id="6" orient="horz" pos="890" userDrawn="1">
          <p15:clr>
            <a:srgbClr val="A4A3A4"/>
          </p15:clr>
        </p15:guide>
        <p15:guide id="7" orient="horz" pos="1752" userDrawn="1">
          <p15:clr>
            <a:srgbClr val="A4A3A4"/>
          </p15:clr>
        </p15:guide>
        <p15:guide id="8" orient="horz" pos="1933" userDrawn="1">
          <p15:clr>
            <a:srgbClr val="A4A3A4"/>
          </p15:clr>
        </p15:guide>
        <p15:guide id="9" pos="2200" userDrawn="1">
          <p15:clr>
            <a:srgbClr val="A4A3A4"/>
          </p15:clr>
        </p15:guide>
        <p15:guide id="10" pos="2426" userDrawn="1">
          <p15:clr>
            <a:srgbClr val="A4A3A4"/>
          </p15:clr>
        </p15:guide>
        <p15:guide id="11" orient="horz" pos="210" userDrawn="1">
          <p15:clr>
            <a:srgbClr val="A4A3A4"/>
          </p15:clr>
        </p15:guide>
        <p15:guide id="12" pos="3560" userDrawn="1">
          <p15:clr>
            <a:srgbClr val="A4A3A4"/>
          </p15:clr>
        </p15:guide>
        <p15:guide id="13" pos="3198" userDrawn="1">
          <p15:clr>
            <a:srgbClr val="A4A3A4"/>
          </p15:clr>
        </p15:guide>
        <p15:guide id="14" orient="horz" pos="113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kamatsu, Yuko (SP&amp;I, North Ryde)" initials="WY(NR" lastIdx="29" clrIdx="0">
    <p:extLst>
      <p:ext uri="{19B8F6BF-5375-455C-9EA6-DF929625EA0E}">
        <p15:presenceInfo xmlns:p15="http://schemas.microsoft.com/office/powerpoint/2012/main" userId="S-1-5-21-61289985-2027487937-1858953157-230888" providerId="AD"/>
      </p:ext>
    </p:extLst>
  </p:cmAuthor>
  <p:cmAuthor id="2" name="Deschepper, Zofia (Comms, Clayton)" initials="DZ(C" lastIdx="33" clrIdx="1">
    <p:extLst>
      <p:ext uri="{19B8F6BF-5375-455C-9EA6-DF929625EA0E}">
        <p15:presenceInfo xmlns:p15="http://schemas.microsoft.com/office/powerpoint/2012/main" userId="S-1-5-21-61289985-2027487937-1858953157-589490" providerId="AD"/>
      </p:ext>
    </p:extLst>
  </p:cmAuthor>
  <p:cmAuthor id="3" name="Lawson, Keirissa (Comms, Newcastle)" initials="LK(N" lastIdx="2" clrIdx="2">
    <p:extLst>
      <p:ext uri="{19B8F6BF-5375-455C-9EA6-DF929625EA0E}">
        <p15:presenceInfo xmlns:p15="http://schemas.microsoft.com/office/powerpoint/2012/main" userId="S-1-5-21-61289985-2027487937-1858953157-2360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2D"/>
    <a:srgbClr val="1E22AA"/>
    <a:srgbClr val="00397F"/>
    <a:srgbClr val="002530"/>
    <a:srgbClr val="00A9CE"/>
    <a:srgbClr val="FF3300"/>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82301" autoAdjust="0"/>
  </p:normalViewPr>
  <p:slideViewPr>
    <p:cSldViewPr showGuides="1">
      <p:cViewPr varScale="1">
        <p:scale>
          <a:sx n="109" d="100"/>
          <a:sy n="109" d="100"/>
        </p:scale>
        <p:origin x="102" y="684"/>
      </p:cViewPr>
      <p:guideLst>
        <p:guide orient="horz" pos="2160"/>
        <p:guide orient="horz" pos="799"/>
        <p:guide pos="2880"/>
        <p:guide pos="5556"/>
        <p:guide pos="226"/>
        <p:guide orient="horz" pos="890"/>
        <p:guide orient="horz" pos="1752"/>
        <p:guide orient="horz" pos="1933"/>
        <p:guide pos="2200"/>
        <p:guide pos="2426"/>
        <p:guide orient="horz" pos="210"/>
        <p:guide pos="3560"/>
        <p:guide pos="3198"/>
        <p:guide orient="horz" pos="1139"/>
      </p:guideLst>
    </p:cSldViewPr>
  </p:slideViewPr>
  <p:outlineViewPr>
    <p:cViewPr>
      <p:scale>
        <a:sx n="33" d="100"/>
        <a:sy n="33" d="100"/>
      </p:scale>
      <p:origin x="0" y="5814"/>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54" d="100"/>
          <a:sy n="54" d="100"/>
        </p:scale>
        <p:origin x="-2844" y="-90"/>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16/02/2018</a:t>
            </a:fld>
            <a:endParaRPr lang="en-AU"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dirty="0"/>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16/02/2018</a:t>
            </a:fld>
            <a:endParaRPr lang="en-AU"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dirty="0"/>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1</a:t>
            </a:fld>
            <a:endParaRPr lang="en-AU" dirty="0">
              <a:solidFill>
                <a:prstClr val="black"/>
              </a:solidFill>
            </a:endParaRPr>
          </a:p>
        </p:txBody>
      </p:sp>
    </p:spTree>
    <p:extLst>
      <p:ext uri="{BB962C8B-B14F-4D97-AF65-F5344CB8AC3E}">
        <p14:creationId xmlns:p14="http://schemas.microsoft.com/office/powerpoint/2010/main" val="1966528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2</a:t>
            </a:fld>
            <a:endParaRPr lang="en-AU" dirty="0">
              <a:solidFill>
                <a:prstClr val="black"/>
              </a:solidFill>
            </a:endParaRPr>
          </a:p>
        </p:txBody>
      </p:sp>
    </p:spTree>
    <p:extLst>
      <p:ext uri="{BB962C8B-B14F-4D97-AF65-F5344CB8AC3E}">
        <p14:creationId xmlns:p14="http://schemas.microsoft.com/office/powerpoint/2010/main" val="1617261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spcAft>
                <a:spcPts val="0"/>
              </a:spcAft>
              <a:defRPr/>
            </a:pPr>
            <a:endParaRPr lang="en-AU" dirty="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E2FB04-436D-4379-AAF8-98E357DC93B3}" type="slidenum">
              <a:rPr lang="en-AU">
                <a:solidFill>
                  <a:prstClr val="black"/>
                </a:solidFill>
              </a:rPr>
              <a:pPr fontAlgn="base">
                <a:spcBef>
                  <a:spcPct val="0"/>
                </a:spcBef>
                <a:spcAft>
                  <a:spcPct val="0"/>
                </a:spcAft>
              </a:pPr>
              <a:t>3</a:t>
            </a:fld>
            <a:endParaRPr lang="en-AU" dirty="0">
              <a:solidFill>
                <a:prstClr val="black"/>
              </a:solidFill>
            </a:endParaRPr>
          </a:p>
        </p:txBody>
      </p:sp>
    </p:spTree>
    <p:extLst>
      <p:ext uri="{BB962C8B-B14F-4D97-AF65-F5344CB8AC3E}">
        <p14:creationId xmlns:p14="http://schemas.microsoft.com/office/powerpoint/2010/main" val="4188019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4</a:t>
            </a:fld>
            <a:endParaRPr lang="en-AU" dirty="0"/>
          </a:p>
        </p:txBody>
      </p:sp>
    </p:spTree>
    <p:extLst>
      <p:ext uri="{BB962C8B-B14F-4D97-AF65-F5344CB8AC3E}">
        <p14:creationId xmlns:p14="http://schemas.microsoft.com/office/powerpoint/2010/main" val="2384488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5</a:t>
            </a:fld>
            <a:endParaRPr lang="en-AU" dirty="0"/>
          </a:p>
        </p:txBody>
      </p:sp>
    </p:spTree>
    <p:extLst>
      <p:ext uri="{BB962C8B-B14F-4D97-AF65-F5344CB8AC3E}">
        <p14:creationId xmlns:p14="http://schemas.microsoft.com/office/powerpoint/2010/main" val="3913797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effectLst/>
              </a:rPr>
              <a:t>Thousands of honey bees in Australia are being fitted with tiny sensors as part of a world-first research program to monitor the insects and their environment using a technique known as 'swarm sensing'.</a:t>
            </a:r>
          </a:p>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6</a:t>
            </a:fld>
            <a:endParaRPr lang="en-AU" dirty="0"/>
          </a:p>
        </p:txBody>
      </p:sp>
    </p:spTree>
    <p:extLst>
      <p:ext uri="{BB962C8B-B14F-4D97-AF65-F5344CB8AC3E}">
        <p14:creationId xmlns:p14="http://schemas.microsoft.com/office/powerpoint/2010/main" val="2665011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7</a:t>
            </a:fld>
            <a:endParaRPr lang="en-AU" dirty="0">
              <a:solidFill>
                <a:prstClr val="black"/>
              </a:solidFill>
            </a:endParaRPr>
          </a:p>
        </p:txBody>
      </p:sp>
    </p:spTree>
    <p:extLst>
      <p:ext uri="{BB962C8B-B14F-4D97-AF65-F5344CB8AC3E}">
        <p14:creationId xmlns:p14="http://schemas.microsoft.com/office/powerpoint/2010/main" val="644486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grpSp>
        <p:nvGrpSpPr>
          <p:cNvPr id="24" name="Group 23"/>
          <p:cNvGrpSpPr/>
          <p:nvPr userDrawn="1"/>
        </p:nvGrpSpPr>
        <p:grpSpPr>
          <a:xfrm>
            <a:off x="608" y="5500319"/>
            <a:ext cx="9167813" cy="996950"/>
            <a:chOff x="608" y="5500319"/>
            <a:chExt cx="9167813" cy="996950"/>
          </a:xfrm>
        </p:grpSpPr>
        <p:grpSp>
          <p:nvGrpSpPr>
            <p:cNvPr id="25" name="Group 22"/>
            <p:cNvGrpSpPr>
              <a:grpSpLocks/>
            </p:cNvGrpSpPr>
            <p:nvPr userDrawn="1"/>
          </p:nvGrpSpPr>
          <p:grpSpPr bwMode="auto">
            <a:xfrm>
              <a:off x="608" y="5500319"/>
              <a:ext cx="9167813" cy="996950"/>
              <a:chOff x="-7938" y="5668963"/>
              <a:chExt cx="9167813" cy="996950"/>
            </a:xfrm>
          </p:grpSpPr>
          <p:sp>
            <p:nvSpPr>
              <p:cNvPr id="42"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tx1">
                  <a:lumMod val="95000"/>
                  <a:lumOff val="5000"/>
                  <a:alpha val="30000"/>
                </a:schemeClr>
              </a:solidFill>
              <a:ln>
                <a:noFill/>
              </a:ln>
              <a:extLst/>
            </p:spPr>
            <p:txBody>
              <a:bodyPr/>
              <a:lstStyle/>
              <a:p>
                <a:pPr>
                  <a:defRPr/>
                </a:pPr>
                <a:endParaRPr lang="en-AU" dirty="0"/>
              </a:p>
            </p:txBody>
          </p:sp>
          <p:sp>
            <p:nvSpPr>
              <p:cNvPr id="61" name="Freeform 60"/>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2" name="Freeform 61"/>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28" name="Group 19"/>
            <p:cNvGrpSpPr/>
            <p:nvPr userDrawn="1"/>
          </p:nvGrpSpPr>
          <p:grpSpPr>
            <a:xfrm>
              <a:off x="360000" y="5807505"/>
              <a:ext cx="814388" cy="95250"/>
              <a:chOff x="3495675" y="5969000"/>
              <a:chExt cx="814388" cy="95250"/>
            </a:xfrm>
            <a:solidFill>
              <a:schemeClr val="accent1"/>
            </a:solidFill>
          </p:grpSpPr>
          <p:sp>
            <p:nvSpPr>
              <p:cNvPr id="30"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1"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2"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3"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4"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35"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36"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37"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38"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39"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0"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1"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 name="Title 1"/>
          <p:cNvSpPr>
            <a:spLocks noGrp="1"/>
          </p:cNvSpPr>
          <p:nvPr userDrawn="1">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1775978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89600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4" name="Group 13"/>
          <p:cNvGrpSpPr/>
          <p:nvPr userDrawn="1"/>
        </p:nvGrpSpPr>
        <p:grpSpPr>
          <a:xfrm>
            <a:off x="-7938" y="6056313"/>
            <a:ext cx="9161463" cy="801687"/>
            <a:chOff x="-7938" y="6056313"/>
            <a:chExt cx="9161463" cy="801687"/>
          </a:xfrm>
        </p:grpSpPr>
        <p:sp>
          <p:nvSpPr>
            <p:cNvPr id="15"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6" name="Group 1"/>
            <p:cNvGrpSpPr>
              <a:grpSpLocks/>
            </p:cNvGrpSpPr>
            <p:nvPr userDrawn="1"/>
          </p:nvGrpSpPr>
          <p:grpSpPr bwMode="auto">
            <a:xfrm>
              <a:off x="1588" y="6065838"/>
              <a:ext cx="9142412" cy="690562"/>
              <a:chOff x="1495" y="6065893"/>
              <a:chExt cx="9143026" cy="690563"/>
            </a:xfrm>
          </p:grpSpPr>
          <p:sp>
            <p:nvSpPr>
              <p:cNvPr id="18"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19"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0"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1"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91898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AU"/>
              <a:t>Innovate. Improve. Grow.</a:t>
            </a:r>
            <a:endParaRPr lang="en-AU" dirty="0"/>
          </a:p>
        </p:txBody>
      </p:sp>
      <p:sp>
        <p:nvSpPr>
          <p:cNvPr id="5"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63885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5" name="Content Placeholder 2"/>
          <p:cNvSpPr>
            <a:spLocks noGrp="1"/>
          </p:cNvSpPr>
          <p:nvPr>
            <p:ph idx="1"/>
          </p:nvPr>
        </p:nvSpPr>
        <p:spPr>
          <a:xfrm>
            <a:off x="360000" y="1276350"/>
            <a:ext cx="8460000" cy="4559300"/>
          </a:xfrm>
        </p:spPr>
        <p:txBody>
          <a:bodyPr/>
          <a:lstStyle>
            <a:lvl1pPr>
              <a:lnSpc>
                <a:spcPct val="85000"/>
              </a:lnSpc>
              <a:spcAft>
                <a:spcPts val="0"/>
              </a:spcAft>
              <a:buFontTx/>
              <a:buNone/>
              <a:defRPr sz="4000" b="1">
                <a:solidFill>
                  <a:schemeClr val="accent1">
                    <a:lumMod val="75000"/>
                  </a:schemeClr>
                </a:solidFill>
              </a:defRPr>
            </a:lvl1pPr>
            <a:lvl2pPr marL="0" indent="0">
              <a:lnSpc>
                <a:spcPct val="85000"/>
              </a:lnSpc>
              <a:spcAft>
                <a:spcPts val="0"/>
              </a:spcAft>
              <a:buNone/>
              <a:defRPr sz="4000" b="1">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693824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2"/>
        </a:solidFill>
        <a:effectLst/>
      </p:bgPr>
    </p:bg>
    <p:spTree>
      <p:nvGrpSpPr>
        <p:cNvPr id="1" name=""/>
        <p:cNvGrpSpPr/>
        <p:nvPr/>
      </p:nvGrpSpPr>
      <p:grpSpPr>
        <a:xfrm>
          <a:off x="0" y="0"/>
          <a:ext cx="0" cy="0"/>
          <a:chOff x="0" y="0"/>
          <a:chExt cx="0" cy="0"/>
        </a:xfrm>
      </p:grpSpPr>
      <p:grpSp>
        <p:nvGrpSpPr>
          <p:cNvPr id="31" name="Group 30"/>
          <p:cNvGrpSpPr/>
          <p:nvPr userDrawn="1"/>
        </p:nvGrpSpPr>
        <p:grpSpPr>
          <a:xfrm>
            <a:off x="-7938" y="6056313"/>
            <a:ext cx="9161463" cy="801687"/>
            <a:chOff x="-7938" y="6056313"/>
            <a:chExt cx="9161463" cy="801687"/>
          </a:xfrm>
        </p:grpSpPr>
        <p:sp>
          <p:nvSpPr>
            <p:cNvPr id="32"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33" name="Group 1"/>
            <p:cNvGrpSpPr>
              <a:grpSpLocks/>
            </p:cNvGrpSpPr>
            <p:nvPr userDrawn="1"/>
          </p:nvGrpSpPr>
          <p:grpSpPr bwMode="auto">
            <a:xfrm>
              <a:off x="1588" y="6065838"/>
              <a:ext cx="9142412" cy="690562"/>
              <a:chOff x="1495" y="6065893"/>
              <a:chExt cx="9143026" cy="690563"/>
            </a:xfrm>
          </p:grpSpPr>
          <p:sp>
            <p:nvSpPr>
              <p:cNvPr id="35"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chemeClr val="accent2">
                  <a:lumMod val="75000"/>
                </a:schemeClr>
              </a:solidFill>
              <a:ln>
                <a:noFill/>
              </a:ln>
            </p:spPr>
            <p:txBody>
              <a:bodyPr/>
              <a:lstStyle/>
              <a:p>
                <a:pPr>
                  <a:defRPr/>
                </a:pPr>
                <a:endParaRPr lang="en-AU" dirty="0"/>
              </a:p>
            </p:txBody>
          </p:sp>
          <p:sp>
            <p:nvSpPr>
              <p:cNvPr id="36"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7"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8"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sp>
        <p:nvSpPr>
          <p:cNvPr id="39" name="Text Placeholder 8"/>
          <p:cNvSpPr>
            <a:spLocks noGrp="1"/>
          </p:cNvSpPr>
          <p:nvPr>
            <p:ph type="body" sz="quarter" idx="10"/>
          </p:nvPr>
        </p:nvSpPr>
        <p:spPr>
          <a:xfrm>
            <a:off x="360000" y="1276350"/>
            <a:ext cx="7477125" cy="4559301"/>
          </a:xfrm>
        </p:spPr>
        <p:txBody>
          <a:bodyPr/>
          <a:lstStyle>
            <a:lvl1pPr>
              <a:spcAft>
                <a:spcPts val="0"/>
              </a:spcAft>
              <a:buFontTx/>
              <a:buNone/>
              <a:defRPr sz="4400" b="1">
                <a:solidFill>
                  <a:schemeClr val="accent1"/>
                </a:solidFill>
              </a:defRPr>
            </a:lvl1pPr>
            <a:lvl2pPr marL="0" indent="0">
              <a:lnSpc>
                <a:spcPct val="75000"/>
              </a:lnSpc>
              <a:spcAft>
                <a:spcPts val="850"/>
              </a:spcAft>
              <a:buNone/>
              <a:defRPr sz="4400" b="1">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
        <p:nvSpPr>
          <p:cNvPr id="12" name="Footer Placeholder 3"/>
          <p:cNvSpPr>
            <a:spLocks noGrp="1"/>
          </p:cNvSpPr>
          <p:nvPr>
            <p:ph type="ftr" sz="quarter" idx="11"/>
          </p:nvPr>
        </p:nvSpPr>
        <p:spPr>
          <a:xfrm>
            <a:off x="677991" y="6504332"/>
            <a:ext cx="6083845" cy="124274"/>
          </a:xfrm>
        </p:spPr>
        <p:txBody>
          <a:bodyPr/>
          <a:lstStyle/>
          <a:p>
            <a:r>
              <a:rPr lang="en-AU"/>
              <a:t>Innovate. Improve. Grow.</a:t>
            </a:r>
            <a:endParaRPr lang="en-AU" dirty="0"/>
          </a:p>
        </p:txBody>
      </p:sp>
      <p:sp>
        <p:nvSpPr>
          <p:cNvPr id="13"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864123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accent1"/>
        </a:solidFill>
        <a:effectLst/>
      </p:bgPr>
    </p:bg>
    <p:spTree>
      <p:nvGrpSpPr>
        <p:cNvPr id="1" name=""/>
        <p:cNvGrpSpPr/>
        <p:nvPr/>
      </p:nvGrpSpPr>
      <p:grpSpPr>
        <a:xfrm>
          <a:off x="0" y="0"/>
          <a:ext cx="0" cy="0"/>
          <a:chOff x="0" y="0"/>
          <a:chExt cx="0" cy="0"/>
        </a:xfrm>
      </p:grpSpPr>
      <p:grpSp>
        <p:nvGrpSpPr>
          <p:cNvPr id="2" name="Group 28"/>
          <p:cNvGrpSpPr/>
          <p:nvPr userDrawn="1"/>
        </p:nvGrpSpPr>
        <p:grpSpPr>
          <a:xfrm>
            <a:off x="608" y="5500319"/>
            <a:ext cx="9167813" cy="996950"/>
            <a:chOff x="608" y="5500319"/>
            <a:chExt cx="9167813" cy="996950"/>
          </a:xfrm>
        </p:grpSpPr>
        <p:grpSp>
          <p:nvGrpSpPr>
            <p:cNvPr id="4"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3717032"/>
            <a:ext cx="6121438" cy="1539200"/>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sp>
        <p:nvSpPr>
          <p:cNvPr id="23" name="Title 22"/>
          <p:cNvSpPr>
            <a:spLocks noGrp="1"/>
          </p:cNvSpPr>
          <p:nvPr>
            <p:ph type="title"/>
          </p:nvPr>
        </p:nvSpPr>
        <p:spPr>
          <a:xfrm>
            <a:off x="358776" y="2744924"/>
            <a:ext cx="8461374" cy="852487"/>
          </a:xfrm>
        </p:spPr>
        <p:txBody>
          <a:bodyPr>
            <a:noAutofit/>
          </a:bodyPr>
          <a:lstStyle>
            <a:lvl1pPr>
              <a:defRPr sz="5500">
                <a:solidFill>
                  <a:schemeClr val="bg1"/>
                </a:solidFill>
              </a:defRPr>
            </a:lvl1pPr>
          </a:lstStyle>
          <a:p>
            <a:r>
              <a:rPr lang="en-US"/>
              <a:t>Click to edit Master title style</a:t>
            </a:r>
            <a:endParaRPr lang="en-AU" dirty="0"/>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accent1"/>
        </a:solidFill>
        <a:effectLst/>
      </p:bgPr>
    </p:bg>
    <p:spTree>
      <p:nvGrpSpPr>
        <p:cNvPr id="1" name=""/>
        <p:cNvGrpSpPr/>
        <p:nvPr/>
      </p:nvGrpSpPr>
      <p:grpSpPr>
        <a:xfrm>
          <a:off x="0" y="0"/>
          <a:ext cx="0" cy="0"/>
          <a:chOff x="0" y="0"/>
          <a:chExt cx="0" cy="0"/>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2168860"/>
            <a:ext cx="6121438" cy="3087372"/>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Tree>
    <p:extLst>
      <p:ext uri="{BB962C8B-B14F-4D97-AF65-F5344CB8AC3E}">
        <p14:creationId xmlns:p14="http://schemas.microsoft.com/office/powerpoint/2010/main" val="4130685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58775"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781550"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p:cNvSpPr>
            <a:spLocks noGrp="1"/>
          </p:cNvSpPr>
          <p:nvPr>
            <p:ph type="ftr" sz="quarter" idx="11"/>
          </p:nvPr>
        </p:nvSpPr>
        <p:spPr/>
        <p:txBody>
          <a:bodyPr/>
          <a:lstStyle/>
          <a:p>
            <a:r>
              <a:rPr lang="en-AU"/>
              <a:t>Innovate. Improve. Grow.</a:t>
            </a:r>
            <a:endParaRPr lang="en-AU" dirty="0"/>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Tree>
    <p:extLst>
      <p:ext uri="{BB962C8B-B14F-4D97-AF65-F5344CB8AC3E}">
        <p14:creationId xmlns:p14="http://schemas.microsoft.com/office/powerpoint/2010/main" val="3997753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Tree>
    <p:extLst>
      <p:ext uri="{BB962C8B-B14F-4D97-AF65-F5344CB8AC3E}">
        <p14:creationId xmlns:p14="http://schemas.microsoft.com/office/powerpoint/2010/main" val="1859342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5409" cy="6140081"/>
            <a:chOff x="-26988" y="357188"/>
            <a:chExt cx="9195409" cy="6140081"/>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nvGrpSpPr>
            <p:cNvPr id="30" name="Group 66"/>
            <p:cNvGrpSpPr>
              <a:grpSpLocks/>
            </p:cNvGrpSpPr>
            <p:nvPr userDrawn="1"/>
          </p:nvGrpSpPr>
          <p:grpSpPr bwMode="auto">
            <a:xfrm>
              <a:off x="-26988" y="357188"/>
              <a:ext cx="9178926" cy="2571750"/>
              <a:chOff x="-17463" y="357188"/>
              <a:chExt cx="9186863" cy="2571750"/>
            </a:xfrm>
          </p:grpSpPr>
          <p:sp>
            <p:nvSpPr>
              <p:cNvPr id="3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3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4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4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4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pPr lvl="0"/>
            <a:r>
              <a:rPr lang="en-US"/>
              <a:t>Click to edit Master text styles</a:t>
            </a:r>
          </a:p>
        </p:txBody>
      </p:sp>
      <p:pic>
        <p:nvPicPr>
          <p:cNvPr id="61" name="Picture 6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2647630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grpSp>
        <p:nvGrpSpPr>
          <p:cNvPr id="14" name="Group 13"/>
          <p:cNvGrpSpPr/>
          <p:nvPr userDrawn="1"/>
        </p:nvGrpSpPr>
        <p:grpSpPr>
          <a:xfrm>
            <a:off x="-7938" y="6056313"/>
            <a:ext cx="9161463" cy="801687"/>
            <a:chOff x="-7938" y="6056313"/>
            <a:chExt cx="9161463" cy="801687"/>
          </a:xfrm>
        </p:grpSpPr>
        <p:sp>
          <p:nvSpPr>
            <p:cNvPr id="15"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grpSp>
          <p:nvGrpSpPr>
            <p:cNvPr id="16" name="Group 1"/>
            <p:cNvGrpSpPr>
              <a:grpSpLocks/>
            </p:cNvGrpSpPr>
            <p:nvPr userDrawn="1"/>
          </p:nvGrpSpPr>
          <p:grpSpPr bwMode="auto">
            <a:xfrm>
              <a:off x="1588" y="6065838"/>
              <a:ext cx="9142412" cy="690562"/>
              <a:chOff x="1495" y="6065893"/>
              <a:chExt cx="9143026" cy="690563"/>
            </a:xfrm>
          </p:grpSpPr>
          <p:sp>
            <p:nvSpPr>
              <p:cNvPr id="18"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solidFill>
                    <a:prstClr val="black"/>
                  </a:solidFill>
                </a:endParaRPr>
              </a:p>
            </p:txBody>
          </p:sp>
          <p:sp>
            <p:nvSpPr>
              <p:cNvPr id="19"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solidFill>
                    <a:prstClr val="black"/>
                  </a:solidFill>
                </a:endParaRPr>
              </a:p>
            </p:txBody>
          </p:sp>
          <p:sp>
            <p:nvSpPr>
              <p:cNvPr id="20"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21"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solidFill>
                    <a:prstClr val="black"/>
                  </a:solidFill>
                </a:endParaRPr>
              </a:p>
            </p:txBody>
          </p:sp>
        </p:grpSp>
      </p:gr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336701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solidFill>
                    <a:prstClr val="black"/>
                  </a:solidFill>
                </a:endParaRPr>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solidFill>
                    <a:prstClr val="black"/>
                  </a:solidFill>
                </a:endParaRPr>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solidFill>
                    <a:prstClr val="black"/>
                  </a:solidFill>
                </a:endParaRPr>
              </a:p>
            </p:txBody>
          </p:sp>
        </p:grpSp>
      </p:gr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24352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ollaborator logo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grpSp>
        <p:nvGrpSpPr>
          <p:cNvPr id="7" name="Group 6"/>
          <p:cNvGrpSpPr/>
          <p:nvPr userDrawn="1"/>
        </p:nvGrpSpPr>
        <p:grpSpPr>
          <a:xfrm>
            <a:off x="1497" y="5500319"/>
            <a:ext cx="9170984" cy="1357681"/>
            <a:chOff x="1497" y="5500319"/>
            <a:chExt cx="9170984" cy="1357681"/>
          </a:xfrm>
        </p:grpSpPr>
        <p:sp>
          <p:nvSpPr>
            <p:cNvPr id="8" name="Rectangle 7"/>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9"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nvGrpSpPr>
            <p:cNvPr id="14" name="Group 19"/>
            <p:cNvGrpSpPr/>
            <p:nvPr userDrawn="1"/>
          </p:nvGrpSpPr>
          <p:grpSpPr>
            <a:xfrm>
              <a:off x="360000" y="5807505"/>
              <a:ext cx="814388" cy="95250"/>
              <a:chOff x="3495675" y="5969000"/>
              <a:chExt cx="814388" cy="95250"/>
            </a:xfrm>
            <a:solidFill>
              <a:schemeClr val="accent1"/>
            </a:solidFill>
          </p:grpSpPr>
          <p:sp>
            <p:nvSpPr>
              <p:cNvPr id="1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1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2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2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2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2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2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2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2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520713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 Collaborator logos">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9469" cy="6500812"/>
            <a:chOff x="-26988" y="357188"/>
            <a:chExt cx="9199469" cy="6500812"/>
          </a:xfrm>
        </p:grpSpPr>
        <p:grpSp>
          <p:nvGrpSpPr>
            <p:cNvPr id="29" name="Group 66"/>
            <p:cNvGrpSpPr>
              <a:grpSpLocks/>
            </p:cNvGrpSpPr>
            <p:nvPr userDrawn="1"/>
          </p:nvGrpSpPr>
          <p:grpSpPr bwMode="auto">
            <a:xfrm>
              <a:off x="-26988" y="357188"/>
              <a:ext cx="9178926" cy="2571750"/>
              <a:chOff x="-17463" y="357188"/>
              <a:chExt cx="9186863" cy="2571750"/>
            </a:xfrm>
          </p:grpSpPr>
          <p:sp>
            <p:nvSpPr>
              <p:cNvPr id="5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5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6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6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6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nvGrpSpPr>
            <p:cNvPr id="30" name="Group 29"/>
            <p:cNvGrpSpPr/>
            <p:nvPr userDrawn="1"/>
          </p:nvGrpSpPr>
          <p:grpSpPr>
            <a:xfrm>
              <a:off x="1497" y="5500319"/>
              <a:ext cx="9170984" cy="1357681"/>
              <a:chOff x="1497" y="5500319"/>
              <a:chExt cx="9170984" cy="1357681"/>
            </a:xfrm>
          </p:grpSpPr>
          <p:sp>
            <p:nvSpPr>
              <p:cNvPr id="31" name="Rectangle 30"/>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grpSp>
            <p:nvGrpSpPr>
              <p:cNvPr id="32" name="Group 31"/>
              <p:cNvGrpSpPr/>
              <p:nvPr userDrawn="1"/>
            </p:nvGrpSpPr>
            <p:grpSpPr>
              <a:xfrm>
                <a:off x="1497" y="5500319"/>
                <a:ext cx="9170984" cy="996231"/>
                <a:chOff x="1497" y="5500319"/>
                <a:chExt cx="9170984" cy="996231"/>
              </a:xfrm>
            </p:grpSpPr>
            <p:sp>
              <p:nvSpPr>
                <p:cNvPr id="47"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8"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9"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0"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34" name="Group 19"/>
              <p:cNvGrpSpPr/>
              <p:nvPr userDrawn="1"/>
            </p:nvGrpSpPr>
            <p:grpSpPr>
              <a:xfrm>
                <a:off x="360000" y="5807505"/>
                <a:ext cx="814388" cy="95250"/>
                <a:chOff x="3495675" y="5969000"/>
                <a:chExt cx="814388" cy="95250"/>
              </a:xfrm>
              <a:solidFill>
                <a:schemeClr val="accent1"/>
              </a:solidFill>
            </p:grpSpPr>
            <p:sp>
              <p:nvSpPr>
                <p:cNvPr id="3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4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4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4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4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4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63" name="Picture 6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63796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280961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50478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54646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6" name="Text Placeholder 7"/>
          <p:cNvSpPr>
            <a:spLocks noGrp="1"/>
          </p:cNvSpPr>
          <p:nvPr>
            <p:ph type="body" sz="quarter" idx="13" hasCustomPrompt="1"/>
          </p:nvPr>
        </p:nvSpPr>
        <p:spPr>
          <a:xfrm>
            <a:off x="360363" y="270000"/>
            <a:ext cx="8460000" cy="853200"/>
          </a:xfrm>
        </p:spPr>
        <p:txBody>
          <a:bodyPr>
            <a:normAutofit/>
          </a:bodyPr>
          <a:lstStyle>
            <a:lvl1pPr marL="0" indent="0">
              <a:lnSpc>
                <a:spcPct val="100000"/>
              </a:lnSpc>
              <a:spcBef>
                <a:spcPts val="0"/>
              </a:spcBef>
              <a:spcAft>
                <a:spcPts val="300"/>
              </a:spcAft>
              <a:buNone/>
              <a:defRPr sz="3200" b="1">
                <a:solidFill>
                  <a:schemeClr val="accent2"/>
                </a:solidFill>
              </a:defRPr>
            </a:lvl1pPr>
            <a:lvl2pPr marL="0" indent="0">
              <a:lnSpc>
                <a:spcPct val="80000"/>
              </a:lnSpc>
              <a:spcBef>
                <a:spcPts val="0"/>
              </a:spcBef>
              <a:buNone/>
              <a:defRPr sz="2200" b="1">
                <a:solidFill>
                  <a:schemeClr val="accent1">
                    <a:lumMod val="75000"/>
                  </a:schemeClr>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dirty="0"/>
              <a:t>Click to edit Master title style</a:t>
            </a:r>
          </a:p>
          <a:p>
            <a:pPr lvl="1"/>
            <a:r>
              <a:rPr lang="en-US" dirty="0"/>
              <a:t>Second level</a:t>
            </a:r>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59831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58775"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781550"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p:cNvSpPr>
            <a:spLocks noGrp="1"/>
          </p:cNvSpPr>
          <p:nvPr>
            <p:ph type="ftr" sz="quarter" idx="11"/>
          </p:nvPr>
        </p:nvSpPr>
        <p:spPr/>
        <p:txBody>
          <a:bodyPr/>
          <a:lstStyle/>
          <a:p>
            <a:r>
              <a:rPr lang="en-AU"/>
              <a:t>Innovate. Improve. Grow.</a:t>
            </a:r>
            <a:endParaRPr lang="en-AU" dirty="0"/>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0471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wmf"/><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9525" y="6051550"/>
            <a:ext cx="9169400" cy="849313"/>
            <a:chOff x="-9525" y="6051550"/>
            <a:chExt cx="9169400" cy="849313"/>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31" name="Picture 30"/>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p>
        </p:txBody>
      </p:sp>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55" r:id="rId5"/>
    <p:sldLayoutId id="2147483683" r:id="rId6"/>
    <p:sldLayoutId id="2147483680" r:id="rId7"/>
    <p:sldLayoutId id="2147483679" r:id="rId8"/>
    <p:sldLayoutId id="2147483661" r:id="rId9"/>
    <p:sldLayoutId id="2147483663" r:id="rId10"/>
    <p:sldLayoutId id="2147483684" r:id="rId11"/>
    <p:sldLayoutId id="2147483664" r:id="rId12"/>
    <p:sldLayoutId id="2147483667" r:id="rId13"/>
    <p:sldLayoutId id="2147483665" r:id="rId14"/>
    <p:sldLayoutId id="2147483682" r:id="rId15"/>
    <p:sldLayoutId id="2147483681" r:id="rId16"/>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solidFill>
                  <a:prstClr val="black"/>
                </a:solidFill>
              </a:endParaRPr>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solidFill>
                  <a:prstClr val="black"/>
                </a:solidFill>
              </a:endParaRPr>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solidFill>
                  <a:prstClr val="black"/>
                </a:solidFill>
              </a:endParaRPr>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solidFill>
                  <a:prstClr val="black"/>
                </a:solidFill>
              </a:endParaRPr>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solidFill>
                  <a:prstClr val="black"/>
                </a:solidFill>
              </a:endParaRPr>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solidFill>
                <a:prstClr val="black"/>
              </a:solidFill>
            </a:endParaRPr>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solidFill>
                <a:prstClr val="black"/>
              </a:solidFill>
            </a:endParaRPr>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pic>
        <p:nvPicPr>
          <p:cNvPr id="21" name="Pictur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spTree>
    <p:extLst>
      <p:ext uri="{BB962C8B-B14F-4D97-AF65-F5344CB8AC3E}">
        <p14:creationId xmlns:p14="http://schemas.microsoft.com/office/powerpoint/2010/main" val="3427507663"/>
      </p:ext>
    </p:extLst>
  </p:cSld>
  <p:clrMap bg1="lt1" tx1="dk1" bg2="lt2" tx2="dk2" accent1="accent1" accent2="accent2" accent3="accent3" accent4="accent4" accent5="accent5" accent6="accent6" hlink="hlink" folHlink="folHlink"/>
  <p:sldLayoutIdLst>
    <p:sldLayoutId id="2147483725" r:id="rId1"/>
    <p:sldLayoutId id="2147483729" r:id="rId2"/>
    <p:sldLayoutId id="2147483730" r:id="rId3"/>
    <p:sldLayoutId id="2147483731" r:id="rId4"/>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solidFill>
                  <a:prstClr val="black"/>
                </a:solidFill>
              </a:endParaRPr>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solidFill>
                  <a:prstClr val="black"/>
                </a:solidFill>
              </a:endParaRPr>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solidFill>
                  <a:prstClr val="black"/>
                </a:solidFill>
              </a:endParaRPr>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solidFill>
                  <a:prstClr val="black"/>
                </a:solidFill>
              </a:endParaRPr>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solidFill>
                  <a:prstClr val="black"/>
                </a:solidFill>
              </a:endParaRPr>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solidFill>
                <a:prstClr val="black"/>
              </a:solidFill>
            </a:endParaRPr>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solidFill>
                <a:prstClr val="black"/>
              </a:solidFill>
            </a:endParaRPr>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spTree>
    <p:extLst>
      <p:ext uri="{BB962C8B-B14F-4D97-AF65-F5344CB8AC3E}">
        <p14:creationId xmlns:p14="http://schemas.microsoft.com/office/powerpoint/2010/main" val="3007151296"/>
      </p:ext>
    </p:extLst>
  </p:cSld>
  <p:clrMap bg1="lt1" tx1="dk1" bg2="lt2" tx2="dk2" accent1="accent1" accent2="accent2" accent3="accent3" accent4="accent4" accent5="accent5" accent6="accent6" hlink="hlink" folHlink="folHlink"/>
  <p:sldLayoutIdLst>
    <p:sldLayoutId id="2147483743" r:id="rId1"/>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1190" y="1268413"/>
            <a:ext cx="8453159" cy="3240000"/>
          </a:xfrm>
        </p:spPr>
        <p:txBody>
          <a:bodyPr>
            <a:noAutofit/>
          </a:bodyPr>
          <a:lstStyle/>
          <a:p>
            <a:pPr>
              <a:lnSpc>
                <a:spcPct val="80000"/>
              </a:lnSpc>
            </a:pPr>
            <a:r>
              <a:rPr lang="en-AU" sz="7000" dirty="0"/>
              <a:t>Innovate.</a:t>
            </a:r>
            <a:br>
              <a:rPr lang="en-AU" sz="7000" dirty="0"/>
            </a:br>
            <a:r>
              <a:rPr lang="en-AU" sz="7000" dirty="0"/>
              <a:t>Improve.</a:t>
            </a:r>
            <a:br>
              <a:rPr lang="en-AU" sz="7000" dirty="0"/>
            </a:br>
            <a:r>
              <a:rPr lang="en-AU" sz="7000" dirty="0"/>
              <a:t>Grow.</a:t>
            </a:r>
          </a:p>
        </p:txBody>
      </p:sp>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r="51500"/>
          <a:stretch/>
        </p:blipFill>
        <p:spPr>
          <a:xfrm>
            <a:off x="211544" y="6021288"/>
            <a:ext cx="999322" cy="780290"/>
          </a:xfrm>
          <a:prstGeom prst="rect">
            <a:avLst/>
          </a:prstGeom>
        </p:spPr>
      </p:pic>
      <p:sp>
        <p:nvSpPr>
          <p:cNvPr id="5" name="Rectangle 4"/>
          <p:cNvSpPr/>
          <p:nvPr/>
        </p:nvSpPr>
        <p:spPr>
          <a:xfrm>
            <a:off x="358775" y="5119536"/>
            <a:ext cx="6517481" cy="184666"/>
          </a:xfrm>
          <a:prstGeom prst="rect">
            <a:avLst/>
          </a:prstGeom>
        </p:spPr>
        <p:txBody>
          <a:bodyPr wrap="square" lIns="0" tIns="0" rIns="0" bIns="0">
            <a:spAutoFit/>
          </a:bodyPr>
          <a:lstStyle/>
          <a:p>
            <a:r>
              <a:rPr lang="en-AU" sz="1200" b="1" dirty="0">
                <a:solidFill>
                  <a:srgbClr val="FFFFFF"/>
                </a:solidFill>
              </a:rPr>
              <a:t>WEAVER: HEXAPOD ROBOT WITH 5DOF LIMBS FOR NAVIGATING ON UNSTRUCTURED TERRAIN.</a:t>
            </a:r>
          </a:p>
        </p:txBody>
      </p:sp>
    </p:spTree>
    <p:extLst>
      <p:ext uri="{BB962C8B-B14F-4D97-AF65-F5344CB8AC3E}">
        <p14:creationId xmlns:p14="http://schemas.microsoft.com/office/powerpoint/2010/main" val="3789849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358775" y="5580453"/>
            <a:ext cx="6517481" cy="184666"/>
          </a:xfrm>
          <a:prstGeom prst="rect">
            <a:avLst/>
          </a:prstGeom>
        </p:spPr>
        <p:txBody>
          <a:bodyPr wrap="square" lIns="0" tIns="0" rIns="0" bIns="0">
            <a:spAutoFit/>
          </a:bodyPr>
          <a:lstStyle/>
          <a:p>
            <a:r>
              <a:rPr lang="en-AU" sz="1200" b="1" dirty="0">
                <a:solidFill>
                  <a:srgbClr val="FFFFFF"/>
                </a:solidFill>
              </a:rPr>
              <a:t>WEAVER: HEXAPOD ROBOT WITH 5DOF LIMBS FOR NAVIGATING ON UNSTRUCTURED TERRAIN.</a:t>
            </a:r>
          </a:p>
        </p:txBody>
      </p:sp>
      <p:sp>
        <p:nvSpPr>
          <p:cNvPr id="6" name="Rectangle 5"/>
          <p:cNvSpPr/>
          <p:nvPr/>
        </p:nvSpPr>
        <p:spPr>
          <a:xfrm>
            <a:off x="372816" y="3429000"/>
            <a:ext cx="4704009" cy="1804492"/>
          </a:xfrm>
          <a:prstGeom prst="rect">
            <a:avLst/>
          </a:prstGeom>
          <a:solidFill>
            <a:schemeClr val="accent2"/>
          </a:solidFill>
        </p:spPr>
        <p:txBody>
          <a:bodyPr wrap="square" lIns="288000" tIns="144000" rIns="216000" bIns="180000">
            <a:spAutoFit/>
          </a:bodyPr>
          <a:lstStyle/>
          <a:p>
            <a:r>
              <a:rPr lang="en-AU" sz="1600" dirty="0">
                <a:solidFill>
                  <a:schemeClr val="bg1"/>
                </a:solidFill>
                <a:cs typeface="Calibri"/>
              </a:rPr>
              <a:t>CSIRO’s Data61 is Australia’s leading data innovation group. </a:t>
            </a:r>
          </a:p>
          <a:p>
            <a:endParaRPr lang="en-AU" sz="1600" dirty="0">
              <a:solidFill>
                <a:schemeClr val="bg1"/>
              </a:solidFill>
              <a:cs typeface="Calibri"/>
            </a:endParaRPr>
          </a:p>
          <a:p>
            <a:r>
              <a:rPr lang="en-AU" sz="1600" dirty="0">
                <a:solidFill>
                  <a:schemeClr val="bg1"/>
                </a:solidFill>
                <a:cs typeface="Calibri"/>
              </a:rPr>
              <a:t>Data61 is world leading in the domain of </a:t>
            </a:r>
            <a:br>
              <a:rPr lang="en-AU" sz="1600" dirty="0">
                <a:solidFill>
                  <a:schemeClr val="bg1"/>
                </a:solidFill>
                <a:cs typeface="Calibri"/>
              </a:rPr>
            </a:br>
            <a:r>
              <a:rPr lang="en-AU" sz="1600" dirty="0">
                <a:solidFill>
                  <a:schemeClr val="bg1"/>
                </a:solidFill>
                <a:cs typeface="Calibri"/>
              </a:rPr>
              <a:t>data-centric R&amp;D and the early stages  of commercialising data-centric </a:t>
            </a:r>
            <a:r>
              <a:rPr lang="en-AU" sz="1600" dirty="0">
                <a:solidFill>
                  <a:schemeClr val="bg1"/>
                </a:solidFill>
              </a:rPr>
              <a:t>solutions. </a:t>
            </a:r>
          </a:p>
        </p:txBody>
      </p:sp>
      <p:sp>
        <p:nvSpPr>
          <p:cNvPr id="7" name="Title 4"/>
          <p:cNvSpPr txBox="1">
            <a:spLocks/>
          </p:cNvSpPr>
          <p:nvPr/>
        </p:nvSpPr>
        <p:spPr>
          <a:xfrm>
            <a:off x="358776" y="2528900"/>
            <a:ext cx="4718049" cy="756084"/>
          </a:xfrm>
          <a:prstGeom prst="rect">
            <a:avLst/>
          </a:prstGeom>
        </p:spPr>
        <p:txBody>
          <a:bodyPr vert="horz" lIns="0" tIns="0" rIns="0" bIns="0" rtlCol="0" anchor="t" anchorCtr="0">
            <a:normAutofit/>
          </a:bodyPr>
          <a:lstStyle>
            <a:lvl1pPr algn="l" defTabSz="914400" rtl="0" eaLnBrk="1" latinLnBrk="0" hangingPunct="1">
              <a:spcBef>
                <a:spcPct val="0"/>
              </a:spcBef>
              <a:buNone/>
              <a:defRPr sz="3600" b="1" kern="1200">
                <a:solidFill>
                  <a:schemeClr val="accent2"/>
                </a:solidFill>
                <a:latin typeface="+mj-lt"/>
                <a:ea typeface="+mj-ea"/>
                <a:cs typeface="+mj-cs"/>
              </a:defRPr>
            </a:lvl1pPr>
          </a:lstStyle>
          <a:p>
            <a:r>
              <a:rPr lang="en-AU" sz="4400" dirty="0">
                <a:solidFill>
                  <a:srgbClr val="FFFFFF"/>
                </a:solidFill>
              </a:rPr>
              <a:t>Data61</a:t>
            </a:r>
          </a:p>
        </p:txBody>
      </p:sp>
      <p:sp>
        <p:nvSpPr>
          <p:cNvPr id="3" name="Footer Placeholder 2"/>
          <p:cNvSpPr>
            <a:spLocks noGrp="1"/>
          </p:cNvSpPr>
          <p:nvPr>
            <p:ph type="ftr" sz="quarter" idx="11"/>
          </p:nvPr>
        </p:nvSpPr>
        <p:spPr/>
        <p:txBody>
          <a:bodyPr/>
          <a:lstStyle/>
          <a:p>
            <a:r>
              <a:rPr lang="en-AU"/>
              <a:t>Innovate. Improve. Grow.</a:t>
            </a:r>
            <a:endParaRPr lang="en-AU" dirty="0"/>
          </a:p>
        </p:txBody>
      </p:sp>
      <p:sp>
        <p:nvSpPr>
          <p:cNvPr id="4" name="Slide Number Placeholder 3"/>
          <p:cNvSpPr>
            <a:spLocks noGrp="1"/>
          </p:cNvSpPr>
          <p:nvPr>
            <p:ph type="sldNum" sz="quarter" idx="4"/>
          </p:nvPr>
        </p:nvSpPr>
        <p:spPr/>
        <p:txBody>
          <a:bodyPr/>
          <a:lstStyle/>
          <a:p>
            <a:fld id="{2ABE124A-B5C5-46E0-B944-45307B126769}" type="slidenum">
              <a:rPr lang="en-AU" smtClean="0">
                <a:solidFill>
                  <a:srgbClr val="FFFFFF"/>
                </a:solidFill>
              </a:rPr>
              <a:pPr/>
              <a:t>2</a:t>
            </a:fld>
            <a:r>
              <a:rPr lang="en-AU">
                <a:solidFill>
                  <a:srgbClr val="FFFFFF"/>
                </a:solidFill>
              </a:rPr>
              <a:t>  |</a:t>
            </a:r>
            <a:endParaRPr lang="en-AU" dirty="0">
              <a:solidFill>
                <a:srgbClr val="FFFFFF"/>
              </a:solidFill>
            </a:endParaRPr>
          </a:p>
        </p:txBody>
      </p:sp>
    </p:spTree>
    <p:extLst>
      <p:ext uri="{BB962C8B-B14F-4D97-AF65-F5344CB8AC3E}">
        <p14:creationId xmlns:p14="http://schemas.microsoft.com/office/powerpoint/2010/main" val="4191936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4400" dirty="0"/>
              <a:t>Key capabilities and technologies</a:t>
            </a:r>
          </a:p>
        </p:txBody>
      </p:sp>
      <p:sp>
        <p:nvSpPr>
          <p:cNvPr id="3" name="Footer Placeholder 2"/>
          <p:cNvSpPr>
            <a:spLocks noGrp="1"/>
          </p:cNvSpPr>
          <p:nvPr>
            <p:ph type="ftr" sz="quarter" idx="11"/>
          </p:nvPr>
        </p:nvSpPr>
        <p:spPr/>
        <p:txBody>
          <a:bodyPr/>
          <a:lstStyle/>
          <a:p>
            <a:r>
              <a:rPr lang="en-AU"/>
              <a:t>Innovate. Improve. Grow.</a:t>
            </a:r>
            <a:endParaRPr lang="en-AU" dirty="0"/>
          </a:p>
        </p:txBody>
      </p:sp>
      <p:sp>
        <p:nvSpPr>
          <p:cNvPr id="8" name="Slide Number Placeholder 7"/>
          <p:cNvSpPr>
            <a:spLocks noGrp="1"/>
          </p:cNvSpPr>
          <p:nvPr>
            <p:ph type="sldNum" sz="quarter" idx="4"/>
          </p:nvPr>
        </p:nvSpPr>
        <p:spPr/>
        <p:txBody>
          <a:bodyPr/>
          <a:lstStyle/>
          <a:p>
            <a:pPr>
              <a:defRPr/>
            </a:pPr>
            <a:fld id="{285AB918-1967-40CC-928C-95388D8B0368}" type="slidenum">
              <a:rPr lang="en-AU" smtClean="0"/>
              <a:pPr>
                <a:defRPr/>
              </a:pPr>
              <a:t>3</a:t>
            </a:fld>
            <a:r>
              <a:rPr lang="en-AU" dirty="0"/>
              <a:t>  |</a:t>
            </a:r>
          </a:p>
        </p:txBody>
      </p:sp>
      <p:sp>
        <p:nvSpPr>
          <p:cNvPr id="6" name="Rectangle 5"/>
          <p:cNvSpPr/>
          <p:nvPr/>
        </p:nvSpPr>
        <p:spPr>
          <a:xfrm>
            <a:off x="367567" y="1268412"/>
            <a:ext cx="2440237" cy="4480423"/>
          </a:xfrm>
          <a:prstGeom prst="rect">
            <a:avLst/>
          </a:prstGeom>
          <a:solidFill>
            <a:schemeClr val="accent2"/>
          </a:solidFill>
        </p:spPr>
        <p:txBody>
          <a:bodyPr wrap="square" lIns="144000" tIns="108000" rIns="108000" bIns="108000">
            <a:noAutofit/>
          </a:bodyPr>
          <a:lstStyle/>
          <a:p>
            <a:pPr>
              <a:spcAft>
                <a:spcPts val="600"/>
              </a:spcAft>
            </a:pPr>
            <a:r>
              <a:rPr lang="en-AU" sz="2000" b="1" dirty="0">
                <a:solidFill>
                  <a:schemeClr val="bg1"/>
                </a:solidFill>
                <a:latin typeface="+mj-lt"/>
              </a:rPr>
              <a:t>Capabilities </a:t>
            </a:r>
          </a:p>
          <a:p>
            <a:pPr marL="285750" indent="-285750">
              <a:spcAft>
                <a:spcPts val="100"/>
              </a:spcAft>
              <a:buFont typeface="Arial" panose="020B0604020202020204" pitchFamily="34" charset="0"/>
              <a:buChar char="•"/>
            </a:pPr>
            <a:r>
              <a:rPr lang="en-AU" sz="1600" dirty="0">
                <a:solidFill>
                  <a:schemeClr val="bg1"/>
                </a:solidFill>
                <a:latin typeface="+mj-lt"/>
                <a:cs typeface="Arial"/>
              </a:rPr>
              <a:t>Data capture and consumption</a:t>
            </a:r>
          </a:p>
          <a:p>
            <a:pPr marL="285750" indent="-285750">
              <a:spcAft>
                <a:spcPts val="100"/>
              </a:spcAft>
              <a:buFont typeface="Arial" panose="020B0604020202020204" pitchFamily="34" charset="0"/>
              <a:buChar char="•"/>
            </a:pPr>
            <a:r>
              <a:rPr lang="en-AU" sz="1600" dirty="0">
                <a:solidFill>
                  <a:schemeClr val="bg1"/>
                </a:solidFill>
                <a:latin typeface="+mj-lt"/>
                <a:cs typeface="Arial"/>
              </a:rPr>
              <a:t>Communications and networking infrastructure</a:t>
            </a:r>
          </a:p>
          <a:p>
            <a:pPr marL="285750" indent="-285750">
              <a:spcAft>
                <a:spcPts val="100"/>
              </a:spcAft>
              <a:buFont typeface="Arial" panose="020B0604020202020204" pitchFamily="34" charset="0"/>
              <a:buChar char="•"/>
            </a:pPr>
            <a:r>
              <a:rPr lang="en-AU" sz="1600" dirty="0">
                <a:solidFill>
                  <a:schemeClr val="bg1"/>
                </a:solidFill>
                <a:latin typeface="+mj-lt"/>
                <a:cs typeface="Arial"/>
              </a:rPr>
              <a:t>Hardware and software</a:t>
            </a:r>
          </a:p>
          <a:p>
            <a:pPr marL="285750" indent="-285750">
              <a:spcAft>
                <a:spcPts val="100"/>
              </a:spcAft>
              <a:buFont typeface="Arial" panose="020B0604020202020204" pitchFamily="34" charset="0"/>
              <a:buChar char="•"/>
            </a:pPr>
            <a:r>
              <a:rPr lang="en-AU" sz="1600" dirty="0">
                <a:solidFill>
                  <a:schemeClr val="bg1"/>
                </a:solidFill>
                <a:latin typeface="+mj-lt"/>
                <a:cs typeface="Arial"/>
              </a:rPr>
              <a:t>Cybersecurity</a:t>
            </a:r>
          </a:p>
          <a:p>
            <a:pPr marL="285750" indent="-285750">
              <a:spcAft>
                <a:spcPts val="100"/>
              </a:spcAft>
              <a:buFont typeface="Arial" panose="020B0604020202020204" pitchFamily="34" charset="0"/>
              <a:buChar char="•"/>
            </a:pPr>
            <a:r>
              <a:rPr lang="en-AU" sz="1600" dirty="0">
                <a:solidFill>
                  <a:schemeClr val="bg1"/>
                </a:solidFill>
                <a:latin typeface="+mj-lt"/>
                <a:cs typeface="Arial"/>
              </a:rPr>
              <a:t>Data statistics, modelling and analytics</a:t>
            </a:r>
          </a:p>
          <a:p>
            <a:pPr marL="285750" indent="-285750">
              <a:spcAft>
                <a:spcPts val="100"/>
              </a:spcAft>
              <a:buFont typeface="Arial" panose="020B0604020202020204" pitchFamily="34" charset="0"/>
              <a:buChar char="•"/>
            </a:pPr>
            <a:r>
              <a:rPr lang="en-AU" sz="1600" dirty="0">
                <a:solidFill>
                  <a:schemeClr val="bg1"/>
                </a:solidFill>
                <a:latin typeface="+mj-lt"/>
                <a:cs typeface="Arial"/>
              </a:rPr>
              <a:t>Decision sciences</a:t>
            </a:r>
          </a:p>
          <a:p>
            <a:pPr marL="285750" indent="-285750">
              <a:spcAft>
                <a:spcPts val="100"/>
              </a:spcAft>
              <a:buFont typeface="Arial" panose="020B0604020202020204" pitchFamily="34" charset="0"/>
              <a:buChar char="•"/>
            </a:pPr>
            <a:r>
              <a:rPr lang="en-AU" sz="1600" dirty="0">
                <a:solidFill>
                  <a:schemeClr val="bg1"/>
                </a:solidFill>
                <a:latin typeface="+mj-lt"/>
                <a:cs typeface="Arial"/>
              </a:rPr>
              <a:t>Behavioural economics and cognitive sciences</a:t>
            </a:r>
          </a:p>
        </p:txBody>
      </p:sp>
      <p:sp>
        <p:nvSpPr>
          <p:cNvPr id="7" name="Rectangle 6"/>
          <p:cNvSpPr/>
          <p:nvPr/>
        </p:nvSpPr>
        <p:spPr>
          <a:xfrm>
            <a:off x="3042140" y="1268412"/>
            <a:ext cx="2591668" cy="4464843"/>
          </a:xfrm>
          <a:prstGeom prst="rect">
            <a:avLst/>
          </a:prstGeom>
          <a:solidFill>
            <a:schemeClr val="accent1"/>
          </a:solidFill>
        </p:spPr>
        <p:txBody>
          <a:bodyPr wrap="square" lIns="144000" tIns="108000" rIns="108000" bIns="108000">
            <a:noAutofit/>
          </a:bodyPr>
          <a:lstStyle/>
          <a:p>
            <a:pPr>
              <a:spcAft>
                <a:spcPts val="600"/>
              </a:spcAft>
            </a:pPr>
            <a:r>
              <a:rPr lang="en-AU" sz="2000" b="1" dirty="0">
                <a:latin typeface="+mj-lt"/>
              </a:rPr>
              <a:t>Technologies</a:t>
            </a:r>
          </a:p>
          <a:p>
            <a:pPr marL="285750" indent="-285750">
              <a:spcAft>
                <a:spcPts val="100"/>
              </a:spcAft>
              <a:buFont typeface="Arial" panose="020B0604020202020204" pitchFamily="34" charset="0"/>
              <a:buChar char="•"/>
            </a:pPr>
            <a:r>
              <a:rPr lang="en-AU" sz="1600" dirty="0" err="1">
                <a:latin typeface="+mj-lt"/>
              </a:rPr>
              <a:t>Blockchain</a:t>
            </a:r>
            <a:endParaRPr lang="en-AU" sz="1600" dirty="0">
              <a:latin typeface="+mj-lt"/>
            </a:endParaRPr>
          </a:p>
          <a:p>
            <a:pPr marL="285750" indent="-285750">
              <a:spcAft>
                <a:spcPts val="100"/>
              </a:spcAft>
              <a:buFont typeface="Arial" panose="020B0604020202020204" pitchFamily="34" charset="0"/>
              <a:buChar char="•"/>
            </a:pPr>
            <a:r>
              <a:rPr lang="en-AU" sz="1600" dirty="0">
                <a:latin typeface="+mj-lt"/>
              </a:rPr>
              <a:t>Privacy enhancing technologies</a:t>
            </a:r>
          </a:p>
          <a:p>
            <a:pPr marL="285750" indent="-285750">
              <a:spcAft>
                <a:spcPts val="100"/>
              </a:spcAft>
              <a:buFont typeface="Arial" panose="020B0604020202020204" pitchFamily="34" charset="0"/>
              <a:buChar char="•"/>
            </a:pPr>
            <a:r>
              <a:rPr lang="en-AU" sz="1600" dirty="0">
                <a:latin typeface="+mj-lt"/>
              </a:rPr>
              <a:t>Data accessibility/ integration</a:t>
            </a:r>
          </a:p>
          <a:p>
            <a:pPr marL="285750" indent="-285750">
              <a:spcAft>
                <a:spcPts val="100"/>
              </a:spcAft>
              <a:buFont typeface="Arial" panose="020B0604020202020204" pitchFamily="34" charset="0"/>
              <a:buChar char="•"/>
            </a:pPr>
            <a:r>
              <a:rPr lang="en-AU" sz="1600" dirty="0">
                <a:latin typeface="+mj-lt"/>
              </a:rPr>
              <a:t>Federated and spatial data systems</a:t>
            </a:r>
          </a:p>
          <a:p>
            <a:pPr marL="285750" indent="-285750">
              <a:spcAft>
                <a:spcPts val="100"/>
              </a:spcAft>
              <a:buFont typeface="Arial" panose="020B0604020202020204" pitchFamily="34" charset="0"/>
              <a:buChar char="•"/>
            </a:pPr>
            <a:r>
              <a:rPr lang="en-AU" sz="1600" dirty="0">
                <a:latin typeface="+mj-lt"/>
              </a:rPr>
              <a:t>Sensing and localisation</a:t>
            </a:r>
          </a:p>
          <a:p>
            <a:pPr marL="285750" indent="-285750">
              <a:spcAft>
                <a:spcPts val="100"/>
              </a:spcAft>
              <a:buFont typeface="Arial" panose="020B0604020202020204" pitchFamily="34" charset="0"/>
              <a:buChar char="•"/>
            </a:pPr>
            <a:r>
              <a:rPr lang="en-AU" sz="1600" dirty="0">
                <a:latin typeface="+mj-lt"/>
              </a:rPr>
              <a:t>Robotics</a:t>
            </a:r>
          </a:p>
          <a:p>
            <a:pPr marL="285750" indent="-285750">
              <a:spcAft>
                <a:spcPts val="100"/>
              </a:spcAft>
              <a:buFont typeface="Arial" panose="020B0604020202020204" pitchFamily="34" charset="0"/>
              <a:buChar char="•"/>
            </a:pPr>
            <a:r>
              <a:rPr lang="en-AU" sz="1600" dirty="0">
                <a:latin typeface="+mj-lt"/>
              </a:rPr>
              <a:t>3D SLAM</a:t>
            </a:r>
          </a:p>
          <a:p>
            <a:pPr marL="285750" indent="-285750">
              <a:spcAft>
                <a:spcPts val="100"/>
              </a:spcAft>
              <a:buFont typeface="Arial" panose="020B0604020202020204" pitchFamily="34" charset="0"/>
              <a:buChar char="•"/>
            </a:pPr>
            <a:r>
              <a:rPr lang="en-AU" sz="1600" dirty="0">
                <a:latin typeface="+mj-lt"/>
              </a:rPr>
              <a:t>Modelling/visualisation</a:t>
            </a:r>
          </a:p>
          <a:p>
            <a:pPr marL="285750" indent="-285750">
              <a:spcAft>
                <a:spcPts val="100"/>
              </a:spcAft>
              <a:buFont typeface="Arial" panose="020B0604020202020204" pitchFamily="34" charset="0"/>
              <a:buChar char="•"/>
            </a:pPr>
            <a:r>
              <a:rPr lang="en-AU" sz="1600" dirty="0">
                <a:latin typeface="+mj-lt"/>
              </a:rPr>
              <a:t>Deep learning</a:t>
            </a:r>
          </a:p>
          <a:p>
            <a:pPr marL="285750" indent="-285750">
              <a:spcAft>
                <a:spcPts val="100"/>
              </a:spcAft>
              <a:buFont typeface="Arial" panose="020B0604020202020204" pitchFamily="34" charset="0"/>
              <a:buChar char="•"/>
            </a:pPr>
            <a:r>
              <a:rPr lang="en-AU" sz="1600" dirty="0">
                <a:latin typeface="+mj-lt"/>
              </a:rPr>
              <a:t>Social media analysis</a:t>
            </a:r>
          </a:p>
        </p:txBody>
      </p:sp>
      <p:pic>
        <p:nvPicPr>
          <p:cNvPr id="9" name="Picture 8" descr="Young male standing in room facing the camera wearing an augmented reality helmet, goggles and backpack "/>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868144" y="1278315"/>
            <a:ext cx="2952005" cy="4454172"/>
          </a:xfrm>
          <a:prstGeom prst="rect">
            <a:avLst/>
          </a:prstGeom>
        </p:spPr>
      </p:pic>
    </p:spTree>
    <p:extLst>
      <p:ext uri="{BB962C8B-B14F-4D97-AF65-F5344CB8AC3E}">
        <p14:creationId xmlns:p14="http://schemas.microsoft.com/office/powerpoint/2010/main" val="2576254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2501" y="0"/>
            <a:ext cx="5651499" cy="1700808"/>
          </a:xfrm>
          <a:solidFill>
            <a:schemeClr val="accent1"/>
          </a:solidFill>
        </p:spPr>
        <p:txBody>
          <a:bodyPr lIns="360000" tIns="288000" rIns="360000" bIns="216000">
            <a:noAutofit/>
          </a:bodyPr>
          <a:lstStyle/>
          <a:p>
            <a:pPr>
              <a:lnSpc>
                <a:spcPct val="90000"/>
              </a:lnSpc>
            </a:pPr>
            <a:r>
              <a:rPr lang="en-AU" sz="2000" b="0" dirty="0"/>
              <a:t>CASE STUDY </a:t>
            </a:r>
            <a:r>
              <a:rPr lang="en-AU" dirty="0"/>
              <a:t/>
            </a:r>
            <a:br>
              <a:rPr lang="en-AU" dirty="0"/>
            </a:br>
            <a:r>
              <a:rPr lang="en-AU" sz="3200" dirty="0"/>
              <a:t>Transport and Logistics : ADAIT Platform</a:t>
            </a:r>
          </a:p>
        </p:txBody>
      </p:sp>
      <p:sp>
        <p:nvSpPr>
          <p:cNvPr id="6" name="Content Placeholder 5"/>
          <p:cNvSpPr>
            <a:spLocks noGrp="1"/>
          </p:cNvSpPr>
          <p:nvPr>
            <p:ph sz="half" idx="1"/>
          </p:nvPr>
        </p:nvSpPr>
        <p:spPr>
          <a:xfrm>
            <a:off x="3492500" y="1700808"/>
            <a:ext cx="5651500" cy="4803524"/>
          </a:xfrm>
          <a:solidFill>
            <a:schemeClr val="bg1"/>
          </a:solidFill>
        </p:spPr>
        <p:txBody>
          <a:bodyPr lIns="360000" tIns="216000" rIns="360000" bIns="216000">
            <a:normAutofit/>
          </a:bodyPr>
          <a:lstStyle/>
          <a:p>
            <a:pPr marL="0" indent="0">
              <a:lnSpc>
                <a:spcPct val="100000"/>
              </a:lnSpc>
              <a:spcBef>
                <a:spcPts val="800"/>
              </a:spcBef>
              <a:spcAft>
                <a:spcPts val="800"/>
              </a:spcAft>
              <a:buNone/>
            </a:pPr>
            <a:r>
              <a:rPr lang="en-AU" sz="1800" dirty="0">
                <a:cs typeface="Arial"/>
              </a:rPr>
              <a:t>Data61 </a:t>
            </a:r>
            <a:r>
              <a:rPr lang="en-AU" sz="1800" spc="-5" dirty="0">
                <a:cs typeface="Arial"/>
              </a:rPr>
              <a:t>is building </a:t>
            </a:r>
            <a:r>
              <a:rPr lang="en-AU" sz="1800" dirty="0">
                <a:cs typeface="Arial"/>
              </a:rPr>
              <a:t>the </a:t>
            </a:r>
            <a:r>
              <a:rPr lang="en-AU" sz="1800" spc="-5" dirty="0">
                <a:cs typeface="Arial"/>
              </a:rPr>
              <a:t>ADAIT </a:t>
            </a:r>
            <a:r>
              <a:rPr lang="en-AU" sz="1800" dirty="0">
                <a:cs typeface="Arial"/>
              </a:rPr>
              <a:t>Platform as part of </a:t>
            </a:r>
            <a:r>
              <a:rPr lang="en-AU" sz="1800" spc="-5" dirty="0">
                <a:cs typeface="Arial"/>
              </a:rPr>
              <a:t>its work </a:t>
            </a:r>
            <a:r>
              <a:rPr lang="en-AU" sz="1800" spc="-10" dirty="0">
                <a:cs typeface="Arial"/>
              </a:rPr>
              <a:t>with </a:t>
            </a:r>
            <a:r>
              <a:rPr lang="en-AU" sz="1800" dirty="0">
                <a:cs typeface="Arial"/>
              </a:rPr>
              <a:t>Transport </a:t>
            </a:r>
            <a:r>
              <a:rPr lang="en-AU" sz="1800" spc="5" dirty="0">
                <a:cs typeface="Arial"/>
              </a:rPr>
              <a:t>for NSW. </a:t>
            </a:r>
          </a:p>
          <a:p>
            <a:pPr marL="0" indent="0">
              <a:lnSpc>
                <a:spcPct val="100000"/>
              </a:lnSpc>
              <a:spcBef>
                <a:spcPts val="800"/>
              </a:spcBef>
              <a:spcAft>
                <a:spcPts val="800"/>
              </a:spcAft>
              <a:buNone/>
            </a:pPr>
            <a:r>
              <a:rPr lang="en-AU" sz="1800" dirty="0">
                <a:cs typeface="Arial"/>
              </a:rPr>
              <a:t>The Platform </a:t>
            </a:r>
            <a:r>
              <a:rPr lang="en-AU" sz="1800" spc="-10" dirty="0">
                <a:cs typeface="Arial"/>
              </a:rPr>
              <a:t>will </a:t>
            </a:r>
            <a:r>
              <a:rPr lang="en-AU" sz="1800" spc="-5" dirty="0">
                <a:cs typeface="Arial"/>
              </a:rPr>
              <a:t>provide </a:t>
            </a:r>
            <a:r>
              <a:rPr lang="en-AU" sz="1800" dirty="0">
                <a:cs typeface="Arial"/>
              </a:rPr>
              <a:t>a complete and </a:t>
            </a:r>
            <a:r>
              <a:rPr lang="en-AU" sz="1800" spc="-5" dirty="0">
                <a:cs typeface="Arial"/>
              </a:rPr>
              <a:t>holistic </a:t>
            </a:r>
            <a:r>
              <a:rPr lang="en-AU" sz="1800" dirty="0">
                <a:cs typeface="Arial"/>
              </a:rPr>
              <a:t>data </a:t>
            </a:r>
            <a:r>
              <a:rPr lang="en-AU" sz="1800" spc="-5" dirty="0">
                <a:cs typeface="Arial"/>
              </a:rPr>
              <a:t>reservoir </a:t>
            </a:r>
            <a:r>
              <a:rPr lang="en-AU" sz="1800" dirty="0">
                <a:cs typeface="Arial"/>
              </a:rPr>
              <a:t>to the State’s transport cluster, </a:t>
            </a:r>
            <a:r>
              <a:rPr lang="en-AU" sz="1800" spc="-5" dirty="0">
                <a:cs typeface="Arial"/>
              </a:rPr>
              <a:t>enabling </a:t>
            </a:r>
            <a:r>
              <a:rPr lang="en-AU" sz="1800" dirty="0">
                <a:cs typeface="Arial"/>
              </a:rPr>
              <a:t>real </a:t>
            </a:r>
            <a:r>
              <a:rPr lang="en-AU" sz="1800" spc="-5" dirty="0">
                <a:cs typeface="Arial"/>
              </a:rPr>
              <a:t>time decision </a:t>
            </a:r>
            <a:r>
              <a:rPr lang="en-AU" sz="1800" dirty="0">
                <a:cs typeface="Arial"/>
              </a:rPr>
              <a:t>making </a:t>
            </a:r>
            <a:r>
              <a:rPr lang="en-AU" sz="1800" spc="5" dirty="0">
                <a:cs typeface="Arial"/>
              </a:rPr>
              <a:t>for </a:t>
            </a:r>
            <a:r>
              <a:rPr lang="en-AU" sz="1800" dirty="0">
                <a:cs typeface="Arial"/>
              </a:rPr>
              <a:t>congestion management. </a:t>
            </a:r>
          </a:p>
          <a:p>
            <a:pPr marL="0" indent="0">
              <a:lnSpc>
                <a:spcPct val="100000"/>
              </a:lnSpc>
              <a:spcBef>
                <a:spcPts val="800"/>
              </a:spcBef>
              <a:spcAft>
                <a:spcPts val="800"/>
              </a:spcAft>
              <a:buNone/>
            </a:pPr>
            <a:r>
              <a:rPr lang="en-AU" sz="1800" dirty="0">
                <a:cs typeface="Arial"/>
              </a:rPr>
              <a:t>The platform </a:t>
            </a:r>
            <a:r>
              <a:rPr lang="en-AU" sz="1800" spc="-10" dirty="0">
                <a:cs typeface="Arial"/>
              </a:rPr>
              <a:t>will </a:t>
            </a:r>
            <a:r>
              <a:rPr lang="en-AU" sz="1800" dirty="0">
                <a:cs typeface="Arial"/>
              </a:rPr>
              <a:t>become </a:t>
            </a:r>
            <a:r>
              <a:rPr lang="en-AU" sz="1800" spc="-5" dirty="0">
                <a:cs typeface="Arial"/>
              </a:rPr>
              <a:t>scalable </a:t>
            </a:r>
            <a:r>
              <a:rPr lang="en-AU" sz="1800" dirty="0">
                <a:cs typeface="Arial"/>
              </a:rPr>
              <a:t>across multi-modal transport and </a:t>
            </a:r>
            <a:r>
              <a:rPr lang="en-AU" sz="1800" spc="-10" dirty="0">
                <a:cs typeface="Arial"/>
              </a:rPr>
              <a:t>will </a:t>
            </a:r>
            <a:r>
              <a:rPr lang="en-AU" sz="1800" dirty="0">
                <a:cs typeface="Arial"/>
              </a:rPr>
              <a:t>be </a:t>
            </a:r>
            <a:r>
              <a:rPr lang="en-AU" sz="1800" spc="-5" dirty="0">
                <a:cs typeface="Arial"/>
              </a:rPr>
              <a:t>built </a:t>
            </a:r>
            <a:r>
              <a:rPr lang="en-AU" sz="1800" dirty="0">
                <a:cs typeface="Arial"/>
              </a:rPr>
              <a:t>to </a:t>
            </a:r>
            <a:r>
              <a:rPr lang="en-AU" sz="1800" spc="-5" dirty="0">
                <a:cs typeface="Arial"/>
              </a:rPr>
              <a:t>enable </a:t>
            </a:r>
            <a:r>
              <a:rPr lang="en-AU" sz="1800" dirty="0">
                <a:cs typeface="Arial"/>
              </a:rPr>
              <a:t>other </a:t>
            </a:r>
            <a:r>
              <a:rPr lang="en-AU" sz="1800" spc="-5" dirty="0">
                <a:cs typeface="Arial"/>
              </a:rPr>
              <a:t>developers </a:t>
            </a:r>
            <a:r>
              <a:rPr lang="en-AU" sz="1800" dirty="0">
                <a:cs typeface="Arial"/>
              </a:rPr>
              <a:t>to </a:t>
            </a:r>
            <a:r>
              <a:rPr lang="en-AU" sz="1800" spc="-5" dirty="0">
                <a:cs typeface="Arial"/>
              </a:rPr>
              <a:t>build </a:t>
            </a:r>
            <a:r>
              <a:rPr lang="en-AU" sz="1800" dirty="0">
                <a:cs typeface="Arial"/>
              </a:rPr>
              <a:t>specific purpose </a:t>
            </a:r>
            <a:r>
              <a:rPr lang="en-AU" sz="1800" spc="-5" dirty="0">
                <a:cs typeface="Arial"/>
              </a:rPr>
              <a:t>applications </a:t>
            </a:r>
            <a:r>
              <a:rPr lang="en-AU" sz="1800" dirty="0">
                <a:cs typeface="Arial"/>
              </a:rPr>
              <a:t>on the platform under open data</a:t>
            </a:r>
            <a:r>
              <a:rPr lang="en-AU" sz="1800" spc="-120" dirty="0">
                <a:cs typeface="Arial"/>
              </a:rPr>
              <a:t> </a:t>
            </a:r>
            <a:r>
              <a:rPr lang="en-AU" sz="1800" dirty="0">
                <a:cs typeface="Arial"/>
              </a:rPr>
              <a:t>frameworks.</a:t>
            </a:r>
          </a:p>
          <a:p>
            <a:pPr marL="0" indent="0">
              <a:lnSpc>
                <a:spcPct val="100000"/>
              </a:lnSpc>
              <a:spcBef>
                <a:spcPts val="300"/>
              </a:spcBef>
              <a:buNone/>
            </a:pPr>
            <a:endParaRPr lang="en-AU" sz="1800" dirty="0"/>
          </a:p>
        </p:txBody>
      </p:sp>
      <p:sp>
        <p:nvSpPr>
          <p:cNvPr id="4" name="TextBox 3"/>
          <p:cNvSpPr txBox="1"/>
          <p:nvPr/>
        </p:nvSpPr>
        <p:spPr>
          <a:xfrm>
            <a:off x="1" y="3655517"/>
            <a:ext cx="3492500" cy="2644787"/>
          </a:xfrm>
          <a:prstGeom prst="rect">
            <a:avLst/>
          </a:prstGeom>
          <a:solidFill>
            <a:schemeClr val="accent2"/>
          </a:solidFill>
        </p:spPr>
        <p:txBody>
          <a:bodyPr wrap="square" lIns="360000" tIns="216000" rIns="288000" bIns="288000" rtlCol="0">
            <a:noAutofit/>
          </a:bodyPr>
          <a:lstStyle/>
          <a:p>
            <a:pPr marL="12700" marR="44450">
              <a:spcBef>
                <a:spcPts val="675"/>
              </a:spcBef>
            </a:pPr>
            <a:r>
              <a:rPr lang="en-AU" sz="1400" dirty="0">
                <a:solidFill>
                  <a:schemeClr val="bg2"/>
                </a:solidFill>
                <a:cs typeface="Arial"/>
              </a:rPr>
              <a:t>The ADAIT Platform and the ecosystem that will surround it is potentially replicable across multiple Australian cities and exportable across the world, enabling the global move towards Smart Cities</a:t>
            </a:r>
            <a:r>
              <a:rPr lang="en-AU" sz="1600" dirty="0">
                <a:solidFill>
                  <a:schemeClr val="bg2"/>
                </a:solidFill>
                <a:cs typeface="Arial"/>
              </a:rPr>
              <a:t>.</a:t>
            </a:r>
          </a:p>
        </p:txBody>
      </p:sp>
      <p:grpSp>
        <p:nvGrpSpPr>
          <p:cNvPr id="25" name="Group 24"/>
          <p:cNvGrpSpPr/>
          <p:nvPr/>
        </p:nvGrpSpPr>
        <p:grpSpPr>
          <a:xfrm>
            <a:off x="-9525" y="6051550"/>
            <a:ext cx="9169400" cy="849313"/>
            <a:chOff x="-9525" y="6051550"/>
            <a:chExt cx="9169400" cy="849313"/>
          </a:xfrm>
        </p:grpSpPr>
        <p:grpSp>
          <p:nvGrpSpPr>
            <p:cNvPr id="26" name="Group 25"/>
            <p:cNvGrpSpPr/>
            <p:nvPr userDrawn="1"/>
          </p:nvGrpSpPr>
          <p:grpSpPr>
            <a:xfrm>
              <a:off x="-9525" y="6051550"/>
              <a:ext cx="9169400" cy="849313"/>
              <a:chOff x="-9525" y="6051550"/>
              <a:chExt cx="9169400" cy="849313"/>
            </a:xfrm>
          </p:grpSpPr>
          <p:sp>
            <p:nvSpPr>
              <p:cNvPr id="2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3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3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7" name="Picture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2" name="Footer Placeholder 21"/>
          <p:cNvSpPr>
            <a:spLocks noGrp="1"/>
          </p:cNvSpPr>
          <p:nvPr>
            <p:ph type="ftr" sz="quarter" idx="11"/>
          </p:nvPr>
        </p:nvSpPr>
        <p:spPr/>
        <p:txBody>
          <a:bodyPr/>
          <a:lstStyle/>
          <a:p>
            <a:r>
              <a:rPr lang="en-AU"/>
              <a:t>Innovate. Improve. Grow.</a:t>
            </a:r>
            <a:endParaRPr lang="en-AU" dirty="0"/>
          </a:p>
        </p:txBody>
      </p:sp>
      <p:sp>
        <p:nvSpPr>
          <p:cNvPr id="23" name="Slide Number Placeholder 22"/>
          <p:cNvSpPr>
            <a:spLocks noGrp="1"/>
          </p:cNvSpPr>
          <p:nvPr>
            <p:ph type="sldNum" sz="quarter" idx="4"/>
          </p:nvPr>
        </p:nvSpPr>
        <p:spPr/>
        <p:txBody>
          <a:bodyPr/>
          <a:lstStyle/>
          <a:p>
            <a:fld id="{2ABE124A-B5C5-46E0-B944-45307B126769}" type="slidenum">
              <a:rPr lang="en-AU" smtClean="0"/>
              <a:pPr/>
              <a:t>4</a:t>
            </a:fld>
            <a:r>
              <a:rPr lang="en-AU"/>
              <a:t>  |</a:t>
            </a:r>
            <a:endParaRPr lang="en-AU" dirty="0"/>
          </a:p>
        </p:txBody>
      </p:sp>
      <p:sp>
        <p:nvSpPr>
          <p:cNvPr id="24" name="object 8" descr="Google map of area surrounding Bankstown airport in  Sydney with some streets highlighted in pink and red  "/>
          <p:cNvSpPr/>
          <p:nvPr/>
        </p:nvSpPr>
        <p:spPr>
          <a:xfrm>
            <a:off x="-36512" y="-27384"/>
            <a:ext cx="3528392" cy="3682901"/>
          </a:xfrm>
          <a:prstGeom prst="rect">
            <a:avLst/>
          </a:prstGeom>
          <a:blipFill>
            <a:blip r:embed="rId4" cstate="print"/>
            <a:srcRect/>
            <a:stretch>
              <a:fillRect l="-36203" r="-36430"/>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2723857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45533" y="3789040"/>
            <a:ext cx="3498467" cy="2808312"/>
          </a:xfrm>
          <a:prstGeom prst="rect">
            <a:avLst/>
          </a:prstGeom>
          <a:solidFill>
            <a:schemeClr val="accent4"/>
          </a:solidFill>
        </p:spPr>
        <p:txBody>
          <a:bodyPr wrap="square" lIns="288000" tIns="288000" rIns="288000" bIns="288000" rtlCol="0">
            <a:noAutofit/>
          </a:bodyPr>
          <a:lstStyle/>
          <a:p>
            <a:pPr marL="12700" marR="44450">
              <a:spcBef>
                <a:spcPts val="675"/>
              </a:spcBef>
            </a:pPr>
            <a:r>
              <a:rPr lang="en-AU" sz="1400" dirty="0" err="1">
                <a:solidFill>
                  <a:schemeClr val="bg2"/>
                </a:solidFill>
                <a:cs typeface="Arial"/>
              </a:rPr>
              <a:t>Phenonet</a:t>
            </a:r>
            <a:r>
              <a:rPr lang="en-AU" sz="1400" dirty="0">
                <a:solidFill>
                  <a:schemeClr val="bg2"/>
                </a:solidFill>
                <a:cs typeface="Arial"/>
              </a:rPr>
              <a:t> is a world first high resolution crop selection platform. Its smart wireless sensor nodes work autonomously and independently, cooperating with each other to set up a network to record environmental conditions and wirelessly transfer data to a data store.</a:t>
            </a:r>
          </a:p>
        </p:txBody>
      </p:sp>
      <p:sp>
        <p:nvSpPr>
          <p:cNvPr id="9" name="Content Placeholder 5"/>
          <p:cNvSpPr txBox="1">
            <a:spLocks/>
          </p:cNvSpPr>
          <p:nvPr/>
        </p:nvSpPr>
        <p:spPr>
          <a:xfrm>
            <a:off x="1724" y="1322667"/>
            <a:ext cx="5653333" cy="5084513"/>
          </a:xfrm>
          <a:prstGeom prst="rect">
            <a:avLst/>
          </a:prstGeom>
          <a:solidFill>
            <a:schemeClr val="accent2"/>
          </a:solidFill>
        </p:spPr>
        <p:txBody>
          <a:bodyPr vert="horz" lIns="360000" tIns="216000" rIns="360000" bIns="216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800"/>
              </a:spcBef>
              <a:spcAft>
                <a:spcPts val="800"/>
              </a:spcAft>
              <a:buNone/>
            </a:pPr>
            <a:r>
              <a:rPr lang="en-AU" sz="1800" dirty="0" err="1">
                <a:solidFill>
                  <a:schemeClr val="bg1"/>
                </a:solidFill>
              </a:rPr>
              <a:t>Phenonet</a:t>
            </a:r>
            <a:r>
              <a:rPr lang="en-AU" sz="1800" dirty="0">
                <a:solidFill>
                  <a:schemeClr val="bg1"/>
                </a:solidFill>
              </a:rPr>
              <a:t> collects, processes and visualises sensor data from the field in near real-time. It is a network of wireless  sensor nodes that collects information over a field of experimental crops.</a:t>
            </a:r>
          </a:p>
          <a:p>
            <a:pPr marL="0" indent="0">
              <a:lnSpc>
                <a:spcPct val="100000"/>
              </a:lnSpc>
              <a:spcBef>
                <a:spcPts val="800"/>
              </a:spcBef>
              <a:spcAft>
                <a:spcPts val="800"/>
              </a:spcAft>
              <a:buNone/>
            </a:pPr>
            <a:r>
              <a:rPr lang="en-AU" sz="1800" dirty="0">
                <a:solidFill>
                  <a:schemeClr val="bg1"/>
                </a:solidFill>
              </a:rPr>
              <a:t>The ability to collect this information from remote locations and send it back to the laboratory in real time is an invaluable tool for plant scientists. </a:t>
            </a:r>
          </a:p>
          <a:p>
            <a:pPr marL="0" indent="0">
              <a:lnSpc>
                <a:spcPct val="100000"/>
              </a:lnSpc>
              <a:spcBef>
                <a:spcPts val="800"/>
              </a:spcBef>
              <a:spcAft>
                <a:spcPts val="800"/>
              </a:spcAft>
              <a:buNone/>
            </a:pPr>
            <a:r>
              <a:rPr lang="en-AU" sz="1800" dirty="0">
                <a:solidFill>
                  <a:schemeClr val="bg1"/>
                </a:solidFill>
              </a:rPr>
              <a:t>The </a:t>
            </a:r>
            <a:r>
              <a:rPr lang="en-AU" sz="1800" dirty="0" err="1">
                <a:solidFill>
                  <a:schemeClr val="bg1"/>
                </a:solidFill>
              </a:rPr>
              <a:t>Phenonet</a:t>
            </a:r>
            <a:r>
              <a:rPr lang="en-AU" sz="1800" dirty="0">
                <a:solidFill>
                  <a:schemeClr val="bg1"/>
                </a:solidFill>
              </a:rPr>
              <a:t> system is helping plant scientists and farmers identify the best crop varieties to increase yield and efficiency of digital agriculture.</a:t>
            </a:r>
            <a:endParaRPr lang="en-AU" sz="1800" dirty="0">
              <a:cs typeface="Arial"/>
            </a:endParaRPr>
          </a:p>
          <a:p>
            <a:pPr marL="0" indent="0">
              <a:lnSpc>
                <a:spcPct val="100000"/>
              </a:lnSpc>
              <a:spcBef>
                <a:spcPts val="300"/>
              </a:spcBef>
              <a:buNone/>
            </a:pPr>
            <a:endParaRPr lang="en-AU" sz="1800" dirty="0">
              <a:solidFill>
                <a:schemeClr val="bg1"/>
              </a:solidFill>
            </a:endParaRPr>
          </a:p>
          <a:p>
            <a:pPr marL="0" indent="0">
              <a:lnSpc>
                <a:spcPct val="100000"/>
              </a:lnSpc>
              <a:spcBef>
                <a:spcPts val="300"/>
              </a:spcBef>
              <a:buNone/>
            </a:pPr>
            <a:endParaRPr lang="en-AU" sz="1800" dirty="0">
              <a:solidFill>
                <a:schemeClr val="bg1"/>
              </a:solidFill>
            </a:endParaRPr>
          </a:p>
        </p:txBody>
      </p:sp>
      <p:sp>
        <p:nvSpPr>
          <p:cNvPr id="5" name="Title 4"/>
          <p:cNvSpPr>
            <a:spLocks noGrp="1"/>
          </p:cNvSpPr>
          <p:nvPr>
            <p:ph type="title"/>
          </p:nvPr>
        </p:nvSpPr>
        <p:spPr>
          <a:xfrm>
            <a:off x="-1" y="0"/>
            <a:ext cx="5655058" cy="1322667"/>
          </a:xfrm>
          <a:solidFill>
            <a:schemeClr val="accent1"/>
          </a:solidFill>
        </p:spPr>
        <p:txBody>
          <a:bodyPr lIns="360000" tIns="288000" rIns="360000" bIns="216000">
            <a:normAutofit/>
          </a:bodyPr>
          <a:lstStyle/>
          <a:p>
            <a:pPr>
              <a:lnSpc>
                <a:spcPct val="90000"/>
              </a:lnSpc>
            </a:pPr>
            <a:r>
              <a:rPr lang="en-US" sz="2000" b="0" dirty="0"/>
              <a:t>CASE STUDY </a:t>
            </a:r>
            <a:r>
              <a:rPr lang="en-US" dirty="0"/>
              <a:t/>
            </a:r>
            <a:br>
              <a:rPr lang="en-US" dirty="0"/>
            </a:br>
            <a:r>
              <a:rPr lang="en-AU" sz="3200" dirty="0"/>
              <a:t>Smart Agriculture: </a:t>
            </a:r>
            <a:r>
              <a:rPr lang="en-AU" sz="3200" dirty="0" err="1"/>
              <a:t>Phenonet</a:t>
            </a:r>
            <a:endParaRPr lang="en-AU" sz="3200" dirty="0"/>
          </a:p>
        </p:txBody>
      </p:sp>
      <p:pic>
        <p:nvPicPr>
          <p:cNvPr id="25" name="Picture 24" descr="Phenonet technology attached to black stakes within a crop field "/>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55057" y="-1392"/>
            <a:ext cx="3525456" cy="3809086"/>
          </a:xfrm>
          <a:prstGeom prst="rect">
            <a:avLst/>
          </a:prstGeom>
        </p:spPr>
      </p:pic>
      <p:grpSp>
        <p:nvGrpSpPr>
          <p:cNvPr id="26" name="Group 25"/>
          <p:cNvGrpSpPr/>
          <p:nvPr/>
        </p:nvGrpSpPr>
        <p:grpSpPr>
          <a:xfrm>
            <a:off x="-9525" y="6051550"/>
            <a:ext cx="9169400" cy="849313"/>
            <a:chOff x="-9525" y="6051550"/>
            <a:chExt cx="9169400" cy="849313"/>
          </a:xfrm>
        </p:grpSpPr>
        <p:grpSp>
          <p:nvGrpSpPr>
            <p:cNvPr id="27" name="Group 26"/>
            <p:cNvGrpSpPr/>
            <p:nvPr userDrawn="1"/>
          </p:nvGrpSpPr>
          <p:grpSpPr>
            <a:xfrm>
              <a:off x="-9525" y="6051550"/>
              <a:ext cx="9169400" cy="849313"/>
              <a:chOff x="-9525" y="6051550"/>
              <a:chExt cx="9169400" cy="849313"/>
            </a:xfrm>
          </p:grpSpPr>
          <p:sp>
            <p:nvSpPr>
              <p:cNvPr id="29"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30"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31"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32"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3"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4"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5"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6"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7"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8" name="Picture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6" name="Footer Placeholder 5"/>
          <p:cNvSpPr>
            <a:spLocks noGrp="1"/>
          </p:cNvSpPr>
          <p:nvPr>
            <p:ph type="ftr" sz="quarter" idx="11"/>
          </p:nvPr>
        </p:nvSpPr>
        <p:spPr/>
        <p:txBody>
          <a:bodyPr/>
          <a:lstStyle/>
          <a:p>
            <a:r>
              <a:rPr lang="en-AU"/>
              <a:t>Innovate. Improve. Grow.</a:t>
            </a:r>
            <a:endParaRPr lang="en-AU" dirty="0"/>
          </a:p>
        </p:txBody>
      </p:sp>
      <p:sp>
        <p:nvSpPr>
          <p:cNvPr id="24" name="Slide Number Placeholder 23"/>
          <p:cNvSpPr>
            <a:spLocks noGrp="1"/>
          </p:cNvSpPr>
          <p:nvPr>
            <p:ph type="sldNum" sz="quarter" idx="4"/>
          </p:nvPr>
        </p:nvSpPr>
        <p:spPr/>
        <p:txBody>
          <a:bodyPr/>
          <a:lstStyle/>
          <a:p>
            <a:fld id="{2ABE124A-B5C5-46E0-B944-45307B126769}" type="slidenum">
              <a:rPr lang="en-AU" smtClean="0"/>
              <a:pPr/>
              <a:t>5</a:t>
            </a:fld>
            <a:r>
              <a:rPr lang="en-AU"/>
              <a:t>  |</a:t>
            </a:r>
            <a:endParaRPr lang="en-AU" dirty="0"/>
          </a:p>
        </p:txBody>
      </p:sp>
    </p:spTree>
    <p:extLst>
      <p:ext uri="{BB962C8B-B14F-4D97-AF65-F5344CB8AC3E}">
        <p14:creationId xmlns:p14="http://schemas.microsoft.com/office/powerpoint/2010/main" val="2384989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 up of a bee with a micro-sensor attached to its back "/>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8862" y="-32102"/>
            <a:ext cx="3547050" cy="6125397"/>
          </a:xfrm>
          <a:prstGeom prst="rect">
            <a:avLst/>
          </a:prstGeom>
        </p:spPr>
      </p:pic>
      <p:sp>
        <p:nvSpPr>
          <p:cNvPr id="2" name="Title 1"/>
          <p:cNvSpPr>
            <a:spLocks noGrp="1"/>
          </p:cNvSpPr>
          <p:nvPr>
            <p:ph type="title"/>
          </p:nvPr>
        </p:nvSpPr>
        <p:spPr>
          <a:xfrm>
            <a:off x="3499820" y="0"/>
            <a:ext cx="5644180" cy="1556792"/>
          </a:xfrm>
          <a:solidFill>
            <a:schemeClr val="accent1"/>
          </a:solidFill>
        </p:spPr>
        <p:txBody>
          <a:bodyPr lIns="360000" tIns="288000" rIns="360000" bIns="252000">
            <a:normAutofit fontScale="90000"/>
          </a:bodyPr>
          <a:lstStyle/>
          <a:p>
            <a:r>
              <a:rPr lang="en-US" sz="2000" b="0" dirty="0"/>
              <a:t>CASE STUDY </a:t>
            </a:r>
            <a:r>
              <a:rPr lang="en-US" sz="3200" dirty="0"/>
              <a:t/>
            </a:r>
            <a:br>
              <a:rPr lang="en-US" sz="3200" dirty="0"/>
            </a:br>
            <a:r>
              <a:rPr lang="en-AU" sz="3200" dirty="0"/>
              <a:t>Swarm Sensing : Honey bee population monitoring</a:t>
            </a:r>
          </a:p>
        </p:txBody>
      </p:sp>
      <p:sp>
        <p:nvSpPr>
          <p:cNvPr id="9" name="Content Placeholder 5"/>
          <p:cNvSpPr>
            <a:spLocks noGrp="1"/>
          </p:cNvSpPr>
          <p:nvPr>
            <p:ph sz="half" idx="1"/>
          </p:nvPr>
        </p:nvSpPr>
        <p:spPr>
          <a:xfrm>
            <a:off x="3500192" y="1556792"/>
            <a:ext cx="5643808" cy="4880868"/>
          </a:xfrm>
          <a:solidFill>
            <a:schemeClr val="accent4"/>
          </a:solidFill>
        </p:spPr>
        <p:txBody>
          <a:bodyPr lIns="360000" tIns="216000" rIns="360000" bIns="216000">
            <a:noAutofit/>
          </a:bodyPr>
          <a:lstStyle/>
          <a:p>
            <a:pPr marL="0" indent="0">
              <a:lnSpc>
                <a:spcPct val="100000"/>
              </a:lnSpc>
              <a:spcBef>
                <a:spcPts val="300"/>
              </a:spcBef>
              <a:buNone/>
            </a:pPr>
            <a:r>
              <a:rPr lang="en-AU" sz="1500" dirty="0">
                <a:solidFill>
                  <a:schemeClr val="bg1"/>
                </a:solidFill>
              </a:rPr>
              <a:t>Bees are the world's most prolific pollinators of food crops, but its populations in some parts of the world are at risk from a number of interacting factors.</a:t>
            </a:r>
          </a:p>
          <a:p>
            <a:pPr marL="0" indent="0">
              <a:lnSpc>
                <a:spcPct val="100000"/>
              </a:lnSpc>
              <a:spcBef>
                <a:spcPts val="300"/>
              </a:spcBef>
              <a:buNone/>
            </a:pPr>
            <a:endParaRPr lang="en-AU" sz="1500" dirty="0">
              <a:solidFill>
                <a:schemeClr val="bg1"/>
              </a:solidFill>
            </a:endParaRPr>
          </a:p>
          <a:p>
            <a:pPr marL="0" indent="0">
              <a:lnSpc>
                <a:spcPct val="100000"/>
              </a:lnSpc>
              <a:spcBef>
                <a:spcPts val="300"/>
              </a:spcBef>
              <a:buNone/>
            </a:pPr>
            <a:r>
              <a:rPr lang="en-AU" sz="1500" dirty="0">
                <a:solidFill>
                  <a:schemeClr val="bg1"/>
                </a:solidFill>
              </a:rPr>
              <a:t>CSIRO’s micro-sensing technology can reveal how bees spend their time and where they travel in unprecedented detail. As part of CSIRO’s world first swarm sensing research program, CSIRO has fitted tiny micro-sensors to thousands of bees in Tasmania, in order to monitor their movements and their environment. CSIRO’s industry partners include Hitachi Chemical, who provided the micro-sensors, Intel, IMBROS and Vale.  </a:t>
            </a:r>
          </a:p>
          <a:p>
            <a:pPr marL="0" indent="0">
              <a:lnSpc>
                <a:spcPct val="100000"/>
              </a:lnSpc>
              <a:spcBef>
                <a:spcPts val="300"/>
              </a:spcBef>
              <a:buNone/>
            </a:pPr>
            <a:endParaRPr lang="en-AU" sz="1500" dirty="0">
              <a:solidFill>
                <a:schemeClr val="bg1"/>
              </a:solidFill>
            </a:endParaRPr>
          </a:p>
          <a:p>
            <a:pPr marL="0" indent="0">
              <a:lnSpc>
                <a:spcPct val="100000"/>
              </a:lnSpc>
              <a:spcBef>
                <a:spcPts val="300"/>
              </a:spcBef>
              <a:buNone/>
            </a:pPr>
            <a:r>
              <a:rPr lang="en-AU" sz="1500" dirty="0">
                <a:solidFill>
                  <a:schemeClr val="bg1"/>
                </a:solidFill>
              </a:rPr>
              <a:t>The team is working with Brazil’s Vale Institute of Technology to take the technology to the Amazon.</a:t>
            </a:r>
          </a:p>
          <a:p>
            <a:pPr marL="0" indent="0">
              <a:lnSpc>
                <a:spcPct val="100000"/>
              </a:lnSpc>
              <a:spcBef>
                <a:spcPts val="300"/>
              </a:spcBef>
              <a:buNone/>
            </a:pPr>
            <a:endParaRPr lang="en-AU" sz="1500" dirty="0">
              <a:solidFill>
                <a:schemeClr val="bg1"/>
              </a:solidFill>
            </a:endParaRPr>
          </a:p>
          <a:p>
            <a:pPr marL="0" indent="0">
              <a:lnSpc>
                <a:spcPct val="100000"/>
              </a:lnSpc>
              <a:spcBef>
                <a:spcPts val="300"/>
              </a:spcBef>
              <a:buNone/>
            </a:pPr>
            <a:endParaRPr lang="en-AU" sz="1500" dirty="0">
              <a:solidFill>
                <a:schemeClr val="bg1"/>
              </a:solidFill>
            </a:endParaRPr>
          </a:p>
        </p:txBody>
      </p:sp>
      <p:grpSp>
        <p:nvGrpSpPr>
          <p:cNvPr id="20" name="Group 19"/>
          <p:cNvGrpSpPr/>
          <p:nvPr/>
        </p:nvGrpSpPr>
        <p:grpSpPr>
          <a:xfrm>
            <a:off x="-9525" y="6051550"/>
            <a:ext cx="9169400" cy="849313"/>
            <a:chOff x="-9525" y="6051550"/>
            <a:chExt cx="9169400" cy="849313"/>
          </a:xfrm>
        </p:grpSpPr>
        <p:grpSp>
          <p:nvGrpSpPr>
            <p:cNvPr id="21" name="Group 20"/>
            <p:cNvGrpSpPr/>
            <p:nvPr userDrawn="1"/>
          </p:nvGrpSpPr>
          <p:grpSpPr>
            <a:xfrm>
              <a:off x="-9525" y="6051550"/>
              <a:ext cx="9169400" cy="849313"/>
              <a:chOff x="-9525" y="6051550"/>
              <a:chExt cx="9169400" cy="849313"/>
            </a:xfrm>
          </p:grpSpPr>
          <p:sp>
            <p:nvSpPr>
              <p:cNvPr id="23"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4"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25"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26"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27"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28"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9"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0"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1"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2" name="Picture 2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4" name="Footer Placeholder 3"/>
          <p:cNvSpPr>
            <a:spLocks noGrp="1"/>
          </p:cNvSpPr>
          <p:nvPr>
            <p:ph type="ftr" sz="quarter" idx="11"/>
          </p:nvPr>
        </p:nvSpPr>
        <p:spPr/>
        <p:txBody>
          <a:bodyPr/>
          <a:lstStyle/>
          <a:p>
            <a:r>
              <a:rPr lang="en-AU" dirty="0"/>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6</a:t>
            </a:fld>
            <a:r>
              <a:rPr lang="en-AU"/>
              <a:t>  |</a:t>
            </a:r>
            <a:endParaRPr lang="en-AU" dirty="0"/>
          </a:p>
        </p:txBody>
      </p:sp>
    </p:spTree>
    <p:extLst>
      <p:ext uri="{BB962C8B-B14F-4D97-AF65-F5344CB8AC3E}">
        <p14:creationId xmlns:p14="http://schemas.microsoft.com/office/powerpoint/2010/main" val="72824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prstGeom prst="rect">
            <a:avLst/>
          </a:prstGeom>
        </p:spPr>
        <p:txBody>
          <a:bodyPr/>
          <a:lstStyle/>
          <a:p>
            <a:pPr>
              <a:defRPr/>
            </a:pPr>
            <a:r>
              <a:rPr lang="en-AU" dirty="0"/>
              <a:t>Innovate. Improve. Grow.</a:t>
            </a:r>
          </a:p>
        </p:txBody>
      </p:sp>
      <p:sp>
        <p:nvSpPr>
          <p:cNvPr id="5" name="Slide Number Placeholder 4"/>
          <p:cNvSpPr>
            <a:spLocks noGrp="1"/>
          </p:cNvSpPr>
          <p:nvPr>
            <p:ph type="sldNum" sz="quarter" idx="4"/>
          </p:nvPr>
        </p:nvSpPr>
        <p:spPr/>
        <p:txBody>
          <a:bodyPr/>
          <a:lstStyle/>
          <a:p>
            <a:pPr>
              <a:defRPr/>
            </a:pPr>
            <a:fld id="{07304ED8-F855-4C8E-956D-03BB251E13A8}" type="slidenum">
              <a:rPr lang="en-AU" smtClean="0">
                <a:solidFill>
                  <a:srgbClr val="FFFFFF"/>
                </a:solidFill>
              </a:rPr>
              <a:pPr>
                <a:defRPr/>
              </a:pPr>
              <a:t>7</a:t>
            </a:fld>
            <a:r>
              <a:rPr lang="en-AU">
                <a:solidFill>
                  <a:srgbClr val="FFFFFF"/>
                </a:solidFill>
              </a:rPr>
              <a:t>  |</a:t>
            </a:r>
            <a:endParaRPr lang="en-AU" dirty="0">
              <a:solidFill>
                <a:srgbClr val="FFFFFF"/>
              </a:solidFill>
            </a:endParaRPr>
          </a:p>
        </p:txBody>
      </p:sp>
      <p:sp>
        <p:nvSpPr>
          <p:cNvPr id="7" name="Rectangle 6"/>
          <p:cNvSpPr/>
          <p:nvPr/>
        </p:nvSpPr>
        <p:spPr>
          <a:xfrm>
            <a:off x="358775" y="5521164"/>
            <a:ext cx="4789289" cy="369332"/>
          </a:xfrm>
          <a:prstGeom prst="rect">
            <a:avLst/>
          </a:prstGeom>
        </p:spPr>
        <p:txBody>
          <a:bodyPr wrap="square" lIns="0" tIns="0" rIns="0" bIns="0">
            <a:spAutoFit/>
          </a:bodyPr>
          <a:lstStyle/>
          <a:p>
            <a:r>
              <a:rPr lang="en-AU" sz="1200" b="1" dirty="0">
                <a:solidFill>
                  <a:srgbClr val="FFFFFF"/>
                </a:solidFill>
              </a:rPr>
              <a:t>POPINA USES </a:t>
            </a:r>
            <a:r>
              <a:rPr lang="en-AU" sz="1200" b="1" dirty="0" err="1">
                <a:solidFill>
                  <a:srgbClr val="FFFFFF"/>
                </a:solidFill>
              </a:rPr>
              <a:t>BARLEYmax</a:t>
            </a:r>
            <a:r>
              <a:rPr lang="en-AU" sz="1200" b="1" dirty="0">
                <a:solidFill>
                  <a:srgbClr val="FFFFFF"/>
                </a:solidFill>
              </a:rPr>
              <a:t>™ FOR A RANGE OF PRODUCTS INCLUDING CEREAL AND BARS IN THEIR GOODNESS SUPERFOODS RANGE.</a:t>
            </a:r>
          </a:p>
        </p:txBody>
      </p:sp>
      <p:sp>
        <p:nvSpPr>
          <p:cNvPr id="9" name="Title 1"/>
          <p:cNvSpPr>
            <a:spLocks noGrp="1"/>
          </p:cNvSpPr>
          <p:nvPr>
            <p:ph type="title"/>
          </p:nvPr>
        </p:nvSpPr>
        <p:spPr>
          <a:xfrm>
            <a:off x="358775" y="1574429"/>
            <a:ext cx="6301456" cy="2649662"/>
          </a:xfrm>
        </p:spPr>
        <p:txBody>
          <a:bodyPr>
            <a:noAutofit/>
          </a:bodyPr>
          <a:lstStyle/>
          <a:p>
            <a:pPr>
              <a:lnSpc>
                <a:spcPct val="90000"/>
              </a:lnSpc>
            </a:pPr>
            <a:r>
              <a:rPr lang="en-AU" sz="4000" dirty="0">
                <a:solidFill>
                  <a:srgbClr val="00397F"/>
                </a:solidFill>
              </a:rPr>
              <a:t>Together CSIRO can help </a:t>
            </a:r>
            <a:br>
              <a:rPr lang="en-AU" sz="4000" dirty="0">
                <a:solidFill>
                  <a:srgbClr val="00397F"/>
                </a:solidFill>
              </a:rPr>
            </a:br>
            <a:r>
              <a:rPr lang="en-AU" sz="4000" dirty="0">
                <a:solidFill>
                  <a:srgbClr val="00397F"/>
                </a:solidFill>
              </a:rPr>
              <a:t>you innovate, improve </a:t>
            </a:r>
            <a:br>
              <a:rPr lang="en-AU" sz="4000" dirty="0">
                <a:solidFill>
                  <a:srgbClr val="00397F"/>
                </a:solidFill>
              </a:rPr>
            </a:br>
            <a:r>
              <a:rPr lang="en-AU" sz="4000" dirty="0">
                <a:solidFill>
                  <a:srgbClr val="00397F"/>
                </a:solidFill>
              </a:rPr>
              <a:t>and grow.</a:t>
            </a:r>
          </a:p>
        </p:txBody>
      </p:sp>
      <p:pic>
        <p:nvPicPr>
          <p:cNvPr id="6" name="Content Placeholder 5">
            <a:extLst>
              <a:ext uri="{FF2B5EF4-FFF2-40B4-BE49-F238E27FC236}">
                <a16:creationId xmlns="" xmlns:a16="http://schemas.microsoft.com/office/drawing/2014/main" id="{38090C1A-2F83-46D2-838E-C8AB6FFA6A7E}"/>
              </a:ext>
            </a:extLst>
          </p:cNvPr>
          <p:cNvPicPr>
            <a:picLocks noGrp="1" noChangeAspect="1"/>
          </p:cNvPicPr>
          <p:nvPr>
            <p:ph idx="1"/>
          </p:nvPr>
        </p:nvPicPr>
        <p:blipFill>
          <a:blip r:embed="rId4"/>
          <a:stretch>
            <a:fillRect/>
          </a:stretch>
        </p:blipFill>
        <p:spPr>
          <a:xfrm>
            <a:off x="370215" y="3724635"/>
            <a:ext cx="3566469" cy="1182727"/>
          </a:xfrm>
          <a:prstGeom prst="rect">
            <a:avLst/>
          </a:prstGeom>
        </p:spPr>
      </p:pic>
    </p:spTree>
    <p:extLst>
      <p:ext uri="{BB962C8B-B14F-4D97-AF65-F5344CB8AC3E}">
        <p14:creationId xmlns:p14="http://schemas.microsoft.com/office/powerpoint/2010/main" val="2248210584"/>
      </p:ext>
    </p:extLst>
  </p:cSld>
  <p:clrMapOvr>
    <a:masterClrMapping/>
  </p:clrMapOvr>
</p:sld>
</file>

<file path=ppt/theme/theme1.xml><?xml version="1.0" encoding="utf-8"?>
<a:theme xmlns:a="http://schemas.openxmlformats.org/drawingml/2006/main" name="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
  <TotalTime>9093</TotalTime>
  <Words>508</Words>
  <Application>Microsoft Office PowerPoint</Application>
  <PresentationFormat>On-screen Show (4:3)</PresentationFormat>
  <Paragraphs>65</Paragraphs>
  <Slides>7</Slides>
  <Notes>7</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7</vt:i4>
      </vt:variant>
    </vt:vector>
  </HeadingPairs>
  <TitlesOfParts>
    <vt:vector size="12" baseType="lpstr">
      <vt:lpstr>Arial</vt:lpstr>
      <vt:lpstr>Calibri</vt:lpstr>
      <vt:lpstr>CSIRO Theme</vt:lpstr>
      <vt:lpstr>2_CSIRO Theme</vt:lpstr>
      <vt:lpstr>3_CSIRO Theme</vt:lpstr>
      <vt:lpstr>Innovate. Improve. Grow.</vt:lpstr>
      <vt:lpstr>PowerPoint Presentation</vt:lpstr>
      <vt:lpstr>Key capabilities and technologies</vt:lpstr>
      <vt:lpstr>CASE STUDY  Transport and Logistics : ADAIT Platform</vt:lpstr>
      <vt:lpstr>CASE STUDY  Smart Agriculture: Phenonet</vt:lpstr>
      <vt:lpstr>CASE STUDY  Swarm Sensing : Honey bee population monitoring</vt:lpstr>
      <vt:lpstr>Together CSIRO can help  you innovate, improve  and grow.</vt:lpstr>
    </vt:vector>
  </TitlesOfParts>
  <Company>CSIRO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Innovate. Improve. Grow.</dc:title>
  <dc:creator>Wu, Siyu (SP&amp;I, North Ryde)</dc:creator>
  <cp:lastModifiedBy>Doyle, Jacqui (Global, Black Mountain)</cp:lastModifiedBy>
  <cp:revision>407</cp:revision>
  <cp:lastPrinted>2017-11-24T04:08:39Z</cp:lastPrinted>
  <dcterms:created xsi:type="dcterms:W3CDTF">2017-01-16T05:34:41Z</dcterms:created>
  <dcterms:modified xsi:type="dcterms:W3CDTF">2018-02-16T00:51:40Z</dcterms:modified>
</cp:coreProperties>
</file>