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546" r:id="rId2"/>
    <p:sldId id="485" r:id="rId3"/>
    <p:sldId id="541" r:id="rId4"/>
    <p:sldId id="542" r:id="rId5"/>
    <p:sldId id="543" r:id="rId6"/>
    <p:sldId id="512" r:id="rId7"/>
    <p:sldId id="513" r:id="rId8"/>
    <p:sldId id="545"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99">
          <p15:clr>
            <a:srgbClr val="A4A3A4"/>
          </p15:clr>
        </p15:guide>
        <p15:guide id="3" pos="2880">
          <p15:clr>
            <a:srgbClr val="A4A3A4"/>
          </p15:clr>
        </p15:guide>
        <p15:guide id="4" pos="5556">
          <p15:clr>
            <a:srgbClr val="A4A3A4"/>
          </p15:clr>
        </p15:guide>
        <p15:guide id="5" pos="226" userDrawn="1">
          <p15:clr>
            <a:srgbClr val="A4A3A4"/>
          </p15:clr>
        </p15:guide>
        <p15:guide id="6" orient="horz" pos="890" userDrawn="1">
          <p15:clr>
            <a:srgbClr val="A4A3A4"/>
          </p15:clr>
        </p15:guide>
        <p15:guide id="7" orient="horz" pos="1752" userDrawn="1">
          <p15:clr>
            <a:srgbClr val="A4A3A4"/>
          </p15:clr>
        </p15:guide>
        <p15:guide id="8" orient="horz" pos="1933" userDrawn="1">
          <p15:clr>
            <a:srgbClr val="A4A3A4"/>
          </p15:clr>
        </p15:guide>
        <p15:guide id="9" pos="2200" userDrawn="1">
          <p15:clr>
            <a:srgbClr val="A4A3A4"/>
          </p15:clr>
        </p15:guide>
        <p15:guide id="10" pos="2426" userDrawn="1">
          <p15:clr>
            <a:srgbClr val="A4A3A4"/>
          </p15:clr>
        </p15:guide>
        <p15:guide id="11" orient="horz" pos="210" userDrawn="1">
          <p15:clr>
            <a:srgbClr val="A4A3A4"/>
          </p15:clr>
        </p15:guide>
        <p15:guide id="12" pos="3560" userDrawn="1">
          <p15:clr>
            <a:srgbClr val="A4A3A4"/>
          </p15:clr>
        </p15:guide>
        <p15:guide id="13" pos="3198" userDrawn="1">
          <p15:clr>
            <a:srgbClr val="A4A3A4"/>
          </p15:clr>
        </p15:guide>
        <p15:guide id="14" orient="horz" pos="113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kamatsu, Yuko (SP&amp;I, North Ryde)" initials="WY(NR" lastIdx="29" clrIdx="0">
    <p:extLst>
      <p:ext uri="{19B8F6BF-5375-455C-9EA6-DF929625EA0E}">
        <p15:presenceInfo xmlns:p15="http://schemas.microsoft.com/office/powerpoint/2012/main" userId="S-1-5-21-61289985-2027487937-1858953157-230888" providerId="AD"/>
      </p:ext>
    </p:extLst>
  </p:cmAuthor>
  <p:cmAuthor id="2" name="Deschepper, Zofia (Comms, Clayton)" initials="DZ(C" lastIdx="33" clrIdx="1">
    <p:extLst>
      <p:ext uri="{19B8F6BF-5375-455C-9EA6-DF929625EA0E}">
        <p15:presenceInfo xmlns:p15="http://schemas.microsoft.com/office/powerpoint/2012/main" userId="S-1-5-21-61289985-2027487937-1858953157-589490" providerId="AD"/>
      </p:ext>
    </p:extLst>
  </p:cmAuthor>
  <p:cmAuthor id="3" name="Lawson, Keirissa (Comms, Newcastle)" initials="LK(N" lastIdx="2" clrIdx="2">
    <p:extLst>
      <p:ext uri="{19B8F6BF-5375-455C-9EA6-DF929625EA0E}">
        <p15:presenceInfo xmlns:p15="http://schemas.microsoft.com/office/powerpoint/2012/main" userId="S-1-5-21-61289985-2027487937-1858953157-2360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2D"/>
    <a:srgbClr val="1E22AA"/>
    <a:srgbClr val="00397F"/>
    <a:srgbClr val="002530"/>
    <a:srgbClr val="00A9CE"/>
    <a:srgbClr val="FF3300"/>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2301" autoAdjust="0"/>
  </p:normalViewPr>
  <p:slideViewPr>
    <p:cSldViewPr showGuides="1">
      <p:cViewPr varScale="1">
        <p:scale>
          <a:sx n="135" d="100"/>
          <a:sy n="135" d="100"/>
        </p:scale>
        <p:origin x="1920" y="126"/>
      </p:cViewPr>
      <p:guideLst>
        <p:guide orient="horz" pos="2160"/>
        <p:guide orient="horz" pos="799"/>
        <p:guide pos="2880"/>
        <p:guide pos="5556"/>
        <p:guide pos="226"/>
        <p:guide orient="horz" pos="890"/>
        <p:guide orient="horz" pos="1752"/>
        <p:guide orient="horz" pos="1933"/>
        <p:guide pos="2200"/>
        <p:guide pos="2426"/>
        <p:guide orient="horz" pos="210"/>
        <p:guide pos="3560"/>
        <p:guide pos="3198"/>
        <p:guide orient="horz" pos="1139"/>
      </p:guideLst>
    </p:cSldViewPr>
  </p:slideViewPr>
  <p:outlineViewPr>
    <p:cViewPr>
      <p:scale>
        <a:sx n="33" d="100"/>
        <a:sy n="33" d="100"/>
      </p:scale>
      <p:origin x="0" y="5814"/>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54" d="100"/>
          <a:sy n="54" d="100"/>
        </p:scale>
        <p:origin x="-2844" y="-9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FA697C-5849-4DDF-A6C8-08E6893940F4}" type="datetimeFigureOut">
              <a:rPr lang="en-AU" smtClean="0"/>
              <a:pPr/>
              <a:t>23/02/2018</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dirty="0"/>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992BC2-9435-4D31-AEB3-5D5877AD6447}" type="datetimeFigureOut">
              <a:rPr lang="en-AU" smtClean="0"/>
              <a:pPr/>
              <a:t>23/02/2018</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dirty="0"/>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solidFill>
                  <a:prstClr val="black"/>
                </a:solidFill>
              </a:rPr>
              <a:pPr/>
              <a:t>1</a:t>
            </a:fld>
            <a:endParaRPr lang="en-AU" dirty="0">
              <a:solidFill>
                <a:prstClr val="black"/>
              </a:solidFill>
            </a:endParaRPr>
          </a:p>
        </p:txBody>
      </p:sp>
    </p:spTree>
    <p:extLst>
      <p:ext uri="{BB962C8B-B14F-4D97-AF65-F5344CB8AC3E}">
        <p14:creationId xmlns:p14="http://schemas.microsoft.com/office/powerpoint/2010/main" val="103115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endParaRPr lang="en-AU" dirty="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1E88FF-E8BA-473C-90A2-A742CD364687}" type="slidenum">
              <a:rPr lang="en-AU">
                <a:solidFill>
                  <a:prstClr val="black"/>
                </a:solidFill>
              </a:rPr>
              <a:pPr fontAlgn="base">
                <a:spcBef>
                  <a:spcPct val="0"/>
                </a:spcBef>
                <a:spcAft>
                  <a:spcPct val="0"/>
                </a:spcAft>
              </a:pPr>
              <a:t>2</a:t>
            </a:fld>
            <a:endParaRPr lang="en-AU">
              <a:solidFill>
                <a:prstClr val="black"/>
              </a:solidFill>
            </a:endParaRPr>
          </a:p>
        </p:txBody>
      </p:sp>
    </p:spTree>
    <p:extLst>
      <p:ext uri="{BB962C8B-B14F-4D97-AF65-F5344CB8AC3E}">
        <p14:creationId xmlns:p14="http://schemas.microsoft.com/office/powerpoint/2010/main" val="252140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endParaRPr lang="en-AU" sz="1200" b="1" dirty="0">
              <a:solidFill>
                <a:prstClr val="black"/>
              </a:solidFill>
              <a:latin typeface="Open Sans"/>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E2FB04-436D-4379-AAF8-98E357DC93B3}" type="slidenum">
              <a:rPr lang="en-AU">
                <a:solidFill>
                  <a:prstClr val="black"/>
                </a:solidFill>
              </a:rPr>
              <a:pPr fontAlgn="base">
                <a:spcBef>
                  <a:spcPct val="0"/>
                </a:spcBef>
                <a:spcAft>
                  <a:spcPct val="0"/>
                </a:spcAft>
              </a:pPr>
              <a:t>3</a:t>
            </a:fld>
            <a:endParaRPr lang="en-AU" dirty="0">
              <a:solidFill>
                <a:prstClr val="black"/>
              </a:solidFill>
            </a:endParaRPr>
          </a:p>
        </p:txBody>
      </p:sp>
    </p:spTree>
    <p:extLst>
      <p:ext uri="{BB962C8B-B14F-4D97-AF65-F5344CB8AC3E}">
        <p14:creationId xmlns:p14="http://schemas.microsoft.com/office/powerpoint/2010/main" val="343362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spcAft>
                <a:spcPts val="0"/>
              </a:spcAft>
              <a:defRPr/>
            </a:pPr>
            <a:endParaRPr lang="en-AU" dirty="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E2FB04-436D-4379-AAF8-98E357DC93B3}" type="slidenum">
              <a:rPr lang="en-AU">
                <a:solidFill>
                  <a:prstClr val="black"/>
                </a:solidFill>
              </a:rPr>
              <a:pPr fontAlgn="base">
                <a:spcBef>
                  <a:spcPct val="0"/>
                </a:spcBef>
                <a:spcAft>
                  <a:spcPct val="0"/>
                </a:spcAft>
              </a:pPr>
              <a:t>4</a:t>
            </a:fld>
            <a:endParaRPr lang="en-AU" dirty="0">
              <a:solidFill>
                <a:prstClr val="black"/>
              </a:solidFill>
            </a:endParaRPr>
          </a:p>
        </p:txBody>
      </p:sp>
    </p:spTree>
    <p:extLst>
      <p:ext uri="{BB962C8B-B14F-4D97-AF65-F5344CB8AC3E}">
        <p14:creationId xmlns:p14="http://schemas.microsoft.com/office/powerpoint/2010/main" val="306119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spcAft>
                <a:spcPts val="0"/>
              </a:spcAft>
              <a:defRPr/>
            </a:pPr>
            <a:endParaRPr lang="en-AU" dirty="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E2FB04-436D-4379-AAF8-98E357DC93B3}" type="slidenum">
              <a:rPr lang="en-AU">
                <a:solidFill>
                  <a:prstClr val="black"/>
                </a:solidFill>
              </a:rPr>
              <a:pPr fontAlgn="base">
                <a:spcBef>
                  <a:spcPct val="0"/>
                </a:spcBef>
                <a:spcAft>
                  <a:spcPct val="0"/>
                </a:spcAft>
              </a:pPr>
              <a:t>5</a:t>
            </a:fld>
            <a:endParaRPr lang="en-AU" dirty="0">
              <a:solidFill>
                <a:prstClr val="black"/>
              </a:solidFill>
            </a:endParaRPr>
          </a:p>
        </p:txBody>
      </p:sp>
    </p:spTree>
    <p:extLst>
      <p:ext uri="{BB962C8B-B14F-4D97-AF65-F5344CB8AC3E}">
        <p14:creationId xmlns:p14="http://schemas.microsoft.com/office/powerpoint/2010/main" val="3686641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6</a:t>
            </a:fld>
            <a:endParaRPr lang="en-AU" dirty="0"/>
          </a:p>
        </p:txBody>
      </p:sp>
    </p:spTree>
    <p:extLst>
      <p:ext uri="{BB962C8B-B14F-4D97-AF65-F5344CB8AC3E}">
        <p14:creationId xmlns:p14="http://schemas.microsoft.com/office/powerpoint/2010/main" val="40005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7</a:t>
            </a:fld>
            <a:endParaRPr lang="en-AU" dirty="0"/>
          </a:p>
        </p:txBody>
      </p:sp>
    </p:spTree>
    <p:extLst>
      <p:ext uri="{BB962C8B-B14F-4D97-AF65-F5344CB8AC3E}">
        <p14:creationId xmlns:p14="http://schemas.microsoft.com/office/powerpoint/2010/main" val="505183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8</a:t>
            </a:fld>
            <a:endParaRPr lang="en-AU" dirty="0"/>
          </a:p>
        </p:txBody>
      </p:sp>
    </p:spTree>
    <p:extLst>
      <p:ext uri="{BB962C8B-B14F-4D97-AF65-F5344CB8AC3E}">
        <p14:creationId xmlns:p14="http://schemas.microsoft.com/office/powerpoint/2010/main" val="3814015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608" y="5500319"/>
            <a:ext cx="9167813" cy="996950"/>
            <a:chOff x="608" y="5500319"/>
            <a:chExt cx="9167813" cy="996950"/>
          </a:xfrm>
        </p:grpSpPr>
        <p:grpSp>
          <p:nvGrpSpPr>
            <p:cNvPr id="25" name="Group 22"/>
            <p:cNvGrpSpPr>
              <a:grpSpLocks/>
            </p:cNvGrpSpPr>
            <p:nvPr userDrawn="1"/>
          </p:nvGrpSpPr>
          <p:grpSpPr bwMode="auto">
            <a:xfrm>
              <a:off x="608" y="5500319"/>
              <a:ext cx="9167813" cy="996950"/>
              <a:chOff x="-7938" y="5668963"/>
              <a:chExt cx="9167813" cy="996950"/>
            </a:xfrm>
          </p:grpSpPr>
          <p:sp>
            <p:nvSpPr>
              <p:cNvPr id="42"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tx1">
                  <a:lumMod val="95000"/>
                  <a:lumOff val="5000"/>
                  <a:alpha val="30000"/>
                </a:schemeClr>
              </a:solidFill>
              <a:ln>
                <a:noFill/>
              </a:ln>
              <a:extLst/>
            </p:spPr>
            <p:txBody>
              <a:bodyPr/>
              <a:lstStyle/>
              <a:p>
                <a:pPr>
                  <a:defRPr/>
                </a:pPr>
                <a:endParaRPr lang="en-AU" dirty="0"/>
              </a:p>
            </p:txBody>
          </p:sp>
          <p:sp>
            <p:nvSpPr>
              <p:cNvPr id="61" name="Freeform 60"/>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dirty="0"/>
              </a:p>
            </p:txBody>
          </p:sp>
          <p:sp>
            <p:nvSpPr>
              <p:cNvPr id="62" name="Freeform 61"/>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dirty="0"/>
              </a:p>
            </p:txBody>
          </p:sp>
        </p:grpSp>
        <p:grpSp>
          <p:nvGrpSpPr>
            <p:cNvPr id="28" name="Group 19"/>
            <p:cNvGrpSpPr/>
            <p:nvPr userDrawn="1"/>
          </p:nvGrpSpPr>
          <p:grpSpPr>
            <a:xfrm>
              <a:off x="360000" y="5807505"/>
              <a:ext cx="814388" cy="95250"/>
              <a:chOff x="3495675" y="5969000"/>
              <a:chExt cx="814388" cy="95250"/>
            </a:xfrm>
            <a:solidFill>
              <a:schemeClr val="accent1"/>
            </a:solidFill>
          </p:grpSpPr>
          <p:sp>
            <p:nvSpPr>
              <p:cNvPr id="30"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1"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2"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3"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34"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35"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36"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37"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38"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39"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40"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41"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2" name="Title 1"/>
          <p:cNvSpPr>
            <a:spLocks noGrp="1"/>
          </p:cNvSpPr>
          <p:nvPr userDrawn="1">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userDrawn="1">
            <p:ph type="body" sz="quarter" idx="17" hasCustomPrompt="1"/>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1" y="5824254"/>
            <a:ext cx="1094400" cy="310663"/>
          </a:xfrm>
          <a:prstGeom prst="rect">
            <a:avLst/>
          </a:prstGeom>
        </p:spPr>
      </p:pic>
    </p:spTree>
    <p:extLst>
      <p:ext uri="{BB962C8B-B14F-4D97-AF65-F5344CB8AC3E}">
        <p14:creationId xmlns:p14="http://schemas.microsoft.com/office/powerpoint/2010/main" val="177597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Innovate. Improve. Grow.</a:t>
            </a:r>
            <a:endParaRPr lang="en-AU" dirty="0"/>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89600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 dark">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4" name="Footer Placeholder 3"/>
          <p:cNvSpPr>
            <a:spLocks noGrp="1"/>
          </p:cNvSpPr>
          <p:nvPr>
            <p:ph type="ftr" sz="quarter" idx="11"/>
          </p:nvPr>
        </p:nvSpPr>
        <p:spPr/>
        <p:txBody>
          <a:bodyPr/>
          <a:lstStyle/>
          <a:p>
            <a:r>
              <a:rPr lang="en-AU"/>
              <a:t>Innovate. Improve. Grow.</a:t>
            </a:r>
            <a:endParaRPr lang="en-AU" dirty="0"/>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grpSp>
        <p:nvGrpSpPr>
          <p:cNvPr id="14" name="Group 13"/>
          <p:cNvGrpSpPr/>
          <p:nvPr userDrawn="1"/>
        </p:nvGrpSpPr>
        <p:grpSpPr>
          <a:xfrm>
            <a:off x="-7938" y="6056313"/>
            <a:ext cx="9161463" cy="801687"/>
            <a:chOff x="-7938" y="6056313"/>
            <a:chExt cx="9161463" cy="801687"/>
          </a:xfrm>
        </p:grpSpPr>
        <p:sp>
          <p:nvSpPr>
            <p:cNvPr id="15"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dirty="0"/>
            </a:p>
          </p:txBody>
        </p:sp>
        <p:grpSp>
          <p:nvGrpSpPr>
            <p:cNvPr id="16" name="Group 1"/>
            <p:cNvGrpSpPr>
              <a:grpSpLocks/>
            </p:cNvGrpSpPr>
            <p:nvPr userDrawn="1"/>
          </p:nvGrpSpPr>
          <p:grpSpPr bwMode="auto">
            <a:xfrm>
              <a:off x="1588" y="6065838"/>
              <a:ext cx="9142412" cy="690562"/>
              <a:chOff x="1495" y="6065893"/>
              <a:chExt cx="9143026" cy="690563"/>
            </a:xfrm>
          </p:grpSpPr>
          <p:sp>
            <p:nvSpPr>
              <p:cNvPr id="18"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00252D">
                  <a:alpha val="30196"/>
                </a:srgbClr>
              </a:solidFill>
              <a:ln>
                <a:noFill/>
              </a:ln>
            </p:spPr>
            <p:txBody>
              <a:bodyPr/>
              <a:lstStyle/>
              <a:p>
                <a:pPr>
                  <a:defRPr/>
                </a:pPr>
                <a:endParaRPr lang="en-AU" dirty="0"/>
              </a:p>
            </p:txBody>
          </p:sp>
          <p:sp>
            <p:nvSpPr>
              <p:cNvPr id="19"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rgbClr val="00252D">
                  <a:alpha val="30196"/>
                </a:srgbClr>
              </a:solidFill>
              <a:ln>
                <a:noFill/>
              </a:ln>
              <a:extLst/>
            </p:spPr>
            <p:txBody>
              <a:bodyPr/>
              <a:lstStyle/>
              <a:p>
                <a:pPr>
                  <a:defRPr/>
                </a:pPr>
                <a:endParaRPr lang="en-AU" dirty="0"/>
              </a:p>
            </p:txBody>
          </p:sp>
          <p:sp>
            <p:nvSpPr>
              <p:cNvPr id="20" name="Freeform 10"/>
              <p:cNvSpPr>
                <a:spLocks/>
              </p:cNvSpPr>
              <p:nvPr userDrawn="1"/>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dirty="0"/>
              </a:p>
            </p:txBody>
          </p:sp>
          <p:sp>
            <p:nvSpPr>
              <p:cNvPr id="21" name="Freeform 11"/>
              <p:cNvSpPr>
                <a:spLocks/>
              </p:cNvSpPr>
              <p:nvPr userDrawn="1"/>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dirty="0"/>
              </a:p>
            </p:txBody>
          </p:sp>
        </p:gr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0371" y="6293780"/>
            <a:ext cx="734400" cy="208471"/>
          </a:xfrm>
          <a:prstGeom prst="rect">
            <a:avLst/>
          </a:prstGeom>
        </p:spPr>
      </p:pic>
    </p:spTree>
    <p:extLst>
      <p:ext uri="{BB962C8B-B14F-4D97-AF65-F5344CB8AC3E}">
        <p14:creationId xmlns:p14="http://schemas.microsoft.com/office/powerpoint/2010/main" val="3918985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Innovate. Improve. Grow.</a:t>
            </a:r>
            <a:endParaRPr lang="en-AU" dirty="0"/>
          </a:p>
        </p:txBody>
      </p:sp>
      <p:sp>
        <p:nvSpPr>
          <p:cNvPr id="5"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26388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Innovate. Improve. Grow.</a:t>
            </a:r>
            <a:endParaRPr lang="en-AU" dirty="0"/>
          </a:p>
        </p:txBody>
      </p:sp>
      <p:sp>
        <p:nvSpPr>
          <p:cNvPr id="5" name="Content Placeholder 2"/>
          <p:cNvSpPr>
            <a:spLocks noGrp="1"/>
          </p:cNvSpPr>
          <p:nvPr>
            <p:ph idx="1"/>
          </p:nvPr>
        </p:nvSpPr>
        <p:spPr>
          <a:xfrm>
            <a:off x="360000" y="1276350"/>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693824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1" name="Group 30"/>
          <p:cNvGrpSpPr/>
          <p:nvPr userDrawn="1"/>
        </p:nvGrpSpPr>
        <p:grpSpPr>
          <a:xfrm>
            <a:off x="-7938" y="6056313"/>
            <a:ext cx="9161463" cy="801687"/>
            <a:chOff x="-7938" y="6056313"/>
            <a:chExt cx="9161463" cy="801687"/>
          </a:xfrm>
        </p:grpSpPr>
        <p:sp>
          <p:nvSpPr>
            <p:cNvPr id="32"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dirty="0"/>
            </a:p>
          </p:txBody>
        </p:sp>
        <p:grpSp>
          <p:nvGrpSpPr>
            <p:cNvPr id="33" name="Group 1"/>
            <p:cNvGrpSpPr>
              <a:grpSpLocks/>
            </p:cNvGrpSpPr>
            <p:nvPr userDrawn="1"/>
          </p:nvGrpSpPr>
          <p:grpSpPr bwMode="auto">
            <a:xfrm>
              <a:off x="1588" y="6065838"/>
              <a:ext cx="9142412" cy="690562"/>
              <a:chOff x="1495" y="6065893"/>
              <a:chExt cx="9143026" cy="690563"/>
            </a:xfrm>
          </p:grpSpPr>
          <p:sp>
            <p:nvSpPr>
              <p:cNvPr id="35"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dirty="0"/>
              </a:p>
            </p:txBody>
          </p:sp>
          <p:sp>
            <p:nvSpPr>
              <p:cNvPr id="36"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dirty="0"/>
              </a:p>
            </p:txBody>
          </p:sp>
          <p:sp>
            <p:nvSpPr>
              <p:cNvPr id="37" name="Freeform 10"/>
              <p:cNvSpPr>
                <a:spLocks/>
              </p:cNvSpPr>
              <p:nvPr userDrawn="1"/>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dirty="0"/>
              </a:p>
            </p:txBody>
          </p:sp>
          <p:sp>
            <p:nvSpPr>
              <p:cNvPr id="38" name="Freeform 11"/>
              <p:cNvSpPr>
                <a:spLocks/>
              </p:cNvSpPr>
              <p:nvPr userDrawn="1"/>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dirty="0"/>
              </a:p>
            </p:txBody>
          </p:sp>
        </p:grpSp>
      </p:grpSp>
      <p:sp>
        <p:nvSpPr>
          <p:cNvPr id="39" name="Text Placeholder 8"/>
          <p:cNvSpPr>
            <a:spLocks noGrp="1"/>
          </p:cNvSpPr>
          <p:nvPr>
            <p:ph type="body" sz="quarter" idx="10"/>
          </p:nvPr>
        </p:nvSpPr>
        <p:spPr>
          <a:xfrm>
            <a:off x="360000" y="1276350"/>
            <a:ext cx="7477125" cy="4559301"/>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
        <p:nvSpPr>
          <p:cNvPr id="12" name="Footer Placeholder 3"/>
          <p:cNvSpPr>
            <a:spLocks noGrp="1"/>
          </p:cNvSpPr>
          <p:nvPr>
            <p:ph type="ftr" sz="quarter" idx="11"/>
          </p:nvPr>
        </p:nvSpPr>
        <p:spPr>
          <a:xfrm>
            <a:off x="677991" y="6504332"/>
            <a:ext cx="6083845" cy="124274"/>
          </a:xfrm>
        </p:spPr>
        <p:txBody>
          <a:bodyPr/>
          <a:lstStyle/>
          <a:p>
            <a:r>
              <a:rPr lang="en-AU"/>
              <a:t>Innovate. Improve. Grow.</a:t>
            </a:r>
            <a:endParaRPr lang="en-AU" dirty="0"/>
          </a:p>
        </p:txBody>
      </p:sp>
      <p:sp>
        <p:nvSpPr>
          <p:cNvPr id="13"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0371" y="6293780"/>
            <a:ext cx="734400" cy="208471"/>
          </a:xfrm>
          <a:prstGeom prst="rect">
            <a:avLst/>
          </a:prstGeom>
        </p:spPr>
      </p:pic>
    </p:spTree>
    <p:extLst>
      <p:ext uri="{BB962C8B-B14F-4D97-AF65-F5344CB8AC3E}">
        <p14:creationId xmlns:p14="http://schemas.microsoft.com/office/powerpoint/2010/main" val="186412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accent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608" y="5500319"/>
            <a:ext cx="9167813" cy="996950"/>
            <a:chOff x="608" y="5500319"/>
            <a:chExt cx="9167813" cy="996950"/>
          </a:xfrm>
        </p:grpSpPr>
        <p:grpSp>
          <p:nvGrpSpPr>
            <p:cNvPr id="4"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dirty="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dirty="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dirty="0"/>
              </a:p>
            </p:txBody>
          </p:sp>
        </p:grpSp>
        <p:grpSp>
          <p:nvGrpSpPr>
            <p:cNvPr id="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3" name="Subtitle 2"/>
          <p:cNvSpPr>
            <a:spLocks noGrp="1"/>
          </p:cNvSpPr>
          <p:nvPr>
            <p:ph type="subTitle" idx="1" hasCustomPrompt="1"/>
          </p:nvPr>
        </p:nvSpPr>
        <p:spPr>
          <a:xfrm>
            <a:off x="358774" y="3717032"/>
            <a:ext cx="6121438" cy="1539200"/>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userDrawn="1">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
        <p:nvSpPr>
          <p:cNvPr id="23" name="Title 22"/>
          <p:cNvSpPr>
            <a:spLocks noGrp="1"/>
          </p:cNvSpPr>
          <p:nvPr>
            <p:ph type="title"/>
          </p:nvPr>
        </p:nvSpPr>
        <p:spPr>
          <a:xfrm>
            <a:off x="358776" y="2744924"/>
            <a:ext cx="8461374" cy="852487"/>
          </a:xfrm>
        </p:spPr>
        <p:txBody>
          <a:bodyPr>
            <a:noAutofit/>
          </a:bodyPr>
          <a:lstStyle>
            <a:lvl1pPr>
              <a:defRPr sz="5500">
                <a:solidFill>
                  <a:schemeClr val="bg1"/>
                </a:solidFill>
              </a:defRPr>
            </a:lvl1pPr>
          </a:lstStyle>
          <a:p>
            <a:r>
              <a:rPr lang="en-US"/>
              <a:t>Click to edit Master title style</a:t>
            </a:r>
            <a:endParaRPr lang="en-AU"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1" y="5824254"/>
            <a:ext cx="1094400" cy="310663"/>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dirty="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dirty="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dirty="0"/>
              </a:p>
            </p:txBody>
          </p:sp>
        </p:grpSp>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3" name="Subtitle 2"/>
          <p:cNvSpPr>
            <a:spLocks noGrp="1"/>
          </p:cNvSpPr>
          <p:nvPr>
            <p:ph type="subTitle" idx="1" hasCustomPrompt="1"/>
          </p:nvPr>
        </p:nvSpPr>
        <p:spPr>
          <a:xfrm>
            <a:off x="358774" y="2168860"/>
            <a:ext cx="6121438" cy="3087372"/>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userDrawn="1">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1" y="5824254"/>
            <a:ext cx="1094400" cy="310663"/>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5409" cy="6140081"/>
            <a:chOff x="-26988" y="357188"/>
            <a:chExt cx="9195409" cy="6140081"/>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dirty="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dirty="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dirty="0"/>
                </a:p>
              </p:txBody>
            </p:sp>
          </p:grpSp>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grpSp>
          <p:nvGrpSpPr>
            <p:cNvPr id="30" name="Group 66"/>
            <p:cNvGrpSpPr>
              <a:grpSpLocks/>
            </p:cNvGrpSpPr>
            <p:nvPr userDrawn="1"/>
          </p:nvGrpSpPr>
          <p:grpSpPr bwMode="auto">
            <a:xfrm>
              <a:off x="-26988" y="357188"/>
              <a:ext cx="9178926" cy="2571750"/>
              <a:chOff x="-17463" y="357188"/>
              <a:chExt cx="9186863" cy="2571750"/>
            </a:xfrm>
          </p:grpSpPr>
          <p:sp>
            <p:nvSpPr>
              <p:cNvPr id="3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dirty="0"/>
              </a:p>
            </p:txBody>
          </p:sp>
          <p:sp>
            <p:nvSpPr>
              <p:cNvPr id="3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dirty="0"/>
              </a:p>
            </p:txBody>
          </p:sp>
          <p:sp>
            <p:nvSpPr>
              <p:cNvPr id="3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dirty="0"/>
              </a:p>
            </p:txBody>
          </p:sp>
          <p:sp>
            <p:nvSpPr>
              <p:cNvPr id="3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dirty="0"/>
              </a:p>
            </p:txBody>
          </p:sp>
          <p:sp>
            <p:nvSpPr>
              <p:cNvPr id="3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dirty="0"/>
              </a:p>
            </p:txBody>
          </p:sp>
          <p:sp>
            <p:nvSpPr>
              <p:cNvPr id="3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dirty="0"/>
              </a:p>
            </p:txBody>
          </p:sp>
          <p:sp>
            <p:nvSpPr>
              <p:cNvPr id="3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dirty="0"/>
              </a:p>
            </p:txBody>
          </p:sp>
          <p:sp>
            <p:nvSpPr>
              <p:cNvPr id="3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dirty="0"/>
              </a:p>
            </p:txBody>
          </p:sp>
          <p:sp>
            <p:nvSpPr>
              <p:cNvPr id="3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dirty="0"/>
              </a:p>
            </p:txBody>
          </p:sp>
          <p:sp>
            <p:nvSpPr>
              <p:cNvPr id="4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dirty="0"/>
              </a:p>
            </p:txBody>
          </p:sp>
          <p:sp>
            <p:nvSpPr>
              <p:cNvPr id="4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dirty="0"/>
              </a:p>
            </p:txBody>
          </p:sp>
          <p:sp>
            <p:nvSpPr>
              <p:cNvPr id="4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dirty="0"/>
              </a:p>
            </p:txBody>
          </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pic>
        <p:nvPicPr>
          <p:cNvPr id="61" name="Picture 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1" y="5824254"/>
            <a:ext cx="1094400" cy="310663"/>
          </a:xfrm>
          <a:prstGeom prst="rect">
            <a:avLst/>
          </a:prstGeom>
        </p:spPr>
      </p:pic>
    </p:spTree>
    <p:extLst>
      <p:ext uri="{BB962C8B-B14F-4D97-AF65-F5344CB8AC3E}">
        <p14:creationId xmlns:p14="http://schemas.microsoft.com/office/powerpoint/2010/main" val="264763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ollaborator logo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grpSp>
        <p:nvGrpSpPr>
          <p:cNvPr id="7" name="Group 6"/>
          <p:cNvGrpSpPr/>
          <p:nvPr userDrawn="1"/>
        </p:nvGrpSpPr>
        <p:grpSpPr>
          <a:xfrm>
            <a:off x="1497" y="5500319"/>
            <a:ext cx="9170984" cy="1357681"/>
            <a:chOff x="1497" y="5500319"/>
            <a:chExt cx="9170984" cy="1357681"/>
          </a:xfrm>
        </p:grpSpPr>
        <p:sp>
          <p:nvSpPr>
            <p:cNvPr id="8" name="Rectangle 7"/>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9"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0"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1"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2"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grpSp>
          <p:nvGrpSpPr>
            <p:cNvPr id="14" name="Group 19"/>
            <p:cNvGrpSpPr/>
            <p:nvPr userDrawn="1"/>
          </p:nvGrpSpPr>
          <p:grpSpPr>
            <a:xfrm>
              <a:off x="360000" y="5807505"/>
              <a:ext cx="814388" cy="95250"/>
              <a:chOff x="3495675" y="5969000"/>
              <a:chExt cx="814388" cy="95250"/>
            </a:xfrm>
            <a:solidFill>
              <a:schemeClr val="accent1"/>
            </a:solidFill>
          </p:grpSpPr>
          <p:sp>
            <p:nvSpPr>
              <p:cNvPr id="1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1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1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1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1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2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2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2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2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2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2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2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1" y="5824254"/>
            <a:ext cx="1094400" cy="310663"/>
          </a:xfrm>
          <a:prstGeom prst="rect">
            <a:avLst/>
          </a:prstGeom>
        </p:spPr>
      </p:pic>
    </p:spTree>
    <p:extLst>
      <p:ext uri="{BB962C8B-B14F-4D97-AF65-F5344CB8AC3E}">
        <p14:creationId xmlns:p14="http://schemas.microsoft.com/office/powerpoint/2010/main" val="352071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9469" cy="6500812"/>
            <a:chOff x="-26988" y="357188"/>
            <a:chExt cx="9199469" cy="6500812"/>
          </a:xfrm>
        </p:grpSpPr>
        <p:grpSp>
          <p:nvGrpSpPr>
            <p:cNvPr id="29" name="Group 66"/>
            <p:cNvGrpSpPr>
              <a:grpSpLocks/>
            </p:cNvGrpSpPr>
            <p:nvPr userDrawn="1"/>
          </p:nvGrpSpPr>
          <p:grpSpPr bwMode="auto">
            <a:xfrm>
              <a:off x="-26988" y="357188"/>
              <a:ext cx="9178926" cy="2571750"/>
              <a:chOff x="-17463" y="357188"/>
              <a:chExt cx="9186863" cy="2571750"/>
            </a:xfrm>
          </p:grpSpPr>
          <p:sp>
            <p:nvSpPr>
              <p:cNvPr id="5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dirty="0"/>
              </a:p>
            </p:txBody>
          </p:sp>
          <p:sp>
            <p:nvSpPr>
              <p:cNvPr id="5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dirty="0"/>
              </a:p>
            </p:txBody>
          </p:sp>
          <p:sp>
            <p:nvSpPr>
              <p:cNvPr id="5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dirty="0"/>
              </a:p>
            </p:txBody>
          </p:sp>
          <p:sp>
            <p:nvSpPr>
              <p:cNvPr id="5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dirty="0"/>
              </a:p>
            </p:txBody>
          </p:sp>
          <p:sp>
            <p:nvSpPr>
              <p:cNvPr id="5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dirty="0"/>
              </a:p>
            </p:txBody>
          </p:sp>
          <p:sp>
            <p:nvSpPr>
              <p:cNvPr id="5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dirty="0"/>
              </a:p>
            </p:txBody>
          </p:sp>
          <p:sp>
            <p:nvSpPr>
              <p:cNvPr id="5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dirty="0"/>
              </a:p>
            </p:txBody>
          </p:sp>
          <p:sp>
            <p:nvSpPr>
              <p:cNvPr id="5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dirty="0"/>
              </a:p>
            </p:txBody>
          </p:sp>
          <p:sp>
            <p:nvSpPr>
              <p:cNvPr id="5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dirty="0"/>
              </a:p>
            </p:txBody>
          </p:sp>
          <p:sp>
            <p:nvSpPr>
              <p:cNvPr id="6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dirty="0"/>
              </a:p>
            </p:txBody>
          </p:sp>
          <p:sp>
            <p:nvSpPr>
              <p:cNvPr id="6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dirty="0"/>
              </a:p>
            </p:txBody>
          </p:sp>
          <p:sp>
            <p:nvSpPr>
              <p:cNvPr id="6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dirty="0"/>
              </a:p>
            </p:txBody>
          </p:sp>
        </p:grpSp>
        <p:grpSp>
          <p:nvGrpSpPr>
            <p:cNvPr id="30" name="Group 29"/>
            <p:cNvGrpSpPr/>
            <p:nvPr userDrawn="1"/>
          </p:nvGrpSpPr>
          <p:grpSpPr>
            <a:xfrm>
              <a:off x="1497" y="5500319"/>
              <a:ext cx="9170984" cy="1357681"/>
              <a:chOff x="1497" y="5500319"/>
              <a:chExt cx="9170984" cy="1357681"/>
            </a:xfrm>
          </p:grpSpPr>
          <p:sp>
            <p:nvSpPr>
              <p:cNvPr id="31" name="Rectangle 30"/>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32" name="Group 31"/>
              <p:cNvGrpSpPr/>
              <p:nvPr userDrawn="1"/>
            </p:nvGrpSpPr>
            <p:grpSpPr>
              <a:xfrm>
                <a:off x="1497" y="5500319"/>
                <a:ext cx="9170984" cy="996231"/>
                <a:chOff x="1497" y="5500319"/>
                <a:chExt cx="9170984" cy="996231"/>
              </a:xfrm>
            </p:grpSpPr>
            <p:sp>
              <p:nvSpPr>
                <p:cNvPr id="47"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8"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9"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50"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grpSp>
          <p:grpSp>
            <p:nvGrpSpPr>
              <p:cNvPr id="34" name="Group 19"/>
              <p:cNvGrpSpPr/>
              <p:nvPr userDrawn="1"/>
            </p:nvGrpSpPr>
            <p:grpSpPr>
              <a:xfrm>
                <a:off x="360000" y="5807505"/>
                <a:ext cx="814388" cy="95250"/>
                <a:chOff x="3495675" y="5969000"/>
                <a:chExt cx="814388" cy="95250"/>
              </a:xfrm>
              <a:solidFill>
                <a:schemeClr val="accent1"/>
              </a:solidFill>
            </p:grpSpPr>
            <p:sp>
              <p:nvSpPr>
                <p:cNvPr id="3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3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4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4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4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4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4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4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4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1" y="5824254"/>
            <a:ext cx="1094400" cy="310663"/>
          </a:xfrm>
          <a:prstGeom prst="rect">
            <a:avLst/>
          </a:prstGeom>
        </p:spPr>
      </p:pic>
    </p:spTree>
    <p:extLst>
      <p:ext uri="{BB962C8B-B14F-4D97-AF65-F5344CB8AC3E}">
        <p14:creationId xmlns:p14="http://schemas.microsoft.com/office/powerpoint/2010/main" val="36379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Innovate. Improve. Grow.</a:t>
            </a:r>
            <a:endParaRPr lang="en-AU" dirty="0"/>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80961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 dark">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p>
            <a:r>
              <a:rPr lang="en-AU"/>
              <a:t>Innovate. Improve. Grow.</a:t>
            </a:r>
            <a:endParaRPr lang="en-AU" dirty="0"/>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grpSp>
        <p:nvGrpSpPr>
          <p:cNvPr id="15" name="Group 14"/>
          <p:cNvGrpSpPr/>
          <p:nvPr userDrawn="1"/>
        </p:nvGrpSpPr>
        <p:grpSpPr>
          <a:xfrm>
            <a:off x="-7938" y="6056313"/>
            <a:ext cx="9161463" cy="801687"/>
            <a:chOff x="-7938" y="6056313"/>
            <a:chExt cx="9161463" cy="801687"/>
          </a:xfrm>
        </p:grpSpPr>
        <p:sp>
          <p:nvSpPr>
            <p:cNvPr id="16"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dirty="0"/>
            </a:p>
          </p:txBody>
        </p:sp>
        <p:grpSp>
          <p:nvGrpSpPr>
            <p:cNvPr id="17" name="Group 1"/>
            <p:cNvGrpSpPr>
              <a:grpSpLocks/>
            </p:cNvGrpSpPr>
            <p:nvPr userDrawn="1"/>
          </p:nvGrpSpPr>
          <p:grpSpPr bwMode="auto">
            <a:xfrm>
              <a:off x="1588" y="6065838"/>
              <a:ext cx="9142412" cy="690562"/>
              <a:chOff x="1495" y="6065893"/>
              <a:chExt cx="9143026" cy="690563"/>
            </a:xfrm>
          </p:grpSpPr>
          <p:sp>
            <p:nvSpPr>
              <p:cNvPr id="19"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00252D">
                  <a:alpha val="30196"/>
                </a:srgbClr>
              </a:solidFill>
              <a:ln>
                <a:noFill/>
              </a:ln>
            </p:spPr>
            <p:txBody>
              <a:bodyPr/>
              <a:lstStyle/>
              <a:p>
                <a:pPr>
                  <a:defRPr/>
                </a:pPr>
                <a:endParaRPr lang="en-AU" dirty="0"/>
              </a:p>
            </p:txBody>
          </p:sp>
          <p:sp>
            <p:nvSpPr>
              <p:cNvPr id="20"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rgbClr val="00252D">
                  <a:alpha val="30196"/>
                </a:srgbClr>
              </a:solidFill>
              <a:ln>
                <a:noFill/>
              </a:ln>
              <a:extLst/>
            </p:spPr>
            <p:txBody>
              <a:bodyPr/>
              <a:lstStyle/>
              <a:p>
                <a:pPr>
                  <a:defRPr/>
                </a:pPr>
                <a:endParaRPr lang="en-AU" dirty="0"/>
              </a:p>
            </p:txBody>
          </p:sp>
          <p:sp>
            <p:nvSpPr>
              <p:cNvPr id="21" name="Freeform 10"/>
              <p:cNvSpPr>
                <a:spLocks/>
              </p:cNvSpPr>
              <p:nvPr userDrawn="1"/>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dirty="0"/>
              </a:p>
            </p:txBody>
          </p:sp>
          <p:sp>
            <p:nvSpPr>
              <p:cNvPr id="22" name="Freeform 11"/>
              <p:cNvSpPr>
                <a:spLocks/>
              </p:cNvSpPr>
              <p:nvPr userDrawn="1"/>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dirty="0"/>
              </a:p>
            </p:txBody>
          </p:sp>
        </p:grpSp>
      </p:gr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0371" y="6293780"/>
            <a:ext cx="734400" cy="208471"/>
          </a:xfrm>
          <a:prstGeom prst="rect">
            <a:avLst/>
          </a:prstGeom>
        </p:spPr>
      </p:pic>
    </p:spTree>
    <p:extLst>
      <p:ext uri="{BB962C8B-B14F-4D97-AF65-F5344CB8AC3E}">
        <p14:creationId xmlns:p14="http://schemas.microsoft.com/office/powerpoint/2010/main" val="35047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Innovate. Improve. Grow.</a:t>
            </a:r>
            <a:endParaRPr lang="en-AU" dirty="0"/>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54646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Innovate. Improve. Grow.</a:t>
            </a:r>
            <a:endParaRPr lang="en-AU" dirty="0"/>
          </a:p>
        </p:txBody>
      </p:sp>
      <p:sp>
        <p:nvSpPr>
          <p:cNvPr id="6" name="Text Placeholder 7"/>
          <p:cNvSpPr>
            <a:spLocks noGrp="1"/>
          </p:cNvSpPr>
          <p:nvPr>
            <p:ph type="body" sz="quarter" idx="13" hasCustomPrompt="1"/>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59831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58775"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r>
              <a:rPr lang="en-AU"/>
              <a:t>Innovate. Improve. Grow.</a:t>
            </a:r>
            <a:endParaRPr lang="en-AU" dirty="0"/>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20471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9525" y="6051550"/>
            <a:ext cx="9169400" cy="849313"/>
            <a:chOff x="-9525" y="6051550"/>
            <a:chExt cx="9169400" cy="849313"/>
          </a:xfrm>
        </p:grpSpPr>
        <p:grpSp>
          <p:nvGrpSpPr>
            <p:cNvPr id="7" name="Group 6"/>
            <p:cNvGrpSpPr/>
            <p:nvPr userDrawn="1"/>
          </p:nvGrpSpPr>
          <p:grpSpPr>
            <a:xfrm>
              <a:off x="-9525" y="6051550"/>
              <a:ext cx="9169400" cy="849313"/>
              <a:chOff x="-9525" y="6051550"/>
              <a:chExt cx="9169400" cy="849313"/>
            </a:xfrm>
          </p:grpSpPr>
          <p:sp>
            <p:nvSpPr>
              <p:cNvPr id="8"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dirty="0"/>
              </a:p>
            </p:txBody>
          </p:sp>
          <p:sp>
            <p:nvSpPr>
              <p:cNvPr id="9" name="Rectangle 6"/>
              <p:cNvSpPr>
                <a:spLocks noChangeArrowheads="1"/>
              </p:cNvSpPr>
              <p:nvPr userDrawn="1"/>
            </p:nvSpPr>
            <p:spPr bwMode="auto">
              <a:xfrm>
                <a:off x="1588" y="6367463"/>
                <a:ext cx="9142412" cy="490537"/>
              </a:xfrm>
              <a:prstGeom prst="rect">
                <a:avLst/>
              </a:prstGeom>
              <a:solidFill>
                <a:schemeClr val="accent2"/>
              </a:solidFill>
              <a:ln>
                <a:noFill/>
              </a:ln>
              <a:extLst/>
            </p:spPr>
            <p:txBody>
              <a:bodyPr/>
              <a:lstStyle/>
              <a:p>
                <a:pPr>
                  <a:defRPr/>
                </a:pPr>
                <a:endParaRPr lang="en-AU" dirty="0"/>
              </a:p>
            </p:txBody>
          </p:sp>
          <p:sp>
            <p:nvSpPr>
              <p:cNvPr id="10" name="Rectangle 7"/>
              <p:cNvSpPr>
                <a:spLocks noChangeArrowheads="1"/>
              </p:cNvSpPr>
              <p:nvPr userDrawn="1"/>
            </p:nvSpPr>
            <p:spPr bwMode="auto">
              <a:xfrm>
                <a:off x="1588" y="6367463"/>
                <a:ext cx="9142412" cy="490537"/>
              </a:xfrm>
              <a:prstGeom prst="rect">
                <a:avLst/>
              </a:prstGeom>
              <a:noFill/>
              <a:ln>
                <a:noFill/>
              </a:ln>
              <a:extLst/>
            </p:spPr>
            <p:txBody>
              <a:bodyPr/>
              <a:lstStyle/>
              <a:p>
                <a:pPr>
                  <a:defRPr/>
                </a:pPr>
                <a:endParaRPr lang="en-AU" dirty="0"/>
              </a:p>
            </p:txBody>
          </p:sp>
          <p:sp>
            <p:nvSpPr>
              <p:cNvPr id="11" name="Freeform 8"/>
              <p:cNvSpPr>
                <a:spLocks noEditPoints="1"/>
              </p:cNvSpPr>
              <p:nvPr userDrawn="1"/>
            </p:nvSpPr>
            <p:spPr bwMode="auto">
              <a:xfrm>
                <a:off x="1588" y="6065837"/>
                <a:ext cx="9142412" cy="690562"/>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a:defRPr/>
                </a:pPr>
                <a:endParaRPr lang="en-AU" dirty="0"/>
              </a:p>
            </p:txBody>
          </p:sp>
          <p:sp>
            <p:nvSpPr>
              <p:cNvPr id="12" name="Freeform 9"/>
              <p:cNvSpPr>
                <a:spLocks noEditPoints="1"/>
              </p:cNvSpPr>
              <p:nvPr userDrawn="1"/>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dirty="0"/>
              </a:p>
            </p:txBody>
          </p:sp>
          <p:sp>
            <p:nvSpPr>
              <p:cNvPr id="13" name="Freeform 10"/>
              <p:cNvSpPr>
                <a:spLocks/>
              </p:cNvSpPr>
              <p:nvPr userDrawn="1"/>
            </p:nvSpPr>
            <p:spPr bwMode="auto">
              <a:xfrm>
                <a:off x="1588" y="6110288"/>
                <a:ext cx="789146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dirty="0"/>
              </a:p>
            </p:txBody>
          </p:sp>
          <p:sp>
            <p:nvSpPr>
              <p:cNvPr id="14" name="Freeform 11"/>
              <p:cNvSpPr>
                <a:spLocks/>
              </p:cNvSpPr>
              <p:nvPr userDrawn="1"/>
            </p:nvSpPr>
            <p:spPr bwMode="auto">
              <a:xfrm>
                <a:off x="7893050" y="6110285"/>
                <a:ext cx="1250950" cy="601662"/>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a:noFill/>
              </a:ln>
              <a:extLst/>
            </p:spPr>
            <p:txBody>
              <a:bodyPr/>
              <a:lstStyle/>
              <a:p>
                <a:pPr>
                  <a:defRPr/>
                </a:pPr>
                <a:endParaRPr lang="en-AU" dirty="0"/>
              </a:p>
            </p:txBody>
          </p:sp>
          <p:sp>
            <p:nvSpPr>
              <p:cNvPr id="15"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defRPr/>
                </a:pPr>
                <a:endParaRPr lang="en-US" dirty="0"/>
              </a:p>
            </p:txBody>
          </p:sp>
          <p:sp>
            <p:nvSpPr>
              <p:cNvPr id="16" name="Rectangle 84"/>
              <p:cNvSpPr>
                <a:spLocks noChangeArrowheads="1"/>
              </p:cNvSpPr>
              <p:nvPr/>
            </p:nvSpPr>
            <p:spPr bwMode="auto">
              <a:xfrm>
                <a:off x="-9525" y="6356350"/>
                <a:ext cx="9167813" cy="544513"/>
              </a:xfrm>
              <a:prstGeom prst="rect">
                <a:avLst/>
              </a:prstGeom>
              <a:noFill/>
              <a:ln w="9525">
                <a:noFill/>
                <a:miter lim="800000"/>
                <a:headEnd/>
                <a:tailEnd/>
              </a:ln>
            </p:spPr>
            <p:txBody>
              <a:bodyPr/>
              <a:lstStyle/>
              <a:p>
                <a:pPr>
                  <a:defRPr/>
                </a:pPr>
                <a:endParaRPr lang="en-US" dirty="0"/>
              </a:p>
            </p:txBody>
          </p:sp>
        </p:grpSp>
        <p:pic>
          <p:nvPicPr>
            <p:cNvPr id="31" name="Picture 3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290371" y="6293779"/>
              <a:ext cx="734400" cy="208471"/>
            </a:xfrm>
            <a:prstGeom prst="rect">
              <a:avLst/>
            </a:prstGeom>
          </p:spPr>
        </p:pic>
      </p:grpSp>
      <p:sp>
        <p:nvSpPr>
          <p:cNvPr id="2" name="Title Placeholder 1"/>
          <p:cNvSpPr>
            <a:spLocks noGrp="1"/>
          </p:cNvSpPr>
          <p:nvPr>
            <p:ph type="title"/>
          </p:nvPr>
        </p:nvSpPr>
        <p:spPr>
          <a:xfrm>
            <a:off x="358776" y="274638"/>
            <a:ext cx="8461374" cy="852487"/>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358775" y="1268413"/>
            <a:ext cx="8461375" cy="457285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77991" y="6504332"/>
            <a:ext cx="6083845" cy="124274"/>
          </a:xfrm>
          <a:prstGeom prst="rect">
            <a:avLst/>
          </a:prstGeom>
        </p:spPr>
        <p:txBody>
          <a:bodyPr vert="horz" lIns="0" tIns="0" rIns="0" bIns="0" rtlCol="0" anchor="ctr"/>
          <a:lstStyle>
            <a:lvl1pPr algn="l">
              <a:defRPr sz="900">
                <a:solidFill>
                  <a:srgbClr val="FFFFFF"/>
                </a:solidFill>
              </a:defRPr>
            </a:lvl1pPr>
          </a:lstStyle>
          <a:p>
            <a:r>
              <a:rPr lang="en-AU"/>
              <a:t>Innovate. Improve. Grow.</a:t>
            </a:r>
            <a:endParaRPr lang="en-AU" dirty="0"/>
          </a:p>
        </p:txBody>
      </p:sp>
      <p:sp>
        <p:nvSpPr>
          <p:cNvPr id="1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
        <p:nvSpPr>
          <p:cNvPr id="36" name="AutoShape 4"/>
          <p:cNvSpPr>
            <a:spLocks noChangeAspect="1" noChangeArrowheads="1" noTextEdit="1"/>
          </p:cNvSpPr>
          <p:nvPr userDrawn="1"/>
        </p:nvSpPr>
        <p:spPr bwMode="auto">
          <a:xfrm>
            <a:off x="3175" y="3326606"/>
            <a:ext cx="9161463" cy="801687"/>
          </a:xfrm>
          <a:prstGeom prst="rect">
            <a:avLst/>
          </a:prstGeom>
          <a:noFill/>
          <a:ln>
            <a:noFill/>
          </a:ln>
          <a:extLst/>
        </p:spPr>
        <p:txBody>
          <a:bodyPr/>
          <a:lstStyle/>
          <a:p>
            <a:pPr>
              <a:defRPr/>
            </a:pPr>
            <a:endParaRPr lang="en-AU" dirty="0"/>
          </a:p>
        </p:txBody>
      </p:sp>
      <p:sp>
        <p:nvSpPr>
          <p:cNvPr id="38" name="Rectangle 7"/>
          <p:cNvSpPr>
            <a:spLocks noChangeArrowheads="1"/>
          </p:cNvSpPr>
          <p:nvPr userDrawn="1"/>
        </p:nvSpPr>
        <p:spPr bwMode="auto">
          <a:xfrm>
            <a:off x="12701" y="3637756"/>
            <a:ext cx="9142412" cy="490537"/>
          </a:xfrm>
          <a:prstGeom prst="rect">
            <a:avLst/>
          </a:prstGeom>
          <a:noFill/>
          <a:ln>
            <a:noFill/>
          </a:ln>
          <a:extLst/>
        </p:spPr>
        <p:txBody>
          <a:bodyPr/>
          <a:lstStyle/>
          <a:p>
            <a:pPr>
              <a:defRPr/>
            </a:pPr>
            <a:endParaRPr lang="en-AU" dirty="0"/>
          </a:p>
        </p:txBody>
      </p:sp>
      <p:sp>
        <p:nvSpPr>
          <p:cNvPr id="43" name="AutoShape 81"/>
          <p:cNvSpPr>
            <a:spLocks noChangeAspect="1" noChangeArrowheads="1" noTextEdit="1"/>
          </p:cNvSpPr>
          <p:nvPr/>
        </p:nvSpPr>
        <p:spPr bwMode="auto">
          <a:xfrm>
            <a:off x="1588" y="3321843"/>
            <a:ext cx="9169400" cy="849313"/>
          </a:xfrm>
          <a:prstGeom prst="rect">
            <a:avLst/>
          </a:prstGeom>
          <a:noFill/>
          <a:ln w="9525">
            <a:noFill/>
            <a:miter lim="800000"/>
            <a:headEnd/>
            <a:tailEnd/>
          </a:ln>
        </p:spPr>
        <p:txBody>
          <a:bodyPr/>
          <a:lstStyle/>
          <a:p>
            <a:pPr>
              <a:defRPr/>
            </a:pPr>
            <a:endParaRPr lang="en-US" dirty="0"/>
          </a:p>
        </p:txBody>
      </p:sp>
      <p:sp>
        <p:nvSpPr>
          <p:cNvPr id="44" name="Rectangle 84"/>
          <p:cNvSpPr>
            <a:spLocks noChangeArrowheads="1"/>
          </p:cNvSpPr>
          <p:nvPr/>
        </p:nvSpPr>
        <p:spPr bwMode="auto">
          <a:xfrm>
            <a:off x="1588" y="3626643"/>
            <a:ext cx="9167813" cy="544513"/>
          </a:xfrm>
          <a:prstGeom prst="rect">
            <a:avLst/>
          </a:prstGeom>
          <a:noFill/>
          <a:ln w="9525">
            <a:noFill/>
            <a:miter lim="800000"/>
            <a:headEnd/>
            <a:tailEnd/>
          </a:ln>
        </p:spPr>
        <p:txBody>
          <a:bodyPr/>
          <a:lstStyle/>
          <a:p>
            <a:pPr>
              <a:defRPr/>
            </a:pPr>
            <a:endParaRPr lang="en-US" dirty="0"/>
          </a:p>
        </p:txBody>
      </p:sp>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9" r:id="rId3"/>
    <p:sldLayoutId id="2147483650" r:id="rId4"/>
    <p:sldLayoutId id="2147483655" r:id="rId5"/>
    <p:sldLayoutId id="2147483683" r:id="rId6"/>
    <p:sldLayoutId id="2147483680" r:id="rId7"/>
    <p:sldLayoutId id="2147483679" r:id="rId8"/>
    <p:sldLayoutId id="2147483661" r:id="rId9"/>
    <p:sldLayoutId id="2147483663" r:id="rId10"/>
    <p:sldLayoutId id="2147483684" r:id="rId11"/>
    <p:sldLayoutId id="2147483664" r:id="rId12"/>
    <p:sldLayoutId id="2147483667" r:id="rId13"/>
    <p:sldLayoutId id="2147483665" r:id="rId14"/>
    <p:sldLayoutId id="2147483682" r:id="rId15"/>
    <p:sldLayoutId id="2147483681" r:id="rId16"/>
  </p:sldLayoutIdLst>
  <p:hf hd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nature.com/news/seven-chemical-separations-to-change-the-world-1.1979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1190" y="1268413"/>
            <a:ext cx="8453159" cy="3240000"/>
          </a:xfrm>
        </p:spPr>
        <p:txBody>
          <a:bodyPr>
            <a:noAutofit/>
          </a:bodyPr>
          <a:lstStyle/>
          <a:p>
            <a:pPr>
              <a:lnSpc>
                <a:spcPct val="80000"/>
              </a:lnSpc>
            </a:pPr>
            <a:r>
              <a:rPr lang="en-AU" sz="7000" dirty="0"/>
              <a:t>Innovate.</a:t>
            </a:r>
            <a:br>
              <a:rPr lang="en-AU" sz="7000" dirty="0"/>
            </a:br>
            <a:r>
              <a:rPr lang="en-AU" sz="7000" dirty="0"/>
              <a:t>Improve.</a:t>
            </a:r>
            <a:br>
              <a:rPr lang="en-AU" sz="7000" dirty="0"/>
            </a:br>
            <a:r>
              <a:rPr lang="en-AU" sz="7000" dirty="0"/>
              <a:t>Grow.</a:t>
            </a: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r="51500"/>
          <a:stretch/>
        </p:blipFill>
        <p:spPr>
          <a:xfrm>
            <a:off x="211544" y="6021288"/>
            <a:ext cx="999322" cy="780290"/>
          </a:xfrm>
          <a:prstGeom prst="rect">
            <a:avLst/>
          </a:prstGeom>
        </p:spPr>
      </p:pic>
      <p:sp>
        <p:nvSpPr>
          <p:cNvPr id="5" name="Rectangle 4"/>
          <p:cNvSpPr/>
          <p:nvPr/>
        </p:nvSpPr>
        <p:spPr>
          <a:xfrm>
            <a:off x="358775" y="5119536"/>
            <a:ext cx="6517481" cy="184666"/>
          </a:xfrm>
          <a:prstGeom prst="rect">
            <a:avLst/>
          </a:prstGeom>
        </p:spPr>
        <p:txBody>
          <a:bodyPr wrap="square" lIns="0" tIns="0" rIns="0" bIns="0">
            <a:spAutoFit/>
          </a:bodyPr>
          <a:lstStyle/>
          <a:p>
            <a:r>
              <a:rPr lang="en-AU" sz="1200" b="1" dirty="0">
                <a:solidFill>
                  <a:srgbClr val="FFFFFF"/>
                </a:solidFill>
              </a:rPr>
              <a:t>WEAVER: HEXAPOD ROBOT WITH 5DOF LIMBS FOR NAVIGATING ON UNSTRUCTURED TERRAIN.</a:t>
            </a:r>
          </a:p>
        </p:txBody>
      </p:sp>
    </p:spTree>
    <p:extLst>
      <p:ext uri="{BB962C8B-B14F-4D97-AF65-F5344CB8AC3E}">
        <p14:creationId xmlns:p14="http://schemas.microsoft.com/office/powerpoint/2010/main" val="495706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776" y="2324485"/>
            <a:ext cx="8461374" cy="852487"/>
          </a:xfrm>
        </p:spPr>
        <p:txBody>
          <a:bodyPr rtlCol="0">
            <a:normAutofit/>
          </a:bodyPr>
          <a:lstStyle/>
          <a:p>
            <a:pPr fontAlgn="auto">
              <a:spcAft>
                <a:spcPts val="0"/>
              </a:spcAft>
              <a:defRPr/>
            </a:pPr>
            <a:r>
              <a:rPr lang="en-US" sz="4400" dirty="0">
                <a:solidFill>
                  <a:schemeClr val="bg1"/>
                </a:solidFill>
              </a:rPr>
              <a:t>Manufacturing</a:t>
            </a:r>
            <a:endParaRPr lang="en-AU" sz="4400" dirty="0">
              <a:solidFill>
                <a:schemeClr val="bg1"/>
              </a:solidFill>
            </a:endParaRPr>
          </a:p>
        </p:txBody>
      </p:sp>
      <p:sp>
        <p:nvSpPr>
          <p:cNvPr id="18435" name="Footer Placeholder 3"/>
          <p:cNvSpPr>
            <a:spLocks noGrp="1"/>
          </p:cNvSpPr>
          <p:nvPr>
            <p:ph type="ftr" sz="quarter" idx="11"/>
          </p:nvPr>
        </p:nvSpPr>
        <p:spPr bwMode="auto">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a:t>Innovate. Improve. Grow.</a:t>
            </a:r>
          </a:p>
        </p:txBody>
      </p:sp>
      <p:sp>
        <p:nvSpPr>
          <p:cNvPr id="12" name="Slide Number Placeholder 11"/>
          <p:cNvSpPr>
            <a:spLocks noGrp="1"/>
          </p:cNvSpPr>
          <p:nvPr>
            <p:ph type="sldNum" sz="quarter" idx="4"/>
          </p:nvPr>
        </p:nvSpPr>
        <p:spPr/>
        <p:txBody>
          <a:bodyPr/>
          <a:lstStyle/>
          <a:p>
            <a:fld id="{2ABE124A-B5C5-46E0-B944-45307B126769}" type="slidenum">
              <a:rPr lang="en-AU" smtClean="0">
                <a:solidFill>
                  <a:srgbClr val="FFFFFF"/>
                </a:solidFill>
              </a:rPr>
              <a:pPr/>
              <a:t>2</a:t>
            </a:fld>
            <a:r>
              <a:rPr lang="en-AU">
                <a:solidFill>
                  <a:srgbClr val="FFFFFF"/>
                </a:solidFill>
              </a:rPr>
              <a:t>  |</a:t>
            </a:r>
            <a:endParaRPr lang="en-AU" dirty="0">
              <a:solidFill>
                <a:srgbClr val="FFFFFF"/>
              </a:solidFill>
            </a:endParaRPr>
          </a:p>
        </p:txBody>
      </p:sp>
      <p:sp>
        <p:nvSpPr>
          <p:cNvPr id="23" name="Rectangle 22"/>
          <p:cNvSpPr/>
          <p:nvPr/>
        </p:nvSpPr>
        <p:spPr>
          <a:xfrm>
            <a:off x="358776" y="5517232"/>
            <a:ext cx="4572000" cy="369332"/>
          </a:xfrm>
          <a:prstGeom prst="rect">
            <a:avLst/>
          </a:prstGeom>
        </p:spPr>
        <p:txBody>
          <a:bodyPr lIns="0" tIns="0" rIns="0" bIns="0">
            <a:spAutoFit/>
          </a:bodyPr>
          <a:lstStyle/>
          <a:p>
            <a:r>
              <a:rPr lang="en-AU" sz="1200" b="1" dirty="0">
                <a:solidFill>
                  <a:srgbClr val="FFFFFF"/>
                </a:solidFill>
              </a:rPr>
              <a:t>3D PRINTED BONES FOR CANCER PATIENTS. </a:t>
            </a:r>
            <a:br>
              <a:rPr lang="en-AU" sz="1200" b="1" dirty="0">
                <a:solidFill>
                  <a:srgbClr val="FFFFFF"/>
                </a:solidFill>
              </a:rPr>
            </a:br>
            <a:r>
              <a:rPr lang="en-AU" sz="1200" b="1" dirty="0">
                <a:solidFill>
                  <a:srgbClr val="FFFFFF"/>
                </a:solidFill>
              </a:rPr>
              <a:t>MANUFACTURED AT CSIRO’S STATE OF THE ART FACILITY, LAB22.</a:t>
            </a:r>
            <a:endParaRPr lang="en-AU" sz="1200" dirty="0">
              <a:solidFill>
                <a:srgbClr val="FFFFFF"/>
              </a:solidFill>
            </a:endParaRPr>
          </a:p>
        </p:txBody>
      </p:sp>
      <p:sp>
        <p:nvSpPr>
          <p:cNvPr id="7" name="Rectangle 6"/>
          <p:cNvSpPr/>
          <p:nvPr/>
        </p:nvSpPr>
        <p:spPr>
          <a:xfrm>
            <a:off x="359595" y="3238988"/>
            <a:ext cx="4718049" cy="1804492"/>
          </a:xfrm>
          <a:prstGeom prst="rect">
            <a:avLst/>
          </a:prstGeom>
          <a:solidFill>
            <a:srgbClr val="1E22AA"/>
          </a:solidFill>
        </p:spPr>
        <p:txBody>
          <a:bodyPr wrap="square" lIns="288000" tIns="144000" rIns="216000" bIns="180000">
            <a:spAutoFit/>
          </a:bodyPr>
          <a:lstStyle/>
          <a:p>
            <a:r>
              <a:rPr lang="en-AU" sz="1600" dirty="0">
                <a:solidFill>
                  <a:srgbClr val="FFFFFF"/>
                </a:solidFill>
              </a:rPr>
              <a:t>Australian manufacturing is changing focus from heavy industry to high tech products based on sustainable, advanced manufacturing processes.  CSIRO's science and engineering skills, equipment and international connections are helping Australian manufacturers be globally competitive.</a:t>
            </a:r>
          </a:p>
        </p:txBody>
      </p:sp>
    </p:spTree>
    <p:extLst>
      <p:ext uri="{BB962C8B-B14F-4D97-AF65-F5344CB8AC3E}">
        <p14:creationId xmlns:p14="http://schemas.microsoft.com/office/powerpoint/2010/main" val="3512166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 staff members wearing overalls and facemasks operating lab equipment "/>
          <p:cNvPicPr>
            <a:picLocks noChangeAspect="1"/>
          </p:cNvPicPr>
          <p:nvPr/>
        </p:nvPicPr>
        <p:blipFill rotWithShape="1">
          <a:blip r:embed="rId3" cstate="print">
            <a:extLst>
              <a:ext uri="{28A0092B-C50C-407E-A947-70E740481C1C}">
                <a14:useLocalDpi xmlns:a14="http://schemas.microsoft.com/office/drawing/2010/main" val="0"/>
              </a:ext>
            </a:extLst>
          </a:blip>
          <a:srcRect r="4372"/>
          <a:stretch/>
        </p:blipFill>
        <p:spPr>
          <a:xfrm>
            <a:off x="6737066" y="1268413"/>
            <a:ext cx="2509431" cy="2026064"/>
          </a:xfrm>
          <a:prstGeom prst="rect">
            <a:avLst/>
          </a:prstGeom>
        </p:spPr>
      </p:pic>
      <p:pic>
        <p:nvPicPr>
          <p:cNvPr id="10" name="Picture 9" descr="Lab equipment "/>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7659" y="1268413"/>
            <a:ext cx="3043180" cy="2028786"/>
          </a:xfrm>
          <a:prstGeom prst="rect">
            <a:avLst/>
          </a:prstGeom>
        </p:spPr>
      </p:pic>
      <p:pic>
        <p:nvPicPr>
          <p:cNvPr id="11" name="Picture 10" descr="Two staff wearing lab coats standing behind lab equipment "/>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51314" y="1268412"/>
            <a:ext cx="2899706" cy="2047544"/>
          </a:xfrm>
          <a:prstGeom prst="rect">
            <a:avLst/>
          </a:prstGeom>
        </p:spPr>
      </p:pic>
      <p:sp>
        <p:nvSpPr>
          <p:cNvPr id="7" name="Title 1"/>
          <p:cNvSpPr>
            <a:spLocks noGrp="1"/>
          </p:cNvSpPr>
          <p:nvPr>
            <p:ph type="title"/>
          </p:nvPr>
        </p:nvSpPr>
        <p:spPr/>
        <p:txBody>
          <a:bodyPr rtlCol="0">
            <a:normAutofit/>
          </a:bodyPr>
          <a:lstStyle/>
          <a:p>
            <a:pPr fontAlgn="auto">
              <a:lnSpc>
                <a:spcPct val="90000"/>
              </a:lnSpc>
              <a:spcAft>
                <a:spcPts val="0"/>
              </a:spcAft>
              <a:defRPr/>
            </a:pPr>
            <a:r>
              <a:rPr lang="en-US" sz="4400" dirty="0"/>
              <a:t>Infrastructure and facilities</a:t>
            </a:r>
            <a:endParaRPr lang="en-AU" sz="4400" dirty="0"/>
          </a:p>
        </p:txBody>
      </p:sp>
      <p:sp>
        <p:nvSpPr>
          <p:cNvPr id="2" name="Footer Placeholder 1"/>
          <p:cNvSpPr>
            <a:spLocks noGrp="1"/>
          </p:cNvSpPr>
          <p:nvPr>
            <p:ph type="ftr" sz="quarter" idx="11"/>
          </p:nvPr>
        </p:nvSpPr>
        <p:spPr/>
        <p:txBody>
          <a:bodyPr/>
          <a:lstStyle/>
          <a:p>
            <a:r>
              <a:rPr lang="en-AU"/>
              <a:t>Innovate. Improve. Grow.</a:t>
            </a:r>
            <a:endParaRPr lang="en-AU" dirty="0"/>
          </a:p>
        </p:txBody>
      </p:sp>
      <p:sp>
        <p:nvSpPr>
          <p:cNvPr id="8" name="Slide Number Placeholder 7"/>
          <p:cNvSpPr>
            <a:spLocks noGrp="1"/>
          </p:cNvSpPr>
          <p:nvPr>
            <p:ph type="sldNum" sz="quarter" idx="4"/>
          </p:nvPr>
        </p:nvSpPr>
        <p:spPr/>
        <p:txBody>
          <a:bodyPr/>
          <a:lstStyle/>
          <a:p>
            <a:pPr>
              <a:defRPr/>
            </a:pPr>
            <a:fld id="{285AB918-1967-40CC-928C-95388D8B0368}" type="slidenum">
              <a:rPr lang="en-AU" smtClean="0">
                <a:solidFill>
                  <a:srgbClr val="FFFFFF"/>
                </a:solidFill>
              </a:rPr>
              <a:pPr>
                <a:defRPr/>
              </a:pPr>
              <a:t>3</a:t>
            </a:fld>
            <a:r>
              <a:rPr lang="en-AU" dirty="0">
                <a:solidFill>
                  <a:srgbClr val="FFFFFF"/>
                </a:solidFill>
              </a:rPr>
              <a:t>  |</a:t>
            </a:r>
          </a:p>
        </p:txBody>
      </p:sp>
      <p:pic>
        <p:nvPicPr>
          <p:cNvPr id="9" name="Picture 8" descr="Close up of lab equipment "/>
          <p:cNvPicPr>
            <a:picLocks noChangeAspect="1"/>
          </p:cNvPicPr>
          <p:nvPr/>
        </p:nvPicPr>
        <p:blipFill rotWithShape="1">
          <a:blip r:embed="rId6"/>
          <a:srcRect r="1865"/>
          <a:stretch/>
        </p:blipFill>
        <p:spPr>
          <a:xfrm>
            <a:off x="4645456" y="1273394"/>
            <a:ext cx="2229948" cy="2636292"/>
          </a:xfrm>
          <a:prstGeom prst="rect">
            <a:avLst/>
          </a:prstGeom>
        </p:spPr>
      </p:pic>
      <p:sp>
        <p:nvSpPr>
          <p:cNvPr id="17" name="Content Placeholder 2"/>
          <p:cNvSpPr txBox="1">
            <a:spLocks/>
          </p:cNvSpPr>
          <p:nvPr/>
        </p:nvSpPr>
        <p:spPr bwMode="auto">
          <a:xfrm>
            <a:off x="-9403" y="3297199"/>
            <a:ext cx="2340000" cy="2523676"/>
          </a:xfrm>
          <a:prstGeom prst="rect">
            <a:avLst/>
          </a:prstGeom>
          <a:solidFill>
            <a:schemeClr val="accent1"/>
          </a:solidFill>
          <a:ln w="9525">
            <a:noFill/>
            <a:miter lim="800000"/>
            <a:headEnd/>
            <a:tailEnd/>
          </a:ln>
        </p:spPr>
        <p:txBody>
          <a:bodyPr lIns="396000" tIns="180000" rIns="252000" bIns="144000"/>
          <a:lstStyle/>
          <a:p>
            <a:pPr>
              <a:lnSpc>
                <a:spcPct val="90000"/>
              </a:lnSpc>
              <a:spcAft>
                <a:spcPts val="600"/>
              </a:spcAft>
            </a:pPr>
            <a:r>
              <a:rPr lang="en-AU" sz="1600" b="1" dirty="0">
                <a:latin typeface="+mj-lt"/>
              </a:rPr>
              <a:t>Lab 22</a:t>
            </a:r>
            <a:endParaRPr lang="en-AU" sz="1600" dirty="0">
              <a:latin typeface="+mj-lt"/>
            </a:endParaRPr>
          </a:p>
          <a:p>
            <a:pPr>
              <a:lnSpc>
                <a:spcPct val="90000"/>
              </a:lnSpc>
              <a:spcAft>
                <a:spcPts val="600"/>
              </a:spcAft>
            </a:pPr>
            <a:r>
              <a:rPr lang="en-AU" sz="1400" dirty="0">
                <a:latin typeface="+mj-lt"/>
              </a:rPr>
              <a:t>Offers Australian companies a unique opportunity to access and explore new technologies so that they can innovate with less capital investment risk.</a:t>
            </a:r>
          </a:p>
        </p:txBody>
      </p:sp>
      <p:sp>
        <p:nvSpPr>
          <p:cNvPr id="18" name="Content Placeholder 5"/>
          <p:cNvSpPr txBox="1">
            <a:spLocks/>
          </p:cNvSpPr>
          <p:nvPr/>
        </p:nvSpPr>
        <p:spPr>
          <a:xfrm>
            <a:off x="2329423" y="3302180"/>
            <a:ext cx="2319253" cy="2542171"/>
          </a:xfrm>
          <a:prstGeom prst="rect">
            <a:avLst/>
          </a:prstGeom>
          <a:solidFill>
            <a:schemeClr val="accent2"/>
          </a:solidFill>
        </p:spPr>
        <p:txBody>
          <a:bodyPr lIns="180000" tIns="180000" rIns="180000" bIns="144000" anchor="t" anchorCtr="0">
            <a:normAutofit lnSpcReduction="10000"/>
          </a:bodyPr>
          <a:lstStyle/>
          <a:p>
            <a:pPr>
              <a:lnSpc>
                <a:spcPct val="90000"/>
              </a:lnSpc>
              <a:spcAft>
                <a:spcPts val="600"/>
              </a:spcAft>
            </a:pPr>
            <a:r>
              <a:rPr lang="en-AU" sz="1600" b="1" dirty="0" err="1">
                <a:solidFill>
                  <a:schemeClr val="bg1"/>
                </a:solidFill>
                <a:latin typeface="+mj-lt"/>
              </a:rPr>
              <a:t>FloWorks</a:t>
            </a:r>
            <a:endParaRPr lang="en-AU" sz="1600" b="1" dirty="0">
              <a:solidFill>
                <a:schemeClr val="bg1"/>
              </a:solidFill>
              <a:latin typeface="+mj-lt"/>
            </a:endParaRPr>
          </a:p>
          <a:p>
            <a:pPr>
              <a:lnSpc>
                <a:spcPct val="90000"/>
              </a:lnSpc>
              <a:spcAft>
                <a:spcPts val="600"/>
              </a:spcAft>
            </a:pPr>
            <a:r>
              <a:rPr lang="en-AU" sz="1400" dirty="0">
                <a:solidFill>
                  <a:schemeClr val="bg1"/>
                </a:solidFill>
                <a:latin typeface="+mj-lt"/>
              </a:rPr>
              <a:t>The </a:t>
            </a:r>
            <a:r>
              <a:rPr lang="en-AU" sz="1400" dirty="0" err="1">
                <a:solidFill>
                  <a:schemeClr val="bg1"/>
                </a:solidFill>
                <a:latin typeface="+mj-lt"/>
              </a:rPr>
              <a:t>FloWorks</a:t>
            </a:r>
            <a:r>
              <a:rPr lang="en-AU" sz="1400" dirty="0">
                <a:solidFill>
                  <a:schemeClr val="bg1"/>
                </a:solidFill>
                <a:latin typeface="+mj-lt"/>
              </a:rPr>
              <a:t> Centre for Industrial Flow Chemistry is a technology platform that provides access to CSIRO’s cutting edge research into industrial chemical processing for Australian and international chemical manufacturers, located in Clayton Victoria</a:t>
            </a:r>
          </a:p>
        </p:txBody>
      </p:sp>
      <p:sp>
        <p:nvSpPr>
          <p:cNvPr id="21" name="Content Placeholder 5"/>
          <p:cNvSpPr txBox="1">
            <a:spLocks/>
          </p:cNvSpPr>
          <p:nvPr/>
        </p:nvSpPr>
        <p:spPr>
          <a:xfrm>
            <a:off x="6846221" y="3294477"/>
            <a:ext cx="2344042" cy="2542707"/>
          </a:xfrm>
          <a:prstGeom prst="rect">
            <a:avLst/>
          </a:prstGeom>
          <a:solidFill>
            <a:schemeClr val="accent2"/>
          </a:solidFill>
        </p:spPr>
        <p:txBody>
          <a:bodyPr lIns="180000" tIns="180000" rIns="288000" bIns="144000" anchor="t" anchorCtr="0">
            <a:normAutofit/>
          </a:bodyPr>
          <a:lstStyle/>
          <a:p>
            <a:pPr>
              <a:lnSpc>
                <a:spcPct val="90000"/>
              </a:lnSpc>
              <a:spcAft>
                <a:spcPts val="600"/>
              </a:spcAft>
            </a:pPr>
            <a:r>
              <a:rPr lang="en-AU" sz="1600" b="1" dirty="0">
                <a:solidFill>
                  <a:schemeClr val="bg1"/>
                </a:solidFill>
              </a:rPr>
              <a:t>Biomedical Materials Translational Facility</a:t>
            </a:r>
            <a:endParaRPr lang="en-AU" sz="1400" b="1" dirty="0">
              <a:solidFill>
                <a:schemeClr val="bg1"/>
              </a:solidFill>
              <a:latin typeface="+mj-lt"/>
            </a:endParaRPr>
          </a:p>
          <a:p>
            <a:pPr>
              <a:lnSpc>
                <a:spcPct val="90000"/>
              </a:lnSpc>
              <a:spcAft>
                <a:spcPts val="600"/>
              </a:spcAft>
            </a:pPr>
            <a:r>
              <a:rPr lang="en-AU" sz="1400" b="1" dirty="0">
                <a:solidFill>
                  <a:schemeClr val="bg1"/>
                </a:solidFill>
                <a:latin typeface="+mj-lt"/>
              </a:rPr>
              <a:t> </a:t>
            </a:r>
            <a:r>
              <a:rPr lang="en-AU" sz="1400" dirty="0">
                <a:solidFill>
                  <a:schemeClr val="bg1"/>
                </a:solidFill>
                <a:latin typeface="+mj-lt"/>
              </a:rPr>
              <a:t>The Biomedical Materials Translational Facility (BMTF) helps </a:t>
            </a:r>
            <a:r>
              <a:rPr lang="en-AU" sz="1400" dirty="0" err="1">
                <a:solidFill>
                  <a:schemeClr val="bg1"/>
                </a:solidFill>
                <a:latin typeface="+mj-lt"/>
              </a:rPr>
              <a:t>medtech</a:t>
            </a:r>
            <a:r>
              <a:rPr lang="en-AU" sz="1400" dirty="0">
                <a:solidFill>
                  <a:schemeClr val="bg1"/>
                </a:solidFill>
                <a:latin typeface="+mj-lt"/>
              </a:rPr>
              <a:t> companies turn new discoveries into market ready products.</a:t>
            </a:r>
            <a:endParaRPr lang="en-US" sz="1400" dirty="0">
              <a:solidFill>
                <a:schemeClr val="bg1"/>
              </a:solidFill>
              <a:latin typeface="+mj-lt"/>
            </a:endParaRPr>
          </a:p>
        </p:txBody>
      </p:sp>
      <p:sp>
        <p:nvSpPr>
          <p:cNvPr id="19" name="Content Placeholder 2"/>
          <p:cNvSpPr txBox="1">
            <a:spLocks/>
          </p:cNvSpPr>
          <p:nvPr/>
        </p:nvSpPr>
        <p:spPr bwMode="auto">
          <a:xfrm>
            <a:off x="4651896" y="3815565"/>
            <a:ext cx="2194325" cy="2028786"/>
          </a:xfrm>
          <a:prstGeom prst="rect">
            <a:avLst/>
          </a:prstGeom>
          <a:solidFill>
            <a:schemeClr val="accent1"/>
          </a:solidFill>
          <a:ln w="9525">
            <a:noFill/>
            <a:miter lim="800000"/>
            <a:headEnd/>
            <a:tailEnd/>
          </a:ln>
        </p:spPr>
        <p:txBody>
          <a:bodyPr lIns="180000" tIns="180000" rIns="180000" bIns="144000"/>
          <a:lstStyle/>
          <a:p>
            <a:pPr>
              <a:lnSpc>
                <a:spcPct val="90000"/>
              </a:lnSpc>
              <a:spcAft>
                <a:spcPts val="600"/>
              </a:spcAft>
            </a:pPr>
            <a:r>
              <a:rPr lang="en-AU" sz="1600" b="1" dirty="0">
                <a:latin typeface="+mj-lt"/>
              </a:rPr>
              <a:t>Carbon Fibre Facility</a:t>
            </a:r>
          </a:p>
          <a:p>
            <a:pPr>
              <a:lnSpc>
                <a:spcPct val="90000"/>
              </a:lnSpc>
              <a:spcAft>
                <a:spcPts val="600"/>
              </a:spcAft>
            </a:pPr>
            <a:r>
              <a:rPr lang="en-AU" sz="1400" dirty="0">
                <a:latin typeface="+mj-lt"/>
              </a:rPr>
              <a:t>CSIRO is collaborating with Deakin University to develop carbon fibre technologies focused on low-cost, low-energy carbon fibre.</a:t>
            </a:r>
          </a:p>
        </p:txBody>
      </p:sp>
    </p:spTree>
    <p:extLst>
      <p:ext uri="{BB962C8B-B14F-4D97-AF65-F5344CB8AC3E}">
        <p14:creationId xmlns:p14="http://schemas.microsoft.com/office/powerpoint/2010/main" val="50878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sz="4400" dirty="0"/>
              <a:t>Track record</a:t>
            </a:r>
          </a:p>
        </p:txBody>
      </p:sp>
      <p:sp>
        <p:nvSpPr>
          <p:cNvPr id="4" name="Footer Placeholder 3"/>
          <p:cNvSpPr>
            <a:spLocks noGrp="1"/>
          </p:cNvSpPr>
          <p:nvPr>
            <p:ph type="ftr" sz="quarter" idx="11"/>
          </p:nvPr>
        </p:nvSpPr>
        <p:spPr/>
        <p:txBody>
          <a:bodyPr/>
          <a:lstStyle/>
          <a:p>
            <a:r>
              <a:rPr lang="en-AU"/>
              <a:t>Innovate. Improve. Grow.</a:t>
            </a:r>
            <a:endParaRPr lang="en-AU" dirty="0"/>
          </a:p>
        </p:txBody>
      </p:sp>
      <p:sp>
        <p:nvSpPr>
          <p:cNvPr id="8" name="Slide Number Placeholder 7"/>
          <p:cNvSpPr>
            <a:spLocks noGrp="1"/>
          </p:cNvSpPr>
          <p:nvPr>
            <p:ph type="sldNum" sz="quarter" idx="4"/>
          </p:nvPr>
        </p:nvSpPr>
        <p:spPr/>
        <p:txBody>
          <a:bodyPr/>
          <a:lstStyle/>
          <a:p>
            <a:pPr>
              <a:defRPr/>
            </a:pPr>
            <a:fld id="{285AB918-1967-40CC-928C-95388D8B0368}" type="slidenum">
              <a:rPr lang="en-AU" smtClean="0"/>
              <a:pPr>
                <a:defRPr/>
              </a:pPr>
              <a:t>4</a:t>
            </a:fld>
            <a:r>
              <a:rPr lang="en-AU" dirty="0"/>
              <a:t>  |</a:t>
            </a:r>
          </a:p>
        </p:txBody>
      </p:sp>
      <p:pic>
        <p:nvPicPr>
          <p:cNvPr id="10" name="Picture 9" descr="Aortech.&#10;Commercialised through a spin-off, Aortech has developed cardiovascular materials, now implanted in about 3 million patients. &#10;LANDTEM. &#10;LANDTEM is an exploration tool that has led to mineral ore discoveries on more than four continents wotth more than $10 billion. &#10;PolyActiva. &#10;Spun off through a venture capital investment, PolyActiva has developed unique polymer technology that enables delivery of drugs directly to the organ or treatment site. &#10;Avipep. &#10;Born out of technology developed by our protein engineers, Avipep is developing enginered antibodies for cancer diagnostics and therapeutic delivery. &#10;Peplin. &#10;Pharmaceutical company Peplin was born out of research that found the sap from an introduced weed held significant promise in treating sun spots before they become cancerous. &#10;Biofiba. &#10;Biofiba had developed a biodegradable alternative to timber and plastic shipping pallets, targeting the US$90 billion global export market. &#10;T-Mag. &#10;Commercialised through a spin out, T-Mag has a facility in Adelaide that provides manufacturers with a solution for lightweight, magnesium alloy castings. &#10;DataTrace DNA. &#10;Created through a joint venture, DataTrace DNA specialises in anti-counterfeiting and security markers for brand protection. &#10;Evogenix. &#10;We helped create leading antibody therapeutics company Evogenix. which has since been purchased by Peptech for over $150 million. &#10;Boron Molecular. &#10;Created out of our IP, Boron Molecular is a leading specialist chemical manufacturer delivering to the global marketplace. &#10;Quickstep. &#10;Quickstep is an ASX-Listed company at the forefront of advanced composites manufacturing and technology development. &#10;PolyNovo. &#10;Polynovo, a CSIRO spin off company, is undertaking clinical trials on new technology for burn and wound treatment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348" y="1035782"/>
            <a:ext cx="7724569" cy="4949502"/>
          </a:xfrm>
          <a:prstGeom prst="rect">
            <a:avLst/>
          </a:prstGeom>
        </p:spPr>
      </p:pic>
    </p:spTree>
    <p:extLst>
      <p:ext uri="{BB962C8B-B14F-4D97-AF65-F5344CB8AC3E}">
        <p14:creationId xmlns:p14="http://schemas.microsoft.com/office/powerpoint/2010/main" val="1406515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4400" dirty="0"/>
              <a:t>Research programs</a:t>
            </a:r>
          </a:p>
        </p:txBody>
      </p:sp>
      <p:sp>
        <p:nvSpPr>
          <p:cNvPr id="3" name="Footer Placeholder 2"/>
          <p:cNvSpPr>
            <a:spLocks noGrp="1"/>
          </p:cNvSpPr>
          <p:nvPr>
            <p:ph type="ftr" sz="quarter" idx="11"/>
          </p:nvPr>
        </p:nvSpPr>
        <p:spPr/>
        <p:txBody>
          <a:bodyPr/>
          <a:lstStyle/>
          <a:p>
            <a:r>
              <a:rPr lang="en-AU"/>
              <a:t>Innovate. Improve. Grow.</a:t>
            </a:r>
            <a:endParaRPr lang="en-AU" dirty="0"/>
          </a:p>
        </p:txBody>
      </p:sp>
      <p:sp>
        <p:nvSpPr>
          <p:cNvPr id="8" name="Slide Number Placeholder 7"/>
          <p:cNvSpPr>
            <a:spLocks noGrp="1"/>
          </p:cNvSpPr>
          <p:nvPr>
            <p:ph type="sldNum" sz="quarter" idx="4"/>
          </p:nvPr>
        </p:nvSpPr>
        <p:spPr/>
        <p:txBody>
          <a:bodyPr/>
          <a:lstStyle/>
          <a:p>
            <a:pPr>
              <a:defRPr/>
            </a:pPr>
            <a:fld id="{285AB918-1967-40CC-928C-95388D8B0368}" type="slidenum">
              <a:rPr lang="en-AU" smtClean="0"/>
              <a:pPr>
                <a:defRPr/>
              </a:pPr>
              <a:t>5</a:t>
            </a:fld>
            <a:r>
              <a:rPr lang="en-AU" dirty="0"/>
              <a:t>  |</a:t>
            </a:r>
          </a:p>
        </p:txBody>
      </p:sp>
      <p:sp>
        <p:nvSpPr>
          <p:cNvPr id="9" name="Content Placeholder 7"/>
          <p:cNvSpPr txBox="1">
            <a:spLocks/>
          </p:cNvSpPr>
          <p:nvPr/>
        </p:nvSpPr>
        <p:spPr>
          <a:xfrm>
            <a:off x="358775" y="1258505"/>
            <a:ext cx="2772000" cy="2170495"/>
          </a:xfrm>
          <a:prstGeom prst="rect">
            <a:avLst/>
          </a:prstGeom>
          <a:solidFill>
            <a:schemeClr val="accent2"/>
          </a:solidFill>
        </p:spPr>
        <p:txBody>
          <a:bodyPr lIns="144000" tIns="144000" rIns="144000" bIns="14400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600" b="1" dirty="0">
                <a:solidFill>
                  <a:schemeClr val="bg2"/>
                </a:solidFill>
              </a:rPr>
              <a:t>Biomedical manufacturing</a:t>
            </a:r>
            <a:endParaRPr lang="en-AU" sz="1600" dirty="0">
              <a:solidFill>
                <a:schemeClr val="bg2"/>
              </a:solidFill>
            </a:endParaRPr>
          </a:p>
          <a:p>
            <a:pPr marL="0" indent="0">
              <a:spcBef>
                <a:spcPts val="0"/>
              </a:spcBef>
              <a:spcAft>
                <a:spcPts val="600"/>
              </a:spcAft>
              <a:buNone/>
            </a:pPr>
            <a:r>
              <a:rPr lang="en-AU" sz="1400" dirty="0">
                <a:solidFill>
                  <a:schemeClr val="bg2"/>
                </a:solidFill>
              </a:rPr>
              <a:t>CSIRO leverages its expertise in biological and materials science to develop materials and processes that provide growth opportunities and commercial competitiveness for Australia’s high value medical technology sector.</a:t>
            </a:r>
          </a:p>
        </p:txBody>
      </p:sp>
      <p:sp>
        <p:nvSpPr>
          <p:cNvPr id="10" name="Content Placeholder 7"/>
          <p:cNvSpPr txBox="1">
            <a:spLocks/>
          </p:cNvSpPr>
          <p:nvPr/>
        </p:nvSpPr>
        <p:spPr>
          <a:xfrm>
            <a:off x="358775" y="3569400"/>
            <a:ext cx="2772000" cy="2237662"/>
          </a:xfrm>
          <a:prstGeom prst="rect">
            <a:avLst/>
          </a:prstGeom>
          <a:solidFill>
            <a:schemeClr val="accent1"/>
          </a:solidFill>
        </p:spPr>
        <p:txBody>
          <a:bodyPr vert="horz" lIns="144000" tIns="144000" rIns="144000" bIns="14400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600" b="1" dirty="0">
                <a:solidFill>
                  <a:prstClr val="black"/>
                </a:solidFill>
              </a:rPr>
              <a:t>High performance </a:t>
            </a:r>
            <a:br>
              <a:rPr lang="en-AU" sz="1600" b="1" dirty="0">
                <a:solidFill>
                  <a:prstClr val="black"/>
                </a:solidFill>
              </a:rPr>
            </a:br>
            <a:r>
              <a:rPr lang="en-AU" sz="1600" b="1" dirty="0">
                <a:solidFill>
                  <a:prstClr val="black"/>
                </a:solidFill>
              </a:rPr>
              <a:t>metal industries</a:t>
            </a:r>
            <a:endParaRPr lang="en-AU" sz="1600" dirty="0">
              <a:solidFill>
                <a:prstClr val="black"/>
              </a:solidFill>
            </a:endParaRPr>
          </a:p>
          <a:p>
            <a:pPr marL="0" indent="0">
              <a:spcBef>
                <a:spcPts val="0"/>
              </a:spcBef>
              <a:spcAft>
                <a:spcPts val="600"/>
              </a:spcAft>
              <a:buNone/>
            </a:pPr>
            <a:r>
              <a:rPr lang="en-AU" sz="1400" dirty="0">
                <a:solidFill>
                  <a:prstClr val="black"/>
                </a:solidFill>
              </a:rPr>
              <a:t>CSIRO helps organisations capture opportunities in the changing metals industry, through innovative sustainable processes and high performance alloys and technologies.</a:t>
            </a:r>
          </a:p>
        </p:txBody>
      </p:sp>
      <p:sp>
        <p:nvSpPr>
          <p:cNvPr id="11" name="Content Placeholder 7"/>
          <p:cNvSpPr txBox="1">
            <a:spLocks/>
          </p:cNvSpPr>
          <p:nvPr/>
        </p:nvSpPr>
        <p:spPr>
          <a:xfrm>
            <a:off x="3293386" y="1258505"/>
            <a:ext cx="2772000" cy="2170495"/>
          </a:xfrm>
          <a:prstGeom prst="rect">
            <a:avLst/>
          </a:prstGeom>
          <a:solidFill>
            <a:schemeClr val="accent1"/>
          </a:solidFill>
        </p:spPr>
        <p:txBody>
          <a:bodyPr lIns="144000" tIns="144000" rIns="144000" bIns="14400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600" b="1" dirty="0">
                <a:solidFill>
                  <a:prstClr val="black"/>
                </a:solidFill>
              </a:rPr>
              <a:t>Industrial innovation</a:t>
            </a:r>
          </a:p>
          <a:p>
            <a:pPr marL="0" indent="0">
              <a:spcBef>
                <a:spcPts val="0"/>
              </a:spcBef>
              <a:spcAft>
                <a:spcPts val="600"/>
              </a:spcAft>
              <a:buNone/>
            </a:pPr>
            <a:r>
              <a:rPr lang="en-AU" sz="1400" dirty="0">
                <a:solidFill>
                  <a:prstClr val="black"/>
                </a:solidFill>
              </a:rPr>
              <a:t>CSIRO supports the adoption and integration of transformational technology in Australia’s manufacturing industry, through the development of advanced manufactured devices and integrated systems.  </a:t>
            </a:r>
          </a:p>
        </p:txBody>
      </p:sp>
      <p:sp>
        <p:nvSpPr>
          <p:cNvPr id="12" name="Content Placeholder 7"/>
          <p:cNvSpPr txBox="1">
            <a:spLocks/>
          </p:cNvSpPr>
          <p:nvPr/>
        </p:nvSpPr>
        <p:spPr>
          <a:xfrm>
            <a:off x="3293386" y="3592200"/>
            <a:ext cx="2772000" cy="2213064"/>
          </a:xfrm>
          <a:prstGeom prst="rect">
            <a:avLst/>
          </a:prstGeom>
          <a:solidFill>
            <a:schemeClr val="accent2"/>
          </a:solidFill>
        </p:spPr>
        <p:txBody>
          <a:bodyPr vert="horz" lIns="144000" tIns="144000" rIns="144000" bIns="14400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AU" sz="1600" b="1" dirty="0">
                <a:solidFill>
                  <a:schemeClr val="bg2"/>
                </a:solidFill>
              </a:rPr>
              <a:t>Advanced fibre and </a:t>
            </a:r>
            <a:br>
              <a:rPr lang="en-AU" sz="1600" b="1" dirty="0">
                <a:solidFill>
                  <a:schemeClr val="bg2"/>
                </a:solidFill>
              </a:rPr>
            </a:br>
            <a:r>
              <a:rPr lang="en-AU" sz="1600" b="1" dirty="0">
                <a:solidFill>
                  <a:schemeClr val="bg2"/>
                </a:solidFill>
              </a:rPr>
              <a:t>chemical industries</a:t>
            </a:r>
            <a:endParaRPr lang="en-AU" sz="1600" dirty="0">
              <a:solidFill>
                <a:schemeClr val="bg2"/>
              </a:solidFill>
            </a:endParaRPr>
          </a:p>
          <a:p>
            <a:pPr marL="0" indent="0">
              <a:spcBef>
                <a:spcPts val="0"/>
              </a:spcBef>
              <a:spcAft>
                <a:spcPts val="600"/>
              </a:spcAft>
              <a:buNone/>
            </a:pPr>
            <a:r>
              <a:rPr lang="en-AU" sz="1400" spc="-10" dirty="0">
                <a:solidFill>
                  <a:schemeClr val="bg2"/>
                </a:solidFill>
              </a:rPr>
              <a:t>CSIRO supports the long term competitiveness of Australia’s carbon fibre, plastics and chemical processing industries through strategic partnerships and the delivery of resource efficient breakthrough technologies.</a:t>
            </a:r>
          </a:p>
        </p:txBody>
      </p:sp>
      <p:pic>
        <p:nvPicPr>
          <p:cNvPr id="2" name="Picture 1" descr="Male wearing rubber gloves holds a hose attachment and a product, operating from outside chamber "/>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28184" y="1258505"/>
            <a:ext cx="2592288" cy="4546759"/>
          </a:xfrm>
          <a:prstGeom prst="rect">
            <a:avLst/>
          </a:prstGeom>
        </p:spPr>
      </p:pic>
    </p:spTree>
    <p:extLst>
      <p:ext uri="{BB962C8B-B14F-4D97-AF65-F5344CB8AC3E}">
        <p14:creationId xmlns:p14="http://schemas.microsoft.com/office/powerpoint/2010/main" val="921491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lose up of green Penthrox whistle "/>
          <p:cNvPicPr>
            <a:picLocks noChangeAspect="1"/>
          </p:cNvPicPr>
          <p:nvPr/>
        </p:nvPicPr>
        <p:blipFill>
          <a:blip r:embed="rId3"/>
          <a:stretch>
            <a:fillRect/>
          </a:stretch>
        </p:blipFill>
        <p:spPr>
          <a:xfrm>
            <a:off x="1" y="0"/>
            <a:ext cx="3975367" cy="2460504"/>
          </a:xfrm>
          <a:prstGeom prst="rect">
            <a:avLst/>
          </a:prstGeom>
        </p:spPr>
      </p:pic>
      <p:sp>
        <p:nvSpPr>
          <p:cNvPr id="2" name="Title 1"/>
          <p:cNvSpPr>
            <a:spLocks noGrp="1"/>
          </p:cNvSpPr>
          <p:nvPr>
            <p:ph type="title"/>
          </p:nvPr>
        </p:nvSpPr>
        <p:spPr>
          <a:xfrm>
            <a:off x="3492501" y="0"/>
            <a:ext cx="5651499" cy="1700808"/>
          </a:xfrm>
          <a:solidFill>
            <a:schemeClr val="accent1"/>
          </a:solidFill>
        </p:spPr>
        <p:txBody>
          <a:bodyPr lIns="360000" tIns="288000" rIns="360000" bIns="216000">
            <a:noAutofit/>
          </a:bodyPr>
          <a:lstStyle/>
          <a:p>
            <a:pPr>
              <a:lnSpc>
                <a:spcPct val="90000"/>
              </a:lnSpc>
            </a:pPr>
            <a:r>
              <a:rPr lang="en-AU" sz="2000" b="0" dirty="0"/>
              <a:t>CASE STUDY </a:t>
            </a:r>
            <a:r>
              <a:rPr lang="en-AU" dirty="0"/>
              <a:t/>
            </a:r>
            <a:br>
              <a:rPr lang="en-AU" dirty="0"/>
            </a:br>
            <a:r>
              <a:rPr lang="en-AU" sz="3200" dirty="0" err="1"/>
              <a:t>Penthrox</a:t>
            </a:r>
            <a:r>
              <a:rPr lang="en-AU" sz="3200" dirty="0"/>
              <a:t> Inhaler</a:t>
            </a:r>
            <a:br>
              <a:rPr lang="en-AU" sz="3200" dirty="0"/>
            </a:br>
            <a:r>
              <a:rPr lang="en-AU" sz="2400" b="0" dirty="0"/>
              <a:t>Upscaling production to enter new export markets</a:t>
            </a:r>
          </a:p>
        </p:txBody>
      </p:sp>
      <p:sp>
        <p:nvSpPr>
          <p:cNvPr id="6" name="Content Placeholder 5"/>
          <p:cNvSpPr>
            <a:spLocks noGrp="1"/>
          </p:cNvSpPr>
          <p:nvPr>
            <p:ph sz="half" idx="1"/>
          </p:nvPr>
        </p:nvSpPr>
        <p:spPr>
          <a:xfrm>
            <a:off x="3492500" y="1700808"/>
            <a:ext cx="5651500" cy="4275149"/>
          </a:xfrm>
          <a:solidFill>
            <a:schemeClr val="bg1"/>
          </a:solidFill>
        </p:spPr>
        <p:txBody>
          <a:bodyPr lIns="360000" tIns="216000" rIns="360000" bIns="216000">
            <a:noAutofit/>
          </a:bodyPr>
          <a:lstStyle/>
          <a:p>
            <a:pPr marL="0" indent="0">
              <a:lnSpc>
                <a:spcPct val="100000"/>
              </a:lnSpc>
              <a:spcAft>
                <a:spcPts val="600"/>
              </a:spcAft>
              <a:buNone/>
            </a:pPr>
            <a:r>
              <a:rPr lang="en-AU" sz="1600" dirty="0"/>
              <a:t>Medical Developments International (MDI) is an Australian business that manufactures </a:t>
            </a:r>
            <a:r>
              <a:rPr lang="en-AU" sz="1600" dirty="0" err="1"/>
              <a:t>Penthrox</a:t>
            </a:r>
            <a:r>
              <a:rPr lang="en-AU" sz="1600" dirty="0"/>
              <a:t>, commonly known as the ‘green whistle’.</a:t>
            </a:r>
          </a:p>
          <a:p>
            <a:pPr marL="0" indent="0">
              <a:lnSpc>
                <a:spcPct val="100000"/>
              </a:lnSpc>
              <a:spcAft>
                <a:spcPts val="600"/>
              </a:spcAft>
              <a:buNone/>
            </a:pPr>
            <a:r>
              <a:rPr lang="en-AU" sz="1600" dirty="0" err="1"/>
              <a:t>Penthrox</a:t>
            </a:r>
            <a:r>
              <a:rPr lang="en-AU" sz="1600" dirty="0"/>
              <a:t> is used by medical practitioners, the defence forces, ambulance and surf lifesaving services to administer emergency pain relief.</a:t>
            </a:r>
          </a:p>
          <a:p>
            <a:pPr marL="0" indent="0">
              <a:lnSpc>
                <a:spcPct val="100000"/>
              </a:lnSpc>
              <a:spcAft>
                <a:spcPts val="600"/>
              </a:spcAft>
              <a:buNone/>
            </a:pPr>
            <a:r>
              <a:rPr lang="en-AU" sz="1600" dirty="0"/>
              <a:t>CSIRO recently partnered to develop a new process that significantly reduces the cost of producing </a:t>
            </a:r>
            <a:r>
              <a:rPr lang="en-AU" sz="1600" dirty="0" err="1"/>
              <a:t>Penthrox</a:t>
            </a:r>
            <a:r>
              <a:rPr lang="en-AU" sz="1600" dirty="0"/>
              <a:t>, allowing MDI to grow production of the product by ten-fold.</a:t>
            </a:r>
          </a:p>
          <a:p>
            <a:pPr marL="0" indent="0">
              <a:lnSpc>
                <a:spcPct val="100000"/>
              </a:lnSpc>
              <a:spcAft>
                <a:spcPts val="600"/>
              </a:spcAft>
              <a:buNone/>
            </a:pPr>
            <a:r>
              <a:rPr lang="en-AU" sz="1600" dirty="0"/>
              <a:t>This partnership has supported MDI’s plan to enter global markets, with the company recently gaining initial regulatory approval for the sale of </a:t>
            </a:r>
            <a:r>
              <a:rPr lang="en-AU" sz="1600" dirty="0" err="1"/>
              <a:t>Penthrox</a:t>
            </a:r>
            <a:r>
              <a:rPr lang="en-AU" sz="1600" dirty="0"/>
              <a:t> in Europe and the UK.</a:t>
            </a:r>
          </a:p>
        </p:txBody>
      </p:sp>
      <p:sp>
        <p:nvSpPr>
          <p:cNvPr id="4" name="TextBox 3"/>
          <p:cNvSpPr txBox="1"/>
          <p:nvPr/>
        </p:nvSpPr>
        <p:spPr>
          <a:xfrm>
            <a:off x="0" y="2449903"/>
            <a:ext cx="3492500" cy="3607389"/>
          </a:xfrm>
          <a:prstGeom prst="rect">
            <a:avLst/>
          </a:prstGeom>
          <a:solidFill>
            <a:schemeClr val="accent2"/>
          </a:solidFill>
        </p:spPr>
        <p:txBody>
          <a:bodyPr wrap="square" lIns="360000" tIns="216000" rIns="288000" bIns="288000" rtlCol="0">
            <a:noAutofit/>
          </a:bodyPr>
          <a:lstStyle/>
          <a:p>
            <a:r>
              <a:rPr lang="en-AU" sz="1600" dirty="0">
                <a:solidFill>
                  <a:schemeClr val="bg1"/>
                </a:solidFill>
              </a:rPr>
              <a:t>Medical Development International (MDI) and CSIRO have been working together for more than 15 years.</a:t>
            </a:r>
          </a:p>
          <a:p>
            <a:endParaRPr lang="en-AU" sz="1600" dirty="0">
              <a:solidFill>
                <a:schemeClr val="bg1"/>
              </a:solidFill>
            </a:endParaRPr>
          </a:p>
          <a:p>
            <a:r>
              <a:rPr lang="en-AU" sz="1600" dirty="0">
                <a:solidFill>
                  <a:schemeClr val="bg1"/>
                </a:solidFill>
              </a:rPr>
              <a:t>CSIRO helped MDI move into the European market by creating a new, scalable and reliable manufacturing process for their </a:t>
            </a:r>
            <a:r>
              <a:rPr lang="en-AU" sz="1600" dirty="0" err="1">
                <a:solidFill>
                  <a:schemeClr val="bg1"/>
                </a:solidFill>
              </a:rPr>
              <a:t>Penthrox</a:t>
            </a:r>
            <a:r>
              <a:rPr lang="en-AU" sz="1600" dirty="0">
                <a:solidFill>
                  <a:schemeClr val="bg1"/>
                </a:solidFill>
              </a:rPr>
              <a:t> 'green whistle' pain-relieving drug. </a:t>
            </a:r>
            <a:endParaRPr lang="en-AU" sz="1600" dirty="0">
              <a:solidFill>
                <a:schemeClr val="bg1"/>
              </a:solidFill>
              <a:latin typeface="Calibri" panose="020F0502020204030204" pitchFamily="34" charset="0"/>
            </a:endParaRPr>
          </a:p>
        </p:txBody>
      </p:sp>
      <p:sp>
        <p:nvSpPr>
          <p:cNvPr id="22" name="Footer Placeholder 21"/>
          <p:cNvSpPr>
            <a:spLocks noGrp="1"/>
          </p:cNvSpPr>
          <p:nvPr>
            <p:ph type="ftr" sz="quarter" idx="11"/>
          </p:nvPr>
        </p:nvSpPr>
        <p:spPr/>
        <p:txBody>
          <a:bodyPr/>
          <a:lstStyle/>
          <a:p>
            <a:r>
              <a:rPr lang="en-AU"/>
              <a:t>Innovate. Improve. Grow.</a:t>
            </a:r>
            <a:endParaRPr lang="en-AU" dirty="0"/>
          </a:p>
        </p:txBody>
      </p:sp>
      <p:sp>
        <p:nvSpPr>
          <p:cNvPr id="23" name="Slide Number Placeholder 22"/>
          <p:cNvSpPr>
            <a:spLocks noGrp="1"/>
          </p:cNvSpPr>
          <p:nvPr>
            <p:ph type="sldNum" sz="quarter" idx="4"/>
          </p:nvPr>
        </p:nvSpPr>
        <p:spPr/>
        <p:txBody>
          <a:bodyPr/>
          <a:lstStyle/>
          <a:p>
            <a:fld id="{2ABE124A-B5C5-46E0-B944-45307B126769}" type="slidenum">
              <a:rPr lang="en-AU" smtClean="0"/>
              <a:pPr/>
              <a:t>6</a:t>
            </a:fld>
            <a:r>
              <a:rPr lang="en-AU"/>
              <a:t>  |</a:t>
            </a:r>
            <a:endParaRPr lang="en-AU" dirty="0"/>
          </a:p>
        </p:txBody>
      </p:sp>
    </p:spTree>
    <p:extLst>
      <p:ext uri="{BB962C8B-B14F-4D97-AF65-F5344CB8AC3E}">
        <p14:creationId xmlns:p14="http://schemas.microsoft.com/office/powerpoint/2010/main" val="2225303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of ribcage with 3D print sternum replacing several ribs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3206" y="18102"/>
            <a:ext cx="3887306" cy="2906842"/>
          </a:xfrm>
          <a:prstGeom prst="rect">
            <a:avLst/>
          </a:prstGeom>
        </p:spPr>
      </p:pic>
      <p:sp>
        <p:nvSpPr>
          <p:cNvPr id="3" name="TextBox 2"/>
          <p:cNvSpPr txBox="1"/>
          <p:nvPr/>
        </p:nvSpPr>
        <p:spPr>
          <a:xfrm>
            <a:off x="5645533" y="2924944"/>
            <a:ext cx="3498467" cy="3132348"/>
          </a:xfrm>
          <a:prstGeom prst="rect">
            <a:avLst/>
          </a:prstGeom>
          <a:solidFill>
            <a:schemeClr val="accent4"/>
          </a:solidFill>
        </p:spPr>
        <p:txBody>
          <a:bodyPr wrap="square" lIns="288000" tIns="288000" rIns="288000" bIns="288000" rtlCol="0">
            <a:noAutofit/>
          </a:bodyPr>
          <a:lstStyle/>
          <a:p>
            <a:pPr>
              <a:spcBef>
                <a:spcPts val="300"/>
              </a:spcBef>
              <a:spcAft>
                <a:spcPts val="1200"/>
              </a:spcAft>
            </a:pPr>
            <a:r>
              <a:rPr lang="en-AU" sz="1600" dirty="0" err="1">
                <a:solidFill>
                  <a:schemeClr val="bg1"/>
                </a:solidFill>
              </a:rPr>
              <a:t>Anatomics</a:t>
            </a:r>
            <a:r>
              <a:rPr lang="en-AU" sz="1600" dirty="0">
                <a:solidFill>
                  <a:schemeClr val="bg1"/>
                </a:solidFill>
              </a:rPr>
              <a:t>, a Melbourne-based biomedical company, designed and manufactured the device out of titanium using CSIRO’s 3D printing expertise and Lab 22 facility.</a:t>
            </a:r>
          </a:p>
          <a:p>
            <a:pPr>
              <a:spcBef>
                <a:spcPts val="300"/>
              </a:spcBef>
            </a:pPr>
            <a:r>
              <a:rPr lang="en-AU" sz="1600" dirty="0" err="1">
                <a:solidFill>
                  <a:schemeClr val="bg1"/>
                </a:solidFill>
              </a:rPr>
              <a:t>Anatomics</a:t>
            </a:r>
            <a:r>
              <a:rPr lang="en-AU" sz="1600" dirty="0">
                <a:solidFill>
                  <a:schemeClr val="bg1"/>
                </a:solidFill>
              </a:rPr>
              <a:t> later added the polymer, called ‘</a:t>
            </a:r>
            <a:r>
              <a:rPr lang="en-AU" sz="1600" dirty="0" err="1">
                <a:solidFill>
                  <a:schemeClr val="bg1"/>
                </a:solidFill>
              </a:rPr>
              <a:t>Porestar</a:t>
            </a:r>
            <a:r>
              <a:rPr lang="en-AU" sz="1600" dirty="0">
                <a:solidFill>
                  <a:schemeClr val="bg1"/>
                </a:solidFill>
              </a:rPr>
              <a:t>’ which replicates the tissue and cartilage of the human body. </a:t>
            </a:r>
          </a:p>
        </p:txBody>
      </p:sp>
      <p:sp>
        <p:nvSpPr>
          <p:cNvPr id="9" name="Content Placeholder 5"/>
          <p:cNvSpPr txBox="1">
            <a:spLocks/>
          </p:cNvSpPr>
          <p:nvPr/>
        </p:nvSpPr>
        <p:spPr>
          <a:xfrm>
            <a:off x="1724" y="1670328"/>
            <a:ext cx="5653333" cy="4386964"/>
          </a:xfrm>
          <a:prstGeom prst="rect">
            <a:avLst/>
          </a:prstGeom>
          <a:solidFill>
            <a:schemeClr val="accent2"/>
          </a:solidFill>
        </p:spPr>
        <p:txBody>
          <a:bodyPr vert="horz" lIns="360000" tIns="216000" rIns="360000" bIns="21600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300"/>
              </a:spcBef>
              <a:buNone/>
            </a:pPr>
            <a:r>
              <a:rPr lang="en-AU" sz="1800" dirty="0">
                <a:solidFill>
                  <a:schemeClr val="bg1"/>
                </a:solidFill>
              </a:rPr>
              <a:t>A 61 year old English man suffering from a rare infection in his sternum was the first to receive a surgically implanted 3D printed titanium and polymer sternum in his chest.</a:t>
            </a:r>
          </a:p>
          <a:p>
            <a:pPr marL="0" indent="0">
              <a:lnSpc>
                <a:spcPct val="100000"/>
              </a:lnSpc>
              <a:spcBef>
                <a:spcPts val="300"/>
              </a:spcBef>
              <a:buNone/>
            </a:pPr>
            <a:endParaRPr lang="en-AU" sz="1800" dirty="0">
              <a:solidFill>
                <a:schemeClr val="bg1"/>
              </a:solidFill>
            </a:endParaRPr>
          </a:p>
          <a:p>
            <a:pPr marL="0" indent="0">
              <a:lnSpc>
                <a:spcPct val="100000"/>
              </a:lnSpc>
              <a:spcBef>
                <a:spcPts val="300"/>
              </a:spcBef>
              <a:buNone/>
            </a:pPr>
            <a:r>
              <a:rPr lang="en-AU" sz="1800" dirty="0">
                <a:solidFill>
                  <a:schemeClr val="bg1"/>
                </a:solidFill>
              </a:rPr>
              <a:t>The patient has made a full recovery and success was determined when motion caption cameras showed Edward’s ribs moving in and out, in synchrony with his breathing. </a:t>
            </a:r>
          </a:p>
        </p:txBody>
      </p:sp>
      <p:sp>
        <p:nvSpPr>
          <p:cNvPr id="6" name="Footer Placeholder 5"/>
          <p:cNvSpPr>
            <a:spLocks noGrp="1"/>
          </p:cNvSpPr>
          <p:nvPr>
            <p:ph type="ftr" sz="quarter" idx="11"/>
          </p:nvPr>
        </p:nvSpPr>
        <p:spPr/>
        <p:txBody>
          <a:bodyPr/>
          <a:lstStyle/>
          <a:p>
            <a:r>
              <a:rPr lang="en-AU"/>
              <a:t>Innovate. Improve. Grow.</a:t>
            </a:r>
            <a:endParaRPr lang="en-AU" dirty="0"/>
          </a:p>
        </p:txBody>
      </p:sp>
      <p:sp>
        <p:nvSpPr>
          <p:cNvPr id="5" name="Title 4"/>
          <p:cNvSpPr>
            <a:spLocks noGrp="1"/>
          </p:cNvSpPr>
          <p:nvPr>
            <p:ph type="title"/>
          </p:nvPr>
        </p:nvSpPr>
        <p:spPr>
          <a:xfrm>
            <a:off x="-1" y="0"/>
            <a:ext cx="5655058" cy="1671886"/>
          </a:xfrm>
          <a:solidFill>
            <a:schemeClr val="accent1"/>
          </a:solidFill>
        </p:spPr>
        <p:txBody>
          <a:bodyPr lIns="360000" tIns="288000" rIns="360000" bIns="216000">
            <a:normAutofit fontScale="90000"/>
          </a:bodyPr>
          <a:lstStyle/>
          <a:p>
            <a:pPr>
              <a:lnSpc>
                <a:spcPct val="90000"/>
              </a:lnSpc>
            </a:pPr>
            <a:r>
              <a:rPr lang="en-US" sz="2000" b="0" dirty="0"/>
              <a:t>CASE STUDY </a:t>
            </a:r>
            <a:r>
              <a:rPr lang="en-US" dirty="0"/>
              <a:t/>
            </a:r>
            <a:br>
              <a:rPr lang="en-US" dirty="0"/>
            </a:br>
            <a:r>
              <a:rPr lang="en-US" dirty="0"/>
              <a:t>Enabling world-first surgery through 3D printing</a:t>
            </a:r>
            <a:endParaRPr lang="en-AU" sz="3200" dirty="0"/>
          </a:p>
        </p:txBody>
      </p:sp>
      <p:sp>
        <p:nvSpPr>
          <p:cNvPr id="24" name="Slide Number Placeholder 23"/>
          <p:cNvSpPr>
            <a:spLocks noGrp="1"/>
          </p:cNvSpPr>
          <p:nvPr>
            <p:ph type="sldNum" sz="quarter" idx="4"/>
          </p:nvPr>
        </p:nvSpPr>
        <p:spPr/>
        <p:txBody>
          <a:bodyPr/>
          <a:lstStyle/>
          <a:p>
            <a:fld id="{2ABE124A-B5C5-46E0-B944-45307B126769}" type="slidenum">
              <a:rPr lang="en-AU" smtClean="0"/>
              <a:pPr/>
              <a:t>7</a:t>
            </a:fld>
            <a:r>
              <a:rPr lang="en-AU"/>
              <a:t>  |</a:t>
            </a:r>
            <a:endParaRPr lang="en-AU" dirty="0"/>
          </a:p>
        </p:txBody>
      </p:sp>
    </p:spTree>
    <p:extLst>
      <p:ext uri="{BB962C8B-B14F-4D97-AF65-F5344CB8AC3E}">
        <p14:creationId xmlns:p14="http://schemas.microsoft.com/office/powerpoint/2010/main" val="1888011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lose up of bottle with blue pellets being held by male wearing safety glasses ">
            <a:extLst>
              <a:ext uri="{FF2B5EF4-FFF2-40B4-BE49-F238E27FC236}">
                <a16:creationId xmlns="" xmlns:a16="http://schemas.microsoft.com/office/drawing/2014/main" id="{C356257B-43B3-46E5-A463-848270F81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 y="-2740"/>
            <a:ext cx="3678962" cy="2452641"/>
          </a:xfrm>
          <a:prstGeom prst="rect">
            <a:avLst/>
          </a:prstGeom>
        </p:spPr>
      </p:pic>
      <p:sp>
        <p:nvSpPr>
          <p:cNvPr id="2" name="Title 1"/>
          <p:cNvSpPr>
            <a:spLocks noGrp="1"/>
          </p:cNvSpPr>
          <p:nvPr>
            <p:ph type="title"/>
          </p:nvPr>
        </p:nvSpPr>
        <p:spPr>
          <a:xfrm>
            <a:off x="3492501" y="0"/>
            <a:ext cx="5651499" cy="1700808"/>
          </a:xfrm>
          <a:solidFill>
            <a:schemeClr val="accent1"/>
          </a:solidFill>
        </p:spPr>
        <p:txBody>
          <a:bodyPr lIns="360000" tIns="288000" rIns="360000" bIns="216000">
            <a:noAutofit/>
          </a:bodyPr>
          <a:lstStyle/>
          <a:p>
            <a:pPr>
              <a:lnSpc>
                <a:spcPct val="90000"/>
              </a:lnSpc>
            </a:pPr>
            <a:r>
              <a:rPr lang="en-AU" sz="2000" b="0" dirty="0"/>
              <a:t>CASE STUDY </a:t>
            </a:r>
            <a:r>
              <a:rPr lang="en-AU" dirty="0"/>
              <a:t/>
            </a:r>
            <a:br>
              <a:rPr lang="en-AU" dirty="0"/>
            </a:br>
            <a:r>
              <a:rPr lang="en-AU" sz="3200" dirty="0"/>
              <a:t>Purification of industrial gas streams</a:t>
            </a:r>
            <a:br>
              <a:rPr lang="en-AU" sz="3200" dirty="0"/>
            </a:br>
            <a:endParaRPr lang="en-AU" sz="2400" b="0" dirty="0"/>
          </a:p>
        </p:txBody>
      </p:sp>
      <p:sp>
        <p:nvSpPr>
          <p:cNvPr id="6" name="Content Placeholder 5"/>
          <p:cNvSpPr>
            <a:spLocks noGrp="1"/>
          </p:cNvSpPr>
          <p:nvPr>
            <p:ph sz="half" idx="1"/>
          </p:nvPr>
        </p:nvSpPr>
        <p:spPr>
          <a:xfrm>
            <a:off x="3492500" y="1700808"/>
            <a:ext cx="5651500" cy="4284476"/>
          </a:xfrm>
          <a:solidFill>
            <a:schemeClr val="bg1"/>
          </a:solidFill>
        </p:spPr>
        <p:txBody>
          <a:bodyPr lIns="180000" tIns="216000" rIns="360000" bIns="216000">
            <a:noAutofit/>
          </a:bodyPr>
          <a:lstStyle/>
          <a:p>
            <a:pPr marL="241200" indent="0">
              <a:spcAft>
                <a:spcPts val="600"/>
              </a:spcAft>
              <a:buNone/>
            </a:pPr>
            <a:r>
              <a:rPr lang="en-AU" sz="1600" dirty="0">
                <a:solidFill>
                  <a:srgbClr val="000000"/>
                </a:solidFill>
                <a:latin typeface="Calibri" panose="020F0502020204030204" pitchFamily="34" charset="0"/>
                <a:ea typeface="Calibri" panose="020F0502020204030204" pitchFamily="34" charset="0"/>
              </a:rPr>
              <a:t>Industrial gas streams are often contaminated with multiple different components that must be separated to purify the gas stream. The current systems are large and place a significant energy demand on gas production. </a:t>
            </a:r>
            <a:endParaRPr lang="en-AU" sz="1600" dirty="0">
              <a:latin typeface="Times New Roman" panose="02020603050405020304" pitchFamily="18" charset="0"/>
              <a:ea typeface="Calibri" panose="020F0502020204030204" pitchFamily="34" charset="0"/>
            </a:endParaRPr>
          </a:p>
          <a:p>
            <a:pPr marL="241200" indent="0">
              <a:spcAft>
                <a:spcPts val="600"/>
              </a:spcAft>
              <a:buNone/>
            </a:pPr>
            <a:r>
              <a:rPr lang="en-AU" sz="1600" dirty="0">
                <a:solidFill>
                  <a:srgbClr val="000000"/>
                </a:solidFill>
                <a:latin typeface="Calibri" panose="020F0502020204030204" pitchFamily="34" charset="0"/>
                <a:ea typeface="Calibri" panose="020F0502020204030204" pitchFamily="34" charset="0"/>
              </a:rPr>
              <a:t>Using CSIRO’s metal organic frameworks (MOF)  technology, CSIRO is developing an energy efficient, more compact method to purify hydrogen from a mixture of gases including carbon dioxide and other contaminants.</a:t>
            </a:r>
            <a:endParaRPr lang="en-AU" sz="1600" dirty="0">
              <a:latin typeface="Times New Roman" panose="02020603050405020304" pitchFamily="18" charset="0"/>
              <a:ea typeface="Calibri" panose="020F0502020204030204" pitchFamily="34" charset="0"/>
            </a:endParaRPr>
          </a:p>
          <a:p>
            <a:pPr marL="241200" indent="0">
              <a:spcAft>
                <a:spcPts val="600"/>
              </a:spcAft>
              <a:buNone/>
            </a:pPr>
            <a:r>
              <a:rPr lang="en-AU" sz="1600" dirty="0">
                <a:solidFill>
                  <a:srgbClr val="000000"/>
                </a:solidFill>
                <a:latin typeface="Calibri" panose="020F0502020204030204" pitchFamily="34" charset="0"/>
                <a:ea typeface="Calibri" panose="020F0502020204030204" pitchFamily="34" charset="0"/>
              </a:rPr>
              <a:t>The sponge-like material makes it possible to store, separate, release or protect valuable commodities, enabling companies to develop high value products.</a:t>
            </a:r>
            <a:endParaRPr lang="en-AU" sz="1600" dirty="0">
              <a:latin typeface="Times New Roman" panose="02020603050405020304" pitchFamily="18" charset="0"/>
              <a:ea typeface="Calibri" panose="020F0502020204030204" pitchFamily="34" charset="0"/>
            </a:endParaRPr>
          </a:p>
          <a:p>
            <a:pPr marL="216000" lvl="1" indent="0">
              <a:spcAft>
                <a:spcPts val="600"/>
              </a:spcAft>
              <a:buNone/>
            </a:pPr>
            <a:r>
              <a:rPr lang="en-AU" sz="1600" dirty="0">
                <a:solidFill>
                  <a:srgbClr val="000000"/>
                </a:solidFill>
                <a:latin typeface="Calibri" panose="020F0502020204030204" pitchFamily="34" charset="0"/>
                <a:ea typeface="Calibri" panose="020F0502020204030204" pitchFamily="34" charset="0"/>
                <a:cs typeface="Calibri" panose="020F0502020204030204" pitchFamily="34" charset="0"/>
              </a:rPr>
              <a:t>This research could result in the development of new compact, highly-energy efficient separation systems for industrial gas streams.</a:t>
            </a:r>
            <a:endParaRPr lang="en-AU" sz="1600" dirty="0"/>
          </a:p>
        </p:txBody>
      </p:sp>
      <p:sp>
        <p:nvSpPr>
          <p:cNvPr id="4" name="TextBox 3"/>
          <p:cNvSpPr txBox="1"/>
          <p:nvPr/>
        </p:nvSpPr>
        <p:spPr>
          <a:xfrm>
            <a:off x="0" y="2449903"/>
            <a:ext cx="3492500" cy="3607389"/>
          </a:xfrm>
          <a:prstGeom prst="rect">
            <a:avLst/>
          </a:prstGeom>
          <a:solidFill>
            <a:schemeClr val="accent2"/>
          </a:solidFill>
        </p:spPr>
        <p:txBody>
          <a:bodyPr wrap="square" lIns="324000" tIns="216000" rIns="288000" bIns="288000" rtlCol="0">
            <a:noAutofit/>
          </a:bodyPr>
          <a:lstStyle/>
          <a:p>
            <a:endParaRPr lang="en-AU" sz="1600" dirty="0">
              <a:solidFill>
                <a:schemeClr val="bg1"/>
              </a:solidFill>
              <a:latin typeface="Calibri" panose="020F0502020204030204" pitchFamily="34" charset="0"/>
              <a:ea typeface="Calibri" panose="020F0502020204030204" pitchFamily="34" charset="0"/>
            </a:endParaRPr>
          </a:p>
          <a:p>
            <a:r>
              <a:rPr lang="en-AU" sz="1600" dirty="0">
                <a:solidFill>
                  <a:schemeClr val="bg1"/>
                </a:solidFill>
                <a:latin typeface="Calibri" panose="020F0502020204030204" pitchFamily="34" charset="0"/>
                <a:ea typeface="Calibri" panose="020F0502020204030204" pitchFamily="34" charset="0"/>
              </a:rPr>
              <a:t>Chemists worldwide use significant energy in purifying and separating chemicals prior to generating everyday products. </a:t>
            </a:r>
          </a:p>
          <a:p>
            <a:endParaRPr lang="en-AU" sz="1600" dirty="0">
              <a:solidFill>
                <a:schemeClr val="bg1"/>
              </a:solidFill>
              <a:latin typeface="Calibri" panose="020F0502020204030204" pitchFamily="34" charset="0"/>
              <a:ea typeface="Calibri" panose="020F0502020204030204" pitchFamily="34" charset="0"/>
            </a:endParaRPr>
          </a:p>
          <a:p>
            <a:r>
              <a:rPr lang="en-AU" sz="1600" dirty="0">
                <a:solidFill>
                  <a:schemeClr val="bg1"/>
                </a:solidFill>
                <a:latin typeface="Calibri" panose="020F0502020204030204" pitchFamily="34" charset="0"/>
                <a:ea typeface="Calibri" panose="020F0502020204030204" pitchFamily="34" charset="0"/>
              </a:rPr>
              <a:t>It is estimated that the systems involved in separation and purification processes use 10 to 15 per cent of the world’s energy</a:t>
            </a:r>
            <a:r>
              <a:rPr lang="en-AU" baseline="30000" dirty="0"/>
              <a:t> </a:t>
            </a:r>
            <a:r>
              <a:rPr lang="en-AU" baseline="30000" dirty="0">
                <a:solidFill>
                  <a:schemeClr val="bg1"/>
                </a:solidFill>
              </a:rPr>
              <a:t>1</a:t>
            </a:r>
            <a:r>
              <a:rPr lang="en-AU" sz="1600" dirty="0">
                <a:solidFill>
                  <a:schemeClr val="bg1"/>
                </a:solidFill>
                <a:latin typeface="Calibri" panose="020F0502020204030204" pitchFamily="34" charset="0"/>
                <a:ea typeface="Calibri" panose="020F0502020204030204" pitchFamily="34" charset="0"/>
              </a:rPr>
              <a:t>.</a:t>
            </a:r>
          </a:p>
          <a:p>
            <a:endParaRPr lang="en-AU" sz="1600" dirty="0">
              <a:solidFill>
                <a:schemeClr val="bg1"/>
              </a:solidFill>
              <a:latin typeface="Calibri" panose="020F0502020204030204" pitchFamily="34" charset="0"/>
            </a:endParaRPr>
          </a:p>
          <a:p>
            <a:endParaRPr lang="en-AU" sz="1600" dirty="0">
              <a:solidFill>
                <a:schemeClr val="bg1"/>
              </a:solidFill>
              <a:latin typeface="Calibri" panose="020F0502020204030204" pitchFamily="34" charset="0"/>
            </a:endParaRPr>
          </a:p>
          <a:p>
            <a:r>
              <a:rPr lang="en-AU" sz="1600" baseline="30000" dirty="0">
                <a:solidFill>
                  <a:schemeClr val="bg1"/>
                </a:solidFill>
              </a:rPr>
              <a:t>1  </a:t>
            </a:r>
            <a:r>
              <a:rPr lang="en-AU" sz="1600" baseline="30000" dirty="0">
                <a:solidFill>
                  <a:schemeClr val="bg1"/>
                </a:solidFill>
                <a:hlinkClick r:id="rId4"/>
              </a:rPr>
              <a:t>Nature, vol532, Issue 7600/Comment</a:t>
            </a:r>
            <a:endParaRPr lang="en-AU" sz="1600" dirty="0">
              <a:solidFill>
                <a:schemeClr val="bg1"/>
              </a:solidFill>
              <a:latin typeface="Calibri" panose="020F0502020204030204" pitchFamily="34" charset="0"/>
            </a:endParaRPr>
          </a:p>
        </p:txBody>
      </p:sp>
      <p:sp>
        <p:nvSpPr>
          <p:cNvPr id="22" name="Footer Placeholder 21"/>
          <p:cNvSpPr>
            <a:spLocks noGrp="1"/>
          </p:cNvSpPr>
          <p:nvPr>
            <p:ph type="ftr" sz="quarter" idx="11"/>
          </p:nvPr>
        </p:nvSpPr>
        <p:spPr/>
        <p:txBody>
          <a:bodyPr/>
          <a:lstStyle/>
          <a:p>
            <a:r>
              <a:rPr lang="en-AU"/>
              <a:t>Innovate. Improve. Grow.</a:t>
            </a:r>
            <a:endParaRPr lang="en-AU" dirty="0"/>
          </a:p>
        </p:txBody>
      </p:sp>
      <p:sp>
        <p:nvSpPr>
          <p:cNvPr id="23" name="Slide Number Placeholder 22"/>
          <p:cNvSpPr>
            <a:spLocks noGrp="1"/>
          </p:cNvSpPr>
          <p:nvPr>
            <p:ph type="sldNum" sz="quarter" idx="4"/>
          </p:nvPr>
        </p:nvSpPr>
        <p:spPr/>
        <p:txBody>
          <a:bodyPr/>
          <a:lstStyle/>
          <a:p>
            <a:fld id="{2ABE124A-B5C5-46E0-B944-45307B126769}" type="slidenum">
              <a:rPr lang="en-AU" smtClean="0"/>
              <a:pPr/>
              <a:t>8</a:t>
            </a:fld>
            <a:r>
              <a:rPr lang="en-AU"/>
              <a:t>  |</a:t>
            </a:r>
            <a:endParaRPr lang="en-AU" dirty="0"/>
          </a:p>
        </p:txBody>
      </p:sp>
    </p:spTree>
    <p:extLst>
      <p:ext uri="{BB962C8B-B14F-4D97-AF65-F5344CB8AC3E}">
        <p14:creationId xmlns:p14="http://schemas.microsoft.com/office/powerpoint/2010/main" val="1508614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CSIRO Theme">
  <a:themeElements>
    <a:clrScheme name="CSIRO Blueberry">
      <a:dk1>
        <a:sysClr val="windowText" lastClr="000000"/>
      </a:dk1>
      <a:lt1>
        <a:srgbClr val="FFFFFF"/>
      </a:lt1>
      <a:dk2>
        <a:srgbClr val="000000"/>
      </a:dk2>
      <a:lt2>
        <a:srgbClr val="FFFFFF"/>
      </a:lt2>
      <a:accent1>
        <a:srgbClr val="9FAEE5"/>
      </a:accent1>
      <a:accent2>
        <a:srgbClr val="1E22AA"/>
      </a:accent2>
      <a:accent3>
        <a:srgbClr val="00A9CE"/>
      </a:accent3>
      <a:accent4>
        <a:srgbClr val="00313C"/>
      </a:accent4>
      <a:accent5>
        <a:srgbClr val="78BE20"/>
      </a:accent5>
      <a:accent6>
        <a:srgbClr val="4A7729"/>
      </a:accent6>
      <a:hlink>
        <a:srgbClr val="41B6E6"/>
      </a:hlink>
      <a:folHlink>
        <a:srgbClr val="004B87"/>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9161</TotalTime>
  <Words>690</Words>
  <Application>Microsoft Office PowerPoint</Application>
  <PresentationFormat>On-screen Show (4:3)</PresentationFormat>
  <Paragraphs>72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Open Sans</vt:lpstr>
      <vt:lpstr>Times New Roman</vt:lpstr>
      <vt:lpstr>CSIRO Theme</vt:lpstr>
      <vt:lpstr>Innovate. Improve. Grow.</vt:lpstr>
      <vt:lpstr>Manufacturing</vt:lpstr>
      <vt:lpstr>Infrastructure and facilities</vt:lpstr>
      <vt:lpstr>Track record</vt:lpstr>
      <vt:lpstr>Research programs</vt:lpstr>
      <vt:lpstr>CASE STUDY  Penthrox Inhaler Upscaling production to enter new export markets</vt:lpstr>
      <vt:lpstr>CASE STUDY  Enabling world-first surgery through 3D printing</vt:lpstr>
      <vt:lpstr>CASE STUDY  Purification of industrial gas streams </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Innovate. Improve. Grow.</dc:title>
  <dc:creator>Wu, Siyu (SP&amp;I, North Ryde)</dc:creator>
  <cp:lastModifiedBy>Doyle, Jacqui (OD&amp;C, Black Mountain)</cp:lastModifiedBy>
  <cp:revision>415</cp:revision>
  <cp:lastPrinted>2017-11-24T04:08:39Z</cp:lastPrinted>
  <dcterms:created xsi:type="dcterms:W3CDTF">2017-01-16T05:34:41Z</dcterms:created>
  <dcterms:modified xsi:type="dcterms:W3CDTF">2018-02-23T00:14:57Z</dcterms:modified>
</cp:coreProperties>
</file>